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handoutMasterIdLst>
    <p:handoutMasterId r:id="rId116"/>
  </p:handoutMasterIdLst>
  <p:sldIdLst>
    <p:sldId id="333" r:id="rId2"/>
    <p:sldId id="332" r:id="rId3"/>
    <p:sldId id="375" r:id="rId4"/>
    <p:sldId id="459" r:id="rId5"/>
    <p:sldId id="460" r:id="rId6"/>
    <p:sldId id="461" r:id="rId7"/>
    <p:sldId id="470" r:id="rId8"/>
    <p:sldId id="467" r:id="rId9"/>
    <p:sldId id="471" r:id="rId10"/>
    <p:sldId id="468" r:id="rId11"/>
    <p:sldId id="477" r:id="rId12"/>
    <p:sldId id="478" r:id="rId13"/>
    <p:sldId id="474" r:id="rId14"/>
    <p:sldId id="475" r:id="rId15"/>
    <p:sldId id="480" r:id="rId16"/>
    <p:sldId id="481" r:id="rId17"/>
    <p:sldId id="482" r:id="rId18"/>
    <p:sldId id="483" r:id="rId19"/>
    <p:sldId id="476" r:id="rId20"/>
    <p:sldId id="484" r:id="rId21"/>
    <p:sldId id="488" r:id="rId22"/>
    <p:sldId id="485" r:id="rId23"/>
    <p:sldId id="486" r:id="rId24"/>
    <p:sldId id="489" r:id="rId25"/>
    <p:sldId id="490" r:id="rId26"/>
    <p:sldId id="491" r:id="rId27"/>
    <p:sldId id="493" r:id="rId28"/>
    <p:sldId id="492" r:id="rId29"/>
    <p:sldId id="494" r:id="rId30"/>
    <p:sldId id="496" r:id="rId31"/>
    <p:sldId id="497" r:id="rId32"/>
    <p:sldId id="498" r:id="rId33"/>
    <p:sldId id="495" r:id="rId34"/>
    <p:sldId id="499" r:id="rId35"/>
    <p:sldId id="472" r:id="rId36"/>
    <p:sldId id="500" r:id="rId37"/>
    <p:sldId id="502" r:id="rId38"/>
    <p:sldId id="503" r:id="rId39"/>
    <p:sldId id="501" r:id="rId40"/>
    <p:sldId id="504" r:id="rId41"/>
    <p:sldId id="505" r:id="rId42"/>
    <p:sldId id="506" r:id="rId43"/>
    <p:sldId id="507" r:id="rId44"/>
    <p:sldId id="508" r:id="rId45"/>
    <p:sldId id="509" r:id="rId46"/>
    <p:sldId id="510" r:id="rId47"/>
    <p:sldId id="511" r:id="rId48"/>
    <p:sldId id="513" r:id="rId49"/>
    <p:sldId id="515" r:id="rId50"/>
    <p:sldId id="512" r:id="rId51"/>
    <p:sldId id="522" r:id="rId52"/>
    <p:sldId id="514" r:id="rId53"/>
    <p:sldId id="523" r:id="rId54"/>
    <p:sldId id="519" r:id="rId55"/>
    <p:sldId id="516" r:id="rId56"/>
    <p:sldId id="517" r:id="rId57"/>
    <p:sldId id="524" r:id="rId58"/>
    <p:sldId id="458" r:id="rId59"/>
    <p:sldId id="527" r:id="rId60"/>
    <p:sldId id="561" r:id="rId61"/>
    <p:sldId id="528" r:id="rId62"/>
    <p:sldId id="554" r:id="rId63"/>
    <p:sldId id="530" r:id="rId64"/>
    <p:sldId id="531" r:id="rId65"/>
    <p:sldId id="545" r:id="rId66"/>
    <p:sldId id="571" r:id="rId67"/>
    <p:sldId id="536" r:id="rId68"/>
    <p:sldId id="537" r:id="rId69"/>
    <p:sldId id="550" r:id="rId70"/>
    <p:sldId id="538" r:id="rId71"/>
    <p:sldId id="569" r:id="rId72"/>
    <p:sldId id="540" r:id="rId73"/>
    <p:sldId id="575" r:id="rId74"/>
    <p:sldId id="563" r:id="rId75"/>
    <p:sldId id="566" r:id="rId76"/>
    <p:sldId id="541" r:id="rId77"/>
    <p:sldId id="543" r:id="rId78"/>
    <p:sldId id="577" r:id="rId79"/>
    <p:sldId id="544" r:id="rId80"/>
    <p:sldId id="576" r:id="rId81"/>
    <p:sldId id="558" r:id="rId82"/>
    <p:sldId id="548" r:id="rId83"/>
    <p:sldId id="549" r:id="rId84"/>
    <p:sldId id="570" r:id="rId85"/>
    <p:sldId id="560" r:id="rId86"/>
    <p:sldId id="518" r:id="rId87"/>
    <p:sldId id="546" r:id="rId88"/>
    <p:sldId id="532" r:id="rId89"/>
    <p:sldId id="552" r:id="rId90"/>
    <p:sldId id="574" r:id="rId91"/>
    <p:sldId id="555" r:id="rId92"/>
    <p:sldId id="542" r:id="rId93"/>
    <p:sldId id="557" r:id="rId94"/>
    <p:sldId id="573" r:id="rId95"/>
    <p:sldId id="547" r:id="rId96"/>
    <p:sldId id="562" r:id="rId97"/>
    <p:sldId id="529" r:id="rId98"/>
    <p:sldId id="559" r:id="rId99"/>
    <p:sldId id="564" r:id="rId100"/>
    <p:sldId id="539" r:id="rId101"/>
    <p:sldId id="534" r:id="rId102"/>
    <p:sldId id="565" r:id="rId103"/>
    <p:sldId id="551" r:id="rId104"/>
    <p:sldId id="567" r:id="rId105"/>
    <p:sldId id="525" r:id="rId106"/>
    <p:sldId id="535" r:id="rId107"/>
    <p:sldId id="553" r:id="rId108"/>
    <p:sldId id="556" r:id="rId109"/>
    <p:sldId id="568" r:id="rId110"/>
    <p:sldId id="457" r:id="rId111"/>
    <p:sldId id="526" r:id="rId112"/>
    <p:sldId id="533" r:id="rId113"/>
    <p:sldId id="572" r:id="rId11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ak"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0000"/>
    <a:srgbClr val="640000"/>
    <a:srgbClr val="BA52AB"/>
    <a:srgbClr val="4A206A"/>
    <a:srgbClr val="0058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70" autoAdjust="0"/>
    <p:restoredTop sz="93750" autoAdjust="0"/>
  </p:normalViewPr>
  <p:slideViewPr>
    <p:cSldViewPr>
      <p:cViewPr>
        <p:scale>
          <a:sx n="84" d="100"/>
          <a:sy n="84" d="100"/>
        </p:scale>
        <p:origin x="966" y="540"/>
      </p:cViewPr>
      <p:guideLst>
        <p:guide orient="horz" pos="2160"/>
        <p:guide pos="2880"/>
      </p:guideLst>
    </p:cSldViewPr>
  </p:slideViewPr>
  <p:outlineViewPr>
    <p:cViewPr>
      <p:scale>
        <a:sx n="33" d="100"/>
        <a:sy n="33" d="100"/>
      </p:scale>
      <p:origin x="0" y="-13416"/>
    </p:cViewPr>
  </p:outlineViewPr>
  <p:notesTextViewPr>
    <p:cViewPr>
      <p:scale>
        <a:sx n="100" d="100"/>
        <a:sy n="100" d="100"/>
      </p:scale>
      <p:origin x="0" y="0"/>
    </p:cViewPr>
  </p:notesTextViewPr>
  <p:sorterViewPr>
    <p:cViewPr>
      <p:scale>
        <a:sx n="70" d="100"/>
        <a:sy n="70" d="100"/>
      </p:scale>
      <p:origin x="0" y="-8838"/>
    </p:cViewPr>
  </p:sorterViewPr>
  <p:notesViewPr>
    <p:cSldViewPr>
      <p:cViewPr varScale="1">
        <p:scale>
          <a:sx n="91" d="100"/>
          <a:sy n="91" d="100"/>
        </p:scale>
        <p:origin x="-2232"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17EAD9D1-4FB8-41D4-A3A9-B2148DFF0436}" type="datetimeFigureOut">
              <a:rPr lang="en-US"/>
              <a:pPr>
                <a:defRPr/>
              </a:pPr>
              <a:t>10/11/2021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B4E5C313-DADB-433D-A23C-995F06E434E9}" type="slidenum">
              <a:rPr lang="en-US"/>
              <a:pPr>
                <a:defRPr/>
              </a:pPr>
              <a:t>‹#›</a:t>
            </a:fld>
            <a:endParaRPr lang="en-US"/>
          </a:p>
        </p:txBody>
      </p:sp>
    </p:spTree>
    <p:extLst>
      <p:ext uri="{BB962C8B-B14F-4D97-AF65-F5344CB8AC3E}">
        <p14:creationId xmlns:p14="http://schemas.microsoft.com/office/powerpoint/2010/main" val="2242155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dirty="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5917FDF3-1C3C-431E-9896-CE79F6FDEFF0}" type="datetimeFigureOut">
              <a:rPr lang="en-US"/>
              <a:pPr>
                <a:defRPr/>
              </a:pPr>
              <a:t>10/11/2021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dirty="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8A5CD272-1E90-49EA-9C4C-1788DE7B4D8A}" type="slidenum">
              <a:rPr lang="en-US"/>
              <a:pPr>
                <a:defRPr/>
              </a:pPr>
              <a:t>‹#›</a:t>
            </a:fld>
            <a:endParaRPr lang="en-US" dirty="0"/>
          </a:p>
        </p:txBody>
      </p:sp>
    </p:spTree>
    <p:extLst>
      <p:ext uri="{BB962C8B-B14F-4D97-AF65-F5344CB8AC3E}">
        <p14:creationId xmlns:p14="http://schemas.microsoft.com/office/powerpoint/2010/main" val="39762053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p:spPr>
      </p:sp>
      <p:sp>
        <p:nvSpPr>
          <p:cNvPr id="10957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38764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8958211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9281265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49038307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41353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1525099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105</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0869779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5984489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76347511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219460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93302362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110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310120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11</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5802103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111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40070329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112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1002726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113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55355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137777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13</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51819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14</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454468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15</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3155089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16</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67778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17</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379269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18</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460206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183593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252737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509280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21</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4281491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22</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791660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581493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24</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4232543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569863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26</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812642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27</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1525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39937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29</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894411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373999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30</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664204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31</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2416559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32</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5970773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1485637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34</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03629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36</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3559822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37</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4139031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38</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4265486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8234278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40</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660165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6840524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41</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9131467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42</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074337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43</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802230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9365656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45</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4144081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46</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573345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47</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631490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48</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7191263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49</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31660117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271438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531133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51</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5742155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52</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8533909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53</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1898877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54</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987387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55</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39131419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p:spPr>
      </p:sp>
      <p:sp>
        <p:nvSpPr>
          <p:cNvPr id="111619"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1579347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57</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23710740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p:spPr>
      </p:sp>
      <p:sp>
        <p:nvSpPr>
          <p:cNvPr id="11059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3929799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59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761421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12986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6</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38340946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3463774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4615930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4075616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9573567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65</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287967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4282462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093640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9399039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69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710247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51088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7</a:t>
            </a:fld>
            <a:endParaRPr lang="en-US"/>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2119076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5000778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7184525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5974108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6748230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75</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5294518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0570918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7432510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7534798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79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6361600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861195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8</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5443413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7586907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8209151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9523707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2442181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85</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1176197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12901397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0904931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872748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89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833191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017906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BE603-E02F-4D00-9FCC-193D8799D7FD}" type="slidenum">
              <a:rPr lang="en-US"/>
              <a:pPr fontAlgn="base">
                <a:spcBef>
                  <a:spcPct val="0"/>
                </a:spcBef>
                <a:spcAft>
                  <a:spcPct val="0"/>
                </a:spcAft>
              </a:pPr>
              <a:t>9</a:t>
            </a:fld>
            <a:endParaRPr lang="en-US" dirty="0"/>
          </a:p>
        </p:txBody>
      </p:sp>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Tree>
    <p:extLst>
      <p:ext uri="{BB962C8B-B14F-4D97-AF65-F5344CB8AC3E}">
        <p14:creationId xmlns:p14="http://schemas.microsoft.com/office/powerpoint/2010/main" val="321943772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91</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37923367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92</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6945641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93</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1968563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94</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6032693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95</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102539911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96</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53148946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97</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42771788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98</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41213408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99</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278815157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AD3026F-E692-4080-AE23-E5855E593CA5}" type="slidenum">
              <a:rPr lang="en-US"/>
              <a:pPr/>
              <a:t>100</a:t>
            </a:fld>
            <a:endParaRPr lang="en-US"/>
          </a:p>
        </p:txBody>
      </p:sp>
      <p:sp>
        <p:nvSpPr>
          <p:cNvPr id="5122" name="Rectangle 2"/>
          <p:cNvSpPr>
            <a:spLocks noGrp="1" noRot="1" noChangeAspect="1" noChangeArrowheads="1" noTextEdit="1"/>
          </p:cNvSpPr>
          <p:nvPr>
            <p:ph type="sldImg"/>
          </p:nvPr>
        </p:nvSpPr>
        <p:spPr>
          <a:xfrm>
            <a:off x="-1589088" y="515938"/>
            <a:ext cx="10190163" cy="7643812"/>
          </a:xfrm>
          <a:ln/>
        </p:spPr>
      </p:sp>
      <p:sp>
        <p:nvSpPr>
          <p:cNvPr id="5123" name="Rectangle 3"/>
          <p:cNvSpPr>
            <a:spLocks noChangeArrowheads="1"/>
          </p:cNvSpPr>
          <p:nvPr/>
        </p:nvSpPr>
        <p:spPr bwMode="auto">
          <a:xfrm>
            <a:off x="934720" y="7927763"/>
            <a:ext cx="5140960" cy="1058757"/>
          </a:xfrm>
          <a:prstGeom prst="rect">
            <a:avLst/>
          </a:prstGeom>
          <a:noFill/>
          <a:ln w="9525">
            <a:noFill/>
            <a:miter lim="800000"/>
            <a:headEnd/>
            <a:tailEnd/>
          </a:ln>
          <a:effectLst/>
        </p:spPr>
        <p:txBody>
          <a:bodyPr/>
          <a:lstStyle/>
          <a:p>
            <a:pPr>
              <a:spcBef>
                <a:spcPct val="30000"/>
              </a:spcBef>
            </a:pPr>
            <a:endParaRPr lang="en-US" sz="1200"/>
          </a:p>
        </p:txBody>
      </p:sp>
      <p:sp>
        <p:nvSpPr>
          <p:cNvPr id="5124" name="Rectangle 4"/>
          <p:cNvSpPr>
            <a:spLocks noGrp="1" noChangeArrowheads="1"/>
          </p:cNvSpPr>
          <p:nvPr>
            <p:ph type="body" idx="1"/>
          </p:nvPr>
        </p:nvSpPr>
        <p:spPr>
          <a:xfrm>
            <a:off x="876300" y="8263467"/>
            <a:ext cx="5140960" cy="723053"/>
          </a:xfrm>
        </p:spPr>
        <p:txBody>
          <a:bodyPr/>
          <a:lstStyle/>
          <a:p>
            <a:endParaRPr lang="en-US" dirty="0">
              <a:latin typeface="Arial" pitchFamily="34" charset="0"/>
              <a:cs typeface="Arial" pitchFamily="34" charset="0"/>
            </a:endParaRPr>
          </a:p>
        </p:txBody>
      </p:sp>
    </p:spTree>
    <p:extLst>
      <p:ext uri="{BB962C8B-B14F-4D97-AF65-F5344CB8AC3E}">
        <p14:creationId xmlns:p14="http://schemas.microsoft.com/office/powerpoint/2010/main" val="92615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BCC953-B18E-487F-B8E5-F99FC9BB272C}"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8821E-D9D4-411B-9C71-EC570628408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D12162-BED4-419F-8736-A179AA9BF9D3}"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E9E56-A4AD-4B48-9EB3-0D6FB0BE649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92194-513E-429F-85AB-AB4A88A015A5}"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CB1C63A-66C9-4F80-91A7-AF414B0C765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4D69F-B2DE-4D0C-9987-DD51A3DC6294}"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2B0A0-6A73-48CF-BBDC-12985FFE3C57}"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71FB7F-7B40-475B-A494-D788614262B7}" type="datetimeFigureOut">
              <a:rPr lang="en-US"/>
              <a:pPr>
                <a:defRPr/>
              </a:pPr>
              <a:t>10/11/2021</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93BA3B-32D2-4E59-9E77-E1777A0E8A3E}"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2B4447-A77F-4BF2-AB36-50FDC742192B}"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5DA9153-F8D3-4772-B947-F8933B317483}"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E8953B-FA54-413F-895C-BA5BAE469B7F}" type="datetimeFigureOut">
              <a:rPr lang="en-US"/>
              <a:pPr>
                <a:defRPr/>
              </a:pPr>
              <a:t>10/11/2021</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E410873-5E3A-4A41-BEA1-3B8B6995477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C0A741C-9C32-40EB-9736-502530EE8BCA}" type="datetimeFigureOut">
              <a:rPr lang="en-US"/>
              <a:pPr>
                <a:defRPr/>
              </a:pPr>
              <a:t>10/11/2021</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0B4D3A9-B08A-441A-A667-AB44C7449DA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9F8D98A-4848-45EA-B15B-D228D8844EA0}" type="datetimeFigureOut">
              <a:rPr lang="en-US"/>
              <a:pPr>
                <a:defRPr/>
              </a:pPr>
              <a:t>10/11/2021</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5EAE663-191C-46BB-A9EE-EACF656CF00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1F8FE4-74A1-41B5-85DF-CB58BB787B0D}"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FEF7E-9B18-498C-96F6-41E8EC4BA32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43D7C3-6180-45E5-A503-918204DD92D4}" type="datetimeFigureOut">
              <a:rPr lang="en-US"/>
              <a:pPr>
                <a:defRPr/>
              </a:pPr>
              <a:t>10/11/2021</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1FD454-F596-4790-BDD2-F816C3595ED6}"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D6202D1B-5426-444E-8207-E3A071FA0CB8}" type="datetimeFigureOut">
              <a:rPr lang="en-US"/>
              <a:pPr>
                <a:defRPr/>
              </a:pPr>
              <a:t>10/11/2021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14613888-89A0-4720-9940-988109F0B20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hyperlink" Target="https://accessibilityresources.mediaspace.kaltura.com/media/lymphnodeoverviewSL77_xvid.mp4/1_neyf5dl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10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10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94.jpg"/></Relationships>
</file>

<file path=ppt/slides/_rels/slide10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10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11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11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accessibilityresources.mediaspace.kaltura.com/media/lymphnodeoverviewSL78_xvid.mp4/1_uuj0ivq7"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hyperlink" Target="https://accessibilityresources.mediaspace.kaltura.com/media/lymphnodesinusesSL77_xvid.mp4/1_ysmu6ly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accessibilityresources.mediaspace.kaltura.com/media/lymphnodesinusesSL78_xvid.mp4/1_100q3bb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hyperlink" Target="https://accessibilityresources.mediaspace.kaltura.com/media/lymphnodevesselsSL77_xvid.mp4/1_hcepgsbg"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hyperlink" Target="https://accessibilityresources.mediaspace.kaltura.com/media/highendothelialSL77_xvid.mp4/1_bdgxw4lt"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hyperlink" Target="https://accessibilityresources.mediaspace.kaltura.com/media/lymphnodesubstanceSL77_xvid.mp4/1_7atfex0t"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hyperlink" Target="https://accessibilityresources.mediaspace.kaltura.com/media/lymphnodecellsSL77_xvid.mp4/1_2d4j1ccd"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hyperlink" Target="https://accessibilityresources.mediaspace.kaltura.com/media/spleenoverviewSL66B_xvid.mp4/1_5kqtbjl8"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accessibilityresources.mediaspace.kaltura.com/media/spleenwhitepulpSL66B_xvid.mp4/1_srjqb5p4"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accessibilityresources.mediaspace.kaltura.com/media/spleenredpulpSL66A_xvid.mp4/1_jxe6nhtz"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hyperlink" Target="https://accessibilityresources.mediaspace.kaltura.com/media/spleenreticularSL32_xvid.mp4/1_ibypjgpi"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s://medmicroscope.uc.edu/"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6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6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6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6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7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7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8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8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58.jpg"/></Relationships>
</file>

<file path=ppt/slides/_rels/slide8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219200"/>
            <a:ext cx="5943600" cy="1323439"/>
          </a:xfrm>
          <a:prstGeom prst="rect">
            <a:avLst/>
          </a:prstGeom>
          <a:noFill/>
        </p:spPr>
        <p:txBody>
          <a:bodyPr>
            <a:spAutoFit/>
          </a:bodyPr>
          <a:lstStyle/>
          <a:p>
            <a:pPr algn="ctr" fontAlgn="auto">
              <a:spcBef>
                <a:spcPts val="0"/>
              </a:spcBef>
              <a:spcAft>
                <a:spcPts val="0"/>
              </a:spcAft>
              <a:defRPr/>
            </a:pPr>
            <a:r>
              <a:rPr lang="en-US" sz="4000" dirty="0">
                <a:solidFill>
                  <a:schemeClr val="accent6">
                    <a:lumMod val="50000"/>
                  </a:schemeClr>
                </a:solidFill>
                <a:latin typeface="+mn-lt"/>
              </a:rPr>
              <a:t>Lymph Node and Spleen: </a:t>
            </a:r>
            <a:r>
              <a:rPr lang="en-US" sz="4000" dirty="0">
                <a:solidFill>
                  <a:srgbClr val="36174D"/>
                </a:solidFill>
                <a:latin typeface="Chiller" pitchFamily="82" charset="0"/>
              </a:rPr>
              <a:t>Digital Laboratory</a:t>
            </a:r>
          </a:p>
        </p:txBody>
      </p:sp>
      <p:sp>
        <p:nvSpPr>
          <p:cNvPr id="15362" name="TextBox 2"/>
          <p:cNvSpPr txBox="1">
            <a:spLocks noChangeArrowheads="1"/>
          </p:cNvSpPr>
          <p:nvPr/>
        </p:nvSpPr>
        <p:spPr bwMode="auto">
          <a:xfrm>
            <a:off x="180975" y="2799555"/>
            <a:ext cx="8839200" cy="461963"/>
          </a:xfrm>
          <a:prstGeom prst="rect">
            <a:avLst/>
          </a:prstGeom>
          <a:noFill/>
          <a:ln w="9525">
            <a:noFill/>
            <a:miter lim="800000"/>
            <a:headEnd/>
            <a:tailEnd/>
          </a:ln>
        </p:spPr>
        <p:txBody>
          <a:bodyPr>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sp>
        <p:nvSpPr>
          <p:cNvPr id="15363" name="AutoShape 2"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dirty="0">
              <a:latin typeface="Calibri" pitchFamily="34" charset="0"/>
            </a:endParaRPr>
          </a:p>
        </p:txBody>
      </p:sp>
      <p:sp>
        <p:nvSpPr>
          <p:cNvPr id="15364" name="AutoShape 4"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dirty="0">
              <a:latin typeface="Calibri" pitchFamily="34" charset="0"/>
            </a:endParaRPr>
          </a:p>
        </p:txBody>
      </p:sp>
      <p:sp>
        <p:nvSpPr>
          <p:cNvPr id="15365" name="AutoShape 6" descr="http://upload.wikimedia.org/wikipedia/commons/4/40/Placenta_held.jpg"/>
          <p:cNvSpPr>
            <a:spLocks noChangeAspect="1" noChangeArrowheads="1"/>
          </p:cNvSpPr>
          <p:nvPr/>
        </p:nvSpPr>
        <p:spPr bwMode="auto">
          <a:xfrm>
            <a:off x="155575" y="-2057400"/>
            <a:ext cx="6467475" cy="4295775"/>
          </a:xfrm>
          <a:prstGeom prst="rect">
            <a:avLst/>
          </a:prstGeom>
          <a:noFill/>
          <a:ln w="9525">
            <a:noFill/>
            <a:miter lim="800000"/>
            <a:headEnd/>
            <a:tailEnd/>
          </a:ln>
        </p:spPr>
        <p:txBody>
          <a:bodyPr/>
          <a:lstStyle/>
          <a:p>
            <a:endParaRPr lang="en-US" dirty="0">
              <a:latin typeface="Calibri" pitchFamily="34" charset="0"/>
            </a:endParaRPr>
          </a:p>
        </p:txBody>
      </p:sp>
      <p:sp>
        <p:nvSpPr>
          <p:cNvPr id="8" name="TextBox 7"/>
          <p:cNvSpPr txBox="1"/>
          <p:nvPr/>
        </p:nvSpPr>
        <p:spPr>
          <a:xfrm>
            <a:off x="76200" y="4495800"/>
            <a:ext cx="5486400" cy="892552"/>
          </a:xfrm>
          <a:prstGeom prst="rect">
            <a:avLst/>
          </a:prstGeom>
          <a:noFill/>
        </p:spPr>
        <p:txBody>
          <a:bodyPr wrap="square">
            <a:spAutoFit/>
          </a:bodyPr>
          <a:lstStyle/>
          <a:p>
            <a:pPr>
              <a:defRPr/>
            </a:pPr>
            <a:r>
              <a:rPr lang="en-US" sz="2600" b="1" dirty="0">
                <a:solidFill>
                  <a:schemeClr val="accent3">
                    <a:lumMod val="50000"/>
                  </a:schemeClr>
                </a:solidFill>
                <a:latin typeface="Bradley Hand ITC" pitchFamily="66" charset="0"/>
              </a:rPr>
              <a:t>This module will take approximately 90 minutes to complete.</a:t>
            </a:r>
          </a:p>
        </p:txBody>
      </p:sp>
      <p:pic>
        <p:nvPicPr>
          <p:cNvPr id="1026" name="Picture 2" descr="http://www.fao.org/docrep/004/X8060E/X8060E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75" y="5290426"/>
            <a:ext cx="2054225" cy="14288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nursingpharmacology.info/Antiviral/kapsoi_sple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5475" y="5290426"/>
            <a:ext cx="2057400" cy="15421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3.amazonaws.com/hopkins_production/encyclopedia/17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999" y="3261519"/>
            <a:ext cx="2257115" cy="23781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680893" y="2286000"/>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overview – SL77</a:t>
            </a:r>
            <a:endParaRPr lang="en-US" dirty="0">
              <a:latin typeface="Calibri" pitchFamily="34" charset="0"/>
            </a:endParaRPr>
          </a:p>
        </p:txBody>
      </p:sp>
      <p:sp>
        <p:nvSpPr>
          <p:cNvPr id="37891" name="TextBox 4"/>
          <p:cNvSpPr txBox="1">
            <a:spLocks noChangeArrowheads="1"/>
          </p:cNvSpPr>
          <p:nvPr/>
        </p:nvSpPr>
        <p:spPr bwMode="auto">
          <a:xfrm>
            <a:off x="1295400" y="4876800"/>
            <a:ext cx="7391399"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Capsule</a:t>
            </a:r>
          </a:p>
          <a:p>
            <a:pPr lvl="2" eaLnBrk="0" hangingPunct="0">
              <a:buFontTx/>
              <a:buChar char="•"/>
            </a:pPr>
            <a:r>
              <a:rPr lang="en-US" sz="1200" b="1" dirty="0" err="1">
                <a:solidFill>
                  <a:srgbClr val="002060"/>
                </a:solidFill>
                <a:latin typeface="Georgia" pitchFamily="18" charset="0"/>
                <a:ea typeface="Times" pitchFamily="18" charset="0"/>
                <a:cs typeface="Arial" charset="0"/>
              </a:rPr>
              <a:t>Trabecula</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err="1">
                <a:solidFill>
                  <a:srgbClr val="002060"/>
                </a:solidFill>
                <a:latin typeface="Georgia" pitchFamily="18" charset="0"/>
                <a:ea typeface="Times" pitchFamily="18" charset="0"/>
                <a:cs typeface="Arial" charset="0"/>
              </a:rPr>
              <a:t>Hilus</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Cortex</a:t>
            </a:r>
          </a:p>
          <a:p>
            <a:pPr lvl="2" eaLnBrk="0" hangingPunct="0">
              <a:buFontTx/>
              <a:buChar char="•"/>
            </a:pPr>
            <a:r>
              <a:rPr lang="en-US" sz="1200" b="1" dirty="0">
                <a:solidFill>
                  <a:srgbClr val="002060"/>
                </a:solidFill>
                <a:latin typeface="Georgia" pitchFamily="18" charset="0"/>
                <a:ea typeface="Times" pitchFamily="18" charset="0"/>
                <a:cs typeface="Arial" charset="0"/>
              </a:rPr>
              <a:t>Medulla</a:t>
            </a:r>
          </a:p>
        </p:txBody>
      </p:sp>
      <p:sp>
        <p:nvSpPr>
          <p:cNvPr id="5" name="Rectangle 4"/>
          <p:cNvSpPr/>
          <p:nvPr/>
        </p:nvSpPr>
        <p:spPr>
          <a:xfrm>
            <a:off x="2037749" y="39469"/>
            <a:ext cx="48341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overview</a:t>
            </a:r>
          </a:p>
        </p:txBody>
      </p:sp>
    </p:spTree>
    <p:extLst>
      <p:ext uri="{BB962C8B-B14F-4D97-AF65-F5344CB8AC3E}">
        <p14:creationId xmlns:p14="http://schemas.microsoft.com/office/powerpoint/2010/main" val="13409926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9" y="1375182"/>
            <a:ext cx="3561234" cy="20612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146" y="2101468"/>
            <a:ext cx="6256780" cy="4731132"/>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at </a:t>
            </a:r>
            <a:r>
              <a:rPr lang="en-US" sz="2400" b="1" dirty="0">
                <a:solidFill>
                  <a:schemeClr val="accent3">
                    <a:lumMod val="50000"/>
                  </a:schemeClr>
                </a:solidFill>
                <a:latin typeface="Times New Roman" pitchFamily="18" charset="0"/>
                <a:cs typeface="Times New Roman" pitchFamily="18" charset="0"/>
              </a:rPr>
              <a:t>X</a:t>
            </a:r>
            <a:r>
              <a:rPr lang="en-US" sz="2400" b="1" dirty="0">
                <a:solidFill>
                  <a:schemeClr val="accent3">
                    <a:lumMod val="50000"/>
                  </a:schemeClr>
                </a:solidFill>
                <a:latin typeface="Script MT Bold" pitchFamily="66" charset="0"/>
              </a:rPr>
              <a:t>. (advance slide for answer)</a:t>
            </a:r>
          </a:p>
        </p:txBody>
      </p:sp>
      <p:sp>
        <p:nvSpPr>
          <p:cNvPr id="5" name="Rectangle 4"/>
          <p:cNvSpPr/>
          <p:nvPr/>
        </p:nvSpPr>
        <p:spPr>
          <a:xfrm>
            <a:off x="1828478" y="2063593"/>
            <a:ext cx="536713" cy="5027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2081716" y="2058096"/>
            <a:ext cx="6957510" cy="88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73906" y="2547757"/>
            <a:ext cx="1221240" cy="4310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91785" y="1079346"/>
            <a:ext cx="2319051" cy="1754326"/>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Efferent lymphatic vessel</a:t>
            </a:r>
          </a:p>
        </p:txBody>
      </p:sp>
      <p:sp>
        <p:nvSpPr>
          <p:cNvPr id="10" name="TextBox 9"/>
          <p:cNvSpPr txBox="1"/>
          <p:nvPr/>
        </p:nvSpPr>
        <p:spPr>
          <a:xfrm>
            <a:off x="6477000" y="2547757"/>
            <a:ext cx="762000" cy="769441"/>
          </a:xfrm>
          <a:prstGeom prst="rect">
            <a:avLst/>
          </a:prstGeom>
          <a:noFill/>
        </p:spPr>
        <p:txBody>
          <a:bodyPr wrap="square" rtlCol="0">
            <a:spAutoFit/>
          </a:bodyPr>
          <a:lstStyle/>
          <a:p>
            <a:r>
              <a:rPr lang="en-US" sz="4400" b="1" dirty="0"/>
              <a:t>X</a:t>
            </a:r>
          </a:p>
        </p:txBody>
      </p:sp>
    </p:spTree>
    <p:extLst>
      <p:ext uri="{BB962C8B-B14F-4D97-AF65-F5344CB8AC3E}">
        <p14:creationId xmlns:p14="http://schemas.microsoft.com/office/powerpoint/2010/main" val="15882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597"/>
            <a:ext cx="7727500" cy="526500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4114800" y="1443225"/>
            <a:ext cx="2324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Lymph node</a:t>
            </a:r>
          </a:p>
        </p:txBody>
      </p:sp>
    </p:spTree>
    <p:extLst>
      <p:ext uri="{BB962C8B-B14F-4D97-AF65-F5344CB8AC3E}">
        <p14:creationId xmlns:p14="http://schemas.microsoft.com/office/powerpoint/2010/main" val="21350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288028"/>
            <a:ext cx="7381875" cy="5450254"/>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3886200" y="1409700"/>
            <a:ext cx="16764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thymus</a:t>
            </a:r>
          </a:p>
        </p:txBody>
      </p:sp>
    </p:spTree>
    <p:extLst>
      <p:ext uri="{BB962C8B-B14F-4D97-AF65-F5344CB8AC3E}">
        <p14:creationId xmlns:p14="http://schemas.microsoft.com/office/powerpoint/2010/main" val="314826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1364398"/>
            <a:ext cx="2895600" cy="18356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343025"/>
            <a:ext cx="6638925" cy="54864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5" name="Rectangle 4"/>
          <p:cNvSpPr/>
          <p:nvPr/>
        </p:nvSpPr>
        <p:spPr>
          <a:xfrm>
            <a:off x="1247132" y="1944878"/>
            <a:ext cx="219397" cy="2033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462087" y="1343025"/>
            <a:ext cx="976313" cy="617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7132" y="2148235"/>
            <a:ext cx="1191267" cy="46430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81275" y="1343025"/>
            <a:ext cx="3505200" cy="769441"/>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Plasma cell</a:t>
            </a:r>
          </a:p>
        </p:txBody>
      </p:sp>
      <p:cxnSp>
        <p:nvCxnSpPr>
          <p:cNvPr id="18" name="Straight Arrow Connector 17"/>
          <p:cNvCxnSpPr/>
          <p:nvPr/>
        </p:nvCxnSpPr>
        <p:spPr>
          <a:xfrm flipH="1" flipV="1">
            <a:off x="5895976" y="3990975"/>
            <a:ext cx="676274" cy="114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28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3505200" y="1016639"/>
            <a:ext cx="27432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Pharyngeal tonsil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3" y="1659375"/>
            <a:ext cx="9144000" cy="4724863"/>
          </a:xfrm>
          <a:prstGeom prst="rect">
            <a:avLst/>
          </a:prstGeom>
        </p:spPr>
      </p:pic>
    </p:spTree>
    <p:extLst>
      <p:ext uri="{BB962C8B-B14F-4D97-AF65-F5344CB8AC3E}">
        <p14:creationId xmlns:p14="http://schemas.microsoft.com/office/powerpoint/2010/main" val="23657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87" y="1749390"/>
            <a:ext cx="7896225" cy="44862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slide was prepared by immunocytochemistry using an antibody to what specific cell type. (advance slide for answer)</a:t>
            </a:r>
          </a:p>
        </p:txBody>
      </p:sp>
      <p:sp>
        <p:nvSpPr>
          <p:cNvPr id="15" name="Rectangle 14"/>
          <p:cNvSpPr/>
          <p:nvPr/>
        </p:nvSpPr>
        <p:spPr>
          <a:xfrm>
            <a:off x="685800" y="1905000"/>
            <a:ext cx="33147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T lymphocytes</a:t>
            </a:r>
          </a:p>
        </p:txBody>
      </p:sp>
    </p:spTree>
    <p:extLst>
      <p:ext uri="{BB962C8B-B14F-4D97-AF65-F5344CB8AC3E}">
        <p14:creationId xmlns:p14="http://schemas.microsoft.com/office/powerpoint/2010/main" val="260374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1377"/>
            <a:ext cx="3638550" cy="197167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146" y="2057400"/>
            <a:ext cx="6244079" cy="48006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4572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5" name="Rectangle 4"/>
          <p:cNvSpPr/>
          <p:nvPr/>
        </p:nvSpPr>
        <p:spPr>
          <a:xfrm>
            <a:off x="1368286" y="1806697"/>
            <a:ext cx="536713" cy="5027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1905000" y="1806698"/>
            <a:ext cx="7134225" cy="2513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68287" y="2296358"/>
            <a:ext cx="1426859" cy="45616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071716" y="2743200"/>
            <a:ext cx="3690938"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High endothelial </a:t>
            </a:r>
            <a:r>
              <a:rPr lang="en-US" sz="2800" b="1" dirty="0" err="1">
                <a:ln w="11430"/>
                <a:solidFill>
                  <a:srgbClr val="0070C0"/>
                </a:solidFill>
                <a:effectLst>
                  <a:outerShdw blurRad="50800" dist="39000" dir="5460000" algn="tl">
                    <a:srgbClr val="000000">
                      <a:alpha val="38000"/>
                    </a:srgbClr>
                  </a:outerShdw>
                </a:effectLst>
                <a:latin typeface="+mn-lt"/>
              </a:rPr>
              <a:t>venule</a:t>
            </a:r>
            <a:endParaRPr lang="en-US" sz="2800" b="1" dirty="0">
              <a:ln w="11430"/>
              <a:solidFill>
                <a:srgbClr val="0070C0"/>
              </a:solidFill>
              <a:effectLst>
                <a:outerShdw blurRad="50800" dist="39000" dir="5460000" algn="tl">
                  <a:srgbClr val="000000">
                    <a:alpha val="38000"/>
                  </a:srgbClr>
                </a:outerShdw>
              </a:effectLst>
              <a:latin typeface="+mn-lt"/>
            </a:endParaRPr>
          </a:p>
        </p:txBody>
      </p:sp>
      <p:sp>
        <p:nvSpPr>
          <p:cNvPr id="13" name="Freeform 12"/>
          <p:cNvSpPr/>
          <p:nvPr/>
        </p:nvSpPr>
        <p:spPr>
          <a:xfrm>
            <a:off x="4950372" y="3783724"/>
            <a:ext cx="1702676" cy="914400"/>
          </a:xfrm>
          <a:custGeom>
            <a:avLst/>
            <a:gdLst>
              <a:gd name="connsiteX0" fmla="*/ 1008994 w 1702676"/>
              <a:gd name="connsiteY0" fmla="*/ 42042 h 914400"/>
              <a:gd name="connsiteX1" fmla="*/ 924911 w 1702676"/>
              <a:gd name="connsiteY1" fmla="*/ 10510 h 914400"/>
              <a:gd name="connsiteX2" fmla="*/ 830318 w 1702676"/>
              <a:gd name="connsiteY2" fmla="*/ 0 h 914400"/>
              <a:gd name="connsiteX3" fmla="*/ 346842 w 1702676"/>
              <a:gd name="connsiteY3" fmla="*/ 10510 h 914400"/>
              <a:gd name="connsiteX4" fmla="*/ 241738 w 1702676"/>
              <a:gd name="connsiteY4" fmla="*/ 31531 h 914400"/>
              <a:gd name="connsiteX5" fmla="*/ 147145 w 1702676"/>
              <a:gd name="connsiteY5" fmla="*/ 84083 h 914400"/>
              <a:gd name="connsiteX6" fmla="*/ 84083 w 1702676"/>
              <a:gd name="connsiteY6" fmla="*/ 147145 h 914400"/>
              <a:gd name="connsiteX7" fmla="*/ 42042 w 1702676"/>
              <a:gd name="connsiteY7" fmla="*/ 210207 h 914400"/>
              <a:gd name="connsiteX8" fmla="*/ 31531 w 1702676"/>
              <a:gd name="connsiteY8" fmla="*/ 252248 h 914400"/>
              <a:gd name="connsiteX9" fmla="*/ 21021 w 1702676"/>
              <a:gd name="connsiteY9" fmla="*/ 283779 h 914400"/>
              <a:gd name="connsiteX10" fmla="*/ 0 w 1702676"/>
              <a:gd name="connsiteY10" fmla="*/ 367862 h 914400"/>
              <a:gd name="connsiteX11" fmla="*/ 10511 w 1702676"/>
              <a:gd name="connsiteY11" fmla="*/ 493986 h 914400"/>
              <a:gd name="connsiteX12" fmla="*/ 21021 w 1702676"/>
              <a:gd name="connsiteY12" fmla="*/ 525517 h 914400"/>
              <a:gd name="connsiteX13" fmla="*/ 52552 w 1702676"/>
              <a:gd name="connsiteY13" fmla="*/ 557048 h 914400"/>
              <a:gd name="connsiteX14" fmla="*/ 84083 w 1702676"/>
              <a:gd name="connsiteY14" fmla="*/ 578069 h 914400"/>
              <a:gd name="connsiteX15" fmla="*/ 105104 w 1702676"/>
              <a:gd name="connsiteY15" fmla="*/ 609600 h 914400"/>
              <a:gd name="connsiteX16" fmla="*/ 178676 w 1702676"/>
              <a:gd name="connsiteY16" fmla="*/ 662152 h 914400"/>
              <a:gd name="connsiteX17" fmla="*/ 210207 w 1702676"/>
              <a:gd name="connsiteY17" fmla="*/ 693683 h 914400"/>
              <a:gd name="connsiteX18" fmla="*/ 273269 w 1702676"/>
              <a:gd name="connsiteY18" fmla="*/ 725214 h 914400"/>
              <a:gd name="connsiteX19" fmla="*/ 367862 w 1702676"/>
              <a:gd name="connsiteY19" fmla="*/ 767255 h 914400"/>
              <a:gd name="connsiteX20" fmla="*/ 451945 w 1702676"/>
              <a:gd name="connsiteY20" fmla="*/ 809297 h 914400"/>
              <a:gd name="connsiteX21" fmla="*/ 557049 w 1702676"/>
              <a:gd name="connsiteY21" fmla="*/ 840828 h 914400"/>
              <a:gd name="connsiteX22" fmla="*/ 588580 w 1702676"/>
              <a:gd name="connsiteY22" fmla="*/ 851338 h 914400"/>
              <a:gd name="connsiteX23" fmla="*/ 693683 w 1702676"/>
              <a:gd name="connsiteY23" fmla="*/ 882869 h 914400"/>
              <a:gd name="connsiteX24" fmla="*/ 725214 w 1702676"/>
              <a:gd name="connsiteY24" fmla="*/ 893379 h 914400"/>
              <a:gd name="connsiteX25" fmla="*/ 830318 w 1702676"/>
              <a:gd name="connsiteY25" fmla="*/ 903890 h 914400"/>
              <a:gd name="connsiteX26" fmla="*/ 924911 w 1702676"/>
              <a:gd name="connsiteY26" fmla="*/ 914400 h 914400"/>
              <a:gd name="connsiteX27" fmla="*/ 1187669 w 1702676"/>
              <a:gd name="connsiteY27" fmla="*/ 903890 h 914400"/>
              <a:gd name="connsiteX28" fmla="*/ 1219200 w 1702676"/>
              <a:gd name="connsiteY28" fmla="*/ 893379 h 914400"/>
              <a:gd name="connsiteX29" fmla="*/ 1313794 w 1702676"/>
              <a:gd name="connsiteY29" fmla="*/ 872359 h 914400"/>
              <a:gd name="connsiteX30" fmla="*/ 1408387 w 1702676"/>
              <a:gd name="connsiteY30" fmla="*/ 830317 h 914400"/>
              <a:gd name="connsiteX31" fmla="*/ 1439918 w 1702676"/>
              <a:gd name="connsiteY31" fmla="*/ 819807 h 914400"/>
              <a:gd name="connsiteX32" fmla="*/ 1471449 w 1702676"/>
              <a:gd name="connsiteY32" fmla="*/ 809297 h 914400"/>
              <a:gd name="connsiteX33" fmla="*/ 1502980 w 1702676"/>
              <a:gd name="connsiteY33" fmla="*/ 777766 h 914400"/>
              <a:gd name="connsiteX34" fmla="*/ 1534511 w 1702676"/>
              <a:gd name="connsiteY34" fmla="*/ 767255 h 914400"/>
              <a:gd name="connsiteX35" fmla="*/ 1576552 w 1702676"/>
              <a:gd name="connsiteY35" fmla="*/ 746235 h 914400"/>
              <a:gd name="connsiteX36" fmla="*/ 1639614 w 1702676"/>
              <a:gd name="connsiteY36" fmla="*/ 714704 h 914400"/>
              <a:gd name="connsiteX37" fmla="*/ 1660635 w 1702676"/>
              <a:gd name="connsiteY37" fmla="*/ 683173 h 914400"/>
              <a:gd name="connsiteX38" fmla="*/ 1702676 w 1702676"/>
              <a:gd name="connsiteY38" fmla="*/ 599090 h 914400"/>
              <a:gd name="connsiteX39" fmla="*/ 1692166 w 1702676"/>
              <a:gd name="connsiteY39" fmla="*/ 483476 h 914400"/>
              <a:gd name="connsiteX40" fmla="*/ 1671145 w 1702676"/>
              <a:gd name="connsiteY40" fmla="*/ 420414 h 914400"/>
              <a:gd name="connsiteX41" fmla="*/ 1660635 w 1702676"/>
              <a:gd name="connsiteY41" fmla="*/ 367862 h 914400"/>
              <a:gd name="connsiteX42" fmla="*/ 1639614 w 1702676"/>
              <a:gd name="connsiteY42" fmla="*/ 304800 h 914400"/>
              <a:gd name="connsiteX43" fmla="*/ 1629104 w 1702676"/>
              <a:gd name="connsiteY43" fmla="*/ 273269 h 914400"/>
              <a:gd name="connsiteX44" fmla="*/ 1534511 w 1702676"/>
              <a:gd name="connsiteY44" fmla="*/ 199697 h 914400"/>
              <a:gd name="connsiteX45" fmla="*/ 1460938 w 1702676"/>
              <a:gd name="connsiteY45" fmla="*/ 157655 h 914400"/>
              <a:gd name="connsiteX46" fmla="*/ 1429407 w 1702676"/>
              <a:gd name="connsiteY46" fmla="*/ 147145 h 914400"/>
              <a:gd name="connsiteX47" fmla="*/ 1345325 w 1702676"/>
              <a:gd name="connsiteY47" fmla="*/ 105104 h 914400"/>
              <a:gd name="connsiteX48" fmla="*/ 1282262 w 1702676"/>
              <a:gd name="connsiteY48" fmla="*/ 84083 h 914400"/>
              <a:gd name="connsiteX49" fmla="*/ 1240221 w 1702676"/>
              <a:gd name="connsiteY49" fmla="*/ 63062 h 914400"/>
              <a:gd name="connsiteX50" fmla="*/ 1208690 w 1702676"/>
              <a:gd name="connsiteY50" fmla="*/ 42042 h 914400"/>
              <a:gd name="connsiteX51" fmla="*/ 1124607 w 1702676"/>
              <a:gd name="connsiteY51" fmla="*/ 21021 h 914400"/>
              <a:gd name="connsiteX52" fmla="*/ 1093076 w 1702676"/>
              <a:gd name="connsiteY52" fmla="*/ 10510 h 914400"/>
              <a:gd name="connsiteX53" fmla="*/ 756745 w 1702676"/>
              <a:gd name="connsiteY53" fmla="*/ 21021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02676" h="914400">
                <a:moveTo>
                  <a:pt x="1008994" y="42042"/>
                </a:moveTo>
                <a:cubicBezTo>
                  <a:pt x="1006287" y="40959"/>
                  <a:pt x="939030" y="12863"/>
                  <a:pt x="924911" y="10510"/>
                </a:cubicBezTo>
                <a:cubicBezTo>
                  <a:pt x="893618" y="5294"/>
                  <a:pt x="861849" y="3503"/>
                  <a:pt x="830318" y="0"/>
                </a:cubicBezTo>
                <a:lnTo>
                  <a:pt x="346842" y="10510"/>
                </a:lnTo>
                <a:cubicBezTo>
                  <a:pt x="322991" y="11427"/>
                  <a:pt x="268217" y="23965"/>
                  <a:pt x="241738" y="31531"/>
                </a:cubicBezTo>
                <a:cubicBezTo>
                  <a:pt x="193180" y="45405"/>
                  <a:pt x="203599" y="46447"/>
                  <a:pt x="147145" y="84083"/>
                </a:cubicBezTo>
                <a:cubicBezTo>
                  <a:pt x="104565" y="112469"/>
                  <a:pt x="118303" y="98259"/>
                  <a:pt x="84083" y="147145"/>
                </a:cubicBezTo>
                <a:cubicBezTo>
                  <a:pt x="69595" y="167842"/>
                  <a:pt x="42042" y="210207"/>
                  <a:pt x="42042" y="210207"/>
                </a:cubicBezTo>
                <a:cubicBezTo>
                  <a:pt x="38538" y="224221"/>
                  <a:pt x="35499" y="238359"/>
                  <a:pt x="31531" y="252248"/>
                </a:cubicBezTo>
                <a:cubicBezTo>
                  <a:pt x="28487" y="262901"/>
                  <a:pt x="23936" y="273091"/>
                  <a:pt x="21021" y="283779"/>
                </a:cubicBezTo>
                <a:cubicBezTo>
                  <a:pt x="13419" y="311651"/>
                  <a:pt x="0" y="367862"/>
                  <a:pt x="0" y="367862"/>
                </a:cubicBezTo>
                <a:cubicBezTo>
                  <a:pt x="3504" y="409903"/>
                  <a:pt x="4935" y="452169"/>
                  <a:pt x="10511" y="493986"/>
                </a:cubicBezTo>
                <a:cubicBezTo>
                  <a:pt x="11975" y="504968"/>
                  <a:pt x="14876" y="516299"/>
                  <a:pt x="21021" y="525517"/>
                </a:cubicBezTo>
                <a:cubicBezTo>
                  <a:pt x="29266" y="537885"/>
                  <a:pt x="41133" y="547532"/>
                  <a:pt x="52552" y="557048"/>
                </a:cubicBezTo>
                <a:cubicBezTo>
                  <a:pt x="62256" y="565135"/>
                  <a:pt x="73573" y="571062"/>
                  <a:pt x="84083" y="578069"/>
                </a:cubicBezTo>
                <a:cubicBezTo>
                  <a:pt x="91090" y="588579"/>
                  <a:pt x="96172" y="600668"/>
                  <a:pt x="105104" y="609600"/>
                </a:cubicBezTo>
                <a:cubicBezTo>
                  <a:pt x="142967" y="647463"/>
                  <a:pt x="142870" y="632313"/>
                  <a:pt x="178676" y="662152"/>
                </a:cubicBezTo>
                <a:cubicBezTo>
                  <a:pt x="190095" y="671668"/>
                  <a:pt x="198788" y="684167"/>
                  <a:pt x="210207" y="693683"/>
                </a:cubicBezTo>
                <a:cubicBezTo>
                  <a:pt x="237374" y="716322"/>
                  <a:pt x="241667" y="714680"/>
                  <a:pt x="273269" y="725214"/>
                </a:cubicBezTo>
                <a:cubicBezTo>
                  <a:pt x="366022" y="787050"/>
                  <a:pt x="217765" y="692206"/>
                  <a:pt x="367862" y="767255"/>
                </a:cubicBezTo>
                <a:cubicBezTo>
                  <a:pt x="395890" y="781269"/>
                  <a:pt x="421545" y="801697"/>
                  <a:pt x="451945" y="809297"/>
                </a:cubicBezTo>
                <a:cubicBezTo>
                  <a:pt x="515486" y="825182"/>
                  <a:pt x="480278" y="815238"/>
                  <a:pt x="557049" y="840828"/>
                </a:cubicBezTo>
                <a:cubicBezTo>
                  <a:pt x="567559" y="844331"/>
                  <a:pt x="578671" y="846383"/>
                  <a:pt x="588580" y="851338"/>
                </a:cubicBezTo>
                <a:cubicBezTo>
                  <a:pt x="661226" y="887662"/>
                  <a:pt x="599465" y="861932"/>
                  <a:pt x="693683" y="882869"/>
                </a:cubicBezTo>
                <a:cubicBezTo>
                  <a:pt x="704498" y="885272"/>
                  <a:pt x="714264" y="891694"/>
                  <a:pt x="725214" y="893379"/>
                </a:cubicBezTo>
                <a:cubicBezTo>
                  <a:pt x="760014" y="898733"/>
                  <a:pt x="795302" y="900204"/>
                  <a:pt x="830318" y="903890"/>
                </a:cubicBezTo>
                <a:lnTo>
                  <a:pt x="924911" y="914400"/>
                </a:lnTo>
                <a:cubicBezTo>
                  <a:pt x="1012497" y="910897"/>
                  <a:pt x="1100236" y="910135"/>
                  <a:pt x="1187669" y="903890"/>
                </a:cubicBezTo>
                <a:cubicBezTo>
                  <a:pt x="1198720" y="903101"/>
                  <a:pt x="1208385" y="895782"/>
                  <a:pt x="1219200" y="893379"/>
                </a:cubicBezTo>
                <a:cubicBezTo>
                  <a:pt x="1330200" y="868712"/>
                  <a:pt x="1242804" y="896021"/>
                  <a:pt x="1313794" y="872359"/>
                </a:cubicBezTo>
                <a:cubicBezTo>
                  <a:pt x="1363761" y="839047"/>
                  <a:pt x="1333343" y="855332"/>
                  <a:pt x="1408387" y="830317"/>
                </a:cubicBezTo>
                <a:lnTo>
                  <a:pt x="1439918" y="819807"/>
                </a:lnTo>
                <a:lnTo>
                  <a:pt x="1471449" y="809297"/>
                </a:lnTo>
                <a:cubicBezTo>
                  <a:pt x="1481959" y="798787"/>
                  <a:pt x="1490613" y="786011"/>
                  <a:pt x="1502980" y="777766"/>
                </a:cubicBezTo>
                <a:cubicBezTo>
                  <a:pt x="1512198" y="771620"/>
                  <a:pt x="1524328" y="771619"/>
                  <a:pt x="1534511" y="767255"/>
                </a:cubicBezTo>
                <a:cubicBezTo>
                  <a:pt x="1548912" y="761083"/>
                  <a:pt x="1562949" y="754008"/>
                  <a:pt x="1576552" y="746235"/>
                </a:cubicBezTo>
                <a:cubicBezTo>
                  <a:pt x="1633602" y="713635"/>
                  <a:pt x="1581802" y="733974"/>
                  <a:pt x="1639614" y="714704"/>
                </a:cubicBezTo>
                <a:cubicBezTo>
                  <a:pt x="1646621" y="704194"/>
                  <a:pt x="1654586" y="694263"/>
                  <a:pt x="1660635" y="683173"/>
                </a:cubicBezTo>
                <a:cubicBezTo>
                  <a:pt x="1675640" y="655663"/>
                  <a:pt x="1702676" y="599090"/>
                  <a:pt x="1702676" y="599090"/>
                </a:cubicBezTo>
                <a:cubicBezTo>
                  <a:pt x="1699173" y="560552"/>
                  <a:pt x="1698891" y="521584"/>
                  <a:pt x="1692166" y="483476"/>
                </a:cubicBezTo>
                <a:cubicBezTo>
                  <a:pt x="1688315" y="461655"/>
                  <a:pt x="1675490" y="442142"/>
                  <a:pt x="1671145" y="420414"/>
                </a:cubicBezTo>
                <a:cubicBezTo>
                  <a:pt x="1667642" y="402897"/>
                  <a:pt x="1665335" y="385097"/>
                  <a:pt x="1660635" y="367862"/>
                </a:cubicBezTo>
                <a:cubicBezTo>
                  <a:pt x="1654805" y="346485"/>
                  <a:pt x="1646621" y="325821"/>
                  <a:pt x="1639614" y="304800"/>
                </a:cubicBezTo>
                <a:cubicBezTo>
                  <a:pt x="1636111" y="294290"/>
                  <a:pt x="1636938" y="281103"/>
                  <a:pt x="1629104" y="273269"/>
                </a:cubicBezTo>
                <a:cubicBezTo>
                  <a:pt x="1579708" y="223873"/>
                  <a:pt x="1609942" y="249984"/>
                  <a:pt x="1534511" y="199697"/>
                </a:cubicBezTo>
                <a:cubicBezTo>
                  <a:pt x="1502843" y="178585"/>
                  <a:pt x="1498278" y="173658"/>
                  <a:pt x="1460938" y="157655"/>
                </a:cubicBezTo>
                <a:cubicBezTo>
                  <a:pt x="1450755" y="153291"/>
                  <a:pt x="1439917" y="150648"/>
                  <a:pt x="1429407" y="147145"/>
                </a:cubicBezTo>
                <a:cubicBezTo>
                  <a:pt x="1387342" y="119101"/>
                  <a:pt x="1401892" y="125674"/>
                  <a:pt x="1345325" y="105104"/>
                </a:cubicBezTo>
                <a:cubicBezTo>
                  <a:pt x="1324501" y="97532"/>
                  <a:pt x="1302081" y="93993"/>
                  <a:pt x="1282262" y="84083"/>
                </a:cubicBezTo>
                <a:cubicBezTo>
                  <a:pt x="1268248" y="77076"/>
                  <a:pt x="1253824" y="70835"/>
                  <a:pt x="1240221" y="63062"/>
                </a:cubicBezTo>
                <a:cubicBezTo>
                  <a:pt x="1229254" y="56795"/>
                  <a:pt x="1220561" y="46359"/>
                  <a:pt x="1208690" y="42042"/>
                </a:cubicBezTo>
                <a:cubicBezTo>
                  <a:pt x="1181539" y="32169"/>
                  <a:pt x="1152015" y="30157"/>
                  <a:pt x="1124607" y="21021"/>
                </a:cubicBezTo>
                <a:lnTo>
                  <a:pt x="1093076" y="10510"/>
                </a:lnTo>
                <a:cubicBezTo>
                  <a:pt x="854917" y="23742"/>
                  <a:pt x="967049" y="21021"/>
                  <a:pt x="756745" y="21021"/>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1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301" y="979331"/>
            <a:ext cx="3687498" cy="211577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7" y="2050461"/>
            <a:ext cx="7165119" cy="4755151"/>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5" name="Rectangle 4"/>
          <p:cNvSpPr/>
          <p:nvPr/>
        </p:nvSpPr>
        <p:spPr>
          <a:xfrm>
            <a:off x="7772400" y="2050461"/>
            <a:ext cx="838200" cy="5403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7224050" y="2590801"/>
            <a:ext cx="1386553" cy="41147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791200" y="2026956"/>
            <a:ext cx="1981200" cy="2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14300" y="1143000"/>
            <a:ext cx="3505200" cy="144655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Trabecular  vein</a:t>
            </a:r>
          </a:p>
        </p:txBody>
      </p:sp>
      <p:sp>
        <p:nvSpPr>
          <p:cNvPr id="2" name="Freeform 1"/>
          <p:cNvSpPr/>
          <p:nvPr/>
        </p:nvSpPr>
        <p:spPr>
          <a:xfrm>
            <a:off x="4248150" y="3143250"/>
            <a:ext cx="2295525" cy="1390650"/>
          </a:xfrm>
          <a:custGeom>
            <a:avLst/>
            <a:gdLst>
              <a:gd name="connsiteX0" fmla="*/ 1123950 w 2295525"/>
              <a:gd name="connsiteY0" fmla="*/ 0 h 1390650"/>
              <a:gd name="connsiteX1" fmla="*/ 771525 w 2295525"/>
              <a:gd name="connsiteY1" fmla="*/ 9525 h 1390650"/>
              <a:gd name="connsiteX2" fmla="*/ 619125 w 2295525"/>
              <a:gd name="connsiteY2" fmla="*/ 19050 h 1390650"/>
              <a:gd name="connsiteX3" fmla="*/ 581025 w 2295525"/>
              <a:gd name="connsiteY3" fmla="*/ 28575 h 1390650"/>
              <a:gd name="connsiteX4" fmla="*/ 495300 w 2295525"/>
              <a:gd name="connsiteY4" fmla="*/ 38100 h 1390650"/>
              <a:gd name="connsiteX5" fmla="*/ 381000 w 2295525"/>
              <a:gd name="connsiteY5" fmla="*/ 66675 h 1390650"/>
              <a:gd name="connsiteX6" fmla="*/ 323850 w 2295525"/>
              <a:gd name="connsiteY6" fmla="*/ 104775 h 1390650"/>
              <a:gd name="connsiteX7" fmla="*/ 295275 w 2295525"/>
              <a:gd name="connsiteY7" fmla="*/ 123825 h 1390650"/>
              <a:gd name="connsiteX8" fmla="*/ 266700 w 2295525"/>
              <a:gd name="connsiteY8" fmla="*/ 152400 h 1390650"/>
              <a:gd name="connsiteX9" fmla="*/ 209550 w 2295525"/>
              <a:gd name="connsiteY9" fmla="*/ 200025 h 1390650"/>
              <a:gd name="connsiteX10" fmla="*/ 180975 w 2295525"/>
              <a:gd name="connsiteY10" fmla="*/ 238125 h 1390650"/>
              <a:gd name="connsiteX11" fmla="*/ 152400 w 2295525"/>
              <a:gd name="connsiteY11" fmla="*/ 266700 h 1390650"/>
              <a:gd name="connsiteX12" fmla="*/ 133350 w 2295525"/>
              <a:gd name="connsiteY12" fmla="*/ 295275 h 1390650"/>
              <a:gd name="connsiteX13" fmla="*/ 104775 w 2295525"/>
              <a:gd name="connsiteY13" fmla="*/ 333375 h 1390650"/>
              <a:gd name="connsiteX14" fmla="*/ 85725 w 2295525"/>
              <a:gd name="connsiteY14" fmla="*/ 361950 h 1390650"/>
              <a:gd name="connsiteX15" fmla="*/ 76200 w 2295525"/>
              <a:gd name="connsiteY15" fmla="*/ 390525 h 1390650"/>
              <a:gd name="connsiteX16" fmla="*/ 47625 w 2295525"/>
              <a:gd name="connsiteY16" fmla="*/ 419100 h 1390650"/>
              <a:gd name="connsiteX17" fmla="*/ 19050 w 2295525"/>
              <a:gd name="connsiteY17" fmla="*/ 504825 h 1390650"/>
              <a:gd name="connsiteX18" fmla="*/ 9525 w 2295525"/>
              <a:gd name="connsiteY18" fmla="*/ 533400 h 1390650"/>
              <a:gd name="connsiteX19" fmla="*/ 0 w 2295525"/>
              <a:gd name="connsiteY19" fmla="*/ 561975 h 1390650"/>
              <a:gd name="connsiteX20" fmla="*/ 9525 w 2295525"/>
              <a:gd name="connsiteY20" fmla="*/ 838200 h 1390650"/>
              <a:gd name="connsiteX21" fmla="*/ 19050 w 2295525"/>
              <a:gd name="connsiteY21" fmla="*/ 866775 h 1390650"/>
              <a:gd name="connsiteX22" fmla="*/ 38100 w 2295525"/>
              <a:gd name="connsiteY22" fmla="*/ 933450 h 1390650"/>
              <a:gd name="connsiteX23" fmla="*/ 57150 w 2295525"/>
              <a:gd name="connsiteY23" fmla="*/ 962025 h 1390650"/>
              <a:gd name="connsiteX24" fmla="*/ 104775 w 2295525"/>
              <a:gd name="connsiteY24" fmla="*/ 1028700 h 1390650"/>
              <a:gd name="connsiteX25" fmla="*/ 133350 w 2295525"/>
              <a:gd name="connsiteY25" fmla="*/ 1038225 h 1390650"/>
              <a:gd name="connsiteX26" fmla="*/ 200025 w 2295525"/>
              <a:gd name="connsiteY26" fmla="*/ 1085850 h 1390650"/>
              <a:gd name="connsiteX27" fmla="*/ 219075 w 2295525"/>
              <a:gd name="connsiteY27" fmla="*/ 1114425 h 1390650"/>
              <a:gd name="connsiteX28" fmla="*/ 276225 w 2295525"/>
              <a:gd name="connsiteY28" fmla="*/ 1152525 h 1390650"/>
              <a:gd name="connsiteX29" fmla="*/ 304800 w 2295525"/>
              <a:gd name="connsiteY29" fmla="*/ 1171575 h 1390650"/>
              <a:gd name="connsiteX30" fmla="*/ 333375 w 2295525"/>
              <a:gd name="connsiteY30" fmla="*/ 1200150 h 1390650"/>
              <a:gd name="connsiteX31" fmla="*/ 390525 w 2295525"/>
              <a:gd name="connsiteY31" fmla="*/ 1219200 h 1390650"/>
              <a:gd name="connsiteX32" fmla="*/ 419100 w 2295525"/>
              <a:gd name="connsiteY32" fmla="*/ 1238250 h 1390650"/>
              <a:gd name="connsiteX33" fmla="*/ 485775 w 2295525"/>
              <a:gd name="connsiteY33" fmla="*/ 1266825 h 1390650"/>
              <a:gd name="connsiteX34" fmla="*/ 523875 w 2295525"/>
              <a:gd name="connsiteY34" fmla="*/ 1285875 h 1390650"/>
              <a:gd name="connsiteX35" fmla="*/ 561975 w 2295525"/>
              <a:gd name="connsiteY35" fmla="*/ 1295400 h 1390650"/>
              <a:gd name="connsiteX36" fmla="*/ 666750 w 2295525"/>
              <a:gd name="connsiteY36" fmla="*/ 1333500 h 1390650"/>
              <a:gd name="connsiteX37" fmla="*/ 742950 w 2295525"/>
              <a:gd name="connsiteY37" fmla="*/ 1352550 h 1390650"/>
              <a:gd name="connsiteX38" fmla="*/ 838200 w 2295525"/>
              <a:gd name="connsiteY38" fmla="*/ 1371600 h 1390650"/>
              <a:gd name="connsiteX39" fmla="*/ 866775 w 2295525"/>
              <a:gd name="connsiteY39" fmla="*/ 1381125 h 1390650"/>
              <a:gd name="connsiteX40" fmla="*/ 942975 w 2295525"/>
              <a:gd name="connsiteY40" fmla="*/ 1390650 h 1390650"/>
              <a:gd name="connsiteX41" fmla="*/ 1343025 w 2295525"/>
              <a:gd name="connsiteY41" fmla="*/ 1381125 h 1390650"/>
              <a:gd name="connsiteX42" fmla="*/ 1457325 w 2295525"/>
              <a:gd name="connsiteY42" fmla="*/ 1371600 h 1390650"/>
              <a:gd name="connsiteX43" fmla="*/ 1485900 w 2295525"/>
              <a:gd name="connsiteY43" fmla="*/ 1362075 h 1390650"/>
              <a:gd name="connsiteX44" fmla="*/ 1676400 w 2295525"/>
              <a:gd name="connsiteY44" fmla="*/ 1352550 h 1390650"/>
              <a:gd name="connsiteX45" fmla="*/ 1714500 w 2295525"/>
              <a:gd name="connsiteY45" fmla="*/ 1343025 h 1390650"/>
              <a:gd name="connsiteX46" fmla="*/ 1800225 w 2295525"/>
              <a:gd name="connsiteY46" fmla="*/ 1323975 h 1390650"/>
              <a:gd name="connsiteX47" fmla="*/ 1828800 w 2295525"/>
              <a:gd name="connsiteY47" fmla="*/ 1314450 h 1390650"/>
              <a:gd name="connsiteX48" fmla="*/ 1866900 w 2295525"/>
              <a:gd name="connsiteY48" fmla="*/ 1295400 h 1390650"/>
              <a:gd name="connsiteX49" fmla="*/ 1895475 w 2295525"/>
              <a:gd name="connsiteY49" fmla="*/ 1285875 h 1390650"/>
              <a:gd name="connsiteX50" fmla="*/ 1924050 w 2295525"/>
              <a:gd name="connsiteY50" fmla="*/ 1266825 h 1390650"/>
              <a:gd name="connsiteX51" fmla="*/ 1990725 w 2295525"/>
              <a:gd name="connsiteY51" fmla="*/ 1247775 h 1390650"/>
              <a:gd name="connsiteX52" fmla="*/ 2047875 w 2295525"/>
              <a:gd name="connsiteY52" fmla="*/ 1219200 h 1390650"/>
              <a:gd name="connsiteX53" fmla="*/ 2114550 w 2295525"/>
              <a:gd name="connsiteY53" fmla="*/ 1133475 h 1390650"/>
              <a:gd name="connsiteX54" fmla="*/ 2133600 w 2295525"/>
              <a:gd name="connsiteY54" fmla="*/ 1095375 h 1390650"/>
              <a:gd name="connsiteX55" fmla="*/ 2190750 w 2295525"/>
              <a:gd name="connsiteY55" fmla="*/ 1009650 h 1390650"/>
              <a:gd name="connsiteX56" fmla="*/ 2228850 w 2295525"/>
              <a:gd name="connsiteY56" fmla="*/ 952500 h 1390650"/>
              <a:gd name="connsiteX57" fmla="*/ 2247900 w 2295525"/>
              <a:gd name="connsiteY57" fmla="*/ 923925 h 1390650"/>
              <a:gd name="connsiteX58" fmla="*/ 2266950 w 2295525"/>
              <a:gd name="connsiteY58" fmla="*/ 866775 h 1390650"/>
              <a:gd name="connsiteX59" fmla="*/ 2276475 w 2295525"/>
              <a:gd name="connsiteY59" fmla="*/ 838200 h 1390650"/>
              <a:gd name="connsiteX60" fmla="*/ 2295525 w 2295525"/>
              <a:gd name="connsiteY60" fmla="*/ 762000 h 1390650"/>
              <a:gd name="connsiteX61" fmla="*/ 2286000 w 2295525"/>
              <a:gd name="connsiteY61" fmla="*/ 628650 h 1390650"/>
              <a:gd name="connsiteX62" fmla="*/ 2247900 w 2295525"/>
              <a:gd name="connsiteY62" fmla="*/ 542925 h 1390650"/>
              <a:gd name="connsiteX63" fmla="*/ 2238375 w 2295525"/>
              <a:gd name="connsiteY63" fmla="*/ 514350 h 1390650"/>
              <a:gd name="connsiteX64" fmla="*/ 2219325 w 2295525"/>
              <a:gd name="connsiteY64" fmla="*/ 485775 h 1390650"/>
              <a:gd name="connsiteX65" fmla="*/ 2209800 w 2295525"/>
              <a:gd name="connsiteY65" fmla="*/ 457200 h 1390650"/>
              <a:gd name="connsiteX66" fmla="*/ 2171700 w 2295525"/>
              <a:gd name="connsiteY66" fmla="*/ 400050 h 1390650"/>
              <a:gd name="connsiteX67" fmla="*/ 2162175 w 2295525"/>
              <a:gd name="connsiteY67" fmla="*/ 371475 h 1390650"/>
              <a:gd name="connsiteX68" fmla="*/ 2133600 w 2295525"/>
              <a:gd name="connsiteY68" fmla="*/ 352425 h 1390650"/>
              <a:gd name="connsiteX69" fmla="*/ 2085975 w 2295525"/>
              <a:gd name="connsiteY69" fmla="*/ 314325 h 1390650"/>
              <a:gd name="connsiteX70" fmla="*/ 2066925 w 2295525"/>
              <a:gd name="connsiteY70" fmla="*/ 285750 h 1390650"/>
              <a:gd name="connsiteX71" fmla="*/ 2038350 w 2295525"/>
              <a:gd name="connsiteY71" fmla="*/ 276225 h 1390650"/>
              <a:gd name="connsiteX72" fmla="*/ 2009775 w 2295525"/>
              <a:gd name="connsiteY72" fmla="*/ 257175 h 1390650"/>
              <a:gd name="connsiteX73" fmla="*/ 1952625 w 2295525"/>
              <a:gd name="connsiteY73" fmla="*/ 238125 h 1390650"/>
              <a:gd name="connsiteX74" fmla="*/ 1924050 w 2295525"/>
              <a:gd name="connsiteY74" fmla="*/ 228600 h 1390650"/>
              <a:gd name="connsiteX75" fmla="*/ 1847850 w 2295525"/>
              <a:gd name="connsiteY75" fmla="*/ 190500 h 1390650"/>
              <a:gd name="connsiteX76" fmla="*/ 1771650 w 2295525"/>
              <a:gd name="connsiteY76" fmla="*/ 171450 h 1390650"/>
              <a:gd name="connsiteX77" fmla="*/ 1666875 w 2295525"/>
              <a:gd name="connsiteY77" fmla="*/ 142875 h 1390650"/>
              <a:gd name="connsiteX78" fmla="*/ 1581150 w 2295525"/>
              <a:gd name="connsiteY78" fmla="*/ 104775 h 1390650"/>
              <a:gd name="connsiteX79" fmla="*/ 1524000 w 2295525"/>
              <a:gd name="connsiteY79" fmla="*/ 95250 h 1390650"/>
              <a:gd name="connsiteX80" fmla="*/ 1485900 w 2295525"/>
              <a:gd name="connsiteY80" fmla="*/ 85725 h 1390650"/>
              <a:gd name="connsiteX81" fmla="*/ 1295400 w 2295525"/>
              <a:gd name="connsiteY81" fmla="*/ 66675 h 1390650"/>
              <a:gd name="connsiteX82" fmla="*/ 1143000 w 2295525"/>
              <a:gd name="connsiteY82" fmla="*/ 47625 h 1390650"/>
              <a:gd name="connsiteX83" fmla="*/ 1066800 w 2295525"/>
              <a:gd name="connsiteY83" fmla="*/ 28575 h 1390650"/>
              <a:gd name="connsiteX84" fmla="*/ 1066800 w 2295525"/>
              <a:gd name="connsiteY84" fmla="*/ 190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295525" h="1390650">
                <a:moveTo>
                  <a:pt x="1123950" y="0"/>
                </a:moveTo>
                <a:lnTo>
                  <a:pt x="771525" y="9525"/>
                </a:lnTo>
                <a:cubicBezTo>
                  <a:pt x="720662" y="11444"/>
                  <a:pt x="669772" y="13985"/>
                  <a:pt x="619125" y="19050"/>
                </a:cubicBezTo>
                <a:cubicBezTo>
                  <a:pt x="606099" y="20353"/>
                  <a:pt x="593964" y="26584"/>
                  <a:pt x="581025" y="28575"/>
                </a:cubicBezTo>
                <a:cubicBezTo>
                  <a:pt x="552608" y="32947"/>
                  <a:pt x="523799" y="34300"/>
                  <a:pt x="495300" y="38100"/>
                </a:cubicBezTo>
                <a:cubicBezTo>
                  <a:pt x="468519" y="41671"/>
                  <a:pt x="404301" y="51141"/>
                  <a:pt x="381000" y="66675"/>
                </a:cubicBezTo>
                <a:lnTo>
                  <a:pt x="323850" y="104775"/>
                </a:lnTo>
                <a:cubicBezTo>
                  <a:pt x="314325" y="111125"/>
                  <a:pt x="303370" y="115730"/>
                  <a:pt x="295275" y="123825"/>
                </a:cubicBezTo>
                <a:cubicBezTo>
                  <a:pt x="285750" y="133350"/>
                  <a:pt x="277048" y="143776"/>
                  <a:pt x="266700" y="152400"/>
                </a:cubicBezTo>
                <a:cubicBezTo>
                  <a:pt x="222607" y="189144"/>
                  <a:pt x="251291" y="151327"/>
                  <a:pt x="209550" y="200025"/>
                </a:cubicBezTo>
                <a:cubicBezTo>
                  <a:pt x="199219" y="212078"/>
                  <a:pt x="191306" y="226072"/>
                  <a:pt x="180975" y="238125"/>
                </a:cubicBezTo>
                <a:cubicBezTo>
                  <a:pt x="172209" y="248352"/>
                  <a:pt x="161024" y="256352"/>
                  <a:pt x="152400" y="266700"/>
                </a:cubicBezTo>
                <a:cubicBezTo>
                  <a:pt x="145071" y="275494"/>
                  <a:pt x="140004" y="285960"/>
                  <a:pt x="133350" y="295275"/>
                </a:cubicBezTo>
                <a:cubicBezTo>
                  <a:pt x="124123" y="308193"/>
                  <a:pt x="114002" y="320457"/>
                  <a:pt x="104775" y="333375"/>
                </a:cubicBezTo>
                <a:cubicBezTo>
                  <a:pt x="98121" y="342690"/>
                  <a:pt x="90845" y="351711"/>
                  <a:pt x="85725" y="361950"/>
                </a:cubicBezTo>
                <a:cubicBezTo>
                  <a:pt x="81235" y="370930"/>
                  <a:pt x="81769" y="382171"/>
                  <a:pt x="76200" y="390525"/>
                </a:cubicBezTo>
                <a:cubicBezTo>
                  <a:pt x="68728" y="401733"/>
                  <a:pt x="57150" y="409575"/>
                  <a:pt x="47625" y="419100"/>
                </a:cubicBezTo>
                <a:lnTo>
                  <a:pt x="19050" y="504825"/>
                </a:lnTo>
                <a:lnTo>
                  <a:pt x="9525" y="533400"/>
                </a:lnTo>
                <a:lnTo>
                  <a:pt x="0" y="561975"/>
                </a:lnTo>
                <a:cubicBezTo>
                  <a:pt x="3175" y="654050"/>
                  <a:pt x="3778" y="746250"/>
                  <a:pt x="9525" y="838200"/>
                </a:cubicBezTo>
                <a:cubicBezTo>
                  <a:pt x="10151" y="848221"/>
                  <a:pt x="16292" y="857121"/>
                  <a:pt x="19050" y="866775"/>
                </a:cubicBezTo>
                <a:cubicBezTo>
                  <a:pt x="23119" y="881017"/>
                  <a:pt x="30487" y="918225"/>
                  <a:pt x="38100" y="933450"/>
                </a:cubicBezTo>
                <a:cubicBezTo>
                  <a:pt x="43220" y="943689"/>
                  <a:pt x="51470" y="952086"/>
                  <a:pt x="57150" y="962025"/>
                </a:cubicBezTo>
                <a:cubicBezTo>
                  <a:pt x="75486" y="994113"/>
                  <a:pt x="72552" y="1007218"/>
                  <a:pt x="104775" y="1028700"/>
                </a:cubicBezTo>
                <a:cubicBezTo>
                  <a:pt x="113129" y="1034269"/>
                  <a:pt x="124370" y="1033735"/>
                  <a:pt x="133350" y="1038225"/>
                </a:cubicBezTo>
                <a:cubicBezTo>
                  <a:pt x="144167" y="1043633"/>
                  <a:pt x="195711" y="1081536"/>
                  <a:pt x="200025" y="1085850"/>
                </a:cubicBezTo>
                <a:cubicBezTo>
                  <a:pt x="208120" y="1093945"/>
                  <a:pt x="210460" y="1106887"/>
                  <a:pt x="219075" y="1114425"/>
                </a:cubicBezTo>
                <a:cubicBezTo>
                  <a:pt x="236305" y="1129502"/>
                  <a:pt x="257175" y="1139825"/>
                  <a:pt x="276225" y="1152525"/>
                </a:cubicBezTo>
                <a:cubicBezTo>
                  <a:pt x="285750" y="1158875"/>
                  <a:pt x="296705" y="1163480"/>
                  <a:pt x="304800" y="1171575"/>
                </a:cubicBezTo>
                <a:cubicBezTo>
                  <a:pt x="314325" y="1181100"/>
                  <a:pt x="321600" y="1193608"/>
                  <a:pt x="333375" y="1200150"/>
                </a:cubicBezTo>
                <a:cubicBezTo>
                  <a:pt x="350928" y="1209902"/>
                  <a:pt x="372175" y="1211045"/>
                  <a:pt x="390525" y="1219200"/>
                </a:cubicBezTo>
                <a:cubicBezTo>
                  <a:pt x="400986" y="1223849"/>
                  <a:pt x="409161" y="1232570"/>
                  <a:pt x="419100" y="1238250"/>
                </a:cubicBezTo>
                <a:cubicBezTo>
                  <a:pt x="482281" y="1274353"/>
                  <a:pt x="432345" y="1243926"/>
                  <a:pt x="485775" y="1266825"/>
                </a:cubicBezTo>
                <a:cubicBezTo>
                  <a:pt x="498826" y="1272418"/>
                  <a:pt x="510580" y="1280889"/>
                  <a:pt x="523875" y="1285875"/>
                </a:cubicBezTo>
                <a:cubicBezTo>
                  <a:pt x="536132" y="1290472"/>
                  <a:pt x="549556" y="1291260"/>
                  <a:pt x="561975" y="1295400"/>
                </a:cubicBezTo>
                <a:cubicBezTo>
                  <a:pt x="618787" y="1314337"/>
                  <a:pt x="604487" y="1317934"/>
                  <a:pt x="666750" y="1333500"/>
                </a:cubicBezTo>
                <a:cubicBezTo>
                  <a:pt x="692150" y="1339850"/>
                  <a:pt x="717277" y="1347415"/>
                  <a:pt x="742950" y="1352550"/>
                </a:cubicBezTo>
                <a:cubicBezTo>
                  <a:pt x="774700" y="1358900"/>
                  <a:pt x="807483" y="1361361"/>
                  <a:pt x="838200" y="1371600"/>
                </a:cubicBezTo>
                <a:cubicBezTo>
                  <a:pt x="847725" y="1374775"/>
                  <a:pt x="856897" y="1379329"/>
                  <a:pt x="866775" y="1381125"/>
                </a:cubicBezTo>
                <a:cubicBezTo>
                  <a:pt x="891960" y="1385704"/>
                  <a:pt x="917575" y="1387475"/>
                  <a:pt x="942975" y="1390650"/>
                </a:cubicBezTo>
                <a:lnTo>
                  <a:pt x="1343025" y="1381125"/>
                </a:lnTo>
                <a:cubicBezTo>
                  <a:pt x="1381231" y="1379710"/>
                  <a:pt x="1419428" y="1376653"/>
                  <a:pt x="1457325" y="1371600"/>
                </a:cubicBezTo>
                <a:cubicBezTo>
                  <a:pt x="1467277" y="1370273"/>
                  <a:pt x="1475898" y="1362945"/>
                  <a:pt x="1485900" y="1362075"/>
                </a:cubicBezTo>
                <a:cubicBezTo>
                  <a:pt x="1549240" y="1356567"/>
                  <a:pt x="1612900" y="1355725"/>
                  <a:pt x="1676400" y="1352550"/>
                </a:cubicBezTo>
                <a:cubicBezTo>
                  <a:pt x="1689100" y="1349375"/>
                  <a:pt x="1701721" y="1345865"/>
                  <a:pt x="1714500" y="1343025"/>
                </a:cubicBezTo>
                <a:cubicBezTo>
                  <a:pt x="1758694" y="1333204"/>
                  <a:pt x="1759573" y="1335590"/>
                  <a:pt x="1800225" y="1323975"/>
                </a:cubicBezTo>
                <a:cubicBezTo>
                  <a:pt x="1809879" y="1321217"/>
                  <a:pt x="1819572" y="1318405"/>
                  <a:pt x="1828800" y="1314450"/>
                </a:cubicBezTo>
                <a:cubicBezTo>
                  <a:pt x="1841851" y="1308857"/>
                  <a:pt x="1853849" y="1300993"/>
                  <a:pt x="1866900" y="1295400"/>
                </a:cubicBezTo>
                <a:cubicBezTo>
                  <a:pt x="1876128" y="1291445"/>
                  <a:pt x="1886495" y="1290365"/>
                  <a:pt x="1895475" y="1285875"/>
                </a:cubicBezTo>
                <a:cubicBezTo>
                  <a:pt x="1905714" y="1280755"/>
                  <a:pt x="1913528" y="1271334"/>
                  <a:pt x="1924050" y="1266825"/>
                </a:cubicBezTo>
                <a:cubicBezTo>
                  <a:pt x="1966776" y="1248514"/>
                  <a:pt x="1953654" y="1266311"/>
                  <a:pt x="1990725" y="1247775"/>
                </a:cubicBezTo>
                <a:cubicBezTo>
                  <a:pt x="2064583" y="1210846"/>
                  <a:pt x="1976051" y="1243141"/>
                  <a:pt x="2047875" y="1219200"/>
                </a:cubicBezTo>
                <a:cubicBezTo>
                  <a:pt x="2079233" y="1187842"/>
                  <a:pt x="2091764" y="1179047"/>
                  <a:pt x="2114550" y="1133475"/>
                </a:cubicBezTo>
                <a:cubicBezTo>
                  <a:pt x="2120900" y="1120775"/>
                  <a:pt x="2126158" y="1107468"/>
                  <a:pt x="2133600" y="1095375"/>
                </a:cubicBezTo>
                <a:cubicBezTo>
                  <a:pt x="2151599" y="1066127"/>
                  <a:pt x="2171700" y="1038225"/>
                  <a:pt x="2190750" y="1009650"/>
                </a:cubicBezTo>
                <a:lnTo>
                  <a:pt x="2228850" y="952500"/>
                </a:lnTo>
                <a:cubicBezTo>
                  <a:pt x="2235200" y="942975"/>
                  <a:pt x="2244280" y="934785"/>
                  <a:pt x="2247900" y="923925"/>
                </a:cubicBezTo>
                <a:lnTo>
                  <a:pt x="2266950" y="866775"/>
                </a:lnTo>
                <a:cubicBezTo>
                  <a:pt x="2270125" y="857250"/>
                  <a:pt x="2274040" y="847940"/>
                  <a:pt x="2276475" y="838200"/>
                </a:cubicBezTo>
                <a:lnTo>
                  <a:pt x="2295525" y="762000"/>
                </a:lnTo>
                <a:cubicBezTo>
                  <a:pt x="2292350" y="717550"/>
                  <a:pt x="2292611" y="672720"/>
                  <a:pt x="2286000" y="628650"/>
                </a:cubicBezTo>
                <a:cubicBezTo>
                  <a:pt x="2275468" y="558440"/>
                  <a:pt x="2271169" y="589462"/>
                  <a:pt x="2247900" y="542925"/>
                </a:cubicBezTo>
                <a:cubicBezTo>
                  <a:pt x="2243410" y="533945"/>
                  <a:pt x="2242865" y="523330"/>
                  <a:pt x="2238375" y="514350"/>
                </a:cubicBezTo>
                <a:cubicBezTo>
                  <a:pt x="2233255" y="504111"/>
                  <a:pt x="2224445" y="496014"/>
                  <a:pt x="2219325" y="485775"/>
                </a:cubicBezTo>
                <a:cubicBezTo>
                  <a:pt x="2214835" y="476795"/>
                  <a:pt x="2214676" y="465977"/>
                  <a:pt x="2209800" y="457200"/>
                </a:cubicBezTo>
                <a:cubicBezTo>
                  <a:pt x="2198681" y="437186"/>
                  <a:pt x="2178940" y="421770"/>
                  <a:pt x="2171700" y="400050"/>
                </a:cubicBezTo>
                <a:cubicBezTo>
                  <a:pt x="2168525" y="390525"/>
                  <a:pt x="2168447" y="379315"/>
                  <a:pt x="2162175" y="371475"/>
                </a:cubicBezTo>
                <a:cubicBezTo>
                  <a:pt x="2155024" y="362536"/>
                  <a:pt x="2143125" y="358775"/>
                  <a:pt x="2133600" y="352425"/>
                </a:cubicBezTo>
                <a:cubicBezTo>
                  <a:pt x="2079005" y="270533"/>
                  <a:pt x="2151700" y="366905"/>
                  <a:pt x="2085975" y="314325"/>
                </a:cubicBezTo>
                <a:cubicBezTo>
                  <a:pt x="2077036" y="307174"/>
                  <a:pt x="2075864" y="292901"/>
                  <a:pt x="2066925" y="285750"/>
                </a:cubicBezTo>
                <a:cubicBezTo>
                  <a:pt x="2059085" y="279478"/>
                  <a:pt x="2047330" y="280715"/>
                  <a:pt x="2038350" y="276225"/>
                </a:cubicBezTo>
                <a:cubicBezTo>
                  <a:pt x="2028111" y="271105"/>
                  <a:pt x="2020236" y="261824"/>
                  <a:pt x="2009775" y="257175"/>
                </a:cubicBezTo>
                <a:cubicBezTo>
                  <a:pt x="1991425" y="249020"/>
                  <a:pt x="1971675" y="244475"/>
                  <a:pt x="1952625" y="238125"/>
                </a:cubicBezTo>
                <a:cubicBezTo>
                  <a:pt x="1943100" y="234950"/>
                  <a:pt x="1933030" y="233090"/>
                  <a:pt x="1924050" y="228600"/>
                </a:cubicBezTo>
                <a:cubicBezTo>
                  <a:pt x="1898650" y="215900"/>
                  <a:pt x="1874791" y="199480"/>
                  <a:pt x="1847850" y="190500"/>
                </a:cubicBezTo>
                <a:cubicBezTo>
                  <a:pt x="1761147" y="161599"/>
                  <a:pt x="1898085" y="205932"/>
                  <a:pt x="1771650" y="171450"/>
                </a:cubicBezTo>
                <a:cubicBezTo>
                  <a:pt x="1638718" y="135196"/>
                  <a:pt x="1782906" y="166081"/>
                  <a:pt x="1666875" y="142875"/>
                </a:cubicBezTo>
                <a:cubicBezTo>
                  <a:pt x="1641761" y="130318"/>
                  <a:pt x="1607906" y="112072"/>
                  <a:pt x="1581150" y="104775"/>
                </a:cubicBezTo>
                <a:cubicBezTo>
                  <a:pt x="1562518" y="99693"/>
                  <a:pt x="1542938" y="99038"/>
                  <a:pt x="1524000" y="95250"/>
                </a:cubicBezTo>
                <a:cubicBezTo>
                  <a:pt x="1511163" y="92683"/>
                  <a:pt x="1498839" y="87716"/>
                  <a:pt x="1485900" y="85725"/>
                </a:cubicBezTo>
                <a:cubicBezTo>
                  <a:pt x="1434197" y="77771"/>
                  <a:pt x="1344796" y="72163"/>
                  <a:pt x="1295400" y="66675"/>
                </a:cubicBezTo>
                <a:cubicBezTo>
                  <a:pt x="1244518" y="61021"/>
                  <a:pt x="1193201" y="57665"/>
                  <a:pt x="1143000" y="47625"/>
                </a:cubicBezTo>
                <a:cubicBezTo>
                  <a:pt x="1136130" y="46251"/>
                  <a:pt x="1079352" y="36943"/>
                  <a:pt x="1066800" y="28575"/>
                </a:cubicBezTo>
                <a:cubicBezTo>
                  <a:pt x="1064158" y="26814"/>
                  <a:pt x="1066800" y="22225"/>
                  <a:pt x="1066800" y="19050"/>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16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492" y="1364396"/>
            <a:ext cx="6992424" cy="542216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With regard to this organ specifically, identify the outlined regions. (advance slide for answer)</a:t>
            </a:r>
          </a:p>
        </p:txBody>
      </p:sp>
      <p:sp>
        <p:nvSpPr>
          <p:cNvPr id="21" name="Rectangle 20"/>
          <p:cNvSpPr/>
          <p:nvPr/>
        </p:nvSpPr>
        <p:spPr>
          <a:xfrm>
            <a:off x="3741783" y="1364396"/>
            <a:ext cx="1337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White pulp</a:t>
            </a:r>
          </a:p>
        </p:txBody>
      </p:sp>
      <p:sp>
        <p:nvSpPr>
          <p:cNvPr id="3" name="Freeform 2"/>
          <p:cNvSpPr/>
          <p:nvPr/>
        </p:nvSpPr>
        <p:spPr>
          <a:xfrm>
            <a:off x="1495425" y="2095500"/>
            <a:ext cx="1525858" cy="1390650"/>
          </a:xfrm>
          <a:custGeom>
            <a:avLst/>
            <a:gdLst>
              <a:gd name="connsiteX0" fmla="*/ 1514475 w 1525858"/>
              <a:gd name="connsiteY0" fmla="*/ 838200 h 1390650"/>
              <a:gd name="connsiteX1" fmla="*/ 1514475 w 1525858"/>
              <a:gd name="connsiteY1" fmla="*/ 609600 h 1390650"/>
              <a:gd name="connsiteX2" fmla="*/ 1457325 w 1525858"/>
              <a:gd name="connsiteY2" fmla="*/ 504825 h 1390650"/>
              <a:gd name="connsiteX3" fmla="*/ 1438275 w 1525858"/>
              <a:gd name="connsiteY3" fmla="*/ 447675 h 1390650"/>
              <a:gd name="connsiteX4" fmla="*/ 1419225 w 1525858"/>
              <a:gd name="connsiteY4" fmla="*/ 419100 h 1390650"/>
              <a:gd name="connsiteX5" fmla="*/ 1400175 w 1525858"/>
              <a:gd name="connsiteY5" fmla="*/ 361950 h 1390650"/>
              <a:gd name="connsiteX6" fmla="*/ 1333500 w 1525858"/>
              <a:gd name="connsiteY6" fmla="*/ 276225 h 1390650"/>
              <a:gd name="connsiteX7" fmla="*/ 1304925 w 1525858"/>
              <a:gd name="connsiteY7" fmla="*/ 219075 h 1390650"/>
              <a:gd name="connsiteX8" fmla="*/ 1276350 w 1525858"/>
              <a:gd name="connsiteY8" fmla="*/ 190500 h 1390650"/>
              <a:gd name="connsiteX9" fmla="*/ 1219200 w 1525858"/>
              <a:gd name="connsiteY9" fmla="*/ 114300 h 1390650"/>
              <a:gd name="connsiteX10" fmla="*/ 1133475 w 1525858"/>
              <a:gd name="connsiteY10" fmla="*/ 47625 h 1390650"/>
              <a:gd name="connsiteX11" fmla="*/ 1104900 w 1525858"/>
              <a:gd name="connsiteY11" fmla="*/ 28575 h 1390650"/>
              <a:gd name="connsiteX12" fmla="*/ 1009650 w 1525858"/>
              <a:gd name="connsiteY12" fmla="*/ 0 h 1390650"/>
              <a:gd name="connsiteX13" fmla="*/ 581025 w 1525858"/>
              <a:gd name="connsiteY13" fmla="*/ 9525 h 1390650"/>
              <a:gd name="connsiteX14" fmla="*/ 409575 w 1525858"/>
              <a:gd name="connsiteY14" fmla="*/ 28575 h 1390650"/>
              <a:gd name="connsiteX15" fmla="*/ 304800 w 1525858"/>
              <a:gd name="connsiteY15" fmla="*/ 66675 h 1390650"/>
              <a:gd name="connsiteX16" fmla="*/ 266700 w 1525858"/>
              <a:gd name="connsiteY16" fmla="*/ 76200 h 1390650"/>
              <a:gd name="connsiteX17" fmla="*/ 238125 w 1525858"/>
              <a:gd name="connsiteY17" fmla="*/ 85725 h 1390650"/>
              <a:gd name="connsiteX18" fmla="*/ 209550 w 1525858"/>
              <a:gd name="connsiteY18" fmla="*/ 123825 h 1390650"/>
              <a:gd name="connsiteX19" fmla="*/ 180975 w 1525858"/>
              <a:gd name="connsiteY19" fmla="*/ 152400 h 1390650"/>
              <a:gd name="connsiteX20" fmla="*/ 133350 w 1525858"/>
              <a:gd name="connsiteY20" fmla="*/ 219075 h 1390650"/>
              <a:gd name="connsiteX21" fmla="*/ 123825 w 1525858"/>
              <a:gd name="connsiteY21" fmla="*/ 247650 h 1390650"/>
              <a:gd name="connsiteX22" fmla="*/ 114300 w 1525858"/>
              <a:gd name="connsiteY22" fmla="*/ 285750 h 1390650"/>
              <a:gd name="connsiteX23" fmla="*/ 95250 w 1525858"/>
              <a:gd name="connsiteY23" fmla="*/ 323850 h 1390650"/>
              <a:gd name="connsiteX24" fmla="*/ 76200 w 1525858"/>
              <a:gd name="connsiteY24" fmla="*/ 381000 h 1390650"/>
              <a:gd name="connsiteX25" fmla="*/ 66675 w 1525858"/>
              <a:gd name="connsiteY25" fmla="*/ 419100 h 1390650"/>
              <a:gd name="connsiteX26" fmla="*/ 47625 w 1525858"/>
              <a:gd name="connsiteY26" fmla="*/ 447675 h 1390650"/>
              <a:gd name="connsiteX27" fmla="*/ 38100 w 1525858"/>
              <a:gd name="connsiteY27" fmla="*/ 476250 h 1390650"/>
              <a:gd name="connsiteX28" fmla="*/ 19050 w 1525858"/>
              <a:gd name="connsiteY28" fmla="*/ 523875 h 1390650"/>
              <a:gd name="connsiteX29" fmla="*/ 0 w 1525858"/>
              <a:gd name="connsiteY29" fmla="*/ 657225 h 1390650"/>
              <a:gd name="connsiteX30" fmla="*/ 19050 w 1525858"/>
              <a:gd name="connsiteY30" fmla="*/ 885825 h 1390650"/>
              <a:gd name="connsiteX31" fmla="*/ 38100 w 1525858"/>
              <a:gd name="connsiteY31" fmla="*/ 952500 h 1390650"/>
              <a:gd name="connsiteX32" fmla="*/ 95250 w 1525858"/>
              <a:gd name="connsiteY32" fmla="*/ 1057275 h 1390650"/>
              <a:gd name="connsiteX33" fmla="*/ 123825 w 1525858"/>
              <a:gd name="connsiteY33" fmla="*/ 1123950 h 1390650"/>
              <a:gd name="connsiteX34" fmla="*/ 161925 w 1525858"/>
              <a:gd name="connsiteY34" fmla="*/ 1143000 h 1390650"/>
              <a:gd name="connsiteX35" fmla="*/ 228600 w 1525858"/>
              <a:gd name="connsiteY35" fmla="*/ 1228725 h 1390650"/>
              <a:gd name="connsiteX36" fmla="*/ 257175 w 1525858"/>
              <a:gd name="connsiteY36" fmla="*/ 1247775 h 1390650"/>
              <a:gd name="connsiteX37" fmla="*/ 314325 w 1525858"/>
              <a:gd name="connsiteY37" fmla="*/ 1295400 h 1390650"/>
              <a:gd name="connsiteX38" fmla="*/ 352425 w 1525858"/>
              <a:gd name="connsiteY38" fmla="*/ 1323975 h 1390650"/>
              <a:gd name="connsiteX39" fmla="*/ 447675 w 1525858"/>
              <a:gd name="connsiteY39" fmla="*/ 1362075 h 1390650"/>
              <a:gd name="connsiteX40" fmla="*/ 485775 w 1525858"/>
              <a:gd name="connsiteY40" fmla="*/ 1371600 h 1390650"/>
              <a:gd name="connsiteX41" fmla="*/ 581025 w 1525858"/>
              <a:gd name="connsiteY41" fmla="*/ 1390650 h 1390650"/>
              <a:gd name="connsiteX42" fmla="*/ 838200 w 1525858"/>
              <a:gd name="connsiteY42" fmla="*/ 1371600 h 1390650"/>
              <a:gd name="connsiteX43" fmla="*/ 895350 w 1525858"/>
              <a:gd name="connsiteY43" fmla="*/ 1352550 h 1390650"/>
              <a:gd name="connsiteX44" fmla="*/ 923925 w 1525858"/>
              <a:gd name="connsiteY44" fmla="*/ 1343025 h 1390650"/>
              <a:gd name="connsiteX45" fmla="*/ 971550 w 1525858"/>
              <a:gd name="connsiteY45" fmla="*/ 1314450 h 1390650"/>
              <a:gd name="connsiteX46" fmla="*/ 1047750 w 1525858"/>
              <a:gd name="connsiteY46" fmla="*/ 1304925 h 1390650"/>
              <a:gd name="connsiteX47" fmla="*/ 1123950 w 1525858"/>
              <a:gd name="connsiteY47" fmla="*/ 1266825 h 1390650"/>
              <a:gd name="connsiteX48" fmla="*/ 1247775 w 1525858"/>
              <a:gd name="connsiteY48" fmla="*/ 1238250 h 1390650"/>
              <a:gd name="connsiteX49" fmla="*/ 1276350 w 1525858"/>
              <a:gd name="connsiteY49" fmla="*/ 1228725 h 1390650"/>
              <a:gd name="connsiteX50" fmla="*/ 1333500 w 1525858"/>
              <a:gd name="connsiteY50" fmla="*/ 1190625 h 1390650"/>
              <a:gd name="connsiteX51" fmla="*/ 1371600 w 1525858"/>
              <a:gd name="connsiteY51" fmla="*/ 1171575 h 1390650"/>
              <a:gd name="connsiteX52" fmla="*/ 1447800 w 1525858"/>
              <a:gd name="connsiteY52" fmla="*/ 1114425 h 1390650"/>
              <a:gd name="connsiteX53" fmla="*/ 1495425 w 1525858"/>
              <a:gd name="connsiteY53" fmla="*/ 1028700 h 1390650"/>
              <a:gd name="connsiteX54" fmla="*/ 1514475 w 1525858"/>
              <a:gd name="connsiteY54" fmla="*/ 83820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25858" h="1390650">
                <a:moveTo>
                  <a:pt x="1514475" y="838200"/>
                </a:moveTo>
                <a:cubicBezTo>
                  <a:pt x="1517650" y="768350"/>
                  <a:pt x="1538419" y="738900"/>
                  <a:pt x="1514475" y="609600"/>
                </a:cubicBezTo>
                <a:cubicBezTo>
                  <a:pt x="1497349" y="517122"/>
                  <a:pt x="1481609" y="559463"/>
                  <a:pt x="1457325" y="504825"/>
                </a:cubicBezTo>
                <a:cubicBezTo>
                  <a:pt x="1449170" y="486475"/>
                  <a:pt x="1449414" y="464383"/>
                  <a:pt x="1438275" y="447675"/>
                </a:cubicBezTo>
                <a:cubicBezTo>
                  <a:pt x="1431925" y="438150"/>
                  <a:pt x="1423874" y="429561"/>
                  <a:pt x="1419225" y="419100"/>
                </a:cubicBezTo>
                <a:cubicBezTo>
                  <a:pt x="1411070" y="400750"/>
                  <a:pt x="1414374" y="376149"/>
                  <a:pt x="1400175" y="361950"/>
                </a:cubicBezTo>
                <a:cubicBezTo>
                  <a:pt x="1368817" y="330592"/>
                  <a:pt x="1356286" y="321797"/>
                  <a:pt x="1333500" y="276225"/>
                </a:cubicBezTo>
                <a:cubicBezTo>
                  <a:pt x="1323975" y="257175"/>
                  <a:pt x="1316739" y="236796"/>
                  <a:pt x="1304925" y="219075"/>
                </a:cubicBezTo>
                <a:cubicBezTo>
                  <a:pt x="1297453" y="207867"/>
                  <a:pt x="1284880" y="200926"/>
                  <a:pt x="1276350" y="190500"/>
                </a:cubicBezTo>
                <a:cubicBezTo>
                  <a:pt x="1256245" y="165927"/>
                  <a:pt x="1245618" y="131912"/>
                  <a:pt x="1219200" y="114300"/>
                </a:cubicBezTo>
                <a:cubicBezTo>
                  <a:pt x="1154771" y="71347"/>
                  <a:pt x="1232391" y="124560"/>
                  <a:pt x="1133475" y="47625"/>
                </a:cubicBezTo>
                <a:cubicBezTo>
                  <a:pt x="1124439" y="40597"/>
                  <a:pt x="1115361" y="33224"/>
                  <a:pt x="1104900" y="28575"/>
                </a:cubicBezTo>
                <a:cubicBezTo>
                  <a:pt x="1075085" y="15324"/>
                  <a:pt x="1041315" y="7916"/>
                  <a:pt x="1009650" y="0"/>
                </a:cubicBezTo>
                <a:lnTo>
                  <a:pt x="581025" y="9525"/>
                </a:lnTo>
                <a:cubicBezTo>
                  <a:pt x="550276" y="10604"/>
                  <a:pt x="452510" y="17841"/>
                  <a:pt x="409575" y="28575"/>
                </a:cubicBezTo>
                <a:cubicBezTo>
                  <a:pt x="347312" y="44141"/>
                  <a:pt x="361612" y="47738"/>
                  <a:pt x="304800" y="66675"/>
                </a:cubicBezTo>
                <a:cubicBezTo>
                  <a:pt x="292381" y="70815"/>
                  <a:pt x="279287" y="72604"/>
                  <a:pt x="266700" y="76200"/>
                </a:cubicBezTo>
                <a:cubicBezTo>
                  <a:pt x="257046" y="78958"/>
                  <a:pt x="247650" y="82550"/>
                  <a:pt x="238125" y="85725"/>
                </a:cubicBezTo>
                <a:cubicBezTo>
                  <a:pt x="228600" y="98425"/>
                  <a:pt x="219881" y="111772"/>
                  <a:pt x="209550" y="123825"/>
                </a:cubicBezTo>
                <a:cubicBezTo>
                  <a:pt x="200784" y="134052"/>
                  <a:pt x="188805" y="141439"/>
                  <a:pt x="180975" y="152400"/>
                </a:cubicBezTo>
                <a:cubicBezTo>
                  <a:pt x="118290" y="240159"/>
                  <a:pt x="207646" y="144779"/>
                  <a:pt x="133350" y="219075"/>
                </a:cubicBezTo>
                <a:cubicBezTo>
                  <a:pt x="130175" y="228600"/>
                  <a:pt x="126583" y="237996"/>
                  <a:pt x="123825" y="247650"/>
                </a:cubicBezTo>
                <a:cubicBezTo>
                  <a:pt x="120229" y="260237"/>
                  <a:pt x="118897" y="273493"/>
                  <a:pt x="114300" y="285750"/>
                </a:cubicBezTo>
                <a:cubicBezTo>
                  <a:pt x="109314" y="299045"/>
                  <a:pt x="100523" y="310667"/>
                  <a:pt x="95250" y="323850"/>
                </a:cubicBezTo>
                <a:cubicBezTo>
                  <a:pt x="87792" y="342494"/>
                  <a:pt x="81070" y="361519"/>
                  <a:pt x="76200" y="381000"/>
                </a:cubicBezTo>
                <a:cubicBezTo>
                  <a:pt x="73025" y="393700"/>
                  <a:pt x="71832" y="407068"/>
                  <a:pt x="66675" y="419100"/>
                </a:cubicBezTo>
                <a:cubicBezTo>
                  <a:pt x="62166" y="429622"/>
                  <a:pt x="52745" y="437436"/>
                  <a:pt x="47625" y="447675"/>
                </a:cubicBezTo>
                <a:cubicBezTo>
                  <a:pt x="43135" y="456655"/>
                  <a:pt x="41625" y="466849"/>
                  <a:pt x="38100" y="476250"/>
                </a:cubicBezTo>
                <a:cubicBezTo>
                  <a:pt x="32097" y="492259"/>
                  <a:pt x="25400" y="508000"/>
                  <a:pt x="19050" y="523875"/>
                </a:cubicBezTo>
                <a:cubicBezTo>
                  <a:pt x="14310" y="552312"/>
                  <a:pt x="0" y="633384"/>
                  <a:pt x="0" y="657225"/>
                </a:cubicBezTo>
                <a:cubicBezTo>
                  <a:pt x="0" y="733116"/>
                  <a:pt x="459" y="811460"/>
                  <a:pt x="19050" y="885825"/>
                </a:cubicBezTo>
                <a:cubicBezTo>
                  <a:pt x="24656" y="908249"/>
                  <a:pt x="29516" y="931039"/>
                  <a:pt x="38100" y="952500"/>
                </a:cubicBezTo>
                <a:cubicBezTo>
                  <a:pt x="124434" y="1168335"/>
                  <a:pt x="43068" y="952910"/>
                  <a:pt x="95250" y="1057275"/>
                </a:cubicBezTo>
                <a:cubicBezTo>
                  <a:pt x="106635" y="1080045"/>
                  <a:pt x="104005" y="1104130"/>
                  <a:pt x="123825" y="1123950"/>
                </a:cubicBezTo>
                <a:cubicBezTo>
                  <a:pt x="133865" y="1133990"/>
                  <a:pt x="149225" y="1136650"/>
                  <a:pt x="161925" y="1143000"/>
                </a:cubicBezTo>
                <a:cubicBezTo>
                  <a:pt x="176549" y="1186871"/>
                  <a:pt x="173529" y="1192011"/>
                  <a:pt x="228600" y="1228725"/>
                </a:cubicBezTo>
                <a:cubicBezTo>
                  <a:pt x="238125" y="1235075"/>
                  <a:pt x="249080" y="1239680"/>
                  <a:pt x="257175" y="1247775"/>
                </a:cubicBezTo>
                <a:cubicBezTo>
                  <a:pt x="309074" y="1299674"/>
                  <a:pt x="259748" y="1277208"/>
                  <a:pt x="314325" y="1295400"/>
                </a:cubicBezTo>
                <a:cubicBezTo>
                  <a:pt x="327025" y="1304925"/>
                  <a:pt x="338963" y="1315561"/>
                  <a:pt x="352425" y="1323975"/>
                </a:cubicBezTo>
                <a:cubicBezTo>
                  <a:pt x="378702" y="1340398"/>
                  <a:pt x="419175" y="1354950"/>
                  <a:pt x="447675" y="1362075"/>
                </a:cubicBezTo>
                <a:cubicBezTo>
                  <a:pt x="460375" y="1365250"/>
                  <a:pt x="473188" y="1368004"/>
                  <a:pt x="485775" y="1371600"/>
                </a:cubicBezTo>
                <a:cubicBezTo>
                  <a:pt x="552273" y="1390599"/>
                  <a:pt x="467237" y="1374395"/>
                  <a:pt x="581025" y="1390650"/>
                </a:cubicBezTo>
                <a:cubicBezTo>
                  <a:pt x="599029" y="1389525"/>
                  <a:pt x="799448" y="1378439"/>
                  <a:pt x="838200" y="1371600"/>
                </a:cubicBezTo>
                <a:cubicBezTo>
                  <a:pt x="857975" y="1368110"/>
                  <a:pt x="876300" y="1358900"/>
                  <a:pt x="895350" y="1352550"/>
                </a:cubicBezTo>
                <a:cubicBezTo>
                  <a:pt x="904875" y="1349375"/>
                  <a:pt x="915316" y="1348191"/>
                  <a:pt x="923925" y="1343025"/>
                </a:cubicBezTo>
                <a:cubicBezTo>
                  <a:pt x="939800" y="1333500"/>
                  <a:pt x="953855" y="1319894"/>
                  <a:pt x="971550" y="1314450"/>
                </a:cubicBezTo>
                <a:cubicBezTo>
                  <a:pt x="996016" y="1306922"/>
                  <a:pt x="1022350" y="1308100"/>
                  <a:pt x="1047750" y="1304925"/>
                </a:cubicBezTo>
                <a:cubicBezTo>
                  <a:pt x="1078293" y="1284563"/>
                  <a:pt x="1084005" y="1277921"/>
                  <a:pt x="1123950" y="1266825"/>
                </a:cubicBezTo>
                <a:cubicBezTo>
                  <a:pt x="1164764" y="1255488"/>
                  <a:pt x="1206680" y="1248524"/>
                  <a:pt x="1247775" y="1238250"/>
                </a:cubicBezTo>
                <a:cubicBezTo>
                  <a:pt x="1257515" y="1235815"/>
                  <a:pt x="1267573" y="1233601"/>
                  <a:pt x="1276350" y="1228725"/>
                </a:cubicBezTo>
                <a:cubicBezTo>
                  <a:pt x="1296364" y="1217606"/>
                  <a:pt x="1313022" y="1200864"/>
                  <a:pt x="1333500" y="1190625"/>
                </a:cubicBezTo>
                <a:cubicBezTo>
                  <a:pt x="1346200" y="1184275"/>
                  <a:pt x="1360241" y="1180094"/>
                  <a:pt x="1371600" y="1171575"/>
                </a:cubicBezTo>
                <a:cubicBezTo>
                  <a:pt x="1467880" y="1099365"/>
                  <a:pt x="1355577" y="1160536"/>
                  <a:pt x="1447800" y="1114425"/>
                </a:cubicBezTo>
                <a:cubicBezTo>
                  <a:pt x="1491469" y="1048921"/>
                  <a:pt x="1478660" y="1078995"/>
                  <a:pt x="1495425" y="1028700"/>
                </a:cubicBezTo>
                <a:cubicBezTo>
                  <a:pt x="1512134" y="911736"/>
                  <a:pt x="1511300" y="908050"/>
                  <a:pt x="1514475" y="838200"/>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5514975" y="4513234"/>
            <a:ext cx="2543175" cy="1573241"/>
          </a:xfrm>
          <a:custGeom>
            <a:avLst/>
            <a:gdLst>
              <a:gd name="connsiteX0" fmla="*/ 2114550 w 2543175"/>
              <a:gd name="connsiteY0" fmla="*/ 1616 h 1573241"/>
              <a:gd name="connsiteX1" fmla="*/ 1914525 w 2543175"/>
              <a:gd name="connsiteY1" fmla="*/ 11141 h 1573241"/>
              <a:gd name="connsiteX2" fmla="*/ 1752600 w 2543175"/>
              <a:gd name="connsiteY2" fmla="*/ 20666 h 1573241"/>
              <a:gd name="connsiteX3" fmla="*/ 1343025 w 2543175"/>
              <a:gd name="connsiteY3" fmla="*/ 11141 h 1573241"/>
              <a:gd name="connsiteX4" fmla="*/ 790575 w 2543175"/>
              <a:gd name="connsiteY4" fmla="*/ 11141 h 1573241"/>
              <a:gd name="connsiteX5" fmla="*/ 762000 w 2543175"/>
              <a:gd name="connsiteY5" fmla="*/ 20666 h 1573241"/>
              <a:gd name="connsiteX6" fmla="*/ 704850 w 2543175"/>
              <a:gd name="connsiteY6" fmla="*/ 30191 h 1573241"/>
              <a:gd name="connsiteX7" fmla="*/ 676275 w 2543175"/>
              <a:gd name="connsiteY7" fmla="*/ 39716 h 1573241"/>
              <a:gd name="connsiteX8" fmla="*/ 638175 w 2543175"/>
              <a:gd name="connsiteY8" fmla="*/ 49241 h 1573241"/>
              <a:gd name="connsiteX9" fmla="*/ 609600 w 2543175"/>
              <a:gd name="connsiteY9" fmla="*/ 58766 h 1573241"/>
              <a:gd name="connsiteX10" fmla="*/ 504825 w 2543175"/>
              <a:gd name="connsiteY10" fmla="*/ 77816 h 1573241"/>
              <a:gd name="connsiteX11" fmla="*/ 438150 w 2543175"/>
              <a:gd name="connsiteY11" fmla="*/ 106391 h 1573241"/>
              <a:gd name="connsiteX12" fmla="*/ 409575 w 2543175"/>
              <a:gd name="connsiteY12" fmla="*/ 115916 h 1573241"/>
              <a:gd name="connsiteX13" fmla="*/ 323850 w 2543175"/>
              <a:gd name="connsiteY13" fmla="*/ 182591 h 1573241"/>
              <a:gd name="connsiteX14" fmla="*/ 304800 w 2543175"/>
              <a:gd name="connsiteY14" fmla="*/ 211166 h 1573241"/>
              <a:gd name="connsiteX15" fmla="*/ 247650 w 2543175"/>
              <a:gd name="connsiteY15" fmla="*/ 287366 h 1573241"/>
              <a:gd name="connsiteX16" fmla="*/ 209550 w 2543175"/>
              <a:gd name="connsiteY16" fmla="*/ 344516 h 1573241"/>
              <a:gd name="connsiteX17" fmla="*/ 180975 w 2543175"/>
              <a:gd name="connsiteY17" fmla="*/ 401666 h 1573241"/>
              <a:gd name="connsiteX18" fmla="*/ 171450 w 2543175"/>
              <a:gd name="connsiteY18" fmla="*/ 430241 h 1573241"/>
              <a:gd name="connsiteX19" fmla="*/ 152400 w 2543175"/>
              <a:gd name="connsiteY19" fmla="*/ 458816 h 1573241"/>
              <a:gd name="connsiteX20" fmla="*/ 133350 w 2543175"/>
              <a:gd name="connsiteY20" fmla="*/ 515966 h 1573241"/>
              <a:gd name="connsiteX21" fmla="*/ 123825 w 2543175"/>
              <a:gd name="connsiteY21" fmla="*/ 544541 h 1573241"/>
              <a:gd name="connsiteX22" fmla="*/ 104775 w 2543175"/>
              <a:gd name="connsiteY22" fmla="*/ 573116 h 1573241"/>
              <a:gd name="connsiteX23" fmla="*/ 76200 w 2543175"/>
              <a:gd name="connsiteY23" fmla="*/ 668366 h 1573241"/>
              <a:gd name="connsiteX24" fmla="*/ 57150 w 2543175"/>
              <a:gd name="connsiteY24" fmla="*/ 696941 h 1573241"/>
              <a:gd name="connsiteX25" fmla="*/ 38100 w 2543175"/>
              <a:gd name="connsiteY25" fmla="*/ 773141 h 1573241"/>
              <a:gd name="connsiteX26" fmla="*/ 19050 w 2543175"/>
              <a:gd name="connsiteY26" fmla="*/ 811241 h 1573241"/>
              <a:gd name="connsiteX27" fmla="*/ 9525 w 2543175"/>
              <a:gd name="connsiteY27" fmla="*/ 849341 h 1573241"/>
              <a:gd name="connsiteX28" fmla="*/ 0 w 2543175"/>
              <a:gd name="connsiteY28" fmla="*/ 877916 h 1573241"/>
              <a:gd name="connsiteX29" fmla="*/ 9525 w 2543175"/>
              <a:gd name="connsiteY29" fmla="*/ 1001741 h 1573241"/>
              <a:gd name="connsiteX30" fmla="*/ 57150 w 2543175"/>
              <a:gd name="connsiteY30" fmla="*/ 1087466 h 1573241"/>
              <a:gd name="connsiteX31" fmla="*/ 66675 w 2543175"/>
              <a:gd name="connsiteY31" fmla="*/ 1116041 h 1573241"/>
              <a:gd name="connsiteX32" fmla="*/ 133350 w 2543175"/>
              <a:gd name="connsiteY32" fmla="*/ 1201766 h 1573241"/>
              <a:gd name="connsiteX33" fmla="*/ 161925 w 2543175"/>
              <a:gd name="connsiteY33" fmla="*/ 1239866 h 1573241"/>
              <a:gd name="connsiteX34" fmla="*/ 219075 w 2543175"/>
              <a:gd name="connsiteY34" fmla="*/ 1297016 h 1573241"/>
              <a:gd name="connsiteX35" fmla="*/ 266700 w 2543175"/>
              <a:gd name="connsiteY35" fmla="*/ 1354166 h 1573241"/>
              <a:gd name="connsiteX36" fmla="*/ 295275 w 2543175"/>
              <a:gd name="connsiteY36" fmla="*/ 1363691 h 1573241"/>
              <a:gd name="connsiteX37" fmla="*/ 361950 w 2543175"/>
              <a:gd name="connsiteY37" fmla="*/ 1411316 h 1573241"/>
              <a:gd name="connsiteX38" fmla="*/ 390525 w 2543175"/>
              <a:gd name="connsiteY38" fmla="*/ 1430366 h 1573241"/>
              <a:gd name="connsiteX39" fmla="*/ 476250 w 2543175"/>
              <a:gd name="connsiteY39" fmla="*/ 1458941 h 1573241"/>
              <a:gd name="connsiteX40" fmla="*/ 504825 w 2543175"/>
              <a:gd name="connsiteY40" fmla="*/ 1468466 h 1573241"/>
              <a:gd name="connsiteX41" fmla="*/ 590550 w 2543175"/>
              <a:gd name="connsiteY41" fmla="*/ 1506566 h 1573241"/>
              <a:gd name="connsiteX42" fmla="*/ 714375 w 2543175"/>
              <a:gd name="connsiteY42" fmla="*/ 1535141 h 1573241"/>
              <a:gd name="connsiteX43" fmla="*/ 800100 w 2543175"/>
              <a:gd name="connsiteY43" fmla="*/ 1554191 h 1573241"/>
              <a:gd name="connsiteX44" fmla="*/ 828675 w 2543175"/>
              <a:gd name="connsiteY44" fmla="*/ 1563716 h 1573241"/>
              <a:gd name="connsiteX45" fmla="*/ 904875 w 2543175"/>
              <a:gd name="connsiteY45" fmla="*/ 1573241 h 1573241"/>
              <a:gd name="connsiteX46" fmla="*/ 1152525 w 2543175"/>
              <a:gd name="connsiteY46" fmla="*/ 1563716 h 1573241"/>
              <a:gd name="connsiteX47" fmla="*/ 1247775 w 2543175"/>
              <a:gd name="connsiteY47" fmla="*/ 1535141 h 1573241"/>
              <a:gd name="connsiteX48" fmla="*/ 1276350 w 2543175"/>
              <a:gd name="connsiteY48" fmla="*/ 1525616 h 1573241"/>
              <a:gd name="connsiteX49" fmla="*/ 1304925 w 2543175"/>
              <a:gd name="connsiteY49" fmla="*/ 1497041 h 1573241"/>
              <a:gd name="connsiteX50" fmla="*/ 1333500 w 2543175"/>
              <a:gd name="connsiteY50" fmla="*/ 1487516 h 1573241"/>
              <a:gd name="connsiteX51" fmla="*/ 1362075 w 2543175"/>
              <a:gd name="connsiteY51" fmla="*/ 1468466 h 1573241"/>
              <a:gd name="connsiteX52" fmla="*/ 1400175 w 2543175"/>
              <a:gd name="connsiteY52" fmla="*/ 1411316 h 1573241"/>
              <a:gd name="connsiteX53" fmla="*/ 1419225 w 2543175"/>
              <a:gd name="connsiteY53" fmla="*/ 1382741 h 1573241"/>
              <a:gd name="connsiteX54" fmla="*/ 1524000 w 2543175"/>
              <a:gd name="connsiteY54" fmla="*/ 1335116 h 1573241"/>
              <a:gd name="connsiteX55" fmla="*/ 1590675 w 2543175"/>
              <a:gd name="connsiteY55" fmla="*/ 1325591 h 1573241"/>
              <a:gd name="connsiteX56" fmla="*/ 1762125 w 2543175"/>
              <a:gd name="connsiteY56" fmla="*/ 1316066 h 1573241"/>
              <a:gd name="connsiteX57" fmla="*/ 1800225 w 2543175"/>
              <a:gd name="connsiteY57" fmla="*/ 1306541 h 1573241"/>
              <a:gd name="connsiteX58" fmla="*/ 1895475 w 2543175"/>
              <a:gd name="connsiteY58" fmla="*/ 1297016 h 1573241"/>
              <a:gd name="connsiteX59" fmla="*/ 1971675 w 2543175"/>
              <a:gd name="connsiteY59" fmla="*/ 1287491 h 1573241"/>
              <a:gd name="connsiteX60" fmla="*/ 2028825 w 2543175"/>
              <a:gd name="connsiteY60" fmla="*/ 1277966 h 1573241"/>
              <a:gd name="connsiteX61" fmla="*/ 2076450 w 2543175"/>
              <a:gd name="connsiteY61" fmla="*/ 1268441 h 1573241"/>
              <a:gd name="connsiteX62" fmla="*/ 2209800 w 2543175"/>
              <a:gd name="connsiteY62" fmla="*/ 1258916 h 1573241"/>
              <a:gd name="connsiteX63" fmla="*/ 2266950 w 2543175"/>
              <a:gd name="connsiteY63" fmla="*/ 1249391 h 1573241"/>
              <a:gd name="connsiteX64" fmla="*/ 2343150 w 2543175"/>
              <a:gd name="connsiteY64" fmla="*/ 1239866 h 1573241"/>
              <a:gd name="connsiteX65" fmla="*/ 2371725 w 2543175"/>
              <a:gd name="connsiteY65" fmla="*/ 1230341 h 1573241"/>
              <a:gd name="connsiteX66" fmla="*/ 2438400 w 2543175"/>
              <a:gd name="connsiteY66" fmla="*/ 1220816 h 1573241"/>
              <a:gd name="connsiteX67" fmla="*/ 2495550 w 2543175"/>
              <a:gd name="connsiteY67" fmla="*/ 1182716 h 1573241"/>
              <a:gd name="connsiteX68" fmla="*/ 2514600 w 2543175"/>
              <a:gd name="connsiteY68" fmla="*/ 1106516 h 1573241"/>
              <a:gd name="connsiteX69" fmla="*/ 2533650 w 2543175"/>
              <a:gd name="connsiteY69" fmla="*/ 1077941 h 1573241"/>
              <a:gd name="connsiteX70" fmla="*/ 2524125 w 2543175"/>
              <a:gd name="connsiteY70" fmla="*/ 887441 h 1573241"/>
              <a:gd name="connsiteX71" fmla="*/ 2514600 w 2543175"/>
              <a:gd name="connsiteY71" fmla="*/ 811241 h 1573241"/>
              <a:gd name="connsiteX72" fmla="*/ 2524125 w 2543175"/>
              <a:gd name="connsiteY72" fmla="*/ 496916 h 1573241"/>
              <a:gd name="connsiteX73" fmla="*/ 2543175 w 2543175"/>
              <a:gd name="connsiteY73" fmla="*/ 325466 h 1573241"/>
              <a:gd name="connsiteX74" fmla="*/ 2533650 w 2543175"/>
              <a:gd name="connsiteY74" fmla="*/ 211166 h 1573241"/>
              <a:gd name="connsiteX75" fmla="*/ 2476500 w 2543175"/>
              <a:gd name="connsiteY75" fmla="*/ 163541 h 1573241"/>
              <a:gd name="connsiteX76" fmla="*/ 2381250 w 2543175"/>
              <a:gd name="connsiteY76" fmla="*/ 134966 h 1573241"/>
              <a:gd name="connsiteX77" fmla="*/ 2314575 w 2543175"/>
              <a:gd name="connsiteY77" fmla="*/ 96866 h 1573241"/>
              <a:gd name="connsiteX78" fmla="*/ 2257425 w 2543175"/>
              <a:gd name="connsiteY78" fmla="*/ 77816 h 1573241"/>
              <a:gd name="connsiteX79" fmla="*/ 2228850 w 2543175"/>
              <a:gd name="connsiteY79" fmla="*/ 58766 h 1573241"/>
              <a:gd name="connsiteX80" fmla="*/ 2152650 w 2543175"/>
              <a:gd name="connsiteY80" fmla="*/ 39716 h 1573241"/>
              <a:gd name="connsiteX81" fmla="*/ 2124075 w 2543175"/>
              <a:gd name="connsiteY81" fmla="*/ 20666 h 1573241"/>
              <a:gd name="connsiteX82" fmla="*/ 2057400 w 2543175"/>
              <a:gd name="connsiteY82" fmla="*/ 1616 h 157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543175" h="1573241">
                <a:moveTo>
                  <a:pt x="2114550" y="1616"/>
                </a:moveTo>
                <a:lnTo>
                  <a:pt x="1914525" y="11141"/>
                </a:lnTo>
                <a:cubicBezTo>
                  <a:pt x="1860531" y="13983"/>
                  <a:pt x="1806668" y="20666"/>
                  <a:pt x="1752600" y="20666"/>
                </a:cubicBezTo>
                <a:cubicBezTo>
                  <a:pt x="1616038" y="20666"/>
                  <a:pt x="1479550" y="14316"/>
                  <a:pt x="1343025" y="11141"/>
                </a:cubicBezTo>
                <a:cubicBezTo>
                  <a:pt x="1084529" y="-2464"/>
                  <a:pt x="1127761" y="-4915"/>
                  <a:pt x="790575" y="11141"/>
                </a:cubicBezTo>
                <a:cubicBezTo>
                  <a:pt x="780546" y="11619"/>
                  <a:pt x="771801" y="18488"/>
                  <a:pt x="762000" y="20666"/>
                </a:cubicBezTo>
                <a:cubicBezTo>
                  <a:pt x="743147" y="24856"/>
                  <a:pt x="723703" y="26001"/>
                  <a:pt x="704850" y="30191"/>
                </a:cubicBezTo>
                <a:cubicBezTo>
                  <a:pt x="695049" y="32369"/>
                  <a:pt x="685929" y="36958"/>
                  <a:pt x="676275" y="39716"/>
                </a:cubicBezTo>
                <a:cubicBezTo>
                  <a:pt x="663688" y="43312"/>
                  <a:pt x="650762" y="45645"/>
                  <a:pt x="638175" y="49241"/>
                </a:cubicBezTo>
                <a:cubicBezTo>
                  <a:pt x="628521" y="51999"/>
                  <a:pt x="619401" y="56588"/>
                  <a:pt x="609600" y="58766"/>
                </a:cubicBezTo>
                <a:cubicBezTo>
                  <a:pt x="533171" y="75750"/>
                  <a:pt x="574162" y="60482"/>
                  <a:pt x="504825" y="77816"/>
                </a:cubicBezTo>
                <a:cubicBezTo>
                  <a:pt x="469084" y="86751"/>
                  <a:pt x="476314" y="90035"/>
                  <a:pt x="438150" y="106391"/>
                </a:cubicBezTo>
                <a:cubicBezTo>
                  <a:pt x="428922" y="110346"/>
                  <a:pt x="419100" y="112741"/>
                  <a:pt x="409575" y="115916"/>
                </a:cubicBezTo>
                <a:cubicBezTo>
                  <a:pt x="345325" y="180166"/>
                  <a:pt x="377983" y="164547"/>
                  <a:pt x="323850" y="182591"/>
                </a:cubicBezTo>
                <a:cubicBezTo>
                  <a:pt x="317500" y="192116"/>
                  <a:pt x="311533" y="201908"/>
                  <a:pt x="304800" y="211166"/>
                </a:cubicBezTo>
                <a:cubicBezTo>
                  <a:pt x="286126" y="236843"/>
                  <a:pt x="265262" y="260948"/>
                  <a:pt x="247650" y="287366"/>
                </a:cubicBezTo>
                <a:cubicBezTo>
                  <a:pt x="234950" y="306416"/>
                  <a:pt x="216790" y="322796"/>
                  <a:pt x="209550" y="344516"/>
                </a:cubicBezTo>
                <a:cubicBezTo>
                  <a:pt x="185609" y="416340"/>
                  <a:pt x="217904" y="327808"/>
                  <a:pt x="180975" y="401666"/>
                </a:cubicBezTo>
                <a:cubicBezTo>
                  <a:pt x="176485" y="410646"/>
                  <a:pt x="175940" y="421261"/>
                  <a:pt x="171450" y="430241"/>
                </a:cubicBezTo>
                <a:cubicBezTo>
                  <a:pt x="166330" y="440480"/>
                  <a:pt x="157049" y="448355"/>
                  <a:pt x="152400" y="458816"/>
                </a:cubicBezTo>
                <a:cubicBezTo>
                  <a:pt x="144245" y="477166"/>
                  <a:pt x="139700" y="496916"/>
                  <a:pt x="133350" y="515966"/>
                </a:cubicBezTo>
                <a:cubicBezTo>
                  <a:pt x="130175" y="525491"/>
                  <a:pt x="129394" y="536187"/>
                  <a:pt x="123825" y="544541"/>
                </a:cubicBezTo>
                <a:lnTo>
                  <a:pt x="104775" y="573116"/>
                </a:lnTo>
                <a:cubicBezTo>
                  <a:pt x="99450" y="594414"/>
                  <a:pt x="85476" y="654452"/>
                  <a:pt x="76200" y="668366"/>
                </a:cubicBezTo>
                <a:cubicBezTo>
                  <a:pt x="69850" y="677891"/>
                  <a:pt x="62270" y="686702"/>
                  <a:pt x="57150" y="696941"/>
                </a:cubicBezTo>
                <a:cubicBezTo>
                  <a:pt x="42893" y="725454"/>
                  <a:pt x="48969" y="740535"/>
                  <a:pt x="38100" y="773141"/>
                </a:cubicBezTo>
                <a:cubicBezTo>
                  <a:pt x="33610" y="786611"/>
                  <a:pt x="24036" y="797946"/>
                  <a:pt x="19050" y="811241"/>
                </a:cubicBezTo>
                <a:cubicBezTo>
                  <a:pt x="14453" y="823498"/>
                  <a:pt x="13121" y="836754"/>
                  <a:pt x="9525" y="849341"/>
                </a:cubicBezTo>
                <a:cubicBezTo>
                  <a:pt x="6767" y="858995"/>
                  <a:pt x="3175" y="868391"/>
                  <a:pt x="0" y="877916"/>
                </a:cubicBezTo>
                <a:cubicBezTo>
                  <a:pt x="3175" y="919191"/>
                  <a:pt x="997" y="961232"/>
                  <a:pt x="9525" y="1001741"/>
                </a:cubicBezTo>
                <a:cubicBezTo>
                  <a:pt x="19966" y="1051334"/>
                  <a:pt x="38784" y="1050735"/>
                  <a:pt x="57150" y="1087466"/>
                </a:cubicBezTo>
                <a:cubicBezTo>
                  <a:pt x="61640" y="1096446"/>
                  <a:pt x="61799" y="1107264"/>
                  <a:pt x="66675" y="1116041"/>
                </a:cubicBezTo>
                <a:cubicBezTo>
                  <a:pt x="110683" y="1195255"/>
                  <a:pt x="89506" y="1150615"/>
                  <a:pt x="133350" y="1201766"/>
                </a:cubicBezTo>
                <a:cubicBezTo>
                  <a:pt x="143681" y="1213819"/>
                  <a:pt x="151305" y="1228066"/>
                  <a:pt x="161925" y="1239866"/>
                </a:cubicBezTo>
                <a:cubicBezTo>
                  <a:pt x="179947" y="1259891"/>
                  <a:pt x="204131" y="1274600"/>
                  <a:pt x="219075" y="1297016"/>
                </a:cubicBezTo>
                <a:cubicBezTo>
                  <a:pt x="233132" y="1318101"/>
                  <a:pt x="244698" y="1339498"/>
                  <a:pt x="266700" y="1354166"/>
                </a:cubicBezTo>
                <a:cubicBezTo>
                  <a:pt x="275054" y="1359735"/>
                  <a:pt x="285750" y="1360516"/>
                  <a:pt x="295275" y="1363691"/>
                </a:cubicBezTo>
                <a:cubicBezTo>
                  <a:pt x="341819" y="1410235"/>
                  <a:pt x="303444" y="1377884"/>
                  <a:pt x="361950" y="1411316"/>
                </a:cubicBezTo>
                <a:cubicBezTo>
                  <a:pt x="371889" y="1416996"/>
                  <a:pt x="380064" y="1425717"/>
                  <a:pt x="390525" y="1430366"/>
                </a:cubicBezTo>
                <a:lnTo>
                  <a:pt x="476250" y="1458941"/>
                </a:lnTo>
                <a:cubicBezTo>
                  <a:pt x="485775" y="1462116"/>
                  <a:pt x="495845" y="1463976"/>
                  <a:pt x="504825" y="1468466"/>
                </a:cubicBezTo>
                <a:cubicBezTo>
                  <a:pt x="536462" y="1484285"/>
                  <a:pt x="558030" y="1498436"/>
                  <a:pt x="590550" y="1506566"/>
                </a:cubicBezTo>
                <a:cubicBezTo>
                  <a:pt x="650997" y="1521678"/>
                  <a:pt x="643252" y="1511433"/>
                  <a:pt x="714375" y="1535141"/>
                </a:cubicBezTo>
                <a:cubicBezTo>
                  <a:pt x="778701" y="1556583"/>
                  <a:pt x="699520" y="1531840"/>
                  <a:pt x="800100" y="1554191"/>
                </a:cubicBezTo>
                <a:cubicBezTo>
                  <a:pt x="809901" y="1556369"/>
                  <a:pt x="818797" y="1561920"/>
                  <a:pt x="828675" y="1563716"/>
                </a:cubicBezTo>
                <a:cubicBezTo>
                  <a:pt x="853860" y="1568295"/>
                  <a:pt x="879475" y="1570066"/>
                  <a:pt x="904875" y="1573241"/>
                </a:cubicBezTo>
                <a:cubicBezTo>
                  <a:pt x="987425" y="1570066"/>
                  <a:pt x="1070097" y="1569211"/>
                  <a:pt x="1152525" y="1563716"/>
                </a:cubicBezTo>
                <a:cubicBezTo>
                  <a:pt x="1170519" y="1562516"/>
                  <a:pt x="1238929" y="1538090"/>
                  <a:pt x="1247775" y="1535141"/>
                </a:cubicBezTo>
                <a:lnTo>
                  <a:pt x="1276350" y="1525616"/>
                </a:lnTo>
                <a:cubicBezTo>
                  <a:pt x="1285875" y="1516091"/>
                  <a:pt x="1293717" y="1504513"/>
                  <a:pt x="1304925" y="1497041"/>
                </a:cubicBezTo>
                <a:cubicBezTo>
                  <a:pt x="1313279" y="1491472"/>
                  <a:pt x="1324520" y="1492006"/>
                  <a:pt x="1333500" y="1487516"/>
                </a:cubicBezTo>
                <a:cubicBezTo>
                  <a:pt x="1343739" y="1482396"/>
                  <a:pt x="1352550" y="1474816"/>
                  <a:pt x="1362075" y="1468466"/>
                </a:cubicBezTo>
                <a:cubicBezTo>
                  <a:pt x="1378814" y="1418248"/>
                  <a:pt x="1360537" y="1458882"/>
                  <a:pt x="1400175" y="1411316"/>
                </a:cubicBezTo>
                <a:cubicBezTo>
                  <a:pt x="1407504" y="1402522"/>
                  <a:pt x="1410610" y="1390279"/>
                  <a:pt x="1419225" y="1382741"/>
                </a:cubicBezTo>
                <a:cubicBezTo>
                  <a:pt x="1464411" y="1343203"/>
                  <a:pt x="1471909" y="1343798"/>
                  <a:pt x="1524000" y="1335116"/>
                </a:cubicBezTo>
                <a:cubicBezTo>
                  <a:pt x="1546145" y="1331425"/>
                  <a:pt x="1568296" y="1327381"/>
                  <a:pt x="1590675" y="1325591"/>
                </a:cubicBezTo>
                <a:cubicBezTo>
                  <a:pt x="1647731" y="1321027"/>
                  <a:pt x="1704975" y="1319241"/>
                  <a:pt x="1762125" y="1316066"/>
                </a:cubicBezTo>
                <a:cubicBezTo>
                  <a:pt x="1774825" y="1312891"/>
                  <a:pt x="1787266" y="1308392"/>
                  <a:pt x="1800225" y="1306541"/>
                </a:cubicBezTo>
                <a:cubicBezTo>
                  <a:pt x="1831813" y="1302028"/>
                  <a:pt x="1863762" y="1300540"/>
                  <a:pt x="1895475" y="1297016"/>
                </a:cubicBezTo>
                <a:cubicBezTo>
                  <a:pt x="1920916" y="1294189"/>
                  <a:pt x="1946335" y="1291111"/>
                  <a:pt x="1971675" y="1287491"/>
                </a:cubicBezTo>
                <a:cubicBezTo>
                  <a:pt x="1990794" y="1284760"/>
                  <a:pt x="2009824" y="1281421"/>
                  <a:pt x="2028825" y="1277966"/>
                </a:cubicBezTo>
                <a:cubicBezTo>
                  <a:pt x="2044753" y="1275070"/>
                  <a:pt x="2060350" y="1270136"/>
                  <a:pt x="2076450" y="1268441"/>
                </a:cubicBezTo>
                <a:cubicBezTo>
                  <a:pt x="2120768" y="1263776"/>
                  <a:pt x="2165350" y="1262091"/>
                  <a:pt x="2209800" y="1258916"/>
                </a:cubicBezTo>
                <a:cubicBezTo>
                  <a:pt x="2228850" y="1255741"/>
                  <a:pt x="2247831" y="1252122"/>
                  <a:pt x="2266950" y="1249391"/>
                </a:cubicBezTo>
                <a:cubicBezTo>
                  <a:pt x="2292290" y="1245771"/>
                  <a:pt x="2317965" y="1244445"/>
                  <a:pt x="2343150" y="1239866"/>
                </a:cubicBezTo>
                <a:cubicBezTo>
                  <a:pt x="2353028" y="1238070"/>
                  <a:pt x="2361880" y="1232310"/>
                  <a:pt x="2371725" y="1230341"/>
                </a:cubicBezTo>
                <a:cubicBezTo>
                  <a:pt x="2393740" y="1225938"/>
                  <a:pt x="2416175" y="1223991"/>
                  <a:pt x="2438400" y="1220816"/>
                </a:cubicBezTo>
                <a:cubicBezTo>
                  <a:pt x="2462660" y="1212729"/>
                  <a:pt x="2482809" y="1210746"/>
                  <a:pt x="2495550" y="1182716"/>
                </a:cubicBezTo>
                <a:cubicBezTo>
                  <a:pt x="2506384" y="1158881"/>
                  <a:pt x="2500077" y="1128301"/>
                  <a:pt x="2514600" y="1106516"/>
                </a:cubicBezTo>
                <a:lnTo>
                  <a:pt x="2533650" y="1077941"/>
                </a:lnTo>
                <a:cubicBezTo>
                  <a:pt x="2530475" y="1014441"/>
                  <a:pt x="2528655" y="950859"/>
                  <a:pt x="2524125" y="887441"/>
                </a:cubicBezTo>
                <a:cubicBezTo>
                  <a:pt x="2522301" y="861908"/>
                  <a:pt x="2514600" y="836839"/>
                  <a:pt x="2514600" y="811241"/>
                </a:cubicBezTo>
                <a:cubicBezTo>
                  <a:pt x="2514600" y="706418"/>
                  <a:pt x="2519255" y="601626"/>
                  <a:pt x="2524125" y="496916"/>
                </a:cubicBezTo>
                <a:cubicBezTo>
                  <a:pt x="2525913" y="458464"/>
                  <a:pt x="2537942" y="367330"/>
                  <a:pt x="2543175" y="325466"/>
                </a:cubicBezTo>
                <a:cubicBezTo>
                  <a:pt x="2540000" y="287366"/>
                  <a:pt x="2543501" y="248107"/>
                  <a:pt x="2533650" y="211166"/>
                </a:cubicBezTo>
                <a:cubicBezTo>
                  <a:pt x="2530634" y="199856"/>
                  <a:pt x="2487683" y="168511"/>
                  <a:pt x="2476500" y="163541"/>
                </a:cubicBezTo>
                <a:cubicBezTo>
                  <a:pt x="2359256" y="111433"/>
                  <a:pt x="2469911" y="168214"/>
                  <a:pt x="2381250" y="134966"/>
                </a:cubicBezTo>
                <a:cubicBezTo>
                  <a:pt x="2259612" y="89352"/>
                  <a:pt x="2414060" y="141082"/>
                  <a:pt x="2314575" y="96866"/>
                </a:cubicBezTo>
                <a:cubicBezTo>
                  <a:pt x="2296225" y="88711"/>
                  <a:pt x="2274133" y="88955"/>
                  <a:pt x="2257425" y="77816"/>
                </a:cubicBezTo>
                <a:cubicBezTo>
                  <a:pt x="2247900" y="71466"/>
                  <a:pt x="2239608" y="62678"/>
                  <a:pt x="2228850" y="58766"/>
                </a:cubicBezTo>
                <a:cubicBezTo>
                  <a:pt x="2204245" y="49819"/>
                  <a:pt x="2152650" y="39716"/>
                  <a:pt x="2152650" y="39716"/>
                </a:cubicBezTo>
                <a:cubicBezTo>
                  <a:pt x="2143125" y="33366"/>
                  <a:pt x="2134536" y="25315"/>
                  <a:pt x="2124075" y="20666"/>
                </a:cubicBezTo>
                <a:cubicBezTo>
                  <a:pt x="2078953" y="612"/>
                  <a:pt x="2084627" y="1616"/>
                  <a:pt x="2057400" y="1616"/>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067050" y="5153025"/>
            <a:ext cx="2257425" cy="1609725"/>
          </a:xfrm>
          <a:custGeom>
            <a:avLst/>
            <a:gdLst>
              <a:gd name="connsiteX0" fmla="*/ 2114550 w 2257425"/>
              <a:gd name="connsiteY0" fmla="*/ 1390650 h 1609725"/>
              <a:gd name="connsiteX1" fmla="*/ 2200275 w 2257425"/>
              <a:gd name="connsiteY1" fmla="*/ 1323975 h 1609725"/>
              <a:gd name="connsiteX2" fmla="*/ 2238375 w 2257425"/>
              <a:gd name="connsiteY2" fmla="*/ 1266825 h 1609725"/>
              <a:gd name="connsiteX3" fmla="*/ 2257425 w 2257425"/>
              <a:gd name="connsiteY3" fmla="*/ 1209675 h 1609725"/>
              <a:gd name="connsiteX4" fmla="*/ 2247900 w 2257425"/>
              <a:gd name="connsiteY4" fmla="*/ 1028700 h 1609725"/>
              <a:gd name="connsiteX5" fmla="*/ 2228850 w 2257425"/>
              <a:gd name="connsiteY5" fmla="*/ 904875 h 1609725"/>
              <a:gd name="connsiteX6" fmla="*/ 2219325 w 2257425"/>
              <a:gd name="connsiteY6" fmla="*/ 819150 h 1609725"/>
              <a:gd name="connsiteX7" fmla="*/ 2209800 w 2257425"/>
              <a:gd name="connsiteY7" fmla="*/ 771525 h 1609725"/>
              <a:gd name="connsiteX8" fmla="*/ 2181225 w 2257425"/>
              <a:gd name="connsiteY8" fmla="*/ 628650 h 1609725"/>
              <a:gd name="connsiteX9" fmla="*/ 2162175 w 2257425"/>
              <a:gd name="connsiteY9" fmla="*/ 533400 h 1609725"/>
              <a:gd name="connsiteX10" fmla="*/ 2143125 w 2257425"/>
              <a:gd name="connsiteY10" fmla="*/ 504825 h 1609725"/>
              <a:gd name="connsiteX11" fmla="*/ 2133600 w 2257425"/>
              <a:gd name="connsiteY11" fmla="*/ 466725 h 1609725"/>
              <a:gd name="connsiteX12" fmla="*/ 2095500 w 2257425"/>
              <a:gd name="connsiteY12" fmla="*/ 381000 h 1609725"/>
              <a:gd name="connsiteX13" fmla="*/ 1981200 w 2257425"/>
              <a:gd name="connsiteY13" fmla="*/ 304800 h 1609725"/>
              <a:gd name="connsiteX14" fmla="*/ 1895475 w 2257425"/>
              <a:gd name="connsiteY14" fmla="*/ 266700 h 1609725"/>
              <a:gd name="connsiteX15" fmla="*/ 1866900 w 2257425"/>
              <a:gd name="connsiteY15" fmla="*/ 257175 h 1609725"/>
              <a:gd name="connsiteX16" fmla="*/ 1838325 w 2257425"/>
              <a:gd name="connsiteY16" fmla="*/ 247650 h 1609725"/>
              <a:gd name="connsiteX17" fmla="*/ 1752600 w 2257425"/>
              <a:gd name="connsiteY17" fmla="*/ 238125 h 1609725"/>
              <a:gd name="connsiteX18" fmla="*/ 1714500 w 2257425"/>
              <a:gd name="connsiteY18" fmla="*/ 228600 h 1609725"/>
              <a:gd name="connsiteX19" fmla="*/ 1647825 w 2257425"/>
              <a:gd name="connsiteY19" fmla="*/ 209550 h 1609725"/>
              <a:gd name="connsiteX20" fmla="*/ 1590675 w 2257425"/>
              <a:gd name="connsiteY20" fmla="*/ 200025 h 1609725"/>
              <a:gd name="connsiteX21" fmla="*/ 1476375 w 2257425"/>
              <a:gd name="connsiteY21" fmla="*/ 161925 h 1609725"/>
              <a:gd name="connsiteX22" fmla="*/ 1447800 w 2257425"/>
              <a:gd name="connsiteY22" fmla="*/ 152400 h 1609725"/>
              <a:gd name="connsiteX23" fmla="*/ 1352550 w 2257425"/>
              <a:gd name="connsiteY23" fmla="*/ 142875 h 1609725"/>
              <a:gd name="connsiteX24" fmla="*/ 1314450 w 2257425"/>
              <a:gd name="connsiteY24" fmla="*/ 133350 h 1609725"/>
              <a:gd name="connsiteX25" fmla="*/ 1266825 w 2257425"/>
              <a:gd name="connsiteY25" fmla="*/ 114300 h 1609725"/>
              <a:gd name="connsiteX26" fmla="*/ 1219200 w 2257425"/>
              <a:gd name="connsiteY26" fmla="*/ 104775 h 1609725"/>
              <a:gd name="connsiteX27" fmla="*/ 1190625 w 2257425"/>
              <a:gd name="connsiteY27" fmla="*/ 95250 h 1609725"/>
              <a:gd name="connsiteX28" fmla="*/ 1133475 w 2257425"/>
              <a:gd name="connsiteY28" fmla="*/ 85725 h 1609725"/>
              <a:gd name="connsiteX29" fmla="*/ 1076325 w 2257425"/>
              <a:gd name="connsiteY29" fmla="*/ 66675 h 1609725"/>
              <a:gd name="connsiteX30" fmla="*/ 990600 w 2257425"/>
              <a:gd name="connsiteY30" fmla="*/ 38100 h 1609725"/>
              <a:gd name="connsiteX31" fmla="*/ 962025 w 2257425"/>
              <a:gd name="connsiteY31" fmla="*/ 28575 h 1609725"/>
              <a:gd name="connsiteX32" fmla="*/ 933450 w 2257425"/>
              <a:gd name="connsiteY32" fmla="*/ 19050 h 1609725"/>
              <a:gd name="connsiteX33" fmla="*/ 847725 w 2257425"/>
              <a:gd name="connsiteY33" fmla="*/ 0 h 1609725"/>
              <a:gd name="connsiteX34" fmla="*/ 676275 w 2257425"/>
              <a:gd name="connsiteY34" fmla="*/ 9525 h 1609725"/>
              <a:gd name="connsiteX35" fmla="*/ 609600 w 2257425"/>
              <a:gd name="connsiteY35" fmla="*/ 38100 h 1609725"/>
              <a:gd name="connsiteX36" fmla="*/ 581025 w 2257425"/>
              <a:gd name="connsiteY36" fmla="*/ 47625 h 1609725"/>
              <a:gd name="connsiteX37" fmla="*/ 542925 w 2257425"/>
              <a:gd name="connsiteY37" fmla="*/ 66675 h 1609725"/>
              <a:gd name="connsiteX38" fmla="*/ 514350 w 2257425"/>
              <a:gd name="connsiteY38" fmla="*/ 76200 h 1609725"/>
              <a:gd name="connsiteX39" fmla="*/ 485775 w 2257425"/>
              <a:gd name="connsiteY39" fmla="*/ 95250 h 1609725"/>
              <a:gd name="connsiteX40" fmla="*/ 447675 w 2257425"/>
              <a:gd name="connsiteY40" fmla="*/ 104775 h 1609725"/>
              <a:gd name="connsiteX41" fmla="*/ 371475 w 2257425"/>
              <a:gd name="connsiteY41" fmla="*/ 142875 h 1609725"/>
              <a:gd name="connsiteX42" fmla="*/ 342900 w 2257425"/>
              <a:gd name="connsiteY42" fmla="*/ 161925 h 1609725"/>
              <a:gd name="connsiteX43" fmla="*/ 304800 w 2257425"/>
              <a:gd name="connsiteY43" fmla="*/ 171450 h 1609725"/>
              <a:gd name="connsiteX44" fmla="*/ 266700 w 2257425"/>
              <a:gd name="connsiteY44" fmla="*/ 190500 h 1609725"/>
              <a:gd name="connsiteX45" fmla="*/ 238125 w 2257425"/>
              <a:gd name="connsiteY45" fmla="*/ 209550 h 1609725"/>
              <a:gd name="connsiteX46" fmla="*/ 152400 w 2257425"/>
              <a:gd name="connsiteY46" fmla="*/ 238125 h 1609725"/>
              <a:gd name="connsiteX47" fmla="*/ 95250 w 2257425"/>
              <a:gd name="connsiteY47" fmla="*/ 276225 h 1609725"/>
              <a:gd name="connsiteX48" fmla="*/ 57150 w 2257425"/>
              <a:gd name="connsiteY48" fmla="*/ 342900 h 1609725"/>
              <a:gd name="connsiteX49" fmla="*/ 38100 w 2257425"/>
              <a:gd name="connsiteY49" fmla="*/ 371475 h 1609725"/>
              <a:gd name="connsiteX50" fmla="*/ 19050 w 2257425"/>
              <a:gd name="connsiteY50" fmla="*/ 428625 h 1609725"/>
              <a:gd name="connsiteX51" fmla="*/ 9525 w 2257425"/>
              <a:gd name="connsiteY51" fmla="*/ 542925 h 1609725"/>
              <a:gd name="connsiteX52" fmla="*/ 0 w 2257425"/>
              <a:gd name="connsiteY52" fmla="*/ 590550 h 1609725"/>
              <a:gd name="connsiteX53" fmla="*/ 9525 w 2257425"/>
              <a:gd name="connsiteY53" fmla="*/ 866775 h 1609725"/>
              <a:gd name="connsiteX54" fmla="*/ 28575 w 2257425"/>
              <a:gd name="connsiteY54" fmla="*/ 1028700 h 1609725"/>
              <a:gd name="connsiteX55" fmla="*/ 47625 w 2257425"/>
              <a:gd name="connsiteY55" fmla="*/ 1162050 h 1609725"/>
              <a:gd name="connsiteX56" fmla="*/ 66675 w 2257425"/>
              <a:gd name="connsiteY56" fmla="*/ 1219200 h 1609725"/>
              <a:gd name="connsiteX57" fmla="*/ 95250 w 2257425"/>
              <a:gd name="connsiteY57" fmla="*/ 1295400 h 1609725"/>
              <a:gd name="connsiteX58" fmla="*/ 114300 w 2257425"/>
              <a:gd name="connsiteY58" fmla="*/ 1323975 h 1609725"/>
              <a:gd name="connsiteX59" fmla="*/ 133350 w 2257425"/>
              <a:gd name="connsiteY59" fmla="*/ 1362075 h 1609725"/>
              <a:gd name="connsiteX60" fmla="*/ 180975 w 2257425"/>
              <a:gd name="connsiteY60" fmla="*/ 1428750 h 1609725"/>
              <a:gd name="connsiteX61" fmla="*/ 200025 w 2257425"/>
              <a:gd name="connsiteY61" fmla="*/ 1457325 h 1609725"/>
              <a:gd name="connsiteX62" fmla="*/ 257175 w 2257425"/>
              <a:gd name="connsiteY62" fmla="*/ 1495425 h 1609725"/>
              <a:gd name="connsiteX63" fmla="*/ 314325 w 2257425"/>
              <a:gd name="connsiteY63" fmla="*/ 1533525 h 1609725"/>
              <a:gd name="connsiteX64" fmla="*/ 342900 w 2257425"/>
              <a:gd name="connsiteY64" fmla="*/ 1552575 h 1609725"/>
              <a:gd name="connsiteX65" fmla="*/ 381000 w 2257425"/>
              <a:gd name="connsiteY65" fmla="*/ 1581150 h 1609725"/>
              <a:gd name="connsiteX66" fmla="*/ 438150 w 2257425"/>
              <a:gd name="connsiteY66" fmla="*/ 1590675 h 1609725"/>
              <a:gd name="connsiteX67" fmla="*/ 466725 w 2257425"/>
              <a:gd name="connsiteY67" fmla="*/ 1600200 h 1609725"/>
              <a:gd name="connsiteX68" fmla="*/ 542925 w 2257425"/>
              <a:gd name="connsiteY68" fmla="*/ 1609725 h 1609725"/>
              <a:gd name="connsiteX69" fmla="*/ 647700 w 2257425"/>
              <a:gd name="connsiteY69" fmla="*/ 1600200 h 1609725"/>
              <a:gd name="connsiteX70" fmla="*/ 676275 w 2257425"/>
              <a:gd name="connsiteY70" fmla="*/ 1590675 h 1609725"/>
              <a:gd name="connsiteX71" fmla="*/ 695325 w 2257425"/>
              <a:gd name="connsiteY71" fmla="*/ 1562100 h 1609725"/>
              <a:gd name="connsiteX72" fmla="*/ 762000 w 2257425"/>
              <a:gd name="connsiteY72" fmla="*/ 1476375 h 1609725"/>
              <a:gd name="connsiteX73" fmla="*/ 771525 w 2257425"/>
              <a:gd name="connsiteY73" fmla="*/ 1447800 h 1609725"/>
              <a:gd name="connsiteX74" fmla="*/ 819150 w 2257425"/>
              <a:gd name="connsiteY74" fmla="*/ 1390650 h 1609725"/>
              <a:gd name="connsiteX75" fmla="*/ 838200 w 2257425"/>
              <a:gd name="connsiteY75" fmla="*/ 1362075 h 1609725"/>
              <a:gd name="connsiteX76" fmla="*/ 866775 w 2257425"/>
              <a:gd name="connsiteY76" fmla="*/ 1333500 h 1609725"/>
              <a:gd name="connsiteX77" fmla="*/ 885825 w 2257425"/>
              <a:gd name="connsiteY77" fmla="*/ 1304925 h 1609725"/>
              <a:gd name="connsiteX78" fmla="*/ 942975 w 2257425"/>
              <a:gd name="connsiteY78" fmla="*/ 1285875 h 1609725"/>
              <a:gd name="connsiteX79" fmla="*/ 1209675 w 2257425"/>
              <a:gd name="connsiteY79" fmla="*/ 1276350 h 1609725"/>
              <a:gd name="connsiteX80" fmla="*/ 1447800 w 2257425"/>
              <a:gd name="connsiteY80" fmla="*/ 1285875 h 1609725"/>
              <a:gd name="connsiteX81" fmla="*/ 1533525 w 2257425"/>
              <a:gd name="connsiteY81" fmla="*/ 1352550 h 1609725"/>
              <a:gd name="connsiteX82" fmla="*/ 1562100 w 2257425"/>
              <a:gd name="connsiteY82" fmla="*/ 1371600 h 1609725"/>
              <a:gd name="connsiteX83" fmla="*/ 1600200 w 2257425"/>
              <a:gd name="connsiteY83" fmla="*/ 1390650 h 1609725"/>
              <a:gd name="connsiteX84" fmla="*/ 1628775 w 2257425"/>
              <a:gd name="connsiteY84" fmla="*/ 1419225 h 1609725"/>
              <a:gd name="connsiteX85" fmla="*/ 1657350 w 2257425"/>
              <a:gd name="connsiteY85" fmla="*/ 1428750 h 1609725"/>
              <a:gd name="connsiteX86" fmla="*/ 1685925 w 2257425"/>
              <a:gd name="connsiteY86" fmla="*/ 1447800 h 1609725"/>
              <a:gd name="connsiteX87" fmla="*/ 1743075 w 2257425"/>
              <a:gd name="connsiteY87" fmla="*/ 1466850 h 1609725"/>
              <a:gd name="connsiteX88" fmla="*/ 2000250 w 2257425"/>
              <a:gd name="connsiteY88" fmla="*/ 1447800 h 1609725"/>
              <a:gd name="connsiteX89" fmla="*/ 2028825 w 2257425"/>
              <a:gd name="connsiteY89" fmla="*/ 1438275 h 1609725"/>
              <a:gd name="connsiteX90" fmla="*/ 2076450 w 2257425"/>
              <a:gd name="connsiteY90" fmla="*/ 1428750 h 1609725"/>
              <a:gd name="connsiteX91" fmla="*/ 2133600 w 2257425"/>
              <a:gd name="connsiteY91" fmla="*/ 1409700 h 1609725"/>
              <a:gd name="connsiteX92" fmla="*/ 2181225 w 2257425"/>
              <a:gd name="connsiteY92" fmla="*/ 1362075 h 160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257425" h="1609725">
                <a:moveTo>
                  <a:pt x="2114550" y="1390650"/>
                </a:moveTo>
                <a:cubicBezTo>
                  <a:pt x="2147792" y="1368489"/>
                  <a:pt x="2176171" y="1354966"/>
                  <a:pt x="2200275" y="1323975"/>
                </a:cubicBezTo>
                <a:cubicBezTo>
                  <a:pt x="2214331" y="1305903"/>
                  <a:pt x="2231135" y="1288545"/>
                  <a:pt x="2238375" y="1266825"/>
                </a:cubicBezTo>
                <a:lnTo>
                  <a:pt x="2257425" y="1209675"/>
                </a:lnTo>
                <a:cubicBezTo>
                  <a:pt x="2254250" y="1149350"/>
                  <a:pt x="2252362" y="1088943"/>
                  <a:pt x="2247900" y="1028700"/>
                </a:cubicBezTo>
                <a:cubicBezTo>
                  <a:pt x="2239049" y="909217"/>
                  <a:pt x="2241699" y="994815"/>
                  <a:pt x="2228850" y="904875"/>
                </a:cubicBezTo>
                <a:cubicBezTo>
                  <a:pt x="2224784" y="876413"/>
                  <a:pt x="2223391" y="847612"/>
                  <a:pt x="2219325" y="819150"/>
                </a:cubicBezTo>
                <a:cubicBezTo>
                  <a:pt x="2217035" y="803123"/>
                  <a:pt x="2211940" y="787572"/>
                  <a:pt x="2209800" y="771525"/>
                </a:cubicBezTo>
                <a:cubicBezTo>
                  <a:pt x="2192961" y="645229"/>
                  <a:pt x="2215133" y="713421"/>
                  <a:pt x="2181225" y="628650"/>
                </a:cubicBezTo>
                <a:cubicBezTo>
                  <a:pt x="2179076" y="615757"/>
                  <a:pt x="2169925" y="551484"/>
                  <a:pt x="2162175" y="533400"/>
                </a:cubicBezTo>
                <a:cubicBezTo>
                  <a:pt x="2157666" y="522878"/>
                  <a:pt x="2149475" y="514350"/>
                  <a:pt x="2143125" y="504825"/>
                </a:cubicBezTo>
                <a:cubicBezTo>
                  <a:pt x="2139950" y="492125"/>
                  <a:pt x="2137362" y="479264"/>
                  <a:pt x="2133600" y="466725"/>
                </a:cubicBezTo>
                <a:cubicBezTo>
                  <a:pt x="2122564" y="429940"/>
                  <a:pt x="2119056" y="408482"/>
                  <a:pt x="2095500" y="381000"/>
                </a:cubicBezTo>
                <a:cubicBezTo>
                  <a:pt x="2037262" y="313056"/>
                  <a:pt x="2073555" y="366370"/>
                  <a:pt x="1981200" y="304800"/>
                </a:cubicBezTo>
                <a:cubicBezTo>
                  <a:pt x="1935917" y="274611"/>
                  <a:pt x="1963485" y="289370"/>
                  <a:pt x="1895475" y="266700"/>
                </a:cubicBezTo>
                <a:lnTo>
                  <a:pt x="1866900" y="257175"/>
                </a:lnTo>
                <a:cubicBezTo>
                  <a:pt x="1857375" y="254000"/>
                  <a:pt x="1848304" y="248759"/>
                  <a:pt x="1838325" y="247650"/>
                </a:cubicBezTo>
                <a:lnTo>
                  <a:pt x="1752600" y="238125"/>
                </a:lnTo>
                <a:cubicBezTo>
                  <a:pt x="1739900" y="234950"/>
                  <a:pt x="1727087" y="232196"/>
                  <a:pt x="1714500" y="228600"/>
                </a:cubicBezTo>
                <a:cubicBezTo>
                  <a:pt x="1672135" y="216496"/>
                  <a:pt x="1697453" y="219476"/>
                  <a:pt x="1647825" y="209550"/>
                </a:cubicBezTo>
                <a:cubicBezTo>
                  <a:pt x="1628887" y="205762"/>
                  <a:pt x="1609283" y="205194"/>
                  <a:pt x="1590675" y="200025"/>
                </a:cubicBezTo>
                <a:cubicBezTo>
                  <a:pt x="1551979" y="189276"/>
                  <a:pt x="1514475" y="174625"/>
                  <a:pt x="1476375" y="161925"/>
                </a:cubicBezTo>
                <a:cubicBezTo>
                  <a:pt x="1466850" y="158750"/>
                  <a:pt x="1457790" y="153399"/>
                  <a:pt x="1447800" y="152400"/>
                </a:cubicBezTo>
                <a:lnTo>
                  <a:pt x="1352550" y="142875"/>
                </a:lnTo>
                <a:cubicBezTo>
                  <a:pt x="1339850" y="139700"/>
                  <a:pt x="1326869" y="137490"/>
                  <a:pt x="1314450" y="133350"/>
                </a:cubicBezTo>
                <a:cubicBezTo>
                  <a:pt x="1298230" y="127943"/>
                  <a:pt x="1283202" y="119213"/>
                  <a:pt x="1266825" y="114300"/>
                </a:cubicBezTo>
                <a:cubicBezTo>
                  <a:pt x="1251318" y="109648"/>
                  <a:pt x="1234906" y="108702"/>
                  <a:pt x="1219200" y="104775"/>
                </a:cubicBezTo>
                <a:cubicBezTo>
                  <a:pt x="1209460" y="102340"/>
                  <a:pt x="1200426" y="97428"/>
                  <a:pt x="1190625" y="95250"/>
                </a:cubicBezTo>
                <a:cubicBezTo>
                  <a:pt x="1171772" y="91060"/>
                  <a:pt x="1152211" y="90409"/>
                  <a:pt x="1133475" y="85725"/>
                </a:cubicBezTo>
                <a:cubicBezTo>
                  <a:pt x="1113994" y="80855"/>
                  <a:pt x="1095375" y="73025"/>
                  <a:pt x="1076325" y="66675"/>
                </a:cubicBezTo>
                <a:lnTo>
                  <a:pt x="990600" y="38100"/>
                </a:lnTo>
                <a:lnTo>
                  <a:pt x="962025" y="28575"/>
                </a:lnTo>
                <a:cubicBezTo>
                  <a:pt x="952500" y="25400"/>
                  <a:pt x="943295" y="21019"/>
                  <a:pt x="933450" y="19050"/>
                </a:cubicBezTo>
                <a:cubicBezTo>
                  <a:pt x="872988" y="6958"/>
                  <a:pt x="901531" y="13452"/>
                  <a:pt x="847725" y="0"/>
                </a:cubicBezTo>
                <a:cubicBezTo>
                  <a:pt x="790575" y="3175"/>
                  <a:pt x="733255" y="4098"/>
                  <a:pt x="676275" y="9525"/>
                </a:cubicBezTo>
                <a:cubicBezTo>
                  <a:pt x="657128" y="11348"/>
                  <a:pt x="624297" y="31801"/>
                  <a:pt x="609600" y="38100"/>
                </a:cubicBezTo>
                <a:cubicBezTo>
                  <a:pt x="600372" y="42055"/>
                  <a:pt x="590253" y="43670"/>
                  <a:pt x="581025" y="47625"/>
                </a:cubicBezTo>
                <a:cubicBezTo>
                  <a:pt x="567974" y="53218"/>
                  <a:pt x="555976" y="61082"/>
                  <a:pt x="542925" y="66675"/>
                </a:cubicBezTo>
                <a:cubicBezTo>
                  <a:pt x="533697" y="70630"/>
                  <a:pt x="523330" y="71710"/>
                  <a:pt x="514350" y="76200"/>
                </a:cubicBezTo>
                <a:cubicBezTo>
                  <a:pt x="504111" y="81320"/>
                  <a:pt x="496297" y="90741"/>
                  <a:pt x="485775" y="95250"/>
                </a:cubicBezTo>
                <a:cubicBezTo>
                  <a:pt x="473743" y="100407"/>
                  <a:pt x="459759" y="99740"/>
                  <a:pt x="447675" y="104775"/>
                </a:cubicBezTo>
                <a:cubicBezTo>
                  <a:pt x="421461" y="115697"/>
                  <a:pt x="395104" y="127123"/>
                  <a:pt x="371475" y="142875"/>
                </a:cubicBezTo>
                <a:cubicBezTo>
                  <a:pt x="361950" y="149225"/>
                  <a:pt x="353422" y="157416"/>
                  <a:pt x="342900" y="161925"/>
                </a:cubicBezTo>
                <a:cubicBezTo>
                  <a:pt x="330868" y="167082"/>
                  <a:pt x="317057" y="166853"/>
                  <a:pt x="304800" y="171450"/>
                </a:cubicBezTo>
                <a:cubicBezTo>
                  <a:pt x="291505" y="176436"/>
                  <a:pt x="279028" y="183455"/>
                  <a:pt x="266700" y="190500"/>
                </a:cubicBezTo>
                <a:cubicBezTo>
                  <a:pt x="256761" y="196180"/>
                  <a:pt x="248692" y="205147"/>
                  <a:pt x="238125" y="209550"/>
                </a:cubicBezTo>
                <a:cubicBezTo>
                  <a:pt x="210321" y="221135"/>
                  <a:pt x="177462" y="221417"/>
                  <a:pt x="152400" y="238125"/>
                </a:cubicBezTo>
                <a:lnTo>
                  <a:pt x="95250" y="276225"/>
                </a:lnTo>
                <a:cubicBezTo>
                  <a:pt x="48838" y="345843"/>
                  <a:pt x="105489" y="258307"/>
                  <a:pt x="57150" y="342900"/>
                </a:cubicBezTo>
                <a:cubicBezTo>
                  <a:pt x="51470" y="352839"/>
                  <a:pt x="42749" y="361014"/>
                  <a:pt x="38100" y="371475"/>
                </a:cubicBezTo>
                <a:cubicBezTo>
                  <a:pt x="29945" y="389825"/>
                  <a:pt x="19050" y="428625"/>
                  <a:pt x="19050" y="428625"/>
                </a:cubicBezTo>
                <a:cubicBezTo>
                  <a:pt x="15875" y="466725"/>
                  <a:pt x="13992" y="504955"/>
                  <a:pt x="9525" y="542925"/>
                </a:cubicBezTo>
                <a:cubicBezTo>
                  <a:pt x="7633" y="559003"/>
                  <a:pt x="0" y="574361"/>
                  <a:pt x="0" y="590550"/>
                </a:cubicBezTo>
                <a:cubicBezTo>
                  <a:pt x="0" y="682680"/>
                  <a:pt x="5245" y="774745"/>
                  <a:pt x="9525" y="866775"/>
                </a:cubicBezTo>
                <a:cubicBezTo>
                  <a:pt x="15614" y="997685"/>
                  <a:pt x="5893" y="960655"/>
                  <a:pt x="28575" y="1028700"/>
                </a:cubicBezTo>
                <a:cubicBezTo>
                  <a:pt x="31394" y="1051254"/>
                  <a:pt x="40758" y="1134584"/>
                  <a:pt x="47625" y="1162050"/>
                </a:cubicBezTo>
                <a:cubicBezTo>
                  <a:pt x="52495" y="1181531"/>
                  <a:pt x="60325" y="1200150"/>
                  <a:pt x="66675" y="1219200"/>
                </a:cubicBezTo>
                <a:cubicBezTo>
                  <a:pt x="74919" y="1243931"/>
                  <a:pt x="83861" y="1272621"/>
                  <a:pt x="95250" y="1295400"/>
                </a:cubicBezTo>
                <a:cubicBezTo>
                  <a:pt x="100370" y="1305639"/>
                  <a:pt x="108620" y="1314036"/>
                  <a:pt x="114300" y="1323975"/>
                </a:cubicBezTo>
                <a:cubicBezTo>
                  <a:pt x="121345" y="1336303"/>
                  <a:pt x="126305" y="1349747"/>
                  <a:pt x="133350" y="1362075"/>
                </a:cubicBezTo>
                <a:cubicBezTo>
                  <a:pt x="146177" y="1384523"/>
                  <a:pt x="166373" y="1408307"/>
                  <a:pt x="180975" y="1428750"/>
                </a:cubicBezTo>
                <a:cubicBezTo>
                  <a:pt x="187629" y="1438065"/>
                  <a:pt x="191410" y="1449787"/>
                  <a:pt x="200025" y="1457325"/>
                </a:cubicBezTo>
                <a:cubicBezTo>
                  <a:pt x="217255" y="1472402"/>
                  <a:pt x="238125" y="1482725"/>
                  <a:pt x="257175" y="1495425"/>
                </a:cubicBezTo>
                <a:lnTo>
                  <a:pt x="314325" y="1533525"/>
                </a:lnTo>
                <a:cubicBezTo>
                  <a:pt x="323850" y="1539875"/>
                  <a:pt x="333742" y="1545706"/>
                  <a:pt x="342900" y="1552575"/>
                </a:cubicBezTo>
                <a:cubicBezTo>
                  <a:pt x="355600" y="1562100"/>
                  <a:pt x="366260" y="1575254"/>
                  <a:pt x="381000" y="1581150"/>
                </a:cubicBezTo>
                <a:cubicBezTo>
                  <a:pt x="398931" y="1588323"/>
                  <a:pt x="419297" y="1586485"/>
                  <a:pt x="438150" y="1590675"/>
                </a:cubicBezTo>
                <a:cubicBezTo>
                  <a:pt x="447951" y="1592853"/>
                  <a:pt x="456847" y="1598404"/>
                  <a:pt x="466725" y="1600200"/>
                </a:cubicBezTo>
                <a:cubicBezTo>
                  <a:pt x="491910" y="1604779"/>
                  <a:pt x="517525" y="1606550"/>
                  <a:pt x="542925" y="1609725"/>
                </a:cubicBezTo>
                <a:cubicBezTo>
                  <a:pt x="577850" y="1606550"/>
                  <a:pt x="612983" y="1605160"/>
                  <a:pt x="647700" y="1600200"/>
                </a:cubicBezTo>
                <a:cubicBezTo>
                  <a:pt x="657639" y="1598780"/>
                  <a:pt x="668435" y="1596947"/>
                  <a:pt x="676275" y="1590675"/>
                </a:cubicBezTo>
                <a:cubicBezTo>
                  <a:pt x="685214" y="1583524"/>
                  <a:pt x="687996" y="1570894"/>
                  <a:pt x="695325" y="1562100"/>
                </a:cubicBezTo>
                <a:cubicBezTo>
                  <a:pt x="722720" y="1529226"/>
                  <a:pt x="745951" y="1524523"/>
                  <a:pt x="762000" y="1476375"/>
                </a:cubicBezTo>
                <a:cubicBezTo>
                  <a:pt x="765175" y="1466850"/>
                  <a:pt x="767035" y="1456780"/>
                  <a:pt x="771525" y="1447800"/>
                </a:cubicBezTo>
                <a:cubicBezTo>
                  <a:pt x="789262" y="1412327"/>
                  <a:pt x="792818" y="1422248"/>
                  <a:pt x="819150" y="1390650"/>
                </a:cubicBezTo>
                <a:cubicBezTo>
                  <a:pt x="826479" y="1381856"/>
                  <a:pt x="830871" y="1370869"/>
                  <a:pt x="838200" y="1362075"/>
                </a:cubicBezTo>
                <a:cubicBezTo>
                  <a:pt x="846824" y="1351727"/>
                  <a:pt x="858151" y="1343848"/>
                  <a:pt x="866775" y="1333500"/>
                </a:cubicBezTo>
                <a:cubicBezTo>
                  <a:pt x="874104" y="1324706"/>
                  <a:pt x="876117" y="1310992"/>
                  <a:pt x="885825" y="1304925"/>
                </a:cubicBezTo>
                <a:cubicBezTo>
                  <a:pt x="902853" y="1294282"/>
                  <a:pt x="922907" y="1286592"/>
                  <a:pt x="942975" y="1285875"/>
                </a:cubicBezTo>
                <a:lnTo>
                  <a:pt x="1209675" y="1276350"/>
                </a:lnTo>
                <a:cubicBezTo>
                  <a:pt x="1289050" y="1279525"/>
                  <a:pt x="1369375" y="1273226"/>
                  <a:pt x="1447800" y="1285875"/>
                </a:cubicBezTo>
                <a:cubicBezTo>
                  <a:pt x="1483622" y="1291653"/>
                  <a:pt x="1507903" y="1331199"/>
                  <a:pt x="1533525" y="1352550"/>
                </a:cubicBezTo>
                <a:cubicBezTo>
                  <a:pt x="1542319" y="1359879"/>
                  <a:pt x="1552161" y="1365920"/>
                  <a:pt x="1562100" y="1371600"/>
                </a:cubicBezTo>
                <a:cubicBezTo>
                  <a:pt x="1574428" y="1378645"/>
                  <a:pt x="1588646" y="1382397"/>
                  <a:pt x="1600200" y="1390650"/>
                </a:cubicBezTo>
                <a:cubicBezTo>
                  <a:pt x="1611161" y="1398480"/>
                  <a:pt x="1617567" y="1411753"/>
                  <a:pt x="1628775" y="1419225"/>
                </a:cubicBezTo>
                <a:cubicBezTo>
                  <a:pt x="1637129" y="1424794"/>
                  <a:pt x="1648370" y="1424260"/>
                  <a:pt x="1657350" y="1428750"/>
                </a:cubicBezTo>
                <a:cubicBezTo>
                  <a:pt x="1667589" y="1433870"/>
                  <a:pt x="1675464" y="1443151"/>
                  <a:pt x="1685925" y="1447800"/>
                </a:cubicBezTo>
                <a:cubicBezTo>
                  <a:pt x="1704275" y="1455955"/>
                  <a:pt x="1743075" y="1466850"/>
                  <a:pt x="1743075" y="1466850"/>
                </a:cubicBezTo>
                <a:cubicBezTo>
                  <a:pt x="1885488" y="1460658"/>
                  <a:pt x="1907311" y="1474354"/>
                  <a:pt x="2000250" y="1447800"/>
                </a:cubicBezTo>
                <a:cubicBezTo>
                  <a:pt x="2009904" y="1445042"/>
                  <a:pt x="2019085" y="1440710"/>
                  <a:pt x="2028825" y="1438275"/>
                </a:cubicBezTo>
                <a:cubicBezTo>
                  <a:pt x="2044531" y="1434348"/>
                  <a:pt x="2060831" y="1433010"/>
                  <a:pt x="2076450" y="1428750"/>
                </a:cubicBezTo>
                <a:cubicBezTo>
                  <a:pt x="2095823" y="1423466"/>
                  <a:pt x="2133600" y="1409700"/>
                  <a:pt x="2133600" y="1409700"/>
                </a:cubicBezTo>
                <a:cubicBezTo>
                  <a:pt x="2177380" y="1376865"/>
                  <a:pt x="2164600" y="1395324"/>
                  <a:pt x="2181225" y="1362075"/>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3105150" y="3752850"/>
            <a:ext cx="876300" cy="1057275"/>
          </a:xfrm>
          <a:custGeom>
            <a:avLst/>
            <a:gdLst>
              <a:gd name="connsiteX0" fmla="*/ 809625 w 876300"/>
              <a:gd name="connsiteY0" fmla="*/ 371475 h 1057275"/>
              <a:gd name="connsiteX1" fmla="*/ 733425 w 876300"/>
              <a:gd name="connsiteY1" fmla="*/ 314325 h 1057275"/>
              <a:gd name="connsiteX2" fmla="*/ 723900 w 876300"/>
              <a:gd name="connsiteY2" fmla="*/ 285750 h 1057275"/>
              <a:gd name="connsiteX3" fmla="*/ 685800 w 876300"/>
              <a:gd name="connsiteY3" fmla="*/ 200025 h 1057275"/>
              <a:gd name="connsiteX4" fmla="*/ 676275 w 876300"/>
              <a:gd name="connsiteY4" fmla="*/ 171450 h 1057275"/>
              <a:gd name="connsiteX5" fmla="*/ 666750 w 876300"/>
              <a:gd name="connsiteY5" fmla="*/ 142875 h 1057275"/>
              <a:gd name="connsiteX6" fmla="*/ 628650 w 876300"/>
              <a:gd name="connsiteY6" fmla="*/ 85725 h 1057275"/>
              <a:gd name="connsiteX7" fmla="*/ 552450 w 876300"/>
              <a:gd name="connsiteY7" fmla="*/ 19050 h 1057275"/>
              <a:gd name="connsiteX8" fmla="*/ 495300 w 876300"/>
              <a:gd name="connsiteY8" fmla="*/ 0 h 1057275"/>
              <a:gd name="connsiteX9" fmla="*/ 438150 w 876300"/>
              <a:gd name="connsiteY9" fmla="*/ 9525 h 1057275"/>
              <a:gd name="connsiteX10" fmla="*/ 361950 w 876300"/>
              <a:gd name="connsiteY10" fmla="*/ 28575 h 1057275"/>
              <a:gd name="connsiteX11" fmla="*/ 295275 w 876300"/>
              <a:gd name="connsiteY11" fmla="*/ 66675 h 1057275"/>
              <a:gd name="connsiteX12" fmla="*/ 238125 w 876300"/>
              <a:gd name="connsiteY12" fmla="*/ 85725 h 1057275"/>
              <a:gd name="connsiteX13" fmla="*/ 180975 w 876300"/>
              <a:gd name="connsiteY13" fmla="*/ 123825 h 1057275"/>
              <a:gd name="connsiteX14" fmla="*/ 142875 w 876300"/>
              <a:gd name="connsiteY14" fmla="*/ 180975 h 1057275"/>
              <a:gd name="connsiteX15" fmla="*/ 133350 w 876300"/>
              <a:gd name="connsiteY15" fmla="*/ 209550 h 1057275"/>
              <a:gd name="connsiteX16" fmla="*/ 114300 w 876300"/>
              <a:gd name="connsiteY16" fmla="*/ 285750 h 1057275"/>
              <a:gd name="connsiteX17" fmla="*/ 95250 w 876300"/>
              <a:gd name="connsiteY17" fmla="*/ 342900 h 1057275"/>
              <a:gd name="connsiteX18" fmla="*/ 85725 w 876300"/>
              <a:gd name="connsiteY18" fmla="*/ 371475 h 1057275"/>
              <a:gd name="connsiteX19" fmla="*/ 66675 w 876300"/>
              <a:gd name="connsiteY19" fmla="*/ 400050 h 1057275"/>
              <a:gd name="connsiteX20" fmla="*/ 57150 w 876300"/>
              <a:gd name="connsiteY20" fmla="*/ 438150 h 1057275"/>
              <a:gd name="connsiteX21" fmla="*/ 28575 w 876300"/>
              <a:gd name="connsiteY21" fmla="*/ 514350 h 1057275"/>
              <a:gd name="connsiteX22" fmla="*/ 19050 w 876300"/>
              <a:gd name="connsiteY22" fmla="*/ 571500 h 1057275"/>
              <a:gd name="connsiteX23" fmla="*/ 9525 w 876300"/>
              <a:gd name="connsiteY23" fmla="*/ 600075 h 1057275"/>
              <a:gd name="connsiteX24" fmla="*/ 0 w 876300"/>
              <a:gd name="connsiteY24" fmla="*/ 685800 h 1057275"/>
              <a:gd name="connsiteX25" fmla="*/ 9525 w 876300"/>
              <a:gd name="connsiteY25" fmla="*/ 838200 h 1057275"/>
              <a:gd name="connsiteX26" fmla="*/ 57150 w 876300"/>
              <a:gd name="connsiteY26" fmla="*/ 933450 h 1057275"/>
              <a:gd name="connsiteX27" fmla="*/ 142875 w 876300"/>
              <a:gd name="connsiteY27" fmla="*/ 1000125 h 1057275"/>
              <a:gd name="connsiteX28" fmla="*/ 200025 w 876300"/>
              <a:gd name="connsiteY28" fmla="*/ 1019175 h 1057275"/>
              <a:gd name="connsiteX29" fmla="*/ 276225 w 876300"/>
              <a:gd name="connsiteY29" fmla="*/ 1038225 h 1057275"/>
              <a:gd name="connsiteX30" fmla="*/ 361950 w 876300"/>
              <a:gd name="connsiteY30" fmla="*/ 1057275 h 1057275"/>
              <a:gd name="connsiteX31" fmla="*/ 638175 w 876300"/>
              <a:gd name="connsiteY31" fmla="*/ 1047750 h 1057275"/>
              <a:gd name="connsiteX32" fmla="*/ 695325 w 876300"/>
              <a:gd name="connsiteY32" fmla="*/ 1019175 h 1057275"/>
              <a:gd name="connsiteX33" fmla="*/ 723900 w 876300"/>
              <a:gd name="connsiteY33" fmla="*/ 1009650 h 1057275"/>
              <a:gd name="connsiteX34" fmla="*/ 781050 w 876300"/>
              <a:gd name="connsiteY34" fmla="*/ 942975 h 1057275"/>
              <a:gd name="connsiteX35" fmla="*/ 809625 w 876300"/>
              <a:gd name="connsiteY35" fmla="*/ 923925 h 1057275"/>
              <a:gd name="connsiteX36" fmla="*/ 866775 w 876300"/>
              <a:gd name="connsiteY36" fmla="*/ 809625 h 1057275"/>
              <a:gd name="connsiteX37" fmla="*/ 876300 w 876300"/>
              <a:gd name="connsiteY37" fmla="*/ 781050 h 1057275"/>
              <a:gd name="connsiteX38" fmla="*/ 866775 w 876300"/>
              <a:gd name="connsiteY38" fmla="*/ 476250 h 1057275"/>
              <a:gd name="connsiteX39" fmla="*/ 857250 w 876300"/>
              <a:gd name="connsiteY39" fmla="*/ 409575 h 1057275"/>
              <a:gd name="connsiteX40" fmla="*/ 847725 w 876300"/>
              <a:gd name="connsiteY40" fmla="*/ 381000 h 1057275"/>
              <a:gd name="connsiteX41" fmla="*/ 819150 w 876300"/>
              <a:gd name="connsiteY41" fmla="*/ 371475 h 1057275"/>
              <a:gd name="connsiteX42" fmla="*/ 809625 w 876300"/>
              <a:gd name="connsiteY42" fmla="*/ 3714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76300" h="1057275">
                <a:moveTo>
                  <a:pt x="809625" y="371475"/>
                </a:moveTo>
                <a:cubicBezTo>
                  <a:pt x="795338" y="361950"/>
                  <a:pt x="751943" y="342102"/>
                  <a:pt x="733425" y="314325"/>
                </a:cubicBezTo>
                <a:cubicBezTo>
                  <a:pt x="727856" y="305971"/>
                  <a:pt x="728390" y="294730"/>
                  <a:pt x="723900" y="285750"/>
                </a:cubicBezTo>
                <a:cubicBezTo>
                  <a:pt x="678617" y="195184"/>
                  <a:pt x="734947" y="347467"/>
                  <a:pt x="685800" y="200025"/>
                </a:cubicBezTo>
                <a:lnTo>
                  <a:pt x="676275" y="171450"/>
                </a:lnTo>
                <a:cubicBezTo>
                  <a:pt x="673100" y="161925"/>
                  <a:pt x="672319" y="151229"/>
                  <a:pt x="666750" y="142875"/>
                </a:cubicBezTo>
                <a:lnTo>
                  <a:pt x="628650" y="85725"/>
                </a:lnTo>
                <a:cubicBezTo>
                  <a:pt x="606425" y="52387"/>
                  <a:pt x="600075" y="34925"/>
                  <a:pt x="552450" y="19050"/>
                </a:cubicBezTo>
                <a:lnTo>
                  <a:pt x="495300" y="0"/>
                </a:lnTo>
                <a:cubicBezTo>
                  <a:pt x="476250" y="3175"/>
                  <a:pt x="457034" y="5478"/>
                  <a:pt x="438150" y="9525"/>
                </a:cubicBezTo>
                <a:cubicBezTo>
                  <a:pt x="412549" y="15011"/>
                  <a:pt x="361950" y="28575"/>
                  <a:pt x="361950" y="28575"/>
                </a:cubicBezTo>
                <a:cubicBezTo>
                  <a:pt x="336175" y="45758"/>
                  <a:pt x="325487" y="54590"/>
                  <a:pt x="295275" y="66675"/>
                </a:cubicBezTo>
                <a:cubicBezTo>
                  <a:pt x="276631" y="74133"/>
                  <a:pt x="254833" y="74586"/>
                  <a:pt x="238125" y="85725"/>
                </a:cubicBezTo>
                <a:lnTo>
                  <a:pt x="180975" y="123825"/>
                </a:lnTo>
                <a:cubicBezTo>
                  <a:pt x="168275" y="142875"/>
                  <a:pt x="150115" y="159255"/>
                  <a:pt x="142875" y="180975"/>
                </a:cubicBezTo>
                <a:cubicBezTo>
                  <a:pt x="139700" y="190500"/>
                  <a:pt x="135992" y="199864"/>
                  <a:pt x="133350" y="209550"/>
                </a:cubicBezTo>
                <a:cubicBezTo>
                  <a:pt x="126461" y="234809"/>
                  <a:pt x="122579" y="260912"/>
                  <a:pt x="114300" y="285750"/>
                </a:cubicBezTo>
                <a:lnTo>
                  <a:pt x="95250" y="342900"/>
                </a:lnTo>
                <a:cubicBezTo>
                  <a:pt x="92075" y="352425"/>
                  <a:pt x="91294" y="363121"/>
                  <a:pt x="85725" y="371475"/>
                </a:cubicBezTo>
                <a:lnTo>
                  <a:pt x="66675" y="400050"/>
                </a:lnTo>
                <a:cubicBezTo>
                  <a:pt x="63500" y="412750"/>
                  <a:pt x="60746" y="425563"/>
                  <a:pt x="57150" y="438150"/>
                </a:cubicBezTo>
                <a:cubicBezTo>
                  <a:pt x="49684" y="464281"/>
                  <a:pt x="38640" y="489188"/>
                  <a:pt x="28575" y="514350"/>
                </a:cubicBezTo>
                <a:cubicBezTo>
                  <a:pt x="25400" y="533400"/>
                  <a:pt x="23240" y="552647"/>
                  <a:pt x="19050" y="571500"/>
                </a:cubicBezTo>
                <a:cubicBezTo>
                  <a:pt x="16872" y="581301"/>
                  <a:pt x="11176" y="590171"/>
                  <a:pt x="9525" y="600075"/>
                </a:cubicBezTo>
                <a:cubicBezTo>
                  <a:pt x="4798" y="628435"/>
                  <a:pt x="3175" y="657225"/>
                  <a:pt x="0" y="685800"/>
                </a:cubicBezTo>
                <a:cubicBezTo>
                  <a:pt x="3175" y="736600"/>
                  <a:pt x="4460" y="787553"/>
                  <a:pt x="9525" y="838200"/>
                </a:cubicBezTo>
                <a:cubicBezTo>
                  <a:pt x="13110" y="874051"/>
                  <a:pt x="31889" y="908189"/>
                  <a:pt x="57150" y="933450"/>
                </a:cubicBezTo>
                <a:cubicBezTo>
                  <a:pt x="81805" y="958105"/>
                  <a:pt x="108696" y="988732"/>
                  <a:pt x="142875" y="1000125"/>
                </a:cubicBezTo>
                <a:cubicBezTo>
                  <a:pt x="161925" y="1006475"/>
                  <a:pt x="180544" y="1014305"/>
                  <a:pt x="200025" y="1019175"/>
                </a:cubicBezTo>
                <a:lnTo>
                  <a:pt x="276225" y="1038225"/>
                </a:lnTo>
                <a:cubicBezTo>
                  <a:pt x="433425" y="1074502"/>
                  <a:pt x="229920" y="1024268"/>
                  <a:pt x="361950" y="1057275"/>
                </a:cubicBezTo>
                <a:cubicBezTo>
                  <a:pt x="454025" y="1054100"/>
                  <a:pt x="546225" y="1053497"/>
                  <a:pt x="638175" y="1047750"/>
                </a:cubicBezTo>
                <a:cubicBezTo>
                  <a:pt x="665537" y="1046040"/>
                  <a:pt x="672162" y="1030756"/>
                  <a:pt x="695325" y="1019175"/>
                </a:cubicBezTo>
                <a:cubicBezTo>
                  <a:pt x="704305" y="1014685"/>
                  <a:pt x="714375" y="1012825"/>
                  <a:pt x="723900" y="1009650"/>
                </a:cubicBezTo>
                <a:cubicBezTo>
                  <a:pt x="744922" y="981620"/>
                  <a:pt x="754516" y="965086"/>
                  <a:pt x="781050" y="942975"/>
                </a:cubicBezTo>
                <a:cubicBezTo>
                  <a:pt x="789844" y="935646"/>
                  <a:pt x="800100" y="930275"/>
                  <a:pt x="809625" y="923925"/>
                </a:cubicBezTo>
                <a:cubicBezTo>
                  <a:pt x="858864" y="850067"/>
                  <a:pt x="840485" y="888495"/>
                  <a:pt x="866775" y="809625"/>
                </a:cubicBezTo>
                <a:lnTo>
                  <a:pt x="876300" y="781050"/>
                </a:lnTo>
                <a:cubicBezTo>
                  <a:pt x="873125" y="679450"/>
                  <a:pt x="871981" y="577766"/>
                  <a:pt x="866775" y="476250"/>
                </a:cubicBezTo>
                <a:cubicBezTo>
                  <a:pt x="865625" y="453829"/>
                  <a:pt x="861653" y="431590"/>
                  <a:pt x="857250" y="409575"/>
                </a:cubicBezTo>
                <a:cubicBezTo>
                  <a:pt x="855281" y="399730"/>
                  <a:pt x="854825" y="388100"/>
                  <a:pt x="847725" y="381000"/>
                </a:cubicBezTo>
                <a:cubicBezTo>
                  <a:pt x="840625" y="373900"/>
                  <a:pt x="828130" y="375965"/>
                  <a:pt x="819150" y="371475"/>
                </a:cubicBezTo>
                <a:cubicBezTo>
                  <a:pt x="777528" y="350664"/>
                  <a:pt x="823912" y="381000"/>
                  <a:pt x="809625" y="371475"/>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444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681" y="1278249"/>
            <a:ext cx="7137562" cy="54864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arrows. (advance slide for answer)</a:t>
            </a:r>
          </a:p>
        </p:txBody>
      </p:sp>
      <p:sp>
        <p:nvSpPr>
          <p:cNvPr id="21" name="Rectangle 20"/>
          <p:cNvSpPr/>
          <p:nvPr/>
        </p:nvSpPr>
        <p:spPr>
          <a:xfrm>
            <a:off x="4457700" y="2286000"/>
            <a:ext cx="27432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Connective tissue septum</a:t>
            </a:r>
          </a:p>
        </p:txBody>
      </p:sp>
      <p:cxnSp>
        <p:nvCxnSpPr>
          <p:cNvPr id="5" name="Straight Arrow Connector 4"/>
          <p:cNvCxnSpPr/>
          <p:nvPr/>
        </p:nvCxnSpPr>
        <p:spPr>
          <a:xfrm flipV="1">
            <a:off x="3015867" y="3638269"/>
            <a:ext cx="381000" cy="36114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3284862" y="2864386"/>
            <a:ext cx="449856" cy="3423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789802" y="3503364"/>
            <a:ext cx="396608" cy="35157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03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2981" y="39469"/>
            <a:ext cx="48341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overview</a:t>
            </a:r>
          </a:p>
        </p:txBody>
      </p:sp>
      <p:sp>
        <p:nvSpPr>
          <p:cNvPr id="27654" name="TextBox 2"/>
          <p:cNvSpPr txBox="1">
            <a:spLocks noChangeArrowheads="1"/>
          </p:cNvSpPr>
          <p:nvPr/>
        </p:nvSpPr>
        <p:spPr bwMode="auto">
          <a:xfrm>
            <a:off x="176160" y="5943600"/>
            <a:ext cx="8942133"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Our other slide of a lymph node has been sectioned mostly through the cortex.  Therefore, you can see nodules not only in the periphery but also in the center of the section.</a:t>
            </a:r>
          </a:p>
        </p:txBody>
      </p:sp>
      <p:pic>
        <p:nvPicPr>
          <p:cNvPr id="11" name="Picture 2" descr="http://upload.wikimedia.org/wikipedia/commons/thumb/e/ea/Schematic_of_lymph_node_showing_lymph_sinuses.png/250px-Schematic_of_lymph_node_showing_lymph_sinu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060" y="252941"/>
            <a:ext cx="1412941" cy="1387576"/>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7214212" y="457200"/>
            <a:ext cx="1806948" cy="379045"/>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3" y="1640516"/>
            <a:ext cx="9009492" cy="4226883"/>
          </a:xfrm>
          <a:prstGeom prst="rect">
            <a:avLst/>
          </a:prstGeom>
        </p:spPr>
      </p:pic>
    </p:spTree>
    <p:extLst>
      <p:ext uri="{BB962C8B-B14F-4D97-AF65-F5344CB8AC3E}">
        <p14:creationId xmlns:p14="http://schemas.microsoft.com/office/powerpoint/2010/main" val="398727391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052" y="1440597"/>
            <a:ext cx="7987748" cy="5069356"/>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slide was prepared by immunocytochemistry using an antibody to what specific cell type. (advance slide for answer)</a:t>
            </a:r>
          </a:p>
        </p:txBody>
      </p:sp>
      <p:sp>
        <p:nvSpPr>
          <p:cNvPr id="15" name="Rectangle 14"/>
          <p:cNvSpPr/>
          <p:nvPr/>
        </p:nvSpPr>
        <p:spPr>
          <a:xfrm>
            <a:off x="685800" y="1905000"/>
            <a:ext cx="3314700" cy="64633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B lymphocytes</a:t>
            </a:r>
          </a:p>
        </p:txBody>
      </p:sp>
    </p:spTree>
    <p:extLst>
      <p:ext uri="{BB962C8B-B14F-4D97-AF65-F5344CB8AC3E}">
        <p14:creationId xmlns:p14="http://schemas.microsoft.com/office/powerpoint/2010/main" val="261310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9" y="1071265"/>
            <a:ext cx="4100655" cy="220533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4675" y="1905000"/>
            <a:ext cx="6029325" cy="477202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15" name="Rectangle 14"/>
          <p:cNvSpPr/>
          <p:nvPr/>
        </p:nvSpPr>
        <p:spPr>
          <a:xfrm>
            <a:off x="5638800" y="2971800"/>
            <a:ext cx="1285461" cy="5232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artery</a:t>
            </a:r>
          </a:p>
        </p:txBody>
      </p:sp>
      <p:sp>
        <p:nvSpPr>
          <p:cNvPr id="5" name="Rectangle 4"/>
          <p:cNvSpPr/>
          <p:nvPr/>
        </p:nvSpPr>
        <p:spPr>
          <a:xfrm>
            <a:off x="1752600" y="2362200"/>
            <a:ext cx="838200" cy="609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2590800" y="1905000"/>
            <a:ext cx="523875" cy="457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94113" y="2991678"/>
            <a:ext cx="556591" cy="3568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12"/>
          <p:cNvSpPr/>
          <p:nvPr/>
        </p:nvSpPr>
        <p:spPr>
          <a:xfrm>
            <a:off x="4731026" y="3496366"/>
            <a:ext cx="2454965" cy="2019851"/>
          </a:xfrm>
          <a:custGeom>
            <a:avLst/>
            <a:gdLst>
              <a:gd name="connsiteX0" fmla="*/ 1649896 w 2454965"/>
              <a:gd name="connsiteY0" fmla="*/ 2208 h 2019851"/>
              <a:gd name="connsiteX1" fmla="*/ 1590261 w 2454965"/>
              <a:gd name="connsiteY1" fmla="*/ 51904 h 2019851"/>
              <a:gd name="connsiteX2" fmla="*/ 1371600 w 2454965"/>
              <a:gd name="connsiteY2" fmla="*/ 131417 h 2019851"/>
              <a:gd name="connsiteX3" fmla="*/ 1262270 w 2454965"/>
              <a:gd name="connsiteY3" fmla="*/ 151295 h 2019851"/>
              <a:gd name="connsiteX4" fmla="*/ 1162878 w 2454965"/>
              <a:gd name="connsiteY4" fmla="*/ 181112 h 2019851"/>
              <a:gd name="connsiteX5" fmla="*/ 1073426 w 2454965"/>
              <a:gd name="connsiteY5" fmla="*/ 210930 h 2019851"/>
              <a:gd name="connsiteX6" fmla="*/ 974035 w 2454965"/>
              <a:gd name="connsiteY6" fmla="*/ 240747 h 2019851"/>
              <a:gd name="connsiteX7" fmla="*/ 904461 w 2454965"/>
              <a:gd name="connsiteY7" fmla="*/ 270564 h 2019851"/>
              <a:gd name="connsiteX8" fmla="*/ 844826 w 2454965"/>
              <a:gd name="connsiteY8" fmla="*/ 300382 h 2019851"/>
              <a:gd name="connsiteX9" fmla="*/ 785191 w 2454965"/>
              <a:gd name="connsiteY9" fmla="*/ 310321 h 2019851"/>
              <a:gd name="connsiteX10" fmla="*/ 695739 w 2454965"/>
              <a:gd name="connsiteY10" fmla="*/ 340138 h 2019851"/>
              <a:gd name="connsiteX11" fmla="*/ 665922 w 2454965"/>
              <a:gd name="connsiteY11" fmla="*/ 350077 h 2019851"/>
              <a:gd name="connsiteX12" fmla="*/ 646044 w 2454965"/>
              <a:gd name="connsiteY12" fmla="*/ 369956 h 2019851"/>
              <a:gd name="connsiteX13" fmla="*/ 586409 w 2454965"/>
              <a:gd name="connsiteY13" fmla="*/ 409712 h 2019851"/>
              <a:gd name="connsiteX14" fmla="*/ 496957 w 2454965"/>
              <a:gd name="connsiteY14" fmla="*/ 489225 h 2019851"/>
              <a:gd name="connsiteX15" fmla="*/ 477078 w 2454965"/>
              <a:gd name="connsiteY15" fmla="*/ 509104 h 2019851"/>
              <a:gd name="connsiteX16" fmla="*/ 437322 w 2454965"/>
              <a:gd name="connsiteY16" fmla="*/ 538921 h 2019851"/>
              <a:gd name="connsiteX17" fmla="*/ 407504 w 2454965"/>
              <a:gd name="connsiteY17" fmla="*/ 578677 h 2019851"/>
              <a:gd name="connsiteX18" fmla="*/ 387626 w 2454965"/>
              <a:gd name="connsiteY18" fmla="*/ 598556 h 2019851"/>
              <a:gd name="connsiteX19" fmla="*/ 367748 w 2454965"/>
              <a:gd name="connsiteY19" fmla="*/ 628373 h 2019851"/>
              <a:gd name="connsiteX20" fmla="*/ 258417 w 2454965"/>
              <a:gd name="connsiteY20" fmla="*/ 767521 h 2019851"/>
              <a:gd name="connsiteX21" fmla="*/ 218661 w 2454965"/>
              <a:gd name="connsiteY21" fmla="*/ 827156 h 2019851"/>
              <a:gd name="connsiteX22" fmla="*/ 198783 w 2454965"/>
              <a:gd name="connsiteY22" fmla="*/ 856973 h 2019851"/>
              <a:gd name="connsiteX23" fmla="*/ 178904 w 2454965"/>
              <a:gd name="connsiteY23" fmla="*/ 876851 h 2019851"/>
              <a:gd name="connsiteX24" fmla="*/ 149087 w 2454965"/>
              <a:gd name="connsiteY24" fmla="*/ 966304 h 2019851"/>
              <a:gd name="connsiteX25" fmla="*/ 109331 w 2454965"/>
              <a:gd name="connsiteY25" fmla="*/ 1025938 h 2019851"/>
              <a:gd name="connsiteX26" fmla="*/ 79513 w 2454965"/>
              <a:gd name="connsiteY26" fmla="*/ 1105451 h 2019851"/>
              <a:gd name="connsiteX27" fmla="*/ 59635 w 2454965"/>
              <a:gd name="connsiteY27" fmla="*/ 1165086 h 2019851"/>
              <a:gd name="connsiteX28" fmla="*/ 49696 w 2454965"/>
              <a:gd name="connsiteY28" fmla="*/ 1204843 h 2019851"/>
              <a:gd name="connsiteX29" fmla="*/ 29817 w 2454965"/>
              <a:gd name="connsiteY29" fmla="*/ 1234660 h 2019851"/>
              <a:gd name="connsiteX30" fmla="*/ 19878 w 2454965"/>
              <a:gd name="connsiteY30" fmla="*/ 1294295 h 2019851"/>
              <a:gd name="connsiteX31" fmla="*/ 0 w 2454965"/>
              <a:gd name="connsiteY31" fmla="*/ 1363869 h 2019851"/>
              <a:gd name="connsiteX32" fmla="*/ 9939 w 2454965"/>
              <a:gd name="connsiteY32" fmla="*/ 1622286 h 2019851"/>
              <a:gd name="connsiteX33" fmla="*/ 29817 w 2454965"/>
              <a:gd name="connsiteY33" fmla="*/ 1652104 h 2019851"/>
              <a:gd name="connsiteX34" fmla="*/ 49696 w 2454965"/>
              <a:gd name="connsiteY34" fmla="*/ 1711738 h 2019851"/>
              <a:gd name="connsiteX35" fmla="*/ 99391 w 2454965"/>
              <a:gd name="connsiteY35" fmla="*/ 1801191 h 2019851"/>
              <a:gd name="connsiteX36" fmla="*/ 178904 w 2454965"/>
              <a:gd name="connsiteY36" fmla="*/ 1880704 h 2019851"/>
              <a:gd name="connsiteX37" fmla="*/ 198783 w 2454965"/>
              <a:gd name="connsiteY37" fmla="*/ 1910521 h 2019851"/>
              <a:gd name="connsiteX38" fmla="*/ 238539 w 2454965"/>
              <a:gd name="connsiteY38" fmla="*/ 1920460 h 2019851"/>
              <a:gd name="connsiteX39" fmla="*/ 327991 w 2454965"/>
              <a:gd name="connsiteY39" fmla="*/ 1970156 h 2019851"/>
              <a:gd name="connsiteX40" fmla="*/ 437322 w 2454965"/>
              <a:gd name="connsiteY40" fmla="*/ 1999973 h 2019851"/>
              <a:gd name="connsiteX41" fmla="*/ 596348 w 2454965"/>
              <a:gd name="connsiteY41" fmla="*/ 2019851 h 2019851"/>
              <a:gd name="connsiteX42" fmla="*/ 864704 w 2454965"/>
              <a:gd name="connsiteY42" fmla="*/ 2009912 h 2019851"/>
              <a:gd name="connsiteX43" fmla="*/ 1013791 w 2454965"/>
              <a:gd name="connsiteY43" fmla="*/ 1980095 h 2019851"/>
              <a:gd name="connsiteX44" fmla="*/ 1043609 w 2454965"/>
              <a:gd name="connsiteY44" fmla="*/ 1970156 h 2019851"/>
              <a:gd name="connsiteX45" fmla="*/ 1093304 w 2454965"/>
              <a:gd name="connsiteY45" fmla="*/ 1960217 h 2019851"/>
              <a:gd name="connsiteX46" fmla="*/ 1143000 w 2454965"/>
              <a:gd name="connsiteY46" fmla="*/ 1940338 h 2019851"/>
              <a:gd name="connsiteX47" fmla="*/ 1212574 w 2454965"/>
              <a:gd name="connsiteY47" fmla="*/ 1920460 h 2019851"/>
              <a:gd name="connsiteX48" fmla="*/ 1252331 w 2454965"/>
              <a:gd name="connsiteY48" fmla="*/ 1910521 h 2019851"/>
              <a:gd name="connsiteX49" fmla="*/ 1302026 w 2454965"/>
              <a:gd name="connsiteY49" fmla="*/ 1890643 h 2019851"/>
              <a:gd name="connsiteX50" fmla="*/ 1331844 w 2454965"/>
              <a:gd name="connsiteY50" fmla="*/ 1870764 h 2019851"/>
              <a:gd name="connsiteX51" fmla="*/ 1371600 w 2454965"/>
              <a:gd name="connsiteY51" fmla="*/ 1860825 h 2019851"/>
              <a:gd name="connsiteX52" fmla="*/ 1441174 w 2454965"/>
              <a:gd name="connsiteY52" fmla="*/ 1840947 h 2019851"/>
              <a:gd name="connsiteX53" fmla="*/ 1490870 w 2454965"/>
              <a:gd name="connsiteY53" fmla="*/ 1811130 h 2019851"/>
              <a:gd name="connsiteX54" fmla="*/ 1560444 w 2454965"/>
              <a:gd name="connsiteY54" fmla="*/ 1791251 h 2019851"/>
              <a:gd name="connsiteX55" fmla="*/ 1620078 w 2454965"/>
              <a:gd name="connsiteY55" fmla="*/ 1741556 h 2019851"/>
              <a:gd name="connsiteX56" fmla="*/ 1649896 w 2454965"/>
              <a:gd name="connsiteY56" fmla="*/ 1731617 h 2019851"/>
              <a:gd name="connsiteX57" fmla="*/ 1759226 w 2454965"/>
              <a:gd name="connsiteY57" fmla="*/ 1662043 h 2019851"/>
              <a:gd name="connsiteX58" fmla="*/ 1828800 w 2454965"/>
              <a:gd name="connsiteY58" fmla="*/ 1602408 h 2019851"/>
              <a:gd name="connsiteX59" fmla="*/ 1878496 w 2454965"/>
              <a:gd name="connsiteY59" fmla="*/ 1552712 h 2019851"/>
              <a:gd name="connsiteX60" fmla="*/ 1938131 w 2454965"/>
              <a:gd name="connsiteY60" fmla="*/ 1503017 h 2019851"/>
              <a:gd name="connsiteX61" fmla="*/ 1967948 w 2454965"/>
              <a:gd name="connsiteY61" fmla="*/ 1483138 h 2019851"/>
              <a:gd name="connsiteX62" fmla="*/ 1997765 w 2454965"/>
              <a:gd name="connsiteY62" fmla="*/ 1443382 h 2019851"/>
              <a:gd name="connsiteX63" fmla="*/ 2017644 w 2454965"/>
              <a:gd name="connsiteY63" fmla="*/ 1423504 h 2019851"/>
              <a:gd name="connsiteX64" fmla="*/ 2037522 w 2454965"/>
              <a:gd name="connsiteY64" fmla="*/ 1393686 h 2019851"/>
              <a:gd name="connsiteX65" fmla="*/ 2077278 w 2454965"/>
              <a:gd name="connsiteY65" fmla="*/ 1363869 h 2019851"/>
              <a:gd name="connsiteX66" fmla="*/ 2097157 w 2454965"/>
              <a:gd name="connsiteY66" fmla="*/ 1324112 h 2019851"/>
              <a:gd name="connsiteX67" fmla="*/ 2126974 w 2454965"/>
              <a:gd name="connsiteY67" fmla="*/ 1284356 h 2019851"/>
              <a:gd name="connsiteX68" fmla="*/ 2136913 w 2454965"/>
              <a:gd name="connsiteY68" fmla="*/ 1254538 h 2019851"/>
              <a:gd name="connsiteX69" fmla="*/ 2196548 w 2454965"/>
              <a:gd name="connsiteY69" fmla="*/ 1175025 h 2019851"/>
              <a:gd name="connsiteX70" fmla="*/ 2216426 w 2454965"/>
              <a:gd name="connsiteY70" fmla="*/ 1135269 h 2019851"/>
              <a:gd name="connsiteX71" fmla="*/ 2246244 w 2454965"/>
              <a:gd name="connsiteY71" fmla="*/ 1095512 h 2019851"/>
              <a:gd name="connsiteX72" fmla="*/ 2266122 w 2454965"/>
              <a:gd name="connsiteY72" fmla="*/ 1065695 h 2019851"/>
              <a:gd name="connsiteX73" fmla="*/ 2276061 w 2454965"/>
              <a:gd name="connsiteY73" fmla="*/ 1035877 h 2019851"/>
              <a:gd name="connsiteX74" fmla="*/ 2315817 w 2454965"/>
              <a:gd name="connsiteY74" fmla="*/ 976243 h 2019851"/>
              <a:gd name="connsiteX75" fmla="*/ 2355574 w 2454965"/>
              <a:gd name="connsiteY75" fmla="*/ 906669 h 2019851"/>
              <a:gd name="connsiteX76" fmla="*/ 2365513 w 2454965"/>
              <a:gd name="connsiteY76" fmla="*/ 876851 h 2019851"/>
              <a:gd name="connsiteX77" fmla="*/ 2375452 w 2454965"/>
              <a:gd name="connsiteY77" fmla="*/ 837095 h 2019851"/>
              <a:gd name="connsiteX78" fmla="*/ 2395331 w 2454965"/>
              <a:gd name="connsiteY78" fmla="*/ 797338 h 2019851"/>
              <a:gd name="connsiteX79" fmla="*/ 2415209 w 2454965"/>
              <a:gd name="connsiteY79" fmla="*/ 717825 h 2019851"/>
              <a:gd name="connsiteX80" fmla="*/ 2425148 w 2454965"/>
              <a:gd name="connsiteY80" fmla="*/ 648251 h 2019851"/>
              <a:gd name="connsiteX81" fmla="*/ 2435087 w 2454965"/>
              <a:gd name="connsiteY81" fmla="*/ 588617 h 2019851"/>
              <a:gd name="connsiteX82" fmla="*/ 2454965 w 2454965"/>
              <a:gd name="connsiteY82" fmla="*/ 489225 h 2019851"/>
              <a:gd name="connsiteX83" fmla="*/ 2445026 w 2454965"/>
              <a:gd name="connsiteY83" fmla="*/ 280504 h 2019851"/>
              <a:gd name="connsiteX84" fmla="*/ 2435087 w 2454965"/>
              <a:gd name="connsiteY84" fmla="*/ 250686 h 2019851"/>
              <a:gd name="connsiteX85" fmla="*/ 2415209 w 2454965"/>
              <a:gd name="connsiteY85" fmla="*/ 220869 h 2019851"/>
              <a:gd name="connsiteX86" fmla="*/ 2395331 w 2454965"/>
              <a:gd name="connsiteY86" fmla="*/ 181112 h 2019851"/>
              <a:gd name="connsiteX87" fmla="*/ 2335696 w 2454965"/>
              <a:gd name="connsiteY87" fmla="*/ 141356 h 2019851"/>
              <a:gd name="connsiteX88" fmla="*/ 2315817 w 2454965"/>
              <a:gd name="connsiteY88" fmla="*/ 121477 h 2019851"/>
              <a:gd name="connsiteX89" fmla="*/ 2206487 w 2454965"/>
              <a:gd name="connsiteY89" fmla="*/ 61843 h 2019851"/>
              <a:gd name="connsiteX90" fmla="*/ 2146852 w 2454965"/>
              <a:gd name="connsiteY90" fmla="*/ 41964 h 2019851"/>
              <a:gd name="connsiteX91" fmla="*/ 2067339 w 2454965"/>
              <a:gd name="connsiteY91" fmla="*/ 12147 h 2019851"/>
              <a:gd name="connsiteX92" fmla="*/ 1967948 w 2454965"/>
              <a:gd name="connsiteY92" fmla="*/ 2208 h 2019851"/>
              <a:gd name="connsiteX93" fmla="*/ 1649896 w 2454965"/>
              <a:gd name="connsiteY93" fmla="*/ 2208 h 201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2454965" h="2019851">
                <a:moveTo>
                  <a:pt x="1649896" y="2208"/>
                </a:moveTo>
                <a:cubicBezTo>
                  <a:pt x="1586948" y="10491"/>
                  <a:pt x="1612881" y="39338"/>
                  <a:pt x="1590261" y="51904"/>
                </a:cubicBezTo>
                <a:cubicBezTo>
                  <a:pt x="1539368" y="80178"/>
                  <a:pt x="1431689" y="117110"/>
                  <a:pt x="1371600" y="131417"/>
                </a:cubicBezTo>
                <a:cubicBezTo>
                  <a:pt x="1335567" y="139996"/>
                  <a:pt x="1298304" y="142716"/>
                  <a:pt x="1262270" y="151295"/>
                </a:cubicBezTo>
                <a:cubicBezTo>
                  <a:pt x="1228621" y="159307"/>
                  <a:pt x="1195862" y="170696"/>
                  <a:pt x="1162878" y="181112"/>
                </a:cubicBezTo>
                <a:cubicBezTo>
                  <a:pt x="1132907" y="190577"/>
                  <a:pt x="1103397" y="201465"/>
                  <a:pt x="1073426" y="210930"/>
                </a:cubicBezTo>
                <a:cubicBezTo>
                  <a:pt x="1040442" y="221346"/>
                  <a:pt x="1006652" y="229235"/>
                  <a:pt x="974035" y="240747"/>
                </a:cubicBezTo>
                <a:cubicBezTo>
                  <a:pt x="950242" y="249144"/>
                  <a:pt x="927370" y="259991"/>
                  <a:pt x="904461" y="270564"/>
                </a:cubicBezTo>
                <a:cubicBezTo>
                  <a:pt x="884282" y="279877"/>
                  <a:pt x="865910" y="293354"/>
                  <a:pt x="844826" y="300382"/>
                </a:cubicBezTo>
                <a:cubicBezTo>
                  <a:pt x="825708" y="306755"/>
                  <a:pt x="805069" y="307008"/>
                  <a:pt x="785191" y="310321"/>
                </a:cubicBezTo>
                <a:lnTo>
                  <a:pt x="695739" y="340138"/>
                </a:lnTo>
                <a:lnTo>
                  <a:pt x="665922" y="350077"/>
                </a:lnTo>
                <a:cubicBezTo>
                  <a:pt x="659296" y="356703"/>
                  <a:pt x="653541" y="364333"/>
                  <a:pt x="646044" y="369956"/>
                </a:cubicBezTo>
                <a:cubicBezTo>
                  <a:pt x="626932" y="384290"/>
                  <a:pt x="603302" y="392819"/>
                  <a:pt x="586409" y="409712"/>
                </a:cubicBezTo>
                <a:cubicBezTo>
                  <a:pt x="483633" y="512488"/>
                  <a:pt x="584705" y="416102"/>
                  <a:pt x="496957" y="489225"/>
                </a:cubicBezTo>
                <a:cubicBezTo>
                  <a:pt x="489758" y="495224"/>
                  <a:pt x="484277" y="503105"/>
                  <a:pt x="477078" y="509104"/>
                </a:cubicBezTo>
                <a:cubicBezTo>
                  <a:pt x="464352" y="519709"/>
                  <a:pt x="449035" y="527208"/>
                  <a:pt x="437322" y="538921"/>
                </a:cubicBezTo>
                <a:cubicBezTo>
                  <a:pt x="425609" y="550634"/>
                  <a:pt x="418109" y="565951"/>
                  <a:pt x="407504" y="578677"/>
                </a:cubicBezTo>
                <a:cubicBezTo>
                  <a:pt x="401505" y="585876"/>
                  <a:pt x="393480" y="591239"/>
                  <a:pt x="387626" y="598556"/>
                </a:cubicBezTo>
                <a:cubicBezTo>
                  <a:pt x="380164" y="607884"/>
                  <a:pt x="375004" y="618884"/>
                  <a:pt x="367748" y="628373"/>
                </a:cubicBezTo>
                <a:cubicBezTo>
                  <a:pt x="331916" y="675230"/>
                  <a:pt x="291137" y="718440"/>
                  <a:pt x="258417" y="767521"/>
                </a:cubicBezTo>
                <a:lnTo>
                  <a:pt x="218661" y="827156"/>
                </a:lnTo>
                <a:cubicBezTo>
                  <a:pt x="212035" y="837095"/>
                  <a:pt x="207230" y="848527"/>
                  <a:pt x="198783" y="856973"/>
                </a:cubicBezTo>
                <a:lnTo>
                  <a:pt x="178904" y="876851"/>
                </a:lnTo>
                <a:cubicBezTo>
                  <a:pt x="170516" y="910403"/>
                  <a:pt x="166361" y="934635"/>
                  <a:pt x="149087" y="966304"/>
                </a:cubicBezTo>
                <a:cubicBezTo>
                  <a:pt x="137647" y="987277"/>
                  <a:pt x="109331" y="1025938"/>
                  <a:pt x="109331" y="1025938"/>
                </a:cubicBezTo>
                <a:cubicBezTo>
                  <a:pt x="87809" y="1112021"/>
                  <a:pt x="114165" y="1018821"/>
                  <a:pt x="79513" y="1105451"/>
                </a:cubicBezTo>
                <a:cubicBezTo>
                  <a:pt x="71731" y="1124906"/>
                  <a:pt x="64717" y="1144758"/>
                  <a:pt x="59635" y="1165086"/>
                </a:cubicBezTo>
                <a:cubicBezTo>
                  <a:pt x="56322" y="1178338"/>
                  <a:pt x="55077" y="1192287"/>
                  <a:pt x="49696" y="1204843"/>
                </a:cubicBezTo>
                <a:cubicBezTo>
                  <a:pt x="44990" y="1215823"/>
                  <a:pt x="36443" y="1224721"/>
                  <a:pt x="29817" y="1234660"/>
                </a:cubicBezTo>
                <a:cubicBezTo>
                  <a:pt x="26504" y="1254538"/>
                  <a:pt x="23830" y="1274534"/>
                  <a:pt x="19878" y="1294295"/>
                </a:cubicBezTo>
                <a:cubicBezTo>
                  <a:pt x="13638" y="1325493"/>
                  <a:pt x="9472" y="1335452"/>
                  <a:pt x="0" y="1363869"/>
                </a:cubicBezTo>
                <a:cubicBezTo>
                  <a:pt x="3313" y="1450008"/>
                  <a:pt x="1069" y="1536541"/>
                  <a:pt x="9939" y="1622286"/>
                </a:cubicBezTo>
                <a:cubicBezTo>
                  <a:pt x="11168" y="1634168"/>
                  <a:pt x="24965" y="1641188"/>
                  <a:pt x="29817" y="1652104"/>
                </a:cubicBezTo>
                <a:cubicBezTo>
                  <a:pt x="38327" y="1671251"/>
                  <a:pt x="43070" y="1691860"/>
                  <a:pt x="49696" y="1711738"/>
                </a:cubicBezTo>
                <a:cubicBezTo>
                  <a:pt x="62195" y="1749234"/>
                  <a:pt x="65213" y="1767013"/>
                  <a:pt x="99391" y="1801191"/>
                </a:cubicBezTo>
                <a:cubicBezTo>
                  <a:pt x="125895" y="1827695"/>
                  <a:pt x="158112" y="1849517"/>
                  <a:pt x="178904" y="1880704"/>
                </a:cubicBezTo>
                <a:cubicBezTo>
                  <a:pt x="185530" y="1890643"/>
                  <a:pt x="188844" y="1903895"/>
                  <a:pt x="198783" y="1910521"/>
                </a:cubicBezTo>
                <a:cubicBezTo>
                  <a:pt x="210149" y="1918098"/>
                  <a:pt x="225856" y="1915387"/>
                  <a:pt x="238539" y="1920460"/>
                </a:cubicBezTo>
                <a:cubicBezTo>
                  <a:pt x="388357" y="1980387"/>
                  <a:pt x="236953" y="1924636"/>
                  <a:pt x="327991" y="1970156"/>
                </a:cubicBezTo>
                <a:cubicBezTo>
                  <a:pt x="371886" y="1992104"/>
                  <a:pt x="387776" y="1993217"/>
                  <a:pt x="437322" y="1999973"/>
                </a:cubicBezTo>
                <a:cubicBezTo>
                  <a:pt x="490253" y="2007191"/>
                  <a:pt x="596348" y="2019851"/>
                  <a:pt x="596348" y="2019851"/>
                </a:cubicBezTo>
                <a:cubicBezTo>
                  <a:pt x="685800" y="2016538"/>
                  <a:pt x="775345" y="2015168"/>
                  <a:pt x="864704" y="2009912"/>
                </a:cubicBezTo>
                <a:cubicBezTo>
                  <a:pt x="914051" y="2007009"/>
                  <a:pt x="966679" y="1992944"/>
                  <a:pt x="1013791" y="1980095"/>
                </a:cubicBezTo>
                <a:cubicBezTo>
                  <a:pt x="1023899" y="1977338"/>
                  <a:pt x="1033445" y="1972697"/>
                  <a:pt x="1043609" y="1970156"/>
                </a:cubicBezTo>
                <a:cubicBezTo>
                  <a:pt x="1059998" y="1966059"/>
                  <a:pt x="1076739" y="1963530"/>
                  <a:pt x="1093304" y="1960217"/>
                </a:cubicBezTo>
                <a:cubicBezTo>
                  <a:pt x="1109869" y="1953591"/>
                  <a:pt x="1126074" y="1945980"/>
                  <a:pt x="1143000" y="1940338"/>
                </a:cubicBezTo>
                <a:cubicBezTo>
                  <a:pt x="1165882" y="1932711"/>
                  <a:pt x="1189305" y="1926806"/>
                  <a:pt x="1212574" y="1920460"/>
                </a:cubicBezTo>
                <a:cubicBezTo>
                  <a:pt x="1225753" y="1916866"/>
                  <a:pt x="1239372" y="1914841"/>
                  <a:pt x="1252331" y="1910521"/>
                </a:cubicBezTo>
                <a:cubicBezTo>
                  <a:pt x="1269257" y="1904879"/>
                  <a:pt x="1286069" y="1898622"/>
                  <a:pt x="1302026" y="1890643"/>
                </a:cubicBezTo>
                <a:cubicBezTo>
                  <a:pt x="1312710" y="1885301"/>
                  <a:pt x="1320864" y="1875470"/>
                  <a:pt x="1331844" y="1870764"/>
                </a:cubicBezTo>
                <a:cubicBezTo>
                  <a:pt x="1344399" y="1865383"/>
                  <a:pt x="1358421" y="1864419"/>
                  <a:pt x="1371600" y="1860825"/>
                </a:cubicBezTo>
                <a:cubicBezTo>
                  <a:pt x="1394869" y="1854479"/>
                  <a:pt x="1417983" y="1847573"/>
                  <a:pt x="1441174" y="1840947"/>
                </a:cubicBezTo>
                <a:cubicBezTo>
                  <a:pt x="1457739" y="1831008"/>
                  <a:pt x="1473217" y="1818976"/>
                  <a:pt x="1490870" y="1811130"/>
                </a:cubicBezTo>
                <a:cubicBezTo>
                  <a:pt x="1548203" y="1785649"/>
                  <a:pt x="1511981" y="1815483"/>
                  <a:pt x="1560444" y="1791251"/>
                </a:cubicBezTo>
                <a:cubicBezTo>
                  <a:pt x="1625487" y="1758729"/>
                  <a:pt x="1554126" y="1785523"/>
                  <a:pt x="1620078" y="1741556"/>
                </a:cubicBezTo>
                <a:cubicBezTo>
                  <a:pt x="1628795" y="1735745"/>
                  <a:pt x="1640525" y="1736302"/>
                  <a:pt x="1649896" y="1731617"/>
                </a:cubicBezTo>
                <a:cubicBezTo>
                  <a:pt x="1665224" y="1723953"/>
                  <a:pt x="1751353" y="1669916"/>
                  <a:pt x="1759226" y="1662043"/>
                </a:cubicBezTo>
                <a:cubicBezTo>
                  <a:pt x="1854855" y="1566414"/>
                  <a:pt x="1714046" y="1704411"/>
                  <a:pt x="1828800" y="1602408"/>
                </a:cubicBezTo>
                <a:cubicBezTo>
                  <a:pt x="1846309" y="1586844"/>
                  <a:pt x="1859004" y="1565707"/>
                  <a:pt x="1878496" y="1552712"/>
                </a:cubicBezTo>
                <a:cubicBezTo>
                  <a:pt x="1952519" y="1503363"/>
                  <a:pt x="1861611" y="1566784"/>
                  <a:pt x="1938131" y="1503017"/>
                </a:cubicBezTo>
                <a:cubicBezTo>
                  <a:pt x="1947308" y="1495370"/>
                  <a:pt x="1959501" y="1491585"/>
                  <a:pt x="1967948" y="1483138"/>
                </a:cubicBezTo>
                <a:cubicBezTo>
                  <a:pt x="1979661" y="1471425"/>
                  <a:pt x="1987160" y="1456107"/>
                  <a:pt x="1997765" y="1443382"/>
                </a:cubicBezTo>
                <a:cubicBezTo>
                  <a:pt x="2003764" y="1436183"/>
                  <a:pt x="2011790" y="1430821"/>
                  <a:pt x="2017644" y="1423504"/>
                </a:cubicBezTo>
                <a:cubicBezTo>
                  <a:pt x="2025106" y="1414176"/>
                  <a:pt x="2029075" y="1402133"/>
                  <a:pt x="2037522" y="1393686"/>
                </a:cubicBezTo>
                <a:cubicBezTo>
                  <a:pt x="2049235" y="1381973"/>
                  <a:pt x="2064026" y="1373808"/>
                  <a:pt x="2077278" y="1363869"/>
                </a:cubicBezTo>
                <a:cubicBezTo>
                  <a:pt x="2083904" y="1350617"/>
                  <a:pt x="2089304" y="1336676"/>
                  <a:pt x="2097157" y="1324112"/>
                </a:cubicBezTo>
                <a:cubicBezTo>
                  <a:pt x="2105936" y="1310065"/>
                  <a:pt x="2118756" y="1298738"/>
                  <a:pt x="2126974" y="1284356"/>
                </a:cubicBezTo>
                <a:cubicBezTo>
                  <a:pt x="2132172" y="1275259"/>
                  <a:pt x="2132228" y="1263909"/>
                  <a:pt x="2136913" y="1254538"/>
                </a:cubicBezTo>
                <a:cubicBezTo>
                  <a:pt x="2150206" y="1227951"/>
                  <a:pt x="2181921" y="1196965"/>
                  <a:pt x="2196548" y="1175025"/>
                </a:cubicBezTo>
                <a:cubicBezTo>
                  <a:pt x="2204767" y="1162697"/>
                  <a:pt x="2208573" y="1147833"/>
                  <a:pt x="2216426" y="1135269"/>
                </a:cubicBezTo>
                <a:cubicBezTo>
                  <a:pt x="2225206" y="1121222"/>
                  <a:pt x="2236615" y="1108992"/>
                  <a:pt x="2246244" y="1095512"/>
                </a:cubicBezTo>
                <a:cubicBezTo>
                  <a:pt x="2253187" y="1085792"/>
                  <a:pt x="2259496" y="1075634"/>
                  <a:pt x="2266122" y="1065695"/>
                </a:cubicBezTo>
                <a:cubicBezTo>
                  <a:pt x="2269435" y="1055756"/>
                  <a:pt x="2270973" y="1045036"/>
                  <a:pt x="2276061" y="1035877"/>
                </a:cubicBezTo>
                <a:cubicBezTo>
                  <a:pt x="2287663" y="1014993"/>
                  <a:pt x="2308262" y="998907"/>
                  <a:pt x="2315817" y="976243"/>
                </a:cubicBezTo>
                <a:cubicBezTo>
                  <a:pt x="2330996" y="930710"/>
                  <a:pt x="2319471" y="954807"/>
                  <a:pt x="2355574" y="906669"/>
                </a:cubicBezTo>
                <a:cubicBezTo>
                  <a:pt x="2358887" y="896730"/>
                  <a:pt x="2362635" y="886925"/>
                  <a:pt x="2365513" y="876851"/>
                </a:cubicBezTo>
                <a:cubicBezTo>
                  <a:pt x="2369266" y="863717"/>
                  <a:pt x="2370656" y="849885"/>
                  <a:pt x="2375452" y="837095"/>
                </a:cubicBezTo>
                <a:cubicBezTo>
                  <a:pt x="2380655" y="823222"/>
                  <a:pt x="2389494" y="810957"/>
                  <a:pt x="2395331" y="797338"/>
                </a:cubicBezTo>
                <a:cubicBezTo>
                  <a:pt x="2405805" y="772899"/>
                  <a:pt x="2410966" y="743281"/>
                  <a:pt x="2415209" y="717825"/>
                </a:cubicBezTo>
                <a:cubicBezTo>
                  <a:pt x="2419060" y="694717"/>
                  <a:pt x="2421586" y="671405"/>
                  <a:pt x="2425148" y="648251"/>
                </a:cubicBezTo>
                <a:cubicBezTo>
                  <a:pt x="2428212" y="628333"/>
                  <a:pt x="2432023" y="608535"/>
                  <a:pt x="2435087" y="588617"/>
                </a:cubicBezTo>
                <a:cubicBezTo>
                  <a:pt x="2448139" y="503776"/>
                  <a:pt x="2436888" y="543457"/>
                  <a:pt x="2454965" y="489225"/>
                </a:cubicBezTo>
                <a:cubicBezTo>
                  <a:pt x="2451652" y="419651"/>
                  <a:pt x="2450810" y="349916"/>
                  <a:pt x="2445026" y="280504"/>
                </a:cubicBezTo>
                <a:cubicBezTo>
                  <a:pt x="2444156" y="270063"/>
                  <a:pt x="2439772" y="260057"/>
                  <a:pt x="2435087" y="250686"/>
                </a:cubicBezTo>
                <a:cubicBezTo>
                  <a:pt x="2429745" y="240002"/>
                  <a:pt x="2421135" y="231240"/>
                  <a:pt x="2415209" y="220869"/>
                </a:cubicBezTo>
                <a:cubicBezTo>
                  <a:pt x="2407858" y="208005"/>
                  <a:pt x="2405808" y="191589"/>
                  <a:pt x="2395331" y="181112"/>
                </a:cubicBezTo>
                <a:cubicBezTo>
                  <a:pt x="2378438" y="164219"/>
                  <a:pt x="2352589" y="158249"/>
                  <a:pt x="2335696" y="141356"/>
                </a:cubicBezTo>
                <a:cubicBezTo>
                  <a:pt x="2329070" y="134730"/>
                  <a:pt x="2323135" y="127331"/>
                  <a:pt x="2315817" y="121477"/>
                </a:cubicBezTo>
                <a:cubicBezTo>
                  <a:pt x="2289893" y="100738"/>
                  <a:pt x="2225863" y="68302"/>
                  <a:pt x="2206487" y="61843"/>
                </a:cubicBezTo>
                <a:cubicBezTo>
                  <a:pt x="2186609" y="55217"/>
                  <a:pt x="2165594" y="51335"/>
                  <a:pt x="2146852" y="41964"/>
                </a:cubicBezTo>
                <a:cubicBezTo>
                  <a:pt x="2112491" y="24783"/>
                  <a:pt x="2105231" y="17560"/>
                  <a:pt x="2067339" y="12147"/>
                </a:cubicBezTo>
                <a:cubicBezTo>
                  <a:pt x="2034378" y="7438"/>
                  <a:pt x="2001078" y="5521"/>
                  <a:pt x="1967948" y="2208"/>
                </a:cubicBezTo>
                <a:cubicBezTo>
                  <a:pt x="1633334" y="12348"/>
                  <a:pt x="1712844" y="-6075"/>
                  <a:pt x="1649896" y="2208"/>
                </a:cubicBezTo>
                <a:close/>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72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597"/>
            <a:ext cx="7727500" cy="526500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arrows. (advance slide for answer)</a:t>
            </a:r>
          </a:p>
        </p:txBody>
      </p:sp>
      <p:sp>
        <p:nvSpPr>
          <p:cNvPr id="21" name="Rectangle 20"/>
          <p:cNvSpPr/>
          <p:nvPr/>
        </p:nvSpPr>
        <p:spPr>
          <a:xfrm>
            <a:off x="4330262" y="3124200"/>
            <a:ext cx="2324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err="1">
                <a:ln w="11430"/>
                <a:solidFill>
                  <a:srgbClr val="0070C0"/>
                </a:solidFill>
                <a:effectLst>
                  <a:outerShdw blurRad="50800" dist="39000" dir="5460000" algn="tl">
                    <a:srgbClr val="000000">
                      <a:alpha val="38000"/>
                    </a:srgbClr>
                  </a:outerShdw>
                </a:effectLst>
                <a:latin typeface="+mn-lt"/>
              </a:rPr>
              <a:t>Trabecula</a:t>
            </a:r>
            <a:endParaRPr lang="en-US" sz="2800" b="1" dirty="0">
              <a:ln w="11430"/>
              <a:solidFill>
                <a:srgbClr val="0070C0"/>
              </a:solidFill>
              <a:effectLst>
                <a:outerShdw blurRad="50800" dist="39000" dir="5460000" algn="tl">
                  <a:srgbClr val="000000">
                    <a:alpha val="38000"/>
                  </a:srgbClr>
                </a:outerShdw>
              </a:effectLst>
              <a:latin typeface="+mn-lt"/>
            </a:endParaRPr>
          </a:p>
        </p:txBody>
      </p:sp>
      <p:cxnSp>
        <p:nvCxnSpPr>
          <p:cNvPr id="10" name="Straight Arrow Connector 9"/>
          <p:cNvCxnSpPr/>
          <p:nvPr/>
        </p:nvCxnSpPr>
        <p:spPr>
          <a:xfrm>
            <a:off x="3276600" y="3810000"/>
            <a:ext cx="838200" cy="1680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911366" y="4876800"/>
            <a:ext cx="838200" cy="1680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994138" y="4495800"/>
            <a:ext cx="801413" cy="605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33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hc-webdata\com\LabManuals\MA\VLM\Lab15\PEMlab15_files\slide0002_image0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7825648" cy="55288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cell </a:t>
            </a:r>
            <a:r>
              <a:rPr lang="en-US" sz="2400" b="1" dirty="0">
                <a:solidFill>
                  <a:schemeClr val="accent3">
                    <a:lumMod val="50000"/>
                  </a:schemeClr>
                </a:solidFill>
                <a:latin typeface="Times New Roman" pitchFamily="18" charset="0"/>
                <a:cs typeface="Times New Roman" pitchFamily="18" charset="0"/>
              </a:rPr>
              <a:t>X</a:t>
            </a:r>
            <a:r>
              <a:rPr lang="en-US" sz="2400" b="1" dirty="0">
                <a:solidFill>
                  <a:schemeClr val="accent3">
                    <a:lumMod val="50000"/>
                  </a:schemeClr>
                </a:solidFill>
                <a:latin typeface="Script MT Bold" pitchFamily="66" charset="0"/>
              </a:rPr>
              <a:t>. (advance slide for answer)</a:t>
            </a:r>
          </a:p>
        </p:txBody>
      </p:sp>
      <p:sp>
        <p:nvSpPr>
          <p:cNvPr id="21" name="Rectangle 20"/>
          <p:cNvSpPr/>
          <p:nvPr/>
        </p:nvSpPr>
        <p:spPr>
          <a:xfrm>
            <a:off x="440215" y="1143000"/>
            <a:ext cx="1769585"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neutrophil</a:t>
            </a:r>
          </a:p>
        </p:txBody>
      </p:sp>
      <p:sp>
        <p:nvSpPr>
          <p:cNvPr id="2" name="TextBox 1"/>
          <p:cNvSpPr txBox="1"/>
          <p:nvPr/>
        </p:nvSpPr>
        <p:spPr>
          <a:xfrm>
            <a:off x="5148549" y="2799410"/>
            <a:ext cx="457200" cy="1107996"/>
          </a:xfrm>
          <a:prstGeom prst="rect">
            <a:avLst/>
          </a:prstGeom>
          <a:noFill/>
        </p:spPr>
        <p:txBody>
          <a:bodyPr wrap="square" rtlCol="0">
            <a:spAutoFit/>
          </a:bodyPr>
          <a:lstStyle/>
          <a:p>
            <a:r>
              <a:rPr lang="en-US" sz="6600" b="1" dirty="0">
                <a:solidFill>
                  <a:srgbClr val="C00000"/>
                </a:solidFill>
              </a:rPr>
              <a:t>X</a:t>
            </a:r>
          </a:p>
        </p:txBody>
      </p:sp>
    </p:spTree>
    <p:extLst>
      <p:ext uri="{BB962C8B-B14F-4D97-AF65-F5344CB8AC3E}">
        <p14:creationId xmlns:p14="http://schemas.microsoft.com/office/powerpoint/2010/main" val="126739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476500" y="2166044"/>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overview – SL78</a:t>
            </a:r>
            <a:endParaRPr lang="en-US" dirty="0">
              <a:latin typeface="Calibri" pitchFamily="34" charset="0"/>
            </a:endParaRPr>
          </a:p>
        </p:txBody>
      </p:sp>
      <p:sp>
        <p:nvSpPr>
          <p:cNvPr id="37891" name="TextBox 4"/>
          <p:cNvSpPr txBox="1">
            <a:spLocks noChangeArrowheads="1"/>
          </p:cNvSpPr>
          <p:nvPr/>
        </p:nvSpPr>
        <p:spPr bwMode="auto">
          <a:xfrm>
            <a:off x="1295400" y="4876800"/>
            <a:ext cx="7391399"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Capsule</a:t>
            </a:r>
          </a:p>
          <a:p>
            <a:pPr lvl="2" eaLnBrk="0" hangingPunct="0">
              <a:buFontTx/>
              <a:buChar char="•"/>
            </a:pPr>
            <a:r>
              <a:rPr lang="en-US" sz="1200" b="1" dirty="0" err="1">
                <a:solidFill>
                  <a:srgbClr val="002060"/>
                </a:solidFill>
                <a:latin typeface="Georgia" pitchFamily="18" charset="0"/>
                <a:ea typeface="Times" pitchFamily="18" charset="0"/>
                <a:cs typeface="Arial" charset="0"/>
              </a:rPr>
              <a:t>Trabecula</a:t>
            </a:r>
            <a:endParaRPr lang="en-US" sz="1200" b="1" dirty="0">
              <a:solidFill>
                <a:srgbClr val="002060"/>
              </a:solidFill>
              <a:latin typeface="Georgia" pitchFamily="18" charset="0"/>
              <a:ea typeface="Times" pitchFamily="18" charset="0"/>
              <a:cs typeface="Arial" charset="0"/>
            </a:endParaRPr>
          </a:p>
          <a:p>
            <a:pPr lvl="2" eaLnBrk="0" hangingPunct="0">
              <a:buFontTx/>
              <a:buChar char="•"/>
            </a:pPr>
            <a:r>
              <a:rPr lang="en-US" sz="1200" b="1" dirty="0">
                <a:solidFill>
                  <a:srgbClr val="002060"/>
                </a:solidFill>
                <a:latin typeface="Georgia" pitchFamily="18" charset="0"/>
                <a:ea typeface="Times" pitchFamily="18" charset="0"/>
                <a:cs typeface="Arial" charset="0"/>
              </a:rPr>
              <a:t>(</a:t>
            </a:r>
            <a:r>
              <a:rPr lang="en-US" sz="1200" b="1" dirty="0" err="1">
                <a:solidFill>
                  <a:srgbClr val="002060"/>
                </a:solidFill>
                <a:latin typeface="Georgia" pitchFamily="18" charset="0"/>
                <a:ea typeface="Times" pitchFamily="18" charset="0"/>
                <a:cs typeface="Arial" charset="0"/>
              </a:rPr>
              <a:t>Hilus</a:t>
            </a:r>
            <a:r>
              <a:rPr lang="en-US" sz="1200" b="1" dirty="0">
                <a:solidFill>
                  <a:srgbClr val="002060"/>
                </a:solidFill>
                <a:latin typeface="Georgia" pitchFamily="18" charset="0"/>
                <a:ea typeface="Times" pitchFamily="18" charset="0"/>
                <a:cs typeface="Arial" charset="0"/>
              </a:rPr>
              <a:t>)</a:t>
            </a:r>
          </a:p>
          <a:p>
            <a:pPr lvl="2" eaLnBrk="0" hangingPunct="0">
              <a:buFontTx/>
              <a:buChar char="•"/>
            </a:pPr>
            <a:r>
              <a:rPr lang="en-US" sz="1200" b="1" dirty="0">
                <a:solidFill>
                  <a:srgbClr val="002060"/>
                </a:solidFill>
                <a:latin typeface="Georgia" pitchFamily="18" charset="0"/>
                <a:ea typeface="Times" pitchFamily="18" charset="0"/>
                <a:cs typeface="Arial" charset="0"/>
              </a:rPr>
              <a:t>Cortex</a:t>
            </a:r>
          </a:p>
          <a:p>
            <a:pPr lvl="2" eaLnBrk="0" hangingPunct="0">
              <a:buFontTx/>
              <a:buChar char="•"/>
            </a:pPr>
            <a:r>
              <a:rPr lang="en-US" sz="1200" b="1" dirty="0">
                <a:solidFill>
                  <a:srgbClr val="002060"/>
                </a:solidFill>
                <a:latin typeface="Georgia" pitchFamily="18" charset="0"/>
                <a:ea typeface="Times" pitchFamily="18" charset="0"/>
                <a:cs typeface="Arial" charset="0"/>
              </a:rPr>
              <a:t>(Medulla)</a:t>
            </a:r>
          </a:p>
        </p:txBody>
      </p:sp>
      <p:sp>
        <p:nvSpPr>
          <p:cNvPr id="5" name="Rectangle 4"/>
          <p:cNvSpPr/>
          <p:nvPr/>
        </p:nvSpPr>
        <p:spPr>
          <a:xfrm>
            <a:off x="2037749" y="39469"/>
            <a:ext cx="48341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overview</a:t>
            </a:r>
          </a:p>
        </p:txBody>
      </p:sp>
    </p:spTree>
    <p:extLst>
      <p:ext uri="{BB962C8B-B14F-4D97-AF65-F5344CB8AC3E}">
        <p14:creationId xmlns:p14="http://schemas.microsoft.com/office/powerpoint/2010/main" val="3216189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sp>
        <p:nvSpPr>
          <p:cNvPr id="27654" name="TextBox 2"/>
          <p:cNvSpPr txBox="1">
            <a:spLocks noChangeArrowheads="1"/>
          </p:cNvSpPr>
          <p:nvPr/>
        </p:nvSpPr>
        <p:spPr bwMode="auto">
          <a:xfrm>
            <a:off x="5029200" y="914400"/>
            <a:ext cx="4016748" cy="369331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As we mentioned, lymph flows </a:t>
            </a:r>
            <a:r>
              <a:rPr lang="en-US" b="1" i="1" dirty="0">
                <a:solidFill>
                  <a:schemeClr val="accent3">
                    <a:lumMod val="50000"/>
                  </a:schemeClr>
                </a:solidFill>
                <a:latin typeface="Times New Roman" pitchFamily="18" charset="0"/>
                <a:cs typeface="Times New Roman" pitchFamily="18" charset="0"/>
              </a:rPr>
              <a:t>through</a:t>
            </a:r>
            <a:r>
              <a:rPr lang="en-US" b="1" dirty="0">
                <a:solidFill>
                  <a:schemeClr val="accent3">
                    <a:lumMod val="50000"/>
                  </a:schemeClr>
                </a:solidFill>
                <a:latin typeface="Times New Roman" pitchFamily="18" charset="0"/>
                <a:cs typeface="Times New Roman" pitchFamily="18" charset="0"/>
              </a:rPr>
              <a:t> a lymph node (green pathways in figure).  Lymphatic fluid enters and leaves the lymph node via afferent and efferent lymphatic vessels, respectively.  Within the lymph node, fluid flows through </a:t>
            </a:r>
            <a:r>
              <a:rPr lang="en-US" b="1" dirty="0">
                <a:solidFill>
                  <a:srgbClr val="00B050"/>
                </a:solidFill>
                <a:latin typeface="Times New Roman" pitchFamily="18" charset="0"/>
                <a:cs typeface="Times New Roman" pitchFamily="18" charset="0"/>
              </a:rPr>
              <a:t>sinuses</a:t>
            </a:r>
            <a:r>
              <a:rPr lang="en-US" b="1" dirty="0">
                <a:solidFill>
                  <a:schemeClr val="accent3">
                    <a:lumMod val="50000"/>
                  </a:schemeClr>
                </a:solidFill>
                <a:latin typeface="Times New Roman" pitchFamily="18" charset="0"/>
                <a:cs typeface="Times New Roman" pitchFamily="18" charset="0"/>
              </a:rPr>
              <a:t> with intuitive names based on position, so that the direction of flow is:</a:t>
            </a:r>
          </a:p>
          <a:p>
            <a:r>
              <a:rPr lang="en-US" b="1" dirty="0">
                <a:solidFill>
                  <a:schemeClr val="accent3">
                    <a:lumMod val="50000"/>
                  </a:schemeClr>
                </a:solidFill>
                <a:latin typeface="Times New Roman" pitchFamily="18" charset="0"/>
                <a:cs typeface="Times New Roman" pitchFamily="18" charset="0"/>
              </a:rPr>
              <a:t>Afferent lymphatic vessels </a:t>
            </a:r>
            <a:r>
              <a:rPr lang="en-US" b="1" dirty="0">
                <a:solidFill>
                  <a:schemeClr val="accent3">
                    <a:lumMod val="50000"/>
                  </a:schemeClr>
                </a:solidFill>
                <a:latin typeface="Times New Roman" pitchFamily="18" charset="0"/>
                <a:cs typeface="Times New Roman" pitchFamily="18" charset="0"/>
                <a:sym typeface="Wingdings" pitchFamily="2" charset="2"/>
              </a:rPr>
              <a:t> </a:t>
            </a:r>
            <a:r>
              <a:rPr lang="en-US" b="1" dirty="0" err="1">
                <a:solidFill>
                  <a:srgbClr val="00B050"/>
                </a:solidFill>
                <a:latin typeface="Times New Roman" pitchFamily="18" charset="0"/>
                <a:cs typeface="Times New Roman" pitchFamily="18" charset="0"/>
                <a:sym typeface="Wingdings" pitchFamily="2" charset="2"/>
              </a:rPr>
              <a:t>subcapsular</a:t>
            </a:r>
            <a:r>
              <a:rPr lang="en-US" b="1" dirty="0">
                <a:solidFill>
                  <a:srgbClr val="00B050"/>
                </a:solidFill>
                <a:latin typeface="Times New Roman" pitchFamily="18" charset="0"/>
                <a:cs typeface="Times New Roman" pitchFamily="18" charset="0"/>
                <a:sym typeface="Wingdings" pitchFamily="2" charset="2"/>
              </a:rPr>
              <a:t> sinuses </a:t>
            </a:r>
            <a:r>
              <a:rPr lang="en-US" b="1" dirty="0">
                <a:solidFill>
                  <a:schemeClr val="accent3">
                    <a:lumMod val="50000"/>
                  </a:schemeClr>
                </a:solidFill>
                <a:latin typeface="Times New Roman" pitchFamily="18" charset="0"/>
                <a:cs typeface="Times New Roman" pitchFamily="18" charset="0"/>
                <a:sym typeface="Wingdings" pitchFamily="2" charset="2"/>
              </a:rPr>
              <a:t> </a:t>
            </a:r>
            <a:r>
              <a:rPr lang="en-US" b="1" dirty="0">
                <a:solidFill>
                  <a:srgbClr val="00B050"/>
                </a:solidFill>
                <a:latin typeface="Times New Roman" pitchFamily="18" charset="0"/>
                <a:cs typeface="Times New Roman" pitchFamily="18" charset="0"/>
                <a:sym typeface="Wingdings" pitchFamily="2" charset="2"/>
              </a:rPr>
              <a:t>trabecular sinuses</a:t>
            </a:r>
            <a:r>
              <a:rPr lang="en-US" b="1" dirty="0">
                <a:solidFill>
                  <a:schemeClr val="accent3">
                    <a:lumMod val="50000"/>
                  </a:schemeClr>
                </a:solidFill>
                <a:latin typeface="Times New Roman" pitchFamily="18" charset="0"/>
                <a:cs typeface="Times New Roman" pitchFamily="18" charset="0"/>
                <a:sym typeface="Wingdings" pitchFamily="2" charset="2"/>
              </a:rPr>
              <a:t>  </a:t>
            </a:r>
            <a:r>
              <a:rPr lang="en-US" b="1" dirty="0">
                <a:solidFill>
                  <a:srgbClr val="00B050"/>
                </a:solidFill>
                <a:latin typeface="Times New Roman" pitchFamily="18" charset="0"/>
                <a:cs typeface="Times New Roman" pitchFamily="18" charset="0"/>
                <a:sym typeface="Wingdings" pitchFamily="2" charset="2"/>
              </a:rPr>
              <a:t>medullary sinuses </a:t>
            </a:r>
            <a:r>
              <a:rPr lang="en-US" b="1" dirty="0">
                <a:solidFill>
                  <a:schemeClr val="accent3">
                    <a:lumMod val="50000"/>
                  </a:schemeClr>
                </a:solidFill>
                <a:latin typeface="Times New Roman" pitchFamily="18" charset="0"/>
                <a:cs typeface="Times New Roman" pitchFamily="18" charset="0"/>
                <a:sym typeface="Wingdings" pitchFamily="2" charset="2"/>
              </a:rPr>
              <a:t> efferent lymphatic vessel(s)</a:t>
            </a:r>
            <a:endParaRPr lang="en-US" b="1" dirty="0">
              <a:solidFill>
                <a:schemeClr val="accent3">
                  <a:lumMod val="50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24244"/>
            <a:ext cx="4743450" cy="4562475"/>
          </a:xfrm>
          <a:prstGeom prst="rect">
            <a:avLst/>
          </a:prstGeom>
        </p:spPr>
      </p:pic>
      <p:sp>
        <p:nvSpPr>
          <p:cNvPr id="4" name="Rectangle 3"/>
          <p:cNvSpPr/>
          <p:nvPr/>
        </p:nvSpPr>
        <p:spPr>
          <a:xfrm>
            <a:off x="1143000" y="5715000"/>
            <a:ext cx="7010399" cy="923330"/>
          </a:xfrm>
          <a:prstGeom prst="rect">
            <a:avLst/>
          </a:prstGeom>
        </p:spPr>
        <p:txBody>
          <a:bodyPr wrap="square">
            <a:spAutoFit/>
          </a:bodyPr>
          <a:lstStyle/>
          <a:p>
            <a:r>
              <a:rPr lang="en-US" b="1" dirty="0">
                <a:solidFill>
                  <a:srgbClr val="00B050"/>
                </a:solidFill>
                <a:latin typeface="Tempus Sans ITC" pitchFamily="82" charset="0"/>
              </a:rPr>
              <a:t>At a conceptual level, all sinuses in the lymph node are essentially the same; the </a:t>
            </a:r>
            <a:r>
              <a:rPr lang="en-US" b="1" dirty="0" err="1">
                <a:solidFill>
                  <a:srgbClr val="00B050"/>
                </a:solidFill>
                <a:latin typeface="Tempus Sans ITC" pitchFamily="82" charset="0"/>
              </a:rPr>
              <a:t>subcapsular</a:t>
            </a:r>
            <a:r>
              <a:rPr lang="en-US" b="1" dirty="0">
                <a:solidFill>
                  <a:srgbClr val="00B050"/>
                </a:solidFill>
                <a:latin typeface="Tempus Sans ITC" pitchFamily="82" charset="0"/>
              </a:rPr>
              <a:t> and trabecular sinuses are longer and straighter, while the medullary sinuses are wider and more convoluted.</a:t>
            </a:r>
          </a:p>
        </p:txBody>
      </p:sp>
      <p:sp>
        <p:nvSpPr>
          <p:cNvPr id="9" name="TextBox 8"/>
          <p:cNvSpPr txBox="1"/>
          <p:nvPr/>
        </p:nvSpPr>
        <p:spPr>
          <a:xfrm>
            <a:off x="3985217" y="4715470"/>
            <a:ext cx="5006383" cy="923330"/>
          </a:xfrm>
          <a:prstGeom prst="rect">
            <a:avLst/>
          </a:prstGeom>
          <a:noFill/>
        </p:spPr>
        <p:txBody>
          <a:bodyPr wrap="square" rtlCol="0">
            <a:spAutoFit/>
          </a:bodyPr>
          <a:lstStyle/>
          <a:p>
            <a:r>
              <a:rPr lang="en-US" b="1" dirty="0">
                <a:solidFill>
                  <a:srgbClr val="7030A0"/>
                </a:solidFill>
                <a:latin typeface="Tempus Sans ITC" pitchFamily="82" charset="0"/>
              </a:rPr>
              <a:t>Lymph node sinuses are similar to capillaries, but have a wide diameter, a very porous wall, and supporting cells within the lumen (yes, within).</a:t>
            </a:r>
          </a:p>
        </p:txBody>
      </p:sp>
    </p:spTree>
    <p:extLst>
      <p:ext uri="{BB962C8B-B14F-4D97-AF65-F5344CB8AC3E}">
        <p14:creationId xmlns:p14="http://schemas.microsoft.com/office/powerpoint/2010/main" val="873762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167841" y="5181600"/>
            <a:ext cx="8787160" cy="132343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image taken at medium power, the approximate locations (or actual examples) of the lymphatic vessels are indicated by the arrows.  In the direction of lymphatic flow:</a:t>
            </a:r>
          </a:p>
          <a:p>
            <a:endParaRPr lang="en-US" sz="800" b="1" dirty="0">
              <a:latin typeface="Times New Roman" pitchFamily="18" charset="0"/>
              <a:cs typeface="Times New Roman" pitchFamily="18" charset="0"/>
            </a:endParaRPr>
          </a:p>
          <a:p>
            <a:r>
              <a:rPr lang="en-US" b="1" dirty="0">
                <a:latin typeface="Times New Roman" pitchFamily="18" charset="0"/>
                <a:cs typeface="Times New Roman" pitchFamily="18" charset="0"/>
              </a:rPr>
              <a:t>afferent lymphatic vessel </a:t>
            </a:r>
            <a:r>
              <a:rPr lang="en-US" b="1" dirty="0">
                <a:solidFill>
                  <a:schemeClr val="accent3">
                    <a:lumMod val="50000"/>
                  </a:schemeClr>
                </a:solidFill>
                <a:latin typeface="Times New Roman" pitchFamily="18" charset="0"/>
                <a:cs typeface="Times New Roman" pitchFamily="18" charset="0"/>
                <a:sym typeface="Wingdings" pitchFamily="2" charset="2"/>
              </a:rPr>
              <a:t> </a:t>
            </a:r>
            <a:r>
              <a:rPr lang="en-US" b="1" dirty="0" err="1">
                <a:solidFill>
                  <a:srgbClr val="0070C0"/>
                </a:solidFill>
                <a:latin typeface="Times New Roman" pitchFamily="18" charset="0"/>
                <a:cs typeface="Times New Roman" pitchFamily="18" charset="0"/>
                <a:sym typeface="Wingdings" pitchFamily="2" charset="2"/>
              </a:rPr>
              <a:t>subcapsular</a:t>
            </a:r>
            <a:r>
              <a:rPr lang="en-US" b="1" dirty="0">
                <a:solidFill>
                  <a:srgbClr val="0070C0"/>
                </a:solidFill>
                <a:latin typeface="Times New Roman" pitchFamily="18" charset="0"/>
                <a:cs typeface="Times New Roman" pitchFamily="18" charset="0"/>
                <a:sym typeface="Wingdings" pitchFamily="2" charset="2"/>
              </a:rPr>
              <a:t> sinus </a:t>
            </a:r>
            <a:r>
              <a:rPr lang="en-US" b="1" dirty="0">
                <a:solidFill>
                  <a:schemeClr val="accent3">
                    <a:lumMod val="50000"/>
                  </a:schemeClr>
                </a:solidFill>
                <a:latin typeface="Times New Roman" pitchFamily="18" charset="0"/>
                <a:cs typeface="Times New Roman" pitchFamily="18" charset="0"/>
                <a:sym typeface="Wingdings" pitchFamily="2" charset="2"/>
              </a:rPr>
              <a:t> </a:t>
            </a:r>
            <a:r>
              <a:rPr lang="en-US" b="1" dirty="0">
                <a:solidFill>
                  <a:srgbClr val="00B050"/>
                </a:solidFill>
                <a:latin typeface="Times New Roman" pitchFamily="18" charset="0"/>
                <a:cs typeface="Times New Roman" pitchFamily="18" charset="0"/>
                <a:sym typeface="Wingdings" pitchFamily="2" charset="2"/>
              </a:rPr>
              <a:t>trabecular sinus </a:t>
            </a:r>
            <a:r>
              <a:rPr lang="en-US" b="1" dirty="0">
                <a:solidFill>
                  <a:schemeClr val="accent3">
                    <a:lumMod val="50000"/>
                  </a:schemeClr>
                </a:solidFill>
                <a:latin typeface="Times New Roman" pitchFamily="18" charset="0"/>
                <a:cs typeface="Times New Roman" pitchFamily="18" charset="0"/>
                <a:sym typeface="Wingdings" pitchFamily="2" charset="2"/>
              </a:rPr>
              <a:t> </a:t>
            </a:r>
            <a:r>
              <a:rPr lang="en-US" b="1" dirty="0">
                <a:solidFill>
                  <a:srgbClr val="FFC000"/>
                </a:solidFill>
                <a:latin typeface="Times New Roman" pitchFamily="18" charset="0"/>
                <a:cs typeface="Times New Roman" pitchFamily="18" charset="0"/>
                <a:sym typeface="Wingdings" pitchFamily="2" charset="2"/>
              </a:rPr>
              <a:t>medullary sinus </a:t>
            </a:r>
            <a:r>
              <a:rPr lang="en-US" b="1" dirty="0">
                <a:solidFill>
                  <a:schemeClr val="accent3">
                    <a:lumMod val="50000"/>
                  </a:schemeClr>
                </a:solidFill>
                <a:latin typeface="Times New Roman" pitchFamily="18" charset="0"/>
                <a:cs typeface="Times New Roman" pitchFamily="18" charset="0"/>
                <a:sym typeface="Wingdings" pitchFamily="2" charset="2"/>
              </a:rPr>
              <a:t> </a:t>
            </a:r>
            <a:r>
              <a:rPr lang="en-US" b="1" dirty="0">
                <a:solidFill>
                  <a:srgbClr val="C00000"/>
                </a:solidFill>
                <a:latin typeface="Times New Roman" pitchFamily="18" charset="0"/>
                <a:cs typeface="Times New Roman" pitchFamily="18" charset="0"/>
                <a:sym typeface="Wingdings" pitchFamily="2" charset="2"/>
              </a:rPr>
              <a:t>efferent lymphatic vessel</a:t>
            </a:r>
            <a:endParaRPr lang="en-US" b="1" dirty="0">
              <a:solidFill>
                <a:srgbClr val="C00000"/>
              </a:solidFill>
              <a:latin typeface="Times New Roman" pitchFamily="18" charset="0"/>
              <a:cs typeface="Times New Roman"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351"/>
          <a:stretch/>
        </p:blipFill>
        <p:spPr>
          <a:xfrm>
            <a:off x="3651272" y="568291"/>
            <a:ext cx="5492728" cy="4613309"/>
          </a:xfrm>
          <a:prstGeom prst="rect">
            <a:avLst/>
          </a:prstGeom>
        </p:spPr>
      </p:pic>
      <p:sp>
        <p:nvSpPr>
          <p:cNvPr id="18" name="Rectangle 17"/>
          <p:cNvSpPr/>
          <p:nvPr/>
        </p:nvSpPr>
        <p:spPr>
          <a:xfrm>
            <a:off x="1167788" y="804231"/>
            <a:ext cx="1156771" cy="958468"/>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2319051" y="627961"/>
            <a:ext cx="1360583" cy="1946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86243" y="1742408"/>
            <a:ext cx="2460340" cy="34355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40356" y="3074624"/>
            <a:ext cx="228600" cy="7620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995931" y="2093205"/>
            <a:ext cx="790459" cy="199222"/>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269735" y="1330287"/>
            <a:ext cx="228600" cy="7620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3888036" y="1611217"/>
            <a:ext cx="354147" cy="6775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086600" y="4038600"/>
            <a:ext cx="228600" cy="7620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spTree>
    <p:extLst>
      <p:ext uri="{BB962C8B-B14F-4D97-AF65-F5344CB8AC3E}">
        <p14:creationId xmlns:p14="http://schemas.microsoft.com/office/powerpoint/2010/main" val="2431328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7061" y="627961"/>
            <a:ext cx="5895274" cy="4695563"/>
          </a:xfrm>
          <a:prstGeom prst="rect">
            <a:avLst/>
          </a:prstGeom>
        </p:spPr>
      </p:pic>
      <p:sp>
        <p:nvSpPr>
          <p:cNvPr id="27654" name="TextBox 2"/>
          <p:cNvSpPr txBox="1">
            <a:spLocks noChangeArrowheads="1"/>
          </p:cNvSpPr>
          <p:nvPr/>
        </p:nvSpPr>
        <p:spPr bwMode="auto">
          <a:xfrm>
            <a:off x="199537" y="5562600"/>
            <a:ext cx="8787160"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Focusing in on the cortex, you can see the </a:t>
            </a:r>
            <a:r>
              <a:rPr lang="en-US" b="1" dirty="0" err="1">
                <a:solidFill>
                  <a:srgbClr val="00B050"/>
                </a:solidFill>
                <a:latin typeface="Times New Roman" pitchFamily="18" charset="0"/>
                <a:cs typeface="Times New Roman" pitchFamily="18" charset="0"/>
              </a:rPr>
              <a:t>subcapsular</a:t>
            </a:r>
            <a:r>
              <a:rPr lang="en-US" b="1" dirty="0">
                <a:solidFill>
                  <a:srgbClr val="00B050"/>
                </a:solidFill>
                <a:latin typeface="Times New Roman" pitchFamily="18" charset="0"/>
                <a:cs typeface="Times New Roman" pitchFamily="18" charset="0"/>
              </a:rPr>
              <a:t> sinuses </a:t>
            </a:r>
            <a:r>
              <a:rPr lang="en-US" b="1" dirty="0">
                <a:solidFill>
                  <a:schemeClr val="accent3">
                    <a:lumMod val="50000"/>
                  </a:schemeClr>
                </a:solidFill>
                <a:latin typeface="Times New Roman" pitchFamily="18" charset="0"/>
                <a:cs typeface="Times New Roman" pitchFamily="18" charset="0"/>
              </a:rPr>
              <a:t>(blue arrows) just underneath the connective tissue capsule.  These turn approximately at right angles to follow the </a:t>
            </a:r>
            <a:r>
              <a:rPr lang="en-US" b="1" dirty="0" err="1">
                <a:solidFill>
                  <a:schemeClr val="accent3">
                    <a:lumMod val="50000"/>
                  </a:schemeClr>
                </a:solidFill>
                <a:latin typeface="Times New Roman" pitchFamily="18" charset="0"/>
                <a:cs typeface="Times New Roman" pitchFamily="18" charset="0"/>
              </a:rPr>
              <a:t>trabecula</a:t>
            </a:r>
            <a:r>
              <a:rPr lang="en-US" b="1" dirty="0">
                <a:solidFill>
                  <a:schemeClr val="accent3">
                    <a:lumMod val="50000"/>
                  </a:schemeClr>
                </a:solidFill>
                <a:latin typeface="Times New Roman" pitchFamily="18" charset="0"/>
                <a:cs typeface="Times New Roman" pitchFamily="18" charset="0"/>
              </a:rPr>
              <a:t> as </a:t>
            </a:r>
            <a:r>
              <a:rPr lang="en-US" b="1" dirty="0">
                <a:solidFill>
                  <a:srgbClr val="00B050"/>
                </a:solidFill>
                <a:latin typeface="Times New Roman" pitchFamily="18" charset="0"/>
                <a:cs typeface="Times New Roman" pitchFamily="18" charset="0"/>
              </a:rPr>
              <a:t>trabecular sinuses </a:t>
            </a:r>
            <a:r>
              <a:rPr lang="en-US" b="1" dirty="0">
                <a:solidFill>
                  <a:schemeClr val="accent3">
                    <a:lumMod val="50000"/>
                  </a:schemeClr>
                </a:solidFill>
                <a:latin typeface="Times New Roman" pitchFamily="18" charset="0"/>
                <a:cs typeface="Times New Roman" pitchFamily="18" charset="0"/>
              </a:rPr>
              <a:t>(green arrows).</a:t>
            </a:r>
            <a:endParaRPr lang="en-US" b="1" dirty="0">
              <a:solidFill>
                <a:srgbClr val="C00000"/>
              </a:solidFill>
              <a:latin typeface="Times New Roman" pitchFamily="18" charset="0"/>
              <a:cs typeface="Times New Roman" pitchFamily="18" charset="0"/>
            </a:endParaRPr>
          </a:p>
        </p:txBody>
      </p:sp>
      <p:sp>
        <p:nvSpPr>
          <p:cNvPr id="18" name="Rectangle 17"/>
          <p:cNvSpPr/>
          <p:nvPr/>
        </p:nvSpPr>
        <p:spPr>
          <a:xfrm>
            <a:off x="1316516" y="822593"/>
            <a:ext cx="436084" cy="274503"/>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736121" y="627961"/>
            <a:ext cx="1540939" cy="1946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16516" y="1097096"/>
            <a:ext cx="1960545" cy="41028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315420" y="3084723"/>
            <a:ext cx="801476" cy="25338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4697226" y="1097096"/>
            <a:ext cx="27172" cy="702326"/>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593117" y="2045465"/>
            <a:ext cx="917" cy="686718"/>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805671" y="1680073"/>
            <a:ext cx="289192" cy="68855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354197" y="3398705"/>
            <a:ext cx="714261" cy="21482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235547" y="649995"/>
            <a:ext cx="336934" cy="63163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6346634" y="3534579"/>
            <a:ext cx="801476" cy="25338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473547" y="3848560"/>
            <a:ext cx="714261" cy="214828"/>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920" y="3211417"/>
            <a:ext cx="2372988" cy="2031325"/>
          </a:xfrm>
          <a:prstGeom prst="rect">
            <a:avLst/>
          </a:prstGeom>
          <a:noFill/>
        </p:spPr>
        <p:txBody>
          <a:bodyPr wrap="square" rtlCol="0">
            <a:spAutoFit/>
          </a:bodyPr>
          <a:lstStyle/>
          <a:p>
            <a:r>
              <a:rPr lang="en-US" b="1" dirty="0">
                <a:solidFill>
                  <a:srgbClr val="7030A0"/>
                </a:solidFill>
                <a:latin typeface="Tempus Sans ITC" pitchFamily="82" charset="0"/>
              </a:rPr>
              <a:t>Hmmm, seems to me like the borders of these channels are hard to see because of all the lymphocytes and because the walls are porous.  YEP. </a:t>
            </a:r>
          </a:p>
        </p:txBody>
      </p:sp>
      <p:sp>
        <p:nvSpPr>
          <p:cNvPr id="33" name="Rectangle 32"/>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spTree>
    <p:extLst>
      <p:ext uri="{BB962C8B-B14F-4D97-AF65-F5344CB8AC3E}">
        <p14:creationId xmlns:p14="http://schemas.microsoft.com/office/powerpoint/2010/main" val="2054944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470" y="571155"/>
            <a:ext cx="6188074" cy="4721630"/>
          </a:xfrm>
          <a:prstGeom prst="rect">
            <a:avLst/>
          </a:prstGeom>
        </p:spPr>
      </p:pic>
      <p:sp>
        <p:nvSpPr>
          <p:cNvPr id="27654" name="TextBox 2"/>
          <p:cNvSpPr txBox="1">
            <a:spLocks noChangeArrowheads="1"/>
          </p:cNvSpPr>
          <p:nvPr/>
        </p:nvSpPr>
        <p:spPr bwMode="auto">
          <a:xfrm>
            <a:off x="199537" y="5562600"/>
            <a:ext cx="8787160"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the medulla, the </a:t>
            </a:r>
            <a:r>
              <a:rPr lang="en-US" b="1" dirty="0">
                <a:solidFill>
                  <a:srgbClr val="00B050"/>
                </a:solidFill>
                <a:latin typeface="Times New Roman" pitchFamily="18" charset="0"/>
                <a:cs typeface="Times New Roman" pitchFamily="18" charset="0"/>
              </a:rPr>
              <a:t>medullary sinuses </a:t>
            </a:r>
            <a:r>
              <a:rPr lang="en-US" b="1" dirty="0">
                <a:solidFill>
                  <a:schemeClr val="accent3">
                    <a:lumMod val="50000"/>
                  </a:schemeClr>
                </a:solidFill>
                <a:latin typeface="Times New Roman" pitchFamily="18" charset="0"/>
                <a:cs typeface="Times New Roman" pitchFamily="18" charset="0"/>
              </a:rPr>
              <a:t>(orange arrows) are wider than the </a:t>
            </a:r>
            <a:r>
              <a:rPr lang="en-US" b="1" dirty="0" err="1">
                <a:solidFill>
                  <a:schemeClr val="accent3">
                    <a:lumMod val="50000"/>
                  </a:schemeClr>
                </a:solidFill>
                <a:latin typeface="Times New Roman" pitchFamily="18" charset="0"/>
                <a:cs typeface="Times New Roman" pitchFamily="18" charset="0"/>
              </a:rPr>
              <a:t>subcapsular</a:t>
            </a:r>
            <a:r>
              <a:rPr lang="en-US" b="1" dirty="0">
                <a:solidFill>
                  <a:schemeClr val="accent3">
                    <a:lumMod val="50000"/>
                  </a:schemeClr>
                </a:solidFill>
                <a:latin typeface="Times New Roman" pitchFamily="18" charset="0"/>
                <a:cs typeface="Times New Roman" pitchFamily="18" charset="0"/>
              </a:rPr>
              <a:t> or trabecular sinuses.  The tissue of the medulla (i.e. between the sinuses), which is chock-full of lymphocytes but no nodules, is referred to as </a:t>
            </a:r>
            <a:r>
              <a:rPr lang="en-US" b="1" dirty="0">
                <a:solidFill>
                  <a:srgbClr val="00B050"/>
                </a:solidFill>
                <a:latin typeface="Times New Roman" pitchFamily="18" charset="0"/>
                <a:cs typeface="Times New Roman" pitchFamily="18" charset="0"/>
              </a:rPr>
              <a:t>medullary cords</a:t>
            </a:r>
            <a:r>
              <a:rPr lang="en-US" b="1" dirty="0">
                <a:solidFill>
                  <a:schemeClr val="accent3">
                    <a:lumMod val="50000"/>
                  </a:schemeClr>
                </a:solidFill>
                <a:latin typeface="Times New Roman" pitchFamily="18" charset="0"/>
                <a:cs typeface="Times New Roman" pitchFamily="18" charset="0"/>
              </a:rPr>
              <a:t> (the nodule you see in the upper right is in the cortex – remember sectioning).</a:t>
            </a:r>
            <a:endParaRPr lang="en-US" b="1" dirty="0">
              <a:solidFill>
                <a:srgbClr val="C00000"/>
              </a:solidFill>
              <a:latin typeface="Times New Roman" pitchFamily="18" charset="0"/>
              <a:cs typeface="Times New Roman" pitchFamily="18" charset="0"/>
            </a:endParaRPr>
          </a:p>
        </p:txBody>
      </p:sp>
      <p:sp>
        <p:nvSpPr>
          <p:cNvPr id="18" name="Rectangle 17"/>
          <p:cNvSpPr/>
          <p:nvPr/>
        </p:nvSpPr>
        <p:spPr>
          <a:xfrm>
            <a:off x="1360584" y="1344058"/>
            <a:ext cx="258896" cy="23778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603919" y="594911"/>
            <a:ext cx="1326568" cy="745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52321" y="1560722"/>
            <a:ext cx="1600199" cy="36722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524959" y="649995"/>
            <a:ext cx="589402" cy="55818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6654189" y="4067060"/>
            <a:ext cx="517792" cy="593075"/>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045944" y="2150126"/>
            <a:ext cx="714261" cy="21482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4077159" y="4373696"/>
            <a:ext cx="714261" cy="21482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099" y="3381629"/>
            <a:ext cx="2372988" cy="1477328"/>
          </a:xfrm>
          <a:prstGeom prst="rect">
            <a:avLst/>
          </a:prstGeom>
          <a:noFill/>
        </p:spPr>
        <p:txBody>
          <a:bodyPr wrap="square" rtlCol="0">
            <a:spAutoFit/>
          </a:bodyPr>
          <a:lstStyle/>
          <a:p>
            <a:r>
              <a:rPr lang="en-US" b="1" dirty="0">
                <a:solidFill>
                  <a:srgbClr val="7030A0"/>
                </a:solidFill>
                <a:latin typeface="Tempus Sans ITC" pitchFamily="82" charset="0"/>
              </a:rPr>
              <a:t>There are less cells in the medullary sinuses, and they are wider, so it’s a little easier to see these.</a:t>
            </a:r>
          </a:p>
        </p:txBody>
      </p:sp>
      <p:sp>
        <p:nvSpPr>
          <p:cNvPr id="19" name="Rectangle 18"/>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cxnSp>
        <p:nvCxnSpPr>
          <p:cNvPr id="28" name="Straight Arrow Connector 27"/>
          <p:cNvCxnSpPr/>
          <p:nvPr/>
        </p:nvCxnSpPr>
        <p:spPr>
          <a:xfrm flipH="1">
            <a:off x="5886679" y="2104222"/>
            <a:ext cx="547172" cy="45720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053847" y="3059017"/>
            <a:ext cx="750686" cy="112570"/>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660135" y="3249976"/>
            <a:ext cx="715178" cy="31948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rot="20296621">
            <a:off x="3130440" y="1009115"/>
            <a:ext cx="1004549" cy="400110"/>
          </a:xfrm>
          <a:prstGeom prst="rect">
            <a:avLst/>
          </a:prstGeom>
          <a:noFill/>
        </p:spPr>
        <p:txBody>
          <a:bodyPr wrap="square" rtlCol="0">
            <a:spAutoFit/>
          </a:bodyPr>
          <a:lstStyle/>
          <a:p>
            <a:r>
              <a:rPr lang="en-US" sz="2000" b="1" dirty="0">
                <a:solidFill>
                  <a:srgbClr val="FFFF00"/>
                </a:solidFill>
              </a:rPr>
              <a:t>cords</a:t>
            </a:r>
          </a:p>
        </p:txBody>
      </p:sp>
      <p:sp>
        <p:nvSpPr>
          <p:cNvPr id="36" name="TextBox 35"/>
          <p:cNvSpPr txBox="1"/>
          <p:nvPr/>
        </p:nvSpPr>
        <p:spPr>
          <a:xfrm rot="20296621">
            <a:off x="3282840" y="3568562"/>
            <a:ext cx="1004549" cy="400110"/>
          </a:xfrm>
          <a:prstGeom prst="rect">
            <a:avLst/>
          </a:prstGeom>
          <a:noFill/>
        </p:spPr>
        <p:txBody>
          <a:bodyPr wrap="square" rtlCol="0">
            <a:spAutoFit/>
          </a:bodyPr>
          <a:lstStyle/>
          <a:p>
            <a:r>
              <a:rPr lang="en-US" sz="2000" b="1" dirty="0">
                <a:solidFill>
                  <a:srgbClr val="FFFF00"/>
                </a:solidFill>
              </a:rPr>
              <a:t>cords</a:t>
            </a:r>
          </a:p>
        </p:txBody>
      </p:sp>
    </p:spTree>
    <p:extLst>
      <p:ext uri="{BB962C8B-B14F-4D97-AF65-F5344CB8AC3E}">
        <p14:creationId xmlns:p14="http://schemas.microsoft.com/office/powerpoint/2010/main" val="260215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sp>
        <p:nvSpPr>
          <p:cNvPr id="27654" name="TextBox 2"/>
          <p:cNvSpPr txBox="1">
            <a:spLocks noChangeArrowheads="1"/>
          </p:cNvSpPr>
          <p:nvPr/>
        </p:nvSpPr>
        <p:spPr bwMode="auto">
          <a:xfrm>
            <a:off x="199536" y="5562600"/>
            <a:ext cx="8868263" cy="369332"/>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This image shows the medullary sinuses (red outline) and medullary cords (blue outline).</a:t>
            </a:r>
            <a:endParaRPr lang="en-US" b="1" dirty="0">
              <a:solidFill>
                <a:srgbClr val="C00000"/>
              </a:solidFill>
              <a:latin typeface="Times New Roman" pitchFamily="18" charset="0"/>
              <a:cs typeface="Times New Roman" pitchFamily="18" charset="0"/>
            </a:endParaRPr>
          </a:p>
        </p:txBody>
      </p:sp>
      <p:sp>
        <p:nvSpPr>
          <p:cNvPr id="18" name="Rectangle 17"/>
          <p:cNvSpPr/>
          <p:nvPr/>
        </p:nvSpPr>
        <p:spPr>
          <a:xfrm>
            <a:off x="1360584" y="1344058"/>
            <a:ext cx="258896" cy="23778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603919" y="594911"/>
            <a:ext cx="1326568" cy="745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352321" y="1560722"/>
            <a:ext cx="1600199" cy="36722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pic>
        <p:nvPicPr>
          <p:cNvPr id="1026" name="Picture 2" descr="\\ahc-webdata\com\LabManuals\MA\VLM\Lab16\SLa77a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487" y="624244"/>
            <a:ext cx="6056210" cy="454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360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799" y="587567"/>
            <a:ext cx="6476999" cy="4968540"/>
          </a:xfrm>
          <a:prstGeom prst="rect">
            <a:avLst/>
          </a:prstGeom>
        </p:spPr>
      </p:pic>
      <p:sp>
        <p:nvSpPr>
          <p:cNvPr id="27654" name="TextBox 2"/>
          <p:cNvSpPr txBox="1">
            <a:spLocks noChangeArrowheads="1"/>
          </p:cNvSpPr>
          <p:nvPr/>
        </p:nvSpPr>
        <p:spPr bwMode="auto">
          <a:xfrm>
            <a:off x="199536" y="5486400"/>
            <a:ext cx="8868263"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Here you can see a </a:t>
            </a:r>
            <a:r>
              <a:rPr lang="en-US" b="1" dirty="0">
                <a:solidFill>
                  <a:srgbClr val="00B050"/>
                </a:solidFill>
                <a:latin typeface="Times New Roman" pitchFamily="18" charset="0"/>
                <a:cs typeface="Times New Roman" pitchFamily="18" charset="0"/>
              </a:rPr>
              <a:t>medullary sinus </a:t>
            </a:r>
            <a:r>
              <a:rPr lang="en-US" b="1" dirty="0">
                <a:solidFill>
                  <a:schemeClr val="accent3">
                    <a:lumMod val="50000"/>
                  </a:schemeClr>
                </a:solidFill>
                <a:latin typeface="Times New Roman" pitchFamily="18" charset="0"/>
                <a:cs typeface="Times New Roman" pitchFamily="18" charset="0"/>
              </a:rPr>
              <a:t>(orange arrows) draining into a space (black arrows) that eventually leads to the </a:t>
            </a:r>
            <a:r>
              <a:rPr lang="en-US" b="1" dirty="0">
                <a:solidFill>
                  <a:srgbClr val="00B050"/>
                </a:solidFill>
                <a:latin typeface="Times New Roman" pitchFamily="18" charset="0"/>
                <a:cs typeface="Times New Roman" pitchFamily="18" charset="0"/>
              </a:rPr>
              <a:t>efferent lymphatic vessels </a:t>
            </a:r>
            <a:r>
              <a:rPr lang="en-US" b="1" dirty="0">
                <a:solidFill>
                  <a:schemeClr val="accent3">
                    <a:lumMod val="50000"/>
                  </a:schemeClr>
                </a:solidFill>
                <a:latin typeface="Times New Roman" pitchFamily="18" charset="0"/>
                <a:cs typeface="Times New Roman" pitchFamily="18" charset="0"/>
              </a:rPr>
              <a:t>(red arrows) </a:t>
            </a:r>
            <a:endParaRPr lang="en-US" b="1" dirty="0">
              <a:solidFill>
                <a:srgbClr val="C00000"/>
              </a:solidFill>
              <a:latin typeface="Times New Roman" pitchFamily="18" charset="0"/>
              <a:cs typeface="Times New Roman" pitchFamily="18" charset="0"/>
            </a:endParaRPr>
          </a:p>
        </p:txBody>
      </p:sp>
      <p:sp>
        <p:nvSpPr>
          <p:cNvPr id="18" name="Rectangle 17"/>
          <p:cNvSpPr/>
          <p:nvPr/>
        </p:nvSpPr>
        <p:spPr>
          <a:xfrm>
            <a:off x="1474471" y="1441832"/>
            <a:ext cx="258896" cy="23778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489136" y="624244"/>
            <a:ext cx="1101663" cy="835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91961" y="1708990"/>
            <a:ext cx="1098838" cy="3847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44268" y="6172200"/>
            <a:ext cx="8318731" cy="646331"/>
          </a:xfrm>
          <a:prstGeom prst="rect">
            <a:avLst/>
          </a:prstGeom>
          <a:noFill/>
        </p:spPr>
        <p:txBody>
          <a:bodyPr wrap="square" rtlCol="0">
            <a:spAutoFit/>
          </a:bodyPr>
          <a:lstStyle/>
          <a:p>
            <a:r>
              <a:rPr lang="en-US" b="1" dirty="0">
                <a:solidFill>
                  <a:srgbClr val="7030A0"/>
                </a:solidFill>
                <a:latin typeface="Tempus Sans ITC" pitchFamily="82" charset="0"/>
              </a:rPr>
              <a:t>Not sure what to call that space of the black arrows, either it’s still medullary sinus, or maybe a “</a:t>
            </a:r>
            <a:r>
              <a:rPr lang="en-US" b="1" dirty="0" err="1">
                <a:solidFill>
                  <a:srgbClr val="7030A0"/>
                </a:solidFill>
                <a:latin typeface="Tempus Sans ITC" pitchFamily="82" charset="0"/>
              </a:rPr>
              <a:t>submedullary</a:t>
            </a:r>
            <a:r>
              <a:rPr lang="en-US" b="1" dirty="0">
                <a:solidFill>
                  <a:srgbClr val="7030A0"/>
                </a:solidFill>
                <a:latin typeface="Tempus Sans ITC" pitchFamily="82" charset="0"/>
              </a:rPr>
              <a:t> sinus”.  </a:t>
            </a:r>
          </a:p>
        </p:txBody>
      </p:sp>
      <p:sp>
        <p:nvSpPr>
          <p:cNvPr id="19" name="Rectangle 18"/>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cxnSp>
        <p:nvCxnSpPr>
          <p:cNvPr id="14" name="Straight Arrow Connector 13"/>
          <p:cNvCxnSpPr/>
          <p:nvPr/>
        </p:nvCxnSpPr>
        <p:spPr>
          <a:xfrm flipH="1" flipV="1">
            <a:off x="5167829" y="965490"/>
            <a:ext cx="671111" cy="11416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4619740" y="4394812"/>
            <a:ext cx="258896" cy="634686"/>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3484084" y="1896738"/>
            <a:ext cx="714261" cy="214828"/>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005330" y="1773716"/>
            <a:ext cx="558188" cy="8262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963537" y="1100416"/>
            <a:ext cx="796267" cy="7838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8001000" y="4038600"/>
            <a:ext cx="86299" cy="76111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0296621">
            <a:off x="2646519" y="2547169"/>
            <a:ext cx="1004549" cy="400110"/>
          </a:xfrm>
          <a:prstGeom prst="rect">
            <a:avLst/>
          </a:prstGeom>
          <a:noFill/>
        </p:spPr>
        <p:txBody>
          <a:bodyPr wrap="square" rtlCol="0">
            <a:spAutoFit/>
          </a:bodyPr>
          <a:lstStyle/>
          <a:p>
            <a:r>
              <a:rPr lang="en-US" sz="2000" b="1" dirty="0">
                <a:solidFill>
                  <a:srgbClr val="FFFF00"/>
                </a:solidFill>
              </a:rPr>
              <a:t>cords</a:t>
            </a:r>
          </a:p>
        </p:txBody>
      </p:sp>
      <p:sp>
        <p:nvSpPr>
          <p:cNvPr id="25" name="TextBox 24"/>
          <p:cNvSpPr txBox="1"/>
          <p:nvPr/>
        </p:nvSpPr>
        <p:spPr>
          <a:xfrm rot="20296621">
            <a:off x="6666427" y="1137185"/>
            <a:ext cx="1004549" cy="400110"/>
          </a:xfrm>
          <a:prstGeom prst="rect">
            <a:avLst/>
          </a:prstGeom>
          <a:noFill/>
        </p:spPr>
        <p:txBody>
          <a:bodyPr wrap="square" rtlCol="0">
            <a:spAutoFit/>
          </a:bodyPr>
          <a:lstStyle/>
          <a:p>
            <a:r>
              <a:rPr lang="en-US" sz="2000" b="1" dirty="0">
                <a:solidFill>
                  <a:srgbClr val="FFFF00"/>
                </a:solidFill>
              </a:rPr>
              <a:t>cords</a:t>
            </a:r>
          </a:p>
        </p:txBody>
      </p:sp>
      <p:cxnSp>
        <p:nvCxnSpPr>
          <p:cNvPr id="37" name="Straight Arrow Connector 36"/>
          <p:cNvCxnSpPr/>
          <p:nvPr/>
        </p:nvCxnSpPr>
        <p:spPr>
          <a:xfrm flipH="1" flipV="1">
            <a:off x="6353978" y="2673453"/>
            <a:ext cx="258896" cy="6346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H="1" flipV="1">
            <a:off x="6958069" y="2495347"/>
            <a:ext cx="258896" cy="63468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657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43200" y="2196524"/>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sinuses – SL77</a:t>
            </a:r>
            <a:endParaRPr lang="en-US" dirty="0">
              <a:latin typeface="Calibri" pitchFamily="34" charset="0"/>
            </a:endParaRPr>
          </a:p>
        </p:txBody>
      </p:sp>
      <p:sp>
        <p:nvSpPr>
          <p:cNvPr id="37891" name="TextBox 4"/>
          <p:cNvSpPr txBox="1">
            <a:spLocks noChangeArrowheads="1"/>
          </p:cNvSpPr>
          <p:nvPr/>
        </p:nvSpPr>
        <p:spPr bwMode="auto">
          <a:xfrm>
            <a:off x="1295400" y="4876800"/>
            <a:ext cx="7391399"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Afferent lymphatic vessels</a:t>
            </a:r>
          </a:p>
          <a:p>
            <a:pPr lvl="2" eaLnBrk="0" hangingPunct="0">
              <a:buFontTx/>
              <a:buChar char="•"/>
            </a:pPr>
            <a:r>
              <a:rPr lang="en-US" sz="1200" b="1" dirty="0" err="1">
                <a:solidFill>
                  <a:srgbClr val="002060"/>
                </a:solidFill>
                <a:latin typeface="Georgia" pitchFamily="18" charset="0"/>
                <a:ea typeface="Times" pitchFamily="18" charset="0"/>
                <a:cs typeface="Arial" charset="0"/>
              </a:rPr>
              <a:t>Subcapsular</a:t>
            </a:r>
            <a:r>
              <a:rPr lang="en-US" sz="1200" b="1" dirty="0">
                <a:solidFill>
                  <a:srgbClr val="002060"/>
                </a:solidFill>
                <a:latin typeface="Georgia" pitchFamily="18" charset="0"/>
                <a:ea typeface="Times" pitchFamily="18" charset="0"/>
                <a:cs typeface="Arial" charset="0"/>
              </a:rPr>
              <a:t> sinus</a:t>
            </a:r>
          </a:p>
          <a:p>
            <a:pPr lvl="2" eaLnBrk="0" hangingPunct="0">
              <a:buFontTx/>
              <a:buChar char="•"/>
            </a:pPr>
            <a:r>
              <a:rPr lang="en-US" sz="1200" b="1" dirty="0">
                <a:solidFill>
                  <a:srgbClr val="002060"/>
                </a:solidFill>
                <a:latin typeface="Georgia" pitchFamily="18" charset="0"/>
                <a:ea typeface="Times" pitchFamily="18" charset="0"/>
                <a:cs typeface="Arial" charset="0"/>
              </a:rPr>
              <a:t>Trabecular sinus</a:t>
            </a:r>
          </a:p>
          <a:p>
            <a:pPr lvl="2" eaLnBrk="0" hangingPunct="0">
              <a:buFontTx/>
              <a:buChar char="•"/>
            </a:pPr>
            <a:r>
              <a:rPr lang="en-US" sz="1200" b="1" dirty="0">
                <a:solidFill>
                  <a:srgbClr val="002060"/>
                </a:solidFill>
                <a:latin typeface="Georgia" pitchFamily="18" charset="0"/>
                <a:ea typeface="Times" pitchFamily="18" charset="0"/>
                <a:cs typeface="Arial" charset="0"/>
              </a:rPr>
              <a:t>Medullary sinus</a:t>
            </a:r>
          </a:p>
          <a:p>
            <a:pPr lvl="2" eaLnBrk="0" hangingPunct="0">
              <a:buFontTx/>
              <a:buChar char="•"/>
            </a:pPr>
            <a:r>
              <a:rPr lang="en-US" sz="1200" b="1" dirty="0">
                <a:solidFill>
                  <a:srgbClr val="002060"/>
                </a:solidFill>
                <a:latin typeface="Georgia" pitchFamily="18" charset="0"/>
                <a:ea typeface="Times" pitchFamily="18" charset="0"/>
                <a:cs typeface="Arial" charset="0"/>
              </a:rPr>
              <a:t>Medullary cords</a:t>
            </a:r>
          </a:p>
          <a:p>
            <a:pPr lvl="2" eaLnBrk="0" hangingPunct="0">
              <a:buFontTx/>
              <a:buChar char="•"/>
            </a:pPr>
            <a:r>
              <a:rPr lang="en-US" sz="1200" b="1" dirty="0">
                <a:solidFill>
                  <a:srgbClr val="002060"/>
                </a:solidFill>
                <a:latin typeface="Georgia" pitchFamily="18" charset="0"/>
                <a:ea typeface="Times" pitchFamily="18" charset="0"/>
                <a:cs typeface="Arial" charset="0"/>
              </a:rPr>
              <a:t>Efferent lymphatic vessels</a:t>
            </a:r>
          </a:p>
        </p:txBody>
      </p:sp>
      <p:sp>
        <p:nvSpPr>
          <p:cNvPr id="6" name="Rectangle 5"/>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spTree>
    <p:extLst>
      <p:ext uri="{BB962C8B-B14F-4D97-AF65-F5344CB8AC3E}">
        <p14:creationId xmlns:p14="http://schemas.microsoft.com/office/powerpoint/2010/main" val="32271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0"/>
            <a:ext cx="8610600" cy="7017306"/>
          </a:xfrm>
          <a:prstGeom prst="rect">
            <a:avLst/>
          </a:prstGeom>
          <a:noFill/>
          <a:ln w="9525">
            <a:noFill/>
            <a:miter lim="800000"/>
            <a:headEnd/>
            <a:tailEnd/>
          </a:ln>
        </p:spPr>
        <p:txBody>
          <a:bodyPr>
            <a:spAutoFit/>
          </a:bodyPr>
          <a:lstStyle/>
          <a:p>
            <a:pPr>
              <a:tabLst>
                <a:tab pos="457200" algn="l"/>
              </a:tabLst>
            </a:pPr>
            <a:r>
              <a:rPr lang="en-US" b="1" dirty="0">
                <a:solidFill>
                  <a:srgbClr val="002060"/>
                </a:solidFill>
                <a:latin typeface="Helvetica" pitchFamily="34" charset="0"/>
                <a:cs typeface="Times New Roman" pitchFamily="18" charset="0"/>
              </a:rPr>
              <a:t>After completing this exercise, you should be able to:</a:t>
            </a:r>
          </a:p>
          <a:p>
            <a:pPr>
              <a:tabLst>
                <a:tab pos="457200" algn="l"/>
              </a:tabLst>
            </a:pPr>
            <a:r>
              <a:rPr lang="en-US" sz="1200" dirty="0">
                <a:solidFill>
                  <a:srgbClr val="002060"/>
                </a:solidFill>
                <a:latin typeface="Georgia" pitchFamily="18" charset="0"/>
              </a:rPr>
              <a:t> </a:t>
            </a:r>
            <a:endParaRPr lang="en-US" sz="800" dirty="0">
              <a:solidFill>
                <a:srgbClr val="002060"/>
              </a:solidFill>
              <a:latin typeface="Georgia" pitchFamily="18" charset="0"/>
            </a:endParaRPr>
          </a:p>
          <a:p>
            <a:pPr marL="171450" lvl="0" indent="-171450">
              <a:buFont typeface="Arial" pitchFamily="34" charset="0"/>
              <a:buChar char="•"/>
            </a:pPr>
            <a:r>
              <a:rPr lang="en-US" sz="1200" b="1" dirty="0">
                <a:solidFill>
                  <a:srgbClr val="002060"/>
                </a:solidFill>
                <a:latin typeface="Georgia" pitchFamily="18" charset="0"/>
              </a:rPr>
              <a:t>Distinguish, at the light microscope level, each of the following::</a:t>
            </a:r>
          </a:p>
          <a:p>
            <a:pPr marL="635000" lvl="2" indent="-177800">
              <a:buFont typeface="Arial" pitchFamily="34" charset="0"/>
              <a:buChar char="•"/>
            </a:pPr>
            <a:r>
              <a:rPr lang="en-US" sz="1200" dirty="0">
                <a:solidFill>
                  <a:srgbClr val="002060"/>
                </a:solidFill>
                <a:latin typeface="Georgia" pitchFamily="18" charset="0"/>
              </a:rPr>
              <a:t>Lymph node</a:t>
            </a:r>
          </a:p>
          <a:p>
            <a:pPr marL="1092200" lvl="4" indent="-177800">
              <a:buFont typeface="Arial" pitchFamily="34" charset="0"/>
              <a:buChar char="•"/>
            </a:pPr>
            <a:r>
              <a:rPr lang="en-US" sz="1200" dirty="0" err="1">
                <a:solidFill>
                  <a:srgbClr val="002060"/>
                </a:solidFill>
                <a:latin typeface="Georgia" pitchFamily="18" charset="0"/>
              </a:rPr>
              <a:t>Hilus</a:t>
            </a:r>
            <a:endParaRPr lang="en-US" sz="1200" dirty="0">
              <a:solidFill>
                <a:srgbClr val="002060"/>
              </a:solidFill>
              <a:latin typeface="Georgia" pitchFamily="18" charset="0"/>
            </a:endParaRPr>
          </a:p>
          <a:p>
            <a:pPr marL="1092200" lvl="4" indent="-177800">
              <a:buFont typeface="Arial" pitchFamily="34" charset="0"/>
              <a:buChar char="•"/>
            </a:pPr>
            <a:r>
              <a:rPr lang="en-US" sz="1200" dirty="0">
                <a:solidFill>
                  <a:srgbClr val="002060"/>
                </a:solidFill>
                <a:latin typeface="Georgia" pitchFamily="18" charset="0"/>
              </a:rPr>
              <a:t>Capsule</a:t>
            </a:r>
          </a:p>
          <a:p>
            <a:pPr marL="1092200" lvl="4" indent="-177800">
              <a:buFont typeface="Arial" pitchFamily="34" charset="0"/>
              <a:buChar char="•"/>
            </a:pPr>
            <a:r>
              <a:rPr lang="en-US" sz="1200" dirty="0" err="1">
                <a:solidFill>
                  <a:srgbClr val="002060"/>
                </a:solidFill>
                <a:latin typeface="Georgia" pitchFamily="18" charset="0"/>
              </a:rPr>
              <a:t>Trabeculae</a:t>
            </a:r>
            <a:endParaRPr lang="en-US" sz="1200" dirty="0">
              <a:solidFill>
                <a:srgbClr val="002060"/>
              </a:solidFill>
              <a:latin typeface="Georgia" pitchFamily="18" charset="0"/>
            </a:endParaRPr>
          </a:p>
          <a:p>
            <a:pPr marL="1092200" lvl="4" indent="-177800">
              <a:buFont typeface="Arial" pitchFamily="34" charset="0"/>
              <a:buChar char="•"/>
            </a:pPr>
            <a:r>
              <a:rPr lang="en-US" sz="1200" dirty="0">
                <a:solidFill>
                  <a:srgbClr val="002060"/>
                </a:solidFill>
                <a:latin typeface="Georgia" pitchFamily="18" charset="0"/>
              </a:rPr>
              <a:t>Cortex</a:t>
            </a:r>
          </a:p>
          <a:p>
            <a:pPr marL="1549400" lvl="5" indent="-177800">
              <a:buFont typeface="Arial" pitchFamily="34" charset="0"/>
              <a:buChar char="•"/>
            </a:pPr>
            <a:r>
              <a:rPr lang="en-US" sz="1200" dirty="0" err="1">
                <a:solidFill>
                  <a:srgbClr val="002060"/>
                </a:solidFill>
                <a:latin typeface="Georgia" pitchFamily="18" charset="0"/>
              </a:rPr>
              <a:t>Subcapsular</a:t>
            </a:r>
            <a:r>
              <a:rPr lang="en-US" sz="1200" dirty="0">
                <a:solidFill>
                  <a:srgbClr val="002060"/>
                </a:solidFill>
                <a:latin typeface="Georgia" pitchFamily="18" charset="0"/>
              </a:rPr>
              <a:t> sinus</a:t>
            </a:r>
          </a:p>
          <a:p>
            <a:pPr marL="1549400" lvl="5" indent="-177800">
              <a:buFont typeface="Arial" pitchFamily="34" charset="0"/>
              <a:buChar char="•"/>
            </a:pPr>
            <a:r>
              <a:rPr lang="en-US" sz="1200" dirty="0">
                <a:solidFill>
                  <a:srgbClr val="002060"/>
                </a:solidFill>
                <a:latin typeface="Georgia" pitchFamily="18" charset="0"/>
              </a:rPr>
              <a:t>Trabecular sinus</a:t>
            </a:r>
          </a:p>
          <a:p>
            <a:pPr marL="1549400" lvl="5" indent="-177800">
              <a:buFont typeface="Arial" pitchFamily="34" charset="0"/>
              <a:buChar char="•"/>
            </a:pPr>
            <a:r>
              <a:rPr lang="en-US" sz="1200" dirty="0">
                <a:solidFill>
                  <a:srgbClr val="002060"/>
                </a:solidFill>
                <a:latin typeface="Georgia" pitchFamily="18" charset="0"/>
              </a:rPr>
              <a:t>Nodules (including primary and secondary, and cell types; see previous modules)</a:t>
            </a:r>
          </a:p>
          <a:p>
            <a:pPr marL="1549400" lvl="5" indent="-177800">
              <a:buFont typeface="Arial" pitchFamily="34" charset="0"/>
              <a:buChar char="•"/>
            </a:pPr>
            <a:r>
              <a:rPr lang="en-US" sz="1200" dirty="0" err="1">
                <a:solidFill>
                  <a:srgbClr val="002060"/>
                </a:solidFill>
                <a:latin typeface="Georgia" pitchFamily="18" charset="0"/>
              </a:rPr>
              <a:t>Paracortical</a:t>
            </a:r>
            <a:r>
              <a:rPr lang="en-US" sz="1200" dirty="0">
                <a:solidFill>
                  <a:srgbClr val="002060"/>
                </a:solidFill>
                <a:latin typeface="Georgia" pitchFamily="18" charset="0"/>
              </a:rPr>
              <a:t> zone</a:t>
            </a:r>
          </a:p>
          <a:p>
            <a:pPr marL="2006600" lvl="6" indent="-177800">
              <a:buFont typeface="Arial" pitchFamily="34" charset="0"/>
              <a:buChar char="•"/>
            </a:pPr>
            <a:r>
              <a:rPr lang="en-US" sz="1200" dirty="0">
                <a:solidFill>
                  <a:srgbClr val="002060"/>
                </a:solidFill>
                <a:latin typeface="Georgia" pitchFamily="18" charset="0"/>
              </a:rPr>
              <a:t>High endothelial </a:t>
            </a:r>
            <a:r>
              <a:rPr lang="en-US" sz="1200" dirty="0" err="1">
                <a:solidFill>
                  <a:srgbClr val="002060"/>
                </a:solidFill>
                <a:latin typeface="Georgia" pitchFamily="18" charset="0"/>
              </a:rPr>
              <a:t>venules</a:t>
            </a:r>
            <a:endParaRPr lang="en-US" sz="1200" dirty="0">
              <a:solidFill>
                <a:srgbClr val="002060"/>
              </a:solidFill>
              <a:latin typeface="Georgia" pitchFamily="18" charset="0"/>
            </a:endParaRPr>
          </a:p>
          <a:p>
            <a:pPr marL="1092200" lvl="4" indent="-177800">
              <a:buFont typeface="Arial" pitchFamily="34" charset="0"/>
              <a:buChar char="•"/>
            </a:pPr>
            <a:r>
              <a:rPr lang="en-US" sz="1200" dirty="0">
                <a:solidFill>
                  <a:srgbClr val="002060"/>
                </a:solidFill>
                <a:latin typeface="Georgia" pitchFamily="18" charset="0"/>
              </a:rPr>
              <a:t>Medulla</a:t>
            </a:r>
          </a:p>
          <a:p>
            <a:pPr marL="1549400" lvl="5" indent="-177800">
              <a:buFont typeface="Arial" pitchFamily="34" charset="0"/>
              <a:buChar char="•"/>
            </a:pPr>
            <a:r>
              <a:rPr lang="en-US" sz="1200" dirty="0">
                <a:solidFill>
                  <a:srgbClr val="002060"/>
                </a:solidFill>
                <a:latin typeface="Georgia" pitchFamily="18" charset="0"/>
              </a:rPr>
              <a:t>Medullary cords</a:t>
            </a:r>
          </a:p>
          <a:p>
            <a:pPr marL="1549400" lvl="5" indent="-177800">
              <a:buFont typeface="Arial" pitchFamily="34" charset="0"/>
              <a:buChar char="•"/>
            </a:pPr>
            <a:r>
              <a:rPr lang="en-US" sz="1200" dirty="0">
                <a:solidFill>
                  <a:srgbClr val="002060"/>
                </a:solidFill>
                <a:latin typeface="Georgia" pitchFamily="18" charset="0"/>
              </a:rPr>
              <a:t>Medullary sinuses</a:t>
            </a:r>
          </a:p>
          <a:p>
            <a:pPr marL="1092200" lvl="4" indent="-177800">
              <a:buFont typeface="Arial" pitchFamily="34" charset="0"/>
              <a:buChar char="•"/>
            </a:pPr>
            <a:r>
              <a:rPr lang="en-US" sz="1200" dirty="0">
                <a:solidFill>
                  <a:srgbClr val="002060"/>
                </a:solidFill>
                <a:latin typeface="Georgia" pitchFamily="18" charset="0"/>
              </a:rPr>
              <a:t>Afferent lymphatic vessels</a:t>
            </a:r>
          </a:p>
          <a:p>
            <a:pPr marL="1092200" lvl="4" indent="-177800">
              <a:buFont typeface="Arial" pitchFamily="34" charset="0"/>
              <a:buChar char="•"/>
            </a:pPr>
            <a:r>
              <a:rPr lang="en-US" sz="1200" dirty="0">
                <a:solidFill>
                  <a:srgbClr val="002060"/>
                </a:solidFill>
                <a:latin typeface="Georgia" pitchFamily="18" charset="0"/>
              </a:rPr>
              <a:t>Efferent lymphatic vessels</a:t>
            </a:r>
          </a:p>
          <a:p>
            <a:pPr marL="1092200" lvl="4" indent="-177800">
              <a:buFont typeface="Arial" pitchFamily="34" charset="0"/>
              <a:buChar char="•"/>
            </a:pPr>
            <a:r>
              <a:rPr lang="en-US" sz="1200" dirty="0">
                <a:solidFill>
                  <a:srgbClr val="002060"/>
                </a:solidFill>
                <a:latin typeface="Georgia" pitchFamily="18" charset="0"/>
              </a:rPr>
              <a:t>Distribution of cell types in different regions (esp. T and B cells)</a:t>
            </a:r>
          </a:p>
          <a:p>
            <a:pPr marL="635000" lvl="2" indent="-177800">
              <a:buFont typeface="Arial" pitchFamily="34" charset="0"/>
              <a:buChar char="•"/>
            </a:pPr>
            <a:r>
              <a:rPr lang="en-US" sz="1200" dirty="0">
                <a:solidFill>
                  <a:srgbClr val="002060"/>
                </a:solidFill>
                <a:latin typeface="Georgia" pitchFamily="18" charset="0"/>
              </a:rPr>
              <a:t>Spleen </a:t>
            </a:r>
          </a:p>
          <a:p>
            <a:pPr marL="1092200" lvl="3" indent="-177800">
              <a:buFont typeface="Arial" pitchFamily="34" charset="0"/>
              <a:buChar char="•"/>
            </a:pPr>
            <a:r>
              <a:rPr lang="en-US" sz="1200" dirty="0">
                <a:solidFill>
                  <a:srgbClr val="002060"/>
                </a:solidFill>
                <a:latin typeface="Georgia" pitchFamily="18" charset="0"/>
              </a:rPr>
              <a:t>Capsule</a:t>
            </a:r>
          </a:p>
          <a:p>
            <a:pPr marL="1092200" lvl="3" indent="-177800">
              <a:buFont typeface="Arial" pitchFamily="34" charset="0"/>
              <a:buChar char="•"/>
            </a:pPr>
            <a:r>
              <a:rPr lang="en-US" sz="1200" dirty="0" err="1">
                <a:solidFill>
                  <a:srgbClr val="002060"/>
                </a:solidFill>
                <a:latin typeface="Georgia" pitchFamily="18" charset="0"/>
              </a:rPr>
              <a:t>Trabeculae</a:t>
            </a:r>
            <a:endParaRPr lang="en-US" sz="1200" dirty="0">
              <a:solidFill>
                <a:srgbClr val="002060"/>
              </a:solidFill>
              <a:latin typeface="Georgia" pitchFamily="18" charset="0"/>
            </a:endParaRPr>
          </a:p>
          <a:p>
            <a:pPr marL="1549400" lvl="4" indent="-177800">
              <a:buFont typeface="Arial" pitchFamily="34" charset="0"/>
              <a:buChar char="•"/>
            </a:pPr>
            <a:r>
              <a:rPr lang="en-US" sz="1200" dirty="0">
                <a:solidFill>
                  <a:srgbClr val="002060"/>
                </a:solidFill>
                <a:latin typeface="Georgia" pitchFamily="18" charset="0"/>
              </a:rPr>
              <a:t>Trabecular arteries and veins</a:t>
            </a:r>
          </a:p>
          <a:p>
            <a:pPr marL="1092200" lvl="3" indent="-177800">
              <a:buFont typeface="Arial" pitchFamily="34" charset="0"/>
              <a:buChar char="•"/>
            </a:pPr>
            <a:r>
              <a:rPr lang="en-US" sz="1200" dirty="0">
                <a:solidFill>
                  <a:srgbClr val="002060"/>
                </a:solidFill>
                <a:latin typeface="Georgia" pitchFamily="18" charset="0"/>
              </a:rPr>
              <a:t>White pulp</a:t>
            </a:r>
          </a:p>
          <a:p>
            <a:pPr marL="1549400" lvl="4" indent="-177800">
              <a:buFont typeface="Arial" pitchFamily="34" charset="0"/>
              <a:buChar char="•"/>
            </a:pPr>
            <a:r>
              <a:rPr lang="en-US" sz="1200" dirty="0">
                <a:solidFill>
                  <a:srgbClr val="002060"/>
                </a:solidFill>
                <a:latin typeface="Georgia" pitchFamily="18" charset="0"/>
              </a:rPr>
              <a:t>Nodules (including primary and secondary, and cell types; see previous modules)</a:t>
            </a:r>
          </a:p>
          <a:p>
            <a:pPr marL="2006600" lvl="5" indent="-177800">
              <a:buFont typeface="Arial" pitchFamily="34" charset="0"/>
              <a:buChar char="•"/>
            </a:pPr>
            <a:r>
              <a:rPr lang="en-US" sz="1200" dirty="0">
                <a:solidFill>
                  <a:srgbClr val="002060"/>
                </a:solidFill>
                <a:latin typeface="Georgia" pitchFamily="18" charset="0"/>
              </a:rPr>
              <a:t>Central arteries</a:t>
            </a:r>
          </a:p>
          <a:p>
            <a:pPr marL="2463800" lvl="6" indent="-177800">
              <a:buFont typeface="Arial" pitchFamily="34" charset="0"/>
              <a:buChar char="•"/>
            </a:pPr>
            <a:r>
              <a:rPr lang="en-US" sz="1200" dirty="0" err="1">
                <a:solidFill>
                  <a:srgbClr val="002060"/>
                </a:solidFill>
                <a:latin typeface="Georgia" pitchFamily="18" charset="0"/>
              </a:rPr>
              <a:t>Periarteriolar</a:t>
            </a:r>
            <a:r>
              <a:rPr lang="en-US" sz="1200" dirty="0">
                <a:solidFill>
                  <a:srgbClr val="002060"/>
                </a:solidFill>
                <a:latin typeface="Georgia" pitchFamily="18" charset="0"/>
              </a:rPr>
              <a:t> lymphoid sheath (PALS)</a:t>
            </a:r>
          </a:p>
          <a:p>
            <a:pPr marL="2006600" lvl="5" indent="-177800">
              <a:buFont typeface="Arial" pitchFamily="34" charset="0"/>
              <a:buChar char="•"/>
            </a:pPr>
            <a:r>
              <a:rPr lang="en-US" sz="1200" dirty="0" err="1">
                <a:solidFill>
                  <a:srgbClr val="002060"/>
                </a:solidFill>
                <a:latin typeface="Georgia" pitchFamily="18" charset="0"/>
              </a:rPr>
              <a:t>Penicillar</a:t>
            </a:r>
            <a:r>
              <a:rPr lang="en-US" sz="1200" dirty="0">
                <a:solidFill>
                  <a:srgbClr val="002060"/>
                </a:solidFill>
                <a:latin typeface="Georgia" pitchFamily="18" charset="0"/>
              </a:rPr>
              <a:t> arteries</a:t>
            </a:r>
          </a:p>
          <a:p>
            <a:pPr marL="1092200" lvl="3" indent="-177800">
              <a:buFont typeface="Arial" pitchFamily="34" charset="0"/>
              <a:buChar char="•"/>
            </a:pPr>
            <a:r>
              <a:rPr lang="en-US" sz="1200" dirty="0">
                <a:solidFill>
                  <a:srgbClr val="002060"/>
                </a:solidFill>
                <a:latin typeface="Georgia" pitchFamily="18" charset="0"/>
              </a:rPr>
              <a:t>Red pulp</a:t>
            </a:r>
          </a:p>
          <a:p>
            <a:pPr marL="1549400" lvl="4" indent="-177800">
              <a:buFont typeface="Arial" pitchFamily="34" charset="0"/>
              <a:buChar char="•"/>
            </a:pPr>
            <a:r>
              <a:rPr lang="en-US" sz="1200" dirty="0">
                <a:solidFill>
                  <a:srgbClr val="002060"/>
                </a:solidFill>
                <a:latin typeface="Georgia" pitchFamily="18" charset="0"/>
              </a:rPr>
              <a:t>Splenic cords</a:t>
            </a:r>
          </a:p>
          <a:p>
            <a:pPr marL="1549400" lvl="4" indent="-177800">
              <a:buFont typeface="Arial" pitchFamily="34" charset="0"/>
              <a:buChar char="•"/>
            </a:pPr>
            <a:r>
              <a:rPr lang="en-US" sz="1200" dirty="0">
                <a:solidFill>
                  <a:srgbClr val="002060"/>
                </a:solidFill>
                <a:latin typeface="Georgia" pitchFamily="18" charset="0"/>
              </a:rPr>
              <a:t>Venous sinusoids</a:t>
            </a:r>
          </a:p>
          <a:p>
            <a:pPr marL="1549400" lvl="4" indent="-177800">
              <a:buFont typeface="Arial" pitchFamily="34" charset="0"/>
              <a:buChar char="•"/>
            </a:pPr>
            <a:r>
              <a:rPr lang="en-US" sz="1200" dirty="0">
                <a:solidFill>
                  <a:srgbClr val="002060"/>
                </a:solidFill>
                <a:latin typeface="Georgia" pitchFamily="18" charset="0"/>
              </a:rPr>
              <a:t>Pulp veins</a:t>
            </a:r>
          </a:p>
          <a:p>
            <a:pPr marL="1092200" lvl="3" indent="-177800">
              <a:buFont typeface="Arial" pitchFamily="34" charset="0"/>
              <a:buChar char="•"/>
            </a:pPr>
            <a:r>
              <a:rPr lang="en-US" sz="1200" dirty="0">
                <a:solidFill>
                  <a:srgbClr val="002060"/>
                </a:solidFill>
                <a:latin typeface="Georgia" pitchFamily="18" charset="0"/>
              </a:rPr>
              <a:t>Distribution of cell types in different regions (esp. T and B cells)</a:t>
            </a:r>
          </a:p>
          <a:p>
            <a:pPr marL="1092200" lvl="3" indent="-177800">
              <a:buFont typeface="Arial" pitchFamily="34" charset="0"/>
              <a:buChar char="•"/>
            </a:pPr>
            <a:endParaRPr lang="en-US" sz="800" dirty="0">
              <a:solidFill>
                <a:srgbClr val="002060"/>
              </a:solidFill>
              <a:latin typeface="Georgia" pitchFamily="18" charset="0"/>
            </a:endParaRPr>
          </a:p>
          <a:p>
            <a:r>
              <a:rPr lang="en-US" sz="1200" dirty="0">
                <a:solidFill>
                  <a:srgbClr val="002060"/>
                </a:solidFill>
                <a:latin typeface="Georgia" pitchFamily="18" charset="0"/>
              </a:rPr>
              <a:t> </a:t>
            </a:r>
            <a:r>
              <a:rPr lang="en-US" sz="1200" b="1" dirty="0">
                <a:solidFill>
                  <a:srgbClr val="002060"/>
                </a:solidFill>
                <a:latin typeface="Georgia" pitchFamily="18" charset="0"/>
              </a:rPr>
              <a:t>Distinguish, in electron micrographs, each of the following :</a:t>
            </a:r>
          </a:p>
          <a:p>
            <a:pPr marL="628650" lvl="1" indent="-171450">
              <a:buFont typeface="Arial" pitchFamily="34" charset="0"/>
              <a:buChar char="•"/>
            </a:pPr>
            <a:r>
              <a:rPr lang="en-US" sz="1200" dirty="0">
                <a:solidFill>
                  <a:srgbClr val="002060"/>
                </a:solidFill>
                <a:latin typeface="Georgia" pitchFamily="18" charset="0"/>
              </a:rPr>
              <a:t>Be able to interpret electron micrographs of lymphoid organs if given the source tissue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743200" y="2196524"/>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sinuses – SL78</a:t>
            </a:r>
            <a:endParaRPr lang="en-US" dirty="0">
              <a:latin typeface="Calibri" pitchFamily="34" charset="0"/>
            </a:endParaRPr>
          </a:p>
        </p:txBody>
      </p:sp>
      <p:sp>
        <p:nvSpPr>
          <p:cNvPr id="37891" name="TextBox 4"/>
          <p:cNvSpPr txBox="1">
            <a:spLocks noChangeArrowheads="1"/>
          </p:cNvSpPr>
          <p:nvPr/>
        </p:nvSpPr>
        <p:spPr bwMode="auto">
          <a:xfrm>
            <a:off x="1295400" y="4876800"/>
            <a:ext cx="7391399"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Afferent lymphatic vessels</a:t>
            </a:r>
          </a:p>
          <a:p>
            <a:pPr lvl="2" eaLnBrk="0" hangingPunct="0">
              <a:buFontTx/>
              <a:buChar char="•"/>
            </a:pPr>
            <a:r>
              <a:rPr lang="en-US" sz="1200" b="1" dirty="0" err="1">
                <a:solidFill>
                  <a:srgbClr val="002060"/>
                </a:solidFill>
                <a:latin typeface="Georgia" pitchFamily="18" charset="0"/>
                <a:ea typeface="Times" pitchFamily="18" charset="0"/>
                <a:cs typeface="Arial" charset="0"/>
              </a:rPr>
              <a:t>Subcapsular</a:t>
            </a:r>
            <a:r>
              <a:rPr lang="en-US" sz="1200" b="1" dirty="0">
                <a:solidFill>
                  <a:srgbClr val="002060"/>
                </a:solidFill>
                <a:latin typeface="Georgia" pitchFamily="18" charset="0"/>
                <a:ea typeface="Times" pitchFamily="18" charset="0"/>
                <a:cs typeface="Arial" charset="0"/>
              </a:rPr>
              <a:t> sinus</a:t>
            </a:r>
          </a:p>
          <a:p>
            <a:pPr lvl="2" eaLnBrk="0" hangingPunct="0">
              <a:buFontTx/>
              <a:buChar char="•"/>
            </a:pPr>
            <a:r>
              <a:rPr lang="en-US" sz="1200" b="1" dirty="0">
                <a:solidFill>
                  <a:srgbClr val="002060"/>
                </a:solidFill>
                <a:latin typeface="Georgia" pitchFamily="18" charset="0"/>
                <a:ea typeface="Times" pitchFamily="18" charset="0"/>
                <a:cs typeface="Arial" charset="0"/>
              </a:rPr>
              <a:t>Trabecular sinus</a:t>
            </a:r>
          </a:p>
          <a:p>
            <a:pPr lvl="2" eaLnBrk="0" hangingPunct="0">
              <a:buFontTx/>
              <a:buChar char="•"/>
            </a:pPr>
            <a:r>
              <a:rPr lang="en-US" sz="1200" b="1" dirty="0">
                <a:solidFill>
                  <a:srgbClr val="002060"/>
                </a:solidFill>
                <a:latin typeface="Georgia" pitchFamily="18" charset="0"/>
                <a:ea typeface="Times" pitchFamily="18" charset="0"/>
                <a:cs typeface="Arial" charset="0"/>
              </a:rPr>
              <a:t>(Medullary sinus)</a:t>
            </a:r>
          </a:p>
          <a:p>
            <a:pPr lvl="2" eaLnBrk="0" hangingPunct="0">
              <a:buFontTx/>
              <a:buChar char="•"/>
            </a:pPr>
            <a:r>
              <a:rPr lang="en-US" sz="1200" b="1" dirty="0">
                <a:solidFill>
                  <a:srgbClr val="002060"/>
                </a:solidFill>
                <a:latin typeface="Georgia" pitchFamily="18" charset="0"/>
                <a:ea typeface="Times" pitchFamily="18" charset="0"/>
                <a:cs typeface="Arial" charset="0"/>
              </a:rPr>
              <a:t>(Medullary cords)</a:t>
            </a:r>
          </a:p>
          <a:p>
            <a:pPr lvl="2" eaLnBrk="0" hangingPunct="0">
              <a:buFontTx/>
              <a:buChar char="•"/>
            </a:pPr>
            <a:r>
              <a:rPr lang="en-US" sz="1200" b="1" dirty="0">
                <a:solidFill>
                  <a:srgbClr val="002060"/>
                </a:solidFill>
                <a:latin typeface="Georgia" pitchFamily="18" charset="0"/>
                <a:ea typeface="Times" pitchFamily="18" charset="0"/>
                <a:cs typeface="Arial" charset="0"/>
              </a:rPr>
              <a:t>(Efferent lymphatic vessels)</a:t>
            </a:r>
          </a:p>
        </p:txBody>
      </p:sp>
      <p:sp>
        <p:nvSpPr>
          <p:cNvPr id="6" name="Rectangle 5"/>
          <p:cNvSpPr/>
          <p:nvPr/>
        </p:nvSpPr>
        <p:spPr>
          <a:xfrm>
            <a:off x="1630763" y="39469"/>
            <a:ext cx="6078588"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lymphatic flow</a:t>
            </a:r>
          </a:p>
        </p:txBody>
      </p:sp>
    </p:spTree>
    <p:extLst>
      <p:ext uri="{BB962C8B-B14F-4D97-AF65-F5344CB8AC3E}">
        <p14:creationId xmlns:p14="http://schemas.microsoft.com/office/powerpoint/2010/main" val="3662717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3042" y="39469"/>
            <a:ext cx="535403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blood flow</a:t>
            </a:r>
          </a:p>
        </p:txBody>
      </p:sp>
      <p:sp>
        <p:nvSpPr>
          <p:cNvPr id="27654" name="TextBox 2"/>
          <p:cNvSpPr txBox="1">
            <a:spLocks noChangeArrowheads="1"/>
          </p:cNvSpPr>
          <p:nvPr/>
        </p:nvSpPr>
        <p:spPr bwMode="auto">
          <a:xfrm>
            <a:off x="5029200" y="914400"/>
            <a:ext cx="4016748" cy="2308324"/>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As is the case with most organs, the artery enters the organ, and the vein leaves it, in the same location (blood flowing in opposite directions).  Within the lymph node, the vessels branch together, with the arteries giving rise to capillary beds in the substance of the lymph node.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24244"/>
            <a:ext cx="4743450" cy="4562475"/>
          </a:xfrm>
          <a:prstGeom prst="rect">
            <a:avLst/>
          </a:prstGeom>
        </p:spPr>
      </p:pic>
    </p:spTree>
    <p:extLst>
      <p:ext uri="{BB962C8B-B14F-4D97-AF65-F5344CB8AC3E}">
        <p14:creationId xmlns:p14="http://schemas.microsoft.com/office/powerpoint/2010/main" val="28578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610473"/>
            <a:ext cx="5181599" cy="4940889"/>
          </a:xfrm>
          <a:prstGeom prst="rect">
            <a:avLst/>
          </a:prstGeom>
        </p:spPr>
      </p:pic>
      <p:sp>
        <p:nvSpPr>
          <p:cNvPr id="27654" name="TextBox 2"/>
          <p:cNvSpPr txBox="1">
            <a:spLocks noChangeArrowheads="1"/>
          </p:cNvSpPr>
          <p:nvPr/>
        </p:nvSpPr>
        <p:spPr bwMode="auto">
          <a:xfrm>
            <a:off x="179337" y="5906869"/>
            <a:ext cx="8868263" cy="64633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largest structures you see in the </a:t>
            </a:r>
            <a:r>
              <a:rPr lang="en-US" b="1" dirty="0" err="1">
                <a:solidFill>
                  <a:schemeClr val="accent3">
                    <a:lumMod val="50000"/>
                  </a:schemeClr>
                </a:solidFill>
                <a:latin typeface="Times New Roman" pitchFamily="18" charset="0"/>
                <a:cs typeface="Times New Roman" pitchFamily="18" charset="0"/>
              </a:rPr>
              <a:t>hilus</a:t>
            </a:r>
            <a:r>
              <a:rPr lang="en-US" b="1" dirty="0">
                <a:solidFill>
                  <a:schemeClr val="accent3">
                    <a:lumMod val="50000"/>
                  </a:schemeClr>
                </a:solidFill>
                <a:latin typeface="Times New Roman" pitchFamily="18" charset="0"/>
                <a:cs typeface="Times New Roman" pitchFamily="18" charset="0"/>
              </a:rPr>
              <a:t> are the artery (</a:t>
            </a:r>
            <a:r>
              <a:rPr lang="en-US" b="1" dirty="0">
                <a:solidFill>
                  <a:srgbClr val="C00000"/>
                </a:solidFill>
                <a:latin typeface="Times New Roman" pitchFamily="18" charset="0"/>
                <a:cs typeface="Times New Roman" pitchFamily="18" charset="0"/>
              </a:rPr>
              <a:t>A</a:t>
            </a:r>
            <a:r>
              <a:rPr lang="en-US" b="1" dirty="0">
                <a:solidFill>
                  <a:schemeClr val="accent3">
                    <a:lumMod val="50000"/>
                  </a:schemeClr>
                </a:solidFill>
                <a:latin typeface="Times New Roman" pitchFamily="18" charset="0"/>
                <a:cs typeface="Times New Roman" pitchFamily="18" charset="0"/>
              </a:rPr>
              <a:t>) and vein (</a:t>
            </a:r>
            <a:r>
              <a:rPr lang="en-US" b="1" dirty="0">
                <a:solidFill>
                  <a:srgbClr val="002060"/>
                </a:solidFill>
                <a:latin typeface="Times New Roman" pitchFamily="18" charset="0"/>
                <a:cs typeface="Times New Roman" pitchFamily="18" charset="0"/>
              </a:rPr>
              <a:t>V</a:t>
            </a:r>
            <a:r>
              <a:rPr lang="en-US" b="1" dirty="0">
                <a:solidFill>
                  <a:schemeClr val="accent3">
                    <a:lumMod val="50000"/>
                  </a:schemeClr>
                </a:solidFill>
                <a:latin typeface="Times New Roman" pitchFamily="18" charset="0"/>
                <a:cs typeface="Times New Roman" pitchFamily="18" charset="0"/>
              </a:rPr>
              <a:t>) that supply blood to the lymph node.  </a:t>
            </a:r>
            <a:endParaRPr lang="en-US" b="1" dirty="0">
              <a:solidFill>
                <a:srgbClr val="C00000"/>
              </a:solidFill>
              <a:latin typeface="Times New Roman" pitchFamily="18" charset="0"/>
              <a:cs typeface="Times New Roman" pitchFamily="18" charset="0"/>
            </a:endParaRPr>
          </a:p>
        </p:txBody>
      </p:sp>
      <p:sp>
        <p:nvSpPr>
          <p:cNvPr id="18" name="Rectangle 17"/>
          <p:cNvSpPr/>
          <p:nvPr/>
        </p:nvSpPr>
        <p:spPr>
          <a:xfrm>
            <a:off x="2209800" y="1371600"/>
            <a:ext cx="1020896" cy="84738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3184587" y="624244"/>
            <a:ext cx="701613" cy="7473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224076" y="2153910"/>
            <a:ext cx="1662124" cy="33974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946556" y="39469"/>
            <a:ext cx="54470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Blood flow</a:t>
            </a:r>
          </a:p>
        </p:txBody>
      </p:sp>
      <p:sp>
        <p:nvSpPr>
          <p:cNvPr id="7" name="TextBox 6"/>
          <p:cNvSpPr txBox="1"/>
          <p:nvPr/>
        </p:nvSpPr>
        <p:spPr>
          <a:xfrm>
            <a:off x="7620000" y="4191000"/>
            <a:ext cx="533400" cy="584775"/>
          </a:xfrm>
          <a:prstGeom prst="rect">
            <a:avLst/>
          </a:prstGeom>
          <a:noFill/>
        </p:spPr>
        <p:txBody>
          <a:bodyPr wrap="square" rtlCol="0">
            <a:spAutoFit/>
          </a:bodyPr>
          <a:lstStyle/>
          <a:p>
            <a:r>
              <a:rPr lang="en-US" sz="3200" b="1" dirty="0">
                <a:solidFill>
                  <a:srgbClr val="C00000"/>
                </a:solidFill>
              </a:rPr>
              <a:t>A</a:t>
            </a:r>
          </a:p>
        </p:txBody>
      </p:sp>
      <p:sp>
        <p:nvSpPr>
          <p:cNvPr id="26" name="TextBox 25"/>
          <p:cNvSpPr txBox="1"/>
          <p:nvPr/>
        </p:nvSpPr>
        <p:spPr>
          <a:xfrm>
            <a:off x="6629400" y="1371600"/>
            <a:ext cx="533400" cy="584775"/>
          </a:xfrm>
          <a:prstGeom prst="rect">
            <a:avLst/>
          </a:prstGeom>
          <a:noFill/>
        </p:spPr>
        <p:txBody>
          <a:bodyPr wrap="square" rtlCol="0">
            <a:spAutoFit/>
          </a:bodyPr>
          <a:lstStyle/>
          <a:p>
            <a:r>
              <a:rPr lang="en-US" sz="3200" b="1" dirty="0">
                <a:solidFill>
                  <a:srgbClr val="002060"/>
                </a:solidFill>
              </a:rPr>
              <a:t>V</a:t>
            </a:r>
          </a:p>
        </p:txBody>
      </p:sp>
      <p:sp>
        <p:nvSpPr>
          <p:cNvPr id="8" name="TextBox 7"/>
          <p:cNvSpPr txBox="1"/>
          <p:nvPr/>
        </p:nvSpPr>
        <p:spPr>
          <a:xfrm>
            <a:off x="0" y="3743229"/>
            <a:ext cx="3187341" cy="2031325"/>
          </a:xfrm>
          <a:prstGeom prst="rect">
            <a:avLst/>
          </a:prstGeom>
          <a:noFill/>
        </p:spPr>
        <p:txBody>
          <a:bodyPr wrap="square" rtlCol="0">
            <a:spAutoFit/>
          </a:bodyPr>
          <a:lstStyle/>
          <a:p>
            <a:r>
              <a:rPr lang="en-US" sz="1400" b="1" dirty="0">
                <a:solidFill>
                  <a:srgbClr val="7030A0"/>
                </a:solidFill>
                <a:latin typeface="Tempus Sans ITC" pitchFamily="82" charset="0"/>
                <a:cs typeface="Times New Roman" pitchFamily="18" charset="0"/>
              </a:rPr>
              <a:t>The artery is easily recognized by the thick wall consisting largely of smooth muscle (see upcoming video).  The vein is a little more challenging because it’s thin wall is quite similar to efferent lymphatic channels that are also in the </a:t>
            </a:r>
            <a:r>
              <a:rPr lang="en-US" sz="1400" b="1" dirty="0" err="1">
                <a:solidFill>
                  <a:srgbClr val="7030A0"/>
                </a:solidFill>
                <a:latin typeface="Tempus Sans ITC" pitchFamily="82" charset="0"/>
                <a:cs typeface="Times New Roman" pitchFamily="18" charset="0"/>
              </a:rPr>
              <a:t>hilus</a:t>
            </a:r>
            <a:r>
              <a:rPr lang="en-US" sz="1400" b="1" dirty="0">
                <a:solidFill>
                  <a:srgbClr val="7030A0"/>
                </a:solidFill>
                <a:latin typeface="Tempus Sans ITC" pitchFamily="82" charset="0"/>
                <a:cs typeface="Times New Roman" pitchFamily="18" charset="0"/>
              </a:rPr>
              <a:t>.  Here, we are using size relative to the adjacent artery and a lack of valves to call this a vein.</a:t>
            </a:r>
            <a:endParaRPr lang="en-US" sz="1400" dirty="0">
              <a:solidFill>
                <a:srgbClr val="7030A0"/>
              </a:solidFill>
              <a:latin typeface="Tempus Sans ITC" pitchFamily="82" charset="0"/>
            </a:endParaRPr>
          </a:p>
        </p:txBody>
      </p:sp>
    </p:spTree>
    <p:extLst>
      <p:ext uri="{BB962C8B-B14F-4D97-AF65-F5344CB8AC3E}">
        <p14:creationId xmlns:p14="http://schemas.microsoft.com/office/powerpoint/2010/main" val="1193745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95599" y="2209800"/>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vessels – SL77</a:t>
            </a:r>
            <a:endParaRPr lang="en-US" dirty="0">
              <a:latin typeface="Calibri" pitchFamily="34" charset="0"/>
            </a:endParaRPr>
          </a:p>
        </p:txBody>
      </p:sp>
      <p:sp>
        <p:nvSpPr>
          <p:cNvPr id="37891" name="TextBox 4"/>
          <p:cNvSpPr txBox="1">
            <a:spLocks noChangeArrowheads="1"/>
          </p:cNvSpPr>
          <p:nvPr/>
        </p:nvSpPr>
        <p:spPr bwMode="auto">
          <a:xfrm>
            <a:off x="1295400" y="5410200"/>
            <a:ext cx="7391399" cy="1384995"/>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077</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Artery</a:t>
            </a:r>
          </a:p>
          <a:p>
            <a:pPr lvl="2" eaLnBrk="0" hangingPunct="0">
              <a:buFontTx/>
              <a:buChar char="•"/>
            </a:pPr>
            <a:r>
              <a:rPr lang="en-US" sz="1200" b="1" dirty="0">
                <a:solidFill>
                  <a:srgbClr val="002060"/>
                </a:solidFill>
                <a:latin typeface="Georgia" pitchFamily="18" charset="0"/>
                <a:ea typeface="Times" pitchFamily="18" charset="0"/>
                <a:cs typeface="Arial" charset="0"/>
              </a:rPr>
              <a:t>Vein</a:t>
            </a:r>
          </a:p>
          <a:p>
            <a:pPr lvl="2" eaLnBrk="0" hangingPunct="0">
              <a:buFontTx/>
              <a:buChar char="•"/>
            </a:pPr>
            <a:r>
              <a:rPr lang="en-US" sz="1200" b="1" dirty="0">
                <a:solidFill>
                  <a:srgbClr val="002060"/>
                </a:solidFill>
                <a:latin typeface="Georgia" pitchFamily="18" charset="0"/>
                <a:ea typeface="Times" pitchFamily="18" charset="0"/>
                <a:cs typeface="Arial" charset="0"/>
              </a:rPr>
              <a:t>Efferent lymphatic vessels</a:t>
            </a:r>
          </a:p>
        </p:txBody>
      </p:sp>
      <p:sp>
        <p:nvSpPr>
          <p:cNvPr id="6" name="Rectangle 5"/>
          <p:cNvSpPr/>
          <p:nvPr/>
        </p:nvSpPr>
        <p:spPr>
          <a:xfrm>
            <a:off x="1993042" y="39469"/>
            <a:ext cx="535403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blood flow</a:t>
            </a:r>
          </a:p>
        </p:txBody>
      </p:sp>
    </p:spTree>
    <p:extLst>
      <p:ext uri="{BB962C8B-B14F-4D97-AF65-F5344CB8AC3E}">
        <p14:creationId xmlns:p14="http://schemas.microsoft.com/office/powerpoint/2010/main" val="2354743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2050" name="Picture 2" descr="\\ahc-webdata\com\LabManuals\MA\VLM\Lab16\SLa77aH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2098" y="596747"/>
            <a:ext cx="6161525" cy="4621144"/>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Box 2"/>
          <p:cNvSpPr txBox="1">
            <a:spLocks noChangeArrowheads="1"/>
          </p:cNvSpPr>
          <p:nvPr/>
        </p:nvSpPr>
        <p:spPr bwMode="auto">
          <a:xfrm>
            <a:off x="179336" y="5284400"/>
            <a:ext cx="8868263"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Blood vessels of the lymph node are typical in that they supply capillary beds to the organ, which are important for nutrient and waste exchange.  One specialized feature of the lymph node, called </a:t>
            </a:r>
            <a:r>
              <a:rPr lang="en-US" b="1" dirty="0">
                <a:solidFill>
                  <a:srgbClr val="00B050"/>
                </a:solidFill>
                <a:latin typeface="Times New Roman" pitchFamily="18" charset="0"/>
                <a:cs typeface="Times New Roman" pitchFamily="18" charset="0"/>
              </a:rPr>
              <a:t>high endothelial </a:t>
            </a:r>
            <a:r>
              <a:rPr lang="en-US" b="1" dirty="0" err="1">
                <a:solidFill>
                  <a:srgbClr val="00B050"/>
                </a:solidFill>
                <a:latin typeface="Times New Roman" pitchFamily="18" charset="0"/>
                <a:cs typeface="Times New Roman" pitchFamily="18" charset="0"/>
              </a:rPr>
              <a:t>venules</a:t>
            </a:r>
            <a:r>
              <a:rPr lang="en-US" b="1" dirty="0">
                <a:solidFill>
                  <a:schemeClr val="accent3">
                    <a:lumMod val="50000"/>
                  </a:schemeClr>
                </a:solidFill>
                <a:latin typeface="Times New Roman" pitchFamily="18" charset="0"/>
                <a:cs typeface="Times New Roman" pitchFamily="18" charset="0"/>
              </a:rPr>
              <a:t> (HEV, blue outline, aka </a:t>
            </a:r>
            <a:r>
              <a:rPr lang="en-US" b="1" dirty="0">
                <a:solidFill>
                  <a:srgbClr val="00B050"/>
                </a:solidFill>
                <a:latin typeface="Times New Roman" pitchFamily="18" charset="0"/>
                <a:cs typeface="Times New Roman" pitchFamily="18" charset="0"/>
              </a:rPr>
              <a:t>post-capillary </a:t>
            </a:r>
            <a:r>
              <a:rPr lang="en-US" b="1" dirty="0" err="1">
                <a:solidFill>
                  <a:srgbClr val="00B050"/>
                </a:solidFill>
                <a:latin typeface="Times New Roman" pitchFamily="18" charset="0"/>
                <a:cs typeface="Times New Roman" pitchFamily="18" charset="0"/>
              </a:rPr>
              <a:t>venules</a:t>
            </a:r>
            <a:r>
              <a:rPr lang="en-US" b="1" dirty="0">
                <a:solidFill>
                  <a:schemeClr val="accent3">
                    <a:lumMod val="50000"/>
                  </a:schemeClr>
                </a:solidFill>
                <a:latin typeface="Times New Roman" pitchFamily="18" charset="0"/>
                <a:cs typeface="Times New Roman" pitchFamily="18" charset="0"/>
              </a:rPr>
              <a:t>) are favorite places for white blood cells to move from the bloodstream and into the substance of the lymph node, a process called </a:t>
            </a:r>
            <a:r>
              <a:rPr lang="en-US" b="1" dirty="0" err="1">
                <a:solidFill>
                  <a:schemeClr val="accent3">
                    <a:lumMod val="50000"/>
                  </a:schemeClr>
                </a:solidFill>
                <a:latin typeface="Times New Roman" pitchFamily="18" charset="0"/>
                <a:cs typeface="Times New Roman" pitchFamily="18" charset="0"/>
              </a:rPr>
              <a:t>diapedesis</a:t>
            </a:r>
            <a:r>
              <a:rPr lang="en-US" b="1" dirty="0">
                <a:solidFill>
                  <a:schemeClr val="accent3">
                    <a:lumMod val="50000"/>
                  </a:schemeClr>
                </a:solidFill>
                <a:latin typeface="Times New Roman" pitchFamily="18" charset="0"/>
                <a:cs typeface="Times New Roman" pitchFamily="18" charset="0"/>
              </a:rPr>
              <a:t>.</a:t>
            </a:r>
            <a:endParaRPr lang="en-US" b="1" dirty="0">
              <a:solidFill>
                <a:srgbClr val="C00000"/>
              </a:solidFill>
              <a:latin typeface="Times New Roman" pitchFamily="18" charset="0"/>
              <a:cs typeface="Times New Roman" pitchFamily="18" charset="0"/>
            </a:endParaRPr>
          </a:p>
        </p:txBody>
      </p:sp>
      <p:sp>
        <p:nvSpPr>
          <p:cNvPr id="18" name="Rectangle 17"/>
          <p:cNvSpPr/>
          <p:nvPr/>
        </p:nvSpPr>
        <p:spPr>
          <a:xfrm>
            <a:off x="1857260" y="930926"/>
            <a:ext cx="152400" cy="152400"/>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2005782" y="638978"/>
            <a:ext cx="913688" cy="2919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71537" y="1085274"/>
            <a:ext cx="1147085" cy="41036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946556" y="39469"/>
            <a:ext cx="544700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Blood flow</a:t>
            </a:r>
          </a:p>
        </p:txBody>
      </p:sp>
      <p:sp>
        <p:nvSpPr>
          <p:cNvPr id="15" name="TextBox 14"/>
          <p:cNvSpPr txBox="1"/>
          <p:nvPr/>
        </p:nvSpPr>
        <p:spPr>
          <a:xfrm>
            <a:off x="0" y="3352800"/>
            <a:ext cx="2617883" cy="1600438"/>
          </a:xfrm>
          <a:prstGeom prst="rect">
            <a:avLst/>
          </a:prstGeom>
          <a:noFill/>
        </p:spPr>
        <p:txBody>
          <a:bodyPr wrap="square" rtlCol="0">
            <a:spAutoFit/>
          </a:bodyPr>
          <a:lstStyle/>
          <a:p>
            <a:r>
              <a:rPr lang="en-US" sz="1400" b="1" dirty="0">
                <a:solidFill>
                  <a:srgbClr val="7030A0"/>
                </a:solidFill>
                <a:latin typeface="Tempus Sans ITC" pitchFamily="82" charset="0"/>
                <a:cs typeface="Times New Roman" pitchFamily="18" charset="0"/>
              </a:rPr>
              <a:t>As the name implies, </a:t>
            </a:r>
            <a:r>
              <a:rPr lang="en-US" sz="1400" b="1" dirty="0">
                <a:solidFill>
                  <a:srgbClr val="002060"/>
                </a:solidFill>
                <a:latin typeface="Tempus Sans ITC" pitchFamily="82" charset="0"/>
                <a:cs typeface="Times New Roman" pitchFamily="18" charset="0"/>
              </a:rPr>
              <a:t>high endothelial </a:t>
            </a:r>
            <a:r>
              <a:rPr lang="en-US" sz="1400" b="1" dirty="0" err="1">
                <a:solidFill>
                  <a:srgbClr val="002060"/>
                </a:solidFill>
                <a:latin typeface="Tempus Sans ITC" pitchFamily="82" charset="0"/>
                <a:cs typeface="Times New Roman" pitchFamily="18" charset="0"/>
              </a:rPr>
              <a:t>venules</a:t>
            </a:r>
            <a:r>
              <a:rPr lang="en-US" sz="1400" b="1" dirty="0">
                <a:solidFill>
                  <a:srgbClr val="7030A0"/>
                </a:solidFill>
                <a:latin typeface="Tempus Sans ITC" pitchFamily="82" charset="0"/>
                <a:cs typeface="Times New Roman" pitchFamily="18" charset="0"/>
              </a:rPr>
              <a:t> are recognized because their endothelial cells are slightly “fatter” than typical endothelial cells, which, as you know, are squamous.</a:t>
            </a:r>
            <a:endParaRPr lang="en-US" sz="1400" dirty="0">
              <a:solidFill>
                <a:srgbClr val="7030A0"/>
              </a:solidFill>
              <a:latin typeface="Tempus Sans ITC" pitchFamily="82" charset="0"/>
            </a:endParaRPr>
          </a:p>
        </p:txBody>
      </p:sp>
    </p:spTree>
    <p:extLst>
      <p:ext uri="{BB962C8B-B14F-4D97-AF65-F5344CB8AC3E}">
        <p14:creationId xmlns:p14="http://schemas.microsoft.com/office/powerpoint/2010/main" val="208935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133600" y="2209800"/>
            <a:ext cx="5334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high endothelial </a:t>
            </a:r>
            <a:r>
              <a:rPr lang="en-US" dirty="0" err="1">
                <a:latin typeface="Calibri" pitchFamily="34" charset="0"/>
                <a:hlinkClick r:id="rId3"/>
              </a:rPr>
              <a:t>venules</a:t>
            </a:r>
            <a:r>
              <a:rPr lang="en-US" dirty="0">
                <a:latin typeface="Calibri" pitchFamily="34" charset="0"/>
                <a:hlinkClick r:id="rId3"/>
              </a:rPr>
              <a:t> – SL77</a:t>
            </a:r>
            <a:endParaRPr lang="en-US" dirty="0">
              <a:latin typeface="Calibri" pitchFamily="34" charset="0"/>
            </a:endParaRPr>
          </a:p>
        </p:txBody>
      </p:sp>
      <p:sp>
        <p:nvSpPr>
          <p:cNvPr id="37891" name="TextBox 4"/>
          <p:cNvSpPr txBox="1">
            <a:spLocks noChangeArrowheads="1"/>
          </p:cNvSpPr>
          <p:nvPr/>
        </p:nvSpPr>
        <p:spPr bwMode="auto">
          <a:xfrm>
            <a:off x="1295399" y="5689937"/>
            <a:ext cx="7391399" cy="1015663"/>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077</a:t>
            </a:r>
            <a:r>
              <a:rPr lang="en-US" dirty="0">
                <a:latin typeface="Calibri" pitchFamily="34" charset="0"/>
                <a:hlinkClick r:id="rId4"/>
              </a:rPr>
              <a:t> </a:t>
            </a:r>
            <a:r>
              <a:rPr lang="en-US" dirty="0">
                <a:latin typeface="Calibri" pitchFamily="34" charset="0"/>
              </a:rPr>
              <a:t>and </a:t>
            </a:r>
            <a:r>
              <a:rPr lang="en-US" u="sng" dirty="0">
                <a:hlinkClick r:id="rId4"/>
              </a:rPr>
              <a:t>SL 078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High endothelial </a:t>
            </a:r>
            <a:r>
              <a:rPr lang="en-US" sz="1200" b="1" dirty="0" err="1">
                <a:solidFill>
                  <a:srgbClr val="002060"/>
                </a:solidFill>
                <a:latin typeface="Georgia" pitchFamily="18" charset="0"/>
                <a:ea typeface="Times" pitchFamily="18" charset="0"/>
                <a:cs typeface="Arial" charset="0"/>
              </a:rPr>
              <a:t>venules</a:t>
            </a:r>
            <a:endParaRPr lang="en-US" sz="1200" b="1" dirty="0">
              <a:solidFill>
                <a:srgbClr val="002060"/>
              </a:solidFill>
              <a:latin typeface="Georgia" pitchFamily="18" charset="0"/>
              <a:ea typeface="Times" pitchFamily="18" charset="0"/>
              <a:cs typeface="Arial" charset="0"/>
            </a:endParaRPr>
          </a:p>
        </p:txBody>
      </p:sp>
      <p:sp>
        <p:nvSpPr>
          <p:cNvPr id="6" name="Rectangle 5"/>
          <p:cNvSpPr/>
          <p:nvPr/>
        </p:nvSpPr>
        <p:spPr>
          <a:xfrm>
            <a:off x="1993042" y="39469"/>
            <a:ext cx="535403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blood flow</a:t>
            </a:r>
          </a:p>
        </p:txBody>
      </p:sp>
    </p:spTree>
    <p:extLst>
      <p:ext uri="{BB962C8B-B14F-4D97-AF65-F5344CB8AC3E}">
        <p14:creationId xmlns:p14="http://schemas.microsoft.com/office/powerpoint/2010/main" val="188017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35929" y="5029200"/>
            <a:ext cx="8868263" cy="92333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darker regions of the lymph node, i.e. between the sinuses, is what we will call the substance of the organ.  Here, numerous white blood cells are supported by a network of very loose connective tissue laid down by resident fibroblasts and follicular cells.</a:t>
            </a:r>
            <a:endParaRPr lang="en-US" b="1" dirty="0">
              <a:solidFill>
                <a:srgbClr val="C00000"/>
              </a:solidFill>
              <a:latin typeface="Times New Roman" pitchFamily="18" charset="0"/>
              <a:cs typeface="Times New Roman" pitchFamily="18" charset="0"/>
            </a:endParaRPr>
          </a:p>
        </p:txBody>
      </p:sp>
      <p:sp>
        <p:nvSpPr>
          <p:cNvPr id="19" name="Rectangle 18"/>
          <p:cNvSpPr/>
          <p:nvPr/>
        </p:nvSpPr>
        <p:spPr>
          <a:xfrm>
            <a:off x="2148121" y="39469"/>
            <a:ext cx="504388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substance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23" y="1066800"/>
            <a:ext cx="8933823" cy="3581400"/>
          </a:xfrm>
          <a:prstGeom prst="rect">
            <a:avLst/>
          </a:prstGeom>
        </p:spPr>
      </p:pic>
    </p:spTree>
    <p:extLst>
      <p:ext uri="{BB962C8B-B14F-4D97-AF65-F5344CB8AC3E}">
        <p14:creationId xmlns:p14="http://schemas.microsoft.com/office/powerpoint/2010/main" val="2056121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112799" y="4800600"/>
            <a:ext cx="8955001"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image, the </a:t>
            </a:r>
            <a:r>
              <a:rPr lang="en-US" b="1" i="1" dirty="0">
                <a:solidFill>
                  <a:schemeClr val="accent3">
                    <a:lumMod val="50000"/>
                  </a:schemeClr>
                </a:solidFill>
                <a:latin typeface="Times New Roman" pitchFamily="18" charset="0"/>
                <a:cs typeface="Times New Roman" pitchFamily="18" charset="0"/>
              </a:rPr>
              <a:t>approximate</a:t>
            </a:r>
            <a:r>
              <a:rPr lang="en-US" b="1" dirty="0">
                <a:solidFill>
                  <a:schemeClr val="accent3">
                    <a:lumMod val="50000"/>
                  </a:schemeClr>
                </a:solidFill>
                <a:latin typeface="Times New Roman" pitchFamily="18" charset="0"/>
                <a:cs typeface="Times New Roman" pitchFamily="18" charset="0"/>
              </a:rPr>
              <a:t> border between the cortex and medulla is indicated.  In the medulla, you have already been introduced to the medullary cords.  The cortex contains numerous nodules, most of them are secondary.  Similar to other areas of lymphoid tissue (e.g. tonsils), the nodules a rich in B lymphocytes, but also contain T cells, macrophages, follicular cells, dendritic reticular cells, and fibroblasts.  The area between the nodules is called the </a:t>
            </a:r>
            <a:r>
              <a:rPr lang="en-US" b="1" dirty="0" err="1">
                <a:solidFill>
                  <a:schemeClr val="accent3">
                    <a:lumMod val="50000"/>
                  </a:schemeClr>
                </a:solidFill>
                <a:latin typeface="Times New Roman" pitchFamily="18" charset="0"/>
                <a:cs typeface="Times New Roman" pitchFamily="18" charset="0"/>
              </a:rPr>
              <a:t>paracortical</a:t>
            </a:r>
            <a:r>
              <a:rPr lang="en-US" b="1" dirty="0">
                <a:solidFill>
                  <a:schemeClr val="accent3">
                    <a:lumMod val="50000"/>
                  </a:schemeClr>
                </a:solidFill>
                <a:latin typeface="Times New Roman" pitchFamily="18" charset="0"/>
                <a:cs typeface="Times New Roman" pitchFamily="18" charset="0"/>
              </a:rPr>
              <a:t> zone, or deep cortex, and contains mostly T lymphocytes (as well as B cells and the other cells mentioned).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9425" b="2351"/>
          <a:stretch/>
        </p:blipFill>
        <p:spPr>
          <a:xfrm>
            <a:off x="3651272" y="609600"/>
            <a:ext cx="5492728" cy="4168048"/>
          </a:xfrm>
          <a:prstGeom prst="rect">
            <a:avLst/>
          </a:prstGeom>
        </p:spPr>
      </p:pic>
      <p:sp>
        <p:nvSpPr>
          <p:cNvPr id="18" name="Rectangle 17"/>
          <p:cNvSpPr/>
          <p:nvPr/>
        </p:nvSpPr>
        <p:spPr>
          <a:xfrm>
            <a:off x="1167788" y="804231"/>
            <a:ext cx="1156771" cy="958468"/>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2319051" y="627961"/>
            <a:ext cx="1360583" cy="1946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186243" y="1742408"/>
            <a:ext cx="2460340" cy="303524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148121" y="39469"/>
            <a:ext cx="504388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substance</a:t>
            </a:r>
          </a:p>
        </p:txBody>
      </p:sp>
      <p:sp>
        <p:nvSpPr>
          <p:cNvPr id="14" name="TextBox 13"/>
          <p:cNvSpPr txBox="1"/>
          <p:nvPr/>
        </p:nvSpPr>
        <p:spPr>
          <a:xfrm rot="20296621">
            <a:off x="6733896" y="3166076"/>
            <a:ext cx="646792" cy="276999"/>
          </a:xfrm>
          <a:prstGeom prst="rect">
            <a:avLst/>
          </a:prstGeom>
          <a:noFill/>
        </p:spPr>
        <p:txBody>
          <a:bodyPr wrap="square" rtlCol="0">
            <a:spAutoFit/>
          </a:bodyPr>
          <a:lstStyle/>
          <a:p>
            <a:r>
              <a:rPr lang="en-US" sz="1200" b="1" dirty="0">
                <a:solidFill>
                  <a:srgbClr val="FFFF00"/>
                </a:solidFill>
              </a:rPr>
              <a:t>cords</a:t>
            </a:r>
          </a:p>
        </p:txBody>
      </p:sp>
      <p:sp>
        <p:nvSpPr>
          <p:cNvPr id="15" name="TextBox 14"/>
          <p:cNvSpPr txBox="1"/>
          <p:nvPr/>
        </p:nvSpPr>
        <p:spPr>
          <a:xfrm rot="19079432">
            <a:off x="5209895" y="3662795"/>
            <a:ext cx="646792" cy="276999"/>
          </a:xfrm>
          <a:prstGeom prst="rect">
            <a:avLst/>
          </a:prstGeom>
          <a:noFill/>
        </p:spPr>
        <p:txBody>
          <a:bodyPr wrap="square" rtlCol="0">
            <a:spAutoFit/>
          </a:bodyPr>
          <a:lstStyle/>
          <a:p>
            <a:r>
              <a:rPr lang="en-US" sz="1200" b="1" dirty="0">
                <a:solidFill>
                  <a:srgbClr val="FFFF00"/>
                </a:solidFill>
              </a:rPr>
              <a:t>cords</a:t>
            </a:r>
          </a:p>
        </p:txBody>
      </p:sp>
      <p:sp>
        <p:nvSpPr>
          <p:cNvPr id="3" name="Freeform 2"/>
          <p:cNvSpPr/>
          <p:nvPr/>
        </p:nvSpPr>
        <p:spPr>
          <a:xfrm>
            <a:off x="3690651" y="2416366"/>
            <a:ext cx="5519450" cy="1255923"/>
          </a:xfrm>
          <a:custGeom>
            <a:avLst/>
            <a:gdLst>
              <a:gd name="connsiteX0" fmla="*/ 0 w 5519450"/>
              <a:gd name="connsiteY0" fmla="*/ 980501 h 1255923"/>
              <a:gd name="connsiteX1" fmla="*/ 121185 w 5519450"/>
              <a:gd name="connsiteY1" fmla="*/ 1013552 h 1255923"/>
              <a:gd name="connsiteX2" fmla="*/ 154236 w 5519450"/>
              <a:gd name="connsiteY2" fmla="*/ 1024569 h 1255923"/>
              <a:gd name="connsiteX3" fmla="*/ 187286 w 5519450"/>
              <a:gd name="connsiteY3" fmla="*/ 1035586 h 1255923"/>
              <a:gd name="connsiteX4" fmla="*/ 209320 w 5519450"/>
              <a:gd name="connsiteY4" fmla="*/ 1068636 h 1255923"/>
              <a:gd name="connsiteX5" fmla="*/ 418641 w 5519450"/>
              <a:gd name="connsiteY5" fmla="*/ 1079653 h 1255923"/>
              <a:gd name="connsiteX6" fmla="*/ 528809 w 5519450"/>
              <a:gd name="connsiteY6" fmla="*/ 1079653 h 1255923"/>
              <a:gd name="connsiteX7" fmla="*/ 594910 w 5519450"/>
              <a:gd name="connsiteY7" fmla="*/ 1123721 h 1255923"/>
              <a:gd name="connsiteX8" fmla="*/ 649995 w 5519450"/>
              <a:gd name="connsiteY8" fmla="*/ 1167788 h 1255923"/>
              <a:gd name="connsiteX9" fmla="*/ 716096 w 5519450"/>
              <a:gd name="connsiteY9" fmla="*/ 1222872 h 1255923"/>
              <a:gd name="connsiteX10" fmla="*/ 749147 w 5519450"/>
              <a:gd name="connsiteY10" fmla="*/ 1233889 h 1255923"/>
              <a:gd name="connsiteX11" fmla="*/ 848298 w 5519450"/>
              <a:gd name="connsiteY11" fmla="*/ 1255923 h 1255923"/>
              <a:gd name="connsiteX12" fmla="*/ 980501 w 5519450"/>
              <a:gd name="connsiteY12" fmla="*/ 1244906 h 1255923"/>
              <a:gd name="connsiteX13" fmla="*/ 1013551 w 5519450"/>
              <a:gd name="connsiteY13" fmla="*/ 1233889 h 1255923"/>
              <a:gd name="connsiteX14" fmla="*/ 1068636 w 5519450"/>
              <a:gd name="connsiteY14" fmla="*/ 1134737 h 1255923"/>
              <a:gd name="connsiteX15" fmla="*/ 1090669 w 5519450"/>
              <a:gd name="connsiteY15" fmla="*/ 1101687 h 1255923"/>
              <a:gd name="connsiteX16" fmla="*/ 1123720 w 5519450"/>
              <a:gd name="connsiteY16" fmla="*/ 1013552 h 1255923"/>
              <a:gd name="connsiteX17" fmla="*/ 1145754 w 5519450"/>
              <a:gd name="connsiteY17" fmla="*/ 936434 h 1255923"/>
              <a:gd name="connsiteX18" fmla="*/ 1200838 w 5519450"/>
              <a:gd name="connsiteY18" fmla="*/ 870333 h 1255923"/>
              <a:gd name="connsiteX19" fmla="*/ 1266939 w 5519450"/>
              <a:gd name="connsiteY19" fmla="*/ 760164 h 1255923"/>
              <a:gd name="connsiteX20" fmla="*/ 1299990 w 5519450"/>
              <a:gd name="connsiteY20" fmla="*/ 738130 h 1255923"/>
              <a:gd name="connsiteX21" fmla="*/ 1322024 w 5519450"/>
              <a:gd name="connsiteY21" fmla="*/ 705080 h 1255923"/>
              <a:gd name="connsiteX22" fmla="*/ 1355074 w 5519450"/>
              <a:gd name="connsiteY22" fmla="*/ 694063 h 1255923"/>
              <a:gd name="connsiteX23" fmla="*/ 1388125 w 5519450"/>
              <a:gd name="connsiteY23" fmla="*/ 672029 h 1255923"/>
              <a:gd name="connsiteX24" fmla="*/ 1454226 w 5519450"/>
              <a:gd name="connsiteY24" fmla="*/ 661012 h 1255923"/>
              <a:gd name="connsiteX25" fmla="*/ 1663547 w 5519450"/>
              <a:gd name="connsiteY25" fmla="*/ 638978 h 1255923"/>
              <a:gd name="connsiteX26" fmla="*/ 1729648 w 5519450"/>
              <a:gd name="connsiteY26" fmla="*/ 605928 h 1255923"/>
              <a:gd name="connsiteX27" fmla="*/ 1817783 w 5519450"/>
              <a:gd name="connsiteY27" fmla="*/ 583894 h 1255923"/>
              <a:gd name="connsiteX28" fmla="*/ 1850833 w 5519450"/>
              <a:gd name="connsiteY28" fmla="*/ 572877 h 1255923"/>
              <a:gd name="connsiteX29" fmla="*/ 2181339 w 5519450"/>
              <a:gd name="connsiteY29" fmla="*/ 561860 h 1255923"/>
              <a:gd name="connsiteX30" fmla="*/ 2401677 w 5519450"/>
              <a:gd name="connsiteY30" fmla="*/ 561860 h 1255923"/>
              <a:gd name="connsiteX31" fmla="*/ 2467778 w 5519450"/>
              <a:gd name="connsiteY31" fmla="*/ 605928 h 1255923"/>
              <a:gd name="connsiteX32" fmla="*/ 2511845 w 5519450"/>
              <a:gd name="connsiteY32" fmla="*/ 627962 h 1255923"/>
              <a:gd name="connsiteX33" fmla="*/ 2555913 w 5519450"/>
              <a:gd name="connsiteY33" fmla="*/ 683046 h 1255923"/>
              <a:gd name="connsiteX34" fmla="*/ 2610997 w 5519450"/>
              <a:gd name="connsiteY34" fmla="*/ 738130 h 1255923"/>
              <a:gd name="connsiteX35" fmla="*/ 2666082 w 5519450"/>
              <a:gd name="connsiteY35" fmla="*/ 782198 h 1255923"/>
              <a:gd name="connsiteX36" fmla="*/ 2721166 w 5519450"/>
              <a:gd name="connsiteY36" fmla="*/ 826265 h 1255923"/>
              <a:gd name="connsiteX37" fmla="*/ 2754216 w 5519450"/>
              <a:gd name="connsiteY37" fmla="*/ 848299 h 1255923"/>
              <a:gd name="connsiteX38" fmla="*/ 3018621 w 5519450"/>
              <a:gd name="connsiteY38" fmla="*/ 826265 h 1255923"/>
              <a:gd name="connsiteX39" fmla="*/ 3150824 w 5519450"/>
              <a:gd name="connsiteY39" fmla="*/ 782198 h 1255923"/>
              <a:gd name="connsiteX40" fmla="*/ 3183874 w 5519450"/>
              <a:gd name="connsiteY40" fmla="*/ 771181 h 1255923"/>
              <a:gd name="connsiteX41" fmla="*/ 3216925 w 5519450"/>
              <a:gd name="connsiteY41" fmla="*/ 760164 h 1255923"/>
              <a:gd name="connsiteX42" fmla="*/ 3249976 w 5519450"/>
              <a:gd name="connsiteY42" fmla="*/ 738130 h 1255923"/>
              <a:gd name="connsiteX43" fmla="*/ 3283026 w 5519450"/>
              <a:gd name="connsiteY43" fmla="*/ 727113 h 1255923"/>
              <a:gd name="connsiteX44" fmla="*/ 3349127 w 5519450"/>
              <a:gd name="connsiteY44" fmla="*/ 672029 h 1255923"/>
              <a:gd name="connsiteX45" fmla="*/ 3382178 w 5519450"/>
              <a:gd name="connsiteY45" fmla="*/ 649995 h 1255923"/>
              <a:gd name="connsiteX46" fmla="*/ 3426245 w 5519450"/>
              <a:gd name="connsiteY46" fmla="*/ 627962 h 1255923"/>
              <a:gd name="connsiteX47" fmla="*/ 3459296 w 5519450"/>
              <a:gd name="connsiteY47" fmla="*/ 605928 h 1255923"/>
              <a:gd name="connsiteX48" fmla="*/ 3492347 w 5519450"/>
              <a:gd name="connsiteY48" fmla="*/ 594911 h 1255923"/>
              <a:gd name="connsiteX49" fmla="*/ 3536414 w 5519450"/>
              <a:gd name="connsiteY49" fmla="*/ 572877 h 1255923"/>
              <a:gd name="connsiteX50" fmla="*/ 3558448 w 5519450"/>
              <a:gd name="connsiteY50" fmla="*/ 539827 h 1255923"/>
              <a:gd name="connsiteX51" fmla="*/ 3591498 w 5519450"/>
              <a:gd name="connsiteY51" fmla="*/ 517793 h 1255923"/>
              <a:gd name="connsiteX52" fmla="*/ 3944038 w 5519450"/>
              <a:gd name="connsiteY52" fmla="*/ 528810 h 1255923"/>
              <a:gd name="connsiteX53" fmla="*/ 4219460 w 5519450"/>
              <a:gd name="connsiteY53" fmla="*/ 528810 h 1255923"/>
              <a:gd name="connsiteX54" fmla="*/ 4318612 w 5519450"/>
              <a:gd name="connsiteY54" fmla="*/ 484742 h 1255923"/>
              <a:gd name="connsiteX55" fmla="*/ 4362679 w 5519450"/>
              <a:gd name="connsiteY55" fmla="*/ 473725 h 1255923"/>
              <a:gd name="connsiteX56" fmla="*/ 4527932 w 5519450"/>
              <a:gd name="connsiteY56" fmla="*/ 473725 h 1255923"/>
              <a:gd name="connsiteX57" fmla="*/ 4594033 w 5519450"/>
              <a:gd name="connsiteY57" fmla="*/ 451692 h 1255923"/>
              <a:gd name="connsiteX58" fmla="*/ 4660135 w 5519450"/>
              <a:gd name="connsiteY58" fmla="*/ 418641 h 1255923"/>
              <a:gd name="connsiteX59" fmla="*/ 4759286 w 5519450"/>
              <a:gd name="connsiteY59" fmla="*/ 352540 h 1255923"/>
              <a:gd name="connsiteX60" fmla="*/ 4792337 w 5519450"/>
              <a:gd name="connsiteY60" fmla="*/ 330506 h 1255923"/>
              <a:gd name="connsiteX61" fmla="*/ 4869455 w 5519450"/>
              <a:gd name="connsiteY61" fmla="*/ 308472 h 1255923"/>
              <a:gd name="connsiteX62" fmla="*/ 4902506 w 5519450"/>
              <a:gd name="connsiteY62" fmla="*/ 286439 h 1255923"/>
              <a:gd name="connsiteX63" fmla="*/ 4990641 w 5519450"/>
              <a:gd name="connsiteY63" fmla="*/ 264405 h 1255923"/>
              <a:gd name="connsiteX64" fmla="*/ 5056742 w 5519450"/>
              <a:gd name="connsiteY64" fmla="*/ 231354 h 1255923"/>
              <a:gd name="connsiteX65" fmla="*/ 5133860 w 5519450"/>
              <a:gd name="connsiteY65" fmla="*/ 198304 h 1255923"/>
              <a:gd name="connsiteX66" fmla="*/ 5210978 w 5519450"/>
              <a:gd name="connsiteY66" fmla="*/ 154236 h 1255923"/>
              <a:gd name="connsiteX67" fmla="*/ 5255045 w 5519450"/>
              <a:gd name="connsiteY67" fmla="*/ 132202 h 1255923"/>
              <a:gd name="connsiteX68" fmla="*/ 5332163 w 5519450"/>
              <a:gd name="connsiteY68" fmla="*/ 88135 h 1255923"/>
              <a:gd name="connsiteX69" fmla="*/ 5376231 w 5519450"/>
              <a:gd name="connsiteY69" fmla="*/ 77118 h 1255923"/>
              <a:gd name="connsiteX70" fmla="*/ 5420298 w 5519450"/>
              <a:gd name="connsiteY70" fmla="*/ 55084 h 1255923"/>
              <a:gd name="connsiteX71" fmla="*/ 5453349 w 5519450"/>
              <a:gd name="connsiteY71" fmla="*/ 44068 h 1255923"/>
              <a:gd name="connsiteX72" fmla="*/ 5519450 w 5519450"/>
              <a:gd name="connsiteY72" fmla="*/ 0 h 125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519450" h="1255923">
                <a:moveTo>
                  <a:pt x="0" y="980501"/>
                </a:moveTo>
                <a:cubicBezTo>
                  <a:pt x="77859" y="996073"/>
                  <a:pt x="37319" y="985596"/>
                  <a:pt x="121185" y="1013552"/>
                </a:cubicBezTo>
                <a:lnTo>
                  <a:pt x="154236" y="1024569"/>
                </a:lnTo>
                <a:lnTo>
                  <a:pt x="187286" y="1035586"/>
                </a:lnTo>
                <a:cubicBezTo>
                  <a:pt x="194631" y="1046603"/>
                  <a:pt x="199957" y="1059274"/>
                  <a:pt x="209320" y="1068636"/>
                </a:cubicBezTo>
                <a:cubicBezTo>
                  <a:pt x="265619" y="1124934"/>
                  <a:pt x="343581" y="1084344"/>
                  <a:pt x="418641" y="1079653"/>
                </a:cubicBezTo>
                <a:cubicBezTo>
                  <a:pt x="463309" y="1072208"/>
                  <a:pt x="487723" y="1059110"/>
                  <a:pt x="528809" y="1079653"/>
                </a:cubicBezTo>
                <a:cubicBezTo>
                  <a:pt x="552495" y="1091496"/>
                  <a:pt x="594910" y="1123721"/>
                  <a:pt x="594910" y="1123721"/>
                </a:cubicBezTo>
                <a:cubicBezTo>
                  <a:pt x="644190" y="1197638"/>
                  <a:pt x="586136" y="1125215"/>
                  <a:pt x="649995" y="1167788"/>
                </a:cubicBezTo>
                <a:cubicBezTo>
                  <a:pt x="723092" y="1216520"/>
                  <a:pt x="644004" y="1186827"/>
                  <a:pt x="716096" y="1222872"/>
                </a:cubicBezTo>
                <a:cubicBezTo>
                  <a:pt x="726483" y="1228065"/>
                  <a:pt x="737981" y="1230699"/>
                  <a:pt x="749147" y="1233889"/>
                </a:cubicBezTo>
                <a:cubicBezTo>
                  <a:pt x="785451" y="1244262"/>
                  <a:pt x="810433" y="1248350"/>
                  <a:pt x="848298" y="1255923"/>
                </a:cubicBezTo>
                <a:cubicBezTo>
                  <a:pt x="892366" y="1252251"/>
                  <a:pt x="936668" y="1250750"/>
                  <a:pt x="980501" y="1244906"/>
                </a:cubicBezTo>
                <a:cubicBezTo>
                  <a:pt x="992012" y="1243371"/>
                  <a:pt x="1005340" y="1242100"/>
                  <a:pt x="1013551" y="1233889"/>
                </a:cubicBezTo>
                <a:cubicBezTo>
                  <a:pt x="1083023" y="1164417"/>
                  <a:pt x="1040929" y="1190151"/>
                  <a:pt x="1068636" y="1134737"/>
                </a:cubicBezTo>
                <a:cubicBezTo>
                  <a:pt x="1074557" y="1122894"/>
                  <a:pt x="1083325" y="1112704"/>
                  <a:pt x="1090669" y="1101687"/>
                </a:cubicBezTo>
                <a:cubicBezTo>
                  <a:pt x="1118948" y="988571"/>
                  <a:pt x="1080512" y="1128773"/>
                  <a:pt x="1123720" y="1013552"/>
                </a:cubicBezTo>
                <a:cubicBezTo>
                  <a:pt x="1134311" y="985310"/>
                  <a:pt x="1132436" y="963070"/>
                  <a:pt x="1145754" y="936434"/>
                </a:cubicBezTo>
                <a:cubicBezTo>
                  <a:pt x="1174899" y="878146"/>
                  <a:pt x="1160228" y="927188"/>
                  <a:pt x="1200838" y="870333"/>
                </a:cubicBezTo>
                <a:cubicBezTo>
                  <a:pt x="1224955" y="836570"/>
                  <a:pt x="1229500" y="785124"/>
                  <a:pt x="1266939" y="760164"/>
                </a:cubicBezTo>
                <a:lnTo>
                  <a:pt x="1299990" y="738130"/>
                </a:lnTo>
                <a:cubicBezTo>
                  <a:pt x="1307335" y="727113"/>
                  <a:pt x="1311685" y="713351"/>
                  <a:pt x="1322024" y="705080"/>
                </a:cubicBezTo>
                <a:cubicBezTo>
                  <a:pt x="1331092" y="697826"/>
                  <a:pt x="1344687" y="699256"/>
                  <a:pt x="1355074" y="694063"/>
                </a:cubicBezTo>
                <a:cubicBezTo>
                  <a:pt x="1366917" y="688141"/>
                  <a:pt x="1375564" y="676216"/>
                  <a:pt x="1388125" y="672029"/>
                </a:cubicBezTo>
                <a:cubicBezTo>
                  <a:pt x="1409316" y="664965"/>
                  <a:pt x="1432249" y="665008"/>
                  <a:pt x="1454226" y="661012"/>
                </a:cubicBezTo>
                <a:cubicBezTo>
                  <a:pt x="1577250" y="638644"/>
                  <a:pt x="1442743" y="654750"/>
                  <a:pt x="1663547" y="638978"/>
                </a:cubicBezTo>
                <a:cubicBezTo>
                  <a:pt x="1746611" y="611292"/>
                  <a:pt x="1644231" y="648637"/>
                  <a:pt x="1729648" y="605928"/>
                </a:cubicBezTo>
                <a:cubicBezTo>
                  <a:pt x="1754832" y="593336"/>
                  <a:pt x="1792639" y="590180"/>
                  <a:pt x="1817783" y="583894"/>
                </a:cubicBezTo>
                <a:cubicBezTo>
                  <a:pt x="1829049" y="581077"/>
                  <a:pt x="1839242" y="573580"/>
                  <a:pt x="1850833" y="572877"/>
                </a:cubicBezTo>
                <a:cubicBezTo>
                  <a:pt x="1960861" y="566209"/>
                  <a:pt x="2071170" y="565532"/>
                  <a:pt x="2181339" y="561860"/>
                </a:cubicBezTo>
                <a:cubicBezTo>
                  <a:pt x="2246535" y="555933"/>
                  <a:pt x="2335265" y="539722"/>
                  <a:pt x="2401677" y="561860"/>
                </a:cubicBezTo>
                <a:cubicBezTo>
                  <a:pt x="2426799" y="570234"/>
                  <a:pt x="2444093" y="594085"/>
                  <a:pt x="2467778" y="605928"/>
                </a:cubicBezTo>
                <a:lnTo>
                  <a:pt x="2511845" y="627962"/>
                </a:lnTo>
                <a:cubicBezTo>
                  <a:pt x="2533293" y="692303"/>
                  <a:pt x="2506081" y="633215"/>
                  <a:pt x="2555913" y="683046"/>
                </a:cubicBezTo>
                <a:cubicBezTo>
                  <a:pt x="2629362" y="756494"/>
                  <a:pt x="2522860" y="679370"/>
                  <a:pt x="2610997" y="738130"/>
                </a:cubicBezTo>
                <a:cubicBezTo>
                  <a:pt x="2674143" y="832849"/>
                  <a:pt x="2590062" y="721382"/>
                  <a:pt x="2666082" y="782198"/>
                </a:cubicBezTo>
                <a:cubicBezTo>
                  <a:pt x="2737271" y="839149"/>
                  <a:pt x="2638090" y="798573"/>
                  <a:pt x="2721166" y="826265"/>
                </a:cubicBezTo>
                <a:cubicBezTo>
                  <a:pt x="2732183" y="833610"/>
                  <a:pt x="2740994" y="847603"/>
                  <a:pt x="2754216" y="848299"/>
                </a:cubicBezTo>
                <a:cubicBezTo>
                  <a:pt x="2826634" y="852111"/>
                  <a:pt x="2939158" y="836198"/>
                  <a:pt x="3018621" y="826265"/>
                </a:cubicBezTo>
                <a:lnTo>
                  <a:pt x="3150824" y="782198"/>
                </a:lnTo>
                <a:lnTo>
                  <a:pt x="3183874" y="771181"/>
                </a:lnTo>
                <a:cubicBezTo>
                  <a:pt x="3194891" y="767509"/>
                  <a:pt x="3207262" y="766606"/>
                  <a:pt x="3216925" y="760164"/>
                </a:cubicBezTo>
                <a:cubicBezTo>
                  <a:pt x="3227942" y="752819"/>
                  <a:pt x="3238133" y="744052"/>
                  <a:pt x="3249976" y="738130"/>
                </a:cubicBezTo>
                <a:cubicBezTo>
                  <a:pt x="3260363" y="732937"/>
                  <a:pt x="3272639" y="732306"/>
                  <a:pt x="3283026" y="727113"/>
                </a:cubicBezTo>
                <a:cubicBezTo>
                  <a:pt x="3324060" y="706596"/>
                  <a:pt x="3312575" y="702490"/>
                  <a:pt x="3349127" y="672029"/>
                </a:cubicBezTo>
                <a:cubicBezTo>
                  <a:pt x="3359299" y="663552"/>
                  <a:pt x="3370682" y="656564"/>
                  <a:pt x="3382178" y="649995"/>
                </a:cubicBezTo>
                <a:cubicBezTo>
                  <a:pt x="3396437" y="641847"/>
                  <a:pt x="3411986" y="636110"/>
                  <a:pt x="3426245" y="627962"/>
                </a:cubicBezTo>
                <a:cubicBezTo>
                  <a:pt x="3437741" y="621393"/>
                  <a:pt x="3447453" y="611849"/>
                  <a:pt x="3459296" y="605928"/>
                </a:cubicBezTo>
                <a:cubicBezTo>
                  <a:pt x="3469683" y="600735"/>
                  <a:pt x="3481673" y="599486"/>
                  <a:pt x="3492347" y="594911"/>
                </a:cubicBezTo>
                <a:cubicBezTo>
                  <a:pt x="3507442" y="588442"/>
                  <a:pt x="3521725" y="580222"/>
                  <a:pt x="3536414" y="572877"/>
                </a:cubicBezTo>
                <a:cubicBezTo>
                  <a:pt x="3543759" y="561860"/>
                  <a:pt x="3549086" y="549189"/>
                  <a:pt x="3558448" y="539827"/>
                </a:cubicBezTo>
                <a:cubicBezTo>
                  <a:pt x="3567810" y="530465"/>
                  <a:pt x="3578263" y="518171"/>
                  <a:pt x="3591498" y="517793"/>
                </a:cubicBezTo>
                <a:lnTo>
                  <a:pt x="3944038" y="528810"/>
                </a:lnTo>
                <a:cubicBezTo>
                  <a:pt x="4063892" y="545932"/>
                  <a:pt x="4053363" y="549572"/>
                  <a:pt x="4219460" y="528810"/>
                </a:cubicBezTo>
                <a:cubicBezTo>
                  <a:pt x="4316192" y="516718"/>
                  <a:pt x="4255935" y="511604"/>
                  <a:pt x="4318612" y="484742"/>
                </a:cubicBezTo>
                <a:cubicBezTo>
                  <a:pt x="4332529" y="478778"/>
                  <a:pt x="4347990" y="477397"/>
                  <a:pt x="4362679" y="473725"/>
                </a:cubicBezTo>
                <a:cubicBezTo>
                  <a:pt x="4439197" y="489029"/>
                  <a:pt x="4428214" y="492422"/>
                  <a:pt x="4527932" y="473725"/>
                </a:cubicBezTo>
                <a:cubicBezTo>
                  <a:pt x="4550760" y="469445"/>
                  <a:pt x="4574708" y="464575"/>
                  <a:pt x="4594033" y="451692"/>
                </a:cubicBezTo>
                <a:cubicBezTo>
                  <a:pt x="4636747" y="423216"/>
                  <a:pt x="4614523" y="433845"/>
                  <a:pt x="4660135" y="418641"/>
                </a:cubicBezTo>
                <a:lnTo>
                  <a:pt x="4759286" y="352540"/>
                </a:lnTo>
                <a:cubicBezTo>
                  <a:pt x="4770303" y="345195"/>
                  <a:pt x="4779492" y="333717"/>
                  <a:pt x="4792337" y="330506"/>
                </a:cubicBezTo>
                <a:cubicBezTo>
                  <a:pt x="4806457" y="326976"/>
                  <a:pt x="4853650" y="316374"/>
                  <a:pt x="4869455" y="308472"/>
                </a:cubicBezTo>
                <a:cubicBezTo>
                  <a:pt x="4881298" y="302551"/>
                  <a:pt x="4890663" y="292360"/>
                  <a:pt x="4902506" y="286439"/>
                </a:cubicBezTo>
                <a:cubicBezTo>
                  <a:pt x="4925092" y="275146"/>
                  <a:pt x="4969686" y="268596"/>
                  <a:pt x="4990641" y="264405"/>
                </a:cubicBezTo>
                <a:cubicBezTo>
                  <a:pt x="5085347" y="201266"/>
                  <a:pt x="4965528" y="276961"/>
                  <a:pt x="5056742" y="231354"/>
                </a:cubicBezTo>
                <a:cubicBezTo>
                  <a:pt x="5132823" y="193314"/>
                  <a:pt x="5042145" y="221233"/>
                  <a:pt x="5133860" y="198304"/>
                </a:cubicBezTo>
                <a:cubicBezTo>
                  <a:pt x="5267025" y="131720"/>
                  <a:pt x="5101976" y="216524"/>
                  <a:pt x="5210978" y="154236"/>
                </a:cubicBezTo>
                <a:cubicBezTo>
                  <a:pt x="5225237" y="146088"/>
                  <a:pt x="5240627" y="140066"/>
                  <a:pt x="5255045" y="132202"/>
                </a:cubicBezTo>
                <a:cubicBezTo>
                  <a:pt x="5281037" y="118025"/>
                  <a:pt x="5305210" y="100386"/>
                  <a:pt x="5332163" y="88135"/>
                </a:cubicBezTo>
                <a:cubicBezTo>
                  <a:pt x="5345947" y="81869"/>
                  <a:pt x="5361542" y="80790"/>
                  <a:pt x="5376231" y="77118"/>
                </a:cubicBezTo>
                <a:cubicBezTo>
                  <a:pt x="5390920" y="69773"/>
                  <a:pt x="5405203" y="61553"/>
                  <a:pt x="5420298" y="55084"/>
                </a:cubicBezTo>
                <a:cubicBezTo>
                  <a:pt x="5430972" y="50510"/>
                  <a:pt x="5443198" y="49708"/>
                  <a:pt x="5453349" y="44068"/>
                </a:cubicBezTo>
                <a:cubicBezTo>
                  <a:pt x="5476498" y="31208"/>
                  <a:pt x="5519450" y="0"/>
                  <a:pt x="5519450" y="0"/>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9117" y="3429000"/>
            <a:ext cx="2617883" cy="1169551"/>
          </a:xfrm>
          <a:prstGeom prst="rect">
            <a:avLst/>
          </a:prstGeom>
          <a:noFill/>
        </p:spPr>
        <p:txBody>
          <a:bodyPr wrap="square" rtlCol="0">
            <a:spAutoFit/>
          </a:bodyPr>
          <a:lstStyle/>
          <a:p>
            <a:r>
              <a:rPr lang="en-US" sz="1400" b="1" dirty="0">
                <a:solidFill>
                  <a:srgbClr val="7030A0"/>
                </a:solidFill>
                <a:latin typeface="Tempus Sans ITC" pitchFamily="82" charset="0"/>
                <a:cs typeface="Times New Roman" pitchFamily="18" charset="0"/>
              </a:rPr>
              <a:t>The border drawn is imperfect due to sectioning, you can obviously see nodules below the line, in what we are calling the medulla. </a:t>
            </a:r>
            <a:endParaRPr lang="en-US" sz="1400" dirty="0">
              <a:solidFill>
                <a:srgbClr val="7030A0"/>
              </a:solidFill>
              <a:latin typeface="Tempus Sans ITC" pitchFamily="82" charset="0"/>
            </a:endParaRPr>
          </a:p>
        </p:txBody>
      </p:sp>
    </p:spTree>
    <p:extLst>
      <p:ext uri="{BB962C8B-B14F-4D97-AF65-F5344CB8AC3E}">
        <p14:creationId xmlns:p14="http://schemas.microsoft.com/office/powerpoint/2010/main" val="2073199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438400" y="1936615"/>
            <a:ext cx="41910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substance – SL77</a:t>
            </a:r>
            <a:endParaRPr lang="en-US" dirty="0">
              <a:latin typeface="Calibri" pitchFamily="34" charset="0"/>
            </a:endParaRPr>
          </a:p>
        </p:txBody>
      </p:sp>
      <p:sp>
        <p:nvSpPr>
          <p:cNvPr id="37891" name="TextBox 4"/>
          <p:cNvSpPr txBox="1">
            <a:spLocks noChangeArrowheads="1"/>
          </p:cNvSpPr>
          <p:nvPr/>
        </p:nvSpPr>
        <p:spPr bwMode="auto">
          <a:xfrm>
            <a:off x="1295400" y="5029200"/>
            <a:ext cx="7391399"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077</a:t>
            </a:r>
            <a:r>
              <a:rPr lang="en-US" dirty="0">
                <a:latin typeface="Calibri" pitchFamily="34" charset="0"/>
                <a:hlinkClick r:id="rId4"/>
              </a:rPr>
              <a:t> </a:t>
            </a:r>
            <a:r>
              <a:rPr lang="en-US" dirty="0">
                <a:latin typeface="Calibri" pitchFamily="34" charset="0"/>
              </a:rPr>
              <a:t>and </a:t>
            </a:r>
            <a:r>
              <a:rPr lang="en-US" u="sng" dirty="0">
                <a:hlinkClick r:id="rId4"/>
              </a:rPr>
              <a:t>SL 078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Cortex</a:t>
            </a:r>
          </a:p>
          <a:p>
            <a:pPr lvl="3" eaLnBrk="0" hangingPunct="0">
              <a:buFontTx/>
              <a:buChar char="•"/>
            </a:pPr>
            <a:r>
              <a:rPr lang="en-US" sz="1200" b="1" dirty="0">
                <a:solidFill>
                  <a:srgbClr val="002060"/>
                </a:solidFill>
                <a:latin typeface="Georgia" pitchFamily="18" charset="0"/>
                <a:ea typeface="Times" pitchFamily="18" charset="0"/>
                <a:cs typeface="Arial" charset="0"/>
              </a:rPr>
              <a:t>Nodules</a:t>
            </a:r>
          </a:p>
          <a:p>
            <a:pPr lvl="3" eaLnBrk="0" hangingPunct="0">
              <a:buFontTx/>
              <a:buChar char="•"/>
            </a:pPr>
            <a:r>
              <a:rPr lang="en-US" sz="1200" b="1" dirty="0" err="1">
                <a:solidFill>
                  <a:srgbClr val="002060"/>
                </a:solidFill>
                <a:latin typeface="Georgia" pitchFamily="18" charset="0"/>
                <a:ea typeface="Times" pitchFamily="18" charset="0"/>
                <a:cs typeface="Arial" charset="0"/>
              </a:rPr>
              <a:t>Paracortical</a:t>
            </a:r>
            <a:r>
              <a:rPr lang="en-US" sz="1200" b="1" dirty="0">
                <a:solidFill>
                  <a:srgbClr val="002060"/>
                </a:solidFill>
                <a:latin typeface="Georgia" pitchFamily="18" charset="0"/>
                <a:ea typeface="Times" pitchFamily="18" charset="0"/>
                <a:cs typeface="Arial" charset="0"/>
              </a:rPr>
              <a:t> zone</a:t>
            </a:r>
          </a:p>
          <a:p>
            <a:pPr lvl="2" eaLnBrk="0" hangingPunct="0">
              <a:buFontTx/>
              <a:buChar char="•"/>
            </a:pPr>
            <a:r>
              <a:rPr lang="en-US" sz="1200" b="1" dirty="0">
                <a:solidFill>
                  <a:srgbClr val="002060"/>
                </a:solidFill>
                <a:latin typeface="Georgia" pitchFamily="18" charset="0"/>
                <a:ea typeface="Times" pitchFamily="18" charset="0"/>
                <a:cs typeface="Arial" charset="0"/>
              </a:rPr>
              <a:t>Medulla</a:t>
            </a:r>
          </a:p>
          <a:p>
            <a:pPr lvl="3" eaLnBrk="0" hangingPunct="0">
              <a:buFontTx/>
              <a:buChar char="•"/>
            </a:pPr>
            <a:r>
              <a:rPr lang="en-US" sz="1200" b="1" dirty="0">
                <a:solidFill>
                  <a:srgbClr val="002060"/>
                </a:solidFill>
                <a:latin typeface="Georgia" pitchFamily="18" charset="0"/>
                <a:ea typeface="Times" pitchFamily="18" charset="0"/>
                <a:cs typeface="Arial" charset="0"/>
              </a:rPr>
              <a:t>Medullary cords</a:t>
            </a:r>
          </a:p>
        </p:txBody>
      </p:sp>
      <p:sp>
        <p:nvSpPr>
          <p:cNvPr id="6" name="Rectangle 5"/>
          <p:cNvSpPr/>
          <p:nvPr/>
        </p:nvSpPr>
        <p:spPr>
          <a:xfrm>
            <a:off x="2148123" y="39469"/>
            <a:ext cx="504388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substance</a:t>
            </a:r>
          </a:p>
        </p:txBody>
      </p:sp>
    </p:spTree>
    <p:extLst>
      <p:ext uri="{BB962C8B-B14F-4D97-AF65-F5344CB8AC3E}">
        <p14:creationId xmlns:p14="http://schemas.microsoft.com/office/powerpoint/2010/main" val="1367321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3074" name="Picture 2" descr="\\ahc-webdata\com\LabManuals\MA\VLM\Lab16\SLa77bH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4577" y="610473"/>
            <a:ext cx="6414240" cy="4810680"/>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Box 2"/>
          <p:cNvSpPr txBox="1">
            <a:spLocks noChangeArrowheads="1"/>
          </p:cNvSpPr>
          <p:nvPr/>
        </p:nvSpPr>
        <p:spPr bwMode="auto">
          <a:xfrm>
            <a:off x="95356" y="5412890"/>
            <a:ext cx="8955001"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Within the lumen of the </a:t>
            </a:r>
            <a:r>
              <a:rPr lang="en-US" b="1" dirty="0" err="1">
                <a:solidFill>
                  <a:schemeClr val="accent3">
                    <a:lumMod val="50000"/>
                  </a:schemeClr>
                </a:solidFill>
                <a:latin typeface="Times New Roman" pitchFamily="18" charset="0"/>
                <a:cs typeface="Times New Roman" pitchFamily="18" charset="0"/>
              </a:rPr>
              <a:t>subcapsular</a:t>
            </a:r>
            <a:r>
              <a:rPr lang="en-US" b="1" dirty="0">
                <a:solidFill>
                  <a:schemeClr val="accent3">
                    <a:lumMod val="50000"/>
                  </a:schemeClr>
                </a:solidFill>
                <a:latin typeface="Times New Roman" pitchFamily="18" charset="0"/>
                <a:cs typeface="Times New Roman" pitchFamily="18" charset="0"/>
              </a:rPr>
              <a:t> and trabecular sinuses, you will see </a:t>
            </a:r>
            <a:r>
              <a:rPr lang="en-US" b="1" dirty="0">
                <a:solidFill>
                  <a:srgbClr val="00B050"/>
                </a:solidFill>
                <a:latin typeface="Times New Roman" pitchFamily="18" charset="0"/>
                <a:cs typeface="Times New Roman" pitchFamily="18" charset="0"/>
              </a:rPr>
              <a:t>lymphocytes</a:t>
            </a:r>
            <a:r>
              <a:rPr lang="en-US" b="1" dirty="0">
                <a:solidFill>
                  <a:schemeClr val="accent3">
                    <a:lumMod val="50000"/>
                  </a:schemeClr>
                </a:solidFill>
                <a:latin typeface="Times New Roman" pitchFamily="18" charset="0"/>
                <a:cs typeface="Times New Roman" pitchFamily="18" charset="0"/>
              </a:rPr>
              <a:t> (round nuclei) as well as </a:t>
            </a:r>
            <a:r>
              <a:rPr lang="en-US" b="1" dirty="0">
                <a:solidFill>
                  <a:srgbClr val="00B050"/>
                </a:solidFill>
                <a:latin typeface="Times New Roman" pitchFamily="18" charset="0"/>
                <a:cs typeface="Times New Roman" pitchFamily="18" charset="0"/>
              </a:rPr>
              <a:t>reticular cells </a:t>
            </a:r>
            <a:r>
              <a:rPr lang="en-US" b="1" dirty="0">
                <a:solidFill>
                  <a:schemeClr val="accent3">
                    <a:lumMod val="50000"/>
                  </a:schemeClr>
                </a:solidFill>
                <a:latin typeface="Times New Roman" pitchFamily="18" charset="0"/>
                <a:cs typeface="Times New Roman" pitchFamily="18" charset="0"/>
              </a:rPr>
              <a:t>(blue arrows) and </a:t>
            </a:r>
            <a:r>
              <a:rPr lang="en-US" b="1" dirty="0">
                <a:solidFill>
                  <a:srgbClr val="00B050"/>
                </a:solidFill>
                <a:latin typeface="Times New Roman" pitchFamily="18" charset="0"/>
                <a:cs typeface="Times New Roman" pitchFamily="18" charset="0"/>
              </a:rPr>
              <a:t>macrophages</a:t>
            </a:r>
            <a:r>
              <a:rPr lang="en-US" b="1" dirty="0">
                <a:solidFill>
                  <a:schemeClr val="accent3">
                    <a:lumMod val="50000"/>
                  </a:schemeClr>
                </a:solidFill>
                <a:latin typeface="Times New Roman" pitchFamily="18" charset="0"/>
                <a:cs typeface="Times New Roman" pitchFamily="18" charset="0"/>
              </a:rPr>
              <a:t> (red arrow).  The reticular cells are similar to fibroblasts, in that they secrete (and wrap around) the type III collagen fibers that support the lymph node.  They also may play a role in the immune response by secreting substances that attract lymphocytes and other immune cells.</a:t>
            </a:r>
          </a:p>
        </p:txBody>
      </p:sp>
      <p:sp>
        <p:nvSpPr>
          <p:cNvPr id="18" name="Rectangle 17"/>
          <p:cNvSpPr/>
          <p:nvPr/>
        </p:nvSpPr>
        <p:spPr>
          <a:xfrm>
            <a:off x="1524000" y="897415"/>
            <a:ext cx="158827" cy="18636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674564" y="624244"/>
            <a:ext cx="990013" cy="2731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524000" y="1083784"/>
            <a:ext cx="1140577" cy="4329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664577" y="39469"/>
            <a:ext cx="401097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CELLS</a:t>
            </a:r>
          </a:p>
        </p:txBody>
      </p:sp>
    </p:spTree>
    <p:extLst>
      <p:ext uri="{BB962C8B-B14F-4D97-AF65-F5344CB8AC3E}">
        <p14:creationId xmlns:p14="http://schemas.microsoft.com/office/powerpoint/2010/main" val="2511018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3417114" y="947678"/>
            <a:ext cx="5704619" cy="2862322"/>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The previous modules looked at the sites of blood cell development and maturation (bone marrow and thymus), as well as places all around the body where the immune response is working against pathogens.</a:t>
            </a:r>
          </a:p>
          <a:p>
            <a:endParaRPr lang="en-US"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In this module, we will focus on two specific organs that are involved in filtration of body fluids and stimulating the immune response; lymph nodes, which are associated with lymphatic fluid and channels, and the spleen, which filters blood.  </a:t>
            </a:r>
          </a:p>
        </p:txBody>
      </p:sp>
      <p:sp>
        <p:nvSpPr>
          <p:cNvPr id="2" name="Rectangle 1"/>
          <p:cNvSpPr/>
          <p:nvPr/>
        </p:nvSpPr>
        <p:spPr>
          <a:xfrm>
            <a:off x="2229352" y="39469"/>
            <a:ext cx="488140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and Spleen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27" y="533400"/>
            <a:ext cx="3205373" cy="6294348"/>
          </a:xfrm>
          <a:prstGeom prst="rect">
            <a:avLst/>
          </a:prstGeom>
        </p:spPr>
      </p:pic>
    </p:spTree>
    <p:extLst>
      <p:ext uri="{BB962C8B-B14F-4D97-AF65-F5344CB8AC3E}">
        <p14:creationId xmlns:p14="http://schemas.microsoft.com/office/powerpoint/2010/main" val="2390251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887" y="976369"/>
            <a:ext cx="7162180" cy="4268370"/>
          </a:xfrm>
          <a:prstGeom prst="rect">
            <a:avLst/>
          </a:prstGeom>
        </p:spPr>
      </p:pic>
      <p:sp>
        <p:nvSpPr>
          <p:cNvPr id="27654" name="TextBox 2"/>
          <p:cNvSpPr txBox="1">
            <a:spLocks noChangeArrowheads="1"/>
          </p:cNvSpPr>
          <p:nvPr/>
        </p:nvSpPr>
        <p:spPr bwMode="auto">
          <a:xfrm>
            <a:off x="95356" y="5334000"/>
            <a:ext cx="8955001"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this image from the cortex, a portion of the nodule is to the left of the dashed line, and the </a:t>
            </a:r>
            <a:r>
              <a:rPr lang="en-US" b="1" dirty="0" err="1">
                <a:solidFill>
                  <a:schemeClr val="accent3">
                    <a:lumMod val="50000"/>
                  </a:schemeClr>
                </a:solidFill>
                <a:latin typeface="Times New Roman" pitchFamily="18" charset="0"/>
                <a:cs typeface="Times New Roman" pitchFamily="18" charset="0"/>
              </a:rPr>
              <a:t>paracortical</a:t>
            </a:r>
            <a:r>
              <a:rPr lang="en-US" b="1" dirty="0">
                <a:solidFill>
                  <a:schemeClr val="accent3">
                    <a:lumMod val="50000"/>
                  </a:schemeClr>
                </a:solidFill>
                <a:latin typeface="Times New Roman" pitchFamily="18" charset="0"/>
                <a:cs typeface="Times New Roman" pitchFamily="18" charset="0"/>
              </a:rPr>
              <a:t> zone is to the right of the line.  Both regions contain abundant lymphocytes; again, the nodules contain mostly B cells, while T cells dominate the </a:t>
            </a:r>
            <a:r>
              <a:rPr lang="en-US" b="1" dirty="0" err="1">
                <a:solidFill>
                  <a:schemeClr val="accent3">
                    <a:lumMod val="50000"/>
                  </a:schemeClr>
                </a:solidFill>
                <a:latin typeface="Times New Roman" pitchFamily="18" charset="0"/>
                <a:cs typeface="Times New Roman" pitchFamily="18" charset="0"/>
              </a:rPr>
              <a:t>paracortical</a:t>
            </a:r>
            <a:r>
              <a:rPr lang="en-US" b="1" dirty="0">
                <a:solidFill>
                  <a:schemeClr val="accent3">
                    <a:lumMod val="50000"/>
                  </a:schemeClr>
                </a:solidFill>
                <a:latin typeface="Times New Roman" pitchFamily="18" charset="0"/>
                <a:cs typeface="Times New Roman" pitchFamily="18" charset="0"/>
              </a:rPr>
              <a:t> region.  Also in both regions are macrophages (arrow) as well as more difficult to find and distinguish reticular, dendritic, and follicular dendritic cells.</a:t>
            </a:r>
          </a:p>
        </p:txBody>
      </p:sp>
      <p:sp>
        <p:nvSpPr>
          <p:cNvPr id="18" name="Rectangle 17"/>
          <p:cNvSpPr/>
          <p:nvPr/>
        </p:nvSpPr>
        <p:spPr>
          <a:xfrm>
            <a:off x="1752600" y="973615"/>
            <a:ext cx="158827" cy="11016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1911427" y="976369"/>
            <a:ext cx="1212773" cy="523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752600" y="1143000"/>
            <a:ext cx="273287" cy="40789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664577" y="39469"/>
            <a:ext cx="401097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CELLS</a:t>
            </a:r>
          </a:p>
        </p:txBody>
      </p:sp>
      <p:sp>
        <p:nvSpPr>
          <p:cNvPr id="3" name="Freeform 2"/>
          <p:cNvSpPr/>
          <p:nvPr/>
        </p:nvSpPr>
        <p:spPr>
          <a:xfrm>
            <a:off x="3909030" y="973616"/>
            <a:ext cx="3163799" cy="4248380"/>
          </a:xfrm>
          <a:custGeom>
            <a:avLst/>
            <a:gdLst>
              <a:gd name="connsiteX0" fmla="*/ 3163799 w 3163799"/>
              <a:gd name="connsiteY0" fmla="*/ 0 h 4175393"/>
              <a:gd name="connsiteX1" fmla="*/ 3119731 w 3163799"/>
              <a:gd name="connsiteY1" fmla="*/ 154237 h 4175393"/>
              <a:gd name="connsiteX2" fmla="*/ 3097698 w 3163799"/>
              <a:gd name="connsiteY2" fmla="*/ 187287 h 4175393"/>
              <a:gd name="connsiteX3" fmla="*/ 3064647 w 3163799"/>
              <a:gd name="connsiteY3" fmla="*/ 286439 h 4175393"/>
              <a:gd name="connsiteX4" fmla="*/ 3031597 w 3163799"/>
              <a:gd name="connsiteY4" fmla="*/ 330506 h 4175393"/>
              <a:gd name="connsiteX5" fmla="*/ 2987529 w 3163799"/>
              <a:gd name="connsiteY5" fmla="*/ 418641 h 4175393"/>
              <a:gd name="connsiteX6" fmla="*/ 2910411 w 3163799"/>
              <a:gd name="connsiteY6" fmla="*/ 539827 h 4175393"/>
              <a:gd name="connsiteX7" fmla="*/ 2844310 w 3163799"/>
              <a:gd name="connsiteY7" fmla="*/ 649996 h 4175393"/>
              <a:gd name="connsiteX8" fmla="*/ 2822276 w 3163799"/>
              <a:gd name="connsiteY8" fmla="*/ 694063 h 4175393"/>
              <a:gd name="connsiteX9" fmla="*/ 2789225 w 3163799"/>
              <a:gd name="connsiteY9" fmla="*/ 738131 h 4175393"/>
              <a:gd name="connsiteX10" fmla="*/ 2712107 w 3163799"/>
              <a:gd name="connsiteY10" fmla="*/ 892367 h 4175393"/>
              <a:gd name="connsiteX11" fmla="*/ 2601939 w 3163799"/>
              <a:gd name="connsiteY11" fmla="*/ 1035586 h 4175393"/>
              <a:gd name="connsiteX12" fmla="*/ 2579905 w 3163799"/>
              <a:gd name="connsiteY12" fmla="*/ 1079653 h 4175393"/>
              <a:gd name="connsiteX13" fmla="*/ 2568888 w 3163799"/>
              <a:gd name="connsiteY13" fmla="*/ 1112704 h 4175393"/>
              <a:gd name="connsiteX14" fmla="*/ 2535837 w 3163799"/>
              <a:gd name="connsiteY14" fmla="*/ 1156771 h 4175393"/>
              <a:gd name="connsiteX15" fmla="*/ 2480753 w 3163799"/>
              <a:gd name="connsiteY15" fmla="*/ 1244906 h 4175393"/>
              <a:gd name="connsiteX16" fmla="*/ 2447703 w 3163799"/>
              <a:gd name="connsiteY16" fmla="*/ 1277957 h 4175393"/>
              <a:gd name="connsiteX17" fmla="*/ 2381601 w 3163799"/>
              <a:gd name="connsiteY17" fmla="*/ 1388126 h 4175393"/>
              <a:gd name="connsiteX18" fmla="*/ 2348551 w 3163799"/>
              <a:gd name="connsiteY18" fmla="*/ 1421176 h 4175393"/>
              <a:gd name="connsiteX19" fmla="*/ 2304483 w 3163799"/>
              <a:gd name="connsiteY19" fmla="*/ 1509311 h 4175393"/>
              <a:gd name="connsiteX20" fmla="*/ 2260416 w 3163799"/>
              <a:gd name="connsiteY20" fmla="*/ 1575412 h 4175393"/>
              <a:gd name="connsiteX21" fmla="*/ 2238382 w 3163799"/>
              <a:gd name="connsiteY21" fmla="*/ 1608463 h 4175393"/>
              <a:gd name="connsiteX22" fmla="*/ 2205331 w 3163799"/>
              <a:gd name="connsiteY22" fmla="*/ 1652531 h 4175393"/>
              <a:gd name="connsiteX23" fmla="*/ 2172281 w 3163799"/>
              <a:gd name="connsiteY23" fmla="*/ 1718632 h 4175393"/>
              <a:gd name="connsiteX24" fmla="*/ 2161264 w 3163799"/>
              <a:gd name="connsiteY24" fmla="*/ 1751682 h 4175393"/>
              <a:gd name="connsiteX25" fmla="*/ 2128213 w 3163799"/>
              <a:gd name="connsiteY25" fmla="*/ 1784733 h 4175393"/>
              <a:gd name="connsiteX26" fmla="*/ 2084146 w 3163799"/>
              <a:gd name="connsiteY26" fmla="*/ 1850834 h 4175393"/>
              <a:gd name="connsiteX27" fmla="*/ 2040078 w 3163799"/>
              <a:gd name="connsiteY27" fmla="*/ 1905918 h 4175393"/>
              <a:gd name="connsiteX28" fmla="*/ 2029062 w 3163799"/>
              <a:gd name="connsiteY28" fmla="*/ 1938969 h 4175393"/>
              <a:gd name="connsiteX29" fmla="*/ 1951943 w 3163799"/>
              <a:gd name="connsiteY29" fmla="*/ 2038121 h 4175393"/>
              <a:gd name="connsiteX30" fmla="*/ 1907876 w 3163799"/>
              <a:gd name="connsiteY30" fmla="*/ 2115239 h 4175393"/>
              <a:gd name="connsiteX31" fmla="*/ 1885842 w 3163799"/>
              <a:gd name="connsiteY31" fmla="*/ 2159306 h 4175393"/>
              <a:gd name="connsiteX32" fmla="*/ 1863809 w 3163799"/>
              <a:gd name="connsiteY32" fmla="*/ 2192357 h 4175393"/>
              <a:gd name="connsiteX33" fmla="*/ 1841775 w 3163799"/>
              <a:gd name="connsiteY33" fmla="*/ 2236425 h 4175393"/>
              <a:gd name="connsiteX34" fmla="*/ 1808724 w 3163799"/>
              <a:gd name="connsiteY34" fmla="*/ 2269475 h 4175393"/>
              <a:gd name="connsiteX35" fmla="*/ 1786690 w 3163799"/>
              <a:gd name="connsiteY35" fmla="*/ 2302526 h 4175393"/>
              <a:gd name="connsiteX36" fmla="*/ 1753640 w 3163799"/>
              <a:gd name="connsiteY36" fmla="*/ 2346593 h 4175393"/>
              <a:gd name="connsiteX37" fmla="*/ 1709572 w 3163799"/>
              <a:gd name="connsiteY37" fmla="*/ 2412694 h 4175393"/>
              <a:gd name="connsiteX38" fmla="*/ 1687539 w 3163799"/>
              <a:gd name="connsiteY38" fmla="*/ 2445745 h 4175393"/>
              <a:gd name="connsiteX39" fmla="*/ 1654488 w 3163799"/>
              <a:gd name="connsiteY39" fmla="*/ 2489812 h 4175393"/>
              <a:gd name="connsiteX40" fmla="*/ 1632454 w 3163799"/>
              <a:gd name="connsiteY40" fmla="*/ 2522863 h 4175393"/>
              <a:gd name="connsiteX41" fmla="*/ 1577370 w 3163799"/>
              <a:gd name="connsiteY41" fmla="*/ 2588964 h 4175393"/>
              <a:gd name="connsiteX42" fmla="*/ 1555336 w 3163799"/>
              <a:gd name="connsiteY42" fmla="*/ 2633032 h 4175393"/>
              <a:gd name="connsiteX43" fmla="*/ 1478218 w 3163799"/>
              <a:gd name="connsiteY43" fmla="*/ 2721167 h 4175393"/>
              <a:gd name="connsiteX44" fmla="*/ 1456184 w 3163799"/>
              <a:gd name="connsiteY44" fmla="*/ 2754217 h 4175393"/>
              <a:gd name="connsiteX45" fmla="*/ 1423134 w 3163799"/>
              <a:gd name="connsiteY45" fmla="*/ 2787268 h 4175393"/>
              <a:gd name="connsiteX46" fmla="*/ 1357033 w 3163799"/>
              <a:gd name="connsiteY46" fmla="*/ 2864386 h 4175393"/>
              <a:gd name="connsiteX47" fmla="*/ 1312965 w 3163799"/>
              <a:gd name="connsiteY47" fmla="*/ 2908453 h 4175393"/>
              <a:gd name="connsiteX48" fmla="*/ 1257881 w 3163799"/>
              <a:gd name="connsiteY48" fmla="*/ 2985571 h 4175393"/>
              <a:gd name="connsiteX49" fmla="*/ 1180763 w 3163799"/>
              <a:gd name="connsiteY49" fmla="*/ 3062690 h 4175393"/>
              <a:gd name="connsiteX50" fmla="*/ 1147712 w 3163799"/>
              <a:gd name="connsiteY50" fmla="*/ 3095740 h 4175393"/>
              <a:gd name="connsiteX51" fmla="*/ 1114662 w 3163799"/>
              <a:gd name="connsiteY51" fmla="*/ 3128791 h 4175393"/>
              <a:gd name="connsiteX52" fmla="*/ 982459 w 3163799"/>
              <a:gd name="connsiteY52" fmla="*/ 3249976 h 4175393"/>
              <a:gd name="connsiteX53" fmla="*/ 916358 w 3163799"/>
              <a:gd name="connsiteY53" fmla="*/ 3316078 h 4175393"/>
              <a:gd name="connsiteX54" fmla="*/ 817206 w 3163799"/>
              <a:gd name="connsiteY54" fmla="*/ 3393196 h 4175393"/>
              <a:gd name="connsiteX55" fmla="*/ 773139 w 3163799"/>
              <a:gd name="connsiteY55" fmla="*/ 3459297 h 4175393"/>
              <a:gd name="connsiteX56" fmla="*/ 696021 w 3163799"/>
              <a:gd name="connsiteY56" fmla="*/ 3514381 h 4175393"/>
              <a:gd name="connsiteX57" fmla="*/ 640936 w 3163799"/>
              <a:gd name="connsiteY57" fmla="*/ 3580482 h 4175393"/>
              <a:gd name="connsiteX58" fmla="*/ 596869 w 3163799"/>
              <a:gd name="connsiteY58" fmla="*/ 3635567 h 4175393"/>
              <a:gd name="connsiteX59" fmla="*/ 563818 w 3163799"/>
              <a:gd name="connsiteY59" fmla="*/ 3668617 h 4175393"/>
              <a:gd name="connsiteX60" fmla="*/ 530768 w 3163799"/>
              <a:gd name="connsiteY60" fmla="*/ 3712685 h 4175393"/>
              <a:gd name="connsiteX61" fmla="*/ 486700 w 3163799"/>
              <a:gd name="connsiteY61" fmla="*/ 3723702 h 4175393"/>
              <a:gd name="connsiteX62" fmla="*/ 442633 w 3163799"/>
              <a:gd name="connsiteY62" fmla="*/ 3800820 h 4175393"/>
              <a:gd name="connsiteX63" fmla="*/ 420599 w 3163799"/>
              <a:gd name="connsiteY63" fmla="*/ 3833870 h 4175393"/>
              <a:gd name="connsiteX64" fmla="*/ 354498 w 3163799"/>
              <a:gd name="connsiteY64" fmla="*/ 3899971 h 4175393"/>
              <a:gd name="connsiteX65" fmla="*/ 321447 w 3163799"/>
              <a:gd name="connsiteY65" fmla="*/ 3933022 h 4175393"/>
              <a:gd name="connsiteX66" fmla="*/ 288397 w 3163799"/>
              <a:gd name="connsiteY66" fmla="*/ 3944039 h 4175393"/>
              <a:gd name="connsiteX67" fmla="*/ 277380 w 3163799"/>
              <a:gd name="connsiteY67" fmla="*/ 3977090 h 4175393"/>
              <a:gd name="connsiteX68" fmla="*/ 211278 w 3163799"/>
              <a:gd name="connsiteY68" fmla="*/ 3999123 h 4175393"/>
              <a:gd name="connsiteX69" fmla="*/ 156194 w 3163799"/>
              <a:gd name="connsiteY69" fmla="*/ 4043191 h 4175393"/>
              <a:gd name="connsiteX70" fmla="*/ 101110 w 3163799"/>
              <a:gd name="connsiteY70" fmla="*/ 4087258 h 4175393"/>
              <a:gd name="connsiteX71" fmla="*/ 68059 w 3163799"/>
              <a:gd name="connsiteY71" fmla="*/ 4120309 h 4175393"/>
              <a:gd name="connsiteX72" fmla="*/ 1958 w 3163799"/>
              <a:gd name="connsiteY72" fmla="*/ 4153359 h 4175393"/>
              <a:gd name="connsiteX73" fmla="*/ 1958 w 3163799"/>
              <a:gd name="connsiteY73" fmla="*/ 4175393 h 417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163799" h="4175393">
                <a:moveTo>
                  <a:pt x="3163799" y="0"/>
                </a:moveTo>
                <a:cubicBezTo>
                  <a:pt x="3160861" y="11753"/>
                  <a:pt x="3132375" y="135271"/>
                  <a:pt x="3119731" y="154237"/>
                </a:cubicBezTo>
                <a:lnTo>
                  <a:pt x="3097698" y="187287"/>
                </a:lnTo>
                <a:cubicBezTo>
                  <a:pt x="3087539" y="238081"/>
                  <a:pt x="3091478" y="243510"/>
                  <a:pt x="3064647" y="286439"/>
                </a:cubicBezTo>
                <a:cubicBezTo>
                  <a:pt x="3054916" y="302009"/>
                  <a:pt x="3040514" y="314455"/>
                  <a:pt x="3031597" y="330506"/>
                </a:cubicBezTo>
                <a:cubicBezTo>
                  <a:pt x="2941773" y="492191"/>
                  <a:pt x="3062628" y="305996"/>
                  <a:pt x="2987529" y="418641"/>
                </a:cubicBezTo>
                <a:cubicBezTo>
                  <a:pt x="2962332" y="494232"/>
                  <a:pt x="2991598" y="418046"/>
                  <a:pt x="2910411" y="539827"/>
                </a:cubicBezTo>
                <a:cubicBezTo>
                  <a:pt x="2877614" y="589022"/>
                  <a:pt x="2882290" y="580366"/>
                  <a:pt x="2844310" y="649996"/>
                </a:cubicBezTo>
                <a:cubicBezTo>
                  <a:pt x="2836446" y="664414"/>
                  <a:pt x="2830980" y="680136"/>
                  <a:pt x="2822276" y="694063"/>
                </a:cubicBezTo>
                <a:cubicBezTo>
                  <a:pt x="2812544" y="709634"/>
                  <a:pt x="2798017" y="722011"/>
                  <a:pt x="2789225" y="738131"/>
                </a:cubicBezTo>
                <a:cubicBezTo>
                  <a:pt x="2737125" y="833649"/>
                  <a:pt x="2777871" y="800297"/>
                  <a:pt x="2712107" y="892367"/>
                </a:cubicBezTo>
                <a:cubicBezTo>
                  <a:pt x="2606072" y="1040815"/>
                  <a:pt x="2682541" y="901249"/>
                  <a:pt x="2601939" y="1035586"/>
                </a:cubicBezTo>
                <a:cubicBezTo>
                  <a:pt x="2593489" y="1049668"/>
                  <a:pt x="2586374" y="1064558"/>
                  <a:pt x="2579905" y="1079653"/>
                </a:cubicBezTo>
                <a:cubicBezTo>
                  <a:pt x="2575330" y="1090327"/>
                  <a:pt x="2574650" y="1102621"/>
                  <a:pt x="2568888" y="1112704"/>
                </a:cubicBezTo>
                <a:cubicBezTo>
                  <a:pt x="2559778" y="1128646"/>
                  <a:pt x="2546022" y="1141493"/>
                  <a:pt x="2535837" y="1156771"/>
                </a:cubicBezTo>
                <a:cubicBezTo>
                  <a:pt x="2528658" y="1167539"/>
                  <a:pt x="2494456" y="1228463"/>
                  <a:pt x="2480753" y="1244906"/>
                </a:cubicBezTo>
                <a:cubicBezTo>
                  <a:pt x="2470779" y="1256875"/>
                  <a:pt x="2456759" y="1265279"/>
                  <a:pt x="2447703" y="1277957"/>
                </a:cubicBezTo>
                <a:cubicBezTo>
                  <a:pt x="2404237" y="1338811"/>
                  <a:pt x="2450241" y="1319486"/>
                  <a:pt x="2381601" y="1388126"/>
                </a:cubicBezTo>
                <a:cubicBezTo>
                  <a:pt x="2370584" y="1399143"/>
                  <a:pt x="2356915" y="1408032"/>
                  <a:pt x="2348551" y="1421176"/>
                </a:cubicBezTo>
                <a:cubicBezTo>
                  <a:pt x="2330917" y="1448887"/>
                  <a:pt x="2322703" y="1481981"/>
                  <a:pt x="2304483" y="1509311"/>
                </a:cubicBezTo>
                <a:lnTo>
                  <a:pt x="2260416" y="1575412"/>
                </a:lnTo>
                <a:cubicBezTo>
                  <a:pt x="2253071" y="1586429"/>
                  <a:pt x="2246326" y="1597870"/>
                  <a:pt x="2238382" y="1608463"/>
                </a:cubicBezTo>
                <a:lnTo>
                  <a:pt x="2205331" y="1652531"/>
                </a:lnTo>
                <a:cubicBezTo>
                  <a:pt x="2177645" y="1735595"/>
                  <a:pt x="2214990" y="1633215"/>
                  <a:pt x="2172281" y="1718632"/>
                </a:cubicBezTo>
                <a:cubicBezTo>
                  <a:pt x="2167088" y="1729019"/>
                  <a:pt x="2167706" y="1742020"/>
                  <a:pt x="2161264" y="1751682"/>
                </a:cubicBezTo>
                <a:cubicBezTo>
                  <a:pt x="2152621" y="1764646"/>
                  <a:pt x="2137778" y="1772435"/>
                  <a:pt x="2128213" y="1784733"/>
                </a:cubicBezTo>
                <a:cubicBezTo>
                  <a:pt x="2111955" y="1805636"/>
                  <a:pt x="2100689" y="1830156"/>
                  <a:pt x="2084146" y="1850834"/>
                </a:cubicBezTo>
                <a:lnTo>
                  <a:pt x="2040078" y="1905918"/>
                </a:lnTo>
                <a:cubicBezTo>
                  <a:pt x="2036406" y="1916935"/>
                  <a:pt x="2034702" y="1928818"/>
                  <a:pt x="2029062" y="1938969"/>
                </a:cubicBezTo>
                <a:cubicBezTo>
                  <a:pt x="1996120" y="1998265"/>
                  <a:pt x="1992088" y="1997976"/>
                  <a:pt x="1951943" y="2038121"/>
                </a:cubicBezTo>
                <a:cubicBezTo>
                  <a:pt x="1930607" y="2123469"/>
                  <a:pt x="1958364" y="2044557"/>
                  <a:pt x="1907876" y="2115239"/>
                </a:cubicBezTo>
                <a:cubicBezTo>
                  <a:pt x="1898330" y="2128603"/>
                  <a:pt x="1893990" y="2145047"/>
                  <a:pt x="1885842" y="2159306"/>
                </a:cubicBezTo>
                <a:cubicBezTo>
                  <a:pt x="1879273" y="2170802"/>
                  <a:pt x="1870378" y="2180861"/>
                  <a:pt x="1863809" y="2192357"/>
                </a:cubicBezTo>
                <a:cubicBezTo>
                  <a:pt x="1855661" y="2206616"/>
                  <a:pt x="1851321" y="2223061"/>
                  <a:pt x="1841775" y="2236425"/>
                </a:cubicBezTo>
                <a:cubicBezTo>
                  <a:pt x="1832719" y="2249103"/>
                  <a:pt x="1818698" y="2257506"/>
                  <a:pt x="1808724" y="2269475"/>
                </a:cubicBezTo>
                <a:cubicBezTo>
                  <a:pt x="1800247" y="2279647"/>
                  <a:pt x="1794386" y="2291752"/>
                  <a:pt x="1786690" y="2302526"/>
                </a:cubicBezTo>
                <a:cubicBezTo>
                  <a:pt x="1776018" y="2317467"/>
                  <a:pt x="1764169" y="2331551"/>
                  <a:pt x="1753640" y="2346593"/>
                </a:cubicBezTo>
                <a:cubicBezTo>
                  <a:pt x="1738454" y="2368287"/>
                  <a:pt x="1724261" y="2390660"/>
                  <a:pt x="1709572" y="2412694"/>
                </a:cubicBezTo>
                <a:cubicBezTo>
                  <a:pt x="1702227" y="2423711"/>
                  <a:pt x="1695483" y="2435153"/>
                  <a:pt x="1687539" y="2445745"/>
                </a:cubicBezTo>
                <a:cubicBezTo>
                  <a:pt x="1676522" y="2460434"/>
                  <a:pt x="1665160" y="2474871"/>
                  <a:pt x="1654488" y="2489812"/>
                </a:cubicBezTo>
                <a:cubicBezTo>
                  <a:pt x="1646792" y="2500586"/>
                  <a:pt x="1640583" y="2512411"/>
                  <a:pt x="1632454" y="2522863"/>
                </a:cubicBezTo>
                <a:cubicBezTo>
                  <a:pt x="1614845" y="2545503"/>
                  <a:pt x="1593818" y="2565467"/>
                  <a:pt x="1577370" y="2588964"/>
                </a:cubicBezTo>
                <a:cubicBezTo>
                  <a:pt x="1567952" y="2602418"/>
                  <a:pt x="1564446" y="2619367"/>
                  <a:pt x="1555336" y="2633032"/>
                </a:cubicBezTo>
                <a:cubicBezTo>
                  <a:pt x="1496392" y="2721448"/>
                  <a:pt x="1531304" y="2657464"/>
                  <a:pt x="1478218" y="2721167"/>
                </a:cubicBezTo>
                <a:cubicBezTo>
                  <a:pt x="1469742" y="2731339"/>
                  <a:pt x="1464660" y="2744045"/>
                  <a:pt x="1456184" y="2754217"/>
                </a:cubicBezTo>
                <a:cubicBezTo>
                  <a:pt x="1446210" y="2766186"/>
                  <a:pt x="1433557" y="2775687"/>
                  <a:pt x="1423134" y="2787268"/>
                </a:cubicBezTo>
                <a:cubicBezTo>
                  <a:pt x="1400485" y="2812434"/>
                  <a:pt x="1379808" y="2839334"/>
                  <a:pt x="1357033" y="2864386"/>
                </a:cubicBezTo>
                <a:cubicBezTo>
                  <a:pt x="1343059" y="2879757"/>
                  <a:pt x="1326484" y="2892681"/>
                  <a:pt x="1312965" y="2908453"/>
                </a:cubicBezTo>
                <a:cubicBezTo>
                  <a:pt x="1223089" y="3013307"/>
                  <a:pt x="1378829" y="2852526"/>
                  <a:pt x="1257881" y="2985571"/>
                </a:cubicBezTo>
                <a:cubicBezTo>
                  <a:pt x="1233427" y="3012471"/>
                  <a:pt x="1206469" y="3036984"/>
                  <a:pt x="1180763" y="3062690"/>
                </a:cubicBezTo>
                <a:lnTo>
                  <a:pt x="1147712" y="3095740"/>
                </a:lnTo>
                <a:cubicBezTo>
                  <a:pt x="1136695" y="3106757"/>
                  <a:pt x="1127625" y="3120149"/>
                  <a:pt x="1114662" y="3128791"/>
                </a:cubicBezTo>
                <a:cubicBezTo>
                  <a:pt x="1042722" y="3176751"/>
                  <a:pt x="1090970" y="3141465"/>
                  <a:pt x="982459" y="3249976"/>
                </a:cubicBezTo>
                <a:lnTo>
                  <a:pt x="916358" y="3316078"/>
                </a:lnTo>
                <a:cubicBezTo>
                  <a:pt x="881108" y="3339577"/>
                  <a:pt x="846546" y="3360921"/>
                  <a:pt x="817206" y="3393196"/>
                </a:cubicBezTo>
                <a:cubicBezTo>
                  <a:pt x="799393" y="3412791"/>
                  <a:pt x="795173" y="3444608"/>
                  <a:pt x="773139" y="3459297"/>
                </a:cubicBezTo>
                <a:cubicBezTo>
                  <a:pt x="724811" y="3491516"/>
                  <a:pt x="750681" y="3473387"/>
                  <a:pt x="696021" y="3514381"/>
                </a:cubicBezTo>
                <a:cubicBezTo>
                  <a:pt x="650923" y="3582028"/>
                  <a:pt x="700319" y="3512615"/>
                  <a:pt x="640936" y="3580482"/>
                </a:cubicBezTo>
                <a:cubicBezTo>
                  <a:pt x="625452" y="3598178"/>
                  <a:pt x="612353" y="3617871"/>
                  <a:pt x="596869" y="3635567"/>
                </a:cubicBezTo>
                <a:cubicBezTo>
                  <a:pt x="586609" y="3647292"/>
                  <a:pt x="573957" y="3656788"/>
                  <a:pt x="563818" y="3668617"/>
                </a:cubicBezTo>
                <a:cubicBezTo>
                  <a:pt x="551869" y="3682558"/>
                  <a:pt x="545709" y="3702013"/>
                  <a:pt x="530768" y="3712685"/>
                </a:cubicBezTo>
                <a:cubicBezTo>
                  <a:pt x="518447" y="3721486"/>
                  <a:pt x="501389" y="3720030"/>
                  <a:pt x="486700" y="3723702"/>
                </a:cubicBezTo>
                <a:cubicBezTo>
                  <a:pt x="468867" y="3795032"/>
                  <a:pt x="489514" y="3744562"/>
                  <a:pt x="442633" y="3800820"/>
                </a:cubicBezTo>
                <a:cubicBezTo>
                  <a:pt x="434157" y="3810992"/>
                  <a:pt x="429396" y="3823974"/>
                  <a:pt x="420599" y="3833870"/>
                </a:cubicBezTo>
                <a:cubicBezTo>
                  <a:pt x="399897" y="3857159"/>
                  <a:pt x="376532" y="3877937"/>
                  <a:pt x="354498" y="3899971"/>
                </a:cubicBezTo>
                <a:cubicBezTo>
                  <a:pt x="343481" y="3910988"/>
                  <a:pt x="336228" y="3928095"/>
                  <a:pt x="321447" y="3933022"/>
                </a:cubicBezTo>
                <a:lnTo>
                  <a:pt x="288397" y="3944039"/>
                </a:lnTo>
                <a:cubicBezTo>
                  <a:pt x="284725" y="3955056"/>
                  <a:pt x="286830" y="3970340"/>
                  <a:pt x="277380" y="3977090"/>
                </a:cubicBezTo>
                <a:cubicBezTo>
                  <a:pt x="258480" y="3990590"/>
                  <a:pt x="211278" y="3999123"/>
                  <a:pt x="211278" y="3999123"/>
                </a:cubicBezTo>
                <a:cubicBezTo>
                  <a:pt x="187897" y="4069272"/>
                  <a:pt x="221408" y="3999716"/>
                  <a:pt x="156194" y="4043191"/>
                </a:cubicBezTo>
                <a:cubicBezTo>
                  <a:pt x="56526" y="4109635"/>
                  <a:pt x="209160" y="4051240"/>
                  <a:pt x="101110" y="4087258"/>
                </a:cubicBezTo>
                <a:cubicBezTo>
                  <a:pt x="90093" y="4098275"/>
                  <a:pt x="81023" y="4111666"/>
                  <a:pt x="68059" y="4120309"/>
                </a:cubicBezTo>
                <a:cubicBezTo>
                  <a:pt x="37105" y="4140945"/>
                  <a:pt x="27960" y="4118691"/>
                  <a:pt x="1958" y="4153359"/>
                </a:cubicBezTo>
                <a:cubicBezTo>
                  <a:pt x="-2449" y="4159235"/>
                  <a:pt x="1958" y="4168048"/>
                  <a:pt x="1958" y="4175393"/>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3149760" y="1696229"/>
            <a:ext cx="8149" cy="5476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2744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5656243" y="990600"/>
            <a:ext cx="3487757" cy="3139321"/>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case you doubted us, this image from the Ross text shows immunocytochemistry targeting T lymphocytes (upper panel) and B lymphocytes (lower panel) in a lymph node.</a:t>
            </a:r>
          </a:p>
          <a:p>
            <a:endParaRPr lang="en-US"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Cap – capsule</a:t>
            </a:r>
          </a:p>
          <a:p>
            <a:r>
              <a:rPr lang="en-US" b="1" dirty="0">
                <a:solidFill>
                  <a:schemeClr val="accent3">
                    <a:lumMod val="50000"/>
                  </a:schemeClr>
                </a:solidFill>
                <a:latin typeface="Times New Roman" pitchFamily="18" charset="0"/>
                <a:cs typeface="Times New Roman" pitchFamily="18" charset="0"/>
              </a:rPr>
              <a:t>GC – germinal center</a:t>
            </a:r>
          </a:p>
          <a:p>
            <a:r>
              <a:rPr lang="en-US" b="1" dirty="0">
                <a:solidFill>
                  <a:schemeClr val="accent3">
                    <a:lumMod val="50000"/>
                  </a:schemeClr>
                </a:solidFill>
                <a:latin typeface="Times New Roman" pitchFamily="18" charset="0"/>
                <a:cs typeface="Times New Roman" pitchFamily="18" charset="0"/>
              </a:rPr>
              <a:t>SC – superficial cortex</a:t>
            </a:r>
          </a:p>
          <a:p>
            <a:r>
              <a:rPr lang="en-US" b="1" dirty="0">
                <a:solidFill>
                  <a:schemeClr val="accent3">
                    <a:lumMod val="50000"/>
                  </a:schemeClr>
                </a:solidFill>
                <a:latin typeface="Times New Roman" pitchFamily="18" charset="0"/>
                <a:cs typeface="Times New Roman" pitchFamily="18" charset="0"/>
              </a:rPr>
              <a:t>DP – deep cortex</a:t>
            </a:r>
          </a:p>
        </p:txBody>
      </p:sp>
      <p:sp>
        <p:nvSpPr>
          <p:cNvPr id="31" name="Rectangle 30"/>
          <p:cNvSpPr/>
          <p:nvPr/>
        </p:nvSpPr>
        <p:spPr>
          <a:xfrm>
            <a:off x="2664577" y="39469"/>
            <a:ext cx="401097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CELLS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38200"/>
            <a:ext cx="5646852" cy="5486400"/>
          </a:xfrm>
          <a:prstGeom prst="rect">
            <a:avLst/>
          </a:prstGeom>
        </p:spPr>
      </p:pic>
    </p:spTree>
    <p:extLst>
      <p:ext uri="{BB962C8B-B14F-4D97-AF65-F5344CB8AC3E}">
        <p14:creationId xmlns:p14="http://schemas.microsoft.com/office/powerpoint/2010/main" val="22844496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0473"/>
            <a:ext cx="4286250" cy="17240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2492" y="658213"/>
            <a:ext cx="7452425" cy="4828187"/>
          </a:xfrm>
          <a:prstGeom prst="rect">
            <a:avLst/>
          </a:prstGeom>
        </p:spPr>
      </p:pic>
      <p:sp>
        <p:nvSpPr>
          <p:cNvPr id="27654" name="TextBox 2"/>
          <p:cNvSpPr txBox="1">
            <a:spLocks noChangeArrowheads="1"/>
          </p:cNvSpPr>
          <p:nvPr/>
        </p:nvSpPr>
        <p:spPr bwMode="auto">
          <a:xfrm>
            <a:off x="95355" y="5410200"/>
            <a:ext cx="8955001" cy="1477328"/>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the medulla of the lymph node, you will see cells similar to those present in the cortex.  Of particular note is the presence of </a:t>
            </a:r>
            <a:r>
              <a:rPr lang="en-US" b="1" dirty="0">
                <a:solidFill>
                  <a:srgbClr val="00B050"/>
                </a:solidFill>
                <a:latin typeface="Times New Roman" pitchFamily="18" charset="0"/>
                <a:cs typeface="Times New Roman" pitchFamily="18" charset="0"/>
              </a:rPr>
              <a:t>plasma cells </a:t>
            </a:r>
            <a:r>
              <a:rPr lang="en-US" b="1" dirty="0">
                <a:solidFill>
                  <a:schemeClr val="accent3">
                    <a:lumMod val="50000"/>
                  </a:schemeClr>
                </a:solidFill>
                <a:latin typeface="Times New Roman" pitchFamily="18" charset="0"/>
                <a:cs typeface="Times New Roman" pitchFamily="18" charset="0"/>
              </a:rPr>
              <a:t>(arrow, several are in the outlined region), which are abundant in the medullary cords but rarely found in the cortex.  Although the over-staining of this slide makes it challenging, note the cytoplasmic basophilia, and off-centered nucleus.</a:t>
            </a:r>
          </a:p>
        </p:txBody>
      </p:sp>
      <p:sp>
        <p:nvSpPr>
          <p:cNvPr id="18" name="Rectangle 17"/>
          <p:cNvSpPr/>
          <p:nvPr/>
        </p:nvSpPr>
        <p:spPr>
          <a:xfrm>
            <a:off x="992436" y="1612593"/>
            <a:ext cx="219419" cy="13908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1228381" y="624244"/>
            <a:ext cx="464111" cy="9911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92436" y="1682137"/>
            <a:ext cx="743180" cy="38042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664577" y="39469"/>
            <a:ext cx="401097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CELLS</a:t>
            </a:r>
          </a:p>
        </p:txBody>
      </p:sp>
      <p:cxnSp>
        <p:nvCxnSpPr>
          <p:cNvPr id="9" name="Straight Arrow Connector 8"/>
          <p:cNvCxnSpPr/>
          <p:nvPr/>
        </p:nvCxnSpPr>
        <p:spPr>
          <a:xfrm flipH="1">
            <a:off x="5181600" y="1806896"/>
            <a:ext cx="8149" cy="5476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286250" y="4191000"/>
            <a:ext cx="1504950" cy="1097096"/>
          </a:xfrm>
          <a:custGeom>
            <a:avLst/>
            <a:gdLst>
              <a:gd name="connsiteX0" fmla="*/ 980502 w 982821"/>
              <a:gd name="connsiteY0" fmla="*/ 220337 h 749147"/>
              <a:gd name="connsiteX1" fmla="*/ 947451 w 982821"/>
              <a:gd name="connsiteY1" fmla="*/ 66101 h 749147"/>
              <a:gd name="connsiteX2" fmla="*/ 914400 w 982821"/>
              <a:gd name="connsiteY2" fmla="*/ 55084 h 749147"/>
              <a:gd name="connsiteX3" fmla="*/ 881350 w 982821"/>
              <a:gd name="connsiteY3" fmla="*/ 33050 h 749147"/>
              <a:gd name="connsiteX4" fmla="*/ 760164 w 982821"/>
              <a:gd name="connsiteY4" fmla="*/ 0 h 749147"/>
              <a:gd name="connsiteX5" fmla="*/ 550844 w 982821"/>
              <a:gd name="connsiteY5" fmla="*/ 22033 h 749147"/>
              <a:gd name="connsiteX6" fmla="*/ 517793 w 982821"/>
              <a:gd name="connsiteY6" fmla="*/ 33050 h 749147"/>
              <a:gd name="connsiteX7" fmla="*/ 418641 w 982821"/>
              <a:gd name="connsiteY7" fmla="*/ 110168 h 749147"/>
              <a:gd name="connsiteX8" fmla="*/ 352540 w 982821"/>
              <a:gd name="connsiteY8" fmla="*/ 143219 h 749147"/>
              <a:gd name="connsiteX9" fmla="*/ 297456 w 982821"/>
              <a:gd name="connsiteY9" fmla="*/ 209320 h 749147"/>
              <a:gd name="connsiteX10" fmla="*/ 264405 w 982821"/>
              <a:gd name="connsiteY10" fmla="*/ 242371 h 749147"/>
              <a:gd name="connsiteX11" fmla="*/ 220338 w 982821"/>
              <a:gd name="connsiteY11" fmla="*/ 297455 h 749147"/>
              <a:gd name="connsiteX12" fmla="*/ 165254 w 982821"/>
              <a:gd name="connsiteY12" fmla="*/ 352539 h 749147"/>
              <a:gd name="connsiteX13" fmla="*/ 88135 w 982821"/>
              <a:gd name="connsiteY13" fmla="*/ 440674 h 749147"/>
              <a:gd name="connsiteX14" fmla="*/ 77119 w 982821"/>
              <a:gd name="connsiteY14" fmla="*/ 473725 h 749147"/>
              <a:gd name="connsiteX15" fmla="*/ 11017 w 982821"/>
              <a:gd name="connsiteY15" fmla="*/ 539826 h 749147"/>
              <a:gd name="connsiteX16" fmla="*/ 0 w 982821"/>
              <a:gd name="connsiteY16" fmla="*/ 572877 h 749147"/>
              <a:gd name="connsiteX17" fmla="*/ 11017 w 982821"/>
              <a:gd name="connsiteY17" fmla="*/ 627961 h 749147"/>
              <a:gd name="connsiteX18" fmla="*/ 110169 w 982821"/>
              <a:gd name="connsiteY18" fmla="*/ 705079 h 749147"/>
              <a:gd name="connsiteX19" fmla="*/ 143220 w 982821"/>
              <a:gd name="connsiteY19" fmla="*/ 727113 h 749147"/>
              <a:gd name="connsiteX20" fmla="*/ 209321 w 982821"/>
              <a:gd name="connsiteY20" fmla="*/ 749147 h 749147"/>
              <a:gd name="connsiteX21" fmla="*/ 429658 w 982821"/>
              <a:gd name="connsiteY21" fmla="*/ 727113 h 749147"/>
              <a:gd name="connsiteX22" fmla="*/ 495760 w 982821"/>
              <a:gd name="connsiteY22" fmla="*/ 716096 h 749147"/>
              <a:gd name="connsiteX23" fmla="*/ 572878 w 982821"/>
              <a:gd name="connsiteY23" fmla="*/ 683045 h 749147"/>
              <a:gd name="connsiteX24" fmla="*/ 605928 w 982821"/>
              <a:gd name="connsiteY24" fmla="*/ 649995 h 749147"/>
              <a:gd name="connsiteX25" fmla="*/ 649996 w 982821"/>
              <a:gd name="connsiteY25" fmla="*/ 594910 h 749147"/>
              <a:gd name="connsiteX26" fmla="*/ 661013 w 982821"/>
              <a:gd name="connsiteY26" fmla="*/ 561860 h 749147"/>
              <a:gd name="connsiteX27" fmla="*/ 727114 w 982821"/>
              <a:gd name="connsiteY27" fmla="*/ 462708 h 749147"/>
              <a:gd name="connsiteX28" fmla="*/ 771181 w 982821"/>
              <a:gd name="connsiteY28" fmla="*/ 396607 h 749147"/>
              <a:gd name="connsiteX29" fmla="*/ 804232 w 982821"/>
              <a:gd name="connsiteY29" fmla="*/ 363556 h 749147"/>
              <a:gd name="connsiteX30" fmla="*/ 837282 w 982821"/>
              <a:gd name="connsiteY30" fmla="*/ 341523 h 749147"/>
              <a:gd name="connsiteX31" fmla="*/ 848299 w 982821"/>
              <a:gd name="connsiteY31" fmla="*/ 308472 h 749147"/>
              <a:gd name="connsiteX32" fmla="*/ 881350 w 982821"/>
              <a:gd name="connsiteY32" fmla="*/ 286438 h 749147"/>
              <a:gd name="connsiteX33" fmla="*/ 914400 w 982821"/>
              <a:gd name="connsiteY33" fmla="*/ 253388 h 749147"/>
              <a:gd name="connsiteX34" fmla="*/ 925417 w 982821"/>
              <a:gd name="connsiteY34" fmla="*/ 220337 h 749147"/>
              <a:gd name="connsiteX35" fmla="*/ 980502 w 982821"/>
              <a:gd name="connsiteY35" fmla="*/ 220337 h 74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82821" h="749147">
                <a:moveTo>
                  <a:pt x="980502" y="220337"/>
                </a:moveTo>
                <a:cubicBezTo>
                  <a:pt x="984174" y="194631"/>
                  <a:pt x="988929" y="99283"/>
                  <a:pt x="947451" y="66101"/>
                </a:cubicBezTo>
                <a:cubicBezTo>
                  <a:pt x="938383" y="58847"/>
                  <a:pt x="925417" y="58756"/>
                  <a:pt x="914400" y="55084"/>
                </a:cubicBezTo>
                <a:cubicBezTo>
                  <a:pt x="903383" y="47739"/>
                  <a:pt x="893449" y="38427"/>
                  <a:pt x="881350" y="33050"/>
                </a:cubicBezTo>
                <a:cubicBezTo>
                  <a:pt x="835608" y="12720"/>
                  <a:pt x="807286" y="9424"/>
                  <a:pt x="760164" y="0"/>
                </a:cubicBezTo>
                <a:cubicBezTo>
                  <a:pt x="668675" y="6535"/>
                  <a:pt x="626890" y="3022"/>
                  <a:pt x="550844" y="22033"/>
                </a:cubicBezTo>
                <a:cubicBezTo>
                  <a:pt x="539578" y="24849"/>
                  <a:pt x="528810" y="29378"/>
                  <a:pt x="517793" y="33050"/>
                </a:cubicBezTo>
                <a:cubicBezTo>
                  <a:pt x="489275" y="61569"/>
                  <a:pt x="458178" y="96989"/>
                  <a:pt x="418641" y="110168"/>
                </a:cubicBezTo>
                <a:cubicBezTo>
                  <a:pt x="385518" y="121209"/>
                  <a:pt x="381015" y="119490"/>
                  <a:pt x="352540" y="143219"/>
                </a:cubicBezTo>
                <a:cubicBezTo>
                  <a:pt x="299876" y="187106"/>
                  <a:pt x="336845" y="162054"/>
                  <a:pt x="297456" y="209320"/>
                </a:cubicBezTo>
                <a:cubicBezTo>
                  <a:pt x="287482" y="221289"/>
                  <a:pt x="275422" y="231354"/>
                  <a:pt x="264405" y="242371"/>
                </a:cubicBezTo>
                <a:cubicBezTo>
                  <a:pt x="242957" y="306713"/>
                  <a:pt x="270169" y="247623"/>
                  <a:pt x="220338" y="297455"/>
                </a:cubicBezTo>
                <a:cubicBezTo>
                  <a:pt x="146897" y="370897"/>
                  <a:pt x="253382" y="293788"/>
                  <a:pt x="165254" y="352539"/>
                </a:cubicBezTo>
                <a:cubicBezTo>
                  <a:pt x="113841" y="429658"/>
                  <a:pt x="143220" y="403952"/>
                  <a:pt x="88135" y="440674"/>
                </a:cubicBezTo>
                <a:cubicBezTo>
                  <a:pt x="84463" y="451691"/>
                  <a:pt x="84249" y="464558"/>
                  <a:pt x="77119" y="473725"/>
                </a:cubicBezTo>
                <a:cubicBezTo>
                  <a:pt x="57988" y="498322"/>
                  <a:pt x="11017" y="539826"/>
                  <a:pt x="11017" y="539826"/>
                </a:cubicBezTo>
                <a:cubicBezTo>
                  <a:pt x="7345" y="550843"/>
                  <a:pt x="0" y="561264"/>
                  <a:pt x="0" y="572877"/>
                </a:cubicBezTo>
                <a:cubicBezTo>
                  <a:pt x="0" y="591602"/>
                  <a:pt x="2643" y="611213"/>
                  <a:pt x="11017" y="627961"/>
                </a:cubicBezTo>
                <a:cubicBezTo>
                  <a:pt x="23961" y="653849"/>
                  <a:pt x="97104" y="696369"/>
                  <a:pt x="110169" y="705079"/>
                </a:cubicBezTo>
                <a:cubicBezTo>
                  <a:pt x="121186" y="712424"/>
                  <a:pt x="130659" y="722926"/>
                  <a:pt x="143220" y="727113"/>
                </a:cubicBezTo>
                <a:lnTo>
                  <a:pt x="209321" y="749147"/>
                </a:lnTo>
                <a:cubicBezTo>
                  <a:pt x="274521" y="743220"/>
                  <a:pt x="363243" y="735968"/>
                  <a:pt x="429658" y="727113"/>
                </a:cubicBezTo>
                <a:cubicBezTo>
                  <a:pt x="451800" y="724161"/>
                  <a:pt x="473726" y="719768"/>
                  <a:pt x="495760" y="716096"/>
                </a:cubicBezTo>
                <a:cubicBezTo>
                  <a:pt x="522731" y="707105"/>
                  <a:pt x="549055" y="700062"/>
                  <a:pt x="572878" y="683045"/>
                </a:cubicBezTo>
                <a:cubicBezTo>
                  <a:pt x="585556" y="673989"/>
                  <a:pt x="594911" y="661012"/>
                  <a:pt x="605928" y="649995"/>
                </a:cubicBezTo>
                <a:cubicBezTo>
                  <a:pt x="633619" y="566922"/>
                  <a:pt x="593045" y="666097"/>
                  <a:pt x="649996" y="594910"/>
                </a:cubicBezTo>
                <a:cubicBezTo>
                  <a:pt x="657250" y="585842"/>
                  <a:pt x="655373" y="572011"/>
                  <a:pt x="661013" y="561860"/>
                </a:cubicBezTo>
                <a:cubicBezTo>
                  <a:pt x="661017" y="561852"/>
                  <a:pt x="716095" y="479237"/>
                  <a:pt x="727114" y="462708"/>
                </a:cubicBezTo>
                <a:cubicBezTo>
                  <a:pt x="727119" y="462700"/>
                  <a:pt x="771174" y="396614"/>
                  <a:pt x="771181" y="396607"/>
                </a:cubicBezTo>
                <a:cubicBezTo>
                  <a:pt x="782198" y="385590"/>
                  <a:pt x="792263" y="373530"/>
                  <a:pt x="804232" y="363556"/>
                </a:cubicBezTo>
                <a:cubicBezTo>
                  <a:pt x="814404" y="355080"/>
                  <a:pt x="826265" y="348867"/>
                  <a:pt x="837282" y="341523"/>
                </a:cubicBezTo>
                <a:cubicBezTo>
                  <a:pt x="840954" y="330506"/>
                  <a:pt x="841044" y="317540"/>
                  <a:pt x="848299" y="308472"/>
                </a:cubicBezTo>
                <a:cubicBezTo>
                  <a:pt x="856570" y="298133"/>
                  <a:pt x="871178" y="294915"/>
                  <a:pt x="881350" y="286438"/>
                </a:cubicBezTo>
                <a:cubicBezTo>
                  <a:pt x="893319" y="276464"/>
                  <a:pt x="903383" y="264405"/>
                  <a:pt x="914400" y="253388"/>
                </a:cubicBezTo>
                <a:cubicBezTo>
                  <a:pt x="918072" y="242371"/>
                  <a:pt x="917205" y="228549"/>
                  <a:pt x="925417" y="220337"/>
                </a:cubicBezTo>
                <a:cubicBezTo>
                  <a:pt x="993486" y="152268"/>
                  <a:pt x="976830" y="246043"/>
                  <a:pt x="980502" y="220337"/>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178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800" y="2121281"/>
            <a:ext cx="3581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lymph node cells – SL77</a:t>
            </a:r>
            <a:endParaRPr lang="en-US" dirty="0">
              <a:latin typeface="Calibri" pitchFamily="34" charset="0"/>
            </a:endParaRPr>
          </a:p>
        </p:txBody>
      </p:sp>
      <p:sp>
        <p:nvSpPr>
          <p:cNvPr id="37891" name="TextBox 4"/>
          <p:cNvSpPr txBox="1">
            <a:spLocks noChangeArrowheads="1"/>
          </p:cNvSpPr>
          <p:nvPr/>
        </p:nvSpPr>
        <p:spPr bwMode="auto">
          <a:xfrm>
            <a:off x="1295400" y="4876800"/>
            <a:ext cx="7391399"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077</a:t>
            </a:r>
            <a:r>
              <a:rPr lang="en-US" dirty="0">
                <a:latin typeface="Calibri" pitchFamily="34" charset="0"/>
                <a:hlinkClick r:id="rId4"/>
              </a:rPr>
              <a:t> </a:t>
            </a:r>
            <a:r>
              <a:rPr lang="en-US" dirty="0">
                <a:latin typeface="Calibri" pitchFamily="34" charset="0"/>
              </a:rPr>
              <a:t>and </a:t>
            </a:r>
            <a:r>
              <a:rPr lang="en-US" u="sng" dirty="0">
                <a:hlinkClick r:id="rId4"/>
              </a:rPr>
              <a:t>SL 078</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Lymph node</a:t>
            </a:r>
          </a:p>
          <a:p>
            <a:pPr lvl="2" eaLnBrk="0" hangingPunct="0">
              <a:buFontTx/>
              <a:buChar char="•"/>
            </a:pPr>
            <a:r>
              <a:rPr lang="en-US" sz="1200" b="1" dirty="0">
                <a:solidFill>
                  <a:srgbClr val="002060"/>
                </a:solidFill>
                <a:latin typeface="Georgia" pitchFamily="18" charset="0"/>
                <a:ea typeface="Times" pitchFamily="18" charset="0"/>
                <a:cs typeface="Arial" charset="0"/>
              </a:rPr>
              <a:t>Cortex</a:t>
            </a:r>
          </a:p>
          <a:p>
            <a:pPr lvl="3" eaLnBrk="0" hangingPunct="0">
              <a:buFontTx/>
              <a:buChar char="•"/>
            </a:pPr>
            <a:r>
              <a:rPr lang="en-US" sz="1200" b="1" dirty="0">
                <a:solidFill>
                  <a:srgbClr val="002060"/>
                </a:solidFill>
                <a:latin typeface="Georgia" pitchFamily="18" charset="0"/>
                <a:ea typeface="Times" pitchFamily="18" charset="0"/>
                <a:cs typeface="Arial" charset="0"/>
              </a:rPr>
              <a:t>Lymphocytes</a:t>
            </a:r>
          </a:p>
          <a:p>
            <a:pPr lvl="3" eaLnBrk="0" hangingPunct="0">
              <a:buFontTx/>
              <a:buChar char="•"/>
            </a:pPr>
            <a:r>
              <a:rPr lang="en-US" sz="1200" b="1" dirty="0">
                <a:solidFill>
                  <a:srgbClr val="002060"/>
                </a:solidFill>
                <a:latin typeface="Georgia" pitchFamily="18" charset="0"/>
                <a:ea typeface="Times" pitchFamily="18" charset="0"/>
                <a:cs typeface="Arial" charset="0"/>
              </a:rPr>
              <a:t>Macrophages</a:t>
            </a:r>
          </a:p>
          <a:p>
            <a:pPr lvl="3" eaLnBrk="0" hangingPunct="0">
              <a:buFontTx/>
              <a:buChar char="•"/>
            </a:pPr>
            <a:r>
              <a:rPr lang="en-US" sz="1200" b="1" dirty="0">
                <a:solidFill>
                  <a:srgbClr val="002060"/>
                </a:solidFill>
                <a:latin typeface="Georgia" pitchFamily="18" charset="0"/>
                <a:ea typeface="Times" pitchFamily="18" charset="0"/>
                <a:cs typeface="Arial" charset="0"/>
              </a:rPr>
              <a:t>Reticular cells</a:t>
            </a:r>
          </a:p>
          <a:p>
            <a:pPr lvl="2" eaLnBrk="0" hangingPunct="0">
              <a:buFontTx/>
              <a:buChar char="•"/>
            </a:pPr>
            <a:r>
              <a:rPr lang="en-US" sz="1200" b="1" dirty="0">
                <a:solidFill>
                  <a:srgbClr val="002060"/>
                </a:solidFill>
                <a:latin typeface="Georgia" pitchFamily="18" charset="0"/>
                <a:ea typeface="Times" pitchFamily="18" charset="0"/>
                <a:cs typeface="Arial" charset="0"/>
              </a:rPr>
              <a:t>Medulla</a:t>
            </a:r>
          </a:p>
          <a:p>
            <a:pPr lvl="3" eaLnBrk="0" hangingPunct="0">
              <a:buFontTx/>
              <a:buChar char="•"/>
            </a:pPr>
            <a:r>
              <a:rPr lang="en-US" sz="1200" b="1" dirty="0">
                <a:solidFill>
                  <a:srgbClr val="002060"/>
                </a:solidFill>
                <a:latin typeface="Georgia" pitchFamily="18" charset="0"/>
                <a:ea typeface="Times" pitchFamily="18" charset="0"/>
                <a:cs typeface="Arial" charset="0"/>
              </a:rPr>
              <a:t>Plasma cells</a:t>
            </a:r>
          </a:p>
        </p:txBody>
      </p:sp>
      <p:sp>
        <p:nvSpPr>
          <p:cNvPr id="6" name="Rectangle 5"/>
          <p:cNvSpPr/>
          <p:nvPr/>
        </p:nvSpPr>
        <p:spPr>
          <a:xfrm>
            <a:off x="2664579" y="39469"/>
            <a:ext cx="401097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cells</a:t>
            </a:r>
          </a:p>
        </p:txBody>
      </p:sp>
    </p:spTree>
    <p:extLst>
      <p:ext uri="{BB962C8B-B14F-4D97-AF65-F5344CB8AC3E}">
        <p14:creationId xmlns:p14="http://schemas.microsoft.com/office/powerpoint/2010/main" val="938806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4418086" y="762000"/>
            <a:ext cx="4725914" cy="6124754"/>
          </a:xfrm>
          <a:prstGeom prst="rect">
            <a:avLst/>
          </a:prstGeom>
          <a:noFill/>
          <a:ln w="9525">
            <a:noFill/>
            <a:miter lim="800000"/>
            <a:headEnd/>
            <a:tailEnd/>
          </a:ln>
        </p:spPr>
        <p:txBody>
          <a:bodyPr wrap="square">
            <a:spAutoFit/>
          </a:bodyPr>
          <a:lstStyle/>
          <a:p>
            <a:r>
              <a:rPr lang="en-US" sz="1600" b="1" dirty="0">
                <a:latin typeface="Times New Roman" pitchFamily="18" charset="0"/>
                <a:cs typeface="Times New Roman" pitchFamily="18" charset="0"/>
              </a:rPr>
              <a:t>Although you will get a detailed functional explanation in lecture, it helps to get some context here.  This image shows a portion of a lymph node, with the cortex and medulla shown.</a:t>
            </a:r>
          </a:p>
          <a:p>
            <a:endParaRPr lang="en-US" sz="800" b="1" dirty="0">
              <a:solidFill>
                <a:schemeClr val="accent3">
                  <a:lumMod val="50000"/>
                </a:schemeClr>
              </a:solidFill>
              <a:latin typeface="Times New Roman" pitchFamily="18" charset="0"/>
              <a:cs typeface="Times New Roman" pitchFamily="18" charset="0"/>
            </a:endParaRPr>
          </a:p>
          <a:p>
            <a:r>
              <a:rPr lang="en-US" sz="1600" b="1" dirty="0">
                <a:solidFill>
                  <a:schemeClr val="accent3">
                    <a:lumMod val="50000"/>
                  </a:schemeClr>
                </a:solidFill>
                <a:latin typeface="Times New Roman" pitchFamily="18" charset="0"/>
                <a:cs typeface="Times New Roman" pitchFamily="18" charset="0"/>
              </a:rPr>
              <a:t>Lymphatic fluid flows into the nodes via afferent channels, and flows through the sinuses.  Because the walls of the sinuses are very permeable, lymph flows freely through the substance of the organ as well.  Lymph carries tissue fluids, as well as white blood cells, pathogens, and particulate substances.</a:t>
            </a:r>
          </a:p>
          <a:p>
            <a:endParaRPr lang="en-US" sz="800" b="1" dirty="0">
              <a:solidFill>
                <a:schemeClr val="accent3">
                  <a:lumMod val="50000"/>
                </a:schemeClr>
              </a:solidFill>
              <a:latin typeface="Times New Roman" pitchFamily="18" charset="0"/>
              <a:cs typeface="Times New Roman" pitchFamily="18" charset="0"/>
            </a:endParaRPr>
          </a:p>
          <a:p>
            <a:r>
              <a:rPr lang="en-US" sz="1600" b="1" dirty="0">
                <a:solidFill>
                  <a:srgbClr val="4C0000"/>
                </a:solidFill>
                <a:latin typeface="Times New Roman" pitchFamily="18" charset="0"/>
                <a:cs typeface="Times New Roman" pitchFamily="18" charset="0"/>
              </a:rPr>
              <a:t>Blood flows into the organ, and, most notably, white blood cells can enter the substance of the node through the high endothelial </a:t>
            </a:r>
            <a:r>
              <a:rPr lang="en-US" sz="1600" b="1" dirty="0" err="1">
                <a:solidFill>
                  <a:srgbClr val="4C0000"/>
                </a:solidFill>
                <a:latin typeface="Times New Roman" pitchFamily="18" charset="0"/>
                <a:cs typeface="Times New Roman" pitchFamily="18" charset="0"/>
              </a:rPr>
              <a:t>venules</a:t>
            </a:r>
            <a:r>
              <a:rPr lang="en-US" sz="1600" b="1" dirty="0">
                <a:solidFill>
                  <a:srgbClr val="4C0000"/>
                </a:solidFill>
                <a:latin typeface="Times New Roman" pitchFamily="18" charset="0"/>
                <a:cs typeface="Times New Roman" pitchFamily="18" charset="0"/>
              </a:rPr>
              <a:t> HEV).</a:t>
            </a:r>
          </a:p>
          <a:p>
            <a:endParaRPr lang="en-US" sz="800" b="1" dirty="0">
              <a:solidFill>
                <a:srgbClr val="4C0000"/>
              </a:solidFill>
              <a:latin typeface="Times New Roman" pitchFamily="18" charset="0"/>
              <a:cs typeface="Times New Roman" pitchFamily="18" charset="0"/>
            </a:endParaRPr>
          </a:p>
          <a:p>
            <a:r>
              <a:rPr lang="en-US" sz="1600" b="1" dirty="0">
                <a:solidFill>
                  <a:srgbClr val="002060"/>
                </a:solidFill>
                <a:latin typeface="Times New Roman" pitchFamily="18" charset="0"/>
                <a:cs typeface="Times New Roman" pitchFamily="18" charset="0"/>
              </a:rPr>
              <a:t>In the germinal centers and </a:t>
            </a:r>
            <a:r>
              <a:rPr lang="en-US" sz="1600" b="1" dirty="0" err="1">
                <a:solidFill>
                  <a:srgbClr val="002060"/>
                </a:solidFill>
                <a:latin typeface="Times New Roman" pitchFamily="18" charset="0"/>
                <a:cs typeface="Times New Roman" pitchFamily="18" charset="0"/>
              </a:rPr>
              <a:t>paracorticortical</a:t>
            </a:r>
            <a:r>
              <a:rPr lang="en-US" sz="1600" b="1" dirty="0">
                <a:solidFill>
                  <a:srgbClr val="002060"/>
                </a:solidFill>
                <a:latin typeface="Times New Roman" pitchFamily="18" charset="0"/>
                <a:cs typeface="Times New Roman" pitchFamily="18" charset="0"/>
              </a:rPr>
              <a:t> region, macrophages and dendritic cells trap and present antigens from the lymph to B and T lymphocytes, initiating an immune response.  Stimulated B cells leave the cortex and migrate to the medulla, where they become resident plasma cells that actively secrete antibodies.  Other stimulated B and T cells can leave the lymph node via efferent lymphatic vessels to populate other areas of the body. </a:t>
            </a:r>
          </a:p>
        </p:txBody>
      </p:sp>
      <p:sp>
        <p:nvSpPr>
          <p:cNvPr id="31" name="Rectangle 30"/>
          <p:cNvSpPr/>
          <p:nvPr/>
        </p:nvSpPr>
        <p:spPr>
          <a:xfrm>
            <a:off x="1051350" y="39469"/>
            <a:ext cx="723743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functional overview</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731704"/>
            <a:ext cx="3790845" cy="4915183"/>
          </a:xfrm>
          <a:prstGeom prst="rect">
            <a:avLst/>
          </a:prstGeom>
        </p:spPr>
      </p:pic>
      <p:sp>
        <p:nvSpPr>
          <p:cNvPr id="12" name="TextBox 11"/>
          <p:cNvSpPr txBox="1"/>
          <p:nvPr/>
        </p:nvSpPr>
        <p:spPr>
          <a:xfrm>
            <a:off x="152400" y="5715000"/>
            <a:ext cx="3867045" cy="954107"/>
          </a:xfrm>
          <a:prstGeom prst="rect">
            <a:avLst/>
          </a:prstGeom>
          <a:noFill/>
        </p:spPr>
        <p:txBody>
          <a:bodyPr wrap="square" rtlCol="0">
            <a:spAutoFit/>
          </a:bodyPr>
          <a:lstStyle/>
          <a:p>
            <a:r>
              <a:rPr lang="en-US" sz="1400" b="1" dirty="0">
                <a:solidFill>
                  <a:srgbClr val="7030A0"/>
                </a:solidFill>
                <a:latin typeface="Tempus Sans ITC" pitchFamily="82" charset="0"/>
                <a:cs typeface="Times New Roman" pitchFamily="18" charset="0"/>
              </a:rPr>
              <a:t>When you get a cut or get sick, infectious agents flowing in lymph enter lymph nodes, stimulating T and B cells, which increases the size of the node – swollen nodes (“swollen glands”).</a:t>
            </a:r>
            <a:endParaRPr lang="en-US" sz="1400" dirty="0">
              <a:solidFill>
                <a:srgbClr val="7030A0"/>
              </a:solidFill>
              <a:latin typeface="Tempus Sans ITC" pitchFamily="82" charset="0"/>
            </a:endParaRPr>
          </a:p>
        </p:txBody>
      </p:sp>
    </p:spTree>
    <p:extLst>
      <p:ext uri="{BB962C8B-B14F-4D97-AF65-F5344CB8AC3E}">
        <p14:creationId xmlns:p14="http://schemas.microsoft.com/office/powerpoint/2010/main" val="1425932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udleyladies.co.uk/images/advice%20training%20images/Stretch_small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5" y="2506391"/>
            <a:ext cx="3942202" cy="26178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hamstringstretchpro.com/wp-content/uploads/2012/01/Best-Hamstring-Stretch-Exercises.jpg"/>
          <p:cNvPicPr>
            <a:picLocks noChangeAspect="1" noChangeArrowheads="1"/>
          </p:cNvPicPr>
          <p:nvPr/>
        </p:nvPicPr>
        <p:blipFill rotWithShape="1">
          <a:blip r:embed="rId3">
            <a:extLst>
              <a:ext uri="{28A0092B-C50C-407E-A947-70E740481C1C}">
                <a14:useLocalDpi xmlns:a14="http://schemas.microsoft.com/office/drawing/2010/main" val="0"/>
              </a:ext>
            </a:extLst>
          </a:blip>
          <a:srcRect t="21747" b="9579"/>
          <a:stretch/>
        </p:blipFill>
        <p:spPr bwMode="auto">
          <a:xfrm>
            <a:off x="3919250" y="2472395"/>
            <a:ext cx="5214651" cy="26858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38200" y="304800"/>
            <a:ext cx="7384905" cy="1754326"/>
          </a:xfrm>
          <a:prstGeom prst="rect">
            <a:avLst/>
          </a:prstGeom>
          <a:noFill/>
        </p:spPr>
        <p:txBody>
          <a:bodyPr wrap="squar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Might not be a bad time to stretch</a:t>
            </a:r>
          </a:p>
        </p:txBody>
      </p:sp>
    </p:spTree>
    <p:extLst>
      <p:ext uri="{BB962C8B-B14F-4D97-AF65-F5344CB8AC3E}">
        <p14:creationId xmlns:p14="http://schemas.microsoft.com/office/powerpoint/2010/main" val="1057669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95355" y="5885765"/>
            <a:ext cx="8955001" cy="646331"/>
          </a:xfrm>
          <a:prstGeom prst="rect">
            <a:avLst/>
          </a:prstGeom>
          <a:noFill/>
          <a:ln w="9525">
            <a:noFill/>
            <a:miter lim="800000"/>
            <a:headEnd/>
            <a:tailEnd/>
          </a:ln>
        </p:spPr>
        <p:txBody>
          <a:bodyPr wrap="square">
            <a:spAutoFit/>
          </a:bodyPr>
          <a:lstStyle/>
          <a:p>
            <a:r>
              <a:rPr lang="en-US" b="1" dirty="0">
                <a:solidFill>
                  <a:srgbClr val="640000"/>
                </a:solidFill>
                <a:latin typeface="Times New Roman" pitchFamily="18" charset="0"/>
                <a:cs typeface="Times New Roman" pitchFamily="18" charset="0"/>
              </a:rPr>
              <a:t>The spleen is located in the upper left abdominal quadrant.  The splenic artery and vein pierce the medial aspect of the spleen at its </a:t>
            </a:r>
            <a:r>
              <a:rPr lang="en-US" b="1" dirty="0" err="1">
                <a:solidFill>
                  <a:srgbClr val="640000"/>
                </a:solidFill>
                <a:latin typeface="Times New Roman" pitchFamily="18" charset="0"/>
                <a:cs typeface="Times New Roman" pitchFamily="18" charset="0"/>
              </a:rPr>
              <a:t>hilus</a:t>
            </a:r>
            <a:r>
              <a:rPr lang="en-US" b="1" dirty="0">
                <a:solidFill>
                  <a:srgbClr val="640000"/>
                </a:solidFill>
                <a:latin typeface="Times New Roman" pitchFamily="18" charset="0"/>
                <a:cs typeface="Times New Roman" pitchFamily="18" charset="0"/>
              </a:rPr>
              <a:t>. </a:t>
            </a:r>
          </a:p>
        </p:txBody>
      </p:sp>
      <p:sp>
        <p:nvSpPr>
          <p:cNvPr id="31" name="Rectangle 30"/>
          <p:cNvSpPr/>
          <p:nvPr/>
        </p:nvSpPr>
        <p:spPr>
          <a:xfrm>
            <a:off x="2862902" y="39469"/>
            <a:ext cx="361432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overview</a:t>
            </a:r>
          </a:p>
        </p:txBody>
      </p:sp>
      <p:pic>
        <p:nvPicPr>
          <p:cNvPr id="11" name="Picture 1" descr="Slide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8362" y="624244"/>
            <a:ext cx="6703401" cy="51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8626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33" y="557270"/>
            <a:ext cx="8820045" cy="4384458"/>
          </a:xfrm>
          <a:prstGeom prst="rect">
            <a:avLst/>
          </a:prstGeom>
        </p:spPr>
      </p:pic>
      <p:sp>
        <p:nvSpPr>
          <p:cNvPr id="27654" name="TextBox 2"/>
          <p:cNvSpPr txBox="1">
            <a:spLocks noChangeArrowheads="1"/>
          </p:cNvSpPr>
          <p:nvPr/>
        </p:nvSpPr>
        <p:spPr bwMode="auto">
          <a:xfrm>
            <a:off x="95355" y="4714725"/>
            <a:ext cx="8955001" cy="1477328"/>
          </a:xfrm>
          <a:prstGeom prst="rect">
            <a:avLst/>
          </a:prstGeom>
          <a:noFill/>
          <a:ln w="9525">
            <a:noFill/>
            <a:miter lim="800000"/>
            <a:headEnd/>
            <a:tailEnd/>
          </a:ln>
        </p:spPr>
        <p:txBody>
          <a:bodyPr wrap="square">
            <a:spAutoFit/>
          </a:bodyPr>
          <a:lstStyle/>
          <a:p>
            <a:r>
              <a:rPr lang="en-US" b="1" dirty="0">
                <a:solidFill>
                  <a:srgbClr val="640000"/>
                </a:solidFill>
                <a:latin typeface="Times New Roman" pitchFamily="18" charset="0"/>
                <a:cs typeface="Times New Roman" pitchFamily="18" charset="0"/>
              </a:rPr>
              <a:t>The spleen is supported by a relatively thick connective tissue </a:t>
            </a:r>
            <a:r>
              <a:rPr lang="en-US" b="1" dirty="0">
                <a:solidFill>
                  <a:srgbClr val="C00000"/>
                </a:solidFill>
                <a:latin typeface="Times New Roman" pitchFamily="18" charset="0"/>
                <a:cs typeface="Times New Roman" pitchFamily="18" charset="0"/>
              </a:rPr>
              <a:t>capsule</a:t>
            </a:r>
            <a:r>
              <a:rPr lang="en-US" b="1" dirty="0">
                <a:solidFill>
                  <a:srgbClr val="640000"/>
                </a:solidFill>
                <a:latin typeface="Times New Roman" pitchFamily="18" charset="0"/>
                <a:cs typeface="Times New Roman" pitchFamily="18" charset="0"/>
              </a:rPr>
              <a:t> (blue arrows), which projects into the substance of the organ as </a:t>
            </a:r>
            <a:r>
              <a:rPr lang="en-US" b="1" dirty="0" err="1">
                <a:solidFill>
                  <a:srgbClr val="C00000"/>
                </a:solidFill>
                <a:latin typeface="Times New Roman" pitchFamily="18" charset="0"/>
                <a:cs typeface="Times New Roman" pitchFamily="18" charset="0"/>
              </a:rPr>
              <a:t>trabeculae</a:t>
            </a:r>
            <a:r>
              <a:rPr lang="en-US" b="1" dirty="0">
                <a:solidFill>
                  <a:srgbClr val="640000"/>
                </a:solidFill>
                <a:latin typeface="Times New Roman" pitchFamily="18" charset="0"/>
                <a:cs typeface="Times New Roman" pitchFamily="18" charset="0"/>
              </a:rPr>
              <a:t> (black arrows), through which </a:t>
            </a:r>
            <a:r>
              <a:rPr lang="en-US" b="1" dirty="0">
                <a:solidFill>
                  <a:srgbClr val="C00000"/>
                </a:solidFill>
                <a:latin typeface="Times New Roman" pitchFamily="18" charset="0"/>
                <a:cs typeface="Times New Roman" pitchFamily="18" charset="0"/>
              </a:rPr>
              <a:t>trabecular arteries</a:t>
            </a:r>
            <a:r>
              <a:rPr lang="en-US" b="1" dirty="0">
                <a:solidFill>
                  <a:srgbClr val="640000"/>
                </a:solidFill>
                <a:latin typeface="Times New Roman" pitchFamily="18" charset="0"/>
                <a:cs typeface="Times New Roman" pitchFamily="18" charset="0"/>
              </a:rPr>
              <a:t> and </a:t>
            </a:r>
            <a:r>
              <a:rPr lang="en-US" b="1" dirty="0">
                <a:solidFill>
                  <a:srgbClr val="C00000"/>
                </a:solidFill>
                <a:latin typeface="Times New Roman" pitchFamily="18" charset="0"/>
                <a:cs typeface="Times New Roman" pitchFamily="18" charset="0"/>
              </a:rPr>
              <a:t>veins</a:t>
            </a:r>
            <a:r>
              <a:rPr lang="en-US" b="1" dirty="0">
                <a:solidFill>
                  <a:srgbClr val="640000"/>
                </a:solidFill>
                <a:latin typeface="Times New Roman" pitchFamily="18" charset="0"/>
                <a:cs typeface="Times New Roman" pitchFamily="18" charset="0"/>
              </a:rPr>
              <a:t> traverse to reach the internal portion of the organ.  H&amp;E staining clearly demonstrates the two major regions of the spleen; the eosinophilic red pulp, and the basophilic white pulp. </a:t>
            </a:r>
          </a:p>
        </p:txBody>
      </p:sp>
      <p:sp>
        <p:nvSpPr>
          <p:cNvPr id="31" name="Rectangle 30"/>
          <p:cNvSpPr/>
          <p:nvPr/>
        </p:nvSpPr>
        <p:spPr>
          <a:xfrm>
            <a:off x="2862902" y="39469"/>
            <a:ext cx="361432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overview</a:t>
            </a:r>
          </a:p>
        </p:txBody>
      </p:sp>
      <p:cxnSp>
        <p:nvCxnSpPr>
          <p:cNvPr id="4" name="Straight Arrow Connector 3"/>
          <p:cNvCxnSpPr/>
          <p:nvPr/>
        </p:nvCxnSpPr>
        <p:spPr>
          <a:xfrm>
            <a:off x="1311007" y="1282547"/>
            <a:ext cx="365393" cy="4939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7412516" y="2532962"/>
            <a:ext cx="189123" cy="5343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0251" y="1960084"/>
            <a:ext cx="365393" cy="4939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276641" y="533400"/>
            <a:ext cx="347031" cy="56369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337412" y="733540"/>
            <a:ext cx="365393" cy="49392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392318" y="1866441"/>
            <a:ext cx="365393" cy="49392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318393" y="2919470"/>
            <a:ext cx="244207" cy="59582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32872" y="1908672"/>
            <a:ext cx="365393" cy="49392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9455" y="6192053"/>
            <a:ext cx="8763000" cy="646331"/>
          </a:xfrm>
          <a:prstGeom prst="rect">
            <a:avLst/>
          </a:prstGeom>
          <a:noFill/>
        </p:spPr>
        <p:txBody>
          <a:bodyPr wrap="square" rtlCol="0">
            <a:spAutoFit/>
          </a:bodyPr>
          <a:lstStyle/>
          <a:p>
            <a:r>
              <a:rPr lang="en-US" b="1" dirty="0">
                <a:solidFill>
                  <a:srgbClr val="7030A0"/>
                </a:solidFill>
                <a:latin typeface="Tempus Sans ITC" pitchFamily="82" charset="0"/>
                <a:cs typeface="Times New Roman" pitchFamily="18" charset="0"/>
              </a:rPr>
              <a:t>White pulp  is so-named because it appears white on fresh (unstained) spleens.  Here, the numerous lymphocytes in the white pulp make those regions basophilic in H&amp;E sections.</a:t>
            </a:r>
            <a:endParaRPr lang="en-US" dirty="0">
              <a:solidFill>
                <a:srgbClr val="7030A0"/>
              </a:solidFill>
              <a:latin typeface="Tempus Sans ITC" pitchFamily="82" charset="0"/>
            </a:endParaRPr>
          </a:p>
        </p:txBody>
      </p:sp>
    </p:spTree>
    <p:extLst>
      <p:ext uri="{BB962C8B-B14F-4D97-AF65-F5344CB8AC3E}">
        <p14:creationId xmlns:p14="http://schemas.microsoft.com/office/powerpoint/2010/main" val="1972901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89" y="228600"/>
            <a:ext cx="2628900" cy="1314450"/>
          </a:xfrm>
          <a:prstGeom prst="rect">
            <a:avLst/>
          </a:prstGeom>
        </p:spPr>
      </p:pic>
      <p:sp>
        <p:nvSpPr>
          <p:cNvPr id="27654" name="TextBox 2"/>
          <p:cNvSpPr txBox="1">
            <a:spLocks noChangeArrowheads="1"/>
          </p:cNvSpPr>
          <p:nvPr/>
        </p:nvSpPr>
        <p:spPr bwMode="auto">
          <a:xfrm>
            <a:off x="0" y="4714725"/>
            <a:ext cx="9144001" cy="923330"/>
          </a:xfrm>
          <a:prstGeom prst="rect">
            <a:avLst/>
          </a:prstGeom>
          <a:noFill/>
          <a:ln w="9525">
            <a:noFill/>
            <a:miter lim="800000"/>
            <a:headEnd/>
            <a:tailEnd/>
          </a:ln>
        </p:spPr>
        <p:txBody>
          <a:bodyPr wrap="square">
            <a:spAutoFit/>
          </a:bodyPr>
          <a:lstStyle/>
          <a:p>
            <a:r>
              <a:rPr lang="en-US" b="1" dirty="0">
                <a:solidFill>
                  <a:srgbClr val="640000"/>
                </a:solidFill>
                <a:latin typeface="Times New Roman" pitchFamily="18" charset="0"/>
                <a:cs typeface="Times New Roman" pitchFamily="18" charset="0"/>
              </a:rPr>
              <a:t>In the </a:t>
            </a:r>
            <a:r>
              <a:rPr lang="en-US" b="1" dirty="0" err="1">
                <a:solidFill>
                  <a:srgbClr val="640000"/>
                </a:solidFill>
                <a:latin typeface="Times New Roman" pitchFamily="18" charset="0"/>
                <a:cs typeface="Times New Roman" pitchFamily="18" charset="0"/>
              </a:rPr>
              <a:t>trabeculae</a:t>
            </a:r>
            <a:r>
              <a:rPr lang="en-US" b="1" dirty="0">
                <a:solidFill>
                  <a:srgbClr val="640000"/>
                </a:solidFill>
                <a:latin typeface="Times New Roman" pitchFamily="18" charset="0"/>
                <a:cs typeface="Times New Roman" pitchFamily="18" charset="0"/>
              </a:rPr>
              <a:t>, the same artery/vein rules apply.  When comparing vessels of similar size, the artery (A) will have a thicker wall, with more smooth muscle, relative to the vein (V).  Both are embedded within the thick connective tissue of a </a:t>
            </a:r>
            <a:r>
              <a:rPr lang="en-US" b="1" dirty="0" err="1">
                <a:solidFill>
                  <a:srgbClr val="640000"/>
                </a:solidFill>
                <a:latin typeface="Times New Roman" pitchFamily="18" charset="0"/>
                <a:cs typeface="Times New Roman" pitchFamily="18" charset="0"/>
              </a:rPr>
              <a:t>trabecula</a:t>
            </a:r>
            <a:r>
              <a:rPr lang="en-US" b="1" dirty="0">
                <a:solidFill>
                  <a:srgbClr val="640000"/>
                </a:solidFill>
                <a:latin typeface="Times New Roman" pitchFamily="18" charset="0"/>
                <a:cs typeface="Times New Roman" pitchFamily="18" charset="0"/>
              </a:rPr>
              <a:t> (blue outline).</a:t>
            </a:r>
          </a:p>
        </p:txBody>
      </p:sp>
      <p:sp>
        <p:nvSpPr>
          <p:cNvPr id="31" name="Rectangle 30"/>
          <p:cNvSpPr/>
          <p:nvPr/>
        </p:nvSpPr>
        <p:spPr>
          <a:xfrm>
            <a:off x="2862902" y="39469"/>
            <a:ext cx="361432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overview</a:t>
            </a:r>
          </a:p>
        </p:txBody>
      </p:sp>
      <p:sp>
        <p:nvSpPr>
          <p:cNvPr id="16" name="Rectangle 15"/>
          <p:cNvSpPr/>
          <p:nvPr/>
        </p:nvSpPr>
        <p:spPr>
          <a:xfrm>
            <a:off x="1557835" y="1093171"/>
            <a:ext cx="341765" cy="278429"/>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1899600" y="685800"/>
            <a:ext cx="211775" cy="4036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57835" y="1371600"/>
            <a:ext cx="553540" cy="3124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375" y="685800"/>
            <a:ext cx="7032626" cy="3810000"/>
          </a:xfrm>
          <a:prstGeom prst="rect">
            <a:avLst/>
          </a:prstGeom>
        </p:spPr>
      </p:pic>
      <p:sp>
        <p:nvSpPr>
          <p:cNvPr id="11" name="TextBox 10"/>
          <p:cNvSpPr txBox="1"/>
          <p:nvPr/>
        </p:nvSpPr>
        <p:spPr>
          <a:xfrm>
            <a:off x="3884362" y="2610534"/>
            <a:ext cx="610455" cy="646331"/>
          </a:xfrm>
          <a:prstGeom prst="rect">
            <a:avLst/>
          </a:prstGeom>
          <a:noFill/>
        </p:spPr>
        <p:txBody>
          <a:bodyPr wrap="square" rtlCol="0">
            <a:spAutoFit/>
          </a:bodyPr>
          <a:lstStyle/>
          <a:p>
            <a:r>
              <a:rPr lang="en-US" sz="3600" b="1" dirty="0"/>
              <a:t>A</a:t>
            </a:r>
          </a:p>
        </p:txBody>
      </p:sp>
      <p:sp>
        <p:nvSpPr>
          <p:cNvPr id="24" name="TextBox 23"/>
          <p:cNvSpPr txBox="1"/>
          <p:nvPr/>
        </p:nvSpPr>
        <p:spPr>
          <a:xfrm>
            <a:off x="7105880" y="1482457"/>
            <a:ext cx="610455" cy="646331"/>
          </a:xfrm>
          <a:prstGeom prst="rect">
            <a:avLst/>
          </a:prstGeom>
          <a:noFill/>
        </p:spPr>
        <p:txBody>
          <a:bodyPr wrap="square" rtlCol="0">
            <a:spAutoFit/>
          </a:bodyPr>
          <a:lstStyle/>
          <a:p>
            <a:r>
              <a:rPr lang="en-US" sz="3600" b="1" dirty="0"/>
              <a:t>V</a:t>
            </a:r>
          </a:p>
        </p:txBody>
      </p:sp>
      <p:sp>
        <p:nvSpPr>
          <p:cNvPr id="22" name="Freeform 21"/>
          <p:cNvSpPr/>
          <p:nvPr/>
        </p:nvSpPr>
        <p:spPr>
          <a:xfrm>
            <a:off x="2082188" y="846713"/>
            <a:ext cx="6422834" cy="3725287"/>
          </a:xfrm>
          <a:custGeom>
            <a:avLst/>
            <a:gdLst>
              <a:gd name="connsiteX0" fmla="*/ 2214390 w 6422834"/>
              <a:gd name="connsiteY0" fmla="*/ 254974 h 3725287"/>
              <a:gd name="connsiteX1" fmla="*/ 2071171 w 6422834"/>
              <a:gd name="connsiteY1" fmla="*/ 199889 h 3725287"/>
              <a:gd name="connsiteX2" fmla="*/ 2005070 w 6422834"/>
              <a:gd name="connsiteY2" fmla="*/ 188873 h 3725287"/>
              <a:gd name="connsiteX3" fmla="*/ 1905918 w 6422834"/>
              <a:gd name="connsiteY3" fmla="*/ 155822 h 3725287"/>
              <a:gd name="connsiteX4" fmla="*/ 1872867 w 6422834"/>
              <a:gd name="connsiteY4" fmla="*/ 144805 h 3725287"/>
              <a:gd name="connsiteX5" fmla="*/ 1806766 w 6422834"/>
              <a:gd name="connsiteY5" fmla="*/ 133788 h 3725287"/>
              <a:gd name="connsiteX6" fmla="*/ 1762699 w 6422834"/>
              <a:gd name="connsiteY6" fmla="*/ 122771 h 3725287"/>
              <a:gd name="connsiteX7" fmla="*/ 1586429 w 6422834"/>
              <a:gd name="connsiteY7" fmla="*/ 111754 h 3725287"/>
              <a:gd name="connsiteX8" fmla="*/ 760164 w 6422834"/>
              <a:gd name="connsiteY8" fmla="*/ 122771 h 3725287"/>
              <a:gd name="connsiteX9" fmla="*/ 550843 w 6422834"/>
              <a:gd name="connsiteY9" fmla="*/ 144805 h 3725287"/>
              <a:gd name="connsiteX10" fmla="*/ 363557 w 6422834"/>
              <a:gd name="connsiteY10" fmla="*/ 166839 h 3725287"/>
              <a:gd name="connsiteX11" fmla="*/ 297455 w 6422834"/>
              <a:gd name="connsiteY11" fmla="*/ 188873 h 3725287"/>
              <a:gd name="connsiteX12" fmla="*/ 231354 w 6422834"/>
              <a:gd name="connsiteY12" fmla="*/ 232940 h 3725287"/>
              <a:gd name="connsiteX13" fmla="*/ 132202 w 6422834"/>
              <a:gd name="connsiteY13" fmla="*/ 277007 h 3725287"/>
              <a:gd name="connsiteX14" fmla="*/ 88135 w 6422834"/>
              <a:gd name="connsiteY14" fmla="*/ 354126 h 3725287"/>
              <a:gd name="connsiteX15" fmla="*/ 77118 w 6422834"/>
              <a:gd name="connsiteY15" fmla="*/ 420227 h 3725287"/>
              <a:gd name="connsiteX16" fmla="*/ 55084 w 6422834"/>
              <a:gd name="connsiteY16" fmla="*/ 508362 h 3725287"/>
              <a:gd name="connsiteX17" fmla="*/ 44067 w 6422834"/>
              <a:gd name="connsiteY17" fmla="*/ 629547 h 3725287"/>
              <a:gd name="connsiteX18" fmla="*/ 33051 w 6422834"/>
              <a:gd name="connsiteY18" fmla="*/ 662598 h 3725287"/>
              <a:gd name="connsiteX19" fmla="*/ 22034 w 6422834"/>
              <a:gd name="connsiteY19" fmla="*/ 772767 h 3725287"/>
              <a:gd name="connsiteX20" fmla="*/ 11017 w 6422834"/>
              <a:gd name="connsiteY20" fmla="*/ 838868 h 3725287"/>
              <a:gd name="connsiteX21" fmla="*/ 0 w 6422834"/>
              <a:gd name="connsiteY21" fmla="*/ 927003 h 3725287"/>
              <a:gd name="connsiteX22" fmla="*/ 22034 w 6422834"/>
              <a:gd name="connsiteY22" fmla="*/ 1466829 h 3725287"/>
              <a:gd name="connsiteX23" fmla="*/ 33051 w 6422834"/>
              <a:gd name="connsiteY23" fmla="*/ 1565981 h 3725287"/>
              <a:gd name="connsiteX24" fmla="*/ 44067 w 6422834"/>
              <a:gd name="connsiteY24" fmla="*/ 1698183 h 3725287"/>
              <a:gd name="connsiteX25" fmla="*/ 55084 w 6422834"/>
              <a:gd name="connsiteY25" fmla="*/ 1742251 h 3725287"/>
              <a:gd name="connsiteX26" fmla="*/ 66101 w 6422834"/>
              <a:gd name="connsiteY26" fmla="*/ 1819369 h 3725287"/>
              <a:gd name="connsiteX27" fmla="*/ 77118 w 6422834"/>
              <a:gd name="connsiteY27" fmla="*/ 2458347 h 3725287"/>
              <a:gd name="connsiteX28" fmla="*/ 88135 w 6422834"/>
              <a:gd name="connsiteY28" fmla="*/ 2546482 h 3725287"/>
              <a:gd name="connsiteX29" fmla="*/ 110169 w 6422834"/>
              <a:gd name="connsiteY29" fmla="*/ 2821904 h 3725287"/>
              <a:gd name="connsiteX30" fmla="*/ 121185 w 6422834"/>
              <a:gd name="connsiteY30" fmla="*/ 3097326 h 3725287"/>
              <a:gd name="connsiteX31" fmla="*/ 99152 w 6422834"/>
              <a:gd name="connsiteY31" fmla="*/ 3361730 h 3725287"/>
              <a:gd name="connsiteX32" fmla="*/ 110169 w 6422834"/>
              <a:gd name="connsiteY32" fmla="*/ 3560034 h 3725287"/>
              <a:gd name="connsiteX33" fmla="*/ 154236 w 6422834"/>
              <a:gd name="connsiteY33" fmla="*/ 3593085 h 3725287"/>
              <a:gd name="connsiteX34" fmla="*/ 253388 w 6422834"/>
              <a:gd name="connsiteY34" fmla="*/ 3637152 h 3725287"/>
              <a:gd name="connsiteX35" fmla="*/ 352540 w 6422834"/>
              <a:gd name="connsiteY35" fmla="*/ 3670203 h 3725287"/>
              <a:gd name="connsiteX36" fmla="*/ 418641 w 6422834"/>
              <a:gd name="connsiteY36" fmla="*/ 3692236 h 3725287"/>
              <a:gd name="connsiteX37" fmla="*/ 605928 w 6422834"/>
              <a:gd name="connsiteY37" fmla="*/ 3725287 h 3725287"/>
              <a:gd name="connsiteX38" fmla="*/ 1123720 w 6422834"/>
              <a:gd name="connsiteY38" fmla="*/ 3714270 h 3725287"/>
              <a:gd name="connsiteX39" fmla="*/ 1355075 w 6422834"/>
              <a:gd name="connsiteY39" fmla="*/ 3692236 h 3725287"/>
              <a:gd name="connsiteX40" fmla="*/ 1476260 w 6422834"/>
              <a:gd name="connsiteY40" fmla="*/ 3681220 h 3725287"/>
              <a:gd name="connsiteX41" fmla="*/ 1553378 w 6422834"/>
              <a:gd name="connsiteY41" fmla="*/ 3670203 h 3725287"/>
              <a:gd name="connsiteX42" fmla="*/ 1751682 w 6422834"/>
              <a:gd name="connsiteY42" fmla="*/ 3659186 h 3725287"/>
              <a:gd name="connsiteX43" fmla="*/ 2005070 w 6422834"/>
              <a:gd name="connsiteY43" fmla="*/ 3637152 h 3725287"/>
              <a:gd name="connsiteX44" fmla="*/ 2071171 w 6422834"/>
              <a:gd name="connsiteY44" fmla="*/ 3626135 h 3725287"/>
              <a:gd name="connsiteX45" fmla="*/ 2148289 w 6422834"/>
              <a:gd name="connsiteY45" fmla="*/ 3615118 h 3725287"/>
              <a:gd name="connsiteX46" fmla="*/ 2203373 w 6422834"/>
              <a:gd name="connsiteY46" fmla="*/ 3604101 h 3725287"/>
              <a:gd name="connsiteX47" fmla="*/ 2324559 w 6422834"/>
              <a:gd name="connsiteY47" fmla="*/ 3593085 h 3725287"/>
              <a:gd name="connsiteX48" fmla="*/ 2368626 w 6422834"/>
              <a:gd name="connsiteY48" fmla="*/ 3582068 h 3725287"/>
              <a:gd name="connsiteX49" fmla="*/ 2434728 w 6422834"/>
              <a:gd name="connsiteY49" fmla="*/ 3571051 h 3725287"/>
              <a:gd name="connsiteX50" fmla="*/ 2511846 w 6422834"/>
              <a:gd name="connsiteY50" fmla="*/ 3549017 h 3725287"/>
              <a:gd name="connsiteX51" fmla="*/ 2622014 w 6422834"/>
              <a:gd name="connsiteY51" fmla="*/ 3538000 h 3725287"/>
              <a:gd name="connsiteX52" fmla="*/ 2754217 w 6422834"/>
              <a:gd name="connsiteY52" fmla="*/ 3504950 h 3725287"/>
              <a:gd name="connsiteX53" fmla="*/ 2787267 w 6422834"/>
              <a:gd name="connsiteY53" fmla="*/ 3493933 h 3725287"/>
              <a:gd name="connsiteX54" fmla="*/ 2842352 w 6422834"/>
              <a:gd name="connsiteY54" fmla="*/ 3482916 h 3725287"/>
              <a:gd name="connsiteX55" fmla="*/ 2974554 w 6422834"/>
              <a:gd name="connsiteY55" fmla="*/ 3449865 h 3725287"/>
              <a:gd name="connsiteX56" fmla="*/ 3007605 w 6422834"/>
              <a:gd name="connsiteY56" fmla="*/ 3427832 h 3725287"/>
              <a:gd name="connsiteX57" fmla="*/ 3106757 w 6422834"/>
              <a:gd name="connsiteY57" fmla="*/ 3394781 h 3725287"/>
              <a:gd name="connsiteX58" fmla="*/ 3172858 w 6422834"/>
              <a:gd name="connsiteY58" fmla="*/ 3350714 h 3725287"/>
              <a:gd name="connsiteX59" fmla="*/ 3283026 w 6422834"/>
              <a:gd name="connsiteY59" fmla="*/ 3284612 h 3725287"/>
              <a:gd name="connsiteX60" fmla="*/ 3349128 w 6422834"/>
              <a:gd name="connsiteY60" fmla="*/ 3240545 h 3725287"/>
              <a:gd name="connsiteX61" fmla="*/ 3415229 w 6422834"/>
              <a:gd name="connsiteY61" fmla="*/ 3185460 h 3725287"/>
              <a:gd name="connsiteX62" fmla="*/ 3503364 w 6422834"/>
              <a:gd name="connsiteY62" fmla="*/ 3119359 h 3725287"/>
              <a:gd name="connsiteX63" fmla="*/ 3547431 w 6422834"/>
              <a:gd name="connsiteY63" fmla="*/ 3086309 h 3725287"/>
              <a:gd name="connsiteX64" fmla="*/ 3580482 w 6422834"/>
              <a:gd name="connsiteY64" fmla="*/ 3064275 h 3725287"/>
              <a:gd name="connsiteX65" fmla="*/ 3657600 w 6422834"/>
              <a:gd name="connsiteY65" fmla="*/ 3009191 h 3725287"/>
              <a:gd name="connsiteX66" fmla="*/ 3690651 w 6422834"/>
              <a:gd name="connsiteY66" fmla="*/ 2976140 h 3725287"/>
              <a:gd name="connsiteX67" fmla="*/ 3723701 w 6422834"/>
              <a:gd name="connsiteY67" fmla="*/ 2954106 h 3725287"/>
              <a:gd name="connsiteX68" fmla="*/ 3756752 w 6422834"/>
              <a:gd name="connsiteY68" fmla="*/ 2921056 h 3725287"/>
              <a:gd name="connsiteX69" fmla="*/ 3822853 w 6422834"/>
              <a:gd name="connsiteY69" fmla="*/ 2888005 h 3725287"/>
              <a:gd name="connsiteX70" fmla="*/ 3888954 w 6422834"/>
              <a:gd name="connsiteY70" fmla="*/ 2843938 h 3725287"/>
              <a:gd name="connsiteX71" fmla="*/ 3988106 w 6422834"/>
              <a:gd name="connsiteY71" fmla="*/ 2766820 h 3725287"/>
              <a:gd name="connsiteX72" fmla="*/ 4054207 w 6422834"/>
              <a:gd name="connsiteY72" fmla="*/ 2733769 h 3725287"/>
              <a:gd name="connsiteX73" fmla="*/ 4087258 w 6422834"/>
              <a:gd name="connsiteY73" fmla="*/ 2700718 h 3725287"/>
              <a:gd name="connsiteX74" fmla="*/ 4120308 w 6422834"/>
              <a:gd name="connsiteY74" fmla="*/ 2678685 h 3725287"/>
              <a:gd name="connsiteX75" fmla="*/ 4153359 w 6422834"/>
              <a:gd name="connsiteY75" fmla="*/ 2634617 h 3725287"/>
              <a:gd name="connsiteX76" fmla="*/ 4186410 w 6422834"/>
              <a:gd name="connsiteY76" fmla="*/ 2623600 h 3725287"/>
              <a:gd name="connsiteX77" fmla="*/ 4219460 w 6422834"/>
              <a:gd name="connsiteY77" fmla="*/ 2601567 h 3725287"/>
              <a:gd name="connsiteX78" fmla="*/ 4263528 w 6422834"/>
              <a:gd name="connsiteY78" fmla="*/ 2579533 h 3725287"/>
              <a:gd name="connsiteX79" fmla="*/ 4318612 w 6422834"/>
              <a:gd name="connsiteY79" fmla="*/ 2524448 h 3725287"/>
              <a:gd name="connsiteX80" fmla="*/ 4351663 w 6422834"/>
              <a:gd name="connsiteY80" fmla="*/ 2513432 h 3725287"/>
              <a:gd name="connsiteX81" fmla="*/ 4384713 w 6422834"/>
              <a:gd name="connsiteY81" fmla="*/ 2480381 h 3725287"/>
              <a:gd name="connsiteX82" fmla="*/ 4461831 w 6422834"/>
              <a:gd name="connsiteY82" fmla="*/ 2436314 h 3725287"/>
              <a:gd name="connsiteX83" fmla="*/ 4494882 w 6422834"/>
              <a:gd name="connsiteY83" fmla="*/ 2403263 h 3725287"/>
              <a:gd name="connsiteX84" fmla="*/ 4538949 w 6422834"/>
              <a:gd name="connsiteY84" fmla="*/ 2381229 h 3725287"/>
              <a:gd name="connsiteX85" fmla="*/ 4572000 w 6422834"/>
              <a:gd name="connsiteY85" fmla="*/ 2348179 h 3725287"/>
              <a:gd name="connsiteX86" fmla="*/ 4616067 w 6422834"/>
              <a:gd name="connsiteY86" fmla="*/ 2326145 h 3725287"/>
              <a:gd name="connsiteX87" fmla="*/ 4649118 w 6422834"/>
              <a:gd name="connsiteY87" fmla="*/ 2293094 h 3725287"/>
              <a:gd name="connsiteX88" fmla="*/ 4715219 w 6422834"/>
              <a:gd name="connsiteY88" fmla="*/ 2271060 h 3725287"/>
              <a:gd name="connsiteX89" fmla="*/ 4803354 w 6422834"/>
              <a:gd name="connsiteY89" fmla="*/ 2226993 h 3725287"/>
              <a:gd name="connsiteX90" fmla="*/ 4836405 w 6422834"/>
              <a:gd name="connsiteY90" fmla="*/ 2204959 h 3725287"/>
              <a:gd name="connsiteX91" fmla="*/ 4880472 w 6422834"/>
              <a:gd name="connsiteY91" fmla="*/ 2193942 h 3725287"/>
              <a:gd name="connsiteX92" fmla="*/ 4924540 w 6422834"/>
              <a:gd name="connsiteY92" fmla="*/ 2171909 h 3725287"/>
              <a:gd name="connsiteX93" fmla="*/ 4968607 w 6422834"/>
              <a:gd name="connsiteY93" fmla="*/ 2160892 h 3725287"/>
              <a:gd name="connsiteX94" fmla="*/ 5034708 w 6422834"/>
              <a:gd name="connsiteY94" fmla="*/ 2138858 h 3725287"/>
              <a:gd name="connsiteX95" fmla="*/ 5089793 w 6422834"/>
              <a:gd name="connsiteY95" fmla="*/ 2127841 h 3725287"/>
              <a:gd name="connsiteX96" fmla="*/ 5155894 w 6422834"/>
              <a:gd name="connsiteY96" fmla="*/ 2105807 h 3725287"/>
              <a:gd name="connsiteX97" fmla="*/ 5310130 w 6422834"/>
              <a:gd name="connsiteY97" fmla="*/ 2072757 h 3725287"/>
              <a:gd name="connsiteX98" fmla="*/ 5343181 w 6422834"/>
              <a:gd name="connsiteY98" fmla="*/ 2061740 h 3725287"/>
              <a:gd name="connsiteX99" fmla="*/ 5420299 w 6422834"/>
              <a:gd name="connsiteY99" fmla="*/ 2028689 h 3725287"/>
              <a:gd name="connsiteX100" fmla="*/ 5475383 w 6422834"/>
              <a:gd name="connsiteY100" fmla="*/ 1984622 h 3725287"/>
              <a:gd name="connsiteX101" fmla="*/ 5574535 w 6422834"/>
              <a:gd name="connsiteY101" fmla="*/ 1951571 h 3725287"/>
              <a:gd name="connsiteX102" fmla="*/ 5607585 w 6422834"/>
              <a:gd name="connsiteY102" fmla="*/ 1940554 h 3725287"/>
              <a:gd name="connsiteX103" fmla="*/ 5640636 w 6422834"/>
              <a:gd name="connsiteY103" fmla="*/ 1929538 h 3725287"/>
              <a:gd name="connsiteX104" fmla="*/ 5684704 w 6422834"/>
              <a:gd name="connsiteY104" fmla="*/ 1907504 h 3725287"/>
              <a:gd name="connsiteX105" fmla="*/ 5739788 w 6422834"/>
              <a:gd name="connsiteY105" fmla="*/ 1896487 h 3725287"/>
              <a:gd name="connsiteX106" fmla="*/ 5772839 w 6422834"/>
              <a:gd name="connsiteY106" fmla="*/ 1885470 h 3725287"/>
              <a:gd name="connsiteX107" fmla="*/ 5883007 w 6422834"/>
              <a:gd name="connsiteY107" fmla="*/ 1852420 h 3725287"/>
              <a:gd name="connsiteX108" fmla="*/ 5916058 w 6422834"/>
              <a:gd name="connsiteY108" fmla="*/ 1841403 h 3725287"/>
              <a:gd name="connsiteX109" fmla="*/ 5982159 w 6422834"/>
              <a:gd name="connsiteY109" fmla="*/ 1808352 h 3725287"/>
              <a:gd name="connsiteX110" fmla="*/ 6015210 w 6422834"/>
              <a:gd name="connsiteY110" fmla="*/ 1786318 h 3725287"/>
              <a:gd name="connsiteX111" fmla="*/ 6081311 w 6422834"/>
              <a:gd name="connsiteY111" fmla="*/ 1764285 h 3725287"/>
              <a:gd name="connsiteX112" fmla="*/ 6114361 w 6422834"/>
              <a:gd name="connsiteY112" fmla="*/ 1742251 h 3725287"/>
              <a:gd name="connsiteX113" fmla="*/ 6147412 w 6422834"/>
              <a:gd name="connsiteY113" fmla="*/ 1731234 h 3725287"/>
              <a:gd name="connsiteX114" fmla="*/ 6180463 w 6422834"/>
              <a:gd name="connsiteY114" fmla="*/ 1698183 h 3725287"/>
              <a:gd name="connsiteX115" fmla="*/ 6246564 w 6422834"/>
              <a:gd name="connsiteY115" fmla="*/ 1643099 h 3725287"/>
              <a:gd name="connsiteX116" fmla="*/ 6301648 w 6422834"/>
              <a:gd name="connsiteY116" fmla="*/ 1565981 h 3725287"/>
              <a:gd name="connsiteX117" fmla="*/ 6334699 w 6422834"/>
              <a:gd name="connsiteY117" fmla="*/ 1499880 h 3725287"/>
              <a:gd name="connsiteX118" fmla="*/ 6356732 w 6422834"/>
              <a:gd name="connsiteY118" fmla="*/ 1411745 h 3725287"/>
              <a:gd name="connsiteX119" fmla="*/ 6367749 w 6422834"/>
              <a:gd name="connsiteY119" fmla="*/ 1367677 h 3725287"/>
              <a:gd name="connsiteX120" fmla="*/ 6378766 w 6422834"/>
              <a:gd name="connsiteY120" fmla="*/ 1301576 h 3725287"/>
              <a:gd name="connsiteX121" fmla="*/ 6400800 w 6422834"/>
              <a:gd name="connsiteY121" fmla="*/ 1202424 h 3725287"/>
              <a:gd name="connsiteX122" fmla="*/ 6422834 w 6422834"/>
              <a:gd name="connsiteY122" fmla="*/ 971070 h 3725287"/>
              <a:gd name="connsiteX123" fmla="*/ 6411817 w 6422834"/>
              <a:gd name="connsiteY123" fmla="*/ 497345 h 3725287"/>
              <a:gd name="connsiteX124" fmla="*/ 6400800 w 6422834"/>
              <a:gd name="connsiteY124" fmla="*/ 442260 h 3725287"/>
              <a:gd name="connsiteX125" fmla="*/ 6378766 w 6422834"/>
              <a:gd name="connsiteY125" fmla="*/ 365142 h 3725287"/>
              <a:gd name="connsiteX126" fmla="*/ 6334699 w 6422834"/>
              <a:gd name="connsiteY126" fmla="*/ 299041 h 3725287"/>
              <a:gd name="connsiteX127" fmla="*/ 6301648 w 6422834"/>
              <a:gd name="connsiteY127" fmla="*/ 288024 h 3725287"/>
              <a:gd name="connsiteX128" fmla="*/ 6191479 w 6422834"/>
              <a:gd name="connsiteY128" fmla="*/ 210906 h 3725287"/>
              <a:gd name="connsiteX129" fmla="*/ 6147412 w 6422834"/>
              <a:gd name="connsiteY129" fmla="*/ 188873 h 3725287"/>
              <a:gd name="connsiteX130" fmla="*/ 6081311 w 6422834"/>
              <a:gd name="connsiteY130" fmla="*/ 144805 h 3725287"/>
              <a:gd name="connsiteX131" fmla="*/ 6048260 w 6422834"/>
              <a:gd name="connsiteY131" fmla="*/ 122771 h 3725287"/>
              <a:gd name="connsiteX132" fmla="*/ 5982159 w 6422834"/>
              <a:gd name="connsiteY132" fmla="*/ 100738 h 3725287"/>
              <a:gd name="connsiteX133" fmla="*/ 5938092 w 6422834"/>
              <a:gd name="connsiteY133" fmla="*/ 89721 h 3725287"/>
              <a:gd name="connsiteX134" fmla="*/ 5838940 w 6422834"/>
              <a:gd name="connsiteY134" fmla="*/ 56670 h 3725287"/>
              <a:gd name="connsiteX135" fmla="*/ 5805889 w 6422834"/>
              <a:gd name="connsiteY135" fmla="*/ 45653 h 3725287"/>
              <a:gd name="connsiteX136" fmla="*/ 5552501 w 6422834"/>
              <a:gd name="connsiteY136" fmla="*/ 23620 h 3725287"/>
              <a:gd name="connsiteX137" fmla="*/ 5519451 w 6422834"/>
              <a:gd name="connsiteY137" fmla="*/ 12603 h 3725287"/>
              <a:gd name="connsiteX138" fmla="*/ 4979624 w 6422834"/>
              <a:gd name="connsiteY138" fmla="*/ 12603 h 3725287"/>
              <a:gd name="connsiteX139" fmla="*/ 4682169 w 6422834"/>
              <a:gd name="connsiteY139" fmla="*/ 34636 h 3725287"/>
              <a:gd name="connsiteX140" fmla="*/ 4605051 w 6422834"/>
              <a:gd name="connsiteY140" fmla="*/ 45653 h 3725287"/>
              <a:gd name="connsiteX141" fmla="*/ 4461831 w 6422834"/>
              <a:gd name="connsiteY141" fmla="*/ 56670 h 3725287"/>
              <a:gd name="connsiteX142" fmla="*/ 4384713 w 6422834"/>
              <a:gd name="connsiteY142" fmla="*/ 67687 h 3725287"/>
              <a:gd name="connsiteX143" fmla="*/ 4263528 w 6422834"/>
              <a:gd name="connsiteY143" fmla="*/ 78704 h 3725287"/>
              <a:gd name="connsiteX144" fmla="*/ 4076241 w 6422834"/>
              <a:gd name="connsiteY144" fmla="*/ 100738 h 3725287"/>
              <a:gd name="connsiteX145" fmla="*/ 4010140 w 6422834"/>
              <a:gd name="connsiteY145" fmla="*/ 111754 h 3725287"/>
              <a:gd name="connsiteX146" fmla="*/ 3888954 w 6422834"/>
              <a:gd name="connsiteY146" fmla="*/ 122771 h 3725287"/>
              <a:gd name="connsiteX147" fmla="*/ 3822853 w 6422834"/>
              <a:gd name="connsiteY147" fmla="*/ 133788 h 3725287"/>
              <a:gd name="connsiteX148" fmla="*/ 3613532 w 6422834"/>
              <a:gd name="connsiteY148" fmla="*/ 144805 h 3725287"/>
              <a:gd name="connsiteX149" fmla="*/ 3272010 w 6422834"/>
              <a:gd name="connsiteY149" fmla="*/ 177856 h 3725287"/>
              <a:gd name="connsiteX150" fmla="*/ 3183875 w 6422834"/>
              <a:gd name="connsiteY150" fmla="*/ 188873 h 3725287"/>
              <a:gd name="connsiteX151" fmla="*/ 2919470 w 6422834"/>
              <a:gd name="connsiteY151" fmla="*/ 199889 h 3725287"/>
              <a:gd name="connsiteX152" fmla="*/ 2853369 w 6422834"/>
              <a:gd name="connsiteY152" fmla="*/ 210906 h 3725287"/>
              <a:gd name="connsiteX153" fmla="*/ 2633031 w 6422834"/>
              <a:gd name="connsiteY153" fmla="*/ 232940 h 3725287"/>
              <a:gd name="connsiteX154" fmla="*/ 2533879 w 6422834"/>
              <a:gd name="connsiteY154" fmla="*/ 243957 h 3725287"/>
              <a:gd name="connsiteX155" fmla="*/ 2148289 w 6422834"/>
              <a:gd name="connsiteY155" fmla="*/ 232940 h 372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Lst>
            <a:rect l="l" t="t" r="r" b="b"/>
            <a:pathLst>
              <a:path w="6422834" h="3725287">
                <a:moveTo>
                  <a:pt x="2214390" y="254974"/>
                </a:moveTo>
                <a:cubicBezTo>
                  <a:pt x="2186910" y="243197"/>
                  <a:pt x="2104854" y="205502"/>
                  <a:pt x="2071171" y="199889"/>
                </a:cubicBezTo>
                <a:lnTo>
                  <a:pt x="2005070" y="188873"/>
                </a:lnTo>
                <a:cubicBezTo>
                  <a:pt x="1931766" y="152221"/>
                  <a:pt x="1991344" y="177179"/>
                  <a:pt x="1905918" y="155822"/>
                </a:cubicBezTo>
                <a:cubicBezTo>
                  <a:pt x="1894652" y="153005"/>
                  <a:pt x="1884203" y="147324"/>
                  <a:pt x="1872867" y="144805"/>
                </a:cubicBezTo>
                <a:cubicBezTo>
                  <a:pt x="1851061" y="139959"/>
                  <a:pt x="1828670" y="138169"/>
                  <a:pt x="1806766" y="133788"/>
                </a:cubicBezTo>
                <a:cubicBezTo>
                  <a:pt x="1791919" y="130819"/>
                  <a:pt x="1777765" y="124278"/>
                  <a:pt x="1762699" y="122771"/>
                </a:cubicBezTo>
                <a:cubicBezTo>
                  <a:pt x="1704120" y="116913"/>
                  <a:pt x="1645186" y="115426"/>
                  <a:pt x="1586429" y="111754"/>
                </a:cubicBezTo>
                <a:lnTo>
                  <a:pt x="760164" y="122771"/>
                </a:lnTo>
                <a:cubicBezTo>
                  <a:pt x="697712" y="124223"/>
                  <a:pt x="614834" y="137695"/>
                  <a:pt x="550843" y="144805"/>
                </a:cubicBezTo>
                <a:cubicBezTo>
                  <a:pt x="367236" y="165206"/>
                  <a:pt x="510702" y="145818"/>
                  <a:pt x="363557" y="166839"/>
                </a:cubicBezTo>
                <a:cubicBezTo>
                  <a:pt x="341523" y="174184"/>
                  <a:pt x="316780" y="175990"/>
                  <a:pt x="297455" y="188873"/>
                </a:cubicBezTo>
                <a:cubicBezTo>
                  <a:pt x="275421" y="203562"/>
                  <a:pt x="256476" y="224566"/>
                  <a:pt x="231354" y="232940"/>
                </a:cubicBezTo>
                <a:cubicBezTo>
                  <a:pt x="152692" y="259161"/>
                  <a:pt x="184578" y="242091"/>
                  <a:pt x="132202" y="277007"/>
                </a:cubicBezTo>
                <a:cubicBezTo>
                  <a:pt x="117451" y="299134"/>
                  <a:pt x="95759" y="328714"/>
                  <a:pt x="88135" y="354126"/>
                </a:cubicBezTo>
                <a:cubicBezTo>
                  <a:pt x="81716" y="375522"/>
                  <a:pt x="81114" y="398250"/>
                  <a:pt x="77118" y="420227"/>
                </a:cubicBezTo>
                <a:cubicBezTo>
                  <a:pt x="66482" y="478721"/>
                  <a:pt x="70373" y="462494"/>
                  <a:pt x="55084" y="508362"/>
                </a:cubicBezTo>
                <a:cubicBezTo>
                  <a:pt x="51412" y="548757"/>
                  <a:pt x="49803" y="589393"/>
                  <a:pt x="44067" y="629547"/>
                </a:cubicBezTo>
                <a:cubicBezTo>
                  <a:pt x="42425" y="641043"/>
                  <a:pt x="34817" y="651120"/>
                  <a:pt x="33051" y="662598"/>
                </a:cubicBezTo>
                <a:cubicBezTo>
                  <a:pt x="27439" y="699075"/>
                  <a:pt x="26612" y="736146"/>
                  <a:pt x="22034" y="772767"/>
                </a:cubicBezTo>
                <a:cubicBezTo>
                  <a:pt x="19263" y="794932"/>
                  <a:pt x="14176" y="816755"/>
                  <a:pt x="11017" y="838868"/>
                </a:cubicBezTo>
                <a:cubicBezTo>
                  <a:pt x="6830" y="868177"/>
                  <a:pt x="3672" y="897625"/>
                  <a:pt x="0" y="927003"/>
                </a:cubicBezTo>
                <a:cubicBezTo>
                  <a:pt x="5877" y="1115074"/>
                  <a:pt x="7886" y="1282905"/>
                  <a:pt x="22034" y="1466829"/>
                </a:cubicBezTo>
                <a:cubicBezTo>
                  <a:pt x="24584" y="1499985"/>
                  <a:pt x="29898" y="1532877"/>
                  <a:pt x="33051" y="1565981"/>
                </a:cubicBezTo>
                <a:cubicBezTo>
                  <a:pt x="37243" y="1610002"/>
                  <a:pt x="38582" y="1654304"/>
                  <a:pt x="44067" y="1698183"/>
                </a:cubicBezTo>
                <a:cubicBezTo>
                  <a:pt x="45945" y="1713208"/>
                  <a:pt x="52375" y="1727354"/>
                  <a:pt x="55084" y="1742251"/>
                </a:cubicBezTo>
                <a:cubicBezTo>
                  <a:pt x="59729" y="1767799"/>
                  <a:pt x="62429" y="1793663"/>
                  <a:pt x="66101" y="1819369"/>
                </a:cubicBezTo>
                <a:cubicBezTo>
                  <a:pt x="69773" y="2032362"/>
                  <a:pt x="70666" y="2245420"/>
                  <a:pt x="77118" y="2458347"/>
                </a:cubicBezTo>
                <a:cubicBezTo>
                  <a:pt x="78015" y="2487940"/>
                  <a:pt x="85570" y="2516986"/>
                  <a:pt x="88135" y="2546482"/>
                </a:cubicBezTo>
                <a:cubicBezTo>
                  <a:pt x="133042" y="3062908"/>
                  <a:pt x="72644" y="2446657"/>
                  <a:pt x="110169" y="2821904"/>
                </a:cubicBezTo>
                <a:cubicBezTo>
                  <a:pt x="113841" y="2913711"/>
                  <a:pt x="121185" y="3005445"/>
                  <a:pt x="121185" y="3097326"/>
                </a:cubicBezTo>
                <a:cubicBezTo>
                  <a:pt x="121185" y="3244403"/>
                  <a:pt x="116918" y="3255136"/>
                  <a:pt x="99152" y="3361730"/>
                </a:cubicBezTo>
                <a:cubicBezTo>
                  <a:pt x="102824" y="3427831"/>
                  <a:pt x="94835" y="3495631"/>
                  <a:pt x="110169" y="3560034"/>
                </a:cubicBezTo>
                <a:cubicBezTo>
                  <a:pt x="114422" y="3577896"/>
                  <a:pt x="139295" y="3582413"/>
                  <a:pt x="154236" y="3593085"/>
                </a:cubicBezTo>
                <a:cubicBezTo>
                  <a:pt x="229848" y="3647094"/>
                  <a:pt x="133967" y="3577440"/>
                  <a:pt x="253388" y="3637152"/>
                </a:cubicBezTo>
                <a:cubicBezTo>
                  <a:pt x="334180" y="3677549"/>
                  <a:pt x="258574" y="3644577"/>
                  <a:pt x="352540" y="3670203"/>
                </a:cubicBezTo>
                <a:cubicBezTo>
                  <a:pt x="374947" y="3676314"/>
                  <a:pt x="396109" y="3686603"/>
                  <a:pt x="418641" y="3692236"/>
                </a:cubicBezTo>
                <a:cubicBezTo>
                  <a:pt x="490981" y="3710321"/>
                  <a:pt x="535621" y="3715243"/>
                  <a:pt x="605928" y="3725287"/>
                </a:cubicBezTo>
                <a:lnTo>
                  <a:pt x="1123720" y="3714270"/>
                </a:lnTo>
                <a:cubicBezTo>
                  <a:pt x="1197402" y="3711772"/>
                  <a:pt x="1280902" y="3699653"/>
                  <a:pt x="1355075" y="3692236"/>
                </a:cubicBezTo>
                <a:cubicBezTo>
                  <a:pt x="1395435" y="3688200"/>
                  <a:pt x="1435947" y="3685699"/>
                  <a:pt x="1476260" y="3681220"/>
                </a:cubicBezTo>
                <a:cubicBezTo>
                  <a:pt x="1502068" y="3678353"/>
                  <a:pt x="1527494" y="3672274"/>
                  <a:pt x="1553378" y="3670203"/>
                </a:cubicBezTo>
                <a:cubicBezTo>
                  <a:pt x="1619370" y="3664924"/>
                  <a:pt x="1685581" y="3662858"/>
                  <a:pt x="1751682" y="3659186"/>
                </a:cubicBezTo>
                <a:cubicBezTo>
                  <a:pt x="1886297" y="3632263"/>
                  <a:pt x="1736404" y="3659541"/>
                  <a:pt x="2005070" y="3637152"/>
                </a:cubicBezTo>
                <a:cubicBezTo>
                  <a:pt x="2027330" y="3635297"/>
                  <a:pt x="2049093" y="3629532"/>
                  <a:pt x="2071171" y="3626135"/>
                </a:cubicBezTo>
                <a:cubicBezTo>
                  <a:pt x="2096836" y="3622186"/>
                  <a:pt x="2122675" y="3619387"/>
                  <a:pt x="2148289" y="3615118"/>
                </a:cubicBezTo>
                <a:cubicBezTo>
                  <a:pt x="2166759" y="3612040"/>
                  <a:pt x="2184793" y="3606423"/>
                  <a:pt x="2203373" y="3604101"/>
                </a:cubicBezTo>
                <a:cubicBezTo>
                  <a:pt x="2243622" y="3599070"/>
                  <a:pt x="2284164" y="3596757"/>
                  <a:pt x="2324559" y="3593085"/>
                </a:cubicBezTo>
                <a:cubicBezTo>
                  <a:pt x="2339248" y="3589413"/>
                  <a:pt x="2353779" y="3585037"/>
                  <a:pt x="2368626" y="3582068"/>
                </a:cubicBezTo>
                <a:cubicBezTo>
                  <a:pt x="2390530" y="3577687"/>
                  <a:pt x="2412922" y="3575897"/>
                  <a:pt x="2434728" y="3571051"/>
                </a:cubicBezTo>
                <a:cubicBezTo>
                  <a:pt x="2491237" y="3558493"/>
                  <a:pt x="2444654" y="3558616"/>
                  <a:pt x="2511846" y="3549017"/>
                </a:cubicBezTo>
                <a:cubicBezTo>
                  <a:pt x="2548381" y="3543798"/>
                  <a:pt x="2585291" y="3541672"/>
                  <a:pt x="2622014" y="3538000"/>
                </a:cubicBezTo>
                <a:cubicBezTo>
                  <a:pt x="2709307" y="3508904"/>
                  <a:pt x="2665206" y="3519785"/>
                  <a:pt x="2754217" y="3504950"/>
                </a:cubicBezTo>
                <a:cubicBezTo>
                  <a:pt x="2765234" y="3501278"/>
                  <a:pt x="2776001" y="3496750"/>
                  <a:pt x="2787267" y="3493933"/>
                </a:cubicBezTo>
                <a:cubicBezTo>
                  <a:pt x="2805433" y="3489391"/>
                  <a:pt x="2824588" y="3488838"/>
                  <a:pt x="2842352" y="3482916"/>
                </a:cubicBezTo>
                <a:cubicBezTo>
                  <a:pt x="2969341" y="3440586"/>
                  <a:pt x="2768372" y="3475638"/>
                  <a:pt x="2974554" y="3449865"/>
                </a:cubicBezTo>
                <a:cubicBezTo>
                  <a:pt x="2985571" y="3442521"/>
                  <a:pt x="2995762" y="3433753"/>
                  <a:pt x="3007605" y="3427832"/>
                </a:cubicBezTo>
                <a:cubicBezTo>
                  <a:pt x="3049093" y="3407088"/>
                  <a:pt x="3064677" y="3405301"/>
                  <a:pt x="3106757" y="3394781"/>
                </a:cubicBezTo>
                <a:cubicBezTo>
                  <a:pt x="3128791" y="3380092"/>
                  <a:pt x="3149173" y="3362557"/>
                  <a:pt x="3172858" y="3350714"/>
                </a:cubicBezTo>
                <a:cubicBezTo>
                  <a:pt x="3207633" y="3333326"/>
                  <a:pt x="3256435" y="3311202"/>
                  <a:pt x="3283026" y="3284612"/>
                </a:cubicBezTo>
                <a:cubicBezTo>
                  <a:pt x="3324289" y="3243351"/>
                  <a:pt x="3301296" y="3256489"/>
                  <a:pt x="3349128" y="3240545"/>
                </a:cubicBezTo>
                <a:cubicBezTo>
                  <a:pt x="3403571" y="3186101"/>
                  <a:pt x="3358991" y="3226360"/>
                  <a:pt x="3415229" y="3185460"/>
                </a:cubicBezTo>
                <a:cubicBezTo>
                  <a:pt x="3444928" y="3163861"/>
                  <a:pt x="3473986" y="3141393"/>
                  <a:pt x="3503364" y="3119359"/>
                </a:cubicBezTo>
                <a:cubicBezTo>
                  <a:pt x="3518053" y="3108342"/>
                  <a:pt x="3532154" y="3096494"/>
                  <a:pt x="3547431" y="3086309"/>
                </a:cubicBezTo>
                <a:lnTo>
                  <a:pt x="3580482" y="3064275"/>
                </a:lnTo>
                <a:cubicBezTo>
                  <a:pt x="3625086" y="2997369"/>
                  <a:pt x="3572896" y="3062131"/>
                  <a:pt x="3657600" y="3009191"/>
                </a:cubicBezTo>
                <a:cubicBezTo>
                  <a:pt x="3670812" y="3000933"/>
                  <a:pt x="3678682" y="2986114"/>
                  <a:pt x="3690651" y="2976140"/>
                </a:cubicBezTo>
                <a:cubicBezTo>
                  <a:pt x="3700823" y="2967664"/>
                  <a:pt x="3713529" y="2962582"/>
                  <a:pt x="3723701" y="2954106"/>
                </a:cubicBezTo>
                <a:cubicBezTo>
                  <a:pt x="3735670" y="2944132"/>
                  <a:pt x="3744783" y="2931030"/>
                  <a:pt x="3756752" y="2921056"/>
                </a:cubicBezTo>
                <a:cubicBezTo>
                  <a:pt x="3815443" y="2872147"/>
                  <a:pt x="3763226" y="2921131"/>
                  <a:pt x="3822853" y="2888005"/>
                </a:cubicBezTo>
                <a:cubicBezTo>
                  <a:pt x="3846002" y="2875145"/>
                  <a:pt x="3870229" y="2862663"/>
                  <a:pt x="3888954" y="2843938"/>
                </a:cubicBezTo>
                <a:cubicBezTo>
                  <a:pt x="3940730" y="2792162"/>
                  <a:pt x="3909041" y="2819530"/>
                  <a:pt x="3988106" y="2766820"/>
                </a:cubicBezTo>
                <a:cubicBezTo>
                  <a:pt x="4030820" y="2738344"/>
                  <a:pt x="4008595" y="2748973"/>
                  <a:pt x="4054207" y="2733769"/>
                </a:cubicBezTo>
                <a:cubicBezTo>
                  <a:pt x="4065224" y="2722752"/>
                  <a:pt x="4075289" y="2710692"/>
                  <a:pt x="4087258" y="2700718"/>
                </a:cubicBezTo>
                <a:cubicBezTo>
                  <a:pt x="4097430" y="2692242"/>
                  <a:pt x="4110946" y="2688047"/>
                  <a:pt x="4120308" y="2678685"/>
                </a:cubicBezTo>
                <a:cubicBezTo>
                  <a:pt x="4133292" y="2665701"/>
                  <a:pt x="4139253" y="2646372"/>
                  <a:pt x="4153359" y="2634617"/>
                </a:cubicBezTo>
                <a:cubicBezTo>
                  <a:pt x="4162280" y="2627183"/>
                  <a:pt x="4176023" y="2628793"/>
                  <a:pt x="4186410" y="2623600"/>
                </a:cubicBezTo>
                <a:cubicBezTo>
                  <a:pt x="4198253" y="2617679"/>
                  <a:pt x="4207964" y="2608136"/>
                  <a:pt x="4219460" y="2601567"/>
                </a:cubicBezTo>
                <a:cubicBezTo>
                  <a:pt x="4233719" y="2593419"/>
                  <a:pt x="4248839" y="2586878"/>
                  <a:pt x="4263528" y="2579533"/>
                </a:cubicBezTo>
                <a:cubicBezTo>
                  <a:pt x="4281889" y="2561171"/>
                  <a:pt x="4297838" y="2540028"/>
                  <a:pt x="4318612" y="2524448"/>
                </a:cubicBezTo>
                <a:cubicBezTo>
                  <a:pt x="4327902" y="2517480"/>
                  <a:pt x="4342001" y="2519874"/>
                  <a:pt x="4351663" y="2513432"/>
                </a:cubicBezTo>
                <a:cubicBezTo>
                  <a:pt x="4364627" y="2504790"/>
                  <a:pt x="4372035" y="2489437"/>
                  <a:pt x="4384713" y="2480381"/>
                </a:cubicBezTo>
                <a:cubicBezTo>
                  <a:pt x="4460142" y="2426502"/>
                  <a:pt x="4399380" y="2488356"/>
                  <a:pt x="4461831" y="2436314"/>
                </a:cubicBezTo>
                <a:cubicBezTo>
                  <a:pt x="4473800" y="2426340"/>
                  <a:pt x="4482204" y="2412319"/>
                  <a:pt x="4494882" y="2403263"/>
                </a:cubicBezTo>
                <a:cubicBezTo>
                  <a:pt x="4508246" y="2393717"/>
                  <a:pt x="4525585" y="2390775"/>
                  <a:pt x="4538949" y="2381229"/>
                </a:cubicBezTo>
                <a:cubicBezTo>
                  <a:pt x="4551627" y="2372173"/>
                  <a:pt x="4559322" y="2357235"/>
                  <a:pt x="4572000" y="2348179"/>
                </a:cubicBezTo>
                <a:cubicBezTo>
                  <a:pt x="4585364" y="2338633"/>
                  <a:pt x="4602703" y="2335691"/>
                  <a:pt x="4616067" y="2326145"/>
                </a:cubicBezTo>
                <a:cubicBezTo>
                  <a:pt x="4628745" y="2317089"/>
                  <a:pt x="4635498" y="2300661"/>
                  <a:pt x="4649118" y="2293094"/>
                </a:cubicBezTo>
                <a:cubicBezTo>
                  <a:pt x="4669421" y="2281815"/>
                  <a:pt x="4695894" y="2283943"/>
                  <a:pt x="4715219" y="2271060"/>
                </a:cubicBezTo>
                <a:cubicBezTo>
                  <a:pt x="4791797" y="2220010"/>
                  <a:pt x="4695542" y="2280900"/>
                  <a:pt x="4803354" y="2226993"/>
                </a:cubicBezTo>
                <a:cubicBezTo>
                  <a:pt x="4815197" y="2221071"/>
                  <a:pt x="4824235" y="2210175"/>
                  <a:pt x="4836405" y="2204959"/>
                </a:cubicBezTo>
                <a:cubicBezTo>
                  <a:pt x="4850322" y="2198995"/>
                  <a:pt x="4866295" y="2199258"/>
                  <a:pt x="4880472" y="2193942"/>
                </a:cubicBezTo>
                <a:cubicBezTo>
                  <a:pt x="4895849" y="2188176"/>
                  <a:pt x="4909163" y="2177675"/>
                  <a:pt x="4924540" y="2171909"/>
                </a:cubicBezTo>
                <a:cubicBezTo>
                  <a:pt x="4938717" y="2166593"/>
                  <a:pt x="4954104" y="2165243"/>
                  <a:pt x="4968607" y="2160892"/>
                </a:cubicBezTo>
                <a:cubicBezTo>
                  <a:pt x="4990853" y="2154218"/>
                  <a:pt x="5011933" y="2143413"/>
                  <a:pt x="5034708" y="2138858"/>
                </a:cubicBezTo>
                <a:cubicBezTo>
                  <a:pt x="5053070" y="2135186"/>
                  <a:pt x="5071728" y="2132768"/>
                  <a:pt x="5089793" y="2127841"/>
                </a:cubicBezTo>
                <a:cubicBezTo>
                  <a:pt x="5112200" y="2121730"/>
                  <a:pt x="5133362" y="2111440"/>
                  <a:pt x="5155894" y="2105807"/>
                </a:cubicBezTo>
                <a:cubicBezTo>
                  <a:pt x="5266853" y="2078068"/>
                  <a:pt x="5180007" y="2116131"/>
                  <a:pt x="5310130" y="2072757"/>
                </a:cubicBezTo>
                <a:cubicBezTo>
                  <a:pt x="5321147" y="2069085"/>
                  <a:pt x="5332507" y="2066315"/>
                  <a:pt x="5343181" y="2061740"/>
                </a:cubicBezTo>
                <a:cubicBezTo>
                  <a:pt x="5438476" y="2020899"/>
                  <a:pt x="5342788" y="2054526"/>
                  <a:pt x="5420299" y="2028689"/>
                </a:cubicBezTo>
                <a:cubicBezTo>
                  <a:pt x="5438660" y="2014000"/>
                  <a:pt x="5454740" y="1995882"/>
                  <a:pt x="5475383" y="1984622"/>
                </a:cubicBezTo>
                <a:lnTo>
                  <a:pt x="5574535" y="1951571"/>
                </a:lnTo>
                <a:lnTo>
                  <a:pt x="5607585" y="1940554"/>
                </a:lnTo>
                <a:cubicBezTo>
                  <a:pt x="5618602" y="1936882"/>
                  <a:pt x="5630249" y="1934731"/>
                  <a:pt x="5640636" y="1929538"/>
                </a:cubicBezTo>
                <a:cubicBezTo>
                  <a:pt x="5655325" y="1922193"/>
                  <a:pt x="5669124" y="1912698"/>
                  <a:pt x="5684704" y="1907504"/>
                </a:cubicBezTo>
                <a:cubicBezTo>
                  <a:pt x="5702468" y="1901583"/>
                  <a:pt x="5721622" y="1901029"/>
                  <a:pt x="5739788" y="1896487"/>
                </a:cubicBezTo>
                <a:cubicBezTo>
                  <a:pt x="5751054" y="1893670"/>
                  <a:pt x="5761673" y="1888660"/>
                  <a:pt x="5772839" y="1885470"/>
                </a:cubicBezTo>
                <a:cubicBezTo>
                  <a:pt x="5889392" y="1852169"/>
                  <a:pt x="5725916" y="1904783"/>
                  <a:pt x="5883007" y="1852420"/>
                </a:cubicBezTo>
                <a:lnTo>
                  <a:pt x="5916058" y="1841403"/>
                </a:lnTo>
                <a:cubicBezTo>
                  <a:pt x="6010769" y="1778261"/>
                  <a:pt x="5890940" y="1853961"/>
                  <a:pt x="5982159" y="1808352"/>
                </a:cubicBezTo>
                <a:cubicBezTo>
                  <a:pt x="5994002" y="1802431"/>
                  <a:pt x="6003110" y="1791696"/>
                  <a:pt x="6015210" y="1786318"/>
                </a:cubicBezTo>
                <a:cubicBezTo>
                  <a:pt x="6036434" y="1776885"/>
                  <a:pt x="6081311" y="1764285"/>
                  <a:pt x="6081311" y="1764285"/>
                </a:cubicBezTo>
                <a:cubicBezTo>
                  <a:pt x="6092328" y="1756940"/>
                  <a:pt x="6102518" y="1748172"/>
                  <a:pt x="6114361" y="1742251"/>
                </a:cubicBezTo>
                <a:cubicBezTo>
                  <a:pt x="6124748" y="1737057"/>
                  <a:pt x="6137749" y="1737676"/>
                  <a:pt x="6147412" y="1731234"/>
                </a:cubicBezTo>
                <a:cubicBezTo>
                  <a:pt x="6160376" y="1722592"/>
                  <a:pt x="6168494" y="1708157"/>
                  <a:pt x="6180463" y="1698183"/>
                </a:cubicBezTo>
                <a:cubicBezTo>
                  <a:pt x="6231463" y="1655683"/>
                  <a:pt x="6198283" y="1699426"/>
                  <a:pt x="6246564" y="1643099"/>
                </a:cubicBezTo>
                <a:cubicBezTo>
                  <a:pt x="6252552" y="1636113"/>
                  <a:pt x="6294673" y="1579931"/>
                  <a:pt x="6301648" y="1565981"/>
                </a:cubicBezTo>
                <a:cubicBezTo>
                  <a:pt x="6347257" y="1474762"/>
                  <a:pt x="6271557" y="1594591"/>
                  <a:pt x="6334699" y="1499880"/>
                </a:cubicBezTo>
                <a:cubicBezTo>
                  <a:pt x="6354386" y="1440818"/>
                  <a:pt x="6339006" y="1491514"/>
                  <a:pt x="6356732" y="1411745"/>
                </a:cubicBezTo>
                <a:cubicBezTo>
                  <a:pt x="6360017" y="1396964"/>
                  <a:pt x="6364779" y="1382524"/>
                  <a:pt x="6367749" y="1367677"/>
                </a:cubicBezTo>
                <a:cubicBezTo>
                  <a:pt x="6372130" y="1345773"/>
                  <a:pt x="6374770" y="1323553"/>
                  <a:pt x="6378766" y="1301576"/>
                </a:cubicBezTo>
                <a:cubicBezTo>
                  <a:pt x="6388090" y="1250294"/>
                  <a:pt x="6389012" y="1249577"/>
                  <a:pt x="6400800" y="1202424"/>
                </a:cubicBezTo>
                <a:cubicBezTo>
                  <a:pt x="6402789" y="1182534"/>
                  <a:pt x="6422834" y="985430"/>
                  <a:pt x="6422834" y="971070"/>
                </a:cubicBezTo>
                <a:cubicBezTo>
                  <a:pt x="6422834" y="813119"/>
                  <a:pt x="6418393" y="655159"/>
                  <a:pt x="6411817" y="497345"/>
                </a:cubicBezTo>
                <a:cubicBezTo>
                  <a:pt x="6411037" y="478636"/>
                  <a:pt x="6404862" y="460539"/>
                  <a:pt x="6400800" y="442260"/>
                </a:cubicBezTo>
                <a:cubicBezTo>
                  <a:pt x="6398687" y="432752"/>
                  <a:pt x="6385581" y="377410"/>
                  <a:pt x="6378766" y="365142"/>
                </a:cubicBezTo>
                <a:cubicBezTo>
                  <a:pt x="6365906" y="341993"/>
                  <a:pt x="6359821" y="307415"/>
                  <a:pt x="6334699" y="299041"/>
                </a:cubicBezTo>
                <a:lnTo>
                  <a:pt x="6301648" y="288024"/>
                </a:lnTo>
                <a:cubicBezTo>
                  <a:pt x="6274014" y="267299"/>
                  <a:pt x="6218603" y="224468"/>
                  <a:pt x="6191479" y="210906"/>
                </a:cubicBezTo>
                <a:cubicBezTo>
                  <a:pt x="6176790" y="203562"/>
                  <a:pt x="6161494" y="197322"/>
                  <a:pt x="6147412" y="188873"/>
                </a:cubicBezTo>
                <a:cubicBezTo>
                  <a:pt x="6124704" y="175248"/>
                  <a:pt x="6103345" y="159494"/>
                  <a:pt x="6081311" y="144805"/>
                </a:cubicBezTo>
                <a:cubicBezTo>
                  <a:pt x="6070294" y="137460"/>
                  <a:pt x="6060821" y="126958"/>
                  <a:pt x="6048260" y="122771"/>
                </a:cubicBezTo>
                <a:cubicBezTo>
                  <a:pt x="6026226" y="115427"/>
                  <a:pt x="6004691" y="106371"/>
                  <a:pt x="5982159" y="100738"/>
                </a:cubicBezTo>
                <a:cubicBezTo>
                  <a:pt x="5967470" y="97066"/>
                  <a:pt x="5952595" y="94072"/>
                  <a:pt x="5938092" y="89721"/>
                </a:cubicBezTo>
                <a:cubicBezTo>
                  <a:pt x="5938064" y="89713"/>
                  <a:pt x="5855480" y="62183"/>
                  <a:pt x="5838940" y="56670"/>
                </a:cubicBezTo>
                <a:cubicBezTo>
                  <a:pt x="5827923" y="52998"/>
                  <a:pt x="5817444" y="46809"/>
                  <a:pt x="5805889" y="45653"/>
                </a:cubicBezTo>
                <a:cubicBezTo>
                  <a:pt x="5648077" y="29872"/>
                  <a:pt x="5732517" y="37466"/>
                  <a:pt x="5552501" y="23620"/>
                </a:cubicBezTo>
                <a:cubicBezTo>
                  <a:pt x="5541484" y="19948"/>
                  <a:pt x="5530947" y="14245"/>
                  <a:pt x="5519451" y="12603"/>
                </a:cubicBezTo>
                <a:cubicBezTo>
                  <a:pt x="5339146" y="-13155"/>
                  <a:pt x="5163824" y="7756"/>
                  <a:pt x="4979624" y="12603"/>
                </a:cubicBezTo>
                <a:cubicBezTo>
                  <a:pt x="4903084" y="17706"/>
                  <a:pt x="4762987" y="26129"/>
                  <a:pt x="4682169" y="34636"/>
                </a:cubicBezTo>
                <a:cubicBezTo>
                  <a:pt x="4656345" y="37354"/>
                  <a:pt x="4630889" y="43069"/>
                  <a:pt x="4605051" y="45653"/>
                </a:cubicBezTo>
                <a:cubicBezTo>
                  <a:pt x="4557408" y="50417"/>
                  <a:pt x="4509474" y="51906"/>
                  <a:pt x="4461831" y="56670"/>
                </a:cubicBezTo>
                <a:cubicBezTo>
                  <a:pt x="4435993" y="59254"/>
                  <a:pt x="4410521" y="64819"/>
                  <a:pt x="4384713" y="67687"/>
                </a:cubicBezTo>
                <a:cubicBezTo>
                  <a:pt x="4344400" y="72166"/>
                  <a:pt x="4303923" y="75032"/>
                  <a:pt x="4263528" y="78704"/>
                </a:cubicBezTo>
                <a:cubicBezTo>
                  <a:pt x="4163208" y="103784"/>
                  <a:pt x="4265550" y="80811"/>
                  <a:pt x="4076241" y="100738"/>
                </a:cubicBezTo>
                <a:cubicBezTo>
                  <a:pt x="4054026" y="103076"/>
                  <a:pt x="4032325" y="109144"/>
                  <a:pt x="4010140" y="111754"/>
                </a:cubicBezTo>
                <a:cubicBezTo>
                  <a:pt x="3969856" y="116493"/>
                  <a:pt x="3929238" y="118032"/>
                  <a:pt x="3888954" y="122771"/>
                </a:cubicBezTo>
                <a:cubicBezTo>
                  <a:pt x="3866769" y="125381"/>
                  <a:pt x="3845119" y="132007"/>
                  <a:pt x="3822853" y="133788"/>
                </a:cubicBezTo>
                <a:cubicBezTo>
                  <a:pt x="3753205" y="139360"/>
                  <a:pt x="3683306" y="141133"/>
                  <a:pt x="3613532" y="144805"/>
                </a:cubicBezTo>
                <a:cubicBezTo>
                  <a:pt x="3254155" y="189728"/>
                  <a:pt x="3615989" y="147944"/>
                  <a:pt x="3272010" y="177856"/>
                </a:cubicBezTo>
                <a:cubicBezTo>
                  <a:pt x="3242514" y="180421"/>
                  <a:pt x="3213424" y="187026"/>
                  <a:pt x="3183875" y="188873"/>
                </a:cubicBezTo>
                <a:cubicBezTo>
                  <a:pt x="3095835" y="194375"/>
                  <a:pt x="3007605" y="196217"/>
                  <a:pt x="2919470" y="199889"/>
                </a:cubicBezTo>
                <a:cubicBezTo>
                  <a:pt x="2897436" y="203561"/>
                  <a:pt x="2875511" y="207954"/>
                  <a:pt x="2853369" y="210906"/>
                </a:cubicBezTo>
                <a:cubicBezTo>
                  <a:pt x="2772380" y="221705"/>
                  <a:pt x="2716007" y="224642"/>
                  <a:pt x="2633031" y="232940"/>
                </a:cubicBezTo>
                <a:cubicBezTo>
                  <a:pt x="2599942" y="236249"/>
                  <a:pt x="2566930" y="240285"/>
                  <a:pt x="2533879" y="243957"/>
                </a:cubicBezTo>
                <a:lnTo>
                  <a:pt x="2148289" y="232940"/>
                </a:lnTo>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04800" y="5791200"/>
            <a:ext cx="8763000" cy="923330"/>
          </a:xfrm>
          <a:prstGeom prst="rect">
            <a:avLst/>
          </a:prstGeom>
          <a:noFill/>
        </p:spPr>
        <p:txBody>
          <a:bodyPr wrap="square" rtlCol="0">
            <a:spAutoFit/>
          </a:bodyPr>
          <a:lstStyle/>
          <a:p>
            <a:r>
              <a:rPr lang="en-US" b="1" dirty="0">
                <a:solidFill>
                  <a:srgbClr val="C00000"/>
                </a:solidFill>
                <a:latin typeface="Tempus Sans ITC" pitchFamily="82" charset="0"/>
              </a:rPr>
              <a:t>The spleen is filtering blood, so it does not have afferent lymphatic channels, and only has sparse efferent lymphatic vessels (all organs and tissues have efferent </a:t>
            </a:r>
            <a:r>
              <a:rPr lang="en-US" b="1" dirty="0" err="1">
                <a:solidFill>
                  <a:srgbClr val="C00000"/>
                </a:solidFill>
                <a:latin typeface="Tempus Sans ITC" pitchFamily="82" charset="0"/>
              </a:rPr>
              <a:t>lymphatics</a:t>
            </a:r>
            <a:r>
              <a:rPr lang="en-US" b="1" dirty="0">
                <a:solidFill>
                  <a:srgbClr val="C00000"/>
                </a:solidFill>
                <a:latin typeface="Tempus Sans ITC" pitchFamily="82" charset="0"/>
              </a:rPr>
              <a:t>, right??).  Therefore, we don’t need to worry about identifying lymphatic vessels in the spleen.</a:t>
            </a:r>
          </a:p>
        </p:txBody>
      </p:sp>
    </p:spTree>
    <p:extLst>
      <p:ext uri="{BB962C8B-B14F-4D97-AF65-F5344CB8AC3E}">
        <p14:creationId xmlns:p14="http://schemas.microsoft.com/office/powerpoint/2010/main" val="31157621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800" y="2121281"/>
            <a:ext cx="3581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spleen overview – SL66B</a:t>
            </a:r>
            <a:endParaRPr lang="en-US" dirty="0">
              <a:latin typeface="Calibri" pitchFamily="34" charset="0"/>
            </a:endParaRPr>
          </a:p>
        </p:txBody>
      </p:sp>
      <p:sp>
        <p:nvSpPr>
          <p:cNvPr id="37891" name="TextBox 4"/>
          <p:cNvSpPr txBox="1">
            <a:spLocks noChangeArrowheads="1"/>
          </p:cNvSpPr>
          <p:nvPr/>
        </p:nvSpPr>
        <p:spPr bwMode="auto">
          <a:xfrm>
            <a:off x="1295400" y="4876800"/>
            <a:ext cx="7391399" cy="1938992"/>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066B</a:t>
            </a:r>
            <a:r>
              <a:rPr lang="en-US" dirty="0">
                <a:latin typeface="Calibri" pitchFamily="34" charset="0"/>
                <a:hlinkClick r:id="rId4"/>
              </a:rPr>
              <a:t> </a:t>
            </a:r>
            <a:r>
              <a:rPr lang="en-US" dirty="0">
                <a:latin typeface="Calibri" pitchFamily="34" charset="0"/>
              </a:rPr>
              <a:t>and </a:t>
            </a:r>
            <a:r>
              <a:rPr lang="en-US" u="sng" dirty="0">
                <a:hlinkClick r:id="rId4"/>
              </a:rPr>
              <a:t>SL 066A</a:t>
            </a:r>
            <a:endParaRPr lang="en-US" u="sng" dirty="0"/>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Spleen</a:t>
            </a:r>
          </a:p>
          <a:p>
            <a:pPr lvl="2" eaLnBrk="0" hangingPunct="0">
              <a:buFontTx/>
              <a:buChar char="•"/>
            </a:pPr>
            <a:r>
              <a:rPr lang="en-US" sz="1200" b="1" dirty="0">
                <a:solidFill>
                  <a:srgbClr val="002060"/>
                </a:solidFill>
                <a:latin typeface="Georgia" pitchFamily="18" charset="0"/>
                <a:ea typeface="Times" pitchFamily="18" charset="0"/>
                <a:cs typeface="Arial" charset="0"/>
              </a:rPr>
              <a:t>Capsule</a:t>
            </a:r>
          </a:p>
          <a:p>
            <a:pPr lvl="2" eaLnBrk="0" hangingPunct="0">
              <a:buFontTx/>
              <a:buChar char="•"/>
            </a:pPr>
            <a:r>
              <a:rPr lang="en-US" sz="1200" b="1" dirty="0" err="1">
                <a:solidFill>
                  <a:srgbClr val="002060"/>
                </a:solidFill>
                <a:latin typeface="Georgia" pitchFamily="18" charset="0"/>
                <a:ea typeface="Times" pitchFamily="18" charset="0"/>
                <a:cs typeface="Arial" charset="0"/>
              </a:rPr>
              <a:t>Trabeculae</a:t>
            </a:r>
            <a:endParaRPr lang="en-US" sz="1200" b="1" dirty="0">
              <a:solidFill>
                <a:srgbClr val="002060"/>
              </a:solidFill>
              <a:latin typeface="Georgia" pitchFamily="18" charset="0"/>
              <a:ea typeface="Times" pitchFamily="18" charset="0"/>
              <a:cs typeface="Arial" charset="0"/>
            </a:endParaRPr>
          </a:p>
          <a:p>
            <a:pPr lvl="3" eaLnBrk="0" hangingPunct="0">
              <a:buFontTx/>
              <a:buChar char="•"/>
            </a:pPr>
            <a:r>
              <a:rPr lang="en-US" sz="1200" b="1" dirty="0">
                <a:solidFill>
                  <a:srgbClr val="002060"/>
                </a:solidFill>
                <a:latin typeface="Georgia" pitchFamily="18" charset="0"/>
                <a:ea typeface="Times" pitchFamily="18" charset="0"/>
                <a:cs typeface="Arial" charset="0"/>
              </a:rPr>
              <a:t>Trabecular arteries</a:t>
            </a:r>
          </a:p>
          <a:p>
            <a:pPr lvl="3" eaLnBrk="0" hangingPunct="0">
              <a:buFontTx/>
              <a:buChar char="•"/>
            </a:pPr>
            <a:r>
              <a:rPr lang="en-US" sz="1200" b="1" dirty="0">
                <a:solidFill>
                  <a:srgbClr val="002060"/>
                </a:solidFill>
                <a:latin typeface="Georgia" pitchFamily="18" charset="0"/>
                <a:ea typeface="Times" pitchFamily="18" charset="0"/>
                <a:cs typeface="Arial" charset="0"/>
              </a:rPr>
              <a:t>Trabecular veins</a:t>
            </a:r>
          </a:p>
          <a:p>
            <a:pPr lvl="2" eaLnBrk="0" hangingPunct="0">
              <a:buFontTx/>
              <a:buChar char="•"/>
            </a:pPr>
            <a:r>
              <a:rPr lang="en-US" sz="1200" b="1" dirty="0">
                <a:solidFill>
                  <a:srgbClr val="002060"/>
                </a:solidFill>
                <a:latin typeface="Georgia" pitchFamily="18" charset="0"/>
                <a:ea typeface="Times" pitchFamily="18" charset="0"/>
                <a:cs typeface="Arial" charset="0"/>
              </a:rPr>
              <a:t>White pulp</a:t>
            </a:r>
          </a:p>
          <a:p>
            <a:pPr lvl="2" eaLnBrk="0" hangingPunct="0">
              <a:buFontTx/>
              <a:buChar char="•"/>
            </a:pPr>
            <a:r>
              <a:rPr lang="en-US" sz="1200" b="1" dirty="0">
                <a:solidFill>
                  <a:srgbClr val="002060"/>
                </a:solidFill>
                <a:latin typeface="Georgia" pitchFamily="18" charset="0"/>
                <a:ea typeface="Times" pitchFamily="18" charset="0"/>
                <a:cs typeface="Arial" charset="0"/>
              </a:rPr>
              <a:t>Red pulp</a:t>
            </a:r>
          </a:p>
        </p:txBody>
      </p:sp>
      <p:sp>
        <p:nvSpPr>
          <p:cNvPr id="5" name="Rectangle 4"/>
          <p:cNvSpPr/>
          <p:nvPr/>
        </p:nvSpPr>
        <p:spPr>
          <a:xfrm>
            <a:off x="2862902" y="39469"/>
            <a:ext cx="3614323"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overview</a:t>
            </a:r>
          </a:p>
        </p:txBody>
      </p:sp>
    </p:spTree>
    <p:extLst>
      <p:ext uri="{BB962C8B-B14F-4D97-AF65-F5344CB8AC3E}">
        <p14:creationId xmlns:p14="http://schemas.microsoft.com/office/powerpoint/2010/main" val="198406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4127500" y="706239"/>
            <a:ext cx="4994233" cy="3939540"/>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Before we describe the histology of a lymph node, we need to address a few housekeeping things that you probably already know.</a:t>
            </a:r>
          </a:p>
          <a:p>
            <a:endParaRPr lang="en-US" sz="800"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Blood flows away from the heart through arteries; the smallest arteries are arterioles.  Blood flows from arterioles into capillaries, the vessels where molecular exchange occurs, and then returns to the heart via </a:t>
            </a:r>
            <a:r>
              <a:rPr lang="en-US" b="1" dirty="0" err="1">
                <a:solidFill>
                  <a:schemeClr val="accent3">
                    <a:lumMod val="50000"/>
                  </a:schemeClr>
                </a:solidFill>
                <a:latin typeface="Times New Roman" pitchFamily="18" charset="0"/>
                <a:cs typeface="Times New Roman" pitchFamily="18" charset="0"/>
              </a:rPr>
              <a:t>venules</a:t>
            </a:r>
            <a:r>
              <a:rPr lang="en-US" b="1" dirty="0">
                <a:solidFill>
                  <a:schemeClr val="accent3">
                    <a:lumMod val="50000"/>
                  </a:schemeClr>
                </a:solidFill>
                <a:latin typeface="Times New Roman" pitchFamily="18" charset="0"/>
                <a:cs typeface="Times New Roman" pitchFamily="18" charset="0"/>
              </a:rPr>
              <a:t> and veins.  </a:t>
            </a:r>
          </a:p>
          <a:p>
            <a:endParaRPr lang="en-US" sz="800"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There is a net efflux of fluids from the lumen of the capillaries into the tissues (see arrows). Excess tissue fluid enters lymphatic channels, which return this lymph back into the bloodstream.</a:t>
            </a:r>
          </a:p>
        </p:txBody>
      </p:sp>
      <p:sp>
        <p:nvSpPr>
          <p:cNvPr id="2" name="Rectangle 1"/>
          <p:cNvSpPr/>
          <p:nvPr/>
        </p:nvSpPr>
        <p:spPr>
          <a:xfrm>
            <a:off x="3339432" y="39469"/>
            <a:ext cx="266124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a:t>
            </a:r>
          </a:p>
        </p:txBody>
      </p:sp>
      <p:pic>
        <p:nvPicPr>
          <p:cNvPr id="5" name="Picture 1" descr="Slide2.JPG"/>
          <p:cNvPicPr>
            <a:picLocks noChangeAspect="1"/>
          </p:cNvPicPr>
          <p:nvPr/>
        </p:nvPicPr>
        <p:blipFill>
          <a:blip r:embed="rId3">
            <a:extLst>
              <a:ext uri="{28A0092B-C50C-407E-A947-70E740481C1C}">
                <a14:useLocalDpi xmlns:a14="http://schemas.microsoft.com/office/drawing/2010/main" val="0"/>
              </a:ext>
            </a:extLst>
          </a:blip>
          <a:srcRect l="3947" t="9621" r="22368" b="55174"/>
          <a:stretch>
            <a:fillRect/>
          </a:stretch>
        </p:blipFill>
        <p:spPr bwMode="auto">
          <a:xfrm>
            <a:off x="0" y="706239"/>
            <a:ext cx="4127500"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20296621">
            <a:off x="838200" y="605935"/>
            <a:ext cx="1441450" cy="369332"/>
          </a:xfrm>
          <a:prstGeom prst="rect">
            <a:avLst/>
          </a:prstGeom>
          <a:noFill/>
        </p:spPr>
        <p:txBody>
          <a:bodyPr wrap="square" rtlCol="0">
            <a:spAutoFit/>
          </a:bodyPr>
          <a:lstStyle/>
          <a:p>
            <a:r>
              <a:rPr lang="en-US" b="1" dirty="0"/>
              <a:t>arteriole</a:t>
            </a:r>
          </a:p>
        </p:txBody>
      </p:sp>
      <p:sp>
        <p:nvSpPr>
          <p:cNvPr id="9" name="TextBox 8"/>
          <p:cNvSpPr txBox="1"/>
          <p:nvPr/>
        </p:nvSpPr>
        <p:spPr>
          <a:xfrm rot="3808727">
            <a:off x="1945960" y="3866899"/>
            <a:ext cx="2651894" cy="369332"/>
          </a:xfrm>
          <a:prstGeom prst="rect">
            <a:avLst/>
          </a:prstGeom>
          <a:noFill/>
        </p:spPr>
        <p:txBody>
          <a:bodyPr wrap="square" rtlCol="0">
            <a:spAutoFit/>
          </a:bodyPr>
          <a:lstStyle/>
          <a:p>
            <a:r>
              <a:rPr lang="en-US" b="1" dirty="0"/>
              <a:t>Lymphatic vessel</a:t>
            </a:r>
          </a:p>
        </p:txBody>
      </p:sp>
      <p:pic>
        <p:nvPicPr>
          <p:cNvPr id="3074" name="Picture 2" descr="http://farm1.static.flickr.com/6/8384829_71d7b38e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4754033"/>
            <a:ext cx="1558925" cy="20785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9200" y="5181600"/>
            <a:ext cx="4419600" cy="1200329"/>
          </a:xfrm>
          <a:prstGeom prst="rect">
            <a:avLst/>
          </a:prstGeom>
          <a:noFill/>
        </p:spPr>
        <p:txBody>
          <a:bodyPr wrap="square" rtlCol="0">
            <a:spAutoFit/>
          </a:bodyPr>
          <a:lstStyle/>
          <a:p>
            <a:r>
              <a:rPr lang="en-US" b="1" dirty="0">
                <a:solidFill>
                  <a:srgbClr val="00B050"/>
                </a:solidFill>
                <a:latin typeface="Tempus Sans ITC" pitchFamily="82" charset="0"/>
              </a:rPr>
              <a:t>When you get a cut, bad guys and debris enter the tissues/interstitial fluid.  These flow into the lymphatic channels, and then into lymph nodes.</a:t>
            </a:r>
          </a:p>
        </p:txBody>
      </p:sp>
    </p:spTree>
    <p:extLst>
      <p:ext uri="{BB962C8B-B14F-4D97-AF65-F5344CB8AC3E}">
        <p14:creationId xmlns:p14="http://schemas.microsoft.com/office/powerpoint/2010/main" val="265552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4865397" y="609600"/>
            <a:ext cx="4278603" cy="5386090"/>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The vasculature is key to understanding the organization and function of the spleen.  In this drawing, the </a:t>
            </a:r>
            <a:r>
              <a:rPr lang="en-US" sz="1600" b="1" dirty="0">
                <a:solidFill>
                  <a:srgbClr val="C00000"/>
                </a:solidFill>
                <a:latin typeface="Times New Roman" pitchFamily="18" charset="0"/>
                <a:cs typeface="Times New Roman" pitchFamily="18" charset="0"/>
              </a:rPr>
              <a:t>white pulp </a:t>
            </a:r>
            <a:r>
              <a:rPr lang="en-US" sz="1600" b="1" dirty="0">
                <a:solidFill>
                  <a:srgbClr val="640000"/>
                </a:solidFill>
                <a:latin typeface="Times New Roman" pitchFamily="18" charset="0"/>
                <a:cs typeface="Times New Roman" pitchFamily="18" charset="0"/>
              </a:rPr>
              <a:t>is blue/white, and the </a:t>
            </a:r>
            <a:r>
              <a:rPr lang="en-US" sz="1600" b="1" dirty="0">
                <a:solidFill>
                  <a:srgbClr val="C00000"/>
                </a:solidFill>
                <a:latin typeface="Times New Roman" pitchFamily="18" charset="0"/>
                <a:cs typeface="Times New Roman" pitchFamily="18" charset="0"/>
              </a:rPr>
              <a:t>red pulp </a:t>
            </a:r>
            <a:r>
              <a:rPr lang="en-US" sz="1600" b="1" dirty="0">
                <a:solidFill>
                  <a:srgbClr val="640000"/>
                </a:solidFill>
                <a:latin typeface="Times New Roman" pitchFamily="18" charset="0"/>
                <a:cs typeface="Times New Roman" pitchFamily="18" charset="0"/>
              </a:rPr>
              <a:t>is light pink.</a:t>
            </a:r>
          </a:p>
          <a:p>
            <a:endParaRPr lang="en-US" sz="800" b="1" dirty="0">
              <a:solidFill>
                <a:srgbClr val="640000"/>
              </a:solidFill>
              <a:latin typeface="Times New Roman" pitchFamily="18" charset="0"/>
              <a:cs typeface="Times New Roman" pitchFamily="18" charset="0"/>
            </a:endParaRPr>
          </a:p>
          <a:p>
            <a:r>
              <a:rPr lang="en-US" sz="1600" b="1" dirty="0">
                <a:solidFill>
                  <a:srgbClr val="640000"/>
                </a:solidFill>
                <a:latin typeface="Times New Roman" pitchFamily="18" charset="0"/>
                <a:cs typeface="Times New Roman" pitchFamily="18" charset="0"/>
              </a:rPr>
              <a:t>Blood enters the spleen through </a:t>
            </a:r>
            <a:r>
              <a:rPr lang="en-US" sz="1600" b="1" dirty="0">
                <a:solidFill>
                  <a:srgbClr val="C00000"/>
                </a:solidFill>
                <a:latin typeface="Times New Roman" pitchFamily="18" charset="0"/>
                <a:cs typeface="Times New Roman" pitchFamily="18" charset="0"/>
              </a:rPr>
              <a:t>trabecular arteries</a:t>
            </a:r>
            <a:r>
              <a:rPr lang="en-US" sz="1600" b="1" dirty="0">
                <a:solidFill>
                  <a:srgbClr val="640000"/>
                </a:solidFill>
                <a:latin typeface="Times New Roman" pitchFamily="18" charset="0"/>
                <a:cs typeface="Times New Roman" pitchFamily="18" charset="0"/>
              </a:rPr>
              <a:t>, which branch into </a:t>
            </a:r>
            <a:r>
              <a:rPr lang="en-US" sz="1600" b="1" dirty="0">
                <a:solidFill>
                  <a:srgbClr val="C00000"/>
                </a:solidFill>
                <a:latin typeface="Times New Roman" pitchFamily="18" charset="0"/>
                <a:cs typeface="Times New Roman" pitchFamily="18" charset="0"/>
              </a:rPr>
              <a:t>central arteries </a:t>
            </a:r>
            <a:r>
              <a:rPr lang="en-US" sz="1600" b="1" dirty="0">
                <a:solidFill>
                  <a:srgbClr val="640000"/>
                </a:solidFill>
                <a:latin typeface="Times New Roman" pitchFamily="18" charset="0"/>
                <a:cs typeface="Times New Roman" pitchFamily="18" charset="0"/>
              </a:rPr>
              <a:t>(arterioles).  These central arteries run within the white pulp of the spleen, immediately surrounded by a region of T cells called the </a:t>
            </a:r>
            <a:r>
              <a:rPr lang="en-US" sz="1600" b="1" dirty="0" err="1">
                <a:solidFill>
                  <a:srgbClr val="C00000"/>
                </a:solidFill>
                <a:latin typeface="Times New Roman" pitchFamily="18" charset="0"/>
                <a:cs typeface="Times New Roman" pitchFamily="18" charset="0"/>
              </a:rPr>
              <a:t>periarteriolar</a:t>
            </a:r>
            <a:r>
              <a:rPr lang="en-US" sz="1600" b="1" dirty="0">
                <a:solidFill>
                  <a:srgbClr val="C00000"/>
                </a:solidFill>
                <a:latin typeface="Times New Roman" pitchFamily="18" charset="0"/>
                <a:cs typeface="Times New Roman" pitchFamily="18" charset="0"/>
              </a:rPr>
              <a:t> </a:t>
            </a:r>
            <a:r>
              <a:rPr lang="en-US" sz="1600" b="1" dirty="0" err="1">
                <a:solidFill>
                  <a:srgbClr val="C00000"/>
                </a:solidFill>
                <a:latin typeface="Times New Roman" pitchFamily="18" charset="0"/>
                <a:cs typeface="Times New Roman" pitchFamily="18" charset="0"/>
              </a:rPr>
              <a:t>lymhoid</a:t>
            </a:r>
            <a:r>
              <a:rPr lang="en-US" sz="1600" b="1" dirty="0">
                <a:solidFill>
                  <a:srgbClr val="C00000"/>
                </a:solidFill>
                <a:latin typeface="Times New Roman" pitchFamily="18" charset="0"/>
                <a:cs typeface="Times New Roman" pitchFamily="18" charset="0"/>
              </a:rPr>
              <a:t> sheath </a:t>
            </a:r>
            <a:r>
              <a:rPr lang="en-US" sz="1600" b="1" dirty="0">
                <a:solidFill>
                  <a:srgbClr val="640000"/>
                </a:solidFill>
                <a:latin typeface="Times New Roman" pitchFamily="18" charset="0"/>
                <a:cs typeface="Times New Roman" pitchFamily="18" charset="0"/>
              </a:rPr>
              <a:t>(</a:t>
            </a:r>
            <a:r>
              <a:rPr lang="en-US" sz="1600" b="1" dirty="0">
                <a:solidFill>
                  <a:srgbClr val="C00000"/>
                </a:solidFill>
                <a:latin typeface="Times New Roman" pitchFamily="18" charset="0"/>
                <a:cs typeface="Times New Roman" pitchFamily="18" charset="0"/>
              </a:rPr>
              <a:t>PALS</a:t>
            </a:r>
            <a:r>
              <a:rPr lang="en-US" sz="1600" b="1" dirty="0">
                <a:solidFill>
                  <a:srgbClr val="640000"/>
                </a:solidFill>
                <a:latin typeface="Times New Roman" pitchFamily="18" charset="0"/>
                <a:cs typeface="Times New Roman" pitchFamily="18" charset="0"/>
              </a:rPr>
              <a:t>, white regions), as well as nodules dominated by B cells (blue regions) .  The central arterioles give rise to </a:t>
            </a:r>
            <a:r>
              <a:rPr lang="en-US" sz="1600" b="1" dirty="0" err="1">
                <a:solidFill>
                  <a:srgbClr val="C00000"/>
                </a:solidFill>
                <a:latin typeface="Times New Roman" pitchFamily="18" charset="0"/>
                <a:cs typeface="Times New Roman" pitchFamily="18" charset="0"/>
              </a:rPr>
              <a:t>penicillar</a:t>
            </a:r>
            <a:r>
              <a:rPr lang="en-US" sz="1600" b="1" dirty="0">
                <a:solidFill>
                  <a:srgbClr val="C00000"/>
                </a:solidFill>
                <a:latin typeface="Times New Roman" pitchFamily="18" charset="0"/>
                <a:cs typeface="Times New Roman" pitchFamily="18" charset="0"/>
              </a:rPr>
              <a:t> arterioles</a:t>
            </a:r>
            <a:r>
              <a:rPr lang="en-US" sz="1600" b="1" dirty="0">
                <a:solidFill>
                  <a:srgbClr val="640000"/>
                </a:solidFill>
                <a:latin typeface="Times New Roman" pitchFamily="18" charset="0"/>
                <a:cs typeface="Times New Roman" pitchFamily="18" charset="0"/>
              </a:rPr>
              <a:t> (black arrow), which bring blood to the red pulp, ending in specialized </a:t>
            </a:r>
            <a:r>
              <a:rPr lang="en-US" sz="1600" b="1" dirty="0">
                <a:solidFill>
                  <a:srgbClr val="C00000"/>
                </a:solidFill>
                <a:latin typeface="Times New Roman" pitchFamily="18" charset="0"/>
                <a:cs typeface="Times New Roman" pitchFamily="18" charset="0"/>
              </a:rPr>
              <a:t>sheathed capillaries</a:t>
            </a:r>
            <a:r>
              <a:rPr lang="en-US" sz="1600" b="1" dirty="0">
                <a:solidFill>
                  <a:srgbClr val="640000"/>
                </a:solidFill>
                <a:latin typeface="Times New Roman" pitchFamily="18" charset="0"/>
                <a:cs typeface="Times New Roman" pitchFamily="18" charset="0"/>
              </a:rPr>
              <a:t>.  The sheathed capillaries then either drain into the </a:t>
            </a:r>
            <a:r>
              <a:rPr lang="en-US" sz="1600" b="1" dirty="0">
                <a:solidFill>
                  <a:srgbClr val="002060"/>
                </a:solidFill>
                <a:latin typeface="Times New Roman" pitchFamily="18" charset="0"/>
                <a:cs typeface="Times New Roman" pitchFamily="18" charset="0"/>
              </a:rPr>
              <a:t>venous sinusoids </a:t>
            </a:r>
            <a:r>
              <a:rPr lang="en-US" sz="1600" b="1" dirty="0">
                <a:solidFill>
                  <a:srgbClr val="640000"/>
                </a:solidFill>
                <a:latin typeface="Times New Roman" pitchFamily="18" charset="0"/>
                <a:cs typeface="Times New Roman" pitchFamily="18" charset="0"/>
              </a:rPr>
              <a:t>(sinuses) of the red pulp (closed circulation), or empty into the </a:t>
            </a:r>
            <a:r>
              <a:rPr lang="en-US" sz="1600" b="1" dirty="0">
                <a:solidFill>
                  <a:srgbClr val="C00000"/>
                </a:solidFill>
                <a:latin typeface="Times New Roman" pitchFamily="18" charset="0"/>
                <a:cs typeface="Times New Roman" pitchFamily="18" charset="0"/>
              </a:rPr>
              <a:t>splenic cords </a:t>
            </a:r>
            <a:r>
              <a:rPr lang="en-US" sz="1600" b="1" dirty="0">
                <a:solidFill>
                  <a:srgbClr val="640000"/>
                </a:solidFill>
                <a:latin typeface="Times New Roman" pitchFamily="18" charset="0"/>
                <a:cs typeface="Times New Roman" pitchFamily="18" charset="0"/>
              </a:rPr>
              <a:t>of the red pulp (open circulation).  Either way, the venous sinuses of the red pulp drain into </a:t>
            </a:r>
            <a:r>
              <a:rPr lang="en-US" sz="1600" b="1" dirty="0">
                <a:solidFill>
                  <a:srgbClr val="002060"/>
                </a:solidFill>
                <a:latin typeface="Times New Roman" pitchFamily="18" charset="0"/>
                <a:cs typeface="Times New Roman" pitchFamily="18" charset="0"/>
              </a:rPr>
              <a:t>trabecular veins</a:t>
            </a:r>
            <a:r>
              <a:rPr lang="en-US" sz="1600" b="1" dirty="0">
                <a:solidFill>
                  <a:srgbClr val="640000"/>
                </a:solidFill>
                <a:latin typeface="Times New Roman" pitchFamily="18" charset="0"/>
                <a:cs typeface="Times New Roman" pitchFamily="18" charset="0"/>
              </a:rPr>
              <a:t>. </a:t>
            </a:r>
          </a:p>
        </p:txBody>
      </p:sp>
      <p:sp>
        <p:nvSpPr>
          <p:cNvPr id="31" name="Rectangle 30"/>
          <p:cNvSpPr/>
          <p:nvPr/>
        </p:nvSpPr>
        <p:spPr>
          <a:xfrm>
            <a:off x="2602962" y="39469"/>
            <a:ext cx="413421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Blood flow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9" y="610619"/>
            <a:ext cx="4850709" cy="4799582"/>
          </a:xfrm>
          <a:prstGeom prst="rect">
            <a:avLst/>
          </a:prstGeom>
        </p:spPr>
      </p:pic>
      <p:cxnSp>
        <p:nvCxnSpPr>
          <p:cNvPr id="6" name="Straight Arrow Connector 5"/>
          <p:cNvCxnSpPr/>
          <p:nvPr/>
        </p:nvCxnSpPr>
        <p:spPr>
          <a:xfrm flipH="1">
            <a:off x="2068417" y="2985571"/>
            <a:ext cx="134956" cy="35713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9913" y="5934670"/>
            <a:ext cx="8763000" cy="923330"/>
          </a:xfrm>
          <a:prstGeom prst="rect">
            <a:avLst/>
          </a:prstGeom>
          <a:noFill/>
        </p:spPr>
        <p:txBody>
          <a:bodyPr wrap="square" rtlCol="0">
            <a:spAutoFit/>
          </a:bodyPr>
          <a:lstStyle/>
          <a:p>
            <a:r>
              <a:rPr lang="en-US" b="1" dirty="0">
                <a:solidFill>
                  <a:srgbClr val="002060"/>
                </a:solidFill>
                <a:latin typeface="Tempus Sans ITC" pitchFamily="82" charset="0"/>
              </a:rPr>
              <a:t>Here in the red pulp, we have sinuses and cords.  This is similar to what we had in the medulla of the lymph node; sinuses are vessels (though here they contain blood), while the cords are the tissue of the spleen.</a:t>
            </a:r>
          </a:p>
        </p:txBody>
      </p:sp>
    </p:spTree>
    <p:extLst>
      <p:ext uri="{BB962C8B-B14F-4D97-AF65-F5344CB8AC3E}">
        <p14:creationId xmlns:p14="http://schemas.microsoft.com/office/powerpoint/2010/main" val="3229252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 y="228600"/>
            <a:ext cx="3128789" cy="3095811"/>
          </a:xfrm>
          <a:prstGeom prst="rect">
            <a:avLst/>
          </a:prstGeom>
        </p:spPr>
      </p:pic>
      <p:sp>
        <p:nvSpPr>
          <p:cNvPr id="27654" name="TextBox 2"/>
          <p:cNvSpPr txBox="1">
            <a:spLocks noChangeArrowheads="1"/>
          </p:cNvSpPr>
          <p:nvPr/>
        </p:nvSpPr>
        <p:spPr bwMode="auto">
          <a:xfrm>
            <a:off x="152401" y="5042118"/>
            <a:ext cx="8763000" cy="1815882"/>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White pulp provides the main immune function of the spleen.  An area of white pulp is within the outlined region; as you can see, it is dominated by lymphocytes.  The vessel that is in the center of the nodule is the </a:t>
            </a:r>
            <a:r>
              <a:rPr lang="en-US" sz="1600" b="1" dirty="0">
                <a:solidFill>
                  <a:srgbClr val="C00000"/>
                </a:solidFill>
                <a:latin typeface="Times New Roman" pitchFamily="18" charset="0"/>
                <a:cs typeface="Times New Roman" pitchFamily="18" charset="0"/>
              </a:rPr>
              <a:t>central artery </a:t>
            </a:r>
            <a:r>
              <a:rPr lang="en-US" sz="1600" b="1" dirty="0">
                <a:solidFill>
                  <a:srgbClr val="640000"/>
                </a:solidFill>
                <a:latin typeface="Times New Roman" pitchFamily="18" charset="0"/>
                <a:cs typeface="Times New Roman" pitchFamily="18" charset="0"/>
              </a:rPr>
              <a:t>(arteriole, orange arrow).  The lymphocytes immediately surrounding the central artery are T lymphocytes of the </a:t>
            </a:r>
            <a:r>
              <a:rPr lang="en-US" sz="1600" b="1" dirty="0" err="1">
                <a:solidFill>
                  <a:srgbClr val="C00000"/>
                </a:solidFill>
                <a:latin typeface="Times New Roman" pitchFamily="18" charset="0"/>
                <a:cs typeface="Times New Roman" pitchFamily="18" charset="0"/>
              </a:rPr>
              <a:t>periarteriolar</a:t>
            </a:r>
            <a:r>
              <a:rPr lang="en-US" sz="1600" b="1" dirty="0">
                <a:solidFill>
                  <a:srgbClr val="C00000"/>
                </a:solidFill>
                <a:latin typeface="Times New Roman" pitchFamily="18" charset="0"/>
                <a:cs typeface="Times New Roman" pitchFamily="18" charset="0"/>
              </a:rPr>
              <a:t> lymphoid sheath </a:t>
            </a:r>
            <a:r>
              <a:rPr lang="en-US" sz="1600" b="1" dirty="0">
                <a:solidFill>
                  <a:srgbClr val="640000"/>
                </a:solidFill>
                <a:latin typeface="Times New Roman" pitchFamily="18" charset="0"/>
                <a:cs typeface="Times New Roman" pitchFamily="18" charset="0"/>
              </a:rPr>
              <a:t>(PALS, approximately within the brackets).  Peripheral to the PALS are mostly B cells.  Smaller vessels in the periphery of the nodule or within the red pulp are </a:t>
            </a:r>
            <a:r>
              <a:rPr lang="en-US" sz="1600" b="1" dirty="0" err="1">
                <a:solidFill>
                  <a:srgbClr val="C00000"/>
                </a:solidFill>
                <a:latin typeface="Times New Roman" pitchFamily="18" charset="0"/>
                <a:cs typeface="Times New Roman" pitchFamily="18" charset="0"/>
              </a:rPr>
              <a:t>penicillar</a:t>
            </a:r>
            <a:r>
              <a:rPr lang="en-US" sz="1600" b="1" dirty="0">
                <a:solidFill>
                  <a:srgbClr val="C00000"/>
                </a:solidFill>
                <a:latin typeface="Times New Roman" pitchFamily="18" charset="0"/>
                <a:cs typeface="Times New Roman" pitchFamily="18" charset="0"/>
              </a:rPr>
              <a:t> arterioles </a:t>
            </a:r>
            <a:r>
              <a:rPr lang="en-US" sz="1600" b="1" dirty="0">
                <a:solidFill>
                  <a:srgbClr val="640000"/>
                </a:solidFill>
                <a:latin typeface="Times New Roman" pitchFamily="18" charset="0"/>
                <a:cs typeface="Times New Roman" pitchFamily="18" charset="0"/>
              </a:rPr>
              <a:t>(red arrow), which are branches of the central artery that are headed toward the red pulp.</a:t>
            </a:r>
          </a:p>
        </p:txBody>
      </p:sp>
      <p:sp>
        <p:nvSpPr>
          <p:cNvPr id="31" name="Rectangle 30"/>
          <p:cNvSpPr/>
          <p:nvPr/>
        </p:nvSpPr>
        <p:spPr>
          <a:xfrm>
            <a:off x="2696611" y="39469"/>
            <a:ext cx="394691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White pulp</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9905"/>
          <a:stretch/>
        </p:blipFill>
        <p:spPr>
          <a:xfrm>
            <a:off x="3300470" y="597665"/>
            <a:ext cx="5614930" cy="4507735"/>
          </a:xfrm>
          <a:prstGeom prst="rect">
            <a:avLst/>
          </a:prstGeom>
        </p:spPr>
      </p:pic>
      <p:sp>
        <p:nvSpPr>
          <p:cNvPr id="7" name="Freeform 6"/>
          <p:cNvSpPr/>
          <p:nvPr/>
        </p:nvSpPr>
        <p:spPr>
          <a:xfrm>
            <a:off x="4092766" y="1301130"/>
            <a:ext cx="3477647" cy="2842352"/>
          </a:xfrm>
          <a:custGeom>
            <a:avLst/>
            <a:gdLst>
              <a:gd name="connsiteX0" fmla="*/ 1178805 w 3477647"/>
              <a:gd name="connsiteY0" fmla="*/ 0 h 2842352"/>
              <a:gd name="connsiteX1" fmla="*/ 1123721 w 3477647"/>
              <a:gd name="connsiteY1" fmla="*/ 22034 h 2842352"/>
              <a:gd name="connsiteX2" fmla="*/ 1024569 w 3477647"/>
              <a:gd name="connsiteY2" fmla="*/ 44068 h 2842352"/>
              <a:gd name="connsiteX3" fmla="*/ 980501 w 3477647"/>
              <a:gd name="connsiteY3" fmla="*/ 55084 h 2842352"/>
              <a:gd name="connsiteX4" fmla="*/ 947451 w 3477647"/>
              <a:gd name="connsiteY4" fmla="*/ 66101 h 2842352"/>
              <a:gd name="connsiteX5" fmla="*/ 870333 w 3477647"/>
              <a:gd name="connsiteY5" fmla="*/ 77118 h 2842352"/>
              <a:gd name="connsiteX6" fmla="*/ 804232 w 3477647"/>
              <a:gd name="connsiteY6" fmla="*/ 99152 h 2842352"/>
              <a:gd name="connsiteX7" fmla="*/ 771181 w 3477647"/>
              <a:gd name="connsiteY7" fmla="*/ 110169 h 2842352"/>
              <a:gd name="connsiteX8" fmla="*/ 705080 w 3477647"/>
              <a:gd name="connsiteY8" fmla="*/ 143219 h 2842352"/>
              <a:gd name="connsiteX9" fmla="*/ 661012 w 3477647"/>
              <a:gd name="connsiteY9" fmla="*/ 198304 h 2842352"/>
              <a:gd name="connsiteX10" fmla="*/ 572877 w 3477647"/>
              <a:gd name="connsiteY10" fmla="*/ 286439 h 2842352"/>
              <a:gd name="connsiteX11" fmla="*/ 550844 w 3477647"/>
              <a:gd name="connsiteY11" fmla="*/ 319489 h 2842352"/>
              <a:gd name="connsiteX12" fmla="*/ 484742 w 3477647"/>
              <a:gd name="connsiteY12" fmla="*/ 363557 h 2842352"/>
              <a:gd name="connsiteX13" fmla="*/ 418641 w 3477647"/>
              <a:gd name="connsiteY13" fmla="*/ 407624 h 2842352"/>
              <a:gd name="connsiteX14" fmla="*/ 352540 w 3477647"/>
              <a:gd name="connsiteY14" fmla="*/ 473725 h 2842352"/>
              <a:gd name="connsiteX15" fmla="*/ 330506 w 3477647"/>
              <a:gd name="connsiteY15" fmla="*/ 506776 h 2842352"/>
              <a:gd name="connsiteX16" fmla="*/ 286439 w 3477647"/>
              <a:gd name="connsiteY16" fmla="*/ 550844 h 2842352"/>
              <a:gd name="connsiteX17" fmla="*/ 264405 w 3477647"/>
              <a:gd name="connsiteY17" fmla="*/ 583894 h 2842352"/>
              <a:gd name="connsiteX18" fmla="*/ 209321 w 3477647"/>
              <a:gd name="connsiteY18" fmla="*/ 649995 h 2842352"/>
              <a:gd name="connsiteX19" fmla="*/ 187287 w 3477647"/>
              <a:gd name="connsiteY19" fmla="*/ 694063 h 2842352"/>
              <a:gd name="connsiteX20" fmla="*/ 176270 w 3477647"/>
              <a:gd name="connsiteY20" fmla="*/ 727113 h 2842352"/>
              <a:gd name="connsiteX21" fmla="*/ 132203 w 3477647"/>
              <a:gd name="connsiteY21" fmla="*/ 793215 h 2842352"/>
              <a:gd name="connsiteX22" fmla="*/ 88135 w 3477647"/>
              <a:gd name="connsiteY22" fmla="*/ 925417 h 2842352"/>
              <a:gd name="connsiteX23" fmla="*/ 77118 w 3477647"/>
              <a:gd name="connsiteY23" fmla="*/ 958468 h 2842352"/>
              <a:gd name="connsiteX24" fmla="*/ 66101 w 3477647"/>
              <a:gd name="connsiteY24" fmla="*/ 991518 h 2842352"/>
              <a:gd name="connsiteX25" fmla="*/ 44068 w 3477647"/>
              <a:gd name="connsiteY25" fmla="*/ 1068636 h 2842352"/>
              <a:gd name="connsiteX26" fmla="*/ 33051 w 3477647"/>
              <a:gd name="connsiteY26" fmla="*/ 1134737 h 2842352"/>
              <a:gd name="connsiteX27" fmla="*/ 22034 w 3477647"/>
              <a:gd name="connsiteY27" fmla="*/ 1167788 h 2842352"/>
              <a:gd name="connsiteX28" fmla="*/ 11017 w 3477647"/>
              <a:gd name="connsiteY28" fmla="*/ 1266940 h 2842352"/>
              <a:gd name="connsiteX29" fmla="*/ 0 w 3477647"/>
              <a:gd name="connsiteY29" fmla="*/ 1355075 h 2842352"/>
              <a:gd name="connsiteX30" fmla="*/ 22034 w 3477647"/>
              <a:gd name="connsiteY30" fmla="*/ 1696598 h 2842352"/>
              <a:gd name="connsiteX31" fmla="*/ 44068 w 3477647"/>
              <a:gd name="connsiteY31" fmla="*/ 1762699 h 2842352"/>
              <a:gd name="connsiteX32" fmla="*/ 66101 w 3477647"/>
              <a:gd name="connsiteY32" fmla="*/ 1795750 h 2842352"/>
              <a:gd name="connsiteX33" fmla="*/ 88135 w 3477647"/>
              <a:gd name="connsiteY33" fmla="*/ 1883884 h 2842352"/>
              <a:gd name="connsiteX34" fmla="*/ 110169 w 3477647"/>
              <a:gd name="connsiteY34" fmla="*/ 1927952 h 2842352"/>
              <a:gd name="connsiteX35" fmla="*/ 143220 w 3477647"/>
              <a:gd name="connsiteY35" fmla="*/ 1961003 h 2842352"/>
              <a:gd name="connsiteX36" fmla="*/ 187287 w 3477647"/>
              <a:gd name="connsiteY36" fmla="*/ 2027104 h 2842352"/>
              <a:gd name="connsiteX37" fmla="*/ 253388 w 3477647"/>
              <a:gd name="connsiteY37" fmla="*/ 2093205 h 2842352"/>
              <a:gd name="connsiteX38" fmla="*/ 319489 w 3477647"/>
              <a:gd name="connsiteY38" fmla="*/ 2137272 h 2842352"/>
              <a:gd name="connsiteX39" fmla="*/ 396607 w 3477647"/>
              <a:gd name="connsiteY39" fmla="*/ 2203374 h 2842352"/>
              <a:gd name="connsiteX40" fmla="*/ 484742 w 3477647"/>
              <a:gd name="connsiteY40" fmla="*/ 2269475 h 2842352"/>
              <a:gd name="connsiteX41" fmla="*/ 517793 w 3477647"/>
              <a:gd name="connsiteY41" fmla="*/ 2302525 h 2842352"/>
              <a:gd name="connsiteX42" fmla="*/ 561861 w 3477647"/>
              <a:gd name="connsiteY42" fmla="*/ 2324559 h 2842352"/>
              <a:gd name="connsiteX43" fmla="*/ 594911 w 3477647"/>
              <a:gd name="connsiteY43" fmla="*/ 2357610 h 2842352"/>
              <a:gd name="connsiteX44" fmla="*/ 616945 w 3477647"/>
              <a:gd name="connsiteY44" fmla="*/ 2390660 h 2842352"/>
              <a:gd name="connsiteX45" fmla="*/ 683046 w 3477647"/>
              <a:gd name="connsiteY45" fmla="*/ 2434728 h 2842352"/>
              <a:gd name="connsiteX46" fmla="*/ 760164 w 3477647"/>
              <a:gd name="connsiteY46" fmla="*/ 2489812 h 2842352"/>
              <a:gd name="connsiteX47" fmla="*/ 870333 w 3477647"/>
              <a:gd name="connsiteY47" fmla="*/ 2544897 h 2842352"/>
              <a:gd name="connsiteX48" fmla="*/ 936434 w 3477647"/>
              <a:gd name="connsiteY48" fmla="*/ 2588964 h 2842352"/>
              <a:gd name="connsiteX49" fmla="*/ 1035586 w 3477647"/>
              <a:gd name="connsiteY49" fmla="*/ 2610998 h 2842352"/>
              <a:gd name="connsiteX50" fmla="*/ 1101687 w 3477647"/>
              <a:gd name="connsiteY50" fmla="*/ 2633031 h 2842352"/>
              <a:gd name="connsiteX51" fmla="*/ 1134738 w 3477647"/>
              <a:gd name="connsiteY51" fmla="*/ 2644048 h 2842352"/>
              <a:gd name="connsiteX52" fmla="*/ 1211856 w 3477647"/>
              <a:gd name="connsiteY52" fmla="*/ 2677099 h 2842352"/>
              <a:gd name="connsiteX53" fmla="*/ 1277957 w 3477647"/>
              <a:gd name="connsiteY53" fmla="*/ 2699133 h 2842352"/>
              <a:gd name="connsiteX54" fmla="*/ 1344058 w 3477647"/>
              <a:gd name="connsiteY54" fmla="*/ 2721166 h 2842352"/>
              <a:gd name="connsiteX55" fmla="*/ 1377109 w 3477647"/>
              <a:gd name="connsiteY55" fmla="*/ 2732183 h 2842352"/>
              <a:gd name="connsiteX56" fmla="*/ 1476261 w 3477647"/>
              <a:gd name="connsiteY56" fmla="*/ 2754217 h 2842352"/>
              <a:gd name="connsiteX57" fmla="*/ 1575412 w 3477647"/>
              <a:gd name="connsiteY57" fmla="*/ 2787268 h 2842352"/>
              <a:gd name="connsiteX58" fmla="*/ 1641514 w 3477647"/>
              <a:gd name="connsiteY58" fmla="*/ 2809301 h 2842352"/>
              <a:gd name="connsiteX59" fmla="*/ 1674564 w 3477647"/>
              <a:gd name="connsiteY59" fmla="*/ 2820318 h 2842352"/>
              <a:gd name="connsiteX60" fmla="*/ 1927952 w 3477647"/>
              <a:gd name="connsiteY60" fmla="*/ 2842352 h 2842352"/>
              <a:gd name="connsiteX61" fmla="*/ 2071171 w 3477647"/>
              <a:gd name="connsiteY61" fmla="*/ 2820318 h 2842352"/>
              <a:gd name="connsiteX62" fmla="*/ 2104222 w 3477647"/>
              <a:gd name="connsiteY62" fmla="*/ 2809301 h 2842352"/>
              <a:gd name="connsiteX63" fmla="*/ 2148289 w 3477647"/>
              <a:gd name="connsiteY63" fmla="*/ 2798284 h 2842352"/>
              <a:gd name="connsiteX64" fmla="*/ 2214391 w 3477647"/>
              <a:gd name="connsiteY64" fmla="*/ 2776251 h 2842352"/>
              <a:gd name="connsiteX65" fmla="*/ 2335576 w 3477647"/>
              <a:gd name="connsiteY65" fmla="*/ 2743200 h 2842352"/>
              <a:gd name="connsiteX66" fmla="*/ 2335576 w 3477647"/>
              <a:gd name="connsiteY66" fmla="*/ 2743200 h 2842352"/>
              <a:gd name="connsiteX67" fmla="*/ 2489812 w 3477647"/>
              <a:gd name="connsiteY67" fmla="*/ 2699133 h 2842352"/>
              <a:gd name="connsiteX68" fmla="*/ 2533880 w 3477647"/>
              <a:gd name="connsiteY68" fmla="*/ 2677099 h 2842352"/>
              <a:gd name="connsiteX69" fmla="*/ 2577947 w 3477647"/>
              <a:gd name="connsiteY69" fmla="*/ 2666082 h 2842352"/>
              <a:gd name="connsiteX70" fmla="*/ 2644048 w 3477647"/>
              <a:gd name="connsiteY70" fmla="*/ 2644048 h 2842352"/>
              <a:gd name="connsiteX71" fmla="*/ 2677099 w 3477647"/>
              <a:gd name="connsiteY71" fmla="*/ 2633031 h 2842352"/>
              <a:gd name="connsiteX72" fmla="*/ 2710150 w 3477647"/>
              <a:gd name="connsiteY72" fmla="*/ 2610998 h 2842352"/>
              <a:gd name="connsiteX73" fmla="*/ 2776251 w 3477647"/>
              <a:gd name="connsiteY73" fmla="*/ 2588964 h 2842352"/>
              <a:gd name="connsiteX74" fmla="*/ 2809301 w 3477647"/>
              <a:gd name="connsiteY74" fmla="*/ 2566930 h 2842352"/>
              <a:gd name="connsiteX75" fmla="*/ 2875403 w 3477647"/>
              <a:gd name="connsiteY75" fmla="*/ 2544897 h 2842352"/>
              <a:gd name="connsiteX76" fmla="*/ 2941504 w 3477647"/>
              <a:gd name="connsiteY76" fmla="*/ 2511846 h 2842352"/>
              <a:gd name="connsiteX77" fmla="*/ 3007605 w 3477647"/>
              <a:gd name="connsiteY77" fmla="*/ 2478795 h 2842352"/>
              <a:gd name="connsiteX78" fmla="*/ 3073706 w 3477647"/>
              <a:gd name="connsiteY78" fmla="*/ 2423711 h 2842352"/>
              <a:gd name="connsiteX79" fmla="*/ 3106757 w 3477647"/>
              <a:gd name="connsiteY79" fmla="*/ 2412694 h 2842352"/>
              <a:gd name="connsiteX80" fmla="*/ 3139807 w 3477647"/>
              <a:gd name="connsiteY80" fmla="*/ 2379644 h 2842352"/>
              <a:gd name="connsiteX81" fmla="*/ 3172858 w 3477647"/>
              <a:gd name="connsiteY81" fmla="*/ 2357610 h 2842352"/>
              <a:gd name="connsiteX82" fmla="*/ 3238959 w 3477647"/>
              <a:gd name="connsiteY82" fmla="*/ 2291509 h 2842352"/>
              <a:gd name="connsiteX83" fmla="*/ 3283027 w 3477647"/>
              <a:gd name="connsiteY83" fmla="*/ 2258458 h 2842352"/>
              <a:gd name="connsiteX84" fmla="*/ 3327094 w 3477647"/>
              <a:gd name="connsiteY84" fmla="*/ 2192357 h 2842352"/>
              <a:gd name="connsiteX85" fmla="*/ 3360145 w 3477647"/>
              <a:gd name="connsiteY85" fmla="*/ 2159306 h 2842352"/>
              <a:gd name="connsiteX86" fmla="*/ 3382179 w 3477647"/>
              <a:gd name="connsiteY86" fmla="*/ 2093205 h 2842352"/>
              <a:gd name="connsiteX87" fmla="*/ 3426246 w 3477647"/>
              <a:gd name="connsiteY87" fmla="*/ 2027104 h 2842352"/>
              <a:gd name="connsiteX88" fmla="*/ 3437263 w 3477647"/>
              <a:gd name="connsiteY88" fmla="*/ 1972019 h 2842352"/>
              <a:gd name="connsiteX89" fmla="*/ 3448280 w 3477647"/>
              <a:gd name="connsiteY89" fmla="*/ 1927952 h 2842352"/>
              <a:gd name="connsiteX90" fmla="*/ 3470314 w 3477647"/>
              <a:gd name="connsiteY90" fmla="*/ 1806766 h 2842352"/>
              <a:gd name="connsiteX91" fmla="*/ 3448280 w 3477647"/>
              <a:gd name="connsiteY91" fmla="*/ 1112704 h 2842352"/>
              <a:gd name="connsiteX92" fmla="*/ 3426246 w 3477647"/>
              <a:gd name="connsiteY92" fmla="*/ 1024569 h 2842352"/>
              <a:gd name="connsiteX93" fmla="*/ 3404212 w 3477647"/>
              <a:gd name="connsiteY93" fmla="*/ 958468 h 2842352"/>
              <a:gd name="connsiteX94" fmla="*/ 3393195 w 3477647"/>
              <a:gd name="connsiteY94" fmla="*/ 925417 h 2842352"/>
              <a:gd name="connsiteX95" fmla="*/ 3360145 w 3477647"/>
              <a:gd name="connsiteY95" fmla="*/ 870333 h 2842352"/>
              <a:gd name="connsiteX96" fmla="*/ 3349128 w 3477647"/>
              <a:gd name="connsiteY96" fmla="*/ 837282 h 2842352"/>
              <a:gd name="connsiteX97" fmla="*/ 3327094 w 3477647"/>
              <a:gd name="connsiteY97" fmla="*/ 804231 h 2842352"/>
              <a:gd name="connsiteX98" fmla="*/ 3283027 w 3477647"/>
              <a:gd name="connsiteY98" fmla="*/ 727113 h 2842352"/>
              <a:gd name="connsiteX99" fmla="*/ 3249976 w 3477647"/>
              <a:gd name="connsiteY99" fmla="*/ 694063 h 2842352"/>
              <a:gd name="connsiteX100" fmla="*/ 3227942 w 3477647"/>
              <a:gd name="connsiteY100" fmla="*/ 661012 h 2842352"/>
              <a:gd name="connsiteX101" fmla="*/ 3183875 w 3477647"/>
              <a:gd name="connsiteY101" fmla="*/ 627962 h 2842352"/>
              <a:gd name="connsiteX102" fmla="*/ 3161841 w 3477647"/>
              <a:gd name="connsiteY102" fmla="*/ 594911 h 2842352"/>
              <a:gd name="connsiteX103" fmla="*/ 3128791 w 3477647"/>
              <a:gd name="connsiteY103" fmla="*/ 572877 h 2842352"/>
              <a:gd name="connsiteX104" fmla="*/ 3084723 w 3477647"/>
              <a:gd name="connsiteY104" fmla="*/ 506776 h 2842352"/>
              <a:gd name="connsiteX105" fmla="*/ 3062689 w 3477647"/>
              <a:gd name="connsiteY105" fmla="*/ 473725 h 2842352"/>
              <a:gd name="connsiteX106" fmla="*/ 2996588 w 3477647"/>
              <a:gd name="connsiteY106" fmla="*/ 429658 h 2842352"/>
              <a:gd name="connsiteX107" fmla="*/ 2985571 w 3477647"/>
              <a:gd name="connsiteY107" fmla="*/ 396607 h 2842352"/>
              <a:gd name="connsiteX108" fmla="*/ 2952521 w 3477647"/>
              <a:gd name="connsiteY108" fmla="*/ 385590 h 2842352"/>
              <a:gd name="connsiteX109" fmla="*/ 2908453 w 3477647"/>
              <a:gd name="connsiteY109" fmla="*/ 374574 h 2842352"/>
              <a:gd name="connsiteX110" fmla="*/ 2875403 w 3477647"/>
              <a:gd name="connsiteY110" fmla="*/ 363557 h 2842352"/>
              <a:gd name="connsiteX111" fmla="*/ 2831335 w 3477647"/>
              <a:gd name="connsiteY111" fmla="*/ 352540 h 2842352"/>
              <a:gd name="connsiteX112" fmla="*/ 2765234 w 3477647"/>
              <a:gd name="connsiteY112" fmla="*/ 330506 h 2842352"/>
              <a:gd name="connsiteX113" fmla="*/ 2732183 w 3477647"/>
              <a:gd name="connsiteY113" fmla="*/ 319489 h 2842352"/>
              <a:gd name="connsiteX114" fmla="*/ 2699133 w 3477647"/>
              <a:gd name="connsiteY114" fmla="*/ 308472 h 2842352"/>
              <a:gd name="connsiteX115" fmla="*/ 2622015 w 3477647"/>
              <a:gd name="connsiteY115" fmla="*/ 264405 h 2842352"/>
              <a:gd name="connsiteX116" fmla="*/ 2533880 w 3477647"/>
              <a:gd name="connsiteY116" fmla="*/ 253388 h 2842352"/>
              <a:gd name="connsiteX117" fmla="*/ 2489812 w 3477647"/>
              <a:gd name="connsiteY117" fmla="*/ 242371 h 2842352"/>
              <a:gd name="connsiteX118" fmla="*/ 2423711 w 3477647"/>
              <a:gd name="connsiteY118" fmla="*/ 220337 h 2842352"/>
              <a:gd name="connsiteX119" fmla="*/ 2313542 w 3477647"/>
              <a:gd name="connsiteY119" fmla="*/ 209321 h 2842352"/>
              <a:gd name="connsiteX120" fmla="*/ 2181340 w 3477647"/>
              <a:gd name="connsiteY120" fmla="*/ 187287 h 2842352"/>
              <a:gd name="connsiteX121" fmla="*/ 2005070 w 3477647"/>
              <a:gd name="connsiteY121" fmla="*/ 176270 h 2842352"/>
              <a:gd name="connsiteX122" fmla="*/ 1883885 w 3477647"/>
              <a:gd name="connsiteY122" fmla="*/ 154236 h 2842352"/>
              <a:gd name="connsiteX123" fmla="*/ 1751682 w 3477647"/>
              <a:gd name="connsiteY123" fmla="*/ 143219 h 2842352"/>
              <a:gd name="connsiteX124" fmla="*/ 1597446 w 3477647"/>
              <a:gd name="connsiteY124" fmla="*/ 121186 h 2842352"/>
              <a:gd name="connsiteX125" fmla="*/ 1476261 w 3477647"/>
              <a:gd name="connsiteY125" fmla="*/ 99152 h 2842352"/>
              <a:gd name="connsiteX126" fmla="*/ 1432193 w 3477647"/>
              <a:gd name="connsiteY126" fmla="*/ 88135 h 2842352"/>
              <a:gd name="connsiteX127" fmla="*/ 1355075 w 3477647"/>
              <a:gd name="connsiteY127" fmla="*/ 77118 h 2842352"/>
              <a:gd name="connsiteX128" fmla="*/ 1311007 w 3477647"/>
              <a:gd name="connsiteY128" fmla="*/ 66101 h 2842352"/>
              <a:gd name="connsiteX129" fmla="*/ 1211856 w 3477647"/>
              <a:gd name="connsiteY129" fmla="*/ 33051 h 2842352"/>
              <a:gd name="connsiteX130" fmla="*/ 1134738 w 3477647"/>
              <a:gd name="connsiteY130" fmla="*/ 11017 h 2842352"/>
              <a:gd name="connsiteX131" fmla="*/ 1112704 w 3477647"/>
              <a:gd name="connsiteY131" fmla="*/ 11017 h 284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477647" h="2842352">
                <a:moveTo>
                  <a:pt x="1178805" y="0"/>
                </a:moveTo>
                <a:cubicBezTo>
                  <a:pt x="1160444" y="7345"/>
                  <a:pt x="1142482" y="15780"/>
                  <a:pt x="1123721" y="22034"/>
                </a:cubicBezTo>
                <a:cubicBezTo>
                  <a:pt x="1096857" y="30989"/>
                  <a:pt x="1050759" y="38248"/>
                  <a:pt x="1024569" y="44068"/>
                </a:cubicBezTo>
                <a:cubicBezTo>
                  <a:pt x="1009788" y="47353"/>
                  <a:pt x="995060" y="50924"/>
                  <a:pt x="980501" y="55084"/>
                </a:cubicBezTo>
                <a:cubicBezTo>
                  <a:pt x="969335" y="58274"/>
                  <a:pt x="958838" y="63824"/>
                  <a:pt x="947451" y="66101"/>
                </a:cubicBezTo>
                <a:cubicBezTo>
                  <a:pt x="921988" y="71194"/>
                  <a:pt x="896039" y="73446"/>
                  <a:pt x="870333" y="77118"/>
                </a:cubicBezTo>
                <a:lnTo>
                  <a:pt x="804232" y="99152"/>
                </a:lnTo>
                <a:cubicBezTo>
                  <a:pt x="793215" y="102824"/>
                  <a:pt x="780844" y="103727"/>
                  <a:pt x="771181" y="110169"/>
                </a:cubicBezTo>
                <a:cubicBezTo>
                  <a:pt x="728468" y="138644"/>
                  <a:pt x="750691" y="128016"/>
                  <a:pt x="705080" y="143219"/>
                </a:cubicBezTo>
                <a:cubicBezTo>
                  <a:pt x="685532" y="201862"/>
                  <a:pt x="708678" y="154971"/>
                  <a:pt x="661012" y="198304"/>
                </a:cubicBezTo>
                <a:cubicBezTo>
                  <a:pt x="630270" y="226252"/>
                  <a:pt x="595923" y="251869"/>
                  <a:pt x="572877" y="286439"/>
                </a:cubicBezTo>
                <a:cubicBezTo>
                  <a:pt x="565533" y="297456"/>
                  <a:pt x="560808" y="310770"/>
                  <a:pt x="550844" y="319489"/>
                </a:cubicBezTo>
                <a:cubicBezTo>
                  <a:pt x="530915" y="336927"/>
                  <a:pt x="503467" y="344832"/>
                  <a:pt x="484742" y="363557"/>
                </a:cubicBezTo>
                <a:cubicBezTo>
                  <a:pt x="443480" y="404819"/>
                  <a:pt x="466472" y="391680"/>
                  <a:pt x="418641" y="407624"/>
                </a:cubicBezTo>
                <a:cubicBezTo>
                  <a:pt x="366713" y="485516"/>
                  <a:pt x="434530" y="391735"/>
                  <a:pt x="352540" y="473725"/>
                </a:cubicBezTo>
                <a:cubicBezTo>
                  <a:pt x="343177" y="483088"/>
                  <a:pt x="339123" y="496723"/>
                  <a:pt x="330506" y="506776"/>
                </a:cubicBezTo>
                <a:cubicBezTo>
                  <a:pt x="316987" y="522549"/>
                  <a:pt x="299958" y="535071"/>
                  <a:pt x="286439" y="550844"/>
                </a:cubicBezTo>
                <a:cubicBezTo>
                  <a:pt x="277822" y="560897"/>
                  <a:pt x="272881" y="573722"/>
                  <a:pt x="264405" y="583894"/>
                </a:cubicBezTo>
                <a:cubicBezTo>
                  <a:pt x="222977" y="633607"/>
                  <a:pt x="239159" y="597778"/>
                  <a:pt x="209321" y="649995"/>
                </a:cubicBezTo>
                <a:cubicBezTo>
                  <a:pt x="201173" y="664254"/>
                  <a:pt x="193756" y="678968"/>
                  <a:pt x="187287" y="694063"/>
                </a:cubicBezTo>
                <a:cubicBezTo>
                  <a:pt x="182713" y="704737"/>
                  <a:pt x="181910" y="716962"/>
                  <a:pt x="176270" y="727113"/>
                </a:cubicBezTo>
                <a:cubicBezTo>
                  <a:pt x="163410" y="750262"/>
                  <a:pt x="140577" y="768093"/>
                  <a:pt x="132203" y="793215"/>
                </a:cubicBezTo>
                <a:lnTo>
                  <a:pt x="88135" y="925417"/>
                </a:lnTo>
                <a:lnTo>
                  <a:pt x="77118" y="958468"/>
                </a:lnTo>
                <a:cubicBezTo>
                  <a:pt x="73446" y="969485"/>
                  <a:pt x="68917" y="980252"/>
                  <a:pt x="66101" y="991518"/>
                </a:cubicBezTo>
                <a:cubicBezTo>
                  <a:pt x="52269" y="1046852"/>
                  <a:pt x="59873" y="1021222"/>
                  <a:pt x="44068" y="1068636"/>
                </a:cubicBezTo>
                <a:cubicBezTo>
                  <a:pt x="40396" y="1090670"/>
                  <a:pt x="37897" y="1112931"/>
                  <a:pt x="33051" y="1134737"/>
                </a:cubicBezTo>
                <a:cubicBezTo>
                  <a:pt x="30532" y="1146073"/>
                  <a:pt x="23943" y="1156333"/>
                  <a:pt x="22034" y="1167788"/>
                </a:cubicBezTo>
                <a:cubicBezTo>
                  <a:pt x="16567" y="1200590"/>
                  <a:pt x="14902" y="1233914"/>
                  <a:pt x="11017" y="1266940"/>
                </a:cubicBezTo>
                <a:cubicBezTo>
                  <a:pt x="7558" y="1296344"/>
                  <a:pt x="3672" y="1325697"/>
                  <a:pt x="0" y="1355075"/>
                </a:cubicBezTo>
                <a:cubicBezTo>
                  <a:pt x="7345" y="1468916"/>
                  <a:pt x="-14041" y="1588375"/>
                  <a:pt x="22034" y="1696598"/>
                </a:cubicBezTo>
                <a:cubicBezTo>
                  <a:pt x="29379" y="1718632"/>
                  <a:pt x="31185" y="1743374"/>
                  <a:pt x="44068" y="1762699"/>
                </a:cubicBezTo>
                <a:lnTo>
                  <a:pt x="66101" y="1795750"/>
                </a:lnTo>
                <a:cubicBezTo>
                  <a:pt x="72568" y="1828083"/>
                  <a:pt x="75431" y="1854241"/>
                  <a:pt x="88135" y="1883884"/>
                </a:cubicBezTo>
                <a:cubicBezTo>
                  <a:pt x="94604" y="1898979"/>
                  <a:pt x="100623" y="1914588"/>
                  <a:pt x="110169" y="1927952"/>
                </a:cubicBezTo>
                <a:cubicBezTo>
                  <a:pt x="119225" y="1940630"/>
                  <a:pt x="133655" y="1948705"/>
                  <a:pt x="143220" y="1961003"/>
                </a:cubicBezTo>
                <a:cubicBezTo>
                  <a:pt x="159478" y="1981906"/>
                  <a:pt x="168562" y="2008379"/>
                  <a:pt x="187287" y="2027104"/>
                </a:cubicBezTo>
                <a:cubicBezTo>
                  <a:pt x="209321" y="2049138"/>
                  <a:pt x="227461" y="2075920"/>
                  <a:pt x="253388" y="2093205"/>
                </a:cubicBezTo>
                <a:lnTo>
                  <a:pt x="319489" y="2137272"/>
                </a:lnTo>
                <a:cubicBezTo>
                  <a:pt x="379301" y="2217021"/>
                  <a:pt x="320995" y="2152966"/>
                  <a:pt x="396607" y="2203374"/>
                </a:cubicBezTo>
                <a:cubicBezTo>
                  <a:pt x="427162" y="2223744"/>
                  <a:pt x="458775" y="2243508"/>
                  <a:pt x="484742" y="2269475"/>
                </a:cubicBezTo>
                <a:cubicBezTo>
                  <a:pt x="495759" y="2280492"/>
                  <a:pt x="505115" y="2293469"/>
                  <a:pt x="517793" y="2302525"/>
                </a:cubicBezTo>
                <a:cubicBezTo>
                  <a:pt x="531157" y="2312071"/>
                  <a:pt x="547172" y="2317214"/>
                  <a:pt x="561861" y="2324559"/>
                </a:cubicBezTo>
                <a:cubicBezTo>
                  <a:pt x="572878" y="2335576"/>
                  <a:pt x="584937" y="2345641"/>
                  <a:pt x="594911" y="2357610"/>
                </a:cubicBezTo>
                <a:cubicBezTo>
                  <a:pt x="603387" y="2367782"/>
                  <a:pt x="606980" y="2381941"/>
                  <a:pt x="616945" y="2390660"/>
                </a:cubicBezTo>
                <a:cubicBezTo>
                  <a:pt x="636874" y="2408098"/>
                  <a:pt x="661861" y="2418840"/>
                  <a:pt x="683046" y="2434728"/>
                </a:cubicBezTo>
                <a:cubicBezTo>
                  <a:pt x="697079" y="2445253"/>
                  <a:pt x="741133" y="2479564"/>
                  <a:pt x="760164" y="2489812"/>
                </a:cubicBezTo>
                <a:cubicBezTo>
                  <a:pt x="796314" y="2509278"/>
                  <a:pt x="836171" y="2522122"/>
                  <a:pt x="870333" y="2544897"/>
                </a:cubicBezTo>
                <a:cubicBezTo>
                  <a:pt x="892367" y="2559586"/>
                  <a:pt x="910467" y="2583771"/>
                  <a:pt x="936434" y="2588964"/>
                </a:cubicBezTo>
                <a:cubicBezTo>
                  <a:pt x="967885" y="2595254"/>
                  <a:pt x="1004468" y="2601663"/>
                  <a:pt x="1035586" y="2610998"/>
                </a:cubicBezTo>
                <a:cubicBezTo>
                  <a:pt x="1057832" y="2617672"/>
                  <a:pt x="1079653" y="2625687"/>
                  <a:pt x="1101687" y="2633031"/>
                </a:cubicBezTo>
                <a:lnTo>
                  <a:pt x="1134738" y="2644048"/>
                </a:lnTo>
                <a:cubicBezTo>
                  <a:pt x="1187173" y="2679006"/>
                  <a:pt x="1147182" y="2657697"/>
                  <a:pt x="1211856" y="2677099"/>
                </a:cubicBezTo>
                <a:cubicBezTo>
                  <a:pt x="1234102" y="2683773"/>
                  <a:pt x="1255923" y="2691788"/>
                  <a:pt x="1277957" y="2699133"/>
                </a:cubicBezTo>
                <a:lnTo>
                  <a:pt x="1344058" y="2721166"/>
                </a:lnTo>
                <a:cubicBezTo>
                  <a:pt x="1355075" y="2724838"/>
                  <a:pt x="1365654" y="2730274"/>
                  <a:pt x="1377109" y="2732183"/>
                </a:cubicBezTo>
                <a:cubicBezTo>
                  <a:pt x="1454665" y="2745109"/>
                  <a:pt x="1422019" y="2736136"/>
                  <a:pt x="1476261" y="2754217"/>
                </a:cubicBezTo>
                <a:cubicBezTo>
                  <a:pt x="1537280" y="2794897"/>
                  <a:pt x="1480421" y="2763521"/>
                  <a:pt x="1575412" y="2787268"/>
                </a:cubicBezTo>
                <a:cubicBezTo>
                  <a:pt x="1597944" y="2792901"/>
                  <a:pt x="1619480" y="2801957"/>
                  <a:pt x="1641514" y="2809301"/>
                </a:cubicBezTo>
                <a:cubicBezTo>
                  <a:pt x="1652531" y="2812973"/>
                  <a:pt x="1662995" y="2819312"/>
                  <a:pt x="1674564" y="2820318"/>
                </a:cubicBezTo>
                <a:lnTo>
                  <a:pt x="1927952" y="2842352"/>
                </a:lnTo>
                <a:cubicBezTo>
                  <a:pt x="1981469" y="2835662"/>
                  <a:pt x="2020700" y="2832936"/>
                  <a:pt x="2071171" y="2820318"/>
                </a:cubicBezTo>
                <a:cubicBezTo>
                  <a:pt x="2082437" y="2817501"/>
                  <a:pt x="2093056" y="2812491"/>
                  <a:pt x="2104222" y="2809301"/>
                </a:cubicBezTo>
                <a:cubicBezTo>
                  <a:pt x="2118781" y="2805141"/>
                  <a:pt x="2133786" y="2802635"/>
                  <a:pt x="2148289" y="2798284"/>
                </a:cubicBezTo>
                <a:cubicBezTo>
                  <a:pt x="2170535" y="2791610"/>
                  <a:pt x="2191616" y="2780806"/>
                  <a:pt x="2214391" y="2776251"/>
                </a:cubicBezTo>
                <a:cubicBezTo>
                  <a:pt x="2292250" y="2760679"/>
                  <a:pt x="2251711" y="2771155"/>
                  <a:pt x="2335576" y="2743200"/>
                </a:cubicBezTo>
                <a:lnTo>
                  <a:pt x="2335576" y="2743200"/>
                </a:lnTo>
                <a:cubicBezTo>
                  <a:pt x="2391283" y="2729273"/>
                  <a:pt x="2437134" y="2720204"/>
                  <a:pt x="2489812" y="2699133"/>
                </a:cubicBezTo>
                <a:cubicBezTo>
                  <a:pt x="2505061" y="2693034"/>
                  <a:pt x="2518503" y="2682866"/>
                  <a:pt x="2533880" y="2677099"/>
                </a:cubicBezTo>
                <a:cubicBezTo>
                  <a:pt x="2548057" y="2671783"/>
                  <a:pt x="2563444" y="2670433"/>
                  <a:pt x="2577947" y="2666082"/>
                </a:cubicBezTo>
                <a:cubicBezTo>
                  <a:pt x="2600193" y="2659408"/>
                  <a:pt x="2622014" y="2651393"/>
                  <a:pt x="2644048" y="2644048"/>
                </a:cubicBezTo>
                <a:cubicBezTo>
                  <a:pt x="2655065" y="2640376"/>
                  <a:pt x="2667436" y="2639472"/>
                  <a:pt x="2677099" y="2633031"/>
                </a:cubicBezTo>
                <a:cubicBezTo>
                  <a:pt x="2688116" y="2625687"/>
                  <a:pt x="2698051" y="2616375"/>
                  <a:pt x="2710150" y="2610998"/>
                </a:cubicBezTo>
                <a:cubicBezTo>
                  <a:pt x="2731374" y="2601565"/>
                  <a:pt x="2776251" y="2588964"/>
                  <a:pt x="2776251" y="2588964"/>
                </a:cubicBezTo>
                <a:cubicBezTo>
                  <a:pt x="2787268" y="2581619"/>
                  <a:pt x="2797202" y="2572307"/>
                  <a:pt x="2809301" y="2566930"/>
                </a:cubicBezTo>
                <a:cubicBezTo>
                  <a:pt x="2830525" y="2557497"/>
                  <a:pt x="2875403" y="2544897"/>
                  <a:pt x="2875403" y="2544897"/>
                </a:cubicBezTo>
                <a:cubicBezTo>
                  <a:pt x="2970119" y="2481751"/>
                  <a:pt x="2850281" y="2557458"/>
                  <a:pt x="2941504" y="2511846"/>
                </a:cubicBezTo>
                <a:cubicBezTo>
                  <a:pt x="3026930" y="2469132"/>
                  <a:pt x="2924530" y="2506487"/>
                  <a:pt x="3007605" y="2478795"/>
                </a:cubicBezTo>
                <a:cubicBezTo>
                  <a:pt x="3031968" y="2454433"/>
                  <a:pt x="3043033" y="2439048"/>
                  <a:pt x="3073706" y="2423711"/>
                </a:cubicBezTo>
                <a:cubicBezTo>
                  <a:pt x="3084093" y="2418517"/>
                  <a:pt x="3095740" y="2416366"/>
                  <a:pt x="3106757" y="2412694"/>
                </a:cubicBezTo>
                <a:cubicBezTo>
                  <a:pt x="3117774" y="2401677"/>
                  <a:pt x="3127838" y="2389618"/>
                  <a:pt x="3139807" y="2379644"/>
                </a:cubicBezTo>
                <a:cubicBezTo>
                  <a:pt x="3149979" y="2371167"/>
                  <a:pt x="3162962" y="2366407"/>
                  <a:pt x="3172858" y="2357610"/>
                </a:cubicBezTo>
                <a:cubicBezTo>
                  <a:pt x="3196148" y="2336908"/>
                  <a:pt x="3214031" y="2310205"/>
                  <a:pt x="3238959" y="2291509"/>
                </a:cubicBezTo>
                <a:cubicBezTo>
                  <a:pt x="3253648" y="2280492"/>
                  <a:pt x="3270828" y="2272182"/>
                  <a:pt x="3283027" y="2258458"/>
                </a:cubicBezTo>
                <a:cubicBezTo>
                  <a:pt x="3300620" y="2238666"/>
                  <a:pt x="3308369" y="2211082"/>
                  <a:pt x="3327094" y="2192357"/>
                </a:cubicBezTo>
                <a:lnTo>
                  <a:pt x="3360145" y="2159306"/>
                </a:lnTo>
                <a:cubicBezTo>
                  <a:pt x="3367490" y="2137272"/>
                  <a:pt x="3369296" y="2112530"/>
                  <a:pt x="3382179" y="2093205"/>
                </a:cubicBezTo>
                <a:lnTo>
                  <a:pt x="3426246" y="2027104"/>
                </a:lnTo>
                <a:cubicBezTo>
                  <a:pt x="3429918" y="2008742"/>
                  <a:pt x="3433201" y="1990298"/>
                  <a:pt x="3437263" y="1972019"/>
                </a:cubicBezTo>
                <a:cubicBezTo>
                  <a:pt x="3440548" y="1957238"/>
                  <a:pt x="3445791" y="1942887"/>
                  <a:pt x="3448280" y="1927952"/>
                </a:cubicBezTo>
                <a:cubicBezTo>
                  <a:pt x="3469043" y="1803378"/>
                  <a:pt x="3446677" y="1877677"/>
                  <a:pt x="3470314" y="1806766"/>
                </a:cubicBezTo>
                <a:cubicBezTo>
                  <a:pt x="3466435" y="1581794"/>
                  <a:pt x="3500419" y="1338638"/>
                  <a:pt x="3448280" y="1112704"/>
                </a:cubicBezTo>
                <a:cubicBezTo>
                  <a:pt x="3441471" y="1083197"/>
                  <a:pt x="3435822" y="1053297"/>
                  <a:pt x="3426246" y="1024569"/>
                </a:cubicBezTo>
                <a:lnTo>
                  <a:pt x="3404212" y="958468"/>
                </a:lnTo>
                <a:cubicBezTo>
                  <a:pt x="3400540" y="947451"/>
                  <a:pt x="3399170" y="935375"/>
                  <a:pt x="3393195" y="925417"/>
                </a:cubicBezTo>
                <a:cubicBezTo>
                  <a:pt x="3382178" y="907056"/>
                  <a:pt x="3369721" y="889485"/>
                  <a:pt x="3360145" y="870333"/>
                </a:cubicBezTo>
                <a:cubicBezTo>
                  <a:pt x="3354952" y="859946"/>
                  <a:pt x="3354321" y="847669"/>
                  <a:pt x="3349128" y="837282"/>
                </a:cubicBezTo>
                <a:cubicBezTo>
                  <a:pt x="3343207" y="825439"/>
                  <a:pt x="3333663" y="815727"/>
                  <a:pt x="3327094" y="804231"/>
                </a:cubicBezTo>
                <a:cubicBezTo>
                  <a:pt x="3307502" y="769945"/>
                  <a:pt x="3307428" y="756394"/>
                  <a:pt x="3283027" y="727113"/>
                </a:cubicBezTo>
                <a:cubicBezTo>
                  <a:pt x="3273053" y="715144"/>
                  <a:pt x="3259950" y="706032"/>
                  <a:pt x="3249976" y="694063"/>
                </a:cubicBezTo>
                <a:cubicBezTo>
                  <a:pt x="3241499" y="683891"/>
                  <a:pt x="3237305" y="670375"/>
                  <a:pt x="3227942" y="661012"/>
                </a:cubicBezTo>
                <a:cubicBezTo>
                  <a:pt x="3214959" y="648029"/>
                  <a:pt x="3198564" y="638979"/>
                  <a:pt x="3183875" y="627962"/>
                </a:cubicBezTo>
                <a:cubicBezTo>
                  <a:pt x="3176530" y="616945"/>
                  <a:pt x="3171204" y="604274"/>
                  <a:pt x="3161841" y="594911"/>
                </a:cubicBezTo>
                <a:cubicBezTo>
                  <a:pt x="3152479" y="585548"/>
                  <a:pt x="3137510" y="582842"/>
                  <a:pt x="3128791" y="572877"/>
                </a:cubicBezTo>
                <a:cubicBezTo>
                  <a:pt x="3111353" y="552948"/>
                  <a:pt x="3099412" y="528810"/>
                  <a:pt x="3084723" y="506776"/>
                </a:cubicBezTo>
                <a:cubicBezTo>
                  <a:pt x="3077378" y="495759"/>
                  <a:pt x="3073706" y="481070"/>
                  <a:pt x="3062689" y="473725"/>
                </a:cubicBezTo>
                <a:lnTo>
                  <a:pt x="2996588" y="429658"/>
                </a:lnTo>
                <a:cubicBezTo>
                  <a:pt x="2992916" y="418641"/>
                  <a:pt x="2993782" y="404819"/>
                  <a:pt x="2985571" y="396607"/>
                </a:cubicBezTo>
                <a:cubicBezTo>
                  <a:pt x="2977360" y="388396"/>
                  <a:pt x="2963687" y="388780"/>
                  <a:pt x="2952521" y="385590"/>
                </a:cubicBezTo>
                <a:cubicBezTo>
                  <a:pt x="2937962" y="381430"/>
                  <a:pt x="2923012" y="378734"/>
                  <a:pt x="2908453" y="374574"/>
                </a:cubicBezTo>
                <a:cubicBezTo>
                  <a:pt x="2897287" y="371384"/>
                  <a:pt x="2886569" y="366747"/>
                  <a:pt x="2875403" y="363557"/>
                </a:cubicBezTo>
                <a:cubicBezTo>
                  <a:pt x="2860844" y="359397"/>
                  <a:pt x="2845838" y="356891"/>
                  <a:pt x="2831335" y="352540"/>
                </a:cubicBezTo>
                <a:cubicBezTo>
                  <a:pt x="2809089" y="345866"/>
                  <a:pt x="2787268" y="337851"/>
                  <a:pt x="2765234" y="330506"/>
                </a:cubicBezTo>
                <a:lnTo>
                  <a:pt x="2732183" y="319489"/>
                </a:lnTo>
                <a:cubicBezTo>
                  <a:pt x="2721166" y="315817"/>
                  <a:pt x="2708795" y="314913"/>
                  <a:pt x="2699133" y="308472"/>
                </a:cubicBezTo>
                <a:cubicBezTo>
                  <a:pt x="2679466" y="295361"/>
                  <a:pt x="2644375" y="269995"/>
                  <a:pt x="2622015" y="264405"/>
                </a:cubicBezTo>
                <a:cubicBezTo>
                  <a:pt x="2593292" y="257224"/>
                  <a:pt x="2563084" y="258255"/>
                  <a:pt x="2533880" y="253388"/>
                </a:cubicBezTo>
                <a:cubicBezTo>
                  <a:pt x="2518945" y="250899"/>
                  <a:pt x="2504315" y="246722"/>
                  <a:pt x="2489812" y="242371"/>
                </a:cubicBezTo>
                <a:cubicBezTo>
                  <a:pt x="2467566" y="235697"/>
                  <a:pt x="2446821" y="222648"/>
                  <a:pt x="2423711" y="220337"/>
                </a:cubicBezTo>
                <a:lnTo>
                  <a:pt x="2313542" y="209321"/>
                </a:lnTo>
                <a:cubicBezTo>
                  <a:pt x="2253692" y="189370"/>
                  <a:pt x="2278440" y="195055"/>
                  <a:pt x="2181340" y="187287"/>
                </a:cubicBezTo>
                <a:cubicBezTo>
                  <a:pt x="2122656" y="182592"/>
                  <a:pt x="2063827" y="179942"/>
                  <a:pt x="2005070" y="176270"/>
                </a:cubicBezTo>
                <a:cubicBezTo>
                  <a:pt x="1972391" y="169734"/>
                  <a:pt x="1915599" y="157760"/>
                  <a:pt x="1883885" y="154236"/>
                </a:cubicBezTo>
                <a:cubicBezTo>
                  <a:pt x="1839935" y="149353"/>
                  <a:pt x="1795750" y="146891"/>
                  <a:pt x="1751682" y="143219"/>
                </a:cubicBezTo>
                <a:cubicBezTo>
                  <a:pt x="1641880" y="121260"/>
                  <a:pt x="1754473" y="142123"/>
                  <a:pt x="1597446" y="121186"/>
                </a:cubicBezTo>
                <a:cubicBezTo>
                  <a:pt x="1567548" y="117200"/>
                  <a:pt x="1507418" y="106076"/>
                  <a:pt x="1476261" y="99152"/>
                </a:cubicBezTo>
                <a:cubicBezTo>
                  <a:pt x="1461480" y="95867"/>
                  <a:pt x="1447090" y="90844"/>
                  <a:pt x="1432193" y="88135"/>
                </a:cubicBezTo>
                <a:cubicBezTo>
                  <a:pt x="1406645" y="83490"/>
                  <a:pt x="1380623" y="81763"/>
                  <a:pt x="1355075" y="77118"/>
                </a:cubicBezTo>
                <a:cubicBezTo>
                  <a:pt x="1340178" y="74409"/>
                  <a:pt x="1325510" y="70452"/>
                  <a:pt x="1311007" y="66101"/>
                </a:cubicBezTo>
                <a:cubicBezTo>
                  <a:pt x="1310955" y="66086"/>
                  <a:pt x="1228407" y="38568"/>
                  <a:pt x="1211856" y="33051"/>
                </a:cubicBezTo>
                <a:cubicBezTo>
                  <a:pt x="1185663" y="24320"/>
                  <a:pt x="1162402" y="15628"/>
                  <a:pt x="1134738" y="11017"/>
                </a:cubicBezTo>
                <a:cubicBezTo>
                  <a:pt x="1127493" y="9810"/>
                  <a:pt x="1120049" y="11017"/>
                  <a:pt x="1112704" y="11017"/>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6073050" y="2479935"/>
            <a:ext cx="575630" cy="287357"/>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9" name="Left Brace 8"/>
          <p:cNvSpPr/>
          <p:nvPr/>
        </p:nvSpPr>
        <p:spPr>
          <a:xfrm>
            <a:off x="5804049" y="3107898"/>
            <a:ext cx="170762" cy="186145"/>
          </a:xfrm>
          <a:prstGeom prst="lef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p:cNvCxnSpPr/>
          <p:nvPr/>
        </p:nvCxnSpPr>
        <p:spPr>
          <a:xfrm flipH="1">
            <a:off x="6247484" y="3601819"/>
            <a:ext cx="575630" cy="2873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Left Brace 14"/>
          <p:cNvSpPr/>
          <p:nvPr/>
        </p:nvSpPr>
        <p:spPr>
          <a:xfrm>
            <a:off x="5739788" y="2401677"/>
            <a:ext cx="161573" cy="221936"/>
          </a:xfrm>
          <a:prstGeom prst="leftBrace">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p:cNvSpPr/>
          <p:nvPr/>
        </p:nvSpPr>
        <p:spPr>
          <a:xfrm rot="16200000" flipH="1" flipV="1">
            <a:off x="5463591" y="2666858"/>
            <a:ext cx="198301" cy="262853"/>
          </a:xfrm>
          <a:prstGeom prst="leftBrace">
            <a:avLst>
              <a:gd name="adj1" fmla="val 8333"/>
              <a:gd name="adj2" fmla="val 48489"/>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a:t>                   </a:t>
            </a:r>
          </a:p>
        </p:txBody>
      </p:sp>
    </p:spTree>
    <p:extLst>
      <p:ext uri="{BB962C8B-B14F-4D97-AF65-F5344CB8AC3E}">
        <p14:creationId xmlns:p14="http://schemas.microsoft.com/office/powerpoint/2010/main" val="1840378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000" b="5405"/>
          <a:stretch/>
        </p:blipFill>
        <p:spPr>
          <a:xfrm>
            <a:off x="4352544" y="675858"/>
            <a:ext cx="4715257" cy="3847374"/>
          </a:xfrm>
          <a:prstGeom prst="rect">
            <a:avLst/>
          </a:prstGeom>
        </p:spPr>
      </p:pic>
      <p:sp>
        <p:nvSpPr>
          <p:cNvPr id="27654" name="TextBox 2"/>
          <p:cNvSpPr txBox="1">
            <a:spLocks noChangeArrowheads="1"/>
          </p:cNvSpPr>
          <p:nvPr/>
        </p:nvSpPr>
        <p:spPr bwMode="auto">
          <a:xfrm>
            <a:off x="140208" y="5581196"/>
            <a:ext cx="8763000" cy="1077218"/>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When B cells in the nodule are stimulated, they form a germinal center (I hope you recognize these by now).  This creates non-symmetrical growth of the white pulp surrounding the central artery, so that this artery gets pushed toward the periphery of the nodule (arrow).  In fact, many central arteries are actually off-center, but are recognized as the largest artery within the nodule.</a:t>
            </a:r>
          </a:p>
        </p:txBody>
      </p:sp>
      <p:sp>
        <p:nvSpPr>
          <p:cNvPr id="31" name="Rectangle 30"/>
          <p:cNvSpPr/>
          <p:nvPr/>
        </p:nvSpPr>
        <p:spPr>
          <a:xfrm>
            <a:off x="2696611" y="39469"/>
            <a:ext cx="394691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White pulp</a:t>
            </a:r>
          </a:p>
        </p:txBody>
      </p:sp>
      <p:cxnSp>
        <p:nvCxnSpPr>
          <p:cNvPr id="11" name="Straight Arrow Connector 10"/>
          <p:cNvCxnSpPr/>
          <p:nvPr/>
        </p:nvCxnSpPr>
        <p:spPr>
          <a:xfrm>
            <a:off x="5486400" y="2133600"/>
            <a:ext cx="152400" cy="57585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95232" y="1025943"/>
            <a:ext cx="4921672" cy="4050791"/>
          </a:xfrm>
          <a:prstGeom prst="rect">
            <a:avLst/>
          </a:prstGeom>
        </p:spPr>
      </p:pic>
      <p:cxnSp>
        <p:nvCxnSpPr>
          <p:cNvPr id="17" name="Straight Arrow Connector 16"/>
          <p:cNvCxnSpPr/>
          <p:nvPr/>
        </p:nvCxnSpPr>
        <p:spPr>
          <a:xfrm flipH="1">
            <a:off x="2590800" y="1524000"/>
            <a:ext cx="685800" cy="11865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579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6002" y="5581196"/>
            <a:ext cx="9003792" cy="338554"/>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Another image with the central artery (encircled) and </a:t>
            </a:r>
            <a:r>
              <a:rPr lang="en-US" sz="1600" b="1" dirty="0" err="1">
                <a:solidFill>
                  <a:srgbClr val="640000"/>
                </a:solidFill>
                <a:latin typeface="Times New Roman" pitchFamily="18" charset="0"/>
                <a:cs typeface="Times New Roman" pitchFamily="18" charset="0"/>
              </a:rPr>
              <a:t>penicillar</a:t>
            </a:r>
            <a:r>
              <a:rPr lang="en-US" sz="1600" b="1" dirty="0">
                <a:solidFill>
                  <a:srgbClr val="640000"/>
                </a:solidFill>
                <a:latin typeface="Times New Roman" pitchFamily="18" charset="0"/>
                <a:cs typeface="Times New Roman" pitchFamily="18" charset="0"/>
              </a:rPr>
              <a:t> arterioles (black arrows) identified.</a:t>
            </a:r>
          </a:p>
        </p:txBody>
      </p:sp>
      <p:sp>
        <p:nvSpPr>
          <p:cNvPr id="31" name="Rectangle 30"/>
          <p:cNvSpPr/>
          <p:nvPr/>
        </p:nvSpPr>
        <p:spPr>
          <a:xfrm>
            <a:off x="2696611" y="39469"/>
            <a:ext cx="394691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White pulp</a:t>
            </a:r>
          </a:p>
        </p:txBody>
      </p:sp>
      <p:pic>
        <p:nvPicPr>
          <p:cNvPr id="13314" name="Picture 2" descr="\\ahc-webdata\com\LabManuals\MA\VLM\Lab16\SL66cMParrow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18148"/>
            <a:ext cx="6617397" cy="4963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29455" y="6096000"/>
            <a:ext cx="8763000" cy="646331"/>
          </a:xfrm>
          <a:prstGeom prst="rect">
            <a:avLst/>
          </a:prstGeom>
          <a:noFill/>
        </p:spPr>
        <p:txBody>
          <a:bodyPr wrap="square" rtlCol="0">
            <a:spAutoFit/>
          </a:bodyPr>
          <a:lstStyle/>
          <a:p>
            <a:r>
              <a:rPr lang="en-US" b="1" dirty="0">
                <a:solidFill>
                  <a:srgbClr val="7030A0"/>
                </a:solidFill>
                <a:latin typeface="Tempus Sans ITC" pitchFamily="82" charset="0"/>
                <a:cs typeface="Times New Roman" pitchFamily="18" charset="0"/>
              </a:rPr>
              <a:t>FYI, the arteries in this specimen have some pathology that gives them the sclerotic appearance you see in this particular image.</a:t>
            </a:r>
            <a:endParaRPr lang="en-US" dirty="0">
              <a:solidFill>
                <a:srgbClr val="7030A0"/>
              </a:solidFill>
              <a:latin typeface="Tempus Sans ITC" pitchFamily="82" charset="0"/>
            </a:endParaRPr>
          </a:p>
        </p:txBody>
      </p:sp>
    </p:spTree>
    <p:extLst>
      <p:ext uri="{BB962C8B-B14F-4D97-AF65-F5344CB8AC3E}">
        <p14:creationId xmlns:p14="http://schemas.microsoft.com/office/powerpoint/2010/main" val="323613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590800" y="2121281"/>
            <a:ext cx="3581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spleen white pulp – SL66B</a:t>
            </a:r>
            <a:endParaRPr lang="en-US" dirty="0">
              <a:latin typeface="Calibri" pitchFamily="34" charset="0"/>
            </a:endParaRPr>
          </a:p>
        </p:txBody>
      </p:sp>
      <p:sp>
        <p:nvSpPr>
          <p:cNvPr id="37891" name="TextBox 4"/>
          <p:cNvSpPr txBox="1">
            <a:spLocks noChangeArrowheads="1"/>
          </p:cNvSpPr>
          <p:nvPr/>
        </p:nvSpPr>
        <p:spPr bwMode="auto">
          <a:xfrm>
            <a:off x="1295400" y="5029200"/>
            <a:ext cx="7391399" cy="1754326"/>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066B</a:t>
            </a:r>
            <a:r>
              <a:rPr lang="en-US" dirty="0">
                <a:latin typeface="Calibri" pitchFamily="34" charset="0"/>
                <a:hlinkClick r:id="rId4"/>
              </a:rPr>
              <a:t> </a:t>
            </a:r>
            <a:r>
              <a:rPr lang="en-US" dirty="0">
                <a:latin typeface="Calibri" pitchFamily="34" charset="0"/>
              </a:rPr>
              <a:t>and </a:t>
            </a:r>
            <a:r>
              <a:rPr lang="en-US" u="sng" dirty="0">
                <a:hlinkClick r:id="rId4"/>
              </a:rPr>
              <a:t>SL 066A</a:t>
            </a:r>
            <a:r>
              <a:rPr lang="en-US" dirty="0">
                <a:latin typeface="Calibri" pitchFamily="34" charset="0"/>
                <a:hlinkClick r:id="rId4"/>
              </a:rPr>
              <a:t> </a:t>
            </a:r>
            <a:r>
              <a:rPr lang="en-US" dirty="0">
                <a:latin typeface="Calibri" pitchFamily="34" charset="0"/>
              </a:rPr>
              <a:t>and </a:t>
            </a:r>
            <a:r>
              <a:rPr lang="en-US" u="sng" dirty="0">
                <a:hlinkClick r:id="rId4"/>
              </a:rPr>
              <a:t>SL 079</a:t>
            </a:r>
            <a:r>
              <a:rPr lang="en-US" dirty="0">
                <a:latin typeface="Calibri" pitchFamily="34" charset="0"/>
                <a:hlinkClick r:id="rId4"/>
              </a:rPr>
              <a:t> </a:t>
            </a:r>
            <a:endParaRPr lang="en-US"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Spleen</a:t>
            </a:r>
          </a:p>
          <a:p>
            <a:pPr lvl="2" eaLnBrk="0" hangingPunct="0">
              <a:buFontTx/>
              <a:buChar char="•"/>
            </a:pPr>
            <a:r>
              <a:rPr lang="en-US" sz="1200" b="1" dirty="0">
                <a:solidFill>
                  <a:srgbClr val="002060"/>
                </a:solidFill>
                <a:latin typeface="Georgia" pitchFamily="18" charset="0"/>
                <a:ea typeface="Times" pitchFamily="18" charset="0"/>
                <a:cs typeface="Arial" charset="0"/>
              </a:rPr>
              <a:t>White pulp</a:t>
            </a:r>
          </a:p>
          <a:p>
            <a:pPr lvl="3" eaLnBrk="0" hangingPunct="0">
              <a:buFontTx/>
              <a:buChar char="•"/>
            </a:pPr>
            <a:r>
              <a:rPr lang="en-US" sz="1200" b="1" dirty="0">
                <a:solidFill>
                  <a:srgbClr val="002060"/>
                </a:solidFill>
                <a:latin typeface="Georgia" pitchFamily="18" charset="0"/>
                <a:ea typeface="Times" pitchFamily="18" charset="0"/>
                <a:cs typeface="Arial" charset="0"/>
              </a:rPr>
              <a:t>Central artery (arteriole)</a:t>
            </a:r>
          </a:p>
          <a:p>
            <a:pPr lvl="3" eaLnBrk="0" hangingPunct="0">
              <a:buFontTx/>
              <a:buChar char="•"/>
            </a:pPr>
            <a:r>
              <a:rPr lang="en-US" sz="1200" b="1" dirty="0" err="1">
                <a:solidFill>
                  <a:srgbClr val="002060"/>
                </a:solidFill>
                <a:latin typeface="Georgia" pitchFamily="18" charset="0"/>
                <a:ea typeface="Times" pitchFamily="18" charset="0"/>
                <a:cs typeface="Arial" charset="0"/>
              </a:rPr>
              <a:t>Penicillar</a:t>
            </a:r>
            <a:r>
              <a:rPr lang="en-US" sz="1200" b="1" dirty="0">
                <a:solidFill>
                  <a:srgbClr val="002060"/>
                </a:solidFill>
                <a:latin typeface="Georgia" pitchFamily="18" charset="0"/>
                <a:ea typeface="Times" pitchFamily="18" charset="0"/>
                <a:cs typeface="Arial" charset="0"/>
              </a:rPr>
              <a:t> arteriole</a:t>
            </a:r>
          </a:p>
          <a:p>
            <a:pPr lvl="3" eaLnBrk="0" hangingPunct="0">
              <a:buFontTx/>
              <a:buChar char="•"/>
            </a:pPr>
            <a:r>
              <a:rPr lang="en-US" sz="1200" b="1" dirty="0" err="1">
                <a:solidFill>
                  <a:srgbClr val="002060"/>
                </a:solidFill>
                <a:latin typeface="Georgia" pitchFamily="18" charset="0"/>
                <a:ea typeface="Times" pitchFamily="18" charset="0"/>
                <a:cs typeface="Arial" charset="0"/>
              </a:rPr>
              <a:t>Periarteriolar</a:t>
            </a:r>
            <a:r>
              <a:rPr lang="en-US" sz="1200" b="1" dirty="0">
                <a:solidFill>
                  <a:srgbClr val="002060"/>
                </a:solidFill>
                <a:latin typeface="Georgia" pitchFamily="18" charset="0"/>
                <a:ea typeface="Times" pitchFamily="18" charset="0"/>
                <a:cs typeface="Arial" charset="0"/>
              </a:rPr>
              <a:t> lymphoid sheath (PALS)</a:t>
            </a:r>
          </a:p>
          <a:p>
            <a:pPr lvl="3" eaLnBrk="0" hangingPunct="0">
              <a:buFontTx/>
              <a:buChar char="•"/>
            </a:pPr>
            <a:r>
              <a:rPr lang="en-US" sz="1200" b="1" dirty="0">
                <a:solidFill>
                  <a:srgbClr val="002060"/>
                </a:solidFill>
                <a:latin typeface="Georgia" pitchFamily="18" charset="0"/>
                <a:ea typeface="Times" pitchFamily="18" charset="0"/>
                <a:cs typeface="Arial" charset="0"/>
              </a:rPr>
              <a:t>Nodule</a:t>
            </a:r>
          </a:p>
        </p:txBody>
      </p:sp>
      <p:sp>
        <p:nvSpPr>
          <p:cNvPr id="5" name="Rectangle 4"/>
          <p:cNvSpPr/>
          <p:nvPr/>
        </p:nvSpPr>
        <p:spPr>
          <a:xfrm>
            <a:off x="2696611" y="39469"/>
            <a:ext cx="394691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White pulp</a:t>
            </a:r>
          </a:p>
        </p:txBody>
      </p:sp>
    </p:spTree>
    <p:extLst>
      <p:ext uri="{BB962C8B-B14F-4D97-AF65-F5344CB8AC3E}">
        <p14:creationId xmlns:p14="http://schemas.microsoft.com/office/powerpoint/2010/main" val="2610556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6002" y="5581196"/>
            <a:ext cx="9003792" cy="1077218"/>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This is an electron micrograph taken from the white pulp in the spleen, and includes a portion of the wall of the central artery (CA).  The endothelial cell (EN), smooth muscle,  and connective tissue (CT) of the vessel wall  are indicated.  The lymphocytes immediately adjacent to the central artery are T cells of the </a:t>
            </a:r>
            <a:r>
              <a:rPr lang="en-US" sz="1600" b="1" dirty="0" err="1">
                <a:solidFill>
                  <a:srgbClr val="640000"/>
                </a:solidFill>
                <a:latin typeface="Times New Roman" pitchFamily="18" charset="0"/>
                <a:cs typeface="Times New Roman" pitchFamily="18" charset="0"/>
              </a:rPr>
              <a:t>periarteriolar</a:t>
            </a:r>
            <a:r>
              <a:rPr lang="en-US" sz="1600" b="1" dirty="0">
                <a:solidFill>
                  <a:srgbClr val="640000"/>
                </a:solidFill>
                <a:latin typeface="Times New Roman" pitchFamily="18" charset="0"/>
                <a:cs typeface="Times New Roman" pitchFamily="18" charset="0"/>
              </a:rPr>
              <a:t> lymphoid sheath (PALS).</a:t>
            </a:r>
          </a:p>
        </p:txBody>
      </p:sp>
      <p:sp>
        <p:nvSpPr>
          <p:cNvPr id="31" name="Rectangle 30"/>
          <p:cNvSpPr/>
          <p:nvPr/>
        </p:nvSpPr>
        <p:spPr>
          <a:xfrm>
            <a:off x="2696611" y="39469"/>
            <a:ext cx="394691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White pulp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6" y="639801"/>
            <a:ext cx="6019800" cy="4913380"/>
          </a:xfrm>
          <a:prstGeom prst="rect">
            <a:avLst/>
          </a:prstGeom>
        </p:spPr>
      </p:pic>
      <p:sp>
        <p:nvSpPr>
          <p:cNvPr id="8" name="TextBox 7"/>
          <p:cNvSpPr txBox="1"/>
          <p:nvPr/>
        </p:nvSpPr>
        <p:spPr>
          <a:xfrm>
            <a:off x="6248400" y="1295400"/>
            <a:ext cx="2781394" cy="1200329"/>
          </a:xfrm>
          <a:prstGeom prst="rect">
            <a:avLst/>
          </a:prstGeom>
          <a:noFill/>
        </p:spPr>
        <p:txBody>
          <a:bodyPr wrap="square" rtlCol="0">
            <a:spAutoFit/>
          </a:bodyPr>
          <a:lstStyle/>
          <a:p>
            <a:r>
              <a:rPr lang="en-US" b="1" dirty="0">
                <a:solidFill>
                  <a:srgbClr val="7030A0"/>
                </a:solidFill>
                <a:latin typeface="Tempus Sans ITC" pitchFamily="82" charset="0"/>
                <a:cs typeface="Times New Roman" pitchFamily="18" charset="0"/>
              </a:rPr>
              <a:t>The arrows indicate the internal elastic lamina, a portion of the vessel we’ll learn about later.</a:t>
            </a:r>
            <a:endParaRPr lang="en-US" dirty="0">
              <a:solidFill>
                <a:srgbClr val="7030A0"/>
              </a:solidFill>
              <a:latin typeface="Tempus Sans ITC" pitchFamily="82" charset="0"/>
            </a:endParaRPr>
          </a:p>
        </p:txBody>
      </p:sp>
    </p:spTree>
    <p:extLst>
      <p:ext uri="{BB962C8B-B14F-4D97-AF65-F5344CB8AC3E}">
        <p14:creationId xmlns:p14="http://schemas.microsoft.com/office/powerpoint/2010/main" val="2301220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5006980" y="950606"/>
            <a:ext cx="4115684" cy="1815882"/>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In terms of blood flow, the next vessel we should encounter is the </a:t>
            </a:r>
            <a:r>
              <a:rPr lang="en-US" sz="1600" b="1" dirty="0">
                <a:solidFill>
                  <a:srgbClr val="C00000"/>
                </a:solidFill>
                <a:latin typeface="Times New Roman" pitchFamily="18" charset="0"/>
                <a:cs typeface="Times New Roman" pitchFamily="18" charset="0"/>
              </a:rPr>
              <a:t>sheathed capillary</a:t>
            </a:r>
            <a:r>
              <a:rPr lang="en-US" sz="1600" b="1" dirty="0">
                <a:solidFill>
                  <a:srgbClr val="640000"/>
                </a:solidFill>
                <a:latin typeface="Times New Roman" pitchFamily="18" charset="0"/>
                <a:cs typeface="Times New Roman" pitchFamily="18" charset="0"/>
              </a:rPr>
              <a:t>, which drains into the venous sinuses of the red pulp.  However, we do not have enough good examples of these vessels to speak of, so they will not be discussed here.  I hope you are still able to sleep at night. </a:t>
            </a:r>
          </a:p>
        </p:txBody>
      </p:sp>
      <p:sp>
        <p:nvSpPr>
          <p:cNvPr id="31" name="Rectangle 30"/>
          <p:cNvSpPr/>
          <p:nvPr/>
        </p:nvSpPr>
        <p:spPr>
          <a:xfrm>
            <a:off x="2602962" y="39469"/>
            <a:ext cx="4134210"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Blood flow</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07" y="609600"/>
            <a:ext cx="4850709" cy="4799582"/>
          </a:xfrm>
          <a:prstGeom prst="rect">
            <a:avLst/>
          </a:prstGeom>
        </p:spPr>
      </p:pic>
    </p:spTree>
    <p:extLst>
      <p:ext uri="{BB962C8B-B14F-4D97-AF65-F5344CB8AC3E}">
        <p14:creationId xmlns:p14="http://schemas.microsoft.com/office/powerpoint/2010/main" val="86678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ahc-webdata\com\LabManuals\MA\VLM\Lab16\SL66pen1.jpg"/>
          <p:cNvPicPr>
            <a:picLocks noChangeAspect="1" noChangeArrowheads="1"/>
          </p:cNvPicPr>
          <p:nvPr/>
        </p:nvPicPr>
        <p:blipFill rotWithShape="1">
          <a:blip r:embed="rId3">
            <a:extLst>
              <a:ext uri="{28A0092B-C50C-407E-A947-70E740481C1C}">
                <a14:useLocalDpi xmlns:a14="http://schemas.microsoft.com/office/drawing/2010/main" val="0"/>
              </a:ext>
            </a:extLst>
          </a:blip>
          <a:srcRect l="7431" t="29677" r="18771"/>
          <a:stretch/>
        </p:blipFill>
        <p:spPr bwMode="auto">
          <a:xfrm>
            <a:off x="739732" y="561682"/>
            <a:ext cx="7576332" cy="5414604"/>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Box 2"/>
          <p:cNvSpPr txBox="1">
            <a:spLocks noChangeArrowheads="1"/>
          </p:cNvSpPr>
          <p:nvPr/>
        </p:nvSpPr>
        <p:spPr bwMode="auto">
          <a:xfrm>
            <a:off x="26002" y="5976286"/>
            <a:ext cx="9003792" cy="830997"/>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A major function of the red pulp of the spleen is to filter out aged red blood cells.  Therefore, on fresh tissue this region is red, and in H&amp;E sections these regions are eosinophilic.  The red pulp contains venous sinusoids (VS), between which are splenic tissues called splenic cords (of </a:t>
            </a:r>
            <a:r>
              <a:rPr lang="en-US" sz="1600" b="1" dirty="0" err="1">
                <a:solidFill>
                  <a:srgbClr val="640000"/>
                </a:solidFill>
                <a:latin typeface="Times New Roman" pitchFamily="18" charset="0"/>
                <a:cs typeface="Times New Roman" pitchFamily="18" charset="0"/>
              </a:rPr>
              <a:t>Bilroth</a:t>
            </a:r>
            <a:r>
              <a:rPr lang="en-US" sz="1600" b="1" dirty="0">
                <a:solidFill>
                  <a:srgbClr val="640000"/>
                </a:solidFill>
                <a:latin typeface="Times New Roman" pitchFamily="18" charset="0"/>
                <a:cs typeface="Times New Roman" pitchFamily="18" charset="0"/>
              </a:rPr>
              <a:t>, SC).</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sp>
        <p:nvSpPr>
          <p:cNvPr id="2" name="TextBox 1"/>
          <p:cNvSpPr txBox="1"/>
          <p:nvPr/>
        </p:nvSpPr>
        <p:spPr>
          <a:xfrm>
            <a:off x="5944133" y="5486400"/>
            <a:ext cx="457200" cy="338554"/>
          </a:xfrm>
          <a:prstGeom prst="rect">
            <a:avLst/>
          </a:prstGeom>
          <a:noFill/>
        </p:spPr>
        <p:txBody>
          <a:bodyPr wrap="square" rtlCol="0">
            <a:spAutoFit/>
          </a:bodyPr>
          <a:lstStyle/>
          <a:p>
            <a:r>
              <a:rPr lang="en-US" sz="1600" b="1" dirty="0"/>
              <a:t>VS</a:t>
            </a:r>
          </a:p>
        </p:txBody>
      </p:sp>
      <p:sp>
        <p:nvSpPr>
          <p:cNvPr id="11" name="TextBox 10"/>
          <p:cNvSpPr txBox="1"/>
          <p:nvPr/>
        </p:nvSpPr>
        <p:spPr>
          <a:xfrm>
            <a:off x="6833616" y="4401312"/>
            <a:ext cx="457200" cy="338554"/>
          </a:xfrm>
          <a:prstGeom prst="rect">
            <a:avLst/>
          </a:prstGeom>
          <a:noFill/>
        </p:spPr>
        <p:txBody>
          <a:bodyPr wrap="square" rtlCol="0">
            <a:spAutoFit/>
          </a:bodyPr>
          <a:lstStyle/>
          <a:p>
            <a:r>
              <a:rPr lang="en-US" sz="1600" b="1" dirty="0"/>
              <a:t>VS</a:t>
            </a:r>
          </a:p>
        </p:txBody>
      </p:sp>
      <p:sp>
        <p:nvSpPr>
          <p:cNvPr id="12" name="TextBox 11"/>
          <p:cNvSpPr txBox="1"/>
          <p:nvPr/>
        </p:nvSpPr>
        <p:spPr>
          <a:xfrm>
            <a:off x="3112008" y="4114800"/>
            <a:ext cx="609599" cy="338554"/>
          </a:xfrm>
          <a:prstGeom prst="rect">
            <a:avLst/>
          </a:prstGeom>
          <a:noFill/>
        </p:spPr>
        <p:txBody>
          <a:bodyPr wrap="square" rtlCol="0">
            <a:spAutoFit/>
          </a:bodyPr>
          <a:lstStyle/>
          <a:p>
            <a:r>
              <a:rPr lang="en-US" sz="1600" b="1" dirty="0"/>
              <a:t>SC</a:t>
            </a:r>
          </a:p>
        </p:txBody>
      </p:sp>
      <p:sp>
        <p:nvSpPr>
          <p:cNvPr id="13" name="TextBox 12"/>
          <p:cNvSpPr txBox="1"/>
          <p:nvPr/>
        </p:nvSpPr>
        <p:spPr>
          <a:xfrm>
            <a:off x="6194069" y="4953000"/>
            <a:ext cx="609599" cy="338554"/>
          </a:xfrm>
          <a:prstGeom prst="rect">
            <a:avLst/>
          </a:prstGeom>
          <a:noFill/>
        </p:spPr>
        <p:txBody>
          <a:bodyPr wrap="square" rtlCol="0">
            <a:spAutoFit/>
          </a:bodyPr>
          <a:lstStyle/>
          <a:p>
            <a:r>
              <a:rPr lang="en-US" sz="1600" b="1" dirty="0"/>
              <a:t>SC</a:t>
            </a:r>
          </a:p>
        </p:txBody>
      </p:sp>
      <p:sp>
        <p:nvSpPr>
          <p:cNvPr id="4" name="Freeform 3"/>
          <p:cNvSpPr/>
          <p:nvPr/>
        </p:nvSpPr>
        <p:spPr>
          <a:xfrm>
            <a:off x="3157728" y="1658112"/>
            <a:ext cx="2938272" cy="2011680"/>
          </a:xfrm>
          <a:custGeom>
            <a:avLst/>
            <a:gdLst>
              <a:gd name="connsiteX0" fmla="*/ 914400 w 2938272"/>
              <a:gd name="connsiteY0" fmla="*/ 0 h 2011680"/>
              <a:gd name="connsiteX1" fmla="*/ 853440 w 2938272"/>
              <a:gd name="connsiteY1" fmla="*/ 24384 h 2011680"/>
              <a:gd name="connsiteX2" fmla="*/ 816864 w 2938272"/>
              <a:gd name="connsiteY2" fmla="*/ 60960 h 2011680"/>
              <a:gd name="connsiteX3" fmla="*/ 768096 w 2938272"/>
              <a:gd name="connsiteY3" fmla="*/ 97536 h 2011680"/>
              <a:gd name="connsiteX4" fmla="*/ 719328 w 2938272"/>
              <a:gd name="connsiteY4" fmla="*/ 146304 h 2011680"/>
              <a:gd name="connsiteX5" fmla="*/ 682752 w 2938272"/>
              <a:gd name="connsiteY5" fmla="*/ 158496 h 2011680"/>
              <a:gd name="connsiteX6" fmla="*/ 609600 w 2938272"/>
              <a:gd name="connsiteY6" fmla="*/ 207264 h 2011680"/>
              <a:gd name="connsiteX7" fmla="*/ 499872 w 2938272"/>
              <a:gd name="connsiteY7" fmla="*/ 280416 h 2011680"/>
              <a:gd name="connsiteX8" fmla="*/ 463296 w 2938272"/>
              <a:gd name="connsiteY8" fmla="*/ 304800 h 2011680"/>
              <a:gd name="connsiteX9" fmla="*/ 426720 w 2938272"/>
              <a:gd name="connsiteY9" fmla="*/ 329184 h 2011680"/>
              <a:gd name="connsiteX10" fmla="*/ 353568 w 2938272"/>
              <a:gd name="connsiteY10" fmla="*/ 402336 h 2011680"/>
              <a:gd name="connsiteX11" fmla="*/ 304800 w 2938272"/>
              <a:gd name="connsiteY11" fmla="*/ 451104 h 2011680"/>
              <a:gd name="connsiteX12" fmla="*/ 280416 w 2938272"/>
              <a:gd name="connsiteY12" fmla="*/ 487680 h 2011680"/>
              <a:gd name="connsiteX13" fmla="*/ 231648 w 2938272"/>
              <a:gd name="connsiteY13" fmla="*/ 536448 h 2011680"/>
              <a:gd name="connsiteX14" fmla="*/ 182880 w 2938272"/>
              <a:gd name="connsiteY14" fmla="*/ 609600 h 2011680"/>
              <a:gd name="connsiteX15" fmla="*/ 121920 w 2938272"/>
              <a:gd name="connsiteY15" fmla="*/ 682752 h 2011680"/>
              <a:gd name="connsiteX16" fmla="*/ 109728 w 2938272"/>
              <a:gd name="connsiteY16" fmla="*/ 719328 h 2011680"/>
              <a:gd name="connsiteX17" fmla="*/ 60960 w 2938272"/>
              <a:gd name="connsiteY17" fmla="*/ 792480 h 2011680"/>
              <a:gd name="connsiteX18" fmla="*/ 12192 w 2938272"/>
              <a:gd name="connsiteY18" fmla="*/ 902208 h 2011680"/>
              <a:gd name="connsiteX19" fmla="*/ 0 w 2938272"/>
              <a:gd name="connsiteY19" fmla="*/ 938784 h 2011680"/>
              <a:gd name="connsiteX20" fmla="*/ 24384 w 2938272"/>
              <a:gd name="connsiteY20" fmla="*/ 1243584 h 2011680"/>
              <a:gd name="connsiteX21" fmla="*/ 48768 w 2938272"/>
              <a:gd name="connsiteY21" fmla="*/ 1316736 h 2011680"/>
              <a:gd name="connsiteX22" fmla="*/ 97536 w 2938272"/>
              <a:gd name="connsiteY22" fmla="*/ 1389888 h 2011680"/>
              <a:gd name="connsiteX23" fmla="*/ 146304 w 2938272"/>
              <a:gd name="connsiteY23" fmla="*/ 1463040 h 2011680"/>
              <a:gd name="connsiteX24" fmla="*/ 182880 w 2938272"/>
              <a:gd name="connsiteY24" fmla="*/ 1536192 h 2011680"/>
              <a:gd name="connsiteX25" fmla="*/ 219456 w 2938272"/>
              <a:gd name="connsiteY25" fmla="*/ 1560576 h 2011680"/>
              <a:gd name="connsiteX26" fmla="*/ 256032 w 2938272"/>
              <a:gd name="connsiteY26" fmla="*/ 1597152 h 2011680"/>
              <a:gd name="connsiteX27" fmla="*/ 280416 w 2938272"/>
              <a:gd name="connsiteY27" fmla="*/ 1633728 h 2011680"/>
              <a:gd name="connsiteX28" fmla="*/ 353568 w 2938272"/>
              <a:gd name="connsiteY28" fmla="*/ 1682496 h 2011680"/>
              <a:gd name="connsiteX29" fmla="*/ 390144 w 2938272"/>
              <a:gd name="connsiteY29" fmla="*/ 1706880 h 2011680"/>
              <a:gd name="connsiteX30" fmla="*/ 475488 w 2938272"/>
              <a:gd name="connsiteY30" fmla="*/ 1767840 h 2011680"/>
              <a:gd name="connsiteX31" fmla="*/ 512064 w 2938272"/>
              <a:gd name="connsiteY31" fmla="*/ 1792224 h 2011680"/>
              <a:gd name="connsiteX32" fmla="*/ 597408 w 2938272"/>
              <a:gd name="connsiteY32" fmla="*/ 1828800 h 2011680"/>
              <a:gd name="connsiteX33" fmla="*/ 633984 w 2938272"/>
              <a:gd name="connsiteY33" fmla="*/ 1865376 h 2011680"/>
              <a:gd name="connsiteX34" fmla="*/ 682752 w 2938272"/>
              <a:gd name="connsiteY34" fmla="*/ 1877568 h 2011680"/>
              <a:gd name="connsiteX35" fmla="*/ 792480 w 2938272"/>
              <a:gd name="connsiteY35" fmla="*/ 1926336 h 2011680"/>
              <a:gd name="connsiteX36" fmla="*/ 865632 w 2938272"/>
              <a:gd name="connsiteY36" fmla="*/ 1938528 h 2011680"/>
              <a:gd name="connsiteX37" fmla="*/ 926592 w 2938272"/>
              <a:gd name="connsiteY37" fmla="*/ 1950720 h 2011680"/>
              <a:gd name="connsiteX38" fmla="*/ 999744 w 2938272"/>
              <a:gd name="connsiteY38" fmla="*/ 1975104 h 2011680"/>
              <a:gd name="connsiteX39" fmla="*/ 1146048 w 2938272"/>
              <a:gd name="connsiteY39" fmla="*/ 1999488 h 2011680"/>
              <a:gd name="connsiteX40" fmla="*/ 1182624 w 2938272"/>
              <a:gd name="connsiteY40" fmla="*/ 2011680 h 2011680"/>
              <a:gd name="connsiteX41" fmla="*/ 1463040 w 2938272"/>
              <a:gd name="connsiteY41" fmla="*/ 1999488 h 2011680"/>
              <a:gd name="connsiteX42" fmla="*/ 1548384 w 2938272"/>
              <a:gd name="connsiteY42" fmla="*/ 1962912 h 2011680"/>
              <a:gd name="connsiteX43" fmla="*/ 1609344 w 2938272"/>
              <a:gd name="connsiteY43" fmla="*/ 1938528 h 2011680"/>
              <a:gd name="connsiteX44" fmla="*/ 1645920 w 2938272"/>
              <a:gd name="connsiteY44" fmla="*/ 1926336 h 2011680"/>
              <a:gd name="connsiteX45" fmla="*/ 1731264 w 2938272"/>
              <a:gd name="connsiteY45" fmla="*/ 1889760 h 2011680"/>
              <a:gd name="connsiteX46" fmla="*/ 1804416 w 2938272"/>
              <a:gd name="connsiteY46" fmla="*/ 1840992 h 2011680"/>
              <a:gd name="connsiteX47" fmla="*/ 1877568 w 2938272"/>
              <a:gd name="connsiteY47" fmla="*/ 1804416 h 2011680"/>
              <a:gd name="connsiteX48" fmla="*/ 1926336 w 2938272"/>
              <a:gd name="connsiteY48" fmla="*/ 1780032 h 2011680"/>
              <a:gd name="connsiteX49" fmla="*/ 1962912 w 2938272"/>
              <a:gd name="connsiteY49" fmla="*/ 1743456 h 2011680"/>
              <a:gd name="connsiteX50" fmla="*/ 2011680 w 2938272"/>
              <a:gd name="connsiteY50" fmla="*/ 1719072 h 2011680"/>
              <a:gd name="connsiteX51" fmla="*/ 2084832 w 2938272"/>
              <a:gd name="connsiteY51" fmla="*/ 1670304 h 2011680"/>
              <a:gd name="connsiteX52" fmla="*/ 2145792 w 2938272"/>
              <a:gd name="connsiteY52" fmla="*/ 1621536 h 2011680"/>
              <a:gd name="connsiteX53" fmla="*/ 2182368 w 2938272"/>
              <a:gd name="connsiteY53" fmla="*/ 1609344 h 2011680"/>
              <a:gd name="connsiteX54" fmla="*/ 2231136 w 2938272"/>
              <a:gd name="connsiteY54" fmla="*/ 1572768 h 2011680"/>
              <a:gd name="connsiteX55" fmla="*/ 2304288 w 2938272"/>
              <a:gd name="connsiteY55" fmla="*/ 1524000 h 2011680"/>
              <a:gd name="connsiteX56" fmla="*/ 2340864 w 2938272"/>
              <a:gd name="connsiteY56" fmla="*/ 1499616 h 2011680"/>
              <a:gd name="connsiteX57" fmla="*/ 2377440 w 2938272"/>
              <a:gd name="connsiteY57" fmla="*/ 1463040 h 2011680"/>
              <a:gd name="connsiteX58" fmla="*/ 2414016 w 2938272"/>
              <a:gd name="connsiteY58" fmla="*/ 1450848 h 2011680"/>
              <a:gd name="connsiteX59" fmla="*/ 2535936 w 2938272"/>
              <a:gd name="connsiteY59" fmla="*/ 1365504 h 2011680"/>
              <a:gd name="connsiteX60" fmla="*/ 2572512 w 2938272"/>
              <a:gd name="connsiteY60" fmla="*/ 1341120 h 2011680"/>
              <a:gd name="connsiteX61" fmla="*/ 2645664 w 2938272"/>
              <a:gd name="connsiteY61" fmla="*/ 1280160 h 2011680"/>
              <a:gd name="connsiteX62" fmla="*/ 2682240 w 2938272"/>
              <a:gd name="connsiteY62" fmla="*/ 1267968 h 2011680"/>
              <a:gd name="connsiteX63" fmla="*/ 2755392 w 2938272"/>
              <a:gd name="connsiteY63" fmla="*/ 1194816 h 2011680"/>
              <a:gd name="connsiteX64" fmla="*/ 2828544 w 2938272"/>
              <a:gd name="connsiteY64" fmla="*/ 1121664 h 2011680"/>
              <a:gd name="connsiteX65" fmla="*/ 2889504 w 2938272"/>
              <a:gd name="connsiteY65" fmla="*/ 1048512 h 2011680"/>
              <a:gd name="connsiteX66" fmla="*/ 2901696 w 2938272"/>
              <a:gd name="connsiteY66" fmla="*/ 1011936 h 2011680"/>
              <a:gd name="connsiteX67" fmla="*/ 2938272 w 2938272"/>
              <a:gd name="connsiteY67" fmla="*/ 938784 h 2011680"/>
              <a:gd name="connsiteX68" fmla="*/ 2913888 w 2938272"/>
              <a:gd name="connsiteY68" fmla="*/ 743712 h 2011680"/>
              <a:gd name="connsiteX69" fmla="*/ 2865120 w 2938272"/>
              <a:gd name="connsiteY69" fmla="*/ 658368 h 2011680"/>
              <a:gd name="connsiteX70" fmla="*/ 2755392 w 2938272"/>
              <a:gd name="connsiteY70" fmla="*/ 536448 h 2011680"/>
              <a:gd name="connsiteX71" fmla="*/ 2706624 w 2938272"/>
              <a:gd name="connsiteY71" fmla="*/ 487680 h 2011680"/>
              <a:gd name="connsiteX72" fmla="*/ 2621280 w 2938272"/>
              <a:gd name="connsiteY72" fmla="*/ 438912 h 2011680"/>
              <a:gd name="connsiteX73" fmla="*/ 2548128 w 2938272"/>
              <a:gd name="connsiteY73" fmla="*/ 390144 h 2011680"/>
              <a:gd name="connsiteX74" fmla="*/ 2499360 w 2938272"/>
              <a:gd name="connsiteY74" fmla="*/ 353568 h 2011680"/>
              <a:gd name="connsiteX75" fmla="*/ 2450592 w 2938272"/>
              <a:gd name="connsiteY75" fmla="*/ 341376 h 2011680"/>
              <a:gd name="connsiteX76" fmla="*/ 2353056 w 2938272"/>
              <a:gd name="connsiteY76" fmla="*/ 304800 h 2011680"/>
              <a:gd name="connsiteX77" fmla="*/ 2316480 w 2938272"/>
              <a:gd name="connsiteY77" fmla="*/ 280416 h 2011680"/>
              <a:gd name="connsiteX78" fmla="*/ 2267712 w 2938272"/>
              <a:gd name="connsiteY78" fmla="*/ 268224 h 2011680"/>
              <a:gd name="connsiteX79" fmla="*/ 2206752 w 2938272"/>
              <a:gd name="connsiteY79" fmla="*/ 256032 h 2011680"/>
              <a:gd name="connsiteX80" fmla="*/ 2133600 w 2938272"/>
              <a:gd name="connsiteY80" fmla="*/ 243840 h 2011680"/>
              <a:gd name="connsiteX81" fmla="*/ 2097024 w 2938272"/>
              <a:gd name="connsiteY81" fmla="*/ 231648 h 2011680"/>
              <a:gd name="connsiteX82" fmla="*/ 1999488 w 2938272"/>
              <a:gd name="connsiteY82" fmla="*/ 219456 h 2011680"/>
              <a:gd name="connsiteX83" fmla="*/ 1950720 w 2938272"/>
              <a:gd name="connsiteY83" fmla="*/ 207264 h 2011680"/>
              <a:gd name="connsiteX84" fmla="*/ 1828800 w 2938272"/>
              <a:gd name="connsiteY84" fmla="*/ 195072 h 2011680"/>
              <a:gd name="connsiteX85" fmla="*/ 1621536 w 2938272"/>
              <a:gd name="connsiteY85" fmla="*/ 158496 h 2011680"/>
              <a:gd name="connsiteX86" fmla="*/ 1426464 w 2938272"/>
              <a:gd name="connsiteY86" fmla="*/ 134112 h 2011680"/>
              <a:gd name="connsiteX87" fmla="*/ 1170432 w 2938272"/>
              <a:gd name="connsiteY87" fmla="*/ 97536 h 2011680"/>
              <a:gd name="connsiteX88" fmla="*/ 877824 w 2938272"/>
              <a:gd name="connsiteY88" fmla="*/ 73152 h 2011680"/>
              <a:gd name="connsiteX89" fmla="*/ 731520 w 2938272"/>
              <a:gd name="connsiteY89" fmla="*/ 121920 h 2011680"/>
              <a:gd name="connsiteX90" fmla="*/ 719328 w 2938272"/>
              <a:gd name="connsiteY90" fmla="*/ 134112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938272" h="2011680">
                <a:moveTo>
                  <a:pt x="914400" y="0"/>
                </a:moveTo>
                <a:cubicBezTo>
                  <a:pt x="894080" y="8128"/>
                  <a:pt x="871999" y="12785"/>
                  <a:pt x="853440" y="24384"/>
                </a:cubicBezTo>
                <a:cubicBezTo>
                  <a:pt x="838819" y="33522"/>
                  <a:pt x="829955" y="49739"/>
                  <a:pt x="816864" y="60960"/>
                </a:cubicBezTo>
                <a:cubicBezTo>
                  <a:pt x="801436" y="74184"/>
                  <a:pt x="783388" y="84155"/>
                  <a:pt x="768096" y="97536"/>
                </a:cubicBezTo>
                <a:cubicBezTo>
                  <a:pt x="750795" y="112675"/>
                  <a:pt x="738035" y="132942"/>
                  <a:pt x="719328" y="146304"/>
                </a:cubicBezTo>
                <a:cubicBezTo>
                  <a:pt x="708870" y="153774"/>
                  <a:pt x="693986" y="152255"/>
                  <a:pt x="682752" y="158496"/>
                </a:cubicBezTo>
                <a:cubicBezTo>
                  <a:pt x="657134" y="172728"/>
                  <a:pt x="633984" y="191008"/>
                  <a:pt x="609600" y="207264"/>
                </a:cubicBezTo>
                <a:lnTo>
                  <a:pt x="499872" y="280416"/>
                </a:lnTo>
                <a:lnTo>
                  <a:pt x="463296" y="304800"/>
                </a:lnTo>
                <a:cubicBezTo>
                  <a:pt x="451104" y="312928"/>
                  <a:pt x="437081" y="318823"/>
                  <a:pt x="426720" y="329184"/>
                </a:cubicBezTo>
                <a:lnTo>
                  <a:pt x="353568" y="402336"/>
                </a:lnTo>
                <a:cubicBezTo>
                  <a:pt x="337312" y="418592"/>
                  <a:pt x="317552" y="431976"/>
                  <a:pt x="304800" y="451104"/>
                </a:cubicBezTo>
                <a:cubicBezTo>
                  <a:pt x="296672" y="463296"/>
                  <a:pt x="289952" y="476555"/>
                  <a:pt x="280416" y="487680"/>
                </a:cubicBezTo>
                <a:cubicBezTo>
                  <a:pt x="265455" y="505135"/>
                  <a:pt x="246009" y="518496"/>
                  <a:pt x="231648" y="536448"/>
                </a:cubicBezTo>
                <a:cubicBezTo>
                  <a:pt x="213341" y="559332"/>
                  <a:pt x="203602" y="588878"/>
                  <a:pt x="182880" y="609600"/>
                </a:cubicBezTo>
                <a:cubicBezTo>
                  <a:pt x="155916" y="636564"/>
                  <a:pt x="138894" y="648804"/>
                  <a:pt x="121920" y="682752"/>
                </a:cubicBezTo>
                <a:cubicBezTo>
                  <a:pt x="116173" y="694247"/>
                  <a:pt x="115969" y="708094"/>
                  <a:pt x="109728" y="719328"/>
                </a:cubicBezTo>
                <a:cubicBezTo>
                  <a:pt x="95496" y="744946"/>
                  <a:pt x="77216" y="768096"/>
                  <a:pt x="60960" y="792480"/>
                </a:cubicBezTo>
                <a:cubicBezTo>
                  <a:pt x="22319" y="850442"/>
                  <a:pt x="41210" y="815155"/>
                  <a:pt x="12192" y="902208"/>
                </a:cubicBezTo>
                <a:lnTo>
                  <a:pt x="0" y="938784"/>
                </a:lnTo>
                <a:cubicBezTo>
                  <a:pt x="6656" y="1078555"/>
                  <a:pt x="-7288" y="1138009"/>
                  <a:pt x="24384" y="1243584"/>
                </a:cubicBezTo>
                <a:cubicBezTo>
                  <a:pt x="31770" y="1268203"/>
                  <a:pt x="34511" y="1295350"/>
                  <a:pt x="48768" y="1316736"/>
                </a:cubicBezTo>
                <a:cubicBezTo>
                  <a:pt x="65024" y="1341120"/>
                  <a:pt x="88269" y="1362086"/>
                  <a:pt x="97536" y="1389888"/>
                </a:cubicBezTo>
                <a:cubicBezTo>
                  <a:pt x="115180" y="1442821"/>
                  <a:pt x="100641" y="1417377"/>
                  <a:pt x="146304" y="1463040"/>
                </a:cubicBezTo>
                <a:cubicBezTo>
                  <a:pt x="156220" y="1492788"/>
                  <a:pt x="159245" y="1512557"/>
                  <a:pt x="182880" y="1536192"/>
                </a:cubicBezTo>
                <a:cubicBezTo>
                  <a:pt x="193241" y="1546553"/>
                  <a:pt x="208199" y="1551195"/>
                  <a:pt x="219456" y="1560576"/>
                </a:cubicBezTo>
                <a:cubicBezTo>
                  <a:pt x="232702" y="1571614"/>
                  <a:pt x="244994" y="1583906"/>
                  <a:pt x="256032" y="1597152"/>
                </a:cubicBezTo>
                <a:cubicBezTo>
                  <a:pt x="265413" y="1608409"/>
                  <a:pt x="269389" y="1624079"/>
                  <a:pt x="280416" y="1633728"/>
                </a:cubicBezTo>
                <a:cubicBezTo>
                  <a:pt x="302471" y="1653026"/>
                  <a:pt x="329184" y="1666240"/>
                  <a:pt x="353568" y="1682496"/>
                </a:cubicBezTo>
                <a:lnTo>
                  <a:pt x="390144" y="1706880"/>
                </a:lnTo>
                <a:cubicBezTo>
                  <a:pt x="476342" y="1764346"/>
                  <a:pt x="369630" y="1692227"/>
                  <a:pt x="475488" y="1767840"/>
                </a:cubicBezTo>
                <a:cubicBezTo>
                  <a:pt x="487412" y="1776357"/>
                  <a:pt x="498958" y="1785671"/>
                  <a:pt x="512064" y="1792224"/>
                </a:cubicBezTo>
                <a:cubicBezTo>
                  <a:pt x="565128" y="1818756"/>
                  <a:pt x="538211" y="1786517"/>
                  <a:pt x="597408" y="1828800"/>
                </a:cubicBezTo>
                <a:cubicBezTo>
                  <a:pt x="611438" y="1838822"/>
                  <a:pt x="619014" y="1856822"/>
                  <a:pt x="633984" y="1865376"/>
                </a:cubicBezTo>
                <a:cubicBezTo>
                  <a:pt x="648533" y="1873689"/>
                  <a:pt x="667063" y="1871684"/>
                  <a:pt x="682752" y="1877568"/>
                </a:cubicBezTo>
                <a:cubicBezTo>
                  <a:pt x="754186" y="1904356"/>
                  <a:pt x="710923" y="1904093"/>
                  <a:pt x="792480" y="1926336"/>
                </a:cubicBezTo>
                <a:cubicBezTo>
                  <a:pt x="816329" y="1932840"/>
                  <a:pt x="841310" y="1934106"/>
                  <a:pt x="865632" y="1938528"/>
                </a:cubicBezTo>
                <a:cubicBezTo>
                  <a:pt x="886020" y="1942235"/>
                  <a:pt x="906600" y="1945268"/>
                  <a:pt x="926592" y="1950720"/>
                </a:cubicBezTo>
                <a:cubicBezTo>
                  <a:pt x="951389" y="1957483"/>
                  <a:pt x="974299" y="1971469"/>
                  <a:pt x="999744" y="1975104"/>
                </a:cubicBezTo>
                <a:cubicBezTo>
                  <a:pt x="1047916" y="1981986"/>
                  <a:pt x="1098507" y="1987603"/>
                  <a:pt x="1146048" y="1999488"/>
                </a:cubicBezTo>
                <a:cubicBezTo>
                  <a:pt x="1158516" y="2002605"/>
                  <a:pt x="1170432" y="2007616"/>
                  <a:pt x="1182624" y="2011680"/>
                </a:cubicBezTo>
                <a:cubicBezTo>
                  <a:pt x="1276096" y="2007616"/>
                  <a:pt x="1369735" y="2006399"/>
                  <a:pt x="1463040" y="1999488"/>
                </a:cubicBezTo>
                <a:cubicBezTo>
                  <a:pt x="1522614" y="1995075"/>
                  <a:pt x="1500847" y="1986680"/>
                  <a:pt x="1548384" y="1962912"/>
                </a:cubicBezTo>
                <a:cubicBezTo>
                  <a:pt x="1567959" y="1953125"/>
                  <a:pt x="1588852" y="1946212"/>
                  <a:pt x="1609344" y="1938528"/>
                </a:cubicBezTo>
                <a:cubicBezTo>
                  <a:pt x="1621377" y="1934016"/>
                  <a:pt x="1634425" y="1932083"/>
                  <a:pt x="1645920" y="1926336"/>
                </a:cubicBezTo>
                <a:cubicBezTo>
                  <a:pt x="1730117" y="1884238"/>
                  <a:pt x="1629767" y="1915134"/>
                  <a:pt x="1731264" y="1889760"/>
                </a:cubicBezTo>
                <a:cubicBezTo>
                  <a:pt x="1755648" y="1873504"/>
                  <a:pt x="1776614" y="1850259"/>
                  <a:pt x="1804416" y="1840992"/>
                </a:cubicBezTo>
                <a:cubicBezTo>
                  <a:pt x="1871476" y="1818639"/>
                  <a:pt x="1811391" y="1842231"/>
                  <a:pt x="1877568" y="1804416"/>
                </a:cubicBezTo>
                <a:cubicBezTo>
                  <a:pt x="1893348" y="1795399"/>
                  <a:pt x="1911547" y="1790596"/>
                  <a:pt x="1926336" y="1780032"/>
                </a:cubicBezTo>
                <a:cubicBezTo>
                  <a:pt x="1940366" y="1770010"/>
                  <a:pt x="1948882" y="1753478"/>
                  <a:pt x="1962912" y="1743456"/>
                </a:cubicBezTo>
                <a:cubicBezTo>
                  <a:pt x="1977701" y="1732892"/>
                  <a:pt x="1996891" y="1729636"/>
                  <a:pt x="2011680" y="1719072"/>
                </a:cubicBezTo>
                <a:cubicBezTo>
                  <a:pt x="2091591" y="1661993"/>
                  <a:pt x="2006372" y="1696457"/>
                  <a:pt x="2084832" y="1670304"/>
                </a:cubicBezTo>
                <a:cubicBezTo>
                  <a:pt x="2105152" y="1654048"/>
                  <a:pt x="2123725" y="1635328"/>
                  <a:pt x="2145792" y="1621536"/>
                </a:cubicBezTo>
                <a:cubicBezTo>
                  <a:pt x="2156690" y="1614725"/>
                  <a:pt x="2171210" y="1615720"/>
                  <a:pt x="2182368" y="1609344"/>
                </a:cubicBezTo>
                <a:cubicBezTo>
                  <a:pt x="2200011" y="1599262"/>
                  <a:pt x="2214489" y="1584421"/>
                  <a:pt x="2231136" y="1572768"/>
                </a:cubicBezTo>
                <a:cubicBezTo>
                  <a:pt x="2255144" y="1555962"/>
                  <a:pt x="2279904" y="1540256"/>
                  <a:pt x="2304288" y="1524000"/>
                </a:cubicBezTo>
                <a:cubicBezTo>
                  <a:pt x="2316480" y="1515872"/>
                  <a:pt x="2330503" y="1509977"/>
                  <a:pt x="2340864" y="1499616"/>
                </a:cubicBezTo>
                <a:cubicBezTo>
                  <a:pt x="2353056" y="1487424"/>
                  <a:pt x="2363094" y="1472604"/>
                  <a:pt x="2377440" y="1463040"/>
                </a:cubicBezTo>
                <a:cubicBezTo>
                  <a:pt x="2388133" y="1455911"/>
                  <a:pt x="2401824" y="1454912"/>
                  <a:pt x="2414016" y="1450848"/>
                </a:cubicBezTo>
                <a:cubicBezTo>
                  <a:pt x="2486229" y="1396688"/>
                  <a:pt x="2445877" y="1425544"/>
                  <a:pt x="2535936" y="1365504"/>
                </a:cubicBezTo>
                <a:cubicBezTo>
                  <a:pt x="2548128" y="1357376"/>
                  <a:pt x="2562151" y="1351481"/>
                  <a:pt x="2572512" y="1341120"/>
                </a:cubicBezTo>
                <a:cubicBezTo>
                  <a:pt x="2599476" y="1314156"/>
                  <a:pt x="2611716" y="1297134"/>
                  <a:pt x="2645664" y="1280160"/>
                </a:cubicBezTo>
                <a:cubicBezTo>
                  <a:pt x="2657159" y="1274413"/>
                  <a:pt x="2670048" y="1272032"/>
                  <a:pt x="2682240" y="1267968"/>
                </a:cubicBezTo>
                <a:cubicBezTo>
                  <a:pt x="2728801" y="1198127"/>
                  <a:pt x="2679779" y="1262868"/>
                  <a:pt x="2755392" y="1194816"/>
                </a:cubicBezTo>
                <a:cubicBezTo>
                  <a:pt x="2781024" y="1171747"/>
                  <a:pt x="2809416" y="1150357"/>
                  <a:pt x="2828544" y="1121664"/>
                </a:cubicBezTo>
                <a:cubicBezTo>
                  <a:pt x="2862492" y="1070742"/>
                  <a:pt x="2842567" y="1095449"/>
                  <a:pt x="2889504" y="1048512"/>
                </a:cubicBezTo>
                <a:cubicBezTo>
                  <a:pt x="2893568" y="1036320"/>
                  <a:pt x="2895949" y="1023431"/>
                  <a:pt x="2901696" y="1011936"/>
                </a:cubicBezTo>
                <a:cubicBezTo>
                  <a:pt x="2948965" y="917398"/>
                  <a:pt x="2907627" y="1030719"/>
                  <a:pt x="2938272" y="938784"/>
                </a:cubicBezTo>
                <a:cubicBezTo>
                  <a:pt x="2935574" y="909103"/>
                  <a:pt x="2929634" y="790951"/>
                  <a:pt x="2913888" y="743712"/>
                </a:cubicBezTo>
                <a:cubicBezTo>
                  <a:pt x="2904958" y="716923"/>
                  <a:pt x="2881843" y="681780"/>
                  <a:pt x="2865120" y="658368"/>
                </a:cubicBezTo>
                <a:cubicBezTo>
                  <a:pt x="2817398" y="591557"/>
                  <a:pt x="2826715" y="607771"/>
                  <a:pt x="2755392" y="536448"/>
                </a:cubicBezTo>
                <a:cubicBezTo>
                  <a:pt x="2739136" y="520192"/>
                  <a:pt x="2725752" y="500432"/>
                  <a:pt x="2706624" y="487680"/>
                </a:cubicBezTo>
                <a:cubicBezTo>
                  <a:pt x="2580099" y="403330"/>
                  <a:pt x="2775965" y="531723"/>
                  <a:pt x="2621280" y="438912"/>
                </a:cubicBezTo>
                <a:cubicBezTo>
                  <a:pt x="2596150" y="423834"/>
                  <a:pt x="2571573" y="407728"/>
                  <a:pt x="2548128" y="390144"/>
                </a:cubicBezTo>
                <a:cubicBezTo>
                  <a:pt x="2531872" y="377952"/>
                  <a:pt x="2517535" y="362655"/>
                  <a:pt x="2499360" y="353568"/>
                </a:cubicBezTo>
                <a:cubicBezTo>
                  <a:pt x="2484373" y="346074"/>
                  <a:pt x="2466848" y="345440"/>
                  <a:pt x="2450592" y="341376"/>
                </a:cubicBezTo>
                <a:cubicBezTo>
                  <a:pt x="2364815" y="284191"/>
                  <a:pt x="2473581" y="349997"/>
                  <a:pt x="2353056" y="304800"/>
                </a:cubicBezTo>
                <a:cubicBezTo>
                  <a:pt x="2339336" y="299655"/>
                  <a:pt x="2329948" y="286188"/>
                  <a:pt x="2316480" y="280416"/>
                </a:cubicBezTo>
                <a:cubicBezTo>
                  <a:pt x="2301079" y="273815"/>
                  <a:pt x="2284069" y="271859"/>
                  <a:pt x="2267712" y="268224"/>
                </a:cubicBezTo>
                <a:cubicBezTo>
                  <a:pt x="2247483" y="263729"/>
                  <a:pt x="2227140" y="259739"/>
                  <a:pt x="2206752" y="256032"/>
                </a:cubicBezTo>
                <a:cubicBezTo>
                  <a:pt x="2182430" y="251610"/>
                  <a:pt x="2157732" y="249203"/>
                  <a:pt x="2133600" y="243840"/>
                </a:cubicBezTo>
                <a:cubicBezTo>
                  <a:pt x="2121055" y="241052"/>
                  <a:pt x="2109668" y="233947"/>
                  <a:pt x="2097024" y="231648"/>
                </a:cubicBezTo>
                <a:cubicBezTo>
                  <a:pt x="2064787" y="225787"/>
                  <a:pt x="2031807" y="224843"/>
                  <a:pt x="1999488" y="219456"/>
                </a:cubicBezTo>
                <a:cubicBezTo>
                  <a:pt x="1982960" y="216701"/>
                  <a:pt x="1967308" y="209634"/>
                  <a:pt x="1950720" y="207264"/>
                </a:cubicBezTo>
                <a:cubicBezTo>
                  <a:pt x="1910288" y="201488"/>
                  <a:pt x="1869191" y="201131"/>
                  <a:pt x="1828800" y="195072"/>
                </a:cubicBezTo>
                <a:cubicBezTo>
                  <a:pt x="1508687" y="147055"/>
                  <a:pt x="1865792" y="189028"/>
                  <a:pt x="1621536" y="158496"/>
                </a:cubicBezTo>
                <a:cubicBezTo>
                  <a:pt x="1526264" y="146587"/>
                  <a:pt x="1514649" y="148809"/>
                  <a:pt x="1426464" y="134112"/>
                </a:cubicBezTo>
                <a:cubicBezTo>
                  <a:pt x="1285254" y="110577"/>
                  <a:pt x="1436638" y="119720"/>
                  <a:pt x="1170432" y="97536"/>
                </a:cubicBezTo>
                <a:lnTo>
                  <a:pt x="877824" y="73152"/>
                </a:lnTo>
                <a:cubicBezTo>
                  <a:pt x="723606" y="88574"/>
                  <a:pt x="784916" y="50725"/>
                  <a:pt x="731520" y="121920"/>
                </a:cubicBezTo>
                <a:cubicBezTo>
                  <a:pt x="728072" y="126518"/>
                  <a:pt x="723392" y="130048"/>
                  <a:pt x="719328" y="134112"/>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21605" y="2088171"/>
            <a:ext cx="1459993" cy="1200329"/>
          </a:xfrm>
          <a:prstGeom prst="rect">
            <a:avLst/>
          </a:prstGeom>
          <a:noFill/>
        </p:spPr>
        <p:txBody>
          <a:bodyPr wrap="square" rtlCol="0">
            <a:spAutoFit/>
          </a:bodyPr>
          <a:lstStyle/>
          <a:p>
            <a:r>
              <a:rPr lang="en-US" sz="3600" b="1" dirty="0">
                <a:solidFill>
                  <a:srgbClr val="FFFF00"/>
                </a:solidFill>
              </a:rPr>
              <a:t>White pulp</a:t>
            </a:r>
          </a:p>
        </p:txBody>
      </p:sp>
    </p:spTree>
    <p:extLst>
      <p:ext uri="{BB962C8B-B14F-4D97-AF65-F5344CB8AC3E}">
        <p14:creationId xmlns:p14="http://schemas.microsoft.com/office/powerpoint/2010/main" val="231955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29203" y="5718048"/>
            <a:ext cx="8763000" cy="1077218"/>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In this image taken at higher magnification, one can clearly see the </a:t>
            </a:r>
            <a:r>
              <a:rPr lang="en-US" sz="1600" b="1" dirty="0">
                <a:solidFill>
                  <a:srgbClr val="C00000"/>
                </a:solidFill>
                <a:latin typeface="Times New Roman" pitchFamily="18" charset="0"/>
                <a:cs typeface="Times New Roman" pitchFamily="18" charset="0"/>
              </a:rPr>
              <a:t>venous sinusoids </a:t>
            </a:r>
            <a:r>
              <a:rPr lang="en-US" sz="1600" b="1" dirty="0">
                <a:solidFill>
                  <a:srgbClr val="640000"/>
                </a:solidFill>
                <a:latin typeface="Times New Roman" pitchFamily="18" charset="0"/>
                <a:cs typeface="Times New Roman" pitchFamily="18" charset="0"/>
              </a:rPr>
              <a:t>(VS) and </a:t>
            </a:r>
            <a:r>
              <a:rPr lang="en-US" sz="1600" b="1" dirty="0">
                <a:solidFill>
                  <a:srgbClr val="C00000"/>
                </a:solidFill>
                <a:latin typeface="Times New Roman" pitchFamily="18" charset="0"/>
                <a:cs typeface="Times New Roman" pitchFamily="18" charset="0"/>
              </a:rPr>
              <a:t>splenic cords</a:t>
            </a:r>
            <a:r>
              <a:rPr lang="en-US" sz="1600" b="1" dirty="0">
                <a:solidFill>
                  <a:srgbClr val="640000"/>
                </a:solidFill>
                <a:latin typeface="Times New Roman" pitchFamily="18" charset="0"/>
                <a:cs typeface="Times New Roman" pitchFamily="18" charset="0"/>
              </a:rPr>
              <a:t> (SC), separated by pink lines (green arrows) that represent the squamous portion of the endothelial cells and the basement membrane.    The nuclei of the endothelial cells of the sinusoids are bulging into the lumen (black arrow).  </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pic>
        <p:nvPicPr>
          <p:cNvPr id="15362" name="Picture 2" descr="\\ahc-webdata\com\LabManuals\MA\VLM\Lab16\SL66bHP.jpg"/>
          <p:cNvPicPr>
            <a:picLocks noChangeAspect="1" noChangeArrowheads="1"/>
          </p:cNvPicPr>
          <p:nvPr/>
        </p:nvPicPr>
        <p:blipFill rotWithShape="1">
          <a:blip r:embed="rId3">
            <a:extLst>
              <a:ext uri="{28A0092B-C50C-407E-A947-70E740481C1C}">
                <a14:useLocalDpi xmlns:a14="http://schemas.microsoft.com/office/drawing/2010/main" val="0"/>
              </a:ext>
            </a:extLst>
          </a:blip>
          <a:srcRect b="6162"/>
          <a:stretch/>
        </p:blipFill>
        <p:spPr bwMode="auto">
          <a:xfrm>
            <a:off x="991807" y="624245"/>
            <a:ext cx="7237793" cy="50938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82103" y="3082865"/>
            <a:ext cx="457200" cy="338554"/>
          </a:xfrm>
          <a:prstGeom prst="rect">
            <a:avLst/>
          </a:prstGeom>
          <a:noFill/>
        </p:spPr>
        <p:txBody>
          <a:bodyPr wrap="square" rtlCol="0">
            <a:spAutoFit/>
          </a:bodyPr>
          <a:lstStyle/>
          <a:p>
            <a:r>
              <a:rPr lang="en-US" sz="1600" b="1" dirty="0"/>
              <a:t>VS</a:t>
            </a:r>
          </a:p>
        </p:txBody>
      </p:sp>
      <p:sp>
        <p:nvSpPr>
          <p:cNvPr id="7" name="TextBox 6"/>
          <p:cNvSpPr txBox="1"/>
          <p:nvPr/>
        </p:nvSpPr>
        <p:spPr>
          <a:xfrm>
            <a:off x="5623558" y="4442572"/>
            <a:ext cx="457200" cy="338554"/>
          </a:xfrm>
          <a:prstGeom prst="rect">
            <a:avLst/>
          </a:prstGeom>
          <a:noFill/>
        </p:spPr>
        <p:txBody>
          <a:bodyPr wrap="square" rtlCol="0">
            <a:spAutoFit/>
          </a:bodyPr>
          <a:lstStyle/>
          <a:p>
            <a:r>
              <a:rPr lang="en-US" sz="1600" b="1" dirty="0"/>
              <a:t>VS</a:t>
            </a:r>
          </a:p>
        </p:txBody>
      </p:sp>
      <p:sp>
        <p:nvSpPr>
          <p:cNvPr id="8" name="TextBox 7"/>
          <p:cNvSpPr txBox="1"/>
          <p:nvPr/>
        </p:nvSpPr>
        <p:spPr>
          <a:xfrm>
            <a:off x="5492495" y="2560019"/>
            <a:ext cx="609599" cy="338554"/>
          </a:xfrm>
          <a:prstGeom prst="rect">
            <a:avLst/>
          </a:prstGeom>
          <a:noFill/>
        </p:spPr>
        <p:txBody>
          <a:bodyPr wrap="square" rtlCol="0">
            <a:spAutoFit/>
          </a:bodyPr>
          <a:lstStyle/>
          <a:p>
            <a:r>
              <a:rPr lang="en-US" sz="1600" b="1" dirty="0"/>
              <a:t>SC</a:t>
            </a:r>
          </a:p>
        </p:txBody>
      </p:sp>
      <p:sp>
        <p:nvSpPr>
          <p:cNvPr id="10" name="TextBox 9"/>
          <p:cNvSpPr txBox="1"/>
          <p:nvPr/>
        </p:nvSpPr>
        <p:spPr>
          <a:xfrm>
            <a:off x="3439208" y="3680018"/>
            <a:ext cx="609599" cy="338554"/>
          </a:xfrm>
          <a:prstGeom prst="rect">
            <a:avLst/>
          </a:prstGeom>
          <a:noFill/>
        </p:spPr>
        <p:txBody>
          <a:bodyPr wrap="square" rtlCol="0">
            <a:spAutoFit/>
          </a:bodyPr>
          <a:lstStyle/>
          <a:p>
            <a:r>
              <a:rPr lang="en-US" sz="1600" b="1" dirty="0"/>
              <a:t>SC</a:t>
            </a:r>
          </a:p>
        </p:txBody>
      </p:sp>
      <p:sp>
        <p:nvSpPr>
          <p:cNvPr id="11" name="TextBox 10"/>
          <p:cNvSpPr txBox="1"/>
          <p:nvPr/>
        </p:nvSpPr>
        <p:spPr>
          <a:xfrm>
            <a:off x="6156820" y="2175265"/>
            <a:ext cx="457200" cy="338554"/>
          </a:xfrm>
          <a:prstGeom prst="rect">
            <a:avLst/>
          </a:prstGeom>
          <a:noFill/>
        </p:spPr>
        <p:txBody>
          <a:bodyPr wrap="square" rtlCol="0">
            <a:spAutoFit/>
          </a:bodyPr>
          <a:lstStyle/>
          <a:p>
            <a:r>
              <a:rPr lang="en-US" sz="1600" b="1" dirty="0"/>
              <a:t>VS</a:t>
            </a:r>
          </a:p>
        </p:txBody>
      </p:sp>
      <p:sp>
        <p:nvSpPr>
          <p:cNvPr id="12" name="TextBox 11"/>
          <p:cNvSpPr txBox="1"/>
          <p:nvPr/>
        </p:nvSpPr>
        <p:spPr>
          <a:xfrm>
            <a:off x="4989575" y="4010058"/>
            <a:ext cx="457200" cy="338554"/>
          </a:xfrm>
          <a:prstGeom prst="rect">
            <a:avLst/>
          </a:prstGeom>
          <a:noFill/>
        </p:spPr>
        <p:txBody>
          <a:bodyPr wrap="square" rtlCol="0">
            <a:spAutoFit/>
          </a:bodyPr>
          <a:lstStyle/>
          <a:p>
            <a:r>
              <a:rPr lang="en-US" sz="1600" b="1" dirty="0"/>
              <a:t>VS</a:t>
            </a:r>
          </a:p>
        </p:txBody>
      </p:sp>
      <p:sp>
        <p:nvSpPr>
          <p:cNvPr id="13" name="TextBox 12"/>
          <p:cNvSpPr txBox="1"/>
          <p:nvPr/>
        </p:nvSpPr>
        <p:spPr>
          <a:xfrm>
            <a:off x="4077303" y="4605527"/>
            <a:ext cx="609599" cy="338554"/>
          </a:xfrm>
          <a:prstGeom prst="rect">
            <a:avLst/>
          </a:prstGeom>
          <a:noFill/>
        </p:spPr>
        <p:txBody>
          <a:bodyPr wrap="square" rtlCol="0">
            <a:spAutoFit/>
          </a:bodyPr>
          <a:lstStyle/>
          <a:p>
            <a:r>
              <a:rPr lang="en-US" sz="1600" b="1" dirty="0"/>
              <a:t>SC</a:t>
            </a:r>
          </a:p>
        </p:txBody>
      </p:sp>
      <p:cxnSp>
        <p:nvCxnSpPr>
          <p:cNvPr id="3" name="Straight Arrow Connector 2"/>
          <p:cNvCxnSpPr/>
          <p:nvPr/>
        </p:nvCxnSpPr>
        <p:spPr>
          <a:xfrm flipV="1">
            <a:off x="6412712" y="4440230"/>
            <a:ext cx="60960" cy="5805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124200" y="2898573"/>
            <a:ext cx="18288" cy="52284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391400" y="2775242"/>
            <a:ext cx="0" cy="64617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6421854" y="2605965"/>
            <a:ext cx="0" cy="64617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858000" y="2667076"/>
            <a:ext cx="0" cy="646177"/>
          </a:xfrm>
          <a:prstGeom prst="straightConnector1">
            <a:avLst/>
          </a:prstGeom>
          <a:ln w="5715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392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94" y="659155"/>
            <a:ext cx="8597805" cy="5530694"/>
          </a:xfrm>
          <a:prstGeom prst="rect">
            <a:avLst/>
          </a:prstGeom>
        </p:spPr>
      </p:pic>
      <p:sp>
        <p:nvSpPr>
          <p:cNvPr id="27654" name="TextBox 2"/>
          <p:cNvSpPr txBox="1">
            <a:spLocks noChangeArrowheads="1"/>
          </p:cNvSpPr>
          <p:nvPr/>
        </p:nvSpPr>
        <p:spPr bwMode="auto">
          <a:xfrm>
            <a:off x="229203" y="6172200"/>
            <a:ext cx="8763000" cy="584775"/>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The venous sinusoids coalesce and are tributaries to large </a:t>
            </a:r>
            <a:r>
              <a:rPr lang="en-US" sz="1600" b="1" dirty="0">
                <a:solidFill>
                  <a:srgbClr val="C00000"/>
                </a:solidFill>
                <a:latin typeface="Times New Roman" pitchFamily="18" charset="0"/>
                <a:cs typeface="Times New Roman" pitchFamily="18" charset="0"/>
              </a:rPr>
              <a:t>pulp veins </a:t>
            </a:r>
            <a:r>
              <a:rPr lang="en-US" sz="1600" b="1" dirty="0">
                <a:solidFill>
                  <a:srgbClr val="640000"/>
                </a:solidFill>
                <a:latin typeface="Times New Roman" pitchFamily="18" charset="0"/>
                <a:cs typeface="Times New Roman" pitchFamily="18" charset="0"/>
              </a:rPr>
              <a:t>(PV), which contain little connective tissue and empty directly into trabecular veins (TV).  TA = trabecular artery</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sp>
        <p:nvSpPr>
          <p:cNvPr id="13" name="TextBox 12"/>
          <p:cNvSpPr txBox="1"/>
          <p:nvPr/>
        </p:nvSpPr>
        <p:spPr>
          <a:xfrm>
            <a:off x="5029200" y="4324066"/>
            <a:ext cx="609599" cy="461665"/>
          </a:xfrm>
          <a:prstGeom prst="rect">
            <a:avLst/>
          </a:prstGeom>
          <a:noFill/>
        </p:spPr>
        <p:txBody>
          <a:bodyPr wrap="square" rtlCol="0">
            <a:spAutoFit/>
          </a:bodyPr>
          <a:lstStyle/>
          <a:p>
            <a:r>
              <a:rPr lang="en-US" sz="2400" b="1" dirty="0"/>
              <a:t>PV</a:t>
            </a:r>
          </a:p>
        </p:txBody>
      </p:sp>
      <p:sp>
        <p:nvSpPr>
          <p:cNvPr id="19" name="TextBox 18"/>
          <p:cNvSpPr txBox="1"/>
          <p:nvPr/>
        </p:nvSpPr>
        <p:spPr>
          <a:xfrm>
            <a:off x="1648968" y="1865376"/>
            <a:ext cx="609599" cy="461665"/>
          </a:xfrm>
          <a:prstGeom prst="rect">
            <a:avLst/>
          </a:prstGeom>
          <a:noFill/>
        </p:spPr>
        <p:txBody>
          <a:bodyPr wrap="square" rtlCol="0">
            <a:spAutoFit/>
          </a:bodyPr>
          <a:lstStyle/>
          <a:p>
            <a:r>
              <a:rPr lang="en-US" sz="2400" b="1" dirty="0"/>
              <a:t>TA</a:t>
            </a:r>
          </a:p>
        </p:txBody>
      </p:sp>
      <p:sp>
        <p:nvSpPr>
          <p:cNvPr id="21" name="TextBox 20"/>
          <p:cNvSpPr txBox="1"/>
          <p:nvPr/>
        </p:nvSpPr>
        <p:spPr>
          <a:xfrm>
            <a:off x="3810000" y="2946551"/>
            <a:ext cx="609599" cy="461665"/>
          </a:xfrm>
          <a:prstGeom prst="rect">
            <a:avLst/>
          </a:prstGeom>
          <a:noFill/>
        </p:spPr>
        <p:txBody>
          <a:bodyPr wrap="square" rtlCol="0">
            <a:spAutoFit/>
          </a:bodyPr>
          <a:lstStyle/>
          <a:p>
            <a:r>
              <a:rPr lang="en-US" sz="2400" b="1" dirty="0"/>
              <a:t>TV</a:t>
            </a:r>
          </a:p>
        </p:txBody>
      </p:sp>
    </p:spTree>
    <p:extLst>
      <p:ext uri="{BB962C8B-B14F-4D97-AF65-F5344CB8AC3E}">
        <p14:creationId xmlns:p14="http://schemas.microsoft.com/office/powerpoint/2010/main" val="3084413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4340225" y="947678"/>
            <a:ext cx="4781508" cy="2308324"/>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Lymph nodes are in-line filters for the lymphatic fluid that is returning to the bloodstream.  As we will see, that means lymphatic fluid flows </a:t>
            </a:r>
            <a:r>
              <a:rPr lang="en-US" b="1" i="1" dirty="0">
                <a:solidFill>
                  <a:schemeClr val="accent3">
                    <a:lumMod val="50000"/>
                  </a:schemeClr>
                </a:solidFill>
                <a:latin typeface="Times New Roman" pitchFamily="18" charset="0"/>
                <a:cs typeface="Times New Roman" pitchFamily="18" charset="0"/>
              </a:rPr>
              <a:t>through</a:t>
            </a:r>
            <a:r>
              <a:rPr lang="en-US" b="1" dirty="0">
                <a:solidFill>
                  <a:schemeClr val="accent3">
                    <a:lumMod val="50000"/>
                  </a:schemeClr>
                </a:solidFill>
                <a:latin typeface="Times New Roman" pitchFamily="18" charset="0"/>
                <a:cs typeface="Times New Roman" pitchFamily="18" charset="0"/>
              </a:rPr>
              <a:t> a lymph node.</a:t>
            </a:r>
          </a:p>
          <a:p>
            <a:endParaRPr lang="en-US"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Thankfully, all lymphatic fluid passes through at least one lymph node before returning to the circulation.</a:t>
            </a:r>
          </a:p>
        </p:txBody>
      </p:sp>
      <p:sp>
        <p:nvSpPr>
          <p:cNvPr id="2" name="Rectangle 1"/>
          <p:cNvSpPr/>
          <p:nvPr/>
        </p:nvSpPr>
        <p:spPr>
          <a:xfrm>
            <a:off x="3339432" y="39469"/>
            <a:ext cx="266124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a:t>
            </a:r>
          </a:p>
        </p:txBody>
      </p:sp>
      <p:pic>
        <p:nvPicPr>
          <p:cNvPr id="6" name="Picture 1"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24244"/>
            <a:ext cx="4035425" cy="586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0106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834499" y="2121154"/>
            <a:ext cx="3581400"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spleen red pulp – SL66A</a:t>
            </a:r>
            <a:endParaRPr lang="en-US" dirty="0">
              <a:latin typeface="Calibri" pitchFamily="34" charset="0"/>
            </a:endParaRPr>
          </a:p>
        </p:txBody>
      </p:sp>
      <p:sp>
        <p:nvSpPr>
          <p:cNvPr id="37891" name="TextBox 4"/>
          <p:cNvSpPr txBox="1">
            <a:spLocks noChangeArrowheads="1"/>
          </p:cNvSpPr>
          <p:nvPr/>
        </p:nvSpPr>
        <p:spPr bwMode="auto">
          <a:xfrm>
            <a:off x="1295400" y="5181600"/>
            <a:ext cx="7391399" cy="1569660"/>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066B</a:t>
            </a:r>
            <a:r>
              <a:rPr lang="en-US" dirty="0">
                <a:latin typeface="Calibri" pitchFamily="34" charset="0"/>
                <a:hlinkClick r:id="rId4"/>
              </a:rPr>
              <a:t> </a:t>
            </a:r>
            <a:r>
              <a:rPr lang="en-US" dirty="0">
                <a:latin typeface="Calibri" pitchFamily="34" charset="0"/>
              </a:rPr>
              <a:t>and </a:t>
            </a:r>
            <a:r>
              <a:rPr lang="en-US" u="sng" dirty="0">
                <a:hlinkClick r:id="rId4"/>
              </a:rPr>
              <a:t>SL 066A</a:t>
            </a:r>
            <a:r>
              <a:rPr lang="en-US" dirty="0">
                <a:latin typeface="Calibri" pitchFamily="34" charset="0"/>
                <a:hlinkClick r:id="rId4"/>
              </a:rPr>
              <a:t> </a:t>
            </a:r>
            <a:r>
              <a:rPr lang="en-US" dirty="0">
                <a:latin typeface="Calibri" pitchFamily="34" charset="0"/>
              </a:rPr>
              <a:t>and </a:t>
            </a:r>
            <a:r>
              <a:rPr lang="en-US" u="sng" dirty="0">
                <a:hlinkClick r:id="rId4"/>
              </a:rPr>
              <a:t>SL 079</a:t>
            </a:r>
            <a:r>
              <a:rPr lang="en-US" dirty="0">
                <a:latin typeface="Calibri" pitchFamily="34" charset="0"/>
                <a:hlinkClick r:id="rId4"/>
              </a:rPr>
              <a:t> </a:t>
            </a:r>
            <a:endParaRPr lang="en-US"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Spleen</a:t>
            </a:r>
          </a:p>
          <a:p>
            <a:pPr lvl="2" eaLnBrk="0" hangingPunct="0">
              <a:buFontTx/>
              <a:buChar char="•"/>
            </a:pPr>
            <a:r>
              <a:rPr lang="en-US" sz="1200" b="1" dirty="0">
                <a:solidFill>
                  <a:srgbClr val="002060"/>
                </a:solidFill>
                <a:latin typeface="Georgia" pitchFamily="18" charset="0"/>
                <a:ea typeface="Times" pitchFamily="18" charset="0"/>
                <a:cs typeface="Arial" charset="0"/>
              </a:rPr>
              <a:t>Red pulp</a:t>
            </a:r>
          </a:p>
          <a:p>
            <a:pPr lvl="3" eaLnBrk="0" hangingPunct="0">
              <a:buFontTx/>
              <a:buChar char="•"/>
            </a:pPr>
            <a:r>
              <a:rPr lang="en-US" sz="1200" b="1" dirty="0">
                <a:solidFill>
                  <a:srgbClr val="002060"/>
                </a:solidFill>
                <a:latin typeface="Georgia" pitchFamily="18" charset="0"/>
                <a:ea typeface="Times" pitchFamily="18" charset="0"/>
                <a:cs typeface="Arial" charset="0"/>
              </a:rPr>
              <a:t>Venous sinuses (venous sinusoids, splenic sinuses)</a:t>
            </a:r>
          </a:p>
          <a:p>
            <a:pPr lvl="3" eaLnBrk="0" hangingPunct="0">
              <a:buFontTx/>
              <a:buChar char="•"/>
            </a:pPr>
            <a:r>
              <a:rPr lang="en-US" sz="1200" b="1" dirty="0">
                <a:solidFill>
                  <a:srgbClr val="002060"/>
                </a:solidFill>
                <a:latin typeface="Georgia" pitchFamily="18" charset="0"/>
                <a:ea typeface="Times" pitchFamily="18" charset="0"/>
                <a:cs typeface="Arial" charset="0"/>
              </a:rPr>
              <a:t>Splenic cords (of </a:t>
            </a:r>
            <a:r>
              <a:rPr lang="en-US" sz="1200" b="1" dirty="0" err="1">
                <a:solidFill>
                  <a:srgbClr val="002060"/>
                </a:solidFill>
                <a:latin typeface="Georgia" pitchFamily="18" charset="0"/>
                <a:ea typeface="Times" pitchFamily="18" charset="0"/>
                <a:cs typeface="Arial" charset="0"/>
              </a:rPr>
              <a:t>Bilroth</a:t>
            </a:r>
            <a:r>
              <a:rPr lang="en-US" sz="1200" b="1" dirty="0">
                <a:solidFill>
                  <a:srgbClr val="002060"/>
                </a:solidFill>
                <a:latin typeface="Georgia" pitchFamily="18" charset="0"/>
                <a:ea typeface="Times" pitchFamily="18" charset="0"/>
                <a:cs typeface="Arial" charset="0"/>
              </a:rPr>
              <a:t>)</a:t>
            </a:r>
          </a:p>
          <a:p>
            <a:pPr lvl="3" eaLnBrk="0" hangingPunct="0">
              <a:buFontTx/>
              <a:buChar char="•"/>
            </a:pPr>
            <a:r>
              <a:rPr lang="en-US" sz="1200" b="1" dirty="0">
                <a:solidFill>
                  <a:srgbClr val="002060"/>
                </a:solidFill>
                <a:latin typeface="Georgia" pitchFamily="18" charset="0"/>
                <a:ea typeface="Times" pitchFamily="18" charset="0"/>
                <a:cs typeface="Arial" charset="0"/>
              </a:rPr>
              <a:t>Pulp veins</a:t>
            </a:r>
          </a:p>
        </p:txBody>
      </p:sp>
      <p:sp>
        <p:nvSpPr>
          <p:cNvPr id="5" name="Rectangle 4"/>
          <p:cNvSpPr/>
          <p:nvPr/>
        </p:nvSpPr>
        <p:spPr>
          <a:xfrm>
            <a:off x="2924238"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spTree>
    <p:extLst>
      <p:ext uri="{BB962C8B-B14F-4D97-AF65-F5344CB8AC3E}">
        <p14:creationId xmlns:p14="http://schemas.microsoft.com/office/powerpoint/2010/main" val="21725875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32098" y="5099240"/>
            <a:ext cx="9003792" cy="830997"/>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Schematic drawing of a venous sinusoid of the spleen.  Note the endothelial cells are very elongated, with slit-like gaps between the cells.  The basement membrane (black arrows) of the sinusoids is also incomplete, and organized into rings that encircle the vessel at right angles to the endothelial cells.</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0" y="533400"/>
            <a:ext cx="5856384" cy="4506209"/>
          </a:xfrm>
          <a:prstGeom prst="rect">
            <a:avLst/>
          </a:prstGeom>
        </p:spPr>
      </p:pic>
      <p:pic>
        <p:nvPicPr>
          <p:cNvPr id="19458" name="Picture 2" descr="http://www.kentuckybarrels.com/Vint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23260">
            <a:off x="5900365" y="1279111"/>
            <a:ext cx="2413752" cy="33823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9050" y="6096000"/>
            <a:ext cx="8963405" cy="646331"/>
          </a:xfrm>
          <a:prstGeom prst="rect">
            <a:avLst/>
          </a:prstGeom>
          <a:noFill/>
        </p:spPr>
        <p:txBody>
          <a:bodyPr wrap="square" rtlCol="0">
            <a:spAutoFit/>
          </a:bodyPr>
          <a:lstStyle/>
          <a:p>
            <a:r>
              <a:rPr lang="en-US" b="1" dirty="0">
                <a:solidFill>
                  <a:srgbClr val="7030A0"/>
                </a:solidFill>
                <a:latin typeface="Tempus Sans ITC" pitchFamily="82" charset="0"/>
                <a:cs typeface="Times New Roman" pitchFamily="18" charset="0"/>
              </a:rPr>
              <a:t>Many liken the organization of the venous sinusoids to a leaky barrel.  The endothelial cells are similar to the wooden beams, and the basement membrane similar to the metal staves.</a:t>
            </a:r>
            <a:endParaRPr lang="en-US" dirty="0">
              <a:solidFill>
                <a:srgbClr val="7030A0"/>
              </a:solidFill>
              <a:latin typeface="Tempus Sans ITC" pitchFamily="82" charset="0"/>
            </a:endParaRPr>
          </a:p>
        </p:txBody>
      </p:sp>
      <p:cxnSp>
        <p:nvCxnSpPr>
          <p:cNvPr id="7" name="Straight Arrow Connector 6"/>
          <p:cNvCxnSpPr/>
          <p:nvPr/>
        </p:nvCxnSpPr>
        <p:spPr>
          <a:xfrm flipH="1">
            <a:off x="4282440" y="2026140"/>
            <a:ext cx="457200" cy="2614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752088" y="2483340"/>
            <a:ext cx="457200" cy="2614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757928" y="1050780"/>
            <a:ext cx="457200" cy="2614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799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4346448" y="914400"/>
            <a:ext cx="4686394" cy="2062103"/>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This is a scanning electron micrograph of the red pulp of the spleen.  A venous sinusoid (SS) is indicated.  Note the porosity of the endothelial wall of this vessel.  Processes of macrophages (white arrows) are projecting through the gaps.  </a:t>
            </a:r>
          </a:p>
          <a:p>
            <a:r>
              <a:rPr lang="en-US" sz="1600" b="1" dirty="0">
                <a:solidFill>
                  <a:srgbClr val="640000"/>
                </a:solidFill>
                <a:latin typeface="Times New Roman" pitchFamily="18" charset="0"/>
                <a:cs typeface="Times New Roman" pitchFamily="18" charset="0"/>
              </a:rPr>
              <a:t>In the splenic cord are reticular cells (RC), neutrophils (N), macrophages (M), and platelets (P).</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 y="611600"/>
            <a:ext cx="4367784" cy="6246400"/>
          </a:xfrm>
          <a:prstGeom prst="rect">
            <a:avLst/>
          </a:prstGeom>
        </p:spPr>
      </p:pic>
    </p:spTree>
    <p:extLst>
      <p:ext uri="{BB962C8B-B14F-4D97-AF65-F5344CB8AC3E}">
        <p14:creationId xmlns:p14="http://schemas.microsoft.com/office/powerpoint/2010/main" val="30225498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4346448" y="914400"/>
            <a:ext cx="4686394" cy="1077218"/>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This is a scanning electron micrograph of a venous sinusoid of the spleen as viewed from the inside.  Note the very elongated endothelial cells, with slit-like gaps between them.</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 y="590716"/>
            <a:ext cx="4169770" cy="5983069"/>
          </a:xfrm>
          <a:prstGeom prst="rect">
            <a:avLst/>
          </a:prstGeom>
        </p:spPr>
      </p:pic>
    </p:spTree>
    <p:extLst>
      <p:ext uri="{BB962C8B-B14F-4D97-AF65-F5344CB8AC3E}">
        <p14:creationId xmlns:p14="http://schemas.microsoft.com/office/powerpoint/2010/main" val="1951546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64008" y="5708934"/>
            <a:ext cx="9003792" cy="1077218"/>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In this transmission electron micrograph from the red pulp of the spleen, the venous sinusoid (VS) and splenic cord (SC) are indicated.   In this fortuitous image, a red blood cell (RBC) is seen passing from the cords into the sinus to return to the circulation.  Presumably, only healthy red cells can navigate through these openings, while aged ones have difficulty and are recycled. </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pic>
        <p:nvPicPr>
          <p:cNvPr id="18434" name="Picture 2" descr="\\ahc-webdata\com\LabManuals\MA\VLM\Lab16\ems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96443" y="-276281"/>
            <a:ext cx="5117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28929" y="914400"/>
            <a:ext cx="609599" cy="461665"/>
          </a:xfrm>
          <a:prstGeom prst="rect">
            <a:avLst/>
          </a:prstGeom>
          <a:noFill/>
        </p:spPr>
        <p:txBody>
          <a:bodyPr wrap="square" rtlCol="0">
            <a:spAutoFit/>
          </a:bodyPr>
          <a:lstStyle/>
          <a:p>
            <a:r>
              <a:rPr lang="en-US" sz="2400" b="1" dirty="0"/>
              <a:t>VS</a:t>
            </a:r>
          </a:p>
        </p:txBody>
      </p:sp>
      <p:sp>
        <p:nvSpPr>
          <p:cNvPr id="7" name="TextBox 6"/>
          <p:cNvSpPr txBox="1"/>
          <p:nvPr/>
        </p:nvSpPr>
        <p:spPr>
          <a:xfrm>
            <a:off x="1704729" y="3894883"/>
            <a:ext cx="609599" cy="461665"/>
          </a:xfrm>
          <a:prstGeom prst="rect">
            <a:avLst/>
          </a:prstGeom>
          <a:noFill/>
        </p:spPr>
        <p:txBody>
          <a:bodyPr wrap="square" rtlCol="0">
            <a:spAutoFit/>
          </a:bodyPr>
          <a:lstStyle/>
          <a:p>
            <a:r>
              <a:rPr lang="en-US" sz="2400" b="1" dirty="0"/>
              <a:t>SC</a:t>
            </a:r>
          </a:p>
        </p:txBody>
      </p:sp>
      <p:sp>
        <p:nvSpPr>
          <p:cNvPr id="8" name="TextBox 7"/>
          <p:cNvSpPr txBox="1"/>
          <p:nvPr/>
        </p:nvSpPr>
        <p:spPr>
          <a:xfrm>
            <a:off x="6984398" y="1376065"/>
            <a:ext cx="2083402" cy="646331"/>
          </a:xfrm>
          <a:prstGeom prst="rect">
            <a:avLst/>
          </a:prstGeom>
          <a:noFill/>
        </p:spPr>
        <p:txBody>
          <a:bodyPr wrap="square" rtlCol="0">
            <a:spAutoFit/>
          </a:bodyPr>
          <a:lstStyle/>
          <a:p>
            <a:r>
              <a:rPr lang="en-US" b="1" dirty="0">
                <a:solidFill>
                  <a:srgbClr val="7030A0"/>
                </a:solidFill>
                <a:latin typeface="Tempus Sans ITC" pitchFamily="82" charset="0"/>
                <a:cs typeface="Times New Roman" pitchFamily="18" charset="0"/>
              </a:rPr>
              <a:t>It really doesn’t get better than this.</a:t>
            </a:r>
            <a:endParaRPr lang="en-US" dirty="0">
              <a:solidFill>
                <a:srgbClr val="7030A0"/>
              </a:solidFill>
              <a:latin typeface="Tempus Sans ITC" pitchFamily="82" charset="0"/>
            </a:endParaRPr>
          </a:p>
        </p:txBody>
      </p:sp>
      <p:sp>
        <p:nvSpPr>
          <p:cNvPr id="2" name="TextBox 1"/>
          <p:cNvSpPr txBox="1"/>
          <p:nvPr/>
        </p:nvSpPr>
        <p:spPr>
          <a:xfrm>
            <a:off x="3276600" y="2133600"/>
            <a:ext cx="990600" cy="461665"/>
          </a:xfrm>
          <a:prstGeom prst="rect">
            <a:avLst/>
          </a:prstGeom>
          <a:noFill/>
        </p:spPr>
        <p:txBody>
          <a:bodyPr wrap="square" rtlCol="0">
            <a:spAutoFit/>
          </a:bodyPr>
          <a:lstStyle/>
          <a:p>
            <a:r>
              <a:rPr lang="en-US" sz="2400" b="1" dirty="0">
                <a:solidFill>
                  <a:srgbClr val="FFFF00"/>
                </a:solidFill>
              </a:rPr>
              <a:t>RBC</a:t>
            </a:r>
          </a:p>
        </p:txBody>
      </p:sp>
    </p:spTree>
    <p:extLst>
      <p:ext uri="{BB962C8B-B14F-4D97-AF65-F5344CB8AC3E}">
        <p14:creationId xmlns:p14="http://schemas.microsoft.com/office/powerpoint/2010/main" val="39461033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63111" y="5659540"/>
            <a:ext cx="9003792" cy="830997"/>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Special stains were used on this slide to highlight the reticular fibers of the basement membrane of the spleen, which show up as thin, black threads (between blue arrows).  Venous sinusoids (VS) are outlined, and splenic cords (SC) are also indicated.  </a:t>
            </a:r>
          </a:p>
        </p:txBody>
      </p:sp>
      <p:sp>
        <p:nvSpPr>
          <p:cNvPr id="31" name="Rectangle 30"/>
          <p:cNvSpPr/>
          <p:nvPr/>
        </p:nvSpPr>
        <p:spPr>
          <a:xfrm>
            <a:off x="2924239"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pic>
        <p:nvPicPr>
          <p:cNvPr id="16386" name="Picture 2" descr="\\ahc-webdata\com\LabManuals\MA\VLM\Lab16\SLa32H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303" y="630340"/>
            <a:ext cx="67056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50" y="533401"/>
            <a:ext cx="2475787" cy="1905000"/>
          </a:xfrm>
          <a:prstGeom prst="rect">
            <a:avLst/>
          </a:prstGeom>
        </p:spPr>
      </p:pic>
      <p:sp>
        <p:nvSpPr>
          <p:cNvPr id="7" name="TextBox 6"/>
          <p:cNvSpPr txBox="1"/>
          <p:nvPr/>
        </p:nvSpPr>
        <p:spPr>
          <a:xfrm>
            <a:off x="3418008" y="3122621"/>
            <a:ext cx="457200" cy="338554"/>
          </a:xfrm>
          <a:prstGeom prst="rect">
            <a:avLst/>
          </a:prstGeom>
          <a:noFill/>
        </p:spPr>
        <p:txBody>
          <a:bodyPr wrap="square" rtlCol="0">
            <a:spAutoFit/>
          </a:bodyPr>
          <a:lstStyle/>
          <a:p>
            <a:r>
              <a:rPr lang="en-US" sz="1600" b="1" dirty="0"/>
              <a:t>VS</a:t>
            </a:r>
          </a:p>
        </p:txBody>
      </p:sp>
      <p:sp>
        <p:nvSpPr>
          <p:cNvPr id="8" name="TextBox 7"/>
          <p:cNvSpPr txBox="1"/>
          <p:nvPr/>
        </p:nvSpPr>
        <p:spPr>
          <a:xfrm>
            <a:off x="7010400" y="4103799"/>
            <a:ext cx="457200" cy="338554"/>
          </a:xfrm>
          <a:prstGeom prst="rect">
            <a:avLst/>
          </a:prstGeom>
          <a:noFill/>
        </p:spPr>
        <p:txBody>
          <a:bodyPr wrap="square" rtlCol="0">
            <a:spAutoFit/>
          </a:bodyPr>
          <a:lstStyle/>
          <a:p>
            <a:r>
              <a:rPr lang="en-US" sz="1600" b="1" dirty="0"/>
              <a:t>VS</a:t>
            </a:r>
          </a:p>
        </p:txBody>
      </p:sp>
      <p:sp>
        <p:nvSpPr>
          <p:cNvPr id="9" name="TextBox 8"/>
          <p:cNvSpPr txBox="1"/>
          <p:nvPr/>
        </p:nvSpPr>
        <p:spPr>
          <a:xfrm rot="546423">
            <a:off x="7059855" y="1617570"/>
            <a:ext cx="609599" cy="338554"/>
          </a:xfrm>
          <a:prstGeom prst="rect">
            <a:avLst/>
          </a:prstGeom>
          <a:noFill/>
        </p:spPr>
        <p:txBody>
          <a:bodyPr wrap="square" rtlCol="0">
            <a:spAutoFit/>
          </a:bodyPr>
          <a:lstStyle/>
          <a:p>
            <a:r>
              <a:rPr lang="en-US" sz="1600" b="1" dirty="0"/>
              <a:t>SC</a:t>
            </a:r>
          </a:p>
        </p:txBody>
      </p:sp>
      <p:sp>
        <p:nvSpPr>
          <p:cNvPr id="10" name="TextBox 9"/>
          <p:cNvSpPr txBox="1"/>
          <p:nvPr/>
        </p:nvSpPr>
        <p:spPr>
          <a:xfrm>
            <a:off x="3290121" y="3630323"/>
            <a:ext cx="486749" cy="338554"/>
          </a:xfrm>
          <a:prstGeom prst="rect">
            <a:avLst/>
          </a:prstGeom>
          <a:noFill/>
        </p:spPr>
        <p:txBody>
          <a:bodyPr wrap="square" rtlCol="0">
            <a:spAutoFit/>
          </a:bodyPr>
          <a:lstStyle/>
          <a:p>
            <a:r>
              <a:rPr lang="en-US" sz="1600" b="1" dirty="0"/>
              <a:t>SC</a:t>
            </a:r>
          </a:p>
        </p:txBody>
      </p:sp>
      <p:sp>
        <p:nvSpPr>
          <p:cNvPr id="11" name="TextBox 10"/>
          <p:cNvSpPr txBox="1"/>
          <p:nvPr/>
        </p:nvSpPr>
        <p:spPr>
          <a:xfrm>
            <a:off x="6156820" y="2175265"/>
            <a:ext cx="457200" cy="338554"/>
          </a:xfrm>
          <a:prstGeom prst="rect">
            <a:avLst/>
          </a:prstGeom>
          <a:noFill/>
        </p:spPr>
        <p:txBody>
          <a:bodyPr wrap="square" rtlCol="0">
            <a:spAutoFit/>
          </a:bodyPr>
          <a:lstStyle/>
          <a:p>
            <a:r>
              <a:rPr lang="en-US" sz="1600" b="1" dirty="0"/>
              <a:t>VS</a:t>
            </a:r>
          </a:p>
        </p:txBody>
      </p:sp>
      <p:sp>
        <p:nvSpPr>
          <p:cNvPr id="12" name="TextBox 11"/>
          <p:cNvSpPr txBox="1"/>
          <p:nvPr/>
        </p:nvSpPr>
        <p:spPr>
          <a:xfrm>
            <a:off x="4336407" y="2442989"/>
            <a:ext cx="457200" cy="338554"/>
          </a:xfrm>
          <a:prstGeom prst="rect">
            <a:avLst/>
          </a:prstGeom>
          <a:noFill/>
        </p:spPr>
        <p:txBody>
          <a:bodyPr wrap="square" rtlCol="0">
            <a:spAutoFit/>
          </a:bodyPr>
          <a:lstStyle/>
          <a:p>
            <a:r>
              <a:rPr lang="en-US" sz="1600" b="1" dirty="0"/>
              <a:t>VS</a:t>
            </a:r>
          </a:p>
        </p:txBody>
      </p:sp>
      <p:sp>
        <p:nvSpPr>
          <p:cNvPr id="13" name="TextBox 12"/>
          <p:cNvSpPr txBox="1"/>
          <p:nvPr/>
        </p:nvSpPr>
        <p:spPr>
          <a:xfrm>
            <a:off x="3928216" y="3084840"/>
            <a:ext cx="609599" cy="338554"/>
          </a:xfrm>
          <a:prstGeom prst="rect">
            <a:avLst/>
          </a:prstGeom>
          <a:noFill/>
        </p:spPr>
        <p:txBody>
          <a:bodyPr wrap="square" rtlCol="0">
            <a:spAutoFit/>
          </a:bodyPr>
          <a:lstStyle/>
          <a:p>
            <a:r>
              <a:rPr lang="en-US" sz="1600" b="1" dirty="0"/>
              <a:t>SC</a:t>
            </a:r>
          </a:p>
        </p:txBody>
      </p:sp>
      <p:sp>
        <p:nvSpPr>
          <p:cNvPr id="14" name="TextBox 13"/>
          <p:cNvSpPr txBox="1"/>
          <p:nvPr/>
        </p:nvSpPr>
        <p:spPr>
          <a:xfrm>
            <a:off x="3818886" y="3712343"/>
            <a:ext cx="457200" cy="338554"/>
          </a:xfrm>
          <a:prstGeom prst="rect">
            <a:avLst/>
          </a:prstGeom>
          <a:noFill/>
        </p:spPr>
        <p:txBody>
          <a:bodyPr wrap="square" rtlCol="0">
            <a:spAutoFit/>
          </a:bodyPr>
          <a:lstStyle/>
          <a:p>
            <a:r>
              <a:rPr lang="en-US" sz="1600" b="1" dirty="0"/>
              <a:t>VS</a:t>
            </a:r>
          </a:p>
        </p:txBody>
      </p:sp>
      <p:sp>
        <p:nvSpPr>
          <p:cNvPr id="15" name="TextBox 14"/>
          <p:cNvSpPr txBox="1"/>
          <p:nvPr/>
        </p:nvSpPr>
        <p:spPr>
          <a:xfrm>
            <a:off x="7516242" y="2947030"/>
            <a:ext cx="457200" cy="338554"/>
          </a:xfrm>
          <a:prstGeom prst="rect">
            <a:avLst/>
          </a:prstGeom>
          <a:noFill/>
        </p:spPr>
        <p:txBody>
          <a:bodyPr wrap="square" rtlCol="0">
            <a:spAutoFit/>
          </a:bodyPr>
          <a:lstStyle/>
          <a:p>
            <a:r>
              <a:rPr lang="en-US" sz="1600" b="1" dirty="0"/>
              <a:t>VS</a:t>
            </a:r>
          </a:p>
        </p:txBody>
      </p:sp>
      <p:sp>
        <p:nvSpPr>
          <p:cNvPr id="16" name="TextBox 15"/>
          <p:cNvSpPr txBox="1"/>
          <p:nvPr/>
        </p:nvSpPr>
        <p:spPr>
          <a:xfrm>
            <a:off x="5698704" y="3454732"/>
            <a:ext cx="486749" cy="338554"/>
          </a:xfrm>
          <a:prstGeom prst="rect">
            <a:avLst/>
          </a:prstGeom>
          <a:noFill/>
        </p:spPr>
        <p:txBody>
          <a:bodyPr wrap="square" rtlCol="0">
            <a:spAutoFit/>
          </a:bodyPr>
          <a:lstStyle/>
          <a:p>
            <a:r>
              <a:rPr lang="en-US" sz="1600" b="1" dirty="0"/>
              <a:t>SC</a:t>
            </a:r>
          </a:p>
        </p:txBody>
      </p:sp>
      <p:sp>
        <p:nvSpPr>
          <p:cNvPr id="17" name="TextBox 16"/>
          <p:cNvSpPr txBox="1"/>
          <p:nvPr/>
        </p:nvSpPr>
        <p:spPr>
          <a:xfrm>
            <a:off x="4227712" y="1884349"/>
            <a:ext cx="486749" cy="338554"/>
          </a:xfrm>
          <a:prstGeom prst="rect">
            <a:avLst/>
          </a:prstGeom>
          <a:noFill/>
        </p:spPr>
        <p:txBody>
          <a:bodyPr wrap="square" rtlCol="0">
            <a:spAutoFit/>
          </a:bodyPr>
          <a:lstStyle/>
          <a:p>
            <a:r>
              <a:rPr lang="en-US" sz="1600" b="1" dirty="0"/>
              <a:t>SC</a:t>
            </a:r>
          </a:p>
        </p:txBody>
      </p:sp>
    </p:spTree>
    <p:extLst>
      <p:ext uri="{BB962C8B-B14F-4D97-AF65-F5344CB8AC3E}">
        <p14:creationId xmlns:p14="http://schemas.microsoft.com/office/powerpoint/2010/main" val="1516186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2438400" y="2121154"/>
            <a:ext cx="4648199" cy="369332"/>
          </a:xfrm>
          <a:prstGeom prst="rect">
            <a:avLst/>
          </a:prstGeom>
          <a:noFill/>
          <a:ln w="9525">
            <a:noFill/>
            <a:miter lim="800000"/>
            <a:headEnd/>
            <a:tailEnd/>
          </a:ln>
        </p:spPr>
        <p:txBody>
          <a:bodyPr wrap="square">
            <a:spAutoFit/>
          </a:bodyPr>
          <a:lstStyle/>
          <a:p>
            <a:r>
              <a:rPr lang="en-US" dirty="0">
                <a:latin typeface="Calibri" pitchFamily="34" charset="0"/>
                <a:hlinkClick r:id="rId3"/>
              </a:rPr>
              <a:t>Video of spleen red pulp reticular stain – SL32</a:t>
            </a:r>
            <a:endParaRPr lang="en-US" dirty="0">
              <a:latin typeface="Calibri" pitchFamily="34" charset="0"/>
            </a:endParaRPr>
          </a:p>
        </p:txBody>
      </p:sp>
      <p:sp>
        <p:nvSpPr>
          <p:cNvPr id="37891" name="TextBox 4"/>
          <p:cNvSpPr txBox="1">
            <a:spLocks noChangeArrowheads="1"/>
          </p:cNvSpPr>
          <p:nvPr/>
        </p:nvSpPr>
        <p:spPr bwMode="auto">
          <a:xfrm>
            <a:off x="1295400" y="5181600"/>
            <a:ext cx="7391399" cy="1569660"/>
          </a:xfrm>
          <a:prstGeom prst="rect">
            <a:avLst/>
          </a:prstGeom>
          <a:noFill/>
          <a:ln w="9525">
            <a:noFill/>
            <a:miter lim="800000"/>
            <a:headEnd/>
            <a:tailEnd/>
          </a:ln>
        </p:spPr>
        <p:txBody>
          <a:bodyPr wrap="square">
            <a:spAutoFit/>
          </a:bodyPr>
          <a:lstStyle/>
          <a:p>
            <a:r>
              <a:rPr lang="en-US" dirty="0">
                <a:latin typeface="Calibri" pitchFamily="34" charset="0"/>
              </a:rPr>
              <a:t>Link to </a:t>
            </a:r>
            <a:r>
              <a:rPr lang="en-US" u="sng" dirty="0">
                <a:hlinkClick r:id="rId4"/>
              </a:rPr>
              <a:t>SL 032</a:t>
            </a:r>
            <a:r>
              <a:rPr lang="en-US" dirty="0">
                <a:latin typeface="Calibri" pitchFamily="34" charset="0"/>
                <a:hlinkClick r:id="rId4"/>
              </a:rPr>
              <a:t> </a:t>
            </a:r>
            <a:endParaRPr lang="en-US" dirty="0">
              <a:latin typeface="Calibri" pitchFamily="34" charset="0"/>
            </a:endParaRPr>
          </a:p>
          <a:p>
            <a:r>
              <a:rPr lang="en-US" b="1" dirty="0">
                <a:latin typeface="Calibri" pitchFamily="34" charset="0"/>
              </a:rPr>
              <a:t>Be able to identify:</a:t>
            </a:r>
          </a:p>
          <a:p>
            <a:pPr lvl="1" eaLnBrk="0" hangingPunct="0">
              <a:buFontTx/>
              <a:buChar char="•"/>
            </a:pPr>
            <a:r>
              <a:rPr lang="en-US" sz="1200" b="1" dirty="0">
                <a:solidFill>
                  <a:srgbClr val="002060"/>
                </a:solidFill>
                <a:latin typeface="Georgia" pitchFamily="18" charset="0"/>
                <a:ea typeface="Times" pitchFamily="18" charset="0"/>
                <a:cs typeface="Arial" charset="0"/>
              </a:rPr>
              <a:t>Spleen</a:t>
            </a:r>
          </a:p>
          <a:p>
            <a:pPr lvl="2" eaLnBrk="0" hangingPunct="0">
              <a:buFontTx/>
              <a:buChar char="•"/>
            </a:pPr>
            <a:r>
              <a:rPr lang="en-US" sz="1200" b="1" dirty="0">
                <a:solidFill>
                  <a:srgbClr val="002060"/>
                </a:solidFill>
                <a:latin typeface="Georgia" pitchFamily="18" charset="0"/>
                <a:ea typeface="Times" pitchFamily="18" charset="0"/>
                <a:cs typeface="Arial" charset="0"/>
              </a:rPr>
              <a:t>Red pulp</a:t>
            </a:r>
          </a:p>
          <a:p>
            <a:pPr lvl="3" eaLnBrk="0" hangingPunct="0">
              <a:buFontTx/>
              <a:buChar char="•"/>
            </a:pPr>
            <a:r>
              <a:rPr lang="en-US" sz="1200" b="1" dirty="0">
                <a:solidFill>
                  <a:srgbClr val="002060"/>
                </a:solidFill>
                <a:latin typeface="Georgia" pitchFamily="18" charset="0"/>
                <a:ea typeface="Times" pitchFamily="18" charset="0"/>
                <a:cs typeface="Arial" charset="0"/>
              </a:rPr>
              <a:t>Reticular fibers</a:t>
            </a:r>
          </a:p>
          <a:p>
            <a:pPr lvl="3" eaLnBrk="0" hangingPunct="0">
              <a:buFontTx/>
              <a:buChar char="•"/>
            </a:pPr>
            <a:r>
              <a:rPr lang="en-US" sz="1200" b="1" dirty="0">
                <a:solidFill>
                  <a:srgbClr val="002060"/>
                </a:solidFill>
                <a:latin typeface="Georgia" pitchFamily="18" charset="0"/>
                <a:ea typeface="Times" pitchFamily="18" charset="0"/>
                <a:cs typeface="Arial" charset="0"/>
              </a:rPr>
              <a:t>Venous sinuses (venous sinusoids, splenic sinuses)</a:t>
            </a:r>
          </a:p>
          <a:p>
            <a:pPr lvl="3" eaLnBrk="0" hangingPunct="0">
              <a:buFontTx/>
              <a:buChar char="•"/>
            </a:pPr>
            <a:r>
              <a:rPr lang="en-US" sz="1200" b="1" dirty="0">
                <a:solidFill>
                  <a:srgbClr val="002060"/>
                </a:solidFill>
                <a:latin typeface="Georgia" pitchFamily="18" charset="0"/>
                <a:ea typeface="Times" pitchFamily="18" charset="0"/>
                <a:cs typeface="Arial" charset="0"/>
              </a:rPr>
              <a:t>Splenic cords (of </a:t>
            </a:r>
            <a:r>
              <a:rPr lang="en-US" sz="1200" b="1" dirty="0" err="1">
                <a:solidFill>
                  <a:srgbClr val="002060"/>
                </a:solidFill>
                <a:latin typeface="Georgia" pitchFamily="18" charset="0"/>
                <a:ea typeface="Times" pitchFamily="18" charset="0"/>
                <a:cs typeface="Arial" charset="0"/>
              </a:rPr>
              <a:t>Bilroth</a:t>
            </a:r>
            <a:r>
              <a:rPr lang="en-US" sz="1200" b="1" dirty="0">
                <a:solidFill>
                  <a:srgbClr val="002060"/>
                </a:solidFill>
                <a:latin typeface="Georgia" pitchFamily="18" charset="0"/>
                <a:ea typeface="Times" pitchFamily="18" charset="0"/>
                <a:cs typeface="Arial" charset="0"/>
              </a:rPr>
              <a:t>)</a:t>
            </a:r>
          </a:p>
        </p:txBody>
      </p:sp>
      <p:sp>
        <p:nvSpPr>
          <p:cNvPr id="5" name="Rectangle 4"/>
          <p:cNvSpPr/>
          <p:nvPr/>
        </p:nvSpPr>
        <p:spPr>
          <a:xfrm>
            <a:off x="2924238" y="39469"/>
            <a:ext cx="349166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red pulp</a:t>
            </a:r>
          </a:p>
        </p:txBody>
      </p:sp>
    </p:spTree>
    <p:extLst>
      <p:ext uri="{BB962C8B-B14F-4D97-AF65-F5344CB8AC3E}">
        <p14:creationId xmlns:p14="http://schemas.microsoft.com/office/powerpoint/2010/main" val="2416136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Box 2"/>
          <p:cNvSpPr txBox="1">
            <a:spLocks noChangeArrowheads="1"/>
          </p:cNvSpPr>
          <p:nvPr/>
        </p:nvSpPr>
        <p:spPr bwMode="auto">
          <a:xfrm>
            <a:off x="24384" y="4303748"/>
            <a:ext cx="9003792" cy="2554545"/>
          </a:xfrm>
          <a:prstGeom prst="rect">
            <a:avLst/>
          </a:prstGeom>
          <a:noFill/>
          <a:ln w="9525">
            <a:noFill/>
            <a:miter lim="800000"/>
            <a:headEnd/>
            <a:tailEnd/>
          </a:ln>
        </p:spPr>
        <p:txBody>
          <a:bodyPr wrap="square">
            <a:spAutoFit/>
          </a:bodyPr>
          <a:lstStyle/>
          <a:p>
            <a:r>
              <a:rPr lang="en-US" sz="1600" b="1" dirty="0">
                <a:solidFill>
                  <a:srgbClr val="640000"/>
                </a:solidFill>
                <a:latin typeface="Times New Roman" pitchFamily="18" charset="0"/>
                <a:cs typeface="Times New Roman" pitchFamily="18" charset="0"/>
              </a:rPr>
              <a:t>In a very broad sense, the two regions of the spleen, the white and red pulp, perform two major functions; immunity to blood-borne pathogens and red blood cell turnover, respectively.  To accomplish this, incoming blood flows through the central arterioles, which are surrounded by T and B cells in  the white pulp, stimulating an immune response to pathogens and antigens.  Blood then  flows through </a:t>
            </a:r>
            <a:r>
              <a:rPr lang="en-US" sz="1600" b="1" dirty="0" err="1">
                <a:solidFill>
                  <a:srgbClr val="640000"/>
                </a:solidFill>
                <a:latin typeface="Times New Roman" pitchFamily="18" charset="0"/>
                <a:cs typeface="Times New Roman" pitchFamily="18" charset="0"/>
              </a:rPr>
              <a:t>penicillar</a:t>
            </a:r>
            <a:r>
              <a:rPr lang="en-US" sz="1600" b="1" dirty="0">
                <a:solidFill>
                  <a:srgbClr val="640000"/>
                </a:solidFill>
                <a:latin typeface="Times New Roman" pitchFamily="18" charset="0"/>
                <a:cs typeface="Times New Roman" pitchFamily="18" charset="0"/>
              </a:rPr>
              <a:t> arteries and sheathed capillaries to the red pulp.  Here, there are two theories of splenic circulation.  In the open model, blood spills into the splenic cords, and healthy cells work their way back into the venous sinuses of the circulation to return through trabecular veins, leaving behind aged red blood cells for turnover by macrophages.  In the closed model, the sheathed capillaries directly connect to the venous sinuses, and the intimate relationship of macrophages in the cords with the venous sinuses allow them to remove aged red blood cells.</a:t>
            </a:r>
          </a:p>
        </p:txBody>
      </p:sp>
      <p:sp>
        <p:nvSpPr>
          <p:cNvPr id="31" name="Rectangle 30"/>
          <p:cNvSpPr/>
          <p:nvPr/>
        </p:nvSpPr>
        <p:spPr>
          <a:xfrm>
            <a:off x="1661269" y="39469"/>
            <a:ext cx="6017609"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640000"/>
                </a:solidFill>
                <a:effectLst>
                  <a:reflection blurRad="12700" stA="50000" endPos="50000" dist="5000" dir="5400000" sy="-100000" rotWithShape="0"/>
                </a:effectLst>
                <a:latin typeface="+mn-lt"/>
              </a:rPr>
              <a:t>Spleen – Functional overview</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838200"/>
            <a:ext cx="3886200" cy="299024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101" y="624244"/>
            <a:ext cx="3718700" cy="3679504"/>
          </a:xfrm>
          <a:prstGeom prst="rect">
            <a:avLst/>
          </a:prstGeom>
        </p:spPr>
      </p:pic>
    </p:spTree>
    <p:extLst>
      <p:ext uri="{BB962C8B-B14F-4D97-AF65-F5344CB8AC3E}">
        <p14:creationId xmlns:p14="http://schemas.microsoft.com/office/powerpoint/2010/main" val="35146524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rrowheads="1"/>
          </p:cNvSpPr>
          <p:nvPr/>
        </p:nvSpPr>
        <p:spPr bwMode="auto">
          <a:xfrm>
            <a:off x="228600" y="89892"/>
            <a:ext cx="8610600" cy="6463308"/>
          </a:xfrm>
          <a:prstGeom prst="rect">
            <a:avLst/>
          </a:prstGeom>
          <a:noFill/>
          <a:ln w="9525">
            <a:noFill/>
            <a:miter lim="800000"/>
            <a:headEnd/>
            <a:tailEnd/>
          </a:ln>
        </p:spPr>
        <p:txBody>
          <a:bodyPr>
            <a:spAutoFit/>
          </a:bodyPr>
          <a:lstStyle/>
          <a:p>
            <a:pPr>
              <a:tabLst>
                <a:tab pos="457200" algn="l"/>
              </a:tabLst>
            </a:pPr>
            <a:r>
              <a:rPr lang="en-US" sz="1400" b="1" dirty="0">
                <a:solidFill>
                  <a:srgbClr val="002060"/>
                </a:solidFill>
                <a:latin typeface="Helvetica" pitchFamily="34" charset="0"/>
                <a:cs typeface="Times New Roman" pitchFamily="18" charset="0"/>
              </a:rPr>
              <a:t>The next set of slides is a quiz for this module.  You should review the structures covered in this module, and try to visualize each of these in light and electron micrographs:</a:t>
            </a:r>
            <a:endParaRPr lang="en-US" sz="1400" b="1" dirty="0">
              <a:solidFill>
                <a:srgbClr val="002060"/>
              </a:solidFill>
            </a:endParaRPr>
          </a:p>
          <a:p>
            <a:pPr>
              <a:tabLst>
                <a:tab pos="457200" algn="l"/>
              </a:tabLst>
            </a:pPr>
            <a:r>
              <a:rPr lang="en-US" sz="1200" dirty="0">
                <a:solidFill>
                  <a:srgbClr val="002060"/>
                </a:solidFill>
                <a:latin typeface="Georgia" pitchFamily="18" charset="0"/>
              </a:rPr>
              <a:t> </a:t>
            </a:r>
            <a:endParaRPr lang="en-US" sz="800" dirty="0">
              <a:solidFill>
                <a:srgbClr val="002060"/>
              </a:solidFill>
              <a:latin typeface="Georgia" pitchFamily="18" charset="0"/>
            </a:endParaRPr>
          </a:p>
          <a:p>
            <a:pPr marL="171450" lvl="0" indent="-171450">
              <a:buFont typeface="Arial" pitchFamily="34" charset="0"/>
              <a:buChar char="•"/>
            </a:pPr>
            <a:r>
              <a:rPr lang="en-US" sz="1100" b="1" dirty="0">
                <a:solidFill>
                  <a:srgbClr val="002060"/>
                </a:solidFill>
                <a:latin typeface="Georgia" pitchFamily="18" charset="0"/>
              </a:rPr>
              <a:t>Distinguish, at the light microscope level, each of the following::</a:t>
            </a:r>
          </a:p>
          <a:p>
            <a:pPr marL="635000" lvl="2" indent="-177800">
              <a:buFont typeface="Arial" pitchFamily="34" charset="0"/>
              <a:buChar char="•"/>
            </a:pPr>
            <a:r>
              <a:rPr lang="en-US" sz="1100" dirty="0">
                <a:solidFill>
                  <a:srgbClr val="002060"/>
                </a:solidFill>
                <a:latin typeface="Georgia" pitchFamily="18" charset="0"/>
              </a:rPr>
              <a:t>Lymph node</a:t>
            </a:r>
          </a:p>
          <a:p>
            <a:pPr marL="1092200" lvl="4" indent="-177800">
              <a:buFont typeface="Arial" pitchFamily="34" charset="0"/>
              <a:buChar char="•"/>
            </a:pPr>
            <a:r>
              <a:rPr lang="en-US" sz="1100" dirty="0" err="1">
                <a:solidFill>
                  <a:srgbClr val="002060"/>
                </a:solidFill>
                <a:latin typeface="Georgia" pitchFamily="18" charset="0"/>
              </a:rPr>
              <a:t>Hilus</a:t>
            </a:r>
            <a:endParaRPr lang="en-US" sz="1100" dirty="0">
              <a:solidFill>
                <a:srgbClr val="002060"/>
              </a:solidFill>
              <a:latin typeface="Georgia" pitchFamily="18" charset="0"/>
            </a:endParaRPr>
          </a:p>
          <a:p>
            <a:pPr marL="1092200" lvl="4" indent="-177800">
              <a:buFont typeface="Arial" pitchFamily="34" charset="0"/>
              <a:buChar char="•"/>
            </a:pPr>
            <a:r>
              <a:rPr lang="en-US" sz="1100" dirty="0">
                <a:solidFill>
                  <a:srgbClr val="002060"/>
                </a:solidFill>
                <a:latin typeface="Georgia" pitchFamily="18" charset="0"/>
              </a:rPr>
              <a:t>Capsule</a:t>
            </a:r>
          </a:p>
          <a:p>
            <a:pPr marL="1092200" lvl="4" indent="-177800">
              <a:buFont typeface="Arial" pitchFamily="34" charset="0"/>
              <a:buChar char="•"/>
            </a:pPr>
            <a:r>
              <a:rPr lang="en-US" sz="1100" dirty="0" err="1">
                <a:solidFill>
                  <a:srgbClr val="002060"/>
                </a:solidFill>
                <a:latin typeface="Georgia" pitchFamily="18" charset="0"/>
              </a:rPr>
              <a:t>Trabeculae</a:t>
            </a:r>
            <a:endParaRPr lang="en-US" sz="1100" dirty="0">
              <a:solidFill>
                <a:srgbClr val="002060"/>
              </a:solidFill>
              <a:latin typeface="Georgia" pitchFamily="18" charset="0"/>
            </a:endParaRPr>
          </a:p>
          <a:p>
            <a:pPr marL="1092200" lvl="4" indent="-177800">
              <a:buFont typeface="Arial" pitchFamily="34" charset="0"/>
              <a:buChar char="•"/>
            </a:pPr>
            <a:r>
              <a:rPr lang="en-US" sz="1100" dirty="0">
                <a:solidFill>
                  <a:srgbClr val="002060"/>
                </a:solidFill>
                <a:latin typeface="Georgia" pitchFamily="18" charset="0"/>
              </a:rPr>
              <a:t>Cortex</a:t>
            </a:r>
          </a:p>
          <a:p>
            <a:pPr marL="1549400" lvl="5" indent="-177800">
              <a:buFont typeface="Arial" pitchFamily="34" charset="0"/>
              <a:buChar char="•"/>
            </a:pPr>
            <a:r>
              <a:rPr lang="en-US" sz="1100" dirty="0" err="1">
                <a:solidFill>
                  <a:srgbClr val="002060"/>
                </a:solidFill>
                <a:latin typeface="Georgia" pitchFamily="18" charset="0"/>
              </a:rPr>
              <a:t>Subcapsular</a:t>
            </a:r>
            <a:r>
              <a:rPr lang="en-US" sz="1100" dirty="0">
                <a:solidFill>
                  <a:srgbClr val="002060"/>
                </a:solidFill>
                <a:latin typeface="Georgia" pitchFamily="18" charset="0"/>
              </a:rPr>
              <a:t> sinus</a:t>
            </a:r>
          </a:p>
          <a:p>
            <a:pPr marL="1549400" lvl="5" indent="-177800">
              <a:buFont typeface="Arial" pitchFamily="34" charset="0"/>
              <a:buChar char="•"/>
            </a:pPr>
            <a:r>
              <a:rPr lang="en-US" sz="1100" dirty="0">
                <a:solidFill>
                  <a:srgbClr val="002060"/>
                </a:solidFill>
                <a:latin typeface="Georgia" pitchFamily="18" charset="0"/>
              </a:rPr>
              <a:t>Trabecular sinus</a:t>
            </a:r>
          </a:p>
          <a:p>
            <a:pPr marL="1549400" lvl="5" indent="-177800">
              <a:buFont typeface="Arial" pitchFamily="34" charset="0"/>
              <a:buChar char="•"/>
            </a:pPr>
            <a:r>
              <a:rPr lang="en-US" sz="1100" dirty="0">
                <a:solidFill>
                  <a:srgbClr val="002060"/>
                </a:solidFill>
                <a:latin typeface="Georgia" pitchFamily="18" charset="0"/>
              </a:rPr>
              <a:t>Nodules (including primary and secondary, and cell types; see previous modules)</a:t>
            </a:r>
          </a:p>
          <a:p>
            <a:pPr marL="1549400" lvl="5" indent="-177800">
              <a:buFont typeface="Arial" pitchFamily="34" charset="0"/>
              <a:buChar char="•"/>
            </a:pPr>
            <a:r>
              <a:rPr lang="en-US" sz="1100" dirty="0" err="1">
                <a:solidFill>
                  <a:srgbClr val="002060"/>
                </a:solidFill>
                <a:latin typeface="Georgia" pitchFamily="18" charset="0"/>
              </a:rPr>
              <a:t>Paracortical</a:t>
            </a:r>
            <a:r>
              <a:rPr lang="en-US" sz="1100" dirty="0">
                <a:solidFill>
                  <a:srgbClr val="002060"/>
                </a:solidFill>
                <a:latin typeface="Georgia" pitchFamily="18" charset="0"/>
              </a:rPr>
              <a:t> zone</a:t>
            </a:r>
          </a:p>
          <a:p>
            <a:pPr marL="2006600" lvl="6" indent="-177800">
              <a:buFont typeface="Arial" pitchFamily="34" charset="0"/>
              <a:buChar char="•"/>
            </a:pPr>
            <a:r>
              <a:rPr lang="en-US" sz="1100" dirty="0">
                <a:solidFill>
                  <a:srgbClr val="002060"/>
                </a:solidFill>
                <a:latin typeface="Georgia" pitchFamily="18" charset="0"/>
              </a:rPr>
              <a:t>High endothelial </a:t>
            </a:r>
            <a:r>
              <a:rPr lang="en-US" sz="1100" dirty="0" err="1">
                <a:solidFill>
                  <a:srgbClr val="002060"/>
                </a:solidFill>
                <a:latin typeface="Georgia" pitchFamily="18" charset="0"/>
              </a:rPr>
              <a:t>venules</a:t>
            </a:r>
            <a:endParaRPr lang="en-US" sz="1100" dirty="0">
              <a:solidFill>
                <a:srgbClr val="002060"/>
              </a:solidFill>
              <a:latin typeface="Georgia" pitchFamily="18" charset="0"/>
            </a:endParaRPr>
          </a:p>
          <a:p>
            <a:pPr marL="1092200" lvl="4" indent="-177800">
              <a:buFont typeface="Arial" pitchFamily="34" charset="0"/>
              <a:buChar char="•"/>
            </a:pPr>
            <a:r>
              <a:rPr lang="en-US" sz="1100" dirty="0">
                <a:solidFill>
                  <a:srgbClr val="002060"/>
                </a:solidFill>
                <a:latin typeface="Georgia" pitchFamily="18" charset="0"/>
              </a:rPr>
              <a:t>Medulla</a:t>
            </a:r>
          </a:p>
          <a:p>
            <a:pPr marL="1549400" lvl="5" indent="-177800">
              <a:buFont typeface="Arial" pitchFamily="34" charset="0"/>
              <a:buChar char="•"/>
            </a:pPr>
            <a:r>
              <a:rPr lang="en-US" sz="1100" dirty="0">
                <a:solidFill>
                  <a:srgbClr val="002060"/>
                </a:solidFill>
                <a:latin typeface="Georgia" pitchFamily="18" charset="0"/>
              </a:rPr>
              <a:t>Medullary cords</a:t>
            </a:r>
          </a:p>
          <a:p>
            <a:pPr marL="1549400" lvl="5" indent="-177800">
              <a:buFont typeface="Arial" pitchFamily="34" charset="0"/>
              <a:buChar char="•"/>
            </a:pPr>
            <a:r>
              <a:rPr lang="en-US" sz="1100" dirty="0">
                <a:solidFill>
                  <a:srgbClr val="002060"/>
                </a:solidFill>
                <a:latin typeface="Georgia" pitchFamily="18" charset="0"/>
              </a:rPr>
              <a:t>Medullary sinuses</a:t>
            </a:r>
          </a:p>
          <a:p>
            <a:pPr marL="1092200" lvl="4" indent="-177800">
              <a:buFont typeface="Arial" pitchFamily="34" charset="0"/>
              <a:buChar char="•"/>
            </a:pPr>
            <a:r>
              <a:rPr lang="en-US" sz="1100" dirty="0">
                <a:solidFill>
                  <a:srgbClr val="002060"/>
                </a:solidFill>
                <a:latin typeface="Georgia" pitchFamily="18" charset="0"/>
              </a:rPr>
              <a:t>Afferent lymphatic vessels</a:t>
            </a:r>
          </a:p>
          <a:p>
            <a:pPr marL="1092200" lvl="4" indent="-177800">
              <a:buFont typeface="Arial" pitchFamily="34" charset="0"/>
              <a:buChar char="•"/>
            </a:pPr>
            <a:r>
              <a:rPr lang="en-US" sz="1100" dirty="0">
                <a:solidFill>
                  <a:srgbClr val="002060"/>
                </a:solidFill>
                <a:latin typeface="Georgia" pitchFamily="18" charset="0"/>
              </a:rPr>
              <a:t>Efferent lymphatic vessels</a:t>
            </a:r>
          </a:p>
          <a:p>
            <a:pPr marL="1092200" lvl="4" indent="-177800">
              <a:buFont typeface="Arial" pitchFamily="34" charset="0"/>
              <a:buChar char="•"/>
            </a:pPr>
            <a:r>
              <a:rPr lang="en-US" sz="1100" dirty="0">
                <a:solidFill>
                  <a:srgbClr val="002060"/>
                </a:solidFill>
                <a:latin typeface="Georgia" pitchFamily="18" charset="0"/>
              </a:rPr>
              <a:t>Distribution of cell types in different regions (esp. T and B cells)</a:t>
            </a:r>
          </a:p>
          <a:p>
            <a:pPr marL="635000" lvl="2" indent="-177800">
              <a:buFont typeface="Arial" pitchFamily="34" charset="0"/>
              <a:buChar char="•"/>
            </a:pPr>
            <a:r>
              <a:rPr lang="en-US" sz="1100" dirty="0">
                <a:solidFill>
                  <a:srgbClr val="002060"/>
                </a:solidFill>
                <a:latin typeface="Georgia" pitchFamily="18" charset="0"/>
              </a:rPr>
              <a:t>Spleen </a:t>
            </a:r>
          </a:p>
          <a:p>
            <a:pPr marL="1092200" lvl="3" indent="-177800">
              <a:buFont typeface="Arial" pitchFamily="34" charset="0"/>
              <a:buChar char="•"/>
            </a:pPr>
            <a:r>
              <a:rPr lang="en-US" sz="1100" dirty="0">
                <a:solidFill>
                  <a:srgbClr val="002060"/>
                </a:solidFill>
                <a:latin typeface="Georgia" pitchFamily="18" charset="0"/>
              </a:rPr>
              <a:t>Capsule</a:t>
            </a:r>
          </a:p>
          <a:p>
            <a:pPr marL="1092200" lvl="3" indent="-177800">
              <a:buFont typeface="Arial" pitchFamily="34" charset="0"/>
              <a:buChar char="•"/>
            </a:pPr>
            <a:r>
              <a:rPr lang="en-US" sz="1100" dirty="0" err="1">
                <a:solidFill>
                  <a:srgbClr val="002060"/>
                </a:solidFill>
                <a:latin typeface="Georgia" pitchFamily="18" charset="0"/>
              </a:rPr>
              <a:t>Trabeculae</a:t>
            </a:r>
            <a:endParaRPr lang="en-US" sz="1100" dirty="0">
              <a:solidFill>
                <a:srgbClr val="002060"/>
              </a:solidFill>
              <a:latin typeface="Georgia" pitchFamily="18" charset="0"/>
            </a:endParaRPr>
          </a:p>
          <a:p>
            <a:pPr marL="1549400" lvl="4" indent="-177800">
              <a:buFont typeface="Arial" pitchFamily="34" charset="0"/>
              <a:buChar char="•"/>
            </a:pPr>
            <a:r>
              <a:rPr lang="en-US" sz="1100" dirty="0">
                <a:solidFill>
                  <a:srgbClr val="002060"/>
                </a:solidFill>
                <a:latin typeface="Georgia" pitchFamily="18" charset="0"/>
              </a:rPr>
              <a:t>Trabecular arteries and veins</a:t>
            </a:r>
          </a:p>
          <a:p>
            <a:pPr marL="1092200" lvl="3" indent="-177800">
              <a:buFont typeface="Arial" pitchFamily="34" charset="0"/>
              <a:buChar char="•"/>
            </a:pPr>
            <a:r>
              <a:rPr lang="en-US" sz="1100" dirty="0">
                <a:solidFill>
                  <a:srgbClr val="002060"/>
                </a:solidFill>
                <a:latin typeface="Georgia" pitchFamily="18" charset="0"/>
              </a:rPr>
              <a:t>White pulp</a:t>
            </a:r>
          </a:p>
          <a:p>
            <a:pPr marL="1549400" lvl="4" indent="-177800">
              <a:buFont typeface="Arial" pitchFamily="34" charset="0"/>
              <a:buChar char="•"/>
            </a:pPr>
            <a:r>
              <a:rPr lang="en-US" sz="1100" dirty="0">
                <a:solidFill>
                  <a:srgbClr val="002060"/>
                </a:solidFill>
                <a:latin typeface="Georgia" pitchFamily="18" charset="0"/>
              </a:rPr>
              <a:t>Nodules (including primary and secondary, and cell types; see previous modules)</a:t>
            </a:r>
          </a:p>
          <a:p>
            <a:pPr marL="2006600" lvl="5" indent="-177800">
              <a:buFont typeface="Arial" pitchFamily="34" charset="0"/>
              <a:buChar char="•"/>
            </a:pPr>
            <a:r>
              <a:rPr lang="en-US" sz="1100" dirty="0">
                <a:solidFill>
                  <a:srgbClr val="002060"/>
                </a:solidFill>
                <a:latin typeface="Georgia" pitchFamily="18" charset="0"/>
              </a:rPr>
              <a:t>Central arteries</a:t>
            </a:r>
          </a:p>
          <a:p>
            <a:pPr marL="2463800" lvl="6" indent="-177800">
              <a:buFont typeface="Arial" pitchFamily="34" charset="0"/>
              <a:buChar char="•"/>
            </a:pPr>
            <a:r>
              <a:rPr lang="en-US" sz="1100" dirty="0" err="1">
                <a:solidFill>
                  <a:srgbClr val="002060"/>
                </a:solidFill>
                <a:latin typeface="Georgia" pitchFamily="18" charset="0"/>
              </a:rPr>
              <a:t>Periarteriolar</a:t>
            </a:r>
            <a:r>
              <a:rPr lang="en-US" sz="1100" dirty="0">
                <a:solidFill>
                  <a:srgbClr val="002060"/>
                </a:solidFill>
                <a:latin typeface="Georgia" pitchFamily="18" charset="0"/>
              </a:rPr>
              <a:t> lymphoid sheath (PALS)</a:t>
            </a:r>
          </a:p>
          <a:p>
            <a:pPr marL="2006600" lvl="5" indent="-177800">
              <a:buFont typeface="Arial" pitchFamily="34" charset="0"/>
              <a:buChar char="•"/>
            </a:pPr>
            <a:r>
              <a:rPr lang="en-US" sz="1100" dirty="0" err="1">
                <a:solidFill>
                  <a:srgbClr val="002060"/>
                </a:solidFill>
                <a:latin typeface="Georgia" pitchFamily="18" charset="0"/>
              </a:rPr>
              <a:t>Penicillar</a:t>
            </a:r>
            <a:r>
              <a:rPr lang="en-US" sz="1100" dirty="0">
                <a:solidFill>
                  <a:srgbClr val="002060"/>
                </a:solidFill>
                <a:latin typeface="Georgia" pitchFamily="18" charset="0"/>
              </a:rPr>
              <a:t> arteries</a:t>
            </a:r>
          </a:p>
          <a:p>
            <a:pPr marL="1092200" lvl="3" indent="-177800">
              <a:buFont typeface="Arial" pitchFamily="34" charset="0"/>
              <a:buChar char="•"/>
            </a:pPr>
            <a:r>
              <a:rPr lang="en-US" sz="1100" dirty="0">
                <a:solidFill>
                  <a:srgbClr val="002060"/>
                </a:solidFill>
                <a:latin typeface="Georgia" pitchFamily="18" charset="0"/>
              </a:rPr>
              <a:t>Red pulp</a:t>
            </a:r>
          </a:p>
          <a:p>
            <a:pPr marL="1549400" lvl="4" indent="-177800">
              <a:buFont typeface="Arial" pitchFamily="34" charset="0"/>
              <a:buChar char="•"/>
            </a:pPr>
            <a:r>
              <a:rPr lang="en-US" sz="1100" dirty="0">
                <a:solidFill>
                  <a:srgbClr val="002060"/>
                </a:solidFill>
                <a:latin typeface="Georgia" pitchFamily="18" charset="0"/>
              </a:rPr>
              <a:t>Splenic cords</a:t>
            </a:r>
          </a:p>
          <a:p>
            <a:pPr marL="1549400" lvl="4" indent="-177800">
              <a:buFont typeface="Arial" pitchFamily="34" charset="0"/>
              <a:buChar char="•"/>
            </a:pPr>
            <a:r>
              <a:rPr lang="en-US" sz="1100" dirty="0">
                <a:solidFill>
                  <a:srgbClr val="002060"/>
                </a:solidFill>
                <a:latin typeface="Georgia" pitchFamily="18" charset="0"/>
              </a:rPr>
              <a:t>Venous sinusoids</a:t>
            </a:r>
          </a:p>
          <a:p>
            <a:pPr marL="1549400" lvl="4" indent="-177800">
              <a:buFont typeface="Arial" pitchFamily="34" charset="0"/>
              <a:buChar char="•"/>
            </a:pPr>
            <a:r>
              <a:rPr lang="en-US" sz="1100" dirty="0">
                <a:solidFill>
                  <a:srgbClr val="002060"/>
                </a:solidFill>
                <a:latin typeface="Georgia" pitchFamily="18" charset="0"/>
              </a:rPr>
              <a:t>Pulp veins</a:t>
            </a:r>
          </a:p>
          <a:p>
            <a:pPr marL="1092200" lvl="3" indent="-177800">
              <a:buFont typeface="Arial" pitchFamily="34" charset="0"/>
              <a:buChar char="•"/>
            </a:pPr>
            <a:r>
              <a:rPr lang="en-US" sz="1100" dirty="0">
                <a:solidFill>
                  <a:srgbClr val="002060"/>
                </a:solidFill>
                <a:latin typeface="Georgia" pitchFamily="18" charset="0"/>
              </a:rPr>
              <a:t>Distribution of cell types in different regions (esp. T and B cells)</a:t>
            </a:r>
          </a:p>
          <a:p>
            <a:pPr marL="1092200" lvl="3" indent="-177800">
              <a:buFont typeface="Arial" pitchFamily="34" charset="0"/>
              <a:buChar char="•"/>
            </a:pPr>
            <a:endParaRPr lang="en-US" sz="1100" dirty="0">
              <a:solidFill>
                <a:srgbClr val="002060"/>
              </a:solidFill>
              <a:latin typeface="Georgia" pitchFamily="18" charset="0"/>
            </a:endParaRPr>
          </a:p>
          <a:p>
            <a:r>
              <a:rPr lang="en-US" sz="1100" dirty="0">
                <a:solidFill>
                  <a:srgbClr val="002060"/>
                </a:solidFill>
                <a:latin typeface="Georgia" pitchFamily="18" charset="0"/>
              </a:rPr>
              <a:t> </a:t>
            </a:r>
            <a:r>
              <a:rPr lang="en-US" sz="1100" b="1" dirty="0">
                <a:solidFill>
                  <a:srgbClr val="002060"/>
                </a:solidFill>
                <a:latin typeface="Georgia" pitchFamily="18" charset="0"/>
              </a:rPr>
              <a:t>Distinguish, in electron micrographs, each of the following :</a:t>
            </a:r>
          </a:p>
          <a:p>
            <a:pPr marL="628650" lvl="1" indent="-171450">
              <a:buFont typeface="Arial" pitchFamily="34" charset="0"/>
              <a:buChar char="•"/>
            </a:pPr>
            <a:r>
              <a:rPr lang="en-US" sz="1100" dirty="0">
                <a:solidFill>
                  <a:srgbClr val="002060"/>
                </a:solidFill>
                <a:latin typeface="Georgia" pitchFamily="18" charset="0"/>
              </a:rPr>
              <a:t>Be able to interpret electron micrographs of lymphoid organs if given the source tissue</a:t>
            </a:r>
          </a:p>
        </p:txBody>
      </p:sp>
    </p:spTree>
    <p:extLst>
      <p:ext uri="{BB962C8B-B14F-4D97-AF65-F5344CB8AC3E}">
        <p14:creationId xmlns:p14="http://schemas.microsoft.com/office/powerpoint/2010/main" val="38838285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40709"/>
            <a:ext cx="3467100" cy="19907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804" y="1600200"/>
            <a:ext cx="6170196" cy="5270932"/>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a:t>
            </a:r>
          </a:p>
        </p:txBody>
      </p:sp>
      <p:sp>
        <p:nvSpPr>
          <p:cNvPr id="5" name="Rectangle 4"/>
          <p:cNvSpPr/>
          <p:nvPr/>
        </p:nvSpPr>
        <p:spPr>
          <a:xfrm>
            <a:off x="1676400" y="1731271"/>
            <a:ext cx="311426" cy="2466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964635" y="1620078"/>
            <a:ext cx="1007165" cy="960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689652" y="1997765"/>
            <a:ext cx="1252331" cy="48105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5446643" y="1922196"/>
            <a:ext cx="1564410" cy="1109239"/>
          </a:xfrm>
          <a:custGeom>
            <a:avLst/>
            <a:gdLst>
              <a:gd name="connsiteX0" fmla="*/ 1033670 w 1564410"/>
              <a:gd name="connsiteY0" fmla="*/ 125265 h 1109239"/>
              <a:gd name="connsiteX1" fmla="*/ 983974 w 1564410"/>
              <a:gd name="connsiteY1" fmla="*/ 105387 h 1109239"/>
              <a:gd name="connsiteX2" fmla="*/ 964096 w 1564410"/>
              <a:gd name="connsiteY2" fmla="*/ 85508 h 1109239"/>
              <a:gd name="connsiteX3" fmla="*/ 894522 w 1564410"/>
              <a:gd name="connsiteY3" fmla="*/ 75569 h 1109239"/>
              <a:gd name="connsiteX4" fmla="*/ 805070 w 1564410"/>
              <a:gd name="connsiteY4" fmla="*/ 45752 h 1109239"/>
              <a:gd name="connsiteX5" fmla="*/ 715618 w 1564410"/>
              <a:gd name="connsiteY5" fmla="*/ 25874 h 1109239"/>
              <a:gd name="connsiteX6" fmla="*/ 646044 w 1564410"/>
              <a:gd name="connsiteY6" fmla="*/ 15934 h 1109239"/>
              <a:gd name="connsiteX7" fmla="*/ 447261 w 1564410"/>
              <a:gd name="connsiteY7" fmla="*/ 15934 h 1109239"/>
              <a:gd name="connsiteX8" fmla="*/ 387627 w 1564410"/>
              <a:gd name="connsiteY8" fmla="*/ 25874 h 1109239"/>
              <a:gd name="connsiteX9" fmla="*/ 357809 w 1564410"/>
              <a:gd name="connsiteY9" fmla="*/ 35813 h 1109239"/>
              <a:gd name="connsiteX10" fmla="*/ 258418 w 1564410"/>
              <a:gd name="connsiteY10" fmla="*/ 85508 h 1109239"/>
              <a:gd name="connsiteX11" fmla="*/ 238540 w 1564410"/>
              <a:gd name="connsiteY11" fmla="*/ 105387 h 1109239"/>
              <a:gd name="connsiteX12" fmla="*/ 168966 w 1564410"/>
              <a:gd name="connsiteY12" fmla="*/ 135204 h 1109239"/>
              <a:gd name="connsiteX13" fmla="*/ 119270 w 1564410"/>
              <a:gd name="connsiteY13" fmla="*/ 165021 h 1109239"/>
              <a:gd name="connsiteX14" fmla="*/ 99392 w 1564410"/>
              <a:gd name="connsiteY14" fmla="*/ 184900 h 1109239"/>
              <a:gd name="connsiteX15" fmla="*/ 69574 w 1564410"/>
              <a:gd name="connsiteY15" fmla="*/ 204778 h 1109239"/>
              <a:gd name="connsiteX16" fmla="*/ 19879 w 1564410"/>
              <a:gd name="connsiteY16" fmla="*/ 264413 h 1109239"/>
              <a:gd name="connsiteX17" fmla="*/ 0 w 1564410"/>
              <a:gd name="connsiteY17" fmla="*/ 333987 h 1109239"/>
              <a:gd name="connsiteX18" fmla="*/ 29818 w 1564410"/>
              <a:gd name="connsiteY18" fmla="*/ 512891 h 1109239"/>
              <a:gd name="connsiteX19" fmla="*/ 49696 w 1564410"/>
              <a:gd name="connsiteY19" fmla="*/ 542708 h 1109239"/>
              <a:gd name="connsiteX20" fmla="*/ 59635 w 1564410"/>
              <a:gd name="connsiteY20" fmla="*/ 572526 h 1109239"/>
              <a:gd name="connsiteX21" fmla="*/ 109331 w 1564410"/>
              <a:gd name="connsiteY21" fmla="*/ 642100 h 1109239"/>
              <a:gd name="connsiteX22" fmla="*/ 129209 w 1564410"/>
              <a:gd name="connsiteY22" fmla="*/ 671917 h 1109239"/>
              <a:gd name="connsiteX23" fmla="*/ 178905 w 1564410"/>
              <a:gd name="connsiteY23" fmla="*/ 721613 h 1109239"/>
              <a:gd name="connsiteX24" fmla="*/ 198783 w 1564410"/>
              <a:gd name="connsiteY24" fmla="*/ 751430 h 1109239"/>
              <a:gd name="connsiteX25" fmla="*/ 268357 w 1564410"/>
              <a:gd name="connsiteY25" fmla="*/ 811065 h 1109239"/>
              <a:gd name="connsiteX26" fmla="*/ 298174 w 1564410"/>
              <a:gd name="connsiteY26" fmla="*/ 830943 h 1109239"/>
              <a:gd name="connsiteX27" fmla="*/ 337931 w 1564410"/>
              <a:gd name="connsiteY27" fmla="*/ 850821 h 1109239"/>
              <a:gd name="connsiteX28" fmla="*/ 387627 w 1564410"/>
              <a:gd name="connsiteY28" fmla="*/ 890578 h 1109239"/>
              <a:gd name="connsiteX29" fmla="*/ 506896 w 1564410"/>
              <a:gd name="connsiteY29" fmla="*/ 980030 h 1109239"/>
              <a:gd name="connsiteX30" fmla="*/ 586409 w 1564410"/>
              <a:gd name="connsiteY30" fmla="*/ 1019787 h 1109239"/>
              <a:gd name="connsiteX31" fmla="*/ 636105 w 1564410"/>
              <a:gd name="connsiteY31" fmla="*/ 1029726 h 1109239"/>
              <a:gd name="connsiteX32" fmla="*/ 695740 w 1564410"/>
              <a:gd name="connsiteY32" fmla="*/ 1049604 h 1109239"/>
              <a:gd name="connsiteX33" fmla="*/ 745435 w 1564410"/>
              <a:gd name="connsiteY33" fmla="*/ 1059543 h 1109239"/>
              <a:gd name="connsiteX34" fmla="*/ 775253 w 1564410"/>
              <a:gd name="connsiteY34" fmla="*/ 1069482 h 1109239"/>
              <a:gd name="connsiteX35" fmla="*/ 824948 w 1564410"/>
              <a:gd name="connsiteY35" fmla="*/ 1089361 h 1109239"/>
              <a:gd name="connsiteX36" fmla="*/ 1013792 w 1564410"/>
              <a:gd name="connsiteY36" fmla="*/ 1109239 h 1109239"/>
              <a:gd name="connsiteX37" fmla="*/ 1331844 w 1564410"/>
              <a:gd name="connsiteY37" fmla="*/ 1089361 h 1109239"/>
              <a:gd name="connsiteX38" fmla="*/ 1391479 w 1564410"/>
              <a:gd name="connsiteY38" fmla="*/ 1069482 h 1109239"/>
              <a:gd name="connsiteX39" fmla="*/ 1421296 w 1564410"/>
              <a:gd name="connsiteY39" fmla="*/ 1059543 h 1109239"/>
              <a:gd name="connsiteX40" fmla="*/ 1451114 w 1564410"/>
              <a:gd name="connsiteY40" fmla="*/ 1049604 h 1109239"/>
              <a:gd name="connsiteX41" fmla="*/ 1480931 w 1564410"/>
              <a:gd name="connsiteY41" fmla="*/ 1039665 h 1109239"/>
              <a:gd name="connsiteX42" fmla="*/ 1520687 w 1564410"/>
              <a:gd name="connsiteY42" fmla="*/ 980030 h 1109239"/>
              <a:gd name="connsiteX43" fmla="*/ 1550505 w 1564410"/>
              <a:gd name="connsiteY43" fmla="*/ 910456 h 1109239"/>
              <a:gd name="connsiteX44" fmla="*/ 1550505 w 1564410"/>
              <a:gd name="connsiteY44" fmla="*/ 622221 h 1109239"/>
              <a:gd name="connsiteX45" fmla="*/ 1530627 w 1564410"/>
              <a:gd name="connsiteY45" fmla="*/ 562587 h 1109239"/>
              <a:gd name="connsiteX46" fmla="*/ 1520687 w 1564410"/>
              <a:gd name="connsiteY46" fmla="*/ 532769 h 1109239"/>
              <a:gd name="connsiteX47" fmla="*/ 1480931 w 1564410"/>
              <a:gd name="connsiteY47" fmla="*/ 473134 h 1109239"/>
              <a:gd name="connsiteX48" fmla="*/ 1461053 w 1564410"/>
              <a:gd name="connsiteY48" fmla="*/ 433378 h 1109239"/>
              <a:gd name="connsiteX49" fmla="*/ 1451114 w 1564410"/>
              <a:gd name="connsiteY49" fmla="*/ 403561 h 1109239"/>
              <a:gd name="connsiteX50" fmla="*/ 1401418 w 1564410"/>
              <a:gd name="connsiteY50" fmla="*/ 353865 h 1109239"/>
              <a:gd name="connsiteX51" fmla="*/ 1381540 w 1564410"/>
              <a:gd name="connsiteY51" fmla="*/ 324047 h 1109239"/>
              <a:gd name="connsiteX52" fmla="*/ 1321905 w 1564410"/>
              <a:gd name="connsiteY52" fmla="*/ 284291 h 1109239"/>
              <a:gd name="connsiteX53" fmla="*/ 1272209 w 1564410"/>
              <a:gd name="connsiteY53" fmla="*/ 234595 h 1109239"/>
              <a:gd name="connsiteX54" fmla="*/ 1212574 w 1564410"/>
              <a:gd name="connsiteY54" fmla="*/ 214717 h 1109239"/>
              <a:gd name="connsiteX55" fmla="*/ 1133061 w 1564410"/>
              <a:gd name="connsiteY55" fmla="*/ 174961 h 1109239"/>
              <a:gd name="connsiteX56" fmla="*/ 1103244 w 1564410"/>
              <a:gd name="connsiteY56" fmla="*/ 155082 h 1109239"/>
              <a:gd name="connsiteX57" fmla="*/ 1073427 w 1564410"/>
              <a:gd name="connsiteY57" fmla="*/ 145143 h 1109239"/>
              <a:gd name="connsiteX58" fmla="*/ 1043609 w 1564410"/>
              <a:gd name="connsiteY58" fmla="*/ 125265 h 1109239"/>
              <a:gd name="connsiteX59" fmla="*/ 1013792 w 1564410"/>
              <a:gd name="connsiteY59" fmla="*/ 115326 h 1109239"/>
              <a:gd name="connsiteX60" fmla="*/ 1033670 w 1564410"/>
              <a:gd name="connsiteY60" fmla="*/ 125265 h 1109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64410" h="1109239">
                <a:moveTo>
                  <a:pt x="1033670" y="125265"/>
                </a:moveTo>
                <a:cubicBezTo>
                  <a:pt x="1028700" y="123608"/>
                  <a:pt x="999465" y="114239"/>
                  <a:pt x="983974" y="105387"/>
                </a:cubicBezTo>
                <a:cubicBezTo>
                  <a:pt x="975838" y="100738"/>
                  <a:pt x="972986" y="88471"/>
                  <a:pt x="964096" y="85508"/>
                </a:cubicBezTo>
                <a:cubicBezTo>
                  <a:pt x="941871" y="78100"/>
                  <a:pt x="917713" y="78882"/>
                  <a:pt x="894522" y="75569"/>
                </a:cubicBezTo>
                <a:cubicBezTo>
                  <a:pt x="864705" y="65630"/>
                  <a:pt x="835562" y="53375"/>
                  <a:pt x="805070" y="45752"/>
                </a:cubicBezTo>
                <a:cubicBezTo>
                  <a:pt x="769326" y="36816"/>
                  <a:pt x="753478" y="32184"/>
                  <a:pt x="715618" y="25874"/>
                </a:cubicBezTo>
                <a:cubicBezTo>
                  <a:pt x="692510" y="22023"/>
                  <a:pt x="669235" y="19247"/>
                  <a:pt x="646044" y="15934"/>
                </a:cubicBezTo>
                <a:cubicBezTo>
                  <a:pt x="564933" y="-11103"/>
                  <a:pt x="614674" y="1376"/>
                  <a:pt x="447261" y="15934"/>
                </a:cubicBezTo>
                <a:cubicBezTo>
                  <a:pt x="427185" y="17680"/>
                  <a:pt x="407299" y="21502"/>
                  <a:pt x="387627" y="25874"/>
                </a:cubicBezTo>
                <a:cubicBezTo>
                  <a:pt x="377400" y="28147"/>
                  <a:pt x="367322" y="31423"/>
                  <a:pt x="357809" y="35813"/>
                </a:cubicBezTo>
                <a:cubicBezTo>
                  <a:pt x="324177" y="51335"/>
                  <a:pt x="258418" y="85508"/>
                  <a:pt x="258418" y="85508"/>
                </a:cubicBezTo>
                <a:cubicBezTo>
                  <a:pt x="251792" y="92134"/>
                  <a:pt x="246337" y="100189"/>
                  <a:pt x="238540" y="105387"/>
                </a:cubicBezTo>
                <a:cubicBezTo>
                  <a:pt x="213978" y="121762"/>
                  <a:pt x="195469" y="126370"/>
                  <a:pt x="168966" y="135204"/>
                </a:cubicBezTo>
                <a:cubicBezTo>
                  <a:pt x="118592" y="185575"/>
                  <a:pt x="183788" y="126309"/>
                  <a:pt x="119270" y="165021"/>
                </a:cubicBezTo>
                <a:cubicBezTo>
                  <a:pt x="111235" y="169842"/>
                  <a:pt x="106709" y="179046"/>
                  <a:pt x="99392" y="184900"/>
                </a:cubicBezTo>
                <a:cubicBezTo>
                  <a:pt x="90064" y="192362"/>
                  <a:pt x="78751" y="197131"/>
                  <a:pt x="69574" y="204778"/>
                </a:cubicBezTo>
                <a:cubicBezTo>
                  <a:pt x="50732" y="220480"/>
                  <a:pt x="31048" y="242074"/>
                  <a:pt x="19879" y="264413"/>
                </a:cubicBezTo>
                <a:cubicBezTo>
                  <a:pt x="12751" y="278670"/>
                  <a:pt x="3184" y="321252"/>
                  <a:pt x="0" y="333987"/>
                </a:cubicBezTo>
                <a:cubicBezTo>
                  <a:pt x="2841" y="368077"/>
                  <a:pt x="1967" y="471115"/>
                  <a:pt x="29818" y="512891"/>
                </a:cubicBezTo>
                <a:lnTo>
                  <a:pt x="49696" y="542708"/>
                </a:lnTo>
                <a:cubicBezTo>
                  <a:pt x="53009" y="552647"/>
                  <a:pt x="54950" y="563155"/>
                  <a:pt x="59635" y="572526"/>
                </a:cubicBezTo>
                <a:cubicBezTo>
                  <a:pt x="67438" y="588133"/>
                  <a:pt x="101836" y="631606"/>
                  <a:pt x="109331" y="642100"/>
                </a:cubicBezTo>
                <a:cubicBezTo>
                  <a:pt x="116274" y="651820"/>
                  <a:pt x="121343" y="662927"/>
                  <a:pt x="129209" y="671917"/>
                </a:cubicBezTo>
                <a:cubicBezTo>
                  <a:pt x="144636" y="689548"/>
                  <a:pt x="165910" y="702121"/>
                  <a:pt x="178905" y="721613"/>
                </a:cubicBezTo>
                <a:cubicBezTo>
                  <a:pt x="185531" y="731552"/>
                  <a:pt x="191136" y="742253"/>
                  <a:pt x="198783" y="751430"/>
                </a:cubicBezTo>
                <a:cubicBezTo>
                  <a:pt x="220030" y="776927"/>
                  <a:pt x="241260" y="791710"/>
                  <a:pt x="268357" y="811065"/>
                </a:cubicBezTo>
                <a:cubicBezTo>
                  <a:pt x="278077" y="818008"/>
                  <a:pt x="287803" y="825017"/>
                  <a:pt x="298174" y="830943"/>
                </a:cubicBezTo>
                <a:cubicBezTo>
                  <a:pt x="311038" y="838294"/>
                  <a:pt x="325067" y="843470"/>
                  <a:pt x="337931" y="850821"/>
                </a:cubicBezTo>
                <a:cubicBezTo>
                  <a:pt x="378603" y="874062"/>
                  <a:pt x="356902" y="863694"/>
                  <a:pt x="387627" y="890578"/>
                </a:cubicBezTo>
                <a:cubicBezTo>
                  <a:pt x="417885" y="917054"/>
                  <a:pt x="469799" y="961481"/>
                  <a:pt x="506896" y="980030"/>
                </a:cubicBezTo>
                <a:cubicBezTo>
                  <a:pt x="533400" y="993282"/>
                  <a:pt x="557352" y="1013976"/>
                  <a:pt x="586409" y="1019787"/>
                </a:cubicBezTo>
                <a:cubicBezTo>
                  <a:pt x="602974" y="1023100"/>
                  <a:pt x="619807" y="1025281"/>
                  <a:pt x="636105" y="1029726"/>
                </a:cubicBezTo>
                <a:cubicBezTo>
                  <a:pt x="656320" y="1035239"/>
                  <a:pt x="675193" y="1045495"/>
                  <a:pt x="695740" y="1049604"/>
                </a:cubicBezTo>
                <a:cubicBezTo>
                  <a:pt x="712305" y="1052917"/>
                  <a:pt x="729046" y="1055446"/>
                  <a:pt x="745435" y="1059543"/>
                </a:cubicBezTo>
                <a:cubicBezTo>
                  <a:pt x="755599" y="1062084"/>
                  <a:pt x="765443" y="1065803"/>
                  <a:pt x="775253" y="1069482"/>
                </a:cubicBezTo>
                <a:cubicBezTo>
                  <a:pt x="791958" y="1075747"/>
                  <a:pt x="807503" y="1085623"/>
                  <a:pt x="824948" y="1089361"/>
                </a:cubicBezTo>
                <a:cubicBezTo>
                  <a:pt x="836862" y="1091914"/>
                  <a:pt x="1007329" y="1108593"/>
                  <a:pt x="1013792" y="1109239"/>
                </a:cubicBezTo>
                <a:lnTo>
                  <a:pt x="1331844" y="1089361"/>
                </a:lnTo>
                <a:cubicBezTo>
                  <a:pt x="1352587" y="1086398"/>
                  <a:pt x="1371601" y="1076108"/>
                  <a:pt x="1391479" y="1069482"/>
                </a:cubicBezTo>
                <a:lnTo>
                  <a:pt x="1421296" y="1059543"/>
                </a:lnTo>
                <a:lnTo>
                  <a:pt x="1451114" y="1049604"/>
                </a:lnTo>
                <a:lnTo>
                  <a:pt x="1480931" y="1039665"/>
                </a:lnTo>
                <a:cubicBezTo>
                  <a:pt x="1494183" y="1019787"/>
                  <a:pt x="1513131" y="1002694"/>
                  <a:pt x="1520687" y="980030"/>
                </a:cubicBezTo>
                <a:cubicBezTo>
                  <a:pt x="1535313" y="936157"/>
                  <a:pt x="1525942" y="959584"/>
                  <a:pt x="1550505" y="910456"/>
                </a:cubicBezTo>
                <a:cubicBezTo>
                  <a:pt x="1568023" y="787831"/>
                  <a:pt x="1570041" y="804554"/>
                  <a:pt x="1550505" y="622221"/>
                </a:cubicBezTo>
                <a:cubicBezTo>
                  <a:pt x="1548273" y="601387"/>
                  <a:pt x="1537253" y="582465"/>
                  <a:pt x="1530627" y="562587"/>
                </a:cubicBezTo>
                <a:cubicBezTo>
                  <a:pt x="1527314" y="552648"/>
                  <a:pt x="1526499" y="541486"/>
                  <a:pt x="1520687" y="532769"/>
                </a:cubicBezTo>
                <a:cubicBezTo>
                  <a:pt x="1507435" y="512891"/>
                  <a:pt x="1491615" y="494502"/>
                  <a:pt x="1480931" y="473134"/>
                </a:cubicBezTo>
                <a:cubicBezTo>
                  <a:pt x="1474305" y="459882"/>
                  <a:pt x="1466889" y="446996"/>
                  <a:pt x="1461053" y="433378"/>
                </a:cubicBezTo>
                <a:cubicBezTo>
                  <a:pt x="1456926" y="423748"/>
                  <a:pt x="1457400" y="411942"/>
                  <a:pt x="1451114" y="403561"/>
                </a:cubicBezTo>
                <a:cubicBezTo>
                  <a:pt x="1437058" y="384819"/>
                  <a:pt x="1414413" y="373358"/>
                  <a:pt x="1401418" y="353865"/>
                </a:cubicBezTo>
                <a:cubicBezTo>
                  <a:pt x="1394792" y="343926"/>
                  <a:pt x="1390530" y="331913"/>
                  <a:pt x="1381540" y="324047"/>
                </a:cubicBezTo>
                <a:cubicBezTo>
                  <a:pt x="1363560" y="308315"/>
                  <a:pt x="1321905" y="284291"/>
                  <a:pt x="1321905" y="284291"/>
                </a:cubicBezTo>
                <a:cubicBezTo>
                  <a:pt x="1303771" y="257090"/>
                  <a:pt x="1303596" y="248545"/>
                  <a:pt x="1272209" y="234595"/>
                </a:cubicBezTo>
                <a:cubicBezTo>
                  <a:pt x="1253061" y="226085"/>
                  <a:pt x="1212574" y="214717"/>
                  <a:pt x="1212574" y="214717"/>
                </a:cubicBezTo>
                <a:cubicBezTo>
                  <a:pt x="1124275" y="148493"/>
                  <a:pt x="1219907" y="212181"/>
                  <a:pt x="1133061" y="174961"/>
                </a:cubicBezTo>
                <a:cubicBezTo>
                  <a:pt x="1122081" y="170255"/>
                  <a:pt x="1113928" y="160424"/>
                  <a:pt x="1103244" y="155082"/>
                </a:cubicBezTo>
                <a:cubicBezTo>
                  <a:pt x="1093873" y="150397"/>
                  <a:pt x="1082798" y="149828"/>
                  <a:pt x="1073427" y="145143"/>
                </a:cubicBezTo>
                <a:cubicBezTo>
                  <a:pt x="1062743" y="139801"/>
                  <a:pt x="1054293" y="130607"/>
                  <a:pt x="1043609" y="125265"/>
                </a:cubicBezTo>
                <a:cubicBezTo>
                  <a:pt x="1034238" y="120580"/>
                  <a:pt x="1023519" y="119217"/>
                  <a:pt x="1013792" y="115326"/>
                </a:cubicBezTo>
                <a:cubicBezTo>
                  <a:pt x="1006914" y="112575"/>
                  <a:pt x="1038640" y="126922"/>
                  <a:pt x="1033670" y="125265"/>
                </a:cubicBezTo>
                <a:close/>
              </a:path>
            </a:pathLst>
          </a:custGeom>
          <a:no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426765" y="3687417"/>
            <a:ext cx="1560444" cy="1530626"/>
          </a:xfrm>
          <a:custGeom>
            <a:avLst/>
            <a:gdLst>
              <a:gd name="connsiteX0" fmla="*/ 1152939 w 1560444"/>
              <a:gd name="connsiteY0" fmla="*/ 298174 h 1530626"/>
              <a:gd name="connsiteX1" fmla="*/ 1113183 w 1560444"/>
              <a:gd name="connsiteY1" fmla="*/ 248479 h 1530626"/>
              <a:gd name="connsiteX2" fmla="*/ 1103244 w 1560444"/>
              <a:gd name="connsiteY2" fmla="*/ 218661 h 1530626"/>
              <a:gd name="connsiteX3" fmla="*/ 1083365 w 1560444"/>
              <a:gd name="connsiteY3" fmla="*/ 198783 h 1530626"/>
              <a:gd name="connsiteX4" fmla="*/ 1053548 w 1560444"/>
              <a:gd name="connsiteY4" fmla="*/ 159026 h 1530626"/>
              <a:gd name="connsiteX5" fmla="*/ 1043609 w 1560444"/>
              <a:gd name="connsiteY5" fmla="*/ 129209 h 1530626"/>
              <a:gd name="connsiteX6" fmla="*/ 974035 w 1560444"/>
              <a:gd name="connsiteY6" fmla="*/ 109331 h 1530626"/>
              <a:gd name="connsiteX7" fmla="*/ 914400 w 1560444"/>
              <a:gd name="connsiteY7" fmla="*/ 69574 h 1530626"/>
              <a:gd name="connsiteX8" fmla="*/ 884583 w 1560444"/>
              <a:gd name="connsiteY8" fmla="*/ 49696 h 1530626"/>
              <a:gd name="connsiteX9" fmla="*/ 824948 w 1560444"/>
              <a:gd name="connsiteY9" fmla="*/ 29818 h 1530626"/>
              <a:gd name="connsiteX10" fmla="*/ 795131 w 1560444"/>
              <a:gd name="connsiteY10" fmla="*/ 19879 h 1530626"/>
              <a:gd name="connsiteX11" fmla="*/ 675861 w 1560444"/>
              <a:gd name="connsiteY11" fmla="*/ 0 h 1530626"/>
              <a:gd name="connsiteX12" fmla="*/ 377687 w 1560444"/>
              <a:gd name="connsiteY12" fmla="*/ 9940 h 1530626"/>
              <a:gd name="connsiteX13" fmla="*/ 288235 w 1560444"/>
              <a:gd name="connsiteY13" fmla="*/ 29818 h 1530626"/>
              <a:gd name="connsiteX14" fmla="*/ 248478 w 1560444"/>
              <a:gd name="connsiteY14" fmla="*/ 39757 h 1530626"/>
              <a:gd name="connsiteX15" fmla="*/ 178905 w 1560444"/>
              <a:gd name="connsiteY15" fmla="*/ 119270 h 1530626"/>
              <a:gd name="connsiteX16" fmla="*/ 129209 w 1560444"/>
              <a:gd name="connsiteY16" fmla="*/ 168966 h 1530626"/>
              <a:gd name="connsiteX17" fmla="*/ 109331 w 1560444"/>
              <a:gd name="connsiteY17" fmla="*/ 198783 h 1530626"/>
              <a:gd name="connsiteX18" fmla="*/ 59635 w 1560444"/>
              <a:gd name="connsiteY18" fmla="*/ 248479 h 1530626"/>
              <a:gd name="connsiteX19" fmla="*/ 49696 w 1560444"/>
              <a:gd name="connsiteY19" fmla="*/ 278296 h 1530626"/>
              <a:gd name="connsiteX20" fmla="*/ 29818 w 1560444"/>
              <a:gd name="connsiteY20" fmla="*/ 308113 h 1530626"/>
              <a:gd name="connsiteX21" fmla="*/ 19878 w 1560444"/>
              <a:gd name="connsiteY21" fmla="*/ 367748 h 1530626"/>
              <a:gd name="connsiteX22" fmla="*/ 0 w 1560444"/>
              <a:gd name="connsiteY22" fmla="*/ 437322 h 1530626"/>
              <a:gd name="connsiteX23" fmla="*/ 29818 w 1560444"/>
              <a:gd name="connsiteY23" fmla="*/ 606287 h 1530626"/>
              <a:gd name="connsiteX24" fmla="*/ 49696 w 1560444"/>
              <a:gd name="connsiteY24" fmla="*/ 636105 h 1530626"/>
              <a:gd name="connsiteX25" fmla="*/ 59635 w 1560444"/>
              <a:gd name="connsiteY25" fmla="*/ 675861 h 1530626"/>
              <a:gd name="connsiteX26" fmla="*/ 99392 w 1560444"/>
              <a:gd name="connsiteY26" fmla="*/ 725557 h 1530626"/>
              <a:gd name="connsiteX27" fmla="*/ 109331 w 1560444"/>
              <a:gd name="connsiteY27" fmla="*/ 755374 h 1530626"/>
              <a:gd name="connsiteX28" fmla="*/ 129209 w 1560444"/>
              <a:gd name="connsiteY28" fmla="*/ 775253 h 1530626"/>
              <a:gd name="connsiteX29" fmla="*/ 149087 w 1560444"/>
              <a:gd name="connsiteY29" fmla="*/ 805070 h 1530626"/>
              <a:gd name="connsiteX30" fmla="*/ 159026 w 1560444"/>
              <a:gd name="connsiteY30" fmla="*/ 834887 h 1530626"/>
              <a:gd name="connsiteX31" fmla="*/ 198783 w 1560444"/>
              <a:gd name="connsiteY31" fmla="*/ 894522 h 1530626"/>
              <a:gd name="connsiteX32" fmla="*/ 228600 w 1560444"/>
              <a:gd name="connsiteY32" fmla="*/ 964096 h 1530626"/>
              <a:gd name="connsiteX33" fmla="*/ 258418 w 1560444"/>
              <a:gd name="connsiteY33" fmla="*/ 993913 h 1530626"/>
              <a:gd name="connsiteX34" fmla="*/ 288235 w 1560444"/>
              <a:gd name="connsiteY34" fmla="*/ 1053548 h 1530626"/>
              <a:gd name="connsiteX35" fmla="*/ 347870 w 1560444"/>
              <a:gd name="connsiteY35" fmla="*/ 1113183 h 1530626"/>
              <a:gd name="connsiteX36" fmla="*/ 407505 w 1560444"/>
              <a:gd name="connsiteY36" fmla="*/ 1182757 h 1530626"/>
              <a:gd name="connsiteX37" fmla="*/ 437322 w 1560444"/>
              <a:gd name="connsiteY37" fmla="*/ 1192696 h 1530626"/>
              <a:gd name="connsiteX38" fmla="*/ 496957 w 1560444"/>
              <a:gd name="connsiteY38" fmla="*/ 1262270 h 1530626"/>
              <a:gd name="connsiteX39" fmla="*/ 526774 w 1560444"/>
              <a:gd name="connsiteY39" fmla="*/ 1282148 h 1530626"/>
              <a:gd name="connsiteX40" fmla="*/ 566531 w 1560444"/>
              <a:gd name="connsiteY40" fmla="*/ 1321905 h 1530626"/>
              <a:gd name="connsiteX41" fmla="*/ 596348 w 1560444"/>
              <a:gd name="connsiteY41" fmla="*/ 1331844 h 1530626"/>
              <a:gd name="connsiteX42" fmla="*/ 626165 w 1560444"/>
              <a:gd name="connsiteY42" fmla="*/ 1351722 h 1530626"/>
              <a:gd name="connsiteX43" fmla="*/ 655983 w 1560444"/>
              <a:gd name="connsiteY43" fmla="*/ 1381540 h 1530626"/>
              <a:gd name="connsiteX44" fmla="*/ 685800 w 1560444"/>
              <a:gd name="connsiteY44" fmla="*/ 1391479 h 1530626"/>
              <a:gd name="connsiteX45" fmla="*/ 715618 w 1560444"/>
              <a:gd name="connsiteY45" fmla="*/ 1411357 h 1530626"/>
              <a:gd name="connsiteX46" fmla="*/ 785192 w 1560444"/>
              <a:gd name="connsiteY46" fmla="*/ 1441174 h 1530626"/>
              <a:gd name="connsiteX47" fmla="*/ 815009 w 1560444"/>
              <a:gd name="connsiteY47" fmla="*/ 1461053 h 1530626"/>
              <a:gd name="connsiteX48" fmla="*/ 894522 w 1560444"/>
              <a:gd name="connsiteY48" fmla="*/ 1480931 h 1530626"/>
              <a:gd name="connsiteX49" fmla="*/ 924339 w 1560444"/>
              <a:gd name="connsiteY49" fmla="*/ 1500809 h 1530626"/>
              <a:gd name="connsiteX50" fmla="*/ 1033670 w 1560444"/>
              <a:gd name="connsiteY50" fmla="*/ 1530626 h 1530626"/>
              <a:gd name="connsiteX51" fmla="*/ 1202635 w 1560444"/>
              <a:gd name="connsiteY51" fmla="*/ 1520687 h 1530626"/>
              <a:gd name="connsiteX52" fmla="*/ 1262270 w 1560444"/>
              <a:gd name="connsiteY52" fmla="*/ 1510748 h 1530626"/>
              <a:gd name="connsiteX53" fmla="*/ 1321905 w 1560444"/>
              <a:gd name="connsiteY53" fmla="*/ 1490870 h 1530626"/>
              <a:gd name="connsiteX54" fmla="*/ 1361661 w 1560444"/>
              <a:gd name="connsiteY54" fmla="*/ 1461053 h 1530626"/>
              <a:gd name="connsiteX55" fmla="*/ 1391478 w 1560444"/>
              <a:gd name="connsiteY55" fmla="*/ 1451113 h 1530626"/>
              <a:gd name="connsiteX56" fmla="*/ 1421296 w 1560444"/>
              <a:gd name="connsiteY56" fmla="*/ 1431235 h 1530626"/>
              <a:gd name="connsiteX57" fmla="*/ 1480931 w 1560444"/>
              <a:gd name="connsiteY57" fmla="*/ 1401418 h 1530626"/>
              <a:gd name="connsiteX58" fmla="*/ 1530626 w 1560444"/>
              <a:gd name="connsiteY58" fmla="*/ 1311966 h 1530626"/>
              <a:gd name="connsiteX59" fmla="*/ 1550505 w 1560444"/>
              <a:gd name="connsiteY59" fmla="*/ 1232453 h 1530626"/>
              <a:gd name="connsiteX60" fmla="*/ 1560444 w 1560444"/>
              <a:gd name="connsiteY60" fmla="*/ 1123122 h 1530626"/>
              <a:gd name="connsiteX61" fmla="*/ 1530626 w 1560444"/>
              <a:gd name="connsiteY61" fmla="*/ 934279 h 1530626"/>
              <a:gd name="connsiteX62" fmla="*/ 1520687 w 1560444"/>
              <a:gd name="connsiteY62" fmla="*/ 904461 h 1530626"/>
              <a:gd name="connsiteX63" fmla="*/ 1500809 w 1560444"/>
              <a:gd name="connsiteY63" fmla="*/ 864705 h 1530626"/>
              <a:gd name="connsiteX64" fmla="*/ 1470992 w 1560444"/>
              <a:gd name="connsiteY64" fmla="*/ 765313 h 1530626"/>
              <a:gd name="connsiteX65" fmla="*/ 1441174 w 1560444"/>
              <a:gd name="connsiteY65" fmla="*/ 725557 h 1530626"/>
              <a:gd name="connsiteX66" fmla="*/ 1421296 w 1560444"/>
              <a:gd name="connsiteY66" fmla="*/ 665922 h 1530626"/>
              <a:gd name="connsiteX67" fmla="*/ 1381539 w 1560444"/>
              <a:gd name="connsiteY67" fmla="*/ 606287 h 1530626"/>
              <a:gd name="connsiteX68" fmla="*/ 1371600 w 1560444"/>
              <a:gd name="connsiteY68" fmla="*/ 576470 h 1530626"/>
              <a:gd name="connsiteX69" fmla="*/ 1351722 w 1560444"/>
              <a:gd name="connsiteY69" fmla="*/ 546653 h 1530626"/>
              <a:gd name="connsiteX70" fmla="*/ 1341783 w 1560444"/>
              <a:gd name="connsiteY70" fmla="*/ 506896 h 1530626"/>
              <a:gd name="connsiteX71" fmla="*/ 1302026 w 1560444"/>
              <a:gd name="connsiteY71" fmla="*/ 457200 h 1530626"/>
              <a:gd name="connsiteX72" fmla="*/ 1272209 w 1560444"/>
              <a:gd name="connsiteY72" fmla="*/ 397566 h 1530626"/>
              <a:gd name="connsiteX73" fmla="*/ 1232452 w 1560444"/>
              <a:gd name="connsiteY73" fmla="*/ 357809 h 1530626"/>
              <a:gd name="connsiteX74" fmla="*/ 1182757 w 1560444"/>
              <a:gd name="connsiteY74" fmla="*/ 318053 h 1530626"/>
              <a:gd name="connsiteX75" fmla="*/ 1152939 w 1560444"/>
              <a:gd name="connsiteY75" fmla="*/ 298174 h 15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560444" h="1530626">
                <a:moveTo>
                  <a:pt x="1152939" y="298174"/>
                </a:moveTo>
                <a:cubicBezTo>
                  <a:pt x="1139687" y="281609"/>
                  <a:pt x="1124426" y="266468"/>
                  <a:pt x="1113183" y="248479"/>
                </a:cubicBezTo>
                <a:cubicBezTo>
                  <a:pt x="1107630" y="239595"/>
                  <a:pt x="1108634" y="227645"/>
                  <a:pt x="1103244" y="218661"/>
                </a:cubicBezTo>
                <a:cubicBezTo>
                  <a:pt x="1098423" y="210626"/>
                  <a:pt x="1089364" y="205982"/>
                  <a:pt x="1083365" y="198783"/>
                </a:cubicBezTo>
                <a:cubicBezTo>
                  <a:pt x="1072760" y="186057"/>
                  <a:pt x="1063487" y="172278"/>
                  <a:pt x="1053548" y="159026"/>
                </a:cubicBezTo>
                <a:cubicBezTo>
                  <a:pt x="1050235" y="149087"/>
                  <a:pt x="1051017" y="136617"/>
                  <a:pt x="1043609" y="129209"/>
                </a:cubicBezTo>
                <a:cubicBezTo>
                  <a:pt x="1038856" y="124456"/>
                  <a:pt x="974379" y="109417"/>
                  <a:pt x="974035" y="109331"/>
                </a:cubicBezTo>
                <a:cubicBezTo>
                  <a:pt x="917513" y="52807"/>
                  <a:pt x="971936" y="98342"/>
                  <a:pt x="914400" y="69574"/>
                </a:cubicBezTo>
                <a:cubicBezTo>
                  <a:pt x="903716" y="64232"/>
                  <a:pt x="895499" y="54547"/>
                  <a:pt x="884583" y="49696"/>
                </a:cubicBezTo>
                <a:cubicBezTo>
                  <a:pt x="865435" y="41186"/>
                  <a:pt x="844826" y="36444"/>
                  <a:pt x="824948" y="29818"/>
                </a:cubicBezTo>
                <a:cubicBezTo>
                  <a:pt x="815009" y="26505"/>
                  <a:pt x="805404" y="21934"/>
                  <a:pt x="795131" y="19879"/>
                </a:cubicBezTo>
                <a:cubicBezTo>
                  <a:pt x="722463" y="5346"/>
                  <a:pt x="762159" y="12329"/>
                  <a:pt x="675861" y="0"/>
                </a:cubicBezTo>
                <a:cubicBezTo>
                  <a:pt x="576470" y="3313"/>
                  <a:pt x="476980" y="4423"/>
                  <a:pt x="377687" y="9940"/>
                </a:cubicBezTo>
                <a:cubicBezTo>
                  <a:pt x="322018" y="13033"/>
                  <a:pt x="329736" y="17961"/>
                  <a:pt x="288235" y="29818"/>
                </a:cubicBezTo>
                <a:cubicBezTo>
                  <a:pt x="275100" y="33571"/>
                  <a:pt x="261730" y="36444"/>
                  <a:pt x="248478" y="39757"/>
                </a:cubicBezTo>
                <a:cubicBezTo>
                  <a:pt x="163995" y="96079"/>
                  <a:pt x="294863" y="3312"/>
                  <a:pt x="178905" y="119270"/>
                </a:cubicBezTo>
                <a:cubicBezTo>
                  <a:pt x="162340" y="135835"/>
                  <a:pt x="142204" y="149474"/>
                  <a:pt x="129209" y="168966"/>
                </a:cubicBezTo>
                <a:cubicBezTo>
                  <a:pt x="122583" y="178905"/>
                  <a:pt x="117197" y="189793"/>
                  <a:pt x="109331" y="198783"/>
                </a:cubicBezTo>
                <a:cubicBezTo>
                  <a:pt x="93904" y="216414"/>
                  <a:pt x="59635" y="248479"/>
                  <a:pt x="59635" y="248479"/>
                </a:cubicBezTo>
                <a:cubicBezTo>
                  <a:pt x="56322" y="258418"/>
                  <a:pt x="54381" y="268925"/>
                  <a:pt x="49696" y="278296"/>
                </a:cubicBezTo>
                <a:cubicBezTo>
                  <a:pt x="44354" y="288980"/>
                  <a:pt x="33595" y="296781"/>
                  <a:pt x="29818" y="308113"/>
                </a:cubicBezTo>
                <a:cubicBezTo>
                  <a:pt x="23445" y="327231"/>
                  <a:pt x="23830" y="347987"/>
                  <a:pt x="19878" y="367748"/>
                </a:cubicBezTo>
                <a:cubicBezTo>
                  <a:pt x="13637" y="398952"/>
                  <a:pt x="9474" y="408900"/>
                  <a:pt x="0" y="437322"/>
                </a:cubicBezTo>
                <a:cubicBezTo>
                  <a:pt x="3164" y="472131"/>
                  <a:pt x="3332" y="566556"/>
                  <a:pt x="29818" y="606287"/>
                </a:cubicBezTo>
                <a:lnTo>
                  <a:pt x="49696" y="636105"/>
                </a:lnTo>
                <a:cubicBezTo>
                  <a:pt x="53009" y="649357"/>
                  <a:pt x="54254" y="663306"/>
                  <a:pt x="59635" y="675861"/>
                </a:cubicBezTo>
                <a:cubicBezTo>
                  <a:pt x="69040" y="697806"/>
                  <a:pt x="83360" y="709525"/>
                  <a:pt x="99392" y="725557"/>
                </a:cubicBezTo>
                <a:cubicBezTo>
                  <a:pt x="102705" y="735496"/>
                  <a:pt x="103941" y="746390"/>
                  <a:pt x="109331" y="755374"/>
                </a:cubicBezTo>
                <a:cubicBezTo>
                  <a:pt x="114152" y="763409"/>
                  <a:pt x="123355" y="767936"/>
                  <a:pt x="129209" y="775253"/>
                </a:cubicBezTo>
                <a:cubicBezTo>
                  <a:pt x="136671" y="784581"/>
                  <a:pt x="143745" y="794386"/>
                  <a:pt x="149087" y="805070"/>
                </a:cubicBezTo>
                <a:cubicBezTo>
                  <a:pt x="153772" y="814441"/>
                  <a:pt x="153938" y="825729"/>
                  <a:pt x="159026" y="834887"/>
                </a:cubicBezTo>
                <a:cubicBezTo>
                  <a:pt x="170628" y="855771"/>
                  <a:pt x="198783" y="894522"/>
                  <a:pt x="198783" y="894522"/>
                </a:cubicBezTo>
                <a:cubicBezTo>
                  <a:pt x="206894" y="918855"/>
                  <a:pt x="213248" y="942603"/>
                  <a:pt x="228600" y="964096"/>
                </a:cubicBezTo>
                <a:cubicBezTo>
                  <a:pt x="236770" y="975534"/>
                  <a:pt x="248479" y="983974"/>
                  <a:pt x="258418" y="993913"/>
                </a:cubicBezTo>
                <a:cubicBezTo>
                  <a:pt x="267628" y="1021544"/>
                  <a:pt x="267683" y="1030427"/>
                  <a:pt x="288235" y="1053548"/>
                </a:cubicBezTo>
                <a:cubicBezTo>
                  <a:pt x="306912" y="1074559"/>
                  <a:pt x="332276" y="1089792"/>
                  <a:pt x="347870" y="1113183"/>
                </a:cubicBezTo>
                <a:cubicBezTo>
                  <a:pt x="366972" y="1141836"/>
                  <a:pt x="376830" y="1160846"/>
                  <a:pt x="407505" y="1182757"/>
                </a:cubicBezTo>
                <a:cubicBezTo>
                  <a:pt x="416030" y="1188846"/>
                  <a:pt x="427383" y="1189383"/>
                  <a:pt x="437322" y="1192696"/>
                </a:cubicBezTo>
                <a:cubicBezTo>
                  <a:pt x="455307" y="1219673"/>
                  <a:pt x="468035" y="1242989"/>
                  <a:pt x="496957" y="1262270"/>
                </a:cubicBezTo>
                <a:cubicBezTo>
                  <a:pt x="506896" y="1268896"/>
                  <a:pt x="517705" y="1274374"/>
                  <a:pt x="526774" y="1282148"/>
                </a:cubicBezTo>
                <a:cubicBezTo>
                  <a:pt x="541004" y="1294345"/>
                  <a:pt x="551280" y="1311012"/>
                  <a:pt x="566531" y="1321905"/>
                </a:cubicBezTo>
                <a:cubicBezTo>
                  <a:pt x="575056" y="1327994"/>
                  <a:pt x="586977" y="1327159"/>
                  <a:pt x="596348" y="1331844"/>
                </a:cubicBezTo>
                <a:cubicBezTo>
                  <a:pt x="607032" y="1337186"/>
                  <a:pt x="616988" y="1344075"/>
                  <a:pt x="626165" y="1351722"/>
                </a:cubicBezTo>
                <a:cubicBezTo>
                  <a:pt x="636963" y="1360721"/>
                  <a:pt x="644287" y="1373743"/>
                  <a:pt x="655983" y="1381540"/>
                </a:cubicBezTo>
                <a:cubicBezTo>
                  <a:pt x="664700" y="1387351"/>
                  <a:pt x="676429" y="1386794"/>
                  <a:pt x="685800" y="1391479"/>
                </a:cubicBezTo>
                <a:cubicBezTo>
                  <a:pt x="696484" y="1396821"/>
                  <a:pt x="705246" y="1405430"/>
                  <a:pt x="715618" y="1411357"/>
                </a:cubicBezTo>
                <a:cubicBezTo>
                  <a:pt x="750009" y="1431009"/>
                  <a:pt x="751738" y="1430023"/>
                  <a:pt x="785192" y="1441174"/>
                </a:cubicBezTo>
                <a:cubicBezTo>
                  <a:pt x="795131" y="1447800"/>
                  <a:pt x="803783" y="1456971"/>
                  <a:pt x="815009" y="1461053"/>
                </a:cubicBezTo>
                <a:cubicBezTo>
                  <a:pt x="840684" y="1470390"/>
                  <a:pt x="894522" y="1480931"/>
                  <a:pt x="894522" y="1480931"/>
                </a:cubicBezTo>
                <a:cubicBezTo>
                  <a:pt x="904461" y="1487557"/>
                  <a:pt x="913423" y="1495958"/>
                  <a:pt x="924339" y="1500809"/>
                </a:cubicBezTo>
                <a:cubicBezTo>
                  <a:pt x="965609" y="1519151"/>
                  <a:pt x="991155" y="1522123"/>
                  <a:pt x="1033670" y="1530626"/>
                </a:cubicBezTo>
                <a:cubicBezTo>
                  <a:pt x="1089992" y="1527313"/>
                  <a:pt x="1146428" y="1525574"/>
                  <a:pt x="1202635" y="1520687"/>
                </a:cubicBezTo>
                <a:cubicBezTo>
                  <a:pt x="1222712" y="1518941"/>
                  <a:pt x="1242719" y="1515636"/>
                  <a:pt x="1262270" y="1510748"/>
                </a:cubicBezTo>
                <a:cubicBezTo>
                  <a:pt x="1282598" y="1505666"/>
                  <a:pt x="1321905" y="1490870"/>
                  <a:pt x="1321905" y="1490870"/>
                </a:cubicBezTo>
                <a:cubicBezTo>
                  <a:pt x="1335157" y="1480931"/>
                  <a:pt x="1347279" y="1469272"/>
                  <a:pt x="1361661" y="1461053"/>
                </a:cubicBezTo>
                <a:cubicBezTo>
                  <a:pt x="1370757" y="1455855"/>
                  <a:pt x="1382107" y="1455798"/>
                  <a:pt x="1391478" y="1451113"/>
                </a:cubicBezTo>
                <a:cubicBezTo>
                  <a:pt x="1402162" y="1445771"/>
                  <a:pt x="1410612" y="1436577"/>
                  <a:pt x="1421296" y="1431235"/>
                </a:cubicBezTo>
                <a:cubicBezTo>
                  <a:pt x="1503596" y="1390086"/>
                  <a:pt x="1395476" y="1458386"/>
                  <a:pt x="1480931" y="1401418"/>
                </a:cubicBezTo>
                <a:cubicBezTo>
                  <a:pt x="1514225" y="1351477"/>
                  <a:pt x="1518514" y="1356374"/>
                  <a:pt x="1530626" y="1311966"/>
                </a:cubicBezTo>
                <a:cubicBezTo>
                  <a:pt x="1537815" y="1285609"/>
                  <a:pt x="1550505" y="1232453"/>
                  <a:pt x="1550505" y="1232453"/>
                </a:cubicBezTo>
                <a:cubicBezTo>
                  <a:pt x="1553818" y="1196009"/>
                  <a:pt x="1560444" y="1159716"/>
                  <a:pt x="1560444" y="1123122"/>
                </a:cubicBezTo>
                <a:cubicBezTo>
                  <a:pt x="1560444" y="1062328"/>
                  <a:pt x="1550114" y="992744"/>
                  <a:pt x="1530626" y="934279"/>
                </a:cubicBezTo>
                <a:cubicBezTo>
                  <a:pt x="1527313" y="924340"/>
                  <a:pt x="1524814" y="914091"/>
                  <a:pt x="1520687" y="904461"/>
                </a:cubicBezTo>
                <a:cubicBezTo>
                  <a:pt x="1514851" y="890843"/>
                  <a:pt x="1507435" y="877957"/>
                  <a:pt x="1500809" y="864705"/>
                </a:cubicBezTo>
                <a:cubicBezTo>
                  <a:pt x="1495648" y="844059"/>
                  <a:pt x="1480066" y="777411"/>
                  <a:pt x="1470992" y="765313"/>
                </a:cubicBezTo>
                <a:lnTo>
                  <a:pt x="1441174" y="725557"/>
                </a:lnTo>
                <a:cubicBezTo>
                  <a:pt x="1434548" y="705679"/>
                  <a:pt x="1432919" y="683356"/>
                  <a:pt x="1421296" y="665922"/>
                </a:cubicBezTo>
                <a:lnTo>
                  <a:pt x="1381539" y="606287"/>
                </a:lnTo>
                <a:cubicBezTo>
                  <a:pt x="1378226" y="596348"/>
                  <a:pt x="1376285" y="585841"/>
                  <a:pt x="1371600" y="576470"/>
                </a:cubicBezTo>
                <a:cubicBezTo>
                  <a:pt x="1366258" y="565786"/>
                  <a:pt x="1356427" y="557632"/>
                  <a:pt x="1351722" y="546653"/>
                </a:cubicBezTo>
                <a:cubicBezTo>
                  <a:pt x="1346341" y="534097"/>
                  <a:pt x="1347164" y="519452"/>
                  <a:pt x="1341783" y="506896"/>
                </a:cubicBezTo>
                <a:cubicBezTo>
                  <a:pt x="1332380" y="484955"/>
                  <a:pt x="1318056" y="473230"/>
                  <a:pt x="1302026" y="457200"/>
                </a:cubicBezTo>
                <a:cubicBezTo>
                  <a:pt x="1292406" y="428341"/>
                  <a:pt x="1293228" y="422088"/>
                  <a:pt x="1272209" y="397566"/>
                </a:cubicBezTo>
                <a:cubicBezTo>
                  <a:pt x="1260012" y="383336"/>
                  <a:pt x="1242848" y="373403"/>
                  <a:pt x="1232452" y="357809"/>
                </a:cubicBezTo>
                <a:cubicBezTo>
                  <a:pt x="1206763" y="319275"/>
                  <a:pt x="1223906" y="331769"/>
                  <a:pt x="1182757" y="318053"/>
                </a:cubicBezTo>
                <a:lnTo>
                  <a:pt x="1152939" y="298174"/>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383156" y="5367130"/>
            <a:ext cx="1311966" cy="1331843"/>
          </a:xfrm>
          <a:custGeom>
            <a:avLst/>
            <a:gdLst>
              <a:gd name="connsiteX0" fmla="*/ 1182757 w 1311966"/>
              <a:gd name="connsiteY0" fmla="*/ 308113 h 1331843"/>
              <a:gd name="connsiteX1" fmla="*/ 1113183 w 1311966"/>
              <a:gd name="connsiteY1" fmla="*/ 218661 h 1331843"/>
              <a:gd name="connsiteX2" fmla="*/ 1083366 w 1311966"/>
              <a:gd name="connsiteY2" fmla="*/ 208722 h 1331843"/>
              <a:gd name="connsiteX3" fmla="*/ 1053548 w 1311966"/>
              <a:gd name="connsiteY3" fmla="*/ 188843 h 1331843"/>
              <a:gd name="connsiteX4" fmla="*/ 1023731 w 1311966"/>
              <a:gd name="connsiteY4" fmla="*/ 178904 h 1331843"/>
              <a:gd name="connsiteX5" fmla="*/ 954157 w 1311966"/>
              <a:gd name="connsiteY5" fmla="*/ 129209 h 1331843"/>
              <a:gd name="connsiteX6" fmla="*/ 874644 w 1311966"/>
              <a:gd name="connsiteY6" fmla="*/ 89452 h 1331843"/>
              <a:gd name="connsiteX7" fmla="*/ 844826 w 1311966"/>
              <a:gd name="connsiteY7" fmla="*/ 69574 h 1331843"/>
              <a:gd name="connsiteX8" fmla="*/ 785192 w 1311966"/>
              <a:gd name="connsiteY8" fmla="*/ 49695 h 1331843"/>
              <a:gd name="connsiteX9" fmla="*/ 755374 w 1311966"/>
              <a:gd name="connsiteY9" fmla="*/ 39756 h 1331843"/>
              <a:gd name="connsiteX10" fmla="*/ 725557 w 1311966"/>
              <a:gd name="connsiteY10" fmla="*/ 29817 h 1331843"/>
              <a:gd name="connsiteX11" fmla="*/ 655983 w 1311966"/>
              <a:gd name="connsiteY11" fmla="*/ 19878 h 1331843"/>
              <a:gd name="connsiteX12" fmla="*/ 606287 w 1311966"/>
              <a:gd name="connsiteY12" fmla="*/ 9939 h 1331843"/>
              <a:gd name="connsiteX13" fmla="*/ 477079 w 1311966"/>
              <a:gd name="connsiteY13" fmla="*/ 0 h 1331843"/>
              <a:gd name="connsiteX14" fmla="*/ 278296 w 1311966"/>
              <a:gd name="connsiteY14" fmla="*/ 9939 h 1331843"/>
              <a:gd name="connsiteX15" fmla="*/ 218661 w 1311966"/>
              <a:gd name="connsiteY15" fmla="*/ 29817 h 1331843"/>
              <a:gd name="connsiteX16" fmla="*/ 168966 w 1311966"/>
              <a:gd name="connsiteY16" fmla="*/ 79513 h 1331843"/>
              <a:gd name="connsiteX17" fmla="*/ 139148 w 1311966"/>
              <a:gd name="connsiteY17" fmla="*/ 99391 h 1331843"/>
              <a:gd name="connsiteX18" fmla="*/ 119270 w 1311966"/>
              <a:gd name="connsiteY18" fmla="*/ 129209 h 1331843"/>
              <a:gd name="connsiteX19" fmla="*/ 79513 w 1311966"/>
              <a:gd name="connsiteY19" fmla="*/ 198782 h 1331843"/>
              <a:gd name="connsiteX20" fmla="*/ 49696 w 1311966"/>
              <a:gd name="connsiteY20" fmla="*/ 228600 h 1331843"/>
              <a:gd name="connsiteX21" fmla="*/ 19879 w 1311966"/>
              <a:gd name="connsiteY21" fmla="*/ 318052 h 1331843"/>
              <a:gd name="connsiteX22" fmla="*/ 9940 w 1311966"/>
              <a:gd name="connsiteY22" fmla="*/ 347869 h 1331843"/>
              <a:gd name="connsiteX23" fmla="*/ 0 w 1311966"/>
              <a:gd name="connsiteY23" fmla="*/ 387626 h 1331843"/>
              <a:gd name="connsiteX24" fmla="*/ 9940 w 1311966"/>
              <a:gd name="connsiteY24" fmla="*/ 616226 h 1331843"/>
              <a:gd name="connsiteX25" fmla="*/ 19879 w 1311966"/>
              <a:gd name="connsiteY25" fmla="*/ 646043 h 1331843"/>
              <a:gd name="connsiteX26" fmla="*/ 39757 w 1311966"/>
              <a:gd name="connsiteY26" fmla="*/ 745435 h 1331843"/>
              <a:gd name="connsiteX27" fmla="*/ 59635 w 1311966"/>
              <a:gd name="connsiteY27" fmla="*/ 775252 h 1331843"/>
              <a:gd name="connsiteX28" fmla="*/ 89453 w 1311966"/>
              <a:gd name="connsiteY28" fmla="*/ 824948 h 1331843"/>
              <a:gd name="connsiteX29" fmla="*/ 129209 w 1311966"/>
              <a:gd name="connsiteY29" fmla="*/ 904461 h 1331843"/>
              <a:gd name="connsiteX30" fmla="*/ 149087 w 1311966"/>
              <a:gd name="connsiteY30" fmla="*/ 954156 h 1331843"/>
              <a:gd name="connsiteX31" fmla="*/ 188844 w 1311966"/>
              <a:gd name="connsiteY31" fmla="*/ 1013791 h 1331843"/>
              <a:gd name="connsiteX32" fmla="*/ 238540 w 1311966"/>
              <a:gd name="connsiteY32" fmla="*/ 1083365 h 1331843"/>
              <a:gd name="connsiteX33" fmla="*/ 288235 w 1311966"/>
              <a:gd name="connsiteY33" fmla="*/ 1133061 h 1331843"/>
              <a:gd name="connsiteX34" fmla="*/ 318053 w 1311966"/>
              <a:gd name="connsiteY34" fmla="*/ 1162878 h 1331843"/>
              <a:gd name="connsiteX35" fmla="*/ 347870 w 1311966"/>
              <a:gd name="connsiteY35" fmla="*/ 1172817 h 1331843"/>
              <a:gd name="connsiteX36" fmla="*/ 437322 w 1311966"/>
              <a:gd name="connsiteY36" fmla="*/ 1222513 h 1331843"/>
              <a:gd name="connsiteX37" fmla="*/ 477079 w 1311966"/>
              <a:gd name="connsiteY37" fmla="*/ 1292087 h 1331843"/>
              <a:gd name="connsiteX38" fmla="*/ 526774 w 1311966"/>
              <a:gd name="connsiteY38" fmla="*/ 1302026 h 1331843"/>
              <a:gd name="connsiteX39" fmla="*/ 556592 w 1311966"/>
              <a:gd name="connsiteY39" fmla="*/ 1311965 h 1331843"/>
              <a:gd name="connsiteX40" fmla="*/ 795131 w 1311966"/>
              <a:gd name="connsiteY40" fmla="*/ 1331843 h 1331843"/>
              <a:gd name="connsiteX41" fmla="*/ 974035 w 1311966"/>
              <a:gd name="connsiteY41" fmla="*/ 1311965 h 1331843"/>
              <a:gd name="connsiteX42" fmla="*/ 1033670 w 1311966"/>
              <a:gd name="connsiteY42" fmla="*/ 1282148 h 1331843"/>
              <a:gd name="connsiteX43" fmla="*/ 1083366 w 1311966"/>
              <a:gd name="connsiteY43" fmla="*/ 1242391 h 1331843"/>
              <a:gd name="connsiteX44" fmla="*/ 1113183 w 1311966"/>
              <a:gd name="connsiteY44" fmla="*/ 1222513 h 1331843"/>
              <a:gd name="connsiteX45" fmla="*/ 1123122 w 1311966"/>
              <a:gd name="connsiteY45" fmla="*/ 1192695 h 1331843"/>
              <a:gd name="connsiteX46" fmla="*/ 1162879 w 1311966"/>
              <a:gd name="connsiteY46" fmla="*/ 1143000 h 1331843"/>
              <a:gd name="connsiteX47" fmla="*/ 1202635 w 1311966"/>
              <a:gd name="connsiteY47" fmla="*/ 1073426 h 1331843"/>
              <a:gd name="connsiteX48" fmla="*/ 1222513 w 1311966"/>
              <a:gd name="connsiteY48" fmla="*/ 1033669 h 1331843"/>
              <a:gd name="connsiteX49" fmla="*/ 1262270 w 1311966"/>
              <a:gd name="connsiteY49" fmla="*/ 974035 h 1331843"/>
              <a:gd name="connsiteX50" fmla="*/ 1292087 w 1311966"/>
              <a:gd name="connsiteY50" fmla="*/ 884582 h 1331843"/>
              <a:gd name="connsiteX51" fmla="*/ 1302026 w 1311966"/>
              <a:gd name="connsiteY51" fmla="*/ 854765 h 1331843"/>
              <a:gd name="connsiteX52" fmla="*/ 1311966 w 1311966"/>
              <a:gd name="connsiteY52" fmla="*/ 824948 h 1331843"/>
              <a:gd name="connsiteX53" fmla="*/ 1292087 w 1311966"/>
              <a:gd name="connsiteY53" fmla="*/ 477078 h 1331843"/>
              <a:gd name="connsiteX54" fmla="*/ 1272209 w 1311966"/>
              <a:gd name="connsiteY54" fmla="*/ 417443 h 1331843"/>
              <a:gd name="connsiteX55" fmla="*/ 1222513 w 1311966"/>
              <a:gd name="connsiteY55" fmla="*/ 357809 h 1331843"/>
              <a:gd name="connsiteX56" fmla="*/ 1192696 w 1311966"/>
              <a:gd name="connsiteY56" fmla="*/ 298174 h 1331843"/>
              <a:gd name="connsiteX57" fmla="*/ 1182757 w 1311966"/>
              <a:gd name="connsiteY57" fmla="*/ 308113 h 133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311966" h="1331843">
                <a:moveTo>
                  <a:pt x="1182757" y="308113"/>
                </a:moveTo>
                <a:cubicBezTo>
                  <a:pt x="1169505" y="294861"/>
                  <a:pt x="1141209" y="237345"/>
                  <a:pt x="1113183" y="218661"/>
                </a:cubicBezTo>
                <a:cubicBezTo>
                  <a:pt x="1104466" y="212850"/>
                  <a:pt x="1093305" y="212035"/>
                  <a:pt x="1083366" y="208722"/>
                </a:cubicBezTo>
                <a:cubicBezTo>
                  <a:pt x="1073427" y="202096"/>
                  <a:pt x="1064232" y="194185"/>
                  <a:pt x="1053548" y="188843"/>
                </a:cubicBezTo>
                <a:cubicBezTo>
                  <a:pt x="1044177" y="184158"/>
                  <a:pt x="1032827" y="184102"/>
                  <a:pt x="1023731" y="178904"/>
                </a:cubicBezTo>
                <a:cubicBezTo>
                  <a:pt x="917536" y="118222"/>
                  <a:pt x="1038775" y="175365"/>
                  <a:pt x="954157" y="129209"/>
                </a:cubicBezTo>
                <a:cubicBezTo>
                  <a:pt x="928143" y="115019"/>
                  <a:pt x="899300" y="105889"/>
                  <a:pt x="874644" y="89452"/>
                </a:cubicBezTo>
                <a:cubicBezTo>
                  <a:pt x="864705" y="82826"/>
                  <a:pt x="855742" y="74426"/>
                  <a:pt x="844826" y="69574"/>
                </a:cubicBezTo>
                <a:cubicBezTo>
                  <a:pt x="825679" y="61064"/>
                  <a:pt x="805070" y="56321"/>
                  <a:pt x="785192" y="49695"/>
                </a:cubicBezTo>
                <a:lnTo>
                  <a:pt x="755374" y="39756"/>
                </a:lnTo>
                <a:cubicBezTo>
                  <a:pt x="745435" y="36443"/>
                  <a:pt x="735928" y="31299"/>
                  <a:pt x="725557" y="29817"/>
                </a:cubicBezTo>
                <a:cubicBezTo>
                  <a:pt x="702366" y="26504"/>
                  <a:pt x="679091" y="23729"/>
                  <a:pt x="655983" y="19878"/>
                </a:cubicBezTo>
                <a:cubicBezTo>
                  <a:pt x="639319" y="17101"/>
                  <a:pt x="623077" y="11805"/>
                  <a:pt x="606287" y="9939"/>
                </a:cubicBezTo>
                <a:cubicBezTo>
                  <a:pt x="563355" y="5169"/>
                  <a:pt x="520148" y="3313"/>
                  <a:pt x="477079" y="0"/>
                </a:cubicBezTo>
                <a:cubicBezTo>
                  <a:pt x="410818" y="3313"/>
                  <a:pt x="344203" y="2335"/>
                  <a:pt x="278296" y="9939"/>
                </a:cubicBezTo>
                <a:cubicBezTo>
                  <a:pt x="257481" y="12341"/>
                  <a:pt x="218661" y="29817"/>
                  <a:pt x="218661" y="29817"/>
                </a:cubicBezTo>
                <a:cubicBezTo>
                  <a:pt x="139146" y="82827"/>
                  <a:pt x="235230" y="13249"/>
                  <a:pt x="168966" y="79513"/>
                </a:cubicBezTo>
                <a:cubicBezTo>
                  <a:pt x="160519" y="87960"/>
                  <a:pt x="149087" y="92765"/>
                  <a:pt x="139148" y="99391"/>
                </a:cubicBezTo>
                <a:cubicBezTo>
                  <a:pt x="132522" y="109330"/>
                  <a:pt x="125197" y="118837"/>
                  <a:pt x="119270" y="129209"/>
                </a:cubicBezTo>
                <a:cubicBezTo>
                  <a:pt x="101592" y="160146"/>
                  <a:pt x="101530" y="172361"/>
                  <a:pt x="79513" y="198782"/>
                </a:cubicBezTo>
                <a:cubicBezTo>
                  <a:pt x="70514" y="209580"/>
                  <a:pt x="59635" y="218661"/>
                  <a:pt x="49696" y="228600"/>
                </a:cubicBezTo>
                <a:lnTo>
                  <a:pt x="19879" y="318052"/>
                </a:lnTo>
                <a:cubicBezTo>
                  <a:pt x="16566" y="327991"/>
                  <a:pt x="12481" y="337705"/>
                  <a:pt x="9940" y="347869"/>
                </a:cubicBezTo>
                <a:lnTo>
                  <a:pt x="0" y="387626"/>
                </a:lnTo>
                <a:cubicBezTo>
                  <a:pt x="3313" y="463826"/>
                  <a:pt x="4090" y="540179"/>
                  <a:pt x="9940" y="616226"/>
                </a:cubicBezTo>
                <a:cubicBezTo>
                  <a:pt x="10744" y="626672"/>
                  <a:pt x="17824" y="635770"/>
                  <a:pt x="19879" y="646043"/>
                </a:cubicBezTo>
                <a:cubicBezTo>
                  <a:pt x="25983" y="676565"/>
                  <a:pt x="24788" y="715496"/>
                  <a:pt x="39757" y="745435"/>
                </a:cubicBezTo>
                <a:cubicBezTo>
                  <a:pt x="45099" y="756119"/>
                  <a:pt x="54293" y="764568"/>
                  <a:pt x="59635" y="775252"/>
                </a:cubicBezTo>
                <a:cubicBezTo>
                  <a:pt x="85440" y="826862"/>
                  <a:pt x="50625" y="786120"/>
                  <a:pt x="89453" y="824948"/>
                </a:cubicBezTo>
                <a:cubicBezTo>
                  <a:pt x="112294" y="893472"/>
                  <a:pt x="94515" y="869765"/>
                  <a:pt x="129209" y="904461"/>
                </a:cubicBezTo>
                <a:cubicBezTo>
                  <a:pt x="135835" y="921026"/>
                  <a:pt x="140544" y="938493"/>
                  <a:pt x="149087" y="954156"/>
                </a:cubicBezTo>
                <a:cubicBezTo>
                  <a:pt x="160527" y="975130"/>
                  <a:pt x="175592" y="993913"/>
                  <a:pt x="188844" y="1013791"/>
                </a:cubicBezTo>
                <a:cubicBezTo>
                  <a:pt x="203100" y="1035175"/>
                  <a:pt x="222093" y="1064862"/>
                  <a:pt x="238540" y="1083365"/>
                </a:cubicBezTo>
                <a:cubicBezTo>
                  <a:pt x="254104" y="1100874"/>
                  <a:pt x="271670" y="1116496"/>
                  <a:pt x="288235" y="1133061"/>
                </a:cubicBezTo>
                <a:cubicBezTo>
                  <a:pt x="298174" y="1143000"/>
                  <a:pt x="304718" y="1158433"/>
                  <a:pt x="318053" y="1162878"/>
                </a:cubicBezTo>
                <a:cubicBezTo>
                  <a:pt x="327992" y="1166191"/>
                  <a:pt x="338712" y="1167729"/>
                  <a:pt x="347870" y="1172817"/>
                </a:cubicBezTo>
                <a:cubicBezTo>
                  <a:pt x="450398" y="1229777"/>
                  <a:pt x="369854" y="1200024"/>
                  <a:pt x="437322" y="1222513"/>
                </a:cubicBezTo>
                <a:cubicBezTo>
                  <a:pt x="443615" y="1238245"/>
                  <a:pt x="453547" y="1282002"/>
                  <a:pt x="477079" y="1292087"/>
                </a:cubicBezTo>
                <a:cubicBezTo>
                  <a:pt x="492606" y="1298741"/>
                  <a:pt x="510385" y="1297929"/>
                  <a:pt x="526774" y="1302026"/>
                </a:cubicBezTo>
                <a:cubicBezTo>
                  <a:pt x="536938" y="1304567"/>
                  <a:pt x="546284" y="1310091"/>
                  <a:pt x="556592" y="1311965"/>
                </a:cubicBezTo>
                <a:cubicBezTo>
                  <a:pt x="625848" y="1324557"/>
                  <a:pt x="734636" y="1328062"/>
                  <a:pt x="795131" y="1331843"/>
                </a:cubicBezTo>
                <a:cubicBezTo>
                  <a:pt x="803453" y="1331249"/>
                  <a:pt x="931600" y="1330151"/>
                  <a:pt x="974035" y="1311965"/>
                </a:cubicBezTo>
                <a:cubicBezTo>
                  <a:pt x="1108908" y="1254163"/>
                  <a:pt x="908029" y="1324028"/>
                  <a:pt x="1033670" y="1282148"/>
                </a:cubicBezTo>
                <a:cubicBezTo>
                  <a:pt x="1125457" y="1220954"/>
                  <a:pt x="1012543" y="1299048"/>
                  <a:pt x="1083366" y="1242391"/>
                </a:cubicBezTo>
                <a:cubicBezTo>
                  <a:pt x="1092694" y="1234929"/>
                  <a:pt x="1103244" y="1229139"/>
                  <a:pt x="1113183" y="1222513"/>
                </a:cubicBezTo>
                <a:cubicBezTo>
                  <a:pt x="1116496" y="1212574"/>
                  <a:pt x="1118437" y="1202066"/>
                  <a:pt x="1123122" y="1192695"/>
                </a:cubicBezTo>
                <a:cubicBezTo>
                  <a:pt x="1135660" y="1167618"/>
                  <a:pt x="1144389" y="1161489"/>
                  <a:pt x="1162879" y="1143000"/>
                </a:cubicBezTo>
                <a:cubicBezTo>
                  <a:pt x="1222949" y="1022856"/>
                  <a:pt x="1146442" y="1171766"/>
                  <a:pt x="1202635" y="1073426"/>
                </a:cubicBezTo>
                <a:cubicBezTo>
                  <a:pt x="1209986" y="1060562"/>
                  <a:pt x="1214890" y="1046374"/>
                  <a:pt x="1222513" y="1033669"/>
                </a:cubicBezTo>
                <a:cubicBezTo>
                  <a:pt x="1234805" y="1013183"/>
                  <a:pt x="1262270" y="974035"/>
                  <a:pt x="1262270" y="974035"/>
                </a:cubicBezTo>
                <a:lnTo>
                  <a:pt x="1292087" y="884582"/>
                </a:lnTo>
                <a:lnTo>
                  <a:pt x="1302026" y="854765"/>
                </a:lnTo>
                <a:lnTo>
                  <a:pt x="1311966" y="824948"/>
                </a:lnTo>
                <a:cubicBezTo>
                  <a:pt x="1311489" y="811596"/>
                  <a:pt x="1312554" y="565769"/>
                  <a:pt x="1292087" y="477078"/>
                </a:cubicBezTo>
                <a:cubicBezTo>
                  <a:pt x="1287375" y="456661"/>
                  <a:pt x="1283832" y="434877"/>
                  <a:pt x="1272209" y="417443"/>
                </a:cubicBezTo>
                <a:cubicBezTo>
                  <a:pt x="1244534" y="375931"/>
                  <a:pt x="1260778" y="396072"/>
                  <a:pt x="1222513" y="357809"/>
                </a:cubicBezTo>
                <a:cubicBezTo>
                  <a:pt x="1214429" y="333557"/>
                  <a:pt x="1211963" y="317441"/>
                  <a:pt x="1192696" y="298174"/>
                </a:cubicBezTo>
                <a:cubicBezTo>
                  <a:pt x="1187458" y="292936"/>
                  <a:pt x="1196009" y="321365"/>
                  <a:pt x="1182757" y="308113"/>
                </a:cubicBezTo>
                <a:close/>
              </a:path>
            </a:pathLst>
          </a:cu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3810000" y="1769651"/>
            <a:ext cx="5334000" cy="4521816"/>
            <a:chOff x="3810000" y="1769651"/>
            <a:chExt cx="5334000" cy="4521816"/>
          </a:xfrm>
        </p:grpSpPr>
        <p:sp>
          <p:nvSpPr>
            <p:cNvPr id="15" name="Rectangle 14"/>
            <p:cNvSpPr/>
            <p:nvPr/>
          </p:nvSpPr>
          <p:spPr>
            <a:xfrm>
              <a:off x="7162800" y="4114800"/>
              <a:ext cx="1981200" cy="5232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fontAlgn="auto">
                <a:spcBef>
                  <a:spcPts val="0"/>
                </a:spcBef>
                <a:spcAft>
                  <a:spcPts val="0"/>
                </a:spcAft>
                <a:defRPr/>
              </a:pPr>
              <a:r>
                <a:rPr lang="en-US" sz="2800" b="1" dirty="0">
                  <a:ln w="11430"/>
                  <a:solidFill>
                    <a:srgbClr val="FFFF00"/>
                  </a:solidFill>
                  <a:effectLst>
                    <a:outerShdw blurRad="50800" dist="39000" dir="5460000" algn="tl">
                      <a:srgbClr val="000000">
                        <a:alpha val="38000"/>
                      </a:srgbClr>
                    </a:outerShdw>
                  </a:effectLst>
                  <a:latin typeface="+mn-lt"/>
                </a:rPr>
                <a:t>Vein/</a:t>
              </a:r>
              <a:r>
                <a:rPr lang="en-US" sz="2800" b="1" dirty="0" err="1">
                  <a:ln w="11430"/>
                  <a:solidFill>
                    <a:srgbClr val="FFFF00"/>
                  </a:solidFill>
                  <a:effectLst>
                    <a:outerShdw blurRad="50800" dist="39000" dir="5460000" algn="tl">
                      <a:srgbClr val="000000">
                        <a:alpha val="38000"/>
                      </a:srgbClr>
                    </a:outerShdw>
                  </a:effectLst>
                  <a:latin typeface="+mn-lt"/>
                </a:rPr>
                <a:t>venule</a:t>
              </a:r>
              <a:endParaRPr lang="en-US" sz="2800" b="1" dirty="0">
                <a:ln w="11430"/>
                <a:solidFill>
                  <a:srgbClr val="FFFF00"/>
                </a:solidFill>
                <a:effectLst>
                  <a:outerShdw blurRad="50800" dist="39000" dir="5460000" algn="tl">
                    <a:srgbClr val="000000">
                      <a:alpha val="38000"/>
                    </a:srgbClr>
                  </a:outerShdw>
                </a:effectLst>
                <a:latin typeface="+mn-lt"/>
              </a:endParaRPr>
            </a:p>
          </p:txBody>
        </p:sp>
        <p:sp>
          <p:nvSpPr>
            <p:cNvPr id="19" name="Rectangle 18"/>
            <p:cNvSpPr/>
            <p:nvPr/>
          </p:nvSpPr>
          <p:spPr>
            <a:xfrm>
              <a:off x="5842552" y="5768247"/>
              <a:ext cx="2640496" cy="5232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fontAlgn="auto">
                <a:spcBef>
                  <a:spcPts val="0"/>
                </a:spcBef>
                <a:spcAft>
                  <a:spcPts val="0"/>
                </a:spcAft>
                <a:defRPr/>
              </a:pPr>
              <a:r>
                <a:rPr lang="en-US" sz="2800" b="1" dirty="0">
                  <a:ln w="11430"/>
                  <a:solidFill>
                    <a:srgbClr val="C00000"/>
                  </a:solidFill>
                  <a:effectLst>
                    <a:outerShdw blurRad="50800" dist="39000" dir="5460000" algn="tl">
                      <a:srgbClr val="000000">
                        <a:alpha val="38000"/>
                      </a:srgbClr>
                    </a:outerShdw>
                  </a:effectLst>
                  <a:latin typeface="+mn-lt"/>
                </a:rPr>
                <a:t>Artery/arteriole</a:t>
              </a:r>
            </a:p>
          </p:txBody>
        </p:sp>
        <p:sp>
          <p:nvSpPr>
            <p:cNvPr id="21" name="Rectangle 20"/>
            <p:cNvSpPr/>
            <p:nvPr/>
          </p:nvSpPr>
          <p:spPr>
            <a:xfrm>
              <a:off x="3810000" y="1769651"/>
              <a:ext cx="1820517" cy="1384995"/>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Afferent lymphatic vessel</a:t>
              </a:r>
            </a:p>
          </p:txBody>
        </p:sp>
      </p:grpSp>
    </p:spTree>
    <p:extLst>
      <p:ext uri="{BB962C8B-B14F-4D97-AF65-F5344CB8AC3E}">
        <p14:creationId xmlns:p14="http://schemas.microsoft.com/office/powerpoint/2010/main" val="132726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9432" y="39469"/>
            <a:ext cx="2661241"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a:t>
            </a:r>
          </a:p>
        </p:txBody>
      </p:sp>
      <p:sp>
        <p:nvSpPr>
          <p:cNvPr id="27654" name="TextBox 2"/>
          <p:cNvSpPr txBox="1">
            <a:spLocks noChangeArrowheads="1"/>
          </p:cNvSpPr>
          <p:nvPr/>
        </p:nvSpPr>
        <p:spPr bwMode="auto">
          <a:xfrm>
            <a:off x="4670052" y="903383"/>
            <a:ext cx="4473948" cy="452431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As we mentioned, lymphatic fluid (green) flows </a:t>
            </a:r>
            <a:r>
              <a:rPr lang="en-US" b="1" i="1" dirty="0">
                <a:solidFill>
                  <a:schemeClr val="accent3">
                    <a:lumMod val="50000"/>
                  </a:schemeClr>
                </a:solidFill>
                <a:latin typeface="Times New Roman" pitchFamily="18" charset="0"/>
                <a:cs typeface="Times New Roman" pitchFamily="18" charset="0"/>
              </a:rPr>
              <a:t>through</a:t>
            </a:r>
            <a:r>
              <a:rPr lang="en-US" b="1" dirty="0">
                <a:solidFill>
                  <a:schemeClr val="accent3">
                    <a:lumMod val="50000"/>
                  </a:schemeClr>
                </a:solidFill>
                <a:latin typeface="Times New Roman" pitchFamily="18" charset="0"/>
                <a:cs typeface="Times New Roman" pitchFamily="18" charset="0"/>
              </a:rPr>
              <a:t> the lymph node.  Afferent lymphatic vessels bring lymphatic fluid to the lymph node (i.e. these vessels are usually peripheral to the node), while efferent lymphatic vessels bring fluid away from the node (i.e. efferent vessels are proximal to the node).  In the lymph node, lymph flows through a series of specialized capillaries called </a:t>
            </a:r>
            <a:r>
              <a:rPr lang="en-US" b="1" dirty="0">
                <a:solidFill>
                  <a:srgbClr val="00B050"/>
                </a:solidFill>
                <a:latin typeface="Times New Roman" pitchFamily="18" charset="0"/>
                <a:cs typeface="Times New Roman" pitchFamily="18" charset="0"/>
              </a:rPr>
              <a:t>sinuses</a:t>
            </a:r>
            <a:r>
              <a:rPr lang="en-US" b="1" dirty="0">
                <a:solidFill>
                  <a:schemeClr val="accent3">
                    <a:lumMod val="50000"/>
                  </a:schemeClr>
                </a:solidFill>
                <a:latin typeface="Times New Roman" pitchFamily="18" charset="0"/>
                <a:cs typeface="Times New Roman" pitchFamily="18" charset="0"/>
              </a:rPr>
              <a:t>.  </a:t>
            </a:r>
          </a:p>
          <a:p>
            <a:endParaRPr lang="en-US" b="1" dirty="0">
              <a:solidFill>
                <a:schemeClr val="accent3">
                  <a:lumMod val="50000"/>
                </a:schemeClr>
              </a:solidFill>
              <a:latin typeface="Times New Roman" pitchFamily="18" charset="0"/>
              <a:cs typeface="Times New Roman" pitchFamily="18" charset="0"/>
            </a:endParaRPr>
          </a:p>
          <a:p>
            <a:r>
              <a:rPr lang="en-US" b="1" dirty="0">
                <a:solidFill>
                  <a:schemeClr val="accent3">
                    <a:lumMod val="50000"/>
                  </a:schemeClr>
                </a:solidFill>
                <a:latin typeface="Times New Roman" pitchFamily="18" charset="0"/>
                <a:cs typeface="Times New Roman" pitchFamily="18" charset="0"/>
              </a:rPr>
              <a:t>Lymph nodes also have a blood supply, consisting of an artery and vein that enter/leave the same location as the efferent lymphatic vessel, and supply/drain capillary beds within the organ.</a:t>
            </a:r>
          </a:p>
        </p:txBody>
      </p:sp>
      <p:sp>
        <p:nvSpPr>
          <p:cNvPr id="8" name="TextBox 7"/>
          <p:cNvSpPr txBox="1"/>
          <p:nvPr/>
        </p:nvSpPr>
        <p:spPr>
          <a:xfrm>
            <a:off x="914988" y="5218463"/>
            <a:ext cx="2501232" cy="646331"/>
          </a:xfrm>
          <a:prstGeom prst="rect">
            <a:avLst/>
          </a:prstGeom>
          <a:noFill/>
        </p:spPr>
        <p:txBody>
          <a:bodyPr wrap="square" rtlCol="0">
            <a:spAutoFit/>
          </a:bodyPr>
          <a:lstStyle/>
          <a:p>
            <a:r>
              <a:rPr lang="en-US" b="1" dirty="0">
                <a:solidFill>
                  <a:srgbClr val="00B050"/>
                </a:solidFill>
                <a:latin typeface="Tempus Sans ITC" pitchFamily="82" charset="0"/>
              </a:rPr>
              <a:t>Afferent = toward</a:t>
            </a:r>
          </a:p>
          <a:p>
            <a:r>
              <a:rPr lang="en-US" b="1" dirty="0">
                <a:solidFill>
                  <a:srgbClr val="00B050"/>
                </a:solidFill>
                <a:latin typeface="Tempus Sans ITC" pitchFamily="82" charset="0"/>
              </a:rPr>
              <a:t>Efferent = away</a:t>
            </a:r>
          </a:p>
        </p:txBody>
      </p:sp>
      <p:sp>
        <p:nvSpPr>
          <p:cNvPr id="9" name="TextBox 8"/>
          <p:cNvSpPr txBox="1"/>
          <p:nvPr/>
        </p:nvSpPr>
        <p:spPr>
          <a:xfrm>
            <a:off x="2438400" y="5867400"/>
            <a:ext cx="5638800" cy="646331"/>
          </a:xfrm>
          <a:prstGeom prst="rect">
            <a:avLst/>
          </a:prstGeom>
          <a:noFill/>
        </p:spPr>
        <p:txBody>
          <a:bodyPr wrap="square" rtlCol="0">
            <a:spAutoFit/>
          </a:bodyPr>
          <a:lstStyle/>
          <a:p>
            <a:r>
              <a:rPr lang="en-US" b="1" dirty="0">
                <a:solidFill>
                  <a:srgbClr val="00B050"/>
                </a:solidFill>
                <a:latin typeface="Tempus Sans ITC" pitchFamily="82" charset="0"/>
              </a:rPr>
              <a:t>Note that an efferent lymphatic vessel of one node may be an afferent vessel of another node downstream.</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408"/>
            <a:ext cx="4743450" cy="4562475"/>
          </a:xfrm>
          <a:prstGeom prst="rect">
            <a:avLst/>
          </a:prstGeom>
        </p:spPr>
      </p:pic>
    </p:spTree>
    <p:extLst>
      <p:ext uri="{BB962C8B-B14F-4D97-AF65-F5344CB8AC3E}">
        <p14:creationId xmlns:p14="http://schemas.microsoft.com/office/powerpoint/2010/main" val="2390828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18" y="1085296"/>
            <a:ext cx="7472363" cy="5734604"/>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regions. (advance slide for answer)</a:t>
            </a:r>
          </a:p>
        </p:txBody>
      </p:sp>
      <p:sp>
        <p:nvSpPr>
          <p:cNvPr id="21" name="Rectangle 20"/>
          <p:cNvSpPr/>
          <p:nvPr/>
        </p:nvSpPr>
        <p:spPr>
          <a:xfrm>
            <a:off x="4786370" y="1278423"/>
            <a:ext cx="1658541"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Venous sinusoids</a:t>
            </a:r>
          </a:p>
        </p:txBody>
      </p:sp>
      <p:sp>
        <p:nvSpPr>
          <p:cNvPr id="2" name="Freeform 1"/>
          <p:cNvSpPr/>
          <p:nvPr/>
        </p:nvSpPr>
        <p:spPr>
          <a:xfrm>
            <a:off x="3967496" y="3801417"/>
            <a:ext cx="2973631" cy="2231705"/>
          </a:xfrm>
          <a:custGeom>
            <a:avLst/>
            <a:gdLst>
              <a:gd name="connsiteX0" fmla="*/ 2973631 w 2973631"/>
              <a:gd name="connsiteY0" fmla="*/ 2116605 h 2231705"/>
              <a:gd name="connsiteX1" fmla="*/ 2967237 w 2973631"/>
              <a:gd name="connsiteY1" fmla="*/ 2100619 h 2231705"/>
              <a:gd name="connsiteX2" fmla="*/ 2960842 w 2973631"/>
              <a:gd name="connsiteY2" fmla="*/ 2075042 h 2231705"/>
              <a:gd name="connsiteX3" fmla="*/ 2954448 w 2973631"/>
              <a:gd name="connsiteY3" fmla="*/ 2065450 h 2231705"/>
              <a:gd name="connsiteX4" fmla="*/ 2951251 w 2973631"/>
              <a:gd name="connsiteY4" fmla="*/ 2055859 h 2231705"/>
              <a:gd name="connsiteX5" fmla="*/ 2928870 w 2973631"/>
              <a:gd name="connsiteY5" fmla="*/ 2023886 h 2231705"/>
              <a:gd name="connsiteX6" fmla="*/ 2916082 w 2973631"/>
              <a:gd name="connsiteY6" fmla="*/ 2007900 h 2231705"/>
              <a:gd name="connsiteX7" fmla="*/ 2903293 w 2973631"/>
              <a:gd name="connsiteY7" fmla="*/ 1988717 h 2231705"/>
              <a:gd name="connsiteX8" fmla="*/ 2896898 w 2973631"/>
              <a:gd name="connsiteY8" fmla="*/ 1975928 h 2231705"/>
              <a:gd name="connsiteX9" fmla="*/ 2880912 w 2973631"/>
              <a:gd name="connsiteY9" fmla="*/ 1956745 h 2231705"/>
              <a:gd name="connsiteX10" fmla="*/ 2864926 w 2973631"/>
              <a:gd name="connsiteY10" fmla="*/ 1934365 h 2231705"/>
              <a:gd name="connsiteX11" fmla="*/ 2858532 w 2973631"/>
              <a:gd name="connsiteY11" fmla="*/ 1924773 h 2231705"/>
              <a:gd name="connsiteX12" fmla="*/ 2852138 w 2973631"/>
              <a:gd name="connsiteY12" fmla="*/ 1911984 h 2231705"/>
              <a:gd name="connsiteX13" fmla="*/ 2842546 w 2973631"/>
              <a:gd name="connsiteY13" fmla="*/ 1905590 h 2231705"/>
              <a:gd name="connsiteX14" fmla="*/ 2839349 w 2973631"/>
              <a:gd name="connsiteY14" fmla="*/ 1895998 h 2231705"/>
              <a:gd name="connsiteX15" fmla="*/ 2832954 w 2973631"/>
              <a:gd name="connsiteY15" fmla="*/ 1889604 h 2231705"/>
              <a:gd name="connsiteX16" fmla="*/ 2826560 w 2973631"/>
              <a:gd name="connsiteY16" fmla="*/ 1880012 h 2231705"/>
              <a:gd name="connsiteX17" fmla="*/ 2816968 w 2973631"/>
              <a:gd name="connsiteY17" fmla="*/ 1870421 h 2231705"/>
              <a:gd name="connsiteX18" fmla="*/ 2800982 w 2973631"/>
              <a:gd name="connsiteY18" fmla="*/ 1857632 h 2231705"/>
              <a:gd name="connsiteX19" fmla="*/ 2772207 w 2973631"/>
              <a:gd name="connsiteY19" fmla="*/ 1832054 h 2231705"/>
              <a:gd name="connsiteX20" fmla="*/ 2762616 w 2973631"/>
              <a:gd name="connsiteY20" fmla="*/ 1822463 h 2231705"/>
              <a:gd name="connsiteX21" fmla="*/ 2756221 w 2973631"/>
              <a:gd name="connsiteY21" fmla="*/ 1816068 h 2231705"/>
              <a:gd name="connsiteX22" fmla="*/ 2746630 w 2973631"/>
              <a:gd name="connsiteY22" fmla="*/ 1803280 h 2231705"/>
              <a:gd name="connsiteX23" fmla="*/ 2727447 w 2973631"/>
              <a:gd name="connsiteY23" fmla="*/ 1793688 h 2231705"/>
              <a:gd name="connsiteX24" fmla="*/ 2714658 w 2973631"/>
              <a:gd name="connsiteY24" fmla="*/ 1784096 h 2231705"/>
              <a:gd name="connsiteX25" fmla="*/ 2701869 w 2973631"/>
              <a:gd name="connsiteY25" fmla="*/ 1771307 h 2231705"/>
              <a:gd name="connsiteX26" fmla="*/ 2692277 w 2973631"/>
              <a:gd name="connsiteY26" fmla="*/ 1761716 h 2231705"/>
              <a:gd name="connsiteX27" fmla="*/ 2685883 w 2973631"/>
              <a:gd name="connsiteY27" fmla="*/ 1755321 h 2231705"/>
              <a:gd name="connsiteX28" fmla="*/ 2676291 w 2973631"/>
              <a:gd name="connsiteY28" fmla="*/ 1748927 h 2231705"/>
              <a:gd name="connsiteX29" fmla="*/ 2666700 w 2973631"/>
              <a:gd name="connsiteY29" fmla="*/ 1736138 h 2231705"/>
              <a:gd name="connsiteX30" fmla="*/ 2653911 w 2973631"/>
              <a:gd name="connsiteY30" fmla="*/ 1723349 h 2231705"/>
              <a:gd name="connsiteX31" fmla="*/ 2637925 w 2973631"/>
              <a:gd name="connsiteY31" fmla="*/ 1700969 h 2231705"/>
              <a:gd name="connsiteX32" fmla="*/ 2631531 w 2973631"/>
              <a:gd name="connsiteY32" fmla="*/ 1691377 h 2231705"/>
              <a:gd name="connsiteX33" fmla="*/ 2615545 w 2973631"/>
              <a:gd name="connsiteY33" fmla="*/ 1675391 h 2231705"/>
              <a:gd name="connsiteX34" fmla="*/ 2609150 w 2973631"/>
              <a:gd name="connsiteY34" fmla="*/ 1662603 h 2231705"/>
              <a:gd name="connsiteX35" fmla="*/ 2593164 w 2973631"/>
              <a:gd name="connsiteY35" fmla="*/ 1646617 h 2231705"/>
              <a:gd name="connsiteX36" fmla="*/ 2586770 w 2973631"/>
              <a:gd name="connsiteY36" fmla="*/ 1637025 h 2231705"/>
              <a:gd name="connsiteX37" fmla="*/ 2561192 w 2973631"/>
              <a:gd name="connsiteY37" fmla="*/ 1617842 h 2231705"/>
              <a:gd name="connsiteX38" fmla="*/ 2526023 w 2973631"/>
              <a:gd name="connsiteY38" fmla="*/ 1576278 h 2231705"/>
              <a:gd name="connsiteX39" fmla="*/ 2503642 w 2973631"/>
              <a:gd name="connsiteY39" fmla="*/ 1547503 h 2231705"/>
              <a:gd name="connsiteX40" fmla="*/ 2484459 w 2973631"/>
              <a:gd name="connsiteY40" fmla="*/ 1531517 h 2231705"/>
              <a:gd name="connsiteX41" fmla="*/ 2458882 w 2973631"/>
              <a:gd name="connsiteY41" fmla="*/ 1502742 h 2231705"/>
              <a:gd name="connsiteX42" fmla="*/ 2449290 w 2973631"/>
              <a:gd name="connsiteY42" fmla="*/ 1496348 h 2231705"/>
              <a:gd name="connsiteX43" fmla="*/ 2439698 w 2973631"/>
              <a:gd name="connsiteY43" fmla="*/ 1486756 h 2231705"/>
              <a:gd name="connsiteX44" fmla="*/ 2430107 w 2973631"/>
              <a:gd name="connsiteY44" fmla="*/ 1480362 h 2231705"/>
              <a:gd name="connsiteX45" fmla="*/ 2420515 w 2973631"/>
              <a:gd name="connsiteY45" fmla="*/ 1470770 h 2231705"/>
              <a:gd name="connsiteX46" fmla="*/ 2407726 w 2973631"/>
              <a:gd name="connsiteY46" fmla="*/ 1461179 h 2231705"/>
              <a:gd name="connsiteX47" fmla="*/ 2398135 w 2973631"/>
              <a:gd name="connsiteY47" fmla="*/ 1454784 h 2231705"/>
              <a:gd name="connsiteX48" fmla="*/ 2375754 w 2973631"/>
              <a:gd name="connsiteY48" fmla="*/ 1435601 h 2231705"/>
              <a:gd name="connsiteX49" fmla="*/ 2369360 w 2973631"/>
              <a:gd name="connsiteY49" fmla="*/ 1426010 h 2231705"/>
              <a:gd name="connsiteX50" fmla="*/ 2359768 w 2973631"/>
              <a:gd name="connsiteY50" fmla="*/ 1422812 h 2231705"/>
              <a:gd name="connsiteX51" fmla="*/ 2350177 w 2973631"/>
              <a:gd name="connsiteY51" fmla="*/ 1416418 h 2231705"/>
              <a:gd name="connsiteX52" fmla="*/ 2337388 w 2973631"/>
              <a:gd name="connsiteY52" fmla="*/ 1400432 h 2231705"/>
              <a:gd name="connsiteX53" fmla="*/ 2327796 w 2973631"/>
              <a:gd name="connsiteY53" fmla="*/ 1394038 h 2231705"/>
              <a:gd name="connsiteX54" fmla="*/ 2315007 w 2973631"/>
              <a:gd name="connsiteY54" fmla="*/ 1384446 h 2231705"/>
              <a:gd name="connsiteX55" fmla="*/ 2305416 w 2973631"/>
              <a:gd name="connsiteY55" fmla="*/ 1378052 h 2231705"/>
              <a:gd name="connsiteX56" fmla="*/ 2292627 w 2973631"/>
              <a:gd name="connsiteY56" fmla="*/ 1368460 h 2231705"/>
              <a:gd name="connsiteX57" fmla="*/ 2283035 w 2973631"/>
              <a:gd name="connsiteY57" fmla="*/ 1365263 h 2231705"/>
              <a:gd name="connsiteX58" fmla="*/ 2263852 w 2973631"/>
              <a:gd name="connsiteY58" fmla="*/ 1352474 h 2231705"/>
              <a:gd name="connsiteX59" fmla="*/ 2238275 w 2973631"/>
              <a:gd name="connsiteY59" fmla="*/ 1333291 h 2231705"/>
              <a:gd name="connsiteX60" fmla="*/ 2225486 w 2973631"/>
              <a:gd name="connsiteY60" fmla="*/ 1323699 h 2231705"/>
              <a:gd name="connsiteX61" fmla="*/ 2219091 w 2973631"/>
              <a:gd name="connsiteY61" fmla="*/ 1317305 h 2231705"/>
              <a:gd name="connsiteX62" fmla="*/ 2196711 w 2973631"/>
              <a:gd name="connsiteY62" fmla="*/ 1301319 h 2231705"/>
              <a:gd name="connsiteX63" fmla="*/ 2183922 w 2973631"/>
              <a:gd name="connsiteY63" fmla="*/ 1291727 h 2231705"/>
              <a:gd name="connsiteX64" fmla="*/ 2164739 w 2973631"/>
              <a:gd name="connsiteY64" fmla="*/ 1278938 h 2231705"/>
              <a:gd name="connsiteX65" fmla="*/ 2145556 w 2973631"/>
              <a:gd name="connsiteY65" fmla="*/ 1266149 h 2231705"/>
              <a:gd name="connsiteX66" fmla="*/ 2135964 w 2973631"/>
              <a:gd name="connsiteY66" fmla="*/ 1259755 h 2231705"/>
              <a:gd name="connsiteX67" fmla="*/ 2116781 w 2973631"/>
              <a:gd name="connsiteY67" fmla="*/ 1243769 h 2231705"/>
              <a:gd name="connsiteX68" fmla="*/ 2103992 w 2973631"/>
              <a:gd name="connsiteY68" fmla="*/ 1224586 h 2231705"/>
              <a:gd name="connsiteX69" fmla="*/ 2075217 w 2973631"/>
              <a:gd name="connsiteY69" fmla="*/ 1202205 h 2231705"/>
              <a:gd name="connsiteX70" fmla="*/ 2075217 w 2973631"/>
              <a:gd name="connsiteY70" fmla="*/ 1202205 h 2231705"/>
              <a:gd name="connsiteX71" fmla="*/ 2065626 w 2973631"/>
              <a:gd name="connsiteY71" fmla="*/ 1195811 h 2231705"/>
              <a:gd name="connsiteX72" fmla="*/ 2052837 w 2973631"/>
              <a:gd name="connsiteY72" fmla="*/ 1183022 h 2231705"/>
              <a:gd name="connsiteX73" fmla="*/ 2040048 w 2973631"/>
              <a:gd name="connsiteY73" fmla="*/ 1170233 h 2231705"/>
              <a:gd name="connsiteX74" fmla="*/ 2030456 w 2973631"/>
              <a:gd name="connsiteY74" fmla="*/ 1160642 h 2231705"/>
              <a:gd name="connsiteX75" fmla="*/ 2024062 w 2973631"/>
              <a:gd name="connsiteY75" fmla="*/ 1154247 h 2231705"/>
              <a:gd name="connsiteX76" fmla="*/ 2014470 w 2973631"/>
              <a:gd name="connsiteY76" fmla="*/ 1141459 h 2231705"/>
              <a:gd name="connsiteX77" fmla="*/ 2008076 w 2973631"/>
              <a:gd name="connsiteY77" fmla="*/ 1135064 h 2231705"/>
              <a:gd name="connsiteX78" fmla="*/ 1988893 w 2973631"/>
              <a:gd name="connsiteY78" fmla="*/ 1109486 h 2231705"/>
              <a:gd name="connsiteX79" fmla="*/ 1979301 w 2973631"/>
              <a:gd name="connsiteY79" fmla="*/ 1103092 h 2231705"/>
              <a:gd name="connsiteX80" fmla="*/ 1976104 w 2973631"/>
              <a:gd name="connsiteY80" fmla="*/ 1093500 h 2231705"/>
              <a:gd name="connsiteX81" fmla="*/ 1956921 w 2973631"/>
              <a:gd name="connsiteY81" fmla="*/ 1077514 h 2231705"/>
              <a:gd name="connsiteX82" fmla="*/ 1937738 w 2973631"/>
              <a:gd name="connsiteY82" fmla="*/ 1061528 h 2231705"/>
              <a:gd name="connsiteX83" fmla="*/ 1931343 w 2973631"/>
              <a:gd name="connsiteY83" fmla="*/ 1051937 h 2231705"/>
              <a:gd name="connsiteX84" fmla="*/ 1912160 w 2973631"/>
              <a:gd name="connsiteY84" fmla="*/ 1039148 h 2231705"/>
              <a:gd name="connsiteX85" fmla="*/ 1902568 w 2973631"/>
              <a:gd name="connsiteY85" fmla="*/ 1032754 h 2231705"/>
              <a:gd name="connsiteX86" fmla="*/ 1880188 w 2973631"/>
              <a:gd name="connsiteY86" fmla="*/ 1013570 h 2231705"/>
              <a:gd name="connsiteX87" fmla="*/ 1870596 w 2973631"/>
              <a:gd name="connsiteY87" fmla="*/ 1007176 h 2231705"/>
              <a:gd name="connsiteX88" fmla="*/ 1861005 w 2973631"/>
              <a:gd name="connsiteY88" fmla="*/ 997584 h 2231705"/>
              <a:gd name="connsiteX89" fmla="*/ 1851413 w 2973631"/>
              <a:gd name="connsiteY89" fmla="*/ 991190 h 2231705"/>
              <a:gd name="connsiteX90" fmla="*/ 1841821 w 2973631"/>
              <a:gd name="connsiteY90" fmla="*/ 981598 h 2231705"/>
              <a:gd name="connsiteX91" fmla="*/ 1829033 w 2973631"/>
              <a:gd name="connsiteY91" fmla="*/ 975204 h 2231705"/>
              <a:gd name="connsiteX92" fmla="*/ 1809849 w 2973631"/>
              <a:gd name="connsiteY92" fmla="*/ 962415 h 2231705"/>
              <a:gd name="connsiteX93" fmla="*/ 1803455 w 2973631"/>
              <a:gd name="connsiteY93" fmla="*/ 952824 h 2231705"/>
              <a:gd name="connsiteX94" fmla="*/ 1784272 w 2973631"/>
              <a:gd name="connsiteY94" fmla="*/ 940035 h 2231705"/>
              <a:gd name="connsiteX95" fmla="*/ 1777877 w 2973631"/>
              <a:gd name="connsiteY95" fmla="*/ 933640 h 2231705"/>
              <a:gd name="connsiteX96" fmla="*/ 1765089 w 2973631"/>
              <a:gd name="connsiteY96" fmla="*/ 927246 h 2231705"/>
              <a:gd name="connsiteX97" fmla="*/ 1745905 w 2973631"/>
              <a:gd name="connsiteY97" fmla="*/ 908063 h 2231705"/>
              <a:gd name="connsiteX98" fmla="*/ 1736314 w 2973631"/>
              <a:gd name="connsiteY98" fmla="*/ 901668 h 2231705"/>
              <a:gd name="connsiteX99" fmla="*/ 1729919 w 2973631"/>
              <a:gd name="connsiteY99" fmla="*/ 895274 h 2231705"/>
              <a:gd name="connsiteX100" fmla="*/ 1717131 w 2973631"/>
              <a:gd name="connsiteY100" fmla="*/ 888880 h 2231705"/>
              <a:gd name="connsiteX101" fmla="*/ 1697947 w 2973631"/>
              <a:gd name="connsiteY101" fmla="*/ 876091 h 2231705"/>
              <a:gd name="connsiteX102" fmla="*/ 1691553 w 2973631"/>
              <a:gd name="connsiteY102" fmla="*/ 869696 h 2231705"/>
              <a:gd name="connsiteX103" fmla="*/ 1672370 w 2973631"/>
              <a:gd name="connsiteY103" fmla="*/ 856907 h 2231705"/>
              <a:gd name="connsiteX104" fmla="*/ 1656384 w 2973631"/>
              <a:gd name="connsiteY104" fmla="*/ 844119 h 2231705"/>
              <a:gd name="connsiteX105" fmla="*/ 1649989 w 2973631"/>
              <a:gd name="connsiteY105" fmla="*/ 837724 h 2231705"/>
              <a:gd name="connsiteX106" fmla="*/ 1640398 w 2973631"/>
              <a:gd name="connsiteY106" fmla="*/ 831330 h 2231705"/>
              <a:gd name="connsiteX107" fmla="*/ 1627609 w 2973631"/>
              <a:gd name="connsiteY107" fmla="*/ 821738 h 2231705"/>
              <a:gd name="connsiteX108" fmla="*/ 1621214 w 2973631"/>
              <a:gd name="connsiteY108" fmla="*/ 815344 h 2231705"/>
              <a:gd name="connsiteX109" fmla="*/ 1608426 w 2973631"/>
              <a:gd name="connsiteY109" fmla="*/ 808949 h 2231705"/>
              <a:gd name="connsiteX110" fmla="*/ 1592440 w 2973631"/>
              <a:gd name="connsiteY110" fmla="*/ 799358 h 2231705"/>
              <a:gd name="connsiteX111" fmla="*/ 1586045 w 2973631"/>
              <a:gd name="connsiteY111" fmla="*/ 792963 h 2231705"/>
              <a:gd name="connsiteX112" fmla="*/ 1576454 w 2973631"/>
              <a:gd name="connsiteY112" fmla="*/ 789766 h 2231705"/>
              <a:gd name="connsiteX113" fmla="*/ 1560468 w 2973631"/>
              <a:gd name="connsiteY113" fmla="*/ 783372 h 2231705"/>
              <a:gd name="connsiteX114" fmla="*/ 1528496 w 2973631"/>
              <a:gd name="connsiteY114" fmla="*/ 757794 h 2231705"/>
              <a:gd name="connsiteX115" fmla="*/ 1518904 w 2973631"/>
              <a:gd name="connsiteY115" fmla="*/ 748203 h 2231705"/>
              <a:gd name="connsiteX116" fmla="*/ 1483735 w 2973631"/>
              <a:gd name="connsiteY116" fmla="*/ 729019 h 2231705"/>
              <a:gd name="connsiteX117" fmla="*/ 1467749 w 2973631"/>
              <a:gd name="connsiteY117" fmla="*/ 716231 h 2231705"/>
              <a:gd name="connsiteX118" fmla="*/ 1432580 w 2973631"/>
              <a:gd name="connsiteY118" fmla="*/ 697047 h 2231705"/>
              <a:gd name="connsiteX119" fmla="*/ 1413396 w 2973631"/>
              <a:gd name="connsiteY119" fmla="*/ 687456 h 2231705"/>
              <a:gd name="connsiteX120" fmla="*/ 1381424 w 2973631"/>
              <a:gd name="connsiteY120" fmla="*/ 668273 h 2231705"/>
              <a:gd name="connsiteX121" fmla="*/ 1371833 w 2973631"/>
              <a:gd name="connsiteY121" fmla="*/ 658681 h 2231705"/>
              <a:gd name="connsiteX122" fmla="*/ 1355847 w 2973631"/>
              <a:gd name="connsiteY122" fmla="*/ 649089 h 2231705"/>
              <a:gd name="connsiteX123" fmla="*/ 1346255 w 2973631"/>
              <a:gd name="connsiteY123" fmla="*/ 642695 h 2231705"/>
              <a:gd name="connsiteX124" fmla="*/ 1333466 w 2973631"/>
              <a:gd name="connsiteY124" fmla="*/ 636300 h 2231705"/>
              <a:gd name="connsiteX125" fmla="*/ 1317480 w 2973631"/>
              <a:gd name="connsiteY125" fmla="*/ 623512 h 2231705"/>
              <a:gd name="connsiteX126" fmla="*/ 1298297 w 2973631"/>
              <a:gd name="connsiteY126" fmla="*/ 613920 h 2231705"/>
              <a:gd name="connsiteX127" fmla="*/ 1288705 w 2973631"/>
              <a:gd name="connsiteY127" fmla="*/ 607526 h 2231705"/>
              <a:gd name="connsiteX128" fmla="*/ 1275917 w 2973631"/>
              <a:gd name="connsiteY128" fmla="*/ 601131 h 2231705"/>
              <a:gd name="connsiteX129" fmla="*/ 1256733 w 2973631"/>
              <a:gd name="connsiteY129" fmla="*/ 591540 h 2231705"/>
              <a:gd name="connsiteX130" fmla="*/ 1237550 w 2973631"/>
              <a:gd name="connsiteY130" fmla="*/ 578751 h 2231705"/>
              <a:gd name="connsiteX131" fmla="*/ 1224761 w 2973631"/>
              <a:gd name="connsiteY131" fmla="*/ 569159 h 2231705"/>
              <a:gd name="connsiteX132" fmla="*/ 1192789 w 2973631"/>
              <a:gd name="connsiteY132" fmla="*/ 553173 h 2231705"/>
              <a:gd name="connsiteX133" fmla="*/ 1173606 w 2973631"/>
              <a:gd name="connsiteY133" fmla="*/ 540384 h 2231705"/>
              <a:gd name="connsiteX134" fmla="*/ 1164014 w 2973631"/>
              <a:gd name="connsiteY134" fmla="*/ 530793 h 2231705"/>
              <a:gd name="connsiteX135" fmla="*/ 1151226 w 2973631"/>
              <a:gd name="connsiteY135" fmla="*/ 524398 h 2231705"/>
              <a:gd name="connsiteX136" fmla="*/ 1132042 w 2973631"/>
              <a:gd name="connsiteY136" fmla="*/ 508412 h 2231705"/>
              <a:gd name="connsiteX137" fmla="*/ 1122451 w 2973631"/>
              <a:gd name="connsiteY137" fmla="*/ 502018 h 2231705"/>
              <a:gd name="connsiteX138" fmla="*/ 1116056 w 2973631"/>
              <a:gd name="connsiteY138" fmla="*/ 495624 h 2231705"/>
              <a:gd name="connsiteX139" fmla="*/ 1090479 w 2973631"/>
              <a:gd name="connsiteY139" fmla="*/ 482835 h 2231705"/>
              <a:gd name="connsiteX140" fmla="*/ 1080887 w 2973631"/>
              <a:gd name="connsiteY140" fmla="*/ 473243 h 2231705"/>
              <a:gd name="connsiteX141" fmla="*/ 1071296 w 2973631"/>
              <a:gd name="connsiteY141" fmla="*/ 466849 h 2231705"/>
              <a:gd name="connsiteX142" fmla="*/ 1064901 w 2973631"/>
              <a:gd name="connsiteY142" fmla="*/ 460454 h 2231705"/>
              <a:gd name="connsiteX143" fmla="*/ 1055310 w 2973631"/>
              <a:gd name="connsiteY143" fmla="*/ 457257 h 2231705"/>
              <a:gd name="connsiteX144" fmla="*/ 1036126 w 2973631"/>
              <a:gd name="connsiteY144" fmla="*/ 441271 h 2231705"/>
              <a:gd name="connsiteX145" fmla="*/ 1026535 w 2973631"/>
              <a:gd name="connsiteY145" fmla="*/ 434877 h 2231705"/>
              <a:gd name="connsiteX146" fmla="*/ 1020140 w 2973631"/>
              <a:gd name="connsiteY146" fmla="*/ 428482 h 2231705"/>
              <a:gd name="connsiteX147" fmla="*/ 1004154 w 2973631"/>
              <a:gd name="connsiteY147" fmla="*/ 422088 h 2231705"/>
              <a:gd name="connsiteX148" fmla="*/ 984971 w 2973631"/>
              <a:gd name="connsiteY148" fmla="*/ 406102 h 2231705"/>
              <a:gd name="connsiteX149" fmla="*/ 978577 w 2973631"/>
              <a:gd name="connsiteY149" fmla="*/ 399707 h 2231705"/>
              <a:gd name="connsiteX150" fmla="*/ 965788 w 2973631"/>
              <a:gd name="connsiteY150" fmla="*/ 393313 h 2231705"/>
              <a:gd name="connsiteX151" fmla="*/ 952999 w 2973631"/>
              <a:gd name="connsiteY151" fmla="*/ 383721 h 2231705"/>
              <a:gd name="connsiteX152" fmla="*/ 943407 w 2973631"/>
              <a:gd name="connsiteY152" fmla="*/ 374130 h 2231705"/>
              <a:gd name="connsiteX153" fmla="*/ 905041 w 2973631"/>
              <a:gd name="connsiteY153" fmla="*/ 351749 h 2231705"/>
              <a:gd name="connsiteX154" fmla="*/ 876266 w 2973631"/>
              <a:gd name="connsiteY154" fmla="*/ 329369 h 2231705"/>
              <a:gd name="connsiteX155" fmla="*/ 866675 w 2973631"/>
              <a:gd name="connsiteY155" fmla="*/ 322975 h 2231705"/>
              <a:gd name="connsiteX156" fmla="*/ 857083 w 2973631"/>
              <a:gd name="connsiteY156" fmla="*/ 319777 h 2231705"/>
              <a:gd name="connsiteX157" fmla="*/ 831505 w 2973631"/>
              <a:gd name="connsiteY157" fmla="*/ 297397 h 2231705"/>
              <a:gd name="connsiteX158" fmla="*/ 821914 w 2973631"/>
              <a:gd name="connsiteY158" fmla="*/ 294200 h 2231705"/>
              <a:gd name="connsiteX159" fmla="*/ 805928 w 2973631"/>
              <a:gd name="connsiteY159" fmla="*/ 284608 h 2231705"/>
              <a:gd name="connsiteX160" fmla="*/ 780350 w 2973631"/>
              <a:gd name="connsiteY160" fmla="*/ 271819 h 2231705"/>
              <a:gd name="connsiteX161" fmla="*/ 764364 w 2973631"/>
              <a:gd name="connsiteY161" fmla="*/ 265425 h 2231705"/>
              <a:gd name="connsiteX162" fmla="*/ 738787 w 2973631"/>
              <a:gd name="connsiteY162" fmla="*/ 252636 h 2231705"/>
              <a:gd name="connsiteX163" fmla="*/ 722801 w 2973631"/>
              <a:gd name="connsiteY163" fmla="*/ 246242 h 2231705"/>
              <a:gd name="connsiteX164" fmla="*/ 703617 w 2973631"/>
              <a:gd name="connsiteY164" fmla="*/ 239847 h 2231705"/>
              <a:gd name="connsiteX165" fmla="*/ 678040 w 2973631"/>
              <a:gd name="connsiteY165" fmla="*/ 227059 h 2231705"/>
              <a:gd name="connsiteX166" fmla="*/ 655659 w 2973631"/>
              <a:gd name="connsiteY166" fmla="*/ 217467 h 2231705"/>
              <a:gd name="connsiteX167" fmla="*/ 636476 w 2973631"/>
              <a:gd name="connsiteY167" fmla="*/ 204678 h 2231705"/>
              <a:gd name="connsiteX168" fmla="*/ 617293 w 2973631"/>
              <a:gd name="connsiteY168" fmla="*/ 191889 h 2231705"/>
              <a:gd name="connsiteX169" fmla="*/ 591715 w 2973631"/>
              <a:gd name="connsiteY169" fmla="*/ 179100 h 2231705"/>
              <a:gd name="connsiteX170" fmla="*/ 572532 w 2973631"/>
              <a:gd name="connsiteY170" fmla="*/ 169509 h 2231705"/>
              <a:gd name="connsiteX171" fmla="*/ 556546 w 2973631"/>
              <a:gd name="connsiteY171" fmla="*/ 156720 h 2231705"/>
              <a:gd name="connsiteX172" fmla="*/ 537363 w 2973631"/>
              <a:gd name="connsiteY172" fmla="*/ 150326 h 2231705"/>
              <a:gd name="connsiteX173" fmla="*/ 527771 w 2973631"/>
              <a:gd name="connsiteY173" fmla="*/ 147128 h 2231705"/>
              <a:gd name="connsiteX174" fmla="*/ 489405 w 2973631"/>
              <a:gd name="connsiteY174" fmla="*/ 124748 h 2231705"/>
              <a:gd name="connsiteX175" fmla="*/ 467024 w 2973631"/>
              <a:gd name="connsiteY175" fmla="*/ 118354 h 2231705"/>
              <a:gd name="connsiteX176" fmla="*/ 454235 w 2973631"/>
              <a:gd name="connsiteY176" fmla="*/ 111959 h 2231705"/>
              <a:gd name="connsiteX177" fmla="*/ 444644 w 2973631"/>
              <a:gd name="connsiteY177" fmla="*/ 105565 h 2231705"/>
              <a:gd name="connsiteX178" fmla="*/ 431855 w 2973631"/>
              <a:gd name="connsiteY178" fmla="*/ 102368 h 2231705"/>
              <a:gd name="connsiteX179" fmla="*/ 422263 w 2973631"/>
              <a:gd name="connsiteY179" fmla="*/ 95973 h 2231705"/>
              <a:gd name="connsiteX180" fmla="*/ 412672 w 2973631"/>
              <a:gd name="connsiteY180" fmla="*/ 92776 h 2231705"/>
              <a:gd name="connsiteX181" fmla="*/ 399883 w 2973631"/>
              <a:gd name="connsiteY181" fmla="*/ 83184 h 2231705"/>
              <a:gd name="connsiteX182" fmla="*/ 390291 w 2973631"/>
              <a:gd name="connsiteY182" fmla="*/ 79987 h 2231705"/>
              <a:gd name="connsiteX183" fmla="*/ 361517 w 2973631"/>
              <a:gd name="connsiteY183" fmla="*/ 64001 h 2231705"/>
              <a:gd name="connsiteX184" fmla="*/ 351925 w 2973631"/>
              <a:gd name="connsiteY184" fmla="*/ 60804 h 2231705"/>
              <a:gd name="connsiteX185" fmla="*/ 332742 w 2973631"/>
              <a:gd name="connsiteY185" fmla="*/ 48015 h 2231705"/>
              <a:gd name="connsiteX186" fmla="*/ 326347 w 2973631"/>
              <a:gd name="connsiteY186" fmla="*/ 41621 h 2231705"/>
              <a:gd name="connsiteX187" fmla="*/ 313559 w 2973631"/>
              <a:gd name="connsiteY187" fmla="*/ 38424 h 2231705"/>
              <a:gd name="connsiteX188" fmla="*/ 303967 w 2973631"/>
              <a:gd name="connsiteY188" fmla="*/ 35226 h 2231705"/>
              <a:gd name="connsiteX189" fmla="*/ 291178 w 2973631"/>
              <a:gd name="connsiteY189" fmla="*/ 28832 h 2231705"/>
              <a:gd name="connsiteX190" fmla="*/ 281587 w 2973631"/>
              <a:gd name="connsiteY190" fmla="*/ 22438 h 2231705"/>
              <a:gd name="connsiteX191" fmla="*/ 243220 w 2973631"/>
              <a:gd name="connsiteY191" fmla="*/ 16043 h 2231705"/>
              <a:gd name="connsiteX192" fmla="*/ 220840 w 2973631"/>
              <a:gd name="connsiteY192" fmla="*/ 9649 h 2231705"/>
              <a:gd name="connsiteX193" fmla="*/ 201656 w 2973631"/>
              <a:gd name="connsiteY193" fmla="*/ 6452 h 2231705"/>
              <a:gd name="connsiteX194" fmla="*/ 192065 w 2973631"/>
              <a:gd name="connsiteY194" fmla="*/ 3254 h 2231705"/>
              <a:gd name="connsiteX195" fmla="*/ 99346 w 2973631"/>
              <a:gd name="connsiteY195" fmla="*/ 3254 h 2231705"/>
              <a:gd name="connsiteX196" fmla="*/ 76966 w 2973631"/>
              <a:gd name="connsiteY196" fmla="*/ 6452 h 2231705"/>
              <a:gd name="connsiteX197" fmla="*/ 70571 w 2973631"/>
              <a:gd name="connsiteY197" fmla="*/ 12846 h 2231705"/>
              <a:gd name="connsiteX198" fmla="*/ 48191 w 2973631"/>
              <a:gd name="connsiteY198" fmla="*/ 22438 h 2231705"/>
              <a:gd name="connsiteX199" fmla="*/ 41796 w 2973631"/>
              <a:gd name="connsiteY199" fmla="*/ 28832 h 2231705"/>
              <a:gd name="connsiteX200" fmla="*/ 19416 w 2973631"/>
              <a:gd name="connsiteY200" fmla="*/ 44818 h 2231705"/>
              <a:gd name="connsiteX201" fmla="*/ 13021 w 2973631"/>
              <a:gd name="connsiteY201" fmla="*/ 54410 h 2231705"/>
              <a:gd name="connsiteX202" fmla="*/ 3430 w 2973631"/>
              <a:gd name="connsiteY202" fmla="*/ 73593 h 2231705"/>
              <a:gd name="connsiteX203" fmla="*/ 3430 w 2973631"/>
              <a:gd name="connsiteY203" fmla="*/ 153523 h 2231705"/>
              <a:gd name="connsiteX204" fmla="*/ 6627 w 2973631"/>
              <a:gd name="connsiteY204" fmla="*/ 163114 h 2231705"/>
              <a:gd name="connsiteX205" fmla="*/ 13021 w 2973631"/>
              <a:gd name="connsiteY205" fmla="*/ 185495 h 2231705"/>
              <a:gd name="connsiteX206" fmla="*/ 16219 w 2973631"/>
              <a:gd name="connsiteY206" fmla="*/ 195086 h 2231705"/>
              <a:gd name="connsiteX207" fmla="*/ 19416 w 2973631"/>
              <a:gd name="connsiteY207" fmla="*/ 207875 h 2231705"/>
              <a:gd name="connsiteX208" fmla="*/ 25810 w 2973631"/>
              <a:gd name="connsiteY208" fmla="*/ 217467 h 2231705"/>
              <a:gd name="connsiteX209" fmla="*/ 29007 w 2973631"/>
              <a:gd name="connsiteY209" fmla="*/ 227059 h 2231705"/>
              <a:gd name="connsiteX210" fmla="*/ 35402 w 2973631"/>
              <a:gd name="connsiteY210" fmla="*/ 236650 h 2231705"/>
              <a:gd name="connsiteX211" fmla="*/ 44994 w 2973631"/>
              <a:gd name="connsiteY211" fmla="*/ 255833 h 2231705"/>
              <a:gd name="connsiteX212" fmla="*/ 51388 w 2973631"/>
              <a:gd name="connsiteY212" fmla="*/ 265425 h 2231705"/>
              <a:gd name="connsiteX213" fmla="*/ 60980 w 2973631"/>
              <a:gd name="connsiteY213" fmla="*/ 281411 h 2231705"/>
              <a:gd name="connsiteX214" fmla="*/ 70571 w 2973631"/>
              <a:gd name="connsiteY214" fmla="*/ 303791 h 2231705"/>
              <a:gd name="connsiteX215" fmla="*/ 76966 w 2973631"/>
              <a:gd name="connsiteY215" fmla="*/ 310186 h 2231705"/>
              <a:gd name="connsiteX216" fmla="*/ 92952 w 2973631"/>
              <a:gd name="connsiteY216" fmla="*/ 332566 h 2231705"/>
              <a:gd name="connsiteX217" fmla="*/ 96149 w 2973631"/>
              <a:gd name="connsiteY217" fmla="*/ 345355 h 2231705"/>
              <a:gd name="connsiteX218" fmla="*/ 108938 w 2973631"/>
              <a:gd name="connsiteY218" fmla="*/ 364538 h 2231705"/>
              <a:gd name="connsiteX219" fmla="*/ 121726 w 2973631"/>
              <a:gd name="connsiteY219" fmla="*/ 386919 h 2231705"/>
              <a:gd name="connsiteX220" fmla="*/ 124924 w 2973631"/>
              <a:gd name="connsiteY220" fmla="*/ 396510 h 2231705"/>
              <a:gd name="connsiteX221" fmla="*/ 144107 w 2973631"/>
              <a:gd name="connsiteY221" fmla="*/ 428482 h 2231705"/>
              <a:gd name="connsiteX222" fmla="*/ 150501 w 2973631"/>
              <a:gd name="connsiteY222" fmla="*/ 434877 h 2231705"/>
              <a:gd name="connsiteX223" fmla="*/ 156896 w 2973631"/>
              <a:gd name="connsiteY223" fmla="*/ 444468 h 2231705"/>
              <a:gd name="connsiteX224" fmla="*/ 166487 w 2973631"/>
              <a:gd name="connsiteY224" fmla="*/ 457257 h 2231705"/>
              <a:gd name="connsiteX225" fmla="*/ 179276 w 2973631"/>
              <a:gd name="connsiteY225" fmla="*/ 476440 h 2231705"/>
              <a:gd name="connsiteX226" fmla="*/ 201656 w 2973631"/>
              <a:gd name="connsiteY226" fmla="*/ 498821 h 2231705"/>
              <a:gd name="connsiteX227" fmla="*/ 208051 w 2973631"/>
              <a:gd name="connsiteY227" fmla="*/ 505215 h 2231705"/>
              <a:gd name="connsiteX228" fmla="*/ 249614 w 2973631"/>
              <a:gd name="connsiteY228" fmla="*/ 549976 h 2231705"/>
              <a:gd name="connsiteX229" fmla="*/ 262403 w 2973631"/>
              <a:gd name="connsiteY229" fmla="*/ 556370 h 2231705"/>
              <a:gd name="connsiteX230" fmla="*/ 291178 w 2973631"/>
              <a:gd name="connsiteY230" fmla="*/ 578751 h 2231705"/>
              <a:gd name="connsiteX231" fmla="*/ 300770 w 2973631"/>
              <a:gd name="connsiteY231" fmla="*/ 581948 h 2231705"/>
              <a:gd name="connsiteX232" fmla="*/ 313559 w 2973631"/>
              <a:gd name="connsiteY232" fmla="*/ 591540 h 2231705"/>
              <a:gd name="connsiteX233" fmla="*/ 326347 w 2973631"/>
              <a:gd name="connsiteY233" fmla="*/ 594737 h 2231705"/>
              <a:gd name="connsiteX234" fmla="*/ 348728 w 2973631"/>
              <a:gd name="connsiteY234" fmla="*/ 610723 h 2231705"/>
              <a:gd name="connsiteX235" fmla="*/ 367911 w 2973631"/>
              <a:gd name="connsiteY235" fmla="*/ 626709 h 2231705"/>
              <a:gd name="connsiteX236" fmla="*/ 383897 w 2973631"/>
              <a:gd name="connsiteY236" fmla="*/ 633103 h 2231705"/>
              <a:gd name="connsiteX237" fmla="*/ 399883 w 2973631"/>
              <a:gd name="connsiteY237" fmla="*/ 642695 h 2231705"/>
              <a:gd name="connsiteX238" fmla="*/ 415869 w 2973631"/>
              <a:gd name="connsiteY238" fmla="*/ 649089 h 2231705"/>
              <a:gd name="connsiteX239" fmla="*/ 425461 w 2973631"/>
              <a:gd name="connsiteY239" fmla="*/ 655484 h 2231705"/>
              <a:gd name="connsiteX240" fmla="*/ 441447 w 2973631"/>
              <a:gd name="connsiteY240" fmla="*/ 661878 h 2231705"/>
              <a:gd name="connsiteX241" fmla="*/ 447841 w 2973631"/>
              <a:gd name="connsiteY241" fmla="*/ 668273 h 2231705"/>
              <a:gd name="connsiteX242" fmla="*/ 473419 w 2973631"/>
              <a:gd name="connsiteY242" fmla="*/ 684259 h 2231705"/>
              <a:gd name="connsiteX243" fmla="*/ 483010 w 2973631"/>
              <a:gd name="connsiteY243" fmla="*/ 690653 h 2231705"/>
              <a:gd name="connsiteX244" fmla="*/ 489405 w 2973631"/>
              <a:gd name="connsiteY244" fmla="*/ 697047 h 2231705"/>
              <a:gd name="connsiteX245" fmla="*/ 498996 w 2973631"/>
              <a:gd name="connsiteY245" fmla="*/ 703442 h 2231705"/>
              <a:gd name="connsiteX246" fmla="*/ 527771 w 2973631"/>
              <a:gd name="connsiteY246" fmla="*/ 732217 h 2231705"/>
              <a:gd name="connsiteX247" fmla="*/ 543757 w 2973631"/>
              <a:gd name="connsiteY247" fmla="*/ 748203 h 2231705"/>
              <a:gd name="connsiteX248" fmla="*/ 562940 w 2973631"/>
              <a:gd name="connsiteY248" fmla="*/ 764189 h 2231705"/>
              <a:gd name="connsiteX249" fmla="*/ 572532 w 2973631"/>
              <a:gd name="connsiteY249" fmla="*/ 770583 h 2231705"/>
              <a:gd name="connsiteX250" fmla="*/ 594912 w 2973631"/>
              <a:gd name="connsiteY250" fmla="*/ 789766 h 2231705"/>
              <a:gd name="connsiteX251" fmla="*/ 604504 w 2973631"/>
              <a:gd name="connsiteY251" fmla="*/ 796161 h 2231705"/>
              <a:gd name="connsiteX252" fmla="*/ 614096 w 2973631"/>
              <a:gd name="connsiteY252" fmla="*/ 805752 h 2231705"/>
              <a:gd name="connsiteX253" fmla="*/ 633279 w 2973631"/>
              <a:gd name="connsiteY253" fmla="*/ 818541 h 2231705"/>
              <a:gd name="connsiteX254" fmla="*/ 655659 w 2973631"/>
              <a:gd name="connsiteY254" fmla="*/ 837724 h 2231705"/>
              <a:gd name="connsiteX255" fmla="*/ 681237 w 2973631"/>
              <a:gd name="connsiteY255" fmla="*/ 856907 h 2231705"/>
              <a:gd name="connsiteX256" fmla="*/ 694026 w 2973631"/>
              <a:gd name="connsiteY256" fmla="*/ 869696 h 2231705"/>
              <a:gd name="connsiteX257" fmla="*/ 719603 w 2973631"/>
              <a:gd name="connsiteY257" fmla="*/ 892077 h 2231705"/>
              <a:gd name="connsiteX258" fmla="*/ 751575 w 2973631"/>
              <a:gd name="connsiteY258" fmla="*/ 917654 h 2231705"/>
              <a:gd name="connsiteX259" fmla="*/ 773956 w 2973631"/>
              <a:gd name="connsiteY259" fmla="*/ 933640 h 2231705"/>
              <a:gd name="connsiteX260" fmla="*/ 783547 w 2973631"/>
              <a:gd name="connsiteY260" fmla="*/ 943232 h 2231705"/>
              <a:gd name="connsiteX261" fmla="*/ 793139 w 2973631"/>
              <a:gd name="connsiteY261" fmla="*/ 949626 h 2231705"/>
              <a:gd name="connsiteX262" fmla="*/ 802731 w 2973631"/>
              <a:gd name="connsiteY262" fmla="*/ 959218 h 2231705"/>
              <a:gd name="connsiteX263" fmla="*/ 815519 w 2973631"/>
              <a:gd name="connsiteY263" fmla="*/ 962415 h 2231705"/>
              <a:gd name="connsiteX264" fmla="*/ 825111 w 2973631"/>
              <a:gd name="connsiteY264" fmla="*/ 972007 h 2231705"/>
              <a:gd name="connsiteX265" fmla="*/ 841097 w 2973631"/>
              <a:gd name="connsiteY265" fmla="*/ 981598 h 2231705"/>
              <a:gd name="connsiteX266" fmla="*/ 860280 w 2973631"/>
              <a:gd name="connsiteY266" fmla="*/ 994387 h 2231705"/>
              <a:gd name="connsiteX267" fmla="*/ 892252 w 2973631"/>
              <a:gd name="connsiteY267" fmla="*/ 1016768 h 2231705"/>
              <a:gd name="connsiteX268" fmla="*/ 901844 w 2973631"/>
              <a:gd name="connsiteY268" fmla="*/ 1023162 h 2231705"/>
              <a:gd name="connsiteX269" fmla="*/ 911435 w 2973631"/>
              <a:gd name="connsiteY269" fmla="*/ 1026359 h 2231705"/>
              <a:gd name="connsiteX270" fmla="*/ 937013 w 2973631"/>
              <a:gd name="connsiteY270" fmla="*/ 1045542 h 2231705"/>
              <a:gd name="connsiteX271" fmla="*/ 949802 w 2973631"/>
              <a:gd name="connsiteY271" fmla="*/ 1051937 h 2231705"/>
              <a:gd name="connsiteX272" fmla="*/ 965788 w 2973631"/>
              <a:gd name="connsiteY272" fmla="*/ 1064726 h 2231705"/>
              <a:gd name="connsiteX273" fmla="*/ 991366 w 2973631"/>
              <a:gd name="connsiteY273" fmla="*/ 1080712 h 2231705"/>
              <a:gd name="connsiteX274" fmla="*/ 1004154 w 2973631"/>
              <a:gd name="connsiteY274" fmla="*/ 1093500 h 2231705"/>
              <a:gd name="connsiteX275" fmla="*/ 1016943 w 2973631"/>
              <a:gd name="connsiteY275" fmla="*/ 1099895 h 2231705"/>
              <a:gd name="connsiteX276" fmla="*/ 1036126 w 2973631"/>
              <a:gd name="connsiteY276" fmla="*/ 1112684 h 2231705"/>
              <a:gd name="connsiteX277" fmla="*/ 1048915 w 2973631"/>
              <a:gd name="connsiteY277" fmla="*/ 1125473 h 2231705"/>
              <a:gd name="connsiteX278" fmla="*/ 1068098 w 2973631"/>
              <a:gd name="connsiteY278" fmla="*/ 1138261 h 2231705"/>
              <a:gd name="connsiteX279" fmla="*/ 1087282 w 2973631"/>
              <a:gd name="connsiteY279" fmla="*/ 1154247 h 2231705"/>
              <a:gd name="connsiteX280" fmla="*/ 1093676 w 2973631"/>
              <a:gd name="connsiteY280" fmla="*/ 1160642 h 2231705"/>
              <a:gd name="connsiteX281" fmla="*/ 1103268 w 2973631"/>
              <a:gd name="connsiteY281" fmla="*/ 1163839 h 2231705"/>
              <a:gd name="connsiteX282" fmla="*/ 1112859 w 2973631"/>
              <a:gd name="connsiteY282" fmla="*/ 1173431 h 2231705"/>
              <a:gd name="connsiteX283" fmla="*/ 1122451 w 2973631"/>
              <a:gd name="connsiteY283" fmla="*/ 1179825 h 2231705"/>
              <a:gd name="connsiteX284" fmla="*/ 1135240 w 2973631"/>
              <a:gd name="connsiteY284" fmla="*/ 1189417 h 2231705"/>
              <a:gd name="connsiteX285" fmla="*/ 1144831 w 2973631"/>
              <a:gd name="connsiteY285" fmla="*/ 1199008 h 2231705"/>
              <a:gd name="connsiteX286" fmla="*/ 1154423 w 2973631"/>
              <a:gd name="connsiteY286" fmla="*/ 1205403 h 2231705"/>
              <a:gd name="connsiteX287" fmla="*/ 1173606 w 2973631"/>
              <a:gd name="connsiteY287" fmla="*/ 1221389 h 2231705"/>
              <a:gd name="connsiteX288" fmla="*/ 1205578 w 2973631"/>
              <a:gd name="connsiteY288" fmla="*/ 1240572 h 2231705"/>
              <a:gd name="connsiteX289" fmla="*/ 1211973 w 2973631"/>
              <a:gd name="connsiteY289" fmla="*/ 1250163 h 2231705"/>
              <a:gd name="connsiteX290" fmla="*/ 1250339 w 2973631"/>
              <a:gd name="connsiteY290" fmla="*/ 1278938 h 2231705"/>
              <a:gd name="connsiteX291" fmla="*/ 1256733 w 2973631"/>
              <a:gd name="connsiteY291" fmla="*/ 1285333 h 2231705"/>
              <a:gd name="connsiteX292" fmla="*/ 1269522 w 2973631"/>
              <a:gd name="connsiteY292" fmla="*/ 1294924 h 2231705"/>
              <a:gd name="connsiteX293" fmla="*/ 1285508 w 2973631"/>
              <a:gd name="connsiteY293" fmla="*/ 1310910 h 2231705"/>
              <a:gd name="connsiteX294" fmla="*/ 1304691 w 2973631"/>
              <a:gd name="connsiteY294" fmla="*/ 1323699 h 2231705"/>
              <a:gd name="connsiteX295" fmla="*/ 1336663 w 2973631"/>
              <a:gd name="connsiteY295" fmla="*/ 1346080 h 2231705"/>
              <a:gd name="connsiteX296" fmla="*/ 1387819 w 2973631"/>
              <a:gd name="connsiteY296" fmla="*/ 1378052 h 2231705"/>
              <a:gd name="connsiteX297" fmla="*/ 1397410 w 2973631"/>
              <a:gd name="connsiteY297" fmla="*/ 1384446 h 2231705"/>
              <a:gd name="connsiteX298" fmla="*/ 1403805 w 2973631"/>
              <a:gd name="connsiteY298" fmla="*/ 1390840 h 2231705"/>
              <a:gd name="connsiteX299" fmla="*/ 1422988 w 2973631"/>
              <a:gd name="connsiteY299" fmla="*/ 1397235 h 2231705"/>
              <a:gd name="connsiteX300" fmla="*/ 1435777 w 2973631"/>
              <a:gd name="connsiteY300" fmla="*/ 1406826 h 2231705"/>
              <a:gd name="connsiteX301" fmla="*/ 1445368 w 2973631"/>
              <a:gd name="connsiteY301" fmla="*/ 1413221 h 2231705"/>
              <a:gd name="connsiteX302" fmla="*/ 1470946 w 2973631"/>
              <a:gd name="connsiteY302" fmla="*/ 1429207 h 2231705"/>
              <a:gd name="connsiteX303" fmla="*/ 1502918 w 2973631"/>
              <a:gd name="connsiteY303" fmla="*/ 1448390 h 2231705"/>
              <a:gd name="connsiteX304" fmla="*/ 1512510 w 2973631"/>
              <a:gd name="connsiteY304" fmla="*/ 1454784 h 2231705"/>
              <a:gd name="connsiteX305" fmla="*/ 1531693 w 2973631"/>
              <a:gd name="connsiteY305" fmla="*/ 1461179 h 2231705"/>
              <a:gd name="connsiteX306" fmla="*/ 1541284 w 2973631"/>
              <a:gd name="connsiteY306" fmla="*/ 1470770 h 2231705"/>
              <a:gd name="connsiteX307" fmla="*/ 1560468 w 2973631"/>
              <a:gd name="connsiteY307" fmla="*/ 1477165 h 2231705"/>
              <a:gd name="connsiteX308" fmla="*/ 1570059 w 2973631"/>
              <a:gd name="connsiteY308" fmla="*/ 1483559 h 2231705"/>
              <a:gd name="connsiteX309" fmla="*/ 1586045 w 2973631"/>
              <a:gd name="connsiteY309" fmla="*/ 1499545 h 2231705"/>
              <a:gd name="connsiteX310" fmla="*/ 1598834 w 2973631"/>
              <a:gd name="connsiteY310" fmla="*/ 1502742 h 2231705"/>
              <a:gd name="connsiteX311" fmla="*/ 1611623 w 2973631"/>
              <a:gd name="connsiteY311" fmla="*/ 1515531 h 2231705"/>
              <a:gd name="connsiteX312" fmla="*/ 1624412 w 2973631"/>
              <a:gd name="connsiteY312" fmla="*/ 1521926 h 2231705"/>
              <a:gd name="connsiteX313" fmla="*/ 1634003 w 2973631"/>
              <a:gd name="connsiteY313" fmla="*/ 1528320 h 2231705"/>
              <a:gd name="connsiteX314" fmla="*/ 1643595 w 2973631"/>
              <a:gd name="connsiteY314" fmla="*/ 1531517 h 2231705"/>
              <a:gd name="connsiteX315" fmla="*/ 1659581 w 2973631"/>
              <a:gd name="connsiteY315" fmla="*/ 1544306 h 2231705"/>
              <a:gd name="connsiteX316" fmla="*/ 1672370 w 2973631"/>
              <a:gd name="connsiteY316" fmla="*/ 1550700 h 2231705"/>
              <a:gd name="connsiteX317" fmla="*/ 1694750 w 2973631"/>
              <a:gd name="connsiteY317" fmla="*/ 1569884 h 2231705"/>
              <a:gd name="connsiteX318" fmla="*/ 1717131 w 2973631"/>
              <a:gd name="connsiteY318" fmla="*/ 1582673 h 2231705"/>
              <a:gd name="connsiteX319" fmla="*/ 1729919 w 2973631"/>
              <a:gd name="connsiteY319" fmla="*/ 1592264 h 2231705"/>
              <a:gd name="connsiteX320" fmla="*/ 1739511 w 2973631"/>
              <a:gd name="connsiteY320" fmla="*/ 1598659 h 2231705"/>
              <a:gd name="connsiteX321" fmla="*/ 1749103 w 2973631"/>
              <a:gd name="connsiteY321" fmla="*/ 1608250 h 2231705"/>
              <a:gd name="connsiteX322" fmla="*/ 1771483 w 2973631"/>
              <a:gd name="connsiteY322" fmla="*/ 1621039 h 2231705"/>
              <a:gd name="connsiteX323" fmla="*/ 1781075 w 2973631"/>
              <a:gd name="connsiteY323" fmla="*/ 1630631 h 2231705"/>
              <a:gd name="connsiteX324" fmla="*/ 1790666 w 2973631"/>
              <a:gd name="connsiteY324" fmla="*/ 1637025 h 2231705"/>
              <a:gd name="connsiteX325" fmla="*/ 1806652 w 2973631"/>
              <a:gd name="connsiteY325" fmla="*/ 1653011 h 2231705"/>
              <a:gd name="connsiteX326" fmla="*/ 1835427 w 2973631"/>
              <a:gd name="connsiteY326" fmla="*/ 1675391 h 2231705"/>
              <a:gd name="connsiteX327" fmla="*/ 1861005 w 2973631"/>
              <a:gd name="connsiteY327" fmla="*/ 1697772 h 2231705"/>
              <a:gd name="connsiteX328" fmla="*/ 1889780 w 2973631"/>
              <a:gd name="connsiteY328" fmla="*/ 1720152 h 2231705"/>
              <a:gd name="connsiteX329" fmla="*/ 1908963 w 2973631"/>
              <a:gd name="connsiteY329" fmla="*/ 1739335 h 2231705"/>
              <a:gd name="connsiteX330" fmla="*/ 1918554 w 2973631"/>
              <a:gd name="connsiteY330" fmla="*/ 1748927 h 2231705"/>
              <a:gd name="connsiteX331" fmla="*/ 1937738 w 2973631"/>
              <a:gd name="connsiteY331" fmla="*/ 1764913 h 2231705"/>
              <a:gd name="connsiteX332" fmla="*/ 1953724 w 2973631"/>
              <a:gd name="connsiteY332" fmla="*/ 1777702 h 2231705"/>
              <a:gd name="connsiteX333" fmla="*/ 1960118 w 2973631"/>
              <a:gd name="connsiteY333" fmla="*/ 1787293 h 2231705"/>
              <a:gd name="connsiteX334" fmla="*/ 1969710 w 2973631"/>
              <a:gd name="connsiteY334" fmla="*/ 1793688 h 2231705"/>
              <a:gd name="connsiteX335" fmla="*/ 1985696 w 2973631"/>
              <a:gd name="connsiteY335" fmla="*/ 1809674 h 2231705"/>
              <a:gd name="connsiteX336" fmla="*/ 2004879 w 2973631"/>
              <a:gd name="connsiteY336" fmla="*/ 1828857 h 2231705"/>
              <a:gd name="connsiteX337" fmla="*/ 2020865 w 2973631"/>
              <a:gd name="connsiteY337" fmla="*/ 1841646 h 2231705"/>
              <a:gd name="connsiteX338" fmla="*/ 2030456 w 2973631"/>
              <a:gd name="connsiteY338" fmla="*/ 1848040 h 2231705"/>
              <a:gd name="connsiteX339" fmla="*/ 2036851 w 2973631"/>
              <a:gd name="connsiteY339" fmla="*/ 1854435 h 2231705"/>
              <a:gd name="connsiteX340" fmla="*/ 2056034 w 2973631"/>
              <a:gd name="connsiteY340" fmla="*/ 1867224 h 2231705"/>
              <a:gd name="connsiteX341" fmla="*/ 2072020 w 2973631"/>
              <a:gd name="connsiteY341" fmla="*/ 1880012 h 2231705"/>
              <a:gd name="connsiteX342" fmla="*/ 2078414 w 2973631"/>
              <a:gd name="connsiteY342" fmla="*/ 1886407 h 2231705"/>
              <a:gd name="connsiteX343" fmla="*/ 2088006 w 2973631"/>
              <a:gd name="connsiteY343" fmla="*/ 1892801 h 2231705"/>
              <a:gd name="connsiteX344" fmla="*/ 2100795 w 2973631"/>
              <a:gd name="connsiteY344" fmla="*/ 1902393 h 2231705"/>
              <a:gd name="connsiteX345" fmla="*/ 2119978 w 2973631"/>
              <a:gd name="connsiteY345" fmla="*/ 1915182 h 2231705"/>
              <a:gd name="connsiteX346" fmla="*/ 2126373 w 2973631"/>
              <a:gd name="connsiteY346" fmla="*/ 1924773 h 2231705"/>
              <a:gd name="connsiteX347" fmla="*/ 2135964 w 2973631"/>
              <a:gd name="connsiteY347" fmla="*/ 1927970 h 2231705"/>
              <a:gd name="connsiteX348" fmla="*/ 2145556 w 2973631"/>
              <a:gd name="connsiteY348" fmla="*/ 1934365 h 2231705"/>
              <a:gd name="connsiteX349" fmla="*/ 2155147 w 2973631"/>
              <a:gd name="connsiteY349" fmla="*/ 1943956 h 2231705"/>
              <a:gd name="connsiteX350" fmla="*/ 2164739 w 2973631"/>
              <a:gd name="connsiteY350" fmla="*/ 1947154 h 2231705"/>
              <a:gd name="connsiteX351" fmla="*/ 2183922 w 2973631"/>
              <a:gd name="connsiteY351" fmla="*/ 1959942 h 2231705"/>
              <a:gd name="connsiteX352" fmla="*/ 2199908 w 2973631"/>
              <a:gd name="connsiteY352" fmla="*/ 1969534 h 2231705"/>
              <a:gd name="connsiteX353" fmla="*/ 2225486 w 2973631"/>
              <a:gd name="connsiteY353" fmla="*/ 1988717 h 2231705"/>
              <a:gd name="connsiteX354" fmla="*/ 2231880 w 2973631"/>
              <a:gd name="connsiteY354" fmla="*/ 1995112 h 2231705"/>
              <a:gd name="connsiteX355" fmla="*/ 2244669 w 2973631"/>
              <a:gd name="connsiteY355" fmla="*/ 1998309 h 2231705"/>
              <a:gd name="connsiteX356" fmla="*/ 2260655 w 2973631"/>
              <a:gd name="connsiteY356" fmla="*/ 2014295 h 2231705"/>
              <a:gd name="connsiteX357" fmla="*/ 2276641 w 2973631"/>
              <a:gd name="connsiteY357" fmla="*/ 2023886 h 2231705"/>
              <a:gd name="connsiteX358" fmla="*/ 2318205 w 2973631"/>
              <a:gd name="connsiteY358" fmla="*/ 2046267 h 2231705"/>
              <a:gd name="connsiteX359" fmla="*/ 2337388 w 2973631"/>
              <a:gd name="connsiteY359" fmla="*/ 2059056 h 2231705"/>
              <a:gd name="connsiteX360" fmla="*/ 2350177 w 2973631"/>
              <a:gd name="connsiteY360" fmla="*/ 2068647 h 2231705"/>
              <a:gd name="connsiteX361" fmla="*/ 2375754 w 2973631"/>
              <a:gd name="connsiteY361" fmla="*/ 2081436 h 2231705"/>
              <a:gd name="connsiteX362" fmla="*/ 2410924 w 2973631"/>
              <a:gd name="connsiteY362" fmla="*/ 2097422 h 2231705"/>
              <a:gd name="connsiteX363" fmla="*/ 2433304 w 2973631"/>
              <a:gd name="connsiteY363" fmla="*/ 2113408 h 2231705"/>
              <a:gd name="connsiteX364" fmla="*/ 2465276 w 2973631"/>
              <a:gd name="connsiteY364" fmla="*/ 2129394 h 2231705"/>
              <a:gd name="connsiteX365" fmla="*/ 2494051 w 2973631"/>
              <a:gd name="connsiteY365" fmla="*/ 2145380 h 2231705"/>
              <a:gd name="connsiteX366" fmla="*/ 2510037 w 2973631"/>
              <a:gd name="connsiteY366" fmla="*/ 2154972 h 2231705"/>
              <a:gd name="connsiteX367" fmla="*/ 2519628 w 2973631"/>
              <a:gd name="connsiteY367" fmla="*/ 2161366 h 2231705"/>
              <a:gd name="connsiteX368" fmla="*/ 2535614 w 2973631"/>
              <a:gd name="connsiteY368" fmla="*/ 2167761 h 2231705"/>
              <a:gd name="connsiteX369" fmla="*/ 2545206 w 2973631"/>
              <a:gd name="connsiteY369" fmla="*/ 2174155 h 2231705"/>
              <a:gd name="connsiteX370" fmla="*/ 2573981 w 2973631"/>
              <a:gd name="connsiteY370" fmla="*/ 2186944 h 2231705"/>
              <a:gd name="connsiteX371" fmla="*/ 2583573 w 2973631"/>
              <a:gd name="connsiteY371" fmla="*/ 2193338 h 2231705"/>
              <a:gd name="connsiteX372" fmla="*/ 2602756 w 2973631"/>
              <a:gd name="connsiteY372" fmla="*/ 2199733 h 2231705"/>
              <a:gd name="connsiteX373" fmla="*/ 2612347 w 2973631"/>
              <a:gd name="connsiteY373" fmla="*/ 2206127 h 2231705"/>
              <a:gd name="connsiteX374" fmla="*/ 2631531 w 2973631"/>
              <a:gd name="connsiteY374" fmla="*/ 2212521 h 2231705"/>
              <a:gd name="connsiteX375" fmla="*/ 2641122 w 2973631"/>
              <a:gd name="connsiteY375" fmla="*/ 2215719 h 2231705"/>
              <a:gd name="connsiteX376" fmla="*/ 2653911 w 2973631"/>
              <a:gd name="connsiteY376" fmla="*/ 2218916 h 2231705"/>
              <a:gd name="connsiteX377" fmla="*/ 2666700 w 2973631"/>
              <a:gd name="connsiteY377" fmla="*/ 2225310 h 2231705"/>
              <a:gd name="connsiteX378" fmla="*/ 2682686 w 2973631"/>
              <a:gd name="connsiteY378" fmla="*/ 2228507 h 2231705"/>
              <a:gd name="connsiteX379" fmla="*/ 2692277 w 2973631"/>
              <a:gd name="connsiteY379" fmla="*/ 2231705 h 2231705"/>
              <a:gd name="connsiteX380" fmla="*/ 2781799 w 2973631"/>
              <a:gd name="connsiteY380" fmla="*/ 2225310 h 2231705"/>
              <a:gd name="connsiteX381" fmla="*/ 2791391 w 2973631"/>
              <a:gd name="connsiteY381" fmla="*/ 2222113 h 2231705"/>
              <a:gd name="connsiteX382" fmla="*/ 2804180 w 2973631"/>
              <a:gd name="connsiteY382" fmla="*/ 2218916 h 2231705"/>
              <a:gd name="connsiteX383" fmla="*/ 2813771 w 2973631"/>
              <a:gd name="connsiteY383" fmla="*/ 2212521 h 2231705"/>
              <a:gd name="connsiteX384" fmla="*/ 2832954 w 2973631"/>
              <a:gd name="connsiteY384" fmla="*/ 2206127 h 2231705"/>
              <a:gd name="connsiteX385" fmla="*/ 2852138 w 2973631"/>
              <a:gd name="connsiteY385" fmla="*/ 2193338 h 2231705"/>
              <a:gd name="connsiteX386" fmla="*/ 2874518 w 2973631"/>
              <a:gd name="connsiteY386" fmla="*/ 2186944 h 2231705"/>
              <a:gd name="connsiteX387" fmla="*/ 2900096 w 2973631"/>
              <a:gd name="connsiteY387" fmla="*/ 2177352 h 2231705"/>
              <a:gd name="connsiteX388" fmla="*/ 2932068 w 2973631"/>
              <a:gd name="connsiteY388" fmla="*/ 2167761 h 2231705"/>
              <a:gd name="connsiteX389" fmla="*/ 2941659 w 2973631"/>
              <a:gd name="connsiteY389" fmla="*/ 2164563 h 2231705"/>
              <a:gd name="connsiteX390" fmla="*/ 2951251 w 2973631"/>
              <a:gd name="connsiteY390" fmla="*/ 2161366 h 2231705"/>
              <a:gd name="connsiteX391" fmla="*/ 2964040 w 2973631"/>
              <a:gd name="connsiteY391" fmla="*/ 2132591 h 2231705"/>
              <a:gd name="connsiteX392" fmla="*/ 2973631 w 2973631"/>
              <a:gd name="connsiteY392" fmla="*/ 2116605 h 223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Lst>
            <a:rect l="l" t="t" r="r" b="b"/>
            <a:pathLst>
              <a:path w="2973631" h="2231705">
                <a:moveTo>
                  <a:pt x="2973631" y="2116605"/>
                </a:moveTo>
                <a:cubicBezTo>
                  <a:pt x="2971500" y="2111276"/>
                  <a:pt x="2968886" y="2106116"/>
                  <a:pt x="2967237" y="2100619"/>
                </a:cubicBezTo>
                <a:cubicBezTo>
                  <a:pt x="2964498" y="2091487"/>
                  <a:pt x="2965065" y="2083488"/>
                  <a:pt x="2960842" y="2075042"/>
                </a:cubicBezTo>
                <a:cubicBezTo>
                  <a:pt x="2959123" y="2071605"/>
                  <a:pt x="2956166" y="2068887"/>
                  <a:pt x="2954448" y="2065450"/>
                </a:cubicBezTo>
                <a:cubicBezTo>
                  <a:pt x="2952941" y="2062436"/>
                  <a:pt x="2952888" y="2058805"/>
                  <a:pt x="2951251" y="2055859"/>
                </a:cubicBezTo>
                <a:cubicBezTo>
                  <a:pt x="2943898" y="2042624"/>
                  <a:pt x="2937254" y="2035624"/>
                  <a:pt x="2928870" y="2023886"/>
                </a:cubicBezTo>
                <a:cubicBezTo>
                  <a:pt x="2918786" y="2009769"/>
                  <a:pt x="2926776" y="2018596"/>
                  <a:pt x="2916082" y="2007900"/>
                </a:cubicBezTo>
                <a:cubicBezTo>
                  <a:pt x="2909222" y="1987325"/>
                  <a:pt x="2918262" y="2009674"/>
                  <a:pt x="2903293" y="1988717"/>
                </a:cubicBezTo>
                <a:cubicBezTo>
                  <a:pt x="2900523" y="1984839"/>
                  <a:pt x="2899631" y="1979833"/>
                  <a:pt x="2896898" y="1975928"/>
                </a:cubicBezTo>
                <a:cubicBezTo>
                  <a:pt x="2892125" y="1969109"/>
                  <a:pt x="2886241" y="1963139"/>
                  <a:pt x="2880912" y="1956745"/>
                </a:cubicBezTo>
                <a:cubicBezTo>
                  <a:pt x="2872980" y="1932950"/>
                  <a:pt x="2885157" y="1964715"/>
                  <a:pt x="2864926" y="1934365"/>
                </a:cubicBezTo>
                <a:cubicBezTo>
                  <a:pt x="2862795" y="1931168"/>
                  <a:pt x="2860438" y="1928109"/>
                  <a:pt x="2858532" y="1924773"/>
                </a:cubicBezTo>
                <a:cubicBezTo>
                  <a:pt x="2856168" y="1920635"/>
                  <a:pt x="2855189" y="1915645"/>
                  <a:pt x="2852138" y="1911984"/>
                </a:cubicBezTo>
                <a:cubicBezTo>
                  <a:pt x="2849678" y="1909032"/>
                  <a:pt x="2845743" y="1907721"/>
                  <a:pt x="2842546" y="1905590"/>
                </a:cubicBezTo>
                <a:cubicBezTo>
                  <a:pt x="2841480" y="1902393"/>
                  <a:pt x="2841083" y="1898888"/>
                  <a:pt x="2839349" y="1895998"/>
                </a:cubicBezTo>
                <a:cubicBezTo>
                  <a:pt x="2837798" y="1893413"/>
                  <a:pt x="2834837" y="1891958"/>
                  <a:pt x="2832954" y="1889604"/>
                </a:cubicBezTo>
                <a:cubicBezTo>
                  <a:pt x="2830554" y="1886603"/>
                  <a:pt x="2829020" y="1882964"/>
                  <a:pt x="2826560" y="1880012"/>
                </a:cubicBezTo>
                <a:cubicBezTo>
                  <a:pt x="2823665" y="1876539"/>
                  <a:pt x="2819863" y="1873894"/>
                  <a:pt x="2816968" y="1870421"/>
                </a:cubicBezTo>
                <a:cubicBezTo>
                  <a:pt x="2805843" y="1857071"/>
                  <a:pt x="2816730" y="1862881"/>
                  <a:pt x="2800982" y="1857632"/>
                </a:cubicBezTo>
                <a:cubicBezTo>
                  <a:pt x="2782167" y="1843519"/>
                  <a:pt x="2791960" y="1851806"/>
                  <a:pt x="2772207" y="1832054"/>
                </a:cubicBezTo>
                <a:lnTo>
                  <a:pt x="2762616" y="1822463"/>
                </a:lnTo>
                <a:cubicBezTo>
                  <a:pt x="2760484" y="1820331"/>
                  <a:pt x="2758030" y="1818480"/>
                  <a:pt x="2756221" y="1816068"/>
                </a:cubicBezTo>
                <a:cubicBezTo>
                  <a:pt x="2753024" y="1811805"/>
                  <a:pt x="2750836" y="1806551"/>
                  <a:pt x="2746630" y="1803280"/>
                </a:cubicBezTo>
                <a:cubicBezTo>
                  <a:pt x="2740987" y="1798891"/>
                  <a:pt x="2733577" y="1797366"/>
                  <a:pt x="2727447" y="1793688"/>
                </a:cubicBezTo>
                <a:cubicBezTo>
                  <a:pt x="2722878" y="1790946"/>
                  <a:pt x="2718668" y="1787605"/>
                  <a:pt x="2714658" y="1784096"/>
                </a:cubicBezTo>
                <a:cubicBezTo>
                  <a:pt x="2710121" y="1780126"/>
                  <a:pt x="2706132" y="1775570"/>
                  <a:pt x="2701869" y="1771307"/>
                </a:cubicBezTo>
                <a:lnTo>
                  <a:pt x="2692277" y="1761716"/>
                </a:lnTo>
                <a:cubicBezTo>
                  <a:pt x="2690145" y="1759584"/>
                  <a:pt x="2688391" y="1756993"/>
                  <a:pt x="2685883" y="1755321"/>
                </a:cubicBezTo>
                <a:lnTo>
                  <a:pt x="2676291" y="1748927"/>
                </a:lnTo>
                <a:cubicBezTo>
                  <a:pt x="2673094" y="1744664"/>
                  <a:pt x="2670209" y="1740148"/>
                  <a:pt x="2666700" y="1736138"/>
                </a:cubicBezTo>
                <a:cubicBezTo>
                  <a:pt x="2662730" y="1731601"/>
                  <a:pt x="2653911" y="1723349"/>
                  <a:pt x="2653911" y="1723349"/>
                </a:cubicBezTo>
                <a:cubicBezTo>
                  <a:pt x="2648036" y="1705725"/>
                  <a:pt x="2654477" y="1720280"/>
                  <a:pt x="2637925" y="1700969"/>
                </a:cubicBezTo>
                <a:cubicBezTo>
                  <a:pt x="2635424" y="1698051"/>
                  <a:pt x="2634061" y="1694269"/>
                  <a:pt x="2631531" y="1691377"/>
                </a:cubicBezTo>
                <a:cubicBezTo>
                  <a:pt x="2626569" y="1685706"/>
                  <a:pt x="2618916" y="1682131"/>
                  <a:pt x="2615545" y="1675391"/>
                </a:cubicBezTo>
                <a:cubicBezTo>
                  <a:pt x="2613413" y="1671128"/>
                  <a:pt x="2612076" y="1666365"/>
                  <a:pt x="2609150" y="1662603"/>
                </a:cubicBezTo>
                <a:cubicBezTo>
                  <a:pt x="2604523" y="1656655"/>
                  <a:pt x="2597344" y="1652887"/>
                  <a:pt x="2593164" y="1646617"/>
                </a:cubicBezTo>
                <a:cubicBezTo>
                  <a:pt x="2591033" y="1643420"/>
                  <a:pt x="2589626" y="1639596"/>
                  <a:pt x="2586770" y="1637025"/>
                </a:cubicBezTo>
                <a:cubicBezTo>
                  <a:pt x="2578848" y="1629896"/>
                  <a:pt x="2561192" y="1617842"/>
                  <a:pt x="2561192" y="1617842"/>
                </a:cubicBezTo>
                <a:cubicBezTo>
                  <a:pt x="2550670" y="1586272"/>
                  <a:pt x="2571825" y="1644978"/>
                  <a:pt x="2526023" y="1576278"/>
                </a:cubicBezTo>
                <a:cubicBezTo>
                  <a:pt x="2518417" y="1564870"/>
                  <a:pt x="2514709" y="1558570"/>
                  <a:pt x="2503642" y="1547503"/>
                </a:cubicBezTo>
                <a:cubicBezTo>
                  <a:pt x="2479803" y="1523664"/>
                  <a:pt x="2499510" y="1548718"/>
                  <a:pt x="2484459" y="1531517"/>
                </a:cubicBezTo>
                <a:cubicBezTo>
                  <a:pt x="2477443" y="1523499"/>
                  <a:pt x="2467913" y="1510268"/>
                  <a:pt x="2458882" y="1502742"/>
                </a:cubicBezTo>
                <a:cubicBezTo>
                  <a:pt x="2455930" y="1500282"/>
                  <a:pt x="2452242" y="1498808"/>
                  <a:pt x="2449290" y="1496348"/>
                </a:cubicBezTo>
                <a:cubicBezTo>
                  <a:pt x="2445816" y="1493453"/>
                  <a:pt x="2443172" y="1489651"/>
                  <a:pt x="2439698" y="1486756"/>
                </a:cubicBezTo>
                <a:cubicBezTo>
                  <a:pt x="2436746" y="1484296"/>
                  <a:pt x="2433059" y="1482822"/>
                  <a:pt x="2430107" y="1480362"/>
                </a:cubicBezTo>
                <a:cubicBezTo>
                  <a:pt x="2426633" y="1477467"/>
                  <a:pt x="2423948" y="1473713"/>
                  <a:pt x="2420515" y="1470770"/>
                </a:cubicBezTo>
                <a:cubicBezTo>
                  <a:pt x="2416469" y="1467302"/>
                  <a:pt x="2412062" y="1464276"/>
                  <a:pt x="2407726" y="1461179"/>
                </a:cubicBezTo>
                <a:cubicBezTo>
                  <a:pt x="2404599" y="1458946"/>
                  <a:pt x="2401052" y="1457285"/>
                  <a:pt x="2398135" y="1454784"/>
                </a:cubicBezTo>
                <a:cubicBezTo>
                  <a:pt x="2371004" y="1431529"/>
                  <a:pt x="2397772" y="1450280"/>
                  <a:pt x="2375754" y="1435601"/>
                </a:cubicBezTo>
                <a:cubicBezTo>
                  <a:pt x="2373623" y="1432404"/>
                  <a:pt x="2372360" y="1428410"/>
                  <a:pt x="2369360" y="1426010"/>
                </a:cubicBezTo>
                <a:cubicBezTo>
                  <a:pt x="2366728" y="1423905"/>
                  <a:pt x="2362783" y="1424319"/>
                  <a:pt x="2359768" y="1422812"/>
                </a:cubicBezTo>
                <a:cubicBezTo>
                  <a:pt x="2356331" y="1421094"/>
                  <a:pt x="2353177" y="1418818"/>
                  <a:pt x="2350177" y="1416418"/>
                </a:cubicBezTo>
                <a:cubicBezTo>
                  <a:pt x="2334350" y="1403757"/>
                  <a:pt x="2354013" y="1417057"/>
                  <a:pt x="2337388" y="1400432"/>
                </a:cubicBezTo>
                <a:cubicBezTo>
                  <a:pt x="2334671" y="1397715"/>
                  <a:pt x="2330923" y="1396271"/>
                  <a:pt x="2327796" y="1394038"/>
                </a:cubicBezTo>
                <a:cubicBezTo>
                  <a:pt x="2323460" y="1390941"/>
                  <a:pt x="2319343" y="1387543"/>
                  <a:pt x="2315007" y="1384446"/>
                </a:cubicBezTo>
                <a:cubicBezTo>
                  <a:pt x="2311880" y="1382213"/>
                  <a:pt x="2308543" y="1380285"/>
                  <a:pt x="2305416" y="1378052"/>
                </a:cubicBezTo>
                <a:cubicBezTo>
                  <a:pt x="2301080" y="1374955"/>
                  <a:pt x="2297254" y="1371104"/>
                  <a:pt x="2292627" y="1368460"/>
                </a:cubicBezTo>
                <a:cubicBezTo>
                  <a:pt x="2289701" y="1366788"/>
                  <a:pt x="2286232" y="1366329"/>
                  <a:pt x="2283035" y="1365263"/>
                </a:cubicBezTo>
                <a:cubicBezTo>
                  <a:pt x="2261038" y="1343262"/>
                  <a:pt x="2298680" y="1379562"/>
                  <a:pt x="2263852" y="1352474"/>
                </a:cubicBezTo>
                <a:cubicBezTo>
                  <a:pt x="2236297" y="1331043"/>
                  <a:pt x="2259123" y="1340240"/>
                  <a:pt x="2238275" y="1333291"/>
                </a:cubicBezTo>
                <a:cubicBezTo>
                  <a:pt x="2234012" y="1330094"/>
                  <a:pt x="2229580" y="1327110"/>
                  <a:pt x="2225486" y="1323699"/>
                </a:cubicBezTo>
                <a:cubicBezTo>
                  <a:pt x="2223170" y="1321769"/>
                  <a:pt x="2221407" y="1319235"/>
                  <a:pt x="2219091" y="1317305"/>
                </a:cubicBezTo>
                <a:cubicBezTo>
                  <a:pt x="2206534" y="1306841"/>
                  <a:pt x="2208353" y="1309635"/>
                  <a:pt x="2196711" y="1301319"/>
                </a:cubicBezTo>
                <a:cubicBezTo>
                  <a:pt x="2192375" y="1298222"/>
                  <a:pt x="2188287" y="1294783"/>
                  <a:pt x="2183922" y="1291727"/>
                </a:cubicBezTo>
                <a:cubicBezTo>
                  <a:pt x="2177626" y="1287320"/>
                  <a:pt x="2171133" y="1283201"/>
                  <a:pt x="2164739" y="1278938"/>
                </a:cubicBezTo>
                <a:lnTo>
                  <a:pt x="2145556" y="1266149"/>
                </a:lnTo>
                <a:cubicBezTo>
                  <a:pt x="2142359" y="1264017"/>
                  <a:pt x="2138681" y="1262472"/>
                  <a:pt x="2135964" y="1259755"/>
                </a:cubicBezTo>
                <a:cubicBezTo>
                  <a:pt x="2123656" y="1247446"/>
                  <a:pt x="2130135" y="1252671"/>
                  <a:pt x="2116781" y="1243769"/>
                </a:cubicBezTo>
                <a:cubicBezTo>
                  <a:pt x="2112518" y="1237375"/>
                  <a:pt x="2110866" y="1228023"/>
                  <a:pt x="2103992" y="1224586"/>
                </a:cubicBezTo>
                <a:cubicBezTo>
                  <a:pt x="2084463" y="1214821"/>
                  <a:pt x="2094573" y="1221561"/>
                  <a:pt x="2075217" y="1202205"/>
                </a:cubicBezTo>
                <a:lnTo>
                  <a:pt x="2075217" y="1202205"/>
                </a:lnTo>
                <a:cubicBezTo>
                  <a:pt x="2072020" y="1200074"/>
                  <a:pt x="2068543" y="1198312"/>
                  <a:pt x="2065626" y="1195811"/>
                </a:cubicBezTo>
                <a:cubicBezTo>
                  <a:pt x="2061049" y="1191887"/>
                  <a:pt x="2057100" y="1187285"/>
                  <a:pt x="2052837" y="1183022"/>
                </a:cubicBezTo>
                <a:lnTo>
                  <a:pt x="2040048" y="1170233"/>
                </a:lnTo>
                <a:lnTo>
                  <a:pt x="2030456" y="1160642"/>
                </a:lnTo>
                <a:cubicBezTo>
                  <a:pt x="2028324" y="1158510"/>
                  <a:pt x="2025871" y="1156658"/>
                  <a:pt x="2024062" y="1154247"/>
                </a:cubicBezTo>
                <a:cubicBezTo>
                  <a:pt x="2020865" y="1149984"/>
                  <a:pt x="2017881" y="1145552"/>
                  <a:pt x="2014470" y="1141459"/>
                </a:cubicBezTo>
                <a:cubicBezTo>
                  <a:pt x="2012540" y="1139143"/>
                  <a:pt x="2009885" y="1137476"/>
                  <a:pt x="2008076" y="1135064"/>
                </a:cubicBezTo>
                <a:cubicBezTo>
                  <a:pt x="2000414" y="1124847"/>
                  <a:pt x="1998054" y="1116815"/>
                  <a:pt x="1988893" y="1109486"/>
                </a:cubicBezTo>
                <a:cubicBezTo>
                  <a:pt x="1985892" y="1107086"/>
                  <a:pt x="1982498" y="1105223"/>
                  <a:pt x="1979301" y="1103092"/>
                </a:cubicBezTo>
                <a:cubicBezTo>
                  <a:pt x="1978235" y="1099895"/>
                  <a:pt x="1977974" y="1096304"/>
                  <a:pt x="1976104" y="1093500"/>
                </a:cubicBezTo>
                <a:cubicBezTo>
                  <a:pt x="1965634" y="1077796"/>
                  <a:pt x="1968711" y="1089304"/>
                  <a:pt x="1956921" y="1077514"/>
                </a:cubicBezTo>
                <a:cubicBezTo>
                  <a:pt x="1939501" y="1060094"/>
                  <a:pt x="1956056" y="1067636"/>
                  <a:pt x="1937738" y="1061528"/>
                </a:cubicBezTo>
                <a:cubicBezTo>
                  <a:pt x="1935606" y="1058331"/>
                  <a:pt x="1934235" y="1054467"/>
                  <a:pt x="1931343" y="1051937"/>
                </a:cubicBezTo>
                <a:cubicBezTo>
                  <a:pt x="1925559" y="1046876"/>
                  <a:pt x="1918554" y="1043411"/>
                  <a:pt x="1912160" y="1039148"/>
                </a:cubicBezTo>
                <a:cubicBezTo>
                  <a:pt x="1908963" y="1037017"/>
                  <a:pt x="1905285" y="1035471"/>
                  <a:pt x="1902568" y="1032754"/>
                </a:cubicBezTo>
                <a:cubicBezTo>
                  <a:pt x="1892969" y="1023154"/>
                  <a:pt x="1894860" y="1024574"/>
                  <a:pt x="1880188" y="1013570"/>
                </a:cubicBezTo>
                <a:cubicBezTo>
                  <a:pt x="1877114" y="1011264"/>
                  <a:pt x="1873548" y="1009636"/>
                  <a:pt x="1870596" y="1007176"/>
                </a:cubicBezTo>
                <a:cubicBezTo>
                  <a:pt x="1867123" y="1004281"/>
                  <a:pt x="1864478" y="1000479"/>
                  <a:pt x="1861005" y="997584"/>
                </a:cubicBezTo>
                <a:cubicBezTo>
                  <a:pt x="1858053" y="995124"/>
                  <a:pt x="1854365" y="993650"/>
                  <a:pt x="1851413" y="991190"/>
                </a:cubicBezTo>
                <a:cubicBezTo>
                  <a:pt x="1847939" y="988295"/>
                  <a:pt x="1845500" y="984226"/>
                  <a:pt x="1841821" y="981598"/>
                </a:cubicBezTo>
                <a:cubicBezTo>
                  <a:pt x="1837943" y="978828"/>
                  <a:pt x="1833296" y="977335"/>
                  <a:pt x="1829033" y="975204"/>
                </a:cubicBezTo>
                <a:cubicBezTo>
                  <a:pt x="1812978" y="951123"/>
                  <a:pt x="1834625" y="978931"/>
                  <a:pt x="1809849" y="962415"/>
                </a:cubicBezTo>
                <a:cubicBezTo>
                  <a:pt x="1806652" y="960284"/>
                  <a:pt x="1806347" y="955354"/>
                  <a:pt x="1803455" y="952824"/>
                </a:cubicBezTo>
                <a:cubicBezTo>
                  <a:pt x="1797671" y="947763"/>
                  <a:pt x="1789706" y="945469"/>
                  <a:pt x="1784272" y="940035"/>
                </a:cubicBezTo>
                <a:cubicBezTo>
                  <a:pt x="1782140" y="937903"/>
                  <a:pt x="1780385" y="935312"/>
                  <a:pt x="1777877" y="933640"/>
                </a:cubicBezTo>
                <a:cubicBezTo>
                  <a:pt x="1773912" y="930996"/>
                  <a:pt x="1768811" y="930223"/>
                  <a:pt x="1765089" y="927246"/>
                </a:cubicBezTo>
                <a:cubicBezTo>
                  <a:pt x="1758027" y="921597"/>
                  <a:pt x="1753429" y="913080"/>
                  <a:pt x="1745905" y="908063"/>
                </a:cubicBezTo>
                <a:cubicBezTo>
                  <a:pt x="1742708" y="905931"/>
                  <a:pt x="1739314" y="904068"/>
                  <a:pt x="1736314" y="901668"/>
                </a:cubicBezTo>
                <a:cubicBezTo>
                  <a:pt x="1733960" y="899785"/>
                  <a:pt x="1732427" y="896946"/>
                  <a:pt x="1729919" y="895274"/>
                </a:cubicBezTo>
                <a:cubicBezTo>
                  <a:pt x="1725954" y="892631"/>
                  <a:pt x="1721009" y="891650"/>
                  <a:pt x="1717131" y="888880"/>
                </a:cubicBezTo>
                <a:cubicBezTo>
                  <a:pt x="1696176" y="873912"/>
                  <a:pt x="1718522" y="882949"/>
                  <a:pt x="1697947" y="876091"/>
                </a:cubicBezTo>
                <a:cubicBezTo>
                  <a:pt x="1695816" y="873959"/>
                  <a:pt x="1693964" y="871505"/>
                  <a:pt x="1691553" y="869696"/>
                </a:cubicBezTo>
                <a:cubicBezTo>
                  <a:pt x="1685405" y="865085"/>
                  <a:pt x="1677805" y="862341"/>
                  <a:pt x="1672370" y="856907"/>
                </a:cubicBezTo>
                <a:cubicBezTo>
                  <a:pt x="1656924" y="841463"/>
                  <a:pt x="1676557" y="860257"/>
                  <a:pt x="1656384" y="844119"/>
                </a:cubicBezTo>
                <a:cubicBezTo>
                  <a:pt x="1654030" y="842236"/>
                  <a:pt x="1652343" y="839607"/>
                  <a:pt x="1649989" y="837724"/>
                </a:cubicBezTo>
                <a:cubicBezTo>
                  <a:pt x="1646989" y="835324"/>
                  <a:pt x="1643525" y="833563"/>
                  <a:pt x="1640398" y="831330"/>
                </a:cubicBezTo>
                <a:cubicBezTo>
                  <a:pt x="1636062" y="828233"/>
                  <a:pt x="1631703" y="825149"/>
                  <a:pt x="1627609" y="821738"/>
                </a:cubicBezTo>
                <a:cubicBezTo>
                  <a:pt x="1625293" y="819808"/>
                  <a:pt x="1623722" y="817016"/>
                  <a:pt x="1621214" y="815344"/>
                </a:cubicBezTo>
                <a:cubicBezTo>
                  <a:pt x="1617249" y="812700"/>
                  <a:pt x="1612391" y="811593"/>
                  <a:pt x="1608426" y="808949"/>
                </a:cubicBezTo>
                <a:cubicBezTo>
                  <a:pt x="1590875" y="797248"/>
                  <a:pt x="1614699" y="806778"/>
                  <a:pt x="1592440" y="799358"/>
                </a:cubicBezTo>
                <a:cubicBezTo>
                  <a:pt x="1590308" y="797226"/>
                  <a:pt x="1588630" y="794514"/>
                  <a:pt x="1586045" y="792963"/>
                </a:cubicBezTo>
                <a:cubicBezTo>
                  <a:pt x="1583155" y="791229"/>
                  <a:pt x="1579609" y="790949"/>
                  <a:pt x="1576454" y="789766"/>
                </a:cubicBezTo>
                <a:cubicBezTo>
                  <a:pt x="1571080" y="787751"/>
                  <a:pt x="1565797" y="785503"/>
                  <a:pt x="1560468" y="783372"/>
                </a:cubicBezTo>
                <a:cubicBezTo>
                  <a:pt x="1540233" y="753021"/>
                  <a:pt x="1578950" y="808243"/>
                  <a:pt x="1528496" y="757794"/>
                </a:cubicBezTo>
                <a:cubicBezTo>
                  <a:pt x="1525299" y="754597"/>
                  <a:pt x="1522521" y="750916"/>
                  <a:pt x="1518904" y="748203"/>
                </a:cubicBezTo>
                <a:cubicBezTo>
                  <a:pt x="1500172" y="734154"/>
                  <a:pt x="1504583" y="742286"/>
                  <a:pt x="1483735" y="729019"/>
                </a:cubicBezTo>
                <a:cubicBezTo>
                  <a:pt x="1477978" y="725355"/>
                  <a:pt x="1473268" y="720245"/>
                  <a:pt x="1467749" y="716231"/>
                </a:cubicBezTo>
                <a:cubicBezTo>
                  <a:pt x="1448226" y="702033"/>
                  <a:pt x="1452389" y="704971"/>
                  <a:pt x="1432580" y="697047"/>
                </a:cubicBezTo>
                <a:cubicBezTo>
                  <a:pt x="1417686" y="682156"/>
                  <a:pt x="1436969" y="699242"/>
                  <a:pt x="1413396" y="687456"/>
                </a:cubicBezTo>
                <a:cubicBezTo>
                  <a:pt x="1402280" y="681898"/>
                  <a:pt x="1390212" y="677062"/>
                  <a:pt x="1381424" y="668273"/>
                </a:cubicBezTo>
                <a:cubicBezTo>
                  <a:pt x="1378227" y="665076"/>
                  <a:pt x="1375450" y="661394"/>
                  <a:pt x="1371833" y="658681"/>
                </a:cubicBezTo>
                <a:cubicBezTo>
                  <a:pt x="1366862" y="654952"/>
                  <a:pt x="1361117" y="652383"/>
                  <a:pt x="1355847" y="649089"/>
                </a:cubicBezTo>
                <a:cubicBezTo>
                  <a:pt x="1352588" y="647052"/>
                  <a:pt x="1349591" y="644601"/>
                  <a:pt x="1346255" y="642695"/>
                </a:cubicBezTo>
                <a:cubicBezTo>
                  <a:pt x="1342117" y="640330"/>
                  <a:pt x="1337604" y="638665"/>
                  <a:pt x="1333466" y="636300"/>
                </a:cubicBezTo>
                <a:cubicBezTo>
                  <a:pt x="1316253" y="626463"/>
                  <a:pt x="1330604" y="634012"/>
                  <a:pt x="1317480" y="623512"/>
                </a:cubicBezTo>
                <a:cubicBezTo>
                  <a:pt x="1302207" y="611293"/>
                  <a:pt x="1314059" y="621800"/>
                  <a:pt x="1298297" y="613920"/>
                </a:cubicBezTo>
                <a:cubicBezTo>
                  <a:pt x="1294860" y="612202"/>
                  <a:pt x="1292041" y="609433"/>
                  <a:pt x="1288705" y="607526"/>
                </a:cubicBezTo>
                <a:cubicBezTo>
                  <a:pt x="1284567" y="605161"/>
                  <a:pt x="1280055" y="603496"/>
                  <a:pt x="1275917" y="601131"/>
                </a:cubicBezTo>
                <a:cubicBezTo>
                  <a:pt x="1258568" y="591217"/>
                  <a:pt x="1274314" y="597400"/>
                  <a:pt x="1256733" y="591540"/>
                </a:cubicBezTo>
                <a:cubicBezTo>
                  <a:pt x="1243705" y="578510"/>
                  <a:pt x="1258196" y="591654"/>
                  <a:pt x="1237550" y="578751"/>
                </a:cubicBezTo>
                <a:cubicBezTo>
                  <a:pt x="1233031" y="575927"/>
                  <a:pt x="1229388" y="571803"/>
                  <a:pt x="1224761" y="569159"/>
                </a:cubicBezTo>
                <a:cubicBezTo>
                  <a:pt x="1214416" y="563247"/>
                  <a:pt x="1203446" y="558502"/>
                  <a:pt x="1192789" y="553173"/>
                </a:cubicBezTo>
                <a:cubicBezTo>
                  <a:pt x="1178959" y="532429"/>
                  <a:pt x="1195839" y="553088"/>
                  <a:pt x="1173606" y="540384"/>
                </a:cubicBezTo>
                <a:cubicBezTo>
                  <a:pt x="1169680" y="538141"/>
                  <a:pt x="1167693" y="533421"/>
                  <a:pt x="1164014" y="530793"/>
                </a:cubicBezTo>
                <a:cubicBezTo>
                  <a:pt x="1160136" y="528023"/>
                  <a:pt x="1155364" y="526763"/>
                  <a:pt x="1151226" y="524398"/>
                </a:cubicBezTo>
                <a:cubicBezTo>
                  <a:pt x="1136067" y="515735"/>
                  <a:pt x="1146475" y="520439"/>
                  <a:pt x="1132042" y="508412"/>
                </a:cubicBezTo>
                <a:cubicBezTo>
                  <a:pt x="1129090" y="505952"/>
                  <a:pt x="1125451" y="504418"/>
                  <a:pt x="1122451" y="502018"/>
                </a:cubicBezTo>
                <a:cubicBezTo>
                  <a:pt x="1120097" y="500135"/>
                  <a:pt x="1118673" y="497120"/>
                  <a:pt x="1116056" y="495624"/>
                </a:cubicBezTo>
                <a:cubicBezTo>
                  <a:pt x="1097363" y="484943"/>
                  <a:pt x="1104269" y="494327"/>
                  <a:pt x="1090479" y="482835"/>
                </a:cubicBezTo>
                <a:cubicBezTo>
                  <a:pt x="1087005" y="479940"/>
                  <a:pt x="1084361" y="476138"/>
                  <a:pt x="1080887" y="473243"/>
                </a:cubicBezTo>
                <a:cubicBezTo>
                  <a:pt x="1077935" y="470783"/>
                  <a:pt x="1074296" y="469249"/>
                  <a:pt x="1071296" y="466849"/>
                </a:cubicBezTo>
                <a:cubicBezTo>
                  <a:pt x="1068942" y="464966"/>
                  <a:pt x="1067486" y="462005"/>
                  <a:pt x="1064901" y="460454"/>
                </a:cubicBezTo>
                <a:cubicBezTo>
                  <a:pt x="1062011" y="458720"/>
                  <a:pt x="1058507" y="458323"/>
                  <a:pt x="1055310" y="457257"/>
                </a:cubicBezTo>
                <a:cubicBezTo>
                  <a:pt x="1045265" y="442191"/>
                  <a:pt x="1053600" y="451256"/>
                  <a:pt x="1036126" y="441271"/>
                </a:cubicBezTo>
                <a:cubicBezTo>
                  <a:pt x="1032790" y="439365"/>
                  <a:pt x="1029535" y="437277"/>
                  <a:pt x="1026535" y="434877"/>
                </a:cubicBezTo>
                <a:cubicBezTo>
                  <a:pt x="1024181" y="432994"/>
                  <a:pt x="1022757" y="429978"/>
                  <a:pt x="1020140" y="428482"/>
                </a:cubicBezTo>
                <a:cubicBezTo>
                  <a:pt x="1015157" y="425635"/>
                  <a:pt x="1009483" y="424219"/>
                  <a:pt x="1004154" y="422088"/>
                </a:cubicBezTo>
                <a:cubicBezTo>
                  <a:pt x="989693" y="407625"/>
                  <a:pt x="1007771" y="425102"/>
                  <a:pt x="984971" y="406102"/>
                </a:cubicBezTo>
                <a:cubicBezTo>
                  <a:pt x="982655" y="404172"/>
                  <a:pt x="981085" y="401379"/>
                  <a:pt x="978577" y="399707"/>
                </a:cubicBezTo>
                <a:cubicBezTo>
                  <a:pt x="974611" y="397063"/>
                  <a:pt x="969830" y="395839"/>
                  <a:pt x="965788" y="393313"/>
                </a:cubicBezTo>
                <a:cubicBezTo>
                  <a:pt x="961269" y="390489"/>
                  <a:pt x="957045" y="387189"/>
                  <a:pt x="952999" y="383721"/>
                </a:cubicBezTo>
                <a:cubicBezTo>
                  <a:pt x="949566" y="380779"/>
                  <a:pt x="947169" y="376638"/>
                  <a:pt x="943407" y="374130"/>
                </a:cubicBezTo>
                <a:cubicBezTo>
                  <a:pt x="931088" y="365917"/>
                  <a:pt x="916728" y="360839"/>
                  <a:pt x="905041" y="351749"/>
                </a:cubicBezTo>
                <a:cubicBezTo>
                  <a:pt x="895449" y="344289"/>
                  <a:pt x="886376" y="336109"/>
                  <a:pt x="876266" y="329369"/>
                </a:cubicBezTo>
                <a:cubicBezTo>
                  <a:pt x="873069" y="327238"/>
                  <a:pt x="870112" y="324693"/>
                  <a:pt x="866675" y="322975"/>
                </a:cubicBezTo>
                <a:cubicBezTo>
                  <a:pt x="863660" y="321468"/>
                  <a:pt x="860280" y="320843"/>
                  <a:pt x="857083" y="319777"/>
                </a:cubicBezTo>
                <a:cubicBezTo>
                  <a:pt x="848702" y="311397"/>
                  <a:pt x="841911" y="303901"/>
                  <a:pt x="831505" y="297397"/>
                </a:cubicBezTo>
                <a:cubicBezTo>
                  <a:pt x="828647" y="295611"/>
                  <a:pt x="825111" y="295266"/>
                  <a:pt x="821914" y="294200"/>
                </a:cubicBezTo>
                <a:cubicBezTo>
                  <a:pt x="810661" y="282947"/>
                  <a:pt x="821146" y="291525"/>
                  <a:pt x="805928" y="284608"/>
                </a:cubicBezTo>
                <a:cubicBezTo>
                  <a:pt x="797250" y="280663"/>
                  <a:pt x="789201" y="275359"/>
                  <a:pt x="780350" y="271819"/>
                </a:cubicBezTo>
                <a:cubicBezTo>
                  <a:pt x="775021" y="269688"/>
                  <a:pt x="769575" y="267830"/>
                  <a:pt x="764364" y="265425"/>
                </a:cubicBezTo>
                <a:cubicBezTo>
                  <a:pt x="755709" y="261430"/>
                  <a:pt x="747442" y="256631"/>
                  <a:pt x="738787" y="252636"/>
                </a:cubicBezTo>
                <a:cubicBezTo>
                  <a:pt x="733576" y="250231"/>
                  <a:pt x="728195" y="248203"/>
                  <a:pt x="722801" y="246242"/>
                </a:cubicBezTo>
                <a:cubicBezTo>
                  <a:pt x="716466" y="243938"/>
                  <a:pt x="709646" y="242861"/>
                  <a:pt x="703617" y="239847"/>
                </a:cubicBezTo>
                <a:cubicBezTo>
                  <a:pt x="695091" y="235584"/>
                  <a:pt x="687083" y="230074"/>
                  <a:pt x="678040" y="227059"/>
                </a:cubicBezTo>
                <a:cubicBezTo>
                  <a:pt x="663927" y="222354"/>
                  <a:pt x="671463" y="225368"/>
                  <a:pt x="655659" y="217467"/>
                </a:cubicBezTo>
                <a:cubicBezTo>
                  <a:pt x="634374" y="196180"/>
                  <a:pt x="657298" y="216245"/>
                  <a:pt x="636476" y="204678"/>
                </a:cubicBezTo>
                <a:cubicBezTo>
                  <a:pt x="629758" y="200946"/>
                  <a:pt x="624167" y="195326"/>
                  <a:pt x="617293" y="191889"/>
                </a:cubicBezTo>
                <a:cubicBezTo>
                  <a:pt x="608767" y="187626"/>
                  <a:pt x="599646" y="184388"/>
                  <a:pt x="591715" y="179100"/>
                </a:cubicBezTo>
                <a:cubicBezTo>
                  <a:pt x="579320" y="170837"/>
                  <a:pt x="585769" y="173921"/>
                  <a:pt x="572532" y="169509"/>
                </a:cubicBezTo>
                <a:cubicBezTo>
                  <a:pt x="567216" y="164192"/>
                  <a:pt x="563809" y="159948"/>
                  <a:pt x="556546" y="156720"/>
                </a:cubicBezTo>
                <a:cubicBezTo>
                  <a:pt x="550387" y="153983"/>
                  <a:pt x="543757" y="152457"/>
                  <a:pt x="537363" y="150326"/>
                </a:cubicBezTo>
                <a:cubicBezTo>
                  <a:pt x="534166" y="149260"/>
                  <a:pt x="530575" y="148997"/>
                  <a:pt x="527771" y="147128"/>
                </a:cubicBezTo>
                <a:cubicBezTo>
                  <a:pt x="513147" y="137379"/>
                  <a:pt x="505687" y="131261"/>
                  <a:pt x="489405" y="124748"/>
                </a:cubicBezTo>
                <a:cubicBezTo>
                  <a:pt x="448855" y="108528"/>
                  <a:pt x="499569" y="132302"/>
                  <a:pt x="467024" y="118354"/>
                </a:cubicBezTo>
                <a:cubicBezTo>
                  <a:pt x="462643" y="116476"/>
                  <a:pt x="458373" y="114324"/>
                  <a:pt x="454235" y="111959"/>
                </a:cubicBezTo>
                <a:cubicBezTo>
                  <a:pt x="450899" y="110053"/>
                  <a:pt x="448176" y="107079"/>
                  <a:pt x="444644" y="105565"/>
                </a:cubicBezTo>
                <a:cubicBezTo>
                  <a:pt x="440605" y="103834"/>
                  <a:pt x="436118" y="103434"/>
                  <a:pt x="431855" y="102368"/>
                </a:cubicBezTo>
                <a:cubicBezTo>
                  <a:pt x="428658" y="100236"/>
                  <a:pt x="425700" y="97692"/>
                  <a:pt x="422263" y="95973"/>
                </a:cubicBezTo>
                <a:cubicBezTo>
                  <a:pt x="419249" y="94466"/>
                  <a:pt x="415598" y="94448"/>
                  <a:pt x="412672" y="92776"/>
                </a:cubicBezTo>
                <a:cubicBezTo>
                  <a:pt x="408045" y="90132"/>
                  <a:pt x="404510" y="85828"/>
                  <a:pt x="399883" y="83184"/>
                </a:cubicBezTo>
                <a:cubicBezTo>
                  <a:pt x="396957" y="81512"/>
                  <a:pt x="393389" y="81315"/>
                  <a:pt x="390291" y="79987"/>
                </a:cubicBezTo>
                <a:cubicBezTo>
                  <a:pt x="368740" y="70751"/>
                  <a:pt x="385768" y="76127"/>
                  <a:pt x="361517" y="64001"/>
                </a:cubicBezTo>
                <a:cubicBezTo>
                  <a:pt x="358503" y="62494"/>
                  <a:pt x="354871" y="62441"/>
                  <a:pt x="351925" y="60804"/>
                </a:cubicBezTo>
                <a:cubicBezTo>
                  <a:pt x="345207" y="57072"/>
                  <a:pt x="338177" y="53449"/>
                  <a:pt x="332742" y="48015"/>
                </a:cubicBezTo>
                <a:cubicBezTo>
                  <a:pt x="330610" y="45884"/>
                  <a:pt x="329043" y="42969"/>
                  <a:pt x="326347" y="41621"/>
                </a:cubicBezTo>
                <a:cubicBezTo>
                  <a:pt x="322417" y="39656"/>
                  <a:pt x="317784" y="39631"/>
                  <a:pt x="313559" y="38424"/>
                </a:cubicBezTo>
                <a:cubicBezTo>
                  <a:pt x="310318" y="37498"/>
                  <a:pt x="307065" y="36554"/>
                  <a:pt x="303967" y="35226"/>
                </a:cubicBezTo>
                <a:cubicBezTo>
                  <a:pt x="299586" y="33349"/>
                  <a:pt x="295316" y="31197"/>
                  <a:pt x="291178" y="28832"/>
                </a:cubicBezTo>
                <a:cubicBezTo>
                  <a:pt x="287842" y="26926"/>
                  <a:pt x="285119" y="23952"/>
                  <a:pt x="281587" y="22438"/>
                </a:cubicBezTo>
                <a:cubicBezTo>
                  <a:pt x="272425" y="18511"/>
                  <a:pt x="249766" y="17134"/>
                  <a:pt x="243220" y="16043"/>
                </a:cubicBezTo>
                <a:cubicBezTo>
                  <a:pt x="215358" y="11400"/>
                  <a:pt x="243652" y="14718"/>
                  <a:pt x="220840" y="9649"/>
                </a:cubicBezTo>
                <a:cubicBezTo>
                  <a:pt x="214512" y="8243"/>
                  <a:pt x="208051" y="7518"/>
                  <a:pt x="201656" y="6452"/>
                </a:cubicBezTo>
                <a:cubicBezTo>
                  <a:pt x="198459" y="5386"/>
                  <a:pt x="195396" y="3766"/>
                  <a:pt x="192065" y="3254"/>
                </a:cubicBezTo>
                <a:cubicBezTo>
                  <a:pt x="153521" y="-2676"/>
                  <a:pt x="145033" y="850"/>
                  <a:pt x="99346" y="3254"/>
                </a:cubicBezTo>
                <a:cubicBezTo>
                  <a:pt x="91886" y="4320"/>
                  <a:pt x="84115" y="4069"/>
                  <a:pt x="76966" y="6452"/>
                </a:cubicBezTo>
                <a:cubicBezTo>
                  <a:pt x="74106" y="7405"/>
                  <a:pt x="73079" y="11174"/>
                  <a:pt x="70571" y="12846"/>
                </a:cubicBezTo>
                <a:cubicBezTo>
                  <a:pt x="62672" y="18111"/>
                  <a:pt x="56714" y="19596"/>
                  <a:pt x="48191" y="22438"/>
                </a:cubicBezTo>
                <a:cubicBezTo>
                  <a:pt x="46059" y="24569"/>
                  <a:pt x="44112" y="26902"/>
                  <a:pt x="41796" y="28832"/>
                </a:cubicBezTo>
                <a:cubicBezTo>
                  <a:pt x="33861" y="35444"/>
                  <a:pt x="27724" y="39279"/>
                  <a:pt x="19416" y="44818"/>
                </a:cubicBezTo>
                <a:cubicBezTo>
                  <a:pt x="17284" y="48015"/>
                  <a:pt x="14740" y="50973"/>
                  <a:pt x="13021" y="54410"/>
                </a:cubicBezTo>
                <a:cubicBezTo>
                  <a:pt x="-221" y="80892"/>
                  <a:pt x="21761" y="46093"/>
                  <a:pt x="3430" y="73593"/>
                </a:cubicBezTo>
                <a:cubicBezTo>
                  <a:pt x="-536" y="113253"/>
                  <a:pt x="-1714" y="107225"/>
                  <a:pt x="3430" y="153523"/>
                </a:cubicBezTo>
                <a:cubicBezTo>
                  <a:pt x="3802" y="156872"/>
                  <a:pt x="5659" y="159886"/>
                  <a:pt x="6627" y="163114"/>
                </a:cubicBezTo>
                <a:cubicBezTo>
                  <a:pt x="8856" y="170546"/>
                  <a:pt x="10791" y="178063"/>
                  <a:pt x="13021" y="185495"/>
                </a:cubicBezTo>
                <a:cubicBezTo>
                  <a:pt x="13989" y="188723"/>
                  <a:pt x="15293" y="191846"/>
                  <a:pt x="16219" y="195086"/>
                </a:cubicBezTo>
                <a:cubicBezTo>
                  <a:pt x="17426" y="199311"/>
                  <a:pt x="17685" y="203836"/>
                  <a:pt x="19416" y="207875"/>
                </a:cubicBezTo>
                <a:cubicBezTo>
                  <a:pt x="20930" y="211407"/>
                  <a:pt x="24092" y="214030"/>
                  <a:pt x="25810" y="217467"/>
                </a:cubicBezTo>
                <a:cubicBezTo>
                  <a:pt x="27317" y="220482"/>
                  <a:pt x="27500" y="224045"/>
                  <a:pt x="29007" y="227059"/>
                </a:cubicBezTo>
                <a:cubicBezTo>
                  <a:pt x="30725" y="230496"/>
                  <a:pt x="33536" y="233291"/>
                  <a:pt x="35402" y="236650"/>
                </a:cubicBezTo>
                <a:cubicBezTo>
                  <a:pt x="38874" y="242899"/>
                  <a:pt x="41522" y="249584"/>
                  <a:pt x="44994" y="255833"/>
                </a:cubicBezTo>
                <a:cubicBezTo>
                  <a:pt x="46860" y="259192"/>
                  <a:pt x="49670" y="261988"/>
                  <a:pt x="51388" y="265425"/>
                </a:cubicBezTo>
                <a:cubicBezTo>
                  <a:pt x="59687" y="282025"/>
                  <a:pt x="48491" y="268924"/>
                  <a:pt x="60980" y="281411"/>
                </a:cubicBezTo>
                <a:cubicBezTo>
                  <a:pt x="64177" y="288871"/>
                  <a:pt x="66629" y="296696"/>
                  <a:pt x="70571" y="303791"/>
                </a:cubicBezTo>
                <a:cubicBezTo>
                  <a:pt x="72035" y="306426"/>
                  <a:pt x="75470" y="307569"/>
                  <a:pt x="76966" y="310186"/>
                </a:cubicBezTo>
                <a:cubicBezTo>
                  <a:pt x="90202" y="333349"/>
                  <a:pt x="74959" y="320572"/>
                  <a:pt x="92952" y="332566"/>
                </a:cubicBezTo>
                <a:cubicBezTo>
                  <a:pt x="94018" y="336829"/>
                  <a:pt x="94184" y="341425"/>
                  <a:pt x="96149" y="345355"/>
                </a:cubicBezTo>
                <a:cubicBezTo>
                  <a:pt x="99586" y="352229"/>
                  <a:pt x="108938" y="364538"/>
                  <a:pt x="108938" y="364538"/>
                </a:cubicBezTo>
                <a:cubicBezTo>
                  <a:pt x="115699" y="391582"/>
                  <a:pt x="106489" y="364065"/>
                  <a:pt x="121726" y="386919"/>
                </a:cubicBezTo>
                <a:cubicBezTo>
                  <a:pt x="123595" y="389723"/>
                  <a:pt x="123417" y="393496"/>
                  <a:pt x="124924" y="396510"/>
                </a:cubicBezTo>
                <a:cubicBezTo>
                  <a:pt x="126411" y="399484"/>
                  <a:pt x="138852" y="421913"/>
                  <a:pt x="144107" y="428482"/>
                </a:cubicBezTo>
                <a:cubicBezTo>
                  <a:pt x="145990" y="430836"/>
                  <a:pt x="148618" y="432523"/>
                  <a:pt x="150501" y="434877"/>
                </a:cubicBezTo>
                <a:cubicBezTo>
                  <a:pt x="152901" y="437877"/>
                  <a:pt x="154663" y="441341"/>
                  <a:pt x="156896" y="444468"/>
                </a:cubicBezTo>
                <a:cubicBezTo>
                  <a:pt x="159993" y="448804"/>
                  <a:pt x="163431" y="452892"/>
                  <a:pt x="166487" y="457257"/>
                </a:cubicBezTo>
                <a:cubicBezTo>
                  <a:pt x="170894" y="463553"/>
                  <a:pt x="173842" y="471006"/>
                  <a:pt x="179276" y="476440"/>
                </a:cubicBezTo>
                <a:lnTo>
                  <a:pt x="201656" y="498821"/>
                </a:lnTo>
                <a:cubicBezTo>
                  <a:pt x="203788" y="500953"/>
                  <a:pt x="206168" y="502861"/>
                  <a:pt x="208051" y="505215"/>
                </a:cubicBezTo>
                <a:cubicBezTo>
                  <a:pt x="218043" y="517705"/>
                  <a:pt x="238417" y="544378"/>
                  <a:pt x="249614" y="549976"/>
                </a:cubicBezTo>
                <a:lnTo>
                  <a:pt x="262403" y="556370"/>
                </a:lnTo>
                <a:cubicBezTo>
                  <a:pt x="270678" y="564645"/>
                  <a:pt x="279707" y="574928"/>
                  <a:pt x="291178" y="578751"/>
                </a:cubicBezTo>
                <a:lnTo>
                  <a:pt x="300770" y="581948"/>
                </a:lnTo>
                <a:cubicBezTo>
                  <a:pt x="305033" y="585145"/>
                  <a:pt x="308793" y="589157"/>
                  <a:pt x="313559" y="591540"/>
                </a:cubicBezTo>
                <a:cubicBezTo>
                  <a:pt x="317489" y="593505"/>
                  <a:pt x="322621" y="592408"/>
                  <a:pt x="326347" y="594737"/>
                </a:cubicBezTo>
                <a:cubicBezTo>
                  <a:pt x="361022" y="616409"/>
                  <a:pt x="322514" y="601986"/>
                  <a:pt x="348728" y="610723"/>
                </a:cubicBezTo>
                <a:cubicBezTo>
                  <a:pt x="355798" y="617793"/>
                  <a:pt x="359009" y="622258"/>
                  <a:pt x="367911" y="626709"/>
                </a:cubicBezTo>
                <a:cubicBezTo>
                  <a:pt x="373044" y="629276"/>
                  <a:pt x="378764" y="630536"/>
                  <a:pt x="383897" y="633103"/>
                </a:cubicBezTo>
                <a:cubicBezTo>
                  <a:pt x="389455" y="635882"/>
                  <a:pt x="394325" y="639916"/>
                  <a:pt x="399883" y="642695"/>
                </a:cubicBezTo>
                <a:cubicBezTo>
                  <a:pt x="405016" y="645262"/>
                  <a:pt x="410736" y="646522"/>
                  <a:pt x="415869" y="649089"/>
                </a:cubicBezTo>
                <a:cubicBezTo>
                  <a:pt x="419306" y="650808"/>
                  <a:pt x="422024" y="653765"/>
                  <a:pt x="425461" y="655484"/>
                </a:cubicBezTo>
                <a:cubicBezTo>
                  <a:pt x="430594" y="658051"/>
                  <a:pt x="436118" y="659747"/>
                  <a:pt x="441447" y="661878"/>
                </a:cubicBezTo>
                <a:cubicBezTo>
                  <a:pt x="443578" y="664010"/>
                  <a:pt x="445372" y="666544"/>
                  <a:pt x="447841" y="668273"/>
                </a:cubicBezTo>
                <a:cubicBezTo>
                  <a:pt x="456078" y="674039"/>
                  <a:pt x="465053" y="678682"/>
                  <a:pt x="473419" y="684259"/>
                </a:cubicBezTo>
                <a:cubicBezTo>
                  <a:pt x="476616" y="686390"/>
                  <a:pt x="480010" y="688253"/>
                  <a:pt x="483010" y="690653"/>
                </a:cubicBezTo>
                <a:cubicBezTo>
                  <a:pt x="485364" y="692536"/>
                  <a:pt x="487051" y="695164"/>
                  <a:pt x="489405" y="697047"/>
                </a:cubicBezTo>
                <a:cubicBezTo>
                  <a:pt x="492405" y="699447"/>
                  <a:pt x="496124" y="700889"/>
                  <a:pt x="498996" y="703442"/>
                </a:cubicBezTo>
                <a:cubicBezTo>
                  <a:pt x="499033" y="703475"/>
                  <a:pt x="522958" y="727403"/>
                  <a:pt x="527771" y="732217"/>
                </a:cubicBezTo>
                <a:cubicBezTo>
                  <a:pt x="533100" y="737546"/>
                  <a:pt x="537487" y="744023"/>
                  <a:pt x="543757" y="748203"/>
                </a:cubicBezTo>
                <a:cubicBezTo>
                  <a:pt x="567572" y="764078"/>
                  <a:pt x="538323" y="743674"/>
                  <a:pt x="562940" y="764189"/>
                </a:cubicBezTo>
                <a:cubicBezTo>
                  <a:pt x="565892" y="766649"/>
                  <a:pt x="569405" y="768350"/>
                  <a:pt x="572532" y="770583"/>
                </a:cubicBezTo>
                <a:cubicBezTo>
                  <a:pt x="606049" y="794523"/>
                  <a:pt x="567035" y="766535"/>
                  <a:pt x="594912" y="789766"/>
                </a:cubicBezTo>
                <a:cubicBezTo>
                  <a:pt x="597864" y="792226"/>
                  <a:pt x="601552" y="793701"/>
                  <a:pt x="604504" y="796161"/>
                </a:cubicBezTo>
                <a:cubicBezTo>
                  <a:pt x="607978" y="799056"/>
                  <a:pt x="610527" y="802976"/>
                  <a:pt x="614096" y="805752"/>
                </a:cubicBezTo>
                <a:cubicBezTo>
                  <a:pt x="620162" y="810470"/>
                  <a:pt x="627444" y="813540"/>
                  <a:pt x="633279" y="818541"/>
                </a:cubicBezTo>
                <a:cubicBezTo>
                  <a:pt x="640739" y="824935"/>
                  <a:pt x="647987" y="831586"/>
                  <a:pt x="655659" y="837724"/>
                </a:cubicBezTo>
                <a:cubicBezTo>
                  <a:pt x="663981" y="844382"/>
                  <a:pt x="673050" y="850084"/>
                  <a:pt x="681237" y="856907"/>
                </a:cubicBezTo>
                <a:cubicBezTo>
                  <a:pt x="685868" y="860767"/>
                  <a:pt x="689203" y="866078"/>
                  <a:pt x="694026" y="869696"/>
                </a:cubicBezTo>
                <a:cubicBezTo>
                  <a:pt x="731167" y="897555"/>
                  <a:pt x="680950" y="858946"/>
                  <a:pt x="719603" y="892077"/>
                </a:cubicBezTo>
                <a:cubicBezTo>
                  <a:pt x="729965" y="900959"/>
                  <a:pt x="740219" y="910083"/>
                  <a:pt x="751575" y="917654"/>
                </a:cubicBezTo>
                <a:cubicBezTo>
                  <a:pt x="759161" y="922711"/>
                  <a:pt x="767023" y="927697"/>
                  <a:pt x="773956" y="933640"/>
                </a:cubicBezTo>
                <a:cubicBezTo>
                  <a:pt x="777389" y="936583"/>
                  <a:pt x="780074" y="940337"/>
                  <a:pt x="783547" y="943232"/>
                </a:cubicBezTo>
                <a:cubicBezTo>
                  <a:pt x="786499" y="945692"/>
                  <a:pt x="790187" y="947166"/>
                  <a:pt x="793139" y="949626"/>
                </a:cubicBezTo>
                <a:cubicBezTo>
                  <a:pt x="796613" y="952521"/>
                  <a:pt x="798805" y="956975"/>
                  <a:pt x="802731" y="959218"/>
                </a:cubicBezTo>
                <a:cubicBezTo>
                  <a:pt x="806546" y="961398"/>
                  <a:pt x="811256" y="961349"/>
                  <a:pt x="815519" y="962415"/>
                </a:cubicBezTo>
                <a:cubicBezTo>
                  <a:pt x="818716" y="965612"/>
                  <a:pt x="821494" y="969294"/>
                  <a:pt x="825111" y="972007"/>
                </a:cubicBezTo>
                <a:cubicBezTo>
                  <a:pt x="830082" y="975735"/>
                  <a:pt x="835854" y="978262"/>
                  <a:pt x="841097" y="981598"/>
                </a:cubicBezTo>
                <a:cubicBezTo>
                  <a:pt x="847581" y="985724"/>
                  <a:pt x="854132" y="989776"/>
                  <a:pt x="860280" y="994387"/>
                </a:cubicBezTo>
                <a:cubicBezTo>
                  <a:pt x="879211" y="1008586"/>
                  <a:pt x="868643" y="1001029"/>
                  <a:pt x="892252" y="1016768"/>
                </a:cubicBezTo>
                <a:cubicBezTo>
                  <a:pt x="895449" y="1018899"/>
                  <a:pt x="898199" y="1021947"/>
                  <a:pt x="901844" y="1023162"/>
                </a:cubicBezTo>
                <a:lnTo>
                  <a:pt x="911435" y="1026359"/>
                </a:lnTo>
                <a:cubicBezTo>
                  <a:pt x="921847" y="1036771"/>
                  <a:pt x="918935" y="1034695"/>
                  <a:pt x="937013" y="1045542"/>
                </a:cubicBezTo>
                <a:cubicBezTo>
                  <a:pt x="941100" y="1047994"/>
                  <a:pt x="945836" y="1049293"/>
                  <a:pt x="949802" y="1051937"/>
                </a:cubicBezTo>
                <a:cubicBezTo>
                  <a:pt x="955480" y="1055722"/>
                  <a:pt x="960110" y="1060941"/>
                  <a:pt x="965788" y="1064726"/>
                </a:cubicBezTo>
                <a:cubicBezTo>
                  <a:pt x="988481" y="1079855"/>
                  <a:pt x="969020" y="1061159"/>
                  <a:pt x="991366" y="1080712"/>
                </a:cubicBezTo>
                <a:cubicBezTo>
                  <a:pt x="995903" y="1084682"/>
                  <a:pt x="999331" y="1089883"/>
                  <a:pt x="1004154" y="1093500"/>
                </a:cubicBezTo>
                <a:cubicBezTo>
                  <a:pt x="1007967" y="1096360"/>
                  <a:pt x="1012856" y="1097443"/>
                  <a:pt x="1016943" y="1099895"/>
                </a:cubicBezTo>
                <a:cubicBezTo>
                  <a:pt x="1023533" y="1103849"/>
                  <a:pt x="1030125" y="1107883"/>
                  <a:pt x="1036126" y="1112684"/>
                </a:cubicBezTo>
                <a:cubicBezTo>
                  <a:pt x="1040834" y="1116450"/>
                  <a:pt x="1043899" y="1122129"/>
                  <a:pt x="1048915" y="1125473"/>
                </a:cubicBezTo>
                <a:cubicBezTo>
                  <a:pt x="1055309" y="1129736"/>
                  <a:pt x="1062664" y="1132827"/>
                  <a:pt x="1068098" y="1138261"/>
                </a:cubicBezTo>
                <a:cubicBezTo>
                  <a:pt x="1082564" y="1152727"/>
                  <a:pt x="1064474" y="1135240"/>
                  <a:pt x="1087282" y="1154247"/>
                </a:cubicBezTo>
                <a:cubicBezTo>
                  <a:pt x="1089598" y="1156177"/>
                  <a:pt x="1091091" y="1159091"/>
                  <a:pt x="1093676" y="1160642"/>
                </a:cubicBezTo>
                <a:cubicBezTo>
                  <a:pt x="1096566" y="1162376"/>
                  <a:pt x="1100071" y="1162773"/>
                  <a:pt x="1103268" y="1163839"/>
                </a:cubicBezTo>
                <a:cubicBezTo>
                  <a:pt x="1106465" y="1167036"/>
                  <a:pt x="1109386" y="1170536"/>
                  <a:pt x="1112859" y="1173431"/>
                </a:cubicBezTo>
                <a:cubicBezTo>
                  <a:pt x="1115811" y="1175891"/>
                  <a:pt x="1119324" y="1177592"/>
                  <a:pt x="1122451" y="1179825"/>
                </a:cubicBezTo>
                <a:cubicBezTo>
                  <a:pt x="1126787" y="1182922"/>
                  <a:pt x="1131194" y="1185949"/>
                  <a:pt x="1135240" y="1189417"/>
                </a:cubicBezTo>
                <a:cubicBezTo>
                  <a:pt x="1138673" y="1192359"/>
                  <a:pt x="1141358" y="1196114"/>
                  <a:pt x="1144831" y="1199008"/>
                </a:cubicBezTo>
                <a:cubicBezTo>
                  <a:pt x="1147783" y="1201468"/>
                  <a:pt x="1151390" y="1203044"/>
                  <a:pt x="1154423" y="1205403"/>
                </a:cubicBezTo>
                <a:cubicBezTo>
                  <a:pt x="1160993" y="1210513"/>
                  <a:pt x="1166947" y="1216395"/>
                  <a:pt x="1173606" y="1221389"/>
                </a:cubicBezTo>
                <a:cubicBezTo>
                  <a:pt x="1189035" y="1232960"/>
                  <a:pt x="1190703" y="1233134"/>
                  <a:pt x="1205578" y="1240572"/>
                </a:cubicBezTo>
                <a:cubicBezTo>
                  <a:pt x="1207710" y="1243769"/>
                  <a:pt x="1209256" y="1247446"/>
                  <a:pt x="1211973" y="1250163"/>
                </a:cubicBezTo>
                <a:cubicBezTo>
                  <a:pt x="1220231" y="1258421"/>
                  <a:pt x="1242405" y="1272767"/>
                  <a:pt x="1250339" y="1278938"/>
                </a:cubicBezTo>
                <a:cubicBezTo>
                  <a:pt x="1252718" y="1280789"/>
                  <a:pt x="1254417" y="1283403"/>
                  <a:pt x="1256733" y="1285333"/>
                </a:cubicBezTo>
                <a:cubicBezTo>
                  <a:pt x="1260827" y="1288744"/>
                  <a:pt x="1265539" y="1291384"/>
                  <a:pt x="1269522" y="1294924"/>
                </a:cubicBezTo>
                <a:cubicBezTo>
                  <a:pt x="1275154" y="1299930"/>
                  <a:pt x="1279238" y="1306730"/>
                  <a:pt x="1285508" y="1310910"/>
                </a:cubicBezTo>
                <a:cubicBezTo>
                  <a:pt x="1291902" y="1315173"/>
                  <a:pt x="1298543" y="1319088"/>
                  <a:pt x="1304691" y="1323699"/>
                </a:cubicBezTo>
                <a:cubicBezTo>
                  <a:pt x="1316349" y="1332442"/>
                  <a:pt x="1323544" y="1338209"/>
                  <a:pt x="1336663" y="1346080"/>
                </a:cubicBezTo>
                <a:cubicBezTo>
                  <a:pt x="1375221" y="1369215"/>
                  <a:pt x="1358296" y="1358371"/>
                  <a:pt x="1387819" y="1378052"/>
                </a:cubicBezTo>
                <a:cubicBezTo>
                  <a:pt x="1391016" y="1380183"/>
                  <a:pt x="1394693" y="1381729"/>
                  <a:pt x="1397410" y="1384446"/>
                </a:cubicBezTo>
                <a:cubicBezTo>
                  <a:pt x="1399542" y="1386577"/>
                  <a:pt x="1401109" y="1389492"/>
                  <a:pt x="1403805" y="1390840"/>
                </a:cubicBezTo>
                <a:cubicBezTo>
                  <a:pt x="1409834" y="1393854"/>
                  <a:pt x="1422988" y="1397235"/>
                  <a:pt x="1422988" y="1397235"/>
                </a:cubicBezTo>
                <a:cubicBezTo>
                  <a:pt x="1427251" y="1400432"/>
                  <a:pt x="1431441" y="1403729"/>
                  <a:pt x="1435777" y="1406826"/>
                </a:cubicBezTo>
                <a:cubicBezTo>
                  <a:pt x="1438904" y="1409059"/>
                  <a:pt x="1442294" y="1410915"/>
                  <a:pt x="1445368" y="1413221"/>
                </a:cubicBezTo>
                <a:cubicBezTo>
                  <a:pt x="1466218" y="1428859"/>
                  <a:pt x="1453778" y="1423485"/>
                  <a:pt x="1470946" y="1429207"/>
                </a:cubicBezTo>
                <a:cubicBezTo>
                  <a:pt x="1517853" y="1460479"/>
                  <a:pt x="1468521" y="1428736"/>
                  <a:pt x="1502918" y="1448390"/>
                </a:cubicBezTo>
                <a:cubicBezTo>
                  <a:pt x="1506254" y="1450296"/>
                  <a:pt x="1508999" y="1453223"/>
                  <a:pt x="1512510" y="1454784"/>
                </a:cubicBezTo>
                <a:cubicBezTo>
                  <a:pt x="1518669" y="1457522"/>
                  <a:pt x="1525299" y="1459047"/>
                  <a:pt x="1531693" y="1461179"/>
                </a:cubicBezTo>
                <a:cubicBezTo>
                  <a:pt x="1534890" y="1464376"/>
                  <a:pt x="1537332" y="1468574"/>
                  <a:pt x="1541284" y="1470770"/>
                </a:cubicBezTo>
                <a:cubicBezTo>
                  <a:pt x="1547176" y="1474044"/>
                  <a:pt x="1560468" y="1477165"/>
                  <a:pt x="1560468" y="1477165"/>
                </a:cubicBezTo>
                <a:cubicBezTo>
                  <a:pt x="1563665" y="1479296"/>
                  <a:pt x="1567167" y="1481029"/>
                  <a:pt x="1570059" y="1483559"/>
                </a:cubicBezTo>
                <a:cubicBezTo>
                  <a:pt x="1575730" y="1488521"/>
                  <a:pt x="1578734" y="1497717"/>
                  <a:pt x="1586045" y="1499545"/>
                </a:cubicBezTo>
                <a:lnTo>
                  <a:pt x="1598834" y="1502742"/>
                </a:lnTo>
                <a:cubicBezTo>
                  <a:pt x="1603097" y="1507005"/>
                  <a:pt x="1606231" y="1512835"/>
                  <a:pt x="1611623" y="1515531"/>
                </a:cubicBezTo>
                <a:cubicBezTo>
                  <a:pt x="1615886" y="1517663"/>
                  <a:pt x="1620274" y="1519561"/>
                  <a:pt x="1624412" y="1521926"/>
                </a:cubicBezTo>
                <a:cubicBezTo>
                  <a:pt x="1627748" y="1523832"/>
                  <a:pt x="1630566" y="1526602"/>
                  <a:pt x="1634003" y="1528320"/>
                </a:cubicBezTo>
                <a:cubicBezTo>
                  <a:pt x="1637017" y="1529827"/>
                  <a:pt x="1640398" y="1530451"/>
                  <a:pt x="1643595" y="1531517"/>
                </a:cubicBezTo>
                <a:cubicBezTo>
                  <a:pt x="1650598" y="1538521"/>
                  <a:pt x="1650168" y="1538928"/>
                  <a:pt x="1659581" y="1544306"/>
                </a:cubicBezTo>
                <a:cubicBezTo>
                  <a:pt x="1663719" y="1546670"/>
                  <a:pt x="1668328" y="1548174"/>
                  <a:pt x="1672370" y="1550700"/>
                </a:cubicBezTo>
                <a:cubicBezTo>
                  <a:pt x="1691532" y="1562676"/>
                  <a:pt x="1679052" y="1556803"/>
                  <a:pt x="1694750" y="1569884"/>
                </a:cubicBezTo>
                <a:cubicBezTo>
                  <a:pt x="1705304" y="1578679"/>
                  <a:pt x="1704631" y="1574861"/>
                  <a:pt x="1717131" y="1582673"/>
                </a:cubicBezTo>
                <a:cubicBezTo>
                  <a:pt x="1721649" y="1585497"/>
                  <a:pt x="1725583" y="1589167"/>
                  <a:pt x="1729919" y="1592264"/>
                </a:cubicBezTo>
                <a:cubicBezTo>
                  <a:pt x="1733046" y="1594498"/>
                  <a:pt x="1736559" y="1596199"/>
                  <a:pt x="1739511" y="1598659"/>
                </a:cubicBezTo>
                <a:cubicBezTo>
                  <a:pt x="1742985" y="1601554"/>
                  <a:pt x="1745399" y="1605657"/>
                  <a:pt x="1749103" y="1608250"/>
                </a:cubicBezTo>
                <a:cubicBezTo>
                  <a:pt x="1756142" y="1613177"/>
                  <a:pt x="1764444" y="1616112"/>
                  <a:pt x="1771483" y="1621039"/>
                </a:cubicBezTo>
                <a:cubicBezTo>
                  <a:pt x="1775187" y="1623632"/>
                  <a:pt x="1777601" y="1627736"/>
                  <a:pt x="1781075" y="1630631"/>
                </a:cubicBezTo>
                <a:cubicBezTo>
                  <a:pt x="1784027" y="1633091"/>
                  <a:pt x="1787774" y="1634495"/>
                  <a:pt x="1790666" y="1637025"/>
                </a:cubicBezTo>
                <a:cubicBezTo>
                  <a:pt x="1796337" y="1641987"/>
                  <a:pt x="1800382" y="1648831"/>
                  <a:pt x="1806652" y="1653011"/>
                </a:cubicBezTo>
                <a:cubicBezTo>
                  <a:pt x="1819978" y="1661894"/>
                  <a:pt x="1820207" y="1661554"/>
                  <a:pt x="1835427" y="1675391"/>
                </a:cubicBezTo>
                <a:cubicBezTo>
                  <a:pt x="1861144" y="1698771"/>
                  <a:pt x="1841566" y="1684812"/>
                  <a:pt x="1861005" y="1697772"/>
                </a:cubicBezTo>
                <a:cubicBezTo>
                  <a:pt x="1882535" y="1726480"/>
                  <a:pt x="1855567" y="1694493"/>
                  <a:pt x="1889780" y="1720152"/>
                </a:cubicBezTo>
                <a:cubicBezTo>
                  <a:pt x="1897014" y="1725578"/>
                  <a:pt x="1902569" y="1732941"/>
                  <a:pt x="1908963" y="1739335"/>
                </a:cubicBezTo>
                <a:cubicBezTo>
                  <a:pt x="1912160" y="1742532"/>
                  <a:pt x="1914792" y="1746419"/>
                  <a:pt x="1918554" y="1748927"/>
                </a:cubicBezTo>
                <a:cubicBezTo>
                  <a:pt x="1942363" y="1764798"/>
                  <a:pt x="1913126" y="1744403"/>
                  <a:pt x="1937738" y="1764913"/>
                </a:cubicBezTo>
                <a:cubicBezTo>
                  <a:pt x="1947710" y="1773223"/>
                  <a:pt x="1946282" y="1768399"/>
                  <a:pt x="1953724" y="1777702"/>
                </a:cubicBezTo>
                <a:cubicBezTo>
                  <a:pt x="1956124" y="1780702"/>
                  <a:pt x="1957401" y="1784576"/>
                  <a:pt x="1960118" y="1787293"/>
                </a:cubicBezTo>
                <a:cubicBezTo>
                  <a:pt x="1962835" y="1790010"/>
                  <a:pt x="1966818" y="1791157"/>
                  <a:pt x="1969710" y="1793688"/>
                </a:cubicBezTo>
                <a:cubicBezTo>
                  <a:pt x="1975381" y="1798650"/>
                  <a:pt x="1980367" y="1804345"/>
                  <a:pt x="1985696" y="1809674"/>
                </a:cubicBezTo>
                <a:cubicBezTo>
                  <a:pt x="1992090" y="1816068"/>
                  <a:pt x="1997355" y="1823840"/>
                  <a:pt x="2004879" y="1828857"/>
                </a:cubicBezTo>
                <a:cubicBezTo>
                  <a:pt x="2034412" y="1848549"/>
                  <a:pt x="1998076" y="1823416"/>
                  <a:pt x="2020865" y="1841646"/>
                </a:cubicBezTo>
                <a:cubicBezTo>
                  <a:pt x="2023865" y="1844046"/>
                  <a:pt x="2027456" y="1845640"/>
                  <a:pt x="2030456" y="1848040"/>
                </a:cubicBezTo>
                <a:cubicBezTo>
                  <a:pt x="2032810" y="1849923"/>
                  <a:pt x="2034439" y="1852626"/>
                  <a:pt x="2036851" y="1854435"/>
                </a:cubicBezTo>
                <a:cubicBezTo>
                  <a:pt x="2042999" y="1859046"/>
                  <a:pt x="2056034" y="1867224"/>
                  <a:pt x="2056034" y="1867224"/>
                </a:cubicBezTo>
                <a:cubicBezTo>
                  <a:pt x="2068770" y="1886328"/>
                  <a:pt x="2054860" y="1869715"/>
                  <a:pt x="2072020" y="1880012"/>
                </a:cubicBezTo>
                <a:cubicBezTo>
                  <a:pt x="2074605" y="1881563"/>
                  <a:pt x="2076060" y="1884524"/>
                  <a:pt x="2078414" y="1886407"/>
                </a:cubicBezTo>
                <a:cubicBezTo>
                  <a:pt x="2081415" y="1888807"/>
                  <a:pt x="2084879" y="1890568"/>
                  <a:pt x="2088006" y="1892801"/>
                </a:cubicBezTo>
                <a:cubicBezTo>
                  <a:pt x="2092342" y="1895898"/>
                  <a:pt x="2096430" y="1899337"/>
                  <a:pt x="2100795" y="1902393"/>
                </a:cubicBezTo>
                <a:cubicBezTo>
                  <a:pt x="2107091" y="1906800"/>
                  <a:pt x="2119978" y="1915182"/>
                  <a:pt x="2119978" y="1915182"/>
                </a:cubicBezTo>
                <a:cubicBezTo>
                  <a:pt x="2122110" y="1918379"/>
                  <a:pt x="2123372" y="1922373"/>
                  <a:pt x="2126373" y="1924773"/>
                </a:cubicBezTo>
                <a:cubicBezTo>
                  <a:pt x="2129005" y="1926878"/>
                  <a:pt x="2132950" y="1926463"/>
                  <a:pt x="2135964" y="1927970"/>
                </a:cubicBezTo>
                <a:cubicBezTo>
                  <a:pt x="2139401" y="1929689"/>
                  <a:pt x="2142604" y="1931905"/>
                  <a:pt x="2145556" y="1934365"/>
                </a:cubicBezTo>
                <a:cubicBezTo>
                  <a:pt x="2149029" y="1937259"/>
                  <a:pt x="2151385" y="1941448"/>
                  <a:pt x="2155147" y="1943956"/>
                </a:cubicBezTo>
                <a:cubicBezTo>
                  <a:pt x="2157951" y="1945826"/>
                  <a:pt x="2161793" y="1945517"/>
                  <a:pt x="2164739" y="1947154"/>
                </a:cubicBezTo>
                <a:cubicBezTo>
                  <a:pt x="2171457" y="1950886"/>
                  <a:pt x="2178488" y="1954508"/>
                  <a:pt x="2183922" y="1959942"/>
                </a:cubicBezTo>
                <a:cubicBezTo>
                  <a:pt x="2192700" y="1968720"/>
                  <a:pt x="2187457" y="1965384"/>
                  <a:pt x="2199908" y="1969534"/>
                </a:cubicBezTo>
                <a:cubicBezTo>
                  <a:pt x="2219678" y="1989304"/>
                  <a:pt x="2197673" y="1968850"/>
                  <a:pt x="2225486" y="1988717"/>
                </a:cubicBezTo>
                <a:cubicBezTo>
                  <a:pt x="2227939" y="1990469"/>
                  <a:pt x="2229184" y="1993764"/>
                  <a:pt x="2231880" y="1995112"/>
                </a:cubicBezTo>
                <a:cubicBezTo>
                  <a:pt x="2235810" y="1997077"/>
                  <a:pt x="2240406" y="1997243"/>
                  <a:pt x="2244669" y="1998309"/>
                </a:cubicBezTo>
                <a:cubicBezTo>
                  <a:pt x="2249998" y="2003638"/>
                  <a:pt x="2254770" y="2009587"/>
                  <a:pt x="2260655" y="2014295"/>
                </a:cubicBezTo>
                <a:cubicBezTo>
                  <a:pt x="2265507" y="2018177"/>
                  <a:pt x="2271209" y="2020868"/>
                  <a:pt x="2276641" y="2023886"/>
                </a:cubicBezTo>
                <a:cubicBezTo>
                  <a:pt x="2290396" y="2031528"/>
                  <a:pt x="2304587" y="2038383"/>
                  <a:pt x="2318205" y="2046267"/>
                </a:cubicBezTo>
                <a:cubicBezTo>
                  <a:pt x="2324856" y="2050118"/>
                  <a:pt x="2331092" y="2054649"/>
                  <a:pt x="2337388" y="2059056"/>
                </a:cubicBezTo>
                <a:cubicBezTo>
                  <a:pt x="2341753" y="2062112"/>
                  <a:pt x="2345574" y="2065962"/>
                  <a:pt x="2350177" y="2068647"/>
                </a:cubicBezTo>
                <a:cubicBezTo>
                  <a:pt x="2358411" y="2073450"/>
                  <a:pt x="2367478" y="2076707"/>
                  <a:pt x="2375754" y="2081436"/>
                </a:cubicBezTo>
                <a:cubicBezTo>
                  <a:pt x="2405536" y="2098455"/>
                  <a:pt x="2383105" y="2091859"/>
                  <a:pt x="2410924" y="2097422"/>
                </a:cubicBezTo>
                <a:cubicBezTo>
                  <a:pt x="2415009" y="2100486"/>
                  <a:pt x="2427771" y="2110429"/>
                  <a:pt x="2433304" y="2113408"/>
                </a:cubicBezTo>
                <a:cubicBezTo>
                  <a:pt x="2443795" y="2119057"/>
                  <a:pt x="2454763" y="2123787"/>
                  <a:pt x="2465276" y="2129394"/>
                </a:cubicBezTo>
                <a:cubicBezTo>
                  <a:pt x="2525448" y="2161486"/>
                  <a:pt x="2444950" y="2120831"/>
                  <a:pt x="2494051" y="2145380"/>
                </a:cubicBezTo>
                <a:cubicBezTo>
                  <a:pt x="2506539" y="2157870"/>
                  <a:pt x="2493436" y="2146672"/>
                  <a:pt x="2510037" y="2154972"/>
                </a:cubicBezTo>
                <a:cubicBezTo>
                  <a:pt x="2513474" y="2156690"/>
                  <a:pt x="2516191" y="2159648"/>
                  <a:pt x="2519628" y="2161366"/>
                </a:cubicBezTo>
                <a:cubicBezTo>
                  <a:pt x="2524761" y="2163933"/>
                  <a:pt x="2530481" y="2165194"/>
                  <a:pt x="2535614" y="2167761"/>
                </a:cubicBezTo>
                <a:cubicBezTo>
                  <a:pt x="2539051" y="2169479"/>
                  <a:pt x="2541769" y="2172437"/>
                  <a:pt x="2545206" y="2174155"/>
                </a:cubicBezTo>
                <a:cubicBezTo>
                  <a:pt x="2572620" y="2187861"/>
                  <a:pt x="2550244" y="2173380"/>
                  <a:pt x="2573981" y="2186944"/>
                </a:cubicBezTo>
                <a:cubicBezTo>
                  <a:pt x="2577317" y="2188850"/>
                  <a:pt x="2580062" y="2191777"/>
                  <a:pt x="2583573" y="2193338"/>
                </a:cubicBezTo>
                <a:cubicBezTo>
                  <a:pt x="2589732" y="2196076"/>
                  <a:pt x="2597148" y="2195994"/>
                  <a:pt x="2602756" y="2199733"/>
                </a:cubicBezTo>
                <a:cubicBezTo>
                  <a:pt x="2605953" y="2201864"/>
                  <a:pt x="2608836" y="2204567"/>
                  <a:pt x="2612347" y="2206127"/>
                </a:cubicBezTo>
                <a:cubicBezTo>
                  <a:pt x="2618507" y="2208864"/>
                  <a:pt x="2625136" y="2210389"/>
                  <a:pt x="2631531" y="2212521"/>
                </a:cubicBezTo>
                <a:cubicBezTo>
                  <a:pt x="2634728" y="2213587"/>
                  <a:pt x="2637853" y="2214902"/>
                  <a:pt x="2641122" y="2215719"/>
                </a:cubicBezTo>
                <a:cubicBezTo>
                  <a:pt x="2645385" y="2216785"/>
                  <a:pt x="2649797" y="2217373"/>
                  <a:pt x="2653911" y="2218916"/>
                </a:cubicBezTo>
                <a:cubicBezTo>
                  <a:pt x="2658374" y="2220589"/>
                  <a:pt x="2662178" y="2223803"/>
                  <a:pt x="2666700" y="2225310"/>
                </a:cubicBezTo>
                <a:cubicBezTo>
                  <a:pt x="2671855" y="2227028"/>
                  <a:pt x="2677414" y="2227189"/>
                  <a:pt x="2682686" y="2228507"/>
                </a:cubicBezTo>
                <a:cubicBezTo>
                  <a:pt x="2685955" y="2229324"/>
                  <a:pt x="2689080" y="2230639"/>
                  <a:pt x="2692277" y="2231705"/>
                </a:cubicBezTo>
                <a:cubicBezTo>
                  <a:pt x="2712571" y="2230637"/>
                  <a:pt x="2756711" y="2229491"/>
                  <a:pt x="2781799" y="2225310"/>
                </a:cubicBezTo>
                <a:cubicBezTo>
                  <a:pt x="2785123" y="2224756"/>
                  <a:pt x="2788150" y="2223039"/>
                  <a:pt x="2791391" y="2222113"/>
                </a:cubicBezTo>
                <a:cubicBezTo>
                  <a:pt x="2795616" y="2220906"/>
                  <a:pt x="2799917" y="2219982"/>
                  <a:pt x="2804180" y="2218916"/>
                </a:cubicBezTo>
                <a:cubicBezTo>
                  <a:pt x="2807377" y="2216784"/>
                  <a:pt x="2810260" y="2214082"/>
                  <a:pt x="2813771" y="2212521"/>
                </a:cubicBezTo>
                <a:cubicBezTo>
                  <a:pt x="2819930" y="2209783"/>
                  <a:pt x="2827346" y="2209866"/>
                  <a:pt x="2832954" y="2206127"/>
                </a:cubicBezTo>
                <a:cubicBezTo>
                  <a:pt x="2839349" y="2201864"/>
                  <a:pt x="2844682" y="2195202"/>
                  <a:pt x="2852138" y="2193338"/>
                </a:cubicBezTo>
                <a:cubicBezTo>
                  <a:pt x="2862210" y="2190820"/>
                  <a:pt x="2865349" y="2190382"/>
                  <a:pt x="2874518" y="2186944"/>
                </a:cubicBezTo>
                <a:cubicBezTo>
                  <a:pt x="2885343" y="2182884"/>
                  <a:pt x="2889927" y="2180257"/>
                  <a:pt x="2900096" y="2177352"/>
                </a:cubicBezTo>
                <a:cubicBezTo>
                  <a:pt x="2933891" y="2167697"/>
                  <a:pt x="2886521" y="2182944"/>
                  <a:pt x="2932068" y="2167761"/>
                </a:cubicBezTo>
                <a:lnTo>
                  <a:pt x="2941659" y="2164563"/>
                </a:lnTo>
                <a:lnTo>
                  <a:pt x="2951251" y="2161366"/>
                </a:lnTo>
                <a:cubicBezTo>
                  <a:pt x="2961384" y="2146167"/>
                  <a:pt x="2956430" y="2155420"/>
                  <a:pt x="2964040" y="2132591"/>
                </a:cubicBezTo>
                <a:lnTo>
                  <a:pt x="2973631" y="2116605"/>
                </a:ln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3229175" y="2596129"/>
            <a:ext cx="959161" cy="908005"/>
          </a:xfrm>
          <a:custGeom>
            <a:avLst/>
            <a:gdLst>
              <a:gd name="connsiteX0" fmla="*/ 505158 w 959161"/>
              <a:gd name="connsiteY0" fmla="*/ 83127 h 908005"/>
              <a:gd name="connsiteX1" fmla="*/ 479580 w 959161"/>
              <a:gd name="connsiteY1" fmla="*/ 67141 h 908005"/>
              <a:gd name="connsiteX2" fmla="*/ 460397 w 959161"/>
              <a:gd name="connsiteY2" fmla="*/ 54352 h 908005"/>
              <a:gd name="connsiteX3" fmla="*/ 450805 w 959161"/>
              <a:gd name="connsiteY3" fmla="*/ 51155 h 908005"/>
              <a:gd name="connsiteX4" fmla="*/ 438017 w 959161"/>
              <a:gd name="connsiteY4" fmla="*/ 44761 h 908005"/>
              <a:gd name="connsiteX5" fmla="*/ 425228 w 959161"/>
              <a:gd name="connsiteY5" fmla="*/ 41563 h 908005"/>
              <a:gd name="connsiteX6" fmla="*/ 393256 w 959161"/>
              <a:gd name="connsiteY6" fmla="*/ 22380 h 908005"/>
              <a:gd name="connsiteX7" fmla="*/ 383664 w 959161"/>
              <a:gd name="connsiteY7" fmla="*/ 19183 h 908005"/>
              <a:gd name="connsiteX8" fmla="*/ 377270 w 959161"/>
              <a:gd name="connsiteY8" fmla="*/ 12788 h 908005"/>
              <a:gd name="connsiteX9" fmla="*/ 354889 w 959161"/>
              <a:gd name="connsiteY9" fmla="*/ 6394 h 908005"/>
              <a:gd name="connsiteX10" fmla="*/ 319720 w 959161"/>
              <a:gd name="connsiteY10" fmla="*/ 0 h 908005"/>
              <a:gd name="connsiteX11" fmla="*/ 159860 w 959161"/>
              <a:gd name="connsiteY11" fmla="*/ 3197 h 908005"/>
              <a:gd name="connsiteX12" fmla="*/ 118296 w 959161"/>
              <a:gd name="connsiteY12" fmla="*/ 9591 h 908005"/>
              <a:gd name="connsiteX13" fmla="*/ 95916 w 959161"/>
              <a:gd name="connsiteY13" fmla="*/ 19183 h 908005"/>
              <a:gd name="connsiteX14" fmla="*/ 70338 w 959161"/>
              <a:gd name="connsiteY14" fmla="*/ 28774 h 908005"/>
              <a:gd name="connsiteX15" fmla="*/ 60747 w 959161"/>
              <a:gd name="connsiteY15" fmla="*/ 35169 h 908005"/>
              <a:gd name="connsiteX16" fmla="*/ 47958 w 959161"/>
              <a:gd name="connsiteY16" fmla="*/ 41563 h 908005"/>
              <a:gd name="connsiteX17" fmla="*/ 31972 w 959161"/>
              <a:gd name="connsiteY17" fmla="*/ 57549 h 908005"/>
              <a:gd name="connsiteX18" fmla="*/ 28775 w 959161"/>
              <a:gd name="connsiteY18" fmla="*/ 67141 h 908005"/>
              <a:gd name="connsiteX19" fmla="*/ 22380 w 959161"/>
              <a:gd name="connsiteY19" fmla="*/ 76733 h 908005"/>
              <a:gd name="connsiteX20" fmla="*/ 12789 w 959161"/>
              <a:gd name="connsiteY20" fmla="*/ 95916 h 908005"/>
              <a:gd name="connsiteX21" fmla="*/ 6394 w 959161"/>
              <a:gd name="connsiteY21" fmla="*/ 124691 h 908005"/>
              <a:gd name="connsiteX22" fmla="*/ 0 w 959161"/>
              <a:gd name="connsiteY22" fmla="*/ 150268 h 908005"/>
              <a:gd name="connsiteX23" fmla="*/ 3197 w 959161"/>
              <a:gd name="connsiteY23" fmla="*/ 249381 h 908005"/>
              <a:gd name="connsiteX24" fmla="*/ 6394 w 959161"/>
              <a:gd name="connsiteY24" fmla="*/ 268565 h 908005"/>
              <a:gd name="connsiteX25" fmla="*/ 12789 w 959161"/>
              <a:gd name="connsiteY25" fmla="*/ 287748 h 908005"/>
              <a:gd name="connsiteX26" fmla="*/ 22380 w 959161"/>
              <a:gd name="connsiteY26" fmla="*/ 326114 h 908005"/>
              <a:gd name="connsiteX27" fmla="*/ 35169 w 959161"/>
              <a:gd name="connsiteY27" fmla="*/ 351692 h 908005"/>
              <a:gd name="connsiteX28" fmla="*/ 44761 w 959161"/>
              <a:gd name="connsiteY28" fmla="*/ 370875 h 908005"/>
              <a:gd name="connsiteX29" fmla="*/ 51155 w 959161"/>
              <a:gd name="connsiteY29" fmla="*/ 390058 h 908005"/>
              <a:gd name="connsiteX30" fmla="*/ 63944 w 959161"/>
              <a:gd name="connsiteY30" fmla="*/ 415636 h 908005"/>
              <a:gd name="connsiteX31" fmla="*/ 67141 w 959161"/>
              <a:gd name="connsiteY31" fmla="*/ 428425 h 908005"/>
              <a:gd name="connsiteX32" fmla="*/ 73535 w 959161"/>
              <a:gd name="connsiteY32" fmla="*/ 438016 h 908005"/>
              <a:gd name="connsiteX33" fmla="*/ 76733 w 959161"/>
              <a:gd name="connsiteY33" fmla="*/ 447608 h 908005"/>
              <a:gd name="connsiteX34" fmla="*/ 83127 w 959161"/>
              <a:gd name="connsiteY34" fmla="*/ 457200 h 908005"/>
              <a:gd name="connsiteX35" fmla="*/ 95916 w 959161"/>
              <a:gd name="connsiteY35" fmla="*/ 482777 h 908005"/>
              <a:gd name="connsiteX36" fmla="*/ 99113 w 959161"/>
              <a:gd name="connsiteY36" fmla="*/ 492369 h 908005"/>
              <a:gd name="connsiteX37" fmla="*/ 105508 w 959161"/>
              <a:gd name="connsiteY37" fmla="*/ 501961 h 908005"/>
              <a:gd name="connsiteX38" fmla="*/ 121494 w 959161"/>
              <a:gd name="connsiteY38" fmla="*/ 530735 h 908005"/>
              <a:gd name="connsiteX39" fmla="*/ 137480 w 959161"/>
              <a:gd name="connsiteY39" fmla="*/ 559510 h 908005"/>
              <a:gd name="connsiteX40" fmla="*/ 143874 w 959161"/>
              <a:gd name="connsiteY40" fmla="*/ 572299 h 908005"/>
              <a:gd name="connsiteX41" fmla="*/ 153466 w 959161"/>
              <a:gd name="connsiteY41" fmla="*/ 581891 h 908005"/>
              <a:gd name="connsiteX42" fmla="*/ 166254 w 959161"/>
              <a:gd name="connsiteY42" fmla="*/ 604271 h 908005"/>
              <a:gd name="connsiteX43" fmla="*/ 175846 w 959161"/>
              <a:gd name="connsiteY43" fmla="*/ 613863 h 908005"/>
              <a:gd name="connsiteX44" fmla="*/ 182240 w 959161"/>
              <a:gd name="connsiteY44" fmla="*/ 626651 h 908005"/>
              <a:gd name="connsiteX45" fmla="*/ 211015 w 959161"/>
              <a:gd name="connsiteY45" fmla="*/ 655426 h 908005"/>
              <a:gd name="connsiteX46" fmla="*/ 217410 w 959161"/>
              <a:gd name="connsiteY46" fmla="*/ 661821 h 908005"/>
              <a:gd name="connsiteX47" fmla="*/ 242987 w 959161"/>
              <a:gd name="connsiteY47" fmla="*/ 690595 h 908005"/>
              <a:gd name="connsiteX48" fmla="*/ 278156 w 959161"/>
              <a:gd name="connsiteY48" fmla="*/ 716173 h 908005"/>
              <a:gd name="connsiteX49" fmla="*/ 290945 w 959161"/>
              <a:gd name="connsiteY49" fmla="*/ 728962 h 908005"/>
              <a:gd name="connsiteX50" fmla="*/ 310128 w 959161"/>
              <a:gd name="connsiteY50" fmla="*/ 741751 h 908005"/>
              <a:gd name="connsiteX51" fmla="*/ 322917 w 959161"/>
              <a:gd name="connsiteY51" fmla="*/ 754540 h 908005"/>
              <a:gd name="connsiteX52" fmla="*/ 338903 w 959161"/>
              <a:gd name="connsiteY52" fmla="*/ 764131 h 908005"/>
              <a:gd name="connsiteX53" fmla="*/ 354889 w 959161"/>
              <a:gd name="connsiteY53" fmla="*/ 780117 h 908005"/>
              <a:gd name="connsiteX54" fmla="*/ 377270 w 959161"/>
              <a:gd name="connsiteY54" fmla="*/ 792906 h 908005"/>
              <a:gd name="connsiteX55" fmla="*/ 399650 w 959161"/>
              <a:gd name="connsiteY55" fmla="*/ 812089 h 908005"/>
              <a:gd name="connsiteX56" fmla="*/ 406045 w 959161"/>
              <a:gd name="connsiteY56" fmla="*/ 818484 h 908005"/>
              <a:gd name="connsiteX57" fmla="*/ 415636 w 959161"/>
              <a:gd name="connsiteY57" fmla="*/ 821681 h 908005"/>
              <a:gd name="connsiteX58" fmla="*/ 441214 w 959161"/>
              <a:gd name="connsiteY58" fmla="*/ 837667 h 908005"/>
              <a:gd name="connsiteX59" fmla="*/ 473186 w 959161"/>
              <a:gd name="connsiteY59" fmla="*/ 856850 h 908005"/>
              <a:gd name="connsiteX60" fmla="*/ 492369 w 959161"/>
              <a:gd name="connsiteY60" fmla="*/ 863244 h 908005"/>
              <a:gd name="connsiteX61" fmla="*/ 501961 w 959161"/>
              <a:gd name="connsiteY61" fmla="*/ 866442 h 908005"/>
              <a:gd name="connsiteX62" fmla="*/ 508355 w 959161"/>
              <a:gd name="connsiteY62" fmla="*/ 876033 h 908005"/>
              <a:gd name="connsiteX63" fmla="*/ 527538 w 959161"/>
              <a:gd name="connsiteY63" fmla="*/ 885625 h 908005"/>
              <a:gd name="connsiteX64" fmla="*/ 533933 w 959161"/>
              <a:gd name="connsiteY64" fmla="*/ 892019 h 908005"/>
              <a:gd name="connsiteX65" fmla="*/ 549919 w 959161"/>
              <a:gd name="connsiteY65" fmla="*/ 895216 h 908005"/>
              <a:gd name="connsiteX66" fmla="*/ 562708 w 959161"/>
              <a:gd name="connsiteY66" fmla="*/ 898414 h 908005"/>
              <a:gd name="connsiteX67" fmla="*/ 572299 w 959161"/>
              <a:gd name="connsiteY67" fmla="*/ 904808 h 908005"/>
              <a:gd name="connsiteX68" fmla="*/ 581891 w 959161"/>
              <a:gd name="connsiteY68" fmla="*/ 908005 h 908005"/>
              <a:gd name="connsiteX69" fmla="*/ 709779 w 959161"/>
              <a:gd name="connsiteY69" fmla="*/ 904808 h 908005"/>
              <a:gd name="connsiteX70" fmla="*/ 728962 w 959161"/>
              <a:gd name="connsiteY70" fmla="*/ 898414 h 908005"/>
              <a:gd name="connsiteX71" fmla="*/ 748145 w 959161"/>
              <a:gd name="connsiteY71" fmla="*/ 888822 h 908005"/>
              <a:gd name="connsiteX72" fmla="*/ 773723 w 959161"/>
              <a:gd name="connsiteY72" fmla="*/ 869639 h 908005"/>
              <a:gd name="connsiteX73" fmla="*/ 799301 w 959161"/>
              <a:gd name="connsiteY73" fmla="*/ 856850 h 908005"/>
              <a:gd name="connsiteX74" fmla="*/ 812089 w 959161"/>
              <a:gd name="connsiteY74" fmla="*/ 847258 h 908005"/>
              <a:gd name="connsiteX75" fmla="*/ 834470 w 959161"/>
              <a:gd name="connsiteY75" fmla="*/ 834470 h 908005"/>
              <a:gd name="connsiteX76" fmla="*/ 840864 w 959161"/>
              <a:gd name="connsiteY76" fmla="*/ 828075 h 908005"/>
              <a:gd name="connsiteX77" fmla="*/ 860047 w 959161"/>
              <a:gd name="connsiteY77" fmla="*/ 815286 h 908005"/>
              <a:gd name="connsiteX78" fmla="*/ 879231 w 959161"/>
              <a:gd name="connsiteY78" fmla="*/ 796103 h 908005"/>
              <a:gd name="connsiteX79" fmla="*/ 892019 w 959161"/>
              <a:gd name="connsiteY79" fmla="*/ 783314 h 908005"/>
              <a:gd name="connsiteX80" fmla="*/ 901611 w 959161"/>
              <a:gd name="connsiteY80" fmla="*/ 776920 h 908005"/>
              <a:gd name="connsiteX81" fmla="*/ 908005 w 959161"/>
              <a:gd name="connsiteY81" fmla="*/ 767328 h 908005"/>
              <a:gd name="connsiteX82" fmla="*/ 927189 w 959161"/>
              <a:gd name="connsiteY82" fmla="*/ 748145 h 908005"/>
              <a:gd name="connsiteX83" fmla="*/ 933583 w 959161"/>
              <a:gd name="connsiteY83" fmla="*/ 728962 h 908005"/>
              <a:gd name="connsiteX84" fmla="*/ 946372 w 959161"/>
              <a:gd name="connsiteY84" fmla="*/ 706581 h 908005"/>
              <a:gd name="connsiteX85" fmla="*/ 952766 w 959161"/>
              <a:gd name="connsiteY85" fmla="*/ 681004 h 908005"/>
              <a:gd name="connsiteX86" fmla="*/ 959161 w 959161"/>
              <a:gd name="connsiteY86" fmla="*/ 655426 h 908005"/>
              <a:gd name="connsiteX87" fmla="*/ 955963 w 959161"/>
              <a:gd name="connsiteY87" fmla="*/ 601074 h 908005"/>
              <a:gd name="connsiteX88" fmla="*/ 952766 w 959161"/>
              <a:gd name="connsiteY88" fmla="*/ 585088 h 908005"/>
              <a:gd name="connsiteX89" fmla="*/ 946372 w 959161"/>
              <a:gd name="connsiteY89" fmla="*/ 578693 h 908005"/>
              <a:gd name="connsiteX90" fmla="*/ 930386 w 959161"/>
              <a:gd name="connsiteY90" fmla="*/ 549919 h 908005"/>
              <a:gd name="connsiteX91" fmla="*/ 920794 w 959161"/>
              <a:gd name="connsiteY91" fmla="*/ 533933 h 908005"/>
              <a:gd name="connsiteX92" fmla="*/ 914400 w 959161"/>
              <a:gd name="connsiteY92" fmla="*/ 521144 h 908005"/>
              <a:gd name="connsiteX93" fmla="*/ 911203 w 959161"/>
              <a:gd name="connsiteY93" fmla="*/ 511552 h 908005"/>
              <a:gd name="connsiteX94" fmla="*/ 904808 w 959161"/>
              <a:gd name="connsiteY94" fmla="*/ 501961 h 908005"/>
              <a:gd name="connsiteX95" fmla="*/ 885625 w 959161"/>
              <a:gd name="connsiteY95" fmla="*/ 476383 h 908005"/>
              <a:gd name="connsiteX96" fmla="*/ 869639 w 959161"/>
              <a:gd name="connsiteY96" fmla="*/ 460397 h 908005"/>
              <a:gd name="connsiteX97" fmla="*/ 866442 w 959161"/>
              <a:gd name="connsiteY97" fmla="*/ 447608 h 908005"/>
              <a:gd name="connsiteX98" fmla="*/ 850456 w 959161"/>
              <a:gd name="connsiteY98" fmla="*/ 428425 h 908005"/>
              <a:gd name="connsiteX99" fmla="*/ 844061 w 959161"/>
              <a:gd name="connsiteY99" fmla="*/ 418833 h 908005"/>
              <a:gd name="connsiteX100" fmla="*/ 837667 w 959161"/>
              <a:gd name="connsiteY100" fmla="*/ 406044 h 908005"/>
              <a:gd name="connsiteX101" fmla="*/ 828075 w 959161"/>
              <a:gd name="connsiteY101" fmla="*/ 399650 h 908005"/>
              <a:gd name="connsiteX102" fmla="*/ 815287 w 959161"/>
              <a:gd name="connsiteY102" fmla="*/ 380467 h 908005"/>
              <a:gd name="connsiteX103" fmla="*/ 808892 w 959161"/>
              <a:gd name="connsiteY103" fmla="*/ 374072 h 908005"/>
              <a:gd name="connsiteX104" fmla="*/ 799301 w 959161"/>
              <a:gd name="connsiteY104" fmla="*/ 361284 h 908005"/>
              <a:gd name="connsiteX105" fmla="*/ 780117 w 959161"/>
              <a:gd name="connsiteY105" fmla="*/ 342100 h 908005"/>
              <a:gd name="connsiteX106" fmla="*/ 757737 w 959161"/>
              <a:gd name="connsiteY106" fmla="*/ 316523 h 908005"/>
              <a:gd name="connsiteX107" fmla="*/ 751342 w 959161"/>
              <a:gd name="connsiteY107" fmla="*/ 306931 h 908005"/>
              <a:gd name="connsiteX108" fmla="*/ 732159 w 959161"/>
              <a:gd name="connsiteY108" fmla="*/ 287748 h 908005"/>
              <a:gd name="connsiteX109" fmla="*/ 709779 w 959161"/>
              <a:gd name="connsiteY109" fmla="*/ 258973 h 908005"/>
              <a:gd name="connsiteX110" fmla="*/ 677807 w 959161"/>
              <a:gd name="connsiteY110" fmla="*/ 230198 h 908005"/>
              <a:gd name="connsiteX111" fmla="*/ 665018 w 959161"/>
              <a:gd name="connsiteY111" fmla="*/ 214212 h 908005"/>
              <a:gd name="connsiteX112" fmla="*/ 655426 w 959161"/>
              <a:gd name="connsiteY112" fmla="*/ 207818 h 908005"/>
              <a:gd name="connsiteX113" fmla="*/ 642638 w 959161"/>
              <a:gd name="connsiteY113" fmla="*/ 195029 h 908005"/>
              <a:gd name="connsiteX114" fmla="*/ 633046 w 959161"/>
              <a:gd name="connsiteY114" fmla="*/ 188635 h 908005"/>
              <a:gd name="connsiteX115" fmla="*/ 626652 w 959161"/>
              <a:gd name="connsiteY115" fmla="*/ 182240 h 908005"/>
              <a:gd name="connsiteX116" fmla="*/ 597877 w 959161"/>
              <a:gd name="connsiteY116" fmla="*/ 163057 h 908005"/>
              <a:gd name="connsiteX117" fmla="*/ 581891 w 959161"/>
              <a:gd name="connsiteY117" fmla="*/ 150268 h 908005"/>
              <a:gd name="connsiteX118" fmla="*/ 556313 w 959161"/>
              <a:gd name="connsiteY118" fmla="*/ 127888 h 908005"/>
              <a:gd name="connsiteX119" fmla="*/ 530735 w 959161"/>
              <a:gd name="connsiteY119" fmla="*/ 108705 h 908005"/>
              <a:gd name="connsiteX120" fmla="*/ 514749 w 959161"/>
              <a:gd name="connsiteY120" fmla="*/ 95916 h 908005"/>
              <a:gd name="connsiteX121" fmla="*/ 508355 w 959161"/>
              <a:gd name="connsiteY121" fmla="*/ 89521 h 908005"/>
              <a:gd name="connsiteX122" fmla="*/ 498763 w 959161"/>
              <a:gd name="connsiteY122" fmla="*/ 86324 h 908005"/>
              <a:gd name="connsiteX123" fmla="*/ 505158 w 959161"/>
              <a:gd name="connsiteY123" fmla="*/ 83127 h 908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59161" h="908005">
                <a:moveTo>
                  <a:pt x="505158" y="83127"/>
                </a:moveTo>
                <a:cubicBezTo>
                  <a:pt x="501961" y="79930"/>
                  <a:pt x="510252" y="84181"/>
                  <a:pt x="479580" y="67141"/>
                </a:cubicBezTo>
                <a:cubicBezTo>
                  <a:pt x="472862" y="63409"/>
                  <a:pt x="467688" y="56782"/>
                  <a:pt x="460397" y="54352"/>
                </a:cubicBezTo>
                <a:cubicBezTo>
                  <a:pt x="457200" y="53286"/>
                  <a:pt x="453903" y="52483"/>
                  <a:pt x="450805" y="51155"/>
                </a:cubicBezTo>
                <a:cubicBezTo>
                  <a:pt x="446425" y="49278"/>
                  <a:pt x="442479" y="46434"/>
                  <a:pt x="438017" y="44761"/>
                </a:cubicBezTo>
                <a:cubicBezTo>
                  <a:pt x="433903" y="43218"/>
                  <a:pt x="429491" y="42629"/>
                  <a:pt x="425228" y="41563"/>
                </a:cubicBezTo>
                <a:cubicBezTo>
                  <a:pt x="407673" y="24008"/>
                  <a:pt x="418158" y="30680"/>
                  <a:pt x="393256" y="22380"/>
                </a:cubicBezTo>
                <a:lnTo>
                  <a:pt x="383664" y="19183"/>
                </a:lnTo>
                <a:cubicBezTo>
                  <a:pt x="381533" y="17051"/>
                  <a:pt x="379855" y="14339"/>
                  <a:pt x="377270" y="12788"/>
                </a:cubicBezTo>
                <a:cubicBezTo>
                  <a:pt x="374129" y="10903"/>
                  <a:pt x="357101" y="6886"/>
                  <a:pt x="354889" y="6394"/>
                </a:cubicBezTo>
                <a:cubicBezTo>
                  <a:pt x="341483" y="3415"/>
                  <a:pt x="333602" y="2314"/>
                  <a:pt x="319720" y="0"/>
                </a:cubicBezTo>
                <a:lnTo>
                  <a:pt x="159860" y="3197"/>
                </a:lnTo>
                <a:cubicBezTo>
                  <a:pt x="154651" y="3380"/>
                  <a:pt x="124620" y="8537"/>
                  <a:pt x="118296" y="9591"/>
                </a:cubicBezTo>
                <a:cubicBezTo>
                  <a:pt x="98593" y="16159"/>
                  <a:pt x="119625" y="8645"/>
                  <a:pt x="95916" y="19183"/>
                </a:cubicBezTo>
                <a:cubicBezTo>
                  <a:pt x="84449" y="24279"/>
                  <a:pt x="80883" y="25259"/>
                  <a:pt x="70338" y="28774"/>
                </a:cubicBezTo>
                <a:cubicBezTo>
                  <a:pt x="67141" y="30906"/>
                  <a:pt x="64083" y="33263"/>
                  <a:pt x="60747" y="35169"/>
                </a:cubicBezTo>
                <a:cubicBezTo>
                  <a:pt x="56609" y="37534"/>
                  <a:pt x="51720" y="38637"/>
                  <a:pt x="47958" y="41563"/>
                </a:cubicBezTo>
                <a:cubicBezTo>
                  <a:pt x="42009" y="46190"/>
                  <a:pt x="31972" y="57549"/>
                  <a:pt x="31972" y="57549"/>
                </a:cubicBezTo>
                <a:cubicBezTo>
                  <a:pt x="30906" y="60746"/>
                  <a:pt x="30282" y="64127"/>
                  <a:pt x="28775" y="67141"/>
                </a:cubicBezTo>
                <a:cubicBezTo>
                  <a:pt x="27056" y="70578"/>
                  <a:pt x="23894" y="73201"/>
                  <a:pt x="22380" y="76733"/>
                </a:cubicBezTo>
                <a:cubicBezTo>
                  <a:pt x="13540" y="97358"/>
                  <a:pt x="25659" y="83044"/>
                  <a:pt x="12789" y="95916"/>
                </a:cubicBezTo>
                <a:cubicBezTo>
                  <a:pt x="6152" y="135730"/>
                  <a:pt x="13141" y="99951"/>
                  <a:pt x="6394" y="124691"/>
                </a:cubicBezTo>
                <a:cubicBezTo>
                  <a:pt x="4082" y="133169"/>
                  <a:pt x="0" y="150268"/>
                  <a:pt x="0" y="150268"/>
                </a:cubicBezTo>
                <a:cubicBezTo>
                  <a:pt x="1066" y="183306"/>
                  <a:pt x="1413" y="216374"/>
                  <a:pt x="3197" y="249381"/>
                </a:cubicBezTo>
                <a:cubicBezTo>
                  <a:pt x="3547" y="255854"/>
                  <a:pt x="4822" y="262276"/>
                  <a:pt x="6394" y="268565"/>
                </a:cubicBezTo>
                <a:cubicBezTo>
                  <a:pt x="8029" y="275104"/>
                  <a:pt x="12789" y="287748"/>
                  <a:pt x="12789" y="287748"/>
                </a:cubicBezTo>
                <a:cubicBezTo>
                  <a:pt x="15617" y="304719"/>
                  <a:pt x="15472" y="309994"/>
                  <a:pt x="22380" y="326114"/>
                </a:cubicBezTo>
                <a:cubicBezTo>
                  <a:pt x="26135" y="334876"/>
                  <a:pt x="32857" y="342444"/>
                  <a:pt x="35169" y="351692"/>
                </a:cubicBezTo>
                <a:cubicBezTo>
                  <a:pt x="39097" y="367405"/>
                  <a:pt x="35259" y="361374"/>
                  <a:pt x="44761" y="370875"/>
                </a:cubicBezTo>
                <a:cubicBezTo>
                  <a:pt x="46892" y="377269"/>
                  <a:pt x="48141" y="384029"/>
                  <a:pt x="51155" y="390058"/>
                </a:cubicBezTo>
                <a:lnTo>
                  <a:pt x="63944" y="415636"/>
                </a:lnTo>
                <a:cubicBezTo>
                  <a:pt x="65010" y="419899"/>
                  <a:pt x="65410" y="424386"/>
                  <a:pt x="67141" y="428425"/>
                </a:cubicBezTo>
                <a:cubicBezTo>
                  <a:pt x="68655" y="431957"/>
                  <a:pt x="71817" y="434579"/>
                  <a:pt x="73535" y="438016"/>
                </a:cubicBezTo>
                <a:cubicBezTo>
                  <a:pt x="75042" y="441031"/>
                  <a:pt x="75226" y="444593"/>
                  <a:pt x="76733" y="447608"/>
                </a:cubicBezTo>
                <a:cubicBezTo>
                  <a:pt x="78451" y="451045"/>
                  <a:pt x="81287" y="453827"/>
                  <a:pt x="83127" y="457200"/>
                </a:cubicBezTo>
                <a:cubicBezTo>
                  <a:pt x="87691" y="465568"/>
                  <a:pt x="92902" y="473734"/>
                  <a:pt x="95916" y="482777"/>
                </a:cubicBezTo>
                <a:cubicBezTo>
                  <a:pt x="96982" y="485974"/>
                  <a:pt x="97606" y="489355"/>
                  <a:pt x="99113" y="492369"/>
                </a:cubicBezTo>
                <a:cubicBezTo>
                  <a:pt x="100832" y="495806"/>
                  <a:pt x="103376" y="498764"/>
                  <a:pt x="105508" y="501961"/>
                </a:cubicBezTo>
                <a:cubicBezTo>
                  <a:pt x="114351" y="528490"/>
                  <a:pt x="99502" y="486749"/>
                  <a:pt x="121494" y="530735"/>
                </a:cubicBezTo>
                <a:cubicBezTo>
                  <a:pt x="136825" y="561399"/>
                  <a:pt x="117407" y="523379"/>
                  <a:pt x="137480" y="559510"/>
                </a:cubicBezTo>
                <a:cubicBezTo>
                  <a:pt x="139795" y="563676"/>
                  <a:pt x="141104" y="568421"/>
                  <a:pt x="143874" y="572299"/>
                </a:cubicBezTo>
                <a:cubicBezTo>
                  <a:pt x="146502" y="575979"/>
                  <a:pt x="150838" y="578212"/>
                  <a:pt x="153466" y="581891"/>
                </a:cubicBezTo>
                <a:cubicBezTo>
                  <a:pt x="169101" y="603779"/>
                  <a:pt x="151152" y="586147"/>
                  <a:pt x="166254" y="604271"/>
                </a:cubicBezTo>
                <a:cubicBezTo>
                  <a:pt x="169149" y="607745"/>
                  <a:pt x="173218" y="610184"/>
                  <a:pt x="175846" y="613863"/>
                </a:cubicBezTo>
                <a:cubicBezTo>
                  <a:pt x="178616" y="617741"/>
                  <a:pt x="179263" y="622930"/>
                  <a:pt x="182240" y="626651"/>
                </a:cubicBezTo>
                <a:lnTo>
                  <a:pt x="211015" y="655426"/>
                </a:lnTo>
                <a:cubicBezTo>
                  <a:pt x="213147" y="657558"/>
                  <a:pt x="215601" y="659409"/>
                  <a:pt x="217410" y="661821"/>
                </a:cubicBezTo>
                <a:cubicBezTo>
                  <a:pt x="224539" y="671327"/>
                  <a:pt x="233110" y="684010"/>
                  <a:pt x="242987" y="690595"/>
                </a:cubicBezTo>
                <a:cubicBezTo>
                  <a:pt x="257944" y="700566"/>
                  <a:pt x="264964" y="704446"/>
                  <a:pt x="278156" y="716173"/>
                </a:cubicBezTo>
                <a:cubicBezTo>
                  <a:pt x="282662" y="720178"/>
                  <a:pt x="286237" y="725196"/>
                  <a:pt x="290945" y="728962"/>
                </a:cubicBezTo>
                <a:cubicBezTo>
                  <a:pt x="296946" y="733763"/>
                  <a:pt x="304127" y="736950"/>
                  <a:pt x="310128" y="741751"/>
                </a:cubicBezTo>
                <a:cubicBezTo>
                  <a:pt x="314836" y="745517"/>
                  <a:pt x="317747" y="751438"/>
                  <a:pt x="322917" y="754540"/>
                </a:cubicBezTo>
                <a:cubicBezTo>
                  <a:pt x="328246" y="757737"/>
                  <a:pt x="334051" y="760249"/>
                  <a:pt x="338903" y="764131"/>
                </a:cubicBezTo>
                <a:cubicBezTo>
                  <a:pt x="344788" y="768839"/>
                  <a:pt x="348619" y="775937"/>
                  <a:pt x="354889" y="780117"/>
                </a:cubicBezTo>
                <a:cubicBezTo>
                  <a:pt x="368447" y="789156"/>
                  <a:pt x="361044" y="784794"/>
                  <a:pt x="377270" y="792906"/>
                </a:cubicBezTo>
                <a:cubicBezTo>
                  <a:pt x="397585" y="813224"/>
                  <a:pt x="375045" y="791586"/>
                  <a:pt x="399650" y="812089"/>
                </a:cubicBezTo>
                <a:cubicBezTo>
                  <a:pt x="401966" y="814019"/>
                  <a:pt x="403460" y="816933"/>
                  <a:pt x="406045" y="818484"/>
                </a:cubicBezTo>
                <a:cubicBezTo>
                  <a:pt x="408935" y="820218"/>
                  <a:pt x="412439" y="820615"/>
                  <a:pt x="415636" y="821681"/>
                </a:cubicBezTo>
                <a:cubicBezTo>
                  <a:pt x="445328" y="843948"/>
                  <a:pt x="411951" y="820108"/>
                  <a:pt x="441214" y="837667"/>
                </a:cubicBezTo>
                <a:cubicBezTo>
                  <a:pt x="456230" y="846677"/>
                  <a:pt x="458567" y="851003"/>
                  <a:pt x="473186" y="856850"/>
                </a:cubicBezTo>
                <a:cubicBezTo>
                  <a:pt x="479444" y="859353"/>
                  <a:pt x="485975" y="861113"/>
                  <a:pt x="492369" y="863244"/>
                </a:cubicBezTo>
                <a:lnTo>
                  <a:pt x="501961" y="866442"/>
                </a:lnTo>
                <a:cubicBezTo>
                  <a:pt x="504092" y="869639"/>
                  <a:pt x="505638" y="873316"/>
                  <a:pt x="508355" y="876033"/>
                </a:cubicBezTo>
                <a:cubicBezTo>
                  <a:pt x="514554" y="882232"/>
                  <a:pt x="519736" y="883024"/>
                  <a:pt x="527538" y="885625"/>
                </a:cubicBezTo>
                <a:cubicBezTo>
                  <a:pt x="529670" y="887756"/>
                  <a:pt x="531162" y="890832"/>
                  <a:pt x="533933" y="892019"/>
                </a:cubicBezTo>
                <a:cubicBezTo>
                  <a:pt x="538928" y="894159"/>
                  <a:pt x="544614" y="894037"/>
                  <a:pt x="549919" y="895216"/>
                </a:cubicBezTo>
                <a:cubicBezTo>
                  <a:pt x="554209" y="896169"/>
                  <a:pt x="558445" y="897348"/>
                  <a:pt x="562708" y="898414"/>
                </a:cubicBezTo>
                <a:cubicBezTo>
                  <a:pt x="565905" y="900545"/>
                  <a:pt x="568862" y="903090"/>
                  <a:pt x="572299" y="904808"/>
                </a:cubicBezTo>
                <a:cubicBezTo>
                  <a:pt x="575313" y="906315"/>
                  <a:pt x="578521" y="908005"/>
                  <a:pt x="581891" y="908005"/>
                </a:cubicBezTo>
                <a:cubicBezTo>
                  <a:pt x="624534" y="908005"/>
                  <a:pt x="667150" y="905874"/>
                  <a:pt x="709779" y="904808"/>
                </a:cubicBezTo>
                <a:cubicBezTo>
                  <a:pt x="716173" y="902677"/>
                  <a:pt x="723354" y="902153"/>
                  <a:pt x="728962" y="898414"/>
                </a:cubicBezTo>
                <a:cubicBezTo>
                  <a:pt x="741358" y="890150"/>
                  <a:pt x="734908" y="893234"/>
                  <a:pt x="748145" y="888822"/>
                </a:cubicBezTo>
                <a:cubicBezTo>
                  <a:pt x="757137" y="879831"/>
                  <a:pt x="759265" y="876868"/>
                  <a:pt x="773723" y="869639"/>
                </a:cubicBezTo>
                <a:cubicBezTo>
                  <a:pt x="782249" y="865376"/>
                  <a:pt x="791067" y="861653"/>
                  <a:pt x="799301" y="856850"/>
                </a:cubicBezTo>
                <a:cubicBezTo>
                  <a:pt x="803904" y="854165"/>
                  <a:pt x="807570" y="850082"/>
                  <a:pt x="812089" y="847258"/>
                </a:cubicBezTo>
                <a:cubicBezTo>
                  <a:pt x="827090" y="837882"/>
                  <a:pt x="821900" y="844526"/>
                  <a:pt x="834470" y="834470"/>
                </a:cubicBezTo>
                <a:cubicBezTo>
                  <a:pt x="836824" y="832587"/>
                  <a:pt x="838453" y="829884"/>
                  <a:pt x="840864" y="828075"/>
                </a:cubicBezTo>
                <a:cubicBezTo>
                  <a:pt x="847012" y="823464"/>
                  <a:pt x="854613" y="820720"/>
                  <a:pt x="860047" y="815286"/>
                </a:cubicBezTo>
                <a:lnTo>
                  <a:pt x="879231" y="796103"/>
                </a:lnTo>
                <a:cubicBezTo>
                  <a:pt x="883494" y="791840"/>
                  <a:pt x="887003" y="786658"/>
                  <a:pt x="892019" y="783314"/>
                </a:cubicBezTo>
                <a:lnTo>
                  <a:pt x="901611" y="776920"/>
                </a:lnTo>
                <a:cubicBezTo>
                  <a:pt x="903742" y="773723"/>
                  <a:pt x="905452" y="770200"/>
                  <a:pt x="908005" y="767328"/>
                </a:cubicBezTo>
                <a:cubicBezTo>
                  <a:pt x="914013" y="760569"/>
                  <a:pt x="927189" y="748145"/>
                  <a:pt x="927189" y="748145"/>
                </a:cubicBezTo>
                <a:cubicBezTo>
                  <a:pt x="929320" y="741751"/>
                  <a:pt x="930569" y="734991"/>
                  <a:pt x="933583" y="728962"/>
                </a:cubicBezTo>
                <a:cubicBezTo>
                  <a:pt x="941695" y="712736"/>
                  <a:pt x="937333" y="720139"/>
                  <a:pt x="946372" y="706581"/>
                </a:cubicBezTo>
                <a:cubicBezTo>
                  <a:pt x="952485" y="688243"/>
                  <a:pt x="946978" y="706086"/>
                  <a:pt x="952766" y="681004"/>
                </a:cubicBezTo>
                <a:cubicBezTo>
                  <a:pt x="954742" y="672441"/>
                  <a:pt x="959161" y="655426"/>
                  <a:pt x="959161" y="655426"/>
                </a:cubicBezTo>
                <a:cubicBezTo>
                  <a:pt x="958095" y="637309"/>
                  <a:pt x="957606" y="619148"/>
                  <a:pt x="955963" y="601074"/>
                </a:cubicBezTo>
                <a:cubicBezTo>
                  <a:pt x="955471" y="595662"/>
                  <a:pt x="954906" y="590083"/>
                  <a:pt x="952766" y="585088"/>
                </a:cubicBezTo>
                <a:cubicBezTo>
                  <a:pt x="951579" y="582317"/>
                  <a:pt x="948503" y="580825"/>
                  <a:pt x="946372" y="578693"/>
                </a:cubicBezTo>
                <a:cubicBezTo>
                  <a:pt x="940061" y="553449"/>
                  <a:pt x="948186" y="578399"/>
                  <a:pt x="930386" y="549919"/>
                </a:cubicBezTo>
                <a:cubicBezTo>
                  <a:pt x="916553" y="527786"/>
                  <a:pt x="938233" y="551369"/>
                  <a:pt x="920794" y="533933"/>
                </a:cubicBezTo>
                <a:cubicBezTo>
                  <a:pt x="918663" y="529670"/>
                  <a:pt x="916277" y="525525"/>
                  <a:pt x="914400" y="521144"/>
                </a:cubicBezTo>
                <a:cubicBezTo>
                  <a:pt x="913072" y="518046"/>
                  <a:pt x="912710" y="514566"/>
                  <a:pt x="911203" y="511552"/>
                </a:cubicBezTo>
                <a:cubicBezTo>
                  <a:pt x="909485" y="508115"/>
                  <a:pt x="907068" y="505069"/>
                  <a:pt x="904808" y="501961"/>
                </a:cubicBezTo>
                <a:cubicBezTo>
                  <a:pt x="898540" y="493342"/>
                  <a:pt x="890391" y="485915"/>
                  <a:pt x="885625" y="476383"/>
                </a:cubicBezTo>
                <a:cubicBezTo>
                  <a:pt x="877724" y="460580"/>
                  <a:pt x="883753" y="465101"/>
                  <a:pt x="869639" y="460397"/>
                </a:cubicBezTo>
                <a:cubicBezTo>
                  <a:pt x="868573" y="456134"/>
                  <a:pt x="868173" y="451647"/>
                  <a:pt x="866442" y="447608"/>
                </a:cubicBezTo>
                <a:cubicBezTo>
                  <a:pt x="862240" y="437803"/>
                  <a:pt x="857234" y="436558"/>
                  <a:pt x="850456" y="428425"/>
                </a:cubicBezTo>
                <a:cubicBezTo>
                  <a:pt x="847996" y="425473"/>
                  <a:pt x="845968" y="422169"/>
                  <a:pt x="844061" y="418833"/>
                </a:cubicBezTo>
                <a:cubicBezTo>
                  <a:pt x="841696" y="414695"/>
                  <a:pt x="840718" y="409705"/>
                  <a:pt x="837667" y="406044"/>
                </a:cubicBezTo>
                <a:cubicBezTo>
                  <a:pt x="835207" y="403092"/>
                  <a:pt x="831272" y="401781"/>
                  <a:pt x="828075" y="399650"/>
                </a:cubicBezTo>
                <a:cubicBezTo>
                  <a:pt x="823812" y="393256"/>
                  <a:pt x="820721" y="385901"/>
                  <a:pt x="815287" y="380467"/>
                </a:cubicBezTo>
                <a:cubicBezTo>
                  <a:pt x="813155" y="378335"/>
                  <a:pt x="810822" y="376388"/>
                  <a:pt x="808892" y="374072"/>
                </a:cubicBezTo>
                <a:cubicBezTo>
                  <a:pt x="805481" y="369979"/>
                  <a:pt x="802865" y="365245"/>
                  <a:pt x="799301" y="361284"/>
                </a:cubicBezTo>
                <a:cubicBezTo>
                  <a:pt x="793251" y="354562"/>
                  <a:pt x="785133" y="349625"/>
                  <a:pt x="780117" y="342100"/>
                </a:cubicBezTo>
                <a:cubicBezTo>
                  <a:pt x="765197" y="319720"/>
                  <a:pt x="773722" y="327180"/>
                  <a:pt x="757737" y="316523"/>
                </a:cubicBezTo>
                <a:cubicBezTo>
                  <a:pt x="755605" y="313326"/>
                  <a:pt x="753895" y="309803"/>
                  <a:pt x="751342" y="306931"/>
                </a:cubicBezTo>
                <a:cubicBezTo>
                  <a:pt x="745334" y="300172"/>
                  <a:pt x="737711" y="294886"/>
                  <a:pt x="732159" y="287748"/>
                </a:cubicBezTo>
                <a:cubicBezTo>
                  <a:pt x="724699" y="278156"/>
                  <a:pt x="718371" y="267565"/>
                  <a:pt x="709779" y="258973"/>
                </a:cubicBezTo>
                <a:cubicBezTo>
                  <a:pt x="669853" y="219047"/>
                  <a:pt x="707833" y="255219"/>
                  <a:pt x="677807" y="230198"/>
                </a:cubicBezTo>
                <a:cubicBezTo>
                  <a:pt x="658814" y="214371"/>
                  <a:pt x="685679" y="234873"/>
                  <a:pt x="665018" y="214212"/>
                </a:cubicBezTo>
                <a:cubicBezTo>
                  <a:pt x="662301" y="211495"/>
                  <a:pt x="658344" y="210319"/>
                  <a:pt x="655426" y="207818"/>
                </a:cubicBezTo>
                <a:cubicBezTo>
                  <a:pt x="650849" y="203895"/>
                  <a:pt x="647215" y="198952"/>
                  <a:pt x="642638" y="195029"/>
                </a:cubicBezTo>
                <a:cubicBezTo>
                  <a:pt x="639720" y="192528"/>
                  <a:pt x="636047" y="191035"/>
                  <a:pt x="633046" y="188635"/>
                </a:cubicBezTo>
                <a:cubicBezTo>
                  <a:pt x="630692" y="186752"/>
                  <a:pt x="629090" y="184013"/>
                  <a:pt x="626652" y="182240"/>
                </a:cubicBezTo>
                <a:cubicBezTo>
                  <a:pt x="617329" y="175460"/>
                  <a:pt x="606029" y="171208"/>
                  <a:pt x="597877" y="163057"/>
                </a:cubicBezTo>
                <a:cubicBezTo>
                  <a:pt x="588765" y="153946"/>
                  <a:pt x="593990" y="158335"/>
                  <a:pt x="581891" y="150268"/>
                </a:cubicBezTo>
                <a:cubicBezTo>
                  <a:pt x="563770" y="123090"/>
                  <a:pt x="593619" y="165194"/>
                  <a:pt x="556313" y="127888"/>
                </a:cubicBezTo>
                <a:cubicBezTo>
                  <a:pt x="540154" y="111729"/>
                  <a:pt x="548916" y="117795"/>
                  <a:pt x="530735" y="108705"/>
                </a:cubicBezTo>
                <a:cubicBezTo>
                  <a:pt x="515297" y="93264"/>
                  <a:pt x="534915" y="112049"/>
                  <a:pt x="514749" y="95916"/>
                </a:cubicBezTo>
                <a:cubicBezTo>
                  <a:pt x="512395" y="94033"/>
                  <a:pt x="510940" y="91072"/>
                  <a:pt x="508355" y="89521"/>
                </a:cubicBezTo>
                <a:cubicBezTo>
                  <a:pt x="505465" y="87787"/>
                  <a:pt x="501960" y="87390"/>
                  <a:pt x="498763" y="86324"/>
                </a:cubicBezTo>
                <a:cubicBezTo>
                  <a:pt x="494812" y="74472"/>
                  <a:pt x="508355" y="86324"/>
                  <a:pt x="505158" y="83127"/>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904100" y="2298789"/>
            <a:ext cx="2724725" cy="1991857"/>
          </a:xfrm>
          <a:custGeom>
            <a:avLst/>
            <a:gdLst>
              <a:gd name="connsiteX0" fmla="*/ 1417069 w 2724725"/>
              <a:gd name="connsiteY0" fmla="*/ 22380 h 1991857"/>
              <a:gd name="connsiteX1" fmla="*/ 1401083 w 2724725"/>
              <a:gd name="connsiteY1" fmla="*/ 19183 h 1991857"/>
              <a:gd name="connsiteX2" fmla="*/ 1391492 w 2724725"/>
              <a:gd name="connsiteY2" fmla="*/ 15986 h 1991857"/>
              <a:gd name="connsiteX3" fmla="*/ 1317956 w 2724725"/>
              <a:gd name="connsiteY3" fmla="*/ 12789 h 1991857"/>
              <a:gd name="connsiteX4" fmla="*/ 1263603 w 2724725"/>
              <a:gd name="connsiteY4" fmla="*/ 9591 h 1991857"/>
              <a:gd name="connsiteX5" fmla="*/ 1218843 w 2724725"/>
              <a:gd name="connsiteY5" fmla="*/ 12789 h 1991857"/>
              <a:gd name="connsiteX6" fmla="*/ 1206054 w 2724725"/>
              <a:gd name="connsiteY6" fmla="*/ 15986 h 1991857"/>
              <a:gd name="connsiteX7" fmla="*/ 1186871 w 2724725"/>
              <a:gd name="connsiteY7" fmla="*/ 41563 h 1991857"/>
              <a:gd name="connsiteX8" fmla="*/ 1167687 w 2724725"/>
              <a:gd name="connsiteY8" fmla="*/ 73535 h 1991857"/>
              <a:gd name="connsiteX9" fmla="*/ 1161293 w 2724725"/>
              <a:gd name="connsiteY9" fmla="*/ 92719 h 1991857"/>
              <a:gd name="connsiteX10" fmla="*/ 1158096 w 2724725"/>
              <a:gd name="connsiteY10" fmla="*/ 102310 h 1991857"/>
              <a:gd name="connsiteX11" fmla="*/ 1145307 w 2724725"/>
              <a:gd name="connsiteY11" fmla="*/ 121494 h 1991857"/>
              <a:gd name="connsiteX12" fmla="*/ 1132518 w 2724725"/>
              <a:gd name="connsiteY12" fmla="*/ 143874 h 1991857"/>
              <a:gd name="connsiteX13" fmla="*/ 1126124 w 2724725"/>
              <a:gd name="connsiteY13" fmla="*/ 163057 h 1991857"/>
              <a:gd name="connsiteX14" fmla="*/ 1116532 w 2724725"/>
              <a:gd name="connsiteY14" fmla="*/ 182240 h 1991857"/>
              <a:gd name="connsiteX15" fmla="*/ 1110138 w 2724725"/>
              <a:gd name="connsiteY15" fmla="*/ 207818 h 1991857"/>
              <a:gd name="connsiteX16" fmla="*/ 1106941 w 2724725"/>
              <a:gd name="connsiteY16" fmla="*/ 220607 h 1991857"/>
              <a:gd name="connsiteX17" fmla="*/ 1103743 w 2724725"/>
              <a:gd name="connsiteY17" fmla="*/ 252579 h 1991857"/>
              <a:gd name="connsiteX18" fmla="*/ 1084560 w 2724725"/>
              <a:gd name="connsiteY18" fmla="*/ 278156 h 1991857"/>
              <a:gd name="connsiteX19" fmla="*/ 1068574 w 2724725"/>
              <a:gd name="connsiteY19" fmla="*/ 284551 h 1991857"/>
              <a:gd name="connsiteX20" fmla="*/ 1042997 w 2724725"/>
              <a:gd name="connsiteY20" fmla="*/ 294142 h 1991857"/>
              <a:gd name="connsiteX21" fmla="*/ 982250 w 2724725"/>
              <a:gd name="connsiteY21" fmla="*/ 287748 h 1991857"/>
              <a:gd name="connsiteX22" fmla="*/ 959869 w 2724725"/>
              <a:gd name="connsiteY22" fmla="*/ 278156 h 1991857"/>
              <a:gd name="connsiteX23" fmla="*/ 947080 w 2724725"/>
              <a:gd name="connsiteY23" fmla="*/ 271762 h 1991857"/>
              <a:gd name="connsiteX24" fmla="*/ 937489 w 2724725"/>
              <a:gd name="connsiteY24" fmla="*/ 265368 h 1991857"/>
              <a:gd name="connsiteX25" fmla="*/ 918306 w 2724725"/>
              <a:gd name="connsiteY25" fmla="*/ 258973 h 1991857"/>
              <a:gd name="connsiteX26" fmla="*/ 911911 w 2724725"/>
              <a:gd name="connsiteY26" fmla="*/ 252579 h 1991857"/>
              <a:gd name="connsiteX27" fmla="*/ 883136 w 2724725"/>
              <a:gd name="connsiteY27" fmla="*/ 236593 h 1991857"/>
              <a:gd name="connsiteX28" fmla="*/ 873545 w 2724725"/>
              <a:gd name="connsiteY28" fmla="*/ 233396 h 1991857"/>
              <a:gd name="connsiteX29" fmla="*/ 867150 w 2724725"/>
              <a:gd name="connsiteY29" fmla="*/ 227001 h 1991857"/>
              <a:gd name="connsiteX30" fmla="*/ 857559 w 2724725"/>
              <a:gd name="connsiteY30" fmla="*/ 223804 h 1991857"/>
              <a:gd name="connsiteX31" fmla="*/ 844770 w 2724725"/>
              <a:gd name="connsiteY31" fmla="*/ 217410 h 1991857"/>
              <a:gd name="connsiteX32" fmla="*/ 835178 w 2724725"/>
              <a:gd name="connsiteY32" fmla="*/ 211015 h 1991857"/>
              <a:gd name="connsiteX33" fmla="*/ 825587 w 2724725"/>
              <a:gd name="connsiteY33" fmla="*/ 207818 h 1991857"/>
              <a:gd name="connsiteX34" fmla="*/ 815995 w 2724725"/>
              <a:gd name="connsiteY34" fmla="*/ 201424 h 1991857"/>
              <a:gd name="connsiteX35" fmla="*/ 790417 w 2724725"/>
              <a:gd name="connsiteY35" fmla="*/ 195029 h 1991857"/>
              <a:gd name="connsiteX36" fmla="*/ 768037 w 2724725"/>
              <a:gd name="connsiteY36" fmla="*/ 185438 h 1991857"/>
              <a:gd name="connsiteX37" fmla="*/ 726473 w 2724725"/>
              <a:gd name="connsiteY37" fmla="*/ 169452 h 1991857"/>
              <a:gd name="connsiteX38" fmla="*/ 707290 w 2724725"/>
              <a:gd name="connsiteY38" fmla="*/ 163057 h 1991857"/>
              <a:gd name="connsiteX39" fmla="*/ 684910 w 2724725"/>
              <a:gd name="connsiteY39" fmla="*/ 150268 h 1991857"/>
              <a:gd name="connsiteX40" fmla="*/ 672121 w 2724725"/>
              <a:gd name="connsiteY40" fmla="*/ 147071 h 1991857"/>
              <a:gd name="connsiteX41" fmla="*/ 659332 w 2724725"/>
              <a:gd name="connsiteY41" fmla="*/ 140677 h 1991857"/>
              <a:gd name="connsiteX42" fmla="*/ 649741 w 2724725"/>
              <a:gd name="connsiteY42" fmla="*/ 137480 h 1991857"/>
              <a:gd name="connsiteX43" fmla="*/ 630557 w 2724725"/>
              <a:gd name="connsiteY43" fmla="*/ 127888 h 1991857"/>
              <a:gd name="connsiteX44" fmla="*/ 620966 w 2724725"/>
              <a:gd name="connsiteY44" fmla="*/ 121494 h 1991857"/>
              <a:gd name="connsiteX45" fmla="*/ 601783 w 2724725"/>
              <a:gd name="connsiteY45" fmla="*/ 115099 h 1991857"/>
              <a:gd name="connsiteX46" fmla="*/ 588994 w 2724725"/>
              <a:gd name="connsiteY46" fmla="*/ 108705 h 1991857"/>
              <a:gd name="connsiteX47" fmla="*/ 579402 w 2724725"/>
              <a:gd name="connsiteY47" fmla="*/ 105508 h 1991857"/>
              <a:gd name="connsiteX48" fmla="*/ 566613 w 2724725"/>
              <a:gd name="connsiteY48" fmla="*/ 99113 h 1991857"/>
              <a:gd name="connsiteX49" fmla="*/ 541036 w 2724725"/>
              <a:gd name="connsiteY49" fmla="*/ 92719 h 1991857"/>
              <a:gd name="connsiteX50" fmla="*/ 521852 w 2724725"/>
              <a:gd name="connsiteY50" fmla="*/ 83127 h 1991857"/>
              <a:gd name="connsiteX51" fmla="*/ 499472 w 2724725"/>
              <a:gd name="connsiteY51" fmla="*/ 73535 h 1991857"/>
              <a:gd name="connsiteX52" fmla="*/ 480289 w 2724725"/>
              <a:gd name="connsiteY52" fmla="*/ 63944 h 1991857"/>
              <a:gd name="connsiteX53" fmla="*/ 467500 w 2724725"/>
              <a:gd name="connsiteY53" fmla="*/ 57549 h 1991857"/>
              <a:gd name="connsiteX54" fmla="*/ 457908 w 2724725"/>
              <a:gd name="connsiteY54" fmla="*/ 54352 h 1991857"/>
              <a:gd name="connsiteX55" fmla="*/ 435528 w 2724725"/>
              <a:gd name="connsiteY55" fmla="*/ 47958 h 1991857"/>
              <a:gd name="connsiteX56" fmla="*/ 422739 w 2724725"/>
              <a:gd name="connsiteY56" fmla="*/ 44761 h 1991857"/>
              <a:gd name="connsiteX57" fmla="*/ 387570 w 2724725"/>
              <a:gd name="connsiteY57" fmla="*/ 35169 h 1991857"/>
              <a:gd name="connsiteX58" fmla="*/ 365190 w 2724725"/>
              <a:gd name="connsiteY58" fmla="*/ 28775 h 1991857"/>
              <a:gd name="connsiteX59" fmla="*/ 346006 w 2724725"/>
              <a:gd name="connsiteY59" fmla="*/ 25577 h 1991857"/>
              <a:gd name="connsiteX60" fmla="*/ 314034 w 2724725"/>
              <a:gd name="connsiteY60" fmla="*/ 19183 h 1991857"/>
              <a:gd name="connsiteX61" fmla="*/ 282062 w 2724725"/>
              <a:gd name="connsiteY61" fmla="*/ 12789 h 1991857"/>
              <a:gd name="connsiteX62" fmla="*/ 230907 w 2724725"/>
              <a:gd name="connsiteY62" fmla="*/ 6394 h 1991857"/>
              <a:gd name="connsiteX63" fmla="*/ 214921 w 2724725"/>
              <a:gd name="connsiteY63" fmla="*/ 3197 h 1991857"/>
              <a:gd name="connsiteX64" fmla="*/ 138188 w 2724725"/>
              <a:gd name="connsiteY64" fmla="*/ 0 h 1991857"/>
              <a:gd name="connsiteX65" fmla="*/ 87033 w 2724725"/>
              <a:gd name="connsiteY65" fmla="*/ 3197 h 1991857"/>
              <a:gd name="connsiteX66" fmla="*/ 61455 w 2724725"/>
              <a:gd name="connsiteY66" fmla="*/ 22380 h 1991857"/>
              <a:gd name="connsiteX67" fmla="*/ 51864 w 2724725"/>
              <a:gd name="connsiteY67" fmla="*/ 25577 h 1991857"/>
              <a:gd name="connsiteX68" fmla="*/ 32680 w 2724725"/>
              <a:gd name="connsiteY68" fmla="*/ 51155 h 1991857"/>
              <a:gd name="connsiteX69" fmla="*/ 19892 w 2724725"/>
              <a:gd name="connsiteY69" fmla="*/ 70338 h 1991857"/>
              <a:gd name="connsiteX70" fmla="*/ 16694 w 2724725"/>
              <a:gd name="connsiteY70" fmla="*/ 79930 h 1991857"/>
              <a:gd name="connsiteX71" fmla="*/ 10300 w 2724725"/>
              <a:gd name="connsiteY71" fmla="*/ 89521 h 1991857"/>
              <a:gd name="connsiteX72" fmla="*/ 3906 w 2724725"/>
              <a:gd name="connsiteY72" fmla="*/ 102310 h 1991857"/>
              <a:gd name="connsiteX73" fmla="*/ 3906 w 2724725"/>
              <a:gd name="connsiteY73" fmla="*/ 191832 h 1991857"/>
              <a:gd name="connsiteX74" fmla="*/ 7103 w 2724725"/>
              <a:gd name="connsiteY74" fmla="*/ 201424 h 1991857"/>
              <a:gd name="connsiteX75" fmla="*/ 19892 w 2724725"/>
              <a:gd name="connsiteY75" fmla="*/ 227001 h 1991857"/>
              <a:gd name="connsiteX76" fmla="*/ 29483 w 2724725"/>
              <a:gd name="connsiteY76" fmla="*/ 249382 h 1991857"/>
              <a:gd name="connsiteX77" fmla="*/ 55061 w 2724725"/>
              <a:gd name="connsiteY77" fmla="*/ 281354 h 1991857"/>
              <a:gd name="connsiteX78" fmla="*/ 67850 w 2724725"/>
              <a:gd name="connsiteY78" fmla="*/ 300537 h 1991857"/>
              <a:gd name="connsiteX79" fmla="*/ 77441 w 2724725"/>
              <a:gd name="connsiteY79" fmla="*/ 313326 h 1991857"/>
              <a:gd name="connsiteX80" fmla="*/ 93427 w 2724725"/>
              <a:gd name="connsiteY80" fmla="*/ 329312 h 1991857"/>
              <a:gd name="connsiteX81" fmla="*/ 99822 w 2724725"/>
              <a:gd name="connsiteY81" fmla="*/ 335706 h 1991857"/>
              <a:gd name="connsiteX82" fmla="*/ 103019 w 2724725"/>
              <a:gd name="connsiteY82" fmla="*/ 345298 h 1991857"/>
              <a:gd name="connsiteX83" fmla="*/ 115808 w 2724725"/>
              <a:gd name="connsiteY83" fmla="*/ 354889 h 1991857"/>
              <a:gd name="connsiteX84" fmla="*/ 134991 w 2724725"/>
              <a:gd name="connsiteY84" fmla="*/ 374073 h 1991857"/>
              <a:gd name="connsiteX85" fmla="*/ 134991 w 2724725"/>
              <a:gd name="connsiteY85" fmla="*/ 374073 h 1991857"/>
              <a:gd name="connsiteX86" fmla="*/ 154174 w 2724725"/>
              <a:gd name="connsiteY86" fmla="*/ 393256 h 1991857"/>
              <a:gd name="connsiteX87" fmla="*/ 163766 w 2724725"/>
              <a:gd name="connsiteY87" fmla="*/ 406045 h 1991857"/>
              <a:gd name="connsiteX88" fmla="*/ 176555 w 2724725"/>
              <a:gd name="connsiteY88" fmla="*/ 412439 h 1991857"/>
              <a:gd name="connsiteX89" fmla="*/ 211724 w 2724725"/>
              <a:gd name="connsiteY89" fmla="*/ 441214 h 1991857"/>
              <a:gd name="connsiteX90" fmla="*/ 250090 w 2724725"/>
              <a:gd name="connsiteY90" fmla="*/ 460397 h 1991857"/>
              <a:gd name="connsiteX91" fmla="*/ 275668 w 2724725"/>
              <a:gd name="connsiteY91" fmla="*/ 479580 h 1991857"/>
              <a:gd name="connsiteX92" fmla="*/ 282062 w 2724725"/>
              <a:gd name="connsiteY92" fmla="*/ 485975 h 1991857"/>
              <a:gd name="connsiteX93" fmla="*/ 307640 w 2724725"/>
              <a:gd name="connsiteY93" fmla="*/ 492369 h 1991857"/>
              <a:gd name="connsiteX94" fmla="*/ 314034 w 2724725"/>
              <a:gd name="connsiteY94" fmla="*/ 501961 h 1991857"/>
              <a:gd name="connsiteX95" fmla="*/ 333217 w 2724725"/>
              <a:gd name="connsiteY95" fmla="*/ 508355 h 1991857"/>
              <a:gd name="connsiteX96" fmla="*/ 368387 w 2724725"/>
              <a:gd name="connsiteY96" fmla="*/ 521144 h 1991857"/>
              <a:gd name="connsiteX97" fmla="*/ 381176 w 2724725"/>
              <a:gd name="connsiteY97" fmla="*/ 524341 h 1991857"/>
              <a:gd name="connsiteX98" fmla="*/ 422739 w 2724725"/>
              <a:gd name="connsiteY98" fmla="*/ 540327 h 1991857"/>
              <a:gd name="connsiteX99" fmla="*/ 445120 w 2724725"/>
              <a:gd name="connsiteY99" fmla="*/ 553116 h 1991857"/>
              <a:gd name="connsiteX100" fmla="*/ 473894 w 2724725"/>
              <a:gd name="connsiteY100" fmla="*/ 559510 h 1991857"/>
              <a:gd name="connsiteX101" fmla="*/ 496275 w 2724725"/>
              <a:gd name="connsiteY101" fmla="*/ 569102 h 1991857"/>
              <a:gd name="connsiteX102" fmla="*/ 518655 w 2724725"/>
              <a:gd name="connsiteY102" fmla="*/ 578694 h 1991857"/>
              <a:gd name="connsiteX103" fmla="*/ 547430 w 2724725"/>
              <a:gd name="connsiteY103" fmla="*/ 585088 h 1991857"/>
              <a:gd name="connsiteX104" fmla="*/ 560219 w 2724725"/>
              <a:gd name="connsiteY104" fmla="*/ 588285 h 1991857"/>
              <a:gd name="connsiteX105" fmla="*/ 569810 w 2724725"/>
              <a:gd name="connsiteY105" fmla="*/ 594680 h 1991857"/>
              <a:gd name="connsiteX106" fmla="*/ 579402 w 2724725"/>
              <a:gd name="connsiteY106" fmla="*/ 597877 h 1991857"/>
              <a:gd name="connsiteX107" fmla="*/ 604980 w 2724725"/>
              <a:gd name="connsiteY107" fmla="*/ 607468 h 1991857"/>
              <a:gd name="connsiteX108" fmla="*/ 614571 w 2724725"/>
              <a:gd name="connsiteY108" fmla="*/ 613863 h 1991857"/>
              <a:gd name="connsiteX109" fmla="*/ 633755 w 2724725"/>
              <a:gd name="connsiteY109" fmla="*/ 623454 h 1991857"/>
              <a:gd name="connsiteX110" fmla="*/ 640149 w 2724725"/>
              <a:gd name="connsiteY110" fmla="*/ 629849 h 1991857"/>
              <a:gd name="connsiteX111" fmla="*/ 662529 w 2724725"/>
              <a:gd name="connsiteY111" fmla="*/ 636243 h 1991857"/>
              <a:gd name="connsiteX112" fmla="*/ 684910 w 2724725"/>
              <a:gd name="connsiteY112" fmla="*/ 649032 h 1991857"/>
              <a:gd name="connsiteX113" fmla="*/ 697699 w 2724725"/>
              <a:gd name="connsiteY113" fmla="*/ 658624 h 1991857"/>
              <a:gd name="connsiteX114" fmla="*/ 726473 w 2724725"/>
              <a:gd name="connsiteY114" fmla="*/ 677807 h 1991857"/>
              <a:gd name="connsiteX115" fmla="*/ 742459 w 2724725"/>
              <a:gd name="connsiteY115" fmla="*/ 690596 h 1991857"/>
              <a:gd name="connsiteX116" fmla="*/ 748854 w 2724725"/>
              <a:gd name="connsiteY116" fmla="*/ 696990 h 1991857"/>
              <a:gd name="connsiteX117" fmla="*/ 761643 w 2724725"/>
              <a:gd name="connsiteY117" fmla="*/ 703384 h 1991857"/>
              <a:gd name="connsiteX118" fmla="*/ 777629 w 2724725"/>
              <a:gd name="connsiteY118" fmla="*/ 716173 h 1991857"/>
              <a:gd name="connsiteX119" fmla="*/ 784023 w 2724725"/>
              <a:gd name="connsiteY119" fmla="*/ 722568 h 1991857"/>
              <a:gd name="connsiteX120" fmla="*/ 796812 w 2724725"/>
              <a:gd name="connsiteY120" fmla="*/ 732159 h 1991857"/>
              <a:gd name="connsiteX121" fmla="*/ 806403 w 2724725"/>
              <a:gd name="connsiteY121" fmla="*/ 738554 h 1991857"/>
              <a:gd name="connsiteX122" fmla="*/ 825587 w 2724725"/>
              <a:gd name="connsiteY122" fmla="*/ 751342 h 1991857"/>
              <a:gd name="connsiteX123" fmla="*/ 854362 w 2724725"/>
              <a:gd name="connsiteY123" fmla="*/ 776920 h 1991857"/>
              <a:gd name="connsiteX124" fmla="*/ 867150 w 2724725"/>
              <a:gd name="connsiteY124" fmla="*/ 783314 h 1991857"/>
              <a:gd name="connsiteX125" fmla="*/ 886334 w 2724725"/>
              <a:gd name="connsiteY125" fmla="*/ 792906 h 1991857"/>
              <a:gd name="connsiteX126" fmla="*/ 899122 w 2724725"/>
              <a:gd name="connsiteY126" fmla="*/ 805695 h 1991857"/>
              <a:gd name="connsiteX127" fmla="*/ 924700 w 2724725"/>
              <a:gd name="connsiteY127" fmla="*/ 818484 h 1991857"/>
              <a:gd name="connsiteX128" fmla="*/ 943883 w 2724725"/>
              <a:gd name="connsiteY128" fmla="*/ 831273 h 1991857"/>
              <a:gd name="connsiteX129" fmla="*/ 959869 w 2724725"/>
              <a:gd name="connsiteY129" fmla="*/ 840864 h 1991857"/>
              <a:gd name="connsiteX130" fmla="*/ 991841 w 2724725"/>
              <a:gd name="connsiteY130" fmla="*/ 866442 h 1991857"/>
              <a:gd name="connsiteX131" fmla="*/ 1014222 w 2724725"/>
              <a:gd name="connsiteY131" fmla="*/ 876033 h 1991857"/>
              <a:gd name="connsiteX132" fmla="*/ 1052588 w 2724725"/>
              <a:gd name="connsiteY132" fmla="*/ 904808 h 1991857"/>
              <a:gd name="connsiteX133" fmla="*/ 1071771 w 2724725"/>
              <a:gd name="connsiteY133" fmla="*/ 914400 h 1991857"/>
              <a:gd name="connsiteX134" fmla="*/ 1090955 w 2724725"/>
              <a:gd name="connsiteY134" fmla="*/ 927189 h 1991857"/>
              <a:gd name="connsiteX135" fmla="*/ 1100546 w 2724725"/>
              <a:gd name="connsiteY135" fmla="*/ 933583 h 1991857"/>
              <a:gd name="connsiteX136" fmla="*/ 1106941 w 2724725"/>
              <a:gd name="connsiteY136" fmla="*/ 939977 h 1991857"/>
              <a:gd name="connsiteX137" fmla="*/ 1122927 w 2724725"/>
              <a:gd name="connsiteY137" fmla="*/ 952766 h 1991857"/>
              <a:gd name="connsiteX138" fmla="*/ 1129321 w 2724725"/>
              <a:gd name="connsiteY138" fmla="*/ 962358 h 1991857"/>
              <a:gd name="connsiteX139" fmla="*/ 1148504 w 2724725"/>
              <a:gd name="connsiteY139" fmla="*/ 978344 h 1991857"/>
              <a:gd name="connsiteX140" fmla="*/ 1164490 w 2724725"/>
              <a:gd name="connsiteY140" fmla="*/ 1003921 h 1991857"/>
              <a:gd name="connsiteX141" fmla="*/ 1180476 w 2724725"/>
              <a:gd name="connsiteY141" fmla="*/ 1016710 h 1991857"/>
              <a:gd name="connsiteX142" fmla="*/ 1186871 w 2724725"/>
              <a:gd name="connsiteY142" fmla="*/ 1026302 h 1991857"/>
              <a:gd name="connsiteX143" fmla="*/ 1196462 w 2724725"/>
              <a:gd name="connsiteY143" fmla="*/ 1032696 h 1991857"/>
              <a:gd name="connsiteX144" fmla="*/ 1206054 w 2724725"/>
              <a:gd name="connsiteY144" fmla="*/ 1045485 h 1991857"/>
              <a:gd name="connsiteX145" fmla="*/ 1222040 w 2724725"/>
              <a:gd name="connsiteY145" fmla="*/ 1061471 h 1991857"/>
              <a:gd name="connsiteX146" fmla="*/ 1234829 w 2724725"/>
              <a:gd name="connsiteY146" fmla="*/ 1077457 h 1991857"/>
              <a:gd name="connsiteX147" fmla="*/ 1250815 w 2724725"/>
              <a:gd name="connsiteY147" fmla="*/ 1099838 h 1991857"/>
              <a:gd name="connsiteX148" fmla="*/ 1269998 w 2724725"/>
              <a:gd name="connsiteY148" fmla="*/ 1122218 h 1991857"/>
              <a:gd name="connsiteX149" fmla="*/ 1276392 w 2724725"/>
              <a:gd name="connsiteY149" fmla="*/ 1131810 h 1991857"/>
              <a:gd name="connsiteX150" fmla="*/ 1285984 w 2724725"/>
              <a:gd name="connsiteY150" fmla="*/ 1138204 h 1991857"/>
              <a:gd name="connsiteX151" fmla="*/ 1308364 w 2724725"/>
              <a:gd name="connsiteY151" fmla="*/ 1166979 h 1991857"/>
              <a:gd name="connsiteX152" fmla="*/ 1314759 w 2724725"/>
              <a:gd name="connsiteY152" fmla="*/ 1176570 h 1991857"/>
              <a:gd name="connsiteX153" fmla="*/ 1333942 w 2724725"/>
              <a:gd name="connsiteY153" fmla="*/ 1195754 h 1991857"/>
              <a:gd name="connsiteX154" fmla="*/ 1343534 w 2724725"/>
              <a:gd name="connsiteY154" fmla="*/ 1208542 h 1991857"/>
              <a:gd name="connsiteX155" fmla="*/ 1359520 w 2724725"/>
              <a:gd name="connsiteY155" fmla="*/ 1227726 h 1991857"/>
              <a:gd name="connsiteX156" fmla="*/ 1372308 w 2724725"/>
              <a:gd name="connsiteY156" fmla="*/ 1243712 h 1991857"/>
              <a:gd name="connsiteX157" fmla="*/ 1391492 w 2724725"/>
              <a:gd name="connsiteY157" fmla="*/ 1266092 h 1991857"/>
              <a:gd name="connsiteX158" fmla="*/ 1417069 w 2724725"/>
              <a:gd name="connsiteY158" fmla="*/ 1304459 h 1991857"/>
              <a:gd name="connsiteX159" fmla="*/ 1426661 w 2724725"/>
              <a:gd name="connsiteY159" fmla="*/ 1314050 h 1991857"/>
              <a:gd name="connsiteX160" fmla="*/ 1433055 w 2724725"/>
              <a:gd name="connsiteY160" fmla="*/ 1323642 h 1991857"/>
              <a:gd name="connsiteX161" fmla="*/ 1455436 w 2724725"/>
              <a:gd name="connsiteY161" fmla="*/ 1349219 h 1991857"/>
              <a:gd name="connsiteX162" fmla="*/ 1481013 w 2724725"/>
              <a:gd name="connsiteY162" fmla="*/ 1390783 h 1991857"/>
              <a:gd name="connsiteX163" fmla="*/ 1500197 w 2724725"/>
              <a:gd name="connsiteY163" fmla="*/ 1409966 h 1991857"/>
              <a:gd name="connsiteX164" fmla="*/ 1506591 w 2724725"/>
              <a:gd name="connsiteY164" fmla="*/ 1416361 h 1991857"/>
              <a:gd name="connsiteX165" fmla="*/ 1519380 w 2724725"/>
              <a:gd name="connsiteY165" fmla="*/ 1432347 h 1991857"/>
              <a:gd name="connsiteX166" fmla="*/ 1525774 w 2724725"/>
              <a:gd name="connsiteY166" fmla="*/ 1441938 h 1991857"/>
              <a:gd name="connsiteX167" fmla="*/ 1532169 w 2724725"/>
              <a:gd name="connsiteY167" fmla="*/ 1448333 h 1991857"/>
              <a:gd name="connsiteX168" fmla="*/ 1548155 w 2724725"/>
              <a:gd name="connsiteY168" fmla="*/ 1464319 h 1991857"/>
              <a:gd name="connsiteX169" fmla="*/ 1551352 w 2724725"/>
              <a:gd name="connsiteY169" fmla="*/ 1473910 h 1991857"/>
              <a:gd name="connsiteX170" fmla="*/ 1557746 w 2724725"/>
              <a:gd name="connsiteY170" fmla="*/ 1480305 h 1991857"/>
              <a:gd name="connsiteX171" fmla="*/ 1576929 w 2724725"/>
              <a:gd name="connsiteY171" fmla="*/ 1505882 h 1991857"/>
              <a:gd name="connsiteX172" fmla="*/ 1586521 w 2724725"/>
              <a:gd name="connsiteY172" fmla="*/ 1512277 h 1991857"/>
              <a:gd name="connsiteX173" fmla="*/ 1596113 w 2724725"/>
              <a:gd name="connsiteY173" fmla="*/ 1525066 h 1991857"/>
              <a:gd name="connsiteX174" fmla="*/ 1615296 w 2724725"/>
              <a:gd name="connsiteY174" fmla="*/ 1544249 h 1991857"/>
              <a:gd name="connsiteX175" fmla="*/ 1628085 w 2724725"/>
              <a:gd name="connsiteY175" fmla="*/ 1560235 h 1991857"/>
              <a:gd name="connsiteX176" fmla="*/ 1634479 w 2724725"/>
              <a:gd name="connsiteY176" fmla="*/ 1569826 h 1991857"/>
              <a:gd name="connsiteX177" fmla="*/ 1644071 w 2724725"/>
              <a:gd name="connsiteY177" fmla="*/ 1579418 h 1991857"/>
              <a:gd name="connsiteX178" fmla="*/ 1650465 w 2724725"/>
              <a:gd name="connsiteY178" fmla="*/ 1589010 h 1991857"/>
              <a:gd name="connsiteX179" fmla="*/ 1660057 w 2724725"/>
              <a:gd name="connsiteY179" fmla="*/ 1598601 h 1991857"/>
              <a:gd name="connsiteX180" fmla="*/ 1672845 w 2724725"/>
              <a:gd name="connsiteY180" fmla="*/ 1614587 h 1991857"/>
              <a:gd name="connsiteX181" fmla="*/ 1679240 w 2724725"/>
              <a:gd name="connsiteY181" fmla="*/ 1624179 h 1991857"/>
              <a:gd name="connsiteX182" fmla="*/ 1692029 w 2724725"/>
              <a:gd name="connsiteY182" fmla="*/ 1636968 h 1991857"/>
              <a:gd name="connsiteX183" fmla="*/ 1695226 w 2724725"/>
              <a:gd name="connsiteY183" fmla="*/ 1646559 h 1991857"/>
              <a:gd name="connsiteX184" fmla="*/ 1711212 w 2724725"/>
              <a:gd name="connsiteY184" fmla="*/ 1659348 h 1991857"/>
              <a:gd name="connsiteX185" fmla="*/ 1717606 w 2724725"/>
              <a:gd name="connsiteY185" fmla="*/ 1668940 h 1991857"/>
              <a:gd name="connsiteX186" fmla="*/ 1749578 w 2724725"/>
              <a:gd name="connsiteY186" fmla="*/ 1697714 h 1991857"/>
              <a:gd name="connsiteX187" fmla="*/ 1775156 w 2724725"/>
              <a:gd name="connsiteY187" fmla="*/ 1729687 h 1991857"/>
              <a:gd name="connsiteX188" fmla="*/ 1784748 w 2724725"/>
              <a:gd name="connsiteY188" fmla="*/ 1739278 h 1991857"/>
              <a:gd name="connsiteX189" fmla="*/ 1791142 w 2724725"/>
              <a:gd name="connsiteY189" fmla="*/ 1745673 h 1991857"/>
              <a:gd name="connsiteX190" fmla="*/ 1800734 w 2724725"/>
              <a:gd name="connsiteY190" fmla="*/ 1752067 h 1991857"/>
              <a:gd name="connsiteX191" fmla="*/ 1813522 w 2724725"/>
              <a:gd name="connsiteY191" fmla="*/ 1771250 h 1991857"/>
              <a:gd name="connsiteX192" fmla="*/ 1823114 w 2724725"/>
              <a:gd name="connsiteY192" fmla="*/ 1777645 h 1991857"/>
              <a:gd name="connsiteX193" fmla="*/ 1839100 w 2724725"/>
              <a:gd name="connsiteY193" fmla="*/ 1796828 h 1991857"/>
              <a:gd name="connsiteX194" fmla="*/ 1848692 w 2724725"/>
              <a:gd name="connsiteY194" fmla="*/ 1803222 h 1991857"/>
              <a:gd name="connsiteX195" fmla="*/ 1864678 w 2724725"/>
              <a:gd name="connsiteY195" fmla="*/ 1816011 h 1991857"/>
              <a:gd name="connsiteX196" fmla="*/ 1883861 w 2724725"/>
              <a:gd name="connsiteY196" fmla="*/ 1835194 h 1991857"/>
              <a:gd name="connsiteX197" fmla="*/ 1903044 w 2724725"/>
              <a:gd name="connsiteY197" fmla="*/ 1851180 h 1991857"/>
              <a:gd name="connsiteX198" fmla="*/ 1951002 w 2724725"/>
              <a:gd name="connsiteY198" fmla="*/ 1879955 h 1991857"/>
              <a:gd name="connsiteX199" fmla="*/ 1963791 w 2724725"/>
              <a:gd name="connsiteY199" fmla="*/ 1886349 h 1991857"/>
              <a:gd name="connsiteX200" fmla="*/ 1973383 w 2724725"/>
              <a:gd name="connsiteY200" fmla="*/ 1889547 h 1991857"/>
              <a:gd name="connsiteX201" fmla="*/ 1992566 w 2724725"/>
              <a:gd name="connsiteY201" fmla="*/ 1899138 h 1991857"/>
              <a:gd name="connsiteX202" fmla="*/ 2027735 w 2724725"/>
              <a:gd name="connsiteY202" fmla="*/ 1911927 h 1991857"/>
              <a:gd name="connsiteX203" fmla="*/ 2056510 w 2724725"/>
              <a:gd name="connsiteY203" fmla="*/ 1921519 h 1991857"/>
              <a:gd name="connsiteX204" fmla="*/ 2075693 w 2724725"/>
              <a:gd name="connsiteY204" fmla="*/ 1927913 h 1991857"/>
              <a:gd name="connsiteX205" fmla="*/ 2094876 w 2724725"/>
              <a:gd name="connsiteY205" fmla="*/ 1931110 h 1991857"/>
              <a:gd name="connsiteX206" fmla="*/ 2110862 w 2724725"/>
              <a:gd name="connsiteY206" fmla="*/ 1937505 h 1991857"/>
              <a:gd name="connsiteX207" fmla="*/ 2130045 w 2724725"/>
              <a:gd name="connsiteY207" fmla="*/ 1940702 h 1991857"/>
              <a:gd name="connsiteX208" fmla="*/ 2139637 w 2724725"/>
              <a:gd name="connsiteY208" fmla="*/ 1943899 h 1991857"/>
              <a:gd name="connsiteX209" fmla="*/ 2168412 w 2724725"/>
              <a:gd name="connsiteY209" fmla="*/ 1947096 h 1991857"/>
              <a:gd name="connsiteX210" fmla="*/ 2225962 w 2724725"/>
              <a:gd name="connsiteY210" fmla="*/ 1956688 h 1991857"/>
              <a:gd name="connsiteX211" fmla="*/ 2270722 w 2724725"/>
              <a:gd name="connsiteY211" fmla="*/ 1963082 h 1991857"/>
              <a:gd name="connsiteX212" fmla="*/ 2395413 w 2724725"/>
              <a:gd name="connsiteY212" fmla="*/ 1966280 h 1991857"/>
              <a:gd name="connsiteX213" fmla="*/ 2446569 w 2724725"/>
              <a:gd name="connsiteY213" fmla="*/ 1972674 h 1991857"/>
              <a:gd name="connsiteX214" fmla="*/ 2472146 w 2724725"/>
              <a:gd name="connsiteY214" fmla="*/ 1979068 h 1991857"/>
              <a:gd name="connsiteX215" fmla="*/ 2504118 w 2724725"/>
              <a:gd name="connsiteY215" fmla="*/ 1985463 h 1991857"/>
              <a:gd name="connsiteX216" fmla="*/ 2545682 w 2724725"/>
              <a:gd name="connsiteY216" fmla="*/ 1991857 h 1991857"/>
              <a:gd name="connsiteX217" fmla="*/ 2628809 w 2724725"/>
              <a:gd name="connsiteY217" fmla="*/ 1988660 h 1991857"/>
              <a:gd name="connsiteX218" fmla="*/ 2647992 w 2724725"/>
              <a:gd name="connsiteY218" fmla="*/ 1982266 h 1991857"/>
              <a:gd name="connsiteX219" fmla="*/ 2667176 w 2724725"/>
              <a:gd name="connsiteY219" fmla="*/ 1972674 h 1991857"/>
              <a:gd name="connsiteX220" fmla="*/ 2689556 w 2724725"/>
              <a:gd name="connsiteY220" fmla="*/ 1959885 h 1991857"/>
              <a:gd name="connsiteX221" fmla="*/ 2695950 w 2724725"/>
              <a:gd name="connsiteY221" fmla="*/ 1950294 h 1991857"/>
              <a:gd name="connsiteX222" fmla="*/ 2702345 w 2724725"/>
              <a:gd name="connsiteY222" fmla="*/ 1927913 h 1991857"/>
              <a:gd name="connsiteX223" fmla="*/ 2708739 w 2724725"/>
              <a:gd name="connsiteY223" fmla="*/ 1918321 h 1991857"/>
              <a:gd name="connsiteX224" fmla="*/ 2718331 w 2724725"/>
              <a:gd name="connsiteY224" fmla="*/ 1889547 h 1991857"/>
              <a:gd name="connsiteX225" fmla="*/ 2724725 w 2724725"/>
              <a:gd name="connsiteY225" fmla="*/ 1867166 h 1991857"/>
              <a:gd name="connsiteX226" fmla="*/ 2718331 w 2724725"/>
              <a:gd name="connsiteY226" fmla="*/ 1796828 h 1991857"/>
              <a:gd name="connsiteX227" fmla="*/ 2715134 w 2724725"/>
              <a:gd name="connsiteY227" fmla="*/ 1784039 h 1991857"/>
              <a:gd name="connsiteX228" fmla="*/ 2708739 w 2724725"/>
              <a:gd name="connsiteY228" fmla="*/ 1777645 h 1991857"/>
              <a:gd name="connsiteX229" fmla="*/ 2705542 w 2724725"/>
              <a:gd name="connsiteY229" fmla="*/ 1768053 h 1991857"/>
              <a:gd name="connsiteX230" fmla="*/ 2683162 w 2724725"/>
              <a:gd name="connsiteY230" fmla="*/ 1736081 h 1991857"/>
              <a:gd name="connsiteX231" fmla="*/ 2679964 w 2724725"/>
              <a:gd name="connsiteY231" fmla="*/ 1726489 h 1991857"/>
              <a:gd name="connsiteX232" fmla="*/ 2651190 w 2724725"/>
              <a:gd name="connsiteY232" fmla="*/ 1700912 h 1991857"/>
              <a:gd name="connsiteX233" fmla="*/ 2635203 w 2724725"/>
              <a:gd name="connsiteY233" fmla="*/ 1672137 h 1991857"/>
              <a:gd name="connsiteX234" fmla="*/ 2625612 w 2724725"/>
              <a:gd name="connsiteY234" fmla="*/ 1665742 h 1991857"/>
              <a:gd name="connsiteX235" fmla="*/ 2609626 w 2724725"/>
              <a:gd name="connsiteY235" fmla="*/ 1649756 h 1991857"/>
              <a:gd name="connsiteX236" fmla="*/ 2603231 w 2724725"/>
              <a:gd name="connsiteY236" fmla="*/ 1643362 h 1991857"/>
              <a:gd name="connsiteX237" fmla="*/ 2587245 w 2724725"/>
              <a:gd name="connsiteY237" fmla="*/ 1624179 h 1991857"/>
              <a:gd name="connsiteX238" fmla="*/ 2580851 w 2724725"/>
              <a:gd name="connsiteY238" fmla="*/ 1611390 h 1991857"/>
              <a:gd name="connsiteX239" fmla="*/ 2571259 w 2724725"/>
              <a:gd name="connsiteY239" fmla="*/ 1601798 h 1991857"/>
              <a:gd name="connsiteX240" fmla="*/ 2564865 w 2724725"/>
              <a:gd name="connsiteY240" fmla="*/ 1589010 h 1991857"/>
              <a:gd name="connsiteX241" fmla="*/ 2552076 w 2724725"/>
              <a:gd name="connsiteY241" fmla="*/ 1573024 h 1991857"/>
              <a:gd name="connsiteX242" fmla="*/ 2545682 w 2724725"/>
              <a:gd name="connsiteY242" fmla="*/ 1560235 h 1991857"/>
              <a:gd name="connsiteX243" fmla="*/ 2539287 w 2724725"/>
              <a:gd name="connsiteY243" fmla="*/ 1537854 h 1991857"/>
              <a:gd name="connsiteX244" fmla="*/ 2516907 w 2724725"/>
              <a:gd name="connsiteY244" fmla="*/ 1496291 h 1991857"/>
              <a:gd name="connsiteX245" fmla="*/ 2504118 w 2724725"/>
              <a:gd name="connsiteY245" fmla="*/ 1467516 h 1991857"/>
              <a:gd name="connsiteX246" fmla="*/ 2497724 w 2724725"/>
              <a:gd name="connsiteY246" fmla="*/ 1448333 h 1991857"/>
              <a:gd name="connsiteX247" fmla="*/ 2494527 w 2724725"/>
              <a:gd name="connsiteY247" fmla="*/ 1438741 h 1991857"/>
              <a:gd name="connsiteX248" fmla="*/ 2488132 w 2724725"/>
              <a:gd name="connsiteY248" fmla="*/ 1432347 h 1991857"/>
              <a:gd name="connsiteX249" fmla="*/ 2478541 w 2724725"/>
              <a:gd name="connsiteY249" fmla="*/ 1409966 h 1991857"/>
              <a:gd name="connsiteX250" fmla="*/ 2475343 w 2724725"/>
              <a:gd name="connsiteY250" fmla="*/ 1400375 h 1991857"/>
              <a:gd name="connsiteX251" fmla="*/ 2468949 w 2724725"/>
              <a:gd name="connsiteY251" fmla="*/ 1393980 h 1991857"/>
              <a:gd name="connsiteX252" fmla="*/ 2456160 w 2724725"/>
              <a:gd name="connsiteY252" fmla="*/ 1374797 h 1991857"/>
              <a:gd name="connsiteX253" fmla="*/ 2449766 w 2724725"/>
              <a:gd name="connsiteY253" fmla="*/ 1365205 h 1991857"/>
              <a:gd name="connsiteX254" fmla="*/ 2446569 w 2724725"/>
              <a:gd name="connsiteY254" fmla="*/ 1355614 h 1991857"/>
              <a:gd name="connsiteX255" fmla="*/ 2436977 w 2724725"/>
              <a:gd name="connsiteY255" fmla="*/ 1346022 h 1991857"/>
              <a:gd name="connsiteX256" fmla="*/ 2408202 w 2724725"/>
              <a:gd name="connsiteY256" fmla="*/ 1301261 h 1991857"/>
              <a:gd name="connsiteX257" fmla="*/ 2398610 w 2724725"/>
              <a:gd name="connsiteY257" fmla="*/ 1285275 h 1991857"/>
              <a:gd name="connsiteX258" fmla="*/ 2382624 w 2724725"/>
              <a:gd name="connsiteY258" fmla="*/ 1266092 h 1991857"/>
              <a:gd name="connsiteX259" fmla="*/ 2373033 w 2724725"/>
              <a:gd name="connsiteY259" fmla="*/ 1246909 h 1991857"/>
              <a:gd name="connsiteX260" fmla="*/ 2353850 w 2724725"/>
              <a:gd name="connsiteY260" fmla="*/ 1221331 h 1991857"/>
              <a:gd name="connsiteX261" fmla="*/ 2337864 w 2724725"/>
              <a:gd name="connsiteY261" fmla="*/ 1195754 h 1991857"/>
              <a:gd name="connsiteX262" fmla="*/ 2328272 w 2724725"/>
              <a:gd name="connsiteY262" fmla="*/ 1176570 h 1991857"/>
              <a:gd name="connsiteX263" fmla="*/ 2315483 w 2724725"/>
              <a:gd name="connsiteY263" fmla="*/ 1160584 h 1991857"/>
              <a:gd name="connsiteX264" fmla="*/ 2305892 w 2724725"/>
              <a:gd name="connsiteY264" fmla="*/ 1144598 h 1991857"/>
              <a:gd name="connsiteX265" fmla="*/ 2296300 w 2724725"/>
              <a:gd name="connsiteY265" fmla="*/ 1131810 h 1991857"/>
              <a:gd name="connsiteX266" fmla="*/ 2277117 w 2724725"/>
              <a:gd name="connsiteY266" fmla="*/ 1103035 h 1991857"/>
              <a:gd name="connsiteX267" fmla="*/ 2270722 w 2724725"/>
              <a:gd name="connsiteY267" fmla="*/ 1093443 h 1991857"/>
              <a:gd name="connsiteX268" fmla="*/ 2254736 w 2724725"/>
              <a:gd name="connsiteY268" fmla="*/ 1067866 h 1991857"/>
              <a:gd name="connsiteX269" fmla="*/ 2248342 w 2724725"/>
              <a:gd name="connsiteY269" fmla="*/ 1058274 h 1991857"/>
              <a:gd name="connsiteX270" fmla="*/ 2245145 w 2724725"/>
              <a:gd name="connsiteY270" fmla="*/ 1048682 h 1991857"/>
              <a:gd name="connsiteX271" fmla="*/ 2232356 w 2724725"/>
              <a:gd name="connsiteY271" fmla="*/ 1035894 h 1991857"/>
              <a:gd name="connsiteX272" fmla="*/ 2219567 w 2724725"/>
              <a:gd name="connsiteY272" fmla="*/ 1019908 h 1991857"/>
              <a:gd name="connsiteX273" fmla="*/ 2206778 w 2724725"/>
              <a:gd name="connsiteY273" fmla="*/ 1000724 h 1991857"/>
              <a:gd name="connsiteX274" fmla="*/ 2193990 w 2724725"/>
              <a:gd name="connsiteY274" fmla="*/ 978344 h 1991857"/>
              <a:gd name="connsiteX275" fmla="*/ 2187595 w 2724725"/>
              <a:gd name="connsiteY275" fmla="*/ 962358 h 1991857"/>
              <a:gd name="connsiteX276" fmla="*/ 2171609 w 2724725"/>
              <a:gd name="connsiteY276" fmla="*/ 930386 h 1991857"/>
              <a:gd name="connsiteX277" fmla="*/ 2162017 w 2724725"/>
              <a:gd name="connsiteY277" fmla="*/ 908005 h 1991857"/>
              <a:gd name="connsiteX278" fmla="*/ 2158820 w 2724725"/>
              <a:gd name="connsiteY278" fmla="*/ 895217 h 1991857"/>
              <a:gd name="connsiteX279" fmla="*/ 2152426 w 2724725"/>
              <a:gd name="connsiteY279" fmla="*/ 885625 h 1991857"/>
              <a:gd name="connsiteX280" fmla="*/ 2149229 w 2724725"/>
              <a:gd name="connsiteY280" fmla="*/ 866442 h 1991857"/>
              <a:gd name="connsiteX281" fmla="*/ 2146031 w 2724725"/>
              <a:gd name="connsiteY281" fmla="*/ 853653 h 1991857"/>
              <a:gd name="connsiteX282" fmla="*/ 2136440 w 2724725"/>
              <a:gd name="connsiteY282" fmla="*/ 824878 h 1991857"/>
              <a:gd name="connsiteX283" fmla="*/ 2133243 w 2724725"/>
              <a:gd name="connsiteY283" fmla="*/ 815287 h 1991857"/>
              <a:gd name="connsiteX284" fmla="*/ 2123651 w 2724725"/>
              <a:gd name="connsiteY284" fmla="*/ 780117 h 1991857"/>
              <a:gd name="connsiteX285" fmla="*/ 2104468 w 2724725"/>
              <a:gd name="connsiteY285" fmla="*/ 728962 h 1991857"/>
              <a:gd name="connsiteX286" fmla="*/ 2098073 w 2724725"/>
              <a:gd name="connsiteY286" fmla="*/ 700187 h 1991857"/>
              <a:gd name="connsiteX287" fmla="*/ 2094876 w 2724725"/>
              <a:gd name="connsiteY287" fmla="*/ 687398 h 1991857"/>
              <a:gd name="connsiteX288" fmla="*/ 2088482 w 2724725"/>
              <a:gd name="connsiteY288" fmla="*/ 677807 h 1991857"/>
              <a:gd name="connsiteX289" fmla="*/ 2078890 w 2724725"/>
              <a:gd name="connsiteY289" fmla="*/ 639440 h 1991857"/>
              <a:gd name="connsiteX290" fmla="*/ 2075693 w 2724725"/>
              <a:gd name="connsiteY290" fmla="*/ 629849 h 1991857"/>
              <a:gd name="connsiteX291" fmla="*/ 2072496 w 2724725"/>
              <a:gd name="connsiteY291" fmla="*/ 613863 h 1991857"/>
              <a:gd name="connsiteX292" fmla="*/ 2066101 w 2724725"/>
              <a:gd name="connsiteY292" fmla="*/ 604271 h 1991857"/>
              <a:gd name="connsiteX293" fmla="*/ 2056510 w 2724725"/>
              <a:gd name="connsiteY293" fmla="*/ 575496 h 1991857"/>
              <a:gd name="connsiteX294" fmla="*/ 2050115 w 2724725"/>
              <a:gd name="connsiteY294" fmla="*/ 553116 h 1991857"/>
              <a:gd name="connsiteX295" fmla="*/ 2037327 w 2724725"/>
              <a:gd name="connsiteY295" fmla="*/ 527538 h 1991857"/>
              <a:gd name="connsiteX296" fmla="*/ 2034129 w 2724725"/>
              <a:gd name="connsiteY296" fmla="*/ 511552 h 1991857"/>
              <a:gd name="connsiteX297" fmla="*/ 2024538 w 2724725"/>
              <a:gd name="connsiteY297" fmla="*/ 505158 h 1991857"/>
              <a:gd name="connsiteX298" fmla="*/ 2018143 w 2724725"/>
              <a:gd name="connsiteY298" fmla="*/ 498763 h 1991857"/>
              <a:gd name="connsiteX299" fmla="*/ 1998960 w 2724725"/>
              <a:gd name="connsiteY299" fmla="*/ 489172 h 1991857"/>
              <a:gd name="connsiteX300" fmla="*/ 1979777 w 2724725"/>
              <a:gd name="connsiteY300" fmla="*/ 466791 h 1991857"/>
              <a:gd name="connsiteX301" fmla="*/ 1970185 w 2724725"/>
              <a:gd name="connsiteY301" fmla="*/ 447608 h 1991857"/>
              <a:gd name="connsiteX302" fmla="*/ 1963791 w 2724725"/>
              <a:gd name="connsiteY302" fmla="*/ 428425 h 1991857"/>
              <a:gd name="connsiteX303" fmla="*/ 1960594 w 2724725"/>
              <a:gd name="connsiteY303" fmla="*/ 418833 h 1991857"/>
              <a:gd name="connsiteX304" fmla="*/ 1947805 w 2724725"/>
              <a:gd name="connsiteY304" fmla="*/ 393256 h 1991857"/>
              <a:gd name="connsiteX305" fmla="*/ 1944608 w 2724725"/>
              <a:gd name="connsiteY305" fmla="*/ 380467 h 1991857"/>
              <a:gd name="connsiteX306" fmla="*/ 1925424 w 2724725"/>
              <a:gd name="connsiteY306" fmla="*/ 351692 h 1991857"/>
              <a:gd name="connsiteX307" fmla="*/ 1912636 w 2724725"/>
              <a:gd name="connsiteY307" fmla="*/ 329312 h 1991857"/>
              <a:gd name="connsiteX308" fmla="*/ 1903044 w 2724725"/>
              <a:gd name="connsiteY308" fmla="*/ 322917 h 1991857"/>
              <a:gd name="connsiteX309" fmla="*/ 1887058 w 2724725"/>
              <a:gd name="connsiteY309" fmla="*/ 303734 h 1991857"/>
              <a:gd name="connsiteX310" fmla="*/ 1877466 w 2724725"/>
              <a:gd name="connsiteY310" fmla="*/ 300537 h 1991857"/>
              <a:gd name="connsiteX311" fmla="*/ 1871072 w 2724725"/>
              <a:gd name="connsiteY311" fmla="*/ 294142 h 1991857"/>
              <a:gd name="connsiteX312" fmla="*/ 1861480 w 2724725"/>
              <a:gd name="connsiteY312" fmla="*/ 290945 h 1991857"/>
              <a:gd name="connsiteX313" fmla="*/ 1845494 w 2724725"/>
              <a:gd name="connsiteY313" fmla="*/ 284551 h 1991857"/>
              <a:gd name="connsiteX314" fmla="*/ 1835903 w 2724725"/>
              <a:gd name="connsiteY314" fmla="*/ 278156 h 1991857"/>
              <a:gd name="connsiteX315" fmla="*/ 1810325 w 2724725"/>
              <a:gd name="connsiteY315" fmla="*/ 271762 h 1991857"/>
              <a:gd name="connsiteX316" fmla="*/ 1794339 w 2724725"/>
              <a:gd name="connsiteY316" fmla="*/ 265368 h 1991857"/>
              <a:gd name="connsiteX317" fmla="*/ 1733592 w 2724725"/>
              <a:gd name="connsiteY317" fmla="*/ 268565 h 1991857"/>
              <a:gd name="connsiteX318" fmla="*/ 1724001 w 2724725"/>
              <a:gd name="connsiteY318" fmla="*/ 274959 h 1991857"/>
              <a:gd name="connsiteX319" fmla="*/ 1714409 w 2724725"/>
              <a:gd name="connsiteY319" fmla="*/ 278156 h 1991857"/>
              <a:gd name="connsiteX320" fmla="*/ 1692029 w 2724725"/>
              <a:gd name="connsiteY320" fmla="*/ 294142 h 1991857"/>
              <a:gd name="connsiteX321" fmla="*/ 1672845 w 2724725"/>
              <a:gd name="connsiteY321" fmla="*/ 313326 h 1991857"/>
              <a:gd name="connsiteX322" fmla="*/ 1656859 w 2724725"/>
              <a:gd name="connsiteY322" fmla="*/ 326114 h 1991857"/>
              <a:gd name="connsiteX323" fmla="*/ 1634479 w 2724725"/>
              <a:gd name="connsiteY323" fmla="*/ 345298 h 1991857"/>
              <a:gd name="connsiteX324" fmla="*/ 1624887 w 2724725"/>
              <a:gd name="connsiteY324" fmla="*/ 354889 h 1991857"/>
              <a:gd name="connsiteX325" fmla="*/ 1618493 w 2724725"/>
              <a:gd name="connsiteY325" fmla="*/ 361284 h 1991857"/>
              <a:gd name="connsiteX326" fmla="*/ 1608901 w 2724725"/>
              <a:gd name="connsiteY326" fmla="*/ 380467 h 1991857"/>
              <a:gd name="connsiteX327" fmla="*/ 1602507 w 2724725"/>
              <a:gd name="connsiteY327" fmla="*/ 393256 h 1991857"/>
              <a:gd name="connsiteX328" fmla="*/ 1596113 w 2724725"/>
              <a:gd name="connsiteY328" fmla="*/ 412439 h 1991857"/>
              <a:gd name="connsiteX329" fmla="*/ 1599310 w 2724725"/>
              <a:gd name="connsiteY329" fmla="*/ 457200 h 1991857"/>
              <a:gd name="connsiteX330" fmla="*/ 1605704 w 2724725"/>
              <a:gd name="connsiteY330" fmla="*/ 476383 h 1991857"/>
              <a:gd name="connsiteX331" fmla="*/ 1608901 w 2724725"/>
              <a:gd name="connsiteY331" fmla="*/ 492369 h 1991857"/>
              <a:gd name="connsiteX332" fmla="*/ 1612099 w 2724725"/>
              <a:gd name="connsiteY332" fmla="*/ 505158 h 1991857"/>
              <a:gd name="connsiteX333" fmla="*/ 1618493 w 2724725"/>
              <a:gd name="connsiteY333" fmla="*/ 533933 h 1991857"/>
              <a:gd name="connsiteX334" fmla="*/ 1621690 w 2724725"/>
              <a:gd name="connsiteY334" fmla="*/ 556313 h 1991857"/>
              <a:gd name="connsiteX335" fmla="*/ 1628085 w 2724725"/>
              <a:gd name="connsiteY335" fmla="*/ 565905 h 1991857"/>
              <a:gd name="connsiteX336" fmla="*/ 1631282 w 2724725"/>
              <a:gd name="connsiteY336" fmla="*/ 588285 h 1991857"/>
              <a:gd name="connsiteX337" fmla="*/ 1634479 w 2724725"/>
              <a:gd name="connsiteY337" fmla="*/ 604271 h 1991857"/>
              <a:gd name="connsiteX338" fmla="*/ 1637676 w 2724725"/>
              <a:gd name="connsiteY338" fmla="*/ 636243 h 1991857"/>
              <a:gd name="connsiteX339" fmla="*/ 1644071 w 2724725"/>
              <a:gd name="connsiteY339" fmla="*/ 681004 h 1991857"/>
              <a:gd name="connsiteX340" fmla="*/ 1647268 w 2724725"/>
              <a:gd name="connsiteY340" fmla="*/ 754540 h 1991857"/>
              <a:gd name="connsiteX341" fmla="*/ 1650465 w 2724725"/>
              <a:gd name="connsiteY341" fmla="*/ 776920 h 1991857"/>
              <a:gd name="connsiteX342" fmla="*/ 1653662 w 2724725"/>
              <a:gd name="connsiteY342" fmla="*/ 802498 h 1991857"/>
              <a:gd name="connsiteX343" fmla="*/ 1650465 w 2724725"/>
              <a:gd name="connsiteY343" fmla="*/ 834470 h 1991857"/>
              <a:gd name="connsiteX344" fmla="*/ 1644071 w 2724725"/>
              <a:gd name="connsiteY344" fmla="*/ 824878 h 1991857"/>
              <a:gd name="connsiteX345" fmla="*/ 1634479 w 2724725"/>
              <a:gd name="connsiteY345" fmla="*/ 805695 h 1991857"/>
              <a:gd name="connsiteX346" fmla="*/ 1621690 w 2724725"/>
              <a:gd name="connsiteY346" fmla="*/ 776920 h 1991857"/>
              <a:gd name="connsiteX347" fmla="*/ 1608901 w 2724725"/>
              <a:gd name="connsiteY347" fmla="*/ 744948 h 1991857"/>
              <a:gd name="connsiteX348" fmla="*/ 1599310 w 2724725"/>
              <a:gd name="connsiteY348" fmla="*/ 719370 h 1991857"/>
              <a:gd name="connsiteX349" fmla="*/ 1596113 w 2724725"/>
              <a:gd name="connsiteY349" fmla="*/ 709779 h 1991857"/>
              <a:gd name="connsiteX350" fmla="*/ 1589718 w 2724725"/>
              <a:gd name="connsiteY350" fmla="*/ 696990 h 1991857"/>
              <a:gd name="connsiteX351" fmla="*/ 1580127 w 2724725"/>
              <a:gd name="connsiteY351" fmla="*/ 671412 h 1991857"/>
              <a:gd name="connsiteX352" fmla="*/ 1570535 w 2724725"/>
              <a:gd name="connsiteY352" fmla="*/ 636243 h 1991857"/>
              <a:gd name="connsiteX353" fmla="*/ 1564141 w 2724725"/>
              <a:gd name="connsiteY353" fmla="*/ 617060 h 1991857"/>
              <a:gd name="connsiteX354" fmla="*/ 1560943 w 2724725"/>
              <a:gd name="connsiteY354" fmla="*/ 594680 h 1991857"/>
              <a:gd name="connsiteX355" fmla="*/ 1557746 w 2724725"/>
              <a:gd name="connsiteY355" fmla="*/ 581891 h 1991857"/>
              <a:gd name="connsiteX356" fmla="*/ 1551352 w 2724725"/>
              <a:gd name="connsiteY356" fmla="*/ 533933 h 1991857"/>
              <a:gd name="connsiteX357" fmla="*/ 1544957 w 2724725"/>
              <a:gd name="connsiteY357" fmla="*/ 508355 h 1991857"/>
              <a:gd name="connsiteX358" fmla="*/ 1538563 w 2724725"/>
              <a:gd name="connsiteY358" fmla="*/ 479580 h 1991857"/>
              <a:gd name="connsiteX359" fmla="*/ 1535366 w 2724725"/>
              <a:gd name="connsiteY359" fmla="*/ 444411 h 1991857"/>
              <a:gd name="connsiteX360" fmla="*/ 1532169 w 2724725"/>
              <a:gd name="connsiteY360" fmla="*/ 434819 h 1991857"/>
              <a:gd name="connsiteX361" fmla="*/ 1528971 w 2724725"/>
              <a:gd name="connsiteY361" fmla="*/ 422031 h 1991857"/>
              <a:gd name="connsiteX362" fmla="*/ 1525774 w 2724725"/>
              <a:gd name="connsiteY362" fmla="*/ 402847 h 1991857"/>
              <a:gd name="connsiteX363" fmla="*/ 1522577 w 2724725"/>
              <a:gd name="connsiteY363" fmla="*/ 390059 h 1991857"/>
              <a:gd name="connsiteX364" fmla="*/ 1519380 w 2724725"/>
              <a:gd name="connsiteY364" fmla="*/ 374073 h 1991857"/>
              <a:gd name="connsiteX365" fmla="*/ 1516183 w 2724725"/>
              <a:gd name="connsiteY365" fmla="*/ 364481 h 1991857"/>
              <a:gd name="connsiteX366" fmla="*/ 1509788 w 2724725"/>
              <a:gd name="connsiteY366" fmla="*/ 335706 h 1991857"/>
              <a:gd name="connsiteX367" fmla="*/ 1500197 w 2724725"/>
              <a:gd name="connsiteY367" fmla="*/ 306931 h 1991857"/>
              <a:gd name="connsiteX368" fmla="*/ 1496999 w 2724725"/>
              <a:gd name="connsiteY368" fmla="*/ 297340 h 1991857"/>
              <a:gd name="connsiteX369" fmla="*/ 1490605 w 2724725"/>
              <a:gd name="connsiteY369" fmla="*/ 271762 h 1991857"/>
              <a:gd name="connsiteX370" fmla="*/ 1487408 w 2724725"/>
              <a:gd name="connsiteY370" fmla="*/ 252579 h 1991857"/>
              <a:gd name="connsiteX371" fmla="*/ 1477816 w 2724725"/>
              <a:gd name="connsiteY371" fmla="*/ 230198 h 1991857"/>
              <a:gd name="connsiteX372" fmla="*/ 1474619 w 2724725"/>
              <a:gd name="connsiteY372" fmla="*/ 211015 h 1991857"/>
              <a:gd name="connsiteX373" fmla="*/ 1468224 w 2724725"/>
              <a:gd name="connsiteY373" fmla="*/ 185438 h 1991857"/>
              <a:gd name="connsiteX374" fmla="*/ 1461830 w 2724725"/>
              <a:gd name="connsiteY374" fmla="*/ 156663 h 1991857"/>
              <a:gd name="connsiteX375" fmla="*/ 1455436 w 2724725"/>
              <a:gd name="connsiteY375" fmla="*/ 137480 h 1991857"/>
              <a:gd name="connsiteX376" fmla="*/ 1452238 w 2724725"/>
              <a:gd name="connsiteY376" fmla="*/ 124691 h 1991857"/>
              <a:gd name="connsiteX377" fmla="*/ 1445844 w 2724725"/>
              <a:gd name="connsiteY377" fmla="*/ 95916 h 1991857"/>
              <a:gd name="connsiteX378" fmla="*/ 1439450 w 2724725"/>
              <a:gd name="connsiteY378" fmla="*/ 79930 h 1991857"/>
              <a:gd name="connsiteX379" fmla="*/ 1433055 w 2724725"/>
              <a:gd name="connsiteY379" fmla="*/ 57549 h 1991857"/>
              <a:gd name="connsiteX380" fmla="*/ 1423464 w 2724725"/>
              <a:gd name="connsiteY380" fmla="*/ 35169 h 1991857"/>
              <a:gd name="connsiteX381" fmla="*/ 1420266 w 2724725"/>
              <a:gd name="connsiteY381" fmla="*/ 25577 h 1991857"/>
              <a:gd name="connsiteX382" fmla="*/ 1407478 w 2724725"/>
              <a:gd name="connsiteY382" fmla="*/ 9591 h 1991857"/>
              <a:gd name="connsiteX383" fmla="*/ 1417069 w 2724725"/>
              <a:gd name="connsiteY383" fmla="*/ 22380 h 1991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2724725" h="1991857">
                <a:moveTo>
                  <a:pt x="1417069" y="22380"/>
                </a:moveTo>
                <a:cubicBezTo>
                  <a:pt x="1416003" y="23979"/>
                  <a:pt x="1406355" y="20501"/>
                  <a:pt x="1401083" y="19183"/>
                </a:cubicBezTo>
                <a:cubicBezTo>
                  <a:pt x="1397814" y="18366"/>
                  <a:pt x="1394852" y="16244"/>
                  <a:pt x="1391492" y="15986"/>
                </a:cubicBezTo>
                <a:cubicBezTo>
                  <a:pt x="1367029" y="14104"/>
                  <a:pt x="1342461" y="14014"/>
                  <a:pt x="1317956" y="12789"/>
                </a:cubicBezTo>
                <a:lnTo>
                  <a:pt x="1263603" y="9591"/>
                </a:lnTo>
                <a:cubicBezTo>
                  <a:pt x="1248683" y="10657"/>
                  <a:pt x="1233710" y="11137"/>
                  <a:pt x="1218843" y="12789"/>
                </a:cubicBezTo>
                <a:cubicBezTo>
                  <a:pt x="1214476" y="13274"/>
                  <a:pt x="1209780" y="13657"/>
                  <a:pt x="1206054" y="15986"/>
                </a:cubicBezTo>
                <a:cubicBezTo>
                  <a:pt x="1192033" y="24749"/>
                  <a:pt x="1194271" y="29229"/>
                  <a:pt x="1186871" y="41563"/>
                </a:cubicBezTo>
                <a:cubicBezTo>
                  <a:pt x="1177871" y="56563"/>
                  <a:pt x="1173530" y="58927"/>
                  <a:pt x="1167687" y="73535"/>
                </a:cubicBezTo>
                <a:cubicBezTo>
                  <a:pt x="1165184" y="79793"/>
                  <a:pt x="1163424" y="86324"/>
                  <a:pt x="1161293" y="92719"/>
                </a:cubicBezTo>
                <a:cubicBezTo>
                  <a:pt x="1160227" y="95916"/>
                  <a:pt x="1159965" y="99506"/>
                  <a:pt x="1158096" y="102310"/>
                </a:cubicBezTo>
                <a:cubicBezTo>
                  <a:pt x="1153833" y="108705"/>
                  <a:pt x="1148161" y="114358"/>
                  <a:pt x="1145307" y="121494"/>
                </a:cubicBezTo>
                <a:cubicBezTo>
                  <a:pt x="1137794" y="140279"/>
                  <a:pt x="1142971" y="133422"/>
                  <a:pt x="1132518" y="143874"/>
                </a:cubicBezTo>
                <a:cubicBezTo>
                  <a:pt x="1130387" y="150268"/>
                  <a:pt x="1128861" y="156898"/>
                  <a:pt x="1126124" y="163057"/>
                </a:cubicBezTo>
                <a:cubicBezTo>
                  <a:pt x="1115853" y="186167"/>
                  <a:pt x="1122704" y="159608"/>
                  <a:pt x="1116532" y="182240"/>
                </a:cubicBezTo>
                <a:cubicBezTo>
                  <a:pt x="1114220" y="190719"/>
                  <a:pt x="1112269" y="199292"/>
                  <a:pt x="1110138" y="207818"/>
                </a:cubicBezTo>
                <a:lnTo>
                  <a:pt x="1106941" y="220607"/>
                </a:lnTo>
                <a:cubicBezTo>
                  <a:pt x="1105875" y="231264"/>
                  <a:pt x="1106938" y="242356"/>
                  <a:pt x="1103743" y="252579"/>
                </a:cubicBezTo>
                <a:cubicBezTo>
                  <a:pt x="1103550" y="253197"/>
                  <a:pt x="1090793" y="274594"/>
                  <a:pt x="1084560" y="278156"/>
                </a:cubicBezTo>
                <a:cubicBezTo>
                  <a:pt x="1079577" y="281003"/>
                  <a:pt x="1073819" y="282220"/>
                  <a:pt x="1068574" y="284551"/>
                </a:cubicBezTo>
                <a:cubicBezTo>
                  <a:pt x="1047082" y="294103"/>
                  <a:pt x="1064809" y="288689"/>
                  <a:pt x="1042997" y="294142"/>
                </a:cubicBezTo>
                <a:cubicBezTo>
                  <a:pt x="1030186" y="293288"/>
                  <a:pt x="999740" y="294108"/>
                  <a:pt x="982250" y="287748"/>
                </a:cubicBezTo>
                <a:cubicBezTo>
                  <a:pt x="974622" y="284974"/>
                  <a:pt x="967258" y="281515"/>
                  <a:pt x="959869" y="278156"/>
                </a:cubicBezTo>
                <a:cubicBezTo>
                  <a:pt x="955530" y="276184"/>
                  <a:pt x="951218" y="274127"/>
                  <a:pt x="947080" y="271762"/>
                </a:cubicBezTo>
                <a:cubicBezTo>
                  <a:pt x="943744" y="269856"/>
                  <a:pt x="941000" y="266929"/>
                  <a:pt x="937489" y="265368"/>
                </a:cubicBezTo>
                <a:cubicBezTo>
                  <a:pt x="931330" y="262630"/>
                  <a:pt x="918306" y="258973"/>
                  <a:pt x="918306" y="258973"/>
                </a:cubicBezTo>
                <a:cubicBezTo>
                  <a:pt x="916174" y="256842"/>
                  <a:pt x="914364" y="254331"/>
                  <a:pt x="911911" y="252579"/>
                </a:cubicBezTo>
                <a:cubicBezTo>
                  <a:pt x="905843" y="248245"/>
                  <a:pt x="890742" y="239853"/>
                  <a:pt x="883136" y="236593"/>
                </a:cubicBezTo>
                <a:cubicBezTo>
                  <a:pt x="880039" y="235266"/>
                  <a:pt x="876742" y="234462"/>
                  <a:pt x="873545" y="233396"/>
                </a:cubicBezTo>
                <a:cubicBezTo>
                  <a:pt x="871413" y="231264"/>
                  <a:pt x="869735" y="228552"/>
                  <a:pt x="867150" y="227001"/>
                </a:cubicBezTo>
                <a:cubicBezTo>
                  <a:pt x="864260" y="225267"/>
                  <a:pt x="860656" y="225131"/>
                  <a:pt x="857559" y="223804"/>
                </a:cubicBezTo>
                <a:cubicBezTo>
                  <a:pt x="853178" y="221927"/>
                  <a:pt x="848908" y="219775"/>
                  <a:pt x="844770" y="217410"/>
                </a:cubicBezTo>
                <a:cubicBezTo>
                  <a:pt x="841434" y="215503"/>
                  <a:pt x="838615" y="212734"/>
                  <a:pt x="835178" y="211015"/>
                </a:cubicBezTo>
                <a:cubicBezTo>
                  <a:pt x="832164" y="209508"/>
                  <a:pt x="828601" y="209325"/>
                  <a:pt x="825587" y="207818"/>
                </a:cubicBezTo>
                <a:cubicBezTo>
                  <a:pt x="822150" y="206100"/>
                  <a:pt x="819606" y="202737"/>
                  <a:pt x="815995" y="201424"/>
                </a:cubicBezTo>
                <a:cubicBezTo>
                  <a:pt x="807736" y="198421"/>
                  <a:pt x="790417" y="195029"/>
                  <a:pt x="790417" y="195029"/>
                </a:cubicBezTo>
                <a:cubicBezTo>
                  <a:pt x="767959" y="183800"/>
                  <a:pt x="786857" y="192495"/>
                  <a:pt x="768037" y="185438"/>
                </a:cubicBezTo>
                <a:cubicBezTo>
                  <a:pt x="754138" y="180226"/>
                  <a:pt x="740555" y="174147"/>
                  <a:pt x="726473" y="169452"/>
                </a:cubicBezTo>
                <a:lnTo>
                  <a:pt x="707290" y="163057"/>
                </a:lnTo>
                <a:cubicBezTo>
                  <a:pt x="699341" y="157757"/>
                  <a:pt x="694180" y="153744"/>
                  <a:pt x="684910" y="150268"/>
                </a:cubicBezTo>
                <a:cubicBezTo>
                  <a:pt x="680796" y="148725"/>
                  <a:pt x="676235" y="148614"/>
                  <a:pt x="672121" y="147071"/>
                </a:cubicBezTo>
                <a:cubicBezTo>
                  <a:pt x="667658" y="145398"/>
                  <a:pt x="663713" y="142554"/>
                  <a:pt x="659332" y="140677"/>
                </a:cubicBezTo>
                <a:cubicBezTo>
                  <a:pt x="656235" y="139350"/>
                  <a:pt x="652938" y="138546"/>
                  <a:pt x="649741" y="137480"/>
                </a:cubicBezTo>
                <a:cubicBezTo>
                  <a:pt x="636870" y="124609"/>
                  <a:pt x="651181" y="136726"/>
                  <a:pt x="630557" y="127888"/>
                </a:cubicBezTo>
                <a:cubicBezTo>
                  <a:pt x="627025" y="126374"/>
                  <a:pt x="624477" y="123055"/>
                  <a:pt x="620966" y="121494"/>
                </a:cubicBezTo>
                <a:cubicBezTo>
                  <a:pt x="614807" y="118756"/>
                  <a:pt x="608041" y="117602"/>
                  <a:pt x="601783" y="115099"/>
                </a:cubicBezTo>
                <a:cubicBezTo>
                  <a:pt x="597358" y="113329"/>
                  <a:pt x="593375" y="110582"/>
                  <a:pt x="588994" y="108705"/>
                </a:cubicBezTo>
                <a:cubicBezTo>
                  <a:pt x="585896" y="107377"/>
                  <a:pt x="582500" y="106836"/>
                  <a:pt x="579402" y="105508"/>
                </a:cubicBezTo>
                <a:cubicBezTo>
                  <a:pt x="575021" y="103630"/>
                  <a:pt x="570994" y="100991"/>
                  <a:pt x="566613" y="99113"/>
                </a:cubicBezTo>
                <a:cubicBezTo>
                  <a:pt x="558012" y="95426"/>
                  <a:pt x="550418" y="94595"/>
                  <a:pt x="541036" y="92719"/>
                </a:cubicBezTo>
                <a:cubicBezTo>
                  <a:pt x="528165" y="79848"/>
                  <a:pt x="542476" y="91965"/>
                  <a:pt x="521852" y="83127"/>
                </a:cubicBezTo>
                <a:cubicBezTo>
                  <a:pt x="490933" y="69876"/>
                  <a:pt x="536199" y="82719"/>
                  <a:pt x="499472" y="73535"/>
                </a:cubicBezTo>
                <a:cubicBezTo>
                  <a:pt x="481035" y="61245"/>
                  <a:pt x="498823" y="71888"/>
                  <a:pt x="480289" y="63944"/>
                </a:cubicBezTo>
                <a:cubicBezTo>
                  <a:pt x="475908" y="62066"/>
                  <a:pt x="471881" y="59427"/>
                  <a:pt x="467500" y="57549"/>
                </a:cubicBezTo>
                <a:cubicBezTo>
                  <a:pt x="464402" y="56221"/>
                  <a:pt x="461136" y="55320"/>
                  <a:pt x="457908" y="54352"/>
                </a:cubicBezTo>
                <a:cubicBezTo>
                  <a:pt x="450477" y="52123"/>
                  <a:pt x="443013" y="49999"/>
                  <a:pt x="435528" y="47958"/>
                </a:cubicBezTo>
                <a:cubicBezTo>
                  <a:pt x="431289" y="46802"/>
                  <a:pt x="426948" y="46024"/>
                  <a:pt x="422739" y="44761"/>
                </a:cubicBezTo>
                <a:cubicBezTo>
                  <a:pt x="354170" y="24190"/>
                  <a:pt x="445825" y="49732"/>
                  <a:pt x="387570" y="35169"/>
                </a:cubicBezTo>
                <a:cubicBezTo>
                  <a:pt x="363184" y="29073"/>
                  <a:pt x="395101" y="34758"/>
                  <a:pt x="365190" y="28775"/>
                </a:cubicBezTo>
                <a:cubicBezTo>
                  <a:pt x="358833" y="27503"/>
                  <a:pt x="352378" y="26772"/>
                  <a:pt x="346006" y="25577"/>
                </a:cubicBezTo>
                <a:cubicBezTo>
                  <a:pt x="335324" y="23574"/>
                  <a:pt x="324691" y="21314"/>
                  <a:pt x="314034" y="19183"/>
                </a:cubicBezTo>
                <a:cubicBezTo>
                  <a:pt x="303377" y="17052"/>
                  <a:pt x="292846" y="14137"/>
                  <a:pt x="282062" y="12789"/>
                </a:cubicBezTo>
                <a:cubicBezTo>
                  <a:pt x="265010" y="10657"/>
                  <a:pt x="247758" y="9764"/>
                  <a:pt x="230907" y="6394"/>
                </a:cubicBezTo>
                <a:cubicBezTo>
                  <a:pt x="225578" y="5328"/>
                  <a:pt x="220342" y="3571"/>
                  <a:pt x="214921" y="3197"/>
                </a:cubicBezTo>
                <a:cubicBezTo>
                  <a:pt x="189382" y="1436"/>
                  <a:pt x="163766" y="1066"/>
                  <a:pt x="138188" y="0"/>
                </a:cubicBezTo>
                <a:cubicBezTo>
                  <a:pt x="121136" y="1066"/>
                  <a:pt x="103693" y="-589"/>
                  <a:pt x="87033" y="3197"/>
                </a:cubicBezTo>
                <a:cubicBezTo>
                  <a:pt x="58557" y="9669"/>
                  <a:pt x="75946" y="13686"/>
                  <a:pt x="61455" y="22380"/>
                </a:cubicBezTo>
                <a:cubicBezTo>
                  <a:pt x="58565" y="24114"/>
                  <a:pt x="55061" y="24511"/>
                  <a:pt x="51864" y="25577"/>
                </a:cubicBezTo>
                <a:cubicBezTo>
                  <a:pt x="43542" y="50537"/>
                  <a:pt x="57176" y="14409"/>
                  <a:pt x="32680" y="51155"/>
                </a:cubicBezTo>
                <a:cubicBezTo>
                  <a:pt x="28417" y="57549"/>
                  <a:pt x="22323" y="63048"/>
                  <a:pt x="19892" y="70338"/>
                </a:cubicBezTo>
                <a:cubicBezTo>
                  <a:pt x="18826" y="73535"/>
                  <a:pt x="18201" y="76915"/>
                  <a:pt x="16694" y="79930"/>
                </a:cubicBezTo>
                <a:cubicBezTo>
                  <a:pt x="14976" y="83367"/>
                  <a:pt x="12206" y="86185"/>
                  <a:pt x="10300" y="89521"/>
                </a:cubicBezTo>
                <a:cubicBezTo>
                  <a:pt x="7935" y="93659"/>
                  <a:pt x="6037" y="98047"/>
                  <a:pt x="3906" y="102310"/>
                </a:cubicBezTo>
                <a:cubicBezTo>
                  <a:pt x="-1303" y="143975"/>
                  <a:pt x="-1302" y="131948"/>
                  <a:pt x="3906" y="191832"/>
                </a:cubicBezTo>
                <a:cubicBezTo>
                  <a:pt x="4198" y="195190"/>
                  <a:pt x="5708" y="198356"/>
                  <a:pt x="7103" y="201424"/>
                </a:cubicBezTo>
                <a:cubicBezTo>
                  <a:pt x="11047" y="210102"/>
                  <a:pt x="15948" y="218323"/>
                  <a:pt x="19892" y="227001"/>
                </a:cubicBezTo>
                <a:cubicBezTo>
                  <a:pt x="29855" y="248919"/>
                  <a:pt x="14145" y="222541"/>
                  <a:pt x="29483" y="249382"/>
                </a:cubicBezTo>
                <a:cubicBezTo>
                  <a:pt x="36248" y="261220"/>
                  <a:pt x="46371" y="271215"/>
                  <a:pt x="55061" y="281354"/>
                </a:cubicBezTo>
                <a:cubicBezTo>
                  <a:pt x="60499" y="297669"/>
                  <a:pt x="54786" y="285295"/>
                  <a:pt x="67850" y="300537"/>
                </a:cubicBezTo>
                <a:cubicBezTo>
                  <a:pt x="71318" y="304583"/>
                  <a:pt x="73901" y="309343"/>
                  <a:pt x="77441" y="313326"/>
                </a:cubicBezTo>
                <a:cubicBezTo>
                  <a:pt x="82447" y="318958"/>
                  <a:pt x="88098" y="323983"/>
                  <a:pt x="93427" y="329312"/>
                </a:cubicBezTo>
                <a:lnTo>
                  <a:pt x="99822" y="335706"/>
                </a:lnTo>
                <a:cubicBezTo>
                  <a:pt x="100888" y="338903"/>
                  <a:pt x="100861" y="342709"/>
                  <a:pt x="103019" y="345298"/>
                </a:cubicBezTo>
                <a:cubicBezTo>
                  <a:pt x="106430" y="349392"/>
                  <a:pt x="111847" y="351324"/>
                  <a:pt x="115808" y="354889"/>
                </a:cubicBezTo>
                <a:cubicBezTo>
                  <a:pt x="122530" y="360939"/>
                  <a:pt x="128597" y="367678"/>
                  <a:pt x="134991" y="374073"/>
                </a:cubicBezTo>
                <a:lnTo>
                  <a:pt x="134991" y="374073"/>
                </a:lnTo>
                <a:cubicBezTo>
                  <a:pt x="166345" y="415874"/>
                  <a:pt x="126119" y="365200"/>
                  <a:pt x="154174" y="393256"/>
                </a:cubicBezTo>
                <a:cubicBezTo>
                  <a:pt x="157942" y="397024"/>
                  <a:pt x="159720" y="402577"/>
                  <a:pt x="163766" y="406045"/>
                </a:cubicBezTo>
                <a:cubicBezTo>
                  <a:pt x="167385" y="409147"/>
                  <a:pt x="172712" y="409621"/>
                  <a:pt x="176555" y="412439"/>
                </a:cubicBezTo>
                <a:cubicBezTo>
                  <a:pt x="188770" y="421396"/>
                  <a:pt x="199445" y="432346"/>
                  <a:pt x="211724" y="441214"/>
                </a:cubicBezTo>
                <a:cubicBezTo>
                  <a:pt x="226284" y="451729"/>
                  <a:pt x="234678" y="454233"/>
                  <a:pt x="250090" y="460397"/>
                </a:cubicBezTo>
                <a:cubicBezTo>
                  <a:pt x="264759" y="475064"/>
                  <a:pt x="246738" y="457881"/>
                  <a:pt x="275668" y="479580"/>
                </a:cubicBezTo>
                <a:cubicBezTo>
                  <a:pt x="278079" y="481389"/>
                  <a:pt x="279263" y="484855"/>
                  <a:pt x="282062" y="485975"/>
                </a:cubicBezTo>
                <a:cubicBezTo>
                  <a:pt x="290222" y="489239"/>
                  <a:pt x="299114" y="490238"/>
                  <a:pt x="307640" y="492369"/>
                </a:cubicBezTo>
                <a:cubicBezTo>
                  <a:pt x="309771" y="495566"/>
                  <a:pt x="310776" y="499924"/>
                  <a:pt x="314034" y="501961"/>
                </a:cubicBezTo>
                <a:cubicBezTo>
                  <a:pt x="319750" y="505533"/>
                  <a:pt x="326959" y="505852"/>
                  <a:pt x="333217" y="508355"/>
                </a:cubicBezTo>
                <a:cubicBezTo>
                  <a:pt x="343806" y="512590"/>
                  <a:pt x="357448" y="518409"/>
                  <a:pt x="368387" y="521144"/>
                </a:cubicBezTo>
                <a:lnTo>
                  <a:pt x="381176" y="524341"/>
                </a:lnTo>
                <a:cubicBezTo>
                  <a:pt x="411613" y="539560"/>
                  <a:pt x="397406" y="535261"/>
                  <a:pt x="422739" y="540327"/>
                </a:cubicBezTo>
                <a:cubicBezTo>
                  <a:pt x="430199" y="544590"/>
                  <a:pt x="437435" y="549273"/>
                  <a:pt x="445120" y="553116"/>
                </a:cubicBezTo>
                <a:cubicBezTo>
                  <a:pt x="452991" y="557051"/>
                  <a:pt x="466526" y="558282"/>
                  <a:pt x="473894" y="559510"/>
                </a:cubicBezTo>
                <a:cubicBezTo>
                  <a:pt x="486233" y="571849"/>
                  <a:pt x="473545" y="561526"/>
                  <a:pt x="496275" y="569102"/>
                </a:cubicBezTo>
                <a:cubicBezTo>
                  <a:pt x="523707" y="578245"/>
                  <a:pt x="496320" y="573110"/>
                  <a:pt x="518655" y="578694"/>
                </a:cubicBezTo>
                <a:cubicBezTo>
                  <a:pt x="528187" y="581077"/>
                  <a:pt x="537856" y="582879"/>
                  <a:pt x="547430" y="585088"/>
                </a:cubicBezTo>
                <a:cubicBezTo>
                  <a:pt x="551712" y="586076"/>
                  <a:pt x="555956" y="587219"/>
                  <a:pt x="560219" y="588285"/>
                </a:cubicBezTo>
                <a:cubicBezTo>
                  <a:pt x="563416" y="590417"/>
                  <a:pt x="566373" y="592962"/>
                  <a:pt x="569810" y="594680"/>
                </a:cubicBezTo>
                <a:cubicBezTo>
                  <a:pt x="572824" y="596187"/>
                  <a:pt x="576246" y="596694"/>
                  <a:pt x="579402" y="597877"/>
                </a:cubicBezTo>
                <a:cubicBezTo>
                  <a:pt x="609987" y="609345"/>
                  <a:pt x="583208" y="600211"/>
                  <a:pt x="604980" y="607468"/>
                </a:cubicBezTo>
                <a:cubicBezTo>
                  <a:pt x="608177" y="609600"/>
                  <a:pt x="611212" y="611997"/>
                  <a:pt x="614571" y="613863"/>
                </a:cubicBezTo>
                <a:cubicBezTo>
                  <a:pt x="620821" y="617335"/>
                  <a:pt x="627692" y="619665"/>
                  <a:pt x="633755" y="623454"/>
                </a:cubicBezTo>
                <a:cubicBezTo>
                  <a:pt x="636311" y="625052"/>
                  <a:pt x="637394" y="628625"/>
                  <a:pt x="640149" y="629849"/>
                </a:cubicBezTo>
                <a:cubicBezTo>
                  <a:pt x="647239" y="633000"/>
                  <a:pt x="655069" y="634112"/>
                  <a:pt x="662529" y="636243"/>
                </a:cubicBezTo>
                <a:cubicBezTo>
                  <a:pt x="676436" y="650150"/>
                  <a:pt x="659549" y="634943"/>
                  <a:pt x="684910" y="649032"/>
                </a:cubicBezTo>
                <a:cubicBezTo>
                  <a:pt x="689568" y="651620"/>
                  <a:pt x="693318" y="655591"/>
                  <a:pt x="697699" y="658624"/>
                </a:cubicBezTo>
                <a:cubicBezTo>
                  <a:pt x="707177" y="665186"/>
                  <a:pt x="717472" y="670606"/>
                  <a:pt x="726473" y="677807"/>
                </a:cubicBezTo>
                <a:cubicBezTo>
                  <a:pt x="731802" y="682070"/>
                  <a:pt x="737278" y="686155"/>
                  <a:pt x="742459" y="690596"/>
                </a:cubicBezTo>
                <a:cubicBezTo>
                  <a:pt x="744748" y="692558"/>
                  <a:pt x="746346" y="695318"/>
                  <a:pt x="748854" y="696990"/>
                </a:cubicBezTo>
                <a:cubicBezTo>
                  <a:pt x="752820" y="699634"/>
                  <a:pt x="757380" y="701253"/>
                  <a:pt x="761643" y="703384"/>
                </a:cubicBezTo>
                <a:cubicBezTo>
                  <a:pt x="777081" y="718825"/>
                  <a:pt x="757463" y="700040"/>
                  <a:pt x="777629" y="716173"/>
                </a:cubicBezTo>
                <a:cubicBezTo>
                  <a:pt x="779983" y="718056"/>
                  <a:pt x="781707" y="720638"/>
                  <a:pt x="784023" y="722568"/>
                </a:cubicBezTo>
                <a:cubicBezTo>
                  <a:pt x="788117" y="725979"/>
                  <a:pt x="792476" y="729062"/>
                  <a:pt x="796812" y="732159"/>
                </a:cubicBezTo>
                <a:cubicBezTo>
                  <a:pt x="799939" y="734392"/>
                  <a:pt x="803403" y="736154"/>
                  <a:pt x="806403" y="738554"/>
                </a:cubicBezTo>
                <a:cubicBezTo>
                  <a:pt x="822672" y="751569"/>
                  <a:pt x="799819" y="738459"/>
                  <a:pt x="825587" y="751342"/>
                </a:cubicBezTo>
                <a:cubicBezTo>
                  <a:pt x="835597" y="761353"/>
                  <a:pt x="841769" y="768105"/>
                  <a:pt x="854362" y="776920"/>
                </a:cubicBezTo>
                <a:cubicBezTo>
                  <a:pt x="858266" y="779653"/>
                  <a:pt x="863012" y="780949"/>
                  <a:pt x="867150" y="783314"/>
                </a:cubicBezTo>
                <a:cubicBezTo>
                  <a:pt x="884504" y="793231"/>
                  <a:pt x="868748" y="787045"/>
                  <a:pt x="886334" y="792906"/>
                </a:cubicBezTo>
                <a:cubicBezTo>
                  <a:pt x="890597" y="797169"/>
                  <a:pt x="894106" y="802351"/>
                  <a:pt x="899122" y="805695"/>
                </a:cubicBezTo>
                <a:cubicBezTo>
                  <a:pt x="907053" y="810983"/>
                  <a:pt x="916769" y="813196"/>
                  <a:pt x="924700" y="818484"/>
                </a:cubicBezTo>
                <a:cubicBezTo>
                  <a:pt x="931094" y="822747"/>
                  <a:pt x="937399" y="827147"/>
                  <a:pt x="943883" y="831273"/>
                </a:cubicBezTo>
                <a:cubicBezTo>
                  <a:pt x="949126" y="834609"/>
                  <a:pt x="954812" y="837252"/>
                  <a:pt x="959869" y="840864"/>
                </a:cubicBezTo>
                <a:cubicBezTo>
                  <a:pt x="975588" y="852092"/>
                  <a:pt x="957531" y="855006"/>
                  <a:pt x="991841" y="866442"/>
                </a:cubicBezTo>
                <a:cubicBezTo>
                  <a:pt x="1000038" y="869174"/>
                  <a:pt x="1006786" y="870921"/>
                  <a:pt x="1014222" y="876033"/>
                </a:cubicBezTo>
                <a:cubicBezTo>
                  <a:pt x="1027395" y="885089"/>
                  <a:pt x="1039287" y="895940"/>
                  <a:pt x="1052588" y="904808"/>
                </a:cubicBezTo>
                <a:cubicBezTo>
                  <a:pt x="1095161" y="933191"/>
                  <a:pt x="1032071" y="892345"/>
                  <a:pt x="1071771" y="914400"/>
                </a:cubicBezTo>
                <a:cubicBezTo>
                  <a:pt x="1078489" y="918132"/>
                  <a:pt x="1084560" y="922926"/>
                  <a:pt x="1090955" y="927189"/>
                </a:cubicBezTo>
                <a:cubicBezTo>
                  <a:pt x="1094152" y="929320"/>
                  <a:pt x="1097829" y="930866"/>
                  <a:pt x="1100546" y="933583"/>
                </a:cubicBezTo>
                <a:cubicBezTo>
                  <a:pt x="1102678" y="935714"/>
                  <a:pt x="1104587" y="938094"/>
                  <a:pt x="1106941" y="939977"/>
                </a:cubicBezTo>
                <a:cubicBezTo>
                  <a:pt x="1116166" y="947357"/>
                  <a:pt x="1116070" y="944194"/>
                  <a:pt x="1122927" y="952766"/>
                </a:cubicBezTo>
                <a:cubicBezTo>
                  <a:pt x="1125327" y="955767"/>
                  <a:pt x="1126604" y="959641"/>
                  <a:pt x="1129321" y="962358"/>
                </a:cubicBezTo>
                <a:cubicBezTo>
                  <a:pt x="1143348" y="976385"/>
                  <a:pt x="1135405" y="960004"/>
                  <a:pt x="1148504" y="978344"/>
                </a:cubicBezTo>
                <a:cubicBezTo>
                  <a:pt x="1161163" y="996068"/>
                  <a:pt x="1147700" y="987131"/>
                  <a:pt x="1164490" y="1003921"/>
                </a:cubicBezTo>
                <a:cubicBezTo>
                  <a:pt x="1169315" y="1008746"/>
                  <a:pt x="1175651" y="1011885"/>
                  <a:pt x="1180476" y="1016710"/>
                </a:cubicBezTo>
                <a:cubicBezTo>
                  <a:pt x="1183193" y="1019427"/>
                  <a:pt x="1184154" y="1023585"/>
                  <a:pt x="1186871" y="1026302"/>
                </a:cubicBezTo>
                <a:cubicBezTo>
                  <a:pt x="1189588" y="1029019"/>
                  <a:pt x="1193745" y="1029979"/>
                  <a:pt x="1196462" y="1032696"/>
                </a:cubicBezTo>
                <a:cubicBezTo>
                  <a:pt x="1200230" y="1036464"/>
                  <a:pt x="1202514" y="1041502"/>
                  <a:pt x="1206054" y="1045485"/>
                </a:cubicBezTo>
                <a:cubicBezTo>
                  <a:pt x="1211061" y="1051117"/>
                  <a:pt x="1217860" y="1055201"/>
                  <a:pt x="1222040" y="1061471"/>
                </a:cubicBezTo>
                <a:cubicBezTo>
                  <a:pt x="1230106" y="1073571"/>
                  <a:pt x="1225717" y="1068346"/>
                  <a:pt x="1234829" y="1077457"/>
                </a:cubicBezTo>
                <a:cubicBezTo>
                  <a:pt x="1240379" y="1094108"/>
                  <a:pt x="1234845" y="1082271"/>
                  <a:pt x="1250815" y="1099838"/>
                </a:cubicBezTo>
                <a:cubicBezTo>
                  <a:pt x="1257424" y="1107108"/>
                  <a:pt x="1263860" y="1114546"/>
                  <a:pt x="1269998" y="1122218"/>
                </a:cubicBezTo>
                <a:cubicBezTo>
                  <a:pt x="1272398" y="1125219"/>
                  <a:pt x="1273675" y="1129093"/>
                  <a:pt x="1276392" y="1131810"/>
                </a:cubicBezTo>
                <a:cubicBezTo>
                  <a:pt x="1279109" y="1134527"/>
                  <a:pt x="1282787" y="1136073"/>
                  <a:pt x="1285984" y="1138204"/>
                </a:cubicBezTo>
                <a:cubicBezTo>
                  <a:pt x="1294717" y="1164407"/>
                  <a:pt x="1279615" y="1123862"/>
                  <a:pt x="1308364" y="1166979"/>
                </a:cubicBezTo>
                <a:cubicBezTo>
                  <a:pt x="1310496" y="1170176"/>
                  <a:pt x="1312206" y="1173698"/>
                  <a:pt x="1314759" y="1176570"/>
                </a:cubicBezTo>
                <a:cubicBezTo>
                  <a:pt x="1320767" y="1183329"/>
                  <a:pt x="1328516" y="1188520"/>
                  <a:pt x="1333942" y="1195754"/>
                </a:cubicBezTo>
                <a:cubicBezTo>
                  <a:pt x="1337139" y="1200017"/>
                  <a:pt x="1340066" y="1204496"/>
                  <a:pt x="1343534" y="1208542"/>
                </a:cubicBezTo>
                <a:cubicBezTo>
                  <a:pt x="1361993" y="1230078"/>
                  <a:pt x="1345389" y="1206531"/>
                  <a:pt x="1359520" y="1227726"/>
                </a:cubicBezTo>
                <a:cubicBezTo>
                  <a:pt x="1365743" y="1246396"/>
                  <a:pt x="1357848" y="1229252"/>
                  <a:pt x="1372308" y="1243712"/>
                </a:cubicBezTo>
                <a:cubicBezTo>
                  <a:pt x="1379256" y="1250660"/>
                  <a:pt x="1385781" y="1258097"/>
                  <a:pt x="1391492" y="1266092"/>
                </a:cubicBezTo>
                <a:cubicBezTo>
                  <a:pt x="1420157" y="1306223"/>
                  <a:pt x="1388992" y="1272372"/>
                  <a:pt x="1417069" y="1304459"/>
                </a:cubicBezTo>
                <a:cubicBezTo>
                  <a:pt x="1420046" y="1307862"/>
                  <a:pt x="1423766" y="1310577"/>
                  <a:pt x="1426661" y="1314050"/>
                </a:cubicBezTo>
                <a:cubicBezTo>
                  <a:pt x="1429121" y="1317002"/>
                  <a:pt x="1430554" y="1320724"/>
                  <a:pt x="1433055" y="1323642"/>
                </a:cubicBezTo>
                <a:cubicBezTo>
                  <a:pt x="1446780" y="1339655"/>
                  <a:pt x="1444729" y="1332088"/>
                  <a:pt x="1455436" y="1349219"/>
                </a:cubicBezTo>
                <a:cubicBezTo>
                  <a:pt x="1473744" y="1378510"/>
                  <a:pt x="1442839" y="1343067"/>
                  <a:pt x="1481013" y="1390783"/>
                </a:cubicBezTo>
                <a:cubicBezTo>
                  <a:pt x="1486662" y="1397845"/>
                  <a:pt x="1493802" y="1403571"/>
                  <a:pt x="1500197" y="1409966"/>
                </a:cubicBezTo>
                <a:cubicBezTo>
                  <a:pt x="1502329" y="1412098"/>
                  <a:pt x="1504919" y="1413853"/>
                  <a:pt x="1506591" y="1416361"/>
                </a:cubicBezTo>
                <a:cubicBezTo>
                  <a:pt x="1526269" y="1445878"/>
                  <a:pt x="1501158" y="1409569"/>
                  <a:pt x="1519380" y="1432347"/>
                </a:cubicBezTo>
                <a:cubicBezTo>
                  <a:pt x="1521780" y="1435347"/>
                  <a:pt x="1523374" y="1438938"/>
                  <a:pt x="1525774" y="1441938"/>
                </a:cubicBezTo>
                <a:cubicBezTo>
                  <a:pt x="1527657" y="1444292"/>
                  <a:pt x="1530497" y="1445825"/>
                  <a:pt x="1532169" y="1448333"/>
                </a:cubicBezTo>
                <a:cubicBezTo>
                  <a:pt x="1543457" y="1465265"/>
                  <a:pt x="1531647" y="1458815"/>
                  <a:pt x="1548155" y="1464319"/>
                </a:cubicBezTo>
                <a:cubicBezTo>
                  <a:pt x="1549221" y="1467516"/>
                  <a:pt x="1549618" y="1471020"/>
                  <a:pt x="1551352" y="1473910"/>
                </a:cubicBezTo>
                <a:cubicBezTo>
                  <a:pt x="1552903" y="1476495"/>
                  <a:pt x="1555863" y="1477951"/>
                  <a:pt x="1557746" y="1480305"/>
                </a:cubicBezTo>
                <a:cubicBezTo>
                  <a:pt x="1564403" y="1488627"/>
                  <a:pt x="1568062" y="1499970"/>
                  <a:pt x="1576929" y="1505882"/>
                </a:cubicBezTo>
                <a:cubicBezTo>
                  <a:pt x="1580126" y="1508014"/>
                  <a:pt x="1583804" y="1509560"/>
                  <a:pt x="1586521" y="1512277"/>
                </a:cubicBezTo>
                <a:cubicBezTo>
                  <a:pt x="1590289" y="1516045"/>
                  <a:pt x="1592548" y="1521105"/>
                  <a:pt x="1596113" y="1525066"/>
                </a:cubicBezTo>
                <a:cubicBezTo>
                  <a:pt x="1602162" y="1531788"/>
                  <a:pt x="1610280" y="1536725"/>
                  <a:pt x="1615296" y="1544249"/>
                </a:cubicBezTo>
                <a:cubicBezTo>
                  <a:pt x="1634974" y="1573766"/>
                  <a:pt x="1609863" y="1537457"/>
                  <a:pt x="1628085" y="1560235"/>
                </a:cubicBezTo>
                <a:cubicBezTo>
                  <a:pt x="1630485" y="1563235"/>
                  <a:pt x="1632019" y="1566874"/>
                  <a:pt x="1634479" y="1569826"/>
                </a:cubicBezTo>
                <a:cubicBezTo>
                  <a:pt x="1637374" y="1573300"/>
                  <a:pt x="1641176" y="1575944"/>
                  <a:pt x="1644071" y="1579418"/>
                </a:cubicBezTo>
                <a:cubicBezTo>
                  <a:pt x="1646531" y="1582370"/>
                  <a:pt x="1648005" y="1586058"/>
                  <a:pt x="1650465" y="1589010"/>
                </a:cubicBezTo>
                <a:cubicBezTo>
                  <a:pt x="1653360" y="1592483"/>
                  <a:pt x="1657080" y="1595198"/>
                  <a:pt x="1660057" y="1598601"/>
                </a:cubicBezTo>
                <a:cubicBezTo>
                  <a:pt x="1664551" y="1603736"/>
                  <a:pt x="1668751" y="1609128"/>
                  <a:pt x="1672845" y="1614587"/>
                </a:cubicBezTo>
                <a:cubicBezTo>
                  <a:pt x="1675151" y="1617661"/>
                  <a:pt x="1676739" y="1621261"/>
                  <a:pt x="1679240" y="1624179"/>
                </a:cubicBezTo>
                <a:cubicBezTo>
                  <a:pt x="1683164" y="1628756"/>
                  <a:pt x="1687766" y="1632705"/>
                  <a:pt x="1692029" y="1636968"/>
                </a:cubicBezTo>
                <a:cubicBezTo>
                  <a:pt x="1693095" y="1640165"/>
                  <a:pt x="1693492" y="1643669"/>
                  <a:pt x="1695226" y="1646559"/>
                </a:cubicBezTo>
                <a:cubicBezTo>
                  <a:pt x="1698265" y="1651623"/>
                  <a:pt x="1706853" y="1656442"/>
                  <a:pt x="1711212" y="1659348"/>
                </a:cubicBezTo>
                <a:cubicBezTo>
                  <a:pt x="1713343" y="1662545"/>
                  <a:pt x="1715053" y="1666068"/>
                  <a:pt x="1717606" y="1668940"/>
                </a:cubicBezTo>
                <a:cubicBezTo>
                  <a:pt x="1732904" y="1686151"/>
                  <a:pt x="1734065" y="1686079"/>
                  <a:pt x="1749578" y="1697714"/>
                </a:cubicBezTo>
                <a:cubicBezTo>
                  <a:pt x="1760017" y="1718590"/>
                  <a:pt x="1752604" y="1707135"/>
                  <a:pt x="1775156" y="1729687"/>
                </a:cubicBezTo>
                <a:lnTo>
                  <a:pt x="1784748" y="1739278"/>
                </a:lnTo>
                <a:cubicBezTo>
                  <a:pt x="1786880" y="1741410"/>
                  <a:pt x="1788634" y="1744001"/>
                  <a:pt x="1791142" y="1745673"/>
                </a:cubicBezTo>
                <a:lnTo>
                  <a:pt x="1800734" y="1752067"/>
                </a:lnTo>
                <a:cubicBezTo>
                  <a:pt x="1804997" y="1758461"/>
                  <a:pt x="1807128" y="1766987"/>
                  <a:pt x="1813522" y="1771250"/>
                </a:cubicBezTo>
                <a:cubicBezTo>
                  <a:pt x="1816719" y="1773382"/>
                  <a:pt x="1820397" y="1774928"/>
                  <a:pt x="1823114" y="1777645"/>
                </a:cubicBezTo>
                <a:cubicBezTo>
                  <a:pt x="1829000" y="1783531"/>
                  <a:pt x="1833214" y="1790942"/>
                  <a:pt x="1839100" y="1796828"/>
                </a:cubicBezTo>
                <a:cubicBezTo>
                  <a:pt x="1841817" y="1799545"/>
                  <a:pt x="1845691" y="1800822"/>
                  <a:pt x="1848692" y="1803222"/>
                </a:cubicBezTo>
                <a:cubicBezTo>
                  <a:pt x="1871471" y="1821445"/>
                  <a:pt x="1835155" y="1796331"/>
                  <a:pt x="1864678" y="1816011"/>
                </a:cubicBezTo>
                <a:cubicBezTo>
                  <a:pt x="1881439" y="1838361"/>
                  <a:pt x="1866327" y="1821167"/>
                  <a:pt x="1883861" y="1835194"/>
                </a:cubicBezTo>
                <a:cubicBezTo>
                  <a:pt x="1910061" y="1856154"/>
                  <a:pt x="1859492" y="1820694"/>
                  <a:pt x="1903044" y="1851180"/>
                </a:cubicBezTo>
                <a:cubicBezTo>
                  <a:pt x="1922887" y="1865070"/>
                  <a:pt x="1927601" y="1867355"/>
                  <a:pt x="1951002" y="1879955"/>
                </a:cubicBezTo>
                <a:cubicBezTo>
                  <a:pt x="1955198" y="1882215"/>
                  <a:pt x="1959410" y="1884472"/>
                  <a:pt x="1963791" y="1886349"/>
                </a:cubicBezTo>
                <a:cubicBezTo>
                  <a:pt x="1966889" y="1887677"/>
                  <a:pt x="1970303" y="1888178"/>
                  <a:pt x="1973383" y="1889547"/>
                </a:cubicBezTo>
                <a:cubicBezTo>
                  <a:pt x="1979916" y="1892451"/>
                  <a:pt x="1986058" y="1896180"/>
                  <a:pt x="1992566" y="1899138"/>
                </a:cubicBezTo>
                <a:cubicBezTo>
                  <a:pt x="2018206" y="1910793"/>
                  <a:pt x="1999119" y="1900481"/>
                  <a:pt x="2027735" y="1911927"/>
                </a:cubicBezTo>
                <a:cubicBezTo>
                  <a:pt x="2059782" y="1924745"/>
                  <a:pt x="2028980" y="1913260"/>
                  <a:pt x="2056510" y="1921519"/>
                </a:cubicBezTo>
                <a:cubicBezTo>
                  <a:pt x="2062966" y="1923456"/>
                  <a:pt x="2069045" y="1926805"/>
                  <a:pt x="2075693" y="1927913"/>
                </a:cubicBezTo>
                <a:lnTo>
                  <a:pt x="2094876" y="1931110"/>
                </a:lnTo>
                <a:cubicBezTo>
                  <a:pt x="2100205" y="1933242"/>
                  <a:pt x="2105325" y="1935995"/>
                  <a:pt x="2110862" y="1937505"/>
                </a:cubicBezTo>
                <a:cubicBezTo>
                  <a:pt x="2117116" y="1939211"/>
                  <a:pt x="2123717" y="1939296"/>
                  <a:pt x="2130045" y="1940702"/>
                </a:cubicBezTo>
                <a:cubicBezTo>
                  <a:pt x="2133335" y="1941433"/>
                  <a:pt x="2136313" y="1943345"/>
                  <a:pt x="2139637" y="1943899"/>
                </a:cubicBezTo>
                <a:cubicBezTo>
                  <a:pt x="2149156" y="1945485"/>
                  <a:pt x="2158820" y="1946030"/>
                  <a:pt x="2168412" y="1947096"/>
                </a:cubicBezTo>
                <a:cubicBezTo>
                  <a:pt x="2213923" y="1958475"/>
                  <a:pt x="2173615" y="1949709"/>
                  <a:pt x="2225962" y="1956688"/>
                </a:cubicBezTo>
                <a:cubicBezTo>
                  <a:pt x="2255341" y="1960605"/>
                  <a:pt x="2229567" y="1961367"/>
                  <a:pt x="2270722" y="1963082"/>
                </a:cubicBezTo>
                <a:cubicBezTo>
                  <a:pt x="2312263" y="1964813"/>
                  <a:pt x="2353849" y="1965214"/>
                  <a:pt x="2395413" y="1966280"/>
                </a:cubicBezTo>
                <a:cubicBezTo>
                  <a:pt x="2430410" y="1975029"/>
                  <a:pt x="2375324" y="1961988"/>
                  <a:pt x="2446569" y="1972674"/>
                </a:cubicBezTo>
                <a:cubicBezTo>
                  <a:pt x="2455260" y="1973978"/>
                  <a:pt x="2463529" y="1977344"/>
                  <a:pt x="2472146" y="1979068"/>
                </a:cubicBezTo>
                <a:cubicBezTo>
                  <a:pt x="2482803" y="1981200"/>
                  <a:pt x="2493397" y="1983676"/>
                  <a:pt x="2504118" y="1985463"/>
                </a:cubicBezTo>
                <a:cubicBezTo>
                  <a:pt x="2573837" y="1997083"/>
                  <a:pt x="2496764" y="1982074"/>
                  <a:pt x="2545682" y="1991857"/>
                </a:cubicBezTo>
                <a:cubicBezTo>
                  <a:pt x="2573391" y="1990791"/>
                  <a:pt x="2601201" y="1991248"/>
                  <a:pt x="2628809" y="1988660"/>
                </a:cubicBezTo>
                <a:cubicBezTo>
                  <a:pt x="2635520" y="1988031"/>
                  <a:pt x="2647992" y="1982266"/>
                  <a:pt x="2647992" y="1982266"/>
                </a:cubicBezTo>
                <a:cubicBezTo>
                  <a:pt x="2666425" y="1969977"/>
                  <a:pt x="2648644" y="1980616"/>
                  <a:pt x="2667176" y="1972674"/>
                </a:cubicBezTo>
                <a:cubicBezTo>
                  <a:pt x="2678533" y="1967807"/>
                  <a:pt x="2679924" y="1966307"/>
                  <a:pt x="2689556" y="1959885"/>
                </a:cubicBezTo>
                <a:cubicBezTo>
                  <a:pt x="2691687" y="1956688"/>
                  <a:pt x="2694232" y="1953731"/>
                  <a:pt x="2695950" y="1950294"/>
                </a:cubicBezTo>
                <a:cubicBezTo>
                  <a:pt x="2702176" y="1937842"/>
                  <a:pt x="2696195" y="1942265"/>
                  <a:pt x="2702345" y="1927913"/>
                </a:cubicBezTo>
                <a:cubicBezTo>
                  <a:pt x="2703859" y="1924381"/>
                  <a:pt x="2707021" y="1921758"/>
                  <a:pt x="2708739" y="1918321"/>
                </a:cubicBezTo>
                <a:cubicBezTo>
                  <a:pt x="2716089" y="1903621"/>
                  <a:pt x="2714260" y="1903795"/>
                  <a:pt x="2718331" y="1889547"/>
                </a:cubicBezTo>
                <a:cubicBezTo>
                  <a:pt x="2727501" y="1857451"/>
                  <a:pt x="2714735" y="1907131"/>
                  <a:pt x="2724725" y="1867166"/>
                </a:cubicBezTo>
                <a:cubicBezTo>
                  <a:pt x="2719485" y="1767606"/>
                  <a:pt x="2728250" y="1831547"/>
                  <a:pt x="2718331" y="1796828"/>
                </a:cubicBezTo>
                <a:cubicBezTo>
                  <a:pt x="2717124" y="1792603"/>
                  <a:pt x="2717099" y="1787969"/>
                  <a:pt x="2715134" y="1784039"/>
                </a:cubicBezTo>
                <a:cubicBezTo>
                  <a:pt x="2713786" y="1781343"/>
                  <a:pt x="2710871" y="1779776"/>
                  <a:pt x="2708739" y="1777645"/>
                </a:cubicBezTo>
                <a:cubicBezTo>
                  <a:pt x="2707673" y="1774448"/>
                  <a:pt x="2707179" y="1770999"/>
                  <a:pt x="2705542" y="1768053"/>
                </a:cubicBezTo>
                <a:cubicBezTo>
                  <a:pt x="2699923" y="1757938"/>
                  <a:pt x="2690343" y="1745657"/>
                  <a:pt x="2683162" y="1736081"/>
                </a:cubicBezTo>
                <a:cubicBezTo>
                  <a:pt x="2682096" y="1732884"/>
                  <a:pt x="2681834" y="1729293"/>
                  <a:pt x="2679964" y="1726489"/>
                </a:cubicBezTo>
                <a:cubicBezTo>
                  <a:pt x="2675862" y="1720336"/>
                  <a:pt x="2652906" y="1702628"/>
                  <a:pt x="2651190" y="1700912"/>
                </a:cubicBezTo>
                <a:cubicBezTo>
                  <a:pt x="2644211" y="1693933"/>
                  <a:pt x="2640222" y="1678830"/>
                  <a:pt x="2635203" y="1672137"/>
                </a:cubicBezTo>
                <a:cubicBezTo>
                  <a:pt x="2632898" y="1669063"/>
                  <a:pt x="2628504" y="1668272"/>
                  <a:pt x="2625612" y="1665742"/>
                </a:cubicBezTo>
                <a:cubicBezTo>
                  <a:pt x="2619941" y="1660779"/>
                  <a:pt x="2614955" y="1655085"/>
                  <a:pt x="2609626" y="1649756"/>
                </a:cubicBezTo>
                <a:lnTo>
                  <a:pt x="2603231" y="1643362"/>
                </a:lnTo>
                <a:cubicBezTo>
                  <a:pt x="2583909" y="1604715"/>
                  <a:pt x="2609840" y="1651293"/>
                  <a:pt x="2587245" y="1624179"/>
                </a:cubicBezTo>
                <a:cubicBezTo>
                  <a:pt x="2584194" y="1620518"/>
                  <a:pt x="2583621" y="1615268"/>
                  <a:pt x="2580851" y="1611390"/>
                </a:cubicBezTo>
                <a:cubicBezTo>
                  <a:pt x="2578223" y="1607710"/>
                  <a:pt x="2573887" y="1605477"/>
                  <a:pt x="2571259" y="1601798"/>
                </a:cubicBezTo>
                <a:cubicBezTo>
                  <a:pt x="2568489" y="1597920"/>
                  <a:pt x="2567508" y="1592975"/>
                  <a:pt x="2564865" y="1589010"/>
                </a:cubicBezTo>
                <a:cubicBezTo>
                  <a:pt x="2543862" y="1557504"/>
                  <a:pt x="2575302" y="1613669"/>
                  <a:pt x="2552076" y="1573024"/>
                </a:cubicBezTo>
                <a:cubicBezTo>
                  <a:pt x="2549711" y="1568886"/>
                  <a:pt x="2547355" y="1564698"/>
                  <a:pt x="2545682" y="1560235"/>
                </a:cubicBezTo>
                <a:cubicBezTo>
                  <a:pt x="2540925" y="1547548"/>
                  <a:pt x="2544445" y="1549029"/>
                  <a:pt x="2539287" y="1537854"/>
                </a:cubicBezTo>
                <a:cubicBezTo>
                  <a:pt x="2526007" y="1509082"/>
                  <a:pt x="2528484" y="1513656"/>
                  <a:pt x="2516907" y="1496291"/>
                </a:cubicBezTo>
                <a:cubicBezTo>
                  <a:pt x="2509298" y="1473462"/>
                  <a:pt x="2514252" y="1482716"/>
                  <a:pt x="2504118" y="1467516"/>
                </a:cubicBezTo>
                <a:lnTo>
                  <a:pt x="2497724" y="1448333"/>
                </a:lnTo>
                <a:cubicBezTo>
                  <a:pt x="2496658" y="1445136"/>
                  <a:pt x="2496910" y="1441124"/>
                  <a:pt x="2494527" y="1438741"/>
                </a:cubicBezTo>
                <a:lnTo>
                  <a:pt x="2488132" y="1432347"/>
                </a:lnTo>
                <a:cubicBezTo>
                  <a:pt x="2481480" y="1405738"/>
                  <a:pt x="2489578" y="1432040"/>
                  <a:pt x="2478541" y="1409966"/>
                </a:cubicBezTo>
                <a:cubicBezTo>
                  <a:pt x="2477034" y="1406952"/>
                  <a:pt x="2477077" y="1403265"/>
                  <a:pt x="2475343" y="1400375"/>
                </a:cubicBezTo>
                <a:cubicBezTo>
                  <a:pt x="2473792" y="1397790"/>
                  <a:pt x="2470758" y="1396392"/>
                  <a:pt x="2468949" y="1393980"/>
                </a:cubicBezTo>
                <a:cubicBezTo>
                  <a:pt x="2464338" y="1387832"/>
                  <a:pt x="2460423" y="1381191"/>
                  <a:pt x="2456160" y="1374797"/>
                </a:cubicBezTo>
                <a:cubicBezTo>
                  <a:pt x="2454029" y="1371600"/>
                  <a:pt x="2450981" y="1368850"/>
                  <a:pt x="2449766" y="1365205"/>
                </a:cubicBezTo>
                <a:cubicBezTo>
                  <a:pt x="2448700" y="1362008"/>
                  <a:pt x="2448438" y="1358418"/>
                  <a:pt x="2446569" y="1355614"/>
                </a:cubicBezTo>
                <a:cubicBezTo>
                  <a:pt x="2444061" y="1351852"/>
                  <a:pt x="2440174" y="1349219"/>
                  <a:pt x="2436977" y="1346022"/>
                </a:cubicBezTo>
                <a:cubicBezTo>
                  <a:pt x="2418199" y="1308462"/>
                  <a:pt x="2451240" y="1372989"/>
                  <a:pt x="2408202" y="1301261"/>
                </a:cubicBezTo>
                <a:cubicBezTo>
                  <a:pt x="2405005" y="1295932"/>
                  <a:pt x="2402265" y="1290301"/>
                  <a:pt x="2398610" y="1285275"/>
                </a:cubicBezTo>
                <a:cubicBezTo>
                  <a:pt x="2393714" y="1278543"/>
                  <a:pt x="2387241" y="1273018"/>
                  <a:pt x="2382624" y="1266092"/>
                </a:cubicBezTo>
                <a:cubicBezTo>
                  <a:pt x="2378658" y="1260144"/>
                  <a:pt x="2376899" y="1252923"/>
                  <a:pt x="2373033" y="1246909"/>
                </a:cubicBezTo>
                <a:cubicBezTo>
                  <a:pt x="2367270" y="1237944"/>
                  <a:pt x="2360244" y="1229857"/>
                  <a:pt x="2353850" y="1221331"/>
                </a:cubicBezTo>
                <a:cubicBezTo>
                  <a:pt x="2346838" y="1200300"/>
                  <a:pt x="2356110" y="1224428"/>
                  <a:pt x="2337864" y="1195754"/>
                </a:cubicBezTo>
                <a:cubicBezTo>
                  <a:pt x="2334026" y="1189722"/>
                  <a:pt x="2332110" y="1182602"/>
                  <a:pt x="2328272" y="1176570"/>
                </a:cubicBezTo>
                <a:cubicBezTo>
                  <a:pt x="2324608" y="1170813"/>
                  <a:pt x="2319396" y="1166175"/>
                  <a:pt x="2315483" y="1160584"/>
                </a:cubicBezTo>
                <a:cubicBezTo>
                  <a:pt x="2311919" y="1155493"/>
                  <a:pt x="2309339" y="1149768"/>
                  <a:pt x="2305892" y="1144598"/>
                </a:cubicBezTo>
                <a:cubicBezTo>
                  <a:pt x="2302936" y="1140164"/>
                  <a:pt x="2299333" y="1136191"/>
                  <a:pt x="2296300" y="1131810"/>
                </a:cubicBezTo>
                <a:cubicBezTo>
                  <a:pt x="2289738" y="1122332"/>
                  <a:pt x="2283511" y="1112627"/>
                  <a:pt x="2277117" y="1103035"/>
                </a:cubicBezTo>
                <a:cubicBezTo>
                  <a:pt x="2274985" y="1099838"/>
                  <a:pt x="2272785" y="1096685"/>
                  <a:pt x="2270722" y="1093443"/>
                </a:cubicBezTo>
                <a:cubicBezTo>
                  <a:pt x="2265324" y="1084961"/>
                  <a:pt x="2260134" y="1076348"/>
                  <a:pt x="2254736" y="1067866"/>
                </a:cubicBezTo>
                <a:cubicBezTo>
                  <a:pt x="2252673" y="1064624"/>
                  <a:pt x="2249557" y="1061919"/>
                  <a:pt x="2248342" y="1058274"/>
                </a:cubicBezTo>
                <a:cubicBezTo>
                  <a:pt x="2247276" y="1055077"/>
                  <a:pt x="2247104" y="1051424"/>
                  <a:pt x="2245145" y="1048682"/>
                </a:cubicBezTo>
                <a:cubicBezTo>
                  <a:pt x="2241641" y="1043776"/>
                  <a:pt x="2236361" y="1040400"/>
                  <a:pt x="2232356" y="1035894"/>
                </a:cubicBezTo>
                <a:cubicBezTo>
                  <a:pt x="2227822" y="1030794"/>
                  <a:pt x="2223352" y="1025586"/>
                  <a:pt x="2219567" y="1019908"/>
                </a:cubicBezTo>
                <a:cubicBezTo>
                  <a:pt x="2204081" y="996679"/>
                  <a:pt x="2221441" y="1015387"/>
                  <a:pt x="2206778" y="1000724"/>
                </a:cubicBezTo>
                <a:cubicBezTo>
                  <a:pt x="2199400" y="971209"/>
                  <a:pt x="2209862" y="1003739"/>
                  <a:pt x="2193990" y="978344"/>
                </a:cubicBezTo>
                <a:cubicBezTo>
                  <a:pt x="2190948" y="973477"/>
                  <a:pt x="2190022" y="967559"/>
                  <a:pt x="2187595" y="962358"/>
                </a:cubicBezTo>
                <a:cubicBezTo>
                  <a:pt x="2182556" y="951561"/>
                  <a:pt x="2175377" y="941690"/>
                  <a:pt x="2171609" y="930386"/>
                </a:cubicBezTo>
                <a:cubicBezTo>
                  <a:pt x="2166905" y="916272"/>
                  <a:pt x="2169919" y="923808"/>
                  <a:pt x="2162017" y="908005"/>
                </a:cubicBezTo>
                <a:cubicBezTo>
                  <a:pt x="2160951" y="903742"/>
                  <a:pt x="2160551" y="899256"/>
                  <a:pt x="2158820" y="895217"/>
                </a:cubicBezTo>
                <a:cubicBezTo>
                  <a:pt x="2157306" y="891685"/>
                  <a:pt x="2153641" y="889270"/>
                  <a:pt x="2152426" y="885625"/>
                </a:cubicBezTo>
                <a:cubicBezTo>
                  <a:pt x="2150376" y="879475"/>
                  <a:pt x="2150500" y="872799"/>
                  <a:pt x="2149229" y="866442"/>
                </a:cubicBezTo>
                <a:cubicBezTo>
                  <a:pt x="2148367" y="862133"/>
                  <a:pt x="2147323" y="857853"/>
                  <a:pt x="2146031" y="853653"/>
                </a:cubicBezTo>
                <a:cubicBezTo>
                  <a:pt x="2143058" y="843990"/>
                  <a:pt x="2139637" y="834470"/>
                  <a:pt x="2136440" y="824878"/>
                </a:cubicBezTo>
                <a:cubicBezTo>
                  <a:pt x="2135374" y="821681"/>
                  <a:pt x="2134130" y="818538"/>
                  <a:pt x="2133243" y="815287"/>
                </a:cubicBezTo>
                <a:cubicBezTo>
                  <a:pt x="2130046" y="803564"/>
                  <a:pt x="2127054" y="791782"/>
                  <a:pt x="2123651" y="780117"/>
                </a:cubicBezTo>
                <a:cubicBezTo>
                  <a:pt x="2111021" y="736815"/>
                  <a:pt x="2118560" y="750103"/>
                  <a:pt x="2104468" y="728962"/>
                </a:cubicBezTo>
                <a:cubicBezTo>
                  <a:pt x="2098697" y="694333"/>
                  <a:pt x="2104372" y="722231"/>
                  <a:pt x="2098073" y="700187"/>
                </a:cubicBezTo>
                <a:cubicBezTo>
                  <a:pt x="2096866" y="695962"/>
                  <a:pt x="2096607" y="691437"/>
                  <a:pt x="2094876" y="687398"/>
                </a:cubicBezTo>
                <a:cubicBezTo>
                  <a:pt x="2093362" y="683866"/>
                  <a:pt x="2090613" y="681004"/>
                  <a:pt x="2088482" y="677807"/>
                </a:cubicBezTo>
                <a:cubicBezTo>
                  <a:pt x="2085285" y="665018"/>
                  <a:pt x="2083059" y="651946"/>
                  <a:pt x="2078890" y="639440"/>
                </a:cubicBezTo>
                <a:cubicBezTo>
                  <a:pt x="2077824" y="636243"/>
                  <a:pt x="2076510" y="633118"/>
                  <a:pt x="2075693" y="629849"/>
                </a:cubicBezTo>
                <a:cubicBezTo>
                  <a:pt x="2074375" y="624577"/>
                  <a:pt x="2074404" y="618951"/>
                  <a:pt x="2072496" y="613863"/>
                </a:cubicBezTo>
                <a:cubicBezTo>
                  <a:pt x="2071147" y="610265"/>
                  <a:pt x="2068233" y="607468"/>
                  <a:pt x="2066101" y="604271"/>
                </a:cubicBezTo>
                <a:cubicBezTo>
                  <a:pt x="2062904" y="594679"/>
                  <a:pt x="2058962" y="585305"/>
                  <a:pt x="2056510" y="575496"/>
                </a:cubicBezTo>
                <a:cubicBezTo>
                  <a:pt x="2055484" y="571393"/>
                  <a:pt x="2052410" y="557707"/>
                  <a:pt x="2050115" y="553116"/>
                </a:cubicBezTo>
                <a:cubicBezTo>
                  <a:pt x="2040219" y="533324"/>
                  <a:pt x="2045624" y="555194"/>
                  <a:pt x="2037327" y="527538"/>
                </a:cubicBezTo>
                <a:cubicBezTo>
                  <a:pt x="2035765" y="522333"/>
                  <a:pt x="2036825" y="516270"/>
                  <a:pt x="2034129" y="511552"/>
                </a:cubicBezTo>
                <a:cubicBezTo>
                  <a:pt x="2032223" y="508216"/>
                  <a:pt x="2027538" y="507558"/>
                  <a:pt x="2024538" y="505158"/>
                </a:cubicBezTo>
                <a:cubicBezTo>
                  <a:pt x="2022184" y="503275"/>
                  <a:pt x="2020497" y="500646"/>
                  <a:pt x="2018143" y="498763"/>
                </a:cubicBezTo>
                <a:cubicBezTo>
                  <a:pt x="2009289" y="491680"/>
                  <a:pt x="2009091" y="492549"/>
                  <a:pt x="1998960" y="489172"/>
                </a:cubicBezTo>
                <a:cubicBezTo>
                  <a:pt x="1991091" y="481303"/>
                  <a:pt x="1984647" y="476531"/>
                  <a:pt x="1979777" y="466791"/>
                </a:cubicBezTo>
                <a:cubicBezTo>
                  <a:pt x="1966545" y="440325"/>
                  <a:pt x="1988507" y="475090"/>
                  <a:pt x="1970185" y="447608"/>
                </a:cubicBezTo>
                <a:lnTo>
                  <a:pt x="1963791" y="428425"/>
                </a:lnTo>
                <a:cubicBezTo>
                  <a:pt x="1962725" y="425228"/>
                  <a:pt x="1962101" y="421847"/>
                  <a:pt x="1960594" y="418833"/>
                </a:cubicBezTo>
                <a:cubicBezTo>
                  <a:pt x="1956331" y="410307"/>
                  <a:pt x="1950117" y="402503"/>
                  <a:pt x="1947805" y="393256"/>
                </a:cubicBezTo>
                <a:cubicBezTo>
                  <a:pt x="1946739" y="388993"/>
                  <a:pt x="1946691" y="384336"/>
                  <a:pt x="1944608" y="380467"/>
                </a:cubicBezTo>
                <a:cubicBezTo>
                  <a:pt x="1939143" y="370317"/>
                  <a:pt x="1930579" y="362003"/>
                  <a:pt x="1925424" y="351692"/>
                </a:cubicBezTo>
                <a:cubicBezTo>
                  <a:pt x="1922916" y="346676"/>
                  <a:pt x="1917156" y="333832"/>
                  <a:pt x="1912636" y="329312"/>
                </a:cubicBezTo>
                <a:cubicBezTo>
                  <a:pt x="1909919" y="326595"/>
                  <a:pt x="1906241" y="325049"/>
                  <a:pt x="1903044" y="322917"/>
                </a:cubicBezTo>
                <a:cubicBezTo>
                  <a:pt x="1898326" y="315840"/>
                  <a:pt x="1894443" y="308657"/>
                  <a:pt x="1887058" y="303734"/>
                </a:cubicBezTo>
                <a:cubicBezTo>
                  <a:pt x="1884254" y="301865"/>
                  <a:pt x="1880663" y="301603"/>
                  <a:pt x="1877466" y="300537"/>
                </a:cubicBezTo>
                <a:cubicBezTo>
                  <a:pt x="1875335" y="298405"/>
                  <a:pt x="1873657" y="295693"/>
                  <a:pt x="1871072" y="294142"/>
                </a:cubicBezTo>
                <a:cubicBezTo>
                  <a:pt x="1868182" y="292408"/>
                  <a:pt x="1864636" y="292128"/>
                  <a:pt x="1861480" y="290945"/>
                </a:cubicBezTo>
                <a:cubicBezTo>
                  <a:pt x="1856106" y="288930"/>
                  <a:pt x="1850627" y="287118"/>
                  <a:pt x="1845494" y="284551"/>
                </a:cubicBezTo>
                <a:cubicBezTo>
                  <a:pt x="1842057" y="282833"/>
                  <a:pt x="1839514" y="279469"/>
                  <a:pt x="1835903" y="278156"/>
                </a:cubicBezTo>
                <a:cubicBezTo>
                  <a:pt x="1827644" y="275153"/>
                  <a:pt x="1818485" y="275026"/>
                  <a:pt x="1810325" y="271762"/>
                </a:cubicBezTo>
                <a:lnTo>
                  <a:pt x="1794339" y="265368"/>
                </a:lnTo>
                <a:cubicBezTo>
                  <a:pt x="1774090" y="266434"/>
                  <a:pt x="1753683" y="265825"/>
                  <a:pt x="1733592" y="268565"/>
                </a:cubicBezTo>
                <a:cubicBezTo>
                  <a:pt x="1729785" y="269084"/>
                  <a:pt x="1727438" y="273241"/>
                  <a:pt x="1724001" y="274959"/>
                </a:cubicBezTo>
                <a:cubicBezTo>
                  <a:pt x="1720987" y="276466"/>
                  <a:pt x="1717606" y="277090"/>
                  <a:pt x="1714409" y="278156"/>
                </a:cubicBezTo>
                <a:cubicBezTo>
                  <a:pt x="1699237" y="293328"/>
                  <a:pt x="1707339" y="289039"/>
                  <a:pt x="1692029" y="294142"/>
                </a:cubicBezTo>
                <a:cubicBezTo>
                  <a:pt x="1685634" y="300537"/>
                  <a:pt x="1680370" y="308310"/>
                  <a:pt x="1672845" y="313326"/>
                </a:cubicBezTo>
                <a:cubicBezTo>
                  <a:pt x="1643340" y="332996"/>
                  <a:pt x="1679627" y="307900"/>
                  <a:pt x="1656859" y="326114"/>
                </a:cubicBezTo>
                <a:cubicBezTo>
                  <a:pt x="1632516" y="345589"/>
                  <a:pt x="1665261" y="314517"/>
                  <a:pt x="1634479" y="345298"/>
                </a:cubicBezTo>
                <a:lnTo>
                  <a:pt x="1624887" y="354889"/>
                </a:lnTo>
                <a:cubicBezTo>
                  <a:pt x="1622755" y="357021"/>
                  <a:pt x="1620165" y="358776"/>
                  <a:pt x="1618493" y="361284"/>
                </a:cubicBezTo>
                <a:cubicBezTo>
                  <a:pt x="1606208" y="379712"/>
                  <a:pt x="1616842" y="361938"/>
                  <a:pt x="1608901" y="380467"/>
                </a:cubicBezTo>
                <a:cubicBezTo>
                  <a:pt x="1607024" y="384848"/>
                  <a:pt x="1604277" y="388831"/>
                  <a:pt x="1602507" y="393256"/>
                </a:cubicBezTo>
                <a:cubicBezTo>
                  <a:pt x="1600004" y="399514"/>
                  <a:pt x="1596113" y="412439"/>
                  <a:pt x="1596113" y="412439"/>
                </a:cubicBezTo>
                <a:cubicBezTo>
                  <a:pt x="1597179" y="427359"/>
                  <a:pt x="1597091" y="442407"/>
                  <a:pt x="1599310" y="457200"/>
                </a:cubicBezTo>
                <a:cubicBezTo>
                  <a:pt x="1600310" y="463866"/>
                  <a:pt x="1604382" y="469774"/>
                  <a:pt x="1605704" y="476383"/>
                </a:cubicBezTo>
                <a:cubicBezTo>
                  <a:pt x="1606770" y="481712"/>
                  <a:pt x="1607722" y="487064"/>
                  <a:pt x="1608901" y="492369"/>
                </a:cubicBezTo>
                <a:cubicBezTo>
                  <a:pt x="1609854" y="496659"/>
                  <a:pt x="1611237" y="500849"/>
                  <a:pt x="1612099" y="505158"/>
                </a:cubicBezTo>
                <a:cubicBezTo>
                  <a:pt x="1617728" y="533299"/>
                  <a:pt x="1612270" y="515262"/>
                  <a:pt x="1618493" y="533933"/>
                </a:cubicBezTo>
                <a:cubicBezTo>
                  <a:pt x="1619559" y="541393"/>
                  <a:pt x="1619525" y="549095"/>
                  <a:pt x="1621690" y="556313"/>
                </a:cubicBezTo>
                <a:cubicBezTo>
                  <a:pt x="1622794" y="559994"/>
                  <a:pt x="1626981" y="562224"/>
                  <a:pt x="1628085" y="565905"/>
                </a:cubicBezTo>
                <a:cubicBezTo>
                  <a:pt x="1630250" y="573123"/>
                  <a:pt x="1630043" y="580852"/>
                  <a:pt x="1631282" y="588285"/>
                </a:cubicBezTo>
                <a:cubicBezTo>
                  <a:pt x="1632175" y="593645"/>
                  <a:pt x="1633761" y="598884"/>
                  <a:pt x="1634479" y="604271"/>
                </a:cubicBezTo>
                <a:cubicBezTo>
                  <a:pt x="1635894" y="614888"/>
                  <a:pt x="1636493" y="625598"/>
                  <a:pt x="1637676" y="636243"/>
                </a:cubicBezTo>
                <a:cubicBezTo>
                  <a:pt x="1640344" y="660259"/>
                  <a:pt x="1640466" y="659377"/>
                  <a:pt x="1644071" y="681004"/>
                </a:cubicBezTo>
                <a:cubicBezTo>
                  <a:pt x="1645137" y="705516"/>
                  <a:pt x="1645636" y="730059"/>
                  <a:pt x="1647268" y="754540"/>
                </a:cubicBezTo>
                <a:cubicBezTo>
                  <a:pt x="1647769" y="762059"/>
                  <a:pt x="1649469" y="769450"/>
                  <a:pt x="1650465" y="776920"/>
                </a:cubicBezTo>
                <a:cubicBezTo>
                  <a:pt x="1651601" y="785437"/>
                  <a:pt x="1652596" y="793972"/>
                  <a:pt x="1653662" y="802498"/>
                </a:cubicBezTo>
                <a:cubicBezTo>
                  <a:pt x="1652596" y="813155"/>
                  <a:pt x="1654684" y="824625"/>
                  <a:pt x="1650465" y="834470"/>
                </a:cubicBezTo>
                <a:cubicBezTo>
                  <a:pt x="1648951" y="838002"/>
                  <a:pt x="1645937" y="828237"/>
                  <a:pt x="1644071" y="824878"/>
                </a:cubicBezTo>
                <a:cubicBezTo>
                  <a:pt x="1640599" y="818629"/>
                  <a:pt x="1637229" y="812294"/>
                  <a:pt x="1634479" y="805695"/>
                </a:cubicBezTo>
                <a:cubicBezTo>
                  <a:pt x="1621796" y="775256"/>
                  <a:pt x="1634717" y="796459"/>
                  <a:pt x="1621690" y="776920"/>
                </a:cubicBezTo>
                <a:cubicBezTo>
                  <a:pt x="1614565" y="748418"/>
                  <a:pt x="1621511" y="757556"/>
                  <a:pt x="1608901" y="744948"/>
                </a:cubicBezTo>
                <a:cubicBezTo>
                  <a:pt x="1601646" y="723182"/>
                  <a:pt x="1610775" y="749944"/>
                  <a:pt x="1599310" y="719370"/>
                </a:cubicBezTo>
                <a:cubicBezTo>
                  <a:pt x="1598127" y="716215"/>
                  <a:pt x="1597441" y="712876"/>
                  <a:pt x="1596113" y="709779"/>
                </a:cubicBezTo>
                <a:cubicBezTo>
                  <a:pt x="1594235" y="705398"/>
                  <a:pt x="1591850" y="701253"/>
                  <a:pt x="1589718" y="696990"/>
                </a:cubicBezTo>
                <a:cubicBezTo>
                  <a:pt x="1577662" y="648762"/>
                  <a:pt x="1596841" y="721554"/>
                  <a:pt x="1580127" y="671412"/>
                </a:cubicBezTo>
                <a:cubicBezTo>
                  <a:pt x="1576284" y="659884"/>
                  <a:pt x="1573964" y="647900"/>
                  <a:pt x="1570535" y="636243"/>
                </a:cubicBezTo>
                <a:cubicBezTo>
                  <a:pt x="1568633" y="629777"/>
                  <a:pt x="1564141" y="617060"/>
                  <a:pt x="1564141" y="617060"/>
                </a:cubicBezTo>
                <a:cubicBezTo>
                  <a:pt x="1563075" y="609600"/>
                  <a:pt x="1562291" y="602094"/>
                  <a:pt x="1560943" y="594680"/>
                </a:cubicBezTo>
                <a:cubicBezTo>
                  <a:pt x="1560157" y="590357"/>
                  <a:pt x="1558414" y="586234"/>
                  <a:pt x="1557746" y="581891"/>
                </a:cubicBezTo>
                <a:cubicBezTo>
                  <a:pt x="1553678" y="555449"/>
                  <a:pt x="1556240" y="556741"/>
                  <a:pt x="1551352" y="533933"/>
                </a:cubicBezTo>
                <a:cubicBezTo>
                  <a:pt x="1549511" y="525340"/>
                  <a:pt x="1546402" y="517024"/>
                  <a:pt x="1544957" y="508355"/>
                </a:cubicBezTo>
                <a:cubicBezTo>
                  <a:pt x="1541206" y="485848"/>
                  <a:pt x="1543810" y="495322"/>
                  <a:pt x="1538563" y="479580"/>
                </a:cubicBezTo>
                <a:cubicBezTo>
                  <a:pt x="1537497" y="467857"/>
                  <a:pt x="1537031" y="456064"/>
                  <a:pt x="1535366" y="444411"/>
                </a:cubicBezTo>
                <a:cubicBezTo>
                  <a:pt x="1534889" y="441075"/>
                  <a:pt x="1533095" y="438060"/>
                  <a:pt x="1532169" y="434819"/>
                </a:cubicBezTo>
                <a:cubicBezTo>
                  <a:pt x="1530962" y="430594"/>
                  <a:pt x="1529833" y="426340"/>
                  <a:pt x="1528971" y="422031"/>
                </a:cubicBezTo>
                <a:cubicBezTo>
                  <a:pt x="1527699" y="415674"/>
                  <a:pt x="1527045" y="409204"/>
                  <a:pt x="1525774" y="402847"/>
                </a:cubicBezTo>
                <a:cubicBezTo>
                  <a:pt x="1524912" y="398538"/>
                  <a:pt x="1523530" y="394348"/>
                  <a:pt x="1522577" y="390059"/>
                </a:cubicBezTo>
                <a:cubicBezTo>
                  <a:pt x="1521398" y="384754"/>
                  <a:pt x="1520698" y="379345"/>
                  <a:pt x="1519380" y="374073"/>
                </a:cubicBezTo>
                <a:cubicBezTo>
                  <a:pt x="1518563" y="370803"/>
                  <a:pt x="1517000" y="367751"/>
                  <a:pt x="1516183" y="364481"/>
                </a:cubicBezTo>
                <a:cubicBezTo>
                  <a:pt x="1511623" y="346242"/>
                  <a:pt x="1514707" y="352105"/>
                  <a:pt x="1509788" y="335706"/>
                </a:cubicBezTo>
                <a:cubicBezTo>
                  <a:pt x="1506883" y="326022"/>
                  <a:pt x="1503394" y="316522"/>
                  <a:pt x="1500197" y="306931"/>
                </a:cubicBezTo>
                <a:cubicBezTo>
                  <a:pt x="1499131" y="303734"/>
                  <a:pt x="1497816" y="300609"/>
                  <a:pt x="1496999" y="297340"/>
                </a:cubicBezTo>
                <a:cubicBezTo>
                  <a:pt x="1494868" y="288814"/>
                  <a:pt x="1492050" y="280431"/>
                  <a:pt x="1490605" y="271762"/>
                </a:cubicBezTo>
                <a:cubicBezTo>
                  <a:pt x="1489539" y="265368"/>
                  <a:pt x="1489314" y="258775"/>
                  <a:pt x="1487408" y="252579"/>
                </a:cubicBezTo>
                <a:cubicBezTo>
                  <a:pt x="1485021" y="244821"/>
                  <a:pt x="1481013" y="237658"/>
                  <a:pt x="1477816" y="230198"/>
                </a:cubicBezTo>
                <a:cubicBezTo>
                  <a:pt x="1476750" y="223804"/>
                  <a:pt x="1475977" y="217354"/>
                  <a:pt x="1474619" y="211015"/>
                </a:cubicBezTo>
                <a:cubicBezTo>
                  <a:pt x="1472778" y="202422"/>
                  <a:pt x="1469947" y="194055"/>
                  <a:pt x="1468224" y="185438"/>
                </a:cubicBezTo>
                <a:cubicBezTo>
                  <a:pt x="1466399" y="176312"/>
                  <a:pt x="1464539" y="165693"/>
                  <a:pt x="1461830" y="156663"/>
                </a:cubicBezTo>
                <a:cubicBezTo>
                  <a:pt x="1459893" y="150207"/>
                  <a:pt x="1457071" y="144019"/>
                  <a:pt x="1455436" y="137480"/>
                </a:cubicBezTo>
                <a:cubicBezTo>
                  <a:pt x="1454370" y="133217"/>
                  <a:pt x="1453191" y="128981"/>
                  <a:pt x="1452238" y="124691"/>
                </a:cubicBezTo>
                <a:cubicBezTo>
                  <a:pt x="1450548" y="117087"/>
                  <a:pt x="1448443" y="103715"/>
                  <a:pt x="1445844" y="95916"/>
                </a:cubicBezTo>
                <a:cubicBezTo>
                  <a:pt x="1444029" y="90471"/>
                  <a:pt x="1441465" y="85304"/>
                  <a:pt x="1439450" y="79930"/>
                </a:cubicBezTo>
                <a:cubicBezTo>
                  <a:pt x="1434846" y="67654"/>
                  <a:pt x="1437090" y="71673"/>
                  <a:pt x="1433055" y="57549"/>
                </a:cubicBezTo>
                <a:cubicBezTo>
                  <a:pt x="1428772" y="42559"/>
                  <a:pt x="1430769" y="52214"/>
                  <a:pt x="1423464" y="35169"/>
                </a:cubicBezTo>
                <a:cubicBezTo>
                  <a:pt x="1422136" y="32071"/>
                  <a:pt x="1421773" y="28592"/>
                  <a:pt x="1420266" y="25577"/>
                </a:cubicBezTo>
                <a:cubicBezTo>
                  <a:pt x="1416233" y="17512"/>
                  <a:pt x="1413425" y="15538"/>
                  <a:pt x="1407478" y="9591"/>
                </a:cubicBezTo>
                <a:cubicBezTo>
                  <a:pt x="1387243" y="12964"/>
                  <a:pt x="1418135" y="20781"/>
                  <a:pt x="1417069" y="22380"/>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86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080" y="1058858"/>
            <a:ext cx="5268939" cy="297974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 y="2476815"/>
            <a:ext cx="5942333" cy="4373998"/>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and the cells indicated by the arrows. (advance slide for answer)</a:t>
            </a:r>
          </a:p>
        </p:txBody>
      </p:sp>
      <p:sp>
        <p:nvSpPr>
          <p:cNvPr id="5" name="Rectangle 4"/>
          <p:cNvSpPr/>
          <p:nvPr/>
        </p:nvSpPr>
        <p:spPr>
          <a:xfrm>
            <a:off x="6051274" y="2122935"/>
            <a:ext cx="311426" cy="24661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76200" y="2129514"/>
            <a:ext cx="5958508" cy="3599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76619" y="2369551"/>
            <a:ext cx="386081" cy="44387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1447800" y="1168827"/>
            <a:ext cx="7696199" cy="5387603"/>
            <a:chOff x="1447800" y="1168827"/>
            <a:chExt cx="7696199" cy="5387603"/>
          </a:xfrm>
        </p:grpSpPr>
        <p:sp>
          <p:nvSpPr>
            <p:cNvPr id="15" name="Rectangle 14"/>
            <p:cNvSpPr/>
            <p:nvPr/>
          </p:nvSpPr>
          <p:spPr>
            <a:xfrm>
              <a:off x="6169658" y="5602323"/>
              <a:ext cx="2974341" cy="954107"/>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B050"/>
                  </a:solidFill>
                  <a:effectLst>
                    <a:outerShdw blurRad="50800" dist="39000" dir="5460000" algn="tl">
                      <a:srgbClr val="000000">
                        <a:alpha val="38000"/>
                      </a:srgbClr>
                    </a:outerShdw>
                  </a:effectLst>
                  <a:latin typeface="+mn-lt"/>
                </a:rPr>
                <a:t>B lymphocytes (blast cells)</a:t>
              </a:r>
            </a:p>
          </p:txBody>
        </p:sp>
        <p:sp>
          <p:nvSpPr>
            <p:cNvPr id="19" name="Rectangle 18"/>
            <p:cNvSpPr/>
            <p:nvPr/>
          </p:nvSpPr>
          <p:spPr>
            <a:xfrm>
              <a:off x="1447800" y="3276600"/>
              <a:ext cx="2640496" cy="523220"/>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C00000"/>
                  </a:solidFill>
                  <a:effectLst>
                    <a:outerShdw blurRad="50800" dist="39000" dir="5460000" algn="tl">
                      <a:srgbClr val="000000">
                        <a:alpha val="38000"/>
                      </a:srgbClr>
                    </a:outerShdw>
                  </a:effectLst>
                  <a:latin typeface="+mn-lt"/>
                </a:rPr>
                <a:t>macrophages</a:t>
              </a:r>
            </a:p>
          </p:txBody>
        </p:sp>
        <p:sp>
          <p:nvSpPr>
            <p:cNvPr id="21" name="Rectangle 20"/>
            <p:cNvSpPr/>
            <p:nvPr/>
          </p:nvSpPr>
          <p:spPr>
            <a:xfrm>
              <a:off x="4705350" y="1168827"/>
              <a:ext cx="2324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Lymph node</a:t>
              </a:r>
            </a:p>
          </p:txBody>
        </p:sp>
      </p:grpSp>
      <p:cxnSp>
        <p:nvCxnSpPr>
          <p:cNvPr id="23" name="Straight Arrow Connector 22"/>
          <p:cNvCxnSpPr/>
          <p:nvPr/>
        </p:nvCxnSpPr>
        <p:spPr>
          <a:xfrm flipH="1">
            <a:off x="2362200" y="3886200"/>
            <a:ext cx="76200" cy="70272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667000" y="3886200"/>
            <a:ext cx="533400" cy="777614"/>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5" idx="1"/>
          </p:cNvCxnSpPr>
          <p:nvPr/>
        </p:nvCxnSpPr>
        <p:spPr>
          <a:xfrm flipH="1" flipV="1">
            <a:off x="4099112" y="5777678"/>
            <a:ext cx="2070546" cy="301699"/>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2753957" y="5928734"/>
            <a:ext cx="913953" cy="224641"/>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54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426" y="1981200"/>
            <a:ext cx="7731349" cy="485775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and the structure indicated by the arrows. (advance slide for answer)</a:t>
            </a:r>
          </a:p>
        </p:txBody>
      </p:sp>
      <p:cxnSp>
        <p:nvCxnSpPr>
          <p:cNvPr id="10" name="Straight Arrow Connector 9"/>
          <p:cNvCxnSpPr/>
          <p:nvPr/>
        </p:nvCxnSpPr>
        <p:spPr>
          <a:xfrm flipV="1">
            <a:off x="914400" y="2514600"/>
            <a:ext cx="1219200" cy="228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75867" y="3543300"/>
            <a:ext cx="819150" cy="12573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 y="3276600"/>
            <a:ext cx="809625" cy="5334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47990" y="1364397"/>
            <a:ext cx="5083060" cy="2320204"/>
            <a:chOff x="347990" y="1364397"/>
            <a:chExt cx="5083060" cy="2320204"/>
          </a:xfrm>
        </p:grpSpPr>
        <p:sp>
          <p:nvSpPr>
            <p:cNvPr id="21" name="Rectangle 20"/>
            <p:cNvSpPr/>
            <p:nvPr/>
          </p:nvSpPr>
          <p:spPr>
            <a:xfrm>
              <a:off x="4093950" y="1364397"/>
              <a:ext cx="1337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spleen</a:t>
              </a:r>
            </a:p>
          </p:txBody>
        </p:sp>
        <p:sp>
          <p:nvSpPr>
            <p:cNvPr id="19" name="Rectangle 18"/>
            <p:cNvSpPr/>
            <p:nvPr/>
          </p:nvSpPr>
          <p:spPr>
            <a:xfrm rot="17408629">
              <a:off x="-58950" y="2754441"/>
              <a:ext cx="1337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capsule</a:t>
              </a:r>
            </a:p>
          </p:txBody>
        </p:sp>
      </p:grpSp>
    </p:spTree>
    <p:extLst>
      <p:ext uri="{BB962C8B-B14F-4D97-AF65-F5344CB8AC3E}">
        <p14:creationId xmlns:p14="http://schemas.microsoft.com/office/powerpoint/2010/main" val="43175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34" y="1430436"/>
            <a:ext cx="6188214" cy="5233461"/>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a:t>
            </a:r>
          </a:p>
        </p:txBody>
      </p:sp>
      <p:sp>
        <p:nvSpPr>
          <p:cNvPr id="21" name="Rectangle 20"/>
          <p:cNvSpPr/>
          <p:nvPr/>
        </p:nvSpPr>
        <p:spPr>
          <a:xfrm>
            <a:off x="1524000" y="2501153"/>
            <a:ext cx="2324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Trabecular sinus</a:t>
            </a:r>
          </a:p>
        </p:txBody>
      </p:sp>
      <p:sp>
        <p:nvSpPr>
          <p:cNvPr id="6" name="Left Brace 5"/>
          <p:cNvSpPr/>
          <p:nvPr/>
        </p:nvSpPr>
        <p:spPr>
          <a:xfrm rot="5155513">
            <a:off x="5245512" y="1877792"/>
            <a:ext cx="308834" cy="55425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16200000">
            <a:off x="5593549" y="4075621"/>
            <a:ext cx="308834" cy="696072"/>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3266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597"/>
            <a:ext cx="7727500" cy="526500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a:t>
            </a:r>
          </a:p>
        </p:txBody>
      </p:sp>
      <p:sp>
        <p:nvSpPr>
          <p:cNvPr id="21" name="Rectangle 20"/>
          <p:cNvSpPr/>
          <p:nvPr/>
        </p:nvSpPr>
        <p:spPr>
          <a:xfrm>
            <a:off x="5676900" y="1384119"/>
            <a:ext cx="2324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err="1">
                <a:ln w="11430"/>
                <a:solidFill>
                  <a:srgbClr val="0070C0"/>
                </a:solidFill>
                <a:effectLst>
                  <a:outerShdw blurRad="50800" dist="39000" dir="5460000" algn="tl">
                    <a:srgbClr val="000000">
                      <a:alpha val="38000"/>
                    </a:srgbClr>
                  </a:outerShdw>
                </a:effectLst>
                <a:latin typeface="+mn-lt"/>
              </a:rPr>
              <a:t>Subcapsular</a:t>
            </a:r>
            <a:r>
              <a:rPr lang="en-US" sz="2800" b="1" dirty="0">
                <a:ln w="11430"/>
                <a:solidFill>
                  <a:srgbClr val="0070C0"/>
                </a:solidFill>
                <a:effectLst>
                  <a:outerShdw blurRad="50800" dist="39000" dir="5460000" algn="tl">
                    <a:srgbClr val="000000">
                      <a:alpha val="38000"/>
                    </a:srgbClr>
                  </a:outerShdw>
                </a:effectLst>
                <a:latin typeface="+mn-lt"/>
              </a:rPr>
              <a:t> sinus</a:t>
            </a:r>
          </a:p>
        </p:txBody>
      </p:sp>
      <p:sp>
        <p:nvSpPr>
          <p:cNvPr id="6" name="Left Brace 5"/>
          <p:cNvSpPr/>
          <p:nvPr/>
        </p:nvSpPr>
        <p:spPr>
          <a:xfrm>
            <a:off x="1145017" y="2338227"/>
            <a:ext cx="308834" cy="328774"/>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12369899">
            <a:off x="3727560" y="2715157"/>
            <a:ext cx="308834" cy="389074"/>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676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162" y="1443225"/>
            <a:ext cx="8829675" cy="451485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4114800" y="1443225"/>
            <a:ext cx="2324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Lymph node</a:t>
            </a:r>
          </a:p>
        </p:txBody>
      </p:sp>
    </p:spTree>
    <p:extLst>
      <p:ext uri="{BB962C8B-B14F-4D97-AF65-F5344CB8AC3E}">
        <p14:creationId xmlns:p14="http://schemas.microsoft.com/office/powerpoint/2010/main" val="86935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19200"/>
            <a:ext cx="3209925" cy="2457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420" y="1960059"/>
            <a:ext cx="6972395" cy="4831266"/>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4572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a:t>
            </a:r>
          </a:p>
        </p:txBody>
      </p:sp>
      <p:sp>
        <p:nvSpPr>
          <p:cNvPr id="5" name="Rectangle 4"/>
          <p:cNvSpPr/>
          <p:nvPr/>
        </p:nvSpPr>
        <p:spPr>
          <a:xfrm>
            <a:off x="1335268" y="2293691"/>
            <a:ext cx="219397" cy="240136"/>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554665" y="1994053"/>
            <a:ext cx="560574" cy="299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44058" y="2533880"/>
            <a:ext cx="771181" cy="41974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444493" y="1216472"/>
            <a:ext cx="3505200" cy="1077218"/>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3200" b="1" dirty="0">
                <a:ln w="11430"/>
                <a:effectLst>
                  <a:outerShdw blurRad="50800" dist="39000" dir="5460000" algn="tl">
                    <a:srgbClr val="000000">
                      <a:alpha val="38000"/>
                    </a:srgbClr>
                  </a:outerShdw>
                </a:effectLst>
                <a:latin typeface="+mn-lt"/>
              </a:rPr>
              <a:t>B lymphocytes / blast cells</a:t>
            </a:r>
          </a:p>
        </p:txBody>
      </p:sp>
      <p:cxnSp>
        <p:nvCxnSpPr>
          <p:cNvPr id="18" name="Straight Arrow Connector 17"/>
          <p:cNvCxnSpPr/>
          <p:nvPr/>
        </p:nvCxnSpPr>
        <p:spPr>
          <a:xfrm flipH="1" flipV="1">
            <a:off x="5079293" y="5311507"/>
            <a:ext cx="676274" cy="114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612214" y="3315619"/>
            <a:ext cx="676274" cy="114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6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09066"/>
            <a:ext cx="3952875" cy="274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146" y="2146908"/>
            <a:ext cx="6348854" cy="4711092"/>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Be specific. (advance slide for answer)</a:t>
            </a:r>
          </a:p>
        </p:txBody>
      </p:sp>
      <p:sp>
        <p:nvSpPr>
          <p:cNvPr id="5" name="Rectangle 4"/>
          <p:cNvSpPr/>
          <p:nvPr/>
        </p:nvSpPr>
        <p:spPr>
          <a:xfrm>
            <a:off x="1573906" y="2044958"/>
            <a:ext cx="536713" cy="5027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2081716" y="2058096"/>
            <a:ext cx="6957510" cy="88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73906" y="2547757"/>
            <a:ext cx="1221240" cy="4310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071716" y="2743200"/>
            <a:ext cx="2329084"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C00000"/>
                </a:solidFill>
                <a:effectLst>
                  <a:outerShdw blurRad="50800" dist="39000" dir="5460000" algn="tl">
                    <a:srgbClr val="000000">
                      <a:alpha val="38000"/>
                    </a:srgbClr>
                  </a:outerShdw>
                </a:effectLst>
                <a:latin typeface="+mn-lt"/>
              </a:rPr>
              <a:t>T lymphocytes</a:t>
            </a:r>
          </a:p>
        </p:txBody>
      </p:sp>
      <p:cxnSp>
        <p:nvCxnSpPr>
          <p:cNvPr id="16" name="Straight Arrow Connector 15"/>
          <p:cNvCxnSpPr/>
          <p:nvPr/>
        </p:nvCxnSpPr>
        <p:spPr>
          <a:xfrm flipH="1" flipV="1">
            <a:off x="6630714" y="4537473"/>
            <a:ext cx="801413" cy="60586"/>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5774584" y="4942213"/>
            <a:ext cx="1312" cy="748862"/>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8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9" y="1375182"/>
            <a:ext cx="3561234" cy="20612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146" y="2101468"/>
            <a:ext cx="6256780" cy="4731132"/>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at </a:t>
            </a:r>
            <a:r>
              <a:rPr lang="en-US" sz="2400" b="1" dirty="0">
                <a:solidFill>
                  <a:schemeClr val="accent3">
                    <a:lumMod val="50000"/>
                  </a:schemeClr>
                </a:solidFill>
                <a:latin typeface="Times New Roman" pitchFamily="18" charset="0"/>
                <a:cs typeface="Times New Roman" pitchFamily="18" charset="0"/>
              </a:rPr>
              <a:t>X</a:t>
            </a:r>
            <a:r>
              <a:rPr lang="en-US" sz="2400" b="1" dirty="0">
                <a:solidFill>
                  <a:schemeClr val="accent3">
                    <a:lumMod val="50000"/>
                  </a:schemeClr>
                </a:solidFill>
                <a:latin typeface="Script MT Bold" pitchFamily="66" charset="0"/>
              </a:rPr>
              <a:t>. (advance slide for answer)</a:t>
            </a:r>
          </a:p>
        </p:txBody>
      </p:sp>
      <p:sp>
        <p:nvSpPr>
          <p:cNvPr id="5" name="Rectangle 4"/>
          <p:cNvSpPr/>
          <p:nvPr/>
        </p:nvSpPr>
        <p:spPr>
          <a:xfrm>
            <a:off x="1828478" y="2063593"/>
            <a:ext cx="536713" cy="5027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2081716" y="2058096"/>
            <a:ext cx="6957510" cy="88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73906" y="2547757"/>
            <a:ext cx="1221240" cy="4310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329149" y="4181748"/>
            <a:ext cx="1285304" cy="769441"/>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vein</a:t>
            </a:r>
          </a:p>
        </p:txBody>
      </p:sp>
      <p:sp>
        <p:nvSpPr>
          <p:cNvPr id="10" name="TextBox 9"/>
          <p:cNvSpPr txBox="1"/>
          <p:nvPr/>
        </p:nvSpPr>
        <p:spPr>
          <a:xfrm>
            <a:off x="3331150" y="4800599"/>
            <a:ext cx="762000" cy="769441"/>
          </a:xfrm>
          <a:prstGeom prst="rect">
            <a:avLst/>
          </a:prstGeom>
          <a:noFill/>
        </p:spPr>
        <p:txBody>
          <a:bodyPr wrap="square" rtlCol="0">
            <a:spAutoFit/>
          </a:bodyPr>
          <a:lstStyle/>
          <a:p>
            <a:r>
              <a:rPr lang="en-US" sz="4400" b="1" dirty="0"/>
              <a:t>X</a:t>
            </a:r>
          </a:p>
        </p:txBody>
      </p:sp>
    </p:spTree>
    <p:extLst>
      <p:ext uri="{BB962C8B-B14F-4D97-AF65-F5344CB8AC3E}">
        <p14:creationId xmlns:p14="http://schemas.microsoft.com/office/powerpoint/2010/main" val="318818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1364398"/>
            <a:ext cx="2895600" cy="18356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343025"/>
            <a:ext cx="6638925" cy="54864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a:t>
            </a:r>
          </a:p>
        </p:txBody>
      </p:sp>
      <p:sp>
        <p:nvSpPr>
          <p:cNvPr id="5" name="Rectangle 4"/>
          <p:cNvSpPr/>
          <p:nvPr/>
        </p:nvSpPr>
        <p:spPr>
          <a:xfrm>
            <a:off x="1247132" y="1944878"/>
            <a:ext cx="219397" cy="2033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462087" y="1343025"/>
            <a:ext cx="976313" cy="617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7132" y="2148235"/>
            <a:ext cx="1191267" cy="46430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81275" y="1343025"/>
            <a:ext cx="3505200" cy="769441"/>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macrophages</a:t>
            </a:r>
          </a:p>
        </p:txBody>
      </p:sp>
      <p:cxnSp>
        <p:nvCxnSpPr>
          <p:cNvPr id="18" name="Straight Arrow Connector 17"/>
          <p:cNvCxnSpPr/>
          <p:nvPr/>
        </p:nvCxnSpPr>
        <p:spPr>
          <a:xfrm flipH="1" flipV="1">
            <a:off x="8048625" y="2171700"/>
            <a:ext cx="9525" cy="6096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7886700" y="3810001"/>
            <a:ext cx="85726" cy="561974"/>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67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52" y="510792"/>
            <a:ext cx="4743450" cy="4562475"/>
          </a:xfrm>
          <a:prstGeom prst="rect">
            <a:avLst/>
          </a:prstGeom>
        </p:spPr>
      </p:pic>
      <p:sp>
        <p:nvSpPr>
          <p:cNvPr id="2" name="Rectangle 1"/>
          <p:cNvSpPr/>
          <p:nvPr/>
        </p:nvSpPr>
        <p:spPr>
          <a:xfrm>
            <a:off x="2252981" y="39469"/>
            <a:ext cx="48341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overview</a:t>
            </a:r>
          </a:p>
        </p:txBody>
      </p:sp>
      <p:sp>
        <p:nvSpPr>
          <p:cNvPr id="27654" name="TextBox 2"/>
          <p:cNvSpPr txBox="1">
            <a:spLocks noChangeArrowheads="1"/>
          </p:cNvSpPr>
          <p:nvPr/>
        </p:nvSpPr>
        <p:spPr bwMode="auto">
          <a:xfrm>
            <a:off x="4887702" y="914400"/>
            <a:ext cx="4158246" cy="2031325"/>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A lymph node is supported by a connective tissue </a:t>
            </a:r>
            <a:r>
              <a:rPr lang="en-US" b="1" dirty="0">
                <a:solidFill>
                  <a:srgbClr val="00B050"/>
                </a:solidFill>
                <a:latin typeface="Times New Roman" pitchFamily="18" charset="0"/>
                <a:cs typeface="Times New Roman" pitchFamily="18" charset="0"/>
              </a:rPr>
              <a:t>capsule</a:t>
            </a:r>
            <a:r>
              <a:rPr lang="en-US" b="1" dirty="0">
                <a:solidFill>
                  <a:schemeClr val="accent3">
                    <a:lumMod val="50000"/>
                  </a:schemeClr>
                </a:solidFill>
                <a:latin typeface="Times New Roman" pitchFamily="18" charset="0"/>
                <a:cs typeface="Times New Roman" pitchFamily="18" charset="0"/>
              </a:rPr>
              <a:t>, that projects into the substance of the organ as </a:t>
            </a:r>
            <a:r>
              <a:rPr lang="en-US" b="1" dirty="0" err="1">
                <a:solidFill>
                  <a:srgbClr val="00B050"/>
                </a:solidFill>
                <a:latin typeface="Times New Roman" pitchFamily="18" charset="0"/>
                <a:cs typeface="Times New Roman" pitchFamily="18" charset="0"/>
              </a:rPr>
              <a:t>trabeculae</a:t>
            </a:r>
            <a:r>
              <a:rPr lang="en-US" b="1" dirty="0">
                <a:solidFill>
                  <a:schemeClr val="accent3">
                    <a:lumMod val="50000"/>
                  </a:schemeClr>
                </a:solidFill>
                <a:latin typeface="Times New Roman" pitchFamily="18" charset="0"/>
                <a:cs typeface="Times New Roman" pitchFamily="18" charset="0"/>
              </a:rPr>
              <a:t>.  The indentation where the artery enters the organ, and the vein and efferent lymphatic vessels leave, is referred to as the </a:t>
            </a:r>
            <a:r>
              <a:rPr lang="en-US" b="1" dirty="0" err="1">
                <a:solidFill>
                  <a:srgbClr val="00B050"/>
                </a:solidFill>
                <a:latin typeface="Times New Roman" pitchFamily="18" charset="0"/>
                <a:cs typeface="Times New Roman" pitchFamily="18" charset="0"/>
              </a:rPr>
              <a:t>hilus</a:t>
            </a:r>
            <a:r>
              <a:rPr lang="en-US" b="1" dirty="0">
                <a:solidFill>
                  <a:schemeClr val="accent3">
                    <a:lumMod val="50000"/>
                  </a:schemeClr>
                </a:solidFill>
                <a:latin typeface="Times New Roman" pitchFamily="18" charset="0"/>
                <a:cs typeface="Times New Roman" pitchFamily="18" charset="0"/>
              </a:rPr>
              <a:t> (purple outline).</a:t>
            </a:r>
          </a:p>
        </p:txBody>
      </p:sp>
      <p:sp>
        <p:nvSpPr>
          <p:cNvPr id="9" name="TextBox 8"/>
          <p:cNvSpPr txBox="1"/>
          <p:nvPr/>
        </p:nvSpPr>
        <p:spPr>
          <a:xfrm>
            <a:off x="1219200" y="5334000"/>
            <a:ext cx="5486400" cy="1477328"/>
          </a:xfrm>
          <a:prstGeom prst="rect">
            <a:avLst/>
          </a:prstGeom>
          <a:noFill/>
        </p:spPr>
        <p:txBody>
          <a:bodyPr wrap="square" rtlCol="0">
            <a:spAutoFit/>
          </a:bodyPr>
          <a:lstStyle/>
          <a:p>
            <a:r>
              <a:rPr lang="en-US" b="1" dirty="0">
                <a:solidFill>
                  <a:srgbClr val="00B050"/>
                </a:solidFill>
                <a:latin typeface="Tempus Sans ITC" pitchFamily="82" charset="0"/>
              </a:rPr>
              <a:t>Lots of organs have a </a:t>
            </a:r>
            <a:r>
              <a:rPr lang="en-US" b="1" dirty="0" err="1">
                <a:solidFill>
                  <a:srgbClr val="00B050"/>
                </a:solidFill>
                <a:latin typeface="Tempus Sans ITC" pitchFamily="82" charset="0"/>
              </a:rPr>
              <a:t>hilus</a:t>
            </a:r>
            <a:r>
              <a:rPr lang="en-US" b="1" dirty="0">
                <a:solidFill>
                  <a:srgbClr val="00B050"/>
                </a:solidFill>
                <a:latin typeface="Tempus Sans ITC" pitchFamily="82" charset="0"/>
              </a:rPr>
              <a:t>; lymph nodes, spleen, lungs.  Note that this indentation means that in sections, the </a:t>
            </a:r>
            <a:r>
              <a:rPr lang="en-US" b="1" dirty="0" err="1">
                <a:solidFill>
                  <a:srgbClr val="00B050"/>
                </a:solidFill>
                <a:latin typeface="Tempus Sans ITC" pitchFamily="82" charset="0"/>
              </a:rPr>
              <a:t>hilus</a:t>
            </a:r>
            <a:r>
              <a:rPr lang="en-US" b="1" dirty="0">
                <a:solidFill>
                  <a:srgbClr val="00B050"/>
                </a:solidFill>
                <a:latin typeface="Tempus Sans ITC" pitchFamily="82" charset="0"/>
              </a:rPr>
              <a:t> and associated structures may be closer to the “middle” of the organ than one might initially think (see blue dotted line in drawing to the right).</a:t>
            </a:r>
          </a:p>
        </p:txBody>
      </p:sp>
      <p:sp>
        <p:nvSpPr>
          <p:cNvPr id="3" name="Rectangle 2"/>
          <p:cNvSpPr/>
          <p:nvPr/>
        </p:nvSpPr>
        <p:spPr>
          <a:xfrm>
            <a:off x="685800" y="1447800"/>
            <a:ext cx="838200" cy="3048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61771" y="871251"/>
            <a:ext cx="838200" cy="304800"/>
          </a:xfrm>
          <a:prstGeom prst="rect">
            <a:avLst/>
          </a:prstGeom>
          <a:noFill/>
          <a:ln w="38100">
            <a:solidFill>
              <a:srgbClr val="BA52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14600" y="2057400"/>
            <a:ext cx="685800" cy="888325"/>
          </a:xfrm>
          <a:prstGeom prst="ellipse">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000673" y="3657600"/>
            <a:ext cx="3045275" cy="2291179"/>
            <a:chOff x="6000673" y="3657600"/>
            <a:chExt cx="3045275" cy="2291179"/>
          </a:xfrm>
        </p:grpSpPr>
        <p:pic>
          <p:nvPicPr>
            <p:cNvPr id="8194" name="Picture 2" descr="http://upload.wikimedia.org/wikipedia/commons/thumb/e/ea/Schematic_of_lymph_node_showing_lymph_sinuses.png/250px-Schematic_of_lymph_node_showing_lymph_sinus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657600"/>
              <a:ext cx="2381250" cy="195262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6000673" y="4495800"/>
              <a:ext cx="3045275" cy="53340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01000" y="5610225"/>
              <a:ext cx="790575" cy="338554"/>
            </a:xfrm>
            <a:prstGeom prst="rect">
              <a:avLst/>
            </a:prstGeom>
            <a:noFill/>
          </p:spPr>
          <p:txBody>
            <a:bodyPr wrap="square" rtlCol="0">
              <a:spAutoFit/>
            </a:bodyPr>
            <a:lstStyle/>
            <a:p>
              <a:r>
                <a:rPr lang="en-US" sz="800" dirty="0"/>
                <a:t>Yes, from Wikipedia</a:t>
              </a:r>
            </a:p>
          </p:txBody>
        </p:sp>
      </p:grpSp>
    </p:spTree>
    <p:extLst>
      <p:ext uri="{BB962C8B-B14F-4D97-AF65-F5344CB8AC3E}">
        <p14:creationId xmlns:p14="http://schemas.microsoft.com/office/powerpoint/2010/main" val="1462015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9" y="1375182"/>
            <a:ext cx="3561234" cy="206123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5146" y="2101468"/>
            <a:ext cx="6256780" cy="4731132"/>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at </a:t>
            </a:r>
            <a:r>
              <a:rPr lang="en-US" sz="2400" b="1" dirty="0">
                <a:solidFill>
                  <a:schemeClr val="accent3">
                    <a:lumMod val="50000"/>
                  </a:schemeClr>
                </a:solidFill>
                <a:latin typeface="Times New Roman" pitchFamily="18" charset="0"/>
                <a:cs typeface="Times New Roman" pitchFamily="18" charset="0"/>
              </a:rPr>
              <a:t>X</a:t>
            </a:r>
            <a:r>
              <a:rPr lang="en-US" sz="2400" b="1" dirty="0">
                <a:solidFill>
                  <a:schemeClr val="accent3">
                    <a:lumMod val="50000"/>
                  </a:schemeClr>
                </a:solidFill>
                <a:latin typeface="Script MT Bold" pitchFamily="66" charset="0"/>
              </a:rPr>
              <a:t>. (advance slide for answer)</a:t>
            </a:r>
          </a:p>
        </p:txBody>
      </p:sp>
      <p:sp>
        <p:nvSpPr>
          <p:cNvPr id="5" name="Rectangle 4"/>
          <p:cNvSpPr/>
          <p:nvPr/>
        </p:nvSpPr>
        <p:spPr>
          <a:xfrm>
            <a:off x="1828478" y="2063593"/>
            <a:ext cx="536713" cy="50279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2081716" y="2058096"/>
            <a:ext cx="6957510" cy="88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73906" y="2547757"/>
            <a:ext cx="1221240" cy="43102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899850" y="3713722"/>
            <a:ext cx="1938051" cy="769441"/>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artery</a:t>
            </a:r>
          </a:p>
        </p:txBody>
      </p:sp>
      <p:sp>
        <p:nvSpPr>
          <p:cNvPr id="10" name="TextBox 9"/>
          <p:cNvSpPr txBox="1"/>
          <p:nvPr/>
        </p:nvSpPr>
        <p:spPr>
          <a:xfrm>
            <a:off x="6137850" y="5181599"/>
            <a:ext cx="762000" cy="646331"/>
          </a:xfrm>
          <a:prstGeom prst="rect">
            <a:avLst/>
          </a:prstGeom>
          <a:noFill/>
        </p:spPr>
        <p:txBody>
          <a:bodyPr wrap="square" rtlCol="0">
            <a:spAutoFit/>
          </a:bodyPr>
          <a:lstStyle/>
          <a:p>
            <a:r>
              <a:rPr lang="en-US" sz="3600" b="1" dirty="0"/>
              <a:t>X</a:t>
            </a:r>
          </a:p>
        </p:txBody>
      </p:sp>
    </p:spTree>
    <p:extLst>
      <p:ext uri="{BB962C8B-B14F-4D97-AF65-F5344CB8AC3E}">
        <p14:creationId xmlns:p14="http://schemas.microsoft.com/office/powerpoint/2010/main" val="61158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3505200" y="1016639"/>
            <a:ext cx="27432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Palatine tonsil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3247425"/>
            <a:ext cx="4770594" cy="352946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1509563"/>
            <a:ext cx="4458685" cy="3810000"/>
          </a:xfrm>
          <a:prstGeom prst="rect">
            <a:avLst/>
          </a:prstGeom>
        </p:spPr>
      </p:pic>
    </p:spTree>
    <p:extLst>
      <p:ext uri="{BB962C8B-B14F-4D97-AF65-F5344CB8AC3E}">
        <p14:creationId xmlns:p14="http://schemas.microsoft.com/office/powerpoint/2010/main" val="328729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21" y="1440597"/>
            <a:ext cx="2929379" cy="1595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1" y="1718048"/>
            <a:ext cx="6489700" cy="5181077"/>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5" name="Rectangle 4"/>
          <p:cNvSpPr/>
          <p:nvPr/>
        </p:nvSpPr>
        <p:spPr>
          <a:xfrm>
            <a:off x="1447479" y="1580993"/>
            <a:ext cx="343222" cy="3240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flipV="1">
            <a:off x="1789616" y="1600896"/>
            <a:ext cx="6957510" cy="888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60500" y="1930400"/>
            <a:ext cx="1206500" cy="4914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594220" y="4648200"/>
            <a:ext cx="2319051" cy="1754326"/>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Afferent lymphatic vessel</a:t>
            </a:r>
          </a:p>
        </p:txBody>
      </p:sp>
      <p:sp>
        <p:nvSpPr>
          <p:cNvPr id="13" name="Freeform 12"/>
          <p:cNvSpPr/>
          <p:nvPr/>
        </p:nvSpPr>
        <p:spPr>
          <a:xfrm>
            <a:off x="3746500" y="2819400"/>
            <a:ext cx="3238500" cy="3771900"/>
          </a:xfrm>
          <a:custGeom>
            <a:avLst/>
            <a:gdLst>
              <a:gd name="connsiteX0" fmla="*/ 2400300 w 3111500"/>
              <a:gd name="connsiteY0" fmla="*/ 1739900 h 3479800"/>
              <a:gd name="connsiteX1" fmla="*/ 2463800 w 3111500"/>
              <a:gd name="connsiteY1" fmla="*/ 1689100 h 3479800"/>
              <a:gd name="connsiteX2" fmla="*/ 2590800 w 3111500"/>
              <a:gd name="connsiteY2" fmla="*/ 1612900 h 3479800"/>
              <a:gd name="connsiteX3" fmla="*/ 2628900 w 3111500"/>
              <a:gd name="connsiteY3" fmla="*/ 1574800 h 3479800"/>
              <a:gd name="connsiteX4" fmla="*/ 2705100 w 3111500"/>
              <a:gd name="connsiteY4" fmla="*/ 1524000 h 3479800"/>
              <a:gd name="connsiteX5" fmla="*/ 2743200 w 3111500"/>
              <a:gd name="connsiteY5" fmla="*/ 1498600 h 3479800"/>
              <a:gd name="connsiteX6" fmla="*/ 2819400 w 3111500"/>
              <a:gd name="connsiteY6" fmla="*/ 1422400 h 3479800"/>
              <a:gd name="connsiteX7" fmla="*/ 2882900 w 3111500"/>
              <a:gd name="connsiteY7" fmla="*/ 1358900 h 3479800"/>
              <a:gd name="connsiteX8" fmla="*/ 2895600 w 3111500"/>
              <a:gd name="connsiteY8" fmla="*/ 1320800 h 3479800"/>
              <a:gd name="connsiteX9" fmla="*/ 2933700 w 3111500"/>
              <a:gd name="connsiteY9" fmla="*/ 1295400 h 3479800"/>
              <a:gd name="connsiteX10" fmla="*/ 2959100 w 3111500"/>
              <a:gd name="connsiteY10" fmla="*/ 1257300 h 3479800"/>
              <a:gd name="connsiteX11" fmla="*/ 2971800 w 3111500"/>
              <a:gd name="connsiteY11" fmla="*/ 1206500 h 3479800"/>
              <a:gd name="connsiteX12" fmla="*/ 3022600 w 3111500"/>
              <a:gd name="connsiteY12" fmla="*/ 1130300 h 3479800"/>
              <a:gd name="connsiteX13" fmla="*/ 3060700 w 3111500"/>
              <a:gd name="connsiteY13" fmla="*/ 1028700 h 3479800"/>
              <a:gd name="connsiteX14" fmla="*/ 3086100 w 3111500"/>
              <a:gd name="connsiteY14" fmla="*/ 914400 h 3479800"/>
              <a:gd name="connsiteX15" fmla="*/ 3098800 w 3111500"/>
              <a:gd name="connsiteY15" fmla="*/ 825500 h 3479800"/>
              <a:gd name="connsiteX16" fmla="*/ 3111500 w 3111500"/>
              <a:gd name="connsiteY16" fmla="*/ 660400 h 3479800"/>
              <a:gd name="connsiteX17" fmla="*/ 3098800 w 3111500"/>
              <a:gd name="connsiteY17" fmla="*/ 165100 h 3479800"/>
              <a:gd name="connsiteX18" fmla="*/ 3086100 w 3111500"/>
              <a:gd name="connsiteY18" fmla="*/ 127000 h 3479800"/>
              <a:gd name="connsiteX19" fmla="*/ 3048000 w 3111500"/>
              <a:gd name="connsiteY19" fmla="*/ 38100 h 3479800"/>
              <a:gd name="connsiteX20" fmla="*/ 2819400 w 3111500"/>
              <a:gd name="connsiteY20" fmla="*/ 0 h 3479800"/>
              <a:gd name="connsiteX21" fmla="*/ 2438400 w 3111500"/>
              <a:gd name="connsiteY21" fmla="*/ 12700 h 3479800"/>
              <a:gd name="connsiteX22" fmla="*/ 2336800 w 3111500"/>
              <a:gd name="connsiteY22" fmla="*/ 38100 h 3479800"/>
              <a:gd name="connsiteX23" fmla="*/ 2286000 w 3111500"/>
              <a:gd name="connsiteY23" fmla="*/ 63500 h 3479800"/>
              <a:gd name="connsiteX24" fmla="*/ 2235200 w 3111500"/>
              <a:gd name="connsiteY24" fmla="*/ 76200 h 3479800"/>
              <a:gd name="connsiteX25" fmla="*/ 2057400 w 3111500"/>
              <a:gd name="connsiteY25" fmla="*/ 127000 h 3479800"/>
              <a:gd name="connsiteX26" fmla="*/ 1943100 w 3111500"/>
              <a:gd name="connsiteY26" fmla="*/ 177800 h 3479800"/>
              <a:gd name="connsiteX27" fmla="*/ 1905000 w 3111500"/>
              <a:gd name="connsiteY27" fmla="*/ 190500 h 3479800"/>
              <a:gd name="connsiteX28" fmla="*/ 1828800 w 3111500"/>
              <a:gd name="connsiteY28" fmla="*/ 228600 h 3479800"/>
              <a:gd name="connsiteX29" fmla="*/ 1727200 w 3111500"/>
              <a:gd name="connsiteY29" fmla="*/ 279400 h 3479800"/>
              <a:gd name="connsiteX30" fmla="*/ 1676400 w 3111500"/>
              <a:gd name="connsiteY30" fmla="*/ 292100 h 3479800"/>
              <a:gd name="connsiteX31" fmla="*/ 1587500 w 3111500"/>
              <a:gd name="connsiteY31" fmla="*/ 342900 h 3479800"/>
              <a:gd name="connsiteX32" fmla="*/ 1549400 w 3111500"/>
              <a:gd name="connsiteY32" fmla="*/ 355600 h 3479800"/>
              <a:gd name="connsiteX33" fmla="*/ 1511300 w 3111500"/>
              <a:gd name="connsiteY33" fmla="*/ 393700 h 3479800"/>
              <a:gd name="connsiteX34" fmla="*/ 1473200 w 3111500"/>
              <a:gd name="connsiteY34" fmla="*/ 406400 h 3479800"/>
              <a:gd name="connsiteX35" fmla="*/ 1397000 w 3111500"/>
              <a:gd name="connsiteY35" fmla="*/ 457200 h 3479800"/>
              <a:gd name="connsiteX36" fmla="*/ 1320800 w 3111500"/>
              <a:gd name="connsiteY36" fmla="*/ 508000 h 3479800"/>
              <a:gd name="connsiteX37" fmla="*/ 1282700 w 3111500"/>
              <a:gd name="connsiteY37" fmla="*/ 533400 h 3479800"/>
              <a:gd name="connsiteX38" fmla="*/ 1244600 w 3111500"/>
              <a:gd name="connsiteY38" fmla="*/ 546100 h 3479800"/>
              <a:gd name="connsiteX39" fmla="*/ 1219200 w 3111500"/>
              <a:gd name="connsiteY39" fmla="*/ 584200 h 3479800"/>
              <a:gd name="connsiteX40" fmla="*/ 1143000 w 3111500"/>
              <a:gd name="connsiteY40" fmla="*/ 635000 h 3479800"/>
              <a:gd name="connsiteX41" fmla="*/ 1079500 w 3111500"/>
              <a:gd name="connsiteY41" fmla="*/ 685800 h 3479800"/>
              <a:gd name="connsiteX42" fmla="*/ 1003300 w 3111500"/>
              <a:gd name="connsiteY42" fmla="*/ 736600 h 3479800"/>
              <a:gd name="connsiteX43" fmla="*/ 927100 w 3111500"/>
              <a:gd name="connsiteY43" fmla="*/ 812800 h 3479800"/>
              <a:gd name="connsiteX44" fmla="*/ 889000 w 3111500"/>
              <a:gd name="connsiteY44" fmla="*/ 850900 h 3479800"/>
              <a:gd name="connsiteX45" fmla="*/ 812800 w 3111500"/>
              <a:gd name="connsiteY45" fmla="*/ 901700 h 3479800"/>
              <a:gd name="connsiteX46" fmla="*/ 711200 w 3111500"/>
              <a:gd name="connsiteY46" fmla="*/ 990600 h 3479800"/>
              <a:gd name="connsiteX47" fmla="*/ 673100 w 3111500"/>
              <a:gd name="connsiteY47" fmla="*/ 1028700 h 3479800"/>
              <a:gd name="connsiteX48" fmla="*/ 546100 w 3111500"/>
              <a:gd name="connsiteY48" fmla="*/ 1104900 h 3479800"/>
              <a:gd name="connsiteX49" fmla="*/ 469900 w 3111500"/>
              <a:gd name="connsiteY49" fmla="*/ 1168400 h 3479800"/>
              <a:gd name="connsiteX50" fmla="*/ 393700 w 3111500"/>
              <a:gd name="connsiteY50" fmla="*/ 1206500 h 3479800"/>
              <a:gd name="connsiteX51" fmla="*/ 330200 w 3111500"/>
              <a:gd name="connsiteY51" fmla="*/ 1282700 h 3479800"/>
              <a:gd name="connsiteX52" fmla="*/ 292100 w 3111500"/>
              <a:gd name="connsiteY52" fmla="*/ 1358900 h 3479800"/>
              <a:gd name="connsiteX53" fmla="*/ 215900 w 3111500"/>
              <a:gd name="connsiteY53" fmla="*/ 1460500 h 3479800"/>
              <a:gd name="connsiteX54" fmla="*/ 203200 w 3111500"/>
              <a:gd name="connsiteY54" fmla="*/ 1498600 h 3479800"/>
              <a:gd name="connsiteX55" fmla="*/ 177800 w 3111500"/>
              <a:gd name="connsiteY55" fmla="*/ 1536700 h 3479800"/>
              <a:gd name="connsiteX56" fmla="*/ 139700 w 3111500"/>
              <a:gd name="connsiteY56" fmla="*/ 1612900 h 3479800"/>
              <a:gd name="connsiteX57" fmla="*/ 114300 w 3111500"/>
              <a:gd name="connsiteY57" fmla="*/ 1651000 h 3479800"/>
              <a:gd name="connsiteX58" fmla="*/ 101600 w 3111500"/>
              <a:gd name="connsiteY58" fmla="*/ 1689100 h 3479800"/>
              <a:gd name="connsiteX59" fmla="*/ 76200 w 3111500"/>
              <a:gd name="connsiteY59" fmla="*/ 1739900 h 3479800"/>
              <a:gd name="connsiteX60" fmla="*/ 50800 w 3111500"/>
              <a:gd name="connsiteY60" fmla="*/ 1778000 h 3479800"/>
              <a:gd name="connsiteX61" fmla="*/ 12700 w 3111500"/>
              <a:gd name="connsiteY61" fmla="*/ 1905000 h 3479800"/>
              <a:gd name="connsiteX62" fmla="*/ 0 w 3111500"/>
              <a:gd name="connsiteY62" fmla="*/ 2222500 h 3479800"/>
              <a:gd name="connsiteX63" fmla="*/ 12700 w 3111500"/>
              <a:gd name="connsiteY63" fmla="*/ 2540000 h 3479800"/>
              <a:gd name="connsiteX64" fmla="*/ 38100 w 3111500"/>
              <a:gd name="connsiteY64" fmla="*/ 2730500 h 3479800"/>
              <a:gd name="connsiteX65" fmla="*/ 50800 w 3111500"/>
              <a:gd name="connsiteY65" fmla="*/ 2768600 h 3479800"/>
              <a:gd name="connsiteX66" fmla="*/ 63500 w 3111500"/>
              <a:gd name="connsiteY66" fmla="*/ 2832100 h 3479800"/>
              <a:gd name="connsiteX67" fmla="*/ 88900 w 3111500"/>
              <a:gd name="connsiteY67" fmla="*/ 2908300 h 3479800"/>
              <a:gd name="connsiteX68" fmla="*/ 101600 w 3111500"/>
              <a:gd name="connsiteY68" fmla="*/ 2984500 h 3479800"/>
              <a:gd name="connsiteX69" fmla="*/ 127000 w 3111500"/>
              <a:gd name="connsiteY69" fmla="*/ 3022600 h 3479800"/>
              <a:gd name="connsiteX70" fmla="*/ 139700 w 3111500"/>
              <a:gd name="connsiteY70" fmla="*/ 3060700 h 3479800"/>
              <a:gd name="connsiteX71" fmla="*/ 203200 w 3111500"/>
              <a:gd name="connsiteY71" fmla="*/ 3136900 h 3479800"/>
              <a:gd name="connsiteX72" fmla="*/ 254000 w 3111500"/>
              <a:gd name="connsiteY72" fmla="*/ 3213100 h 3479800"/>
              <a:gd name="connsiteX73" fmla="*/ 279400 w 3111500"/>
              <a:gd name="connsiteY73" fmla="*/ 3263900 h 3479800"/>
              <a:gd name="connsiteX74" fmla="*/ 317500 w 3111500"/>
              <a:gd name="connsiteY74" fmla="*/ 3289300 h 3479800"/>
              <a:gd name="connsiteX75" fmla="*/ 431800 w 3111500"/>
              <a:gd name="connsiteY75" fmla="*/ 3378200 h 3479800"/>
              <a:gd name="connsiteX76" fmla="*/ 508000 w 3111500"/>
              <a:gd name="connsiteY76" fmla="*/ 3416300 h 3479800"/>
              <a:gd name="connsiteX77" fmla="*/ 546100 w 3111500"/>
              <a:gd name="connsiteY77" fmla="*/ 3429000 h 3479800"/>
              <a:gd name="connsiteX78" fmla="*/ 584200 w 3111500"/>
              <a:gd name="connsiteY78" fmla="*/ 3454400 h 3479800"/>
              <a:gd name="connsiteX79" fmla="*/ 635000 w 3111500"/>
              <a:gd name="connsiteY79" fmla="*/ 3467100 h 3479800"/>
              <a:gd name="connsiteX80" fmla="*/ 673100 w 3111500"/>
              <a:gd name="connsiteY80" fmla="*/ 3479800 h 3479800"/>
              <a:gd name="connsiteX81" fmla="*/ 914400 w 3111500"/>
              <a:gd name="connsiteY81" fmla="*/ 3467100 h 3479800"/>
              <a:gd name="connsiteX82" fmla="*/ 952500 w 3111500"/>
              <a:gd name="connsiteY82" fmla="*/ 3454400 h 3479800"/>
              <a:gd name="connsiteX83" fmla="*/ 1041400 w 3111500"/>
              <a:gd name="connsiteY83" fmla="*/ 3429000 h 3479800"/>
              <a:gd name="connsiteX84" fmla="*/ 1117600 w 3111500"/>
              <a:gd name="connsiteY84" fmla="*/ 3365500 h 3479800"/>
              <a:gd name="connsiteX85" fmla="*/ 1155700 w 3111500"/>
              <a:gd name="connsiteY85" fmla="*/ 3340100 h 3479800"/>
              <a:gd name="connsiteX86" fmla="*/ 1244600 w 3111500"/>
              <a:gd name="connsiteY86" fmla="*/ 3276600 h 3479800"/>
              <a:gd name="connsiteX87" fmla="*/ 1270000 w 3111500"/>
              <a:gd name="connsiteY87" fmla="*/ 3238500 h 3479800"/>
              <a:gd name="connsiteX88" fmla="*/ 1308100 w 3111500"/>
              <a:gd name="connsiteY88" fmla="*/ 3213100 h 3479800"/>
              <a:gd name="connsiteX89" fmla="*/ 1397000 w 3111500"/>
              <a:gd name="connsiteY89" fmla="*/ 3111500 h 3479800"/>
              <a:gd name="connsiteX90" fmla="*/ 1435100 w 3111500"/>
              <a:gd name="connsiteY90" fmla="*/ 3035300 h 3479800"/>
              <a:gd name="connsiteX91" fmla="*/ 1485900 w 3111500"/>
              <a:gd name="connsiteY91" fmla="*/ 2946400 h 3479800"/>
              <a:gd name="connsiteX92" fmla="*/ 1524000 w 3111500"/>
              <a:gd name="connsiteY92" fmla="*/ 2921000 h 3479800"/>
              <a:gd name="connsiteX93" fmla="*/ 1574800 w 3111500"/>
              <a:gd name="connsiteY93" fmla="*/ 2819400 h 3479800"/>
              <a:gd name="connsiteX94" fmla="*/ 1625600 w 3111500"/>
              <a:gd name="connsiteY94" fmla="*/ 2717800 h 3479800"/>
              <a:gd name="connsiteX95" fmla="*/ 1676400 w 3111500"/>
              <a:gd name="connsiteY95" fmla="*/ 2667000 h 3479800"/>
              <a:gd name="connsiteX96" fmla="*/ 1739900 w 3111500"/>
              <a:gd name="connsiteY96" fmla="*/ 2590800 h 3479800"/>
              <a:gd name="connsiteX97" fmla="*/ 1790700 w 3111500"/>
              <a:gd name="connsiteY97" fmla="*/ 2514600 h 3479800"/>
              <a:gd name="connsiteX98" fmla="*/ 1841500 w 3111500"/>
              <a:gd name="connsiteY98" fmla="*/ 2438400 h 3479800"/>
              <a:gd name="connsiteX99" fmla="*/ 1892300 w 3111500"/>
              <a:gd name="connsiteY99" fmla="*/ 2400300 h 3479800"/>
              <a:gd name="connsiteX100" fmla="*/ 1955800 w 3111500"/>
              <a:gd name="connsiteY100" fmla="*/ 2336800 h 3479800"/>
              <a:gd name="connsiteX101" fmla="*/ 1968500 w 3111500"/>
              <a:gd name="connsiteY101" fmla="*/ 2298700 h 3479800"/>
              <a:gd name="connsiteX102" fmla="*/ 2006600 w 3111500"/>
              <a:gd name="connsiteY102" fmla="*/ 2273300 h 3479800"/>
              <a:gd name="connsiteX103" fmla="*/ 2044700 w 3111500"/>
              <a:gd name="connsiteY103" fmla="*/ 2235200 h 3479800"/>
              <a:gd name="connsiteX104" fmla="*/ 2095500 w 3111500"/>
              <a:gd name="connsiteY104" fmla="*/ 2159000 h 3479800"/>
              <a:gd name="connsiteX105" fmla="*/ 2120900 w 3111500"/>
              <a:gd name="connsiteY105" fmla="*/ 2108200 h 3479800"/>
              <a:gd name="connsiteX106" fmla="*/ 2159000 w 3111500"/>
              <a:gd name="connsiteY106" fmla="*/ 2082800 h 3479800"/>
              <a:gd name="connsiteX107" fmla="*/ 2209800 w 3111500"/>
              <a:gd name="connsiteY107" fmla="*/ 2006600 h 3479800"/>
              <a:gd name="connsiteX108" fmla="*/ 2273300 w 3111500"/>
              <a:gd name="connsiteY108" fmla="*/ 1930400 h 3479800"/>
              <a:gd name="connsiteX109" fmla="*/ 2324100 w 3111500"/>
              <a:gd name="connsiteY109" fmla="*/ 1854200 h 3479800"/>
              <a:gd name="connsiteX110" fmla="*/ 2374900 w 3111500"/>
              <a:gd name="connsiteY110" fmla="*/ 1765300 h 3479800"/>
              <a:gd name="connsiteX111" fmla="*/ 2400300 w 3111500"/>
              <a:gd name="connsiteY111" fmla="*/ 17399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111500" h="3479800">
                <a:moveTo>
                  <a:pt x="2400300" y="1739900"/>
                </a:moveTo>
                <a:cubicBezTo>
                  <a:pt x="2421467" y="1722967"/>
                  <a:pt x="2441246" y="1704136"/>
                  <a:pt x="2463800" y="1689100"/>
                </a:cubicBezTo>
                <a:cubicBezTo>
                  <a:pt x="2523930" y="1649013"/>
                  <a:pt x="2527830" y="1675870"/>
                  <a:pt x="2590800" y="1612900"/>
                </a:cubicBezTo>
                <a:cubicBezTo>
                  <a:pt x="2603500" y="1600200"/>
                  <a:pt x="2614723" y="1585827"/>
                  <a:pt x="2628900" y="1574800"/>
                </a:cubicBezTo>
                <a:cubicBezTo>
                  <a:pt x="2652997" y="1556058"/>
                  <a:pt x="2679700" y="1540933"/>
                  <a:pt x="2705100" y="1524000"/>
                </a:cubicBezTo>
                <a:cubicBezTo>
                  <a:pt x="2717800" y="1515533"/>
                  <a:pt x="2732407" y="1509393"/>
                  <a:pt x="2743200" y="1498600"/>
                </a:cubicBezTo>
                <a:cubicBezTo>
                  <a:pt x="2768600" y="1473200"/>
                  <a:pt x="2799475" y="1452288"/>
                  <a:pt x="2819400" y="1422400"/>
                </a:cubicBezTo>
                <a:cubicBezTo>
                  <a:pt x="2853267" y="1371600"/>
                  <a:pt x="2832100" y="1392767"/>
                  <a:pt x="2882900" y="1358900"/>
                </a:cubicBezTo>
                <a:cubicBezTo>
                  <a:pt x="2887133" y="1346200"/>
                  <a:pt x="2887237" y="1331253"/>
                  <a:pt x="2895600" y="1320800"/>
                </a:cubicBezTo>
                <a:cubicBezTo>
                  <a:pt x="2905135" y="1308881"/>
                  <a:pt x="2922907" y="1306193"/>
                  <a:pt x="2933700" y="1295400"/>
                </a:cubicBezTo>
                <a:cubicBezTo>
                  <a:pt x="2944493" y="1284607"/>
                  <a:pt x="2950633" y="1270000"/>
                  <a:pt x="2959100" y="1257300"/>
                </a:cubicBezTo>
                <a:cubicBezTo>
                  <a:pt x="2963333" y="1240367"/>
                  <a:pt x="2963994" y="1222112"/>
                  <a:pt x="2971800" y="1206500"/>
                </a:cubicBezTo>
                <a:cubicBezTo>
                  <a:pt x="2985452" y="1179196"/>
                  <a:pt x="3011263" y="1158644"/>
                  <a:pt x="3022600" y="1130300"/>
                </a:cubicBezTo>
                <a:cubicBezTo>
                  <a:pt x="3036020" y="1096750"/>
                  <a:pt x="3050745" y="1063541"/>
                  <a:pt x="3060700" y="1028700"/>
                </a:cubicBezTo>
                <a:cubicBezTo>
                  <a:pt x="3069833" y="996733"/>
                  <a:pt x="3080862" y="945827"/>
                  <a:pt x="3086100" y="914400"/>
                </a:cubicBezTo>
                <a:cubicBezTo>
                  <a:pt x="3091021" y="884873"/>
                  <a:pt x="3095821" y="855286"/>
                  <a:pt x="3098800" y="825500"/>
                </a:cubicBezTo>
                <a:cubicBezTo>
                  <a:pt x="3104292" y="770578"/>
                  <a:pt x="3107267" y="715433"/>
                  <a:pt x="3111500" y="660400"/>
                </a:cubicBezTo>
                <a:cubicBezTo>
                  <a:pt x="3107267" y="495300"/>
                  <a:pt x="3106656" y="330067"/>
                  <a:pt x="3098800" y="165100"/>
                </a:cubicBezTo>
                <a:cubicBezTo>
                  <a:pt x="3098163" y="151728"/>
                  <a:pt x="3089778" y="139872"/>
                  <a:pt x="3086100" y="127000"/>
                </a:cubicBezTo>
                <a:cubicBezTo>
                  <a:pt x="3079055" y="102344"/>
                  <a:pt x="3074899" y="54912"/>
                  <a:pt x="3048000" y="38100"/>
                </a:cubicBezTo>
                <a:cubicBezTo>
                  <a:pt x="2990511" y="2169"/>
                  <a:pt x="2870782" y="4282"/>
                  <a:pt x="2819400" y="0"/>
                </a:cubicBezTo>
                <a:cubicBezTo>
                  <a:pt x="2692400" y="4233"/>
                  <a:pt x="2565264" y="5451"/>
                  <a:pt x="2438400" y="12700"/>
                </a:cubicBezTo>
                <a:cubicBezTo>
                  <a:pt x="2415464" y="14011"/>
                  <a:pt x="2362080" y="27266"/>
                  <a:pt x="2336800" y="38100"/>
                </a:cubicBezTo>
                <a:cubicBezTo>
                  <a:pt x="2319399" y="45558"/>
                  <a:pt x="2303727" y="56853"/>
                  <a:pt x="2286000" y="63500"/>
                </a:cubicBezTo>
                <a:cubicBezTo>
                  <a:pt x="2269657" y="69629"/>
                  <a:pt x="2251883" y="71067"/>
                  <a:pt x="2235200" y="76200"/>
                </a:cubicBezTo>
                <a:cubicBezTo>
                  <a:pt x="2068332" y="127544"/>
                  <a:pt x="2177529" y="102974"/>
                  <a:pt x="2057400" y="127000"/>
                </a:cubicBezTo>
                <a:cubicBezTo>
                  <a:pt x="1997023" y="167252"/>
                  <a:pt x="2033780" y="147573"/>
                  <a:pt x="1943100" y="177800"/>
                </a:cubicBezTo>
                <a:cubicBezTo>
                  <a:pt x="1930400" y="182033"/>
                  <a:pt x="1916139" y="183074"/>
                  <a:pt x="1905000" y="190500"/>
                </a:cubicBezTo>
                <a:cubicBezTo>
                  <a:pt x="1795811" y="263293"/>
                  <a:pt x="1933960" y="176020"/>
                  <a:pt x="1828800" y="228600"/>
                </a:cubicBezTo>
                <a:cubicBezTo>
                  <a:pt x="1735465" y="275268"/>
                  <a:pt x="1859039" y="235454"/>
                  <a:pt x="1727200" y="279400"/>
                </a:cubicBezTo>
                <a:cubicBezTo>
                  <a:pt x="1710641" y="284920"/>
                  <a:pt x="1692743" y="285971"/>
                  <a:pt x="1676400" y="292100"/>
                </a:cubicBezTo>
                <a:cubicBezTo>
                  <a:pt x="1587339" y="325498"/>
                  <a:pt x="1661193" y="306054"/>
                  <a:pt x="1587500" y="342900"/>
                </a:cubicBezTo>
                <a:cubicBezTo>
                  <a:pt x="1575526" y="348887"/>
                  <a:pt x="1562100" y="351367"/>
                  <a:pt x="1549400" y="355600"/>
                </a:cubicBezTo>
                <a:cubicBezTo>
                  <a:pt x="1536700" y="368300"/>
                  <a:pt x="1526244" y="383737"/>
                  <a:pt x="1511300" y="393700"/>
                </a:cubicBezTo>
                <a:cubicBezTo>
                  <a:pt x="1500161" y="401126"/>
                  <a:pt x="1484902" y="399899"/>
                  <a:pt x="1473200" y="406400"/>
                </a:cubicBezTo>
                <a:cubicBezTo>
                  <a:pt x="1446515" y="421225"/>
                  <a:pt x="1422400" y="440267"/>
                  <a:pt x="1397000" y="457200"/>
                </a:cubicBezTo>
                <a:lnTo>
                  <a:pt x="1320800" y="508000"/>
                </a:lnTo>
                <a:cubicBezTo>
                  <a:pt x="1308100" y="516467"/>
                  <a:pt x="1297180" y="528573"/>
                  <a:pt x="1282700" y="533400"/>
                </a:cubicBezTo>
                <a:lnTo>
                  <a:pt x="1244600" y="546100"/>
                </a:lnTo>
                <a:cubicBezTo>
                  <a:pt x="1236133" y="558800"/>
                  <a:pt x="1230687" y="574149"/>
                  <a:pt x="1219200" y="584200"/>
                </a:cubicBezTo>
                <a:cubicBezTo>
                  <a:pt x="1196226" y="604302"/>
                  <a:pt x="1143000" y="635000"/>
                  <a:pt x="1143000" y="635000"/>
                </a:cubicBezTo>
                <a:cubicBezTo>
                  <a:pt x="1086194" y="720209"/>
                  <a:pt x="1153112" y="636725"/>
                  <a:pt x="1079500" y="685800"/>
                </a:cubicBezTo>
                <a:cubicBezTo>
                  <a:pt x="984368" y="749221"/>
                  <a:pt x="1093892" y="706403"/>
                  <a:pt x="1003300" y="736600"/>
                </a:cubicBezTo>
                <a:cubicBezTo>
                  <a:pt x="958586" y="803671"/>
                  <a:pt x="1000613" y="749789"/>
                  <a:pt x="927100" y="812800"/>
                </a:cubicBezTo>
                <a:cubicBezTo>
                  <a:pt x="913463" y="824489"/>
                  <a:pt x="903177" y="839873"/>
                  <a:pt x="889000" y="850900"/>
                </a:cubicBezTo>
                <a:cubicBezTo>
                  <a:pt x="864903" y="869642"/>
                  <a:pt x="812800" y="901700"/>
                  <a:pt x="812800" y="901700"/>
                </a:cubicBezTo>
                <a:cubicBezTo>
                  <a:pt x="740833" y="1009650"/>
                  <a:pt x="859367" y="842433"/>
                  <a:pt x="711200" y="990600"/>
                </a:cubicBezTo>
                <a:cubicBezTo>
                  <a:pt x="698500" y="1003300"/>
                  <a:pt x="687715" y="1018261"/>
                  <a:pt x="673100" y="1028700"/>
                </a:cubicBezTo>
                <a:cubicBezTo>
                  <a:pt x="602949" y="1078808"/>
                  <a:pt x="625229" y="1025771"/>
                  <a:pt x="546100" y="1104900"/>
                </a:cubicBezTo>
                <a:cubicBezTo>
                  <a:pt x="518013" y="1132987"/>
                  <a:pt x="505263" y="1150719"/>
                  <a:pt x="469900" y="1168400"/>
                </a:cubicBezTo>
                <a:cubicBezTo>
                  <a:pt x="412622" y="1197039"/>
                  <a:pt x="448295" y="1161004"/>
                  <a:pt x="393700" y="1206500"/>
                </a:cubicBezTo>
                <a:cubicBezTo>
                  <a:pt x="369625" y="1226562"/>
                  <a:pt x="344471" y="1254157"/>
                  <a:pt x="330200" y="1282700"/>
                </a:cubicBezTo>
                <a:cubicBezTo>
                  <a:pt x="293581" y="1355939"/>
                  <a:pt x="346695" y="1286107"/>
                  <a:pt x="292100" y="1358900"/>
                </a:cubicBezTo>
                <a:cubicBezTo>
                  <a:pt x="278081" y="1377592"/>
                  <a:pt x="230256" y="1431788"/>
                  <a:pt x="215900" y="1460500"/>
                </a:cubicBezTo>
                <a:cubicBezTo>
                  <a:pt x="209913" y="1472474"/>
                  <a:pt x="209187" y="1486626"/>
                  <a:pt x="203200" y="1498600"/>
                </a:cubicBezTo>
                <a:cubicBezTo>
                  <a:pt x="196374" y="1512252"/>
                  <a:pt x="185213" y="1523357"/>
                  <a:pt x="177800" y="1536700"/>
                </a:cubicBezTo>
                <a:cubicBezTo>
                  <a:pt x="164009" y="1561524"/>
                  <a:pt x="153491" y="1588076"/>
                  <a:pt x="139700" y="1612900"/>
                </a:cubicBezTo>
                <a:cubicBezTo>
                  <a:pt x="132287" y="1626243"/>
                  <a:pt x="121126" y="1637348"/>
                  <a:pt x="114300" y="1651000"/>
                </a:cubicBezTo>
                <a:cubicBezTo>
                  <a:pt x="108313" y="1662974"/>
                  <a:pt x="106873" y="1676795"/>
                  <a:pt x="101600" y="1689100"/>
                </a:cubicBezTo>
                <a:cubicBezTo>
                  <a:pt x="94142" y="1706501"/>
                  <a:pt x="85593" y="1723462"/>
                  <a:pt x="76200" y="1739900"/>
                </a:cubicBezTo>
                <a:cubicBezTo>
                  <a:pt x="68627" y="1753152"/>
                  <a:pt x="56999" y="1764052"/>
                  <a:pt x="50800" y="1778000"/>
                </a:cubicBezTo>
                <a:cubicBezTo>
                  <a:pt x="33132" y="1817754"/>
                  <a:pt x="23255" y="1862780"/>
                  <a:pt x="12700" y="1905000"/>
                </a:cubicBezTo>
                <a:cubicBezTo>
                  <a:pt x="8467" y="2010833"/>
                  <a:pt x="0" y="2116582"/>
                  <a:pt x="0" y="2222500"/>
                </a:cubicBezTo>
                <a:cubicBezTo>
                  <a:pt x="0" y="2328418"/>
                  <a:pt x="6480" y="2434265"/>
                  <a:pt x="12700" y="2540000"/>
                </a:cubicBezTo>
                <a:cubicBezTo>
                  <a:pt x="14901" y="2577419"/>
                  <a:pt x="28060" y="2685322"/>
                  <a:pt x="38100" y="2730500"/>
                </a:cubicBezTo>
                <a:cubicBezTo>
                  <a:pt x="41004" y="2743568"/>
                  <a:pt x="47553" y="2755613"/>
                  <a:pt x="50800" y="2768600"/>
                </a:cubicBezTo>
                <a:cubicBezTo>
                  <a:pt x="56035" y="2789541"/>
                  <a:pt x="57820" y="2811275"/>
                  <a:pt x="63500" y="2832100"/>
                </a:cubicBezTo>
                <a:cubicBezTo>
                  <a:pt x="70545" y="2857931"/>
                  <a:pt x="84498" y="2881890"/>
                  <a:pt x="88900" y="2908300"/>
                </a:cubicBezTo>
                <a:cubicBezTo>
                  <a:pt x="93133" y="2933700"/>
                  <a:pt x="93457" y="2960071"/>
                  <a:pt x="101600" y="2984500"/>
                </a:cubicBezTo>
                <a:cubicBezTo>
                  <a:pt x="106427" y="2998980"/>
                  <a:pt x="120174" y="3008948"/>
                  <a:pt x="127000" y="3022600"/>
                </a:cubicBezTo>
                <a:cubicBezTo>
                  <a:pt x="132987" y="3034574"/>
                  <a:pt x="133713" y="3048726"/>
                  <a:pt x="139700" y="3060700"/>
                </a:cubicBezTo>
                <a:cubicBezTo>
                  <a:pt x="166929" y="3115158"/>
                  <a:pt x="163878" y="3086343"/>
                  <a:pt x="203200" y="3136900"/>
                </a:cubicBezTo>
                <a:cubicBezTo>
                  <a:pt x="221942" y="3160997"/>
                  <a:pt x="240348" y="3185796"/>
                  <a:pt x="254000" y="3213100"/>
                </a:cubicBezTo>
                <a:cubicBezTo>
                  <a:pt x="262467" y="3230033"/>
                  <a:pt x="267280" y="3249356"/>
                  <a:pt x="279400" y="3263900"/>
                </a:cubicBezTo>
                <a:cubicBezTo>
                  <a:pt x="289171" y="3275626"/>
                  <a:pt x="305774" y="3279529"/>
                  <a:pt x="317500" y="3289300"/>
                </a:cubicBezTo>
                <a:cubicBezTo>
                  <a:pt x="361331" y="3325826"/>
                  <a:pt x="367603" y="3356801"/>
                  <a:pt x="431800" y="3378200"/>
                </a:cubicBezTo>
                <a:cubicBezTo>
                  <a:pt x="527565" y="3410122"/>
                  <a:pt x="409523" y="3367061"/>
                  <a:pt x="508000" y="3416300"/>
                </a:cubicBezTo>
                <a:cubicBezTo>
                  <a:pt x="519974" y="3422287"/>
                  <a:pt x="534126" y="3423013"/>
                  <a:pt x="546100" y="3429000"/>
                </a:cubicBezTo>
                <a:cubicBezTo>
                  <a:pt x="559752" y="3435826"/>
                  <a:pt x="570171" y="3448387"/>
                  <a:pt x="584200" y="3454400"/>
                </a:cubicBezTo>
                <a:cubicBezTo>
                  <a:pt x="600243" y="3461276"/>
                  <a:pt x="618217" y="3462305"/>
                  <a:pt x="635000" y="3467100"/>
                </a:cubicBezTo>
                <a:cubicBezTo>
                  <a:pt x="647872" y="3470778"/>
                  <a:pt x="660400" y="3475567"/>
                  <a:pt x="673100" y="3479800"/>
                </a:cubicBezTo>
                <a:cubicBezTo>
                  <a:pt x="753533" y="3475567"/>
                  <a:pt x="834186" y="3474392"/>
                  <a:pt x="914400" y="3467100"/>
                </a:cubicBezTo>
                <a:cubicBezTo>
                  <a:pt x="927732" y="3465888"/>
                  <a:pt x="939628" y="3458078"/>
                  <a:pt x="952500" y="3454400"/>
                </a:cubicBezTo>
                <a:cubicBezTo>
                  <a:pt x="971489" y="3448975"/>
                  <a:pt x="1021100" y="3439150"/>
                  <a:pt x="1041400" y="3429000"/>
                </a:cubicBezTo>
                <a:cubicBezTo>
                  <a:pt x="1088698" y="3405351"/>
                  <a:pt x="1075469" y="3400609"/>
                  <a:pt x="1117600" y="3365500"/>
                </a:cubicBezTo>
                <a:cubicBezTo>
                  <a:pt x="1129326" y="3355729"/>
                  <a:pt x="1143280" y="3348972"/>
                  <a:pt x="1155700" y="3340100"/>
                </a:cubicBezTo>
                <a:cubicBezTo>
                  <a:pt x="1265969" y="3261336"/>
                  <a:pt x="1154810" y="3336460"/>
                  <a:pt x="1244600" y="3276600"/>
                </a:cubicBezTo>
                <a:cubicBezTo>
                  <a:pt x="1253067" y="3263900"/>
                  <a:pt x="1259207" y="3249293"/>
                  <a:pt x="1270000" y="3238500"/>
                </a:cubicBezTo>
                <a:cubicBezTo>
                  <a:pt x="1280793" y="3227707"/>
                  <a:pt x="1298049" y="3224587"/>
                  <a:pt x="1308100" y="3213100"/>
                </a:cubicBezTo>
                <a:cubicBezTo>
                  <a:pt x="1411817" y="3094567"/>
                  <a:pt x="1311275" y="3168650"/>
                  <a:pt x="1397000" y="3111500"/>
                </a:cubicBezTo>
                <a:cubicBezTo>
                  <a:pt x="1420285" y="3041646"/>
                  <a:pt x="1395709" y="3104234"/>
                  <a:pt x="1435100" y="3035300"/>
                </a:cubicBezTo>
                <a:cubicBezTo>
                  <a:pt x="1448381" y="3012058"/>
                  <a:pt x="1465272" y="2967028"/>
                  <a:pt x="1485900" y="2946400"/>
                </a:cubicBezTo>
                <a:cubicBezTo>
                  <a:pt x="1496693" y="2935607"/>
                  <a:pt x="1511300" y="2929467"/>
                  <a:pt x="1524000" y="2921000"/>
                </a:cubicBezTo>
                <a:cubicBezTo>
                  <a:pt x="1550330" y="2815680"/>
                  <a:pt x="1515924" y="2925377"/>
                  <a:pt x="1574800" y="2819400"/>
                </a:cubicBezTo>
                <a:cubicBezTo>
                  <a:pt x="1610300" y="2755499"/>
                  <a:pt x="1584587" y="2765648"/>
                  <a:pt x="1625600" y="2717800"/>
                </a:cubicBezTo>
                <a:cubicBezTo>
                  <a:pt x="1641185" y="2699618"/>
                  <a:pt x="1662032" y="2686158"/>
                  <a:pt x="1676400" y="2667000"/>
                </a:cubicBezTo>
                <a:cubicBezTo>
                  <a:pt x="1740852" y="2581064"/>
                  <a:pt x="1660066" y="2644023"/>
                  <a:pt x="1739900" y="2590800"/>
                </a:cubicBezTo>
                <a:cubicBezTo>
                  <a:pt x="1764189" y="2517934"/>
                  <a:pt x="1735206" y="2585949"/>
                  <a:pt x="1790700" y="2514600"/>
                </a:cubicBezTo>
                <a:cubicBezTo>
                  <a:pt x="1809442" y="2490503"/>
                  <a:pt x="1817078" y="2456716"/>
                  <a:pt x="1841500" y="2438400"/>
                </a:cubicBezTo>
                <a:cubicBezTo>
                  <a:pt x="1858433" y="2425700"/>
                  <a:pt x="1877333" y="2415267"/>
                  <a:pt x="1892300" y="2400300"/>
                </a:cubicBezTo>
                <a:cubicBezTo>
                  <a:pt x="1976967" y="2315633"/>
                  <a:pt x="1854200" y="2404533"/>
                  <a:pt x="1955800" y="2336800"/>
                </a:cubicBezTo>
                <a:cubicBezTo>
                  <a:pt x="1960033" y="2324100"/>
                  <a:pt x="1960137" y="2309153"/>
                  <a:pt x="1968500" y="2298700"/>
                </a:cubicBezTo>
                <a:cubicBezTo>
                  <a:pt x="1978035" y="2286781"/>
                  <a:pt x="1994874" y="2283071"/>
                  <a:pt x="2006600" y="2273300"/>
                </a:cubicBezTo>
                <a:cubicBezTo>
                  <a:pt x="2020398" y="2261802"/>
                  <a:pt x="2033673" y="2249377"/>
                  <a:pt x="2044700" y="2235200"/>
                </a:cubicBezTo>
                <a:cubicBezTo>
                  <a:pt x="2063442" y="2211103"/>
                  <a:pt x="2081848" y="2186304"/>
                  <a:pt x="2095500" y="2159000"/>
                </a:cubicBezTo>
                <a:cubicBezTo>
                  <a:pt x="2103967" y="2142067"/>
                  <a:pt x="2108780" y="2122744"/>
                  <a:pt x="2120900" y="2108200"/>
                </a:cubicBezTo>
                <a:cubicBezTo>
                  <a:pt x="2130671" y="2096474"/>
                  <a:pt x="2146300" y="2091267"/>
                  <a:pt x="2159000" y="2082800"/>
                </a:cubicBezTo>
                <a:cubicBezTo>
                  <a:pt x="2181319" y="2015843"/>
                  <a:pt x="2156949" y="2070021"/>
                  <a:pt x="2209800" y="2006600"/>
                </a:cubicBezTo>
                <a:cubicBezTo>
                  <a:pt x="2298207" y="1900512"/>
                  <a:pt x="2161990" y="2041710"/>
                  <a:pt x="2273300" y="1930400"/>
                </a:cubicBezTo>
                <a:cubicBezTo>
                  <a:pt x="2295619" y="1863443"/>
                  <a:pt x="2271249" y="1917621"/>
                  <a:pt x="2324100" y="1854200"/>
                </a:cubicBezTo>
                <a:cubicBezTo>
                  <a:pt x="2346539" y="1827274"/>
                  <a:pt x="2359373" y="1796354"/>
                  <a:pt x="2374900" y="1765300"/>
                </a:cubicBezTo>
                <a:lnTo>
                  <a:pt x="2400300" y="1739900"/>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9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837" y="948897"/>
            <a:ext cx="5419725" cy="55911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21" name="Rectangle 20"/>
          <p:cNvSpPr/>
          <p:nvPr/>
        </p:nvSpPr>
        <p:spPr>
          <a:xfrm>
            <a:off x="1735902" y="1102786"/>
            <a:ext cx="1993593"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monocyte</a:t>
            </a:r>
          </a:p>
        </p:txBody>
      </p:sp>
      <p:cxnSp>
        <p:nvCxnSpPr>
          <p:cNvPr id="5" name="Straight Arrow Connector 4"/>
          <p:cNvCxnSpPr/>
          <p:nvPr/>
        </p:nvCxnSpPr>
        <p:spPr>
          <a:xfrm flipH="1">
            <a:off x="4876800" y="1981200"/>
            <a:ext cx="83820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34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95065"/>
            <a:ext cx="7620000" cy="574744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regions. (advance slide for answer)</a:t>
            </a:r>
          </a:p>
        </p:txBody>
      </p:sp>
      <p:sp>
        <p:nvSpPr>
          <p:cNvPr id="21" name="Rectangle 20"/>
          <p:cNvSpPr/>
          <p:nvPr/>
        </p:nvSpPr>
        <p:spPr>
          <a:xfrm>
            <a:off x="4317149" y="1066800"/>
            <a:ext cx="2388451"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Splenic cords (of </a:t>
            </a:r>
            <a:r>
              <a:rPr lang="en-US" sz="2800" b="1" dirty="0" err="1">
                <a:ln w="11430"/>
                <a:effectLst>
                  <a:outerShdw blurRad="50800" dist="39000" dir="5460000" algn="tl">
                    <a:srgbClr val="000000">
                      <a:alpha val="38000"/>
                    </a:srgbClr>
                  </a:outerShdw>
                </a:effectLst>
                <a:latin typeface="+mn-lt"/>
              </a:rPr>
              <a:t>Billroth</a:t>
            </a:r>
            <a:r>
              <a:rPr lang="en-US" sz="2800" b="1" dirty="0">
                <a:ln w="11430"/>
                <a:effectLst>
                  <a:outerShdw blurRad="50800" dist="39000" dir="5460000" algn="tl">
                    <a:srgbClr val="000000">
                      <a:alpha val="38000"/>
                    </a:srgbClr>
                  </a:outerShdw>
                </a:effectLst>
                <a:latin typeface="+mn-lt"/>
              </a:rPr>
              <a:t>)</a:t>
            </a:r>
          </a:p>
        </p:txBody>
      </p:sp>
      <p:sp>
        <p:nvSpPr>
          <p:cNvPr id="2" name="Freeform 1"/>
          <p:cNvSpPr/>
          <p:nvPr/>
        </p:nvSpPr>
        <p:spPr>
          <a:xfrm>
            <a:off x="1189822" y="4384713"/>
            <a:ext cx="7017835" cy="2434728"/>
          </a:xfrm>
          <a:custGeom>
            <a:avLst/>
            <a:gdLst>
              <a:gd name="connsiteX0" fmla="*/ 6158429 w 7017835"/>
              <a:gd name="connsiteY0" fmla="*/ 1344058 h 2434728"/>
              <a:gd name="connsiteX1" fmla="*/ 6213513 w 7017835"/>
              <a:gd name="connsiteY1" fmla="*/ 1322024 h 2434728"/>
              <a:gd name="connsiteX2" fmla="*/ 6246564 w 7017835"/>
              <a:gd name="connsiteY2" fmla="*/ 1311007 h 2434728"/>
              <a:gd name="connsiteX3" fmla="*/ 6334698 w 7017835"/>
              <a:gd name="connsiteY3" fmla="*/ 1266940 h 2434728"/>
              <a:gd name="connsiteX4" fmla="*/ 6400800 w 7017835"/>
              <a:gd name="connsiteY4" fmla="*/ 1222873 h 2434728"/>
              <a:gd name="connsiteX5" fmla="*/ 6466901 w 7017835"/>
              <a:gd name="connsiteY5" fmla="*/ 1167788 h 2434728"/>
              <a:gd name="connsiteX6" fmla="*/ 6499951 w 7017835"/>
              <a:gd name="connsiteY6" fmla="*/ 1156771 h 2434728"/>
              <a:gd name="connsiteX7" fmla="*/ 6533002 w 7017835"/>
              <a:gd name="connsiteY7" fmla="*/ 1134738 h 2434728"/>
              <a:gd name="connsiteX8" fmla="*/ 6566053 w 7017835"/>
              <a:gd name="connsiteY8" fmla="*/ 1123721 h 2434728"/>
              <a:gd name="connsiteX9" fmla="*/ 6654188 w 7017835"/>
              <a:gd name="connsiteY9" fmla="*/ 1090670 h 2434728"/>
              <a:gd name="connsiteX10" fmla="*/ 6709272 w 7017835"/>
              <a:gd name="connsiteY10" fmla="*/ 1068636 h 2434728"/>
              <a:gd name="connsiteX11" fmla="*/ 6775373 w 7017835"/>
              <a:gd name="connsiteY11" fmla="*/ 1046603 h 2434728"/>
              <a:gd name="connsiteX12" fmla="*/ 6808424 w 7017835"/>
              <a:gd name="connsiteY12" fmla="*/ 1035586 h 2434728"/>
              <a:gd name="connsiteX13" fmla="*/ 6874525 w 7017835"/>
              <a:gd name="connsiteY13" fmla="*/ 980501 h 2434728"/>
              <a:gd name="connsiteX14" fmla="*/ 6929609 w 7017835"/>
              <a:gd name="connsiteY14" fmla="*/ 925417 h 2434728"/>
              <a:gd name="connsiteX15" fmla="*/ 6951643 w 7017835"/>
              <a:gd name="connsiteY15" fmla="*/ 881350 h 2434728"/>
              <a:gd name="connsiteX16" fmla="*/ 6995711 w 7017835"/>
              <a:gd name="connsiteY16" fmla="*/ 815248 h 2434728"/>
              <a:gd name="connsiteX17" fmla="*/ 7017744 w 7017835"/>
              <a:gd name="connsiteY17" fmla="*/ 749147 h 2434728"/>
              <a:gd name="connsiteX18" fmla="*/ 7006727 w 7017835"/>
              <a:gd name="connsiteY18" fmla="*/ 572877 h 2434728"/>
              <a:gd name="connsiteX19" fmla="*/ 6940626 w 7017835"/>
              <a:gd name="connsiteY19" fmla="*/ 440675 h 2434728"/>
              <a:gd name="connsiteX20" fmla="*/ 6874525 w 7017835"/>
              <a:gd name="connsiteY20" fmla="*/ 396607 h 2434728"/>
              <a:gd name="connsiteX21" fmla="*/ 6841474 w 7017835"/>
              <a:gd name="connsiteY21" fmla="*/ 374574 h 2434728"/>
              <a:gd name="connsiteX22" fmla="*/ 6786390 w 7017835"/>
              <a:gd name="connsiteY22" fmla="*/ 363557 h 2434728"/>
              <a:gd name="connsiteX23" fmla="*/ 6720289 w 7017835"/>
              <a:gd name="connsiteY23" fmla="*/ 341523 h 2434728"/>
              <a:gd name="connsiteX24" fmla="*/ 6687238 w 7017835"/>
              <a:gd name="connsiteY24" fmla="*/ 330506 h 2434728"/>
              <a:gd name="connsiteX25" fmla="*/ 6654188 w 7017835"/>
              <a:gd name="connsiteY25" fmla="*/ 319489 h 2434728"/>
              <a:gd name="connsiteX26" fmla="*/ 6610120 w 7017835"/>
              <a:gd name="connsiteY26" fmla="*/ 308473 h 2434728"/>
              <a:gd name="connsiteX27" fmla="*/ 6566053 w 7017835"/>
              <a:gd name="connsiteY27" fmla="*/ 286439 h 2434728"/>
              <a:gd name="connsiteX28" fmla="*/ 6510968 w 7017835"/>
              <a:gd name="connsiteY28" fmla="*/ 275422 h 2434728"/>
              <a:gd name="connsiteX29" fmla="*/ 6422833 w 7017835"/>
              <a:gd name="connsiteY29" fmla="*/ 253388 h 2434728"/>
              <a:gd name="connsiteX30" fmla="*/ 6367749 w 7017835"/>
              <a:gd name="connsiteY30" fmla="*/ 242371 h 2434728"/>
              <a:gd name="connsiteX31" fmla="*/ 6301648 w 7017835"/>
              <a:gd name="connsiteY31" fmla="*/ 220338 h 2434728"/>
              <a:gd name="connsiteX32" fmla="*/ 6268597 w 7017835"/>
              <a:gd name="connsiteY32" fmla="*/ 209321 h 2434728"/>
              <a:gd name="connsiteX33" fmla="*/ 6169445 w 7017835"/>
              <a:gd name="connsiteY33" fmla="*/ 187287 h 2434728"/>
              <a:gd name="connsiteX34" fmla="*/ 6125378 w 7017835"/>
              <a:gd name="connsiteY34" fmla="*/ 165253 h 2434728"/>
              <a:gd name="connsiteX35" fmla="*/ 6048260 w 7017835"/>
              <a:gd name="connsiteY35" fmla="*/ 143220 h 2434728"/>
              <a:gd name="connsiteX36" fmla="*/ 6015209 w 7017835"/>
              <a:gd name="connsiteY36" fmla="*/ 132203 h 2434728"/>
              <a:gd name="connsiteX37" fmla="*/ 5982159 w 7017835"/>
              <a:gd name="connsiteY37" fmla="*/ 110169 h 2434728"/>
              <a:gd name="connsiteX38" fmla="*/ 5949108 w 7017835"/>
              <a:gd name="connsiteY38" fmla="*/ 99152 h 2434728"/>
              <a:gd name="connsiteX39" fmla="*/ 5871990 w 7017835"/>
              <a:gd name="connsiteY39" fmla="*/ 77118 h 2434728"/>
              <a:gd name="connsiteX40" fmla="*/ 5750805 w 7017835"/>
              <a:gd name="connsiteY40" fmla="*/ 33051 h 2434728"/>
              <a:gd name="connsiteX41" fmla="*/ 5706737 w 7017835"/>
              <a:gd name="connsiteY41" fmla="*/ 22034 h 2434728"/>
              <a:gd name="connsiteX42" fmla="*/ 5673686 w 7017835"/>
              <a:gd name="connsiteY42" fmla="*/ 11017 h 2434728"/>
              <a:gd name="connsiteX43" fmla="*/ 5563518 w 7017835"/>
              <a:gd name="connsiteY43" fmla="*/ 0 h 2434728"/>
              <a:gd name="connsiteX44" fmla="*/ 5343180 w 7017835"/>
              <a:gd name="connsiteY44" fmla="*/ 11017 h 2434728"/>
              <a:gd name="connsiteX45" fmla="*/ 5266062 w 7017835"/>
              <a:gd name="connsiteY45" fmla="*/ 33051 h 2434728"/>
              <a:gd name="connsiteX46" fmla="*/ 5144877 w 7017835"/>
              <a:gd name="connsiteY46" fmla="*/ 66101 h 2434728"/>
              <a:gd name="connsiteX47" fmla="*/ 5078776 w 7017835"/>
              <a:gd name="connsiteY47" fmla="*/ 88135 h 2434728"/>
              <a:gd name="connsiteX48" fmla="*/ 5001658 w 7017835"/>
              <a:gd name="connsiteY48" fmla="*/ 121186 h 2434728"/>
              <a:gd name="connsiteX49" fmla="*/ 4770303 w 7017835"/>
              <a:gd name="connsiteY49" fmla="*/ 154236 h 2434728"/>
              <a:gd name="connsiteX50" fmla="*/ 4660135 w 7017835"/>
              <a:gd name="connsiteY50" fmla="*/ 176270 h 2434728"/>
              <a:gd name="connsiteX51" fmla="*/ 4594033 w 7017835"/>
              <a:gd name="connsiteY51" fmla="*/ 198304 h 2434728"/>
              <a:gd name="connsiteX52" fmla="*/ 4516915 w 7017835"/>
              <a:gd name="connsiteY52" fmla="*/ 220338 h 2434728"/>
              <a:gd name="connsiteX53" fmla="*/ 4417764 w 7017835"/>
              <a:gd name="connsiteY53" fmla="*/ 286439 h 2434728"/>
              <a:gd name="connsiteX54" fmla="*/ 4384713 w 7017835"/>
              <a:gd name="connsiteY54" fmla="*/ 308473 h 2434728"/>
              <a:gd name="connsiteX55" fmla="*/ 4351662 w 7017835"/>
              <a:gd name="connsiteY55" fmla="*/ 341523 h 2434728"/>
              <a:gd name="connsiteX56" fmla="*/ 4318612 w 7017835"/>
              <a:gd name="connsiteY56" fmla="*/ 363557 h 2434728"/>
              <a:gd name="connsiteX57" fmla="*/ 4274544 w 7017835"/>
              <a:gd name="connsiteY57" fmla="*/ 396607 h 2434728"/>
              <a:gd name="connsiteX58" fmla="*/ 4208443 w 7017835"/>
              <a:gd name="connsiteY58" fmla="*/ 429658 h 2434728"/>
              <a:gd name="connsiteX59" fmla="*/ 4164376 w 7017835"/>
              <a:gd name="connsiteY59" fmla="*/ 462709 h 2434728"/>
              <a:gd name="connsiteX60" fmla="*/ 4131325 w 7017835"/>
              <a:gd name="connsiteY60" fmla="*/ 495759 h 2434728"/>
              <a:gd name="connsiteX61" fmla="*/ 4087258 w 7017835"/>
              <a:gd name="connsiteY61" fmla="*/ 506776 h 2434728"/>
              <a:gd name="connsiteX62" fmla="*/ 4054207 w 7017835"/>
              <a:gd name="connsiteY62" fmla="*/ 528810 h 2434728"/>
              <a:gd name="connsiteX63" fmla="*/ 4021156 w 7017835"/>
              <a:gd name="connsiteY63" fmla="*/ 561860 h 2434728"/>
              <a:gd name="connsiteX64" fmla="*/ 3988106 w 7017835"/>
              <a:gd name="connsiteY64" fmla="*/ 572877 h 2434728"/>
              <a:gd name="connsiteX65" fmla="*/ 3944038 w 7017835"/>
              <a:gd name="connsiteY65" fmla="*/ 594911 h 2434728"/>
              <a:gd name="connsiteX66" fmla="*/ 3866920 w 7017835"/>
              <a:gd name="connsiteY66" fmla="*/ 627962 h 2434728"/>
              <a:gd name="connsiteX67" fmla="*/ 3833870 w 7017835"/>
              <a:gd name="connsiteY67" fmla="*/ 661012 h 2434728"/>
              <a:gd name="connsiteX68" fmla="*/ 3723701 w 7017835"/>
              <a:gd name="connsiteY68" fmla="*/ 694063 h 2434728"/>
              <a:gd name="connsiteX69" fmla="*/ 3624549 w 7017835"/>
              <a:gd name="connsiteY69" fmla="*/ 727114 h 2434728"/>
              <a:gd name="connsiteX70" fmla="*/ 3591498 w 7017835"/>
              <a:gd name="connsiteY70" fmla="*/ 738130 h 2434728"/>
              <a:gd name="connsiteX71" fmla="*/ 3547431 w 7017835"/>
              <a:gd name="connsiteY71" fmla="*/ 760164 h 2434728"/>
              <a:gd name="connsiteX72" fmla="*/ 3459296 w 7017835"/>
              <a:gd name="connsiteY72" fmla="*/ 782198 h 2434728"/>
              <a:gd name="connsiteX73" fmla="*/ 3371161 w 7017835"/>
              <a:gd name="connsiteY73" fmla="*/ 826265 h 2434728"/>
              <a:gd name="connsiteX74" fmla="*/ 3305060 w 7017835"/>
              <a:gd name="connsiteY74" fmla="*/ 848299 h 2434728"/>
              <a:gd name="connsiteX75" fmla="*/ 3227942 w 7017835"/>
              <a:gd name="connsiteY75" fmla="*/ 870333 h 2434728"/>
              <a:gd name="connsiteX76" fmla="*/ 2930486 w 7017835"/>
              <a:gd name="connsiteY76" fmla="*/ 859316 h 2434728"/>
              <a:gd name="connsiteX77" fmla="*/ 2831335 w 7017835"/>
              <a:gd name="connsiteY77" fmla="*/ 837282 h 2434728"/>
              <a:gd name="connsiteX78" fmla="*/ 2787267 w 7017835"/>
              <a:gd name="connsiteY78" fmla="*/ 815248 h 2434728"/>
              <a:gd name="connsiteX79" fmla="*/ 2743200 w 7017835"/>
              <a:gd name="connsiteY79" fmla="*/ 804232 h 2434728"/>
              <a:gd name="connsiteX80" fmla="*/ 2710149 w 7017835"/>
              <a:gd name="connsiteY80" fmla="*/ 793215 h 2434728"/>
              <a:gd name="connsiteX81" fmla="*/ 2677098 w 7017835"/>
              <a:gd name="connsiteY81" fmla="*/ 760164 h 2434728"/>
              <a:gd name="connsiteX82" fmla="*/ 2644048 w 7017835"/>
              <a:gd name="connsiteY82" fmla="*/ 738130 h 2434728"/>
              <a:gd name="connsiteX83" fmla="*/ 2622014 w 7017835"/>
              <a:gd name="connsiteY83" fmla="*/ 705080 h 2434728"/>
              <a:gd name="connsiteX84" fmla="*/ 2555913 w 7017835"/>
              <a:gd name="connsiteY84" fmla="*/ 661012 h 2434728"/>
              <a:gd name="connsiteX85" fmla="*/ 2489812 w 7017835"/>
              <a:gd name="connsiteY85" fmla="*/ 616945 h 2434728"/>
              <a:gd name="connsiteX86" fmla="*/ 2412694 w 7017835"/>
              <a:gd name="connsiteY86" fmla="*/ 572877 h 2434728"/>
              <a:gd name="connsiteX87" fmla="*/ 2368626 w 7017835"/>
              <a:gd name="connsiteY87" fmla="*/ 561860 h 2434728"/>
              <a:gd name="connsiteX88" fmla="*/ 2269474 w 7017835"/>
              <a:gd name="connsiteY88" fmla="*/ 539827 h 2434728"/>
              <a:gd name="connsiteX89" fmla="*/ 2236424 w 7017835"/>
              <a:gd name="connsiteY89" fmla="*/ 528810 h 2434728"/>
              <a:gd name="connsiteX90" fmla="*/ 1927951 w 7017835"/>
              <a:gd name="connsiteY90" fmla="*/ 561860 h 2434728"/>
              <a:gd name="connsiteX91" fmla="*/ 1894901 w 7017835"/>
              <a:gd name="connsiteY91" fmla="*/ 572877 h 2434728"/>
              <a:gd name="connsiteX92" fmla="*/ 1850833 w 7017835"/>
              <a:gd name="connsiteY92" fmla="*/ 583894 h 2434728"/>
              <a:gd name="connsiteX93" fmla="*/ 1817783 w 7017835"/>
              <a:gd name="connsiteY93" fmla="*/ 605928 h 2434728"/>
              <a:gd name="connsiteX94" fmla="*/ 1751682 w 7017835"/>
              <a:gd name="connsiteY94" fmla="*/ 627962 h 2434728"/>
              <a:gd name="connsiteX95" fmla="*/ 1718631 w 7017835"/>
              <a:gd name="connsiteY95" fmla="*/ 649995 h 2434728"/>
              <a:gd name="connsiteX96" fmla="*/ 1685580 w 7017835"/>
              <a:gd name="connsiteY96" fmla="*/ 661012 h 2434728"/>
              <a:gd name="connsiteX97" fmla="*/ 1630496 w 7017835"/>
              <a:gd name="connsiteY97" fmla="*/ 683046 h 2434728"/>
              <a:gd name="connsiteX98" fmla="*/ 1597445 w 7017835"/>
              <a:gd name="connsiteY98" fmla="*/ 694063 h 2434728"/>
              <a:gd name="connsiteX99" fmla="*/ 1553378 w 7017835"/>
              <a:gd name="connsiteY99" fmla="*/ 716097 h 2434728"/>
              <a:gd name="connsiteX100" fmla="*/ 1399142 w 7017835"/>
              <a:gd name="connsiteY100" fmla="*/ 749147 h 2434728"/>
              <a:gd name="connsiteX101" fmla="*/ 1366091 w 7017835"/>
              <a:gd name="connsiteY101" fmla="*/ 760164 h 2434728"/>
              <a:gd name="connsiteX102" fmla="*/ 1299990 w 7017835"/>
              <a:gd name="connsiteY102" fmla="*/ 771181 h 2434728"/>
              <a:gd name="connsiteX103" fmla="*/ 1090670 w 7017835"/>
              <a:gd name="connsiteY103" fmla="*/ 760164 h 2434728"/>
              <a:gd name="connsiteX104" fmla="*/ 1024568 w 7017835"/>
              <a:gd name="connsiteY104" fmla="*/ 727114 h 2434728"/>
              <a:gd name="connsiteX105" fmla="*/ 991518 w 7017835"/>
              <a:gd name="connsiteY105" fmla="*/ 694063 h 2434728"/>
              <a:gd name="connsiteX106" fmla="*/ 958467 w 7017835"/>
              <a:gd name="connsiteY106" fmla="*/ 672029 h 2434728"/>
              <a:gd name="connsiteX107" fmla="*/ 870332 w 7017835"/>
              <a:gd name="connsiteY107" fmla="*/ 572877 h 2434728"/>
              <a:gd name="connsiteX108" fmla="*/ 771180 w 7017835"/>
              <a:gd name="connsiteY108" fmla="*/ 462709 h 2434728"/>
              <a:gd name="connsiteX109" fmla="*/ 705079 w 7017835"/>
              <a:gd name="connsiteY109" fmla="*/ 418641 h 2434728"/>
              <a:gd name="connsiteX110" fmla="*/ 672029 w 7017835"/>
              <a:gd name="connsiteY110" fmla="*/ 396607 h 2434728"/>
              <a:gd name="connsiteX111" fmla="*/ 594911 w 7017835"/>
              <a:gd name="connsiteY111" fmla="*/ 385591 h 2434728"/>
              <a:gd name="connsiteX112" fmla="*/ 550843 w 7017835"/>
              <a:gd name="connsiteY112" fmla="*/ 374574 h 2434728"/>
              <a:gd name="connsiteX113" fmla="*/ 407624 w 7017835"/>
              <a:gd name="connsiteY113" fmla="*/ 363557 h 2434728"/>
              <a:gd name="connsiteX114" fmla="*/ 319489 w 7017835"/>
              <a:gd name="connsiteY114" fmla="*/ 352540 h 2434728"/>
              <a:gd name="connsiteX115" fmla="*/ 187286 w 7017835"/>
              <a:gd name="connsiteY115" fmla="*/ 374574 h 2434728"/>
              <a:gd name="connsiteX116" fmla="*/ 121185 w 7017835"/>
              <a:gd name="connsiteY116" fmla="*/ 396607 h 2434728"/>
              <a:gd name="connsiteX117" fmla="*/ 55084 w 7017835"/>
              <a:gd name="connsiteY117" fmla="*/ 440675 h 2434728"/>
              <a:gd name="connsiteX118" fmla="*/ 22033 w 7017835"/>
              <a:gd name="connsiteY118" fmla="*/ 550844 h 2434728"/>
              <a:gd name="connsiteX119" fmla="*/ 11017 w 7017835"/>
              <a:gd name="connsiteY119" fmla="*/ 583894 h 2434728"/>
              <a:gd name="connsiteX120" fmla="*/ 0 w 7017835"/>
              <a:gd name="connsiteY120" fmla="*/ 638979 h 2434728"/>
              <a:gd name="connsiteX121" fmla="*/ 22033 w 7017835"/>
              <a:gd name="connsiteY121" fmla="*/ 793215 h 2434728"/>
              <a:gd name="connsiteX122" fmla="*/ 44067 w 7017835"/>
              <a:gd name="connsiteY122" fmla="*/ 837282 h 2434728"/>
              <a:gd name="connsiteX123" fmla="*/ 66101 w 7017835"/>
              <a:gd name="connsiteY123" fmla="*/ 903383 h 2434728"/>
              <a:gd name="connsiteX124" fmla="*/ 77118 w 7017835"/>
              <a:gd name="connsiteY124" fmla="*/ 947451 h 2434728"/>
              <a:gd name="connsiteX125" fmla="*/ 121185 w 7017835"/>
              <a:gd name="connsiteY125" fmla="*/ 1013552 h 2434728"/>
              <a:gd name="connsiteX126" fmla="*/ 132202 w 7017835"/>
              <a:gd name="connsiteY126" fmla="*/ 1046603 h 2434728"/>
              <a:gd name="connsiteX127" fmla="*/ 143219 w 7017835"/>
              <a:gd name="connsiteY127" fmla="*/ 1090670 h 2434728"/>
              <a:gd name="connsiteX128" fmla="*/ 220337 w 7017835"/>
              <a:gd name="connsiteY128" fmla="*/ 1189822 h 2434728"/>
              <a:gd name="connsiteX129" fmla="*/ 264405 w 7017835"/>
              <a:gd name="connsiteY129" fmla="*/ 1244906 h 2434728"/>
              <a:gd name="connsiteX130" fmla="*/ 286438 w 7017835"/>
              <a:gd name="connsiteY130" fmla="*/ 1277957 h 2434728"/>
              <a:gd name="connsiteX131" fmla="*/ 352539 w 7017835"/>
              <a:gd name="connsiteY131" fmla="*/ 1322024 h 2434728"/>
              <a:gd name="connsiteX132" fmla="*/ 385590 w 7017835"/>
              <a:gd name="connsiteY132" fmla="*/ 1355075 h 2434728"/>
              <a:gd name="connsiteX133" fmla="*/ 418641 w 7017835"/>
              <a:gd name="connsiteY133" fmla="*/ 1366092 h 2434728"/>
              <a:gd name="connsiteX134" fmla="*/ 451691 w 7017835"/>
              <a:gd name="connsiteY134" fmla="*/ 1388126 h 2434728"/>
              <a:gd name="connsiteX135" fmla="*/ 528809 w 7017835"/>
              <a:gd name="connsiteY135" fmla="*/ 1487277 h 2434728"/>
              <a:gd name="connsiteX136" fmla="*/ 550843 w 7017835"/>
              <a:gd name="connsiteY136" fmla="*/ 1553379 h 2434728"/>
              <a:gd name="connsiteX137" fmla="*/ 561860 w 7017835"/>
              <a:gd name="connsiteY137" fmla="*/ 1586429 h 2434728"/>
              <a:gd name="connsiteX138" fmla="*/ 583894 w 7017835"/>
              <a:gd name="connsiteY138" fmla="*/ 1663547 h 2434728"/>
              <a:gd name="connsiteX139" fmla="*/ 605927 w 7017835"/>
              <a:gd name="connsiteY139" fmla="*/ 1696598 h 2434728"/>
              <a:gd name="connsiteX140" fmla="*/ 969484 w 7017835"/>
              <a:gd name="connsiteY140" fmla="*/ 1685581 h 2434728"/>
              <a:gd name="connsiteX141" fmla="*/ 1013551 w 7017835"/>
              <a:gd name="connsiteY141" fmla="*/ 1674564 h 2434728"/>
              <a:gd name="connsiteX142" fmla="*/ 1090670 w 7017835"/>
              <a:gd name="connsiteY142" fmla="*/ 1663547 h 2434728"/>
              <a:gd name="connsiteX143" fmla="*/ 1200838 w 7017835"/>
              <a:gd name="connsiteY143" fmla="*/ 1630497 h 2434728"/>
              <a:gd name="connsiteX144" fmla="*/ 1288973 w 7017835"/>
              <a:gd name="connsiteY144" fmla="*/ 1619480 h 2434728"/>
              <a:gd name="connsiteX145" fmla="*/ 1773715 w 7017835"/>
              <a:gd name="connsiteY145" fmla="*/ 1641514 h 2434728"/>
              <a:gd name="connsiteX146" fmla="*/ 1806766 w 7017835"/>
              <a:gd name="connsiteY146" fmla="*/ 1652530 h 2434728"/>
              <a:gd name="connsiteX147" fmla="*/ 1861850 w 7017835"/>
              <a:gd name="connsiteY147" fmla="*/ 1718632 h 2434728"/>
              <a:gd name="connsiteX148" fmla="*/ 1894901 w 7017835"/>
              <a:gd name="connsiteY148" fmla="*/ 1795750 h 2434728"/>
              <a:gd name="connsiteX149" fmla="*/ 1905918 w 7017835"/>
              <a:gd name="connsiteY149" fmla="*/ 1828800 h 2434728"/>
              <a:gd name="connsiteX150" fmla="*/ 1927951 w 7017835"/>
              <a:gd name="connsiteY150" fmla="*/ 1861851 h 2434728"/>
              <a:gd name="connsiteX151" fmla="*/ 1961002 w 7017835"/>
              <a:gd name="connsiteY151" fmla="*/ 1949986 h 2434728"/>
              <a:gd name="connsiteX152" fmla="*/ 1983036 w 7017835"/>
              <a:gd name="connsiteY152" fmla="*/ 2016087 h 2434728"/>
              <a:gd name="connsiteX153" fmla="*/ 1972019 w 7017835"/>
              <a:gd name="connsiteY153" fmla="*/ 2247441 h 2434728"/>
              <a:gd name="connsiteX154" fmla="*/ 1983036 w 7017835"/>
              <a:gd name="connsiteY154" fmla="*/ 2324559 h 2434728"/>
              <a:gd name="connsiteX155" fmla="*/ 2016086 w 7017835"/>
              <a:gd name="connsiteY155" fmla="*/ 2357610 h 2434728"/>
              <a:gd name="connsiteX156" fmla="*/ 2093205 w 7017835"/>
              <a:gd name="connsiteY156" fmla="*/ 2379644 h 2434728"/>
              <a:gd name="connsiteX157" fmla="*/ 2126255 w 7017835"/>
              <a:gd name="connsiteY157" fmla="*/ 2390660 h 2434728"/>
              <a:gd name="connsiteX158" fmla="*/ 2544896 w 7017835"/>
              <a:gd name="connsiteY158" fmla="*/ 2423711 h 2434728"/>
              <a:gd name="connsiteX159" fmla="*/ 2666082 w 7017835"/>
              <a:gd name="connsiteY159" fmla="*/ 2434728 h 2434728"/>
              <a:gd name="connsiteX160" fmla="*/ 3172858 w 7017835"/>
              <a:gd name="connsiteY160" fmla="*/ 2412694 h 2434728"/>
              <a:gd name="connsiteX161" fmla="*/ 3602515 w 7017835"/>
              <a:gd name="connsiteY161" fmla="*/ 2390660 h 2434728"/>
              <a:gd name="connsiteX162" fmla="*/ 4329629 w 7017835"/>
              <a:gd name="connsiteY162" fmla="*/ 2390660 h 2434728"/>
              <a:gd name="connsiteX163" fmla="*/ 4417764 w 7017835"/>
              <a:gd name="connsiteY163" fmla="*/ 2379644 h 2434728"/>
              <a:gd name="connsiteX164" fmla="*/ 4461831 w 7017835"/>
              <a:gd name="connsiteY164" fmla="*/ 2368627 h 2434728"/>
              <a:gd name="connsiteX165" fmla="*/ 4594033 w 7017835"/>
              <a:gd name="connsiteY165" fmla="*/ 2346593 h 2434728"/>
              <a:gd name="connsiteX166" fmla="*/ 4660135 w 7017835"/>
              <a:gd name="connsiteY166" fmla="*/ 2324559 h 2434728"/>
              <a:gd name="connsiteX167" fmla="*/ 4693185 w 7017835"/>
              <a:gd name="connsiteY167" fmla="*/ 2313542 h 2434728"/>
              <a:gd name="connsiteX168" fmla="*/ 4748270 w 7017835"/>
              <a:gd name="connsiteY168" fmla="*/ 2247441 h 2434728"/>
              <a:gd name="connsiteX169" fmla="*/ 4759286 w 7017835"/>
              <a:gd name="connsiteY169" fmla="*/ 2214391 h 2434728"/>
              <a:gd name="connsiteX170" fmla="*/ 4781320 w 7017835"/>
              <a:gd name="connsiteY170" fmla="*/ 2181340 h 2434728"/>
              <a:gd name="connsiteX171" fmla="*/ 4803354 w 7017835"/>
              <a:gd name="connsiteY171" fmla="*/ 2137273 h 2434728"/>
              <a:gd name="connsiteX172" fmla="*/ 4814371 w 7017835"/>
              <a:gd name="connsiteY172" fmla="*/ 2082188 h 2434728"/>
              <a:gd name="connsiteX173" fmla="*/ 4836405 w 7017835"/>
              <a:gd name="connsiteY173" fmla="*/ 2016087 h 2434728"/>
              <a:gd name="connsiteX174" fmla="*/ 4847421 w 7017835"/>
              <a:gd name="connsiteY174" fmla="*/ 1983036 h 2434728"/>
              <a:gd name="connsiteX175" fmla="*/ 4858438 w 7017835"/>
              <a:gd name="connsiteY175" fmla="*/ 1938969 h 2434728"/>
              <a:gd name="connsiteX176" fmla="*/ 4880472 w 7017835"/>
              <a:gd name="connsiteY176" fmla="*/ 1839817 h 2434728"/>
              <a:gd name="connsiteX177" fmla="*/ 4902506 w 7017835"/>
              <a:gd name="connsiteY177" fmla="*/ 1674564 h 2434728"/>
              <a:gd name="connsiteX178" fmla="*/ 4913523 w 7017835"/>
              <a:gd name="connsiteY178" fmla="*/ 1630497 h 2434728"/>
              <a:gd name="connsiteX179" fmla="*/ 4924539 w 7017835"/>
              <a:gd name="connsiteY179" fmla="*/ 1564395 h 2434728"/>
              <a:gd name="connsiteX180" fmla="*/ 4935556 w 7017835"/>
              <a:gd name="connsiteY180" fmla="*/ 1520328 h 2434728"/>
              <a:gd name="connsiteX181" fmla="*/ 4946573 w 7017835"/>
              <a:gd name="connsiteY181" fmla="*/ 1465244 h 2434728"/>
              <a:gd name="connsiteX182" fmla="*/ 4968607 w 7017835"/>
              <a:gd name="connsiteY182" fmla="*/ 1399142 h 2434728"/>
              <a:gd name="connsiteX183" fmla="*/ 4990641 w 7017835"/>
              <a:gd name="connsiteY183" fmla="*/ 1333041 h 2434728"/>
              <a:gd name="connsiteX184" fmla="*/ 5001658 w 7017835"/>
              <a:gd name="connsiteY184" fmla="*/ 1299991 h 2434728"/>
              <a:gd name="connsiteX185" fmla="*/ 5023691 w 7017835"/>
              <a:gd name="connsiteY185" fmla="*/ 1266940 h 2434728"/>
              <a:gd name="connsiteX186" fmla="*/ 5056742 w 7017835"/>
              <a:gd name="connsiteY186" fmla="*/ 1189822 h 2434728"/>
              <a:gd name="connsiteX187" fmla="*/ 5089792 w 7017835"/>
              <a:gd name="connsiteY187" fmla="*/ 1156771 h 2434728"/>
              <a:gd name="connsiteX188" fmla="*/ 5111826 w 7017835"/>
              <a:gd name="connsiteY188" fmla="*/ 1123721 h 2434728"/>
              <a:gd name="connsiteX189" fmla="*/ 5144877 w 7017835"/>
              <a:gd name="connsiteY189" fmla="*/ 1090670 h 2434728"/>
              <a:gd name="connsiteX190" fmla="*/ 5166911 w 7017835"/>
              <a:gd name="connsiteY190" fmla="*/ 1057620 h 2434728"/>
              <a:gd name="connsiteX191" fmla="*/ 5199961 w 7017835"/>
              <a:gd name="connsiteY191" fmla="*/ 1046603 h 2434728"/>
              <a:gd name="connsiteX192" fmla="*/ 5233012 w 7017835"/>
              <a:gd name="connsiteY192" fmla="*/ 1013552 h 2434728"/>
              <a:gd name="connsiteX193" fmla="*/ 5299113 w 7017835"/>
              <a:gd name="connsiteY193" fmla="*/ 969485 h 2434728"/>
              <a:gd name="connsiteX194" fmla="*/ 5332164 w 7017835"/>
              <a:gd name="connsiteY194" fmla="*/ 936434 h 2434728"/>
              <a:gd name="connsiteX195" fmla="*/ 5354197 w 7017835"/>
              <a:gd name="connsiteY195" fmla="*/ 903383 h 2434728"/>
              <a:gd name="connsiteX196" fmla="*/ 5387248 w 7017835"/>
              <a:gd name="connsiteY196" fmla="*/ 881350 h 2434728"/>
              <a:gd name="connsiteX197" fmla="*/ 5409282 w 7017835"/>
              <a:gd name="connsiteY197" fmla="*/ 837282 h 2434728"/>
              <a:gd name="connsiteX198" fmla="*/ 5442332 w 7017835"/>
              <a:gd name="connsiteY198" fmla="*/ 826265 h 2434728"/>
              <a:gd name="connsiteX199" fmla="*/ 5519450 w 7017835"/>
              <a:gd name="connsiteY199" fmla="*/ 782198 h 2434728"/>
              <a:gd name="connsiteX200" fmla="*/ 5739788 w 7017835"/>
              <a:gd name="connsiteY200" fmla="*/ 749147 h 2434728"/>
              <a:gd name="connsiteX201" fmla="*/ 6004192 w 7017835"/>
              <a:gd name="connsiteY201" fmla="*/ 771181 h 2434728"/>
              <a:gd name="connsiteX202" fmla="*/ 6037243 w 7017835"/>
              <a:gd name="connsiteY202" fmla="*/ 782198 h 2434728"/>
              <a:gd name="connsiteX203" fmla="*/ 6114361 w 7017835"/>
              <a:gd name="connsiteY203" fmla="*/ 881350 h 2434728"/>
              <a:gd name="connsiteX204" fmla="*/ 6136395 w 7017835"/>
              <a:gd name="connsiteY204" fmla="*/ 947451 h 2434728"/>
              <a:gd name="connsiteX205" fmla="*/ 6147412 w 7017835"/>
              <a:gd name="connsiteY205" fmla="*/ 980501 h 2434728"/>
              <a:gd name="connsiteX206" fmla="*/ 6202496 w 7017835"/>
              <a:gd name="connsiteY206" fmla="*/ 1288974 h 2434728"/>
              <a:gd name="connsiteX207" fmla="*/ 6290631 w 7017835"/>
              <a:gd name="connsiteY207" fmla="*/ 1277957 h 2434728"/>
              <a:gd name="connsiteX208" fmla="*/ 6323682 w 7017835"/>
              <a:gd name="connsiteY208" fmla="*/ 1255923 h 2434728"/>
              <a:gd name="connsiteX209" fmla="*/ 6389783 w 7017835"/>
              <a:gd name="connsiteY209" fmla="*/ 1222873 h 2434728"/>
              <a:gd name="connsiteX210" fmla="*/ 6444867 w 7017835"/>
              <a:gd name="connsiteY210" fmla="*/ 1178805 h 2434728"/>
              <a:gd name="connsiteX211" fmla="*/ 6521985 w 7017835"/>
              <a:gd name="connsiteY211" fmla="*/ 1101687 h 243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Lst>
            <a:rect l="l" t="t" r="r" b="b"/>
            <a:pathLst>
              <a:path w="7017835" h="2434728">
                <a:moveTo>
                  <a:pt x="6158429" y="1344058"/>
                </a:moveTo>
                <a:cubicBezTo>
                  <a:pt x="6176790" y="1336713"/>
                  <a:pt x="6194996" y="1328968"/>
                  <a:pt x="6213513" y="1322024"/>
                </a:cubicBezTo>
                <a:cubicBezTo>
                  <a:pt x="6224387" y="1317946"/>
                  <a:pt x="6236481" y="1316769"/>
                  <a:pt x="6246564" y="1311007"/>
                </a:cubicBezTo>
                <a:cubicBezTo>
                  <a:pt x="6333956" y="1261069"/>
                  <a:pt x="6247080" y="1288845"/>
                  <a:pt x="6334698" y="1266940"/>
                </a:cubicBezTo>
                <a:cubicBezTo>
                  <a:pt x="6356732" y="1252251"/>
                  <a:pt x="6382075" y="1241598"/>
                  <a:pt x="6400800" y="1222873"/>
                </a:cubicBezTo>
                <a:cubicBezTo>
                  <a:pt x="6425166" y="1198506"/>
                  <a:pt x="6436223" y="1183127"/>
                  <a:pt x="6466901" y="1167788"/>
                </a:cubicBezTo>
                <a:cubicBezTo>
                  <a:pt x="6477288" y="1162595"/>
                  <a:pt x="6489564" y="1161964"/>
                  <a:pt x="6499951" y="1156771"/>
                </a:cubicBezTo>
                <a:cubicBezTo>
                  <a:pt x="6511794" y="1150850"/>
                  <a:pt x="6521159" y="1140659"/>
                  <a:pt x="6533002" y="1134738"/>
                </a:cubicBezTo>
                <a:cubicBezTo>
                  <a:pt x="6543389" y="1129545"/>
                  <a:pt x="6555379" y="1128296"/>
                  <a:pt x="6566053" y="1123721"/>
                </a:cubicBezTo>
                <a:cubicBezTo>
                  <a:pt x="6723817" y="1056107"/>
                  <a:pt x="6501848" y="1141451"/>
                  <a:pt x="6654188" y="1090670"/>
                </a:cubicBezTo>
                <a:cubicBezTo>
                  <a:pt x="6672949" y="1084416"/>
                  <a:pt x="6690687" y="1075394"/>
                  <a:pt x="6709272" y="1068636"/>
                </a:cubicBezTo>
                <a:cubicBezTo>
                  <a:pt x="6731099" y="1060699"/>
                  <a:pt x="6753339" y="1053947"/>
                  <a:pt x="6775373" y="1046603"/>
                </a:cubicBezTo>
                <a:lnTo>
                  <a:pt x="6808424" y="1035586"/>
                </a:lnTo>
                <a:cubicBezTo>
                  <a:pt x="6840921" y="1013920"/>
                  <a:pt x="6848016" y="1012311"/>
                  <a:pt x="6874525" y="980501"/>
                </a:cubicBezTo>
                <a:cubicBezTo>
                  <a:pt x="6920429" y="925417"/>
                  <a:pt x="6869017" y="965813"/>
                  <a:pt x="6929609" y="925417"/>
                </a:cubicBezTo>
                <a:cubicBezTo>
                  <a:pt x="6936954" y="910728"/>
                  <a:pt x="6943193" y="895432"/>
                  <a:pt x="6951643" y="881350"/>
                </a:cubicBezTo>
                <a:cubicBezTo>
                  <a:pt x="6965268" y="858642"/>
                  <a:pt x="6995711" y="815248"/>
                  <a:pt x="6995711" y="815248"/>
                </a:cubicBezTo>
                <a:cubicBezTo>
                  <a:pt x="7003055" y="793214"/>
                  <a:pt x="7019193" y="772327"/>
                  <a:pt x="7017744" y="749147"/>
                </a:cubicBezTo>
                <a:cubicBezTo>
                  <a:pt x="7014072" y="690390"/>
                  <a:pt x="7014681" y="631208"/>
                  <a:pt x="7006727" y="572877"/>
                </a:cubicBezTo>
                <a:cubicBezTo>
                  <a:pt x="7002328" y="540615"/>
                  <a:pt x="6967924" y="458874"/>
                  <a:pt x="6940626" y="440675"/>
                </a:cubicBezTo>
                <a:lnTo>
                  <a:pt x="6874525" y="396607"/>
                </a:lnTo>
                <a:cubicBezTo>
                  <a:pt x="6863508" y="389262"/>
                  <a:pt x="6854457" y="377171"/>
                  <a:pt x="6841474" y="374574"/>
                </a:cubicBezTo>
                <a:cubicBezTo>
                  <a:pt x="6823113" y="370902"/>
                  <a:pt x="6804455" y="368484"/>
                  <a:pt x="6786390" y="363557"/>
                </a:cubicBezTo>
                <a:cubicBezTo>
                  <a:pt x="6763983" y="357446"/>
                  <a:pt x="6742323" y="348868"/>
                  <a:pt x="6720289" y="341523"/>
                </a:cubicBezTo>
                <a:lnTo>
                  <a:pt x="6687238" y="330506"/>
                </a:lnTo>
                <a:cubicBezTo>
                  <a:pt x="6676221" y="326834"/>
                  <a:pt x="6665454" y="322305"/>
                  <a:pt x="6654188" y="319489"/>
                </a:cubicBezTo>
                <a:lnTo>
                  <a:pt x="6610120" y="308473"/>
                </a:lnTo>
                <a:cubicBezTo>
                  <a:pt x="6595431" y="301128"/>
                  <a:pt x="6581633" y="291632"/>
                  <a:pt x="6566053" y="286439"/>
                </a:cubicBezTo>
                <a:cubicBezTo>
                  <a:pt x="6548289" y="280517"/>
                  <a:pt x="6529214" y="279633"/>
                  <a:pt x="6510968" y="275422"/>
                </a:cubicBezTo>
                <a:cubicBezTo>
                  <a:pt x="6481461" y="268613"/>
                  <a:pt x="6452527" y="259327"/>
                  <a:pt x="6422833" y="253388"/>
                </a:cubicBezTo>
                <a:cubicBezTo>
                  <a:pt x="6404472" y="249716"/>
                  <a:pt x="6385814" y="247298"/>
                  <a:pt x="6367749" y="242371"/>
                </a:cubicBezTo>
                <a:cubicBezTo>
                  <a:pt x="6345342" y="236260"/>
                  <a:pt x="6323682" y="227682"/>
                  <a:pt x="6301648" y="220338"/>
                </a:cubicBezTo>
                <a:cubicBezTo>
                  <a:pt x="6290631" y="216666"/>
                  <a:pt x="6279984" y="211599"/>
                  <a:pt x="6268597" y="209321"/>
                </a:cubicBezTo>
                <a:cubicBezTo>
                  <a:pt x="6198666" y="195334"/>
                  <a:pt x="6231679" y="202845"/>
                  <a:pt x="6169445" y="187287"/>
                </a:cubicBezTo>
                <a:cubicBezTo>
                  <a:pt x="6154756" y="179942"/>
                  <a:pt x="6140473" y="171722"/>
                  <a:pt x="6125378" y="165253"/>
                </a:cubicBezTo>
                <a:cubicBezTo>
                  <a:pt x="6098960" y="153931"/>
                  <a:pt x="6076217" y="151207"/>
                  <a:pt x="6048260" y="143220"/>
                </a:cubicBezTo>
                <a:cubicBezTo>
                  <a:pt x="6037094" y="140030"/>
                  <a:pt x="6026226" y="135875"/>
                  <a:pt x="6015209" y="132203"/>
                </a:cubicBezTo>
                <a:cubicBezTo>
                  <a:pt x="6004192" y="124858"/>
                  <a:pt x="5994002" y="116090"/>
                  <a:pt x="5982159" y="110169"/>
                </a:cubicBezTo>
                <a:cubicBezTo>
                  <a:pt x="5971772" y="104975"/>
                  <a:pt x="5960274" y="102342"/>
                  <a:pt x="5949108" y="99152"/>
                </a:cubicBezTo>
                <a:cubicBezTo>
                  <a:pt x="5900488" y="85260"/>
                  <a:pt x="5914256" y="92967"/>
                  <a:pt x="5871990" y="77118"/>
                </a:cubicBezTo>
                <a:cubicBezTo>
                  <a:pt x="5828190" y="60693"/>
                  <a:pt x="5797088" y="44622"/>
                  <a:pt x="5750805" y="33051"/>
                </a:cubicBezTo>
                <a:cubicBezTo>
                  <a:pt x="5736116" y="29379"/>
                  <a:pt x="5721296" y="26194"/>
                  <a:pt x="5706737" y="22034"/>
                </a:cubicBezTo>
                <a:cubicBezTo>
                  <a:pt x="5695571" y="18844"/>
                  <a:pt x="5685164" y="12783"/>
                  <a:pt x="5673686" y="11017"/>
                </a:cubicBezTo>
                <a:cubicBezTo>
                  <a:pt x="5637209" y="5405"/>
                  <a:pt x="5600241" y="3672"/>
                  <a:pt x="5563518" y="0"/>
                </a:cubicBezTo>
                <a:cubicBezTo>
                  <a:pt x="5490072" y="3672"/>
                  <a:pt x="5416464" y="4910"/>
                  <a:pt x="5343180" y="11017"/>
                </a:cubicBezTo>
                <a:cubicBezTo>
                  <a:pt x="5312272" y="13593"/>
                  <a:pt x="5294743" y="25881"/>
                  <a:pt x="5266062" y="33051"/>
                </a:cubicBezTo>
                <a:cubicBezTo>
                  <a:pt x="5141487" y="64195"/>
                  <a:pt x="5286687" y="18832"/>
                  <a:pt x="5144877" y="66101"/>
                </a:cubicBezTo>
                <a:cubicBezTo>
                  <a:pt x="5144875" y="66102"/>
                  <a:pt x="5078779" y="88134"/>
                  <a:pt x="5078776" y="88135"/>
                </a:cubicBezTo>
                <a:cubicBezTo>
                  <a:pt x="5042664" y="106191"/>
                  <a:pt x="5037319" y="111460"/>
                  <a:pt x="5001658" y="121186"/>
                </a:cubicBezTo>
                <a:cubicBezTo>
                  <a:pt x="4882694" y="153631"/>
                  <a:pt x="4919016" y="142798"/>
                  <a:pt x="4770303" y="154236"/>
                </a:cubicBezTo>
                <a:cubicBezTo>
                  <a:pt x="4733580" y="161581"/>
                  <a:pt x="4695663" y="164427"/>
                  <a:pt x="4660135" y="176270"/>
                </a:cubicBezTo>
                <a:cubicBezTo>
                  <a:pt x="4638101" y="183615"/>
                  <a:pt x="4616565" y="192671"/>
                  <a:pt x="4594033" y="198304"/>
                </a:cubicBezTo>
                <a:cubicBezTo>
                  <a:pt x="4583661" y="200897"/>
                  <a:pt x="4529846" y="213154"/>
                  <a:pt x="4516915" y="220338"/>
                </a:cubicBezTo>
                <a:cubicBezTo>
                  <a:pt x="4516895" y="220349"/>
                  <a:pt x="4434299" y="275416"/>
                  <a:pt x="4417764" y="286439"/>
                </a:cubicBezTo>
                <a:cubicBezTo>
                  <a:pt x="4406747" y="293784"/>
                  <a:pt x="4394076" y="299110"/>
                  <a:pt x="4384713" y="308473"/>
                </a:cubicBezTo>
                <a:cubicBezTo>
                  <a:pt x="4373696" y="319490"/>
                  <a:pt x="4363631" y="331549"/>
                  <a:pt x="4351662" y="341523"/>
                </a:cubicBezTo>
                <a:cubicBezTo>
                  <a:pt x="4341490" y="349999"/>
                  <a:pt x="4329386" y="355861"/>
                  <a:pt x="4318612" y="363557"/>
                </a:cubicBezTo>
                <a:cubicBezTo>
                  <a:pt x="4303671" y="374229"/>
                  <a:pt x="4290486" y="387497"/>
                  <a:pt x="4274544" y="396607"/>
                </a:cubicBezTo>
                <a:cubicBezTo>
                  <a:pt x="4165415" y="458966"/>
                  <a:pt x="4323580" y="347416"/>
                  <a:pt x="4208443" y="429658"/>
                </a:cubicBezTo>
                <a:cubicBezTo>
                  <a:pt x="4193502" y="440330"/>
                  <a:pt x="4178317" y="450760"/>
                  <a:pt x="4164376" y="462709"/>
                </a:cubicBezTo>
                <a:cubicBezTo>
                  <a:pt x="4152547" y="472848"/>
                  <a:pt x="4144852" y="488029"/>
                  <a:pt x="4131325" y="495759"/>
                </a:cubicBezTo>
                <a:cubicBezTo>
                  <a:pt x="4118179" y="503271"/>
                  <a:pt x="4101947" y="503104"/>
                  <a:pt x="4087258" y="506776"/>
                </a:cubicBezTo>
                <a:cubicBezTo>
                  <a:pt x="4076241" y="514121"/>
                  <a:pt x="4064379" y="520334"/>
                  <a:pt x="4054207" y="528810"/>
                </a:cubicBezTo>
                <a:cubicBezTo>
                  <a:pt x="4042238" y="538784"/>
                  <a:pt x="4034120" y="553218"/>
                  <a:pt x="4021156" y="561860"/>
                </a:cubicBezTo>
                <a:cubicBezTo>
                  <a:pt x="4011494" y="568301"/>
                  <a:pt x="3998780" y="568303"/>
                  <a:pt x="3988106" y="572877"/>
                </a:cubicBezTo>
                <a:cubicBezTo>
                  <a:pt x="3973011" y="579346"/>
                  <a:pt x="3959133" y="588442"/>
                  <a:pt x="3944038" y="594911"/>
                </a:cubicBezTo>
                <a:cubicBezTo>
                  <a:pt x="3908076" y="610323"/>
                  <a:pt x="3903458" y="601864"/>
                  <a:pt x="3866920" y="627962"/>
                </a:cubicBezTo>
                <a:cubicBezTo>
                  <a:pt x="3854242" y="637018"/>
                  <a:pt x="3847489" y="653446"/>
                  <a:pt x="3833870" y="661012"/>
                </a:cubicBezTo>
                <a:cubicBezTo>
                  <a:pt x="3803387" y="677947"/>
                  <a:pt x="3757716" y="683858"/>
                  <a:pt x="3723701" y="694063"/>
                </a:cubicBezTo>
                <a:lnTo>
                  <a:pt x="3624549" y="727114"/>
                </a:lnTo>
                <a:cubicBezTo>
                  <a:pt x="3613532" y="730786"/>
                  <a:pt x="3601885" y="732936"/>
                  <a:pt x="3591498" y="738130"/>
                </a:cubicBezTo>
                <a:cubicBezTo>
                  <a:pt x="3576809" y="745475"/>
                  <a:pt x="3563011" y="754971"/>
                  <a:pt x="3547431" y="760164"/>
                </a:cubicBezTo>
                <a:cubicBezTo>
                  <a:pt x="3489773" y="779384"/>
                  <a:pt x="3504645" y="761585"/>
                  <a:pt x="3459296" y="782198"/>
                </a:cubicBezTo>
                <a:cubicBezTo>
                  <a:pt x="3429394" y="795790"/>
                  <a:pt x="3402321" y="815878"/>
                  <a:pt x="3371161" y="826265"/>
                </a:cubicBezTo>
                <a:cubicBezTo>
                  <a:pt x="3349127" y="833610"/>
                  <a:pt x="3327592" y="842666"/>
                  <a:pt x="3305060" y="848299"/>
                </a:cubicBezTo>
                <a:cubicBezTo>
                  <a:pt x="3249726" y="862132"/>
                  <a:pt x="3275356" y="854528"/>
                  <a:pt x="3227942" y="870333"/>
                </a:cubicBezTo>
                <a:cubicBezTo>
                  <a:pt x="3128790" y="866661"/>
                  <a:pt x="3029524" y="865318"/>
                  <a:pt x="2930486" y="859316"/>
                </a:cubicBezTo>
                <a:cubicBezTo>
                  <a:pt x="2902288" y="857607"/>
                  <a:pt x="2859917" y="849532"/>
                  <a:pt x="2831335" y="837282"/>
                </a:cubicBezTo>
                <a:cubicBezTo>
                  <a:pt x="2816240" y="830813"/>
                  <a:pt x="2802645" y="821014"/>
                  <a:pt x="2787267" y="815248"/>
                </a:cubicBezTo>
                <a:cubicBezTo>
                  <a:pt x="2773090" y="809932"/>
                  <a:pt x="2757758" y="808391"/>
                  <a:pt x="2743200" y="804232"/>
                </a:cubicBezTo>
                <a:cubicBezTo>
                  <a:pt x="2732034" y="801042"/>
                  <a:pt x="2721166" y="796887"/>
                  <a:pt x="2710149" y="793215"/>
                </a:cubicBezTo>
                <a:cubicBezTo>
                  <a:pt x="2699132" y="782198"/>
                  <a:pt x="2689067" y="770138"/>
                  <a:pt x="2677098" y="760164"/>
                </a:cubicBezTo>
                <a:cubicBezTo>
                  <a:pt x="2666926" y="751688"/>
                  <a:pt x="2653410" y="747492"/>
                  <a:pt x="2644048" y="738130"/>
                </a:cubicBezTo>
                <a:cubicBezTo>
                  <a:pt x="2634686" y="728768"/>
                  <a:pt x="2631979" y="713799"/>
                  <a:pt x="2622014" y="705080"/>
                </a:cubicBezTo>
                <a:cubicBezTo>
                  <a:pt x="2602085" y="687642"/>
                  <a:pt x="2577947" y="675701"/>
                  <a:pt x="2555913" y="661012"/>
                </a:cubicBezTo>
                <a:lnTo>
                  <a:pt x="2489812" y="616945"/>
                </a:lnTo>
                <a:cubicBezTo>
                  <a:pt x="2462417" y="598682"/>
                  <a:pt x="2444640" y="584857"/>
                  <a:pt x="2412694" y="572877"/>
                </a:cubicBezTo>
                <a:cubicBezTo>
                  <a:pt x="2398517" y="567560"/>
                  <a:pt x="2383185" y="566020"/>
                  <a:pt x="2368626" y="561860"/>
                </a:cubicBezTo>
                <a:cubicBezTo>
                  <a:pt x="2292691" y="540165"/>
                  <a:pt x="2388760" y="559708"/>
                  <a:pt x="2269474" y="539827"/>
                </a:cubicBezTo>
                <a:cubicBezTo>
                  <a:pt x="2258457" y="536155"/>
                  <a:pt x="2248027" y="528327"/>
                  <a:pt x="2236424" y="528810"/>
                </a:cubicBezTo>
                <a:cubicBezTo>
                  <a:pt x="2115407" y="533852"/>
                  <a:pt x="2036108" y="546410"/>
                  <a:pt x="1927951" y="561860"/>
                </a:cubicBezTo>
                <a:cubicBezTo>
                  <a:pt x="1916934" y="565532"/>
                  <a:pt x="1906067" y="569687"/>
                  <a:pt x="1894901" y="572877"/>
                </a:cubicBezTo>
                <a:cubicBezTo>
                  <a:pt x="1880342" y="577037"/>
                  <a:pt x="1864750" y="577929"/>
                  <a:pt x="1850833" y="583894"/>
                </a:cubicBezTo>
                <a:cubicBezTo>
                  <a:pt x="1838663" y="589110"/>
                  <a:pt x="1829882" y="600550"/>
                  <a:pt x="1817783" y="605928"/>
                </a:cubicBezTo>
                <a:cubicBezTo>
                  <a:pt x="1796559" y="615361"/>
                  <a:pt x="1771007" y="615079"/>
                  <a:pt x="1751682" y="627962"/>
                </a:cubicBezTo>
                <a:cubicBezTo>
                  <a:pt x="1740665" y="635306"/>
                  <a:pt x="1730474" y="644074"/>
                  <a:pt x="1718631" y="649995"/>
                </a:cubicBezTo>
                <a:cubicBezTo>
                  <a:pt x="1708244" y="655188"/>
                  <a:pt x="1696454" y="656934"/>
                  <a:pt x="1685580" y="661012"/>
                </a:cubicBezTo>
                <a:cubicBezTo>
                  <a:pt x="1667063" y="667956"/>
                  <a:pt x="1649013" y="676102"/>
                  <a:pt x="1630496" y="683046"/>
                </a:cubicBezTo>
                <a:cubicBezTo>
                  <a:pt x="1619622" y="687124"/>
                  <a:pt x="1608119" y="689488"/>
                  <a:pt x="1597445" y="694063"/>
                </a:cubicBezTo>
                <a:cubicBezTo>
                  <a:pt x="1582350" y="700532"/>
                  <a:pt x="1568958" y="710904"/>
                  <a:pt x="1553378" y="716097"/>
                </a:cubicBezTo>
                <a:cubicBezTo>
                  <a:pt x="1460881" y="746929"/>
                  <a:pt x="1482346" y="730657"/>
                  <a:pt x="1399142" y="749147"/>
                </a:cubicBezTo>
                <a:cubicBezTo>
                  <a:pt x="1387806" y="751666"/>
                  <a:pt x="1377427" y="757645"/>
                  <a:pt x="1366091" y="760164"/>
                </a:cubicBezTo>
                <a:cubicBezTo>
                  <a:pt x="1344285" y="765010"/>
                  <a:pt x="1322024" y="767509"/>
                  <a:pt x="1299990" y="771181"/>
                </a:cubicBezTo>
                <a:cubicBezTo>
                  <a:pt x="1230217" y="767509"/>
                  <a:pt x="1160253" y="766490"/>
                  <a:pt x="1090670" y="760164"/>
                </a:cubicBezTo>
                <a:cubicBezTo>
                  <a:pt x="1068363" y="758136"/>
                  <a:pt x="1040710" y="740566"/>
                  <a:pt x="1024568" y="727114"/>
                </a:cubicBezTo>
                <a:cubicBezTo>
                  <a:pt x="1012599" y="717140"/>
                  <a:pt x="1003487" y="704037"/>
                  <a:pt x="991518" y="694063"/>
                </a:cubicBezTo>
                <a:cubicBezTo>
                  <a:pt x="981346" y="685586"/>
                  <a:pt x="969484" y="679374"/>
                  <a:pt x="958467" y="672029"/>
                </a:cubicBezTo>
                <a:cubicBezTo>
                  <a:pt x="857166" y="520077"/>
                  <a:pt x="968208" y="670751"/>
                  <a:pt x="870332" y="572877"/>
                </a:cubicBezTo>
                <a:cubicBezTo>
                  <a:pt x="796330" y="498876"/>
                  <a:pt x="944978" y="578576"/>
                  <a:pt x="771180" y="462709"/>
                </a:cubicBezTo>
                <a:lnTo>
                  <a:pt x="705079" y="418641"/>
                </a:lnTo>
                <a:cubicBezTo>
                  <a:pt x="694062" y="411296"/>
                  <a:pt x="685136" y="398479"/>
                  <a:pt x="672029" y="396607"/>
                </a:cubicBezTo>
                <a:cubicBezTo>
                  <a:pt x="646323" y="392935"/>
                  <a:pt x="620459" y="390236"/>
                  <a:pt x="594911" y="385591"/>
                </a:cubicBezTo>
                <a:cubicBezTo>
                  <a:pt x="580014" y="382883"/>
                  <a:pt x="565881" y="376343"/>
                  <a:pt x="550843" y="374574"/>
                </a:cubicBezTo>
                <a:cubicBezTo>
                  <a:pt x="503290" y="368979"/>
                  <a:pt x="455289" y="368097"/>
                  <a:pt x="407624" y="363557"/>
                </a:cubicBezTo>
                <a:cubicBezTo>
                  <a:pt x="378150" y="360750"/>
                  <a:pt x="348867" y="356212"/>
                  <a:pt x="319489" y="352540"/>
                </a:cubicBezTo>
                <a:cubicBezTo>
                  <a:pt x="256993" y="360352"/>
                  <a:pt x="239281" y="358976"/>
                  <a:pt x="187286" y="374574"/>
                </a:cubicBezTo>
                <a:cubicBezTo>
                  <a:pt x="165040" y="381248"/>
                  <a:pt x="121185" y="396607"/>
                  <a:pt x="121185" y="396607"/>
                </a:cubicBezTo>
                <a:cubicBezTo>
                  <a:pt x="99151" y="411296"/>
                  <a:pt x="61507" y="414984"/>
                  <a:pt x="55084" y="440675"/>
                </a:cubicBezTo>
                <a:cubicBezTo>
                  <a:pt x="38433" y="507279"/>
                  <a:pt x="48857" y="470371"/>
                  <a:pt x="22033" y="550844"/>
                </a:cubicBezTo>
                <a:cubicBezTo>
                  <a:pt x="18361" y="561861"/>
                  <a:pt x="13294" y="572507"/>
                  <a:pt x="11017" y="583894"/>
                </a:cubicBezTo>
                <a:lnTo>
                  <a:pt x="0" y="638979"/>
                </a:lnTo>
                <a:cubicBezTo>
                  <a:pt x="3673" y="675707"/>
                  <a:pt x="5698" y="749654"/>
                  <a:pt x="22033" y="793215"/>
                </a:cubicBezTo>
                <a:cubicBezTo>
                  <a:pt x="27799" y="808592"/>
                  <a:pt x="37968" y="822034"/>
                  <a:pt x="44067" y="837282"/>
                </a:cubicBezTo>
                <a:cubicBezTo>
                  <a:pt x="52693" y="858846"/>
                  <a:pt x="60468" y="880851"/>
                  <a:pt x="66101" y="903383"/>
                </a:cubicBezTo>
                <a:cubicBezTo>
                  <a:pt x="69773" y="918072"/>
                  <a:pt x="70347" y="933908"/>
                  <a:pt x="77118" y="947451"/>
                </a:cubicBezTo>
                <a:cubicBezTo>
                  <a:pt x="88961" y="971136"/>
                  <a:pt x="112811" y="988430"/>
                  <a:pt x="121185" y="1013552"/>
                </a:cubicBezTo>
                <a:cubicBezTo>
                  <a:pt x="124857" y="1024569"/>
                  <a:pt x="129012" y="1035437"/>
                  <a:pt x="132202" y="1046603"/>
                </a:cubicBezTo>
                <a:cubicBezTo>
                  <a:pt x="136362" y="1061162"/>
                  <a:pt x="136448" y="1077127"/>
                  <a:pt x="143219" y="1090670"/>
                </a:cubicBezTo>
                <a:cubicBezTo>
                  <a:pt x="169574" y="1143381"/>
                  <a:pt x="184067" y="1153552"/>
                  <a:pt x="220337" y="1189822"/>
                </a:cubicBezTo>
                <a:cubicBezTo>
                  <a:pt x="241785" y="1254167"/>
                  <a:pt x="214572" y="1195073"/>
                  <a:pt x="264405" y="1244906"/>
                </a:cubicBezTo>
                <a:cubicBezTo>
                  <a:pt x="273768" y="1254269"/>
                  <a:pt x="276473" y="1269238"/>
                  <a:pt x="286438" y="1277957"/>
                </a:cubicBezTo>
                <a:cubicBezTo>
                  <a:pt x="306367" y="1295395"/>
                  <a:pt x="333814" y="1303299"/>
                  <a:pt x="352539" y="1322024"/>
                </a:cubicBezTo>
                <a:cubicBezTo>
                  <a:pt x="363556" y="1333041"/>
                  <a:pt x="372626" y="1346433"/>
                  <a:pt x="385590" y="1355075"/>
                </a:cubicBezTo>
                <a:cubicBezTo>
                  <a:pt x="395253" y="1361517"/>
                  <a:pt x="407624" y="1362420"/>
                  <a:pt x="418641" y="1366092"/>
                </a:cubicBezTo>
                <a:cubicBezTo>
                  <a:pt x="429658" y="1373437"/>
                  <a:pt x="441519" y="1379650"/>
                  <a:pt x="451691" y="1388126"/>
                </a:cubicBezTo>
                <a:cubicBezTo>
                  <a:pt x="478016" y="1410063"/>
                  <a:pt x="519359" y="1458926"/>
                  <a:pt x="528809" y="1487277"/>
                </a:cubicBezTo>
                <a:lnTo>
                  <a:pt x="550843" y="1553379"/>
                </a:lnTo>
                <a:cubicBezTo>
                  <a:pt x="554515" y="1564396"/>
                  <a:pt x="559044" y="1575163"/>
                  <a:pt x="561860" y="1586429"/>
                </a:cubicBezTo>
                <a:cubicBezTo>
                  <a:pt x="565391" y="1600551"/>
                  <a:pt x="575991" y="1647740"/>
                  <a:pt x="583894" y="1663547"/>
                </a:cubicBezTo>
                <a:cubicBezTo>
                  <a:pt x="589815" y="1675390"/>
                  <a:pt x="598583" y="1685581"/>
                  <a:pt x="605927" y="1696598"/>
                </a:cubicBezTo>
                <a:cubicBezTo>
                  <a:pt x="727113" y="1692926"/>
                  <a:pt x="848419" y="1692125"/>
                  <a:pt x="969484" y="1685581"/>
                </a:cubicBezTo>
                <a:cubicBezTo>
                  <a:pt x="984603" y="1684764"/>
                  <a:pt x="998654" y="1677273"/>
                  <a:pt x="1013551" y="1674564"/>
                </a:cubicBezTo>
                <a:cubicBezTo>
                  <a:pt x="1039099" y="1669919"/>
                  <a:pt x="1064964" y="1667219"/>
                  <a:pt x="1090670" y="1663547"/>
                </a:cubicBezTo>
                <a:cubicBezTo>
                  <a:pt x="1120050" y="1653754"/>
                  <a:pt x="1167542" y="1636046"/>
                  <a:pt x="1200838" y="1630497"/>
                </a:cubicBezTo>
                <a:cubicBezTo>
                  <a:pt x="1230042" y="1625630"/>
                  <a:pt x="1259595" y="1623152"/>
                  <a:pt x="1288973" y="1619480"/>
                </a:cubicBezTo>
                <a:cubicBezTo>
                  <a:pt x="1368827" y="1621581"/>
                  <a:pt x="1627703" y="1609068"/>
                  <a:pt x="1773715" y="1641514"/>
                </a:cubicBezTo>
                <a:cubicBezTo>
                  <a:pt x="1785051" y="1644033"/>
                  <a:pt x="1795749" y="1648858"/>
                  <a:pt x="1806766" y="1652530"/>
                </a:cubicBezTo>
                <a:cubicBezTo>
                  <a:pt x="1831134" y="1676898"/>
                  <a:pt x="1846511" y="1687953"/>
                  <a:pt x="1861850" y="1718632"/>
                </a:cubicBezTo>
                <a:cubicBezTo>
                  <a:pt x="1874357" y="1743647"/>
                  <a:pt x="1884514" y="1769783"/>
                  <a:pt x="1894901" y="1795750"/>
                </a:cubicBezTo>
                <a:cubicBezTo>
                  <a:pt x="1899214" y="1806532"/>
                  <a:pt x="1900725" y="1818413"/>
                  <a:pt x="1905918" y="1828800"/>
                </a:cubicBezTo>
                <a:cubicBezTo>
                  <a:pt x="1911839" y="1840643"/>
                  <a:pt x="1920607" y="1850834"/>
                  <a:pt x="1927951" y="1861851"/>
                </a:cubicBezTo>
                <a:cubicBezTo>
                  <a:pt x="1951803" y="1957259"/>
                  <a:pt x="1922595" y="1853969"/>
                  <a:pt x="1961002" y="1949986"/>
                </a:cubicBezTo>
                <a:cubicBezTo>
                  <a:pt x="1969628" y="1971550"/>
                  <a:pt x="1983036" y="2016087"/>
                  <a:pt x="1983036" y="2016087"/>
                </a:cubicBezTo>
                <a:cubicBezTo>
                  <a:pt x="1979364" y="2093205"/>
                  <a:pt x="1972019" y="2170236"/>
                  <a:pt x="1972019" y="2247441"/>
                </a:cubicBezTo>
                <a:cubicBezTo>
                  <a:pt x="1972019" y="2273408"/>
                  <a:pt x="1973392" y="2300449"/>
                  <a:pt x="1983036" y="2324559"/>
                </a:cubicBezTo>
                <a:cubicBezTo>
                  <a:pt x="1988822" y="2339025"/>
                  <a:pt x="2003123" y="2348968"/>
                  <a:pt x="2016086" y="2357610"/>
                </a:cubicBezTo>
                <a:cubicBezTo>
                  <a:pt x="2025991" y="2364214"/>
                  <a:pt x="2086778" y="2377808"/>
                  <a:pt x="2093205" y="2379644"/>
                </a:cubicBezTo>
                <a:cubicBezTo>
                  <a:pt x="2104371" y="2382834"/>
                  <a:pt x="2114868" y="2388383"/>
                  <a:pt x="2126255" y="2390660"/>
                </a:cubicBezTo>
                <a:cubicBezTo>
                  <a:pt x="2305985" y="2426605"/>
                  <a:pt x="2313744" y="2414820"/>
                  <a:pt x="2544896" y="2423711"/>
                </a:cubicBezTo>
                <a:cubicBezTo>
                  <a:pt x="2585291" y="2427383"/>
                  <a:pt x="2625520" y="2434728"/>
                  <a:pt x="2666082" y="2434728"/>
                </a:cubicBezTo>
                <a:cubicBezTo>
                  <a:pt x="2947524" y="2434728"/>
                  <a:pt x="2949822" y="2425085"/>
                  <a:pt x="3172858" y="2412694"/>
                </a:cubicBezTo>
                <a:lnTo>
                  <a:pt x="3602515" y="2390660"/>
                </a:lnTo>
                <a:cubicBezTo>
                  <a:pt x="3976478" y="2400767"/>
                  <a:pt x="3984193" y="2409332"/>
                  <a:pt x="4329629" y="2390660"/>
                </a:cubicBezTo>
                <a:cubicBezTo>
                  <a:pt x="4359193" y="2389062"/>
                  <a:pt x="4388386" y="2383316"/>
                  <a:pt x="4417764" y="2379644"/>
                </a:cubicBezTo>
                <a:cubicBezTo>
                  <a:pt x="4432453" y="2375972"/>
                  <a:pt x="4446934" y="2371336"/>
                  <a:pt x="4461831" y="2368627"/>
                </a:cubicBezTo>
                <a:cubicBezTo>
                  <a:pt x="4509124" y="2360028"/>
                  <a:pt x="4548360" y="2359049"/>
                  <a:pt x="4594033" y="2346593"/>
                </a:cubicBezTo>
                <a:cubicBezTo>
                  <a:pt x="4616440" y="2340482"/>
                  <a:pt x="4638101" y="2331904"/>
                  <a:pt x="4660135" y="2324559"/>
                </a:cubicBezTo>
                <a:lnTo>
                  <a:pt x="4693185" y="2313542"/>
                </a:lnTo>
                <a:cubicBezTo>
                  <a:pt x="4717551" y="2289177"/>
                  <a:pt x="4732932" y="2278118"/>
                  <a:pt x="4748270" y="2247441"/>
                </a:cubicBezTo>
                <a:cubicBezTo>
                  <a:pt x="4753463" y="2237054"/>
                  <a:pt x="4754093" y="2224778"/>
                  <a:pt x="4759286" y="2214391"/>
                </a:cubicBezTo>
                <a:cubicBezTo>
                  <a:pt x="4765207" y="2202548"/>
                  <a:pt x="4774751" y="2192836"/>
                  <a:pt x="4781320" y="2181340"/>
                </a:cubicBezTo>
                <a:cubicBezTo>
                  <a:pt x="4789468" y="2167081"/>
                  <a:pt x="4796009" y="2151962"/>
                  <a:pt x="4803354" y="2137273"/>
                </a:cubicBezTo>
                <a:cubicBezTo>
                  <a:pt x="4807026" y="2118911"/>
                  <a:pt x="4809444" y="2100253"/>
                  <a:pt x="4814371" y="2082188"/>
                </a:cubicBezTo>
                <a:cubicBezTo>
                  <a:pt x="4820482" y="2059781"/>
                  <a:pt x="4829061" y="2038121"/>
                  <a:pt x="4836405" y="2016087"/>
                </a:cubicBezTo>
                <a:cubicBezTo>
                  <a:pt x="4840077" y="2005070"/>
                  <a:pt x="4844604" y="1994302"/>
                  <a:pt x="4847421" y="1983036"/>
                </a:cubicBezTo>
                <a:cubicBezTo>
                  <a:pt x="4851093" y="1968347"/>
                  <a:pt x="4855153" y="1953750"/>
                  <a:pt x="4858438" y="1938969"/>
                </a:cubicBezTo>
                <a:cubicBezTo>
                  <a:pt x="4886414" y="1813081"/>
                  <a:pt x="4853602" y="1947298"/>
                  <a:pt x="4880472" y="1839817"/>
                </a:cubicBezTo>
                <a:cubicBezTo>
                  <a:pt x="4887821" y="1773678"/>
                  <a:pt x="4890143" y="1736378"/>
                  <a:pt x="4902506" y="1674564"/>
                </a:cubicBezTo>
                <a:cubicBezTo>
                  <a:pt x="4905475" y="1659717"/>
                  <a:pt x="4910554" y="1645344"/>
                  <a:pt x="4913523" y="1630497"/>
                </a:cubicBezTo>
                <a:cubicBezTo>
                  <a:pt x="4917904" y="1608593"/>
                  <a:pt x="4920158" y="1586299"/>
                  <a:pt x="4924539" y="1564395"/>
                </a:cubicBezTo>
                <a:cubicBezTo>
                  <a:pt x="4927508" y="1549548"/>
                  <a:pt x="4932271" y="1535109"/>
                  <a:pt x="4935556" y="1520328"/>
                </a:cubicBezTo>
                <a:cubicBezTo>
                  <a:pt x="4939618" y="1502049"/>
                  <a:pt x="4941646" y="1483309"/>
                  <a:pt x="4946573" y="1465244"/>
                </a:cubicBezTo>
                <a:cubicBezTo>
                  <a:pt x="4952684" y="1442837"/>
                  <a:pt x="4961262" y="1421176"/>
                  <a:pt x="4968607" y="1399142"/>
                </a:cubicBezTo>
                <a:lnTo>
                  <a:pt x="4990641" y="1333041"/>
                </a:lnTo>
                <a:cubicBezTo>
                  <a:pt x="4994313" y="1322024"/>
                  <a:pt x="4995217" y="1309653"/>
                  <a:pt x="5001658" y="1299991"/>
                </a:cubicBezTo>
                <a:cubicBezTo>
                  <a:pt x="5009002" y="1288974"/>
                  <a:pt x="5017770" y="1278783"/>
                  <a:pt x="5023691" y="1266940"/>
                </a:cubicBezTo>
                <a:cubicBezTo>
                  <a:pt x="5047665" y="1218991"/>
                  <a:pt x="5018535" y="1243312"/>
                  <a:pt x="5056742" y="1189822"/>
                </a:cubicBezTo>
                <a:cubicBezTo>
                  <a:pt x="5065798" y="1177144"/>
                  <a:pt x="5079818" y="1168740"/>
                  <a:pt x="5089792" y="1156771"/>
                </a:cubicBezTo>
                <a:cubicBezTo>
                  <a:pt x="5098268" y="1146599"/>
                  <a:pt x="5103350" y="1133893"/>
                  <a:pt x="5111826" y="1123721"/>
                </a:cubicBezTo>
                <a:cubicBezTo>
                  <a:pt x="5121800" y="1111752"/>
                  <a:pt x="5134903" y="1102639"/>
                  <a:pt x="5144877" y="1090670"/>
                </a:cubicBezTo>
                <a:cubicBezTo>
                  <a:pt x="5153353" y="1080498"/>
                  <a:pt x="5156572" y="1065891"/>
                  <a:pt x="5166911" y="1057620"/>
                </a:cubicBezTo>
                <a:cubicBezTo>
                  <a:pt x="5175979" y="1050366"/>
                  <a:pt x="5188944" y="1050275"/>
                  <a:pt x="5199961" y="1046603"/>
                </a:cubicBezTo>
                <a:cubicBezTo>
                  <a:pt x="5210978" y="1035586"/>
                  <a:pt x="5220714" y="1023117"/>
                  <a:pt x="5233012" y="1013552"/>
                </a:cubicBezTo>
                <a:cubicBezTo>
                  <a:pt x="5253915" y="997294"/>
                  <a:pt x="5280388" y="988210"/>
                  <a:pt x="5299113" y="969485"/>
                </a:cubicBezTo>
                <a:cubicBezTo>
                  <a:pt x="5310130" y="958468"/>
                  <a:pt x="5322190" y="948403"/>
                  <a:pt x="5332164" y="936434"/>
                </a:cubicBezTo>
                <a:cubicBezTo>
                  <a:pt x="5340640" y="926262"/>
                  <a:pt x="5344834" y="912746"/>
                  <a:pt x="5354197" y="903383"/>
                </a:cubicBezTo>
                <a:cubicBezTo>
                  <a:pt x="5363560" y="894020"/>
                  <a:pt x="5376231" y="888694"/>
                  <a:pt x="5387248" y="881350"/>
                </a:cubicBezTo>
                <a:cubicBezTo>
                  <a:pt x="5394593" y="866661"/>
                  <a:pt x="5397669" y="848895"/>
                  <a:pt x="5409282" y="837282"/>
                </a:cubicBezTo>
                <a:cubicBezTo>
                  <a:pt x="5417493" y="829071"/>
                  <a:pt x="5431945" y="831458"/>
                  <a:pt x="5442332" y="826265"/>
                </a:cubicBezTo>
                <a:cubicBezTo>
                  <a:pt x="5475109" y="809877"/>
                  <a:pt x="5480829" y="791853"/>
                  <a:pt x="5519450" y="782198"/>
                </a:cubicBezTo>
                <a:cubicBezTo>
                  <a:pt x="5573252" y="768747"/>
                  <a:pt x="5678634" y="756791"/>
                  <a:pt x="5739788" y="749147"/>
                </a:cubicBezTo>
                <a:cubicBezTo>
                  <a:pt x="5817476" y="753717"/>
                  <a:pt x="5921438" y="754630"/>
                  <a:pt x="6004192" y="771181"/>
                </a:cubicBezTo>
                <a:cubicBezTo>
                  <a:pt x="6015579" y="773459"/>
                  <a:pt x="6026226" y="778526"/>
                  <a:pt x="6037243" y="782198"/>
                </a:cubicBezTo>
                <a:cubicBezTo>
                  <a:pt x="6065762" y="810716"/>
                  <a:pt x="6101182" y="841813"/>
                  <a:pt x="6114361" y="881350"/>
                </a:cubicBezTo>
                <a:lnTo>
                  <a:pt x="6136395" y="947451"/>
                </a:lnTo>
                <a:lnTo>
                  <a:pt x="6147412" y="980501"/>
                </a:lnTo>
                <a:cubicBezTo>
                  <a:pt x="6150475" y="1063195"/>
                  <a:pt x="6063471" y="1288974"/>
                  <a:pt x="6202496" y="1288974"/>
                </a:cubicBezTo>
                <a:cubicBezTo>
                  <a:pt x="6232103" y="1288974"/>
                  <a:pt x="6261253" y="1281629"/>
                  <a:pt x="6290631" y="1277957"/>
                </a:cubicBezTo>
                <a:cubicBezTo>
                  <a:pt x="6301648" y="1270612"/>
                  <a:pt x="6311839" y="1261845"/>
                  <a:pt x="6323682" y="1255923"/>
                </a:cubicBezTo>
                <a:cubicBezTo>
                  <a:pt x="6414914" y="1210306"/>
                  <a:pt x="6295053" y="1286023"/>
                  <a:pt x="6389783" y="1222873"/>
                </a:cubicBezTo>
                <a:cubicBezTo>
                  <a:pt x="6450262" y="1132154"/>
                  <a:pt x="6371187" y="1236112"/>
                  <a:pt x="6444867" y="1178805"/>
                </a:cubicBezTo>
                <a:lnTo>
                  <a:pt x="6521985" y="1101687"/>
                </a:ln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1123720" y="1883884"/>
            <a:ext cx="980502" cy="2214391"/>
          </a:xfrm>
          <a:custGeom>
            <a:avLst/>
            <a:gdLst>
              <a:gd name="connsiteX0" fmla="*/ 760164 w 980502"/>
              <a:gd name="connsiteY0" fmla="*/ 2148289 h 2214391"/>
              <a:gd name="connsiteX1" fmla="*/ 815249 w 980502"/>
              <a:gd name="connsiteY1" fmla="*/ 2126256 h 2214391"/>
              <a:gd name="connsiteX2" fmla="*/ 837282 w 980502"/>
              <a:gd name="connsiteY2" fmla="*/ 2093205 h 2214391"/>
              <a:gd name="connsiteX3" fmla="*/ 870333 w 980502"/>
              <a:gd name="connsiteY3" fmla="*/ 2082188 h 2214391"/>
              <a:gd name="connsiteX4" fmla="*/ 936434 w 980502"/>
              <a:gd name="connsiteY4" fmla="*/ 2027104 h 2214391"/>
              <a:gd name="connsiteX5" fmla="*/ 980502 w 980502"/>
              <a:gd name="connsiteY5" fmla="*/ 1961003 h 2214391"/>
              <a:gd name="connsiteX6" fmla="*/ 969485 w 980502"/>
              <a:gd name="connsiteY6" fmla="*/ 1784733 h 2214391"/>
              <a:gd name="connsiteX7" fmla="*/ 958468 w 980502"/>
              <a:gd name="connsiteY7" fmla="*/ 1751682 h 2214391"/>
              <a:gd name="connsiteX8" fmla="*/ 947451 w 980502"/>
              <a:gd name="connsiteY8" fmla="*/ 1707615 h 2214391"/>
              <a:gd name="connsiteX9" fmla="*/ 925417 w 980502"/>
              <a:gd name="connsiteY9" fmla="*/ 1641514 h 2214391"/>
              <a:gd name="connsiteX10" fmla="*/ 914400 w 980502"/>
              <a:gd name="connsiteY10" fmla="*/ 1608463 h 2214391"/>
              <a:gd name="connsiteX11" fmla="*/ 848299 w 980502"/>
              <a:gd name="connsiteY11" fmla="*/ 1553379 h 2214391"/>
              <a:gd name="connsiteX12" fmla="*/ 804232 w 980502"/>
              <a:gd name="connsiteY12" fmla="*/ 1454227 h 2214391"/>
              <a:gd name="connsiteX13" fmla="*/ 771181 w 980502"/>
              <a:gd name="connsiteY13" fmla="*/ 1388126 h 2214391"/>
              <a:gd name="connsiteX14" fmla="*/ 749147 w 980502"/>
              <a:gd name="connsiteY14" fmla="*/ 1311008 h 2214391"/>
              <a:gd name="connsiteX15" fmla="*/ 727114 w 980502"/>
              <a:gd name="connsiteY15" fmla="*/ 1266940 h 2214391"/>
              <a:gd name="connsiteX16" fmla="*/ 705080 w 980502"/>
              <a:gd name="connsiteY16" fmla="*/ 1167788 h 2214391"/>
              <a:gd name="connsiteX17" fmla="*/ 694063 w 980502"/>
              <a:gd name="connsiteY17" fmla="*/ 1134738 h 2214391"/>
              <a:gd name="connsiteX18" fmla="*/ 683046 w 980502"/>
              <a:gd name="connsiteY18" fmla="*/ 1079653 h 2214391"/>
              <a:gd name="connsiteX19" fmla="*/ 661013 w 980502"/>
              <a:gd name="connsiteY19" fmla="*/ 1013552 h 2214391"/>
              <a:gd name="connsiteX20" fmla="*/ 649996 w 980502"/>
              <a:gd name="connsiteY20" fmla="*/ 925417 h 2214391"/>
              <a:gd name="connsiteX21" fmla="*/ 638979 w 980502"/>
              <a:gd name="connsiteY21" fmla="*/ 881350 h 2214391"/>
              <a:gd name="connsiteX22" fmla="*/ 627962 w 980502"/>
              <a:gd name="connsiteY22" fmla="*/ 804232 h 2214391"/>
              <a:gd name="connsiteX23" fmla="*/ 616945 w 980502"/>
              <a:gd name="connsiteY23" fmla="*/ 220338 h 2214391"/>
              <a:gd name="connsiteX24" fmla="*/ 550844 w 980502"/>
              <a:gd name="connsiteY24" fmla="*/ 132203 h 2214391"/>
              <a:gd name="connsiteX25" fmla="*/ 517793 w 980502"/>
              <a:gd name="connsiteY25" fmla="*/ 110169 h 2214391"/>
              <a:gd name="connsiteX26" fmla="*/ 451692 w 980502"/>
              <a:gd name="connsiteY26" fmla="*/ 88135 h 2214391"/>
              <a:gd name="connsiteX27" fmla="*/ 418641 w 980502"/>
              <a:gd name="connsiteY27" fmla="*/ 77118 h 2214391"/>
              <a:gd name="connsiteX28" fmla="*/ 319490 w 980502"/>
              <a:gd name="connsiteY28" fmla="*/ 33051 h 2214391"/>
              <a:gd name="connsiteX29" fmla="*/ 286439 w 980502"/>
              <a:gd name="connsiteY29" fmla="*/ 22034 h 2214391"/>
              <a:gd name="connsiteX30" fmla="*/ 165253 w 980502"/>
              <a:gd name="connsiteY30" fmla="*/ 0 h 2214391"/>
              <a:gd name="connsiteX31" fmla="*/ 44068 w 980502"/>
              <a:gd name="connsiteY31" fmla="*/ 11017 h 2214391"/>
              <a:gd name="connsiteX32" fmla="*/ 22034 w 980502"/>
              <a:gd name="connsiteY32" fmla="*/ 77118 h 2214391"/>
              <a:gd name="connsiteX33" fmla="*/ 0 w 980502"/>
              <a:gd name="connsiteY33" fmla="*/ 110169 h 2214391"/>
              <a:gd name="connsiteX34" fmla="*/ 11017 w 980502"/>
              <a:gd name="connsiteY34" fmla="*/ 374574 h 2214391"/>
              <a:gd name="connsiteX35" fmla="*/ 22034 w 980502"/>
              <a:gd name="connsiteY35" fmla="*/ 407624 h 2214391"/>
              <a:gd name="connsiteX36" fmla="*/ 44068 w 980502"/>
              <a:gd name="connsiteY36" fmla="*/ 550844 h 2214391"/>
              <a:gd name="connsiteX37" fmla="*/ 66102 w 980502"/>
              <a:gd name="connsiteY37" fmla="*/ 705080 h 2214391"/>
              <a:gd name="connsiteX38" fmla="*/ 88135 w 980502"/>
              <a:gd name="connsiteY38" fmla="*/ 793215 h 2214391"/>
              <a:gd name="connsiteX39" fmla="*/ 110169 w 980502"/>
              <a:gd name="connsiteY39" fmla="*/ 914400 h 2214391"/>
              <a:gd name="connsiteX40" fmla="*/ 121186 w 980502"/>
              <a:gd name="connsiteY40" fmla="*/ 1035586 h 2214391"/>
              <a:gd name="connsiteX41" fmla="*/ 132203 w 980502"/>
              <a:gd name="connsiteY41" fmla="*/ 1134738 h 2214391"/>
              <a:gd name="connsiteX42" fmla="*/ 121186 w 980502"/>
              <a:gd name="connsiteY42" fmla="*/ 1454227 h 2214391"/>
              <a:gd name="connsiteX43" fmla="*/ 132203 w 980502"/>
              <a:gd name="connsiteY43" fmla="*/ 1586429 h 2214391"/>
              <a:gd name="connsiteX44" fmla="*/ 154237 w 980502"/>
              <a:gd name="connsiteY44" fmla="*/ 1707615 h 2214391"/>
              <a:gd name="connsiteX45" fmla="*/ 176270 w 980502"/>
              <a:gd name="connsiteY45" fmla="*/ 1773716 h 2214391"/>
              <a:gd name="connsiteX46" fmla="*/ 198304 w 980502"/>
              <a:gd name="connsiteY46" fmla="*/ 1806767 h 2214391"/>
              <a:gd name="connsiteX47" fmla="*/ 242372 w 980502"/>
              <a:gd name="connsiteY47" fmla="*/ 1872868 h 2214391"/>
              <a:gd name="connsiteX48" fmla="*/ 264405 w 980502"/>
              <a:gd name="connsiteY48" fmla="*/ 1905918 h 2214391"/>
              <a:gd name="connsiteX49" fmla="*/ 374574 w 980502"/>
              <a:gd name="connsiteY49" fmla="*/ 1994053 h 2214391"/>
              <a:gd name="connsiteX50" fmla="*/ 440675 w 980502"/>
              <a:gd name="connsiteY50" fmla="*/ 2049138 h 2214391"/>
              <a:gd name="connsiteX51" fmla="*/ 473726 w 980502"/>
              <a:gd name="connsiteY51" fmla="*/ 2060155 h 2214391"/>
              <a:gd name="connsiteX52" fmla="*/ 506776 w 980502"/>
              <a:gd name="connsiteY52" fmla="*/ 2093205 h 2214391"/>
              <a:gd name="connsiteX53" fmla="*/ 572878 w 980502"/>
              <a:gd name="connsiteY53" fmla="*/ 2137273 h 2214391"/>
              <a:gd name="connsiteX54" fmla="*/ 605928 w 980502"/>
              <a:gd name="connsiteY54" fmla="*/ 2159306 h 2214391"/>
              <a:gd name="connsiteX55" fmla="*/ 638979 w 980502"/>
              <a:gd name="connsiteY55" fmla="*/ 2192357 h 2214391"/>
              <a:gd name="connsiteX56" fmla="*/ 705080 w 980502"/>
              <a:gd name="connsiteY56" fmla="*/ 2214391 h 2214391"/>
              <a:gd name="connsiteX57" fmla="*/ 738131 w 980502"/>
              <a:gd name="connsiteY57" fmla="*/ 2192357 h 2214391"/>
              <a:gd name="connsiteX58" fmla="*/ 771181 w 980502"/>
              <a:gd name="connsiteY58" fmla="*/ 2181340 h 2214391"/>
              <a:gd name="connsiteX59" fmla="*/ 804232 w 980502"/>
              <a:gd name="connsiteY59" fmla="*/ 2115239 h 2214391"/>
              <a:gd name="connsiteX60" fmla="*/ 815249 w 980502"/>
              <a:gd name="connsiteY60" fmla="*/ 2104222 h 221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80502" h="2214391">
                <a:moveTo>
                  <a:pt x="760164" y="2148289"/>
                </a:moveTo>
                <a:cubicBezTo>
                  <a:pt x="778526" y="2140945"/>
                  <a:pt x="799157" y="2137751"/>
                  <a:pt x="815249" y="2126256"/>
                </a:cubicBezTo>
                <a:cubicBezTo>
                  <a:pt x="826023" y="2118560"/>
                  <a:pt x="826943" y="2101476"/>
                  <a:pt x="837282" y="2093205"/>
                </a:cubicBezTo>
                <a:cubicBezTo>
                  <a:pt x="846350" y="2085950"/>
                  <a:pt x="859946" y="2087381"/>
                  <a:pt x="870333" y="2082188"/>
                </a:cubicBezTo>
                <a:cubicBezTo>
                  <a:pt x="893483" y="2070613"/>
                  <a:pt x="920927" y="2047042"/>
                  <a:pt x="936434" y="2027104"/>
                </a:cubicBezTo>
                <a:cubicBezTo>
                  <a:pt x="952692" y="2006201"/>
                  <a:pt x="980502" y="1961003"/>
                  <a:pt x="980502" y="1961003"/>
                </a:cubicBezTo>
                <a:cubicBezTo>
                  <a:pt x="976830" y="1902246"/>
                  <a:pt x="975648" y="1843281"/>
                  <a:pt x="969485" y="1784733"/>
                </a:cubicBezTo>
                <a:cubicBezTo>
                  <a:pt x="968269" y="1773184"/>
                  <a:pt x="961658" y="1762848"/>
                  <a:pt x="958468" y="1751682"/>
                </a:cubicBezTo>
                <a:cubicBezTo>
                  <a:pt x="954308" y="1737123"/>
                  <a:pt x="951802" y="1722118"/>
                  <a:pt x="947451" y="1707615"/>
                </a:cubicBezTo>
                <a:cubicBezTo>
                  <a:pt x="940777" y="1685369"/>
                  <a:pt x="932762" y="1663548"/>
                  <a:pt x="925417" y="1641514"/>
                </a:cubicBezTo>
                <a:cubicBezTo>
                  <a:pt x="921745" y="1630497"/>
                  <a:pt x="922611" y="1616675"/>
                  <a:pt x="914400" y="1608463"/>
                </a:cubicBezTo>
                <a:cubicBezTo>
                  <a:pt x="871988" y="1566049"/>
                  <a:pt x="894314" y="1584054"/>
                  <a:pt x="848299" y="1553379"/>
                </a:cubicBezTo>
                <a:cubicBezTo>
                  <a:pt x="822079" y="1474716"/>
                  <a:pt x="839150" y="1506602"/>
                  <a:pt x="804232" y="1454227"/>
                </a:cubicBezTo>
                <a:cubicBezTo>
                  <a:pt x="776540" y="1371152"/>
                  <a:pt x="813895" y="1473552"/>
                  <a:pt x="771181" y="1388126"/>
                </a:cubicBezTo>
                <a:cubicBezTo>
                  <a:pt x="757866" y="1361496"/>
                  <a:pt x="759734" y="1339241"/>
                  <a:pt x="749147" y="1311008"/>
                </a:cubicBezTo>
                <a:cubicBezTo>
                  <a:pt x="743381" y="1295631"/>
                  <a:pt x="734458" y="1281629"/>
                  <a:pt x="727114" y="1266940"/>
                </a:cubicBezTo>
                <a:cubicBezTo>
                  <a:pt x="719542" y="1229080"/>
                  <a:pt x="715452" y="1204088"/>
                  <a:pt x="705080" y="1167788"/>
                </a:cubicBezTo>
                <a:cubicBezTo>
                  <a:pt x="701890" y="1156622"/>
                  <a:pt x="696880" y="1146004"/>
                  <a:pt x="694063" y="1134738"/>
                </a:cubicBezTo>
                <a:cubicBezTo>
                  <a:pt x="689521" y="1116572"/>
                  <a:pt x="687973" y="1097719"/>
                  <a:pt x="683046" y="1079653"/>
                </a:cubicBezTo>
                <a:cubicBezTo>
                  <a:pt x="676935" y="1057246"/>
                  <a:pt x="661013" y="1013552"/>
                  <a:pt x="661013" y="1013552"/>
                </a:cubicBezTo>
                <a:cubicBezTo>
                  <a:pt x="657341" y="984174"/>
                  <a:pt x="654863" y="954621"/>
                  <a:pt x="649996" y="925417"/>
                </a:cubicBezTo>
                <a:cubicBezTo>
                  <a:pt x="647507" y="910482"/>
                  <a:pt x="641688" y="896247"/>
                  <a:pt x="638979" y="881350"/>
                </a:cubicBezTo>
                <a:cubicBezTo>
                  <a:pt x="634334" y="855802"/>
                  <a:pt x="631634" y="829938"/>
                  <a:pt x="627962" y="804232"/>
                </a:cubicBezTo>
                <a:cubicBezTo>
                  <a:pt x="624290" y="609601"/>
                  <a:pt x="626831" y="414753"/>
                  <a:pt x="616945" y="220338"/>
                </a:cubicBezTo>
                <a:cubicBezTo>
                  <a:pt x="613139" y="145489"/>
                  <a:pt x="599124" y="159791"/>
                  <a:pt x="550844" y="132203"/>
                </a:cubicBezTo>
                <a:cubicBezTo>
                  <a:pt x="539348" y="125634"/>
                  <a:pt x="529893" y="115547"/>
                  <a:pt x="517793" y="110169"/>
                </a:cubicBezTo>
                <a:cubicBezTo>
                  <a:pt x="496569" y="100736"/>
                  <a:pt x="473726" y="95480"/>
                  <a:pt x="451692" y="88135"/>
                </a:cubicBezTo>
                <a:cubicBezTo>
                  <a:pt x="440675" y="84463"/>
                  <a:pt x="428304" y="83560"/>
                  <a:pt x="418641" y="77118"/>
                </a:cubicBezTo>
                <a:cubicBezTo>
                  <a:pt x="366266" y="42202"/>
                  <a:pt x="398151" y="59272"/>
                  <a:pt x="319490" y="33051"/>
                </a:cubicBezTo>
                <a:cubicBezTo>
                  <a:pt x="308473" y="29379"/>
                  <a:pt x="297935" y="23676"/>
                  <a:pt x="286439" y="22034"/>
                </a:cubicBezTo>
                <a:cubicBezTo>
                  <a:pt x="194332" y="8876"/>
                  <a:pt x="234513" y="17315"/>
                  <a:pt x="165253" y="0"/>
                </a:cubicBezTo>
                <a:lnTo>
                  <a:pt x="44068" y="11017"/>
                </a:lnTo>
                <a:cubicBezTo>
                  <a:pt x="23619" y="22028"/>
                  <a:pt x="34917" y="57793"/>
                  <a:pt x="22034" y="77118"/>
                </a:cubicBezTo>
                <a:lnTo>
                  <a:pt x="0" y="110169"/>
                </a:lnTo>
                <a:cubicBezTo>
                  <a:pt x="3672" y="198304"/>
                  <a:pt x="4501" y="286604"/>
                  <a:pt x="11017" y="374574"/>
                </a:cubicBezTo>
                <a:cubicBezTo>
                  <a:pt x="11875" y="386155"/>
                  <a:pt x="20268" y="396146"/>
                  <a:pt x="22034" y="407624"/>
                </a:cubicBezTo>
                <a:cubicBezTo>
                  <a:pt x="46379" y="565867"/>
                  <a:pt x="17550" y="471290"/>
                  <a:pt x="44068" y="550844"/>
                </a:cubicBezTo>
                <a:cubicBezTo>
                  <a:pt x="52704" y="628568"/>
                  <a:pt x="51068" y="639933"/>
                  <a:pt x="66102" y="705080"/>
                </a:cubicBezTo>
                <a:cubicBezTo>
                  <a:pt x="72911" y="734587"/>
                  <a:pt x="84379" y="763166"/>
                  <a:pt x="88135" y="793215"/>
                </a:cubicBezTo>
                <a:cubicBezTo>
                  <a:pt x="100592" y="892873"/>
                  <a:pt x="89789" y="853262"/>
                  <a:pt x="110169" y="914400"/>
                </a:cubicBezTo>
                <a:cubicBezTo>
                  <a:pt x="113841" y="954795"/>
                  <a:pt x="117150" y="995225"/>
                  <a:pt x="121186" y="1035586"/>
                </a:cubicBezTo>
                <a:cubicBezTo>
                  <a:pt x="124495" y="1068675"/>
                  <a:pt x="132203" y="1101484"/>
                  <a:pt x="132203" y="1134738"/>
                </a:cubicBezTo>
                <a:cubicBezTo>
                  <a:pt x="132203" y="1241298"/>
                  <a:pt x="124858" y="1347731"/>
                  <a:pt x="121186" y="1454227"/>
                </a:cubicBezTo>
                <a:cubicBezTo>
                  <a:pt x="124858" y="1498294"/>
                  <a:pt x="127574" y="1542452"/>
                  <a:pt x="132203" y="1586429"/>
                </a:cubicBezTo>
                <a:cubicBezTo>
                  <a:pt x="136817" y="1630260"/>
                  <a:pt x="141904" y="1666506"/>
                  <a:pt x="154237" y="1707615"/>
                </a:cubicBezTo>
                <a:cubicBezTo>
                  <a:pt x="160911" y="1729861"/>
                  <a:pt x="163387" y="1754391"/>
                  <a:pt x="176270" y="1773716"/>
                </a:cubicBezTo>
                <a:lnTo>
                  <a:pt x="198304" y="1806767"/>
                </a:lnTo>
                <a:cubicBezTo>
                  <a:pt x="218333" y="1886880"/>
                  <a:pt x="191651" y="1822147"/>
                  <a:pt x="242372" y="1872868"/>
                </a:cubicBezTo>
                <a:cubicBezTo>
                  <a:pt x="251734" y="1882230"/>
                  <a:pt x="255548" y="1896077"/>
                  <a:pt x="264405" y="1905918"/>
                </a:cubicBezTo>
                <a:cubicBezTo>
                  <a:pt x="337544" y="1987184"/>
                  <a:pt x="310929" y="1972838"/>
                  <a:pt x="374574" y="1994053"/>
                </a:cubicBezTo>
                <a:cubicBezTo>
                  <a:pt x="398937" y="2018416"/>
                  <a:pt x="410001" y="2033801"/>
                  <a:pt x="440675" y="2049138"/>
                </a:cubicBezTo>
                <a:cubicBezTo>
                  <a:pt x="451062" y="2054332"/>
                  <a:pt x="462709" y="2056483"/>
                  <a:pt x="473726" y="2060155"/>
                </a:cubicBezTo>
                <a:cubicBezTo>
                  <a:pt x="484743" y="2071172"/>
                  <a:pt x="494478" y="2083640"/>
                  <a:pt x="506776" y="2093205"/>
                </a:cubicBezTo>
                <a:cubicBezTo>
                  <a:pt x="527679" y="2109463"/>
                  <a:pt x="550844" y="2122584"/>
                  <a:pt x="572878" y="2137273"/>
                </a:cubicBezTo>
                <a:cubicBezTo>
                  <a:pt x="583895" y="2144617"/>
                  <a:pt x="596566" y="2149944"/>
                  <a:pt x="605928" y="2159306"/>
                </a:cubicBezTo>
                <a:cubicBezTo>
                  <a:pt x="616945" y="2170323"/>
                  <a:pt x="625359" y="2184790"/>
                  <a:pt x="638979" y="2192357"/>
                </a:cubicBezTo>
                <a:cubicBezTo>
                  <a:pt x="659282" y="2203636"/>
                  <a:pt x="705080" y="2214391"/>
                  <a:pt x="705080" y="2214391"/>
                </a:cubicBezTo>
                <a:cubicBezTo>
                  <a:pt x="716097" y="2207046"/>
                  <a:pt x="726288" y="2198279"/>
                  <a:pt x="738131" y="2192357"/>
                </a:cubicBezTo>
                <a:cubicBezTo>
                  <a:pt x="748518" y="2187164"/>
                  <a:pt x="762113" y="2188594"/>
                  <a:pt x="771181" y="2181340"/>
                </a:cubicBezTo>
                <a:cubicBezTo>
                  <a:pt x="797492" y="2160291"/>
                  <a:pt x="790926" y="2141850"/>
                  <a:pt x="804232" y="2115239"/>
                </a:cubicBezTo>
                <a:cubicBezTo>
                  <a:pt x="806555" y="2110594"/>
                  <a:pt x="811577" y="2107894"/>
                  <a:pt x="815249" y="2104222"/>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644048" y="1983036"/>
            <a:ext cx="1053218" cy="2901114"/>
          </a:xfrm>
          <a:custGeom>
            <a:avLst/>
            <a:gdLst>
              <a:gd name="connsiteX0" fmla="*/ 1024569 w 1053218"/>
              <a:gd name="connsiteY0" fmla="*/ 2897436 h 2901114"/>
              <a:gd name="connsiteX1" fmla="*/ 1013552 w 1053218"/>
              <a:gd name="connsiteY1" fmla="*/ 2798284 h 2901114"/>
              <a:gd name="connsiteX2" fmla="*/ 980501 w 1053218"/>
              <a:gd name="connsiteY2" fmla="*/ 2721166 h 2901114"/>
              <a:gd name="connsiteX3" fmla="*/ 969485 w 1053218"/>
              <a:gd name="connsiteY3" fmla="*/ 2688116 h 2901114"/>
              <a:gd name="connsiteX4" fmla="*/ 947451 w 1053218"/>
              <a:gd name="connsiteY4" fmla="*/ 2599981 h 2901114"/>
              <a:gd name="connsiteX5" fmla="*/ 925417 w 1053218"/>
              <a:gd name="connsiteY5" fmla="*/ 2533880 h 2901114"/>
              <a:gd name="connsiteX6" fmla="*/ 903383 w 1053218"/>
              <a:gd name="connsiteY6" fmla="*/ 2434728 h 2901114"/>
              <a:gd name="connsiteX7" fmla="*/ 881350 w 1053218"/>
              <a:gd name="connsiteY7" fmla="*/ 2335576 h 2901114"/>
              <a:gd name="connsiteX8" fmla="*/ 826265 w 1053218"/>
              <a:gd name="connsiteY8" fmla="*/ 2049137 h 2901114"/>
              <a:gd name="connsiteX9" fmla="*/ 815248 w 1053218"/>
              <a:gd name="connsiteY9" fmla="*/ 2016087 h 2901114"/>
              <a:gd name="connsiteX10" fmla="*/ 683046 w 1053218"/>
              <a:gd name="connsiteY10" fmla="*/ 1949986 h 2901114"/>
              <a:gd name="connsiteX11" fmla="*/ 616945 w 1053218"/>
              <a:gd name="connsiteY11" fmla="*/ 1916935 h 2901114"/>
              <a:gd name="connsiteX12" fmla="*/ 594911 w 1053218"/>
              <a:gd name="connsiteY12" fmla="*/ 1883884 h 2901114"/>
              <a:gd name="connsiteX13" fmla="*/ 572877 w 1053218"/>
              <a:gd name="connsiteY13" fmla="*/ 1817783 h 2901114"/>
              <a:gd name="connsiteX14" fmla="*/ 550844 w 1053218"/>
              <a:gd name="connsiteY14" fmla="*/ 1784733 h 2901114"/>
              <a:gd name="connsiteX15" fmla="*/ 528810 w 1053218"/>
              <a:gd name="connsiteY15" fmla="*/ 1718631 h 2901114"/>
              <a:gd name="connsiteX16" fmla="*/ 517793 w 1053218"/>
              <a:gd name="connsiteY16" fmla="*/ 1685581 h 2901114"/>
              <a:gd name="connsiteX17" fmla="*/ 495759 w 1053218"/>
              <a:gd name="connsiteY17" fmla="*/ 1641513 h 2901114"/>
              <a:gd name="connsiteX18" fmla="*/ 473725 w 1053218"/>
              <a:gd name="connsiteY18" fmla="*/ 1575412 h 2901114"/>
              <a:gd name="connsiteX19" fmla="*/ 451692 w 1053218"/>
              <a:gd name="connsiteY19" fmla="*/ 1542362 h 2901114"/>
              <a:gd name="connsiteX20" fmla="*/ 429658 w 1053218"/>
              <a:gd name="connsiteY20" fmla="*/ 1465244 h 2901114"/>
              <a:gd name="connsiteX21" fmla="*/ 407624 w 1053218"/>
              <a:gd name="connsiteY21" fmla="*/ 1399142 h 2901114"/>
              <a:gd name="connsiteX22" fmla="*/ 396607 w 1053218"/>
              <a:gd name="connsiteY22" fmla="*/ 1355075 h 2901114"/>
              <a:gd name="connsiteX23" fmla="*/ 374574 w 1053218"/>
              <a:gd name="connsiteY23" fmla="*/ 1277957 h 2901114"/>
              <a:gd name="connsiteX24" fmla="*/ 352540 w 1053218"/>
              <a:gd name="connsiteY24" fmla="*/ 1123721 h 2901114"/>
              <a:gd name="connsiteX25" fmla="*/ 363557 w 1053218"/>
              <a:gd name="connsiteY25" fmla="*/ 991518 h 2901114"/>
              <a:gd name="connsiteX26" fmla="*/ 407624 w 1053218"/>
              <a:gd name="connsiteY26" fmla="*/ 925417 h 2901114"/>
              <a:gd name="connsiteX27" fmla="*/ 495759 w 1053218"/>
              <a:gd name="connsiteY27" fmla="*/ 848299 h 2901114"/>
              <a:gd name="connsiteX28" fmla="*/ 561860 w 1053218"/>
              <a:gd name="connsiteY28" fmla="*/ 793215 h 2901114"/>
              <a:gd name="connsiteX29" fmla="*/ 661012 w 1053218"/>
              <a:gd name="connsiteY29" fmla="*/ 760164 h 2901114"/>
              <a:gd name="connsiteX30" fmla="*/ 749147 w 1053218"/>
              <a:gd name="connsiteY30" fmla="*/ 738130 h 2901114"/>
              <a:gd name="connsiteX31" fmla="*/ 793215 w 1053218"/>
              <a:gd name="connsiteY31" fmla="*/ 727113 h 2901114"/>
              <a:gd name="connsiteX32" fmla="*/ 837282 w 1053218"/>
              <a:gd name="connsiteY32" fmla="*/ 649995 h 2901114"/>
              <a:gd name="connsiteX33" fmla="*/ 848299 w 1053218"/>
              <a:gd name="connsiteY33" fmla="*/ 616945 h 2901114"/>
              <a:gd name="connsiteX34" fmla="*/ 870333 w 1053218"/>
              <a:gd name="connsiteY34" fmla="*/ 528810 h 2901114"/>
              <a:gd name="connsiteX35" fmla="*/ 881350 w 1053218"/>
              <a:gd name="connsiteY35" fmla="*/ 484742 h 2901114"/>
              <a:gd name="connsiteX36" fmla="*/ 892366 w 1053218"/>
              <a:gd name="connsiteY36" fmla="*/ 451692 h 2901114"/>
              <a:gd name="connsiteX37" fmla="*/ 903383 w 1053218"/>
              <a:gd name="connsiteY37" fmla="*/ 374574 h 2901114"/>
              <a:gd name="connsiteX38" fmla="*/ 859316 w 1053218"/>
              <a:gd name="connsiteY38" fmla="*/ 220337 h 2901114"/>
              <a:gd name="connsiteX39" fmla="*/ 815248 w 1053218"/>
              <a:gd name="connsiteY39" fmla="*/ 154236 h 2901114"/>
              <a:gd name="connsiteX40" fmla="*/ 771181 w 1053218"/>
              <a:gd name="connsiteY40" fmla="*/ 99152 h 2901114"/>
              <a:gd name="connsiteX41" fmla="*/ 749147 w 1053218"/>
              <a:gd name="connsiteY41" fmla="*/ 66101 h 2901114"/>
              <a:gd name="connsiteX42" fmla="*/ 683046 w 1053218"/>
              <a:gd name="connsiteY42" fmla="*/ 0 h 2901114"/>
              <a:gd name="connsiteX43" fmla="*/ 605928 w 1053218"/>
              <a:gd name="connsiteY43" fmla="*/ 11017 h 2901114"/>
              <a:gd name="connsiteX44" fmla="*/ 594911 w 1053218"/>
              <a:gd name="connsiteY44" fmla="*/ 44068 h 2901114"/>
              <a:gd name="connsiteX45" fmla="*/ 561860 w 1053218"/>
              <a:gd name="connsiteY45" fmla="*/ 55084 h 2901114"/>
              <a:gd name="connsiteX46" fmla="*/ 517793 w 1053218"/>
              <a:gd name="connsiteY46" fmla="*/ 121186 h 2901114"/>
              <a:gd name="connsiteX47" fmla="*/ 418641 w 1053218"/>
              <a:gd name="connsiteY47" fmla="*/ 176270 h 2901114"/>
              <a:gd name="connsiteX48" fmla="*/ 385591 w 1053218"/>
              <a:gd name="connsiteY48" fmla="*/ 198304 h 2901114"/>
              <a:gd name="connsiteX49" fmla="*/ 352540 w 1053218"/>
              <a:gd name="connsiteY49" fmla="*/ 231354 h 2901114"/>
              <a:gd name="connsiteX50" fmla="*/ 319489 w 1053218"/>
              <a:gd name="connsiteY50" fmla="*/ 242371 h 2901114"/>
              <a:gd name="connsiteX51" fmla="*/ 264405 w 1053218"/>
              <a:gd name="connsiteY51" fmla="*/ 297456 h 2901114"/>
              <a:gd name="connsiteX52" fmla="*/ 231354 w 1053218"/>
              <a:gd name="connsiteY52" fmla="*/ 330506 h 2901114"/>
              <a:gd name="connsiteX53" fmla="*/ 187287 w 1053218"/>
              <a:gd name="connsiteY53" fmla="*/ 396607 h 2901114"/>
              <a:gd name="connsiteX54" fmla="*/ 165253 w 1053218"/>
              <a:gd name="connsiteY54" fmla="*/ 462709 h 2901114"/>
              <a:gd name="connsiteX55" fmla="*/ 154236 w 1053218"/>
              <a:gd name="connsiteY55" fmla="*/ 495759 h 2901114"/>
              <a:gd name="connsiteX56" fmla="*/ 143219 w 1053218"/>
              <a:gd name="connsiteY56" fmla="*/ 550844 h 2901114"/>
              <a:gd name="connsiteX57" fmla="*/ 132203 w 1053218"/>
              <a:gd name="connsiteY57" fmla="*/ 1233889 h 2901114"/>
              <a:gd name="connsiteX58" fmla="*/ 99152 w 1053218"/>
              <a:gd name="connsiteY58" fmla="*/ 1311007 h 2901114"/>
              <a:gd name="connsiteX59" fmla="*/ 66101 w 1053218"/>
              <a:gd name="connsiteY59" fmla="*/ 1377109 h 2901114"/>
              <a:gd name="connsiteX60" fmla="*/ 44068 w 1053218"/>
              <a:gd name="connsiteY60" fmla="*/ 1443210 h 2901114"/>
              <a:gd name="connsiteX61" fmla="*/ 33051 w 1053218"/>
              <a:gd name="connsiteY61" fmla="*/ 1476260 h 2901114"/>
              <a:gd name="connsiteX62" fmla="*/ 11017 w 1053218"/>
              <a:gd name="connsiteY62" fmla="*/ 1542362 h 2901114"/>
              <a:gd name="connsiteX63" fmla="*/ 0 w 1053218"/>
              <a:gd name="connsiteY63" fmla="*/ 1575412 h 2901114"/>
              <a:gd name="connsiteX64" fmla="*/ 11017 w 1053218"/>
              <a:gd name="connsiteY64" fmla="*/ 1729648 h 2901114"/>
              <a:gd name="connsiteX65" fmla="*/ 77118 w 1053218"/>
              <a:gd name="connsiteY65" fmla="*/ 1784733 h 2901114"/>
              <a:gd name="connsiteX66" fmla="*/ 143219 w 1053218"/>
              <a:gd name="connsiteY66" fmla="*/ 1828800 h 2901114"/>
              <a:gd name="connsiteX67" fmla="*/ 176270 w 1053218"/>
              <a:gd name="connsiteY67" fmla="*/ 1839817 h 2901114"/>
              <a:gd name="connsiteX68" fmla="*/ 264405 w 1053218"/>
              <a:gd name="connsiteY68" fmla="*/ 1861851 h 2901114"/>
              <a:gd name="connsiteX69" fmla="*/ 297456 w 1053218"/>
              <a:gd name="connsiteY69" fmla="*/ 1894901 h 2901114"/>
              <a:gd name="connsiteX70" fmla="*/ 330506 w 1053218"/>
              <a:gd name="connsiteY70" fmla="*/ 1916935 h 2901114"/>
              <a:gd name="connsiteX71" fmla="*/ 374574 w 1053218"/>
              <a:gd name="connsiteY71" fmla="*/ 1983036 h 2901114"/>
              <a:gd name="connsiteX72" fmla="*/ 418641 w 1053218"/>
              <a:gd name="connsiteY72" fmla="*/ 2049137 h 2901114"/>
              <a:gd name="connsiteX73" fmla="*/ 440675 w 1053218"/>
              <a:gd name="connsiteY73" fmla="*/ 2082188 h 2901114"/>
              <a:gd name="connsiteX74" fmla="*/ 473725 w 1053218"/>
              <a:gd name="connsiteY74" fmla="*/ 2104222 h 2901114"/>
              <a:gd name="connsiteX75" fmla="*/ 528810 w 1053218"/>
              <a:gd name="connsiteY75" fmla="*/ 2170323 h 2901114"/>
              <a:gd name="connsiteX76" fmla="*/ 550844 w 1053218"/>
              <a:gd name="connsiteY76" fmla="*/ 2203374 h 2901114"/>
              <a:gd name="connsiteX77" fmla="*/ 561860 w 1053218"/>
              <a:gd name="connsiteY77" fmla="*/ 2236424 h 2901114"/>
              <a:gd name="connsiteX78" fmla="*/ 583894 w 1053218"/>
              <a:gd name="connsiteY78" fmla="*/ 2269475 h 2901114"/>
              <a:gd name="connsiteX79" fmla="*/ 605928 w 1053218"/>
              <a:gd name="connsiteY79" fmla="*/ 2478795 h 2901114"/>
              <a:gd name="connsiteX80" fmla="*/ 583894 w 1053218"/>
              <a:gd name="connsiteY80" fmla="*/ 2688116 h 2901114"/>
              <a:gd name="connsiteX81" fmla="*/ 572877 w 1053218"/>
              <a:gd name="connsiteY81" fmla="*/ 2732183 h 2901114"/>
              <a:gd name="connsiteX82" fmla="*/ 539827 w 1053218"/>
              <a:gd name="connsiteY82" fmla="*/ 2765234 h 2901114"/>
              <a:gd name="connsiteX83" fmla="*/ 517793 w 1053218"/>
              <a:gd name="connsiteY83" fmla="*/ 2798284 h 2901114"/>
              <a:gd name="connsiteX84" fmla="*/ 539827 w 1053218"/>
              <a:gd name="connsiteY84" fmla="*/ 2875403 h 2901114"/>
              <a:gd name="connsiteX85" fmla="*/ 605928 w 1053218"/>
              <a:gd name="connsiteY85" fmla="*/ 2897436 h 2901114"/>
              <a:gd name="connsiteX86" fmla="*/ 1024569 w 1053218"/>
              <a:gd name="connsiteY86" fmla="*/ 2897436 h 29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053218" h="2901114">
                <a:moveTo>
                  <a:pt x="1024569" y="2897436"/>
                </a:moveTo>
                <a:cubicBezTo>
                  <a:pt x="1092506" y="2880911"/>
                  <a:pt x="1019019" y="2831086"/>
                  <a:pt x="1013552" y="2798284"/>
                </a:cubicBezTo>
                <a:cubicBezTo>
                  <a:pt x="1008855" y="2770100"/>
                  <a:pt x="991446" y="2746704"/>
                  <a:pt x="980501" y="2721166"/>
                </a:cubicBezTo>
                <a:cubicBezTo>
                  <a:pt x="975927" y="2710492"/>
                  <a:pt x="972540" y="2699319"/>
                  <a:pt x="969485" y="2688116"/>
                </a:cubicBezTo>
                <a:cubicBezTo>
                  <a:pt x="961517" y="2658900"/>
                  <a:pt x="957027" y="2628709"/>
                  <a:pt x="947451" y="2599981"/>
                </a:cubicBezTo>
                <a:cubicBezTo>
                  <a:pt x="940106" y="2577947"/>
                  <a:pt x="929972" y="2556655"/>
                  <a:pt x="925417" y="2533880"/>
                </a:cubicBezTo>
                <a:cubicBezTo>
                  <a:pt x="892192" y="2367757"/>
                  <a:pt x="934497" y="2574740"/>
                  <a:pt x="903383" y="2434728"/>
                </a:cubicBezTo>
                <a:cubicBezTo>
                  <a:pt x="875397" y="2308795"/>
                  <a:pt x="908227" y="2443094"/>
                  <a:pt x="881350" y="2335576"/>
                </a:cubicBezTo>
                <a:cubicBezTo>
                  <a:pt x="857966" y="2066666"/>
                  <a:pt x="919266" y="2142138"/>
                  <a:pt x="826265" y="2049137"/>
                </a:cubicBezTo>
                <a:cubicBezTo>
                  <a:pt x="822593" y="2038120"/>
                  <a:pt x="823459" y="2024298"/>
                  <a:pt x="815248" y="2016087"/>
                </a:cubicBezTo>
                <a:cubicBezTo>
                  <a:pt x="711231" y="1912070"/>
                  <a:pt x="790575" y="2021672"/>
                  <a:pt x="683046" y="1949986"/>
                </a:cubicBezTo>
                <a:cubicBezTo>
                  <a:pt x="640333" y="1921510"/>
                  <a:pt x="662556" y="1932139"/>
                  <a:pt x="616945" y="1916935"/>
                </a:cubicBezTo>
                <a:cubicBezTo>
                  <a:pt x="609600" y="1905918"/>
                  <a:pt x="600289" y="1895984"/>
                  <a:pt x="594911" y="1883884"/>
                </a:cubicBezTo>
                <a:cubicBezTo>
                  <a:pt x="585478" y="1862660"/>
                  <a:pt x="585760" y="1837108"/>
                  <a:pt x="572877" y="1817783"/>
                </a:cubicBezTo>
                <a:cubicBezTo>
                  <a:pt x="565533" y="1806766"/>
                  <a:pt x="556221" y="1796832"/>
                  <a:pt x="550844" y="1784733"/>
                </a:cubicBezTo>
                <a:cubicBezTo>
                  <a:pt x="541411" y="1763509"/>
                  <a:pt x="536155" y="1740665"/>
                  <a:pt x="528810" y="1718631"/>
                </a:cubicBezTo>
                <a:cubicBezTo>
                  <a:pt x="525138" y="1707614"/>
                  <a:pt x="522986" y="1695968"/>
                  <a:pt x="517793" y="1685581"/>
                </a:cubicBezTo>
                <a:cubicBezTo>
                  <a:pt x="510448" y="1670892"/>
                  <a:pt x="501858" y="1656762"/>
                  <a:pt x="495759" y="1641513"/>
                </a:cubicBezTo>
                <a:cubicBezTo>
                  <a:pt x="487133" y="1619949"/>
                  <a:pt x="486608" y="1594737"/>
                  <a:pt x="473725" y="1575412"/>
                </a:cubicBezTo>
                <a:cubicBezTo>
                  <a:pt x="466381" y="1564395"/>
                  <a:pt x="457613" y="1554205"/>
                  <a:pt x="451692" y="1542362"/>
                </a:cubicBezTo>
                <a:cubicBezTo>
                  <a:pt x="442436" y="1523850"/>
                  <a:pt x="434953" y="1482893"/>
                  <a:pt x="429658" y="1465244"/>
                </a:cubicBezTo>
                <a:cubicBezTo>
                  <a:pt x="422984" y="1442998"/>
                  <a:pt x="413257" y="1421674"/>
                  <a:pt x="407624" y="1399142"/>
                </a:cubicBezTo>
                <a:cubicBezTo>
                  <a:pt x="403952" y="1384453"/>
                  <a:pt x="400766" y="1369634"/>
                  <a:pt x="396607" y="1355075"/>
                </a:cubicBezTo>
                <a:cubicBezTo>
                  <a:pt x="386132" y="1318412"/>
                  <a:pt x="381460" y="1319272"/>
                  <a:pt x="374574" y="1277957"/>
                </a:cubicBezTo>
                <a:cubicBezTo>
                  <a:pt x="366036" y="1226730"/>
                  <a:pt x="352540" y="1123721"/>
                  <a:pt x="352540" y="1123721"/>
                </a:cubicBezTo>
                <a:cubicBezTo>
                  <a:pt x="356212" y="1079653"/>
                  <a:pt x="351722" y="1034125"/>
                  <a:pt x="363557" y="991518"/>
                </a:cubicBezTo>
                <a:cubicBezTo>
                  <a:pt x="370644" y="966003"/>
                  <a:pt x="392935" y="947451"/>
                  <a:pt x="407624" y="925417"/>
                </a:cubicBezTo>
                <a:cubicBezTo>
                  <a:pt x="470053" y="831773"/>
                  <a:pt x="367230" y="976828"/>
                  <a:pt x="495759" y="848299"/>
                </a:cubicBezTo>
                <a:cubicBezTo>
                  <a:pt x="526141" y="817917"/>
                  <a:pt x="526071" y="813666"/>
                  <a:pt x="561860" y="793215"/>
                </a:cubicBezTo>
                <a:cubicBezTo>
                  <a:pt x="615565" y="762527"/>
                  <a:pt x="597932" y="774721"/>
                  <a:pt x="661012" y="760164"/>
                </a:cubicBezTo>
                <a:cubicBezTo>
                  <a:pt x="690519" y="753355"/>
                  <a:pt x="719769" y="745475"/>
                  <a:pt x="749147" y="738130"/>
                </a:cubicBezTo>
                <a:lnTo>
                  <a:pt x="793215" y="727113"/>
                </a:lnTo>
                <a:cubicBezTo>
                  <a:pt x="816515" y="633913"/>
                  <a:pt x="784775" y="728757"/>
                  <a:pt x="837282" y="649995"/>
                </a:cubicBezTo>
                <a:cubicBezTo>
                  <a:pt x="843723" y="640333"/>
                  <a:pt x="845243" y="628148"/>
                  <a:pt x="848299" y="616945"/>
                </a:cubicBezTo>
                <a:cubicBezTo>
                  <a:pt x="856267" y="587730"/>
                  <a:pt x="862988" y="558188"/>
                  <a:pt x="870333" y="528810"/>
                </a:cubicBezTo>
                <a:cubicBezTo>
                  <a:pt x="874005" y="514121"/>
                  <a:pt x="876562" y="499106"/>
                  <a:pt x="881350" y="484742"/>
                </a:cubicBezTo>
                <a:lnTo>
                  <a:pt x="892366" y="451692"/>
                </a:lnTo>
                <a:cubicBezTo>
                  <a:pt x="896038" y="425986"/>
                  <a:pt x="905110" y="400483"/>
                  <a:pt x="903383" y="374574"/>
                </a:cubicBezTo>
                <a:cubicBezTo>
                  <a:pt x="902839" y="366411"/>
                  <a:pt x="870124" y="236549"/>
                  <a:pt x="859316" y="220337"/>
                </a:cubicBezTo>
                <a:lnTo>
                  <a:pt x="815248" y="154236"/>
                </a:lnTo>
                <a:cubicBezTo>
                  <a:pt x="793802" y="89895"/>
                  <a:pt x="821012" y="148983"/>
                  <a:pt x="771181" y="99152"/>
                </a:cubicBezTo>
                <a:cubicBezTo>
                  <a:pt x="761818" y="89789"/>
                  <a:pt x="757944" y="75997"/>
                  <a:pt x="749147" y="66101"/>
                </a:cubicBezTo>
                <a:cubicBezTo>
                  <a:pt x="728445" y="42811"/>
                  <a:pt x="683046" y="0"/>
                  <a:pt x="683046" y="0"/>
                </a:cubicBezTo>
                <a:cubicBezTo>
                  <a:pt x="657340" y="3672"/>
                  <a:pt x="629154" y="-596"/>
                  <a:pt x="605928" y="11017"/>
                </a:cubicBezTo>
                <a:cubicBezTo>
                  <a:pt x="595541" y="16211"/>
                  <a:pt x="603123" y="35857"/>
                  <a:pt x="594911" y="44068"/>
                </a:cubicBezTo>
                <a:cubicBezTo>
                  <a:pt x="586699" y="52279"/>
                  <a:pt x="572877" y="51412"/>
                  <a:pt x="561860" y="55084"/>
                </a:cubicBezTo>
                <a:cubicBezTo>
                  <a:pt x="547171" y="77118"/>
                  <a:pt x="542915" y="112812"/>
                  <a:pt x="517793" y="121186"/>
                </a:cubicBezTo>
                <a:cubicBezTo>
                  <a:pt x="459621" y="140577"/>
                  <a:pt x="494403" y="125762"/>
                  <a:pt x="418641" y="176270"/>
                </a:cubicBezTo>
                <a:cubicBezTo>
                  <a:pt x="407624" y="183615"/>
                  <a:pt x="394954" y="188942"/>
                  <a:pt x="385591" y="198304"/>
                </a:cubicBezTo>
                <a:cubicBezTo>
                  <a:pt x="374574" y="209321"/>
                  <a:pt x="365504" y="222712"/>
                  <a:pt x="352540" y="231354"/>
                </a:cubicBezTo>
                <a:cubicBezTo>
                  <a:pt x="342877" y="237796"/>
                  <a:pt x="330506" y="238699"/>
                  <a:pt x="319489" y="242371"/>
                </a:cubicBezTo>
                <a:cubicBezTo>
                  <a:pt x="258895" y="282768"/>
                  <a:pt x="310311" y="242369"/>
                  <a:pt x="264405" y="297456"/>
                </a:cubicBezTo>
                <a:cubicBezTo>
                  <a:pt x="254431" y="309425"/>
                  <a:pt x="240919" y="318208"/>
                  <a:pt x="231354" y="330506"/>
                </a:cubicBezTo>
                <a:cubicBezTo>
                  <a:pt x="215096" y="351409"/>
                  <a:pt x="187287" y="396607"/>
                  <a:pt x="187287" y="396607"/>
                </a:cubicBezTo>
                <a:lnTo>
                  <a:pt x="165253" y="462709"/>
                </a:lnTo>
                <a:cubicBezTo>
                  <a:pt x="161581" y="473726"/>
                  <a:pt x="156513" y="484372"/>
                  <a:pt x="154236" y="495759"/>
                </a:cubicBezTo>
                <a:lnTo>
                  <a:pt x="143219" y="550844"/>
                </a:lnTo>
                <a:cubicBezTo>
                  <a:pt x="139547" y="778526"/>
                  <a:pt x="139100" y="1006282"/>
                  <a:pt x="132203" y="1233889"/>
                </a:cubicBezTo>
                <a:cubicBezTo>
                  <a:pt x="131074" y="1271154"/>
                  <a:pt x="118131" y="1282540"/>
                  <a:pt x="99152" y="1311007"/>
                </a:cubicBezTo>
                <a:cubicBezTo>
                  <a:pt x="58971" y="1431550"/>
                  <a:pt x="123055" y="1248962"/>
                  <a:pt x="66101" y="1377109"/>
                </a:cubicBezTo>
                <a:cubicBezTo>
                  <a:pt x="56668" y="1398333"/>
                  <a:pt x="51412" y="1421176"/>
                  <a:pt x="44068" y="1443210"/>
                </a:cubicBezTo>
                <a:lnTo>
                  <a:pt x="33051" y="1476260"/>
                </a:lnTo>
                <a:lnTo>
                  <a:pt x="11017" y="1542362"/>
                </a:lnTo>
                <a:lnTo>
                  <a:pt x="0" y="1575412"/>
                </a:lnTo>
                <a:cubicBezTo>
                  <a:pt x="3672" y="1626824"/>
                  <a:pt x="-164" y="1679332"/>
                  <a:pt x="11017" y="1729648"/>
                </a:cubicBezTo>
                <a:cubicBezTo>
                  <a:pt x="23404" y="1785388"/>
                  <a:pt x="44124" y="1766403"/>
                  <a:pt x="77118" y="1784733"/>
                </a:cubicBezTo>
                <a:cubicBezTo>
                  <a:pt x="100267" y="1797593"/>
                  <a:pt x="118097" y="1820426"/>
                  <a:pt x="143219" y="1828800"/>
                </a:cubicBezTo>
                <a:cubicBezTo>
                  <a:pt x="154236" y="1832472"/>
                  <a:pt x="165004" y="1837000"/>
                  <a:pt x="176270" y="1839817"/>
                </a:cubicBezTo>
                <a:lnTo>
                  <a:pt x="264405" y="1861851"/>
                </a:lnTo>
                <a:cubicBezTo>
                  <a:pt x="275422" y="1872868"/>
                  <a:pt x="285487" y="1884927"/>
                  <a:pt x="297456" y="1894901"/>
                </a:cubicBezTo>
                <a:cubicBezTo>
                  <a:pt x="307628" y="1903377"/>
                  <a:pt x="321787" y="1906970"/>
                  <a:pt x="330506" y="1916935"/>
                </a:cubicBezTo>
                <a:cubicBezTo>
                  <a:pt x="347944" y="1936864"/>
                  <a:pt x="359885" y="1961002"/>
                  <a:pt x="374574" y="1983036"/>
                </a:cubicBezTo>
                <a:lnTo>
                  <a:pt x="418641" y="2049137"/>
                </a:lnTo>
                <a:cubicBezTo>
                  <a:pt x="425986" y="2060154"/>
                  <a:pt x="429658" y="2074843"/>
                  <a:pt x="440675" y="2082188"/>
                </a:cubicBezTo>
                <a:lnTo>
                  <a:pt x="473725" y="2104222"/>
                </a:lnTo>
                <a:cubicBezTo>
                  <a:pt x="528434" y="2186284"/>
                  <a:pt x="458117" y="2085491"/>
                  <a:pt x="528810" y="2170323"/>
                </a:cubicBezTo>
                <a:cubicBezTo>
                  <a:pt x="537287" y="2180495"/>
                  <a:pt x="543499" y="2192357"/>
                  <a:pt x="550844" y="2203374"/>
                </a:cubicBezTo>
                <a:cubicBezTo>
                  <a:pt x="554516" y="2214391"/>
                  <a:pt x="556667" y="2226037"/>
                  <a:pt x="561860" y="2236424"/>
                </a:cubicBezTo>
                <a:cubicBezTo>
                  <a:pt x="567781" y="2248267"/>
                  <a:pt x="580089" y="2256793"/>
                  <a:pt x="583894" y="2269475"/>
                </a:cubicBezTo>
                <a:cubicBezTo>
                  <a:pt x="593858" y="2302688"/>
                  <a:pt x="605198" y="2470031"/>
                  <a:pt x="605928" y="2478795"/>
                </a:cubicBezTo>
                <a:cubicBezTo>
                  <a:pt x="588178" y="2762792"/>
                  <a:pt x="614713" y="2580251"/>
                  <a:pt x="583894" y="2688116"/>
                </a:cubicBezTo>
                <a:cubicBezTo>
                  <a:pt x="579734" y="2702675"/>
                  <a:pt x="580389" y="2719037"/>
                  <a:pt x="572877" y="2732183"/>
                </a:cubicBezTo>
                <a:cubicBezTo>
                  <a:pt x="565147" y="2745710"/>
                  <a:pt x="549801" y="2753265"/>
                  <a:pt x="539827" y="2765234"/>
                </a:cubicBezTo>
                <a:cubicBezTo>
                  <a:pt x="531351" y="2775406"/>
                  <a:pt x="525138" y="2787267"/>
                  <a:pt x="517793" y="2798284"/>
                </a:cubicBezTo>
                <a:cubicBezTo>
                  <a:pt x="507146" y="2840872"/>
                  <a:pt x="491800" y="2848722"/>
                  <a:pt x="539827" y="2875403"/>
                </a:cubicBezTo>
                <a:cubicBezTo>
                  <a:pt x="560130" y="2886682"/>
                  <a:pt x="605928" y="2897436"/>
                  <a:pt x="605928" y="2897436"/>
                </a:cubicBezTo>
                <a:cubicBezTo>
                  <a:pt x="784321" y="2867703"/>
                  <a:pt x="956632" y="2913961"/>
                  <a:pt x="1024569" y="289743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600113" y="2163116"/>
            <a:ext cx="2304928" cy="2232614"/>
          </a:xfrm>
          <a:custGeom>
            <a:avLst/>
            <a:gdLst>
              <a:gd name="connsiteX0" fmla="*/ 200706 w 2304928"/>
              <a:gd name="connsiteY0" fmla="*/ 7207 h 2232614"/>
              <a:gd name="connsiteX1" fmla="*/ 145622 w 2304928"/>
              <a:gd name="connsiteY1" fmla="*/ 18224 h 2232614"/>
              <a:gd name="connsiteX2" fmla="*/ 112571 w 2304928"/>
              <a:gd name="connsiteY2" fmla="*/ 51274 h 2232614"/>
              <a:gd name="connsiteX3" fmla="*/ 79521 w 2304928"/>
              <a:gd name="connsiteY3" fmla="*/ 73308 h 2232614"/>
              <a:gd name="connsiteX4" fmla="*/ 46470 w 2304928"/>
              <a:gd name="connsiteY4" fmla="*/ 139409 h 2232614"/>
              <a:gd name="connsiteX5" fmla="*/ 13420 w 2304928"/>
              <a:gd name="connsiteY5" fmla="*/ 205511 h 2232614"/>
              <a:gd name="connsiteX6" fmla="*/ 13420 w 2304928"/>
              <a:gd name="connsiteY6" fmla="*/ 403814 h 2232614"/>
              <a:gd name="connsiteX7" fmla="*/ 24436 w 2304928"/>
              <a:gd name="connsiteY7" fmla="*/ 436865 h 2232614"/>
              <a:gd name="connsiteX8" fmla="*/ 46470 w 2304928"/>
              <a:gd name="connsiteY8" fmla="*/ 469915 h 2232614"/>
              <a:gd name="connsiteX9" fmla="*/ 112571 w 2304928"/>
              <a:gd name="connsiteY9" fmla="*/ 602118 h 2232614"/>
              <a:gd name="connsiteX10" fmla="*/ 145622 w 2304928"/>
              <a:gd name="connsiteY10" fmla="*/ 613135 h 2232614"/>
              <a:gd name="connsiteX11" fmla="*/ 156639 w 2304928"/>
              <a:gd name="connsiteY11" fmla="*/ 646185 h 2232614"/>
              <a:gd name="connsiteX12" fmla="*/ 189689 w 2304928"/>
              <a:gd name="connsiteY12" fmla="*/ 679236 h 2232614"/>
              <a:gd name="connsiteX13" fmla="*/ 211723 w 2304928"/>
              <a:gd name="connsiteY13" fmla="*/ 712286 h 2232614"/>
              <a:gd name="connsiteX14" fmla="*/ 288841 w 2304928"/>
              <a:gd name="connsiteY14" fmla="*/ 822455 h 2232614"/>
              <a:gd name="connsiteX15" fmla="*/ 332909 w 2304928"/>
              <a:gd name="connsiteY15" fmla="*/ 888556 h 2232614"/>
              <a:gd name="connsiteX16" fmla="*/ 365959 w 2304928"/>
              <a:gd name="connsiteY16" fmla="*/ 921607 h 2232614"/>
              <a:gd name="connsiteX17" fmla="*/ 421044 w 2304928"/>
              <a:gd name="connsiteY17" fmla="*/ 1009742 h 2232614"/>
              <a:gd name="connsiteX18" fmla="*/ 443077 w 2304928"/>
              <a:gd name="connsiteY18" fmla="*/ 1075843 h 2232614"/>
              <a:gd name="connsiteX19" fmla="*/ 454094 w 2304928"/>
              <a:gd name="connsiteY19" fmla="*/ 1108894 h 2232614"/>
              <a:gd name="connsiteX20" fmla="*/ 465111 w 2304928"/>
              <a:gd name="connsiteY20" fmla="*/ 1141944 h 2232614"/>
              <a:gd name="connsiteX21" fmla="*/ 487145 w 2304928"/>
              <a:gd name="connsiteY21" fmla="*/ 1174995 h 2232614"/>
              <a:gd name="connsiteX22" fmla="*/ 542229 w 2304928"/>
              <a:gd name="connsiteY22" fmla="*/ 1252113 h 2232614"/>
              <a:gd name="connsiteX23" fmla="*/ 608330 w 2304928"/>
              <a:gd name="connsiteY23" fmla="*/ 1274147 h 2232614"/>
              <a:gd name="connsiteX24" fmla="*/ 641381 w 2304928"/>
              <a:gd name="connsiteY24" fmla="*/ 1285164 h 2232614"/>
              <a:gd name="connsiteX25" fmla="*/ 718499 w 2304928"/>
              <a:gd name="connsiteY25" fmla="*/ 1318214 h 2232614"/>
              <a:gd name="connsiteX26" fmla="*/ 784600 w 2304928"/>
              <a:gd name="connsiteY26" fmla="*/ 1340248 h 2232614"/>
              <a:gd name="connsiteX27" fmla="*/ 883752 w 2304928"/>
              <a:gd name="connsiteY27" fmla="*/ 1362282 h 2232614"/>
              <a:gd name="connsiteX28" fmla="*/ 916803 w 2304928"/>
              <a:gd name="connsiteY28" fmla="*/ 1373298 h 2232614"/>
              <a:gd name="connsiteX29" fmla="*/ 982904 w 2304928"/>
              <a:gd name="connsiteY29" fmla="*/ 1428383 h 2232614"/>
              <a:gd name="connsiteX30" fmla="*/ 1015954 w 2304928"/>
              <a:gd name="connsiteY30" fmla="*/ 1450417 h 2232614"/>
              <a:gd name="connsiteX31" fmla="*/ 1093073 w 2304928"/>
              <a:gd name="connsiteY31" fmla="*/ 1527535 h 2232614"/>
              <a:gd name="connsiteX32" fmla="*/ 1148157 w 2304928"/>
              <a:gd name="connsiteY32" fmla="*/ 1582619 h 2232614"/>
              <a:gd name="connsiteX33" fmla="*/ 1170191 w 2304928"/>
              <a:gd name="connsiteY33" fmla="*/ 1615670 h 2232614"/>
              <a:gd name="connsiteX34" fmla="*/ 1214258 w 2304928"/>
              <a:gd name="connsiteY34" fmla="*/ 1648720 h 2232614"/>
              <a:gd name="connsiteX35" fmla="*/ 1247309 w 2304928"/>
              <a:gd name="connsiteY35" fmla="*/ 1681771 h 2232614"/>
              <a:gd name="connsiteX36" fmla="*/ 1302393 w 2304928"/>
              <a:gd name="connsiteY36" fmla="*/ 1780923 h 2232614"/>
              <a:gd name="connsiteX37" fmla="*/ 1335444 w 2304928"/>
              <a:gd name="connsiteY37" fmla="*/ 1813973 h 2232614"/>
              <a:gd name="connsiteX38" fmla="*/ 1379511 w 2304928"/>
              <a:gd name="connsiteY38" fmla="*/ 1880074 h 2232614"/>
              <a:gd name="connsiteX39" fmla="*/ 1445612 w 2304928"/>
              <a:gd name="connsiteY39" fmla="*/ 1935159 h 2232614"/>
              <a:gd name="connsiteX40" fmla="*/ 1478663 w 2304928"/>
              <a:gd name="connsiteY40" fmla="*/ 1957192 h 2232614"/>
              <a:gd name="connsiteX41" fmla="*/ 1533747 w 2304928"/>
              <a:gd name="connsiteY41" fmla="*/ 2001260 h 2232614"/>
              <a:gd name="connsiteX42" fmla="*/ 1555781 w 2304928"/>
              <a:gd name="connsiteY42" fmla="*/ 2034311 h 2232614"/>
              <a:gd name="connsiteX43" fmla="*/ 1588832 w 2304928"/>
              <a:gd name="connsiteY43" fmla="*/ 2056344 h 2232614"/>
              <a:gd name="connsiteX44" fmla="*/ 1643916 w 2304928"/>
              <a:gd name="connsiteY44" fmla="*/ 2111429 h 2232614"/>
              <a:gd name="connsiteX45" fmla="*/ 1710017 w 2304928"/>
              <a:gd name="connsiteY45" fmla="*/ 2188547 h 2232614"/>
              <a:gd name="connsiteX46" fmla="*/ 1776118 w 2304928"/>
              <a:gd name="connsiteY46" fmla="*/ 2232614 h 2232614"/>
              <a:gd name="connsiteX47" fmla="*/ 1809169 w 2304928"/>
              <a:gd name="connsiteY47" fmla="*/ 2221597 h 2232614"/>
              <a:gd name="connsiteX48" fmla="*/ 1864253 w 2304928"/>
              <a:gd name="connsiteY48" fmla="*/ 2155496 h 2232614"/>
              <a:gd name="connsiteX49" fmla="*/ 1875270 w 2304928"/>
              <a:gd name="connsiteY49" fmla="*/ 2122445 h 2232614"/>
              <a:gd name="connsiteX50" fmla="*/ 1908321 w 2304928"/>
              <a:gd name="connsiteY50" fmla="*/ 2089395 h 2232614"/>
              <a:gd name="connsiteX51" fmla="*/ 1930354 w 2304928"/>
              <a:gd name="connsiteY51" fmla="*/ 2023294 h 2232614"/>
              <a:gd name="connsiteX52" fmla="*/ 1952388 w 2304928"/>
              <a:gd name="connsiteY52" fmla="*/ 1924142 h 2232614"/>
              <a:gd name="connsiteX53" fmla="*/ 1974422 w 2304928"/>
              <a:gd name="connsiteY53" fmla="*/ 1858041 h 2232614"/>
              <a:gd name="connsiteX54" fmla="*/ 2007473 w 2304928"/>
              <a:gd name="connsiteY54" fmla="*/ 1780923 h 2232614"/>
              <a:gd name="connsiteX55" fmla="*/ 2051540 w 2304928"/>
              <a:gd name="connsiteY55" fmla="*/ 1703804 h 2232614"/>
              <a:gd name="connsiteX56" fmla="*/ 2106624 w 2304928"/>
              <a:gd name="connsiteY56" fmla="*/ 1604653 h 2232614"/>
              <a:gd name="connsiteX57" fmla="*/ 2172726 w 2304928"/>
              <a:gd name="connsiteY57" fmla="*/ 1527535 h 2232614"/>
              <a:gd name="connsiteX58" fmla="*/ 2194759 w 2304928"/>
              <a:gd name="connsiteY58" fmla="*/ 1494484 h 2232614"/>
              <a:gd name="connsiteX59" fmla="*/ 2205776 w 2304928"/>
              <a:gd name="connsiteY59" fmla="*/ 1461433 h 2232614"/>
              <a:gd name="connsiteX60" fmla="*/ 2238827 w 2304928"/>
              <a:gd name="connsiteY60" fmla="*/ 1428383 h 2232614"/>
              <a:gd name="connsiteX61" fmla="*/ 2249844 w 2304928"/>
              <a:gd name="connsiteY61" fmla="*/ 1384315 h 2232614"/>
              <a:gd name="connsiteX62" fmla="*/ 2293911 w 2304928"/>
              <a:gd name="connsiteY62" fmla="*/ 1318214 h 2232614"/>
              <a:gd name="connsiteX63" fmla="*/ 2304928 w 2304928"/>
              <a:gd name="connsiteY63" fmla="*/ 1241096 h 2232614"/>
              <a:gd name="connsiteX64" fmla="*/ 2293911 w 2304928"/>
              <a:gd name="connsiteY64" fmla="*/ 1053809 h 2232614"/>
              <a:gd name="connsiteX65" fmla="*/ 2271877 w 2304928"/>
              <a:gd name="connsiteY65" fmla="*/ 954657 h 2232614"/>
              <a:gd name="connsiteX66" fmla="*/ 2216793 w 2304928"/>
              <a:gd name="connsiteY66" fmla="*/ 877539 h 2232614"/>
              <a:gd name="connsiteX67" fmla="*/ 2139675 w 2304928"/>
              <a:gd name="connsiteY67" fmla="*/ 855506 h 2232614"/>
              <a:gd name="connsiteX68" fmla="*/ 2029506 w 2304928"/>
              <a:gd name="connsiteY68" fmla="*/ 866523 h 2232614"/>
              <a:gd name="connsiteX69" fmla="*/ 1721034 w 2304928"/>
              <a:gd name="connsiteY69" fmla="*/ 888556 h 2232614"/>
              <a:gd name="connsiteX70" fmla="*/ 1313410 w 2304928"/>
              <a:gd name="connsiteY70" fmla="*/ 877539 h 2232614"/>
              <a:gd name="connsiteX71" fmla="*/ 1225275 w 2304928"/>
              <a:gd name="connsiteY71" fmla="*/ 866523 h 2232614"/>
              <a:gd name="connsiteX72" fmla="*/ 1137140 w 2304928"/>
              <a:gd name="connsiteY72" fmla="*/ 822455 h 2232614"/>
              <a:gd name="connsiteX73" fmla="*/ 1093073 w 2304928"/>
              <a:gd name="connsiteY73" fmla="*/ 800421 h 2232614"/>
              <a:gd name="connsiteX74" fmla="*/ 1015954 w 2304928"/>
              <a:gd name="connsiteY74" fmla="*/ 745337 h 2232614"/>
              <a:gd name="connsiteX75" fmla="*/ 949853 w 2304928"/>
              <a:gd name="connsiteY75" fmla="*/ 679236 h 2232614"/>
              <a:gd name="connsiteX76" fmla="*/ 872735 w 2304928"/>
              <a:gd name="connsiteY76" fmla="*/ 580084 h 2232614"/>
              <a:gd name="connsiteX77" fmla="*/ 839685 w 2304928"/>
              <a:gd name="connsiteY77" fmla="*/ 525000 h 2232614"/>
              <a:gd name="connsiteX78" fmla="*/ 817651 w 2304928"/>
              <a:gd name="connsiteY78" fmla="*/ 491949 h 2232614"/>
              <a:gd name="connsiteX79" fmla="*/ 806634 w 2304928"/>
              <a:gd name="connsiteY79" fmla="*/ 458898 h 2232614"/>
              <a:gd name="connsiteX80" fmla="*/ 795617 w 2304928"/>
              <a:gd name="connsiteY80" fmla="*/ 282629 h 2232614"/>
              <a:gd name="connsiteX81" fmla="*/ 784600 w 2304928"/>
              <a:gd name="connsiteY81" fmla="*/ 249578 h 2232614"/>
              <a:gd name="connsiteX82" fmla="*/ 773583 w 2304928"/>
              <a:gd name="connsiteY82" fmla="*/ 194494 h 2232614"/>
              <a:gd name="connsiteX83" fmla="*/ 740533 w 2304928"/>
              <a:gd name="connsiteY83" fmla="*/ 117376 h 2232614"/>
              <a:gd name="connsiteX84" fmla="*/ 674432 w 2304928"/>
              <a:gd name="connsiteY84" fmla="*/ 84325 h 2232614"/>
              <a:gd name="connsiteX85" fmla="*/ 641381 w 2304928"/>
              <a:gd name="connsiteY85" fmla="*/ 62291 h 2232614"/>
              <a:gd name="connsiteX86" fmla="*/ 586297 w 2304928"/>
              <a:gd name="connsiteY86" fmla="*/ 51274 h 2232614"/>
              <a:gd name="connsiteX87" fmla="*/ 509179 w 2304928"/>
              <a:gd name="connsiteY87" fmla="*/ 29241 h 2232614"/>
              <a:gd name="connsiteX88" fmla="*/ 443077 w 2304928"/>
              <a:gd name="connsiteY88" fmla="*/ 18224 h 2232614"/>
              <a:gd name="connsiteX89" fmla="*/ 200706 w 2304928"/>
              <a:gd name="connsiteY89" fmla="*/ 7207 h 22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304928" h="2232614">
                <a:moveTo>
                  <a:pt x="200706" y="7207"/>
                </a:moveTo>
                <a:cubicBezTo>
                  <a:pt x="151130" y="7207"/>
                  <a:pt x="162370" y="9850"/>
                  <a:pt x="145622" y="18224"/>
                </a:cubicBezTo>
                <a:cubicBezTo>
                  <a:pt x="131687" y="25192"/>
                  <a:pt x="124540" y="41300"/>
                  <a:pt x="112571" y="51274"/>
                </a:cubicBezTo>
                <a:cubicBezTo>
                  <a:pt x="102399" y="59750"/>
                  <a:pt x="90538" y="65963"/>
                  <a:pt x="79521" y="73308"/>
                </a:cubicBezTo>
                <a:cubicBezTo>
                  <a:pt x="51829" y="156383"/>
                  <a:pt x="89184" y="53983"/>
                  <a:pt x="46470" y="139409"/>
                </a:cubicBezTo>
                <a:cubicBezTo>
                  <a:pt x="851" y="230646"/>
                  <a:pt x="76572" y="110778"/>
                  <a:pt x="13420" y="205511"/>
                </a:cubicBezTo>
                <a:cubicBezTo>
                  <a:pt x="-5114" y="298181"/>
                  <a:pt x="-3822" y="265871"/>
                  <a:pt x="13420" y="403814"/>
                </a:cubicBezTo>
                <a:cubicBezTo>
                  <a:pt x="14860" y="415337"/>
                  <a:pt x="19243" y="426478"/>
                  <a:pt x="24436" y="436865"/>
                </a:cubicBezTo>
                <a:cubicBezTo>
                  <a:pt x="30357" y="448708"/>
                  <a:pt x="39125" y="458898"/>
                  <a:pt x="46470" y="469915"/>
                </a:cubicBezTo>
                <a:cubicBezTo>
                  <a:pt x="55025" y="495580"/>
                  <a:pt x="80537" y="591440"/>
                  <a:pt x="112571" y="602118"/>
                </a:cubicBezTo>
                <a:lnTo>
                  <a:pt x="145622" y="613135"/>
                </a:lnTo>
                <a:cubicBezTo>
                  <a:pt x="149294" y="624152"/>
                  <a:pt x="150198" y="636523"/>
                  <a:pt x="156639" y="646185"/>
                </a:cubicBezTo>
                <a:cubicBezTo>
                  <a:pt x="165281" y="659149"/>
                  <a:pt x="179715" y="667267"/>
                  <a:pt x="189689" y="679236"/>
                </a:cubicBezTo>
                <a:cubicBezTo>
                  <a:pt x="198165" y="689408"/>
                  <a:pt x="204027" y="701512"/>
                  <a:pt x="211723" y="712286"/>
                </a:cubicBezTo>
                <a:cubicBezTo>
                  <a:pt x="293273" y="826455"/>
                  <a:pt x="187558" y="670530"/>
                  <a:pt x="288841" y="822455"/>
                </a:cubicBezTo>
                <a:lnTo>
                  <a:pt x="332909" y="888556"/>
                </a:lnTo>
                <a:cubicBezTo>
                  <a:pt x="343926" y="899573"/>
                  <a:pt x="355820" y="909778"/>
                  <a:pt x="365959" y="921607"/>
                </a:cubicBezTo>
                <a:cubicBezTo>
                  <a:pt x="390821" y="950613"/>
                  <a:pt x="406937" y="974474"/>
                  <a:pt x="421044" y="1009742"/>
                </a:cubicBezTo>
                <a:cubicBezTo>
                  <a:pt x="429670" y="1031306"/>
                  <a:pt x="435733" y="1053809"/>
                  <a:pt x="443077" y="1075843"/>
                </a:cubicBezTo>
                <a:lnTo>
                  <a:pt x="454094" y="1108894"/>
                </a:lnTo>
                <a:cubicBezTo>
                  <a:pt x="457766" y="1119911"/>
                  <a:pt x="458669" y="1132282"/>
                  <a:pt x="465111" y="1141944"/>
                </a:cubicBezTo>
                <a:cubicBezTo>
                  <a:pt x="472456" y="1152961"/>
                  <a:pt x="480576" y="1163499"/>
                  <a:pt x="487145" y="1174995"/>
                </a:cubicBezTo>
                <a:cubicBezTo>
                  <a:pt x="504698" y="1205712"/>
                  <a:pt x="508428" y="1233334"/>
                  <a:pt x="542229" y="1252113"/>
                </a:cubicBezTo>
                <a:cubicBezTo>
                  <a:pt x="562532" y="1263393"/>
                  <a:pt x="586296" y="1266802"/>
                  <a:pt x="608330" y="1274147"/>
                </a:cubicBezTo>
                <a:cubicBezTo>
                  <a:pt x="619347" y="1277819"/>
                  <a:pt x="631718" y="1278723"/>
                  <a:pt x="641381" y="1285164"/>
                </a:cubicBezTo>
                <a:cubicBezTo>
                  <a:pt x="693818" y="1320120"/>
                  <a:pt x="653825" y="1298812"/>
                  <a:pt x="718499" y="1318214"/>
                </a:cubicBezTo>
                <a:cubicBezTo>
                  <a:pt x="740745" y="1324888"/>
                  <a:pt x="761825" y="1335693"/>
                  <a:pt x="784600" y="1340248"/>
                </a:cubicBezTo>
                <a:cubicBezTo>
                  <a:pt x="822473" y="1347823"/>
                  <a:pt x="847441" y="1351908"/>
                  <a:pt x="883752" y="1362282"/>
                </a:cubicBezTo>
                <a:cubicBezTo>
                  <a:pt x="894918" y="1365472"/>
                  <a:pt x="905786" y="1369626"/>
                  <a:pt x="916803" y="1373298"/>
                </a:cubicBezTo>
                <a:cubicBezTo>
                  <a:pt x="998859" y="1428004"/>
                  <a:pt x="898078" y="1357694"/>
                  <a:pt x="982904" y="1428383"/>
                </a:cubicBezTo>
                <a:cubicBezTo>
                  <a:pt x="993076" y="1436859"/>
                  <a:pt x="1004937" y="1443072"/>
                  <a:pt x="1015954" y="1450417"/>
                </a:cubicBezTo>
                <a:cubicBezTo>
                  <a:pt x="1066464" y="1526181"/>
                  <a:pt x="1034900" y="1508144"/>
                  <a:pt x="1093073" y="1527535"/>
                </a:cubicBezTo>
                <a:cubicBezTo>
                  <a:pt x="1151827" y="1615667"/>
                  <a:pt x="1074712" y="1509174"/>
                  <a:pt x="1148157" y="1582619"/>
                </a:cubicBezTo>
                <a:cubicBezTo>
                  <a:pt x="1157520" y="1591982"/>
                  <a:pt x="1160828" y="1606307"/>
                  <a:pt x="1170191" y="1615670"/>
                </a:cubicBezTo>
                <a:cubicBezTo>
                  <a:pt x="1183174" y="1628653"/>
                  <a:pt x="1200317" y="1636771"/>
                  <a:pt x="1214258" y="1648720"/>
                </a:cubicBezTo>
                <a:cubicBezTo>
                  <a:pt x="1226088" y="1658860"/>
                  <a:pt x="1236292" y="1670754"/>
                  <a:pt x="1247309" y="1681771"/>
                </a:cubicBezTo>
                <a:cubicBezTo>
                  <a:pt x="1261162" y="1723330"/>
                  <a:pt x="1264514" y="1743045"/>
                  <a:pt x="1302393" y="1780923"/>
                </a:cubicBezTo>
                <a:cubicBezTo>
                  <a:pt x="1313410" y="1791940"/>
                  <a:pt x="1325879" y="1801675"/>
                  <a:pt x="1335444" y="1813973"/>
                </a:cubicBezTo>
                <a:cubicBezTo>
                  <a:pt x="1351702" y="1834876"/>
                  <a:pt x="1357477" y="1865385"/>
                  <a:pt x="1379511" y="1880074"/>
                </a:cubicBezTo>
                <a:cubicBezTo>
                  <a:pt x="1461577" y="1934785"/>
                  <a:pt x="1360778" y="1864464"/>
                  <a:pt x="1445612" y="1935159"/>
                </a:cubicBezTo>
                <a:cubicBezTo>
                  <a:pt x="1455784" y="1943635"/>
                  <a:pt x="1467646" y="1949848"/>
                  <a:pt x="1478663" y="1957192"/>
                </a:cubicBezTo>
                <a:cubicBezTo>
                  <a:pt x="1541810" y="2051913"/>
                  <a:pt x="1457727" y="1940443"/>
                  <a:pt x="1533747" y="2001260"/>
                </a:cubicBezTo>
                <a:cubicBezTo>
                  <a:pt x="1544086" y="2009532"/>
                  <a:pt x="1546418" y="2024948"/>
                  <a:pt x="1555781" y="2034311"/>
                </a:cubicBezTo>
                <a:cubicBezTo>
                  <a:pt x="1565144" y="2043673"/>
                  <a:pt x="1577815" y="2049000"/>
                  <a:pt x="1588832" y="2056344"/>
                </a:cubicBezTo>
                <a:cubicBezTo>
                  <a:pt x="1647581" y="2144472"/>
                  <a:pt x="1570476" y="2037990"/>
                  <a:pt x="1643916" y="2111429"/>
                </a:cubicBezTo>
                <a:cubicBezTo>
                  <a:pt x="1695655" y="2163167"/>
                  <a:pt x="1656058" y="2146579"/>
                  <a:pt x="1710017" y="2188547"/>
                </a:cubicBezTo>
                <a:cubicBezTo>
                  <a:pt x="1730920" y="2204805"/>
                  <a:pt x="1776118" y="2232614"/>
                  <a:pt x="1776118" y="2232614"/>
                </a:cubicBezTo>
                <a:cubicBezTo>
                  <a:pt x="1787135" y="2228942"/>
                  <a:pt x="1799506" y="2228039"/>
                  <a:pt x="1809169" y="2221597"/>
                </a:cubicBezTo>
                <a:cubicBezTo>
                  <a:pt x="1827446" y="2209413"/>
                  <a:pt x="1854091" y="2175822"/>
                  <a:pt x="1864253" y="2155496"/>
                </a:cubicBezTo>
                <a:cubicBezTo>
                  <a:pt x="1869446" y="2145109"/>
                  <a:pt x="1868828" y="2132108"/>
                  <a:pt x="1875270" y="2122445"/>
                </a:cubicBezTo>
                <a:cubicBezTo>
                  <a:pt x="1883912" y="2109482"/>
                  <a:pt x="1897304" y="2100412"/>
                  <a:pt x="1908321" y="2089395"/>
                </a:cubicBezTo>
                <a:cubicBezTo>
                  <a:pt x="1915665" y="2067361"/>
                  <a:pt x="1925799" y="2046068"/>
                  <a:pt x="1930354" y="2023294"/>
                </a:cubicBezTo>
                <a:cubicBezTo>
                  <a:pt x="1936644" y="1991842"/>
                  <a:pt x="1943052" y="1955260"/>
                  <a:pt x="1952388" y="1924142"/>
                </a:cubicBezTo>
                <a:cubicBezTo>
                  <a:pt x="1959062" y="1901896"/>
                  <a:pt x="1968789" y="1880573"/>
                  <a:pt x="1974422" y="1858041"/>
                </a:cubicBezTo>
                <a:cubicBezTo>
                  <a:pt x="1988650" y="1801128"/>
                  <a:pt x="1977040" y="1826571"/>
                  <a:pt x="2007473" y="1780923"/>
                </a:cubicBezTo>
                <a:cubicBezTo>
                  <a:pt x="2030771" y="1687724"/>
                  <a:pt x="1999033" y="1782564"/>
                  <a:pt x="2051540" y="1703804"/>
                </a:cubicBezTo>
                <a:cubicBezTo>
                  <a:pt x="2106954" y="1620684"/>
                  <a:pt x="1973969" y="1737308"/>
                  <a:pt x="2106624" y="1604653"/>
                </a:cubicBezTo>
                <a:cubicBezTo>
                  <a:pt x="2146659" y="1564618"/>
                  <a:pt x="2137397" y="1576996"/>
                  <a:pt x="2172726" y="1527535"/>
                </a:cubicBezTo>
                <a:cubicBezTo>
                  <a:pt x="2180422" y="1516761"/>
                  <a:pt x="2188838" y="1506327"/>
                  <a:pt x="2194759" y="1494484"/>
                </a:cubicBezTo>
                <a:cubicBezTo>
                  <a:pt x="2199952" y="1484097"/>
                  <a:pt x="2199334" y="1471096"/>
                  <a:pt x="2205776" y="1461433"/>
                </a:cubicBezTo>
                <a:cubicBezTo>
                  <a:pt x="2214418" y="1448470"/>
                  <a:pt x="2227810" y="1439400"/>
                  <a:pt x="2238827" y="1428383"/>
                </a:cubicBezTo>
                <a:cubicBezTo>
                  <a:pt x="2242499" y="1413694"/>
                  <a:pt x="2243073" y="1397858"/>
                  <a:pt x="2249844" y="1384315"/>
                </a:cubicBezTo>
                <a:cubicBezTo>
                  <a:pt x="2261687" y="1360630"/>
                  <a:pt x="2293911" y="1318214"/>
                  <a:pt x="2293911" y="1318214"/>
                </a:cubicBezTo>
                <a:cubicBezTo>
                  <a:pt x="2297583" y="1292508"/>
                  <a:pt x="2304928" y="1267063"/>
                  <a:pt x="2304928" y="1241096"/>
                </a:cubicBezTo>
                <a:cubicBezTo>
                  <a:pt x="2304928" y="1178559"/>
                  <a:pt x="2299329" y="1116111"/>
                  <a:pt x="2293911" y="1053809"/>
                </a:cubicBezTo>
                <a:cubicBezTo>
                  <a:pt x="2291270" y="1023436"/>
                  <a:pt x="2284611" y="984370"/>
                  <a:pt x="2271877" y="954657"/>
                </a:cubicBezTo>
                <a:cubicBezTo>
                  <a:pt x="2258092" y="922491"/>
                  <a:pt x="2247021" y="897691"/>
                  <a:pt x="2216793" y="877539"/>
                </a:cubicBezTo>
                <a:cubicBezTo>
                  <a:pt x="2207314" y="871220"/>
                  <a:pt x="2145546" y="856974"/>
                  <a:pt x="2139675" y="855506"/>
                </a:cubicBezTo>
                <a:cubicBezTo>
                  <a:pt x="2102952" y="859178"/>
                  <a:pt x="2066325" y="863984"/>
                  <a:pt x="2029506" y="866523"/>
                </a:cubicBezTo>
                <a:cubicBezTo>
                  <a:pt x="1692981" y="889731"/>
                  <a:pt x="1934366" y="864852"/>
                  <a:pt x="1721034" y="888556"/>
                </a:cubicBezTo>
                <a:lnTo>
                  <a:pt x="1313410" y="877539"/>
                </a:lnTo>
                <a:cubicBezTo>
                  <a:pt x="1283832" y="876224"/>
                  <a:pt x="1253534" y="875354"/>
                  <a:pt x="1225275" y="866523"/>
                </a:cubicBezTo>
                <a:cubicBezTo>
                  <a:pt x="1193924" y="856726"/>
                  <a:pt x="1166518" y="837144"/>
                  <a:pt x="1137140" y="822455"/>
                </a:cubicBezTo>
                <a:cubicBezTo>
                  <a:pt x="1122451" y="815110"/>
                  <a:pt x="1106738" y="809530"/>
                  <a:pt x="1093073" y="800421"/>
                </a:cubicBezTo>
                <a:cubicBezTo>
                  <a:pt x="1070079" y="785093"/>
                  <a:pt x="1035480" y="762911"/>
                  <a:pt x="1015954" y="745337"/>
                </a:cubicBezTo>
                <a:cubicBezTo>
                  <a:pt x="992793" y="724492"/>
                  <a:pt x="971887" y="701270"/>
                  <a:pt x="949853" y="679236"/>
                </a:cubicBezTo>
                <a:cubicBezTo>
                  <a:pt x="905835" y="635217"/>
                  <a:pt x="912262" y="645963"/>
                  <a:pt x="872735" y="580084"/>
                </a:cubicBezTo>
                <a:cubicBezTo>
                  <a:pt x="861718" y="561723"/>
                  <a:pt x="851034" y="543158"/>
                  <a:pt x="839685" y="525000"/>
                </a:cubicBezTo>
                <a:cubicBezTo>
                  <a:pt x="832667" y="513772"/>
                  <a:pt x="823572" y="503792"/>
                  <a:pt x="817651" y="491949"/>
                </a:cubicBezTo>
                <a:cubicBezTo>
                  <a:pt x="812458" y="481562"/>
                  <a:pt x="810306" y="469915"/>
                  <a:pt x="806634" y="458898"/>
                </a:cubicBezTo>
                <a:cubicBezTo>
                  <a:pt x="802962" y="400142"/>
                  <a:pt x="801780" y="341177"/>
                  <a:pt x="795617" y="282629"/>
                </a:cubicBezTo>
                <a:cubicBezTo>
                  <a:pt x="794401" y="271080"/>
                  <a:pt x="787417" y="260844"/>
                  <a:pt x="784600" y="249578"/>
                </a:cubicBezTo>
                <a:cubicBezTo>
                  <a:pt x="780058" y="231412"/>
                  <a:pt x="777645" y="212773"/>
                  <a:pt x="773583" y="194494"/>
                </a:cubicBezTo>
                <a:cubicBezTo>
                  <a:pt x="766359" y="161983"/>
                  <a:pt x="764842" y="141685"/>
                  <a:pt x="740533" y="117376"/>
                </a:cubicBezTo>
                <a:cubicBezTo>
                  <a:pt x="708959" y="85803"/>
                  <a:pt x="710274" y="102246"/>
                  <a:pt x="674432" y="84325"/>
                </a:cubicBezTo>
                <a:cubicBezTo>
                  <a:pt x="662589" y="78403"/>
                  <a:pt x="653779" y="66940"/>
                  <a:pt x="641381" y="62291"/>
                </a:cubicBezTo>
                <a:cubicBezTo>
                  <a:pt x="623848" y="55716"/>
                  <a:pt x="604463" y="55816"/>
                  <a:pt x="586297" y="51274"/>
                </a:cubicBezTo>
                <a:cubicBezTo>
                  <a:pt x="502299" y="30274"/>
                  <a:pt x="612210" y="49846"/>
                  <a:pt x="509179" y="29241"/>
                </a:cubicBezTo>
                <a:cubicBezTo>
                  <a:pt x="487275" y="24860"/>
                  <a:pt x="465111" y="21896"/>
                  <a:pt x="443077" y="18224"/>
                </a:cubicBezTo>
                <a:cubicBezTo>
                  <a:pt x="343834" y="-14858"/>
                  <a:pt x="250282" y="7207"/>
                  <a:pt x="200706" y="7207"/>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7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85" y="984965"/>
            <a:ext cx="7648575" cy="580072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3886200" y="1409700"/>
            <a:ext cx="16764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thymus</a:t>
            </a:r>
          </a:p>
        </p:txBody>
      </p:sp>
    </p:spTree>
    <p:extLst>
      <p:ext uri="{BB962C8B-B14F-4D97-AF65-F5344CB8AC3E}">
        <p14:creationId xmlns:p14="http://schemas.microsoft.com/office/powerpoint/2010/main" val="79921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21" y="1440597"/>
            <a:ext cx="2929379" cy="1595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1524000"/>
            <a:ext cx="6769100" cy="5252822"/>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5" name="Rectangle 4"/>
          <p:cNvSpPr/>
          <p:nvPr/>
        </p:nvSpPr>
        <p:spPr>
          <a:xfrm>
            <a:off x="1447478" y="1580993"/>
            <a:ext cx="457521" cy="47640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905000" y="1558239"/>
            <a:ext cx="7150100" cy="342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47478" y="2057400"/>
            <a:ext cx="838522" cy="47194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553200" y="4579722"/>
            <a:ext cx="1406780" cy="646331"/>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3600" b="1" dirty="0">
                <a:ln w="11430"/>
                <a:effectLst>
                  <a:outerShdw blurRad="50800" dist="39000" dir="5460000" algn="tl">
                    <a:srgbClr val="000000">
                      <a:alpha val="38000"/>
                    </a:srgbClr>
                  </a:outerShdw>
                </a:effectLst>
                <a:latin typeface="+mn-lt"/>
              </a:rPr>
              <a:t>artery</a:t>
            </a:r>
          </a:p>
        </p:txBody>
      </p:sp>
      <p:sp>
        <p:nvSpPr>
          <p:cNvPr id="11" name="Freeform 10"/>
          <p:cNvSpPr/>
          <p:nvPr/>
        </p:nvSpPr>
        <p:spPr>
          <a:xfrm>
            <a:off x="4953000" y="4382872"/>
            <a:ext cx="1181100" cy="1377950"/>
          </a:xfrm>
          <a:custGeom>
            <a:avLst/>
            <a:gdLst>
              <a:gd name="connsiteX0" fmla="*/ 838200 w 1181100"/>
              <a:gd name="connsiteY0" fmla="*/ 370510 h 1297610"/>
              <a:gd name="connsiteX1" fmla="*/ 774700 w 1181100"/>
              <a:gd name="connsiteY1" fmla="*/ 294310 h 1297610"/>
              <a:gd name="connsiteX2" fmla="*/ 749300 w 1181100"/>
              <a:gd name="connsiteY2" fmla="*/ 256210 h 1297610"/>
              <a:gd name="connsiteX3" fmla="*/ 736600 w 1181100"/>
              <a:gd name="connsiteY3" fmla="*/ 218110 h 1297610"/>
              <a:gd name="connsiteX4" fmla="*/ 698500 w 1181100"/>
              <a:gd name="connsiteY4" fmla="*/ 192710 h 1297610"/>
              <a:gd name="connsiteX5" fmla="*/ 635000 w 1181100"/>
              <a:gd name="connsiteY5" fmla="*/ 116510 h 1297610"/>
              <a:gd name="connsiteX6" fmla="*/ 596900 w 1181100"/>
              <a:gd name="connsiteY6" fmla="*/ 91110 h 1297610"/>
              <a:gd name="connsiteX7" fmla="*/ 520700 w 1181100"/>
              <a:gd name="connsiteY7" fmla="*/ 40310 h 1297610"/>
              <a:gd name="connsiteX8" fmla="*/ 482600 w 1181100"/>
              <a:gd name="connsiteY8" fmla="*/ 2210 h 1297610"/>
              <a:gd name="connsiteX9" fmla="*/ 228600 w 1181100"/>
              <a:gd name="connsiteY9" fmla="*/ 14910 h 1297610"/>
              <a:gd name="connsiteX10" fmla="*/ 190500 w 1181100"/>
              <a:gd name="connsiteY10" fmla="*/ 27610 h 1297610"/>
              <a:gd name="connsiteX11" fmla="*/ 114300 w 1181100"/>
              <a:gd name="connsiteY11" fmla="*/ 65710 h 1297610"/>
              <a:gd name="connsiteX12" fmla="*/ 63500 w 1181100"/>
              <a:gd name="connsiteY12" fmla="*/ 141910 h 1297610"/>
              <a:gd name="connsiteX13" fmla="*/ 38100 w 1181100"/>
              <a:gd name="connsiteY13" fmla="*/ 180010 h 1297610"/>
              <a:gd name="connsiteX14" fmla="*/ 12700 w 1181100"/>
              <a:gd name="connsiteY14" fmla="*/ 256210 h 1297610"/>
              <a:gd name="connsiteX15" fmla="*/ 0 w 1181100"/>
              <a:gd name="connsiteY15" fmla="*/ 294310 h 1297610"/>
              <a:gd name="connsiteX16" fmla="*/ 25400 w 1181100"/>
              <a:gd name="connsiteY16" fmla="*/ 497510 h 1297610"/>
              <a:gd name="connsiteX17" fmla="*/ 50800 w 1181100"/>
              <a:gd name="connsiteY17" fmla="*/ 573710 h 1297610"/>
              <a:gd name="connsiteX18" fmla="*/ 101600 w 1181100"/>
              <a:gd name="connsiteY18" fmla="*/ 649910 h 1297610"/>
              <a:gd name="connsiteX19" fmla="*/ 127000 w 1181100"/>
              <a:gd name="connsiteY19" fmla="*/ 688010 h 1297610"/>
              <a:gd name="connsiteX20" fmla="*/ 139700 w 1181100"/>
              <a:gd name="connsiteY20" fmla="*/ 726110 h 1297610"/>
              <a:gd name="connsiteX21" fmla="*/ 215900 w 1181100"/>
              <a:gd name="connsiteY21" fmla="*/ 802310 h 1297610"/>
              <a:gd name="connsiteX22" fmla="*/ 266700 w 1181100"/>
              <a:gd name="connsiteY22" fmla="*/ 903910 h 1297610"/>
              <a:gd name="connsiteX23" fmla="*/ 317500 w 1181100"/>
              <a:gd name="connsiteY23" fmla="*/ 980110 h 1297610"/>
              <a:gd name="connsiteX24" fmla="*/ 342900 w 1181100"/>
              <a:gd name="connsiteY24" fmla="*/ 1018210 h 1297610"/>
              <a:gd name="connsiteX25" fmla="*/ 381000 w 1181100"/>
              <a:gd name="connsiteY25" fmla="*/ 1043610 h 1297610"/>
              <a:gd name="connsiteX26" fmla="*/ 457200 w 1181100"/>
              <a:gd name="connsiteY26" fmla="*/ 1119810 h 1297610"/>
              <a:gd name="connsiteX27" fmla="*/ 495300 w 1181100"/>
              <a:gd name="connsiteY27" fmla="*/ 1132510 h 1297610"/>
              <a:gd name="connsiteX28" fmla="*/ 609600 w 1181100"/>
              <a:gd name="connsiteY28" fmla="*/ 1208710 h 1297610"/>
              <a:gd name="connsiteX29" fmla="*/ 647700 w 1181100"/>
              <a:gd name="connsiteY29" fmla="*/ 1234110 h 1297610"/>
              <a:gd name="connsiteX30" fmla="*/ 736600 w 1181100"/>
              <a:gd name="connsiteY30" fmla="*/ 1259510 h 1297610"/>
              <a:gd name="connsiteX31" fmla="*/ 812800 w 1181100"/>
              <a:gd name="connsiteY31" fmla="*/ 1284910 h 1297610"/>
              <a:gd name="connsiteX32" fmla="*/ 889000 w 1181100"/>
              <a:gd name="connsiteY32" fmla="*/ 1297610 h 1297610"/>
              <a:gd name="connsiteX33" fmla="*/ 1003300 w 1181100"/>
              <a:gd name="connsiteY33" fmla="*/ 1284910 h 1297610"/>
              <a:gd name="connsiteX34" fmla="*/ 1079500 w 1181100"/>
              <a:gd name="connsiteY34" fmla="*/ 1259510 h 1297610"/>
              <a:gd name="connsiteX35" fmla="*/ 1117600 w 1181100"/>
              <a:gd name="connsiteY35" fmla="*/ 1246810 h 1297610"/>
              <a:gd name="connsiteX36" fmla="*/ 1143000 w 1181100"/>
              <a:gd name="connsiteY36" fmla="*/ 1208710 h 1297610"/>
              <a:gd name="connsiteX37" fmla="*/ 1168400 w 1181100"/>
              <a:gd name="connsiteY37" fmla="*/ 1107110 h 1297610"/>
              <a:gd name="connsiteX38" fmla="*/ 1181100 w 1181100"/>
              <a:gd name="connsiteY38" fmla="*/ 1069010 h 1297610"/>
              <a:gd name="connsiteX39" fmla="*/ 1168400 w 1181100"/>
              <a:gd name="connsiteY39" fmla="*/ 827710 h 1297610"/>
              <a:gd name="connsiteX40" fmla="*/ 1143000 w 1181100"/>
              <a:gd name="connsiteY40" fmla="*/ 751510 h 1297610"/>
              <a:gd name="connsiteX41" fmla="*/ 1130300 w 1181100"/>
              <a:gd name="connsiteY41" fmla="*/ 713410 h 1297610"/>
              <a:gd name="connsiteX42" fmla="*/ 1066800 w 1181100"/>
              <a:gd name="connsiteY42" fmla="*/ 637210 h 1297610"/>
              <a:gd name="connsiteX43" fmla="*/ 1003300 w 1181100"/>
              <a:gd name="connsiteY43" fmla="*/ 522910 h 1297610"/>
              <a:gd name="connsiteX44" fmla="*/ 952500 w 1181100"/>
              <a:gd name="connsiteY44" fmla="*/ 434010 h 1297610"/>
              <a:gd name="connsiteX45" fmla="*/ 914400 w 1181100"/>
              <a:gd name="connsiteY45" fmla="*/ 421310 h 1297610"/>
              <a:gd name="connsiteX46" fmla="*/ 850900 w 1181100"/>
              <a:gd name="connsiteY46" fmla="*/ 357810 h 1297610"/>
              <a:gd name="connsiteX47" fmla="*/ 838200 w 1181100"/>
              <a:gd name="connsiteY47" fmla="*/ 370510 h 129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81100" h="1297610">
                <a:moveTo>
                  <a:pt x="838200" y="370510"/>
                </a:moveTo>
                <a:cubicBezTo>
                  <a:pt x="825500" y="359927"/>
                  <a:pt x="794999" y="320409"/>
                  <a:pt x="774700" y="294310"/>
                </a:cubicBezTo>
                <a:cubicBezTo>
                  <a:pt x="765329" y="282262"/>
                  <a:pt x="756126" y="269862"/>
                  <a:pt x="749300" y="256210"/>
                </a:cubicBezTo>
                <a:cubicBezTo>
                  <a:pt x="743313" y="244236"/>
                  <a:pt x="744963" y="228563"/>
                  <a:pt x="736600" y="218110"/>
                </a:cubicBezTo>
                <a:cubicBezTo>
                  <a:pt x="727065" y="206191"/>
                  <a:pt x="711200" y="201177"/>
                  <a:pt x="698500" y="192710"/>
                </a:cubicBezTo>
                <a:cubicBezTo>
                  <a:pt x="673525" y="155248"/>
                  <a:pt x="671670" y="147068"/>
                  <a:pt x="635000" y="116510"/>
                </a:cubicBezTo>
                <a:cubicBezTo>
                  <a:pt x="623274" y="106739"/>
                  <a:pt x="608626" y="100881"/>
                  <a:pt x="596900" y="91110"/>
                </a:cubicBezTo>
                <a:cubicBezTo>
                  <a:pt x="533479" y="38259"/>
                  <a:pt x="587657" y="62629"/>
                  <a:pt x="520700" y="40310"/>
                </a:cubicBezTo>
                <a:cubicBezTo>
                  <a:pt x="508000" y="27610"/>
                  <a:pt x="500493" y="3766"/>
                  <a:pt x="482600" y="2210"/>
                </a:cubicBezTo>
                <a:cubicBezTo>
                  <a:pt x="398146" y="-5134"/>
                  <a:pt x="313054" y="7566"/>
                  <a:pt x="228600" y="14910"/>
                </a:cubicBezTo>
                <a:cubicBezTo>
                  <a:pt x="215263" y="16070"/>
                  <a:pt x="202474" y="21623"/>
                  <a:pt x="190500" y="27610"/>
                </a:cubicBezTo>
                <a:cubicBezTo>
                  <a:pt x="92023" y="76849"/>
                  <a:pt x="210065" y="33788"/>
                  <a:pt x="114300" y="65710"/>
                </a:cubicBezTo>
                <a:cubicBezTo>
                  <a:pt x="42075" y="137935"/>
                  <a:pt x="100259" y="68392"/>
                  <a:pt x="63500" y="141910"/>
                </a:cubicBezTo>
                <a:cubicBezTo>
                  <a:pt x="56674" y="155562"/>
                  <a:pt x="44299" y="166062"/>
                  <a:pt x="38100" y="180010"/>
                </a:cubicBezTo>
                <a:cubicBezTo>
                  <a:pt x="27226" y="204476"/>
                  <a:pt x="21167" y="230810"/>
                  <a:pt x="12700" y="256210"/>
                </a:cubicBezTo>
                <a:lnTo>
                  <a:pt x="0" y="294310"/>
                </a:lnTo>
                <a:cubicBezTo>
                  <a:pt x="6041" y="360758"/>
                  <a:pt x="7506" y="431900"/>
                  <a:pt x="25400" y="497510"/>
                </a:cubicBezTo>
                <a:cubicBezTo>
                  <a:pt x="32445" y="523341"/>
                  <a:pt x="35948" y="551433"/>
                  <a:pt x="50800" y="573710"/>
                </a:cubicBezTo>
                <a:lnTo>
                  <a:pt x="101600" y="649910"/>
                </a:lnTo>
                <a:cubicBezTo>
                  <a:pt x="110067" y="662610"/>
                  <a:pt x="122173" y="673530"/>
                  <a:pt x="127000" y="688010"/>
                </a:cubicBezTo>
                <a:cubicBezTo>
                  <a:pt x="131233" y="700710"/>
                  <a:pt x="131481" y="715543"/>
                  <a:pt x="139700" y="726110"/>
                </a:cubicBezTo>
                <a:cubicBezTo>
                  <a:pt x="161753" y="754464"/>
                  <a:pt x="195975" y="772422"/>
                  <a:pt x="215900" y="802310"/>
                </a:cubicBezTo>
                <a:cubicBezTo>
                  <a:pt x="295549" y="921783"/>
                  <a:pt x="173494" y="733032"/>
                  <a:pt x="266700" y="903910"/>
                </a:cubicBezTo>
                <a:cubicBezTo>
                  <a:pt x="281318" y="930710"/>
                  <a:pt x="300567" y="954710"/>
                  <a:pt x="317500" y="980110"/>
                </a:cubicBezTo>
                <a:cubicBezTo>
                  <a:pt x="325967" y="992810"/>
                  <a:pt x="330200" y="1009743"/>
                  <a:pt x="342900" y="1018210"/>
                </a:cubicBezTo>
                <a:cubicBezTo>
                  <a:pt x="355600" y="1026677"/>
                  <a:pt x="369592" y="1033469"/>
                  <a:pt x="381000" y="1043610"/>
                </a:cubicBezTo>
                <a:cubicBezTo>
                  <a:pt x="407848" y="1067475"/>
                  <a:pt x="423122" y="1108451"/>
                  <a:pt x="457200" y="1119810"/>
                </a:cubicBezTo>
                <a:cubicBezTo>
                  <a:pt x="469900" y="1124043"/>
                  <a:pt x="483598" y="1126009"/>
                  <a:pt x="495300" y="1132510"/>
                </a:cubicBezTo>
                <a:lnTo>
                  <a:pt x="609600" y="1208710"/>
                </a:lnTo>
                <a:cubicBezTo>
                  <a:pt x="622300" y="1217177"/>
                  <a:pt x="633220" y="1229283"/>
                  <a:pt x="647700" y="1234110"/>
                </a:cubicBezTo>
                <a:cubicBezTo>
                  <a:pt x="775743" y="1276791"/>
                  <a:pt x="577132" y="1211670"/>
                  <a:pt x="736600" y="1259510"/>
                </a:cubicBezTo>
                <a:cubicBezTo>
                  <a:pt x="762245" y="1267203"/>
                  <a:pt x="786390" y="1280508"/>
                  <a:pt x="812800" y="1284910"/>
                </a:cubicBezTo>
                <a:lnTo>
                  <a:pt x="889000" y="1297610"/>
                </a:lnTo>
                <a:cubicBezTo>
                  <a:pt x="927100" y="1293377"/>
                  <a:pt x="965710" y="1292428"/>
                  <a:pt x="1003300" y="1284910"/>
                </a:cubicBezTo>
                <a:cubicBezTo>
                  <a:pt x="1029554" y="1279659"/>
                  <a:pt x="1054100" y="1267977"/>
                  <a:pt x="1079500" y="1259510"/>
                </a:cubicBezTo>
                <a:lnTo>
                  <a:pt x="1117600" y="1246810"/>
                </a:lnTo>
                <a:cubicBezTo>
                  <a:pt x="1126067" y="1234110"/>
                  <a:pt x="1137784" y="1223055"/>
                  <a:pt x="1143000" y="1208710"/>
                </a:cubicBezTo>
                <a:cubicBezTo>
                  <a:pt x="1154930" y="1175903"/>
                  <a:pt x="1157361" y="1140228"/>
                  <a:pt x="1168400" y="1107110"/>
                </a:cubicBezTo>
                <a:lnTo>
                  <a:pt x="1181100" y="1069010"/>
                </a:lnTo>
                <a:cubicBezTo>
                  <a:pt x="1176867" y="988577"/>
                  <a:pt x="1177997" y="907681"/>
                  <a:pt x="1168400" y="827710"/>
                </a:cubicBezTo>
                <a:cubicBezTo>
                  <a:pt x="1165210" y="801127"/>
                  <a:pt x="1151467" y="776910"/>
                  <a:pt x="1143000" y="751510"/>
                </a:cubicBezTo>
                <a:cubicBezTo>
                  <a:pt x="1138767" y="738810"/>
                  <a:pt x="1137726" y="724549"/>
                  <a:pt x="1130300" y="713410"/>
                </a:cubicBezTo>
                <a:cubicBezTo>
                  <a:pt x="1094937" y="660366"/>
                  <a:pt x="1115693" y="686103"/>
                  <a:pt x="1066800" y="637210"/>
                </a:cubicBezTo>
                <a:cubicBezTo>
                  <a:pt x="1031680" y="531849"/>
                  <a:pt x="1090639" y="697587"/>
                  <a:pt x="1003300" y="522910"/>
                </a:cubicBezTo>
                <a:cubicBezTo>
                  <a:pt x="997050" y="510410"/>
                  <a:pt x="967459" y="445977"/>
                  <a:pt x="952500" y="434010"/>
                </a:cubicBezTo>
                <a:cubicBezTo>
                  <a:pt x="942047" y="425647"/>
                  <a:pt x="927100" y="425543"/>
                  <a:pt x="914400" y="421310"/>
                </a:cubicBezTo>
                <a:cubicBezTo>
                  <a:pt x="895048" y="392281"/>
                  <a:pt x="887186" y="369905"/>
                  <a:pt x="850900" y="357810"/>
                </a:cubicBezTo>
                <a:cubicBezTo>
                  <a:pt x="838852" y="353794"/>
                  <a:pt x="850900" y="381093"/>
                  <a:pt x="838200" y="370510"/>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142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38" y="976835"/>
            <a:ext cx="7658262" cy="5850837"/>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40571"/>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a:t>
            </a:r>
          </a:p>
        </p:txBody>
      </p:sp>
      <p:sp>
        <p:nvSpPr>
          <p:cNvPr id="21" name="Rectangle 20"/>
          <p:cNvSpPr/>
          <p:nvPr/>
        </p:nvSpPr>
        <p:spPr>
          <a:xfrm>
            <a:off x="2762331" y="2783646"/>
            <a:ext cx="1733469" cy="954107"/>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FFC000"/>
                </a:solidFill>
                <a:effectLst>
                  <a:outerShdw blurRad="50800" dist="39000" dir="5460000" algn="tl">
                    <a:srgbClr val="000000">
                      <a:alpha val="38000"/>
                    </a:srgbClr>
                  </a:outerShdw>
                </a:effectLst>
                <a:latin typeface="+mn-lt"/>
              </a:rPr>
              <a:t>Medullary cords</a:t>
            </a:r>
          </a:p>
        </p:txBody>
      </p:sp>
      <p:sp>
        <p:nvSpPr>
          <p:cNvPr id="4" name="Freeform 3"/>
          <p:cNvSpPr/>
          <p:nvPr/>
        </p:nvSpPr>
        <p:spPr>
          <a:xfrm>
            <a:off x="771525" y="2143125"/>
            <a:ext cx="5229351" cy="4610100"/>
          </a:xfrm>
          <a:custGeom>
            <a:avLst/>
            <a:gdLst>
              <a:gd name="connsiteX0" fmla="*/ 3857625 w 5229351"/>
              <a:gd name="connsiteY0" fmla="*/ 3467100 h 4610100"/>
              <a:gd name="connsiteX1" fmla="*/ 3905250 w 5229351"/>
              <a:gd name="connsiteY1" fmla="*/ 3438525 h 4610100"/>
              <a:gd name="connsiteX2" fmla="*/ 3971925 w 5229351"/>
              <a:gd name="connsiteY2" fmla="*/ 3419475 h 4610100"/>
              <a:gd name="connsiteX3" fmla="*/ 4019550 w 5229351"/>
              <a:gd name="connsiteY3" fmla="*/ 3390900 h 4610100"/>
              <a:gd name="connsiteX4" fmla="*/ 4057650 w 5229351"/>
              <a:gd name="connsiteY4" fmla="*/ 3381375 h 4610100"/>
              <a:gd name="connsiteX5" fmla="*/ 4086225 w 5229351"/>
              <a:gd name="connsiteY5" fmla="*/ 3371850 h 4610100"/>
              <a:gd name="connsiteX6" fmla="*/ 4105275 w 5229351"/>
              <a:gd name="connsiteY6" fmla="*/ 3324225 h 4610100"/>
              <a:gd name="connsiteX7" fmla="*/ 4095750 w 5229351"/>
              <a:gd name="connsiteY7" fmla="*/ 3295650 h 4610100"/>
              <a:gd name="connsiteX8" fmla="*/ 4076700 w 5229351"/>
              <a:gd name="connsiteY8" fmla="*/ 3219450 h 4610100"/>
              <a:gd name="connsiteX9" fmla="*/ 3990975 w 5229351"/>
              <a:gd name="connsiteY9" fmla="*/ 3143250 h 4610100"/>
              <a:gd name="connsiteX10" fmla="*/ 3914775 w 5229351"/>
              <a:gd name="connsiteY10" fmla="*/ 3124200 h 4610100"/>
              <a:gd name="connsiteX11" fmla="*/ 3857625 w 5229351"/>
              <a:gd name="connsiteY11" fmla="*/ 3105150 h 4610100"/>
              <a:gd name="connsiteX12" fmla="*/ 3800475 w 5229351"/>
              <a:gd name="connsiteY12" fmla="*/ 3057525 h 4610100"/>
              <a:gd name="connsiteX13" fmla="*/ 3771900 w 5229351"/>
              <a:gd name="connsiteY13" fmla="*/ 3038475 h 4610100"/>
              <a:gd name="connsiteX14" fmla="*/ 3714750 w 5229351"/>
              <a:gd name="connsiteY14" fmla="*/ 2981325 h 4610100"/>
              <a:gd name="connsiteX15" fmla="*/ 3695700 w 5229351"/>
              <a:gd name="connsiteY15" fmla="*/ 2952750 h 4610100"/>
              <a:gd name="connsiteX16" fmla="*/ 3495675 w 5229351"/>
              <a:gd name="connsiteY16" fmla="*/ 2943225 h 4610100"/>
              <a:gd name="connsiteX17" fmla="*/ 3467100 w 5229351"/>
              <a:gd name="connsiteY17" fmla="*/ 2952750 h 4610100"/>
              <a:gd name="connsiteX18" fmla="*/ 3343275 w 5229351"/>
              <a:gd name="connsiteY18" fmla="*/ 2981325 h 4610100"/>
              <a:gd name="connsiteX19" fmla="*/ 3286125 w 5229351"/>
              <a:gd name="connsiteY19" fmla="*/ 3019425 h 4610100"/>
              <a:gd name="connsiteX20" fmla="*/ 3257550 w 5229351"/>
              <a:gd name="connsiteY20" fmla="*/ 3028950 h 4610100"/>
              <a:gd name="connsiteX21" fmla="*/ 3200400 w 5229351"/>
              <a:gd name="connsiteY21" fmla="*/ 3057525 h 4610100"/>
              <a:gd name="connsiteX22" fmla="*/ 3181350 w 5229351"/>
              <a:gd name="connsiteY22" fmla="*/ 3086100 h 4610100"/>
              <a:gd name="connsiteX23" fmla="*/ 3143250 w 5229351"/>
              <a:gd name="connsiteY23" fmla="*/ 3095625 h 4610100"/>
              <a:gd name="connsiteX24" fmla="*/ 3076575 w 5229351"/>
              <a:gd name="connsiteY24" fmla="*/ 3114675 h 4610100"/>
              <a:gd name="connsiteX25" fmla="*/ 2943225 w 5229351"/>
              <a:gd name="connsiteY25" fmla="*/ 3105150 h 4610100"/>
              <a:gd name="connsiteX26" fmla="*/ 2876550 w 5229351"/>
              <a:gd name="connsiteY26" fmla="*/ 3086100 h 4610100"/>
              <a:gd name="connsiteX27" fmla="*/ 2847975 w 5229351"/>
              <a:gd name="connsiteY27" fmla="*/ 3057525 h 4610100"/>
              <a:gd name="connsiteX28" fmla="*/ 2790825 w 5229351"/>
              <a:gd name="connsiteY28" fmla="*/ 3019425 h 4610100"/>
              <a:gd name="connsiteX29" fmla="*/ 2752725 w 5229351"/>
              <a:gd name="connsiteY29" fmla="*/ 2962275 h 4610100"/>
              <a:gd name="connsiteX30" fmla="*/ 2733675 w 5229351"/>
              <a:gd name="connsiteY30" fmla="*/ 2905125 h 4610100"/>
              <a:gd name="connsiteX31" fmla="*/ 2705100 w 5229351"/>
              <a:gd name="connsiteY31" fmla="*/ 2838450 h 4610100"/>
              <a:gd name="connsiteX32" fmla="*/ 2676525 w 5229351"/>
              <a:gd name="connsiteY32" fmla="*/ 2676525 h 4610100"/>
              <a:gd name="connsiteX33" fmla="*/ 2667000 w 5229351"/>
              <a:gd name="connsiteY33" fmla="*/ 2647950 h 4610100"/>
              <a:gd name="connsiteX34" fmla="*/ 2657475 w 5229351"/>
              <a:gd name="connsiteY34" fmla="*/ 2619375 h 4610100"/>
              <a:gd name="connsiteX35" fmla="*/ 2667000 w 5229351"/>
              <a:gd name="connsiteY35" fmla="*/ 2571750 h 4610100"/>
              <a:gd name="connsiteX36" fmla="*/ 2695575 w 5229351"/>
              <a:gd name="connsiteY36" fmla="*/ 2562225 h 4610100"/>
              <a:gd name="connsiteX37" fmla="*/ 2771775 w 5229351"/>
              <a:gd name="connsiteY37" fmla="*/ 2552700 h 4610100"/>
              <a:gd name="connsiteX38" fmla="*/ 2762250 w 5229351"/>
              <a:gd name="connsiteY38" fmla="*/ 2428875 h 4610100"/>
              <a:gd name="connsiteX39" fmla="*/ 2733675 w 5229351"/>
              <a:gd name="connsiteY39" fmla="*/ 2371725 h 4610100"/>
              <a:gd name="connsiteX40" fmla="*/ 2714625 w 5229351"/>
              <a:gd name="connsiteY40" fmla="*/ 2314575 h 4610100"/>
              <a:gd name="connsiteX41" fmla="*/ 2705100 w 5229351"/>
              <a:gd name="connsiteY41" fmla="*/ 2286000 h 4610100"/>
              <a:gd name="connsiteX42" fmla="*/ 2686050 w 5229351"/>
              <a:gd name="connsiteY42" fmla="*/ 2257425 h 4610100"/>
              <a:gd name="connsiteX43" fmla="*/ 2695575 w 5229351"/>
              <a:gd name="connsiteY43" fmla="*/ 2152650 h 4610100"/>
              <a:gd name="connsiteX44" fmla="*/ 2705100 w 5229351"/>
              <a:gd name="connsiteY44" fmla="*/ 2124075 h 4610100"/>
              <a:gd name="connsiteX45" fmla="*/ 2762250 w 5229351"/>
              <a:gd name="connsiteY45" fmla="*/ 2085975 h 4610100"/>
              <a:gd name="connsiteX46" fmla="*/ 2895600 w 5229351"/>
              <a:gd name="connsiteY46" fmla="*/ 2095500 h 4610100"/>
              <a:gd name="connsiteX47" fmla="*/ 2924175 w 5229351"/>
              <a:gd name="connsiteY47" fmla="*/ 2114550 h 4610100"/>
              <a:gd name="connsiteX48" fmla="*/ 3009900 w 5229351"/>
              <a:gd name="connsiteY48" fmla="*/ 2152650 h 4610100"/>
              <a:gd name="connsiteX49" fmla="*/ 3019425 w 5229351"/>
              <a:gd name="connsiteY49" fmla="*/ 2181225 h 4610100"/>
              <a:gd name="connsiteX50" fmla="*/ 3038475 w 5229351"/>
              <a:gd name="connsiteY50" fmla="*/ 2209800 h 4610100"/>
              <a:gd name="connsiteX51" fmla="*/ 3057525 w 5229351"/>
              <a:gd name="connsiteY51" fmla="*/ 2247900 h 4610100"/>
              <a:gd name="connsiteX52" fmla="*/ 3086100 w 5229351"/>
              <a:gd name="connsiteY52" fmla="*/ 2352675 h 4610100"/>
              <a:gd name="connsiteX53" fmla="*/ 3105150 w 5229351"/>
              <a:gd name="connsiteY53" fmla="*/ 2390775 h 4610100"/>
              <a:gd name="connsiteX54" fmla="*/ 3133725 w 5229351"/>
              <a:gd name="connsiteY54" fmla="*/ 2409825 h 4610100"/>
              <a:gd name="connsiteX55" fmla="*/ 3190875 w 5229351"/>
              <a:gd name="connsiteY55" fmla="*/ 2447925 h 4610100"/>
              <a:gd name="connsiteX56" fmla="*/ 3257550 w 5229351"/>
              <a:gd name="connsiteY56" fmla="*/ 2486025 h 4610100"/>
              <a:gd name="connsiteX57" fmla="*/ 3286125 w 5229351"/>
              <a:gd name="connsiteY57" fmla="*/ 2495550 h 4610100"/>
              <a:gd name="connsiteX58" fmla="*/ 3400425 w 5229351"/>
              <a:gd name="connsiteY58" fmla="*/ 2476500 h 4610100"/>
              <a:gd name="connsiteX59" fmla="*/ 3438525 w 5229351"/>
              <a:gd name="connsiteY59" fmla="*/ 2457450 h 4610100"/>
              <a:gd name="connsiteX60" fmla="*/ 3505200 w 5229351"/>
              <a:gd name="connsiteY60" fmla="*/ 2438400 h 4610100"/>
              <a:gd name="connsiteX61" fmla="*/ 3590925 w 5229351"/>
              <a:gd name="connsiteY61" fmla="*/ 2466975 h 4610100"/>
              <a:gd name="connsiteX62" fmla="*/ 3619500 w 5229351"/>
              <a:gd name="connsiteY62" fmla="*/ 2495550 h 4610100"/>
              <a:gd name="connsiteX63" fmla="*/ 3648075 w 5229351"/>
              <a:gd name="connsiteY63" fmla="*/ 2505075 h 4610100"/>
              <a:gd name="connsiteX64" fmla="*/ 3705225 w 5229351"/>
              <a:gd name="connsiteY64" fmla="*/ 2543175 h 4610100"/>
              <a:gd name="connsiteX65" fmla="*/ 3743325 w 5229351"/>
              <a:gd name="connsiteY65" fmla="*/ 2600325 h 4610100"/>
              <a:gd name="connsiteX66" fmla="*/ 3762375 w 5229351"/>
              <a:gd name="connsiteY66" fmla="*/ 2638425 h 4610100"/>
              <a:gd name="connsiteX67" fmla="*/ 3800475 w 5229351"/>
              <a:gd name="connsiteY67" fmla="*/ 2695575 h 4610100"/>
              <a:gd name="connsiteX68" fmla="*/ 3819525 w 5229351"/>
              <a:gd name="connsiteY68" fmla="*/ 2724150 h 4610100"/>
              <a:gd name="connsiteX69" fmla="*/ 3848100 w 5229351"/>
              <a:gd name="connsiteY69" fmla="*/ 2733675 h 4610100"/>
              <a:gd name="connsiteX70" fmla="*/ 3905250 w 5229351"/>
              <a:gd name="connsiteY70" fmla="*/ 2771775 h 4610100"/>
              <a:gd name="connsiteX71" fmla="*/ 4029075 w 5229351"/>
              <a:gd name="connsiteY71" fmla="*/ 2762250 h 4610100"/>
              <a:gd name="connsiteX72" fmla="*/ 4067175 w 5229351"/>
              <a:gd name="connsiteY72" fmla="*/ 2752725 h 4610100"/>
              <a:gd name="connsiteX73" fmla="*/ 4286250 w 5229351"/>
              <a:gd name="connsiteY73" fmla="*/ 2762250 h 4610100"/>
              <a:gd name="connsiteX74" fmla="*/ 4352925 w 5229351"/>
              <a:gd name="connsiteY74" fmla="*/ 2781300 h 4610100"/>
              <a:gd name="connsiteX75" fmla="*/ 4410075 w 5229351"/>
              <a:gd name="connsiteY75" fmla="*/ 2828925 h 4610100"/>
              <a:gd name="connsiteX76" fmla="*/ 4467225 w 5229351"/>
              <a:gd name="connsiteY76" fmla="*/ 2857500 h 4610100"/>
              <a:gd name="connsiteX77" fmla="*/ 4533900 w 5229351"/>
              <a:gd name="connsiteY77" fmla="*/ 2905125 h 4610100"/>
              <a:gd name="connsiteX78" fmla="*/ 4600575 w 5229351"/>
              <a:gd name="connsiteY78" fmla="*/ 2943225 h 4610100"/>
              <a:gd name="connsiteX79" fmla="*/ 4657725 w 5229351"/>
              <a:gd name="connsiteY79" fmla="*/ 2952750 h 4610100"/>
              <a:gd name="connsiteX80" fmla="*/ 4743450 w 5229351"/>
              <a:gd name="connsiteY80" fmla="*/ 2981325 h 4610100"/>
              <a:gd name="connsiteX81" fmla="*/ 4772025 w 5229351"/>
              <a:gd name="connsiteY81" fmla="*/ 2990850 h 4610100"/>
              <a:gd name="connsiteX82" fmla="*/ 4800600 w 5229351"/>
              <a:gd name="connsiteY82" fmla="*/ 3009900 h 4610100"/>
              <a:gd name="connsiteX83" fmla="*/ 4886325 w 5229351"/>
              <a:gd name="connsiteY83" fmla="*/ 3048000 h 4610100"/>
              <a:gd name="connsiteX84" fmla="*/ 4943475 w 5229351"/>
              <a:gd name="connsiteY84" fmla="*/ 3028950 h 4610100"/>
              <a:gd name="connsiteX85" fmla="*/ 4953000 w 5229351"/>
              <a:gd name="connsiteY85" fmla="*/ 2981325 h 4610100"/>
              <a:gd name="connsiteX86" fmla="*/ 4972050 w 5229351"/>
              <a:gd name="connsiteY86" fmla="*/ 2924175 h 4610100"/>
              <a:gd name="connsiteX87" fmla="*/ 4991100 w 5229351"/>
              <a:gd name="connsiteY87" fmla="*/ 2847975 h 4610100"/>
              <a:gd name="connsiteX88" fmla="*/ 4981575 w 5229351"/>
              <a:gd name="connsiteY88" fmla="*/ 2305050 h 4610100"/>
              <a:gd name="connsiteX89" fmla="*/ 4943475 w 5229351"/>
              <a:gd name="connsiteY89" fmla="*/ 2238375 h 4610100"/>
              <a:gd name="connsiteX90" fmla="*/ 4924425 w 5229351"/>
              <a:gd name="connsiteY90" fmla="*/ 2209800 h 4610100"/>
              <a:gd name="connsiteX91" fmla="*/ 4895850 w 5229351"/>
              <a:gd name="connsiteY91" fmla="*/ 2200275 h 4610100"/>
              <a:gd name="connsiteX92" fmla="*/ 5019675 w 5229351"/>
              <a:gd name="connsiteY92" fmla="*/ 2162175 h 4610100"/>
              <a:gd name="connsiteX93" fmla="*/ 5114925 w 5229351"/>
              <a:gd name="connsiteY93" fmla="*/ 2133600 h 4610100"/>
              <a:gd name="connsiteX94" fmla="*/ 5181600 w 5229351"/>
              <a:gd name="connsiteY94" fmla="*/ 2085975 h 4610100"/>
              <a:gd name="connsiteX95" fmla="*/ 5219700 w 5229351"/>
              <a:gd name="connsiteY95" fmla="*/ 2028825 h 4610100"/>
              <a:gd name="connsiteX96" fmla="*/ 5229225 w 5229351"/>
              <a:gd name="connsiteY96" fmla="*/ 1924050 h 4610100"/>
              <a:gd name="connsiteX97" fmla="*/ 5219700 w 5229351"/>
              <a:gd name="connsiteY97" fmla="*/ 1790700 h 4610100"/>
              <a:gd name="connsiteX98" fmla="*/ 5191125 w 5229351"/>
              <a:gd name="connsiteY98" fmla="*/ 1781175 h 4610100"/>
              <a:gd name="connsiteX99" fmla="*/ 5133975 w 5229351"/>
              <a:gd name="connsiteY99" fmla="*/ 1771650 h 4610100"/>
              <a:gd name="connsiteX100" fmla="*/ 4848225 w 5229351"/>
              <a:gd name="connsiteY100" fmla="*/ 1762125 h 4610100"/>
              <a:gd name="connsiteX101" fmla="*/ 4800600 w 5229351"/>
              <a:gd name="connsiteY101" fmla="*/ 1724025 h 4610100"/>
              <a:gd name="connsiteX102" fmla="*/ 4781550 w 5229351"/>
              <a:gd name="connsiteY102" fmla="*/ 1666875 h 4610100"/>
              <a:gd name="connsiteX103" fmla="*/ 4791075 w 5229351"/>
              <a:gd name="connsiteY103" fmla="*/ 1485900 h 4610100"/>
              <a:gd name="connsiteX104" fmla="*/ 4800600 w 5229351"/>
              <a:gd name="connsiteY104" fmla="*/ 1457325 h 4610100"/>
              <a:gd name="connsiteX105" fmla="*/ 4810125 w 5229351"/>
              <a:gd name="connsiteY105" fmla="*/ 1409700 h 4610100"/>
              <a:gd name="connsiteX106" fmla="*/ 4829175 w 5229351"/>
              <a:gd name="connsiteY106" fmla="*/ 1352550 h 4610100"/>
              <a:gd name="connsiteX107" fmla="*/ 4857750 w 5229351"/>
              <a:gd name="connsiteY107" fmla="*/ 1266825 h 4610100"/>
              <a:gd name="connsiteX108" fmla="*/ 4886325 w 5229351"/>
              <a:gd name="connsiteY108" fmla="*/ 1181100 h 4610100"/>
              <a:gd name="connsiteX109" fmla="*/ 4895850 w 5229351"/>
              <a:gd name="connsiteY109" fmla="*/ 1152525 h 4610100"/>
              <a:gd name="connsiteX110" fmla="*/ 4905375 w 5229351"/>
              <a:gd name="connsiteY110" fmla="*/ 1123950 h 4610100"/>
              <a:gd name="connsiteX111" fmla="*/ 4924425 w 5229351"/>
              <a:gd name="connsiteY111" fmla="*/ 1095375 h 4610100"/>
              <a:gd name="connsiteX112" fmla="*/ 4933950 w 5229351"/>
              <a:gd name="connsiteY112" fmla="*/ 1057275 h 4610100"/>
              <a:gd name="connsiteX113" fmla="*/ 4943475 w 5229351"/>
              <a:gd name="connsiteY113" fmla="*/ 1028700 h 4610100"/>
              <a:gd name="connsiteX114" fmla="*/ 4914900 w 5229351"/>
              <a:gd name="connsiteY114" fmla="*/ 1019175 h 4610100"/>
              <a:gd name="connsiteX115" fmla="*/ 4905375 w 5229351"/>
              <a:gd name="connsiteY115" fmla="*/ 981075 h 4610100"/>
              <a:gd name="connsiteX116" fmla="*/ 4933950 w 5229351"/>
              <a:gd name="connsiteY116" fmla="*/ 923925 h 4610100"/>
              <a:gd name="connsiteX117" fmla="*/ 4943475 w 5229351"/>
              <a:gd name="connsiteY117" fmla="*/ 885825 h 4610100"/>
              <a:gd name="connsiteX118" fmla="*/ 4962525 w 5229351"/>
              <a:gd name="connsiteY118" fmla="*/ 857250 h 4610100"/>
              <a:gd name="connsiteX119" fmla="*/ 4972050 w 5229351"/>
              <a:gd name="connsiteY119" fmla="*/ 828675 h 4610100"/>
              <a:gd name="connsiteX120" fmla="*/ 4991100 w 5229351"/>
              <a:gd name="connsiteY120" fmla="*/ 790575 h 4610100"/>
              <a:gd name="connsiteX121" fmla="*/ 5010150 w 5229351"/>
              <a:gd name="connsiteY121" fmla="*/ 733425 h 4610100"/>
              <a:gd name="connsiteX122" fmla="*/ 5019675 w 5229351"/>
              <a:gd name="connsiteY122" fmla="*/ 704850 h 4610100"/>
              <a:gd name="connsiteX123" fmla="*/ 5038725 w 5229351"/>
              <a:gd name="connsiteY123" fmla="*/ 619125 h 4610100"/>
              <a:gd name="connsiteX124" fmla="*/ 5048250 w 5229351"/>
              <a:gd name="connsiteY124" fmla="*/ 523875 h 4610100"/>
              <a:gd name="connsiteX125" fmla="*/ 5057775 w 5229351"/>
              <a:gd name="connsiteY125" fmla="*/ 485775 h 4610100"/>
              <a:gd name="connsiteX126" fmla="*/ 5067300 w 5229351"/>
              <a:gd name="connsiteY126" fmla="*/ 428625 h 4610100"/>
              <a:gd name="connsiteX127" fmla="*/ 5057775 w 5229351"/>
              <a:gd name="connsiteY127" fmla="*/ 276225 h 4610100"/>
              <a:gd name="connsiteX128" fmla="*/ 5038725 w 5229351"/>
              <a:gd name="connsiteY128" fmla="*/ 247650 h 4610100"/>
              <a:gd name="connsiteX129" fmla="*/ 4991100 w 5229351"/>
              <a:gd name="connsiteY129" fmla="*/ 180975 h 4610100"/>
              <a:gd name="connsiteX130" fmla="*/ 4962525 w 5229351"/>
              <a:gd name="connsiteY130" fmla="*/ 171450 h 4610100"/>
              <a:gd name="connsiteX131" fmla="*/ 4914900 w 5229351"/>
              <a:gd name="connsiteY131" fmla="*/ 133350 h 4610100"/>
              <a:gd name="connsiteX132" fmla="*/ 4857750 w 5229351"/>
              <a:gd name="connsiteY132" fmla="*/ 95250 h 4610100"/>
              <a:gd name="connsiteX133" fmla="*/ 4800600 w 5229351"/>
              <a:gd name="connsiteY133" fmla="*/ 76200 h 4610100"/>
              <a:gd name="connsiteX134" fmla="*/ 4772025 w 5229351"/>
              <a:gd name="connsiteY134" fmla="*/ 57150 h 4610100"/>
              <a:gd name="connsiteX135" fmla="*/ 4705350 w 5229351"/>
              <a:gd name="connsiteY135" fmla="*/ 38100 h 4610100"/>
              <a:gd name="connsiteX136" fmla="*/ 4657725 w 5229351"/>
              <a:gd name="connsiteY136" fmla="*/ 28575 h 4610100"/>
              <a:gd name="connsiteX137" fmla="*/ 4505325 w 5229351"/>
              <a:gd name="connsiteY137" fmla="*/ 9525 h 4610100"/>
              <a:gd name="connsiteX138" fmla="*/ 4467225 w 5229351"/>
              <a:gd name="connsiteY138" fmla="*/ 0 h 4610100"/>
              <a:gd name="connsiteX139" fmla="*/ 4181475 w 5229351"/>
              <a:gd name="connsiteY139" fmla="*/ 9525 h 4610100"/>
              <a:gd name="connsiteX140" fmla="*/ 4086225 w 5229351"/>
              <a:gd name="connsiteY140" fmla="*/ 28575 h 4610100"/>
              <a:gd name="connsiteX141" fmla="*/ 3895725 w 5229351"/>
              <a:gd name="connsiteY141" fmla="*/ 38100 h 4610100"/>
              <a:gd name="connsiteX142" fmla="*/ 3838575 w 5229351"/>
              <a:gd name="connsiteY142" fmla="*/ 47625 h 4610100"/>
              <a:gd name="connsiteX143" fmla="*/ 3800475 w 5229351"/>
              <a:gd name="connsiteY143" fmla="*/ 57150 h 4610100"/>
              <a:gd name="connsiteX144" fmla="*/ 3686175 w 5229351"/>
              <a:gd name="connsiteY144" fmla="*/ 66675 h 4610100"/>
              <a:gd name="connsiteX145" fmla="*/ 3629025 w 5229351"/>
              <a:gd name="connsiteY145" fmla="*/ 76200 h 4610100"/>
              <a:gd name="connsiteX146" fmla="*/ 3371850 w 5229351"/>
              <a:gd name="connsiteY146" fmla="*/ 95250 h 4610100"/>
              <a:gd name="connsiteX147" fmla="*/ 3314700 w 5229351"/>
              <a:gd name="connsiteY147" fmla="*/ 104775 h 4610100"/>
              <a:gd name="connsiteX148" fmla="*/ 3219450 w 5229351"/>
              <a:gd name="connsiteY148" fmla="*/ 114300 h 4610100"/>
              <a:gd name="connsiteX149" fmla="*/ 3152775 w 5229351"/>
              <a:gd name="connsiteY149" fmla="*/ 123825 h 4610100"/>
              <a:gd name="connsiteX150" fmla="*/ 3124200 w 5229351"/>
              <a:gd name="connsiteY150" fmla="*/ 133350 h 4610100"/>
              <a:gd name="connsiteX151" fmla="*/ 3067050 w 5229351"/>
              <a:gd name="connsiteY151" fmla="*/ 142875 h 4610100"/>
              <a:gd name="connsiteX152" fmla="*/ 2486025 w 5229351"/>
              <a:gd name="connsiteY152" fmla="*/ 152400 h 4610100"/>
              <a:gd name="connsiteX153" fmla="*/ 2381250 w 5229351"/>
              <a:gd name="connsiteY153" fmla="*/ 171450 h 4610100"/>
              <a:gd name="connsiteX154" fmla="*/ 2324100 w 5229351"/>
              <a:gd name="connsiteY154" fmla="*/ 190500 h 4610100"/>
              <a:gd name="connsiteX155" fmla="*/ 2257425 w 5229351"/>
              <a:gd name="connsiteY155" fmla="*/ 209550 h 4610100"/>
              <a:gd name="connsiteX156" fmla="*/ 2219325 w 5229351"/>
              <a:gd name="connsiteY156" fmla="*/ 219075 h 4610100"/>
              <a:gd name="connsiteX157" fmla="*/ 2190750 w 5229351"/>
              <a:gd name="connsiteY157" fmla="*/ 228600 h 4610100"/>
              <a:gd name="connsiteX158" fmla="*/ 2162175 w 5229351"/>
              <a:gd name="connsiteY158" fmla="*/ 247650 h 4610100"/>
              <a:gd name="connsiteX159" fmla="*/ 2057400 w 5229351"/>
              <a:gd name="connsiteY159" fmla="*/ 276225 h 4610100"/>
              <a:gd name="connsiteX160" fmla="*/ 2000250 w 5229351"/>
              <a:gd name="connsiteY160" fmla="*/ 304800 h 4610100"/>
              <a:gd name="connsiteX161" fmla="*/ 1943100 w 5229351"/>
              <a:gd name="connsiteY161" fmla="*/ 352425 h 4610100"/>
              <a:gd name="connsiteX162" fmla="*/ 1885950 w 5229351"/>
              <a:gd name="connsiteY162" fmla="*/ 400050 h 4610100"/>
              <a:gd name="connsiteX163" fmla="*/ 1866900 w 5229351"/>
              <a:gd name="connsiteY163" fmla="*/ 438150 h 4610100"/>
              <a:gd name="connsiteX164" fmla="*/ 1847850 w 5229351"/>
              <a:gd name="connsiteY164" fmla="*/ 466725 h 4610100"/>
              <a:gd name="connsiteX165" fmla="*/ 1809750 w 5229351"/>
              <a:gd name="connsiteY165" fmla="*/ 542925 h 4610100"/>
              <a:gd name="connsiteX166" fmla="*/ 1781175 w 5229351"/>
              <a:gd name="connsiteY166" fmla="*/ 561975 h 4610100"/>
              <a:gd name="connsiteX167" fmla="*/ 1771650 w 5229351"/>
              <a:gd name="connsiteY167" fmla="*/ 600075 h 4610100"/>
              <a:gd name="connsiteX168" fmla="*/ 1704975 w 5229351"/>
              <a:gd name="connsiteY168" fmla="*/ 695325 h 4610100"/>
              <a:gd name="connsiteX169" fmla="*/ 1685925 w 5229351"/>
              <a:gd name="connsiteY169" fmla="*/ 723900 h 4610100"/>
              <a:gd name="connsiteX170" fmla="*/ 1647825 w 5229351"/>
              <a:gd name="connsiteY170" fmla="*/ 800100 h 4610100"/>
              <a:gd name="connsiteX171" fmla="*/ 1638300 w 5229351"/>
              <a:gd name="connsiteY171" fmla="*/ 828675 h 4610100"/>
              <a:gd name="connsiteX172" fmla="*/ 1619250 w 5229351"/>
              <a:gd name="connsiteY172" fmla="*/ 857250 h 4610100"/>
              <a:gd name="connsiteX173" fmla="*/ 1600200 w 5229351"/>
              <a:gd name="connsiteY173" fmla="*/ 923925 h 4610100"/>
              <a:gd name="connsiteX174" fmla="*/ 1581150 w 5229351"/>
              <a:gd name="connsiteY174" fmla="*/ 952500 h 4610100"/>
              <a:gd name="connsiteX175" fmla="*/ 1562100 w 5229351"/>
              <a:gd name="connsiteY175" fmla="*/ 1009650 h 4610100"/>
              <a:gd name="connsiteX176" fmla="*/ 1533525 w 5229351"/>
              <a:gd name="connsiteY176" fmla="*/ 1038225 h 4610100"/>
              <a:gd name="connsiteX177" fmla="*/ 1514475 w 5229351"/>
              <a:gd name="connsiteY177" fmla="*/ 1066800 h 4610100"/>
              <a:gd name="connsiteX178" fmla="*/ 1457325 w 5229351"/>
              <a:gd name="connsiteY178" fmla="*/ 1104900 h 4610100"/>
              <a:gd name="connsiteX179" fmla="*/ 1428750 w 5229351"/>
              <a:gd name="connsiteY179" fmla="*/ 1123950 h 4610100"/>
              <a:gd name="connsiteX180" fmla="*/ 1371600 w 5229351"/>
              <a:gd name="connsiteY180" fmla="*/ 1171575 h 4610100"/>
              <a:gd name="connsiteX181" fmla="*/ 1343025 w 5229351"/>
              <a:gd name="connsiteY181" fmla="*/ 1209675 h 4610100"/>
              <a:gd name="connsiteX182" fmla="*/ 1314450 w 5229351"/>
              <a:gd name="connsiteY182" fmla="*/ 1219200 h 4610100"/>
              <a:gd name="connsiteX183" fmla="*/ 1219200 w 5229351"/>
              <a:gd name="connsiteY183" fmla="*/ 1247775 h 4610100"/>
              <a:gd name="connsiteX184" fmla="*/ 1162050 w 5229351"/>
              <a:gd name="connsiteY184" fmla="*/ 1266825 h 4610100"/>
              <a:gd name="connsiteX185" fmla="*/ 1133475 w 5229351"/>
              <a:gd name="connsiteY185" fmla="*/ 1276350 h 4610100"/>
              <a:gd name="connsiteX186" fmla="*/ 1076325 w 5229351"/>
              <a:gd name="connsiteY186" fmla="*/ 1343025 h 4610100"/>
              <a:gd name="connsiteX187" fmla="*/ 1066800 w 5229351"/>
              <a:gd name="connsiteY187" fmla="*/ 1371600 h 4610100"/>
              <a:gd name="connsiteX188" fmla="*/ 1047750 w 5229351"/>
              <a:gd name="connsiteY188" fmla="*/ 1400175 h 4610100"/>
              <a:gd name="connsiteX189" fmla="*/ 1019175 w 5229351"/>
              <a:gd name="connsiteY189" fmla="*/ 1466850 h 4610100"/>
              <a:gd name="connsiteX190" fmla="*/ 1009650 w 5229351"/>
              <a:gd name="connsiteY190" fmla="*/ 1504950 h 4610100"/>
              <a:gd name="connsiteX191" fmla="*/ 990600 w 5229351"/>
              <a:gd name="connsiteY191" fmla="*/ 1609725 h 4610100"/>
              <a:gd name="connsiteX192" fmla="*/ 1009650 w 5229351"/>
              <a:gd name="connsiteY192" fmla="*/ 1771650 h 4610100"/>
              <a:gd name="connsiteX193" fmla="*/ 1019175 w 5229351"/>
              <a:gd name="connsiteY193" fmla="*/ 1809750 h 4610100"/>
              <a:gd name="connsiteX194" fmla="*/ 1057275 w 5229351"/>
              <a:gd name="connsiteY194" fmla="*/ 1866900 h 4610100"/>
              <a:gd name="connsiteX195" fmla="*/ 1066800 w 5229351"/>
              <a:gd name="connsiteY195" fmla="*/ 1895475 h 4610100"/>
              <a:gd name="connsiteX196" fmla="*/ 1104900 w 5229351"/>
              <a:gd name="connsiteY196" fmla="*/ 1952625 h 4610100"/>
              <a:gd name="connsiteX197" fmla="*/ 1104900 w 5229351"/>
              <a:gd name="connsiteY197" fmla="*/ 2085975 h 4610100"/>
              <a:gd name="connsiteX198" fmla="*/ 1076325 w 5229351"/>
              <a:gd name="connsiteY198" fmla="*/ 2095500 h 4610100"/>
              <a:gd name="connsiteX199" fmla="*/ 971550 w 5229351"/>
              <a:gd name="connsiteY199" fmla="*/ 2085975 h 4610100"/>
              <a:gd name="connsiteX200" fmla="*/ 885825 w 5229351"/>
              <a:gd name="connsiteY200" fmla="*/ 2057400 h 4610100"/>
              <a:gd name="connsiteX201" fmla="*/ 828675 w 5229351"/>
              <a:gd name="connsiteY201" fmla="*/ 2038350 h 4610100"/>
              <a:gd name="connsiteX202" fmla="*/ 800100 w 5229351"/>
              <a:gd name="connsiteY202" fmla="*/ 2028825 h 4610100"/>
              <a:gd name="connsiteX203" fmla="*/ 771525 w 5229351"/>
              <a:gd name="connsiteY203" fmla="*/ 2019300 h 4610100"/>
              <a:gd name="connsiteX204" fmla="*/ 714375 w 5229351"/>
              <a:gd name="connsiteY204" fmla="*/ 1990725 h 4610100"/>
              <a:gd name="connsiteX205" fmla="*/ 647700 w 5229351"/>
              <a:gd name="connsiteY205" fmla="*/ 1981200 h 4610100"/>
              <a:gd name="connsiteX206" fmla="*/ 581025 w 5229351"/>
              <a:gd name="connsiteY206" fmla="*/ 1914525 h 4610100"/>
              <a:gd name="connsiteX207" fmla="*/ 561975 w 5229351"/>
              <a:gd name="connsiteY207" fmla="*/ 1885950 h 4610100"/>
              <a:gd name="connsiteX208" fmla="*/ 542925 w 5229351"/>
              <a:gd name="connsiteY208" fmla="*/ 1828800 h 4610100"/>
              <a:gd name="connsiteX209" fmla="*/ 514350 w 5229351"/>
              <a:gd name="connsiteY209" fmla="*/ 1809750 h 4610100"/>
              <a:gd name="connsiteX210" fmla="*/ 495300 w 5229351"/>
              <a:gd name="connsiteY210" fmla="*/ 1781175 h 4610100"/>
              <a:gd name="connsiteX211" fmla="*/ 457200 w 5229351"/>
              <a:gd name="connsiteY211" fmla="*/ 1752600 h 4610100"/>
              <a:gd name="connsiteX212" fmla="*/ 447675 w 5229351"/>
              <a:gd name="connsiteY212" fmla="*/ 1724025 h 4610100"/>
              <a:gd name="connsiteX213" fmla="*/ 361950 w 5229351"/>
              <a:gd name="connsiteY213" fmla="*/ 1676400 h 4610100"/>
              <a:gd name="connsiteX214" fmla="*/ 333375 w 5229351"/>
              <a:gd name="connsiteY214" fmla="*/ 1657350 h 4610100"/>
              <a:gd name="connsiteX215" fmla="*/ 276225 w 5229351"/>
              <a:gd name="connsiteY215" fmla="*/ 1638300 h 4610100"/>
              <a:gd name="connsiteX216" fmla="*/ 247650 w 5229351"/>
              <a:gd name="connsiteY216" fmla="*/ 1628775 h 4610100"/>
              <a:gd name="connsiteX217" fmla="*/ 180975 w 5229351"/>
              <a:gd name="connsiteY217" fmla="*/ 1638300 h 4610100"/>
              <a:gd name="connsiteX218" fmla="*/ 104775 w 5229351"/>
              <a:gd name="connsiteY218" fmla="*/ 1695450 h 4610100"/>
              <a:gd name="connsiteX219" fmla="*/ 66675 w 5229351"/>
              <a:gd name="connsiteY219" fmla="*/ 1704975 h 4610100"/>
              <a:gd name="connsiteX220" fmla="*/ 95250 w 5229351"/>
              <a:gd name="connsiteY220" fmla="*/ 2200275 h 4610100"/>
              <a:gd name="connsiteX221" fmla="*/ 104775 w 5229351"/>
              <a:gd name="connsiteY221" fmla="*/ 2352675 h 4610100"/>
              <a:gd name="connsiteX222" fmla="*/ 114300 w 5229351"/>
              <a:gd name="connsiteY222" fmla="*/ 2438400 h 4610100"/>
              <a:gd name="connsiteX223" fmla="*/ 104775 w 5229351"/>
              <a:gd name="connsiteY223" fmla="*/ 2952750 h 4610100"/>
              <a:gd name="connsiteX224" fmla="*/ 95250 w 5229351"/>
              <a:gd name="connsiteY224" fmla="*/ 3009900 h 4610100"/>
              <a:gd name="connsiteX225" fmla="*/ 85725 w 5229351"/>
              <a:gd name="connsiteY225" fmla="*/ 3076575 h 4610100"/>
              <a:gd name="connsiteX226" fmla="*/ 76200 w 5229351"/>
              <a:gd name="connsiteY226" fmla="*/ 3162300 h 4610100"/>
              <a:gd name="connsiteX227" fmla="*/ 66675 w 5229351"/>
              <a:gd name="connsiteY227" fmla="*/ 3209925 h 4610100"/>
              <a:gd name="connsiteX228" fmla="*/ 57150 w 5229351"/>
              <a:gd name="connsiteY228" fmla="*/ 3267075 h 4610100"/>
              <a:gd name="connsiteX229" fmla="*/ 38100 w 5229351"/>
              <a:gd name="connsiteY229" fmla="*/ 3352800 h 4610100"/>
              <a:gd name="connsiteX230" fmla="*/ 28575 w 5229351"/>
              <a:gd name="connsiteY230" fmla="*/ 3419475 h 4610100"/>
              <a:gd name="connsiteX231" fmla="*/ 9525 w 5229351"/>
              <a:gd name="connsiteY231" fmla="*/ 3590925 h 4610100"/>
              <a:gd name="connsiteX232" fmla="*/ 0 w 5229351"/>
              <a:gd name="connsiteY232" fmla="*/ 3629025 h 4610100"/>
              <a:gd name="connsiteX233" fmla="*/ 9525 w 5229351"/>
              <a:gd name="connsiteY233" fmla="*/ 3857625 h 4610100"/>
              <a:gd name="connsiteX234" fmla="*/ 19050 w 5229351"/>
              <a:gd name="connsiteY234" fmla="*/ 3895725 h 4610100"/>
              <a:gd name="connsiteX235" fmla="*/ 47625 w 5229351"/>
              <a:gd name="connsiteY235" fmla="*/ 3952875 h 4610100"/>
              <a:gd name="connsiteX236" fmla="*/ 76200 w 5229351"/>
              <a:gd name="connsiteY236" fmla="*/ 3981450 h 4610100"/>
              <a:gd name="connsiteX237" fmla="*/ 123825 w 5229351"/>
              <a:gd name="connsiteY237" fmla="*/ 4048125 h 4610100"/>
              <a:gd name="connsiteX238" fmla="*/ 219075 w 5229351"/>
              <a:gd name="connsiteY238" fmla="*/ 4029075 h 4610100"/>
              <a:gd name="connsiteX239" fmla="*/ 295275 w 5229351"/>
              <a:gd name="connsiteY239" fmla="*/ 4010025 h 4610100"/>
              <a:gd name="connsiteX240" fmla="*/ 323850 w 5229351"/>
              <a:gd name="connsiteY240" fmla="*/ 4000500 h 4610100"/>
              <a:gd name="connsiteX241" fmla="*/ 352425 w 5229351"/>
              <a:gd name="connsiteY241" fmla="*/ 3981450 h 4610100"/>
              <a:gd name="connsiteX242" fmla="*/ 409575 w 5229351"/>
              <a:gd name="connsiteY242" fmla="*/ 3962400 h 4610100"/>
              <a:gd name="connsiteX243" fmla="*/ 438150 w 5229351"/>
              <a:gd name="connsiteY243" fmla="*/ 3952875 h 4610100"/>
              <a:gd name="connsiteX244" fmla="*/ 476250 w 5229351"/>
              <a:gd name="connsiteY244" fmla="*/ 3933825 h 4610100"/>
              <a:gd name="connsiteX245" fmla="*/ 514350 w 5229351"/>
              <a:gd name="connsiteY245" fmla="*/ 3924300 h 4610100"/>
              <a:gd name="connsiteX246" fmla="*/ 542925 w 5229351"/>
              <a:gd name="connsiteY246" fmla="*/ 3914775 h 4610100"/>
              <a:gd name="connsiteX247" fmla="*/ 619125 w 5229351"/>
              <a:gd name="connsiteY247" fmla="*/ 3829050 h 4610100"/>
              <a:gd name="connsiteX248" fmla="*/ 647700 w 5229351"/>
              <a:gd name="connsiteY248" fmla="*/ 3800475 h 4610100"/>
              <a:gd name="connsiteX249" fmla="*/ 723900 w 5229351"/>
              <a:gd name="connsiteY249" fmla="*/ 3714750 h 4610100"/>
              <a:gd name="connsiteX250" fmla="*/ 752475 w 5229351"/>
              <a:gd name="connsiteY250" fmla="*/ 3695700 h 4610100"/>
              <a:gd name="connsiteX251" fmla="*/ 838200 w 5229351"/>
              <a:gd name="connsiteY251" fmla="*/ 3676650 h 4610100"/>
              <a:gd name="connsiteX252" fmla="*/ 866775 w 5229351"/>
              <a:gd name="connsiteY252" fmla="*/ 3667125 h 4610100"/>
              <a:gd name="connsiteX253" fmla="*/ 914400 w 5229351"/>
              <a:gd name="connsiteY253" fmla="*/ 3657600 h 4610100"/>
              <a:gd name="connsiteX254" fmla="*/ 952500 w 5229351"/>
              <a:gd name="connsiteY254" fmla="*/ 3648075 h 4610100"/>
              <a:gd name="connsiteX255" fmla="*/ 1019175 w 5229351"/>
              <a:gd name="connsiteY255" fmla="*/ 3657600 h 4610100"/>
              <a:gd name="connsiteX256" fmla="*/ 1038225 w 5229351"/>
              <a:gd name="connsiteY256" fmla="*/ 3686175 h 4610100"/>
              <a:gd name="connsiteX257" fmla="*/ 1047750 w 5229351"/>
              <a:gd name="connsiteY257" fmla="*/ 3714750 h 4610100"/>
              <a:gd name="connsiteX258" fmla="*/ 1066800 w 5229351"/>
              <a:gd name="connsiteY258" fmla="*/ 3752850 h 4610100"/>
              <a:gd name="connsiteX259" fmla="*/ 1057275 w 5229351"/>
              <a:gd name="connsiteY259" fmla="*/ 3848100 h 4610100"/>
              <a:gd name="connsiteX260" fmla="*/ 942975 w 5229351"/>
              <a:gd name="connsiteY260" fmla="*/ 3905250 h 4610100"/>
              <a:gd name="connsiteX261" fmla="*/ 914400 w 5229351"/>
              <a:gd name="connsiteY261" fmla="*/ 3914775 h 4610100"/>
              <a:gd name="connsiteX262" fmla="*/ 857250 w 5229351"/>
              <a:gd name="connsiteY262" fmla="*/ 3962400 h 4610100"/>
              <a:gd name="connsiteX263" fmla="*/ 847725 w 5229351"/>
              <a:gd name="connsiteY263" fmla="*/ 3990975 h 4610100"/>
              <a:gd name="connsiteX264" fmla="*/ 866775 w 5229351"/>
              <a:gd name="connsiteY264" fmla="*/ 4114800 h 4610100"/>
              <a:gd name="connsiteX265" fmla="*/ 895350 w 5229351"/>
              <a:gd name="connsiteY265" fmla="*/ 4210050 h 4610100"/>
              <a:gd name="connsiteX266" fmla="*/ 904875 w 5229351"/>
              <a:gd name="connsiteY266" fmla="*/ 4238625 h 4610100"/>
              <a:gd name="connsiteX267" fmla="*/ 952500 w 5229351"/>
              <a:gd name="connsiteY267" fmla="*/ 4305300 h 4610100"/>
              <a:gd name="connsiteX268" fmla="*/ 981075 w 5229351"/>
              <a:gd name="connsiteY268" fmla="*/ 4333875 h 4610100"/>
              <a:gd name="connsiteX269" fmla="*/ 1028700 w 5229351"/>
              <a:gd name="connsiteY269" fmla="*/ 4391025 h 4610100"/>
              <a:gd name="connsiteX270" fmla="*/ 1057275 w 5229351"/>
              <a:gd name="connsiteY270" fmla="*/ 4400550 h 4610100"/>
              <a:gd name="connsiteX271" fmla="*/ 1085850 w 5229351"/>
              <a:gd name="connsiteY271" fmla="*/ 4457700 h 4610100"/>
              <a:gd name="connsiteX272" fmla="*/ 1114425 w 5229351"/>
              <a:gd name="connsiteY272" fmla="*/ 4476750 h 4610100"/>
              <a:gd name="connsiteX273" fmla="*/ 1143000 w 5229351"/>
              <a:gd name="connsiteY273" fmla="*/ 4505325 h 4610100"/>
              <a:gd name="connsiteX274" fmla="*/ 1171575 w 5229351"/>
              <a:gd name="connsiteY274" fmla="*/ 4524375 h 4610100"/>
              <a:gd name="connsiteX275" fmla="*/ 1200150 w 5229351"/>
              <a:gd name="connsiteY275" fmla="*/ 4552950 h 4610100"/>
              <a:gd name="connsiteX276" fmla="*/ 1228725 w 5229351"/>
              <a:gd name="connsiteY276" fmla="*/ 4562475 h 4610100"/>
              <a:gd name="connsiteX277" fmla="*/ 1276350 w 5229351"/>
              <a:gd name="connsiteY277" fmla="*/ 4581525 h 4610100"/>
              <a:gd name="connsiteX278" fmla="*/ 1304925 w 5229351"/>
              <a:gd name="connsiteY278" fmla="*/ 4591050 h 4610100"/>
              <a:gd name="connsiteX279" fmla="*/ 1352550 w 5229351"/>
              <a:gd name="connsiteY279" fmla="*/ 4610100 h 4610100"/>
              <a:gd name="connsiteX280" fmla="*/ 1590675 w 5229351"/>
              <a:gd name="connsiteY280" fmla="*/ 4600575 h 4610100"/>
              <a:gd name="connsiteX281" fmla="*/ 1762125 w 5229351"/>
              <a:gd name="connsiteY281" fmla="*/ 4581525 h 4610100"/>
              <a:gd name="connsiteX282" fmla="*/ 1790700 w 5229351"/>
              <a:gd name="connsiteY282" fmla="*/ 4524375 h 4610100"/>
              <a:gd name="connsiteX283" fmla="*/ 1809750 w 5229351"/>
              <a:gd name="connsiteY283" fmla="*/ 4495800 h 4610100"/>
              <a:gd name="connsiteX284" fmla="*/ 1819275 w 5229351"/>
              <a:gd name="connsiteY284" fmla="*/ 4467225 h 4610100"/>
              <a:gd name="connsiteX285" fmla="*/ 1885950 w 5229351"/>
              <a:gd name="connsiteY285" fmla="*/ 4381500 h 4610100"/>
              <a:gd name="connsiteX286" fmla="*/ 1914525 w 5229351"/>
              <a:gd name="connsiteY286" fmla="*/ 4324350 h 4610100"/>
              <a:gd name="connsiteX287" fmla="*/ 1924050 w 5229351"/>
              <a:gd name="connsiteY287" fmla="*/ 4295775 h 4610100"/>
              <a:gd name="connsiteX288" fmla="*/ 1943100 w 5229351"/>
              <a:gd name="connsiteY288" fmla="*/ 4248150 h 4610100"/>
              <a:gd name="connsiteX289" fmla="*/ 1962150 w 5229351"/>
              <a:gd name="connsiteY289" fmla="*/ 4219575 h 4610100"/>
              <a:gd name="connsiteX290" fmla="*/ 1971675 w 5229351"/>
              <a:gd name="connsiteY290" fmla="*/ 4191000 h 4610100"/>
              <a:gd name="connsiteX291" fmla="*/ 1990725 w 5229351"/>
              <a:gd name="connsiteY291" fmla="*/ 4162425 h 4610100"/>
              <a:gd name="connsiteX292" fmla="*/ 2009775 w 5229351"/>
              <a:gd name="connsiteY292" fmla="*/ 4105275 h 4610100"/>
              <a:gd name="connsiteX293" fmla="*/ 2028825 w 5229351"/>
              <a:gd name="connsiteY293" fmla="*/ 4038600 h 4610100"/>
              <a:gd name="connsiteX294" fmla="*/ 2038350 w 5229351"/>
              <a:gd name="connsiteY294" fmla="*/ 3971925 h 4610100"/>
              <a:gd name="connsiteX295" fmla="*/ 2057400 w 5229351"/>
              <a:gd name="connsiteY295" fmla="*/ 3895725 h 4610100"/>
              <a:gd name="connsiteX296" fmla="*/ 2076450 w 5229351"/>
              <a:gd name="connsiteY296" fmla="*/ 3819525 h 4610100"/>
              <a:gd name="connsiteX297" fmla="*/ 2085975 w 5229351"/>
              <a:gd name="connsiteY297" fmla="*/ 3724275 h 4610100"/>
              <a:gd name="connsiteX298" fmla="*/ 2095500 w 5229351"/>
              <a:gd name="connsiteY298" fmla="*/ 3695700 h 4610100"/>
              <a:gd name="connsiteX299" fmla="*/ 2076450 w 5229351"/>
              <a:gd name="connsiteY299" fmla="*/ 3362325 h 4610100"/>
              <a:gd name="connsiteX300" fmla="*/ 2047875 w 5229351"/>
              <a:gd name="connsiteY300" fmla="*/ 3257550 h 4610100"/>
              <a:gd name="connsiteX301" fmla="*/ 2028825 w 5229351"/>
              <a:gd name="connsiteY301" fmla="*/ 3228975 h 4610100"/>
              <a:gd name="connsiteX302" fmla="*/ 2009775 w 5229351"/>
              <a:gd name="connsiteY302" fmla="*/ 3171825 h 4610100"/>
              <a:gd name="connsiteX303" fmla="*/ 2019300 w 5229351"/>
              <a:gd name="connsiteY303" fmla="*/ 3067050 h 4610100"/>
              <a:gd name="connsiteX304" fmla="*/ 2028825 w 5229351"/>
              <a:gd name="connsiteY304" fmla="*/ 3038475 h 4610100"/>
              <a:gd name="connsiteX305" fmla="*/ 2057400 w 5229351"/>
              <a:gd name="connsiteY305" fmla="*/ 3019425 h 4610100"/>
              <a:gd name="connsiteX306" fmla="*/ 2105025 w 5229351"/>
              <a:gd name="connsiteY306" fmla="*/ 2971800 h 4610100"/>
              <a:gd name="connsiteX307" fmla="*/ 2133600 w 5229351"/>
              <a:gd name="connsiteY307" fmla="*/ 2943225 h 4610100"/>
              <a:gd name="connsiteX308" fmla="*/ 2162175 w 5229351"/>
              <a:gd name="connsiteY308" fmla="*/ 2933700 h 4610100"/>
              <a:gd name="connsiteX309" fmla="*/ 2190750 w 5229351"/>
              <a:gd name="connsiteY309" fmla="*/ 2914650 h 4610100"/>
              <a:gd name="connsiteX310" fmla="*/ 2247900 w 5229351"/>
              <a:gd name="connsiteY310" fmla="*/ 2924175 h 4610100"/>
              <a:gd name="connsiteX311" fmla="*/ 2286000 w 5229351"/>
              <a:gd name="connsiteY311" fmla="*/ 2990850 h 4610100"/>
              <a:gd name="connsiteX312" fmla="*/ 2305050 w 5229351"/>
              <a:gd name="connsiteY312" fmla="*/ 3019425 h 4610100"/>
              <a:gd name="connsiteX313" fmla="*/ 2324100 w 5229351"/>
              <a:gd name="connsiteY313" fmla="*/ 3057525 h 4610100"/>
              <a:gd name="connsiteX314" fmla="*/ 2333625 w 5229351"/>
              <a:gd name="connsiteY314" fmla="*/ 3086100 h 4610100"/>
              <a:gd name="connsiteX315" fmla="*/ 2352675 w 5229351"/>
              <a:gd name="connsiteY315" fmla="*/ 3114675 h 4610100"/>
              <a:gd name="connsiteX316" fmla="*/ 2362200 w 5229351"/>
              <a:gd name="connsiteY316" fmla="*/ 3152775 h 4610100"/>
              <a:gd name="connsiteX317" fmla="*/ 2371725 w 5229351"/>
              <a:gd name="connsiteY317" fmla="*/ 3181350 h 4610100"/>
              <a:gd name="connsiteX318" fmla="*/ 2390775 w 5229351"/>
              <a:gd name="connsiteY318" fmla="*/ 3419475 h 4610100"/>
              <a:gd name="connsiteX319" fmla="*/ 2466975 w 5229351"/>
              <a:gd name="connsiteY319" fmla="*/ 3486150 h 4610100"/>
              <a:gd name="connsiteX320" fmla="*/ 2619375 w 5229351"/>
              <a:gd name="connsiteY320" fmla="*/ 3495675 h 4610100"/>
              <a:gd name="connsiteX321" fmla="*/ 2714625 w 5229351"/>
              <a:gd name="connsiteY321" fmla="*/ 3505200 h 4610100"/>
              <a:gd name="connsiteX322" fmla="*/ 2743200 w 5229351"/>
              <a:gd name="connsiteY322" fmla="*/ 3514725 h 4610100"/>
              <a:gd name="connsiteX323" fmla="*/ 2847975 w 5229351"/>
              <a:gd name="connsiteY323" fmla="*/ 3533775 h 4610100"/>
              <a:gd name="connsiteX324" fmla="*/ 2905125 w 5229351"/>
              <a:gd name="connsiteY324" fmla="*/ 3552825 h 4610100"/>
              <a:gd name="connsiteX325" fmla="*/ 2933700 w 5229351"/>
              <a:gd name="connsiteY325" fmla="*/ 3562350 h 4610100"/>
              <a:gd name="connsiteX326" fmla="*/ 3048000 w 5229351"/>
              <a:gd name="connsiteY326" fmla="*/ 3524250 h 4610100"/>
              <a:gd name="connsiteX327" fmla="*/ 3057525 w 5229351"/>
              <a:gd name="connsiteY327" fmla="*/ 3495675 h 4610100"/>
              <a:gd name="connsiteX328" fmla="*/ 3038475 w 5229351"/>
              <a:gd name="connsiteY328" fmla="*/ 3381375 h 4610100"/>
              <a:gd name="connsiteX329" fmla="*/ 3009900 w 5229351"/>
              <a:gd name="connsiteY329" fmla="*/ 3352800 h 4610100"/>
              <a:gd name="connsiteX330" fmla="*/ 2990850 w 5229351"/>
              <a:gd name="connsiteY330" fmla="*/ 3324225 h 4610100"/>
              <a:gd name="connsiteX331" fmla="*/ 3019425 w 5229351"/>
              <a:gd name="connsiteY331" fmla="*/ 3305175 h 4610100"/>
              <a:gd name="connsiteX332" fmla="*/ 3124200 w 5229351"/>
              <a:gd name="connsiteY332" fmla="*/ 3324225 h 4610100"/>
              <a:gd name="connsiteX333" fmla="*/ 3152775 w 5229351"/>
              <a:gd name="connsiteY333" fmla="*/ 3352800 h 4610100"/>
              <a:gd name="connsiteX334" fmla="*/ 3181350 w 5229351"/>
              <a:gd name="connsiteY334" fmla="*/ 3362325 h 4610100"/>
              <a:gd name="connsiteX335" fmla="*/ 3228975 w 5229351"/>
              <a:gd name="connsiteY335" fmla="*/ 3381375 h 4610100"/>
              <a:gd name="connsiteX336" fmla="*/ 3267075 w 5229351"/>
              <a:gd name="connsiteY336" fmla="*/ 3400425 h 4610100"/>
              <a:gd name="connsiteX337" fmla="*/ 3343275 w 5229351"/>
              <a:gd name="connsiteY337" fmla="*/ 3409950 h 4610100"/>
              <a:gd name="connsiteX338" fmla="*/ 3409950 w 5229351"/>
              <a:gd name="connsiteY338" fmla="*/ 3429000 h 4610100"/>
              <a:gd name="connsiteX339" fmla="*/ 3514725 w 5229351"/>
              <a:gd name="connsiteY339" fmla="*/ 3448050 h 4610100"/>
              <a:gd name="connsiteX340" fmla="*/ 3609975 w 5229351"/>
              <a:gd name="connsiteY340" fmla="*/ 3476625 h 4610100"/>
              <a:gd name="connsiteX341" fmla="*/ 3638550 w 5229351"/>
              <a:gd name="connsiteY341" fmla="*/ 3486150 h 4610100"/>
              <a:gd name="connsiteX342" fmla="*/ 3705225 w 5229351"/>
              <a:gd name="connsiteY342" fmla="*/ 3495675 h 4610100"/>
              <a:gd name="connsiteX343" fmla="*/ 3905250 w 5229351"/>
              <a:gd name="connsiteY343" fmla="*/ 3457575 h 4610100"/>
              <a:gd name="connsiteX344" fmla="*/ 3914775 w 5229351"/>
              <a:gd name="connsiteY344" fmla="*/ 3448050 h 461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5229351" h="4610100">
                <a:moveTo>
                  <a:pt x="3857625" y="3467100"/>
                </a:moveTo>
                <a:cubicBezTo>
                  <a:pt x="3873500" y="3457575"/>
                  <a:pt x="3888332" y="3446044"/>
                  <a:pt x="3905250" y="3438525"/>
                </a:cubicBezTo>
                <a:cubicBezTo>
                  <a:pt x="3960183" y="3414110"/>
                  <a:pt x="3925491" y="3442692"/>
                  <a:pt x="3971925" y="3419475"/>
                </a:cubicBezTo>
                <a:cubicBezTo>
                  <a:pt x="3988484" y="3411196"/>
                  <a:pt x="4002632" y="3398419"/>
                  <a:pt x="4019550" y="3390900"/>
                </a:cubicBezTo>
                <a:cubicBezTo>
                  <a:pt x="4031513" y="3385583"/>
                  <a:pt x="4045063" y="3384971"/>
                  <a:pt x="4057650" y="3381375"/>
                </a:cubicBezTo>
                <a:cubicBezTo>
                  <a:pt x="4067304" y="3378617"/>
                  <a:pt x="4076700" y="3375025"/>
                  <a:pt x="4086225" y="3371850"/>
                </a:cubicBezTo>
                <a:cubicBezTo>
                  <a:pt x="4092575" y="3355975"/>
                  <a:pt x="4103154" y="3341191"/>
                  <a:pt x="4105275" y="3324225"/>
                </a:cubicBezTo>
                <a:cubicBezTo>
                  <a:pt x="4106520" y="3314262"/>
                  <a:pt x="4098185" y="3305390"/>
                  <a:pt x="4095750" y="3295650"/>
                </a:cubicBezTo>
                <a:cubicBezTo>
                  <a:pt x="4094935" y="3292391"/>
                  <a:pt x="4084722" y="3229763"/>
                  <a:pt x="4076700" y="3219450"/>
                </a:cubicBezTo>
                <a:cubicBezTo>
                  <a:pt x="4060636" y="3198796"/>
                  <a:pt x="4021068" y="3158297"/>
                  <a:pt x="3990975" y="3143250"/>
                </a:cubicBezTo>
                <a:cubicBezTo>
                  <a:pt x="3967854" y="3131690"/>
                  <a:pt x="3938686" y="3130721"/>
                  <a:pt x="3914775" y="3124200"/>
                </a:cubicBezTo>
                <a:cubicBezTo>
                  <a:pt x="3895402" y="3118916"/>
                  <a:pt x="3874333" y="3116289"/>
                  <a:pt x="3857625" y="3105150"/>
                </a:cubicBezTo>
                <a:cubicBezTo>
                  <a:pt x="3786679" y="3057852"/>
                  <a:pt x="3873814" y="3118641"/>
                  <a:pt x="3800475" y="3057525"/>
                </a:cubicBezTo>
                <a:cubicBezTo>
                  <a:pt x="3791681" y="3050196"/>
                  <a:pt x="3779995" y="3046570"/>
                  <a:pt x="3771900" y="3038475"/>
                </a:cubicBezTo>
                <a:cubicBezTo>
                  <a:pt x="3701013" y="2967588"/>
                  <a:pt x="3782093" y="3026220"/>
                  <a:pt x="3714750" y="2981325"/>
                </a:cubicBezTo>
                <a:cubicBezTo>
                  <a:pt x="3708400" y="2971800"/>
                  <a:pt x="3703795" y="2960845"/>
                  <a:pt x="3695700" y="2952750"/>
                </a:cubicBezTo>
                <a:cubicBezTo>
                  <a:pt x="3643563" y="2900613"/>
                  <a:pt x="3558239" y="2939749"/>
                  <a:pt x="3495675" y="2943225"/>
                </a:cubicBezTo>
                <a:cubicBezTo>
                  <a:pt x="3486150" y="2946400"/>
                  <a:pt x="3476945" y="2950781"/>
                  <a:pt x="3467100" y="2952750"/>
                </a:cubicBezTo>
                <a:cubicBezTo>
                  <a:pt x="3432597" y="2959651"/>
                  <a:pt x="3375168" y="2960063"/>
                  <a:pt x="3343275" y="2981325"/>
                </a:cubicBezTo>
                <a:cubicBezTo>
                  <a:pt x="3324225" y="2994025"/>
                  <a:pt x="3307845" y="3012185"/>
                  <a:pt x="3286125" y="3019425"/>
                </a:cubicBezTo>
                <a:cubicBezTo>
                  <a:pt x="3276600" y="3022600"/>
                  <a:pt x="3266530" y="3024460"/>
                  <a:pt x="3257550" y="3028950"/>
                </a:cubicBezTo>
                <a:cubicBezTo>
                  <a:pt x="3183692" y="3065879"/>
                  <a:pt x="3272224" y="3033584"/>
                  <a:pt x="3200400" y="3057525"/>
                </a:cubicBezTo>
                <a:cubicBezTo>
                  <a:pt x="3194050" y="3067050"/>
                  <a:pt x="3190875" y="3079750"/>
                  <a:pt x="3181350" y="3086100"/>
                </a:cubicBezTo>
                <a:cubicBezTo>
                  <a:pt x="3170458" y="3093362"/>
                  <a:pt x="3155837" y="3092029"/>
                  <a:pt x="3143250" y="3095625"/>
                </a:cubicBezTo>
                <a:cubicBezTo>
                  <a:pt x="3047597" y="3122954"/>
                  <a:pt x="3195682" y="3084898"/>
                  <a:pt x="3076575" y="3114675"/>
                </a:cubicBezTo>
                <a:cubicBezTo>
                  <a:pt x="3032125" y="3111500"/>
                  <a:pt x="2987516" y="3110071"/>
                  <a:pt x="2943225" y="3105150"/>
                </a:cubicBezTo>
                <a:cubicBezTo>
                  <a:pt x="2925285" y="3103157"/>
                  <a:pt x="2894612" y="3092121"/>
                  <a:pt x="2876550" y="3086100"/>
                </a:cubicBezTo>
                <a:cubicBezTo>
                  <a:pt x="2867025" y="3076575"/>
                  <a:pt x="2858608" y="3065795"/>
                  <a:pt x="2847975" y="3057525"/>
                </a:cubicBezTo>
                <a:cubicBezTo>
                  <a:pt x="2829903" y="3043469"/>
                  <a:pt x="2790825" y="3019425"/>
                  <a:pt x="2790825" y="3019425"/>
                </a:cubicBezTo>
                <a:cubicBezTo>
                  <a:pt x="2759313" y="2924890"/>
                  <a:pt x="2812183" y="3069299"/>
                  <a:pt x="2752725" y="2962275"/>
                </a:cubicBezTo>
                <a:cubicBezTo>
                  <a:pt x="2742973" y="2944722"/>
                  <a:pt x="2742655" y="2923086"/>
                  <a:pt x="2733675" y="2905125"/>
                </a:cubicBezTo>
                <a:cubicBezTo>
                  <a:pt x="2710135" y="2858045"/>
                  <a:pt x="2719115" y="2880495"/>
                  <a:pt x="2705100" y="2838450"/>
                </a:cubicBezTo>
                <a:cubicBezTo>
                  <a:pt x="2693757" y="2713677"/>
                  <a:pt x="2706665" y="2766944"/>
                  <a:pt x="2676525" y="2676525"/>
                </a:cubicBezTo>
                <a:lnTo>
                  <a:pt x="2667000" y="2647950"/>
                </a:lnTo>
                <a:lnTo>
                  <a:pt x="2657475" y="2619375"/>
                </a:lnTo>
                <a:cubicBezTo>
                  <a:pt x="2660650" y="2603500"/>
                  <a:pt x="2658020" y="2585220"/>
                  <a:pt x="2667000" y="2571750"/>
                </a:cubicBezTo>
                <a:cubicBezTo>
                  <a:pt x="2672569" y="2563396"/>
                  <a:pt x="2685697" y="2564021"/>
                  <a:pt x="2695575" y="2562225"/>
                </a:cubicBezTo>
                <a:cubicBezTo>
                  <a:pt x="2720760" y="2557646"/>
                  <a:pt x="2746375" y="2555875"/>
                  <a:pt x="2771775" y="2552700"/>
                </a:cubicBezTo>
                <a:cubicBezTo>
                  <a:pt x="2768600" y="2511425"/>
                  <a:pt x="2767385" y="2469952"/>
                  <a:pt x="2762250" y="2428875"/>
                </a:cubicBezTo>
                <a:cubicBezTo>
                  <a:pt x="2757719" y="2392627"/>
                  <a:pt x="2748473" y="2405020"/>
                  <a:pt x="2733675" y="2371725"/>
                </a:cubicBezTo>
                <a:cubicBezTo>
                  <a:pt x="2725520" y="2353375"/>
                  <a:pt x="2720975" y="2333625"/>
                  <a:pt x="2714625" y="2314575"/>
                </a:cubicBezTo>
                <a:cubicBezTo>
                  <a:pt x="2711450" y="2305050"/>
                  <a:pt x="2710669" y="2294354"/>
                  <a:pt x="2705100" y="2286000"/>
                </a:cubicBezTo>
                <a:lnTo>
                  <a:pt x="2686050" y="2257425"/>
                </a:lnTo>
                <a:cubicBezTo>
                  <a:pt x="2689225" y="2222500"/>
                  <a:pt x="2690615" y="2187367"/>
                  <a:pt x="2695575" y="2152650"/>
                </a:cubicBezTo>
                <a:cubicBezTo>
                  <a:pt x="2696995" y="2142711"/>
                  <a:pt x="2698000" y="2131175"/>
                  <a:pt x="2705100" y="2124075"/>
                </a:cubicBezTo>
                <a:cubicBezTo>
                  <a:pt x="2721289" y="2107886"/>
                  <a:pt x="2762250" y="2085975"/>
                  <a:pt x="2762250" y="2085975"/>
                </a:cubicBezTo>
                <a:cubicBezTo>
                  <a:pt x="2806700" y="2089150"/>
                  <a:pt x="2851715" y="2087756"/>
                  <a:pt x="2895600" y="2095500"/>
                </a:cubicBezTo>
                <a:cubicBezTo>
                  <a:pt x="2906873" y="2097489"/>
                  <a:pt x="2913714" y="2109901"/>
                  <a:pt x="2924175" y="2114550"/>
                </a:cubicBezTo>
                <a:cubicBezTo>
                  <a:pt x="3026190" y="2159890"/>
                  <a:pt x="2945231" y="2109537"/>
                  <a:pt x="3009900" y="2152650"/>
                </a:cubicBezTo>
                <a:cubicBezTo>
                  <a:pt x="3013075" y="2162175"/>
                  <a:pt x="3014935" y="2172245"/>
                  <a:pt x="3019425" y="2181225"/>
                </a:cubicBezTo>
                <a:cubicBezTo>
                  <a:pt x="3024545" y="2191464"/>
                  <a:pt x="3032795" y="2199861"/>
                  <a:pt x="3038475" y="2209800"/>
                </a:cubicBezTo>
                <a:cubicBezTo>
                  <a:pt x="3045520" y="2222128"/>
                  <a:pt x="3051175" y="2235200"/>
                  <a:pt x="3057525" y="2247900"/>
                </a:cubicBezTo>
                <a:cubicBezTo>
                  <a:pt x="3064493" y="2282739"/>
                  <a:pt x="3069987" y="2320449"/>
                  <a:pt x="3086100" y="2352675"/>
                </a:cubicBezTo>
                <a:cubicBezTo>
                  <a:pt x="3092450" y="2365375"/>
                  <a:pt x="3096060" y="2379867"/>
                  <a:pt x="3105150" y="2390775"/>
                </a:cubicBezTo>
                <a:cubicBezTo>
                  <a:pt x="3112479" y="2399569"/>
                  <a:pt x="3124200" y="2403475"/>
                  <a:pt x="3133725" y="2409825"/>
                </a:cubicBezTo>
                <a:cubicBezTo>
                  <a:pt x="3164818" y="2456464"/>
                  <a:pt x="3136202" y="2427423"/>
                  <a:pt x="3190875" y="2447925"/>
                </a:cubicBezTo>
                <a:cubicBezTo>
                  <a:pt x="3257671" y="2472973"/>
                  <a:pt x="3202280" y="2458390"/>
                  <a:pt x="3257550" y="2486025"/>
                </a:cubicBezTo>
                <a:cubicBezTo>
                  <a:pt x="3266530" y="2490515"/>
                  <a:pt x="3276600" y="2492375"/>
                  <a:pt x="3286125" y="2495550"/>
                </a:cubicBezTo>
                <a:cubicBezTo>
                  <a:pt x="3313785" y="2492092"/>
                  <a:pt x="3368958" y="2488300"/>
                  <a:pt x="3400425" y="2476500"/>
                </a:cubicBezTo>
                <a:cubicBezTo>
                  <a:pt x="3413720" y="2471514"/>
                  <a:pt x="3425474" y="2463043"/>
                  <a:pt x="3438525" y="2457450"/>
                </a:cubicBezTo>
                <a:cubicBezTo>
                  <a:pt x="3457656" y="2449251"/>
                  <a:pt x="3485866" y="2443233"/>
                  <a:pt x="3505200" y="2438400"/>
                </a:cubicBezTo>
                <a:cubicBezTo>
                  <a:pt x="3532426" y="2445206"/>
                  <a:pt x="3567013" y="2452030"/>
                  <a:pt x="3590925" y="2466975"/>
                </a:cubicBezTo>
                <a:cubicBezTo>
                  <a:pt x="3602348" y="2474114"/>
                  <a:pt x="3608292" y="2488078"/>
                  <a:pt x="3619500" y="2495550"/>
                </a:cubicBezTo>
                <a:cubicBezTo>
                  <a:pt x="3627854" y="2501119"/>
                  <a:pt x="3639298" y="2500199"/>
                  <a:pt x="3648075" y="2505075"/>
                </a:cubicBezTo>
                <a:cubicBezTo>
                  <a:pt x="3668089" y="2516194"/>
                  <a:pt x="3705225" y="2543175"/>
                  <a:pt x="3705225" y="2543175"/>
                </a:cubicBezTo>
                <a:cubicBezTo>
                  <a:pt x="3725657" y="2604472"/>
                  <a:pt x="3698732" y="2537895"/>
                  <a:pt x="3743325" y="2600325"/>
                </a:cubicBezTo>
                <a:cubicBezTo>
                  <a:pt x="3751578" y="2611879"/>
                  <a:pt x="3755070" y="2626249"/>
                  <a:pt x="3762375" y="2638425"/>
                </a:cubicBezTo>
                <a:cubicBezTo>
                  <a:pt x="3774155" y="2658058"/>
                  <a:pt x="3787775" y="2676525"/>
                  <a:pt x="3800475" y="2695575"/>
                </a:cubicBezTo>
                <a:cubicBezTo>
                  <a:pt x="3806825" y="2705100"/>
                  <a:pt x="3808665" y="2720530"/>
                  <a:pt x="3819525" y="2724150"/>
                </a:cubicBezTo>
                <a:cubicBezTo>
                  <a:pt x="3829050" y="2727325"/>
                  <a:pt x="3839323" y="2728799"/>
                  <a:pt x="3848100" y="2733675"/>
                </a:cubicBezTo>
                <a:cubicBezTo>
                  <a:pt x="3868114" y="2744794"/>
                  <a:pt x="3905250" y="2771775"/>
                  <a:pt x="3905250" y="2771775"/>
                </a:cubicBezTo>
                <a:cubicBezTo>
                  <a:pt x="3946525" y="2768600"/>
                  <a:pt x="3987962" y="2767087"/>
                  <a:pt x="4029075" y="2762250"/>
                </a:cubicBezTo>
                <a:cubicBezTo>
                  <a:pt x="4042076" y="2760720"/>
                  <a:pt x="4054084" y="2752725"/>
                  <a:pt x="4067175" y="2752725"/>
                </a:cubicBezTo>
                <a:cubicBezTo>
                  <a:pt x="4140269" y="2752725"/>
                  <a:pt x="4213225" y="2759075"/>
                  <a:pt x="4286250" y="2762250"/>
                </a:cubicBezTo>
                <a:cubicBezTo>
                  <a:pt x="4298457" y="2765302"/>
                  <a:pt x="4339260" y="2774468"/>
                  <a:pt x="4352925" y="2781300"/>
                </a:cubicBezTo>
                <a:cubicBezTo>
                  <a:pt x="4388398" y="2799037"/>
                  <a:pt x="4378477" y="2802593"/>
                  <a:pt x="4410075" y="2828925"/>
                </a:cubicBezTo>
                <a:cubicBezTo>
                  <a:pt x="4434694" y="2849441"/>
                  <a:pt x="4438586" y="2847954"/>
                  <a:pt x="4467225" y="2857500"/>
                </a:cubicBezTo>
                <a:cubicBezTo>
                  <a:pt x="4513769" y="2904044"/>
                  <a:pt x="4475394" y="2871693"/>
                  <a:pt x="4533900" y="2905125"/>
                </a:cubicBezTo>
                <a:cubicBezTo>
                  <a:pt x="4559745" y="2919893"/>
                  <a:pt x="4570276" y="2934135"/>
                  <a:pt x="4600575" y="2943225"/>
                </a:cubicBezTo>
                <a:cubicBezTo>
                  <a:pt x="4619073" y="2948774"/>
                  <a:pt x="4638989" y="2948066"/>
                  <a:pt x="4657725" y="2952750"/>
                </a:cubicBezTo>
                <a:lnTo>
                  <a:pt x="4743450" y="2981325"/>
                </a:lnTo>
                <a:cubicBezTo>
                  <a:pt x="4752975" y="2984500"/>
                  <a:pt x="4763671" y="2985281"/>
                  <a:pt x="4772025" y="2990850"/>
                </a:cubicBezTo>
                <a:cubicBezTo>
                  <a:pt x="4781550" y="2997200"/>
                  <a:pt x="4790139" y="3005251"/>
                  <a:pt x="4800600" y="3009900"/>
                </a:cubicBezTo>
                <a:cubicBezTo>
                  <a:pt x="4902615" y="3055240"/>
                  <a:pt x="4821656" y="3004887"/>
                  <a:pt x="4886325" y="3048000"/>
                </a:cubicBezTo>
                <a:cubicBezTo>
                  <a:pt x="4905375" y="3041650"/>
                  <a:pt x="4939537" y="3048641"/>
                  <a:pt x="4943475" y="3028950"/>
                </a:cubicBezTo>
                <a:cubicBezTo>
                  <a:pt x="4946650" y="3013075"/>
                  <a:pt x="4948740" y="2996944"/>
                  <a:pt x="4953000" y="2981325"/>
                </a:cubicBezTo>
                <a:cubicBezTo>
                  <a:pt x="4958284" y="2961952"/>
                  <a:pt x="4968112" y="2943866"/>
                  <a:pt x="4972050" y="2924175"/>
                </a:cubicBezTo>
                <a:cubicBezTo>
                  <a:pt x="4983544" y="2866705"/>
                  <a:pt x="4976455" y="2891909"/>
                  <a:pt x="4991100" y="2847975"/>
                </a:cubicBezTo>
                <a:cubicBezTo>
                  <a:pt x="4987925" y="2667000"/>
                  <a:pt x="4987605" y="2485952"/>
                  <a:pt x="4981575" y="2305050"/>
                </a:cubicBezTo>
                <a:cubicBezTo>
                  <a:pt x="4980710" y="2279108"/>
                  <a:pt x="4956444" y="2256531"/>
                  <a:pt x="4943475" y="2238375"/>
                </a:cubicBezTo>
                <a:cubicBezTo>
                  <a:pt x="4936821" y="2229060"/>
                  <a:pt x="4933364" y="2216951"/>
                  <a:pt x="4924425" y="2209800"/>
                </a:cubicBezTo>
                <a:cubicBezTo>
                  <a:pt x="4916585" y="2203528"/>
                  <a:pt x="4905375" y="2203450"/>
                  <a:pt x="4895850" y="2200275"/>
                </a:cubicBezTo>
                <a:cubicBezTo>
                  <a:pt x="4917938" y="2134011"/>
                  <a:pt x="4893568" y="2177938"/>
                  <a:pt x="5019675" y="2162175"/>
                </a:cubicBezTo>
                <a:cubicBezTo>
                  <a:pt x="5037905" y="2159896"/>
                  <a:pt x="5105717" y="2138204"/>
                  <a:pt x="5114925" y="2133600"/>
                </a:cubicBezTo>
                <a:cubicBezTo>
                  <a:pt x="5150272" y="2115927"/>
                  <a:pt x="5157027" y="2117569"/>
                  <a:pt x="5181600" y="2085975"/>
                </a:cubicBezTo>
                <a:cubicBezTo>
                  <a:pt x="5195656" y="2067903"/>
                  <a:pt x="5219700" y="2028825"/>
                  <a:pt x="5219700" y="2028825"/>
                </a:cubicBezTo>
                <a:cubicBezTo>
                  <a:pt x="5222875" y="1993900"/>
                  <a:pt x="5229225" y="1959119"/>
                  <a:pt x="5229225" y="1924050"/>
                </a:cubicBezTo>
                <a:cubicBezTo>
                  <a:pt x="5229225" y="1879487"/>
                  <a:pt x="5231182" y="1833759"/>
                  <a:pt x="5219700" y="1790700"/>
                </a:cubicBezTo>
                <a:cubicBezTo>
                  <a:pt x="5217113" y="1780999"/>
                  <a:pt x="5200926" y="1783353"/>
                  <a:pt x="5191125" y="1781175"/>
                </a:cubicBezTo>
                <a:cubicBezTo>
                  <a:pt x="5172272" y="1776985"/>
                  <a:pt x="5153258" y="1772721"/>
                  <a:pt x="5133975" y="1771650"/>
                </a:cubicBezTo>
                <a:cubicBezTo>
                  <a:pt x="5038819" y="1766364"/>
                  <a:pt x="4943475" y="1765300"/>
                  <a:pt x="4848225" y="1762125"/>
                </a:cubicBezTo>
                <a:cubicBezTo>
                  <a:pt x="4817239" y="1751796"/>
                  <a:pt x="4815586" y="1757743"/>
                  <a:pt x="4800600" y="1724025"/>
                </a:cubicBezTo>
                <a:cubicBezTo>
                  <a:pt x="4792445" y="1705675"/>
                  <a:pt x="4781550" y="1666875"/>
                  <a:pt x="4781550" y="1666875"/>
                </a:cubicBezTo>
                <a:cubicBezTo>
                  <a:pt x="4784725" y="1606550"/>
                  <a:pt x="4785606" y="1546060"/>
                  <a:pt x="4791075" y="1485900"/>
                </a:cubicBezTo>
                <a:cubicBezTo>
                  <a:pt x="4791984" y="1475901"/>
                  <a:pt x="4798165" y="1467065"/>
                  <a:pt x="4800600" y="1457325"/>
                </a:cubicBezTo>
                <a:cubicBezTo>
                  <a:pt x="4804527" y="1441619"/>
                  <a:pt x="4805865" y="1425319"/>
                  <a:pt x="4810125" y="1409700"/>
                </a:cubicBezTo>
                <a:cubicBezTo>
                  <a:pt x="4815409" y="1390327"/>
                  <a:pt x="4822825" y="1371600"/>
                  <a:pt x="4829175" y="1352550"/>
                </a:cubicBezTo>
                <a:lnTo>
                  <a:pt x="4857750" y="1266825"/>
                </a:lnTo>
                <a:lnTo>
                  <a:pt x="4886325" y="1181100"/>
                </a:lnTo>
                <a:lnTo>
                  <a:pt x="4895850" y="1152525"/>
                </a:lnTo>
                <a:cubicBezTo>
                  <a:pt x="4899025" y="1143000"/>
                  <a:pt x="4899806" y="1132304"/>
                  <a:pt x="4905375" y="1123950"/>
                </a:cubicBezTo>
                <a:lnTo>
                  <a:pt x="4924425" y="1095375"/>
                </a:lnTo>
                <a:cubicBezTo>
                  <a:pt x="4927600" y="1082675"/>
                  <a:pt x="4930354" y="1069862"/>
                  <a:pt x="4933950" y="1057275"/>
                </a:cubicBezTo>
                <a:cubicBezTo>
                  <a:pt x="4936708" y="1047621"/>
                  <a:pt x="4947965" y="1037680"/>
                  <a:pt x="4943475" y="1028700"/>
                </a:cubicBezTo>
                <a:cubicBezTo>
                  <a:pt x="4938985" y="1019720"/>
                  <a:pt x="4924425" y="1022350"/>
                  <a:pt x="4914900" y="1019175"/>
                </a:cubicBezTo>
                <a:cubicBezTo>
                  <a:pt x="4911725" y="1006475"/>
                  <a:pt x="4905375" y="994166"/>
                  <a:pt x="4905375" y="981075"/>
                </a:cubicBezTo>
                <a:cubicBezTo>
                  <a:pt x="4905375" y="961357"/>
                  <a:pt x="4924318" y="938372"/>
                  <a:pt x="4933950" y="923925"/>
                </a:cubicBezTo>
                <a:cubicBezTo>
                  <a:pt x="4937125" y="911225"/>
                  <a:pt x="4938318" y="897857"/>
                  <a:pt x="4943475" y="885825"/>
                </a:cubicBezTo>
                <a:cubicBezTo>
                  <a:pt x="4947984" y="875303"/>
                  <a:pt x="4957405" y="867489"/>
                  <a:pt x="4962525" y="857250"/>
                </a:cubicBezTo>
                <a:cubicBezTo>
                  <a:pt x="4967015" y="848270"/>
                  <a:pt x="4968095" y="837903"/>
                  <a:pt x="4972050" y="828675"/>
                </a:cubicBezTo>
                <a:cubicBezTo>
                  <a:pt x="4977643" y="815624"/>
                  <a:pt x="4985827" y="803758"/>
                  <a:pt x="4991100" y="790575"/>
                </a:cubicBezTo>
                <a:cubicBezTo>
                  <a:pt x="4998558" y="771931"/>
                  <a:pt x="5003800" y="752475"/>
                  <a:pt x="5010150" y="733425"/>
                </a:cubicBezTo>
                <a:cubicBezTo>
                  <a:pt x="5013325" y="723900"/>
                  <a:pt x="5018024" y="714754"/>
                  <a:pt x="5019675" y="704850"/>
                </a:cubicBezTo>
                <a:cubicBezTo>
                  <a:pt x="5030851" y="637796"/>
                  <a:pt x="5023093" y="666022"/>
                  <a:pt x="5038725" y="619125"/>
                </a:cubicBezTo>
                <a:cubicBezTo>
                  <a:pt x="5041900" y="587375"/>
                  <a:pt x="5043737" y="555463"/>
                  <a:pt x="5048250" y="523875"/>
                </a:cubicBezTo>
                <a:cubicBezTo>
                  <a:pt x="5050101" y="510916"/>
                  <a:pt x="5055208" y="498612"/>
                  <a:pt x="5057775" y="485775"/>
                </a:cubicBezTo>
                <a:cubicBezTo>
                  <a:pt x="5061563" y="466837"/>
                  <a:pt x="5064125" y="447675"/>
                  <a:pt x="5067300" y="428625"/>
                </a:cubicBezTo>
                <a:cubicBezTo>
                  <a:pt x="5064125" y="377825"/>
                  <a:pt x="5065713" y="326501"/>
                  <a:pt x="5057775" y="276225"/>
                </a:cubicBezTo>
                <a:cubicBezTo>
                  <a:pt x="5055990" y="264917"/>
                  <a:pt x="5044405" y="257589"/>
                  <a:pt x="5038725" y="247650"/>
                </a:cubicBezTo>
                <a:cubicBezTo>
                  <a:pt x="5020389" y="215562"/>
                  <a:pt x="5023323" y="202457"/>
                  <a:pt x="4991100" y="180975"/>
                </a:cubicBezTo>
                <a:cubicBezTo>
                  <a:pt x="4982746" y="175406"/>
                  <a:pt x="4972050" y="174625"/>
                  <a:pt x="4962525" y="171450"/>
                </a:cubicBezTo>
                <a:cubicBezTo>
                  <a:pt x="4927326" y="118652"/>
                  <a:pt x="4963614" y="160413"/>
                  <a:pt x="4914900" y="133350"/>
                </a:cubicBezTo>
                <a:cubicBezTo>
                  <a:pt x="4894886" y="122231"/>
                  <a:pt x="4879470" y="102490"/>
                  <a:pt x="4857750" y="95250"/>
                </a:cubicBezTo>
                <a:cubicBezTo>
                  <a:pt x="4838700" y="88900"/>
                  <a:pt x="4817308" y="87339"/>
                  <a:pt x="4800600" y="76200"/>
                </a:cubicBezTo>
                <a:cubicBezTo>
                  <a:pt x="4791075" y="69850"/>
                  <a:pt x="4782264" y="62270"/>
                  <a:pt x="4772025" y="57150"/>
                </a:cubicBezTo>
                <a:cubicBezTo>
                  <a:pt x="4759297" y="50786"/>
                  <a:pt x="4716337" y="40541"/>
                  <a:pt x="4705350" y="38100"/>
                </a:cubicBezTo>
                <a:cubicBezTo>
                  <a:pt x="4689546" y="34588"/>
                  <a:pt x="4673752" y="30865"/>
                  <a:pt x="4657725" y="28575"/>
                </a:cubicBezTo>
                <a:cubicBezTo>
                  <a:pt x="4607044" y="21335"/>
                  <a:pt x="4554992" y="21942"/>
                  <a:pt x="4505325" y="9525"/>
                </a:cubicBezTo>
                <a:lnTo>
                  <a:pt x="4467225" y="0"/>
                </a:lnTo>
                <a:cubicBezTo>
                  <a:pt x="4371975" y="3175"/>
                  <a:pt x="4276631" y="4239"/>
                  <a:pt x="4181475" y="9525"/>
                </a:cubicBezTo>
                <a:cubicBezTo>
                  <a:pt x="3888566" y="25798"/>
                  <a:pt x="4294114" y="11251"/>
                  <a:pt x="4086225" y="28575"/>
                </a:cubicBezTo>
                <a:cubicBezTo>
                  <a:pt x="4022865" y="33855"/>
                  <a:pt x="3959225" y="34925"/>
                  <a:pt x="3895725" y="38100"/>
                </a:cubicBezTo>
                <a:cubicBezTo>
                  <a:pt x="3876675" y="41275"/>
                  <a:pt x="3857513" y="43837"/>
                  <a:pt x="3838575" y="47625"/>
                </a:cubicBezTo>
                <a:cubicBezTo>
                  <a:pt x="3825738" y="50192"/>
                  <a:pt x="3813465" y="55526"/>
                  <a:pt x="3800475" y="57150"/>
                </a:cubicBezTo>
                <a:cubicBezTo>
                  <a:pt x="3762538" y="61892"/>
                  <a:pt x="3724173" y="62453"/>
                  <a:pt x="3686175" y="66675"/>
                </a:cubicBezTo>
                <a:cubicBezTo>
                  <a:pt x="3666980" y="68808"/>
                  <a:pt x="3648205" y="73943"/>
                  <a:pt x="3629025" y="76200"/>
                </a:cubicBezTo>
                <a:cubicBezTo>
                  <a:pt x="3548937" y="85622"/>
                  <a:pt x="3449849" y="90375"/>
                  <a:pt x="3371850" y="95250"/>
                </a:cubicBezTo>
                <a:cubicBezTo>
                  <a:pt x="3352800" y="98425"/>
                  <a:pt x="3333864" y="102380"/>
                  <a:pt x="3314700" y="104775"/>
                </a:cubicBezTo>
                <a:cubicBezTo>
                  <a:pt x="3283038" y="108733"/>
                  <a:pt x="3251140" y="110572"/>
                  <a:pt x="3219450" y="114300"/>
                </a:cubicBezTo>
                <a:cubicBezTo>
                  <a:pt x="3197153" y="116923"/>
                  <a:pt x="3175000" y="120650"/>
                  <a:pt x="3152775" y="123825"/>
                </a:cubicBezTo>
                <a:cubicBezTo>
                  <a:pt x="3143250" y="127000"/>
                  <a:pt x="3134001" y="131172"/>
                  <a:pt x="3124200" y="133350"/>
                </a:cubicBezTo>
                <a:cubicBezTo>
                  <a:pt x="3105347" y="137540"/>
                  <a:pt x="3086354" y="142299"/>
                  <a:pt x="3067050" y="142875"/>
                </a:cubicBezTo>
                <a:cubicBezTo>
                  <a:pt x="2873435" y="148655"/>
                  <a:pt x="2679700" y="149225"/>
                  <a:pt x="2486025" y="152400"/>
                </a:cubicBezTo>
                <a:cubicBezTo>
                  <a:pt x="2407819" y="178469"/>
                  <a:pt x="2532035" y="139139"/>
                  <a:pt x="2381250" y="171450"/>
                </a:cubicBezTo>
                <a:cubicBezTo>
                  <a:pt x="2361615" y="175657"/>
                  <a:pt x="2343581" y="185630"/>
                  <a:pt x="2324100" y="190500"/>
                </a:cubicBezTo>
                <a:cubicBezTo>
                  <a:pt x="2204993" y="220277"/>
                  <a:pt x="2353078" y="182221"/>
                  <a:pt x="2257425" y="209550"/>
                </a:cubicBezTo>
                <a:cubicBezTo>
                  <a:pt x="2244838" y="213146"/>
                  <a:pt x="2231912" y="215479"/>
                  <a:pt x="2219325" y="219075"/>
                </a:cubicBezTo>
                <a:cubicBezTo>
                  <a:pt x="2209671" y="221833"/>
                  <a:pt x="2199730" y="224110"/>
                  <a:pt x="2190750" y="228600"/>
                </a:cubicBezTo>
                <a:cubicBezTo>
                  <a:pt x="2180511" y="233720"/>
                  <a:pt x="2172894" y="243630"/>
                  <a:pt x="2162175" y="247650"/>
                </a:cubicBezTo>
                <a:cubicBezTo>
                  <a:pt x="2121280" y="262986"/>
                  <a:pt x="2097138" y="249733"/>
                  <a:pt x="2057400" y="276225"/>
                </a:cubicBezTo>
                <a:cubicBezTo>
                  <a:pt x="2020471" y="300844"/>
                  <a:pt x="2039685" y="291655"/>
                  <a:pt x="2000250" y="304800"/>
                </a:cubicBezTo>
                <a:cubicBezTo>
                  <a:pt x="1916768" y="388282"/>
                  <a:pt x="2022666" y="286120"/>
                  <a:pt x="1943100" y="352425"/>
                </a:cubicBezTo>
                <a:cubicBezTo>
                  <a:pt x="1869761" y="413541"/>
                  <a:pt x="1956896" y="352752"/>
                  <a:pt x="1885950" y="400050"/>
                </a:cubicBezTo>
                <a:cubicBezTo>
                  <a:pt x="1879600" y="412750"/>
                  <a:pt x="1873945" y="425822"/>
                  <a:pt x="1866900" y="438150"/>
                </a:cubicBezTo>
                <a:cubicBezTo>
                  <a:pt x="1861220" y="448089"/>
                  <a:pt x="1852970" y="456486"/>
                  <a:pt x="1847850" y="466725"/>
                </a:cubicBezTo>
                <a:cubicBezTo>
                  <a:pt x="1834207" y="494012"/>
                  <a:pt x="1831818" y="520857"/>
                  <a:pt x="1809750" y="542925"/>
                </a:cubicBezTo>
                <a:cubicBezTo>
                  <a:pt x="1801655" y="551020"/>
                  <a:pt x="1790700" y="555625"/>
                  <a:pt x="1781175" y="561975"/>
                </a:cubicBezTo>
                <a:cubicBezTo>
                  <a:pt x="1778000" y="574675"/>
                  <a:pt x="1777504" y="588366"/>
                  <a:pt x="1771650" y="600075"/>
                </a:cubicBezTo>
                <a:cubicBezTo>
                  <a:pt x="1757052" y="629271"/>
                  <a:pt x="1724886" y="667450"/>
                  <a:pt x="1704975" y="695325"/>
                </a:cubicBezTo>
                <a:cubicBezTo>
                  <a:pt x="1698321" y="704640"/>
                  <a:pt x="1691407" y="713850"/>
                  <a:pt x="1685925" y="723900"/>
                </a:cubicBezTo>
                <a:cubicBezTo>
                  <a:pt x="1672327" y="748831"/>
                  <a:pt x="1656805" y="773159"/>
                  <a:pt x="1647825" y="800100"/>
                </a:cubicBezTo>
                <a:cubicBezTo>
                  <a:pt x="1644650" y="809625"/>
                  <a:pt x="1642790" y="819695"/>
                  <a:pt x="1638300" y="828675"/>
                </a:cubicBezTo>
                <a:cubicBezTo>
                  <a:pt x="1633180" y="838914"/>
                  <a:pt x="1624370" y="847011"/>
                  <a:pt x="1619250" y="857250"/>
                </a:cubicBezTo>
                <a:cubicBezTo>
                  <a:pt x="1600714" y="894321"/>
                  <a:pt x="1618511" y="881199"/>
                  <a:pt x="1600200" y="923925"/>
                </a:cubicBezTo>
                <a:cubicBezTo>
                  <a:pt x="1595691" y="934447"/>
                  <a:pt x="1585799" y="942039"/>
                  <a:pt x="1581150" y="952500"/>
                </a:cubicBezTo>
                <a:cubicBezTo>
                  <a:pt x="1572995" y="970850"/>
                  <a:pt x="1576299" y="995451"/>
                  <a:pt x="1562100" y="1009650"/>
                </a:cubicBezTo>
                <a:cubicBezTo>
                  <a:pt x="1552575" y="1019175"/>
                  <a:pt x="1542149" y="1027877"/>
                  <a:pt x="1533525" y="1038225"/>
                </a:cubicBezTo>
                <a:cubicBezTo>
                  <a:pt x="1526196" y="1047019"/>
                  <a:pt x="1523090" y="1059262"/>
                  <a:pt x="1514475" y="1066800"/>
                </a:cubicBezTo>
                <a:cubicBezTo>
                  <a:pt x="1497245" y="1081877"/>
                  <a:pt x="1476375" y="1092200"/>
                  <a:pt x="1457325" y="1104900"/>
                </a:cubicBezTo>
                <a:lnTo>
                  <a:pt x="1428750" y="1123950"/>
                </a:lnTo>
                <a:cubicBezTo>
                  <a:pt x="1380173" y="1196816"/>
                  <a:pt x="1446794" y="1107123"/>
                  <a:pt x="1371600" y="1171575"/>
                </a:cubicBezTo>
                <a:cubicBezTo>
                  <a:pt x="1359547" y="1181906"/>
                  <a:pt x="1355221" y="1199512"/>
                  <a:pt x="1343025" y="1209675"/>
                </a:cubicBezTo>
                <a:cubicBezTo>
                  <a:pt x="1335312" y="1216103"/>
                  <a:pt x="1323430" y="1214710"/>
                  <a:pt x="1314450" y="1219200"/>
                </a:cubicBezTo>
                <a:cubicBezTo>
                  <a:pt x="1245143" y="1253854"/>
                  <a:pt x="1340456" y="1230453"/>
                  <a:pt x="1219200" y="1247775"/>
                </a:cubicBezTo>
                <a:lnTo>
                  <a:pt x="1162050" y="1266825"/>
                </a:lnTo>
                <a:lnTo>
                  <a:pt x="1133475" y="1276350"/>
                </a:lnTo>
                <a:cubicBezTo>
                  <a:pt x="1110955" y="1298870"/>
                  <a:pt x="1092617" y="1314514"/>
                  <a:pt x="1076325" y="1343025"/>
                </a:cubicBezTo>
                <a:cubicBezTo>
                  <a:pt x="1071344" y="1351742"/>
                  <a:pt x="1071290" y="1362620"/>
                  <a:pt x="1066800" y="1371600"/>
                </a:cubicBezTo>
                <a:cubicBezTo>
                  <a:pt x="1061680" y="1381839"/>
                  <a:pt x="1054100" y="1390650"/>
                  <a:pt x="1047750" y="1400175"/>
                </a:cubicBezTo>
                <a:cubicBezTo>
                  <a:pt x="1020404" y="1509558"/>
                  <a:pt x="1058642" y="1374760"/>
                  <a:pt x="1019175" y="1466850"/>
                </a:cubicBezTo>
                <a:cubicBezTo>
                  <a:pt x="1014018" y="1478882"/>
                  <a:pt x="1012490" y="1492171"/>
                  <a:pt x="1009650" y="1504950"/>
                </a:cubicBezTo>
                <a:cubicBezTo>
                  <a:pt x="1000775" y="1544888"/>
                  <a:pt x="997493" y="1568368"/>
                  <a:pt x="990600" y="1609725"/>
                </a:cubicBezTo>
                <a:cubicBezTo>
                  <a:pt x="1005832" y="1822972"/>
                  <a:pt x="984908" y="1685054"/>
                  <a:pt x="1009650" y="1771650"/>
                </a:cubicBezTo>
                <a:cubicBezTo>
                  <a:pt x="1013246" y="1784237"/>
                  <a:pt x="1013321" y="1798041"/>
                  <a:pt x="1019175" y="1809750"/>
                </a:cubicBezTo>
                <a:cubicBezTo>
                  <a:pt x="1029414" y="1830228"/>
                  <a:pt x="1050035" y="1845180"/>
                  <a:pt x="1057275" y="1866900"/>
                </a:cubicBezTo>
                <a:cubicBezTo>
                  <a:pt x="1060450" y="1876425"/>
                  <a:pt x="1061924" y="1886698"/>
                  <a:pt x="1066800" y="1895475"/>
                </a:cubicBezTo>
                <a:cubicBezTo>
                  <a:pt x="1077919" y="1915489"/>
                  <a:pt x="1104900" y="1952625"/>
                  <a:pt x="1104900" y="1952625"/>
                </a:cubicBezTo>
                <a:cubicBezTo>
                  <a:pt x="1110544" y="1992136"/>
                  <a:pt x="1124656" y="2046464"/>
                  <a:pt x="1104900" y="2085975"/>
                </a:cubicBezTo>
                <a:cubicBezTo>
                  <a:pt x="1100410" y="2094955"/>
                  <a:pt x="1085850" y="2092325"/>
                  <a:pt x="1076325" y="2095500"/>
                </a:cubicBezTo>
                <a:cubicBezTo>
                  <a:pt x="1041400" y="2092325"/>
                  <a:pt x="1005938" y="2092853"/>
                  <a:pt x="971550" y="2085975"/>
                </a:cubicBezTo>
                <a:cubicBezTo>
                  <a:pt x="942014" y="2080068"/>
                  <a:pt x="914400" y="2066925"/>
                  <a:pt x="885825" y="2057400"/>
                </a:cubicBezTo>
                <a:lnTo>
                  <a:pt x="828675" y="2038350"/>
                </a:lnTo>
                <a:lnTo>
                  <a:pt x="800100" y="2028825"/>
                </a:lnTo>
                <a:cubicBezTo>
                  <a:pt x="790575" y="2025650"/>
                  <a:pt x="779879" y="2024869"/>
                  <a:pt x="771525" y="2019300"/>
                </a:cubicBezTo>
                <a:cubicBezTo>
                  <a:pt x="747443" y="2003245"/>
                  <a:pt x="742543" y="1996359"/>
                  <a:pt x="714375" y="1990725"/>
                </a:cubicBezTo>
                <a:cubicBezTo>
                  <a:pt x="692360" y="1986322"/>
                  <a:pt x="669925" y="1984375"/>
                  <a:pt x="647700" y="1981200"/>
                </a:cubicBezTo>
                <a:cubicBezTo>
                  <a:pt x="597405" y="1964435"/>
                  <a:pt x="624694" y="1980029"/>
                  <a:pt x="581025" y="1914525"/>
                </a:cubicBezTo>
                <a:cubicBezTo>
                  <a:pt x="574675" y="1905000"/>
                  <a:pt x="565595" y="1896810"/>
                  <a:pt x="561975" y="1885950"/>
                </a:cubicBezTo>
                <a:cubicBezTo>
                  <a:pt x="555625" y="1866900"/>
                  <a:pt x="559633" y="1839939"/>
                  <a:pt x="542925" y="1828800"/>
                </a:cubicBezTo>
                <a:lnTo>
                  <a:pt x="514350" y="1809750"/>
                </a:lnTo>
                <a:cubicBezTo>
                  <a:pt x="508000" y="1800225"/>
                  <a:pt x="503395" y="1789270"/>
                  <a:pt x="495300" y="1781175"/>
                </a:cubicBezTo>
                <a:cubicBezTo>
                  <a:pt x="484075" y="1769950"/>
                  <a:pt x="467363" y="1764796"/>
                  <a:pt x="457200" y="1752600"/>
                </a:cubicBezTo>
                <a:cubicBezTo>
                  <a:pt x="450772" y="1744887"/>
                  <a:pt x="454775" y="1731125"/>
                  <a:pt x="447675" y="1724025"/>
                </a:cubicBezTo>
                <a:cubicBezTo>
                  <a:pt x="387610" y="1663960"/>
                  <a:pt x="409860" y="1700355"/>
                  <a:pt x="361950" y="1676400"/>
                </a:cubicBezTo>
                <a:cubicBezTo>
                  <a:pt x="351711" y="1671280"/>
                  <a:pt x="343836" y="1661999"/>
                  <a:pt x="333375" y="1657350"/>
                </a:cubicBezTo>
                <a:cubicBezTo>
                  <a:pt x="315025" y="1649195"/>
                  <a:pt x="295275" y="1644650"/>
                  <a:pt x="276225" y="1638300"/>
                </a:cubicBezTo>
                <a:lnTo>
                  <a:pt x="247650" y="1628775"/>
                </a:lnTo>
                <a:cubicBezTo>
                  <a:pt x="225425" y="1631950"/>
                  <a:pt x="201319" y="1628806"/>
                  <a:pt x="180975" y="1638300"/>
                </a:cubicBezTo>
                <a:cubicBezTo>
                  <a:pt x="152204" y="1651727"/>
                  <a:pt x="135577" y="1687749"/>
                  <a:pt x="104775" y="1695450"/>
                </a:cubicBezTo>
                <a:lnTo>
                  <a:pt x="66675" y="1704975"/>
                </a:lnTo>
                <a:cubicBezTo>
                  <a:pt x="86270" y="2175255"/>
                  <a:pt x="48730" y="2014197"/>
                  <a:pt x="95250" y="2200275"/>
                </a:cubicBezTo>
                <a:cubicBezTo>
                  <a:pt x="98425" y="2251075"/>
                  <a:pt x="100716" y="2301938"/>
                  <a:pt x="104775" y="2352675"/>
                </a:cubicBezTo>
                <a:cubicBezTo>
                  <a:pt x="107068" y="2381334"/>
                  <a:pt x="114300" y="2409649"/>
                  <a:pt x="114300" y="2438400"/>
                </a:cubicBezTo>
                <a:cubicBezTo>
                  <a:pt x="114300" y="2609879"/>
                  <a:pt x="110488" y="2781366"/>
                  <a:pt x="104775" y="2952750"/>
                </a:cubicBezTo>
                <a:cubicBezTo>
                  <a:pt x="104132" y="2972052"/>
                  <a:pt x="98187" y="2990812"/>
                  <a:pt x="95250" y="3009900"/>
                </a:cubicBezTo>
                <a:cubicBezTo>
                  <a:pt x="91836" y="3032090"/>
                  <a:pt x="88510" y="3054298"/>
                  <a:pt x="85725" y="3076575"/>
                </a:cubicBezTo>
                <a:cubicBezTo>
                  <a:pt x="82159" y="3105104"/>
                  <a:pt x="80266" y="3133838"/>
                  <a:pt x="76200" y="3162300"/>
                </a:cubicBezTo>
                <a:cubicBezTo>
                  <a:pt x="73910" y="3178327"/>
                  <a:pt x="69571" y="3193997"/>
                  <a:pt x="66675" y="3209925"/>
                </a:cubicBezTo>
                <a:cubicBezTo>
                  <a:pt x="63220" y="3228926"/>
                  <a:pt x="60938" y="3248137"/>
                  <a:pt x="57150" y="3267075"/>
                </a:cubicBezTo>
                <a:cubicBezTo>
                  <a:pt x="40025" y="3352700"/>
                  <a:pt x="54735" y="3252988"/>
                  <a:pt x="38100" y="3352800"/>
                </a:cubicBezTo>
                <a:cubicBezTo>
                  <a:pt x="34409" y="3374945"/>
                  <a:pt x="31198" y="3397178"/>
                  <a:pt x="28575" y="3419475"/>
                </a:cubicBezTo>
                <a:cubicBezTo>
                  <a:pt x="22705" y="3469370"/>
                  <a:pt x="18032" y="3539881"/>
                  <a:pt x="9525" y="3590925"/>
                </a:cubicBezTo>
                <a:cubicBezTo>
                  <a:pt x="7373" y="3603838"/>
                  <a:pt x="3175" y="3616325"/>
                  <a:pt x="0" y="3629025"/>
                </a:cubicBezTo>
                <a:cubicBezTo>
                  <a:pt x="3175" y="3705225"/>
                  <a:pt x="4091" y="3781553"/>
                  <a:pt x="9525" y="3857625"/>
                </a:cubicBezTo>
                <a:cubicBezTo>
                  <a:pt x="10458" y="3870683"/>
                  <a:pt x="15454" y="3883138"/>
                  <a:pt x="19050" y="3895725"/>
                </a:cubicBezTo>
                <a:cubicBezTo>
                  <a:pt x="26521" y="3921874"/>
                  <a:pt x="29475" y="3931095"/>
                  <a:pt x="47625" y="3952875"/>
                </a:cubicBezTo>
                <a:cubicBezTo>
                  <a:pt x="56249" y="3963223"/>
                  <a:pt x="67434" y="3971223"/>
                  <a:pt x="76200" y="3981450"/>
                </a:cubicBezTo>
                <a:cubicBezTo>
                  <a:pt x="93922" y="4002125"/>
                  <a:pt x="108748" y="4025510"/>
                  <a:pt x="123825" y="4048125"/>
                </a:cubicBezTo>
                <a:cubicBezTo>
                  <a:pt x="252482" y="4029745"/>
                  <a:pt x="145927" y="4049024"/>
                  <a:pt x="219075" y="4029075"/>
                </a:cubicBezTo>
                <a:cubicBezTo>
                  <a:pt x="244334" y="4022186"/>
                  <a:pt x="270437" y="4018304"/>
                  <a:pt x="295275" y="4010025"/>
                </a:cubicBezTo>
                <a:cubicBezTo>
                  <a:pt x="304800" y="4006850"/>
                  <a:pt x="314870" y="4004990"/>
                  <a:pt x="323850" y="4000500"/>
                </a:cubicBezTo>
                <a:cubicBezTo>
                  <a:pt x="334089" y="3995380"/>
                  <a:pt x="341964" y="3986099"/>
                  <a:pt x="352425" y="3981450"/>
                </a:cubicBezTo>
                <a:cubicBezTo>
                  <a:pt x="370775" y="3973295"/>
                  <a:pt x="390525" y="3968750"/>
                  <a:pt x="409575" y="3962400"/>
                </a:cubicBezTo>
                <a:cubicBezTo>
                  <a:pt x="419100" y="3959225"/>
                  <a:pt x="429170" y="3957365"/>
                  <a:pt x="438150" y="3952875"/>
                </a:cubicBezTo>
                <a:cubicBezTo>
                  <a:pt x="450850" y="3946525"/>
                  <a:pt x="462955" y="3938811"/>
                  <a:pt x="476250" y="3933825"/>
                </a:cubicBezTo>
                <a:cubicBezTo>
                  <a:pt x="488507" y="3929228"/>
                  <a:pt x="501763" y="3927896"/>
                  <a:pt x="514350" y="3924300"/>
                </a:cubicBezTo>
                <a:cubicBezTo>
                  <a:pt x="524004" y="3921542"/>
                  <a:pt x="533400" y="3917950"/>
                  <a:pt x="542925" y="3914775"/>
                </a:cubicBezTo>
                <a:cubicBezTo>
                  <a:pt x="576919" y="3863784"/>
                  <a:pt x="553880" y="3894295"/>
                  <a:pt x="619125" y="3829050"/>
                </a:cubicBezTo>
                <a:cubicBezTo>
                  <a:pt x="628650" y="3819525"/>
                  <a:pt x="640228" y="3811683"/>
                  <a:pt x="647700" y="3800475"/>
                </a:cubicBezTo>
                <a:cubicBezTo>
                  <a:pt x="670605" y="3766118"/>
                  <a:pt x="684753" y="3740848"/>
                  <a:pt x="723900" y="3714750"/>
                </a:cubicBezTo>
                <a:cubicBezTo>
                  <a:pt x="733425" y="3708400"/>
                  <a:pt x="741953" y="3700209"/>
                  <a:pt x="752475" y="3695700"/>
                </a:cubicBezTo>
                <a:cubicBezTo>
                  <a:pt x="766164" y="3689833"/>
                  <a:pt x="827351" y="3679362"/>
                  <a:pt x="838200" y="3676650"/>
                </a:cubicBezTo>
                <a:cubicBezTo>
                  <a:pt x="847940" y="3674215"/>
                  <a:pt x="857035" y="3669560"/>
                  <a:pt x="866775" y="3667125"/>
                </a:cubicBezTo>
                <a:cubicBezTo>
                  <a:pt x="882481" y="3663198"/>
                  <a:pt x="898596" y="3661112"/>
                  <a:pt x="914400" y="3657600"/>
                </a:cubicBezTo>
                <a:cubicBezTo>
                  <a:pt x="927179" y="3654760"/>
                  <a:pt x="939800" y="3651250"/>
                  <a:pt x="952500" y="3648075"/>
                </a:cubicBezTo>
                <a:cubicBezTo>
                  <a:pt x="974725" y="3651250"/>
                  <a:pt x="998659" y="3648482"/>
                  <a:pt x="1019175" y="3657600"/>
                </a:cubicBezTo>
                <a:cubicBezTo>
                  <a:pt x="1029636" y="3662249"/>
                  <a:pt x="1033105" y="3675936"/>
                  <a:pt x="1038225" y="3686175"/>
                </a:cubicBezTo>
                <a:cubicBezTo>
                  <a:pt x="1042715" y="3695155"/>
                  <a:pt x="1043795" y="3705522"/>
                  <a:pt x="1047750" y="3714750"/>
                </a:cubicBezTo>
                <a:cubicBezTo>
                  <a:pt x="1053343" y="3727801"/>
                  <a:pt x="1060450" y="3740150"/>
                  <a:pt x="1066800" y="3752850"/>
                </a:cubicBezTo>
                <a:cubicBezTo>
                  <a:pt x="1063625" y="3784600"/>
                  <a:pt x="1071545" y="3819560"/>
                  <a:pt x="1057275" y="3848100"/>
                </a:cubicBezTo>
                <a:cubicBezTo>
                  <a:pt x="1042503" y="3877643"/>
                  <a:pt x="970023" y="3896234"/>
                  <a:pt x="942975" y="3905250"/>
                </a:cubicBezTo>
                <a:cubicBezTo>
                  <a:pt x="933450" y="3908425"/>
                  <a:pt x="922754" y="3909206"/>
                  <a:pt x="914400" y="3914775"/>
                </a:cubicBezTo>
                <a:cubicBezTo>
                  <a:pt x="874617" y="3941297"/>
                  <a:pt x="893920" y="3925730"/>
                  <a:pt x="857250" y="3962400"/>
                </a:cubicBezTo>
                <a:cubicBezTo>
                  <a:pt x="854075" y="3971925"/>
                  <a:pt x="847725" y="3980935"/>
                  <a:pt x="847725" y="3990975"/>
                </a:cubicBezTo>
                <a:cubicBezTo>
                  <a:pt x="847725" y="4090550"/>
                  <a:pt x="850471" y="4057737"/>
                  <a:pt x="866775" y="4114800"/>
                </a:cubicBezTo>
                <a:cubicBezTo>
                  <a:pt x="895565" y="4215567"/>
                  <a:pt x="850079" y="4074237"/>
                  <a:pt x="895350" y="4210050"/>
                </a:cubicBezTo>
                <a:cubicBezTo>
                  <a:pt x="898525" y="4219575"/>
                  <a:pt x="897775" y="4231525"/>
                  <a:pt x="904875" y="4238625"/>
                </a:cubicBezTo>
                <a:cubicBezTo>
                  <a:pt x="979171" y="4312921"/>
                  <a:pt x="889815" y="4217541"/>
                  <a:pt x="952500" y="4305300"/>
                </a:cubicBezTo>
                <a:cubicBezTo>
                  <a:pt x="960330" y="4316261"/>
                  <a:pt x="972451" y="4323527"/>
                  <a:pt x="981075" y="4333875"/>
                </a:cubicBezTo>
                <a:cubicBezTo>
                  <a:pt x="1003039" y="4360231"/>
                  <a:pt x="997394" y="4370154"/>
                  <a:pt x="1028700" y="4391025"/>
                </a:cubicBezTo>
                <a:cubicBezTo>
                  <a:pt x="1037054" y="4396594"/>
                  <a:pt x="1047750" y="4397375"/>
                  <a:pt x="1057275" y="4400550"/>
                </a:cubicBezTo>
                <a:cubicBezTo>
                  <a:pt x="1065022" y="4423791"/>
                  <a:pt x="1067386" y="4439236"/>
                  <a:pt x="1085850" y="4457700"/>
                </a:cubicBezTo>
                <a:cubicBezTo>
                  <a:pt x="1093945" y="4465795"/>
                  <a:pt x="1105631" y="4469421"/>
                  <a:pt x="1114425" y="4476750"/>
                </a:cubicBezTo>
                <a:cubicBezTo>
                  <a:pt x="1124773" y="4485374"/>
                  <a:pt x="1132652" y="4496701"/>
                  <a:pt x="1143000" y="4505325"/>
                </a:cubicBezTo>
                <a:cubicBezTo>
                  <a:pt x="1151794" y="4512654"/>
                  <a:pt x="1162781" y="4517046"/>
                  <a:pt x="1171575" y="4524375"/>
                </a:cubicBezTo>
                <a:cubicBezTo>
                  <a:pt x="1181923" y="4532999"/>
                  <a:pt x="1188942" y="4545478"/>
                  <a:pt x="1200150" y="4552950"/>
                </a:cubicBezTo>
                <a:cubicBezTo>
                  <a:pt x="1208504" y="4558519"/>
                  <a:pt x="1219324" y="4558950"/>
                  <a:pt x="1228725" y="4562475"/>
                </a:cubicBezTo>
                <a:cubicBezTo>
                  <a:pt x="1244734" y="4568478"/>
                  <a:pt x="1260341" y="4575522"/>
                  <a:pt x="1276350" y="4581525"/>
                </a:cubicBezTo>
                <a:cubicBezTo>
                  <a:pt x="1285751" y="4585050"/>
                  <a:pt x="1295524" y="4587525"/>
                  <a:pt x="1304925" y="4591050"/>
                </a:cubicBezTo>
                <a:cubicBezTo>
                  <a:pt x="1320934" y="4597053"/>
                  <a:pt x="1336675" y="4603750"/>
                  <a:pt x="1352550" y="4610100"/>
                </a:cubicBezTo>
                <a:lnTo>
                  <a:pt x="1590675" y="4600575"/>
                </a:lnTo>
                <a:cubicBezTo>
                  <a:pt x="1707570" y="4594423"/>
                  <a:pt x="1682930" y="4597364"/>
                  <a:pt x="1762125" y="4581525"/>
                </a:cubicBezTo>
                <a:cubicBezTo>
                  <a:pt x="1816720" y="4499633"/>
                  <a:pt x="1751265" y="4603245"/>
                  <a:pt x="1790700" y="4524375"/>
                </a:cubicBezTo>
                <a:cubicBezTo>
                  <a:pt x="1795820" y="4514136"/>
                  <a:pt x="1804630" y="4506039"/>
                  <a:pt x="1809750" y="4495800"/>
                </a:cubicBezTo>
                <a:cubicBezTo>
                  <a:pt x="1814240" y="4486820"/>
                  <a:pt x="1814399" y="4476002"/>
                  <a:pt x="1819275" y="4467225"/>
                </a:cubicBezTo>
                <a:cubicBezTo>
                  <a:pt x="1847758" y="4415956"/>
                  <a:pt x="1851240" y="4416210"/>
                  <a:pt x="1885950" y="4381500"/>
                </a:cubicBezTo>
                <a:cubicBezTo>
                  <a:pt x="1909891" y="4309676"/>
                  <a:pt x="1877596" y="4398208"/>
                  <a:pt x="1914525" y="4324350"/>
                </a:cubicBezTo>
                <a:cubicBezTo>
                  <a:pt x="1919015" y="4315370"/>
                  <a:pt x="1920525" y="4305176"/>
                  <a:pt x="1924050" y="4295775"/>
                </a:cubicBezTo>
                <a:cubicBezTo>
                  <a:pt x="1930053" y="4279766"/>
                  <a:pt x="1935454" y="4263443"/>
                  <a:pt x="1943100" y="4248150"/>
                </a:cubicBezTo>
                <a:cubicBezTo>
                  <a:pt x="1948220" y="4237911"/>
                  <a:pt x="1957030" y="4229814"/>
                  <a:pt x="1962150" y="4219575"/>
                </a:cubicBezTo>
                <a:cubicBezTo>
                  <a:pt x="1966640" y="4210595"/>
                  <a:pt x="1967185" y="4199980"/>
                  <a:pt x="1971675" y="4191000"/>
                </a:cubicBezTo>
                <a:cubicBezTo>
                  <a:pt x="1976795" y="4180761"/>
                  <a:pt x="1986076" y="4172886"/>
                  <a:pt x="1990725" y="4162425"/>
                </a:cubicBezTo>
                <a:cubicBezTo>
                  <a:pt x="1998880" y="4144075"/>
                  <a:pt x="2003425" y="4124325"/>
                  <a:pt x="2009775" y="4105275"/>
                </a:cubicBezTo>
                <a:cubicBezTo>
                  <a:pt x="2017936" y="4080792"/>
                  <a:pt x="2024041" y="4064912"/>
                  <a:pt x="2028825" y="4038600"/>
                </a:cubicBezTo>
                <a:cubicBezTo>
                  <a:pt x="2032841" y="4016511"/>
                  <a:pt x="2034659" y="3994070"/>
                  <a:pt x="2038350" y="3971925"/>
                </a:cubicBezTo>
                <a:cubicBezTo>
                  <a:pt x="2055904" y="3866602"/>
                  <a:pt x="2038997" y="3969336"/>
                  <a:pt x="2057400" y="3895725"/>
                </a:cubicBezTo>
                <a:lnTo>
                  <a:pt x="2076450" y="3819525"/>
                </a:lnTo>
                <a:cubicBezTo>
                  <a:pt x="2079625" y="3787775"/>
                  <a:pt x="2081123" y="3755812"/>
                  <a:pt x="2085975" y="3724275"/>
                </a:cubicBezTo>
                <a:cubicBezTo>
                  <a:pt x="2087502" y="3714352"/>
                  <a:pt x="2095500" y="3705740"/>
                  <a:pt x="2095500" y="3695700"/>
                </a:cubicBezTo>
                <a:cubicBezTo>
                  <a:pt x="2095500" y="3556110"/>
                  <a:pt x="2095949" y="3479321"/>
                  <a:pt x="2076450" y="3362325"/>
                </a:cubicBezTo>
                <a:cubicBezTo>
                  <a:pt x="2072474" y="3338469"/>
                  <a:pt x="2060277" y="3276153"/>
                  <a:pt x="2047875" y="3257550"/>
                </a:cubicBezTo>
                <a:cubicBezTo>
                  <a:pt x="2041525" y="3248025"/>
                  <a:pt x="2033474" y="3239436"/>
                  <a:pt x="2028825" y="3228975"/>
                </a:cubicBezTo>
                <a:cubicBezTo>
                  <a:pt x="2020670" y="3210625"/>
                  <a:pt x="2009775" y="3171825"/>
                  <a:pt x="2009775" y="3171825"/>
                </a:cubicBezTo>
                <a:cubicBezTo>
                  <a:pt x="2012950" y="3136900"/>
                  <a:pt x="2014340" y="3101767"/>
                  <a:pt x="2019300" y="3067050"/>
                </a:cubicBezTo>
                <a:cubicBezTo>
                  <a:pt x="2020720" y="3057111"/>
                  <a:pt x="2022553" y="3046315"/>
                  <a:pt x="2028825" y="3038475"/>
                </a:cubicBezTo>
                <a:cubicBezTo>
                  <a:pt x="2035976" y="3029536"/>
                  <a:pt x="2047875" y="3025775"/>
                  <a:pt x="2057400" y="3019425"/>
                </a:cubicBezTo>
                <a:cubicBezTo>
                  <a:pt x="2092325" y="2967038"/>
                  <a:pt x="2057400" y="3011487"/>
                  <a:pt x="2105025" y="2971800"/>
                </a:cubicBezTo>
                <a:cubicBezTo>
                  <a:pt x="2115373" y="2963176"/>
                  <a:pt x="2122392" y="2950697"/>
                  <a:pt x="2133600" y="2943225"/>
                </a:cubicBezTo>
                <a:cubicBezTo>
                  <a:pt x="2141954" y="2937656"/>
                  <a:pt x="2153195" y="2938190"/>
                  <a:pt x="2162175" y="2933700"/>
                </a:cubicBezTo>
                <a:cubicBezTo>
                  <a:pt x="2172414" y="2928580"/>
                  <a:pt x="2181225" y="2921000"/>
                  <a:pt x="2190750" y="2914650"/>
                </a:cubicBezTo>
                <a:cubicBezTo>
                  <a:pt x="2209800" y="2917825"/>
                  <a:pt x="2230626" y="2915538"/>
                  <a:pt x="2247900" y="2924175"/>
                </a:cubicBezTo>
                <a:cubicBezTo>
                  <a:pt x="2257182" y="2928816"/>
                  <a:pt x="2283715" y="2986851"/>
                  <a:pt x="2286000" y="2990850"/>
                </a:cubicBezTo>
                <a:cubicBezTo>
                  <a:pt x="2291680" y="3000789"/>
                  <a:pt x="2299370" y="3009486"/>
                  <a:pt x="2305050" y="3019425"/>
                </a:cubicBezTo>
                <a:cubicBezTo>
                  <a:pt x="2312095" y="3031753"/>
                  <a:pt x="2318507" y="3044474"/>
                  <a:pt x="2324100" y="3057525"/>
                </a:cubicBezTo>
                <a:cubicBezTo>
                  <a:pt x="2328055" y="3066753"/>
                  <a:pt x="2329135" y="3077120"/>
                  <a:pt x="2333625" y="3086100"/>
                </a:cubicBezTo>
                <a:cubicBezTo>
                  <a:pt x="2338745" y="3096339"/>
                  <a:pt x="2346325" y="3105150"/>
                  <a:pt x="2352675" y="3114675"/>
                </a:cubicBezTo>
                <a:cubicBezTo>
                  <a:pt x="2355850" y="3127375"/>
                  <a:pt x="2358604" y="3140188"/>
                  <a:pt x="2362200" y="3152775"/>
                </a:cubicBezTo>
                <a:cubicBezTo>
                  <a:pt x="2364958" y="3162429"/>
                  <a:pt x="2370674" y="3171365"/>
                  <a:pt x="2371725" y="3181350"/>
                </a:cubicBezTo>
                <a:cubicBezTo>
                  <a:pt x="2372044" y="3184379"/>
                  <a:pt x="2381842" y="3383744"/>
                  <a:pt x="2390775" y="3419475"/>
                </a:cubicBezTo>
                <a:cubicBezTo>
                  <a:pt x="2397251" y="3445379"/>
                  <a:pt x="2450848" y="3485142"/>
                  <a:pt x="2466975" y="3486150"/>
                </a:cubicBezTo>
                <a:lnTo>
                  <a:pt x="2619375" y="3495675"/>
                </a:lnTo>
                <a:cubicBezTo>
                  <a:pt x="2651189" y="3498122"/>
                  <a:pt x="2682875" y="3502025"/>
                  <a:pt x="2714625" y="3505200"/>
                </a:cubicBezTo>
                <a:cubicBezTo>
                  <a:pt x="2724150" y="3508375"/>
                  <a:pt x="2733355" y="3512756"/>
                  <a:pt x="2743200" y="3514725"/>
                </a:cubicBezTo>
                <a:cubicBezTo>
                  <a:pt x="2816993" y="3529484"/>
                  <a:pt x="2791501" y="3516833"/>
                  <a:pt x="2847975" y="3533775"/>
                </a:cubicBezTo>
                <a:cubicBezTo>
                  <a:pt x="2867209" y="3539545"/>
                  <a:pt x="2886075" y="3546475"/>
                  <a:pt x="2905125" y="3552825"/>
                </a:cubicBezTo>
                <a:lnTo>
                  <a:pt x="2933700" y="3562350"/>
                </a:lnTo>
                <a:cubicBezTo>
                  <a:pt x="3013385" y="3554382"/>
                  <a:pt x="3020921" y="3578407"/>
                  <a:pt x="3048000" y="3524250"/>
                </a:cubicBezTo>
                <a:cubicBezTo>
                  <a:pt x="3052490" y="3515270"/>
                  <a:pt x="3054350" y="3505200"/>
                  <a:pt x="3057525" y="3495675"/>
                </a:cubicBezTo>
                <a:cubicBezTo>
                  <a:pt x="3057452" y="3495088"/>
                  <a:pt x="3048544" y="3398996"/>
                  <a:pt x="3038475" y="3381375"/>
                </a:cubicBezTo>
                <a:cubicBezTo>
                  <a:pt x="3031792" y="3369679"/>
                  <a:pt x="3018524" y="3363148"/>
                  <a:pt x="3009900" y="3352800"/>
                </a:cubicBezTo>
                <a:cubicBezTo>
                  <a:pt x="3002571" y="3344006"/>
                  <a:pt x="2997200" y="3333750"/>
                  <a:pt x="2990850" y="3324225"/>
                </a:cubicBezTo>
                <a:cubicBezTo>
                  <a:pt x="3000375" y="3317875"/>
                  <a:pt x="3008034" y="3306314"/>
                  <a:pt x="3019425" y="3305175"/>
                </a:cubicBezTo>
                <a:cubicBezTo>
                  <a:pt x="3043803" y="3302737"/>
                  <a:pt x="3096539" y="3317310"/>
                  <a:pt x="3124200" y="3324225"/>
                </a:cubicBezTo>
                <a:cubicBezTo>
                  <a:pt x="3133725" y="3333750"/>
                  <a:pt x="3141567" y="3345328"/>
                  <a:pt x="3152775" y="3352800"/>
                </a:cubicBezTo>
                <a:cubicBezTo>
                  <a:pt x="3161129" y="3358369"/>
                  <a:pt x="3171949" y="3358800"/>
                  <a:pt x="3181350" y="3362325"/>
                </a:cubicBezTo>
                <a:cubicBezTo>
                  <a:pt x="3197359" y="3368328"/>
                  <a:pt x="3213351" y="3374431"/>
                  <a:pt x="3228975" y="3381375"/>
                </a:cubicBezTo>
                <a:cubicBezTo>
                  <a:pt x="3241950" y="3387142"/>
                  <a:pt x="3253300" y="3396981"/>
                  <a:pt x="3267075" y="3400425"/>
                </a:cubicBezTo>
                <a:cubicBezTo>
                  <a:pt x="3291908" y="3406633"/>
                  <a:pt x="3317875" y="3406775"/>
                  <a:pt x="3343275" y="3409950"/>
                </a:cubicBezTo>
                <a:cubicBezTo>
                  <a:pt x="3370510" y="3419028"/>
                  <a:pt x="3380050" y="3423020"/>
                  <a:pt x="3409950" y="3429000"/>
                </a:cubicBezTo>
                <a:cubicBezTo>
                  <a:pt x="3513343" y="3449679"/>
                  <a:pt x="3422784" y="3427619"/>
                  <a:pt x="3514725" y="3448050"/>
                </a:cubicBezTo>
                <a:cubicBezTo>
                  <a:pt x="3557911" y="3457647"/>
                  <a:pt x="3562487" y="3460796"/>
                  <a:pt x="3609975" y="3476625"/>
                </a:cubicBezTo>
                <a:cubicBezTo>
                  <a:pt x="3619500" y="3479800"/>
                  <a:pt x="3628611" y="3484730"/>
                  <a:pt x="3638550" y="3486150"/>
                </a:cubicBezTo>
                <a:lnTo>
                  <a:pt x="3705225" y="3495675"/>
                </a:lnTo>
                <a:cubicBezTo>
                  <a:pt x="3890125" y="3485403"/>
                  <a:pt x="3836202" y="3526623"/>
                  <a:pt x="3905250" y="3457575"/>
                </a:cubicBezTo>
                <a:lnTo>
                  <a:pt x="3914775" y="3448050"/>
                </a:lnTo>
              </a:path>
            </a:pathLst>
          </a:cu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943600" y="1019175"/>
            <a:ext cx="2533764" cy="5153025"/>
          </a:xfrm>
          <a:custGeom>
            <a:avLst/>
            <a:gdLst>
              <a:gd name="connsiteX0" fmla="*/ 2505075 w 2533764"/>
              <a:gd name="connsiteY0" fmla="*/ 3429000 h 5153025"/>
              <a:gd name="connsiteX1" fmla="*/ 2390775 w 2533764"/>
              <a:gd name="connsiteY1" fmla="*/ 3419475 h 5153025"/>
              <a:gd name="connsiteX2" fmla="*/ 2276475 w 2533764"/>
              <a:gd name="connsiteY2" fmla="*/ 3390900 h 5153025"/>
              <a:gd name="connsiteX3" fmla="*/ 2219325 w 2533764"/>
              <a:gd name="connsiteY3" fmla="*/ 3362325 h 5153025"/>
              <a:gd name="connsiteX4" fmla="*/ 2152650 w 2533764"/>
              <a:gd name="connsiteY4" fmla="*/ 3343275 h 5153025"/>
              <a:gd name="connsiteX5" fmla="*/ 2095500 w 2533764"/>
              <a:gd name="connsiteY5" fmla="*/ 3324225 h 5153025"/>
              <a:gd name="connsiteX6" fmla="*/ 1971675 w 2533764"/>
              <a:gd name="connsiteY6" fmla="*/ 3305175 h 5153025"/>
              <a:gd name="connsiteX7" fmla="*/ 1914525 w 2533764"/>
              <a:gd name="connsiteY7" fmla="*/ 3286125 h 5153025"/>
              <a:gd name="connsiteX8" fmla="*/ 1876425 w 2533764"/>
              <a:gd name="connsiteY8" fmla="*/ 3276600 h 5153025"/>
              <a:gd name="connsiteX9" fmla="*/ 1819275 w 2533764"/>
              <a:gd name="connsiteY9" fmla="*/ 3238500 h 5153025"/>
              <a:gd name="connsiteX10" fmla="*/ 1800225 w 2533764"/>
              <a:gd name="connsiteY10" fmla="*/ 3209925 h 5153025"/>
              <a:gd name="connsiteX11" fmla="*/ 1781175 w 2533764"/>
              <a:gd name="connsiteY11" fmla="*/ 3143250 h 5153025"/>
              <a:gd name="connsiteX12" fmla="*/ 1762125 w 2533764"/>
              <a:gd name="connsiteY12" fmla="*/ 3114675 h 5153025"/>
              <a:gd name="connsiteX13" fmla="*/ 1752600 w 2533764"/>
              <a:gd name="connsiteY13" fmla="*/ 3086100 h 5153025"/>
              <a:gd name="connsiteX14" fmla="*/ 1762125 w 2533764"/>
              <a:gd name="connsiteY14" fmla="*/ 2971800 h 5153025"/>
              <a:gd name="connsiteX15" fmla="*/ 1828800 w 2533764"/>
              <a:gd name="connsiteY15" fmla="*/ 2876550 h 5153025"/>
              <a:gd name="connsiteX16" fmla="*/ 1857375 w 2533764"/>
              <a:gd name="connsiteY16" fmla="*/ 2857500 h 5153025"/>
              <a:gd name="connsiteX17" fmla="*/ 1952625 w 2533764"/>
              <a:gd name="connsiteY17" fmla="*/ 2771775 h 5153025"/>
              <a:gd name="connsiteX18" fmla="*/ 1981200 w 2533764"/>
              <a:gd name="connsiteY18" fmla="*/ 2762250 h 5153025"/>
              <a:gd name="connsiteX19" fmla="*/ 2028825 w 2533764"/>
              <a:gd name="connsiteY19" fmla="*/ 2743200 h 5153025"/>
              <a:gd name="connsiteX20" fmla="*/ 2057400 w 2533764"/>
              <a:gd name="connsiteY20" fmla="*/ 2724150 h 5153025"/>
              <a:gd name="connsiteX21" fmla="*/ 2105025 w 2533764"/>
              <a:gd name="connsiteY21" fmla="*/ 2714625 h 5153025"/>
              <a:gd name="connsiteX22" fmla="*/ 2266950 w 2533764"/>
              <a:gd name="connsiteY22" fmla="*/ 2695575 h 5153025"/>
              <a:gd name="connsiteX23" fmla="*/ 2371725 w 2533764"/>
              <a:gd name="connsiteY23" fmla="*/ 2667000 h 5153025"/>
              <a:gd name="connsiteX24" fmla="*/ 2409825 w 2533764"/>
              <a:gd name="connsiteY24" fmla="*/ 2657475 h 5153025"/>
              <a:gd name="connsiteX25" fmla="*/ 2447925 w 2533764"/>
              <a:gd name="connsiteY25" fmla="*/ 2638425 h 5153025"/>
              <a:gd name="connsiteX26" fmla="*/ 2486025 w 2533764"/>
              <a:gd name="connsiteY26" fmla="*/ 2628900 h 5153025"/>
              <a:gd name="connsiteX27" fmla="*/ 2514600 w 2533764"/>
              <a:gd name="connsiteY27" fmla="*/ 2619375 h 5153025"/>
              <a:gd name="connsiteX28" fmla="*/ 2524125 w 2533764"/>
              <a:gd name="connsiteY28" fmla="*/ 2524125 h 5153025"/>
              <a:gd name="connsiteX29" fmla="*/ 2505075 w 2533764"/>
              <a:gd name="connsiteY29" fmla="*/ 2295525 h 5153025"/>
              <a:gd name="connsiteX30" fmla="*/ 2476500 w 2533764"/>
              <a:gd name="connsiteY30" fmla="*/ 2228850 h 5153025"/>
              <a:gd name="connsiteX31" fmla="*/ 2447925 w 2533764"/>
              <a:gd name="connsiteY31" fmla="*/ 2133600 h 5153025"/>
              <a:gd name="connsiteX32" fmla="*/ 2419350 w 2533764"/>
              <a:gd name="connsiteY32" fmla="*/ 2076450 h 5153025"/>
              <a:gd name="connsiteX33" fmla="*/ 2362200 w 2533764"/>
              <a:gd name="connsiteY33" fmla="*/ 2047875 h 5153025"/>
              <a:gd name="connsiteX34" fmla="*/ 2343150 w 2533764"/>
              <a:gd name="connsiteY34" fmla="*/ 2019300 h 5153025"/>
              <a:gd name="connsiteX35" fmla="*/ 2286000 w 2533764"/>
              <a:gd name="connsiteY35" fmla="*/ 1962150 h 5153025"/>
              <a:gd name="connsiteX36" fmla="*/ 2209800 w 2533764"/>
              <a:gd name="connsiteY36" fmla="*/ 1847850 h 5153025"/>
              <a:gd name="connsiteX37" fmla="*/ 2190750 w 2533764"/>
              <a:gd name="connsiteY37" fmla="*/ 1819275 h 5153025"/>
              <a:gd name="connsiteX38" fmla="*/ 2171700 w 2533764"/>
              <a:gd name="connsiteY38" fmla="*/ 1790700 h 5153025"/>
              <a:gd name="connsiteX39" fmla="*/ 2143125 w 2533764"/>
              <a:gd name="connsiteY39" fmla="*/ 1704975 h 5153025"/>
              <a:gd name="connsiteX40" fmla="*/ 2133600 w 2533764"/>
              <a:gd name="connsiteY40" fmla="*/ 1676400 h 5153025"/>
              <a:gd name="connsiteX41" fmla="*/ 2124075 w 2533764"/>
              <a:gd name="connsiteY41" fmla="*/ 1638300 h 5153025"/>
              <a:gd name="connsiteX42" fmla="*/ 2133600 w 2533764"/>
              <a:gd name="connsiteY42" fmla="*/ 1495425 h 5153025"/>
              <a:gd name="connsiteX43" fmla="*/ 2143125 w 2533764"/>
              <a:gd name="connsiteY43" fmla="*/ 1466850 h 5153025"/>
              <a:gd name="connsiteX44" fmla="*/ 2152650 w 2533764"/>
              <a:gd name="connsiteY44" fmla="*/ 1428750 h 5153025"/>
              <a:gd name="connsiteX45" fmla="*/ 2171700 w 2533764"/>
              <a:gd name="connsiteY45" fmla="*/ 1400175 h 5153025"/>
              <a:gd name="connsiteX46" fmla="*/ 2181225 w 2533764"/>
              <a:gd name="connsiteY46" fmla="*/ 1371600 h 5153025"/>
              <a:gd name="connsiteX47" fmla="*/ 2209800 w 2533764"/>
              <a:gd name="connsiteY47" fmla="*/ 1343025 h 5153025"/>
              <a:gd name="connsiteX48" fmla="*/ 2276475 w 2533764"/>
              <a:gd name="connsiteY48" fmla="*/ 1285875 h 5153025"/>
              <a:gd name="connsiteX49" fmla="*/ 2352675 w 2533764"/>
              <a:gd name="connsiteY49" fmla="*/ 1219200 h 5153025"/>
              <a:gd name="connsiteX50" fmla="*/ 2381250 w 2533764"/>
              <a:gd name="connsiteY50" fmla="*/ 1200150 h 5153025"/>
              <a:gd name="connsiteX51" fmla="*/ 2409825 w 2533764"/>
              <a:gd name="connsiteY51" fmla="*/ 1181100 h 5153025"/>
              <a:gd name="connsiteX52" fmla="*/ 2438400 w 2533764"/>
              <a:gd name="connsiteY52" fmla="*/ 971550 h 5153025"/>
              <a:gd name="connsiteX53" fmla="*/ 2447925 w 2533764"/>
              <a:gd name="connsiteY53" fmla="*/ 923925 h 5153025"/>
              <a:gd name="connsiteX54" fmla="*/ 2457450 w 2533764"/>
              <a:gd name="connsiteY54" fmla="*/ 209550 h 5153025"/>
              <a:gd name="connsiteX55" fmla="*/ 2447925 w 2533764"/>
              <a:gd name="connsiteY55" fmla="*/ 95250 h 5153025"/>
              <a:gd name="connsiteX56" fmla="*/ 2419350 w 2533764"/>
              <a:gd name="connsiteY56" fmla="*/ 76200 h 5153025"/>
              <a:gd name="connsiteX57" fmla="*/ 2390775 w 2533764"/>
              <a:gd name="connsiteY57" fmla="*/ 47625 h 5153025"/>
              <a:gd name="connsiteX58" fmla="*/ 2352675 w 2533764"/>
              <a:gd name="connsiteY58" fmla="*/ 38100 h 5153025"/>
              <a:gd name="connsiteX59" fmla="*/ 2324100 w 2533764"/>
              <a:gd name="connsiteY59" fmla="*/ 28575 h 5153025"/>
              <a:gd name="connsiteX60" fmla="*/ 2286000 w 2533764"/>
              <a:gd name="connsiteY60" fmla="*/ 19050 h 5153025"/>
              <a:gd name="connsiteX61" fmla="*/ 2228850 w 2533764"/>
              <a:gd name="connsiteY61" fmla="*/ 0 h 5153025"/>
              <a:gd name="connsiteX62" fmla="*/ 1952625 w 2533764"/>
              <a:gd name="connsiteY62" fmla="*/ 9525 h 5153025"/>
              <a:gd name="connsiteX63" fmla="*/ 1895475 w 2533764"/>
              <a:gd name="connsiteY63" fmla="*/ 19050 h 5153025"/>
              <a:gd name="connsiteX64" fmla="*/ 1733550 w 2533764"/>
              <a:gd name="connsiteY64" fmla="*/ 38100 h 5153025"/>
              <a:gd name="connsiteX65" fmla="*/ 1676400 w 2533764"/>
              <a:gd name="connsiteY65" fmla="*/ 47625 h 5153025"/>
              <a:gd name="connsiteX66" fmla="*/ 1600200 w 2533764"/>
              <a:gd name="connsiteY66" fmla="*/ 57150 h 5153025"/>
              <a:gd name="connsiteX67" fmla="*/ 1543050 w 2533764"/>
              <a:gd name="connsiteY67" fmla="*/ 76200 h 5153025"/>
              <a:gd name="connsiteX68" fmla="*/ 1476375 w 2533764"/>
              <a:gd name="connsiteY68" fmla="*/ 104775 h 5153025"/>
              <a:gd name="connsiteX69" fmla="*/ 1428750 w 2533764"/>
              <a:gd name="connsiteY69" fmla="*/ 114300 h 5153025"/>
              <a:gd name="connsiteX70" fmla="*/ 1371600 w 2533764"/>
              <a:gd name="connsiteY70" fmla="*/ 171450 h 5153025"/>
              <a:gd name="connsiteX71" fmla="*/ 1343025 w 2533764"/>
              <a:gd name="connsiteY71" fmla="*/ 200025 h 5153025"/>
              <a:gd name="connsiteX72" fmla="*/ 1295400 w 2533764"/>
              <a:gd name="connsiteY72" fmla="*/ 276225 h 5153025"/>
              <a:gd name="connsiteX73" fmla="*/ 1266825 w 2533764"/>
              <a:gd name="connsiteY73" fmla="*/ 314325 h 5153025"/>
              <a:gd name="connsiteX74" fmla="*/ 1228725 w 2533764"/>
              <a:gd name="connsiteY74" fmla="*/ 400050 h 5153025"/>
              <a:gd name="connsiteX75" fmla="*/ 1219200 w 2533764"/>
              <a:gd name="connsiteY75" fmla="*/ 438150 h 5153025"/>
              <a:gd name="connsiteX76" fmla="*/ 1200150 w 2533764"/>
              <a:gd name="connsiteY76" fmla="*/ 466725 h 5153025"/>
              <a:gd name="connsiteX77" fmla="*/ 1162050 w 2533764"/>
              <a:gd name="connsiteY77" fmla="*/ 533400 h 5153025"/>
              <a:gd name="connsiteX78" fmla="*/ 1152525 w 2533764"/>
              <a:gd name="connsiteY78" fmla="*/ 581025 h 5153025"/>
              <a:gd name="connsiteX79" fmla="*/ 1133475 w 2533764"/>
              <a:gd name="connsiteY79" fmla="*/ 628650 h 5153025"/>
              <a:gd name="connsiteX80" fmla="*/ 1104900 w 2533764"/>
              <a:gd name="connsiteY80" fmla="*/ 790575 h 5153025"/>
              <a:gd name="connsiteX81" fmla="*/ 1095375 w 2533764"/>
              <a:gd name="connsiteY81" fmla="*/ 819150 h 5153025"/>
              <a:gd name="connsiteX82" fmla="*/ 1076325 w 2533764"/>
              <a:gd name="connsiteY82" fmla="*/ 847725 h 5153025"/>
              <a:gd name="connsiteX83" fmla="*/ 1047750 w 2533764"/>
              <a:gd name="connsiteY83" fmla="*/ 981075 h 5153025"/>
              <a:gd name="connsiteX84" fmla="*/ 1028700 w 2533764"/>
              <a:gd name="connsiteY84" fmla="*/ 1066800 h 5153025"/>
              <a:gd name="connsiteX85" fmla="*/ 1000125 w 2533764"/>
              <a:gd name="connsiteY85" fmla="*/ 1219200 h 5153025"/>
              <a:gd name="connsiteX86" fmla="*/ 981075 w 2533764"/>
              <a:gd name="connsiteY86" fmla="*/ 1276350 h 5153025"/>
              <a:gd name="connsiteX87" fmla="*/ 971550 w 2533764"/>
              <a:gd name="connsiteY87" fmla="*/ 1314450 h 5153025"/>
              <a:gd name="connsiteX88" fmla="*/ 952500 w 2533764"/>
              <a:gd name="connsiteY88" fmla="*/ 1352550 h 5153025"/>
              <a:gd name="connsiteX89" fmla="*/ 942975 w 2533764"/>
              <a:gd name="connsiteY89" fmla="*/ 1390650 h 5153025"/>
              <a:gd name="connsiteX90" fmla="*/ 923925 w 2533764"/>
              <a:gd name="connsiteY90" fmla="*/ 1447800 h 5153025"/>
              <a:gd name="connsiteX91" fmla="*/ 914400 w 2533764"/>
              <a:gd name="connsiteY91" fmla="*/ 1476375 h 5153025"/>
              <a:gd name="connsiteX92" fmla="*/ 876300 w 2533764"/>
              <a:gd name="connsiteY92" fmla="*/ 1533525 h 5153025"/>
              <a:gd name="connsiteX93" fmla="*/ 857250 w 2533764"/>
              <a:gd name="connsiteY93" fmla="*/ 1600200 h 5153025"/>
              <a:gd name="connsiteX94" fmla="*/ 819150 w 2533764"/>
              <a:gd name="connsiteY94" fmla="*/ 1685925 h 5153025"/>
              <a:gd name="connsiteX95" fmla="*/ 809625 w 2533764"/>
              <a:gd name="connsiteY95" fmla="*/ 1733550 h 5153025"/>
              <a:gd name="connsiteX96" fmla="*/ 771525 w 2533764"/>
              <a:gd name="connsiteY96" fmla="*/ 1828800 h 5153025"/>
              <a:gd name="connsiteX97" fmla="*/ 723900 w 2533764"/>
              <a:gd name="connsiteY97" fmla="*/ 1933575 h 5153025"/>
              <a:gd name="connsiteX98" fmla="*/ 714375 w 2533764"/>
              <a:gd name="connsiteY98" fmla="*/ 1981200 h 5153025"/>
              <a:gd name="connsiteX99" fmla="*/ 704850 w 2533764"/>
              <a:gd name="connsiteY99" fmla="*/ 2019300 h 5153025"/>
              <a:gd name="connsiteX100" fmla="*/ 685800 w 2533764"/>
              <a:gd name="connsiteY100" fmla="*/ 2047875 h 5153025"/>
              <a:gd name="connsiteX101" fmla="*/ 676275 w 2533764"/>
              <a:gd name="connsiteY101" fmla="*/ 2076450 h 5153025"/>
              <a:gd name="connsiteX102" fmla="*/ 657225 w 2533764"/>
              <a:gd name="connsiteY102" fmla="*/ 2114550 h 5153025"/>
              <a:gd name="connsiteX103" fmla="*/ 647700 w 2533764"/>
              <a:gd name="connsiteY103" fmla="*/ 2143125 h 5153025"/>
              <a:gd name="connsiteX104" fmla="*/ 628650 w 2533764"/>
              <a:gd name="connsiteY104" fmla="*/ 2171700 h 5153025"/>
              <a:gd name="connsiteX105" fmla="*/ 609600 w 2533764"/>
              <a:gd name="connsiteY105" fmla="*/ 2228850 h 5153025"/>
              <a:gd name="connsiteX106" fmla="*/ 581025 w 2533764"/>
              <a:gd name="connsiteY106" fmla="*/ 2286000 h 5153025"/>
              <a:gd name="connsiteX107" fmla="*/ 561975 w 2533764"/>
              <a:gd name="connsiteY107" fmla="*/ 2314575 h 5153025"/>
              <a:gd name="connsiteX108" fmla="*/ 542925 w 2533764"/>
              <a:gd name="connsiteY108" fmla="*/ 2381250 h 5153025"/>
              <a:gd name="connsiteX109" fmla="*/ 523875 w 2533764"/>
              <a:gd name="connsiteY109" fmla="*/ 2409825 h 5153025"/>
              <a:gd name="connsiteX110" fmla="*/ 514350 w 2533764"/>
              <a:gd name="connsiteY110" fmla="*/ 2466975 h 5153025"/>
              <a:gd name="connsiteX111" fmla="*/ 495300 w 2533764"/>
              <a:gd name="connsiteY111" fmla="*/ 2533650 h 5153025"/>
              <a:gd name="connsiteX112" fmla="*/ 485775 w 2533764"/>
              <a:gd name="connsiteY112" fmla="*/ 2600325 h 5153025"/>
              <a:gd name="connsiteX113" fmla="*/ 495300 w 2533764"/>
              <a:gd name="connsiteY113" fmla="*/ 2857500 h 5153025"/>
              <a:gd name="connsiteX114" fmla="*/ 514350 w 2533764"/>
              <a:gd name="connsiteY114" fmla="*/ 2981325 h 5153025"/>
              <a:gd name="connsiteX115" fmla="*/ 504825 w 2533764"/>
              <a:gd name="connsiteY115" fmla="*/ 3152775 h 5153025"/>
              <a:gd name="connsiteX116" fmla="*/ 457200 w 2533764"/>
              <a:gd name="connsiteY116" fmla="*/ 3200400 h 5153025"/>
              <a:gd name="connsiteX117" fmla="*/ 428625 w 2533764"/>
              <a:gd name="connsiteY117" fmla="*/ 3209925 h 5153025"/>
              <a:gd name="connsiteX118" fmla="*/ 400050 w 2533764"/>
              <a:gd name="connsiteY118" fmla="*/ 3228975 h 5153025"/>
              <a:gd name="connsiteX119" fmla="*/ 266700 w 2533764"/>
              <a:gd name="connsiteY119" fmla="*/ 3248025 h 5153025"/>
              <a:gd name="connsiteX120" fmla="*/ 180975 w 2533764"/>
              <a:gd name="connsiteY120" fmla="*/ 3324225 h 5153025"/>
              <a:gd name="connsiteX121" fmla="*/ 152400 w 2533764"/>
              <a:gd name="connsiteY121" fmla="*/ 3352800 h 5153025"/>
              <a:gd name="connsiteX122" fmla="*/ 152400 w 2533764"/>
              <a:gd name="connsiteY122" fmla="*/ 3495675 h 5153025"/>
              <a:gd name="connsiteX123" fmla="*/ 161925 w 2533764"/>
              <a:gd name="connsiteY123" fmla="*/ 3724275 h 5153025"/>
              <a:gd name="connsiteX124" fmla="*/ 180975 w 2533764"/>
              <a:gd name="connsiteY124" fmla="*/ 3790950 h 5153025"/>
              <a:gd name="connsiteX125" fmla="*/ 190500 w 2533764"/>
              <a:gd name="connsiteY125" fmla="*/ 3829050 h 5153025"/>
              <a:gd name="connsiteX126" fmla="*/ 209550 w 2533764"/>
              <a:gd name="connsiteY126" fmla="*/ 3886200 h 5153025"/>
              <a:gd name="connsiteX127" fmla="*/ 238125 w 2533764"/>
              <a:gd name="connsiteY127" fmla="*/ 3924300 h 5153025"/>
              <a:gd name="connsiteX128" fmla="*/ 247650 w 2533764"/>
              <a:gd name="connsiteY128" fmla="*/ 3952875 h 5153025"/>
              <a:gd name="connsiteX129" fmla="*/ 314325 w 2533764"/>
              <a:gd name="connsiteY129" fmla="*/ 4048125 h 5153025"/>
              <a:gd name="connsiteX130" fmla="*/ 352425 w 2533764"/>
              <a:gd name="connsiteY130" fmla="*/ 4105275 h 5153025"/>
              <a:gd name="connsiteX131" fmla="*/ 371475 w 2533764"/>
              <a:gd name="connsiteY131" fmla="*/ 4162425 h 5153025"/>
              <a:gd name="connsiteX132" fmla="*/ 390525 w 2533764"/>
              <a:gd name="connsiteY132" fmla="*/ 4191000 h 5153025"/>
              <a:gd name="connsiteX133" fmla="*/ 400050 w 2533764"/>
              <a:gd name="connsiteY133" fmla="*/ 4219575 h 5153025"/>
              <a:gd name="connsiteX134" fmla="*/ 438150 w 2533764"/>
              <a:gd name="connsiteY134" fmla="*/ 4276725 h 5153025"/>
              <a:gd name="connsiteX135" fmla="*/ 447675 w 2533764"/>
              <a:gd name="connsiteY135" fmla="*/ 4505325 h 5153025"/>
              <a:gd name="connsiteX136" fmla="*/ 438150 w 2533764"/>
              <a:gd name="connsiteY136" fmla="*/ 4552950 h 5153025"/>
              <a:gd name="connsiteX137" fmla="*/ 428625 w 2533764"/>
              <a:gd name="connsiteY137" fmla="*/ 4581525 h 5153025"/>
              <a:gd name="connsiteX138" fmla="*/ 400050 w 2533764"/>
              <a:gd name="connsiteY138" fmla="*/ 4591050 h 5153025"/>
              <a:gd name="connsiteX139" fmla="*/ 285750 w 2533764"/>
              <a:gd name="connsiteY139" fmla="*/ 4581525 h 5153025"/>
              <a:gd name="connsiteX140" fmla="*/ 228600 w 2533764"/>
              <a:gd name="connsiteY140" fmla="*/ 4552950 h 5153025"/>
              <a:gd name="connsiteX141" fmla="*/ 200025 w 2533764"/>
              <a:gd name="connsiteY141" fmla="*/ 4543425 h 5153025"/>
              <a:gd name="connsiteX142" fmla="*/ 171450 w 2533764"/>
              <a:gd name="connsiteY142" fmla="*/ 4514850 h 5153025"/>
              <a:gd name="connsiteX143" fmla="*/ 152400 w 2533764"/>
              <a:gd name="connsiteY143" fmla="*/ 4486275 h 5153025"/>
              <a:gd name="connsiteX144" fmla="*/ 95250 w 2533764"/>
              <a:gd name="connsiteY144" fmla="*/ 4457700 h 5153025"/>
              <a:gd name="connsiteX145" fmla="*/ 76200 w 2533764"/>
              <a:gd name="connsiteY145" fmla="*/ 4429125 h 5153025"/>
              <a:gd name="connsiteX146" fmla="*/ 47625 w 2533764"/>
              <a:gd name="connsiteY146" fmla="*/ 4438650 h 5153025"/>
              <a:gd name="connsiteX147" fmla="*/ 38100 w 2533764"/>
              <a:gd name="connsiteY147" fmla="*/ 4524375 h 5153025"/>
              <a:gd name="connsiteX148" fmla="*/ 9525 w 2533764"/>
              <a:gd name="connsiteY148" fmla="*/ 4591050 h 5153025"/>
              <a:gd name="connsiteX149" fmla="*/ 0 w 2533764"/>
              <a:gd name="connsiteY149" fmla="*/ 4619625 h 5153025"/>
              <a:gd name="connsiteX150" fmla="*/ 66675 w 2533764"/>
              <a:gd name="connsiteY150" fmla="*/ 4686300 h 5153025"/>
              <a:gd name="connsiteX151" fmla="*/ 95250 w 2533764"/>
              <a:gd name="connsiteY151" fmla="*/ 4705350 h 5153025"/>
              <a:gd name="connsiteX152" fmla="*/ 152400 w 2533764"/>
              <a:gd name="connsiteY152" fmla="*/ 4724400 h 5153025"/>
              <a:gd name="connsiteX153" fmla="*/ 209550 w 2533764"/>
              <a:gd name="connsiteY153" fmla="*/ 4762500 h 5153025"/>
              <a:gd name="connsiteX154" fmla="*/ 247650 w 2533764"/>
              <a:gd name="connsiteY154" fmla="*/ 4800600 h 5153025"/>
              <a:gd name="connsiteX155" fmla="*/ 295275 w 2533764"/>
              <a:gd name="connsiteY155" fmla="*/ 4857750 h 5153025"/>
              <a:gd name="connsiteX156" fmla="*/ 304800 w 2533764"/>
              <a:gd name="connsiteY156" fmla="*/ 4886325 h 5153025"/>
              <a:gd name="connsiteX157" fmla="*/ 314325 w 2533764"/>
              <a:gd name="connsiteY157" fmla="*/ 5048250 h 5153025"/>
              <a:gd name="connsiteX158" fmla="*/ 342900 w 2533764"/>
              <a:gd name="connsiteY158" fmla="*/ 5076825 h 5153025"/>
              <a:gd name="connsiteX159" fmla="*/ 400050 w 2533764"/>
              <a:gd name="connsiteY159" fmla="*/ 5114925 h 5153025"/>
              <a:gd name="connsiteX160" fmla="*/ 428625 w 2533764"/>
              <a:gd name="connsiteY160" fmla="*/ 5133975 h 5153025"/>
              <a:gd name="connsiteX161" fmla="*/ 561975 w 2533764"/>
              <a:gd name="connsiteY161" fmla="*/ 5095875 h 5153025"/>
              <a:gd name="connsiteX162" fmla="*/ 571500 w 2533764"/>
              <a:gd name="connsiteY162" fmla="*/ 5057775 h 5153025"/>
              <a:gd name="connsiteX163" fmla="*/ 590550 w 2533764"/>
              <a:gd name="connsiteY163" fmla="*/ 4867275 h 5153025"/>
              <a:gd name="connsiteX164" fmla="*/ 714375 w 2533764"/>
              <a:gd name="connsiteY164" fmla="*/ 4886325 h 5153025"/>
              <a:gd name="connsiteX165" fmla="*/ 752475 w 2533764"/>
              <a:gd name="connsiteY165" fmla="*/ 4895850 h 5153025"/>
              <a:gd name="connsiteX166" fmla="*/ 781050 w 2533764"/>
              <a:gd name="connsiteY166" fmla="*/ 4914900 h 5153025"/>
              <a:gd name="connsiteX167" fmla="*/ 838200 w 2533764"/>
              <a:gd name="connsiteY167" fmla="*/ 4933950 h 5153025"/>
              <a:gd name="connsiteX168" fmla="*/ 866775 w 2533764"/>
              <a:gd name="connsiteY168" fmla="*/ 4943475 h 5153025"/>
              <a:gd name="connsiteX169" fmla="*/ 895350 w 2533764"/>
              <a:gd name="connsiteY169" fmla="*/ 4953000 h 5153025"/>
              <a:gd name="connsiteX170" fmla="*/ 933450 w 2533764"/>
              <a:gd name="connsiteY170" fmla="*/ 4962525 h 5153025"/>
              <a:gd name="connsiteX171" fmla="*/ 1019175 w 2533764"/>
              <a:gd name="connsiteY171" fmla="*/ 4991100 h 5153025"/>
              <a:gd name="connsiteX172" fmla="*/ 1066800 w 2533764"/>
              <a:gd name="connsiteY172" fmla="*/ 5000625 h 5153025"/>
              <a:gd name="connsiteX173" fmla="*/ 1095375 w 2533764"/>
              <a:gd name="connsiteY173" fmla="*/ 5010150 h 5153025"/>
              <a:gd name="connsiteX174" fmla="*/ 1143000 w 2533764"/>
              <a:gd name="connsiteY174" fmla="*/ 5019675 h 5153025"/>
              <a:gd name="connsiteX175" fmla="*/ 1171575 w 2533764"/>
              <a:gd name="connsiteY175" fmla="*/ 5029200 h 5153025"/>
              <a:gd name="connsiteX176" fmla="*/ 1257300 w 2533764"/>
              <a:gd name="connsiteY176" fmla="*/ 5048250 h 5153025"/>
              <a:gd name="connsiteX177" fmla="*/ 1285875 w 2533764"/>
              <a:gd name="connsiteY177" fmla="*/ 5057775 h 5153025"/>
              <a:gd name="connsiteX178" fmla="*/ 1381125 w 2533764"/>
              <a:gd name="connsiteY178" fmla="*/ 5067300 h 5153025"/>
              <a:gd name="connsiteX179" fmla="*/ 1466850 w 2533764"/>
              <a:gd name="connsiteY179" fmla="*/ 5076825 h 5153025"/>
              <a:gd name="connsiteX180" fmla="*/ 1647825 w 2533764"/>
              <a:gd name="connsiteY180" fmla="*/ 5095875 h 5153025"/>
              <a:gd name="connsiteX181" fmla="*/ 1743075 w 2533764"/>
              <a:gd name="connsiteY181" fmla="*/ 5105400 h 5153025"/>
              <a:gd name="connsiteX182" fmla="*/ 1866900 w 2533764"/>
              <a:gd name="connsiteY182" fmla="*/ 5124450 h 5153025"/>
              <a:gd name="connsiteX183" fmla="*/ 1962150 w 2533764"/>
              <a:gd name="connsiteY183" fmla="*/ 5143500 h 5153025"/>
              <a:gd name="connsiteX184" fmla="*/ 2266950 w 2533764"/>
              <a:gd name="connsiteY184" fmla="*/ 5153025 h 5153025"/>
              <a:gd name="connsiteX185" fmla="*/ 2400300 w 2533764"/>
              <a:gd name="connsiteY185" fmla="*/ 5143500 h 5153025"/>
              <a:gd name="connsiteX186" fmla="*/ 2419350 w 2533764"/>
              <a:gd name="connsiteY186" fmla="*/ 5114925 h 5153025"/>
              <a:gd name="connsiteX187" fmla="*/ 2438400 w 2533764"/>
              <a:gd name="connsiteY187" fmla="*/ 5038725 h 5153025"/>
              <a:gd name="connsiteX188" fmla="*/ 2457450 w 2533764"/>
              <a:gd name="connsiteY188" fmla="*/ 4981575 h 5153025"/>
              <a:gd name="connsiteX189" fmla="*/ 2476500 w 2533764"/>
              <a:gd name="connsiteY189" fmla="*/ 4819650 h 5153025"/>
              <a:gd name="connsiteX190" fmla="*/ 2495550 w 2533764"/>
              <a:gd name="connsiteY190" fmla="*/ 4762500 h 5153025"/>
              <a:gd name="connsiteX191" fmla="*/ 2505075 w 2533764"/>
              <a:gd name="connsiteY191" fmla="*/ 4733925 h 5153025"/>
              <a:gd name="connsiteX192" fmla="*/ 2514600 w 2533764"/>
              <a:gd name="connsiteY192" fmla="*/ 4705350 h 5153025"/>
              <a:gd name="connsiteX193" fmla="*/ 2533650 w 2533764"/>
              <a:gd name="connsiteY193" fmla="*/ 4171950 h 5153025"/>
              <a:gd name="connsiteX194" fmla="*/ 2524125 w 2533764"/>
              <a:gd name="connsiteY194" fmla="*/ 3590925 h 5153025"/>
              <a:gd name="connsiteX195" fmla="*/ 2514600 w 2533764"/>
              <a:gd name="connsiteY195" fmla="*/ 3543300 h 5153025"/>
              <a:gd name="connsiteX196" fmla="*/ 2495550 w 2533764"/>
              <a:gd name="connsiteY196" fmla="*/ 3486150 h 5153025"/>
              <a:gd name="connsiteX197" fmla="*/ 2505075 w 2533764"/>
              <a:gd name="connsiteY197" fmla="*/ 3429000 h 515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Lst>
            <a:rect l="l" t="t" r="r" b="b"/>
            <a:pathLst>
              <a:path w="2533764" h="5153025">
                <a:moveTo>
                  <a:pt x="2505075" y="3429000"/>
                </a:moveTo>
                <a:cubicBezTo>
                  <a:pt x="2466975" y="3425825"/>
                  <a:pt x="2428745" y="3423942"/>
                  <a:pt x="2390775" y="3419475"/>
                </a:cubicBezTo>
                <a:cubicBezTo>
                  <a:pt x="2356741" y="3415471"/>
                  <a:pt x="2306951" y="3400043"/>
                  <a:pt x="2276475" y="3390900"/>
                </a:cubicBezTo>
                <a:cubicBezTo>
                  <a:pt x="2163815" y="3357102"/>
                  <a:pt x="2339744" y="3410492"/>
                  <a:pt x="2219325" y="3362325"/>
                </a:cubicBezTo>
                <a:cubicBezTo>
                  <a:pt x="2197864" y="3353741"/>
                  <a:pt x="2174742" y="3350073"/>
                  <a:pt x="2152650" y="3343275"/>
                </a:cubicBezTo>
                <a:cubicBezTo>
                  <a:pt x="2133458" y="3337370"/>
                  <a:pt x="2115066" y="3328740"/>
                  <a:pt x="2095500" y="3324225"/>
                </a:cubicBezTo>
                <a:cubicBezTo>
                  <a:pt x="2016948" y="3306098"/>
                  <a:pt x="2044741" y="3323441"/>
                  <a:pt x="1971675" y="3305175"/>
                </a:cubicBezTo>
                <a:cubicBezTo>
                  <a:pt x="1952194" y="3300305"/>
                  <a:pt x="1934006" y="3290995"/>
                  <a:pt x="1914525" y="3286125"/>
                </a:cubicBezTo>
                <a:lnTo>
                  <a:pt x="1876425" y="3276600"/>
                </a:lnTo>
                <a:cubicBezTo>
                  <a:pt x="1857375" y="3263900"/>
                  <a:pt x="1831975" y="3257550"/>
                  <a:pt x="1819275" y="3238500"/>
                </a:cubicBezTo>
                <a:cubicBezTo>
                  <a:pt x="1812925" y="3228975"/>
                  <a:pt x="1805345" y="3220164"/>
                  <a:pt x="1800225" y="3209925"/>
                </a:cubicBezTo>
                <a:cubicBezTo>
                  <a:pt x="1781689" y="3172854"/>
                  <a:pt x="1799486" y="3185976"/>
                  <a:pt x="1781175" y="3143250"/>
                </a:cubicBezTo>
                <a:cubicBezTo>
                  <a:pt x="1776666" y="3132728"/>
                  <a:pt x="1767245" y="3124914"/>
                  <a:pt x="1762125" y="3114675"/>
                </a:cubicBezTo>
                <a:cubicBezTo>
                  <a:pt x="1757635" y="3105695"/>
                  <a:pt x="1755775" y="3095625"/>
                  <a:pt x="1752600" y="3086100"/>
                </a:cubicBezTo>
                <a:cubicBezTo>
                  <a:pt x="1755775" y="3048000"/>
                  <a:pt x="1751892" y="3008637"/>
                  <a:pt x="1762125" y="2971800"/>
                </a:cubicBezTo>
                <a:cubicBezTo>
                  <a:pt x="1763322" y="2967491"/>
                  <a:pt x="1818181" y="2887169"/>
                  <a:pt x="1828800" y="2876550"/>
                </a:cubicBezTo>
                <a:cubicBezTo>
                  <a:pt x="1836895" y="2868455"/>
                  <a:pt x="1848819" y="2865105"/>
                  <a:pt x="1857375" y="2857500"/>
                </a:cubicBezTo>
                <a:cubicBezTo>
                  <a:pt x="1892738" y="2826067"/>
                  <a:pt x="1912425" y="2794746"/>
                  <a:pt x="1952625" y="2771775"/>
                </a:cubicBezTo>
                <a:cubicBezTo>
                  <a:pt x="1961342" y="2766794"/>
                  <a:pt x="1971799" y="2765775"/>
                  <a:pt x="1981200" y="2762250"/>
                </a:cubicBezTo>
                <a:cubicBezTo>
                  <a:pt x="1997209" y="2756247"/>
                  <a:pt x="2013532" y="2750846"/>
                  <a:pt x="2028825" y="2743200"/>
                </a:cubicBezTo>
                <a:cubicBezTo>
                  <a:pt x="2039064" y="2738080"/>
                  <a:pt x="2046681" y="2728170"/>
                  <a:pt x="2057400" y="2724150"/>
                </a:cubicBezTo>
                <a:cubicBezTo>
                  <a:pt x="2072559" y="2718466"/>
                  <a:pt x="2089056" y="2717287"/>
                  <a:pt x="2105025" y="2714625"/>
                </a:cubicBezTo>
                <a:cubicBezTo>
                  <a:pt x="2168194" y="2704097"/>
                  <a:pt x="2199238" y="2702346"/>
                  <a:pt x="2266950" y="2695575"/>
                </a:cubicBezTo>
                <a:cubicBezTo>
                  <a:pt x="2353126" y="2674031"/>
                  <a:pt x="2247170" y="2700970"/>
                  <a:pt x="2371725" y="2667000"/>
                </a:cubicBezTo>
                <a:cubicBezTo>
                  <a:pt x="2384355" y="2663556"/>
                  <a:pt x="2397568" y="2662072"/>
                  <a:pt x="2409825" y="2657475"/>
                </a:cubicBezTo>
                <a:cubicBezTo>
                  <a:pt x="2423120" y="2652489"/>
                  <a:pt x="2434630" y="2643411"/>
                  <a:pt x="2447925" y="2638425"/>
                </a:cubicBezTo>
                <a:cubicBezTo>
                  <a:pt x="2460182" y="2633828"/>
                  <a:pt x="2473438" y="2632496"/>
                  <a:pt x="2486025" y="2628900"/>
                </a:cubicBezTo>
                <a:cubicBezTo>
                  <a:pt x="2495679" y="2626142"/>
                  <a:pt x="2505075" y="2622550"/>
                  <a:pt x="2514600" y="2619375"/>
                </a:cubicBezTo>
                <a:cubicBezTo>
                  <a:pt x="2517775" y="2587625"/>
                  <a:pt x="2524125" y="2556033"/>
                  <a:pt x="2524125" y="2524125"/>
                </a:cubicBezTo>
                <a:cubicBezTo>
                  <a:pt x="2524125" y="2509232"/>
                  <a:pt x="2527924" y="2356457"/>
                  <a:pt x="2505075" y="2295525"/>
                </a:cubicBezTo>
                <a:cubicBezTo>
                  <a:pt x="2474595" y="2214245"/>
                  <a:pt x="2495422" y="2295078"/>
                  <a:pt x="2476500" y="2228850"/>
                </a:cubicBezTo>
                <a:cubicBezTo>
                  <a:pt x="2447710" y="2128083"/>
                  <a:pt x="2493196" y="2269413"/>
                  <a:pt x="2447925" y="2133600"/>
                </a:cubicBezTo>
                <a:cubicBezTo>
                  <a:pt x="2440178" y="2110359"/>
                  <a:pt x="2437814" y="2094914"/>
                  <a:pt x="2419350" y="2076450"/>
                </a:cubicBezTo>
                <a:cubicBezTo>
                  <a:pt x="2400886" y="2057986"/>
                  <a:pt x="2385441" y="2055622"/>
                  <a:pt x="2362200" y="2047875"/>
                </a:cubicBezTo>
                <a:cubicBezTo>
                  <a:pt x="2355850" y="2038350"/>
                  <a:pt x="2350755" y="2027856"/>
                  <a:pt x="2343150" y="2019300"/>
                </a:cubicBezTo>
                <a:cubicBezTo>
                  <a:pt x="2325252" y="1999164"/>
                  <a:pt x="2300944" y="1984566"/>
                  <a:pt x="2286000" y="1962150"/>
                </a:cubicBezTo>
                <a:lnTo>
                  <a:pt x="2209800" y="1847850"/>
                </a:lnTo>
                <a:lnTo>
                  <a:pt x="2190750" y="1819275"/>
                </a:lnTo>
                <a:cubicBezTo>
                  <a:pt x="2184400" y="1809750"/>
                  <a:pt x="2175320" y="1801560"/>
                  <a:pt x="2171700" y="1790700"/>
                </a:cubicBezTo>
                <a:lnTo>
                  <a:pt x="2143125" y="1704975"/>
                </a:lnTo>
                <a:cubicBezTo>
                  <a:pt x="2139950" y="1695450"/>
                  <a:pt x="2136035" y="1686140"/>
                  <a:pt x="2133600" y="1676400"/>
                </a:cubicBezTo>
                <a:lnTo>
                  <a:pt x="2124075" y="1638300"/>
                </a:lnTo>
                <a:cubicBezTo>
                  <a:pt x="2127250" y="1590675"/>
                  <a:pt x="2128329" y="1542864"/>
                  <a:pt x="2133600" y="1495425"/>
                </a:cubicBezTo>
                <a:cubicBezTo>
                  <a:pt x="2134709" y="1485446"/>
                  <a:pt x="2140367" y="1476504"/>
                  <a:pt x="2143125" y="1466850"/>
                </a:cubicBezTo>
                <a:cubicBezTo>
                  <a:pt x="2146721" y="1454263"/>
                  <a:pt x="2147493" y="1440782"/>
                  <a:pt x="2152650" y="1428750"/>
                </a:cubicBezTo>
                <a:cubicBezTo>
                  <a:pt x="2157159" y="1418228"/>
                  <a:pt x="2166580" y="1410414"/>
                  <a:pt x="2171700" y="1400175"/>
                </a:cubicBezTo>
                <a:cubicBezTo>
                  <a:pt x="2176190" y="1391195"/>
                  <a:pt x="2175656" y="1379954"/>
                  <a:pt x="2181225" y="1371600"/>
                </a:cubicBezTo>
                <a:cubicBezTo>
                  <a:pt x="2188697" y="1360392"/>
                  <a:pt x="2201034" y="1353252"/>
                  <a:pt x="2209800" y="1343025"/>
                </a:cubicBezTo>
                <a:cubicBezTo>
                  <a:pt x="2256168" y="1288929"/>
                  <a:pt x="2215881" y="1316172"/>
                  <a:pt x="2276475" y="1285875"/>
                </a:cubicBezTo>
                <a:cubicBezTo>
                  <a:pt x="2308225" y="1238250"/>
                  <a:pt x="2286000" y="1263650"/>
                  <a:pt x="2352675" y="1219200"/>
                </a:cubicBezTo>
                <a:lnTo>
                  <a:pt x="2381250" y="1200150"/>
                </a:lnTo>
                <a:lnTo>
                  <a:pt x="2409825" y="1181100"/>
                </a:lnTo>
                <a:cubicBezTo>
                  <a:pt x="2463663" y="1100343"/>
                  <a:pt x="2421522" y="1174083"/>
                  <a:pt x="2438400" y="971550"/>
                </a:cubicBezTo>
                <a:cubicBezTo>
                  <a:pt x="2439744" y="955417"/>
                  <a:pt x="2444750" y="939800"/>
                  <a:pt x="2447925" y="923925"/>
                </a:cubicBezTo>
                <a:cubicBezTo>
                  <a:pt x="2451100" y="685800"/>
                  <a:pt x="2457450" y="447696"/>
                  <a:pt x="2457450" y="209550"/>
                </a:cubicBezTo>
                <a:cubicBezTo>
                  <a:pt x="2457450" y="171318"/>
                  <a:pt x="2458428" y="132011"/>
                  <a:pt x="2447925" y="95250"/>
                </a:cubicBezTo>
                <a:cubicBezTo>
                  <a:pt x="2444780" y="84243"/>
                  <a:pt x="2428144" y="83529"/>
                  <a:pt x="2419350" y="76200"/>
                </a:cubicBezTo>
                <a:cubicBezTo>
                  <a:pt x="2409002" y="67576"/>
                  <a:pt x="2402471" y="54308"/>
                  <a:pt x="2390775" y="47625"/>
                </a:cubicBezTo>
                <a:cubicBezTo>
                  <a:pt x="2379409" y="41130"/>
                  <a:pt x="2365262" y="41696"/>
                  <a:pt x="2352675" y="38100"/>
                </a:cubicBezTo>
                <a:cubicBezTo>
                  <a:pt x="2343021" y="35342"/>
                  <a:pt x="2333754" y="31333"/>
                  <a:pt x="2324100" y="28575"/>
                </a:cubicBezTo>
                <a:cubicBezTo>
                  <a:pt x="2311513" y="24979"/>
                  <a:pt x="2298539" y="22812"/>
                  <a:pt x="2286000" y="19050"/>
                </a:cubicBezTo>
                <a:cubicBezTo>
                  <a:pt x="2266766" y="13280"/>
                  <a:pt x="2228850" y="0"/>
                  <a:pt x="2228850" y="0"/>
                </a:cubicBezTo>
                <a:cubicBezTo>
                  <a:pt x="2136775" y="3175"/>
                  <a:pt x="2044605" y="4269"/>
                  <a:pt x="1952625" y="9525"/>
                </a:cubicBezTo>
                <a:cubicBezTo>
                  <a:pt x="1933344" y="10627"/>
                  <a:pt x="1914594" y="16319"/>
                  <a:pt x="1895475" y="19050"/>
                </a:cubicBezTo>
                <a:cubicBezTo>
                  <a:pt x="1756173" y="38950"/>
                  <a:pt x="1883548" y="18100"/>
                  <a:pt x="1733550" y="38100"/>
                </a:cubicBezTo>
                <a:cubicBezTo>
                  <a:pt x="1714407" y="40652"/>
                  <a:pt x="1695519" y="44894"/>
                  <a:pt x="1676400" y="47625"/>
                </a:cubicBezTo>
                <a:cubicBezTo>
                  <a:pt x="1651060" y="51245"/>
                  <a:pt x="1625600" y="53975"/>
                  <a:pt x="1600200" y="57150"/>
                </a:cubicBezTo>
                <a:cubicBezTo>
                  <a:pt x="1581150" y="63500"/>
                  <a:pt x="1561507" y="68290"/>
                  <a:pt x="1543050" y="76200"/>
                </a:cubicBezTo>
                <a:cubicBezTo>
                  <a:pt x="1520825" y="85725"/>
                  <a:pt x="1499314" y="97129"/>
                  <a:pt x="1476375" y="104775"/>
                </a:cubicBezTo>
                <a:cubicBezTo>
                  <a:pt x="1461016" y="109895"/>
                  <a:pt x="1444625" y="111125"/>
                  <a:pt x="1428750" y="114300"/>
                </a:cubicBezTo>
                <a:lnTo>
                  <a:pt x="1371600" y="171450"/>
                </a:lnTo>
                <a:cubicBezTo>
                  <a:pt x="1362075" y="180975"/>
                  <a:pt x="1351107" y="189249"/>
                  <a:pt x="1343025" y="200025"/>
                </a:cubicBezTo>
                <a:cubicBezTo>
                  <a:pt x="1262077" y="307956"/>
                  <a:pt x="1360774" y="171627"/>
                  <a:pt x="1295400" y="276225"/>
                </a:cubicBezTo>
                <a:cubicBezTo>
                  <a:pt x="1286986" y="289687"/>
                  <a:pt x="1276350" y="301625"/>
                  <a:pt x="1266825" y="314325"/>
                </a:cubicBezTo>
                <a:cubicBezTo>
                  <a:pt x="1244155" y="382335"/>
                  <a:pt x="1258914" y="354767"/>
                  <a:pt x="1228725" y="400050"/>
                </a:cubicBezTo>
                <a:cubicBezTo>
                  <a:pt x="1225550" y="412750"/>
                  <a:pt x="1224357" y="426118"/>
                  <a:pt x="1219200" y="438150"/>
                </a:cubicBezTo>
                <a:cubicBezTo>
                  <a:pt x="1214691" y="448672"/>
                  <a:pt x="1205830" y="456786"/>
                  <a:pt x="1200150" y="466725"/>
                </a:cubicBezTo>
                <a:cubicBezTo>
                  <a:pt x="1151811" y="551318"/>
                  <a:pt x="1208462" y="463782"/>
                  <a:pt x="1162050" y="533400"/>
                </a:cubicBezTo>
                <a:cubicBezTo>
                  <a:pt x="1158875" y="549275"/>
                  <a:pt x="1157177" y="565518"/>
                  <a:pt x="1152525" y="581025"/>
                </a:cubicBezTo>
                <a:cubicBezTo>
                  <a:pt x="1147612" y="597402"/>
                  <a:pt x="1137622" y="612063"/>
                  <a:pt x="1133475" y="628650"/>
                </a:cubicBezTo>
                <a:cubicBezTo>
                  <a:pt x="1109582" y="724221"/>
                  <a:pt x="1142471" y="677863"/>
                  <a:pt x="1104900" y="790575"/>
                </a:cubicBezTo>
                <a:cubicBezTo>
                  <a:pt x="1101725" y="800100"/>
                  <a:pt x="1099865" y="810170"/>
                  <a:pt x="1095375" y="819150"/>
                </a:cubicBezTo>
                <a:cubicBezTo>
                  <a:pt x="1090255" y="829389"/>
                  <a:pt x="1082675" y="838200"/>
                  <a:pt x="1076325" y="847725"/>
                </a:cubicBezTo>
                <a:cubicBezTo>
                  <a:pt x="1045838" y="954428"/>
                  <a:pt x="1065661" y="873607"/>
                  <a:pt x="1047750" y="981075"/>
                </a:cubicBezTo>
                <a:cubicBezTo>
                  <a:pt x="1031115" y="1080887"/>
                  <a:pt x="1045825" y="981175"/>
                  <a:pt x="1028700" y="1066800"/>
                </a:cubicBezTo>
                <a:cubicBezTo>
                  <a:pt x="1020050" y="1110051"/>
                  <a:pt x="1012572" y="1181860"/>
                  <a:pt x="1000125" y="1219200"/>
                </a:cubicBezTo>
                <a:cubicBezTo>
                  <a:pt x="993775" y="1238250"/>
                  <a:pt x="985945" y="1256869"/>
                  <a:pt x="981075" y="1276350"/>
                </a:cubicBezTo>
                <a:cubicBezTo>
                  <a:pt x="977900" y="1289050"/>
                  <a:pt x="976147" y="1302193"/>
                  <a:pt x="971550" y="1314450"/>
                </a:cubicBezTo>
                <a:cubicBezTo>
                  <a:pt x="966564" y="1327745"/>
                  <a:pt x="957486" y="1339255"/>
                  <a:pt x="952500" y="1352550"/>
                </a:cubicBezTo>
                <a:cubicBezTo>
                  <a:pt x="947903" y="1364807"/>
                  <a:pt x="946737" y="1378111"/>
                  <a:pt x="942975" y="1390650"/>
                </a:cubicBezTo>
                <a:cubicBezTo>
                  <a:pt x="937205" y="1409884"/>
                  <a:pt x="930275" y="1428750"/>
                  <a:pt x="923925" y="1447800"/>
                </a:cubicBezTo>
                <a:cubicBezTo>
                  <a:pt x="920750" y="1457325"/>
                  <a:pt x="919969" y="1468021"/>
                  <a:pt x="914400" y="1476375"/>
                </a:cubicBezTo>
                <a:lnTo>
                  <a:pt x="876300" y="1533525"/>
                </a:lnTo>
                <a:cubicBezTo>
                  <a:pt x="871467" y="1552859"/>
                  <a:pt x="865449" y="1581069"/>
                  <a:pt x="857250" y="1600200"/>
                </a:cubicBezTo>
                <a:cubicBezTo>
                  <a:pt x="838488" y="1643979"/>
                  <a:pt x="833919" y="1636693"/>
                  <a:pt x="819150" y="1685925"/>
                </a:cubicBezTo>
                <a:cubicBezTo>
                  <a:pt x="814498" y="1701432"/>
                  <a:pt x="813885" y="1717931"/>
                  <a:pt x="809625" y="1733550"/>
                </a:cubicBezTo>
                <a:cubicBezTo>
                  <a:pt x="795501" y="1785338"/>
                  <a:pt x="792897" y="1786056"/>
                  <a:pt x="771525" y="1828800"/>
                </a:cubicBezTo>
                <a:cubicBezTo>
                  <a:pt x="749187" y="1940489"/>
                  <a:pt x="782750" y="1804104"/>
                  <a:pt x="723900" y="1933575"/>
                </a:cubicBezTo>
                <a:cubicBezTo>
                  <a:pt x="717201" y="1948313"/>
                  <a:pt x="717887" y="1965396"/>
                  <a:pt x="714375" y="1981200"/>
                </a:cubicBezTo>
                <a:cubicBezTo>
                  <a:pt x="711535" y="1993979"/>
                  <a:pt x="710007" y="2007268"/>
                  <a:pt x="704850" y="2019300"/>
                </a:cubicBezTo>
                <a:cubicBezTo>
                  <a:pt x="700341" y="2029822"/>
                  <a:pt x="690920" y="2037636"/>
                  <a:pt x="685800" y="2047875"/>
                </a:cubicBezTo>
                <a:cubicBezTo>
                  <a:pt x="681310" y="2056855"/>
                  <a:pt x="680230" y="2067222"/>
                  <a:pt x="676275" y="2076450"/>
                </a:cubicBezTo>
                <a:cubicBezTo>
                  <a:pt x="670682" y="2089501"/>
                  <a:pt x="662818" y="2101499"/>
                  <a:pt x="657225" y="2114550"/>
                </a:cubicBezTo>
                <a:cubicBezTo>
                  <a:pt x="653270" y="2123778"/>
                  <a:pt x="652190" y="2134145"/>
                  <a:pt x="647700" y="2143125"/>
                </a:cubicBezTo>
                <a:cubicBezTo>
                  <a:pt x="642580" y="2153364"/>
                  <a:pt x="633299" y="2161239"/>
                  <a:pt x="628650" y="2171700"/>
                </a:cubicBezTo>
                <a:cubicBezTo>
                  <a:pt x="620495" y="2190050"/>
                  <a:pt x="620739" y="2212142"/>
                  <a:pt x="609600" y="2228850"/>
                </a:cubicBezTo>
                <a:cubicBezTo>
                  <a:pt x="555005" y="2310742"/>
                  <a:pt x="620460" y="2207130"/>
                  <a:pt x="581025" y="2286000"/>
                </a:cubicBezTo>
                <a:cubicBezTo>
                  <a:pt x="575905" y="2296239"/>
                  <a:pt x="567095" y="2304336"/>
                  <a:pt x="561975" y="2314575"/>
                </a:cubicBezTo>
                <a:cubicBezTo>
                  <a:pt x="543439" y="2351646"/>
                  <a:pt x="561236" y="2338524"/>
                  <a:pt x="542925" y="2381250"/>
                </a:cubicBezTo>
                <a:cubicBezTo>
                  <a:pt x="538416" y="2391772"/>
                  <a:pt x="530225" y="2400300"/>
                  <a:pt x="523875" y="2409825"/>
                </a:cubicBezTo>
                <a:cubicBezTo>
                  <a:pt x="520700" y="2428875"/>
                  <a:pt x="518540" y="2448122"/>
                  <a:pt x="514350" y="2466975"/>
                </a:cubicBezTo>
                <a:cubicBezTo>
                  <a:pt x="493948" y="2558785"/>
                  <a:pt x="516045" y="2419554"/>
                  <a:pt x="495300" y="2533650"/>
                </a:cubicBezTo>
                <a:cubicBezTo>
                  <a:pt x="491284" y="2555739"/>
                  <a:pt x="488950" y="2578100"/>
                  <a:pt x="485775" y="2600325"/>
                </a:cubicBezTo>
                <a:cubicBezTo>
                  <a:pt x="488950" y="2686050"/>
                  <a:pt x="490670" y="2771841"/>
                  <a:pt x="495300" y="2857500"/>
                </a:cubicBezTo>
                <a:cubicBezTo>
                  <a:pt x="500053" y="2945427"/>
                  <a:pt x="496551" y="2927927"/>
                  <a:pt x="514350" y="2981325"/>
                </a:cubicBezTo>
                <a:cubicBezTo>
                  <a:pt x="511175" y="3038475"/>
                  <a:pt x="512920" y="3096112"/>
                  <a:pt x="504825" y="3152775"/>
                </a:cubicBezTo>
                <a:cubicBezTo>
                  <a:pt x="501894" y="3173290"/>
                  <a:pt x="472831" y="3192585"/>
                  <a:pt x="457200" y="3200400"/>
                </a:cubicBezTo>
                <a:cubicBezTo>
                  <a:pt x="448220" y="3204890"/>
                  <a:pt x="437605" y="3205435"/>
                  <a:pt x="428625" y="3209925"/>
                </a:cubicBezTo>
                <a:cubicBezTo>
                  <a:pt x="418386" y="3215045"/>
                  <a:pt x="410289" y="3223855"/>
                  <a:pt x="400050" y="3228975"/>
                </a:cubicBezTo>
                <a:cubicBezTo>
                  <a:pt x="363401" y="3247299"/>
                  <a:pt x="293469" y="3245591"/>
                  <a:pt x="266700" y="3248025"/>
                </a:cubicBezTo>
                <a:cubicBezTo>
                  <a:pt x="215709" y="3282019"/>
                  <a:pt x="246220" y="3258980"/>
                  <a:pt x="180975" y="3324225"/>
                </a:cubicBezTo>
                <a:lnTo>
                  <a:pt x="152400" y="3352800"/>
                </a:lnTo>
                <a:cubicBezTo>
                  <a:pt x="130008" y="3419977"/>
                  <a:pt x="145001" y="3362490"/>
                  <a:pt x="152400" y="3495675"/>
                </a:cubicBezTo>
                <a:cubicBezTo>
                  <a:pt x="156630" y="3571824"/>
                  <a:pt x="156491" y="3648203"/>
                  <a:pt x="161925" y="3724275"/>
                </a:cubicBezTo>
                <a:cubicBezTo>
                  <a:pt x="163343" y="3744126"/>
                  <a:pt x="175396" y="3771423"/>
                  <a:pt x="180975" y="3790950"/>
                </a:cubicBezTo>
                <a:cubicBezTo>
                  <a:pt x="184571" y="3803537"/>
                  <a:pt x="186738" y="3816511"/>
                  <a:pt x="190500" y="3829050"/>
                </a:cubicBezTo>
                <a:cubicBezTo>
                  <a:pt x="196270" y="3848284"/>
                  <a:pt x="197502" y="3870136"/>
                  <a:pt x="209550" y="3886200"/>
                </a:cubicBezTo>
                <a:lnTo>
                  <a:pt x="238125" y="3924300"/>
                </a:lnTo>
                <a:cubicBezTo>
                  <a:pt x="241300" y="3933825"/>
                  <a:pt x="242774" y="3944098"/>
                  <a:pt x="247650" y="3952875"/>
                </a:cubicBezTo>
                <a:cubicBezTo>
                  <a:pt x="272317" y="3997276"/>
                  <a:pt x="287432" y="4009707"/>
                  <a:pt x="314325" y="4048125"/>
                </a:cubicBezTo>
                <a:cubicBezTo>
                  <a:pt x="327455" y="4066882"/>
                  <a:pt x="345185" y="4083555"/>
                  <a:pt x="352425" y="4105275"/>
                </a:cubicBezTo>
                <a:cubicBezTo>
                  <a:pt x="358775" y="4124325"/>
                  <a:pt x="360336" y="4145717"/>
                  <a:pt x="371475" y="4162425"/>
                </a:cubicBezTo>
                <a:cubicBezTo>
                  <a:pt x="377825" y="4171950"/>
                  <a:pt x="385405" y="4180761"/>
                  <a:pt x="390525" y="4191000"/>
                </a:cubicBezTo>
                <a:cubicBezTo>
                  <a:pt x="395015" y="4199980"/>
                  <a:pt x="395174" y="4210798"/>
                  <a:pt x="400050" y="4219575"/>
                </a:cubicBezTo>
                <a:cubicBezTo>
                  <a:pt x="411169" y="4239589"/>
                  <a:pt x="438150" y="4276725"/>
                  <a:pt x="438150" y="4276725"/>
                </a:cubicBezTo>
                <a:cubicBezTo>
                  <a:pt x="441325" y="4352925"/>
                  <a:pt x="447675" y="4429059"/>
                  <a:pt x="447675" y="4505325"/>
                </a:cubicBezTo>
                <a:cubicBezTo>
                  <a:pt x="447675" y="4521514"/>
                  <a:pt x="442077" y="4537244"/>
                  <a:pt x="438150" y="4552950"/>
                </a:cubicBezTo>
                <a:cubicBezTo>
                  <a:pt x="435715" y="4562690"/>
                  <a:pt x="435725" y="4574425"/>
                  <a:pt x="428625" y="4581525"/>
                </a:cubicBezTo>
                <a:cubicBezTo>
                  <a:pt x="421525" y="4588625"/>
                  <a:pt x="409575" y="4587875"/>
                  <a:pt x="400050" y="4591050"/>
                </a:cubicBezTo>
                <a:cubicBezTo>
                  <a:pt x="361950" y="4587875"/>
                  <a:pt x="323647" y="4586578"/>
                  <a:pt x="285750" y="4581525"/>
                </a:cubicBezTo>
                <a:cubicBezTo>
                  <a:pt x="253103" y="4577172"/>
                  <a:pt x="257790" y="4567545"/>
                  <a:pt x="228600" y="4552950"/>
                </a:cubicBezTo>
                <a:cubicBezTo>
                  <a:pt x="219620" y="4548460"/>
                  <a:pt x="209550" y="4546600"/>
                  <a:pt x="200025" y="4543425"/>
                </a:cubicBezTo>
                <a:cubicBezTo>
                  <a:pt x="190500" y="4533900"/>
                  <a:pt x="180074" y="4525198"/>
                  <a:pt x="171450" y="4514850"/>
                </a:cubicBezTo>
                <a:cubicBezTo>
                  <a:pt x="164121" y="4506056"/>
                  <a:pt x="160495" y="4494370"/>
                  <a:pt x="152400" y="4486275"/>
                </a:cubicBezTo>
                <a:cubicBezTo>
                  <a:pt x="133936" y="4467811"/>
                  <a:pt x="118491" y="4465447"/>
                  <a:pt x="95250" y="4457700"/>
                </a:cubicBezTo>
                <a:cubicBezTo>
                  <a:pt x="88900" y="4448175"/>
                  <a:pt x="86829" y="4433377"/>
                  <a:pt x="76200" y="4429125"/>
                </a:cubicBezTo>
                <a:cubicBezTo>
                  <a:pt x="66878" y="4425396"/>
                  <a:pt x="51354" y="4429328"/>
                  <a:pt x="47625" y="4438650"/>
                </a:cubicBezTo>
                <a:cubicBezTo>
                  <a:pt x="36947" y="4465344"/>
                  <a:pt x="42472" y="4495958"/>
                  <a:pt x="38100" y="4524375"/>
                </a:cubicBezTo>
                <a:cubicBezTo>
                  <a:pt x="29290" y="4581643"/>
                  <a:pt x="32784" y="4544533"/>
                  <a:pt x="9525" y="4591050"/>
                </a:cubicBezTo>
                <a:cubicBezTo>
                  <a:pt x="5035" y="4600030"/>
                  <a:pt x="3175" y="4610100"/>
                  <a:pt x="0" y="4619625"/>
                </a:cubicBezTo>
                <a:cubicBezTo>
                  <a:pt x="16765" y="4669920"/>
                  <a:pt x="1171" y="4642631"/>
                  <a:pt x="66675" y="4686300"/>
                </a:cubicBezTo>
                <a:cubicBezTo>
                  <a:pt x="76200" y="4692650"/>
                  <a:pt x="84390" y="4701730"/>
                  <a:pt x="95250" y="4705350"/>
                </a:cubicBezTo>
                <a:cubicBezTo>
                  <a:pt x="114300" y="4711700"/>
                  <a:pt x="135692" y="4713261"/>
                  <a:pt x="152400" y="4724400"/>
                </a:cubicBezTo>
                <a:cubicBezTo>
                  <a:pt x="171450" y="4737100"/>
                  <a:pt x="193361" y="4746311"/>
                  <a:pt x="209550" y="4762500"/>
                </a:cubicBezTo>
                <a:cubicBezTo>
                  <a:pt x="222250" y="4775200"/>
                  <a:pt x="235961" y="4786963"/>
                  <a:pt x="247650" y="4800600"/>
                </a:cubicBezTo>
                <a:cubicBezTo>
                  <a:pt x="327216" y="4893427"/>
                  <a:pt x="196189" y="4758664"/>
                  <a:pt x="295275" y="4857750"/>
                </a:cubicBezTo>
                <a:cubicBezTo>
                  <a:pt x="298450" y="4867275"/>
                  <a:pt x="303801" y="4876335"/>
                  <a:pt x="304800" y="4886325"/>
                </a:cubicBezTo>
                <a:cubicBezTo>
                  <a:pt x="310180" y="4940125"/>
                  <a:pt x="303721" y="4995232"/>
                  <a:pt x="314325" y="5048250"/>
                </a:cubicBezTo>
                <a:cubicBezTo>
                  <a:pt x="316967" y="5061459"/>
                  <a:pt x="332267" y="5068555"/>
                  <a:pt x="342900" y="5076825"/>
                </a:cubicBezTo>
                <a:cubicBezTo>
                  <a:pt x="360972" y="5090881"/>
                  <a:pt x="381000" y="5102225"/>
                  <a:pt x="400050" y="5114925"/>
                </a:cubicBezTo>
                <a:lnTo>
                  <a:pt x="428625" y="5133975"/>
                </a:lnTo>
                <a:cubicBezTo>
                  <a:pt x="548840" y="5124728"/>
                  <a:pt x="542663" y="5163468"/>
                  <a:pt x="561975" y="5095875"/>
                </a:cubicBezTo>
                <a:cubicBezTo>
                  <a:pt x="565571" y="5083288"/>
                  <a:pt x="568325" y="5070475"/>
                  <a:pt x="571500" y="5057775"/>
                </a:cubicBezTo>
                <a:cubicBezTo>
                  <a:pt x="577850" y="4994275"/>
                  <a:pt x="556472" y="4921231"/>
                  <a:pt x="590550" y="4867275"/>
                </a:cubicBezTo>
                <a:cubicBezTo>
                  <a:pt x="605772" y="4843174"/>
                  <a:pt x="683854" y="4877605"/>
                  <a:pt x="714375" y="4886325"/>
                </a:cubicBezTo>
                <a:cubicBezTo>
                  <a:pt x="726962" y="4889921"/>
                  <a:pt x="739775" y="4892675"/>
                  <a:pt x="752475" y="4895850"/>
                </a:cubicBezTo>
                <a:cubicBezTo>
                  <a:pt x="762000" y="4902200"/>
                  <a:pt x="770589" y="4910251"/>
                  <a:pt x="781050" y="4914900"/>
                </a:cubicBezTo>
                <a:cubicBezTo>
                  <a:pt x="799400" y="4923055"/>
                  <a:pt x="819150" y="4927600"/>
                  <a:pt x="838200" y="4933950"/>
                </a:cubicBezTo>
                <a:lnTo>
                  <a:pt x="866775" y="4943475"/>
                </a:lnTo>
                <a:cubicBezTo>
                  <a:pt x="876300" y="4946650"/>
                  <a:pt x="885610" y="4950565"/>
                  <a:pt x="895350" y="4953000"/>
                </a:cubicBezTo>
                <a:cubicBezTo>
                  <a:pt x="908050" y="4956175"/>
                  <a:pt x="920938" y="4958675"/>
                  <a:pt x="933450" y="4962525"/>
                </a:cubicBezTo>
                <a:cubicBezTo>
                  <a:pt x="962239" y="4971383"/>
                  <a:pt x="989639" y="4985193"/>
                  <a:pt x="1019175" y="4991100"/>
                </a:cubicBezTo>
                <a:cubicBezTo>
                  <a:pt x="1035050" y="4994275"/>
                  <a:pt x="1051094" y="4996698"/>
                  <a:pt x="1066800" y="5000625"/>
                </a:cubicBezTo>
                <a:cubicBezTo>
                  <a:pt x="1076540" y="5003060"/>
                  <a:pt x="1085635" y="5007715"/>
                  <a:pt x="1095375" y="5010150"/>
                </a:cubicBezTo>
                <a:cubicBezTo>
                  <a:pt x="1111081" y="5014077"/>
                  <a:pt x="1127294" y="5015748"/>
                  <a:pt x="1143000" y="5019675"/>
                </a:cubicBezTo>
                <a:cubicBezTo>
                  <a:pt x="1152740" y="5022110"/>
                  <a:pt x="1161921" y="5026442"/>
                  <a:pt x="1171575" y="5029200"/>
                </a:cubicBezTo>
                <a:cubicBezTo>
                  <a:pt x="1240021" y="5048756"/>
                  <a:pt x="1178734" y="5028608"/>
                  <a:pt x="1257300" y="5048250"/>
                </a:cubicBezTo>
                <a:cubicBezTo>
                  <a:pt x="1267040" y="5050685"/>
                  <a:pt x="1275952" y="5056248"/>
                  <a:pt x="1285875" y="5057775"/>
                </a:cubicBezTo>
                <a:cubicBezTo>
                  <a:pt x="1317412" y="5062627"/>
                  <a:pt x="1349392" y="5063960"/>
                  <a:pt x="1381125" y="5067300"/>
                </a:cubicBezTo>
                <a:lnTo>
                  <a:pt x="1466850" y="5076825"/>
                </a:lnTo>
                <a:cubicBezTo>
                  <a:pt x="1554610" y="5098765"/>
                  <a:pt x="1479658" y="5082422"/>
                  <a:pt x="1647825" y="5095875"/>
                </a:cubicBezTo>
                <a:cubicBezTo>
                  <a:pt x="1679632" y="5098420"/>
                  <a:pt x="1711325" y="5102225"/>
                  <a:pt x="1743075" y="5105400"/>
                </a:cubicBezTo>
                <a:cubicBezTo>
                  <a:pt x="1811855" y="5128327"/>
                  <a:pt x="1730087" y="5103402"/>
                  <a:pt x="1866900" y="5124450"/>
                </a:cubicBezTo>
                <a:cubicBezTo>
                  <a:pt x="1973460" y="5140844"/>
                  <a:pt x="1758780" y="5133071"/>
                  <a:pt x="1962150" y="5143500"/>
                </a:cubicBezTo>
                <a:cubicBezTo>
                  <a:pt x="2063666" y="5148706"/>
                  <a:pt x="2165350" y="5149850"/>
                  <a:pt x="2266950" y="5153025"/>
                </a:cubicBezTo>
                <a:cubicBezTo>
                  <a:pt x="2311400" y="5149850"/>
                  <a:pt x="2357067" y="5154308"/>
                  <a:pt x="2400300" y="5143500"/>
                </a:cubicBezTo>
                <a:cubicBezTo>
                  <a:pt x="2411406" y="5140724"/>
                  <a:pt x="2414230" y="5125164"/>
                  <a:pt x="2419350" y="5114925"/>
                </a:cubicBezTo>
                <a:cubicBezTo>
                  <a:pt x="2430910" y="5091804"/>
                  <a:pt x="2431879" y="5062636"/>
                  <a:pt x="2438400" y="5038725"/>
                </a:cubicBezTo>
                <a:cubicBezTo>
                  <a:pt x="2443684" y="5019352"/>
                  <a:pt x="2457450" y="4981575"/>
                  <a:pt x="2457450" y="4981575"/>
                </a:cubicBezTo>
                <a:cubicBezTo>
                  <a:pt x="2460791" y="4944828"/>
                  <a:pt x="2465578" y="4863337"/>
                  <a:pt x="2476500" y="4819650"/>
                </a:cubicBezTo>
                <a:cubicBezTo>
                  <a:pt x="2481370" y="4800169"/>
                  <a:pt x="2489200" y="4781550"/>
                  <a:pt x="2495550" y="4762500"/>
                </a:cubicBezTo>
                <a:lnTo>
                  <a:pt x="2505075" y="4733925"/>
                </a:lnTo>
                <a:lnTo>
                  <a:pt x="2514600" y="4705350"/>
                </a:lnTo>
                <a:cubicBezTo>
                  <a:pt x="2536429" y="4487060"/>
                  <a:pt x="2533650" y="4539816"/>
                  <a:pt x="2533650" y="4171950"/>
                </a:cubicBezTo>
                <a:cubicBezTo>
                  <a:pt x="2533650" y="3978249"/>
                  <a:pt x="2529992" y="3784537"/>
                  <a:pt x="2524125" y="3590925"/>
                </a:cubicBezTo>
                <a:cubicBezTo>
                  <a:pt x="2523635" y="3574743"/>
                  <a:pt x="2518860" y="3558919"/>
                  <a:pt x="2514600" y="3543300"/>
                </a:cubicBezTo>
                <a:cubicBezTo>
                  <a:pt x="2509316" y="3523927"/>
                  <a:pt x="2495550" y="3506230"/>
                  <a:pt x="2495550" y="3486150"/>
                </a:cubicBezTo>
                <a:lnTo>
                  <a:pt x="2505075" y="3429000"/>
                </a:lnTo>
                <a:close/>
              </a:path>
            </a:pathLst>
          </a:cu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7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7" y="1046369"/>
            <a:ext cx="5605463" cy="5807959"/>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cxnSp>
        <p:nvCxnSpPr>
          <p:cNvPr id="5" name="Straight Arrow Connector 4"/>
          <p:cNvCxnSpPr/>
          <p:nvPr/>
        </p:nvCxnSpPr>
        <p:spPr>
          <a:xfrm flipH="1">
            <a:off x="5105400" y="2209800"/>
            <a:ext cx="83820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735902" y="1102786"/>
            <a:ext cx="7319198" cy="4866187"/>
            <a:chOff x="1735902" y="1102786"/>
            <a:chExt cx="7319198" cy="4866187"/>
          </a:xfrm>
        </p:grpSpPr>
        <p:sp>
          <p:nvSpPr>
            <p:cNvPr id="21" name="Rectangle 20"/>
            <p:cNvSpPr/>
            <p:nvPr/>
          </p:nvSpPr>
          <p:spPr>
            <a:xfrm>
              <a:off x="1735902" y="1102786"/>
              <a:ext cx="1993593"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basophil</a:t>
              </a:r>
            </a:p>
          </p:txBody>
        </p:sp>
        <p:grpSp>
          <p:nvGrpSpPr>
            <p:cNvPr id="3" name="Group 2"/>
            <p:cNvGrpSpPr/>
            <p:nvPr/>
          </p:nvGrpSpPr>
          <p:grpSpPr>
            <a:xfrm>
              <a:off x="6824184" y="3016925"/>
              <a:ext cx="2230916" cy="2952048"/>
              <a:chOff x="6824184" y="3016925"/>
              <a:chExt cx="2230916" cy="2952048"/>
            </a:xfrm>
          </p:grpSpPr>
          <p:sp>
            <p:nvSpPr>
              <p:cNvPr id="10" name="TextBox 9"/>
              <p:cNvSpPr txBox="1"/>
              <p:nvPr/>
            </p:nvSpPr>
            <p:spPr>
              <a:xfrm>
                <a:off x="6845300" y="3016925"/>
                <a:ext cx="2209800" cy="923330"/>
              </a:xfrm>
              <a:prstGeom prst="rect">
                <a:avLst/>
              </a:prstGeom>
              <a:noFill/>
            </p:spPr>
            <p:txBody>
              <a:bodyPr wrap="square" rtlCol="0">
                <a:spAutoFit/>
              </a:bodyPr>
              <a:lstStyle/>
              <a:p>
                <a:r>
                  <a:rPr lang="en-US" b="1" dirty="0">
                    <a:solidFill>
                      <a:srgbClr val="002060"/>
                    </a:solidFill>
                    <a:latin typeface="Tempus Sans ITC" pitchFamily="82" charset="0"/>
                  </a:rPr>
                  <a:t>The granules are washed away, so a little </a:t>
                </a:r>
                <a:r>
                  <a:rPr lang="en-US" b="1" dirty="0" err="1">
                    <a:solidFill>
                      <a:srgbClr val="002060"/>
                    </a:solidFill>
                    <a:latin typeface="Tempus Sans ITC" pitchFamily="82" charset="0"/>
                  </a:rPr>
                  <a:t>tricksy</a:t>
                </a:r>
                <a:r>
                  <a:rPr lang="en-US" b="1" dirty="0">
                    <a:solidFill>
                      <a:srgbClr val="002060"/>
                    </a:solidFill>
                    <a:latin typeface="Tempus Sans ITC" pitchFamily="82" charset="0"/>
                  </a:rPr>
                  <a:t>.</a:t>
                </a:r>
              </a:p>
            </p:txBody>
          </p:sp>
          <p:pic>
            <p:nvPicPr>
              <p:cNvPr id="3074" name="Picture 2" descr="http://upload.wikimedia.org/wikipedia/en/thumb/e/e0/Gollum.PNG/220px-Gollu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184" y="3892523"/>
                <a:ext cx="2095500" cy="20764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79279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38" y="976835"/>
            <a:ext cx="7658262" cy="5850837"/>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40571"/>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21" name="Rectangle 20"/>
          <p:cNvSpPr/>
          <p:nvPr/>
        </p:nvSpPr>
        <p:spPr>
          <a:xfrm>
            <a:off x="3200400" y="2133600"/>
            <a:ext cx="1733469" cy="1384995"/>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afferent lymphatic vessel</a:t>
            </a:r>
          </a:p>
        </p:txBody>
      </p:sp>
      <p:sp>
        <p:nvSpPr>
          <p:cNvPr id="3" name="Freeform 2"/>
          <p:cNvSpPr/>
          <p:nvPr/>
        </p:nvSpPr>
        <p:spPr>
          <a:xfrm>
            <a:off x="2714625" y="964083"/>
            <a:ext cx="2609850" cy="1017117"/>
          </a:xfrm>
          <a:custGeom>
            <a:avLst/>
            <a:gdLst>
              <a:gd name="connsiteX0" fmla="*/ 990600 w 2609850"/>
              <a:gd name="connsiteY0" fmla="*/ 150342 h 1017117"/>
              <a:gd name="connsiteX1" fmla="*/ 904875 w 2609850"/>
              <a:gd name="connsiteY1" fmla="*/ 121767 h 1017117"/>
              <a:gd name="connsiteX2" fmla="*/ 819150 w 2609850"/>
              <a:gd name="connsiteY2" fmla="*/ 102717 h 1017117"/>
              <a:gd name="connsiteX3" fmla="*/ 571500 w 2609850"/>
              <a:gd name="connsiteY3" fmla="*/ 93192 h 1017117"/>
              <a:gd name="connsiteX4" fmla="*/ 342900 w 2609850"/>
              <a:gd name="connsiteY4" fmla="*/ 102717 h 1017117"/>
              <a:gd name="connsiteX5" fmla="*/ 266700 w 2609850"/>
              <a:gd name="connsiteY5" fmla="*/ 121767 h 1017117"/>
              <a:gd name="connsiteX6" fmla="*/ 200025 w 2609850"/>
              <a:gd name="connsiteY6" fmla="*/ 140817 h 1017117"/>
              <a:gd name="connsiteX7" fmla="*/ 171450 w 2609850"/>
              <a:gd name="connsiteY7" fmla="*/ 159867 h 1017117"/>
              <a:gd name="connsiteX8" fmla="*/ 104775 w 2609850"/>
              <a:gd name="connsiteY8" fmla="*/ 197967 h 1017117"/>
              <a:gd name="connsiteX9" fmla="*/ 57150 w 2609850"/>
              <a:gd name="connsiteY9" fmla="*/ 274167 h 1017117"/>
              <a:gd name="connsiteX10" fmla="*/ 47625 w 2609850"/>
              <a:gd name="connsiteY10" fmla="*/ 302742 h 1017117"/>
              <a:gd name="connsiteX11" fmla="*/ 19050 w 2609850"/>
              <a:gd name="connsiteY11" fmla="*/ 369417 h 1017117"/>
              <a:gd name="connsiteX12" fmla="*/ 0 w 2609850"/>
              <a:gd name="connsiteY12" fmla="*/ 493242 h 1017117"/>
              <a:gd name="connsiteX13" fmla="*/ 9525 w 2609850"/>
              <a:gd name="connsiteY13" fmla="*/ 607542 h 1017117"/>
              <a:gd name="connsiteX14" fmla="*/ 19050 w 2609850"/>
              <a:gd name="connsiteY14" fmla="*/ 655167 h 1017117"/>
              <a:gd name="connsiteX15" fmla="*/ 47625 w 2609850"/>
              <a:gd name="connsiteY15" fmla="*/ 769467 h 1017117"/>
              <a:gd name="connsiteX16" fmla="*/ 57150 w 2609850"/>
              <a:gd name="connsiteY16" fmla="*/ 798042 h 1017117"/>
              <a:gd name="connsiteX17" fmla="*/ 66675 w 2609850"/>
              <a:gd name="connsiteY17" fmla="*/ 826617 h 1017117"/>
              <a:gd name="connsiteX18" fmla="*/ 85725 w 2609850"/>
              <a:gd name="connsiteY18" fmla="*/ 855192 h 1017117"/>
              <a:gd name="connsiteX19" fmla="*/ 142875 w 2609850"/>
              <a:gd name="connsiteY19" fmla="*/ 921867 h 1017117"/>
              <a:gd name="connsiteX20" fmla="*/ 190500 w 2609850"/>
              <a:gd name="connsiteY20" fmla="*/ 940917 h 1017117"/>
              <a:gd name="connsiteX21" fmla="*/ 219075 w 2609850"/>
              <a:gd name="connsiteY21" fmla="*/ 959967 h 1017117"/>
              <a:gd name="connsiteX22" fmla="*/ 285750 w 2609850"/>
              <a:gd name="connsiteY22" fmla="*/ 979017 h 1017117"/>
              <a:gd name="connsiteX23" fmla="*/ 409575 w 2609850"/>
              <a:gd name="connsiteY23" fmla="*/ 1007592 h 1017117"/>
              <a:gd name="connsiteX24" fmla="*/ 581025 w 2609850"/>
              <a:gd name="connsiteY24" fmla="*/ 1017117 h 1017117"/>
              <a:gd name="connsiteX25" fmla="*/ 962025 w 2609850"/>
              <a:gd name="connsiteY25" fmla="*/ 1007592 h 1017117"/>
              <a:gd name="connsiteX26" fmla="*/ 1038225 w 2609850"/>
              <a:gd name="connsiteY26" fmla="*/ 988542 h 1017117"/>
              <a:gd name="connsiteX27" fmla="*/ 1123950 w 2609850"/>
              <a:gd name="connsiteY27" fmla="*/ 969492 h 1017117"/>
              <a:gd name="connsiteX28" fmla="*/ 1152525 w 2609850"/>
              <a:gd name="connsiteY28" fmla="*/ 959967 h 1017117"/>
              <a:gd name="connsiteX29" fmla="*/ 1190625 w 2609850"/>
              <a:gd name="connsiteY29" fmla="*/ 950442 h 1017117"/>
              <a:gd name="connsiteX30" fmla="*/ 1266825 w 2609850"/>
              <a:gd name="connsiteY30" fmla="*/ 912342 h 1017117"/>
              <a:gd name="connsiteX31" fmla="*/ 1314450 w 2609850"/>
              <a:gd name="connsiteY31" fmla="*/ 902817 h 1017117"/>
              <a:gd name="connsiteX32" fmla="*/ 1343025 w 2609850"/>
              <a:gd name="connsiteY32" fmla="*/ 893292 h 1017117"/>
              <a:gd name="connsiteX33" fmla="*/ 1381125 w 2609850"/>
              <a:gd name="connsiteY33" fmla="*/ 883767 h 1017117"/>
              <a:gd name="connsiteX34" fmla="*/ 1438275 w 2609850"/>
              <a:gd name="connsiteY34" fmla="*/ 855192 h 1017117"/>
              <a:gd name="connsiteX35" fmla="*/ 1476375 w 2609850"/>
              <a:gd name="connsiteY35" fmla="*/ 836142 h 1017117"/>
              <a:gd name="connsiteX36" fmla="*/ 1533525 w 2609850"/>
              <a:gd name="connsiteY36" fmla="*/ 817092 h 1017117"/>
              <a:gd name="connsiteX37" fmla="*/ 1590675 w 2609850"/>
              <a:gd name="connsiteY37" fmla="*/ 788517 h 1017117"/>
              <a:gd name="connsiteX38" fmla="*/ 1619250 w 2609850"/>
              <a:gd name="connsiteY38" fmla="*/ 769467 h 1017117"/>
              <a:gd name="connsiteX39" fmla="*/ 1666875 w 2609850"/>
              <a:gd name="connsiteY39" fmla="*/ 750417 h 1017117"/>
              <a:gd name="connsiteX40" fmla="*/ 1695450 w 2609850"/>
              <a:gd name="connsiteY40" fmla="*/ 721842 h 1017117"/>
              <a:gd name="connsiteX41" fmla="*/ 1752600 w 2609850"/>
              <a:gd name="connsiteY41" fmla="*/ 712317 h 1017117"/>
              <a:gd name="connsiteX42" fmla="*/ 1781175 w 2609850"/>
              <a:gd name="connsiteY42" fmla="*/ 702792 h 1017117"/>
              <a:gd name="connsiteX43" fmla="*/ 1828800 w 2609850"/>
              <a:gd name="connsiteY43" fmla="*/ 683742 h 1017117"/>
              <a:gd name="connsiteX44" fmla="*/ 1857375 w 2609850"/>
              <a:gd name="connsiteY44" fmla="*/ 664692 h 1017117"/>
              <a:gd name="connsiteX45" fmla="*/ 1895475 w 2609850"/>
              <a:gd name="connsiteY45" fmla="*/ 655167 h 1017117"/>
              <a:gd name="connsiteX46" fmla="*/ 1952625 w 2609850"/>
              <a:gd name="connsiteY46" fmla="*/ 636117 h 1017117"/>
              <a:gd name="connsiteX47" fmla="*/ 2038350 w 2609850"/>
              <a:gd name="connsiteY47" fmla="*/ 617067 h 1017117"/>
              <a:gd name="connsiteX48" fmla="*/ 2066925 w 2609850"/>
              <a:gd name="connsiteY48" fmla="*/ 598017 h 1017117"/>
              <a:gd name="connsiteX49" fmla="*/ 2152650 w 2609850"/>
              <a:gd name="connsiteY49" fmla="*/ 578967 h 1017117"/>
              <a:gd name="connsiteX50" fmla="*/ 2190750 w 2609850"/>
              <a:gd name="connsiteY50" fmla="*/ 569442 h 1017117"/>
              <a:gd name="connsiteX51" fmla="*/ 2247900 w 2609850"/>
              <a:gd name="connsiteY51" fmla="*/ 550392 h 1017117"/>
              <a:gd name="connsiteX52" fmla="*/ 2276475 w 2609850"/>
              <a:gd name="connsiteY52" fmla="*/ 531342 h 1017117"/>
              <a:gd name="connsiteX53" fmla="*/ 2333625 w 2609850"/>
              <a:gd name="connsiteY53" fmla="*/ 512292 h 1017117"/>
              <a:gd name="connsiteX54" fmla="*/ 2362200 w 2609850"/>
              <a:gd name="connsiteY54" fmla="*/ 502767 h 1017117"/>
              <a:gd name="connsiteX55" fmla="*/ 2419350 w 2609850"/>
              <a:gd name="connsiteY55" fmla="*/ 474192 h 1017117"/>
              <a:gd name="connsiteX56" fmla="*/ 2466975 w 2609850"/>
              <a:gd name="connsiteY56" fmla="*/ 426567 h 1017117"/>
              <a:gd name="connsiteX57" fmla="*/ 2514600 w 2609850"/>
              <a:gd name="connsiteY57" fmla="*/ 378942 h 1017117"/>
              <a:gd name="connsiteX58" fmla="*/ 2533650 w 2609850"/>
              <a:gd name="connsiteY58" fmla="*/ 350367 h 1017117"/>
              <a:gd name="connsiteX59" fmla="*/ 2581275 w 2609850"/>
              <a:gd name="connsiteY59" fmla="*/ 293217 h 1017117"/>
              <a:gd name="connsiteX60" fmla="*/ 2590800 w 2609850"/>
              <a:gd name="connsiteY60" fmla="*/ 255117 h 1017117"/>
              <a:gd name="connsiteX61" fmla="*/ 2600325 w 2609850"/>
              <a:gd name="connsiteY61" fmla="*/ 226542 h 1017117"/>
              <a:gd name="connsiteX62" fmla="*/ 2609850 w 2609850"/>
              <a:gd name="connsiteY62" fmla="*/ 169392 h 1017117"/>
              <a:gd name="connsiteX63" fmla="*/ 2600325 w 2609850"/>
              <a:gd name="connsiteY63" fmla="*/ 93192 h 1017117"/>
              <a:gd name="connsiteX64" fmla="*/ 2543175 w 2609850"/>
              <a:gd name="connsiteY64" fmla="*/ 74142 h 1017117"/>
              <a:gd name="connsiteX65" fmla="*/ 2457450 w 2609850"/>
              <a:gd name="connsiteY65" fmla="*/ 55092 h 1017117"/>
              <a:gd name="connsiteX66" fmla="*/ 2428875 w 2609850"/>
              <a:gd name="connsiteY66" fmla="*/ 45567 h 1017117"/>
              <a:gd name="connsiteX67" fmla="*/ 2352675 w 2609850"/>
              <a:gd name="connsiteY67" fmla="*/ 36042 h 1017117"/>
              <a:gd name="connsiteX68" fmla="*/ 1733550 w 2609850"/>
              <a:gd name="connsiteY68" fmla="*/ 36042 h 1017117"/>
              <a:gd name="connsiteX69" fmla="*/ 1704975 w 2609850"/>
              <a:gd name="connsiteY69" fmla="*/ 45567 h 1017117"/>
              <a:gd name="connsiteX70" fmla="*/ 1666875 w 2609850"/>
              <a:gd name="connsiteY70" fmla="*/ 55092 h 1017117"/>
              <a:gd name="connsiteX71" fmla="*/ 1619250 w 2609850"/>
              <a:gd name="connsiteY71" fmla="*/ 93192 h 1017117"/>
              <a:gd name="connsiteX72" fmla="*/ 1590675 w 2609850"/>
              <a:gd name="connsiteY72" fmla="*/ 112242 h 1017117"/>
              <a:gd name="connsiteX73" fmla="*/ 1495425 w 2609850"/>
              <a:gd name="connsiteY73" fmla="*/ 131292 h 1017117"/>
              <a:gd name="connsiteX74" fmla="*/ 1409700 w 2609850"/>
              <a:gd name="connsiteY74" fmla="*/ 140817 h 1017117"/>
              <a:gd name="connsiteX75" fmla="*/ 1257300 w 2609850"/>
              <a:gd name="connsiteY75" fmla="*/ 150342 h 1017117"/>
              <a:gd name="connsiteX76" fmla="*/ 990600 w 2609850"/>
              <a:gd name="connsiteY76" fmla="*/ 150342 h 1017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609850" h="1017117">
                <a:moveTo>
                  <a:pt x="990600" y="150342"/>
                </a:moveTo>
                <a:cubicBezTo>
                  <a:pt x="931862" y="145579"/>
                  <a:pt x="976652" y="142275"/>
                  <a:pt x="904875" y="121767"/>
                </a:cubicBezTo>
                <a:cubicBezTo>
                  <a:pt x="864241" y="110157"/>
                  <a:pt x="874156" y="106155"/>
                  <a:pt x="819150" y="102717"/>
                </a:cubicBezTo>
                <a:cubicBezTo>
                  <a:pt x="736700" y="97564"/>
                  <a:pt x="654050" y="96367"/>
                  <a:pt x="571500" y="93192"/>
                </a:cubicBezTo>
                <a:cubicBezTo>
                  <a:pt x="495300" y="96367"/>
                  <a:pt x="418833" y="95598"/>
                  <a:pt x="342900" y="102717"/>
                </a:cubicBezTo>
                <a:cubicBezTo>
                  <a:pt x="316833" y="105161"/>
                  <a:pt x="292100" y="115417"/>
                  <a:pt x="266700" y="121767"/>
                </a:cubicBezTo>
                <a:cubicBezTo>
                  <a:pt x="254493" y="124819"/>
                  <a:pt x="213690" y="133985"/>
                  <a:pt x="200025" y="140817"/>
                </a:cubicBezTo>
                <a:cubicBezTo>
                  <a:pt x="189786" y="145937"/>
                  <a:pt x="181389" y="154187"/>
                  <a:pt x="171450" y="159867"/>
                </a:cubicBezTo>
                <a:cubicBezTo>
                  <a:pt x="154019" y="169828"/>
                  <a:pt x="120246" y="182496"/>
                  <a:pt x="104775" y="197967"/>
                </a:cubicBezTo>
                <a:cubicBezTo>
                  <a:pt x="84263" y="218479"/>
                  <a:pt x="68468" y="247759"/>
                  <a:pt x="57150" y="274167"/>
                </a:cubicBezTo>
                <a:cubicBezTo>
                  <a:pt x="53195" y="283395"/>
                  <a:pt x="51580" y="293514"/>
                  <a:pt x="47625" y="302742"/>
                </a:cubicBezTo>
                <a:cubicBezTo>
                  <a:pt x="31269" y="340906"/>
                  <a:pt x="27985" y="333676"/>
                  <a:pt x="19050" y="369417"/>
                </a:cubicBezTo>
                <a:cubicBezTo>
                  <a:pt x="8141" y="413052"/>
                  <a:pt x="5784" y="446973"/>
                  <a:pt x="0" y="493242"/>
                </a:cubicBezTo>
                <a:cubicBezTo>
                  <a:pt x="3175" y="531342"/>
                  <a:pt x="5058" y="569572"/>
                  <a:pt x="9525" y="607542"/>
                </a:cubicBezTo>
                <a:cubicBezTo>
                  <a:pt x="11417" y="623620"/>
                  <a:pt x="16154" y="639239"/>
                  <a:pt x="19050" y="655167"/>
                </a:cubicBezTo>
                <a:cubicBezTo>
                  <a:pt x="34441" y="739820"/>
                  <a:pt x="19801" y="685994"/>
                  <a:pt x="47625" y="769467"/>
                </a:cubicBezTo>
                <a:lnTo>
                  <a:pt x="57150" y="798042"/>
                </a:lnTo>
                <a:cubicBezTo>
                  <a:pt x="60325" y="807567"/>
                  <a:pt x="61106" y="818263"/>
                  <a:pt x="66675" y="826617"/>
                </a:cubicBezTo>
                <a:cubicBezTo>
                  <a:pt x="73025" y="836142"/>
                  <a:pt x="79071" y="845877"/>
                  <a:pt x="85725" y="855192"/>
                </a:cubicBezTo>
                <a:cubicBezTo>
                  <a:pt x="96533" y="870323"/>
                  <a:pt x="125009" y="910700"/>
                  <a:pt x="142875" y="921867"/>
                </a:cubicBezTo>
                <a:cubicBezTo>
                  <a:pt x="157374" y="930929"/>
                  <a:pt x="175207" y="933271"/>
                  <a:pt x="190500" y="940917"/>
                </a:cubicBezTo>
                <a:cubicBezTo>
                  <a:pt x="200739" y="946037"/>
                  <a:pt x="208836" y="954847"/>
                  <a:pt x="219075" y="959967"/>
                </a:cubicBezTo>
                <a:cubicBezTo>
                  <a:pt x="234300" y="967580"/>
                  <a:pt x="271508" y="974948"/>
                  <a:pt x="285750" y="979017"/>
                </a:cubicBezTo>
                <a:cubicBezTo>
                  <a:pt x="336857" y="993619"/>
                  <a:pt x="330875" y="1003220"/>
                  <a:pt x="409575" y="1007592"/>
                </a:cubicBezTo>
                <a:lnTo>
                  <a:pt x="581025" y="1017117"/>
                </a:lnTo>
                <a:lnTo>
                  <a:pt x="962025" y="1007592"/>
                </a:lnTo>
                <a:cubicBezTo>
                  <a:pt x="996424" y="1006063"/>
                  <a:pt x="1008600" y="997006"/>
                  <a:pt x="1038225" y="988542"/>
                </a:cubicBezTo>
                <a:cubicBezTo>
                  <a:pt x="1106671" y="968986"/>
                  <a:pt x="1045384" y="989134"/>
                  <a:pt x="1123950" y="969492"/>
                </a:cubicBezTo>
                <a:cubicBezTo>
                  <a:pt x="1133690" y="967057"/>
                  <a:pt x="1142871" y="962725"/>
                  <a:pt x="1152525" y="959967"/>
                </a:cubicBezTo>
                <a:cubicBezTo>
                  <a:pt x="1165112" y="956371"/>
                  <a:pt x="1177925" y="953617"/>
                  <a:pt x="1190625" y="950442"/>
                </a:cubicBezTo>
                <a:cubicBezTo>
                  <a:pt x="1222789" y="928999"/>
                  <a:pt x="1224459" y="925052"/>
                  <a:pt x="1266825" y="912342"/>
                </a:cubicBezTo>
                <a:cubicBezTo>
                  <a:pt x="1282332" y="907690"/>
                  <a:pt x="1298744" y="906744"/>
                  <a:pt x="1314450" y="902817"/>
                </a:cubicBezTo>
                <a:cubicBezTo>
                  <a:pt x="1324190" y="900382"/>
                  <a:pt x="1333371" y="896050"/>
                  <a:pt x="1343025" y="893292"/>
                </a:cubicBezTo>
                <a:cubicBezTo>
                  <a:pt x="1355612" y="889696"/>
                  <a:pt x="1368425" y="886942"/>
                  <a:pt x="1381125" y="883767"/>
                </a:cubicBezTo>
                <a:cubicBezTo>
                  <a:pt x="1436039" y="847158"/>
                  <a:pt x="1383066" y="878853"/>
                  <a:pt x="1438275" y="855192"/>
                </a:cubicBezTo>
                <a:cubicBezTo>
                  <a:pt x="1451326" y="849599"/>
                  <a:pt x="1463192" y="841415"/>
                  <a:pt x="1476375" y="836142"/>
                </a:cubicBezTo>
                <a:cubicBezTo>
                  <a:pt x="1495019" y="828684"/>
                  <a:pt x="1516817" y="828231"/>
                  <a:pt x="1533525" y="817092"/>
                </a:cubicBezTo>
                <a:cubicBezTo>
                  <a:pt x="1615417" y="762497"/>
                  <a:pt x="1511805" y="827952"/>
                  <a:pt x="1590675" y="788517"/>
                </a:cubicBezTo>
                <a:cubicBezTo>
                  <a:pt x="1600914" y="783397"/>
                  <a:pt x="1609011" y="774587"/>
                  <a:pt x="1619250" y="769467"/>
                </a:cubicBezTo>
                <a:cubicBezTo>
                  <a:pt x="1634543" y="761821"/>
                  <a:pt x="1651000" y="756767"/>
                  <a:pt x="1666875" y="750417"/>
                </a:cubicBezTo>
                <a:cubicBezTo>
                  <a:pt x="1676400" y="740892"/>
                  <a:pt x="1683141" y="727313"/>
                  <a:pt x="1695450" y="721842"/>
                </a:cubicBezTo>
                <a:cubicBezTo>
                  <a:pt x="1713098" y="713998"/>
                  <a:pt x="1733747" y="716507"/>
                  <a:pt x="1752600" y="712317"/>
                </a:cubicBezTo>
                <a:cubicBezTo>
                  <a:pt x="1762401" y="710139"/>
                  <a:pt x="1771774" y="706317"/>
                  <a:pt x="1781175" y="702792"/>
                </a:cubicBezTo>
                <a:cubicBezTo>
                  <a:pt x="1797184" y="696789"/>
                  <a:pt x="1813507" y="691388"/>
                  <a:pt x="1828800" y="683742"/>
                </a:cubicBezTo>
                <a:cubicBezTo>
                  <a:pt x="1839039" y="678622"/>
                  <a:pt x="1846853" y="669201"/>
                  <a:pt x="1857375" y="664692"/>
                </a:cubicBezTo>
                <a:cubicBezTo>
                  <a:pt x="1869407" y="659535"/>
                  <a:pt x="1882936" y="658929"/>
                  <a:pt x="1895475" y="655167"/>
                </a:cubicBezTo>
                <a:cubicBezTo>
                  <a:pt x="1914709" y="649397"/>
                  <a:pt x="1933144" y="640987"/>
                  <a:pt x="1952625" y="636117"/>
                </a:cubicBezTo>
                <a:cubicBezTo>
                  <a:pt x="2006431" y="622665"/>
                  <a:pt x="1977888" y="629159"/>
                  <a:pt x="2038350" y="617067"/>
                </a:cubicBezTo>
                <a:cubicBezTo>
                  <a:pt x="2047875" y="610717"/>
                  <a:pt x="2056065" y="601637"/>
                  <a:pt x="2066925" y="598017"/>
                </a:cubicBezTo>
                <a:cubicBezTo>
                  <a:pt x="2094695" y="588760"/>
                  <a:pt x="2124128" y="585549"/>
                  <a:pt x="2152650" y="578967"/>
                </a:cubicBezTo>
                <a:cubicBezTo>
                  <a:pt x="2165406" y="576023"/>
                  <a:pt x="2178211" y="573204"/>
                  <a:pt x="2190750" y="569442"/>
                </a:cubicBezTo>
                <a:cubicBezTo>
                  <a:pt x="2209984" y="563672"/>
                  <a:pt x="2231192" y="561531"/>
                  <a:pt x="2247900" y="550392"/>
                </a:cubicBezTo>
                <a:cubicBezTo>
                  <a:pt x="2257425" y="544042"/>
                  <a:pt x="2266014" y="535991"/>
                  <a:pt x="2276475" y="531342"/>
                </a:cubicBezTo>
                <a:cubicBezTo>
                  <a:pt x="2294825" y="523187"/>
                  <a:pt x="2314575" y="518642"/>
                  <a:pt x="2333625" y="512292"/>
                </a:cubicBezTo>
                <a:cubicBezTo>
                  <a:pt x="2343150" y="509117"/>
                  <a:pt x="2353846" y="508336"/>
                  <a:pt x="2362200" y="502767"/>
                </a:cubicBezTo>
                <a:cubicBezTo>
                  <a:pt x="2399129" y="478148"/>
                  <a:pt x="2379915" y="487337"/>
                  <a:pt x="2419350" y="474192"/>
                </a:cubicBezTo>
                <a:cubicBezTo>
                  <a:pt x="2470150" y="397992"/>
                  <a:pt x="2403475" y="490067"/>
                  <a:pt x="2466975" y="426567"/>
                </a:cubicBezTo>
                <a:cubicBezTo>
                  <a:pt x="2530475" y="363067"/>
                  <a:pt x="2438400" y="429742"/>
                  <a:pt x="2514600" y="378942"/>
                </a:cubicBezTo>
                <a:cubicBezTo>
                  <a:pt x="2520950" y="369417"/>
                  <a:pt x="2526321" y="359161"/>
                  <a:pt x="2533650" y="350367"/>
                </a:cubicBezTo>
                <a:cubicBezTo>
                  <a:pt x="2594766" y="277028"/>
                  <a:pt x="2533977" y="364163"/>
                  <a:pt x="2581275" y="293217"/>
                </a:cubicBezTo>
                <a:cubicBezTo>
                  <a:pt x="2584450" y="280517"/>
                  <a:pt x="2587204" y="267704"/>
                  <a:pt x="2590800" y="255117"/>
                </a:cubicBezTo>
                <a:cubicBezTo>
                  <a:pt x="2593558" y="245463"/>
                  <a:pt x="2598147" y="236343"/>
                  <a:pt x="2600325" y="226542"/>
                </a:cubicBezTo>
                <a:cubicBezTo>
                  <a:pt x="2604515" y="207689"/>
                  <a:pt x="2606675" y="188442"/>
                  <a:pt x="2609850" y="169392"/>
                </a:cubicBezTo>
                <a:cubicBezTo>
                  <a:pt x="2606675" y="143992"/>
                  <a:pt x="2615004" y="114162"/>
                  <a:pt x="2600325" y="93192"/>
                </a:cubicBezTo>
                <a:cubicBezTo>
                  <a:pt x="2588810" y="76741"/>
                  <a:pt x="2562225" y="80492"/>
                  <a:pt x="2543175" y="74142"/>
                </a:cubicBezTo>
                <a:cubicBezTo>
                  <a:pt x="2478849" y="52700"/>
                  <a:pt x="2558030" y="77443"/>
                  <a:pt x="2457450" y="55092"/>
                </a:cubicBezTo>
                <a:cubicBezTo>
                  <a:pt x="2447649" y="52914"/>
                  <a:pt x="2438753" y="47363"/>
                  <a:pt x="2428875" y="45567"/>
                </a:cubicBezTo>
                <a:cubicBezTo>
                  <a:pt x="2403690" y="40988"/>
                  <a:pt x="2378075" y="39217"/>
                  <a:pt x="2352675" y="36042"/>
                </a:cubicBezTo>
                <a:cubicBezTo>
                  <a:pt x="2138559" y="-35330"/>
                  <a:pt x="2309990" y="18305"/>
                  <a:pt x="1733550" y="36042"/>
                </a:cubicBezTo>
                <a:cubicBezTo>
                  <a:pt x="1723515" y="36351"/>
                  <a:pt x="1714629" y="42809"/>
                  <a:pt x="1704975" y="45567"/>
                </a:cubicBezTo>
                <a:cubicBezTo>
                  <a:pt x="1692388" y="49163"/>
                  <a:pt x="1679575" y="51917"/>
                  <a:pt x="1666875" y="55092"/>
                </a:cubicBezTo>
                <a:cubicBezTo>
                  <a:pt x="1634762" y="103262"/>
                  <a:pt x="1665258" y="70188"/>
                  <a:pt x="1619250" y="93192"/>
                </a:cubicBezTo>
                <a:cubicBezTo>
                  <a:pt x="1609011" y="98312"/>
                  <a:pt x="1600914" y="107122"/>
                  <a:pt x="1590675" y="112242"/>
                </a:cubicBezTo>
                <a:cubicBezTo>
                  <a:pt x="1564599" y="125280"/>
                  <a:pt x="1518826" y="128367"/>
                  <a:pt x="1495425" y="131292"/>
                </a:cubicBezTo>
                <a:cubicBezTo>
                  <a:pt x="1466896" y="134858"/>
                  <a:pt x="1438359" y="138524"/>
                  <a:pt x="1409700" y="140817"/>
                </a:cubicBezTo>
                <a:cubicBezTo>
                  <a:pt x="1358963" y="144876"/>
                  <a:pt x="1308184" y="149101"/>
                  <a:pt x="1257300" y="150342"/>
                </a:cubicBezTo>
                <a:cubicBezTo>
                  <a:pt x="1177949" y="152277"/>
                  <a:pt x="1049338" y="155105"/>
                  <a:pt x="990600" y="150342"/>
                </a:cubicBezTo>
                <a:close/>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4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94" y="544872"/>
            <a:ext cx="4743450" cy="4562475"/>
          </a:xfrm>
          <a:prstGeom prst="rect">
            <a:avLst/>
          </a:prstGeom>
        </p:spPr>
      </p:pic>
      <p:sp>
        <p:nvSpPr>
          <p:cNvPr id="2" name="Rectangle 1"/>
          <p:cNvSpPr/>
          <p:nvPr/>
        </p:nvSpPr>
        <p:spPr>
          <a:xfrm>
            <a:off x="2252981" y="39469"/>
            <a:ext cx="48341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overview</a:t>
            </a:r>
          </a:p>
        </p:txBody>
      </p:sp>
      <p:sp>
        <p:nvSpPr>
          <p:cNvPr id="27654" name="TextBox 2"/>
          <p:cNvSpPr txBox="1">
            <a:spLocks noChangeArrowheads="1"/>
          </p:cNvSpPr>
          <p:nvPr/>
        </p:nvSpPr>
        <p:spPr bwMode="auto">
          <a:xfrm>
            <a:off x="5029200" y="914400"/>
            <a:ext cx="4016748"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Like the adrenal gland and other organs, lymph nodes have a </a:t>
            </a:r>
            <a:r>
              <a:rPr lang="en-US" b="1" dirty="0">
                <a:solidFill>
                  <a:srgbClr val="00B050"/>
                </a:solidFill>
                <a:latin typeface="Times New Roman" pitchFamily="18" charset="0"/>
                <a:cs typeface="Times New Roman" pitchFamily="18" charset="0"/>
              </a:rPr>
              <a:t>cortex</a:t>
            </a:r>
            <a:r>
              <a:rPr lang="en-US" b="1" dirty="0">
                <a:solidFill>
                  <a:schemeClr val="accent3">
                    <a:lumMod val="50000"/>
                  </a:schemeClr>
                </a:solidFill>
                <a:latin typeface="Times New Roman" pitchFamily="18" charset="0"/>
                <a:cs typeface="Times New Roman" pitchFamily="18" charset="0"/>
              </a:rPr>
              <a:t> (black outlined region) and </a:t>
            </a:r>
            <a:r>
              <a:rPr lang="en-US" b="1" dirty="0">
                <a:solidFill>
                  <a:srgbClr val="00B050"/>
                </a:solidFill>
                <a:latin typeface="Times New Roman" pitchFamily="18" charset="0"/>
                <a:cs typeface="Times New Roman" pitchFamily="18" charset="0"/>
              </a:rPr>
              <a:t>medulla</a:t>
            </a:r>
            <a:r>
              <a:rPr lang="en-US" b="1" dirty="0">
                <a:solidFill>
                  <a:schemeClr val="accent3">
                    <a:lumMod val="50000"/>
                  </a:schemeClr>
                </a:solidFill>
                <a:latin typeface="Times New Roman" pitchFamily="18" charset="0"/>
                <a:cs typeface="Times New Roman" pitchFamily="18" charset="0"/>
              </a:rPr>
              <a:t>, albeit less distinct than in other organs.</a:t>
            </a:r>
          </a:p>
        </p:txBody>
      </p:sp>
      <p:sp>
        <p:nvSpPr>
          <p:cNvPr id="9" name="TextBox 8"/>
          <p:cNvSpPr txBox="1"/>
          <p:nvPr/>
        </p:nvSpPr>
        <p:spPr>
          <a:xfrm>
            <a:off x="829526" y="5562600"/>
            <a:ext cx="5638800" cy="923330"/>
          </a:xfrm>
          <a:prstGeom prst="rect">
            <a:avLst/>
          </a:prstGeom>
          <a:noFill/>
        </p:spPr>
        <p:txBody>
          <a:bodyPr wrap="square" rtlCol="0">
            <a:spAutoFit/>
          </a:bodyPr>
          <a:lstStyle/>
          <a:p>
            <a:r>
              <a:rPr lang="en-US" b="1" dirty="0">
                <a:solidFill>
                  <a:srgbClr val="00B050"/>
                </a:solidFill>
                <a:latin typeface="Tempus Sans ITC" pitchFamily="82" charset="0"/>
              </a:rPr>
              <a:t>Again, note that the indention at the </a:t>
            </a:r>
            <a:r>
              <a:rPr lang="en-US" b="1" dirty="0" err="1">
                <a:solidFill>
                  <a:srgbClr val="00B050"/>
                </a:solidFill>
                <a:latin typeface="Tempus Sans ITC" pitchFamily="82" charset="0"/>
              </a:rPr>
              <a:t>hilus</a:t>
            </a:r>
            <a:r>
              <a:rPr lang="en-US" b="1" dirty="0">
                <a:solidFill>
                  <a:srgbClr val="00B050"/>
                </a:solidFill>
                <a:latin typeface="Tempus Sans ITC" pitchFamily="82" charset="0"/>
              </a:rPr>
              <a:t> may create slides where these regions are not initially intuitive, e.g. cortical tissue in the “middle” of the slide.</a:t>
            </a:r>
          </a:p>
        </p:txBody>
      </p:sp>
      <p:sp>
        <p:nvSpPr>
          <p:cNvPr id="6" name="Freeform 5"/>
          <p:cNvSpPr/>
          <p:nvPr/>
        </p:nvSpPr>
        <p:spPr>
          <a:xfrm>
            <a:off x="1075765" y="1055594"/>
            <a:ext cx="2006021" cy="3408830"/>
          </a:xfrm>
          <a:custGeom>
            <a:avLst/>
            <a:gdLst>
              <a:gd name="connsiteX0" fmla="*/ 1667435 w 2006021"/>
              <a:gd name="connsiteY0" fmla="*/ 1176618 h 3408830"/>
              <a:gd name="connsiteX1" fmla="*/ 1721223 w 2006021"/>
              <a:gd name="connsiteY1" fmla="*/ 1163171 h 3408830"/>
              <a:gd name="connsiteX2" fmla="*/ 1761564 w 2006021"/>
              <a:gd name="connsiteY2" fmla="*/ 1136277 h 3408830"/>
              <a:gd name="connsiteX3" fmla="*/ 1808629 w 2006021"/>
              <a:gd name="connsiteY3" fmla="*/ 1082488 h 3408830"/>
              <a:gd name="connsiteX4" fmla="*/ 1828800 w 2006021"/>
              <a:gd name="connsiteY4" fmla="*/ 1062318 h 3408830"/>
              <a:gd name="connsiteX5" fmla="*/ 1862417 w 2006021"/>
              <a:gd name="connsiteY5" fmla="*/ 1028700 h 3408830"/>
              <a:gd name="connsiteX6" fmla="*/ 1882588 w 2006021"/>
              <a:gd name="connsiteY6" fmla="*/ 988359 h 3408830"/>
              <a:gd name="connsiteX7" fmla="*/ 1889311 w 2006021"/>
              <a:gd name="connsiteY7" fmla="*/ 968188 h 3408830"/>
              <a:gd name="connsiteX8" fmla="*/ 1909482 w 2006021"/>
              <a:gd name="connsiteY8" fmla="*/ 927847 h 3408830"/>
              <a:gd name="connsiteX9" fmla="*/ 1922929 w 2006021"/>
              <a:gd name="connsiteY9" fmla="*/ 887506 h 3408830"/>
              <a:gd name="connsiteX10" fmla="*/ 1929653 w 2006021"/>
              <a:gd name="connsiteY10" fmla="*/ 867335 h 3408830"/>
              <a:gd name="connsiteX11" fmla="*/ 1936376 w 2006021"/>
              <a:gd name="connsiteY11" fmla="*/ 847165 h 3408830"/>
              <a:gd name="connsiteX12" fmla="*/ 1949823 w 2006021"/>
              <a:gd name="connsiteY12" fmla="*/ 826994 h 3408830"/>
              <a:gd name="connsiteX13" fmla="*/ 1963270 w 2006021"/>
              <a:gd name="connsiteY13" fmla="*/ 786653 h 3408830"/>
              <a:gd name="connsiteX14" fmla="*/ 1976717 w 2006021"/>
              <a:gd name="connsiteY14" fmla="*/ 746312 h 3408830"/>
              <a:gd name="connsiteX15" fmla="*/ 1983441 w 2006021"/>
              <a:gd name="connsiteY15" fmla="*/ 726141 h 3408830"/>
              <a:gd name="connsiteX16" fmla="*/ 1990164 w 2006021"/>
              <a:gd name="connsiteY16" fmla="*/ 705971 h 3408830"/>
              <a:gd name="connsiteX17" fmla="*/ 1996888 w 2006021"/>
              <a:gd name="connsiteY17" fmla="*/ 403412 h 3408830"/>
              <a:gd name="connsiteX18" fmla="*/ 1990164 w 2006021"/>
              <a:gd name="connsiteY18" fmla="*/ 369794 h 3408830"/>
              <a:gd name="connsiteX19" fmla="*/ 1976717 w 2006021"/>
              <a:gd name="connsiteY19" fmla="*/ 302559 h 3408830"/>
              <a:gd name="connsiteX20" fmla="*/ 1963270 w 2006021"/>
              <a:gd name="connsiteY20" fmla="*/ 282388 h 3408830"/>
              <a:gd name="connsiteX21" fmla="*/ 1949823 w 2006021"/>
              <a:gd name="connsiteY21" fmla="*/ 242047 h 3408830"/>
              <a:gd name="connsiteX22" fmla="*/ 1943100 w 2006021"/>
              <a:gd name="connsiteY22" fmla="*/ 221877 h 3408830"/>
              <a:gd name="connsiteX23" fmla="*/ 1929653 w 2006021"/>
              <a:gd name="connsiteY23" fmla="*/ 201706 h 3408830"/>
              <a:gd name="connsiteX24" fmla="*/ 1909482 w 2006021"/>
              <a:gd name="connsiteY24" fmla="*/ 161365 h 3408830"/>
              <a:gd name="connsiteX25" fmla="*/ 1889311 w 2006021"/>
              <a:gd name="connsiteY25" fmla="*/ 147918 h 3408830"/>
              <a:gd name="connsiteX26" fmla="*/ 1869141 w 2006021"/>
              <a:gd name="connsiteY26" fmla="*/ 127747 h 3408830"/>
              <a:gd name="connsiteX27" fmla="*/ 1808629 w 2006021"/>
              <a:gd name="connsiteY27" fmla="*/ 94130 h 3408830"/>
              <a:gd name="connsiteX28" fmla="*/ 1775011 w 2006021"/>
              <a:gd name="connsiteY28" fmla="*/ 67235 h 3408830"/>
              <a:gd name="connsiteX29" fmla="*/ 1734670 w 2006021"/>
              <a:gd name="connsiteY29" fmla="*/ 53788 h 3408830"/>
              <a:gd name="connsiteX30" fmla="*/ 1694329 w 2006021"/>
              <a:gd name="connsiteY30" fmla="*/ 26894 h 3408830"/>
              <a:gd name="connsiteX31" fmla="*/ 1653988 w 2006021"/>
              <a:gd name="connsiteY31" fmla="*/ 13447 h 3408830"/>
              <a:gd name="connsiteX32" fmla="*/ 1559859 w 2006021"/>
              <a:gd name="connsiteY32" fmla="*/ 0 h 3408830"/>
              <a:gd name="connsiteX33" fmla="*/ 1405217 w 2006021"/>
              <a:gd name="connsiteY33" fmla="*/ 6724 h 3408830"/>
              <a:gd name="connsiteX34" fmla="*/ 1331259 w 2006021"/>
              <a:gd name="connsiteY34" fmla="*/ 20171 h 3408830"/>
              <a:gd name="connsiteX35" fmla="*/ 1237129 w 2006021"/>
              <a:gd name="connsiteY35" fmla="*/ 33618 h 3408830"/>
              <a:gd name="connsiteX36" fmla="*/ 1190064 w 2006021"/>
              <a:gd name="connsiteY36" fmla="*/ 53788 h 3408830"/>
              <a:gd name="connsiteX37" fmla="*/ 1163170 w 2006021"/>
              <a:gd name="connsiteY37" fmla="*/ 60512 h 3408830"/>
              <a:gd name="connsiteX38" fmla="*/ 1122829 w 2006021"/>
              <a:gd name="connsiteY38" fmla="*/ 87406 h 3408830"/>
              <a:gd name="connsiteX39" fmla="*/ 1109382 w 2006021"/>
              <a:gd name="connsiteY39" fmla="*/ 107577 h 3408830"/>
              <a:gd name="connsiteX40" fmla="*/ 1062317 w 2006021"/>
              <a:gd name="connsiteY40" fmla="*/ 134471 h 3408830"/>
              <a:gd name="connsiteX41" fmla="*/ 1042147 w 2006021"/>
              <a:gd name="connsiteY41" fmla="*/ 154641 h 3408830"/>
              <a:gd name="connsiteX42" fmla="*/ 1021976 w 2006021"/>
              <a:gd name="connsiteY42" fmla="*/ 168088 h 3408830"/>
              <a:gd name="connsiteX43" fmla="*/ 981635 w 2006021"/>
              <a:gd name="connsiteY43" fmla="*/ 194982 h 3408830"/>
              <a:gd name="connsiteX44" fmla="*/ 968188 w 2006021"/>
              <a:gd name="connsiteY44" fmla="*/ 208430 h 3408830"/>
              <a:gd name="connsiteX45" fmla="*/ 954741 w 2006021"/>
              <a:gd name="connsiteY45" fmla="*/ 228600 h 3408830"/>
              <a:gd name="connsiteX46" fmla="*/ 921123 w 2006021"/>
              <a:gd name="connsiteY46" fmla="*/ 235324 h 3408830"/>
              <a:gd name="connsiteX47" fmla="*/ 880782 w 2006021"/>
              <a:gd name="connsiteY47" fmla="*/ 268941 h 3408830"/>
              <a:gd name="connsiteX48" fmla="*/ 833717 w 2006021"/>
              <a:gd name="connsiteY48" fmla="*/ 295835 h 3408830"/>
              <a:gd name="connsiteX49" fmla="*/ 800100 w 2006021"/>
              <a:gd name="connsiteY49" fmla="*/ 329453 h 3408830"/>
              <a:gd name="connsiteX50" fmla="*/ 766482 w 2006021"/>
              <a:gd name="connsiteY50" fmla="*/ 356347 h 3408830"/>
              <a:gd name="connsiteX51" fmla="*/ 746311 w 2006021"/>
              <a:gd name="connsiteY51" fmla="*/ 376518 h 3408830"/>
              <a:gd name="connsiteX52" fmla="*/ 726141 w 2006021"/>
              <a:gd name="connsiteY52" fmla="*/ 403412 h 3408830"/>
              <a:gd name="connsiteX53" fmla="*/ 705970 w 2006021"/>
              <a:gd name="connsiteY53" fmla="*/ 416859 h 3408830"/>
              <a:gd name="connsiteX54" fmla="*/ 692523 w 2006021"/>
              <a:gd name="connsiteY54" fmla="*/ 443753 h 3408830"/>
              <a:gd name="connsiteX55" fmla="*/ 672353 w 2006021"/>
              <a:gd name="connsiteY55" fmla="*/ 457200 h 3408830"/>
              <a:gd name="connsiteX56" fmla="*/ 658906 w 2006021"/>
              <a:gd name="connsiteY56" fmla="*/ 477371 h 3408830"/>
              <a:gd name="connsiteX57" fmla="*/ 638735 w 2006021"/>
              <a:gd name="connsiteY57" fmla="*/ 490818 h 3408830"/>
              <a:gd name="connsiteX58" fmla="*/ 618564 w 2006021"/>
              <a:gd name="connsiteY58" fmla="*/ 510988 h 3408830"/>
              <a:gd name="connsiteX59" fmla="*/ 598394 w 2006021"/>
              <a:gd name="connsiteY59" fmla="*/ 551330 h 3408830"/>
              <a:gd name="connsiteX60" fmla="*/ 578223 w 2006021"/>
              <a:gd name="connsiteY60" fmla="*/ 564777 h 3408830"/>
              <a:gd name="connsiteX61" fmla="*/ 571500 w 2006021"/>
              <a:gd name="connsiteY61" fmla="*/ 584947 h 3408830"/>
              <a:gd name="connsiteX62" fmla="*/ 537882 w 2006021"/>
              <a:gd name="connsiteY62" fmla="*/ 625288 h 3408830"/>
              <a:gd name="connsiteX63" fmla="*/ 517711 w 2006021"/>
              <a:gd name="connsiteY63" fmla="*/ 658906 h 3408830"/>
              <a:gd name="connsiteX64" fmla="*/ 504264 w 2006021"/>
              <a:gd name="connsiteY64" fmla="*/ 685800 h 3408830"/>
              <a:gd name="connsiteX65" fmla="*/ 477370 w 2006021"/>
              <a:gd name="connsiteY65" fmla="*/ 726141 h 3408830"/>
              <a:gd name="connsiteX66" fmla="*/ 450476 w 2006021"/>
              <a:gd name="connsiteY66" fmla="*/ 766482 h 3408830"/>
              <a:gd name="connsiteX67" fmla="*/ 437029 w 2006021"/>
              <a:gd name="connsiteY67" fmla="*/ 793377 h 3408830"/>
              <a:gd name="connsiteX68" fmla="*/ 423582 w 2006021"/>
              <a:gd name="connsiteY68" fmla="*/ 813547 h 3408830"/>
              <a:gd name="connsiteX69" fmla="*/ 416859 w 2006021"/>
              <a:gd name="connsiteY69" fmla="*/ 840441 h 3408830"/>
              <a:gd name="connsiteX70" fmla="*/ 403411 w 2006021"/>
              <a:gd name="connsiteY70" fmla="*/ 853888 h 3408830"/>
              <a:gd name="connsiteX71" fmla="*/ 389964 w 2006021"/>
              <a:gd name="connsiteY71" fmla="*/ 874059 h 3408830"/>
              <a:gd name="connsiteX72" fmla="*/ 369794 w 2006021"/>
              <a:gd name="connsiteY72" fmla="*/ 914400 h 3408830"/>
              <a:gd name="connsiteX73" fmla="*/ 356347 w 2006021"/>
              <a:gd name="connsiteY73" fmla="*/ 954741 h 3408830"/>
              <a:gd name="connsiteX74" fmla="*/ 342900 w 2006021"/>
              <a:gd name="connsiteY74" fmla="*/ 974912 h 3408830"/>
              <a:gd name="connsiteX75" fmla="*/ 322729 w 2006021"/>
              <a:gd name="connsiteY75" fmla="*/ 1008530 h 3408830"/>
              <a:gd name="connsiteX76" fmla="*/ 316006 w 2006021"/>
              <a:gd name="connsiteY76" fmla="*/ 1028700 h 3408830"/>
              <a:gd name="connsiteX77" fmla="*/ 289111 w 2006021"/>
              <a:gd name="connsiteY77" fmla="*/ 1075765 h 3408830"/>
              <a:gd name="connsiteX78" fmla="*/ 282388 w 2006021"/>
              <a:gd name="connsiteY78" fmla="*/ 1095935 h 3408830"/>
              <a:gd name="connsiteX79" fmla="*/ 275664 w 2006021"/>
              <a:gd name="connsiteY79" fmla="*/ 1122830 h 3408830"/>
              <a:gd name="connsiteX80" fmla="*/ 262217 w 2006021"/>
              <a:gd name="connsiteY80" fmla="*/ 1143000 h 3408830"/>
              <a:gd name="connsiteX81" fmla="*/ 235323 w 2006021"/>
              <a:gd name="connsiteY81" fmla="*/ 1183341 h 3408830"/>
              <a:gd name="connsiteX82" fmla="*/ 208429 w 2006021"/>
              <a:gd name="connsiteY82" fmla="*/ 1237130 h 3408830"/>
              <a:gd name="connsiteX83" fmla="*/ 194982 w 2006021"/>
              <a:gd name="connsiteY83" fmla="*/ 1277471 h 3408830"/>
              <a:gd name="connsiteX84" fmla="*/ 181535 w 2006021"/>
              <a:gd name="connsiteY84" fmla="*/ 1297641 h 3408830"/>
              <a:gd name="connsiteX85" fmla="*/ 168088 w 2006021"/>
              <a:gd name="connsiteY85" fmla="*/ 1337982 h 3408830"/>
              <a:gd name="connsiteX86" fmla="*/ 161364 w 2006021"/>
              <a:gd name="connsiteY86" fmla="*/ 1358153 h 3408830"/>
              <a:gd name="connsiteX87" fmla="*/ 147917 w 2006021"/>
              <a:gd name="connsiteY87" fmla="*/ 1385047 h 3408830"/>
              <a:gd name="connsiteX88" fmla="*/ 127747 w 2006021"/>
              <a:gd name="connsiteY88" fmla="*/ 1445559 h 3408830"/>
              <a:gd name="connsiteX89" fmla="*/ 121023 w 2006021"/>
              <a:gd name="connsiteY89" fmla="*/ 1465730 h 3408830"/>
              <a:gd name="connsiteX90" fmla="*/ 114300 w 2006021"/>
              <a:gd name="connsiteY90" fmla="*/ 1485900 h 3408830"/>
              <a:gd name="connsiteX91" fmla="*/ 100853 w 2006021"/>
              <a:gd name="connsiteY91" fmla="*/ 1600200 h 3408830"/>
              <a:gd name="connsiteX92" fmla="*/ 94129 w 2006021"/>
              <a:gd name="connsiteY92" fmla="*/ 1627094 h 3408830"/>
              <a:gd name="connsiteX93" fmla="*/ 80682 w 2006021"/>
              <a:gd name="connsiteY93" fmla="*/ 1707777 h 3408830"/>
              <a:gd name="connsiteX94" fmla="*/ 73959 w 2006021"/>
              <a:gd name="connsiteY94" fmla="*/ 1748118 h 3408830"/>
              <a:gd name="connsiteX95" fmla="*/ 60511 w 2006021"/>
              <a:gd name="connsiteY95" fmla="*/ 1808630 h 3408830"/>
              <a:gd name="connsiteX96" fmla="*/ 53788 w 2006021"/>
              <a:gd name="connsiteY96" fmla="*/ 1862418 h 3408830"/>
              <a:gd name="connsiteX97" fmla="*/ 47064 w 2006021"/>
              <a:gd name="connsiteY97" fmla="*/ 1882588 h 3408830"/>
              <a:gd name="connsiteX98" fmla="*/ 40341 w 2006021"/>
              <a:gd name="connsiteY98" fmla="*/ 1922930 h 3408830"/>
              <a:gd name="connsiteX99" fmla="*/ 33617 w 2006021"/>
              <a:gd name="connsiteY99" fmla="*/ 1949824 h 3408830"/>
              <a:gd name="connsiteX100" fmla="*/ 20170 w 2006021"/>
              <a:gd name="connsiteY100" fmla="*/ 2003612 h 3408830"/>
              <a:gd name="connsiteX101" fmla="*/ 13447 w 2006021"/>
              <a:gd name="connsiteY101" fmla="*/ 2084294 h 3408830"/>
              <a:gd name="connsiteX102" fmla="*/ 6723 w 2006021"/>
              <a:gd name="connsiteY102" fmla="*/ 2138082 h 3408830"/>
              <a:gd name="connsiteX103" fmla="*/ 0 w 2006021"/>
              <a:gd name="connsiteY103" fmla="*/ 2212041 h 3408830"/>
              <a:gd name="connsiteX104" fmla="*/ 6723 w 2006021"/>
              <a:gd name="connsiteY104" fmla="*/ 2521324 h 3408830"/>
              <a:gd name="connsiteX105" fmla="*/ 13447 w 2006021"/>
              <a:gd name="connsiteY105" fmla="*/ 2561665 h 3408830"/>
              <a:gd name="connsiteX106" fmla="*/ 20170 w 2006021"/>
              <a:gd name="connsiteY106" fmla="*/ 2608730 h 3408830"/>
              <a:gd name="connsiteX107" fmla="*/ 33617 w 2006021"/>
              <a:gd name="connsiteY107" fmla="*/ 2696135 h 3408830"/>
              <a:gd name="connsiteX108" fmla="*/ 47064 w 2006021"/>
              <a:gd name="connsiteY108" fmla="*/ 2837330 h 3408830"/>
              <a:gd name="connsiteX109" fmla="*/ 60511 w 2006021"/>
              <a:gd name="connsiteY109" fmla="*/ 2877671 h 3408830"/>
              <a:gd name="connsiteX110" fmla="*/ 73959 w 2006021"/>
              <a:gd name="connsiteY110" fmla="*/ 2891118 h 3408830"/>
              <a:gd name="connsiteX111" fmla="*/ 87406 w 2006021"/>
              <a:gd name="connsiteY111" fmla="*/ 2931459 h 3408830"/>
              <a:gd name="connsiteX112" fmla="*/ 121023 w 2006021"/>
              <a:gd name="connsiteY112" fmla="*/ 2971800 h 3408830"/>
              <a:gd name="connsiteX113" fmla="*/ 147917 w 2006021"/>
              <a:gd name="connsiteY113" fmla="*/ 3012141 h 3408830"/>
              <a:gd name="connsiteX114" fmla="*/ 168088 w 2006021"/>
              <a:gd name="connsiteY114" fmla="*/ 3032312 h 3408830"/>
              <a:gd name="connsiteX115" fmla="*/ 188259 w 2006021"/>
              <a:gd name="connsiteY115" fmla="*/ 3072653 h 3408830"/>
              <a:gd name="connsiteX116" fmla="*/ 208429 w 2006021"/>
              <a:gd name="connsiteY116" fmla="*/ 3092824 h 3408830"/>
              <a:gd name="connsiteX117" fmla="*/ 235323 w 2006021"/>
              <a:gd name="connsiteY117" fmla="*/ 3133165 h 3408830"/>
              <a:gd name="connsiteX118" fmla="*/ 248770 w 2006021"/>
              <a:gd name="connsiteY118" fmla="*/ 3153335 h 3408830"/>
              <a:gd name="connsiteX119" fmla="*/ 268941 w 2006021"/>
              <a:gd name="connsiteY119" fmla="*/ 3166782 h 3408830"/>
              <a:gd name="connsiteX120" fmla="*/ 282388 w 2006021"/>
              <a:gd name="connsiteY120" fmla="*/ 3186953 h 3408830"/>
              <a:gd name="connsiteX121" fmla="*/ 322729 w 2006021"/>
              <a:gd name="connsiteY121" fmla="*/ 3220571 h 3408830"/>
              <a:gd name="connsiteX122" fmla="*/ 336176 w 2006021"/>
              <a:gd name="connsiteY122" fmla="*/ 3240741 h 3408830"/>
              <a:gd name="connsiteX123" fmla="*/ 356347 w 2006021"/>
              <a:gd name="connsiteY123" fmla="*/ 3247465 h 3408830"/>
              <a:gd name="connsiteX124" fmla="*/ 376517 w 2006021"/>
              <a:gd name="connsiteY124" fmla="*/ 3260912 h 3408830"/>
              <a:gd name="connsiteX125" fmla="*/ 416859 w 2006021"/>
              <a:gd name="connsiteY125" fmla="*/ 3287806 h 3408830"/>
              <a:gd name="connsiteX126" fmla="*/ 477370 w 2006021"/>
              <a:gd name="connsiteY126" fmla="*/ 3321424 h 3408830"/>
              <a:gd name="connsiteX127" fmla="*/ 497541 w 2006021"/>
              <a:gd name="connsiteY127" fmla="*/ 3334871 h 3408830"/>
              <a:gd name="connsiteX128" fmla="*/ 558053 w 2006021"/>
              <a:gd name="connsiteY128" fmla="*/ 3348318 h 3408830"/>
              <a:gd name="connsiteX129" fmla="*/ 578223 w 2006021"/>
              <a:gd name="connsiteY129" fmla="*/ 3355041 h 3408830"/>
              <a:gd name="connsiteX130" fmla="*/ 632011 w 2006021"/>
              <a:gd name="connsiteY130" fmla="*/ 3361765 h 3408830"/>
              <a:gd name="connsiteX131" fmla="*/ 712694 w 2006021"/>
              <a:gd name="connsiteY131" fmla="*/ 3375212 h 3408830"/>
              <a:gd name="connsiteX132" fmla="*/ 739588 w 2006021"/>
              <a:gd name="connsiteY132" fmla="*/ 3381935 h 3408830"/>
              <a:gd name="connsiteX133" fmla="*/ 914400 w 2006021"/>
              <a:gd name="connsiteY133" fmla="*/ 3395382 h 3408830"/>
              <a:gd name="connsiteX134" fmla="*/ 1062317 w 2006021"/>
              <a:gd name="connsiteY134" fmla="*/ 3408830 h 3408830"/>
              <a:gd name="connsiteX135" fmla="*/ 1169894 w 2006021"/>
              <a:gd name="connsiteY135" fmla="*/ 3402106 h 3408830"/>
              <a:gd name="connsiteX136" fmla="*/ 1223682 w 2006021"/>
              <a:gd name="connsiteY136" fmla="*/ 3395382 h 3408830"/>
              <a:gd name="connsiteX137" fmla="*/ 1243853 w 2006021"/>
              <a:gd name="connsiteY137" fmla="*/ 3388659 h 3408830"/>
              <a:gd name="connsiteX138" fmla="*/ 1270747 w 2006021"/>
              <a:gd name="connsiteY138" fmla="*/ 3381935 h 3408830"/>
              <a:gd name="connsiteX139" fmla="*/ 1290917 w 2006021"/>
              <a:gd name="connsiteY139" fmla="*/ 3368488 h 3408830"/>
              <a:gd name="connsiteX140" fmla="*/ 1331259 w 2006021"/>
              <a:gd name="connsiteY140" fmla="*/ 3355041 h 3408830"/>
              <a:gd name="connsiteX141" fmla="*/ 1391770 w 2006021"/>
              <a:gd name="connsiteY141" fmla="*/ 3314700 h 3408830"/>
              <a:gd name="connsiteX142" fmla="*/ 1411941 w 2006021"/>
              <a:gd name="connsiteY142" fmla="*/ 3301253 h 3408830"/>
              <a:gd name="connsiteX143" fmla="*/ 1432111 w 2006021"/>
              <a:gd name="connsiteY143" fmla="*/ 3287806 h 3408830"/>
              <a:gd name="connsiteX144" fmla="*/ 1452282 w 2006021"/>
              <a:gd name="connsiteY144" fmla="*/ 3281082 h 3408830"/>
              <a:gd name="connsiteX145" fmla="*/ 1472453 w 2006021"/>
              <a:gd name="connsiteY145" fmla="*/ 3260912 h 3408830"/>
              <a:gd name="connsiteX146" fmla="*/ 1512794 w 2006021"/>
              <a:gd name="connsiteY146" fmla="*/ 3234018 h 3408830"/>
              <a:gd name="connsiteX147" fmla="*/ 1553135 w 2006021"/>
              <a:gd name="connsiteY147" fmla="*/ 3193677 h 3408830"/>
              <a:gd name="connsiteX148" fmla="*/ 1573306 w 2006021"/>
              <a:gd name="connsiteY148" fmla="*/ 3186953 h 3408830"/>
              <a:gd name="connsiteX149" fmla="*/ 1613647 w 2006021"/>
              <a:gd name="connsiteY149" fmla="*/ 3153335 h 3408830"/>
              <a:gd name="connsiteX150" fmla="*/ 1627094 w 2006021"/>
              <a:gd name="connsiteY150" fmla="*/ 3133165 h 3408830"/>
              <a:gd name="connsiteX151" fmla="*/ 1660711 w 2006021"/>
              <a:gd name="connsiteY151" fmla="*/ 3092824 h 3408830"/>
              <a:gd name="connsiteX152" fmla="*/ 1667435 w 2006021"/>
              <a:gd name="connsiteY152" fmla="*/ 3072653 h 3408830"/>
              <a:gd name="connsiteX153" fmla="*/ 1680882 w 2006021"/>
              <a:gd name="connsiteY153" fmla="*/ 3052482 h 3408830"/>
              <a:gd name="connsiteX154" fmla="*/ 1694329 w 2006021"/>
              <a:gd name="connsiteY154" fmla="*/ 3025588 h 3408830"/>
              <a:gd name="connsiteX155" fmla="*/ 1707776 w 2006021"/>
              <a:gd name="connsiteY155" fmla="*/ 3005418 h 3408830"/>
              <a:gd name="connsiteX156" fmla="*/ 1714500 w 2006021"/>
              <a:gd name="connsiteY156" fmla="*/ 2985247 h 3408830"/>
              <a:gd name="connsiteX157" fmla="*/ 1741394 w 2006021"/>
              <a:gd name="connsiteY157" fmla="*/ 2944906 h 3408830"/>
              <a:gd name="connsiteX158" fmla="*/ 1761564 w 2006021"/>
              <a:gd name="connsiteY158" fmla="*/ 2904565 h 3408830"/>
              <a:gd name="connsiteX159" fmla="*/ 1768288 w 2006021"/>
              <a:gd name="connsiteY159" fmla="*/ 2884394 h 3408830"/>
              <a:gd name="connsiteX160" fmla="*/ 1788459 w 2006021"/>
              <a:gd name="connsiteY160" fmla="*/ 2870947 h 3408830"/>
              <a:gd name="connsiteX161" fmla="*/ 1808629 w 2006021"/>
              <a:gd name="connsiteY161" fmla="*/ 2830606 h 3408830"/>
              <a:gd name="connsiteX162" fmla="*/ 1828800 w 2006021"/>
              <a:gd name="connsiteY162" fmla="*/ 2790265 h 3408830"/>
              <a:gd name="connsiteX163" fmla="*/ 1835523 w 2006021"/>
              <a:gd name="connsiteY163" fmla="*/ 2770094 h 3408830"/>
              <a:gd name="connsiteX164" fmla="*/ 1842247 w 2006021"/>
              <a:gd name="connsiteY164" fmla="*/ 2743200 h 3408830"/>
              <a:gd name="connsiteX165" fmla="*/ 1855694 w 2006021"/>
              <a:gd name="connsiteY165" fmla="*/ 2723030 h 3408830"/>
              <a:gd name="connsiteX166" fmla="*/ 1869141 w 2006021"/>
              <a:gd name="connsiteY166" fmla="*/ 2689412 h 3408830"/>
              <a:gd name="connsiteX167" fmla="*/ 1889311 w 2006021"/>
              <a:gd name="connsiteY167" fmla="*/ 2642347 h 3408830"/>
              <a:gd name="connsiteX168" fmla="*/ 1896035 w 2006021"/>
              <a:gd name="connsiteY168" fmla="*/ 2615453 h 3408830"/>
              <a:gd name="connsiteX169" fmla="*/ 1909482 w 2006021"/>
              <a:gd name="connsiteY169" fmla="*/ 2575112 h 3408830"/>
              <a:gd name="connsiteX170" fmla="*/ 1929653 w 2006021"/>
              <a:gd name="connsiteY170" fmla="*/ 2514600 h 3408830"/>
              <a:gd name="connsiteX171" fmla="*/ 1949823 w 2006021"/>
              <a:gd name="connsiteY171" fmla="*/ 2433918 h 3408830"/>
              <a:gd name="connsiteX172" fmla="*/ 1963270 w 2006021"/>
              <a:gd name="connsiteY172" fmla="*/ 2400300 h 3408830"/>
              <a:gd name="connsiteX173" fmla="*/ 1969994 w 2006021"/>
              <a:gd name="connsiteY173" fmla="*/ 2359959 h 3408830"/>
              <a:gd name="connsiteX174" fmla="*/ 1976717 w 2006021"/>
              <a:gd name="connsiteY174" fmla="*/ 2333065 h 3408830"/>
              <a:gd name="connsiteX175" fmla="*/ 1983441 w 2006021"/>
              <a:gd name="connsiteY175" fmla="*/ 2265830 h 3408830"/>
              <a:gd name="connsiteX176" fmla="*/ 1969994 w 2006021"/>
              <a:gd name="connsiteY176" fmla="*/ 1896035 h 3408830"/>
              <a:gd name="connsiteX177" fmla="*/ 1956547 w 2006021"/>
              <a:gd name="connsiteY177" fmla="*/ 1855694 h 3408830"/>
              <a:gd name="connsiteX178" fmla="*/ 1936376 w 2006021"/>
              <a:gd name="connsiteY178" fmla="*/ 1808630 h 3408830"/>
              <a:gd name="connsiteX179" fmla="*/ 1922929 w 2006021"/>
              <a:gd name="connsiteY179" fmla="*/ 1788459 h 3408830"/>
              <a:gd name="connsiteX180" fmla="*/ 1889311 w 2006021"/>
              <a:gd name="connsiteY180" fmla="*/ 1727947 h 3408830"/>
              <a:gd name="connsiteX181" fmla="*/ 1875864 w 2006021"/>
              <a:gd name="connsiteY181" fmla="*/ 1707777 h 3408830"/>
              <a:gd name="connsiteX182" fmla="*/ 1869141 w 2006021"/>
              <a:gd name="connsiteY182" fmla="*/ 1687606 h 3408830"/>
              <a:gd name="connsiteX183" fmla="*/ 1848970 w 2006021"/>
              <a:gd name="connsiteY183" fmla="*/ 1667435 h 3408830"/>
              <a:gd name="connsiteX184" fmla="*/ 1835523 w 2006021"/>
              <a:gd name="connsiteY184" fmla="*/ 1647265 h 3408830"/>
              <a:gd name="connsiteX185" fmla="*/ 1828800 w 2006021"/>
              <a:gd name="connsiteY185" fmla="*/ 1627094 h 3408830"/>
              <a:gd name="connsiteX186" fmla="*/ 1748117 w 2006021"/>
              <a:gd name="connsiteY186" fmla="*/ 1559859 h 3408830"/>
              <a:gd name="connsiteX187" fmla="*/ 1707776 w 2006021"/>
              <a:gd name="connsiteY187" fmla="*/ 1546412 h 3408830"/>
              <a:gd name="connsiteX188" fmla="*/ 1674159 w 2006021"/>
              <a:gd name="connsiteY188" fmla="*/ 1553135 h 3408830"/>
              <a:gd name="connsiteX189" fmla="*/ 1660711 w 2006021"/>
              <a:gd name="connsiteY189" fmla="*/ 1566582 h 3408830"/>
              <a:gd name="connsiteX190" fmla="*/ 1640541 w 2006021"/>
              <a:gd name="connsiteY190" fmla="*/ 1573306 h 3408830"/>
              <a:gd name="connsiteX191" fmla="*/ 1620370 w 2006021"/>
              <a:gd name="connsiteY191" fmla="*/ 1593477 h 3408830"/>
              <a:gd name="connsiteX192" fmla="*/ 1593476 w 2006021"/>
              <a:gd name="connsiteY192" fmla="*/ 1606924 h 3408830"/>
              <a:gd name="connsiteX193" fmla="*/ 1566582 w 2006021"/>
              <a:gd name="connsiteY193" fmla="*/ 1647265 h 3408830"/>
              <a:gd name="connsiteX194" fmla="*/ 1532964 w 2006021"/>
              <a:gd name="connsiteY194" fmla="*/ 1687606 h 3408830"/>
              <a:gd name="connsiteX195" fmla="*/ 1526241 w 2006021"/>
              <a:gd name="connsiteY195" fmla="*/ 1707777 h 3408830"/>
              <a:gd name="connsiteX196" fmla="*/ 1512794 w 2006021"/>
              <a:gd name="connsiteY196" fmla="*/ 1727947 h 3408830"/>
              <a:gd name="connsiteX197" fmla="*/ 1499347 w 2006021"/>
              <a:gd name="connsiteY197" fmla="*/ 1754841 h 3408830"/>
              <a:gd name="connsiteX198" fmla="*/ 1492623 w 2006021"/>
              <a:gd name="connsiteY198" fmla="*/ 1795182 h 3408830"/>
              <a:gd name="connsiteX199" fmla="*/ 1485900 w 2006021"/>
              <a:gd name="connsiteY199" fmla="*/ 1815353 h 3408830"/>
              <a:gd name="connsiteX200" fmla="*/ 1472453 w 2006021"/>
              <a:gd name="connsiteY200" fmla="*/ 1922930 h 3408830"/>
              <a:gd name="connsiteX201" fmla="*/ 1459006 w 2006021"/>
              <a:gd name="connsiteY201" fmla="*/ 2191871 h 3408830"/>
              <a:gd name="connsiteX202" fmla="*/ 1445559 w 2006021"/>
              <a:gd name="connsiteY202" fmla="*/ 2238935 h 3408830"/>
              <a:gd name="connsiteX203" fmla="*/ 1438835 w 2006021"/>
              <a:gd name="connsiteY203" fmla="*/ 2259106 h 3408830"/>
              <a:gd name="connsiteX204" fmla="*/ 1432111 w 2006021"/>
              <a:gd name="connsiteY204" fmla="*/ 2286000 h 3408830"/>
              <a:gd name="connsiteX205" fmla="*/ 1425388 w 2006021"/>
              <a:gd name="connsiteY205" fmla="*/ 2306171 h 3408830"/>
              <a:gd name="connsiteX206" fmla="*/ 1418664 w 2006021"/>
              <a:gd name="connsiteY206" fmla="*/ 2333065 h 3408830"/>
              <a:gd name="connsiteX207" fmla="*/ 1411941 w 2006021"/>
              <a:gd name="connsiteY207" fmla="*/ 2353235 h 3408830"/>
              <a:gd name="connsiteX208" fmla="*/ 1405217 w 2006021"/>
              <a:gd name="connsiteY208" fmla="*/ 2380130 h 3408830"/>
              <a:gd name="connsiteX209" fmla="*/ 1398494 w 2006021"/>
              <a:gd name="connsiteY209" fmla="*/ 2400300 h 3408830"/>
              <a:gd name="connsiteX210" fmla="*/ 1391770 w 2006021"/>
              <a:gd name="connsiteY210" fmla="*/ 2427194 h 3408830"/>
              <a:gd name="connsiteX211" fmla="*/ 1378323 w 2006021"/>
              <a:gd name="connsiteY211" fmla="*/ 2467535 h 3408830"/>
              <a:gd name="connsiteX212" fmla="*/ 1364876 w 2006021"/>
              <a:gd name="connsiteY212" fmla="*/ 2487706 h 3408830"/>
              <a:gd name="connsiteX213" fmla="*/ 1351429 w 2006021"/>
              <a:gd name="connsiteY213" fmla="*/ 2548218 h 3408830"/>
              <a:gd name="connsiteX214" fmla="*/ 1344706 w 2006021"/>
              <a:gd name="connsiteY214" fmla="*/ 2568388 h 3408830"/>
              <a:gd name="connsiteX215" fmla="*/ 1317811 w 2006021"/>
              <a:gd name="connsiteY215" fmla="*/ 2608730 h 3408830"/>
              <a:gd name="connsiteX216" fmla="*/ 1304364 w 2006021"/>
              <a:gd name="connsiteY216" fmla="*/ 2628900 h 3408830"/>
              <a:gd name="connsiteX217" fmla="*/ 1284194 w 2006021"/>
              <a:gd name="connsiteY217" fmla="*/ 2669241 h 3408830"/>
              <a:gd name="connsiteX218" fmla="*/ 1277470 w 2006021"/>
              <a:gd name="connsiteY218" fmla="*/ 2689412 h 3408830"/>
              <a:gd name="connsiteX219" fmla="*/ 1257300 w 2006021"/>
              <a:gd name="connsiteY219" fmla="*/ 2709582 h 3408830"/>
              <a:gd name="connsiteX220" fmla="*/ 1243853 w 2006021"/>
              <a:gd name="connsiteY220" fmla="*/ 2729753 h 3408830"/>
              <a:gd name="connsiteX221" fmla="*/ 1163170 w 2006021"/>
              <a:gd name="connsiteY221" fmla="*/ 2796988 h 3408830"/>
              <a:gd name="connsiteX222" fmla="*/ 1102659 w 2006021"/>
              <a:gd name="connsiteY222" fmla="*/ 2823882 h 3408830"/>
              <a:gd name="connsiteX223" fmla="*/ 1082488 w 2006021"/>
              <a:gd name="connsiteY223" fmla="*/ 2830606 h 3408830"/>
              <a:gd name="connsiteX224" fmla="*/ 1028700 w 2006021"/>
              <a:gd name="connsiteY224" fmla="*/ 2817159 h 3408830"/>
              <a:gd name="connsiteX225" fmla="*/ 1008529 w 2006021"/>
              <a:gd name="connsiteY225" fmla="*/ 2803712 h 3408830"/>
              <a:gd name="connsiteX226" fmla="*/ 968188 w 2006021"/>
              <a:gd name="connsiteY226" fmla="*/ 2790265 h 3408830"/>
              <a:gd name="connsiteX227" fmla="*/ 948017 w 2006021"/>
              <a:gd name="connsiteY227" fmla="*/ 2783541 h 3408830"/>
              <a:gd name="connsiteX228" fmla="*/ 900953 w 2006021"/>
              <a:gd name="connsiteY228" fmla="*/ 2756647 h 3408830"/>
              <a:gd name="connsiteX229" fmla="*/ 860611 w 2006021"/>
              <a:gd name="connsiteY229" fmla="*/ 2723030 h 3408830"/>
              <a:gd name="connsiteX230" fmla="*/ 840441 w 2006021"/>
              <a:gd name="connsiteY230" fmla="*/ 2709582 h 3408830"/>
              <a:gd name="connsiteX231" fmla="*/ 800100 w 2006021"/>
              <a:gd name="connsiteY231" fmla="*/ 2682688 h 3408830"/>
              <a:gd name="connsiteX232" fmla="*/ 766482 w 2006021"/>
              <a:gd name="connsiteY232" fmla="*/ 2642347 h 3408830"/>
              <a:gd name="connsiteX233" fmla="*/ 739588 w 2006021"/>
              <a:gd name="connsiteY233" fmla="*/ 2628900 h 3408830"/>
              <a:gd name="connsiteX234" fmla="*/ 719417 w 2006021"/>
              <a:gd name="connsiteY234" fmla="*/ 2615453 h 3408830"/>
              <a:gd name="connsiteX235" fmla="*/ 672353 w 2006021"/>
              <a:gd name="connsiteY235" fmla="*/ 2561665 h 3408830"/>
              <a:gd name="connsiteX236" fmla="*/ 658906 w 2006021"/>
              <a:gd name="connsiteY236" fmla="*/ 2541494 h 3408830"/>
              <a:gd name="connsiteX237" fmla="*/ 652182 w 2006021"/>
              <a:gd name="connsiteY237" fmla="*/ 2514600 h 3408830"/>
              <a:gd name="connsiteX238" fmla="*/ 645459 w 2006021"/>
              <a:gd name="connsiteY238" fmla="*/ 2494430 h 3408830"/>
              <a:gd name="connsiteX239" fmla="*/ 632011 w 2006021"/>
              <a:gd name="connsiteY239" fmla="*/ 2447365 h 3408830"/>
              <a:gd name="connsiteX240" fmla="*/ 618564 w 2006021"/>
              <a:gd name="connsiteY240" fmla="*/ 2339788 h 3408830"/>
              <a:gd name="connsiteX241" fmla="*/ 605117 w 2006021"/>
              <a:gd name="connsiteY241" fmla="*/ 2117912 h 3408830"/>
              <a:gd name="connsiteX242" fmla="*/ 611841 w 2006021"/>
              <a:gd name="connsiteY242" fmla="*/ 1680882 h 3408830"/>
              <a:gd name="connsiteX243" fmla="*/ 618564 w 2006021"/>
              <a:gd name="connsiteY243" fmla="*/ 1613647 h 3408830"/>
              <a:gd name="connsiteX244" fmla="*/ 632011 w 2006021"/>
              <a:gd name="connsiteY244" fmla="*/ 1546412 h 3408830"/>
              <a:gd name="connsiteX245" fmla="*/ 645459 w 2006021"/>
              <a:gd name="connsiteY245" fmla="*/ 1405218 h 3408830"/>
              <a:gd name="connsiteX246" fmla="*/ 652182 w 2006021"/>
              <a:gd name="connsiteY246" fmla="*/ 1371600 h 3408830"/>
              <a:gd name="connsiteX247" fmla="*/ 665629 w 2006021"/>
              <a:gd name="connsiteY247" fmla="*/ 1331259 h 3408830"/>
              <a:gd name="connsiteX248" fmla="*/ 672353 w 2006021"/>
              <a:gd name="connsiteY248" fmla="*/ 1311088 h 3408830"/>
              <a:gd name="connsiteX249" fmla="*/ 679076 w 2006021"/>
              <a:gd name="connsiteY249" fmla="*/ 1284194 h 3408830"/>
              <a:gd name="connsiteX250" fmla="*/ 699247 w 2006021"/>
              <a:gd name="connsiteY250" fmla="*/ 1243853 h 3408830"/>
              <a:gd name="connsiteX251" fmla="*/ 705970 w 2006021"/>
              <a:gd name="connsiteY251" fmla="*/ 1216959 h 3408830"/>
              <a:gd name="connsiteX252" fmla="*/ 712694 w 2006021"/>
              <a:gd name="connsiteY252" fmla="*/ 1196788 h 3408830"/>
              <a:gd name="connsiteX253" fmla="*/ 726141 w 2006021"/>
              <a:gd name="connsiteY253" fmla="*/ 1149724 h 3408830"/>
              <a:gd name="connsiteX254" fmla="*/ 739588 w 2006021"/>
              <a:gd name="connsiteY254" fmla="*/ 1129553 h 3408830"/>
              <a:gd name="connsiteX255" fmla="*/ 746311 w 2006021"/>
              <a:gd name="connsiteY255" fmla="*/ 1109382 h 3408830"/>
              <a:gd name="connsiteX256" fmla="*/ 759759 w 2006021"/>
              <a:gd name="connsiteY256" fmla="*/ 1089212 h 3408830"/>
              <a:gd name="connsiteX257" fmla="*/ 786653 w 2006021"/>
              <a:gd name="connsiteY257" fmla="*/ 1028700 h 3408830"/>
              <a:gd name="connsiteX258" fmla="*/ 806823 w 2006021"/>
              <a:gd name="connsiteY258" fmla="*/ 988359 h 3408830"/>
              <a:gd name="connsiteX259" fmla="*/ 826994 w 2006021"/>
              <a:gd name="connsiteY259" fmla="*/ 941294 h 3408830"/>
              <a:gd name="connsiteX260" fmla="*/ 847164 w 2006021"/>
              <a:gd name="connsiteY260" fmla="*/ 921124 h 3408830"/>
              <a:gd name="connsiteX261" fmla="*/ 874059 w 2006021"/>
              <a:gd name="connsiteY261" fmla="*/ 894230 h 3408830"/>
              <a:gd name="connsiteX262" fmla="*/ 887506 w 2006021"/>
              <a:gd name="connsiteY262" fmla="*/ 874059 h 3408830"/>
              <a:gd name="connsiteX263" fmla="*/ 934570 w 2006021"/>
              <a:gd name="connsiteY263" fmla="*/ 833718 h 3408830"/>
              <a:gd name="connsiteX264" fmla="*/ 968188 w 2006021"/>
              <a:gd name="connsiteY264" fmla="*/ 800100 h 3408830"/>
              <a:gd name="connsiteX265" fmla="*/ 995082 w 2006021"/>
              <a:gd name="connsiteY265" fmla="*/ 786653 h 3408830"/>
              <a:gd name="connsiteX266" fmla="*/ 1021976 w 2006021"/>
              <a:gd name="connsiteY266" fmla="*/ 766482 h 3408830"/>
              <a:gd name="connsiteX267" fmla="*/ 1042147 w 2006021"/>
              <a:gd name="connsiteY267" fmla="*/ 746312 h 3408830"/>
              <a:gd name="connsiteX268" fmla="*/ 1069041 w 2006021"/>
              <a:gd name="connsiteY268" fmla="*/ 732865 h 3408830"/>
              <a:gd name="connsiteX269" fmla="*/ 1089211 w 2006021"/>
              <a:gd name="connsiteY269" fmla="*/ 719418 h 3408830"/>
              <a:gd name="connsiteX270" fmla="*/ 1109382 w 2006021"/>
              <a:gd name="connsiteY270" fmla="*/ 712694 h 3408830"/>
              <a:gd name="connsiteX271" fmla="*/ 1129553 w 2006021"/>
              <a:gd name="connsiteY271" fmla="*/ 699247 h 3408830"/>
              <a:gd name="connsiteX272" fmla="*/ 1163170 w 2006021"/>
              <a:gd name="connsiteY272" fmla="*/ 692524 h 3408830"/>
              <a:gd name="connsiteX273" fmla="*/ 1183341 w 2006021"/>
              <a:gd name="connsiteY273" fmla="*/ 685800 h 3408830"/>
              <a:gd name="connsiteX274" fmla="*/ 1216959 w 2006021"/>
              <a:gd name="connsiteY274" fmla="*/ 679077 h 3408830"/>
              <a:gd name="connsiteX275" fmla="*/ 1277470 w 2006021"/>
              <a:gd name="connsiteY275" fmla="*/ 685800 h 3408830"/>
              <a:gd name="connsiteX276" fmla="*/ 1391770 w 2006021"/>
              <a:gd name="connsiteY276" fmla="*/ 692524 h 3408830"/>
              <a:gd name="connsiteX277" fmla="*/ 1452282 w 2006021"/>
              <a:gd name="connsiteY277" fmla="*/ 719418 h 3408830"/>
              <a:gd name="connsiteX278" fmla="*/ 1472453 w 2006021"/>
              <a:gd name="connsiteY278" fmla="*/ 726141 h 3408830"/>
              <a:gd name="connsiteX279" fmla="*/ 1499347 w 2006021"/>
              <a:gd name="connsiteY279" fmla="*/ 746312 h 3408830"/>
              <a:gd name="connsiteX280" fmla="*/ 1539688 w 2006021"/>
              <a:gd name="connsiteY280" fmla="*/ 806824 h 3408830"/>
              <a:gd name="connsiteX281" fmla="*/ 1566582 w 2006021"/>
              <a:gd name="connsiteY281" fmla="*/ 847165 h 3408830"/>
              <a:gd name="connsiteX282" fmla="*/ 1580029 w 2006021"/>
              <a:gd name="connsiteY282" fmla="*/ 887506 h 3408830"/>
              <a:gd name="connsiteX283" fmla="*/ 1593476 w 2006021"/>
              <a:gd name="connsiteY283" fmla="*/ 907677 h 3408830"/>
              <a:gd name="connsiteX284" fmla="*/ 1606923 w 2006021"/>
              <a:gd name="connsiteY284" fmla="*/ 948018 h 3408830"/>
              <a:gd name="connsiteX285" fmla="*/ 1620370 w 2006021"/>
              <a:gd name="connsiteY285" fmla="*/ 988359 h 3408830"/>
              <a:gd name="connsiteX286" fmla="*/ 1627094 w 2006021"/>
              <a:gd name="connsiteY286" fmla="*/ 1008530 h 3408830"/>
              <a:gd name="connsiteX287" fmla="*/ 1640541 w 2006021"/>
              <a:gd name="connsiteY287" fmla="*/ 1028700 h 3408830"/>
              <a:gd name="connsiteX288" fmla="*/ 1653988 w 2006021"/>
              <a:gd name="connsiteY288" fmla="*/ 1069041 h 3408830"/>
              <a:gd name="connsiteX289" fmla="*/ 1660711 w 2006021"/>
              <a:gd name="connsiteY289" fmla="*/ 1089212 h 3408830"/>
              <a:gd name="connsiteX290" fmla="*/ 1667435 w 2006021"/>
              <a:gd name="connsiteY290" fmla="*/ 1116106 h 3408830"/>
              <a:gd name="connsiteX291" fmla="*/ 1674159 w 2006021"/>
              <a:gd name="connsiteY291" fmla="*/ 1149724 h 3408830"/>
              <a:gd name="connsiteX292" fmla="*/ 1667435 w 2006021"/>
              <a:gd name="connsiteY292" fmla="*/ 1176618 h 340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Lst>
            <a:rect l="l" t="t" r="r" b="b"/>
            <a:pathLst>
              <a:path w="2006021" h="3408830">
                <a:moveTo>
                  <a:pt x="1667435" y="1176618"/>
                </a:moveTo>
                <a:cubicBezTo>
                  <a:pt x="1675279" y="1178859"/>
                  <a:pt x="1709596" y="1169631"/>
                  <a:pt x="1721223" y="1163171"/>
                </a:cubicBezTo>
                <a:cubicBezTo>
                  <a:pt x="1735351" y="1155322"/>
                  <a:pt x="1761564" y="1136277"/>
                  <a:pt x="1761564" y="1136277"/>
                </a:cubicBezTo>
                <a:cubicBezTo>
                  <a:pt x="1783801" y="1102921"/>
                  <a:pt x="1769298" y="1121818"/>
                  <a:pt x="1808629" y="1082488"/>
                </a:cubicBezTo>
                <a:cubicBezTo>
                  <a:pt x="1815353" y="1075765"/>
                  <a:pt x="1823526" y="1070230"/>
                  <a:pt x="1828800" y="1062318"/>
                </a:cubicBezTo>
                <a:cubicBezTo>
                  <a:pt x="1846729" y="1035424"/>
                  <a:pt x="1835523" y="1046629"/>
                  <a:pt x="1862417" y="1028700"/>
                </a:cubicBezTo>
                <a:cubicBezTo>
                  <a:pt x="1879321" y="977993"/>
                  <a:pt x="1856516" y="1040505"/>
                  <a:pt x="1882588" y="988359"/>
                </a:cubicBezTo>
                <a:cubicBezTo>
                  <a:pt x="1885757" y="982020"/>
                  <a:pt x="1886433" y="974664"/>
                  <a:pt x="1889311" y="968188"/>
                </a:cubicBezTo>
                <a:cubicBezTo>
                  <a:pt x="1895417" y="954449"/>
                  <a:pt x="1903700" y="941725"/>
                  <a:pt x="1909482" y="927847"/>
                </a:cubicBezTo>
                <a:cubicBezTo>
                  <a:pt x="1914934" y="914763"/>
                  <a:pt x="1918447" y="900953"/>
                  <a:pt x="1922929" y="887506"/>
                </a:cubicBezTo>
                <a:lnTo>
                  <a:pt x="1929653" y="867335"/>
                </a:lnTo>
                <a:cubicBezTo>
                  <a:pt x="1931894" y="860612"/>
                  <a:pt x="1932445" y="853062"/>
                  <a:pt x="1936376" y="847165"/>
                </a:cubicBezTo>
                <a:cubicBezTo>
                  <a:pt x="1940858" y="840441"/>
                  <a:pt x="1946541" y="834378"/>
                  <a:pt x="1949823" y="826994"/>
                </a:cubicBezTo>
                <a:cubicBezTo>
                  <a:pt x="1955580" y="814041"/>
                  <a:pt x="1958788" y="800100"/>
                  <a:pt x="1963270" y="786653"/>
                </a:cubicBezTo>
                <a:lnTo>
                  <a:pt x="1976717" y="746312"/>
                </a:lnTo>
                <a:lnTo>
                  <a:pt x="1983441" y="726141"/>
                </a:lnTo>
                <a:lnTo>
                  <a:pt x="1990164" y="705971"/>
                </a:lnTo>
                <a:cubicBezTo>
                  <a:pt x="2011605" y="555884"/>
                  <a:pt x="2008661" y="615323"/>
                  <a:pt x="1996888" y="403412"/>
                </a:cubicBezTo>
                <a:cubicBezTo>
                  <a:pt x="1996254" y="392002"/>
                  <a:pt x="1992043" y="381066"/>
                  <a:pt x="1990164" y="369794"/>
                </a:cubicBezTo>
                <a:cubicBezTo>
                  <a:pt x="1987066" y="351204"/>
                  <a:pt x="1986383" y="321891"/>
                  <a:pt x="1976717" y="302559"/>
                </a:cubicBezTo>
                <a:cubicBezTo>
                  <a:pt x="1973103" y="295331"/>
                  <a:pt x="1967752" y="289112"/>
                  <a:pt x="1963270" y="282388"/>
                </a:cubicBezTo>
                <a:lnTo>
                  <a:pt x="1949823" y="242047"/>
                </a:lnTo>
                <a:cubicBezTo>
                  <a:pt x="1947582" y="235324"/>
                  <a:pt x="1947031" y="227774"/>
                  <a:pt x="1943100" y="221877"/>
                </a:cubicBezTo>
                <a:cubicBezTo>
                  <a:pt x="1938618" y="215153"/>
                  <a:pt x="1933267" y="208934"/>
                  <a:pt x="1929653" y="201706"/>
                </a:cubicBezTo>
                <a:cubicBezTo>
                  <a:pt x="1918717" y="179834"/>
                  <a:pt x="1928749" y="180632"/>
                  <a:pt x="1909482" y="161365"/>
                </a:cubicBezTo>
                <a:cubicBezTo>
                  <a:pt x="1903768" y="155651"/>
                  <a:pt x="1895519" y="153091"/>
                  <a:pt x="1889311" y="147918"/>
                </a:cubicBezTo>
                <a:cubicBezTo>
                  <a:pt x="1882006" y="141831"/>
                  <a:pt x="1876646" y="133585"/>
                  <a:pt x="1869141" y="127747"/>
                </a:cubicBezTo>
                <a:cubicBezTo>
                  <a:pt x="1834463" y="100775"/>
                  <a:pt x="1839063" y="104274"/>
                  <a:pt x="1808629" y="94130"/>
                </a:cubicBezTo>
                <a:cubicBezTo>
                  <a:pt x="1797451" y="82951"/>
                  <a:pt x="1790280" y="74021"/>
                  <a:pt x="1775011" y="67235"/>
                </a:cubicBezTo>
                <a:cubicBezTo>
                  <a:pt x="1762058" y="61478"/>
                  <a:pt x="1746464" y="61651"/>
                  <a:pt x="1734670" y="53788"/>
                </a:cubicBezTo>
                <a:cubicBezTo>
                  <a:pt x="1721223" y="44823"/>
                  <a:pt x="1709661" y="32005"/>
                  <a:pt x="1694329" y="26894"/>
                </a:cubicBezTo>
                <a:cubicBezTo>
                  <a:pt x="1680882" y="22412"/>
                  <a:pt x="1667970" y="15777"/>
                  <a:pt x="1653988" y="13447"/>
                </a:cubicBezTo>
                <a:cubicBezTo>
                  <a:pt x="1595824" y="3754"/>
                  <a:pt x="1627174" y="8415"/>
                  <a:pt x="1559859" y="0"/>
                </a:cubicBezTo>
                <a:cubicBezTo>
                  <a:pt x="1508312" y="2241"/>
                  <a:pt x="1456699" y="3292"/>
                  <a:pt x="1405217" y="6724"/>
                </a:cubicBezTo>
                <a:cubicBezTo>
                  <a:pt x="1318160" y="12528"/>
                  <a:pt x="1391513" y="10901"/>
                  <a:pt x="1331259" y="20171"/>
                </a:cubicBezTo>
                <a:cubicBezTo>
                  <a:pt x="1276851" y="28541"/>
                  <a:pt x="1280815" y="22697"/>
                  <a:pt x="1237129" y="33618"/>
                </a:cubicBezTo>
                <a:cubicBezTo>
                  <a:pt x="1203738" y="41966"/>
                  <a:pt x="1228548" y="39356"/>
                  <a:pt x="1190064" y="53788"/>
                </a:cubicBezTo>
                <a:cubicBezTo>
                  <a:pt x="1181412" y="57033"/>
                  <a:pt x="1172135" y="58271"/>
                  <a:pt x="1163170" y="60512"/>
                </a:cubicBezTo>
                <a:cubicBezTo>
                  <a:pt x="1149723" y="69477"/>
                  <a:pt x="1131794" y="73959"/>
                  <a:pt x="1122829" y="87406"/>
                </a:cubicBezTo>
                <a:cubicBezTo>
                  <a:pt x="1118347" y="94130"/>
                  <a:pt x="1115096" y="101863"/>
                  <a:pt x="1109382" y="107577"/>
                </a:cubicBezTo>
                <a:cubicBezTo>
                  <a:pt x="1093503" y="123456"/>
                  <a:pt x="1080772" y="121289"/>
                  <a:pt x="1062317" y="134471"/>
                </a:cubicBezTo>
                <a:cubicBezTo>
                  <a:pt x="1054580" y="139998"/>
                  <a:pt x="1049451" y="148554"/>
                  <a:pt x="1042147" y="154641"/>
                </a:cubicBezTo>
                <a:cubicBezTo>
                  <a:pt x="1035939" y="159814"/>
                  <a:pt x="1028184" y="162915"/>
                  <a:pt x="1021976" y="168088"/>
                </a:cubicBezTo>
                <a:cubicBezTo>
                  <a:pt x="988400" y="196069"/>
                  <a:pt x="1017084" y="183167"/>
                  <a:pt x="981635" y="194982"/>
                </a:cubicBezTo>
                <a:cubicBezTo>
                  <a:pt x="977153" y="199465"/>
                  <a:pt x="972148" y="203480"/>
                  <a:pt x="968188" y="208430"/>
                </a:cubicBezTo>
                <a:cubicBezTo>
                  <a:pt x="963140" y="214740"/>
                  <a:pt x="961757" y="224591"/>
                  <a:pt x="954741" y="228600"/>
                </a:cubicBezTo>
                <a:cubicBezTo>
                  <a:pt x="944819" y="234270"/>
                  <a:pt x="932329" y="233083"/>
                  <a:pt x="921123" y="235324"/>
                </a:cubicBezTo>
                <a:cubicBezTo>
                  <a:pt x="871040" y="268714"/>
                  <a:pt x="932557" y="225797"/>
                  <a:pt x="880782" y="268941"/>
                </a:cubicBezTo>
                <a:cubicBezTo>
                  <a:pt x="866527" y="280820"/>
                  <a:pt x="850157" y="287615"/>
                  <a:pt x="833717" y="295835"/>
                </a:cubicBezTo>
                <a:cubicBezTo>
                  <a:pt x="797858" y="349625"/>
                  <a:pt x="844923" y="284629"/>
                  <a:pt x="800100" y="329453"/>
                </a:cubicBezTo>
                <a:cubicBezTo>
                  <a:pt x="769689" y="359865"/>
                  <a:pt x="805750" y="343259"/>
                  <a:pt x="766482" y="356347"/>
                </a:cubicBezTo>
                <a:cubicBezTo>
                  <a:pt x="759758" y="363071"/>
                  <a:pt x="752499" y="369298"/>
                  <a:pt x="746311" y="376518"/>
                </a:cubicBezTo>
                <a:cubicBezTo>
                  <a:pt x="739018" y="385026"/>
                  <a:pt x="734065" y="395488"/>
                  <a:pt x="726141" y="403412"/>
                </a:cubicBezTo>
                <a:cubicBezTo>
                  <a:pt x="720427" y="409126"/>
                  <a:pt x="712694" y="412377"/>
                  <a:pt x="705970" y="416859"/>
                </a:cubicBezTo>
                <a:cubicBezTo>
                  <a:pt x="701488" y="425824"/>
                  <a:pt x="698939" y="436053"/>
                  <a:pt x="692523" y="443753"/>
                </a:cubicBezTo>
                <a:cubicBezTo>
                  <a:pt x="687350" y="449961"/>
                  <a:pt x="678067" y="451486"/>
                  <a:pt x="672353" y="457200"/>
                </a:cubicBezTo>
                <a:cubicBezTo>
                  <a:pt x="666639" y="462914"/>
                  <a:pt x="664620" y="471657"/>
                  <a:pt x="658906" y="477371"/>
                </a:cubicBezTo>
                <a:cubicBezTo>
                  <a:pt x="653192" y="483085"/>
                  <a:pt x="644943" y="485645"/>
                  <a:pt x="638735" y="490818"/>
                </a:cubicBezTo>
                <a:cubicBezTo>
                  <a:pt x="631430" y="496905"/>
                  <a:pt x="625288" y="504265"/>
                  <a:pt x="618564" y="510988"/>
                </a:cubicBezTo>
                <a:cubicBezTo>
                  <a:pt x="613096" y="527394"/>
                  <a:pt x="611428" y="538296"/>
                  <a:pt x="598394" y="551330"/>
                </a:cubicBezTo>
                <a:cubicBezTo>
                  <a:pt x="592680" y="557044"/>
                  <a:pt x="584947" y="560295"/>
                  <a:pt x="578223" y="564777"/>
                </a:cubicBezTo>
                <a:cubicBezTo>
                  <a:pt x="575982" y="571500"/>
                  <a:pt x="574669" y="578608"/>
                  <a:pt x="571500" y="584947"/>
                </a:cubicBezTo>
                <a:cubicBezTo>
                  <a:pt x="562139" y="603670"/>
                  <a:pt x="552754" y="610417"/>
                  <a:pt x="537882" y="625288"/>
                </a:cubicBezTo>
                <a:cubicBezTo>
                  <a:pt x="522277" y="672109"/>
                  <a:pt x="542323" y="621990"/>
                  <a:pt x="517711" y="658906"/>
                </a:cubicBezTo>
                <a:cubicBezTo>
                  <a:pt x="512151" y="667245"/>
                  <a:pt x="509421" y="677206"/>
                  <a:pt x="504264" y="685800"/>
                </a:cubicBezTo>
                <a:cubicBezTo>
                  <a:pt x="495949" y="699658"/>
                  <a:pt x="477370" y="726141"/>
                  <a:pt x="477370" y="726141"/>
                </a:cubicBezTo>
                <a:cubicBezTo>
                  <a:pt x="462948" y="769411"/>
                  <a:pt x="481954" y="722413"/>
                  <a:pt x="450476" y="766482"/>
                </a:cubicBezTo>
                <a:cubicBezTo>
                  <a:pt x="444650" y="774638"/>
                  <a:pt x="442002" y="784674"/>
                  <a:pt x="437029" y="793377"/>
                </a:cubicBezTo>
                <a:cubicBezTo>
                  <a:pt x="433020" y="800393"/>
                  <a:pt x="428064" y="806824"/>
                  <a:pt x="423582" y="813547"/>
                </a:cubicBezTo>
                <a:cubicBezTo>
                  <a:pt x="421341" y="822512"/>
                  <a:pt x="420992" y="832176"/>
                  <a:pt x="416859" y="840441"/>
                </a:cubicBezTo>
                <a:cubicBezTo>
                  <a:pt x="414024" y="846111"/>
                  <a:pt x="407371" y="848938"/>
                  <a:pt x="403411" y="853888"/>
                </a:cubicBezTo>
                <a:cubicBezTo>
                  <a:pt x="398363" y="860198"/>
                  <a:pt x="394446" y="867335"/>
                  <a:pt x="389964" y="874059"/>
                </a:cubicBezTo>
                <a:cubicBezTo>
                  <a:pt x="365450" y="947609"/>
                  <a:pt x="404544" y="836213"/>
                  <a:pt x="369794" y="914400"/>
                </a:cubicBezTo>
                <a:cubicBezTo>
                  <a:pt x="364037" y="927353"/>
                  <a:pt x="364209" y="942947"/>
                  <a:pt x="356347" y="954741"/>
                </a:cubicBezTo>
                <a:cubicBezTo>
                  <a:pt x="351865" y="961465"/>
                  <a:pt x="346514" y="967684"/>
                  <a:pt x="342900" y="974912"/>
                </a:cubicBezTo>
                <a:cubicBezTo>
                  <a:pt x="325443" y="1009824"/>
                  <a:pt x="348994" y="982263"/>
                  <a:pt x="322729" y="1008530"/>
                </a:cubicBezTo>
                <a:cubicBezTo>
                  <a:pt x="320488" y="1015253"/>
                  <a:pt x="319175" y="1022361"/>
                  <a:pt x="316006" y="1028700"/>
                </a:cubicBezTo>
                <a:cubicBezTo>
                  <a:pt x="282241" y="1096231"/>
                  <a:pt x="324478" y="993245"/>
                  <a:pt x="289111" y="1075765"/>
                </a:cubicBezTo>
                <a:cubicBezTo>
                  <a:pt x="286319" y="1082279"/>
                  <a:pt x="284335" y="1089121"/>
                  <a:pt x="282388" y="1095935"/>
                </a:cubicBezTo>
                <a:cubicBezTo>
                  <a:pt x="279849" y="1104820"/>
                  <a:pt x="279304" y="1114336"/>
                  <a:pt x="275664" y="1122830"/>
                </a:cubicBezTo>
                <a:cubicBezTo>
                  <a:pt x="272481" y="1130257"/>
                  <a:pt x="266699" y="1136277"/>
                  <a:pt x="262217" y="1143000"/>
                </a:cubicBezTo>
                <a:cubicBezTo>
                  <a:pt x="239977" y="1209726"/>
                  <a:pt x="277289" y="1107803"/>
                  <a:pt x="235323" y="1183341"/>
                </a:cubicBezTo>
                <a:cubicBezTo>
                  <a:pt x="196690" y="1252879"/>
                  <a:pt x="242266" y="1203291"/>
                  <a:pt x="208429" y="1237130"/>
                </a:cubicBezTo>
                <a:cubicBezTo>
                  <a:pt x="203947" y="1250577"/>
                  <a:pt x="202845" y="1265677"/>
                  <a:pt x="194982" y="1277471"/>
                </a:cubicBezTo>
                <a:cubicBezTo>
                  <a:pt x="190500" y="1284194"/>
                  <a:pt x="184817" y="1290257"/>
                  <a:pt x="181535" y="1297641"/>
                </a:cubicBezTo>
                <a:cubicBezTo>
                  <a:pt x="175778" y="1310594"/>
                  <a:pt x="172570" y="1324535"/>
                  <a:pt x="168088" y="1337982"/>
                </a:cubicBezTo>
                <a:cubicBezTo>
                  <a:pt x="165847" y="1344706"/>
                  <a:pt x="164534" y="1351814"/>
                  <a:pt x="161364" y="1358153"/>
                </a:cubicBezTo>
                <a:cubicBezTo>
                  <a:pt x="156882" y="1367118"/>
                  <a:pt x="151639" y="1375741"/>
                  <a:pt x="147917" y="1385047"/>
                </a:cubicBezTo>
                <a:cubicBezTo>
                  <a:pt x="147905" y="1385078"/>
                  <a:pt x="131114" y="1435458"/>
                  <a:pt x="127747" y="1445559"/>
                </a:cubicBezTo>
                <a:lnTo>
                  <a:pt x="121023" y="1465730"/>
                </a:lnTo>
                <a:lnTo>
                  <a:pt x="114300" y="1485900"/>
                </a:lnTo>
                <a:cubicBezTo>
                  <a:pt x="112503" y="1502073"/>
                  <a:pt x="103930" y="1581738"/>
                  <a:pt x="100853" y="1600200"/>
                </a:cubicBezTo>
                <a:cubicBezTo>
                  <a:pt x="99334" y="1609315"/>
                  <a:pt x="96370" y="1618129"/>
                  <a:pt x="94129" y="1627094"/>
                </a:cubicBezTo>
                <a:cubicBezTo>
                  <a:pt x="79021" y="1747970"/>
                  <a:pt x="95491" y="1633732"/>
                  <a:pt x="80682" y="1707777"/>
                </a:cubicBezTo>
                <a:cubicBezTo>
                  <a:pt x="78008" y="1721145"/>
                  <a:pt x="76398" y="1734705"/>
                  <a:pt x="73959" y="1748118"/>
                </a:cubicBezTo>
                <a:cubicBezTo>
                  <a:pt x="68270" y="1779406"/>
                  <a:pt x="67704" y="1779859"/>
                  <a:pt x="60511" y="1808630"/>
                </a:cubicBezTo>
                <a:cubicBezTo>
                  <a:pt x="58270" y="1826559"/>
                  <a:pt x="57020" y="1844641"/>
                  <a:pt x="53788" y="1862418"/>
                </a:cubicBezTo>
                <a:cubicBezTo>
                  <a:pt x="52520" y="1869391"/>
                  <a:pt x="48601" y="1875670"/>
                  <a:pt x="47064" y="1882588"/>
                </a:cubicBezTo>
                <a:cubicBezTo>
                  <a:pt x="44107" y="1895896"/>
                  <a:pt x="43015" y="1909562"/>
                  <a:pt x="40341" y="1922930"/>
                </a:cubicBezTo>
                <a:cubicBezTo>
                  <a:pt x="38529" y="1931991"/>
                  <a:pt x="35622" y="1940803"/>
                  <a:pt x="33617" y="1949824"/>
                </a:cubicBezTo>
                <a:cubicBezTo>
                  <a:pt x="22798" y="1998508"/>
                  <a:pt x="32186" y="1967566"/>
                  <a:pt x="20170" y="2003612"/>
                </a:cubicBezTo>
                <a:cubicBezTo>
                  <a:pt x="17929" y="2030506"/>
                  <a:pt x="16132" y="2057441"/>
                  <a:pt x="13447" y="2084294"/>
                </a:cubicBezTo>
                <a:cubicBezTo>
                  <a:pt x="11649" y="2102273"/>
                  <a:pt x="8615" y="2120112"/>
                  <a:pt x="6723" y="2138082"/>
                </a:cubicBezTo>
                <a:cubicBezTo>
                  <a:pt x="4132" y="2162701"/>
                  <a:pt x="2241" y="2187388"/>
                  <a:pt x="0" y="2212041"/>
                </a:cubicBezTo>
                <a:cubicBezTo>
                  <a:pt x="2241" y="2315135"/>
                  <a:pt x="2760" y="2418281"/>
                  <a:pt x="6723" y="2521324"/>
                </a:cubicBezTo>
                <a:cubicBezTo>
                  <a:pt x="7247" y="2534946"/>
                  <a:pt x="11374" y="2548191"/>
                  <a:pt x="13447" y="2561665"/>
                </a:cubicBezTo>
                <a:cubicBezTo>
                  <a:pt x="15857" y="2577328"/>
                  <a:pt x="18318" y="2592991"/>
                  <a:pt x="20170" y="2608730"/>
                </a:cubicBezTo>
                <a:cubicBezTo>
                  <a:pt x="29624" y="2689093"/>
                  <a:pt x="19135" y="2652686"/>
                  <a:pt x="33617" y="2696135"/>
                </a:cubicBezTo>
                <a:cubicBezTo>
                  <a:pt x="36372" y="2740220"/>
                  <a:pt x="34784" y="2792303"/>
                  <a:pt x="47064" y="2837330"/>
                </a:cubicBezTo>
                <a:cubicBezTo>
                  <a:pt x="50793" y="2851005"/>
                  <a:pt x="50488" y="2867649"/>
                  <a:pt x="60511" y="2877671"/>
                </a:cubicBezTo>
                <a:lnTo>
                  <a:pt x="73959" y="2891118"/>
                </a:lnTo>
                <a:cubicBezTo>
                  <a:pt x="78441" y="2904565"/>
                  <a:pt x="79544" y="2919665"/>
                  <a:pt x="87406" y="2931459"/>
                </a:cubicBezTo>
                <a:cubicBezTo>
                  <a:pt x="135454" y="3003532"/>
                  <a:pt x="60632" y="2894154"/>
                  <a:pt x="121023" y="2971800"/>
                </a:cubicBezTo>
                <a:cubicBezTo>
                  <a:pt x="130945" y="2984557"/>
                  <a:pt x="136489" y="3000713"/>
                  <a:pt x="147917" y="3012141"/>
                </a:cubicBezTo>
                <a:cubicBezTo>
                  <a:pt x="154641" y="3018865"/>
                  <a:pt x="162001" y="3025007"/>
                  <a:pt x="168088" y="3032312"/>
                </a:cubicBezTo>
                <a:cubicBezTo>
                  <a:pt x="220974" y="3095775"/>
                  <a:pt x="147836" y="3012017"/>
                  <a:pt x="188259" y="3072653"/>
                </a:cubicBezTo>
                <a:cubicBezTo>
                  <a:pt x="193533" y="3080565"/>
                  <a:pt x="202591" y="3085318"/>
                  <a:pt x="208429" y="3092824"/>
                </a:cubicBezTo>
                <a:cubicBezTo>
                  <a:pt x="218351" y="3105581"/>
                  <a:pt x="226358" y="3119718"/>
                  <a:pt x="235323" y="3133165"/>
                </a:cubicBezTo>
                <a:cubicBezTo>
                  <a:pt x="239805" y="3139888"/>
                  <a:pt x="242047" y="3148853"/>
                  <a:pt x="248770" y="3153335"/>
                </a:cubicBezTo>
                <a:lnTo>
                  <a:pt x="268941" y="3166782"/>
                </a:lnTo>
                <a:cubicBezTo>
                  <a:pt x="273423" y="3173506"/>
                  <a:pt x="277215" y="3180745"/>
                  <a:pt x="282388" y="3186953"/>
                </a:cubicBezTo>
                <a:cubicBezTo>
                  <a:pt x="298565" y="3206366"/>
                  <a:pt x="302897" y="3207349"/>
                  <a:pt x="322729" y="3220571"/>
                </a:cubicBezTo>
                <a:cubicBezTo>
                  <a:pt x="327211" y="3227294"/>
                  <a:pt x="329866" y="3235693"/>
                  <a:pt x="336176" y="3240741"/>
                </a:cubicBezTo>
                <a:cubicBezTo>
                  <a:pt x="341710" y="3245168"/>
                  <a:pt x="350008" y="3244295"/>
                  <a:pt x="356347" y="3247465"/>
                </a:cubicBezTo>
                <a:cubicBezTo>
                  <a:pt x="363574" y="3251079"/>
                  <a:pt x="370309" y="3255739"/>
                  <a:pt x="376517" y="3260912"/>
                </a:cubicBezTo>
                <a:cubicBezTo>
                  <a:pt x="410093" y="3288891"/>
                  <a:pt x="381412" y="3275990"/>
                  <a:pt x="416859" y="3287806"/>
                </a:cubicBezTo>
                <a:cubicBezTo>
                  <a:pt x="480156" y="3351106"/>
                  <a:pt x="378659" y="3255618"/>
                  <a:pt x="477370" y="3321424"/>
                </a:cubicBezTo>
                <a:cubicBezTo>
                  <a:pt x="484094" y="3325906"/>
                  <a:pt x="490313" y="3331257"/>
                  <a:pt x="497541" y="3334871"/>
                </a:cubicBezTo>
                <a:cubicBezTo>
                  <a:pt x="515701" y="3343951"/>
                  <a:pt x="539465" y="3344187"/>
                  <a:pt x="558053" y="3348318"/>
                </a:cubicBezTo>
                <a:cubicBezTo>
                  <a:pt x="564971" y="3349855"/>
                  <a:pt x="571250" y="3353773"/>
                  <a:pt x="578223" y="3355041"/>
                </a:cubicBezTo>
                <a:cubicBezTo>
                  <a:pt x="596000" y="3358273"/>
                  <a:pt x="614082" y="3359524"/>
                  <a:pt x="632011" y="3361765"/>
                </a:cubicBezTo>
                <a:cubicBezTo>
                  <a:pt x="677053" y="3376777"/>
                  <a:pt x="629054" y="3362344"/>
                  <a:pt x="712694" y="3375212"/>
                </a:cubicBezTo>
                <a:cubicBezTo>
                  <a:pt x="721827" y="3376617"/>
                  <a:pt x="730440" y="3380628"/>
                  <a:pt x="739588" y="3381935"/>
                </a:cubicBezTo>
                <a:cubicBezTo>
                  <a:pt x="787661" y="3388803"/>
                  <a:pt x="871939" y="3392728"/>
                  <a:pt x="914400" y="3395382"/>
                </a:cubicBezTo>
                <a:cubicBezTo>
                  <a:pt x="974371" y="3407377"/>
                  <a:pt x="973581" y="3408830"/>
                  <a:pt x="1062317" y="3408830"/>
                </a:cubicBezTo>
                <a:cubicBezTo>
                  <a:pt x="1098246" y="3408830"/>
                  <a:pt x="1134035" y="3404347"/>
                  <a:pt x="1169894" y="3402106"/>
                </a:cubicBezTo>
                <a:cubicBezTo>
                  <a:pt x="1187823" y="3399865"/>
                  <a:pt x="1205905" y="3398614"/>
                  <a:pt x="1223682" y="3395382"/>
                </a:cubicBezTo>
                <a:cubicBezTo>
                  <a:pt x="1230655" y="3394114"/>
                  <a:pt x="1237038" y="3390606"/>
                  <a:pt x="1243853" y="3388659"/>
                </a:cubicBezTo>
                <a:cubicBezTo>
                  <a:pt x="1252738" y="3386120"/>
                  <a:pt x="1261782" y="3384176"/>
                  <a:pt x="1270747" y="3381935"/>
                </a:cubicBezTo>
                <a:cubicBezTo>
                  <a:pt x="1277470" y="3377453"/>
                  <a:pt x="1283533" y="3371770"/>
                  <a:pt x="1290917" y="3368488"/>
                </a:cubicBezTo>
                <a:cubicBezTo>
                  <a:pt x="1303870" y="3362731"/>
                  <a:pt x="1319465" y="3362904"/>
                  <a:pt x="1331259" y="3355041"/>
                </a:cubicBezTo>
                <a:lnTo>
                  <a:pt x="1391770" y="3314700"/>
                </a:lnTo>
                <a:lnTo>
                  <a:pt x="1411941" y="3301253"/>
                </a:lnTo>
                <a:cubicBezTo>
                  <a:pt x="1418664" y="3296771"/>
                  <a:pt x="1424445" y="3290361"/>
                  <a:pt x="1432111" y="3287806"/>
                </a:cubicBezTo>
                <a:lnTo>
                  <a:pt x="1452282" y="3281082"/>
                </a:lnTo>
                <a:cubicBezTo>
                  <a:pt x="1459006" y="3274359"/>
                  <a:pt x="1464947" y="3266750"/>
                  <a:pt x="1472453" y="3260912"/>
                </a:cubicBezTo>
                <a:cubicBezTo>
                  <a:pt x="1485210" y="3250990"/>
                  <a:pt x="1501366" y="3245446"/>
                  <a:pt x="1512794" y="3234018"/>
                </a:cubicBezTo>
                <a:cubicBezTo>
                  <a:pt x="1526241" y="3220571"/>
                  <a:pt x="1535094" y="3199691"/>
                  <a:pt x="1553135" y="3193677"/>
                </a:cubicBezTo>
                <a:cubicBezTo>
                  <a:pt x="1559859" y="3191436"/>
                  <a:pt x="1566967" y="3190123"/>
                  <a:pt x="1573306" y="3186953"/>
                </a:cubicBezTo>
                <a:cubicBezTo>
                  <a:pt x="1588417" y="3179398"/>
                  <a:pt x="1603026" y="3166080"/>
                  <a:pt x="1613647" y="3153335"/>
                </a:cubicBezTo>
                <a:cubicBezTo>
                  <a:pt x="1618820" y="3147127"/>
                  <a:pt x="1621921" y="3139373"/>
                  <a:pt x="1627094" y="3133165"/>
                </a:cubicBezTo>
                <a:cubicBezTo>
                  <a:pt x="1645679" y="3110863"/>
                  <a:pt x="1648192" y="3117860"/>
                  <a:pt x="1660711" y="3092824"/>
                </a:cubicBezTo>
                <a:cubicBezTo>
                  <a:pt x="1663881" y="3086485"/>
                  <a:pt x="1664265" y="3078992"/>
                  <a:pt x="1667435" y="3072653"/>
                </a:cubicBezTo>
                <a:cubicBezTo>
                  <a:pt x="1671049" y="3065425"/>
                  <a:pt x="1676873" y="3059498"/>
                  <a:pt x="1680882" y="3052482"/>
                </a:cubicBezTo>
                <a:cubicBezTo>
                  <a:pt x="1685855" y="3043780"/>
                  <a:pt x="1689356" y="3034290"/>
                  <a:pt x="1694329" y="3025588"/>
                </a:cubicBezTo>
                <a:cubicBezTo>
                  <a:pt x="1698338" y="3018572"/>
                  <a:pt x="1704162" y="3012645"/>
                  <a:pt x="1707776" y="3005418"/>
                </a:cubicBezTo>
                <a:cubicBezTo>
                  <a:pt x="1710946" y="2999079"/>
                  <a:pt x="1711058" y="2991442"/>
                  <a:pt x="1714500" y="2985247"/>
                </a:cubicBezTo>
                <a:cubicBezTo>
                  <a:pt x="1722349" y="2971120"/>
                  <a:pt x="1741394" y="2944906"/>
                  <a:pt x="1741394" y="2944906"/>
                </a:cubicBezTo>
                <a:cubicBezTo>
                  <a:pt x="1758290" y="2894212"/>
                  <a:pt x="1735500" y="2956692"/>
                  <a:pt x="1761564" y="2904565"/>
                </a:cubicBezTo>
                <a:cubicBezTo>
                  <a:pt x="1764734" y="2898226"/>
                  <a:pt x="1763860" y="2889928"/>
                  <a:pt x="1768288" y="2884394"/>
                </a:cubicBezTo>
                <a:cubicBezTo>
                  <a:pt x="1773336" y="2878084"/>
                  <a:pt x="1781735" y="2875429"/>
                  <a:pt x="1788459" y="2870947"/>
                </a:cubicBezTo>
                <a:cubicBezTo>
                  <a:pt x="1805356" y="2820254"/>
                  <a:pt x="1782564" y="2882736"/>
                  <a:pt x="1808629" y="2830606"/>
                </a:cubicBezTo>
                <a:cubicBezTo>
                  <a:pt x="1836463" y="2774938"/>
                  <a:pt x="1790267" y="2848063"/>
                  <a:pt x="1828800" y="2790265"/>
                </a:cubicBezTo>
                <a:cubicBezTo>
                  <a:pt x="1831041" y="2783541"/>
                  <a:pt x="1833576" y="2776909"/>
                  <a:pt x="1835523" y="2770094"/>
                </a:cubicBezTo>
                <a:cubicBezTo>
                  <a:pt x="1838062" y="2761209"/>
                  <a:pt x="1838607" y="2751693"/>
                  <a:pt x="1842247" y="2743200"/>
                </a:cubicBezTo>
                <a:cubicBezTo>
                  <a:pt x="1845430" y="2735773"/>
                  <a:pt x="1852080" y="2730257"/>
                  <a:pt x="1855694" y="2723030"/>
                </a:cubicBezTo>
                <a:cubicBezTo>
                  <a:pt x="1861092" y="2712235"/>
                  <a:pt x="1865324" y="2700862"/>
                  <a:pt x="1869141" y="2689412"/>
                </a:cubicBezTo>
                <a:cubicBezTo>
                  <a:pt x="1883613" y="2645994"/>
                  <a:pt x="1865676" y="2677801"/>
                  <a:pt x="1889311" y="2642347"/>
                </a:cubicBezTo>
                <a:cubicBezTo>
                  <a:pt x="1891552" y="2633382"/>
                  <a:pt x="1893380" y="2624304"/>
                  <a:pt x="1896035" y="2615453"/>
                </a:cubicBezTo>
                <a:cubicBezTo>
                  <a:pt x="1900108" y="2601876"/>
                  <a:pt x="1906044" y="2588863"/>
                  <a:pt x="1909482" y="2575112"/>
                </a:cubicBezTo>
                <a:cubicBezTo>
                  <a:pt x="1919133" y="2536509"/>
                  <a:pt x="1912774" y="2556798"/>
                  <a:pt x="1929653" y="2514600"/>
                </a:cubicBezTo>
                <a:cubicBezTo>
                  <a:pt x="1936672" y="2479502"/>
                  <a:pt x="1937382" y="2471241"/>
                  <a:pt x="1949823" y="2433918"/>
                </a:cubicBezTo>
                <a:cubicBezTo>
                  <a:pt x="1953640" y="2422468"/>
                  <a:pt x="1958788" y="2411506"/>
                  <a:pt x="1963270" y="2400300"/>
                </a:cubicBezTo>
                <a:cubicBezTo>
                  <a:pt x="1965511" y="2386853"/>
                  <a:pt x="1967320" y="2373327"/>
                  <a:pt x="1969994" y="2359959"/>
                </a:cubicBezTo>
                <a:cubicBezTo>
                  <a:pt x="1971806" y="2350898"/>
                  <a:pt x="1975410" y="2342213"/>
                  <a:pt x="1976717" y="2333065"/>
                </a:cubicBezTo>
                <a:cubicBezTo>
                  <a:pt x="1979902" y="2310768"/>
                  <a:pt x="1981200" y="2288242"/>
                  <a:pt x="1983441" y="2265830"/>
                </a:cubicBezTo>
                <a:cubicBezTo>
                  <a:pt x="1982499" y="2217810"/>
                  <a:pt x="2003959" y="2009257"/>
                  <a:pt x="1969994" y="1896035"/>
                </a:cubicBezTo>
                <a:cubicBezTo>
                  <a:pt x="1965921" y="1882458"/>
                  <a:pt x="1961029" y="1869141"/>
                  <a:pt x="1956547" y="1855694"/>
                </a:cubicBezTo>
                <a:cubicBezTo>
                  <a:pt x="1949005" y="1833068"/>
                  <a:pt x="1949667" y="1831889"/>
                  <a:pt x="1936376" y="1808630"/>
                </a:cubicBezTo>
                <a:cubicBezTo>
                  <a:pt x="1932367" y="1801614"/>
                  <a:pt x="1927411" y="1795183"/>
                  <a:pt x="1922929" y="1788459"/>
                </a:cubicBezTo>
                <a:cubicBezTo>
                  <a:pt x="1911096" y="1752956"/>
                  <a:pt x="1920138" y="1774185"/>
                  <a:pt x="1889311" y="1727947"/>
                </a:cubicBezTo>
                <a:lnTo>
                  <a:pt x="1875864" y="1707777"/>
                </a:lnTo>
                <a:cubicBezTo>
                  <a:pt x="1873623" y="1701053"/>
                  <a:pt x="1873072" y="1693503"/>
                  <a:pt x="1869141" y="1687606"/>
                </a:cubicBezTo>
                <a:cubicBezTo>
                  <a:pt x="1863867" y="1679694"/>
                  <a:pt x="1855057" y="1674740"/>
                  <a:pt x="1848970" y="1667435"/>
                </a:cubicBezTo>
                <a:cubicBezTo>
                  <a:pt x="1843797" y="1661227"/>
                  <a:pt x="1840005" y="1653988"/>
                  <a:pt x="1835523" y="1647265"/>
                </a:cubicBezTo>
                <a:cubicBezTo>
                  <a:pt x="1833282" y="1640541"/>
                  <a:pt x="1833151" y="1632688"/>
                  <a:pt x="1828800" y="1627094"/>
                </a:cubicBezTo>
                <a:cubicBezTo>
                  <a:pt x="1815692" y="1610240"/>
                  <a:pt x="1771426" y="1567629"/>
                  <a:pt x="1748117" y="1559859"/>
                </a:cubicBezTo>
                <a:lnTo>
                  <a:pt x="1707776" y="1546412"/>
                </a:lnTo>
                <a:cubicBezTo>
                  <a:pt x="1696570" y="1548653"/>
                  <a:pt x="1684663" y="1548634"/>
                  <a:pt x="1674159" y="1553135"/>
                </a:cubicBezTo>
                <a:cubicBezTo>
                  <a:pt x="1668332" y="1555632"/>
                  <a:pt x="1666147" y="1563320"/>
                  <a:pt x="1660711" y="1566582"/>
                </a:cubicBezTo>
                <a:cubicBezTo>
                  <a:pt x="1654634" y="1570228"/>
                  <a:pt x="1647264" y="1571065"/>
                  <a:pt x="1640541" y="1573306"/>
                </a:cubicBezTo>
                <a:cubicBezTo>
                  <a:pt x="1633817" y="1580030"/>
                  <a:pt x="1628108" y="1587950"/>
                  <a:pt x="1620370" y="1593477"/>
                </a:cubicBezTo>
                <a:cubicBezTo>
                  <a:pt x="1612214" y="1599303"/>
                  <a:pt x="1600563" y="1599837"/>
                  <a:pt x="1593476" y="1606924"/>
                </a:cubicBezTo>
                <a:cubicBezTo>
                  <a:pt x="1582048" y="1618352"/>
                  <a:pt x="1575547" y="1633818"/>
                  <a:pt x="1566582" y="1647265"/>
                </a:cubicBezTo>
                <a:cubicBezTo>
                  <a:pt x="1547861" y="1675346"/>
                  <a:pt x="1558848" y="1661722"/>
                  <a:pt x="1532964" y="1687606"/>
                </a:cubicBezTo>
                <a:cubicBezTo>
                  <a:pt x="1530723" y="1694330"/>
                  <a:pt x="1529410" y="1701438"/>
                  <a:pt x="1526241" y="1707777"/>
                </a:cubicBezTo>
                <a:cubicBezTo>
                  <a:pt x="1522627" y="1715004"/>
                  <a:pt x="1516803" y="1720931"/>
                  <a:pt x="1512794" y="1727947"/>
                </a:cubicBezTo>
                <a:cubicBezTo>
                  <a:pt x="1507821" y="1736649"/>
                  <a:pt x="1503829" y="1745876"/>
                  <a:pt x="1499347" y="1754841"/>
                </a:cubicBezTo>
                <a:cubicBezTo>
                  <a:pt x="1497106" y="1768288"/>
                  <a:pt x="1495580" y="1781874"/>
                  <a:pt x="1492623" y="1795182"/>
                </a:cubicBezTo>
                <a:cubicBezTo>
                  <a:pt x="1491086" y="1802101"/>
                  <a:pt x="1486837" y="1808328"/>
                  <a:pt x="1485900" y="1815353"/>
                </a:cubicBezTo>
                <a:cubicBezTo>
                  <a:pt x="1468778" y="1943772"/>
                  <a:pt x="1489018" y="1856661"/>
                  <a:pt x="1472453" y="1922930"/>
                </a:cubicBezTo>
                <a:cubicBezTo>
                  <a:pt x="1467971" y="2012577"/>
                  <a:pt x="1487393" y="2106719"/>
                  <a:pt x="1459006" y="2191871"/>
                </a:cubicBezTo>
                <a:cubicBezTo>
                  <a:pt x="1442886" y="2240226"/>
                  <a:pt x="1462441" y="2179847"/>
                  <a:pt x="1445559" y="2238935"/>
                </a:cubicBezTo>
                <a:cubicBezTo>
                  <a:pt x="1443612" y="2245750"/>
                  <a:pt x="1440782" y="2252291"/>
                  <a:pt x="1438835" y="2259106"/>
                </a:cubicBezTo>
                <a:cubicBezTo>
                  <a:pt x="1436296" y="2267991"/>
                  <a:pt x="1434650" y="2277115"/>
                  <a:pt x="1432111" y="2286000"/>
                </a:cubicBezTo>
                <a:cubicBezTo>
                  <a:pt x="1430164" y="2292815"/>
                  <a:pt x="1427335" y="2299356"/>
                  <a:pt x="1425388" y="2306171"/>
                </a:cubicBezTo>
                <a:cubicBezTo>
                  <a:pt x="1422849" y="2315056"/>
                  <a:pt x="1421203" y="2324180"/>
                  <a:pt x="1418664" y="2333065"/>
                </a:cubicBezTo>
                <a:cubicBezTo>
                  <a:pt x="1416717" y="2339879"/>
                  <a:pt x="1413888" y="2346421"/>
                  <a:pt x="1411941" y="2353235"/>
                </a:cubicBezTo>
                <a:cubicBezTo>
                  <a:pt x="1409402" y="2362120"/>
                  <a:pt x="1407756" y="2371245"/>
                  <a:pt x="1405217" y="2380130"/>
                </a:cubicBezTo>
                <a:cubicBezTo>
                  <a:pt x="1403270" y="2386944"/>
                  <a:pt x="1400441" y="2393486"/>
                  <a:pt x="1398494" y="2400300"/>
                </a:cubicBezTo>
                <a:cubicBezTo>
                  <a:pt x="1395955" y="2409185"/>
                  <a:pt x="1394425" y="2418343"/>
                  <a:pt x="1391770" y="2427194"/>
                </a:cubicBezTo>
                <a:cubicBezTo>
                  <a:pt x="1387697" y="2440771"/>
                  <a:pt x="1386185" y="2455741"/>
                  <a:pt x="1378323" y="2467535"/>
                </a:cubicBezTo>
                <a:lnTo>
                  <a:pt x="1364876" y="2487706"/>
                </a:lnTo>
                <a:cubicBezTo>
                  <a:pt x="1360252" y="2510827"/>
                  <a:pt x="1357762" y="2526052"/>
                  <a:pt x="1351429" y="2548218"/>
                </a:cubicBezTo>
                <a:cubicBezTo>
                  <a:pt x="1349482" y="2555032"/>
                  <a:pt x="1348148" y="2562193"/>
                  <a:pt x="1344706" y="2568388"/>
                </a:cubicBezTo>
                <a:cubicBezTo>
                  <a:pt x="1336857" y="2582516"/>
                  <a:pt x="1326776" y="2595283"/>
                  <a:pt x="1317811" y="2608730"/>
                </a:cubicBezTo>
                <a:lnTo>
                  <a:pt x="1304364" y="2628900"/>
                </a:lnTo>
                <a:cubicBezTo>
                  <a:pt x="1287468" y="2679594"/>
                  <a:pt x="1310258" y="2617114"/>
                  <a:pt x="1284194" y="2669241"/>
                </a:cubicBezTo>
                <a:cubicBezTo>
                  <a:pt x="1281024" y="2675580"/>
                  <a:pt x="1281401" y="2683515"/>
                  <a:pt x="1277470" y="2689412"/>
                </a:cubicBezTo>
                <a:cubicBezTo>
                  <a:pt x="1272196" y="2697323"/>
                  <a:pt x="1263387" y="2702278"/>
                  <a:pt x="1257300" y="2709582"/>
                </a:cubicBezTo>
                <a:cubicBezTo>
                  <a:pt x="1252127" y="2715790"/>
                  <a:pt x="1249222" y="2723713"/>
                  <a:pt x="1243853" y="2729753"/>
                </a:cubicBezTo>
                <a:cubicBezTo>
                  <a:pt x="1206203" y="2772108"/>
                  <a:pt x="1207334" y="2767545"/>
                  <a:pt x="1163170" y="2796988"/>
                </a:cubicBezTo>
                <a:cubicBezTo>
                  <a:pt x="1131205" y="2818298"/>
                  <a:pt x="1150668" y="2807879"/>
                  <a:pt x="1102659" y="2823882"/>
                </a:cubicBezTo>
                <a:lnTo>
                  <a:pt x="1082488" y="2830606"/>
                </a:lnTo>
                <a:cubicBezTo>
                  <a:pt x="1069705" y="2828049"/>
                  <a:pt x="1042481" y="2824049"/>
                  <a:pt x="1028700" y="2817159"/>
                </a:cubicBezTo>
                <a:cubicBezTo>
                  <a:pt x="1021472" y="2813545"/>
                  <a:pt x="1015913" y="2806994"/>
                  <a:pt x="1008529" y="2803712"/>
                </a:cubicBezTo>
                <a:cubicBezTo>
                  <a:pt x="995576" y="2797955"/>
                  <a:pt x="981635" y="2794747"/>
                  <a:pt x="968188" y="2790265"/>
                </a:cubicBezTo>
                <a:cubicBezTo>
                  <a:pt x="961464" y="2788024"/>
                  <a:pt x="953914" y="2787472"/>
                  <a:pt x="948017" y="2783541"/>
                </a:cubicBezTo>
                <a:cubicBezTo>
                  <a:pt x="898882" y="2750784"/>
                  <a:pt x="960657" y="2790763"/>
                  <a:pt x="900953" y="2756647"/>
                </a:cubicBezTo>
                <a:cubicBezTo>
                  <a:pt x="869088" y="2738438"/>
                  <a:pt x="890947" y="2748311"/>
                  <a:pt x="860611" y="2723030"/>
                </a:cubicBezTo>
                <a:cubicBezTo>
                  <a:pt x="854403" y="2717857"/>
                  <a:pt x="847164" y="2714065"/>
                  <a:pt x="840441" y="2709582"/>
                </a:cubicBezTo>
                <a:cubicBezTo>
                  <a:pt x="811355" y="2665954"/>
                  <a:pt x="846856" y="2709405"/>
                  <a:pt x="800100" y="2682688"/>
                </a:cubicBezTo>
                <a:cubicBezTo>
                  <a:pt x="760493" y="2660056"/>
                  <a:pt x="796864" y="2667666"/>
                  <a:pt x="766482" y="2642347"/>
                </a:cubicBezTo>
                <a:cubicBezTo>
                  <a:pt x="758782" y="2635931"/>
                  <a:pt x="748290" y="2633873"/>
                  <a:pt x="739588" y="2628900"/>
                </a:cubicBezTo>
                <a:cubicBezTo>
                  <a:pt x="732572" y="2624891"/>
                  <a:pt x="726141" y="2619935"/>
                  <a:pt x="719417" y="2615453"/>
                </a:cubicBezTo>
                <a:cubicBezTo>
                  <a:pt x="688041" y="2568389"/>
                  <a:pt x="705970" y="2584077"/>
                  <a:pt x="672353" y="2561665"/>
                </a:cubicBezTo>
                <a:cubicBezTo>
                  <a:pt x="667871" y="2554941"/>
                  <a:pt x="662089" y="2548921"/>
                  <a:pt x="658906" y="2541494"/>
                </a:cubicBezTo>
                <a:cubicBezTo>
                  <a:pt x="655266" y="2533001"/>
                  <a:pt x="654721" y="2523485"/>
                  <a:pt x="652182" y="2514600"/>
                </a:cubicBezTo>
                <a:cubicBezTo>
                  <a:pt x="650235" y="2507786"/>
                  <a:pt x="647406" y="2501244"/>
                  <a:pt x="645459" y="2494430"/>
                </a:cubicBezTo>
                <a:cubicBezTo>
                  <a:pt x="628582" y="2435360"/>
                  <a:pt x="648126" y="2495705"/>
                  <a:pt x="632011" y="2447365"/>
                </a:cubicBezTo>
                <a:cubicBezTo>
                  <a:pt x="627529" y="2411506"/>
                  <a:pt x="620008" y="2375897"/>
                  <a:pt x="618564" y="2339788"/>
                </a:cubicBezTo>
                <a:cubicBezTo>
                  <a:pt x="611119" y="2153646"/>
                  <a:pt x="618797" y="2227341"/>
                  <a:pt x="605117" y="2117912"/>
                </a:cubicBezTo>
                <a:cubicBezTo>
                  <a:pt x="607358" y="1972235"/>
                  <a:pt x="607957" y="1826524"/>
                  <a:pt x="611841" y="1680882"/>
                </a:cubicBezTo>
                <a:cubicBezTo>
                  <a:pt x="612441" y="1658367"/>
                  <a:pt x="615932" y="1636016"/>
                  <a:pt x="618564" y="1613647"/>
                </a:cubicBezTo>
                <a:cubicBezTo>
                  <a:pt x="624182" y="1565890"/>
                  <a:pt x="621219" y="1578788"/>
                  <a:pt x="632011" y="1546412"/>
                </a:cubicBezTo>
                <a:cubicBezTo>
                  <a:pt x="638048" y="1455862"/>
                  <a:pt x="633841" y="1469120"/>
                  <a:pt x="645459" y="1405218"/>
                </a:cubicBezTo>
                <a:cubicBezTo>
                  <a:pt x="647503" y="1393974"/>
                  <a:pt x="649175" y="1382625"/>
                  <a:pt x="652182" y="1371600"/>
                </a:cubicBezTo>
                <a:cubicBezTo>
                  <a:pt x="655911" y="1357925"/>
                  <a:pt x="661147" y="1344706"/>
                  <a:pt x="665629" y="1331259"/>
                </a:cubicBezTo>
                <a:cubicBezTo>
                  <a:pt x="667870" y="1324535"/>
                  <a:pt x="670634" y="1317964"/>
                  <a:pt x="672353" y="1311088"/>
                </a:cubicBezTo>
                <a:cubicBezTo>
                  <a:pt x="674594" y="1302123"/>
                  <a:pt x="675436" y="1292687"/>
                  <a:pt x="679076" y="1284194"/>
                </a:cubicBezTo>
                <a:cubicBezTo>
                  <a:pt x="704333" y="1225261"/>
                  <a:pt x="683057" y="1300517"/>
                  <a:pt x="699247" y="1243853"/>
                </a:cubicBezTo>
                <a:cubicBezTo>
                  <a:pt x="701786" y="1234968"/>
                  <a:pt x="703431" y="1225844"/>
                  <a:pt x="705970" y="1216959"/>
                </a:cubicBezTo>
                <a:cubicBezTo>
                  <a:pt x="707917" y="1210144"/>
                  <a:pt x="710747" y="1203603"/>
                  <a:pt x="712694" y="1196788"/>
                </a:cubicBezTo>
                <a:cubicBezTo>
                  <a:pt x="715569" y="1186727"/>
                  <a:pt x="720764" y="1160477"/>
                  <a:pt x="726141" y="1149724"/>
                </a:cubicBezTo>
                <a:cubicBezTo>
                  <a:pt x="729755" y="1142496"/>
                  <a:pt x="735106" y="1136277"/>
                  <a:pt x="739588" y="1129553"/>
                </a:cubicBezTo>
                <a:cubicBezTo>
                  <a:pt x="741829" y="1122829"/>
                  <a:pt x="743141" y="1115721"/>
                  <a:pt x="746311" y="1109382"/>
                </a:cubicBezTo>
                <a:cubicBezTo>
                  <a:pt x="749925" y="1102154"/>
                  <a:pt x="756477" y="1096596"/>
                  <a:pt x="759759" y="1089212"/>
                </a:cubicBezTo>
                <a:cubicBezTo>
                  <a:pt x="791769" y="1017193"/>
                  <a:pt x="756218" y="1074354"/>
                  <a:pt x="786653" y="1028700"/>
                </a:cubicBezTo>
                <a:cubicBezTo>
                  <a:pt x="803550" y="978007"/>
                  <a:pt x="780758" y="1040489"/>
                  <a:pt x="806823" y="988359"/>
                </a:cubicBezTo>
                <a:cubicBezTo>
                  <a:pt x="821454" y="959098"/>
                  <a:pt x="803678" y="973936"/>
                  <a:pt x="826994" y="941294"/>
                </a:cubicBezTo>
                <a:cubicBezTo>
                  <a:pt x="832521" y="933557"/>
                  <a:pt x="840441" y="927847"/>
                  <a:pt x="847164" y="921124"/>
                </a:cubicBezTo>
                <a:cubicBezTo>
                  <a:pt x="861835" y="877113"/>
                  <a:pt x="841459" y="920310"/>
                  <a:pt x="874059" y="894230"/>
                </a:cubicBezTo>
                <a:cubicBezTo>
                  <a:pt x="880369" y="889182"/>
                  <a:pt x="882247" y="880194"/>
                  <a:pt x="887506" y="874059"/>
                </a:cubicBezTo>
                <a:cubicBezTo>
                  <a:pt x="935904" y="817594"/>
                  <a:pt x="893787" y="869403"/>
                  <a:pt x="934570" y="833718"/>
                </a:cubicBezTo>
                <a:cubicBezTo>
                  <a:pt x="946497" y="823282"/>
                  <a:pt x="955679" y="809830"/>
                  <a:pt x="968188" y="800100"/>
                </a:cubicBezTo>
                <a:cubicBezTo>
                  <a:pt x="976100" y="793947"/>
                  <a:pt x="986583" y="791965"/>
                  <a:pt x="995082" y="786653"/>
                </a:cubicBezTo>
                <a:cubicBezTo>
                  <a:pt x="1004585" y="780714"/>
                  <a:pt x="1013468" y="773775"/>
                  <a:pt x="1021976" y="766482"/>
                </a:cubicBezTo>
                <a:cubicBezTo>
                  <a:pt x="1029195" y="760294"/>
                  <a:pt x="1034410" y="751839"/>
                  <a:pt x="1042147" y="746312"/>
                </a:cubicBezTo>
                <a:cubicBezTo>
                  <a:pt x="1050303" y="740486"/>
                  <a:pt x="1060339" y="737838"/>
                  <a:pt x="1069041" y="732865"/>
                </a:cubicBezTo>
                <a:cubicBezTo>
                  <a:pt x="1076057" y="728856"/>
                  <a:pt x="1081984" y="723032"/>
                  <a:pt x="1089211" y="719418"/>
                </a:cubicBezTo>
                <a:cubicBezTo>
                  <a:pt x="1095550" y="716248"/>
                  <a:pt x="1103043" y="715864"/>
                  <a:pt x="1109382" y="712694"/>
                </a:cubicBezTo>
                <a:cubicBezTo>
                  <a:pt x="1116610" y="709080"/>
                  <a:pt x="1121987" y="702084"/>
                  <a:pt x="1129553" y="699247"/>
                </a:cubicBezTo>
                <a:cubicBezTo>
                  <a:pt x="1140253" y="695235"/>
                  <a:pt x="1152084" y="695296"/>
                  <a:pt x="1163170" y="692524"/>
                </a:cubicBezTo>
                <a:cubicBezTo>
                  <a:pt x="1170046" y="690805"/>
                  <a:pt x="1176465" y="687519"/>
                  <a:pt x="1183341" y="685800"/>
                </a:cubicBezTo>
                <a:cubicBezTo>
                  <a:pt x="1194428" y="683028"/>
                  <a:pt x="1205753" y="681318"/>
                  <a:pt x="1216959" y="679077"/>
                </a:cubicBezTo>
                <a:cubicBezTo>
                  <a:pt x="1237129" y="681318"/>
                  <a:pt x="1257235" y="684243"/>
                  <a:pt x="1277470" y="685800"/>
                </a:cubicBezTo>
                <a:cubicBezTo>
                  <a:pt x="1315523" y="688727"/>
                  <a:pt x="1353925" y="687588"/>
                  <a:pt x="1391770" y="692524"/>
                </a:cubicBezTo>
                <a:cubicBezTo>
                  <a:pt x="1438708" y="698646"/>
                  <a:pt x="1420927" y="703741"/>
                  <a:pt x="1452282" y="719418"/>
                </a:cubicBezTo>
                <a:cubicBezTo>
                  <a:pt x="1458621" y="722587"/>
                  <a:pt x="1465729" y="723900"/>
                  <a:pt x="1472453" y="726141"/>
                </a:cubicBezTo>
                <a:cubicBezTo>
                  <a:pt x="1481418" y="732865"/>
                  <a:pt x="1491902" y="737937"/>
                  <a:pt x="1499347" y="746312"/>
                </a:cubicBezTo>
                <a:cubicBezTo>
                  <a:pt x="1499351" y="746317"/>
                  <a:pt x="1532963" y="796736"/>
                  <a:pt x="1539688" y="806824"/>
                </a:cubicBezTo>
                <a:lnTo>
                  <a:pt x="1566582" y="847165"/>
                </a:lnTo>
                <a:cubicBezTo>
                  <a:pt x="1571064" y="860612"/>
                  <a:pt x="1572167" y="875712"/>
                  <a:pt x="1580029" y="887506"/>
                </a:cubicBezTo>
                <a:cubicBezTo>
                  <a:pt x="1584511" y="894230"/>
                  <a:pt x="1590194" y="900293"/>
                  <a:pt x="1593476" y="907677"/>
                </a:cubicBezTo>
                <a:cubicBezTo>
                  <a:pt x="1599233" y="920630"/>
                  <a:pt x="1602441" y="934571"/>
                  <a:pt x="1606923" y="948018"/>
                </a:cubicBezTo>
                <a:lnTo>
                  <a:pt x="1620370" y="988359"/>
                </a:lnTo>
                <a:cubicBezTo>
                  <a:pt x="1622611" y="995083"/>
                  <a:pt x="1623163" y="1002633"/>
                  <a:pt x="1627094" y="1008530"/>
                </a:cubicBezTo>
                <a:lnTo>
                  <a:pt x="1640541" y="1028700"/>
                </a:lnTo>
                <a:lnTo>
                  <a:pt x="1653988" y="1069041"/>
                </a:lnTo>
                <a:cubicBezTo>
                  <a:pt x="1656229" y="1075765"/>
                  <a:pt x="1658992" y="1082336"/>
                  <a:pt x="1660711" y="1089212"/>
                </a:cubicBezTo>
                <a:cubicBezTo>
                  <a:pt x="1662952" y="1098177"/>
                  <a:pt x="1665430" y="1107085"/>
                  <a:pt x="1667435" y="1116106"/>
                </a:cubicBezTo>
                <a:cubicBezTo>
                  <a:pt x="1669914" y="1127262"/>
                  <a:pt x="1672897" y="1138366"/>
                  <a:pt x="1674159" y="1149724"/>
                </a:cubicBezTo>
                <a:cubicBezTo>
                  <a:pt x="1675149" y="1158634"/>
                  <a:pt x="1659591" y="1174377"/>
                  <a:pt x="1667435" y="1176618"/>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5889175" y="3488322"/>
            <a:ext cx="3045275" cy="2291179"/>
            <a:chOff x="6000673" y="3657600"/>
            <a:chExt cx="3045275" cy="2291179"/>
          </a:xfrm>
        </p:grpSpPr>
        <p:pic>
          <p:nvPicPr>
            <p:cNvPr id="11" name="Picture 2" descr="http://upload.wikimedia.org/wikipedia/commons/thumb/e/ea/Schematic_of_lymph_node_showing_lymph_sinuses.png/250px-Schematic_of_lymph_node_showing_lymph_sinus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657600"/>
              <a:ext cx="2381250" cy="19526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000673" y="4495800"/>
              <a:ext cx="3045275" cy="53340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001000" y="5610225"/>
              <a:ext cx="790575" cy="338554"/>
            </a:xfrm>
            <a:prstGeom prst="rect">
              <a:avLst/>
            </a:prstGeom>
            <a:noFill/>
          </p:spPr>
          <p:txBody>
            <a:bodyPr wrap="square" rtlCol="0">
              <a:spAutoFit/>
            </a:bodyPr>
            <a:lstStyle/>
            <a:p>
              <a:r>
                <a:rPr lang="en-US" sz="800" dirty="0"/>
                <a:t>Yes, from Wikipedia</a:t>
              </a:r>
            </a:p>
          </p:txBody>
        </p:sp>
      </p:grpSp>
    </p:spTree>
    <p:extLst>
      <p:ext uri="{BB962C8B-B14F-4D97-AF65-F5344CB8AC3E}">
        <p14:creationId xmlns:p14="http://schemas.microsoft.com/office/powerpoint/2010/main" val="13259619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02786"/>
            <a:ext cx="5553075" cy="53625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21" name="Rectangle 20"/>
          <p:cNvSpPr/>
          <p:nvPr/>
        </p:nvSpPr>
        <p:spPr>
          <a:xfrm>
            <a:off x="1735902" y="1102786"/>
            <a:ext cx="1993593"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eosinophil</a:t>
            </a:r>
          </a:p>
        </p:txBody>
      </p:sp>
      <p:cxnSp>
        <p:nvCxnSpPr>
          <p:cNvPr id="5" name="Straight Arrow Connector 4"/>
          <p:cNvCxnSpPr/>
          <p:nvPr/>
        </p:nvCxnSpPr>
        <p:spPr>
          <a:xfrm flipH="1">
            <a:off x="4830897" y="2386988"/>
            <a:ext cx="83820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17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7350330" cy="551497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arrow. (advance slide for answer)</a:t>
            </a:r>
          </a:p>
        </p:txBody>
      </p:sp>
      <p:sp>
        <p:nvSpPr>
          <p:cNvPr id="21" name="Rectangle 20"/>
          <p:cNvSpPr/>
          <p:nvPr/>
        </p:nvSpPr>
        <p:spPr>
          <a:xfrm>
            <a:off x="3886200" y="1316771"/>
            <a:ext cx="1337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Central artery</a:t>
            </a:r>
          </a:p>
        </p:txBody>
      </p:sp>
      <p:cxnSp>
        <p:nvCxnSpPr>
          <p:cNvPr id="5" name="Straight Arrow Connector 4"/>
          <p:cNvCxnSpPr/>
          <p:nvPr/>
        </p:nvCxnSpPr>
        <p:spPr>
          <a:xfrm flipH="1">
            <a:off x="5962650" y="4600575"/>
            <a:ext cx="533400" cy="381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72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318233"/>
            <a:ext cx="3105150" cy="165735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1663" y="1543050"/>
            <a:ext cx="6872338" cy="5313139"/>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a:t>
            </a:r>
          </a:p>
        </p:txBody>
      </p:sp>
      <p:sp>
        <p:nvSpPr>
          <p:cNvPr id="5" name="Rectangle 4"/>
          <p:cNvSpPr/>
          <p:nvPr/>
        </p:nvSpPr>
        <p:spPr>
          <a:xfrm>
            <a:off x="1476053" y="2730343"/>
            <a:ext cx="219397" cy="2033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700716" y="1552575"/>
            <a:ext cx="547184" cy="11913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476375" y="2914650"/>
            <a:ext cx="809625" cy="38957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629025" y="1905000"/>
            <a:ext cx="2438400" cy="144655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Reticular cells</a:t>
            </a:r>
          </a:p>
        </p:txBody>
      </p:sp>
      <p:cxnSp>
        <p:nvCxnSpPr>
          <p:cNvPr id="18" name="Straight Arrow Connector 17"/>
          <p:cNvCxnSpPr/>
          <p:nvPr/>
        </p:nvCxnSpPr>
        <p:spPr>
          <a:xfrm flipH="1">
            <a:off x="3390900" y="4862512"/>
            <a:ext cx="838200" cy="1666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19612" y="4286250"/>
            <a:ext cx="600075" cy="1905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6410325" y="4314825"/>
            <a:ext cx="847725" cy="1238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92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1364398"/>
            <a:ext cx="2895600" cy="183567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343025"/>
            <a:ext cx="6638925" cy="54864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cells indicated by the arrows. (advance slide for answer)</a:t>
            </a:r>
          </a:p>
        </p:txBody>
      </p:sp>
      <p:sp>
        <p:nvSpPr>
          <p:cNvPr id="5" name="Rectangle 4"/>
          <p:cNvSpPr/>
          <p:nvPr/>
        </p:nvSpPr>
        <p:spPr>
          <a:xfrm>
            <a:off x="1247132" y="1944878"/>
            <a:ext cx="219397" cy="2033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462087" y="1343025"/>
            <a:ext cx="976313" cy="6170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47132" y="2148235"/>
            <a:ext cx="1191267" cy="46430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81275" y="1343025"/>
            <a:ext cx="3505200" cy="769441"/>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lymphocytes</a:t>
            </a:r>
          </a:p>
        </p:txBody>
      </p:sp>
      <p:cxnSp>
        <p:nvCxnSpPr>
          <p:cNvPr id="18" name="Straight Arrow Connector 17"/>
          <p:cNvCxnSpPr/>
          <p:nvPr/>
        </p:nvCxnSpPr>
        <p:spPr>
          <a:xfrm flipH="1">
            <a:off x="3752850" y="4157662"/>
            <a:ext cx="838200" cy="166688"/>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029075" y="5943600"/>
            <a:ext cx="847725" cy="1238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943225" y="4648200"/>
            <a:ext cx="28575" cy="695325"/>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701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19200"/>
            <a:ext cx="3209925" cy="2457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8420" y="1960059"/>
            <a:ext cx="6972395" cy="4831266"/>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5" name="Rectangle 4"/>
          <p:cNvSpPr/>
          <p:nvPr/>
        </p:nvSpPr>
        <p:spPr>
          <a:xfrm>
            <a:off x="1335268" y="2330469"/>
            <a:ext cx="219397" cy="20335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1506155" y="1994053"/>
            <a:ext cx="609084" cy="351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44058" y="2533880"/>
            <a:ext cx="771181" cy="41974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067050" y="1341330"/>
            <a:ext cx="3505200" cy="769441"/>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macrophage</a:t>
            </a:r>
          </a:p>
        </p:txBody>
      </p:sp>
      <p:cxnSp>
        <p:nvCxnSpPr>
          <p:cNvPr id="18" name="Straight Arrow Connector 17"/>
          <p:cNvCxnSpPr/>
          <p:nvPr/>
        </p:nvCxnSpPr>
        <p:spPr>
          <a:xfrm flipH="1" flipV="1">
            <a:off x="5927593" y="4518293"/>
            <a:ext cx="676274" cy="114300"/>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6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95064"/>
            <a:ext cx="7666300" cy="576768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regions. (advance slide for answer)</a:t>
            </a:r>
          </a:p>
        </p:txBody>
      </p:sp>
      <p:sp>
        <p:nvSpPr>
          <p:cNvPr id="21" name="Rectangle 20"/>
          <p:cNvSpPr/>
          <p:nvPr/>
        </p:nvSpPr>
        <p:spPr>
          <a:xfrm>
            <a:off x="6019800" y="976014"/>
            <a:ext cx="9144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Red pulp</a:t>
            </a:r>
          </a:p>
        </p:txBody>
      </p:sp>
      <p:sp>
        <p:nvSpPr>
          <p:cNvPr id="10" name="Freeform 9"/>
          <p:cNvSpPr/>
          <p:nvPr/>
        </p:nvSpPr>
        <p:spPr>
          <a:xfrm>
            <a:off x="3590925" y="4114800"/>
            <a:ext cx="4754800" cy="2609850"/>
          </a:xfrm>
          <a:custGeom>
            <a:avLst/>
            <a:gdLst>
              <a:gd name="connsiteX0" fmla="*/ 4124325 w 4754800"/>
              <a:gd name="connsiteY0" fmla="*/ 533400 h 2609850"/>
              <a:gd name="connsiteX1" fmla="*/ 4019550 w 4754800"/>
              <a:gd name="connsiteY1" fmla="*/ 495300 h 2609850"/>
              <a:gd name="connsiteX2" fmla="*/ 3962400 w 4754800"/>
              <a:gd name="connsiteY2" fmla="*/ 485775 h 2609850"/>
              <a:gd name="connsiteX3" fmla="*/ 3914775 w 4754800"/>
              <a:gd name="connsiteY3" fmla="*/ 466725 h 2609850"/>
              <a:gd name="connsiteX4" fmla="*/ 3848100 w 4754800"/>
              <a:gd name="connsiteY4" fmla="*/ 447675 h 2609850"/>
              <a:gd name="connsiteX5" fmla="*/ 3781425 w 4754800"/>
              <a:gd name="connsiteY5" fmla="*/ 409575 h 2609850"/>
              <a:gd name="connsiteX6" fmla="*/ 3743325 w 4754800"/>
              <a:gd name="connsiteY6" fmla="*/ 390525 h 2609850"/>
              <a:gd name="connsiteX7" fmla="*/ 3714750 w 4754800"/>
              <a:gd name="connsiteY7" fmla="*/ 381000 h 2609850"/>
              <a:gd name="connsiteX8" fmla="*/ 3657600 w 4754800"/>
              <a:gd name="connsiteY8" fmla="*/ 342900 h 2609850"/>
              <a:gd name="connsiteX9" fmla="*/ 3590925 w 4754800"/>
              <a:gd name="connsiteY9" fmla="*/ 295275 h 2609850"/>
              <a:gd name="connsiteX10" fmla="*/ 3514725 w 4754800"/>
              <a:gd name="connsiteY10" fmla="*/ 228600 h 2609850"/>
              <a:gd name="connsiteX11" fmla="*/ 3486150 w 4754800"/>
              <a:gd name="connsiteY11" fmla="*/ 209550 h 2609850"/>
              <a:gd name="connsiteX12" fmla="*/ 3467100 w 4754800"/>
              <a:gd name="connsiteY12" fmla="*/ 180975 h 2609850"/>
              <a:gd name="connsiteX13" fmla="*/ 3381375 w 4754800"/>
              <a:gd name="connsiteY13" fmla="*/ 123825 h 2609850"/>
              <a:gd name="connsiteX14" fmla="*/ 3352800 w 4754800"/>
              <a:gd name="connsiteY14" fmla="*/ 104775 h 2609850"/>
              <a:gd name="connsiteX15" fmla="*/ 3324225 w 4754800"/>
              <a:gd name="connsiteY15" fmla="*/ 85725 h 2609850"/>
              <a:gd name="connsiteX16" fmla="*/ 3286125 w 4754800"/>
              <a:gd name="connsiteY16" fmla="*/ 47625 h 2609850"/>
              <a:gd name="connsiteX17" fmla="*/ 3238500 w 4754800"/>
              <a:gd name="connsiteY17" fmla="*/ 38100 h 2609850"/>
              <a:gd name="connsiteX18" fmla="*/ 3181350 w 4754800"/>
              <a:gd name="connsiteY18" fmla="*/ 19050 h 2609850"/>
              <a:gd name="connsiteX19" fmla="*/ 3152775 w 4754800"/>
              <a:gd name="connsiteY19" fmla="*/ 9525 h 2609850"/>
              <a:gd name="connsiteX20" fmla="*/ 3105150 w 4754800"/>
              <a:gd name="connsiteY20" fmla="*/ 0 h 2609850"/>
              <a:gd name="connsiteX21" fmla="*/ 2762250 w 4754800"/>
              <a:gd name="connsiteY21" fmla="*/ 9525 h 2609850"/>
              <a:gd name="connsiteX22" fmla="*/ 2619375 w 4754800"/>
              <a:gd name="connsiteY22" fmla="*/ 28575 h 2609850"/>
              <a:gd name="connsiteX23" fmla="*/ 2486025 w 4754800"/>
              <a:gd name="connsiteY23" fmla="*/ 57150 h 2609850"/>
              <a:gd name="connsiteX24" fmla="*/ 2447925 w 4754800"/>
              <a:gd name="connsiteY24" fmla="*/ 66675 h 2609850"/>
              <a:gd name="connsiteX25" fmla="*/ 2381250 w 4754800"/>
              <a:gd name="connsiteY25" fmla="*/ 76200 h 2609850"/>
              <a:gd name="connsiteX26" fmla="*/ 2286000 w 4754800"/>
              <a:gd name="connsiteY26" fmla="*/ 95250 h 2609850"/>
              <a:gd name="connsiteX27" fmla="*/ 2219325 w 4754800"/>
              <a:gd name="connsiteY27" fmla="*/ 104775 h 2609850"/>
              <a:gd name="connsiteX28" fmla="*/ 2162175 w 4754800"/>
              <a:gd name="connsiteY28" fmla="*/ 114300 h 2609850"/>
              <a:gd name="connsiteX29" fmla="*/ 2085975 w 4754800"/>
              <a:gd name="connsiteY29" fmla="*/ 123825 h 2609850"/>
              <a:gd name="connsiteX30" fmla="*/ 2028825 w 4754800"/>
              <a:gd name="connsiteY30" fmla="*/ 142875 h 2609850"/>
              <a:gd name="connsiteX31" fmla="*/ 1943100 w 4754800"/>
              <a:gd name="connsiteY31" fmla="*/ 152400 h 2609850"/>
              <a:gd name="connsiteX32" fmla="*/ 1885950 w 4754800"/>
              <a:gd name="connsiteY32" fmla="*/ 161925 h 2609850"/>
              <a:gd name="connsiteX33" fmla="*/ 1704975 w 4754800"/>
              <a:gd name="connsiteY33" fmla="*/ 142875 h 2609850"/>
              <a:gd name="connsiteX34" fmla="*/ 1619250 w 4754800"/>
              <a:gd name="connsiteY34" fmla="*/ 104775 h 2609850"/>
              <a:gd name="connsiteX35" fmla="*/ 1590675 w 4754800"/>
              <a:gd name="connsiteY35" fmla="*/ 95250 h 2609850"/>
              <a:gd name="connsiteX36" fmla="*/ 1562100 w 4754800"/>
              <a:gd name="connsiteY36" fmla="*/ 76200 h 2609850"/>
              <a:gd name="connsiteX37" fmla="*/ 1524000 w 4754800"/>
              <a:gd name="connsiteY37" fmla="*/ 66675 h 2609850"/>
              <a:gd name="connsiteX38" fmla="*/ 1409700 w 4754800"/>
              <a:gd name="connsiteY38" fmla="*/ 47625 h 2609850"/>
              <a:gd name="connsiteX39" fmla="*/ 1123950 w 4754800"/>
              <a:gd name="connsiteY39" fmla="*/ 57150 h 2609850"/>
              <a:gd name="connsiteX40" fmla="*/ 1028700 w 4754800"/>
              <a:gd name="connsiteY40" fmla="*/ 76200 h 2609850"/>
              <a:gd name="connsiteX41" fmla="*/ 933450 w 4754800"/>
              <a:gd name="connsiteY41" fmla="*/ 95250 h 2609850"/>
              <a:gd name="connsiteX42" fmla="*/ 904875 w 4754800"/>
              <a:gd name="connsiteY42" fmla="*/ 104775 h 2609850"/>
              <a:gd name="connsiteX43" fmla="*/ 857250 w 4754800"/>
              <a:gd name="connsiteY43" fmla="*/ 114300 h 2609850"/>
              <a:gd name="connsiteX44" fmla="*/ 723900 w 4754800"/>
              <a:gd name="connsiteY44" fmla="*/ 142875 h 2609850"/>
              <a:gd name="connsiteX45" fmla="*/ 666750 w 4754800"/>
              <a:gd name="connsiteY45" fmla="*/ 152400 h 2609850"/>
              <a:gd name="connsiteX46" fmla="*/ 638175 w 4754800"/>
              <a:gd name="connsiteY46" fmla="*/ 161925 h 2609850"/>
              <a:gd name="connsiteX47" fmla="*/ 600075 w 4754800"/>
              <a:gd name="connsiteY47" fmla="*/ 171450 h 2609850"/>
              <a:gd name="connsiteX48" fmla="*/ 523875 w 4754800"/>
              <a:gd name="connsiteY48" fmla="*/ 200025 h 2609850"/>
              <a:gd name="connsiteX49" fmla="*/ 466725 w 4754800"/>
              <a:gd name="connsiteY49" fmla="*/ 219075 h 2609850"/>
              <a:gd name="connsiteX50" fmla="*/ 438150 w 4754800"/>
              <a:gd name="connsiteY50" fmla="*/ 238125 h 2609850"/>
              <a:gd name="connsiteX51" fmla="*/ 400050 w 4754800"/>
              <a:gd name="connsiteY51" fmla="*/ 257175 h 2609850"/>
              <a:gd name="connsiteX52" fmla="*/ 371475 w 4754800"/>
              <a:gd name="connsiteY52" fmla="*/ 276225 h 2609850"/>
              <a:gd name="connsiteX53" fmla="*/ 314325 w 4754800"/>
              <a:gd name="connsiteY53" fmla="*/ 295275 h 2609850"/>
              <a:gd name="connsiteX54" fmla="*/ 257175 w 4754800"/>
              <a:gd name="connsiteY54" fmla="*/ 333375 h 2609850"/>
              <a:gd name="connsiteX55" fmla="*/ 200025 w 4754800"/>
              <a:gd name="connsiteY55" fmla="*/ 371475 h 2609850"/>
              <a:gd name="connsiteX56" fmla="*/ 142875 w 4754800"/>
              <a:gd name="connsiteY56" fmla="*/ 428625 h 2609850"/>
              <a:gd name="connsiteX57" fmla="*/ 114300 w 4754800"/>
              <a:gd name="connsiteY57" fmla="*/ 485775 h 2609850"/>
              <a:gd name="connsiteX58" fmla="*/ 95250 w 4754800"/>
              <a:gd name="connsiteY58" fmla="*/ 514350 h 2609850"/>
              <a:gd name="connsiteX59" fmla="*/ 76200 w 4754800"/>
              <a:gd name="connsiteY59" fmla="*/ 571500 h 2609850"/>
              <a:gd name="connsiteX60" fmla="*/ 57150 w 4754800"/>
              <a:gd name="connsiteY60" fmla="*/ 600075 h 2609850"/>
              <a:gd name="connsiteX61" fmla="*/ 38100 w 4754800"/>
              <a:gd name="connsiteY61" fmla="*/ 657225 h 2609850"/>
              <a:gd name="connsiteX62" fmla="*/ 19050 w 4754800"/>
              <a:gd name="connsiteY62" fmla="*/ 714375 h 2609850"/>
              <a:gd name="connsiteX63" fmla="*/ 9525 w 4754800"/>
              <a:gd name="connsiteY63" fmla="*/ 742950 h 2609850"/>
              <a:gd name="connsiteX64" fmla="*/ 0 w 4754800"/>
              <a:gd name="connsiteY64" fmla="*/ 771525 h 2609850"/>
              <a:gd name="connsiteX65" fmla="*/ 19050 w 4754800"/>
              <a:gd name="connsiteY65" fmla="*/ 962025 h 2609850"/>
              <a:gd name="connsiteX66" fmla="*/ 38100 w 4754800"/>
              <a:gd name="connsiteY66" fmla="*/ 990600 h 2609850"/>
              <a:gd name="connsiteX67" fmla="*/ 47625 w 4754800"/>
              <a:gd name="connsiteY67" fmla="*/ 1019175 h 2609850"/>
              <a:gd name="connsiteX68" fmla="*/ 76200 w 4754800"/>
              <a:gd name="connsiteY68" fmla="*/ 1047750 h 2609850"/>
              <a:gd name="connsiteX69" fmla="*/ 104775 w 4754800"/>
              <a:gd name="connsiteY69" fmla="*/ 1085850 h 2609850"/>
              <a:gd name="connsiteX70" fmla="*/ 123825 w 4754800"/>
              <a:gd name="connsiteY70" fmla="*/ 1123950 h 2609850"/>
              <a:gd name="connsiteX71" fmla="*/ 171450 w 4754800"/>
              <a:gd name="connsiteY71" fmla="*/ 1190625 h 2609850"/>
              <a:gd name="connsiteX72" fmla="*/ 190500 w 4754800"/>
              <a:gd name="connsiteY72" fmla="*/ 1228725 h 2609850"/>
              <a:gd name="connsiteX73" fmla="*/ 228600 w 4754800"/>
              <a:gd name="connsiteY73" fmla="*/ 1266825 h 2609850"/>
              <a:gd name="connsiteX74" fmla="*/ 266700 w 4754800"/>
              <a:gd name="connsiteY74" fmla="*/ 1323975 h 2609850"/>
              <a:gd name="connsiteX75" fmla="*/ 304800 w 4754800"/>
              <a:gd name="connsiteY75" fmla="*/ 1381125 h 2609850"/>
              <a:gd name="connsiteX76" fmla="*/ 323850 w 4754800"/>
              <a:gd name="connsiteY76" fmla="*/ 1409700 h 2609850"/>
              <a:gd name="connsiteX77" fmla="*/ 352425 w 4754800"/>
              <a:gd name="connsiteY77" fmla="*/ 1447800 h 2609850"/>
              <a:gd name="connsiteX78" fmla="*/ 390525 w 4754800"/>
              <a:gd name="connsiteY78" fmla="*/ 1514475 h 2609850"/>
              <a:gd name="connsiteX79" fmla="*/ 409575 w 4754800"/>
              <a:gd name="connsiteY79" fmla="*/ 1543050 h 2609850"/>
              <a:gd name="connsiteX80" fmla="*/ 428625 w 4754800"/>
              <a:gd name="connsiteY80" fmla="*/ 1600200 h 2609850"/>
              <a:gd name="connsiteX81" fmla="*/ 438150 w 4754800"/>
              <a:gd name="connsiteY81" fmla="*/ 1628775 h 2609850"/>
              <a:gd name="connsiteX82" fmla="*/ 466725 w 4754800"/>
              <a:gd name="connsiteY82" fmla="*/ 1666875 h 2609850"/>
              <a:gd name="connsiteX83" fmla="*/ 485775 w 4754800"/>
              <a:gd name="connsiteY83" fmla="*/ 1724025 h 2609850"/>
              <a:gd name="connsiteX84" fmla="*/ 495300 w 4754800"/>
              <a:gd name="connsiteY84" fmla="*/ 1752600 h 2609850"/>
              <a:gd name="connsiteX85" fmla="*/ 504825 w 4754800"/>
              <a:gd name="connsiteY85" fmla="*/ 1790700 h 2609850"/>
              <a:gd name="connsiteX86" fmla="*/ 523875 w 4754800"/>
              <a:gd name="connsiteY86" fmla="*/ 1847850 h 2609850"/>
              <a:gd name="connsiteX87" fmla="*/ 552450 w 4754800"/>
              <a:gd name="connsiteY87" fmla="*/ 1905000 h 2609850"/>
              <a:gd name="connsiteX88" fmla="*/ 571500 w 4754800"/>
              <a:gd name="connsiteY88" fmla="*/ 1933575 h 2609850"/>
              <a:gd name="connsiteX89" fmla="*/ 600075 w 4754800"/>
              <a:gd name="connsiteY89" fmla="*/ 2000250 h 2609850"/>
              <a:gd name="connsiteX90" fmla="*/ 628650 w 4754800"/>
              <a:gd name="connsiteY90" fmla="*/ 2028825 h 2609850"/>
              <a:gd name="connsiteX91" fmla="*/ 647700 w 4754800"/>
              <a:gd name="connsiteY91" fmla="*/ 2105025 h 2609850"/>
              <a:gd name="connsiteX92" fmla="*/ 685800 w 4754800"/>
              <a:gd name="connsiteY92" fmla="*/ 2162175 h 2609850"/>
              <a:gd name="connsiteX93" fmla="*/ 704850 w 4754800"/>
              <a:gd name="connsiteY93" fmla="*/ 2190750 h 2609850"/>
              <a:gd name="connsiteX94" fmla="*/ 752475 w 4754800"/>
              <a:gd name="connsiteY94" fmla="*/ 2238375 h 2609850"/>
              <a:gd name="connsiteX95" fmla="*/ 771525 w 4754800"/>
              <a:gd name="connsiteY95" fmla="*/ 2276475 h 2609850"/>
              <a:gd name="connsiteX96" fmla="*/ 895350 w 4754800"/>
              <a:gd name="connsiteY96" fmla="*/ 2381250 h 2609850"/>
              <a:gd name="connsiteX97" fmla="*/ 981075 w 4754800"/>
              <a:gd name="connsiteY97" fmla="*/ 2428875 h 2609850"/>
              <a:gd name="connsiteX98" fmla="*/ 1009650 w 4754800"/>
              <a:gd name="connsiteY98" fmla="*/ 2457450 h 2609850"/>
              <a:gd name="connsiteX99" fmla="*/ 1076325 w 4754800"/>
              <a:gd name="connsiteY99" fmla="*/ 2486025 h 2609850"/>
              <a:gd name="connsiteX100" fmla="*/ 1114425 w 4754800"/>
              <a:gd name="connsiteY100" fmla="*/ 2505075 h 2609850"/>
              <a:gd name="connsiteX101" fmla="*/ 1171575 w 4754800"/>
              <a:gd name="connsiteY101" fmla="*/ 2524125 h 2609850"/>
              <a:gd name="connsiteX102" fmla="*/ 1200150 w 4754800"/>
              <a:gd name="connsiteY102" fmla="*/ 2543175 h 2609850"/>
              <a:gd name="connsiteX103" fmla="*/ 1285875 w 4754800"/>
              <a:gd name="connsiteY103" fmla="*/ 2552700 h 2609850"/>
              <a:gd name="connsiteX104" fmla="*/ 1428750 w 4754800"/>
              <a:gd name="connsiteY104" fmla="*/ 2571750 h 2609850"/>
              <a:gd name="connsiteX105" fmla="*/ 1504950 w 4754800"/>
              <a:gd name="connsiteY105" fmla="*/ 2581275 h 2609850"/>
              <a:gd name="connsiteX106" fmla="*/ 1781175 w 4754800"/>
              <a:gd name="connsiteY106" fmla="*/ 2571750 h 2609850"/>
              <a:gd name="connsiteX107" fmla="*/ 1905000 w 4754800"/>
              <a:gd name="connsiteY107" fmla="*/ 2562225 h 2609850"/>
              <a:gd name="connsiteX108" fmla="*/ 2362200 w 4754800"/>
              <a:gd name="connsiteY108" fmla="*/ 2581275 h 2609850"/>
              <a:gd name="connsiteX109" fmla="*/ 2495550 w 4754800"/>
              <a:gd name="connsiteY109" fmla="*/ 2600325 h 2609850"/>
              <a:gd name="connsiteX110" fmla="*/ 2552700 w 4754800"/>
              <a:gd name="connsiteY110" fmla="*/ 2609850 h 2609850"/>
              <a:gd name="connsiteX111" fmla="*/ 2781300 w 4754800"/>
              <a:gd name="connsiteY111" fmla="*/ 2581275 h 2609850"/>
              <a:gd name="connsiteX112" fmla="*/ 2819400 w 4754800"/>
              <a:gd name="connsiteY112" fmla="*/ 2571750 h 2609850"/>
              <a:gd name="connsiteX113" fmla="*/ 2867025 w 4754800"/>
              <a:gd name="connsiteY113" fmla="*/ 2552700 h 2609850"/>
              <a:gd name="connsiteX114" fmla="*/ 2943225 w 4754800"/>
              <a:gd name="connsiteY114" fmla="*/ 2543175 h 2609850"/>
              <a:gd name="connsiteX115" fmla="*/ 3000375 w 4754800"/>
              <a:gd name="connsiteY115" fmla="*/ 2524125 h 2609850"/>
              <a:gd name="connsiteX116" fmla="*/ 3076575 w 4754800"/>
              <a:gd name="connsiteY116" fmla="*/ 2505075 h 2609850"/>
              <a:gd name="connsiteX117" fmla="*/ 3181350 w 4754800"/>
              <a:gd name="connsiteY117" fmla="*/ 2476500 h 2609850"/>
              <a:gd name="connsiteX118" fmla="*/ 3267075 w 4754800"/>
              <a:gd name="connsiteY118" fmla="*/ 2447925 h 2609850"/>
              <a:gd name="connsiteX119" fmla="*/ 3381375 w 4754800"/>
              <a:gd name="connsiteY119" fmla="*/ 2419350 h 2609850"/>
              <a:gd name="connsiteX120" fmla="*/ 3419475 w 4754800"/>
              <a:gd name="connsiteY120" fmla="*/ 2409825 h 2609850"/>
              <a:gd name="connsiteX121" fmla="*/ 3467100 w 4754800"/>
              <a:gd name="connsiteY121" fmla="*/ 2400300 h 2609850"/>
              <a:gd name="connsiteX122" fmla="*/ 3505200 w 4754800"/>
              <a:gd name="connsiteY122" fmla="*/ 2371725 h 2609850"/>
              <a:gd name="connsiteX123" fmla="*/ 3552825 w 4754800"/>
              <a:gd name="connsiteY123" fmla="*/ 2362200 h 2609850"/>
              <a:gd name="connsiteX124" fmla="*/ 3581400 w 4754800"/>
              <a:gd name="connsiteY124" fmla="*/ 2352675 h 2609850"/>
              <a:gd name="connsiteX125" fmla="*/ 3629025 w 4754800"/>
              <a:gd name="connsiteY125" fmla="*/ 2343150 h 2609850"/>
              <a:gd name="connsiteX126" fmla="*/ 3724275 w 4754800"/>
              <a:gd name="connsiteY126" fmla="*/ 2324100 h 2609850"/>
              <a:gd name="connsiteX127" fmla="*/ 3857625 w 4754800"/>
              <a:gd name="connsiteY127" fmla="*/ 2314575 h 2609850"/>
              <a:gd name="connsiteX128" fmla="*/ 4124325 w 4754800"/>
              <a:gd name="connsiteY128" fmla="*/ 2324100 h 2609850"/>
              <a:gd name="connsiteX129" fmla="*/ 4181475 w 4754800"/>
              <a:gd name="connsiteY129" fmla="*/ 2352675 h 2609850"/>
              <a:gd name="connsiteX130" fmla="*/ 4210050 w 4754800"/>
              <a:gd name="connsiteY130" fmla="*/ 2362200 h 2609850"/>
              <a:gd name="connsiteX131" fmla="*/ 4267200 w 4754800"/>
              <a:gd name="connsiteY131" fmla="*/ 2400300 h 2609850"/>
              <a:gd name="connsiteX132" fmla="*/ 4371975 w 4754800"/>
              <a:gd name="connsiteY132" fmla="*/ 2390775 h 2609850"/>
              <a:gd name="connsiteX133" fmla="*/ 4381500 w 4754800"/>
              <a:gd name="connsiteY133" fmla="*/ 2324100 h 2609850"/>
              <a:gd name="connsiteX134" fmla="*/ 4391025 w 4754800"/>
              <a:gd name="connsiteY134" fmla="*/ 2238375 h 2609850"/>
              <a:gd name="connsiteX135" fmla="*/ 4400550 w 4754800"/>
              <a:gd name="connsiteY135" fmla="*/ 1743075 h 2609850"/>
              <a:gd name="connsiteX136" fmla="*/ 4410075 w 4754800"/>
              <a:gd name="connsiteY136" fmla="*/ 1704975 h 2609850"/>
              <a:gd name="connsiteX137" fmla="*/ 4448175 w 4754800"/>
              <a:gd name="connsiteY137" fmla="*/ 1590675 h 2609850"/>
              <a:gd name="connsiteX138" fmla="*/ 4476750 w 4754800"/>
              <a:gd name="connsiteY138" fmla="*/ 1571625 h 2609850"/>
              <a:gd name="connsiteX139" fmla="*/ 4514850 w 4754800"/>
              <a:gd name="connsiteY139" fmla="*/ 1524000 h 2609850"/>
              <a:gd name="connsiteX140" fmla="*/ 4552950 w 4754800"/>
              <a:gd name="connsiteY140" fmla="*/ 1371600 h 2609850"/>
              <a:gd name="connsiteX141" fmla="*/ 4619625 w 4754800"/>
              <a:gd name="connsiteY141" fmla="*/ 1323975 h 2609850"/>
              <a:gd name="connsiteX142" fmla="*/ 4705350 w 4754800"/>
              <a:gd name="connsiteY142" fmla="*/ 1228725 h 2609850"/>
              <a:gd name="connsiteX143" fmla="*/ 4724400 w 4754800"/>
              <a:gd name="connsiteY143" fmla="*/ 1200150 h 2609850"/>
              <a:gd name="connsiteX144" fmla="*/ 4743450 w 4754800"/>
              <a:gd name="connsiteY144" fmla="*/ 1143000 h 2609850"/>
              <a:gd name="connsiteX145" fmla="*/ 4743450 w 4754800"/>
              <a:gd name="connsiteY145" fmla="*/ 914400 h 2609850"/>
              <a:gd name="connsiteX146" fmla="*/ 4724400 w 4754800"/>
              <a:gd name="connsiteY146" fmla="*/ 857250 h 2609850"/>
              <a:gd name="connsiteX147" fmla="*/ 4714875 w 4754800"/>
              <a:gd name="connsiteY147" fmla="*/ 828675 h 2609850"/>
              <a:gd name="connsiteX148" fmla="*/ 4686300 w 4754800"/>
              <a:gd name="connsiteY148" fmla="*/ 800100 h 2609850"/>
              <a:gd name="connsiteX149" fmla="*/ 4648200 w 4754800"/>
              <a:gd name="connsiteY149" fmla="*/ 733425 h 2609850"/>
              <a:gd name="connsiteX150" fmla="*/ 4619625 w 4754800"/>
              <a:gd name="connsiteY150" fmla="*/ 714375 h 2609850"/>
              <a:gd name="connsiteX151" fmla="*/ 4591050 w 4754800"/>
              <a:gd name="connsiteY151" fmla="*/ 685800 h 2609850"/>
              <a:gd name="connsiteX152" fmla="*/ 4533900 w 4754800"/>
              <a:gd name="connsiteY152" fmla="*/ 666750 h 2609850"/>
              <a:gd name="connsiteX153" fmla="*/ 4467225 w 4754800"/>
              <a:gd name="connsiteY153" fmla="*/ 638175 h 2609850"/>
              <a:gd name="connsiteX154" fmla="*/ 4410075 w 4754800"/>
              <a:gd name="connsiteY154" fmla="*/ 619125 h 2609850"/>
              <a:gd name="connsiteX155" fmla="*/ 4343400 w 4754800"/>
              <a:gd name="connsiteY155" fmla="*/ 600075 h 2609850"/>
              <a:gd name="connsiteX156" fmla="*/ 4248150 w 4754800"/>
              <a:gd name="connsiteY156" fmla="*/ 571500 h 2609850"/>
              <a:gd name="connsiteX157" fmla="*/ 4171950 w 4754800"/>
              <a:gd name="connsiteY157" fmla="*/ 542925 h 2609850"/>
              <a:gd name="connsiteX158" fmla="*/ 4105275 w 4754800"/>
              <a:gd name="connsiteY158" fmla="*/ 523875 h 2609850"/>
              <a:gd name="connsiteX159" fmla="*/ 4124325 w 4754800"/>
              <a:gd name="connsiteY159" fmla="*/ 533400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4754800" h="2609850">
                <a:moveTo>
                  <a:pt x="4124325" y="533400"/>
                </a:moveTo>
                <a:cubicBezTo>
                  <a:pt x="4110037" y="528637"/>
                  <a:pt x="4055202" y="505786"/>
                  <a:pt x="4019550" y="495300"/>
                </a:cubicBezTo>
                <a:cubicBezTo>
                  <a:pt x="4001022" y="489851"/>
                  <a:pt x="3981032" y="490857"/>
                  <a:pt x="3962400" y="485775"/>
                </a:cubicBezTo>
                <a:cubicBezTo>
                  <a:pt x="3945905" y="481276"/>
                  <a:pt x="3930995" y="472132"/>
                  <a:pt x="3914775" y="466725"/>
                </a:cubicBezTo>
                <a:cubicBezTo>
                  <a:pt x="3892847" y="459416"/>
                  <a:pt x="3869823" y="455574"/>
                  <a:pt x="3848100" y="447675"/>
                </a:cubicBezTo>
                <a:cubicBezTo>
                  <a:pt x="3808522" y="433283"/>
                  <a:pt x="3814751" y="428618"/>
                  <a:pt x="3781425" y="409575"/>
                </a:cubicBezTo>
                <a:cubicBezTo>
                  <a:pt x="3769097" y="402530"/>
                  <a:pt x="3756376" y="396118"/>
                  <a:pt x="3743325" y="390525"/>
                </a:cubicBezTo>
                <a:cubicBezTo>
                  <a:pt x="3734097" y="386570"/>
                  <a:pt x="3723527" y="385876"/>
                  <a:pt x="3714750" y="381000"/>
                </a:cubicBezTo>
                <a:cubicBezTo>
                  <a:pt x="3694736" y="369881"/>
                  <a:pt x="3673789" y="359089"/>
                  <a:pt x="3657600" y="342900"/>
                </a:cubicBezTo>
                <a:cubicBezTo>
                  <a:pt x="3618985" y="304285"/>
                  <a:pt x="3641073" y="320349"/>
                  <a:pt x="3590925" y="295275"/>
                </a:cubicBezTo>
                <a:cubicBezTo>
                  <a:pt x="3559175" y="247650"/>
                  <a:pt x="3581400" y="273050"/>
                  <a:pt x="3514725" y="228600"/>
                </a:cubicBezTo>
                <a:lnTo>
                  <a:pt x="3486150" y="209550"/>
                </a:lnTo>
                <a:cubicBezTo>
                  <a:pt x="3479800" y="200025"/>
                  <a:pt x="3475715" y="188513"/>
                  <a:pt x="3467100" y="180975"/>
                </a:cubicBezTo>
                <a:lnTo>
                  <a:pt x="3381375" y="123825"/>
                </a:lnTo>
                <a:lnTo>
                  <a:pt x="3352800" y="104775"/>
                </a:lnTo>
                <a:cubicBezTo>
                  <a:pt x="3343275" y="98425"/>
                  <a:pt x="3332320" y="93820"/>
                  <a:pt x="3324225" y="85725"/>
                </a:cubicBezTo>
                <a:cubicBezTo>
                  <a:pt x="3311525" y="73025"/>
                  <a:pt x="3301825" y="56347"/>
                  <a:pt x="3286125" y="47625"/>
                </a:cubicBezTo>
                <a:cubicBezTo>
                  <a:pt x="3271973" y="39763"/>
                  <a:pt x="3254119" y="42360"/>
                  <a:pt x="3238500" y="38100"/>
                </a:cubicBezTo>
                <a:cubicBezTo>
                  <a:pt x="3219127" y="32816"/>
                  <a:pt x="3200400" y="25400"/>
                  <a:pt x="3181350" y="19050"/>
                </a:cubicBezTo>
                <a:cubicBezTo>
                  <a:pt x="3171825" y="15875"/>
                  <a:pt x="3162620" y="11494"/>
                  <a:pt x="3152775" y="9525"/>
                </a:cubicBezTo>
                <a:lnTo>
                  <a:pt x="3105150" y="0"/>
                </a:lnTo>
                <a:lnTo>
                  <a:pt x="2762250" y="9525"/>
                </a:lnTo>
                <a:cubicBezTo>
                  <a:pt x="2714559" y="11645"/>
                  <a:pt x="2666442" y="20730"/>
                  <a:pt x="2619375" y="28575"/>
                </a:cubicBezTo>
                <a:cubicBezTo>
                  <a:pt x="2534450" y="62545"/>
                  <a:pt x="2606576" y="38604"/>
                  <a:pt x="2486025" y="57150"/>
                </a:cubicBezTo>
                <a:cubicBezTo>
                  <a:pt x="2473086" y="59141"/>
                  <a:pt x="2460805" y="64333"/>
                  <a:pt x="2447925" y="66675"/>
                </a:cubicBezTo>
                <a:cubicBezTo>
                  <a:pt x="2425836" y="70691"/>
                  <a:pt x="2403359" y="72298"/>
                  <a:pt x="2381250" y="76200"/>
                </a:cubicBezTo>
                <a:cubicBezTo>
                  <a:pt x="2349364" y="81827"/>
                  <a:pt x="2318053" y="90671"/>
                  <a:pt x="2286000" y="95250"/>
                </a:cubicBezTo>
                <a:lnTo>
                  <a:pt x="2219325" y="104775"/>
                </a:lnTo>
                <a:cubicBezTo>
                  <a:pt x="2200237" y="107712"/>
                  <a:pt x="2181294" y="111569"/>
                  <a:pt x="2162175" y="114300"/>
                </a:cubicBezTo>
                <a:cubicBezTo>
                  <a:pt x="2136835" y="117920"/>
                  <a:pt x="2111375" y="120650"/>
                  <a:pt x="2085975" y="123825"/>
                </a:cubicBezTo>
                <a:cubicBezTo>
                  <a:pt x="2066925" y="130175"/>
                  <a:pt x="2048516" y="138937"/>
                  <a:pt x="2028825" y="142875"/>
                </a:cubicBezTo>
                <a:cubicBezTo>
                  <a:pt x="2000632" y="148514"/>
                  <a:pt x="1971599" y="148600"/>
                  <a:pt x="1943100" y="152400"/>
                </a:cubicBezTo>
                <a:cubicBezTo>
                  <a:pt x="1923957" y="154952"/>
                  <a:pt x="1905000" y="158750"/>
                  <a:pt x="1885950" y="161925"/>
                </a:cubicBezTo>
                <a:cubicBezTo>
                  <a:pt x="1795960" y="155926"/>
                  <a:pt x="1771294" y="162771"/>
                  <a:pt x="1704975" y="142875"/>
                </a:cubicBezTo>
                <a:cubicBezTo>
                  <a:pt x="1582107" y="106015"/>
                  <a:pt x="1695807" y="143053"/>
                  <a:pt x="1619250" y="104775"/>
                </a:cubicBezTo>
                <a:cubicBezTo>
                  <a:pt x="1610270" y="100285"/>
                  <a:pt x="1599655" y="99740"/>
                  <a:pt x="1590675" y="95250"/>
                </a:cubicBezTo>
                <a:cubicBezTo>
                  <a:pt x="1580436" y="90130"/>
                  <a:pt x="1572622" y="80709"/>
                  <a:pt x="1562100" y="76200"/>
                </a:cubicBezTo>
                <a:cubicBezTo>
                  <a:pt x="1550068" y="71043"/>
                  <a:pt x="1536587" y="70271"/>
                  <a:pt x="1524000" y="66675"/>
                </a:cubicBezTo>
                <a:cubicBezTo>
                  <a:pt x="1452918" y="46366"/>
                  <a:pt x="1549021" y="63105"/>
                  <a:pt x="1409700" y="47625"/>
                </a:cubicBezTo>
                <a:cubicBezTo>
                  <a:pt x="1314450" y="50800"/>
                  <a:pt x="1219114" y="52006"/>
                  <a:pt x="1123950" y="57150"/>
                </a:cubicBezTo>
                <a:cubicBezTo>
                  <a:pt x="1021110" y="62709"/>
                  <a:pt x="1090302" y="61984"/>
                  <a:pt x="1028700" y="76200"/>
                </a:cubicBezTo>
                <a:cubicBezTo>
                  <a:pt x="997150" y="83481"/>
                  <a:pt x="964167" y="85011"/>
                  <a:pt x="933450" y="95250"/>
                </a:cubicBezTo>
                <a:cubicBezTo>
                  <a:pt x="923925" y="98425"/>
                  <a:pt x="914615" y="102340"/>
                  <a:pt x="904875" y="104775"/>
                </a:cubicBezTo>
                <a:cubicBezTo>
                  <a:pt x="889169" y="108702"/>
                  <a:pt x="873092" y="110965"/>
                  <a:pt x="857250" y="114300"/>
                </a:cubicBezTo>
                <a:cubicBezTo>
                  <a:pt x="812766" y="123665"/>
                  <a:pt x="768741" y="135402"/>
                  <a:pt x="723900" y="142875"/>
                </a:cubicBezTo>
                <a:cubicBezTo>
                  <a:pt x="704850" y="146050"/>
                  <a:pt x="685603" y="148210"/>
                  <a:pt x="666750" y="152400"/>
                </a:cubicBezTo>
                <a:cubicBezTo>
                  <a:pt x="656949" y="154578"/>
                  <a:pt x="647829" y="159167"/>
                  <a:pt x="638175" y="161925"/>
                </a:cubicBezTo>
                <a:cubicBezTo>
                  <a:pt x="625588" y="165521"/>
                  <a:pt x="612662" y="167854"/>
                  <a:pt x="600075" y="171450"/>
                </a:cubicBezTo>
                <a:cubicBezTo>
                  <a:pt x="567049" y="180886"/>
                  <a:pt x="560779" y="186605"/>
                  <a:pt x="523875" y="200025"/>
                </a:cubicBezTo>
                <a:cubicBezTo>
                  <a:pt x="505004" y="206887"/>
                  <a:pt x="483433" y="207936"/>
                  <a:pt x="466725" y="219075"/>
                </a:cubicBezTo>
                <a:cubicBezTo>
                  <a:pt x="457200" y="225425"/>
                  <a:pt x="448089" y="232445"/>
                  <a:pt x="438150" y="238125"/>
                </a:cubicBezTo>
                <a:cubicBezTo>
                  <a:pt x="425822" y="245170"/>
                  <a:pt x="412378" y="250130"/>
                  <a:pt x="400050" y="257175"/>
                </a:cubicBezTo>
                <a:cubicBezTo>
                  <a:pt x="390111" y="262855"/>
                  <a:pt x="381936" y="271576"/>
                  <a:pt x="371475" y="276225"/>
                </a:cubicBezTo>
                <a:cubicBezTo>
                  <a:pt x="353125" y="284380"/>
                  <a:pt x="314325" y="295275"/>
                  <a:pt x="314325" y="295275"/>
                </a:cubicBezTo>
                <a:cubicBezTo>
                  <a:pt x="223168" y="386432"/>
                  <a:pt x="339883" y="278236"/>
                  <a:pt x="257175" y="333375"/>
                </a:cubicBezTo>
                <a:cubicBezTo>
                  <a:pt x="185826" y="380941"/>
                  <a:pt x="267969" y="348827"/>
                  <a:pt x="200025" y="371475"/>
                </a:cubicBezTo>
                <a:cubicBezTo>
                  <a:pt x="180975" y="390525"/>
                  <a:pt x="157819" y="406209"/>
                  <a:pt x="142875" y="428625"/>
                </a:cubicBezTo>
                <a:cubicBezTo>
                  <a:pt x="88280" y="510517"/>
                  <a:pt x="153735" y="406905"/>
                  <a:pt x="114300" y="485775"/>
                </a:cubicBezTo>
                <a:cubicBezTo>
                  <a:pt x="109180" y="496014"/>
                  <a:pt x="99899" y="503889"/>
                  <a:pt x="95250" y="514350"/>
                </a:cubicBezTo>
                <a:cubicBezTo>
                  <a:pt x="87095" y="532700"/>
                  <a:pt x="87339" y="554792"/>
                  <a:pt x="76200" y="571500"/>
                </a:cubicBezTo>
                <a:cubicBezTo>
                  <a:pt x="69850" y="581025"/>
                  <a:pt x="61799" y="589614"/>
                  <a:pt x="57150" y="600075"/>
                </a:cubicBezTo>
                <a:cubicBezTo>
                  <a:pt x="48995" y="618425"/>
                  <a:pt x="44450" y="638175"/>
                  <a:pt x="38100" y="657225"/>
                </a:cubicBezTo>
                <a:lnTo>
                  <a:pt x="19050" y="714375"/>
                </a:lnTo>
                <a:lnTo>
                  <a:pt x="9525" y="742950"/>
                </a:lnTo>
                <a:lnTo>
                  <a:pt x="0" y="771525"/>
                </a:lnTo>
                <a:cubicBezTo>
                  <a:pt x="6350" y="835025"/>
                  <a:pt x="8116" y="899152"/>
                  <a:pt x="19050" y="962025"/>
                </a:cubicBezTo>
                <a:cubicBezTo>
                  <a:pt x="21011" y="973303"/>
                  <a:pt x="32980" y="980361"/>
                  <a:pt x="38100" y="990600"/>
                </a:cubicBezTo>
                <a:cubicBezTo>
                  <a:pt x="42590" y="999580"/>
                  <a:pt x="42056" y="1010821"/>
                  <a:pt x="47625" y="1019175"/>
                </a:cubicBezTo>
                <a:cubicBezTo>
                  <a:pt x="55097" y="1030383"/>
                  <a:pt x="67434" y="1037523"/>
                  <a:pt x="76200" y="1047750"/>
                </a:cubicBezTo>
                <a:cubicBezTo>
                  <a:pt x="86531" y="1059803"/>
                  <a:pt x="96361" y="1072388"/>
                  <a:pt x="104775" y="1085850"/>
                </a:cubicBezTo>
                <a:cubicBezTo>
                  <a:pt x="112300" y="1097891"/>
                  <a:pt x="116780" y="1111622"/>
                  <a:pt x="123825" y="1123950"/>
                </a:cubicBezTo>
                <a:cubicBezTo>
                  <a:pt x="150692" y="1170968"/>
                  <a:pt x="137378" y="1136109"/>
                  <a:pt x="171450" y="1190625"/>
                </a:cubicBezTo>
                <a:cubicBezTo>
                  <a:pt x="178975" y="1202666"/>
                  <a:pt x="181981" y="1217366"/>
                  <a:pt x="190500" y="1228725"/>
                </a:cubicBezTo>
                <a:cubicBezTo>
                  <a:pt x="201276" y="1243093"/>
                  <a:pt x="217380" y="1252800"/>
                  <a:pt x="228600" y="1266825"/>
                </a:cubicBezTo>
                <a:cubicBezTo>
                  <a:pt x="242903" y="1284703"/>
                  <a:pt x="254000" y="1304925"/>
                  <a:pt x="266700" y="1323975"/>
                </a:cubicBezTo>
                <a:lnTo>
                  <a:pt x="304800" y="1381125"/>
                </a:lnTo>
                <a:cubicBezTo>
                  <a:pt x="311150" y="1390650"/>
                  <a:pt x="316981" y="1400542"/>
                  <a:pt x="323850" y="1409700"/>
                </a:cubicBezTo>
                <a:cubicBezTo>
                  <a:pt x="333375" y="1422400"/>
                  <a:pt x="343198" y="1434882"/>
                  <a:pt x="352425" y="1447800"/>
                </a:cubicBezTo>
                <a:cubicBezTo>
                  <a:pt x="385577" y="1494212"/>
                  <a:pt x="358634" y="1458665"/>
                  <a:pt x="390525" y="1514475"/>
                </a:cubicBezTo>
                <a:cubicBezTo>
                  <a:pt x="396205" y="1524414"/>
                  <a:pt x="404926" y="1532589"/>
                  <a:pt x="409575" y="1543050"/>
                </a:cubicBezTo>
                <a:cubicBezTo>
                  <a:pt x="417730" y="1561400"/>
                  <a:pt x="422275" y="1581150"/>
                  <a:pt x="428625" y="1600200"/>
                </a:cubicBezTo>
                <a:cubicBezTo>
                  <a:pt x="431800" y="1609725"/>
                  <a:pt x="432126" y="1620743"/>
                  <a:pt x="438150" y="1628775"/>
                </a:cubicBezTo>
                <a:lnTo>
                  <a:pt x="466725" y="1666875"/>
                </a:lnTo>
                <a:lnTo>
                  <a:pt x="485775" y="1724025"/>
                </a:lnTo>
                <a:cubicBezTo>
                  <a:pt x="488950" y="1733550"/>
                  <a:pt x="492865" y="1742860"/>
                  <a:pt x="495300" y="1752600"/>
                </a:cubicBezTo>
                <a:cubicBezTo>
                  <a:pt x="498475" y="1765300"/>
                  <a:pt x="501063" y="1778161"/>
                  <a:pt x="504825" y="1790700"/>
                </a:cubicBezTo>
                <a:cubicBezTo>
                  <a:pt x="510595" y="1809934"/>
                  <a:pt x="512736" y="1831142"/>
                  <a:pt x="523875" y="1847850"/>
                </a:cubicBezTo>
                <a:cubicBezTo>
                  <a:pt x="578470" y="1929742"/>
                  <a:pt x="513015" y="1826130"/>
                  <a:pt x="552450" y="1905000"/>
                </a:cubicBezTo>
                <a:cubicBezTo>
                  <a:pt x="557570" y="1915239"/>
                  <a:pt x="566380" y="1923336"/>
                  <a:pt x="571500" y="1933575"/>
                </a:cubicBezTo>
                <a:cubicBezTo>
                  <a:pt x="592228" y="1975032"/>
                  <a:pt x="567041" y="1954002"/>
                  <a:pt x="600075" y="2000250"/>
                </a:cubicBezTo>
                <a:cubicBezTo>
                  <a:pt x="607905" y="2011211"/>
                  <a:pt x="619125" y="2019300"/>
                  <a:pt x="628650" y="2028825"/>
                </a:cubicBezTo>
                <a:cubicBezTo>
                  <a:pt x="631289" y="2042020"/>
                  <a:pt x="638547" y="2088550"/>
                  <a:pt x="647700" y="2105025"/>
                </a:cubicBezTo>
                <a:cubicBezTo>
                  <a:pt x="658819" y="2125039"/>
                  <a:pt x="673100" y="2143125"/>
                  <a:pt x="685800" y="2162175"/>
                </a:cubicBezTo>
                <a:cubicBezTo>
                  <a:pt x="692150" y="2171700"/>
                  <a:pt x="699730" y="2180511"/>
                  <a:pt x="704850" y="2190750"/>
                </a:cubicBezTo>
                <a:cubicBezTo>
                  <a:pt x="728390" y="2237830"/>
                  <a:pt x="710430" y="2224360"/>
                  <a:pt x="752475" y="2238375"/>
                </a:cubicBezTo>
                <a:cubicBezTo>
                  <a:pt x="758825" y="2251075"/>
                  <a:pt x="762808" y="2265267"/>
                  <a:pt x="771525" y="2276475"/>
                </a:cubicBezTo>
                <a:cubicBezTo>
                  <a:pt x="800295" y="2313465"/>
                  <a:pt x="859604" y="2357420"/>
                  <a:pt x="895350" y="2381250"/>
                </a:cubicBezTo>
                <a:cubicBezTo>
                  <a:pt x="960854" y="2424919"/>
                  <a:pt x="930780" y="2412110"/>
                  <a:pt x="981075" y="2428875"/>
                </a:cubicBezTo>
                <a:cubicBezTo>
                  <a:pt x="990600" y="2438400"/>
                  <a:pt x="998689" y="2449620"/>
                  <a:pt x="1009650" y="2457450"/>
                </a:cubicBezTo>
                <a:cubicBezTo>
                  <a:pt x="1041240" y="2480015"/>
                  <a:pt x="1045233" y="2472700"/>
                  <a:pt x="1076325" y="2486025"/>
                </a:cubicBezTo>
                <a:cubicBezTo>
                  <a:pt x="1089376" y="2491618"/>
                  <a:pt x="1101242" y="2499802"/>
                  <a:pt x="1114425" y="2505075"/>
                </a:cubicBezTo>
                <a:cubicBezTo>
                  <a:pt x="1133069" y="2512533"/>
                  <a:pt x="1154867" y="2512986"/>
                  <a:pt x="1171575" y="2524125"/>
                </a:cubicBezTo>
                <a:cubicBezTo>
                  <a:pt x="1181100" y="2530475"/>
                  <a:pt x="1189044" y="2540399"/>
                  <a:pt x="1200150" y="2543175"/>
                </a:cubicBezTo>
                <a:cubicBezTo>
                  <a:pt x="1228042" y="2550148"/>
                  <a:pt x="1257321" y="2549341"/>
                  <a:pt x="1285875" y="2552700"/>
                </a:cubicBezTo>
                <a:cubicBezTo>
                  <a:pt x="1401889" y="2566349"/>
                  <a:pt x="1321354" y="2557431"/>
                  <a:pt x="1428750" y="2571750"/>
                </a:cubicBezTo>
                <a:lnTo>
                  <a:pt x="1504950" y="2581275"/>
                </a:lnTo>
                <a:lnTo>
                  <a:pt x="1781175" y="2571750"/>
                </a:lnTo>
                <a:cubicBezTo>
                  <a:pt x="1822525" y="2569781"/>
                  <a:pt x="1863603" y="2562225"/>
                  <a:pt x="1905000" y="2562225"/>
                </a:cubicBezTo>
                <a:cubicBezTo>
                  <a:pt x="2082837" y="2562225"/>
                  <a:pt x="2197397" y="2570975"/>
                  <a:pt x="2362200" y="2581275"/>
                </a:cubicBezTo>
                <a:cubicBezTo>
                  <a:pt x="2428118" y="2603248"/>
                  <a:pt x="2366548" y="2585148"/>
                  <a:pt x="2495550" y="2600325"/>
                </a:cubicBezTo>
                <a:cubicBezTo>
                  <a:pt x="2514730" y="2602582"/>
                  <a:pt x="2533650" y="2606675"/>
                  <a:pt x="2552700" y="2609850"/>
                </a:cubicBezTo>
                <a:cubicBezTo>
                  <a:pt x="2664801" y="2601843"/>
                  <a:pt x="2681258" y="2606286"/>
                  <a:pt x="2781300" y="2581275"/>
                </a:cubicBezTo>
                <a:cubicBezTo>
                  <a:pt x="2794000" y="2578100"/>
                  <a:pt x="2806981" y="2575890"/>
                  <a:pt x="2819400" y="2571750"/>
                </a:cubicBezTo>
                <a:cubicBezTo>
                  <a:pt x="2835620" y="2566343"/>
                  <a:pt x="2850365" y="2556545"/>
                  <a:pt x="2867025" y="2552700"/>
                </a:cubicBezTo>
                <a:cubicBezTo>
                  <a:pt x="2891967" y="2546944"/>
                  <a:pt x="2917825" y="2546350"/>
                  <a:pt x="2943225" y="2543175"/>
                </a:cubicBezTo>
                <a:cubicBezTo>
                  <a:pt x="2962275" y="2536825"/>
                  <a:pt x="2981067" y="2529642"/>
                  <a:pt x="3000375" y="2524125"/>
                </a:cubicBezTo>
                <a:cubicBezTo>
                  <a:pt x="3025549" y="2516932"/>
                  <a:pt x="3053157" y="2516784"/>
                  <a:pt x="3076575" y="2505075"/>
                </a:cubicBezTo>
                <a:cubicBezTo>
                  <a:pt x="3134755" y="2475985"/>
                  <a:pt x="3100619" y="2488033"/>
                  <a:pt x="3181350" y="2476500"/>
                </a:cubicBezTo>
                <a:cubicBezTo>
                  <a:pt x="3209925" y="2466975"/>
                  <a:pt x="3237854" y="2455230"/>
                  <a:pt x="3267075" y="2447925"/>
                </a:cubicBezTo>
                <a:lnTo>
                  <a:pt x="3381375" y="2419350"/>
                </a:lnTo>
                <a:cubicBezTo>
                  <a:pt x="3394075" y="2416175"/>
                  <a:pt x="3406638" y="2412392"/>
                  <a:pt x="3419475" y="2409825"/>
                </a:cubicBezTo>
                <a:lnTo>
                  <a:pt x="3467100" y="2400300"/>
                </a:lnTo>
                <a:cubicBezTo>
                  <a:pt x="3479800" y="2390775"/>
                  <a:pt x="3490693" y="2378172"/>
                  <a:pt x="3505200" y="2371725"/>
                </a:cubicBezTo>
                <a:cubicBezTo>
                  <a:pt x="3519994" y="2365150"/>
                  <a:pt x="3537119" y="2366127"/>
                  <a:pt x="3552825" y="2362200"/>
                </a:cubicBezTo>
                <a:cubicBezTo>
                  <a:pt x="3562565" y="2359765"/>
                  <a:pt x="3571660" y="2355110"/>
                  <a:pt x="3581400" y="2352675"/>
                </a:cubicBezTo>
                <a:cubicBezTo>
                  <a:pt x="3597106" y="2348748"/>
                  <a:pt x="3613221" y="2346662"/>
                  <a:pt x="3629025" y="2343150"/>
                </a:cubicBezTo>
                <a:cubicBezTo>
                  <a:pt x="3672874" y="2333406"/>
                  <a:pt x="3673372" y="2329190"/>
                  <a:pt x="3724275" y="2324100"/>
                </a:cubicBezTo>
                <a:cubicBezTo>
                  <a:pt x="3768617" y="2319666"/>
                  <a:pt x="3813175" y="2317750"/>
                  <a:pt x="3857625" y="2314575"/>
                </a:cubicBezTo>
                <a:cubicBezTo>
                  <a:pt x="3946525" y="2317750"/>
                  <a:pt x="4035553" y="2318373"/>
                  <a:pt x="4124325" y="2324100"/>
                </a:cubicBezTo>
                <a:cubicBezTo>
                  <a:pt x="4151813" y="2325873"/>
                  <a:pt x="4158168" y="2341021"/>
                  <a:pt x="4181475" y="2352675"/>
                </a:cubicBezTo>
                <a:cubicBezTo>
                  <a:pt x="4190455" y="2357165"/>
                  <a:pt x="4201273" y="2357324"/>
                  <a:pt x="4210050" y="2362200"/>
                </a:cubicBezTo>
                <a:cubicBezTo>
                  <a:pt x="4230064" y="2373319"/>
                  <a:pt x="4267200" y="2400300"/>
                  <a:pt x="4267200" y="2400300"/>
                </a:cubicBezTo>
                <a:cubicBezTo>
                  <a:pt x="4302125" y="2397125"/>
                  <a:pt x="4342796" y="2410228"/>
                  <a:pt x="4371975" y="2390775"/>
                </a:cubicBezTo>
                <a:cubicBezTo>
                  <a:pt x="4390655" y="2378322"/>
                  <a:pt x="4378715" y="2346377"/>
                  <a:pt x="4381500" y="2324100"/>
                </a:cubicBezTo>
                <a:cubicBezTo>
                  <a:pt x="4385066" y="2295571"/>
                  <a:pt x="4387850" y="2266950"/>
                  <a:pt x="4391025" y="2238375"/>
                </a:cubicBezTo>
                <a:cubicBezTo>
                  <a:pt x="4394200" y="2073275"/>
                  <a:pt x="4394656" y="1908100"/>
                  <a:pt x="4400550" y="1743075"/>
                </a:cubicBezTo>
                <a:cubicBezTo>
                  <a:pt x="4401017" y="1729992"/>
                  <a:pt x="4407508" y="1717812"/>
                  <a:pt x="4410075" y="1704975"/>
                </a:cubicBezTo>
                <a:cubicBezTo>
                  <a:pt x="4417843" y="1666137"/>
                  <a:pt x="4417764" y="1621086"/>
                  <a:pt x="4448175" y="1590675"/>
                </a:cubicBezTo>
                <a:cubicBezTo>
                  <a:pt x="4456270" y="1582580"/>
                  <a:pt x="4467225" y="1577975"/>
                  <a:pt x="4476750" y="1571625"/>
                </a:cubicBezTo>
                <a:cubicBezTo>
                  <a:pt x="4511488" y="1467412"/>
                  <a:pt x="4453302" y="1622477"/>
                  <a:pt x="4514850" y="1524000"/>
                </a:cubicBezTo>
                <a:cubicBezTo>
                  <a:pt x="4540066" y="1483655"/>
                  <a:pt x="4536530" y="1409914"/>
                  <a:pt x="4552950" y="1371600"/>
                </a:cubicBezTo>
                <a:cubicBezTo>
                  <a:pt x="4568017" y="1336445"/>
                  <a:pt x="4590856" y="1333565"/>
                  <a:pt x="4619625" y="1323975"/>
                </a:cubicBezTo>
                <a:cubicBezTo>
                  <a:pt x="4675346" y="1268254"/>
                  <a:pt x="4668067" y="1280921"/>
                  <a:pt x="4705350" y="1228725"/>
                </a:cubicBezTo>
                <a:cubicBezTo>
                  <a:pt x="4712004" y="1219410"/>
                  <a:pt x="4719751" y="1210611"/>
                  <a:pt x="4724400" y="1200150"/>
                </a:cubicBezTo>
                <a:cubicBezTo>
                  <a:pt x="4732555" y="1181800"/>
                  <a:pt x="4743450" y="1143000"/>
                  <a:pt x="4743450" y="1143000"/>
                </a:cubicBezTo>
                <a:cubicBezTo>
                  <a:pt x="4756127" y="1041585"/>
                  <a:pt x="4760858" y="1042058"/>
                  <a:pt x="4743450" y="914400"/>
                </a:cubicBezTo>
                <a:cubicBezTo>
                  <a:pt x="4740737" y="894504"/>
                  <a:pt x="4730750" y="876300"/>
                  <a:pt x="4724400" y="857250"/>
                </a:cubicBezTo>
                <a:cubicBezTo>
                  <a:pt x="4721225" y="847725"/>
                  <a:pt x="4721975" y="835775"/>
                  <a:pt x="4714875" y="828675"/>
                </a:cubicBezTo>
                <a:lnTo>
                  <a:pt x="4686300" y="800100"/>
                </a:lnTo>
                <a:cubicBezTo>
                  <a:pt x="4675402" y="767406"/>
                  <a:pt x="4677033" y="762258"/>
                  <a:pt x="4648200" y="733425"/>
                </a:cubicBezTo>
                <a:cubicBezTo>
                  <a:pt x="4640105" y="725330"/>
                  <a:pt x="4628419" y="721704"/>
                  <a:pt x="4619625" y="714375"/>
                </a:cubicBezTo>
                <a:cubicBezTo>
                  <a:pt x="4609277" y="705751"/>
                  <a:pt x="4602825" y="692342"/>
                  <a:pt x="4591050" y="685800"/>
                </a:cubicBezTo>
                <a:cubicBezTo>
                  <a:pt x="4573497" y="676048"/>
                  <a:pt x="4550608" y="677889"/>
                  <a:pt x="4533900" y="666750"/>
                </a:cubicBezTo>
                <a:cubicBezTo>
                  <a:pt x="4488565" y="636527"/>
                  <a:pt x="4523141" y="654950"/>
                  <a:pt x="4467225" y="638175"/>
                </a:cubicBezTo>
                <a:cubicBezTo>
                  <a:pt x="4447991" y="632405"/>
                  <a:pt x="4429556" y="623995"/>
                  <a:pt x="4410075" y="619125"/>
                </a:cubicBezTo>
                <a:cubicBezTo>
                  <a:pt x="4290968" y="589348"/>
                  <a:pt x="4439053" y="627404"/>
                  <a:pt x="4343400" y="600075"/>
                </a:cubicBezTo>
                <a:cubicBezTo>
                  <a:pt x="4320105" y="593419"/>
                  <a:pt x="4265127" y="582818"/>
                  <a:pt x="4248150" y="571500"/>
                </a:cubicBezTo>
                <a:cubicBezTo>
                  <a:pt x="4201111" y="540141"/>
                  <a:pt x="4237862" y="559403"/>
                  <a:pt x="4171950" y="542925"/>
                </a:cubicBezTo>
                <a:cubicBezTo>
                  <a:pt x="4135764" y="533878"/>
                  <a:pt x="4146847" y="529814"/>
                  <a:pt x="4105275" y="523875"/>
                </a:cubicBezTo>
                <a:cubicBezTo>
                  <a:pt x="4095846" y="522528"/>
                  <a:pt x="4138613" y="538163"/>
                  <a:pt x="4124325" y="533400"/>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733425" y="1724025"/>
            <a:ext cx="2295525" cy="3781425"/>
          </a:xfrm>
          <a:custGeom>
            <a:avLst/>
            <a:gdLst>
              <a:gd name="connsiteX0" fmla="*/ 1276350 w 2295525"/>
              <a:gd name="connsiteY0" fmla="*/ 676275 h 3781425"/>
              <a:gd name="connsiteX1" fmla="*/ 962025 w 2295525"/>
              <a:gd name="connsiteY1" fmla="*/ 676275 h 3781425"/>
              <a:gd name="connsiteX2" fmla="*/ 923925 w 2295525"/>
              <a:gd name="connsiteY2" fmla="*/ 666750 h 3781425"/>
              <a:gd name="connsiteX3" fmla="*/ 819150 w 2295525"/>
              <a:gd name="connsiteY3" fmla="*/ 628650 h 3781425"/>
              <a:gd name="connsiteX4" fmla="*/ 723900 w 2295525"/>
              <a:gd name="connsiteY4" fmla="*/ 600075 h 3781425"/>
              <a:gd name="connsiteX5" fmla="*/ 666750 w 2295525"/>
              <a:gd name="connsiteY5" fmla="*/ 571500 h 3781425"/>
              <a:gd name="connsiteX6" fmla="*/ 600075 w 2295525"/>
              <a:gd name="connsiteY6" fmla="*/ 514350 h 3781425"/>
              <a:gd name="connsiteX7" fmla="*/ 495300 w 2295525"/>
              <a:gd name="connsiteY7" fmla="*/ 428625 h 3781425"/>
              <a:gd name="connsiteX8" fmla="*/ 457200 w 2295525"/>
              <a:gd name="connsiteY8" fmla="*/ 361950 h 3781425"/>
              <a:gd name="connsiteX9" fmla="*/ 438150 w 2295525"/>
              <a:gd name="connsiteY9" fmla="*/ 295275 h 3781425"/>
              <a:gd name="connsiteX10" fmla="*/ 419100 w 2295525"/>
              <a:gd name="connsiteY10" fmla="*/ 266700 h 3781425"/>
              <a:gd name="connsiteX11" fmla="*/ 390525 w 2295525"/>
              <a:gd name="connsiteY11" fmla="*/ 171450 h 3781425"/>
              <a:gd name="connsiteX12" fmla="*/ 352425 w 2295525"/>
              <a:gd name="connsiteY12" fmla="*/ 114300 h 3781425"/>
              <a:gd name="connsiteX13" fmla="*/ 304800 w 2295525"/>
              <a:gd name="connsiteY13" fmla="*/ 66675 h 3781425"/>
              <a:gd name="connsiteX14" fmla="*/ 266700 w 2295525"/>
              <a:gd name="connsiteY14" fmla="*/ 38100 h 3781425"/>
              <a:gd name="connsiteX15" fmla="*/ 180975 w 2295525"/>
              <a:gd name="connsiteY15" fmla="*/ 0 h 3781425"/>
              <a:gd name="connsiteX16" fmla="*/ 95250 w 2295525"/>
              <a:gd name="connsiteY16" fmla="*/ 66675 h 3781425"/>
              <a:gd name="connsiteX17" fmla="*/ 76200 w 2295525"/>
              <a:gd name="connsiteY17" fmla="*/ 95250 h 3781425"/>
              <a:gd name="connsiteX18" fmla="*/ 57150 w 2295525"/>
              <a:gd name="connsiteY18" fmla="*/ 123825 h 3781425"/>
              <a:gd name="connsiteX19" fmla="*/ 47625 w 2295525"/>
              <a:gd name="connsiteY19" fmla="*/ 161925 h 3781425"/>
              <a:gd name="connsiteX20" fmla="*/ 28575 w 2295525"/>
              <a:gd name="connsiteY20" fmla="*/ 190500 h 3781425"/>
              <a:gd name="connsiteX21" fmla="*/ 19050 w 2295525"/>
              <a:gd name="connsiteY21" fmla="*/ 219075 h 3781425"/>
              <a:gd name="connsiteX22" fmla="*/ 9525 w 2295525"/>
              <a:gd name="connsiteY22" fmla="*/ 295275 h 3781425"/>
              <a:gd name="connsiteX23" fmla="*/ 0 w 2295525"/>
              <a:gd name="connsiteY23" fmla="*/ 342900 h 3781425"/>
              <a:gd name="connsiteX24" fmla="*/ 9525 w 2295525"/>
              <a:gd name="connsiteY24" fmla="*/ 933450 h 3781425"/>
              <a:gd name="connsiteX25" fmla="*/ 19050 w 2295525"/>
              <a:gd name="connsiteY25" fmla="*/ 1095375 h 3781425"/>
              <a:gd name="connsiteX26" fmla="*/ 28575 w 2295525"/>
              <a:gd name="connsiteY26" fmla="*/ 1152525 h 3781425"/>
              <a:gd name="connsiteX27" fmla="*/ 38100 w 2295525"/>
              <a:gd name="connsiteY27" fmla="*/ 1181100 h 3781425"/>
              <a:gd name="connsiteX28" fmla="*/ 66675 w 2295525"/>
              <a:gd name="connsiteY28" fmla="*/ 1190625 h 3781425"/>
              <a:gd name="connsiteX29" fmla="*/ 123825 w 2295525"/>
              <a:gd name="connsiteY29" fmla="*/ 1219200 h 3781425"/>
              <a:gd name="connsiteX30" fmla="*/ 152400 w 2295525"/>
              <a:gd name="connsiteY30" fmla="*/ 1247775 h 3781425"/>
              <a:gd name="connsiteX31" fmla="*/ 180975 w 2295525"/>
              <a:gd name="connsiteY31" fmla="*/ 1266825 h 3781425"/>
              <a:gd name="connsiteX32" fmla="*/ 200025 w 2295525"/>
              <a:gd name="connsiteY32" fmla="*/ 1304925 h 3781425"/>
              <a:gd name="connsiteX33" fmla="*/ 228600 w 2295525"/>
              <a:gd name="connsiteY33" fmla="*/ 1323975 h 3781425"/>
              <a:gd name="connsiteX34" fmla="*/ 257175 w 2295525"/>
              <a:gd name="connsiteY34" fmla="*/ 1352550 h 3781425"/>
              <a:gd name="connsiteX35" fmla="*/ 276225 w 2295525"/>
              <a:gd name="connsiteY35" fmla="*/ 1381125 h 3781425"/>
              <a:gd name="connsiteX36" fmla="*/ 333375 w 2295525"/>
              <a:gd name="connsiteY36" fmla="*/ 1428750 h 3781425"/>
              <a:gd name="connsiteX37" fmla="*/ 352425 w 2295525"/>
              <a:gd name="connsiteY37" fmla="*/ 1457325 h 3781425"/>
              <a:gd name="connsiteX38" fmla="*/ 371475 w 2295525"/>
              <a:gd name="connsiteY38" fmla="*/ 1495425 h 3781425"/>
              <a:gd name="connsiteX39" fmla="*/ 400050 w 2295525"/>
              <a:gd name="connsiteY39" fmla="*/ 1514475 h 3781425"/>
              <a:gd name="connsiteX40" fmla="*/ 447675 w 2295525"/>
              <a:gd name="connsiteY40" fmla="*/ 1571625 h 3781425"/>
              <a:gd name="connsiteX41" fmla="*/ 476250 w 2295525"/>
              <a:gd name="connsiteY41" fmla="*/ 1638300 h 3781425"/>
              <a:gd name="connsiteX42" fmla="*/ 552450 w 2295525"/>
              <a:gd name="connsiteY42" fmla="*/ 1762125 h 3781425"/>
              <a:gd name="connsiteX43" fmla="*/ 581025 w 2295525"/>
              <a:gd name="connsiteY43" fmla="*/ 1828800 h 3781425"/>
              <a:gd name="connsiteX44" fmla="*/ 609600 w 2295525"/>
              <a:gd name="connsiteY44" fmla="*/ 1857375 h 3781425"/>
              <a:gd name="connsiteX45" fmla="*/ 638175 w 2295525"/>
              <a:gd name="connsiteY45" fmla="*/ 1924050 h 3781425"/>
              <a:gd name="connsiteX46" fmla="*/ 676275 w 2295525"/>
              <a:gd name="connsiteY46" fmla="*/ 1990725 h 3781425"/>
              <a:gd name="connsiteX47" fmla="*/ 695325 w 2295525"/>
              <a:gd name="connsiteY47" fmla="*/ 2047875 h 3781425"/>
              <a:gd name="connsiteX48" fmla="*/ 704850 w 2295525"/>
              <a:gd name="connsiteY48" fmla="*/ 2085975 h 3781425"/>
              <a:gd name="connsiteX49" fmla="*/ 723900 w 2295525"/>
              <a:gd name="connsiteY49" fmla="*/ 2124075 h 3781425"/>
              <a:gd name="connsiteX50" fmla="*/ 742950 w 2295525"/>
              <a:gd name="connsiteY50" fmla="*/ 2181225 h 3781425"/>
              <a:gd name="connsiteX51" fmla="*/ 762000 w 2295525"/>
              <a:gd name="connsiteY51" fmla="*/ 2209800 h 3781425"/>
              <a:gd name="connsiteX52" fmla="*/ 790575 w 2295525"/>
              <a:gd name="connsiteY52" fmla="*/ 2266950 h 3781425"/>
              <a:gd name="connsiteX53" fmla="*/ 819150 w 2295525"/>
              <a:gd name="connsiteY53" fmla="*/ 2286000 h 3781425"/>
              <a:gd name="connsiteX54" fmla="*/ 847725 w 2295525"/>
              <a:gd name="connsiteY54" fmla="*/ 2352675 h 3781425"/>
              <a:gd name="connsiteX55" fmla="*/ 876300 w 2295525"/>
              <a:gd name="connsiteY55" fmla="*/ 2381250 h 3781425"/>
              <a:gd name="connsiteX56" fmla="*/ 904875 w 2295525"/>
              <a:gd name="connsiteY56" fmla="*/ 2438400 h 3781425"/>
              <a:gd name="connsiteX57" fmla="*/ 952500 w 2295525"/>
              <a:gd name="connsiteY57" fmla="*/ 2495550 h 3781425"/>
              <a:gd name="connsiteX58" fmla="*/ 981075 w 2295525"/>
              <a:gd name="connsiteY58" fmla="*/ 2533650 h 3781425"/>
              <a:gd name="connsiteX59" fmla="*/ 1019175 w 2295525"/>
              <a:gd name="connsiteY59" fmla="*/ 2590800 h 3781425"/>
              <a:gd name="connsiteX60" fmla="*/ 990600 w 2295525"/>
              <a:gd name="connsiteY60" fmla="*/ 2600325 h 3781425"/>
              <a:gd name="connsiteX61" fmla="*/ 942975 w 2295525"/>
              <a:gd name="connsiteY61" fmla="*/ 2667000 h 3781425"/>
              <a:gd name="connsiteX62" fmla="*/ 914400 w 2295525"/>
              <a:gd name="connsiteY62" fmla="*/ 2686050 h 3781425"/>
              <a:gd name="connsiteX63" fmla="*/ 904875 w 2295525"/>
              <a:gd name="connsiteY63" fmla="*/ 2714625 h 3781425"/>
              <a:gd name="connsiteX64" fmla="*/ 866775 w 2295525"/>
              <a:gd name="connsiteY64" fmla="*/ 2771775 h 3781425"/>
              <a:gd name="connsiteX65" fmla="*/ 838200 w 2295525"/>
              <a:gd name="connsiteY65" fmla="*/ 2867025 h 3781425"/>
              <a:gd name="connsiteX66" fmla="*/ 828675 w 2295525"/>
              <a:gd name="connsiteY66" fmla="*/ 2952750 h 3781425"/>
              <a:gd name="connsiteX67" fmla="*/ 847725 w 2295525"/>
              <a:gd name="connsiteY67" fmla="*/ 3095625 h 3781425"/>
              <a:gd name="connsiteX68" fmla="*/ 866775 w 2295525"/>
              <a:gd name="connsiteY68" fmla="*/ 3181350 h 3781425"/>
              <a:gd name="connsiteX69" fmla="*/ 904875 w 2295525"/>
              <a:gd name="connsiteY69" fmla="*/ 3238500 h 3781425"/>
              <a:gd name="connsiteX70" fmla="*/ 942975 w 2295525"/>
              <a:gd name="connsiteY70" fmla="*/ 3314700 h 3781425"/>
              <a:gd name="connsiteX71" fmla="*/ 962025 w 2295525"/>
              <a:gd name="connsiteY71" fmla="*/ 3343275 h 3781425"/>
              <a:gd name="connsiteX72" fmla="*/ 971550 w 2295525"/>
              <a:gd name="connsiteY72" fmla="*/ 3371850 h 3781425"/>
              <a:gd name="connsiteX73" fmla="*/ 1000125 w 2295525"/>
              <a:gd name="connsiteY73" fmla="*/ 3400425 h 3781425"/>
              <a:gd name="connsiteX74" fmla="*/ 1038225 w 2295525"/>
              <a:gd name="connsiteY74" fmla="*/ 3457575 h 3781425"/>
              <a:gd name="connsiteX75" fmla="*/ 1085850 w 2295525"/>
              <a:gd name="connsiteY75" fmla="*/ 3524250 h 3781425"/>
              <a:gd name="connsiteX76" fmla="*/ 1095375 w 2295525"/>
              <a:gd name="connsiteY76" fmla="*/ 3552825 h 3781425"/>
              <a:gd name="connsiteX77" fmla="*/ 1181100 w 2295525"/>
              <a:gd name="connsiteY77" fmla="*/ 3619500 h 3781425"/>
              <a:gd name="connsiteX78" fmla="*/ 1209675 w 2295525"/>
              <a:gd name="connsiteY78" fmla="*/ 3638550 h 3781425"/>
              <a:gd name="connsiteX79" fmla="*/ 1343025 w 2295525"/>
              <a:gd name="connsiteY79" fmla="*/ 3676650 h 3781425"/>
              <a:gd name="connsiteX80" fmla="*/ 1371600 w 2295525"/>
              <a:gd name="connsiteY80" fmla="*/ 3686175 h 3781425"/>
              <a:gd name="connsiteX81" fmla="*/ 1419225 w 2295525"/>
              <a:gd name="connsiteY81" fmla="*/ 3705225 h 3781425"/>
              <a:gd name="connsiteX82" fmla="*/ 1504950 w 2295525"/>
              <a:gd name="connsiteY82" fmla="*/ 3714750 h 3781425"/>
              <a:gd name="connsiteX83" fmla="*/ 1571625 w 2295525"/>
              <a:gd name="connsiteY83" fmla="*/ 3724275 h 3781425"/>
              <a:gd name="connsiteX84" fmla="*/ 1685925 w 2295525"/>
              <a:gd name="connsiteY84" fmla="*/ 3752850 h 3781425"/>
              <a:gd name="connsiteX85" fmla="*/ 1762125 w 2295525"/>
              <a:gd name="connsiteY85" fmla="*/ 3762375 h 3781425"/>
              <a:gd name="connsiteX86" fmla="*/ 1857375 w 2295525"/>
              <a:gd name="connsiteY86" fmla="*/ 3781425 h 3781425"/>
              <a:gd name="connsiteX87" fmla="*/ 2095500 w 2295525"/>
              <a:gd name="connsiteY87" fmla="*/ 3771900 h 3781425"/>
              <a:gd name="connsiteX88" fmla="*/ 2124075 w 2295525"/>
              <a:gd name="connsiteY88" fmla="*/ 3762375 h 3781425"/>
              <a:gd name="connsiteX89" fmla="*/ 2133600 w 2295525"/>
              <a:gd name="connsiteY89" fmla="*/ 3667125 h 3781425"/>
              <a:gd name="connsiteX90" fmla="*/ 2152650 w 2295525"/>
              <a:gd name="connsiteY90" fmla="*/ 3590925 h 3781425"/>
              <a:gd name="connsiteX91" fmla="*/ 2162175 w 2295525"/>
              <a:gd name="connsiteY91" fmla="*/ 3543300 h 3781425"/>
              <a:gd name="connsiteX92" fmla="*/ 2143125 w 2295525"/>
              <a:gd name="connsiteY92" fmla="*/ 3362325 h 3781425"/>
              <a:gd name="connsiteX93" fmla="*/ 2133600 w 2295525"/>
              <a:gd name="connsiteY93" fmla="*/ 3324225 h 3781425"/>
              <a:gd name="connsiteX94" fmla="*/ 2114550 w 2295525"/>
              <a:gd name="connsiteY94" fmla="*/ 3295650 h 3781425"/>
              <a:gd name="connsiteX95" fmla="*/ 2114550 w 2295525"/>
              <a:gd name="connsiteY95" fmla="*/ 3076575 h 3781425"/>
              <a:gd name="connsiteX96" fmla="*/ 2133600 w 2295525"/>
              <a:gd name="connsiteY96" fmla="*/ 3038475 h 3781425"/>
              <a:gd name="connsiteX97" fmla="*/ 2152650 w 2295525"/>
              <a:gd name="connsiteY97" fmla="*/ 2962275 h 3781425"/>
              <a:gd name="connsiteX98" fmla="*/ 2200275 w 2295525"/>
              <a:gd name="connsiteY98" fmla="*/ 2905125 h 3781425"/>
              <a:gd name="connsiteX99" fmla="*/ 2238375 w 2295525"/>
              <a:gd name="connsiteY99" fmla="*/ 2800350 h 3781425"/>
              <a:gd name="connsiteX100" fmla="*/ 2257425 w 2295525"/>
              <a:gd name="connsiteY100" fmla="*/ 2762250 h 3781425"/>
              <a:gd name="connsiteX101" fmla="*/ 2266950 w 2295525"/>
              <a:gd name="connsiteY101" fmla="*/ 2714625 h 3781425"/>
              <a:gd name="connsiteX102" fmla="*/ 2286000 w 2295525"/>
              <a:gd name="connsiteY102" fmla="*/ 2667000 h 3781425"/>
              <a:gd name="connsiteX103" fmla="*/ 2295525 w 2295525"/>
              <a:gd name="connsiteY103" fmla="*/ 2628900 h 3781425"/>
              <a:gd name="connsiteX104" fmla="*/ 2276475 w 2295525"/>
              <a:gd name="connsiteY104" fmla="*/ 2257425 h 3781425"/>
              <a:gd name="connsiteX105" fmla="*/ 2247900 w 2295525"/>
              <a:gd name="connsiteY105" fmla="*/ 2162175 h 3781425"/>
              <a:gd name="connsiteX106" fmla="*/ 2219325 w 2295525"/>
              <a:gd name="connsiteY106" fmla="*/ 2085975 h 3781425"/>
              <a:gd name="connsiteX107" fmla="*/ 2190750 w 2295525"/>
              <a:gd name="connsiteY107" fmla="*/ 1971675 h 3781425"/>
              <a:gd name="connsiteX108" fmla="*/ 2171700 w 2295525"/>
              <a:gd name="connsiteY108" fmla="*/ 1943100 h 3781425"/>
              <a:gd name="connsiteX109" fmla="*/ 2143125 w 2295525"/>
              <a:gd name="connsiteY109" fmla="*/ 1876425 h 3781425"/>
              <a:gd name="connsiteX110" fmla="*/ 2133600 w 2295525"/>
              <a:gd name="connsiteY110" fmla="*/ 1847850 h 3781425"/>
              <a:gd name="connsiteX111" fmla="*/ 2114550 w 2295525"/>
              <a:gd name="connsiteY111" fmla="*/ 1819275 h 3781425"/>
              <a:gd name="connsiteX112" fmla="*/ 2095500 w 2295525"/>
              <a:gd name="connsiteY112" fmla="*/ 1781175 h 3781425"/>
              <a:gd name="connsiteX113" fmla="*/ 2066925 w 2295525"/>
              <a:gd name="connsiteY113" fmla="*/ 1752600 h 3781425"/>
              <a:gd name="connsiteX114" fmla="*/ 2028825 w 2295525"/>
              <a:gd name="connsiteY114" fmla="*/ 1695450 h 3781425"/>
              <a:gd name="connsiteX115" fmla="*/ 1981200 w 2295525"/>
              <a:gd name="connsiteY115" fmla="*/ 1628775 h 3781425"/>
              <a:gd name="connsiteX116" fmla="*/ 1971675 w 2295525"/>
              <a:gd name="connsiteY116" fmla="*/ 1600200 h 3781425"/>
              <a:gd name="connsiteX117" fmla="*/ 1933575 w 2295525"/>
              <a:gd name="connsiteY117" fmla="*/ 1533525 h 3781425"/>
              <a:gd name="connsiteX118" fmla="*/ 1914525 w 2295525"/>
              <a:gd name="connsiteY118" fmla="*/ 1466850 h 3781425"/>
              <a:gd name="connsiteX119" fmla="*/ 1924050 w 2295525"/>
              <a:gd name="connsiteY119" fmla="*/ 1323975 h 3781425"/>
              <a:gd name="connsiteX120" fmla="*/ 1933575 w 2295525"/>
              <a:gd name="connsiteY120" fmla="*/ 1295400 h 3781425"/>
              <a:gd name="connsiteX121" fmla="*/ 1952625 w 2295525"/>
              <a:gd name="connsiteY121" fmla="*/ 1181100 h 3781425"/>
              <a:gd name="connsiteX122" fmla="*/ 1943100 w 2295525"/>
              <a:gd name="connsiteY122" fmla="*/ 885825 h 3781425"/>
              <a:gd name="connsiteX123" fmla="*/ 1924050 w 2295525"/>
              <a:gd name="connsiteY123" fmla="*/ 828675 h 3781425"/>
              <a:gd name="connsiteX124" fmla="*/ 1905000 w 2295525"/>
              <a:gd name="connsiteY124" fmla="*/ 800100 h 3781425"/>
              <a:gd name="connsiteX125" fmla="*/ 1876425 w 2295525"/>
              <a:gd name="connsiteY125" fmla="*/ 781050 h 3781425"/>
              <a:gd name="connsiteX126" fmla="*/ 1819275 w 2295525"/>
              <a:gd name="connsiteY126" fmla="*/ 695325 h 3781425"/>
              <a:gd name="connsiteX127" fmla="*/ 1800225 w 2295525"/>
              <a:gd name="connsiteY127" fmla="*/ 666750 h 3781425"/>
              <a:gd name="connsiteX128" fmla="*/ 1771650 w 2295525"/>
              <a:gd name="connsiteY128" fmla="*/ 647700 h 3781425"/>
              <a:gd name="connsiteX129" fmla="*/ 1752600 w 2295525"/>
              <a:gd name="connsiteY129" fmla="*/ 619125 h 3781425"/>
              <a:gd name="connsiteX130" fmla="*/ 1676400 w 2295525"/>
              <a:gd name="connsiteY130" fmla="*/ 600075 h 3781425"/>
              <a:gd name="connsiteX131" fmla="*/ 1581150 w 2295525"/>
              <a:gd name="connsiteY131" fmla="*/ 571500 h 3781425"/>
              <a:gd name="connsiteX132" fmla="*/ 1323975 w 2295525"/>
              <a:gd name="connsiteY132" fmla="*/ 581025 h 3781425"/>
              <a:gd name="connsiteX133" fmla="*/ 1276350 w 2295525"/>
              <a:gd name="connsiteY133" fmla="*/ 676275 h 378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295525" h="3781425">
                <a:moveTo>
                  <a:pt x="1276350" y="676275"/>
                </a:moveTo>
                <a:cubicBezTo>
                  <a:pt x="1216025" y="692150"/>
                  <a:pt x="1216039" y="692151"/>
                  <a:pt x="962025" y="676275"/>
                </a:cubicBezTo>
                <a:cubicBezTo>
                  <a:pt x="948960" y="675458"/>
                  <a:pt x="936512" y="670346"/>
                  <a:pt x="923925" y="666750"/>
                </a:cubicBezTo>
                <a:cubicBezTo>
                  <a:pt x="888072" y="656506"/>
                  <a:pt x="855003" y="638894"/>
                  <a:pt x="819150" y="628650"/>
                </a:cubicBezTo>
                <a:cubicBezTo>
                  <a:pt x="780361" y="617567"/>
                  <a:pt x="764644" y="618183"/>
                  <a:pt x="723900" y="600075"/>
                </a:cubicBezTo>
                <a:cubicBezTo>
                  <a:pt x="613113" y="550836"/>
                  <a:pt x="770963" y="606238"/>
                  <a:pt x="666750" y="571500"/>
                </a:cubicBezTo>
                <a:cubicBezTo>
                  <a:pt x="644525" y="552450"/>
                  <a:pt x="623493" y="531913"/>
                  <a:pt x="600075" y="514350"/>
                </a:cubicBezTo>
                <a:cubicBezTo>
                  <a:pt x="547382" y="474830"/>
                  <a:pt x="539298" y="494622"/>
                  <a:pt x="495300" y="428625"/>
                </a:cubicBezTo>
                <a:cubicBezTo>
                  <a:pt x="479509" y="404938"/>
                  <a:pt x="467558" y="389572"/>
                  <a:pt x="457200" y="361950"/>
                </a:cubicBezTo>
                <a:cubicBezTo>
                  <a:pt x="448045" y="337535"/>
                  <a:pt x="449664" y="318302"/>
                  <a:pt x="438150" y="295275"/>
                </a:cubicBezTo>
                <a:cubicBezTo>
                  <a:pt x="433030" y="285036"/>
                  <a:pt x="425450" y="276225"/>
                  <a:pt x="419100" y="266700"/>
                </a:cubicBezTo>
                <a:cubicBezTo>
                  <a:pt x="413775" y="245402"/>
                  <a:pt x="399801" y="185364"/>
                  <a:pt x="390525" y="171450"/>
                </a:cubicBezTo>
                <a:cubicBezTo>
                  <a:pt x="377825" y="152400"/>
                  <a:pt x="362664" y="134778"/>
                  <a:pt x="352425" y="114300"/>
                </a:cubicBezTo>
                <a:cubicBezTo>
                  <a:pt x="328885" y="67220"/>
                  <a:pt x="346845" y="80690"/>
                  <a:pt x="304800" y="66675"/>
                </a:cubicBezTo>
                <a:cubicBezTo>
                  <a:pt x="292100" y="57150"/>
                  <a:pt x="280899" y="45200"/>
                  <a:pt x="266700" y="38100"/>
                </a:cubicBezTo>
                <a:cubicBezTo>
                  <a:pt x="130680" y="-29910"/>
                  <a:pt x="265030" y="56036"/>
                  <a:pt x="180975" y="0"/>
                </a:cubicBezTo>
                <a:cubicBezTo>
                  <a:pt x="110899" y="14015"/>
                  <a:pt x="142330" y="-3945"/>
                  <a:pt x="95250" y="66675"/>
                </a:cubicBezTo>
                <a:lnTo>
                  <a:pt x="76200" y="95250"/>
                </a:lnTo>
                <a:lnTo>
                  <a:pt x="57150" y="123825"/>
                </a:lnTo>
                <a:cubicBezTo>
                  <a:pt x="53975" y="136525"/>
                  <a:pt x="52782" y="149893"/>
                  <a:pt x="47625" y="161925"/>
                </a:cubicBezTo>
                <a:cubicBezTo>
                  <a:pt x="43116" y="172447"/>
                  <a:pt x="33695" y="180261"/>
                  <a:pt x="28575" y="190500"/>
                </a:cubicBezTo>
                <a:cubicBezTo>
                  <a:pt x="24085" y="199480"/>
                  <a:pt x="22225" y="209550"/>
                  <a:pt x="19050" y="219075"/>
                </a:cubicBezTo>
                <a:cubicBezTo>
                  <a:pt x="15875" y="244475"/>
                  <a:pt x="13417" y="269975"/>
                  <a:pt x="9525" y="295275"/>
                </a:cubicBezTo>
                <a:cubicBezTo>
                  <a:pt x="7063" y="311276"/>
                  <a:pt x="0" y="326711"/>
                  <a:pt x="0" y="342900"/>
                </a:cubicBezTo>
                <a:cubicBezTo>
                  <a:pt x="0" y="539776"/>
                  <a:pt x="4542" y="736637"/>
                  <a:pt x="9525" y="933450"/>
                </a:cubicBezTo>
                <a:cubicBezTo>
                  <a:pt x="10893" y="987501"/>
                  <a:pt x="14366" y="1041510"/>
                  <a:pt x="19050" y="1095375"/>
                </a:cubicBezTo>
                <a:cubicBezTo>
                  <a:pt x="20723" y="1114615"/>
                  <a:pt x="24385" y="1133672"/>
                  <a:pt x="28575" y="1152525"/>
                </a:cubicBezTo>
                <a:cubicBezTo>
                  <a:pt x="30753" y="1162326"/>
                  <a:pt x="31000" y="1174000"/>
                  <a:pt x="38100" y="1181100"/>
                </a:cubicBezTo>
                <a:cubicBezTo>
                  <a:pt x="45200" y="1188200"/>
                  <a:pt x="57695" y="1186135"/>
                  <a:pt x="66675" y="1190625"/>
                </a:cubicBezTo>
                <a:cubicBezTo>
                  <a:pt x="140533" y="1227554"/>
                  <a:pt x="52001" y="1195259"/>
                  <a:pt x="123825" y="1219200"/>
                </a:cubicBezTo>
                <a:cubicBezTo>
                  <a:pt x="133350" y="1228725"/>
                  <a:pt x="142052" y="1239151"/>
                  <a:pt x="152400" y="1247775"/>
                </a:cubicBezTo>
                <a:cubicBezTo>
                  <a:pt x="161194" y="1255104"/>
                  <a:pt x="173646" y="1258031"/>
                  <a:pt x="180975" y="1266825"/>
                </a:cubicBezTo>
                <a:cubicBezTo>
                  <a:pt x="190065" y="1277733"/>
                  <a:pt x="190935" y="1294017"/>
                  <a:pt x="200025" y="1304925"/>
                </a:cubicBezTo>
                <a:cubicBezTo>
                  <a:pt x="207354" y="1313719"/>
                  <a:pt x="219806" y="1316646"/>
                  <a:pt x="228600" y="1323975"/>
                </a:cubicBezTo>
                <a:cubicBezTo>
                  <a:pt x="238948" y="1332599"/>
                  <a:pt x="248551" y="1342202"/>
                  <a:pt x="257175" y="1352550"/>
                </a:cubicBezTo>
                <a:cubicBezTo>
                  <a:pt x="264504" y="1361344"/>
                  <a:pt x="268896" y="1372331"/>
                  <a:pt x="276225" y="1381125"/>
                </a:cubicBezTo>
                <a:cubicBezTo>
                  <a:pt x="299144" y="1408627"/>
                  <a:pt x="305278" y="1410019"/>
                  <a:pt x="333375" y="1428750"/>
                </a:cubicBezTo>
                <a:cubicBezTo>
                  <a:pt x="339725" y="1438275"/>
                  <a:pt x="346745" y="1447386"/>
                  <a:pt x="352425" y="1457325"/>
                </a:cubicBezTo>
                <a:cubicBezTo>
                  <a:pt x="359470" y="1469653"/>
                  <a:pt x="362385" y="1484517"/>
                  <a:pt x="371475" y="1495425"/>
                </a:cubicBezTo>
                <a:cubicBezTo>
                  <a:pt x="378804" y="1504219"/>
                  <a:pt x="391256" y="1507146"/>
                  <a:pt x="400050" y="1514475"/>
                </a:cubicBezTo>
                <a:cubicBezTo>
                  <a:pt x="418106" y="1529522"/>
                  <a:pt x="436971" y="1550218"/>
                  <a:pt x="447675" y="1571625"/>
                </a:cubicBezTo>
                <a:cubicBezTo>
                  <a:pt x="501105" y="1678486"/>
                  <a:pt x="396968" y="1499557"/>
                  <a:pt x="476250" y="1638300"/>
                </a:cubicBezTo>
                <a:cubicBezTo>
                  <a:pt x="502967" y="1685054"/>
                  <a:pt x="531043" y="1697905"/>
                  <a:pt x="552450" y="1762125"/>
                </a:cubicBezTo>
                <a:cubicBezTo>
                  <a:pt x="560223" y="1785444"/>
                  <a:pt x="566312" y="1808202"/>
                  <a:pt x="581025" y="1828800"/>
                </a:cubicBezTo>
                <a:cubicBezTo>
                  <a:pt x="588855" y="1839761"/>
                  <a:pt x="600075" y="1847850"/>
                  <a:pt x="609600" y="1857375"/>
                </a:cubicBezTo>
                <a:cubicBezTo>
                  <a:pt x="620286" y="1889433"/>
                  <a:pt x="619343" y="1891094"/>
                  <a:pt x="638175" y="1924050"/>
                </a:cubicBezTo>
                <a:cubicBezTo>
                  <a:pt x="661086" y="1964144"/>
                  <a:pt x="657086" y="1942752"/>
                  <a:pt x="676275" y="1990725"/>
                </a:cubicBezTo>
                <a:cubicBezTo>
                  <a:pt x="683733" y="2009369"/>
                  <a:pt x="690455" y="2028394"/>
                  <a:pt x="695325" y="2047875"/>
                </a:cubicBezTo>
                <a:cubicBezTo>
                  <a:pt x="698500" y="2060575"/>
                  <a:pt x="700253" y="2073718"/>
                  <a:pt x="704850" y="2085975"/>
                </a:cubicBezTo>
                <a:cubicBezTo>
                  <a:pt x="709836" y="2099270"/>
                  <a:pt x="718627" y="2110892"/>
                  <a:pt x="723900" y="2124075"/>
                </a:cubicBezTo>
                <a:cubicBezTo>
                  <a:pt x="731358" y="2142719"/>
                  <a:pt x="731811" y="2164517"/>
                  <a:pt x="742950" y="2181225"/>
                </a:cubicBezTo>
                <a:cubicBezTo>
                  <a:pt x="749300" y="2190750"/>
                  <a:pt x="756880" y="2199561"/>
                  <a:pt x="762000" y="2209800"/>
                </a:cubicBezTo>
                <a:cubicBezTo>
                  <a:pt x="777494" y="2240788"/>
                  <a:pt x="763278" y="2239653"/>
                  <a:pt x="790575" y="2266950"/>
                </a:cubicBezTo>
                <a:cubicBezTo>
                  <a:pt x="798670" y="2275045"/>
                  <a:pt x="809625" y="2279650"/>
                  <a:pt x="819150" y="2286000"/>
                </a:cubicBezTo>
                <a:cubicBezTo>
                  <a:pt x="826923" y="2309319"/>
                  <a:pt x="833012" y="2332077"/>
                  <a:pt x="847725" y="2352675"/>
                </a:cubicBezTo>
                <a:cubicBezTo>
                  <a:pt x="855555" y="2363636"/>
                  <a:pt x="867676" y="2370902"/>
                  <a:pt x="876300" y="2381250"/>
                </a:cubicBezTo>
                <a:cubicBezTo>
                  <a:pt x="910422" y="2422196"/>
                  <a:pt x="883396" y="2395442"/>
                  <a:pt x="904875" y="2438400"/>
                </a:cubicBezTo>
                <a:cubicBezTo>
                  <a:pt x="921716" y="2472083"/>
                  <a:pt x="927221" y="2466058"/>
                  <a:pt x="952500" y="2495550"/>
                </a:cubicBezTo>
                <a:cubicBezTo>
                  <a:pt x="962831" y="2507603"/>
                  <a:pt x="971971" y="2520645"/>
                  <a:pt x="981075" y="2533650"/>
                </a:cubicBezTo>
                <a:cubicBezTo>
                  <a:pt x="994205" y="2552407"/>
                  <a:pt x="1019175" y="2590800"/>
                  <a:pt x="1019175" y="2590800"/>
                </a:cubicBezTo>
                <a:cubicBezTo>
                  <a:pt x="1009650" y="2593975"/>
                  <a:pt x="998313" y="2593897"/>
                  <a:pt x="990600" y="2600325"/>
                </a:cubicBezTo>
                <a:cubicBezTo>
                  <a:pt x="945600" y="2637825"/>
                  <a:pt x="977722" y="2632253"/>
                  <a:pt x="942975" y="2667000"/>
                </a:cubicBezTo>
                <a:cubicBezTo>
                  <a:pt x="934880" y="2675095"/>
                  <a:pt x="923925" y="2679700"/>
                  <a:pt x="914400" y="2686050"/>
                </a:cubicBezTo>
                <a:cubicBezTo>
                  <a:pt x="911225" y="2695575"/>
                  <a:pt x="909751" y="2705848"/>
                  <a:pt x="904875" y="2714625"/>
                </a:cubicBezTo>
                <a:cubicBezTo>
                  <a:pt x="893756" y="2734639"/>
                  <a:pt x="874015" y="2750055"/>
                  <a:pt x="866775" y="2771775"/>
                </a:cubicBezTo>
                <a:cubicBezTo>
                  <a:pt x="843585" y="2841344"/>
                  <a:pt x="852595" y="2809444"/>
                  <a:pt x="838200" y="2867025"/>
                </a:cubicBezTo>
                <a:cubicBezTo>
                  <a:pt x="835025" y="2895600"/>
                  <a:pt x="828675" y="2923999"/>
                  <a:pt x="828675" y="2952750"/>
                </a:cubicBezTo>
                <a:cubicBezTo>
                  <a:pt x="828675" y="3046517"/>
                  <a:pt x="833693" y="3032479"/>
                  <a:pt x="847725" y="3095625"/>
                </a:cubicBezTo>
                <a:cubicBezTo>
                  <a:pt x="848927" y="3101036"/>
                  <a:pt x="862129" y="3172058"/>
                  <a:pt x="866775" y="3181350"/>
                </a:cubicBezTo>
                <a:cubicBezTo>
                  <a:pt x="877014" y="3201828"/>
                  <a:pt x="894636" y="3218022"/>
                  <a:pt x="904875" y="3238500"/>
                </a:cubicBezTo>
                <a:cubicBezTo>
                  <a:pt x="917575" y="3263900"/>
                  <a:pt x="927223" y="3291071"/>
                  <a:pt x="942975" y="3314700"/>
                </a:cubicBezTo>
                <a:cubicBezTo>
                  <a:pt x="949325" y="3324225"/>
                  <a:pt x="956905" y="3333036"/>
                  <a:pt x="962025" y="3343275"/>
                </a:cubicBezTo>
                <a:cubicBezTo>
                  <a:pt x="966515" y="3352255"/>
                  <a:pt x="965981" y="3363496"/>
                  <a:pt x="971550" y="3371850"/>
                </a:cubicBezTo>
                <a:cubicBezTo>
                  <a:pt x="979022" y="3383058"/>
                  <a:pt x="991855" y="3389792"/>
                  <a:pt x="1000125" y="3400425"/>
                </a:cubicBezTo>
                <a:cubicBezTo>
                  <a:pt x="1014181" y="3418497"/>
                  <a:pt x="1025525" y="3438525"/>
                  <a:pt x="1038225" y="3457575"/>
                </a:cubicBezTo>
                <a:cubicBezTo>
                  <a:pt x="1066081" y="3499359"/>
                  <a:pt x="1050406" y="3476992"/>
                  <a:pt x="1085850" y="3524250"/>
                </a:cubicBezTo>
                <a:cubicBezTo>
                  <a:pt x="1089025" y="3533775"/>
                  <a:pt x="1089806" y="3544471"/>
                  <a:pt x="1095375" y="3552825"/>
                </a:cubicBezTo>
                <a:cubicBezTo>
                  <a:pt x="1113281" y="3579684"/>
                  <a:pt x="1158393" y="3604362"/>
                  <a:pt x="1181100" y="3619500"/>
                </a:cubicBezTo>
                <a:cubicBezTo>
                  <a:pt x="1190625" y="3625850"/>
                  <a:pt x="1198815" y="3634930"/>
                  <a:pt x="1209675" y="3638550"/>
                </a:cubicBezTo>
                <a:cubicBezTo>
                  <a:pt x="1396894" y="3700956"/>
                  <a:pt x="1219568" y="3645786"/>
                  <a:pt x="1343025" y="3676650"/>
                </a:cubicBezTo>
                <a:cubicBezTo>
                  <a:pt x="1352765" y="3679085"/>
                  <a:pt x="1362199" y="3682650"/>
                  <a:pt x="1371600" y="3686175"/>
                </a:cubicBezTo>
                <a:cubicBezTo>
                  <a:pt x="1387609" y="3692178"/>
                  <a:pt x="1402507" y="3701642"/>
                  <a:pt x="1419225" y="3705225"/>
                </a:cubicBezTo>
                <a:cubicBezTo>
                  <a:pt x="1447338" y="3711249"/>
                  <a:pt x="1476421" y="3711184"/>
                  <a:pt x="1504950" y="3714750"/>
                </a:cubicBezTo>
                <a:cubicBezTo>
                  <a:pt x="1527227" y="3717535"/>
                  <a:pt x="1549673" y="3719571"/>
                  <a:pt x="1571625" y="3724275"/>
                </a:cubicBezTo>
                <a:cubicBezTo>
                  <a:pt x="1674425" y="3746304"/>
                  <a:pt x="1601235" y="3739821"/>
                  <a:pt x="1685925" y="3752850"/>
                </a:cubicBezTo>
                <a:cubicBezTo>
                  <a:pt x="1711225" y="3756742"/>
                  <a:pt x="1736785" y="3758755"/>
                  <a:pt x="1762125" y="3762375"/>
                </a:cubicBezTo>
                <a:cubicBezTo>
                  <a:pt x="1816618" y="3770160"/>
                  <a:pt x="1811092" y="3769854"/>
                  <a:pt x="1857375" y="3781425"/>
                </a:cubicBezTo>
                <a:cubicBezTo>
                  <a:pt x="1936750" y="3778250"/>
                  <a:pt x="2016263" y="3777560"/>
                  <a:pt x="2095500" y="3771900"/>
                </a:cubicBezTo>
                <a:cubicBezTo>
                  <a:pt x="2105515" y="3771185"/>
                  <a:pt x="2120644" y="3771811"/>
                  <a:pt x="2124075" y="3762375"/>
                </a:cubicBezTo>
                <a:cubicBezTo>
                  <a:pt x="2134979" y="3732388"/>
                  <a:pt x="2128354" y="3698599"/>
                  <a:pt x="2133600" y="3667125"/>
                </a:cubicBezTo>
                <a:cubicBezTo>
                  <a:pt x="2137904" y="3641300"/>
                  <a:pt x="2147515" y="3616598"/>
                  <a:pt x="2152650" y="3590925"/>
                </a:cubicBezTo>
                <a:lnTo>
                  <a:pt x="2162175" y="3543300"/>
                </a:lnTo>
                <a:cubicBezTo>
                  <a:pt x="2154143" y="3430847"/>
                  <a:pt x="2160428" y="3440190"/>
                  <a:pt x="2143125" y="3362325"/>
                </a:cubicBezTo>
                <a:cubicBezTo>
                  <a:pt x="2140285" y="3349546"/>
                  <a:pt x="2138757" y="3336257"/>
                  <a:pt x="2133600" y="3324225"/>
                </a:cubicBezTo>
                <a:cubicBezTo>
                  <a:pt x="2129091" y="3313703"/>
                  <a:pt x="2120900" y="3305175"/>
                  <a:pt x="2114550" y="3295650"/>
                </a:cubicBezTo>
                <a:cubicBezTo>
                  <a:pt x="2102746" y="3201214"/>
                  <a:pt x="2096533" y="3190680"/>
                  <a:pt x="2114550" y="3076575"/>
                </a:cubicBezTo>
                <a:cubicBezTo>
                  <a:pt x="2116765" y="3062550"/>
                  <a:pt x="2127250" y="3051175"/>
                  <a:pt x="2133600" y="3038475"/>
                </a:cubicBezTo>
                <a:cubicBezTo>
                  <a:pt x="2134974" y="3031605"/>
                  <a:pt x="2144282" y="2974827"/>
                  <a:pt x="2152650" y="2962275"/>
                </a:cubicBezTo>
                <a:cubicBezTo>
                  <a:pt x="2194781" y="2899078"/>
                  <a:pt x="2169112" y="2967451"/>
                  <a:pt x="2200275" y="2905125"/>
                </a:cubicBezTo>
                <a:cubicBezTo>
                  <a:pt x="2273993" y="2757689"/>
                  <a:pt x="2201337" y="2899117"/>
                  <a:pt x="2238375" y="2800350"/>
                </a:cubicBezTo>
                <a:cubicBezTo>
                  <a:pt x="2243361" y="2787055"/>
                  <a:pt x="2251075" y="2774950"/>
                  <a:pt x="2257425" y="2762250"/>
                </a:cubicBezTo>
                <a:cubicBezTo>
                  <a:pt x="2260600" y="2746375"/>
                  <a:pt x="2262298" y="2730132"/>
                  <a:pt x="2266950" y="2714625"/>
                </a:cubicBezTo>
                <a:cubicBezTo>
                  <a:pt x="2271863" y="2698248"/>
                  <a:pt x="2280593" y="2683220"/>
                  <a:pt x="2286000" y="2667000"/>
                </a:cubicBezTo>
                <a:cubicBezTo>
                  <a:pt x="2290140" y="2654581"/>
                  <a:pt x="2292350" y="2641600"/>
                  <a:pt x="2295525" y="2628900"/>
                </a:cubicBezTo>
                <a:cubicBezTo>
                  <a:pt x="2291865" y="2515451"/>
                  <a:pt x="2296475" y="2377427"/>
                  <a:pt x="2276475" y="2257425"/>
                </a:cubicBezTo>
                <a:cubicBezTo>
                  <a:pt x="2268916" y="2212072"/>
                  <a:pt x="2260603" y="2212988"/>
                  <a:pt x="2247900" y="2162175"/>
                </a:cubicBezTo>
                <a:cubicBezTo>
                  <a:pt x="2234931" y="2110300"/>
                  <a:pt x="2244229" y="2135784"/>
                  <a:pt x="2219325" y="2085975"/>
                </a:cubicBezTo>
                <a:cubicBezTo>
                  <a:pt x="2211850" y="2048600"/>
                  <a:pt x="2204849" y="2006921"/>
                  <a:pt x="2190750" y="1971675"/>
                </a:cubicBezTo>
                <a:cubicBezTo>
                  <a:pt x="2186498" y="1961046"/>
                  <a:pt x="2178050" y="1952625"/>
                  <a:pt x="2171700" y="1943100"/>
                </a:cubicBezTo>
                <a:cubicBezTo>
                  <a:pt x="2151876" y="1863806"/>
                  <a:pt x="2176014" y="1942204"/>
                  <a:pt x="2143125" y="1876425"/>
                </a:cubicBezTo>
                <a:cubicBezTo>
                  <a:pt x="2138635" y="1867445"/>
                  <a:pt x="2138090" y="1856830"/>
                  <a:pt x="2133600" y="1847850"/>
                </a:cubicBezTo>
                <a:cubicBezTo>
                  <a:pt x="2128480" y="1837611"/>
                  <a:pt x="2120230" y="1829214"/>
                  <a:pt x="2114550" y="1819275"/>
                </a:cubicBezTo>
                <a:cubicBezTo>
                  <a:pt x="2107505" y="1806947"/>
                  <a:pt x="2103753" y="1792729"/>
                  <a:pt x="2095500" y="1781175"/>
                </a:cubicBezTo>
                <a:cubicBezTo>
                  <a:pt x="2087670" y="1770214"/>
                  <a:pt x="2075195" y="1763233"/>
                  <a:pt x="2066925" y="1752600"/>
                </a:cubicBezTo>
                <a:cubicBezTo>
                  <a:pt x="2052869" y="1734528"/>
                  <a:pt x="2042562" y="1713766"/>
                  <a:pt x="2028825" y="1695450"/>
                </a:cubicBezTo>
                <a:cubicBezTo>
                  <a:pt x="2022353" y="1686821"/>
                  <a:pt x="1988164" y="1642703"/>
                  <a:pt x="1981200" y="1628775"/>
                </a:cubicBezTo>
                <a:cubicBezTo>
                  <a:pt x="1976710" y="1619795"/>
                  <a:pt x="1976165" y="1609180"/>
                  <a:pt x="1971675" y="1600200"/>
                </a:cubicBezTo>
                <a:cubicBezTo>
                  <a:pt x="1923846" y="1504541"/>
                  <a:pt x="1983672" y="1650417"/>
                  <a:pt x="1933575" y="1533525"/>
                </a:cubicBezTo>
                <a:cubicBezTo>
                  <a:pt x="1925376" y="1514394"/>
                  <a:pt x="1919358" y="1486184"/>
                  <a:pt x="1914525" y="1466850"/>
                </a:cubicBezTo>
                <a:cubicBezTo>
                  <a:pt x="1917700" y="1419225"/>
                  <a:pt x="1918779" y="1371414"/>
                  <a:pt x="1924050" y="1323975"/>
                </a:cubicBezTo>
                <a:cubicBezTo>
                  <a:pt x="1925159" y="1313996"/>
                  <a:pt x="1931606" y="1305245"/>
                  <a:pt x="1933575" y="1295400"/>
                </a:cubicBezTo>
                <a:cubicBezTo>
                  <a:pt x="1941150" y="1257525"/>
                  <a:pt x="1952625" y="1181100"/>
                  <a:pt x="1952625" y="1181100"/>
                </a:cubicBezTo>
                <a:cubicBezTo>
                  <a:pt x="1949450" y="1082675"/>
                  <a:pt x="1951058" y="983979"/>
                  <a:pt x="1943100" y="885825"/>
                </a:cubicBezTo>
                <a:cubicBezTo>
                  <a:pt x="1941477" y="865810"/>
                  <a:pt x="1935189" y="845383"/>
                  <a:pt x="1924050" y="828675"/>
                </a:cubicBezTo>
                <a:cubicBezTo>
                  <a:pt x="1917700" y="819150"/>
                  <a:pt x="1913095" y="808195"/>
                  <a:pt x="1905000" y="800100"/>
                </a:cubicBezTo>
                <a:cubicBezTo>
                  <a:pt x="1896905" y="792005"/>
                  <a:pt x="1885950" y="787400"/>
                  <a:pt x="1876425" y="781050"/>
                </a:cubicBezTo>
                <a:lnTo>
                  <a:pt x="1819275" y="695325"/>
                </a:lnTo>
                <a:cubicBezTo>
                  <a:pt x="1812925" y="685800"/>
                  <a:pt x="1809750" y="673100"/>
                  <a:pt x="1800225" y="666750"/>
                </a:cubicBezTo>
                <a:lnTo>
                  <a:pt x="1771650" y="647700"/>
                </a:lnTo>
                <a:cubicBezTo>
                  <a:pt x="1765300" y="638175"/>
                  <a:pt x="1762839" y="624245"/>
                  <a:pt x="1752600" y="619125"/>
                </a:cubicBezTo>
                <a:cubicBezTo>
                  <a:pt x="1729182" y="607416"/>
                  <a:pt x="1701238" y="608354"/>
                  <a:pt x="1676400" y="600075"/>
                </a:cubicBezTo>
                <a:cubicBezTo>
                  <a:pt x="1606831" y="576885"/>
                  <a:pt x="1638731" y="585895"/>
                  <a:pt x="1581150" y="571500"/>
                </a:cubicBezTo>
                <a:cubicBezTo>
                  <a:pt x="1495425" y="574675"/>
                  <a:pt x="1407652" y="562130"/>
                  <a:pt x="1323975" y="581025"/>
                </a:cubicBezTo>
                <a:cubicBezTo>
                  <a:pt x="1301642" y="586068"/>
                  <a:pt x="1336675" y="660400"/>
                  <a:pt x="1276350" y="676275"/>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076575" y="2362200"/>
            <a:ext cx="3029290" cy="1752600"/>
          </a:xfrm>
          <a:custGeom>
            <a:avLst/>
            <a:gdLst>
              <a:gd name="connsiteX0" fmla="*/ 76200 w 3029290"/>
              <a:gd name="connsiteY0" fmla="*/ 381000 h 1752600"/>
              <a:gd name="connsiteX1" fmla="*/ 57150 w 3029290"/>
              <a:gd name="connsiteY1" fmla="*/ 457200 h 1752600"/>
              <a:gd name="connsiteX2" fmla="*/ 38100 w 3029290"/>
              <a:gd name="connsiteY2" fmla="*/ 542925 h 1752600"/>
              <a:gd name="connsiteX3" fmla="*/ 19050 w 3029290"/>
              <a:gd name="connsiteY3" fmla="*/ 581025 h 1752600"/>
              <a:gd name="connsiteX4" fmla="*/ 9525 w 3029290"/>
              <a:gd name="connsiteY4" fmla="*/ 638175 h 1752600"/>
              <a:gd name="connsiteX5" fmla="*/ 0 w 3029290"/>
              <a:gd name="connsiteY5" fmla="*/ 742950 h 1752600"/>
              <a:gd name="connsiteX6" fmla="*/ 19050 w 3029290"/>
              <a:gd name="connsiteY6" fmla="*/ 1019175 h 1752600"/>
              <a:gd name="connsiteX7" fmla="*/ 28575 w 3029290"/>
              <a:gd name="connsiteY7" fmla="*/ 1057275 h 1752600"/>
              <a:gd name="connsiteX8" fmla="*/ 38100 w 3029290"/>
              <a:gd name="connsiteY8" fmla="*/ 1162050 h 1752600"/>
              <a:gd name="connsiteX9" fmla="*/ 57150 w 3029290"/>
              <a:gd name="connsiteY9" fmla="*/ 1257300 h 1752600"/>
              <a:gd name="connsiteX10" fmla="*/ 76200 w 3029290"/>
              <a:gd name="connsiteY10" fmla="*/ 1371600 h 1752600"/>
              <a:gd name="connsiteX11" fmla="*/ 114300 w 3029290"/>
              <a:gd name="connsiteY11" fmla="*/ 1476375 h 1752600"/>
              <a:gd name="connsiteX12" fmla="*/ 142875 w 3029290"/>
              <a:gd name="connsiteY12" fmla="*/ 1514475 h 1752600"/>
              <a:gd name="connsiteX13" fmla="*/ 171450 w 3029290"/>
              <a:gd name="connsiteY13" fmla="*/ 1524000 h 1752600"/>
              <a:gd name="connsiteX14" fmla="*/ 209550 w 3029290"/>
              <a:gd name="connsiteY14" fmla="*/ 1552575 h 1752600"/>
              <a:gd name="connsiteX15" fmla="*/ 238125 w 3029290"/>
              <a:gd name="connsiteY15" fmla="*/ 1562100 h 1752600"/>
              <a:gd name="connsiteX16" fmla="*/ 257175 w 3029290"/>
              <a:gd name="connsiteY16" fmla="*/ 1590675 h 1752600"/>
              <a:gd name="connsiteX17" fmla="*/ 295275 w 3029290"/>
              <a:gd name="connsiteY17" fmla="*/ 1609725 h 1752600"/>
              <a:gd name="connsiteX18" fmla="*/ 352425 w 3029290"/>
              <a:gd name="connsiteY18" fmla="*/ 1638300 h 1752600"/>
              <a:gd name="connsiteX19" fmla="*/ 466725 w 3029290"/>
              <a:gd name="connsiteY19" fmla="*/ 1695450 h 1752600"/>
              <a:gd name="connsiteX20" fmla="*/ 523875 w 3029290"/>
              <a:gd name="connsiteY20" fmla="*/ 1724025 h 1752600"/>
              <a:gd name="connsiteX21" fmla="*/ 552450 w 3029290"/>
              <a:gd name="connsiteY21" fmla="*/ 1733550 h 1752600"/>
              <a:gd name="connsiteX22" fmla="*/ 638175 w 3029290"/>
              <a:gd name="connsiteY22" fmla="*/ 1752600 h 1752600"/>
              <a:gd name="connsiteX23" fmla="*/ 800100 w 3029290"/>
              <a:gd name="connsiteY23" fmla="*/ 1743075 h 1752600"/>
              <a:gd name="connsiteX24" fmla="*/ 971550 w 3029290"/>
              <a:gd name="connsiteY24" fmla="*/ 1685925 h 1752600"/>
              <a:gd name="connsiteX25" fmla="*/ 1019175 w 3029290"/>
              <a:gd name="connsiteY25" fmla="*/ 1657350 h 1752600"/>
              <a:gd name="connsiteX26" fmla="*/ 1114425 w 3029290"/>
              <a:gd name="connsiteY26" fmla="*/ 1628775 h 1752600"/>
              <a:gd name="connsiteX27" fmla="*/ 1171575 w 3029290"/>
              <a:gd name="connsiteY27" fmla="*/ 1590675 h 1752600"/>
              <a:gd name="connsiteX28" fmla="*/ 1190625 w 3029290"/>
              <a:gd name="connsiteY28" fmla="*/ 1562100 h 1752600"/>
              <a:gd name="connsiteX29" fmla="*/ 1247775 w 3029290"/>
              <a:gd name="connsiteY29" fmla="*/ 1543050 h 1752600"/>
              <a:gd name="connsiteX30" fmla="*/ 1352550 w 3029290"/>
              <a:gd name="connsiteY30" fmla="*/ 1514475 h 1752600"/>
              <a:gd name="connsiteX31" fmla="*/ 1457325 w 3029290"/>
              <a:gd name="connsiteY31" fmla="*/ 1476375 h 1752600"/>
              <a:gd name="connsiteX32" fmla="*/ 1485900 w 3029290"/>
              <a:gd name="connsiteY32" fmla="*/ 1466850 h 1752600"/>
              <a:gd name="connsiteX33" fmla="*/ 1533525 w 3029290"/>
              <a:gd name="connsiteY33" fmla="*/ 1457325 h 1752600"/>
              <a:gd name="connsiteX34" fmla="*/ 1562100 w 3029290"/>
              <a:gd name="connsiteY34" fmla="*/ 1447800 h 1752600"/>
              <a:gd name="connsiteX35" fmla="*/ 1647825 w 3029290"/>
              <a:gd name="connsiteY35" fmla="*/ 1428750 h 1752600"/>
              <a:gd name="connsiteX36" fmla="*/ 1733550 w 3029290"/>
              <a:gd name="connsiteY36" fmla="*/ 1400175 h 1752600"/>
              <a:gd name="connsiteX37" fmla="*/ 1762125 w 3029290"/>
              <a:gd name="connsiteY37" fmla="*/ 1390650 h 1752600"/>
              <a:gd name="connsiteX38" fmla="*/ 1790700 w 3029290"/>
              <a:gd name="connsiteY38" fmla="*/ 1381125 h 1752600"/>
              <a:gd name="connsiteX39" fmla="*/ 1828800 w 3029290"/>
              <a:gd name="connsiteY39" fmla="*/ 1362075 h 1752600"/>
              <a:gd name="connsiteX40" fmla="*/ 1857375 w 3029290"/>
              <a:gd name="connsiteY40" fmla="*/ 1352550 h 1752600"/>
              <a:gd name="connsiteX41" fmla="*/ 1885950 w 3029290"/>
              <a:gd name="connsiteY41" fmla="*/ 1333500 h 1752600"/>
              <a:gd name="connsiteX42" fmla="*/ 1943100 w 3029290"/>
              <a:gd name="connsiteY42" fmla="*/ 1323975 h 1752600"/>
              <a:gd name="connsiteX43" fmla="*/ 1971675 w 3029290"/>
              <a:gd name="connsiteY43" fmla="*/ 1314450 h 1752600"/>
              <a:gd name="connsiteX44" fmla="*/ 2019300 w 3029290"/>
              <a:gd name="connsiteY44" fmla="*/ 1304925 h 1752600"/>
              <a:gd name="connsiteX45" fmla="*/ 2095500 w 3029290"/>
              <a:gd name="connsiteY45" fmla="*/ 1276350 h 1752600"/>
              <a:gd name="connsiteX46" fmla="*/ 2133600 w 3029290"/>
              <a:gd name="connsiteY46" fmla="*/ 1266825 h 1752600"/>
              <a:gd name="connsiteX47" fmla="*/ 2162175 w 3029290"/>
              <a:gd name="connsiteY47" fmla="*/ 1257300 h 1752600"/>
              <a:gd name="connsiteX48" fmla="*/ 2228850 w 3029290"/>
              <a:gd name="connsiteY48" fmla="*/ 1247775 h 1752600"/>
              <a:gd name="connsiteX49" fmla="*/ 2324100 w 3029290"/>
              <a:gd name="connsiteY49" fmla="*/ 1219200 h 1752600"/>
              <a:gd name="connsiteX50" fmla="*/ 2352675 w 3029290"/>
              <a:gd name="connsiteY50" fmla="*/ 1209675 h 1752600"/>
              <a:gd name="connsiteX51" fmla="*/ 2438400 w 3029290"/>
              <a:gd name="connsiteY51" fmla="*/ 1143000 h 1752600"/>
              <a:gd name="connsiteX52" fmla="*/ 2466975 w 3029290"/>
              <a:gd name="connsiteY52" fmla="*/ 1133475 h 1752600"/>
              <a:gd name="connsiteX53" fmla="*/ 2505075 w 3029290"/>
              <a:gd name="connsiteY53" fmla="*/ 1104900 h 1752600"/>
              <a:gd name="connsiteX54" fmla="*/ 2533650 w 3029290"/>
              <a:gd name="connsiteY54" fmla="*/ 1085850 h 1752600"/>
              <a:gd name="connsiteX55" fmla="*/ 2590800 w 3029290"/>
              <a:gd name="connsiteY55" fmla="*/ 1028700 h 1752600"/>
              <a:gd name="connsiteX56" fmla="*/ 2647950 w 3029290"/>
              <a:gd name="connsiteY56" fmla="*/ 1019175 h 1752600"/>
              <a:gd name="connsiteX57" fmla="*/ 2705100 w 3029290"/>
              <a:gd name="connsiteY57" fmla="*/ 971550 h 1752600"/>
              <a:gd name="connsiteX58" fmla="*/ 2724150 w 3029290"/>
              <a:gd name="connsiteY58" fmla="*/ 942975 h 1752600"/>
              <a:gd name="connsiteX59" fmla="*/ 2762250 w 3029290"/>
              <a:gd name="connsiteY59" fmla="*/ 923925 h 1752600"/>
              <a:gd name="connsiteX60" fmla="*/ 2790825 w 3029290"/>
              <a:gd name="connsiteY60" fmla="*/ 904875 h 1752600"/>
              <a:gd name="connsiteX61" fmla="*/ 2838450 w 3029290"/>
              <a:gd name="connsiteY61" fmla="*/ 838200 h 1752600"/>
              <a:gd name="connsiteX62" fmla="*/ 2857500 w 3029290"/>
              <a:gd name="connsiteY62" fmla="*/ 809625 h 1752600"/>
              <a:gd name="connsiteX63" fmla="*/ 2886075 w 3029290"/>
              <a:gd name="connsiteY63" fmla="*/ 771525 h 1752600"/>
              <a:gd name="connsiteX64" fmla="*/ 2943225 w 3029290"/>
              <a:gd name="connsiteY64" fmla="*/ 666750 h 1752600"/>
              <a:gd name="connsiteX65" fmla="*/ 2971800 w 3029290"/>
              <a:gd name="connsiteY65" fmla="*/ 590550 h 1752600"/>
              <a:gd name="connsiteX66" fmla="*/ 2981325 w 3029290"/>
              <a:gd name="connsiteY66" fmla="*/ 552450 h 1752600"/>
              <a:gd name="connsiteX67" fmla="*/ 3000375 w 3029290"/>
              <a:gd name="connsiteY67" fmla="*/ 523875 h 1752600"/>
              <a:gd name="connsiteX68" fmla="*/ 3019425 w 3029290"/>
              <a:gd name="connsiteY68" fmla="*/ 485775 h 1752600"/>
              <a:gd name="connsiteX69" fmla="*/ 3019425 w 3029290"/>
              <a:gd name="connsiteY69" fmla="*/ 333375 h 1752600"/>
              <a:gd name="connsiteX70" fmla="*/ 2990850 w 3029290"/>
              <a:gd name="connsiteY70" fmla="*/ 276225 h 1752600"/>
              <a:gd name="connsiteX71" fmla="*/ 2962275 w 3029290"/>
              <a:gd name="connsiteY71" fmla="*/ 247650 h 1752600"/>
              <a:gd name="connsiteX72" fmla="*/ 2895600 w 3029290"/>
              <a:gd name="connsiteY72" fmla="*/ 228600 h 1752600"/>
              <a:gd name="connsiteX73" fmla="*/ 2867025 w 3029290"/>
              <a:gd name="connsiteY73" fmla="*/ 219075 h 1752600"/>
              <a:gd name="connsiteX74" fmla="*/ 2628900 w 3029290"/>
              <a:gd name="connsiteY74" fmla="*/ 190500 h 1752600"/>
              <a:gd name="connsiteX75" fmla="*/ 2514600 w 3029290"/>
              <a:gd name="connsiteY75" fmla="*/ 171450 h 1752600"/>
              <a:gd name="connsiteX76" fmla="*/ 2390775 w 3029290"/>
              <a:gd name="connsiteY76" fmla="*/ 161925 h 1752600"/>
              <a:gd name="connsiteX77" fmla="*/ 2305050 w 3029290"/>
              <a:gd name="connsiteY77" fmla="*/ 152400 h 1752600"/>
              <a:gd name="connsiteX78" fmla="*/ 2228850 w 3029290"/>
              <a:gd name="connsiteY78" fmla="*/ 133350 h 1752600"/>
              <a:gd name="connsiteX79" fmla="*/ 2190750 w 3029290"/>
              <a:gd name="connsiteY79" fmla="*/ 123825 h 1752600"/>
              <a:gd name="connsiteX80" fmla="*/ 2095500 w 3029290"/>
              <a:gd name="connsiteY80" fmla="*/ 104775 h 1752600"/>
              <a:gd name="connsiteX81" fmla="*/ 2000250 w 3029290"/>
              <a:gd name="connsiteY81" fmla="*/ 76200 h 1752600"/>
              <a:gd name="connsiteX82" fmla="*/ 1885950 w 3029290"/>
              <a:gd name="connsiteY82" fmla="*/ 47625 h 1752600"/>
              <a:gd name="connsiteX83" fmla="*/ 1847850 w 3029290"/>
              <a:gd name="connsiteY83" fmla="*/ 38100 h 1752600"/>
              <a:gd name="connsiteX84" fmla="*/ 1790700 w 3029290"/>
              <a:gd name="connsiteY84" fmla="*/ 19050 h 1752600"/>
              <a:gd name="connsiteX85" fmla="*/ 1704975 w 3029290"/>
              <a:gd name="connsiteY85" fmla="*/ 9525 h 1752600"/>
              <a:gd name="connsiteX86" fmla="*/ 1657350 w 3029290"/>
              <a:gd name="connsiteY86" fmla="*/ 0 h 1752600"/>
              <a:gd name="connsiteX87" fmla="*/ 1400175 w 3029290"/>
              <a:gd name="connsiteY87" fmla="*/ 9525 h 1752600"/>
              <a:gd name="connsiteX88" fmla="*/ 1314450 w 3029290"/>
              <a:gd name="connsiteY88" fmla="*/ 28575 h 1752600"/>
              <a:gd name="connsiteX89" fmla="*/ 1143000 w 3029290"/>
              <a:gd name="connsiteY89" fmla="*/ 47625 h 1752600"/>
              <a:gd name="connsiteX90" fmla="*/ 1057275 w 3029290"/>
              <a:gd name="connsiteY90" fmla="*/ 66675 h 1752600"/>
              <a:gd name="connsiteX91" fmla="*/ 1009650 w 3029290"/>
              <a:gd name="connsiteY91" fmla="*/ 76200 h 1752600"/>
              <a:gd name="connsiteX92" fmla="*/ 971550 w 3029290"/>
              <a:gd name="connsiteY92" fmla="*/ 95250 h 1752600"/>
              <a:gd name="connsiteX93" fmla="*/ 942975 w 3029290"/>
              <a:gd name="connsiteY93" fmla="*/ 104775 h 1752600"/>
              <a:gd name="connsiteX94" fmla="*/ 885825 w 3029290"/>
              <a:gd name="connsiteY94" fmla="*/ 133350 h 1752600"/>
              <a:gd name="connsiteX95" fmla="*/ 847725 w 3029290"/>
              <a:gd name="connsiteY95" fmla="*/ 161925 h 1752600"/>
              <a:gd name="connsiteX96" fmla="*/ 819150 w 3029290"/>
              <a:gd name="connsiteY96" fmla="*/ 171450 h 1752600"/>
              <a:gd name="connsiteX97" fmla="*/ 781050 w 3029290"/>
              <a:gd name="connsiteY97" fmla="*/ 190500 h 1752600"/>
              <a:gd name="connsiteX98" fmla="*/ 723900 w 3029290"/>
              <a:gd name="connsiteY98" fmla="*/ 228600 h 1752600"/>
              <a:gd name="connsiteX99" fmla="*/ 695325 w 3029290"/>
              <a:gd name="connsiteY99" fmla="*/ 247650 h 1752600"/>
              <a:gd name="connsiteX100" fmla="*/ 666750 w 3029290"/>
              <a:gd name="connsiteY100" fmla="*/ 266700 h 1752600"/>
              <a:gd name="connsiteX101" fmla="*/ 638175 w 3029290"/>
              <a:gd name="connsiteY101" fmla="*/ 276225 h 1752600"/>
              <a:gd name="connsiteX102" fmla="*/ 600075 w 3029290"/>
              <a:gd name="connsiteY102" fmla="*/ 304800 h 1752600"/>
              <a:gd name="connsiteX103" fmla="*/ 523875 w 3029290"/>
              <a:gd name="connsiteY103" fmla="*/ 333375 h 1752600"/>
              <a:gd name="connsiteX104" fmla="*/ 495300 w 3029290"/>
              <a:gd name="connsiteY104" fmla="*/ 352425 h 1752600"/>
              <a:gd name="connsiteX105" fmla="*/ 400050 w 3029290"/>
              <a:gd name="connsiteY105" fmla="*/ 361950 h 1752600"/>
              <a:gd name="connsiteX106" fmla="*/ 323850 w 3029290"/>
              <a:gd name="connsiteY106" fmla="*/ 371475 h 1752600"/>
              <a:gd name="connsiteX107" fmla="*/ 295275 w 3029290"/>
              <a:gd name="connsiteY107" fmla="*/ 381000 h 1752600"/>
              <a:gd name="connsiteX108" fmla="*/ 161925 w 3029290"/>
              <a:gd name="connsiteY108" fmla="*/ 400050 h 1752600"/>
              <a:gd name="connsiteX109" fmla="*/ 76200 w 3029290"/>
              <a:gd name="connsiteY109" fmla="*/ 381000 h 175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029290" h="1752600">
                <a:moveTo>
                  <a:pt x="76200" y="381000"/>
                </a:moveTo>
                <a:cubicBezTo>
                  <a:pt x="58737" y="390525"/>
                  <a:pt x="63037" y="431689"/>
                  <a:pt x="57150" y="457200"/>
                </a:cubicBezTo>
                <a:cubicBezTo>
                  <a:pt x="53529" y="472891"/>
                  <a:pt x="44701" y="525321"/>
                  <a:pt x="38100" y="542925"/>
                </a:cubicBezTo>
                <a:cubicBezTo>
                  <a:pt x="33114" y="556220"/>
                  <a:pt x="25400" y="568325"/>
                  <a:pt x="19050" y="581025"/>
                </a:cubicBezTo>
                <a:cubicBezTo>
                  <a:pt x="15875" y="600075"/>
                  <a:pt x="11782" y="618995"/>
                  <a:pt x="9525" y="638175"/>
                </a:cubicBezTo>
                <a:cubicBezTo>
                  <a:pt x="5427" y="673004"/>
                  <a:pt x="0" y="707881"/>
                  <a:pt x="0" y="742950"/>
                </a:cubicBezTo>
                <a:cubicBezTo>
                  <a:pt x="0" y="847971"/>
                  <a:pt x="247" y="925159"/>
                  <a:pt x="19050" y="1019175"/>
                </a:cubicBezTo>
                <a:cubicBezTo>
                  <a:pt x="21617" y="1032012"/>
                  <a:pt x="25400" y="1044575"/>
                  <a:pt x="28575" y="1057275"/>
                </a:cubicBezTo>
                <a:cubicBezTo>
                  <a:pt x="31750" y="1092200"/>
                  <a:pt x="33140" y="1127333"/>
                  <a:pt x="38100" y="1162050"/>
                </a:cubicBezTo>
                <a:cubicBezTo>
                  <a:pt x="42679" y="1194103"/>
                  <a:pt x="53574" y="1225119"/>
                  <a:pt x="57150" y="1257300"/>
                </a:cubicBezTo>
                <a:cubicBezTo>
                  <a:pt x="74448" y="1412978"/>
                  <a:pt x="55256" y="1294806"/>
                  <a:pt x="76200" y="1371600"/>
                </a:cubicBezTo>
                <a:cubicBezTo>
                  <a:pt x="97849" y="1450979"/>
                  <a:pt x="80805" y="1429482"/>
                  <a:pt x="114300" y="1476375"/>
                </a:cubicBezTo>
                <a:cubicBezTo>
                  <a:pt x="123527" y="1489293"/>
                  <a:pt x="130679" y="1504312"/>
                  <a:pt x="142875" y="1514475"/>
                </a:cubicBezTo>
                <a:cubicBezTo>
                  <a:pt x="150588" y="1520903"/>
                  <a:pt x="161925" y="1520825"/>
                  <a:pt x="171450" y="1524000"/>
                </a:cubicBezTo>
                <a:cubicBezTo>
                  <a:pt x="184150" y="1533525"/>
                  <a:pt x="195767" y="1544699"/>
                  <a:pt x="209550" y="1552575"/>
                </a:cubicBezTo>
                <a:cubicBezTo>
                  <a:pt x="218267" y="1557556"/>
                  <a:pt x="230285" y="1555828"/>
                  <a:pt x="238125" y="1562100"/>
                </a:cubicBezTo>
                <a:cubicBezTo>
                  <a:pt x="247064" y="1569251"/>
                  <a:pt x="248381" y="1583346"/>
                  <a:pt x="257175" y="1590675"/>
                </a:cubicBezTo>
                <a:cubicBezTo>
                  <a:pt x="268083" y="1599765"/>
                  <a:pt x="282947" y="1602680"/>
                  <a:pt x="295275" y="1609725"/>
                </a:cubicBezTo>
                <a:cubicBezTo>
                  <a:pt x="346976" y="1639268"/>
                  <a:pt x="300034" y="1620836"/>
                  <a:pt x="352425" y="1638300"/>
                </a:cubicBezTo>
                <a:cubicBezTo>
                  <a:pt x="402299" y="1688174"/>
                  <a:pt x="368221" y="1662615"/>
                  <a:pt x="466725" y="1695450"/>
                </a:cubicBezTo>
                <a:cubicBezTo>
                  <a:pt x="538549" y="1719391"/>
                  <a:pt x="450017" y="1687096"/>
                  <a:pt x="523875" y="1724025"/>
                </a:cubicBezTo>
                <a:cubicBezTo>
                  <a:pt x="532855" y="1728515"/>
                  <a:pt x="542796" y="1730792"/>
                  <a:pt x="552450" y="1733550"/>
                </a:cubicBezTo>
                <a:cubicBezTo>
                  <a:pt x="583837" y="1742518"/>
                  <a:pt x="605439" y="1746053"/>
                  <a:pt x="638175" y="1752600"/>
                </a:cubicBezTo>
                <a:cubicBezTo>
                  <a:pt x="692150" y="1749425"/>
                  <a:pt x="746615" y="1750999"/>
                  <a:pt x="800100" y="1743075"/>
                </a:cubicBezTo>
                <a:cubicBezTo>
                  <a:pt x="826406" y="1739178"/>
                  <a:pt x="941998" y="1699564"/>
                  <a:pt x="971550" y="1685925"/>
                </a:cubicBezTo>
                <a:cubicBezTo>
                  <a:pt x="988359" y="1678167"/>
                  <a:pt x="1002257" y="1664869"/>
                  <a:pt x="1019175" y="1657350"/>
                </a:cubicBezTo>
                <a:cubicBezTo>
                  <a:pt x="1059109" y="1639602"/>
                  <a:pt x="1071925" y="1657108"/>
                  <a:pt x="1114425" y="1628775"/>
                </a:cubicBezTo>
                <a:lnTo>
                  <a:pt x="1171575" y="1590675"/>
                </a:lnTo>
                <a:cubicBezTo>
                  <a:pt x="1177925" y="1581150"/>
                  <a:pt x="1180917" y="1568167"/>
                  <a:pt x="1190625" y="1562100"/>
                </a:cubicBezTo>
                <a:cubicBezTo>
                  <a:pt x="1207653" y="1551457"/>
                  <a:pt x="1228725" y="1549400"/>
                  <a:pt x="1247775" y="1543050"/>
                </a:cubicBezTo>
                <a:cubicBezTo>
                  <a:pt x="1301188" y="1525246"/>
                  <a:pt x="1266610" y="1535960"/>
                  <a:pt x="1352550" y="1514475"/>
                </a:cubicBezTo>
                <a:cubicBezTo>
                  <a:pt x="1405112" y="1479434"/>
                  <a:pt x="1364982" y="1501559"/>
                  <a:pt x="1457325" y="1476375"/>
                </a:cubicBezTo>
                <a:cubicBezTo>
                  <a:pt x="1467011" y="1473733"/>
                  <a:pt x="1476160" y="1469285"/>
                  <a:pt x="1485900" y="1466850"/>
                </a:cubicBezTo>
                <a:cubicBezTo>
                  <a:pt x="1501606" y="1462923"/>
                  <a:pt x="1517819" y="1461252"/>
                  <a:pt x="1533525" y="1457325"/>
                </a:cubicBezTo>
                <a:cubicBezTo>
                  <a:pt x="1543265" y="1454890"/>
                  <a:pt x="1552360" y="1450235"/>
                  <a:pt x="1562100" y="1447800"/>
                </a:cubicBezTo>
                <a:cubicBezTo>
                  <a:pt x="1616482" y="1434205"/>
                  <a:pt x="1598935" y="1443417"/>
                  <a:pt x="1647825" y="1428750"/>
                </a:cubicBezTo>
                <a:lnTo>
                  <a:pt x="1733550" y="1400175"/>
                </a:lnTo>
                <a:lnTo>
                  <a:pt x="1762125" y="1390650"/>
                </a:lnTo>
                <a:cubicBezTo>
                  <a:pt x="1771650" y="1387475"/>
                  <a:pt x="1781720" y="1385615"/>
                  <a:pt x="1790700" y="1381125"/>
                </a:cubicBezTo>
                <a:cubicBezTo>
                  <a:pt x="1803400" y="1374775"/>
                  <a:pt x="1815749" y="1367668"/>
                  <a:pt x="1828800" y="1362075"/>
                </a:cubicBezTo>
                <a:cubicBezTo>
                  <a:pt x="1838028" y="1358120"/>
                  <a:pt x="1848395" y="1357040"/>
                  <a:pt x="1857375" y="1352550"/>
                </a:cubicBezTo>
                <a:cubicBezTo>
                  <a:pt x="1867614" y="1347430"/>
                  <a:pt x="1875090" y="1337120"/>
                  <a:pt x="1885950" y="1333500"/>
                </a:cubicBezTo>
                <a:cubicBezTo>
                  <a:pt x="1904272" y="1327393"/>
                  <a:pt x="1924247" y="1328165"/>
                  <a:pt x="1943100" y="1323975"/>
                </a:cubicBezTo>
                <a:cubicBezTo>
                  <a:pt x="1952901" y="1321797"/>
                  <a:pt x="1961935" y="1316885"/>
                  <a:pt x="1971675" y="1314450"/>
                </a:cubicBezTo>
                <a:cubicBezTo>
                  <a:pt x="1987381" y="1310523"/>
                  <a:pt x="2003594" y="1308852"/>
                  <a:pt x="2019300" y="1304925"/>
                </a:cubicBezTo>
                <a:cubicBezTo>
                  <a:pt x="2046052" y="1298237"/>
                  <a:pt x="2069279" y="1285090"/>
                  <a:pt x="2095500" y="1276350"/>
                </a:cubicBezTo>
                <a:cubicBezTo>
                  <a:pt x="2107919" y="1272210"/>
                  <a:pt x="2121013" y="1270421"/>
                  <a:pt x="2133600" y="1266825"/>
                </a:cubicBezTo>
                <a:cubicBezTo>
                  <a:pt x="2143254" y="1264067"/>
                  <a:pt x="2152330" y="1259269"/>
                  <a:pt x="2162175" y="1257300"/>
                </a:cubicBezTo>
                <a:cubicBezTo>
                  <a:pt x="2184190" y="1252897"/>
                  <a:pt x="2206761" y="1251791"/>
                  <a:pt x="2228850" y="1247775"/>
                </a:cubicBezTo>
                <a:cubicBezTo>
                  <a:pt x="2260520" y="1242017"/>
                  <a:pt x="2294277" y="1229141"/>
                  <a:pt x="2324100" y="1219200"/>
                </a:cubicBezTo>
                <a:lnTo>
                  <a:pt x="2352675" y="1209675"/>
                </a:lnTo>
                <a:cubicBezTo>
                  <a:pt x="2377330" y="1185020"/>
                  <a:pt x="2404221" y="1154393"/>
                  <a:pt x="2438400" y="1143000"/>
                </a:cubicBezTo>
                <a:lnTo>
                  <a:pt x="2466975" y="1133475"/>
                </a:lnTo>
                <a:cubicBezTo>
                  <a:pt x="2479675" y="1123950"/>
                  <a:pt x="2492157" y="1114127"/>
                  <a:pt x="2505075" y="1104900"/>
                </a:cubicBezTo>
                <a:cubicBezTo>
                  <a:pt x="2514390" y="1098246"/>
                  <a:pt x="2525555" y="1093945"/>
                  <a:pt x="2533650" y="1085850"/>
                </a:cubicBezTo>
                <a:cubicBezTo>
                  <a:pt x="2557844" y="1061656"/>
                  <a:pt x="2557129" y="1039924"/>
                  <a:pt x="2590800" y="1028700"/>
                </a:cubicBezTo>
                <a:cubicBezTo>
                  <a:pt x="2609122" y="1022593"/>
                  <a:pt x="2628900" y="1022350"/>
                  <a:pt x="2647950" y="1019175"/>
                </a:cubicBezTo>
                <a:cubicBezTo>
                  <a:pt x="2694362" y="949557"/>
                  <a:pt x="2632591" y="1031974"/>
                  <a:pt x="2705100" y="971550"/>
                </a:cubicBezTo>
                <a:cubicBezTo>
                  <a:pt x="2713894" y="964221"/>
                  <a:pt x="2715356" y="950304"/>
                  <a:pt x="2724150" y="942975"/>
                </a:cubicBezTo>
                <a:cubicBezTo>
                  <a:pt x="2735058" y="933885"/>
                  <a:pt x="2749922" y="930970"/>
                  <a:pt x="2762250" y="923925"/>
                </a:cubicBezTo>
                <a:cubicBezTo>
                  <a:pt x="2772189" y="918245"/>
                  <a:pt x="2781300" y="911225"/>
                  <a:pt x="2790825" y="904875"/>
                </a:cubicBezTo>
                <a:cubicBezTo>
                  <a:pt x="2835720" y="837532"/>
                  <a:pt x="2779377" y="920902"/>
                  <a:pt x="2838450" y="838200"/>
                </a:cubicBezTo>
                <a:cubicBezTo>
                  <a:pt x="2845104" y="828885"/>
                  <a:pt x="2850846" y="818940"/>
                  <a:pt x="2857500" y="809625"/>
                </a:cubicBezTo>
                <a:cubicBezTo>
                  <a:pt x="2866727" y="796707"/>
                  <a:pt x="2878076" y="785237"/>
                  <a:pt x="2886075" y="771525"/>
                </a:cubicBezTo>
                <a:cubicBezTo>
                  <a:pt x="2986921" y="598647"/>
                  <a:pt x="2885193" y="753798"/>
                  <a:pt x="2943225" y="666750"/>
                </a:cubicBezTo>
                <a:cubicBezTo>
                  <a:pt x="2967674" y="568953"/>
                  <a:pt x="2934443" y="690168"/>
                  <a:pt x="2971800" y="590550"/>
                </a:cubicBezTo>
                <a:cubicBezTo>
                  <a:pt x="2976397" y="578293"/>
                  <a:pt x="2976168" y="564482"/>
                  <a:pt x="2981325" y="552450"/>
                </a:cubicBezTo>
                <a:cubicBezTo>
                  <a:pt x="2985834" y="541928"/>
                  <a:pt x="2994695" y="533814"/>
                  <a:pt x="3000375" y="523875"/>
                </a:cubicBezTo>
                <a:cubicBezTo>
                  <a:pt x="3007420" y="511547"/>
                  <a:pt x="3013075" y="498475"/>
                  <a:pt x="3019425" y="485775"/>
                </a:cubicBezTo>
                <a:cubicBezTo>
                  <a:pt x="3030853" y="405780"/>
                  <a:pt x="3034199" y="422022"/>
                  <a:pt x="3019425" y="333375"/>
                </a:cubicBezTo>
                <a:cubicBezTo>
                  <a:pt x="3015845" y="311896"/>
                  <a:pt x="3004563" y="292681"/>
                  <a:pt x="2990850" y="276225"/>
                </a:cubicBezTo>
                <a:cubicBezTo>
                  <a:pt x="2982226" y="265877"/>
                  <a:pt x="2973483" y="255122"/>
                  <a:pt x="2962275" y="247650"/>
                </a:cubicBezTo>
                <a:cubicBezTo>
                  <a:pt x="2953711" y="241941"/>
                  <a:pt x="2901157" y="230188"/>
                  <a:pt x="2895600" y="228600"/>
                </a:cubicBezTo>
                <a:cubicBezTo>
                  <a:pt x="2885946" y="225842"/>
                  <a:pt x="2876808" y="221333"/>
                  <a:pt x="2867025" y="219075"/>
                </a:cubicBezTo>
                <a:cubicBezTo>
                  <a:pt x="2751606" y="192440"/>
                  <a:pt x="2764818" y="199561"/>
                  <a:pt x="2628900" y="190500"/>
                </a:cubicBezTo>
                <a:cubicBezTo>
                  <a:pt x="2584819" y="181684"/>
                  <a:pt x="2561858" y="176176"/>
                  <a:pt x="2514600" y="171450"/>
                </a:cubicBezTo>
                <a:cubicBezTo>
                  <a:pt x="2473409" y="167331"/>
                  <a:pt x="2432002" y="165673"/>
                  <a:pt x="2390775" y="161925"/>
                </a:cubicBezTo>
                <a:cubicBezTo>
                  <a:pt x="2362142" y="159322"/>
                  <a:pt x="2333625" y="155575"/>
                  <a:pt x="2305050" y="152400"/>
                </a:cubicBezTo>
                <a:lnTo>
                  <a:pt x="2228850" y="133350"/>
                </a:lnTo>
                <a:cubicBezTo>
                  <a:pt x="2216150" y="130175"/>
                  <a:pt x="2203587" y="126392"/>
                  <a:pt x="2190750" y="123825"/>
                </a:cubicBezTo>
                <a:cubicBezTo>
                  <a:pt x="2159000" y="117475"/>
                  <a:pt x="2125563" y="116800"/>
                  <a:pt x="2095500" y="104775"/>
                </a:cubicBezTo>
                <a:cubicBezTo>
                  <a:pt x="1993984" y="64169"/>
                  <a:pt x="2101436" y="103796"/>
                  <a:pt x="2000250" y="76200"/>
                </a:cubicBezTo>
                <a:cubicBezTo>
                  <a:pt x="1825211" y="28462"/>
                  <a:pt x="2058668" y="82169"/>
                  <a:pt x="1885950" y="47625"/>
                </a:cubicBezTo>
                <a:cubicBezTo>
                  <a:pt x="1873113" y="45058"/>
                  <a:pt x="1860389" y="41862"/>
                  <a:pt x="1847850" y="38100"/>
                </a:cubicBezTo>
                <a:cubicBezTo>
                  <a:pt x="1828616" y="32330"/>
                  <a:pt x="1810391" y="22988"/>
                  <a:pt x="1790700" y="19050"/>
                </a:cubicBezTo>
                <a:cubicBezTo>
                  <a:pt x="1762507" y="13411"/>
                  <a:pt x="1733437" y="13591"/>
                  <a:pt x="1704975" y="9525"/>
                </a:cubicBezTo>
                <a:cubicBezTo>
                  <a:pt x="1688948" y="7235"/>
                  <a:pt x="1673225" y="3175"/>
                  <a:pt x="1657350" y="0"/>
                </a:cubicBezTo>
                <a:cubicBezTo>
                  <a:pt x="1571625" y="3175"/>
                  <a:pt x="1485802" y="4336"/>
                  <a:pt x="1400175" y="9525"/>
                </a:cubicBezTo>
                <a:cubicBezTo>
                  <a:pt x="1210683" y="21009"/>
                  <a:pt x="1424999" y="12782"/>
                  <a:pt x="1314450" y="28575"/>
                </a:cubicBezTo>
                <a:cubicBezTo>
                  <a:pt x="1068313" y="63737"/>
                  <a:pt x="1320576" y="18029"/>
                  <a:pt x="1143000" y="47625"/>
                </a:cubicBezTo>
                <a:cubicBezTo>
                  <a:pt x="1085545" y="57201"/>
                  <a:pt x="1108650" y="55258"/>
                  <a:pt x="1057275" y="66675"/>
                </a:cubicBezTo>
                <a:cubicBezTo>
                  <a:pt x="1041471" y="70187"/>
                  <a:pt x="1025525" y="73025"/>
                  <a:pt x="1009650" y="76200"/>
                </a:cubicBezTo>
                <a:cubicBezTo>
                  <a:pt x="996950" y="82550"/>
                  <a:pt x="984601" y="89657"/>
                  <a:pt x="971550" y="95250"/>
                </a:cubicBezTo>
                <a:cubicBezTo>
                  <a:pt x="962322" y="99205"/>
                  <a:pt x="951955" y="100285"/>
                  <a:pt x="942975" y="104775"/>
                </a:cubicBezTo>
                <a:cubicBezTo>
                  <a:pt x="869117" y="141704"/>
                  <a:pt x="957649" y="109409"/>
                  <a:pt x="885825" y="133350"/>
                </a:cubicBezTo>
                <a:cubicBezTo>
                  <a:pt x="873125" y="142875"/>
                  <a:pt x="861508" y="154049"/>
                  <a:pt x="847725" y="161925"/>
                </a:cubicBezTo>
                <a:cubicBezTo>
                  <a:pt x="839008" y="166906"/>
                  <a:pt x="828378" y="167495"/>
                  <a:pt x="819150" y="171450"/>
                </a:cubicBezTo>
                <a:cubicBezTo>
                  <a:pt x="806099" y="177043"/>
                  <a:pt x="793226" y="183195"/>
                  <a:pt x="781050" y="190500"/>
                </a:cubicBezTo>
                <a:cubicBezTo>
                  <a:pt x="761417" y="202280"/>
                  <a:pt x="742950" y="215900"/>
                  <a:pt x="723900" y="228600"/>
                </a:cubicBezTo>
                <a:lnTo>
                  <a:pt x="695325" y="247650"/>
                </a:lnTo>
                <a:cubicBezTo>
                  <a:pt x="685800" y="254000"/>
                  <a:pt x="677610" y="263080"/>
                  <a:pt x="666750" y="266700"/>
                </a:cubicBezTo>
                <a:lnTo>
                  <a:pt x="638175" y="276225"/>
                </a:lnTo>
                <a:cubicBezTo>
                  <a:pt x="625475" y="285750"/>
                  <a:pt x="613952" y="297090"/>
                  <a:pt x="600075" y="304800"/>
                </a:cubicBezTo>
                <a:cubicBezTo>
                  <a:pt x="473728" y="374993"/>
                  <a:pt x="609424" y="290601"/>
                  <a:pt x="523875" y="333375"/>
                </a:cubicBezTo>
                <a:cubicBezTo>
                  <a:pt x="513636" y="338495"/>
                  <a:pt x="506454" y="349851"/>
                  <a:pt x="495300" y="352425"/>
                </a:cubicBezTo>
                <a:cubicBezTo>
                  <a:pt x="464209" y="359600"/>
                  <a:pt x="431763" y="358426"/>
                  <a:pt x="400050" y="361950"/>
                </a:cubicBezTo>
                <a:cubicBezTo>
                  <a:pt x="374609" y="364777"/>
                  <a:pt x="349250" y="368300"/>
                  <a:pt x="323850" y="371475"/>
                </a:cubicBezTo>
                <a:cubicBezTo>
                  <a:pt x="314325" y="374650"/>
                  <a:pt x="305015" y="378565"/>
                  <a:pt x="295275" y="381000"/>
                </a:cubicBezTo>
                <a:cubicBezTo>
                  <a:pt x="255652" y="390906"/>
                  <a:pt x="199463" y="398074"/>
                  <a:pt x="161925" y="400050"/>
                </a:cubicBezTo>
                <a:cubicBezTo>
                  <a:pt x="130219" y="401719"/>
                  <a:pt x="93663" y="371475"/>
                  <a:pt x="76200" y="381000"/>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6724650" y="1566537"/>
            <a:ext cx="1828800" cy="2500638"/>
          </a:xfrm>
          <a:custGeom>
            <a:avLst/>
            <a:gdLst>
              <a:gd name="connsiteX0" fmla="*/ 1638300 w 1828800"/>
              <a:gd name="connsiteY0" fmla="*/ 14613 h 2500638"/>
              <a:gd name="connsiteX1" fmla="*/ 1543050 w 1828800"/>
              <a:gd name="connsiteY1" fmla="*/ 62238 h 2500638"/>
              <a:gd name="connsiteX2" fmla="*/ 1514475 w 1828800"/>
              <a:gd name="connsiteY2" fmla="*/ 81288 h 2500638"/>
              <a:gd name="connsiteX3" fmla="*/ 1466850 w 1828800"/>
              <a:gd name="connsiteY3" fmla="*/ 100338 h 2500638"/>
              <a:gd name="connsiteX4" fmla="*/ 1419225 w 1828800"/>
              <a:gd name="connsiteY4" fmla="*/ 109863 h 2500638"/>
              <a:gd name="connsiteX5" fmla="*/ 1381125 w 1828800"/>
              <a:gd name="connsiteY5" fmla="*/ 119388 h 2500638"/>
              <a:gd name="connsiteX6" fmla="*/ 1352550 w 1828800"/>
              <a:gd name="connsiteY6" fmla="*/ 128913 h 2500638"/>
              <a:gd name="connsiteX7" fmla="*/ 1295400 w 1828800"/>
              <a:gd name="connsiteY7" fmla="*/ 138438 h 2500638"/>
              <a:gd name="connsiteX8" fmla="*/ 1238250 w 1828800"/>
              <a:gd name="connsiteY8" fmla="*/ 157488 h 2500638"/>
              <a:gd name="connsiteX9" fmla="*/ 1209675 w 1828800"/>
              <a:gd name="connsiteY9" fmla="*/ 167013 h 2500638"/>
              <a:gd name="connsiteX10" fmla="*/ 1152525 w 1828800"/>
              <a:gd name="connsiteY10" fmla="*/ 186063 h 2500638"/>
              <a:gd name="connsiteX11" fmla="*/ 1085850 w 1828800"/>
              <a:gd name="connsiteY11" fmla="*/ 205113 h 2500638"/>
              <a:gd name="connsiteX12" fmla="*/ 1057275 w 1828800"/>
              <a:gd name="connsiteY12" fmla="*/ 224163 h 2500638"/>
              <a:gd name="connsiteX13" fmla="*/ 1028700 w 1828800"/>
              <a:gd name="connsiteY13" fmla="*/ 233688 h 2500638"/>
              <a:gd name="connsiteX14" fmla="*/ 952500 w 1828800"/>
              <a:gd name="connsiteY14" fmla="*/ 262263 h 2500638"/>
              <a:gd name="connsiteX15" fmla="*/ 914400 w 1828800"/>
              <a:gd name="connsiteY15" fmla="*/ 290838 h 2500638"/>
              <a:gd name="connsiteX16" fmla="*/ 828675 w 1828800"/>
              <a:gd name="connsiteY16" fmla="*/ 338463 h 2500638"/>
              <a:gd name="connsiteX17" fmla="*/ 800100 w 1828800"/>
              <a:gd name="connsiteY17" fmla="*/ 347988 h 2500638"/>
              <a:gd name="connsiteX18" fmla="*/ 733425 w 1828800"/>
              <a:gd name="connsiteY18" fmla="*/ 386088 h 2500638"/>
              <a:gd name="connsiteX19" fmla="*/ 704850 w 1828800"/>
              <a:gd name="connsiteY19" fmla="*/ 395613 h 2500638"/>
              <a:gd name="connsiteX20" fmla="*/ 676275 w 1828800"/>
              <a:gd name="connsiteY20" fmla="*/ 414663 h 2500638"/>
              <a:gd name="connsiteX21" fmla="*/ 638175 w 1828800"/>
              <a:gd name="connsiteY21" fmla="*/ 443238 h 2500638"/>
              <a:gd name="connsiteX22" fmla="*/ 600075 w 1828800"/>
              <a:gd name="connsiteY22" fmla="*/ 452763 h 2500638"/>
              <a:gd name="connsiteX23" fmla="*/ 533400 w 1828800"/>
              <a:gd name="connsiteY23" fmla="*/ 500388 h 2500638"/>
              <a:gd name="connsiteX24" fmla="*/ 504825 w 1828800"/>
              <a:gd name="connsiteY24" fmla="*/ 528963 h 2500638"/>
              <a:gd name="connsiteX25" fmla="*/ 438150 w 1828800"/>
              <a:gd name="connsiteY25" fmla="*/ 576588 h 2500638"/>
              <a:gd name="connsiteX26" fmla="*/ 419100 w 1828800"/>
              <a:gd name="connsiteY26" fmla="*/ 605163 h 2500638"/>
              <a:gd name="connsiteX27" fmla="*/ 352425 w 1828800"/>
              <a:gd name="connsiteY27" fmla="*/ 662313 h 2500638"/>
              <a:gd name="connsiteX28" fmla="*/ 333375 w 1828800"/>
              <a:gd name="connsiteY28" fmla="*/ 690888 h 2500638"/>
              <a:gd name="connsiteX29" fmla="*/ 247650 w 1828800"/>
              <a:gd name="connsiteY29" fmla="*/ 767088 h 2500638"/>
              <a:gd name="connsiteX30" fmla="*/ 228600 w 1828800"/>
              <a:gd name="connsiteY30" fmla="*/ 795663 h 2500638"/>
              <a:gd name="connsiteX31" fmla="*/ 171450 w 1828800"/>
              <a:gd name="connsiteY31" fmla="*/ 852813 h 2500638"/>
              <a:gd name="connsiteX32" fmla="*/ 152400 w 1828800"/>
              <a:gd name="connsiteY32" fmla="*/ 881388 h 2500638"/>
              <a:gd name="connsiteX33" fmla="*/ 114300 w 1828800"/>
              <a:gd name="connsiteY33" fmla="*/ 909963 h 2500638"/>
              <a:gd name="connsiteX34" fmla="*/ 85725 w 1828800"/>
              <a:gd name="connsiteY34" fmla="*/ 938538 h 2500638"/>
              <a:gd name="connsiteX35" fmla="*/ 38100 w 1828800"/>
              <a:gd name="connsiteY35" fmla="*/ 1005213 h 2500638"/>
              <a:gd name="connsiteX36" fmla="*/ 28575 w 1828800"/>
              <a:gd name="connsiteY36" fmla="*/ 1033788 h 2500638"/>
              <a:gd name="connsiteX37" fmla="*/ 0 w 1828800"/>
              <a:gd name="connsiteY37" fmla="*/ 1100463 h 2500638"/>
              <a:gd name="connsiteX38" fmla="*/ 9525 w 1828800"/>
              <a:gd name="connsiteY38" fmla="*/ 1176663 h 2500638"/>
              <a:gd name="connsiteX39" fmla="*/ 28575 w 1828800"/>
              <a:gd name="connsiteY39" fmla="*/ 1233813 h 2500638"/>
              <a:gd name="connsiteX40" fmla="*/ 57150 w 1828800"/>
              <a:gd name="connsiteY40" fmla="*/ 1300488 h 2500638"/>
              <a:gd name="connsiteX41" fmla="*/ 76200 w 1828800"/>
              <a:gd name="connsiteY41" fmla="*/ 1329063 h 2500638"/>
              <a:gd name="connsiteX42" fmla="*/ 133350 w 1828800"/>
              <a:gd name="connsiteY42" fmla="*/ 1424313 h 2500638"/>
              <a:gd name="connsiteX43" fmla="*/ 152400 w 1828800"/>
              <a:gd name="connsiteY43" fmla="*/ 1452888 h 2500638"/>
              <a:gd name="connsiteX44" fmla="*/ 171450 w 1828800"/>
              <a:gd name="connsiteY44" fmla="*/ 1481463 h 2500638"/>
              <a:gd name="connsiteX45" fmla="*/ 200025 w 1828800"/>
              <a:gd name="connsiteY45" fmla="*/ 1510038 h 2500638"/>
              <a:gd name="connsiteX46" fmla="*/ 266700 w 1828800"/>
              <a:gd name="connsiteY46" fmla="*/ 1605288 h 2500638"/>
              <a:gd name="connsiteX47" fmla="*/ 295275 w 1828800"/>
              <a:gd name="connsiteY47" fmla="*/ 1624338 h 2500638"/>
              <a:gd name="connsiteX48" fmla="*/ 342900 w 1828800"/>
              <a:gd name="connsiteY48" fmla="*/ 1662438 h 2500638"/>
              <a:gd name="connsiteX49" fmla="*/ 361950 w 1828800"/>
              <a:gd name="connsiteY49" fmla="*/ 1691013 h 2500638"/>
              <a:gd name="connsiteX50" fmla="*/ 390525 w 1828800"/>
              <a:gd name="connsiteY50" fmla="*/ 1719588 h 2500638"/>
              <a:gd name="connsiteX51" fmla="*/ 438150 w 1828800"/>
              <a:gd name="connsiteY51" fmla="*/ 1776738 h 2500638"/>
              <a:gd name="connsiteX52" fmla="*/ 495300 w 1828800"/>
              <a:gd name="connsiteY52" fmla="*/ 1814838 h 2500638"/>
              <a:gd name="connsiteX53" fmla="*/ 523875 w 1828800"/>
              <a:gd name="connsiteY53" fmla="*/ 1833888 h 2500638"/>
              <a:gd name="connsiteX54" fmla="*/ 552450 w 1828800"/>
              <a:gd name="connsiteY54" fmla="*/ 1862463 h 2500638"/>
              <a:gd name="connsiteX55" fmla="*/ 609600 w 1828800"/>
              <a:gd name="connsiteY55" fmla="*/ 1900563 h 2500638"/>
              <a:gd name="connsiteX56" fmla="*/ 657225 w 1828800"/>
              <a:gd name="connsiteY56" fmla="*/ 1929138 h 2500638"/>
              <a:gd name="connsiteX57" fmla="*/ 685800 w 1828800"/>
              <a:gd name="connsiteY57" fmla="*/ 1957713 h 2500638"/>
              <a:gd name="connsiteX58" fmla="*/ 742950 w 1828800"/>
              <a:gd name="connsiteY58" fmla="*/ 1995813 h 2500638"/>
              <a:gd name="connsiteX59" fmla="*/ 771525 w 1828800"/>
              <a:gd name="connsiteY59" fmla="*/ 2024388 h 2500638"/>
              <a:gd name="connsiteX60" fmla="*/ 828675 w 1828800"/>
              <a:gd name="connsiteY60" fmla="*/ 2062488 h 2500638"/>
              <a:gd name="connsiteX61" fmla="*/ 885825 w 1828800"/>
              <a:gd name="connsiteY61" fmla="*/ 2100588 h 2500638"/>
              <a:gd name="connsiteX62" fmla="*/ 942975 w 1828800"/>
              <a:gd name="connsiteY62" fmla="*/ 2148213 h 2500638"/>
              <a:gd name="connsiteX63" fmla="*/ 1000125 w 1828800"/>
              <a:gd name="connsiteY63" fmla="*/ 2186313 h 2500638"/>
              <a:gd name="connsiteX64" fmla="*/ 1028700 w 1828800"/>
              <a:gd name="connsiteY64" fmla="*/ 2214888 h 2500638"/>
              <a:gd name="connsiteX65" fmla="*/ 1085850 w 1828800"/>
              <a:gd name="connsiteY65" fmla="*/ 2243463 h 2500638"/>
              <a:gd name="connsiteX66" fmla="*/ 1181100 w 1828800"/>
              <a:gd name="connsiteY66" fmla="*/ 2319663 h 2500638"/>
              <a:gd name="connsiteX67" fmla="*/ 1238250 w 1828800"/>
              <a:gd name="connsiteY67" fmla="*/ 2376813 h 2500638"/>
              <a:gd name="connsiteX68" fmla="*/ 1333500 w 1828800"/>
              <a:gd name="connsiteY68" fmla="*/ 2462538 h 2500638"/>
              <a:gd name="connsiteX69" fmla="*/ 1362075 w 1828800"/>
              <a:gd name="connsiteY69" fmla="*/ 2481588 h 2500638"/>
              <a:gd name="connsiteX70" fmla="*/ 1419225 w 1828800"/>
              <a:gd name="connsiteY70" fmla="*/ 2500638 h 2500638"/>
              <a:gd name="connsiteX71" fmla="*/ 1495425 w 1828800"/>
              <a:gd name="connsiteY71" fmla="*/ 2491113 h 2500638"/>
              <a:gd name="connsiteX72" fmla="*/ 1581150 w 1828800"/>
              <a:gd name="connsiteY72" fmla="*/ 2433963 h 2500638"/>
              <a:gd name="connsiteX73" fmla="*/ 1600200 w 1828800"/>
              <a:gd name="connsiteY73" fmla="*/ 2405388 h 2500638"/>
              <a:gd name="connsiteX74" fmla="*/ 1628775 w 1828800"/>
              <a:gd name="connsiteY74" fmla="*/ 2348238 h 2500638"/>
              <a:gd name="connsiteX75" fmla="*/ 1638300 w 1828800"/>
              <a:gd name="connsiteY75" fmla="*/ 2300613 h 2500638"/>
              <a:gd name="connsiteX76" fmla="*/ 1657350 w 1828800"/>
              <a:gd name="connsiteY76" fmla="*/ 2205363 h 2500638"/>
              <a:gd name="connsiteX77" fmla="*/ 1685925 w 1828800"/>
              <a:gd name="connsiteY77" fmla="*/ 2119638 h 2500638"/>
              <a:gd name="connsiteX78" fmla="*/ 1695450 w 1828800"/>
              <a:gd name="connsiteY78" fmla="*/ 2091063 h 2500638"/>
              <a:gd name="connsiteX79" fmla="*/ 1714500 w 1828800"/>
              <a:gd name="connsiteY79" fmla="*/ 2014863 h 2500638"/>
              <a:gd name="connsiteX80" fmla="*/ 1724025 w 1828800"/>
              <a:gd name="connsiteY80" fmla="*/ 1910088 h 2500638"/>
              <a:gd name="connsiteX81" fmla="*/ 1743075 w 1828800"/>
              <a:gd name="connsiteY81" fmla="*/ 1710063 h 2500638"/>
              <a:gd name="connsiteX82" fmla="*/ 1752600 w 1828800"/>
              <a:gd name="connsiteY82" fmla="*/ 1586238 h 2500638"/>
              <a:gd name="connsiteX83" fmla="*/ 1762125 w 1828800"/>
              <a:gd name="connsiteY83" fmla="*/ 1481463 h 2500638"/>
              <a:gd name="connsiteX84" fmla="*/ 1771650 w 1828800"/>
              <a:gd name="connsiteY84" fmla="*/ 1310013 h 2500638"/>
              <a:gd name="connsiteX85" fmla="*/ 1790700 w 1828800"/>
              <a:gd name="connsiteY85" fmla="*/ 1052838 h 2500638"/>
              <a:gd name="connsiteX86" fmla="*/ 1809750 w 1828800"/>
              <a:gd name="connsiteY86" fmla="*/ 852813 h 2500638"/>
              <a:gd name="connsiteX87" fmla="*/ 1819275 w 1828800"/>
              <a:gd name="connsiteY87" fmla="*/ 719463 h 2500638"/>
              <a:gd name="connsiteX88" fmla="*/ 1828800 w 1828800"/>
              <a:gd name="connsiteY88" fmla="*/ 662313 h 2500638"/>
              <a:gd name="connsiteX89" fmla="*/ 1819275 w 1828800"/>
              <a:gd name="connsiteY89" fmla="*/ 309888 h 2500638"/>
              <a:gd name="connsiteX90" fmla="*/ 1790700 w 1828800"/>
              <a:gd name="connsiteY90" fmla="*/ 214638 h 2500638"/>
              <a:gd name="connsiteX91" fmla="*/ 1752600 w 1828800"/>
              <a:gd name="connsiteY91" fmla="*/ 157488 h 2500638"/>
              <a:gd name="connsiteX92" fmla="*/ 1714500 w 1828800"/>
              <a:gd name="connsiteY92" fmla="*/ 90813 h 2500638"/>
              <a:gd name="connsiteX93" fmla="*/ 1704975 w 1828800"/>
              <a:gd name="connsiteY93" fmla="*/ 62238 h 2500638"/>
              <a:gd name="connsiteX94" fmla="*/ 1638300 w 1828800"/>
              <a:gd name="connsiteY94" fmla="*/ 14613 h 25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28800" h="2500638">
                <a:moveTo>
                  <a:pt x="1638300" y="14613"/>
                </a:moveTo>
                <a:cubicBezTo>
                  <a:pt x="1611313" y="14613"/>
                  <a:pt x="1638429" y="26471"/>
                  <a:pt x="1543050" y="62238"/>
                </a:cubicBezTo>
                <a:cubicBezTo>
                  <a:pt x="1532331" y="66258"/>
                  <a:pt x="1524714" y="76168"/>
                  <a:pt x="1514475" y="81288"/>
                </a:cubicBezTo>
                <a:cubicBezTo>
                  <a:pt x="1499182" y="88934"/>
                  <a:pt x="1483227" y="95425"/>
                  <a:pt x="1466850" y="100338"/>
                </a:cubicBezTo>
                <a:cubicBezTo>
                  <a:pt x="1451343" y="104990"/>
                  <a:pt x="1435029" y="106351"/>
                  <a:pt x="1419225" y="109863"/>
                </a:cubicBezTo>
                <a:cubicBezTo>
                  <a:pt x="1406446" y="112703"/>
                  <a:pt x="1393712" y="115792"/>
                  <a:pt x="1381125" y="119388"/>
                </a:cubicBezTo>
                <a:cubicBezTo>
                  <a:pt x="1371471" y="122146"/>
                  <a:pt x="1362351" y="126735"/>
                  <a:pt x="1352550" y="128913"/>
                </a:cubicBezTo>
                <a:cubicBezTo>
                  <a:pt x="1333697" y="133103"/>
                  <a:pt x="1314136" y="133754"/>
                  <a:pt x="1295400" y="138438"/>
                </a:cubicBezTo>
                <a:cubicBezTo>
                  <a:pt x="1275919" y="143308"/>
                  <a:pt x="1257300" y="151138"/>
                  <a:pt x="1238250" y="157488"/>
                </a:cubicBezTo>
                <a:lnTo>
                  <a:pt x="1209675" y="167013"/>
                </a:lnTo>
                <a:cubicBezTo>
                  <a:pt x="1190625" y="173363"/>
                  <a:pt x="1172006" y="181193"/>
                  <a:pt x="1152525" y="186063"/>
                </a:cubicBezTo>
                <a:cubicBezTo>
                  <a:pt x="1140318" y="189115"/>
                  <a:pt x="1099515" y="198281"/>
                  <a:pt x="1085850" y="205113"/>
                </a:cubicBezTo>
                <a:cubicBezTo>
                  <a:pt x="1075611" y="210233"/>
                  <a:pt x="1067514" y="219043"/>
                  <a:pt x="1057275" y="224163"/>
                </a:cubicBezTo>
                <a:cubicBezTo>
                  <a:pt x="1048295" y="228653"/>
                  <a:pt x="1038101" y="230163"/>
                  <a:pt x="1028700" y="233688"/>
                </a:cubicBezTo>
                <a:cubicBezTo>
                  <a:pt x="937585" y="267856"/>
                  <a:pt x="1017360" y="240643"/>
                  <a:pt x="952500" y="262263"/>
                </a:cubicBezTo>
                <a:cubicBezTo>
                  <a:pt x="939800" y="271788"/>
                  <a:pt x="927609" y="282032"/>
                  <a:pt x="914400" y="290838"/>
                </a:cubicBezTo>
                <a:cubicBezTo>
                  <a:pt x="892723" y="305289"/>
                  <a:pt x="854094" y="327569"/>
                  <a:pt x="828675" y="338463"/>
                </a:cubicBezTo>
                <a:cubicBezTo>
                  <a:pt x="819447" y="342418"/>
                  <a:pt x="809328" y="344033"/>
                  <a:pt x="800100" y="347988"/>
                </a:cubicBezTo>
                <a:cubicBezTo>
                  <a:pt x="683208" y="398085"/>
                  <a:pt x="829084" y="338259"/>
                  <a:pt x="733425" y="386088"/>
                </a:cubicBezTo>
                <a:cubicBezTo>
                  <a:pt x="724445" y="390578"/>
                  <a:pt x="713830" y="391123"/>
                  <a:pt x="704850" y="395613"/>
                </a:cubicBezTo>
                <a:cubicBezTo>
                  <a:pt x="694611" y="400733"/>
                  <a:pt x="685590" y="408009"/>
                  <a:pt x="676275" y="414663"/>
                </a:cubicBezTo>
                <a:cubicBezTo>
                  <a:pt x="663357" y="423890"/>
                  <a:pt x="652374" y="436138"/>
                  <a:pt x="638175" y="443238"/>
                </a:cubicBezTo>
                <a:cubicBezTo>
                  <a:pt x="626466" y="449092"/>
                  <a:pt x="612775" y="449588"/>
                  <a:pt x="600075" y="452763"/>
                </a:cubicBezTo>
                <a:cubicBezTo>
                  <a:pt x="525779" y="527059"/>
                  <a:pt x="621159" y="437703"/>
                  <a:pt x="533400" y="500388"/>
                </a:cubicBezTo>
                <a:cubicBezTo>
                  <a:pt x="522439" y="508218"/>
                  <a:pt x="515173" y="520339"/>
                  <a:pt x="504825" y="528963"/>
                </a:cubicBezTo>
                <a:cubicBezTo>
                  <a:pt x="472375" y="556005"/>
                  <a:pt x="472465" y="542273"/>
                  <a:pt x="438150" y="576588"/>
                </a:cubicBezTo>
                <a:cubicBezTo>
                  <a:pt x="430055" y="584683"/>
                  <a:pt x="426429" y="596369"/>
                  <a:pt x="419100" y="605163"/>
                </a:cubicBezTo>
                <a:cubicBezTo>
                  <a:pt x="367259" y="667372"/>
                  <a:pt x="415492" y="599246"/>
                  <a:pt x="352425" y="662313"/>
                </a:cubicBezTo>
                <a:cubicBezTo>
                  <a:pt x="344330" y="670408"/>
                  <a:pt x="340980" y="682332"/>
                  <a:pt x="333375" y="690888"/>
                </a:cubicBezTo>
                <a:cubicBezTo>
                  <a:pt x="285924" y="744270"/>
                  <a:pt x="291080" y="738135"/>
                  <a:pt x="247650" y="767088"/>
                </a:cubicBezTo>
                <a:cubicBezTo>
                  <a:pt x="241300" y="776613"/>
                  <a:pt x="236205" y="787107"/>
                  <a:pt x="228600" y="795663"/>
                </a:cubicBezTo>
                <a:cubicBezTo>
                  <a:pt x="210702" y="815799"/>
                  <a:pt x="186394" y="830397"/>
                  <a:pt x="171450" y="852813"/>
                </a:cubicBezTo>
                <a:cubicBezTo>
                  <a:pt x="165100" y="862338"/>
                  <a:pt x="160495" y="873293"/>
                  <a:pt x="152400" y="881388"/>
                </a:cubicBezTo>
                <a:cubicBezTo>
                  <a:pt x="141175" y="892613"/>
                  <a:pt x="126353" y="899632"/>
                  <a:pt x="114300" y="909963"/>
                </a:cubicBezTo>
                <a:cubicBezTo>
                  <a:pt x="104073" y="918729"/>
                  <a:pt x="95250" y="929013"/>
                  <a:pt x="85725" y="938538"/>
                </a:cubicBezTo>
                <a:cubicBezTo>
                  <a:pt x="64204" y="1003102"/>
                  <a:pt x="94599" y="926114"/>
                  <a:pt x="38100" y="1005213"/>
                </a:cubicBezTo>
                <a:cubicBezTo>
                  <a:pt x="32264" y="1013383"/>
                  <a:pt x="32530" y="1024560"/>
                  <a:pt x="28575" y="1033788"/>
                </a:cubicBezTo>
                <a:cubicBezTo>
                  <a:pt x="-6735" y="1116178"/>
                  <a:pt x="22338" y="1033450"/>
                  <a:pt x="0" y="1100463"/>
                </a:cubicBezTo>
                <a:cubicBezTo>
                  <a:pt x="3175" y="1125863"/>
                  <a:pt x="4162" y="1151634"/>
                  <a:pt x="9525" y="1176663"/>
                </a:cubicBezTo>
                <a:cubicBezTo>
                  <a:pt x="13732" y="1196298"/>
                  <a:pt x="22225" y="1214763"/>
                  <a:pt x="28575" y="1233813"/>
                </a:cubicBezTo>
                <a:cubicBezTo>
                  <a:pt x="39261" y="1265871"/>
                  <a:pt x="38318" y="1267532"/>
                  <a:pt x="57150" y="1300488"/>
                </a:cubicBezTo>
                <a:cubicBezTo>
                  <a:pt x="62830" y="1310427"/>
                  <a:pt x="70520" y="1319124"/>
                  <a:pt x="76200" y="1329063"/>
                </a:cubicBezTo>
                <a:cubicBezTo>
                  <a:pt x="134778" y="1431575"/>
                  <a:pt x="40147" y="1284508"/>
                  <a:pt x="133350" y="1424313"/>
                </a:cubicBezTo>
                <a:lnTo>
                  <a:pt x="152400" y="1452888"/>
                </a:lnTo>
                <a:cubicBezTo>
                  <a:pt x="158750" y="1462413"/>
                  <a:pt x="163355" y="1473368"/>
                  <a:pt x="171450" y="1481463"/>
                </a:cubicBezTo>
                <a:cubicBezTo>
                  <a:pt x="180975" y="1490988"/>
                  <a:pt x="191755" y="1499405"/>
                  <a:pt x="200025" y="1510038"/>
                </a:cubicBezTo>
                <a:cubicBezTo>
                  <a:pt x="210916" y="1524041"/>
                  <a:pt x="249360" y="1587948"/>
                  <a:pt x="266700" y="1605288"/>
                </a:cubicBezTo>
                <a:cubicBezTo>
                  <a:pt x="274795" y="1613383"/>
                  <a:pt x="286117" y="1617469"/>
                  <a:pt x="295275" y="1624338"/>
                </a:cubicBezTo>
                <a:cubicBezTo>
                  <a:pt x="311539" y="1636536"/>
                  <a:pt x="328525" y="1648063"/>
                  <a:pt x="342900" y="1662438"/>
                </a:cubicBezTo>
                <a:cubicBezTo>
                  <a:pt x="350995" y="1670533"/>
                  <a:pt x="354621" y="1682219"/>
                  <a:pt x="361950" y="1691013"/>
                </a:cubicBezTo>
                <a:cubicBezTo>
                  <a:pt x="370574" y="1701361"/>
                  <a:pt x="381901" y="1709240"/>
                  <a:pt x="390525" y="1719588"/>
                </a:cubicBezTo>
                <a:cubicBezTo>
                  <a:pt x="419490" y="1754346"/>
                  <a:pt x="398606" y="1745981"/>
                  <a:pt x="438150" y="1776738"/>
                </a:cubicBezTo>
                <a:cubicBezTo>
                  <a:pt x="456222" y="1790794"/>
                  <a:pt x="476250" y="1802138"/>
                  <a:pt x="495300" y="1814838"/>
                </a:cubicBezTo>
                <a:cubicBezTo>
                  <a:pt x="504825" y="1821188"/>
                  <a:pt x="515780" y="1825793"/>
                  <a:pt x="523875" y="1833888"/>
                </a:cubicBezTo>
                <a:cubicBezTo>
                  <a:pt x="533400" y="1843413"/>
                  <a:pt x="541817" y="1854193"/>
                  <a:pt x="552450" y="1862463"/>
                </a:cubicBezTo>
                <a:cubicBezTo>
                  <a:pt x="570522" y="1876519"/>
                  <a:pt x="590284" y="1888271"/>
                  <a:pt x="609600" y="1900563"/>
                </a:cubicBezTo>
                <a:cubicBezTo>
                  <a:pt x="625219" y="1910502"/>
                  <a:pt x="644134" y="1916047"/>
                  <a:pt x="657225" y="1929138"/>
                </a:cubicBezTo>
                <a:cubicBezTo>
                  <a:pt x="666750" y="1938663"/>
                  <a:pt x="675167" y="1949443"/>
                  <a:pt x="685800" y="1957713"/>
                </a:cubicBezTo>
                <a:cubicBezTo>
                  <a:pt x="703872" y="1971769"/>
                  <a:pt x="726761" y="1979624"/>
                  <a:pt x="742950" y="1995813"/>
                </a:cubicBezTo>
                <a:cubicBezTo>
                  <a:pt x="752475" y="2005338"/>
                  <a:pt x="760892" y="2016118"/>
                  <a:pt x="771525" y="2024388"/>
                </a:cubicBezTo>
                <a:cubicBezTo>
                  <a:pt x="789597" y="2038444"/>
                  <a:pt x="809625" y="2049788"/>
                  <a:pt x="828675" y="2062488"/>
                </a:cubicBezTo>
                <a:lnTo>
                  <a:pt x="885825" y="2100588"/>
                </a:lnTo>
                <a:cubicBezTo>
                  <a:pt x="987935" y="2168661"/>
                  <a:pt x="832966" y="2062650"/>
                  <a:pt x="942975" y="2148213"/>
                </a:cubicBezTo>
                <a:cubicBezTo>
                  <a:pt x="961047" y="2162269"/>
                  <a:pt x="983936" y="2170124"/>
                  <a:pt x="1000125" y="2186313"/>
                </a:cubicBezTo>
                <a:cubicBezTo>
                  <a:pt x="1009650" y="2195838"/>
                  <a:pt x="1017492" y="2207416"/>
                  <a:pt x="1028700" y="2214888"/>
                </a:cubicBezTo>
                <a:cubicBezTo>
                  <a:pt x="1092082" y="2257143"/>
                  <a:pt x="1021617" y="2185653"/>
                  <a:pt x="1085850" y="2243463"/>
                </a:cubicBezTo>
                <a:cubicBezTo>
                  <a:pt x="1172644" y="2321577"/>
                  <a:pt x="1118548" y="2298812"/>
                  <a:pt x="1181100" y="2319663"/>
                </a:cubicBezTo>
                <a:cubicBezTo>
                  <a:pt x="1245515" y="2405550"/>
                  <a:pt x="1175574" y="2321101"/>
                  <a:pt x="1238250" y="2376813"/>
                </a:cubicBezTo>
                <a:cubicBezTo>
                  <a:pt x="1329430" y="2457862"/>
                  <a:pt x="1260410" y="2410331"/>
                  <a:pt x="1333500" y="2462538"/>
                </a:cubicBezTo>
                <a:cubicBezTo>
                  <a:pt x="1342815" y="2469192"/>
                  <a:pt x="1351614" y="2476939"/>
                  <a:pt x="1362075" y="2481588"/>
                </a:cubicBezTo>
                <a:cubicBezTo>
                  <a:pt x="1380425" y="2489743"/>
                  <a:pt x="1419225" y="2500638"/>
                  <a:pt x="1419225" y="2500638"/>
                </a:cubicBezTo>
                <a:cubicBezTo>
                  <a:pt x="1444625" y="2497463"/>
                  <a:pt x="1470240" y="2495692"/>
                  <a:pt x="1495425" y="2491113"/>
                </a:cubicBezTo>
                <a:cubicBezTo>
                  <a:pt x="1530167" y="2484796"/>
                  <a:pt x="1559229" y="2460268"/>
                  <a:pt x="1581150" y="2433963"/>
                </a:cubicBezTo>
                <a:cubicBezTo>
                  <a:pt x="1588479" y="2425169"/>
                  <a:pt x="1595080" y="2415627"/>
                  <a:pt x="1600200" y="2405388"/>
                </a:cubicBezTo>
                <a:cubicBezTo>
                  <a:pt x="1639635" y="2326518"/>
                  <a:pt x="1574180" y="2430130"/>
                  <a:pt x="1628775" y="2348238"/>
                </a:cubicBezTo>
                <a:cubicBezTo>
                  <a:pt x="1631950" y="2332363"/>
                  <a:pt x="1635404" y="2316541"/>
                  <a:pt x="1638300" y="2300613"/>
                </a:cubicBezTo>
                <a:cubicBezTo>
                  <a:pt x="1646222" y="2257043"/>
                  <a:pt x="1645686" y="2244242"/>
                  <a:pt x="1657350" y="2205363"/>
                </a:cubicBezTo>
                <a:lnTo>
                  <a:pt x="1685925" y="2119638"/>
                </a:lnTo>
                <a:cubicBezTo>
                  <a:pt x="1689100" y="2110113"/>
                  <a:pt x="1693481" y="2100908"/>
                  <a:pt x="1695450" y="2091063"/>
                </a:cubicBezTo>
                <a:cubicBezTo>
                  <a:pt x="1706944" y="2033593"/>
                  <a:pt x="1699855" y="2058797"/>
                  <a:pt x="1714500" y="2014863"/>
                </a:cubicBezTo>
                <a:cubicBezTo>
                  <a:pt x="1717675" y="1979938"/>
                  <a:pt x="1721335" y="1945054"/>
                  <a:pt x="1724025" y="1910088"/>
                </a:cubicBezTo>
                <a:cubicBezTo>
                  <a:pt x="1737923" y="1729412"/>
                  <a:pt x="1724453" y="1821792"/>
                  <a:pt x="1743075" y="1710063"/>
                </a:cubicBezTo>
                <a:cubicBezTo>
                  <a:pt x="1746250" y="1668788"/>
                  <a:pt x="1749162" y="1627492"/>
                  <a:pt x="1752600" y="1586238"/>
                </a:cubicBezTo>
                <a:cubicBezTo>
                  <a:pt x="1755512" y="1551290"/>
                  <a:pt x="1759712" y="1516449"/>
                  <a:pt x="1762125" y="1481463"/>
                </a:cubicBezTo>
                <a:cubicBezTo>
                  <a:pt x="1766063" y="1424361"/>
                  <a:pt x="1767843" y="1367124"/>
                  <a:pt x="1771650" y="1310013"/>
                </a:cubicBezTo>
                <a:cubicBezTo>
                  <a:pt x="1777368" y="1224244"/>
                  <a:pt x="1785932" y="1138666"/>
                  <a:pt x="1790700" y="1052838"/>
                </a:cubicBezTo>
                <a:cubicBezTo>
                  <a:pt x="1800782" y="871363"/>
                  <a:pt x="1782125" y="935689"/>
                  <a:pt x="1809750" y="852813"/>
                </a:cubicBezTo>
                <a:cubicBezTo>
                  <a:pt x="1812925" y="808363"/>
                  <a:pt x="1814841" y="763805"/>
                  <a:pt x="1819275" y="719463"/>
                </a:cubicBezTo>
                <a:cubicBezTo>
                  <a:pt x="1821197" y="700246"/>
                  <a:pt x="1828800" y="681626"/>
                  <a:pt x="1828800" y="662313"/>
                </a:cubicBezTo>
                <a:cubicBezTo>
                  <a:pt x="1828800" y="544795"/>
                  <a:pt x="1825001" y="427266"/>
                  <a:pt x="1819275" y="309888"/>
                </a:cubicBezTo>
                <a:cubicBezTo>
                  <a:pt x="1818574" y="295526"/>
                  <a:pt x="1792883" y="217913"/>
                  <a:pt x="1790700" y="214638"/>
                </a:cubicBezTo>
                <a:lnTo>
                  <a:pt x="1752600" y="157488"/>
                </a:lnTo>
                <a:cubicBezTo>
                  <a:pt x="1733468" y="128790"/>
                  <a:pt x="1729002" y="124650"/>
                  <a:pt x="1714500" y="90813"/>
                </a:cubicBezTo>
                <a:cubicBezTo>
                  <a:pt x="1710545" y="81585"/>
                  <a:pt x="1713145" y="68074"/>
                  <a:pt x="1704975" y="62238"/>
                </a:cubicBezTo>
                <a:cubicBezTo>
                  <a:pt x="1561686" y="-40112"/>
                  <a:pt x="1665287" y="14613"/>
                  <a:pt x="1638300" y="14613"/>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54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hc-webdata\com\LabManuals\MA\VLM\Lab16\ems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991653" y="665947"/>
            <a:ext cx="514189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1200329"/>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This micrograph was taken from the spleen.  The vessel in the center is a central artery.  Identify cells A and B . (advance slide for answer)</a:t>
            </a:r>
          </a:p>
        </p:txBody>
      </p:sp>
      <p:sp>
        <p:nvSpPr>
          <p:cNvPr id="15" name="Rectangle 14"/>
          <p:cNvSpPr/>
          <p:nvPr/>
        </p:nvSpPr>
        <p:spPr>
          <a:xfrm>
            <a:off x="0" y="3466572"/>
            <a:ext cx="3810000" cy="2246769"/>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517525" indent="-517525" fontAlgn="auto">
              <a:spcBef>
                <a:spcPts val="0"/>
              </a:spcBef>
              <a:spcAft>
                <a:spcPts val="0"/>
              </a:spcAft>
              <a:defRPr/>
            </a:pPr>
            <a:r>
              <a:rPr lang="en-US" sz="2800" b="1" dirty="0">
                <a:ln w="11430"/>
                <a:solidFill>
                  <a:schemeClr val="bg1"/>
                </a:solidFill>
                <a:effectLst>
                  <a:outerShdw blurRad="50800" dist="39000" dir="5460000" algn="tl">
                    <a:srgbClr val="000000">
                      <a:alpha val="38000"/>
                    </a:srgbClr>
                  </a:outerShdw>
                </a:effectLst>
                <a:latin typeface="+mn-lt"/>
              </a:rPr>
              <a:t>A = endothelial cell</a:t>
            </a:r>
          </a:p>
          <a:p>
            <a:pPr marL="517525" indent="-517525" fontAlgn="auto">
              <a:spcBef>
                <a:spcPts val="0"/>
              </a:spcBef>
              <a:spcAft>
                <a:spcPts val="0"/>
              </a:spcAft>
              <a:defRPr/>
            </a:pPr>
            <a:r>
              <a:rPr lang="en-US" sz="2800" b="1" dirty="0">
                <a:ln w="11430"/>
                <a:solidFill>
                  <a:schemeClr val="bg1"/>
                </a:solidFill>
                <a:effectLst>
                  <a:outerShdw blurRad="50800" dist="39000" dir="5460000" algn="tl">
                    <a:srgbClr val="000000">
                      <a:alpha val="38000"/>
                    </a:srgbClr>
                  </a:outerShdw>
                </a:effectLst>
                <a:latin typeface="+mn-lt"/>
              </a:rPr>
              <a:t>B = T lymphocytes of the </a:t>
            </a:r>
            <a:r>
              <a:rPr lang="en-US" sz="2800" b="1" dirty="0" err="1">
                <a:ln w="11430"/>
                <a:solidFill>
                  <a:schemeClr val="bg1"/>
                </a:solidFill>
                <a:effectLst>
                  <a:outerShdw blurRad="50800" dist="39000" dir="5460000" algn="tl">
                    <a:srgbClr val="000000">
                      <a:alpha val="38000"/>
                    </a:srgbClr>
                  </a:outerShdw>
                </a:effectLst>
                <a:latin typeface="+mn-lt"/>
              </a:rPr>
              <a:t>periarteriolar</a:t>
            </a:r>
            <a:r>
              <a:rPr lang="en-US" sz="2800" b="1" dirty="0">
                <a:ln w="11430"/>
                <a:solidFill>
                  <a:schemeClr val="bg1"/>
                </a:solidFill>
                <a:effectLst>
                  <a:outerShdw blurRad="50800" dist="39000" dir="5460000" algn="tl">
                    <a:srgbClr val="000000">
                      <a:alpha val="38000"/>
                    </a:srgbClr>
                  </a:outerShdw>
                </a:effectLst>
                <a:latin typeface="+mn-lt"/>
              </a:rPr>
              <a:t> lymphoid sheath (PALS)</a:t>
            </a:r>
          </a:p>
        </p:txBody>
      </p:sp>
      <p:sp>
        <p:nvSpPr>
          <p:cNvPr id="2" name="TextBox 1"/>
          <p:cNvSpPr txBox="1"/>
          <p:nvPr/>
        </p:nvSpPr>
        <p:spPr>
          <a:xfrm>
            <a:off x="5721377" y="2813904"/>
            <a:ext cx="304800" cy="461665"/>
          </a:xfrm>
          <a:prstGeom prst="rect">
            <a:avLst/>
          </a:prstGeom>
          <a:noFill/>
        </p:spPr>
        <p:txBody>
          <a:bodyPr wrap="square" rtlCol="0">
            <a:spAutoFit/>
          </a:bodyPr>
          <a:lstStyle/>
          <a:p>
            <a:r>
              <a:rPr lang="en-US" sz="2400" b="1" dirty="0">
                <a:solidFill>
                  <a:srgbClr val="C00000"/>
                </a:solidFill>
              </a:rPr>
              <a:t>A</a:t>
            </a:r>
          </a:p>
        </p:txBody>
      </p:sp>
      <p:sp>
        <p:nvSpPr>
          <p:cNvPr id="11" name="TextBox 10"/>
          <p:cNvSpPr txBox="1"/>
          <p:nvPr/>
        </p:nvSpPr>
        <p:spPr>
          <a:xfrm>
            <a:off x="4999134" y="3314173"/>
            <a:ext cx="304800" cy="461665"/>
          </a:xfrm>
          <a:prstGeom prst="rect">
            <a:avLst/>
          </a:prstGeom>
          <a:noFill/>
        </p:spPr>
        <p:txBody>
          <a:bodyPr wrap="square" rtlCol="0">
            <a:spAutoFit/>
          </a:bodyPr>
          <a:lstStyle/>
          <a:p>
            <a:r>
              <a:rPr lang="en-US" sz="2400" b="1" dirty="0">
                <a:solidFill>
                  <a:srgbClr val="C00000"/>
                </a:solidFill>
              </a:rPr>
              <a:t>A</a:t>
            </a:r>
          </a:p>
        </p:txBody>
      </p:sp>
      <p:sp>
        <p:nvSpPr>
          <p:cNvPr id="14" name="TextBox 13"/>
          <p:cNvSpPr txBox="1"/>
          <p:nvPr/>
        </p:nvSpPr>
        <p:spPr>
          <a:xfrm>
            <a:off x="6389126" y="5564832"/>
            <a:ext cx="304800" cy="461665"/>
          </a:xfrm>
          <a:prstGeom prst="rect">
            <a:avLst/>
          </a:prstGeom>
          <a:noFill/>
        </p:spPr>
        <p:txBody>
          <a:bodyPr wrap="square" rtlCol="0">
            <a:spAutoFit/>
          </a:bodyPr>
          <a:lstStyle/>
          <a:p>
            <a:r>
              <a:rPr lang="en-US" sz="2400" b="1" dirty="0">
                <a:solidFill>
                  <a:srgbClr val="C00000"/>
                </a:solidFill>
              </a:rPr>
              <a:t>B</a:t>
            </a:r>
          </a:p>
        </p:txBody>
      </p:sp>
      <p:sp>
        <p:nvSpPr>
          <p:cNvPr id="16" name="TextBox 15"/>
          <p:cNvSpPr txBox="1"/>
          <p:nvPr/>
        </p:nvSpPr>
        <p:spPr>
          <a:xfrm>
            <a:off x="3657600" y="5334000"/>
            <a:ext cx="304800" cy="461665"/>
          </a:xfrm>
          <a:prstGeom prst="rect">
            <a:avLst/>
          </a:prstGeom>
          <a:noFill/>
        </p:spPr>
        <p:txBody>
          <a:bodyPr wrap="square" rtlCol="0">
            <a:spAutoFit/>
          </a:bodyPr>
          <a:lstStyle/>
          <a:p>
            <a:r>
              <a:rPr lang="en-US" sz="2400" b="1" dirty="0">
                <a:solidFill>
                  <a:srgbClr val="C00000"/>
                </a:solidFill>
              </a:rPr>
              <a:t>B</a:t>
            </a:r>
          </a:p>
        </p:txBody>
      </p:sp>
      <p:sp>
        <p:nvSpPr>
          <p:cNvPr id="3" name="TextBox 2"/>
          <p:cNvSpPr txBox="1"/>
          <p:nvPr/>
        </p:nvSpPr>
        <p:spPr>
          <a:xfrm>
            <a:off x="304800" y="1816356"/>
            <a:ext cx="1981200" cy="646331"/>
          </a:xfrm>
          <a:prstGeom prst="rect">
            <a:avLst/>
          </a:prstGeom>
          <a:noFill/>
        </p:spPr>
        <p:txBody>
          <a:bodyPr wrap="square" rtlCol="0">
            <a:spAutoFit/>
          </a:bodyPr>
          <a:lstStyle/>
          <a:p>
            <a:r>
              <a:rPr lang="en-US" b="1" dirty="0"/>
              <a:t>L = Lumen of vessel</a:t>
            </a:r>
          </a:p>
        </p:txBody>
      </p:sp>
      <p:sp>
        <p:nvSpPr>
          <p:cNvPr id="4" name="TextBox 3"/>
          <p:cNvSpPr txBox="1"/>
          <p:nvPr/>
        </p:nvSpPr>
        <p:spPr>
          <a:xfrm>
            <a:off x="5358098" y="3686387"/>
            <a:ext cx="258665" cy="461665"/>
          </a:xfrm>
          <a:prstGeom prst="rect">
            <a:avLst/>
          </a:prstGeom>
          <a:noFill/>
        </p:spPr>
        <p:txBody>
          <a:bodyPr wrap="square" rtlCol="0">
            <a:spAutoFit/>
          </a:bodyPr>
          <a:lstStyle/>
          <a:p>
            <a:r>
              <a:rPr lang="en-US" sz="2400" b="1" dirty="0"/>
              <a:t>L</a:t>
            </a:r>
          </a:p>
        </p:txBody>
      </p:sp>
    </p:spTree>
    <p:extLst>
      <p:ext uri="{BB962C8B-B14F-4D97-AF65-F5344CB8AC3E}">
        <p14:creationId xmlns:p14="http://schemas.microsoft.com/office/powerpoint/2010/main" val="351524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4" y="1440597"/>
            <a:ext cx="8879569" cy="465540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a:t>
            </a:r>
          </a:p>
        </p:txBody>
      </p:sp>
      <p:sp>
        <p:nvSpPr>
          <p:cNvPr id="21" name="Rectangle 20"/>
          <p:cNvSpPr/>
          <p:nvPr/>
        </p:nvSpPr>
        <p:spPr>
          <a:xfrm>
            <a:off x="5676900" y="1384119"/>
            <a:ext cx="2324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err="1">
                <a:ln w="11430"/>
                <a:solidFill>
                  <a:srgbClr val="0070C0"/>
                </a:solidFill>
                <a:effectLst>
                  <a:outerShdw blurRad="50800" dist="39000" dir="5460000" algn="tl">
                    <a:srgbClr val="000000">
                      <a:alpha val="38000"/>
                    </a:srgbClr>
                  </a:outerShdw>
                </a:effectLst>
                <a:latin typeface="+mn-lt"/>
              </a:rPr>
              <a:t>Subcapsular</a:t>
            </a:r>
            <a:r>
              <a:rPr lang="en-US" sz="2800" b="1" dirty="0">
                <a:ln w="11430"/>
                <a:solidFill>
                  <a:srgbClr val="0070C0"/>
                </a:solidFill>
                <a:effectLst>
                  <a:outerShdw blurRad="50800" dist="39000" dir="5460000" algn="tl">
                    <a:srgbClr val="000000">
                      <a:alpha val="38000"/>
                    </a:srgbClr>
                  </a:outerShdw>
                </a:effectLst>
                <a:latin typeface="+mn-lt"/>
              </a:rPr>
              <a:t> sinus</a:t>
            </a:r>
          </a:p>
        </p:txBody>
      </p:sp>
      <p:sp>
        <p:nvSpPr>
          <p:cNvPr id="6" name="Left Brace 5"/>
          <p:cNvSpPr/>
          <p:nvPr/>
        </p:nvSpPr>
        <p:spPr>
          <a:xfrm>
            <a:off x="1497442" y="4138452"/>
            <a:ext cx="308834" cy="328774"/>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11023539">
            <a:off x="7846582" y="4200623"/>
            <a:ext cx="308834" cy="389074"/>
          </a:xfrm>
          <a:prstGeom prst="lef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606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40597"/>
            <a:ext cx="7727500" cy="526500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a:t>
            </a:r>
          </a:p>
        </p:txBody>
      </p:sp>
      <p:sp>
        <p:nvSpPr>
          <p:cNvPr id="21" name="Rectangle 20"/>
          <p:cNvSpPr/>
          <p:nvPr/>
        </p:nvSpPr>
        <p:spPr>
          <a:xfrm>
            <a:off x="5943600" y="1371568"/>
            <a:ext cx="2324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Trabecular sinus</a:t>
            </a:r>
          </a:p>
        </p:txBody>
      </p:sp>
      <p:sp>
        <p:nvSpPr>
          <p:cNvPr id="6" name="Left Brace 5"/>
          <p:cNvSpPr/>
          <p:nvPr/>
        </p:nvSpPr>
        <p:spPr>
          <a:xfrm rot="17838107">
            <a:off x="3422581" y="5024430"/>
            <a:ext cx="162816" cy="250387"/>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6481922">
            <a:off x="4094911" y="3447325"/>
            <a:ext cx="172618" cy="21373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8491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0301" y="979331"/>
            <a:ext cx="3687498" cy="211577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7" y="2050461"/>
            <a:ext cx="7165119" cy="4755151"/>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 (advance slide for answer)</a:t>
            </a:r>
          </a:p>
        </p:txBody>
      </p:sp>
      <p:sp>
        <p:nvSpPr>
          <p:cNvPr id="5" name="Rectangle 4"/>
          <p:cNvSpPr/>
          <p:nvPr/>
        </p:nvSpPr>
        <p:spPr>
          <a:xfrm>
            <a:off x="7772400" y="2050461"/>
            <a:ext cx="838200" cy="54033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H="1">
            <a:off x="7224050" y="2590801"/>
            <a:ext cx="1386553" cy="41147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791200" y="2026956"/>
            <a:ext cx="1981200" cy="23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14300" y="1143000"/>
            <a:ext cx="3505200" cy="144655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4400" b="1" dirty="0">
                <a:ln w="11430"/>
                <a:effectLst>
                  <a:outerShdw blurRad="50800" dist="39000" dir="5460000" algn="tl">
                    <a:srgbClr val="000000">
                      <a:alpha val="38000"/>
                    </a:srgbClr>
                  </a:outerShdw>
                </a:effectLst>
                <a:latin typeface="+mn-lt"/>
              </a:rPr>
              <a:t>Trabecular artery</a:t>
            </a:r>
          </a:p>
        </p:txBody>
      </p:sp>
      <p:sp>
        <p:nvSpPr>
          <p:cNvPr id="26" name="Freeform 25"/>
          <p:cNvSpPr/>
          <p:nvPr/>
        </p:nvSpPr>
        <p:spPr>
          <a:xfrm>
            <a:off x="845319" y="4448175"/>
            <a:ext cx="1583556" cy="1238250"/>
          </a:xfrm>
          <a:custGeom>
            <a:avLst/>
            <a:gdLst>
              <a:gd name="connsiteX0" fmla="*/ 1145406 w 1583556"/>
              <a:gd name="connsiteY0" fmla="*/ 28575 h 1238250"/>
              <a:gd name="connsiteX1" fmla="*/ 1097781 w 1583556"/>
              <a:gd name="connsiteY1" fmla="*/ 19050 h 1238250"/>
              <a:gd name="connsiteX2" fmla="*/ 1069206 w 1583556"/>
              <a:gd name="connsiteY2" fmla="*/ 9525 h 1238250"/>
              <a:gd name="connsiteX3" fmla="*/ 1031106 w 1583556"/>
              <a:gd name="connsiteY3" fmla="*/ 0 h 1238250"/>
              <a:gd name="connsiteX4" fmla="*/ 726306 w 1583556"/>
              <a:gd name="connsiteY4" fmla="*/ 9525 h 1238250"/>
              <a:gd name="connsiteX5" fmla="*/ 621531 w 1583556"/>
              <a:gd name="connsiteY5" fmla="*/ 38100 h 1238250"/>
              <a:gd name="connsiteX6" fmla="*/ 535806 w 1583556"/>
              <a:gd name="connsiteY6" fmla="*/ 57150 h 1238250"/>
              <a:gd name="connsiteX7" fmla="*/ 469131 w 1583556"/>
              <a:gd name="connsiteY7" fmla="*/ 76200 h 1238250"/>
              <a:gd name="connsiteX8" fmla="*/ 431031 w 1583556"/>
              <a:gd name="connsiteY8" fmla="*/ 85725 h 1238250"/>
              <a:gd name="connsiteX9" fmla="*/ 354831 w 1583556"/>
              <a:gd name="connsiteY9" fmla="*/ 123825 h 1238250"/>
              <a:gd name="connsiteX10" fmla="*/ 316731 w 1583556"/>
              <a:gd name="connsiteY10" fmla="*/ 142875 h 1238250"/>
              <a:gd name="connsiteX11" fmla="*/ 288156 w 1583556"/>
              <a:gd name="connsiteY11" fmla="*/ 161925 h 1238250"/>
              <a:gd name="connsiteX12" fmla="*/ 259581 w 1583556"/>
              <a:gd name="connsiteY12" fmla="*/ 171450 h 1238250"/>
              <a:gd name="connsiteX13" fmla="*/ 145281 w 1583556"/>
              <a:gd name="connsiteY13" fmla="*/ 257175 h 1238250"/>
              <a:gd name="connsiteX14" fmla="*/ 107181 w 1583556"/>
              <a:gd name="connsiteY14" fmla="*/ 285750 h 1238250"/>
              <a:gd name="connsiteX15" fmla="*/ 50031 w 1583556"/>
              <a:gd name="connsiteY15" fmla="*/ 342900 h 1238250"/>
              <a:gd name="connsiteX16" fmla="*/ 30981 w 1583556"/>
              <a:gd name="connsiteY16" fmla="*/ 381000 h 1238250"/>
              <a:gd name="connsiteX17" fmla="*/ 2406 w 1583556"/>
              <a:gd name="connsiteY17" fmla="*/ 485775 h 1238250"/>
              <a:gd name="connsiteX18" fmla="*/ 21456 w 1583556"/>
              <a:gd name="connsiteY18" fmla="*/ 752475 h 1238250"/>
              <a:gd name="connsiteX19" fmla="*/ 40506 w 1583556"/>
              <a:gd name="connsiteY19" fmla="*/ 790575 h 1238250"/>
              <a:gd name="connsiteX20" fmla="*/ 69081 w 1583556"/>
              <a:gd name="connsiteY20" fmla="*/ 904875 h 1238250"/>
              <a:gd name="connsiteX21" fmla="*/ 88131 w 1583556"/>
              <a:gd name="connsiteY21" fmla="*/ 933450 h 1238250"/>
              <a:gd name="connsiteX22" fmla="*/ 97656 w 1583556"/>
              <a:gd name="connsiteY22" fmla="*/ 962025 h 1238250"/>
              <a:gd name="connsiteX23" fmla="*/ 126231 w 1583556"/>
              <a:gd name="connsiteY23" fmla="*/ 990600 h 1238250"/>
              <a:gd name="connsiteX24" fmla="*/ 202431 w 1583556"/>
              <a:gd name="connsiteY24" fmla="*/ 1076325 h 1238250"/>
              <a:gd name="connsiteX25" fmla="*/ 259581 w 1583556"/>
              <a:gd name="connsiteY25" fmla="*/ 1114425 h 1238250"/>
              <a:gd name="connsiteX26" fmla="*/ 288156 w 1583556"/>
              <a:gd name="connsiteY26" fmla="*/ 1133475 h 1238250"/>
              <a:gd name="connsiteX27" fmla="*/ 316731 w 1583556"/>
              <a:gd name="connsiteY27" fmla="*/ 1162050 h 1238250"/>
              <a:gd name="connsiteX28" fmla="*/ 373881 w 1583556"/>
              <a:gd name="connsiteY28" fmla="*/ 1190625 h 1238250"/>
              <a:gd name="connsiteX29" fmla="*/ 402456 w 1583556"/>
              <a:gd name="connsiteY29" fmla="*/ 1209675 h 1238250"/>
              <a:gd name="connsiteX30" fmla="*/ 459606 w 1583556"/>
              <a:gd name="connsiteY30" fmla="*/ 1228725 h 1238250"/>
              <a:gd name="connsiteX31" fmla="*/ 488181 w 1583556"/>
              <a:gd name="connsiteY31" fmla="*/ 1238250 h 1238250"/>
              <a:gd name="connsiteX32" fmla="*/ 840606 w 1583556"/>
              <a:gd name="connsiteY32" fmla="*/ 1228725 h 1238250"/>
              <a:gd name="connsiteX33" fmla="*/ 945381 w 1583556"/>
              <a:gd name="connsiteY33" fmla="*/ 1209675 h 1238250"/>
              <a:gd name="connsiteX34" fmla="*/ 1031106 w 1583556"/>
              <a:gd name="connsiteY34" fmla="*/ 1190625 h 1238250"/>
              <a:gd name="connsiteX35" fmla="*/ 1059681 w 1583556"/>
              <a:gd name="connsiteY35" fmla="*/ 1171575 h 1238250"/>
              <a:gd name="connsiteX36" fmla="*/ 1097781 w 1583556"/>
              <a:gd name="connsiteY36" fmla="*/ 1162050 h 1238250"/>
              <a:gd name="connsiteX37" fmla="*/ 1135881 w 1583556"/>
              <a:gd name="connsiteY37" fmla="*/ 1143000 h 1238250"/>
              <a:gd name="connsiteX38" fmla="*/ 1193031 w 1583556"/>
              <a:gd name="connsiteY38" fmla="*/ 1123950 h 1238250"/>
              <a:gd name="connsiteX39" fmla="*/ 1240656 w 1583556"/>
              <a:gd name="connsiteY39" fmla="*/ 1104900 h 1238250"/>
              <a:gd name="connsiteX40" fmla="*/ 1288281 w 1583556"/>
              <a:gd name="connsiteY40" fmla="*/ 1066800 h 1238250"/>
              <a:gd name="connsiteX41" fmla="*/ 1316856 w 1583556"/>
              <a:gd name="connsiteY41" fmla="*/ 1038225 h 1238250"/>
              <a:gd name="connsiteX42" fmla="*/ 1374006 w 1583556"/>
              <a:gd name="connsiteY42" fmla="*/ 1000125 h 1238250"/>
              <a:gd name="connsiteX43" fmla="*/ 1402581 w 1583556"/>
              <a:gd name="connsiteY43" fmla="*/ 971550 h 1238250"/>
              <a:gd name="connsiteX44" fmla="*/ 1459731 w 1583556"/>
              <a:gd name="connsiteY44" fmla="*/ 933450 h 1238250"/>
              <a:gd name="connsiteX45" fmla="*/ 1488306 w 1583556"/>
              <a:gd name="connsiteY45" fmla="*/ 914400 h 1238250"/>
              <a:gd name="connsiteX46" fmla="*/ 1507356 w 1583556"/>
              <a:gd name="connsiteY46" fmla="*/ 857250 h 1238250"/>
              <a:gd name="connsiteX47" fmla="*/ 1526406 w 1583556"/>
              <a:gd name="connsiteY47" fmla="*/ 828675 h 1238250"/>
              <a:gd name="connsiteX48" fmla="*/ 1554981 w 1583556"/>
              <a:gd name="connsiteY48" fmla="*/ 733425 h 1238250"/>
              <a:gd name="connsiteX49" fmla="*/ 1564506 w 1583556"/>
              <a:gd name="connsiteY49" fmla="*/ 704850 h 1238250"/>
              <a:gd name="connsiteX50" fmla="*/ 1583556 w 1583556"/>
              <a:gd name="connsiteY50" fmla="*/ 590550 h 1238250"/>
              <a:gd name="connsiteX51" fmla="*/ 1574031 w 1583556"/>
              <a:gd name="connsiteY51" fmla="*/ 352425 h 1238250"/>
              <a:gd name="connsiteX52" fmla="*/ 1535931 w 1583556"/>
              <a:gd name="connsiteY52" fmla="*/ 266700 h 1238250"/>
              <a:gd name="connsiteX53" fmla="*/ 1516881 w 1583556"/>
              <a:gd name="connsiteY53" fmla="*/ 228600 h 1238250"/>
              <a:gd name="connsiteX54" fmla="*/ 1488306 w 1583556"/>
              <a:gd name="connsiteY54" fmla="*/ 200025 h 1238250"/>
              <a:gd name="connsiteX55" fmla="*/ 1402581 w 1583556"/>
              <a:gd name="connsiteY55" fmla="*/ 152400 h 1238250"/>
              <a:gd name="connsiteX56" fmla="*/ 1374006 w 1583556"/>
              <a:gd name="connsiteY56" fmla="*/ 123825 h 1238250"/>
              <a:gd name="connsiteX57" fmla="*/ 1259706 w 1583556"/>
              <a:gd name="connsiteY57" fmla="*/ 95250 h 1238250"/>
              <a:gd name="connsiteX58" fmla="*/ 1173981 w 1583556"/>
              <a:gd name="connsiteY58" fmla="*/ 38100 h 1238250"/>
              <a:gd name="connsiteX59" fmla="*/ 1145406 w 1583556"/>
              <a:gd name="connsiteY59" fmla="*/ 28575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83556" h="1238250">
                <a:moveTo>
                  <a:pt x="1145406" y="28575"/>
                </a:moveTo>
                <a:cubicBezTo>
                  <a:pt x="1129531" y="25400"/>
                  <a:pt x="1113487" y="22977"/>
                  <a:pt x="1097781" y="19050"/>
                </a:cubicBezTo>
                <a:cubicBezTo>
                  <a:pt x="1088041" y="16615"/>
                  <a:pt x="1078860" y="12283"/>
                  <a:pt x="1069206" y="9525"/>
                </a:cubicBezTo>
                <a:cubicBezTo>
                  <a:pt x="1056619" y="5929"/>
                  <a:pt x="1043806" y="3175"/>
                  <a:pt x="1031106" y="0"/>
                </a:cubicBezTo>
                <a:cubicBezTo>
                  <a:pt x="929506" y="3175"/>
                  <a:pt x="827807" y="4038"/>
                  <a:pt x="726306" y="9525"/>
                </a:cubicBezTo>
                <a:cubicBezTo>
                  <a:pt x="672900" y="12412"/>
                  <a:pt x="676787" y="27049"/>
                  <a:pt x="621531" y="38100"/>
                </a:cubicBezTo>
                <a:cubicBezTo>
                  <a:pt x="581864" y="46033"/>
                  <a:pt x="572798" y="47061"/>
                  <a:pt x="535806" y="57150"/>
                </a:cubicBezTo>
                <a:cubicBezTo>
                  <a:pt x="513506" y="63232"/>
                  <a:pt x="491431" y="70118"/>
                  <a:pt x="469131" y="76200"/>
                </a:cubicBezTo>
                <a:cubicBezTo>
                  <a:pt x="456501" y="79644"/>
                  <a:pt x="443115" y="80690"/>
                  <a:pt x="431031" y="85725"/>
                </a:cubicBezTo>
                <a:cubicBezTo>
                  <a:pt x="404817" y="96647"/>
                  <a:pt x="380231" y="111125"/>
                  <a:pt x="354831" y="123825"/>
                </a:cubicBezTo>
                <a:cubicBezTo>
                  <a:pt x="342131" y="130175"/>
                  <a:pt x="328545" y="134999"/>
                  <a:pt x="316731" y="142875"/>
                </a:cubicBezTo>
                <a:cubicBezTo>
                  <a:pt x="307206" y="149225"/>
                  <a:pt x="298395" y="156805"/>
                  <a:pt x="288156" y="161925"/>
                </a:cubicBezTo>
                <a:cubicBezTo>
                  <a:pt x="279176" y="166415"/>
                  <a:pt x="268254" y="166391"/>
                  <a:pt x="259581" y="171450"/>
                </a:cubicBezTo>
                <a:cubicBezTo>
                  <a:pt x="121837" y="251801"/>
                  <a:pt x="214147" y="198147"/>
                  <a:pt x="145281" y="257175"/>
                </a:cubicBezTo>
                <a:cubicBezTo>
                  <a:pt x="133228" y="267506"/>
                  <a:pt x="118406" y="274525"/>
                  <a:pt x="107181" y="285750"/>
                </a:cubicBezTo>
                <a:cubicBezTo>
                  <a:pt x="23613" y="369318"/>
                  <a:pt x="174547" y="249513"/>
                  <a:pt x="50031" y="342900"/>
                </a:cubicBezTo>
                <a:cubicBezTo>
                  <a:pt x="43681" y="355600"/>
                  <a:pt x="36254" y="367817"/>
                  <a:pt x="30981" y="381000"/>
                </a:cubicBezTo>
                <a:cubicBezTo>
                  <a:pt x="11645" y="429339"/>
                  <a:pt x="11972" y="437946"/>
                  <a:pt x="2406" y="485775"/>
                </a:cubicBezTo>
                <a:cubicBezTo>
                  <a:pt x="4270" y="532376"/>
                  <a:pt x="-12171" y="674013"/>
                  <a:pt x="21456" y="752475"/>
                </a:cubicBezTo>
                <a:cubicBezTo>
                  <a:pt x="27049" y="765526"/>
                  <a:pt x="34156" y="777875"/>
                  <a:pt x="40506" y="790575"/>
                </a:cubicBezTo>
                <a:cubicBezTo>
                  <a:pt x="45267" y="819141"/>
                  <a:pt x="52310" y="879718"/>
                  <a:pt x="69081" y="904875"/>
                </a:cubicBezTo>
                <a:cubicBezTo>
                  <a:pt x="75431" y="914400"/>
                  <a:pt x="83011" y="923211"/>
                  <a:pt x="88131" y="933450"/>
                </a:cubicBezTo>
                <a:cubicBezTo>
                  <a:pt x="92621" y="942430"/>
                  <a:pt x="92087" y="953671"/>
                  <a:pt x="97656" y="962025"/>
                </a:cubicBezTo>
                <a:cubicBezTo>
                  <a:pt x="105128" y="973233"/>
                  <a:pt x="117607" y="980252"/>
                  <a:pt x="126231" y="990600"/>
                </a:cubicBezTo>
                <a:cubicBezTo>
                  <a:pt x="162019" y="1033546"/>
                  <a:pt x="132963" y="1030013"/>
                  <a:pt x="202431" y="1076325"/>
                </a:cubicBezTo>
                <a:lnTo>
                  <a:pt x="259581" y="1114425"/>
                </a:lnTo>
                <a:cubicBezTo>
                  <a:pt x="269106" y="1120775"/>
                  <a:pt x="280061" y="1125380"/>
                  <a:pt x="288156" y="1133475"/>
                </a:cubicBezTo>
                <a:cubicBezTo>
                  <a:pt x="297681" y="1143000"/>
                  <a:pt x="306383" y="1153426"/>
                  <a:pt x="316731" y="1162050"/>
                </a:cubicBezTo>
                <a:cubicBezTo>
                  <a:pt x="357677" y="1196172"/>
                  <a:pt x="330923" y="1169146"/>
                  <a:pt x="373881" y="1190625"/>
                </a:cubicBezTo>
                <a:cubicBezTo>
                  <a:pt x="384120" y="1195745"/>
                  <a:pt x="391995" y="1205026"/>
                  <a:pt x="402456" y="1209675"/>
                </a:cubicBezTo>
                <a:cubicBezTo>
                  <a:pt x="420806" y="1217830"/>
                  <a:pt x="440556" y="1222375"/>
                  <a:pt x="459606" y="1228725"/>
                </a:cubicBezTo>
                <a:lnTo>
                  <a:pt x="488181" y="1238250"/>
                </a:lnTo>
                <a:lnTo>
                  <a:pt x="840606" y="1228725"/>
                </a:lnTo>
                <a:cubicBezTo>
                  <a:pt x="971954" y="1222887"/>
                  <a:pt x="874799" y="1225360"/>
                  <a:pt x="945381" y="1209675"/>
                </a:cubicBezTo>
                <a:cubicBezTo>
                  <a:pt x="971721" y="1203822"/>
                  <a:pt x="1005375" y="1203490"/>
                  <a:pt x="1031106" y="1190625"/>
                </a:cubicBezTo>
                <a:cubicBezTo>
                  <a:pt x="1041345" y="1185505"/>
                  <a:pt x="1049159" y="1176084"/>
                  <a:pt x="1059681" y="1171575"/>
                </a:cubicBezTo>
                <a:cubicBezTo>
                  <a:pt x="1071713" y="1166418"/>
                  <a:pt x="1085524" y="1166647"/>
                  <a:pt x="1097781" y="1162050"/>
                </a:cubicBezTo>
                <a:cubicBezTo>
                  <a:pt x="1111076" y="1157064"/>
                  <a:pt x="1122698" y="1148273"/>
                  <a:pt x="1135881" y="1143000"/>
                </a:cubicBezTo>
                <a:cubicBezTo>
                  <a:pt x="1154525" y="1135542"/>
                  <a:pt x="1174387" y="1131408"/>
                  <a:pt x="1193031" y="1123950"/>
                </a:cubicBezTo>
                <a:lnTo>
                  <a:pt x="1240656" y="1104900"/>
                </a:lnTo>
                <a:cubicBezTo>
                  <a:pt x="1283261" y="1040993"/>
                  <a:pt x="1233072" y="1103606"/>
                  <a:pt x="1288281" y="1066800"/>
                </a:cubicBezTo>
                <a:cubicBezTo>
                  <a:pt x="1299489" y="1059328"/>
                  <a:pt x="1306223" y="1046495"/>
                  <a:pt x="1316856" y="1038225"/>
                </a:cubicBezTo>
                <a:cubicBezTo>
                  <a:pt x="1334928" y="1024169"/>
                  <a:pt x="1357817" y="1016314"/>
                  <a:pt x="1374006" y="1000125"/>
                </a:cubicBezTo>
                <a:cubicBezTo>
                  <a:pt x="1383531" y="990600"/>
                  <a:pt x="1391948" y="979820"/>
                  <a:pt x="1402581" y="971550"/>
                </a:cubicBezTo>
                <a:cubicBezTo>
                  <a:pt x="1420653" y="957494"/>
                  <a:pt x="1440681" y="946150"/>
                  <a:pt x="1459731" y="933450"/>
                </a:cubicBezTo>
                <a:lnTo>
                  <a:pt x="1488306" y="914400"/>
                </a:lnTo>
                <a:cubicBezTo>
                  <a:pt x="1494656" y="895350"/>
                  <a:pt x="1496217" y="873958"/>
                  <a:pt x="1507356" y="857250"/>
                </a:cubicBezTo>
                <a:cubicBezTo>
                  <a:pt x="1513706" y="847725"/>
                  <a:pt x="1521757" y="839136"/>
                  <a:pt x="1526406" y="828675"/>
                </a:cubicBezTo>
                <a:cubicBezTo>
                  <a:pt x="1544514" y="787931"/>
                  <a:pt x="1543898" y="772214"/>
                  <a:pt x="1554981" y="733425"/>
                </a:cubicBezTo>
                <a:cubicBezTo>
                  <a:pt x="1557739" y="723771"/>
                  <a:pt x="1562071" y="714590"/>
                  <a:pt x="1564506" y="704850"/>
                </a:cubicBezTo>
                <a:cubicBezTo>
                  <a:pt x="1573791" y="667709"/>
                  <a:pt x="1578180" y="628184"/>
                  <a:pt x="1583556" y="590550"/>
                </a:cubicBezTo>
                <a:cubicBezTo>
                  <a:pt x="1580381" y="511175"/>
                  <a:pt x="1581683" y="431494"/>
                  <a:pt x="1574031" y="352425"/>
                </a:cubicBezTo>
                <a:cubicBezTo>
                  <a:pt x="1569187" y="302372"/>
                  <a:pt x="1555957" y="301746"/>
                  <a:pt x="1535931" y="266700"/>
                </a:cubicBezTo>
                <a:cubicBezTo>
                  <a:pt x="1528886" y="254372"/>
                  <a:pt x="1525134" y="240154"/>
                  <a:pt x="1516881" y="228600"/>
                </a:cubicBezTo>
                <a:cubicBezTo>
                  <a:pt x="1509051" y="217639"/>
                  <a:pt x="1498939" y="208295"/>
                  <a:pt x="1488306" y="200025"/>
                </a:cubicBezTo>
                <a:cubicBezTo>
                  <a:pt x="1439178" y="161814"/>
                  <a:pt x="1445695" y="166771"/>
                  <a:pt x="1402581" y="152400"/>
                </a:cubicBezTo>
                <a:cubicBezTo>
                  <a:pt x="1393056" y="142875"/>
                  <a:pt x="1386315" y="129296"/>
                  <a:pt x="1374006" y="123825"/>
                </a:cubicBezTo>
                <a:cubicBezTo>
                  <a:pt x="1309732" y="95259"/>
                  <a:pt x="1321991" y="136773"/>
                  <a:pt x="1259706" y="95250"/>
                </a:cubicBezTo>
                <a:lnTo>
                  <a:pt x="1173981" y="38100"/>
                </a:lnTo>
                <a:lnTo>
                  <a:pt x="1145406" y="28575"/>
                </a:ln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23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2981" y="39469"/>
            <a:ext cx="4834144" cy="584775"/>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chemeClr val="accent3">
                    <a:lumMod val="50000"/>
                  </a:schemeClr>
                </a:solidFill>
                <a:effectLst>
                  <a:reflection blurRad="12700" stA="50000" endPos="50000" dist="5000" dir="5400000" sy="-100000" rotWithShape="0"/>
                </a:effectLst>
                <a:latin typeface="+mn-lt"/>
              </a:rPr>
              <a:t>Lymph Nodes - overview</a:t>
            </a:r>
          </a:p>
        </p:txBody>
      </p:sp>
      <p:sp>
        <p:nvSpPr>
          <p:cNvPr id="27654" name="TextBox 2"/>
          <p:cNvSpPr txBox="1">
            <a:spLocks noChangeArrowheads="1"/>
          </p:cNvSpPr>
          <p:nvPr/>
        </p:nvSpPr>
        <p:spPr bwMode="auto">
          <a:xfrm>
            <a:off x="167841" y="5271575"/>
            <a:ext cx="8787160" cy="1200329"/>
          </a:xfrm>
          <a:prstGeom prst="rect">
            <a:avLst/>
          </a:prstGeom>
          <a:noFill/>
          <a:ln w="9525">
            <a:noFill/>
            <a:miter lim="800000"/>
            <a:headEnd/>
            <a:tailEnd/>
          </a:ln>
        </p:spPr>
        <p:txBody>
          <a:bodyPr wrap="square">
            <a:spAutoFit/>
          </a:bodyPr>
          <a:lstStyle/>
          <a:p>
            <a:r>
              <a:rPr lang="en-US" b="1" dirty="0">
                <a:solidFill>
                  <a:schemeClr val="accent3">
                    <a:lumMod val="50000"/>
                  </a:schemeClr>
                </a:solidFill>
                <a:latin typeface="Times New Roman" pitchFamily="18" charset="0"/>
                <a:cs typeface="Times New Roman" pitchFamily="18" charset="0"/>
              </a:rPr>
              <a:t>In our slide of a lymph node, the </a:t>
            </a:r>
            <a:r>
              <a:rPr lang="en-US" b="1" dirty="0" err="1">
                <a:solidFill>
                  <a:schemeClr val="accent3">
                    <a:lumMod val="50000"/>
                  </a:schemeClr>
                </a:solidFill>
                <a:latin typeface="Times New Roman" pitchFamily="18" charset="0"/>
                <a:cs typeface="Times New Roman" pitchFamily="18" charset="0"/>
              </a:rPr>
              <a:t>hilus</a:t>
            </a:r>
            <a:r>
              <a:rPr lang="en-US" b="1" dirty="0">
                <a:solidFill>
                  <a:schemeClr val="accent3">
                    <a:lumMod val="50000"/>
                  </a:schemeClr>
                </a:solidFill>
                <a:latin typeface="Times New Roman" pitchFamily="18" charset="0"/>
                <a:cs typeface="Times New Roman" pitchFamily="18" charset="0"/>
              </a:rPr>
              <a:t> is indicated, and contains arteries, veins, and efferent lymphatic vessels.  The cortex can be identified by the numerous nodules (black arrows) and the fact that it is a relatively “solid” tissue.  Contrast this with the medulla (a portion of which is outlined), the sinuses of which are the pale regions you see.  </a:t>
            </a:r>
          </a:p>
        </p:txBody>
      </p:sp>
      <p:grpSp>
        <p:nvGrpSpPr>
          <p:cNvPr id="10" name="Group 9"/>
          <p:cNvGrpSpPr/>
          <p:nvPr/>
        </p:nvGrpSpPr>
        <p:grpSpPr>
          <a:xfrm>
            <a:off x="7214212" y="252941"/>
            <a:ext cx="1806948" cy="1387576"/>
            <a:chOff x="6000673" y="3657600"/>
            <a:chExt cx="3045275" cy="1952625"/>
          </a:xfrm>
        </p:grpSpPr>
        <p:pic>
          <p:nvPicPr>
            <p:cNvPr id="11" name="Picture 2" descr="http://upload.wikimedia.org/wikipedia/commons/thumb/e/ea/Schematic_of_lymph_node_showing_lymph_sinuses.png/250px-Schematic_of_lymph_node_showing_lymph_sinus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657600"/>
              <a:ext cx="2381250" cy="1952625"/>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000673" y="4495800"/>
              <a:ext cx="3045275" cy="53340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7661"/>
            <a:ext cx="9074700" cy="3637876"/>
          </a:xfrm>
          <a:prstGeom prst="rect">
            <a:avLst/>
          </a:prstGeom>
        </p:spPr>
      </p:pic>
      <p:sp>
        <p:nvSpPr>
          <p:cNvPr id="14" name="TextBox 13"/>
          <p:cNvSpPr txBox="1"/>
          <p:nvPr/>
        </p:nvSpPr>
        <p:spPr>
          <a:xfrm rot="20296621">
            <a:off x="5884631" y="3820978"/>
            <a:ext cx="801460" cy="400110"/>
          </a:xfrm>
          <a:prstGeom prst="rect">
            <a:avLst/>
          </a:prstGeom>
          <a:noFill/>
        </p:spPr>
        <p:txBody>
          <a:bodyPr wrap="square" rtlCol="0">
            <a:spAutoFit/>
          </a:bodyPr>
          <a:lstStyle/>
          <a:p>
            <a:r>
              <a:rPr lang="en-US" sz="2000" b="1" dirty="0" err="1"/>
              <a:t>hilus</a:t>
            </a:r>
            <a:endParaRPr lang="en-US" sz="2000" b="1" dirty="0"/>
          </a:p>
        </p:txBody>
      </p:sp>
      <p:sp>
        <p:nvSpPr>
          <p:cNvPr id="4" name="Freeform 3"/>
          <p:cNvSpPr/>
          <p:nvPr/>
        </p:nvSpPr>
        <p:spPr>
          <a:xfrm>
            <a:off x="758620" y="2952520"/>
            <a:ext cx="2733365" cy="1178805"/>
          </a:xfrm>
          <a:custGeom>
            <a:avLst/>
            <a:gdLst>
              <a:gd name="connsiteX0" fmla="*/ 1564395 w 2733365"/>
              <a:gd name="connsiteY0" fmla="*/ 936434 h 1178805"/>
              <a:gd name="connsiteX1" fmla="*/ 1509310 w 2733365"/>
              <a:gd name="connsiteY1" fmla="*/ 903384 h 1178805"/>
              <a:gd name="connsiteX2" fmla="*/ 1476260 w 2733365"/>
              <a:gd name="connsiteY2" fmla="*/ 881350 h 1178805"/>
              <a:gd name="connsiteX3" fmla="*/ 1443209 w 2733365"/>
              <a:gd name="connsiteY3" fmla="*/ 870333 h 1178805"/>
              <a:gd name="connsiteX4" fmla="*/ 1410159 w 2733365"/>
              <a:gd name="connsiteY4" fmla="*/ 848299 h 1178805"/>
              <a:gd name="connsiteX5" fmla="*/ 1454226 w 2733365"/>
              <a:gd name="connsiteY5" fmla="*/ 793215 h 1178805"/>
              <a:gd name="connsiteX6" fmla="*/ 1498293 w 2733365"/>
              <a:gd name="connsiteY6" fmla="*/ 771181 h 1178805"/>
              <a:gd name="connsiteX7" fmla="*/ 1531344 w 2733365"/>
              <a:gd name="connsiteY7" fmla="*/ 749147 h 1178805"/>
              <a:gd name="connsiteX8" fmla="*/ 1641513 w 2733365"/>
              <a:gd name="connsiteY8" fmla="*/ 716097 h 1178805"/>
              <a:gd name="connsiteX9" fmla="*/ 1718631 w 2733365"/>
              <a:gd name="connsiteY9" fmla="*/ 705080 h 1178805"/>
              <a:gd name="connsiteX10" fmla="*/ 1806766 w 2733365"/>
              <a:gd name="connsiteY10" fmla="*/ 694063 h 1178805"/>
              <a:gd name="connsiteX11" fmla="*/ 1927951 w 2733365"/>
              <a:gd name="connsiteY11" fmla="*/ 683046 h 1178805"/>
              <a:gd name="connsiteX12" fmla="*/ 1972019 w 2733365"/>
              <a:gd name="connsiteY12" fmla="*/ 672029 h 1178805"/>
              <a:gd name="connsiteX13" fmla="*/ 2060154 w 2733365"/>
              <a:gd name="connsiteY13" fmla="*/ 661013 h 1178805"/>
              <a:gd name="connsiteX14" fmla="*/ 2170322 w 2733365"/>
              <a:gd name="connsiteY14" fmla="*/ 616945 h 1178805"/>
              <a:gd name="connsiteX15" fmla="*/ 2214390 w 2733365"/>
              <a:gd name="connsiteY15" fmla="*/ 605928 h 1178805"/>
              <a:gd name="connsiteX16" fmla="*/ 2247440 w 2733365"/>
              <a:gd name="connsiteY16" fmla="*/ 583894 h 1178805"/>
              <a:gd name="connsiteX17" fmla="*/ 2313542 w 2733365"/>
              <a:gd name="connsiteY17" fmla="*/ 561861 h 1178805"/>
              <a:gd name="connsiteX18" fmla="*/ 2412693 w 2733365"/>
              <a:gd name="connsiteY18" fmla="*/ 517793 h 1178805"/>
              <a:gd name="connsiteX19" fmla="*/ 2522862 w 2733365"/>
              <a:gd name="connsiteY19" fmla="*/ 473726 h 1178805"/>
              <a:gd name="connsiteX20" fmla="*/ 2633031 w 2733365"/>
              <a:gd name="connsiteY20" fmla="*/ 451692 h 1178805"/>
              <a:gd name="connsiteX21" fmla="*/ 2710149 w 2733365"/>
              <a:gd name="connsiteY21" fmla="*/ 429658 h 1178805"/>
              <a:gd name="connsiteX22" fmla="*/ 2732183 w 2733365"/>
              <a:gd name="connsiteY22" fmla="*/ 385591 h 1178805"/>
              <a:gd name="connsiteX23" fmla="*/ 2699132 w 2733365"/>
              <a:gd name="connsiteY23" fmla="*/ 253388 h 1178805"/>
              <a:gd name="connsiteX24" fmla="*/ 2666081 w 2733365"/>
              <a:gd name="connsiteY24" fmla="*/ 231355 h 1178805"/>
              <a:gd name="connsiteX25" fmla="*/ 2644048 w 2733365"/>
              <a:gd name="connsiteY25" fmla="*/ 198304 h 1178805"/>
              <a:gd name="connsiteX26" fmla="*/ 2577947 w 2733365"/>
              <a:gd name="connsiteY26" fmla="*/ 143220 h 1178805"/>
              <a:gd name="connsiteX27" fmla="*/ 2489812 w 2733365"/>
              <a:gd name="connsiteY27" fmla="*/ 66102 h 1178805"/>
              <a:gd name="connsiteX28" fmla="*/ 2456761 w 2733365"/>
              <a:gd name="connsiteY28" fmla="*/ 44068 h 1178805"/>
              <a:gd name="connsiteX29" fmla="*/ 2423710 w 2733365"/>
              <a:gd name="connsiteY29" fmla="*/ 22034 h 1178805"/>
              <a:gd name="connsiteX30" fmla="*/ 2313542 w 2733365"/>
              <a:gd name="connsiteY30" fmla="*/ 0 h 1178805"/>
              <a:gd name="connsiteX31" fmla="*/ 2137272 w 2733365"/>
              <a:gd name="connsiteY31" fmla="*/ 33051 h 1178805"/>
              <a:gd name="connsiteX32" fmla="*/ 2027103 w 2733365"/>
              <a:gd name="connsiteY32" fmla="*/ 66102 h 1178805"/>
              <a:gd name="connsiteX33" fmla="*/ 1949985 w 2733365"/>
              <a:gd name="connsiteY33" fmla="*/ 110169 h 1178805"/>
              <a:gd name="connsiteX34" fmla="*/ 1916934 w 2733365"/>
              <a:gd name="connsiteY34" fmla="*/ 132203 h 1178805"/>
              <a:gd name="connsiteX35" fmla="*/ 1850833 w 2733365"/>
              <a:gd name="connsiteY35" fmla="*/ 154237 h 1178805"/>
              <a:gd name="connsiteX36" fmla="*/ 1751681 w 2733365"/>
              <a:gd name="connsiteY36" fmla="*/ 198304 h 1178805"/>
              <a:gd name="connsiteX37" fmla="*/ 1663547 w 2733365"/>
              <a:gd name="connsiteY37" fmla="*/ 231355 h 1178805"/>
              <a:gd name="connsiteX38" fmla="*/ 1542361 w 2733365"/>
              <a:gd name="connsiteY38" fmla="*/ 264405 h 1178805"/>
              <a:gd name="connsiteX39" fmla="*/ 1487277 w 2733365"/>
              <a:gd name="connsiteY39" fmla="*/ 286439 h 1178805"/>
              <a:gd name="connsiteX40" fmla="*/ 1377108 w 2733365"/>
              <a:gd name="connsiteY40" fmla="*/ 319490 h 1178805"/>
              <a:gd name="connsiteX41" fmla="*/ 1277956 w 2733365"/>
              <a:gd name="connsiteY41" fmla="*/ 352540 h 1178805"/>
              <a:gd name="connsiteX42" fmla="*/ 1178804 w 2733365"/>
              <a:gd name="connsiteY42" fmla="*/ 385591 h 1178805"/>
              <a:gd name="connsiteX43" fmla="*/ 1112703 w 2733365"/>
              <a:gd name="connsiteY43" fmla="*/ 418641 h 1178805"/>
              <a:gd name="connsiteX44" fmla="*/ 1068636 w 2733365"/>
              <a:gd name="connsiteY44" fmla="*/ 429658 h 1178805"/>
              <a:gd name="connsiteX45" fmla="*/ 1035585 w 2733365"/>
              <a:gd name="connsiteY45" fmla="*/ 440675 h 1178805"/>
              <a:gd name="connsiteX46" fmla="*/ 980501 w 2733365"/>
              <a:gd name="connsiteY46" fmla="*/ 451692 h 1178805"/>
              <a:gd name="connsiteX47" fmla="*/ 947450 w 2733365"/>
              <a:gd name="connsiteY47" fmla="*/ 462709 h 1178805"/>
              <a:gd name="connsiteX48" fmla="*/ 903383 w 2733365"/>
              <a:gd name="connsiteY48" fmla="*/ 473726 h 1178805"/>
              <a:gd name="connsiteX49" fmla="*/ 793214 w 2733365"/>
              <a:gd name="connsiteY49" fmla="*/ 517793 h 1178805"/>
              <a:gd name="connsiteX50" fmla="*/ 716096 w 2733365"/>
              <a:gd name="connsiteY50" fmla="*/ 539827 h 1178805"/>
              <a:gd name="connsiteX51" fmla="*/ 683045 w 2733365"/>
              <a:gd name="connsiteY51" fmla="*/ 561861 h 1178805"/>
              <a:gd name="connsiteX52" fmla="*/ 605927 w 2733365"/>
              <a:gd name="connsiteY52" fmla="*/ 572878 h 1178805"/>
              <a:gd name="connsiteX53" fmla="*/ 253387 w 2733365"/>
              <a:gd name="connsiteY53" fmla="*/ 616945 h 1178805"/>
              <a:gd name="connsiteX54" fmla="*/ 132202 w 2733365"/>
              <a:gd name="connsiteY54" fmla="*/ 627962 h 1178805"/>
              <a:gd name="connsiteX55" fmla="*/ 99151 w 2733365"/>
              <a:gd name="connsiteY55" fmla="*/ 638979 h 1178805"/>
              <a:gd name="connsiteX56" fmla="*/ 33050 w 2733365"/>
              <a:gd name="connsiteY56" fmla="*/ 683046 h 1178805"/>
              <a:gd name="connsiteX57" fmla="*/ 22033 w 2733365"/>
              <a:gd name="connsiteY57" fmla="*/ 716097 h 1178805"/>
              <a:gd name="connsiteX58" fmla="*/ 0 w 2733365"/>
              <a:gd name="connsiteY58" fmla="*/ 749147 h 1178805"/>
              <a:gd name="connsiteX59" fmla="*/ 22033 w 2733365"/>
              <a:gd name="connsiteY59" fmla="*/ 859316 h 1178805"/>
              <a:gd name="connsiteX60" fmla="*/ 55084 w 2733365"/>
              <a:gd name="connsiteY60" fmla="*/ 892367 h 1178805"/>
              <a:gd name="connsiteX61" fmla="*/ 77118 w 2733365"/>
              <a:gd name="connsiteY61" fmla="*/ 925417 h 1178805"/>
              <a:gd name="connsiteX62" fmla="*/ 110168 w 2733365"/>
              <a:gd name="connsiteY62" fmla="*/ 947451 h 1178805"/>
              <a:gd name="connsiteX63" fmla="*/ 165253 w 2733365"/>
              <a:gd name="connsiteY63" fmla="*/ 980502 h 1178805"/>
              <a:gd name="connsiteX64" fmla="*/ 231354 w 2733365"/>
              <a:gd name="connsiteY64" fmla="*/ 1002535 h 1178805"/>
              <a:gd name="connsiteX65" fmla="*/ 330506 w 2733365"/>
              <a:gd name="connsiteY65" fmla="*/ 1046603 h 1178805"/>
              <a:gd name="connsiteX66" fmla="*/ 440674 w 2733365"/>
              <a:gd name="connsiteY66" fmla="*/ 1090670 h 1178805"/>
              <a:gd name="connsiteX67" fmla="*/ 539826 w 2733365"/>
              <a:gd name="connsiteY67" fmla="*/ 1101687 h 1178805"/>
              <a:gd name="connsiteX68" fmla="*/ 594910 w 2733365"/>
              <a:gd name="connsiteY68" fmla="*/ 1112704 h 1178805"/>
              <a:gd name="connsiteX69" fmla="*/ 826265 w 2733365"/>
              <a:gd name="connsiteY69" fmla="*/ 1123721 h 1178805"/>
              <a:gd name="connsiteX70" fmla="*/ 925416 w 2733365"/>
              <a:gd name="connsiteY70" fmla="*/ 1145755 h 1178805"/>
              <a:gd name="connsiteX71" fmla="*/ 980501 w 2733365"/>
              <a:gd name="connsiteY71" fmla="*/ 1156772 h 1178805"/>
              <a:gd name="connsiteX72" fmla="*/ 1024568 w 2733365"/>
              <a:gd name="connsiteY72" fmla="*/ 1167788 h 1178805"/>
              <a:gd name="connsiteX73" fmla="*/ 1123720 w 2733365"/>
              <a:gd name="connsiteY73" fmla="*/ 1178805 h 1178805"/>
              <a:gd name="connsiteX74" fmla="*/ 1531344 w 2733365"/>
              <a:gd name="connsiteY74" fmla="*/ 1167788 h 1178805"/>
              <a:gd name="connsiteX75" fmla="*/ 1564395 w 2733365"/>
              <a:gd name="connsiteY75" fmla="*/ 1145755 h 1178805"/>
              <a:gd name="connsiteX76" fmla="*/ 1586428 w 2733365"/>
              <a:gd name="connsiteY76" fmla="*/ 1112704 h 1178805"/>
              <a:gd name="connsiteX77" fmla="*/ 1619479 w 2733365"/>
              <a:gd name="connsiteY77" fmla="*/ 1046603 h 1178805"/>
              <a:gd name="connsiteX78" fmla="*/ 1575412 w 2733365"/>
              <a:gd name="connsiteY78" fmla="*/ 947451 h 1178805"/>
              <a:gd name="connsiteX79" fmla="*/ 1542361 w 2733365"/>
              <a:gd name="connsiteY79" fmla="*/ 936434 h 1178805"/>
              <a:gd name="connsiteX80" fmla="*/ 1509310 w 2733365"/>
              <a:gd name="connsiteY80" fmla="*/ 914400 h 117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733365" h="1178805">
                <a:moveTo>
                  <a:pt x="1564395" y="936434"/>
                </a:moveTo>
                <a:cubicBezTo>
                  <a:pt x="1546033" y="925417"/>
                  <a:pt x="1527468" y="914733"/>
                  <a:pt x="1509310" y="903384"/>
                </a:cubicBezTo>
                <a:cubicBezTo>
                  <a:pt x="1498082" y="896367"/>
                  <a:pt x="1488103" y="887271"/>
                  <a:pt x="1476260" y="881350"/>
                </a:cubicBezTo>
                <a:cubicBezTo>
                  <a:pt x="1465873" y="876156"/>
                  <a:pt x="1454226" y="874005"/>
                  <a:pt x="1443209" y="870333"/>
                </a:cubicBezTo>
                <a:cubicBezTo>
                  <a:pt x="1432192" y="862988"/>
                  <a:pt x="1414346" y="860860"/>
                  <a:pt x="1410159" y="848299"/>
                </a:cubicBezTo>
                <a:cubicBezTo>
                  <a:pt x="1394032" y="799918"/>
                  <a:pt x="1429790" y="803688"/>
                  <a:pt x="1454226" y="793215"/>
                </a:cubicBezTo>
                <a:cubicBezTo>
                  <a:pt x="1469321" y="786746"/>
                  <a:pt x="1484034" y="779329"/>
                  <a:pt x="1498293" y="771181"/>
                </a:cubicBezTo>
                <a:cubicBezTo>
                  <a:pt x="1509789" y="764612"/>
                  <a:pt x="1519244" y="754525"/>
                  <a:pt x="1531344" y="749147"/>
                </a:cubicBezTo>
                <a:cubicBezTo>
                  <a:pt x="1551242" y="740303"/>
                  <a:pt x="1614399" y="721027"/>
                  <a:pt x="1641513" y="716097"/>
                </a:cubicBezTo>
                <a:cubicBezTo>
                  <a:pt x="1667061" y="711452"/>
                  <a:pt x="1692892" y="708512"/>
                  <a:pt x="1718631" y="705080"/>
                </a:cubicBezTo>
                <a:lnTo>
                  <a:pt x="1806766" y="694063"/>
                </a:lnTo>
                <a:cubicBezTo>
                  <a:pt x="1847105" y="689817"/>
                  <a:pt x="1887556" y="686718"/>
                  <a:pt x="1927951" y="683046"/>
                </a:cubicBezTo>
                <a:cubicBezTo>
                  <a:pt x="1942640" y="679374"/>
                  <a:pt x="1957084" y="674518"/>
                  <a:pt x="1972019" y="672029"/>
                </a:cubicBezTo>
                <a:cubicBezTo>
                  <a:pt x="2001223" y="667162"/>
                  <a:pt x="2031204" y="667216"/>
                  <a:pt x="2060154" y="661013"/>
                </a:cubicBezTo>
                <a:cubicBezTo>
                  <a:pt x="2152651" y="641193"/>
                  <a:pt x="2097834" y="644128"/>
                  <a:pt x="2170322" y="616945"/>
                </a:cubicBezTo>
                <a:cubicBezTo>
                  <a:pt x="2184499" y="611628"/>
                  <a:pt x="2199701" y="609600"/>
                  <a:pt x="2214390" y="605928"/>
                </a:cubicBezTo>
                <a:cubicBezTo>
                  <a:pt x="2225407" y="598583"/>
                  <a:pt x="2235341" y="589271"/>
                  <a:pt x="2247440" y="583894"/>
                </a:cubicBezTo>
                <a:cubicBezTo>
                  <a:pt x="2268664" y="574461"/>
                  <a:pt x="2313542" y="561861"/>
                  <a:pt x="2313542" y="561861"/>
                </a:cubicBezTo>
                <a:cubicBezTo>
                  <a:pt x="2377125" y="519471"/>
                  <a:pt x="2314370" y="557121"/>
                  <a:pt x="2412693" y="517793"/>
                </a:cubicBezTo>
                <a:cubicBezTo>
                  <a:pt x="2449416" y="503104"/>
                  <a:pt x="2484078" y="481483"/>
                  <a:pt x="2522862" y="473726"/>
                </a:cubicBezTo>
                <a:cubicBezTo>
                  <a:pt x="2559585" y="466381"/>
                  <a:pt x="2597503" y="463535"/>
                  <a:pt x="2633031" y="451692"/>
                </a:cubicBezTo>
                <a:cubicBezTo>
                  <a:pt x="2680445" y="435887"/>
                  <a:pt x="2654815" y="443491"/>
                  <a:pt x="2710149" y="429658"/>
                </a:cubicBezTo>
                <a:cubicBezTo>
                  <a:pt x="2717494" y="414969"/>
                  <a:pt x="2730923" y="401966"/>
                  <a:pt x="2732183" y="385591"/>
                </a:cubicBezTo>
                <a:cubicBezTo>
                  <a:pt x="2735683" y="340092"/>
                  <a:pt x="2733250" y="287505"/>
                  <a:pt x="2699132" y="253388"/>
                </a:cubicBezTo>
                <a:cubicBezTo>
                  <a:pt x="2689769" y="244026"/>
                  <a:pt x="2677098" y="238699"/>
                  <a:pt x="2666081" y="231355"/>
                </a:cubicBezTo>
                <a:cubicBezTo>
                  <a:pt x="2658737" y="220338"/>
                  <a:pt x="2652524" y="208476"/>
                  <a:pt x="2644048" y="198304"/>
                </a:cubicBezTo>
                <a:cubicBezTo>
                  <a:pt x="2617540" y="166494"/>
                  <a:pt x="2610444" y="164884"/>
                  <a:pt x="2577947" y="143220"/>
                </a:cubicBezTo>
                <a:cubicBezTo>
                  <a:pt x="2541224" y="88135"/>
                  <a:pt x="2566930" y="117514"/>
                  <a:pt x="2489812" y="66102"/>
                </a:cubicBezTo>
                <a:lnTo>
                  <a:pt x="2456761" y="44068"/>
                </a:lnTo>
                <a:cubicBezTo>
                  <a:pt x="2445744" y="36723"/>
                  <a:pt x="2436555" y="25245"/>
                  <a:pt x="2423710" y="22034"/>
                </a:cubicBezTo>
                <a:cubicBezTo>
                  <a:pt x="2357972" y="5599"/>
                  <a:pt x="2394578" y="13506"/>
                  <a:pt x="2313542" y="0"/>
                </a:cubicBezTo>
                <a:cubicBezTo>
                  <a:pt x="2273520" y="6670"/>
                  <a:pt x="2163689" y="24245"/>
                  <a:pt x="2137272" y="33051"/>
                </a:cubicBezTo>
                <a:cubicBezTo>
                  <a:pt x="2056807" y="59873"/>
                  <a:pt x="2093703" y="49452"/>
                  <a:pt x="2027103" y="66102"/>
                </a:cubicBezTo>
                <a:cubicBezTo>
                  <a:pt x="1920546" y="146019"/>
                  <a:pt x="2034102" y="68110"/>
                  <a:pt x="1949985" y="110169"/>
                </a:cubicBezTo>
                <a:cubicBezTo>
                  <a:pt x="1938142" y="116090"/>
                  <a:pt x="1929034" y="126825"/>
                  <a:pt x="1916934" y="132203"/>
                </a:cubicBezTo>
                <a:cubicBezTo>
                  <a:pt x="1895710" y="141636"/>
                  <a:pt x="1870158" y="141354"/>
                  <a:pt x="1850833" y="154237"/>
                </a:cubicBezTo>
                <a:cubicBezTo>
                  <a:pt x="1793973" y="192143"/>
                  <a:pt x="1838211" y="166838"/>
                  <a:pt x="1751681" y="198304"/>
                </a:cubicBezTo>
                <a:cubicBezTo>
                  <a:pt x="1709001" y="213824"/>
                  <a:pt x="1701743" y="220442"/>
                  <a:pt x="1663547" y="231355"/>
                </a:cubicBezTo>
                <a:cubicBezTo>
                  <a:pt x="1592963" y="251522"/>
                  <a:pt x="1635061" y="233505"/>
                  <a:pt x="1542361" y="264405"/>
                </a:cubicBezTo>
                <a:cubicBezTo>
                  <a:pt x="1523600" y="270659"/>
                  <a:pt x="1505862" y="279681"/>
                  <a:pt x="1487277" y="286439"/>
                </a:cubicBezTo>
                <a:cubicBezTo>
                  <a:pt x="1345069" y="338151"/>
                  <a:pt x="1483957" y="286614"/>
                  <a:pt x="1377108" y="319490"/>
                </a:cubicBezTo>
                <a:cubicBezTo>
                  <a:pt x="1343810" y="329735"/>
                  <a:pt x="1277956" y="352540"/>
                  <a:pt x="1277956" y="352540"/>
                </a:cubicBezTo>
                <a:cubicBezTo>
                  <a:pt x="1220455" y="390875"/>
                  <a:pt x="1267862" y="365800"/>
                  <a:pt x="1178804" y="385591"/>
                </a:cubicBezTo>
                <a:cubicBezTo>
                  <a:pt x="1114533" y="399874"/>
                  <a:pt x="1176693" y="391217"/>
                  <a:pt x="1112703" y="418641"/>
                </a:cubicBezTo>
                <a:cubicBezTo>
                  <a:pt x="1098786" y="424605"/>
                  <a:pt x="1083195" y="425498"/>
                  <a:pt x="1068636" y="429658"/>
                </a:cubicBezTo>
                <a:cubicBezTo>
                  <a:pt x="1057470" y="432848"/>
                  <a:pt x="1046851" y="437858"/>
                  <a:pt x="1035585" y="440675"/>
                </a:cubicBezTo>
                <a:cubicBezTo>
                  <a:pt x="1017419" y="445217"/>
                  <a:pt x="998667" y="447150"/>
                  <a:pt x="980501" y="451692"/>
                </a:cubicBezTo>
                <a:cubicBezTo>
                  <a:pt x="969235" y="454509"/>
                  <a:pt x="958616" y="459519"/>
                  <a:pt x="947450" y="462709"/>
                </a:cubicBezTo>
                <a:cubicBezTo>
                  <a:pt x="932891" y="466869"/>
                  <a:pt x="917560" y="468410"/>
                  <a:pt x="903383" y="473726"/>
                </a:cubicBezTo>
                <a:cubicBezTo>
                  <a:pt x="812200" y="507920"/>
                  <a:pt x="912147" y="488059"/>
                  <a:pt x="793214" y="517793"/>
                </a:cubicBezTo>
                <a:cubicBezTo>
                  <a:pt x="779095" y="521323"/>
                  <a:pt x="731900" y="531925"/>
                  <a:pt x="716096" y="539827"/>
                </a:cubicBezTo>
                <a:cubicBezTo>
                  <a:pt x="704253" y="545748"/>
                  <a:pt x="695727" y="558056"/>
                  <a:pt x="683045" y="561861"/>
                </a:cubicBezTo>
                <a:cubicBezTo>
                  <a:pt x="658173" y="569323"/>
                  <a:pt x="631633" y="569206"/>
                  <a:pt x="605927" y="572878"/>
                </a:cubicBezTo>
                <a:cubicBezTo>
                  <a:pt x="478248" y="668636"/>
                  <a:pt x="587491" y="599811"/>
                  <a:pt x="253387" y="616945"/>
                </a:cubicBezTo>
                <a:cubicBezTo>
                  <a:pt x="212879" y="619022"/>
                  <a:pt x="172597" y="624290"/>
                  <a:pt x="132202" y="627962"/>
                </a:cubicBezTo>
                <a:cubicBezTo>
                  <a:pt x="121185" y="631634"/>
                  <a:pt x="109303" y="633339"/>
                  <a:pt x="99151" y="638979"/>
                </a:cubicBezTo>
                <a:cubicBezTo>
                  <a:pt x="76002" y="651839"/>
                  <a:pt x="33050" y="683046"/>
                  <a:pt x="33050" y="683046"/>
                </a:cubicBezTo>
                <a:cubicBezTo>
                  <a:pt x="29378" y="694063"/>
                  <a:pt x="27226" y="705710"/>
                  <a:pt x="22033" y="716097"/>
                </a:cubicBezTo>
                <a:cubicBezTo>
                  <a:pt x="16112" y="727940"/>
                  <a:pt x="0" y="735907"/>
                  <a:pt x="0" y="749147"/>
                </a:cubicBezTo>
                <a:cubicBezTo>
                  <a:pt x="0" y="786597"/>
                  <a:pt x="8589" y="824362"/>
                  <a:pt x="22033" y="859316"/>
                </a:cubicBezTo>
                <a:cubicBezTo>
                  <a:pt x="27626" y="873858"/>
                  <a:pt x="45110" y="880398"/>
                  <a:pt x="55084" y="892367"/>
                </a:cubicBezTo>
                <a:cubicBezTo>
                  <a:pt x="63560" y="902539"/>
                  <a:pt x="67756" y="916055"/>
                  <a:pt x="77118" y="925417"/>
                </a:cubicBezTo>
                <a:cubicBezTo>
                  <a:pt x="86480" y="934779"/>
                  <a:pt x="98940" y="940433"/>
                  <a:pt x="110168" y="947451"/>
                </a:cubicBezTo>
                <a:cubicBezTo>
                  <a:pt x="128326" y="958800"/>
                  <a:pt x="145759" y="971641"/>
                  <a:pt x="165253" y="980502"/>
                </a:cubicBezTo>
                <a:cubicBezTo>
                  <a:pt x="186397" y="990113"/>
                  <a:pt x="209790" y="993909"/>
                  <a:pt x="231354" y="1002535"/>
                </a:cubicBezTo>
                <a:cubicBezTo>
                  <a:pt x="264935" y="1015967"/>
                  <a:pt x="297667" y="1031446"/>
                  <a:pt x="330506" y="1046603"/>
                </a:cubicBezTo>
                <a:cubicBezTo>
                  <a:pt x="365840" y="1062911"/>
                  <a:pt x="400722" y="1086231"/>
                  <a:pt x="440674" y="1090670"/>
                </a:cubicBezTo>
                <a:cubicBezTo>
                  <a:pt x="473725" y="1094342"/>
                  <a:pt x="506906" y="1096984"/>
                  <a:pt x="539826" y="1101687"/>
                </a:cubicBezTo>
                <a:cubicBezTo>
                  <a:pt x="558363" y="1104335"/>
                  <a:pt x="576240" y="1111268"/>
                  <a:pt x="594910" y="1112704"/>
                </a:cubicBezTo>
                <a:cubicBezTo>
                  <a:pt x="671888" y="1118625"/>
                  <a:pt x="749147" y="1120049"/>
                  <a:pt x="826265" y="1123721"/>
                </a:cubicBezTo>
                <a:cubicBezTo>
                  <a:pt x="992418" y="1156952"/>
                  <a:pt x="785378" y="1114635"/>
                  <a:pt x="925416" y="1145755"/>
                </a:cubicBezTo>
                <a:cubicBezTo>
                  <a:pt x="943695" y="1149817"/>
                  <a:pt x="962222" y="1152710"/>
                  <a:pt x="980501" y="1156772"/>
                </a:cubicBezTo>
                <a:cubicBezTo>
                  <a:pt x="995281" y="1160056"/>
                  <a:pt x="1009603" y="1165486"/>
                  <a:pt x="1024568" y="1167788"/>
                </a:cubicBezTo>
                <a:cubicBezTo>
                  <a:pt x="1057435" y="1172844"/>
                  <a:pt x="1090669" y="1175133"/>
                  <a:pt x="1123720" y="1178805"/>
                </a:cubicBezTo>
                <a:cubicBezTo>
                  <a:pt x="1259595" y="1175133"/>
                  <a:pt x="1395800" y="1177954"/>
                  <a:pt x="1531344" y="1167788"/>
                </a:cubicBezTo>
                <a:cubicBezTo>
                  <a:pt x="1544548" y="1166798"/>
                  <a:pt x="1555032" y="1155118"/>
                  <a:pt x="1564395" y="1145755"/>
                </a:cubicBezTo>
                <a:cubicBezTo>
                  <a:pt x="1573758" y="1136392"/>
                  <a:pt x="1580507" y="1124547"/>
                  <a:pt x="1586428" y="1112704"/>
                </a:cubicBezTo>
                <a:cubicBezTo>
                  <a:pt x="1632032" y="1021494"/>
                  <a:pt x="1556343" y="1141304"/>
                  <a:pt x="1619479" y="1046603"/>
                </a:cubicBezTo>
                <a:cubicBezTo>
                  <a:pt x="1610278" y="991397"/>
                  <a:pt x="1621204" y="977979"/>
                  <a:pt x="1575412" y="947451"/>
                </a:cubicBezTo>
                <a:cubicBezTo>
                  <a:pt x="1565749" y="941009"/>
                  <a:pt x="1552748" y="941627"/>
                  <a:pt x="1542361" y="936434"/>
                </a:cubicBezTo>
                <a:cubicBezTo>
                  <a:pt x="1530518" y="930513"/>
                  <a:pt x="1509310" y="914400"/>
                  <a:pt x="1509310" y="914400"/>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561714" y="4508654"/>
            <a:ext cx="228600" cy="6197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397639" y="3070034"/>
            <a:ext cx="304800" cy="638867"/>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514019" y="1452390"/>
            <a:ext cx="22860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3540" y="2615588"/>
            <a:ext cx="22860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265802" y="1829718"/>
            <a:ext cx="22860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4102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3087" y="1129148"/>
            <a:ext cx="5114634" cy="5471677"/>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21" name="Rectangle 20"/>
          <p:cNvSpPr/>
          <p:nvPr/>
        </p:nvSpPr>
        <p:spPr>
          <a:xfrm>
            <a:off x="1968807" y="1129148"/>
            <a:ext cx="1993593"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lymphocyte</a:t>
            </a:r>
          </a:p>
        </p:txBody>
      </p:sp>
      <p:cxnSp>
        <p:nvCxnSpPr>
          <p:cNvPr id="5" name="Straight Arrow Connector 4"/>
          <p:cNvCxnSpPr/>
          <p:nvPr/>
        </p:nvCxnSpPr>
        <p:spPr>
          <a:xfrm flipH="1">
            <a:off x="4457700" y="2133600"/>
            <a:ext cx="83820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40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492" y="1364396"/>
            <a:ext cx="6992424" cy="542216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organ. (advance slide for answer)</a:t>
            </a:r>
          </a:p>
        </p:txBody>
      </p:sp>
      <p:sp>
        <p:nvSpPr>
          <p:cNvPr id="21" name="Rectangle 20"/>
          <p:cNvSpPr/>
          <p:nvPr/>
        </p:nvSpPr>
        <p:spPr>
          <a:xfrm>
            <a:off x="4093950" y="1364397"/>
            <a:ext cx="13371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spleen</a:t>
            </a:r>
          </a:p>
        </p:txBody>
      </p:sp>
    </p:spTree>
    <p:extLst>
      <p:ext uri="{BB962C8B-B14F-4D97-AF65-F5344CB8AC3E}">
        <p14:creationId xmlns:p14="http://schemas.microsoft.com/office/powerpoint/2010/main" val="356299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938" y="976835"/>
            <a:ext cx="7658262" cy="5850837"/>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40571"/>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structures. (advance slide for answer)</a:t>
            </a:r>
          </a:p>
        </p:txBody>
      </p:sp>
      <p:sp>
        <p:nvSpPr>
          <p:cNvPr id="21" name="Rectangle 20"/>
          <p:cNvSpPr/>
          <p:nvPr/>
        </p:nvSpPr>
        <p:spPr>
          <a:xfrm>
            <a:off x="2895600" y="2665999"/>
            <a:ext cx="1733469" cy="954107"/>
          </a:xfrm>
          <a:prstGeom prst="rect">
            <a:avLst/>
          </a:prstGeom>
          <a:no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FFFF00"/>
                </a:solidFill>
                <a:effectLst>
                  <a:outerShdw blurRad="50800" dist="39000" dir="5460000" algn="tl">
                    <a:srgbClr val="000000">
                      <a:alpha val="38000"/>
                    </a:srgbClr>
                  </a:outerShdw>
                </a:effectLst>
                <a:latin typeface="+mn-lt"/>
              </a:rPr>
              <a:t>Medullary sinuses</a:t>
            </a:r>
          </a:p>
        </p:txBody>
      </p:sp>
      <p:sp>
        <p:nvSpPr>
          <p:cNvPr id="3" name="Freeform 2"/>
          <p:cNvSpPr/>
          <p:nvPr/>
        </p:nvSpPr>
        <p:spPr>
          <a:xfrm>
            <a:off x="5610225" y="2076057"/>
            <a:ext cx="1257300" cy="2133993"/>
          </a:xfrm>
          <a:custGeom>
            <a:avLst/>
            <a:gdLst>
              <a:gd name="connsiteX0" fmla="*/ 828675 w 1257300"/>
              <a:gd name="connsiteY0" fmla="*/ 1876818 h 2133993"/>
              <a:gd name="connsiteX1" fmla="*/ 800100 w 1257300"/>
              <a:gd name="connsiteY1" fmla="*/ 1667268 h 2133993"/>
              <a:gd name="connsiteX2" fmla="*/ 790575 w 1257300"/>
              <a:gd name="connsiteY2" fmla="*/ 1610118 h 2133993"/>
              <a:gd name="connsiteX3" fmla="*/ 781050 w 1257300"/>
              <a:gd name="connsiteY3" fmla="*/ 1514868 h 2133993"/>
              <a:gd name="connsiteX4" fmla="*/ 790575 w 1257300"/>
              <a:gd name="connsiteY4" fmla="*/ 1381518 h 2133993"/>
              <a:gd name="connsiteX5" fmla="*/ 819150 w 1257300"/>
              <a:gd name="connsiteY5" fmla="*/ 1324368 h 2133993"/>
              <a:gd name="connsiteX6" fmla="*/ 828675 w 1257300"/>
              <a:gd name="connsiteY6" fmla="*/ 1295793 h 2133993"/>
              <a:gd name="connsiteX7" fmla="*/ 895350 w 1257300"/>
              <a:gd name="connsiteY7" fmla="*/ 1219593 h 2133993"/>
              <a:gd name="connsiteX8" fmla="*/ 942975 w 1257300"/>
              <a:gd name="connsiteY8" fmla="*/ 1152918 h 2133993"/>
              <a:gd name="connsiteX9" fmla="*/ 981075 w 1257300"/>
              <a:gd name="connsiteY9" fmla="*/ 1095768 h 2133993"/>
              <a:gd name="connsiteX10" fmla="*/ 1000125 w 1257300"/>
              <a:gd name="connsiteY10" fmla="*/ 1067193 h 2133993"/>
              <a:gd name="connsiteX11" fmla="*/ 1019175 w 1257300"/>
              <a:gd name="connsiteY11" fmla="*/ 1038618 h 2133993"/>
              <a:gd name="connsiteX12" fmla="*/ 1047750 w 1257300"/>
              <a:gd name="connsiteY12" fmla="*/ 981468 h 2133993"/>
              <a:gd name="connsiteX13" fmla="*/ 1076325 w 1257300"/>
              <a:gd name="connsiteY13" fmla="*/ 924318 h 2133993"/>
              <a:gd name="connsiteX14" fmla="*/ 1123950 w 1257300"/>
              <a:gd name="connsiteY14" fmla="*/ 819543 h 2133993"/>
              <a:gd name="connsiteX15" fmla="*/ 1133475 w 1257300"/>
              <a:gd name="connsiteY15" fmla="*/ 781443 h 2133993"/>
              <a:gd name="connsiteX16" fmla="*/ 1152525 w 1257300"/>
              <a:gd name="connsiteY16" fmla="*/ 724293 h 2133993"/>
              <a:gd name="connsiteX17" fmla="*/ 1162050 w 1257300"/>
              <a:gd name="connsiteY17" fmla="*/ 686193 h 2133993"/>
              <a:gd name="connsiteX18" fmla="*/ 1190625 w 1257300"/>
              <a:gd name="connsiteY18" fmla="*/ 619518 h 2133993"/>
              <a:gd name="connsiteX19" fmla="*/ 1209675 w 1257300"/>
              <a:gd name="connsiteY19" fmla="*/ 562368 h 2133993"/>
              <a:gd name="connsiteX20" fmla="*/ 1219200 w 1257300"/>
              <a:gd name="connsiteY20" fmla="*/ 533793 h 2133993"/>
              <a:gd name="connsiteX21" fmla="*/ 1238250 w 1257300"/>
              <a:gd name="connsiteY21" fmla="*/ 457593 h 2133993"/>
              <a:gd name="connsiteX22" fmla="*/ 1257300 w 1257300"/>
              <a:gd name="connsiteY22" fmla="*/ 305193 h 2133993"/>
              <a:gd name="connsiteX23" fmla="*/ 1247775 w 1257300"/>
              <a:gd name="connsiteY23" fmla="*/ 9918 h 2133993"/>
              <a:gd name="connsiteX24" fmla="*/ 1219200 w 1257300"/>
              <a:gd name="connsiteY24" fmla="*/ 393 h 2133993"/>
              <a:gd name="connsiteX25" fmla="*/ 1162050 w 1257300"/>
              <a:gd name="connsiteY25" fmla="*/ 19443 h 2133993"/>
              <a:gd name="connsiteX26" fmla="*/ 1123950 w 1257300"/>
              <a:gd name="connsiteY26" fmla="*/ 28968 h 2133993"/>
              <a:gd name="connsiteX27" fmla="*/ 1095375 w 1257300"/>
              <a:gd name="connsiteY27" fmla="*/ 57543 h 2133993"/>
              <a:gd name="connsiteX28" fmla="*/ 1038225 w 1257300"/>
              <a:gd name="connsiteY28" fmla="*/ 105168 h 2133993"/>
              <a:gd name="connsiteX29" fmla="*/ 971550 w 1257300"/>
              <a:gd name="connsiteY29" fmla="*/ 190893 h 2133993"/>
              <a:gd name="connsiteX30" fmla="*/ 962025 w 1257300"/>
              <a:gd name="connsiteY30" fmla="*/ 219468 h 2133993"/>
              <a:gd name="connsiteX31" fmla="*/ 933450 w 1257300"/>
              <a:gd name="connsiteY31" fmla="*/ 238518 h 2133993"/>
              <a:gd name="connsiteX32" fmla="*/ 895350 w 1257300"/>
              <a:gd name="connsiteY32" fmla="*/ 267093 h 2133993"/>
              <a:gd name="connsiteX33" fmla="*/ 866775 w 1257300"/>
              <a:gd name="connsiteY33" fmla="*/ 295668 h 2133993"/>
              <a:gd name="connsiteX34" fmla="*/ 800100 w 1257300"/>
              <a:gd name="connsiteY34" fmla="*/ 333768 h 2133993"/>
              <a:gd name="connsiteX35" fmla="*/ 742950 w 1257300"/>
              <a:gd name="connsiteY35" fmla="*/ 352818 h 2133993"/>
              <a:gd name="connsiteX36" fmla="*/ 685800 w 1257300"/>
              <a:gd name="connsiteY36" fmla="*/ 371868 h 2133993"/>
              <a:gd name="connsiteX37" fmla="*/ 657225 w 1257300"/>
              <a:gd name="connsiteY37" fmla="*/ 381393 h 2133993"/>
              <a:gd name="connsiteX38" fmla="*/ 552450 w 1257300"/>
              <a:gd name="connsiteY38" fmla="*/ 371868 h 2133993"/>
              <a:gd name="connsiteX39" fmla="*/ 447675 w 1257300"/>
              <a:gd name="connsiteY39" fmla="*/ 314718 h 2133993"/>
              <a:gd name="connsiteX40" fmla="*/ 419100 w 1257300"/>
              <a:gd name="connsiteY40" fmla="*/ 295668 h 2133993"/>
              <a:gd name="connsiteX41" fmla="*/ 390525 w 1257300"/>
              <a:gd name="connsiteY41" fmla="*/ 286143 h 2133993"/>
              <a:gd name="connsiteX42" fmla="*/ 361950 w 1257300"/>
              <a:gd name="connsiteY42" fmla="*/ 267093 h 2133993"/>
              <a:gd name="connsiteX43" fmla="*/ 304800 w 1257300"/>
              <a:gd name="connsiteY43" fmla="*/ 219468 h 2133993"/>
              <a:gd name="connsiteX44" fmla="*/ 247650 w 1257300"/>
              <a:gd name="connsiteY44" fmla="*/ 200418 h 2133993"/>
              <a:gd name="connsiteX45" fmla="*/ 200025 w 1257300"/>
              <a:gd name="connsiteY45" fmla="*/ 267093 h 2133993"/>
              <a:gd name="connsiteX46" fmla="*/ 190500 w 1257300"/>
              <a:gd name="connsiteY46" fmla="*/ 295668 h 2133993"/>
              <a:gd name="connsiteX47" fmla="*/ 200025 w 1257300"/>
              <a:gd name="connsiteY47" fmla="*/ 429018 h 2133993"/>
              <a:gd name="connsiteX48" fmla="*/ 209550 w 1257300"/>
              <a:gd name="connsiteY48" fmla="*/ 486168 h 2133993"/>
              <a:gd name="connsiteX49" fmla="*/ 219075 w 1257300"/>
              <a:gd name="connsiteY49" fmla="*/ 562368 h 2133993"/>
              <a:gd name="connsiteX50" fmla="*/ 209550 w 1257300"/>
              <a:gd name="connsiteY50" fmla="*/ 705243 h 2133993"/>
              <a:gd name="connsiteX51" fmla="*/ 190500 w 1257300"/>
              <a:gd name="connsiteY51" fmla="*/ 733818 h 2133993"/>
              <a:gd name="connsiteX52" fmla="*/ 180975 w 1257300"/>
              <a:gd name="connsiteY52" fmla="*/ 781443 h 2133993"/>
              <a:gd name="connsiteX53" fmla="*/ 142875 w 1257300"/>
              <a:gd name="connsiteY53" fmla="*/ 867168 h 2133993"/>
              <a:gd name="connsiteX54" fmla="*/ 114300 w 1257300"/>
              <a:gd name="connsiteY54" fmla="*/ 933843 h 2133993"/>
              <a:gd name="connsiteX55" fmla="*/ 95250 w 1257300"/>
              <a:gd name="connsiteY55" fmla="*/ 990993 h 2133993"/>
              <a:gd name="connsiteX56" fmla="*/ 76200 w 1257300"/>
              <a:gd name="connsiteY56" fmla="*/ 1048143 h 2133993"/>
              <a:gd name="connsiteX57" fmla="*/ 66675 w 1257300"/>
              <a:gd name="connsiteY57" fmla="*/ 1076718 h 2133993"/>
              <a:gd name="connsiteX58" fmla="*/ 47625 w 1257300"/>
              <a:gd name="connsiteY58" fmla="*/ 1105293 h 2133993"/>
              <a:gd name="connsiteX59" fmla="*/ 38100 w 1257300"/>
              <a:gd name="connsiteY59" fmla="*/ 1143393 h 2133993"/>
              <a:gd name="connsiteX60" fmla="*/ 19050 w 1257300"/>
              <a:gd name="connsiteY60" fmla="*/ 1238643 h 2133993"/>
              <a:gd name="connsiteX61" fmla="*/ 9525 w 1257300"/>
              <a:gd name="connsiteY61" fmla="*/ 1305318 h 2133993"/>
              <a:gd name="connsiteX62" fmla="*/ 0 w 1257300"/>
              <a:gd name="connsiteY62" fmla="*/ 1333893 h 2133993"/>
              <a:gd name="connsiteX63" fmla="*/ 9525 w 1257300"/>
              <a:gd name="connsiteY63" fmla="*/ 1638693 h 2133993"/>
              <a:gd name="connsiteX64" fmla="*/ 19050 w 1257300"/>
              <a:gd name="connsiteY64" fmla="*/ 1667268 h 2133993"/>
              <a:gd name="connsiteX65" fmla="*/ 47625 w 1257300"/>
              <a:gd name="connsiteY65" fmla="*/ 1686318 h 2133993"/>
              <a:gd name="connsiteX66" fmla="*/ 114300 w 1257300"/>
              <a:gd name="connsiteY66" fmla="*/ 1705368 h 2133993"/>
              <a:gd name="connsiteX67" fmla="*/ 180975 w 1257300"/>
              <a:gd name="connsiteY67" fmla="*/ 1733943 h 2133993"/>
              <a:gd name="connsiteX68" fmla="*/ 266700 w 1257300"/>
              <a:gd name="connsiteY68" fmla="*/ 1762518 h 2133993"/>
              <a:gd name="connsiteX69" fmla="*/ 323850 w 1257300"/>
              <a:gd name="connsiteY69" fmla="*/ 1781568 h 2133993"/>
              <a:gd name="connsiteX70" fmla="*/ 352425 w 1257300"/>
              <a:gd name="connsiteY70" fmla="*/ 1791093 h 2133993"/>
              <a:gd name="connsiteX71" fmla="*/ 409575 w 1257300"/>
              <a:gd name="connsiteY71" fmla="*/ 1829193 h 2133993"/>
              <a:gd name="connsiteX72" fmla="*/ 438150 w 1257300"/>
              <a:gd name="connsiteY72" fmla="*/ 1857768 h 2133993"/>
              <a:gd name="connsiteX73" fmla="*/ 495300 w 1257300"/>
              <a:gd name="connsiteY73" fmla="*/ 1895868 h 2133993"/>
              <a:gd name="connsiteX74" fmla="*/ 514350 w 1257300"/>
              <a:gd name="connsiteY74" fmla="*/ 1924443 h 2133993"/>
              <a:gd name="connsiteX75" fmla="*/ 542925 w 1257300"/>
              <a:gd name="connsiteY75" fmla="*/ 2029218 h 2133993"/>
              <a:gd name="connsiteX76" fmla="*/ 552450 w 1257300"/>
              <a:gd name="connsiteY76" fmla="*/ 2086368 h 2133993"/>
              <a:gd name="connsiteX77" fmla="*/ 581025 w 1257300"/>
              <a:gd name="connsiteY77" fmla="*/ 2105418 h 2133993"/>
              <a:gd name="connsiteX78" fmla="*/ 676275 w 1257300"/>
              <a:gd name="connsiteY78" fmla="*/ 2133993 h 2133993"/>
              <a:gd name="connsiteX79" fmla="*/ 790575 w 1257300"/>
              <a:gd name="connsiteY79" fmla="*/ 2095893 h 2133993"/>
              <a:gd name="connsiteX80" fmla="*/ 800100 w 1257300"/>
              <a:gd name="connsiteY80" fmla="*/ 2067318 h 2133993"/>
              <a:gd name="connsiteX81" fmla="*/ 809625 w 1257300"/>
              <a:gd name="connsiteY81" fmla="*/ 2000643 h 2133993"/>
              <a:gd name="connsiteX82" fmla="*/ 819150 w 1257300"/>
              <a:gd name="connsiteY82" fmla="*/ 1886343 h 2133993"/>
              <a:gd name="connsiteX83" fmla="*/ 828675 w 1257300"/>
              <a:gd name="connsiteY83" fmla="*/ 1876818 h 213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57300" h="2133993">
                <a:moveTo>
                  <a:pt x="828675" y="1876818"/>
                </a:moveTo>
                <a:cubicBezTo>
                  <a:pt x="825500" y="1840306"/>
                  <a:pt x="821474" y="1859637"/>
                  <a:pt x="800100" y="1667268"/>
                </a:cubicBezTo>
                <a:cubicBezTo>
                  <a:pt x="797967" y="1648073"/>
                  <a:pt x="792970" y="1629282"/>
                  <a:pt x="790575" y="1610118"/>
                </a:cubicBezTo>
                <a:cubicBezTo>
                  <a:pt x="786617" y="1578456"/>
                  <a:pt x="784225" y="1546618"/>
                  <a:pt x="781050" y="1514868"/>
                </a:cubicBezTo>
                <a:cubicBezTo>
                  <a:pt x="784225" y="1470418"/>
                  <a:pt x="785368" y="1425776"/>
                  <a:pt x="790575" y="1381518"/>
                </a:cubicBezTo>
                <a:cubicBezTo>
                  <a:pt x="794258" y="1350210"/>
                  <a:pt x="805319" y="1352030"/>
                  <a:pt x="819150" y="1324368"/>
                </a:cubicBezTo>
                <a:cubicBezTo>
                  <a:pt x="823640" y="1315388"/>
                  <a:pt x="823799" y="1304570"/>
                  <a:pt x="828675" y="1295793"/>
                </a:cubicBezTo>
                <a:cubicBezTo>
                  <a:pt x="861359" y="1236962"/>
                  <a:pt x="853608" y="1247421"/>
                  <a:pt x="895350" y="1219593"/>
                </a:cubicBezTo>
                <a:cubicBezTo>
                  <a:pt x="957284" y="1126692"/>
                  <a:pt x="860273" y="1271063"/>
                  <a:pt x="942975" y="1152918"/>
                </a:cubicBezTo>
                <a:cubicBezTo>
                  <a:pt x="956105" y="1134161"/>
                  <a:pt x="968375" y="1114818"/>
                  <a:pt x="981075" y="1095768"/>
                </a:cubicBezTo>
                <a:lnTo>
                  <a:pt x="1000125" y="1067193"/>
                </a:lnTo>
                <a:cubicBezTo>
                  <a:pt x="1006475" y="1057668"/>
                  <a:pt x="1015555" y="1049478"/>
                  <a:pt x="1019175" y="1038618"/>
                </a:cubicBezTo>
                <a:cubicBezTo>
                  <a:pt x="1043116" y="966794"/>
                  <a:pt x="1010821" y="1055326"/>
                  <a:pt x="1047750" y="981468"/>
                </a:cubicBezTo>
                <a:cubicBezTo>
                  <a:pt x="1087185" y="902598"/>
                  <a:pt x="1021730" y="1006210"/>
                  <a:pt x="1076325" y="924318"/>
                </a:cubicBezTo>
                <a:cubicBezTo>
                  <a:pt x="1095889" y="826500"/>
                  <a:pt x="1069023" y="929397"/>
                  <a:pt x="1123950" y="819543"/>
                </a:cubicBezTo>
                <a:cubicBezTo>
                  <a:pt x="1129804" y="807834"/>
                  <a:pt x="1129713" y="793982"/>
                  <a:pt x="1133475" y="781443"/>
                </a:cubicBezTo>
                <a:cubicBezTo>
                  <a:pt x="1139245" y="762209"/>
                  <a:pt x="1147655" y="743774"/>
                  <a:pt x="1152525" y="724293"/>
                </a:cubicBezTo>
                <a:cubicBezTo>
                  <a:pt x="1155700" y="711593"/>
                  <a:pt x="1158454" y="698780"/>
                  <a:pt x="1162050" y="686193"/>
                </a:cubicBezTo>
                <a:cubicBezTo>
                  <a:pt x="1177380" y="632537"/>
                  <a:pt x="1165225" y="683018"/>
                  <a:pt x="1190625" y="619518"/>
                </a:cubicBezTo>
                <a:cubicBezTo>
                  <a:pt x="1198083" y="600874"/>
                  <a:pt x="1203325" y="581418"/>
                  <a:pt x="1209675" y="562368"/>
                </a:cubicBezTo>
                <a:cubicBezTo>
                  <a:pt x="1212850" y="552843"/>
                  <a:pt x="1216765" y="543533"/>
                  <a:pt x="1219200" y="533793"/>
                </a:cubicBezTo>
                <a:cubicBezTo>
                  <a:pt x="1225550" y="508393"/>
                  <a:pt x="1233946" y="483418"/>
                  <a:pt x="1238250" y="457593"/>
                </a:cubicBezTo>
                <a:cubicBezTo>
                  <a:pt x="1253021" y="368969"/>
                  <a:pt x="1245853" y="419660"/>
                  <a:pt x="1257300" y="305193"/>
                </a:cubicBezTo>
                <a:cubicBezTo>
                  <a:pt x="1254125" y="206768"/>
                  <a:pt x="1259989" y="107634"/>
                  <a:pt x="1247775" y="9918"/>
                </a:cubicBezTo>
                <a:cubicBezTo>
                  <a:pt x="1246530" y="-45"/>
                  <a:pt x="1229179" y="-716"/>
                  <a:pt x="1219200" y="393"/>
                </a:cubicBezTo>
                <a:cubicBezTo>
                  <a:pt x="1199242" y="2611"/>
                  <a:pt x="1181284" y="13673"/>
                  <a:pt x="1162050" y="19443"/>
                </a:cubicBezTo>
                <a:cubicBezTo>
                  <a:pt x="1149511" y="23205"/>
                  <a:pt x="1136650" y="25793"/>
                  <a:pt x="1123950" y="28968"/>
                </a:cubicBezTo>
                <a:cubicBezTo>
                  <a:pt x="1114425" y="38493"/>
                  <a:pt x="1105723" y="48919"/>
                  <a:pt x="1095375" y="57543"/>
                </a:cubicBezTo>
                <a:cubicBezTo>
                  <a:pt x="1060617" y="86508"/>
                  <a:pt x="1068982" y="65624"/>
                  <a:pt x="1038225" y="105168"/>
                </a:cubicBezTo>
                <a:cubicBezTo>
                  <a:pt x="958474" y="207705"/>
                  <a:pt x="1036424" y="126019"/>
                  <a:pt x="971550" y="190893"/>
                </a:cubicBezTo>
                <a:cubicBezTo>
                  <a:pt x="968375" y="200418"/>
                  <a:pt x="968297" y="211628"/>
                  <a:pt x="962025" y="219468"/>
                </a:cubicBezTo>
                <a:cubicBezTo>
                  <a:pt x="954874" y="228407"/>
                  <a:pt x="942765" y="231864"/>
                  <a:pt x="933450" y="238518"/>
                </a:cubicBezTo>
                <a:cubicBezTo>
                  <a:pt x="920532" y="247745"/>
                  <a:pt x="907403" y="256762"/>
                  <a:pt x="895350" y="267093"/>
                </a:cubicBezTo>
                <a:cubicBezTo>
                  <a:pt x="885123" y="275859"/>
                  <a:pt x="877123" y="287044"/>
                  <a:pt x="866775" y="295668"/>
                </a:cubicBezTo>
                <a:cubicBezTo>
                  <a:pt x="850914" y="308886"/>
                  <a:pt x="818016" y="326602"/>
                  <a:pt x="800100" y="333768"/>
                </a:cubicBezTo>
                <a:cubicBezTo>
                  <a:pt x="781456" y="341226"/>
                  <a:pt x="762000" y="346468"/>
                  <a:pt x="742950" y="352818"/>
                </a:cubicBezTo>
                <a:lnTo>
                  <a:pt x="685800" y="371868"/>
                </a:lnTo>
                <a:lnTo>
                  <a:pt x="657225" y="381393"/>
                </a:lnTo>
                <a:cubicBezTo>
                  <a:pt x="622300" y="378218"/>
                  <a:pt x="586918" y="378331"/>
                  <a:pt x="552450" y="371868"/>
                </a:cubicBezTo>
                <a:cubicBezTo>
                  <a:pt x="514115" y="364680"/>
                  <a:pt x="478145" y="335032"/>
                  <a:pt x="447675" y="314718"/>
                </a:cubicBezTo>
                <a:cubicBezTo>
                  <a:pt x="438150" y="308368"/>
                  <a:pt x="429960" y="299288"/>
                  <a:pt x="419100" y="295668"/>
                </a:cubicBezTo>
                <a:cubicBezTo>
                  <a:pt x="409575" y="292493"/>
                  <a:pt x="399505" y="290633"/>
                  <a:pt x="390525" y="286143"/>
                </a:cubicBezTo>
                <a:cubicBezTo>
                  <a:pt x="380286" y="281023"/>
                  <a:pt x="370744" y="274422"/>
                  <a:pt x="361950" y="267093"/>
                </a:cubicBezTo>
                <a:cubicBezTo>
                  <a:pt x="336315" y="245730"/>
                  <a:pt x="335206" y="232982"/>
                  <a:pt x="304800" y="219468"/>
                </a:cubicBezTo>
                <a:cubicBezTo>
                  <a:pt x="286450" y="211313"/>
                  <a:pt x="247650" y="200418"/>
                  <a:pt x="247650" y="200418"/>
                </a:cubicBezTo>
                <a:cubicBezTo>
                  <a:pt x="200025" y="216293"/>
                  <a:pt x="222250" y="200418"/>
                  <a:pt x="200025" y="267093"/>
                </a:cubicBezTo>
                <a:lnTo>
                  <a:pt x="190500" y="295668"/>
                </a:lnTo>
                <a:cubicBezTo>
                  <a:pt x="193675" y="340118"/>
                  <a:pt x="195591" y="384676"/>
                  <a:pt x="200025" y="429018"/>
                </a:cubicBezTo>
                <a:cubicBezTo>
                  <a:pt x="201947" y="448235"/>
                  <a:pt x="206819" y="467049"/>
                  <a:pt x="209550" y="486168"/>
                </a:cubicBezTo>
                <a:cubicBezTo>
                  <a:pt x="213170" y="511508"/>
                  <a:pt x="215900" y="536968"/>
                  <a:pt x="219075" y="562368"/>
                </a:cubicBezTo>
                <a:cubicBezTo>
                  <a:pt x="215900" y="609993"/>
                  <a:pt x="217397" y="658162"/>
                  <a:pt x="209550" y="705243"/>
                </a:cubicBezTo>
                <a:cubicBezTo>
                  <a:pt x="207668" y="716535"/>
                  <a:pt x="194520" y="723099"/>
                  <a:pt x="190500" y="733818"/>
                </a:cubicBezTo>
                <a:cubicBezTo>
                  <a:pt x="184816" y="748977"/>
                  <a:pt x="185235" y="765824"/>
                  <a:pt x="180975" y="781443"/>
                </a:cubicBezTo>
                <a:cubicBezTo>
                  <a:pt x="165280" y="838990"/>
                  <a:pt x="169087" y="827850"/>
                  <a:pt x="142875" y="867168"/>
                </a:cubicBezTo>
                <a:cubicBezTo>
                  <a:pt x="117679" y="967954"/>
                  <a:pt x="151888" y="849270"/>
                  <a:pt x="114300" y="933843"/>
                </a:cubicBezTo>
                <a:cubicBezTo>
                  <a:pt x="106145" y="952193"/>
                  <a:pt x="101600" y="971943"/>
                  <a:pt x="95250" y="990993"/>
                </a:cubicBezTo>
                <a:lnTo>
                  <a:pt x="76200" y="1048143"/>
                </a:lnTo>
                <a:cubicBezTo>
                  <a:pt x="73025" y="1057668"/>
                  <a:pt x="72244" y="1068364"/>
                  <a:pt x="66675" y="1076718"/>
                </a:cubicBezTo>
                <a:lnTo>
                  <a:pt x="47625" y="1105293"/>
                </a:lnTo>
                <a:cubicBezTo>
                  <a:pt x="44450" y="1117993"/>
                  <a:pt x="40442" y="1130513"/>
                  <a:pt x="38100" y="1143393"/>
                </a:cubicBezTo>
                <a:cubicBezTo>
                  <a:pt x="20588" y="1239708"/>
                  <a:pt x="38611" y="1179959"/>
                  <a:pt x="19050" y="1238643"/>
                </a:cubicBezTo>
                <a:cubicBezTo>
                  <a:pt x="15875" y="1260868"/>
                  <a:pt x="13928" y="1283303"/>
                  <a:pt x="9525" y="1305318"/>
                </a:cubicBezTo>
                <a:cubicBezTo>
                  <a:pt x="7556" y="1315163"/>
                  <a:pt x="0" y="1323853"/>
                  <a:pt x="0" y="1333893"/>
                </a:cubicBezTo>
                <a:cubicBezTo>
                  <a:pt x="0" y="1435543"/>
                  <a:pt x="3726" y="1537209"/>
                  <a:pt x="9525" y="1638693"/>
                </a:cubicBezTo>
                <a:cubicBezTo>
                  <a:pt x="10098" y="1648717"/>
                  <a:pt x="12778" y="1659428"/>
                  <a:pt x="19050" y="1667268"/>
                </a:cubicBezTo>
                <a:cubicBezTo>
                  <a:pt x="26201" y="1676207"/>
                  <a:pt x="37386" y="1681198"/>
                  <a:pt x="47625" y="1686318"/>
                </a:cubicBezTo>
                <a:cubicBezTo>
                  <a:pt x="62850" y="1693931"/>
                  <a:pt x="100058" y="1701299"/>
                  <a:pt x="114300" y="1705368"/>
                </a:cubicBezTo>
                <a:cubicBezTo>
                  <a:pt x="174941" y="1722694"/>
                  <a:pt x="107597" y="1705721"/>
                  <a:pt x="180975" y="1733943"/>
                </a:cubicBezTo>
                <a:cubicBezTo>
                  <a:pt x="209088" y="1744756"/>
                  <a:pt x="238125" y="1752993"/>
                  <a:pt x="266700" y="1762518"/>
                </a:cubicBezTo>
                <a:lnTo>
                  <a:pt x="323850" y="1781568"/>
                </a:lnTo>
                <a:cubicBezTo>
                  <a:pt x="333375" y="1784743"/>
                  <a:pt x="344071" y="1785524"/>
                  <a:pt x="352425" y="1791093"/>
                </a:cubicBezTo>
                <a:cubicBezTo>
                  <a:pt x="371475" y="1803793"/>
                  <a:pt x="393386" y="1813004"/>
                  <a:pt x="409575" y="1829193"/>
                </a:cubicBezTo>
                <a:cubicBezTo>
                  <a:pt x="419100" y="1838718"/>
                  <a:pt x="427517" y="1849498"/>
                  <a:pt x="438150" y="1857768"/>
                </a:cubicBezTo>
                <a:cubicBezTo>
                  <a:pt x="456222" y="1871824"/>
                  <a:pt x="495300" y="1895868"/>
                  <a:pt x="495300" y="1895868"/>
                </a:cubicBezTo>
                <a:cubicBezTo>
                  <a:pt x="501650" y="1905393"/>
                  <a:pt x="509701" y="1913982"/>
                  <a:pt x="514350" y="1924443"/>
                </a:cubicBezTo>
                <a:cubicBezTo>
                  <a:pt x="530373" y="1960494"/>
                  <a:pt x="536030" y="1991295"/>
                  <a:pt x="542925" y="2029218"/>
                </a:cubicBezTo>
                <a:cubicBezTo>
                  <a:pt x="546380" y="2048219"/>
                  <a:pt x="543813" y="2069094"/>
                  <a:pt x="552450" y="2086368"/>
                </a:cubicBezTo>
                <a:cubicBezTo>
                  <a:pt x="557570" y="2096607"/>
                  <a:pt x="570564" y="2100769"/>
                  <a:pt x="581025" y="2105418"/>
                </a:cubicBezTo>
                <a:cubicBezTo>
                  <a:pt x="610840" y="2118669"/>
                  <a:pt x="644610" y="2126077"/>
                  <a:pt x="676275" y="2133993"/>
                </a:cubicBezTo>
                <a:cubicBezTo>
                  <a:pt x="755960" y="2126025"/>
                  <a:pt x="763496" y="2150050"/>
                  <a:pt x="790575" y="2095893"/>
                </a:cubicBezTo>
                <a:cubicBezTo>
                  <a:pt x="795065" y="2086913"/>
                  <a:pt x="796925" y="2076843"/>
                  <a:pt x="800100" y="2067318"/>
                </a:cubicBezTo>
                <a:cubicBezTo>
                  <a:pt x="803275" y="2045093"/>
                  <a:pt x="807275" y="2022970"/>
                  <a:pt x="809625" y="2000643"/>
                </a:cubicBezTo>
                <a:cubicBezTo>
                  <a:pt x="813627" y="1962621"/>
                  <a:pt x="814097" y="1924240"/>
                  <a:pt x="819150" y="1886343"/>
                </a:cubicBezTo>
                <a:cubicBezTo>
                  <a:pt x="820477" y="1876391"/>
                  <a:pt x="831850" y="1913330"/>
                  <a:pt x="828675" y="1876818"/>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038225" y="2581275"/>
            <a:ext cx="1402829" cy="1628775"/>
          </a:xfrm>
          <a:custGeom>
            <a:avLst/>
            <a:gdLst>
              <a:gd name="connsiteX0" fmla="*/ 1114425 w 1402829"/>
              <a:gd name="connsiteY0" fmla="*/ 704850 h 1628775"/>
              <a:gd name="connsiteX1" fmla="*/ 1133475 w 1402829"/>
              <a:gd name="connsiteY1" fmla="*/ 657225 h 1628775"/>
              <a:gd name="connsiteX2" fmla="*/ 1171575 w 1402829"/>
              <a:gd name="connsiteY2" fmla="*/ 600075 h 1628775"/>
              <a:gd name="connsiteX3" fmla="*/ 1190625 w 1402829"/>
              <a:gd name="connsiteY3" fmla="*/ 571500 h 1628775"/>
              <a:gd name="connsiteX4" fmla="*/ 1209675 w 1402829"/>
              <a:gd name="connsiteY4" fmla="*/ 542925 h 1628775"/>
              <a:gd name="connsiteX5" fmla="*/ 1295400 w 1402829"/>
              <a:gd name="connsiteY5" fmla="*/ 495300 h 1628775"/>
              <a:gd name="connsiteX6" fmla="*/ 1323975 w 1402829"/>
              <a:gd name="connsiteY6" fmla="*/ 476250 h 1628775"/>
              <a:gd name="connsiteX7" fmla="*/ 1352550 w 1402829"/>
              <a:gd name="connsiteY7" fmla="*/ 457200 h 1628775"/>
              <a:gd name="connsiteX8" fmla="*/ 1381125 w 1402829"/>
              <a:gd name="connsiteY8" fmla="*/ 428625 h 1628775"/>
              <a:gd name="connsiteX9" fmla="*/ 1390650 w 1402829"/>
              <a:gd name="connsiteY9" fmla="*/ 266700 h 1628775"/>
              <a:gd name="connsiteX10" fmla="*/ 1371600 w 1402829"/>
              <a:gd name="connsiteY10" fmla="*/ 209550 h 1628775"/>
              <a:gd name="connsiteX11" fmla="*/ 1333500 w 1402829"/>
              <a:gd name="connsiteY11" fmla="*/ 152400 h 1628775"/>
              <a:gd name="connsiteX12" fmla="*/ 1314450 w 1402829"/>
              <a:gd name="connsiteY12" fmla="*/ 123825 h 1628775"/>
              <a:gd name="connsiteX13" fmla="*/ 1257300 w 1402829"/>
              <a:gd name="connsiteY13" fmla="*/ 28575 h 1628775"/>
              <a:gd name="connsiteX14" fmla="*/ 1162050 w 1402829"/>
              <a:gd name="connsiteY14" fmla="*/ 0 h 1628775"/>
              <a:gd name="connsiteX15" fmla="*/ 942975 w 1402829"/>
              <a:gd name="connsiteY15" fmla="*/ 9525 h 1628775"/>
              <a:gd name="connsiteX16" fmla="*/ 800100 w 1402829"/>
              <a:gd name="connsiteY16" fmla="*/ 19050 h 1628775"/>
              <a:gd name="connsiteX17" fmla="*/ 590550 w 1402829"/>
              <a:gd name="connsiteY17" fmla="*/ 28575 h 1628775"/>
              <a:gd name="connsiteX18" fmla="*/ 295275 w 1402829"/>
              <a:gd name="connsiteY18" fmla="*/ 47625 h 1628775"/>
              <a:gd name="connsiteX19" fmla="*/ 257175 w 1402829"/>
              <a:gd name="connsiteY19" fmla="*/ 57150 h 1628775"/>
              <a:gd name="connsiteX20" fmla="*/ 152400 w 1402829"/>
              <a:gd name="connsiteY20" fmla="*/ 76200 h 1628775"/>
              <a:gd name="connsiteX21" fmla="*/ 85725 w 1402829"/>
              <a:gd name="connsiteY21" fmla="*/ 104775 h 1628775"/>
              <a:gd name="connsiteX22" fmla="*/ 57150 w 1402829"/>
              <a:gd name="connsiteY22" fmla="*/ 114300 h 1628775"/>
              <a:gd name="connsiteX23" fmla="*/ 9525 w 1402829"/>
              <a:gd name="connsiteY23" fmla="*/ 200025 h 1628775"/>
              <a:gd name="connsiteX24" fmla="*/ 0 w 1402829"/>
              <a:gd name="connsiteY24" fmla="*/ 228600 h 1628775"/>
              <a:gd name="connsiteX25" fmla="*/ 9525 w 1402829"/>
              <a:gd name="connsiteY25" fmla="*/ 295275 h 1628775"/>
              <a:gd name="connsiteX26" fmla="*/ 19050 w 1402829"/>
              <a:gd name="connsiteY26" fmla="*/ 323850 h 1628775"/>
              <a:gd name="connsiteX27" fmla="*/ 104775 w 1402829"/>
              <a:gd name="connsiteY27" fmla="*/ 381000 h 1628775"/>
              <a:gd name="connsiteX28" fmla="*/ 133350 w 1402829"/>
              <a:gd name="connsiteY28" fmla="*/ 400050 h 1628775"/>
              <a:gd name="connsiteX29" fmla="*/ 161925 w 1402829"/>
              <a:gd name="connsiteY29" fmla="*/ 457200 h 1628775"/>
              <a:gd name="connsiteX30" fmla="*/ 180975 w 1402829"/>
              <a:gd name="connsiteY30" fmla="*/ 485775 h 1628775"/>
              <a:gd name="connsiteX31" fmla="*/ 190500 w 1402829"/>
              <a:gd name="connsiteY31" fmla="*/ 561975 h 1628775"/>
              <a:gd name="connsiteX32" fmla="*/ 200025 w 1402829"/>
              <a:gd name="connsiteY32" fmla="*/ 609600 h 1628775"/>
              <a:gd name="connsiteX33" fmla="*/ 209550 w 1402829"/>
              <a:gd name="connsiteY33" fmla="*/ 685800 h 1628775"/>
              <a:gd name="connsiteX34" fmla="*/ 200025 w 1402829"/>
              <a:gd name="connsiteY34" fmla="*/ 990600 h 1628775"/>
              <a:gd name="connsiteX35" fmla="*/ 190500 w 1402829"/>
              <a:gd name="connsiteY35" fmla="*/ 1019175 h 1628775"/>
              <a:gd name="connsiteX36" fmla="*/ 209550 w 1402829"/>
              <a:gd name="connsiteY36" fmla="*/ 1219200 h 1628775"/>
              <a:gd name="connsiteX37" fmla="*/ 228600 w 1402829"/>
              <a:gd name="connsiteY37" fmla="*/ 1276350 h 1628775"/>
              <a:gd name="connsiteX38" fmla="*/ 238125 w 1402829"/>
              <a:gd name="connsiteY38" fmla="*/ 1304925 h 1628775"/>
              <a:gd name="connsiteX39" fmla="*/ 257175 w 1402829"/>
              <a:gd name="connsiteY39" fmla="*/ 1333500 h 1628775"/>
              <a:gd name="connsiteX40" fmla="*/ 266700 w 1402829"/>
              <a:gd name="connsiteY40" fmla="*/ 1362075 h 1628775"/>
              <a:gd name="connsiteX41" fmla="*/ 285750 w 1402829"/>
              <a:gd name="connsiteY41" fmla="*/ 1390650 h 1628775"/>
              <a:gd name="connsiteX42" fmla="*/ 304800 w 1402829"/>
              <a:gd name="connsiteY42" fmla="*/ 1428750 h 1628775"/>
              <a:gd name="connsiteX43" fmla="*/ 333375 w 1402829"/>
              <a:gd name="connsiteY43" fmla="*/ 1447800 h 1628775"/>
              <a:gd name="connsiteX44" fmla="*/ 361950 w 1402829"/>
              <a:gd name="connsiteY44" fmla="*/ 1476375 h 1628775"/>
              <a:gd name="connsiteX45" fmla="*/ 438150 w 1402829"/>
              <a:gd name="connsiteY45" fmla="*/ 1543050 h 1628775"/>
              <a:gd name="connsiteX46" fmla="*/ 552450 w 1402829"/>
              <a:gd name="connsiteY46" fmla="*/ 1581150 h 1628775"/>
              <a:gd name="connsiteX47" fmla="*/ 581025 w 1402829"/>
              <a:gd name="connsiteY47" fmla="*/ 1590675 h 1628775"/>
              <a:gd name="connsiteX48" fmla="*/ 609600 w 1402829"/>
              <a:gd name="connsiteY48" fmla="*/ 1600200 h 1628775"/>
              <a:gd name="connsiteX49" fmla="*/ 733425 w 1402829"/>
              <a:gd name="connsiteY49" fmla="*/ 1619250 h 1628775"/>
              <a:gd name="connsiteX50" fmla="*/ 771525 w 1402829"/>
              <a:gd name="connsiteY50" fmla="*/ 1628775 h 1628775"/>
              <a:gd name="connsiteX51" fmla="*/ 819150 w 1402829"/>
              <a:gd name="connsiteY51" fmla="*/ 1619250 h 1628775"/>
              <a:gd name="connsiteX52" fmla="*/ 828675 w 1402829"/>
              <a:gd name="connsiteY52" fmla="*/ 1590675 h 1628775"/>
              <a:gd name="connsiteX53" fmla="*/ 819150 w 1402829"/>
              <a:gd name="connsiteY53" fmla="*/ 1485900 h 1628775"/>
              <a:gd name="connsiteX54" fmla="*/ 781050 w 1402829"/>
              <a:gd name="connsiteY54" fmla="*/ 1428750 h 1628775"/>
              <a:gd name="connsiteX55" fmla="*/ 714375 w 1402829"/>
              <a:gd name="connsiteY55" fmla="*/ 1343025 h 1628775"/>
              <a:gd name="connsiteX56" fmla="*/ 695325 w 1402829"/>
              <a:gd name="connsiteY56" fmla="*/ 1285875 h 1628775"/>
              <a:gd name="connsiteX57" fmla="*/ 685800 w 1402829"/>
              <a:gd name="connsiteY57" fmla="*/ 1257300 h 1628775"/>
              <a:gd name="connsiteX58" fmla="*/ 695325 w 1402829"/>
              <a:gd name="connsiteY58" fmla="*/ 990600 h 1628775"/>
              <a:gd name="connsiteX59" fmla="*/ 714375 w 1402829"/>
              <a:gd name="connsiteY59" fmla="*/ 876300 h 1628775"/>
              <a:gd name="connsiteX60" fmla="*/ 733425 w 1402829"/>
              <a:gd name="connsiteY60" fmla="*/ 847725 h 1628775"/>
              <a:gd name="connsiteX61" fmla="*/ 762000 w 1402829"/>
              <a:gd name="connsiteY61" fmla="*/ 828675 h 1628775"/>
              <a:gd name="connsiteX62" fmla="*/ 885825 w 1402829"/>
              <a:gd name="connsiteY62" fmla="*/ 809625 h 1628775"/>
              <a:gd name="connsiteX63" fmla="*/ 1028700 w 1402829"/>
              <a:gd name="connsiteY63" fmla="*/ 790575 h 1628775"/>
              <a:gd name="connsiteX64" fmla="*/ 1057275 w 1402829"/>
              <a:gd name="connsiteY64" fmla="*/ 781050 h 1628775"/>
              <a:gd name="connsiteX65" fmla="*/ 1114425 w 1402829"/>
              <a:gd name="connsiteY65" fmla="*/ 704850 h 162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402829" h="1628775">
                <a:moveTo>
                  <a:pt x="1114425" y="704850"/>
                </a:moveTo>
                <a:cubicBezTo>
                  <a:pt x="1127125" y="684213"/>
                  <a:pt x="1125288" y="672235"/>
                  <a:pt x="1133475" y="657225"/>
                </a:cubicBezTo>
                <a:cubicBezTo>
                  <a:pt x="1144438" y="637125"/>
                  <a:pt x="1158875" y="619125"/>
                  <a:pt x="1171575" y="600075"/>
                </a:cubicBezTo>
                <a:lnTo>
                  <a:pt x="1190625" y="571500"/>
                </a:lnTo>
                <a:cubicBezTo>
                  <a:pt x="1196975" y="561975"/>
                  <a:pt x="1198815" y="546545"/>
                  <a:pt x="1209675" y="542925"/>
                </a:cubicBezTo>
                <a:cubicBezTo>
                  <a:pt x="1259970" y="526160"/>
                  <a:pt x="1229896" y="538969"/>
                  <a:pt x="1295400" y="495300"/>
                </a:cubicBezTo>
                <a:lnTo>
                  <a:pt x="1323975" y="476250"/>
                </a:lnTo>
                <a:cubicBezTo>
                  <a:pt x="1333500" y="469900"/>
                  <a:pt x="1344455" y="465295"/>
                  <a:pt x="1352550" y="457200"/>
                </a:cubicBezTo>
                <a:lnTo>
                  <a:pt x="1381125" y="428625"/>
                </a:lnTo>
                <a:cubicBezTo>
                  <a:pt x="1407268" y="350196"/>
                  <a:pt x="1408973" y="370532"/>
                  <a:pt x="1390650" y="266700"/>
                </a:cubicBezTo>
                <a:cubicBezTo>
                  <a:pt x="1387160" y="246925"/>
                  <a:pt x="1382739" y="226258"/>
                  <a:pt x="1371600" y="209550"/>
                </a:cubicBezTo>
                <a:lnTo>
                  <a:pt x="1333500" y="152400"/>
                </a:lnTo>
                <a:cubicBezTo>
                  <a:pt x="1327150" y="142875"/>
                  <a:pt x="1319570" y="134064"/>
                  <a:pt x="1314450" y="123825"/>
                </a:cubicBezTo>
                <a:cubicBezTo>
                  <a:pt x="1305120" y="105165"/>
                  <a:pt x="1271093" y="33173"/>
                  <a:pt x="1257300" y="28575"/>
                </a:cubicBezTo>
                <a:cubicBezTo>
                  <a:pt x="1187731" y="5385"/>
                  <a:pt x="1219631" y="14395"/>
                  <a:pt x="1162050" y="0"/>
                </a:cubicBezTo>
                <a:lnTo>
                  <a:pt x="942975" y="9525"/>
                </a:lnTo>
                <a:cubicBezTo>
                  <a:pt x="895310" y="12034"/>
                  <a:pt x="847761" y="16474"/>
                  <a:pt x="800100" y="19050"/>
                </a:cubicBezTo>
                <a:lnTo>
                  <a:pt x="590550" y="28575"/>
                </a:lnTo>
                <a:cubicBezTo>
                  <a:pt x="421674" y="37019"/>
                  <a:pt x="444414" y="36153"/>
                  <a:pt x="295275" y="47625"/>
                </a:cubicBezTo>
                <a:cubicBezTo>
                  <a:pt x="282575" y="50800"/>
                  <a:pt x="270012" y="54583"/>
                  <a:pt x="257175" y="57150"/>
                </a:cubicBezTo>
                <a:cubicBezTo>
                  <a:pt x="214714" y="65642"/>
                  <a:pt x="193263" y="65984"/>
                  <a:pt x="152400" y="76200"/>
                </a:cubicBezTo>
                <a:cubicBezTo>
                  <a:pt x="116659" y="85135"/>
                  <a:pt x="123889" y="88419"/>
                  <a:pt x="85725" y="104775"/>
                </a:cubicBezTo>
                <a:cubicBezTo>
                  <a:pt x="76497" y="108730"/>
                  <a:pt x="66675" y="111125"/>
                  <a:pt x="57150" y="114300"/>
                </a:cubicBezTo>
                <a:cubicBezTo>
                  <a:pt x="14376" y="157074"/>
                  <a:pt x="32835" y="130096"/>
                  <a:pt x="9525" y="200025"/>
                </a:cubicBezTo>
                <a:lnTo>
                  <a:pt x="0" y="228600"/>
                </a:lnTo>
                <a:cubicBezTo>
                  <a:pt x="3175" y="250825"/>
                  <a:pt x="5122" y="273260"/>
                  <a:pt x="9525" y="295275"/>
                </a:cubicBezTo>
                <a:cubicBezTo>
                  <a:pt x="11494" y="305120"/>
                  <a:pt x="11950" y="316750"/>
                  <a:pt x="19050" y="323850"/>
                </a:cubicBezTo>
                <a:lnTo>
                  <a:pt x="104775" y="381000"/>
                </a:lnTo>
                <a:lnTo>
                  <a:pt x="133350" y="400050"/>
                </a:lnTo>
                <a:cubicBezTo>
                  <a:pt x="187945" y="481942"/>
                  <a:pt x="122490" y="378330"/>
                  <a:pt x="161925" y="457200"/>
                </a:cubicBezTo>
                <a:cubicBezTo>
                  <a:pt x="167045" y="467439"/>
                  <a:pt x="174625" y="476250"/>
                  <a:pt x="180975" y="485775"/>
                </a:cubicBezTo>
                <a:cubicBezTo>
                  <a:pt x="184150" y="511175"/>
                  <a:pt x="186608" y="536675"/>
                  <a:pt x="190500" y="561975"/>
                </a:cubicBezTo>
                <a:cubicBezTo>
                  <a:pt x="192962" y="577976"/>
                  <a:pt x="197563" y="593599"/>
                  <a:pt x="200025" y="609600"/>
                </a:cubicBezTo>
                <a:cubicBezTo>
                  <a:pt x="203917" y="634900"/>
                  <a:pt x="206375" y="660400"/>
                  <a:pt x="209550" y="685800"/>
                </a:cubicBezTo>
                <a:cubicBezTo>
                  <a:pt x="206375" y="787400"/>
                  <a:pt x="205824" y="889116"/>
                  <a:pt x="200025" y="990600"/>
                </a:cubicBezTo>
                <a:cubicBezTo>
                  <a:pt x="199452" y="1000624"/>
                  <a:pt x="190500" y="1009135"/>
                  <a:pt x="190500" y="1019175"/>
                </a:cubicBezTo>
                <a:cubicBezTo>
                  <a:pt x="190500" y="1052214"/>
                  <a:pt x="196552" y="1167208"/>
                  <a:pt x="209550" y="1219200"/>
                </a:cubicBezTo>
                <a:cubicBezTo>
                  <a:pt x="214420" y="1238681"/>
                  <a:pt x="222250" y="1257300"/>
                  <a:pt x="228600" y="1276350"/>
                </a:cubicBezTo>
                <a:cubicBezTo>
                  <a:pt x="231775" y="1285875"/>
                  <a:pt x="232556" y="1296571"/>
                  <a:pt x="238125" y="1304925"/>
                </a:cubicBezTo>
                <a:cubicBezTo>
                  <a:pt x="244475" y="1314450"/>
                  <a:pt x="252055" y="1323261"/>
                  <a:pt x="257175" y="1333500"/>
                </a:cubicBezTo>
                <a:cubicBezTo>
                  <a:pt x="261665" y="1342480"/>
                  <a:pt x="262210" y="1353095"/>
                  <a:pt x="266700" y="1362075"/>
                </a:cubicBezTo>
                <a:cubicBezTo>
                  <a:pt x="271820" y="1372314"/>
                  <a:pt x="280070" y="1380711"/>
                  <a:pt x="285750" y="1390650"/>
                </a:cubicBezTo>
                <a:cubicBezTo>
                  <a:pt x="292795" y="1402978"/>
                  <a:pt x="295710" y="1417842"/>
                  <a:pt x="304800" y="1428750"/>
                </a:cubicBezTo>
                <a:cubicBezTo>
                  <a:pt x="312129" y="1437544"/>
                  <a:pt x="324581" y="1440471"/>
                  <a:pt x="333375" y="1447800"/>
                </a:cubicBezTo>
                <a:cubicBezTo>
                  <a:pt x="343723" y="1456424"/>
                  <a:pt x="353326" y="1466027"/>
                  <a:pt x="361950" y="1476375"/>
                </a:cubicBezTo>
                <a:cubicBezTo>
                  <a:pt x="391868" y="1512277"/>
                  <a:pt x="375138" y="1522046"/>
                  <a:pt x="438150" y="1543050"/>
                </a:cubicBezTo>
                <a:lnTo>
                  <a:pt x="552450" y="1581150"/>
                </a:lnTo>
                <a:lnTo>
                  <a:pt x="581025" y="1590675"/>
                </a:lnTo>
                <a:cubicBezTo>
                  <a:pt x="590550" y="1593850"/>
                  <a:pt x="599755" y="1598231"/>
                  <a:pt x="609600" y="1600200"/>
                </a:cubicBezTo>
                <a:cubicBezTo>
                  <a:pt x="755267" y="1629333"/>
                  <a:pt x="525830" y="1584651"/>
                  <a:pt x="733425" y="1619250"/>
                </a:cubicBezTo>
                <a:cubicBezTo>
                  <a:pt x="746338" y="1621402"/>
                  <a:pt x="758825" y="1625600"/>
                  <a:pt x="771525" y="1628775"/>
                </a:cubicBezTo>
                <a:cubicBezTo>
                  <a:pt x="787400" y="1625600"/>
                  <a:pt x="805680" y="1628230"/>
                  <a:pt x="819150" y="1619250"/>
                </a:cubicBezTo>
                <a:cubicBezTo>
                  <a:pt x="827504" y="1613681"/>
                  <a:pt x="828675" y="1600715"/>
                  <a:pt x="828675" y="1590675"/>
                </a:cubicBezTo>
                <a:cubicBezTo>
                  <a:pt x="828675" y="1555606"/>
                  <a:pt x="829045" y="1519544"/>
                  <a:pt x="819150" y="1485900"/>
                </a:cubicBezTo>
                <a:cubicBezTo>
                  <a:pt x="812690" y="1463935"/>
                  <a:pt x="797239" y="1444939"/>
                  <a:pt x="781050" y="1428750"/>
                </a:cubicBezTo>
                <a:cubicBezTo>
                  <a:pt x="756395" y="1404095"/>
                  <a:pt x="725768" y="1377204"/>
                  <a:pt x="714375" y="1343025"/>
                </a:cubicBezTo>
                <a:lnTo>
                  <a:pt x="695325" y="1285875"/>
                </a:lnTo>
                <a:lnTo>
                  <a:pt x="685800" y="1257300"/>
                </a:lnTo>
                <a:cubicBezTo>
                  <a:pt x="688975" y="1168400"/>
                  <a:pt x="690250" y="1079412"/>
                  <a:pt x="695325" y="990600"/>
                </a:cubicBezTo>
                <a:cubicBezTo>
                  <a:pt x="695738" y="983369"/>
                  <a:pt x="708669" y="891517"/>
                  <a:pt x="714375" y="876300"/>
                </a:cubicBezTo>
                <a:cubicBezTo>
                  <a:pt x="718395" y="865581"/>
                  <a:pt x="725330" y="855820"/>
                  <a:pt x="733425" y="847725"/>
                </a:cubicBezTo>
                <a:cubicBezTo>
                  <a:pt x="741520" y="839630"/>
                  <a:pt x="751761" y="833795"/>
                  <a:pt x="762000" y="828675"/>
                </a:cubicBezTo>
                <a:cubicBezTo>
                  <a:pt x="796441" y="811454"/>
                  <a:pt x="858143" y="812539"/>
                  <a:pt x="885825" y="809625"/>
                </a:cubicBezTo>
                <a:cubicBezTo>
                  <a:pt x="925032" y="805498"/>
                  <a:pt x="987331" y="799768"/>
                  <a:pt x="1028700" y="790575"/>
                </a:cubicBezTo>
                <a:cubicBezTo>
                  <a:pt x="1038501" y="788397"/>
                  <a:pt x="1047750" y="784225"/>
                  <a:pt x="1057275" y="781050"/>
                </a:cubicBezTo>
                <a:cubicBezTo>
                  <a:pt x="1097136" y="721258"/>
                  <a:pt x="1101725" y="725487"/>
                  <a:pt x="1114425" y="704850"/>
                </a:cubicBezTo>
                <a:close/>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828925" y="4257675"/>
            <a:ext cx="3667126" cy="2524125"/>
          </a:xfrm>
          <a:custGeom>
            <a:avLst/>
            <a:gdLst>
              <a:gd name="connsiteX0" fmla="*/ 3648075 w 3667126"/>
              <a:gd name="connsiteY0" fmla="*/ 2114550 h 2524125"/>
              <a:gd name="connsiteX1" fmla="*/ 3667125 w 3667126"/>
              <a:gd name="connsiteY1" fmla="*/ 2057400 h 2524125"/>
              <a:gd name="connsiteX2" fmla="*/ 3648075 w 3667126"/>
              <a:gd name="connsiteY2" fmla="*/ 1990725 h 2524125"/>
              <a:gd name="connsiteX3" fmla="*/ 3619500 w 3667126"/>
              <a:gd name="connsiteY3" fmla="*/ 1971675 h 2524125"/>
              <a:gd name="connsiteX4" fmla="*/ 3533775 w 3667126"/>
              <a:gd name="connsiteY4" fmla="*/ 1905000 h 2524125"/>
              <a:gd name="connsiteX5" fmla="*/ 3467100 w 3667126"/>
              <a:gd name="connsiteY5" fmla="*/ 1885950 h 2524125"/>
              <a:gd name="connsiteX6" fmla="*/ 3419475 w 3667126"/>
              <a:gd name="connsiteY6" fmla="*/ 1876425 h 2524125"/>
              <a:gd name="connsiteX7" fmla="*/ 3390900 w 3667126"/>
              <a:gd name="connsiteY7" fmla="*/ 1866900 h 2524125"/>
              <a:gd name="connsiteX8" fmla="*/ 3352800 w 3667126"/>
              <a:gd name="connsiteY8" fmla="*/ 1857375 h 2524125"/>
              <a:gd name="connsiteX9" fmla="*/ 3295650 w 3667126"/>
              <a:gd name="connsiteY9" fmla="*/ 1819275 h 2524125"/>
              <a:gd name="connsiteX10" fmla="*/ 3228975 w 3667126"/>
              <a:gd name="connsiteY10" fmla="*/ 1800225 h 2524125"/>
              <a:gd name="connsiteX11" fmla="*/ 3200400 w 3667126"/>
              <a:gd name="connsiteY11" fmla="*/ 1781175 h 2524125"/>
              <a:gd name="connsiteX12" fmla="*/ 3162300 w 3667126"/>
              <a:gd name="connsiteY12" fmla="*/ 1771650 h 2524125"/>
              <a:gd name="connsiteX13" fmla="*/ 3133725 w 3667126"/>
              <a:gd name="connsiteY13" fmla="*/ 1762125 h 2524125"/>
              <a:gd name="connsiteX14" fmla="*/ 3067050 w 3667126"/>
              <a:gd name="connsiteY14" fmla="*/ 1743075 h 2524125"/>
              <a:gd name="connsiteX15" fmla="*/ 3038475 w 3667126"/>
              <a:gd name="connsiteY15" fmla="*/ 1724025 h 2524125"/>
              <a:gd name="connsiteX16" fmla="*/ 2971800 w 3667126"/>
              <a:gd name="connsiteY16" fmla="*/ 1647825 h 2524125"/>
              <a:gd name="connsiteX17" fmla="*/ 2962275 w 3667126"/>
              <a:gd name="connsiteY17" fmla="*/ 1619250 h 2524125"/>
              <a:gd name="connsiteX18" fmla="*/ 2933700 w 3667126"/>
              <a:gd name="connsiteY18" fmla="*/ 1590675 h 2524125"/>
              <a:gd name="connsiteX19" fmla="*/ 2981325 w 3667126"/>
              <a:gd name="connsiteY19" fmla="*/ 1409700 h 2524125"/>
              <a:gd name="connsiteX20" fmla="*/ 3009900 w 3667126"/>
              <a:gd name="connsiteY20" fmla="*/ 1390650 h 2524125"/>
              <a:gd name="connsiteX21" fmla="*/ 3095625 w 3667126"/>
              <a:gd name="connsiteY21" fmla="*/ 1314450 h 2524125"/>
              <a:gd name="connsiteX22" fmla="*/ 3133725 w 3667126"/>
              <a:gd name="connsiteY22" fmla="*/ 1228725 h 2524125"/>
              <a:gd name="connsiteX23" fmla="*/ 3114675 w 3667126"/>
              <a:gd name="connsiteY23" fmla="*/ 1143000 h 2524125"/>
              <a:gd name="connsiteX24" fmla="*/ 3095625 w 3667126"/>
              <a:gd name="connsiteY24" fmla="*/ 1114425 h 2524125"/>
              <a:gd name="connsiteX25" fmla="*/ 3038475 w 3667126"/>
              <a:gd name="connsiteY25" fmla="*/ 1066800 h 2524125"/>
              <a:gd name="connsiteX26" fmla="*/ 3009900 w 3667126"/>
              <a:gd name="connsiteY26" fmla="*/ 1057275 h 2524125"/>
              <a:gd name="connsiteX27" fmla="*/ 2933700 w 3667126"/>
              <a:gd name="connsiteY27" fmla="*/ 1038225 h 2524125"/>
              <a:gd name="connsiteX28" fmla="*/ 2905125 w 3667126"/>
              <a:gd name="connsiteY28" fmla="*/ 1028700 h 2524125"/>
              <a:gd name="connsiteX29" fmla="*/ 2876550 w 3667126"/>
              <a:gd name="connsiteY29" fmla="*/ 1009650 h 2524125"/>
              <a:gd name="connsiteX30" fmla="*/ 2800350 w 3667126"/>
              <a:gd name="connsiteY30" fmla="*/ 981075 h 2524125"/>
              <a:gd name="connsiteX31" fmla="*/ 2686050 w 3667126"/>
              <a:gd name="connsiteY31" fmla="*/ 952500 h 2524125"/>
              <a:gd name="connsiteX32" fmla="*/ 2657475 w 3667126"/>
              <a:gd name="connsiteY32" fmla="*/ 933450 h 2524125"/>
              <a:gd name="connsiteX33" fmla="*/ 2600325 w 3667126"/>
              <a:gd name="connsiteY33" fmla="*/ 914400 h 2524125"/>
              <a:gd name="connsiteX34" fmla="*/ 2514600 w 3667126"/>
              <a:gd name="connsiteY34" fmla="*/ 866775 h 2524125"/>
              <a:gd name="connsiteX35" fmla="*/ 2457450 w 3667126"/>
              <a:gd name="connsiteY35" fmla="*/ 828675 h 2524125"/>
              <a:gd name="connsiteX36" fmla="*/ 2362200 w 3667126"/>
              <a:gd name="connsiteY36" fmla="*/ 771525 h 2524125"/>
              <a:gd name="connsiteX37" fmla="*/ 2305050 w 3667126"/>
              <a:gd name="connsiteY37" fmla="*/ 752475 h 2524125"/>
              <a:gd name="connsiteX38" fmla="*/ 2276475 w 3667126"/>
              <a:gd name="connsiteY38" fmla="*/ 742950 h 2524125"/>
              <a:gd name="connsiteX39" fmla="*/ 2219325 w 3667126"/>
              <a:gd name="connsiteY39" fmla="*/ 723900 h 2524125"/>
              <a:gd name="connsiteX40" fmla="*/ 2190750 w 3667126"/>
              <a:gd name="connsiteY40" fmla="*/ 714375 h 2524125"/>
              <a:gd name="connsiteX41" fmla="*/ 2152650 w 3667126"/>
              <a:gd name="connsiteY41" fmla="*/ 704850 h 2524125"/>
              <a:gd name="connsiteX42" fmla="*/ 2085975 w 3667126"/>
              <a:gd name="connsiteY42" fmla="*/ 685800 h 2524125"/>
              <a:gd name="connsiteX43" fmla="*/ 1847850 w 3667126"/>
              <a:gd name="connsiteY43" fmla="*/ 695325 h 2524125"/>
              <a:gd name="connsiteX44" fmla="*/ 1809750 w 3667126"/>
              <a:gd name="connsiteY44" fmla="*/ 704850 h 2524125"/>
              <a:gd name="connsiteX45" fmla="*/ 1724025 w 3667126"/>
              <a:gd name="connsiteY45" fmla="*/ 695325 h 2524125"/>
              <a:gd name="connsiteX46" fmla="*/ 1666875 w 3667126"/>
              <a:gd name="connsiteY46" fmla="*/ 581025 h 2524125"/>
              <a:gd name="connsiteX47" fmla="*/ 1647825 w 3667126"/>
              <a:gd name="connsiteY47" fmla="*/ 552450 h 2524125"/>
              <a:gd name="connsiteX48" fmla="*/ 1619250 w 3667126"/>
              <a:gd name="connsiteY48" fmla="*/ 542925 h 2524125"/>
              <a:gd name="connsiteX49" fmla="*/ 1571625 w 3667126"/>
              <a:gd name="connsiteY49" fmla="*/ 504825 h 2524125"/>
              <a:gd name="connsiteX50" fmla="*/ 1552575 w 3667126"/>
              <a:gd name="connsiteY50" fmla="*/ 476250 h 2524125"/>
              <a:gd name="connsiteX51" fmla="*/ 1524000 w 3667126"/>
              <a:gd name="connsiteY51" fmla="*/ 457200 h 2524125"/>
              <a:gd name="connsiteX52" fmla="*/ 1466850 w 3667126"/>
              <a:gd name="connsiteY52" fmla="*/ 409575 h 2524125"/>
              <a:gd name="connsiteX53" fmla="*/ 1438275 w 3667126"/>
              <a:gd name="connsiteY53" fmla="*/ 400050 h 2524125"/>
              <a:gd name="connsiteX54" fmla="*/ 1400175 w 3667126"/>
              <a:gd name="connsiteY54" fmla="*/ 381000 h 2524125"/>
              <a:gd name="connsiteX55" fmla="*/ 1371600 w 3667126"/>
              <a:gd name="connsiteY55" fmla="*/ 361950 h 2524125"/>
              <a:gd name="connsiteX56" fmla="*/ 1314450 w 3667126"/>
              <a:gd name="connsiteY56" fmla="*/ 342900 h 2524125"/>
              <a:gd name="connsiteX57" fmla="*/ 1238250 w 3667126"/>
              <a:gd name="connsiteY57" fmla="*/ 352425 h 2524125"/>
              <a:gd name="connsiteX58" fmla="*/ 1200150 w 3667126"/>
              <a:gd name="connsiteY58" fmla="*/ 400050 h 2524125"/>
              <a:gd name="connsiteX59" fmla="*/ 1171575 w 3667126"/>
              <a:gd name="connsiteY59" fmla="*/ 409575 h 2524125"/>
              <a:gd name="connsiteX60" fmla="*/ 1076325 w 3667126"/>
              <a:gd name="connsiteY60" fmla="*/ 390525 h 2524125"/>
              <a:gd name="connsiteX61" fmla="*/ 1047750 w 3667126"/>
              <a:gd name="connsiteY61" fmla="*/ 381000 h 2524125"/>
              <a:gd name="connsiteX62" fmla="*/ 990600 w 3667126"/>
              <a:gd name="connsiteY62" fmla="*/ 333375 h 2524125"/>
              <a:gd name="connsiteX63" fmla="*/ 962025 w 3667126"/>
              <a:gd name="connsiteY63" fmla="*/ 314325 h 2524125"/>
              <a:gd name="connsiteX64" fmla="*/ 952500 w 3667126"/>
              <a:gd name="connsiteY64" fmla="*/ 285750 h 2524125"/>
              <a:gd name="connsiteX65" fmla="*/ 923925 w 3667126"/>
              <a:gd name="connsiteY65" fmla="*/ 247650 h 2524125"/>
              <a:gd name="connsiteX66" fmla="*/ 904875 w 3667126"/>
              <a:gd name="connsiteY66" fmla="*/ 219075 h 2524125"/>
              <a:gd name="connsiteX67" fmla="*/ 876300 w 3667126"/>
              <a:gd name="connsiteY67" fmla="*/ 180975 h 2524125"/>
              <a:gd name="connsiteX68" fmla="*/ 838200 w 3667126"/>
              <a:gd name="connsiteY68" fmla="*/ 123825 h 2524125"/>
              <a:gd name="connsiteX69" fmla="*/ 819150 w 3667126"/>
              <a:gd name="connsiteY69" fmla="*/ 95250 h 2524125"/>
              <a:gd name="connsiteX70" fmla="*/ 790575 w 3667126"/>
              <a:gd name="connsiteY70" fmla="*/ 76200 h 2524125"/>
              <a:gd name="connsiteX71" fmla="*/ 771525 w 3667126"/>
              <a:gd name="connsiteY71" fmla="*/ 47625 h 2524125"/>
              <a:gd name="connsiteX72" fmla="*/ 742950 w 3667126"/>
              <a:gd name="connsiteY72" fmla="*/ 28575 h 2524125"/>
              <a:gd name="connsiteX73" fmla="*/ 714375 w 3667126"/>
              <a:gd name="connsiteY73" fmla="*/ 0 h 2524125"/>
              <a:gd name="connsiteX74" fmla="*/ 638175 w 3667126"/>
              <a:gd name="connsiteY74" fmla="*/ 209550 h 2524125"/>
              <a:gd name="connsiteX75" fmla="*/ 676275 w 3667126"/>
              <a:gd name="connsiteY75" fmla="*/ 295275 h 2524125"/>
              <a:gd name="connsiteX76" fmla="*/ 695325 w 3667126"/>
              <a:gd name="connsiteY76" fmla="*/ 352425 h 2524125"/>
              <a:gd name="connsiteX77" fmla="*/ 685800 w 3667126"/>
              <a:gd name="connsiteY77" fmla="*/ 409575 h 2524125"/>
              <a:gd name="connsiteX78" fmla="*/ 647700 w 3667126"/>
              <a:gd name="connsiteY78" fmla="*/ 466725 h 2524125"/>
              <a:gd name="connsiteX79" fmla="*/ 638175 w 3667126"/>
              <a:gd name="connsiteY79" fmla="*/ 495300 h 2524125"/>
              <a:gd name="connsiteX80" fmla="*/ 666750 w 3667126"/>
              <a:gd name="connsiteY80" fmla="*/ 600075 h 2524125"/>
              <a:gd name="connsiteX81" fmla="*/ 723900 w 3667126"/>
              <a:gd name="connsiteY81" fmla="*/ 638175 h 2524125"/>
              <a:gd name="connsiteX82" fmla="*/ 781050 w 3667126"/>
              <a:gd name="connsiteY82" fmla="*/ 685800 h 2524125"/>
              <a:gd name="connsiteX83" fmla="*/ 809625 w 3667126"/>
              <a:gd name="connsiteY83" fmla="*/ 723900 h 2524125"/>
              <a:gd name="connsiteX84" fmla="*/ 838200 w 3667126"/>
              <a:gd name="connsiteY84" fmla="*/ 752475 h 2524125"/>
              <a:gd name="connsiteX85" fmla="*/ 866775 w 3667126"/>
              <a:gd name="connsiteY85" fmla="*/ 809625 h 2524125"/>
              <a:gd name="connsiteX86" fmla="*/ 885825 w 3667126"/>
              <a:gd name="connsiteY86" fmla="*/ 933450 h 2524125"/>
              <a:gd name="connsiteX87" fmla="*/ 962025 w 3667126"/>
              <a:gd name="connsiteY87" fmla="*/ 962025 h 2524125"/>
              <a:gd name="connsiteX88" fmla="*/ 1104900 w 3667126"/>
              <a:gd name="connsiteY88" fmla="*/ 971550 h 2524125"/>
              <a:gd name="connsiteX89" fmla="*/ 1266825 w 3667126"/>
              <a:gd name="connsiteY89" fmla="*/ 962025 h 2524125"/>
              <a:gd name="connsiteX90" fmla="*/ 1276350 w 3667126"/>
              <a:gd name="connsiteY90" fmla="*/ 933450 h 2524125"/>
              <a:gd name="connsiteX91" fmla="*/ 1314450 w 3667126"/>
              <a:gd name="connsiteY91" fmla="*/ 876300 h 2524125"/>
              <a:gd name="connsiteX92" fmla="*/ 1323975 w 3667126"/>
              <a:gd name="connsiteY92" fmla="*/ 847725 h 2524125"/>
              <a:gd name="connsiteX93" fmla="*/ 1352550 w 3667126"/>
              <a:gd name="connsiteY93" fmla="*/ 828675 h 2524125"/>
              <a:gd name="connsiteX94" fmla="*/ 1514475 w 3667126"/>
              <a:gd name="connsiteY94" fmla="*/ 800100 h 2524125"/>
              <a:gd name="connsiteX95" fmla="*/ 1571625 w 3667126"/>
              <a:gd name="connsiteY95" fmla="*/ 790575 h 2524125"/>
              <a:gd name="connsiteX96" fmla="*/ 1600200 w 3667126"/>
              <a:gd name="connsiteY96" fmla="*/ 800100 h 2524125"/>
              <a:gd name="connsiteX97" fmla="*/ 1628775 w 3667126"/>
              <a:gd name="connsiteY97" fmla="*/ 819150 h 2524125"/>
              <a:gd name="connsiteX98" fmla="*/ 1724025 w 3667126"/>
              <a:gd name="connsiteY98" fmla="*/ 847725 h 2524125"/>
              <a:gd name="connsiteX99" fmla="*/ 1752600 w 3667126"/>
              <a:gd name="connsiteY99" fmla="*/ 866775 h 2524125"/>
              <a:gd name="connsiteX100" fmla="*/ 1876425 w 3667126"/>
              <a:gd name="connsiteY100" fmla="*/ 885825 h 2524125"/>
              <a:gd name="connsiteX101" fmla="*/ 1933575 w 3667126"/>
              <a:gd name="connsiteY101" fmla="*/ 904875 h 2524125"/>
              <a:gd name="connsiteX102" fmla="*/ 1981200 w 3667126"/>
              <a:gd name="connsiteY102" fmla="*/ 990600 h 2524125"/>
              <a:gd name="connsiteX103" fmla="*/ 1990725 w 3667126"/>
              <a:gd name="connsiteY103" fmla="*/ 1057275 h 2524125"/>
              <a:gd name="connsiteX104" fmla="*/ 2009775 w 3667126"/>
              <a:gd name="connsiteY104" fmla="*/ 1085850 h 2524125"/>
              <a:gd name="connsiteX105" fmla="*/ 2019300 w 3667126"/>
              <a:gd name="connsiteY105" fmla="*/ 1143000 h 2524125"/>
              <a:gd name="connsiteX106" fmla="*/ 2009775 w 3667126"/>
              <a:gd name="connsiteY106" fmla="*/ 1257300 h 2524125"/>
              <a:gd name="connsiteX107" fmla="*/ 1952625 w 3667126"/>
              <a:gd name="connsiteY107" fmla="*/ 1323975 h 2524125"/>
              <a:gd name="connsiteX108" fmla="*/ 1924050 w 3667126"/>
              <a:gd name="connsiteY108" fmla="*/ 1333500 h 2524125"/>
              <a:gd name="connsiteX109" fmla="*/ 1885950 w 3667126"/>
              <a:gd name="connsiteY109" fmla="*/ 1352550 h 2524125"/>
              <a:gd name="connsiteX110" fmla="*/ 1819275 w 3667126"/>
              <a:gd name="connsiteY110" fmla="*/ 1371600 h 2524125"/>
              <a:gd name="connsiteX111" fmla="*/ 1790700 w 3667126"/>
              <a:gd name="connsiteY111" fmla="*/ 1390650 h 2524125"/>
              <a:gd name="connsiteX112" fmla="*/ 1657350 w 3667126"/>
              <a:gd name="connsiteY112" fmla="*/ 1428750 h 2524125"/>
              <a:gd name="connsiteX113" fmla="*/ 1628775 w 3667126"/>
              <a:gd name="connsiteY113" fmla="*/ 1438275 h 2524125"/>
              <a:gd name="connsiteX114" fmla="*/ 1447800 w 3667126"/>
              <a:gd name="connsiteY114" fmla="*/ 1419225 h 2524125"/>
              <a:gd name="connsiteX115" fmla="*/ 1381125 w 3667126"/>
              <a:gd name="connsiteY115" fmla="*/ 1390650 h 2524125"/>
              <a:gd name="connsiteX116" fmla="*/ 1323975 w 3667126"/>
              <a:gd name="connsiteY116" fmla="*/ 1352550 h 2524125"/>
              <a:gd name="connsiteX117" fmla="*/ 1295400 w 3667126"/>
              <a:gd name="connsiteY117" fmla="*/ 1333500 h 2524125"/>
              <a:gd name="connsiteX118" fmla="*/ 1257300 w 3667126"/>
              <a:gd name="connsiteY118" fmla="*/ 1323975 h 2524125"/>
              <a:gd name="connsiteX119" fmla="*/ 1085850 w 3667126"/>
              <a:gd name="connsiteY119" fmla="*/ 1343025 h 2524125"/>
              <a:gd name="connsiteX120" fmla="*/ 1057275 w 3667126"/>
              <a:gd name="connsiteY120" fmla="*/ 1362075 h 2524125"/>
              <a:gd name="connsiteX121" fmla="*/ 1000125 w 3667126"/>
              <a:gd name="connsiteY121" fmla="*/ 1390650 h 2524125"/>
              <a:gd name="connsiteX122" fmla="*/ 990600 w 3667126"/>
              <a:gd name="connsiteY122" fmla="*/ 1419225 h 2524125"/>
              <a:gd name="connsiteX123" fmla="*/ 914400 w 3667126"/>
              <a:gd name="connsiteY123" fmla="*/ 1428750 h 2524125"/>
              <a:gd name="connsiteX124" fmla="*/ 876300 w 3667126"/>
              <a:gd name="connsiteY124" fmla="*/ 1419225 h 2524125"/>
              <a:gd name="connsiteX125" fmla="*/ 781050 w 3667126"/>
              <a:gd name="connsiteY125" fmla="*/ 1400175 h 2524125"/>
              <a:gd name="connsiteX126" fmla="*/ 752475 w 3667126"/>
              <a:gd name="connsiteY126" fmla="*/ 1390650 h 2524125"/>
              <a:gd name="connsiteX127" fmla="*/ 638175 w 3667126"/>
              <a:gd name="connsiteY127" fmla="*/ 1371600 h 2524125"/>
              <a:gd name="connsiteX128" fmla="*/ 476250 w 3667126"/>
              <a:gd name="connsiteY128" fmla="*/ 1352550 h 2524125"/>
              <a:gd name="connsiteX129" fmla="*/ 428625 w 3667126"/>
              <a:gd name="connsiteY129" fmla="*/ 1343025 h 2524125"/>
              <a:gd name="connsiteX130" fmla="*/ 390525 w 3667126"/>
              <a:gd name="connsiteY130" fmla="*/ 1333500 h 2524125"/>
              <a:gd name="connsiteX131" fmla="*/ 333375 w 3667126"/>
              <a:gd name="connsiteY131" fmla="*/ 1314450 h 2524125"/>
              <a:gd name="connsiteX132" fmla="*/ 304800 w 3667126"/>
              <a:gd name="connsiteY132" fmla="*/ 1238250 h 2524125"/>
              <a:gd name="connsiteX133" fmla="*/ 285750 w 3667126"/>
              <a:gd name="connsiteY133" fmla="*/ 1181100 h 2524125"/>
              <a:gd name="connsiteX134" fmla="*/ 266700 w 3667126"/>
              <a:gd name="connsiteY134" fmla="*/ 1123950 h 2524125"/>
              <a:gd name="connsiteX135" fmla="*/ 247650 w 3667126"/>
              <a:gd name="connsiteY135" fmla="*/ 1066800 h 2524125"/>
              <a:gd name="connsiteX136" fmla="*/ 238125 w 3667126"/>
              <a:gd name="connsiteY136" fmla="*/ 1038225 h 2524125"/>
              <a:gd name="connsiteX137" fmla="*/ 228600 w 3667126"/>
              <a:gd name="connsiteY137" fmla="*/ 1000125 h 2524125"/>
              <a:gd name="connsiteX138" fmla="*/ 171450 w 3667126"/>
              <a:gd name="connsiteY138" fmla="*/ 885825 h 2524125"/>
              <a:gd name="connsiteX139" fmla="*/ 142875 w 3667126"/>
              <a:gd name="connsiteY139" fmla="*/ 876300 h 2524125"/>
              <a:gd name="connsiteX140" fmla="*/ 66675 w 3667126"/>
              <a:gd name="connsiteY140" fmla="*/ 895350 h 2524125"/>
              <a:gd name="connsiteX141" fmla="*/ 47625 w 3667126"/>
              <a:gd name="connsiteY141" fmla="*/ 933450 h 2524125"/>
              <a:gd name="connsiteX142" fmla="*/ 38100 w 3667126"/>
              <a:gd name="connsiteY142" fmla="*/ 981075 h 2524125"/>
              <a:gd name="connsiteX143" fmla="*/ 28575 w 3667126"/>
              <a:gd name="connsiteY143" fmla="*/ 1009650 h 2524125"/>
              <a:gd name="connsiteX144" fmla="*/ 38100 w 3667126"/>
              <a:gd name="connsiteY144" fmla="*/ 1104900 h 2524125"/>
              <a:gd name="connsiteX145" fmla="*/ 57150 w 3667126"/>
              <a:gd name="connsiteY145" fmla="*/ 1162050 h 2524125"/>
              <a:gd name="connsiteX146" fmla="*/ 66675 w 3667126"/>
              <a:gd name="connsiteY146" fmla="*/ 1190625 h 2524125"/>
              <a:gd name="connsiteX147" fmla="*/ 76200 w 3667126"/>
              <a:gd name="connsiteY147" fmla="*/ 1219200 h 2524125"/>
              <a:gd name="connsiteX148" fmla="*/ 95250 w 3667126"/>
              <a:gd name="connsiteY148" fmla="*/ 1247775 h 2524125"/>
              <a:gd name="connsiteX149" fmla="*/ 104775 w 3667126"/>
              <a:gd name="connsiteY149" fmla="*/ 1304925 h 2524125"/>
              <a:gd name="connsiteX150" fmla="*/ 95250 w 3667126"/>
              <a:gd name="connsiteY150" fmla="*/ 1619250 h 2524125"/>
              <a:gd name="connsiteX151" fmla="*/ 85725 w 3667126"/>
              <a:gd name="connsiteY151" fmla="*/ 1647825 h 2524125"/>
              <a:gd name="connsiteX152" fmla="*/ 76200 w 3667126"/>
              <a:gd name="connsiteY152" fmla="*/ 1704975 h 2524125"/>
              <a:gd name="connsiteX153" fmla="*/ 66675 w 3667126"/>
              <a:gd name="connsiteY153" fmla="*/ 1733550 h 2524125"/>
              <a:gd name="connsiteX154" fmla="*/ 47625 w 3667126"/>
              <a:gd name="connsiteY154" fmla="*/ 1809750 h 2524125"/>
              <a:gd name="connsiteX155" fmla="*/ 28575 w 3667126"/>
              <a:gd name="connsiteY155" fmla="*/ 1838325 h 2524125"/>
              <a:gd name="connsiteX156" fmla="*/ 9525 w 3667126"/>
              <a:gd name="connsiteY156" fmla="*/ 1952625 h 2524125"/>
              <a:gd name="connsiteX157" fmla="*/ 0 w 3667126"/>
              <a:gd name="connsiteY157" fmla="*/ 2009775 h 2524125"/>
              <a:gd name="connsiteX158" fmla="*/ 9525 w 3667126"/>
              <a:gd name="connsiteY158" fmla="*/ 2305050 h 2524125"/>
              <a:gd name="connsiteX159" fmla="*/ 19050 w 3667126"/>
              <a:gd name="connsiteY159" fmla="*/ 2371725 h 2524125"/>
              <a:gd name="connsiteX160" fmla="*/ 85725 w 3667126"/>
              <a:gd name="connsiteY160" fmla="*/ 2447925 h 2524125"/>
              <a:gd name="connsiteX161" fmla="*/ 123825 w 3667126"/>
              <a:gd name="connsiteY161" fmla="*/ 2457450 h 2524125"/>
              <a:gd name="connsiteX162" fmla="*/ 228600 w 3667126"/>
              <a:gd name="connsiteY162" fmla="*/ 2476500 h 2524125"/>
              <a:gd name="connsiteX163" fmla="*/ 285750 w 3667126"/>
              <a:gd name="connsiteY163" fmla="*/ 2505075 h 2524125"/>
              <a:gd name="connsiteX164" fmla="*/ 447675 w 3667126"/>
              <a:gd name="connsiteY164" fmla="*/ 2524125 h 2524125"/>
              <a:gd name="connsiteX165" fmla="*/ 495300 w 3667126"/>
              <a:gd name="connsiteY165" fmla="*/ 2505075 h 2524125"/>
              <a:gd name="connsiteX166" fmla="*/ 476250 w 3667126"/>
              <a:gd name="connsiteY166" fmla="*/ 2305050 h 2524125"/>
              <a:gd name="connsiteX167" fmla="*/ 466725 w 3667126"/>
              <a:gd name="connsiteY167" fmla="*/ 2276475 h 2524125"/>
              <a:gd name="connsiteX168" fmla="*/ 447675 w 3667126"/>
              <a:gd name="connsiteY168" fmla="*/ 2247900 h 2524125"/>
              <a:gd name="connsiteX169" fmla="*/ 419100 w 3667126"/>
              <a:gd name="connsiteY169" fmla="*/ 2152650 h 2524125"/>
              <a:gd name="connsiteX170" fmla="*/ 409575 w 3667126"/>
              <a:gd name="connsiteY170" fmla="*/ 2124075 h 2524125"/>
              <a:gd name="connsiteX171" fmla="*/ 400050 w 3667126"/>
              <a:gd name="connsiteY171" fmla="*/ 2095500 h 2524125"/>
              <a:gd name="connsiteX172" fmla="*/ 390525 w 3667126"/>
              <a:gd name="connsiteY172" fmla="*/ 2047875 h 2524125"/>
              <a:gd name="connsiteX173" fmla="*/ 419100 w 3667126"/>
              <a:gd name="connsiteY173" fmla="*/ 1743075 h 2524125"/>
              <a:gd name="connsiteX174" fmla="*/ 447675 w 3667126"/>
              <a:gd name="connsiteY174" fmla="*/ 1714500 h 2524125"/>
              <a:gd name="connsiteX175" fmla="*/ 476250 w 3667126"/>
              <a:gd name="connsiteY175" fmla="*/ 1704975 h 2524125"/>
              <a:gd name="connsiteX176" fmla="*/ 514350 w 3667126"/>
              <a:gd name="connsiteY176" fmla="*/ 1676400 h 2524125"/>
              <a:gd name="connsiteX177" fmla="*/ 571500 w 3667126"/>
              <a:gd name="connsiteY177" fmla="*/ 1657350 h 2524125"/>
              <a:gd name="connsiteX178" fmla="*/ 752475 w 3667126"/>
              <a:gd name="connsiteY178" fmla="*/ 1666875 h 2524125"/>
              <a:gd name="connsiteX179" fmla="*/ 819150 w 3667126"/>
              <a:gd name="connsiteY179" fmla="*/ 1685925 h 2524125"/>
              <a:gd name="connsiteX180" fmla="*/ 866775 w 3667126"/>
              <a:gd name="connsiteY180" fmla="*/ 1771650 h 2524125"/>
              <a:gd name="connsiteX181" fmla="*/ 885825 w 3667126"/>
              <a:gd name="connsiteY181" fmla="*/ 1800225 h 2524125"/>
              <a:gd name="connsiteX182" fmla="*/ 914400 w 3667126"/>
              <a:gd name="connsiteY182" fmla="*/ 1809750 h 2524125"/>
              <a:gd name="connsiteX183" fmla="*/ 971550 w 3667126"/>
              <a:gd name="connsiteY183" fmla="*/ 1838325 h 2524125"/>
              <a:gd name="connsiteX184" fmla="*/ 1066800 w 3667126"/>
              <a:gd name="connsiteY184" fmla="*/ 1819275 h 2524125"/>
              <a:gd name="connsiteX185" fmla="*/ 1095375 w 3667126"/>
              <a:gd name="connsiteY185" fmla="*/ 1790700 h 2524125"/>
              <a:gd name="connsiteX186" fmla="*/ 1123950 w 3667126"/>
              <a:gd name="connsiteY186" fmla="*/ 1781175 h 2524125"/>
              <a:gd name="connsiteX187" fmla="*/ 1200150 w 3667126"/>
              <a:gd name="connsiteY187" fmla="*/ 1752600 h 2524125"/>
              <a:gd name="connsiteX188" fmla="*/ 1257300 w 3667126"/>
              <a:gd name="connsiteY188" fmla="*/ 1724025 h 2524125"/>
              <a:gd name="connsiteX189" fmla="*/ 1314450 w 3667126"/>
              <a:gd name="connsiteY189" fmla="*/ 1704975 h 2524125"/>
              <a:gd name="connsiteX190" fmla="*/ 1447800 w 3667126"/>
              <a:gd name="connsiteY190" fmla="*/ 1724025 h 2524125"/>
              <a:gd name="connsiteX191" fmla="*/ 1504950 w 3667126"/>
              <a:gd name="connsiteY191" fmla="*/ 1762125 h 2524125"/>
              <a:gd name="connsiteX192" fmla="*/ 1495425 w 3667126"/>
              <a:gd name="connsiteY192" fmla="*/ 1847850 h 2524125"/>
              <a:gd name="connsiteX193" fmla="*/ 1476375 w 3667126"/>
              <a:gd name="connsiteY193" fmla="*/ 1876425 h 2524125"/>
              <a:gd name="connsiteX194" fmla="*/ 1457325 w 3667126"/>
              <a:gd name="connsiteY194" fmla="*/ 1914525 h 2524125"/>
              <a:gd name="connsiteX195" fmla="*/ 1447800 w 3667126"/>
              <a:gd name="connsiteY195" fmla="*/ 1971675 h 2524125"/>
              <a:gd name="connsiteX196" fmla="*/ 1438275 w 3667126"/>
              <a:gd name="connsiteY196" fmla="*/ 2000250 h 2524125"/>
              <a:gd name="connsiteX197" fmla="*/ 1447800 w 3667126"/>
              <a:gd name="connsiteY197" fmla="*/ 2076450 h 2524125"/>
              <a:gd name="connsiteX198" fmla="*/ 1457325 w 3667126"/>
              <a:gd name="connsiteY198" fmla="*/ 2114550 h 2524125"/>
              <a:gd name="connsiteX199" fmla="*/ 1485900 w 3667126"/>
              <a:gd name="connsiteY199" fmla="*/ 2181225 h 2524125"/>
              <a:gd name="connsiteX200" fmla="*/ 1524000 w 3667126"/>
              <a:gd name="connsiteY200" fmla="*/ 2238375 h 2524125"/>
              <a:gd name="connsiteX201" fmla="*/ 1543050 w 3667126"/>
              <a:gd name="connsiteY201" fmla="*/ 2266950 h 2524125"/>
              <a:gd name="connsiteX202" fmla="*/ 1571625 w 3667126"/>
              <a:gd name="connsiteY202" fmla="*/ 2295525 h 2524125"/>
              <a:gd name="connsiteX203" fmla="*/ 1609725 w 3667126"/>
              <a:gd name="connsiteY203" fmla="*/ 2352675 h 2524125"/>
              <a:gd name="connsiteX204" fmla="*/ 1628775 w 3667126"/>
              <a:gd name="connsiteY204" fmla="*/ 2381250 h 2524125"/>
              <a:gd name="connsiteX205" fmla="*/ 1657350 w 3667126"/>
              <a:gd name="connsiteY205" fmla="*/ 2400300 h 2524125"/>
              <a:gd name="connsiteX206" fmla="*/ 1714500 w 3667126"/>
              <a:gd name="connsiteY206" fmla="*/ 2447925 h 2524125"/>
              <a:gd name="connsiteX207" fmla="*/ 1743075 w 3667126"/>
              <a:gd name="connsiteY207" fmla="*/ 2457450 h 2524125"/>
              <a:gd name="connsiteX208" fmla="*/ 1800225 w 3667126"/>
              <a:gd name="connsiteY208" fmla="*/ 2495550 h 2524125"/>
              <a:gd name="connsiteX209" fmla="*/ 1971675 w 3667126"/>
              <a:gd name="connsiteY209" fmla="*/ 2514600 h 2524125"/>
              <a:gd name="connsiteX210" fmla="*/ 2057400 w 3667126"/>
              <a:gd name="connsiteY210" fmla="*/ 2495550 h 2524125"/>
              <a:gd name="connsiteX211" fmla="*/ 2124075 w 3667126"/>
              <a:gd name="connsiteY211" fmla="*/ 2466975 h 2524125"/>
              <a:gd name="connsiteX212" fmla="*/ 2152650 w 3667126"/>
              <a:gd name="connsiteY212" fmla="*/ 2409825 h 2524125"/>
              <a:gd name="connsiteX213" fmla="*/ 2162175 w 3667126"/>
              <a:gd name="connsiteY213" fmla="*/ 2381250 h 2524125"/>
              <a:gd name="connsiteX214" fmla="*/ 2200275 w 3667126"/>
              <a:gd name="connsiteY214" fmla="*/ 2352675 h 2524125"/>
              <a:gd name="connsiteX215" fmla="*/ 2257425 w 3667126"/>
              <a:gd name="connsiteY215" fmla="*/ 2314575 h 2524125"/>
              <a:gd name="connsiteX216" fmla="*/ 2295525 w 3667126"/>
              <a:gd name="connsiteY216" fmla="*/ 2257425 h 2524125"/>
              <a:gd name="connsiteX217" fmla="*/ 2324100 w 3667126"/>
              <a:gd name="connsiteY217" fmla="*/ 2190750 h 2524125"/>
              <a:gd name="connsiteX218" fmla="*/ 2362200 w 3667126"/>
              <a:gd name="connsiteY218" fmla="*/ 2114550 h 2524125"/>
              <a:gd name="connsiteX219" fmla="*/ 2371725 w 3667126"/>
              <a:gd name="connsiteY219" fmla="*/ 2085975 h 2524125"/>
              <a:gd name="connsiteX220" fmla="*/ 2438400 w 3667126"/>
              <a:gd name="connsiteY220" fmla="*/ 2009775 h 2524125"/>
              <a:gd name="connsiteX221" fmla="*/ 2447925 w 3667126"/>
              <a:gd name="connsiteY221" fmla="*/ 1981200 h 2524125"/>
              <a:gd name="connsiteX222" fmla="*/ 2533650 w 3667126"/>
              <a:gd name="connsiteY222" fmla="*/ 1933575 h 2524125"/>
              <a:gd name="connsiteX223" fmla="*/ 2590800 w 3667126"/>
              <a:gd name="connsiteY223" fmla="*/ 1895475 h 2524125"/>
              <a:gd name="connsiteX224" fmla="*/ 2733675 w 3667126"/>
              <a:gd name="connsiteY224" fmla="*/ 1914525 h 2524125"/>
              <a:gd name="connsiteX225" fmla="*/ 2762250 w 3667126"/>
              <a:gd name="connsiteY225" fmla="*/ 1933575 h 2524125"/>
              <a:gd name="connsiteX226" fmla="*/ 2819400 w 3667126"/>
              <a:gd name="connsiteY226" fmla="*/ 1952625 h 2524125"/>
              <a:gd name="connsiteX227" fmla="*/ 2895600 w 3667126"/>
              <a:gd name="connsiteY227" fmla="*/ 1943100 h 2524125"/>
              <a:gd name="connsiteX228" fmla="*/ 2924175 w 3667126"/>
              <a:gd name="connsiteY228" fmla="*/ 1914525 h 2524125"/>
              <a:gd name="connsiteX229" fmla="*/ 2952750 w 3667126"/>
              <a:gd name="connsiteY229" fmla="*/ 1905000 h 2524125"/>
              <a:gd name="connsiteX230" fmla="*/ 3143250 w 3667126"/>
              <a:gd name="connsiteY230" fmla="*/ 1914525 h 2524125"/>
              <a:gd name="connsiteX231" fmla="*/ 3200400 w 3667126"/>
              <a:gd name="connsiteY231" fmla="*/ 1943100 h 2524125"/>
              <a:gd name="connsiteX232" fmla="*/ 3257550 w 3667126"/>
              <a:gd name="connsiteY232" fmla="*/ 1962150 h 2524125"/>
              <a:gd name="connsiteX233" fmla="*/ 3324225 w 3667126"/>
              <a:gd name="connsiteY233" fmla="*/ 2000250 h 2524125"/>
              <a:gd name="connsiteX234" fmla="*/ 3352800 w 3667126"/>
              <a:gd name="connsiteY234" fmla="*/ 2009775 h 2524125"/>
              <a:gd name="connsiteX235" fmla="*/ 3409950 w 3667126"/>
              <a:gd name="connsiteY235" fmla="*/ 2057400 h 2524125"/>
              <a:gd name="connsiteX236" fmla="*/ 3438525 w 3667126"/>
              <a:gd name="connsiteY236" fmla="*/ 2066925 h 2524125"/>
              <a:gd name="connsiteX237" fmla="*/ 3467100 w 3667126"/>
              <a:gd name="connsiteY237" fmla="*/ 2085975 h 2524125"/>
              <a:gd name="connsiteX238" fmla="*/ 3524250 w 3667126"/>
              <a:gd name="connsiteY238" fmla="*/ 2105025 h 2524125"/>
              <a:gd name="connsiteX239" fmla="*/ 3552825 w 3667126"/>
              <a:gd name="connsiteY239" fmla="*/ 2114550 h 2524125"/>
              <a:gd name="connsiteX240" fmla="*/ 3648075 w 3667126"/>
              <a:gd name="connsiteY240" fmla="*/ 2095500 h 2524125"/>
              <a:gd name="connsiteX241" fmla="*/ 3657600 w 3667126"/>
              <a:gd name="connsiteY241" fmla="*/ 2066925 h 2524125"/>
              <a:gd name="connsiteX242" fmla="*/ 3667125 w 3667126"/>
              <a:gd name="connsiteY242" fmla="*/ 2028825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3667126" h="2524125">
                <a:moveTo>
                  <a:pt x="3648075" y="2114550"/>
                </a:moveTo>
                <a:cubicBezTo>
                  <a:pt x="3654425" y="2095500"/>
                  <a:pt x="3665127" y="2077381"/>
                  <a:pt x="3667125" y="2057400"/>
                </a:cubicBezTo>
                <a:cubicBezTo>
                  <a:pt x="3667277" y="2055879"/>
                  <a:pt x="3652450" y="1996194"/>
                  <a:pt x="3648075" y="1990725"/>
                </a:cubicBezTo>
                <a:cubicBezTo>
                  <a:pt x="3640924" y="1981786"/>
                  <a:pt x="3628294" y="1979004"/>
                  <a:pt x="3619500" y="1971675"/>
                </a:cubicBezTo>
                <a:cubicBezTo>
                  <a:pt x="3586626" y="1944280"/>
                  <a:pt x="3581923" y="1921049"/>
                  <a:pt x="3533775" y="1905000"/>
                </a:cubicBezTo>
                <a:cubicBezTo>
                  <a:pt x="3501954" y="1894393"/>
                  <a:pt x="3502980" y="1893923"/>
                  <a:pt x="3467100" y="1885950"/>
                </a:cubicBezTo>
                <a:cubicBezTo>
                  <a:pt x="3451296" y="1882438"/>
                  <a:pt x="3435181" y="1880352"/>
                  <a:pt x="3419475" y="1876425"/>
                </a:cubicBezTo>
                <a:cubicBezTo>
                  <a:pt x="3409735" y="1873990"/>
                  <a:pt x="3400554" y="1869658"/>
                  <a:pt x="3390900" y="1866900"/>
                </a:cubicBezTo>
                <a:cubicBezTo>
                  <a:pt x="3378313" y="1863304"/>
                  <a:pt x="3365500" y="1860550"/>
                  <a:pt x="3352800" y="1857375"/>
                </a:cubicBezTo>
                <a:cubicBezTo>
                  <a:pt x="3333750" y="1844675"/>
                  <a:pt x="3317862" y="1824828"/>
                  <a:pt x="3295650" y="1819275"/>
                </a:cubicBezTo>
                <a:cubicBezTo>
                  <a:pt x="3283443" y="1816223"/>
                  <a:pt x="3242640" y="1807057"/>
                  <a:pt x="3228975" y="1800225"/>
                </a:cubicBezTo>
                <a:cubicBezTo>
                  <a:pt x="3218736" y="1795105"/>
                  <a:pt x="3210922" y="1785684"/>
                  <a:pt x="3200400" y="1781175"/>
                </a:cubicBezTo>
                <a:cubicBezTo>
                  <a:pt x="3188368" y="1776018"/>
                  <a:pt x="3174887" y="1775246"/>
                  <a:pt x="3162300" y="1771650"/>
                </a:cubicBezTo>
                <a:cubicBezTo>
                  <a:pt x="3152646" y="1768892"/>
                  <a:pt x="3143379" y="1764883"/>
                  <a:pt x="3133725" y="1762125"/>
                </a:cubicBezTo>
                <a:cubicBezTo>
                  <a:pt x="3119483" y="1758056"/>
                  <a:pt x="3082275" y="1750688"/>
                  <a:pt x="3067050" y="1743075"/>
                </a:cubicBezTo>
                <a:cubicBezTo>
                  <a:pt x="3056811" y="1737955"/>
                  <a:pt x="3048000" y="1730375"/>
                  <a:pt x="3038475" y="1724025"/>
                </a:cubicBezTo>
                <a:cubicBezTo>
                  <a:pt x="2994025" y="1657350"/>
                  <a:pt x="3019425" y="1679575"/>
                  <a:pt x="2971800" y="1647825"/>
                </a:cubicBezTo>
                <a:cubicBezTo>
                  <a:pt x="2968625" y="1638300"/>
                  <a:pt x="2967844" y="1627604"/>
                  <a:pt x="2962275" y="1619250"/>
                </a:cubicBezTo>
                <a:cubicBezTo>
                  <a:pt x="2954803" y="1608042"/>
                  <a:pt x="2935371" y="1604041"/>
                  <a:pt x="2933700" y="1590675"/>
                </a:cubicBezTo>
                <a:cubicBezTo>
                  <a:pt x="2928262" y="1547174"/>
                  <a:pt x="2929509" y="1444244"/>
                  <a:pt x="2981325" y="1409700"/>
                </a:cubicBezTo>
                <a:cubicBezTo>
                  <a:pt x="2990850" y="1403350"/>
                  <a:pt x="3001344" y="1398255"/>
                  <a:pt x="3009900" y="1390650"/>
                </a:cubicBezTo>
                <a:cubicBezTo>
                  <a:pt x="3107767" y="1303657"/>
                  <a:pt x="3030772" y="1357685"/>
                  <a:pt x="3095625" y="1314450"/>
                </a:cubicBezTo>
                <a:cubicBezTo>
                  <a:pt x="3118295" y="1246440"/>
                  <a:pt x="3103536" y="1274008"/>
                  <a:pt x="3133725" y="1228725"/>
                </a:cubicBezTo>
                <a:cubicBezTo>
                  <a:pt x="3130067" y="1206775"/>
                  <a:pt x="3126399" y="1166448"/>
                  <a:pt x="3114675" y="1143000"/>
                </a:cubicBezTo>
                <a:cubicBezTo>
                  <a:pt x="3109555" y="1132761"/>
                  <a:pt x="3102954" y="1123219"/>
                  <a:pt x="3095625" y="1114425"/>
                </a:cubicBezTo>
                <a:cubicBezTo>
                  <a:pt x="3080578" y="1096369"/>
                  <a:pt x="3059882" y="1077504"/>
                  <a:pt x="3038475" y="1066800"/>
                </a:cubicBezTo>
                <a:cubicBezTo>
                  <a:pt x="3029495" y="1062310"/>
                  <a:pt x="3019586" y="1059917"/>
                  <a:pt x="3009900" y="1057275"/>
                </a:cubicBezTo>
                <a:cubicBezTo>
                  <a:pt x="2984641" y="1050386"/>
                  <a:pt x="2958538" y="1046504"/>
                  <a:pt x="2933700" y="1038225"/>
                </a:cubicBezTo>
                <a:cubicBezTo>
                  <a:pt x="2924175" y="1035050"/>
                  <a:pt x="2914105" y="1033190"/>
                  <a:pt x="2905125" y="1028700"/>
                </a:cubicBezTo>
                <a:cubicBezTo>
                  <a:pt x="2894886" y="1023580"/>
                  <a:pt x="2886789" y="1014770"/>
                  <a:pt x="2876550" y="1009650"/>
                </a:cubicBezTo>
                <a:cubicBezTo>
                  <a:pt x="2870617" y="1006684"/>
                  <a:pt x="2815189" y="984372"/>
                  <a:pt x="2800350" y="981075"/>
                </a:cubicBezTo>
                <a:cubicBezTo>
                  <a:pt x="2768213" y="973933"/>
                  <a:pt x="2714920" y="971747"/>
                  <a:pt x="2686050" y="952500"/>
                </a:cubicBezTo>
                <a:cubicBezTo>
                  <a:pt x="2676525" y="946150"/>
                  <a:pt x="2667936" y="938099"/>
                  <a:pt x="2657475" y="933450"/>
                </a:cubicBezTo>
                <a:cubicBezTo>
                  <a:pt x="2639125" y="925295"/>
                  <a:pt x="2617033" y="925539"/>
                  <a:pt x="2600325" y="914400"/>
                </a:cubicBezTo>
                <a:cubicBezTo>
                  <a:pt x="2534821" y="870731"/>
                  <a:pt x="2564895" y="883540"/>
                  <a:pt x="2514600" y="866775"/>
                </a:cubicBezTo>
                <a:cubicBezTo>
                  <a:pt x="2451184" y="803359"/>
                  <a:pt x="2519481" y="863137"/>
                  <a:pt x="2457450" y="828675"/>
                </a:cubicBezTo>
                <a:cubicBezTo>
                  <a:pt x="2399946" y="796728"/>
                  <a:pt x="2413671" y="792113"/>
                  <a:pt x="2362200" y="771525"/>
                </a:cubicBezTo>
                <a:cubicBezTo>
                  <a:pt x="2343556" y="764067"/>
                  <a:pt x="2324100" y="758825"/>
                  <a:pt x="2305050" y="752475"/>
                </a:cubicBezTo>
                <a:lnTo>
                  <a:pt x="2276475" y="742950"/>
                </a:lnTo>
                <a:lnTo>
                  <a:pt x="2219325" y="723900"/>
                </a:lnTo>
                <a:cubicBezTo>
                  <a:pt x="2209800" y="720725"/>
                  <a:pt x="2200490" y="716810"/>
                  <a:pt x="2190750" y="714375"/>
                </a:cubicBezTo>
                <a:cubicBezTo>
                  <a:pt x="2178050" y="711200"/>
                  <a:pt x="2165237" y="708446"/>
                  <a:pt x="2152650" y="704850"/>
                </a:cubicBezTo>
                <a:cubicBezTo>
                  <a:pt x="2056997" y="677521"/>
                  <a:pt x="2205082" y="715577"/>
                  <a:pt x="2085975" y="685800"/>
                </a:cubicBezTo>
                <a:cubicBezTo>
                  <a:pt x="2006600" y="688975"/>
                  <a:pt x="1927100" y="689859"/>
                  <a:pt x="1847850" y="695325"/>
                </a:cubicBezTo>
                <a:cubicBezTo>
                  <a:pt x="1834790" y="696226"/>
                  <a:pt x="1822841" y="704850"/>
                  <a:pt x="1809750" y="704850"/>
                </a:cubicBezTo>
                <a:cubicBezTo>
                  <a:pt x="1780999" y="704850"/>
                  <a:pt x="1752600" y="698500"/>
                  <a:pt x="1724025" y="695325"/>
                </a:cubicBezTo>
                <a:cubicBezTo>
                  <a:pt x="1697735" y="616455"/>
                  <a:pt x="1716114" y="654883"/>
                  <a:pt x="1666875" y="581025"/>
                </a:cubicBezTo>
                <a:cubicBezTo>
                  <a:pt x="1660525" y="571500"/>
                  <a:pt x="1658685" y="556070"/>
                  <a:pt x="1647825" y="552450"/>
                </a:cubicBezTo>
                <a:lnTo>
                  <a:pt x="1619250" y="542925"/>
                </a:lnTo>
                <a:cubicBezTo>
                  <a:pt x="1564655" y="461033"/>
                  <a:pt x="1637350" y="557405"/>
                  <a:pt x="1571625" y="504825"/>
                </a:cubicBezTo>
                <a:cubicBezTo>
                  <a:pt x="1562686" y="497674"/>
                  <a:pt x="1560670" y="484345"/>
                  <a:pt x="1552575" y="476250"/>
                </a:cubicBezTo>
                <a:cubicBezTo>
                  <a:pt x="1544480" y="468155"/>
                  <a:pt x="1532794" y="464529"/>
                  <a:pt x="1524000" y="457200"/>
                </a:cubicBezTo>
                <a:cubicBezTo>
                  <a:pt x="1492402" y="430868"/>
                  <a:pt x="1502323" y="427312"/>
                  <a:pt x="1466850" y="409575"/>
                </a:cubicBezTo>
                <a:cubicBezTo>
                  <a:pt x="1457870" y="405085"/>
                  <a:pt x="1447503" y="404005"/>
                  <a:pt x="1438275" y="400050"/>
                </a:cubicBezTo>
                <a:cubicBezTo>
                  <a:pt x="1425224" y="394457"/>
                  <a:pt x="1412503" y="388045"/>
                  <a:pt x="1400175" y="381000"/>
                </a:cubicBezTo>
                <a:cubicBezTo>
                  <a:pt x="1390236" y="375320"/>
                  <a:pt x="1382061" y="366599"/>
                  <a:pt x="1371600" y="361950"/>
                </a:cubicBezTo>
                <a:cubicBezTo>
                  <a:pt x="1353250" y="353795"/>
                  <a:pt x="1314450" y="342900"/>
                  <a:pt x="1314450" y="342900"/>
                </a:cubicBezTo>
                <a:cubicBezTo>
                  <a:pt x="1289050" y="346075"/>
                  <a:pt x="1262946" y="345690"/>
                  <a:pt x="1238250" y="352425"/>
                </a:cubicBezTo>
                <a:cubicBezTo>
                  <a:pt x="1180108" y="368282"/>
                  <a:pt x="1231900" y="368300"/>
                  <a:pt x="1200150" y="400050"/>
                </a:cubicBezTo>
                <a:cubicBezTo>
                  <a:pt x="1193050" y="407150"/>
                  <a:pt x="1181100" y="406400"/>
                  <a:pt x="1171575" y="409575"/>
                </a:cubicBezTo>
                <a:cubicBezTo>
                  <a:pt x="1139825" y="403225"/>
                  <a:pt x="1107042" y="400764"/>
                  <a:pt x="1076325" y="390525"/>
                </a:cubicBezTo>
                <a:cubicBezTo>
                  <a:pt x="1066800" y="387350"/>
                  <a:pt x="1056730" y="385490"/>
                  <a:pt x="1047750" y="381000"/>
                </a:cubicBezTo>
                <a:cubicBezTo>
                  <a:pt x="1012277" y="363263"/>
                  <a:pt x="1022198" y="359707"/>
                  <a:pt x="990600" y="333375"/>
                </a:cubicBezTo>
                <a:cubicBezTo>
                  <a:pt x="981806" y="326046"/>
                  <a:pt x="971550" y="320675"/>
                  <a:pt x="962025" y="314325"/>
                </a:cubicBezTo>
                <a:cubicBezTo>
                  <a:pt x="958850" y="304800"/>
                  <a:pt x="957481" y="294467"/>
                  <a:pt x="952500" y="285750"/>
                </a:cubicBezTo>
                <a:cubicBezTo>
                  <a:pt x="944624" y="271967"/>
                  <a:pt x="933152" y="260568"/>
                  <a:pt x="923925" y="247650"/>
                </a:cubicBezTo>
                <a:cubicBezTo>
                  <a:pt x="917271" y="238335"/>
                  <a:pt x="911529" y="228390"/>
                  <a:pt x="904875" y="219075"/>
                </a:cubicBezTo>
                <a:cubicBezTo>
                  <a:pt x="895648" y="206157"/>
                  <a:pt x="885404" y="193980"/>
                  <a:pt x="876300" y="180975"/>
                </a:cubicBezTo>
                <a:cubicBezTo>
                  <a:pt x="863170" y="162218"/>
                  <a:pt x="850900" y="142875"/>
                  <a:pt x="838200" y="123825"/>
                </a:cubicBezTo>
                <a:cubicBezTo>
                  <a:pt x="831850" y="114300"/>
                  <a:pt x="828675" y="101600"/>
                  <a:pt x="819150" y="95250"/>
                </a:cubicBezTo>
                <a:lnTo>
                  <a:pt x="790575" y="76200"/>
                </a:lnTo>
                <a:cubicBezTo>
                  <a:pt x="784225" y="66675"/>
                  <a:pt x="779620" y="55720"/>
                  <a:pt x="771525" y="47625"/>
                </a:cubicBezTo>
                <a:cubicBezTo>
                  <a:pt x="763430" y="39530"/>
                  <a:pt x="751744" y="35904"/>
                  <a:pt x="742950" y="28575"/>
                </a:cubicBezTo>
                <a:cubicBezTo>
                  <a:pt x="732602" y="19951"/>
                  <a:pt x="723900" y="9525"/>
                  <a:pt x="714375" y="0"/>
                </a:cubicBezTo>
                <a:cubicBezTo>
                  <a:pt x="568487" y="16210"/>
                  <a:pt x="612936" y="-17599"/>
                  <a:pt x="638175" y="209550"/>
                </a:cubicBezTo>
                <a:cubicBezTo>
                  <a:pt x="646578" y="285174"/>
                  <a:pt x="654220" y="245651"/>
                  <a:pt x="676275" y="295275"/>
                </a:cubicBezTo>
                <a:cubicBezTo>
                  <a:pt x="684430" y="313625"/>
                  <a:pt x="695325" y="352425"/>
                  <a:pt x="695325" y="352425"/>
                </a:cubicBezTo>
                <a:cubicBezTo>
                  <a:pt x="692150" y="371475"/>
                  <a:pt x="693228" y="391748"/>
                  <a:pt x="685800" y="409575"/>
                </a:cubicBezTo>
                <a:cubicBezTo>
                  <a:pt x="676994" y="430709"/>
                  <a:pt x="654940" y="445005"/>
                  <a:pt x="647700" y="466725"/>
                </a:cubicBezTo>
                <a:lnTo>
                  <a:pt x="638175" y="495300"/>
                </a:lnTo>
                <a:cubicBezTo>
                  <a:pt x="641146" y="510153"/>
                  <a:pt x="655595" y="592638"/>
                  <a:pt x="666750" y="600075"/>
                </a:cubicBezTo>
                <a:lnTo>
                  <a:pt x="723900" y="638175"/>
                </a:lnTo>
                <a:cubicBezTo>
                  <a:pt x="753295" y="657772"/>
                  <a:pt x="756604" y="657279"/>
                  <a:pt x="781050" y="685800"/>
                </a:cubicBezTo>
                <a:cubicBezTo>
                  <a:pt x="791381" y="697853"/>
                  <a:pt x="799294" y="711847"/>
                  <a:pt x="809625" y="723900"/>
                </a:cubicBezTo>
                <a:cubicBezTo>
                  <a:pt x="818391" y="734127"/>
                  <a:pt x="829576" y="742127"/>
                  <a:pt x="838200" y="752475"/>
                </a:cubicBezTo>
                <a:cubicBezTo>
                  <a:pt x="858716" y="777094"/>
                  <a:pt x="857229" y="780986"/>
                  <a:pt x="866775" y="809625"/>
                </a:cubicBezTo>
                <a:cubicBezTo>
                  <a:pt x="873125" y="850900"/>
                  <a:pt x="870316" y="894676"/>
                  <a:pt x="885825" y="933450"/>
                </a:cubicBezTo>
                <a:cubicBezTo>
                  <a:pt x="890635" y="945474"/>
                  <a:pt x="951637" y="960932"/>
                  <a:pt x="962025" y="962025"/>
                </a:cubicBezTo>
                <a:cubicBezTo>
                  <a:pt x="1009493" y="967022"/>
                  <a:pt x="1057275" y="968375"/>
                  <a:pt x="1104900" y="971550"/>
                </a:cubicBezTo>
                <a:cubicBezTo>
                  <a:pt x="1158875" y="968375"/>
                  <a:pt x="1214044" y="973754"/>
                  <a:pt x="1266825" y="962025"/>
                </a:cubicBezTo>
                <a:cubicBezTo>
                  <a:pt x="1276626" y="959847"/>
                  <a:pt x="1271474" y="942227"/>
                  <a:pt x="1276350" y="933450"/>
                </a:cubicBezTo>
                <a:cubicBezTo>
                  <a:pt x="1287469" y="913436"/>
                  <a:pt x="1307210" y="898020"/>
                  <a:pt x="1314450" y="876300"/>
                </a:cubicBezTo>
                <a:cubicBezTo>
                  <a:pt x="1317625" y="866775"/>
                  <a:pt x="1317703" y="855565"/>
                  <a:pt x="1323975" y="847725"/>
                </a:cubicBezTo>
                <a:cubicBezTo>
                  <a:pt x="1331126" y="838786"/>
                  <a:pt x="1342089" y="833324"/>
                  <a:pt x="1352550" y="828675"/>
                </a:cubicBezTo>
                <a:cubicBezTo>
                  <a:pt x="1418072" y="799554"/>
                  <a:pt x="1433183" y="809664"/>
                  <a:pt x="1514475" y="800100"/>
                </a:cubicBezTo>
                <a:cubicBezTo>
                  <a:pt x="1533655" y="797843"/>
                  <a:pt x="1552575" y="793750"/>
                  <a:pt x="1571625" y="790575"/>
                </a:cubicBezTo>
                <a:cubicBezTo>
                  <a:pt x="1581150" y="793750"/>
                  <a:pt x="1591220" y="795610"/>
                  <a:pt x="1600200" y="800100"/>
                </a:cubicBezTo>
                <a:cubicBezTo>
                  <a:pt x="1610439" y="805220"/>
                  <a:pt x="1618253" y="814641"/>
                  <a:pt x="1628775" y="819150"/>
                </a:cubicBezTo>
                <a:cubicBezTo>
                  <a:pt x="1666047" y="835124"/>
                  <a:pt x="1685609" y="822114"/>
                  <a:pt x="1724025" y="847725"/>
                </a:cubicBezTo>
                <a:cubicBezTo>
                  <a:pt x="1733550" y="854075"/>
                  <a:pt x="1741881" y="862755"/>
                  <a:pt x="1752600" y="866775"/>
                </a:cubicBezTo>
                <a:cubicBezTo>
                  <a:pt x="1774418" y="874957"/>
                  <a:pt x="1864653" y="884354"/>
                  <a:pt x="1876425" y="885825"/>
                </a:cubicBezTo>
                <a:cubicBezTo>
                  <a:pt x="1895475" y="892175"/>
                  <a:pt x="1922436" y="888167"/>
                  <a:pt x="1933575" y="904875"/>
                </a:cubicBezTo>
                <a:cubicBezTo>
                  <a:pt x="1977244" y="970379"/>
                  <a:pt x="1964435" y="940305"/>
                  <a:pt x="1981200" y="990600"/>
                </a:cubicBezTo>
                <a:cubicBezTo>
                  <a:pt x="1984375" y="1012825"/>
                  <a:pt x="1984274" y="1035771"/>
                  <a:pt x="1990725" y="1057275"/>
                </a:cubicBezTo>
                <a:cubicBezTo>
                  <a:pt x="1994014" y="1068240"/>
                  <a:pt x="2006155" y="1074990"/>
                  <a:pt x="2009775" y="1085850"/>
                </a:cubicBezTo>
                <a:cubicBezTo>
                  <a:pt x="2015882" y="1104172"/>
                  <a:pt x="2016125" y="1123950"/>
                  <a:pt x="2019300" y="1143000"/>
                </a:cubicBezTo>
                <a:cubicBezTo>
                  <a:pt x="2016125" y="1181100"/>
                  <a:pt x="2016821" y="1219723"/>
                  <a:pt x="2009775" y="1257300"/>
                </a:cubicBezTo>
                <a:cubicBezTo>
                  <a:pt x="2003589" y="1290292"/>
                  <a:pt x="1979764" y="1308467"/>
                  <a:pt x="1952625" y="1323975"/>
                </a:cubicBezTo>
                <a:cubicBezTo>
                  <a:pt x="1943908" y="1328956"/>
                  <a:pt x="1933278" y="1329545"/>
                  <a:pt x="1924050" y="1333500"/>
                </a:cubicBezTo>
                <a:cubicBezTo>
                  <a:pt x="1910999" y="1339093"/>
                  <a:pt x="1899001" y="1346957"/>
                  <a:pt x="1885950" y="1352550"/>
                </a:cubicBezTo>
                <a:cubicBezTo>
                  <a:pt x="1866819" y="1360749"/>
                  <a:pt x="1838609" y="1366767"/>
                  <a:pt x="1819275" y="1371600"/>
                </a:cubicBezTo>
                <a:cubicBezTo>
                  <a:pt x="1809750" y="1377950"/>
                  <a:pt x="1801161" y="1386001"/>
                  <a:pt x="1790700" y="1390650"/>
                </a:cubicBezTo>
                <a:cubicBezTo>
                  <a:pt x="1735662" y="1415111"/>
                  <a:pt x="1717892" y="1408569"/>
                  <a:pt x="1657350" y="1428750"/>
                </a:cubicBezTo>
                <a:lnTo>
                  <a:pt x="1628775" y="1438275"/>
                </a:lnTo>
                <a:cubicBezTo>
                  <a:pt x="1624188" y="1437947"/>
                  <a:pt x="1486478" y="1433729"/>
                  <a:pt x="1447800" y="1419225"/>
                </a:cubicBezTo>
                <a:cubicBezTo>
                  <a:pt x="1316242" y="1369891"/>
                  <a:pt x="1535640" y="1429279"/>
                  <a:pt x="1381125" y="1390650"/>
                </a:cubicBezTo>
                <a:lnTo>
                  <a:pt x="1323975" y="1352550"/>
                </a:lnTo>
                <a:cubicBezTo>
                  <a:pt x="1314450" y="1346200"/>
                  <a:pt x="1306506" y="1336276"/>
                  <a:pt x="1295400" y="1333500"/>
                </a:cubicBezTo>
                <a:lnTo>
                  <a:pt x="1257300" y="1323975"/>
                </a:lnTo>
                <a:cubicBezTo>
                  <a:pt x="1248948" y="1324671"/>
                  <a:pt x="1117471" y="1332485"/>
                  <a:pt x="1085850" y="1343025"/>
                </a:cubicBezTo>
                <a:cubicBezTo>
                  <a:pt x="1074990" y="1346645"/>
                  <a:pt x="1067514" y="1356955"/>
                  <a:pt x="1057275" y="1362075"/>
                </a:cubicBezTo>
                <a:cubicBezTo>
                  <a:pt x="978405" y="1401510"/>
                  <a:pt x="1082017" y="1336055"/>
                  <a:pt x="1000125" y="1390650"/>
                </a:cubicBezTo>
                <a:cubicBezTo>
                  <a:pt x="996950" y="1400175"/>
                  <a:pt x="996872" y="1411385"/>
                  <a:pt x="990600" y="1419225"/>
                </a:cubicBezTo>
                <a:cubicBezTo>
                  <a:pt x="965842" y="1450172"/>
                  <a:pt x="948802" y="1436395"/>
                  <a:pt x="914400" y="1428750"/>
                </a:cubicBezTo>
                <a:cubicBezTo>
                  <a:pt x="901621" y="1425910"/>
                  <a:pt x="889100" y="1421968"/>
                  <a:pt x="876300" y="1419225"/>
                </a:cubicBezTo>
                <a:cubicBezTo>
                  <a:pt x="844640" y="1412441"/>
                  <a:pt x="811767" y="1410414"/>
                  <a:pt x="781050" y="1400175"/>
                </a:cubicBezTo>
                <a:cubicBezTo>
                  <a:pt x="771525" y="1397000"/>
                  <a:pt x="762215" y="1393085"/>
                  <a:pt x="752475" y="1390650"/>
                </a:cubicBezTo>
                <a:cubicBezTo>
                  <a:pt x="715334" y="1381365"/>
                  <a:pt x="675809" y="1376976"/>
                  <a:pt x="638175" y="1371600"/>
                </a:cubicBezTo>
                <a:cubicBezTo>
                  <a:pt x="562532" y="1346386"/>
                  <a:pt x="640883" y="1369880"/>
                  <a:pt x="476250" y="1352550"/>
                </a:cubicBezTo>
                <a:cubicBezTo>
                  <a:pt x="460150" y="1350855"/>
                  <a:pt x="444429" y="1346537"/>
                  <a:pt x="428625" y="1343025"/>
                </a:cubicBezTo>
                <a:cubicBezTo>
                  <a:pt x="415846" y="1340185"/>
                  <a:pt x="403064" y="1337262"/>
                  <a:pt x="390525" y="1333500"/>
                </a:cubicBezTo>
                <a:cubicBezTo>
                  <a:pt x="371291" y="1327730"/>
                  <a:pt x="333375" y="1314450"/>
                  <a:pt x="333375" y="1314450"/>
                </a:cubicBezTo>
                <a:cubicBezTo>
                  <a:pt x="300223" y="1264722"/>
                  <a:pt x="323813" y="1307965"/>
                  <a:pt x="304800" y="1238250"/>
                </a:cubicBezTo>
                <a:cubicBezTo>
                  <a:pt x="299516" y="1218877"/>
                  <a:pt x="292100" y="1200150"/>
                  <a:pt x="285750" y="1181100"/>
                </a:cubicBezTo>
                <a:lnTo>
                  <a:pt x="266700" y="1123950"/>
                </a:lnTo>
                <a:lnTo>
                  <a:pt x="247650" y="1066800"/>
                </a:lnTo>
                <a:cubicBezTo>
                  <a:pt x="244475" y="1057275"/>
                  <a:pt x="240560" y="1047965"/>
                  <a:pt x="238125" y="1038225"/>
                </a:cubicBezTo>
                <a:cubicBezTo>
                  <a:pt x="234950" y="1025525"/>
                  <a:pt x="232450" y="1012637"/>
                  <a:pt x="228600" y="1000125"/>
                </a:cubicBezTo>
                <a:cubicBezTo>
                  <a:pt x="213333" y="950506"/>
                  <a:pt x="213467" y="913836"/>
                  <a:pt x="171450" y="885825"/>
                </a:cubicBezTo>
                <a:cubicBezTo>
                  <a:pt x="163096" y="880256"/>
                  <a:pt x="152400" y="879475"/>
                  <a:pt x="142875" y="876300"/>
                </a:cubicBezTo>
                <a:cubicBezTo>
                  <a:pt x="117475" y="882650"/>
                  <a:pt x="89126" y="881880"/>
                  <a:pt x="66675" y="895350"/>
                </a:cubicBezTo>
                <a:cubicBezTo>
                  <a:pt x="54499" y="902655"/>
                  <a:pt x="52115" y="919980"/>
                  <a:pt x="47625" y="933450"/>
                </a:cubicBezTo>
                <a:cubicBezTo>
                  <a:pt x="42505" y="948809"/>
                  <a:pt x="42027" y="965369"/>
                  <a:pt x="38100" y="981075"/>
                </a:cubicBezTo>
                <a:cubicBezTo>
                  <a:pt x="35665" y="990815"/>
                  <a:pt x="31750" y="1000125"/>
                  <a:pt x="28575" y="1009650"/>
                </a:cubicBezTo>
                <a:cubicBezTo>
                  <a:pt x="31750" y="1041400"/>
                  <a:pt x="32220" y="1073538"/>
                  <a:pt x="38100" y="1104900"/>
                </a:cubicBezTo>
                <a:cubicBezTo>
                  <a:pt x="41801" y="1124637"/>
                  <a:pt x="50800" y="1143000"/>
                  <a:pt x="57150" y="1162050"/>
                </a:cubicBezTo>
                <a:lnTo>
                  <a:pt x="66675" y="1190625"/>
                </a:lnTo>
                <a:cubicBezTo>
                  <a:pt x="69850" y="1200150"/>
                  <a:pt x="70631" y="1210846"/>
                  <a:pt x="76200" y="1219200"/>
                </a:cubicBezTo>
                <a:lnTo>
                  <a:pt x="95250" y="1247775"/>
                </a:lnTo>
                <a:cubicBezTo>
                  <a:pt x="98425" y="1266825"/>
                  <a:pt x="104775" y="1285612"/>
                  <a:pt x="104775" y="1304925"/>
                </a:cubicBezTo>
                <a:cubicBezTo>
                  <a:pt x="104775" y="1409748"/>
                  <a:pt x="101065" y="1514588"/>
                  <a:pt x="95250" y="1619250"/>
                </a:cubicBezTo>
                <a:cubicBezTo>
                  <a:pt x="94693" y="1629275"/>
                  <a:pt x="87903" y="1638024"/>
                  <a:pt x="85725" y="1647825"/>
                </a:cubicBezTo>
                <a:cubicBezTo>
                  <a:pt x="81535" y="1666678"/>
                  <a:pt x="80390" y="1686122"/>
                  <a:pt x="76200" y="1704975"/>
                </a:cubicBezTo>
                <a:cubicBezTo>
                  <a:pt x="74022" y="1714776"/>
                  <a:pt x="69110" y="1723810"/>
                  <a:pt x="66675" y="1733550"/>
                </a:cubicBezTo>
                <a:cubicBezTo>
                  <a:pt x="61241" y="1755287"/>
                  <a:pt x="58511" y="1787977"/>
                  <a:pt x="47625" y="1809750"/>
                </a:cubicBezTo>
                <a:cubicBezTo>
                  <a:pt x="42505" y="1819989"/>
                  <a:pt x="34925" y="1828800"/>
                  <a:pt x="28575" y="1838325"/>
                </a:cubicBezTo>
                <a:lnTo>
                  <a:pt x="9525" y="1952625"/>
                </a:lnTo>
                <a:lnTo>
                  <a:pt x="0" y="2009775"/>
                </a:lnTo>
                <a:cubicBezTo>
                  <a:pt x="3175" y="2108200"/>
                  <a:pt x="4349" y="2206710"/>
                  <a:pt x="9525" y="2305050"/>
                </a:cubicBezTo>
                <a:cubicBezTo>
                  <a:pt x="10705" y="2327470"/>
                  <a:pt x="10991" y="2350771"/>
                  <a:pt x="19050" y="2371725"/>
                </a:cubicBezTo>
                <a:cubicBezTo>
                  <a:pt x="30538" y="2401595"/>
                  <a:pt x="54581" y="2434577"/>
                  <a:pt x="85725" y="2447925"/>
                </a:cubicBezTo>
                <a:cubicBezTo>
                  <a:pt x="97757" y="2453082"/>
                  <a:pt x="111238" y="2453854"/>
                  <a:pt x="123825" y="2457450"/>
                </a:cubicBezTo>
                <a:cubicBezTo>
                  <a:pt x="192346" y="2477027"/>
                  <a:pt x="102507" y="2460738"/>
                  <a:pt x="228600" y="2476500"/>
                </a:cubicBezTo>
                <a:cubicBezTo>
                  <a:pt x="349007" y="2516636"/>
                  <a:pt x="156499" y="2449682"/>
                  <a:pt x="285750" y="2505075"/>
                </a:cubicBezTo>
                <a:cubicBezTo>
                  <a:pt x="324269" y="2521583"/>
                  <a:pt x="436473" y="2523263"/>
                  <a:pt x="447675" y="2524125"/>
                </a:cubicBezTo>
                <a:cubicBezTo>
                  <a:pt x="463550" y="2517775"/>
                  <a:pt x="491778" y="2521806"/>
                  <a:pt x="495300" y="2505075"/>
                </a:cubicBezTo>
                <a:cubicBezTo>
                  <a:pt x="506477" y="2451982"/>
                  <a:pt x="493690" y="2366090"/>
                  <a:pt x="476250" y="2305050"/>
                </a:cubicBezTo>
                <a:cubicBezTo>
                  <a:pt x="473492" y="2295396"/>
                  <a:pt x="471215" y="2285455"/>
                  <a:pt x="466725" y="2276475"/>
                </a:cubicBezTo>
                <a:cubicBezTo>
                  <a:pt x="461605" y="2266236"/>
                  <a:pt x="454025" y="2257425"/>
                  <a:pt x="447675" y="2247900"/>
                </a:cubicBezTo>
                <a:cubicBezTo>
                  <a:pt x="433280" y="2190319"/>
                  <a:pt x="442290" y="2222219"/>
                  <a:pt x="419100" y="2152650"/>
                </a:cubicBezTo>
                <a:lnTo>
                  <a:pt x="409575" y="2124075"/>
                </a:lnTo>
                <a:cubicBezTo>
                  <a:pt x="406400" y="2114550"/>
                  <a:pt x="402019" y="2105345"/>
                  <a:pt x="400050" y="2095500"/>
                </a:cubicBezTo>
                <a:lnTo>
                  <a:pt x="390525" y="2047875"/>
                </a:lnTo>
                <a:cubicBezTo>
                  <a:pt x="394352" y="1936900"/>
                  <a:pt x="349703" y="1826352"/>
                  <a:pt x="419100" y="1743075"/>
                </a:cubicBezTo>
                <a:cubicBezTo>
                  <a:pt x="427724" y="1732727"/>
                  <a:pt x="436467" y="1721972"/>
                  <a:pt x="447675" y="1714500"/>
                </a:cubicBezTo>
                <a:cubicBezTo>
                  <a:pt x="456029" y="1708931"/>
                  <a:pt x="466725" y="1708150"/>
                  <a:pt x="476250" y="1704975"/>
                </a:cubicBezTo>
                <a:cubicBezTo>
                  <a:pt x="488950" y="1695450"/>
                  <a:pt x="500151" y="1683500"/>
                  <a:pt x="514350" y="1676400"/>
                </a:cubicBezTo>
                <a:cubicBezTo>
                  <a:pt x="532311" y="1667420"/>
                  <a:pt x="571500" y="1657350"/>
                  <a:pt x="571500" y="1657350"/>
                </a:cubicBezTo>
                <a:cubicBezTo>
                  <a:pt x="631825" y="1660525"/>
                  <a:pt x="692294" y="1661642"/>
                  <a:pt x="752475" y="1666875"/>
                </a:cubicBezTo>
                <a:cubicBezTo>
                  <a:pt x="768656" y="1668282"/>
                  <a:pt x="802437" y="1680354"/>
                  <a:pt x="819150" y="1685925"/>
                </a:cubicBezTo>
                <a:cubicBezTo>
                  <a:pt x="849545" y="1777109"/>
                  <a:pt x="819248" y="1714618"/>
                  <a:pt x="866775" y="1771650"/>
                </a:cubicBezTo>
                <a:cubicBezTo>
                  <a:pt x="874104" y="1780444"/>
                  <a:pt x="876886" y="1793074"/>
                  <a:pt x="885825" y="1800225"/>
                </a:cubicBezTo>
                <a:cubicBezTo>
                  <a:pt x="893665" y="1806497"/>
                  <a:pt x="905420" y="1805260"/>
                  <a:pt x="914400" y="1809750"/>
                </a:cubicBezTo>
                <a:cubicBezTo>
                  <a:pt x="988258" y="1846679"/>
                  <a:pt x="899726" y="1814384"/>
                  <a:pt x="971550" y="1838325"/>
                </a:cubicBezTo>
                <a:cubicBezTo>
                  <a:pt x="1003300" y="1831975"/>
                  <a:pt x="1036579" y="1830898"/>
                  <a:pt x="1066800" y="1819275"/>
                </a:cubicBezTo>
                <a:cubicBezTo>
                  <a:pt x="1079373" y="1814439"/>
                  <a:pt x="1084167" y="1798172"/>
                  <a:pt x="1095375" y="1790700"/>
                </a:cubicBezTo>
                <a:cubicBezTo>
                  <a:pt x="1103729" y="1785131"/>
                  <a:pt x="1114722" y="1785130"/>
                  <a:pt x="1123950" y="1781175"/>
                </a:cubicBezTo>
                <a:cubicBezTo>
                  <a:pt x="1212730" y="1743126"/>
                  <a:pt x="1112345" y="1777687"/>
                  <a:pt x="1200150" y="1752600"/>
                </a:cubicBezTo>
                <a:cubicBezTo>
                  <a:pt x="1273099" y="1731757"/>
                  <a:pt x="1182159" y="1757421"/>
                  <a:pt x="1257300" y="1724025"/>
                </a:cubicBezTo>
                <a:cubicBezTo>
                  <a:pt x="1275650" y="1715870"/>
                  <a:pt x="1314450" y="1704975"/>
                  <a:pt x="1314450" y="1704975"/>
                </a:cubicBezTo>
                <a:cubicBezTo>
                  <a:pt x="1325913" y="1706017"/>
                  <a:pt x="1415533" y="1706099"/>
                  <a:pt x="1447800" y="1724025"/>
                </a:cubicBezTo>
                <a:cubicBezTo>
                  <a:pt x="1467814" y="1735144"/>
                  <a:pt x="1504950" y="1762125"/>
                  <a:pt x="1504950" y="1762125"/>
                </a:cubicBezTo>
                <a:cubicBezTo>
                  <a:pt x="1501775" y="1790700"/>
                  <a:pt x="1502398" y="1819958"/>
                  <a:pt x="1495425" y="1847850"/>
                </a:cubicBezTo>
                <a:cubicBezTo>
                  <a:pt x="1492649" y="1858956"/>
                  <a:pt x="1482055" y="1866486"/>
                  <a:pt x="1476375" y="1876425"/>
                </a:cubicBezTo>
                <a:cubicBezTo>
                  <a:pt x="1469330" y="1888753"/>
                  <a:pt x="1463675" y="1901825"/>
                  <a:pt x="1457325" y="1914525"/>
                </a:cubicBezTo>
                <a:cubicBezTo>
                  <a:pt x="1454150" y="1933575"/>
                  <a:pt x="1451990" y="1952822"/>
                  <a:pt x="1447800" y="1971675"/>
                </a:cubicBezTo>
                <a:cubicBezTo>
                  <a:pt x="1445622" y="1981476"/>
                  <a:pt x="1438275" y="1990210"/>
                  <a:pt x="1438275" y="2000250"/>
                </a:cubicBezTo>
                <a:cubicBezTo>
                  <a:pt x="1438275" y="2025848"/>
                  <a:pt x="1443592" y="2051201"/>
                  <a:pt x="1447800" y="2076450"/>
                </a:cubicBezTo>
                <a:cubicBezTo>
                  <a:pt x="1449952" y="2089363"/>
                  <a:pt x="1453729" y="2101963"/>
                  <a:pt x="1457325" y="2114550"/>
                </a:cubicBezTo>
                <a:cubicBezTo>
                  <a:pt x="1464491" y="2139632"/>
                  <a:pt x="1472045" y="2158134"/>
                  <a:pt x="1485900" y="2181225"/>
                </a:cubicBezTo>
                <a:cubicBezTo>
                  <a:pt x="1497680" y="2200858"/>
                  <a:pt x="1511300" y="2219325"/>
                  <a:pt x="1524000" y="2238375"/>
                </a:cubicBezTo>
                <a:cubicBezTo>
                  <a:pt x="1530350" y="2247900"/>
                  <a:pt x="1534955" y="2258855"/>
                  <a:pt x="1543050" y="2266950"/>
                </a:cubicBezTo>
                <a:cubicBezTo>
                  <a:pt x="1552575" y="2276475"/>
                  <a:pt x="1563355" y="2284892"/>
                  <a:pt x="1571625" y="2295525"/>
                </a:cubicBezTo>
                <a:cubicBezTo>
                  <a:pt x="1585681" y="2313597"/>
                  <a:pt x="1597025" y="2333625"/>
                  <a:pt x="1609725" y="2352675"/>
                </a:cubicBezTo>
                <a:cubicBezTo>
                  <a:pt x="1616075" y="2362200"/>
                  <a:pt x="1619250" y="2374900"/>
                  <a:pt x="1628775" y="2381250"/>
                </a:cubicBezTo>
                <a:cubicBezTo>
                  <a:pt x="1638300" y="2387600"/>
                  <a:pt x="1648556" y="2392971"/>
                  <a:pt x="1657350" y="2400300"/>
                </a:cubicBezTo>
                <a:cubicBezTo>
                  <a:pt x="1688948" y="2426632"/>
                  <a:pt x="1679027" y="2430188"/>
                  <a:pt x="1714500" y="2447925"/>
                </a:cubicBezTo>
                <a:cubicBezTo>
                  <a:pt x="1723480" y="2452415"/>
                  <a:pt x="1734298" y="2452574"/>
                  <a:pt x="1743075" y="2457450"/>
                </a:cubicBezTo>
                <a:cubicBezTo>
                  <a:pt x="1763089" y="2468569"/>
                  <a:pt x="1778013" y="2489997"/>
                  <a:pt x="1800225" y="2495550"/>
                </a:cubicBezTo>
                <a:cubicBezTo>
                  <a:pt x="1881558" y="2515883"/>
                  <a:pt x="1825267" y="2504142"/>
                  <a:pt x="1971675" y="2514600"/>
                </a:cubicBezTo>
                <a:cubicBezTo>
                  <a:pt x="1993625" y="2510942"/>
                  <a:pt x="2033952" y="2507274"/>
                  <a:pt x="2057400" y="2495550"/>
                </a:cubicBezTo>
                <a:cubicBezTo>
                  <a:pt x="2123179" y="2462661"/>
                  <a:pt x="2044781" y="2486799"/>
                  <a:pt x="2124075" y="2466975"/>
                </a:cubicBezTo>
                <a:cubicBezTo>
                  <a:pt x="2148016" y="2395151"/>
                  <a:pt x="2115721" y="2483683"/>
                  <a:pt x="2152650" y="2409825"/>
                </a:cubicBezTo>
                <a:cubicBezTo>
                  <a:pt x="2157140" y="2400845"/>
                  <a:pt x="2155747" y="2388963"/>
                  <a:pt x="2162175" y="2381250"/>
                </a:cubicBezTo>
                <a:cubicBezTo>
                  <a:pt x="2172338" y="2369054"/>
                  <a:pt x="2187270" y="2361779"/>
                  <a:pt x="2200275" y="2352675"/>
                </a:cubicBezTo>
                <a:cubicBezTo>
                  <a:pt x="2219032" y="2339545"/>
                  <a:pt x="2257425" y="2314575"/>
                  <a:pt x="2257425" y="2314575"/>
                </a:cubicBezTo>
                <a:cubicBezTo>
                  <a:pt x="2270125" y="2295525"/>
                  <a:pt x="2289972" y="2279637"/>
                  <a:pt x="2295525" y="2257425"/>
                </a:cubicBezTo>
                <a:cubicBezTo>
                  <a:pt x="2307826" y="2208219"/>
                  <a:pt x="2297788" y="2230217"/>
                  <a:pt x="2324100" y="2190750"/>
                </a:cubicBezTo>
                <a:cubicBezTo>
                  <a:pt x="2343038" y="2114997"/>
                  <a:pt x="2319024" y="2190108"/>
                  <a:pt x="2362200" y="2114550"/>
                </a:cubicBezTo>
                <a:cubicBezTo>
                  <a:pt x="2367181" y="2105833"/>
                  <a:pt x="2366849" y="2094752"/>
                  <a:pt x="2371725" y="2085975"/>
                </a:cubicBezTo>
                <a:cubicBezTo>
                  <a:pt x="2404409" y="2027144"/>
                  <a:pt x="2396658" y="2037603"/>
                  <a:pt x="2438400" y="2009775"/>
                </a:cubicBezTo>
                <a:cubicBezTo>
                  <a:pt x="2441575" y="2000250"/>
                  <a:pt x="2440825" y="1988300"/>
                  <a:pt x="2447925" y="1981200"/>
                </a:cubicBezTo>
                <a:cubicBezTo>
                  <a:pt x="2521647" y="1907478"/>
                  <a:pt x="2479751" y="1963519"/>
                  <a:pt x="2533650" y="1933575"/>
                </a:cubicBezTo>
                <a:cubicBezTo>
                  <a:pt x="2553664" y="1922456"/>
                  <a:pt x="2590800" y="1895475"/>
                  <a:pt x="2590800" y="1895475"/>
                </a:cubicBezTo>
                <a:cubicBezTo>
                  <a:pt x="2616336" y="1897603"/>
                  <a:pt x="2694768" y="1895071"/>
                  <a:pt x="2733675" y="1914525"/>
                </a:cubicBezTo>
                <a:cubicBezTo>
                  <a:pt x="2743914" y="1919645"/>
                  <a:pt x="2751789" y="1928926"/>
                  <a:pt x="2762250" y="1933575"/>
                </a:cubicBezTo>
                <a:cubicBezTo>
                  <a:pt x="2780600" y="1941730"/>
                  <a:pt x="2819400" y="1952625"/>
                  <a:pt x="2819400" y="1952625"/>
                </a:cubicBezTo>
                <a:cubicBezTo>
                  <a:pt x="2844800" y="1949450"/>
                  <a:pt x="2871543" y="1951848"/>
                  <a:pt x="2895600" y="1943100"/>
                </a:cubicBezTo>
                <a:cubicBezTo>
                  <a:pt x="2908259" y="1938497"/>
                  <a:pt x="2912967" y="1921997"/>
                  <a:pt x="2924175" y="1914525"/>
                </a:cubicBezTo>
                <a:cubicBezTo>
                  <a:pt x="2932529" y="1908956"/>
                  <a:pt x="2943225" y="1908175"/>
                  <a:pt x="2952750" y="1905000"/>
                </a:cubicBezTo>
                <a:cubicBezTo>
                  <a:pt x="3016250" y="1908175"/>
                  <a:pt x="3079910" y="1909017"/>
                  <a:pt x="3143250" y="1914525"/>
                </a:cubicBezTo>
                <a:cubicBezTo>
                  <a:pt x="3175640" y="1917342"/>
                  <a:pt x="3171503" y="1930257"/>
                  <a:pt x="3200400" y="1943100"/>
                </a:cubicBezTo>
                <a:cubicBezTo>
                  <a:pt x="3218750" y="1951255"/>
                  <a:pt x="3240842" y="1951011"/>
                  <a:pt x="3257550" y="1962150"/>
                </a:cubicBezTo>
                <a:cubicBezTo>
                  <a:pt x="3286248" y="1981282"/>
                  <a:pt x="3290388" y="1985748"/>
                  <a:pt x="3324225" y="2000250"/>
                </a:cubicBezTo>
                <a:cubicBezTo>
                  <a:pt x="3333453" y="2004205"/>
                  <a:pt x="3343820" y="2005285"/>
                  <a:pt x="3352800" y="2009775"/>
                </a:cubicBezTo>
                <a:cubicBezTo>
                  <a:pt x="3415126" y="2040938"/>
                  <a:pt x="3346753" y="2015269"/>
                  <a:pt x="3409950" y="2057400"/>
                </a:cubicBezTo>
                <a:cubicBezTo>
                  <a:pt x="3418304" y="2062969"/>
                  <a:pt x="3429545" y="2062435"/>
                  <a:pt x="3438525" y="2066925"/>
                </a:cubicBezTo>
                <a:cubicBezTo>
                  <a:pt x="3448764" y="2072045"/>
                  <a:pt x="3456639" y="2081326"/>
                  <a:pt x="3467100" y="2085975"/>
                </a:cubicBezTo>
                <a:cubicBezTo>
                  <a:pt x="3485450" y="2094130"/>
                  <a:pt x="3505200" y="2098675"/>
                  <a:pt x="3524250" y="2105025"/>
                </a:cubicBezTo>
                <a:lnTo>
                  <a:pt x="3552825" y="2114550"/>
                </a:lnTo>
                <a:cubicBezTo>
                  <a:pt x="3584575" y="2108200"/>
                  <a:pt x="3618598" y="2108898"/>
                  <a:pt x="3648075" y="2095500"/>
                </a:cubicBezTo>
                <a:cubicBezTo>
                  <a:pt x="3657215" y="2091345"/>
                  <a:pt x="3654842" y="2076579"/>
                  <a:pt x="3657600" y="2066925"/>
                </a:cubicBezTo>
                <a:cubicBezTo>
                  <a:pt x="3661196" y="2054338"/>
                  <a:pt x="3667125" y="2028825"/>
                  <a:pt x="3667125" y="2028825"/>
                </a:cubicBezTo>
              </a:path>
            </a:pathLst>
          </a:custGeom>
          <a:noFill/>
          <a:ln w="5715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55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18" y="1085296"/>
            <a:ext cx="7472363" cy="5734604"/>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regions. (advance slide for answer)</a:t>
            </a:r>
          </a:p>
        </p:txBody>
      </p:sp>
      <p:sp>
        <p:nvSpPr>
          <p:cNvPr id="21" name="Rectangle 20"/>
          <p:cNvSpPr/>
          <p:nvPr/>
        </p:nvSpPr>
        <p:spPr>
          <a:xfrm>
            <a:off x="4774435" y="1262646"/>
            <a:ext cx="2212181"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Splenic cords (of </a:t>
            </a:r>
            <a:r>
              <a:rPr lang="en-US" sz="2800" b="1" dirty="0" err="1">
                <a:ln w="11430"/>
                <a:effectLst>
                  <a:outerShdw blurRad="50800" dist="39000" dir="5460000" algn="tl">
                    <a:srgbClr val="000000">
                      <a:alpha val="38000"/>
                    </a:srgbClr>
                  </a:outerShdw>
                </a:effectLst>
                <a:latin typeface="+mn-lt"/>
              </a:rPr>
              <a:t>Billroth</a:t>
            </a:r>
            <a:r>
              <a:rPr lang="en-US" sz="2800" b="1" dirty="0">
                <a:ln w="11430"/>
                <a:effectLst>
                  <a:outerShdw blurRad="50800" dist="39000" dir="5460000" algn="tl">
                    <a:srgbClr val="000000">
                      <a:alpha val="38000"/>
                    </a:srgbClr>
                  </a:outerShdw>
                </a:effectLst>
                <a:latin typeface="+mn-lt"/>
              </a:rPr>
              <a:t>)</a:t>
            </a:r>
          </a:p>
        </p:txBody>
      </p:sp>
      <p:sp>
        <p:nvSpPr>
          <p:cNvPr id="15" name="Freeform 14"/>
          <p:cNvSpPr/>
          <p:nvPr/>
        </p:nvSpPr>
        <p:spPr>
          <a:xfrm>
            <a:off x="3381375" y="3798596"/>
            <a:ext cx="2466975" cy="1879619"/>
          </a:xfrm>
          <a:custGeom>
            <a:avLst/>
            <a:gdLst>
              <a:gd name="connsiteX0" fmla="*/ 2190750 w 2466975"/>
              <a:gd name="connsiteY0" fmla="*/ 1411579 h 1879619"/>
              <a:gd name="connsiteX1" fmla="*/ 2143125 w 2466975"/>
              <a:gd name="connsiteY1" fmla="*/ 1363954 h 1879619"/>
              <a:gd name="connsiteX2" fmla="*/ 2114550 w 2466975"/>
              <a:gd name="connsiteY2" fmla="*/ 1344904 h 1879619"/>
              <a:gd name="connsiteX3" fmla="*/ 2038350 w 2466975"/>
              <a:gd name="connsiteY3" fmla="*/ 1259179 h 1879619"/>
              <a:gd name="connsiteX4" fmla="*/ 1990725 w 2466975"/>
              <a:gd name="connsiteY4" fmla="*/ 1221079 h 1879619"/>
              <a:gd name="connsiteX5" fmla="*/ 1924050 w 2466975"/>
              <a:gd name="connsiteY5" fmla="*/ 1182979 h 1879619"/>
              <a:gd name="connsiteX6" fmla="*/ 1866900 w 2466975"/>
              <a:gd name="connsiteY6" fmla="*/ 1135354 h 1879619"/>
              <a:gd name="connsiteX7" fmla="*/ 1819275 w 2466975"/>
              <a:gd name="connsiteY7" fmla="*/ 1087729 h 1879619"/>
              <a:gd name="connsiteX8" fmla="*/ 1743075 w 2466975"/>
              <a:gd name="connsiteY8" fmla="*/ 1049629 h 1879619"/>
              <a:gd name="connsiteX9" fmla="*/ 1724025 w 2466975"/>
              <a:gd name="connsiteY9" fmla="*/ 1021054 h 1879619"/>
              <a:gd name="connsiteX10" fmla="*/ 1695450 w 2466975"/>
              <a:gd name="connsiteY10" fmla="*/ 1011529 h 1879619"/>
              <a:gd name="connsiteX11" fmla="*/ 1666875 w 2466975"/>
              <a:gd name="connsiteY11" fmla="*/ 992479 h 1879619"/>
              <a:gd name="connsiteX12" fmla="*/ 1638300 w 2466975"/>
              <a:gd name="connsiteY12" fmla="*/ 982954 h 1879619"/>
              <a:gd name="connsiteX13" fmla="*/ 1600200 w 2466975"/>
              <a:gd name="connsiteY13" fmla="*/ 963904 h 1879619"/>
              <a:gd name="connsiteX14" fmla="*/ 1543050 w 2466975"/>
              <a:gd name="connsiteY14" fmla="*/ 944854 h 1879619"/>
              <a:gd name="connsiteX15" fmla="*/ 1485900 w 2466975"/>
              <a:gd name="connsiteY15" fmla="*/ 916279 h 1879619"/>
              <a:gd name="connsiteX16" fmla="*/ 1457325 w 2466975"/>
              <a:gd name="connsiteY16" fmla="*/ 887704 h 1879619"/>
              <a:gd name="connsiteX17" fmla="*/ 1428750 w 2466975"/>
              <a:gd name="connsiteY17" fmla="*/ 878179 h 1879619"/>
              <a:gd name="connsiteX18" fmla="*/ 1371600 w 2466975"/>
              <a:gd name="connsiteY18" fmla="*/ 821029 h 1879619"/>
              <a:gd name="connsiteX19" fmla="*/ 1343025 w 2466975"/>
              <a:gd name="connsiteY19" fmla="*/ 792454 h 1879619"/>
              <a:gd name="connsiteX20" fmla="*/ 1314450 w 2466975"/>
              <a:gd name="connsiteY20" fmla="*/ 763879 h 1879619"/>
              <a:gd name="connsiteX21" fmla="*/ 1285875 w 2466975"/>
              <a:gd name="connsiteY21" fmla="*/ 754354 h 1879619"/>
              <a:gd name="connsiteX22" fmla="*/ 1228725 w 2466975"/>
              <a:gd name="connsiteY22" fmla="*/ 706729 h 1879619"/>
              <a:gd name="connsiteX23" fmla="*/ 1171575 w 2466975"/>
              <a:gd name="connsiteY23" fmla="*/ 659104 h 1879619"/>
              <a:gd name="connsiteX24" fmla="*/ 1152525 w 2466975"/>
              <a:gd name="connsiteY24" fmla="*/ 630529 h 1879619"/>
              <a:gd name="connsiteX25" fmla="*/ 1123950 w 2466975"/>
              <a:gd name="connsiteY25" fmla="*/ 621004 h 1879619"/>
              <a:gd name="connsiteX26" fmla="*/ 1095375 w 2466975"/>
              <a:gd name="connsiteY26" fmla="*/ 601954 h 1879619"/>
              <a:gd name="connsiteX27" fmla="*/ 1076325 w 2466975"/>
              <a:gd name="connsiteY27" fmla="*/ 573379 h 1879619"/>
              <a:gd name="connsiteX28" fmla="*/ 1047750 w 2466975"/>
              <a:gd name="connsiteY28" fmla="*/ 554329 h 1879619"/>
              <a:gd name="connsiteX29" fmla="*/ 1038225 w 2466975"/>
              <a:gd name="connsiteY29" fmla="*/ 525754 h 1879619"/>
              <a:gd name="connsiteX30" fmla="*/ 981075 w 2466975"/>
              <a:gd name="connsiteY30" fmla="*/ 487654 h 1879619"/>
              <a:gd name="connsiteX31" fmla="*/ 933450 w 2466975"/>
              <a:gd name="connsiteY31" fmla="*/ 430504 h 1879619"/>
              <a:gd name="connsiteX32" fmla="*/ 904875 w 2466975"/>
              <a:gd name="connsiteY32" fmla="*/ 420979 h 1879619"/>
              <a:gd name="connsiteX33" fmla="*/ 866775 w 2466975"/>
              <a:gd name="connsiteY33" fmla="*/ 401929 h 1879619"/>
              <a:gd name="connsiteX34" fmla="*/ 838200 w 2466975"/>
              <a:gd name="connsiteY34" fmla="*/ 363829 h 1879619"/>
              <a:gd name="connsiteX35" fmla="*/ 809625 w 2466975"/>
              <a:gd name="connsiteY35" fmla="*/ 344779 h 1879619"/>
              <a:gd name="connsiteX36" fmla="*/ 781050 w 2466975"/>
              <a:gd name="connsiteY36" fmla="*/ 316204 h 1879619"/>
              <a:gd name="connsiteX37" fmla="*/ 752475 w 2466975"/>
              <a:gd name="connsiteY37" fmla="*/ 297154 h 1879619"/>
              <a:gd name="connsiteX38" fmla="*/ 695325 w 2466975"/>
              <a:gd name="connsiteY38" fmla="*/ 240004 h 1879619"/>
              <a:gd name="connsiteX39" fmla="*/ 666750 w 2466975"/>
              <a:gd name="connsiteY39" fmla="*/ 211429 h 1879619"/>
              <a:gd name="connsiteX40" fmla="*/ 619125 w 2466975"/>
              <a:gd name="connsiteY40" fmla="*/ 154279 h 1879619"/>
              <a:gd name="connsiteX41" fmla="*/ 581025 w 2466975"/>
              <a:gd name="connsiteY41" fmla="*/ 97129 h 1879619"/>
              <a:gd name="connsiteX42" fmla="*/ 571500 w 2466975"/>
              <a:gd name="connsiteY42" fmla="*/ 68554 h 1879619"/>
              <a:gd name="connsiteX43" fmla="*/ 495300 w 2466975"/>
              <a:gd name="connsiteY43" fmla="*/ 30454 h 1879619"/>
              <a:gd name="connsiteX44" fmla="*/ 476250 w 2466975"/>
              <a:gd name="connsiteY44" fmla="*/ 1879 h 1879619"/>
              <a:gd name="connsiteX45" fmla="*/ 161925 w 2466975"/>
              <a:gd name="connsiteY45" fmla="*/ 11404 h 1879619"/>
              <a:gd name="connsiteX46" fmla="*/ 133350 w 2466975"/>
              <a:gd name="connsiteY46" fmla="*/ 20929 h 1879619"/>
              <a:gd name="connsiteX47" fmla="*/ 95250 w 2466975"/>
              <a:gd name="connsiteY47" fmla="*/ 30454 h 1879619"/>
              <a:gd name="connsiteX48" fmla="*/ 38100 w 2466975"/>
              <a:gd name="connsiteY48" fmla="*/ 68554 h 1879619"/>
              <a:gd name="connsiteX49" fmla="*/ 0 w 2466975"/>
              <a:gd name="connsiteY49" fmla="*/ 125704 h 1879619"/>
              <a:gd name="connsiteX50" fmla="*/ 9525 w 2466975"/>
              <a:gd name="connsiteY50" fmla="*/ 249529 h 1879619"/>
              <a:gd name="connsiteX51" fmla="*/ 76200 w 2466975"/>
              <a:gd name="connsiteY51" fmla="*/ 325729 h 1879619"/>
              <a:gd name="connsiteX52" fmla="*/ 114300 w 2466975"/>
              <a:gd name="connsiteY52" fmla="*/ 344779 h 1879619"/>
              <a:gd name="connsiteX53" fmla="*/ 133350 w 2466975"/>
              <a:gd name="connsiteY53" fmla="*/ 373354 h 1879619"/>
              <a:gd name="connsiteX54" fmla="*/ 200025 w 2466975"/>
              <a:gd name="connsiteY54" fmla="*/ 401929 h 1879619"/>
              <a:gd name="connsiteX55" fmla="*/ 304800 w 2466975"/>
              <a:gd name="connsiteY55" fmla="*/ 449554 h 1879619"/>
              <a:gd name="connsiteX56" fmla="*/ 390525 w 2466975"/>
              <a:gd name="connsiteY56" fmla="*/ 478129 h 1879619"/>
              <a:gd name="connsiteX57" fmla="*/ 419100 w 2466975"/>
              <a:gd name="connsiteY57" fmla="*/ 487654 h 1879619"/>
              <a:gd name="connsiteX58" fmla="*/ 457200 w 2466975"/>
              <a:gd name="connsiteY58" fmla="*/ 497179 h 1879619"/>
              <a:gd name="connsiteX59" fmla="*/ 504825 w 2466975"/>
              <a:gd name="connsiteY59" fmla="*/ 506704 h 1879619"/>
              <a:gd name="connsiteX60" fmla="*/ 561975 w 2466975"/>
              <a:gd name="connsiteY60" fmla="*/ 525754 h 1879619"/>
              <a:gd name="connsiteX61" fmla="*/ 685800 w 2466975"/>
              <a:gd name="connsiteY61" fmla="*/ 554329 h 1879619"/>
              <a:gd name="connsiteX62" fmla="*/ 742950 w 2466975"/>
              <a:gd name="connsiteY62" fmla="*/ 573379 h 1879619"/>
              <a:gd name="connsiteX63" fmla="*/ 771525 w 2466975"/>
              <a:gd name="connsiteY63" fmla="*/ 582904 h 1879619"/>
              <a:gd name="connsiteX64" fmla="*/ 809625 w 2466975"/>
              <a:gd name="connsiteY64" fmla="*/ 601954 h 1879619"/>
              <a:gd name="connsiteX65" fmla="*/ 838200 w 2466975"/>
              <a:gd name="connsiteY65" fmla="*/ 611479 h 1879619"/>
              <a:gd name="connsiteX66" fmla="*/ 895350 w 2466975"/>
              <a:gd name="connsiteY66" fmla="*/ 649579 h 1879619"/>
              <a:gd name="connsiteX67" fmla="*/ 923925 w 2466975"/>
              <a:gd name="connsiteY67" fmla="*/ 668629 h 1879619"/>
              <a:gd name="connsiteX68" fmla="*/ 952500 w 2466975"/>
              <a:gd name="connsiteY68" fmla="*/ 697204 h 1879619"/>
              <a:gd name="connsiteX69" fmla="*/ 981075 w 2466975"/>
              <a:gd name="connsiteY69" fmla="*/ 716254 h 1879619"/>
              <a:gd name="connsiteX70" fmla="*/ 1047750 w 2466975"/>
              <a:gd name="connsiteY70" fmla="*/ 754354 h 1879619"/>
              <a:gd name="connsiteX71" fmla="*/ 1114425 w 2466975"/>
              <a:gd name="connsiteY71" fmla="*/ 821029 h 1879619"/>
              <a:gd name="connsiteX72" fmla="*/ 1143000 w 2466975"/>
              <a:gd name="connsiteY72" fmla="*/ 830554 h 1879619"/>
              <a:gd name="connsiteX73" fmla="*/ 1228725 w 2466975"/>
              <a:gd name="connsiteY73" fmla="*/ 887704 h 1879619"/>
              <a:gd name="connsiteX74" fmla="*/ 1257300 w 2466975"/>
              <a:gd name="connsiteY74" fmla="*/ 906754 h 1879619"/>
              <a:gd name="connsiteX75" fmla="*/ 1295400 w 2466975"/>
              <a:gd name="connsiteY75" fmla="*/ 925804 h 1879619"/>
              <a:gd name="connsiteX76" fmla="*/ 1352550 w 2466975"/>
              <a:gd name="connsiteY76" fmla="*/ 963904 h 1879619"/>
              <a:gd name="connsiteX77" fmla="*/ 1390650 w 2466975"/>
              <a:gd name="connsiteY77" fmla="*/ 982954 h 1879619"/>
              <a:gd name="connsiteX78" fmla="*/ 1447800 w 2466975"/>
              <a:gd name="connsiteY78" fmla="*/ 1011529 h 1879619"/>
              <a:gd name="connsiteX79" fmla="*/ 1466850 w 2466975"/>
              <a:gd name="connsiteY79" fmla="*/ 1040104 h 1879619"/>
              <a:gd name="connsiteX80" fmla="*/ 1533525 w 2466975"/>
              <a:gd name="connsiteY80" fmla="*/ 1078204 h 1879619"/>
              <a:gd name="connsiteX81" fmla="*/ 1562100 w 2466975"/>
              <a:gd name="connsiteY81" fmla="*/ 1106779 h 1879619"/>
              <a:gd name="connsiteX82" fmla="*/ 1590675 w 2466975"/>
              <a:gd name="connsiteY82" fmla="*/ 1125829 h 1879619"/>
              <a:gd name="connsiteX83" fmla="*/ 1628775 w 2466975"/>
              <a:gd name="connsiteY83" fmla="*/ 1154404 h 1879619"/>
              <a:gd name="connsiteX84" fmla="*/ 1685925 w 2466975"/>
              <a:gd name="connsiteY84" fmla="*/ 1192504 h 1879619"/>
              <a:gd name="connsiteX85" fmla="*/ 1714500 w 2466975"/>
              <a:gd name="connsiteY85" fmla="*/ 1487779 h 1879619"/>
              <a:gd name="connsiteX86" fmla="*/ 1724025 w 2466975"/>
              <a:gd name="connsiteY86" fmla="*/ 1516354 h 1879619"/>
              <a:gd name="connsiteX87" fmla="*/ 1743075 w 2466975"/>
              <a:gd name="connsiteY87" fmla="*/ 1563979 h 1879619"/>
              <a:gd name="connsiteX88" fmla="*/ 1752600 w 2466975"/>
              <a:gd name="connsiteY88" fmla="*/ 1592554 h 1879619"/>
              <a:gd name="connsiteX89" fmla="*/ 1790700 w 2466975"/>
              <a:gd name="connsiteY89" fmla="*/ 1649704 h 1879619"/>
              <a:gd name="connsiteX90" fmla="*/ 1838325 w 2466975"/>
              <a:gd name="connsiteY90" fmla="*/ 1716379 h 1879619"/>
              <a:gd name="connsiteX91" fmla="*/ 1914525 w 2466975"/>
              <a:gd name="connsiteY91" fmla="*/ 1802104 h 1879619"/>
              <a:gd name="connsiteX92" fmla="*/ 1943100 w 2466975"/>
              <a:gd name="connsiteY92" fmla="*/ 1830679 h 1879619"/>
              <a:gd name="connsiteX93" fmla="*/ 1981200 w 2466975"/>
              <a:gd name="connsiteY93" fmla="*/ 1840204 h 1879619"/>
              <a:gd name="connsiteX94" fmla="*/ 2124075 w 2466975"/>
              <a:gd name="connsiteY94" fmla="*/ 1868779 h 1879619"/>
              <a:gd name="connsiteX95" fmla="*/ 2228850 w 2466975"/>
              <a:gd name="connsiteY95" fmla="*/ 1821154 h 1879619"/>
              <a:gd name="connsiteX96" fmla="*/ 2266950 w 2466975"/>
              <a:gd name="connsiteY96" fmla="*/ 1802104 h 1879619"/>
              <a:gd name="connsiteX97" fmla="*/ 2352675 w 2466975"/>
              <a:gd name="connsiteY97" fmla="*/ 1783054 h 1879619"/>
              <a:gd name="connsiteX98" fmla="*/ 2428875 w 2466975"/>
              <a:gd name="connsiteY98" fmla="*/ 1764004 h 1879619"/>
              <a:gd name="connsiteX99" fmla="*/ 2466975 w 2466975"/>
              <a:gd name="connsiteY99" fmla="*/ 1754479 h 1879619"/>
              <a:gd name="connsiteX100" fmla="*/ 2457450 w 2466975"/>
              <a:gd name="connsiteY100" fmla="*/ 1668754 h 1879619"/>
              <a:gd name="connsiteX101" fmla="*/ 2438400 w 2466975"/>
              <a:gd name="connsiteY101" fmla="*/ 1640179 h 1879619"/>
              <a:gd name="connsiteX102" fmla="*/ 2428875 w 2466975"/>
              <a:gd name="connsiteY102" fmla="*/ 1602079 h 1879619"/>
              <a:gd name="connsiteX103" fmla="*/ 2400300 w 2466975"/>
              <a:gd name="connsiteY103" fmla="*/ 1583029 h 1879619"/>
              <a:gd name="connsiteX104" fmla="*/ 2371725 w 2466975"/>
              <a:gd name="connsiteY104" fmla="*/ 1554454 h 1879619"/>
              <a:gd name="connsiteX105" fmla="*/ 2352675 w 2466975"/>
              <a:gd name="connsiteY105" fmla="*/ 1525879 h 1879619"/>
              <a:gd name="connsiteX106" fmla="*/ 2324100 w 2466975"/>
              <a:gd name="connsiteY106" fmla="*/ 1506829 h 1879619"/>
              <a:gd name="connsiteX107" fmla="*/ 2295525 w 2466975"/>
              <a:gd name="connsiteY107" fmla="*/ 1478254 h 1879619"/>
              <a:gd name="connsiteX108" fmla="*/ 2266950 w 2466975"/>
              <a:gd name="connsiteY108" fmla="*/ 1459204 h 1879619"/>
              <a:gd name="connsiteX109" fmla="*/ 2238375 w 2466975"/>
              <a:gd name="connsiteY109" fmla="*/ 1430629 h 1879619"/>
              <a:gd name="connsiteX110" fmla="*/ 2181225 w 2466975"/>
              <a:gd name="connsiteY110" fmla="*/ 1392529 h 1879619"/>
              <a:gd name="connsiteX111" fmla="*/ 2133600 w 2466975"/>
              <a:gd name="connsiteY111" fmla="*/ 1363954 h 187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466975" h="1879619">
                <a:moveTo>
                  <a:pt x="2190750" y="1411579"/>
                </a:moveTo>
                <a:cubicBezTo>
                  <a:pt x="2174875" y="1395704"/>
                  <a:pt x="2160021" y="1378738"/>
                  <a:pt x="2143125" y="1363954"/>
                </a:cubicBezTo>
                <a:cubicBezTo>
                  <a:pt x="2134510" y="1356416"/>
                  <a:pt x="2122645" y="1352999"/>
                  <a:pt x="2114550" y="1344904"/>
                </a:cubicBezTo>
                <a:cubicBezTo>
                  <a:pt x="2013659" y="1244013"/>
                  <a:pt x="2136386" y="1346322"/>
                  <a:pt x="2038350" y="1259179"/>
                </a:cubicBezTo>
                <a:cubicBezTo>
                  <a:pt x="2023155" y="1245673"/>
                  <a:pt x="2007641" y="1232356"/>
                  <a:pt x="1990725" y="1221079"/>
                </a:cubicBezTo>
                <a:cubicBezTo>
                  <a:pt x="1944144" y="1190025"/>
                  <a:pt x="1963022" y="1215456"/>
                  <a:pt x="1924050" y="1182979"/>
                </a:cubicBezTo>
                <a:cubicBezTo>
                  <a:pt x="1850711" y="1121863"/>
                  <a:pt x="1937846" y="1182652"/>
                  <a:pt x="1866900" y="1135354"/>
                </a:cubicBezTo>
                <a:cubicBezTo>
                  <a:pt x="1846338" y="1104511"/>
                  <a:pt x="1852537" y="1105872"/>
                  <a:pt x="1819275" y="1087729"/>
                </a:cubicBezTo>
                <a:cubicBezTo>
                  <a:pt x="1794344" y="1074131"/>
                  <a:pt x="1743075" y="1049629"/>
                  <a:pt x="1743075" y="1049629"/>
                </a:cubicBezTo>
                <a:cubicBezTo>
                  <a:pt x="1736725" y="1040104"/>
                  <a:pt x="1732964" y="1028205"/>
                  <a:pt x="1724025" y="1021054"/>
                </a:cubicBezTo>
                <a:cubicBezTo>
                  <a:pt x="1716185" y="1014782"/>
                  <a:pt x="1704430" y="1016019"/>
                  <a:pt x="1695450" y="1011529"/>
                </a:cubicBezTo>
                <a:cubicBezTo>
                  <a:pt x="1685211" y="1006409"/>
                  <a:pt x="1677114" y="997599"/>
                  <a:pt x="1666875" y="992479"/>
                </a:cubicBezTo>
                <a:cubicBezTo>
                  <a:pt x="1657895" y="987989"/>
                  <a:pt x="1647528" y="986909"/>
                  <a:pt x="1638300" y="982954"/>
                </a:cubicBezTo>
                <a:cubicBezTo>
                  <a:pt x="1625249" y="977361"/>
                  <a:pt x="1613383" y="969177"/>
                  <a:pt x="1600200" y="963904"/>
                </a:cubicBezTo>
                <a:cubicBezTo>
                  <a:pt x="1581556" y="956446"/>
                  <a:pt x="1559758" y="955993"/>
                  <a:pt x="1543050" y="944854"/>
                </a:cubicBezTo>
                <a:cubicBezTo>
                  <a:pt x="1506121" y="920235"/>
                  <a:pt x="1525335" y="929424"/>
                  <a:pt x="1485900" y="916279"/>
                </a:cubicBezTo>
                <a:cubicBezTo>
                  <a:pt x="1476375" y="906754"/>
                  <a:pt x="1468533" y="895176"/>
                  <a:pt x="1457325" y="887704"/>
                </a:cubicBezTo>
                <a:cubicBezTo>
                  <a:pt x="1448971" y="882135"/>
                  <a:pt x="1436675" y="884343"/>
                  <a:pt x="1428750" y="878179"/>
                </a:cubicBezTo>
                <a:cubicBezTo>
                  <a:pt x="1407484" y="861639"/>
                  <a:pt x="1390650" y="840079"/>
                  <a:pt x="1371600" y="821029"/>
                </a:cubicBezTo>
                <a:lnTo>
                  <a:pt x="1343025" y="792454"/>
                </a:lnTo>
                <a:cubicBezTo>
                  <a:pt x="1333500" y="782929"/>
                  <a:pt x="1327229" y="768139"/>
                  <a:pt x="1314450" y="763879"/>
                </a:cubicBezTo>
                <a:lnTo>
                  <a:pt x="1285875" y="754354"/>
                </a:lnTo>
                <a:cubicBezTo>
                  <a:pt x="1239463" y="684736"/>
                  <a:pt x="1301234" y="767153"/>
                  <a:pt x="1228725" y="706729"/>
                </a:cubicBezTo>
                <a:cubicBezTo>
                  <a:pt x="1147946" y="639413"/>
                  <a:pt x="1286710" y="716671"/>
                  <a:pt x="1171575" y="659104"/>
                </a:cubicBezTo>
                <a:cubicBezTo>
                  <a:pt x="1165225" y="649579"/>
                  <a:pt x="1161464" y="637680"/>
                  <a:pt x="1152525" y="630529"/>
                </a:cubicBezTo>
                <a:cubicBezTo>
                  <a:pt x="1144685" y="624257"/>
                  <a:pt x="1132930" y="625494"/>
                  <a:pt x="1123950" y="621004"/>
                </a:cubicBezTo>
                <a:cubicBezTo>
                  <a:pt x="1113711" y="615884"/>
                  <a:pt x="1104900" y="608304"/>
                  <a:pt x="1095375" y="601954"/>
                </a:cubicBezTo>
                <a:cubicBezTo>
                  <a:pt x="1089025" y="592429"/>
                  <a:pt x="1084420" y="581474"/>
                  <a:pt x="1076325" y="573379"/>
                </a:cubicBezTo>
                <a:cubicBezTo>
                  <a:pt x="1068230" y="565284"/>
                  <a:pt x="1054901" y="563268"/>
                  <a:pt x="1047750" y="554329"/>
                </a:cubicBezTo>
                <a:cubicBezTo>
                  <a:pt x="1041478" y="546489"/>
                  <a:pt x="1045325" y="532854"/>
                  <a:pt x="1038225" y="525754"/>
                </a:cubicBezTo>
                <a:cubicBezTo>
                  <a:pt x="1022036" y="509565"/>
                  <a:pt x="981075" y="487654"/>
                  <a:pt x="981075" y="487654"/>
                </a:cubicBezTo>
                <a:cubicBezTo>
                  <a:pt x="967018" y="466569"/>
                  <a:pt x="955452" y="445172"/>
                  <a:pt x="933450" y="430504"/>
                </a:cubicBezTo>
                <a:cubicBezTo>
                  <a:pt x="925096" y="424935"/>
                  <a:pt x="914103" y="424934"/>
                  <a:pt x="904875" y="420979"/>
                </a:cubicBezTo>
                <a:cubicBezTo>
                  <a:pt x="891824" y="415386"/>
                  <a:pt x="879475" y="408279"/>
                  <a:pt x="866775" y="401929"/>
                </a:cubicBezTo>
                <a:cubicBezTo>
                  <a:pt x="857250" y="389229"/>
                  <a:pt x="849425" y="375054"/>
                  <a:pt x="838200" y="363829"/>
                </a:cubicBezTo>
                <a:cubicBezTo>
                  <a:pt x="830105" y="355734"/>
                  <a:pt x="818419" y="352108"/>
                  <a:pt x="809625" y="344779"/>
                </a:cubicBezTo>
                <a:cubicBezTo>
                  <a:pt x="799277" y="336155"/>
                  <a:pt x="791398" y="324828"/>
                  <a:pt x="781050" y="316204"/>
                </a:cubicBezTo>
                <a:cubicBezTo>
                  <a:pt x="772256" y="308875"/>
                  <a:pt x="761031" y="304759"/>
                  <a:pt x="752475" y="297154"/>
                </a:cubicBezTo>
                <a:cubicBezTo>
                  <a:pt x="732339" y="279256"/>
                  <a:pt x="714375" y="259054"/>
                  <a:pt x="695325" y="240004"/>
                </a:cubicBezTo>
                <a:cubicBezTo>
                  <a:pt x="685800" y="230479"/>
                  <a:pt x="674222" y="222637"/>
                  <a:pt x="666750" y="211429"/>
                </a:cubicBezTo>
                <a:cubicBezTo>
                  <a:pt x="640228" y="171646"/>
                  <a:pt x="655795" y="190949"/>
                  <a:pt x="619125" y="154279"/>
                </a:cubicBezTo>
                <a:cubicBezTo>
                  <a:pt x="596477" y="86335"/>
                  <a:pt x="628591" y="168478"/>
                  <a:pt x="581025" y="97129"/>
                </a:cubicBezTo>
                <a:cubicBezTo>
                  <a:pt x="575456" y="88775"/>
                  <a:pt x="577928" y="76267"/>
                  <a:pt x="571500" y="68554"/>
                </a:cubicBezTo>
                <a:cubicBezTo>
                  <a:pt x="545935" y="37877"/>
                  <a:pt x="529828" y="39086"/>
                  <a:pt x="495300" y="30454"/>
                </a:cubicBezTo>
                <a:cubicBezTo>
                  <a:pt x="488950" y="20929"/>
                  <a:pt x="487679" y="2532"/>
                  <a:pt x="476250" y="1879"/>
                </a:cubicBezTo>
                <a:cubicBezTo>
                  <a:pt x="371598" y="-4101"/>
                  <a:pt x="266587" y="5589"/>
                  <a:pt x="161925" y="11404"/>
                </a:cubicBezTo>
                <a:cubicBezTo>
                  <a:pt x="151900" y="11961"/>
                  <a:pt x="143004" y="18171"/>
                  <a:pt x="133350" y="20929"/>
                </a:cubicBezTo>
                <a:cubicBezTo>
                  <a:pt x="120763" y="24525"/>
                  <a:pt x="107950" y="27279"/>
                  <a:pt x="95250" y="30454"/>
                </a:cubicBezTo>
                <a:cubicBezTo>
                  <a:pt x="76200" y="43154"/>
                  <a:pt x="50800" y="49504"/>
                  <a:pt x="38100" y="68554"/>
                </a:cubicBezTo>
                <a:lnTo>
                  <a:pt x="0" y="125704"/>
                </a:lnTo>
                <a:cubicBezTo>
                  <a:pt x="3175" y="166979"/>
                  <a:pt x="-1010" y="209495"/>
                  <a:pt x="9525" y="249529"/>
                </a:cubicBezTo>
                <a:cubicBezTo>
                  <a:pt x="19500" y="287432"/>
                  <a:pt x="45813" y="308365"/>
                  <a:pt x="76200" y="325729"/>
                </a:cubicBezTo>
                <a:cubicBezTo>
                  <a:pt x="88528" y="332774"/>
                  <a:pt x="101600" y="338429"/>
                  <a:pt x="114300" y="344779"/>
                </a:cubicBezTo>
                <a:cubicBezTo>
                  <a:pt x="120650" y="354304"/>
                  <a:pt x="124556" y="366025"/>
                  <a:pt x="133350" y="373354"/>
                </a:cubicBezTo>
                <a:cubicBezTo>
                  <a:pt x="171503" y="405148"/>
                  <a:pt x="164292" y="382077"/>
                  <a:pt x="200025" y="401929"/>
                </a:cubicBezTo>
                <a:cubicBezTo>
                  <a:pt x="323872" y="470733"/>
                  <a:pt x="197087" y="420178"/>
                  <a:pt x="304800" y="449554"/>
                </a:cubicBezTo>
                <a:lnTo>
                  <a:pt x="390525" y="478129"/>
                </a:lnTo>
                <a:cubicBezTo>
                  <a:pt x="400050" y="481304"/>
                  <a:pt x="409360" y="485219"/>
                  <a:pt x="419100" y="487654"/>
                </a:cubicBezTo>
                <a:cubicBezTo>
                  <a:pt x="431800" y="490829"/>
                  <a:pt x="444421" y="494339"/>
                  <a:pt x="457200" y="497179"/>
                </a:cubicBezTo>
                <a:cubicBezTo>
                  <a:pt x="473004" y="500691"/>
                  <a:pt x="489206" y="502444"/>
                  <a:pt x="504825" y="506704"/>
                </a:cubicBezTo>
                <a:cubicBezTo>
                  <a:pt x="524198" y="511988"/>
                  <a:pt x="542284" y="521816"/>
                  <a:pt x="561975" y="525754"/>
                </a:cubicBezTo>
                <a:cubicBezTo>
                  <a:pt x="611594" y="535678"/>
                  <a:pt x="632188" y="539011"/>
                  <a:pt x="685800" y="554329"/>
                </a:cubicBezTo>
                <a:cubicBezTo>
                  <a:pt x="705108" y="559846"/>
                  <a:pt x="723900" y="567029"/>
                  <a:pt x="742950" y="573379"/>
                </a:cubicBezTo>
                <a:cubicBezTo>
                  <a:pt x="752475" y="576554"/>
                  <a:pt x="762545" y="578414"/>
                  <a:pt x="771525" y="582904"/>
                </a:cubicBezTo>
                <a:cubicBezTo>
                  <a:pt x="784225" y="589254"/>
                  <a:pt x="796574" y="596361"/>
                  <a:pt x="809625" y="601954"/>
                </a:cubicBezTo>
                <a:cubicBezTo>
                  <a:pt x="818853" y="605909"/>
                  <a:pt x="829423" y="606603"/>
                  <a:pt x="838200" y="611479"/>
                </a:cubicBezTo>
                <a:cubicBezTo>
                  <a:pt x="858214" y="622598"/>
                  <a:pt x="876300" y="636879"/>
                  <a:pt x="895350" y="649579"/>
                </a:cubicBezTo>
                <a:cubicBezTo>
                  <a:pt x="904875" y="655929"/>
                  <a:pt x="915830" y="660534"/>
                  <a:pt x="923925" y="668629"/>
                </a:cubicBezTo>
                <a:cubicBezTo>
                  <a:pt x="933450" y="678154"/>
                  <a:pt x="942152" y="688580"/>
                  <a:pt x="952500" y="697204"/>
                </a:cubicBezTo>
                <a:cubicBezTo>
                  <a:pt x="961294" y="704533"/>
                  <a:pt x="971136" y="710574"/>
                  <a:pt x="981075" y="716254"/>
                </a:cubicBezTo>
                <a:cubicBezTo>
                  <a:pt x="1004347" y="729552"/>
                  <a:pt x="1027571" y="736193"/>
                  <a:pt x="1047750" y="754354"/>
                </a:cubicBezTo>
                <a:cubicBezTo>
                  <a:pt x="1071112" y="775380"/>
                  <a:pt x="1084607" y="811090"/>
                  <a:pt x="1114425" y="821029"/>
                </a:cubicBezTo>
                <a:cubicBezTo>
                  <a:pt x="1123950" y="824204"/>
                  <a:pt x="1134223" y="825678"/>
                  <a:pt x="1143000" y="830554"/>
                </a:cubicBezTo>
                <a:lnTo>
                  <a:pt x="1228725" y="887704"/>
                </a:lnTo>
                <a:cubicBezTo>
                  <a:pt x="1238250" y="894054"/>
                  <a:pt x="1247061" y="901634"/>
                  <a:pt x="1257300" y="906754"/>
                </a:cubicBezTo>
                <a:cubicBezTo>
                  <a:pt x="1270000" y="913104"/>
                  <a:pt x="1283224" y="918499"/>
                  <a:pt x="1295400" y="925804"/>
                </a:cubicBezTo>
                <a:cubicBezTo>
                  <a:pt x="1315033" y="937584"/>
                  <a:pt x="1332072" y="953665"/>
                  <a:pt x="1352550" y="963904"/>
                </a:cubicBezTo>
                <a:cubicBezTo>
                  <a:pt x="1365250" y="970254"/>
                  <a:pt x="1378322" y="975909"/>
                  <a:pt x="1390650" y="982954"/>
                </a:cubicBezTo>
                <a:cubicBezTo>
                  <a:pt x="1442351" y="1012497"/>
                  <a:pt x="1395409" y="994065"/>
                  <a:pt x="1447800" y="1011529"/>
                </a:cubicBezTo>
                <a:cubicBezTo>
                  <a:pt x="1454150" y="1021054"/>
                  <a:pt x="1458755" y="1032009"/>
                  <a:pt x="1466850" y="1040104"/>
                </a:cubicBezTo>
                <a:cubicBezTo>
                  <a:pt x="1489348" y="1062602"/>
                  <a:pt x="1507378" y="1059527"/>
                  <a:pt x="1533525" y="1078204"/>
                </a:cubicBezTo>
                <a:cubicBezTo>
                  <a:pt x="1544486" y="1086034"/>
                  <a:pt x="1551752" y="1098155"/>
                  <a:pt x="1562100" y="1106779"/>
                </a:cubicBezTo>
                <a:cubicBezTo>
                  <a:pt x="1570894" y="1114108"/>
                  <a:pt x="1581360" y="1119175"/>
                  <a:pt x="1590675" y="1125829"/>
                </a:cubicBezTo>
                <a:cubicBezTo>
                  <a:pt x="1603593" y="1135056"/>
                  <a:pt x="1615770" y="1145300"/>
                  <a:pt x="1628775" y="1154404"/>
                </a:cubicBezTo>
                <a:cubicBezTo>
                  <a:pt x="1647532" y="1167534"/>
                  <a:pt x="1685925" y="1192504"/>
                  <a:pt x="1685925" y="1192504"/>
                </a:cubicBezTo>
                <a:cubicBezTo>
                  <a:pt x="1755461" y="1296807"/>
                  <a:pt x="1695697" y="1196335"/>
                  <a:pt x="1714500" y="1487779"/>
                </a:cubicBezTo>
                <a:cubicBezTo>
                  <a:pt x="1715146" y="1497798"/>
                  <a:pt x="1720500" y="1506953"/>
                  <a:pt x="1724025" y="1516354"/>
                </a:cubicBezTo>
                <a:cubicBezTo>
                  <a:pt x="1730028" y="1532363"/>
                  <a:pt x="1737072" y="1547970"/>
                  <a:pt x="1743075" y="1563979"/>
                </a:cubicBezTo>
                <a:cubicBezTo>
                  <a:pt x="1746600" y="1573380"/>
                  <a:pt x="1747724" y="1583777"/>
                  <a:pt x="1752600" y="1592554"/>
                </a:cubicBezTo>
                <a:cubicBezTo>
                  <a:pt x="1763719" y="1612568"/>
                  <a:pt x="1778000" y="1630654"/>
                  <a:pt x="1790700" y="1649704"/>
                </a:cubicBezTo>
                <a:cubicBezTo>
                  <a:pt x="1835595" y="1717047"/>
                  <a:pt x="1779252" y="1633677"/>
                  <a:pt x="1838325" y="1716379"/>
                </a:cubicBezTo>
                <a:cubicBezTo>
                  <a:pt x="1880818" y="1775869"/>
                  <a:pt x="1829280" y="1716859"/>
                  <a:pt x="1914525" y="1802104"/>
                </a:cubicBezTo>
                <a:cubicBezTo>
                  <a:pt x="1924050" y="1811629"/>
                  <a:pt x="1930032" y="1827412"/>
                  <a:pt x="1943100" y="1830679"/>
                </a:cubicBezTo>
                <a:lnTo>
                  <a:pt x="1981200" y="1840204"/>
                </a:lnTo>
                <a:cubicBezTo>
                  <a:pt x="2062272" y="1894252"/>
                  <a:pt x="2015595" y="1880832"/>
                  <a:pt x="2124075" y="1868779"/>
                </a:cubicBezTo>
                <a:cubicBezTo>
                  <a:pt x="2179591" y="1850274"/>
                  <a:pt x="2143670" y="1863744"/>
                  <a:pt x="2228850" y="1821154"/>
                </a:cubicBezTo>
                <a:cubicBezTo>
                  <a:pt x="2241550" y="1814804"/>
                  <a:pt x="2252944" y="1804438"/>
                  <a:pt x="2266950" y="1802104"/>
                </a:cubicBezTo>
                <a:cubicBezTo>
                  <a:pt x="2385551" y="1782337"/>
                  <a:pt x="2278980" y="1803153"/>
                  <a:pt x="2352675" y="1783054"/>
                </a:cubicBezTo>
                <a:cubicBezTo>
                  <a:pt x="2377934" y="1776165"/>
                  <a:pt x="2403475" y="1770354"/>
                  <a:pt x="2428875" y="1764004"/>
                </a:cubicBezTo>
                <a:lnTo>
                  <a:pt x="2466975" y="1754479"/>
                </a:lnTo>
                <a:cubicBezTo>
                  <a:pt x="2463800" y="1725904"/>
                  <a:pt x="2464423" y="1696646"/>
                  <a:pt x="2457450" y="1668754"/>
                </a:cubicBezTo>
                <a:cubicBezTo>
                  <a:pt x="2454674" y="1657648"/>
                  <a:pt x="2442909" y="1650701"/>
                  <a:pt x="2438400" y="1640179"/>
                </a:cubicBezTo>
                <a:cubicBezTo>
                  <a:pt x="2433243" y="1628147"/>
                  <a:pt x="2436137" y="1612971"/>
                  <a:pt x="2428875" y="1602079"/>
                </a:cubicBezTo>
                <a:cubicBezTo>
                  <a:pt x="2422525" y="1592554"/>
                  <a:pt x="2409094" y="1590358"/>
                  <a:pt x="2400300" y="1583029"/>
                </a:cubicBezTo>
                <a:cubicBezTo>
                  <a:pt x="2389952" y="1574405"/>
                  <a:pt x="2380349" y="1564802"/>
                  <a:pt x="2371725" y="1554454"/>
                </a:cubicBezTo>
                <a:cubicBezTo>
                  <a:pt x="2364396" y="1545660"/>
                  <a:pt x="2360770" y="1533974"/>
                  <a:pt x="2352675" y="1525879"/>
                </a:cubicBezTo>
                <a:cubicBezTo>
                  <a:pt x="2344580" y="1517784"/>
                  <a:pt x="2332894" y="1514158"/>
                  <a:pt x="2324100" y="1506829"/>
                </a:cubicBezTo>
                <a:cubicBezTo>
                  <a:pt x="2313752" y="1498205"/>
                  <a:pt x="2305873" y="1486878"/>
                  <a:pt x="2295525" y="1478254"/>
                </a:cubicBezTo>
                <a:cubicBezTo>
                  <a:pt x="2286731" y="1470925"/>
                  <a:pt x="2275744" y="1466533"/>
                  <a:pt x="2266950" y="1459204"/>
                </a:cubicBezTo>
                <a:cubicBezTo>
                  <a:pt x="2256602" y="1450580"/>
                  <a:pt x="2249008" y="1438899"/>
                  <a:pt x="2238375" y="1430629"/>
                </a:cubicBezTo>
                <a:cubicBezTo>
                  <a:pt x="2220303" y="1416573"/>
                  <a:pt x="2202945" y="1399769"/>
                  <a:pt x="2181225" y="1392529"/>
                </a:cubicBezTo>
                <a:cubicBezTo>
                  <a:pt x="2144131" y="1380164"/>
                  <a:pt x="2159750" y="1390104"/>
                  <a:pt x="2133600" y="1363954"/>
                </a:cubicBezTo>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290864" y="2183860"/>
            <a:ext cx="2811293" cy="1689517"/>
          </a:xfrm>
          <a:custGeom>
            <a:avLst/>
            <a:gdLst>
              <a:gd name="connsiteX0" fmla="*/ 1707204 w 2811293"/>
              <a:gd name="connsiteY0" fmla="*/ 1682885 h 1689517"/>
              <a:gd name="connsiteX1" fmla="*/ 1731523 w 2811293"/>
              <a:gd name="connsiteY1" fmla="*/ 1673157 h 1689517"/>
              <a:gd name="connsiteX2" fmla="*/ 1755842 w 2811293"/>
              <a:gd name="connsiteY2" fmla="*/ 1653702 h 1689517"/>
              <a:gd name="connsiteX3" fmla="*/ 1765570 w 2811293"/>
              <a:gd name="connsiteY3" fmla="*/ 1639110 h 1689517"/>
              <a:gd name="connsiteX4" fmla="*/ 1780162 w 2811293"/>
              <a:gd name="connsiteY4" fmla="*/ 1629383 h 1689517"/>
              <a:gd name="connsiteX5" fmla="*/ 1789889 w 2811293"/>
              <a:gd name="connsiteY5" fmla="*/ 1600200 h 1689517"/>
              <a:gd name="connsiteX6" fmla="*/ 1794753 w 2811293"/>
              <a:gd name="connsiteY6" fmla="*/ 1585608 h 1689517"/>
              <a:gd name="connsiteX7" fmla="*/ 1804481 w 2811293"/>
              <a:gd name="connsiteY7" fmla="*/ 1571017 h 1689517"/>
              <a:gd name="connsiteX8" fmla="*/ 1819072 w 2811293"/>
              <a:gd name="connsiteY8" fmla="*/ 1541834 h 1689517"/>
              <a:gd name="connsiteX9" fmla="*/ 1823936 w 2811293"/>
              <a:gd name="connsiteY9" fmla="*/ 1527242 h 1689517"/>
              <a:gd name="connsiteX10" fmla="*/ 1843391 w 2811293"/>
              <a:gd name="connsiteY10" fmla="*/ 1498059 h 1689517"/>
              <a:gd name="connsiteX11" fmla="*/ 1877438 w 2811293"/>
              <a:gd name="connsiteY11" fmla="*/ 1454285 h 1689517"/>
              <a:gd name="connsiteX12" fmla="*/ 1906621 w 2811293"/>
              <a:gd name="connsiteY12" fmla="*/ 1429966 h 1689517"/>
              <a:gd name="connsiteX13" fmla="*/ 1921213 w 2811293"/>
              <a:gd name="connsiteY13" fmla="*/ 1425102 h 1689517"/>
              <a:gd name="connsiteX14" fmla="*/ 1935804 w 2811293"/>
              <a:gd name="connsiteY14" fmla="*/ 1415374 h 1689517"/>
              <a:gd name="connsiteX15" fmla="*/ 2018489 w 2811293"/>
              <a:gd name="connsiteY15" fmla="*/ 1400783 h 1689517"/>
              <a:gd name="connsiteX16" fmla="*/ 2135221 w 2811293"/>
              <a:gd name="connsiteY16" fmla="*/ 1405646 h 1689517"/>
              <a:gd name="connsiteX17" fmla="*/ 2213042 w 2811293"/>
              <a:gd name="connsiteY17" fmla="*/ 1410510 h 1689517"/>
              <a:gd name="connsiteX18" fmla="*/ 2329774 w 2811293"/>
              <a:gd name="connsiteY18" fmla="*/ 1420238 h 1689517"/>
              <a:gd name="connsiteX19" fmla="*/ 2363821 w 2811293"/>
              <a:gd name="connsiteY19" fmla="*/ 1425102 h 1689517"/>
              <a:gd name="connsiteX20" fmla="*/ 2407596 w 2811293"/>
              <a:gd name="connsiteY20" fmla="*/ 1439693 h 1689517"/>
              <a:gd name="connsiteX21" fmla="*/ 2422187 w 2811293"/>
              <a:gd name="connsiteY21" fmla="*/ 1444557 h 1689517"/>
              <a:gd name="connsiteX22" fmla="*/ 2436779 w 2811293"/>
              <a:gd name="connsiteY22" fmla="*/ 1449421 h 1689517"/>
              <a:gd name="connsiteX23" fmla="*/ 2480553 w 2811293"/>
              <a:gd name="connsiteY23" fmla="*/ 1478604 h 1689517"/>
              <a:gd name="connsiteX24" fmla="*/ 2509736 w 2811293"/>
              <a:gd name="connsiteY24" fmla="*/ 1498059 h 1689517"/>
              <a:gd name="connsiteX25" fmla="*/ 2529191 w 2811293"/>
              <a:gd name="connsiteY25" fmla="*/ 1512651 h 1689517"/>
              <a:gd name="connsiteX26" fmla="*/ 2543783 w 2811293"/>
              <a:gd name="connsiteY26" fmla="*/ 1522378 h 1689517"/>
              <a:gd name="connsiteX27" fmla="*/ 2558374 w 2811293"/>
              <a:gd name="connsiteY27" fmla="*/ 1536970 h 1689517"/>
              <a:gd name="connsiteX28" fmla="*/ 2577830 w 2811293"/>
              <a:gd name="connsiteY28" fmla="*/ 1546697 h 1689517"/>
              <a:gd name="connsiteX29" fmla="*/ 2636196 w 2811293"/>
              <a:gd name="connsiteY29" fmla="*/ 1561289 h 1689517"/>
              <a:gd name="connsiteX30" fmla="*/ 2738336 w 2811293"/>
              <a:gd name="connsiteY30" fmla="*/ 1566153 h 1689517"/>
              <a:gd name="connsiteX31" fmla="*/ 2757791 w 2811293"/>
              <a:gd name="connsiteY31" fmla="*/ 1556425 h 1689517"/>
              <a:gd name="connsiteX32" fmla="*/ 2782110 w 2811293"/>
              <a:gd name="connsiteY32" fmla="*/ 1527242 h 1689517"/>
              <a:gd name="connsiteX33" fmla="*/ 2796702 w 2811293"/>
              <a:gd name="connsiteY33" fmla="*/ 1517514 h 1689517"/>
              <a:gd name="connsiteX34" fmla="*/ 2806430 w 2811293"/>
              <a:gd name="connsiteY34" fmla="*/ 1488331 h 1689517"/>
              <a:gd name="connsiteX35" fmla="*/ 2811293 w 2811293"/>
              <a:gd name="connsiteY35" fmla="*/ 1473740 h 1689517"/>
              <a:gd name="connsiteX36" fmla="*/ 2801566 w 2811293"/>
              <a:gd name="connsiteY36" fmla="*/ 1410510 h 1689517"/>
              <a:gd name="connsiteX37" fmla="*/ 2796702 w 2811293"/>
              <a:gd name="connsiteY37" fmla="*/ 1391055 h 1689517"/>
              <a:gd name="connsiteX38" fmla="*/ 2786974 w 2811293"/>
              <a:gd name="connsiteY38" fmla="*/ 1376463 h 1689517"/>
              <a:gd name="connsiteX39" fmla="*/ 2748064 w 2811293"/>
              <a:gd name="connsiteY39" fmla="*/ 1313234 h 1689517"/>
              <a:gd name="connsiteX40" fmla="*/ 2728608 w 2811293"/>
              <a:gd name="connsiteY40" fmla="*/ 1284051 h 1689517"/>
              <a:gd name="connsiteX41" fmla="*/ 2723745 w 2811293"/>
              <a:gd name="connsiteY41" fmla="*/ 1269459 h 1689517"/>
              <a:gd name="connsiteX42" fmla="*/ 2709153 w 2811293"/>
              <a:gd name="connsiteY42" fmla="*/ 1259731 h 1689517"/>
              <a:gd name="connsiteX43" fmla="*/ 2694562 w 2811293"/>
              <a:gd name="connsiteY43" fmla="*/ 1254868 h 1689517"/>
              <a:gd name="connsiteX44" fmla="*/ 2626468 w 2811293"/>
              <a:gd name="connsiteY44" fmla="*/ 1245140 h 1689517"/>
              <a:gd name="connsiteX45" fmla="*/ 2582693 w 2811293"/>
              <a:gd name="connsiteY45" fmla="*/ 1240276 h 1689517"/>
              <a:gd name="connsiteX46" fmla="*/ 2563238 w 2811293"/>
              <a:gd name="connsiteY46" fmla="*/ 1235412 h 1689517"/>
              <a:gd name="connsiteX47" fmla="*/ 2514600 w 2811293"/>
              <a:gd name="connsiteY47" fmla="*/ 1220821 h 1689517"/>
              <a:gd name="connsiteX48" fmla="*/ 2485417 w 2811293"/>
              <a:gd name="connsiteY48" fmla="*/ 1215957 h 1689517"/>
              <a:gd name="connsiteX49" fmla="*/ 2451370 w 2811293"/>
              <a:gd name="connsiteY49" fmla="*/ 1206229 h 1689517"/>
              <a:gd name="connsiteX50" fmla="*/ 2417323 w 2811293"/>
              <a:gd name="connsiteY50" fmla="*/ 1196502 h 1689517"/>
              <a:gd name="connsiteX51" fmla="*/ 2388140 w 2811293"/>
              <a:gd name="connsiteY51" fmla="*/ 1186774 h 1689517"/>
              <a:gd name="connsiteX52" fmla="*/ 2358957 w 2811293"/>
              <a:gd name="connsiteY52" fmla="*/ 1167319 h 1689517"/>
              <a:gd name="connsiteX53" fmla="*/ 2324910 w 2811293"/>
              <a:gd name="connsiteY53" fmla="*/ 1157591 h 1689517"/>
              <a:gd name="connsiteX54" fmla="*/ 2305455 w 2811293"/>
              <a:gd name="connsiteY54" fmla="*/ 1143000 h 1689517"/>
              <a:gd name="connsiteX55" fmla="*/ 2271408 w 2811293"/>
              <a:gd name="connsiteY55" fmla="*/ 1128408 h 1689517"/>
              <a:gd name="connsiteX56" fmla="*/ 2251953 w 2811293"/>
              <a:gd name="connsiteY56" fmla="*/ 1118680 h 1689517"/>
              <a:gd name="connsiteX57" fmla="*/ 2222770 w 2811293"/>
              <a:gd name="connsiteY57" fmla="*/ 1108953 h 1689517"/>
              <a:gd name="connsiteX58" fmla="*/ 2208179 w 2811293"/>
              <a:gd name="connsiteY58" fmla="*/ 1099225 h 1689517"/>
              <a:gd name="connsiteX59" fmla="*/ 2174132 w 2811293"/>
              <a:gd name="connsiteY59" fmla="*/ 1089497 h 1689517"/>
              <a:gd name="connsiteX60" fmla="*/ 2130357 w 2811293"/>
              <a:gd name="connsiteY60" fmla="*/ 1074906 h 1689517"/>
              <a:gd name="connsiteX61" fmla="*/ 2115766 w 2811293"/>
              <a:gd name="connsiteY61" fmla="*/ 1070042 h 1689517"/>
              <a:gd name="connsiteX62" fmla="*/ 2101174 w 2811293"/>
              <a:gd name="connsiteY62" fmla="*/ 1060314 h 1689517"/>
              <a:gd name="connsiteX63" fmla="*/ 2081719 w 2811293"/>
              <a:gd name="connsiteY63" fmla="*/ 1055451 h 1689517"/>
              <a:gd name="connsiteX64" fmla="*/ 2062264 w 2811293"/>
              <a:gd name="connsiteY64" fmla="*/ 1045723 h 1689517"/>
              <a:gd name="connsiteX65" fmla="*/ 2037945 w 2811293"/>
              <a:gd name="connsiteY65" fmla="*/ 1031131 h 1689517"/>
              <a:gd name="connsiteX66" fmla="*/ 2023353 w 2811293"/>
              <a:gd name="connsiteY66" fmla="*/ 1026268 h 1689517"/>
              <a:gd name="connsiteX67" fmla="*/ 2008762 w 2811293"/>
              <a:gd name="connsiteY67" fmla="*/ 1016540 h 1689517"/>
              <a:gd name="connsiteX68" fmla="*/ 1994170 w 2811293"/>
              <a:gd name="connsiteY68" fmla="*/ 1011676 h 1689517"/>
              <a:gd name="connsiteX69" fmla="*/ 1984442 w 2811293"/>
              <a:gd name="connsiteY69" fmla="*/ 997085 h 1689517"/>
              <a:gd name="connsiteX70" fmla="*/ 1969851 w 2811293"/>
              <a:gd name="connsiteY70" fmla="*/ 987357 h 1689517"/>
              <a:gd name="connsiteX71" fmla="*/ 1960123 w 2811293"/>
              <a:gd name="connsiteY71" fmla="*/ 972766 h 1689517"/>
              <a:gd name="connsiteX72" fmla="*/ 1930940 w 2811293"/>
              <a:gd name="connsiteY72" fmla="*/ 943583 h 1689517"/>
              <a:gd name="connsiteX73" fmla="*/ 1916349 w 2811293"/>
              <a:gd name="connsiteY73" fmla="*/ 909536 h 1689517"/>
              <a:gd name="connsiteX74" fmla="*/ 1906621 w 2811293"/>
              <a:gd name="connsiteY74" fmla="*/ 894944 h 1689517"/>
              <a:gd name="connsiteX75" fmla="*/ 1901757 w 2811293"/>
              <a:gd name="connsiteY75" fmla="*/ 880353 h 1689517"/>
              <a:gd name="connsiteX76" fmla="*/ 1862847 w 2811293"/>
              <a:gd name="connsiteY76" fmla="*/ 846306 h 1689517"/>
              <a:gd name="connsiteX77" fmla="*/ 1838527 w 2811293"/>
              <a:gd name="connsiteY77" fmla="*/ 841442 h 1689517"/>
              <a:gd name="connsiteX78" fmla="*/ 1794753 w 2811293"/>
              <a:gd name="connsiteY78" fmla="*/ 831714 h 1689517"/>
              <a:gd name="connsiteX79" fmla="*/ 1789889 w 2811293"/>
              <a:gd name="connsiteY79" fmla="*/ 851170 h 1689517"/>
              <a:gd name="connsiteX80" fmla="*/ 1809345 w 2811293"/>
              <a:gd name="connsiteY80" fmla="*/ 909536 h 1689517"/>
              <a:gd name="connsiteX81" fmla="*/ 1814208 w 2811293"/>
              <a:gd name="connsiteY81" fmla="*/ 933855 h 1689517"/>
              <a:gd name="connsiteX82" fmla="*/ 1823936 w 2811293"/>
              <a:gd name="connsiteY82" fmla="*/ 963038 h 1689517"/>
              <a:gd name="connsiteX83" fmla="*/ 1828800 w 2811293"/>
              <a:gd name="connsiteY83" fmla="*/ 997085 h 1689517"/>
              <a:gd name="connsiteX84" fmla="*/ 1833664 w 2811293"/>
              <a:gd name="connsiteY84" fmla="*/ 1011676 h 1689517"/>
              <a:gd name="connsiteX85" fmla="*/ 1838527 w 2811293"/>
              <a:gd name="connsiteY85" fmla="*/ 1035995 h 1689517"/>
              <a:gd name="connsiteX86" fmla="*/ 1833664 w 2811293"/>
              <a:gd name="connsiteY86" fmla="*/ 1079770 h 1689517"/>
              <a:gd name="connsiteX87" fmla="*/ 1819072 w 2811293"/>
              <a:gd name="connsiteY87" fmla="*/ 1099225 h 1689517"/>
              <a:gd name="connsiteX88" fmla="*/ 1814208 w 2811293"/>
              <a:gd name="connsiteY88" fmla="*/ 1118680 h 1689517"/>
              <a:gd name="connsiteX89" fmla="*/ 1794753 w 2811293"/>
              <a:gd name="connsiteY89" fmla="*/ 1147863 h 1689517"/>
              <a:gd name="connsiteX90" fmla="*/ 1741251 w 2811293"/>
              <a:gd name="connsiteY90" fmla="*/ 1206229 h 1689517"/>
              <a:gd name="connsiteX91" fmla="*/ 1726659 w 2811293"/>
              <a:gd name="connsiteY91" fmla="*/ 1220821 h 1689517"/>
              <a:gd name="connsiteX92" fmla="*/ 1697476 w 2811293"/>
              <a:gd name="connsiteY92" fmla="*/ 1240276 h 1689517"/>
              <a:gd name="connsiteX93" fmla="*/ 1653702 w 2811293"/>
              <a:gd name="connsiteY93" fmla="*/ 1269459 h 1689517"/>
              <a:gd name="connsiteX94" fmla="*/ 1639110 w 2811293"/>
              <a:gd name="connsiteY94" fmla="*/ 1279187 h 1689517"/>
              <a:gd name="connsiteX95" fmla="*/ 1624519 w 2811293"/>
              <a:gd name="connsiteY95" fmla="*/ 1284051 h 1689517"/>
              <a:gd name="connsiteX96" fmla="*/ 1566153 w 2811293"/>
              <a:gd name="connsiteY96" fmla="*/ 1293778 h 1689517"/>
              <a:gd name="connsiteX97" fmla="*/ 1473740 w 2811293"/>
              <a:gd name="connsiteY97" fmla="*/ 1288914 h 1689517"/>
              <a:gd name="connsiteX98" fmla="*/ 1459149 w 2811293"/>
              <a:gd name="connsiteY98" fmla="*/ 1284051 h 1689517"/>
              <a:gd name="connsiteX99" fmla="*/ 1444557 w 2811293"/>
              <a:gd name="connsiteY99" fmla="*/ 1274323 h 1689517"/>
              <a:gd name="connsiteX100" fmla="*/ 1410510 w 2811293"/>
              <a:gd name="connsiteY100" fmla="*/ 1264595 h 1689517"/>
              <a:gd name="connsiteX101" fmla="*/ 1376464 w 2811293"/>
              <a:gd name="connsiteY101" fmla="*/ 1235412 h 1689517"/>
              <a:gd name="connsiteX102" fmla="*/ 1361872 w 2811293"/>
              <a:gd name="connsiteY102" fmla="*/ 1230549 h 1689517"/>
              <a:gd name="connsiteX103" fmla="*/ 1352145 w 2811293"/>
              <a:gd name="connsiteY103" fmla="*/ 1215957 h 1689517"/>
              <a:gd name="connsiteX104" fmla="*/ 1318098 w 2811293"/>
              <a:gd name="connsiteY104" fmla="*/ 1181910 h 1689517"/>
              <a:gd name="connsiteX105" fmla="*/ 1308370 w 2811293"/>
              <a:gd name="connsiteY105" fmla="*/ 1162455 h 1689517"/>
              <a:gd name="connsiteX106" fmla="*/ 1293779 w 2811293"/>
              <a:gd name="connsiteY106" fmla="*/ 1147863 h 1689517"/>
              <a:gd name="connsiteX107" fmla="*/ 1284051 w 2811293"/>
              <a:gd name="connsiteY107" fmla="*/ 1133272 h 1689517"/>
              <a:gd name="connsiteX108" fmla="*/ 1259732 w 2811293"/>
              <a:gd name="connsiteY108" fmla="*/ 1094361 h 1689517"/>
              <a:gd name="connsiteX109" fmla="*/ 1250004 w 2811293"/>
              <a:gd name="connsiteY109" fmla="*/ 1079770 h 1689517"/>
              <a:gd name="connsiteX110" fmla="*/ 1225685 w 2811293"/>
              <a:gd name="connsiteY110" fmla="*/ 1040859 h 1689517"/>
              <a:gd name="connsiteX111" fmla="*/ 1220821 w 2811293"/>
              <a:gd name="connsiteY111" fmla="*/ 1016540 h 1689517"/>
              <a:gd name="connsiteX112" fmla="*/ 1191638 w 2811293"/>
              <a:gd name="connsiteY112" fmla="*/ 972766 h 1689517"/>
              <a:gd name="connsiteX113" fmla="*/ 1181910 w 2811293"/>
              <a:gd name="connsiteY113" fmla="*/ 953310 h 1689517"/>
              <a:gd name="connsiteX114" fmla="*/ 1162455 w 2811293"/>
              <a:gd name="connsiteY114" fmla="*/ 924127 h 1689517"/>
              <a:gd name="connsiteX115" fmla="*/ 1147864 w 2811293"/>
              <a:gd name="connsiteY115" fmla="*/ 894944 h 1689517"/>
              <a:gd name="connsiteX116" fmla="*/ 1133272 w 2811293"/>
              <a:gd name="connsiteY116" fmla="*/ 880353 h 1689517"/>
              <a:gd name="connsiteX117" fmla="*/ 1118681 w 2811293"/>
              <a:gd name="connsiteY117" fmla="*/ 860897 h 1689517"/>
              <a:gd name="connsiteX118" fmla="*/ 1084634 w 2811293"/>
              <a:gd name="connsiteY118" fmla="*/ 821987 h 1689517"/>
              <a:gd name="connsiteX119" fmla="*/ 1065179 w 2811293"/>
              <a:gd name="connsiteY119" fmla="*/ 792804 h 1689517"/>
              <a:gd name="connsiteX120" fmla="*/ 1055451 w 2811293"/>
              <a:gd name="connsiteY120" fmla="*/ 778212 h 1689517"/>
              <a:gd name="connsiteX121" fmla="*/ 1045723 w 2811293"/>
              <a:gd name="connsiteY121" fmla="*/ 749029 h 1689517"/>
              <a:gd name="connsiteX122" fmla="*/ 1040859 w 2811293"/>
              <a:gd name="connsiteY122" fmla="*/ 734438 h 1689517"/>
              <a:gd name="connsiteX123" fmla="*/ 1021404 w 2811293"/>
              <a:gd name="connsiteY123" fmla="*/ 705255 h 1689517"/>
              <a:gd name="connsiteX124" fmla="*/ 1011676 w 2811293"/>
              <a:gd name="connsiteY124" fmla="*/ 676072 h 1689517"/>
              <a:gd name="connsiteX125" fmla="*/ 1001949 w 2811293"/>
              <a:gd name="connsiteY125" fmla="*/ 661480 h 1689517"/>
              <a:gd name="connsiteX126" fmla="*/ 987357 w 2811293"/>
              <a:gd name="connsiteY126" fmla="*/ 607978 h 1689517"/>
              <a:gd name="connsiteX127" fmla="*/ 982493 w 2811293"/>
              <a:gd name="connsiteY127" fmla="*/ 593387 h 1689517"/>
              <a:gd name="connsiteX128" fmla="*/ 1001949 w 2811293"/>
              <a:gd name="connsiteY128" fmla="*/ 476655 h 1689517"/>
              <a:gd name="connsiteX129" fmla="*/ 1006813 w 2811293"/>
              <a:gd name="connsiteY129" fmla="*/ 462063 h 1689517"/>
              <a:gd name="connsiteX130" fmla="*/ 1016540 w 2811293"/>
              <a:gd name="connsiteY130" fmla="*/ 447472 h 1689517"/>
              <a:gd name="connsiteX131" fmla="*/ 1026268 w 2811293"/>
              <a:gd name="connsiteY131" fmla="*/ 428017 h 1689517"/>
              <a:gd name="connsiteX132" fmla="*/ 1050587 w 2811293"/>
              <a:gd name="connsiteY132" fmla="*/ 384242 h 1689517"/>
              <a:gd name="connsiteX133" fmla="*/ 1035996 w 2811293"/>
              <a:gd name="connsiteY133" fmla="*/ 267510 h 1689517"/>
              <a:gd name="connsiteX134" fmla="*/ 1031132 w 2811293"/>
              <a:gd name="connsiteY134" fmla="*/ 248055 h 1689517"/>
              <a:gd name="connsiteX135" fmla="*/ 1026268 w 2811293"/>
              <a:gd name="connsiteY135" fmla="*/ 199417 h 1689517"/>
              <a:gd name="connsiteX136" fmla="*/ 1006813 w 2811293"/>
              <a:gd name="connsiteY136" fmla="*/ 184825 h 1689517"/>
              <a:gd name="connsiteX137" fmla="*/ 992221 w 2811293"/>
              <a:gd name="connsiteY137" fmla="*/ 179961 h 1689517"/>
              <a:gd name="connsiteX138" fmla="*/ 972766 w 2811293"/>
              <a:gd name="connsiteY138" fmla="*/ 170234 h 1689517"/>
              <a:gd name="connsiteX139" fmla="*/ 958174 w 2811293"/>
              <a:gd name="connsiteY139" fmla="*/ 160506 h 1689517"/>
              <a:gd name="connsiteX140" fmla="*/ 919264 w 2811293"/>
              <a:gd name="connsiteY140" fmla="*/ 150778 h 1689517"/>
              <a:gd name="connsiteX141" fmla="*/ 890081 w 2811293"/>
              <a:gd name="connsiteY141" fmla="*/ 141051 h 1689517"/>
              <a:gd name="connsiteX142" fmla="*/ 875489 w 2811293"/>
              <a:gd name="connsiteY142" fmla="*/ 136187 h 1689517"/>
              <a:gd name="connsiteX143" fmla="*/ 860898 w 2811293"/>
              <a:gd name="connsiteY143" fmla="*/ 131323 h 1689517"/>
              <a:gd name="connsiteX144" fmla="*/ 841442 w 2811293"/>
              <a:gd name="connsiteY144" fmla="*/ 126459 h 1689517"/>
              <a:gd name="connsiteX145" fmla="*/ 773349 w 2811293"/>
              <a:gd name="connsiteY145" fmla="*/ 107004 h 1689517"/>
              <a:gd name="connsiteX146" fmla="*/ 739302 w 2811293"/>
              <a:gd name="connsiteY146" fmla="*/ 102140 h 1689517"/>
              <a:gd name="connsiteX147" fmla="*/ 710119 w 2811293"/>
              <a:gd name="connsiteY147" fmla="*/ 97276 h 1689517"/>
              <a:gd name="connsiteX148" fmla="*/ 685800 w 2811293"/>
              <a:gd name="connsiteY148" fmla="*/ 92412 h 1689517"/>
              <a:gd name="connsiteX149" fmla="*/ 544749 w 2811293"/>
              <a:gd name="connsiteY149" fmla="*/ 82685 h 1689517"/>
              <a:gd name="connsiteX150" fmla="*/ 476655 w 2811293"/>
              <a:gd name="connsiteY150" fmla="*/ 77821 h 1689517"/>
              <a:gd name="connsiteX151" fmla="*/ 398834 w 2811293"/>
              <a:gd name="connsiteY151" fmla="*/ 68093 h 1689517"/>
              <a:gd name="connsiteX152" fmla="*/ 369651 w 2811293"/>
              <a:gd name="connsiteY152" fmla="*/ 58366 h 1689517"/>
              <a:gd name="connsiteX153" fmla="*/ 355059 w 2811293"/>
              <a:gd name="connsiteY153" fmla="*/ 53502 h 1689517"/>
              <a:gd name="connsiteX154" fmla="*/ 335604 w 2811293"/>
              <a:gd name="connsiteY154" fmla="*/ 48638 h 1689517"/>
              <a:gd name="connsiteX155" fmla="*/ 321013 w 2811293"/>
              <a:gd name="connsiteY155" fmla="*/ 38910 h 1689517"/>
              <a:gd name="connsiteX156" fmla="*/ 282102 w 2811293"/>
              <a:gd name="connsiteY156" fmla="*/ 29183 h 1689517"/>
              <a:gd name="connsiteX157" fmla="*/ 248055 w 2811293"/>
              <a:gd name="connsiteY157" fmla="*/ 19455 h 1689517"/>
              <a:gd name="connsiteX158" fmla="*/ 223736 w 2811293"/>
              <a:gd name="connsiteY158" fmla="*/ 14591 h 1689517"/>
              <a:gd name="connsiteX159" fmla="*/ 209145 w 2811293"/>
              <a:gd name="connsiteY159" fmla="*/ 9727 h 1689517"/>
              <a:gd name="connsiteX160" fmla="*/ 170234 w 2811293"/>
              <a:gd name="connsiteY160" fmla="*/ 4863 h 1689517"/>
              <a:gd name="connsiteX161" fmla="*/ 155642 w 2811293"/>
              <a:gd name="connsiteY161" fmla="*/ 0 h 1689517"/>
              <a:gd name="connsiteX162" fmla="*/ 102140 w 2811293"/>
              <a:gd name="connsiteY162" fmla="*/ 9727 h 1689517"/>
              <a:gd name="connsiteX163" fmla="*/ 82685 w 2811293"/>
              <a:gd name="connsiteY163" fmla="*/ 34046 h 1689517"/>
              <a:gd name="connsiteX164" fmla="*/ 72957 w 2811293"/>
              <a:gd name="connsiteY164" fmla="*/ 48638 h 1689517"/>
              <a:gd name="connsiteX165" fmla="*/ 58366 w 2811293"/>
              <a:gd name="connsiteY165" fmla="*/ 63229 h 1689517"/>
              <a:gd name="connsiteX166" fmla="*/ 43774 w 2811293"/>
              <a:gd name="connsiteY166" fmla="*/ 97276 h 1689517"/>
              <a:gd name="connsiteX167" fmla="*/ 34047 w 2811293"/>
              <a:gd name="connsiteY167" fmla="*/ 111868 h 1689517"/>
              <a:gd name="connsiteX168" fmla="*/ 24319 w 2811293"/>
              <a:gd name="connsiteY168" fmla="*/ 141051 h 1689517"/>
              <a:gd name="connsiteX169" fmla="*/ 9727 w 2811293"/>
              <a:gd name="connsiteY169" fmla="*/ 194553 h 1689517"/>
              <a:gd name="connsiteX170" fmla="*/ 0 w 2811293"/>
              <a:gd name="connsiteY170" fmla="*/ 238327 h 1689517"/>
              <a:gd name="connsiteX171" fmla="*/ 4864 w 2811293"/>
              <a:gd name="connsiteY171" fmla="*/ 389106 h 1689517"/>
              <a:gd name="connsiteX172" fmla="*/ 14591 w 2811293"/>
              <a:gd name="connsiteY172" fmla="*/ 428017 h 1689517"/>
              <a:gd name="connsiteX173" fmla="*/ 24319 w 2811293"/>
              <a:gd name="connsiteY173" fmla="*/ 476655 h 1689517"/>
              <a:gd name="connsiteX174" fmla="*/ 34047 w 2811293"/>
              <a:gd name="connsiteY174" fmla="*/ 515566 h 1689517"/>
              <a:gd name="connsiteX175" fmla="*/ 53502 w 2811293"/>
              <a:gd name="connsiteY175" fmla="*/ 544749 h 1689517"/>
              <a:gd name="connsiteX176" fmla="*/ 77821 w 2811293"/>
              <a:gd name="connsiteY176" fmla="*/ 588523 h 1689517"/>
              <a:gd name="connsiteX177" fmla="*/ 107004 w 2811293"/>
              <a:gd name="connsiteY177" fmla="*/ 603114 h 1689517"/>
              <a:gd name="connsiteX178" fmla="*/ 150779 w 2811293"/>
              <a:gd name="connsiteY178" fmla="*/ 598251 h 1689517"/>
              <a:gd name="connsiteX179" fmla="*/ 179962 w 2811293"/>
              <a:gd name="connsiteY179" fmla="*/ 588523 h 1689517"/>
              <a:gd name="connsiteX180" fmla="*/ 199417 w 2811293"/>
              <a:gd name="connsiteY180" fmla="*/ 583659 h 1689517"/>
              <a:gd name="connsiteX181" fmla="*/ 228600 w 2811293"/>
              <a:gd name="connsiteY181" fmla="*/ 573931 h 1689517"/>
              <a:gd name="connsiteX182" fmla="*/ 286966 w 2811293"/>
              <a:gd name="connsiteY182" fmla="*/ 544749 h 1689517"/>
              <a:gd name="connsiteX183" fmla="*/ 301557 w 2811293"/>
              <a:gd name="connsiteY183" fmla="*/ 539885 h 1689517"/>
              <a:gd name="connsiteX184" fmla="*/ 350196 w 2811293"/>
              <a:gd name="connsiteY184" fmla="*/ 544749 h 1689517"/>
              <a:gd name="connsiteX185" fmla="*/ 379379 w 2811293"/>
              <a:gd name="connsiteY185" fmla="*/ 564204 h 1689517"/>
              <a:gd name="connsiteX186" fmla="*/ 413425 w 2811293"/>
              <a:gd name="connsiteY186" fmla="*/ 578795 h 1689517"/>
              <a:gd name="connsiteX187" fmla="*/ 432881 w 2811293"/>
              <a:gd name="connsiteY187" fmla="*/ 593387 h 1689517"/>
              <a:gd name="connsiteX188" fmla="*/ 452336 w 2811293"/>
              <a:gd name="connsiteY188" fmla="*/ 617706 h 1689517"/>
              <a:gd name="connsiteX189" fmla="*/ 476655 w 2811293"/>
              <a:gd name="connsiteY189" fmla="*/ 627434 h 1689517"/>
              <a:gd name="connsiteX190" fmla="*/ 491247 w 2811293"/>
              <a:gd name="connsiteY190" fmla="*/ 637161 h 1689517"/>
              <a:gd name="connsiteX191" fmla="*/ 500974 w 2811293"/>
              <a:gd name="connsiteY191" fmla="*/ 656617 h 1689517"/>
              <a:gd name="connsiteX192" fmla="*/ 515566 w 2811293"/>
              <a:gd name="connsiteY192" fmla="*/ 671208 h 1689517"/>
              <a:gd name="connsiteX193" fmla="*/ 530157 w 2811293"/>
              <a:gd name="connsiteY193" fmla="*/ 690663 h 1689517"/>
              <a:gd name="connsiteX194" fmla="*/ 544749 w 2811293"/>
              <a:gd name="connsiteY194" fmla="*/ 705255 h 1689517"/>
              <a:gd name="connsiteX195" fmla="*/ 559340 w 2811293"/>
              <a:gd name="connsiteY195" fmla="*/ 724710 h 1689517"/>
              <a:gd name="connsiteX196" fmla="*/ 578796 w 2811293"/>
              <a:gd name="connsiteY196" fmla="*/ 758757 h 1689517"/>
              <a:gd name="connsiteX197" fmla="*/ 593387 w 2811293"/>
              <a:gd name="connsiteY197" fmla="*/ 773349 h 1689517"/>
              <a:gd name="connsiteX198" fmla="*/ 607979 w 2811293"/>
              <a:gd name="connsiteY198" fmla="*/ 802531 h 1689517"/>
              <a:gd name="connsiteX199" fmla="*/ 622570 w 2811293"/>
              <a:gd name="connsiteY199" fmla="*/ 817123 h 1689517"/>
              <a:gd name="connsiteX200" fmla="*/ 637162 w 2811293"/>
              <a:gd name="connsiteY200" fmla="*/ 851170 h 1689517"/>
              <a:gd name="connsiteX201" fmla="*/ 646889 w 2811293"/>
              <a:gd name="connsiteY201" fmla="*/ 870625 h 1689517"/>
              <a:gd name="connsiteX202" fmla="*/ 656617 w 2811293"/>
              <a:gd name="connsiteY202" fmla="*/ 885217 h 1689517"/>
              <a:gd name="connsiteX203" fmla="*/ 661481 w 2811293"/>
              <a:gd name="connsiteY203" fmla="*/ 899808 h 1689517"/>
              <a:gd name="connsiteX204" fmla="*/ 680936 w 2811293"/>
              <a:gd name="connsiteY204" fmla="*/ 928991 h 1689517"/>
              <a:gd name="connsiteX205" fmla="*/ 710119 w 2811293"/>
              <a:gd name="connsiteY205" fmla="*/ 987357 h 1689517"/>
              <a:gd name="connsiteX206" fmla="*/ 719847 w 2811293"/>
              <a:gd name="connsiteY206" fmla="*/ 1006812 h 1689517"/>
              <a:gd name="connsiteX207" fmla="*/ 724710 w 2811293"/>
              <a:gd name="connsiteY207" fmla="*/ 1021404 h 1689517"/>
              <a:gd name="connsiteX208" fmla="*/ 734438 w 2811293"/>
              <a:gd name="connsiteY208" fmla="*/ 1035995 h 1689517"/>
              <a:gd name="connsiteX209" fmla="*/ 744166 w 2811293"/>
              <a:gd name="connsiteY209" fmla="*/ 1065178 h 1689517"/>
              <a:gd name="connsiteX210" fmla="*/ 773349 w 2811293"/>
              <a:gd name="connsiteY210" fmla="*/ 1118680 h 1689517"/>
              <a:gd name="connsiteX211" fmla="*/ 792804 w 2811293"/>
              <a:gd name="connsiteY211" fmla="*/ 1152727 h 1689517"/>
              <a:gd name="connsiteX212" fmla="*/ 802532 w 2811293"/>
              <a:gd name="connsiteY212" fmla="*/ 1196502 h 1689517"/>
              <a:gd name="connsiteX213" fmla="*/ 817123 w 2811293"/>
              <a:gd name="connsiteY213" fmla="*/ 1211093 h 1689517"/>
              <a:gd name="connsiteX214" fmla="*/ 826851 w 2811293"/>
              <a:gd name="connsiteY214" fmla="*/ 1230549 h 1689517"/>
              <a:gd name="connsiteX215" fmla="*/ 836579 w 2811293"/>
              <a:gd name="connsiteY215" fmla="*/ 1245140 h 1689517"/>
              <a:gd name="connsiteX216" fmla="*/ 851170 w 2811293"/>
              <a:gd name="connsiteY216" fmla="*/ 1274323 h 1689517"/>
              <a:gd name="connsiteX217" fmla="*/ 856034 w 2811293"/>
              <a:gd name="connsiteY217" fmla="*/ 1288914 h 1689517"/>
              <a:gd name="connsiteX218" fmla="*/ 880353 w 2811293"/>
              <a:gd name="connsiteY218" fmla="*/ 1318097 h 1689517"/>
              <a:gd name="connsiteX219" fmla="*/ 890081 w 2811293"/>
              <a:gd name="connsiteY219" fmla="*/ 1347280 h 1689517"/>
              <a:gd name="connsiteX220" fmla="*/ 894945 w 2811293"/>
              <a:gd name="connsiteY220" fmla="*/ 1361872 h 1689517"/>
              <a:gd name="connsiteX221" fmla="*/ 914400 w 2811293"/>
              <a:gd name="connsiteY221" fmla="*/ 1391055 h 1689517"/>
              <a:gd name="connsiteX222" fmla="*/ 938719 w 2811293"/>
              <a:gd name="connsiteY222" fmla="*/ 1434829 h 1689517"/>
              <a:gd name="connsiteX223" fmla="*/ 953310 w 2811293"/>
              <a:gd name="connsiteY223" fmla="*/ 1444557 h 1689517"/>
              <a:gd name="connsiteX224" fmla="*/ 1031132 w 2811293"/>
              <a:gd name="connsiteY224" fmla="*/ 1459149 h 1689517"/>
              <a:gd name="connsiteX225" fmla="*/ 1060315 w 2811293"/>
              <a:gd name="connsiteY225" fmla="*/ 1468876 h 1689517"/>
              <a:gd name="connsiteX226" fmla="*/ 1104089 w 2811293"/>
              <a:gd name="connsiteY226" fmla="*/ 1478604 h 1689517"/>
              <a:gd name="connsiteX227" fmla="*/ 1133272 w 2811293"/>
              <a:gd name="connsiteY227" fmla="*/ 1488331 h 1689517"/>
              <a:gd name="connsiteX228" fmla="*/ 1162455 w 2811293"/>
              <a:gd name="connsiteY228" fmla="*/ 1498059 h 1689517"/>
              <a:gd name="connsiteX229" fmla="*/ 1177047 w 2811293"/>
              <a:gd name="connsiteY229" fmla="*/ 1502923 h 1689517"/>
              <a:gd name="connsiteX230" fmla="*/ 1206230 w 2811293"/>
              <a:gd name="connsiteY230" fmla="*/ 1517514 h 1689517"/>
              <a:gd name="connsiteX231" fmla="*/ 1220821 w 2811293"/>
              <a:gd name="connsiteY231" fmla="*/ 1527242 h 1689517"/>
              <a:gd name="connsiteX232" fmla="*/ 1250004 w 2811293"/>
              <a:gd name="connsiteY232" fmla="*/ 1536970 h 1689517"/>
              <a:gd name="connsiteX233" fmla="*/ 1264596 w 2811293"/>
              <a:gd name="connsiteY233" fmla="*/ 1541834 h 1689517"/>
              <a:gd name="connsiteX234" fmla="*/ 1313234 w 2811293"/>
              <a:gd name="connsiteY234" fmla="*/ 1571017 h 1689517"/>
              <a:gd name="connsiteX235" fmla="*/ 1327825 w 2811293"/>
              <a:gd name="connsiteY235" fmla="*/ 1575880 h 1689517"/>
              <a:gd name="connsiteX236" fmla="*/ 1357008 w 2811293"/>
              <a:gd name="connsiteY236" fmla="*/ 1590472 h 1689517"/>
              <a:gd name="connsiteX237" fmla="*/ 1376464 w 2811293"/>
              <a:gd name="connsiteY237" fmla="*/ 1600200 h 1689517"/>
              <a:gd name="connsiteX238" fmla="*/ 1395919 w 2811293"/>
              <a:gd name="connsiteY238" fmla="*/ 1605063 h 1689517"/>
              <a:gd name="connsiteX239" fmla="*/ 1429966 w 2811293"/>
              <a:gd name="connsiteY239" fmla="*/ 1614791 h 1689517"/>
              <a:gd name="connsiteX240" fmla="*/ 1444557 w 2811293"/>
              <a:gd name="connsiteY240" fmla="*/ 1624519 h 1689517"/>
              <a:gd name="connsiteX241" fmla="*/ 1498059 w 2811293"/>
              <a:gd name="connsiteY241" fmla="*/ 1639110 h 1689517"/>
              <a:gd name="connsiteX242" fmla="*/ 1571017 w 2811293"/>
              <a:gd name="connsiteY242" fmla="*/ 1643974 h 1689517"/>
              <a:gd name="connsiteX243" fmla="*/ 1605064 w 2811293"/>
              <a:gd name="connsiteY243" fmla="*/ 1653702 h 1689517"/>
              <a:gd name="connsiteX244" fmla="*/ 1629383 w 2811293"/>
              <a:gd name="connsiteY244" fmla="*/ 1658566 h 1689517"/>
              <a:gd name="connsiteX245" fmla="*/ 1653702 w 2811293"/>
              <a:gd name="connsiteY245" fmla="*/ 1668293 h 1689517"/>
              <a:gd name="connsiteX246" fmla="*/ 1682885 w 2811293"/>
              <a:gd name="connsiteY246" fmla="*/ 1678021 h 1689517"/>
              <a:gd name="connsiteX247" fmla="*/ 1702340 w 2811293"/>
              <a:gd name="connsiteY247" fmla="*/ 1687749 h 1689517"/>
              <a:gd name="connsiteX248" fmla="*/ 1707204 w 2811293"/>
              <a:gd name="connsiteY248" fmla="*/ 1682885 h 1689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2811293" h="1689517">
                <a:moveTo>
                  <a:pt x="1707204" y="1682885"/>
                </a:moveTo>
                <a:cubicBezTo>
                  <a:pt x="1712068" y="1680453"/>
                  <a:pt x="1724418" y="1678232"/>
                  <a:pt x="1731523" y="1673157"/>
                </a:cubicBezTo>
                <a:cubicBezTo>
                  <a:pt x="1770024" y="1645657"/>
                  <a:pt x="1712965" y="1667995"/>
                  <a:pt x="1755842" y="1653702"/>
                </a:cubicBezTo>
                <a:cubicBezTo>
                  <a:pt x="1759085" y="1648838"/>
                  <a:pt x="1761436" y="1643244"/>
                  <a:pt x="1765570" y="1639110"/>
                </a:cubicBezTo>
                <a:cubicBezTo>
                  <a:pt x="1769704" y="1634977"/>
                  <a:pt x="1777064" y="1634340"/>
                  <a:pt x="1780162" y="1629383"/>
                </a:cubicBezTo>
                <a:cubicBezTo>
                  <a:pt x="1785597" y="1620688"/>
                  <a:pt x="1786647" y="1609928"/>
                  <a:pt x="1789889" y="1600200"/>
                </a:cubicBezTo>
                <a:cubicBezTo>
                  <a:pt x="1791510" y="1595336"/>
                  <a:pt x="1791909" y="1589874"/>
                  <a:pt x="1794753" y="1585608"/>
                </a:cubicBezTo>
                <a:lnTo>
                  <a:pt x="1804481" y="1571017"/>
                </a:lnTo>
                <a:cubicBezTo>
                  <a:pt x="1816707" y="1534338"/>
                  <a:pt x="1800215" y="1579549"/>
                  <a:pt x="1819072" y="1541834"/>
                </a:cubicBezTo>
                <a:cubicBezTo>
                  <a:pt x="1821365" y="1537248"/>
                  <a:pt x="1821446" y="1531724"/>
                  <a:pt x="1823936" y="1527242"/>
                </a:cubicBezTo>
                <a:cubicBezTo>
                  <a:pt x="1829614" y="1517022"/>
                  <a:pt x="1839694" y="1509150"/>
                  <a:pt x="1843391" y="1498059"/>
                </a:cubicBezTo>
                <a:cubicBezTo>
                  <a:pt x="1852606" y="1470417"/>
                  <a:pt x="1844630" y="1487093"/>
                  <a:pt x="1877438" y="1454285"/>
                </a:cubicBezTo>
                <a:cubicBezTo>
                  <a:pt x="1888195" y="1443528"/>
                  <a:pt x="1893078" y="1436738"/>
                  <a:pt x="1906621" y="1429966"/>
                </a:cubicBezTo>
                <a:cubicBezTo>
                  <a:pt x="1911207" y="1427673"/>
                  <a:pt x="1916349" y="1426723"/>
                  <a:pt x="1921213" y="1425102"/>
                </a:cubicBezTo>
                <a:cubicBezTo>
                  <a:pt x="1926077" y="1421859"/>
                  <a:pt x="1930462" y="1417748"/>
                  <a:pt x="1935804" y="1415374"/>
                </a:cubicBezTo>
                <a:cubicBezTo>
                  <a:pt x="1967465" y="1401302"/>
                  <a:pt x="1980117" y="1404271"/>
                  <a:pt x="2018489" y="1400783"/>
                </a:cubicBezTo>
                <a:cubicBezTo>
                  <a:pt x="2072117" y="1387376"/>
                  <a:pt x="2018825" y="1398371"/>
                  <a:pt x="2135221" y="1405646"/>
                </a:cubicBezTo>
                <a:lnTo>
                  <a:pt x="2213042" y="1410510"/>
                </a:lnTo>
                <a:cubicBezTo>
                  <a:pt x="2290515" y="1421578"/>
                  <a:pt x="2196885" y="1409164"/>
                  <a:pt x="2329774" y="1420238"/>
                </a:cubicBezTo>
                <a:cubicBezTo>
                  <a:pt x="2341199" y="1421190"/>
                  <a:pt x="2352472" y="1423481"/>
                  <a:pt x="2363821" y="1425102"/>
                </a:cubicBezTo>
                <a:lnTo>
                  <a:pt x="2407596" y="1439693"/>
                </a:lnTo>
                <a:lnTo>
                  <a:pt x="2422187" y="1444557"/>
                </a:lnTo>
                <a:lnTo>
                  <a:pt x="2436779" y="1449421"/>
                </a:lnTo>
                <a:lnTo>
                  <a:pt x="2480553" y="1478604"/>
                </a:lnTo>
                <a:cubicBezTo>
                  <a:pt x="2480581" y="1478622"/>
                  <a:pt x="2509709" y="1498039"/>
                  <a:pt x="2509736" y="1498059"/>
                </a:cubicBezTo>
                <a:cubicBezTo>
                  <a:pt x="2516221" y="1502923"/>
                  <a:pt x="2522595" y="1507939"/>
                  <a:pt x="2529191" y="1512651"/>
                </a:cubicBezTo>
                <a:cubicBezTo>
                  <a:pt x="2533948" y="1516049"/>
                  <a:pt x="2539292" y="1518636"/>
                  <a:pt x="2543783" y="1522378"/>
                </a:cubicBezTo>
                <a:cubicBezTo>
                  <a:pt x="2549067" y="1526781"/>
                  <a:pt x="2552777" y="1532972"/>
                  <a:pt x="2558374" y="1536970"/>
                </a:cubicBezTo>
                <a:cubicBezTo>
                  <a:pt x="2564274" y="1541184"/>
                  <a:pt x="2571204" y="1543752"/>
                  <a:pt x="2577830" y="1546697"/>
                </a:cubicBezTo>
                <a:cubicBezTo>
                  <a:pt x="2607644" y="1559947"/>
                  <a:pt x="2600267" y="1556156"/>
                  <a:pt x="2636196" y="1561289"/>
                </a:cubicBezTo>
                <a:cubicBezTo>
                  <a:pt x="2688501" y="1578725"/>
                  <a:pt x="2655148" y="1571699"/>
                  <a:pt x="2738336" y="1566153"/>
                </a:cubicBezTo>
                <a:cubicBezTo>
                  <a:pt x="2744821" y="1562910"/>
                  <a:pt x="2751891" y="1560639"/>
                  <a:pt x="2757791" y="1556425"/>
                </a:cubicBezTo>
                <a:cubicBezTo>
                  <a:pt x="2785686" y="1536500"/>
                  <a:pt x="2760775" y="1548578"/>
                  <a:pt x="2782110" y="1527242"/>
                </a:cubicBezTo>
                <a:cubicBezTo>
                  <a:pt x="2786244" y="1523108"/>
                  <a:pt x="2791838" y="1520757"/>
                  <a:pt x="2796702" y="1517514"/>
                </a:cubicBezTo>
                <a:lnTo>
                  <a:pt x="2806430" y="1488331"/>
                </a:lnTo>
                <a:lnTo>
                  <a:pt x="2811293" y="1473740"/>
                </a:lnTo>
                <a:cubicBezTo>
                  <a:pt x="2808051" y="1452663"/>
                  <a:pt x="2805272" y="1431510"/>
                  <a:pt x="2801566" y="1410510"/>
                </a:cubicBezTo>
                <a:cubicBezTo>
                  <a:pt x="2800404" y="1403927"/>
                  <a:pt x="2799335" y="1397199"/>
                  <a:pt x="2796702" y="1391055"/>
                </a:cubicBezTo>
                <a:cubicBezTo>
                  <a:pt x="2794399" y="1385682"/>
                  <a:pt x="2790217" y="1381327"/>
                  <a:pt x="2786974" y="1376463"/>
                </a:cubicBezTo>
                <a:cubicBezTo>
                  <a:pt x="2776444" y="1334346"/>
                  <a:pt x="2789483" y="1375360"/>
                  <a:pt x="2748064" y="1313234"/>
                </a:cubicBezTo>
                <a:lnTo>
                  <a:pt x="2728608" y="1284051"/>
                </a:lnTo>
                <a:cubicBezTo>
                  <a:pt x="2726987" y="1279187"/>
                  <a:pt x="2726948" y="1273463"/>
                  <a:pt x="2723745" y="1269459"/>
                </a:cubicBezTo>
                <a:cubicBezTo>
                  <a:pt x="2720093" y="1264894"/>
                  <a:pt x="2714382" y="1262345"/>
                  <a:pt x="2709153" y="1259731"/>
                </a:cubicBezTo>
                <a:cubicBezTo>
                  <a:pt x="2704568" y="1257438"/>
                  <a:pt x="2699491" y="1256276"/>
                  <a:pt x="2694562" y="1254868"/>
                </a:cubicBezTo>
                <a:cubicBezTo>
                  <a:pt x="2665613" y="1246598"/>
                  <a:pt x="2666367" y="1249340"/>
                  <a:pt x="2626468" y="1245140"/>
                </a:cubicBezTo>
                <a:lnTo>
                  <a:pt x="2582693" y="1240276"/>
                </a:lnTo>
                <a:cubicBezTo>
                  <a:pt x="2576208" y="1238655"/>
                  <a:pt x="2569665" y="1237248"/>
                  <a:pt x="2563238" y="1235412"/>
                </a:cubicBezTo>
                <a:cubicBezTo>
                  <a:pt x="2532043" y="1226499"/>
                  <a:pt x="2566025" y="1232689"/>
                  <a:pt x="2514600" y="1220821"/>
                </a:cubicBezTo>
                <a:cubicBezTo>
                  <a:pt x="2504991" y="1218603"/>
                  <a:pt x="2495087" y="1217891"/>
                  <a:pt x="2485417" y="1215957"/>
                </a:cubicBezTo>
                <a:cubicBezTo>
                  <a:pt x="2464103" y="1211694"/>
                  <a:pt x="2469914" y="1211792"/>
                  <a:pt x="2451370" y="1206229"/>
                </a:cubicBezTo>
                <a:cubicBezTo>
                  <a:pt x="2440065" y="1202838"/>
                  <a:pt x="2428604" y="1199973"/>
                  <a:pt x="2417323" y="1196502"/>
                </a:cubicBezTo>
                <a:cubicBezTo>
                  <a:pt x="2407523" y="1193487"/>
                  <a:pt x="2388140" y="1186774"/>
                  <a:pt x="2388140" y="1186774"/>
                </a:cubicBezTo>
                <a:cubicBezTo>
                  <a:pt x="2378412" y="1180289"/>
                  <a:pt x="2370299" y="1170155"/>
                  <a:pt x="2358957" y="1167319"/>
                </a:cubicBezTo>
                <a:cubicBezTo>
                  <a:pt x="2334528" y="1161211"/>
                  <a:pt x="2345844" y="1164569"/>
                  <a:pt x="2324910" y="1157591"/>
                </a:cubicBezTo>
                <a:cubicBezTo>
                  <a:pt x="2318425" y="1152727"/>
                  <a:pt x="2312329" y="1147296"/>
                  <a:pt x="2305455" y="1143000"/>
                </a:cubicBezTo>
                <a:cubicBezTo>
                  <a:pt x="2281987" y="1128333"/>
                  <a:pt x="2292473" y="1137436"/>
                  <a:pt x="2271408" y="1128408"/>
                </a:cubicBezTo>
                <a:cubicBezTo>
                  <a:pt x="2264744" y="1125552"/>
                  <a:pt x="2258685" y="1121373"/>
                  <a:pt x="2251953" y="1118680"/>
                </a:cubicBezTo>
                <a:cubicBezTo>
                  <a:pt x="2242433" y="1114872"/>
                  <a:pt x="2222770" y="1108953"/>
                  <a:pt x="2222770" y="1108953"/>
                </a:cubicBezTo>
                <a:cubicBezTo>
                  <a:pt x="2217906" y="1105710"/>
                  <a:pt x="2213552" y="1101528"/>
                  <a:pt x="2208179" y="1099225"/>
                </a:cubicBezTo>
                <a:cubicBezTo>
                  <a:pt x="2186344" y="1089867"/>
                  <a:pt x="2193075" y="1098968"/>
                  <a:pt x="2174132" y="1089497"/>
                </a:cubicBezTo>
                <a:cubicBezTo>
                  <a:pt x="2139938" y="1072401"/>
                  <a:pt x="2184532" y="1083935"/>
                  <a:pt x="2130357" y="1074906"/>
                </a:cubicBezTo>
                <a:cubicBezTo>
                  <a:pt x="2125493" y="1073285"/>
                  <a:pt x="2120352" y="1072335"/>
                  <a:pt x="2115766" y="1070042"/>
                </a:cubicBezTo>
                <a:cubicBezTo>
                  <a:pt x="2110537" y="1067428"/>
                  <a:pt x="2106547" y="1062617"/>
                  <a:pt x="2101174" y="1060314"/>
                </a:cubicBezTo>
                <a:cubicBezTo>
                  <a:pt x="2095030" y="1057681"/>
                  <a:pt x="2088204" y="1057072"/>
                  <a:pt x="2081719" y="1055451"/>
                </a:cubicBezTo>
                <a:cubicBezTo>
                  <a:pt x="2075234" y="1052208"/>
                  <a:pt x="2068602" y="1049244"/>
                  <a:pt x="2062264" y="1045723"/>
                </a:cubicBezTo>
                <a:cubicBezTo>
                  <a:pt x="2054000" y="1041132"/>
                  <a:pt x="2046401" y="1035359"/>
                  <a:pt x="2037945" y="1031131"/>
                </a:cubicBezTo>
                <a:cubicBezTo>
                  <a:pt x="2033359" y="1028838"/>
                  <a:pt x="2028217" y="1027889"/>
                  <a:pt x="2023353" y="1026268"/>
                </a:cubicBezTo>
                <a:cubicBezTo>
                  <a:pt x="2018489" y="1023025"/>
                  <a:pt x="2013990" y="1019154"/>
                  <a:pt x="2008762" y="1016540"/>
                </a:cubicBezTo>
                <a:cubicBezTo>
                  <a:pt x="2004176" y="1014247"/>
                  <a:pt x="1998174" y="1014879"/>
                  <a:pt x="1994170" y="1011676"/>
                </a:cubicBezTo>
                <a:cubicBezTo>
                  <a:pt x="1989605" y="1008024"/>
                  <a:pt x="1988575" y="1001218"/>
                  <a:pt x="1984442" y="997085"/>
                </a:cubicBezTo>
                <a:cubicBezTo>
                  <a:pt x="1980309" y="992952"/>
                  <a:pt x="1974715" y="990600"/>
                  <a:pt x="1969851" y="987357"/>
                </a:cubicBezTo>
                <a:cubicBezTo>
                  <a:pt x="1966608" y="982493"/>
                  <a:pt x="1964007" y="977135"/>
                  <a:pt x="1960123" y="972766"/>
                </a:cubicBezTo>
                <a:cubicBezTo>
                  <a:pt x="1950983" y="962484"/>
                  <a:pt x="1930940" y="943583"/>
                  <a:pt x="1930940" y="943583"/>
                </a:cubicBezTo>
                <a:cubicBezTo>
                  <a:pt x="1925484" y="927214"/>
                  <a:pt x="1925964" y="926363"/>
                  <a:pt x="1916349" y="909536"/>
                </a:cubicBezTo>
                <a:cubicBezTo>
                  <a:pt x="1913449" y="904460"/>
                  <a:pt x="1909235" y="900173"/>
                  <a:pt x="1906621" y="894944"/>
                </a:cubicBezTo>
                <a:cubicBezTo>
                  <a:pt x="1904328" y="890358"/>
                  <a:pt x="1904050" y="884939"/>
                  <a:pt x="1901757" y="880353"/>
                </a:cubicBezTo>
                <a:cubicBezTo>
                  <a:pt x="1894461" y="865760"/>
                  <a:pt x="1879063" y="849549"/>
                  <a:pt x="1862847" y="846306"/>
                </a:cubicBezTo>
                <a:cubicBezTo>
                  <a:pt x="1854740" y="844685"/>
                  <a:pt x="1846597" y="843235"/>
                  <a:pt x="1838527" y="841442"/>
                </a:cubicBezTo>
                <a:cubicBezTo>
                  <a:pt x="1776694" y="827701"/>
                  <a:pt x="1868118" y="846388"/>
                  <a:pt x="1794753" y="831714"/>
                </a:cubicBezTo>
                <a:cubicBezTo>
                  <a:pt x="1793132" y="838199"/>
                  <a:pt x="1789334" y="844508"/>
                  <a:pt x="1789889" y="851170"/>
                </a:cubicBezTo>
                <a:cubicBezTo>
                  <a:pt x="1792186" y="878735"/>
                  <a:pt x="1798622" y="888090"/>
                  <a:pt x="1809345" y="909536"/>
                </a:cubicBezTo>
                <a:cubicBezTo>
                  <a:pt x="1810966" y="917642"/>
                  <a:pt x="1812033" y="925879"/>
                  <a:pt x="1814208" y="933855"/>
                </a:cubicBezTo>
                <a:cubicBezTo>
                  <a:pt x="1816906" y="943748"/>
                  <a:pt x="1823936" y="963038"/>
                  <a:pt x="1823936" y="963038"/>
                </a:cubicBezTo>
                <a:cubicBezTo>
                  <a:pt x="1825557" y="974387"/>
                  <a:pt x="1826552" y="985843"/>
                  <a:pt x="1828800" y="997085"/>
                </a:cubicBezTo>
                <a:cubicBezTo>
                  <a:pt x="1829805" y="1002112"/>
                  <a:pt x="1832421" y="1006702"/>
                  <a:pt x="1833664" y="1011676"/>
                </a:cubicBezTo>
                <a:cubicBezTo>
                  <a:pt x="1835669" y="1019696"/>
                  <a:pt x="1836906" y="1027889"/>
                  <a:pt x="1838527" y="1035995"/>
                </a:cubicBezTo>
                <a:cubicBezTo>
                  <a:pt x="1836906" y="1050587"/>
                  <a:pt x="1837982" y="1065738"/>
                  <a:pt x="1833664" y="1079770"/>
                </a:cubicBezTo>
                <a:cubicBezTo>
                  <a:pt x="1831280" y="1087518"/>
                  <a:pt x="1822697" y="1091974"/>
                  <a:pt x="1819072" y="1099225"/>
                </a:cubicBezTo>
                <a:cubicBezTo>
                  <a:pt x="1816082" y="1105204"/>
                  <a:pt x="1817197" y="1112701"/>
                  <a:pt x="1814208" y="1118680"/>
                </a:cubicBezTo>
                <a:cubicBezTo>
                  <a:pt x="1808980" y="1129137"/>
                  <a:pt x="1801238" y="1138135"/>
                  <a:pt x="1794753" y="1147863"/>
                </a:cubicBezTo>
                <a:cubicBezTo>
                  <a:pt x="1773579" y="1179624"/>
                  <a:pt x="1789156" y="1158324"/>
                  <a:pt x="1741251" y="1206229"/>
                </a:cubicBezTo>
                <a:cubicBezTo>
                  <a:pt x="1736387" y="1211093"/>
                  <a:pt x="1732382" y="1217005"/>
                  <a:pt x="1726659" y="1220821"/>
                </a:cubicBezTo>
                <a:lnTo>
                  <a:pt x="1697476" y="1240276"/>
                </a:lnTo>
                <a:lnTo>
                  <a:pt x="1653702" y="1269459"/>
                </a:lnTo>
                <a:cubicBezTo>
                  <a:pt x="1648838" y="1272702"/>
                  <a:pt x="1644656" y="1277338"/>
                  <a:pt x="1639110" y="1279187"/>
                </a:cubicBezTo>
                <a:cubicBezTo>
                  <a:pt x="1634246" y="1280808"/>
                  <a:pt x="1629493" y="1282808"/>
                  <a:pt x="1624519" y="1284051"/>
                </a:cubicBezTo>
                <a:cubicBezTo>
                  <a:pt x="1605563" y="1288790"/>
                  <a:pt x="1585357" y="1291034"/>
                  <a:pt x="1566153" y="1293778"/>
                </a:cubicBezTo>
                <a:cubicBezTo>
                  <a:pt x="1535349" y="1292157"/>
                  <a:pt x="1504460" y="1291707"/>
                  <a:pt x="1473740" y="1288914"/>
                </a:cubicBezTo>
                <a:cubicBezTo>
                  <a:pt x="1468634" y="1288450"/>
                  <a:pt x="1463734" y="1286344"/>
                  <a:pt x="1459149" y="1284051"/>
                </a:cubicBezTo>
                <a:cubicBezTo>
                  <a:pt x="1453920" y="1281437"/>
                  <a:pt x="1449930" y="1276626"/>
                  <a:pt x="1444557" y="1274323"/>
                </a:cubicBezTo>
                <a:cubicBezTo>
                  <a:pt x="1422733" y="1264970"/>
                  <a:pt x="1429445" y="1274062"/>
                  <a:pt x="1410510" y="1264595"/>
                </a:cubicBezTo>
                <a:cubicBezTo>
                  <a:pt x="1385522" y="1252101"/>
                  <a:pt x="1404392" y="1255360"/>
                  <a:pt x="1376464" y="1235412"/>
                </a:cubicBezTo>
                <a:cubicBezTo>
                  <a:pt x="1372292" y="1232432"/>
                  <a:pt x="1366736" y="1232170"/>
                  <a:pt x="1361872" y="1230549"/>
                </a:cubicBezTo>
                <a:cubicBezTo>
                  <a:pt x="1358630" y="1225685"/>
                  <a:pt x="1356055" y="1220302"/>
                  <a:pt x="1352145" y="1215957"/>
                </a:cubicBezTo>
                <a:cubicBezTo>
                  <a:pt x="1341408" y="1204027"/>
                  <a:pt x="1325276" y="1196265"/>
                  <a:pt x="1318098" y="1181910"/>
                </a:cubicBezTo>
                <a:cubicBezTo>
                  <a:pt x="1314855" y="1175425"/>
                  <a:pt x="1312584" y="1168355"/>
                  <a:pt x="1308370" y="1162455"/>
                </a:cubicBezTo>
                <a:cubicBezTo>
                  <a:pt x="1304372" y="1156858"/>
                  <a:pt x="1298182" y="1153147"/>
                  <a:pt x="1293779" y="1147863"/>
                </a:cubicBezTo>
                <a:cubicBezTo>
                  <a:pt x="1290037" y="1143372"/>
                  <a:pt x="1287189" y="1138204"/>
                  <a:pt x="1284051" y="1133272"/>
                </a:cubicBezTo>
                <a:cubicBezTo>
                  <a:pt x="1275839" y="1120368"/>
                  <a:pt x="1267944" y="1107265"/>
                  <a:pt x="1259732" y="1094361"/>
                </a:cubicBezTo>
                <a:cubicBezTo>
                  <a:pt x="1256594" y="1089429"/>
                  <a:pt x="1253011" y="1084783"/>
                  <a:pt x="1250004" y="1079770"/>
                </a:cubicBezTo>
                <a:cubicBezTo>
                  <a:pt x="1232405" y="1050438"/>
                  <a:pt x="1240657" y="1063317"/>
                  <a:pt x="1225685" y="1040859"/>
                </a:cubicBezTo>
                <a:cubicBezTo>
                  <a:pt x="1224064" y="1032753"/>
                  <a:pt x="1224242" y="1024066"/>
                  <a:pt x="1220821" y="1016540"/>
                </a:cubicBezTo>
                <a:cubicBezTo>
                  <a:pt x="1196479" y="962986"/>
                  <a:pt x="1208674" y="1006838"/>
                  <a:pt x="1191638" y="972766"/>
                </a:cubicBezTo>
                <a:cubicBezTo>
                  <a:pt x="1188395" y="966281"/>
                  <a:pt x="1185640" y="959528"/>
                  <a:pt x="1181910" y="953310"/>
                </a:cubicBezTo>
                <a:cubicBezTo>
                  <a:pt x="1175895" y="943285"/>
                  <a:pt x="1166152" y="935218"/>
                  <a:pt x="1162455" y="924127"/>
                </a:cubicBezTo>
                <a:cubicBezTo>
                  <a:pt x="1157581" y="909506"/>
                  <a:pt x="1158338" y="907513"/>
                  <a:pt x="1147864" y="894944"/>
                </a:cubicBezTo>
                <a:cubicBezTo>
                  <a:pt x="1143461" y="889660"/>
                  <a:pt x="1137748" y="885576"/>
                  <a:pt x="1133272" y="880353"/>
                </a:cubicBezTo>
                <a:cubicBezTo>
                  <a:pt x="1127996" y="874198"/>
                  <a:pt x="1123957" y="867052"/>
                  <a:pt x="1118681" y="860897"/>
                </a:cubicBezTo>
                <a:cubicBezTo>
                  <a:pt x="1088638" y="825847"/>
                  <a:pt x="1120626" y="871477"/>
                  <a:pt x="1084634" y="821987"/>
                </a:cubicBezTo>
                <a:cubicBezTo>
                  <a:pt x="1077758" y="812532"/>
                  <a:pt x="1071664" y="802532"/>
                  <a:pt x="1065179" y="792804"/>
                </a:cubicBezTo>
                <a:cubicBezTo>
                  <a:pt x="1061936" y="787940"/>
                  <a:pt x="1057300" y="783758"/>
                  <a:pt x="1055451" y="778212"/>
                </a:cubicBezTo>
                <a:lnTo>
                  <a:pt x="1045723" y="749029"/>
                </a:lnTo>
                <a:cubicBezTo>
                  <a:pt x="1044102" y="744165"/>
                  <a:pt x="1043703" y="738704"/>
                  <a:pt x="1040859" y="734438"/>
                </a:cubicBezTo>
                <a:lnTo>
                  <a:pt x="1021404" y="705255"/>
                </a:lnTo>
                <a:cubicBezTo>
                  <a:pt x="1018161" y="695527"/>
                  <a:pt x="1017363" y="684604"/>
                  <a:pt x="1011676" y="676072"/>
                </a:cubicBezTo>
                <a:cubicBezTo>
                  <a:pt x="1008434" y="671208"/>
                  <a:pt x="1004323" y="666822"/>
                  <a:pt x="1001949" y="661480"/>
                </a:cubicBezTo>
                <a:cubicBezTo>
                  <a:pt x="990022" y="634644"/>
                  <a:pt x="993897" y="634137"/>
                  <a:pt x="987357" y="607978"/>
                </a:cubicBezTo>
                <a:cubicBezTo>
                  <a:pt x="986114" y="603004"/>
                  <a:pt x="984114" y="598251"/>
                  <a:pt x="982493" y="593387"/>
                </a:cubicBezTo>
                <a:cubicBezTo>
                  <a:pt x="987596" y="552567"/>
                  <a:pt x="989094" y="515220"/>
                  <a:pt x="1001949" y="476655"/>
                </a:cubicBezTo>
                <a:cubicBezTo>
                  <a:pt x="1003570" y="471791"/>
                  <a:pt x="1004520" y="466649"/>
                  <a:pt x="1006813" y="462063"/>
                </a:cubicBezTo>
                <a:cubicBezTo>
                  <a:pt x="1009427" y="456835"/>
                  <a:pt x="1013640" y="452547"/>
                  <a:pt x="1016540" y="447472"/>
                </a:cubicBezTo>
                <a:cubicBezTo>
                  <a:pt x="1020137" y="441177"/>
                  <a:pt x="1022538" y="434234"/>
                  <a:pt x="1026268" y="428017"/>
                </a:cubicBezTo>
                <a:cubicBezTo>
                  <a:pt x="1051354" y="386208"/>
                  <a:pt x="1040804" y="413592"/>
                  <a:pt x="1050587" y="384242"/>
                </a:cubicBezTo>
                <a:cubicBezTo>
                  <a:pt x="1050164" y="380643"/>
                  <a:pt x="1040386" y="291656"/>
                  <a:pt x="1035996" y="267510"/>
                </a:cubicBezTo>
                <a:cubicBezTo>
                  <a:pt x="1034800" y="260933"/>
                  <a:pt x="1032753" y="254540"/>
                  <a:pt x="1031132" y="248055"/>
                </a:cubicBezTo>
                <a:cubicBezTo>
                  <a:pt x="1029511" y="231842"/>
                  <a:pt x="1032117" y="214625"/>
                  <a:pt x="1026268" y="199417"/>
                </a:cubicBezTo>
                <a:cubicBezTo>
                  <a:pt x="1023358" y="191851"/>
                  <a:pt x="1013851" y="188847"/>
                  <a:pt x="1006813" y="184825"/>
                </a:cubicBezTo>
                <a:cubicBezTo>
                  <a:pt x="1002361" y="182281"/>
                  <a:pt x="996934" y="181981"/>
                  <a:pt x="992221" y="179961"/>
                </a:cubicBezTo>
                <a:cubicBezTo>
                  <a:pt x="985557" y="177105"/>
                  <a:pt x="979061" y="173831"/>
                  <a:pt x="972766" y="170234"/>
                </a:cubicBezTo>
                <a:cubicBezTo>
                  <a:pt x="967690" y="167334"/>
                  <a:pt x="963403" y="163120"/>
                  <a:pt x="958174" y="160506"/>
                </a:cubicBezTo>
                <a:cubicBezTo>
                  <a:pt x="946367" y="154603"/>
                  <a:pt x="931474" y="154108"/>
                  <a:pt x="919264" y="150778"/>
                </a:cubicBezTo>
                <a:cubicBezTo>
                  <a:pt x="909371" y="148080"/>
                  <a:pt x="899809" y="144293"/>
                  <a:pt x="890081" y="141051"/>
                </a:cubicBezTo>
                <a:lnTo>
                  <a:pt x="875489" y="136187"/>
                </a:lnTo>
                <a:cubicBezTo>
                  <a:pt x="870625" y="134566"/>
                  <a:pt x="865872" y="132566"/>
                  <a:pt x="860898" y="131323"/>
                </a:cubicBezTo>
                <a:cubicBezTo>
                  <a:pt x="854413" y="129702"/>
                  <a:pt x="847883" y="128248"/>
                  <a:pt x="841442" y="126459"/>
                </a:cubicBezTo>
                <a:cubicBezTo>
                  <a:pt x="818697" y="120141"/>
                  <a:pt x="796718" y="110342"/>
                  <a:pt x="773349" y="107004"/>
                </a:cubicBezTo>
                <a:lnTo>
                  <a:pt x="739302" y="102140"/>
                </a:lnTo>
                <a:cubicBezTo>
                  <a:pt x="729555" y="100640"/>
                  <a:pt x="719822" y="99040"/>
                  <a:pt x="710119" y="97276"/>
                </a:cubicBezTo>
                <a:cubicBezTo>
                  <a:pt x="701985" y="95797"/>
                  <a:pt x="694035" y="93139"/>
                  <a:pt x="685800" y="92412"/>
                </a:cubicBezTo>
                <a:cubicBezTo>
                  <a:pt x="638854" y="88270"/>
                  <a:pt x="591763" y="85965"/>
                  <a:pt x="544749" y="82685"/>
                </a:cubicBezTo>
                <a:cubicBezTo>
                  <a:pt x="522048" y="81101"/>
                  <a:pt x="499235" y="80644"/>
                  <a:pt x="476655" y="77821"/>
                </a:cubicBezTo>
                <a:lnTo>
                  <a:pt x="398834" y="68093"/>
                </a:lnTo>
                <a:lnTo>
                  <a:pt x="369651" y="58366"/>
                </a:lnTo>
                <a:cubicBezTo>
                  <a:pt x="364787" y="56745"/>
                  <a:pt x="360033" y="54746"/>
                  <a:pt x="355059" y="53502"/>
                </a:cubicBezTo>
                <a:lnTo>
                  <a:pt x="335604" y="48638"/>
                </a:lnTo>
                <a:cubicBezTo>
                  <a:pt x="330740" y="45395"/>
                  <a:pt x="326241" y="41524"/>
                  <a:pt x="321013" y="38910"/>
                </a:cubicBezTo>
                <a:cubicBezTo>
                  <a:pt x="309893" y="33350"/>
                  <a:pt x="293205" y="31959"/>
                  <a:pt x="282102" y="29183"/>
                </a:cubicBezTo>
                <a:cubicBezTo>
                  <a:pt x="270651" y="26320"/>
                  <a:pt x="259506" y="22318"/>
                  <a:pt x="248055" y="19455"/>
                </a:cubicBezTo>
                <a:cubicBezTo>
                  <a:pt x="240035" y="17450"/>
                  <a:pt x="231756" y="16596"/>
                  <a:pt x="223736" y="14591"/>
                </a:cubicBezTo>
                <a:cubicBezTo>
                  <a:pt x="218762" y="13348"/>
                  <a:pt x="214189" y="10644"/>
                  <a:pt x="209145" y="9727"/>
                </a:cubicBezTo>
                <a:cubicBezTo>
                  <a:pt x="196285" y="7389"/>
                  <a:pt x="183204" y="6484"/>
                  <a:pt x="170234" y="4863"/>
                </a:cubicBezTo>
                <a:cubicBezTo>
                  <a:pt x="165370" y="3242"/>
                  <a:pt x="160769" y="0"/>
                  <a:pt x="155642" y="0"/>
                </a:cubicBezTo>
                <a:cubicBezTo>
                  <a:pt x="128141" y="0"/>
                  <a:pt x="122661" y="2887"/>
                  <a:pt x="102140" y="9727"/>
                </a:cubicBezTo>
                <a:cubicBezTo>
                  <a:pt x="92671" y="38135"/>
                  <a:pt x="104685" y="12046"/>
                  <a:pt x="82685" y="34046"/>
                </a:cubicBezTo>
                <a:cubicBezTo>
                  <a:pt x="78551" y="38180"/>
                  <a:pt x="76699" y="44147"/>
                  <a:pt x="72957" y="48638"/>
                </a:cubicBezTo>
                <a:cubicBezTo>
                  <a:pt x="68554" y="53922"/>
                  <a:pt x="62364" y="57632"/>
                  <a:pt x="58366" y="63229"/>
                </a:cubicBezTo>
                <a:cubicBezTo>
                  <a:pt x="41500" y="86841"/>
                  <a:pt x="54357" y="76110"/>
                  <a:pt x="43774" y="97276"/>
                </a:cubicBezTo>
                <a:cubicBezTo>
                  <a:pt x="41160" y="102505"/>
                  <a:pt x="36421" y="106526"/>
                  <a:pt x="34047" y="111868"/>
                </a:cubicBezTo>
                <a:cubicBezTo>
                  <a:pt x="29883" y="121238"/>
                  <a:pt x="27562" y="131323"/>
                  <a:pt x="24319" y="141051"/>
                </a:cubicBezTo>
                <a:cubicBezTo>
                  <a:pt x="3455" y="203640"/>
                  <a:pt x="23472" y="139570"/>
                  <a:pt x="9727" y="194553"/>
                </a:cubicBezTo>
                <a:cubicBezTo>
                  <a:pt x="-2245" y="242443"/>
                  <a:pt x="13383" y="158030"/>
                  <a:pt x="0" y="238327"/>
                </a:cubicBezTo>
                <a:cubicBezTo>
                  <a:pt x="1621" y="288587"/>
                  <a:pt x="1007" y="338968"/>
                  <a:pt x="4864" y="389106"/>
                </a:cubicBezTo>
                <a:cubicBezTo>
                  <a:pt x="5889" y="402436"/>
                  <a:pt x="11969" y="414907"/>
                  <a:pt x="14591" y="428017"/>
                </a:cubicBezTo>
                <a:cubicBezTo>
                  <a:pt x="17834" y="444230"/>
                  <a:pt x="20309" y="460615"/>
                  <a:pt x="24319" y="476655"/>
                </a:cubicBezTo>
                <a:cubicBezTo>
                  <a:pt x="27562" y="489625"/>
                  <a:pt x="26631" y="504442"/>
                  <a:pt x="34047" y="515566"/>
                </a:cubicBezTo>
                <a:cubicBezTo>
                  <a:pt x="40532" y="525294"/>
                  <a:pt x="49805" y="533658"/>
                  <a:pt x="53502" y="544749"/>
                </a:cubicBezTo>
                <a:cubicBezTo>
                  <a:pt x="57785" y="557596"/>
                  <a:pt x="65279" y="584342"/>
                  <a:pt x="77821" y="588523"/>
                </a:cubicBezTo>
                <a:cubicBezTo>
                  <a:pt x="97958" y="595235"/>
                  <a:pt x="88147" y="590543"/>
                  <a:pt x="107004" y="603114"/>
                </a:cubicBezTo>
                <a:cubicBezTo>
                  <a:pt x="121596" y="601493"/>
                  <a:pt x="136383" y="601130"/>
                  <a:pt x="150779" y="598251"/>
                </a:cubicBezTo>
                <a:cubicBezTo>
                  <a:pt x="160834" y="596240"/>
                  <a:pt x="170014" y="591010"/>
                  <a:pt x="179962" y="588523"/>
                </a:cubicBezTo>
                <a:cubicBezTo>
                  <a:pt x="186447" y="586902"/>
                  <a:pt x="193014" y="585580"/>
                  <a:pt x="199417" y="583659"/>
                </a:cubicBezTo>
                <a:cubicBezTo>
                  <a:pt x="209238" y="580712"/>
                  <a:pt x="220068" y="579619"/>
                  <a:pt x="228600" y="573931"/>
                </a:cubicBezTo>
                <a:cubicBezTo>
                  <a:pt x="266317" y="548787"/>
                  <a:pt x="246690" y="558174"/>
                  <a:pt x="286966" y="544749"/>
                </a:cubicBezTo>
                <a:lnTo>
                  <a:pt x="301557" y="539885"/>
                </a:lnTo>
                <a:cubicBezTo>
                  <a:pt x="317770" y="541506"/>
                  <a:pt x="334644" y="539889"/>
                  <a:pt x="350196" y="544749"/>
                </a:cubicBezTo>
                <a:cubicBezTo>
                  <a:pt x="361355" y="548236"/>
                  <a:pt x="368922" y="558976"/>
                  <a:pt x="379379" y="564204"/>
                </a:cubicBezTo>
                <a:cubicBezTo>
                  <a:pt x="403420" y="576224"/>
                  <a:pt x="391956" y="571638"/>
                  <a:pt x="413425" y="578795"/>
                </a:cubicBezTo>
                <a:cubicBezTo>
                  <a:pt x="419910" y="583659"/>
                  <a:pt x="427149" y="587655"/>
                  <a:pt x="432881" y="593387"/>
                </a:cubicBezTo>
                <a:cubicBezTo>
                  <a:pt x="440222" y="600728"/>
                  <a:pt x="444142" y="611333"/>
                  <a:pt x="452336" y="617706"/>
                </a:cubicBezTo>
                <a:cubicBezTo>
                  <a:pt x="459228" y="623066"/>
                  <a:pt x="468846" y="623530"/>
                  <a:pt x="476655" y="627434"/>
                </a:cubicBezTo>
                <a:cubicBezTo>
                  <a:pt x="481884" y="630048"/>
                  <a:pt x="486383" y="633919"/>
                  <a:pt x="491247" y="637161"/>
                </a:cubicBezTo>
                <a:cubicBezTo>
                  <a:pt x="494489" y="643646"/>
                  <a:pt x="496760" y="650717"/>
                  <a:pt x="500974" y="656617"/>
                </a:cubicBezTo>
                <a:cubicBezTo>
                  <a:pt x="504972" y="662214"/>
                  <a:pt x="511089" y="665986"/>
                  <a:pt x="515566" y="671208"/>
                </a:cubicBezTo>
                <a:cubicBezTo>
                  <a:pt x="520842" y="677363"/>
                  <a:pt x="524882" y="684508"/>
                  <a:pt x="530157" y="690663"/>
                </a:cubicBezTo>
                <a:cubicBezTo>
                  <a:pt x="534634" y="695886"/>
                  <a:pt x="540272" y="700032"/>
                  <a:pt x="544749" y="705255"/>
                </a:cubicBezTo>
                <a:cubicBezTo>
                  <a:pt x="550024" y="711410"/>
                  <a:pt x="555044" y="717836"/>
                  <a:pt x="559340" y="724710"/>
                </a:cubicBezTo>
                <a:cubicBezTo>
                  <a:pt x="571236" y="743745"/>
                  <a:pt x="565405" y="742688"/>
                  <a:pt x="578796" y="758757"/>
                </a:cubicBezTo>
                <a:cubicBezTo>
                  <a:pt x="583199" y="764041"/>
                  <a:pt x="588523" y="768485"/>
                  <a:pt x="593387" y="773349"/>
                </a:cubicBezTo>
                <a:cubicBezTo>
                  <a:pt x="598262" y="787974"/>
                  <a:pt x="597502" y="789958"/>
                  <a:pt x="607979" y="802531"/>
                </a:cubicBezTo>
                <a:cubicBezTo>
                  <a:pt x="612382" y="807815"/>
                  <a:pt x="618572" y="811526"/>
                  <a:pt x="622570" y="817123"/>
                </a:cubicBezTo>
                <a:cubicBezTo>
                  <a:pt x="634093" y="833255"/>
                  <a:pt x="630357" y="835292"/>
                  <a:pt x="637162" y="851170"/>
                </a:cubicBezTo>
                <a:cubicBezTo>
                  <a:pt x="640018" y="857834"/>
                  <a:pt x="643292" y="864330"/>
                  <a:pt x="646889" y="870625"/>
                </a:cubicBezTo>
                <a:cubicBezTo>
                  <a:pt x="649789" y="875701"/>
                  <a:pt x="654003" y="879988"/>
                  <a:pt x="656617" y="885217"/>
                </a:cubicBezTo>
                <a:cubicBezTo>
                  <a:pt x="658910" y="889803"/>
                  <a:pt x="658991" y="895326"/>
                  <a:pt x="661481" y="899808"/>
                </a:cubicBezTo>
                <a:cubicBezTo>
                  <a:pt x="667159" y="910028"/>
                  <a:pt x="680936" y="928991"/>
                  <a:pt x="680936" y="928991"/>
                </a:cubicBezTo>
                <a:cubicBezTo>
                  <a:pt x="705384" y="1002333"/>
                  <a:pt x="672408" y="911939"/>
                  <a:pt x="710119" y="987357"/>
                </a:cubicBezTo>
                <a:cubicBezTo>
                  <a:pt x="713362" y="993842"/>
                  <a:pt x="716991" y="1000148"/>
                  <a:pt x="719847" y="1006812"/>
                </a:cubicBezTo>
                <a:cubicBezTo>
                  <a:pt x="721867" y="1011524"/>
                  <a:pt x="722417" y="1016818"/>
                  <a:pt x="724710" y="1021404"/>
                </a:cubicBezTo>
                <a:cubicBezTo>
                  <a:pt x="727324" y="1026632"/>
                  <a:pt x="731195" y="1031131"/>
                  <a:pt x="734438" y="1035995"/>
                </a:cubicBezTo>
                <a:cubicBezTo>
                  <a:pt x="737681" y="1045723"/>
                  <a:pt x="739581" y="1056006"/>
                  <a:pt x="744166" y="1065178"/>
                </a:cubicBezTo>
                <a:cubicBezTo>
                  <a:pt x="756547" y="1089942"/>
                  <a:pt x="756049" y="1089847"/>
                  <a:pt x="773349" y="1118680"/>
                </a:cubicBezTo>
                <a:cubicBezTo>
                  <a:pt x="793967" y="1153043"/>
                  <a:pt x="771941" y="1111004"/>
                  <a:pt x="792804" y="1152727"/>
                </a:cubicBezTo>
                <a:cubicBezTo>
                  <a:pt x="793098" y="1154196"/>
                  <a:pt x="800419" y="1192804"/>
                  <a:pt x="802532" y="1196502"/>
                </a:cubicBezTo>
                <a:cubicBezTo>
                  <a:pt x="805945" y="1202474"/>
                  <a:pt x="813125" y="1205496"/>
                  <a:pt x="817123" y="1211093"/>
                </a:cubicBezTo>
                <a:cubicBezTo>
                  <a:pt x="821337" y="1216993"/>
                  <a:pt x="823254" y="1224254"/>
                  <a:pt x="826851" y="1230549"/>
                </a:cubicBezTo>
                <a:cubicBezTo>
                  <a:pt x="829751" y="1235624"/>
                  <a:pt x="833336" y="1240276"/>
                  <a:pt x="836579" y="1245140"/>
                </a:cubicBezTo>
                <a:cubicBezTo>
                  <a:pt x="848800" y="1281807"/>
                  <a:pt x="832316" y="1236617"/>
                  <a:pt x="851170" y="1274323"/>
                </a:cubicBezTo>
                <a:cubicBezTo>
                  <a:pt x="853463" y="1278909"/>
                  <a:pt x="853741" y="1284328"/>
                  <a:pt x="856034" y="1288914"/>
                </a:cubicBezTo>
                <a:cubicBezTo>
                  <a:pt x="862806" y="1302458"/>
                  <a:pt x="869596" y="1307340"/>
                  <a:pt x="880353" y="1318097"/>
                </a:cubicBezTo>
                <a:lnTo>
                  <a:pt x="890081" y="1347280"/>
                </a:lnTo>
                <a:cubicBezTo>
                  <a:pt x="891702" y="1352144"/>
                  <a:pt x="892101" y="1357606"/>
                  <a:pt x="894945" y="1361872"/>
                </a:cubicBezTo>
                <a:cubicBezTo>
                  <a:pt x="901430" y="1371600"/>
                  <a:pt x="910703" y="1379964"/>
                  <a:pt x="914400" y="1391055"/>
                </a:cubicBezTo>
                <a:cubicBezTo>
                  <a:pt x="919469" y="1406260"/>
                  <a:pt x="924385" y="1425272"/>
                  <a:pt x="938719" y="1434829"/>
                </a:cubicBezTo>
                <a:cubicBezTo>
                  <a:pt x="943583" y="1438072"/>
                  <a:pt x="947723" y="1442838"/>
                  <a:pt x="953310" y="1444557"/>
                </a:cubicBezTo>
                <a:cubicBezTo>
                  <a:pt x="1012919" y="1462899"/>
                  <a:pt x="984865" y="1447583"/>
                  <a:pt x="1031132" y="1459149"/>
                </a:cubicBezTo>
                <a:cubicBezTo>
                  <a:pt x="1041080" y="1461636"/>
                  <a:pt x="1050587" y="1465634"/>
                  <a:pt x="1060315" y="1468876"/>
                </a:cubicBezTo>
                <a:cubicBezTo>
                  <a:pt x="1102067" y="1482793"/>
                  <a:pt x="1035598" y="1461482"/>
                  <a:pt x="1104089" y="1478604"/>
                </a:cubicBezTo>
                <a:cubicBezTo>
                  <a:pt x="1114037" y="1481091"/>
                  <a:pt x="1123544" y="1485089"/>
                  <a:pt x="1133272" y="1488331"/>
                </a:cubicBezTo>
                <a:lnTo>
                  <a:pt x="1162455" y="1498059"/>
                </a:lnTo>
                <a:lnTo>
                  <a:pt x="1177047" y="1502923"/>
                </a:lnTo>
                <a:cubicBezTo>
                  <a:pt x="1218862" y="1530802"/>
                  <a:pt x="1165956" y="1497378"/>
                  <a:pt x="1206230" y="1517514"/>
                </a:cubicBezTo>
                <a:cubicBezTo>
                  <a:pt x="1211458" y="1520128"/>
                  <a:pt x="1215479" y="1524868"/>
                  <a:pt x="1220821" y="1527242"/>
                </a:cubicBezTo>
                <a:cubicBezTo>
                  <a:pt x="1230191" y="1531407"/>
                  <a:pt x="1240276" y="1533727"/>
                  <a:pt x="1250004" y="1536970"/>
                </a:cubicBezTo>
                <a:cubicBezTo>
                  <a:pt x="1254868" y="1538591"/>
                  <a:pt x="1260330" y="1538990"/>
                  <a:pt x="1264596" y="1541834"/>
                </a:cubicBezTo>
                <a:cubicBezTo>
                  <a:pt x="1285336" y="1555660"/>
                  <a:pt x="1292300" y="1562045"/>
                  <a:pt x="1313234" y="1571017"/>
                </a:cubicBezTo>
                <a:cubicBezTo>
                  <a:pt x="1317946" y="1573036"/>
                  <a:pt x="1322961" y="1574259"/>
                  <a:pt x="1327825" y="1575880"/>
                </a:cubicBezTo>
                <a:cubicBezTo>
                  <a:pt x="1355867" y="1594574"/>
                  <a:pt x="1328817" y="1578390"/>
                  <a:pt x="1357008" y="1590472"/>
                </a:cubicBezTo>
                <a:cubicBezTo>
                  <a:pt x="1363673" y="1593328"/>
                  <a:pt x="1369675" y="1597654"/>
                  <a:pt x="1376464" y="1600200"/>
                </a:cubicBezTo>
                <a:cubicBezTo>
                  <a:pt x="1382723" y="1602547"/>
                  <a:pt x="1389492" y="1603227"/>
                  <a:pt x="1395919" y="1605063"/>
                </a:cubicBezTo>
                <a:cubicBezTo>
                  <a:pt x="1444793" y="1619026"/>
                  <a:pt x="1369103" y="1599575"/>
                  <a:pt x="1429966" y="1614791"/>
                </a:cubicBezTo>
                <a:cubicBezTo>
                  <a:pt x="1434830" y="1618034"/>
                  <a:pt x="1439215" y="1622145"/>
                  <a:pt x="1444557" y="1624519"/>
                </a:cubicBezTo>
                <a:cubicBezTo>
                  <a:pt x="1457258" y="1630164"/>
                  <a:pt x="1483297" y="1637634"/>
                  <a:pt x="1498059" y="1639110"/>
                </a:cubicBezTo>
                <a:cubicBezTo>
                  <a:pt x="1522311" y="1641535"/>
                  <a:pt x="1546698" y="1642353"/>
                  <a:pt x="1571017" y="1643974"/>
                </a:cubicBezTo>
                <a:cubicBezTo>
                  <a:pt x="1587268" y="1649391"/>
                  <a:pt x="1586740" y="1649630"/>
                  <a:pt x="1605064" y="1653702"/>
                </a:cubicBezTo>
                <a:cubicBezTo>
                  <a:pt x="1613134" y="1655495"/>
                  <a:pt x="1621465" y="1656191"/>
                  <a:pt x="1629383" y="1658566"/>
                </a:cubicBezTo>
                <a:cubicBezTo>
                  <a:pt x="1637746" y="1661075"/>
                  <a:pt x="1645497" y="1665309"/>
                  <a:pt x="1653702" y="1668293"/>
                </a:cubicBezTo>
                <a:cubicBezTo>
                  <a:pt x="1663339" y="1671797"/>
                  <a:pt x="1673714" y="1673435"/>
                  <a:pt x="1682885" y="1678021"/>
                </a:cubicBezTo>
                <a:cubicBezTo>
                  <a:pt x="1689370" y="1681264"/>
                  <a:pt x="1695462" y="1685456"/>
                  <a:pt x="1702340" y="1687749"/>
                </a:cubicBezTo>
                <a:cubicBezTo>
                  <a:pt x="1717883" y="1692930"/>
                  <a:pt x="1702340" y="1685317"/>
                  <a:pt x="1707204" y="1682885"/>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879387" y="1099226"/>
            <a:ext cx="1288915" cy="1856757"/>
          </a:xfrm>
          <a:custGeom>
            <a:avLst/>
            <a:gdLst>
              <a:gd name="connsiteX0" fmla="*/ 1128409 w 1288915"/>
              <a:gd name="connsiteY0" fmla="*/ 1853119 h 1856757"/>
              <a:gd name="connsiteX1" fmla="*/ 1152728 w 1288915"/>
              <a:gd name="connsiteY1" fmla="*/ 1828800 h 1856757"/>
              <a:gd name="connsiteX2" fmla="*/ 1177047 w 1288915"/>
              <a:gd name="connsiteY2" fmla="*/ 1785025 h 1856757"/>
              <a:gd name="connsiteX3" fmla="*/ 1181911 w 1288915"/>
              <a:gd name="connsiteY3" fmla="*/ 1760706 h 1856757"/>
              <a:gd name="connsiteX4" fmla="*/ 1177047 w 1288915"/>
              <a:gd name="connsiteY4" fmla="*/ 1658565 h 1856757"/>
              <a:gd name="connsiteX5" fmla="*/ 1172183 w 1288915"/>
              <a:gd name="connsiteY5" fmla="*/ 1643974 h 1856757"/>
              <a:gd name="connsiteX6" fmla="*/ 1162456 w 1288915"/>
              <a:gd name="connsiteY6" fmla="*/ 1595336 h 1856757"/>
              <a:gd name="connsiteX7" fmla="*/ 1157592 w 1288915"/>
              <a:gd name="connsiteY7" fmla="*/ 1580744 h 1856757"/>
              <a:gd name="connsiteX8" fmla="*/ 1143000 w 1288915"/>
              <a:gd name="connsiteY8" fmla="*/ 1561289 h 1856757"/>
              <a:gd name="connsiteX9" fmla="*/ 1138136 w 1288915"/>
              <a:gd name="connsiteY9" fmla="*/ 1546697 h 1856757"/>
              <a:gd name="connsiteX10" fmla="*/ 1128409 w 1288915"/>
              <a:gd name="connsiteY10" fmla="*/ 1527242 h 1856757"/>
              <a:gd name="connsiteX11" fmla="*/ 1108953 w 1288915"/>
              <a:gd name="connsiteY11" fmla="*/ 1473740 h 1856757"/>
              <a:gd name="connsiteX12" fmla="*/ 1094362 w 1288915"/>
              <a:gd name="connsiteY12" fmla="*/ 1444557 h 1856757"/>
              <a:gd name="connsiteX13" fmla="*/ 1084634 w 1288915"/>
              <a:gd name="connsiteY13" fmla="*/ 1415374 h 1856757"/>
              <a:gd name="connsiteX14" fmla="*/ 1074907 w 1288915"/>
              <a:gd name="connsiteY14" fmla="*/ 1395919 h 1856757"/>
              <a:gd name="connsiteX15" fmla="*/ 1070043 w 1288915"/>
              <a:gd name="connsiteY15" fmla="*/ 1371600 h 1856757"/>
              <a:gd name="connsiteX16" fmla="*/ 1055451 w 1288915"/>
              <a:gd name="connsiteY16" fmla="*/ 1366736 h 1856757"/>
              <a:gd name="connsiteX17" fmla="*/ 1045724 w 1288915"/>
              <a:gd name="connsiteY17" fmla="*/ 1327825 h 1856757"/>
              <a:gd name="connsiteX18" fmla="*/ 1021404 w 1288915"/>
              <a:gd name="connsiteY18" fmla="*/ 1288914 h 1856757"/>
              <a:gd name="connsiteX19" fmla="*/ 1011677 w 1288915"/>
              <a:gd name="connsiteY19" fmla="*/ 1254868 h 1856757"/>
              <a:gd name="connsiteX20" fmla="*/ 1001949 w 1288915"/>
              <a:gd name="connsiteY20" fmla="*/ 1230548 h 1856757"/>
              <a:gd name="connsiteX21" fmla="*/ 997085 w 1288915"/>
              <a:gd name="connsiteY21" fmla="*/ 1211093 h 1856757"/>
              <a:gd name="connsiteX22" fmla="*/ 992222 w 1288915"/>
              <a:gd name="connsiteY22" fmla="*/ 1196502 h 1856757"/>
              <a:gd name="connsiteX23" fmla="*/ 987358 w 1288915"/>
              <a:gd name="connsiteY23" fmla="*/ 1172183 h 1856757"/>
              <a:gd name="connsiteX24" fmla="*/ 982494 w 1288915"/>
              <a:gd name="connsiteY24" fmla="*/ 1157591 h 1856757"/>
              <a:gd name="connsiteX25" fmla="*/ 972766 w 1288915"/>
              <a:gd name="connsiteY25" fmla="*/ 1118680 h 1856757"/>
              <a:gd name="connsiteX26" fmla="*/ 967902 w 1288915"/>
              <a:gd name="connsiteY26" fmla="*/ 1084634 h 1856757"/>
              <a:gd name="connsiteX27" fmla="*/ 958175 w 1288915"/>
              <a:gd name="connsiteY27" fmla="*/ 1050587 h 1856757"/>
              <a:gd name="connsiteX28" fmla="*/ 948447 w 1288915"/>
              <a:gd name="connsiteY28" fmla="*/ 1001948 h 1856757"/>
              <a:gd name="connsiteX29" fmla="*/ 953311 w 1288915"/>
              <a:gd name="connsiteY29" fmla="*/ 875489 h 1856757"/>
              <a:gd name="connsiteX30" fmla="*/ 963039 w 1288915"/>
              <a:gd name="connsiteY30" fmla="*/ 851170 h 1856757"/>
              <a:gd name="connsiteX31" fmla="*/ 977630 w 1288915"/>
              <a:gd name="connsiteY31" fmla="*/ 802531 h 1856757"/>
              <a:gd name="connsiteX32" fmla="*/ 987358 w 1288915"/>
              <a:gd name="connsiteY32" fmla="*/ 773348 h 1856757"/>
              <a:gd name="connsiteX33" fmla="*/ 1031132 w 1288915"/>
              <a:gd name="connsiteY33" fmla="*/ 778212 h 1856757"/>
              <a:gd name="connsiteX34" fmla="*/ 1060315 w 1288915"/>
              <a:gd name="connsiteY34" fmla="*/ 783076 h 1856757"/>
              <a:gd name="connsiteX35" fmla="*/ 1118681 w 1288915"/>
              <a:gd name="connsiteY35" fmla="*/ 778212 h 1856757"/>
              <a:gd name="connsiteX36" fmla="*/ 1220822 w 1288915"/>
              <a:gd name="connsiteY36" fmla="*/ 768485 h 1856757"/>
              <a:gd name="connsiteX37" fmla="*/ 1250004 w 1288915"/>
              <a:gd name="connsiteY37" fmla="*/ 758757 h 1856757"/>
              <a:gd name="connsiteX38" fmla="*/ 1284051 w 1288915"/>
              <a:gd name="connsiteY38" fmla="*/ 749029 h 1856757"/>
              <a:gd name="connsiteX39" fmla="*/ 1288915 w 1288915"/>
              <a:gd name="connsiteY39" fmla="*/ 734438 h 1856757"/>
              <a:gd name="connsiteX40" fmla="*/ 1279187 w 1288915"/>
              <a:gd name="connsiteY40" fmla="*/ 690663 h 1856757"/>
              <a:gd name="connsiteX41" fmla="*/ 1259732 w 1288915"/>
              <a:gd name="connsiteY41" fmla="*/ 671208 h 1856757"/>
              <a:gd name="connsiteX42" fmla="*/ 1245141 w 1288915"/>
              <a:gd name="connsiteY42" fmla="*/ 666344 h 1856757"/>
              <a:gd name="connsiteX43" fmla="*/ 1235413 w 1288915"/>
              <a:gd name="connsiteY43" fmla="*/ 651753 h 1856757"/>
              <a:gd name="connsiteX44" fmla="*/ 1220822 w 1288915"/>
              <a:gd name="connsiteY44" fmla="*/ 637161 h 1856757"/>
              <a:gd name="connsiteX45" fmla="*/ 1215958 w 1288915"/>
              <a:gd name="connsiteY45" fmla="*/ 622570 h 1856757"/>
              <a:gd name="connsiteX46" fmla="*/ 1206230 w 1288915"/>
              <a:gd name="connsiteY46" fmla="*/ 607978 h 1856757"/>
              <a:gd name="connsiteX47" fmla="*/ 1196502 w 1288915"/>
              <a:gd name="connsiteY47" fmla="*/ 573931 h 1856757"/>
              <a:gd name="connsiteX48" fmla="*/ 1181911 w 1288915"/>
              <a:gd name="connsiteY48" fmla="*/ 564204 h 1856757"/>
              <a:gd name="connsiteX49" fmla="*/ 1147864 w 1288915"/>
              <a:gd name="connsiteY49" fmla="*/ 520429 h 1856757"/>
              <a:gd name="connsiteX50" fmla="*/ 1133273 w 1288915"/>
              <a:gd name="connsiteY50" fmla="*/ 505838 h 1856757"/>
              <a:gd name="connsiteX51" fmla="*/ 1118681 w 1288915"/>
              <a:gd name="connsiteY51" fmla="*/ 496110 h 1856757"/>
              <a:gd name="connsiteX52" fmla="*/ 1070043 w 1288915"/>
              <a:gd name="connsiteY52" fmla="*/ 462063 h 1856757"/>
              <a:gd name="connsiteX53" fmla="*/ 1045724 w 1288915"/>
              <a:gd name="connsiteY53" fmla="*/ 447472 h 1856757"/>
              <a:gd name="connsiteX54" fmla="*/ 1006813 w 1288915"/>
              <a:gd name="connsiteY54" fmla="*/ 428017 h 1856757"/>
              <a:gd name="connsiteX55" fmla="*/ 948447 w 1288915"/>
              <a:gd name="connsiteY55" fmla="*/ 398834 h 1856757"/>
              <a:gd name="connsiteX56" fmla="*/ 928992 w 1288915"/>
              <a:gd name="connsiteY56" fmla="*/ 389106 h 1856757"/>
              <a:gd name="connsiteX57" fmla="*/ 919264 w 1288915"/>
              <a:gd name="connsiteY57" fmla="*/ 374514 h 1856757"/>
              <a:gd name="connsiteX58" fmla="*/ 890081 w 1288915"/>
              <a:gd name="connsiteY58" fmla="*/ 359923 h 1856757"/>
              <a:gd name="connsiteX59" fmla="*/ 875490 w 1288915"/>
              <a:gd name="connsiteY59" fmla="*/ 350195 h 1856757"/>
              <a:gd name="connsiteX60" fmla="*/ 860898 w 1288915"/>
              <a:gd name="connsiteY60" fmla="*/ 335604 h 1856757"/>
              <a:gd name="connsiteX61" fmla="*/ 846307 w 1288915"/>
              <a:gd name="connsiteY61" fmla="*/ 330740 h 1856757"/>
              <a:gd name="connsiteX62" fmla="*/ 836579 w 1288915"/>
              <a:gd name="connsiteY62" fmla="*/ 316148 h 1856757"/>
              <a:gd name="connsiteX63" fmla="*/ 817124 w 1288915"/>
              <a:gd name="connsiteY63" fmla="*/ 311285 h 1856757"/>
              <a:gd name="connsiteX64" fmla="*/ 797668 w 1288915"/>
              <a:gd name="connsiteY64" fmla="*/ 301557 h 1856757"/>
              <a:gd name="connsiteX65" fmla="*/ 783077 w 1288915"/>
              <a:gd name="connsiteY65" fmla="*/ 286965 h 1856757"/>
              <a:gd name="connsiteX66" fmla="*/ 749030 w 1288915"/>
              <a:gd name="connsiteY66" fmla="*/ 267510 h 1856757"/>
              <a:gd name="connsiteX67" fmla="*/ 729575 w 1288915"/>
              <a:gd name="connsiteY67" fmla="*/ 252919 h 1856757"/>
              <a:gd name="connsiteX68" fmla="*/ 705256 w 1288915"/>
              <a:gd name="connsiteY68" fmla="*/ 228600 h 1856757"/>
              <a:gd name="connsiteX69" fmla="*/ 695528 w 1288915"/>
              <a:gd name="connsiteY69" fmla="*/ 214008 h 1856757"/>
              <a:gd name="connsiteX70" fmla="*/ 676073 w 1288915"/>
              <a:gd name="connsiteY70" fmla="*/ 199417 h 1856757"/>
              <a:gd name="connsiteX71" fmla="*/ 642026 w 1288915"/>
              <a:gd name="connsiteY71" fmla="*/ 145914 h 1856757"/>
              <a:gd name="connsiteX72" fmla="*/ 632298 w 1288915"/>
              <a:gd name="connsiteY72" fmla="*/ 131323 h 1856757"/>
              <a:gd name="connsiteX73" fmla="*/ 617707 w 1288915"/>
              <a:gd name="connsiteY73" fmla="*/ 116731 h 1856757"/>
              <a:gd name="connsiteX74" fmla="*/ 593387 w 1288915"/>
              <a:gd name="connsiteY74" fmla="*/ 97276 h 1856757"/>
              <a:gd name="connsiteX75" fmla="*/ 588524 w 1288915"/>
              <a:gd name="connsiteY75" fmla="*/ 82685 h 1856757"/>
              <a:gd name="connsiteX76" fmla="*/ 573932 w 1288915"/>
              <a:gd name="connsiteY76" fmla="*/ 77821 h 1856757"/>
              <a:gd name="connsiteX77" fmla="*/ 559341 w 1288915"/>
              <a:gd name="connsiteY77" fmla="*/ 68093 h 1856757"/>
              <a:gd name="connsiteX78" fmla="*/ 535022 w 1288915"/>
              <a:gd name="connsiteY78" fmla="*/ 48638 h 1856757"/>
              <a:gd name="connsiteX79" fmla="*/ 520430 w 1288915"/>
              <a:gd name="connsiteY79" fmla="*/ 38910 h 1856757"/>
              <a:gd name="connsiteX80" fmla="*/ 457200 w 1288915"/>
              <a:gd name="connsiteY80" fmla="*/ 29183 h 1856757"/>
              <a:gd name="connsiteX81" fmla="*/ 428017 w 1288915"/>
              <a:gd name="connsiteY81" fmla="*/ 24319 h 1856757"/>
              <a:gd name="connsiteX82" fmla="*/ 369651 w 1288915"/>
              <a:gd name="connsiteY82" fmla="*/ 19455 h 1856757"/>
              <a:gd name="connsiteX83" fmla="*/ 218873 w 1288915"/>
              <a:gd name="connsiteY83" fmla="*/ 9727 h 1856757"/>
              <a:gd name="connsiteX84" fmla="*/ 145915 w 1288915"/>
              <a:gd name="connsiteY84" fmla="*/ 0 h 1856757"/>
              <a:gd name="connsiteX85" fmla="*/ 58366 w 1288915"/>
              <a:gd name="connsiteY85" fmla="*/ 4863 h 1856757"/>
              <a:gd name="connsiteX86" fmla="*/ 43775 w 1288915"/>
              <a:gd name="connsiteY86" fmla="*/ 9727 h 1856757"/>
              <a:gd name="connsiteX87" fmla="*/ 9728 w 1288915"/>
              <a:gd name="connsiteY87" fmla="*/ 53502 h 1856757"/>
              <a:gd name="connsiteX88" fmla="*/ 0 w 1288915"/>
              <a:gd name="connsiteY88" fmla="*/ 82685 h 1856757"/>
              <a:gd name="connsiteX89" fmla="*/ 4864 w 1288915"/>
              <a:gd name="connsiteY89" fmla="*/ 165370 h 1856757"/>
              <a:gd name="connsiteX90" fmla="*/ 9728 w 1288915"/>
              <a:gd name="connsiteY90" fmla="*/ 179961 h 1856757"/>
              <a:gd name="connsiteX91" fmla="*/ 19456 w 1288915"/>
              <a:gd name="connsiteY91" fmla="*/ 218872 h 1856757"/>
              <a:gd name="connsiteX92" fmla="*/ 38911 w 1288915"/>
              <a:gd name="connsiteY92" fmla="*/ 248055 h 1856757"/>
              <a:gd name="connsiteX93" fmla="*/ 48639 w 1288915"/>
              <a:gd name="connsiteY93" fmla="*/ 277238 h 1856757"/>
              <a:gd name="connsiteX94" fmla="*/ 68094 w 1288915"/>
              <a:gd name="connsiteY94" fmla="*/ 306421 h 1856757"/>
              <a:gd name="connsiteX95" fmla="*/ 72958 w 1288915"/>
              <a:gd name="connsiteY95" fmla="*/ 321012 h 1856757"/>
              <a:gd name="connsiteX96" fmla="*/ 92413 w 1288915"/>
              <a:gd name="connsiteY96" fmla="*/ 350195 h 1856757"/>
              <a:gd name="connsiteX97" fmla="*/ 102141 w 1288915"/>
              <a:gd name="connsiteY97" fmla="*/ 364787 h 1856757"/>
              <a:gd name="connsiteX98" fmla="*/ 107004 w 1288915"/>
              <a:gd name="connsiteY98" fmla="*/ 379378 h 1856757"/>
              <a:gd name="connsiteX99" fmla="*/ 141051 w 1288915"/>
              <a:gd name="connsiteY99" fmla="*/ 432880 h 1856757"/>
              <a:gd name="connsiteX100" fmla="*/ 155643 w 1288915"/>
              <a:gd name="connsiteY100" fmla="*/ 462063 h 1856757"/>
              <a:gd name="connsiteX101" fmla="*/ 175098 w 1288915"/>
              <a:gd name="connsiteY101" fmla="*/ 505838 h 1856757"/>
              <a:gd name="connsiteX102" fmla="*/ 184826 w 1288915"/>
              <a:gd name="connsiteY102" fmla="*/ 539885 h 1856757"/>
              <a:gd name="connsiteX103" fmla="*/ 194553 w 1288915"/>
              <a:gd name="connsiteY103" fmla="*/ 554476 h 1856757"/>
              <a:gd name="connsiteX104" fmla="*/ 204281 w 1288915"/>
              <a:gd name="connsiteY104" fmla="*/ 593387 h 1856757"/>
              <a:gd name="connsiteX105" fmla="*/ 209145 w 1288915"/>
              <a:gd name="connsiteY105" fmla="*/ 607978 h 1856757"/>
              <a:gd name="connsiteX106" fmla="*/ 218873 w 1288915"/>
              <a:gd name="connsiteY106" fmla="*/ 622570 h 1856757"/>
              <a:gd name="connsiteX107" fmla="*/ 228600 w 1288915"/>
              <a:gd name="connsiteY107" fmla="*/ 666344 h 1856757"/>
              <a:gd name="connsiteX108" fmla="*/ 233464 w 1288915"/>
              <a:gd name="connsiteY108" fmla="*/ 680936 h 1856757"/>
              <a:gd name="connsiteX109" fmla="*/ 243192 w 1288915"/>
              <a:gd name="connsiteY109" fmla="*/ 719846 h 1856757"/>
              <a:gd name="connsiteX110" fmla="*/ 248056 w 1288915"/>
              <a:gd name="connsiteY110" fmla="*/ 744165 h 1856757"/>
              <a:gd name="connsiteX111" fmla="*/ 252919 w 1288915"/>
              <a:gd name="connsiteY111" fmla="*/ 758757 h 1856757"/>
              <a:gd name="connsiteX112" fmla="*/ 257783 w 1288915"/>
              <a:gd name="connsiteY112" fmla="*/ 778212 h 1856757"/>
              <a:gd name="connsiteX113" fmla="*/ 262647 w 1288915"/>
              <a:gd name="connsiteY113" fmla="*/ 792804 h 1856757"/>
              <a:gd name="connsiteX114" fmla="*/ 272375 w 1288915"/>
              <a:gd name="connsiteY114" fmla="*/ 841442 h 1856757"/>
              <a:gd name="connsiteX115" fmla="*/ 282102 w 1288915"/>
              <a:gd name="connsiteY115" fmla="*/ 860897 h 1856757"/>
              <a:gd name="connsiteX116" fmla="*/ 296694 w 1288915"/>
              <a:gd name="connsiteY116" fmla="*/ 904672 h 1856757"/>
              <a:gd name="connsiteX117" fmla="*/ 301558 w 1288915"/>
              <a:gd name="connsiteY117" fmla="*/ 919263 h 1856757"/>
              <a:gd name="connsiteX118" fmla="*/ 311285 w 1288915"/>
              <a:gd name="connsiteY118" fmla="*/ 933855 h 1856757"/>
              <a:gd name="connsiteX119" fmla="*/ 316149 w 1288915"/>
              <a:gd name="connsiteY119" fmla="*/ 948446 h 1856757"/>
              <a:gd name="connsiteX120" fmla="*/ 335604 w 1288915"/>
              <a:gd name="connsiteY120" fmla="*/ 977629 h 1856757"/>
              <a:gd name="connsiteX121" fmla="*/ 345332 w 1288915"/>
              <a:gd name="connsiteY121" fmla="*/ 924127 h 1856757"/>
              <a:gd name="connsiteX122" fmla="*/ 350196 w 1288915"/>
              <a:gd name="connsiteY122" fmla="*/ 904672 h 1856757"/>
              <a:gd name="connsiteX123" fmla="*/ 355060 w 1288915"/>
              <a:gd name="connsiteY123" fmla="*/ 860897 h 1856757"/>
              <a:gd name="connsiteX124" fmla="*/ 374515 w 1288915"/>
              <a:gd name="connsiteY124" fmla="*/ 661480 h 1856757"/>
              <a:gd name="connsiteX125" fmla="*/ 432881 w 1288915"/>
              <a:gd name="connsiteY125" fmla="*/ 666344 h 1856757"/>
              <a:gd name="connsiteX126" fmla="*/ 462064 w 1288915"/>
              <a:gd name="connsiteY126" fmla="*/ 676072 h 1856757"/>
              <a:gd name="connsiteX127" fmla="*/ 486383 w 1288915"/>
              <a:gd name="connsiteY127" fmla="*/ 680936 h 1856757"/>
              <a:gd name="connsiteX128" fmla="*/ 535022 w 1288915"/>
              <a:gd name="connsiteY128" fmla="*/ 700391 h 1856757"/>
              <a:gd name="connsiteX129" fmla="*/ 549613 w 1288915"/>
              <a:gd name="connsiteY129" fmla="*/ 705255 h 1856757"/>
              <a:gd name="connsiteX130" fmla="*/ 573932 w 1288915"/>
              <a:gd name="connsiteY130" fmla="*/ 724710 h 1856757"/>
              <a:gd name="connsiteX131" fmla="*/ 593387 w 1288915"/>
              <a:gd name="connsiteY131" fmla="*/ 744165 h 1856757"/>
              <a:gd name="connsiteX132" fmla="*/ 607979 w 1288915"/>
              <a:gd name="connsiteY132" fmla="*/ 753893 h 1856757"/>
              <a:gd name="connsiteX133" fmla="*/ 617707 w 1288915"/>
              <a:gd name="connsiteY133" fmla="*/ 768485 h 1856757"/>
              <a:gd name="connsiteX134" fmla="*/ 622570 w 1288915"/>
              <a:gd name="connsiteY134" fmla="*/ 783076 h 1856757"/>
              <a:gd name="connsiteX135" fmla="*/ 637162 w 1288915"/>
              <a:gd name="connsiteY135" fmla="*/ 797668 h 1856757"/>
              <a:gd name="connsiteX136" fmla="*/ 642026 w 1288915"/>
              <a:gd name="connsiteY136" fmla="*/ 812259 h 1856757"/>
              <a:gd name="connsiteX137" fmla="*/ 656617 w 1288915"/>
              <a:gd name="connsiteY137" fmla="*/ 851170 h 1856757"/>
              <a:gd name="connsiteX138" fmla="*/ 661481 w 1288915"/>
              <a:gd name="connsiteY138" fmla="*/ 870625 h 1856757"/>
              <a:gd name="connsiteX139" fmla="*/ 671209 w 1288915"/>
              <a:gd name="connsiteY139" fmla="*/ 885217 h 1856757"/>
              <a:gd name="connsiteX140" fmla="*/ 680936 w 1288915"/>
              <a:gd name="connsiteY140" fmla="*/ 904672 h 1856757"/>
              <a:gd name="connsiteX141" fmla="*/ 685800 w 1288915"/>
              <a:gd name="connsiteY141" fmla="*/ 933855 h 1856757"/>
              <a:gd name="connsiteX142" fmla="*/ 690664 w 1288915"/>
              <a:gd name="connsiteY142" fmla="*/ 948446 h 1856757"/>
              <a:gd name="connsiteX143" fmla="*/ 695528 w 1288915"/>
              <a:gd name="connsiteY143" fmla="*/ 967902 h 1856757"/>
              <a:gd name="connsiteX144" fmla="*/ 700392 w 1288915"/>
              <a:gd name="connsiteY144" fmla="*/ 982493 h 1856757"/>
              <a:gd name="connsiteX145" fmla="*/ 710119 w 1288915"/>
              <a:gd name="connsiteY145" fmla="*/ 1021404 h 1856757"/>
              <a:gd name="connsiteX146" fmla="*/ 714983 w 1288915"/>
              <a:gd name="connsiteY146" fmla="*/ 1040859 h 1856757"/>
              <a:gd name="connsiteX147" fmla="*/ 729575 w 1288915"/>
              <a:gd name="connsiteY147" fmla="*/ 1152727 h 1856757"/>
              <a:gd name="connsiteX148" fmla="*/ 734439 w 1288915"/>
              <a:gd name="connsiteY148" fmla="*/ 1172183 h 1856757"/>
              <a:gd name="connsiteX149" fmla="*/ 744166 w 1288915"/>
              <a:gd name="connsiteY149" fmla="*/ 1220821 h 1856757"/>
              <a:gd name="connsiteX150" fmla="*/ 749030 w 1288915"/>
              <a:gd name="connsiteY150" fmla="*/ 1279187 h 1856757"/>
              <a:gd name="connsiteX151" fmla="*/ 758758 w 1288915"/>
              <a:gd name="connsiteY151" fmla="*/ 1361872 h 1856757"/>
              <a:gd name="connsiteX152" fmla="*/ 763622 w 1288915"/>
              <a:gd name="connsiteY152" fmla="*/ 1449421 h 1856757"/>
              <a:gd name="connsiteX153" fmla="*/ 768485 w 1288915"/>
              <a:gd name="connsiteY153" fmla="*/ 1464012 h 1856757"/>
              <a:gd name="connsiteX154" fmla="*/ 773349 w 1288915"/>
              <a:gd name="connsiteY154" fmla="*/ 1493195 h 1856757"/>
              <a:gd name="connsiteX155" fmla="*/ 783077 w 1288915"/>
              <a:gd name="connsiteY155" fmla="*/ 1512651 h 1856757"/>
              <a:gd name="connsiteX156" fmla="*/ 802532 w 1288915"/>
              <a:gd name="connsiteY156" fmla="*/ 1541834 h 1856757"/>
              <a:gd name="connsiteX157" fmla="*/ 812260 w 1288915"/>
              <a:gd name="connsiteY157" fmla="*/ 1556425 h 1856757"/>
              <a:gd name="connsiteX158" fmla="*/ 826851 w 1288915"/>
              <a:gd name="connsiteY158" fmla="*/ 1571017 h 1856757"/>
              <a:gd name="connsiteX159" fmla="*/ 841443 w 1288915"/>
              <a:gd name="connsiteY159" fmla="*/ 1590472 h 1856757"/>
              <a:gd name="connsiteX160" fmla="*/ 870626 w 1288915"/>
              <a:gd name="connsiteY160" fmla="*/ 1609927 h 1856757"/>
              <a:gd name="connsiteX161" fmla="*/ 885217 w 1288915"/>
              <a:gd name="connsiteY161" fmla="*/ 1629383 h 1856757"/>
              <a:gd name="connsiteX162" fmla="*/ 924128 w 1288915"/>
              <a:gd name="connsiteY162" fmla="*/ 1653702 h 1856757"/>
              <a:gd name="connsiteX163" fmla="*/ 933856 w 1288915"/>
              <a:gd name="connsiteY163" fmla="*/ 1668293 h 1856757"/>
              <a:gd name="connsiteX164" fmla="*/ 992222 w 1288915"/>
              <a:gd name="connsiteY164" fmla="*/ 1716931 h 1856757"/>
              <a:gd name="connsiteX165" fmla="*/ 1016541 w 1288915"/>
              <a:gd name="connsiteY165" fmla="*/ 1746114 h 1856757"/>
              <a:gd name="connsiteX166" fmla="*/ 1045724 w 1288915"/>
              <a:gd name="connsiteY166" fmla="*/ 1785025 h 1856757"/>
              <a:gd name="connsiteX167" fmla="*/ 1079770 w 1288915"/>
              <a:gd name="connsiteY167" fmla="*/ 1809344 h 1856757"/>
              <a:gd name="connsiteX168" fmla="*/ 1094362 w 1288915"/>
              <a:gd name="connsiteY168" fmla="*/ 1823936 h 1856757"/>
              <a:gd name="connsiteX169" fmla="*/ 1123545 w 1288915"/>
              <a:gd name="connsiteY169" fmla="*/ 1843391 h 1856757"/>
              <a:gd name="connsiteX170" fmla="*/ 1138136 w 1288915"/>
              <a:gd name="connsiteY170" fmla="*/ 1853119 h 1856757"/>
              <a:gd name="connsiteX171" fmla="*/ 1128409 w 1288915"/>
              <a:gd name="connsiteY171" fmla="*/ 1853119 h 185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288915" h="1856757">
                <a:moveTo>
                  <a:pt x="1128409" y="1853119"/>
                </a:moveTo>
                <a:cubicBezTo>
                  <a:pt x="1130841" y="1849066"/>
                  <a:pt x="1145469" y="1837673"/>
                  <a:pt x="1152728" y="1828800"/>
                </a:cubicBezTo>
                <a:cubicBezTo>
                  <a:pt x="1165770" y="1812860"/>
                  <a:pt x="1172546" y="1803030"/>
                  <a:pt x="1177047" y="1785025"/>
                </a:cubicBezTo>
                <a:cubicBezTo>
                  <a:pt x="1179052" y="1777005"/>
                  <a:pt x="1180290" y="1768812"/>
                  <a:pt x="1181911" y="1760706"/>
                </a:cubicBezTo>
                <a:cubicBezTo>
                  <a:pt x="1180290" y="1726659"/>
                  <a:pt x="1179878" y="1692533"/>
                  <a:pt x="1177047" y="1658565"/>
                </a:cubicBezTo>
                <a:cubicBezTo>
                  <a:pt x="1176621" y="1653456"/>
                  <a:pt x="1173336" y="1648970"/>
                  <a:pt x="1172183" y="1643974"/>
                </a:cubicBezTo>
                <a:cubicBezTo>
                  <a:pt x="1168465" y="1627864"/>
                  <a:pt x="1167684" y="1611021"/>
                  <a:pt x="1162456" y="1595336"/>
                </a:cubicBezTo>
                <a:cubicBezTo>
                  <a:pt x="1160835" y="1590472"/>
                  <a:pt x="1160136" y="1585196"/>
                  <a:pt x="1157592" y="1580744"/>
                </a:cubicBezTo>
                <a:cubicBezTo>
                  <a:pt x="1153570" y="1573706"/>
                  <a:pt x="1147864" y="1567774"/>
                  <a:pt x="1143000" y="1561289"/>
                </a:cubicBezTo>
                <a:cubicBezTo>
                  <a:pt x="1141379" y="1556425"/>
                  <a:pt x="1140156" y="1551410"/>
                  <a:pt x="1138136" y="1546697"/>
                </a:cubicBezTo>
                <a:cubicBezTo>
                  <a:pt x="1135280" y="1540033"/>
                  <a:pt x="1130702" y="1534120"/>
                  <a:pt x="1128409" y="1527242"/>
                </a:cubicBezTo>
                <a:cubicBezTo>
                  <a:pt x="1109835" y="1471518"/>
                  <a:pt x="1129345" y="1504327"/>
                  <a:pt x="1108953" y="1473740"/>
                </a:cubicBezTo>
                <a:cubicBezTo>
                  <a:pt x="1091226" y="1420547"/>
                  <a:pt x="1119494" y="1501102"/>
                  <a:pt x="1094362" y="1444557"/>
                </a:cubicBezTo>
                <a:cubicBezTo>
                  <a:pt x="1090197" y="1435187"/>
                  <a:pt x="1089219" y="1424545"/>
                  <a:pt x="1084634" y="1415374"/>
                </a:cubicBezTo>
                <a:lnTo>
                  <a:pt x="1074907" y="1395919"/>
                </a:lnTo>
                <a:cubicBezTo>
                  <a:pt x="1073286" y="1387813"/>
                  <a:pt x="1074629" y="1378478"/>
                  <a:pt x="1070043" y="1371600"/>
                </a:cubicBezTo>
                <a:cubicBezTo>
                  <a:pt x="1067199" y="1367334"/>
                  <a:pt x="1057941" y="1371218"/>
                  <a:pt x="1055451" y="1366736"/>
                </a:cubicBezTo>
                <a:cubicBezTo>
                  <a:pt x="1048958" y="1355049"/>
                  <a:pt x="1053746" y="1338520"/>
                  <a:pt x="1045724" y="1327825"/>
                </a:cubicBezTo>
                <a:cubicBezTo>
                  <a:pt x="1026781" y="1302569"/>
                  <a:pt x="1034757" y="1315621"/>
                  <a:pt x="1021404" y="1288914"/>
                </a:cubicBezTo>
                <a:cubicBezTo>
                  <a:pt x="1017570" y="1273576"/>
                  <a:pt x="1016912" y="1268828"/>
                  <a:pt x="1011677" y="1254868"/>
                </a:cubicBezTo>
                <a:cubicBezTo>
                  <a:pt x="1008611" y="1246693"/>
                  <a:pt x="1004710" y="1238831"/>
                  <a:pt x="1001949" y="1230548"/>
                </a:cubicBezTo>
                <a:cubicBezTo>
                  <a:pt x="999835" y="1224206"/>
                  <a:pt x="998921" y="1217520"/>
                  <a:pt x="997085" y="1211093"/>
                </a:cubicBezTo>
                <a:cubicBezTo>
                  <a:pt x="995677" y="1206164"/>
                  <a:pt x="993465" y="1201476"/>
                  <a:pt x="992222" y="1196502"/>
                </a:cubicBezTo>
                <a:cubicBezTo>
                  <a:pt x="990217" y="1188482"/>
                  <a:pt x="989363" y="1180203"/>
                  <a:pt x="987358" y="1172183"/>
                </a:cubicBezTo>
                <a:cubicBezTo>
                  <a:pt x="986114" y="1167209"/>
                  <a:pt x="983738" y="1162565"/>
                  <a:pt x="982494" y="1157591"/>
                </a:cubicBezTo>
                <a:lnTo>
                  <a:pt x="972766" y="1118680"/>
                </a:lnTo>
                <a:cubicBezTo>
                  <a:pt x="971145" y="1107331"/>
                  <a:pt x="969953" y="1095913"/>
                  <a:pt x="967902" y="1084634"/>
                </a:cubicBezTo>
                <a:cubicBezTo>
                  <a:pt x="964098" y="1063713"/>
                  <a:pt x="963387" y="1068829"/>
                  <a:pt x="958175" y="1050587"/>
                </a:cubicBezTo>
                <a:cubicBezTo>
                  <a:pt x="952371" y="1030272"/>
                  <a:pt x="952269" y="1024877"/>
                  <a:pt x="948447" y="1001948"/>
                </a:cubicBezTo>
                <a:cubicBezTo>
                  <a:pt x="950068" y="959795"/>
                  <a:pt x="949247" y="917477"/>
                  <a:pt x="953311" y="875489"/>
                </a:cubicBezTo>
                <a:cubicBezTo>
                  <a:pt x="954152" y="866799"/>
                  <a:pt x="960922" y="859640"/>
                  <a:pt x="963039" y="851170"/>
                </a:cubicBezTo>
                <a:cubicBezTo>
                  <a:pt x="992003" y="735310"/>
                  <a:pt x="949675" y="865429"/>
                  <a:pt x="977630" y="802531"/>
                </a:cubicBezTo>
                <a:cubicBezTo>
                  <a:pt x="981795" y="793161"/>
                  <a:pt x="987358" y="773348"/>
                  <a:pt x="987358" y="773348"/>
                </a:cubicBezTo>
                <a:cubicBezTo>
                  <a:pt x="1001949" y="774969"/>
                  <a:pt x="1016580" y="776272"/>
                  <a:pt x="1031132" y="778212"/>
                </a:cubicBezTo>
                <a:cubicBezTo>
                  <a:pt x="1040907" y="779515"/>
                  <a:pt x="1050453" y="783076"/>
                  <a:pt x="1060315" y="783076"/>
                </a:cubicBezTo>
                <a:cubicBezTo>
                  <a:pt x="1079838" y="783076"/>
                  <a:pt x="1099226" y="779833"/>
                  <a:pt x="1118681" y="778212"/>
                </a:cubicBezTo>
                <a:cubicBezTo>
                  <a:pt x="1177878" y="763412"/>
                  <a:pt x="1077946" y="787120"/>
                  <a:pt x="1220822" y="768485"/>
                </a:cubicBezTo>
                <a:cubicBezTo>
                  <a:pt x="1230989" y="767159"/>
                  <a:pt x="1240057" y="761244"/>
                  <a:pt x="1250004" y="758757"/>
                </a:cubicBezTo>
                <a:cubicBezTo>
                  <a:pt x="1274434" y="752650"/>
                  <a:pt x="1263118" y="756007"/>
                  <a:pt x="1284051" y="749029"/>
                </a:cubicBezTo>
                <a:cubicBezTo>
                  <a:pt x="1285672" y="744165"/>
                  <a:pt x="1288915" y="739565"/>
                  <a:pt x="1288915" y="734438"/>
                </a:cubicBezTo>
                <a:cubicBezTo>
                  <a:pt x="1288915" y="732754"/>
                  <a:pt x="1284203" y="697685"/>
                  <a:pt x="1279187" y="690663"/>
                </a:cubicBezTo>
                <a:cubicBezTo>
                  <a:pt x="1273856" y="683200"/>
                  <a:pt x="1267195" y="676539"/>
                  <a:pt x="1259732" y="671208"/>
                </a:cubicBezTo>
                <a:cubicBezTo>
                  <a:pt x="1255560" y="668228"/>
                  <a:pt x="1250005" y="667965"/>
                  <a:pt x="1245141" y="666344"/>
                </a:cubicBezTo>
                <a:cubicBezTo>
                  <a:pt x="1241898" y="661480"/>
                  <a:pt x="1239155" y="656244"/>
                  <a:pt x="1235413" y="651753"/>
                </a:cubicBezTo>
                <a:cubicBezTo>
                  <a:pt x="1231010" y="646469"/>
                  <a:pt x="1224637" y="642884"/>
                  <a:pt x="1220822" y="637161"/>
                </a:cubicBezTo>
                <a:cubicBezTo>
                  <a:pt x="1217978" y="632895"/>
                  <a:pt x="1218251" y="627156"/>
                  <a:pt x="1215958" y="622570"/>
                </a:cubicBezTo>
                <a:cubicBezTo>
                  <a:pt x="1213344" y="617341"/>
                  <a:pt x="1209473" y="612842"/>
                  <a:pt x="1206230" y="607978"/>
                </a:cubicBezTo>
                <a:cubicBezTo>
                  <a:pt x="1205912" y="606707"/>
                  <a:pt x="1199039" y="577102"/>
                  <a:pt x="1196502" y="573931"/>
                </a:cubicBezTo>
                <a:cubicBezTo>
                  <a:pt x="1192850" y="569367"/>
                  <a:pt x="1186775" y="567446"/>
                  <a:pt x="1181911" y="564204"/>
                </a:cubicBezTo>
                <a:cubicBezTo>
                  <a:pt x="1172697" y="536561"/>
                  <a:pt x="1180672" y="553237"/>
                  <a:pt x="1147864" y="520429"/>
                </a:cubicBezTo>
                <a:cubicBezTo>
                  <a:pt x="1143000" y="515565"/>
                  <a:pt x="1138996" y="509653"/>
                  <a:pt x="1133273" y="505838"/>
                </a:cubicBezTo>
                <a:cubicBezTo>
                  <a:pt x="1128409" y="502595"/>
                  <a:pt x="1123438" y="499508"/>
                  <a:pt x="1118681" y="496110"/>
                </a:cubicBezTo>
                <a:cubicBezTo>
                  <a:pt x="1095411" y="479489"/>
                  <a:pt x="1097984" y="478827"/>
                  <a:pt x="1070043" y="462063"/>
                </a:cubicBezTo>
                <a:cubicBezTo>
                  <a:pt x="1061937" y="457199"/>
                  <a:pt x="1053590" y="452716"/>
                  <a:pt x="1045724" y="447472"/>
                </a:cubicBezTo>
                <a:cubicBezTo>
                  <a:pt x="1015960" y="427629"/>
                  <a:pt x="1038223" y="435868"/>
                  <a:pt x="1006813" y="428017"/>
                </a:cubicBezTo>
                <a:lnTo>
                  <a:pt x="948447" y="398834"/>
                </a:lnTo>
                <a:lnTo>
                  <a:pt x="928992" y="389106"/>
                </a:lnTo>
                <a:cubicBezTo>
                  <a:pt x="925749" y="384242"/>
                  <a:pt x="923398" y="378648"/>
                  <a:pt x="919264" y="374514"/>
                </a:cubicBezTo>
                <a:cubicBezTo>
                  <a:pt x="909836" y="365086"/>
                  <a:pt x="901948" y="363879"/>
                  <a:pt x="890081" y="359923"/>
                </a:cubicBezTo>
                <a:cubicBezTo>
                  <a:pt x="885217" y="356680"/>
                  <a:pt x="879981" y="353937"/>
                  <a:pt x="875490" y="350195"/>
                </a:cubicBezTo>
                <a:cubicBezTo>
                  <a:pt x="870206" y="345792"/>
                  <a:pt x="866621" y="339419"/>
                  <a:pt x="860898" y="335604"/>
                </a:cubicBezTo>
                <a:cubicBezTo>
                  <a:pt x="856632" y="332760"/>
                  <a:pt x="851171" y="332361"/>
                  <a:pt x="846307" y="330740"/>
                </a:cubicBezTo>
                <a:cubicBezTo>
                  <a:pt x="843064" y="325876"/>
                  <a:pt x="841443" y="319391"/>
                  <a:pt x="836579" y="316148"/>
                </a:cubicBezTo>
                <a:cubicBezTo>
                  <a:pt x="831017" y="312440"/>
                  <a:pt x="823383" y="313632"/>
                  <a:pt x="817124" y="311285"/>
                </a:cubicBezTo>
                <a:cubicBezTo>
                  <a:pt x="810335" y="308739"/>
                  <a:pt x="804153" y="304800"/>
                  <a:pt x="797668" y="301557"/>
                </a:cubicBezTo>
                <a:cubicBezTo>
                  <a:pt x="792804" y="296693"/>
                  <a:pt x="788361" y="291368"/>
                  <a:pt x="783077" y="286965"/>
                </a:cubicBezTo>
                <a:cubicBezTo>
                  <a:pt x="767020" y="273584"/>
                  <a:pt x="768048" y="279396"/>
                  <a:pt x="749030" y="267510"/>
                </a:cubicBezTo>
                <a:cubicBezTo>
                  <a:pt x="742156" y="263214"/>
                  <a:pt x="736060" y="257783"/>
                  <a:pt x="729575" y="252919"/>
                </a:cubicBezTo>
                <a:cubicBezTo>
                  <a:pt x="703633" y="214005"/>
                  <a:pt x="737682" y="261026"/>
                  <a:pt x="705256" y="228600"/>
                </a:cubicBezTo>
                <a:cubicBezTo>
                  <a:pt x="701122" y="224466"/>
                  <a:pt x="699662" y="218142"/>
                  <a:pt x="695528" y="214008"/>
                </a:cubicBezTo>
                <a:cubicBezTo>
                  <a:pt x="689796" y="208276"/>
                  <a:pt x="682558" y="204281"/>
                  <a:pt x="676073" y="199417"/>
                </a:cubicBezTo>
                <a:cubicBezTo>
                  <a:pt x="655471" y="165080"/>
                  <a:pt x="666719" y="182953"/>
                  <a:pt x="642026" y="145914"/>
                </a:cubicBezTo>
                <a:cubicBezTo>
                  <a:pt x="638783" y="141050"/>
                  <a:pt x="636431" y="135457"/>
                  <a:pt x="632298" y="131323"/>
                </a:cubicBezTo>
                <a:cubicBezTo>
                  <a:pt x="627434" y="126459"/>
                  <a:pt x="622110" y="122015"/>
                  <a:pt x="617707" y="116731"/>
                </a:cubicBezTo>
                <a:cubicBezTo>
                  <a:pt x="600785" y="96424"/>
                  <a:pt x="617340" y="105260"/>
                  <a:pt x="593387" y="97276"/>
                </a:cubicBezTo>
                <a:cubicBezTo>
                  <a:pt x="591766" y="92412"/>
                  <a:pt x="592149" y="86310"/>
                  <a:pt x="588524" y="82685"/>
                </a:cubicBezTo>
                <a:cubicBezTo>
                  <a:pt x="584899" y="79060"/>
                  <a:pt x="578518" y="80114"/>
                  <a:pt x="573932" y="77821"/>
                </a:cubicBezTo>
                <a:cubicBezTo>
                  <a:pt x="568704" y="75207"/>
                  <a:pt x="564205" y="71336"/>
                  <a:pt x="559341" y="68093"/>
                </a:cubicBezTo>
                <a:cubicBezTo>
                  <a:pt x="542942" y="43496"/>
                  <a:pt x="558515" y="60385"/>
                  <a:pt x="535022" y="48638"/>
                </a:cubicBezTo>
                <a:cubicBezTo>
                  <a:pt x="529793" y="46024"/>
                  <a:pt x="525659" y="41524"/>
                  <a:pt x="520430" y="38910"/>
                </a:cubicBezTo>
                <a:cubicBezTo>
                  <a:pt x="502607" y="29998"/>
                  <a:pt x="472084" y="31043"/>
                  <a:pt x="457200" y="29183"/>
                </a:cubicBezTo>
                <a:cubicBezTo>
                  <a:pt x="447414" y="27960"/>
                  <a:pt x="437819" y="25408"/>
                  <a:pt x="428017" y="24319"/>
                </a:cubicBezTo>
                <a:cubicBezTo>
                  <a:pt x="408614" y="22163"/>
                  <a:pt x="389094" y="21223"/>
                  <a:pt x="369651" y="19455"/>
                </a:cubicBezTo>
                <a:cubicBezTo>
                  <a:pt x="269760" y="10374"/>
                  <a:pt x="373556" y="17093"/>
                  <a:pt x="218873" y="9727"/>
                </a:cubicBezTo>
                <a:cubicBezTo>
                  <a:pt x="193000" y="4552"/>
                  <a:pt x="174352" y="0"/>
                  <a:pt x="145915" y="0"/>
                </a:cubicBezTo>
                <a:cubicBezTo>
                  <a:pt x="116687" y="0"/>
                  <a:pt x="87549" y="3242"/>
                  <a:pt x="58366" y="4863"/>
                </a:cubicBezTo>
                <a:cubicBezTo>
                  <a:pt x="53502" y="6484"/>
                  <a:pt x="48041" y="6883"/>
                  <a:pt x="43775" y="9727"/>
                </a:cubicBezTo>
                <a:cubicBezTo>
                  <a:pt x="32983" y="16922"/>
                  <a:pt x="12489" y="45218"/>
                  <a:pt x="9728" y="53502"/>
                </a:cubicBezTo>
                <a:lnTo>
                  <a:pt x="0" y="82685"/>
                </a:lnTo>
                <a:cubicBezTo>
                  <a:pt x="1621" y="110247"/>
                  <a:pt x="2117" y="137898"/>
                  <a:pt x="4864" y="165370"/>
                </a:cubicBezTo>
                <a:cubicBezTo>
                  <a:pt x="5374" y="170471"/>
                  <a:pt x="8485" y="174987"/>
                  <a:pt x="9728" y="179961"/>
                </a:cubicBezTo>
                <a:cubicBezTo>
                  <a:pt x="11688" y="187802"/>
                  <a:pt x="14402" y="209775"/>
                  <a:pt x="19456" y="218872"/>
                </a:cubicBezTo>
                <a:cubicBezTo>
                  <a:pt x="25134" y="229092"/>
                  <a:pt x="35214" y="236964"/>
                  <a:pt x="38911" y="248055"/>
                </a:cubicBezTo>
                <a:cubicBezTo>
                  <a:pt x="42154" y="257783"/>
                  <a:pt x="42951" y="268706"/>
                  <a:pt x="48639" y="277238"/>
                </a:cubicBezTo>
                <a:cubicBezTo>
                  <a:pt x="55124" y="286966"/>
                  <a:pt x="64397" y="295330"/>
                  <a:pt x="68094" y="306421"/>
                </a:cubicBezTo>
                <a:cubicBezTo>
                  <a:pt x="69715" y="311285"/>
                  <a:pt x="70468" y="316530"/>
                  <a:pt x="72958" y="321012"/>
                </a:cubicBezTo>
                <a:cubicBezTo>
                  <a:pt x="78636" y="331232"/>
                  <a:pt x="85928" y="340467"/>
                  <a:pt x="92413" y="350195"/>
                </a:cubicBezTo>
                <a:lnTo>
                  <a:pt x="102141" y="364787"/>
                </a:lnTo>
                <a:cubicBezTo>
                  <a:pt x="103762" y="369651"/>
                  <a:pt x="104514" y="374896"/>
                  <a:pt x="107004" y="379378"/>
                </a:cubicBezTo>
                <a:cubicBezTo>
                  <a:pt x="126287" y="414087"/>
                  <a:pt x="124825" y="400428"/>
                  <a:pt x="141051" y="432880"/>
                </a:cubicBezTo>
                <a:cubicBezTo>
                  <a:pt x="161184" y="473146"/>
                  <a:pt x="127770" y="420257"/>
                  <a:pt x="155643" y="462063"/>
                </a:cubicBezTo>
                <a:cubicBezTo>
                  <a:pt x="167218" y="496792"/>
                  <a:pt x="159682" y="482714"/>
                  <a:pt x="175098" y="505838"/>
                </a:cubicBezTo>
                <a:cubicBezTo>
                  <a:pt x="176656" y="512072"/>
                  <a:pt x="181337" y="532907"/>
                  <a:pt x="184826" y="539885"/>
                </a:cubicBezTo>
                <a:cubicBezTo>
                  <a:pt x="187440" y="545113"/>
                  <a:pt x="191311" y="549612"/>
                  <a:pt x="194553" y="554476"/>
                </a:cubicBezTo>
                <a:cubicBezTo>
                  <a:pt x="197796" y="567446"/>
                  <a:pt x="200763" y="580489"/>
                  <a:pt x="204281" y="593387"/>
                </a:cubicBezTo>
                <a:cubicBezTo>
                  <a:pt x="205630" y="598333"/>
                  <a:pt x="206852" y="603392"/>
                  <a:pt x="209145" y="607978"/>
                </a:cubicBezTo>
                <a:cubicBezTo>
                  <a:pt x="211759" y="613207"/>
                  <a:pt x="215630" y="617706"/>
                  <a:pt x="218873" y="622570"/>
                </a:cubicBezTo>
                <a:cubicBezTo>
                  <a:pt x="229822" y="655421"/>
                  <a:pt x="217185" y="614976"/>
                  <a:pt x="228600" y="666344"/>
                </a:cubicBezTo>
                <a:cubicBezTo>
                  <a:pt x="229712" y="671349"/>
                  <a:pt x="232115" y="675990"/>
                  <a:pt x="233464" y="680936"/>
                </a:cubicBezTo>
                <a:cubicBezTo>
                  <a:pt x="236982" y="693834"/>
                  <a:pt x="240570" y="706736"/>
                  <a:pt x="243192" y="719846"/>
                </a:cubicBezTo>
                <a:cubicBezTo>
                  <a:pt x="244813" y="727952"/>
                  <a:pt x="246051" y="736145"/>
                  <a:pt x="248056" y="744165"/>
                </a:cubicBezTo>
                <a:cubicBezTo>
                  <a:pt x="249299" y="749139"/>
                  <a:pt x="251511" y="753827"/>
                  <a:pt x="252919" y="758757"/>
                </a:cubicBezTo>
                <a:cubicBezTo>
                  <a:pt x="254755" y="765184"/>
                  <a:pt x="255947" y="771785"/>
                  <a:pt x="257783" y="778212"/>
                </a:cubicBezTo>
                <a:cubicBezTo>
                  <a:pt x="259192" y="783142"/>
                  <a:pt x="261494" y="787808"/>
                  <a:pt x="262647" y="792804"/>
                </a:cubicBezTo>
                <a:cubicBezTo>
                  <a:pt x="266365" y="808914"/>
                  <a:pt x="264981" y="826654"/>
                  <a:pt x="272375" y="841442"/>
                </a:cubicBezTo>
                <a:cubicBezTo>
                  <a:pt x="275617" y="847927"/>
                  <a:pt x="279409" y="854165"/>
                  <a:pt x="282102" y="860897"/>
                </a:cubicBezTo>
                <a:cubicBezTo>
                  <a:pt x="282105" y="860905"/>
                  <a:pt x="294261" y="897372"/>
                  <a:pt x="296694" y="904672"/>
                </a:cubicBezTo>
                <a:cubicBezTo>
                  <a:pt x="298315" y="909536"/>
                  <a:pt x="298714" y="914997"/>
                  <a:pt x="301558" y="919263"/>
                </a:cubicBezTo>
                <a:cubicBezTo>
                  <a:pt x="304800" y="924127"/>
                  <a:pt x="308671" y="928626"/>
                  <a:pt x="311285" y="933855"/>
                </a:cubicBezTo>
                <a:cubicBezTo>
                  <a:pt x="313578" y="938441"/>
                  <a:pt x="313659" y="943964"/>
                  <a:pt x="316149" y="948446"/>
                </a:cubicBezTo>
                <a:cubicBezTo>
                  <a:pt x="321827" y="958666"/>
                  <a:pt x="335604" y="977629"/>
                  <a:pt x="335604" y="977629"/>
                </a:cubicBezTo>
                <a:cubicBezTo>
                  <a:pt x="346040" y="946324"/>
                  <a:pt x="336165" y="979124"/>
                  <a:pt x="345332" y="924127"/>
                </a:cubicBezTo>
                <a:cubicBezTo>
                  <a:pt x="346431" y="917533"/>
                  <a:pt x="348575" y="911157"/>
                  <a:pt x="350196" y="904672"/>
                </a:cubicBezTo>
                <a:cubicBezTo>
                  <a:pt x="351817" y="890080"/>
                  <a:pt x="354461" y="875566"/>
                  <a:pt x="355060" y="860897"/>
                </a:cubicBezTo>
                <a:cubicBezTo>
                  <a:pt x="363254" y="660151"/>
                  <a:pt x="298129" y="686944"/>
                  <a:pt x="374515" y="661480"/>
                </a:cubicBezTo>
                <a:cubicBezTo>
                  <a:pt x="393970" y="663101"/>
                  <a:pt x="413624" y="663134"/>
                  <a:pt x="432881" y="666344"/>
                </a:cubicBezTo>
                <a:cubicBezTo>
                  <a:pt x="442995" y="668030"/>
                  <a:pt x="452009" y="674061"/>
                  <a:pt x="462064" y="676072"/>
                </a:cubicBezTo>
                <a:lnTo>
                  <a:pt x="486383" y="680936"/>
                </a:lnTo>
                <a:cubicBezTo>
                  <a:pt x="515011" y="695249"/>
                  <a:pt x="498960" y="688370"/>
                  <a:pt x="535022" y="700391"/>
                </a:cubicBezTo>
                <a:lnTo>
                  <a:pt x="549613" y="705255"/>
                </a:lnTo>
                <a:cubicBezTo>
                  <a:pt x="573318" y="740810"/>
                  <a:pt x="544031" y="703352"/>
                  <a:pt x="573932" y="724710"/>
                </a:cubicBezTo>
                <a:cubicBezTo>
                  <a:pt x="581395" y="730041"/>
                  <a:pt x="586424" y="738196"/>
                  <a:pt x="593387" y="744165"/>
                </a:cubicBezTo>
                <a:cubicBezTo>
                  <a:pt x="597825" y="747969"/>
                  <a:pt x="603115" y="750650"/>
                  <a:pt x="607979" y="753893"/>
                </a:cubicBezTo>
                <a:cubicBezTo>
                  <a:pt x="611222" y="758757"/>
                  <a:pt x="615093" y="763256"/>
                  <a:pt x="617707" y="768485"/>
                </a:cubicBezTo>
                <a:cubicBezTo>
                  <a:pt x="620000" y="773070"/>
                  <a:pt x="619726" y="778810"/>
                  <a:pt x="622570" y="783076"/>
                </a:cubicBezTo>
                <a:cubicBezTo>
                  <a:pt x="626386" y="788799"/>
                  <a:pt x="632298" y="792804"/>
                  <a:pt x="637162" y="797668"/>
                </a:cubicBezTo>
                <a:cubicBezTo>
                  <a:pt x="638783" y="802532"/>
                  <a:pt x="640226" y="807459"/>
                  <a:pt x="642026" y="812259"/>
                </a:cubicBezTo>
                <a:cubicBezTo>
                  <a:pt x="648192" y="828702"/>
                  <a:pt x="652201" y="835716"/>
                  <a:pt x="656617" y="851170"/>
                </a:cubicBezTo>
                <a:cubicBezTo>
                  <a:pt x="658453" y="857597"/>
                  <a:pt x="658848" y="864481"/>
                  <a:pt x="661481" y="870625"/>
                </a:cubicBezTo>
                <a:cubicBezTo>
                  <a:pt x="663784" y="875998"/>
                  <a:pt x="668309" y="880141"/>
                  <a:pt x="671209" y="885217"/>
                </a:cubicBezTo>
                <a:cubicBezTo>
                  <a:pt x="674806" y="891512"/>
                  <a:pt x="677694" y="898187"/>
                  <a:pt x="680936" y="904672"/>
                </a:cubicBezTo>
                <a:cubicBezTo>
                  <a:pt x="682557" y="914400"/>
                  <a:pt x="683661" y="924228"/>
                  <a:pt x="685800" y="933855"/>
                </a:cubicBezTo>
                <a:cubicBezTo>
                  <a:pt x="686912" y="938860"/>
                  <a:pt x="689256" y="943516"/>
                  <a:pt x="690664" y="948446"/>
                </a:cubicBezTo>
                <a:cubicBezTo>
                  <a:pt x="692501" y="954874"/>
                  <a:pt x="693691" y="961474"/>
                  <a:pt x="695528" y="967902"/>
                </a:cubicBezTo>
                <a:cubicBezTo>
                  <a:pt x="696936" y="972832"/>
                  <a:pt x="699043" y="977547"/>
                  <a:pt x="700392" y="982493"/>
                </a:cubicBezTo>
                <a:cubicBezTo>
                  <a:pt x="703910" y="995391"/>
                  <a:pt x="706877" y="1008434"/>
                  <a:pt x="710119" y="1021404"/>
                </a:cubicBezTo>
                <a:lnTo>
                  <a:pt x="714983" y="1040859"/>
                </a:lnTo>
                <a:cubicBezTo>
                  <a:pt x="721432" y="1098902"/>
                  <a:pt x="720132" y="1110236"/>
                  <a:pt x="729575" y="1152727"/>
                </a:cubicBezTo>
                <a:cubicBezTo>
                  <a:pt x="731025" y="1159253"/>
                  <a:pt x="733038" y="1165646"/>
                  <a:pt x="734439" y="1172183"/>
                </a:cubicBezTo>
                <a:cubicBezTo>
                  <a:pt x="737903" y="1188350"/>
                  <a:pt x="744166" y="1220821"/>
                  <a:pt x="744166" y="1220821"/>
                </a:cubicBezTo>
                <a:cubicBezTo>
                  <a:pt x="745787" y="1240276"/>
                  <a:pt x="747087" y="1259761"/>
                  <a:pt x="749030" y="1279187"/>
                </a:cubicBezTo>
                <a:cubicBezTo>
                  <a:pt x="752315" y="1312040"/>
                  <a:pt x="756269" y="1328272"/>
                  <a:pt x="758758" y="1361872"/>
                </a:cubicBezTo>
                <a:cubicBezTo>
                  <a:pt x="760917" y="1391020"/>
                  <a:pt x="760851" y="1420325"/>
                  <a:pt x="763622" y="1449421"/>
                </a:cubicBezTo>
                <a:cubicBezTo>
                  <a:pt x="764108" y="1454525"/>
                  <a:pt x="767373" y="1459007"/>
                  <a:pt x="768485" y="1464012"/>
                </a:cubicBezTo>
                <a:cubicBezTo>
                  <a:pt x="770624" y="1473639"/>
                  <a:pt x="770515" y="1483749"/>
                  <a:pt x="773349" y="1493195"/>
                </a:cubicBezTo>
                <a:cubicBezTo>
                  <a:pt x="775433" y="1500140"/>
                  <a:pt x="779347" y="1506433"/>
                  <a:pt x="783077" y="1512651"/>
                </a:cubicBezTo>
                <a:cubicBezTo>
                  <a:pt x="789092" y="1522676"/>
                  <a:pt x="796047" y="1532106"/>
                  <a:pt x="802532" y="1541834"/>
                </a:cubicBezTo>
                <a:cubicBezTo>
                  <a:pt x="805775" y="1546698"/>
                  <a:pt x="808127" y="1552291"/>
                  <a:pt x="812260" y="1556425"/>
                </a:cubicBezTo>
                <a:cubicBezTo>
                  <a:pt x="817124" y="1561289"/>
                  <a:pt x="822375" y="1565794"/>
                  <a:pt x="826851" y="1571017"/>
                </a:cubicBezTo>
                <a:cubicBezTo>
                  <a:pt x="832127" y="1577172"/>
                  <a:pt x="835384" y="1585086"/>
                  <a:pt x="841443" y="1590472"/>
                </a:cubicBezTo>
                <a:cubicBezTo>
                  <a:pt x="850181" y="1598239"/>
                  <a:pt x="870626" y="1609927"/>
                  <a:pt x="870626" y="1609927"/>
                </a:cubicBezTo>
                <a:cubicBezTo>
                  <a:pt x="875490" y="1616412"/>
                  <a:pt x="878943" y="1624250"/>
                  <a:pt x="885217" y="1629383"/>
                </a:cubicBezTo>
                <a:cubicBezTo>
                  <a:pt x="897055" y="1639069"/>
                  <a:pt x="924128" y="1653702"/>
                  <a:pt x="924128" y="1653702"/>
                </a:cubicBezTo>
                <a:cubicBezTo>
                  <a:pt x="927371" y="1658566"/>
                  <a:pt x="929457" y="1664444"/>
                  <a:pt x="933856" y="1668293"/>
                </a:cubicBezTo>
                <a:cubicBezTo>
                  <a:pt x="962562" y="1693410"/>
                  <a:pt x="968802" y="1681798"/>
                  <a:pt x="992222" y="1716931"/>
                </a:cubicBezTo>
                <a:cubicBezTo>
                  <a:pt x="1018490" y="1756337"/>
                  <a:pt x="982841" y="1704925"/>
                  <a:pt x="1016541" y="1746114"/>
                </a:cubicBezTo>
                <a:cubicBezTo>
                  <a:pt x="1026808" y="1758662"/>
                  <a:pt x="1032234" y="1776031"/>
                  <a:pt x="1045724" y="1785025"/>
                </a:cubicBezTo>
                <a:cubicBezTo>
                  <a:pt x="1057268" y="1792721"/>
                  <a:pt x="1069217" y="1800299"/>
                  <a:pt x="1079770" y="1809344"/>
                </a:cubicBezTo>
                <a:cubicBezTo>
                  <a:pt x="1084993" y="1813821"/>
                  <a:pt x="1088932" y="1819713"/>
                  <a:pt x="1094362" y="1823936"/>
                </a:cubicBezTo>
                <a:cubicBezTo>
                  <a:pt x="1103590" y="1831114"/>
                  <a:pt x="1113817" y="1836906"/>
                  <a:pt x="1123545" y="1843391"/>
                </a:cubicBezTo>
                <a:cubicBezTo>
                  <a:pt x="1128409" y="1846634"/>
                  <a:pt x="1132590" y="1851270"/>
                  <a:pt x="1138136" y="1853119"/>
                </a:cubicBezTo>
                <a:cubicBezTo>
                  <a:pt x="1154903" y="1858708"/>
                  <a:pt x="1125977" y="1857172"/>
                  <a:pt x="1128409" y="1853119"/>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44901" y="1092820"/>
            <a:ext cx="2038443" cy="1632538"/>
          </a:xfrm>
          <a:custGeom>
            <a:avLst/>
            <a:gdLst>
              <a:gd name="connsiteX0" fmla="*/ 1690525 w 2038443"/>
              <a:gd name="connsiteY0" fmla="*/ 878716 h 1632538"/>
              <a:gd name="connsiteX1" fmla="*/ 1931392 w 2038443"/>
              <a:gd name="connsiteY1" fmla="*/ 869795 h 1632538"/>
              <a:gd name="connsiteX2" fmla="*/ 1967076 w 2038443"/>
              <a:gd name="connsiteY2" fmla="*/ 865334 h 1632538"/>
              <a:gd name="connsiteX3" fmla="*/ 1980457 w 2038443"/>
              <a:gd name="connsiteY3" fmla="*/ 856413 h 1632538"/>
              <a:gd name="connsiteX4" fmla="*/ 1993839 w 2038443"/>
              <a:gd name="connsiteY4" fmla="*/ 811808 h 1632538"/>
              <a:gd name="connsiteX5" fmla="*/ 2002759 w 2038443"/>
              <a:gd name="connsiteY5" fmla="*/ 793966 h 1632538"/>
              <a:gd name="connsiteX6" fmla="*/ 2016141 w 2038443"/>
              <a:gd name="connsiteY6" fmla="*/ 753822 h 1632538"/>
              <a:gd name="connsiteX7" fmla="*/ 2020601 w 2038443"/>
              <a:gd name="connsiteY7" fmla="*/ 740440 h 1632538"/>
              <a:gd name="connsiteX8" fmla="*/ 2029522 w 2038443"/>
              <a:gd name="connsiteY8" fmla="*/ 704757 h 1632538"/>
              <a:gd name="connsiteX9" fmla="*/ 2033983 w 2038443"/>
              <a:gd name="connsiteY9" fmla="*/ 686915 h 1632538"/>
              <a:gd name="connsiteX10" fmla="*/ 2038443 w 2038443"/>
              <a:gd name="connsiteY10" fmla="*/ 660152 h 1632538"/>
              <a:gd name="connsiteX11" fmla="*/ 2033983 w 2038443"/>
              <a:gd name="connsiteY11" fmla="*/ 570942 h 1632538"/>
              <a:gd name="connsiteX12" fmla="*/ 2025062 w 2038443"/>
              <a:gd name="connsiteY12" fmla="*/ 526337 h 1632538"/>
              <a:gd name="connsiteX13" fmla="*/ 2016141 w 2038443"/>
              <a:gd name="connsiteY13" fmla="*/ 495114 h 1632538"/>
              <a:gd name="connsiteX14" fmla="*/ 2007220 w 2038443"/>
              <a:gd name="connsiteY14" fmla="*/ 472811 h 1632538"/>
              <a:gd name="connsiteX15" fmla="*/ 1993839 w 2038443"/>
              <a:gd name="connsiteY15" fmla="*/ 437127 h 1632538"/>
              <a:gd name="connsiteX16" fmla="*/ 1980457 w 2038443"/>
              <a:gd name="connsiteY16" fmla="*/ 383601 h 1632538"/>
              <a:gd name="connsiteX17" fmla="*/ 1975997 w 2038443"/>
              <a:gd name="connsiteY17" fmla="*/ 356839 h 1632538"/>
              <a:gd name="connsiteX18" fmla="*/ 1971536 w 2038443"/>
              <a:gd name="connsiteY18" fmla="*/ 334536 h 1632538"/>
              <a:gd name="connsiteX19" fmla="*/ 1962615 w 2038443"/>
              <a:gd name="connsiteY19" fmla="*/ 307773 h 1632538"/>
              <a:gd name="connsiteX20" fmla="*/ 1953694 w 2038443"/>
              <a:gd name="connsiteY20" fmla="*/ 245326 h 1632538"/>
              <a:gd name="connsiteX21" fmla="*/ 1944773 w 2038443"/>
              <a:gd name="connsiteY21" fmla="*/ 200721 h 1632538"/>
              <a:gd name="connsiteX22" fmla="*/ 1935852 w 2038443"/>
              <a:gd name="connsiteY22" fmla="*/ 156117 h 1632538"/>
              <a:gd name="connsiteX23" fmla="*/ 1926931 w 2038443"/>
              <a:gd name="connsiteY23" fmla="*/ 129354 h 1632538"/>
              <a:gd name="connsiteX24" fmla="*/ 1918010 w 2038443"/>
              <a:gd name="connsiteY24" fmla="*/ 102591 h 1632538"/>
              <a:gd name="connsiteX25" fmla="*/ 1909089 w 2038443"/>
              <a:gd name="connsiteY25" fmla="*/ 71367 h 1632538"/>
              <a:gd name="connsiteX26" fmla="*/ 1886787 w 2038443"/>
              <a:gd name="connsiteY26" fmla="*/ 49065 h 1632538"/>
              <a:gd name="connsiteX27" fmla="*/ 1851103 w 2038443"/>
              <a:gd name="connsiteY27" fmla="*/ 40144 h 1632538"/>
              <a:gd name="connsiteX28" fmla="*/ 1333686 w 2038443"/>
              <a:gd name="connsiteY28" fmla="*/ 40144 h 1632538"/>
              <a:gd name="connsiteX29" fmla="*/ 1302463 w 2038443"/>
              <a:gd name="connsiteY29" fmla="*/ 35683 h 1632538"/>
              <a:gd name="connsiteX30" fmla="*/ 1199872 w 2038443"/>
              <a:gd name="connsiteY30" fmla="*/ 31223 h 1632538"/>
              <a:gd name="connsiteX31" fmla="*/ 1177569 w 2038443"/>
              <a:gd name="connsiteY31" fmla="*/ 26762 h 1632538"/>
              <a:gd name="connsiteX32" fmla="*/ 1079439 w 2038443"/>
              <a:gd name="connsiteY32" fmla="*/ 17841 h 1632538"/>
              <a:gd name="connsiteX33" fmla="*/ 923321 w 2038443"/>
              <a:gd name="connsiteY33" fmla="*/ 22302 h 1632538"/>
              <a:gd name="connsiteX34" fmla="*/ 887638 w 2038443"/>
              <a:gd name="connsiteY34" fmla="*/ 26762 h 1632538"/>
              <a:gd name="connsiteX35" fmla="*/ 843033 w 2038443"/>
              <a:gd name="connsiteY35" fmla="*/ 35683 h 1632538"/>
              <a:gd name="connsiteX36" fmla="*/ 535259 w 2038443"/>
              <a:gd name="connsiteY36" fmla="*/ 31223 h 1632538"/>
              <a:gd name="connsiteX37" fmla="*/ 450510 w 2038443"/>
              <a:gd name="connsiteY37" fmla="*/ 22302 h 1632538"/>
              <a:gd name="connsiteX38" fmla="*/ 388063 w 2038443"/>
              <a:gd name="connsiteY38" fmla="*/ 17841 h 1632538"/>
              <a:gd name="connsiteX39" fmla="*/ 245327 w 2038443"/>
              <a:gd name="connsiteY39" fmla="*/ 4460 h 1632538"/>
              <a:gd name="connsiteX40" fmla="*/ 178420 w 2038443"/>
              <a:gd name="connsiteY40" fmla="*/ 0 h 1632538"/>
              <a:gd name="connsiteX41" fmla="*/ 129355 w 2038443"/>
              <a:gd name="connsiteY41" fmla="*/ 4460 h 1632538"/>
              <a:gd name="connsiteX42" fmla="*/ 107052 w 2038443"/>
              <a:gd name="connsiteY42" fmla="*/ 13381 h 1632538"/>
              <a:gd name="connsiteX43" fmla="*/ 89210 w 2038443"/>
              <a:gd name="connsiteY43" fmla="*/ 17841 h 1632538"/>
              <a:gd name="connsiteX44" fmla="*/ 62447 w 2038443"/>
              <a:gd name="connsiteY44" fmla="*/ 35683 h 1632538"/>
              <a:gd name="connsiteX45" fmla="*/ 49066 w 2038443"/>
              <a:gd name="connsiteY45" fmla="*/ 44604 h 1632538"/>
              <a:gd name="connsiteX46" fmla="*/ 44605 w 2038443"/>
              <a:gd name="connsiteY46" fmla="*/ 57986 h 1632538"/>
              <a:gd name="connsiteX47" fmla="*/ 22303 w 2038443"/>
              <a:gd name="connsiteY47" fmla="*/ 89209 h 1632538"/>
              <a:gd name="connsiteX48" fmla="*/ 13382 w 2038443"/>
              <a:gd name="connsiteY48" fmla="*/ 120433 h 1632538"/>
              <a:gd name="connsiteX49" fmla="*/ 8921 w 2038443"/>
              <a:gd name="connsiteY49" fmla="*/ 133814 h 1632538"/>
              <a:gd name="connsiteX50" fmla="*/ 13382 w 2038443"/>
              <a:gd name="connsiteY50" fmla="*/ 205182 h 1632538"/>
              <a:gd name="connsiteX51" fmla="*/ 17842 w 2038443"/>
              <a:gd name="connsiteY51" fmla="*/ 223024 h 1632538"/>
              <a:gd name="connsiteX52" fmla="*/ 31224 w 2038443"/>
              <a:gd name="connsiteY52" fmla="*/ 236405 h 1632538"/>
              <a:gd name="connsiteX53" fmla="*/ 40145 w 2038443"/>
              <a:gd name="connsiteY53" fmla="*/ 249787 h 1632538"/>
              <a:gd name="connsiteX54" fmla="*/ 102592 w 2038443"/>
              <a:gd name="connsiteY54" fmla="*/ 285471 h 1632538"/>
              <a:gd name="connsiteX55" fmla="*/ 129355 w 2038443"/>
              <a:gd name="connsiteY55" fmla="*/ 294392 h 1632538"/>
              <a:gd name="connsiteX56" fmla="*/ 173959 w 2038443"/>
              <a:gd name="connsiteY56" fmla="*/ 312234 h 1632538"/>
              <a:gd name="connsiteX57" fmla="*/ 205183 w 2038443"/>
              <a:gd name="connsiteY57" fmla="*/ 321155 h 1632538"/>
              <a:gd name="connsiteX58" fmla="*/ 258709 w 2038443"/>
              <a:gd name="connsiteY58" fmla="*/ 338997 h 1632538"/>
              <a:gd name="connsiteX59" fmla="*/ 289932 w 2038443"/>
              <a:gd name="connsiteY59" fmla="*/ 343457 h 1632538"/>
              <a:gd name="connsiteX60" fmla="*/ 303314 w 2038443"/>
              <a:gd name="connsiteY60" fmla="*/ 352378 h 1632538"/>
              <a:gd name="connsiteX61" fmla="*/ 338998 w 2038443"/>
              <a:gd name="connsiteY61" fmla="*/ 361299 h 1632538"/>
              <a:gd name="connsiteX62" fmla="*/ 356839 w 2038443"/>
              <a:gd name="connsiteY62" fmla="*/ 370220 h 1632538"/>
              <a:gd name="connsiteX63" fmla="*/ 370221 w 2038443"/>
              <a:gd name="connsiteY63" fmla="*/ 379141 h 1632538"/>
              <a:gd name="connsiteX64" fmla="*/ 396984 w 2038443"/>
              <a:gd name="connsiteY64" fmla="*/ 388062 h 1632538"/>
              <a:gd name="connsiteX65" fmla="*/ 410365 w 2038443"/>
              <a:gd name="connsiteY65" fmla="*/ 392522 h 1632538"/>
              <a:gd name="connsiteX66" fmla="*/ 441589 w 2038443"/>
              <a:gd name="connsiteY66" fmla="*/ 410364 h 1632538"/>
              <a:gd name="connsiteX67" fmla="*/ 463891 w 2038443"/>
              <a:gd name="connsiteY67" fmla="*/ 423746 h 1632538"/>
              <a:gd name="connsiteX68" fmla="*/ 490654 w 2038443"/>
              <a:gd name="connsiteY68" fmla="*/ 432667 h 1632538"/>
              <a:gd name="connsiteX69" fmla="*/ 504036 w 2038443"/>
              <a:gd name="connsiteY69" fmla="*/ 437127 h 1632538"/>
              <a:gd name="connsiteX70" fmla="*/ 517417 w 2038443"/>
              <a:gd name="connsiteY70" fmla="*/ 446048 h 1632538"/>
              <a:gd name="connsiteX71" fmla="*/ 548640 w 2038443"/>
              <a:gd name="connsiteY71" fmla="*/ 454969 h 1632538"/>
              <a:gd name="connsiteX72" fmla="*/ 575403 w 2038443"/>
              <a:gd name="connsiteY72" fmla="*/ 463890 h 1632538"/>
              <a:gd name="connsiteX73" fmla="*/ 588785 w 2038443"/>
              <a:gd name="connsiteY73" fmla="*/ 468351 h 1632538"/>
              <a:gd name="connsiteX74" fmla="*/ 602166 w 2038443"/>
              <a:gd name="connsiteY74" fmla="*/ 472811 h 1632538"/>
              <a:gd name="connsiteX75" fmla="*/ 628929 w 2038443"/>
              <a:gd name="connsiteY75" fmla="*/ 490653 h 1632538"/>
              <a:gd name="connsiteX76" fmla="*/ 642311 w 2038443"/>
              <a:gd name="connsiteY76" fmla="*/ 495114 h 1632538"/>
              <a:gd name="connsiteX77" fmla="*/ 655692 w 2038443"/>
              <a:gd name="connsiteY77" fmla="*/ 504035 h 1632538"/>
              <a:gd name="connsiteX78" fmla="*/ 677995 w 2038443"/>
              <a:gd name="connsiteY78" fmla="*/ 512956 h 1632538"/>
              <a:gd name="connsiteX79" fmla="*/ 704758 w 2038443"/>
              <a:gd name="connsiteY79" fmla="*/ 521877 h 1632538"/>
              <a:gd name="connsiteX80" fmla="*/ 731520 w 2038443"/>
              <a:gd name="connsiteY80" fmla="*/ 530798 h 1632538"/>
              <a:gd name="connsiteX81" fmla="*/ 767204 w 2038443"/>
              <a:gd name="connsiteY81" fmla="*/ 539719 h 1632538"/>
              <a:gd name="connsiteX82" fmla="*/ 793967 w 2038443"/>
              <a:gd name="connsiteY82" fmla="*/ 548640 h 1632538"/>
              <a:gd name="connsiteX83" fmla="*/ 807349 w 2038443"/>
              <a:gd name="connsiteY83" fmla="*/ 553100 h 1632538"/>
              <a:gd name="connsiteX84" fmla="*/ 820730 w 2038443"/>
              <a:gd name="connsiteY84" fmla="*/ 562021 h 1632538"/>
              <a:gd name="connsiteX85" fmla="*/ 838572 w 2038443"/>
              <a:gd name="connsiteY85" fmla="*/ 570942 h 1632538"/>
              <a:gd name="connsiteX86" fmla="*/ 851954 w 2038443"/>
              <a:gd name="connsiteY86" fmla="*/ 584323 h 1632538"/>
              <a:gd name="connsiteX87" fmla="*/ 883177 w 2038443"/>
              <a:gd name="connsiteY87" fmla="*/ 606626 h 1632538"/>
              <a:gd name="connsiteX88" fmla="*/ 905479 w 2038443"/>
              <a:gd name="connsiteY88" fmla="*/ 628928 h 1632538"/>
              <a:gd name="connsiteX89" fmla="*/ 914400 w 2038443"/>
              <a:gd name="connsiteY89" fmla="*/ 642310 h 1632538"/>
              <a:gd name="connsiteX90" fmla="*/ 927782 w 2038443"/>
              <a:gd name="connsiteY90" fmla="*/ 646770 h 1632538"/>
              <a:gd name="connsiteX91" fmla="*/ 954545 w 2038443"/>
              <a:gd name="connsiteY91" fmla="*/ 691375 h 1632538"/>
              <a:gd name="connsiteX92" fmla="*/ 967926 w 2038443"/>
              <a:gd name="connsiteY92" fmla="*/ 704757 h 1632538"/>
              <a:gd name="connsiteX93" fmla="*/ 967926 w 2038443"/>
              <a:gd name="connsiteY93" fmla="*/ 838571 h 1632538"/>
              <a:gd name="connsiteX94" fmla="*/ 963466 w 2038443"/>
              <a:gd name="connsiteY94" fmla="*/ 860874 h 1632538"/>
              <a:gd name="connsiteX95" fmla="*/ 954545 w 2038443"/>
              <a:gd name="connsiteY95" fmla="*/ 874255 h 1632538"/>
              <a:gd name="connsiteX96" fmla="*/ 932242 w 2038443"/>
              <a:gd name="connsiteY96" fmla="*/ 909939 h 1632538"/>
              <a:gd name="connsiteX97" fmla="*/ 918861 w 2038443"/>
              <a:gd name="connsiteY97" fmla="*/ 927781 h 1632538"/>
              <a:gd name="connsiteX98" fmla="*/ 909940 w 2038443"/>
              <a:gd name="connsiteY98" fmla="*/ 941162 h 1632538"/>
              <a:gd name="connsiteX99" fmla="*/ 869796 w 2038443"/>
              <a:gd name="connsiteY99" fmla="*/ 981307 h 1632538"/>
              <a:gd name="connsiteX100" fmla="*/ 856414 w 2038443"/>
              <a:gd name="connsiteY100" fmla="*/ 985767 h 1632538"/>
              <a:gd name="connsiteX101" fmla="*/ 829651 w 2038443"/>
              <a:gd name="connsiteY101" fmla="*/ 1003609 h 1632538"/>
              <a:gd name="connsiteX102" fmla="*/ 793967 w 2038443"/>
              <a:gd name="connsiteY102" fmla="*/ 1012530 h 1632538"/>
              <a:gd name="connsiteX103" fmla="*/ 713679 w 2038443"/>
              <a:gd name="connsiteY103" fmla="*/ 1025912 h 1632538"/>
              <a:gd name="connsiteX104" fmla="*/ 669074 w 2038443"/>
              <a:gd name="connsiteY104" fmla="*/ 1030372 h 1632538"/>
              <a:gd name="connsiteX105" fmla="*/ 637850 w 2038443"/>
              <a:gd name="connsiteY105" fmla="*/ 1039293 h 1632538"/>
              <a:gd name="connsiteX106" fmla="*/ 575403 w 2038443"/>
              <a:gd name="connsiteY106" fmla="*/ 1043754 h 1632538"/>
              <a:gd name="connsiteX107" fmla="*/ 481733 w 2038443"/>
              <a:gd name="connsiteY107" fmla="*/ 1039293 h 1632538"/>
              <a:gd name="connsiteX108" fmla="*/ 468352 w 2038443"/>
              <a:gd name="connsiteY108" fmla="*/ 1034833 h 1632538"/>
              <a:gd name="connsiteX109" fmla="*/ 428207 w 2038443"/>
              <a:gd name="connsiteY109" fmla="*/ 1008070 h 1632538"/>
              <a:gd name="connsiteX110" fmla="*/ 414826 w 2038443"/>
              <a:gd name="connsiteY110" fmla="*/ 1003609 h 1632538"/>
              <a:gd name="connsiteX111" fmla="*/ 388063 w 2038443"/>
              <a:gd name="connsiteY111" fmla="*/ 985767 h 1632538"/>
              <a:gd name="connsiteX112" fmla="*/ 374681 w 2038443"/>
              <a:gd name="connsiteY112" fmla="*/ 972386 h 1632538"/>
              <a:gd name="connsiteX113" fmla="*/ 352379 w 2038443"/>
              <a:gd name="connsiteY113" fmla="*/ 959004 h 1632538"/>
              <a:gd name="connsiteX114" fmla="*/ 298853 w 2038443"/>
              <a:gd name="connsiteY114" fmla="*/ 923320 h 1632538"/>
              <a:gd name="connsiteX115" fmla="*/ 285472 w 2038443"/>
              <a:gd name="connsiteY115" fmla="*/ 914400 h 1632538"/>
              <a:gd name="connsiteX116" fmla="*/ 272090 w 2038443"/>
              <a:gd name="connsiteY116" fmla="*/ 901018 h 1632538"/>
              <a:gd name="connsiteX117" fmla="*/ 236406 w 2038443"/>
              <a:gd name="connsiteY117" fmla="*/ 883176 h 1632538"/>
              <a:gd name="connsiteX118" fmla="*/ 196262 w 2038443"/>
              <a:gd name="connsiteY118" fmla="*/ 865334 h 1632538"/>
              <a:gd name="connsiteX119" fmla="*/ 169499 w 2038443"/>
              <a:gd name="connsiteY119" fmla="*/ 856413 h 1632538"/>
              <a:gd name="connsiteX120" fmla="*/ 156118 w 2038443"/>
              <a:gd name="connsiteY120" fmla="*/ 851953 h 1632538"/>
              <a:gd name="connsiteX121" fmla="*/ 62447 w 2038443"/>
              <a:gd name="connsiteY121" fmla="*/ 856413 h 1632538"/>
              <a:gd name="connsiteX122" fmla="*/ 49066 w 2038443"/>
              <a:gd name="connsiteY122" fmla="*/ 860874 h 1632538"/>
              <a:gd name="connsiteX123" fmla="*/ 31224 w 2038443"/>
              <a:gd name="connsiteY123" fmla="*/ 874255 h 1632538"/>
              <a:gd name="connsiteX124" fmla="*/ 13382 w 2038443"/>
              <a:gd name="connsiteY124" fmla="*/ 901018 h 1632538"/>
              <a:gd name="connsiteX125" fmla="*/ 4461 w 2038443"/>
              <a:gd name="connsiteY125" fmla="*/ 927781 h 1632538"/>
              <a:gd name="connsiteX126" fmla="*/ 0 w 2038443"/>
              <a:gd name="connsiteY126" fmla="*/ 985767 h 1632538"/>
              <a:gd name="connsiteX127" fmla="*/ 8921 w 2038443"/>
              <a:gd name="connsiteY127" fmla="*/ 1079438 h 1632538"/>
              <a:gd name="connsiteX128" fmla="*/ 13382 w 2038443"/>
              <a:gd name="connsiteY128" fmla="*/ 1128503 h 1632538"/>
              <a:gd name="connsiteX129" fmla="*/ 22303 w 2038443"/>
              <a:gd name="connsiteY129" fmla="*/ 1173108 h 1632538"/>
              <a:gd name="connsiteX130" fmla="*/ 22303 w 2038443"/>
              <a:gd name="connsiteY130" fmla="*/ 1396132 h 1632538"/>
              <a:gd name="connsiteX131" fmla="*/ 31224 w 2038443"/>
              <a:gd name="connsiteY131" fmla="*/ 1547789 h 1632538"/>
              <a:gd name="connsiteX132" fmla="*/ 35684 w 2038443"/>
              <a:gd name="connsiteY132" fmla="*/ 1565631 h 1632538"/>
              <a:gd name="connsiteX133" fmla="*/ 44605 w 2038443"/>
              <a:gd name="connsiteY133" fmla="*/ 1579012 h 1632538"/>
              <a:gd name="connsiteX134" fmla="*/ 71368 w 2038443"/>
              <a:gd name="connsiteY134" fmla="*/ 1623617 h 1632538"/>
              <a:gd name="connsiteX135" fmla="*/ 84750 w 2038443"/>
              <a:gd name="connsiteY135" fmla="*/ 1632538 h 1632538"/>
              <a:gd name="connsiteX136" fmla="*/ 178420 w 2038443"/>
              <a:gd name="connsiteY136" fmla="*/ 1623617 h 1632538"/>
              <a:gd name="connsiteX137" fmla="*/ 191801 w 2038443"/>
              <a:gd name="connsiteY137" fmla="*/ 1619157 h 1632538"/>
              <a:gd name="connsiteX138" fmla="*/ 218564 w 2038443"/>
              <a:gd name="connsiteY138" fmla="*/ 1605775 h 1632538"/>
              <a:gd name="connsiteX139" fmla="*/ 231946 w 2038443"/>
              <a:gd name="connsiteY139" fmla="*/ 1596854 h 1632538"/>
              <a:gd name="connsiteX140" fmla="*/ 245327 w 2038443"/>
              <a:gd name="connsiteY140" fmla="*/ 1570091 h 1632538"/>
              <a:gd name="connsiteX141" fmla="*/ 254248 w 2038443"/>
              <a:gd name="connsiteY141" fmla="*/ 1543328 h 1632538"/>
              <a:gd name="connsiteX142" fmla="*/ 263169 w 2038443"/>
              <a:gd name="connsiteY142" fmla="*/ 1525486 h 1632538"/>
              <a:gd name="connsiteX143" fmla="*/ 272090 w 2038443"/>
              <a:gd name="connsiteY143" fmla="*/ 1489802 h 1632538"/>
              <a:gd name="connsiteX144" fmla="*/ 281011 w 2038443"/>
              <a:gd name="connsiteY144" fmla="*/ 1449658 h 1632538"/>
              <a:gd name="connsiteX145" fmla="*/ 285472 w 2038443"/>
              <a:gd name="connsiteY145" fmla="*/ 1413974 h 1632538"/>
              <a:gd name="connsiteX146" fmla="*/ 289932 w 2038443"/>
              <a:gd name="connsiteY146" fmla="*/ 1231094 h 1632538"/>
              <a:gd name="connsiteX147" fmla="*/ 294393 w 2038443"/>
              <a:gd name="connsiteY147" fmla="*/ 1213252 h 1632538"/>
              <a:gd name="connsiteX148" fmla="*/ 312235 w 2038443"/>
              <a:gd name="connsiteY148" fmla="*/ 1204331 h 1632538"/>
              <a:gd name="connsiteX149" fmla="*/ 325616 w 2038443"/>
              <a:gd name="connsiteY149" fmla="*/ 1195410 h 1632538"/>
              <a:gd name="connsiteX150" fmla="*/ 365760 w 2038443"/>
              <a:gd name="connsiteY150" fmla="*/ 1199871 h 1632538"/>
              <a:gd name="connsiteX151" fmla="*/ 392523 w 2038443"/>
              <a:gd name="connsiteY151" fmla="*/ 1208792 h 1632538"/>
              <a:gd name="connsiteX152" fmla="*/ 437128 w 2038443"/>
              <a:gd name="connsiteY152" fmla="*/ 1217713 h 1632538"/>
              <a:gd name="connsiteX153" fmla="*/ 459431 w 2038443"/>
              <a:gd name="connsiteY153" fmla="*/ 1226634 h 1632538"/>
              <a:gd name="connsiteX154" fmla="*/ 477273 w 2038443"/>
              <a:gd name="connsiteY154" fmla="*/ 1231094 h 1632538"/>
              <a:gd name="connsiteX155" fmla="*/ 495115 w 2038443"/>
              <a:gd name="connsiteY155" fmla="*/ 1240015 h 1632538"/>
              <a:gd name="connsiteX156" fmla="*/ 517417 w 2038443"/>
              <a:gd name="connsiteY156" fmla="*/ 1248936 h 1632538"/>
              <a:gd name="connsiteX157" fmla="*/ 544180 w 2038443"/>
              <a:gd name="connsiteY157" fmla="*/ 1257857 h 1632538"/>
              <a:gd name="connsiteX158" fmla="*/ 557561 w 2038443"/>
              <a:gd name="connsiteY158" fmla="*/ 1262318 h 1632538"/>
              <a:gd name="connsiteX159" fmla="*/ 570943 w 2038443"/>
              <a:gd name="connsiteY159" fmla="*/ 1271239 h 1632538"/>
              <a:gd name="connsiteX160" fmla="*/ 593245 w 2038443"/>
              <a:gd name="connsiteY160" fmla="*/ 1275699 h 1632538"/>
              <a:gd name="connsiteX161" fmla="*/ 611087 w 2038443"/>
              <a:gd name="connsiteY161" fmla="*/ 1280160 h 1632538"/>
              <a:gd name="connsiteX162" fmla="*/ 655692 w 2038443"/>
              <a:gd name="connsiteY162" fmla="*/ 1293541 h 1632538"/>
              <a:gd name="connsiteX163" fmla="*/ 704758 w 2038443"/>
              <a:gd name="connsiteY163" fmla="*/ 1306922 h 1632538"/>
              <a:gd name="connsiteX164" fmla="*/ 749362 w 2038443"/>
              <a:gd name="connsiteY164" fmla="*/ 1315843 h 1632538"/>
              <a:gd name="connsiteX165" fmla="*/ 771665 w 2038443"/>
              <a:gd name="connsiteY165" fmla="*/ 1320304 h 1632538"/>
              <a:gd name="connsiteX166" fmla="*/ 789507 w 2038443"/>
              <a:gd name="connsiteY166" fmla="*/ 1324764 h 1632538"/>
              <a:gd name="connsiteX167" fmla="*/ 834112 w 2038443"/>
              <a:gd name="connsiteY167" fmla="*/ 1333685 h 1632538"/>
              <a:gd name="connsiteX168" fmla="*/ 851954 w 2038443"/>
              <a:gd name="connsiteY168" fmla="*/ 1338146 h 1632538"/>
              <a:gd name="connsiteX169" fmla="*/ 874256 w 2038443"/>
              <a:gd name="connsiteY169" fmla="*/ 1342606 h 1632538"/>
              <a:gd name="connsiteX170" fmla="*/ 905479 w 2038443"/>
              <a:gd name="connsiteY170" fmla="*/ 1351527 h 1632538"/>
              <a:gd name="connsiteX171" fmla="*/ 945624 w 2038443"/>
              <a:gd name="connsiteY171" fmla="*/ 1369369 h 1632538"/>
              <a:gd name="connsiteX172" fmla="*/ 959005 w 2038443"/>
              <a:gd name="connsiteY172" fmla="*/ 1373830 h 1632538"/>
              <a:gd name="connsiteX173" fmla="*/ 1003610 w 2038443"/>
              <a:gd name="connsiteY173" fmla="*/ 1405053 h 1632538"/>
              <a:gd name="connsiteX174" fmla="*/ 1034834 w 2038443"/>
              <a:gd name="connsiteY174" fmla="*/ 1422895 h 1632538"/>
              <a:gd name="connsiteX175" fmla="*/ 1070518 w 2038443"/>
              <a:gd name="connsiteY175" fmla="*/ 1449658 h 1632538"/>
              <a:gd name="connsiteX176" fmla="*/ 1088359 w 2038443"/>
              <a:gd name="connsiteY176" fmla="*/ 1458579 h 1632538"/>
              <a:gd name="connsiteX177" fmla="*/ 1101741 w 2038443"/>
              <a:gd name="connsiteY177" fmla="*/ 1467500 h 1632538"/>
              <a:gd name="connsiteX178" fmla="*/ 1132964 w 2038443"/>
              <a:gd name="connsiteY178" fmla="*/ 1480881 h 1632538"/>
              <a:gd name="connsiteX179" fmla="*/ 1150806 w 2038443"/>
              <a:gd name="connsiteY179" fmla="*/ 1494263 h 1632538"/>
              <a:gd name="connsiteX180" fmla="*/ 1195411 w 2038443"/>
              <a:gd name="connsiteY180" fmla="*/ 1507644 h 1632538"/>
              <a:gd name="connsiteX181" fmla="*/ 1240016 w 2038443"/>
              <a:gd name="connsiteY181" fmla="*/ 1503184 h 1632538"/>
              <a:gd name="connsiteX182" fmla="*/ 1248937 w 2038443"/>
              <a:gd name="connsiteY182" fmla="*/ 1489802 h 1632538"/>
              <a:gd name="connsiteX183" fmla="*/ 1271239 w 2038443"/>
              <a:gd name="connsiteY183" fmla="*/ 1454119 h 1632538"/>
              <a:gd name="connsiteX184" fmla="*/ 1275700 w 2038443"/>
              <a:gd name="connsiteY184" fmla="*/ 1440737 h 1632538"/>
              <a:gd name="connsiteX185" fmla="*/ 1298002 w 2038443"/>
              <a:gd name="connsiteY185" fmla="*/ 1413974 h 1632538"/>
              <a:gd name="connsiteX186" fmla="*/ 1306923 w 2038443"/>
              <a:gd name="connsiteY186" fmla="*/ 1387211 h 1632538"/>
              <a:gd name="connsiteX187" fmla="*/ 1311384 w 2038443"/>
              <a:gd name="connsiteY187" fmla="*/ 1373830 h 1632538"/>
              <a:gd name="connsiteX188" fmla="*/ 1320305 w 2038443"/>
              <a:gd name="connsiteY188" fmla="*/ 1338146 h 1632538"/>
              <a:gd name="connsiteX189" fmla="*/ 1315844 w 2038443"/>
              <a:gd name="connsiteY189" fmla="*/ 1280160 h 1632538"/>
              <a:gd name="connsiteX190" fmla="*/ 1302463 w 2038443"/>
              <a:gd name="connsiteY190" fmla="*/ 1248936 h 1632538"/>
              <a:gd name="connsiteX191" fmla="*/ 1289081 w 2038443"/>
              <a:gd name="connsiteY191" fmla="*/ 1217713 h 1632538"/>
              <a:gd name="connsiteX192" fmla="*/ 1266779 w 2038443"/>
              <a:gd name="connsiteY192" fmla="*/ 1190950 h 1632538"/>
              <a:gd name="connsiteX193" fmla="*/ 1253398 w 2038443"/>
              <a:gd name="connsiteY193" fmla="*/ 1164187 h 1632538"/>
              <a:gd name="connsiteX194" fmla="*/ 1222174 w 2038443"/>
              <a:gd name="connsiteY194" fmla="*/ 1119582 h 1632538"/>
              <a:gd name="connsiteX195" fmla="*/ 1213253 w 2038443"/>
              <a:gd name="connsiteY195" fmla="*/ 1106200 h 1632538"/>
              <a:gd name="connsiteX196" fmla="*/ 1199872 w 2038443"/>
              <a:gd name="connsiteY196" fmla="*/ 1079438 h 1632538"/>
              <a:gd name="connsiteX197" fmla="*/ 1168648 w 2038443"/>
              <a:gd name="connsiteY197" fmla="*/ 1021451 h 1632538"/>
              <a:gd name="connsiteX198" fmla="*/ 1150806 w 2038443"/>
              <a:gd name="connsiteY198" fmla="*/ 976846 h 1632538"/>
              <a:gd name="connsiteX199" fmla="*/ 1141885 w 2038443"/>
              <a:gd name="connsiteY199" fmla="*/ 950083 h 1632538"/>
              <a:gd name="connsiteX200" fmla="*/ 1124043 w 2038443"/>
              <a:gd name="connsiteY200" fmla="*/ 918860 h 1632538"/>
              <a:gd name="connsiteX201" fmla="*/ 1119583 w 2038443"/>
              <a:gd name="connsiteY201" fmla="*/ 901018 h 1632538"/>
              <a:gd name="connsiteX202" fmla="*/ 1115122 w 2038443"/>
              <a:gd name="connsiteY202" fmla="*/ 878716 h 1632538"/>
              <a:gd name="connsiteX203" fmla="*/ 1110662 w 2038443"/>
              <a:gd name="connsiteY203" fmla="*/ 865334 h 1632538"/>
              <a:gd name="connsiteX204" fmla="*/ 1106201 w 2038443"/>
              <a:gd name="connsiteY204" fmla="*/ 843032 h 1632538"/>
              <a:gd name="connsiteX205" fmla="*/ 1097280 w 2038443"/>
              <a:gd name="connsiteY205" fmla="*/ 816269 h 1632538"/>
              <a:gd name="connsiteX206" fmla="*/ 1092820 w 2038443"/>
              <a:gd name="connsiteY206" fmla="*/ 793966 h 1632538"/>
              <a:gd name="connsiteX207" fmla="*/ 1088359 w 2038443"/>
              <a:gd name="connsiteY207" fmla="*/ 776124 h 1632538"/>
              <a:gd name="connsiteX208" fmla="*/ 1074978 w 2038443"/>
              <a:gd name="connsiteY208" fmla="*/ 651231 h 1632538"/>
              <a:gd name="connsiteX209" fmla="*/ 1079439 w 2038443"/>
              <a:gd name="connsiteY209" fmla="*/ 481732 h 1632538"/>
              <a:gd name="connsiteX210" fmla="*/ 1088359 w 2038443"/>
              <a:gd name="connsiteY210" fmla="*/ 437127 h 1632538"/>
              <a:gd name="connsiteX211" fmla="*/ 1092820 w 2038443"/>
              <a:gd name="connsiteY211" fmla="*/ 419285 h 1632538"/>
              <a:gd name="connsiteX212" fmla="*/ 1097280 w 2038443"/>
              <a:gd name="connsiteY212" fmla="*/ 405904 h 1632538"/>
              <a:gd name="connsiteX213" fmla="*/ 1132964 w 2038443"/>
              <a:gd name="connsiteY213" fmla="*/ 379141 h 1632538"/>
              <a:gd name="connsiteX214" fmla="*/ 1146346 w 2038443"/>
              <a:gd name="connsiteY214" fmla="*/ 370220 h 1632538"/>
              <a:gd name="connsiteX215" fmla="*/ 1173109 w 2038443"/>
              <a:gd name="connsiteY215" fmla="*/ 365760 h 1632538"/>
              <a:gd name="connsiteX216" fmla="*/ 1231095 w 2038443"/>
              <a:gd name="connsiteY216" fmla="*/ 356839 h 1632538"/>
              <a:gd name="connsiteX217" fmla="*/ 1369370 w 2038443"/>
              <a:gd name="connsiteY217" fmla="*/ 365760 h 1632538"/>
              <a:gd name="connsiteX218" fmla="*/ 1422896 w 2038443"/>
              <a:gd name="connsiteY218" fmla="*/ 374680 h 1632538"/>
              <a:gd name="connsiteX219" fmla="*/ 1449659 w 2038443"/>
              <a:gd name="connsiteY219" fmla="*/ 392522 h 1632538"/>
              <a:gd name="connsiteX220" fmla="*/ 1480882 w 2038443"/>
              <a:gd name="connsiteY220" fmla="*/ 414825 h 1632538"/>
              <a:gd name="connsiteX221" fmla="*/ 1512106 w 2038443"/>
              <a:gd name="connsiteY221" fmla="*/ 446048 h 1632538"/>
              <a:gd name="connsiteX222" fmla="*/ 1529948 w 2038443"/>
              <a:gd name="connsiteY222" fmla="*/ 459430 h 1632538"/>
              <a:gd name="connsiteX223" fmla="*/ 1565632 w 2038443"/>
              <a:gd name="connsiteY223" fmla="*/ 499574 h 1632538"/>
              <a:gd name="connsiteX224" fmla="*/ 1579013 w 2038443"/>
              <a:gd name="connsiteY224" fmla="*/ 508495 h 1632538"/>
              <a:gd name="connsiteX225" fmla="*/ 1605776 w 2038443"/>
              <a:gd name="connsiteY225" fmla="*/ 535258 h 1632538"/>
              <a:gd name="connsiteX226" fmla="*/ 1628079 w 2038443"/>
              <a:gd name="connsiteY226" fmla="*/ 562021 h 1632538"/>
              <a:gd name="connsiteX227" fmla="*/ 1654841 w 2038443"/>
              <a:gd name="connsiteY227" fmla="*/ 602165 h 1632538"/>
              <a:gd name="connsiteX228" fmla="*/ 1663762 w 2038443"/>
              <a:gd name="connsiteY228" fmla="*/ 615547 h 1632538"/>
              <a:gd name="connsiteX229" fmla="*/ 1677144 w 2038443"/>
              <a:gd name="connsiteY229" fmla="*/ 642310 h 1632538"/>
              <a:gd name="connsiteX230" fmla="*/ 1686065 w 2038443"/>
              <a:gd name="connsiteY230" fmla="*/ 677994 h 1632538"/>
              <a:gd name="connsiteX231" fmla="*/ 1690525 w 2038443"/>
              <a:gd name="connsiteY231" fmla="*/ 695836 h 1632538"/>
              <a:gd name="connsiteX232" fmla="*/ 1694986 w 2038443"/>
              <a:gd name="connsiteY232" fmla="*/ 731520 h 1632538"/>
              <a:gd name="connsiteX233" fmla="*/ 1690525 w 2038443"/>
              <a:gd name="connsiteY233" fmla="*/ 878716 h 1632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2038443" h="1632538">
                <a:moveTo>
                  <a:pt x="1690525" y="878716"/>
                </a:moveTo>
                <a:cubicBezTo>
                  <a:pt x="1729926" y="901762"/>
                  <a:pt x="1845617" y="877593"/>
                  <a:pt x="1931392" y="869795"/>
                </a:cubicBezTo>
                <a:cubicBezTo>
                  <a:pt x="1943330" y="868710"/>
                  <a:pt x="1955181" y="866821"/>
                  <a:pt x="1967076" y="865334"/>
                </a:cubicBezTo>
                <a:cubicBezTo>
                  <a:pt x="1971536" y="862360"/>
                  <a:pt x="1977616" y="860959"/>
                  <a:pt x="1980457" y="856413"/>
                </a:cubicBezTo>
                <a:cubicBezTo>
                  <a:pt x="1989985" y="841167"/>
                  <a:pt x="1987965" y="827473"/>
                  <a:pt x="1993839" y="811808"/>
                </a:cubicBezTo>
                <a:cubicBezTo>
                  <a:pt x="1996174" y="805582"/>
                  <a:pt x="2000372" y="800172"/>
                  <a:pt x="2002759" y="793966"/>
                </a:cubicBezTo>
                <a:cubicBezTo>
                  <a:pt x="2007822" y="780801"/>
                  <a:pt x="2011681" y="767203"/>
                  <a:pt x="2016141" y="753822"/>
                </a:cubicBezTo>
                <a:cubicBezTo>
                  <a:pt x="2017628" y="749361"/>
                  <a:pt x="2019461" y="745001"/>
                  <a:pt x="2020601" y="740440"/>
                </a:cubicBezTo>
                <a:lnTo>
                  <a:pt x="2029522" y="704757"/>
                </a:lnTo>
                <a:cubicBezTo>
                  <a:pt x="2031009" y="698810"/>
                  <a:pt x="2032975" y="692962"/>
                  <a:pt x="2033983" y="686915"/>
                </a:cubicBezTo>
                <a:lnTo>
                  <a:pt x="2038443" y="660152"/>
                </a:lnTo>
                <a:cubicBezTo>
                  <a:pt x="2036956" y="630415"/>
                  <a:pt x="2036945" y="600568"/>
                  <a:pt x="2033983" y="570942"/>
                </a:cubicBezTo>
                <a:cubicBezTo>
                  <a:pt x="2032474" y="555854"/>
                  <a:pt x="2028239" y="541163"/>
                  <a:pt x="2025062" y="526337"/>
                </a:cubicBezTo>
                <a:cubicBezTo>
                  <a:pt x="2022720" y="515408"/>
                  <a:pt x="2020040" y="505511"/>
                  <a:pt x="2016141" y="495114"/>
                </a:cubicBezTo>
                <a:cubicBezTo>
                  <a:pt x="2013330" y="487617"/>
                  <a:pt x="2010032" y="480308"/>
                  <a:pt x="2007220" y="472811"/>
                </a:cubicBezTo>
                <a:cubicBezTo>
                  <a:pt x="1986218" y="416808"/>
                  <a:pt x="2028362" y="523445"/>
                  <a:pt x="1993839" y="437127"/>
                </a:cubicBezTo>
                <a:cubicBezTo>
                  <a:pt x="1982164" y="367085"/>
                  <a:pt x="1998131" y="454299"/>
                  <a:pt x="1980457" y="383601"/>
                </a:cubicBezTo>
                <a:cubicBezTo>
                  <a:pt x="1978264" y="374827"/>
                  <a:pt x="1977615" y="365737"/>
                  <a:pt x="1975997" y="356839"/>
                </a:cubicBezTo>
                <a:cubicBezTo>
                  <a:pt x="1974641" y="349380"/>
                  <a:pt x="1973531" y="341850"/>
                  <a:pt x="1971536" y="334536"/>
                </a:cubicBezTo>
                <a:cubicBezTo>
                  <a:pt x="1969062" y="325464"/>
                  <a:pt x="1962615" y="307773"/>
                  <a:pt x="1962615" y="307773"/>
                </a:cubicBezTo>
                <a:cubicBezTo>
                  <a:pt x="1954782" y="260771"/>
                  <a:pt x="1961136" y="301138"/>
                  <a:pt x="1953694" y="245326"/>
                </a:cubicBezTo>
                <a:cubicBezTo>
                  <a:pt x="1949138" y="211154"/>
                  <a:pt x="1952305" y="223314"/>
                  <a:pt x="1944773" y="200721"/>
                </a:cubicBezTo>
                <a:cubicBezTo>
                  <a:pt x="1941758" y="182628"/>
                  <a:pt x="1940844" y="172757"/>
                  <a:pt x="1935852" y="156117"/>
                </a:cubicBezTo>
                <a:cubicBezTo>
                  <a:pt x="1933150" y="147110"/>
                  <a:pt x="1929905" y="138275"/>
                  <a:pt x="1926931" y="129354"/>
                </a:cubicBezTo>
                <a:cubicBezTo>
                  <a:pt x="1923957" y="120433"/>
                  <a:pt x="1920290" y="111714"/>
                  <a:pt x="1918010" y="102591"/>
                </a:cubicBezTo>
                <a:cubicBezTo>
                  <a:pt x="1916580" y="96870"/>
                  <a:pt x="1912290" y="77769"/>
                  <a:pt x="1909089" y="71367"/>
                </a:cubicBezTo>
                <a:cubicBezTo>
                  <a:pt x="1904133" y="61456"/>
                  <a:pt x="1897689" y="53030"/>
                  <a:pt x="1886787" y="49065"/>
                </a:cubicBezTo>
                <a:cubicBezTo>
                  <a:pt x="1875264" y="44875"/>
                  <a:pt x="1851103" y="40144"/>
                  <a:pt x="1851103" y="40144"/>
                </a:cubicBezTo>
                <a:cubicBezTo>
                  <a:pt x="1608012" y="46540"/>
                  <a:pt x="1651212" y="47615"/>
                  <a:pt x="1333686" y="40144"/>
                </a:cubicBezTo>
                <a:cubicBezTo>
                  <a:pt x="1323176" y="39897"/>
                  <a:pt x="1312953" y="36382"/>
                  <a:pt x="1302463" y="35683"/>
                </a:cubicBezTo>
                <a:cubicBezTo>
                  <a:pt x="1268310" y="33406"/>
                  <a:pt x="1234069" y="32710"/>
                  <a:pt x="1199872" y="31223"/>
                </a:cubicBezTo>
                <a:cubicBezTo>
                  <a:pt x="1192438" y="29736"/>
                  <a:pt x="1185084" y="27764"/>
                  <a:pt x="1177569" y="26762"/>
                </a:cubicBezTo>
                <a:cubicBezTo>
                  <a:pt x="1156785" y="23991"/>
                  <a:pt x="1097968" y="19385"/>
                  <a:pt x="1079439" y="17841"/>
                </a:cubicBezTo>
                <a:lnTo>
                  <a:pt x="923321" y="22302"/>
                </a:lnTo>
                <a:cubicBezTo>
                  <a:pt x="911347" y="22859"/>
                  <a:pt x="899462" y="24791"/>
                  <a:pt x="887638" y="26762"/>
                </a:cubicBezTo>
                <a:cubicBezTo>
                  <a:pt x="872682" y="29255"/>
                  <a:pt x="843033" y="35683"/>
                  <a:pt x="843033" y="35683"/>
                </a:cubicBezTo>
                <a:lnTo>
                  <a:pt x="535259" y="31223"/>
                </a:lnTo>
                <a:cubicBezTo>
                  <a:pt x="468219" y="29568"/>
                  <a:pt x="501240" y="27133"/>
                  <a:pt x="450510" y="22302"/>
                </a:cubicBezTo>
                <a:cubicBezTo>
                  <a:pt x="429735" y="20323"/>
                  <a:pt x="408879" y="19328"/>
                  <a:pt x="388063" y="17841"/>
                </a:cubicBezTo>
                <a:cubicBezTo>
                  <a:pt x="333721" y="-270"/>
                  <a:pt x="378974" y="13572"/>
                  <a:pt x="245327" y="4460"/>
                </a:cubicBezTo>
                <a:lnTo>
                  <a:pt x="178420" y="0"/>
                </a:lnTo>
                <a:cubicBezTo>
                  <a:pt x="162065" y="1487"/>
                  <a:pt x="145496" y="1434"/>
                  <a:pt x="129355" y="4460"/>
                </a:cubicBezTo>
                <a:cubicBezTo>
                  <a:pt x="121485" y="5936"/>
                  <a:pt x="114648" y="10849"/>
                  <a:pt x="107052" y="13381"/>
                </a:cubicBezTo>
                <a:cubicBezTo>
                  <a:pt x="101236" y="15319"/>
                  <a:pt x="95157" y="16354"/>
                  <a:pt x="89210" y="17841"/>
                </a:cubicBezTo>
                <a:lnTo>
                  <a:pt x="62447" y="35683"/>
                </a:lnTo>
                <a:lnTo>
                  <a:pt x="49066" y="44604"/>
                </a:lnTo>
                <a:cubicBezTo>
                  <a:pt x="47579" y="49065"/>
                  <a:pt x="46938" y="53904"/>
                  <a:pt x="44605" y="57986"/>
                </a:cubicBezTo>
                <a:cubicBezTo>
                  <a:pt x="36529" y="72119"/>
                  <a:pt x="29203" y="75410"/>
                  <a:pt x="22303" y="89209"/>
                </a:cubicBezTo>
                <a:cubicBezTo>
                  <a:pt x="18736" y="96343"/>
                  <a:pt x="15289" y="113758"/>
                  <a:pt x="13382" y="120433"/>
                </a:cubicBezTo>
                <a:cubicBezTo>
                  <a:pt x="12090" y="124954"/>
                  <a:pt x="10408" y="129354"/>
                  <a:pt x="8921" y="133814"/>
                </a:cubicBezTo>
                <a:cubicBezTo>
                  <a:pt x="10408" y="157603"/>
                  <a:pt x="11010" y="181465"/>
                  <a:pt x="13382" y="205182"/>
                </a:cubicBezTo>
                <a:cubicBezTo>
                  <a:pt x="13992" y="211282"/>
                  <a:pt x="14800" y="217701"/>
                  <a:pt x="17842" y="223024"/>
                </a:cubicBezTo>
                <a:cubicBezTo>
                  <a:pt x="20972" y="228501"/>
                  <a:pt x="27186" y="231559"/>
                  <a:pt x="31224" y="236405"/>
                </a:cubicBezTo>
                <a:cubicBezTo>
                  <a:pt x="34656" y="240523"/>
                  <a:pt x="36110" y="246257"/>
                  <a:pt x="40145" y="249787"/>
                </a:cubicBezTo>
                <a:cubicBezTo>
                  <a:pt x="52192" y="260329"/>
                  <a:pt x="89295" y="281039"/>
                  <a:pt x="102592" y="285471"/>
                </a:cubicBezTo>
                <a:cubicBezTo>
                  <a:pt x="111513" y="288445"/>
                  <a:pt x="120550" y="291090"/>
                  <a:pt x="129355" y="294392"/>
                </a:cubicBezTo>
                <a:cubicBezTo>
                  <a:pt x="144349" y="300015"/>
                  <a:pt x="159013" y="306486"/>
                  <a:pt x="173959" y="312234"/>
                </a:cubicBezTo>
                <a:cubicBezTo>
                  <a:pt x="201856" y="322964"/>
                  <a:pt x="171437" y="309906"/>
                  <a:pt x="205183" y="321155"/>
                </a:cubicBezTo>
                <a:cubicBezTo>
                  <a:pt x="229854" y="329379"/>
                  <a:pt x="236627" y="334982"/>
                  <a:pt x="258709" y="338997"/>
                </a:cubicBezTo>
                <a:cubicBezTo>
                  <a:pt x="269053" y="340878"/>
                  <a:pt x="279524" y="341970"/>
                  <a:pt x="289932" y="343457"/>
                </a:cubicBezTo>
                <a:cubicBezTo>
                  <a:pt x="294393" y="346431"/>
                  <a:pt x="298276" y="350546"/>
                  <a:pt x="303314" y="352378"/>
                </a:cubicBezTo>
                <a:cubicBezTo>
                  <a:pt x="314837" y="356568"/>
                  <a:pt x="338998" y="361299"/>
                  <a:pt x="338998" y="361299"/>
                </a:cubicBezTo>
                <a:cubicBezTo>
                  <a:pt x="344945" y="364273"/>
                  <a:pt x="351066" y="366921"/>
                  <a:pt x="356839" y="370220"/>
                </a:cubicBezTo>
                <a:cubicBezTo>
                  <a:pt x="361494" y="372880"/>
                  <a:pt x="365322" y="376964"/>
                  <a:pt x="370221" y="379141"/>
                </a:cubicBezTo>
                <a:cubicBezTo>
                  <a:pt x="378814" y="382960"/>
                  <a:pt x="388063" y="385088"/>
                  <a:pt x="396984" y="388062"/>
                </a:cubicBezTo>
                <a:lnTo>
                  <a:pt x="410365" y="392522"/>
                </a:lnTo>
                <a:cubicBezTo>
                  <a:pt x="436714" y="418871"/>
                  <a:pt x="409239" y="395986"/>
                  <a:pt x="441589" y="410364"/>
                </a:cubicBezTo>
                <a:cubicBezTo>
                  <a:pt x="449511" y="413885"/>
                  <a:pt x="455999" y="420158"/>
                  <a:pt x="463891" y="423746"/>
                </a:cubicBezTo>
                <a:cubicBezTo>
                  <a:pt x="472452" y="427637"/>
                  <a:pt x="481733" y="429693"/>
                  <a:pt x="490654" y="432667"/>
                </a:cubicBezTo>
                <a:lnTo>
                  <a:pt x="504036" y="437127"/>
                </a:lnTo>
                <a:cubicBezTo>
                  <a:pt x="508496" y="440101"/>
                  <a:pt x="512622" y="443651"/>
                  <a:pt x="517417" y="446048"/>
                </a:cubicBezTo>
                <a:cubicBezTo>
                  <a:pt x="524915" y="449797"/>
                  <a:pt x="541490" y="452824"/>
                  <a:pt x="548640" y="454969"/>
                </a:cubicBezTo>
                <a:cubicBezTo>
                  <a:pt x="557647" y="457671"/>
                  <a:pt x="566482" y="460916"/>
                  <a:pt x="575403" y="463890"/>
                </a:cubicBezTo>
                <a:lnTo>
                  <a:pt x="588785" y="468351"/>
                </a:lnTo>
                <a:lnTo>
                  <a:pt x="602166" y="472811"/>
                </a:lnTo>
                <a:cubicBezTo>
                  <a:pt x="611087" y="478758"/>
                  <a:pt x="618758" y="487262"/>
                  <a:pt x="628929" y="490653"/>
                </a:cubicBezTo>
                <a:cubicBezTo>
                  <a:pt x="633390" y="492140"/>
                  <a:pt x="638105" y="493011"/>
                  <a:pt x="642311" y="495114"/>
                </a:cubicBezTo>
                <a:cubicBezTo>
                  <a:pt x="647106" y="497511"/>
                  <a:pt x="650897" y="501638"/>
                  <a:pt x="655692" y="504035"/>
                </a:cubicBezTo>
                <a:cubicBezTo>
                  <a:pt x="662854" y="507616"/>
                  <a:pt x="670470" y="510220"/>
                  <a:pt x="677995" y="512956"/>
                </a:cubicBezTo>
                <a:cubicBezTo>
                  <a:pt x="686832" y="516170"/>
                  <a:pt x="695837" y="518903"/>
                  <a:pt x="704758" y="521877"/>
                </a:cubicBezTo>
                <a:lnTo>
                  <a:pt x="731520" y="530798"/>
                </a:lnTo>
                <a:cubicBezTo>
                  <a:pt x="772107" y="544327"/>
                  <a:pt x="708023" y="523578"/>
                  <a:pt x="767204" y="539719"/>
                </a:cubicBezTo>
                <a:cubicBezTo>
                  <a:pt x="776276" y="542193"/>
                  <a:pt x="785046" y="545666"/>
                  <a:pt x="793967" y="548640"/>
                </a:cubicBezTo>
                <a:lnTo>
                  <a:pt x="807349" y="553100"/>
                </a:lnTo>
                <a:cubicBezTo>
                  <a:pt x="811809" y="556074"/>
                  <a:pt x="816076" y="559361"/>
                  <a:pt x="820730" y="562021"/>
                </a:cubicBezTo>
                <a:cubicBezTo>
                  <a:pt x="826503" y="565320"/>
                  <a:pt x="833161" y="567077"/>
                  <a:pt x="838572" y="570942"/>
                </a:cubicBezTo>
                <a:cubicBezTo>
                  <a:pt x="843705" y="574608"/>
                  <a:pt x="847108" y="580285"/>
                  <a:pt x="851954" y="584323"/>
                </a:cubicBezTo>
                <a:cubicBezTo>
                  <a:pt x="867148" y="596985"/>
                  <a:pt x="867110" y="590559"/>
                  <a:pt x="883177" y="606626"/>
                </a:cubicBezTo>
                <a:cubicBezTo>
                  <a:pt x="912913" y="636362"/>
                  <a:pt x="869796" y="605139"/>
                  <a:pt x="905479" y="628928"/>
                </a:cubicBezTo>
                <a:cubicBezTo>
                  <a:pt x="908453" y="633389"/>
                  <a:pt x="910214" y="638961"/>
                  <a:pt x="914400" y="642310"/>
                </a:cubicBezTo>
                <a:cubicBezTo>
                  <a:pt x="918072" y="645247"/>
                  <a:pt x="924457" y="643445"/>
                  <a:pt x="927782" y="646770"/>
                </a:cubicBezTo>
                <a:cubicBezTo>
                  <a:pt x="955568" y="674555"/>
                  <a:pt x="936950" y="666741"/>
                  <a:pt x="954545" y="691375"/>
                </a:cubicBezTo>
                <a:cubicBezTo>
                  <a:pt x="958211" y="696508"/>
                  <a:pt x="963466" y="700296"/>
                  <a:pt x="967926" y="704757"/>
                </a:cubicBezTo>
                <a:cubicBezTo>
                  <a:pt x="981370" y="758527"/>
                  <a:pt x="975151" y="726585"/>
                  <a:pt x="967926" y="838571"/>
                </a:cubicBezTo>
                <a:cubicBezTo>
                  <a:pt x="967438" y="846137"/>
                  <a:pt x="966128" y="853775"/>
                  <a:pt x="963466" y="860874"/>
                </a:cubicBezTo>
                <a:cubicBezTo>
                  <a:pt x="961584" y="865893"/>
                  <a:pt x="957386" y="869709"/>
                  <a:pt x="954545" y="874255"/>
                </a:cubicBezTo>
                <a:cubicBezTo>
                  <a:pt x="944121" y="890933"/>
                  <a:pt x="942438" y="895665"/>
                  <a:pt x="932242" y="909939"/>
                </a:cubicBezTo>
                <a:cubicBezTo>
                  <a:pt x="927921" y="915988"/>
                  <a:pt x="923182" y="921732"/>
                  <a:pt x="918861" y="927781"/>
                </a:cubicBezTo>
                <a:cubicBezTo>
                  <a:pt x="915745" y="932143"/>
                  <a:pt x="913056" y="936800"/>
                  <a:pt x="909940" y="941162"/>
                </a:cubicBezTo>
                <a:cubicBezTo>
                  <a:pt x="898959" y="956535"/>
                  <a:pt x="887207" y="972602"/>
                  <a:pt x="869796" y="981307"/>
                </a:cubicBezTo>
                <a:cubicBezTo>
                  <a:pt x="865590" y="983410"/>
                  <a:pt x="860875" y="984280"/>
                  <a:pt x="856414" y="985767"/>
                </a:cubicBezTo>
                <a:cubicBezTo>
                  <a:pt x="847493" y="991714"/>
                  <a:pt x="840053" y="1001009"/>
                  <a:pt x="829651" y="1003609"/>
                </a:cubicBezTo>
                <a:lnTo>
                  <a:pt x="793967" y="1012530"/>
                </a:lnTo>
                <a:cubicBezTo>
                  <a:pt x="756831" y="1031098"/>
                  <a:pt x="784730" y="1019991"/>
                  <a:pt x="713679" y="1025912"/>
                </a:cubicBezTo>
                <a:cubicBezTo>
                  <a:pt x="698788" y="1027153"/>
                  <a:pt x="683942" y="1028885"/>
                  <a:pt x="669074" y="1030372"/>
                </a:cubicBezTo>
                <a:cubicBezTo>
                  <a:pt x="660613" y="1033193"/>
                  <a:pt x="646256" y="1038359"/>
                  <a:pt x="637850" y="1039293"/>
                </a:cubicBezTo>
                <a:cubicBezTo>
                  <a:pt x="617109" y="1041598"/>
                  <a:pt x="596219" y="1042267"/>
                  <a:pt x="575403" y="1043754"/>
                </a:cubicBezTo>
                <a:cubicBezTo>
                  <a:pt x="544180" y="1042267"/>
                  <a:pt x="512884" y="1041889"/>
                  <a:pt x="481733" y="1039293"/>
                </a:cubicBezTo>
                <a:cubicBezTo>
                  <a:pt x="477048" y="1038903"/>
                  <a:pt x="472673" y="1036685"/>
                  <a:pt x="468352" y="1034833"/>
                </a:cubicBezTo>
                <a:cubicBezTo>
                  <a:pt x="434476" y="1020315"/>
                  <a:pt x="466467" y="1031983"/>
                  <a:pt x="428207" y="1008070"/>
                </a:cubicBezTo>
                <a:cubicBezTo>
                  <a:pt x="424220" y="1005578"/>
                  <a:pt x="419286" y="1005096"/>
                  <a:pt x="414826" y="1003609"/>
                </a:cubicBezTo>
                <a:cubicBezTo>
                  <a:pt x="372135" y="960922"/>
                  <a:pt x="426795" y="1011588"/>
                  <a:pt x="388063" y="985767"/>
                </a:cubicBezTo>
                <a:cubicBezTo>
                  <a:pt x="382814" y="982268"/>
                  <a:pt x="379727" y="976171"/>
                  <a:pt x="374681" y="972386"/>
                </a:cubicBezTo>
                <a:cubicBezTo>
                  <a:pt x="367745" y="967184"/>
                  <a:pt x="359672" y="963692"/>
                  <a:pt x="352379" y="959004"/>
                </a:cubicBezTo>
                <a:cubicBezTo>
                  <a:pt x="334341" y="947408"/>
                  <a:pt x="316695" y="935214"/>
                  <a:pt x="298853" y="923320"/>
                </a:cubicBezTo>
                <a:cubicBezTo>
                  <a:pt x="294393" y="920347"/>
                  <a:pt x="289262" y="918190"/>
                  <a:pt x="285472" y="914400"/>
                </a:cubicBezTo>
                <a:cubicBezTo>
                  <a:pt x="281011" y="909939"/>
                  <a:pt x="277412" y="904405"/>
                  <a:pt x="272090" y="901018"/>
                </a:cubicBezTo>
                <a:cubicBezTo>
                  <a:pt x="260870" y="893878"/>
                  <a:pt x="248301" y="889123"/>
                  <a:pt x="236406" y="883176"/>
                </a:cubicBezTo>
                <a:cubicBezTo>
                  <a:pt x="217710" y="873828"/>
                  <a:pt x="217143" y="872927"/>
                  <a:pt x="196262" y="865334"/>
                </a:cubicBezTo>
                <a:cubicBezTo>
                  <a:pt x="187425" y="862120"/>
                  <a:pt x="178420" y="859387"/>
                  <a:pt x="169499" y="856413"/>
                </a:cubicBezTo>
                <a:lnTo>
                  <a:pt x="156118" y="851953"/>
                </a:lnTo>
                <a:cubicBezTo>
                  <a:pt x="124894" y="853440"/>
                  <a:pt x="93598" y="853817"/>
                  <a:pt x="62447" y="856413"/>
                </a:cubicBezTo>
                <a:cubicBezTo>
                  <a:pt x="57762" y="856803"/>
                  <a:pt x="53148" y="858541"/>
                  <a:pt x="49066" y="860874"/>
                </a:cubicBezTo>
                <a:cubicBezTo>
                  <a:pt x="42611" y="864562"/>
                  <a:pt x="37171" y="869795"/>
                  <a:pt x="31224" y="874255"/>
                </a:cubicBezTo>
                <a:cubicBezTo>
                  <a:pt x="16464" y="918530"/>
                  <a:pt x="41228" y="850896"/>
                  <a:pt x="13382" y="901018"/>
                </a:cubicBezTo>
                <a:cubicBezTo>
                  <a:pt x="8815" y="909238"/>
                  <a:pt x="4461" y="927781"/>
                  <a:pt x="4461" y="927781"/>
                </a:cubicBezTo>
                <a:cubicBezTo>
                  <a:pt x="2974" y="947110"/>
                  <a:pt x="0" y="966381"/>
                  <a:pt x="0" y="985767"/>
                </a:cubicBezTo>
                <a:cubicBezTo>
                  <a:pt x="0" y="1040029"/>
                  <a:pt x="1356" y="1041610"/>
                  <a:pt x="8921" y="1079438"/>
                </a:cubicBezTo>
                <a:cubicBezTo>
                  <a:pt x="10408" y="1095793"/>
                  <a:pt x="11059" y="1112246"/>
                  <a:pt x="13382" y="1128503"/>
                </a:cubicBezTo>
                <a:cubicBezTo>
                  <a:pt x="15526" y="1143513"/>
                  <a:pt x="22303" y="1173108"/>
                  <a:pt x="22303" y="1173108"/>
                </a:cubicBezTo>
                <a:cubicBezTo>
                  <a:pt x="33758" y="1448057"/>
                  <a:pt x="22303" y="1104476"/>
                  <a:pt x="22303" y="1396132"/>
                </a:cubicBezTo>
                <a:cubicBezTo>
                  <a:pt x="22303" y="1616412"/>
                  <a:pt x="12649" y="1482776"/>
                  <a:pt x="31224" y="1547789"/>
                </a:cubicBezTo>
                <a:cubicBezTo>
                  <a:pt x="32908" y="1553683"/>
                  <a:pt x="33269" y="1559996"/>
                  <a:pt x="35684" y="1565631"/>
                </a:cubicBezTo>
                <a:cubicBezTo>
                  <a:pt x="37796" y="1570558"/>
                  <a:pt x="41945" y="1574358"/>
                  <a:pt x="44605" y="1579012"/>
                </a:cubicBezTo>
                <a:cubicBezTo>
                  <a:pt x="51215" y="1590579"/>
                  <a:pt x="61296" y="1616902"/>
                  <a:pt x="71368" y="1623617"/>
                </a:cubicBezTo>
                <a:lnTo>
                  <a:pt x="84750" y="1632538"/>
                </a:lnTo>
                <a:cubicBezTo>
                  <a:pt x="125408" y="1629997"/>
                  <a:pt x="144919" y="1631992"/>
                  <a:pt x="178420" y="1623617"/>
                </a:cubicBezTo>
                <a:cubicBezTo>
                  <a:pt x="182981" y="1622477"/>
                  <a:pt x="187341" y="1620644"/>
                  <a:pt x="191801" y="1619157"/>
                </a:cubicBezTo>
                <a:cubicBezTo>
                  <a:pt x="230153" y="1593590"/>
                  <a:pt x="181629" y="1624243"/>
                  <a:pt x="218564" y="1605775"/>
                </a:cubicBezTo>
                <a:cubicBezTo>
                  <a:pt x="223359" y="1603377"/>
                  <a:pt x="227485" y="1599828"/>
                  <a:pt x="231946" y="1596854"/>
                </a:cubicBezTo>
                <a:cubicBezTo>
                  <a:pt x="248209" y="1548061"/>
                  <a:pt x="222273" y="1621964"/>
                  <a:pt x="245327" y="1570091"/>
                </a:cubicBezTo>
                <a:cubicBezTo>
                  <a:pt x="249146" y="1561498"/>
                  <a:pt x="250043" y="1551739"/>
                  <a:pt x="254248" y="1543328"/>
                </a:cubicBezTo>
                <a:cubicBezTo>
                  <a:pt x="257222" y="1537381"/>
                  <a:pt x="261066" y="1531794"/>
                  <a:pt x="263169" y="1525486"/>
                </a:cubicBezTo>
                <a:cubicBezTo>
                  <a:pt x="267046" y="1513854"/>
                  <a:pt x="269116" y="1501697"/>
                  <a:pt x="272090" y="1489802"/>
                </a:cubicBezTo>
                <a:cubicBezTo>
                  <a:pt x="275645" y="1475584"/>
                  <a:pt x="278744" y="1464394"/>
                  <a:pt x="281011" y="1449658"/>
                </a:cubicBezTo>
                <a:cubicBezTo>
                  <a:pt x="282834" y="1437810"/>
                  <a:pt x="283985" y="1425869"/>
                  <a:pt x="285472" y="1413974"/>
                </a:cubicBezTo>
                <a:cubicBezTo>
                  <a:pt x="286959" y="1353014"/>
                  <a:pt x="287225" y="1292012"/>
                  <a:pt x="289932" y="1231094"/>
                </a:cubicBezTo>
                <a:cubicBezTo>
                  <a:pt x="290204" y="1224970"/>
                  <a:pt x="290468" y="1217961"/>
                  <a:pt x="294393" y="1213252"/>
                </a:cubicBezTo>
                <a:cubicBezTo>
                  <a:pt x="298650" y="1208144"/>
                  <a:pt x="306462" y="1207630"/>
                  <a:pt x="312235" y="1204331"/>
                </a:cubicBezTo>
                <a:cubicBezTo>
                  <a:pt x="316889" y="1201671"/>
                  <a:pt x="321156" y="1198384"/>
                  <a:pt x="325616" y="1195410"/>
                </a:cubicBezTo>
                <a:cubicBezTo>
                  <a:pt x="338997" y="1196897"/>
                  <a:pt x="352558" y="1197230"/>
                  <a:pt x="365760" y="1199871"/>
                </a:cubicBezTo>
                <a:cubicBezTo>
                  <a:pt x="374981" y="1201715"/>
                  <a:pt x="383400" y="1206512"/>
                  <a:pt x="392523" y="1208792"/>
                </a:cubicBezTo>
                <a:cubicBezTo>
                  <a:pt x="419139" y="1215445"/>
                  <a:pt x="404318" y="1212244"/>
                  <a:pt x="437128" y="1217713"/>
                </a:cubicBezTo>
                <a:cubicBezTo>
                  <a:pt x="444562" y="1220687"/>
                  <a:pt x="451835" y="1224102"/>
                  <a:pt x="459431" y="1226634"/>
                </a:cubicBezTo>
                <a:cubicBezTo>
                  <a:pt x="465247" y="1228572"/>
                  <a:pt x="471533" y="1228942"/>
                  <a:pt x="477273" y="1231094"/>
                </a:cubicBezTo>
                <a:cubicBezTo>
                  <a:pt x="483499" y="1233429"/>
                  <a:pt x="489039" y="1237314"/>
                  <a:pt x="495115" y="1240015"/>
                </a:cubicBezTo>
                <a:cubicBezTo>
                  <a:pt x="502432" y="1243267"/>
                  <a:pt x="509892" y="1246200"/>
                  <a:pt x="517417" y="1248936"/>
                </a:cubicBezTo>
                <a:cubicBezTo>
                  <a:pt x="526254" y="1252150"/>
                  <a:pt x="535259" y="1254883"/>
                  <a:pt x="544180" y="1257857"/>
                </a:cubicBezTo>
                <a:cubicBezTo>
                  <a:pt x="548640" y="1259344"/>
                  <a:pt x="553649" y="1259710"/>
                  <a:pt x="557561" y="1262318"/>
                </a:cubicBezTo>
                <a:cubicBezTo>
                  <a:pt x="562022" y="1265292"/>
                  <a:pt x="565923" y="1269357"/>
                  <a:pt x="570943" y="1271239"/>
                </a:cubicBezTo>
                <a:cubicBezTo>
                  <a:pt x="578042" y="1273901"/>
                  <a:pt x="585844" y="1274054"/>
                  <a:pt x="593245" y="1275699"/>
                </a:cubicBezTo>
                <a:cubicBezTo>
                  <a:pt x="599229" y="1277029"/>
                  <a:pt x="605192" y="1278476"/>
                  <a:pt x="611087" y="1280160"/>
                </a:cubicBezTo>
                <a:cubicBezTo>
                  <a:pt x="626013" y="1284424"/>
                  <a:pt x="640855" y="1288976"/>
                  <a:pt x="655692" y="1293541"/>
                </a:cubicBezTo>
                <a:cubicBezTo>
                  <a:pt x="679489" y="1300863"/>
                  <a:pt x="667685" y="1299507"/>
                  <a:pt x="704758" y="1306922"/>
                </a:cubicBezTo>
                <a:lnTo>
                  <a:pt x="749362" y="1315843"/>
                </a:lnTo>
                <a:cubicBezTo>
                  <a:pt x="756796" y="1317330"/>
                  <a:pt x="764310" y="1318465"/>
                  <a:pt x="771665" y="1320304"/>
                </a:cubicBezTo>
                <a:cubicBezTo>
                  <a:pt x="777612" y="1321791"/>
                  <a:pt x="783513" y="1323480"/>
                  <a:pt x="789507" y="1324764"/>
                </a:cubicBezTo>
                <a:cubicBezTo>
                  <a:pt x="804333" y="1327941"/>
                  <a:pt x="819402" y="1330007"/>
                  <a:pt x="834112" y="1333685"/>
                </a:cubicBezTo>
                <a:cubicBezTo>
                  <a:pt x="840059" y="1335172"/>
                  <a:pt x="845970" y="1336816"/>
                  <a:pt x="851954" y="1338146"/>
                </a:cubicBezTo>
                <a:cubicBezTo>
                  <a:pt x="859355" y="1339791"/>
                  <a:pt x="866855" y="1340961"/>
                  <a:pt x="874256" y="1342606"/>
                </a:cubicBezTo>
                <a:cubicBezTo>
                  <a:pt x="891052" y="1346338"/>
                  <a:pt x="890583" y="1346562"/>
                  <a:pt x="905479" y="1351527"/>
                </a:cubicBezTo>
                <a:cubicBezTo>
                  <a:pt x="926686" y="1365665"/>
                  <a:pt x="913774" y="1358752"/>
                  <a:pt x="945624" y="1369369"/>
                </a:cubicBezTo>
                <a:cubicBezTo>
                  <a:pt x="950084" y="1370856"/>
                  <a:pt x="955153" y="1371134"/>
                  <a:pt x="959005" y="1373830"/>
                </a:cubicBezTo>
                <a:cubicBezTo>
                  <a:pt x="973873" y="1384238"/>
                  <a:pt x="987377" y="1396937"/>
                  <a:pt x="1003610" y="1405053"/>
                </a:cubicBezTo>
                <a:cubicBezTo>
                  <a:pt x="1018425" y="1412460"/>
                  <a:pt x="1022226" y="1413439"/>
                  <a:pt x="1034834" y="1422895"/>
                </a:cubicBezTo>
                <a:cubicBezTo>
                  <a:pt x="1048571" y="1433198"/>
                  <a:pt x="1056395" y="1441587"/>
                  <a:pt x="1070518" y="1449658"/>
                </a:cubicBezTo>
                <a:cubicBezTo>
                  <a:pt x="1076291" y="1452957"/>
                  <a:pt x="1082586" y="1455280"/>
                  <a:pt x="1088359" y="1458579"/>
                </a:cubicBezTo>
                <a:cubicBezTo>
                  <a:pt x="1093014" y="1461239"/>
                  <a:pt x="1096946" y="1465103"/>
                  <a:pt x="1101741" y="1467500"/>
                </a:cubicBezTo>
                <a:cubicBezTo>
                  <a:pt x="1111869" y="1472564"/>
                  <a:pt x="1123023" y="1475459"/>
                  <a:pt x="1132964" y="1480881"/>
                </a:cubicBezTo>
                <a:cubicBezTo>
                  <a:pt x="1139490" y="1484441"/>
                  <a:pt x="1144157" y="1490938"/>
                  <a:pt x="1150806" y="1494263"/>
                </a:cubicBezTo>
                <a:cubicBezTo>
                  <a:pt x="1161668" y="1499694"/>
                  <a:pt x="1182604" y="1504443"/>
                  <a:pt x="1195411" y="1507644"/>
                </a:cubicBezTo>
                <a:cubicBezTo>
                  <a:pt x="1210279" y="1506157"/>
                  <a:pt x="1225840" y="1507909"/>
                  <a:pt x="1240016" y="1503184"/>
                </a:cubicBezTo>
                <a:cubicBezTo>
                  <a:pt x="1245102" y="1501489"/>
                  <a:pt x="1245821" y="1494164"/>
                  <a:pt x="1248937" y="1489802"/>
                </a:cubicBezTo>
                <a:cubicBezTo>
                  <a:pt x="1262662" y="1470588"/>
                  <a:pt x="1262256" y="1475080"/>
                  <a:pt x="1271239" y="1454119"/>
                </a:cubicBezTo>
                <a:cubicBezTo>
                  <a:pt x="1273091" y="1449797"/>
                  <a:pt x="1273092" y="1444649"/>
                  <a:pt x="1275700" y="1440737"/>
                </a:cubicBezTo>
                <a:cubicBezTo>
                  <a:pt x="1289707" y="1419727"/>
                  <a:pt x="1288272" y="1435867"/>
                  <a:pt x="1298002" y="1413974"/>
                </a:cubicBezTo>
                <a:cubicBezTo>
                  <a:pt x="1301821" y="1405381"/>
                  <a:pt x="1303949" y="1396132"/>
                  <a:pt x="1306923" y="1387211"/>
                </a:cubicBezTo>
                <a:cubicBezTo>
                  <a:pt x="1308410" y="1382751"/>
                  <a:pt x="1310462" y="1378440"/>
                  <a:pt x="1311384" y="1373830"/>
                </a:cubicBezTo>
                <a:cubicBezTo>
                  <a:pt x="1316766" y="1346917"/>
                  <a:pt x="1313446" y="1358719"/>
                  <a:pt x="1320305" y="1338146"/>
                </a:cubicBezTo>
                <a:cubicBezTo>
                  <a:pt x="1318818" y="1318817"/>
                  <a:pt x="1318109" y="1299413"/>
                  <a:pt x="1315844" y="1280160"/>
                </a:cubicBezTo>
                <a:cubicBezTo>
                  <a:pt x="1313402" y="1259401"/>
                  <a:pt x="1311883" y="1265421"/>
                  <a:pt x="1302463" y="1248936"/>
                </a:cubicBezTo>
                <a:cubicBezTo>
                  <a:pt x="1265333" y="1183957"/>
                  <a:pt x="1314105" y="1267759"/>
                  <a:pt x="1289081" y="1217713"/>
                </a:cubicBezTo>
                <a:cubicBezTo>
                  <a:pt x="1282870" y="1205291"/>
                  <a:pt x="1276645" y="1200816"/>
                  <a:pt x="1266779" y="1190950"/>
                </a:cubicBezTo>
                <a:cubicBezTo>
                  <a:pt x="1262319" y="1182029"/>
                  <a:pt x="1258424" y="1172802"/>
                  <a:pt x="1253398" y="1164187"/>
                </a:cubicBezTo>
                <a:cubicBezTo>
                  <a:pt x="1240344" y="1141809"/>
                  <a:pt x="1235810" y="1138672"/>
                  <a:pt x="1222174" y="1119582"/>
                </a:cubicBezTo>
                <a:cubicBezTo>
                  <a:pt x="1219058" y="1115220"/>
                  <a:pt x="1216227" y="1110661"/>
                  <a:pt x="1213253" y="1106200"/>
                </a:cubicBezTo>
                <a:cubicBezTo>
                  <a:pt x="1203939" y="1078255"/>
                  <a:pt x="1215003" y="1107538"/>
                  <a:pt x="1199872" y="1079438"/>
                </a:cubicBezTo>
                <a:cubicBezTo>
                  <a:pt x="1165288" y="1015213"/>
                  <a:pt x="1189977" y="1053446"/>
                  <a:pt x="1168648" y="1021451"/>
                </a:cubicBezTo>
                <a:cubicBezTo>
                  <a:pt x="1156393" y="984684"/>
                  <a:pt x="1176190" y="1042844"/>
                  <a:pt x="1150806" y="976846"/>
                </a:cubicBezTo>
                <a:cubicBezTo>
                  <a:pt x="1147430" y="968069"/>
                  <a:pt x="1145377" y="958814"/>
                  <a:pt x="1141885" y="950083"/>
                </a:cubicBezTo>
                <a:cubicBezTo>
                  <a:pt x="1136225" y="935934"/>
                  <a:pt x="1132090" y="930930"/>
                  <a:pt x="1124043" y="918860"/>
                </a:cubicBezTo>
                <a:cubicBezTo>
                  <a:pt x="1122556" y="912913"/>
                  <a:pt x="1120913" y="907002"/>
                  <a:pt x="1119583" y="901018"/>
                </a:cubicBezTo>
                <a:cubicBezTo>
                  <a:pt x="1117938" y="893617"/>
                  <a:pt x="1116961" y="886071"/>
                  <a:pt x="1115122" y="878716"/>
                </a:cubicBezTo>
                <a:cubicBezTo>
                  <a:pt x="1113982" y="874155"/>
                  <a:pt x="1111802" y="869895"/>
                  <a:pt x="1110662" y="865334"/>
                </a:cubicBezTo>
                <a:cubicBezTo>
                  <a:pt x="1108823" y="857979"/>
                  <a:pt x="1108196" y="850346"/>
                  <a:pt x="1106201" y="843032"/>
                </a:cubicBezTo>
                <a:cubicBezTo>
                  <a:pt x="1103727" y="833960"/>
                  <a:pt x="1099754" y="825341"/>
                  <a:pt x="1097280" y="816269"/>
                </a:cubicBezTo>
                <a:cubicBezTo>
                  <a:pt x="1095285" y="808955"/>
                  <a:pt x="1094465" y="801367"/>
                  <a:pt x="1092820" y="793966"/>
                </a:cubicBezTo>
                <a:cubicBezTo>
                  <a:pt x="1091490" y="787982"/>
                  <a:pt x="1089846" y="782071"/>
                  <a:pt x="1088359" y="776124"/>
                </a:cubicBezTo>
                <a:cubicBezTo>
                  <a:pt x="1078246" y="674987"/>
                  <a:pt x="1083146" y="716569"/>
                  <a:pt x="1074978" y="651231"/>
                </a:cubicBezTo>
                <a:cubicBezTo>
                  <a:pt x="1076465" y="594731"/>
                  <a:pt x="1076930" y="538195"/>
                  <a:pt x="1079439" y="481732"/>
                </a:cubicBezTo>
                <a:cubicBezTo>
                  <a:pt x="1080841" y="450189"/>
                  <a:pt x="1082240" y="458544"/>
                  <a:pt x="1088359" y="437127"/>
                </a:cubicBezTo>
                <a:cubicBezTo>
                  <a:pt x="1090043" y="431232"/>
                  <a:pt x="1091136" y="425180"/>
                  <a:pt x="1092820" y="419285"/>
                </a:cubicBezTo>
                <a:cubicBezTo>
                  <a:pt x="1094112" y="414764"/>
                  <a:pt x="1094547" y="409730"/>
                  <a:pt x="1097280" y="405904"/>
                </a:cubicBezTo>
                <a:cubicBezTo>
                  <a:pt x="1111706" y="385707"/>
                  <a:pt x="1114017" y="389968"/>
                  <a:pt x="1132964" y="379141"/>
                </a:cubicBezTo>
                <a:cubicBezTo>
                  <a:pt x="1137619" y="376481"/>
                  <a:pt x="1141260" y="371915"/>
                  <a:pt x="1146346" y="370220"/>
                </a:cubicBezTo>
                <a:cubicBezTo>
                  <a:pt x="1154926" y="367360"/>
                  <a:pt x="1164156" y="367039"/>
                  <a:pt x="1173109" y="365760"/>
                </a:cubicBezTo>
                <a:cubicBezTo>
                  <a:pt x="1229811" y="357660"/>
                  <a:pt x="1188503" y="365357"/>
                  <a:pt x="1231095" y="356839"/>
                </a:cubicBezTo>
                <a:cubicBezTo>
                  <a:pt x="1326704" y="361184"/>
                  <a:pt x="1303249" y="357981"/>
                  <a:pt x="1369370" y="365760"/>
                </a:cubicBezTo>
                <a:cubicBezTo>
                  <a:pt x="1408821" y="370401"/>
                  <a:pt x="1394609" y="367609"/>
                  <a:pt x="1422896" y="374680"/>
                </a:cubicBezTo>
                <a:lnTo>
                  <a:pt x="1449659" y="392522"/>
                </a:lnTo>
                <a:cubicBezTo>
                  <a:pt x="1458754" y="398585"/>
                  <a:pt x="1473274" y="407909"/>
                  <a:pt x="1480882" y="414825"/>
                </a:cubicBezTo>
                <a:cubicBezTo>
                  <a:pt x="1491773" y="424726"/>
                  <a:pt x="1500331" y="437216"/>
                  <a:pt x="1512106" y="446048"/>
                </a:cubicBezTo>
                <a:cubicBezTo>
                  <a:pt x="1518053" y="450509"/>
                  <a:pt x="1524691" y="454173"/>
                  <a:pt x="1529948" y="459430"/>
                </a:cubicBezTo>
                <a:cubicBezTo>
                  <a:pt x="1556763" y="486245"/>
                  <a:pt x="1509436" y="462108"/>
                  <a:pt x="1565632" y="499574"/>
                </a:cubicBezTo>
                <a:cubicBezTo>
                  <a:pt x="1570092" y="502548"/>
                  <a:pt x="1575006" y="504934"/>
                  <a:pt x="1579013" y="508495"/>
                </a:cubicBezTo>
                <a:cubicBezTo>
                  <a:pt x="1588442" y="516877"/>
                  <a:pt x="1600134" y="523974"/>
                  <a:pt x="1605776" y="535258"/>
                </a:cubicBezTo>
                <a:cubicBezTo>
                  <a:pt x="1617095" y="557895"/>
                  <a:pt x="1609164" y="549412"/>
                  <a:pt x="1628079" y="562021"/>
                </a:cubicBezTo>
                <a:lnTo>
                  <a:pt x="1654841" y="602165"/>
                </a:lnTo>
                <a:cubicBezTo>
                  <a:pt x="1657815" y="606626"/>
                  <a:pt x="1662066" y="610461"/>
                  <a:pt x="1663762" y="615547"/>
                </a:cubicBezTo>
                <a:cubicBezTo>
                  <a:pt x="1669919" y="634014"/>
                  <a:pt x="1665615" y="625016"/>
                  <a:pt x="1677144" y="642310"/>
                </a:cubicBezTo>
                <a:cubicBezTo>
                  <a:pt x="1685113" y="666219"/>
                  <a:pt x="1678889" y="645702"/>
                  <a:pt x="1686065" y="677994"/>
                </a:cubicBezTo>
                <a:cubicBezTo>
                  <a:pt x="1687395" y="683978"/>
                  <a:pt x="1689517" y="689789"/>
                  <a:pt x="1690525" y="695836"/>
                </a:cubicBezTo>
                <a:cubicBezTo>
                  <a:pt x="1692496" y="707660"/>
                  <a:pt x="1693499" y="719625"/>
                  <a:pt x="1694986" y="731520"/>
                </a:cubicBezTo>
                <a:cubicBezTo>
                  <a:pt x="1688586" y="814708"/>
                  <a:pt x="1651124" y="855670"/>
                  <a:pt x="1690525" y="878716"/>
                </a:cubicBezTo>
                <a:close/>
              </a:path>
            </a:pathLst>
          </a:custGeom>
          <a:noFill/>
          <a:ln w="38100">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97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662" y="1066800"/>
            <a:ext cx="6011538" cy="5673226"/>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cell indicated by the arrow. (advance slide for answer)</a:t>
            </a:r>
          </a:p>
        </p:txBody>
      </p:sp>
      <p:sp>
        <p:nvSpPr>
          <p:cNvPr id="21" name="Rectangle 20"/>
          <p:cNvSpPr/>
          <p:nvPr/>
        </p:nvSpPr>
        <p:spPr>
          <a:xfrm>
            <a:off x="1968807" y="1129148"/>
            <a:ext cx="1769585"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neutrophil</a:t>
            </a:r>
          </a:p>
        </p:txBody>
      </p:sp>
      <p:cxnSp>
        <p:nvCxnSpPr>
          <p:cNvPr id="5" name="Straight Arrow Connector 4"/>
          <p:cNvCxnSpPr/>
          <p:nvPr/>
        </p:nvCxnSpPr>
        <p:spPr>
          <a:xfrm flipH="1">
            <a:off x="4876800" y="2514600"/>
            <a:ext cx="838200" cy="9906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82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4" y="1440597"/>
            <a:ext cx="8879569" cy="4655403"/>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a:t>
            </a:r>
          </a:p>
        </p:txBody>
      </p:sp>
      <p:sp>
        <p:nvSpPr>
          <p:cNvPr id="21" name="Rectangle 20"/>
          <p:cNvSpPr/>
          <p:nvPr/>
        </p:nvSpPr>
        <p:spPr>
          <a:xfrm>
            <a:off x="5676900" y="1384119"/>
            <a:ext cx="2324100" cy="1384995"/>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solidFill>
                  <a:srgbClr val="0070C0"/>
                </a:solidFill>
                <a:effectLst>
                  <a:outerShdw blurRad="50800" dist="39000" dir="5460000" algn="tl">
                    <a:srgbClr val="000000">
                      <a:alpha val="38000"/>
                    </a:srgbClr>
                  </a:outerShdw>
                </a:effectLst>
                <a:latin typeface="+mn-lt"/>
              </a:rPr>
              <a:t>Afferent lymphatic vessels</a:t>
            </a:r>
          </a:p>
        </p:txBody>
      </p:sp>
      <p:cxnSp>
        <p:nvCxnSpPr>
          <p:cNvPr id="4" name="Straight Arrow Connector 3"/>
          <p:cNvCxnSpPr/>
          <p:nvPr/>
        </p:nvCxnSpPr>
        <p:spPr>
          <a:xfrm flipV="1">
            <a:off x="2971800" y="4648200"/>
            <a:ext cx="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6981825" y="4829175"/>
            <a:ext cx="0" cy="7620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914900" y="5105400"/>
            <a:ext cx="180975" cy="7143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46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95065"/>
            <a:ext cx="7620000" cy="5747445"/>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533400"/>
            <a:ext cx="8839200" cy="461665"/>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outlined regions. (advance slide for answer)</a:t>
            </a:r>
          </a:p>
        </p:txBody>
      </p:sp>
      <p:sp>
        <p:nvSpPr>
          <p:cNvPr id="21" name="Rectangle 20"/>
          <p:cNvSpPr/>
          <p:nvPr/>
        </p:nvSpPr>
        <p:spPr>
          <a:xfrm>
            <a:off x="4317149" y="1219200"/>
            <a:ext cx="1626451"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Venous sinusoids</a:t>
            </a:r>
          </a:p>
        </p:txBody>
      </p:sp>
      <p:sp>
        <p:nvSpPr>
          <p:cNvPr id="6" name="Freeform 5"/>
          <p:cNvSpPr/>
          <p:nvPr/>
        </p:nvSpPr>
        <p:spPr>
          <a:xfrm>
            <a:off x="1600200" y="1438275"/>
            <a:ext cx="1343025" cy="2276475"/>
          </a:xfrm>
          <a:custGeom>
            <a:avLst/>
            <a:gdLst>
              <a:gd name="connsiteX0" fmla="*/ 1266825 w 1343025"/>
              <a:gd name="connsiteY0" fmla="*/ 1057275 h 2276475"/>
              <a:gd name="connsiteX1" fmla="*/ 1285875 w 1343025"/>
              <a:gd name="connsiteY1" fmla="*/ 1009650 h 2276475"/>
              <a:gd name="connsiteX2" fmla="*/ 1295400 w 1343025"/>
              <a:gd name="connsiteY2" fmla="*/ 981075 h 2276475"/>
              <a:gd name="connsiteX3" fmla="*/ 1314450 w 1343025"/>
              <a:gd name="connsiteY3" fmla="*/ 933450 h 2276475"/>
              <a:gd name="connsiteX4" fmla="*/ 1323975 w 1343025"/>
              <a:gd name="connsiteY4" fmla="*/ 885825 h 2276475"/>
              <a:gd name="connsiteX5" fmla="*/ 1343025 w 1343025"/>
              <a:gd name="connsiteY5" fmla="*/ 828675 h 2276475"/>
              <a:gd name="connsiteX6" fmla="*/ 1333500 w 1343025"/>
              <a:gd name="connsiteY6" fmla="*/ 733425 h 2276475"/>
              <a:gd name="connsiteX7" fmla="*/ 1314450 w 1343025"/>
              <a:gd name="connsiteY7" fmla="*/ 676275 h 2276475"/>
              <a:gd name="connsiteX8" fmla="*/ 1295400 w 1343025"/>
              <a:gd name="connsiteY8" fmla="*/ 609600 h 2276475"/>
              <a:gd name="connsiteX9" fmla="*/ 1276350 w 1343025"/>
              <a:gd name="connsiteY9" fmla="*/ 552450 h 2276475"/>
              <a:gd name="connsiteX10" fmla="*/ 1257300 w 1343025"/>
              <a:gd name="connsiteY10" fmla="*/ 476250 h 2276475"/>
              <a:gd name="connsiteX11" fmla="*/ 1219200 w 1343025"/>
              <a:gd name="connsiteY11" fmla="*/ 419100 h 2276475"/>
              <a:gd name="connsiteX12" fmla="*/ 1209675 w 1343025"/>
              <a:gd name="connsiteY12" fmla="*/ 390525 h 2276475"/>
              <a:gd name="connsiteX13" fmla="*/ 1181100 w 1343025"/>
              <a:gd name="connsiteY13" fmla="*/ 361950 h 2276475"/>
              <a:gd name="connsiteX14" fmla="*/ 1143000 w 1343025"/>
              <a:gd name="connsiteY14" fmla="*/ 304800 h 2276475"/>
              <a:gd name="connsiteX15" fmla="*/ 1085850 w 1343025"/>
              <a:gd name="connsiteY15" fmla="*/ 247650 h 2276475"/>
              <a:gd name="connsiteX16" fmla="*/ 1047750 w 1343025"/>
              <a:gd name="connsiteY16" fmla="*/ 190500 h 2276475"/>
              <a:gd name="connsiteX17" fmla="*/ 990600 w 1343025"/>
              <a:gd name="connsiteY17" fmla="*/ 133350 h 2276475"/>
              <a:gd name="connsiteX18" fmla="*/ 962025 w 1343025"/>
              <a:gd name="connsiteY18" fmla="*/ 123825 h 2276475"/>
              <a:gd name="connsiteX19" fmla="*/ 904875 w 1343025"/>
              <a:gd name="connsiteY19" fmla="*/ 76200 h 2276475"/>
              <a:gd name="connsiteX20" fmla="*/ 828675 w 1343025"/>
              <a:gd name="connsiteY20" fmla="*/ 38100 h 2276475"/>
              <a:gd name="connsiteX21" fmla="*/ 771525 w 1343025"/>
              <a:gd name="connsiteY21" fmla="*/ 0 h 2276475"/>
              <a:gd name="connsiteX22" fmla="*/ 685800 w 1343025"/>
              <a:gd name="connsiteY22" fmla="*/ 57150 h 2276475"/>
              <a:gd name="connsiteX23" fmla="*/ 657225 w 1343025"/>
              <a:gd name="connsiteY23" fmla="*/ 76200 h 2276475"/>
              <a:gd name="connsiteX24" fmla="*/ 590550 w 1343025"/>
              <a:gd name="connsiteY24" fmla="*/ 123825 h 2276475"/>
              <a:gd name="connsiteX25" fmla="*/ 561975 w 1343025"/>
              <a:gd name="connsiteY25" fmla="*/ 152400 h 2276475"/>
              <a:gd name="connsiteX26" fmla="*/ 542925 w 1343025"/>
              <a:gd name="connsiteY26" fmla="*/ 180975 h 2276475"/>
              <a:gd name="connsiteX27" fmla="*/ 514350 w 1343025"/>
              <a:gd name="connsiteY27" fmla="*/ 200025 h 2276475"/>
              <a:gd name="connsiteX28" fmla="*/ 466725 w 1343025"/>
              <a:gd name="connsiteY28" fmla="*/ 266700 h 2276475"/>
              <a:gd name="connsiteX29" fmla="*/ 409575 w 1343025"/>
              <a:gd name="connsiteY29" fmla="*/ 323850 h 2276475"/>
              <a:gd name="connsiteX30" fmla="*/ 381000 w 1343025"/>
              <a:gd name="connsiteY30" fmla="*/ 352425 h 2276475"/>
              <a:gd name="connsiteX31" fmla="*/ 333375 w 1343025"/>
              <a:gd name="connsiteY31" fmla="*/ 419100 h 2276475"/>
              <a:gd name="connsiteX32" fmla="*/ 304800 w 1343025"/>
              <a:gd name="connsiteY32" fmla="*/ 438150 h 2276475"/>
              <a:gd name="connsiteX33" fmla="*/ 257175 w 1343025"/>
              <a:gd name="connsiteY33" fmla="*/ 495300 h 2276475"/>
              <a:gd name="connsiteX34" fmla="*/ 200025 w 1343025"/>
              <a:gd name="connsiteY34" fmla="*/ 552450 h 2276475"/>
              <a:gd name="connsiteX35" fmla="*/ 161925 w 1343025"/>
              <a:gd name="connsiteY35" fmla="*/ 619125 h 2276475"/>
              <a:gd name="connsiteX36" fmla="*/ 85725 w 1343025"/>
              <a:gd name="connsiteY36" fmla="*/ 714375 h 2276475"/>
              <a:gd name="connsiteX37" fmla="*/ 66675 w 1343025"/>
              <a:gd name="connsiteY37" fmla="*/ 742950 h 2276475"/>
              <a:gd name="connsiteX38" fmla="*/ 38100 w 1343025"/>
              <a:gd name="connsiteY38" fmla="*/ 809625 h 2276475"/>
              <a:gd name="connsiteX39" fmla="*/ 9525 w 1343025"/>
              <a:gd name="connsiteY39" fmla="*/ 904875 h 2276475"/>
              <a:gd name="connsiteX40" fmla="*/ 0 w 1343025"/>
              <a:gd name="connsiteY40" fmla="*/ 971550 h 2276475"/>
              <a:gd name="connsiteX41" fmla="*/ 19050 w 1343025"/>
              <a:gd name="connsiteY41" fmla="*/ 1247775 h 2276475"/>
              <a:gd name="connsiteX42" fmla="*/ 38100 w 1343025"/>
              <a:gd name="connsiteY42" fmla="*/ 1362075 h 2276475"/>
              <a:gd name="connsiteX43" fmla="*/ 47625 w 1343025"/>
              <a:gd name="connsiteY43" fmla="*/ 1447800 h 2276475"/>
              <a:gd name="connsiteX44" fmla="*/ 66675 w 1343025"/>
              <a:gd name="connsiteY44" fmla="*/ 1476375 h 2276475"/>
              <a:gd name="connsiteX45" fmla="*/ 76200 w 1343025"/>
              <a:gd name="connsiteY45" fmla="*/ 1504950 h 2276475"/>
              <a:gd name="connsiteX46" fmla="*/ 95250 w 1343025"/>
              <a:gd name="connsiteY46" fmla="*/ 1590675 h 2276475"/>
              <a:gd name="connsiteX47" fmla="*/ 123825 w 1343025"/>
              <a:gd name="connsiteY47" fmla="*/ 1695450 h 2276475"/>
              <a:gd name="connsiteX48" fmla="*/ 152400 w 1343025"/>
              <a:gd name="connsiteY48" fmla="*/ 1838325 h 2276475"/>
              <a:gd name="connsiteX49" fmla="*/ 161925 w 1343025"/>
              <a:gd name="connsiteY49" fmla="*/ 1866900 h 2276475"/>
              <a:gd name="connsiteX50" fmla="*/ 180975 w 1343025"/>
              <a:gd name="connsiteY50" fmla="*/ 1905000 h 2276475"/>
              <a:gd name="connsiteX51" fmla="*/ 219075 w 1343025"/>
              <a:gd name="connsiteY51" fmla="*/ 1962150 h 2276475"/>
              <a:gd name="connsiteX52" fmla="*/ 247650 w 1343025"/>
              <a:gd name="connsiteY52" fmla="*/ 2019300 h 2276475"/>
              <a:gd name="connsiteX53" fmla="*/ 257175 w 1343025"/>
              <a:gd name="connsiteY53" fmla="*/ 2047875 h 2276475"/>
              <a:gd name="connsiteX54" fmla="*/ 295275 w 1343025"/>
              <a:gd name="connsiteY54" fmla="*/ 2105025 h 2276475"/>
              <a:gd name="connsiteX55" fmla="*/ 314325 w 1343025"/>
              <a:gd name="connsiteY55" fmla="*/ 2133600 h 2276475"/>
              <a:gd name="connsiteX56" fmla="*/ 352425 w 1343025"/>
              <a:gd name="connsiteY56" fmla="*/ 2152650 h 2276475"/>
              <a:gd name="connsiteX57" fmla="*/ 371475 w 1343025"/>
              <a:gd name="connsiteY57" fmla="*/ 2181225 h 2276475"/>
              <a:gd name="connsiteX58" fmla="*/ 457200 w 1343025"/>
              <a:gd name="connsiteY58" fmla="*/ 2219325 h 2276475"/>
              <a:gd name="connsiteX59" fmla="*/ 542925 w 1343025"/>
              <a:gd name="connsiteY59" fmla="*/ 2247900 h 2276475"/>
              <a:gd name="connsiteX60" fmla="*/ 685800 w 1343025"/>
              <a:gd name="connsiteY60" fmla="*/ 2266950 h 2276475"/>
              <a:gd name="connsiteX61" fmla="*/ 714375 w 1343025"/>
              <a:gd name="connsiteY61" fmla="*/ 2276475 h 2276475"/>
              <a:gd name="connsiteX62" fmla="*/ 914400 w 1343025"/>
              <a:gd name="connsiteY62" fmla="*/ 2266950 h 2276475"/>
              <a:gd name="connsiteX63" fmla="*/ 952500 w 1343025"/>
              <a:gd name="connsiteY63" fmla="*/ 2257425 h 2276475"/>
              <a:gd name="connsiteX64" fmla="*/ 981075 w 1343025"/>
              <a:gd name="connsiteY64" fmla="*/ 2238375 h 2276475"/>
              <a:gd name="connsiteX65" fmla="*/ 1038225 w 1343025"/>
              <a:gd name="connsiteY65" fmla="*/ 2219325 h 2276475"/>
              <a:gd name="connsiteX66" fmla="*/ 1066800 w 1343025"/>
              <a:gd name="connsiteY66" fmla="*/ 2209800 h 2276475"/>
              <a:gd name="connsiteX67" fmla="*/ 1123950 w 1343025"/>
              <a:gd name="connsiteY67" fmla="*/ 2152650 h 2276475"/>
              <a:gd name="connsiteX68" fmla="*/ 1152525 w 1343025"/>
              <a:gd name="connsiteY68" fmla="*/ 2124075 h 2276475"/>
              <a:gd name="connsiteX69" fmla="*/ 1190625 w 1343025"/>
              <a:gd name="connsiteY69" fmla="*/ 2047875 h 2276475"/>
              <a:gd name="connsiteX70" fmla="*/ 1200150 w 1343025"/>
              <a:gd name="connsiteY70" fmla="*/ 1990725 h 2276475"/>
              <a:gd name="connsiteX71" fmla="*/ 1219200 w 1343025"/>
              <a:gd name="connsiteY71" fmla="*/ 1933575 h 2276475"/>
              <a:gd name="connsiteX72" fmla="*/ 1228725 w 1343025"/>
              <a:gd name="connsiteY72" fmla="*/ 1847850 h 2276475"/>
              <a:gd name="connsiteX73" fmla="*/ 1247775 w 1343025"/>
              <a:gd name="connsiteY73" fmla="*/ 1390650 h 2276475"/>
              <a:gd name="connsiteX74" fmla="*/ 1257300 w 1343025"/>
              <a:gd name="connsiteY74" fmla="*/ 1343025 h 2276475"/>
              <a:gd name="connsiteX75" fmla="*/ 1276350 w 1343025"/>
              <a:gd name="connsiteY75" fmla="*/ 1190625 h 2276475"/>
              <a:gd name="connsiteX76" fmla="*/ 1266825 w 1343025"/>
              <a:gd name="connsiteY76" fmla="*/ 1057275 h 227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343025" h="2276475">
                <a:moveTo>
                  <a:pt x="1266825" y="1057275"/>
                </a:moveTo>
                <a:cubicBezTo>
                  <a:pt x="1273175" y="1041400"/>
                  <a:pt x="1279872" y="1025659"/>
                  <a:pt x="1285875" y="1009650"/>
                </a:cubicBezTo>
                <a:cubicBezTo>
                  <a:pt x="1289400" y="1000249"/>
                  <a:pt x="1291875" y="990476"/>
                  <a:pt x="1295400" y="981075"/>
                </a:cubicBezTo>
                <a:cubicBezTo>
                  <a:pt x="1301403" y="965066"/>
                  <a:pt x="1309537" y="949827"/>
                  <a:pt x="1314450" y="933450"/>
                </a:cubicBezTo>
                <a:cubicBezTo>
                  <a:pt x="1319102" y="917943"/>
                  <a:pt x="1319715" y="901444"/>
                  <a:pt x="1323975" y="885825"/>
                </a:cubicBezTo>
                <a:cubicBezTo>
                  <a:pt x="1329259" y="866452"/>
                  <a:pt x="1343025" y="828675"/>
                  <a:pt x="1343025" y="828675"/>
                </a:cubicBezTo>
                <a:cubicBezTo>
                  <a:pt x="1339850" y="796925"/>
                  <a:pt x="1339380" y="764787"/>
                  <a:pt x="1333500" y="733425"/>
                </a:cubicBezTo>
                <a:cubicBezTo>
                  <a:pt x="1329799" y="713688"/>
                  <a:pt x="1320800" y="695325"/>
                  <a:pt x="1314450" y="676275"/>
                </a:cubicBezTo>
                <a:cubicBezTo>
                  <a:pt x="1282439" y="580243"/>
                  <a:pt x="1331280" y="729201"/>
                  <a:pt x="1295400" y="609600"/>
                </a:cubicBezTo>
                <a:cubicBezTo>
                  <a:pt x="1289630" y="590366"/>
                  <a:pt x="1280288" y="572141"/>
                  <a:pt x="1276350" y="552450"/>
                </a:cubicBezTo>
                <a:cubicBezTo>
                  <a:pt x="1273711" y="539255"/>
                  <a:pt x="1266453" y="492725"/>
                  <a:pt x="1257300" y="476250"/>
                </a:cubicBezTo>
                <a:cubicBezTo>
                  <a:pt x="1246181" y="456236"/>
                  <a:pt x="1226440" y="440820"/>
                  <a:pt x="1219200" y="419100"/>
                </a:cubicBezTo>
                <a:cubicBezTo>
                  <a:pt x="1216025" y="409575"/>
                  <a:pt x="1215244" y="398879"/>
                  <a:pt x="1209675" y="390525"/>
                </a:cubicBezTo>
                <a:cubicBezTo>
                  <a:pt x="1202203" y="379317"/>
                  <a:pt x="1189370" y="372583"/>
                  <a:pt x="1181100" y="361950"/>
                </a:cubicBezTo>
                <a:cubicBezTo>
                  <a:pt x="1167044" y="343878"/>
                  <a:pt x="1159189" y="320989"/>
                  <a:pt x="1143000" y="304800"/>
                </a:cubicBezTo>
                <a:lnTo>
                  <a:pt x="1085850" y="247650"/>
                </a:lnTo>
                <a:cubicBezTo>
                  <a:pt x="1069648" y="199044"/>
                  <a:pt x="1086668" y="235904"/>
                  <a:pt x="1047750" y="190500"/>
                </a:cubicBezTo>
                <a:cubicBezTo>
                  <a:pt x="1017931" y="155712"/>
                  <a:pt x="1028328" y="152214"/>
                  <a:pt x="990600" y="133350"/>
                </a:cubicBezTo>
                <a:cubicBezTo>
                  <a:pt x="981620" y="128860"/>
                  <a:pt x="971005" y="128315"/>
                  <a:pt x="962025" y="123825"/>
                </a:cubicBezTo>
                <a:cubicBezTo>
                  <a:pt x="887764" y="86694"/>
                  <a:pt x="982115" y="125353"/>
                  <a:pt x="904875" y="76200"/>
                </a:cubicBezTo>
                <a:cubicBezTo>
                  <a:pt x="880917" y="60954"/>
                  <a:pt x="852304" y="53852"/>
                  <a:pt x="828675" y="38100"/>
                </a:cubicBezTo>
                <a:lnTo>
                  <a:pt x="771525" y="0"/>
                </a:lnTo>
                <a:lnTo>
                  <a:pt x="685800" y="57150"/>
                </a:lnTo>
                <a:cubicBezTo>
                  <a:pt x="676275" y="63500"/>
                  <a:pt x="665320" y="68105"/>
                  <a:pt x="657225" y="76200"/>
                </a:cubicBezTo>
                <a:cubicBezTo>
                  <a:pt x="612025" y="121400"/>
                  <a:pt x="636164" y="108620"/>
                  <a:pt x="590550" y="123825"/>
                </a:cubicBezTo>
                <a:cubicBezTo>
                  <a:pt x="581025" y="133350"/>
                  <a:pt x="570599" y="142052"/>
                  <a:pt x="561975" y="152400"/>
                </a:cubicBezTo>
                <a:cubicBezTo>
                  <a:pt x="554646" y="161194"/>
                  <a:pt x="551020" y="172880"/>
                  <a:pt x="542925" y="180975"/>
                </a:cubicBezTo>
                <a:cubicBezTo>
                  <a:pt x="534830" y="189070"/>
                  <a:pt x="522445" y="191930"/>
                  <a:pt x="514350" y="200025"/>
                </a:cubicBezTo>
                <a:cubicBezTo>
                  <a:pt x="457535" y="256840"/>
                  <a:pt x="509992" y="218025"/>
                  <a:pt x="466725" y="266700"/>
                </a:cubicBezTo>
                <a:cubicBezTo>
                  <a:pt x="448827" y="286836"/>
                  <a:pt x="428625" y="304800"/>
                  <a:pt x="409575" y="323850"/>
                </a:cubicBezTo>
                <a:cubicBezTo>
                  <a:pt x="400050" y="333375"/>
                  <a:pt x="388472" y="341217"/>
                  <a:pt x="381000" y="352425"/>
                </a:cubicBezTo>
                <a:cubicBezTo>
                  <a:pt x="370183" y="368650"/>
                  <a:pt x="345190" y="407285"/>
                  <a:pt x="333375" y="419100"/>
                </a:cubicBezTo>
                <a:cubicBezTo>
                  <a:pt x="325280" y="427195"/>
                  <a:pt x="314325" y="431800"/>
                  <a:pt x="304800" y="438150"/>
                </a:cubicBezTo>
                <a:cubicBezTo>
                  <a:pt x="257502" y="509096"/>
                  <a:pt x="318291" y="421961"/>
                  <a:pt x="257175" y="495300"/>
                </a:cubicBezTo>
                <a:cubicBezTo>
                  <a:pt x="210749" y="551012"/>
                  <a:pt x="273036" y="497692"/>
                  <a:pt x="200025" y="552450"/>
                </a:cubicBezTo>
                <a:cubicBezTo>
                  <a:pt x="189215" y="574071"/>
                  <a:pt x="178081" y="600277"/>
                  <a:pt x="161925" y="619125"/>
                </a:cubicBezTo>
                <a:cubicBezTo>
                  <a:pt x="80491" y="714131"/>
                  <a:pt x="168391" y="590377"/>
                  <a:pt x="85725" y="714375"/>
                </a:cubicBezTo>
                <a:cubicBezTo>
                  <a:pt x="79375" y="723900"/>
                  <a:pt x="70295" y="732090"/>
                  <a:pt x="66675" y="742950"/>
                </a:cubicBezTo>
                <a:cubicBezTo>
                  <a:pt x="36014" y="834932"/>
                  <a:pt x="85180" y="691924"/>
                  <a:pt x="38100" y="809625"/>
                </a:cubicBezTo>
                <a:cubicBezTo>
                  <a:pt x="29816" y="830335"/>
                  <a:pt x="14203" y="879146"/>
                  <a:pt x="9525" y="904875"/>
                </a:cubicBezTo>
                <a:cubicBezTo>
                  <a:pt x="5509" y="926964"/>
                  <a:pt x="3175" y="949325"/>
                  <a:pt x="0" y="971550"/>
                </a:cubicBezTo>
                <a:cubicBezTo>
                  <a:pt x="8261" y="1128506"/>
                  <a:pt x="5068" y="1121934"/>
                  <a:pt x="19050" y="1247775"/>
                </a:cubicBezTo>
                <a:cubicBezTo>
                  <a:pt x="27969" y="1328046"/>
                  <a:pt x="23507" y="1303703"/>
                  <a:pt x="38100" y="1362075"/>
                </a:cubicBezTo>
                <a:cubicBezTo>
                  <a:pt x="41275" y="1390650"/>
                  <a:pt x="40652" y="1419908"/>
                  <a:pt x="47625" y="1447800"/>
                </a:cubicBezTo>
                <a:cubicBezTo>
                  <a:pt x="50401" y="1458906"/>
                  <a:pt x="61555" y="1466136"/>
                  <a:pt x="66675" y="1476375"/>
                </a:cubicBezTo>
                <a:cubicBezTo>
                  <a:pt x="71165" y="1485355"/>
                  <a:pt x="73442" y="1495296"/>
                  <a:pt x="76200" y="1504950"/>
                </a:cubicBezTo>
                <a:cubicBezTo>
                  <a:pt x="89403" y="1551160"/>
                  <a:pt x="83465" y="1539607"/>
                  <a:pt x="95250" y="1590675"/>
                </a:cubicBezTo>
                <a:cubicBezTo>
                  <a:pt x="111364" y="1660502"/>
                  <a:pt x="108080" y="1648216"/>
                  <a:pt x="123825" y="1695450"/>
                </a:cubicBezTo>
                <a:cubicBezTo>
                  <a:pt x="131802" y="1751286"/>
                  <a:pt x="134029" y="1783211"/>
                  <a:pt x="152400" y="1838325"/>
                </a:cubicBezTo>
                <a:cubicBezTo>
                  <a:pt x="155575" y="1847850"/>
                  <a:pt x="157970" y="1857672"/>
                  <a:pt x="161925" y="1866900"/>
                </a:cubicBezTo>
                <a:cubicBezTo>
                  <a:pt x="167518" y="1879951"/>
                  <a:pt x="173670" y="1892824"/>
                  <a:pt x="180975" y="1905000"/>
                </a:cubicBezTo>
                <a:cubicBezTo>
                  <a:pt x="192755" y="1924633"/>
                  <a:pt x="211835" y="1940430"/>
                  <a:pt x="219075" y="1962150"/>
                </a:cubicBezTo>
                <a:cubicBezTo>
                  <a:pt x="243016" y="2033974"/>
                  <a:pt x="210721" y="1945442"/>
                  <a:pt x="247650" y="2019300"/>
                </a:cubicBezTo>
                <a:cubicBezTo>
                  <a:pt x="252140" y="2028280"/>
                  <a:pt x="252299" y="2039098"/>
                  <a:pt x="257175" y="2047875"/>
                </a:cubicBezTo>
                <a:cubicBezTo>
                  <a:pt x="268294" y="2067889"/>
                  <a:pt x="282575" y="2085975"/>
                  <a:pt x="295275" y="2105025"/>
                </a:cubicBezTo>
                <a:cubicBezTo>
                  <a:pt x="301625" y="2114550"/>
                  <a:pt x="304086" y="2128480"/>
                  <a:pt x="314325" y="2133600"/>
                </a:cubicBezTo>
                <a:lnTo>
                  <a:pt x="352425" y="2152650"/>
                </a:lnTo>
                <a:cubicBezTo>
                  <a:pt x="358775" y="2162175"/>
                  <a:pt x="363380" y="2173130"/>
                  <a:pt x="371475" y="2181225"/>
                </a:cubicBezTo>
                <a:cubicBezTo>
                  <a:pt x="394116" y="2203866"/>
                  <a:pt x="428906" y="2209894"/>
                  <a:pt x="457200" y="2219325"/>
                </a:cubicBezTo>
                <a:lnTo>
                  <a:pt x="542925" y="2247900"/>
                </a:lnTo>
                <a:cubicBezTo>
                  <a:pt x="602439" y="2253851"/>
                  <a:pt x="633191" y="2253798"/>
                  <a:pt x="685800" y="2266950"/>
                </a:cubicBezTo>
                <a:cubicBezTo>
                  <a:pt x="695540" y="2269385"/>
                  <a:pt x="704850" y="2273300"/>
                  <a:pt x="714375" y="2276475"/>
                </a:cubicBezTo>
                <a:cubicBezTo>
                  <a:pt x="781050" y="2273300"/>
                  <a:pt x="847862" y="2272273"/>
                  <a:pt x="914400" y="2266950"/>
                </a:cubicBezTo>
                <a:cubicBezTo>
                  <a:pt x="927449" y="2265906"/>
                  <a:pt x="940468" y="2262582"/>
                  <a:pt x="952500" y="2257425"/>
                </a:cubicBezTo>
                <a:cubicBezTo>
                  <a:pt x="963022" y="2252916"/>
                  <a:pt x="970614" y="2243024"/>
                  <a:pt x="981075" y="2238375"/>
                </a:cubicBezTo>
                <a:cubicBezTo>
                  <a:pt x="999425" y="2230220"/>
                  <a:pt x="1019175" y="2225675"/>
                  <a:pt x="1038225" y="2219325"/>
                </a:cubicBezTo>
                <a:lnTo>
                  <a:pt x="1066800" y="2209800"/>
                </a:lnTo>
                <a:cubicBezTo>
                  <a:pt x="1139811" y="2155042"/>
                  <a:pt x="1077524" y="2208362"/>
                  <a:pt x="1123950" y="2152650"/>
                </a:cubicBezTo>
                <a:cubicBezTo>
                  <a:pt x="1132574" y="2142302"/>
                  <a:pt x="1145293" y="2135439"/>
                  <a:pt x="1152525" y="2124075"/>
                </a:cubicBezTo>
                <a:cubicBezTo>
                  <a:pt x="1167771" y="2100117"/>
                  <a:pt x="1190625" y="2047875"/>
                  <a:pt x="1190625" y="2047875"/>
                </a:cubicBezTo>
                <a:cubicBezTo>
                  <a:pt x="1193800" y="2028825"/>
                  <a:pt x="1195466" y="2009461"/>
                  <a:pt x="1200150" y="1990725"/>
                </a:cubicBezTo>
                <a:cubicBezTo>
                  <a:pt x="1205020" y="1971244"/>
                  <a:pt x="1219200" y="1933575"/>
                  <a:pt x="1219200" y="1933575"/>
                </a:cubicBezTo>
                <a:cubicBezTo>
                  <a:pt x="1222375" y="1905000"/>
                  <a:pt x="1227357" y="1876568"/>
                  <a:pt x="1228725" y="1847850"/>
                </a:cubicBezTo>
                <a:cubicBezTo>
                  <a:pt x="1235195" y="1711979"/>
                  <a:pt x="1233327" y="1535134"/>
                  <a:pt x="1247775" y="1390650"/>
                </a:cubicBezTo>
                <a:cubicBezTo>
                  <a:pt x="1249386" y="1374541"/>
                  <a:pt x="1255010" y="1359052"/>
                  <a:pt x="1257300" y="1343025"/>
                </a:cubicBezTo>
                <a:cubicBezTo>
                  <a:pt x="1264540" y="1292344"/>
                  <a:pt x="1273157" y="1241721"/>
                  <a:pt x="1276350" y="1190625"/>
                </a:cubicBezTo>
                <a:lnTo>
                  <a:pt x="1266825" y="1057275"/>
                </a:lnTo>
                <a:close/>
              </a:path>
            </a:pathLst>
          </a:cu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1814209" y="3667328"/>
            <a:ext cx="1498112" cy="1478604"/>
          </a:xfrm>
          <a:custGeom>
            <a:avLst/>
            <a:gdLst>
              <a:gd name="connsiteX0" fmla="*/ 1099225 w 1498112"/>
              <a:gd name="connsiteY0" fmla="*/ 102140 h 1478604"/>
              <a:gd name="connsiteX1" fmla="*/ 1074906 w 1498112"/>
              <a:gd name="connsiteY1" fmla="*/ 87549 h 1478604"/>
              <a:gd name="connsiteX2" fmla="*/ 1040859 w 1498112"/>
              <a:gd name="connsiteY2" fmla="*/ 63229 h 1478604"/>
              <a:gd name="connsiteX3" fmla="*/ 1026268 w 1498112"/>
              <a:gd name="connsiteY3" fmla="*/ 58366 h 1478604"/>
              <a:gd name="connsiteX4" fmla="*/ 997085 w 1498112"/>
              <a:gd name="connsiteY4" fmla="*/ 38910 h 1478604"/>
              <a:gd name="connsiteX5" fmla="*/ 977629 w 1498112"/>
              <a:gd name="connsiteY5" fmla="*/ 34046 h 1478604"/>
              <a:gd name="connsiteX6" fmla="*/ 909536 w 1498112"/>
              <a:gd name="connsiteY6" fmla="*/ 14591 h 1478604"/>
              <a:gd name="connsiteX7" fmla="*/ 880353 w 1498112"/>
              <a:gd name="connsiteY7" fmla="*/ 9727 h 1478604"/>
              <a:gd name="connsiteX8" fmla="*/ 836578 w 1498112"/>
              <a:gd name="connsiteY8" fmla="*/ 4863 h 1478604"/>
              <a:gd name="connsiteX9" fmla="*/ 802531 w 1498112"/>
              <a:gd name="connsiteY9" fmla="*/ 0 h 1478604"/>
              <a:gd name="connsiteX10" fmla="*/ 656617 w 1498112"/>
              <a:gd name="connsiteY10" fmla="*/ 4863 h 1478604"/>
              <a:gd name="connsiteX11" fmla="*/ 578795 w 1498112"/>
              <a:gd name="connsiteY11" fmla="*/ 14591 h 1478604"/>
              <a:gd name="connsiteX12" fmla="*/ 491246 w 1498112"/>
              <a:gd name="connsiteY12" fmla="*/ 19455 h 1478604"/>
              <a:gd name="connsiteX13" fmla="*/ 471791 w 1498112"/>
              <a:gd name="connsiteY13" fmla="*/ 24319 h 1478604"/>
              <a:gd name="connsiteX14" fmla="*/ 432880 w 1498112"/>
              <a:gd name="connsiteY14" fmla="*/ 29183 h 1478604"/>
              <a:gd name="connsiteX15" fmla="*/ 398834 w 1498112"/>
              <a:gd name="connsiteY15" fmla="*/ 34046 h 1478604"/>
              <a:gd name="connsiteX16" fmla="*/ 374514 w 1498112"/>
              <a:gd name="connsiteY16" fmla="*/ 38910 h 1478604"/>
              <a:gd name="connsiteX17" fmla="*/ 330740 w 1498112"/>
              <a:gd name="connsiteY17" fmla="*/ 53502 h 1478604"/>
              <a:gd name="connsiteX18" fmla="*/ 316148 w 1498112"/>
              <a:gd name="connsiteY18" fmla="*/ 58366 h 1478604"/>
              <a:gd name="connsiteX19" fmla="*/ 286965 w 1498112"/>
              <a:gd name="connsiteY19" fmla="*/ 72957 h 1478604"/>
              <a:gd name="connsiteX20" fmla="*/ 267510 w 1498112"/>
              <a:gd name="connsiteY20" fmla="*/ 92412 h 1478604"/>
              <a:gd name="connsiteX21" fmla="*/ 252919 w 1498112"/>
              <a:gd name="connsiteY21" fmla="*/ 97276 h 1478604"/>
              <a:gd name="connsiteX22" fmla="*/ 238327 w 1498112"/>
              <a:gd name="connsiteY22" fmla="*/ 111868 h 1478604"/>
              <a:gd name="connsiteX23" fmla="*/ 209144 w 1498112"/>
              <a:gd name="connsiteY23" fmla="*/ 126459 h 1478604"/>
              <a:gd name="connsiteX24" fmla="*/ 184825 w 1498112"/>
              <a:gd name="connsiteY24" fmla="*/ 150778 h 1478604"/>
              <a:gd name="connsiteX25" fmla="*/ 150778 w 1498112"/>
              <a:gd name="connsiteY25" fmla="*/ 204281 h 1478604"/>
              <a:gd name="connsiteX26" fmla="*/ 121595 w 1498112"/>
              <a:gd name="connsiteY26" fmla="*/ 272374 h 1478604"/>
              <a:gd name="connsiteX27" fmla="*/ 111868 w 1498112"/>
              <a:gd name="connsiteY27" fmla="*/ 301557 h 1478604"/>
              <a:gd name="connsiteX28" fmla="*/ 107004 w 1498112"/>
              <a:gd name="connsiteY28" fmla="*/ 325876 h 1478604"/>
              <a:gd name="connsiteX29" fmla="*/ 97276 w 1498112"/>
              <a:gd name="connsiteY29" fmla="*/ 345332 h 1478604"/>
              <a:gd name="connsiteX30" fmla="*/ 87548 w 1498112"/>
              <a:gd name="connsiteY30" fmla="*/ 374515 h 1478604"/>
              <a:gd name="connsiteX31" fmla="*/ 77821 w 1498112"/>
              <a:gd name="connsiteY31" fmla="*/ 418289 h 1478604"/>
              <a:gd name="connsiteX32" fmla="*/ 58365 w 1498112"/>
              <a:gd name="connsiteY32" fmla="*/ 462063 h 1478604"/>
              <a:gd name="connsiteX33" fmla="*/ 48638 w 1498112"/>
              <a:gd name="connsiteY33" fmla="*/ 491246 h 1478604"/>
              <a:gd name="connsiteX34" fmla="*/ 43774 w 1498112"/>
              <a:gd name="connsiteY34" fmla="*/ 505838 h 1478604"/>
              <a:gd name="connsiteX35" fmla="*/ 34046 w 1498112"/>
              <a:gd name="connsiteY35" fmla="*/ 549612 h 1478604"/>
              <a:gd name="connsiteX36" fmla="*/ 29182 w 1498112"/>
              <a:gd name="connsiteY36" fmla="*/ 564204 h 1478604"/>
              <a:gd name="connsiteX37" fmla="*/ 24319 w 1498112"/>
              <a:gd name="connsiteY37" fmla="*/ 593387 h 1478604"/>
              <a:gd name="connsiteX38" fmla="*/ 14591 w 1498112"/>
              <a:gd name="connsiteY38" fmla="*/ 632298 h 1478604"/>
              <a:gd name="connsiteX39" fmla="*/ 4863 w 1498112"/>
              <a:gd name="connsiteY39" fmla="*/ 666344 h 1478604"/>
              <a:gd name="connsiteX40" fmla="*/ 0 w 1498112"/>
              <a:gd name="connsiteY40" fmla="*/ 744166 h 1478604"/>
              <a:gd name="connsiteX41" fmla="*/ 4863 w 1498112"/>
              <a:gd name="connsiteY41" fmla="*/ 894944 h 1478604"/>
              <a:gd name="connsiteX42" fmla="*/ 9727 w 1498112"/>
              <a:gd name="connsiteY42" fmla="*/ 933855 h 1478604"/>
              <a:gd name="connsiteX43" fmla="*/ 19455 w 1498112"/>
              <a:gd name="connsiteY43" fmla="*/ 963038 h 1478604"/>
              <a:gd name="connsiteX44" fmla="*/ 38910 w 1498112"/>
              <a:gd name="connsiteY44" fmla="*/ 1026268 h 1478604"/>
              <a:gd name="connsiteX45" fmla="*/ 43774 w 1498112"/>
              <a:gd name="connsiteY45" fmla="*/ 1040859 h 1478604"/>
              <a:gd name="connsiteX46" fmla="*/ 63229 w 1498112"/>
              <a:gd name="connsiteY46" fmla="*/ 1070042 h 1478604"/>
              <a:gd name="connsiteX47" fmla="*/ 72957 w 1498112"/>
              <a:gd name="connsiteY47" fmla="*/ 1099225 h 1478604"/>
              <a:gd name="connsiteX48" fmla="*/ 82685 w 1498112"/>
              <a:gd name="connsiteY48" fmla="*/ 1113817 h 1478604"/>
              <a:gd name="connsiteX49" fmla="*/ 92412 w 1498112"/>
              <a:gd name="connsiteY49" fmla="*/ 1133272 h 1478604"/>
              <a:gd name="connsiteX50" fmla="*/ 107004 w 1498112"/>
              <a:gd name="connsiteY50" fmla="*/ 1147863 h 1478604"/>
              <a:gd name="connsiteX51" fmla="*/ 160506 w 1498112"/>
              <a:gd name="connsiteY51" fmla="*/ 1211093 h 1478604"/>
              <a:gd name="connsiteX52" fmla="*/ 175097 w 1498112"/>
              <a:gd name="connsiteY52" fmla="*/ 1215957 h 1478604"/>
              <a:gd name="connsiteX53" fmla="*/ 189689 w 1498112"/>
              <a:gd name="connsiteY53" fmla="*/ 1230549 h 1478604"/>
              <a:gd name="connsiteX54" fmla="*/ 204280 w 1498112"/>
              <a:gd name="connsiteY54" fmla="*/ 1235412 h 1478604"/>
              <a:gd name="connsiteX55" fmla="*/ 218872 w 1498112"/>
              <a:gd name="connsiteY55" fmla="*/ 1245140 h 1478604"/>
              <a:gd name="connsiteX56" fmla="*/ 233463 w 1498112"/>
              <a:gd name="connsiteY56" fmla="*/ 1250004 h 1478604"/>
              <a:gd name="connsiteX57" fmla="*/ 267510 w 1498112"/>
              <a:gd name="connsiteY57" fmla="*/ 1274323 h 1478604"/>
              <a:gd name="connsiteX58" fmla="*/ 282102 w 1498112"/>
              <a:gd name="connsiteY58" fmla="*/ 1284051 h 1478604"/>
              <a:gd name="connsiteX59" fmla="*/ 296693 w 1498112"/>
              <a:gd name="connsiteY59" fmla="*/ 1288915 h 1478604"/>
              <a:gd name="connsiteX60" fmla="*/ 325876 w 1498112"/>
              <a:gd name="connsiteY60" fmla="*/ 1308370 h 1478604"/>
              <a:gd name="connsiteX61" fmla="*/ 355059 w 1498112"/>
              <a:gd name="connsiteY61" fmla="*/ 1327825 h 1478604"/>
              <a:gd name="connsiteX62" fmla="*/ 369651 w 1498112"/>
              <a:gd name="connsiteY62" fmla="*/ 1337553 h 1478604"/>
              <a:gd name="connsiteX63" fmla="*/ 418289 w 1498112"/>
              <a:gd name="connsiteY63" fmla="*/ 1357008 h 1478604"/>
              <a:gd name="connsiteX64" fmla="*/ 432880 w 1498112"/>
              <a:gd name="connsiteY64" fmla="*/ 1366736 h 1478604"/>
              <a:gd name="connsiteX65" fmla="*/ 462063 w 1498112"/>
              <a:gd name="connsiteY65" fmla="*/ 1376463 h 1478604"/>
              <a:gd name="connsiteX66" fmla="*/ 476655 w 1498112"/>
              <a:gd name="connsiteY66" fmla="*/ 1386191 h 1478604"/>
              <a:gd name="connsiteX67" fmla="*/ 505838 w 1498112"/>
              <a:gd name="connsiteY67" fmla="*/ 1395919 h 1478604"/>
              <a:gd name="connsiteX68" fmla="*/ 544748 w 1498112"/>
              <a:gd name="connsiteY68" fmla="*/ 1410510 h 1478604"/>
              <a:gd name="connsiteX69" fmla="*/ 564204 w 1498112"/>
              <a:gd name="connsiteY69" fmla="*/ 1420238 h 1478604"/>
              <a:gd name="connsiteX70" fmla="*/ 578795 w 1498112"/>
              <a:gd name="connsiteY70" fmla="*/ 1425102 h 1478604"/>
              <a:gd name="connsiteX71" fmla="*/ 598251 w 1498112"/>
              <a:gd name="connsiteY71" fmla="*/ 1434829 h 1478604"/>
              <a:gd name="connsiteX72" fmla="*/ 622570 w 1498112"/>
              <a:gd name="connsiteY72" fmla="*/ 1439693 h 1478604"/>
              <a:gd name="connsiteX73" fmla="*/ 651753 w 1498112"/>
              <a:gd name="connsiteY73" fmla="*/ 1449421 h 1478604"/>
              <a:gd name="connsiteX74" fmla="*/ 666344 w 1498112"/>
              <a:gd name="connsiteY74" fmla="*/ 1454285 h 1478604"/>
              <a:gd name="connsiteX75" fmla="*/ 700391 w 1498112"/>
              <a:gd name="connsiteY75" fmla="*/ 1464012 h 1478604"/>
              <a:gd name="connsiteX76" fmla="*/ 719846 w 1498112"/>
              <a:gd name="connsiteY76" fmla="*/ 1468876 h 1478604"/>
              <a:gd name="connsiteX77" fmla="*/ 734438 w 1498112"/>
              <a:gd name="connsiteY77" fmla="*/ 1473740 h 1478604"/>
              <a:gd name="connsiteX78" fmla="*/ 778212 w 1498112"/>
              <a:gd name="connsiteY78" fmla="*/ 1478604 h 1478604"/>
              <a:gd name="connsiteX79" fmla="*/ 958174 w 1498112"/>
              <a:gd name="connsiteY79" fmla="*/ 1468876 h 1478604"/>
              <a:gd name="connsiteX80" fmla="*/ 1011676 w 1498112"/>
              <a:gd name="connsiteY80" fmla="*/ 1454285 h 1478604"/>
              <a:gd name="connsiteX81" fmla="*/ 1035995 w 1498112"/>
              <a:gd name="connsiteY81" fmla="*/ 1449421 h 1478604"/>
              <a:gd name="connsiteX82" fmla="*/ 1065178 w 1498112"/>
              <a:gd name="connsiteY82" fmla="*/ 1439693 h 1478604"/>
              <a:gd name="connsiteX83" fmla="*/ 1089497 w 1498112"/>
              <a:gd name="connsiteY83" fmla="*/ 1429966 h 1478604"/>
              <a:gd name="connsiteX84" fmla="*/ 1118680 w 1498112"/>
              <a:gd name="connsiteY84" fmla="*/ 1425102 h 1478604"/>
              <a:gd name="connsiteX85" fmla="*/ 1133272 w 1498112"/>
              <a:gd name="connsiteY85" fmla="*/ 1415374 h 1478604"/>
              <a:gd name="connsiteX86" fmla="*/ 1167319 w 1498112"/>
              <a:gd name="connsiteY86" fmla="*/ 1400783 h 1478604"/>
              <a:gd name="connsiteX87" fmla="*/ 1186774 w 1498112"/>
              <a:gd name="connsiteY87" fmla="*/ 1386191 h 1478604"/>
              <a:gd name="connsiteX88" fmla="*/ 1201365 w 1498112"/>
              <a:gd name="connsiteY88" fmla="*/ 1381327 h 1478604"/>
              <a:gd name="connsiteX89" fmla="*/ 1225685 w 1498112"/>
              <a:gd name="connsiteY89" fmla="*/ 1371600 h 1478604"/>
              <a:gd name="connsiteX90" fmla="*/ 1240276 w 1498112"/>
              <a:gd name="connsiteY90" fmla="*/ 1361872 h 1478604"/>
              <a:gd name="connsiteX91" fmla="*/ 1269459 w 1498112"/>
              <a:gd name="connsiteY91" fmla="*/ 1352144 h 1478604"/>
              <a:gd name="connsiteX92" fmla="*/ 1284051 w 1498112"/>
              <a:gd name="connsiteY92" fmla="*/ 1337553 h 1478604"/>
              <a:gd name="connsiteX93" fmla="*/ 1303506 w 1498112"/>
              <a:gd name="connsiteY93" fmla="*/ 1327825 h 1478604"/>
              <a:gd name="connsiteX94" fmla="*/ 1322961 w 1498112"/>
              <a:gd name="connsiteY94" fmla="*/ 1298642 h 1478604"/>
              <a:gd name="connsiteX95" fmla="*/ 1357008 w 1498112"/>
              <a:gd name="connsiteY95" fmla="*/ 1254868 h 1478604"/>
              <a:gd name="connsiteX96" fmla="*/ 1376463 w 1498112"/>
              <a:gd name="connsiteY96" fmla="*/ 1225685 h 1478604"/>
              <a:gd name="connsiteX97" fmla="*/ 1386191 w 1498112"/>
              <a:gd name="connsiteY97" fmla="*/ 1211093 h 1478604"/>
              <a:gd name="connsiteX98" fmla="*/ 1391055 w 1498112"/>
              <a:gd name="connsiteY98" fmla="*/ 1191638 h 1478604"/>
              <a:gd name="connsiteX99" fmla="*/ 1410510 w 1498112"/>
              <a:gd name="connsiteY99" fmla="*/ 1162455 h 1478604"/>
              <a:gd name="connsiteX100" fmla="*/ 1425102 w 1498112"/>
              <a:gd name="connsiteY100" fmla="*/ 1128408 h 1478604"/>
              <a:gd name="connsiteX101" fmla="*/ 1434829 w 1498112"/>
              <a:gd name="connsiteY101" fmla="*/ 1099225 h 1478604"/>
              <a:gd name="connsiteX102" fmla="*/ 1439693 w 1498112"/>
              <a:gd name="connsiteY102" fmla="*/ 1084634 h 1478604"/>
              <a:gd name="connsiteX103" fmla="*/ 1444557 w 1498112"/>
              <a:gd name="connsiteY103" fmla="*/ 1070042 h 1478604"/>
              <a:gd name="connsiteX104" fmla="*/ 1464012 w 1498112"/>
              <a:gd name="connsiteY104" fmla="*/ 1040859 h 1478604"/>
              <a:gd name="connsiteX105" fmla="*/ 1478604 w 1498112"/>
              <a:gd name="connsiteY105" fmla="*/ 1006812 h 1478604"/>
              <a:gd name="connsiteX106" fmla="*/ 1483468 w 1498112"/>
              <a:gd name="connsiteY106" fmla="*/ 987357 h 1478604"/>
              <a:gd name="connsiteX107" fmla="*/ 1488331 w 1498112"/>
              <a:gd name="connsiteY107" fmla="*/ 972766 h 1478604"/>
              <a:gd name="connsiteX108" fmla="*/ 1498059 w 1498112"/>
              <a:gd name="connsiteY108" fmla="*/ 938719 h 1478604"/>
              <a:gd name="connsiteX109" fmla="*/ 1488331 w 1498112"/>
              <a:gd name="connsiteY109" fmla="*/ 778212 h 1478604"/>
              <a:gd name="connsiteX110" fmla="*/ 1483468 w 1498112"/>
              <a:gd name="connsiteY110" fmla="*/ 763621 h 1478604"/>
              <a:gd name="connsiteX111" fmla="*/ 1478604 w 1498112"/>
              <a:gd name="connsiteY111" fmla="*/ 700391 h 1478604"/>
              <a:gd name="connsiteX112" fmla="*/ 1473740 w 1498112"/>
              <a:gd name="connsiteY112" fmla="*/ 685800 h 1478604"/>
              <a:gd name="connsiteX113" fmla="*/ 1454285 w 1498112"/>
              <a:gd name="connsiteY113" fmla="*/ 617706 h 1478604"/>
              <a:gd name="connsiteX114" fmla="*/ 1444557 w 1498112"/>
              <a:gd name="connsiteY114" fmla="*/ 598251 h 1478604"/>
              <a:gd name="connsiteX115" fmla="*/ 1429965 w 1498112"/>
              <a:gd name="connsiteY115" fmla="*/ 549612 h 1478604"/>
              <a:gd name="connsiteX116" fmla="*/ 1410510 w 1498112"/>
              <a:gd name="connsiteY116" fmla="*/ 515566 h 1478604"/>
              <a:gd name="connsiteX117" fmla="*/ 1400782 w 1498112"/>
              <a:gd name="connsiteY117" fmla="*/ 486383 h 1478604"/>
              <a:gd name="connsiteX118" fmla="*/ 1381327 w 1498112"/>
              <a:gd name="connsiteY118" fmla="*/ 447472 h 1478604"/>
              <a:gd name="connsiteX119" fmla="*/ 1376463 w 1498112"/>
              <a:gd name="connsiteY119" fmla="*/ 432881 h 1478604"/>
              <a:gd name="connsiteX120" fmla="*/ 1366736 w 1498112"/>
              <a:gd name="connsiteY120" fmla="*/ 418289 h 1478604"/>
              <a:gd name="connsiteX121" fmla="*/ 1342417 w 1498112"/>
              <a:gd name="connsiteY121" fmla="*/ 384242 h 1478604"/>
              <a:gd name="connsiteX122" fmla="*/ 1332689 w 1498112"/>
              <a:gd name="connsiteY122" fmla="*/ 364787 h 1478604"/>
              <a:gd name="connsiteX123" fmla="*/ 1313234 w 1498112"/>
              <a:gd name="connsiteY123" fmla="*/ 335604 h 1478604"/>
              <a:gd name="connsiteX124" fmla="*/ 1303506 w 1498112"/>
              <a:gd name="connsiteY124" fmla="*/ 316149 h 1478604"/>
              <a:gd name="connsiteX125" fmla="*/ 1279187 w 1498112"/>
              <a:gd name="connsiteY125" fmla="*/ 282102 h 1478604"/>
              <a:gd name="connsiteX126" fmla="*/ 1269459 w 1498112"/>
              <a:gd name="connsiteY126" fmla="*/ 267510 h 1478604"/>
              <a:gd name="connsiteX127" fmla="*/ 1254868 w 1498112"/>
              <a:gd name="connsiteY127" fmla="*/ 252919 h 1478604"/>
              <a:gd name="connsiteX128" fmla="*/ 1245140 w 1498112"/>
              <a:gd name="connsiteY128" fmla="*/ 238327 h 1478604"/>
              <a:gd name="connsiteX129" fmla="*/ 1211093 w 1498112"/>
              <a:gd name="connsiteY129" fmla="*/ 209144 h 1478604"/>
              <a:gd name="connsiteX130" fmla="*/ 1201365 w 1498112"/>
              <a:gd name="connsiteY130" fmla="*/ 194553 h 1478604"/>
              <a:gd name="connsiteX131" fmla="*/ 1186774 w 1498112"/>
              <a:gd name="connsiteY131" fmla="*/ 179961 h 1478604"/>
              <a:gd name="connsiteX132" fmla="*/ 1177046 w 1498112"/>
              <a:gd name="connsiteY132" fmla="*/ 165370 h 1478604"/>
              <a:gd name="connsiteX133" fmla="*/ 1147863 w 1498112"/>
              <a:gd name="connsiteY133" fmla="*/ 145915 h 1478604"/>
              <a:gd name="connsiteX134" fmla="*/ 1133272 w 1498112"/>
              <a:gd name="connsiteY134" fmla="*/ 136187 h 1478604"/>
              <a:gd name="connsiteX135" fmla="*/ 1104089 w 1498112"/>
              <a:gd name="connsiteY135" fmla="*/ 107004 h 1478604"/>
              <a:gd name="connsiteX136" fmla="*/ 1099225 w 1498112"/>
              <a:gd name="connsiteY136" fmla="*/ 102140 h 147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498112" h="1478604">
                <a:moveTo>
                  <a:pt x="1099225" y="102140"/>
                </a:moveTo>
                <a:cubicBezTo>
                  <a:pt x="1094361" y="98897"/>
                  <a:pt x="1082772" y="92793"/>
                  <a:pt x="1074906" y="87549"/>
                </a:cubicBezTo>
                <a:cubicBezTo>
                  <a:pt x="1068293" y="83140"/>
                  <a:pt x="1049563" y="67581"/>
                  <a:pt x="1040859" y="63229"/>
                </a:cubicBezTo>
                <a:cubicBezTo>
                  <a:pt x="1036274" y="60936"/>
                  <a:pt x="1031132" y="59987"/>
                  <a:pt x="1026268" y="58366"/>
                </a:cubicBezTo>
                <a:cubicBezTo>
                  <a:pt x="1016540" y="51881"/>
                  <a:pt x="1008427" y="41746"/>
                  <a:pt x="997085" y="38910"/>
                </a:cubicBezTo>
                <a:cubicBezTo>
                  <a:pt x="990600" y="37289"/>
                  <a:pt x="984032" y="35967"/>
                  <a:pt x="977629" y="34046"/>
                </a:cubicBezTo>
                <a:cubicBezTo>
                  <a:pt x="948723" y="25375"/>
                  <a:pt x="941496" y="19918"/>
                  <a:pt x="909536" y="14591"/>
                </a:cubicBezTo>
                <a:cubicBezTo>
                  <a:pt x="899808" y="12970"/>
                  <a:pt x="890128" y="11030"/>
                  <a:pt x="880353" y="9727"/>
                </a:cubicBezTo>
                <a:cubicBezTo>
                  <a:pt x="865800" y="7787"/>
                  <a:pt x="851146" y="6684"/>
                  <a:pt x="836578" y="4863"/>
                </a:cubicBezTo>
                <a:cubicBezTo>
                  <a:pt x="825202" y="3441"/>
                  <a:pt x="813880" y="1621"/>
                  <a:pt x="802531" y="0"/>
                </a:cubicBezTo>
                <a:cubicBezTo>
                  <a:pt x="753893" y="1621"/>
                  <a:pt x="705179" y="1696"/>
                  <a:pt x="656617" y="4863"/>
                </a:cubicBezTo>
                <a:cubicBezTo>
                  <a:pt x="630530" y="6564"/>
                  <a:pt x="604897" y="13141"/>
                  <a:pt x="578795" y="14591"/>
                </a:cubicBezTo>
                <a:lnTo>
                  <a:pt x="491246" y="19455"/>
                </a:lnTo>
                <a:cubicBezTo>
                  <a:pt x="484761" y="21076"/>
                  <a:pt x="478385" y="23220"/>
                  <a:pt x="471791" y="24319"/>
                </a:cubicBezTo>
                <a:cubicBezTo>
                  <a:pt x="458898" y="26468"/>
                  <a:pt x="445837" y="27456"/>
                  <a:pt x="432880" y="29183"/>
                </a:cubicBezTo>
                <a:cubicBezTo>
                  <a:pt x="421517" y="30698"/>
                  <a:pt x="410142" y="32161"/>
                  <a:pt x="398834" y="34046"/>
                </a:cubicBezTo>
                <a:cubicBezTo>
                  <a:pt x="390679" y="35405"/>
                  <a:pt x="382490" y="36735"/>
                  <a:pt x="374514" y="38910"/>
                </a:cubicBezTo>
                <a:cubicBezTo>
                  <a:pt x="374505" y="38912"/>
                  <a:pt x="338040" y="51068"/>
                  <a:pt x="330740" y="53502"/>
                </a:cubicBezTo>
                <a:cubicBezTo>
                  <a:pt x="325876" y="55123"/>
                  <a:pt x="320414" y="55522"/>
                  <a:pt x="316148" y="58366"/>
                </a:cubicBezTo>
                <a:cubicBezTo>
                  <a:pt x="297291" y="70937"/>
                  <a:pt x="307102" y="66245"/>
                  <a:pt x="286965" y="72957"/>
                </a:cubicBezTo>
                <a:cubicBezTo>
                  <a:pt x="280480" y="79442"/>
                  <a:pt x="274973" y="87081"/>
                  <a:pt x="267510" y="92412"/>
                </a:cubicBezTo>
                <a:cubicBezTo>
                  <a:pt x="263338" y="95392"/>
                  <a:pt x="257185" y="94432"/>
                  <a:pt x="252919" y="97276"/>
                </a:cubicBezTo>
                <a:cubicBezTo>
                  <a:pt x="247196" y="101092"/>
                  <a:pt x="243611" y="107464"/>
                  <a:pt x="238327" y="111868"/>
                </a:cubicBezTo>
                <a:cubicBezTo>
                  <a:pt x="225756" y="122343"/>
                  <a:pt x="223767" y="121585"/>
                  <a:pt x="209144" y="126459"/>
                </a:cubicBezTo>
                <a:cubicBezTo>
                  <a:pt x="170244" y="184815"/>
                  <a:pt x="230212" y="98909"/>
                  <a:pt x="184825" y="150778"/>
                </a:cubicBezTo>
                <a:cubicBezTo>
                  <a:pt x="179272" y="157124"/>
                  <a:pt x="155903" y="194764"/>
                  <a:pt x="150778" y="204281"/>
                </a:cubicBezTo>
                <a:cubicBezTo>
                  <a:pt x="129743" y="243345"/>
                  <a:pt x="133783" y="235810"/>
                  <a:pt x="121595" y="272374"/>
                </a:cubicBezTo>
                <a:lnTo>
                  <a:pt x="111868" y="301557"/>
                </a:lnTo>
                <a:cubicBezTo>
                  <a:pt x="110247" y="309663"/>
                  <a:pt x="109618" y="318033"/>
                  <a:pt x="107004" y="325876"/>
                </a:cubicBezTo>
                <a:cubicBezTo>
                  <a:pt x="104711" y="332755"/>
                  <a:pt x="99969" y="338600"/>
                  <a:pt x="97276" y="345332"/>
                </a:cubicBezTo>
                <a:cubicBezTo>
                  <a:pt x="93468" y="354852"/>
                  <a:pt x="90791" y="364787"/>
                  <a:pt x="87548" y="374515"/>
                </a:cubicBezTo>
                <a:cubicBezTo>
                  <a:pt x="85680" y="385727"/>
                  <a:pt x="83809" y="406314"/>
                  <a:pt x="77821" y="418289"/>
                </a:cubicBezTo>
                <a:cubicBezTo>
                  <a:pt x="54701" y="464527"/>
                  <a:pt x="83454" y="386793"/>
                  <a:pt x="58365" y="462063"/>
                </a:cubicBezTo>
                <a:lnTo>
                  <a:pt x="48638" y="491246"/>
                </a:lnTo>
                <a:cubicBezTo>
                  <a:pt x="47017" y="496110"/>
                  <a:pt x="44780" y="500810"/>
                  <a:pt x="43774" y="505838"/>
                </a:cubicBezTo>
                <a:cubicBezTo>
                  <a:pt x="40430" y="522556"/>
                  <a:pt x="38626" y="533583"/>
                  <a:pt x="34046" y="549612"/>
                </a:cubicBezTo>
                <a:cubicBezTo>
                  <a:pt x="32637" y="554542"/>
                  <a:pt x="30803" y="559340"/>
                  <a:pt x="29182" y="564204"/>
                </a:cubicBezTo>
                <a:cubicBezTo>
                  <a:pt x="27561" y="573932"/>
                  <a:pt x="26385" y="583744"/>
                  <a:pt x="24319" y="593387"/>
                </a:cubicBezTo>
                <a:cubicBezTo>
                  <a:pt x="21518" y="606460"/>
                  <a:pt x="18819" y="619615"/>
                  <a:pt x="14591" y="632298"/>
                </a:cubicBezTo>
                <a:cubicBezTo>
                  <a:pt x="7613" y="653231"/>
                  <a:pt x="10970" y="641915"/>
                  <a:pt x="4863" y="666344"/>
                </a:cubicBezTo>
                <a:cubicBezTo>
                  <a:pt x="3242" y="692285"/>
                  <a:pt x="0" y="718175"/>
                  <a:pt x="0" y="744166"/>
                </a:cubicBezTo>
                <a:cubicBezTo>
                  <a:pt x="0" y="794451"/>
                  <a:pt x="2288" y="844725"/>
                  <a:pt x="4863" y="894944"/>
                </a:cubicBezTo>
                <a:cubicBezTo>
                  <a:pt x="5532" y="907998"/>
                  <a:pt x="6988" y="921074"/>
                  <a:pt x="9727" y="933855"/>
                </a:cubicBezTo>
                <a:cubicBezTo>
                  <a:pt x="11876" y="943881"/>
                  <a:pt x="16968" y="953090"/>
                  <a:pt x="19455" y="963038"/>
                </a:cubicBezTo>
                <a:cubicBezTo>
                  <a:pt x="28049" y="997412"/>
                  <a:pt x="22207" y="976157"/>
                  <a:pt x="38910" y="1026268"/>
                </a:cubicBezTo>
                <a:cubicBezTo>
                  <a:pt x="40531" y="1031132"/>
                  <a:pt x="40930" y="1036593"/>
                  <a:pt x="43774" y="1040859"/>
                </a:cubicBezTo>
                <a:cubicBezTo>
                  <a:pt x="50259" y="1050587"/>
                  <a:pt x="58001" y="1059585"/>
                  <a:pt x="63229" y="1070042"/>
                </a:cubicBezTo>
                <a:cubicBezTo>
                  <a:pt x="67815" y="1079213"/>
                  <a:pt x="67269" y="1090693"/>
                  <a:pt x="72957" y="1099225"/>
                </a:cubicBezTo>
                <a:cubicBezTo>
                  <a:pt x="76200" y="1104089"/>
                  <a:pt x="79785" y="1108741"/>
                  <a:pt x="82685" y="1113817"/>
                </a:cubicBezTo>
                <a:cubicBezTo>
                  <a:pt x="86282" y="1120112"/>
                  <a:pt x="88198" y="1127372"/>
                  <a:pt x="92412" y="1133272"/>
                </a:cubicBezTo>
                <a:cubicBezTo>
                  <a:pt x="96410" y="1138869"/>
                  <a:pt x="102781" y="1142433"/>
                  <a:pt x="107004" y="1147863"/>
                </a:cubicBezTo>
                <a:cubicBezTo>
                  <a:pt x="120168" y="1164788"/>
                  <a:pt x="139051" y="1203941"/>
                  <a:pt x="160506" y="1211093"/>
                </a:cubicBezTo>
                <a:lnTo>
                  <a:pt x="175097" y="1215957"/>
                </a:lnTo>
                <a:cubicBezTo>
                  <a:pt x="179961" y="1220821"/>
                  <a:pt x="183966" y="1226733"/>
                  <a:pt x="189689" y="1230549"/>
                </a:cubicBezTo>
                <a:cubicBezTo>
                  <a:pt x="193955" y="1233393"/>
                  <a:pt x="199695" y="1233119"/>
                  <a:pt x="204280" y="1235412"/>
                </a:cubicBezTo>
                <a:cubicBezTo>
                  <a:pt x="209509" y="1238026"/>
                  <a:pt x="213643" y="1242526"/>
                  <a:pt x="218872" y="1245140"/>
                </a:cubicBezTo>
                <a:cubicBezTo>
                  <a:pt x="223458" y="1247433"/>
                  <a:pt x="228877" y="1247711"/>
                  <a:pt x="233463" y="1250004"/>
                </a:cubicBezTo>
                <a:cubicBezTo>
                  <a:pt x="241105" y="1253825"/>
                  <a:pt x="262369" y="1270651"/>
                  <a:pt x="267510" y="1274323"/>
                </a:cubicBezTo>
                <a:cubicBezTo>
                  <a:pt x="272267" y="1277721"/>
                  <a:pt x="276873" y="1281437"/>
                  <a:pt x="282102" y="1284051"/>
                </a:cubicBezTo>
                <a:cubicBezTo>
                  <a:pt x="286688" y="1286344"/>
                  <a:pt x="292211" y="1286425"/>
                  <a:pt x="296693" y="1288915"/>
                </a:cubicBezTo>
                <a:cubicBezTo>
                  <a:pt x="306913" y="1294593"/>
                  <a:pt x="316148" y="1301885"/>
                  <a:pt x="325876" y="1308370"/>
                </a:cubicBezTo>
                <a:lnTo>
                  <a:pt x="355059" y="1327825"/>
                </a:lnTo>
                <a:cubicBezTo>
                  <a:pt x="359923" y="1331068"/>
                  <a:pt x="364105" y="1335704"/>
                  <a:pt x="369651" y="1337553"/>
                </a:cubicBezTo>
                <a:cubicBezTo>
                  <a:pt x="393561" y="1345523"/>
                  <a:pt x="398254" y="1345560"/>
                  <a:pt x="418289" y="1357008"/>
                </a:cubicBezTo>
                <a:cubicBezTo>
                  <a:pt x="423364" y="1359908"/>
                  <a:pt x="427538" y="1364362"/>
                  <a:pt x="432880" y="1366736"/>
                </a:cubicBezTo>
                <a:cubicBezTo>
                  <a:pt x="442250" y="1370900"/>
                  <a:pt x="462063" y="1376463"/>
                  <a:pt x="462063" y="1376463"/>
                </a:cubicBezTo>
                <a:cubicBezTo>
                  <a:pt x="466927" y="1379706"/>
                  <a:pt x="471313" y="1383817"/>
                  <a:pt x="476655" y="1386191"/>
                </a:cubicBezTo>
                <a:cubicBezTo>
                  <a:pt x="486025" y="1390356"/>
                  <a:pt x="496237" y="1392319"/>
                  <a:pt x="505838" y="1395919"/>
                </a:cubicBezTo>
                <a:cubicBezTo>
                  <a:pt x="518808" y="1400783"/>
                  <a:pt x="531962" y="1405182"/>
                  <a:pt x="544748" y="1410510"/>
                </a:cubicBezTo>
                <a:cubicBezTo>
                  <a:pt x="551441" y="1413299"/>
                  <a:pt x="557539" y="1417382"/>
                  <a:pt x="564204" y="1420238"/>
                </a:cubicBezTo>
                <a:cubicBezTo>
                  <a:pt x="568916" y="1422258"/>
                  <a:pt x="574083" y="1423083"/>
                  <a:pt x="578795" y="1425102"/>
                </a:cubicBezTo>
                <a:cubicBezTo>
                  <a:pt x="585459" y="1427958"/>
                  <a:pt x="591372" y="1432536"/>
                  <a:pt x="598251" y="1434829"/>
                </a:cubicBezTo>
                <a:cubicBezTo>
                  <a:pt x="606094" y="1437443"/>
                  <a:pt x="614594" y="1437518"/>
                  <a:pt x="622570" y="1439693"/>
                </a:cubicBezTo>
                <a:cubicBezTo>
                  <a:pt x="632463" y="1442391"/>
                  <a:pt x="642025" y="1446178"/>
                  <a:pt x="651753" y="1449421"/>
                </a:cubicBezTo>
                <a:cubicBezTo>
                  <a:pt x="656617" y="1451042"/>
                  <a:pt x="661370" y="1453042"/>
                  <a:pt x="666344" y="1454285"/>
                </a:cubicBezTo>
                <a:cubicBezTo>
                  <a:pt x="727155" y="1469488"/>
                  <a:pt x="651557" y="1450060"/>
                  <a:pt x="700391" y="1464012"/>
                </a:cubicBezTo>
                <a:cubicBezTo>
                  <a:pt x="706818" y="1465848"/>
                  <a:pt x="713419" y="1467040"/>
                  <a:pt x="719846" y="1468876"/>
                </a:cubicBezTo>
                <a:cubicBezTo>
                  <a:pt x="724776" y="1470285"/>
                  <a:pt x="729381" y="1472897"/>
                  <a:pt x="734438" y="1473740"/>
                </a:cubicBezTo>
                <a:cubicBezTo>
                  <a:pt x="748919" y="1476154"/>
                  <a:pt x="763621" y="1476983"/>
                  <a:pt x="778212" y="1478604"/>
                </a:cubicBezTo>
                <a:cubicBezTo>
                  <a:pt x="873255" y="1475436"/>
                  <a:pt x="890634" y="1480133"/>
                  <a:pt x="958174" y="1468876"/>
                </a:cubicBezTo>
                <a:cubicBezTo>
                  <a:pt x="998798" y="1462105"/>
                  <a:pt x="966897" y="1466497"/>
                  <a:pt x="1011676" y="1454285"/>
                </a:cubicBezTo>
                <a:cubicBezTo>
                  <a:pt x="1019652" y="1452110"/>
                  <a:pt x="1028019" y="1451596"/>
                  <a:pt x="1035995" y="1449421"/>
                </a:cubicBezTo>
                <a:cubicBezTo>
                  <a:pt x="1045888" y="1446723"/>
                  <a:pt x="1055657" y="1443501"/>
                  <a:pt x="1065178" y="1439693"/>
                </a:cubicBezTo>
                <a:cubicBezTo>
                  <a:pt x="1073284" y="1436451"/>
                  <a:pt x="1081074" y="1432263"/>
                  <a:pt x="1089497" y="1429966"/>
                </a:cubicBezTo>
                <a:cubicBezTo>
                  <a:pt x="1099011" y="1427371"/>
                  <a:pt x="1108952" y="1426723"/>
                  <a:pt x="1118680" y="1425102"/>
                </a:cubicBezTo>
                <a:cubicBezTo>
                  <a:pt x="1123544" y="1421859"/>
                  <a:pt x="1128043" y="1417988"/>
                  <a:pt x="1133272" y="1415374"/>
                </a:cubicBezTo>
                <a:cubicBezTo>
                  <a:pt x="1166364" y="1398827"/>
                  <a:pt x="1126840" y="1426082"/>
                  <a:pt x="1167319" y="1400783"/>
                </a:cubicBezTo>
                <a:cubicBezTo>
                  <a:pt x="1174193" y="1396487"/>
                  <a:pt x="1179736" y="1390213"/>
                  <a:pt x="1186774" y="1386191"/>
                </a:cubicBezTo>
                <a:cubicBezTo>
                  <a:pt x="1191225" y="1383647"/>
                  <a:pt x="1196565" y="1383127"/>
                  <a:pt x="1201365" y="1381327"/>
                </a:cubicBezTo>
                <a:cubicBezTo>
                  <a:pt x="1209540" y="1378261"/>
                  <a:pt x="1217876" y="1375505"/>
                  <a:pt x="1225685" y="1371600"/>
                </a:cubicBezTo>
                <a:cubicBezTo>
                  <a:pt x="1230913" y="1368986"/>
                  <a:pt x="1234934" y="1364246"/>
                  <a:pt x="1240276" y="1361872"/>
                </a:cubicBezTo>
                <a:cubicBezTo>
                  <a:pt x="1249646" y="1357707"/>
                  <a:pt x="1269459" y="1352144"/>
                  <a:pt x="1269459" y="1352144"/>
                </a:cubicBezTo>
                <a:cubicBezTo>
                  <a:pt x="1274323" y="1347280"/>
                  <a:pt x="1278454" y="1341551"/>
                  <a:pt x="1284051" y="1337553"/>
                </a:cubicBezTo>
                <a:cubicBezTo>
                  <a:pt x="1289951" y="1333339"/>
                  <a:pt x="1298379" y="1332952"/>
                  <a:pt x="1303506" y="1327825"/>
                </a:cubicBezTo>
                <a:cubicBezTo>
                  <a:pt x="1311773" y="1319558"/>
                  <a:pt x="1314694" y="1306909"/>
                  <a:pt x="1322961" y="1298642"/>
                </a:cubicBezTo>
                <a:cubicBezTo>
                  <a:pt x="1345820" y="1275784"/>
                  <a:pt x="1333737" y="1289775"/>
                  <a:pt x="1357008" y="1254868"/>
                </a:cubicBezTo>
                <a:lnTo>
                  <a:pt x="1376463" y="1225685"/>
                </a:lnTo>
                <a:lnTo>
                  <a:pt x="1386191" y="1211093"/>
                </a:lnTo>
                <a:cubicBezTo>
                  <a:pt x="1387812" y="1204608"/>
                  <a:pt x="1388066" y="1197617"/>
                  <a:pt x="1391055" y="1191638"/>
                </a:cubicBezTo>
                <a:cubicBezTo>
                  <a:pt x="1396283" y="1181181"/>
                  <a:pt x="1410510" y="1162455"/>
                  <a:pt x="1410510" y="1162455"/>
                </a:cubicBezTo>
                <a:cubicBezTo>
                  <a:pt x="1423378" y="1110986"/>
                  <a:pt x="1405906" y="1171599"/>
                  <a:pt x="1425102" y="1128408"/>
                </a:cubicBezTo>
                <a:cubicBezTo>
                  <a:pt x="1429266" y="1119038"/>
                  <a:pt x="1431587" y="1108953"/>
                  <a:pt x="1434829" y="1099225"/>
                </a:cubicBezTo>
                <a:lnTo>
                  <a:pt x="1439693" y="1084634"/>
                </a:lnTo>
                <a:cubicBezTo>
                  <a:pt x="1441314" y="1079770"/>
                  <a:pt x="1441713" y="1074308"/>
                  <a:pt x="1444557" y="1070042"/>
                </a:cubicBezTo>
                <a:lnTo>
                  <a:pt x="1464012" y="1040859"/>
                </a:lnTo>
                <a:cubicBezTo>
                  <a:pt x="1477976" y="985007"/>
                  <a:pt x="1458450" y="1053836"/>
                  <a:pt x="1478604" y="1006812"/>
                </a:cubicBezTo>
                <a:cubicBezTo>
                  <a:pt x="1481237" y="1000668"/>
                  <a:pt x="1481632" y="993784"/>
                  <a:pt x="1483468" y="987357"/>
                </a:cubicBezTo>
                <a:cubicBezTo>
                  <a:pt x="1484876" y="982428"/>
                  <a:pt x="1486923" y="977695"/>
                  <a:pt x="1488331" y="972766"/>
                </a:cubicBezTo>
                <a:cubicBezTo>
                  <a:pt x="1500537" y="930042"/>
                  <a:pt x="1486404" y="973682"/>
                  <a:pt x="1498059" y="938719"/>
                </a:cubicBezTo>
                <a:cubicBezTo>
                  <a:pt x="1495209" y="856078"/>
                  <a:pt x="1504286" y="834059"/>
                  <a:pt x="1488331" y="778212"/>
                </a:cubicBezTo>
                <a:cubicBezTo>
                  <a:pt x="1486923" y="773283"/>
                  <a:pt x="1485089" y="768485"/>
                  <a:pt x="1483468" y="763621"/>
                </a:cubicBezTo>
                <a:cubicBezTo>
                  <a:pt x="1481847" y="742544"/>
                  <a:pt x="1481226" y="721367"/>
                  <a:pt x="1478604" y="700391"/>
                </a:cubicBezTo>
                <a:cubicBezTo>
                  <a:pt x="1477968" y="695304"/>
                  <a:pt x="1475089" y="690746"/>
                  <a:pt x="1473740" y="685800"/>
                </a:cubicBezTo>
                <a:cubicBezTo>
                  <a:pt x="1470002" y="672095"/>
                  <a:pt x="1461738" y="632611"/>
                  <a:pt x="1454285" y="617706"/>
                </a:cubicBezTo>
                <a:lnTo>
                  <a:pt x="1444557" y="598251"/>
                </a:lnTo>
                <a:cubicBezTo>
                  <a:pt x="1441066" y="584285"/>
                  <a:pt x="1435887" y="561456"/>
                  <a:pt x="1429965" y="549612"/>
                </a:cubicBezTo>
                <a:cubicBezTo>
                  <a:pt x="1417624" y="524929"/>
                  <a:pt x="1424260" y="536190"/>
                  <a:pt x="1410510" y="515566"/>
                </a:cubicBezTo>
                <a:cubicBezTo>
                  <a:pt x="1407267" y="505838"/>
                  <a:pt x="1405368" y="495554"/>
                  <a:pt x="1400782" y="486383"/>
                </a:cubicBezTo>
                <a:cubicBezTo>
                  <a:pt x="1394297" y="473413"/>
                  <a:pt x="1385913" y="461229"/>
                  <a:pt x="1381327" y="447472"/>
                </a:cubicBezTo>
                <a:cubicBezTo>
                  <a:pt x="1379706" y="442608"/>
                  <a:pt x="1378756" y="437467"/>
                  <a:pt x="1376463" y="432881"/>
                </a:cubicBezTo>
                <a:cubicBezTo>
                  <a:pt x="1373849" y="427652"/>
                  <a:pt x="1370134" y="423046"/>
                  <a:pt x="1366736" y="418289"/>
                </a:cubicBezTo>
                <a:cubicBezTo>
                  <a:pt x="1359266" y="407831"/>
                  <a:pt x="1348975" y="395719"/>
                  <a:pt x="1342417" y="384242"/>
                </a:cubicBezTo>
                <a:cubicBezTo>
                  <a:pt x="1338820" y="377947"/>
                  <a:pt x="1336419" y="371004"/>
                  <a:pt x="1332689" y="364787"/>
                </a:cubicBezTo>
                <a:cubicBezTo>
                  <a:pt x="1326674" y="354762"/>
                  <a:pt x="1318463" y="346061"/>
                  <a:pt x="1313234" y="335604"/>
                </a:cubicBezTo>
                <a:cubicBezTo>
                  <a:pt x="1309991" y="329119"/>
                  <a:pt x="1307103" y="322444"/>
                  <a:pt x="1303506" y="316149"/>
                </a:cubicBezTo>
                <a:cubicBezTo>
                  <a:pt x="1296955" y="304686"/>
                  <a:pt x="1286644" y="292542"/>
                  <a:pt x="1279187" y="282102"/>
                </a:cubicBezTo>
                <a:cubicBezTo>
                  <a:pt x="1275789" y="277345"/>
                  <a:pt x="1273201" y="272001"/>
                  <a:pt x="1269459" y="267510"/>
                </a:cubicBezTo>
                <a:cubicBezTo>
                  <a:pt x="1265056" y="262226"/>
                  <a:pt x="1259271" y="258203"/>
                  <a:pt x="1254868" y="252919"/>
                </a:cubicBezTo>
                <a:cubicBezTo>
                  <a:pt x="1251126" y="248428"/>
                  <a:pt x="1248882" y="242818"/>
                  <a:pt x="1245140" y="238327"/>
                </a:cubicBezTo>
                <a:cubicBezTo>
                  <a:pt x="1218674" y="206569"/>
                  <a:pt x="1243289" y="241340"/>
                  <a:pt x="1211093" y="209144"/>
                </a:cubicBezTo>
                <a:cubicBezTo>
                  <a:pt x="1206960" y="205011"/>
                  <a:pt x="1205107" y="199044"/>
                  <a:pt x="1201365" y="194553"/>
                </a:cubicBezTo>
                <a:cubicBezTo>
                  <a:pt x="1196962" y="189269"/>
                  <a:pt x="1191177" y="185245"/>
                  <a:pt x="1186774" y="179961"/>
                </a:cubicBezTo>
                <a:cubicBezTo>
                  <a:pt x="1183032" y="175470"/>
                  <a:pt x="1181445" y="169219"/>
                  <a:pt x="1177046" y="165370"/>
                </a:cubicBezTo>
                <a:cubicBezTo>
                  <a:pt x="1168247" y="157671"/>
                  <a:pt x="1157591" y="152400"/>
                  <a:pt x="1147863" y="145915"/>
                </a:cubicBezTo>
                <a:cubicBezTo>
                  <a:pt x="1142999" y="142672"/>
                  <a:pt x="1137405" y="140320"/>
                  <a:pt x="1133272" y="136187"/>
                </a:cubicBezTo>
                <a:cubicBezTo>
                  <a:pt x="1123544" y="126459"/>
                  <a:pt x="1115536" y="114635"/>
                  <a:pt x="1104089" y="107004"/>
                </a:cubicBezTo>
                <a:cubicBezTo>
                  <a:pt x="1085682" y="94733"/>
                  <a:pt x="1104089" y="105383"/>
                  <a:pt x="1099225" y="102140"/>
                </a:cubicBezTo>
                <a:close/>
              </a:path>
            </a:pathLst>
          </a:cu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008043" y="2645923"/>
            <a:ext cx="2337306" cy="2607013"/>
          </a:xfrm>
          <a:custGeom>
            <a:avLst/>
            <a:gdLst>
              <a:gd name="connsiteX0" fmla="*/ 1398587 w 2337306"/>
              <a:gd name="connsiteY0" fmla="*/ 851171 h 2607013"/>
              <a:gd name="connsiteX1" fmla="*/ 1311038 w 2337306"/>
              <a:gd name="connsiteY1" fmla="*/ 856034 h 2607013"/>
              <a:gd name="connsiteX2" fmla="*/ 1092166 w 2337306"/>
              <a:gd name="connsiteY2" fmla="*/ 846307 h 2607013"/>
              <a:gd name="connsiteX3" fmla="*/ 1048391 w 2337306"/>
              <a:gd name="connsiteY3" fmla="*/ 851171 h 2607013"/>
              <a:gd name="connsiteX4" fmla="*/ 1033800 w 2337306"/>
              <a:gd name="connsiteY4" fmla="*/ 856034 h 2607013"/>
              <a:gd name="connsiteX5" fmla="*/ 1014344 w 2337306"/>
              <a:gd name="connsiteY5" fmla="*/ 846307 h 2607013"/>
              <a:gd name="connsiteX6" fmla="*/ 994889 w 2337306"/>
              <a:gd name="connsiteY6" fmla="*/ 812260 h 2607013"/>
              <a:gd name="connsiteX7" fmla="*/ 990025 w 2337306"/>
              <a:gd name="connsiteY7" fmla="*/ 787941 h 2607013"/>
              <a:gd name="connsiteX8" fmla="*/ 980297 w 2337306"/>
              <a:gd name="connsiteY8" fmla="*/ 758758 h 2607013"/>
              <a:gd name="connsiteX9" fmla="*/ 975434 w 2337306"/>
              <a:gd name="connsiteY9" fmla="*/ 719847 h 2607013"/>
              <a:gd name="connsiteX10" fmla="*/ 965706 w 2337306"/>
              <a:gd name="connsiteY10" fmla="*/ 544749 h 2607013"/>
              <a:gd name="connsiteX11" fmla="*/ 955978 w 2337306"/>
              <a:gd name="connsiteY11" fmla="*/ 442609 h 2607013"/>
              <a:gd name="connsiteX12" fmla="*/ 946251 w 2337306"/>
              <a:gd name="connsiteY12" fmla="*/ 413426 h 2607013"/>
              <a:gd name="connsiteX13" fmla="*/ 931659 w 2337306"/>
              <a:gd name="connsiteY13" fmla="*/ 364788 h 2607013"/>
              <a:gd name="connsiteX14" fmla="*/ 921931 w 2337306"/>
              <a:gd name="connsiteY14" fmla="*/ 350196 h 2607013"/>
              <a:gd name="connsiteX15" fmla="*/ 902476 w 2337306"/>
              <a:gd name="connsiteY15" fmla="*/ 306422 h 2607013"/>
              <a:gd name="connsiteX16" fmla="*/ 887885 w 2337306"/>
              <a:gd name="connsiteY16" fmla="*/ 301558 h 2607013"/>
              <a:gd name="connsiteX17" fmla="*/ 868429 w 2337306"/>
              <a:gd name="connsiteY17" fmla="*/ 272375 h 2607013"/>
              <a:gd name="connsiteX18" fmla="*/ 834383 w 2337306"/>
              <a:gd name="connsiteY18" fmla="*/ 228600 h 2607013"/>
              <a:gd name="connsiteX19" fmla="*/ 819791 w 2337306"/>
              <a:gd name="connsiteY19" fmla="*/ 223737 h 2607013"/>
              <a:gd name="connsiteX20" fmla="*/ 795472 w 2337306"/>
              <a:gd name="connsiteY20" fmla="*/ 194554 h 2607013"/>
              <a:gd name="connsiteX21" fmla="*/ 780880 w 2337306"/>
              <a:gd name="connsiteY21" fmla="*/ 175098 h 2607013"/>
              <a:gd name="connsiteX22" fmla="*/ 766289 w 2337306"/>
              <a:gd name="connsiteY22" fmla="*/ 165371 h 2607013"/>
              <a:gd name="connsiteX23" fmla="*/ 737106 w 2337306"/>
              <a:gd name="connsiteY23" fmla="*/ 145915 h 2607013"/>
              <a:gd name="connsiteX24" fmla="*/ 722514 w 2337306"/>
              <a:gd name="connsiteY24" fmla="*/ 131324 h 2607013"/>
              <a:gd name="connsiteX25" fmla="*/ 707923 w 2337306"/>
              <a:gd name="connsiteY25" fmla="*/ 121596 h 2607013"/>
              <a:gd name="connsiteX26" fmla="*/ 688468 w 2337306"/>
              <a:gd name="connsiteY26" fmla="*/ 107005 h 2607013"/>
              <a:gd name="connsiteX27" fmla="*/ 673876 w 2337306"/>
              <a:gd name="connsiteY27" fmla="*/ 97277 h 2607013"/>
              <a:gd name="connsiteX28" fmla="*/ 654421 w 2337306"/>
              <a:gd name="connsiteY28" fmla="*/ 82686 h 2607013"/>
              <a:gd name="connsiteX29" fmla="*/ 634966 w 2337306"/>
              <a:gd name="connsiteY29" fmla="*/ 77822 h 2607013"/>
              <a:gd name="connsiteX30" fmla="*/ 620374 w 2337306"/>
              <a:gd name="connsiteY30" fmla="*/ 72958 h 2607013"/>
              <a:gd name="connsiteX31" fmla="*/ 600919 w 2337306"/>
              <a:gd name="connsiteY31" fmla="*/ 58366 h 2607013"/>
              <a:gd name="connsiteX32" fmla="*/ 581463 w 2337306"/>
              <a:gd name="connsiteY32" fmla="*/ 53503 h 2607013"/>
              <a:gd name="connsiteX33" fmla="*/ 566872 w 2337306"/>
              <a:gd name="connsiteY33" fmla="*/ 48639 h 2607013"/>
              <a:gd name="connsiteX34" fmla="*/ 552280 w 2337306"/>
              <a:gd name="connsiteY34" fmla="*/ 38911 h 2607013"/>
              <a:gd name="connsiteX35" fmla="*/ 532825 w 2337306"/>
              <a:gd name="connsiteY35" fmla="*/ 34047 h 2607013"/>
              <a:gd name="connsiteX36" fmla="*/ 489051 w 2337306"/>
              <a:gd name="connsiteY36" fmla="*/ 19456 h 2607013"/>
              <a:gd name="connsiteX37" fmla="*/ 469595 w 2337306"/>
              <a:gd name="connsiteY37" fmla="*/ 9728 h 2607013"/>
              <a:gd name="connsiteX38" fmla="*/ 425821 w 2337306"/>
              <a:gd name="connsiteY38" fmla="*/ 4864 h 2607013"/>
              <a:gd name="connsiteX39" fmla="*/ 401502 w 2337306"/>
              <a:gd name="connsiteY39" fmla="*/ 0 h 2607013"/>
              <a:gd name="connsiteX40" fmla="*/ 284770 w 2337306"/>
              <a:gd name="connsiteY40" fmla="*/ 4864 h 2607013"/>
              <a:gd name="connsiteX41" fmla="*/ 260451 w 2337306"/>
              <a:gd name="connsiteY41" fmla="*/ 9728 h 2607013"/>
              <a:gd name="connsiteX42" fmla="*/ 226404 w 2337306"/>
              <a:gd name="connsiteY42" fmla="*/ 14592 h 2607013"/>
              <a:gd name="connsiteX43" fmla="*/ 192357 w 2337306"/>
              <a:gd name="connsiteY43" fmla="*/ 24320 h 2607013"/>
              <a:gd name="connsiteX44" fmla="*/ 177766 w 2337306"/>
              <a:gd name="connsiteY44" fmla="*/ 38911 h 2607013"/>
              <a:gd name="connsiteX45" fmla="*/ 148583 w 2337306"/>
              <a:gd name="connsiteY45" fmla="*/ 82686 h 2607013"/>
              <a:gd name="connsiteX46" fmla="*/ 138855 w 2337306"/>
              <a:gd name="connsiteY46" fmla="*/ 111868 h 2607013"/>
              <a:gd name="connsiteX47" fmla="*/ 119400 w 2337306"/>
              <a:gd name="connsiteY47" fmla="*/ 141051 h 2607013"/>
              <a:gd name="connsiteX48" fmla="*/ 114536 w 2337306"/>
              <a:gd name="connsiteY48" fmla="*/ 155643 h 2607013"/>
              <a:gd name="connsiteX49" fmla="*/ 75625 w 2337306"/>
              <a:gd name="connsiteY49" fmla="*/ 199417 h 2607013"/>
              <a:gd name="connsiteX50" fmla="*/ 65897 w 2337306"/>
              <a:gd name="connsiteY50" fmla="*/ 218873 h 2607013"/>
              <a:gd name="connsiteX51" fmla="*/ 36714 w 2337306"/>
              <a:gd name="connsiteY51" fmla="*/ 272375 h 2607013"/>
              <a:gd name="connsiteX52" fmla="*/ 26987 w 2337306"/>
              <a:gd name="connsiteY52" fmla="*/ 301558 h 2607013"/>
              <a:gd name="connsiteX53" fmla="*/ 17259 w 2337306"/>
              <a:gd name="connsiteY53" fmla="*/ 330741 h 2607013"/>
              <a:gd name="connsiteX54" fmla="*/ 7531 w 2337306"/>
              <a:gd name="connsiteY54" fmla="*/ 364788 h 2607013"/>
              <a:gd name="connsiteX55" fmla="*/ 2668 w 2337306"/>
              <a:gd name="connsiteY55" fmla="*/ 442609 h 2607013"/>
              <a:gd name="connsiteX56" fmla="*/ 12395 w 2337306"/>
              <a:gd name="connsiteY56" fmla="*/ 656617 h 2607013"/>
              <a:gd name="connsiteX57" fmla="*/ 17259 w 2337306"/>
              <a:gd name="connsiteY57" fmla="*/ 714983 h 2607013"/>
              <a:gd name="connsiteX58" fmla="*/ 26987 w 2337306"/>
              <a:gd name="connsiteY58" fmla="*/ 744166 h 2607013"/>
              <a:gd name="connsiteX59" fmla="*/ 31851 w 2337306"/>
              <a:gd name="connsiteY59" fmla="*/ 763622 h 2607013"/>
              <a:gd name="connsiteX60" fmla="*/ 41578 w 2337306"/>
              <a:gd name="connsiteY60" fmla="*/ 783077 h 2607013"/>
              <a:gd name="connsiteX61" fmla="*/ 51306 w 2337306"/>
              <a:gd name="connsiteY61" fmla="*/ 812260 h 2607013"/>
              <a:gd name="connsiteX62" fmla="*/ 61034 w 2337306"/>
              <a:gd name="connsiteY62" fmla="*/ 836579 h 2607013"/>
              <a:gd name="connsiteX63" fmla="*/ 65897 w 2337306"/>
              <a:gd name="connsiteY63" fmla="*/ 865762 h 2607013"/>
              <a:gd name="connsiteX64" fmla="*/ 80489 w 2337306"/>
              <a:gd name="connsiteY64" fmla="*/ 899809 h 2607013"/>
              <a:gd name="connsiteX65" fmla="*/ 95080 w 2337306"/>
              <a:gd name="connsiteY65" fmla="*/ 914400 h 2607013"/>
              <a:gd name="connsiteX66" fmla="*/ 104808 w 2337306"/>
              <a:gd name="connsiteY66" fmla="*/ 953311 h 2607013"/>
              <a:gd name="connsiteX67" fmla="*/ 114536 w 2337306"/>
              <a:gd name="connsiteY67" fmla="*/ 972766 h 2607013"/>
              <a:gd name="connsiteX68" fmla="*/ 124263 w 2337306"/>
              <a:gd name="connsiteY68" fmla="*/ 987358 h 2607013"/>
              <a:gd name="connsiteX69" fmla="*/ 129127 w 2337306"/>
              <a:gd name="connsiteY69" fmla="*/ 1001949 h 2607013"/>
              <a:gd name="connsiteX70" fmla="*/ 138855 w 2337306"/>
              <a:gd name="connsiteY70" fmla="*/ 1021405 h 2607013"/>
              <a:gd name="connsiteX71" fmla="*/ 143719 w 2337306"/>
              <a:gd name="connsiteY71" fmla="*/ 1035996 h 2607013"/>
              <a:gd name="connsiteX72" fmla="*/ 148583 w 2337306"/>
              <a:gd name="connsiteY72" fmla="*/ 1055451 h 2607013"/>
              <a:gd name="connsiteX73" fmla="*/ 163174 w 2337306"/>
              <a:gd name="connsiteY73" fmla="*/ 1074907 h 2607013"/>
              <a:gd name="connsiteX74" fmla="*/ 182629 w 2337306"/>
              <a:gd name="connsiteY74" fmla="*/ 1104090 h 2607013"/>
              <a:gd name="connsiteX75" fmla="*/ 187493 w 2337306"/>
              <a:gd name="connsiteY75" fmla="*/ 1118681 h 2607013"/>
              <a:gd name="connsiteX76" fmla="*/ 202085 w 2337306"/>
              <a:gd name="connsiteY76" fmla="*/ 1133273 h 2607013"/>
              <a:gd name="connsiteX77" fmla="*/ 211812 w 2337306"/>
              <a:gd name="connsiteY77" fmla="*/ 1147864 h 2607013"/>
              <a:gd name="connsiteX78" fmla="*/ 226404 w 2337306"/>
              <a:gd name="connsiteY78" fmla="*/ 1157592 h 2607013"/>
              <a:gd name="connsiteX79" fmla="*/ 245859 w 2337306"/>
              <a:gd name="connsiteY79" fmla="*/ 1172183 h 2607013"/>
              <a:gd name="connsiteX80" fmla="*/ 255587 w 2337306"/>
              <a:gd name="connsiteY80" fmla="*/ 1186775 h 2607013"/>
              <a:gd name="connsiteX81" fmla="*/ 299361 w 2337306"/>
              <a:gd name="connsiteY81" fmla="*/ 1211094 h 2607013"/>
              <a:gd name="connsiteX82" fmla="*/ 313953 w 2337306"/>
              <a:gd name="connsiteY82" fmla="*/ 1220822 h 2607013"/>
              <a:gd name="connsiteX83" fmla="*/ 333408 w 2337306"/>
              <a:gd name="connsiteY83" fmla="*/ 1230549 h 2607013"/>
              <a:gd name="connsiteX84" fmla="*/ 348000 w 2337306"/>
              <a:gd name="connsiteY84" fmla="*/ 1240277 h 2607013"/>
              <a:gd name="connsiteX85" fmla="*/ 377183 w 2337306"/>
              <a:gd name="connsiteY85" fmla="*/ 1254868 h 2607013"/>
              <a:gd name="connsiteX86" fmla="*/ 386910 w 2337306"/>
              <a:gd name="connsiteY86" fmla="*/ 1269460 h 2607013"/>
              <a:gd name="connsiteX87" fmla="*/ 401502 w 2337306"/>
              <a:gd name="connsiteY87" fmla="*/ 1279188 h 2607013"/>
              <a:gd name="connsiteX88" fmla="*/ 420957 w 2337306"/>
              <a:gd name="connsiteY88" fmla="*/ 1308371 h 2607013"/>
              <a:gd name="connsiteX89" fmla="*/ 435548 w 2337306"/>
              <a:gd name="connsiteY89" fmla="*/ 1322962 h 2607013"/>
              <a:gd name="connsiteX90" fmla="*/ 445276 w 2337306"/>
              <a:gd name="connsiteY90" fmla="*/ 1337554 h 2607013"/>
              <a:gd name="connsiteX91" fmla="*/ 469595 w 2337306"/>
              <a:gd name="connsiteY91" fmla="*/ 1371600 h 2607013"/>
              <a:gd name="connsiteX92" fmla="*/ 474459 w 2337306"/>
              <a:gd name="connsiteY92" fmla="*/ 1391056 h 2607013"/>
              <a:gd name="connsiteX93" fmla="*/ 479323 w 2337306"/>
              <a:gd name="connsiteY93" fmla="*/ 1405647 h 2607013"/>
              <a:gd name="connsiteX94" fmla="*/ 484187 w 2337306"/>
              <a:gd name="connsiteY94" fmla="*/ 1429966 h 2607013"/>
              <a:gd name="connsiteX95" fmla="*/ 493914 w 2337306"/>
              <a:gd name="connsiteY95" fmla="*/ 1556426 h 2607013"/>
              <a:gd name="connsiteX96" fmla="*/ 498778 w 2337306"/>
              <a:gd name="connsiteY96" fmla="*/ 1609928 h 2607013"/>
              <a:gd name="connsiteX97" fmla="*/ 508506 w 2337306"/>
              <a:gd name="connsiteY97" fmla="*/ 1658566 h 2607013"/>
              <a:gd name="connsiteX98" fmla="*/ 518234 w 2337306"/>
              <a:gd name="connsiteY98" fmla="*/ 1702341 h 2607013"/>
              <a:gd name="connsiteX99" fmla="*/ 523097 w 2337306"/>
              <a:gd name="connsiteY99" fmla="*/ 1716932 h 2607013"/>
              <a:gd name="connsiteX100" fmla="*/ 527961 w 2337306"/>
              <a:gd name="connsiteY100" fmla="*/ 1741251 h 2607013"/>
              <a:gd name="connsiteX101" fmla="*/ 542553 w 2337306"/>
              <a:gd name="connsiteY101" fmla="*/ 1789890 h 2607013"/>
              <a:gd name="connsiteX102" fmla="*/ 552280 w 2337306"/>
              <a:gd name="connsiteY102" fmla="*/ 1877439 h 2607013"/>
              <a:gd name="connsiteX103" fmla="*/ 557144 w 2337306"/>
              <a:gd name="connsiteY103" fmla="*/ 1896894 h 2607013"/>
              <a:gd name="connsiteX104" fmla="*/ 562008 w 2337306"/>
              <a:gd name="connsiteY104" fmla="*/ 1945532 h 2607013"/>
              <a:gd name="connsiteX105" fmla="*/ 566872 w 2337306"/>
              <a:gd name="connsiteY105" fmla="*/ 1960124 h 2607013"/>
              <a:gd name="connsiteX106" fmla="*/ 571736 w 2337306"/>
              <a:gd name="connsiteY106" fmla="*/ 1979579 h 2607013"/>
              <a:gd name="connsiteX107" fmla="*/ 581463 w 2337306"/>
              <a:gd name="connsiteY107" fmla="*/ 2037945 h 2607013"/>
              <a:gd name="connsiteX108" fmla="*/ 591191 w 2337306"/>
              <a:gd name="connsiteY108" fmla="*/ 2071992 h 2607013"/>
              <a:gd name="connsiteX109" fmla="*/ 630102 w 2337306"/>
              <a:gd name="connsiteY109" fmla="*/ 2130358 h 2607013"/>
              <a:gd name="connsiteX110" fmla="*/ 649557 w 2337306"/>
              <a:gd name="connsiteY110" fmla="*/ 2159541 h 2607013"/>
              <a:gd name="connsiteX111" fmla="*/ 659285 w 2337306"/>
              <a:gd name="connsiteY111" fmla="*/ 2174132 h 2607013"/>
              <a:gd name="connsiteX112" fmla="*/ 698195 w 2337306"/>
              <a:gd name="connsiteY112" fmla="*/ 2208179 h 2607013"/>
              <a:gd name="connsiteX113" fmla="*/ 707923 w 2337306"/>
              <a:gd name="connsiteY113" fmla="*/ 2222771 h 2607013"/>
              <a:gd name="connsiteX114" fmla="*/ 741970 w 2337306"/>
              <a:gd name="connsiteY114" fmla="*/ 2261681 h 2607013"/>
              <a:gd name="connsiteX115" fmla="*/ 751697 w 2337306"/>
              <a:gd name="connsiteY115" fmla="*/ 2276273 h 2607013"/>
              <a:gd name="connsiteX116" fmla="*/ 761425 w 2337306"/>
              <a:gd name="connsiteY116" fmla="*/ 2295728 h 2607013"/>
              <a:gd name="connsiteX117" fmla="*/ 785744 w 2337306"/>
              <a:gd name="connsiteY117" fmla="*/ 2315183 h 2607013"/>
              <a:gd name="connsiteX118" fmla="*/ 805200 w 2337306"/>
              <a:gd name="connsiteY118" fmla="*/ 2344366 h 2607013"/>
              <a:gd name="connsiteX119" fmla="*/ 824655 w 2337306"/>
              <a:gd name="connsiteY119" fmla="*/ 2373549 h 2607013"/>
              <a:gd name="connsiteX120" fmla="*/ 868429 w 2337306"/>
              <a:gd name="connsiteY120" fmla="*/ 2431915 h 2607013"/>
              <a:gd name="connsiteX121" fmla="*/ 883021 w 2337306"/>
              <a:gd name="connsiteY121" fmla="*/ 2441643 h 2607013"/>
              <a:gd name="connsiteX122" fmla="*/ 936523 w 2337306"/>
              <a:gd name="connsiteY122" fmla="*/ 2480554 h 2607013"/>
              <a:gd name="connsiteX123" fmla="*/ 970570 w 2337306"/>
              <a:gd name="connsiteY123" fmla="*/ 2504873 h 2607013"/>
              <a:gd name="connsiteX124" fmla="*/ 1019208 w 2337306"/>
              <a:gd name="connsiteY124" fmla="*/ 2524328 h 2607013"/>
              <a:gd name="connsiteX125" fmla="*/ 1062983 w 2337306"/>
              <a:gd name="connsiteY125" fmla="*/ 2543783 h 2607013"/>
              <a:gd name="connsiteX126" fmla="*/ 1092166 w 2337306"/>
              <a:gd name="connsiteY126" fmla="*/ 2553511 h 2607013"/>
              <a:gd name="connsiteX127" fmla="*/ 1111621 w 2337306"/>
              <a:gd name="connsiteY127" fmla="*/ 2558375 h 2607013"/>
              <a:gd name="connsiteX128" fmla="*/ 1126212 w 2337306"/>
              <a:gd name="connsiteY128" fmla="*/ 2563239 h 2607013"/>
              <a:gd name="connsiteX129" fmla="*/ 1218625 w 2337306"/>
              <a:gd name="connsiteY129" fmla="*/ 2568103 h 2607013"/>
              <a:gd name="connsiteX130" fmla="*/ 1257536 w 2337306"/>
              <a:gd name="connsiteY130" fmla="*/ 2572966 h 2607013"/>
              <a:gd name="connsiteX131" fmla="*/ 1276991 w 2337306"/>
              <a:gd name="connsiteY131" fmla="*/ 2577830 h 2607013"/>
              <a:gd name="connsiteX132" fmla="*/ 1461817 w 2337306"/>
              <a:gd name="connsiteY132" fmla="*/ 2587558 h 2607013"/>
              <a:gd name="connsiteX133" fmla="*/ 1505591 w 2337306"/>
              <a:gd name="connsiteY133" fmla="*/ 2597286 h 2607013"/>
              <a:gd name="connsiteX134" fmla="*/ 1554229 w 2337306"/>
              <a:gd name="connsiteY134" fmla="*/ 2602149 h 2607013"/>
              <a:gd name="connsiteX135" fmla="*/ 1593140 w 2337306"/>
              <a:gd name="connsiteY135" fmla="*/ 2607013 h 2607013"/>
              <a:gd name="connsiteX136" fmla="*/ 1846059 w 2337306"/>
              <a:gd name="connsiteY136" fmla="*/ 2602149 h 2607013"/>
              <a:gd name="connsiteX137" fmla="*/ 1865514 w 2337306"/>
              <a:gd name="connsiteY137" fmla="*/ 2597286 h 2607013"/>
              <a:gd name="connsiteX138" fmla="*/ 1919017 w 2337306"/>
              <a:gd name="connsiteY138" fmla="*/ 2587558 h 2607013"/>
              <a:gd name="connsiteX139" fmla="*/ 1948200 w 2337306"/>
              <a:gd name="connsiteY139" fmla="*/ 2577830 h 2607013"/>
              <a:gd name="connsiteX140" fmla="*/ 1962791 w 2337306"/>
              <a:gd name="connsiteY140" fmla="*/ 2572966 h 2607013"/>
              <a:gd name="connsiteX141" fmla="*/ 1996838 w 2337306"/>
              <a:gd name="connsiteY141" fmla="*/ 2563239 h 2607013"/>
              <a:gd name="connsiteX142" fmla="*/ 2045476 w 2337306"/>
              <a:gd name="connsiteY142" fmla="*/ 2548647 h 2607013"/>
              <a:gd name="connsiteX143" fmla="*/ 2064931 w 2337306"/>
              <a:gd name="connsiteY143" fmla="*/ 2538920 h 2607013"/>
              <a:gd name="connsiteX144" fmla="*/ 2094114 w 2337306"/>
              <a:gd name="connsiteY144" fmla="*/ 2519464 h 2607013"/>
              <a:gd name="connsiteX145" fmla="*/ 2108706 w 2337306"/>
              <a:gd name="connsiteY145" fmla="*/ 2514600 h 2607013"/>
              <a:gd name="connsiteX146" fmla="*/ 2142753 w 2337306"/>
              <a:gd name="connsiteY146" fmla="*/ 2495145 h 2607013"/>
              <a:gd name="connsiteX147" fmla="*/ 2157344 w 2337306"/>
              <a:gd name="connsiteY147" fmla="*/ 2480554 h 2607013"/>
              <a:gd name="connsiteX148" fmla="*/ 2191391 w 2337306"/>
              <a:gd name="connsiteY148" fmla="*/ 2456234 h 2607013"/>
              <a:gd name="connsiteX149" fmla="*/ 2201119 w 2337306"/>
              <a:gd name="connsiteY149" fmla="*/ 2441643 h 2607013"/>
              <a:gd name="connsiteX150" fmla="*/ 2220574 w 2337306"/>
              <a:gd name="connsiteY150" fmla="*/ 2427051 h 2607013"/>
              <a:gd name="connsiteX151" fmla="*/ 2259485 w 2337306"/>
              <a:gd name="connsiteY151" fmla="*/ 2378413 h 2607013"/>
              <a:gd name="connsiteX152" fmla="*/ 2278940 w 2337306"/>
              <a:gd name="connsiteY152" fmla="*/ 2344366 h 2607013"/>
              <a:gd name="connsiteX153" fmla="*/ 2303259 w 2337306"/>
              <a:gd name="connsiteY153" fmla="*/ 2315183 h 2607013"/>
              <a:gd name="connsiteX154" fmla="*/ 2312987 w 2337306"/>
              <a:gd name="connsiteY154" fmla="*/ 2276273 h 2607013"/>
              <a:gd name="connsiteX155" fmla="*/ 2322714 w 2337306"/>
              <a:gd name="connsiteY155" fmla="*/ 2237362 h 2607013"/>
              <a:gd name="connsiteX156" fmla="*/ 2327578 w 2337306"/>
              <a:gd name="connsiteY156" fmla="*/ 2217907 h 2607013"/>
              <a:gd name="connsiteX157" fmla="*/ 2332442 w 2337306"/>
              <a:gd name="connsiteY157" fmla="*/ 2203315 h 2607013"/>
              <a:gd name="connsiteX158" fmla="*/ 2337306 w 2337306"/>
              <a:gd name="connsiteY158" fmla="*/ 2178996 h 2607013"/>
              <a:gd name="connsiteX159" fmla="*/ 2332442 w 2337306"/>
              <a:gd name="connsiteY159" fmla="*/ 1969851 h 2607013"/>
              <a:gd name="connsiteX160" fmla="*/ 2327578 w 2337306"/>
              <a:gd name="connsiteY160" fmla="*/ 1955260 h 2607013"/>
              <a:gd name="connsiteX161" fmla="*/ 2322714 w 2337306"/>
              <a:gd name="connsiteY161" fmla="*/ 1921213 h 2607013"/>
              <a:gd name="connsiteX162" fmla="*/ 2308123 w 2337306"/>
              <a:gd name="connsiteY162" fmla="*/ 1828800 h 2607013"/>
              <a:gd name="connsiteX163" fmla="*/ 2303259 w 2337306"/>
              <a:gd name="connsiteY163" fmla="*/ 1809345 h 2607013"/>
              <a:gd name="connsiteX164" fmla="*/ 2293531 w 2337306"/>
              <a:gd name="connsiteY164" fmla="*/ 1794754 h 2607013"/>
              <a:gd name="connsiteX165" fmla="*/ 2288668 w 2337306"/>
              <a:gd name="connsiteY165" fmla="*/ 1765571 h 2607013"/>
              <a:gd name="connsiteX166" fmla="*/ 2254621 w 2337306"/>
              <a:gd name="connsiteY166" fmla="*/ 1702341 h 2607013"/>
              <a:gd name="connsiteX167" fmla="*/ 2249757 w 2337306"/>
              <a:gd name="connsiteY167" fmla="*/ 1682886 h 2607013"/>
              <a:gd name="connsiteX168" fmla="*/ 2230302 w 2337306"/>
              <a:gd name="connsiteY168" fmla="*/ 1653703 h 2607013"/>
              <a:gd name="connsiteX169" fmla="*/ 2215710 w 2337306"/>
              <a:gd name="connsiteY169" fmla="*/ 1619656 h 2607013"/>
              <a:gd name="connsiteX170" fmla="*/ 2201119 w 2337306"/>
              <a:gd name="connsiteY170" fmla="*/ 1605064 h 2607013"/>
              <a:gd name="connsiteX171" fmla="*/ 2191391 w 2337306"/>
              <a:gd name="connsiteY171" fmla="*/ 1590473 h 2607013"/>
              <a:gd name="connsiteX172" fmla="*/ 2176800 w 2337306"/>
              <a:gd name="connsiteY172" fmla="*/ 1575881 h 2607013"/>
              <a:gd name="connsiteX173" fmla="*/ 2137889 w 2337306"/>
              <a:gd name="connsiteY173" fmla="*/ 1532107 h 2607013"/>
              <a:gd name="connsiteX174" fmla="*/ 2118434 w 2337306"/>
              <a:gd name="connsiteY174" fmla="*/ 1522379 h 2607013"/>
              <a:gd name="connsiteX175" fmla="*/ 2094114 w 2337306"/>
              <a:gd name="connsiteY175" fmla="*/ 1493196 h 2607013"/>
              <a:gd name="connsiteX176" fmla="*/ 2060068 w 2337306"/>
              <a:gd name="connsiteY176" fmla="*/ 1468877 h 2607013"/>
              <a:gd name="connsiteX177" fmla="*/ 2030885 w 2337306"/>
              <a:gd name="connsiteY177" fmla="*/ 1444558 h 2607013"/>
              <a:gd name="connsiteX178" fmla="*/ 2016293 w 2337306"/>
              <a:gd name="connsiteY178" fmla="*/ 1429966 h 2607013"/>
              <a:gd name="connsiteX179" fmla="*/ 1991974 w 2337306"/>
              <a:gd name="connsiteY179" fmla="*/ 1415375 h 2607013"/>
              <a:gd name="connsiteX180" fmla="*/ 1987110 w 2337306"/>
              <a:gd name="connsiteY180" fmla="*/ 1400783 h 2607013"/>
              <a:gd name="connsiteX181" fmla="*/ 1938472 w 2337306"/>
              <a:gd name="connsiteY181" fmla="*/ 1357009 h 2607013"/>
              <a:gd name="connsiteX182" fmla="*/ 1899561 w 2337306"/>
              <a:gd name="connsiteY182" fmla="*/ 1313234 h 2607013"/>
              <a:gd name="connsiteX183" fmla="*/ 1865514 w 2337306"/>
              <a:gd name="connsiteY183" fmla="*/ 1284051 h 2607013"/>
              <a:gd name="connsiteX184" fmla="*/ 1816876 w 2337306"/>
              <a:gd name="connsiteY184" fmla="*/ 1230549 h 2607013"/>
              <a:gd name="connsiteX185" fmla="*/ 1802285 w 2337306"/>
              <a:gd name="connsiteY185" fmla="*/ 1215958 h 2607013"/>
              <a:gd name="connsiteX186" fmla="*/ 1777966 w 2337306"/>
              <a:gd name="connsiteY186" fmla="*/ 1201366 h 2607013"/>
              <a:gd name="connsiteX187" fmla="*/ 1748783 w 2337306"/>
              <a:gd name="connsiteY187" fmla="*/ 1181911 h 2607013"/>
              <a:gd name="connsiteX188" fmla="*/ 1724463 w 2337306"/>
              <a:gd name="connsiteY188" fmla="*/ 1152728 h 2607013"/>
              <a:gd name="connsiteX189" fmla="*/ 1709872 w 2337306"/>
              <a:gd name="connsiteY189" fmla="*/ 1143000 h 2607013"/>
              <a:gd name="connsiteX190" fmla="*/ 1670961 w 2337306"/>
              <a:gd name="connsiteY190" fmla="*/ 1099226 h 2607013"/>
              <a:gd name="connsiteX191" fmla="*/ 1651506 w 2337306"/>
              <a:gd name="connsiteY191" fmla="*/ 1089498 h 2607013"/>
              <a:gd name="connsiteX192" fmla="*/ 1636914 w 2337306"/>
              <a:gd name="connsiteY192" fmla="*/ 1074907 h 2607013"/>
              <a:gd name="connsiteX193" fmla="*/ 1622323 w 2337306"/>
              <a:gd name="connsiteY193" fmla="*/ 1065179 h 2607013"/>
              <a:gd name="connsiteX194" fmla="*/ 1593140 w 2337306"/>
              <a:gd name="connsiteY194" fmla="*/ 1045724 h 2607013"/>
              <a:gd name="connsiteX195" fmla="*/ 1563957 w 2337306"/>
              <a:gd name="connsiteY195" fmla="*/ 1016541 h 2607013"/>
              <a:gd name="connsiteX196" fmla="*/ 1534774 w 2337306"/>
              <a:gd name="connsiteY196" fmla="*/ 987358 h 2607013"/>
              <a:gd name="connsiteX197" fmla="*/ 1525046 w 2337306"/>
              <a:gd name="connsiteY197" fmla="*/ 972766 h 2607013"/>
              <a:gd name="connsiteX198" fmla="*/ 1510455 w 2337306"/>
              <a:gd name="connsiteY198" fmla="*/ 963039 h 2607013"/>
              <a:gd name="connsiteX199" fmla="*/ 1495863 w 2337306"/>
              <a:gd name="connsiteY199" fmla="*/ 948447 h 2607013"/>
              <a:gd name="connsiteX200" fmla="*/ 1481272 w 2337306"/>
              <a:gd name="connsiteY200" fmla="*/ 938720 h 2607013"/>
              <a:gd name="connsiteX201" fmla="*/ 1452089 w 2337306"/>
              <a:gd name="connsiteY201" fmla="*/ 914400 h 2607013"/>
              <a:gd name="connsiteX202" fmla="*/ 1442361 w 2337306"/>
              <a:gd name="connsiteY202" fmla="*/ 899809 h 2607013"/>
              <a:gd name="connsiteX203" fmla="*/ 1427770 w 2337306"/>
              <a:gd name="connsiteY203" fmla="*/ 894945 h 2607013"/>
              <a:gd name="connsiteX204" fmla="*/ 1408314 w 2337306"/>
              <a:gd name="connsiteY204" fmla="*/ 865762 h 2607013"/>
              <a:gd name="connsiteX205" fmla="*/ 1398587 w 2337306"/>
              <a:gd name="connsiteY205" fmla="*/ 851171 h 260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2337306" h="2607013">
                <a:moveTo>
                  <a:pt x="1398587" y="851171"/>
                </a:moveTo>
                <a:cubicBezTo>
                  <a:pt x="1382374" y="849550"/>
                  <a:pt x="1340266" y="856034"/>
                  <a:pt x="1311038" y="856034"/>
                </a:cubicBezTo>
                <a:cubicBezTo>
                  <a:pt x="1125041" y="856034"/>
                  <a:pt x="1174107" y="866793"/>
                  <a:pt x="1092166" y="846307"/>
                </a:cubicBezTo>
                <a:cubicBezTo>
                  <a:pt x="1077574" y="847928"/>
                  <a:pt x="1062873" y="848758"/>
                  <a:pt x="1048391" y="851171"/>
                </a:cubicBezTo>
                <a:cubicBezTo>
                  <a:pt x="1043334" y="852014"/>
                  <a:pt x="1038875" y="856759"/>
                  <a:pt x="1033800" y="856034"/>
                </a:cubicBezTo>
                <a:cubicBezTo>
                  <a:pt x="1026622" y="855009"/>
                  <a:pt x="1020829" y="849549"/>
                  <a:pt x="1014344" y="846307"/>
                </a:cubicBezTo>
                <a:cubicBezTo>
                  <a:pt x="1007230" y="835635"/>
                  <a:pt x="999002" y="824598"/>
                  <a:pt x="994889" y="812260"/>
                </a:cubicBezTo>
                <a:cubicBezTo>
                  <a:pt x="992275" y="804417"/>
                  <a:pt x="992200" y="795917"/>
                  <a:pt x="990025" y="787941"/>
                </a:cubicBezTo>
                <a:cubicBezTo>
                  <a:pt x="987327" y="778048"/>
                  <a:pt x="983540" y="768486"/>
                  <a:pt x="980297" y="758758"/>
                </a:cubicBezTo>
                <a:cubicBezTo>
                  <a:pt x="978676" y="745788"/>
                  <a:pt x="976617" y="732865"/>
                  <a:pt x="975434" y="719847"/>
                </a:cubicBezTo>
                <a:cubicBezTo>
                  <a:pt x="968842" y="647327"/>
                  <a:pt x="970323" y="625550"/>
                  <a:pt x="965706" y="544749"/>
                </a:cubicBezTo>
                <a:cubicBezTo>
                  <a:pt x="965041" y="533111"/>
                  <a:pt x="960248" y="462534"/>
                  <a:pt x="955978" y="442609"/>
                </a:cubicBezTo>
                <a:cubicBezTo>
                  <a:pt x="953830" y="432583"/>
                  <a:pt x="948738" y="423374"/>
                  <a:pt x="946251" y="413426"/>
                </a:cubicBezTo>
                <a:cubicBezTo>
                  <a:pt x="943532" y="402550"/>
                  <a:pt x="936396" y="371893"/>
                  <a:pt x="931659" y="364788"/>
                </a:cubicBezTo>
                <a:lnTo>
                  <a:pt x="921931" y="350196"/>
                </a:lnTo>
                <a:cubicBezTo>
                  <a:pt x="918958" y="341276"/>
                  <a:pt x="912988" y="314832"/>
                  <a:pt x="902476" y="306422"/>
                </a:cubicBezTo>
                <a:cubicBezTo>
                  <a:pt x="898473" y="303219"/>
                  <a:pt x="892749" y="303179"/>
                  <a:pt x="887885" y="301558"/>
                </a:cubicBezTo>
                <a:cubicBezTo>
                  <a:pt x="878582" y="273650"/>
                  <a:pt x="889683" y="299701"/>
                  <a:pt x="868429" y="272375"/>
                </a:cubicBezTo>
                <a:cubicBezTo>
                  <a:pt x="858026" y="259000"/>
                  <a:pt x="849670" y="238791"/>
                  <a:pt x="834383" y="228600"/>
                </a:cubicBezTo>
                <a:cubicBezTo>
                  <a:pt x="830117" y="225756"/>
                  <a:pt x="824655" y="225358"/>
                  <a:pt x="819791" y="223737"/>
                </a:cubicBezTo>
                <a:cubicBezTo>
                  <a:pt x="810501" y="195867"/>
                  <a:pt x="821973" y="221055"/>
                  <a:pt x="795472" y="194554"/>
                </a:cubicBezTo>
                <a:cubicBezTo>
                  <a:pt x="789740" y="188822"/>
                  <a:pt x="786612" y="180830"/>
                  <a:pt x="780880" y="175098"/>
                </a:cubicBezTo>
                <a:cubicBezTo>
                  <a:pt x="776747" y="170965"/>
                  <a:pt x="770780" y="169113"/>
                  <a:pt x="766289" y="165371"/>
                </a:cubicBezTo>
                <a:cubicBezTo>
                  <a:pt x="741999" y="145129"/>
                  <a:pt x="762749" y="154463"/>
                  <a:pt x="737106" y="145915"/>
                </a:cubicBezTo>
                <a:cubicBezTo>
                  <a:pt x="732242" y="141051"/>
                  <a:pt x="727798" y="135727"/>
                  <a:pt x="722514" y="131324"/>
                </a:cubicBezTo>
                <a:cubicBezTo>
                  <a:pt x="718023" y="127582"/>
                  <a:pt x="712680" y="124994"/>
                  <a:pt x="707923" y="121596"/>
                </a:cubicBezTo>
                <a:cubicBezTo>
                  <a:pt x="701327" y="116884"/>
                  <a:pt x="695064" y="111717"/>
                  <a:pt x="688468" y="107005"/>
                </a:cubicBezTo>
                <a:cubicBezTo>
                  <a:pt x="683711" y="103607"/>
                  <a:pt x="678633" y="100675"/>
                  <a:pt x="673876" y="97277"/>
                </a:cubicBezTo>
                <a:cubicBezTo>
                  <a:pt x="667280" y="92565"/>
                  <a:pt x="661671" y="86311"/>
                  <a:pt x="654421" y="82686"/>
                </a:cubicBezTo>
                <a:cubicBezTo>
                  <a:pt x="648442" y="79697"/>
                  <a:pt x="641393" y="79658"/>
                  <a:pt x="634966" y="77822"/>
                </a:cubicBezTo>
                <a:cubicBezTo>
                  <a:pt x="630036" y="76413"/>
                  <a:pt x="625238" y="74579"/>
                  <a:pt x="620374" y="72958"/>
                </a:cubicBezTo>
                <a:cubicBezTo>
                  <a:pt x="613889" y="68094"/>
                  <a:pt x="608170" y="61991"/>
                  <a:pt x="600919" y="58366"/>
                </a:cubicBezTo>
                <a:cubicBezTo>
                  <a:pt x="594940" y="55377"/>
                  <a:pt x="587891" y="55339"/>
                  <a:pt x="581463" y="53503"/>
                </a:cubicBezTo>
                <a:cubicBezTo>
                  <a:pt x="576533" y="52095"/>
                  <a:pt x="571458" y="50932"/>
                  <a:pt x="566872" y="48639"/>
                </a:cubicBezTo>
                <a:cubicBezTo>
                  <a:pt x="561643" y="46025"/>
                  <a:pt x="557653" y="41214"/>
                  <a:pt x="552280" y="38911"/>
                </a:cubicBezTo>
                <a:cubicBezTo>
                  <a:pt x="546136" y="36278"/>
                  <a:pt x="539214" y="36013"/>
                  <a:pt x="532825" y="34047"/>
                </a:cubicBezTo>
                <a:cubicBezTo>
                  <a:pt x="518125" y="29524"/>
                  <a:pt x="502808" y="26334"/>
                  <a:pt x="489051" y="19456"/>
                </a:cubicBezTo>
                <a:cubicBezTo>
                  <a:pt x="482566" y="16213"/>
                  <a:pt x="476660" y="11358"/>
                  <a:pt x="469595" y="9728"/>
                </a:cubicBezTo>
                <a:cubicBezTo>
                  <a:pt x="455290" y="6427"/>
                  <a:pt x="440355" y="6940"/>
                  <a:pt x="425821" y="4864"/>
                </a:cubicBezTo>
                <a:cubicBezTo>
                  <a:pt x="417637" y="3695"/>
                  <a:pt x="409608" y="1621"/>
                  <a:pt x="401502" y="0"/>
                </a:cubicBezTo>
                <a:cubicBezTo>
                  <a:pt x="362591" y="1621"/>
                  <a:pt x="323622" y="2184"/>
                  <a:pt x="284770" y="4864"/>
                </a:cubicBezTo>
                <a:cubicBezTo>
                  <a:pt x="276523" y="5433"/>
                  <a:pt x="268605" y="8369"/>
                  <a:pt x="260451" y="9728"/>
                </a:cubicBezTo>
                <a:cubicBezTo>
                  <a:pt x="249143" y="11613"/>
                  <a:pt x="237683" y="12541"/>
                  <a:pt x="226404" y="14592"/>
                </a:cubicBezTo>
                <a:cubicBezTo>
                  <a:pt x="212966" y="17035"/>
                  <a:pt x="204860" y="20152"/>
                  <a:pt x="192357" y="24320"/>
                </a:cubicBezTo>
                <a:cubicBezTo>
                  <a:pt x="187493" y="29184"/>
                  <a:pt x="181581" y="33188"/>
                  <a:pt x="177766" y="38911"/>
                </a:cubicBezTo>
                <a:cubicBezTo>
                  <a:pt x="142428" y="91917"/>
                  <a:pt x="182039" y="49227"/>
                  <a:pt x="148583" y="82686"/>
                </a:cubicBezTo>
                <a:cubicBezTo>
                  <a:pt x="145340" y="92413"/>
                  <a:pt x="144543" y="103336"/>
                  <a:pt x="138855" y="111868"/>
                </a:cubicBezTo>
                <a:cubicBezTo>
                  <a:pt x="132370" y="121596"/>
                  <a:pt x="123097" y="129960"/>
                  <a:pt x="119400" y="141051"/>
                </a:cubicBezTo>
                <a:cubicBezTo>
                  <a:pt x="117779" y="145915"/>
                  <a:pt x="117684" y="151596"/>
                  <a:pt x="114536" y="155643"/>
                </a:cubicBezTo>
                <a:cubicBezTo>
                  <a:pt x="82720" y="196550"/>
                  <a:pt x="92347" y="170154"/>
                  <a:pt x="75625" y="199417"/>
                </a:cubicBezTo>
                <a:cubicBezTo>
                  <a:pt x="72028" y="205712"/>
                  <a:pt x="69494" y="212577"/>
                  <a:pt x="65897" y="218873"/>
                </a:cubicBezTo>
                <a:cubicBezTo>
                  <a:pt x="51691" y="243735"/>
                  <a:pt x="49941" y="232690"/>
                  <a:pt x="36714" y="272375"/>
                </a:cubicBezTo>
                <a:lnTo>
                  <a:pt x="26987" y="301558"/>
                </a:lnTo>
                <a:cubicBezTo>
                  <a:pt x="23744" y="311286"/>
                  <a:pt x="19746" y="320793"/>
                  <a:pt x="17259" y="330741"/>
                </a:cubicBezTo>
                <a:cubicBezTo>
                  <a:pt x="11151" y="355170"/>
                  <a:pt x="14509" y="343854"/>
                  <a:pt x="7531" y="364788"/>
                </a:cubicBezTo>
                <a:cubicBezTo>
                  <a:pt x="5910" y="390728"/>
                  <a:pt x="2668" y="416618"/>
                  <a:pt x="2668" y="442609"/>
                </a:cubicBezTo>
                <a:cubicBezTo>
                  <a:pt x="2668" y="623725"/>
                  <a:pt x="-7685" y="576301"/>
                  <a:pt x="12395" y="656617"/>
                </a:cubicBezTo>
                <a:cubicBezTo>
                  <a:pt x="14016" y="676072"/>
                  <a:pt x="14049" y="695726"/>
                  <a:pt x="17259" y="714983"/>
                </a:cubicBezTo>
                <a:cubicBezTo>
                  <a:pt x="18945" y="725097"/>
                  <a:pt x="24500" y="734218"/>
                  <a:pt x="26987" y="744166"/>
                </a:cubicBezTo>
                <a:cubicBezTo>
                  <a:pt x="28608" y="750651"/>
                  <a:pt x="29504" y="757363"/>
                  <a:pt x="31851" y="763622"/>
                </a:cubicBezTo>
                <a:cubicBezTo>
                  <a:pt x="34397" y="770411"/>
                  <a:pt x="38885" y="776345"/>
                  <a:pt x="41578" y="783077"/>
                </a:cubicBezTo>
                <a:cubicBezTo>
                  <a:pt x="45386" y="792598"/>
                  <a:pt x="47498" y="802740"/>
                  <a:pt x="51306" y="812260"/>
                </a:cubicBezTo>
                <a:lnTo>
                  <a:pt x="61034" y="836579"/>
                </a:lnTo>
                <a:cubicBezTo>
                  <a:pt x="62655" y="846307"/>
                  <a:pt x="63758" y="856135"/>
                  <a:pt x="65897" y="865762"/>
                </a:cubicBezTo>
                <a:cubicBezTo>
                  <a:pt x="67946" y="874981"/>
                  <a:pt x="75692" y="893093"/>
                  <a:pt x="80489" y="899809"/>
                </a:cubicBezTo>
                <a:cubicBezTo>
                  <a:pt x="84487" y="905406"/>
                  <a:pt x="90216" y="909536"/>
                  <a:pt x="95080" y="914400"/>
                </a:cubicBezTo>
                <a:cubicBezTo>
                  <a:pt x="98323" y="927370"/>
                  <a:pt x="98829" y="941353"/>
                  <a:pt x="104808" y="953311"/>
                </a:cubicBezTo>
                <a:cubicBezTo>
                  <a:pt x="108051" y="959796"/>
                  <a:pt x="110939" y="966471"/>
                  <a:pt x="114536" y="972766"/>
                </a:cubicBezTo>
                <a:cubicBezTo>
                  <a:pt x="117436" y="977841"/>
                  <a:pt x="121649" y="982129"/>
                  <a:pt x="124263" y="987358"/>
                </a:cubicBezTo>
                <a:cubicBezTo>
                  <a:pt x="126556" y="991944"/>
                  <a:pt x="127107" y="997237"/>
                  <a:pt x="129127" y="1001949"/>
                </a:cubicBezTo>
                <a:cubicBezTo>
                  <a:pt x="131983" y="1008614"/>
                  <a:pt x="135999" y="1014740"/>
                  <a:pt x="138855" y="1021405"/>
                </a:cubicBezTo>
                <a:cubicBezTo>
                  <a:pt x="140875" y="1026117"/>
                  <a:pt x="142310" y="1031066"/>
                  <a:pt x="143719" y="1035996"/>
                </a:cubicBezTo>
                <a:cubicBezTo>
                  <a:pt x="145556" y="1042423"/>
                  <a:pt x="145594" y="1049472"/>
                  <a:pt x="148583" y="1055451"/>
                </a:cubicBezTo>
                <a:cubicBezTo>
                  <a:pt x="152208" y="1062702"/>
                  <a:pt x="158310" y="1068422"/>
                  <a:pt x="163174" y="1074907"/>
                </a:cubicBezTo>
                <a:cubicBezTo>
                  <a:pt x="174739" y="1109601"/>
                  <a:pt x="158340" y="1067657"/>
                  <a:pt x="182629" y="1104090"/>
                </a:cubicBezTo>
                <a:cubicBezTo>
                  <a:pt x="185473" y="1108356"/>
                  <a:pt x="184649" y="1114415"/>
                  <a:pt x="187493" y="1118681"/>
                </a:cubicBezTo>
                <a:cubicBezTo>
                  <a:pt x="191309" y="1124404"/>
                  <a:pt x="197681" y="1127989"/>
                  <a:pt x="202085" y="1133273"/>
                </a:cubicBezTo>
                <a:cubicBezTo>
                  <a:pt x="205827" y="1137764"/>
                  <a:pt x="207679" y="1143731"/>
                  <a:pt x="211812" y="1147864"/>
                </a:cubicBezTo>
                <a:cubicBezTo>
                  <a:pt x="215946" y="1151998"/>
                  <a:pt x="221647" y="1154194"/>
                  <a:pt x="226404" y="1157592"/>
                </a:cubicBezTo>
                <a:cubicBezTo>
                  <a:pt x="233000" y="1162304"/>
                  <a:pt x="239374" y="1167319"/>
                  <a:pt x="245859" y="1172183"/>
                </a:cubicBezTo>
                <a:cubicBezTo>
                  <a:pt x="249102" y="1177047"/>
                  <a:pt x="251188" y="1182926"/>
                  <a:pt x="255587" y="1186775"/>
                </a:cubicBezTo>
                <a:cubicBezTo>
                  <a:pt x="296481" y="1222557"/>
                  <a:pt x="270414" y="1196620"/>
                  <a:pt x="299361" y="1211094"/>
                </a:cubicBezTo>
                <a:cubicBezTo>
                  <a:pt x="304590" y="1213708"/>
                  <a:pt x="308877" y="1217922"/>
                  <a:pt x="313953" y="1220822"/>
                </a:cubicBezTo>
                <a:cubicBezTo>
                  <a:pt x="320248" y="1224419"/>
                  <a:pt x="327113" y="1226952"/>
                  <a:pt x="333408" y="1230549"/>
                </a:cubicBezTo>
                <a:cubicBezTo>
                  <a:pt x="338484" y="1233449"/>
                  <a:pt x="342771" y="1237663"/>
                  <a:pt x="348000" y="1240277"/>
                </a:cubicBezTo>
                <a:cubicBezTo>
                  <a:pt x="388283" y="1260419"/>
                  <a:pt x="335354" y="1226985"/>
                  <a:pt x="377183" y="1254868"/>
                </a:cubicBezTo>
                <a:cubicBezTo>
                  <a:pt x="380425" y="1259732"/>
                  <a:pt x="382777" y="1265326"/>
                  <a:pt x="386910" y="1269460"/>
                </a:cubicBezTo>
                <a:cubicBezTo>
                  <a:pt x="391044" y="1273594"/>
                  <a:pt x="397653" y="1274789"/>
                  <a:pt x="401502" y="1279188"/>
                </a:cubicBezTo>
                <a:cubicBezTo>
                  <a:pt x="409201" y="1287986"/>
                  <a:pt x="412690" y="1300104"/>
                  <a:pt x="420957" y="1308371"/>
                </a:cubicBezTo>
                <a:cubicBezTo>
                  <a:pt x="425821" y="1313235"/>
                  <a:pt x="431145" y="1317678"/>
                  <a:pt x="435548" y="1322962"/>
                </a:cubicBezTo>
                <a:cubicBezTo>
                  <a:pt x="439290" y="1327453"/>
                  <a:pt x="441878" y="1332797"/>
                  <a:pt x="445276" y="1337554"/>
                </a:cubicBezTo>
                <a:cubicBezTo>
                  <a:pt x="475435" y="1379776"/>
                  <a:pt x="446675" y="1337219"/>
                  <a:pt x="469595" y="1371600"/>
                </a:cubicBezTo>
                <a:cubicBezTo>
                  <a:pt x="471216" y="1378085"/>
                  <a:pt x="472622" y="1384628"/>
                  <a:pt x="474459" y="1391056"/>
                </a:cubicBezTo>
                <a:cubicBezTo>
                  <a:pt x="475867" y="1395986"/>
                  <a:pt x="478080" y="1400673"/>
                  <a:pt x="479323" y="1405647"/>
                </a:cubicBezTo>
                <a:cubicBezTo>
                  <a:pt x="481328" y="1413667"/>
                  <a:pt x="482566" y="1421860"/>
                  <a:pt x="484187" y="1429966"/>
                </a:cubicBezTo>
                <a:cubicBezTo>
                  <a:pt x="487429" y="1472119"/>
                  <a:pt x="490086" y="1514322"/>
                  <a:pt x="493914" y="1556426"/>
                </a:cubicBezTo>
                <a:cubicBezTo>
                  <a:pt x="495535" y="1574260"/>
                  <a:pt x="496245" y="1592200"/>
                  <a:pt x="498778" y="1609928"/>
                </a:cubicBezTo>
                <a:cubicBezTo>
                  <a:pt x="501116" y="1626296"/>
                  <a:pt x="505263" y="1642353"/>
                  <a:pt x="508506" y="1658566"/>
                </a:cubicBezTo>
                <a:cubicBezTo>
                  <a:pt x="511851" y="1675291"/>
                  <a:pt x="513653" y="1686306"/>
                  <a:pt x="518234" y="1702341"/>
                </a:cubicBezTo>
                <a:cubicBezTo>
                  <a:pt x="519642" y="1707270"/>
                  <a:pt x="521854" y="1711958"/>
                  <a:pt x="523097" y="1716932"/>
                </a:cubicBezTo>
                <a:cubicBezTo>
                  <a:pt x="525102" y="1724952"/>
                  <a:pt x="525786" y="1733275"/>
                  <a:pt x="527961" y="1741251"/>
                </a:cubicBezTo>
                <a:cubicBezTo>
                  <a:pt x="533522" y="1761642"/>
                  <a:pt x="539297" y="1770353"/>
                  <a:pt x="542553" y="1789890"/>
                </a:cubicBezTo>
                <a:cubicBezTo>
                  <a:pt x="550508" y="1837618"/>
                  <a:pt x="544783" y="1824956"/>
                  <a:pt x="552280" y="1877439"/>
                </a:cubicBezTo>
                <a:cubicBezTo>
                  <a:pt x="553225" y="1884056"/>
                  <a:pt x="555523" y="1890409"/>
                  <a:pt x="557144" y="1896894"/>
                </a:cubicBezTo>
                <a:cubicBezTo>
                  <a:pt x="558765" y="1913107"/>
                  <a:pt x="559530" y="1929428"/>
                  <a:pt x="562008" y="1945532"/>
                </a:cubicBezTo>
                <a:cubicBezTo>
                  <a:pt x="562788" y="1950599"/>
                  <a:pt x="565463" y="1955194"/>
                  <a:pt x="566872" y="1960124"/>
                </a:cubicBezTo>
                <a:cubicBezTo>
                  <a:pt x="568708" y="1966551"/>
                  <a:pt x="570115" y="1973094"/>
                  <a:pt x="571736" y="1979579"/>
                </a:cubicBezTo>
                <a:cubicBezTo>
                  <a:pt x="579640" y="2050710"/>
                  <a:pt x="571094" y="2001653"/>
                  <a:pt x="581463" y="2037945"/>
                </a:cubicBezTo>
                <a:cubicBezTo>
                  <a:pt x="582730" y="2042378"/>
                  <a:pt x="587926" y="2066395"/>
                  <a:pt x="591191" y="2071992"/>
                </a:cubicBezTo>
                <a:cubicBezTo>
                  <a:pt x="591192" y="2071993"/>
                  <a:pt x="621455" y="2117388"/>
                  <a:pt x="630102" y="2130358"/>
                </a:cubicBezTo>
                <a:lnTo>
                  <a:pt x="649557" y="2159541"/>
                </a:lnTo>
                <a:cubicBezTo>
                  <a:pt x="652800" y="2164405"/>
                  <a:pt x="654609" y="2170625"/>
                  <a:pt x="659285" y="2174132"/>
                </a:cubicBezTo>
                <a:cubicBezTo>
                  <a:pt x="677171" y="2187547"/>
                  <a:pt x="683084" y="2190549"/>
                  <a:pt x="698195" y="2208179"/>
                </a:cubicBezTo>
                <a:cubicBezTo>
                  <a:pt x="701999" y="2212617"/>
                  <a:pt x="704181" y="2218280"/>
                  <a:pt x="707923" y="2222771"/>
                </a:cubicBezTo>
                <a:cubicBezTo>
                  <a:pt x="752910" y="2276755"/>
                  <a:pt x="683420" y="2183614"/>
                  <a:pt x="741970" y="2261681"/>
                </a:cubicBezTo>
                <a:cubicBezTo>
                  <a:pt x="745477" y="2266358"/>
                  <a:pt x="748797" y="2271198"/>
                  <a:pt x="751697" y="2276273"/>
                </a:cubicBezTo>
                <a:cubicBezTo>
                  <a:pt x="755294" y="2282568"/>
                  <a:pt x="756650" y="2290271"/>
                  <a:pt x="761425" y="2295728"/>
                </a:cubicBezTo>
                <a:cubicBezTo>
                  <a:pt x="768261" y="2303541"/>
                  <a:pt x="777638" y="2308698"/>
                  <a:pt x="785744" y="2315183"/>
                </a:cubicBezTo>
                <a:cubicBezTo>
                  <a:pt x="795047" y="2343091"/>
                  <a:pt x="783946" y="2317040"/>
                  <a:pt x="805200" y="2344366"/>
                </a:cubicBezTo>
                <a:cubicBezTo>
                  <a:pt x="812378" y="2353594"/>
                  <a:pt x="818170" y="2363821"/>
                  <a:pt x="824655" y="2373549"/>
                </a:cubicBezTo>
                <a:cubicBezTo>
                  <a:pt x="835795" y="2390259"/>
                  <a:pt x="858753" y="2425464"/>
                  <a:pt x="868429" y="2431915"/>
                </a:cubicBezTo>
                <a:lnTo>
                  <a:pt x="883021" y="2441643"/>
                </a:lnTo>
                <a:cubicBezTo>
                  <a:pt x="917370" y="2487442"/>
                  <a:pt x="870581" y="2431099"/>
                  <a:pt x="936523" y="2480554"/>
                </a:cubicBezTo>
                <a:cubicBezTo>
                  <a:pt x="940929" y="2483858"/>
                  <a:pt x="963459" y="2501317"/>
                  <a:pt x="970570" y="2504873"/>
                </a:cubicBezTo>
                <a:cubicBezTo>
                  <a:pt x="992713" y="2515944"/>
                  <a:pt x="999803" y="2517859"/>
                  <a:pt x="1019208" y="2524328"/>
                </a:cubicBezTo>
                <a:cubicBezTo>
                  <a:pt x="1043562" y="2548682"/>
                  <a:pt x="1023017" y="2533792"/>
                  <a:pt x="1062983" y="2543783"/>
                </a:cubicBezTo>
                <a:cubicBezTo>
                  <a:pt x="1072931" y="2546270"/>
                  <a:pt x="1082218" y="2551024"/>
                  <a:pt x="1092166" y="2553511"/>
                </a:cubicBezTo>
                <a:cubicBezTo>
                  <a:pt x="1098651" y="2555132"/>
                  <a:pt x="1105194" y="2556538"/>
                  <a:pt x="1111621" y="2558375"/>
                </a:cubicBezTo>
                <a:cubicBezTo>
                  <a:pt x="1116551" y="2559784"/>
                  <a:pt x="1121106" y="2562775"/>
                  <a:pt x="1126212" y="2563239"/>
                </a:cubicBezTo>
                <a:cubicBezTo>
                  <a:pt x="1156932" y="2566032"/>
                  <a:pt x="1187821" y="2566482"/>
                  <a:pt x="1218625" y="2568103"/>
                </a:cubicBezTo>
                <a:cubicBezTo>
                  <a:pt x="1231595" y="2569724"/>
                  <a:pt x="1244643" y="2570817"/>
                  <a:pt x="1257536" y="2572966"/>
                </a:cubicBezTo>
                <a:cubicBezTo>
                  <a:pt x="1264130" y="2574065"/>
                  <a:pt x="1270358" y="2577001"/>
                  <a:pt x="1276991" y="2577830"/>
                </a:cubicBezTo>
                <a:cubicBezTo>
                  <a:pt x="1329052" y="2584338"/>
                  <a:pt x="1420308" y="2585961"/>
                  <a:pt x="1461817" y="2587558"/>
                </a:cubicBezTo>
                <a:cubicBezTo>
                  <a:pt x="1475026" y="2590860"/>
                  <a:pt x="1492361" y="2595522"/>
                  <a:pt x="1505591" y="2597286"/>
                </a:cubicBezTo>
                <a:cubicBezTo>
                  <a:pt x="1521742" y="2599439"/>
                  <a:pt x="1538035" y="2600350"/>
                  <a:pt x="1554229" y="2602149"/>
                </a:cubicBezTo>
                <a:cubicBezTo>
                  <a:pt x="1567220" y="2603592"/>
                  <a:pt x="1580170" y="2605392"/>
                  <a:pt x="1593140" y="2607013"/>
                </a:cubicBezTo>
                <a:lnTo>
                  <a:pt x="1846059" y="2602149"/>
                </a:lnTo>
                <a:cubicBezTo>
                  <a:pt x="1852739" y="2601910"/>
                  <a:pt x="1858937" y="2598482"/>
                  <a:pt x="1865514" y="2597286"/>
                </a:cubicBezTo>
                <a:cubicBezTo>
                  <a:pt x="1897392" y="2591490"/>
                  <a:pt x="1893563" y="2595194"/>
                  <a:pt x="1919017" y="2587558"/>
                </a:cubicBezTo>
                <a:cubicBezTo>
                  <a:pt x="1928838" y="2584612"/>
                  <a:pt x="1938472" y="2581073"/>
                  <a:pt x="1948200" y="2577830"/>
                </a:cubicBezTo>
                <a:cubicBezTo>
                  <a:pt x="1953064" y="2576209"/>
                  <a:pt x="1957817" y="2574209"/>
                  <a:pt x="1962791" y="2572966"/>
                </a:cubicBezTo>
                <a:cubicBezTo>
                  <a:pt x="2023556" y="2557777"/>
                  <a:pt x="1948035" y="2577183"/>
                  <a:pt x="1996838" y="2563239"/>
                </a:cubicBezTo>
                <a:cubicBezTo>
                  <a:pt x="2021921" y="2556072"/>
                  <a:pt x="2016577" y="2560206"/>
                  <a:pt x="2045476" y="2548647"/>
                </a:cubicBezTo>
                <a:cubicBezTo>
                  <a:pt x="2052208" y="2545954"/>
                  <a:pt x="2058714" y="2542650"/>
                  <a:pt x="2064931" y="2538920"/>
                </a:cubicBezTo>
                <a:cubicBezTo>
                  <a:pt x="2074956" y="2532905"/>
                  <a:pt x="2083023" y="2523161"/>
                  <a:pt x="2094114" y="2519464"/>
                </a:cubicBezTo>
                <a:cubicBezTo>
                  <a:pt x="2098978" y="2517843"/>
                  <a:pt x="2103993" y="2516620"/>
                  <a:pt x="2108706" y="2514600"/>
                </a:cubicBezTo>
                <a:cubicBezTo>
                  <a:pt x="2118502" y="2510402"/>
                  <a:pt x="2134132" y="2502329"/>
                  <a:pt x="2142753" y="2495145"/>
                </a:cubicBezTo>
                <a:cubicBezTo>
                  <a:pt x="2148037" y="2490742"/>
                  <a:pt x="2152060" y="2484957"/>
                  <a:pt x="2157344" y="2480554"/>
                </a:cubicBezTo>
                <a:cubicBezTo>
                  <a:pt x="2173918" y="2466742"/>
                  <a:pt x="2173864" y="2473761"/>
                  <a:pt x="2191391" y="2456234"/>
                </a:cubicBezTo>
                <a:cubicBezTo>
                  <a:pt x="2195524" y="2452101"/>
                  <a:pt x="2196986" y="2445776"/>
                  <a:pt x="2201119" y="2441643"/>
                </a:cubicBezTo>
                <a:cubicBezTo>
                  <a:pt x="2206851" y="2435911"/>
                  <a:pt x="2214419" y="2432327"/>
                  <a:pt x="2220574" y="2427051"/>
                </a:cubicBezTo>
                <a:cubicBezTo>
                  <a:pt x="2236609" y="2413307"/>
                  <a:pt x="2247897" y="2395795"/>
                  <a:pt x="2259485" y="2378413"/>
                </a:cubicBezTo>
                <a:cubicBezTo>
                  <a:pt x="2269038" y="2349749"/>
                  <a:pt x="2257908" y="2378016"/>
                  <a:pt x="2278940" y="2344366"/>
                </a:cubicBezTo>
                <a:cubicBezTo>
                  <a:pt x="2296572" y="2316156"/>
                  <a:pt x="2278371" y="2331776"/>
                  <a:pt x="2303259" y="2315183"/>
                </a:cubicBezTo>
                <a:cubicBezTo>
                  <a:pt x="2312556" y="2287294"/>
                  <a:pt x="2304185" y="2314416"/>
                  <a:pt x="2312987" y="2276273"/>
                </a:cubicBezTo>
                <a:cubicBezTo>
                  <a:pt x="2315993" y="2263246"/>
                  <a:pt x="2319472" y="2250332"/>
                  <a:pt x="2322714" y="2237362"/>
                </a:cubicBezTo>
                <a:cubicBezTo>
                  <a:pt x="2324335" y="2230877"/>
                  <a:pt x="2325464" y="2224249"/>
                  <a:pt x="2327578" y="2217907"/>
                </a:cubicBezTo>
                <a:cubicBezTo>
                  <a:pt x="2329199" y="2213043"/>
                  <a:pt x="2331198" y="2208289"/>
                  <a:pt x="2332442" y="2203315"/>
                </a:cubicBezTo>
                <a:cubicBezTo>
                  <a:pt x="2334447" y="2195295"/>
                  <a:pt x="2335685" y="2187102"/>
                  <a:pt x="2337306" y="2178996"/>
                </a:cubicBezTo>
                <a:cubicBezTo>
                  <a:pt x="2335685" y="2109281"/>
                  <a:pt x="2335471" y="2039519"/>
                  <a:pt x="2332442" y="1969851"/>
                </a:cubicBezTo>
                <a:cubicBezTo>
                  <a:pt x="2332219" y="1964729"/>
                  <a:pt x="2328583" y="1960287"/>
                  <a:pt x="2327578" y="1955260"/>
                </a:cubicBezTo>
                <a:cubicBezTo>
                  <a:pt x="2325330" y="1944018"/>
                  <a:pt x="2324197" y="1932581"/>
                  <a:pt x="2322714" y="1921213"/>
                </a:cubicBezTo>
                <a:cubicBezTo>
                  <a:pt x="2303490" y="1773821"/>
                  <a:pt x="2322992" y="1880839"/>
                  <a:pt x="2308123" y="1828800"/>
                </a:cubicBezTo>
                <a:cubicBezTo>
                  <a:pt x="2306287" y="1822373"/>
                  <a:pt x="2305892" y="1815489"/>
                  <a:pt x="2303259" y="1809345"/>
                </a:cubicBezTo>
                <a:cubicBezTo>
                  <a:pt x="2300956" y="1803972"/>
                  <a:pt x="2296774" y="1799618"/>
                  <a:pt x="2293531" y="1794754"/>
                </a:cubicBezTo>
                <a:cubicBezTo>
                  <a:pt x="2291910" y="1785026"/>
                  <a:pt x="2292131" y="1774805"/>
                  <a:pt x="2288668" y="1765571"/>
                </a:cubicBezTo>
                <a:cubicBezTo>
                  <a:pt x="2277127" y="1734794"/>
                  <a:pt x="2269439" y="1724569"/>
                  <a:pt x="2254621" y="1702341"/>
                </a:cubicBezTo>
                <a:cubicBezTo>
                  <a:pt x="2253000" y="1695856"/>
                  <a:pt x="2252746" y="1688865"/>
                  <a:pt x="2249757" y="1682886"/>
                </a:cubicBezTo>
                <a:cubicBezTo>
                  <a:pt x="2244529" y="1672429"/>
                  <a:pt x="2233999" y="1664794"/>
                  <a:pt x="2230302" y="1653703"/>
                </a:cubicBezTo>
                <a:cubicBezTo>
                  <a:pt x="2226332" y="1641794"/>
                  <a:pt x="2223224" y="1630176"/>
                  <a:pt x="2215710" y="1619656"/>
                </a:cubicBezTo>
                <a:cubicBezTo>
                  <a:pt x="2211712" y="1614059"/>
                  <a:pt x="2205522" y="1610348"/>
                  <a:pt x="2201119" y="1605064"/>
                </a:cubicBezTo>
                <a:cubicBezTo>
                  <a:pt x="2197377" y="1600573"/>
                  <a:pt x="2195133" y="1594964"/>
                  <a:pt x="2191391" y="1590473"/>
                </a:cubicBezTo>
                <a:cubicBezTo>
                  <a:pt x="2186988" y="1585189"/>
                  <a:pt x="2181203" y="1581165"/>
                  <a:pt x="2176800" y="1575881"/>
                </a:cubicBezTo>
                <a:cubicBezTo>
                  <a:pt x="2162115" y="1558259"/>
                  <a:pt x="2164911" y="1545619"/>
                  <a:pt x="2137889" y="1532107"/>
                </a:cubicBezTo>
                <a:lnTo>
                  <a:pt x="2118434" y="1522379"/>
                </a:lnTo>
                <a:cubicBezTo>
                  <a:pt x="2110327" y="1512651"/>
                  <a:pt x="2103068" y="1502150"/>
                  <a:pt x="2094114" y="1493196"/>
                </a:cubicBezTo>
                <a:cubicBezTo>
                  <a:pt x="2088084" y="1487166"/>
                  <a:pt x="2068350" y="1474399"/>
                  <a:pt x="2060068" y="1468877"/>
                </a:cubicBezTo>
                <a:cubicBezTo>
                  <a:pt x="2040890" y="1440112"/>
                  <a:pt x="2062301" y="1466999"/>
                  <a:pt x="2030885" y="1444558"/>
                </a:cubicBezTo>
                <a:cubicBezTo>
                  <a:pt x="2025288" y="1440560"/>
                  <a:pt x="2021796" y="1434093"/>
                  <a:pt x="2016293" y="1429966"/>
                </a:cubicBezTo>
                <a:cubicBezTo>
                  <a:pt x="2008730" y="1424294"/>
                  <a:pt x="2000080" y="1420239"/>
                  <a:pt x="1991974" y="1415375"/>
                </a:cubicBezTo>
                <a:cubicBezTo>
                  <a:pt x="1990353" y="1410511"/>
                  <a:pt x="1990258" y="1404830"/>
                  <a:pt x="1987110" y="1400783"/>
                </a:cubicBezTo>
                <a:cubicBezTo>
                  <a:pt x="1962547" y="1369202"/>
                  <a:pt x="1962833" y="1377889"/>
                  <a:pt x="1938472" y="1357009"/>
                </a:cubicBezTo>
                <a:cubicBezTo>
                  <a:pt x="1923115" y="1343846"/>
                  <a:pt x="1913209" y="1328589"/>
                  <a:pt x="1899561" y="1313234"/>
                </a:cubicBezTo>
                <a:cubicBezTo>
                  <a:pt x="1886012" y="1297992"/>
                  <a:pt x="1882488" y="1296782"/>
                  <a:pt x="1865514" y="1284051"/>
                </a:cubicBezTo>
                <a:cubicBezTo>
                  <a:pt x="1845612" y="1254198"/>
                  <a:pt x="1859920" y="1273593"/>
                  <a:pt x="1816876" y="1230549"/>
                </a:cubicBezTo>
                <a:cubicBezTo>
                  <a:pt x="1812012" y="1225685"/>
                  <a:pt x="1808183" y="1219497"/>
                  <a:pt x="1802285" y="1215958"/>
                </a:cubicBezTo>
                <a:cubicBezTo>
                  <a:pt x="1794179" y="1211094"/>
                  <a:pt x="1785529" y="1207038"/>
                  <a:pt x="1777966" y="1201366"/>
                </a:cubicBezTo>
                <a:cubicBezTo>
                  <a:pt x="1748820" y="1179507"/>
                  <a:pt x="1778045" y="1191666"/>
                  <a:pt x="1748783" y="1181911"/>
                </a:cubicBezTo>
                <a:cubicBezTo>
                  <a:pt x="1739217" y="1167564"/>
                  <a:pt x="1738507" y="1164432"/>
                  <a:pt x="1724463" y="1152728"/>
                </a:cubicBezTo>
                <a:cubicBezTo>
                  <a:pt x="1719972" y="1148986"/>
                  <a:pt x="1714736" y="1146243"/>
                  <a:pt x="1709872" y="1143000"/>
                </a:cubicBezTo>
                <a:cubicBezTo>
                  <a:pt x="1699591" y="1127580"/>
                  <a:pt x="1687618" y="1107555"/>
                  <a:pt x="1670961" y="1099226"/>
                </a:cubicBezTo>
                <a:cubicBezTo>
                  <a:pt x="1664476" y="1095983"/>
                  <a:pt x="1657406" y="1093712"/>
                  <a:pt x="1651506" y="1089498"/>
                </a:cubicBezTo>
                <a:cubicBezTo>
                  <a:pt x="1645909" y="1085500"/>
                  <a:pt x="1642198" y="1079310"/>
                  <a:pt x="1636914" y="1074907"/>
                </a:cubicBezTo>
                <a:cubicBezTo>
                  <a:pt x="1632423" y="1071165"/>
                  <a:pt x="1626814" y="1068921"/>
                  <a:pt x="1622323" y="1065179"/>
                </a:cubicBezTo>
                <a:cubicBezTo>
                  <a:pt x="1598035" y="1044939"/>
                  <a:pt x="1618781" y="1054272"/>
                  <a:pt x="1593140" y="1045724"/>
                </a:cubicBezTo>
                <a:cubicBezTo>
                  <a:pt x="1583412" y="1035996"/>
                  <a:pt x="1572211" y="1027547"/>
                  <a:pt x="1563957" y="1016541"/>
                </a:cubicBezTo>
                <a:cubicBezTo>
                  <a:pt x="1545859" y="992409"/>
                  <a:pt x="1556111" y="1001583"/>
                  <a:pt x="1534774" y="987358"/>
                </a:cubicBezTo>
                <a:cubicBezTo>
                  <a:pt x="1531531" y="982494"/>
                  <a:pt x="1529180" y="976900"/>
                  <a:pt x="1525046" y="972766"/>
                </a:cubicBezTo>
                <a:cubicBezTo>
                  <a:pt x="1520913" y="968633"/>
                  <a:pt x="1514946" y="966781"/>
                  <a:pt x="1510455" y="963039"/>
                </a:cubicBezTo>
                <a:cubicBezTo>
                  <a:pt x="1505171" y="958635"/>
                  <a:pt x="1501147" y="952851"/>
                  <a:pt x="1495863" y="948447"/>
                </a:cubicBezTo>
                <a:cubicBezTo>
                  <a:pt x="1491372" y="944705"/>
                  <a:pt x="1485763" y="942462"/>
                  <a:pt x="1481272" y="938720"/>
                </a:cubicBezTo>
                <a:cubicBezTo>
                  <a:pt x="1443815" y="907506"/>
                  <a:pt x="1488322" y="938557"/>
                  <a:pt x="1452089" y="914400"/>
                </a:cubicBezTo>
                <a:cubicBezTo>
                  <a:pt x="1448846" y="909536"/>
                  <a:pt x="1446926" y="903461"/>
                  <a:pt x="1442361" y="899809"/>
                </a:cubicBezTo>
                <a:cubicBezTo>
                  <a:pt x="1438358" y="896606"/>
                  <a:pt x="1431395" y="898570"/>
                  <a:pt x="1427770" y="894945"/>
                </a:cubicBezTo>
                <a:cubicBezTo>
                  <a:pt x="1419503" y="886678"/>
                  <a:pt x="1418042" y="872247"/>
                  <a:pt x="1408314" y="865762"/>
                </a:cubicBezTo>
                <a:cubicBezTo>
                  <a:pt x="1390707" y="854023"/>
                  <a:pt x="1414800" y="852792"/>
                  <a:pt x="1398587" y="851171"/>
                </a:cubicBezTo>
                <a:close/>
              </a:path>
            </a:pathLst>
          </a:cu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794872" y="5045725"/>
            <a:ext cx="1443210" cy="1762699"/>
          </a:xfrm>
          <a:custGeom>
            <a:avLst/>
            <a:gdLst>
              <a:gd name="connsiteX0" fmla="*/ 1311008 w 1443210"/>
              <a:gd name="connsiteY0" fmla="*/ 1630497 h 1762699"/>
              <a:gd name="connsiteX1" fmla="*/ 1355075 w 1443210"/>
              <a:gd name="connsiteY1" fmla="*/ 1575412 h 1762699"/>
              <a:gd name="connsiteX2" fmla="*/ 1410159 w 1443210"/>
              <a:gd name="connsiteY2" fmla="*/ 1509311 h 1762699"/>
              <a:gd name="connsiteX3" fmla="*/ 1443210 w 1443210"/>
              <a:gd name="connsiteY3" fmla="*/ 1399142 h 1762699"/>
              <a:gd name="connsiteX4" fmla="*/ 1432193 w 1443210"/>
              <a:gd name="connsiteY4" fmla="*/ 958468 h 1762699"/>
              <a:gd name="connsiteX5" fmla="*/ 1410159 w 1443210"/>
              <a:gd name="connsiteY5" fmla="*/ 649995 h 1762699"/>
              <a:gd name="connsiteX6" fmla="*/ 1399142 w 1443210"/>
              <a:gd name="connsiteY6" fmla="*/ 440675 h 1762699"/>
              <a:gd name="connsiteX7" fmla="*/ 1388126 w 1443210"/>
              <a:gd name="connsiteY7" fmla="*/ 407624 h 1762699"/>
              <a:gd name="connsiteX8" fmla="*/ 1377109 w 1443210"/>
              <a:gd name="connsiteY8" fmla="*/ 352540 h 1762699"/>
              <a:gd name="connsiteX9" fmla="*/ 1355075 w 1443210"/>
              <a:gd name="connsiteY9" fmla="*/ 209321 h 1762699"/>
              <a:gd name="connsiteX10" fmla="*/ 1344058 w 1443210"/>
              <a:gd name="connsiteY10" fmla="*/ 176270 h 1762699"/>
              <a:gd name="connsiteX11" fmla="*/ 1277957 w 1443210"/>
              <a:gd name="connsiteY11" fmla="*/ 99152 h 1762699"/>
              <a:gd name="connsiteX12" fmla="*/ 1211856 w 1443210"/>
              <a:gd name="connsiteY12" fmla="*/ 55085 h 1762699"/>
              <a:gd name="connsiteX13" fmla="*/ 1167788 w 1443210"/>
              <a:gd name="connsiteY13" fmla="*/ 44068 h 1762699"/>
              <a:gd name="connsiteX14" fmla="*/ 1101687 w 1443210"/>
              <a:gd name="connsiteY14" fmla="*/ 22034 h 1762699"/>
              <a:gd name="connsiteX15" fmla="*/ 1068636 w 1443210"/>
              <a:gd name="connsiteY15" fmla="*/ 11017 h 1762699"/>
              <a:gd name="connsiteX16" fmla="*/ 1024569 w 1443210"/>
              <a:gd name="connsiteY16" fmla="*/ 0 h 1762699"/>
              <a:gd name="connsiteX17" fmla="*/ 892367 w 1443210"/>
              <a:gd name="connsiteY17" fmla="*/ 33051 h 1762699"/>
              <a:gd name="connsiteX18" fmla="*/ 848299 w 1443210"/>
              <a:gd name="connsiteY18" fmla="*/ 99152 h 1762699"/>
              <a:gd name="connsiteX19" fmla="*/ 804232 w 1443210"/>
              <a:gd name="connsiteY19" fmla="*/ 154236 h 1762699"/>
              <a:gd name="connsiteX20" fmla="*/ 760164 w 1443210"/>
              <a:gd name="connsiteY20" fmla="*/ 198304 h 1762699"/>
              <a:gd name="connsiteX21" fmla="*/ 694063 w 1443210"/>
              <a:gd name="connsiteY21" fmla="*/ 242371 h 1762699"/>
              <a:gd name="connsiteX22" fmla="*/ 661012 w 1443210"/>
              <a:gd name="connsiteY22" fmla="*/ 264405 h 1762699"/>
              <a:gd name="connsiteX23" fmla="*/ 594911 w 1443210"/>
              <a:gd name="connsiteY23" fmla="*/ 319489 h 1762699"/>
              <a:gd name="connsiteX24" fmla="*/ 539827 w 1443210"/>
              <a:gd name="connsiteY24" fmla="*/ 374574 h 1762699"/>
              <a:gd name="connsiteX25" fmla="*/ 517793 w 1443210"/>
              <a:gd name="connsiteY25" fmla="*/ 407624 h 1762699"/>
              <a:gd name="connsiteX26" fmla="*/ 484742 w 1443210"/>
              <a:gd name="connsiteY26" fmla="*/ 440675 h 1762699"/>
              <a:gd name="connsiteX27" fmla="*/ 429658 w 1443210"/>
              <a:gd name="connsiteY27" fmla="*/ 506776 h 1762699"/>
              <a:gd name="connsiteX28" fmla="*/ 418641 w 1443210"/>
              <a:gd name="connsiteY28" fmla="*/ 550844 h 1762699"/>
              <a:gd name="connsiteX29" fmla="*/ 363557 w 1443210"/>
              <a:gd name="connsiteY29" fmla="*/ 627962 h 1762699"/>
              <a:gd name="connsiteX30" fmla="*/ 330506 w 1443210"/>
              <a:gd name="connsiteY30" fmla="*/ 694063 h 1762699"/>
              <a:gd name="connsiteX31" fmla="*/ 308473 w 1443210"/>
              <a:gd name="connsiteY31" fmla="*/ 760164 h 1762699"/>
              <a:gd name="connsiteX32" fmla="*/ 297456 w 1443210"/>
              <a:gd name="connsiteY32" fmla="*/ 793215 h 1762699"/>
              <a:gd name="connsiteX33" fmla="*/ 286439 w 1443210"/>
              <a:gd name="connsiteY33" fmla="*/ 826265 h 1762699"/>
              <a:gd name="connsiteX34" fmla="*/ 264405 w 1443210"/>
              <a:gd name="connsiteY34" fmla="*/ 859316 h 1762699"/>
              <a:gd name="connsiteX35" fmla="*/ 242371 w 1443210"/>
              <a:gd name="connsiteY35" fmla="*/ 925417 h 1762699"/>
              <a:gd name="connsiteX36" fmla="*/ 231355 w 1443210"/>
              <a:gd name="connsiteY36" fmla="*/ 958468 h 1762699"/>
              <a:gd name="connsiteX37" fmla="*/ 209321 w 1443210"/>
              <a:gd name="connsiteY37" fmla="*/ 991518 h 1762699"/>
              <a:gd name="connsiteX38" fmla="*/ 187287 w 1443210"/>
              <a:gd name="connsiteY38" fmla="*/ 1079653 h 1762699"/>
              <a:gd name="connsiteX39" fmla="*/ 176270 w 1443210"/>
              <a:gd name="connsiteY39" fmla="*/ 1145755 h 1762699"/>
              <a:gd name="connsiteX40" fmla="*/ 154236 w 1443210"/>
              <a:gd name="connsiteY40" fmla="*/ 1211856 h 1762699"/>
              <a:gd name="connsiteX41" fmla="*/ 132203 w 1443210"/>
              <a:gd name="connsiteY41" fmla="*/ 1299991 h 1762699"/>
              <a:gd name="connsiteX42" fmla="*/ 121186 w 1443210"/>
              <a:gd name="connsiteY42" fmla="*/ 1333041 h 1762699"/>
              <a:gd name="connsiteX43" fmla="*/ 99152 w 1443210"/>
              <a:gd name="connsiteY43" fmla="*/ 1366092 h 1762699"/>
              <a:gd name="connsiteX44" fmla="*/ 77118 w 1443210"/>
              <a:gd name="connsiteY44" fmla="*/ 1443210 h 1762699"/>
              <a:gd name="connsiteX45" fmla="*/ 55085 w 1443210"/>
              <a:gd name="connsiteY45" fmla="*/ 1476261 h 1762699"/>
              <a:gd name="connsiteX46" fmla="*/ 33051 w 1443210"/>
              <a:gd name="connsiteY46" fmla="*/ 1542362 h 1762699"/>
              <a:gd name="connsiteX47" fmla="*/ 11017 w 1443210"/>
              <a:gd name="connsiteY47" fmla="*/ 1608463 h 1762699"/>
              <a:gd name="connsiteX48" fmla="*/ 0 w 1443210"/>
              <a:gd name="connsiteY48" fmla="*/ 1641514 h 1762699"/>
              <a:gd name="connsiteX49" fmla="*/ 77118 w 1443210"/>
              <a:gd name="connsiteY49" fmla="*/ 1751682 h 1762699"/>
              <a:gd name="connsiteX50" fmla="*/ 969485 w 1443210"/>
              <a:gd name="connsiteY50" fmla="*/ 1762699 h 1762699"/>
              <a:gd name="connsiteX51" fmla="*/ 1123721 w 1443210"/>
              <a:gd name="connsiteY51" fmla="*/ 1751682 h 1762699"/>
              <a:gd name="connsiteX52" fmla="*/ 1167788 w 1443210"/>
              <a:gd name="connsiteY52" fmla="*/ 1740665 h 1762699"/>
              <a:gd name="connsiteX53" fmla="*/ 1288974 w 1443210"/>
              <a:gd name="connsiteY53" fmla="*/ 1718632 h 1762699"/>
              <a:gd name="connsiteX54" fmla="*/ 1322024 w 1443210"/>
              <a:gd name="connsiteY54" fmla="*/ 1685581 h 1762699"/>
              <a:gd name="connsiteX55" fmla="*/ 1366092 w 1443210"/>
              <a:gd name="connsiteY55" fmla="*/ 1575412 h 1762699"/>
              <a:gd name="connsiteX56" fmla="*/ 1377109 w 1443210"/>
              <a:gd name="connsiteY56" fmla="*/ 1531345 h 1762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43210" h="1762699">
                <a:moveTo>
                  <a:pt x="1311008" y="1630497"/>
                </a:moveTo>
                <a:cubicBezTo>
                  <a:pt x="1325697" y="1612135"/>
                  <a:pt x="1339591" y="1593108"/>
                  <a:pt x="1355075" y="1575412"/>
                </a:cubicBezTo>
                <a:cubicBezTo>
                  <a:pt x="1378513" y="1548626"/>
                  <a:pt x="1395610" y="1542046"/>
                  <a:pt x="1410159" y="1509311"/>
                </a:cubicBezTo>
                <a:cubicBezTo>
                  <a:pt x="1425487" y="1474823"/>
                  <a:pt x="1434053" y="1435768"/>
                  <a:pt x="1443210" y="1399142"/>
                </a:cubicBezTo>
                <a:cubicBezTo>
                  <a:pt x="1439538" y="1252251"/>
                  <a:pt x="1437346" y="1105315"/>
                  <a:pt x="1432193" y="958468"/>
                </a:cubicBezTo>
                <a:cubicBezTo>
                  <a:pt x="1422589" y="684752"/>
                  <a:pt x="1424377" y="863256"/>
                  <a:pt x="1410159" y="649995"/>
                </a:cubicBezTo>
                <a:cubicBezTo>
                  <a:pt x="1405511" y="580280"/>
                  <a:pt x="1405468" y="510258"/>
                  <a:pt x="1399142" y="440675"/>
                </a:cubicBezTo>
                <a:cubicBezTo>
                  <a:pt x="1398091" y="429110"/>
                  <a:pt x="1390942" y="418890"/>
                  <a:pt x="1388126" y="407624"/>
                </a:cubicBezTo>
                <a:cubicBezTo>
                  <a:pt x="1383585" y="389458"/>
                  <a:pt x="1379757" y="371077"/>
                  <a:pt x="1377109" y="352540"/>
                </a:cubicBezTo>
                <a:cubicBezTo>
                  <a:pt x="1363156" y="254868"/>
                  <a:pt x="1374733" y="278123"/>
                  <a:pt x="1355075" y="209321"/>
                </a:cubicBezTo>
                <a:cubicBezTo>
                  <a:pt x="1351885" y="198155"/>
                  <a:pt x="1349820" y="186353"/>
                  <a:pt x="1344058" y="176270"/>
                </a:cubicBezTo>
                <a:cubicBezTo>
                  <a:pt x="1332230" y="155572"/>
                  <a:pt x="1298051" y="114780"/>
                  <a:pt x="1277957" y="99152"/>
                </a:cubicBezTo>
                <a:cubicBezTo>
                  <a:pt x="1257054" y="82894"/>
                  <a:pt x="1237546" y="61508"/>
                  <a:pt x="1211856" y="55085"/>
                </a:cubicBezTo>
                <a:cubicBezTo>
                  <a:pt x="1197167" y="51413"/>
                  <a:pt x="1182291" y="48419"/>
                  <a:pt x="1167788" y="44068"/>
                </a:cubicBezTo>
                <a:cubicBezTo>
                  <a:pt x="1145542" y="37394"/>
                  <a:pt x="1123721" y="29379"/>
                  <a:pt x="1101687" y="22034"/>
                </a:cubicBezTo>
                <a:cubicBezTo>
                  <a:pt x="1090670" y="18362"/>
                  <a:pt x="1079902" y="13834"/>
                  <a:pt x="1068636" y="11017"/>
                </a:cubicBezTo>
                <a:lnTo>
                  <a:pt x="1024569" y="0"/>
                </a:lnTo>
                <a:cubicBezTo>
                  <a:pt x="982638" y="4659"/>
                  <a:pt x="925063" y="-4316"/>
                  <a:pt x="892367" y="33051"/>
                </a:cubicBezTo>
                <a:cubicBezTo>
                  <a:pt x="874929" y="52980"/>
                  <a:pt x="848299" y="99152"/>
                  <a:pt x="848299" y="99152"/>
                </a:cubicBezTo>
                <a:cubicBezTo>
                  <a:pt x="829765" y="154754"/>
                  <a:pt x="850741" y="114371"/>
                  <a:pt x="804232" y="154236"/>
                </a:cubicBezTo>
                <a:cubicBezTo>
                  <a:pt x="788459" y="167755"/>
                  <a:pt x="776386" y="185327"/>
                  <a:pt x="760164" y="198304"/>
                </a:cubicBezTo>
                <a:cubicBezTo>
                  <a:pt x="739486" y="214847"/>
                  <a:pt x="716097" y="227682"/>
                  <a:pt x="694063" y="242371"/>
                </a:cubicBezTo>
                <a:cubicBezTo>
                  <a:pt x="683046" y="249716"/>
                  <a:pt x="670375" y="255042"/>
                  <a:pt x="661012" y="264405"/>
                </a:cubicBezTo>
                <a:cubicBezTo>
                  <a:pt x="618600" y="306819"/>
                  <a:pt x="640926" y="288814"/>
                  <a:pt x="594911" y="319489"/>
                </a:cubicBezTo>
                <a:cubicBezTo>
                  <a:pt x="536156" y="407622"/>
                  <a:pt x="613270" y="301131"/>
                  <a:pt x="539827" y="374574"/>
                </a:cubicBezTo>
                <a:cubicBezTo>
                  <a:pt x="530465" y="383936"/>
                  <a:pt x="526269" y="397452"/>
                  <a:pt x="517793" y="407624"/>
                </a:cubicBezTo>
                <a:cubicBezTo>
                  <a:pt x="507819" y="419593"/>
                  <a:pt x="494716" y="428706"/>
                  <a:pt x="484742" y="440675"/>
                </a:cubicBezTo>
                <a:cubicBezTo>
                  <a:pt x="408059" y="532696"/>
                  <a:pt x="526209" y="410228"/>
                  <a:pt x="429658" y="506776"/>
                </a:cubicBezTo>
                <a:cubicBezTo>
                  <a:pt x="425986" y="521465"/>
                  <a:pt x="424605" y="536927"/>
                  <a:pt x="418641" y="550844"/>
                </a:cubicBezTo>
                <a:cubicBezTo>
                  <a:pt x="413271" y="563375"/>
                  <a:pt x="367320" y="622945"/>
                  <a:pt x="363557" y="627962"/>
                </a:cubicBezTo>
                <a:cubicBezTo>
                  <a:pt x="323374" y="748508"/>
                  <a:pt x="387463" y="565909"/>
                  <a:pt x="330506" y="694063"/>
                </a:cubicBezTo>
                <a:cubicBezTo>
                  <a:pt x="321073" y="715287"/>
                  <a:pt x="315817" y="738130"/>
                  <a:pt x="308473" y="760164"/>
                </a:cubicBezTo>
                <a:lnTo>
                  <a:pt x="297456" y="793215"/>
                </a:lnTo>
                <a:cubicBezTo>
                  <a:pt x="293784" y="804232"/>
                  <a:pt x="292881" y="816603"/>
                  <a:pt x="286439" y="826265"/>
                </a:cubicBezTo>
                <a:cubicBezTo>
                  <a:pt x="279094" y="837282"/>
                  <a:pt x="269783" y="847216"/>
                  <a:pt x="264405" y="859316"/>
                </a:cubicBezTo>
                <a:cubicBezTo>
                  <a:pt x="254972" y="880540"/>
                  <a:pt x="249715" y="903383"/>
                  <a:pt x="242371" y="925417"/>
                </a:cubicBezTo>
                <a:cubicBezTo>
                  <a:pt x="238699" y="936434"/>
                  <a:pt x="237797" y="948806"/>
                  <a:pt x="231355" y="958468"/>
                </a:cubicBezTo>
                <a:lnTo>
                  <a:pt x="209321" y="991518"/>
                </a:lnTo>
                <a:cubicBezTo>
                  <a:pt x="201976" y="1020896"/>
                  <a:pt x="192265" y="1049783"/>
                  <a:pt x="187287" y="1079653"/>
                </a:cubicBezTo>
                <a:cubicBezTo>
                  <a:pt x="183615" y="1101687"/>
                  <a:pt x="181688" y="1124084"/>
                  <a:pt x="176270" y="1145755"/>
                </a:cubicBezTo>
                <a:cubicBezTo>
                  <a:pt x="170637" y="1168287"/>
                  <a:pt x="159869" y="1189324"/>
                  <a:pt x="154236" y="1211856"/>
                </a:cubicBezTo>
                <a:cubicBezTo>
                  <a:pt x="146892" y="1241234"/>
                  <a:pt x="141779" y="1271263"/>
                  <a:pt x="132203" y="1299991"/>
                </a:cubicBezTo>
                <a:cubicBezTo>
                  <a:pt x="128531" y="1311008"/>
                  <a:pt x="126379" y="1322654"/>
                  <a:pt x="121186" y="1333041"/>
                </a:cubicBezTo>
                <a:cubicBezTo>
                  <a:pt x="115264" y="1344884"/>
                  <a:pt x="106497" y="1355075"/>
                  <a:pt x="99152" y="1366092"/>
                </a:cubicBezTo>
                <a:cubicBezTo>
                  <a:pt x="95622" y="1380212"/>
                  <a:pt x="85020" y="1427405"/>
                  <a:pt x="77118" y="1443210"/>
                </a:cubicBezTo>
                <a:cubicBezTo>
                  <a:pt x="71197" y="1455053"/>
                  <a:pt x="60462" y="1464162"/>
                  <a:pt x="55085" y="1476261"/>
                </a:cubicBezTo>
                <a:cubicBezTo>
                  <a:pt x="45652" y="1497485"/>
                  <a:pt x="40396" y="1520328"/>
                  <a:pt x="33051" y="1542362"/>
                </a:cubicBezTo>
                <a:lnTo>
                  <a:pt x="11017" y="1608463"/>
                </a:lnTo>
                <a:lnTo>
                  <a:pt x="0" y="1641514"/>
                </a:lnTo>
                <a:cubicBezTo>
                  <a:pt x="9073" y="1714094"/>
                  <a:pt x="-13285" y="1750566"/>
                  <a:pt x="77118" y="1751682"/>
                </a:cubicBezTo>
                <a:lnTo>
                  <a:pt x="969485" y="1762699"/>
                </a:lnTo>
                <a:cubicBezTo>
                  <a:pt x="1020897" y="1759027"/>
                  <a:pt x="1072493" y="1757374"/>
                  <a:pt x="1123721" y="1751682"/>
                </a:cubicBezTo>
                <a:cubicBezTo>
                  <a:pt x="1138769" y="1750010"/>
                  <a:pt x="1152891" y="1743374"/>
                  <a:pt x="1167788" y="1740665"/>
                </a:cubicBezTo>
                <a:cubicBezTo>
                  <a:pt x="1312549" y="1714344"/>
                  <a:pt x="1189012" y="1743620"/>
                  <a:pt x="1288974" y="1718632"/>
                </a:cubicBezTo>
                <a:cubicBezTo>
                  <a:pt x="1299991" y="1707615"/>
                  <a:pt x="1312968" y="1698259"/>
                  <a:pt x="1322024" y="1685581"/>
                </a:cubicBezTo>
                <a:cubicBezTo>
                  <a:pt x="1339559" y="1661031"/>
                  <a:pt x="1359917" y="1600113"/>
                  <a:pt x="1366092" y="1575412"/>
                </a:cubicBezTo>
                <a:lnTo>
                  <a:pt x="1377109" y="1531345"/>
                </a:lnTo>
              </a:path>
            </a:pathLst>
          </a:custGeom>
          <a:noFill/>
          <a:ln w="571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161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434" y="1430436"/>
            <a:ext cx="6188214" cy="5233461"/>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76200" y="609600"/>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brackets. (advance slide for answer)</a:t>
            </a:r>
          </a:p>
        </p:txBody>
      </p:sp>
      <p:sp>
        <p:nvSpPr>
          <p:cNvPr id="21" name="Rectangle 20"/>
          <p:cNvSpPr/>
          <p:nvPr/>
        </p:nvSpPr>
        <p:spPr>
          <a:xfrm>
            <a:off x="2895600" y="2514600"/>
            <a:ext cx="23241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err="1">
                <a:ln w="11430"/>
                <a:solidFill>
                  <a:srgbClr val="0070C0"/>
                </a:solidFill>
                <a:effectLst>
                  <a:outerShdw blurRad="50800" dist="39000" dir="5460000" algn="tl">
                    <a:srgbClr val="000000">
                      <a:alpha val="38000"/>
                    </a:srgbClr>
                  </a:outerShdw>
                </a:effectLst>
                <a:latin typeface="+mn-lt"/>
              </a:rPr>
              <a:t>Subcapsular</a:t>
            </a:r>
            <a:r>
              <a:rPr lang="en-US" sz="2800" b="1" dirty="0">
                <a:ln w="11430"/>
                <a:solidFill>
                  <a:srgbClr val="0070C0"/>
                </a:solidFill>
                <a:effectLst>
                  <a:outerShdw blurRad="50800" dist="39000" dir="5460000" algn="tl">
                    <a:srgbClr val="000000">
                      <a:alpha val="38000"/>
                    </a:srgbClr>
                  </a:outerShdw>
                </a:effectLst>
                <a:latin typeface="+mn-lt"/>
              </a:rPr>
              <a:t> sinus</a:t>
            </a:r>
          </a:p>
        </p:txBody>
      </p:sp>
      <p:sp>
        <p:nvSpPr>
          <p:cNvPr id="6" name="Left Brace 5"/>
          <p:cNvSpPr/>
          <p:nvPr/>
        </p:nvSpPr>
        <p:spPr>
          <a:xfrm>
            <a:off x="990600" y="3733800"/>
            <a:ext cx="308834" cy="55425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Left Brace 17"/>
          <p:cNvSpPr/>
          <p:nvPr/>
        </p:nvSpPr>
        <p:spPr>
          <a:xfrm rot="10800000">
            <a:off x="4762500" y="4854507"/>
            <a:ext cx="308834" cy="55425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1903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37" y="1409700"/>
            <a:ext cx="7553325" cy="5448300"/>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structures indicated by the arrows. (advance slide for answer)</a:t>
            </a:r>
          </a:p>
        </p:txBody>
      </p:sp>
      <p:sp>
        <p:nvSpPr>
          <p:cNvPr id="21" name="Rectangle 20"/>
          <p:cNvSpPr/>
          <p:nvPr/>
        </p:nvSpPr>
        <p:spPr>
          <a:xfrm>
            <a:off x="3886200" y="1409700"/>
            <a:ext cx="1676400" cy="954107"/>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err="1">
                <a:ln w="11430"/>
                <a:effectLst>
                  <a:outerShdw blurRad="50800" dist="39000" dir="5460000" algn="tl">
                    <a:srgbClr val="000000">
                      <a:alpha val="38000"/>
                    </a:srgbClr>
                  </a:outerShdw>
                </a:effectLst>
                <a:latin typeface="+mn-lt"/>
              </a:rPr>
              <a:t>Penicillar</a:t>
            </a:r>
            <a:r>
              <a:rPr lang="en-US" sz="2800" b="1" dirty="0">
                <a:ln w="11430"/>
                <a:effectLst>
                  <a:outerShdw blurRad="50800" dist="39000" dir="5460000" algn="tl">
                    <a:srgbClr val="000000">
                      <a:alpha val="38000"/>
                    </a:srgbClr>
                  </a:outerShdw>
                </a:effectLst>
                <a:latin typeface="+mn-lt"/>
              </a:rPr>
              <a:t> arteries</a:t>
            </a:r>
          </a:p>
        </p:txBody>
      </p:sp>
      <p:cxnSp>
        <p:nvCxnSpPr>
          <p:cNvPr id="5" name="Straight Arrow Connector 4"/>
          <p:cNvCxnSpPr/>
          <p:nvPr/>
        </p:nvCxnSpPr>
        <p:spPr>
          <a:xfrm flipV="1">
            <a:off x="1504950" y="3467100"/>
            <a:ext cx="219075"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133475" y="2600325"/>
            <a:ext cx="219075" cy="61912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05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639" y="1409700"/>
            <a:ext cx="6648450" cy="5382079"/>
          </a:xfrm>
          <a:prstGeom prst="rect">
            <a:avLst/>
          </a:prstGeom>
        </p:spPr>
      </p:pic>
      <p:sp>
        <p:nvSpPr>
          <p:cNvPr id="8" name="Rectangle 7"/>
          <p:cNvSpPr/>
          <p:nvPr/>
        </p:nvSpPr>
        <p:spPr>
          <a:xfrm>
            <a:off x="1524000" y="0"/>
            <a:ext cx="6477000" cy="646331"/>
          </a:xfrm>
          <a:prstGeom prst="rect">
            <a:avLst/>
          </a:prstGeom>
          <a:noFill/>
        </p:spPr>
        <p:txBody>
          <a:bodyPr>
            <a:spAutoFit/>
          </a:bodyPr>
          <a:lstStyle/>
          <a:p>
            <a:pPr algn="ctr" fontAlgn="auto">
              <a:spcBef>
                <a:spcPts val="0"/>
              </a:spcBef>
              <a:spcAft>
                <a:spcPts val="0"/>
              </a:spcAft>
              <a:defRPr/>
            </a:pPr>
            <a: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mn-lt"/>
              </a:rPr>
              <a:t>Final quiz</a:t>
            </a:r>
          </a:p>
        </p:txBody>
      </p:sp>
      <p:sp>
        <p:nvSpPr>
          <p:cNvPr id="9" name="TextBox 8"/>
          <p:cNvSpPr txBox="1"/>
          <p:nvPr/>
        </p:nvSpPr>
        <p:spPr>
          <a:xfrm>
            <a:off x="38100" y="533399"/>
            <a:ext cx="8839200" cy="830997"/>
          </a:xfrm>
          <a:prstGeom prst="rect">
            <a:avLst/>
          </a:prstGeom>
          <a:noFill/>
        </p:spPr>
        <p:txBody>
          <a:bodyPr wrap="square">
            <a:spAutoFit/>
          </a:bodyPr>
          <a:lstStyle/>
          <a:p>
            <a:pPr fontAlgn="auto">
              <a:spcBef>
                <a:spcPts val="0"/>
              </a:spcBef>
              <a:spcAft>
                <a:spcPts val="0"/>
              </a:spcAft>
              <a:defRPr/>
            </a:pPr>
            <a:r>
              <a:rPr lang="en-US" sz="2400" b="1" dirty="0">
                <a:solidFill>
                  <a:schemeClr val="accent3">
                    <a:lumMod val="50000"/>
                  </a:schemeClr>
                </a:solidFill>
                <a:latin typeface="Script MT Bold" pitchFamily="66" charset="0"/>
              </a:rPr>
              <a:t>Self-check:  Identify the structure indicated by the </a:t>
            </a:r>
            <a:r>
              <a:rPr lang="en-US" sz="2400" b="1" dirty="0">
                <a:solidFill>
                  <a:schemeClr val="accent3">
                    <a:lumMod val="50000"/>
                  </a:schemeClr>
                </a:solidFill>
                <a:latin typeface="Times New Roman" pitchFamily="18" charset="0"/>
                <a:cs typeface="Times New Roman" pitchFamily="18" charset="0"/>
              </a:rPr>
              <a:t>X</a:t>
            </a:r>
            <a:r>
              <a:rPr lang="en-US" sz="2400" b="1" dirty="0">
                <a:solidFill>
                  <a:schemeClr val="accent3">
                    <a:lumMod val="50000"/>
                  </a:schemeClr>
                </a:solidFill>
                <a:latin typeface="Script MT Bold" pitchFamily="66" charset="0"/>
              </a:rPr>
              <a:t>. (advance slide for answer)</a:t>
            </a:r>
          </a:p>
        </p:txBody>
      </p:sp>
      <p:sp>
        <p:nvSpPr>
          <p:cNvPr id="21" name="Rectangle 20"/>
          <p:cNvSpPr/>
          <p:nvPr/>
        </p:nvSpPr>
        <p:spPr>
          <a:xfrm>
            <a:off x="3886200" y="1409700"/>
            <a:ext cx="1676400" cy="523220"/>
          </a:xfrm>
          <a:prstGeom prst="rect">
            <a:avLst/>
          </a:prstGeom>
          <a:solidFill>
            <a:schemeClr val="bg1"/>
          </a:solidFill>
          <a:ln>
            <a:noFill/>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n-US" sz="2800" b="1" dirty="0">
                <a:ln w="11430"/>
                <a:effectLst>
                  <a:outerShdw blurRad="50800" dist="39000" dir="5460000" algn="tl">
                    <a:srgbClr val="000000">
                      <a:alpha val="38000"/>
                    </a:srgbClr>
                  </a:outerShdw>
                </a:effectLst>
                <a:latin typeface="+mn-lt"/>
              </a:rPr>
              <a:t>Pulp vein</a:t>
            </a:r>
          </a:p>
        </p:txBody>
      </p:sp>
      <p:sp>
        <p:nvSpPr>
          <p:cNvPr id="6" name="TextBox 5"/>
          <p:cNvSpPr txBox="1"/>
          <p:nvPr/>
        </p:nvSpPr>
        <p:spPr>
          <a:xfrm>
            <a:off x="2895600" y="3352800"/>
            <a:ext cx="457200" cy="523220"/>
          </a:xfrm>
          <a:prstGeom prst="rect">
            <a:avLst/>
          </a:prstGeom>
          <a:noFill/>
        </p:spPr>
        <p:txBody>
          <a:bodyPr wrap="square" rtlCol="0">
            <a:spAutoFit/>
          </a:bodyPr>
          <a:lstStyle/>
          <a:p>
            <a:r>
              <a:rPr lang="en-US" sz="2800" b="1" dirty="0"/>
              <a:t>X</a:t>
            </a:r>
          </a:p>
        </p:txBody>
      </p:sp>
    </p:spTree>
    <p:extLst>
      <p:ext uri="{BB962C8B-B14F-4D97-AF65-F5344CB8AC3E}">
        <p14:creationId xmlns:p14="http://schemas.microsoft.com/office/powerpoint/2010/main" val="3351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5516</TotalTime>
  <Words>5816</Words>
  <Application>Microsoft Office PowerPoint</Application>
  <PresentationFormat>On-screen Show (4:3)</PresentationFormat>
  <Paragraphs>650</Paragraphs>
  <Slides>113</Slides>
  <Notes>112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113</vt:i4>
      </vt:variant>
    </vt:vector>
  </HeadingPairs>
  <TitlesOfParts>
    <vt:vector size="123"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Dept. of Cell Biology</dc:creator>
  <cp:lastModifiedBy>Lowrie, DJ (lowriedj)</cp:lastModifiedBy>
  <cp:revision>374</cp:revision>
  <cp:lastPrinted>2011-08-22T14:11:49Z</cp:lastPrinted>
  <dcterms:created xsi:type="dcterms:W3CDTF">2009-07-20T18:28:08Z</dcterms:created>
  <dcterms:modified xsi:type="dcterms:W3CDTF">2021-10-11T13:47:49Z</dcterms:modified>
</cp:coreProperties>
</file>