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sldIdLst>
    <p:sldId id="257" r:id="rId2"/>
    <p:sldId id="258" r:id="rId3"/>
    <p:sldId id="259" r:id="rId4"/>
    <p:sldId id="282" r:id="rId5"/>
    <p:sldId id="320" r:id="rId6"/>
    <p:sldId id="284" r:id="rId7"/>
    <p:sldId id="318" r:id="rId8"/>
    <p:sldId id="317" r:id="rId9"/>
    <p:sldId id="285" r:id="rId10"/>
    <p:sldId id="290" r:id="rId11"/>
    <p:sldId id="319" r:id="rId12"/>
    <p:sldId id="321" r:id="rId13"/>
    <p:sldId id="288" r:id="rId14"/>
    <p:sldId id="292" r:id="rId15"/>
    <p:sldId id="293" r:id="rId16"/>
    <p:sldId id="294" r:id="rId17"/>
    <p:sldId id="295" r:id="rId18"/>
    <p:sldId id="267" r:id="rId19"/>
    <p:sldId id="297" r:id="rId20"/>
    <p:sldId id="322" r:id="rId21"/>
    <p:sldId id="289" r:id="rId22"/>
    <p:sldId id="324" r:id="rId23"/>
    <p:sldId id="325" r:id="rId24"/>
    <p:sldId id="323" r:id="rId25"/>
    <p:sldId id="326" r:id="rId26"/>
    <p:sldId id="327" r:id="rId27"/>
    <p:sldId id="328" r:id="rId28"/>
    <p:sldId id="301" r:id="rId29"/>
    <p:sldId id="298" r:id="rId30"/>
    <p:sldId id="286" r:id="rId31"/>
    <p:sldId id="299" r:id="rId32"/>
    <p:sldId id="329" r:id="rId33"/>
    <p:sldId id="330" r:id="rId34"/>
    <p:sldId id="331" r:id="rId35"/>
    <p:sldId id="281" r:id="rId36"/>
    <p:sldId id="332" r:id="rId37"/>
    <p:sldId id="333" r:id="rId38"/>
    <p:sldId id="265" r:id="rId39"/>
    <p:sldId id="266" r:id="rId40"/>
    <p:sldId id="268" r:id="rId41"/>
    <p:sldId id="291" r:id="rId42"/>
    <p:sldId id="300" r:id="rId43"/>
    <p:sldId id="269" r:id="rId44"/>
    <p:sldId id="270" r:id="rId45"/>
    <p:sldId id="271" r:id="rId46"/>
    <p:sldId id="272" r:id="rId47"/>
    <p:sldId id="273" r:id="rId48"/>
    <p:sldId id="274" r:id="rId49"/>
    <p:sldId id="275" r:id="rId50"/>
    <p:sldId id="276" r:id="rId51"/>
    <p:sldId id="277" r:id="rId52"/>
    <p:sldId id="278" r:id="rId53"/>
    <p:sldId id="279" r:id="rId54"/>
    <p:sldId id="280" r:id="rId55"/>
    <p:sldId id="316" r:id="rId56"/>
    <p:sldId id="307" r:id="rId57"/>
    <p:sldId id="303" r:id="rId58"/>
    <p:sldId id="313" r:id="rId59"/>
    <p:sldId id="341" r:id="rId60"/>
    <p:sldId id="314" r:id="rId61"/>
    <p:sldId id="312" r:id="rId62"/>
    <p:sldId id="264" r:id="rId63"/>
    <p:sldId id="345" r:id="rId64"/>
    <p:sldId id="353" r:id="rId65"/>
    <p:sldId id="381" r:id="rId66"/>
    <p:sldId id="366" r:id="rId67"/>
    <p:sldId id="384" r:id="rId68"/>
    <p:sldId id="373" r:id="rId69"/>
    <p:sldId id="362" r:id="rId70"/>
    <p:sldId id="382" r:id="rId71"/>
    <p:sldId id="359" r:id="rId72"/>
    <p:sldId id="354" r:id="rId73"/>
    <p:sldId id="355" r:id="rId74"/>
    <p:sldId id="311" r:id="rId75"/>
    <p:sldId id="377" r:id="rId76"/>
    <p:sldId id="364" r:id="rId77"/>
    <p:sldId id="315" r:id="rId78"/>
    <p:sldId id="308" r:id="rId79"/>
    <p:sldId id="363" r:id="rId80"/>
    <p:sldId id="371" r:id="rId81"/>
    <p:sldId id="367" r:id="rId82"/>
    <p:sldId id="336" r:id="rId83"/>
    <p:sldId id="349" r:id="rId84"/>
    <p:sldId id="343" r:id="rId85"/>
    <p:sldId id="360" r:id="rId86"/>
    <p:sldId id="375" r:id="rId87"/>
    <p:sldId id="352" r:id="rId88"/>
    <p:sldId id="337" r:id="rId89"/>
    <p:sldId id="342" r:id="rId90"/>
    <p:sldId id="370" r:id="rId91"/>
    <p:sldId id="338" r:id="rId92"/>
    <p:sldId id="351" r:id="rId93"/>
    <p:sldId id="372" r:id="rId94"/>
    <p:sldId id="368" r:id="rId95"/>
    <p:sldId id="356" r:id="rId96"/>
    <p:sldId id="383" r:id="rId97"/>
    <p:sldId id="361" r:id="rId98"/>
    <p:sldId id="380" r:id="rId99"/>
    <p:sldId id="369" r:id="rId100"/>
    <p:sldId id="334" r:id="rId101"/>
    <p:sldId id="340" r:id="rId102"/>
    <p:sldId id="350" r:id="rId103"/>
    <p:sldId id="304" r:id="rId104"/>
    <p:sldId id="379" r:id="rId105"/>
    <p:sldId id="378" r:id="rId106"/>
    <p:sldId id="365" r:id="rId107"/>
    <p:sldId id="335" r:id="rId108"/>
    <p:sldId id="302" r:id="rId109"/>
    <p:sldId id="374" r:id="rId110"/>
    <p:sldId id="344" r:id="rId111"/>
    <p:sldId id="309" r:id="rId112"/>
    <p:sldId id="385" r:id="rId113"/>
    <p:sldId id="306" r:id="rId114"/>
    <p:sldId id="310" r:id="rId115"/>
    <p:sldId id="358" r:id="rId116"/>
    <p:sldId id="305" r:id="rId117"/>
    <p:sldId id="357" r:id="rId118"/>
    <p:sldId id="346" r:id="rId119"/>
    <p:sldId id="376" r:id="rId120"/>
    <p:sldId id="348" r:id="rId12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1796"/>
    <a:srgbClr val="CDDE2E"/>
    <a:srgbClr val="7030A0"/>
    <a:srgbClr val="FFFF00"/>
    <a:srgbClr val="A8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07" autoAdjust="0"/>
    <p:restoredTop sz="96041" autoAdjust="0"/>
  </p:normalViewPr>
  <p:slideViewPr>
    <p:cSldViewPr>
      <p:cViewPr varScale="1">
        <p:scale>
          <a:sx n="113" d="100"/>
          <a:sy n="113" d="100"/>
        </p:scale>
        <p:origin x="1824" y="184"/>
      </p:cViewPr>
      <p:guideLst>
        <p:guide orient="horz" pos="2160"/>
        <p:guide pos="2880"/>
      </p:guideLst>
    </p:cSldViewPr>
  </p:slideViewPr>
  <p:notesTextViewPr>
    <p:cViewPr>
      <p:scale>
        <a:sx n="100" d="100"/>
        <a:sy n="100" d="100"/>
      </p:scale>
      <p:origin x="0" y="0"/>
    </p:cViewPr>
  </p:notesTextViewPr>
  <p:sorterViewPr>
    <p:cViewPr>
      <p:scale>
        <a:sx n="41" d="100"/>
        <a:sy n="41" d="100"/>
      </p:scale>
      <p:origin x="0" y="3084"/>
    </p:cViewPr>
  </p:sorterViewPr>
  <p:notesViewPr>
    <p:cSldViewPr>
      <p:cViewPr varScale="1">
        <p:scale>
          <a:sx n="78" d="100"/>
          <a:sy n="78" d="100"/>
        </p:scale>
        <p:origin x="-1986"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72AEFDB-63D7-4D88-9D16-38F803B24054}" type="datetimeFigureOut">
              <a:rPr lang="en-US" smtClean="0"/>
              <a:t>7/31/20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39791C6-BF44-4388-A553-8C39DEB99220}" type="slidenum">
              <a:rPr lang="en-US" smtClean="0"/>
              <a:t>‹#›</a:t>
            </a:fld>
            <a:endParaRPr lang="en-US" dirty="0"/>
          </a:p>
        </p:txBody>
      </p:sp>
    </p:spTree>
    <p:extLst>
      <p:ext uri="{BB962C8B-B14F-4D97-AF65-F5344CB8AC3E}">
        <p14:creationId xmlns:p14="http://schemas.microsoft.com/office/powerpoint/2010/main" val="2014026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36</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37</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41</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791C6-BF44-4388-A553-8C39DEB99220}" type="slidenum">
              <a:rPr lang="en-US" smtClean="0"/>
              <a:t>61</a:t>
            </a:fld>
            <a:endParaRPr lang="en-US" dirty="0"/>
          </a:p>
        </p:txBody>
      </p:sp>
    </p:spTree>
    <p:extLst>
      <p:ext uri="{BB962C8B-B14F-4D97-AF65-F5344CB8AC3E}">
        <p14:creationId xmlns:p14="http://schemas.microsoft.com/office/powerpoint/2010/main" val="4036397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791C6-BF44-4388-A553-8C39DEB99220}" type="slidenum">
              <a:rPr lang="en-US" smtClean="0"/>
              <a:t>82</a:t>
            </a:fld>
            <a:endParaRPr lang="en-US" dirty="0"/>
          </a:p>
        </p:txBody>
      </p:sp>
    </p:spTree>
    <p:extLst>
      <p:ext uri="{BB962C8B-B14F-4D97-AF65-F5344CB8AC3E}">
        <p14:creationId xmlns:p14="http://schemas.microsoft.com/office/powerpoint/2010/main" val="2252734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12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35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5389B9C-2F59-4A91-88B5-E4FE94226294}" type="datetimeFigureOut">
              <a:rPr lang="en-US" smtClean="0"/>
              <a:t>7/31/20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66520D-FAFD-43F4-991C-7381AFF680E4}"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389B9C-2F59-4A91-88B5-E4FE94226294}" type="datetimeFigureOut">
              <a:rPr lang="en-US" smtClean="0"/>
              <a:t>7/31/20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66520D-FAFD-43F4-991C-7381AFF680E4}"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389B9C-2F59-4A91-88B5-E4FE94226294}" type="datetimeFigureOut">
              <a:rPr lang="en-US" smtClean="0"/>
              <a:t>7/31/20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66520D-FAFD-43F4-991C-7381AFF680E4}"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389B9C-2F59-4A91-88B5-E4FE94226294}" type="datetimeFigureOut">
              <a:rPr lang="en-US" smtClean="0"/>
              <a:t>7/31/20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66520D-FAFD-43F4-991C-7381AFF680E4}"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389B9C-2F59-4A91-88B5-E4FE94226294}" type="datetimeFigureOut">
              <a:rPr lang="en-US" smtClean="0"/>
              <a:t>7/31/20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66520D-FAFD-43F4-991C-7381AFF680E4}"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389B9C-2F59-4A91-88B5-E4FE94226294}" type="datetimeFigureOut">
              <a:rPr lang="en-US" smtClean="0"/>
              <a:t>7/31/20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66520D-FAFD-43F4-991C-7381AFF680E4}"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389B9C-2F59-4A91-88B5-E4FE94226294}" type="datetimeFigureOut">
              <a:rPr lang="en-US" smtClean="0"/>
              <a:t>7/31/20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266520D-FAFD-43F4-991C-7381AFF680E4}"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389B9C-2F59-4A91-88B5-E4FE94226294}" type="datetimeFigureOut">
              <a:rPr lang="en-US" smtClean="0"/>
              <a:t>7/31/20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266520D-FAFD-43F4-991C-7381AFF680E4}"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389B9C-2F59-4A91-88B5-E4FE94226294}" type="datetimeFigureOut">
              <a:rPr lang="en-US" smtClean="0"/>
              <a:t>7/31/20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66520D-FAFD-43F4-991C-7381AFF680E4}"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389B9C-2F59-4A91-88B5-E4FE94226294}" type="datetimeFigureOut">
              <a:rPr lang="en-US" smtClean="0"/>
              <a:t>7/31/20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66520D-FAFD-43F4-991C-7381AFF680E4}"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389B9C-2F59-4A91-88B5-E4FE94226294}" type="datetimeFigureOut">
              <a:rPr lang="en-US" smtClean="0"/>
              <a:t>7/31/20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66520D-FAFD-43F4-991C-7381AFF680E4}"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389B9C-2F59-4A91-88B5-E4FE94226294}" type="datetimeFigureOut">
              <a:rPr lang="en-US" smtClean="0"/>
              <a:t>7/31/20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6520D-FAFD-43F4-991C-7381AFF680E4}"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0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2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ebslideserver.uc.edu:82/@203/view.apml?u=guest&amp;p=guest" TargetMode="External"/><Relationship Id="rId7" Type="http://schemas.openxmlformats.org/officeDocument/2006/relationships/hyperlink" Target="http://med2.uc.edu/labmanuals/ma/virtuallabs/Lungs/TerminalRespiratoryBronchiolesSL114_xvid.mp4.mp4" TargetMode="External"/><Relationship Id="rId2" Type="http://schemas.openxmlformats.org/officeDocument/2006/relationships/hyperlink" Target="http://webslideserver.uc.edu:82/@232/view.apml?u=guest&amp;p=guest" TargetMode="External"/><Relationship Id="rId1" Type="http://schemas.openxmlformats.org/officeDocument/2006/relationships/slideLayout" Target="../slideLayouts/slideLayout7.xml"/><Relationship Id="rId6" Type="http://schemas.openxmlformats.org/officeDocument/2006/relationships/hyperlink" Target="http://10.97.106.250/activex/slide118.html" TargetMode="External"/><Relationship Id="rId5" Type="http://schemas.openxmlformats.org/officeDocument/2006/relationships/hyperlink" Target="http://webslideserver.uc.edu:82/@166/view.apml?u=guest&amp;p=guest" TargetMode="External"/><Relationship Id="rId4" Type="http://schemas.openxmlformats.org/officeDocument/2006/relationships/hyperlink" Target="http://webslideserver.uc.edu:82/@115/view.apml?u=guest&amp;p=gues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ebslideserver.uc.edu:82/@203/view.apml?u=guest&amp;p=guest" TargetMode="External"/><Relationship Id="rId7" Type="http://schemas.openxmlformats.org/officeDocument/2006/relationships/hyperlink" Target="http://med2.uc.edu/labmanuals/ma/virtuallabs/Lungs/AlveolarDuctsSacsSL112B_xvid.mp4.mp4" TargetMode="External"/><Relationship Id="rId2" Type="http://schemas.openxmlformats.org/officeDocument/2006/relationships/hyperlink" Target="http://webslideserver.uc.edu:82/@232/view.apml?u=guest&amp;p=guest" TargetMode="External"/><Relationship Id="rId1" Type="http://schemas.openxmlformats.org/officeDocument/2006/relationships/slideLayout" Target="../slideLayouts/slideLayout7.xml"/><Relationship Id="rId6" Type="http://schemas.openxmlformats.org/officeDocument/2006/relationships/hyperlink" Target="http://10.97.106.250/activex/slide118.html" TargetMode="External"/><Relationship Id="rId5" Type="http://schemas.openxmlformats.org/officeDocument/2006/relationships/hyperlink" Target="http://webslideserver.uc.edu:82/@166/view.apml?u=guest&amp;p=guest" TargetMode="External"/><Relationship Id="rId4" Type="http://schemas.openxmlformats.org/officeDocument/2006/relationships/hyperlink" Target="http://webslideserver.uc.edu:82/@115/view.apml?u=guest&amp;p=guest"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ebslideserver.uc.edu:82/@203/view.apml?u=guest&amp;p=guest" TargetMode="External"/><Relationship Id="rId7" Type="http://schemas.openxmlformats.org/officeDocument/2006/relationships/hyperlink" Target="http://med2.uc.edu/labmanuals/ma/virtuallabs/Lungs/AlveoliSL112B_xvid.mp4.mp4" TargetMode="External"/><Relationship Id="rId2" Type="http://schemas.openxmlformats.org/officeDocument/2006/relationships/hyperlink" Target="http://webslideserver.uc.edu:82/@232/view.apml?u=guest&amp;p=guest" TargetMode="External"/><Relationship Id="rId1" Type="http://schemas.openxmlformats.org/officeDocument/2006/relationships/slideLayout" Target="../slideLayouts/slideLayout7.xml"/><Relationship Id="rId6" Type="http://schemas.openxmlformats.org/officeDocument/2006/relationships/hyperlink" Target="http://10.97.106.250/activex/slide118.html" TargetMode="External"/><Relationship Id="rId5" Type="http://schemas.openxmlformats.org/officeDocument/2006/relationships/hyperlink" Target="http://webslideserver.uc.edu:82/@166/view.apml?u=guest&amp;p=guest" TargetMode="External"/><Relationship Id="rId4" Type="http://schemas.openxmlformats.org/officeDocument/2006/relationships/hyperlink" Target="http://webslideserver.uc.edu:82/@115/view.apml?u=guest&amp;p=guest"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ebslideserver.uc.edu:82/@115/view.apml?u=guest&amp;p=guest" TargetMode="External"/><Relationship Id="rId2" Type="http://schemas.openxmlformats.org/officeDocument/2006/relationships/hyperlink" Target="http://webslideserver.uc.edu:82/@203/view.apml?u=guest&amp;p=guest" TargetMode="External"/><Relationship Id="rId1" Type="http://schemas.openxmlformats.org/officeDocument/2006/relationships/slideLayout" Target="../slideLayouts/slideLayout7.xml"/><Relationship Id="rId4" Type="http://schemas.openxmlformats.org/officeDocument/2006/relationships/hyperlink" Target="http://med2.uc.edu/labmanuals/ma/virtuallabs/Lungs/DustCellSL113_xvid.mp4.mp4"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ebslideserver.uc.edu:82/@203/view.apml?u=guest&amp;p=guest" TargetMode="External"/><Relationship Id="rId7" Type="http://schemas.openxmlformats.org/officeDocument/2006/relationships/hyperlink" Target="http://webslideserver.uc.edu:82/@223/view.apml?u=guest&amp;p=guest" TargetMode="External"/><Relationship Id="rId2" Type="http://schemas.openxmlformats.org/officeDocument/2006/relationships/hyperlink" Target="http://med2.uc.edu/labmanuals/ma/virtuallabs/Lungs/VisceralPleuraSL114_xvid.mp4.mp4" TargetMode="External"/><Relationship Id="rId1" Type="http://schemas.openxmlformats.org/officeDocument/2006/relationships/slideLayout" Target="../slideLayouts/slideLayout7.xml"/><Relationship Id="rId6" Type="http://schemas.openxmlformats.org/officeDocument/2006/relationships/hyperlink" Target="http://10.97.106.250/activex/slide118.html" TargetMode="External"/><Relationship Id="rId5" Type="http://schemas.openxmlformats.org/officeDocument/2006/relationships/hyperlink" Target="http://webslideserver.uc.edu:82/@166/view.apml?u=guest&amp;p=guest" TargetMode="External"/><Relationship Id="rId4" Type="http://schemas.openxmlformats.org/officeDocument/2006/relationships/hyperlink" Target="http://webslideserver.uc.edu:82/@115/view.apml?u=guest&amp;p=gues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ebslideserver.uc.edu:82/@203/view.apml?u=guest&amp;p=guest" TargetMode="External"/><Relationship Id="rId7" Type="http://schemas.openxmlformats.org/officeDocument/2006/relationships/hyperlink" Target="http://med2.uc.edu/labmanuals/ma/virtuallabs/Lungs/PulmonaryVasculatureSL112_xvid.mp4.mp4" TargetMode="External"/><Relationship Id="rId2" Type="http://schemas.openxmlformats.org/officeDocument/2006/relationships/hyperlink" Target="http://webslideserver.uc.edu:82/@232/view.apml?u=guest&amp;p=guest" TargetMode="External"/><Relationship Id="rId1" Type="http://schemas.openxmlformats.org/officeDocument/2006/relationships/slideLayout" Target="../slideLayouts/slideLayout7.xml"/><Relationship Id="rId6" Type="http://schemas.openxmlformats.org/officeDocument/2006/relationships/hyperlink" Target="http://10.97.106.250/activex/slide118.html" TargetMode="External"/><Relationship Id="rId5" Type="http://schemas.openxmlformats.org/officeDocument/2006/relationships/hyperlink" Target="http://webslideserver.uc.edu:82/@166/view.apml?u=guest&amp;p=guest" TargetMode="External"/><Relationship Id="rId4" Type="http://schemas.openxmlformats.org/officeDocument/2006/relationships/hyperlink" Target="http://webslideserver.uc.edu:82/@115/view.apml?u=guest&amp;p=gues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ebslideserver.uc.edu:82/@203/view.apml?u=guest&amp;p=guest" TargetMode="External"/><Relationship Id="rId7" Type="http://schemas.openxmlformats.org/officeDocument/2006/relationships/hyperlink" Target="http://med2.uc.edu/labmanuals/ma/virtuallabs/Lungs/BronchiAndBronchiolesSL112_xvid.mp4.mp4" TargetMode="External"/><Relationship Id="rId2" Type="http://schemas.openxmlformats.org/officeDocument/2006/relationships/hyperlink" Target="http://webslideserver.uc.edu:82/@232/view.apml?u=guest&amp;p=guest" TargetMode="External"/><Relationship Id="rId1" Type="http://schemas.openxmlformats.org/officeDocument/2006/relationships/slideLayout" Target="../slideLayouts/slideLayout7.xml"/><Relationship Id="rId6" Type="http://schemas.openxmlformats.org/officeDocument/2006/relationships/hyperlink" Target="http://10.97.106.250/activex/slide118.html" TargetMode="External"/><Relationship Id="rId5" Type="http://schemas.openxmlformats.org/officeDocument/2006/relationships/hyperlink" Target="http://webslideserver.uc.edu:82/@166/view.apml?u=guest&amp;p=guest" TargetMode="External"/><Relationship Id="rId4" Type="http://schemas.openxmlformats.org/officeDocument/2006/relationships/hyperlink" Target="http://webslideserver.uc.edu:82/@115/view.apml?u=guest&amp;p=guest"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95400" y="1600200"/>
            <a:ext cx="5943600" cy="1323439"/>
          </a:xfrm>
          <a:prstGeom prst="rect">
            <a:avLst/>
          </a:prstGeom>
          <a:noFill/>
        </p:spPr>
        <p:txBody>
          <a:bodyPr wrap="square" rtlCol="0">
            <a:spAutoFit/>
          </a:bodyPr>
          <a:lstStyle/>
          <a:p>
            <a:pPr algn="ctr"/>
            <a:r>
              <a:rPr lang="en-US" sz="4000" dirty="0">
                <a:solidFill>
                  <a:schemeClr val="accent6">
                    <a:lumMod val="50000"/>
                  </a:schemeClr>
                </a:solidFill>
              </a:rPr>
              <a:t>Lungs</a:t>
            </a:r>
          </a:p>
          <a:p>
            <a:pPr algn="ctr"/>
            <a:r>
              <a:rPr lang="en-US" sz="4000" dirty="0">
                <a:solidFill>
                  <a:srgbClr val="36174D"/>
                </a:solidFill>
                <a:latin typeface="Chiller" pitchFamily="82" charset="0"/>
              </a:rPr>
              <a:t>Digital Laboratory</a:t>
            </a:r>
          </a:p>
        </p:txBody>
      </p:sp>
      <p:sp>
        <p:nvSpPr>
          <p:cNvPr id="3" name="TextBox 2"/>
          <p:cNvSpPr txBox="1"/>
          <p:nvPr/>
        </p:nvSpPr>
        <p:spPr>
          <a:xfrm>
            <a:off x="152400" y="4038600"/>
            <a:ext cx="8839200" cy="461665"/>
          </a:xfrm>
          <a:prstGeom prst="rect">
            <a:avLst/>
          </a:prstGeom>
          <a:noFill/>
        </p:spPr>
        <p:txBody>
          <a:bodyPr wrap="square" rtlCol="0">
            <a:spAutoFit/>
          </a:bodyPr>
          <a:lstStyle/>
          <a:p>
            <a:r>
              <a:rPr lang="en-US" sz="2400" b="1" dirty="0">
                <a:solidFill>
                  <a:srgbClr val="7030A0"/>
                </a:solidFill>
                <a:latin typeface="Bradley Hand ITC" pitchFamily="66" charset="0"/>
              </a:rPr>
              <a:t>It’s best to view this in </a:t>
            </a:r>
            <a:r>
              <a:rPr lang="en-US" sz="2400" b="1" i="1" dirty="0">
                <a:solidFill>
                  <a:srgbClr val="7030A0"/>
                </a:solidFill>
                <a:latin typeface="Bradley Hand ITC" pitchFamily="66" charset="0"/>
              </a:rPr>
              <a:t>Slide Show </a:t>
            </a:r>
            <a:r>
              <a:rPr lang="en-US" sz="2400" b="1" dirty="0">
                <a:solidFill>
                  <a:srgbClr val="7030A0"/>
                </a:solidFill>
                <a:latin typeface="Bradley Hand ITC" pitchFamily="66" charset="0"/>
              </a:rPr>
              <a:t>mode, especially for the quizzes.</a:t>
            </a:r>
          </a:p>
        </p:txBody>
      </p:sp>
      <p:pic>
        <p:nvPicPr>
          <p:cNvPr id="1026" name="Picture 2" descr="C:\Users\DJ.Lowrie\AppData\Local\Microsoft\Windows\Temporary Internet Files\Content.IE5\Z5K742KW\MC900438748[1].jpg"/>
          <p:cNvPicPr>
            <a:picLocks noChangeAspect="1" noChangeArrowheads="1"/>
          </p:cNvPicPr>
          <p:nvPr/>
        </p:nvPicPr>
        <p:blipFill>
          <a:blip r:embed="rId2" cstate="print"/>
          <a:srcRect/>
          <a:stretch>
            <a:fillRect/>
          </a:stretch>
        </p:blipFill>
        <p:spPr bwMode="auto">
          <a:xfrm>
            <a:off x="6400800" y="4724400"/>
            <a:ext cx="2438400" cy="1828800"/>
          </a:xfrm>
          <a:prstGeom prst="rect">
            <a:avLst/>
          </a:prstGeom>
          <a:noFill/>
        </p:spPr>
      </p:pic>
      <p:sp>
        <p:nvSpPr>
          <p:cNvPr id="5" name="TextBox 7"/>
          <p:cNvSpPr txBox="1"/>
          <p:nvPr/>
        </p:nvSpPr>
        <p:spPr>
          <a:xfrm>
            <a:off x="457200" y="5007429"/>
            <a:ext cx="5486400" cy="89255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600" b="1" dirty="0">
                <a:solidFill>
                  <a:schemeClr val="accent3">
                    <a:lumMod val="50000"/>
                  </a:schemeClr>
                </a:solidFill>
                <a:latin typeface="Bradley Hand ITC" pitchFamily="66" charset="0"/>
              </a:rPr>
              <a:t>This module will take approximately 90 minutes to complete.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 organ from which these slides were taken.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74" y="1367151"/>
            <a:ext cx="4572000" cy="314706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265" b="28053"/>
          <a:stretch/>
        </p:blipFill>
        <p:spPr>
          <a:xfrm>
            <a:off x="4767695" y="986539"/>
            <a:ext cx="4285561" cy="270280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771900"/>
            <a:ext cx="4572000" cy="3086100"/>
          </a:xfrm>
          <a:prstGeom prst="rect">
            <a:avLst/>
          </a:prstGeom>
        </p:spPr>
      </p:pic>
      <p:sp>
        <p:nvSpPr>
          <p:cNvPr id="7" name="TextBox 6"/>
          <p:cNvSpPr txBox="1"/>
          <p:nvPr/>
        </p:nvSpPr>
        <p:spPr>
          <a:xfrm>
            <a:off x="1712029" y="4798367"/>
            <a:ext cx="1261391" cy="461665"/>
          </a:xfrm>
          <a:prstGeom prst="rect">
            <a:avLst/>
          </a:prstGeom>
          <a:noFill/>
        </p:spPr>
        <p:txBody>
          <a:bodyPr wrap="square" rtlCol="0">
            <a:spAutoFit/>
          </a:bodyPr>
          <a:lstStyle/>
          <a:p>
            <a:r>
              <a:rPr lang="en-US" sz="2400" b="1" dirty="0">
                <a:solidFill>
                  <a:srgbClr val="00B050"/>
                </a:solidFill>
              </a:rPr>
              <a:t>ureter</a:t>
            </a:r>
          </a:p>
        </p:txBody>
      </p:sp>
    </p:spTree>
    <p:extLst>
      <p:ext uri="{BB962C8B-B14F-4D97-AF65-F5344CB8AC3E}">
        <p14:creationId xmlns:p14="http://schemas.microsoft.com/office/powerpoint/2010/main" val="337071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29856"/>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 at X. (advance slides for answers)</a:t>
            </a:r>
          </a:p>
        </p:txBody>
      </p:sp>
      <p:sp>
        <p:nvSpPr>
          <p:cNvPr id="3" name="Rectangle 2"/>
          <p:cNvSpPr/>
          <p:nvPr/>
        </p:nvSpPr>
        <p:spPr>
          <a:xfrm>
            <a:off x="186409" y="0"/>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50" y="1006110"/>
            <a:ext cx="6457950" cy="5775689"/>
          </a:xfrm>
          <a:prstGeom prst="rect">
            <a:avLst/>
          </a:prstGeom>
        </p:spPr>
      </p:pic>
      <p:sp>
        <p:nvSpPr>
          <p:cNvPr id="5" name="TextBox 4"/>
          <p:cNvSpPr txBox="1"/>
          <p:nvPr/>
        </p:nvSpPr>
        <p:spPr>
          <a:xfrm>
            <a:off x="5638800" y="4285204"/>
            <a:ext cx="658203" cy="707886"/>
          </a:xfrm>
          <a:prstGeom prst="rect">
            <a:avLst/>
          </a:prstGeom>
          <a:noFill/>
        </p:spPr>
        <p:txBody>
          <a:bodyPr wrap="square" rtlCol="0">
            <a:spAutoFit/>
          </a:bodyPr>
          <a:lstStyle/>
          <a:p>
            <a:r>
              <a:rPr lang="en-US" sz="4000" b="1" dirty="0">
                <a:solidFill>
                  <a:srgbClr val="00B0F0"/>
                </a:solidFill>
              </a:rPr>
              <a:t>X</a:t>
            </a:r>
          </a:p>
        </p:txBody>
      </p:sp>
      <p:sp>
        <p:nvSpPr>
          <p:cNvPr id="6" name="TextBox 5"/>
          <p:cNvSpPr txBox="1"/>
          <p:nvPr/>
        </p:nvSpPr>
        <p:spPr>
          <a:xfrm>
            <a:off x="6858000" y="4223649"/>
            <a:ext cx="1926007" cy="830997"/>
          </a:xfrm>
          <a:prstGeom prst="rect">
            <a:avLst/>
          </a:prstGeom>
          <a:noFill/>
        </p:spPr>
        <p:txBody>
          <a:bodyPr wrap="square" rtlCol="0">
            <a:spAutoFit/>
          </a:bodyPr>
          <a:lstStyle/>
          <a:p>
            <a:r>
              <a:rPr lang="en-US" sz="2400" b="1" dirty="0">
                <a:solidFill>
                  <a:srgbClr val="00B0F0"/>
                </a:solidFill>
              </a:rPr>
              <a:t>Type II pneumocyte</a:t>
            </a:r>
          </a:p>
        </p:txBody>
      </p:sp>
    </p:spTree>
    <p:extLst>
      <p:ext uri="{BB962C8B-B14F-4D97-AF65-F5344CB8AC3E}">
        <p14:creationId xmlns:p14="http://schemas.microsoft.com/office/powerpoint/2010/main" val="292071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199" y="533400"/>
            <a:ext cx="9067801"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 at X.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58614" y="465110"/>
            <a:ext cx="5929782" cy="6858000"/>
          </a:xfrm>
          <a:prstGeom prst="rect">
            <a:avLst/>
          </a:prstGeom>
        </p:spPr>
      </p:pic>
      <p:sp>
        <p:nvSpPr>
          <p:cNvPr id="5" name="TextBox 4"/>
          <p:cNvSpPr txBox="1"/>
          <p:nvPr/>
        </p:nvSpPr>
        <p:spPr>
          <a:xfrm>
            <a:off x="4267200" y="2895600"/>
            <a:ext cx="990600" cy="707886"/>
          </a:xfrm>
          <a:prstGeom prst="rect">
            <a:avLst/>
          </a:prstGeom>
          <a:noFill/>
        </p:spPr>
        <p:txBody>
          <a:bodyPr wrap="square" rtlCol="0">
            <a:spAutoFit/>
          </a:bodyPr>
          <a:lstStyle/>
          <a:p>
            <a:r>
              <a:rPr lang="en-US" sz="4000" b="1" dirty="0">
                <a:solidFill>
                  <a:srgbClr val="C00000"/>
                </a:solidFill>
              </a:rPr>
              <a:t>X</a:t>
            </a:r>
          </a:p>
        </p:txBody>
      </p:sp>
      <p:sp>
        <p:nvSpPr>
          <p:cNvPr id="13" name="TextBox 12"/>
          <p:cNvSpPr txBox="1"/>
          <p:nvPr/>
        </p:nvSpPr>
        <p:spPr>
          <a:xfrm>
            <a:off x="3799496" y="3478611"/>
            <a:ext cx="1926007" cy="830997"/>
          </a:xfrm>
          <a:prstGeom prst="rect">
            <a:avLst/>
          </a:prstGeom>
          <a:noFill/>
        </p:spPr>
        <p:txBody>
          <a:bodyPr wrap="square" rtlCol="0">
            <a:spAutoFit/>
          </a:bodyPr>
          <a:lstStyle/>
          <a:p>
            <a:r>
              <a:rPr lang="en-US" sz="2400" b="1" dirty="0">
                <a:solidFill>
                  <a:srgbClr val="C00000"/>
                </a:solidFill>
              </a:rPr>
              <a:t>Endothelial cell</a:t>
            </a:r>
          </a:p>
        </p:txBody>
      </p:sp>
    </p:spTree>
    <p:extLst>
      <p:ext uri="{BB962C8B-B14F-4D97-AF65-F5344CB8AC3E}">
        <p14:creationId xmlns:p14="http://schemas.microsoft.com/office/powerpoint/2010/main" val="197535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400" y="533400"/>
            <a:ext cx="90606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032921"/>
            <a:ext cx="8305800" cy="5814919"/>
          </a:xfrm>
          <a:prstGeom prst="rect">
            <a:avLst/>
          </a:prstGeom>
        </p:spPr>
      </p:pic>
      <p:sp>
        <p:nvSpPr>
          <p:cNvPr id="10" name="TextBox 9"/>
          <p:cNvSpPr txBox="1"/>
          <p:nvPr/>
        </p:nvSpPr>
        <p:spPr>
          <a:xfrm>
            <a:off x="6248401" y="2002581"/>
            <a:ext cx="1752600" cy="830997"/>
          </a:xfrm>
          <a:prstGeom prst="rect">
            <a:avLst/>
          </a:prstGeom>
          <a:solidFill>
            <a:schemeClr val="accent1"/>
          </a:solidFill>
          <a:ln>
            <a:noFill/>
          </a:ln>
        </p:spPr>
        <p:txBody>
          <a:bodyPr wrap="square" rtlCol="0">
            <a:spAutoFit/>
          </a:bodyPr>
          <a:lstStyle/>
          <a:p>
            <a:r>
              <a:rPr lang="en-US" sz="2400" b="1" dirty="0">
                <a:solidFill>
                  <a:srgbClr val="FFFF00"/>
                </a:solidFill>
              </a:rPr>
              <a:t>Respiratory bronchiole</a:t>
            </a:r>
          </a:p>
        </p:txBody>
      </p:sp>
      <p:sp>
        <p:nvSpPr>
          <p:cNvPr id="13" name="Freeform 12"/>
          <p:cNvSpPr/>
          <p:nvPr/>
        </p:nvSpPr>
        <p:spPr>
          <a:xfrm>
            <a:off x="5191760" y="2915920"/>
            <a:ext cx="2398922" cy="1463040"/>
          </a:xfrm>
          <a:custGeom>
            <a:avLst/>
            <a:gdLst>
              <a:gd name="connsiteX0" fmla="*/ 1727200 w 2398922"/>
              <a:gd name="connsiteY0" fmla="*/ 1432560 h 1463040"/>
              <a:gd name="connsiteX1" fmla="*/ 1737360 w 2398922"/>
              <a:gd name="connsiteY1" fmla="*/ 1381760 h 1463040"/>
              <a:gd name="connsiteX2" fmla="*/ 1757680 w 2398922"/>
              <a:gd name="connsiteY2" fmla="*/ 1351280 h 1463040"/>
              <a:gd name="connsiteX3" fmla="*/ 1767840 w 2398922"/>
              <a:gd name="connsiteY3" fmla="*/ 1320800 h 1463040"/>
              <a:gd name="connsiteX4" fmla="*/ 1788160 w 2398922"/>
              <a:gd name="connsiteY4" fmla="*/ 1290320 h 1463040"/>
              <a:gd name="connsiteX5" fmla="*/ 1828800 w 2398922"/>
              <a:gd name="connsiteY5" fmla="*/ 1188720 h 1463040"/>
              <a:gd name="connsiteX6" fmla="*/ 1889760 w 2398922"/>
              <a:gd name="connsiteY6" fmla="*/ 1127760 h 1463040"/>
              <a:gd name="connsiteX7" fmla="*/ 1910080 w 2398922"/>
              <a:gd name="connsiteY7" fmla="*/ 1097280 h 1463040"/>
              <a:gd name="connsiteX8" fmla="*/ 2001520 w 2398922"/>
              <a:gd name="connsiteY8" fmla="*/ 1046480 h 1463040"/>
              <a:gd name="connsiteX9" fmla="*/ 2072640 w 2398922"/>
              <a:gd name="connsiteY9" fmla="*/ 975360 h 1463040"/>
              <a:gd name="connsiteX10" fmla="*/ 2103120 w 2398922"/>
              <a:gd name="connsiteY10" fmla="*/ 934720 h 1463040"/>
              <a:gd name="connsiteX11" fmla="*/ 2133600 w 2398922"/>
              <a:gd name="connsiteY11" fmla="*/ 904240 h 1463040"/>
              <a:gd name="connsiteX12" fmla="*/ 2204720 w 2398922"/>
              <a:gd name="connsiteY12" fmla="*/ 812800 h 1463040"/>
              <a:gd name="connsiteX13" fmla="*/ 2255520 w 2398922"/>
              <a:gd name="connsiteY13" fmla="*/ 741680 h 1463040"/>
              <a:gd name="connsiteX14" fmla="*/ 2275840 w 2398922"/>
              <a:gd name="connsiteY14" fmla="*/ 701040 h 1463040"/>
              <a:gd name="connsiteX15" fmla="*/ 2306320 w 2398922"/>
              <a:gd name="connsiteY15" fmla="*/ 690880 h 1463040"/>
              <a:gd name="connsiteX16" fmla="*/ 2336800 w 2398922"/>
              <a:gd name="connsiteY16" fmla="*/ 629920 h 1463040"/>
              <a:gd name="connsiteX17" fmla="*/ 2357120 w 2398922"/>
              <a:gd name="connsiteY17" fmla="*/ 589280 h 1463040"/>
              <a:gd name="connsiteX18" fmla="*/ 2367280 w 2398922"/>
              <a:gd name="connsiteY18" fmla="*/ 558800 h 1463040"/>
              <a:gd name="connsiteX19" fmla="*/ 2397760 w 2398922"/>
              <a:gd name="connsiteY19" fmla="*/ 508000 h 1463040"/>
              <a:gd name="connsiteX20" fmla="*/ 2367280 w 2398922"/>
              <a:gd name="connsiteY20" fmla="*/ 264160 h 1463040"/>
              <a:gd name="connsiteX21" fmla="*/ 2336800 w 2398922"/>
              <a:gd name="connsiteY21" fmla="*/ 223520 h 1463040"/>
              <a:gd name="connsiteX22" fmla="*/ 2316480 w 2398922"/>
              <a:gd name="connsiteY22" fmla="*/ 142240 h 1463040"/>
              <a:gd name="connsiteX23" fmla="*/ 2255520 w 2398922"/>
              <a:gd name="connsiteY23" fmla="*/ 71120 h 1463040"/>
              <a:gd name="connsiteX24" fmla="*/ 2214880 w 2398922"/>
              <a:gd name="connsiteY24" fmla="*/ 50800 h 1463040"/>
              <a:gd name="connsiteX25" fmla="*/ 2184400 w 2398922"/>
              <a:gd name="connsiteY25" fmla="*/ 30480 h 1463040"/>
              <a:gd name="connsiteX26" fmla="*/ 2123440 w 2398922"/>
              <a:gd name="connsiteY26" fmla="*/ 0 h 1463040"/>
              <a:gd name="connsiteX27" fmla="*/ 1747520 w 2398922"/>
              <a:gd name="connsiteY27" fmla="*/ 10160 h 1463040"/>
              <a:gd name="connsiteX28" fmla="*/ 1717040 w 2398922"/>
              <a:gd name="connsiteY28" fmla="*/ 20320 h 1463040"/>
              <a:gd name="connsiteX29" fmla="*/ 1635760 w 2398922"/>
              <a:gd name="connsiteY29" fmla="*/ 60960 h 1463040"/>
              <a:gd name="connsiteX30" fmla="*/ 1564640 w 2398922"/>
              <a:gd name="connsiteY30" fmla="*/ 91440 h 1463040"/>
              <a:gd name="connsiteX31" fmla="*/ 1534160 w 2398922"/>
              <a:gd name="connsiteY31" fmla="*/ 111760 h 1463040"/>
              <a:gd name="connsiteX32" fmla="*/ 1493520 w 2398922"/>
              <a:gd name="connsiteY32" fmla="*/ 121920 h 1463040"/>
              <a:gd name="connsiteX33" fmla="*/ 1422400 w 2398922"/>
              <a:gd name="connsiteY33" fmla="*/ 172720 h 1463040"/>
              <a:gd name="connsiteX34" fmla="*/ 1341120 w 2398922"/>
              <a:gd name="connsiteY34" fmla="*/ 213360 h 1463040"/>
              <a:gd name="connsiteX35" fmla="*/ 1320800 w 2398922"/>
              <a:gd name="connsiteY35" fmla="*/ 254000 h 1463040"/>
              <a:gd name="connsiteX36" fmla="*/ 1290320 w 2398922"/>
              <a:gd name="connsiteY36" fmla="*/ 264160 h 1463040"/>
              <a:gd name="connsiteX37" fmla="*/ 1259840 w 2398922"/>
              <a:gd name="connsiteY37" fmla="*/ 284480 h 1463040"/>
              <a:gd name="connsiteX38" fmla="*/ 1229360 w 2398922"/>
              <a:gd name="connsiteY38" fmla="*/ 314960 h 1463040"/>
              <a:gd name="connsiteX39" fmla="*/ 1209040 w 2398922"/>
              <a:gd name="connsiteY39" fmla="*/ 345440 h 1463040"/>
              <a:gd name="connsiteX40" fmla="*/ 1178560 w 2398922"/>
              <a:gd name="connsiteY40" fmla="*/ 355600 h 1463040"/>
              <a:gd name="connsiteX41" fmla="*/ 1158240 w 2398922"/>
              <a:gd name="connsiteY41" fmla="*/ 386080 h 1463040"/>
              <a:gd name="connsiteX42" fmla="*/ 1056640 w 2398922"/>
              <a:gd name="connsiteY42" fmla="*/ 447040 h 1463040"/>
              <a:gd name="connsiteX43" fmla="*/ 985520 w 2398922"/>
              <a:gd name="connsiteY43" fmla="*/ 497840 h 1463040"/>
              <a:gd name="connsiteX44" fmla="*/ 944880 w 2398922"/>
              <a:gd name="connsiteY44" fmla="*/ 518160 h 1463040"/>
              <a:gd name="connsiteX45" fmla="*/ 843280 w 2398922"/>
              <a:gd name="connsiteY45" fmla="*/ 579120 h 1463040"/>
              <a:gd name="connsiteX46" fmla="*/ 802640 w 2398922"/>
              <a:gd name="connsiteY46" fmla="*/ 589280 h 1463040"/>
              <a:gd name="connsiteX47" fmla="*/ 772160 w 2398922"/>
              <a:gd name="connsiteY47" fmla="*/ 609600 h 1463040"/>
              <a:gd name="connsiteX48" fmla="*/ 650240 w 2398922"/>
              <a:gd name="connsiteY48" fmla="*/ 629920 h 1463040"/>
              <a:gd name="connsiteX49" fmla="*/ 467360 w 2398922"/>
              <a:gd name="connsiteY49" fmla="*/ 650240 h 1463040"/>
              <a:gd name="connsiteX50" fmla="*/ 375920 w 2398922"/>
              <a:gd name="connsiteY50" fmla="*/ 670560 h 1463040"/>
              <a:gd name="connsiteX51" fmla="*/ 284480 w 2398922"/>
              <a:gd name="connsiteY51" fmla="*/ 690880 h 1463040"/>
              <a:gd name="connsiteX52" fmla="*/ 213360 w 2398922"/>
              <a:gd name="connsiteY52" fmla="*/ 731520 h 1463040"/>
              <a:gd name="connsiteX53" fmla="*/ 182880 w 2398922"/>
              <a:gd name="connsiteY53" fmla="*/ 751840 h 1463040"/>
              <a:gd name="connsiteX54" fmla="*/ 142240 w 2398922"/>
              <a:gd name="connsiteY54" fmla="*/ 812800 h 1463040"/>
              <a:gd name="connsiteX55" fmla="*/ 91440 w 2398922"/>
              <a:gd name="connsiteY55" fmla="*/ 883920 h 1463040"/>
              <a:gd name="connsiteX56" fmla="*/ 60960 w 2398922"/>
              <a:gd name="connsiteY56" fmla="*/ 914400 h 1463040"/>
              <a:gd name="connsiteX57" fmla="*/ 20320 w 2398922"/>
              <a:gd name="connsiteY57" fmla="*/ 995680 h 1463040"/>
              <a:gd name="connsiteX58" fmla="*/ 0 w 2398922"/>
              <a:gd name="connsiteY58" fmla="*/ 1026160 h 1463040"/>
              <a:gd name="connsiteX59" fmla="*/ 20320 w 2398922"/>
              <a:gd name="connsiteY59" fmla="*/ 1117600 h 1463040"/>
              <a:gd name="connsiteX60" fmla="*/ 81280 w 2398922"/>
              <a:gd name="connsiteY60" fmla="*/ 1178560 h 1463040"/>
              <a:gd name="connsiteX61" fmla="*/ 132080 w 2398922"/>
              <a:gd name="connsiteY61" fmla="*/ 1198880 h 1463040"/>
              <a:gd name="connsiteX62" fmla="*/ 162560 w 2398922"/>
              <a:gd name="connsiteY62" fmla="*/ 1209040 h 1463040"/>
              <a:gd name="connsiteX63" fmla="*/ 203200 w 2398922"/>
              <a:gd name="connsiteY63" fmla="*/ 1229360 h 1463040"/>
              <a:gd name="connsiteX64" fmla="*/ 243840 w 2398922"/>
              <a:gd name="connsiteY64" fmla="*/ 1239520 h 1463040"/>
              <a:gd name="connsiteX65" fmla="*/ 314960 w 2398922"/>
              <a:gd name="connsiteY65" fmla="*/ 1280160 h 1463040"/>
              <a:gd name="connsiteX66" fmla="*/ 386080 w 2398922"/>
              <a:gd name="connsiteY66" fmla="*/ 1300480 h 1463040"/>
              <a:gd name="connsiteX67" fmla="*/ 416560 w 2398922"/>
              <a:gd name="connsiteY67" fmla="*/ 1310640 h 1463040"/>
              <a:gd name="connsiteX68" fmla="*/ 548640 w 2398922"/>
              <a:gd name="connsiteY68" fmla="*/ 1361440 h 1463040"/>
              <a:gd name="connsiteX69" fmla="*/ 599440 w 2398922"/>
              <a:gd name="connsiteY69" fmla="*/ 1371600 h 1463040"/>
              <a:gd name="connsiteX70" fmla="*/ 822960 w 2398922"/>
              <a:gd name="connsiteY70" fmla="*/ 1391920 h 1463040"/>
              <a:gd name="connsiteX71" fmla="*/ 944880 w 2398922"/>
              <a:gd name="connsiteY71" fmla="*/ 1412240 h 1463040"/>
              <a:gd name="connsiteX72" fmla="*/ 995680 w 2398922"/>
              <a:gd name="connsiteY72" fmla="*/ 1422400 h 1463040"/>
              <a:gd name="connsiteX73" fmla="*/ 1066800 w 2398922"/>
              <a:gd name="connsiteY73" fmla="*/ 1432560 h 1463040"/>
              <a:gd name="connsiteX74" fmla="*/ 1107440 w 2398922"/>
              <a:gd name="connsiteY74" fmla="*/ 1442720 h 1463040"/>
              <a:gd name="connsiteX75" fmla="*/ 1198880 w 2398922"/>
              <a:gd name="connsiteY75" fmla="*/ 1452880 h 1463040"/>
              <a:gd name="connsiteX76" fmla="*/ 1270000 w 2398922"/>
              <a:gd name="connsiteY76" fmla="*/ 1463040 h 1463040"/>
              <a:gd name="connsiteX77" fmla="*/ 1544320 w 2398922"/>
              <a:gd name="connsiteY77" fmla="*/ 1442720 h 1463040"/>
              <a:gd name="connsiteX78" fmla="*/ 1605280 w 2398922"/>
              <a:gd name="connsiteY78" fmla="*/ 1412240 h 1463040"/>
              <a:gd name="connsiteX79" fmla="*/ 1666240 w 2398922"/>
              <a:gd name="connsiteY79" fmla="*/ 1391920 h 1463040"/>
              <a:gd name="connsiteX80" fmla="*/ 1727200 w 2398922"/>
              <a:gd name="connsiteY80" fmla="*/ 1341120 h 1463040"/>
              <a:gd name="connsiteX81" fmla="*/ 1757680 w 2398922"/>
              <a:gd name="connsiteY81" fmla="*/ 1330960 h 1463040"/>
              <a:gd name="connsiteX82" fmla="*/ 1767840 w 2398922"/>
              <a:gd name="connsiteY82" fmla="*/ 1300480 h 1463040"/>
              <a:gd name="connsiteX83" fmla="*/ 1818640 w 2398922"/>
              <a:gd name="connsiteY83" fmla="*/ 1229360 h 1463040"/>
              <a:gd name="connsiteX84" fmla="*/ 1828800 w 2398922"/>
              <a:gd name="connsiteY84" fmla="*/ 120904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398922" h="1463040">
                <a:moveTo>
                  <a:pt x="1727200" y="1432560"/>
                </a:moveTo>
                <a:cubicBezTo>
                  <a:pt x="1730587" y="1415627"/>
                  <a:pt x="1731297" y="1397929"/>
                  <a:pt x="1737360" y="1381760"/>
                </a:cubicBezTo>
                <a:cubicBezTo>
                  <a:pt x="1741647" y="1370327"/>
                  <a:pt x="1752219" y="1362202"/>
                  <a:pt x="1757680" y="1351280"/>
                </a:cubicBezTo>
                <a:cubicBezTo>
                  <a:pt x="1762469" y="1341701"/>
                  <a:pt x="1763051" y="1330379"/>
                  <a:pt x="1767840" y="1320800"/>
                </a:cubicBezTo>
                <a:cubicBezTo>
                  <a:pt x="1773301" y="1309878"/>
                  <a:pt x="1783201" y="1301478"/>
                  <a:pt x="1788160" y="1290320"/>
                </a:cubicBezTo>
                <a:cubicBezTo>
                  <a:pt x="1800389" y="1262805"/>
                  <a:pt x="1808009" y="1214709"/>
                  <a:pt x="1828800" y="1188720"/>
                </a:cubicBezTo>
                <a:cubicBezTo>
                  <a:pt x="1846752" y="1166280"/>
                  <a:pt x="1873820" y="1151670"/>
                  <a:pt x="1889760" y="1127760"/>
                </a:cubicBezTo>
                <a:cubicBezTo>
                  <a:pt x="1896533" y="1117600"/>
                  <a:pt x="1900545" y="1104908"/>
                  <a:pt x="1910080" y="1097280"/>
                </a:cubicBezTo>
                <a:cubicBezTo>
                  <a:pt x="1972370" y="1047448"/>
                  <a:pt x="1911943" y="1165916"/>
                  <a:pt x="2001520" y="1046480"/>
                </a:cubicBezTo>
                <a:cubicBezTo>
                  <a:pt x="2082800" y="938107"/>
                  <a:pt x="1977813" y="1070187"/>
                  <a:pt x="2072640" y="975360"/>
                </a:cubicBezTo>
                <a:cubicBezTo>
                  <a:pt x="2084614" y="963386"/>
                  <a:pt x="2092100" y="947577"/>
                  <a:pt x="2103120" y="934720"/>
                </a:cubicBezTo>
                <a:cubicBezTo>
                  <a:pt x="2112471" y="923811"/>
                  <a:pt x="2123440" y="914400"/>
                  <a:pt x="2133600" y="904240"/>
                </a:cubicBezTo>
                <a:cubicBezTo>
                  <a:pt x="2154350" y="841991"/>
                  <a:pt x="2132156" y="893427"/>
                  <a:pt x="2204720" y="812800"/>
                </a:cubicBezTo>
                <a:cubicBezTo>
                  <a:pt x="2213253" y="803319"/>
                  <a:pt x="2246917" y="756736"/>
                  <a:pt x="2255520" y="741680"/>
                </a:cubicBezTo>
                <a:cubicBezTo>
                  <a:pt x="2263034" y="728530"/>
                  <a:pt x="2265130" y="711750"/>
                  <a:pt x="2275840" y="701040"/>
                </a:cubicBezTo>
                <a:cubicBezTo>
                  <a:pt x="2283413" y="693467"/>
                  <a:pt x="2296160" y="694267"/>
                  <a:pt x="2306320" y="690880"/>
                </a:cubicBezTo>
                <a:cubicBezTo>
                  <a:pt x="2324948" y="634997"/>
                  <a:pt x="2305287" y="685067"/>
                  <a:pt x="2336800" y="629920"/>
                </a:cubicBezTo>
                <a:cubicBezTo>
                  <a:pt x="2344314" y="616770"/>
                  <a:pt x="2351154" y="603201"/>
                  <a:pt x="2357120" y="589280"/>
                </a:cubicBezTo>
                <a:cubicBezTo>
                  <a:pt x="2361339" y="579436"/>
                  <a:pt x="2362491" y="568379"/>
                  <a:pt x="2367280" y="558800"/>
                </a:cubicBezTo>
                <a:cubicBezTo>
                  <a:pt x="2376111" y="541137"/>
                  <a:pt x="2387600" y="524933"/>
                  <a:pt x="2397760" y="508000"/>
                </a:cubicBezTo>
                <a:cubicBezTo>
                  <a:pt x="2391774" y="388279"/>
                  <a:pt x="2416828" y="343437"/>
                  <a:pt x="2367280" y="264160"/>
                </a:cubicBezTo>
                <a:cubicBezTo>
                  <a:pt x="2358305" y="249801"/>
                  <a:pt x="2346960" y="237067"/>
                  <a:pt x="2336800" y="223520"/>
                </a:cubicBezTo>
                <a:cubicBezTo>
                  <a:pt x="2330027" y="196427"/>
                  <a:pt x="2333236" y="164582"/>
                  <a:pt x="2316480" y="142240"/>
                </a:cubicBezTo>
                <a:cubicBezTo>
                  <a:pt x="2300471" y="120894"/>
                  <a:pt x="2278380" y="87448"/>
                  <a:pt x="2255520" y="71120"/>
                </a:cubicBezTo>
                <a:cubicBezTo>
                  <a:pt x="2243195" y="62317"/>
                  <a:pt x="2228030" y="58314"/>
                  <a:pt x="2214880" y="50800"/>
                </a:cubicBezTo>
                <a:cubicBezTo>
                  <a:pt x="2204278" y="44742"/>
                  <a:pt x="2195322" y="35941"/>
                  <a:pt x="2184400" y="30480"/>
                </a:cubicBezTo>
                <a:cubicBezTo>
                  <a:pt x="2100272" y="-11584"/>
                  <a:pt x="2210791" y="58234"/>
                  <a:pt x="2123440" y="0"/>
                </a:cubicBezTo>
                <a:cubicBezTo>
                  <a:pt x="1998133" y="3387"/>
                  <a:pt x="1872716" y="3900"/>
                  <a:pt x="1747520" y="10160"/>
                </a:cubicBezTo>
                <a:cubicBezTo>
                  <a:pt x="1736824" y="10695"/>
                  <a:pt x="1726790" y="15888"/>
                  <a:pt x="1717040" y="20320"/>
                </a:cubicBezTo>
                <a:cubicBezTo>
                  <a:pt x="1689464" y="32855"/>
                  <a:pt x="1664497" y="51381"/>
                  <a:pt x="1635760" y="60960"/>
                </a:cubicBezTo>
                <a:cubicBezTo>
                  <a:pt x="1601565" y="72358"/>
                  <a:pt x="1599793" y="71352"/>
                  <a:pt x="1564640" y="91440"/>
                </a:cubicBezTo>
                <a:cubicBezTo>
                  <a:pt x="1554038" y="97498"/>
                  <a:pt x="1545383" y="106950"/>
                  <a:pt x="1534160" y="111760"/>
                </a:cubicBezTo>
                <a:cubicBezTo>
                  <a:pt x="1521325" y="117261"/>
                  <a:pt x="1507067" y="118533"/>
                  <a:pt x="1493520" y="121920"/>
                </a:cubicBezTo>
                <a:cubicBezTo>
                  <a:pt x="1479738" y="132257"/>
                  <a:pt x="1440558" y="162816"/>
                  <a:pt x="1422400" y="172720"/>
                </a:cubicBezTo>
                <a:cubicBezTo>
                  <a:pt x="1395807" y="187225"/>
                  <a:pt x="1341120" y="213360"/>
                  <a:pt x="1341120" y="213360"/>
                </a:cubicBezTo>
                <a:cubicBezTo>
                  <a:pt x="1334347" y="226907"/>
                  <a:pt x="1331510" y="243290"/>
                  <a:pt x="1320800" y="254000"/>
                </a:cubicBezTo>
                <a:cubicBezTo>
                  <a:pt x="1313227" y="261573"/>
                  <a:pt x="1299899" y="259371"/>
                  <a:pt x="1290320" y="264160"/>
                </a:cubicBezTo>
                <a:cubicBezTo>
                  <a:pt x="1279398" y="269621"/>
                  <a:pt x="1269221" y="276663"/>
                  <a:pt x="1259840" y="284480"/>
                </a:cubicBezTo>
                <a:cubicBezTo>
                  <a:pt x="1248802" y="293678"/>
                  <a:pt x="1238558" y="303922"/>
                  <a:pt x="1229360" y="314960"/>
                </a:cubicBezTo>
                <a:cubicBezTo>
                  <a:pt x="1221543" y="324341"/>
                  <a:pt x="1218575" y="337812"/>
                  <a:pt x="1209040" y="345440"/>
                </a:cubicBezTo>
                <a:cubicBezTo>
                  <a:pt x="1200677" y="352130"/>
                  <a:pt x="1188720" y="352213"/>
                  <a:pt x="1178560" y="355600"/>
                </a:cubicBezTo>
                <a:cubicBezTo>
                  <a:pt x="1171787" y="365760"/>
                  <a:pt x="1167430" y="378039"/>
                  <a:pt x="1158240" y="386080"/>
                </a:cubicBezTo>
                <a:cubicBezTo>
                  <a:pt x="1095604" y="440887"/>
                  <a:pt x="1112347" y="412223"/>
                  <a:pt x="1056640" y="447040"/>
                </a:cubicBezTo>
                <a:cubicBezTo>
                  <a:pt x="998490" y="483384"/>
                  <a:pt x="1035672" y="469182"/>
                  <a:pt x="985520" y="497840"/>
                </a:cubicBezTo>
                <a:cubicBezTo>
                  <a:pt x="972370" y="505354"/>
                  <a:pt x="957867" y="510368"/>
                  <a:pt x="944880" y="518160"/>
                </a:cubicBezTo>
                <a:cubicBezTo>
                  <a:pt x="905495" y="541791"/>
                  <a:pt x="884568" y="563637"/>
                  <a:pt x="843280" y="579120"/>
                </a:cubicBezTo>
                <a:cubicBezTo>
                  <a:pt x="830205" y="584023"/>
                  <a:pt x="816187" y="585893"/>
                  <a:pt x="802640" y="589280"/>
                </a:cubicBezTo>
                <a:cubicBezTo>
                  <a:pt x="792480" y="596053"/>
                  <a:pt x="783383" y="604790"/>
                  <a:pt x="772160" y="609600"/>
                </a:cubicBezTo>
                <a:cubicBezTo>
                  <a:pt x="743556" y="621859"/>
                  <a:pt x="670044" y="626873"/>
                  <a:pt x="650240" y="629920"/>
                </a:cubicBezTo>
                <a:cubicBezTo>
                  <a:pt x="499681" y="653083"/>
                  <a:pt x="761027" y="627650"/>
                  <a:pt x="467360" y="650240"/>
                </a:cubicBezTo>
                <a:cubicBezTo>
                  <a:pt x="368248" y="675018"/>
                  <a:pt x="492006" y="644763"/>
                  <a:pt x="375920" y="670560"/>
                </a:cubicBezTo>
                <a:cubicBezTo>
                  <a:pt x="246786" y="699257"/>
                  <a:pt x="437695" y="660237"/>
                  <a:pt x="284480" y="690880"/>
                </a:cubicBezTo>
                <a:cubicBezTo>
                  <a:pt x="210220" y="740386"/>
                  <a:pt x="303593" y="679958"/>
                  <a:pt x="213360" y="731520"/>
                </a:cubicBezTo>
                <a:cubicBezTo>
                  <a:pt x="202758" y="737578"/>
                  <a:pt x="193040" y="745067"/>
                  <a:pt x="182880" y="751840"/>
                </a:cubicBezTo>
                <a:lnTo>
                  <a:pt x="142240" y="812800"/>
                </a:lnTo>
                <a:cubicBezTo>
                  <a:pt x="126158" y="836922"/>
                  <a:pt x="110343" y="861866"/>
                  <a:pt x="91440" y="883920"/>
                </a:cubicBezTo>
                <a:cubicBezTo>
                  <a:pt x="82089" y="894829"/>
                  <a:pt x="68674" y="902278"/>
                  <a:pt x="60960" y="914400"/>
                </a:cubicBezTo>
                <a:cubicBezTo>
                  <a:pt x="44697" y="939956"/>
                  <a:pt x="37123" y="970476"/>
                  <a:pt x="20320" y="995680"/>
                </a:cubicBezTo>
                <a:lnTo>
                  <a:pt x="0" y="1026160"/>
                </a:lnTo>
                <a:cubicBezTo>
                  <a:pt x="257" y="1027705"/>
                  <a:pt x="9709" y="1103957"/>
                  <a:pt x="20320" y="1117600"/>
                </a:cubicBezTo>
                <a:cubicBezTo>
                  <a:pt x="37963" y="1140283"/>
                  <a:pt x="54599" y="1167887"/>
                  <a:pt x="81280" y="1178560"/>
                </a:cubicBezTo>
                <a:cubicBezTo>
                  <a:pt x="98213" y="1185333"/>
                  <a:pt x="115003" y="1192476"/>
                  <a:pt x="132080" y="1198880"/>
                </a:cubicBezTo>
                <a:cubicBezTo>
                  <a:pt x="142108" y="1202640"/>
                  <a:pt x="152716" y="1204821"/>
                  <a:pt x="162560" y="1209040"/>
                </a:cubicBezTo>
                <a:cubicBezTo>
                  <a:pt x="176481" y="1215006"/>
                  <a:pt x="189019" y="1224042"/>
                  <a:pt x="203200" y="1229360"/>
                </a:cubicBezTo>
                <a:cubicBezTo>
                  <a:pt x="216275" y="1234263"/>
                  <a:pt x="230765" y="1234617"/>
                  <a:pt x="243840" y="1239520"/>
                </a:cubicBezTo>
                <a:cubicBezTo>
                  <a:pt x="315089" y="1266238"/>
                  <a:pt x="256006" y="1250683"/>
                  <a:pt x="314960" y="1280160"/>
                </a:cubicBezTo>
                <a:cubicBezTo>
                  <a:pt x="331200" y="1288280"/>
                  <a:pt x="370889" y="1296140"/>
                  <a:pt x="386080" y="1300480"/>
                </a:cubicBezTo>
                <a:cubicBezTo>
                  <a:pt x="396378" y="1303422"/>
                  <a:pt x="407198" y="1305439"/>
                  <a:pt x="416560" y="1310640"/>
                </a:cubicBezTo>
                <a:cubicBezTo>
                  <a:pt x="526506" y="1371721"/>
                  <a:pt x="424848" y="1340808"/>
                  <a:pt x="548640" y="1361440"/>
                </a:cubicBezTo>
                <a:cubicBezTo>
                  <a:pt x="565674" y="1364279"/>
                  <a:pt x="582277" y="1369693"/>
                  <a:pt x="599440" y="1371600"/>
                </a:cubicBezTo>
                <a:cubicBezTo>
                  <a:pt x="673796" y="1379862"/>
                  <a:pt x="822960" y="1391920"/>
                  <a:pt x="822960" y="1391920"/>
                </a:cubicBezTo>
                <a:cubicBezTo>
                  <a:pt x="904685" y="1412351"/>
                  <a:pt x="821204" y="1393213"/>
                  <a:pt x="944880" y="1412240"/>
                </a:cubicBezTo>
                <a:cubicBezTo>
                  <a:pt x="961948" y="1414866"/>
                  <a:pt x="978646" y="1419561"/>
                  <a:pt x="995680" y="1422400"/>
                </a:cubicBezTo>
                <a:cubicBezTo>
                  <a:pt x="1019302" y="1426337"/>
                  <a:pt x="1043239" y="1428276"/>
                  <a:pt x="1066800" y="1432560"/>
                </a:cubicBezTo>
                <a:cubicBezTo>
                  <a:pt x="1080538" y="1435058"/>
                  <a:pt x="1093639" y="1440597"/>
                  <a:pt x="1107440" y="1442720"/>
                </a:cubicBezTo>
                <a:cubicBezTo>
                  <a:pt x="1137751" y="1447383"/>
                  <a:pt x="1168449" y="1449076"/>
                  <a:pt x="1198880" y="1452880"/>
                </a:cubicBezTo>
                <a:cubicBezTo>
                  <a:pt x="1222642" y="1455850"/>
                  <a:pt x="1246293" y="1459653"/>
                  <a:pt x="1270000" y="1463040"/>
                </a:cubicBezTo>
                <a:cubicBezTo>
                  <a:pt x="1421907" y="1456435"/>
                  <a:pt x="1445185" y="1471044"/>
                  <a:pt x="1544320" y="1442720"/>
                </a:cubicBezTo>
                <a:cubicBezTo>
                  <a:pt x="1622132" y="1420488"/>
                  <a:pt x="1525130" y="1447862"/>
                  <a:pt x="1605280" y="1412240"/>
                </a:cubicBezTo>
                <a:cubicBezTo>
                  <a:pt x="1624853" y="1403541"/>
                  <a:pt x="1666240" y="1391920"/>
                  <a:pt x="1666240" y="1391920"/>
                </a:cubicBezTo>
                <a:cubicBezTo>
                  <a:pt x="1688710" y="1369450"/>
                  <a:pt x="1698910" y="1355265"/>
                  <a:pt x="1727200" y="1341120"/>
                </a:cubicBezTo>
                <a:cubicBezTo>
                  <a:pt x="1736779" y="1336331"/>
                  <a:pt x="1747520" y="1334347"/>
                  <a:pt x="1757680" y="1330960"/>
                </a:cubicBezTo>
                <a:cubicBezTo>
                  <a:pt x="1761067" y="1320800"/>
                  <a:pt x="1763051" y="1310059"/>
                  <a:pt x="1767840" y="1300480"/>
                </a:cubicBezTo>
                <a:cubicBezTo>
                  <a:pt x="1776928" y="1282305"/>
                  <a:pt x="1809436" y="1243166"/>
                  <a:pt x="1818640" y="1229360"/>
                </a:cubicBezTo>
                <a:cubicBezTo>
                  <a:pt x="1822841" y="1223059"/>
                  <a:pt x="1825413" y="1215813"/>
                  <a:pt x="1828800" y="1209040"/>
                </a:cubicBezTo>
              </a:path>
            </a:pathLst>
          </a:cu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7864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724890"/>
            <a:ext cx="7848600" cy="3942553"/>
          </a:xfrm>
          <a:prstGeom prst="rect">
            <a:avLst/>
          </a:prstGeom>
        </p:spPr>
      </p:pic>
      <p:cxnSp>
        <p:nvCxnSpPr>
          <p:cNvPr id="5" name="Straight Arrow Connector 4"/>
          <p:cNvCxnSpPr/>
          <p:nvPr/>
        </p:nvCxnSpPr>
        <p:spPr>
          <a:xfrm flipV="1">
            <a:off x="3169920" y="4653280"/>
            <a:ext cx="24476" cy="68072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32992" y="5379720"/>
            <a:ext cx="1926007" cy="830997"/>
          </a:xfrm>
          <a:prstGeom prst="rect">
            <a:avLst/>
          </a:prstGeom>
          <a:noFill/>
        </p:spPr>
        <p:txBody>
          <a:bodyPr wrap="square" rtlCol="0">
            <a:spAutoFit/>
          </a:bodyPr>
          <a:lstStyle/>
          <a:p>
            <a:r>
              <a:rPr lang="en-US" sz="2400" b="1" dirty="0">
                <a:solidFill>
                  <a:srgbClr val="C00000"/>
                </a:solidFill>
              </a:rPr>
              <a:t>Type I pneumocyte</a:t>
            </a:r>
          </a:p>
        </p:txBody>
      </p:sp>
    </p:spTree>
    <p:extLst>
      <p:ext uri="{BB962C8B-B14F-4D97-AF65-F5344CB8AC3E}">
        <p14:creationId xmlns:p14="http://schemas.microsoft.com/office/powerpoint/2010/main" val="300159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06639" y="778037"/>
            <a:ext cx="5911518" cy="6248402"/>
          </a:xfrm>
          <a:prstGeom prst="rect">
            <a:avLst/>
          </a:prstGeom>
        </p:spPr>
      </p:pic>
      <p:sp>
        <p:nvSpPr>
          <p:cNvPr id="2" name="TextBox 1"/>
          <p:cNvSpPr txBox="1"/>
          <p:nvPr/>
        </p:nvSpPr>
        <p:spPr>
          <a:xfrm>
            <a:off x="228599" y="533400"/>
            <a:ext cx="8915401"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cxnSp>
        <p:nvCxnSpPr>
          <p:cNvPr id="7" name="Straight Arrow Connector 6"/>
          <p:cNvCxnSpPr>
            <a:stCxn id="10" idx="1"/>
          </p:cNvCxnSpPr>
          <p:nvPr/>
        </p:nvCxnSpPr>
        <p:spPr>
          <a:xfrm flipH="1">
            <a:off x="4469860" y="2707454"/>
            <a:ext cx="2664734" cy="62913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134594" y="2107289"/>
            <a:ext cx="1926007" cy="1200329"/>
          </a:xfrm>
          <a:prstGeom prst="rect">
            <a:avLst/>
          </a:prstGeom>
          <a:noFill/>
        </p:spPr>
        <p:txBody>
          <a:bodyPr wrap="square" rtlCol="0">
            <a:spAutoFit/>
          </a:bodyPr>
          <a:lstStyle/>
          <a:p>
            <a:r>
              <a:rPr lang="en-US" sz="2400" b="1" dirty="0"/>
              <a:t>Bronchiolar</a:t>
            </a:r>
          </a:p>
          <a:p>
            <a:r>
              <a:rPr lang="en-US" sz="2400" b="1" dirty="0"/>
              <a:t>(bronchial) artery</a:t>
            </a:r>
          </a:p>
        </p:txBody>
      </p:sp>
    </p:spTree>
    <p:extLst>
      <p:ext uri="{BB962C8B-B14F-4D97-AF65-F5344CB8AC3E}">
        <p14:creationId xmlns:p14="http://schemas.microsoft.com/office/powerpoint/2010/main" val="140313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18116" y="770414"/>
            <a:ext cx="5847915" cy="6297215"/>
          </a:xfrm>
          <a:prstGeom prst="rect">
            <a:avLst/>
          </a:prstGeom>
        </p:spPr>
      </p:pic>
      <p:sp>
        <p:nvSpPr>
          <p:cNvPr id="2" name="TextBox 1"/>
          <p:cNvSpPr txBox="1"/>
          <p:nvPr/>
        </p:nvSpPr>
        <p:spPr>
          <a:xfrm>
            <a:off x="83400" y="533400"/>
            <a:ext cx="90606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0" name="TextBox 9"/>
          <p:cNvSpPr txBox="1"/>
          <p:nvPr/>
        </p:nvSpPr>
        <p:spPr>
          <a:xfrm>
            <a:off x="2824549" y="1600225"/>
            <a:ext cx="1752600" cy="830997"/>
          </a:xfrm>
          <a:prstGeom prst="rect">
            <a:avLst/>
          </a:prstGeom>
          <a:noFill/>
          <a:ln>
            <a:noFill/>
          </a:ln>
        </p:spPr>
        <p:txBody>
          <a:bodyPr wrap="square" rtlCol="0">
            <a:spAutoFit/>
          </a:bodyPr>
          <a:lstStyle/>
          <a:p>
            <a:r>
              <a:rPr lang="en-US" sz="2400" b="1" dirty="0"/>
              <a:t>Terminal</a:t>
            </a:r>
          </a:p>
          <a:p>
            <a:r>
              <a:rPr lang="en-US" sz="2400" b="1" dirty="0"/>
              <a:t>bronchiole</a:t>
            </a:r>
          </a:p>
        </p:txBody>
      </p:sp>
      <p:sp>
        <p:nvSpPr>
          <p:cNvPr id="5" name="Freeform 4"/>
          <p:cNvSpPr/>
          <p:nvPr/>
        </p:nvSpPr>
        <p:spPr>
          <a:xfrm>
            <a:off x="3015049" y="2693773"/>
            <a:ext cx="1371600" cy="1285103"/>
          </a:xfrm>
          <a:custGeom>
            <a:avLst/>
            <a:gdLst>
              <a:gd name="connsiteX0" fmla="*/ 1371600 w 1371600"/>
              <a:gd name="connsiteY0" fmla="*/ 1198605 h 1285103"/>
              <a:gd name="connsiteX1" fmla="*/ 1359243 w 1371600"/>
              <a:gd name="connsiteY1" fmla="*/ 741405 h 1285103"/>
              <a:gd name="connsiteX2" fmla="*/ 1322173 w 1371600"/>
              <a:gd name="connsiteY2" fmla="*/ 568411 h 1285103"/>
              <a:gd name="connsiteX3" fmla="*/ 1297459 w 1371600"/>
              <a:gd name="connsiteY3" fmla="*/ 506627 h 1285103"/>
              <a:gd name="connsiteX4" fmla="*/ 1285102 w 1371600"/>
              <a:gd name="connsiteY4" fmla="*/ 444843 h 1285103"/>
              <a:gd name="connsiteX5" fmla="*/ 1272746 w 1371600"/>
              <a:gd name="connsiteY5" fmla="*/ 395416 h 1285103"/>
              <a:gd name="connsiteX6" fmla="*/ 1248032 w 1371600"/>
              <a:gd name="connsiteY6" fmla="*/ 321276 h 1285103"/>
              <a:gd name="connsiteX7" fmla="*/ 1235675 w 1371600"/>
              <a:gd name="connsiteY7" fmla="*/ 284205 h 1285103"/>
              <a:gd name="connsiteX8" fmla="*/ 1223319 w 1371600"/>
              <a:gd name="connsiteY8" fmla="*/ 222422 h 1285103"/>
              <a:gd name="connsiteX9" fmla="*/ 1210962 w 1371600"/>
              <a:gd name="connsiteY9" fmla="*/ 135924 h 1285103"/>
              <a:gd name="connsiteX10" fmla="*/ 1173892 w 1371600"/>
              <a:gd name="connsiteY10" fmla="*/ 49427 h 1285103"/>
              <a:gd name="connsiteX11" fmla="*/ 1161535 w 1371600"/>
              <a:gd name="connsiteY11" fmla="*/ 12357 h 1285103"/>
              <a:gd name="connsiteX12" fmla="*/ 1124465 w 1371600"/>
              <a:gd name="connsiteY12" fmla="*/ 0 h 1285103"/>
              <a:gd name="connsiteX13" fmla="*/ 778475 w 1371600"/>
              <a:gd name="connsiteY13" fmla="*/ 12357 h 1285103"/>
              <a:gd name="connsiteX14" fmla="*/ 729048 w 1371600"/>
              <a:gd name="connsiteY14" fmla="*/ 24713 h 1285103"/>
              <a:gd name="connsiteX15" fmla="*/ 642551 w 1371600"/>
              <a:gd name="connsiteY15" fmla="*/ 37070 h 1285103"/>
              <a:gd name="connsiteX16" fmla="*/ 605481 w 1371600"/>
              <a:gd name="connsiteY16" fmla="*/ 49427 h 1285103"/>
              <a:gd name="connsiteX17" fmla="*/ 543697 w 1371600"/>
              <a:gd name="connsiteY17" fmla="*/ 61784 h 1285103"/>
              <a:gd name="connsiteX18" fmla="*/ 506627 w 1371600"/>
              <a:gd name="connsiteY18" fmla="*/ 86497 h 1285103"/>
              <a:gd name="connsiteX19" fmla="*/ 469556 w 1371600"/>
              <a:gd name="connsiteY19" fmla="*/ 98854 h 1285103"/>
              <a:gd name="connsiteX20" fmla="*/ 432486 w 1371600"/>
              <a:gd name="connsiteY20" fmla="*/ 123568 h 1285103"/>
              <a:gd name="connsiteX21" fmla="*/ 395416 w 1371600"/>
              <a:gd name="connsiteY21" fmla="*/ 135924 h 1285103"/>
              <a:gd name="connsiteX22" fmla="*/ 321275 w 1371600"/>
              <a:gd name="connsiteY22" fmla="*/ 185351 h 1285103"/>
              <a:gd name="connsiteX23" fmla="*/ 284205 w 1371600"/>
              <a:gd name="connsiteY23" fmla="*/ 210065 h 1285103"/>
              <a:gd name="connsiteX24" fmla="*/ 210065 w 1371600"/>
              <a:gd name="connsiteY24" fmla="*/ 247135 h 1285103"/>
              <a:gd name="connsiteX25" fmla="*/ 172994 w 1371600"/>
              <a:gd name="connsiteY25" fmla="*/ 259492 h 1285103"/>
              <a:gd name="connsiteX26" fmla="*/ 98854 w 1371600"/>
              <a:gd name="connsiteY26" fmla="*/ 308919 h 1285103"/>
              <a:gd name="connsiteX27" fmla="*/ 61783 w 1371600"/>
              <a:gd name="connsiteY27" fmla="*/ 333632 h 1285103"/>
              <a:gd name="connsiteX28" fmla="*/ 37070 w 1371600"/>
              <a:gd name="connsiteY28" fmla="*/ 383059 h 1285103"/>
              <a:gd name="connsiteX29" fmla="*/ 12356 w 1371600"/>
              <a:gd name="connsiteY29" fmla="*/ 420130 h 1285103"/>
              <a:gd name="connsiteX30" fmla="*/ 0 w 1371600"/>
              <a:gd name="connsiteY30" fmla="*/ 457200 h 1285103"/>
              <a:gd name="connsiteX31" fmla="*/ 24713 w 1371600"/>
              <a:gd name="connsiteY31" fmla="*/ 617838 h 1285103"/>
              <a:gd name="connsiteX32" fmla="*/ 74140 w 1371600"/>
              <a:gd name="connsiteY32" fmla="*/ 691978 h 1285103"/>
              <a:gd name="connsiteX33" fmla="*/ 98854 w 1371600"/>
              <a:gd name="connsiteY33" fmla="*/ 729049 h 1285103"/>
              <a:gd name="connsiteX34" fmla="*/ 111210 w 1371600"/>
              <a:gd name="connsiteY34" fmla="*/ 766119 h 1285103"/>
              <a:gd name="connsiteX35" fmla="*/ 210065 w 1371600"/>
              <a:gd name="connsiteY35" fmla="*/ 889686 h 1285103"/>
              <a:gd name="connsiteX36" fmla="*/ 259492 w 1371600"/>
              <a:gd name="connsiteY36" fmla="*/ 976184 h 1285103"/>
              <a:gd name="connsiteX37" fmla="*/ 296562 w 1371600"/>
              <a:gd name="connsiteY37" fmla="*/ 1013254 h 1285103"/>
              <a:gd name="connsiteX38" fmla="*/ 308919 w 1371600"/>
              <a:gd name="connsiteY38" fmla="*/ 1050324 h 1285103"/>
              <a:gd name="connsiteX39" fmla="*/ 370702 w 1371600"/>
              <a:gd name="connsiteY39" fmla="*/ 1124465 h 1285103"/>
              <a:gd name="connsiteX40" fmla="*/ 407773 w 1371600"/>
              <a:gd name="connsiteY40" fmla="*/ 1149178 h 1285103"/>
              <a:gd name="connsiteX41" fmla="*/ 432486 w 1371600"/>
              <a:gd name="connsiteY41" fmla="*/ 1186249 h 1285103"/>
              <a:gd name="connsiteX42" fmla="*/ 469556 w 1371600"/>
              <a:gd name="connsiteY42" fmla="*/ 1198605 h 1285103"/>
              <a:gd name="connsiteX43" fmla="*/ 506627 w 1371600"/>
              <a:gd name="connsiteY43" fmla="*/ 1223319 h 1285103"/>
              <a:gd name="connsiteX44" fmla="*/ 556054 w 1371600"/>
              <a:gd name="connsiteY44" fmla="*/ 1235676 h 1285103"/>
              <a:gd name="connsiteX45" fmla="*/ 605481 w 1371600"/>
              <a:gd name="connsiteY45" fmla="*/ 1260389 h 1285103"/>
              <a:gd name="connsiteX46" fmla="*/ 679621 w 1371600"/>
              <a:gd name="connsiteY46" fmla="*/ 1285103 h 1285103"/>
              <a:gd name="connsiteX47" fmla="*/ 1000897 w 1371600"/>
              <a:gd name="connsiteY47" fmla="*/ 1272746 h 1285103"/>
              <a:gd name="connsiteX48" fmla="*/ 1050324 w 1371600"/>
              <a:gd name="connsiteY48" fmla="*/ 1260389 h 1285103"/>
              <a:gd name="connsiteX49" fmla="*/ 1136821 w 1371600"/>
              <a:gd name="connsiteY49" fmla="*/ 1248032 h 1285103"/>
              <a:gd name="connsiteX50" fmla="*/ 1260389 w 1371600"/>
              <a:gd name="connsiteY50" fmla="*/ 1223319 h 1285103"/>
              <a:gd name="connsiteX51" fmla="*/ 1371600 w 1371600"/>
              <a:gd name="connsiteY51" fmla="*/ 1198605 h 128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371600" h="1285103">
                <a:moveTo>
                  <a:pt x="1371600" y="1198605"/>
                </a:moveTo>
                <a:cubicBezTo>
                  <a:pt x="1367481" y="1046205"/>
                  <a:pt x="1366326" y="893696"/>
                  <a:pt x="1359243" y="741405"/>
                </a:cubicBezTo>
                <a:cubicBezTo>
                  <a:pt x="1357731" y="708904"/>
                  <a:pt x="1330690" y="589702"/>
                  <a:pt x="1322173" y="568411"/>
                </a:cubicBezTo>
                <a:cubicBezTo>
                  <a:pt x="1313935" y="547816"/>
                  <a:pt x="1303833" y="527873"/>
                  <a:pt x="1297459" y="506627"/>
                </a:cubicBezTo>
                <a:cubicBezTo>
                  <a:pt x="1291424" y="486510"/>
                  <a:pt x="1289658" y="465345"/>
                  <a:pt x="1285102" y="444843"/>
                </a:cubicBezTo>
                <a:cubicBezTo>
                  <a:pt x="1281418" y="428265"/>
                  <a:pt x="1277626" y="411682"/>
                  <a:pt x="1272746" y="395416"/>
                </a:cubicBezTo>
                <a:cubicBezTo>
                  <a:pt x="1265261" y="370464"/>
                  <a:pt x="1256270" y="345989"/>
                  <a:pt x="1248032" y="321276"/>
                </a:cubicBezTo>
                <a:cubicBezTo>
                  <a:pt x="1243913" y="308919"/>
                  <a:pt x="1238229" y="296978"/>
                  <a:pt x="1235675" y="284205"/>
                </a:cubicBezTo>
                <a:cubicBezTo>
                  <a:pt x="1231556" y="263611"/>
                  <a:pt x="1226772" y="243138"/>
                  <a:pt x="1223319" y="222422"/>
                </a:cubicBezTo>
                <a:cubicBezTo>
                  <a:pt x="1218531" y="193693"/>
                  <a:pt x="1216674" y="164484"/>
                  <a:pt x="1210962" y="135924"/>
                </a:cubicBezTo>
                <a:cubicBezTo>
                  <a:pt x="1203718" y="99704"/>
                  <a:pt x="1188961" y="84589"/>
                  <a:pt x="1173892" y="49427"/>
                </a:cubicBezTo>
                <a:cubicBezTo>
                  <a:pt x="1168761" y="37455"/>
                  <a:pt x="1170745" y="21567"/>
                  <a:pt x="1161535" y="12357"/>
                </a:cubicBezTo>
                <a:cubicBezTo>
                  <a:pt x="1152325" y="3147"/>
                  <a:pt x="1136822" y="4119"/>
                  <a:pt x="1124465" y="0"/>
                </a:cubicBezTo>
                <a:cubicBezTo>
                  <a:pt x="1009135" y="4119"/>
                  <a:pt x="893654" y="5158"/>
                  <a:pt x="778475" y="12357"/>
                </a:cubicBezTo>
                <a:cubicBezTo>
                  <a:pt x="761525" y="13416"/>
                  <a:pt x="745757" y="21675"/>
                  <a:pt x="729048" y="24713"/>
                </a:cubicBezTo>
                <a:cubicBezTo>
                  <a:pt x="700393" y="29923"/>
                  <a:pt x="671383" y="32951"/>
                  <a:pt x="642551" y="37070"/>
                </a:cubicBezTo>
                <a:cubicBezTo>
                  <a:pt x="630194" y="41189"/>
                  <a:pt x="618117" y="46268"/>
                  <a:pt x="605481" y="49427"/>
                </a:cubicBezTo>
                <a:cubicBezTo>
                  <a:pt x="585106" y="54521"/>
                  <a:pt x="563362" y="54410"/>
                  <a:pt x="543697" y="61784"/>
                </a:cubicBezTo>
                <a:cubicBezTo>
                  <a:pt x="529792" y="66998"/>
                  <a:pt x="519910" y="79856"/>
                  <a:pt x="506627" y="86497"/>
                </a:cubicBezTo>
                <a:cubicBezTo>
                  <a:pt x="494977" y="92322"/>
                  <a:pt x="481913" y="94735"/>
                  <a:pt x="469556" y="98854"/>
                </a:cubicBezTo>
                <a:cubicBezTo>
                  <a:pt x="457199" y="107092"/>
                  <a:pt x="445769" y="116926"/>
                  <a:pt x="432486" y="123568"/>
                </a:cubicBezTo>
                <a:cubicBezTo>
                  <a:pt x="420836" y="129393"/>
                  <a:pt x="406802" y="129599"/>
                  <a:pt x="395416" y="135924"/>
                </a:cubicBezTo>
                <a:cubicBezTo>
                  <a:pt x="369452" y="150348"/>
                  <a:pt x="345989" y="168875"/>
                  <a:pt x="321275" y="185351"/>
                </a:cubicBezTo>
                <a:cubicBezTo>
                  <a:pt x="308918" y="193589"/>
                  <a:pt x="298294" y="205369"/>
                  <a:pt x="284205" y="210065"/>
                </a:cubicBezTo>
                <a:cubicBezTo>
                  <a:pt x="191025" y="241126"/>
                  <a:pt x="305884" y="199226"/>
                  <a:pt x="210065" y="247135"/>
                </a:cubicBezTo>
                <a:cubicBezTo>
                  <a:pt x="198415" y="252960"/>
                  <a:pt x="184380" y="253166"/>
                  <a:pt x="172994" y="259492"/>
                </a:cubicBezTo>
                <a:cubicBezTo>
                  <a:pt x="147030" y="273916"/>
                  <a:pt x="123567" y="292444"/>
                  <a:pt x="98854" y="308919"/>
                </a:cubicBezTo>
                <a:lnTo>
                  <a:pt x="61783" y="333632"/>
                </a:lnTo>
                <a:cubicBezTo>
                  <a:pt x="53545" y="350108"/>
                  <a:pt x="46209" y="367066"/>
                  <a:pt x="37070" y="383059"/>
                </a:cubicBezTo>
                <a:cubicBezTo>
                  <a:pt x="29702" y="395954"/>
                  <a:pt x="18998" y="406847"/>
                  <a:pt x="12356" y="420130"/>
                </a:cubicBezTo>
                <a:cubicBezTo>
                  <a:pt x="6531" y="431780"/>
                  <a:pt x="4119" y="444843"/>
                  <a:pt x="0" y="457200"/>
                </a:cubicBezTo>
                <a:cubicBezTo>
                  <a:pt x="1818" y="475384"/>
                  <a:pt x="2989" y="578735"/>
                  <a:pt x="24713" y="617838"/>
                </a:cubicBezTo>
                <a:cubicBezTo>
                  <a:pt x="39138" y="643802"/>
                  <a:pt x="57664" y="667265"/>
                  <a:pt x="74140" y="691978"/>
                </a:cubicBezTo>
                <a:lnTo>
                  <a:pt x="98854" y="729049"/>
                </a:lnTo>
                <a:cubicBezTo>
                  <a:pt x="102973" y="741406"/>
                  <a:pt x="104885" y="754733"/>
                  <a:pt x="111210" y="766119"/>
                </a:cubicBezTo>
                <a:cubicBezTo>
                  <a:pt x="150179" y="836264"/>
                  <a:pt x="157978" y="837600"/>
                  <a:pt x="210065" y="889686"/>
                </a:cubicBezTo>
                <a:cubicBezTo>
                  <a:pt x="225173" y="919903"/>
                  <a:pt x="237659" y="949984"/>
                  <a:pt x="259492" y="976184"/>
                </a:cubicBezTo>
                <a:cubicBezTo>
                  <a:pt x="270679" y="989609"/>
                  <a:pt x="284205" y="1000897"/>
                  <a:pt x="296562" y="1013254"/>
                </a:cubicBezTo>
                <a:cubicBezTo>
                  <a:pt x="300681" y="1025611"/>
                  <a:pt x="303094" y="1038674"/>
                  <a:pt x="308919" y="1050324"/>
                </a:cubicBezTo>
                <a:cubicBezTo>
                  <a:pt x="322805" y="1078097"/>
                  <a:pt x="347276" y="1104944"/>
                  <a:pt x="370702" y="1124465"/>
                </a:cubicBezTo>
                <a:cubicBezTo>
                  <a:pt x="382111" y="1133972"/>
                  <a:pt x="395416" y="1140940"/>
                  <a:pt x="407773" y="1149178"/>
                </a:cubicBezTo>
                <a:cubicBezTo>
                  <a:pt x="416011" y="1161535"/>
                  <a:pt x="420889" y="1176972"/>
                  <a:pt x="432486" y="1186249"/>
                </a:cubicBezTo>
                <a:cubicBezTo>
                  <a:pt x="442657" y="1194386"/>
                  <a:pt x="457906" y="1192780"/>
                  <a:pt x="469556" y="1198605"/>
                </a:cubicBezTo>
                <a:cubicBezTo>
                  <a:pt x="482839" y="1205247"/>
                  <a:pt x="492977" y="1217469"/>
                  <a:pt x="506627" y="1223319"/>
                </a:cubicBezTo>
                <a:cubicBezTo>
                  <a:pt x="522237" y="1230009"/>
                  <a:pt x="540153" y="1229713"/>
                  <a:pt x="556054" y="1235676"/>
                </a:cubicBezTo>
                <a:cubicBezTo>
                  <a:pt x="573301" y="1242144"/>
                  <a:pt x="588378" y="1253548"/>
                  <a:pt x="605481" y="1260389"/>
                </a:cubicBezTo>
                <a:cubicBezTo>
                  <a:pt x="629668" y="1270064"/>
                  <a:pt x="679621" y="1285103"/>
                  <a:pt x="679621" y="1285103"/>
                </a:cubicBezTo>
                <a:cubicBezTo>
                  <a:pt x="786713" y="1280984"/>
                  <a:pt x="893963" y="1279875"/>
                  <a:pt x="1000897" y="1272746"/>
                </a:cubicBezTo>
                <a:cubicBezTo>
                  <a:pt x="1017842" y="1271616"/>
                  <a:pt x="1033615" y="1263427"/>
                  <a:pt x="1050324" y="1260389"/>
                </a:cubicBezTo>
                <a:cubicBezTo>
                  <a:pt x="1078979" y="1255179"/>
                  <a:pt x="1108139" y="1253093"/>
                  <a:pt x="1136821" y="1248032"/>
                </a:cubicBezTo>
                <a:cubicBezTo>
                  <a:pt x="1178187" y="1240732"/>
                  <a:pt x="1218806" y="1229260"/>
                  <a:pt x="1260389" y="1223319"/>
                </a:cubicBezTo>
                <a:lnTo>
                  <a:pt x="1371600" y="1198605"/>
                </a:ln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81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023973" y="248829"/>
            <a:ext cx="5312665" cy="7543801"/>
          </a:xfrm>
          <a:prstGeom prst="rect">
            <a:avLst/>
          </a:prstGeom>
        </p:spPr>
      </p:pic>
      <p:sp>
        <p:nvSpPr>
          <p:cNvPr id="2" name="TextBox 1"/>
          <p:cNvSpPr txBox="1"/>
          <p:nvPr/>
        </p:nvSpPr>
        <p:spPr>
          <a:xfrm>
            <a:off x="228599" y="533400"/>
            <a:ext cx="8903415"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 indicated by the arrows.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1" name="TextBox 10"/>
          <p:cNvSpPr txBox="1"/>
          <p:nvPr/>
        </p:nvSpPr>
        <p:spPr>
          <a:xfrm>
            <a:off x="5737609" y="3065223"/>
            <a:ext cx="1524000" cy="646331"/>
          </a:xfrm>
          <a:prstGeom prst="rect">
            <a:avLst/>
          </a:prstGeom>
          <a:noFill/>
        </p:spPr>
        <p:txBody>
          <a:bodyPr wrap="square" rtlCol="0">
            <a:spAutoFit/>
          </a:bodyPr>
          <a:lstStyle/>
          <a:p>
            <a:r>
              <a:rPr lang="en-US" b="1" dirty="0">
                <a:solidFill>
                  <a:srgbClr val="FF0000"/>
                </a:solidFill>
              </a:rPr>
              <a:t>Endothelial cell</a:t>
            </a:r>
          </a:p>
        </p:txBody>
      </p:sp>
      <p:cxnSp>
        <p:nvCxnSpPr>
          <p:cNvPr id="12" name="Straight Arrow Connector 11"/>
          <p:cNvCxnSpPr/>
          <p:nvPr/>
        </p:nvCxnSpPr>
        <p:spPr>
          <a:xfrm flipH="1">
            <a:off x="4417757" y="3376246"/>
            <a:ext cx="1319852" cy="1214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28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4572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at X.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593" y="908856"/>
            <a:ext cx="7174814" cy="5955011"/>
          </a:xfrm>
          <a:prstGeom prst="rect">
            <a:avLst/>
          </a:prstGeom>
        </p:spPr>
      </p:pic>
      <p:sp>
        <p:nvSpPr>
          <p:cNvPr id="6" name="TextBox 5"/>
          <p:cNvSpPr txBox="1"/>
          <p:nvPr/>
        </p:nvSpPr>
        <p:spPr>
          <a:xfrm>
            <a:off x="3353093" y="4607579"/>
            <a:ext cx="658203" cy="707886"/>
          </a:xfrm>
          <a:prstGeom prst="rect">
            <a:avLst/>
          </a:prstGeom>
          <a:noFill/>
          <a:ln>
            <a:noFill/>
          </a:ln>
        </p:spPr>
        <p:txBody>
          <a:bodyPr wrap="square" rtlCol="0">
            <a:spAutoFit/>
          </a:bodyPr>
          <a:lstStyle/>
          <a:p>
            <a:r>
              <a:rPr lang="en-US" sz="4000" b="1" dirty="0">
                <a:solidFill>
                  <a:srgbClr val="FFC000"/>
                </a:solidFill>
              </a:rPr>
              <a:t>X</a:t>
            </a:r>
          </a:p>
        </p:txBody>
      </p:sp>
      <p:sp>
        <p:nvSpPr>
          <p:cNvPr id="9" name="TextBox 8"/>
          <p:cNvSpPr txBox="1"/>
          <p:nvPr/>
        </p:nvSpPr>
        <p:spPr>
          <a:xfrm>
            <a:off x="3048292" y="6096000"/>
            <a:ext cx="1926007" cy="461665"/>
          </a:xfrm>
          <a:prstGeom prst="rect">
            <a:avLst/>
          </a:prstGeom>
          <a:noFill/>
        </p:spPr>
        <p:txBody>
          <a:bodyPr wrap="square" rtlCol="0">
            <a:spAutoFit/>
          </a:bodyPr>
          <a:lstStyle/>
          <a:p>
            <a:r>
              <a:rPr lang="en-US" sz="2400" b="1" dirty="0">
                <a:solidFill>
                  <a:srgbClr val="FFC000"/>
                </a:solidFill>
              </a:rPr>
              <a:t>bronchiole</a:t>
            </a:r>
          </a:p>
        </p:txBody>
      </p:sp>
    </p:spTree>
    <p:extLst>
      <p:ext uri="{BB962C8B-B14F-4D97-AF65-F5344CB8AC3E}">
        <p14:creationId xmlns:p14="http://schemas.microsoft.com/office/powerpoint/2010/main" val="220540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17135" y="408772"/>
            <a:ext cx="5862935" cy="7035522"/>
          </a:xfrm>
          <a:prstGeom prst="rect">
            <a:avLst/>
          </a:prstGeom>
        </p:spPr>
      </p:pic>
      <p:cxnSp>
        <p:nvCxnSpPr>
          <p:cNvPr id="11" name="Straight Arrow Connector 10"/>
          <p:cNvCxnSpPr/>
          <p:nvPr/>
        </p:nvCxnSpPr>
        <p:spPr>
          <a:xfrm flipH="1">
            <a:off x="6875318" y="1981200"/>
            <a:ext cx="457200" cy="68580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934200" y="1184839"/>
            <a:ext cx="1926007" cy="830997"/>
          </a:xfrm>
          <a:prstGeom prst="rect">
            <a:avLst/>
          </a:prstGeom>
          <a:noFill/>
        </p:spPr>
        <p:txBody>
          <a:bodyPr wrap="square" rtlCol="0">
            <a:spAutoFit/>
          </a:bodyPr>
          <a:lstStyle/>
          <a:p>
            <a:r>
              <a:rPr lang="en-US" sz="2400" b="1" dirty="0">
                <a:solidFill>
                  <a:srgbClr val="7030A0"/>
                </a:solidFill>
              </a:rPr>
              <a:t>Lamellar body</a:t>
            </a:r>
          </a:p>
        </p:txBody>
      </p:sp>
    </p:spTree>
    <p:extLst>
      <p:ext uri="{BB962C8B-B14F-4D97-AF65-F5344CB8AC3E}">
        <p14:creationId xmlns:p14="http://schemas.microsoft.com/office/powerpoint/2010/main" val="230594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364397"/>
            <a:ext cx="7848600" cy="5325836"/>
          </a:xfrm>
          <a:prstGeom prst="rect">
            <a:avLst/>
          </a:prstGeom>
        </p:spPr>
      </p:pic>
      <p:sp>
        <p:nvSpPr>
          <p:cNvPr id="2" name="TextBox 1"/>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 indicated by the arrow.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cxnSp>
        <p:nvCxnSpPr>
          <p:cNvPr id="10" name="Straight Arrow Connector 9"/>
          <p:cNvCxnSpPr/>
          <p:nvPr/>
        </p:nvCxnSpPr>
        <p:spPr>
          <a:xfrm>
            <a:off x="3146854" y="3183924"/>
            <a:ext cx="0" cy="7155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521774" y="1991009"/>
            <a:ext cx="1979930" cy="1200329"/>
          </a:xfrm>
          <a:prstGeom prst="rect">
            <a:avLst/>
          </a:prstGeom>
          <a:noFill/>
          <a:ln>
            <a:noFill/>
          </a:ln>
        </p:spPr>
        <p:txBody>
          <a:bodyPr wrap="square" rtlCol="0">
            <a:spAutoFit/>
          </a:bodyPr>
          <a:lstStyle/>
          <a:p>
            <a:r>
              <a:rPr lang="en-US" sz="2400" b="1" dirty="0"/>
              <a:t>Alveolar macrophages / dust cells</a:t>
            </a:r>
          </a:p>
        </p:txBody>
      </p:sp>
    </p:spTree>
    <p:extLst>
      <p:ext uri="{BB962C8B-B14F-4D97-AF65-F5344CB8AC3E}">
        <p14:creationId xmlns:p14="http://schemas.microsoft.com/office/powerpoint/2010/main" val="68503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Slide9.JPG"/>
          <p:cNvPicPr>
            <a:picLocks noChangeAspect="1"/>
          </p:cNvPicPr>
          <p:nvPr/>
        </p:nvPicPr>
        <p:blipFill rotWithShape="1">
          <a:blip r:embed="rId3">
            <a:extLst>
              <a:ext uri="{28A0092B-C50C-407E-A947-70E740481C1C}">
                <a14:useLocalDpi xmlns:a14="http://schemas.microsoft.com/office/drawing/2010/main" val="0"/>
              </a:ext>
            </a:extLst>
          </a:blip>
          <a:srcRect t="31045" b="-1"/>
          <a:stretch/>
        </p:blipFill>
        <p:spPr bwMode="auto">
          <a:xfrm>
            <a:off x="0" y="661164"/>
            <a:ext cx="6436690" cy="558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RESPIRATORY AND TERMINAL BRONCHIOLES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TextBox 7"/>
          <p:cNvSpPr txBox="1"/>
          <p:nvPr/>
        </p:nvSpPr>
        <p:spPr>
          <a:xfrm>
            <a:off x="5567847" y="3505200"/>
            <a:ext cx="3567686" cy="2585323"/>
          </a:xfrm>
          <a:prstGeom prst="rect">
            <a:avLst/>
          </a:prstGeom>
          <a:noFill/>
        </p:spPr>
        <p:txBody>
          <a:bodyPr wrap="square" rtlCol="0">
            <a:spAutoFit/>
          </a:bodyPr>
          <a:lstStyle/>
          <a:p>
            <a:r>
              <a:rPr lang="en-US" b="1" dirty="0">
                <a:solidFill>
                  <a:srgbClr val="0070C0"/>
                </a:solidFill>
                <a:latin typeface="Times New Roman" panose="02020603050405020304" pitchFamily="18" charset="0"/>
                <a:cs typeface="Times New Roman" panose="02020603050405020304" pitchFamily="18" charset="0"/>
              </a:rPr>
              <a:t>The transition from bronchioles to alveoli is gradual.  The smallest bronchioles have some alveoli associated with them and are called </a:t>
            </a:r>
            <a:r>
              <a:rPr lang="en-US" b="1" dirty="0">
                <a:solidFill>
                  <a:srgbClr val="002060"/>
                </a:solidFill>
                <a:latin typeface="Times New Roman" panose="02020603050405020304" pitchFamily="18" charset="0"/>
                <a:cs typeface="Times New Roman" panose="02020603050405020304" pitchFamily="18" charset="0"/>
              </a:rPr>
              <a:t>respiratory bronchioles</a:t>
            </a:r>
            <a:r>
              <a:rPr lang="en-US" b="1" dirty="0">
                <a:solidFill>
                  <a:srgbClr val="0070C0"/>
                </a:solidFill>
                <a:latin typeface="Times New Roman" panose="02020603050405020304" pitchFamily="18" charset="0"/>
                <a:cs typeface="Times New Roman" panose="02020603050405020304" pitchFamily="18" charset="0"/>
              </a:rPr>
              <a:t>.  The bronchioles immediately proximal to respiratory bronchioles are called </a:t>
            </a:r>
            <a:r>
              <a:rPr lang="en-US" b="1" dirty="0">
                <a:solidFill>
                  <a:srgbClr val="002060"/>
                </a:solidFill>
                <a:latin typeface="Times New Roman" panose="02020603050405020304" pitchFamily="18" charset="0"/>
                <a:cs typeface="Times New Roman" panose="02020603050405020304" pitchFamily="18" charset="0"/>
              </a:rPr>
              <a:t>terminal bronchioles</a:t>
            </a:r>
            <a:r>
              <a:rPr lang="en-US"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665369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81100" y="499765"/>
            <a:ext cx="5765800" cy="6756400"/>
          </a:xfrm>
          <a:prstGeom prst="rect">
            <a:avLst/>
          </a:prstGeom>
        </p:spPr>
      </p:pic>
      <p:cxnSp>
        <p:nvCxnSpPr>
          <p:cNvPr id="6" name="Straight Arrow Connector 5"/>
          <p:cNvCxnSpPr/>
          <p:nvPr/>
        </p:nvCxnSpPr>
        <p:spPr>
          <a:xfrm flipH="1">
            <a:off x="3124200" y="5029200"/>
            <a:ext cx="457200" cy="6858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505200" y="4215521"/>
            <a:ext cx="1642213" cy="830997"/>
          </a:xfrm>
          <a:prstGeom prst="rect">
            <a:avLst/>
          </a:prstGeom>
          <a:noFill/>
        </p:spPr>
        <p:txBody>
          <a:bodyPr wrap="square" rtlCol="0">
            <a:spAutoFit/>
          </a:bodyPr>
          <a:lstStyle/>
          <a:p>
            <a:r>
              <a:rPr lang="en-US" sz="2400" b="1" dirty="0">
                <a:solidFill>
                  <a:srgbClr val="C00000"/>
                </a:solidFill>
              </a:rPr>
              <a:t>Endothelial cell</a:t>
            </a:r>
          </a:p>
        </p:txBody>
      </p:sp>
    </p:spTree>
    <p:extLst>
      <p:ext uri="{BB962C8B-B14F-4D97-AF65-F5344CB8AC3E}">
        <p14:creationId xmlns:p14="http://schemas.microsoft.com/office/powerpoint/2010/main" val="369664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599" y="533400"/>
            <a:ext cx="8903415"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9" y="1066800"/>
            <a:ext cx="9126266" cy="5516880"/>
          </a:xfrm>
          <a:prstGeom prst="rect">
            <a:avLst/>
          </a:prstGeom>
        </p:spPr>
      </p:pic>
      <p:cxnSp>
        <p:nvCxnSpPr>
          <p:cNvPr id="8" name="Straight Arrow Connector 7"/>
          <p:cNvCxnSpPr/>
          <p:nvPr/>
        </p:nvCxnSpPr>
        <p:spPr>
          <a:xfrm>
            <a:off x="5029200" y="1480819"/>
            <a:ext cx="642158" cy="119381"/>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581400" y="1161871"/>
            <a:ext cx="1926007" cy="1200329"/>
          </a:xfrm>
          <a:prstGeom prst="rect">
            <a:avLst/>
          </a:prstGeom>
          <a:noFill/>
        </p:spPr>
        <p:txBody>
          <a:bodyPr wrap="square" rtlCol="0">
            <a:spAutoFit/>
          </a:bodyPr>
          <a:lstStyle/>
          <a:p>
            <a:r>
              <a:rPr lang="en-US" sz="2400" b="1" dirty="0">
                <a:solidFill>
                  <a:srgbClr val="002060"/>
                </a:solidFill>
              </a:rPr>
              <a:t>Bronchial</a:t>
            </a:r>
          </a:p>
          <a:p>
            <a:r>
              <a:rPr lang="en-US" sz="2400" b="1" dirty="0">
                <a:solidFill>
                  <a:srgbClr val="002060"/>
                </a:solidFill>
              </a:rPr>
              <a:t>(bronchiolar) artery</a:t>
            </a:r>
          </a:p>
        </p:txBody>
      </p:sp>
    </p:spTree>
    <p:extLst>
      <p:ext uri="{BB962C8B-B14F-4D97-AF65-F5344CB8AC3E}">
        <p14:creationId xmlns:p14="http://schemas.microsoft.com/office/powerpoint/2010/main" val="38907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995065"/>
            <a:ext cx="7746608" cy="5862935"/>
          </a:xfrm>
          <a:prstGeom prst="rect">
            <a:avLst/>
          </a:prstGeom>
        </p:spPr>
      </p:pic>
      <p:sp>
        <p:nvSpPr>
          <p:cNvPr id="2" name="TextBox 1"/>
          <p:cNvSpPr txBox="1"/>
          <p:nvPr/>
        </p:nvSpPr>
        <p:spPr>
          <a:xfrm>
            <a:off x="1" y="533400"/>
            <a:ext cx="91440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indicated by the arrow.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8" name="TextBox 7"/>
          <p:cNvSpPr txBox="1"/>
          <p:nvPr/>
        </p:nvSpPr>
        <p:spPr>
          <a:xfrm>
            <a:off x="5257800" y="5867400"/>
            <a:ext cx="1926007" cy="830997"/>
          </a:xfrm>
          <a:prstGeom prst="rect">
            <a:avLst/>
          </a:prstGeom>
          <a:noFill/>
        </p:spPr>
        <p:txBody>
          <a:bodyPr wrap="square" rtlCol="0">
            <a:spAutoFit/>
          </a:bodyPr>
          <a:lstStyle/>
          <a:p>
            <a:r>
              <a:rPr lang="en-US" sz="2400" b="1" dirty="0"/>
              <a:t>Bronchial artery</a:t>
            </a:r>
          </a:p>
        </p:txBody>
      </p:sp>
      <p:cxnSp>
        <p:nvCxnSpPr>
          <p:cNvPr id="7" name="Straight Arrow Connector 6"/>
          <p:cNvCxnSpPr/>
          <p:nvPr/>
        </p:nvCxnSpPr>
        <p:spPr>
          <a:xfrm flipH="1" flipV="1">
            <a:off x="4792276" y="5431536"/>
            <a:ext cx="543248" cy="5303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70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29856"/>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 (advance slides for answers)</a:t>
            </a:r>
          </a:p>
        </p:txBody>
      </p:sp>
      <p:sp>
        <p:nvSpPr>
          <p:cNvPr id="3" name="Rectangle 2"/>
          <p:cNvSpPr/>
          <p:nvPr/>
        </p:nvSpPr>
        <p:spPr>
          <a:xfrm>
            <a:off x="186409" y="0"/>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50" y="1006110"/>
            <a:ext cx="6457950" cy="5775689"/>
          </a:xfrm>
          <a:prstGeom prst="rect">
            <a:avLst/>
          </a:prstGeom>
        </p:spPr>
      </p:pic>
      <p:cxnSp>
        <p:nvCxnSpPr>
          <p:cNvPr id="7" name="Straight Arrow Connector 6"/>
          <p:cNvCxnSpPr/>
          <p:nvPr/>
        </p:nvCxnSpPr>
        <p:spPr>
          <a:xfrm>
            <a:off x="2712720" y="2123440"/>
            <a:ext cx="228600" cy="4572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80196" y="1309806"/>
            <a:ext cx="1926007" cy="830997"/>
          </a:xfrm>
          <a:prstGeom prst="rect">
            <a:avLst/>
          </a:prstGeom>
          <a:noFill/>
        </p:spPr>
        <p:txBody>
          <a:bodyPr wrap="square" rtlCol="0">
            <a:spAutoFit/>
          </a:bodyPr>
          <a:lstStyle/>
          <a:p>
            <a:r>
              <a:rPr lang="en-US" sz="2400" b="1" dirty="0">
                <a:solidFill>
                  <a:srgbClr val="C00000"/>
                </a:solidFill>
              </a:rPr>
              <a:t>Type I pneumocyte</a:t>
            </a:r>
          </a:p>
        </p:txBody>
      </p:sp>
    </p:spTree>
    <p:extLst>
      <p:ext uri="{BB962C8B-B14F-4D97-AF65-F5344CB8AC3E}">
        <p14:creationId xmlns:p14="http://schemas.microsoft.com/office/powerpoint/2010/main" val="260194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599" y="533400"/>
            <a:ext cx="8915401"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at X.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950" y="995064"/>
            <a:ext cx="7778100" cy="5862935"/>
          </a:xfrm>
          <a:prstGeom prst="rect">
            <a:avLst/>
          </a:prstGeom>
        </p:spPr>
      </p:pic>
      <p:sp>
        <p:nvSpPr>
          <p:cNvPr id="5" name="TextBox 4"/>
          <p:cNvSpPr txBox="1"/>
          <p:nvPr/>
        </p:nvSpPr>
        <p:spPr>
          <a:xfrm>
            <a:off x="6545923" y="3054846"/>
            <a:ext cx="658203" cy="707886"/>
          </a:xfrm>
          <a:prstGeom prst="rect">
            <a:avLst/>
          </a:prstGeom>
          <a:noFill/>
          <a:ln>
            <a:noFill/>
          </a:ln>
        </p:spPr>
        <p:txBody>
          <a:bodyPr wrap="square" rtlCol="0">
            <a:spAutoFit/>
          </a:bodyPr>
          <a:lstStyle/>
          <a:p>
            <a:r>
              <a:rPr lang="en-US" sz="4000" b="1" dirty="0">
                <a:solidFill>
                  <a:srgbClr val="002060"/>
                </a:solidFill>
              </a:rPr>
              <a:t>X</a:t>
            </a:r>
          </a:p>
        </p:txBody>
      </p:sp>
      <p:sp>
        <p:nvSpPr>
          <p:cNvPr id="11" name="TextBox 10"/>
          <p:cNvSpPr txBox="1"/>
          <p:nvPr/>
        </p:nvSpPr>
        <p:spPr>
          <a:xfrm>
            <a:off x="5818796" y="2324812"/>
            <a:ext cx="1926007" cy="461665"/>
          </a:xfrm>
          <a:prstGeom prst="rect">
            <a:avLst/>
          </a:prstGeom>
          <a:noFill/>
        </p:spPr>
        <p:txBody>
          <a:bodyPr wrap="square" rtlCol="0">
            <a:spAutoFit/>
          </a:bodyPr>
          <a:lstStyle/>
          <a:p>
            <a:r>
              <a:rPr lang="en-US" sz="2400" b="1" dirty="0">
                <a:solidFill>
                  <a:srgbClr val="002060"/>
                </a:solidFill>
              </a:rPr>
              <a:t>bronchiole</a:t>
            </a:r>
          </a:p>
        </p:txBody>
      </p:sp>
    </p:spTree>
    <p:extLst>
      <p:ext uri="{BB962C8B-B14F-4D97-AF65-F5344CB8AC3E}">
        <p14:creationId xmlns:p14="http://schemas.microsoft.com/office/powerpoint/2010/main" val="282718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675139" y="24423"/>
            <a:ext cx="5785990" cy="7764667"/>
          </a:xfrm>
          <a:prstGeom prst="rect">
            <a:avLst/>
          </a:prstGeom>
        </p:spPr>
      </p:pic>
      <p:sp>
        <p:nvSpPr>
          <p:cNvPr id="2" name="TextBox 1"/>
          <p:cNvSpPr txBox="1"/>
          <p:nvPr/>
        </p:nvSpPr>
        <p:spPr>
          <a:xfrm>
            <a:off x="228599" y="533400"/>
            <a:ext cx="8903415"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 at X.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1" name="TextBox 10"/>
          <p:cNvSpPr txBox="1"/>
          <p:nvPr/>
        </p:nvSpPr>
        <p:spPr>
          <a:xfrm>
            <a:off x="5715000" y="5867400"/>
            <a:ext cx="1400503" cy="646331"/>
          </a:xfrm>
          <a:prstGeom prst="rect">
            <a:avLst/>
          </a:prstGeom>
          <a:noFill/>
        </p:spPr>
        <p:txBody>
          <a:bodyPr wrap="square" rtlCol="0">
            <a:spAutoFit/>
          </a:bodyPr>
          <a:lstStyle/>
          <a:p>
            <a:r>
              <a:rPr lang="en-US" b="1" dirty="0">
                <a:solidFill>
                  <a:srgbClr val="C00000"/>
                </a:solidFill>
              </a:rPr>
              <a:t>Type I pneumocyte</a:t>
            </a:r>
          </a:p>
        </p:txBody>
      </p:sp>
      <p:sp>
        <p:nvSpPr>
          <p:cNvPr id="7" name="TextBox 6"/>
          <p:cNvSpPr txBox="1"/>
          <p:nvPr/>
        </p:nvSpPr>
        <p:spPr>
          <a:xfrm>
            <a:off x="4487873" y="6091866"/>
            <a:ext cx="384866" cy="707886"/>
          </a:xfrm>
          <a:prstGeom prst="rect">
            <a:avLst/>
          </a:prstGeom>
          <a:noFill/>
        </p:spPr>
        <p:txBody>
          <a:bodyPr wrap="square" rtlCol="0">
            <a:spAutoFit/>
          </a:bodyPr>
          <a:lstStyle/>
          <a:p>
            <a:r>
              <a:rPr lang="en-US" sz="4000" b="1" dirty="0">
                <a:solidFill>
                  <a:srgbClr val="FF0000"/>
                </a:solidFill>
              </a:rPr>
              <a:t>X</a:t>
            </a:r>
          </a:p>
        </p:txBody>
      </p:sp>
    </p:spTree>
    <p:extLst>
      <p:ext uri="{BB962C8B-B14F-4D97-AF65-F5344CB8AC3E}">
        <p14:creationId xmlns:p14="http://schemas.microsoft.com/office/powerpoint/2010/main" val="267673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995065"/>
            <a:ext cx="7157316" cy="5851963"/>
          </a:xfrm>
          <a:prstGeom prst="rect">
            <a:avLst/>
          </a:prstGeom>
        </p:spPr>
      </p:pic>
      <p:sp>
        <p:nvSpPr>
          <p:cNvPr id="2" name="TextBox 1"/>
          <p:cNvSpPr txBox="1"/>
          <p:nvPr/>
        </p:nvSpPr>
        <p:spPr>
          <a:xfrm>
            <a:off x="0" y="533400"/>
            <a:ext cx="91440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7" name="TextBox 6"/>
          <p:cNvSpPr txBox="1"/>
          <p:nvPr/>
        </p:nvSpPr>
        <p:spPr>
          <a:xfrm>
            <a:off x="2313089" y="4449256"/>
            <a:ext cx="1926007" cy="830997"/>
          </a:xfrm>
          <a:prstGeom prst="rect">
            <a:avLst/>
          </a:prstGeom>
          <a:noFill/>
        </p:spPr>
        <p:txBody>
          <a:bodyPr wrap="square" rtlCol="0">
            <a:spAutoFit/>
          </a:bodyPr>
          <a:lstStyle/>
          <a:p>
            <a:r>
              <a:rPr lang="en-US" sz="2400" b="1" dirty="0"/>
              <a:t>Pulmonary vein</a:t>
            </a:r>
          </a:p>
        </p:txBody>
      </p:sp>
      <p:sp>
        <p:nvSpPr>
          <p:cNvPr id="13" name="Freeform 12"/>
          <p:cNvSpPr/>
          <p:nvPr/>
        </p:nvSpPr>
        <p:spPr>
          <a:xfrm>
            <a:off x="2792627" y="2588336"/>
            <a:ext cx="2892938" cy="1860096"/>
          </a:xfrm>
          <a:custGeom>
            <a:avLst/>
            <a:gdLst>
              <a:gd name="connsiteX0" fmla="*/ 1322173 w 2892938"/>
              <a:gd name="connsiteY0" fmla="*/ 6583 h 1860096"/>
              <a:gd name="connsiteX1" fmla="*/ 1161535 w 2892938"/>
              <a:gd name="connsiteY1" fmla="*/ 18940 h 1860096"/>
              <a:gd name="connsiteX2" fmla="*/ 976184 w 2892938"/>
              <a:gd name="connsiteY2" fmla="*/ 31296 h 1860096"/>
              <a:gd name="connsiteX3" fmla="*/ 815546 w 2892938"/>
              <a:gd name="connsiteY3" fmla="*/ 56010 h 1860096"/>
              <a:gd name="connsiteX4" fmla="*/ 704335 w 2892938"/>
              <a:gd name="connsiteY4" fmla="*/ 93080 h 1860096"/>
              <a:gd name="connsiteX5" fmla="*/ 667265 w 2892938"/>
              <a:gd name="connsiteY5" fmla="*/ 105437 h 1860096"/>
              <a:gd name="connsiteX6" fmla="*/ 556054 w 2892938"/>
              <a:gd name="connsiteY6" fmla="*/ 154864 h 1860096"/>
              <a:gd name="connsiteX7" fmla="*/ 469557 w 2892938"/>
              <a:gd name="connsiteY7" fmla="*/ 191934 h 1860096"/>
              <a:gd name="connsiteX8" fmla="*/ 432487 w 2892938"/>
              <a:gd name="connsiteY8" fmla="*/ 216648 h 1860096"/>
              <a:gd name="connsiteX9" fmla="*/ 358346 w 2892938"/>
              <a:gd name="connsiteY9" fmla="*/ 241361 h 1860096"/>
              <a:gd name="connsiteX10" fmla="*/ 284205 w 2892938"/>
              <a:gd name="connsiteY10" fmla="*/ 290788 h 1860096"/>
              <a:gd name="connsiteX11" fmla="*/ 247135 w 2892938"/>
              <a:gd name="connsiteY11" fmla="*/ 315502 h 1860096"/>
              <a:gd name="connsiteX12" fmla="*/ 160638 w 2892938"/>
              <a:gd name="connsiteY12" fmla="*/ 401999 h 1860096"/>
              <a:gd name="connsiteX13" fmla="*/ 98854 w 2892938"/>
              <a:gd name="connsiteY13" fmla="*/ 463783 h 1860096"/>
              <a:gd name="connsiteX14" fmla="*/ 49427 w 2892938"/>
              <a:gd name="connsiteY14" fmla="*/ 550280 h 1860096"/>
              <a:gd name="connsiteX15" fmla="*/ 37070 w 2892938"/>
              <a:gd name="connsiteY15" fmla="*/ 587350 h 1860096"/>
              <a:gd name="connsiteX16" fmla="*/ 0 w 2892938"/>
              <a:gd name="connsiteY16" fmla="*/ 661491 h 1860096"/>
              <a:gd name="connsiteX17" fmla="*/ 12357 w 2892938"/>
              <a:gd name="connsiteY17" fmla="*/ 883913 h 1860096"/>
              <a:gd name="connsiteX18" fmla="*/ 37070 w 2892938"/>
              <a:gd name="connsiteY18" fmla="*/ 1007480 h 1860096"/>
              <a:gd name="connsiteX19" fmla="*/ 49427 w 2892938"/>
              <a:gd name="connsiteY19" fmla="*/ 1044550 h 1860096"/>
              <a:gd name="connsiteX20" fmla="*/ 61784 w 2892938"/>
              <a:gd name="connsiteY20" fmla="*/ 1093978 h 1860096"/>
              <a:gd name="connsiteX21" fmla="*/ 111211 w 2892938"/>
              <a:gd name="connsiteY21" fmla="*/ 1168118 h 1860096"/>
              <a:gd name="connsiteX22" fmla="*/ 160638 w 2892938"/>
              <a:gd name="connsiteY22" fmla="*/ 1254615 h 1860096"/>
              <a:gd name="connsiteX23" fmla="*/ 210065 w 2892938"/>
              <a:gd name="connsiteY23" fmla="*/ 1328756 h 1860096"/>
              <a:gd name="connsiteX24" fmla="*/ 234778 w 2892938"/>
              <a:gd name="connsiteY24" fmla="*/ 1365826 h 1860096"/>
              <a:gd name="connsiteX25" fmla="*/ 271849 w 2892938"/>
              <a:gd name="connsiteY25" fmla="*/ 1390540 h 1860096"/>
              <a:gd name="connsiteX26" fmla="*/ 308919 w 2892938"/>
              <a:gd name="connsiteY26" fmla="*/ 1427610 h 1860096"/>
              <a:gd name="connsiteX27" fmla="*/ 383059 w 2892938"/>
              <a:gd name="connsiteY27" fmla="*/ 1477037 h 1860096"/>
              <a:gd name="connsiteX28" fmla="*/ 420130 w 2892938"/>
              <a:gd name="connsiteY28" fmla="*/ 1501750 h 1860096"/>
              <a:gd name="connsiteX29" fmla="*/ 531341 w 2892938"/>
              <a:gd name="connsiteY29" fmla="*/ 1588248 h 1860096"/>
              <a:gd name="connsiteX30" fmla="*/ 568411 w 2892938"/>
              <a:gd name="connsiteY30" fmla="*/ 1600605 h 1860096"/>
              <a:gd name="connsiteX31" fmla="*/ 679622 w 2892938"/>
              <a:gd name="connsiteY31" fmla="*/ 1662388 h 1860096"/>
              <a:gd name="connsiteX32" fmla="*/ 753762 w 2892938"/>
              <a:gd name="connsiteY32" fmla="*/ 1699459 h 1860096"/>
              <a:gd name="connsiteX33" fmla="*/ 790832 w 2892938"/>
              <a:gd name="connsiteY33" fmla="*/ 1724172 h 1860096"/>
              <a:gd name="connsiteX34" fmla="*/ 864973 w 2892938"/>
              <a:gd name="connsiteY34" fmla="*/ 1748886 h 1860096"/>
              <a:gd name="connsiteX35" fmla="*/ 976184 w 2892938"/>
              <a:gd name="connsiteY35" fmla="*/ 1798313 h 1860096"/>
              <a:gd name="connsiteX36" fmla="*/ 1013254 w 2892938"/>
              <a:gd name="connsiteY36" fmla="*/ 1810669 h 1860096"/>
              <a:gd name="connsiteX37" fmla="*/ 1161535 w 2892938"/>
              <a:gd name="connsiteY37" fmla="*/ 1835383 h 1860096"/>
              <a:gd name="connsiteX38" fmla="*/ 1272746 w 2892938"/>
              <a:gd name="connsiteY38" fmla="*/ 1860096 h 1860096"/>
              <a:gd name="connsiteX39" fmla="*/ 1618735 w 2892938"/>
              <a:gd name="connsiteY39" fmla="*/ 1847740 h 1860096"/>
              <a:gd name="connsiteX40" fmla="*/ 1804087 w 2892938"/>
              <a:gd name="connsiteY40" fmla="*/ 1823026 h 1860096"/>
              <a:gd name="connsiteX41" fmla="*/ 1890584 w 2892938"/>
              <a:gd name="connsiteY41" fmla="*/ 1810669 h 1860096"/>
              <a:gd name="connsiteX42" fmla="*/ 2014151 w 2892938"/>
              <a:gd name="connsiteY42" fmla="*/ 1785956 h 1860096"/>
              <a:gd name="connsiteX43" fmla="*/ 2063578 w 2892938"/>
              <a:gd name="connsiteY43" fmla="*/ 1773599 h 1860096"/>
              <a:gd name="connsiteX44" fmla="*/ 2125362 w 2892938"/>
              <a:gd name="connsiteY44" fmla="*/ 1761242 h 1860096"/>
              <a:gd name="connsiteX45" fmla="*/ 2236573 w 2892938"/>
              <a:gd name="connsiteY45" fmla="*/ 1724172 h 1860096"/>
              <a:gd name="connsiteX46" fmla="*/ 2273643 w 2892938"/>
              <a:gd name="connsiteY46" fmla="*/ 1711815 h 1860096"/>
              <a:gd name="connsiteX47" fmla="*/ 2360141 w 2892938"/>
              <a:gd name="connsiteY47" fmla="*/ 1674745 h 1860096"/>
              <a:gd name="connsiteX48" fmla="*/ 2397211 w 2892938"/>
              <a:gd name="connsiteY48" fmla="*/ 1650032 h 1860096"/>
              <a:gd name="connsiteX49" fmla="*/ 2434281 w 2892938"/>
              <a:gd name="connsiteY49" fmla="*/ 1637675 h 1860096"/>
              <a:gd name="connsiteX50" fmla="*/ 2471351 w 2892938"/>
              <a:gd name="connsiteY50" fmla="*/ 1600605 h 1860096"/>
              <a:gd name="connsiteX51" fmla="*/ 2545492 w 2892938"/>
              <a:gd name="connsiteY51" fmla="*/ 1551178 h 1860096"/>
              <a:gd name="connsiteX52" fmla="*/ 2582562 w 2892938"/>
              <a:gd name="connsiteY52" fmla="*/ 1526464 h 1860096"/>
              <a:gd name="connsiteX53" fmla="*/ 2644346 w 2892938"/>
              <a:gd name="connsiteY53" fmla="*/ 1452323 h 1860096"/>
              <a:gd name="connsiteX54" fmla="*/ 2681416 w 2892938"/>
              <a:gd name="connsiteY54" fmla="*/ 1427610 h 1860096"/>
              <a:gd name="connsiteX55" fmla="*/ 2767914 w 2892938"/>
              <a:gd name="connsiteY55" fmla="*/ 1316399 h 1860096"/>
              <a:gd name="connsiteX56" fmla="*/ 2780270 w 2892938"/>
              <a:gd name="connsiteY56" fmla="*/ 1279329 h 1860096"/>
              <a:gd name="connsiteX57" fmla="*/ 2829697 w 2892938"/>
              <a:gd name="connsiteY57" fmla="*/ 1205188 h 1860096"/>
              <a:gd name="connsiteX58" fmla="*/ 2854411 w 2892938"/>
              <a:gd name="connsiteY58" fmla="*/ 1131048 h 1860096"/>
              <a:gd name="connsiteX59" fmla="*/ 2879124 w 2892938"/>
              <a:gd name="connsiteY59" fmla="*/ 1044550 h 1860096"/>
              <a:gd name="connsiteX60" fmla="*/ 2879124 w 2892938"/>
              <a:gd name="connsiteY60" fmla="*/ 599707 h 1860096"/>
              <a:gd name="connsiteX61" fmla="*/ 2817341 w 2892938"/>
              <a:gd name="connsiteY61" fmla="*/ 525567 h 1860096"/>
              <a:gd name="connsiteX62" fmla="*/ 2743200 w 2892938"/>
              <a:gd name="connsiteY62" fmla="*/ 476140 h 1860096"/>
              <a:gd name="connsiteX63" fmla="*/ 2706130 w 2892938"/>
              <a:gd name="connsiteY63" fmla="*/ 451426 h 1860096"/>
              <a:gd name="connsiteX64" fmla="*/ 2669059 w 2892938"/>
              <a:gd name="connsiteY64" fmla="*/ 414356 h 1860096"/>
              <a:gd name="connsiteX65" fmla="*/ 2631989 w 2892938"/>
              <a:gd name="connsiteY65" fmla="*/ 401999 h 1860096"/>
              <a:gd name="connsiteX66" fmla="*/ 2557849 w 2892938"/>
              <a:gd name="connsiteY66" fmla="*/ 340215 h 1860096"/>
              <a:gd name="connsiteX67" fmla="*/ 2520778 w 2892938"/>
              <a:gd name="connsiteY67" fmla="*/ 327859 h 1860096"/>
              <a:gd name="connsiteX68" fmla="*/ 2409568 w 2892938"/>
              <a:gd name="connsiteY68" fmla="*/ 241361 h 1860096"/>
              <a:gd name="connsiteX69" fmla="*/ 2372497 w 2892938"/>
              <a:gd name="connsiteY69" fmla="*/ 216648 h 1860096"/>
              <a:gd name="connsiteX70" fmla="*/ 2323070 w 2892938"/>
              <a:gd name="connsiteY70" fmla="*/ 204291 h 1860096"/>
              <a:gd name="connsiteX71" fmla="*/ 2248930 w 2892938"/>
              <a:gd name="connsiteY71" fmla="*/ 167221 h 1860096"/>
              <a:gd name="connsiteX72" fmla="*/ 2162432 w 2892938"/>
              <a:gd name="connsiteY72" fmla="*/ 130150 h 1860096"/>
              <a:gd name="connsiteX73" fmla="*/ 2075935 w 2892938"/>
              <a:gd name="connsiteY73" fmla="*/ 117794 h 1860096"/>
              <a:gd name="connsiteX74" fmla="*/ 1878227 w 2892938"/>
              <a:gd name="connsiteY74" fmla="*/ 93080 h 1860096"/>
              <a:gd name="connsiteX75" fmla="*/ 1841157 w 2892938"/>
              <a:gd name="connsiteY75" fmla="*/ 80723 h 1860096"/>
              <a:gd name="connsiteX76" fmla="*/ 1717589 w 2892938"/>
              <a:gd name="connsiteY76" fmla="*/ 56010 h 1860096"/>
              <a:gd name="connsiteX77" fmla="*/ 1606378 w 2892938"/>
              <a:gd name="connsiteY77" fmla="*/ 31296 h 1860096"/>
              <a:gd name="connsiteX78" fmla="*/ 1507524 w 2892938"/>
              <a:gd name="connsiteY78" fmla="*/ 6583 h 1860096"/>
              <a:gd name="connsiteX79" fmla="*/ 1322173 w 2892938"/>
              <a:gd name="connsiteY79" fmla="*/ 6583 h 186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892938" h="1860096">
                <a:moveTo>
                  <a:pt x="1322173" y="6583"/>
                </a:moveTo>
                <a:cubicBezTo>
                  <a:pt x="1264508" y="8642"/>
                  <a:pt x="1215103" y="15114"/>
                  <a:pt x="1161535" y="18940"/>
                </a:cubicBezTo>
                <a:cubicBezTo>
                  <a:pt x="1099772" y="23352"/>
                  <a:pt x="1037872" y="25932"/>
                  <a:pt x="976184" y="31296"/>
                </a:cubicBezTo>
                <a:cubicBezTo>
                  <a:pt x="939400" y="34495"/>
                  <a:pt x="857456" y="44580"/>
                  <a:pt x="815546" y="56010"/>
                </a:cubicBezTo>
                <a:cubicBezTo>
                  <a:pt x="815520" y="56017"/>
                  <a:pt x="722883" y="86897"/>
                  <a:pt x="704335" y="93080"/>
                </a:cubicBezTo>
                <a:cubicBezTo>
                  <a:pt x="691978" y="97199"/>
                  <a:pt x="678103" y="98212"/>
                  <a:pt x="667265" y="105437"/>
                </a:cubicBezTo>
                <a:cubicBezTo>
                  <a:pt x="558214" y="178136"/>
                  <a:pt x="732526" y="66626"/>
                  <a:pt x="556054" y="154864"/>
                </a:cubicBezTo>
                <a:cubicBezTo>
                  <a:pt x="494977" y="185403"/>
                  <a:pt x="524102" y="173753"/>
                  <a:pt x="469557" y="191934"/>
                </a:cubicBezTo>
                <a:cubicBezTo>
                  <a:pt x="457200" y="200172"/>
                  <a:pt x="446058" y="210616"/>
                  <a:pt x="432487" y="216648"/>
                </a:cubicBezTo>
                <a:cubicBezTo>
                  <a:pt x="408682" y="227228"/>
                  <a:pt x="358346" y="241361"/>
                  <a:pt x="358346" y="241361"/>
                </a:cubicBezTo>
                <a:lnTo>
                  <a:pt x="284205" y="290788"/>
                </a:lnTo>
                <a:cubicBezTo>
                  <a:pt x="271848" y="299026"/>
                  <a:pt x="257636" y="305001"/>
                  <a:pt x="247135" y="315502"/>
                </a:cubicBezTo>
                <a:cubicBezTo>
                  <a:pt x="218303" y="344334"/>
                  <a:pt x="183256" y="368072"/>
                  <a:pt x="160638" y="401999"/>
                </a:cubicBezTo>
                <a:cubicBezTo>
                  <a:pt x="127686" y="451426"/>
                  <a:pt x="148281" y="430831"/>
                  <a:pt x="98854" y="463783"/>
                </a:cubicBezTo>
                <a:cubicBezTo>
                  <a:pt x="70521" y="548778"/>
                  <a:pt x="109274" y="445548"/>
                  <a:pt x="49427" y="550280"/>
                </a:cubicBezTo>
                <a:cubicBezTo>
                  <a:pt x="42965" y="561589"/>
                  <a:pt x="42895" y="575700"/>
                  <a:pt x="37070" y="587350"/>
                </a:cubicBezTo>
                <a:cubicBezTo>
                  <a:pt x="-10837" y="683166"/>
                  <a:pt x="31060" y="568315"/>
                  <a:pt x="0" y="661491"/>
                </a:cubicBezTo>
                <a:cubicBezTo>
                  <a:pt x="4119" y="735632"/>
                  <a:pt x="6190" y="809915"/>
                  <a:pt x="12357" y="883913"/>
                </a:cubicBezTo>
                <a:cubicBezTo>
                  <a:pt x="15212" y="918174"/>
                  <a:pt x="26971" y="972133"/>
                  <a:pt x="37070" y="1007480"/>
                </a:cubicBezTo>
                <a:cubicBezTo>
                  <a:pt x="40648" y="1020004"/>
                  <a:pt x="45849" y="1032026"/>
                  <a:pt x="49427" y="1044550"/>
                </a:cubicBezTo>
                <a:cubicBezTo>
                  <a:pt x="54093" y="1060880"/>
                  <a:pt x="54189" y="1078788"/>
                  <a:pt x="61784" y="1093978"/>
                </a:cubicBezTo>
                <a:cubicBezTo>
                  <a:pt x="75067" y="1120544"/>
                  <a:pt x="97928" y="1141552"/>
                  <a:pt x="111211" y="1168118"/>
                </a:cubicBezTo>
                <a:cubicBezTo>
                  <a:pt x="142565" y="1230828"/>
                  <a:pt x="125706" y="1202219"/>
                  <a:pt x="160638" y="1254615"/>
                </a:cubicBezTo>
                <a:cubicBezTo>
                  <a:pt x="182354" y="1319763"/>
                  <a:pt x="158642" y="1267048"/>
                  <a:pt x="210065" y="1328756"/>
                </a:cubicBezTo>
                <a:cubicBezTo>
                  <a:pt x="219572" y="1340165"/>
                  <a:pt x="224277" y="1355325"/>
                  <a:pt x="234778" y="1365826"/>
                </a:cubicBezTo>
                <a:cubicBezTo>
                  <a:pt x="245279" y="1376327"/>
                  <a:pt x="260440" y="1381032"/>
                  <a:pt x="271849" y="1390540"/>
                </a:cubicBezTo>
                <a:cubicBezTo>
                  <a:pt x="285274" y="1401727"/>
                  <a:pt x="295125" y="1416881"/>
                  <a:pt x="308919" y="1427610"/>
                </a:cubicBezTo>
                <a:cubicBezTo>
                  <a:pt x="332364" y="1445845"/>
                  <a:pt x="358346" y="1460562"/>
                  <a:pt x="383059" y="1477037"/>
                </a:cubicBezTo>
                <a:cubicBezTo>
                  <a:pt x="395416" y="1485275"/>
                  <a:pt x="409629" y="1491249"/>
                  <a:pt x="420130" y="1501750"/>
                </a:cubicBezTo>
                <a:cubicBezTo>
                  <a:pt x="452116" y="1533737"/>
                  <a:pt x="486997" y="1573466"/>
                  <a:pt x="531341" y="1588248"/>
                </a:cubicBezTo>
                <a:cubicBezTo>
                  <a:pt x="543698" y="1592367"/>
                  <a:pt x="557025" y="1594279"/>
                  <a:pt x="568411" y="1600605"/>
                </a:cubicBezTo>
                <a:cubicBezTo>
                  <a:pt x="695871" y="1671417"/>
                  <a:pt x="595743" y="1634431"/>
                  <a:pt x="679622" y="1662388"/>
                </a:cubicBezTo>
                <a:cubicBezTo>
                  <a:pt x="785850" y="1733209"/>
                  <a:pt x="651453" y="1648304"/>
                  <a:pt x="753762" y="1699459"/>
                </a:cubicBezTo>
                <a:cubicBezTo>
                  <a:pt x="767045" y="1706100"/>
                  <a:pt x="777261" y="1718141"/>
                  <a:pt x="790832" y="1724172"/>
                </a:cubicBezTo>
                <a:cubicBezTo>
                  <a:pt x="814637" y="1734752"/>
                  <a:pt x="843298" y="1734436"/>
                  <a:pt x="864973" y="1748886"/>
                </a:cubicBezTo>
                <a:cubicBezTo>
                  <a:pt x="923717" y="1788048"/>
                  <a:pt x="887956" y="1768904"/>
                  <a:pt x="976184" y="1798313"/>
                </a:cubicBezTo>
                <a:cubicBezTo>
                  <a:pt x="988541" y="1802432"/>
                  <a:pt x="1000406" y="1808528"/>
                  <a:pt x="1013254" y="1810669"/>
                </a:cubicBezTo>
                <a:lnTo>
                  <a:pt x="1161535" y="1835383"/>
                </a:lnTo>
                <a:cubicBezTo>
                  <a:pt x="1248524" y="1849881"/>
                  <a:pt x="1211907" y="1839817"/>
                  <a:pt x="1272746" y="1860096"/>
                </a:cubicBezTo>
                <a:lnTo>
                  <a:pt x="1618735" y="1847740"/>
                </a:lnTo>
                <a:cubicBezTo>
                  <a:pt x="1762169" y="1840191"/>
                  <a:pt x="1702236" y="1840002"/>
                  <a:pt x="1804087" y="1823026"/>
                </a:cubicBezTo>
                <a:cubicBezTo>
                  <a:pt x="1832816" y="1818238"/>
                  <a:pt x="1861752" y="1814788"/>
                  <a:pt x="1890584" y="1810669"/>
                </a:cubicBezTo>
                <a:cubicBezTo>
                  <a:pt x="1966716" y="1785293"/>
                  <a:pt x="1889198" y="1808675"/>
                  <a:pt x="2014151" y="1785956"/>
                </a:cubicBezTo>
                <a:cubicBezTo>
                  <a:pt x="2030860" y="1782918"/>
                  <a:pt x="2047000" y="1777283"/>
                  <a:pt x="2063578" y="1773599"/>
                </a:cubicBezTo>
                <a:cubicBezTo>
                  <a:pt x="2084080" y="1769043"/>
                  <a:pt x="2105099" y="1766768"/>
                  <a:pt x="2125362" y="1761242"/>
                </a:cubicBezTo>
                <a:cubicBezTo>
                  <a:pt x="2125388" y="1761235"/>
                  <a:pt x="2218025" y="1730355"/>
                  <a:pt x="2236573" y="1724172"/>
                </a:cubicBezTo>
                <a:cubicBezTo>
                  <a:pt x="2248930" y="1720053"/>
                  <a:pt x="2262805" y="1719040"/>
                  <a:pt x="2273643" y="1711815"/>
                </a:cubicBezTo>
                <a:cubicBezTo>
                  <a:pt x="2324845" y="1677682"/>
                  <a:pt x="2296306" y="1690704"/>
                  <a:pt x="2360141" y="1674745"/>
                </a:cubicBezTo>
                <a:cubicBezTo>
                  <a:pt x="2372498" y="1666507"/>
                  <a:pt x="2383928" y="1656673"/>
                  <a:pt x="2397211" y="1650032"/>
                </a:cubicBezTo>
                <a:cubicBezTo>
                  <a:pt x="2408861" y="1644207"/>
                  <a:pt x="2423443" y="1644900"/>
                  <a:pt x="2434281" y="1637675"/>
                </a:cubicBezTo>
                <a:cubicBezTo>
                  <a:pt x="2448821" y="1627982"/>
                  <a:pt x="2457557" y="1611334"/>
                  <a:pt x="2471351" y="1600605"/>
                </a:cubicBezTo>
                <a:cubicBezTo>
                  <a:pt x="2494796" y="1582370"/>
                  <a:pt x="2520778" y="1567654"/>
                  <a:pt x="2545492" y="1551178"/>
                </a:cubicBezTo>
                <a:lnTo>
                  <a:pt x="2582562" y="1526464"/>
                </a:lnTo>
                <a:cubicBezTo>
                  <a:pt x="2606861" y="1490017"/>
                  <a:pt x="2608670" y="1482053"/>
                  <a:pt x="2644346" y="1452323"/>
                </a:cubicBezTo>
                <a:cubicBezTo>
                  <a:pt x="2655755" y="1442816"/>
                  <a:pt x="2669059" y="1435848"/>
                  <a:pt x="2681416" y="1427610"/>
                </a:cubicBezTo>
                <a:cubicBezTo>
                  <a:pt x="2740536" y="1338929"/>
                  <a:pt x="2709840" y="1374471"/>
                  <a:pt x="2767914" y="1316399"/>
                </a:cubicBezTo>
                <a:cubicBezTo>
                  <a:pt x="2772033" y="1304042"/>
                  <a:pt x="2773945" y="1290715"/>
                  <a:pt x="2780270" y="1279329"/>
                </a:cubicBezTo>
                <a:cubicBezTo>
                  <a:pt x="2794694" y="1253365"/>
                  <a:pt x="2820304" y="1233366"/>
                  <a:pt x="2829697" y="1205188"/>
                </a:cubicBezTo>
                <a:cubicBezTo>
                  <a:pt x="2837935" y="1180475"/>
                  <a:pt x="2848093" y="1156320"/>
                  <a:pt x="2854411" y="1131048"/>
                </a:cubicBezTo>
                <a:cubicBezTo>
                  <a:pt x="2869927" y="1068985"/>
                  <a:pt x="2861398" y="1097732"/>
                  <a:pt x="2879124" y="1044550"/>
                </a:cubicBezTo>
                <a:cubicBezTo>
                  <a:pt x="2891057" y="865561"/>
                  <a:pt x="2903075" y="791318"/>
                  <a:pt x="2879124" y="599707"/>
                </a:cubicBezTo>
                <a:cubicBezTo>
                  <a:pt x="2876927" y="582133"/>
                  <a:pt x="2827011" y="533088"/>
                  <a:pt x="2817341" y="525567"/>
                </a:cubicBezTo>
                <a:cubicBezTo>
                  <a:pt x="2793896" y="507332"/>
                  <a:pt x="2767914" y="492616"/>
                  <a:pt x="2743200" y="476140"/>
                </a:cubicBezTo>
                <a:cubicBezTo>
                  <a:pt x="2730843" y="467902"/>
                  <a:pt x="2716631" y="461927"/>
                  <a:pt x="2706130" y="451426"/>
                </a:cubicBezTo>
                <a:cubicBezTo>
                  <a:pt x="2693773" y="439069"/>
                  <a:pt x="2683599" y="424049"/>
                  <a:pt x="2669059" y="414356"/>
                </a:cubicBezTo>
                <a:cubicBezTo>
                  <a:pt x="2658221" y="407131"/>
                  <a:pt x="2643639" y="407824"/>
                  <a:pt x="2631989" y="401999"/>
                </a:cubicBezTo>
                <a:cubicBezTo>
                  <a:pt x="2551124" y="361567"/>
                  <a:pt x="2639844" y="394878"/>
                  <a:pt x="2557849" y="340215"/>
                </a:cubicBezTo>
                <a:cubicBezTo>
                  <a:pt x="2547011" y="332990"/>
                  <a:pt x="2533135" y="331978"/>
                  <a:pt x="2520778" y="327859"/>
                </a:cubicBezTo>
                <a:cubicBezTo>
                  <a:pt x="2462708" y="269787"/>
                  <a:pt x="2498245" y="300479"/>
                  <a:pt x="2409568" y="241361"/>
                </a:cubicBezTo>
                <a:cubicBezTo>
                  <a:pt x="2397211" y="233123"/>
                  <a:pt x="2386905" y="220250"/>
                  <a:pt x="2372497" y="216648"/>
                </a:cubicBezTo>
                <a:lnTo>
                  <a:pt x="2323070" y="204291"/>
                </a:lnTo>
                <a:cubicBezTo>
                  <a:pt x="2251829" y="156797"/>
                  <a:pt x="2320554" y="197918"/>
                  <a:pt x="2248930" y="167221"/>
                </a:cubicBezTo>
                <a:cubicBezTo>
                  <a:pt x="2213764" y="152149"/>
                  <a:pt x="2198656" y="137395"/>
                  <a:pt x="2162432" y="130150"/>
                </a:cubicBezTo>
                <a:cubicBezTo>
                  <a:pt x="2133873" y="124438"/>
                  <a:pt x="2104664" y="122582"/>
                  <a:pt x="2075935" y="117794"/>
                </a:cubicBezTo>
                <a:cubicBezTo>
                  <a:pt x="1922713" y="92258"/>
                  <a:pt x="2136501" y="116560"/>
                  <a:pt x="1878227" y="93080"/>
                </a:cubicBezTo>
                <a:cubicBezTo>
                  <a:pt x="1865870" y="88961"/>
                  <a:pt x="1853872" y="83548"/>
                  <a:pt x="1841157" y="80723"/>
                </a:cubicBezTo>
                <a:cubicBezTo>
                  <a:pt x="1731918" y="56448"/>
                  <a:pt x="1803758" y="80630"/>
                  <a:pt x="1717589" y="56010"/>
                </a:cubicBezTo>
                <a:cubicBezTo>
                  <a:pt x="1586052" y="18427"/>
                  <a:pt x="1829360" y="79077"/>
                  <a:pt x="1606378" y="31296"/>
                </a:cubicBezTo>
                <a:cubicBezTo>
                  <a:pt x="1573167" y="24179"/>
                  <a:pt x="1541372" y="9404"/>
                  <a:pt x="1507524" y="6583"/>
                </a:cubicBezTo>
                <a:cubicBezTo>
                  <a:pt x="1342824" y="-7142"/>
                  <a:pt x="1379838" y="4524"/>
                  <a:pt x="1322173" y="6583"/>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09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926811" y="-481705"/>
            <a:ext cx="5290377" cy="9143999"/>
          </a:xfrm>
          <a:prstGeom prst="rect">
            <a:avLst/>
          </a:prstGeom>
        </p:spPr>
      </p:pic>
      <p:sp>
        <p:nvSpPr>
          <p:cNvPr id="2" name="TextBox 1"/>
          <p:cNvSpPr txBox="1"/>
          <p:nvPr/>
        </p:nvSpPr>
        <p:spPr>
          <a:xfrm>
            <a:off x="228599" y="533400"/>
            <a:ext cx="8903415"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1" name="TextBox 10"/>
          <p:cNvSpPr txBox="1"/>
          <p:nvPr/>
        </p:nvSpPr>
        <p:spPr>
          <a:xfrm>
            <a:off x="4018154" y="1841089"/>
            <a:ext cx="1468246" cy="707886"/>
          </a:xfrm>
          <a:prstGeom prst="rect">
            <a:avLst/>
          </a:prstGeom>
          <a:noFill/>
        </p:spPr>
        <p:txBody>
          <a:bodyPr wrap="square" rtlCol="0">
            <a:spAutoFit/>
          </a:bodyPr>
          <a:lstStyle/>
          <a:p>
            <a:r>
              <a:rPr lang="en-US" sz="2000" b="1" dirty="0">
                <a:solidFill>
                  <a:srgbClr val="C00000"/>
                </a:solidFill>
              </a:rPr>
              <a:t>Connective tissue</a:t>
            </a:r>
          </a:p>
        </p:txBody>
      </p:sp>
      <p:sp>
        <p:nvSpPr>
          <p:cNvPr id="4" name="Freeform 3"/>
          <p:cNvSpPr/>
          <p:nvPr/>
        </p:nvSpPr>
        <p:spPr>
          <a:xfrm>
            <a:off x="702498" y="2400300"/>
            <a:ext cx="6812727" cy="3048539"/>
          </a:xfrm>
          <a:custGeom>
            <a:avLst/>
            <a:gdLst>
              <a:gd name="connsiteX0" fmla="*/ 6374577 w 6812727"/>
              <a:gd name="connsiteY0" fmla="*/ 2981325 h 3048539"/>
              <a:gd name="connsiteX1" fmla="*/ 6403152 w 6812727"/>
              <a:gd name="connsiteY1" fmla="*/ 2933700 h 3048539"/>
              <a:gd name="connsiteX2" fmla="*/ 6431727 w 6812727"/>
              <a:gd name="connsiteY2" fmla="*/ 2914650 h 3048539"/>
              <a:gd name="connsiteX3" fmla="*/ 6517452 w 6812727"/>
              <a:gd name="connsiteY3" fmla="*/ 2847975 h 3048539"/>
              <a:gd name="connsiteX4" fmla="*/ 6603177 w 6812727"/>
              <a:gd name="connsiteY4" fmla="*/ 2771775 h 3048539"/>
              <a:gd name="connsiteX5" fmla="*/ 6641277 w 6812727"/>
              <a:gd name="connsiteY5" fmla="*/ 2752725 h 3048539"/>
              <a:gd name="connsiteX6" fmla="*/ 6698427 w 6812727"/>
              <a:gd name="connsiteY6" fmla="*/ 2695575 h 3048539"/>
              <a:gd name="connsiteX7" fmla="*/ 6736527 w 6812727"/>
              <a:gd name="connsiteY7" fmla="*/ 2647950 h 3048539"/>
              <a:gd name="connsiteX8" fmla="*/ 6746052 w 6812727"/>
              <a:gd name="connsiteY8" fmla="*/ 2619375 h 3048539"/>
              <a:gd name="connsiteX9" fmla="*/ 6765102 w 6812727"/>
              <a:gd name="connsiteY9" fmla="*/ 2590800 h 3048539"/>
              <a:gd name="connsiteX10" fmla="*/ 6774627 w 6812727"/>
              <a:gd name="connsiteY10" fmla="*/ 2562225 h 3048539"/>
              <a:gd name="connsiteX11" fmla="*/ 6793677 w 6812727"/>
              <a:gd name="connsiteY11" fmla="*/ 2533650 h 3048539"/>
              <a:gd name="connsiteX12" fmla="*/ 6812727 w 6812727"/>
              <a:gd name="connsiteY12" fmla="*/ 2476500 h 3048539"/>
              <a:gd name="connsiteX13" fmla="*/ 6803202 w 6812727"/>
              <a:gd name="connsiteY13" fmla="*/ 1990725 h 3048539"/>
              <a:gd name="connsiteX14" fmla="*/ 6784152 w 6812727"/>
              <a:gd name="connsiteY14" fmla="*/ 1885950 h 3048539"/>
              <a:gd name="connsiteX15" fmla="*/ 6774627 w 6812727"/>
              <a:gd name="connsiteY15" fmla="*/ 1847850 h 3048539"/>
              <a:gd name="connsiteX16" fmla="*/ 6755577 w 6812727"/>
              <a:gd name="connsiteY16" fmla="*/ 1809750 h 3048539"/>
              <a:gd name="connsiteX17" fmla="*/ 6727002 w 6812727"/>
              <a:gd name="connsiteY17" fmla="*/ 1685925 h 3048539"/>
              <a:gd name="connsiteX18" fmla="*/ 6698427 w 6812727"/>
              <a:gd name="connsiteY18" fmla="*/ 1609725 h 3048539"/>
              <a:gd name="connsiteX19" fmla="*/ 6679377 w 6812727"/>
              <a:gd name="connsiteY19" fmla="*/ 1543050 h 3048539"/>
              <a:gd name="connsiteX20" fmla="*/ 6650802 w 6812727"/>
              <a:gd name="connsiteY20" fmla="*/ 1524000 h 3048539"/>
              <a:gd name="connsiteX21" fmla="*/ 6612702 w 6812727"/>
              <a:gd name="connsiteY21" fmla="*/ 1466850 h 3048539"/>
              <a:gd name="connsiteX22" fmla="*/ 6574602 w 6812727"/>
              <a:gd name="connsiteY22" fmla="*/ 1409700 h 3048539"/>
              <a:gd name="connsiteX23" fmla="*/ 6555552 w 6812727"/>
              <a:gd name="connsiteY23" fmla="*/ 1371600 h 3048539"/>
              <a:gd name="connsiteX24" fmla="*/ 6526977 w 6812727"/>
              <a:gd name="connsiteY24" fmla="*/ 1362075 h 3048539"/>
              <a:gd name="connsiteX25" fmla="*/ 6450777 w 6812727"/>
              <a:gd name="connsiteY25" fmla="*/ 1295400 h 3048539"/>
              <a:gd name="connsiteX26" fmla="*/ 6422202 w 6812727"/>
              <a:gd name="connsiteY26" fmla="*/ 1276350 h 3048539"/>
              <a:gd name="connsiteX27" fmla="*/ 6393627 w 6812727"/>
              <a:gd name="connsiteY27" fmla="*/ 1266825 h 3048539"/>
              <a:gd name="connsiteX28" fmla="*/ 6365052 w 6812727"/>
              <a:gd name="connsiteY28" fmla="*/ 1247775 h 3048539"/>
              <a:gd name="connsiteX29" fmla="*/ 6279327 w 6812727"/>
              <a:gd name="connsiteY29" fmla="*/ 1228725 h 3048539"/>
              <a:gd name="connsiteX30" fmla="*/ 6250752 w 6812727"/>
              <a:gd name="connsiteY30" fmla="*/ 1219200 h 3048539"/>
              <a:gd name="connsiteX31" fmla="*/ 6145977 w 6812727"/>
              <a:gd name="connsiteY31" fmla="*/ 1200150 h 3048539"/>
              <a:gd name="connsiteX32" fmla="*/ 6117402 w 6812727"/>
              <a:gd name="connsiteY32" fmla="*/ 1190625 h 3048539"/>
              <a:gd name="connsiteX33" fmla="*/ 6079302 w 6812727"/>
              <a:gd name="connsiteY33" fmla="*/ 1181100 h 3048539"/>
              <a:gd name="connsiteX34" fmla="*/ 6031677 w 6812727"/>
              <a:gd name="connsiteY34" fmla="*/ 1162050 h 3048539"/>
              <a:gd name="connsiteX35" fmla="*/ 5965002 w 6812727"/>
              <a:gd name="connsiteY35" fmla="*/ 1152525 h 3048539"/>
              <a:gd name="connsiteX36" fmla="*/ 5936427 w 6812727"/>
              <a:gd name="connsiteY36" fmla="*/ 1143000 h 3048539"/>
              <a:gd name="connsiteX37" fmla="*/ 5812602 w 6812727"/>
              <a:gd name="connsiteY37" fmla="*/ 1123950 h 3048539"/>
              <a:gd name="connsiteX38" fmla="*/ 5736402 w 6812727"/>
              <a:gd name="connsiteY38" fmla="*/ 1104900 h 3048539"/>
              <a:gd name="connsiteX39" fmla="*/ 5707827 w 6812727"/>
              <a:gd name="connsiteY39" fmla="*/ 1095375 h 3048539"/>
              <a:gd name="connsiteX40" fmla="*/ 5641152 w 6812727"/>
              <a:gd name="connsiteY40" fmla="*/ 1085850 h 3048539"/>
              <a:gd name="connsiteX41" fmla="*/ 5555427 w 6812727"/>
              <a:gd name="connsiteY41" fmla="*/ 1066800 h 3048539"/>
              <a:gd name="connsiteX42" fmla="*/ 5479227 w 6812727"/>
              <a:gd name="connsiteY42" fmla="*/ 1057275 h 3048539"/>
              <a:gd name="connsiteX43" fmla="*/ 5441127 w 6812727"/>
              <a:gd name="connsiteY43" fmla="*/ 1047750 h 3048539"/>
              <a:gd name="connsiteX44" fmla="*/ 5326827 w 6812727"/>
              <a:gd name="connsiteY44" fmla="*/ 1038225 h 3048539"/>
              <a:gd name="connsiteX45" fmla="*/ 5222052 w 6812727"/>
              <a:gd name="connsiteY45" fmla="*/ 1019175 h 3048539"/>
              <a:gd name="connsiteX46" fmla="*/ 5088702 w 6812727"/>
              <a:gd name="connsiteY46" fmla="*/ 1009650 h 3048539"/>
              <a:gd name="connsiteX47" fmla="*/ 5012502 w 6812727"/>
              <a:gd name="connsiteY47" fmla="*/ 1000125 h 3048539"/>
              <a:gd name="connsiteX48" fmla="*/ 4593402 w 6812727"/>
              <a:gd name="connsiteY48" fmla="*/ 1019175 h 3048539"/>
              <a:gd name="connsiteX49" fmla="*/ 4498152 w 6812727"/>
              <a:gd name="connsiteY49" fmla="*/ 1047750 h 3048539"/>
              <a:gd name="connsiteX50" fmla="*/ 4421952 w 6812727"/>
              <a:gd name="connsiteY50" fmla="*/ 1057275 h 3048539"/>
              <a:gd name="connsiteX51" fmla="*/ 4383852 w 6812727"/>
              <a:gd name="connsiteY51" fmla="*/ 1066800 h 3048539"/>
              <a:gd name="connsiteX52" fmla="*/ 4336227 w 6812727"/>
              <a:gd name="connsiteY52" fmla="*/ 1076325 h 3048539"/>
              <a:gd name="connsiteX53" fmla="*/ 4307652 w 6812727"/>
              <a:gd name="connsiteY53" fmla="*/ 1085850 h 3048539"/>
              <a:gd name="connsiteX54" fmla="*/ 4260027 w 6812727"/>
              <a:gd name="connsiteY54" fmla="*/ 1095375 h 3048539"/>
              <a:gd name="connsiteX55" fmla="*/ 4231452 w 6812727"/>
              <a:gd name="connsiteY55" fmla="*/ 1104900 h 3048539"/>
              <a:gd name="connsiteX56" fmla="*/ 4164777 w 6812727"/>
              <a:gd name="connsiteY56" fmla="*/ 1114425 h 3048539"/>
              <a:gd name="connsiteX57" fmla="*/ 4107627 w 6812727"/>
              <a:gd name="connsiteY57" fmla="*/ 1123950 h 3048539"/>
              <a:gd name="connsiteX58" fmla="*/ 3926652 w 6812727"/>
              <a:gd name="connsiteY58" fmla="*/ 1143000 h 3048539"/>
              <a:gd name="connsiteX59" fmla="*/ 3745677 w 6812727"/>
              <a:gd name="connsiteY59" fmla="*/ 1162050 h 3048539"/>
              <a:gd name="connsiteX60" fmla="*/ 3698052 w 6812727"/>
              <a:gd name="connsiteY60" fmla="*/ 1171575 h 3048539"/>
              <a:gd name="connsiteX61" fmla="*/ 3364677 w 6812727"/>
              <a:gd name="connsiteY61" fmla="*/ 1162050 h 3048539"/>
              <a:gd name="connsiteX62" fmla="*/ 3307527 w 6812727"/>
              <a:gd name="connsiteY62" fmla="*/ 1133475 h 3048539"/>
              <a:gd name="connsiteX63" fmla="*/ 3259902 w 6812727"/>
              <a:gd name="connsiteY63" fmla="*/ 1123950 h 3048539"/>
              <a:gd name="connsiteX64" fmla="*/ 3174177 w 6812727"/>
              <a:gd name="connsiteY64" fmla="*/ 1085850 h 3048539"/>
              <a:gd name="connsiteX65" fmla="*/ 3145602 w 6812727"/>
              <a:gd name="connsiteY65" fmla="*/ 1057275 h 3048539"/>
              <a:gd name="connsiteX66" fmla="*/ 3117027 w 6812727"/>
              <a:gd name="connsiteY66" fmla="*/ 1047750 h 3048539"/>
              <a:gd name="connsiteX67" fmla="*/ 3059877 w 6812727"/>
              <a:gd name="connsiteY67" fmla="*/ 1009650 h 3048539"/>
              <a:gd name="connsiteX68" fmla="*/ 3040827 w 6812727"/>
              <a:gd name="connsiteY68" fmla="*/ 981075 h 3048539"/>
              <a:gd name="connsiteX69" fmla="*/ 3012252 w 6812727"/>
              <a:gd name="connsiteY69" fmla="*/ 962025 h 3048539"/>
              <a:gd name="connsiteX70" fmla="*/ 2974152 w 6812727"/>
              <a:gd name="connsiteY70" fmla="*/ 933450 h 3048539"/>
              <a:gd name="connsiteX71" fmla="*/ 2926527 w 6812727"/>
              <a:gd name="connsiteY71" fmla="*/ 876300 h 3048539"/>
              <a:gd name="connsiteX72" fmla="*/ 2869377 w 6812727"/>
              <a:gd name="connsiteY72" fmla="*/ 838200 h 3048539"/>
              <a:gd name="connsiteX73" fmla="*/ 2840802 w 6812727"/>
              <a:gd name="connsiteY73" fmla="*/ 819150 h 3048539"/>
              <a:gd name="connsiteX74" fmla="*/ 2812227 w 6812727"/>
              <a:gd name="connsiteY74" fmla="*/ 800100 h 3048539"/>
              <a:gd name="connsiteX75" fmla="*/ 2755077 w 6812727"/>
              <a:gd name="connsiteY75" fmla="*/ 762000 h 3048539"/>
              <a:gd name="connsiteX76" fmla="*/ 2669352 w 6812727"/>
              <a:gd name="connsiteY76" fmla="*/ 714375 h 3048539"/>
              <a:gd name="connsiteX77" fmla="*/ 2631252 w 6812727"/>
              <a:gd name="connsiteY77" fmla="*/ 676275 h 3048539"/>
              <a:gd name="connsiteX78" fmla="*/ 2612202 w 6812727"/>
              <a:gd name="connsiteY78" fmla="*/ 647700 h 3048539"/>
              <a:gd name="connsiteX79" fmla="*/ 2555052 w 6812727"/>
              <a:gd name="connsiteY79" fmla="*/ 590550 h 3048539"/>
              <a:gd name="connsiteX80" fmla="*/ 2536002 w 6812727"/>
              <a:gd name="connsiteY80" fmla="*/ 561975 h 3048539"/>
              <a:gd name="connsiteX81" fmla="*/ 2516952 w 6812727"/>
              <a:gd name="connsiteY81" fmla="*/ 523875 h 3048539"/>
              <a:gd name="connsiteX82" fmla="*/ 2488377 w 6812727"/>
              <a:gd name="connsiteY82" fmla="*/ 495300 h 3048539"/>
              <a:gd name="connsiteX83" fmla="*/ 2421702 w 6812727"/>
              <a:gd name="connsiteY83" fmla="*/ 419100 h 3048539"/>
              <a:gd name="connsiteX84" fmla="*/ 2364552 w 6812727"/>
              <a:gd name="connsiteY84" fmla="*/ 390525 h 3048539"/>
              <a:gd name="connsiteX85" fmla="*/ 2335977 w 6812727"/>
              <a:gd name="connsiteY85" fmla="*/ 371475 h 3048539"/>
              <a:gd name="connsiteX86" fmla="*/ 2269302 w 6812727"/>
              <a:gd name="connsiteY86" fmla="*/ 342900 h 3048539"/>
              <a:gd name="connsiteX87" fmla="*/ 2240727 w 6812727"/>
              <a:gd name="connsiteY87" fmla="*/ 314325 h 3048539"/>
              <a:gd name="connsiteX88" fmla="*/ 2183577 w 6812727"/>
              <a:gd name="connsiteY88" fmla="*/ 295275 h 3048539"/>
              <a:gd name="connsiteX89" fmla="*/ 2126427 w 6812727"/>
              <a:gd name="connsiteY89" fmla="*/ 266700 h 3048539"/>
              <a:gd name="connsiteX90" fmla="*/ 2088327 w 6812727"/>
              <a:gd name="connsiteY90" fmla="*/ 247650 h 3048539"/>
              <a:gd name="connsiteX91" fmla="*/ 2031177 w 6812727"/>
              <a:gd name="connsiteY91" fmla="*/ 228600 h 3048539"/>
              <a:gd name="connsiteX92" fmla="*/ 1993077 w 6812727"/>
              <a:gd name="connsiteY92" fmla="*/ 209550 h 3048539"/>
              <a:gd name="connsiteX93" fmla="*/ 1954977 w 6812727"/>
              <a:gd name="connsiteY93" fmla="*/ 200025 h 3048539"/>
              <a:gd name="connsiteX94" fmla="*/ 1897827 w 6812727"/>
              <a:gd name="connsiteY94" fmla="*/ 180975 h 3048539"/>
              <a:gd name="connsiteX95" fmla="*/ 1850202 w 6812727"/>
              <a:gd name="connsiteY95" fmla="*/ 161925 h 3048539"/>
              <a:gd name="connsiteX96" fmla="*/ 1764477 w 6812727"/>
              <a:gd name="connsiteY96" fmla="*/ 142875 h 3048539"/>
              <a:gd name="connsiteX97" fmla="*/ 1659702 w 6812727"/>
              <a:gd name="connsiteY97" fmla="*/ 114300 h 3048539"/>
              <a:gd name="connsiteX98" fmla="*/ 1593027 w 6812727"/>
              <a:gd name="connsiteY98" fmla="*/ 95250 h 3048539"/>
              <a:gd name="connsiteX99" fmla="*/ 1545402 w 6812727"/>
              <a:gd name="connsiteY99" fmla="*/ 85725 h 3048539"/>
              <a:gd name="connsiteX100" fmla="*/ 1450152 w 6812727"/>
              <a:gd name="connsiteY100" fmla="*/ 76200 h 3048539"/>
              <a:gd name="connsiteX101" fmla="*/ 1250127 w 6812727"/>
              <a:gd name="connsiteY101" fmla="*/ 47625 h 3048539"/>
              <a:gd name="connsiteX102" fmla="*/ 1050102 w 6812727"/>
              <a:gd name="connsiteY102" fmla="*/ 28575 h 3048539"/>
              <a:gd name="connsiteX103" fmla="*/ 992952 w 6812727"/>
              <a:gd name="connsiteY103" fmla="*/ 19050 h 3048539"/>
              <a:gd name="connsiteX104" fmla="*/ 907227 w 6812727"/>
              <a:gd name="connsiteY104" fmla="*/ 9525 h 3048539"/>
              <a:gd name="connsiteX105" fmla="*/ 735777 w 6812727"/>
              <a:gd name="connsiteY105" fmla="*/ 0 h 3048539"/>
              <a:gd name="connsiteX106" fmla="*/ 488127 w 6812727"/>
              <a:gd name="connsiteY106" fmla="*/ 9525 h 3048539"/>
              <a:gd name="connsiteX107" fmla="*/ 459552 w 6812727"/>
              <a:gd name="connsiteY107" fmla="*/ 19050 h 3048539"/>
              <a:gd name="connsiteX108" fmla="*/ 373827 w 6812727"/>
              <a:gd name="connsiteY108" fmla="*/ 38100 h 3048539"/>
              <a:gd name="connsiteX109" fmla="*/ 345252 w 6812727"/>
              <a:gd name="connsiteY109" fmla="*/ 57150 h 3048539"/>
              <a:gd name="connsiteX110" fmla="*/ 288102 w 6812727"/>
              <a:gd name="connsiteY110" fmla="*/ 76200 h 3048539"/>
              <a:gd name="connsiteX111" fmla="*/ 230952 w 6812727"/>
              <a:gd name="connsiteY111" fmla="*/ 95250 h 3048539"/>
              <a:gd name="connsiteX112" fmla="*/ 202377 w 6812727"/>
              <a:gd name="connsiteY112" fmla="*/ 104775 h 3048539"/>
              <a:gd name="connsiteX113" fmla="*/ 173802 w 6812727"/>
              <a:gd name="connsiteY113" fmla="*/ 114300 h 3048539"/>
              <a:gd name="connsiteX114" fmla="*/ 135702 w 6812727"/>
              <a:gd name="connsiteY114" fmla="*/ 152400 h 3048539"/>
              <a:gd name="connsiteX115" fmla="*/ 78552 w 6812727"/>
              <a:gd name="connsiteY115" fmla="*/ 238125 h 3048539"/>
              <a:gd name="connsiteX116" fmla="*/ 59502 w 6812727"/>
              <a:gd name="connsiteY116" fmla="*/ 266700 h 3048539"/>
              <a:gd name="connsiteX117" fmla="*/ 40452 w 6812727"/>
              <a:gd name="connsiteY117" fmla="*/ 323850 h 3048539"/>
              <a:gd name="connsiteX118" fmla="*/ 30927 w 6812727"/>
              <a:gd name="connsiteY118" fmla="*/ 361950 h 3048539"/>
              <a:gd name="connsiteX119" fmla="*/ 11877 w 6812727"/>
              <a:gd name="connsiteY119" fmla="*/ 390525 h 3048539"/>
              <a:gd name="connsiteX120" fmla="*/ 2352 w 6812727"/>
              <a:gd name="connsiteY120" fmla="*/ 438150 h 3048539"/>
              <a:gd name="connsiteX121" fmla="*/ 21402 w 6812727"/>
              <a:gd name="connsiteY121" fmla="*/ 685800 h 3048539"/>
              <a:gd name="connsiteX122" fmla="*/ 40452 w 6812727"/>
              <a:gd name="connsiteY122" fmla="*/ 828675 h 3048539"/>
              <a:gd name="connsiteX123" fmla="*/ 49977 w 6812727"/>
              <a:gd name="connsiteY123" fmla="*/ 866775 h 3048539"/>
              <a:gd name="connsiteX124" fmla="*/ 69027 w 6812727"/>
              <a:gd name="connsiteY124" fmla="*/ 942975 h 3048539"/>
              <a:gd name="connsiteX125" fmla="*/ 78552 w 6812727"/>
              <a:gd name="connsiteY125" fmla="*/ 981075 h 3048539"/>
              <a:gd name="connsiteX126" fmla="*/ 126177 w 6812727"/>
              <a:gd name="connsiteY126" fmla="*/ 1038225 h 3048539"/>
              <a:gd name="connsiteX127" fmla="*/ 154752 w 6812727"/>
              <a:gd name="connsiteY127" fmla="*/ 1076325 h 3048539"/>
              <a:gd name="connsiteX128" fmla="*/ 211902 w 6812727"/>
              <a:gd name="connsiteY128" fmla="*/ 1104900 h 3048539"/>
              <a:gd name="connsiteX129" fmla="*/ 421452 w 6812727"/>
              <a:gd name="connsiteY129" fmla="*/ 1095375 h 3048539"/>
              <a:gd name="connsiteX130" fmla="*/ 450027 w 6812727"/>
              <a:gd name="connsiteY130" fmla="*/ 1085850 h 3048539"/>
              <a:gd name="connsiteX131" fmla="*/ 611952 w 6812727"/>
              <a:gd name="connsiteY131" fmla="*/ 1066800 h 3048539"/>
              <a:gd name="connsiteX132" fmla="*/ 754827 w 6812727"/>
              <a:gd name="connsiteY132" fmla="*/ 1047750 h 3048539"/>
              <a:gd name="connsiteX133" fmla="*/ 802452 w 6812727"/>
              <a:gd name="connsiteY133" fmla="*/ 1038225 h 3048539"/>
              <a:gd name="connsiteX134" fmla="*/ 1031052 w 6812727"/>
              <a:gd name="connsiteY134" fmla="*/ 1019175 h 3048539"/>
              <a:gd name="connsiteX135" fmla="*/ 1069152 w 6812727"/>
              <a:gd name="connsiteY135" fmla="*/ 1009650 h 3048539"/>
              <a:gd name="connsiteX136" fmla="*/ 1126302 w 6812727"/>
              <a:gd name="connsiteY136" fmla="*/ 990600 h 3048539"/>
              <a:gd name="connsiteX137" fmla="*/ 1154877 w 6812727"/>
              <a:gd name="connsiteY137" fmla="*/ 981075 h 3048539"/>
              <a:gd name="connsiteX138" fmla="*/ 1192977 w 6812727"/>
              <a:gd name="connsiteY138" fmla="*/ 971550 h 3048539"/>
              <a:gd name="connsiteX139" fmla="*/ 1250127 w 6812727"/>
              <a:gd name="connsiteY139" fmla="*/ 952500 h 3048539"/>
              <a:gd name="connsiteX140" fmla="*/ 1459677 w 6812727"/>
              <a:gd name="connsiteY140" fmla="*/ 933450 h 3048539"/>
              <a:gd name="connsiteX141" fmla="*/ 1764477 w 6812727"/>
              <a:gd name="connsiteY141" fmla="*/ 942975 h 3048539"/>
              <a:gd name="connsiteX142" fmla="*/ 1878777 w 6812727"/>
              <a:gd name="connsiteY142" fmla="*/ 1000125 h 3048539"/>
              <a:gd name="connsiteX143" fmla="*/ 1907352 w 6812727"/>
              <a:gd name="connsiteY143" fmla="*/ 1019175 h 3048539"/>
              <a:gd name="connsiteX144" fmla="*/ 1935927 w 6812727"/>
              <a:gd name="connsiteY144" fmla="*/ 1028700 h 3048539"/>
              <a:gd name="connsiteX145" fmla="*/ 1954977 w 6812727"/>
              <a:gd name="connsiteY145" fmla="*/ 1057275 h 3048539"/>
              <a:gd name="connsiteX146" fmla="*/ 1983552 w 6812727"/>
              <a:gd name="connsiteY146" fmla="*/ 1076325 h 3048539"/>
              <a:gd name="connsiteX147" fmla="*/ 2002602 w 6812727"/>
              <a:gd name="connsiteY147" fmla="*/ 1114425 h 3048539"/>
              <a:gd name="connsiteX148" fmla="*/ 2021652 w 6812727"/>
              <a:gd name="connsiteY148" fmla="*/ 1143000 h 3048539"/>
              <a:gd name="connsiteX149" fmla="*/ 2050227 w 6812727"/>
              <a:gd name="connsiteY149" fmla="*/ 1171575 h 3048539"/>
              <a:gd name="connsiteX150" fmla="*/ 2069277 w 6812727"/>
              <a:gd name="connsiteY150" fmla="*/ 1200150 h 3048539"/>
              <a:gd name="connsiteX151" fmla="*/ 2126427 w 6812727"/>
              <a:gd name="connsiteY151" fmla="*/ 1247775 h 3048539"/>
              <a:gd name="connsiteX152" fmla="*/ 2193102 w 6812727"/>
              <a:gd name="connsiteY152" fmla="*/ 1333500 h 3048539"/>
              <a:gd name="connsiteX153" fmla="*/ 2250252 w 6812727"/>
              <a:gd name="connsiteY153" fmla="*/ 1371600 h 3048539"/>
              <a:gd name="connsiteX154" fmla="*/ 2269302 w 6812727"/>
              <a:gd name="connsiteY154" fmla="*/ 1400175 h 3048539"/>
              <a:gd name="connsiteX155" fmla="*/ 2297877 w 6812727"/>
              <a:gd name="connsiteY155" fmla="*/ 1409700 h 3048539"/>
              <a:gd name="connsiteX156" fmla="*/ 2326452 w 6812727"/>
              <a:gd name="connsiteY156" fmla="*/ 1428750 h 3048539"/>
              <a:gd name="connsiteX157" fmla="*/ 2383602 w 6812727"/>
              <a:gd name="connsiteY157" fmla="*/ 1466850 h 3048539"/>
              <a:gd name="connsiteX158" fmla="*/ 2412177 w 6812727"/>
              <a:gd name="connsiteY158" fmla="*/ 1495425 h 3048539"/>
              <a:gd name="connsiteX159" fmla="*/ 2469327 w 6812727"/>
              <a:gd name="connsiteY159" fmla="*/ 1533525 h 3048539"/>
              <a:gd name="connsiteX160" fmla="*/ 2497902 w 6812727"/>
              <a:gd name="connsiteY160" fmla="*/ 1552575 h 3048539"/>
              <a:gd name="connsiteX161" fmla="*/ 2526477 w 6812727"/>
              <a:gd name="connsiteY161" fmla="*/ 1581150 h 3048539"/>
              <a:gd name="connsiteX162" fmla="*/ 2555052 w 6812727"/>
              <a:gd name="connsiteY162" fmla="*/ 1590675 h 3048539"/>
              <a:gd name="connsiteX163" fmla="*/ 2612202 w 6812727"/>
              <a:gd name="connsiteY163" fmla="*/ 1628775 h 3048539"/>
              <a:gd name="connsiteX164" fmla="*/ 2669352 w 6812727"/>
              <a:gd name="connsiteY164" fmla="*/ 1676400 h 3048539"/>
              <a:gd name="connsiteX165" fmla="*/ 2726502 w 6812727"/>
              <a:gd name="connsiteY165" fmla="*/ 1733550 h 3048539"/>
              <a:gd name="connsiteX166" fmla="*/ 2869377 w 6812727"/>
              <a:gd name="connsiteY166" fmla="*/ 1876425 h 3048539"/>
              <a:gd name="connsiteX167" fmla="*/ 2926527 w 6812727"/>
              <a:gd name="connsiteY167" fmla="*/ 1933575 h 3048539"/>
              <a:gd name="connsiteX168" fmla="*/ 2955102 w 6812727"/>
              <a:gd name="connsiteY168" fmla="*/ 1962150 h 3048539"/>
              <a:gd name="connsiteX169" fmla="*/ 3012252 w 6812727"/>
              <a:gd name="connsiteY169" fmla="*/ 2000250 h 3048539"/>
              <a:gd name="connsiteX170" fmla="*/ 3059877 w 6812727"/>
              <a:gd name="connsiteY170" fmla="*/ 2028825 h 3048539"/>
              <a:gd name="connsiteX171" fmla="*/ 3117027 w 6812727"/>
              <a:gd name="connsiteY171" fmla="*/ 2076450 h 3048539"/>
              <a:gd name="connsiteX172" fmla="*/ 3145602 w 6812727"/>
              <a:gd name="connsiteY172" fmla="*/ 2105025 h 3048539"/>
              <a:gd name="connsiteX173" fmla="*/ 3202752 w 6812727"/>
              <a:gd name="connsiteY173" fmla="*/ 2143125 h 3048539"/>
              <a:gd name="connsiteX174" fmla="*/ 3231327 w 6812727"/>
              <a:gd name="connsiteY174" fmla="*/ 2171700 h 3048539"/>
              <a:gd name="connsiteX175" fmla="*/ 3288477 w 6812727"/>
              <a:gd name="connsiteY175" fmla="*/ 2209800 h 3048539"/>
              <a:gd name="connsiteX176" fmla="*/ 3317052 w 6812727"/>
              <a:gd name="connsiteY176" fmla="*/ 2228850 h 3048539"/>
              <a:gd name="connsiteX177" fmla="*/ 3374202 w 6812727"/>
              <a:gd name="connsiteY177" fmla="*/ 2276475 h 3048539"/>
              <a:gd name="connsiteX178" fmla="*/ 3421827 w 6812727"/>
              <a:gd name="connsiteY178" fmla="*/ 2333625 h 3048539"/>
              <a:gd name="connsiteX179" fmla="*/ 3478977 w 6812727"/>
              <a:gd name="connsiteY179" fmla="*/ 2381250 h 3048539"/>
              <a:gd name="connsiteX180" fmla="*/ 3498027 w 6812727"/>
              <a:gd name="connsiteY180" fmla="*/ 2409825 h 3048539"/>
              <a:gd name="connsiteX181" fmla="*/ 3526602 w 6812727"/>
              <a:gd name="connsiteY181" fmla="*/ 2438400 h 3048539"/>
              <a:gd name="connsiteX182" fmla="*/ 3545652 w 6812727"/>
              <a:gd name="connsiteY182" fmla="*/ 2466975 h 3048539"/>
              <a:gd name="connsiteX183" fmla="*/ 3602802 w 6812727"/>
              <a:gd name="connsiteY183" fmla="*/ 2514600 h 3048539"/>
              <a:gd name="connsiteX184" fmla="*/ 3659952 w 6812727"/>
              <a:gd name="connsiteY184" fmla="*/ 2571750 h 3048539"/>
              <a:gd name="connsiteX185" fmla="*/ 3707577 w 6812727"/>
              <a:gd name="connsiteY185" fmla="*/ 2619375 h 3048539"/>
              <a:gd name="connsiteX186" fmla="*/ 3764727 w 6812727"/>
              <a:gd name="connsiteY186" fmla="*/ 2667000 h 3048539"/>
              <a:gd name="connsiteX187" fmla="*/ 3802827 w 6812727"/>
              <a:gd name="connsiteY187" fmla="*/ 2695575 h 3048539"/>
              <a:gd name="connsiteX188" fmla="*/ 3831402 w 6812727"/>
              <a:gd name="connsiteY188" fmla="*/ 2724150 h 3048539"/>
              <a:gd name="connsiteX189" fmla="*/ 3879027 w 6812727"/>
              <a:gd name="connsiteY189" fmla="*/ 2752725 h 3048539"/>
              <a:gd name="connsiteX190" fmla="*/ 3907602 w 6812727"/>
              <a:gd name="connsiteY190" fmla="*/ 2771775 h 3048539"/>
              <a:gd name="connsiteX191" fmla="*/ 3926652 w 6812727"/>
              <a:gd name="connsiteY191" fmla="*/ 2800350 h 3048539"/>
              <a:gd name="connsiteX192" fmla="*/ 3983802 w 6812727"/>
              <a:gd name="connsiteY192" fmla="*/ 2819400 h 3048539"/>
              <a:gd name="connsiteX193" fmla="*/ 4040952 w 6812727"/>
              <a:gd name="connsiteY193" fmla="*/ 2867025 h 3048539"/>
              <a:gd name="connsiteX194" fmla="*/ 4069527 w 6812727"/>
              <a:gd name="connsiteY194" fmla="*/ 2876550 h 3048539"/>
              <a:gd name="connsiteX195" fmla="*/ 4136202 w 6812727"/>
              <a:gd name="connsiteY195" fmla="*/ 2924175 h 3048539"/>
              <a:gd name="connsiteX196" fmla="*/ 4164777 w 6812727"/>
              <a:gd name="connsiteY196" fmla="*/ 2943225 h 3048539"/>
              <a:gd name="connsiteX197" fmla="*/ 4193352 w 6812727"/>
              <a:gd name="connsiteY197" fmla="*/ 2952750 h 3048539"/>
              <a:gd name="connsiteX198" fmla="*/ 4221927 w 6812727"/>
              <a:gd name="connsiteY198" fmla="*/ 2971800 h 3048539"/>
              <a:gd name="connsiteX199" fmla="*/ 4279077 w 6812727"/>
              <a:gd name="connsiteY199" fmla="*/ 2990850 h 3048539"/>
              <a:gd name="connsiteX200" fmla="*/ 4307652 w 6812727"/>
              <a:gd name="connsiteY200" fmla="*/ 3000375 h 3048539"/>
              <a:gd name="connsiteX201" fmla="*/ 4336227 w 6812727"/>
              <a:gd name="connsiteY201" fmla="*/ 3019425 h 3048539"/>
              <a:gd name="connsiteX202" fmla="*/ 4450527 w 6812727"/>
              <a:gd name="connsiteY202" fmla="*/ 3038475 h 3048539"/>
              <a:gd name="connsiteX203" fmla="*/ 4555302 w 6812727"/>
              <a:gd name="connsiteY203" fmla="*/ 3048000 h 3048539"/>
              <a:gd name="connsiteX204" fmla="*/ 5069652 w 6812727"/>
              <a:gd name="connsiteY204" fmla="*/ 3038475 h 3048539"/>
              <a:gd name="connsiteX205" fmla="*/ 5850702 w 6812727"/>
              <a:gd name="connsiteY205" fmla="*/ 3038475 h 3048539"/>
              <a:gd name="connsiteX206" fmla="*/ 6012627 w 6812727"/>
              <a:gd name="connsiteY206" fmla="*/ 3019425 h 3048539"/>
              <a:gd name="connsiteX207" fmla="*/ 6041202 w 6812727"/>
              <a:gd name="connsiteY207" fmla="*/ 3009900 h 3048539"/>
              <a:gd name="connsiteX208" fmla="*/ 6098352 w 6812727"/>
              <a:gd name="connsiteY208" fmla="*/ 3000375 h 3048539"/>
              <a:gd name="connsiteX209" fmla="*/ 6165027 w 6812727"/>
              <a:gd name="connsiteY209" fmla="*/ 2981325 h 3048539"/>
              <a:gd name="connsiteX210" fmla="*/ 6241227 w 6812727"/>
              <a:gd name="connsiteY210" fmla="*/ 2971800 h 3048539"/>
              <a:gd name="connsiteX211" fmla="*/ 6355527 w 6812727"/>
              <a:gd name="connsiteY211" fmla="*/ 2933700 h 3048539"/>
              <a:gd name="connsiteX212" fmla="*/ 6384102 w 6812727"/>
              <a:gd name="connsiteY212" fmla="*/ 2924175 h 3048539"/>
              <a:gd name="connsiteX213" fmla="*/ 6422202 w 6812727"/>
              <a:gd name="connsiteY213" fmla="*/ 2905125 h 304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6812727" h="3048539">
                <a:moveTo>
                  <a:pt x="6374577" y="2981325"/>
                </a:moveTo>
                <a:cubicBezTo>
                  <a:pt x="6384102" y="2965450"/>
                  <a:pt x="6391104" y="2947756"/>
                  <a:pt x="6403152" y="2933700"/>
                </a:cubicBezTo>
                <a:cubicBezTo>
                  <a:pt x="6410602" y="2925008"/>
                  <a:pt x="6422569" y="2921519"/>
                  <a:pt x="6431727" y="2914650"/>
                </a:cubicBezTo>
                <a:cubicBezTo>
                  <a:pt x="6460687" y="2892930"/>
                  <a:pt x="6491854" y="2873573"/>
                  <a:pt x="6517452" y="2847975"/>
                </a:cubicBezTo>
                <a:cubicBezTo>
                  <a:pt x="6547266" y="2818161"/>
                  <a:pt x="6565678" y="2798024"/>
                  <a:pt x="6603177" y="2771775"/>
                </a:cubicBezTo>
                <a:cubicBezTo>
                  <a:pt x="6614809" y="2763632"/>
                  <a:pt x="6630189" y="2761595"/>
                  <a:pt x="6641277" y="2752725"/>
                </a:cubicBezTo>
                <a:cubicBezTo>
                  <a:pt x="6662314" y="2735895"/>
                  <a:pt x="6698427" y="2695575"/>
                  <a:pt x="6698427" y="2695575"/>
                </a:cubicBezTo>
                <a:cubicBezTo>
                  <a:pt x="6722368" y="2623751"/>
                  <a:pt x="6687288" y="2709498"/>
                  <a:pt x="6736527" y="2647950"/>
                </a:cubicBezTo>
                <a:cubicBezTo>
                  <a:pt x="6742799" y="2640110"/>
                  <a:pt x="6741562" y="2628355"/>
                  <a:pt x="6746052" y="2619375"/>
                </a:cubicBezTo>
                <a:cubicBezTo>
                  <a:pt x="6751172" y="2609136"/>
                  <a:pt x="6759982" y="2601039"/>
                  <a:pt x="6765102" y="2590800"/>
                </a:cubicBezTo>
                <a:cubicBezTo>
                  <a:pt x="6769592" y="2581820"/>
                  <a:pt x="6770137" y="2571205"/>
                  <a:pt x="6774627" y="2562225"/>
                </a:cubicBezTo>
                <a:cubicBezTo>
                  <a:pt x="6779747" y="2551986"/>
                  <a:pt x="6789028" y="2544111"/>
                  <a:pt x="6793677" y="2533650"/>
                </a:cubicBezTo>
                <a:cubicBezTo>
                  <a:pt x="6801832" y="2515300"/>
                  <a:pt x="6812727" y="2476500"/>
                  <a:pt x="6812727" y="2476500"/>
                </a:cubicBezTo>
                <a:cubicBezTo>
                  <a:pt x="6809552" y="2314575"/>
                  <a:pt x="6808689" y="2152588"/>
                  <a:pt x="6803202" y="1990725"/>
                </a:cubicBezTo>
                <a:cubicBezTo>
                  <a:pt x="6800474" y="1910250"/>
                  <a:pt x="6798617" y="1936578"/>
                  <a:pt x="6784152" y="1885950"/>
                </a:cubicBezTo>
                <a:cubicBezTo>
                  <a:pt x="6780556" y="1873363"/>
                  <a:pt x="6779224" y="1860107"/>
                  <a:pt x="6774627" y="1847850"/>
                </a:cubicBezTo>
                <a:cubicBezTo>
                  <a:pt x="6769641" y="1834555"/>
                  <a:pt x="6761927" y="1822450"/>
                  <a:pt x="6755577" y="1809750"/>
                </a:cubicBezTo>
                <a:cubicBezTo>
                  <a:pt x="6736297" y="1655508"/>
                  <a:pt x="6760658" y="1798112"/>
                  <a:pt x="6727002" y="1685925"/>
                </a:cubicBezTo>
                <a:cubicBezTo>
                  <a:pt x="6704532" y="1611025"/>
                  <a:pt x="6734023" y="1663120"/>
                  <a:pt x="6698427" y="1609725"/>
                </a:cubicBezTo>
                <a:cubicBezTo>
                  <a:pt x="6697805" y="1607236"/>
                  <a:pt x="6684346" y="1549261"/>
                  <a:pt x="6679377" y="1543050"/>
                </a:cubicBezTo>
                <a:cubicBezTo>
                  <a:pt x="6672226" y="1534111"/>
                  <a:pt x="6660327" y="1530350"/>
                  <a:pt x="6650802" y="1524000"/>
                </a:cubicBezTo>
                <a:cubicBezTo>
                  <a:pt x="6630978" y="1444706"/>
                  <a:pt x="6658747" y="1519473"/>
                  <a:pt x="6612702" y="1466850"/>
                </a:cubicBezTo>
                <a:cubicBezTo>
                  <a:pt x="6597625" y="1449620"/>
                  <a:pt x="6584841" y="1430178"/>
                  <a:pt x="6574602" y="1409700"/>
                </a:cubicBezTo>
                <a:cubicBezTo>
                  <a:pt x="6568252" y="1397000"/>
                  <a:pt x="6565592" y="1381640"/>
                  <a:pt x="6555552" y="1371600"/>
                </a:cubicBezTo>
                <a:cubicBezTo>
                  <a:pt x="6548452" y="1364500"/>
                  <a:pt x="6536502" y="1365250"/>
                  <a:pt x="6526977" y="1362075"/>
                </a:cubicBezTo>
                <a:cubicBezTo>
                  <a:pt x="6495227" y="1314450"/>
                  <a:pt x="6517452" y="1339850"/>
                  <a:pt x="6450777" y="1295400"/>
                </a:cubicBezTo>
                <a:cubicBezTo>
                  <a:pt x="6441252" y="1289050"/>
                  <a:pt x="6433062" y="1279970"/>
                  <a:pt x="6422202" y="1276350"/>
                </a:cubicBezTo>
                <a:cubicBezTo>
                  <a:pt x="6412677" y="1273175"/>
                  <a:pt x="6402607" y="1271315"/>
                  <a:pt x="6393627" y="1266825"/>
                </a:cubicBezTo>
                <a:cubicBezTo>
                  <a:pt x="6383388" y="1261705"/>
                  <a:pt x="6375574" y="1252284"/>
                  <a:pt x="6365052" y="1247775"/>
                </a:cubicBezTo>
                <a:cubicBezTo>
                  <a:pt x="6351363" y="1241908"/>
                  <a:pt x="6290176" y="1231437"/>
                  <a:pt x="6279327" y="1228725"/>
                </a:cubicBezTo>
                <a:cubicBezTo>
                  <a:pt x="6269587" y="1226290"/>
                  <a:pt x="6260569" y="1221304"/>
                  <a:pt x="6250752" y="1219200"/>
                </a:cubicBezTo>
                <a:cubicBezTo>
                  <a:pt x="6216042" y="1211762"/>
                  <a:pt x="6180687" y="1207588"/>
                  <a:pt x="6145977" y="1200150"/>
                </a:cubicBezTo>
                <a:cubicBezTo>
                  <a:pt x="6136160" y="1198046"/>
                  <a:pt x="6127056" y="1193383"/>
                  <a:pt x="6117402" y="1190625"/>
                </a:cubicBezTo>
                <a:cubicBezTo>
                  <a:pt x="6104815" y="1187029"/>
                  <a:pt x="6091721" y="1185240"/>
                  <a:pt x="6079302" y="1181100"/>
                </a:cubicBezTo>
                <a:cubicBezTo>
                  <a:pt x="6063082" y="1175693"/>
                  <a:pt x="6048264" y="1166197"/>
                  <a:pt x="6031677" y="1162050"/>
                </a:cubicBezTo>
                <a:cubicBezTo>
                  <a:pt x="6009897" y="1156605"/>
                  <a:pt x="5987227" y="1155700"/>
                  <a:pt x="5965002" y="1152525"/>
                </a:cubicBezTo>
                <a:cubicBezTo>
                  <a:pt x="5955477" y="1149350"/>
                  <a:pt x="5946272" y="1144969"/>
                  <a:pt x="5936427" y="1143000"/>
                </a:cubicBezTo>
                <a:cubicBezTo>
                  <a:pt x="5814721" y="1118659"/>
                  <a:pt x="5922790" y="1147562"/>
                  <a:pt x="5812602" y="1123950"/>
                </a:cubicBezTo>
                <a:cubicBezTo>
                  <a:pt x="5787001" y="1118464"/>
                  <a:pt x="5761240" y="1113179"/>
                  <a:pt x="5736402" y="1104900"/>
                </a:cubicBezTo>
                <a:cubicBezTo>
                  <a:pt x="5726877" y="1101725"/>
                  <a:pt x="5717672" y="1097344"/>
                  <a:pt x="5707827" y="1095375"/>
                </a:cubicBezTo>
                <a:cubicBezTo>
                  <a:pt x="5685812" y="1090972"/>
                  <a:pt x="5663241" y="1089866"/>
                  <a:pt x="5641152" y="1085850"/>
                </a:cubicBezTo>
                <a:cubicBezTo>
                  <a:pt x="5536862" y="1066888"/>
                  <a:pt x="5678322" y="1085707"/>
                  <a:pt x="5555427" y="1066800"/>
                </a:cubicBezTo>
                <a:cubicBezTo>
                  <a:pt x="5530127" y="1062908"/>
                  <a:pt x="5504476" y="1061483"/>
                  <a:pt x="5479227" y="1057275"/>
                </a:cubicBezTo>
                <a:cubicBezTo>
                  <a:pt x="5466314" y="1055123"/>
                  <a:pt x="5454117" y="1049374"/>
                  <a:pt x="5441127" y="1047750"/>
                </a:cubicBezTo>
                <a:cubicBezTo>
                  <a:pt x="5403190" y="1043008"/>
                  <a:pt x="5364927" y="1041400"/>
                  <a:pt x="5326827" y="1038225"/>
                </a:cubicBezTo>
                <a:cubicBezTo>
                  <a:pt x="5281234" y="1026827"/>
                  <a:pt x="5277183" y="1024426"/>
                  <a:pt x="5222052" y="1019175"/>
                </a:cubicBezTo>
                <a:cubicBezTo>
                  <a:pt x="5177689" y="1014950"/>
                  <a:pt x="5133082" y="1013685"/>
                  <a:pt x="5088702" y="1009650"/>
                </a:cubicBezTo>
                <a:cubicBezTo>
                  <a:pt x="5063209" y="1007332"/>
                  <a:pt x="5037902" y="1003300"/>
                  <a:pt x="5012502" y="1000125"/>
                </a:cubicBezTo>
                <a:lnTo>
                  <a:pt x="4593402" y="1019175"/>
                </a:lnTo>
                <a:cubicBezTo>
                  <a:pt x="4557386" y="1021426"/>
                  <a:pt x="4534643" y="1043189"/>
                  <a:pt x="4498152" y="1047750"/>
                </a:cubicBezTo>
                <a:cubicBezTo>
                  <a:pt x="4472752" y="1050925"/>
                  <a:pt x="4447201" y="1053067"/>
                  <a:pt x="4421952" y="1057275"/>
                </a:cubicBezTo>
                <a:cubicBezTo>
                  <a:pt x="4409039" y="1059427"/>
                  <a:pt x="4396631" y="1063960"/>
                  <a:pt x="4383852" y="1066800"/>
                </a:cubicBezTo>
                <a:cubicBezTo>
                  <a:pt x="4368048" y="1070312"/>
                  <a:pt x="4351933" y="1072398"/>
                  <a:pt x="4336227" y="1076325"/>
                </a:cubicBezTo>
                <a:cubicBezTo>
                  <a:pt x="4326487" y="1078760"/>
                  <a:pt x="4317392" y="1083415"/>
                  <a:pt x="4307652" y="1085850"/>
                </a:cubicBezTo>
                <a:cubicBezTo>
                  <a:pt x="4291946" y="1089777"/>
                  <a:pt x="4275733" y="1091448"/>
                  <a:pt x="4260027" y="1095375"/>
                </a:cubicBezTo>
                <a:cubicBezTo>
                  <a:pt x="4250287" y="1097810"/>
                  <a:pt x="4241297" y="1102931"/>
                  <a:pt x="4231452" y="1104900"/>
                </a:cubicBezTo>
                <a:cubicBezTo>
                  <a:pt x="4209437" y="1109303"/>
                  <a:pt x="4186967" y="1111011"/>
                  <a:pt x="4164777" y="1114425"/>
                </a:cubicBezTo>
                <a:cubicBezTo>
                  <a:pt x="4145689" y="1117362"/>
                  <a:pt x="4126802" y="1121649"/>
                  <a:pt x="4107627" y="1123950"/>
                </a:cubicBezTo>
                <a:cubicBezTo>
                  <a:pt x="4047401" y="1131177"/>
                  <a:pt x="3926652" y="1143000"/>
                  <a:pt x="3926652" y="1143000"/>
                </a:cubicBezTo>
                <a:cubicBezTo>
                  <a:pt x="3845385" y="1170089"/>
                  <a:pt x="3930431" y="1144454"/>
                  <a:pt x="3745677" y="1162050"/>
                </a:cubicBezTo>
                <a:cubicBezTo>
                  <a:pt x="3729561" y="1163585"/>
                  <a:pt x="3713927" y="1168400"/>
                  <a:pt x="3698052" y="1171575"/>
                </a:cubicBezTo>
                <a:cubicBezTo>
                  <a:pt x="3586927" y="1168400"/>
                  <a:pt x="3475694" y="1167893"/>
                  <a:pt x="3364677" y="1162050"/>
                </a:cubicBezTo>
                <a:cubicBezTo>
                  <a:pt x="3330276" y="1160239"/>
                  <a:pt x="3338716" y="1145171"/>
                  <a:pt x="3307527" y="1133475"/>
                </a:cubicBezTo>
                <a:cubicBezTo>
                  <a:pt x="3292368" y="1127791"/>
                  <a:pt x="3275409" y="1128602"/>
                  <a:pt x="3259902" y="1123950"/>
                </a:cubicBezTo>
                <a:cubicBezTo>
                  <a:pt x="3247027" y="1120087"/>
                  <a:pt x="3187764" y="1095555"/>
                  <a:pt x="3174177" y="1085850"/>
                </a:cubicBezTo>
                <a:cubicBezTo>
                  <a:pt x="3163216" y="1078020"/>
                  <a:pt x="3156810" y="1064747"/>
                  <a:pt x="3145602" y="1057275"/>
                </a:cubicBezTo>
                <a:cubicBezTo>
                  <a:pt x="3137248" y="1051706"/>
                  <a:pt x="3125804" y="1052626"/>
                  <a:pt x="3117027" y="1047750"/>
                </a:cubicBezTo>
                <a:cubicBezTo>
                  <a:pt x="3097013" y="1036631"/>
                  <a:pt x="3059877" y="1009650"/>
                  <a:pt x="3059877" y="1009650"/>
                </a:cubicBezTo>
                <a:cubicBezTo>
                  <a:pt x="3053527" y="1000125"/>
                  <a:pt x="3048922" y="989170"/>
                  <a:pt x="3040827" y="981075"/>
                </a:cubicBezTo>
                <a:cubicBezTo>
                  <a:pt x="3032732" y="972980"/>
                  <a:pt x="3021567" y="968679"/>
                  <a:pt x="3012252" y="962025"/>
                </a:cubicBezTo>
                <a:cubicBezTo>
                  <a:pt x="2999334" y="952798"/>
                  <a:pt x="2985377" y="944675"/>
                  <a:pt x="2974152" y="933450"/>
                </a:cubicBezTo>
                <a:cubicBezTo>
                  <a:pt x="2919119" y="878417"/>
                  <a:pt x="2996746" y="930915"/>
                  <a:pt x="2926527" y="876300"/>
                </a:cubicBezTo>
                <a:cubicBezTo>
                  <a:pt x="2908455" y="862244"/>
                  <a:pt x="2888427" y="850900"/>
                  <a:pt x="2869377" y="838200"/>
                </a:cubicBezTo>
                <a:lnTo>
                  <a:pt x="2840802" y="819150"/>
                </a:lnTo>
                <a:cubicBezTo>
                  <a:pt x="2831277" y="812800"/>
                  <a:pt x="2820322" y="808195"/>
                  <a:pt x="2812227" y="800100"/>
                </a:cubicBezTo>
                <a:cubicBezTo>
                  <a:pt x="2748811" y="736684"/>
                  <a:pt x="2817108" y="796462"/>
                  <a:pt x="2755077" y="762000"/>
                </a:cubicBezTo>
                <a:cubicBezTo>
                  <a:pt x="2656821" y="707413"/>
                  <a:pt x="2734010" y="735928"/>
                  <a:pt x="2669352" y="714375"/>
                </a:cubicBezTo>
                <a:cubicBezTo>
                  <a:pt x="2648570" y="652030"/>
                  <a:pt x="2677434" y="713220"/>
                  <a:pt x="2631252" y="676275"/>
                </a:cubicBezTo>
                <a:cubicBezTo>
                  <a:pt x="2622313" y="669124"/>
                  <a:pt x="2619807" y="656256"/>
                  <a:pt x="2612202" y="647700"/>
                </a:cubicBezTo>
                <a:cubicBezTo>
                  <a:pt x="2594304" y="627564"/>
                  <a:pt x="2569996" y="612966"/>
                  <a:pt x="2555052" y="590550"/>
                </a:cubicBezTo>
                <a:cubicBezTo>
                  <a:pt x="2548702" y="581025"/>
                  <a:pt x="2541682" y="571914"/>
                  <a:pt x="2536002" y="561975"/>
                </a:cubicBezTo>
                <a:cubicBezTo>
                  <a:pt x="2528957" y="549647"/>
                  <a:pt x="2525205" y="535429"/>
                  <a:pt x="2516952" y="523875"/>
                </a:cubicBezTo>
                <a:cubicBezTo>
                  <a:pt x="2509122" y="512914"/>
                  <a:pt x="2497143" y="505527"/>
                  <a:pt x="2488377" y="495300"/>
                </a:cubicBezTo>
                <a:cubicBezTo>
                  <a:pt x="2447959" y="448145"/>
                  <a:pt x="2472235" y="462414"/>
                  <a:pt x="2421702" y="419100"/>
                </a:cubicBezTo>
                <a:cubicBezTo>
                  <a:pt x="2383486" y="386343"/>
                  <a:pt x="2405116" y="410807"/>
                  <a:pt x="2364552" y="390525"/>
                </a:cubicBezTo>
                <a:cubicBezTo>
                  <a:pt x="2354313" y="385405"/>
                  <a:pt x="2345916" y="377155"/>
                  <a:pt x="2335977" y="371475"/>
                </a:cubicBezTo>
                <a:cubicBezTo>
                  <a:pt x="2303021" y="352643"/>
                  <a:pt x="2301360" y="353586"/>
                  <a:pt x="2269302" y="342900"/>
                </a:cubicBezTo>
                <a:cubicBezTo>
                  <a:pt x="2259777" y="333375"/>
                  <a:pt x="2252502" y="320867"/>
                  <a:pt x="2240727" y="314325"/>
                </a:cubicBezTo>
                <a:cubicBezTo>
                  <a:pt x="2223174" y="304573"/>
                  <a:pt x="2200285" y="306414"/>
                  <a:pt x="2183577" y="295275"/>
                </a:cubicBezTo>
                <a:cubicBezTo>
                  <a:pt x="2128663" y="258666"/>
                  <a:pt x="2181636" y="290361"/>
                  <a:pt x="2126427" y="266700"/>
                </a:cubicBezTo>
                <a:cubicBezTo>
                  <a:pt x="2113376" y="261107"/>
                  <a:pt x="2101510" y="252923"/>
                  <a:pt x="2088327" y="247650"/>
                </a:cubicBezTo>
                <a:cubicBezTo>
                  <a:pt x="2069683" y="240192"/>
                  <a:pt x="2049138" y="237580"/>
                  <a:pt x="2031177" y="228600"/>
                </a:cubicBezTo>
                <a:cubicBezTo>
                  <a:pt x="2018477" y="222250"/>
                  <a:pt x="2006372" y="214536"/>
                  <a:pt x="1993077" y="209550"/>
                </a:cubicBezTo>
                <a:cubicBezTo>
                  <a:pt x="1980820" y="204953"/>
                  <a:pt x="1967516" y="203787"/>
                  <a:pt x="1954977" y="200025"/>
                </a:cubicBezTo>
                <a:cubicBezTo>
                  <a:pt x="1935743" y="194255"/>
                  <a:pt x="1916471" y="188433"/>
                  <a:pt x="1897827" y="180975"/>
                </a:cubicBezTo>
                <a:cubicBezTo>
                  <a:pt x="1881952" y="174625"/>
                  <a:pt x="1866579" y="166838"/>
                  <a:pt x="1850202" y="161925"/>
                </a:cubicBezTo>
                <a:cubicBezTo>
                  <a:pt x="1820027" y="152873"/>
                  <a:pt x="1793793" y="153868"/>
                  <a:pt x="1764477" y="142875"/>
                </a:cubicBezTo>
                <a:cubicBezTo>
                  <a:pt x="1674969" y="109309"/>
                  <a:pt x="1789967" y="132909"/>
                  <a:pt x="1659702" y="114300"/>
                </a:cubicBezTo>
                <a:cubicBezTo>
                  <a:pt x="1627881" y="103693"/>
                  <a:pt x="1628907" y="103223"/>
                  <a:pt x="1593027" y="95250"/>
                </a:cubicBezTo>
                <a:cubicBezTo>
                  <a:pt x="1577223" y="91738"/>
                  <a:pt x="1561449" y="87865"/>
                  <a:pt x="1545402" y="85725"/>
                </a:cubicBezTo>
                <a:cubicBezTo>
                  <a:pt x="1513774" y="81508"/>
                  <a:pt x="1481902" y="79375"/>
                  <a:pt x="1450152" y="76200"/>
                </a:cubicBezTo>
                <a:cubicBezTo>
                  <a:pt x="1333791" y="47110"/>
                  <a:pt x="1400057" y="59158"/>
                  <a:pt x="1250127" y="47625"/>
                </a:cubicBezTo>
                <a:cubicBezTo>
                  <a:pt x="1152262" y="23159"/>
                  <a:pt x="1255290" y="46417"/>
                  <a:pt x="1050102" y="28575"/>
                </a:cubicBezTo>
                <a:cubicBezTo>
                  <a:pt x="1030862" y="26902"/>
                  <a:pt x="1012095" y="21602"/>
                  <a:pt x="992952" y="19050"/>
                </a:cubicBezTo>
                <a:cubicBezTo>
                  <a:pt x="964453" y="15250"/>
                  <a:pt x="935899" y="11649"/>
                  <a:pt x="907227" y="9525"/>
                </a:cubicBezTo>
                <a:cubicBezTo>
                  <a:pt x="850145" y="5297"/>
                  <a:pt x="792927" y="3175"/>
                  <a:pt x="735777" y="0"/>
                </a:cubicBezTo>
                <a:cubicBezTo>
                  <a:pt x="653227" y="3175"/>
                  <a:pt x="570542" y="3841"/>
                  <a:pt x="488127" y="9525"/>
                </a:cubicBezTo>
                <a:cubicBezTo>
                  <a:pt x="478111" y="10216"/>
                  <a:pt x="469353" y="16872"/>
                  <a:pt x="459552" y="19050"/>
                </a:cubicBezTo>
                <a:cubicBezTo>
                  <a:pt x="433212" y="24903"/>
                  <a:pt x="399558" y="25235"/>
                  <a:pt x="373827" y="38100"/>
                </a:cubicBezTo>
                <a:cubicBezTo>
                  <a:pt x="363588" y="43220"/>
                  <a:pt x="355713" y="52501"/>
                  <a:pt x="345252" y="57150"/>
                </a:cubicBezTo>
                <a:cubicBezTo>
                  <a:pt x="326902" y="65305"/>
                  <a:pt x="307152" y="69850"/>
                  <a:pt x="288102" y="76200"/>
                </a:cubicBezTo>
                <a:lnTo>
                  <a:pt x="230952" y="95250"/>
                </a:lnTo>
                <a:lnTo>
                  <a:pt x="202377" y="104775"/>
                </a:lnTo>
                <a:lnTo>
                  <a:pt x="173802" y="114300"/>
                </a:lnTo>
                <a:cubicBezTo>
                  <a:pt x="148402" y="190500"/>
                  <a:pt x="186502" y="101600"/>
                  <a:pt x="135702" y="152400"/>
                </a:cubicBezTo>
                <a:lnTo>
                  <a:pt x="78552" y="238125"/>
                </a:lnTo>
                <a:cubicBezTo>
                  <a:pt x="72202" y="247650"/>
                  <a:pt x="63122" y="255840"/>
                  <a:pt x="59502" y="266700"/>
                </a:cubicBezTo>
                <a:cubicBezTo>
                  <a:pt x="53152" y="285750"/>
                  <a:pt x="45322" y="304369"/>
                  <a:pt x="40452" y="323850"/>
                </a:cubicBezTo>
                <a:cubicBezTo>
                  <a:pt x="37277" y="336550"/>
                  <a:pt x="36084" y="349918"/>
                  <a:pt x="30927" y="361950"/>
                </a:cubicBezTo>
                <a:cubicBezTo>
                  <a:pt x="26418" y="372472"/>
                  <a:pt x="18227" y="381000"/>
                  <a:pt x="11877" y="390525"/>
                </a:cubicBezTo>
                <a:cubicBezTo>
                  <a:pt x="8702" y="406400"/>
                  <a:pt x="2352" y="421961"/>
                  <a:pt x="2352" y="438150"/>
                </a:cubicBezTo>
                <a:cubicBezTo>
                  <a:pt x="2352" y="637372"/>
                  <a:pt x="-9869" y="591987"/>
                  <a:pt x="21402" y="685800"/>
                </a:cubicBezTo>
                <a:cubicBezTo>
                  <a:pt x="24719" y="712336"/>
                  <a:pt x="35194" y="799756"/>
                  <a:pt x="40452" y="828675"/>
                </a:cubicBezTo>
                <a:cubicBezTo>
                  <a:pt x="42794" y="841555"/>
                  <a:pt x="47137" y="853996"/>
                  <a:pt x="49977" y="866775"/>
                </a:cubicBezTo>
                <a:cubicBezTo>
                  <a:pt x="79025" y="997490"/>
                  <a:pt x="43496" y="853617"/>
                  <a:pt x="69027" y="942975"/>
                </a:cubicBezTo>
                <a:cubicBezTo>
                  <a:pt x="72623" y="955562"/>
                  <a:pt x="73395" y="969043"/>
                  <a:pt x="78552" y="981075"/>
                </a:cubicBezTo>
                <a:cubicBezTo>
                  <a:pt x="90582" y="1009144"/>
                  <a:pt x="106560" y="1015339"/>
                  <a:pt x="126177" y="1038225"/>
                </a:cubicBezTo>
                <a:cubicBezTo>
                  <a:pt x="136508" y="1050278"/>
                  <a:pt x="143527" y="1065100"/>
                  <a:pt x="154752" y="1076325"/>
                </a:cubicBezTo>
                <a:cubicBezTo>
                  <a:pt x="173216" y="1094789"/>
                  <a:pt x="188661" y="1097153"/>
                  <a:pt x="211902" y="1104900"/>
                </a:cubicBezTo>
                <a:cubicBezTo>
                  <a:pt x="281752" y="1101725"/>
                  <a:pt x="351753" y="1100951"/>
                  <a:pt x="421452" y="1095375"/>
                </a:cubicBezTo>
                <a:cubicBezTo>
                  <a:pt x="431460" y="1094574"/>
                  <a:pt x="440149" y="1087646"/>
                  <a:pt x="450027" y="1085850"/>
                </a:cubicBezTo>
                <a:cubicBezTo>
                  <a:pt x="470599" y="1082110"/>
                  <a:pt x="595310" y="1068649"/>
                  <a:pt x="611952" y="1066800"/>
                </a:cubicBezTo>
                <a:cubicBezTo>
                  <a:pt x="681991" y="1043454"/>
                  <a:pt x="610746" y="1064701"/>
                  <a:pt x="754827" y="1047750"/>
                </a:cubicBezTo>
                <a:cubicBezTo>
                  <a:pt x="770905" y="1045858"/>
                  <a:pt x="786388" y="1040233"/>
                  <a:pt x="802452" y="1038225"/>
                </a:cubicBezTo>
                <a:cubicBezTo>
                  <a:pt x="844925" y="1032916"/>
                  <a:pt x="994471" y="1021989"/>
                  <a:pt x="1031052" y="1019175"/>
                </a:cubicBezTo>
                <a:cubicBezTo>
                  <a:pt x="1043752" y="1016000"/>
                  <a:pt x="1056613" y="1013412"/>
                  <a:pt x="1069152" y="1009650"/>
                </a:cubicBezTo>
                <a:cubicBezTo>
                  <a:pt x="1088386" y="1003880"/>
                  <a:pt x="1107252" y="996950"/>
                  <a:pt x="1126302" y="990600"/>
                </a:cubicBezTo>
                <a:cubicBezTo>
                  <a:pt x="1135827" y="987425"/>
                  <a:pt x="1145137" y="983510"/>
                  <a:pt x="1154877" y="981075"/>
                </a:cubicBezTo>
                <a:cubicBezTo>
                  <a:pt x="1167577" y="977900"/>
                  <a:pt x="1180438" y="975312"/>
                  <a:pt x="1192977" y="971550"/>
                </a:cubicBezTo>
                <a:cubicBezTo>
                  <a:pt x="1212211" y="965780"/>
                  <a:pt x="1230202" y="954991"/>
                  <a:pt x="1250127" y="952500"/>
                </a:cubicBezTo>
                <a:cubicBezTo>
                  <a:pt x="1370546" y="937448"/>
                  <a:pt x="1300794" y="944799"/>
                  <a:pt x="1459677" y="933450"/>
                </a:cubicBezTo>
                <a:cubicBezTo>
                  <a:pt x="1561277" y="936625"/>
                  <a:pt x="1663143" y="934975"/>
                  <a:pt x="1764477" y="942975"/>
                </a:cubicBezTo>
                <a:cubicBezTo>
                  <a:pt x="1809209" y="946507"/>
                  <a:pt x="1843842" y="976835"/>
                  <a:pt x="1878777" y="1000125"/>
                </a:cubicBezTo>
                <a:cubicBezTo>
                  <a:pt x="1888302" y="1006475"/>
                  <a:pt x="1896492" y="1015555"/>
                  <a:pt x="1907352" y="1019175"/>
                </a:cubicBezTo>
                <a:lnTo>
                  <a:pt x="1935927" y="1028700"/>
                </a:lnTo>
                <a:cubicBezTo>
                  <a:pt x="1942277" y="1038225"/>
                  <a:pt x="1946882" y="1049180"/>
                  <a:pt x="1954977" y="1057275"/>
                </a:cubicBezTo>
                <a:cubicBezTo>
                  <a:pt x="1963072" y="1065370"/>
                  <a:pt x="1976223" y="1067531"/>
                  <a:pt x="1983552" y="1076325"/>
                </a:cubicBezTo>
                <a:cubicBezTo>
                  <a:pt x="1992642" y="1087233"/>
                  <a:pt x="1995557" y="1102097"/>
                  <a:pt x="2002602" y="1114425"/>
                </a:cubicBezTo>
                <a:cubicBezTo>
                  <a:pt x="2008282" y="1124364"/>
                  <a:pt x="2014323" y="1134206"/>
                  <a:pt x="2021652" y="1143000"/>
                </a:cubicBezTo>
                <a:cubicBezTo>
                  <a:pt x="2030276" y="1153348"/>
                  <a:pt x="2041603" y="1161227"/>
                  <a:pt x="2050227" y="1171575"/>
                </a:cubicBezTo>
                <a:cubicBezTo>
                  <a:pt x="2057556" y="1180369"/>
                  <a:pt x="2061948" y="1191356"/>
                  <a:pt x="2069277" y="1200150"/>
                </a:cubicBezTo>
                <a:cubicBezTo>
                  <a:pt x="2092196" y="1227652"/>
                  <a:pt x="2098330" y="1229044"/>
                  <a:pt x="2126427" y="1247775"/>
                </a:cubicBezTo>
                <a:cubicBezTo>
                  <a:pt x="2148588" y="1281017"/>
                  <a:pt x="2162111" y="1309396"/>
                  <a:pt x="2193102" y="1333500"/>
                </a:cubicBezTo>
                <a:cubicBezTo>
                  <a:pt x="2211174" y="1347556"/>
                  <a:pt x="2250252" y="1371600"/>
                  <a:pt x="2250252" y="1371600"/>
                </a:cubicBezTo>
                <a:cubicBezTo>
                  <a:pt x="2256602" y="1381125"/>
                  <a:pt x="2260363" y="1393024"/>
                  <a:pt x="2269302" y="1400175"/>
                </a:cubicBezTo>
                <a:cubicBezTo>
                  <a:pt x="2277142" y="1406447"/>
                  <a:pt x="2288897" y="1405210"/>
                  <a:pt x="2297877" y="1409700"/>
                </a:cubicBezTo>
                <a:cubicBezTo>
                  <a:pt x="2308116" y="1414820"/>
                  <a:pt x="2317658" y="1421421"/>
                  <a:pt x="2326452" y="1428750"/>
                </a:cubicBezTo>
                <a:cubicBezTo>
                  <a:pt x="2374018" y="1468388"/>
                  <a:pt x="2333384" y="1450111"/>
                  <a:pt x="2383602" y="1466850"/>
                </a:cubicBezTo>
                <a:cubicBezTo>
                  <a:pt x="2393127" y="1476375"/>
                  <a:pt x="2401544" y="1487155"/>
                  <a:pt x="2412177" y="1495425"/>
                </a:cubicBezTo>
                <a:cubicBezTo>
                  <a:pt x="2430249" y="1509481"/>
                  <a:pt x="2450277" y="1520825"/>
                  <a:pt x="2469327" y="1533525"/>
                </a:cubicBezTo>
                <a:cubicBezTo>
                  <a:pt x="2478852" y="1539875"/>
                  <a:pt x="2489807" y="1544480"/>
                  <a:pt x="2497902" y="1552575"/>
                </a:cubicBezTo>
                <a:cubicBezTo>
                  <a:pt x="2507427" y="1562100"/>
                  <a:pt x="2515269" y="1573678"/>
                  <a:pt x="2526477" y="1581150"/>
                </a:cubicBezTo>
                <a:cubicBezTo>
                  <a:pt x="2534831" y="1586719"/>
                  <a:pt x="2546275" y="1585799"/>
                  <a:pt x="2555052" y="1590675"/>
                </a:cubicBezTo>
                <a:cubicBezTo>
                  <a:pt x="2575066" y="1601794"/>
                  <a:pt x="2612202" y="1628775"/>
                  <a:pt x="2612202" y="1628775"/>
                </a:cubicBezTo>
                <a:cubicBezTo>
                  <a:pt x="2655831" y="1694218"/>
                  <a:pt x="2600296" y="1621155"/>
                  <a:pt x="2669352" y="1676400"/>
                </a:cubicBezTo>
                <a:cubicBezTo>
                  <a:pt x="2690389" y="1693230"/>
                  <a:pt x="2707452" y="1714500"/>
                  <a:pt x="2726502" y="1733550"/>
                </a:cubicBezTo>
                <a:lnTo>
                  <a:pt x="2869377" y="1876425"/>
                </a:lnTo>
                <a:lnTo>
                  <a:pt x="2926527" y="1933575"/>
                </a:lnTo>
                <a:cubicBezTo>
                  <a:pt x="2936052" y="1943100"/>
                  <a:pt x="2943894" y="1954678"/>
                  <a:pt x="2955102" y="1962150"/>
                </a:cubicBezTo>
                <a:cubicBezTo>
                  <a:pt x="2974152" y="1974850"/>
                  <a:pt x="2992936" y="1987958"/>
                  <a:pt x="3012252" y="2000250"/>
                </a:cubicBezTo>
                <a:cubicBezTo>
                  <a:pt x="3027871" y="2010189"/>
                  <a:pt x="3046786" y="2015734"/>
                  <a:pt x="3059877" y="2028825"/>
                </a:cubicBezTo>
                <a:cubicBezTo>
                  <a:pt x="3143359" y="2112307"/>
                  <a:pt x="3037461" y="2010145"/>
                  <a:pt x="3117027" y="2076450"/>
                </a:cubicBezTo>
                <a:cubicBezTo>
                  <a:pt x="3127375" y="2085074"/>
                  <a:pt x="3134969" y="2096755"/>
                  <a:pt x="3145602" y="2105025"/>
                </a:cubicBezTo>
                <a:cubicBezTo>
                  <a:pt x="3163674" y="2119081"/>
                  <a:pt x="3186563" y="2126936"/>
                  <a:pt x="3202752" y="2143125"/>
                </a:cubicBezTo>
                <a:cubicBezTo>
                  <a:pt x="3212277" y="2152650"/>
                  <a:pt x="3220694" y="2163430"/>
                  <a:pt x="3231327" y="2171700"/>
                </a:cubicBezTo>
                <a:cubicBezTo>
                  <a:pt x="3249399" y="2185756"/>
                  <a:pt x="3269427" y="2197100"/>
                  <a:pt x="3288477" y="2209800"/>
                </a:cubicBezTo>
                <a:lnTo>
                  <a:pt x="3317052" y="2228850"/>
                </a:lnTo>
                <a:cubicBezTo>
                  <a:pt x="3354607" y="2285182"/>
                  <a:pt x="3312680" y="2232530"/>
                  <a:pt x="3374202" y="2276475"/>
                </a:cubicBezTo>
                <a:cubicBezTo>
                  <a:pt x="3428817" y="2315485"/>
                  <a:pt x="3380055" y="2291853"/>
                  <a:pt x="3421827" y="2333625"/>
                </a:cubicBezTo>
                <a:cubicBezTo>
                  <a:pt x="3496752" y="2408550"/>
                  <a:pt x="3400956" y="2287625"/>
                  <a:pt x="3478977" y="2381250"/>
                </a:cubicBezTo>
                <a:cubicBezTo>
                  <a:pt x="3486306" y="2390044"/>
                  <a:pt x="3490698" y="2401031"/>
                  <a:pt x="3498027" y="2409825"/>
                </a:cubicBezTo>
                <a:cubicBezTo>
                  <a:pt x="3506651" y="2420173"/>
                  <a:pt x="3517978" y="2428052"/>
                  <a:pt x="3526602" y="2438400"/>
                </a:cubicBezTo>
                <a:cubicBezTo>
                  <a:pt x="3533931" y="2447194"/>
                  <a:pt x="3537557" y="2458880"/>
                  <a:pt x="3545652" y="2466975"/>
                </a:cubicBezTo>
                <a:cubicBezTo>
                  <a:pt x="3633838" y="2555161"/>
                  <a:pt x="3509177" y="2405371"/>
                  <a:pt x="3602802" y="2514600"/>
                </a:cubicBezTo>
                <a:cubicBezTo>
                  <a:pt x="3650060" y="2569734"/>
                  <a:pt x="3609649" y="2538214"/>
                  <a:pt x="3659952" y="2571750"/>
                </a:cubicBezTo>
                <a:cubicBezTo>
                  <a:pt x="3694877" y="2624137"/>
                  <a:pt x="3659952" y="2579688"/>
                  <a:pt x="3707577" y="2619375"/>
                </a:cubicBezTo>
                <a:cubicBezTo>
                  <a:pt x="3814309" y="2708319"/>
                  <a:pt x="3665402" y="2596054"/>
                  <a:pt x="3764727" y="2667000"/>
                </a:cubicBezTo>
                <a:cubicBezTo>
                  <a:pt x="3777645" y="2676227"/>
                  <a:pt x="3790774" y="2685244"/>
                  <a:pt x="3802827" y="2695575"/>
                </a:cubicBezTo>
                <a:cubicBezTo>
                  <a:pt x="3813054" y="2704341"/>
                  <a:pt x="3820626" y="2716068"/>
                  <a:pt x="3831402" y="2724150"/>
                </a:cubicBezTo>
                <a:cubicBezTo>
                  <a:pt x="3846213" y="2735258"/>
                  <a:pt x="3863328" y="2742913"/>
                  <a:pt x="3879027" y="2752725"/>
                </a:cubicBezTo>
                <a:cubicBezTo>
                  <a:pt x="3888735" y="2758792"/>
                  <a:pt x="3898077" y="2765425"/>
                  <a:pt x="3907602" y="2771775"/>
                </a:cubicBezTo>
                <a:cubicBezTo>
                  <a:pt x="3913952" y="2781300"/>
                  <a:pt x="3916944" y="2794283"/>
                  <a:pt x="3926652" y="2800350"/>
                </a:cubicBezTo>
                <a:cubicBezTo>
                  <a:pt x="3943680" y="2810993"/>
                  <a:pt x="3983802" y="2819400"/>
                  <a:pt x="3983802" y="2819400"/>
                </a:cubicBezTo>
                <a:cubicBezTo>
                  <a:pt x="4004868" y="2840466"/>
                  <a:pt x="4014430" y="2853764"/>
                  <a:pt x="4040952" y="2867025"/>
                </a:cubicBezTo>
                <a:cubicBezTo>
                  <a:pt x="4049932" y="2871515"/>
                  <a:pt x="4060002" y="2873375"/>
                  <a:pt x="4069527" y="2876550"/>
                </a:cubicBezTo>
                <a:cubicBezTo>
                  <a:pt x="4116071" y="2923094"/>
                  <a:pt x="4077696" y="2890743"/>
                  <a:pt x="4136202" y="2924175"/>
                </a:cubicBezTo>
                <a:cubicBezTo>
                  <a:pt x="4146141" y="2929855"/>
                  <a:pt x="4154538" y="2938105"/>
                  <a:pt x="4164777" y="2943225"/>
                </a:cubicBezTo>
                <a:cubicBezTo>
                  <a:pt x="4173757" y="2947715"/>
                  <a:pt x="4184372" y="2948260"/>
                  <a:pt x="4193352" y="2952750"/>
                </a:cubicBezTo>
                <a:cubicBezTo>
                  <a:pt x="4203591" y="2957870"/>
                  <a:pt x="4211466" y="2967151"/>
                  <a:pt x="4221927" y="2971800"/>
                </a:cubicBezTo>
                <a:cubicBezTo>
                  <a:pt x="4240277" y="2979955"/>
                  <a:pt x="4260027" y="2984500"/>
                  <a:pt x="4279077" y="2990850"/>
                </a:cubicBezTo>
                <a:cubicBezTo>
                  <a:pt x="4288602" y="2994025"/>
                  <a:pt x="4299298" y="2994806"/>
                  <a:pt x="4307652" y="3000375"/>
                </a:cubicBezTo>
                <a:cubicBezTo>
                  <a:pt x="4317177" y="3006725"/>
                  <a:pt x="4325705" y="3014916"/>
                  <a:pt x="4336227" y="3019425"/>
                </a:cubicBezTo>
                <a:cubicBezTo>
                  <a:pt x="4361616" y="3030306"/>
                  <a:pt x="4434751" y="3036814"/>
                  <a:pt x="4450527" y="3038475"/>
                </a:cubicBezTo>
                <a:cubicBezTo>
                  <a:pt x="4485403" y="3042146"/>
                  <a:pt x="4520377" y="3044825"/>
                  <a:pt x="4555302" y="3048000"/>
                </a:cubicBezTo>
                <a:lnTo>
                  <a:pt x="5069652" y="3038475"/>
                </a:lnTo>
                <a:cubicBezTo>
                  <a:pt x="6044615" y="3038475"/>
                  <a:pt x="5058179" y="3061119"/>
                  <a:pt x="5850702" y="3038475"/>
                </a:cubicBezTo>
                <a:cubicBezTo>
                  <a:pt x="5888487" y="3034697"/>
                  <a:pt x="5970514" y="3027848"/>
                  <a:pt x="6012627" y="3019425"/>
                </a:cubicBezTo>
                <a:cubicBezTo>
                  <a:pt x="6022472" y="3017456"/>
                  <a:pt x="6031401" y="3012078"/>
                  <a:pt x="6041202" y="3009900"/>
                </a:cubicBezTo>
                <a:cubicBezTo>
                  <a:pt x="6060055" y="3005710"/>
                  <a:pt x="6079534" y="3004718"/>
                  <a:pt x="6098352" y="3000375"/>
                </a:cubicBezTo>
                <a:cubicBezTo>
                  <a:pt x="6120874" y="2995178"/>
                  <a:pt x="6142362" y="2985858"/>
                  <a:pt x="6165027" y="2981325"/>
                </a:cubicBezTo>
                <a:cubicBezTo>
                  <a:pt x="6190128" y="2976305"/>
                  <a:pt x="6215827" y="2974975"/>
                  <a:pt x="6241227" y="2971800"/>
                </a:cubicBezTo>
                <a:lnTo>
                  <a:pt x="6355527" y="2933700"/>
                </a:lnTo>
                <a:cubicBezTo>
                  <a:pt x="6365052" y="2930525"/>
                  <a:pt x="6375748" y="2929744"/>
                  <a:pt x="6384102" y="2924175"/>
                </a:cubicBezTo>
                <a:cubicBezTo>
                  <a:pt x="6415319" y="2903364"/>
                  <a:pt x="6401229" y="2905125"/>
                  <a:pt x="6422202" y="2905125"/>
                </a:cubicBez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881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599" y="533400"/>
            <a:ext cx="8915401"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at X.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950" y="995064"/>
            <a:ext cx="7778100" cy="5862935"/>
          </a:xfrm>
          <a:prstGeom prst="rect">
            <a:avLst/>
          </a:prstGeom>
        </p:spPr>
      </p:pic>
      <p:sp>
        <p:nvSpPr>
          <p:cNvPr id="6" name="TextBox 5"/>
          <p:cNvSpPr txBox="1"/>
          <p:nvPr/>
        </p:nvSpPr>
        <p:spPr>
          <a:xfrm>
            <a:off x="2590800" y="4080027"/>
            <a:ext cx="658203" cy="707886"/>
          </a:xfrm>
          <a:prstGeom prst="rect">
            <a:avLst/>
          </a:prstGeom>
          <a:noFill/>
          <a:ln>
            <a:noFill/>
          </a:ln>
        </p:spPr>
        <p:txBody>
          <a:bodyPr wrap="square" rtlCol="0">
            <a:spAutoFit/>
          </a:bodyPr>
          <a:lstStyle/>
          <a:p>
            <a:r>
              <a:rPr lang="en-US" sz="4000" b="1" dirty="0"/>
              <a:t>X</a:t>
            </a:r>
          </a:p>
        </p:txBody>
      </p:sp>
      <p:sp>
        <p:nvSpPr>
          <p:cNvPr id="9" name="TextBox 8"/>
          <p:cNvSpPr txBox="1"/>
          <p:nvPr/>
        </p:nvSpPr>
        <p:spPr>
          <a:xfrm>
            <a:off x="2133600" y="2514600"/>
            <a:ext cx="1926007" cy="830997"/>
          </a:xfrm>
          <a:prstGeom prst="rect">
            <a:avLst/>
          </a:prstGeom>
          <a:noFill/>
        </p:spPr>
        <p:txBody>
          <a:bodyPr wrap="square" rtlCol="0">
            <a:spAutoFit/>
          </a:bodyPr>
          <a:lstStyle/>
          <a:p>
            <a:r>
              <a:rPr lang="en-US" sz="2400" b="1" dirty="0"/>
              <a:t>Pulmonary artery</a:t>
            </a:r>
          </a:p>
        </p:txBody>
      </p:sp>
    </p:spTree>
    <p:extLst>
      <p:ext uri="{BB962C8B-B14F-4D97-AF65-F5344CB8AC3E}">
        <p14:creationId xmlns:p14="http://schemas.microsoft.com/office/powerpoint/2010/main" val="81685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structures.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447800"/>
            <a:ext cx="7018020" cy="5189220"/>
          </a:xfrm>
          <a:prstGeom prst="rect">
            <a:avLst/>
          </a:prstGeom>
        </p:spPr>
      </p:pic>
      <p:sp>
        <p:nvSpPr>
          <p:cNvPr id="5" name="Freeform 4"/>
          <p:cNvSpPr/>
          <p:nvPr/>
        </p:nvSpPr>
        <p:spPr>
          <a:xfrm>
            <a:off x="2225040" y="3799840"/>
            <a:ext cx="2835018" cy="1168400"/>
          </a:xfrm>
          <a:custGeom>
            <a:avLst/>
            <a:gdLst>
              <a:gd name="connsiteX0" fmla="*/ 1828800 w 2835018"/>
              <a:gd name="connsiteY0" fmla="*/ 264160 h 1168400"/>
              <a:gd name="connsiteX1" fmla="*/ 1737360 w 2835018"/>
              <a:gd name="connsiteY1" fmla="*/ 243840 h 1168400"/>
              <a:gd name="connsiteX2" fmla="*/ 1696720 w 2835018"/>
              <a:gd name="connsiteY2" fmla="*/ 223520 h 1168400"/>
              <a:gd name="connsiteX3" fmla="*/ 1605280 w 2835018"/>
              <a:gd name="connsiteY3" fmla="*/ 182880 h 1168400"/>
              <a:gd name="connsiteX4" fmla="*/ 1534160 w 2835018"/>
              <a:gd name="connsiteY4" fmla="*/ 162560 h 1168400"/>
              <a:gd name="connsiteX5" fmla="*/ 1493520 w 2835018"/>
              <a:gd name="connsiteY5" fmla="*/ 142240 h 1168400"/>
              <a:gd name="connsiteX6" fmla="*/ 1463040 w 2835018"/>
              <a:gd name="connsiteY6" fmla="*/ 121920 h 1168400"/>
              <a:gd name="connsiteX7" fmla="*/ 1320800 w 2835018"/>
              <a:gd name="connsiteY7" fmla="*/ 111760 h 1168400"/>
              <a:gd name="connsiteX8" fmla="*/ 1219200 w 2835018"/>
              <a:gd name="connsiteY8" fmla="*/ 101600 h 1168400"/>
              <a:gd name="connsiteX9" fmla="*/ 1087120 w 2835018"/>
              <a:gd name="connsiteY9" fmla="*/ 71120 h 1168400"/>
              <a:gd name="connsiteX10" fmla="*/ 1056640 w 2835018"/>
              <a:gd name="connsiteY10" fmla="*/ 60960 h 1168400"/>
              <a:gd name="connsiteX11" fmla="*/ 955040 w 2835018"/>
              <a:gd name="connsiteY11" fmla="*/ 40640 h 1168400"/>
              <a:gd name="connsiteX12" fmla="*/ 914400 w 2835018"/>
              <a:gd name="connsiteY12" fmla="*/ 30480 h 1168400"/>
              <a:gd name="connsiteX13" fmla="*/ 731520 w 2835018"/>
              <a:gd name="connsiteY13" fmla="*/ 0 h 1168400"/>
              <a:gd name="connsiteX14" fmla="*/ 365760 w 2835018"/>
              <a:gd name="connsiteY14" fmla="*/ 10160 h 1168400"/>
              <a:gd name="connsiteX15" fmla="*/ 284480 w 2835018"/>
              <a:gd name="connsiteY15" fmla="*/ 30480 h 1168400"/>
              <a:gd name="connsiteX16" fmla="*/ 254000 w 2835018"/>
              <a:gd name="connsiteY16" fmla="*/ 60960 h 1168400"/>
              <a:gd name="connsiteX17" fmla="*/ 193040 w 2835018"/>
              <a:gd name="connsiteY17" fmla="*/ 91440 h 1168400"/>
              <a:gd name="connsiteX18" fmla="*/ 132080 w 2835018"/>
              <a:gd name="connsiteY18" fmla="*/ 152400 h 1168400"/>
              <a:gd name="connsiteX19" fmla="*/ 121920 w 2835018"/>
              <a:gd name="connsiteY19" fmla="*/ 182880 h 1168400"/>
              <a:gd name="connsiteX20" fmla="*/ 71120 w 2835018"/>
              <a:gd name="connsiteY20" fmla="*/ 254000 h 1168400"/>
              <a:gd name="connsiteX21" fmla="*/ 60960 w 2835018"/>
              <a:gd name="connsiteY21" fmla="*/ 284480 h 1168400"/>
              <a:gd name="connsiteX22" fmla="*/ 40640 w 2835018"/>
              <a:gd name="connsiteY22" fmla="*/ 314960 h 1168400"/>
              <a:gd name="connsiteX23" fmla="*/ 10160 w 2835018"/>
              <a:gd name="connsiteY23" fmla="*/ 386080 h 1168400"/>
              <a:gd name="connsiteX24" fmla="*/ 0 w 2835018"/>
              <a:gd name="connsiteY24" fmla="*/ 426720 h 1168400"/>
              <a:gd name="connsiteX25" fmla="*/ 20320 w 2835018"/>
              <a:gd name="connsiteY25" fmla="*/ 579120 h 1168400"/>
              <a:gd name="connsiteX26" fmla="*/ 71120 w 2835018"/>
              <a:gd name="connsiteY26" fmla="*/ 650240 h 1168400"/>
              <a:gd name="connsiteX27" fmla="*/ 91440 w 2835018"/>
              <a:gd name="connsiteY27" fmla="*/ 690880 h 1168400"/>
              <a:gd name="connsiteX28" fmla="*/ 172720 w 2835018"/>
              <a:gd name="connsiteY28" fmla="*/ 741680 h 1168400"/>
              <a:gd name="connsiteX29" fmla="*/ 182880 w 2835018"/>
              <a:gd name="connsiteY29" fmla="*/ 772160 h 1168400"/>
              <a:gd name="connsiteX30" fmla="*/ 213360 w 2835018"/>
              <a:gd name="connsiteY30" fmla="*/ 782320 h 1168400"/>
              <a:gd name="connsiteX31" fmla="*/ 254000 w 2835018"/>
              <a:gd name="connsiteY31" fmla="*/ 812800 h 1168400"/>
              <a:gd name="connsiteX32" fmla="*/ 294640 w 2835018"/>
              <a:gd name="connsiteY32" fmla="*/ 833120 h 1168400"/>
              <a:gd name="connsiteX33" fmla="*/ 325120 w 2835018"/>
              <a:gd name="connsiteY33" fmla="*/ 853440 h 1168400"/>
              <a:gd name="connsiteX34" fmla="*/ 355600 w 2835018"/>
              <a:gd name="connsiteY34" fmla="*/ 863600 h 1168400"/>
              <a:gd name="connsiteX35" fmla="*/ 386080 w 2835018"/>
              <a:gd name="connsiteY35" fmla="*/ 883920 h 1168400"/>
              <a:gd name="connsiteX36" fmla="*/ 487680 w 2835018"/>
              <a:gd name="connsiteY36" fmla="*/ 914400 h 1168400"/>
              <a:gd name="connsiteX37" fmla="*/ 538480 w 2835018"/>
              <a:gd name="connsiteY37" fmla="*/ 924560 h 1168400"/>
              <a:gd name="connsiteX38" fmla="*/ 660400 w 2835018"/>
              <a:gd name="connsiteY38" fmla="*/ 955040 h 1168400"/>
              <a:gd name="connsiteX39" fmla="*/ 762000 w 2835018"/>
              <a:gd name="connsiteY39" fmla="*/ 965200 h 1168400"/>
              <a:gd name="connsiteX40" fmla="*/ 792480 w 2835018"/>
              <a:gd name="connsiteY40" fmla="*/ 985520 h 1168400"/>
              <a:gd name="connsiteX41" fmla="*/ 863600 w 2835018"/>
              <a:gd name="connsiteY41" fmla="*/ 1005840 h 1168400"/>
              <a:gd name="connsiteX42" fmla="*/ 894080 w 2835018"/>
              <a:gd name="connsiteY42" fmla="*/ 1016000 h 1168400"/>
              <a:gd name="connsiteX43" fmla="*/ 975360 w 2835018"/>
              <a:gd name="connsiteY43" fmla="*/ 1036320 h 1168400"/>
              <a:gd name="connsiteX44" fmla="*/ 1117600 w 2835018"/>
              <a:gd name="connsiteY44" fmla="*/ 1076960 h 1168400"/>
              <a:gd name="connsiteX45" fmla="*/ 1168400 w 2835018"/>
              <a:gd name="connsiteY45" fmla="*/ 1087120 h 1168400"/>
              <a:gd name="connsiteX46" fmla="*/ 1209040 w 2835018"/>
              <a:gd name="connsiteY46" fmla="*/ 1097280 h 1168400"/>
              <a:gd name="connsiteX47" fmla="*/ 1290320 w 2835018"/>
              <a:gd name="connsiteY47" fmla="*/ 1107440 h 1168400"/>
              <a:gd name="connsiteX48" fmla="*/ 1767840 w 2835018"/>
              <a:gd name="connsiteY48" fmla="*/ 1127760 h 1168400"/>
              <a:gd name="connsiteX49" fmla="*/ 2123440 w 2835018"/>
              <a:gd name="connsiteY49" fmla="*/ 1158240 h 1168400"/>
              <a:gd name="connsiteX50" fmla="*/ 2214880 w 2835018"/>
              <a:gd name="connsiteY50" fmla="*/ 1168400 h 1168400"/>
              <a:gd name="connsiteX51" fmla="*/ 2468880 w 2835018"/>
              <a:gd name="connsiteY51" fmla="*/ 1148080 h 1168400"/>
              <a:gd name="connsiteX52" fmla="*/ 2560320 w 2835018"/>
              <a:gd name="connsiteY52" fmla="*/ 1127760 h 1168400"/>
              <a:gd name="connsiteX53" fmla="*/ 2621280 w 2835018"/>
              <a:gd name="connsiteY53" fmla="*/ 1107440 h 1168400"/>
              <a:gd name="connsiteX54" fmla="*/ 2651760 w 2835018"/>
              <a:gd name="connsiteY54" fmla="*/ 1097280 h 1168400"/>
              <a:gd name="connsiteX55" fmla="*/ 2682240 w 2835018"/>
              <a:gd name="connsiteY55" fmla="*/ 1087120 h 1168400"/>
              <a:gd name="connsiteX56" fmla="*/ 2722880 w 2835018"/>
              <a:gd name="connsiteY56" fmla="*/ 1056640 h 1168400"/>
              <a:gd name="connsiteX57" fmla="*/ 2783840 w 2835018"/>
              <a:gd name="connsiteY57" fmla="*/ 1016000 h 1168400"/>
              <a:gd name="connsiteX58" fmla="*/ 2814320 w 2835018"/>
              <a:gd name="connsiteY58" fmla="*/ 985520 h 1168400"/>
              <a:gd name="connsiteX59" fmla="*/ 2824480 w 2835018"/>
              <a:gd name="connsiteY59" fmla="*/ 751840 h 1168400"/>
              <a:gd name="connsiteX60" fmla="*/ 2814320 w 2835018"/>
              <a:gd name="connsiteY60" fmla="*/ 721360 h 1168400"/>
              <a:gd name="connsiteX61" fmla="*/ 2753360 w 2835018"/>
              <a:gd name="connsiteY61" fmla="*/ 660400 h 1168400"/>
              <a:gd name="connsiteX62" fmla="*/ 2722880 w 2835018"/>
              <a:gd name="connsiteY62" fmla="*/ 599440 h 1168400"/>
              <a:gd name="connsiteX63" fmla="*/ 2692400 w 2835018"/>
              <a:gd name="connsiteY63" fmla="*/ 568960 h 1168400"/>
              <a:gd name="connsiteX64" fmla="*/ 2661920 w 2835018"/>
              <a:gd name="connsiteY64" fmla="*/ 528320 h 1168400"/>
              <a:gd name="connsiteX65" fmla="*/ 2580640 w 2835018"/>
              <a:gd name="connsiteY65" fmla="*/ 457200 h 1168400"/>
              <a:gd name="connsiteX66" fmla="*/ 2560320 w 2835018"/>
              <a:gd name="connsiteY66" fmla="*/ 426720 h 1168400"/>
              <a:gd name="connsiteX67" fmla="*/ 2438400 w 2835018"/>
              <a:gd name="connsiteY67" fmla="*/ 325120 h 1168400"/>
              <a:gd name="connsiteX68" fmla="*/ 2397760 w 2835018"/>
              <a:gd name="connsiteY68" fmla="*/ 314960 h 1168400"/>
              <a:gd name="connsiteX69" fmla="*/ 2326640 w 2835018"/>
              <a:gd name="connsiteY69" fmla="*/ 274320 h 1168400"/>
              <a:gd name="connsiteX70" fmla="*/ 2194560 w 2835018"/>
              <a:gd name="connsiteY70" fmla="*/ 233680 h 1168400"/>
              <a:gd name="connsiteX71" fmla="*/ 2164080 w 2835018"/>
              <a:gd name="connsiteY71" fmla="*/ 223520 h 1168400"/>
              <a:gd name="connsiteX72" fmla="*/ 1767840 w 2835018"/>
              <a:gd name="connsiteY72" fmla="*/ 233680 h 1168400"/>
              <a:gd name="connsiteX73" fmla="*/ 1737360 w 2835018"/>
              <a:gd name="connsiteY73" fmla="*/ 243840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35018" h="1168400">
                <a:moveTo>
                  <a:pt x="1828800" y="264160"/>
                </a:moveTo>
                <a:cubicBezTo>
                  <a:pt x="1798320" y="257387"/>
                  <a:pt x="1767203" y="253022"/>
                  <a:pt x="1737360" y="243840"/>
                </a:cubicBezTo>
                <a:cubicBezTo>
                  <a:pt x="1722884" y="239386"/>
                  <a:pt x="1710472" y="229867"/>
                  <a:pt x="1696720" y="223520"/>
                </a:cubicBezTo>
                <a:cubicBezTo>
                  <a:pt x="1666435" y="209542"/>
                  <a:pt x="1636511" y="194592"/>
                  <a:pt x="1605280" y="182880"/>
                </a:cubicBezTo>
                <a:cubicBezTo>
                  <a:pt x="1582195" y="174223"/>
                  <a:pt x="1557331" y="170986"/>
                  <a:pt x="1534160" y="162560"/>
                </a:cubicBezTo>
                <a:cubicBezTo>
                  <a:pt x="1519926" y="157384"/>
                  <a:pt x="1506670" y="149754"/>
                  <a:pt x="1493520" y="142240"/>
                </a:cubicBezTo>
                <a:cubicBezTo>
                  <a:pt x="1482918" y="136182"/>
                  <a:pt x="1475065" y="124042"/>
                  <a:pt x="1463040" y="121920"/>
                </a:cubicBezTo>
                <a:cubicBezTo>
                  <a:pt x="1416229" y="113659"/>
                  <a:pt x="1368170" y="115707"/>
                  <a:pt x="1320800" y="111760"/>
                </a:cubicBezTo>
                <a:cubicBezTo>
                  <a:pt x="1286882" y="108933"/>
                  <a:pt x="1253067" y="104987"/>
                  <a:pt x="1219200" y="101600"/>
                </a:cubicBezTo>
                <a:cubicBezTo>
                  <a:pt x="1156116" y="59544"/>
                  <a:pt x="1212814" y="90458"/>
                  <a:pt x="1087120" y="71120"/>
                </a:cubicBezTo>
                <a:cubicBezTo>
                  <a:pt x="1076535" y="69492"/>
                  <a:pt x="1067075" y="63368"/>
                  <a:pt x="1056640" y="60960"/>
                </a:cubicBezTo>
                <a:cubicBezTo>
                  <a:pt x="1022987" y="53194"/>
                  <a:pt x="988546" y="49017"/>
                  <a:pt x="955040" y="40640"/>
                </a:cubicBezTo>
                <a:cubicBezTo>
                  <a:pt x="941493" y="37253"/>
                  <a:pt x="928031" y="33509"/>
                  <a:pt x="914400" y="30480"/>
                </a:cubicBezTo>
                <a:cubicBezTo>
                  <a:pt x="853999" y="17058"/>
                  <a:pt x="792717" y="8742"/>
                  <a:pt x="731520" y="0"/>
                </a:cubicBezTo>
                <a:cubicBezTo>
                  <a:pt x="609600" y="3387"/>
                  <a:pt x="487445" y="1863"/>
                  <a:pt x="365760" y="10160"/>
                </a:cubicBezTo>
                <a:cubicBezTo>
                  <a:pt x="337898" y="12060"/>
                  <a:pt x="284480" y="30480"/>
                  <a:pt x="284480" y="30480"/>
                </a:cubicBezTo>
                <a:cubicBezTo>
                  <a:pt x="274320" y="40640"/>
                  <a:pt x="265955" y="52990"/>
                  <a:pt x="254000" y="60960"/>
                </a:cubicBezTo>
                <a:cubicBezTo>
                  <a:pt x="183388" y="108035"/>
                  <a:pt x="264981" y="27493"/>
                  <a:pt x="193040" y="91440"/>
                </a:cubicBezTo>
                <a:cubicBezTo>
                  <a:pt x="171562" y="110532"/>
                  <a:pt x="132080" y="152400"/>
                  <a:pt x="132080" y="152400"/>
                </a:cubicBezTo>
                <a:cubicBezTo>
                  <a:pt x="128693" y="162560"/>
                  <a:pt x="126709" y="173301"/>
                  <a:pt x="121920" y="182880"/>
                </a:cubicBezTo>
                <a:cubicBezTo>
                  <a:pt x="114492" y="197736"/>
                  <a:pt x="78023" y="244796"/>
                  <a:pt x="71120" y="254000"/>
                </a:cubicBezTo>
                <a:cubicBezTo>
                  <a:pt x="67733" y="264160"/>
                  <a:pt x="65749" y="274901"/>
                  <a:pt x="60960" y="284480"/>
                </a:cubicBezTo>
                <a:cubicBezTo>
                  <a:pt x="55499" y="295402"/>
                  <a:pt x="45450" y="303737"/>
                  <a:pt x="40640" y="314960"/>
                </a:cubicBezTo>
                <a:cubicBezTo>
                  <a:pt x="1275" y="406811"/>
                  <a:pt x="61175" y="309558"/>
                  <a:pt x="10160" y="386080"/>
                </a:cubicBezTo>
                <a:cubicBezTo>
                  <a:pt x="6773" y="399627"/>
                  <a:pt x="0" y="412756"/>
                  <a:pt x="0" y="426720"/>
                </a:cubicBezTo>
                <a:cubicBezTo>
                  <a:pt x="0" y="449419"/>
                  <a:pt x="166" y="538811"/>
                  <a:pt x="20320" y="579120"/>
                </a:cubicBezTo>
                <a:cubicBezTo>
                  <a:pt x="31067" y="600614"/>
                  <a:pt x="59615" y="631832"/>
                  <a:pt x="71120" y="650240"/>
                </a:cubicBezTo>
                <a:cubicBezTo>
                  <a:pt x="79147" y="663083"/>
                  <a:pt x="80182" y="680748"/>
                  <a:pt x="91440" y="690880"/>
                </a:cubicBezTo>
                <a:cubicBezTo>
                  <a:pt x="115188" y="712253"/>
                  <a:pt x="145627" y="724747"/>
                  <a:pt x="172720" y="741680"/>
                </a:cubicBezTo>
                <a:cubicBezTo>
                  <a:pt x="176107" y="751840"/>
                  <a:pt x="175307" y="764587"/>
                  <a:pt x="182880" y="772160"/>
                </a:cubicBezTo>
                <a:cubicBezTo>
                  <a:pt x="190453" y="779733"/>
                  <a:pt x="204061" y="777007"/>
                  <a:pt x="213360" y="782320"/>
                </a:cubicBezTo>
                <a:cubicBezTo>
                  <a:pt x="228062" y="790721"/>
                  <a:pt x="239641" y="803825"/>
                  <a:pt x="254000" y="812800"/>
                </a:cubicBezTo>
                <a:cubicBezTo>
                  <a:pt x="266843" y="820827"/>
                  <a:pt x="281490" y="825606"/>
                  <a:pt x="294640" y="833120"/>
                </a:cubicBezTo>
                <a:cubicBezTo>
                  <a:pt x="305242" y="839178"/>
                  <a:pt x="314198" y="847979"/>
                  <a:pt x="325120" y="853440"/>
                </a:cubicBezTo>
                <a:cubicBezTo>
                  <a:pt x="334699" y="858229"/>
                  <a:pt x="346021" y="858811"/>
                  <a:pt x="355600" y="863600"/>
                </a:cubicBezTo>
                <a:cubicBezTo>
                  <a:pt x="366522" y="869061"/>
                  <a:pt x="374922" y="878961"/>
                  <a:pt x="386080" y="883920"/>
                </a:cubicBezTo>
                <a:cubicBezTo>
                  <a:pt x="411407" y="895176"/>
                  <a:pt x="458126" y="907833"/>
                  <a:pt x="487680" y="914400"/>
                </a:cubicBezTo>
                <a:cubicBezTo>
                  <a:pt x="504537" y="918146"/>
                  <a:pt x="521727" y="920372"/>
                  <a:pt x="538480" y="924560"/>
                </a:cubicBezTo>
                <a:cubicBezTo>
                  <a:pt x="591889" y="937912"/>
                  <a:pt x="609458" y="948248"/>
                  <a:pt x="660400" y="955040"/>
                </a:cubicBezTo>
                <a:cubicBezTo>
                  <a:pt x="694137" y="959538"/>
                  <a:pt x="728133" y="961813"/>
                  <a:pt x="762000" y="965200"/>
                </a:cubicBezTo>
                <a:cubicBezTo>
                  <a:pt x="772160" y="971973"/>
                  <a:pt x="781558" y="980059"/>
                  <a:pt x="792480" y="985520"/>
                </a:cubicBezTo>
                <a:cubicBezTo>
                  <a:pt x="808720" y="993640"/>
                  <a:pt x="848409" y="1001500"/>
                  <a:pt x="863600" y="1005840"/>
                </a:cubicBezTo>
                <a:cubicBezTo>
                  <a:pt x="873898" y="1008782"/>
                  <a:pt x="883748" y="1013182"/>
                  <a:pt x="894080" y="1016000"/>
                </a:cubicBezTo>
                <a:cubicBezTo>
                  <a:pt x="921023" y="1023348"/>
                  <a:pt x="950381" y="1023831"/>
                  <a:pt x="975360" y="1036320"/>
                </a:cubicBezTo>
                <a:cubicBezTo>
                  <a:pt x="1046891" y="1072086"/>
                  <a:pt x="1001148" y="1053670"/>
                  <a:pt x="1117600" y="1076960"/>
                </a:cubicBezTo>
                <a:cubicBezTo>
                  <a:pt x="1134533" y="1080347"/>
                  <a:pt x="1151647" y="1082932"/>
                  <a:pt x="1168400" y="1087120"/>
                </a:cubicBezTo>
                <a:cubicBezTo>
                  <a:pt x="1181947" y="1090507"/>
                  <a:pt x="1195266" y="1094984"/>
                  <a:pt x="1209040" y="1097280"/>
                </a:cubicBezTo>
                <a:cubicBezTo>
                  <a:pt x="1235973" y="1101769"/>
                  <a:pt x="1263056" y="1105953"/>
                  <a:pt x="1290320" y="1107440"/>
                </a:cubicBezTo>
                <a:cubicBezTo>
                  <a:pt x="1449401" y="1116117"/>
                  <a:pt x="1767840" y="1127760"/>
                  <a:pt x="1767840" y="1127760"/>
                </a:cubicBezTo>
                <a:cubicBezTo>
                  <a:pt x="1980565" y="1158149"/>
                  <a:pt x="1862240" y="1145802"/>
                  <a:pt x="2123440" y="1158240"/>
                </a:cubicBezTo>
                <a:cubicBezTo>
                  <a:pt x="2153920" y="1161627"/>
                  <a:pt x="2184212" y="1168400"/>
                  <a:pt x="2214880" y="1168400"/>
                </a:cubicBezTo>
                <a:cubicBezTo>
                  <a:pt x="2253355" y="1168400"/>
                  <a:pt x="2420801" y="1152451"/>
                  <a:pt x="2468880" y="1148080"/>
                </a:cubicBezTo>
                <a:cubicBezTo>
                  <a:pt x="2556087" y="1119011"/>
                  <a:pt x="2417272" y="1163522"/>
                  <a:pt x="2560320" y="1127760"/>
                </a:cubicBezTo>
                <a:cubicBezTo>
                  <a:pt x="2581100" y="1122565"/>
                  <a:pt x="2600960" y="1114213"/>
                  <a:pt x="2621280" y="1107440"/>
                </a:cubicBezTo>
                <a:lnTo>
                  <a:pt x="2651760" y="1097280"/>
                </a:lnTo>
                <a:lnTo>
                  <a:pt x="2682240" y="1087120"/>
                </a:lnTo>
                <a:cubicBezTo>
                  <a:pt x="2695787" y="1076960"/>
                  <a:pt x="2709008" y="1066351"/>
                  <a:pt x="2722880" y="1056640"/>
                </a:cubicBezTo>
                <a:cubicBezTo>
                  <a:pt x="2742887" y="1042635"/>
                  <a:pt x="2766571" y="1033269"/>
                  <a:pt x="2783840" y="1016000"/>
                </a:cubicBezTo>
                <a:lnTo>
                  <a:pt x="2814320" y="985520"/>
                </a:lnTo>
                <a:cubicBezTo>
                  <a:pt x="2836082" y="854946"/>
                  <a:pt x="2842644" y="878988"/>
                  <a:pt x="2824480" y="751840"/>
                </a:cubicBezTo>
                <a:cubicBezTo>
                  <a:pt x="2822965" y="741238"/>
                  <a:pt x="2820895" y="729814"/>
                  <a:pt x="2814320" y="721360"/>
                </a:cubicBezTo>
                <a:cubicBezTo>
                  <a:pt x="2796677" y="698677"/>
                  <a:pt x="2753360" y="660400"/>
                  <a:pt x="2753360" y="660400"/>
                </a:cubicBezTo>
                <a:cubicBezTo>
                  <a:pt x="2743177" y="629852"/>
                  <a:pt x="2744764" y="625701"/>
                  <a:pt x="2722880" y="599440"/>
                </a:cubicBezTo>
                <a:cubicBezTo>
                  <a:pt x="2713682" y="588402"/>
                  <a:pt x="2701751" y="579869"/>
                  <a:pt x="2692400" y="568960"/>
                </a:cubicBezTo>
                <a:cubicBezTo>
                  <a:pt x="2681380" y="556103"/>
                  <a:pt x="2673894" y="540294"/>
                  <a:pt x="2661920" y="528320"/>
                </a:cubicBezTo>
                <a:cubicBezTo>
                  <a:pt x="2636464" y="502864"/>
                  <a:pt x="2606096" y="482656"/>
                  <a:pt x="2580640" y="457200"/>
                </a:cubicBezTo>
                <a:cubicBezTo>
                  <a:pt x="2572006" y="448566"/>
                  <a:pt x="2568267" y="435991"/>
                  <a:pt x="2560320" y="426720"/>
                </a:cubicBezTo>
                <a:cubicBezTo>
                  <a:pt x="2537284" y="399845"/>
                  <a:pt x="2461553" y="330908"/>
                  <a:pt x="2438400" y="325120"/>
                </a:cubicBezTo>
                <a:lnTo>
                  <a:pt x="2397760" y="314960"/>
                </a:lnTo>
                <a:cubicBezTo>
                  <a:pt x="2343366" y="260566"/>
                  <a:pt x="2394864" y="301610"/>
                  <a:pt x="2326640" y="274320"/>
                </a:cubicBezTo>
                <a:cubicBezTo>
                  <a:pt x="2212224" y="228554"/>
                  <a:pt x="2321939" y="251877"/>
                  <a:pt x="2194560" y="233680"/>
                </a:cubicBezTo>
                <a:cubicBezTo>
                  <a:pt x="2184400" y="230293"/>
                  <a:pt x="2174644" y="225281"/>
                  <a:pt x="2164080" y="223520"/>
                </a:cubicBezTo>
                <a:cubicBezTo>
                  <a:pt x="2017305" y="199057"/>
                  <a:pt x="1950946" y="221473"/>
                  <a:pt x="1767840" y="233680"/>
                </a:cubicBezTo>
                <a:lnTo>
                  <a:pt x="1737360" y="243840"/>
                </a:lnTo>
              </a:path>
            </a:pathLst>
          </a:cu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5181600" y="3241040"/>
            <a:ext cx="1371600" cy="1483360"/>
          </a:xfrm>
          <a:custGeom>
            <a:avLst/>
            <a:gdLst>
              <a:gd name="connsiteX0" fmla="*/ 772922 w 1199642"/>
              <a:gd name="connsiteY0" fmla="*/ 30480 h 1391920"/>
              <a:gd name="connsiteX1" fmla="*/ 590042 w 1199642"/>
              <a:gd name="connsiteY1" fmla="*/ 20320 h 1391920"/>
              <a:gd name="connsiteX2" fmla="*/ 539242 w 1199642"/>
              <a:gd name="connsiteY2" fmla="*/ 10160 h 1391920"/>
              <a:gd name="connsiteX3" fmla="*/ 478282 w 1199642"/>
              <a:gd name="connsiteY3" fmla="*/ 0 h 1391920"/>
              <a:gd name="connsiteX4" fmla="*/ 285242 w 1199642"/>
              <a:gd name="connsiteY4" fmla="*/ 20320 h 1391920"/>
              <a:gd name="connsiteX5" fmla="*/ 244602 w 1199642"/>
              <a:gd name="connsiteY5" fmla="*/ 40640 h 1391920"/>
              <a:gd name="connsiteX6" fmla="*/ 183642 w 1199642"/>
              <a:gd name="connsiteY6" fmla="*/ 60960 h 1391920"/>
              <a:gd name="connsiteX7" fmla="*/ 122682 w 1199642"/>
              <a:gd name="connsiteY7" fmla="*/ 101600 h 1391920"/>
              <a:gd name="connsiteX8" fmla="*/ 92202 w 1199642"/>
              <a:gd name="connsiteY8" fmla="*/ 121920 h 1391920"/>
              <a:gd name="connsiteX9" fmla="*/ 71882 w 1199642"/>
              <a:gd name="connsiteY9" fmla="*/ 152400 h 1391920"/>
              <a:gd name="connsiteX10" fmla="*/ 61722 w 1199642"/>
              <a:gd name="connsiteY10" fmla="*/ 182880 h 1391920"/>
              <a:gd name="connsiteX11" fmla="*/ 31242 w 1199642"/>
              <a:gd name="connsiteY11" fmla="*/ 203200 h 1391920"/>
              <a:gd name="connsiteX12" fmla="*/ 21082 w 1199642"/>
              <a:gd name="connsiteY12" fmla="*/ 243840 h 1391920"/>
              <a:gd name="connsiteX13" fmla="*/ 762 w 1199642"/>
              <a:gd name="connsiteY13" fmla="*/ 274320 h 1391920"/>
              <a:gd name="connsiteX14" fmla="*/ 10922 w 1199642"/>
              <a:gd name="connsiteY14" fmla="*/ 721360 h 1391920"/>
              <a:gd name="connsiteX15" fmla="*/ 31242 w 1199642"/>
              <a:gd name="connsiteY15" fmla="*/ 812800 h 1391920"/>
              <a:gd name="connsiteX16" fmla="*/ 51562 w 1199642"/>
              <a:gd name="connsiteY16" fmla="*/ 843280 h 1391920"/>
              <a:gd name="connsiteX17" fmla="*/ 61722 w 1199642"/>
              <a:gd name="connsiteY17" fmla="*/ 873760 h 1391920"/>
              <a:gd name="connsiteX18" fmla="*/ 82042 w 1199642"/>
              <a:gd name="connsiteY18" fmla="*/ 904240 h 1391920"/>
              <a:gd name="connsiteX19" fmla="*/ 92202 w 1199642"/>
              <a:gd name="connsiteY19" fmla="*/ 934720 h 1391920"/>
              <a:gd name="connsiteX20" fmla="*/ 122682 w 1199642"/>
              <a:gd name="connsiteY20" fmla="*/ 975360 h 1391920"/>
              <a:gd name="connsiteX21" fmla="*/ 143002 w 1199642"/>
              <a:gd name="connsiteY21" fmla="*/ 1016000 h 1391920"/>
              <a:gd name="connsiteX22" fmla="*/ 183642 w 1199642"/>
              <a:gd name="connsiteY22" fmla="*/ 1076960 h 1391920"/>
              <a:gd name="connsiteX23" fmla="*/ 203962 w 1199642"/>
              <a:gd name="connsiteY23" fmla="*/ 1107440 h 1391920"/>
              <a:gd name="connsiteX24" fmla="*/ 224282 w 1199642"/>
              <a:gd name="connsiteY24" fmla="*/ 1137920 h 1391920"/>
              <a:gd name="connsiteX25" fmla="*/ 315722 w 1199642"/>
              <a:gd name="connsiteY25" fmla="*/ 1219200 h 1391920"/>
              <a:gd name="connsiteX26" fmla="*/ 336042 w 1199642"/>
              <a:gd name="connsiteY26" fmla="*/ 1249680 h 1391920"/>
              <a:gd name="connsiteX27" fmla="*/ 407162 w 1199642"/>
              <a:gd name="connsiteY27" fmla="*/ 1300480 h 1391920"/>
              <a:gd name="connsiteX28" fmla="*/ 447802 w 1199642"/>
              <a:gd name="connsiteY28" fmla="*/ 1320800 h 1391920"/>
              <a:gd name="connsiteX29" fmla="*/ 508762 w 1199642"/>
              <a:gd name="connsiteY29" fmla="*/ 1361440 h 1391920"/>
              <a:gd name="connsiteX30" fmla="*/ 569722 w 1199642"/>
              <a:gd name="connsiteY30" fmla="*/ 1381760 h 1391920"/>
              <a:gd name="connsiteX31" fmla="*/ 600202 w 1199642"/>
              <a:gd name="connsiteY31" fmla="*/ 1391920 h 1391920"/>
              <a:gd name="connsiteX32" fmla="*/ 864362 w 1199642"/>
              <a:gd name="connsiteY32" fmla="*/ 1381760 h 1391920"/>
              <a:gd name="connsiteX33" fmla="*/ 905002 w 1199642"/>
              <a:gd name="connsiteY33" fmla="*/ 1371600 h 1391920"/>
              <a:gd name="connsiteX34" fmla="*/ 965962 w 1199642"/>
              <a:gd name="connsiteY34" fmla="*/ 1330960 h 1391920"/>
              <a:gd name="connsiteX35" fmla="*/ 1047242 w 1199642"/>
              <a:gd name="connsiteY35" fmla="*/ 1209040 h 1391920"/>
              <a:gd name="connsiteX36" fmla="*/ 1067562 w 1199642"/>
              <a:gd name="connsiteY36" fmla="*/ 1178560 h 1391920"/>
              <a:gd name="connsiteX37" fmla="*/ 1077722 w 1199642"/>
              <a:gd name="connsiteY37" fmla="*/ 1148080 h 1391920"/>
              <a:gd name="connsiteX38" fmla="*/ 1098042 w 1199642"/>
              <a:gd name="connsiteY38" fmla="*/ 1117600 h 1391920"/>
              <a:gd name="connsiteX39" fmla="*/ 1118362 w 1199642"/>
              <a:gd name="connsiteY39" fmla="*/ 1056640 h 1391920"/>
              <a:gd name="connsiteX40" fmla="*/ 1128522 w 1199642"/>
              <a:gd name="connsiteY40" fmla="*/ 1026160 h 1391920"/>
              <a:gd name="connsiteX41" fmla="*/ 1169162 w 1199642"/>
              <a:gd name="connsiteY41" fmla="*/ 934720 h 1391920"/>
              <a:gd name="connsiteX42" fmla="*/ 1179322 w 1199642"/>
              <a:gd name="connsiteY42" fmla="*/ 904240 h 1391920"/>
              <a:gd name="connsiteX43" fmla="*/ 1189482 w 1199642"/>
              <a:gd name="connsiteY43" fmla="*/ 873760 h 1391920"/>
              <a:gd name="connsiteX44" fmla="*/ 1199642 w 1199642"/>
              <a:gd name="connsiteY44" fmla="*/ 822960 h 1391920"/>
              <a:gd name="connsiteX45" fmla="*/ 1189482 w 1199642"/>
              <a:gd name="connsiteY45" fmla="*/ 640080 h 1391920"/>
              <a:gd name="connsiteX46" fmla="*/ 1169162 w 1199642"/>
              <a:gd name="connsiteY46" fmla="*/ 579120 h 1391920"/>
              <a:gd name="connsiteX47" fmla="*/ 1159002 w 1199642"/>
              <a:gd name="connsiteY47" fmla="*/ 508000 h 1391920"/>
              <a:gd name="connsiteX48" fmla="*/ 1138682 w 1199642"/>
              <a:gd name="connsiteY48" fmla="*/ 447040 h 1391920"/>
              <a:gd name="connsiteX49" fmla="*/ 1128522 w 1199642"/>
              <a:gd name="connsiteY49" fmla="*/ 416560 h 1391920"/>
              <a:gd name="connsiteX50" fmla="*/ 1108202 w 1199642"/>
              <a:gd name="connsiteY50" fmla="*/ 375920 h 1391920"/>
              <a:gd name="connsiteX51" fmla="*/ 1098042 w 1199642"/>
              <a:gd name="connsiteY51" fmla="*/ 345440 h 1391920"/>
              <a:gd name="connsiteX52" fmla="*/ 1067562 w 1199642"/>
              <a:gd name="connsiteY52" fmla="*/ 314960 h 1391920"/>
              <a:gd name="connsiteX53" fmla="*/ 1057402 w 1199642"/>
              <a:gd name="connsiteY53" fmla="*/ 284480 h 1391920"/>
              <a:gd name="connsiteX54" fmla="*/ 976122 w 1199642"/>
              <a:gd name="connsiteY54" fmla="*/ 193040 h 1391920"/>
              <a:gd name="connsiteX55" fmla="*/ 945642 w 1199642"/>
              <a:gd name="connsiteY55" fmla="*/ 162560 h 1391920"/>
              <a:gd name="connsiteX56" fmla="*/ 874522 w 1199642"/>
              <a:gd name="connsiteY56" fmla="*/ 111760 h 1391920"/>
              <a:gd name="connsiteX57" fmla="*/ 864362 w 1199642"/>
              <a:gd name="connsiteY57" fmla="*/ 81280 h 1391920"/>
              <a:gd name="connsiteX58" fmla="*/ 803402 w 1199642"/>
              <a:gd name="connsiteY58" fmla="*/ 40640 h 1391920"/>
              <a:gd name="connsiteX59" fmla="*/ 772922 w 1199642"/>
              <a:gd name="connsiteY59" fmla="*/ 30480 h 139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99642" h="1391920">
                <a:moveTo>
                  <a:pt x="772922" y="30480"/>
                </a:moveTo>
                <a:cubicBezTo>
                  <a:pt x="711962" y="27093"/>
                  <a:pt x="650866" y="25609"/>
                  <a:pt x="590042" y="20320"/>
                </a:cubicBezTo>
                <a:cubicBezTo>
                  <a:pt x="572838" y="18824"/>
                  <a:pt x="556232" y="13249"/>
                  <a:pt x="539242" y="10160"/>
                </a:cubicBezTo>
                <a:cubicBezTo>
                  <a:pt x="518974" y="6475"/>
                  <a:pt x="498602" y="3387"/>
                  <a:pt x="478282" y="0"/>
                </a:cubicBezTo>
                <a:cubicBezTo>
                  <a:pt x="455323" y="1640"/>
                  <a:pt x="333062" y="4380"/>
                  <a:pt x="285242" y="20320"/>
                </a:cubicBezTo>
                <a:cubicBezTo>
                  <a:pt x="270874" y="25109"/>
                  <a:pt x="258664" y="35015"/>
                  <a:pt x="244602" y="40640"/>
                </a:cubicBezTo>
                <a:cubicBezTo>
                  <a:pt x="224715" y="48595"/>
                  <a:pt x="201464" y="49079"/>
                  <a:pt x="183642" y="60960"/>
                </a:cubicBezTo>
                <a:lnTo>
                  <a:pt x="122682" y="101600"/>
                </a:lnTo>
                <a:lnTo>
                  <a:pt x="92202" y="121920"/>
                </a:lnTo>
                <a:cubicBezTo>
                  <a:pt x="85429" y="132080"/>
                  <a:pt x="77343" y="141478"/>
                  <a:pt x="71882" y="152400"/>
                </a:cubicBezTo>
                <a:cubicBezTo>
                  <a:pt x="67093" y="161979"/>
                  <a:pt x="68412" y="174517"/>
                  <a:pt x="61722" y="182880"/>
                </a:cubicBezTo>
                <a:cubicBezTo>
                  <a:pt x="54094" y="192415"/>
                  <a:pt x="41402" y="196427"/>
                  <a:pt x="31242" y="203200"/>
                </a:cubicBezTo>
                <a:cubicBezTo>
                  <a:pt x="27855" y="216747"/>
                  <a:pt x="26583" y="231005"/>
                  <a:pt x="21082" y="243840"/>
                </a:cubicBezTo>
                <a:cubicBezTo>
                  <a:pt x="16272" y="255063"/>
                  <a:pt x="1022" y="262112"/>
                  <a:pt x="762" y="274320"/>
                </a:cubicBezTo>
                <a:cubicBezTo>
                  <a:pt x="-2409" y="423338"/>
                  <a:pt x="4965" y="572427"/>
                  <a:pt x="10922" y="721360"/>
                </a:cubicBezTo>
                <a:cubicBezTo>
                  <a:pt x="11601" y="738326"/>
                  <a:pt x="20412" y="791140"/>
                  <a:pt x="31242" y="812800"/>
                </a:cubicBezTo>
                <a:cubicBezTo>
                  <a:pt x="36703" y="823722"/>
                  <a:pt x="46101" y="832358"/>
                  <a:pt x="51562" y="843280"/>
                </a:cubicBezTo>
                <a:cubicBezTo>
                  <a:pt x="56351" y="852859"/>
                  <a:pt x="56933" y="864181"/>
                  <a:pt x="61722" y="873760"/>
                </a:cubicBezTo>
                <a:cubicBezTo>
                  <a:pt x="67183" y="884682"/>
                  <a:pt x="76581" y="893318"/>
                  <a:pt x="82042" y="904240"/>
                </a:cubicBezTo>
                <a:cubicBezTo>
                  <a:pt x="86831" y="913819"/>
                  <a:pt x="86889" y="925421"/>
                  <a:pt x="92202" y="934720"/>
                </a:cubicBezTo>
                <a:cubicBezTo>
                  <a:pt x="100603" y="949422"/>
                  <a:pt x="113707" y="961001"/>
                  <a:pt x="122682" y="975360"/>
                </a:cubicBezTo>
                <a:cubicBezTo>
                  <a:pt x="130709" y="988203"/>
                  <a:pt x="135210" y="1003013"/>
                  <a:pt x="143002" y="1016000"/>
                </a:cubicBezTo>
                <a:cubicBezTo>
                  <a:pt x="155567" y="1036941"/>
                  <a:pt x="170095" y="1056640"/>
                  <a:pt x="183642" y="1076960"/>
                </a:cubicBezTo>
                <a:lnTo>
                  <a:pt x="203962" y="1107440"/>
                </a:lnTo>
                <a:cubicBezTo>
                  <a:pt x="210735" y="1117600"/>
                  <a:pt x="215648" y="1129286"/>
                  <a:pt x="224282" y="1137920"/>
                </a:cubicBezTo>
                <a:cubicBezTo>
                  <a:pt x="293876" y="1207514"/>
                  <a:pt x="261332" y="1182940"/>
                  <a:pt x="315722" y="1219200"/>
                </a:cubicBezTo>
                <a:cubicBezTo>
                  <a:pt x="322495" y="1229360"/>
                  <a:pt x="327408" y="1241046"/>
                  <a:pt x="336042" y="1249680"/>
                </a:cubicBezTo>
                <a:cubicBezTo>
                  <a:pt x="343311" y="1256949"/>
                  <a:pt x="393701" y="1292788"/>
                  <a:pt x="407162" y="1300480"/>
                </a:cubicBezTo>
                <a:cubicBezTo>
                  <a:pt x="420312" y="1307994"/>
                  <a:pt x="434815" y="1313008"/>
                  <a:pt x="447802" y="1320800"/>
                </a:cubicBezTo>
                <a:cubicBezTo>
                  <a:pt x="468743" y="1333365"/>
                  <a:pt x="485594" y="1353717"/>
                  <a:pt x="508762" y="1361440"/>
                </a:cubicBezTo>
                <a:lnTo>
                  <a:pt x="569722" y="1381760"/>
                </a:lnTo>
                <a:lnTo>
                  <a:pt x="600202" y="1391920"/>
                </a:lnTo>
                <a:cubicBezTo>
                  <a:pt x="688255" y="1388533"/>
                  <a:pt x="776439" y="1387622"/>
                  <a:pt x="864362" y="1381760"/>
                </a:cubicBezTo>
                <a:cubicBezTo>
                  <a:pt x="878295" y="1380831"/>
                  <a:pt x="892513" y="1377845"/>
                  <a:pt x="905002" y="1371600"/>
                </a:cubicBezTo>
                <a:cubicBezTo>
                  <a:pt x="926845" y="1360678"/>
                  <a:pt x="965962" y="1330960"/>
                  <a:pt x="965962" y="1330960"/>
                </a:cubicBezTo>
                <a:lnTo>
                  <a:pt x="1047242" y="1209040"/>
                </a:lnTo>
                <a:cubicBezTo>
                  <a:pt x="1054015" y="1198880"/>
                  <a:pt x="1063701" y="1190144"/>
                  <a:pt x="1067562" y="1178560"/>
                </a:cubicBezTo>
                <a:cubicBezTo>
                  <a:pt x="1070949" y="1168400"/>
                  <a:pt x="1072933" y="1157659"/>
                  <a:pt x="1077722" y="1148080"/>
                </a:cubicBezTo>
                <a:cubicBezTo>
                  <a:pt x="1083183" y="1137158"/>
                  <a:pt x="1093083" y="1128758"/>
                  <a:pt x="1098042" y="1117600"/>
                </a:cubicBezTo>
                <a:cubicBezTo>
                  <a:pt x="1106741" y="1098027"/>
                  <a:pt x="1111589" y="1076960"/>
                  <a:pt x="1118362" y="1056640"/>
                </a:cubicBezTo>
                <a:cubicBezTo>
                  <a:pt x="1121749" y="1046480"/>
                  <a:pt x="1122581" y="1035071"/>
                  <a:pt x="1128522" y="1026160"/>
                </a:cubicBezTo>
                <a:cubicBezTo>
                  <a:pt x="1160723" y="977858"/>
                  <a:pt x="1144981" y="1007264"/>
                  <a:pt x="1169162" y="934720"/>
                </a:cubicBezTo>
                <a:lnTo>
                  <a:pt x="1179322" y="904240"/>
                </a:lnTo>
                <a:cubicBezTo>
                  <a:pt x="1182709" y="894080"/>
                  <a:pt x="1187382" y="884262"/>
                  <a:pt x="1189482" y="873760"/>
                </a:cubicBezTo>
                <a:lnTo>
                  <a:pt x="1199642" y="822960"/>
                </a:lnTo>
                <a:cubicBezTo>
                  <a:pt x="1196255" y="762000"/>
                  <a:pt x="1197055" y="700663"/>
                  <a:pt x="1189482" y="640080"/>
                </a:cubicBezTo>
                <a:cubicBezTo>
                  <a:pt x="1186825" y="618826"/>
                  <a:pt x="1169162" y="579120"/>
                  <a:pt x="1169162" y="579120"/>
                </a:cubicBezTo>
                <a:cubicBezTo>
                  <a:pt x="1165775" y="555413"/>
                  <a:pt x="1164387" y="531334"/>
                  <a:pt x="1159002" y="508000"/>
                </a:cubicBezTo>
                <a:cubicBezTo>
                  <a:pt x="1154186" y="487129"/>
                  <a:pt x="1145455" y="467360"/>
                  <a:pt x="1138682" y="447040"/>
                </a:cubicBezTo>
                <a:cubicBezTo>
                  <a:pt x="1135295" y="436880"/>
                  <a:pt x="1133311" y="426139"/>
                  <a:pt x="1128522" y="416560"/>
                </a:cubicBezTo>
                <a:cubicBezTo>
                  <a:pt x="1121749" y="403013"/>
                  <a:pt x="1114168" y="389841"/>
                  <a:pt x="1108202" y="375920"/>
                </a:cubicBezTo>
                <a:cubicBezTo>
                  <a:pt x="1103983" y="366076"/>
                  <a:pt x="1103983" y="354351"/>
                  <a:pt x="1098042" y="345440"/>
                </a:cubicBezTo>
                <a:cubicBezTo>
                  <a:pt x="1090072" y="333485"/>
                  <a:pt x="1077722" y="325120"/>
                  <a:pt x="1067562" y="314960"/>
                </a:cubicBezTo>
                <a:cubicBezTo>
                  <a:pt x="1064175" y="304800"/>
                  <a:pt x="1062191" y="294059"/>
                  <a:pt x="1057402" y="284480"/>
                </a:cubicBezTo>
                <a:cubicBezTo>
                  <a:pt x="1039272" y="248220"/>
                  <a:pt x="1003049" y="219967"/>
                  <a:pt x="976122" y="193040"/>
                </a:cubicBezTo>
                <a:cubicBezTo>
                  <a:pt x="965962" y="182880"/>
                  <a:pt x="957597" y="170530"/>
                  <a:pt x="945642" y="162560"/>
                </a:cubicBezTo>
                <a:cubicBezTo>
                  <a:pt x="901073" y="132847"/>
                  <a:pt x="924931" y="149566"/>
                  <a:pt x="874522" y="111760"/>
                </a:cubicBezTo>
                <a:cubicBezTo>
                  <a:pt x="871135" y="101600"/>
                  <a:pt x="871935" y="88853"/>
                  <a:pt x="864362" y="81280"/>
                </a:cubicBezTo>
                <a:cubicBezTo>
                  <a:pt x="847093" y="64011"/>
                  <a:pt x="820671" y="57909"/>
                  <a:pt x="803402" y="40640"/>
                </a:cubicBezTo>
                <a:lnTo>
                  <a:pt x="772922" y="30480"/>
                </a:lnTo>
                <a:close/>
              </a:path>
            </a:pathLst>
          </a:custGeom>
          <a:no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697498" y="3255218"/>
            <a:ext cx="5934109" cy="2913351"/>
            <a:chOff x="2697498" y="3255218"/>
            <a:chExt cx="5934109" cy="2913351"/>
          </a:xfrm>
        </p:grpSpPr>
        <p:sp>
          <p:nvSpPr>
            <p:cNvPr id="7" name="TextBox 6"/>
            <p:cNvSpPr txBox="1"/>
            <p:nvPr/>
          </p:nvSpPr>
          <p:spPr>
            <a:xfrm>
              <a:off x="2697498" y="4968240"/>
              <a:ext cx="1926007" cy="830997"/>
            </a:xfrm>
            <a:prstGeom prst="rect">
              <a:avLst/>
            </a:prstGeom>
            <a:noFill/>
          </p:spPr>
          <p:txBody>
            <a:bodyPr wrap="square" rtlCol="0">
              <a:spAutoFit/>
            </a:bodyPr>
            <a:lstStyle/>
            <a:p>
              <a:r>
                <a:rPr lang="en-US" sz="2400" b="1" dirty="0">
                  <a:solidFill>
                    <a:srgbClr val="002060"/>
                  </a:solidFill>
                </a:rPr>
                <a:t>Pulmonary vein</a:t>
              </a:r>
            </a:p>
          </p:txBody>
        </p:sp>
        <p:sp>
          <p:nvSpPr>
            <p:cNvPr id="8" name="TextBox 7"/>
            <p:cNvSpPr txBox="1"/>
            <p:nvPr/>
          </p:nvSpPr>
          <p:spPr>
            <a:xfrm>
              <a:off x="6705600" y="3255218"/>
              <a:ext cx="1926007" cy="830997"/>
            </a:xfrm>
            <a:prstGeom prst="rect">
              <a:avLst/>
            </a:prstGeom>
            <a:noFill/>
          </p:spPr>
          <p:txBody>
            <a:bodyPr wrap="square" rtlCol="0">
              <a:spAutoFit/>
            </a:bodyPr>
            <a:lstStyle/>
            <a:p>
              <a:r>
                <a:rPr lang="en-US" sz="2400" b="1" dirty="0">
                  <a:solidFill>
                    <a:schemeClr val="accent3">
                      <a:lumMod val="50000"/>
                    </a:schemeClr>
                  </a:solidFill>
                </a:rPr>
                <a:t>Pulmonary vein</a:t>
              </a:r>
            </a:p>
          </p:txBody>
        </p:sp>
        <p:sp>
          <p:nvSpPr>
            <p:cNvPr id="9" name="TextBox 8"/>
            <p:cNvSpPr txBox="1"/>
            <p:nvPr/>
          </p:nvSpPr>
          <p:spPr>
            <a:xfrm>
              <a:off x="5039738" y="4968240"/>
              <a:ext cx="1926007" cy="1200329"/>
            </a:xfrm>
            <a:prstGeom prst="rect">
              <a:avLst/>
            </a:prstGeom>
            <a:noFill/>
          </p:spPr>
          <p:txBody>
            <a:bodyPr wrap="square" rtlCol="0">
              <a:spAutoFit/>
            </a:bodyPr>
            <a:lstStyle/>
            <a:p>
              <a:r>
                <a:rPr lang="en-US" sz="2400" b="1" dirty="0">
                  <a:solidFill>
                    <a:srgbClr val="FF0000"/>
                  </a:solidFill>
                </a:rPr>
                <a:t>These might be the same vessel.</a:t>
              </a:r>
            </a:p>
          </p:txBody>
        </p:sp>
      </p:grpSp>
    </p:spTree>
    <p:extLst>
      <p:ext uri="{BB962C8B-B14F-4D97-AF65-F5344CB8AC3E}">
        <p14:creationId xmlns:p14="http://schemas.microsoft.com/office/powerpoint/2010/main" val="383262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24200" y="674717"/>
            <a:ext cx="2636825" cy="3970318"/>
          </a:xfrm>
          <a:prstGeom prst="rect">
            <a:avLst/>
          </a:prstGeom>
          <a:noFill/>
        </p:spPr>
        <p:txBody>
          <a:bodyPr wrap="square" rtlCol="0">
            <a:spAutoFit/>
          </a:bodyPr>
          <a:lstStyle/>
          <a:p>
            <a:r>
              <a:rPr lang="en-US" b="1" dirty="0">
                <a:solidFill>
                  <a:srgbClr val="0070C0"/>
                </a:solidFill>
                <a:latin typeface="Times New Roman" panose="02020603050405020304" pitchFamily="18" charset="0"/>
                <a:cs typeface="Times New Roman" panose="02020603050405020304" pitchFamily="18" charset="0"/>
              </a:rPr>
              <a:t>Two more drawings to make sure we’re not missing the point.  </a:t>
            </a:r>
            <a:r>
              <a:rPr lang="en-US" b="1" dirty="0">
                <a:solidFill>
                  <a:srgbClr val="002060"/>
                </a:solidFill>
                <a:latin typeface="Times New Roman" panose="02020603050405020304" pitchFamily="18" charset="0"/>
                <a:cs typeface="Times New Roman" panose="02020603050405020304" pitchFamily="18" charset="0"/>
              </a:rPr>
              <a:t>Respiratory bronchioles </a:t>
            </a:r>
            <a:r>
              <a:rPr lang="en-US" b="1" dirty="0">
                <a:solidFill>
                  <a:srgbClr val="0070C0"/>
                </a:solidFill>
                <a:latin typeface="Times New Roman" panose="02020603050405020304" pitchFamily="18" charset="0"/>
                <a:cs typeface="Times New Roman" panose="02020603050405020304" pitchFamily="18" charset="0"/>
              </a:rPr>
              <a:t>are bronchioles that have a few alveoli associated with them, before the give way to all alveoli.  </a:t>
            </a:r>
            <a:r>
              <a:rPr lang="en-US" b="1" dirty="0">
                <a:solidFill>
                  <a:srgbClr val="002060"/>
                </a:solidFill>
                <a:latin typeface="Times New Roman" panose="02020603050405020304" pitchFamily="18" charset="0"/>
                <a:cs typeface="Times New Roman" panose="02020603050405020304" pitchFamily="18" charset="0"/>
              </a:rPr>
              <a:t>Terminal bronchioles </a:t>
            </a:r>
            <a:r>
              <a:rPr lang="en-US" b="1" dirty="0">
                <a:solidFill>
                  <a:srgbClr val="0070C0"/>
                </a:solidFill>
                <a:latin typeface="Times New Roman" panose="02020603050405020304" pitchFamily="18" charset="0"/>
                <a:cs typeface="Times New Roman" panose="02020603050405020304" pitchFamily="18" charset="0"/>
              </a:rPr>
              <a:t>are the last (smallest) bronchioles without alveoli, so they are just proximal to the respiratory bronchioles.</a:t>
            </a:r>
          </a:p>
        </p:txBody>
      </p:sp>
      <p:sp>
        <p:nvSpPr>
          <p:cNvPr id="9" name="TextBox 8"/>
          <p:cNvSpPr txBox="1"/>
          <p:nvPr/>
        </p:nvSpPr>
        <p:spPr>
          <a:xfrm>
            <a:off x="76201" y="5181600"/>
            <a:ext cx="8991599" cy="1323439"/>
          </a:xfrm>
          <a:prstGeom prst="rect">
            <a:avLst/>
          </a:prstGeom>
          <a:noFill/>
        </p:spPr>
        <p:txBody>
          <a:bodyPr wrap="square" rtlCol="0">
            <a:spAutoFit/>
          </a:bodyPr>
          <a:lstStyle/>
          <a:p>
            <a:r>
              <a:rPr lang="en-US" sz="1600" b="1" dirty="0">
                <a:solidFill>
                  <a:srgbClr val="002060"/>
                </a:solidFill>
                <a:latin typeface="Tempus Sans ITC" pitchFamily="82" charset="0"/>
              </a:rPr>
              <a:t>Remember that bronchioles are relatively thick walled, and lined by respiratory epithelium (though that epithelium at this point may have shortened to simple columnar instead of pseudostratified.  Alveoli are thin walled, lined by simple squamous epithelium.  Therefore, respiratory bronchioles will have an epithelial lining that alternates from respiratory epithelium to simple squamous.  Terminal bronchioles are lined entirely by respiratory epithelium.</a:t>
            </a:r>
            <a:endParaRPr lang="en-US" sz="1600" b="1" dirty="0">
              <a:solidFill>
                <a:srgbClr val="0070C0"/>
              </a:solidFill>
              <a:latin typeface="Tempus Sans ITC" pitchFamily="82" charset="0"/>
            </a:endParaRPr>
          </a:p>
        </p:txBody>
      </p:sp>
      <p:sp>
        <p:nvSpPr>
          <p:cNvPr id="7" name="Rectangle 6"/>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RESPIRATORY AND TERMINAL BRONCHIOLES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1161"/>
            <a:ext cx="3157240" cy="403383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1025" y="608171"/>
            <a:ext cx="3382975" cy="4536262"/>
          </a:xfrm>
          <a:prstGeom prst="rect">
            <a:avLst/>
          </a:prstGeom>
        </p:spPr>
      </p:pic>
    </p:spTree>
    <p:extLst>
      <p:ext uri="{BB962C8B-B14F-4D97-AF65-F5344CB8AC3E}">
        <p14:creationId xmlns:p14="http://schemas.microsoft.com/office/powerpoint/2010/main" val="271372699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400" y="533400"/>
            <a:ext cx="90606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032921"/>
            <a:ext cx="8305800" cy="5814919"/>
          </a:xfrm>
          <a:prstGeom prst="rect">
            <a:avLst/>
          </a:prstGeom>
        </p:spPr>
      </p:pic>
      <p:sp>
        <p:nvSpPr>
          <p:cNvPr id="9" name="TextBox 8"/>
          <p:cNvSpPr txBox="1"/>
          <p:nvPr/>
        </p:nvSpPr>
        <p:spPr>
          <a:xfrm>
            <a:off x="2958147" y="5334000"/>
            <a:ext cx="3595053" cy="1015663"/>
          </a:xfrm>
          <a:prstGeom prst="rect">
            <a:avLst/>
          </a:prstGeom>
          <a:solidFill>
            <a:schemeClr val="bg1"/>
          </a:solidFill>
        </p:spPr>
        <p:txBody>
          <a:bodyPr wrap="square" rtlCol="0">
            <a:spAutoFit/>
          </a:bodyPr>
          <a:lstStyle/>
          <a:p>
            <a:r>
              <a:rPr lang="en-US" sz="2400" b="1" dirty="0">
                <a:solidFill>
                  <a:srgbClr val="FFC000"/>
                </a:solidFill>
              </a:rPr>
              <a:t>Bronchiole, </a:t>
            </a:r>
            <a:r>
              <a:rPr lang="en-US" b="1" dirty="0">
                <a:solidFill>
                  <a:srgbClr val="FFC000"/>
                </a:solidFill>
              </a:rPr>
              <a:t>likely terminal based on apparent continuity with respiratory bronchiole</a:t>
            </a:r>
          </a:p>
        </p:txBody>
      </p:sp>
      <p:sp>
        <p:nvSpPr>
          <p:cNvPr id="12" name="Freeform 11"/>
          <p:cNvSpPr/>
          <p:nvPr/>
        </p:nvSpPr>
        <p:spPr>
          <a:xfrm>
            <a:off x="6654800" y="5238845"/>
            <a:ext cx="1249680" cy="1507395"/>
          </a:xfrm>
          <a:custGeom>
            <a:avLst/>
            <a:gdLst>
              <a:gd name="connsiteX0" fmla="*/ 904240 w 1249680"/>
              <a:gd name="connsiteY0" fmla="*/ 592995 h 1507395"/>
              <a:gd name="connsiteX1" fmla="*/ 883920 w 1249680"/>
              <a:gd name="connsiteY1" fmla="*/ 542195 h 1507395"/>
              <a:gd name="connsiteX2" fmla="*/ 853440 w 1249680"/>
              <a:gd name="connsiteY2" fmla="*/ 521875 h 1507395"/>
              <a:gd name="connsiteX3" fmla="*/ 812800 w 1249680"/>
              <a:gd name="connsiteY3" fmla="*/ 481235 h 1507395"/>
              <a:gd name="connsiteX4" fmla="*/ 772160 w 1249680"/>
              <a:gd name="connsiteY4" fmla="*/ 410115 h 1507395"/>
              <a:gd name="connsiteX5" fmla="*/ 711200 w 1249680"/>
              <a:gd name="connsiteY5" fmla="*/ 349155 h 1507395"/>
              <a:gd name="connsiteX6" fmla="*/ 680720 w 1249680"/>
              <a:gd name="connsiteY6" fmla="*/ 328835 h 1507395"/>
              <a:gd name="connsiteX7" fmla="*/ 650240 w 1249680"/>
              <a:gd name="connsiteY7" fmla="*/ 288195 h 1507395"/>
              <a:gd name="connsiteX8" fmla="*/ 589280 w 1249680"/>
              <a:gd name="connsiteY8" fmla="*/ 257715 h 1507395"/>
              <a:gd name="connsiteX9" fmla="*/ 477520 w 1249680"/>
              <a:gd name="connsiteY9" fmla="*/ 186595 h 1507395"/>
              <a:gd name="connsiteX10" fmla="*/ 426720 w 1249680"/>
              <a:gd name="connsiteY10" fmla="*/ 135795 h 1507395"/>
              <a:gd name="connsiteX11" fmla="*/ 365760 w 1249680"/>
              <a:gd name="connsiteY11" fmla="*/ 74835 h 1507395"/>
              <a:gd name="connsiteX12" fmla="*/ 335280 w 1249680"/>
              <a:gd name="connsiteY12" fmla="*/ 44355 h 1507395"/>
              <a:gd name="connsiteX13" fmla="*/ 304800 w 1249680"/>
              <a:gd name="connsiteY13" fmla="*/ 34195 h 1507395"/>
              <a:gd name="connsiteX14" fmla="*/ 274320 w 1249680"/>
              <a:gd name="connsiteY14" fmla="*/ 3715 h 1507395"/>
              <a:gd name="connsiteX15" fmla="*/ 111760 w 1249680"/>
              <a:gd name="connsiteY15" fmla="*/ 24035 h 1507395"/>
              <a:gd name="connsiteX16" fmla="*/ 60960 w 1249680"/>
              <a:gd name="connsiteY16" fmla="*/ 95155 h 1507395"/>
              <a:gd name="connsiteX17" fmla="*/ 40640 w 1249680"/>
              <a:gd name="connsiteY17" fmla="*/ 125635 h 1507395"/>
              <a:gd name="connsiteX18" fmla="*/ 20320 w 1249680"/>
              <a:gd name="connsiteY18" fmla="*/ 186595 h 1507395"/>
              <a:gd name="connsiteX19" fmla="*/ 0 w 1249680"/>
              <a:gd name="connsiteY19" fmla="*/ 237395 h 1507395"/>
              <a:gd name="connsiteX20" fmla="*/ 10160 w 1249680"/>
              <a:gd name="connsiteY20" fmla="*/ 684435 h 1507395"/>
              <a:gd name="connsiteX21" fmla="*/ 30480 w 1249680"/>
              <a:gd name="connsiteY21" fmla="*/ 745395 h 1507395"/>
              <a:gd name="connsiteX22" fmla="*/ 40640 w 1249680"/>
              <a:gd name="connsiteY22" fmla="*/ 775875 h 1507395"/>
              <a:gd name="connsiteX23" fmla="*/ 60960 w 1249680"/>
              <a:gd name="connsiteY23" fmla="*/ 806355 h 1507395"/>
              <a:gd name="connsiteX24" fmla="*/ 71120 w 1249680"/>
              <a:gd name="connsiteY24" fmla="*/ 836835 h 1507395"/>
              <a:gd name="connsiteX25" fmla="*/ 91440 w 1249680"/>
              <a:gd name="connsiteY25" fmla="*/ 867315 h 1507395"/>
              <a:gd name="connsiteX26" fmla="*/ 121920 w 1249680"/>
              <a:gd name="connsiteY26" fmla="*/ 928275 h 1507395"/>
              <a:gd name="connsiteX27" fmla="*/ 172720 w 1249680"/>
              <a:gd name="connsiteY27" fmla="*/ 1019715 h 1507395"/>
              <a:gd name="connsiteX28" fmla="*/ 182880 w 1249680"/>
              <a:gd name="connsiteY28" fmla="*/ 1050195 h 1507395"/>
              <a:gd name="connsiteX29" fmla="*/ 213360 w 1249680"/>
              <a:gd name="connsiteY29" fmla="*/ 1080675 h 1507395"/>
              <a:gd name="connsiteX30" fmla="*/ 233680 w 1249680"/>
              <a:gd name="connsiteY30" fmla="*/ 1121315 h 1507395"/>
              <a:gd name="connsiteX31" fmla="*/ 264160 w 1249680"/>
              <a:gd name="connsiteY31" fmla="*/ 1151795 h 1507395"/>
              <a:gd name="connsiteX32" fmla="*/ 284480 w 1249680"/>
              <a:gd name="connsiteY32" fmla="*/ 1192435 h 1507395"/>
              <a:gd name="connsiteX33" fmla="*/ 325120 w 1249680"/>
              <a:gd name="connsiteY33" fmla="*/ 1253395 h 1507395"/>
              <a:gd name="connsiteX34" fmla="*/ 345440 w 1249680"/>
              <a:gd name="connsiteY34" fmla="*/ 1294035 h 1507395"/>
              <a:gd name="connsiteX35" fmla="*/ 406400 w 1249680"/>
              <a:gd name="connsiteY35" fmla="*/ 1334675 h 1507395"/>
              <a:gd name="connsiteX36" fmla="*/ 426720 w 1249680"/>
              <a:gd name="connsiteY36" fmla="*/ 1375315 h 1507395"/>
              <a:gd name="connsiteX37" fmla="*/ 467360 w 1249680"/>
              <a:gd name="connsiteY37" fmla="*/ 1385475 h 1507395"/>
              <a:gd name="connsiteX38" fmla="*/ 497840 w 1249680"/>
              <a:gd name="connsiteY38" fmla="*/ 1405795 h 1507395"/>
              <a:gd name="connsiteX39" fmla="*/ 558800 w 1249680"/>
              <a:gd name="connsiteY39" fmla="*/ 1426115 h 1507395"/>
              <a:gd name="connsiteX40" fmla="*/ 701040 w 1249680"/>
              <a:gd name="connsiteY40" fmla="*/ 1466755 h 1507395"/>
              <a:gd name="connsiteX41" fmla="*/ 731520 w 1249680"/>
              <a:gd name="connsiteY41" fmla="*/ 1487075 h 1507395"/>
              <a:gd name="connsiteX42" fmla="*/ 853440 w 1249680"/>
              <a:gd name="connsiteY42" fmla="*/ 1507395 h 1507395"/>
              <a:gd name="connsiteX43" fmla="*/ 995680 w 1249680"/>
              <a:gd name="connsiteY43" fmla="*/ 1497235 h 1507395"/>
              <a:gd name="connsiteX44" fmla="*/ 1076960 w 1249680"/>
              <a:gd name="connsiteY44" fmla="*/ 1476915 h 1507395"/>
              <a:gd name="connsiteX45" fmla="*/ 1107440 w 1249680"/>
              <a:gd name="connsiteY45" fmla="*/ 1456595 h 1507395"/>
              <a:gd name="connsiteX46" fmla="*/ 1168400 w 1249680"/>
              <a:gd name="connsiteY46" fmla="*/ 1426115 h 1507395"/>
              <a:gd name="connsiteX47" fmla="*/ 1188720 w 1249680"/>
              <a:gd name="connsiteY47" fmla="*/ 1385475 h 1507395"/>
              <a:gd name="connsiteX48" fmla="*/ 1209040 w 1249680"/>
              <a:gd name="connsiteY48" fmla="*/ 1354995 h 1507395"/>
              <a:gd name="connsiteX49" fmla="*/ 1249680 w 1249680"/>
              <a:gd name="connsiteY49" fmla="*/ 1273715 h 1507395"/>
              <a:gd name="connsiteX50" fmla="*/ 1239520 w 1249680"/>
              <a:gd name="connsiteY50" fmla="*/ 1131475 h 1507395"/>
              <a:gd name="connsiteX51" fmla="*/ 1229360 w 1249680"/>
              <a:gd name="connsiteY51" fmla="*/ 1090835 h 1507395"/>
              <a:gd name="connsiteX52" fmla="*/ 1209040 w 1249680"/>
              <a:gd name="connsiteY52" fmla="*/ 999395 h 1507395"/>
              <a:gd name="connsiteX53" fmla="*/ 1188720 w 1249680"/>
              <a:gd name="connsiteY53" fmla="*/ 928275 h 1507395"/>
              <a:gd name="connsiteX54" fmla="*/ 1168400 w 1249680"/>
              <a:gd name="connsiteY54" fmla="*/ 897795 h 1507395"/>
              <a:gd name="connsiteX55" fmla="*/ 1137920 w 1249680"/>
              <a:gd name="connsiteY55" fmla="*/ 816515 h 1507395"/>
              <a:gd name="connsiteX56" fmla="*/ 1127760 w 1249680"/>
              <a:gd name="connsiteY56" fmla="*/ 786035 h 1507395"/>
              <a:gd name="connsiteX57" fmla="*/ 1107440 w 1249680"/>
              <a:gd name="connsiteY57" fmla="*/ 755555 h 1507395"/>
              <a:gd name="connsiteX58" fmla="*/ 1066800 w 1249680"/>
              <a:gd name="connsiteY58" fmla="*/ 694595 h 1507395"/>
              <a:gd name="connsiteX59" fmla="*/ 1056640 w 1249680"/>
              <a:gd name="connsiteY59" fmla="*/ 664115 h 1507395"/>
              <a:gd name="connsiteX60" fmla="*/ 975360 w 1249680"/>
              <a:gd name="connsiteY60" fmla="*/ 562515 h 1507395"/>
              <a:gd name="connsiteX61" fmla="*/ 965200 w 1249680"/>
              <a:gd name="connsiteY61" fmla="*/ 532035 h 1507395"/>
              <a:gd name="connsiteX62" fmla="*/ 904240 w 1249680"/>
              <a:gd name="connsiteY62" fmla="*/ 481235 h 1507395"/>
              <a:gd name="connsiteX63" fmla="*/ 873760 w 1249680"/>
              <a:gd name="connsiteY63" fmla="*/ 450755 h 1507395"/>
              <a:gd name="connsiteX64" fmla="*/ 812800 w 1249680"/>
              <a:gd name="connsiteY64" fmla="*/ 410115 h 1507395"/>
              <a:gd name="connsiteX65" fmla="*/ 751840 w 1249680"/>
              <a:gd name="connsiteY65" fmla="*/ 369475 h 1507395"/>
              <a:gd name="connsiteX66" fmla="*/ 721360 w 1249680"/>
              <a:gd name="connsiteY66" fmla="*/ 349155 h 1507395"/>
              <a:gd name="connsiteX67" fmla="*/ 690880 w 1249680"/>
              <a:gd name="connsiteY67" fmla="*/ 328835 h 1507395"/>
              <a:gd name="connsiteX68" fmla="*/ 670560 w 1249680"/>
              <a:gd name="connsiteY68" fmla="*/ 308515 h 150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249680" h="1507395">
                <a:moveTo>
                  <a:pt x="904240" y="592995"/>
                </a:moveTo>
                <a:cubicBezTo>
                  <a:pt x="897467" y="576062"/>
                  <a:pt x="894520" y="557036"/>
                  <a:pt x="883920" y="542195"/>
                </a:cubicBezTo>
                <a:cubicBezTo>
                  <a:pt x="876823" y="532259"/>
                  <a:pt x="862711" y="529822"/>
                  <a:pt x="853440" y="521875"/>
                </a:cubicBezTo>
                <a:cubicBezTo>
                  <a:pt x="838894" y="509407"/>
                  <a:pt x="824295" y="496561"/>
                  <a:pt x="812800" y="481235"/>
                </a:cubicBezTo>
                <a:cubicBezTo>
                  <a:pt x="768644" y="422361"/>
                  <a:pt x="815696" y="459092"/>
                  <a:pt x="772160" y="410115"/>
                </a:cubicBezTo>
                <a:cubicBezTo>
                  <a:pt x="753068" y="388637"/>
                  <a:pt x="735110" y="365095"/>
                  <a:pt x="711200" y="349155"/>
                </a:cubicBezTo>
                <a:cubicBezTo>
                  <a:pt x="701040" y="342382"/>
                  <a:pt x="689354" y="337469"/>
                  <a:pt x="680720" y="328835"/>
                </a:cubicBezTo>
                <a:cubicBezTo>
                  <a:pt x="668746" y="316861"/>
                  <a:pt x="662214" y="300169"/>
                  <a:pt x="650240" y="288195"/>
                </a:cubicBezTo>
                <a:cubicBezTo>
                  <a:pt x="630545" y="268500"/>
                  <a:pt x="614070" y="265978"/>
                  <a:pt x="589280" y="257715"/>
                </a:cubicBezTo>
                <a:cubicBezTo>
                  <a:pt x="499432" y="190329"/>
                  <a:pt x="540129" y="207465"/>
                  <a:pt x="477520" y="186595"/>
                </a:cubicBezTo>
                <a:cubicBezTo>
                  <a:pt x="435648" y="123788"/>
                  <a:pt x="482138" y="185056"/>
                  <a:pt x="426720" y="135795"/>
                </a:cubicBezTo>
                <a:cubicBezTo>
                  <a:pt x="405242" y="116703"/>
                  <a:pt x="386080" y="95155"/>
                  <a:pt x="365760" y="74835"/>
                </a:cubicBezTo>
                <a:cubicBezTo>
                  <a:pt x="355600" y="64675"/>
                  <a:pt x="348911" y="48899"/>
                  <a:pt x="335280" y="44355"/>
                </a:cubicBezTo>
                <a:lnTo>
                  <a:pt x="304800" y="34195"/>
                </a:lnTo>
                <a:cubicBezTo>
                  <a:pt x="294640" y="24035"/>
                  <a:pt x="288577" y="5497"/>
                  <a:pt x="274320" y="3715"/>
                </a:cubicBezTo>
                <a:cubicBezTo>
                  <a:pt x="194455" y="-6268"/>
                  <a:pt x="168877" y="4996"/>
                  <a:pt x="111760" y="24035"/>
                </a:cubicBezTo>
                <a:cubicBezTo>
                  <a:pt x="62113" y="73682"/>
                  <a:pt x="96621" y="32748"/>
                  <a:pt x="60960" y="95155"/>
                </a:cubicBezTo>
                <a:cubicBezTo>
                  <a:pt x="54902" y="105757"/>
                  <a:pt x="45599" y="114477"/>
                  <a:pt x="40640" y="125635"/>
                </a:cubicBezTo>
                <a:cubicBezTo>
                  <a:pt x="31941" y="145208"/>
                  <a:pt x="28275" y="166708"/>
                  <a:pt x="20320" y="186595"/>
                </a:cubicBezTo>
                <a:lnTo>
                  <a:pt x="0" y="237395"/>
                </a:lnTo>
                <a:cubicBezTo>
                  <a:pt x="3387" y="386408"/>
                  <a:pt x="1233" y="535651"/>
                  <a:pt x="10160" y="684435"/>
                </a:cubicBezTo>
                <a:cubicBezTo>
                  <a:pt x="11443" y="705816"/>
                  <a:pt x="23707" y="725075"/>
                  <a:pt x="30480" y="745395"/>
                </a:cubicBezTo>
                <a:cubicBezTo>
                  <a:pt x="33867" y="755555"/>
                  <a:pt x="34699" y="766964"/>
                  <a:pt x="40640" y="775875"/>
                </a:cubicBezTo>
                <a:cubicBezTo>
                  <a:pt x="47413" y="786035"/>
                  <a:pt x="55499" y="795433"/>
                  <a:pt x="60960" y="806355"/>
                </a:cubicBezTo>
                <a:cubicBezTo>
                  <a:pt x="65749" y="815934"/>
                  <a:pt x="66331" y="827256"/>
                  <a:pt x="71120" y="836835"/>
                </a:cubicBezTo>
                <a:cubicBezTo>
                  <a:pt x="76581" y="847757"/>
                  <a:pt x="85979" y="856393"/>
                  <a:pt x="91440" y="867315"/>
                </a:cubicBezTo>
                <a:cubicBezTo>
                  <a:pt x="133504" y="951443"/>
                  <a:pt x="63686" y="840924"/>
                  <a:pt x="121920" y="928275"/>
                </a:cubicBezTo>
                <a:cubicBezTo>
                  <a:pt x="141975" y="1008495"/>
                  <a:pt x="116158" y="929216"/>
                  <a:pt x="172720" y="1019715"/>
                </a:cubicBezTo>
                <a:cubicBezTo>
                  <a:pt x="178396" y="1028797"/>
                  <a:pt x="176939" y="1041284"/>
                  <a:pt x="182880" y="1050195"/>
                </a:cubicBezTo>
                <a:cubicBezTo>
                  <a:pt x="190850" y="1062150"/>
                  <a:pt x="205009" y="1068983"/>
                  <a:pt x="213360" y="1080675"/>
                </a:cubicBezTo>
                <a:cubicBezTo>
                  <a:pt x="222163" y="1093000"/>
                  <a:pt x="224877" y="1108990"/>
                  <a:pt x="233680" y="1121315"/>
                </a:cubicBezTo>
                <a:cubicBezTo>
                  <a:pt x="242031" y="1133007"/>
                  <a:pt x="255809" y="1140103"/>
                  <a:pt x="264160" y="1151795"/>
                </a:cubicBezTo>
                <a:cubicBezTo>
                  <a:pt x="272963" y="1164120"/>
                  <a:pt x="276688" y="1179448"/>
                  <a:pt x="284480" y="1192435"/>
                </a:cubicBezTo>
                <a:cubicBezTo>
                  <a:pt x="297045" y="1213376"/>
                  <a:pt x="314198" y="1231552"/>
                  <a:pt x="325120" y="1253395"/>
                </a:cubicBezTo>
                <a:cubicBezTo>
                  <a:pt x="331893" y="1266942"/>
                  <a:pt x="334730" y="1283325"/>
                  <a:pt x="345440" y="1294035"/>
                </a:cubicBezTo>
                <a:cubicBezTo>
                  <a:pt x="362709" y="1311304"/>
                  <a:pt x="406400" y="1334675"/>
                  <a:pt x="406400" y="1334675"/>
                </a:cubicBezTo>
                <a:cubicBezTo>
                  <a:pt x="413173" y="1348222"/>
                  <a:pt x="415085" y="1365619"/>
                  <a:pt x="426720" y="1375315"/>
                </a:cubicBezTo>
                <a:cubicBezTo>
                  <a:pt x="437447" y="1384254"/>
                  <a:pt x="454525" y="1379974"/>
                  <a:pt x="467360" y="1385475"/>
                </a:cubicBezTo>
                <a:cubicBezTo>
                  <a:pt x="478583" y="1390285"/>
                  <a:pt x="486682" y="1400836"/>
                  <a:pt x="497840" y="1405795"/>
                </a:cubicBezTo>
                <a:cubicBezTo>
                  <a:pt x="517413" y="1414494"/>
                  <a:pt x="538205" y="1420231"/>
                  <a:pt x="558800" y="1426115"/>
                </a:cubicBezTo>
                <a:cubicBezTo>
                  <a:pt x="570655" y="1429502"/>
                  <a:pt x="682770" y="1454575"/>
                  <a:pt x="701040" y="1466755"/>
                </a:cubicBezTo>
                <a:cubicBezTo>
                  <a:pt x="711200" y="1473528"/>
                  <a:pt x="720297" y="1482265"/>
                  <a:pt x="731520" y="1487075"/>
                </a:cubicBezTo>
                <a:cubicBezTo>
                  <a:pt x="759161" y="1498921"/>
                  <a:pt x="835518" y="1505155"/>
                  <a:pt x="853440" y="1507395"/>
                </a:cubicBezTo>
                <a:cubicBezTo>
                  <a:pt x="900853" y="1504008"/>
                  <a:pt x="948407" y="1502211"/>
                  <a:pt x="995680" y="1497235"/>
                </a:cubicBezTo>
                <a:cubicBezTo>
                  <a:pt x="1010365" y="1495689"/>
                  <a:pt x="1059008" y="1485891"/>
                  <a:pt x="1076960" y="1476915"/>
                </a:cubicBezTo>
                <a:cubicBezTo>
                  <a:pt x="1087882" y="1471454"/>
                  <a:pt x="1096518" y="1462056"/>
                  <a:pt x="1107440" y="1456595"/>
                </a:cubicBezTo>
                <a:cubicBezTo>
                  <a:pt x="1191568" y="1414531"/>
                  <a:pt x="1081049" y="1484349"/>
                  <a:pt x="1168400" y="1426115"/>
                </a:cubicBezTo>
                <a:cubicBezTo>
                  <a:pt x="1175173" y="1412568"/>
                  <a:pt x="1181206" y="1398625"/>
                  <a:pt x="1188720" y="1385475"/>
                </a:cubicBezTo>
                <a:cubicBezTo>
                  <a:pt x="1194778" y="1374873"/>
                  <a:pt x="1203193" y="1365715"/>
                  <a:pt x="1209040" y="1354995"/>
                </a:cubicBezTo>
                <a:cubicBezTo>
                  <a:pt x="1223545" y="1328402"/>
                  <a:pt x="1249680" y="1273715"/>
                  <a:pt x="1249680" y="1273715"/>
                </a:cubicBezTo>
                <a:cubicBezTo>
                  <a:pt x="1246293" y="1226302"/>
                  <a:pt x="1244769" y="1178718"/>
                  <a:pt x="1239520" y="1131475"/>
                </a:cubicBezTo>
                <a:cubicBezTo>
                  <a:pt x="1237978" y="1117597"/>
                  <a:pt x="1232098" y="1104527"/>
                  <a:pt x="1229360" y="1090835"/>
                </a:cubicBezTo>
                <a:cubicBezTo>
                  <a:pt x="1198801" y="938040"/>
                  <a:pt x="1235404" y="1091669"/>
                  <a:pt x="1209040" y="999395"/>
                </a:cubicBezTo>
                <a:cubicBezTo>
                  <a:pt x="1204700" y="984204"/>
                  <a:pt x="1196840" y="944515"/>
                  <a:pt x="1188720" y="928275"/>
                </a:cubicBezTo>
                <a:cubicBezTo>
                  <a:pt x="1183259" y="917353"/>
                  <a:pt x="1175173" y="907955"/>
                  <a:pt x="1168400" y="897795"/>
                </a:cubicBezTo>
                <a:cubicBezTo>
                  <a:pt x="1149668" y="822868"/>
                  <a:pt x="1169798" y="890896"/>
                  <a:pt x="1137920" y="816515"/>
                </a:cubicBezTo>
                <a:cubicBezTo>
                  <a:pt x="1133701" y="806671"/>
                  <a:pt x="1132549" y="795614"/>
                  <a:pt x="1127760" y="786035"/>
                </a:cubicBezTo>
                <a:cubicBezTo>
                  <a:pt x="1122299" y="775113"/>
                  <a:pt x="1112901" y="766477"/>
                  <a:pt x="1107440" y="755555"/>
                </a:cubicBezTo>
                <a:cubicBezTo>
                  <a:pt x="1078033" y="696740"/>
                  <a:pt x="1124580" y="752375"/>
                  <a:pt x="1066800" y="694595"/>
                </a:cubicBezTo>
                <a:cubicBezTo>
                  <a:pt x="1063413" y="684435"/>
                  <a:pt x="1061841" y="673477"/>
                  <a:pt x="1056640" y="664115"/>
                </a:cubicBezTo>
                <a:cubicBezTo>
                  <a:pt x="1024598" y="606440"/>
                  <a:pt x="1018187" y="605342"/>
                  <a:pt x="975360" y="562515"/>
                </a:cubicBezTo>
                <a:cubicBezTo>
                  <a:pt x="971973" y="552355"/>
                  <a:pt x="971141" y="540946"/>
                  <a:pt x="965200" y="532035"/>
                </a:cubicBezTo>
                <a:cubicBezTo>
                  <a:pt x="942938" y="498642"/>
                  <a:pt x="932353" y="504663"/>
                  <a:pt x="904240" y="481235"/>
                </a:cubicBezTo>
                <a:cubicBezTo>
                  <a:pt x="893202" y="472037"/>
                  <a:pt x="885102" y="459576"/>
                  <a:pt x="873760" y="450755"/>
                </a:cubicBezTo>
                <a:cubicBezTo>
                  <a:pt x="854483" y="435762"/>
                  <a:pt x="833120" y="423662"/>
                  <a:pt x="812800" y="410115"/>
                </a:cubicBezTo>
                <a:lnTo>
                  <a:pt x="751840" y="369475"/>
                </a:lnTo>
                <a:lnTo>
                  <a:pt x="721360" y="349155"/>
                </a:lnTo>
                <a:cubicBezTo>
                  <a:pt x="711200" y="342382"/>
                  <a:pt x="699514" y="337469"/>
                  <a:pt x="690880" y="328835"/>
                </a:cubicBezTo>
                <a:lnTo>
                  <a:pt x="670560" y="308515"/>
                </a:lnTo>
              </a:path>
            </a:pathLst>
          </a:cu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0888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TERMINAL AND RESPIRATORY BRONCHIOLES</a:t>
            </a:r>
          </a:p>
        </p:txBody>
      </p:sp>
      <p:sp>
        <p:nvSpPr>
          <p:cNvPr id="3" name="TextBox 2"/>
          <p:cNvSpPr txBox="1"/>
          <p:nvPr/>
        </p:nvSpPr>
        <p:spPr>
          <a:xfrm>
            <a:off x="84317" y="4953000"/>
            <a:ext cx="9059683" cy="1569660"/>
          </a:xfrm>
          <a:prstGeom prst="rect">
            <a:avLst/>
          </a:prstGeom>
          <a:noFill/>
        </p:spPr>
        <p:txBody>
          <a:bodyPr wrap="square" rtlCol="0">
            <a:spAutoFit/>
          </a:bodyPr>
          <a:lstStyle/>
          <a:p>
            <a:r>
              <a:rPr lang="en-US" sz="1600" b="1" dirty="0">
                <a:solidFill>
                  <a:srgbClr val="0070C0"/>
                </a:solidFill>
                <a:latin typeface="Tempus Sans ITC" pitchFamily="82" charset="0"/>
              </a:rPr>
              <a:t>Note the pattern of alveoli in the respiratory bronchioles varies here.  The more horizontal one has a top border that actually alternates between alveolar (blue arrows) and respiratory epithelium red arrows).  The more vertical respiratory bronchiole actually has respiratory epithelium on one side and alveolar epithelium on the other.  Both fit the definition of respiratory bronchiole. </a:t>
            </a:r>
          </a:p>
          <a:p>
            <a:endParaRPr lang="en-US" sz="1600" b="1" dirty="0">
              <a:solidFill>
                <a:srgbClr val="0070C0"/>
              </a:solidFill>
              <a:latin typeface="Tempus Sans ITC" pitchFamily="82" charset="0"/>
            </a:endParaRPr>
          </a:p>
          <a:p>
            <a:r>
              <a:rPr lang="en-US" sz="1600" b="1" dirty="0">
                <a:solidFill>
                  <a:srgbClr val="0070C0"/>
                </a:solidFill>
                <a:latin typeface="Tempus Sans ITC" pitchFamily="82" charset="0"/>
              </a:rPr>
              <a:t>Also, note the alveoli along these respiratory bronchioles are collapsed.</a:t>
            </a:r>
          </a:p>
        </p:txBody>
      </p:sp>
      <p:pic>
        <p:nvPicPr>
          <p:cNvPr id="6146" name="Picture 2" descr="\\aitl-web1\com\LabManuals\MA\VLM\Lab20\SL112c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5409" y="685800"/>
            <a:ext cx="5528591" cy="414644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V="1">
            <a:off x="5727502" y="1590140"/>
            <a:ext cx="1676400" cy="12954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379704" y="2432756"/>
            <a:ext cx="1476281" cy="168938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3867" y="832623"/>
            <a:ext cx="3649276" cy="3416320"/>
          </a:xfrm>
          <a:prstGeom prst="rect">
            <a:avLst/>
          </a:prstGeom>
          <a:noFill/>
        </p:spPr>
        <p:txBody>
          <a:bodyPr wrap="square" rtlCol="0">
            <a:spAutoFit/>
          </a:bodyPr>
          <a:lstStyle/>
          <a:p>
            <a:r>
              <a:rPr lang="en-US" b="1" dirty="0">
                <a:solidFill>
                  <a:schemeClr val="accent3">
                    <a:lumMod val="50000"/>
                  </a:schemeClr>
                </a:solidFill>
              </a:rPr>
              <a:t>Here you can see </a:t>
            </a:r>
            <a:r>
              <a:rPr lang="en-US" b="1" dirty="0">
                <a:solidFill>
                  <a:schemeClr val="accent3">
                    <a:lumMod val="75000"/>
                  </a:schemeClr>
                </a:solidFill>
              </a:rPr>
              <a:t>respiratory bronchioles </a:t>
            </a:r>
            <a:r>
              <a:rPr lang="en-US" b="1" dirty="0">
                <a:solidFill>
                  <a:schemeClr val="accent3">
                    <a:lumMod val="50000"/>
                  </a:schemeClr>
                </a:solidFill>
              </a:rPr>
              <a:t>(green lines) partially lined with respiratory epithelium, and partially lined with alveoli.</a:t>
            </a:r>
          </a:p>
          <a:p>
            <a:endParaRPr lang="en-US" b="1" dirty="0">
              <a:solidFill>
                <a:schemeClr val="accent3">
                  <a:lumMod val="50000"/>
                </a:schemeClr>
              </a:solidFill>
            </a:endParaRPr>
          </a:p>
          <a:p>
            <a:r>
              <a:rPr lang="en-US" b="1" dirty="0">
                <a:solidFill>
                  <a:schemeClr val="accent3">
                    <a:lumMod val="50000"/>
                  </a:schemeClr>
                </a:solidFill>
              </a:rPr>
              <a:t>The </a:t>
            </a:r>
            <a:r>
              <a:rPr lang="en-US" b="1" dirty="0">
                <a:solidFill>
                  <a:schemeClr val="accent3">
                    <a:lumMod val="75000"/>
                  </a:schemeClr>
                </a:solidFill>
              </a:rPr>
              <a:t>terminal bronchiole </a:t>
            </a:r>
            <a:r>
              <a:rPr lang="en-US" b="1" dirty="0">
                <a:solidFill>
                  <a:schemeClr val="accent3">
                    <a:lumMod val="50000"/>
                  </a:schemeClr>
                </a:solidFill>
              </a:rPr>
              <a:t>(X) is connected to the respiratory bronchiole and is completely lined with respiratory epithelium (yes, I see the very top part is not, but it’s likely transitioning into a respiratory bronchiole at that point.  </a:t>
            </a:r>
          </a:p>
        </p:txBody>
      </p:sp>
      <p:sp>
        <p:nvSpPr>
          <p:cNvPr id="12" name="TextBox 11"/>
          <p:cNvSpPr txBox="1"/>
          <p:nvPr/>
        </p:nvSpPr>
        <p:spPr>
          <a:xfrm>
            <a:off x="4812116" y="2819400"/>
            <a:ext cx="228600" cy="523220"/>
          </a:xfrm>
          <a:prstGeom prst="rect">
            <a:avLst/>
          </a:prstGeom>
          <a:noFill/>
        </p:spPr>
        <p:txBody>
          <a:bodyPr wrap="square" rtlCol="0">
            <a:spAutoFit/>
          </a:bodyPr>
          <a:lstStyle/>
          <a:p>
            <a:r>
              <a:rPr lang="en-US" sz="2800" b="1" dirty="0">
                <a:solidFill>
                  <a:srgbClr val="7030A0"/>
                </a:solidFill>
              </a:rPr>
              <a:t>X</a:t>
            </a:r>
          </a:p>
        </p:txBody>
      </p:sp>
      <p:cxnSp>
        <p:nvCxnSpPr>
          <p:cNvPr id="6" name="Straight Arrow Connector 5"/>
          <p:cNvCxnSpPr/>
          <p:nvPr/>
        </p:nvCxnSpPr>
        <p:spPr>
          <a:xfrm flipH="1" flipV="1">
            <a:off x="5761845" y="2224458"/>
            <a:ext cx="183444" cy="19491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6606997" y="1814671"/>
            <a:ext cx="183444" cy="19491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5544058" y="2624484"/>
            <a:ext cx="183444" cy="194916"/>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6966458" y="1482987"/>
            <a:ext cx="183444" cy="194916"/>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6499985" y="1901410"/>
            <a:ext cx="183444" cy="194916"/>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6032338" y="2083044"/>
            <a:ext cx="183444" cy="19491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822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3605" y="5257800"/>
            <a:ext cx="6019800" cy="1384995"/>
          </a:xfrm>
          <a:prstGeom prst="rect">
            <a:avLst/>
          </a:prstGeom>
          <a:noFill/>
        </p:spPr>
        <p:txBody>
          <a:bodyPr wrap="square" rtlCol="0">
            <a:spAutoFit/>
          </a:bodyPr>
          <a:lstStyle/>
          <a:p>
            <a:r>
              <a:rPr lang="en-US" dirty="0"/>
              <a:t>Link to </a:t>
            </a:r>
            <a:r>
              <a:rPr lang="en-US" u="sng" dirty="0">
                <a:hlinkClick r:id="rId2"/>
              </a:rPr>
              <a:t>SL 112B</a:t>
            </a:r>
            <a:r>
              <a:rPr lang="en-US" u="sng" dirty="0"/>
              <a:t> </a:t>
            </a:r>
            <a:r>
              <a:rPr lang="en-US" dirty="0"/>
              <a:t>and </a:t>
            </a:r>
            <a:r>
              <a:rPr lang="en-US" u="sng" dirty="0">
                <a:hlinkClick r:id="rId3"/>
              </a:rPr>
              <a:t>SL 113</a:t>
            </a:r>
            <a:r>
              <a:rPr lang="en-US" u="sng" dirty="0"/>
              <a:t> </a:t>
            </a:r>
            <a:r>
              <a:rPr lang="en-US" dirty="0"/>
              <a:t>and </a:t>
            </a:r>
            <a:r>
              <a:rPr lang="en-US" u="sng" dirty="0">
                <a:hlinkClick r:id="rId4"/>
              </a:rPr>
              <a:t>SL 059</a:t>
            </a:r>
            <a:r>
              <a:rPr lang="en-US" u="sng" dirty="0"/>
              <a:t> </a:t>
            </a:r>
            <a:r>
              <a:rPr lang="en-US" dirty="0"/>
              <a:t>and </a:t>
            </a:r>
            <a:r>
              <a:rPr lang="en-US" u="sng" dirty="0">
                <a:hlinkClick r:id="rId5"/>
              </a:rPr>
              <a:t>SL 114</a:t>
            </a:r>
            <a:endParaRPr lang="en-US" dirty="0">
              <a:hlinkClick r:id="rId6"/>
            </a:endParaRPr>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Terminal bronchioles</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Respiratory bronchioles</a:t>
            </a:r>
          </a:p>
          <a:p>
            <a:pPr lvl="1" eaLnBrk="0" fontAlgn="base" hangingPunct="0">
              <a:spcBef>
                <a:spcPct val="0"/>
              </a:spcBef>
              <a:spcAft>
                <a:spcPct val="0"/>
              </a:spcAft>
              <a:tabLst>
                <a:tab pos="457200" algn="l"/>
              </a:tabLst>
            </a:pPr>
            <a:endParaRPr lang="en-US" sz="1200" b="1" dirty="0">
              <a:solidFill>
                <a:srgbClr val="002060"/>
              </a:solidFill>
              <a:latin typeface="Georgia" pitchFamily="18" charset="0"/>
              <a:cs typeface="Arial" pitchFamily="34" charset="0"/>
            </a:endParaRPr>
          </a:p>
          <a:p>
            <a:pPr marL="231775" lvl="1" eaLnBrk="0" fontAlgn="base" hangingPunct="0">
              <a:spcBef>
                <a:spcPct val="0"/>
              </a:spcBef>
              <a:spcAft>
                <a:spcPct val="0"/>
              </a:spcAft>
              <a:tabLst>
                <a:tab pos="231775" algn="l"/>
              </a:tabLst>
            </a:pPr>
            <a:r>
              <a:rPr lang="en-US" sz="1200" b="1" dirty="0">
                <a:solidFill>
                  <a:srgbClr val="002060"/>
                </a:solidFill>
                <a:latin typeface="Tempus Sans ITC" pitchFamily="82" charset="0"/>
                <a:cs typeface="Arial" pitchFamily="34" charset="0"/>
              </a:rPr>
              <a:t>Note these are difficult to find, and may require some interpretation (imagination).</a:t>
            </a:r>
          </a:p>
        </p:txBody>
      </p:sp>
      <p:sp>
        <p:nvSpPr>
          <p:cNvPr id="4" name="TextBox 3"/>
          <p:cNvSpPr txBox="1"/>
          <p:nvPr/>
        </p:nvSpPr>
        <p:spPr>
          <a:xfrm>
            <a:off x="1371600" y="1734234"/>
            <a:ext cx="6261805" cy="369332"/>
          </a:xfrm>
          <a:prstGeom prst="rect">
            <a:avLst/>
          </a:prstGeom>
          <a:noFill/>
        </p:spPr>
        <p:txBody>
          <a:bodyPr wrap="square" rtlCol="0">
            <a:spAutoFit/>
          </a:bodyPr>
          <a:lstStyle/>
          <a:p>
            <a:r>
              <a:rPr lang="en-US" b="1" dirty="0">
                <a:hlinkClick r:id="rId7"/>
              </a:rPr>
              <a:t>Video showing terminal and respiratory bronchioles – slide 114</a:t>
            </a:r>
            <a:endParaRPr lang="en-US" b="1" dirty="0"/>
          </a:p>
        </p:txBody>
      </p:sp>
      <p:sp>
        <p:nvSpPr>
          <p:cNvPr id="5" name="Rectangle 4"/>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TERMINAL AND RESPIRATORY BRONCHIOLES</a:t>
            </a:r>
          </a:p>
        </p:txBody>
      </p:sp>
    </p:spTree>
    <p:extLst>
      <p:ext uri="{BB962C8B-B14F-4D97-AF65-F5344CB8AC3E}">
        <p14:creationId xmlns:p14="http://schemas.microsoft.com/office/powerpoint/2010/main" val="1603127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ALVEOLI, ALVEOLAR DUCTS, ALVEOLAR SACS</a:t>
            </a:r>
          </a:p>
        </p:txBody>
      </p:sp>
      <p:pic>
        <p:nvPicPr>
          <p:cNvPr id="4" name="Picture 3" descr="\\aitl-web1\com\LabManuals\MA\VLM\Lab20\SL113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06" y="716110"/>
            <a:ext cx="5221994" cy="3916496"/>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aitl-web1\com\LabManuals\MA\VLM\Lab20\SLa113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660" y="3200400"/>
            <a:ext cx="4876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248400" y="4682820"/>
            <a:ext cx="1142720" cy="369332"/>
          </a:xfrm>
          <a:prstGeom prst="rect">
            <a:avLst/>
          </a:prstGeom>
          <a:noFill/>
        </p:spPr>
        <p:txBody>
          <a:bodyPr wrap="square" rtlCol="0">
            <a:spAutoFit/>
          </a:bodyPr>
          <a:lstStyle/>
          <a:p>
            <a:pPr algn="ctr"/>
            <a:r>
              <a:rPr lang="en-US" b="1" dirty="0">
                <a:solidFill>
                  <a:srgbClr val="002060"/>
                </a:solidFill>
              </a:rPr>
              <a:t>alveolus</a:t>
            </a:r>
          </a:p>
        </p:txBody>
      </p:sp>
      <p:sp>
        <p:nvSpPr>
          <p:cNvPr id="7" name="TextBox 6"/>
          <p:cNvSpPr txBox="1"/>
          <p:nvPr/>
        </p:nvSpPr>
        <p:spPr>
          <a:xfrm>
            <a:off x="1600200" y="3505200"/>
            <a:ext cx="1142720" cy="369332"/>
          </a:xfrm>
          <a:prstGeom prst="rect">
            <a:avLst/>
          </a:prstGeom>
          <a:noFill/>
        </p:spPr>
        <p:txBody>
          <a:bodyPr wrap="square" rtlCol="0">
            <a:spAutoFit/>
          </a:bodyPr>
          <a:lstStyle/>
          <a:p>
            <a:pPr algn="ctr"/>
            <a:r>
              <a:rPr lang="en-US" b="1" dirty="0">
                <a:solidFill>
                  <a:srgbClr val="002060"/>
                </a:solidFill>
              </a:rPr>
              <a:t>alveolus</a:t>
            </a:r>
          </a:p>
        </p:txBody>
      </p:sp>
      <p:sp>
        <p:nvSpPr>
          <p:cNvPr id="8" name="TextBox 7"/>
          <p:cNvSpPr txBox="1"/>
          <p:nvPr/>
        </p:nvSpPr>
        <p:spPr>
          <a:xfrm>
            <a:off x="914400" y="2305026"/>
            <a:ext cx="1142720" cy="369332"/>
          </a:xfrm>
          <a:prstGeom prst="rect">
            <a:avLst/>
          </a:prstGeom>
          <a:noFill/>
        </p:spPr>
        <p:txBody>
          <a:bodyPr wrap="square" rtlCol="0">
            <a:spAutoFit/>
          </a:bodyPr>
          <a:lstStyle/>
          <a:p>
            <a:pPr algn="ctr"/>
            <a:r>
              <a:rPr lang="en-US" b="1" dirty="0">
                <a:solidFill>
                  <a:srgbClr val="002060"/>
                </a:solidFill>
              </a:rPr>
              <a:t>alveolus</a:t>
            </a:r>
          </a:p>
        </p:txBody>
      </p:sp>
      <p:sp>
        <p:nvSpPr>
          <p:cNvPr id="9" name="TextBox 8"/>
          <p:cNvSpPr txBox="1"/>
          <p:nvPr/>
        </p:nvSpPr>
        <p:spPr>
          <a:xfrm>
            <a:off x="4568635" y="5334000"/>
            <a:ext cx="1142720" cy="369332"/>
          </a:xfrm>
          <a:prstGeom prst="rect">
            <a:avLst/>
          </a:prstGeom>
          <a:noFill/>
        </p:spPr>
        <p:txBody>
          <a:bodyPr wrap="square" rtlCol="0">
            <a:spAutoFit/>
          </a:bodyPr>
          <a:lstStyle/>
          <a:p>
            <a:pPr algn="ctr"/>
            <a:r>
              <a:rPr lang="en-US" b="1" dirty="0">
                <a:solidFill>
                  <a:srgbClr val="002060"/>
                </a:solidFill>
              </a:rPr>
              <a:t>alveolus</a:t>
            </a:r>
          </a:p>
        </p:txBody>
      </p:sp>
      <p:sp>
        <p:nvSpPr>
          <p:cNvPr id="10" name="TextBox 9"/>
          <p:cNvSpPr txBox="1"/>
          <p:nvPr/>
        </p:nvSpPr>
        <p:spPr>
          <a:xfrm>
            <a:off x="5286260" y="1001361"/>
            <a:ext cx="3886200" cy="1477328"/>
          </a:xfrm>
          <a:prstGeom prst="rect">
            <a:avLst/>
          </a:prstGeom>
          <a:noFill/>
        </p:spPr>
        <p:txBody>
          <a:bodyPr wrap="square" rtlCol="0">
            <a:spAutoFit/>
          </a:bodyPr>
          <a:lstStyle/>
          <a:p>
            <a:r>
              <a:rPr lang="en-US" b="1" dirty="0">
                <a:solidFill>
                  <a:schemeClr val="accent6">
                    <a:lumMod val="50000"/>
                  </a:schemeClr>
                </a:solidFill>
              </a:rPr>
              <a:t>The </a:t>
            </a:r>
            <a:r>
              <a:rPr lang="en-US" b="1" dirty="0">
                <a:solidFill>
                  <a:schemeClr val="accent6">
                    <a:lumMod val="75000"/>
                  </a:schemeClr>
                </a:solidFill>
              </a:rPr>
              <a:t>alveoli</a:t>
            </a:r>
            <a:r>
              <a:rPr lang="en-US" b="1" dirty="0">
                <a:solidFill>
                  <a:schemeClr val="accent6">
                    <a:lumMod val="50000"/>
                  </a:schemeClr>
                </a:solidFill>
              </a:rPr>
              <a:t> are the terminal structures of the respiratory tract.  They are lined with simple squamous epithelium, with connective tissue within their walls.</a:t>
            </a:r>
          </a:p>
        </p:txBody>
      </p:sp>
      <p:sp>
        <p:nvSpPr>
          <p:cNvPr id="2" name="TextBox 1"/>
          <p:cNvSpPr txBox="1"/>
          <p:nvPr/>
        </p:nvSpPr>
        <p:spPr>
          <a:xfrm>
            <a:off x="8016002" y="3180711"/>
            <a:ext cx="1156458" cy="738664"/>
          </a:xfrm>
          <a:prstGeom prst="rect">
            <a:avLst/>
          </a:prstGeom>
          <a:noFill/>
        </p:spPr>
        <p:txBody>
          <a:bodyPr wrap="square" rtlCol="0">
            <a:spAutoFit/>
          </a:bodyPr>
          <a:lstStyle/>
          <a:p>
            <a:r>
              <a:rPr lang="en-US" sz="1400" b="1" dirty="0">
                <a:latin typeface="Tempus Sans ITC" pitchFamily="82" charset="0"/>
              </a:rPr>
              <a:t>Ignore the green arrows for now.</a:t>
            </a:r>
          </a:p>
        </p:txBody>
      </p:sp>
      <p:sp>
        <p:nvSpPr>
          <p:cNvPr id="11" name="TextBox 10"/>
          <p:cNvSpPr txBox="1"/>
          <p:nvPr/>
        </p:nvSpPr>
        <p:spPr>
          <a:xfrm>
            <a:off x="35806" y="4867486"/>
            <a:ext cx="4211343" cy="1077218"/>
          </a:xfrm>
          <a:prstGeom prst="rect">
            <a:avLst/>
          </a:prstGeom>
          <a:noFill/>
        </p:spPr>
        <p:txBody>
          <a:bodyPr wrap="square" rtlCol="0">
            <a:spAutoFit/>
          </a:bodyPr>
          <a:lstStyle/>
          <a:p>
            <a:r>
              <a:rPr lang="en-US" sz="1600" b="1" dirty="0">
                <a:solidFill>
                  <a:schemeClr val="accent3">
                    <a:lumMod val="50000"/>
                  </a:schemeClr>
                </a:solidFill>
                <a:latin typeface="Tempus Sans ITC" pitchFamily="82" charset="0"/>
              </a:rPr>
              <a:t>Remember, we said that the simple squamous epithelium means the nuclei lining these alveoli are spread out, so alveoli do not have a basophilic inner lining.</a:t>
            </a:r>
          </a:p>
        </p:txBody>
      </p:sp>
    </p:spTree>
    <p:extLst>
      <p:ext uri="{BB962C8B-B14F-4D97-AF65-F5344CB8AC3E}">
        <p14:creationId xmlns:p14="http://schemas.microsoft.com/office/powerpoint/2010/main" val="2100340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aitl-web1\com\LabManuals\MA\VLM\Lab20\SL113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609165"/>
            <a:ext cx="3962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med.uc.edu/labmanuals/ma/vlm/lab20/SLa112cL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62200"/>
            <a:ext cx="5181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54800" y="3771899"/>
            <a:ext cx="1142720" cy="646331"/>
          </a:xfrm>
          <a:prstGeom prst="rect">
            <a:avLst/>
          </a:prstGeom>
          <a:noFill/>
        </p:spPr>
        <p:txBody>
          <a:bodyPr wrap="square" rtlCol="0">
            <a:spAutoFit/>
          </a:bodyPr>
          <a:lstStyle/>
          <a:p>
            <a:pPr algn="ctr"/>
            <a:r>
              <a:rPr lang="en-US" b="1" dirty="0">
                <a:solidFill>
                  <a:srgbClr val="002060"/>
                </a:solidFill>
              </a:rPr>
              <a:t>Alveolar sac</a:t>
            </a:r>
          </a:p>
        </p:txBody>
      </p:sp>
      <p:sp>
        <p:nvSpPr>
          <p:cNvPr id="6" name="Rectangle 5"/>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ALVEOLI, ALVEOLAR DUCTS, ALVEOLAR SACS</a:t>
            </a:r>
          </a:p>
        </p:txBody>
      </p:sp>
      <p:sp>
        <p:nvSpPr>
          <p:cNvPr id="7" name="TextBox 6"/>
          <p:cNvSpPr txBox="1"/>
          <p:nvPr/>
        </p:nvSpPr>
        <p:spPr>
          <a:xfrm>
            <a:off x="186410" y="762000"/>
            <a:ext cx="8728990" cy="1200329"/>
          </a:xfrm>
          <a:prstGeom prst="rect">
            <a:avLst/>
          </a:prstGeom>
          <a:noFill/>
        </p:spPr>
        <p:txBody>
          <a:bodyPr wrap="square" rtlCol="0">
            <a:spAutoFit/>
          </a:bodyPr>
          <a:lstStyle/>
          <a:p>
            <a:r>
              <a:rPr lang="en-US" b="1" dirty="0">
                <a:solidFill>
                  <a:schemeClr val="accent6">
                    <a:lumMod val="50000"/>
                  </a:schemeClr>
                </a:solidFill>
              </a:rPr>
              <a:t>The terminal portions of the respiratory tract that lead into individual alveoli can be classified based on shape as either elongated </a:t>
            </a:r>
            <a:r>
              <a:rPr lang="en-US" b="1" dirty="0">
                <a:solidFill>
                  <a:schemeClr val="accent6">
                    <a:lumMod val="75000"/>
                  </a:schemeClr>
                </a:solidFill>
              </a:rPr>
              <a:t>alveolar ducts </a:t>
            </a:r>
            <a:r>
              <a:rPr lang="en-US" b="1" dirty="0">
                <a:solidFill>
                  <a:schemeClr val="accent6">
                    <a:lumMod val="50000"/>
                  </a:schemeClr>
                </a:solidFill>
              </a:rPr>
              <a:t>(between red arrows) or “rounder” </a:t>
            </a:r>
            <a:r>
              <a:rPr lang="en-US" b="1" dirty="0">
                <a:solidFill>
                  <a:schemeClr val="accent6">
                    <a:lumMod val="75000"/>
                  </a:schemeClr>
                </a:solidFill>
              </a:rPr>
              <a:t>alveolar sacs</a:t>
            </a:r>
            <a:r>
              <a:rPr lang="en-US" b="1" dirty="0">
                <a:solidFill>
                  <a:schemeClr val="accent6">
                    <a:lumMod val="50000"/>
                  </a:schemeClr>
                </a:solidFill>
              </a:rPr>
              <a:t>.  By definition, neither of these should have respiratory epithelium (or they would be called respiratory bronchioles).</a:t>
            </a:r>
          </a:p>
        </p:txBody>
      </p:sp>
    </p:spTree>
    <p:extLst>
      <p:ext uri="{BB962C8B-B14F-4D97-AF65-F5344CB8AC3E}">
        <p14:creationId xmlns:p14="http://schemas.microsoft.com/office/powerpoint/2010/main" val="84402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3605" y="5581471"/>
            <a:ext cx="6019800" cy="1200329"/>
          </a:xfrm>
          <a:prstGeom prst="rect">
            <a:avLst/>
          </a:prstGeom>
          <a:noFill/>
        </p:spPr>
        <p:txBody>
          <a:bodyPr wrap="square" rtlCol="0">
            <a:spAutoFit/>
          </a:bodyPr>
          <a:lstStyle/>
          <a:p>
            <a:r>
              <a:rPr lang="en-US" dirty="0"/>
              <a:t>Link to </a:t>
            </a:r>
            <a:r>
              <a:rPr lang="en-US" u="sng" dirty="0">
                <a:hlinkClick r:id="rId2"/>
              </a:rPr>
              <a:t>SL 112B</a:t>
            </a:r>
            <a:r>
              <a:rPr lang="en-US" u="sng" dirty="0"/>
              <a:t> </a:t>
            </a:r>
            <a:r>
              <a:rPr lang="en-US" dirty="0"/>
              <a:t>and </a:t>
            </a:r>
            <a:r>
              <a:rPr lang="en-US" u="sng" dirty="0">
                <a:hlinkClick r:id="rId3"/>
              </a:rPr>
              <a:t>SL 113</a:t>
            </a:r>
            <a:r>
              <a:rPr lang="en-US" u="sng" dirty="0"/>
              <a:t> </a:t>
            </a:r>
            <a:r>
              <a:rPr lang="en-US" dirty="0"/>
              <a:t>and </a:t>
            </a:r>
            <a:r>
              <a:rPr lang="en-US" u="sng" dirty="0">
                <a:hlinkClick r:id="rId4"/>
              </a:rPr>
              <a:t>SL 059</a:t>
            </a:r>
            <a:r>
              <a:rPr lang="en-US" u="sng" dirty="0"/>
              <a:t> </a:t>
            </a:r>
            <a:r>
              <a:rPr lang="en-US" dirty="0"/>
              <a:t>and </a:t>
            </a:r>
            <a:r>
              <a:rPr lang="en-US" u="sng" dirty="0">
                <a:hlinkClick r:id="rId5"/>
              </a:rPr>
              <a:t>SL 114</a:t>
            </a:r>
            <a:endParaRPr lang="en-US" dirty="0">
              <a:hlinkClick r:id="rId6"/>
            </a:endParaRPr>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Alveoli</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Alveolar ducts</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Alveolar sacs</a:t>
            </a:r>
          </a:p>
        </p:txBody>
      </p:sp>
      <p:sp>
        <p:nvSpPr>
          <p:cNvPr id="4" name="TextBox 3"/>
          <p:cNvSpPr txBox="1"/>
          <p:nvPr/>
        </p:nvSpPr>
        <p:spPr>
          <a:xfrm>
            <a:off x="1905000" y="2057399"/>
            <a:ext cx="5181600" cy="369332"/>
          </a:xfrm>
          <a:prstGeom prst="rect">
            <a:avLst/>
          </a:prstGeom>
          <a:noFill/>
        </p:spPr>
        <p:txBody>
          <a:bodyPr wrap="square" rtlCol="0">
            <a:spAutoFit/>
          </a:bodyPr>
          <a:lstStyle/>
          <a:p>
            <a:r>
              <a:rPr lang="en-US" b="1" dirty="0">
                <a:hlinkClick r:id="rId7"/>
              </a:rPr>
              <a:t>Video showing alveolar ducts and sacs – slide 112</a:t>
            </a:r>
            <a:endParaRPr lang="en-US" b="1" dirty="0"/>
          </a:p>
        </p:txBody>
      </p:sp>
      <p:sp>
        <p:nvSpPr>
          <p:cNvPr id="6" name="Rectangle 5"/>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ALVEOLI, ALVEOLAR DUCTS, ALVEOLAR SACS</a:t>
            </a:r>
          </a:p>
        </p:txBody>
      </p:sp>
    </p:spTree>
    <p:extLst>
      <p:ext uri="{BB962C8B-B14F-4D97-AF65-F5344CB8AC3E}">
        <p14:creationId xmlns:p14="http://schemas.microsoft.com/office/powerpoint/2010/main" val="1534133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rotWithShape="1">
          <a:blip r:embed="rId2">
            <a:extLst>
              <a:ext uri="{28A0092B-C50C-407E-A947-70E740481C1C}">
                <a14:useLocalDpi xmlns:a14="http://schemas.microsoft.com/office/drawing/2010/main" val="0"/>
              </a:ext>
            </a:extLst>
          </a:blip>
          <a:srcRect t="41611"/>
          <a:stretch/>
        </p:blipFill>
        <p:spPr bwMode="auto">
          <a:xfrm>
            <a:off x="914401" y="906884"/>
            <a:ext cx="7239000" cy="427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ULTRASTRUCTURE OF ALVEOLI</a:t>
            </a:r>
          </a:p>
        </p:txBody>
      </p:sp>
      <p:sp>
        <p:nvSpPr>
          <p:cNvPr id="4" name="TextBox 3"/>
          <p:cNvSpPr txBox="1"/>
          <p:nvPr/>
        </p:nvSpPr>
        <p:spPr>
          <a:xfrm>
            <a:off x="0" y="4980563"/>
            <a:ext cx="9296400" cy="1877437"/>
          </a:xfrm>
          <a:prstGeom prst="rect">
            <a:avLst/>
          </a:prstGeom>
          <a:noFill/>
        </p:spPr>
        <p:txBody>
          <a:bodyPr wrap="square" rtlCol="0">
            <a:spAutoFit/>
          </a:bodyPr>
          <a:lstStyle/>
          <a:p>
            <a:r>
              <a:rPr lang="en-US" b="1" dirty="0">
                <a:solidFill>
                  <a:schemeClr val="accent6">
                    <a:lumMod val="50000"/>
                  </a:schemeClr>
                </a:solidFill>
              </a:rPr>
              <a:t>In the drawing, you can see that the alveolar cells are of three types:</a:t>
            </a:r>
          </a:p>
          <a:p>
            <a:pPr marL="341313" indent="-109538">
              <a:buFont typeface="Arial" pitchFamily="34" charset="0"/>
              <a:buChar char="•"/>
            </a:pPr>
            <a:r>
              <a:rPr lang="en-US" b="1" dirty="0">
                <a:solidFill>
                  <a:schemeClr val="accent6">
                    <a:lumMod val="50000"/>
                  </a:schemeClr>
                </a:solidFill>
              </a:rPr>
              <a:t>type I alveolar cells (type I pneumocytes) – simple squamous, labeled alveolar epithelial cell, part of blood-air barrier</a:t>
            </a:r>
          </a:p>
          <a:p>
            <a:pPr marL="341313" indent="-109538">
              <a:buFont typeface="Arial" pitchFamily="34" charset="0"/>
              <a:buChar char="•"/>
            </a:pPr>
            <a:r>
              <a:rPr lang="en-US" b="1" dirty="0">
                <a:solidFill>
                  <a:schemeClr val="accent6">
                    <a:lumMod val="50000"/>
                  </a:schemeClr>
                </a:solidFill>
              </a:rPr>
              <a:t>type II alveolar cells (type II pneumocytes – cuboidal, labeled septal cell, produces surfactant</a:t>
            </a:r>
          </a:p>
          <a:p>
            <a:pPr marL="341313" indent="-109538">
              <a:buFont typeface="Arial" pitchFamily="34" charset="0"/>
              <a:buChar char="•"/>
            </a:pPr>
            <a:r>
              <a:rPr lang="en-US" b="1" dirty="0">
                <a:solidFill>
                  <a:schemeClr val="accent6">
                    <a:lumMod val="50000"/>
                  </a:schemeClr>
                </a:solidFill>
              </a:rPr>
              <a:t>Alveolar macrophages (dust cells)</a:t>
            </a:r>
          </a:p>
          <a:p>
            <a:pPr marL="231775"/>
            <a:endParaRPr lang="en-US" sz="800" b="1" dirty="0">
              <a:solidFill>
                <a:schemeClr val="accent6">
                  <a:lumMod val="50000"/>
                </a:schemeClr>
              </a:solidFill>
            </a:endParaRPr>
          </a:p>
          <a:p>
            <a:r>
              <a:rPr lang="en-US" b="1" dirty="0">
                <a:solidFill>
                  <a:srgbClr val="7030A0"/>
                </a:solidFill>
              </a:rPr>
              <a:t>The walls of the alveoli contain loose connective tissue with lots of elastic fibers and capillaries.</a:t>
            </a:r>
          </a:p>
        </p:txBody>
      </p:sp>
      <p:sp>
        <p:nvSpPr>
          <p:cNvPr id="5" name="TextBox 4"/>
          <p:cNvSpPr txBox="1"/>
          <p:nvPr/>
        </p:nvSpPr>
        <p:spPr>
          <a:xfrm>
            <a:off x="-76200" y="545068"/>
            <a:ext cx="9296400" cy="369332"/>
          </a:xfrm>
          <a:prstGeom prst="rect">
            <a:avLst/>
          </a:prstGeom>
          <a:noFill/>
        </p:spPr>
        <p:txBody>
          <a:bodyPr wrap="square" rtlCol="0">
            <a:spAutoFit/>
          </a:bodyPr>
          <a:lstStyle/>
          <a:p>
            <a:r>
              <a:rPr lang="en-US" b="1" dirty="0">
                <a:solidFill>
                  <a:schemeClr val="accent6">
                    <a:lumMod val="50000"/>
                  </a:schemeClr>
                </a:solidFill>
              </a:rPr>
              <a:t>More details about alveolar structure…</a:t>
            </a:r>
            <a:r>
              <a:rPr lang="en-US" b="1" dirty="0">
                <a:solidFill>
                  <a:srgbClr val="7030A0"/>
                </a:solidFill>
              </a:rPr>
              <a:t>.</a:t>
            </a:r>
          </a:p>
        </p:txBody>
      </p:sp>
    </p:spTree>
    <p:extLst>
      <p:ext uri="{BB962C8B-B14F-4D97-AF65-F5344CB8AC3E}">
        <p14:creationId xmlns:p14="http://schemas.microsoft.com/office/powerpoint/2010/main" val="1484775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3867"/>
            <a:ext cx="3581400" cy="5024853"/>
          </a:xfrm>
          <a:prstGeom prst="rect">
            <a:avLst/>
          </a:prstGeom>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ULTRASTRUCTURE OF ALVEOLI</a:t>
            </a:r>
          </a:p>
        </p:txBody>
      </p:sp>
      <p:sp>
        <p:nvSpPr>
          <p:cNvPr id="4" name="TextBox 3"/>
          <p:cNvSpPr txBox="1"/>
          <p:nvPr/>
        </p:nvSpPr>
        <p:spPr>
          <a:xfrm>
            <a:off x="0" y="762000"/>
            <a:ext cx="9143999" cy="2031325"/>
          </a:xfrm>
          <a:prstGeom prst="rect">
            <a:avLst/>
          </a:prstGeom>
          <a:noFill/>
        </p:spPr>
        <p:txBody>
          <a:bodyPr wrap="square" rtlCol="0">
            <a:spAutoFit/>
          </a:bodyPr>
          <a:lstStyle/>
          <a:p>
            <a:r>
              <a:rPr lang="en-US" b="1" dirty="0">
                <a:solidFill>
                  <a:schemeClr val="accent6">
                    <a:lumMod val="50000"/>
                  </a:schemeClr>
                </a:solidFill>
              </a:rPr>
              <a:t>Our slides are sectioned too thick to see much detail in the alveoli.  However, this sweet image from Wheater’s text is a thin resin section which shows good cellular detail:</a:t>
            </a:r>
          </a:p>
          <a:p>
            <a:pPr marL="3084513" indent="-109538">
              <a:buFont typeface="Arial" pitchFamily="34" charset="0"/>
              <a:buChar char="•"/>
            </a:pPr>
            <a:r>
              <a:rPr lang="en-US" b="1" dirty="0">
                <a:solidFill>
                  <a:schemeClr val="accent6">
                    <a:lumMod val="50000"/>
                  </a:schemeClr>
                </a:solidFill>
              </a:rPr>
              <a:t>P1 – type I pneumocyte (squamous, lines alveoli)</a:t>
            </a:r>
          </a:p>
          <a:p>
            <a:pPr marL="3084513" indent="-109538">
              <a:buFont typeface="Arial" pitchFamily="34" charset="0"/>
              <a:buChar char="•"/>
            </a:pPr>
            <a:r>
              <a:rPr lang="en-US" b="1" dirty="0">
                <a:solidFill>
                  <a:schemeClr val="accent6">
                    <a:lumMod val="50000"/>
                  </a:schemeClr>
                </a:solidFill>
              </a:rPr>
              <a:t>P2 – type II pneumocyte (cuboidal, also part of alveolar lining)</a:t>
            </a:r>
          </a:p>
          <a:p>
            <a:pPr marL="3084513" indent="-109538">
              <a:buFont typeface="Arial" pitchFamily="34" charset="0"/>
              <a:buChar char="•"/>
            </a:pPr>
            <a:r>
              <a:rPr lang="en-US" b="1" dirty="0">
                <a:solidFill>
                  <a:schemeClr val="accent6">
                    <a:lumMod val="50000"/>
                  </a:schemeClr>
                </a:solidFill>
              </a:rPr>
              <a:t>M – alveolar macrophage</a:t>
            </a:r>
          </a:p>
          <a:p>
            <a:pPr marL="3084513" indent="-109538">
              <a:buFont typeface="Arial" pitchFamily="34" charset="0"/>
              <a:buChar char="•"/>
            </a:pPr>
            <a:r>
              <a:rPr lang="en-US" b="1" dirty="0">
                <a:solidFill>
                  <a:schemeClr val="accent6">
                    <a:lumMod val="50000"/>
                  </a:schemeClr>
                </a:solidFill>
              </a:rPr>
              <a:t>C – capillary</a:t>
            </a:r>
          </a:p>
          <a:p>
            <a:pPr marL="3084513" indent="-109538">
              <a:buFont typeface="Arial" pitchFamily="34" charset="0"/>
              <a:buChar char="•"/>
            </a:pPr>
            <a:r>
              <a:rPr lang="en-US" b="1" dirty="0">
                <a:solidFill>
                  <a:schemeClr val="accent6">
                    <a:lumMod val="50000"/>
                  </a:schemeClr>
                </a:solidFill>
              </a:rPr>
              <a:t>E – endothelial cell </a:t>
            </a:r>
            <a:endParaRPr lang="en-US" b="1" dirty="0">
              <a:solidFill>
                <a:srgbClr val="7030A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7613" y="1981200"/>
            <a:ext cx="2296386" cy="3547401"/>
          </a:xfrm>
          <a:prstGeom prst="rect">
            <a:avLst/>
          </a:prstGeom>
        </p:spPr>
      </p:pic>
      <p:sp>
        <p:nvSpPr>
          <p:cNvPr id="10" name="TextBox 9"/>
          <p:cNvSpPr txBox="1"/>
          <p:nvPr/>
        </p:nvSpPr>
        <p:spPr>
          <a:xfrm>
            <a:off x="7118181" y="5633156"/>
            <a:ext cx="1970642" cy="523220"/>
          </a:xfrm>
          <a:prstGeom prst="rect">
            <a:avLst/>
          </a:prstGeom>
          <a:noFill/>
        </p:spPr>
        <p:txBody>
          <a:bodyPr wrap="square" rtlCol="0">
            <a:spAutoFit/>
          </a:bodyPr>
          <a:lstStyle/>
          <a:p>
            <a:r>
              <a:rPr lang="en-US" sz="1400" b="1" dirty="0">
                <a:solidFill>
                  <a:srgbClr val="7030A0"/>
                </a:solidFill>
                <a:latin typeface="Tempus Sans ITC" pitchFamily="82" charset="0"/>
              </a:rPr>
              <a:t>Scanning EM of similar cut – sweet!!!</a:t>
            </a:r>
          </a:p>
        </p:txBody>
      </p:sp>
      <p:sp>
        <p:nvSpPr>
          <p:cNvPr id="7" name="TextBox 6"/>
          <p:cNvSpPr txBox="1"/>
          <p:nvPr/>
        </p:nvSpPr>
        <p:spPr>
          <a:xfrm>
            <a:off x="3578577" y="3124200"/>
            <a:ext cx="3269035" cy="2893100"/>
          </a:xfrm>
          <a:prstGeom prst="rect">
            <a:avLst/>
          </a:prstGeom>
          <a:noFill/>
        </p:spPr>
        <p:txBody>
          <a:bodyPr wrap="square" rtlCol="0">
            <a:spAutoFit/>
          </a:bodyPr>
          <a:lstStyle/>
          <a:p>
            <a:r>
              <a:rPr lang="en-US" sz="1400" b="1" dirty="0">
                <a:solidFill>
                  <a:srgbClr val="7030A0"/>
                </a:solidFill>
                <a:latin typeface="Tempus Sans ITC" pitchFamily="82" charset="0"/>
              </a:rPr>
              <a:t>The type I and II cells are both part of the alveolar lining, i.e. they are part of the same epithelial sheet, and are joined by tight junctions (see later EMs).  Type II cells are typically seen at “corners” of the alveoli.  </a:t>
            </a:r>
          </a:p>
          <a:p>
            <a:endParaRPr lang="en-US" sz="1400" b="1" dirty="0">
              <a:solidFill>
                <a:srgbClr val="7030A0"/>
              </a:solidFill>
              <a:latin typeface="Tempus Sans ITC" pitchFamily="82" charset="0"/>
            </a:endParaRPr>
          </a:p>
          <a:p>
            <a:r>
              <a:rPr lang="en-US" sz="1400" b="1" dirty="0">
                <a:solidFill>
                  <a:srgbClr val="7030A0"/>
                </a:solidFill>
                <a:latin typeface="Tempus Sans ITC" pitchFamily="82" charset="0"/>
              </a:rPr>
              <a:t>In contrast, you know macrophages are relatively mobile.  The same is true here;  resident macrophages, called dust cells, can be found in the interstitial tissue, in the lumen of the alveoli, or along the surface epithelium.</a:t>
            </a:r>
          </a:p>
        </p:txBody>
      </p:sp>
    </p:spTree>
    <p:extLst>
      <p:ext uri="{BB962C8B-B14F-4D97-AF65-F5344CB8AC3E}">
        <p14:creationId xmlns:p14="http://schemas.microsoft.com/office/powerpoint/2010/main" val="3474281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32980"/>
            <a:ext cx="91440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lang="en-US" b="1" dirty="0">
                <a:solidFill>
                  <a:srgbClr val="002060"/>
                </a:solidFill>
                <a:latin typeface="Helvetica"/>
                <a:cs typeface="Times New Roman" pitchFamily="18" charset="0"/>
              </a:rPr>
              <a:t>After completing this exercise, you should be able to:</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900" b="1" i="0" u="none" strike="noStrike" cap="none" normalizeH="0" baseline="0" dirty="0">
              <a:ln>
                <a:noFill/>
              </a:ln>
              <a:solidFill>
                <a:srgbClr val="002060"/>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lang="en-US" sz="900" b="1" dirty="0">
              <a:solidFill>
                <a:srgbClr val="002060"/>
              </a:solidFill>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200" b="1" i="0" u="none" strike="noStrike" cap="none" normalizeH="0" baseline="0" dirty="0">
              <a:ln>
                <a:noFill/>
              </a:ln>
              <a:solidFill>
                <a:srgbClr val="002060"/>
              </a:solidFill>
              <a:effectLst/>
              <a:latin typeface="Georgia" pitchFamily="18" charset="0"/>
            </a:endParaRPr>
          </a:p>
          <a:p>
            <a:pPr lvl="0">
              <a:buFont typeface="Arial" pitchFamily="34" charset="0"/>
              <a:buChar char="•"/>
            </a:pPr>
            <a:r>
              <a:rPr lang="en-US" sz="1200" b="1" dirty="0">
                <a:solidFill>
                  <a:srgbClr val="002060"/>
                </a:solidFill>
                <a:latin typeface="Georgia" pitchFamily="18" charset="0"/>
              </a:rPr>
              <a:t>Distinguish, at the light microscope level, each of the following organs and their specific features </a:t>
            </a:r>
          </a:p>
          <a:p>
            <a:pPr lvl="1">
              <a:buFont typeface="Arial" pitchFamily="34" charset="0"/>
              <a:buChar char="•"/>
            </a:pPr>
            <a:r>
              <a:rPr lang="en-US" sz="1200" b="1" dirty="0">
                <a:solidFill>
                  <a:srgbClr val="002060"/>
                </a:solidFill>
                <a:latin typeface="Georgia" pitchFamily="18" charset="0"/>
              </a:rPr>
              <a:t>Bronchus – respiratory epithelium, lamina propria, glands, hyaline cartilage, smooth muscle</a:t>
            </a:r>
          </a:p>
          <a:p>
            <a:pPr lvl="2">
              <a:buFont typeface="Arial" pitchFamily="34" charset="0"/>
              <a:buChar char="•"/>
            </a:pPr>
            <a:r>
              <a:rPr lang="en-US" sz="1200" b="1" dirty="0">
                <a:solidFill>
                  <a:srgbClr val="002060"/>
                </a:solidFill>
                <a:latin typeface="Georgia" pitchFamily="18" charset="0"/>
              </a:rPr>
              <a:t>(this is review, but we will see bronchi within the lung here)</a:t>
            </a:r>
          </a:p>
          <a:p>
            <a:pPr lvl="1">
              <a:buFont typeface="Arial" pitchFamily="34" charset="0"/>
              <a:buChar char="•"/>
            </a:pPr>
            <a:r>
              <a:rPr lang="en-US" sz="1200" b="1" dirty="0">
                <a:solidFill>
                  <a:srgbClr val="002060"/>
                </a:solidFill>
                <a:latin typeface="Georgia" pitchFamily="18" charset="0"/>
              </a:rPr>
              <a:t>Bronchiole  - respiratory epithelium, lamina propria, smooth muscle </a:t>
            </a:r>
          </a:p>
          <a:p>
            <a:pPr lvl="2">
              <a:buFont typeface="Arial" pitchFamily="34" charset="0"/>
              <a:buChar char="•"/>
            </a:pPr>
            <a:r>
              <a:rPr lang="en-US" sz="1200" b="1" dirty="0">
                <a:solidFill>
                  <a:srgbClr val="002060"/>
                </a:solidFill>
                <a:latin typeface="Georgia" pitchFamily="18" charset="0"/>
              </a:rPr>
              <a:t>(regular) bronchiole</a:t>
            </a:r>
          </a:p>
          <a:p>
            <a:pPr lvl="2">
              <a:buFont typeface="Arial" pitchFamily="34" charset="0"/>
              <a:buChar char="•"/>
            </a:pPr>
            <a:r>
              <a:rPr lang="en-US" sz="1200" b="1" dirty="0">
                <a:solidFill>
                  <a:srgbClr val="002060"/>
                </a:solidFill>
                <a:latin typeface="Georgia" pitchFamily="18" charset="0"/>
              </a:rPr>
              <a:t>Terminal bronchiole</a:t>
            </a:r>
          </a:p>
          <a:p>
            <a:pPr lvl="2">
              <a:buFont typeface="Arial" pitchFamily="34" charset="0"/>
              <a:buChar char="•"/>
            </a:pPr>
            <a:r>
              <a:rPr lang="en-US" sz="1200" b="1" dirty="0">
                <a:solidFill>
                  <a:srgbClr val="002060"/>
                </a:solidFill>
                <a:latin typeface="Georgia" pitchFamily="18" charset="0"/>
              </a:rPr>
              <a:t>Respiratory bronchiole </a:t>
            </a:r>
          </a:p>
          <a:p>
            <a:pPr lvl="1">
              <a:buFont typeface="Arial" pitchFamily="34" charset="0"/>
              <a:buChar char="•"/>
            </a:pPr>
            <a:r>
              <a:rPr lang="en-US" sz="1200" b="1" dirty="0">
                <a:solidFill>
                  <a:srgbClr val="002060"/>
                </a:solidFill>
                <a:latin typeface="Georgia" pitchFamily="18" charset="0"/>
              </a:rPr>
              <a:t>Alveolar ducts</a:t>
            </a:r>
          </a:p>
          <a:p>
            <a:pPr lvl="1">
              <a:buFont typeface="Arial" pitchFamily="34" charset="0"/>
              <a:buChar char="•"/>
            </a:pPr>
            <a:r>
              <a:rPr lang="en-US" sz="1200" b="1" dirty="0">
                <a:solidFill>
                  <a:srgbClr val="002060"/>
                </a:solidFill>
                <a:latin typeface="Georgia" pitchFamily="18" charset="0"/>
              </a:rPr>
              <a:t>Alveolar sacs</a:t>
            </a:r>
          </a:p>
          <a:p>
            <a:pPr lvl="1">
              <a:buFont typeface="Arial" pitchFamily="34" charset="0"/>
              <a:buChar char="•"/>
            </a:pPr>
            <a:r>
              <a:rPr lang="en-US" sz="1200" b="1" dirty="0">
                <a:solidFill>
                  <a:srgbClr val="002060"/>
                </a:solidFill>
                <a:latin typeface="Georgia" pitchFamily="18" charset="0"/>
              </a:rPr>
              <a:t>Alveoli</a:t>
            </a:r>
          </a:p>
          <a:p>
            <a:pPr lvl="1">
              <a:buFont typeface="Arial" pitchFamily="34" charset="0"/>
              <a:buChar char="•"/>
            </a:pPr>
            <a:r>
              <a:rPr lang="en-US" sz="1200" b="1" dirty="0">
                <a:solidFill>
                  <a:srgbClr val="002060"/>
                </a:solidFill>
                <a:latin typeface="Georgia" pitchFamily="18" charset="0"/>
              </a:rPr>
              <a:t>Pulmonary artery</a:t>
            </a:r>
          </a:p>
          <a:p>
            <a:pPr lvl="1">
              <a:buFont typeface="Arial" pitchFamily="34" charset="0"/>
              <a:buChar char="•"/>
            </a:pPr>
            <a:r>
              <a:rPr lang="en-US" sz="1200" b="1" dirty="0">
                <a:solidFill>
                  <a:srgbClr val="002060"/>
                </a:solidFill>
                <a:latin typeface="Georgia" pitchFamily="18" charset="0"/>
              </a:rPr>
              <a:t>Bronchial (bronchiolar) artery</a:t>
            </a:r>
          </a:p>
          <a:p>
            <a:pPr lvl="1">
              <a:buFont typeface="Arial" pitchFamily="34" charset="0"/>
              <a:buChar char="•"/>
            </a:pPr>
            <a:r>
              <a:rPr lang="en-US" sz="1200" b="1" dirty="0">
                <a:solidFill>
                  <a:srgbClr val="002060"/>
                </a:solidFill>
                <a:latin typeface="Georgia" pitchFamily="18" charset="0"/>
              </a:rPr>
              <a:t>Pulmonary vein</a:t>
            </a:r>
          </a:p>
          <a:p>
            <a:pPr lvl="1">
              <a:buFont typeface="Arial" pitchFamily="34" charset="0"/>
              <a:buChar char="•"/>
            </a:pPr>
            <a:r>
              <a:rPr lang="en-US" sz="1200" b="1" dirty="0">
                <a:solidFill>
                  <a:srgbClr val="002060"/>
                </a:solidFill>
                <a:latin typeface="Georgia" pitchFamily="18" charset="0"/>
              </a:rPr>
              <a:t>Visceral Pleura</a:t>
            </a:r>
          </a:p>
          <a:p>
            <a:pPr lvl="1">
              <a:buFont typeface="Arial" pitchFamily="34" charset="0"/>
              <a:buChar char="•"/>
            </a:pPr>
            <a:r>
              <a:rPr lang="en-US" sz="1200" b="1" dirty="0">
                <a:solidFill>
                  <a:srgbClr val="002060"/>
                </a:solidFill>
                <a:latin typeface="Georgia" pitchFamily="18" charset="0"/>
              </a:rPr>
              <a:t>Alveolar macrophage / Dust Cell</a:t>
            </a:r>
          </a:p>
          <a:p>
            <a:pPr lvl="0">
              <a:buFont typeface="Arial" pitchFamily="34" charset="0"/>
              <a:buChar char="•"/>
            </a:pPr>
            <a:r>
              <a:rPr lang="en-US" sz="1200" b="1" dirty="0">
                <a:solidFill>
                  <a:srgbClr val="002060"/>
                </a:solidFill>
                <a:latin typeface="Georgia" pitchFamily="18" charset="0"/>
              </a:rPr>
              <a:t>Distinguish, at the electron microscopic level, each of the following cells or structures</a:t>
            </a:r>
          </a:p>
          <a:p>
            <a:pPr lvl="1">
              <a:buFont typeface="Arial" pitchFamily="34" charset="0"/>
              <a:buChar char="•"/>
            </a:pPr>
            <a:r>
              <a:rPr lang="en-US" sz="1200" b="1" dirty="0">
                <a:solidFill>
                  <a:srgbClr val="002060"/>
                </a:solidFill>
                <a:latin typeface="Georgia" pitchFamily="18" charset="0"/>
              </a:rPr>
              <a:t>Type I pneumocytes (type I alveolar cells)</a:t>
            </a:r>
          </a:p>
          <a:p>
            <a:pPr lvl="1">
              <a:buFont typeface="Arial" pitchFamily="34" charset="0"/>
              <a:buChar char="•"/>
            </a:pPr>
            <a:r>
              <a:rPr lang="en-US" sz="1200" b="1" dirty="0">
                <a:solidFill>
                  <a:srgbClr val="002060"/>
                </a:solidFill>
                <a:latin typeface="Georgia" pitchFamily="18" charset="0"/>
              </a:rPr>
              <a:t>Type II pneumocytes (type II alveolar cells)</a:t>
            </a:r>
          </a:p>
          <a:p>
            <a:pPr lvl="2">
              <a:buFont typeface="Arial" pitchFamily="34" charset="0"/>
              <a:buChar char="•"/>
            </a:pPr>
            <a:r>
              <a:rPr lang="en-US" sz="1200" b="1" dirty="0">
                <a:solidFill>
                  <a:srgbClr val="002060"/>
                </a:solidFill>
                <a:latin typeface="Georgia" pitchFamily="18" charset="0"/>
              </a:rPr>
              <a:t>Lamellar bodies</a:t>
            </a:r>
          </a:p>
          <a:p>
            <a:pPr lvl="1">
              <a:buFont typeface="Arial" pitchFamily="34" charset="0"/>
              <a:buChar char="•"/>
            </a:pPr>
            <a:r>
              <a:rPr lang="en-US" sz="1200" b="1" dirty="0">
                <a:solidFill>
                  <a:srgbClr val="002060"/>
                </a:solidFill>
                <a:latin typeface="Georgia" pitchFamily="18" charset="0"/>
              </a:rPr>
              <a:t>Basal lamina</a:t>
            </a:r>
          </a:p>
          <a:p>
            <a:pPr lvl="1">
              <a:buFont typeface="Arial" pitchFamily="34" charset="0"/>
              <a:buChar char="•"/>
            </a:pPr>
            <a:r>
              <a:rPr lang="en-US" sz="1200" b="1" dirty="0">
                <a:solidFill>
                  <a:srgbClr val="002060"/>
                </a:solidFill>
                <a:latin typeface="Georgia" pitchFamily="18" charset="0"/>
              </a:rPr>
              <a:t>Endothelial cells</a:t>
            </a:r>
          </a:p>
          <a:p>
            <a:pPr lvl="1">
              <a:buFont typeface="Arial" pitchFamily="34" charset="0"/>
              <a:buChar char="•"/>
            </a:pPr>
            <a:r>
              <a:rPr lang="en-US" sz="1200" b="1" dirty="0">
                <a:solidFill>
                  <a:srgbClr val="002060"/>
                </a:solidFill>
                <a:latin typeface="Georgia" pitchFamily="18" charset="0"/>
              </a:rPr>
              <a:t>Components of connective tissue (fibroblast, elastic fibers, etc.) if present</a:t>
            </a:r>
          </a:p>
          <a:p>
            <a:pPr lvl="1">
              <a:buFont typeface="Arial" pitchFamily="34" charset="0"/>
              <a:buChar char="•"/>
            </a:pPr>
            <a:r>
              <a:rPr lang="en-US" sz="1200" b="1" dirty="0">
                <a:solidFill>
                  <a:srgbClr val="002060"/>
                </a:solidFill>
                <a:latin typeface="Georgia" pitchFamily="18" charset="0"/>
              </a:rPr>
              <a:t>Alveolar macrophage (Dust cell)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3605" y="5581471"/>
            <a:ext cx="6019800" cy="1200329"/>
          </a:xfrm>
          <a:prstGeom prst="rect">
            <a:avLst/>
          </a:prstGeom>
          <a:noFill/>
        </p:spPr>
        <p:txBody>
          <a:bodyPr wrap="square" rtlCol="0">
            <a:spAutoFit/>
          </a:bodyPr>
          <a:lstStyle/>
          <a:p>
            <a:r>
              <a:rPr lang="en-US" dirty="0"/>
              <a:t>Link to </a:t>
            </a:r>
            <a:r>
              <a:rPr lang="en-US" u="sng" dirty="0">
                <a:hlinkClick r:id="rId2"/>
              </a:rPr>
              <a:t>SL 112B</a:t>
            </a:r>
            <a:r>
              <a:rPr lang="en-US" u="sng" dirty="0"/>
              <a:t> </a:t>
            </a:r>
            <a:r>
              <a:rPr lang="en-US" dirty="0"/>
              <a:t>and </a:t>
            </a:r>
            <a:r>
              <a:rPr lang="en-US" u="sng" dirty="0">
                <a:hlinkClick r:id="rId3"/>
              </a:rPr>
              <a:t>SL 113</a:t>
            </a:r>
            <a:r>
              <a:rPr lang="en-US" u="sng" dirty="0"/>
              <a:t> </a:t>
            </a:r>
            <a:r>
              <a:rPr lang="en-US" dirty="0"/>
              <a:t>and </a:t>
            </a:r>
            <a:r>
              <a:rPr lang="en-US" u="sng" dirty="0">
                <a:hlinkClick r:id="rId4"/>
              </a:rPr>
              <a:t>SL 059</a:t>
            </a:r>
            <a:r>
              <a:rPr lang="en-US" u="sng" dirty="0"/>
              <a:t> </a:t>
            </a:r>
            <a:r>
              <a:rPr lang="en-US" dirty="0"/>
              <a:t>and </a:t>
            </a:r>
            <a:r>
              <a:rPr lang="en-US" u="sng" dirty="0">
                <a:hlinkClick r:id="rId5"/>
              </a:rPr>
              <a:t>SL 114</a:t>
            </a:r>
            <a:endParaRPr lang="en-US" dirty="0">
              <a:hlinkClick r:id="rId6"/>
            </a:endParaRPr>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Alveoli</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Alveolar ducts</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Alveolar sacs</a:t>
            </a:r>
          </a:p>
        </p:txBody>
      </p:sp>
      <p:sp>
        <p:nvSpPr>
          <p:cNvPr id="4" name="TextBox 3"/>
          <p:cNvSpPr txBox="1"/>
          <p:nvPr/>
        </p:nvSpPr>
        <p:spPr>
          <a:xfrm>
            <a:off x="1905000" y="2057399"/>
            <a:ext cx="5181600" cy="369332"/>
          </a:xfrm>
          <a:prstGeom prst="rect">
            <a:avLst/>
          </a:prstGeom>
          <a:noFill/>
        </p:spPr>
        <p:txBody>
          <a:bodyPr wrap="square" rtlCol="0">
            <a:spAutoFit/>
          </a:bodyPr>
          <a:lstStyle/>
          <a:p>
            <a:r>
              <a:rPr lang="en-US" b="1" dirty="0">
                <a:hlinkClick r:id="rId7"/>
              </a:rPr>
              <a:t>Video showing alveoli from our slide set – slide 112</a:t>
            </a:r>
            <a:endParaRPr lang="en-US" b="1" dirty="0"/>
          </a:p>
        </p:txBody>
      </p:sp>
      <p:sp>
        <p:nvSpPr>
          <p:cNvPr id="6" name="Rectangle 5"/>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ALVEOLI, ALVEOLAR DUCTS, ALVEOLAR SACS</a:t>
            </a:r>
          </a:p>
        </p:txBody>
      </p:sp>
    </p:spTree>
    <p:extLst>
      <p:ext uri="{BB962C8B-B14F-4D97-AF65-F5344CB8AC3E}">
        <p14:creationId xmlns:p14="http://schemas.microsoft.com/office/powerpoint/2010/main" val="4054589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113009" y="-178501"/>
            <a:ext cx="4911080" cy="9161921"/>
          </a:xfrm>
          <a:prstGeom prst="rect">
            <a:avLst/>
          </a:prstGeom>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ULTRASTRUCTURE OF ALVEOLI</a:t>
            </a:r>
          </a:p>
        </p:txBody>
      </p:sp>
      <p:sp>
        <p:nvSpPr>
          <p:cNvPr id="9" name="TextBox 8"/>
          <p:cNvSpPr txBox="1"/>
          <p:nvPr/>
        </p:nvSpPr>
        <p:spPr>
          <a:xfrm>
            <a:off x="-19120" y="669415"/>
            <a:ext cx="9168630" cy="1200329"/>
          </a:xfrm>
          <a:prstGeom prst="rect">
            <a:avLst/>
          </a:prstGeom>
          <a:noFill/>
        </p:spPr>
        <p:txBody>
          <a:bodyPr wrap="square" rtlCol="0">
            <a:spAutoFit/>
          </a:bodyPr>
          <a:lstStyle/>
          <a:p>
            <a:r>
              <a:rPr lang="en-US" b="1" dirty="0">
                <a:solidFill>
                  <a:schemeClr val="accent6">
                    <a:lumMod val="50000"/>
                  </a:schemeClr>
                </a:solidFill>
              </a:rPr>
              <a:t>Understanding </a:t>
            </a:r>
            <a:r>
              <a:rPr lang="en-US" b="1" dirty="0" err="1">
                <a:solidFill>
                  <a:schemeClr val="accent6">
                    <a:lumMod val="50000"/>
                  </a:schemeClr>
                </a:solidFill>
              </a:rPr>
              <a:t>ultrastructural</a:t>
            </a:r>
            <a:r>
              <a:rPr lang="en-US" b="1" dirty="0">
                <a:solidFill>
                  <a:schemeClr val="accent6">
                    <a:lumMod val="50000"/>
                  </a:schemeClr>
                </a:solidFill>
              </a:rPr>
              <a:t> details of the alveoli at the EM level is crucial for understanding lung function and pathology.  First, it helps to be able to determine whether this is actually lung tissue.  Fortunately, the air-filled alveoli create lots of “space” on an EM, which is a characteristic feature of lungs.  </a:t>
            </a:r>
            <a:endParaRPr lang="en-US" sz="1600" b="1" dirty="0">
              <a:solidFill>
                <a:srgbClr val="7030A0"/>
              </a:solidFill>
            </a:endParaRPr>
          </a:p>
        </p:txBody>
      </p:sp>
    </p:spTree>
    <p:extLst>
      <p:ext uri="{BB962C8B-B14F-4D97-AF65-F5344CB8AC3E}">
        <p14:creationId xmlns:p14="http://schemas.microsoft.com/office/powerpoint/2010/main" val="1546100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113009" y="-407101"/>
            <a:ext cx="4911080" cy="9161921"/>
          </a:xfrm>
          <a:prstGeom prst="rect">
            <a:avLst/>
          </a:prstGeom>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ULTRASTRUCTURE OF ALVEOLI</a:t>
            </a:r>
          </a:p>
        </p:txBody>
      </p:sp>
      <p:sp>
        <p:nvSpPr>
          <p:cNvPr id="5" name="TextBox 4"/>
          <p:cNvSpPr txBox="1"/>
          <p:nvPr/>
        </p:nvSpPr>
        <p:spPr>
          <a:xfrm>
            <a:off x="7772400" y="2096856"/>
            <a:ext cx="1142720" cy="461665"/>
          </a:xfrm>
          <a:prstGeom prst="rect">
            <a:avLst/>
          </a:prstGeom>
          <a:noFill/>
        </p:spPr>
        <p:txBody>
          <a:bodyPr wrap="square" rtlCol="0">
            <a:spAutoFit/>
          </a:bodyPr>
          <a:lstStyle/>
          <a:p>
            <a:pPr algn="ctr"/>
            <a:r>
              <a:rPr lang="en-US" sz="2400" b="1" dirty="0">
                <a:solidFill>
                  <a:srgbClr val="002060"/>
                </a:solidFill>
              </a:rPr>
              <a:t>air</a:t>
            </a:r>
          </a:p>
        </p:txBody>
      </p:sp>
      <p:sp>
        <p:nvSpPr>
          <p:cNvPr id="6" name="TextBox 5"/>
          <p:cNvSpPr txBox="1"/>
          <p:nvPr/>
        </p:nvSpPr>
        <p:spPr>
          <a:xfrm>
            <a:off x="2362200" y="5560333"/>
            <a:ext cx="1142720" cy="461665"/>
          </a:xfrm>
          <a:prstGeom prst="rect">
            <a:avLst/>
          </a:prstGeom>
          <a:noFill/>
        </p:spPr>
        <p:txBody>
          <a:bodyPr wrap="square" rtlCol="0">
            <a:spAutoFit/>
          </a:bodyPr>
          <a:lstStyle/>
          <a:p>
            <a:pPr algn="ctr"/>
            <a:r>
              <a:rPr lang="en-US" sz="2400" b="1" dirty="0">
                <a:solidFill>
                  <a:srgbClr val="002060"/>
                </a:solidFill>
              </a:rPr>
              <a:t>air</a:t>
            </a:r>
          </a:p>
        </p:txBody>
      </p:sp>
      <p:sp>
        <p:nvSpPr>
          <p:cNvPr id="8" name="TextBox 7"/>
          <p:cNvSpPr txBox="1"/>
          <p:nvPr/>
        </p:nvSpPr>
        <p:spPr>
          <a:xfrm>
            <a:off x="3333960" y="1718319"/>
            <a:ext cx="1142720" cy="461665"/>
          </a:xfrm>
          <a:prstGeom prst="rect">
            <a:avLst/>
          </a:prstGeom>
          <a:noFill/>
        </p:spPr>
        <p:txBody>
          <a:bodyPr wrap="square" rtlCol="0">
            <a:spAutoFit/>
          </a:bodyPr>
          <a:lstStyle/>
          <a:p>
            <a:pPr algn="ctr"/>
            <a:r>
              <a:rPr lang="en-US" sz="2400" b="1" dirty="0">
                <a:solidFill>
                  <a:srgbClr val="002060"/>
                </a:solidFill>
              </a:rPr>
              <a:t>air</a:t>
            </a:r>
          </a:p>
        </p:txBody>
      </p:sp>
      <p:sp>
        <p:nvSpPr>
          <p:cNvPr id="9" name="TextBox 8"/>
          <p:cNvSpPr txBox="1"/>
          <p:nvPr/>
        </p:nvSpPr>
        <p:spPr>
          <a:xfrm>
            <a:off x="-24630" y="503872"/>
            <a:ext cx="9168630" cy="1323439"/>
          </a:xfrm>
          <a:prstGeom prst="rect">
            <a:avLst/>
          </a:prstGeom>
          <a:noFill/>
        </p:spPr>
        <p:txBody>
          <a:bodyPr wrap="square" rtlCol="0">
            <a:spAutoFit/>
          </a:bodyPr>
          <a:lstStyle/>
          <a:p>
            <a:r>
              <a:rPr lang="en-US" sz="1600" b="1" dirty="0">
                <a:solidFill>
                  <a:schemeClr val="accent6">
                    <a:lumMod val="50000"/>
                  </a:schemeClr>
                </a:solidFill>
              </a:rPr>
              <a:t>The next objective is to determine which spaces are air, and which are blood.  This is easy enough when you see a red blood cell (5), and is the best place to start your analysis.  If you mentally cross an alveolar wall (blue brackets), you will be in the air spaces (alveolar lumen).  If, from the air space at the bottom, you cross the alveolar wall indicated by the green bracket, you are back in the blood space (X, even though you do not see a RBC in that space). </a:t>
            </a:r>
            <a:endParaRPr lang="en-US" sz="1400" b="1" dirty="0">
              <a:solidFill>
                <a:srgbClr val="7030A0"/>
              </a:solidFill>
            </a:endParaRPr>
          </a:p>
        </p:txBody>
      </p:sp>
      <p:sp>
        <p:nvSpPr>
          <p:cNvPr id="4" name="Right Brace 3"/>
          <p:cNvSpPr/>
          <p:nvPr/>
        </p:nvSpPr>
        <p:spPr>
          <a:xfrm>
            <a:off x="6152444" y="1907587"/>
            <a:ext cx="228600" cy="37853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p:cNvSpPr/>
          <p:nvPr/>
        </p:nvSpPr>
        <p:spPr>
          <a:xfrm>
            <a:off x="4800600" y="5380369"/>
            <a:ext cx="228600" cy="37853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p:cNvSpPr/>
          <p:nvPr/>
        </p:nvSpPr>
        <p:spPr>
          <a:xfrm>
            <a:off x="457200" y="5643462"/>
            <a:ext cx="182532" cy="264501"/>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304800" y="4648200"/>
            <a:ext cx="457200" cy="707886"/>
          </a:xfrm>
          <a:prstGeom prst="rect">
            <a:avLst/>
          </a:prstGeom>
          <a:noFill/>
        </p:spPr>
        <p:txBody>
          <a:bodyPr wrap="square" rtlCol="0">
            <a:spAutoFit/>
          </a:bodyPr>
          <a:lstStyle/>
          <a:p>
            <a:r>
              <a:rPr lang="en-US" sz="4000" b="1" dirty="0">
                <a:solidFill>
                  <a:srgbClr val="7030A0"/>
                </a:solidFill>
              </a:rPr>
              <a:t>X</a:t>
            </a:r>
          </a:p>
        </p:txBody>
      </p:sp>
    </p:spTree>
    <p:extLst>
      <p:ext uri="{BB962C8B-B14F-4D97-AF65-F5344CB8AC3E}">
        <p14:creationId xmlns:p14="http://schemas.microsoft.com/office/powerpoint/2010/main" val="4140309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107499" y="-330901"/>
            <a:ext cx="4911080" cy="9161921"/>
          </a:xfrm>
          <a:prstGeom prst="rect">
            <a:avLst/>
          </a:prstGeom>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ULTRASTRUCTURE OF ALVEOLI</a:t>
            </a:r>
          </a:p>
        </p:txBody>
      </p:sp>
      <p:sp>
        <p:nvSpPr>
          <p:cNvPr id="5" name="TextBox 4"/>
          <p:cNvSpPr txBox="1"/>
          <p:nvPr/>
        </p:nvSpPr>
        <p:spPr>
          <a:xfrm>
            <a:off x="7766890" y="2173056"/>
            <a:ext cx="1142720" cy="461665"/>
          </a:xfrm>
          <a:prstGeom prst="rect">
            <a:avLst/>
          </a:prstGeom>
          <a:noFill/>
        </p:spPr>
        <p:txBody>
          <a:bodyPr wrap="square" rtlCol="0">
            <a:spAutoFit/>
          </a:bodyPr>
          <a:lstStyle/>
          <a:p>
            <a:pPr algn="ctr"/>
            <a:r>
              <a:rPr lang="en-US" sz="2400" b="1" dirty="0">
                <a:solidFill>
                  <a:srgbClr val="002060"/>
                </a:solidFill>
              </a:rPr>
              <a:t>air</a:t>
            </a:r>
          </a:p>
        </p:txBody>
      </p:sp>
      <p:sp>
        <p:nvSpPr>
          <p:cNvPr id="6" name="TextBox 5"/>
          <p:cNvSpPr txBox="1"/>
          <p:nvPr/>
        </p:nvSpPr>
        <p:spPr>
          <a:xfrm>
            <a:off x="2356690" y="5636533"/>
            <a:ext cx="1142720" cy="461665"/>
          </a:xfrm>
          <a:prstGeom prst="rect">
            <a:avLst/>
          </a:prstGeom>
          <a:noFill/>
        </p:spPr>
        <p:txBody>
          <a:bodyPr wrap="square" rtlCol="0">
            <a:spAutoFit/>
          </a:bodyPr>
          <a:lstStyle/>
          <a:p>
            <a:pPr algn="ctr"/>
            <a:r>
              <a:rPr lang="en-US" sz="2400" b="1" dirty="0">
                <a:solidFill>
                  <a:srgbClr val="002060"/>
                </a:solidFill>
              </a:rPr>
              <a:t>air</a:t>
            </a:r>
          </a:p>
        </p:txBody>
      </p:sp>
      <p:sp>
        <p:nvSpPr>
          <p:cNvPr id="8" name="TextBox 7"/>
          <p:cNvSpPr txBox="1"/>
          <p:nvPr/>
        </p:nvSpPr>
        <p:spPr>
          <a:xfrm>
            <a:off x="3328450" y="1794519"/>
            <a:ext cx="1142720" cy="461665"/>
          </a:xfrm>
          <a:prstGeom prst="rect">
            <a:avLst/>
          </a:prstGeom>
          <a:noFill/>
        </p:spPr>
        <p:txBody>
          <a:bodyPr wrap="square" rtlCol="0">
            <a:spAutoFit/>
          </a:bodyPr>
          <a:lstStyle/>
          <a:p>
            <a:pPr algn="ctr"/>
            <a:r>
              <a:rPr lang="en-US" sz="2400" b="1" dirty="0">
                <a:solidFill>
                  <a:srgbClr val="002060"/>
                </a:solidFill>
              </a:rPr>
              <a:t>air</a:t>
            </a:r>
          </a:p>
        </p:txBody>
      </p:sp>
      <p:sp>
        <p:nvSpPr>
          <p:cNvPr id="9" name="TextBox 8"/>
          <p:cNvSpPr txBox="1"/>
          <p:nvPr/>
        </p:nvSpPr>
        <p:spPr>
          <a:xfrm>
            <a:off x="0" y="503872"/>
            <a:ext cx="9168630" cy="1077218"/>
          </a:xfrm>
          <a:prstGeom prst="rect">
            <a:avLst/>
          </a:prstGeom>
          <a:noFill/>
        </p:spPr>
        <p:txBody>
          <a:bodyPr wrap="square" rtlCol="0">
            <a:spAutoFit/>
          </a:bodyPr>
          <a:lstStyle/>
          <a:p>
            <a:r>
              <a:rPr lang="en-US" sz="1600" b="1" dirty="0">
                <a:solidFill>
                  <a:schemeClr val="accent6">
                    <a:lumMod val="50000"/>
                  </a:schemeClr>
                </a:solidFill>
              </a:rPr>
              <a:t>The other thing you can do is guess a little.  For example, if you look at the light micrograph again, you’ll see that the alveolar lumens are much larger than the capillary lumens.   Therefore, on EMs, the blood capillary compartments are small, round and/or enclosed, while the air compartments are “open” or more “vast”.  (If that makes any sense at all.  If not, use the method on the previous slide).</a:t>
            </a:r>
            <a:endParaRPr lang="en-US" sz="1400" b="1" dirty="0">
              <a:solidFill>
                <a:srgbClr val="7030A0"/>
              </a:solidFill>
            </a:endParaRPr>
          </a:p>
        </p:txBody>
      </p:sp>
      <p:sp>
        <p:nvSpPr>
          <p:cNvPr id="7" name="TextBox 6"/>
          <p:cNvSpPr txBox="1"/>
          <p:nvPr/>
        </p:nvSpPr>
        <p:spPr>
          <a:xfrm>
            <a:off x="299290" y="4724400"/>
            <a:ext cx="457200" cy="707886"/>
          </a:xfrm>
          <a:prstGeom prst="rect">
            <a:avLst/>
          </a:prstGeom>
          <a:noFill/>
        </p:spPr>
        <p:txBody>
          <a:bodyPr wrap="square" rtlCol="0">
            <a:spAutoFit/>
          </a:bodyPr>
          <a:lstStyle/>
          <a:p>
            <a:r>
              <a:rPr lang="en-US" sz="4000" b="1" dirty="0">
                <a:solidFill>
                  <a:srgbClr val="7030A0"/>
                </a:solidFill>
              </a:rPr>
              <a:t>X</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8690" y="1677838"/>
            <a:ext cx="2209800" cy="3100441"/>
          </a:xfrm>
          <a:prstGeom prst="rect">
            <a:avLst/>
          </a:prstGeom>
        </p:spPr>
      </p:pic>
    </p:spTree>
    <p:extLst>
      <p:ext uri="{BB962C8B-B14F-4D97-AF65-F5344CB8AC3E}">
        <p14:creationId xmlns:p14="http://schemas.microsoft.com/office/powerpoint/2010/main" val="543527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265706" y="-1092604"/>
            <a:ext cx="4804506" cy="8963101"/>
          </a:xfrm>
          <a:prstGeom prst="rect">
            <a:avLst/>
          </a:prstGeom>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ULTRASTRUCTURE OF ALVEOLI</a:t>
            </a:r>
          </a:p>
        </p:txBody>
      </p:sp>
      <p:sp>
        <p:nvSpPr>
          <p:cNvPr id="4" name="TextBox 3"/>
          <p:cNvSpPr txBox="1"/>
          <p:nvPr/>
        </p:nvSpPr>
        <p:spPr>
          <a:xfrm>
            <a:off x="1314240" y="4767334"/>
            <a:ext cx="3543440" cy="2092881"/>
          </a:xfrm>
          <a:prstGeom prst="rect">
            <a:avLst/>
          </a:prstGeom>
          <a:noFill/>
        </p:spPr>
        <p:txBody>
          <a:bodyPr wrap="square" rtlCol="0">
            <a:spAutoFit/>
          </a:bodyPr>
          <a:lstStyle/>
          <a:p>
            <a:r>
              <a:rPr lang="en-US" b="1" dirty="0">
                <a:solidFill>
                  <a:schemeClr val="accent6">
                    <a:lumMod val="50000"/>
                  </a:schemeClr>
                </a:solidFill>
              </a:rPr>
              <a:t>Electron micrograph from the lung:</a:t>
            </a:r>
          </a:p>
          <a:p>
            <a:pPr marL="342900" indent="-342900">
              <a:buAutoNum type="arabicPeriod"/>
            </a:pPr>
            <a:r>
              <a:rPr lang="en-US" sz="1600" b="1" dirty="0">
                <a:solidFill>
                  <a:schemeClr val="accent6">
                    <a:lumMod val="50000"/>
                  </a:schemeClr>
                </a:solidFill>
              </a:rPr>
              <a:t>Endothelial cell</a:t>
            </a:r>
          </a:p>
          <a:p>
            <a:pPr marL="342900" indent="-342900">
              <a:buAutoNum type="arabicPeriod"/>
            </a:pPr>
            <a:r>
              <a:rPr lang="en-US" sz="1600" b="1" dirty="0">
                <a:solidFill>
                  <a:schemeClr val="accent6">
                    <a:lumMod val="50000"/>
                  </a:schemeClr>
                </a:solidFill>
              </a:rPr>
              <a:t>Fused basal lamina</a:t>
            </a:r>
          </a:p>
          <a:p>
            <a:pPr marL="342900" indent="-342900">
              <a:buAutoNum type="arabicPeriod"/>
            </a:pPr>
            <a:r>
              <a:rPr lang="en-US" sz="1600" b="1" dirty="0">
                <a:solidFill>
                  <a:schemeClr val="accent6">
                    <a:lumMod val="50000"/>
                  </a:schemeClr>
                </a:solidFill>
              </a:rPr>
              <a:t>Type I pneumocyte</a:t>
            </a:r>
          </a:p>
          <a:p>
            <a:pPr marL="342900" indent="-342900">
              <a:buAutoNum type="arabicPeriod"/>
            </a:pPr>
            <a:r>
              <a:rPr lang="en-US" sz="1600" b="1" dirty="0">
                <a:solidFill>
                  <a:schemeClr val="accent6">
                    <a:lumMod val="50000"/>
                  </a:schemeClr>
                </a:solidFill>
              </a:rPr>
              <a:t>Elastic tissue</a:t>
            </a:r>
          </a:p>
          <a:p>
            <a:pPr marL="342900" indent="-342900">
              <a:buAutoNum type="arabicPeriod"/>
            </a:pPr>
            <a:r>
              <a:rPr lang="en-US" sz="1600" b="1" dirty="0">
                <a:solidFill>
                  <a:schemeClr val="accent6">
                    <a:lumMod val="50000"/>
                  </a:schemeClr>
                </a:solidFill>
              </a:rPr>
              <a:t>RBC in capillary</a:t>
            </a:r>
          </a:p>
          <a:p>
            <a:pPr marL="342900" indent="-342900">
              <a:buAutoNum type="arabicPeriod"/>
            </a:pPr>
            <a:r>
              <a:rPr lang="en-US" sz="1600" b="1" dirty="0">
                <a:solidFill>
                  <a:schemeClr val="accent6">
                    <a:lumMod val="50000"/>
                  </a:schemeClr>
                </a:solidFill>
              </a:rPr>
              <a:t>Endothelial cell nucleus</a:t>
            </a:r>
          </a:p>
          <a:p>
            <a:pPr marL="342900" indent="-342900">
              <a:buAutoNum type="arabicPeriod"/>
            </a:pPr>
            <a:r>
              <a:rPr lang="en-US" sz="1600" b="1" dirty="0">
                <a:solidFill>
                  <a:schemeClr val="accent6">
                    <a:lumMod val="50000"/>
                  </a:schemeClr>
                </a:solidFill>
              </a:rPr>
              <a:t>Fibroblast in inter-alveolar space </a:t>
            </a:r>
            <a:endParaRPr lang="en-US" sz="1600" b="1" dirty="0">
              <a:solidFill>
                <a:srgbClr val="7030A0"/>
              </a:solidFill>
            </a:endParaRPr>
          </a:p>
        </p:txBody>
      </p:sp>
      <p:sp>
        <p:nvSpPr>
          <p:cNvPr id="5" name="TextBox 4"/>
          <p:cNvSpPr txBox="1"/>
          <p:nvPr/>
        </p:nvSpPr>
        <p:spPr>
          <a:xfrm>
            <a:off x="7772400" y="1258656"/>
            <a:ext cx="1142720" cy="461665"/>
          </a:xfrm>
          <a:prstGeom prst="rect">
            <a:avLst/>
          </a:prstGeom>
          <a:noFill/>
        </p:spPr>
        <p:txBody>
          <a:bodyPr wrap="square" rtlCol="0">
            <a:spAutoFit/>
          </a:bodyPr>
          <a:lstStyle/>
          <a:p>
            <a:pPr algn="ctr"/>
            <a:r>
              <a:rPr lang="en-US" sz="2400" b="1" dirty="0">
                <a:solidFill>
                  <a:srgbClr val="002060"/>
                </a:solidFill>
              </a:rPr>
              <a:t>air</a:t>
            </a:r>
          </a:p>
        </p:txBody>
      </p:sp>
      <p:sp>
        <p:nvSpPr>
          <p:cNvPr id="6" name="TextBox 5"/>
          <p:cNvSpPr txBox="1"/>
          <p:nvPr/>
        </p:nvSpPr>
        <p:spPr>
          <a:xfrm>
            <a:off x="2514600" y="4287211"/>
            <a:ext cx="1142720" cy="461665"/>
          </a:xfrm>
          <a:prstGeom prst="rect">
            <a:avLst/>
          </a:prstGeom>
          <a:noFill/>
        </p:spPr>
        <p:txBody>
          <a:bodyPr wrap="square" rtlCol="0">
            <a:spAutoFit/>
          </a:bodyPr>
          <a:lstStyle/>
          <a:p>
            <a:pPr algn="ctr"/>
            <a:r>
              <a:rPr lang="en-US" sz="2400" b="1" dirty="0">
                <a:solidFill>
                  <a:srgbClr val="002060"/>
                </a:solidFill>
              </a:rPr>
              <a:t>air</a:t>
            </a:r>
          </a:p>
        </p:txBody>
      </p:sp>
      <p:sp>
        <p:nvSpPr>
          <p:cNvPr id="8" name="TextBox 7"/>
          <p:cNvSpPr txBox="1"/>
          <p:nvPr/>
        </p:nvSpPr>
        <p:spPr>
          <a:xfrm>
            <a:off x="3333960" y="880119"/>
            <a:ext cx="1142720" cy="461665"/>
          </a:xfrm>
          <a:prstGeom prst="rect">
            <a:avLst/>
          </a:prstGeom>
          <a:noFill/>
        </p:spPr>
        <p:txBody>
          <a:bodyPr wrap="square" rtlCol="0">
            <a:spAutoFit/>
          </a:bodyPr>
          <a:lstStyle/>
          <a:p>
            <a:pPr algn="ctr"/>
            <a:r>
              <a:rPr lang="en-US" sz="2400" b="1" dirty="0">
                <a:solidFill>
                  <a:srgbClr val="002060"/>
                </a:solidFill>
              </a:rPr>
              <a:t>air</a:t>
            </a:r>
          </a:p>
        </p:txBody>
      </p:sp>
      <p:sp>
        <p:nvSpPr>
          <p:cNvPr id="9" name="TextBox 8"/>
          <p:cNvSpPr txBox="1"/>
          <p:nvPr/>
        </p:nvSpPr>
        <p:spPr>
          <a:xfrm>
            <a:off x="3432" y="533400"/>
            <a:ext cx="9140567" cy="369332"/>
          </a:xfrm>
          <a:prstGeom prst="rect">
            <a:avLst/>
          </a:prstGeom>
          <a:noFill/>
        </p:spPr>
        <p:txBody>
          <a:bodyPr wrap="square" rtlCol="0">
            <a:spAutoFit/>
          </a:bodyPr>
          <a:lstStyle/>
          <a:p>
            <a:r>
              <a:rPr lang="en-US" b="1" dirty="0">
                <a:solidFill>
                  <a:schemeClr val="accent6">
                    <a:lumMod val="50000"/>
                  </a:schemeClr>
                </a:solidFill>
              </a:rPr>
              <a:t>Once you have that worked out, you can start determining the cellular structures….</a:t>
            </a:r>
            <a:endParaRPr lang="en-US" sz="1600" b="1" dirty="0">
              <a:solidFill>
                <a:srgbClr val="7030A0"/>
              </a:solidFill>
            </a:endParaRPr>
          </a:p>
        </p:txBody>
      </p:sp>
      <p:sp>
        <p:nvSpPr>
          <p:cNvPr id="10" name="TextBox 9"/>
          <p:cNvSpPr txBox="1"/>
          <p:nvPr/>
        </p:nvSpPr>
        <p:spPr>
          <a:xfrm>
            <a:off x="4200925" y="5410200"/>
            <a:ext cx="4876800" cy="1200329"/>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Right now I’m guessing you have a good handle on #5 and #6, but you want to see #1-3 a little closer, and are unsure of #4 and #7.</a:t>
            </a:r>
          </a:p>
          <a:p>
            <a:r>
              <a:rPr lang="en-US" b="1" dirty="0">
                <a:solidFill>
                  <a:schemeClr val="accent3">
                    <a:lumMod val="50000"/>
                  </a:schemeClr>
                </a:solidFill>
                <a:latin typeface="Tempus Sans ITC" pitchFamily="82" charset="0"/>
              </a:rPr>
              <a:t>Let’s take a closer look at #1-3 to start…..</a:t>
            </a:r>
          </a:p>
        </p:txBody>
      </p:sp>
    </p:spTree>
    <p:extLst>
      <p:ext uri="{BB962C8B-B14F-4D97-AF65-F5344CB8AC3E}">
        <p14:creationId xmlns:p14="http://schemas.microsoft.com/office/powerpoint/2010/main" val="261733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48" t="14367" r="56885" b="43800"/>
          <a:stretch/>
        </p:blipFill>
        <p:spPr>
          <a:xfrm rot="5400000">
            <a:off x="2350588" y="-1142955"/>
            <a:ext cx="4452248" cy="8086624"/>
          </a:xfrm>
          <a:prstGeom prst="rect">
            <a:avLst/>
          </a:prstGeom>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ULTRASTRUCTURE OF ALVEOLI</a:t>
            </a:r>
          </a:p>
        </p:txBody>
      </p:sp>
      <p:sp>
        <p:nvSpPr>
          <p:cNvPr id="4" name="TextBox 3"/>
          <p:cNvSpPr txBox="1"/>
          <p:nvPr/>
        </p:nvSpPr>
        <p:spPr>
          <a:xfrm>
            <a:off x="76200" y="5105400"/>
            <a:ext cx="8901424" cy="1754326"/>
          </a:xfrm>
          <a:prstGeom prst="rect">
            <a:avLst/>
          </a:prstGeom>
          <a:noFill/>
        </p:spPr>
        <p:txBody>
          <a:bodyPr wrap="square" rtlCol="0">
            <a:spAutoFit/>
          </a:bodyPr>
          <a:lstStyle/>
          <a:p>
            <a:r>
              <a:rPr lang="en-US" b="1" dirty="0">
                <a:solidFill>
                  <a:schemeClr val="accent6">
                    <a:lumMod val="50000"/>
                  </a:schemeClr>
                </a:solidFill>
              </a:rPr>
              <a:t>Pseudo-magnified view of #1-3.  You don’t see the nuclei for the endothelial cell (#1) or the type I pneumocyte (#3), but you can easily see that they are squamous cells.  The tips of the red and blue arrows  are touching the plasma membranes of the endothelial cell and type I pneumocyte, respectively.</a:t>
            </a:r>
          </a:p>
          <a:p>
            <a:r>
              <a:rPr lang="en-US" b="1" dirty="0">
                <a:solidFill>
                  <a:schemeClr val="accent6">
                    <a:lumMod val="50000"/>
                  </a:schemeClr>
                </a:solidFill>
              </a:rPr>
              <a:t>The pale region between the cells (#2) is the fused basement of these two cells…if you look closely, you’ll see a dark line representing the lamina </a:t>
            </a:r>
            <a:r>
              <a:rPr lang="en-US" b="1" dirty="0" err="1">
                <a:solidFill>
                  <a:schemeClr val="accent6">
                    <a:lumMod val="50000"/>
                  </a:schemeClr>
                </a:solidFill>
              </a:rPr>
              <a:t>densa</a:t>
            </a:r>
            <a:r>
              <a:rPr lang="en-US" b="1" dirty="0">
                <a:solidFill>
                  <a:schemeClr val="accent6">
                    <a:lumMod val="50000"/>
                  </a:schemeClr>
                </a:solidFill>
              </a:rPr>
              <a:t>.</a:t>
            </a:r>
            <a:endParaRPr lang="en-US" b="1" dirty="0">
              <a:solidFill>
                <a:srgbClr val="7030A0"/>
              </a:solidFill>
            </a:endParaRPr>
          </a:p>
        </p:txBody>
      </p:sp>
      <p:sp>
        <p:nvSpPr>
          <p:cNvPr id="5" name="TextBox 4"/>
          <p:cNvSpPr txBox="1"/>
          <p:nvPr/>
        </p:nvSpPr>
        <p:spPr>
          <a:xfrm>
            <a:off x="7696200" y="1062387"/>
            <a:ext cx="847624" cy="461665"/>
          </a:xfrm>
          <a:prstGeom prst="rect">
            <a:avLst/>
          </a:prstGeom>
          <a:noFill/>
        </p:spPr>
        <p:txBody>
          <a:bodyPr wrap="square" rtlCol="0">
            <a:spAutoFit/>
          </a:bodyPr>
          <a:lstStyle/>
          <a:p>
            <a:pPr algn="ctr"/>
            <a:r>
              <a:rPr lang="en-US" sz="2400" b="1" dirty="0">
                <a:solidFill>
                  <a:srgbClr val="002060"/>
                </a:solidFill>
              </a:rPr>
              <a:t>air</a:t>
            </a:r>
          </a:p>
        </p:txBody>
      </p:sp>
      <p:sp>
        <p:nvSpPr>
          <p:cNvPr id="6" name="TextBox 5"/>
          <p:cNvSpPr txBox="1"/>
          <p:nvPr/>
        </p:nvSpPr>
        <p:spPr>
          <a:xfrm>
            <a:off x="5486400" y="2590313"/>
            <a:ext cx="1142720" cy="461665"/>
          </a:xfrm>
          <a:prstGeom prst="rect">
            <a:avLst/>
          </a:prstGeom>
          <a:noFill/>
        </p:spPr>
        <p:txBody>
          <a:bodyPr wrap="square" rtlCol="0">
            <a:spAutoFit/>
          </a:bodyPr>
          <a:lstStyle/>
          <a:p>
            <a:pPr algn="ctr"/>
            <a:r>
              <a:rPr lang="en-US" sz="2400" b="1" dirty="0">
                <a:solidFill>
                  <a:srgbClr val="C00000"/>
                </a:solidFill>
              </a:rPr>
              <a:t>blood</a:t>
            </a:r>
          </a:p>
        </p:txBody>
      </p:sp>
      <p:sp>
        <p:nvSpPr>
          <p:cNvPr id="8" name="TextBox 7"/>
          <p:cNvSpPr txBox="1"/>
          <p:nvPr/>
        </p:nvSpPr>
        <p:spPr>
          <a:xfrm>
            <a:off x="3430995" y="626734"/>
            <a:ext cx="1142720" cy="461665"/>
          </a:xfrm>
          <a:prstGeom prst="rect">
            <a:avLst/>
          </a:prstGeom>
          <a:noFill/>
        </p:spPr>
        <p:txBody>
          <a:bodyPr wrap="square" rtlCol="0">
            <a:spAutoFit/>
          </a:bodyPr>
          <a:lstStyle/>
          <a:p>
            <a:pPr algn="ctr"/>
            <a:r>
              <a:rPr lang="en-US" sz="2400" b="1" dirty="0">
                <a:solidFill>
                  <a:srgbClr val="002060"/>
                </a:solidFill>
              </a:rPr>
              <a:t>air</a:t>
            </a:r>
          </a:p>
        </p:txBody>
      </p:sp>
      <p:cxnSp>
        <p:nvCxnSpPr>
          <p:cNvPr id="11" name="Straight Arrow Connector 10"/>
          <p:cNvCxnSpPr/>
          <p:nvPr/>
        </p:nvCxnSpPr>
        <p:spPr>
          <a:xfrm flipH="1" flipV="1">
            <a:off x="2222976" y="2885220"/>
            <a:ext cx="214901" cy="33819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752600" y="2590313"/>
            <a:ext cx="254115" cy="25281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082834" y="1246051"/>
            <a:ext cx="186510" cy="36068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3462383" y="1970315"/>
            <a:ext cx="214901" cy="338192"/>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354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699" t="27870" r="71382" b="49294"/>
          <a:stretch/>
        </p:blipFill>
        <p:spPr>
          <a:xfrm rot="5400000">
            <a:off x="2002891" y="-1079021"/>
            <a:ext cx="5276640" cy="8672824"/>
          </a:xfrm>
          <a:prstGeom prst="rect">
            <a:avLst/>
          </a:prstGeom>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ULTRASTRUCTURE OF ALVEOLI</a:t>
            </a:r>
          </a:p>
        </p:txBody>
      </p:sp>
      <p:sp>
        <p:nvSpPr>
          <p:cNvPr id="4" name="TextBox 3"/>
          <p:cNvSpPr txBox="1"/>
          <p:nvPr/>
        </p:nvSpPr>
        <p:spPr>
          <a:xfrm>
            <a:off x="76200" y="5895711"/>
            <a:ext cx="8901424" cy="923330"/>
          </a:xfrm>
          <a:prstGeom prst="rect">
            <a:avLst/>
          </a:prstGeom>
          <a:noFill/>
        </p:spPr>
        <p:txBody>
          <a:bodyPr wrap="square" rtlCol="0">
            <a:spAutoFit/>
          </a:bodyPr>
          <a:lstStyle/>
          <a:p>
            <a:r>
              <a:rPr lang="en-US" b="1" dirty="0">
                <a:solidFill>
                  <a:schemeClr val="accent6">
                    <a:lumMod val="50000"/>
                  </a:schemeClr>
                </a:solidFill>
              </a:rPr>
              <a:t>Because you paid big bucks for this education, I magnified this even more.  Red arrows are the plasma membrane of the endothelial cell, blue arrows are the plasma membrane of a type I pneumocyte, pale region between the cells is the fused basal lamina (bracket). </a:t>
            </a:r>
            <a:endParaRPr lang="en-US" sz="1600" b="1" dirty="0">
              <a:solidFill>
                <a:srgbClr val="7030A0"/>
              </a:solidFill>
            </a:endParaRPr>
          </a:p>
        </p:txBody>
      </p:sp>
      <p:sp>
        <p:nvSpPr>
          <p:cNvPr id="5" name="TextBox 4"/>
          <p:cNvSpPr txBox="1"/>
          <p:nvPr/>
        </p:nvSpPr>
        <p:spPr>
          <a:xfrm>
            <a:off x="4573715" y="626733"/>
            <a:ext cx="847624" cy="461665"/>
          </a:xfrm>
          <a:prstGeom prst="rect">
            <a:avLst/>
          </a:prstGeom>
          <a:noFill/>
        </p:spPr>
        <p:txBody>
          <a:bodyPr wrap="square" rtlCol="0">
            <a:spAutoFit/>
          </a:bodyPr>
          <a:lstStyle/>
          <a:p>
            <a:pPr algn="ctr"/>
            <a:r>
              <a:rPr lang="en-US" sz="2400" b="1" dirty="0">
                <a:solidFill>
                  <a:srgbClr val="002060"/>
                </a:solidFill>
              </a:rPr>
              <a:t>air</a:t>
            </a:r>
          </a:p>
        </p:txBody>
      </p:sp>
      <p:sp>
        <p:nvSpPr>
          <p:cNvPr id="6" name="TextBox 5"/>
          <p:cNvSpPr txBox="1"/>
          <p:nvPr/>
        </p:nvSpPr>
        <p:spPr>
          <a:xfrm>
            <a:off x="7124840" y="3054316"/>
            <a:ext cx="1142720" cy="461665"/>
          </a:xfrm>
          <a:prstGeom prst="rect">
            <a:avLst/>
          </a:prstGeom>
          <a:noFill/>
        </p:spPr>
        <p:txBody>
          <a:bodyPr wrap="square" rtlCol="0">
            <a:spAutoFit/>
          </a:bodyPr>
          <a:lstStyle/>
          <a:p>
            <a:pPr algn="ctr"/>
            <a:r>
              <a:rPr lang="en-US" sz="2400" b="1" dirty="0">
                <a:solidFill>
                  <a:srgbClr val="C00000"/>
                </a:solidFill>
              </a:rPr>
              <a:t>blood</a:t>
            </a:r>
          </a:p>
        </p:txBody>
      </p:sp>
      <p:sp>
        <p:nvSpPr>
          <p:cNvPr id="8" name="TextBox 7"/>
          <p:cNvSpPr txBox="1"/>
          <p:nvPr/>
        </p:nvSpPr>
        <p:spPr>
          <a:xfrm>
            <a:off x="3430995" y="626734"/>
            <a:ext cx="1142720" cy="461665"/>
          </a:xfrm>
          <a:prstGeom prst="rect">
            <a:avLst/>
          </a:prstGeom>
          <a:noFill/>
        </p:spPr>
        <p:txBody>
          <a:bodyPr wrap="square" rtlCol="0">
            <a:spAutoFit/>
          </a:bodyPr>
          <a:lstStyle/>
          <a:p>
            <a:pPr algn="ctr"/>
            <a:r>
              <a:rPr lang="en-US" sz="2400" b="1" dirty="0">
                <a:solidFill>
                  <a:srgbClr val="002060"/>
                </a:solidFill>
              </a:rPr>
              <a:t>air</a:t>
            </a:r>
          </a:p>
        </p:txBody>
      </p:sp>
      <p:cxnSp>
        <p:nvCxnSpPr>
          <p:cNvPr id="11" name="Straight Arrow Connector 10"/>
          <p:cNvCxnSpPr/>
          <p:nvPr/>
        </p:nvCxnSpPr>
        <p:spPr>
          <a:xfrm flipH="1" flipV="1">
            <a:off x="2446712" y="3974718"/>
            <a:ext cx="214901" cy="33819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956880" y="3465802"/>
            <a:ext cx="254115" cy="25281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471941" y="1518426"/>
            <a:ext cx="186510" cy="36068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3656937" y="2767984"/>
            <a:ext cx="214901" cy="338192"/>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7" name="Right Brace 6"/>
          <p:cNvSpPr/>
          <p:nvPr/>
        </p:nvSpPr>
        <p:spPr>
          <a:xfrm rot="19961395">
            <a:off x="2503140" y="3291928"/>
            <a:ext cx="130560" cy="176881"/>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rot="20807134">
            <a:off x="5401354" y="1221574"/>
            <a:ext cx="3396936" cy="369332"/>
          </a:xfrm>
          <a:prstGeom prst="rect">
            <a:avLst/>
          </a:prstGeom>
          <a:noFill/>
        </p:spPr>
        <p:txBody>
          <a:bodyPr wrap="square" rtlCol="0">
            <a:spAutoFit/>
          </a:bodyPr>
          <a:lstStyle/>
          <a:p>
            <a:r>
              <a:rPr lang="en-US" dirty="0"/>
              <a:t>Type I pneumocyte cytoplasm</a:t>
            </a:r>
          </a:p>
        </p:txBody>
      </p:sp>
      <p:sp>
        <p:nvSpPr>
          <p:cNvPr id="14" name="TextBox 13"/>
          <p:cNvSpPr txBox="1"/>
          <p:nvPr/>
        </p:nvSpPr>
        <p:spPr>
          <a:xfrm rot="20807134">
            <a:off x="6025414" y="1969184"/>
            <a:ext cx="2764503" cy="369332"/>
          </a:xfrm>
          <a:prstGeom prst="rect">
            <a:avLst/>
          </a:prstGeom>
          <a:noFill/>
        </p:spPr>
        <p:txBody>
          <a:bodyPr wrap="square" rtlCol="0">
            <a:spAutoFit/>
          </a:bodyPr>
          <a:lstStyle/>
          <a:p>
            <a:r>
              <a:rPr lang="en-US" dirty="0"/>
              <a:t>Endothelial cell cytoplasm</a:t>
            </a:r>
          </a:p>
        </p:txBody>
      </p:sp>
    </p:spTree>
    <p:extLst>
      <p:ext uri="{BB962C8B-B14F-4D97-AF65-F5344CB8AC3E}">
        <p14:creationId xmlns:p14="http://schemas.microsoft.com/office/powerpoint/2010/main" val="821403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86" t="26692" r="26500" b="1233"/>
          <a:stretch/>
        </p:blipFill>
        <p:spPr>
          <a:xfrm rot="5400000">
            <a:off x="2117366" y="-1154319"/>
            <a:ext cx="4063148" cy="7704119"/>
          </a:xfrm>
          <a:prstGeom prst="rect">
            <a:avLst/>
          </a:prstGeom>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ULTRASTRUCTURE OF ALVEOLI</a:t>
            </a:r>
          </a:p>
        </p:txBody>
      </p:sp>
      <p:sp>
        <p:nvSpPr>
          <p:cNvPr id="4" name="TextBox 3"/>
          <p:cNvSpPr txBox="1"/>
          <p:nvPr/>
        </p:nvSpPr>
        <p:spPr>
          <a:xfrm>
            <a:off x="0" y="4739048"/>
            <a:ext cx="9220199" cy="2139047"/>
          </a:xfrm>
          <a:prstGeom prst="rect">
            <a:avLst/>
          </a:prstGeom>
          <a:noFill/>
        </p:spPr>
        <p:txBody>
          <a:bodyPr wrap="square" rtlCol="0">
            <a:spAutoFit/>
          </a:bodyPr>
          <a:lstStyle/>
          <a:p>
            <a:r>
              <a:rPr lang="en-US" b="1" dirty="0">
                <a:solidFill>
                  <a:schemeClr val="accent6">
                    <a:lumMod val="50000"/>
                  </a:schemeClr>
                </a:solidFill>
              </a:rPr>
              <a:t>Now, if you follow these cells to the left, the type I pneumocytes (there are two of them jointed by a tight junction) follow the air space (blue arrow), while the endothelial cells follow the capillary lumen (i.e. they separate at the </a:t>
            </a:r>
            <a:r>
              <a:rPr lang="en-US" b="1" dirty="0"/>
              <a:t>*</a:t>
            </a:r>
            <a:r>
              <a:rPr lang="en-US" b="1" dirty="0">
                <a:solidFill>
                  <a:schemeClr val="accent6">
                    <a:lumMod val="50000"/>
                  </a:schemeClr>
                </a:solidFill>
              </a:rPr>
              <a:t>)</a:t>
            </a:r>
            <a:r>
              <a:rPr lang="en-US" sz="1600" b="1" dirty="0">
                <a:solidFill>
                  <a:srgbClr val="7030A0"/>
                </a:solidFill>
              </a:rPr>
              <a:t>.</a:t>
            </a:r>
          </a:p>
          <a:p>
            <a:endParaRPr lang="en-US" sz="700" b="1" dirty="0">
              <a:solidFill>
                <a:srgbClr val="7030A0"/>
              </a:solidFill>
            </a:endParaRPr>
          </a:p>
          <a:p>
            <a:r>
              <a:rPr lang="en-US" b="1" dirty="0">
                <a:solidFill>
                  <a:srgbClr val="7030A0"/>
                </a:solidFill>
              </a:rPr>
              <a:t>At the point when the two epithelia separate, the basal lamina separates at the </a:t>
            </a:r>
            <a:r>
              <a:rPr lang="en-US" b="1" dirty="0"/>
              <a:t>*</a:t>
            </a:r>
            <a:r>
              <a:rPr lang="en-US" b="1" dirty="0">
                <a:solidFill>
                  <a:srgbClr val="7030A0"/>
                </a:solidFill>
              </a:rPr>
              <a:t> as well, part follows the type I call, the other part follows the endothelial cell.  This is hard to see, but it is there if you squint really hard.  The area between these two cells (shaded faint purple), where #4 and #7 are, is all connective tissue - has to be.  Thus, elastic fibers (#4) and a fibroblast (#7). </a:t>
            </a:r>
            <a:endParaRPr lang="en-US" sz="2000" b="1" dirty="0">
              <a:solidFill>
                <a:schemeClr val="accent6">
                  <a:lumMod val="50000"/>
                </a:schemeClr>
              </a:solidFill>
            </a:endParaRPr>
          </a:p>
        </p:txBody>
      </p:sp>
      <p:sp>
        <p:nvSpPr>
          <p:cNvPr id="8" name="TextBox 7"/>
          <p:cNvSpPr txBox="1"/>
          <p:nvPr/>
        </p:nvSpPr>
        <p:spPr>
          <a:xfrm>
            <a:off x="4148940" y="609600"/>
            <a:ext cx="1142720" cy="461665"/>
          </a:xfrm>
          <a:prstGeom prst="rect">
            <a:avLst/>
          </a:prstGeom>
          <a:noFill/>
        </p:spPr>
        <p:txBody>
          <a:bodyPr wrap="square" rtlCol="0">
            <a:spAutoFit/>
          </a:bodyPr>
          <a:lstStyle/>
          <a:p>
            <a:pPr algn="ctr"/>
            <a:r>
              <a:rPr lang="en-US" sz="2400" b="1" dirty="0">
                <a:solidFill>
                  <a:srgbClr val="002060"/>
                </a:solidFill>
              </a:rPr>
              <a:t>air</a:t>
            </a:r>
          </a:p>
        </p:txBody>
      </p:sp>
      <p:sp>
        <p:nvSpPr>
          <p:cNvPr id="7" name="Freeform 6"/>
          <p:cNvSpPr/>
          <p:nvPr/>
        </p:nvSpPr>
        <p:spPr>
          <a:xfrm>
            <a:off x="3602262" y="1071265"/>
            <a:ext cx="2170678" cy="910186"/>
          </a:xfrm>
          <a:custGeom>
            <a:avLst/>
            <a:gdLst>
              <a:gd name="connsiteX0" fmla="*/ 2170678 w 2170678"/>
              <a:gd name="connsiteY0" fmla="*/ 328678 h 910186"/>
              <a:gd name="connsiteX1" fmla="*/ 2145395 w 2170678"/>
              <a:gd name="connsiteY1" fmla="*/ 341319 h 910186"/>
              <a:gd name="connsiteX2" fmla="*/ 2132754 w 2170678"/>
              <a:gd name="connsiteY2" fmla="*/ 345533 h 910186"/>
              <a:gd name="connsiteX3" fmla="*/ 2107471 w 2170678"/>
              <a:gd name="connsiteY3" fmla="*/ 362389 h 910186"/>
              <a:gd name="connsiteX4" fmla="*/ 2086402 w 2170678"/>
              <a:gd name="connsiteY4" fmla="*/ 366602 h 910186"/>
              <a:gd name="connsiteX5" fmla="*/ 2061119 w 2170678"/>
              <a:gd name="connsiteY5" fmla="*/ 375030 h 910186"/>
              <a:gd name="connsiteX6" fmla="*/ 2010553 w 2170678"/>
              <a:gd name="connsiteY6" fmla="*/ 391885 h 910186"/>
              <a:gd name="connsiteX7" fmla="*/ 1976842 w 2170678"/>
              <a:gd name="connsiteY7" fmla="*/ 400313 h 910186"/>
              <a:gd name="connsiteX8" fmla="*/ 1951559 w 2170678"/>
              <a:gd name="connsiteY8" fmla="*/ 408741 h 910186"/>
              <a:gd name="connsiteX9" fmla="*/ 1917849 w 2170678"/>
              <a:gd name="connsiteY9" fmla="*/ 417168 h 910186"/>
              <a:gd name="connsiteX10" fmla="*/ 1854641 w 2170678"/>
              <a:gd name="connsiteY10" fmla="*/ 438237 h 910186"/>
              <a:gd name="connsiteX11" fmla="*/ 1799862 w 2170678"/>
              <a:gd name="connsiteY11" fmla="*/ 455093 h 910186"/>
              <a:gd name="connsiteX12" fmla="*/ 1753509 w 2170678"/>
              <a:gd name="connsiteY12" fmla="*/ 467734 h 910186"/>
              <a:gd name="connsiteX13" fmla="*/ 1740868 w 2170678"/>
              <a:gd name="connsiteY13" fmla="*/ 471948 h 910186"/>
              <a:gd name="connsiteX14" fmla="*/ 1728226 w 2170678"/>
              <a:gd name="connsiteY14" fmla="*/ 476162 h 910186"/>
              <a:gd name="connsiteX15" fmla="*/ 1690302 w 2170678"/>
              <a:gd name="connsiteY15" fmla="*/ 501445 h 910186"/>
              <a:gd name="connsiteX16" fmla="*/ 1665019 w 2170678"/>
              <a:gd name="connsiteY16" fmla="*/ 518300 h 910186"/>
              <a:gd name="connsiteX17" fmla="*/ 1652378 w 2170678"/>
              <a:gd name="connsiteY17" fmla="*/ 530942 h 910186"/>
              <a:gd name="connsiteX18" fmla="*/ 1614453 w 2170678"/>
              <a:gd name="connsiteY18" fmla="*/ 556224 h 910186"/>
              <a:gd name="connsiteX19" fmla="*/ 1601812 w 2170678"/>
              <a:gd name="connsiteY19" fmla="*/ 564652 h 910186"/>
              <a:gd name="connsiteX20" fmla="*/ 1593384 w 2170678"/>
              <a:gd name="connsiteY20" fmla="*/ 577294 h 910186"/>
              <a:gd name="connsiteX21" fmla="*/ 1580743 w 2170678"/>
              <a:gd name="connsiteY21" fmla="*/ 581507 h 910186"/>
              <a:gd name="connsiteX22" fmla="*/ 1568101 w 2170678"/>
              <a:gd name="connsiteY22" fmla="*/ 589935 h 910186"/>
              <a:gd name="connsiteX23" fmla="*/ 1542818 w 2170678"/>
              <a:gd name="connsiteY23" fmla="*/ 606790 h 910186"/>
              <a:gd name="connsiteX24" fmla="*/ 1530177 w 2170678"/>
              <a:gd name="connsiteY24" fmla="*/ 619432 h 910186"/>
              <a:gd name="connsiteX25" fmla="*/ 1500680 w 2170678"/>
              <a:gd name="connsiteY25" fmla="*/ 636287 h 910186"/>
              <a:gd name="connsiteX26" fmla="*/ 1488038 w 2170678"/>
              <a:gd name="connsiteY26" fmla="*/ 648929 h 910186"/>
              <a:gd name="connsiteX27" fmla="*/ 1462756 w 2170678"/>
              <a:gd name="connsiteY27" fmla="*/ 665784 h 910186"/>
              <a:gd name="connsiteX28" fmla="*/ 1441686 w 2170678"/>
              <a:gd name="connsiteY28" fmla="*/ 686853 h 910186"/>
              <a:gd name="connsiteX29" fmla="*/ 1420617 w 2170678"/>
              <a:gd name="connsiteY29" fmla="*/ 707922 h 910186"/>
              <a:gd name="connsiteX30" fmla="*/ 1395334 w 2170678"/>
              <a:gd name="connsiteY30" fmla="*/ 728991 h 910186"/>
              <a:gd name="connsiteX31" fmla="*/ 1382693 w 2170678"/>
              <a:gd name="connsiteY31" fmla="*/ 741633 h 910186"/>
              <a:gd name="connsiteX32" fmla="*/ 1370051 w 2170678"/>
              <a:gd name="connsiteY32" fmla="*/ 750060 h 910186"/>
              <a:gd name="connsiteX33" fmla="*/ 1348982 w 2170678"/>
              <a:gd name="connsiteY33" fmla="*/ 766916 h 910186"/>
              <a:gd name="connsiteX34" fmla="*/ 1336341 w 2170678"/>
              <a:gd name="connsiteY34" fmla="*/ 779557 h 910186"/>
              <a:gd name="connsiteX35" fmla="*/ 1319485 w 2170678"/>
              <a:gd name="connsiteY35" fmla="*/ 787985 h 910186"/>
              <a:gd name="connsiteX36" fmla="*/ 1294203 w 2170678"/>
              <a:gd name="connsiteY36" fmla="*/ 804840 h 910186"/>
              <a:gd name="connsiteX37" fmla="*/ 1281561 w 2170678"/>
              <a:gd name="connsiteY37" fmla="*/ 813268 h 910186"/>
              <a:gd name="connsiteX38" fmla="*/ 1268920 w 2170678"/>
              <a:gd name="connsiteY38" fmla="*/ 821695 h 910186"/>
              <a:gd name="connsiteX39" fmla="*/ 1256278 w 2170678"/>
              <a:gd name="connsiteY39" fmla="*/ 834337 h 910186"/>
              <a:gd name="connsiteX40" fmla="*/ 1230995 w 2170678"/>
              <a:gd name="connsiteY40" fmla="*/ 842765 h 910186"/>
              <a:gd name="connsiteX41" fmla="*/ 1205712 w 2170678"/>
              <a:gd name="connsiteY41" fmla="*/ 859620 h 910186"/>
              <a:gd name="connsiteX42" fmla="*/ 1193071 w 2170678"/>
              <a:gd name="connsiteY42" fmla="*/ 868048 h 910186"/>
              <a:gd name="connsiteX43" fmla="*/ 1176215 w 2170678"/>
              <a:gd name="connsiteY43" fmla="*/ 872261 h 910186"/>
              <a:gd name="connsiteX44" fmla="*/ 1138291 w 2170678"/>
              <a:gd name="connsiteY44" fmla="*/ 884903 h 910186"/>
              <a:gd name="connsiteX45" fmla="*/ 1104580 w 2170678"/>
              <a:gd name="connsiteY45" fmla="*/ 897544 h 910186"/>
              <a:gd name="connsiteX46" fmla="*/ 1020304 w 2170678"/>
              <a:gd name="connsiteY46" fmla="*/ 910186 h 910186"/>
              <a:gd name="connsiteX47" fmla="*/ 965524 w 2170678"/>
              <a:gd name="connsiteY47" fmla="*/ 905972 h 910186"/>
              <a:gd name="connsiteX48" fmla="*/ 902317 w 2170678"/>
              <a:gd name="connsiteY48" fmla="*/ 897544 h 910186"/>
              <a:gd name="connsiteX49" fmla="*/ 889675 w 2170678"/>
              <a:gd name="connsiteY49" fmla="*/ 893330 h 910186"/>
              <a:gd name="connsiteX50" fmla="*/ 872820 w 2170678"/>
              <a:gd name="connsiteY50" fmla="*/ 889117 h 910186"/>
              <a:gd name="connsiteX51" fmla="*/ 847537 w 2170678"/>
              <a:gd name="connsiteY51" fmla="*/ 880689 h 910186"/>
              <a:gd name="connsiteX52" fmla="*/ 822254 w 2170678"/>
              <a:gd name="connsiteY52" fmla="*/ 863834 h 910186"/>
              <a:gd name="connsiteX53" fmla="*/ 809613 w 2170678"/>
              <a:gd name="connsiteY53" fmla="*/ 855406 h 910186"/>
              <a:gd name="connsiteX54" fmla="*/ 771688 w 2170678"/>
              <a:gd name="connsiteY54" fmla="*/ 825909 h 910186"/>
              <a:gd name="connsiteX55" fmla="*/ 750619 w 2170678"/>
              <a:gd name="connsiteY55" fmla="*/ 804840 h 910186"/>
              <a:gd name="connsiteX56" fmla="*/ 742191 w 2170678"/>
              <a:gd name="connsiteY56" fmla="*/ 792199 h 910186"/>
              <a:gd name="connsiteX57" fmla="*/ 729550 w 2170678"/>
              <a:gd name="connsiteY57" fmla="*/ 779557 h 910186"/>
              <a:gd name="connsiteX58" fmla="*/ 725336 w 2170678"/>
              <a:gd name="connsiteY58" fmla="*/ 766916 h 910186"/>
              <a:gd name="connsiteX59" fmla="*/ 708481 w 2170678"/>
              <a:gd name="connsiteY59" fmla="*/ 741633 h 910186"/>
              <a:gd name="connsiteX60" fmla="*/ 687412 w 2170678"/>
              <a:gd name="connsiteY60" fmla="*/ 707922 h 910186"/>
              <a:gd name="connsiteX61" fmla="*/ 670556 w 2170678"/>
              <a:gd name="connsiteY61" fmla="*/ 674212 h 910186"/>
              <a:gd name="connsiteX62" fmla="*/ 657915 w 2170678"/>
              <a:gd name="connsiteY62" fmla="*/ 648929 h 910186"/>
              <a:gd name="connsiteX63" fmla="*/ 649487 w 2170678"/>
              <a:gd name="connsiteY63" fmla="*/ 623646 h 910186"/>
              <a:gd name="connsiteX64" fmla="*/ 624204 w 2170678"/>
              <a:gd name="connsiteY64" fmla="*/ 589935 h 910186"/>
              <a:gd name="connsiteX65" fmla="*/ 598921 w 2170678"/>
              <a:gd name="connsiteY65" fmla="*/ 535155 h 910186"/>
              <a:gd name="connsiteX66" fmla="*/ 590494 w 2170678"/>
              <a:gd name="connsiteY66" fmla="*/ 501445 h 910186"/>
              <a:gd name="connsiteX67" fmla="*/ 577852 w 2170678"/>
              <a:gd name="connsiteY67" fmla="*/ 480376 h 910186"/>
              <a:gd name="connsiteX68" fmla="*/ 560997 w 2170678"/>
              <a:gd name="connsiteY68" fmla="*/ 450879 h 910186"/>
              <a:gd name="connsiteX69" fmla="*/ 552569 w 2170678"/>
              <a:gd name="connsiteY69" fmla="*/ 421382 h 910186"/>
              <a:gd name="connsiteX70" fmla="*/ 548356 w 2170678"/>
              <a:gd name="connsiteY70" fmla="*/ 404527 h 910186"/>
              <a:gd name="connsiteX71" fmla="*/ 539928 w 2170678"/>
              <a:gd name="connsiteY71" fmla="*/ 379244 h 910186"/>
              <a:gd name="connsiteX72" fmla="*/ 531500 w 2170678"/>
              <a:gd name="connsiteY72" fmla="*/ 366602 h 910186"/>
              <a:gd name="connsiteX73" fmla="*/ 506217 w 2170678"/>
              <a:gd name="connsiteY73" fmla="*/ 316036 h 910186"/>
              <a:gd name="connsiteX74" fmla="*/ 497790 w 2170678"/>
              <a:gd name="connsiteY74" fmla="*/ 303395 h 910186"/>
              <a:gd name="connsiteX75" fmla="*/ 472507 w 2170678"/>
              <a:gd name="connsiteY75" fmla="*/ 278112 h 910186"/>
              <a:gd name="connsiteX76" fmla="*/ 459865 w 2170678"/>
              <a:gd name="connsiteY76" fmla="*/ 265471 h 910186"/>
              <a:gd name="connsiteX77" fmla="*/ 447224 w 2170678"/>
              <a:gd name="connsiteY77" fmla="*/ 257043 h 910186"/>
              <a:gd name="connsiteX78" fmla="*/ 430368 w 2170678"/>
              <a:gd name="connsiteY78" fmla="*/ 248615 h 910186"/>
              <a:gd name="connsiteX79" fmla="*/ 388230 w 2170678"/>
              <a:gd name="connsiteY79" fmla="*/ 219118 h 910186"/>
              <a:gd name="connsiteX80" fmla="*/ 375589 w 2170678"/>
              <a:gd name="connsiteY80" fmla="*/ 206477 h 910186"/>
              <a:gd name="connsiteX81" fmla="*/ 350306 w 2170678"/>
              <a:gd name="connsiteY81" fmla="*/ 189622 h 910186"/>
              <a:gd name="connsiteX82" fmla="*/ 337664 w 2170678"/>
              <a:gd name="connsiteY82" fmla="*/ 181194 h 910186"/>
              <a:gd name="connsiteX83" fmla="*/ 312381 w 2170678"/>
              <a:gd name="connsiteY83" fmla="*/ 164339 h 910186"/>
              <a:gd name="connsiteX84" fmla="*/ 282885 w 2170678"/>
              <a:gd name="connsiteY84" fmla="*/ 147483 h 910186"/>
              <a:gd name="connsiteX85" fmla="*/ 270243 w 2170678"/>
              <a:gd name="connsiteY85" fmla="*/ 139056 h 910186"/>
              <a:gd name="connsiteX86" fmla="*/ 257602 w 2170678"/>
              <a:gd name="connsiteY86" fmla="*/ 134842 h 910186"/>
              <a:gd name="connsiteX87" fmla="*/ 228105 w 2170678"/>
              <a:gd name="connsiteY87" fmla="*/ 122201 h 910186"/>
              <a:gd name="connsiteX88" fmla="*/ 202822 w 2170678"/>
              <a:gd name="connsiteY88" fmla="*/ 105345 h 910186"/>
              <a:gd name="connsiteX89" fmla="*/ 190180 w 2170678"/>
              <a:gd name="connsiteY89" fmla="*/ 101131 h 910186"/>
              <a:gd name="connsiteX90" fmla="*/ 164897 w 2170678"/>
              <a:gd name="connsiteY90" fmla="*/ 84276 h 910186"/>
              <a:gd name="connsiteX91" fmla="*/ 156470 w 2170678"/>
              <a:gd name="connsiteY91" fmla="*/ 71635 h 910186"/>
              <a:gd name="connsiteX92" fmla="*/ 131187 w 2170678"/>
              <a:gd name="connsiteY92" fmla="*/ 63207 h 910186"/>
              <a:gd name="connsiteX93" fmla="*/ 105904 w 2170678"/>
              <a:gd name="connsiteY93" fmla="*/ 50565 h 910186"/>
              <a:gd name="connsiteX94" fmla="*/ 93262 w 2170678"/>
              <a:gd name="connsiteY94" fmla="*/ 42138 h 910186"/>
              <a:gd name="connsiteX95" fmla="*/ 67979 w 2170678"/>
              <a:gd name="connsiteY95" fmla="*/ 33710 h 910186"/>
              <a:gd name="connsiteX96" fmla="*/ 55338 w 2170678"/>
              <a:gd name="connsiteY96" fmla="*/ 25283 h 910186"/>
              <a:gd name="connsiteX97" fmla="*/ 30055 w 2170678"/>
              <a:gd name="connsiteY97" fmla="*/ 16855 h 910186"/>
              <a:gd name="connsiteX98" fmla="*/ 17414 w 2170678"/>
              <a:gd name="connsiteY98" fmla="*/ 8427 h 910186"/>
              <a:gd name="connsiteX99" fmla="*/ 558 w 2170678"/>
              <a:gd name="connsiteY99" fmla="*/ 4213 h 910186"/>
              <a:gd name="connsiteX100" fmla="*/ 558 w 2170678"/>
              <a:gd name="connsiteY100" fmla="*/ 0 h 91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170678" h="910186">
                <a:moveTo>
                  <a:pt x="2170678" y="328678"/>
                </a:moveTo>
                <a:cubicBezTo>
                  <a:pt x="2162250" y="332892"/>
                  <a:pt x="2154005" y="337492"/>
                  <a:pt x="2145395" y="341319"/>
                </a:cubicBezTo>
                <a:cubicBezTo>
                  <a:pt x="2141336" y="343123"/>
                  <a:pt x="2136637" y="343376"/>
                  <a:pt x="2132754" y="345533"/>
                </a:cubicBezTo>
                <a:cubicBezTo>
                  <a:pt x="2123900" y="350452"/>
                  <a:pt x="2117403" y="360403"/>
                  <a:pt x="2107471" y="362389"/>
                </a:cubicBezTo>
                <a:cubicBezTo>
                  <a:pt x="2100448" y="363793"/>
                  <a:pt x="2093312" y="364718"/>
                  <a:pt x="2086402" y="366602"/>
                </a:cubicBezTo>
                <a:cubicBezTo>
                  <a:pt x="2077831" y="368939"/>
                  <a:pt x="2069547" y="372221"/>
                  <a:pt x="2061119" y="375030"/>
                </a:cubicBezTo>
                <a:lnTo>
                  <a:pt x="2010553" y="391885"/>
                </a:lnTo>
                <a:cubicBezTo>
                  <a:pt x="1972179" y="404676"/>
                  <a:pt x="2032801" y="385051"/>
                  <a:pt x="1976842" y="400313"/>
                </a:cubicBezTo>
                <a:cubicBezTo>
                  <a:pt x="1968271" y="402651"/>
                  <a:pt x="1960177" y="406587"/>
                  <a:pt x="1951559" y="408741"/>
                </a:cubicBezTo>
                <a:lnTo>
                  <a:pt x="1917849" y="417168"/>
                </a:lnTo>
                <a:cubicBezTo>
                  <a:pt x="1886707" y="437930"/>
                  <a:pt x="1923995" y="415118"/>
                  <a:pt x="1854641" y="438237"/>
                </a:cubicBezTo>
                <a:cubicBezTo>
                  <a:pt x="1833823" y="445177"/>
                  <a:pt x="1821594" y="449660"/>
                  <a:pt x="1799862" y="455093"/>
                </a:cubicBezTo>
                <a:cubicBezTo>
                  <a:pt x="1752210" y="467006"/>
                  <a:pt x="1807752" y="449654"/>
                  <a:pt x="1753509" y="467734"/>
                </a:cubicBezTo>
                <a:lnTo>
                  <a:pt x="1740868" y="471948"/>
                </a:lnTo>
                <a:cubicBezTo>
                  <a:pt x="1736654" y="473353"/>
                  <a:pt x="1731922" y="473698"/>
                  <a:pt x="1728226" y="476162"/>
                </a:cubicBezTo>
                <a:lnTo>
                  <a:pt x="1690302" y="501445"/>
                </a:lnTo>
                <a:cubicBezTo>
                  <a:pt x="1690300" y="501447"/>
                  <a:pt x="1665020" y="518299"/>
                  <a:pt x="1665019" y="518300"/>
                </a:cubicBezTo>
                <a:cubicBezTo>
                  <a:pt x="1660805" y="522514"/>
                  <a:pt x="1657082" y="527283"/>
                  <a:pt x="1652378" y="530942"/>
                </a:cubicBezTo>
                <a:cubicBezTo>
                  <a:pt x="1652353" y="530961"/>
                  <a:pt x="1620787" y="552002"/>
                  <a:pt x="1614453" y="556224"/>
                </a:cubicBezTo>
                <a:lnTo>
                  <a:pt x="1601812" y="564652"/>
                </a:lnTo>
                <a:cubicBezTo>
                  <a:pt x="1599003" y="568866"/>
                  <a:pt x="1597339" y="574130"/>
                  <a:pt x="1593384" y="577294"/>
                </a:cubicBezTo>
                <a:cubicBezTo>
                  <a:pt x="1589916" y="580069"/>
                  <a:pt x="1584716" y="579521"/>
                  <a:pt x="1580743" y="581507"/>
                </a:cubicBezTo>
                <a:cubicBezTo>
                  <a:pt x="1576213" y="583772"/>
                  <a:pt x="1572315" y="587126"/>
                  <a:pt x="1568101" y="589935"/>
                </a:cubicBezTo>
                <a:cubicBezTo>
                  <a:pt x="1549870" y="617282"/>
                  <a:pt x="1572123" y="590044"/>
                  <a:pt x="1542818" y="606790"/>
                </a:cubicBezTo>
                <a:cubicBezTo>
                  <a:pt x="1537644" y="609747"/>
                  <a:pt x="1534755" y="615617"/>
                  <a:pt x="1530177" y="619432"/>
                </a:cubicBezTo>
                <a:cubicBezTo>
                  <a:pt x="1506301" y="639329"/>
                  <a:pt x="1529516" y="615689"/>
                  <a:pt x="1500680" y="636287"/>
                </a:cubicBezTo>
                <a:cubicBezTo>
                  <a:pt x="1495831" y="639751"/>
                  <a:pt x="1492742" y="645270"/>
                  <a:pt x="1488038" y="648929"/>
                </a:cubicBezTo>
                <a:cubicBezTo>
                  <a:pt x="1480043" y="655147"/>
                  <a:pt x="1462756" y="665784"/>
                  <a:pt x="1462756" y="665784"/>
                </a:cubicBezTo>
                <a:cubicBezTo>
                  <a:pt x="1440277" y="699500"/>
                  <a:pt x="1469784" y="658753"/>
                  <a:pt x="1441686" y="686853"/>
                </a:cubicBezTo>
                <a:cubicBezTo>
                  <a:pt x="1413598" y="714942"/>
                  <a:pt x="1454325" y="685453"/>
                  <a:pt x="1420617" y="707922"/>
                </a:cubicBezTo>
                <a:cubicBezTo>
                  <a:pt x="1404004" y="732845"/>
                  <a:pt x="1422552" y="709550"/>
                  <a:pt x="1395334" y="728991"/>
                </a:cubicBezTo>
                <a:cubicBezTo>
                  <a:pt x="1390485" y="732455"/>
                  <a:pt x="1387271" y="737818"/>
                  <a:pt x="1382693" y="741633"/>
                </a:cubicBezTo>
                <a:cubicBezTo>
                  <a:pt x="1378802" y="744875"/>
                  <a:pt x="1374265" y="747251"/>
                  <a:pt x="1370051" y="750060"/>
                </a:cubicBezTo>
                <a:cubicBezTo>
                  <a:pt x="1351206" y="778331"/>
                  <a:pt x="1373405" y="750634"/>
                  <a:pt x="1348982" y="766916"/>
                </a:cubicBezTo>
                <a:cubicBezTo>
                  <a:pt x="1344024" y="770221"/>
                  <a:pt x="1341190" y="776093"/>
                  <a:pt x="1336341" y="779557"/>
                </a:cubicBezTo>
                <a:cubicBezTo>
                  <a:pt x="1331229" y="783208"/>
                  <a:pt x="1324872" y="784753"/>
                  <a:pt x="1319485" y="787985"/>
                </a:cubicBezTo>
                <a:cubicBezTo>
                  <a:pt x="1310800" y="793196"/>
                  <a:pt x="1302630" y="799222"/>
                  <a:pt x="1294203" y="804840"/>
                </a:cubicBezTo>
                <a:lnTo>
                  <a:pt x="1281561" y="813268"/>
                </a:lnTo>
                <a:cubicBezTo>
                  <a:pt x="1277347" y="816077"/>
                  <a:pt x="1272501" y="818114"/>
                  <a:pt x="1268920" y="821695"/>
                </a:cubicBezTo>
                <a:cubicBezTo>
                  <a:pt x="1264706" y="825909"/>
                  <a:pt x="1261488" y="831443"/>
                  <a:pt x="1256278" y="834337"/>
                </a:cubicBezTo>
                <a:cubicBezTo>
                  <a:pt x="1248512" y="838651"/>
                  <a:pt x="1238387" y="837837"/>
                  <a:pt x="1230995" y="842765"/>
                </a:cubicBezTo>
                <a:lnTo>
                  <a:pt x="1205712" y="859620"/>
                </a:lnTo>
                <a:cubicBezTo>
                  <a:pt x="1201498" y="862429"/>
                  <a:pt x="1197984" y="866820"/>
                  <a:pt x="1193071" y="868048"/>
                </a:cubicBezTo>
                <a:lnTo>
                  <a:pt x="1176215" y="872261"/>
                </a:lnTo>
                <a:cubicBezTo>
                  <a:pt x="1154222" y="886924"/>
                  <a:pt x="1172354" y="877333"/>
                  <a:pt x="1138291" y="884903"/>
                </a:cubicBezTo>
                <a:cubicBezTo>
                  <a:pt x="1128272" y="887130"/>
                  <a:pt x="1113088" y="894926"/>
                  <a:pt x="1104580" y="897544"/>
                </a:cubicBezTo>
                <a:cubicBezTo>
                  <a:pt x="1067345" y="909001"/>
                  <a:pt x="1063599" y="906578"/>
                  <a:pt x="1020304" y="910186"/>
                </a:cubicBezTo>
                <a:lnTo>
                  <a:pt x="965524" y="905972"/>
                </a:lnTo>
                <a:cubicBezTo>
                  <a:pt x="930437" y="903048"/>
                  <a:pt x="927865" y="904844"/>
                  <a:pt x="902317" y="897544"/>
                </a:cubicBezTo>
                <a:cubicBezTo>
                  <a:pt x="898046" y="896324"/>
                  <a:pt x="893946" y="894550"/>
                  <a:pt x="889675" y="893330"/>
                </a:cubicBezTo>
                <a:cubicBezTo>
                  <a:pt x="884107" y="891739"/>
                  <a:pt x="878367" y="890781"/>
                  <a:pt x="872820" y="889117"/>
                </a:cubicBezTo>
                <a:cubicBezTo>
                  <a:pt x="864311" y="886564"/>
                  <a:pt x="847537" y="880689"/>
                  <a:pt x="847537" y="880689"/>
                </a:cubicBezTo>
                <a:lnTo>
                  <a:pt x="822254" y="863834"/>
                </a:lnTo>
                <a:cubicBezTo>
                  <a:pt x="818040" y="861025"/>
                  <a:pt x="813504" y="858648"/>
                  <a:pt x="809613" y="855406"/>
                </a:cubicBezTo>
                <a:cubicBezTo>
                  <a:pt x="780439" y="831095"/>
                  <a:pt x="793458" y="840422"/>
                  <a:pt x="771688" y="825909"/>
                </a:cubicBezTo>
                <a:cubicBezTo>
                  <a:pt x="749220" y="792205"/>
                  <a:pt x="778708" y="832927"/>
                  <a:pt x="750619" y="804840"/>
                </a:cubicBezTo>
                <a:cubicBezTo>
                  <a:pt x="747038" y="801259"/>
                  <a:pt x="745433" y="796090"/>
                  <a:pt x="742191" y="792199"/>
                </a:cubicBezTo>
                <a:cubicBezTo>
                  <a:pt x="738376" y="787621"/>
                  <a:pt x="733764" y="783771"/>
                  <a:pt x="729550" y="779557"/>
                </a:cubicBezTo>
                <a:cubicBezTo>
                  <a:pt x="728145" y="775343"/>
                  <a:pt x="727493" y="770799"/>
                  <a:pt x="725336" y="766916"/>
                </a:cubicBezTo>
                <a:cubicBezTo>
                  <a:pt x="720417" y="758062"/>
                  <a:pt x="714099" y="750061"/>
                  <a:pt x="708481" y="741633"/>
                </a:cubicBezTo>
                <a:cubicBezTo>
                  <a:pt x="700536" y="729715"/>
                  <a:pt x="694531" y="721142"/>
                  <a:pt x="687412" y="707922"/>
                </a:cubicBezTo>
                <a:cubicBezTo>
                  <a:pt x="681456" y="696861"/>
                  <a:pt x="674528" y="686131"/>
                  <a:pt x="670556" y="674212"/>
                </a:cubicBezTo>
                <a:cubicBezTo>
                  <a:pt x="664742" y="656765"/>
                  <a:pt x="668807" y="665266"/>
                  <a:pt x="657915" y="648929"/>
                </a:cubicBezTo>
                <a:cubicBezTo>
                  <a:pt x="655106" y="640501"/>
                  <a:pt x="654817" y="630753"/>
                  <a:pt x="649487" y="623646"/>
                </a:cubicBezTo>
                <a:lnTo>
                  <a:pt x="624204" y="589935"/>
                </a:lnTo>
                <a:cubicBezTo>
                  <a:pt x="613596" y="547498"/>
                  <a:pt x="623013" y="565268"/>
                  <a:pt x="598921" y="535155"/>
                </a:cubicBezTo>
                <a:cubicBezTo>
                  <a:pt x="596112" y="523918"/>
                  <a:pt x="596453" y="511377"/>
                  <a:pt x="590494" y="501445"/>
                </a:cubicBezTo>
                <a:cubicBezTo>
                  <a:pt x="586280" y="494422"/>
                  <a:pt x="581829" y="487536"/>
                  <a:pt x="577852" y="480376"/>
                </a:cubicBezTo>
                <a:cubicBezTo>
                  <a:pt x="560029" y="448294"/>
                  <a:pt x="578659" y="477370"/>
                  <a:pt x="560997" y="450879"/>
                </a:cubicBezTo>
                <a:cubicBezTo>
                  <a:pt x="547811" y="398137"/>
                  <a:pt x="564670" y="463738"/>
                  <a:pt x="552569" y="421382"/>
                </a:cubicBezTo>
                <a:cubicBezTo>
                  <a:pt x="550978" y="415814"/>
                  <a:pt x="550020" y="410074"/>
                  <a:pt x="548356" y="404527"/>
                </a:cubicBezTo>
                <a:cubicBezTo>
                  <a:pt x="545803" y="396018"/>
                  <a:pt x="544856" y="386636"/>
                  <a:pt x="539928" y="379244"/>
                </a:cubicBezTo>
                <a:cubicBezTo>
                  <a:pt x="537119" y="375030"/>
                  <a:pt x="533557" y="371230"/>
                  <a:pt x="531500" y="366602"/>
                </a:cubicBezTo>
                <a:cubicBezTo>
                  <a:pt x="508238" y="314261"/>
                  <a:pt x="541263" y="368605"/>
                  <a:pt x="506217" y="316036"/>
                </a:cubicBezTo>
                <a:cubicBezTo>
                  <a:pt x="503408" y="311822"/>
                  <a:pt x="501371" y="306976"/>
                  <a:pt x="497790" y="303395"/>
                </a:cubicBezTo>
                <a:lnTo>
                  <a:pt x="472507" y="278112"/>
                </a:lnTo>
                <a:cubicBezTo>
                  <a:pt x="468293" y="273898"/>
                  <a:pt x="464823" y="268777"/>
                  <a:pt x="459865" y="265471"/>
                </a:cubicBezTo>
                <a:cubicBezTo>
                  <a:pt x="455651" y="262662"/>
                  <a:pt x="451621" y="259556"/>
                  <a:pt x="447224" y="257043"/>
                </a:cubicBezTo>
                <a:cubicBezTo>
                  <a:pt x="441770" y="253926"/>
                  <a:pt x="435273" y="252539"/>
                  <a:pt x="430368" y="248615"/>
                </a:cubicBezTo>
                <a:cubicBezTo>
                  <a:pt x="390306" y="216566"/>
                  <a:pt x="421839" y="227521"/>
                  <a:pt x="388230" y="219118"/>
                </a:cubicBezTo>
                <a:cubicBezTo>
                  <a:pt x="384016" y="214904"/>
                  <a:pt x="380293" y="210135"/>
                  <a:pt x="375589" y="206477"/>
                </a:cubicBezTo>
                <a:cubicBezTo>
                  <a:pt x="367594" y="200259"/>
                  <a:pt x="358734" y="195240"/>
                  <a:pt x="350306" y="189622"/>
                </a:cubicBezTo>
                <a:cubicBezTo>
                  <a:pt x="346092" y="186813"/>
                  <a:pt x="341245" y="184775"/>
                  <a:pt x="337664" y="181194"/>
                </a:cubicBezTo>
                <a:cubicBezTo>
                  <a:pt x="321882" y="165412"/>
                  <a:pt x="330676" y="170437"/>
                  <a:pt x="312381" y="164339"/>
                </a:cubicBezTo>
                <a:cubicBezTo>
                  <a:pt x="288369" y="140325"/>
                  <a:pt x="312593" y="160214"/>
                  <a:pt x="282885" y="147483"/>
                </a:cubicBezTo>
                <a:cubicBezTo>
                  <a:pt x="278230" y="145488"/>
                  <a:pt x="274773" y="141321"/>
                  <a:pt x="270243" y="139056"/>
                </a:cubicBezTo>
                <a:cubicBezTo>
                  <a:pt x="266270" y="137070"/>
                  <a:pt x="261684" y="136592"/>
                  <a:pt x="257602" y="134842"/>
                </a:cubicBezTo>
                <a:cubicBezTo>
                  <a:pt x="221166" y="119226"/>
                  <a:pt x="257741" y="132078"/>
                  <a:pt x="228105" y="122201"/>
                </a:cubicBezTo>
                <a:cubicBezTo>
                  <a:pt x="219677" y="116582"/>
                  <a:pt x="212431" y="108548"/>
                  <a:pt x="202822" y="105345"/>
                </a:cubicBezTo>
                <a:cubicBezTo>
                  <a:pt x="198608" y="103940"/>
                  <a:pt x="194063" y="103288"/>
                  <a:pt x="190180" y="101131"/>
                </a:cubicBezTo>
                <a:cubicBezTo>
                  <a:pt x="181326" y="96212"/>
                  <a:pt x="164897" y="84276"/>
                  <a:pt x="164897" y="84276"/>
                </a:cubicBezTo>
                <a:cubicBezTo>
                  <a:pt x="162088" y="80062"/>
                  <a:pt x="160764" y="74319"/>
                  <a:pt x="156470" y="71635"/>
                </a:cubicBezTo>
                <a:cubicBezTo>
                  <a:pt x="148937" y="66927"/>
                  <a:pt x="138579" y="68135"/>
                  <a:pt x="131187" y="63207"/>
                </a:cubicBezTo>
                <a:cubicBezTo>
                  <a:pt x="94965" y="39059"/>
                  <a:pt x="140788" y="68007"/>
                  <a:pt x="105904" y="50565"/>
                </a:cubicBezTo>
                <a:cubicBezTo>
                  <a:pt x="101374" y="48300"/>
                  <a:pt x="97890" y="44195"/>
                  <a:pt x="93262" y="42138"/>
                </a:cubicBezTo>
                <a:cubicBezTo>
                  <a:pt x="85144" y="38530"/>
                  <a:pt x="75371" y="38638"/>
                  <a:pt x="67979" y="33710"/>
                </a:cubicBezTo>
                <a:cubicBezTo>
                  <a:pt x="63765" y="30901"/>
                  <a:pt x="59966" y="27340"/>
                  <a:pt x="55338" y="25283"/>
                </a:cubicBezTo>
                <a:cubicBezTo>
                  <a:pt x="47220" y="21675"/>
                  <a:pt x="30055" y="16855"/>
                  <a:pt x="30055" y="16855"/>
                </a:cubicBezTo>
                <a:cubicBezTo>
                  <a:pt x="25841" y="14046"/>
                  <a:pt x="22069" y="10422"/>
                  <a:pt x="17414" y="8427"/>
                </a:cubicBezTo>
                <a:cubicBezTo>
                  <a:pt x="12091" y="6146"/>
                  <a:pt x="5738" y="6803"/>
                  <a:pt x="558" y="4213"/>
                </a:cubicBezTo>
                <a:cubicBezTo>
                  <a:pt x="-698" y="3585"/>
                  <a:pt x="558" y="1404"/>
                  <a:pt x="558" y="0"/>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146404" y="1585351"/>
            <a:ext cx="1837227" cy="1483267"/>
          </a:xfrm>
          <a:custGeom>
            <a:avLst/>
            <a:gdLst>
              <a:gd name="connsiteX0" fmla="*/ 1837227 w 1837227"/>
              <a:gd name="connsiteY0" fmla="*/ 0 h 1483267"/>
              <a:gd name="connsiteX1" fmla="*/ 1816158 w 1837227"/>
              <a:gd name="connsiteY1" fmla="*/ 8428 h 1483267"/>
              <a:gd name="connsiteX2" fmla="*/ 1803517 w 1837227"/>
              <a:gd name="connsiteY2" fmla="*/ 16856 h 1483267"/>
              <a:gd name="connsiteX3" fmla="*/ 1790875 w 1837227"/>
              <a:gd name="connsiteY3" fmla="*/ 21069 h 1483267"/>
              <a:gd name="connsiteX4" fmla="*/ 1769806 w 1837227"/>
              <a:gd name="connsiteY4" fmla="*/ 33711 h 1483267"/>
              <a:gd name="connsiteX5" fmla="*/ 1744523 w 1837227"/>
              <a:gd name="connsiteY5" fmla="*/ 50566 h 1483267"/>
              <a:gd name="connsiteX6" fmla="*/ 1731882 w 1837227"/>
              <a:gd name="connsiteY6" fmla="*/ 54780 h 1483267"/>
              <a:gd name="connsiteX7" fmla="*/ 1689743 w 1837227"/>
              <a:gd name="connsiteY7" fmla="*/ 75849 h 1483267"/>
              <a:gd name="connsiteX8" fmla="*/ 1672888 w 1837227"/>
              <a:gd name="connsiteY8" fmla="*/ 92704 h 1483267"/>
              <a:gd name="connsiteX9" fmla="*/ 1660247 w 1837227"/>
              <a:gd name="connsiteY9" fmla="*/ 96918 h 1483267"/>
              <a:gd name="connsiteX10" fmla="*/ 1643391 w 1837227"/>
              <a:gd name="connsiteY10" fmla="*/ 105346 h 1483267"/>
              <a:gd name="connsiteX11" fmla="*/ 1634964 w 1837227"/>
              <a:gd name="connsiteY11" fmla="*/ 117987 h 1483267"/>
              <a:gd name="connsiteX12" fmla="*/ 1618108 w 1837227"/>
              <a:gd name="connsiteY12" fmla="*/ 126415 h 1483267"/>
              <a:gd name="connsiteX13" fmla="*/ 1605467 w 1837227"/>
              <a:gd name="connsiteY13" fmla="*/ 134843 h 1483267"/>
              <a:gd name="connsiteX14" fmla="*/ 1597039 w 1837227"/>
              <a:gd name="connsiteY14" fmla="*/ 147484 h 1483267"/>
              <a:gd name="connsiteX15" fmla="*/ 1571756 w 1837227"/>
              <a:gd name="connsiteY15" fmla="*/ 164339 h 1483267"/>
              <a:gd name="connsiteX16" fmla="*/ 1559115 w 1837227"/>
              <a:gd name="connsiteY16" fmla="*/ 172767 h 1483267"/>
              <a:gd name="connsiteX17" fmla="*/ 1546473 w 1837227"/>
              <a:gd name="connsiteY17" fmla="*/ 185409 h 1483267"/>
              <a:gd name="connsiteX18" fmla="*/ 1521190 w 1837227"/>
              <a:gd name="connsiteY18" fmla="*/ 202264 h 1483267"/>
              <a:gd name="connsiteX19" fmla="*/ 1508549 w 1837227"/>
              <a:gd name="connsiteY19" fmla="*/ 210691 h 1483267"/>
              <a:gd name="connsiteX20" fmla="*/ 1495908 w 1837227"/>
              <a:gd name="connsiteY20" fmla="*/ 223333 h 1483267"/>
              <a:gd name="connsiteX21" fmla="*/ 1479052 w 1837227"/>
              <a:gd name="connsiteY21" fmla="*/ 231761 h 1483267"/>
              <a:gd name="connsiteX22" fmla="*/ 1466411 w 1837227"/>
              <a:gd name="connsiteY22" fmla="*/ 244402 h 1483267"/>
              <a:gd name="connsiteX23" fmla="*/ 1441128 w 1837227"/>
              <a:gd name="connsiteY23" fmla="*/ 261257 h 1483267"/>
              <a:gd name="connsiteX24" fmla="*/ 1428486 w 1837227"/>
              <a:gd name="connsiteY24" fmla="*/ 269685 h 1483267"/>
              <a:gd name="connsiteX25" fmla="*/ 1415845 w 1837227"/>
              <a:gd name="connsiteY25" fmla="*/ 278113 h 1483267"/>
              <a:gd name="connsiteX26" fmla="*/ 1407417 w 1837227"/>
              <a:gd name="connsiteY26" fmla="*/ 290754 h 1483267"/>
              <a:gd name="connsiteX27" fmla="*/ 1390562 w 1837227"/>
              <a:gd name="connsiteY27" fmla="*/ 299182 h 1483267"/>
              <a:gd name="connsiteX28" fmla="*/ 1377920 w 1837227"/>
              <a:gd name="connsiteY28" fmla="*/ 307609 h 1483267"/>
              <a:gd name="connsiteX29" fmla="*/ 1361065 w 1837227"/>
              <a:gd name="connsiteY29" fmla="*/ 332892 h 1483267"/>
              <a:gd name="connsiteX30" fmla="*/ 1348424 w 1837227"/>
              <a:gd name="connsiteY30" fmla="*/ 337106 h 1483267"/>
              <a:gd name="connsiteX31" fmla="*/ 1318927 w 1837227"/>
              <a:gd name="connsiteY31" fmla="*/ 358175 h 1483267"/>
              <a:gd name="connsiteX32" fmla="*/ 1306285 w 1837227"/>
              <a:gd name="connsiteY32" fmla="*/ 362389 h 1483267"/>
              <a:gd name="connsiteX33" fmla="*/ 1293644 w 1837227"/>
              <a:gd name="connsiteY33" fmla="*/ 375031 h 1483267"/>
              <a:gd name="connsiteX34" fmla="*/ 1251506 w 1837227"/>
              <a:gd name="connsiteY34" fmla="*/ 400314 h 1483267"/>
              <a:gd name="connsiteX35" fmla="*/ 1247292 w 1837227"/>
              <a:gd name="connsiteY35" fmla="*/ 412955 h 1483267"/>
              <a:gd name="connsiteX36" fmla="*/ 1234650 w 1837227"/>
              <a:gd name="connsiteY36" fmla="*/ 417169 h 1483267"/>
              <a:gd name="connsiteX37" fmla="*/ 1205154 w 1837227"/>
              <a:gd name="connsiteY37" fmla="*/ 434024 h 1483267"/>
              <a:gd name="connsiteX38" fmla="*/ 1188298 w 1837227"/>
              <a:gd name="connsiteY38" fmla="*/ 438238 h 1483267"/>
              <a:gd name="connsiteX39" fmla="*/ 1175657 w 1837227"/>
              <a:gd name="connsiteY39" fmla="*/ 446666 h 1483267"/>
              <a:gd name="connsiteX40" fmla="*/ 1133519 w 1837227"/>
              <a:gd name="connsiteY40" fmla="*/ 459307 h 1483267"/>
              <a:gd name="connsiteX41" fmla="*/ 1108236 w 1837227"/>
              <a:gd name="connsiteY41" fmla="*/ 476162 h 1483267"/>
              <a:gd name="connsiteX42" fmla="*/ 1082953 w 1837227"/>
              <a:gd name="connsiteY42" fmla="*/ 484590 h 1483267"/>
              <a:gd name="connsiteX43" fmla="*/ 1036601 w 1837227"/>
              <a:gd name="connsiteY43" fmla="*/ 509873 h 1483267"/>
              <a:gd name="connsiteX44" fmla="*/ 1019745 w 1837227"/>
              <a:gd name="connsiteY44" fmla="*/ 514087 h 1483267"/>
              <a:gd name="connsiteX45" fmla="*/ 981821 w 1837227"/>
              <a:gd name="connsiteY45" fmla="*/ 539370 h 1483267"/>
              <a:gd name="connsiteX46" fmla="*/ 969179 w 1837227"/>
              <a:gd name="connsiteY46" fmla="*/ 547797 h 1483267"/>
              <a:gd name="connsiteX47" fmla="*/ 956538 w 1837227"/>
              <a:gd name="connsiteY47" fmla="*/ 552011 h 1483267"/>
              <a:gd name="connsiteX48" fmla="*/ 931255 w 1837227"/>
              <a:gd name="connsiteY48" fmla="*/ 573080 h 1483267"/>
              <a:gd name="connsiteX49" fmla="*/ 918614 w 1837227"/>
              <a:gd name="connsiteY49" fmla="*/ 585722 h 1483267"/>
              <a:gd name="connsiteX50" fmla="*/ 889117 w 1837227"/>
              <a:gd name="connsiteY50" fmla="*/ 602577 h 1483267"/>
              <a:gd name="connsiteX51" fmla="*/ 880689 w 1837227"/>
              <a:gd name="connsiteY51" fmla="*/ 615219 h 1483267"/>
              <a:gd name="connsiteX52" fmla="*/ 868048 w 1837227"/>
              <a:gd name="connsiteY52" fmla="*/ 623646 h 1483267"/>
              <a:gd name="connsiteX53" fmla="*/ 851192 w 1837227"/>
              <a:gd name="connsiteY53" fmla="*/ 636288 h 1483267"/>
              <a:gd name="connsiteX54" fmla="*/ 825909 w 1837227"/>
              <a:gd name="connsiteY54" fmla="*/ 653143 h 1483267"/>
              <a:gd name="connsiteX55" fmla="*/ 817482 w 1837227"/>
              <a:gd name="connsiteY55" fmla="*/ 665785 h 1483267"/>
              <a:gd name="connsiteX56" fmla="*/ 792199 w 1837227"/>
              <a:gd name="connsiteY56" fmla="*/ 682640 h 1483267"/>
              <a:gd name="connsiteX57" fmla="*/ 783771 w 1837227"/>
              <a:gd name="connsiteY57" fmla="*/ 695281 h 1483267"/>
              <a:gd name="connsiteX58" fmla="*/ 771130 w 1837227"/>
              <a:gd name="connsiteY58" fmla="*/ 699495 h 1483267"/>
              <a:gd name="connsiteX59" fmla="*/ 766916 w 1837227"/>
              <a:gd name="connsiteY59" fmla="*/ 712137 h 1483267"/>
              <a:gd name="connsiteX60" fmla="*/ 741633 w 1837227"/>
              <a:gd name="connsiteY60" fmla="*/ 728992 h 1483267"/>
              <a:gd name="connsiteX61" fmla="*/ 716350 w 1837227"/>
              <a:gd name="connsiteY61" fmla="*/ 754275 h 1483267"/>
              <a:gd name="connsiteX62" fmla="*/ 695281 w 1837227"/>
              <a:gd name="connsiteY62" fmla="*/ 775344 h 1483267"/>
              <a:gd name="connsiteX63" fmla="*/ 653143 w 1837227"/>
              <a:gd name="connsiteY63" fmla="*/ 817482 h 1483267"/>
              <a:gd name="connsiteX64" fmla="*/ 627860 w 1837227"/>
              <a:gd name="connsiteY64" fmla="*/ 838551 h 1483267"/>
              <a:gd name="connsiteX65" fmla="*/ 602577 w 1837227"/>
              <a:gd name="connsiteY65" fmla="*/ 859621 h 1483267"/>
              <a:gd name="connsiteX66" fmla="*/ 581508 w 1837227"/>
              <a:gd name="connsiteY66" fmla="*/ 876476 h 1483267"/>
              <a:gd name="connsiteX67" fmla="*/ 573080 w 1837227"/>
              <a:gd name="connsiteY67" fmla="*/ 889117 h 1483267"/>
              <a:gd name="connsiteX68" fmla="*/ 556225 w 1837227"/>
              <a:gd name="connsiteY68" fmla="*/ 897545 h 1483267"/>
              <a:gd name="connsiteX69" fmla="*/ 543583 w 1837227"/>
              <a:gd name="connsiteY69" fmla="*/ 905973 h 1483267"/>
              <a:gd name="connsiteX70" fmla="*/ 535155 w 1837227"/>
              <a:gd name="connsiteY70" fmla="*/ 918614 h 1483267"/>
              <a:gd name="connsiteX71" fmla="*/ 509872 w 1837227"/>
              <a:gd name="connsiteY71" fmla="*/ 935469 h 1483267"/>
              <a:gd name="connsiteX72" fmla="*/ 488803 w 1837227"/>
              <a:gd name="connsiteY72" fmla="*/ 956538 h 1483267"/>
              <a:gd name="connsiteX73" fmla="*/ 446665 w 1837227"/>
              <a:gd name="connsiteY73" fmla="*/ 990249 h 1483267"/>
              <a:gd name="connsiteX74" fmla="*/ 429810 w 1837227"/>
              <a:gd name="connsiteY74" fmla="*/ 1007104 h 1483267"/>
              <a:gd name="connsiteX75" fmla="*/ 404527 w 1837227"/>
              <a:gd name="connsiteY75" fmla="*/ 1032387 h 1483267"/>
              <a:gd name="connsiteX76" fmla="*/ 391885 w 1837227"/>
              <a:gd name="connsiteY76" fmla="*/ 1045029 h 1483267"/>
              <a:gd name="connsiteX77" fmla="*/ 379244 w 1837227"/>
              <a:gd name="connsiteY77" fmla="*/ 1053456 h 1483267"/>
              <a:gd name="connsiteX78" fmla="*/ 370816 w 1837227"/>
              <a:gd name="connsiteY78" fmla="*/ 1066098 h 1483267"/>
              <a:gd name="connsiteX79" fmla="*/ 358175 w 1837227"/>
              <a:gd name="connsiteY79" fmla="*/ 1074526 h 1483267"/>
              <a:gd name="connsiteX80" fmla="*/ 328678 w 1837227"/>
              <a:gd name="connsiteY80" fmla="*/ 1108236 h 1483267"/>
              <a:gd name="connsiteX81" fmla="*/ 311823 w 1837227"/>
              <a:gd name="connsiteY81" fmla="*/ 1133519 h 1483267"/>
              <a:gd name="connsiteX82" fmla="*/ 307609 w 1837227"/>
              <a:gd name="connsiteY82" fmla="*/ 1150374 h 1483267"/>
              <a:gd name="connsiteX83" fmla="*/ 290754 w 1837227"/>
              <a:gd name="connsiteY83" fmla="*/ 1175657 h 1483267"/>
              <a:gd name="connsiteX84" fmla="*/ 282326 w 1837227"/>
              <a:gd name="connsiteY84" fmla="*/ 1200940 h 1483267"/>
              <a:gd name="connsiteX85" fmla="*/ 278112 w 1837227"/>
              <a:gd name="connsiteY85" fmla="*/ 1213582 h 1483267"/>
              <a:gd name="connsiteX86" fmla="*/ 261257 w 1837227"/>
              <a:gd name="connsiteY86" fmla="*/ 1238865 h 1483267"/>
              <a:gd name="connsiteX87" fmla="*/ 252829 w 1837227"/>
              <a:gd name="connsiteY87" fmla="*/ 1251506 h 1483267"/>
              <a:gd name="connsiteX88" fmla="*/ 240188 w 1837227"/>
              <a:gd name="connsiteY88" fmla="*/ 1259934 h 1483267"/>
              <a:gd name="connsiteX89" fmla="*/ 231760 w 1837227"/>
              <a:gd name="connsiteY89" fmla="*/ 1272575 h 1483267"/>
              <a:gd name="connsiteX90" fmla="*/ 227546 w 1837227"/>
              <a:gd name="connsiteY90" fmla="*/ 1285217 h 1483267"/>
              <a:gd name="connsiteX91" fmla="*/ 214905 w 1837227"/>
              <a:gd name="connsiteY91" fmla="*/ 1293644 h 1483267"/>
              <a:gd name="connsiteX92" fmla="*/ 206477 w 1837227"/>
              <a:gd name="connsiteY92" fmla="*/ 1306286 h 1483267"/>
              <a:gd name="connsiteX93" fmla="*/ 193836 w 1837227"/>
              <a:gd name="connsiteY93" fmla="*/ 1310500 h 1483267"/>
              <a:gd name="connsiteX94" fmla="*/ 189622 w 1837227"/>
              <a:gd name="connsiteY94" fmla="*/ 1323141 h 1483267"/>
              <a:gd name="connsiteX95" fmla="*/ 176980 w 1837227"/>
              <a:gd name="connsiteY95" fmla="*/ 1331569 h 1483267"/>
              <a:gd name="connsiteX96" fmla="*/ 164339 w 1837227"/>
              <a:gd name="connsiteY96" fmla="*/ 1348424 h 1483267"/>
              <a:gd name="connsiteX97" fmla="*/ 151697 w 1837227"/>
              <a:gd name="connsiteY97" fmla="*/ 1356852 h 1483267"/>
              <a:gd name="connsiteX98" fmla="*/ 139056 w 1837227"/>
              <a:gd name="connsiteY98" fmla="*/ 1373707 h 1483267"/>
              <a:gd name="connsiteX99" fmla="*/ 130628 w 1837227"/>
              <a:gd name="connsiteY99" fmla="*/ 1386349 h 1483267"/>
              <a:gd name="connsiteX100" fmla="*/ 117987 w 1837227"/>
              <a:gd name="connsiteY100" fmla="*/ 1390562 h 1483267"/>
              <a:gd name="connsiteX101" fmla="*/ 105345 w 1837227"/>
              <a:gd name="connsiteY101" fmla="*/ 1403204 h 1483267"/>
              <a:gd name="connsiteX102" fmla="*/ 80062 w 1837227"/>
              <a:gd name="connsiteY102" fmla="*/ 1420059 h 1483267"/>
              <a:gd name="connsiteX103" fmla="*/ 67421 w 1837227"/>
              <a:gd name="connsiteY103" fmla="*/ 1432701 h 1483267"/>
              <a:gd name="connsiteX104" fmla="*/ 42138 w 1837227"/>
              <a:gd name="connsiteY104" fmla="*/ 1449556 h 1483267"/>
              <a:gd name="connsiteX105" fmla="*/ 33710 w 1837227"/>
              <a:gd name="connsiteY105" fmla="*/ 1462197 h 1483267"/>
              <a:gd name="connsiteX106" fmla="*/ 8427 w 1837227"/>
              <a:gd name="connsiteY106" fmla="*/ 1474839 h 1483267"/>
              <a:gd name="connsiteX107" fmla="*/ 0 w 1837227"/>
              <a:gd name="connsiteY107" fmla="*/ 1483267 h 148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837227" h="1483267">
                <a:moveTo>
                  <a:pt x="1837227" y="0"/>
                </a:moveTo>
                <a:cubicBezTo>
                  <a:pt x="1830204" y="2809"/>
                  <a:pt x="1822923" y="5045"/>
                  <a:pt x="1816158" y="8428"/>
                </a:cubicBezTo>
                <a:cubicBezTo>
                  <a:pt x="1811628" y="10693"/>
                  <a:pt x="1808047" y="14591"/>
                  <a:pt x="1803517" y="16856"/>
                </a:cubicBezTo>
                <a:cubicBezTo>
                  <a:pt x="1799544" y="18842"/>
                  <a:pt x="1794848" y="19083"/>
                  <a:pt x="1790875" y="21069"/>
                </a:cubicBezTo>
                <a:cubicBezTo>
                  <a:pt x="1783549" y="24732"/>
                  <a:pt x="1776716" y="29314"/>
                  <a:pt x="1769806" y="33711"/>
                </a:cubicBezTo>
                <a:cubicBezTo>
                  <a:pt x="1761261" y="39149"/>
                  <a:pt x="1754132" y="47363"/>
                  <a:pt x="1744523" y="50566"/>
                </a:cubicBezTo>
                <a:cubicBezTo>
                  <a:pt x="1740309" y="51971"/>
                  <a:pt x="1735765" y="52623"/>
                  <a:pt x="1731882" y="54780"/>
                </a:cubicBezTo>
                <a:cubicBezTo>
                  <a:pt x="1690836" y="77584"/>
                  <a:pt x="1722683" y="67614"/>
                  <a:pt x="1689743" y="75849"/>
                </a:cubicBezTo>
                <a:cubicBezTo>
                  <a:pt x="1684125" y="81467"/>
                  <a:pt x="1679353" y="88086"/>
                  <a:pt x="1672888" y="92704"/>
                </a:cubicBezTo>
                <a:cubicBezTo>
                  <a:pt x="1669274" y="95286"/>
                  <a:pt x="1664329" y="95168"/>
                  <a:pt x="1660247" y="96918"/>
                </a:cubicBezTo>
                <a:cubicBezTo>
                  <a:pt x="1654473" y="99393"/>
                  <a:pt x="1649010" y="102537"/>
                  <a:pt x="1643391" y="105346"/>
                </a:cubicBezTo>
                <a:cubicBezTo>
                  <a:pt x="1640582" y="109560"/>
                  <a:pt x="1638854" y="114745"/>
                  <a:pt x="1634964" y="117987"/>
                </a:cubicBezTo>
                <a:cubicBezTo>
                  <a:pt x="1630138" y="122009"/>
                  <a:pt x="1623562" y="123298"/>
                  <a:pt x="1618108" y="126415"/>
                </a:cubicBezTo>
                <a:cubicBezTo>
                  <a:pt x="1613711" y="128928"/>
                  <a:pt x="1609681" y="132034"/>
                  <a:pt x="1605467" y="134843"/>
                </a:cubicBezTo>
                <a:cubicBezTo>
                  <a:pt x="1602658" y="139057"/>
                  <a:pt x="1600850" y="144149"/>
                  <a:pt x="1597039" y="147484"/>
                </a:cubicBezTo>
                <a:cubicBezTo>
                  <a:pt x="1589416" y="154154"/>
                  <a:pt x="1580184" y="158721"/>
                  <a:pt x="1571756" y="164339"/>
                </a:cubicBezTo>
                <a:cubicBezTo>
                  <a:pt x="1567542" y="167148"/>
                  <a:pt x="1562696" y="169186"/>
                  <a:pt x="1559115" y="172767"/>
                </a:cubicBezTo>
                <a:cubicBezTo>
                  <a:pt x="1554901" y="176981"/>
                  <a:pt x="1551177" y="181750"/>
                  <a:pt x="1546473" y="185409"/>
                </a:cubicBezTo>
                <a:cubicBezTo>
                  <a:pt x="1538478" y="191627"/>
                  <a:pt x="1529618" y="196646"/>
                  <a:pt x="1521190" y="202264"/>
                </a:cubicBezTo>
                <a:cubicBezTo>
                  <a:pt x="1516976" y="205073"/>
                  <a:pt x="1512130" y="207110"/>
                  <a:pt x="1508549" y="210691"/>
                </a:cubicBezTo>
                <a:cubicBezTo>
                  <a:pt x="1504335" y="214905"/>
                  <a:pt x="1500757" y="219869"/>
                  <a:pt x="1495908" y="223333"/>
                </a:cubicBezTo>
                <a:cubicBezTo>
                  <a:pt x="1490796" y="226984"/>
                  <a:pt x="1484164" y="228110"/>
                  <a:pt x="1479052" y="231761"/>
                </a:cubicBezTo>
                <a:cubicBezTo>
                  <a:pt x="1474203" y="235225"/>
                  <a:pt x="1471115" y="240744"/>
                  <a:pt x="1466411" y="244402"/>
                </a:cubicBezTo>
                <a:cubicBezTo>
                  <a:pt x="1458416" y="250620"/>
                  <a:pt x="1449556" y="255639"/>
                  <a:pt x="1441128" y="261257"/>
                </a:cubicBezTo>
                <a:lnTo>
                  <a:pt x="1428486" y="269685"/>
                </a:lnTo>
                <a:lnTo>
                  <a:pt x="1415845" y="278113"/>
                </a:lnTo>
                <a:cubicBezTo>
                  <a:pt x="1413036" y="282327"/>
                  <a:pt x="1411308" y="287512"/>
                  <a:pt x="1407417" y="290754"/>
                </a:cubicBezTo>
                <a:cubicBezTo>
                  <a:pt x="1402591" y="294775"/>
                  <a:pt x="1396016" y="296066"/>
                  <a:pt x="1390562" y="299182"/>
                </a:cubicBezTo>
                <a:cubicBezTo>
                  <a:pt x="1386165" y="301695"/>
                  <a:pt x="1382134" y="304800"/>
                  <a:pt x="1377920" y="307609"/>
                </a:cubicBezTo>
                <a:cubicBezTo>
                  <a:pt x="1373503" y="320864"/>
                  <a:pt x="1374594" y="323873"/>
                  <a:pt x="1361065" y="332892"/>
                </a:cubicBezTo>
                <a:cubicBezTo>
                  <a:pt x="1357369" y="335356"/>
                  <a:pt x="1352397" y="335120"/>
                  <a:pt x="1348424" y="337106"/>
                </a:cubicBezTo>
                <a:cubicBezTo>
                  <a:pt x="1335376" y="343630"/>
                  <a:pt x="1332294" y="350537"/>
                  <a:pt x="1318927" y="358175"/>
                </a:cubicBezTo>
                <a:cubicBezTo>
                  <a:pt x="1315070" y="360379"/>
                  <a:pt x="1310499" y="360984"/>
                  <a:pt x="1306285" y="362389"/>
                </a:cubicBezTo>
                <a:cubicBezTo>
                  <a:pt x="1302071" y="366603"/>
                  <a:pt x="1298348" y="371372"/>
                  <a:pt x="1293644" y="375031"/>
                </a:cubicBezTo>
                <a:cubicBezTo>
                  <a:pt x="1275342" y="389266"/>
                  <a:pt x="1269850" y="391142"/>
                  <a:pt x="1251506" y="400314"/>
                </a:cubicBezTo>
                <a:cubicBezTo>
                  <a:pt x="1250101" y="404528"/>
                  <a:pt x="1250433" y="409814"/>
                  <a:pt x="1247292" y="412955"/>
                </a:cubicBezTo>
                <a:cubicBezTo>
                  <a:pt x="1244151" y="416096"/>
                  <a:pt x="1238623" y="415182"/>
                  <a:pt x="1234650" y="417169"/>
                </a:cubicBezTo>
                <a:cubicBezTo>
                  <a:pt x="1210197" y="429396"/>
                  <a:pt x="1234708" y="422942"/>
                  <a:pt x="1205154" y="434024"/>
                </a:cubicBezTo>
                <a:cubicBezTo>
                  <a:pt x="1199731" y="436057"/>
                  <a:pt x="1193917" y="436833"/>
                  <a:pt x="1188298" y="438238"/>
                </a:cubicBezTo>
                <a:cubicBezTo>
                  <a:pt x="1184084" y="441047"/>
                  <a:pt x="1180285" y="444609"/>
                  <a:pt x="1175657" y="446666"/>
                </a:cubicBezTo>
                <a:cubicBezTo>
                  <a:pt x="1162472" y="452526"/>
                  <a:pt x="1147524" y="455806"/>
                  <a:pt x="1133519" y="459307"/>
                </a:cubicBezTo>
                <a:cubicBezTo>
                  <a:pt x="1125091" y="464925"/>
                  <a:pt x="1117845" y="472959"/>
                  <a:pt x="1108236" y="476162"/>
                </a:cubicBezTo>
                <a:cubicBezTo>
                  <a:pt x="1099808" y="478971"/>
                  <a:pt x="1090345" y="479662"/>
                  <a:pt x="1082953" y="484590"/>
                </a:cubicBezTo>
                <a:cubicBezTo>
                  <a:pt x="1069108" y="493820"/>
                  <a:pt x="1051897" y="506049"/>
                  <a:pt x="1036601" y="509873"/>
                </a:cubicBezTo>
                <a:lnTo>
                  <a:pt x="1019745" y="514087"/>
                </a:lnTo>
                <a:lnTo>
                  <a:pt x="981821" y="539370"/>
                </a:lnTo>
                <a:cubicBezTo>
                  <a:pt x="977607" y="542179"/>
                  <a:pt x="973983" y="546195"/>
                  <a:pt x="969179" y="547797"/>
                </a:cubicBezTo>
                <a:lnTo>
                  <a:pt x="956538" y="552011"/>
                </a:lnTo>
                <a:cubicBezTo>
                  <a:pt x="919594" y="588955"/>
                  <a:pt x="966463" y="543739"/>
                  <a:pt x="931255" y="573080"/>
                </a:cubicBezTo>
                <a:cubicBezTo>
                  <a:pt x="926677" y="576895"/>
                  <a:pt x="923192" y="581907"/>
                  <a:pt x="918614" y="585722"/>
                </a:cubicBezTo>
                <a:cubicBezTo>
                  <a:pt x="909680" y="593167"/>
                  <a:pt x="899421" y="597425"/>
                  <a:pt x="889117" y="602577"/>
                </a:cubicBezTo>
                <a:cubicBezTo>
                  <a:pt x="886308" y="606791"/>
                  <a:pt x="884270" y="611638"/>
                  <a:pt x="880689" y="615219"/>
                </a:cubicBezTo>
                <a:cubicBezTo>
                  <a:pt x="877108" y="618800"/>
                  <a:pt x="872169" y="620703"/>
                  <a:pt x="868048" y="623646"/>
                </a:cubicBezTo>
                <a:cubicBezTo>
                  <a:pt x="862333" y="627728"/>
                  <a:pt x="856946" y="632260"/>
                  <a:pt x="851192" y="636288"/>
                </a:cubicBezTo>
                <a:cubicBezTo>
                  <a:pt x="842894" y="642096"/>
                  <a:pt x="825909" y="653143"/>
                  <a:pt x="825909" y="653143"/>
                </a:cubicBezTo>
                <a:cubicBezTo>
                  <a:pt x="823100" y="657357"/>
                  <a:pt x="821293" y="662450"/>
                  <a:pt x="817482" y="665785"/>
                </a:cubicBezTo>
                <a:cubicBezTo>
                  <a:pt x="809859" y="672455"/>
                  <a:pt x="792199" y="682640"/>
                  <a:pt x="792199" y="682640"/>
                </a:cubicBezTo>
                <a:cubicBezTo>
                  <a:pt x="789390" y="686854"/>
                  <a:pt x="787726" y="692117"/>
                  <a:pt x="783771" y="695281"/>
                </a:cubicBezTo>
                <a:cubicBezTo>
                  <a:pt x="780303" y="698056"/>
                  <a:pt x="774271" y="696354"/>
                  <a:pt x="771130" y="699495"/>
                </a:cubicBezTo>
                <a:cubicBezTo>
                  <a:pt x="767989" y="702636"/>
                  <a:pt x="770057" y="708996"/>
                  <a:pt x="766916" y="712137"/>
                </a:cubicBezTo>
                <a:cubicBezTo>
                  <a:pt x="759754" y="719299"/>
                  <a:pt x="748795" y="721830"/>
                  <a:pt x="741633" y="728992"/>
                </a:cubicBezTo>
                <a:cubicBezTo>
                  <a:pt x="733205" y="737420"/>
                  <a:pt x="722962" y="744358"/>
                  <a:pt x="716350" y="754275"/>
                </a:cubicBezTo>
                <a:cubicBezTo>
                  <a:pt x="705113" y="771130"/>
                  <a:pt x="712136" y="764107"/>
                  <a:pt x="695281" y="775344"/>
                </a:cubicBezTo>
                <a:cubicBezTo>
                  <a:pt x="650331" y="842767"/>
                  <a:pt x="709328" y="761297"/>
                  <a:pt x="653143" y="817482"/>
                </a:cubicBezTo>
                <a:cubicBezTo>
                  <a:pt x="616207" y="854418"/>
                  <a:pt x="663061" y="809217"/>
                  <a:pt x="627860" y="838551"/>
                </a:cubicBezTo>
                <a:cubicBezTo>
                  <a:pt x="595408" y="865594"/>
                  <a:pt x="633968" y="838692"/>
                  <a:pt x="602577" y="859621"/>
                </a:cubicBezTo>
                <a:cubicBezTo>
                  <a:pt x="578423" y="895849"/>
                  <a:pt x="610585" y="853215"/>
                  <a:pt x="581508" y="876476"/>
                </a:cubicBezTo>
                <a:cubicBezTo>
                  <a:pt x="577553" y="879640"/>
                  <a:pt x="576971" y="885875"/>
                  <a:pt x="573080" y="889117"/>
                </a:cubicBezTo>
                <a:cubicBezTo>
                  <a:pt x="568254" y="893138"/>
                  <a:pt x="561679" y="894428"/>
                  <a:pt x="556225" y="897545"/>
                </a:cubicBezTo>
                <a:cubicBezTo>
                  <a:pt x="551828" y="900058"/>
                  <a:pt x="547797" y="903164"/>
                  <a:pt x="543583" y="905973"/>
                </a:cubicBezTo>
                <a:cubicBezTo>
                  <a:pt x="540774" y="910187"/>
                  <a:pt x="538966" y="915279"/>
                  <a:pt x="535155" y="918614"/>
                </a:cubicBezTo>
                <a:cubicBezTo>
                  <a:pt x="527532" y="925284"/>
                  <a:pt x="509872" y="935469"/>
                  <a:pt x="509872" y="935469"/>
                </a:cubicBezTo>
                <a:cubicBezTo>
                  <a:pt x="492507" y="961519"/>
                  <a:pt x="511788" y="936108"/>
                  <a:pt x="488803" y="956538"/>
                </a:cubicBezTo>
                <a:cubicBezTo>
                  <a:pt x="450582" y="990511"/>
                  <a:pt x="478658" y="974252"/>
                  <a:pt x="446665" y="990249"/>
                </a:cubicBezTo>
                <a:cubicBezTo>
                  <a:pt x="437675" y="1017219"/>
                  <a:pt x="450036" y="991373"/>
                  <a:pt x="429810" y="1007104"/>
                </a:cubicBezTo>
                <a:cubicBezTo>
                  <a:pt x="420402" y="1014421"/>
                  <a:pt x="412955" y="1023959"/>
                  <a:pt x="404527" y="1032387"/>
                </a:cubicBezTo>
                <a:cubicBezTo>
                  <a:pt x="400313" y="1036601"/>
                  <a:pt x="396844" y="1041723"/>
                  <a:pt x="391885" y="1045029"/>
                </a:cubicBezTo>
                <a:lnTo>
                  <a:pt x="379244" y="1053456"/>
                </a:lnTo>
                <a:cubicBezTo>
                  <a:pt x="376435" y="1057670"/>
                  <a:pt x="374397" y="1062517"/>
                  <a:pt x="370816" y="1066098"/>
                </a:cubicBezTo>
                <a:cubicBezTo>
                  <a:pt x="367235" y="1069679"/>
                  <a:pt x="361510" y="1070715"/>
                  <a:pt x="358175" y="1074526"/>
                </a:cubicBezTo>
                <a:cubicBezTo>
                  <a:pt x="323767" y="1113851"/>
                  <a:pt x="357120" y="1089277"/>
                  <a:pt x="328678" y="1108236"/>
                </a:cubicBezTo>
                <a:cubicBezTo>
                  <a:pt x="323060" y="1116664"/>
                  <a:pt x="314280" y="1123693"/>
                  <a:pt x="311823" y="1133519"/>
                </a:cubicBezTo>
                <a:cubicBezTo>
                  <a:pt x="310418" y="1139137"/>
                  <a:pt x="310199" y="1145194"/>
                  <a:pt x="307609" y="1150374"/>
                </a:cubicBezTo>
                <a:cubicBezTo>
                  <a:pt x="303079" y="1159433"/>
                  <a:pt x="293957" y="1166048"/>
                  <a:pt x="290754" y="1175657"/>
                </a:cubicBezTo>
                <a:lnTo>
                  <a:pt x="282326" y="1200940"/>
                </a:lnTo>
                <a:cubicBezTo>
                  <a:pt x="280921" y="1205154"/>
                  <a:pt x="280576" y="1209886"/>
                  <a:pt x="278112" y="1213582"/>
                </a:cubicBezTo>
                <a:lnTo>
                  <a:pt x="261257" y="1238865"/>
                </a:lnTo>
                <a:cubicBezTo>
                  <a:pt x="258448" y="1243079"/>
                  <a:pt x="257043" y="1248697"/>
                  <a:pt x="252829" y="1251506"/>
                </a:cubicBezTo>
                <a:lnTo>
                  <a:pt x="240188" y="1259934"/>
                </a:lnTo>
                <a:cubicBezTo>
                  <a:pt x="237379" y="1264148"/>
                  <a:pt x="234025" y="1268045"/>
                  <a:pt x="231760" y="1272575"/>
                </a:cubicBezTo>
                <a:cubicBezTo>
                  <a:pt x="229773" y="1276548"/>
                  <a:pt x="230321" y="1281748"/>
                  <a:pt x="227546" y="1285217"/>
                </a:cubicBezTo>
                <a:cubicBezTo>
                  <a:pt x="224382" y="1289171"/>
                  <a:pt x="219119" y="1290835"/>
                  <a:pt x="214905" y="1293644"/>
                </a:cubicBezTo>
                <a:cubicBezTo>
                  <a:pt x="212096" y="1297858"/>
                  <a:pt x="210432" y="1303122"/>
                  <a:pt x="206477" y="1306286"/>
                </a:cubicBezTo>
                <a:cubicBezTo>
                  <a:pt x="203009" y="1309061"/>
                  <a:pt x="196977" y="1307359"/>
                  <a:pt x="193836" y="1310500"/>
                </a:cubicBezTo>
                <a:cubicBezTo>
                  <a:pt x="190695" y="1313641"/>
                  <a:pt x="192397" y="1319673"/>
                  <a:pt x="189622" y="1323141"/>
                </a:cubicBezTo>
                <a:cubicBezTo>
                  <a:pt x="186458" y="1327096"/>
                  <a:pt x="181194" y="1328760"/>
                  <a:pt x="176980" y="1331569"/>
                </a:cubicBezTo>
                <a:cubicBezTo>
                  <a:pt x="172766" y="1337187"/>
                  <a:pt x="169305" y="1343458"/>
                  <a:pt x="164339" y="1348424"/>
                </a:cubicBezTo>
                <a:cubicBezTo>
                  <a:pt x="160758" y="1352005"/>
                  <a:pt x="155278" y="1353271"/>
                  <a:pt x="151697" y="1356852"/>
                </a:cubicBezTo>
                <a:cubicBezTo>
                  <a:pt x="146731" y="1361818"/>
                  <a:pt x="143138" y="1367992"/>
                  <a:pt x="139056" y="1373707"/>
                </a:cubicBezTo>
                <a:cubicBezTo>
                  <a:pt x="136112" y="1377828"/>
                  <a:pt x="134583" y="1383185"/>
                  <a:pt x="130628" y="1386349"/>
                </a:cubicBezTo>
                <a:cubicBezTo>
                  <a:pt x="127160" y="1389124"/>
                  <a:pt x="122201" y="1389158"/>
                  <a:pt x="117987" y="1390562"/>
                </a:cubicBezTo>
                <a:cubicBezTo>
                  <a:pt x="113773" y="1394776"/>
                  <a:pt x="110049" y="1399545"/>
                  <a:pt x="105345" y="1403204"/>
                </a:cubicBezTo>
                <a:cubicBezTo>
                  <a:pt x="97350" y="1409422"/>
                  <a:pt x="87224" y="1412897"/>
                  <a:pt x="80062" y="1420059"/>
                </a:cubicBezTo>
                <a:cubicBezTo>
                  <a:pt x="75848" y="1424273"/>
                  <a:pt x="72125" y="1429042"/>
                  <a:pt x="67421" y="1432701"/>
                </a:cubicBezTo>
                <a:cubicBezTo>
                  <a:pt x="59426" y="1438920"/>
                  <a:pt x="42138" y="1449556"/>
                  <a:pt x="42138" y="1449556"/>
                </a:cubicBezTo>
                <a:cubicBezTo>
                  <a:pt x="39329" y="1453770"/>
                  <a:pt x="37291" y="1458616"/>
                  <a:pt x="33710" y="1462197"/>
                </a:cubicBezTo>
                <a:cubicBezTo>
                  <a:pt x="17723" y="1478184"/>
                  <a:pt x="25567" y="1464555"/>
                  <a:pt x="8427" y="1474839"/>
                </a:cubicBezTo>
                <a:cubicBezTo>
                  <a:pt x="5020" y="1476883"/>
                  <a:pt x="2809" y="1480458"/>
                  <a:pt x="0" y="1483267"/>
                </a:cubicBezTo>
              </a:path>
            </a:pathLst>
          </a:custGeom>
          <a:noFill/>
          <a:ln>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248080" y="2143060"/>
            <a:ext cx="228600" cy="584775"/>
          </a:xfrm>
          <a:prstGeom prst="rect">
            <a:avLst/>
          </a:prstGeom>
          <a:noFill/>
        </p:spPr>
        <p:txBody>
          <a:bodyPr wrap="square" rtlCol="0">
            <a:spAutoFit/>
          </a:bodyPr>
          <a:lstStyle/>
          <a:p>
            <a:r>
              <a:rPr lang="en-US" sz="3200" b="1" dirty="0"/>
              <a:t>*</a:t>
            </a:r>
          </a:p>
        </p:txBody>
      </p:sp>
      <p:sp>
        <p:nvSpPr>
          <p:cNvPr id="13" name="TextBox 12"/>
          <p:cNvSpPr txBox="1"/>
          <p:nvPr/>
        </p:nvSpPr>
        <p:spPr>
          <a:xfrm>
            <a:off x="7010400" y="1865319"/>
            <a:ext cx="1142720" cy="461665"/>
          </a:xfrm>
          <a:prstGeom prst="rect">
            <a:avLst/>
          </a:prstGeom>
          <a:noFill/>
        </p:spPr>
        <p:txBody>
          <a:bodyPr wrap="square" rtlCol="0">
            <a:spAutoFit/>
          </a:bodyPr>
          <a:lstStyle/>
          <a:p>
            <a:pPr algn="ctr"/>
            <a:r>
              <a:rPr lang="en-US" sz="2400" b="1" dirty="0">
                <a:solidFill>
                  <a:srgbClr val="C00000"/>
                </a:solidFill>
              </a:rPr>
              <a:t>blood</a:t>
            </a:r>
          </a:p>
        </p:txBody>
      </p:sp>
      <p:sp>
        <p:nvSpPr>
          <p:cNvPr id="14" name="Freeform 13"/>
          <p:cNvSpPr/>
          <p:nvPr/>
        </p:nvSpPr>
        <p:spPr>
          <a:xfrm>
            <a:off x="239486" y="1071265"/>
            <a:ext cx="4128593" cy="2140021"/>
          </a:xfrm>
          <a:custGeom>
            <a:avLst/>
            <a:gdLst>
              <a:gd name="connsiteX0" fmla="*/ 3472543 w 4128593"/>
              <a:gd name="connsiteY0" fmla="*/ 1992085 h 2013857"/>
              <a:gd name="connsiteX1" fmla="*/ 3570514 w 4128593"/>
              <a:gd name="connsiteY1" fmla="*/ 1926771 h 2013857"/>
              <a:gd name="connsiteX2" fmla="*/ 3614057 w 4128593"/>
              <a:gd name="connsiteY2" fmla="*/ 1872342 h 2013857"/>
              <a:gd name="connsiteX3" fmla="*/ 3635828 w 4128593"/>
              <a:gd name="connsiteY3" fmla="*/ 1839685 h 2013857"/>
              <a:gd name="connsiteX4" fmla="*/ 3679371 w 4128593"/>
              <a:gd name="connsiteY4" fmla="*/ 1796142 h 2013857"/>
              <a:gd name="connsiteX5" fmla="*/ 3690257 w 4128593"/>
              <a:gd name="connsiteY5" fmla="*/ 1763485 h 2013857"/>
              <a:gd name="connsiteX6" fmla="*/ 3755571 w 4128593"/>
              <a:gd name="connsiteY6" fmla="*/ 1698171 h 2013857"/>
              <a:gd name="connsiteX7" fmla="*/ 3766457 w 4128593"/>
              <a:gd name="connsiteY7" fmla="*/ 1654628 h 2013857"/>
              <a:gd name="connsiteX8" fmla="*/ 3799114 w 4128593"/>
              <a:gd name="connsiteY8" fmla="*/ 1632857 h 2013857"/>
              <a:gd name="connsiteX9" fmla="*/ 3864428 w 4128593"/>
              <a:gd name="connsiteY9" fmla="*/ 1567542 h 2013857"/>
              <a:gd name="connsiteX10" fmla="*/ 3886200 w 4128593"/>
              <a:gd name="connsiteY10" fmla="*/ 1545771 h 2013857"/>
              <a:gd name="connsiteX11" fmla="*/ 3951514 w 4128593"/>
              <a:gd name="connsiteY11" fmla="*/ 1458685 h 2013857"/>
              <a:gd name="connsiteX12" fmla="*/ 3984171 w 4128593"/>
              <a:gd name="connsiteY12" fmla="*/ 1393371 h 2013857"/>
              <a:gd name="connsiteX13" fmla="*/ 3995057 w 4128593"/>
              <a:gd name="connsiteY13" fmla="*/ 1360714 h 2013857"/>
              <a:gd name="connsiteX14" fmla="*/ 4016828 w 4128593"/>
              <a:gd name="connsiteY14" fmla="*/ 1338942 h 2013857"/>
              <a:gd name="connsiteX15" fmla="*/ 4060371 w 4128593"/>
              <a:gd name="connsiteY15" fmla="*/ 1273628 h 2013857"/>
              <a:gd name="connsiteX16" fmla="*/ 4082143 w 4128593"/>
              <a:gd name="connsiteY16" fmla="*/ 1240971 h 2013857"/>
              <a:gd name="connsiteX17" fmla="*/ 4114800 w 4128593"/>
              <a:gd name="connsiteY17" fmla="*/ 1208314 h 2013857"/>
              <a:gd name="connsiteX18" fmla="*/ 4125685 w 4128593"/>
              <a:gd name="connsiteY18" fmla="*/ 1164771 h 2013857"/>
              <a:gd name="connsiteX19" fmla="*/ 4060371 w 4128593"/>
              <a:gd name="connsiteY19" fmla="*/ 1143000 h 2013857"/>
              <a:gd name="connsiteX20" fmla="*/ 3842657 w 4128593"/>
              <a:gd name="connsiteY20" fmla="*/ 1121228 h 2013857"/>
              <a:gd name="connsiteX21" fmla="*/ 3777343 w 4128593"/>
              <a:gd name="connsiteY21" fmla="*/ 1088571 h 2013857"/>
              <a:gd name="connsiteX22" fmla="*/ 3744685 w 4128593"/>
              <a:gd name="connsiteY22" fmla="*/ 1077685 h 2013857"/>
              <a:gd name="connsiteX23" fmla="*/ 3679371 w 4128593"/>
              <a:gd name="connsiteY23" fmla="*/ 1034142 h 2013857"/>
              <a:gd name="connsiteX24" fmla="*/ 3646714 w 4128593"/>
              <a:gd name="connsiteY24" fmla="*/ 1012371 h 2013857"/>
              <a:gd name="connsiteX25" fmla="*/ 3614057 w 4128593"/>
              <a:gd name="connsiteY25" fmla="*/ 947057 h 2013857"/>
              <a:gd name="connsiteX26" fmla="*/ 3592285 w 4128593"/>
              <a:gd name="connsiteY26" fmla="*/ 870857 h 2013857"/>
              <a:gd name="connsiteX27" fmla="*/ 3570514 w 4128593"/>
              <a:gd name="connsiteY27" fmla="*/ 838200 h 2013857"/>
              <a:gd name="connsiteX28" fmla="*/ 3548743 w 4128593"/>
              <a:gd name="connsiteY28" fmla="*/ 762000 h 2013857"/>
              <a:gd name="connsiteX29" fmla="*/ 3526971 w 4128593"/>
              <a:gd name="connsiteY29" fmla="*/ 740228 h 2013857"/>
              <a:gd name="connsiteX30" fmla="*/ 3505200 w 4128593"/>
              <a:gd name="connsiteY30" fmla="*/ 587828 h 2013857"/>
              <a:gd name="connsiteX31" fmla="*/ 3516085 w 4128593"/>
              <a:gd name="connsiteY31" fmla="*/ 500742 h 2013857"/>
              <a:gd name="connsiteX32" fmla="*/ 3537857 w 4128593"/>
              <a:gd name="connsiteY32" fmla="*/ 348342 h 2013857"/>
              <a:gd name="connsiteX33" fmla="*/ 3516085 w 4128593"/>
              <a:gd name="connsiteY33" fmla="*/ 239485 h 2013857"/>
              <a:gd name="connsiteX34" fmla="*/ 3450771 w 4128593"/>
              <a:gd name="connsiteY34" fmla="*/ 185057 h 2013857"/>
              <a:gd name="connsiteX35" fmla="*/ 3418114 w 4128593"/>
              <a:gd name="connsiteY35" fmla="*/ 174171 h 2013857"/>
              <a:gd name="connsiteX36" fmla="*/ 3385457 w 4128593"/>
              <a:gd name="connsiteY36" fmla="*/ 152400 h 2013857"/>
              <a:gd name="connsiteX37" fmla="*/ 3276600 w 4128593"/>
              <a:gd name="connsiteY37" fmla="*/ 119742 h 2013857"/>
              <a:gd name="connsiteX38" fmla="*/ 3222171 w 4128593"/>
              <a:gd name="connsiteY38" fmla="*/ 108857 h 2013857"/>
              <a:gd name="connsiteX39" fmla="*/ 3026228 w 4128593"/>
              <a:gd name="connsiteY39" fmla="*/ 87085 h 2013857"/>
              <a:gd name="connsiteX40" fmla="*/ 2917371 w 4128593"/>
              <a:gd name="connsiteY40" fmla="*/ 54428 h 2013857"/>
              <a:gd name="connsiteX41" fmla="*/ 2852057 w 4128593"/>
              <a:gd name="connsiteY41" fmla="*/ 21771 h 2013857"/>
              <a:gd name="connsiteX42" fmla="*/ 2743200 w 4128593"/>
              <a:gd name="connsiteY42" fmla="*/ 10885 h 2013857"/>
              <a:gd name="connsiteX43" fmla="*/ 2645228 w 4128593"/>
              <a:gd name="connsiteY43" fmla="*/ 0 h 2013857"/>
              <a:gd name="connsiteX44" fmla="*/ 2547257 w 4128593"/>
              <a:gd name="connsiteY44" fmla="*/ 10885 h 2013857"/>
              <a:gd name="connsiteX45" fmla="*/ 2405743 w 4128593"/>
              <a:gd name="connsiteY45" fmla="*/ 21771 h 2013857"/>
              <a:gd name="connsiteX46" fmla="*/ 2296885 w 4128593"/>
              <a:gd name="connsiteY46" fmla="*/ 43542 h 2013857"/>
              <a:gd name="connsiteX47" fmla="*/ 2264228 w 4128593"/>
              <a:gd name="connsiteY47" fmla="*/ 54428 h 2013857"/>
              <a:gd name="connsiteX48" fmla="*/ 2177143 w 4128593"/>
              <a:gd name="connsiteY48" fmla="*/ 65314 h 2013857"/>
              <a:gd name="connsiteX49" fmla="*/ 1959428 w 4128593"/>
              <a:gd name="connsiteY49" fmla="*/ 87085 h 2013857"/>
              <a:gd name="connsiteX50" fmla="*/ 1458685 w 4128593"/>
              <a:gd name="connsiteY50" fmla="*/ 76200 h 2013857"/>
              <a:gd name="connsiteX51" fmla="*/ 1132114 w 4128593"/>
              <a:gd name="connsiteY51" fmla="*/ 97971 h 2013857"/>
              <a:gd name="connsiteX52" fmla="*/ 881743 w 4128593"/>
              <a:gd name="connsiteY52" fmla="*/ 119742 h 2013857"/>
              <a:gd name="connsiteX53" fmla="*/ 315685 w 4128593"/>
              <a:gd name="connsiteY53" fmla="*/ 141514 h 2013857"/>
              <a:gd name="connsiteX54" fmla="*/ 283028 w 4128593"/>
              <a:gd name="connsiteY54" fmla="*/ 152400 h 2013857"/>
              <a:gd name="connsiteX55" fmla="*/ 174171 w 4128593"/>
              <a:gd name="connsiteY55" fmla="*/ 174171 h 2013857"/>
              <a:gd name="connsiteX56" fmla="*/ 141514 w 4128593"/>
              <a:gd name="connsiteY56" fmla="*/ 195942 h 2013857"/>
              <a:gd name="connsiteX57" fmla="*/ 119743 w 4128593"/>
              <a:gd name="connsiteY57" fmla="*/ 228600 h 2013857"/>
              <a:gd name="connsiteX58" fmla="*/ 97971 w 4128593"/>
              <a:gd name="connsiteY58" fmla="*/ 250371 h 2013857"/>
              <a:gd name="connsiteX59" fmla="*/ 54428 w 4128593"/>
              <a:gd name="connsiteY59" fmla="*/ 337457 h 2013857"/>
              <a:gd name="connsiteX60" fmla="*/ 32657 w 4128593"/>
              <a:gd name="connsiteY60" fmla="*/ 402771 h 2013857"/>
              <a:gd name="connsiteX61" fmla="*/ 21771 w 4128593"/>
              <a:gd name="connsiteY61" fmla="*/ 446314 h 2013857"/>
              <a:gd name="connsiteX62" fmla="*/ 0 w 4128593"/>
              <a:gd name="connsiteY62" fmla="*/ 511628 h 2013857"/>
              <a:gd name="connsiteX63" fmla="*/ 10885 w 4128593"/>
              <a:gd name="connsiteY63" fmla="*/ 859971 h 2013857"/>
              <a:gd name="connsiteX64" fmla="*/ 21771 w 4128593"/>
              <a:gd name="connsiteY64" fmla="*/ 903514 h 2013857"/>
              <a:gd name="connsiteX65" fmla="*/ 43543 w 4128593"/>
              <a:gd name="connsiteY65" fmla="*/ 1262742 h 2013857"/>
              <a:gd name="connsiteX66" fmla="*/ 54428 w 4128593"/>
              <a:gd name="connsiteY66" fmla="*/ 1458685 h 2013857"/>
              <a:gd name="connsiteX67" fmla="*/ 65314 w 4128593"/>
              <a:gd name="connsiteY67" fmla="*/ 1513114 h 2013857"/>
              <a:gd name="connsiteX68" fmla="*/ 76200 w 4128593"/>
              <a:gd name="connsiteY68" fmla="*/ 1719942 h 2013857"/>
              <a:gd name="connsiteX69" fmla="*/ 108857 w 4128593"/>
              <a:gd name="connsiteY69" fmla="*/ 2013857 h 2013857"/>
              <a:gd name="connsiteX70" fmla="*/ 174171 w 4128593"/>
              <a:gd name="connsiteY70" fmla="*/ 2002971 h 2013857"/>
              <a:gd name="connsiteX71" fmla="*/ 250371 w 4128593"/>
              <a:gd name="connsiteY71" fmla="*/ 1992085 h 2013857"/>
              <a:gd name="connsiteX72" fmla="*/ 315685 w 4128593"/>
              <a:gd name="connsiteY72" fmla="*/ 1970314 h 2013857"/>
              <a:gd name="connsiteX73" fmla="*/ 413657 w 4128593"/>
              <a:gd name="connsiteY73" fmla="*/ 1937657 h 2013857"/>
              <a:gd name="connsiteX74" fmla="*/ 446314 w 4128593"/>
              <a:gd name="connsiteY74" fmla="*/ 1926771 h 2013857"/>
              <a:gd name="connsiteX75" fmla="*/ 598714 w 4128593"/>
              <a:gd name="connsiteY75" fmla="*/ 1883228 h 2013857"/>
              <a:gd name="connsiteX76" fmla="*/ 631371 w 4128593"/>
              <a:gd name="connsiteY76" fmla="*/ 1872342 h 2013857"/>
              <a:gd name="connsiteX77" fmla="*/ 664028 w 4128593"/>
              <a:gd name="connsiteY77" fmla="*/ 1861457 h 2013857"/>
              <a:gd name="connsiteX78" fmla="*/ 685800 w 4128593"/>
              <a:gd name="connsiteY78" fmla="*/ 1839685 h 2013857"/>
              <a:gd name="connsiteX79" fmla="*/ 740228 w 4128593"/>
              <a:gd name="connsiteY79" fmla="*/ 1828800 h 2013857"/>
              <a:gd name="connsiteX80" fmla="*/ 783771 w 4128593"/>
              <a:gd name="connsiteY80" fmla="*/ 1817914 h 2013857"/>
              <a:gd name="connsiteX81" fmla="*/ 816428 w 4128593"/>
              <a:gd name="connsiteY81" fmla="*/ 1807028 h 2013857"/>
              <a:gd name="connsiteX82" fmla="*/ 870857 w 4128593"/>
              <a:gd name="connsiteY82" fmla="*/ 1796142 h 2013857"/>
              <a:gd name="connsiteX83" fmla="*/ 903514 w 4128593"/>
              <a:gd name="connsiteY83" fmla="*/ 1785257 h 2013857"/>
              <a:gd name="connsiteX84" fmla="*/ 1001485 w 4128593"/>
              <a:gd name="connsiteY84" fmla="*/ 1774371 h 2013857"/>
              <a:gd name="connsiteX85" fmla="*/ 1045028 w 4128593"/>
              <a:gd name="connsiteY85" fmla="*/ 1763485 h 2013857"/>
              <a:gd name="connsiteX86" fmla="*/ 1436914 w 4128593"/>
              <a:gd name="connsiteY86" fmla="*/ 1785257 h 2013857"/>
              <a:gd name="connsiteX87" fmla="*/ 1524000 w 4128593"/>
              <a:gd name="connsiteY87" fmla="*/ 1807028 h 2013857"/>
              <a:gd name="connsiteX88" fmla="*/ 1600200 w 4128593"/>
              <a:gd name="connsiteY88" fmla="*/ 1817914 h 2013857"/>
              <a:gd name="connsiteX89" fmla="*/ 2024743 w 4128593"/>
              <a:gd name="connsiteY89" fmla="*/ 1828800 h 2013857"/>
              <a:gd name="connsiteX90" fmla="*/ 2111828 w 4128593"/>
              <a:gd name="connsiteY90" fmla="*/ 1839685 h 2013857"/>
              <a:gd name="connsiteX91" fmla="*/ 2220685 w 4128593"/>
              <a:gd name="connsiteY91" fmla="*/ 1850571 h 2013857"/>
              <a:gd name="connsiteX92" fmla="*/ 2340428 w 4128593"/>
              <a:gd name="connsiteY92" fmla="*/ 1883228 h 2013857"/>
              <a:gd name="connsiteX93" fmla="*/ 2394857 w 4128593"/>
              <a:gd name="connsiteY93" fmla="*/ 1894114 h 2013857"/>
              <a:gd name="connsiteX94" fmla="*/ 2438400 w 4128593"/>
              <a:gd name="connsiteY94" fmla="*/ 1905000 h 2013857"/>
              <a:gd name="connsiteX95" fmla="*/ 2645228 w 4128593"/>
              <a:gd name="connsiteY95" fmla="*/ 1926771 h 2013857"/>
              <a:gd name="connsiteX96" fmla="*/ 2852057 w 4128593"/>
              <a:gd name="connsiteY96" fmla="*/ 1948542 h 2013857"/>
              <a:gd name="connsiteX97" fmla="*/ 3048000 w 4128593"/>
              <a:gd name="connsiteY97" fmla="*/ 1970314 h 2013857"/>
              <a:gd name="connsiteX98" fmla="*/ 3407228 w 4128593"/>
              <a:gd name="connsiteY98" fmla="*/ 2002971 h 2013857"/>
              <a:gd name="connsiteX99" fmla="*/ 3516085 w 4128593"/>
              <a:gd name="connsiteY99" fmla="*/ 1981200 h 2013857"/>
              <a:gd name="connsiteX100" fmla="*/ 3526971 w 4128593"/>
              <a:gd name="connsiteY100" fmla="*/ 1970314 h 201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4128593" h="2013857">
                <a:moveTo>
                  <a:pt x="3472543" y="1992085"/>
                </a:moveTo>
                <a:cubicBezTo>
                  <a:pt x="3505200" y="1970314"/>
                  <a:pt x="3558102" y="1964006"/>
                  <a:pt x="3570514" y="1926771"/>
                </a:cubicBezTo>
                <a:cubicBezTo>
                  <a:pt x="3585537" y="1881702"/>
                  <a:pt x="3571853" y="1900479"/>
                  <a:pt x="3614057" y="1872342"/>
                </a:cubicBezTo>
                <a:cubicBezTo>
                  <a:pt x="3621314" y="1861456"/>
                  <a:pt x="3627314" y="1849618"/>
                  <a:pt x="3635828" y="1839685"/>
                </a:cubicBezTo>
                <a:cubicBezTo>
                  <a:pt x="3649186" y="1824100"/>
                  <a:pt x="3679371" y="1796142"/>
                  <a:pt x="3679371" y="1796142"/>
                </a:cubicBezTo>
                <a:cubicBezTo>
                  <a:pt x="3683000" y="1785256"/>
                  <a:pt x="3683212" y="1772542"/>
                  <a:pt x="3690257" y="1763485"/>
                </a:cubicBezTo>
                <a:cubicBezTo>
                  <a:pt x="3709160" y="1739181"/>
                  <a:pt x="3755571" y="1698171"/>
                  <a:pt x="3755571" y="1698171"/>
                </a:cubicBezTo>
                <a:cubicBezTo>
                  <a:pt x="3759200" y="1683657"/>
                  <a:pt x="3758158" y="1667076"/>
                  <a:pt x="3766457" y="1654628"/>
                </a:cubicBezTo>
                <a:cubicBezTo>
                  <a:pt x="3773714" y="1643742"/>
                  <a:pt x="3789181" y="1641371"/>
                  <a:pt x="3799114" y="1632857"/>
                </a:cubicBezTo>
                <a:cubicBezTo>
                  <a:pt x="3799137" y="1632837"/>
                  <a:pt x="3853531" y="1578439"/>
                  <a:pt x="3864428" y="1567542"/>
                </a:cubicBezTo>
                <a:cubicBezTo>
                  <a:pt x="3871685" y="1560285"/>
                  <a:pt x="3880507" y="1554310"/>
                  <a:pt x="3886200" y="1545771"/>
                </a:cubicBezTo>
                <a:cubicBezTo>
                  <a:pt x="3935436" y="1471918"/>
                  <a:pt x="3911241" y="1498960"/>
                  <a:pt x="3951514" y="1458685"/>
                </a:cubicBezTo>
                <a:cubicBezTo>
                  <a:pt x="3978876" y="1376601"/>
                  <a:pt x="3941967" y="1477780"/>
                  <a:pt x="3984171" y="1393371"/>
                </a:cubicBezTo>
                <a:cubicBezTo>
                  <a:pt x="3989303" y="1383108"/>
                  <a:pt x="3989153" y="1370553"/>
                  <a:pt x="3995057" y="1360714"/>
                </a:cubicBezTo>
                <a:cubicBezTo>
                  <a:pt x="4000337" y="1351913"/>
                  <a:pt x="4010670" y="1347153"/>
                  <a:pt x="4016828" y="1338942"/>
                </a:cubicBezTo>
                <a:cubicBezTo>
                  <a:pt x="4032527" y="1318009"/>
                  <a:pt x="4045857" y="1295399"/>
                  <a:pt x="4060371" y="1273628"/>
                </a:cubicBezTo>
                <a:cubicBezTo>
                  <a:pt x="4067628" y="1262742"/>
                  <a:pt x="4072892" y="1250222"/>
                  <a:pt x="4082143" y="1240971"/>
                </a:cubicBezTo>
                <a:lnTo>
                  <a:pt x="4114800" y="1208314"/>
                </a:lnTo>
                <a:cubicBezTo>
                  <a:pt x="4118428" y="1193800"/>
                  <a:pt x="4135263" y="1176264"/>
                  <a:pt x="4125685" y="1164771"/>
                </a:cubicBezTo>
                <a:cubicBezTo>
                  <a:pt x="4110993" y="1147141"/>
                  <a:pt x="4083226" y="1145078"/>
                  <a:pt x="4060371" y="1143000"/>
                </a:cubicBezTo>
                <a:cubicBezTo>
                  <a:pt x="3907905" y="1129139"/>
                  <a:pt x="3980462" y="1136540"/>
                  <a:pt x="3842657" y="1121228"/>
                </a:cubicBezTo>
                <a:cubicBezTo>
                  <a:pt x="3760569" y="1093865"/>
                  <a:pt x="3861756" y="1130777"/>
                  <a:pt x="3777343" y="1088571"/>
                </a:cubicBezTo>
                <a:cubicBezTo>
                  <a:pt x="3767080" y="1083439"/>
                  <a:pt x="3754716" y="1083258"/>
                  <a:pt x="3744685" y="1077685"/>
                </a:cubicBezTo>
                <a:cubicBezTo>
                  <a:pt x="3721812" y="1064978"/>
                  <a:pt x="3701142" y="1048656"/>
                  <a:pt x="3679371" y="1034142"/>
                </a:cubicBezTo>
                <a:lnTo>
                  <a:pt x="3646714" y="1012371"/>
                </a:lnTo>
                <a:cubicBezTo>
                  <a:pt x="3619352" y="930287"/>
                  <a:pt x="3656261" y="1031466"/>
                  <a:pt x="3614057" y="947057"/>
                </a:cubicBezTo>
                <a:cubicBezTo>
                  <a:pt x="3592872" y="904688"/>
                  <a:pt x="3613213" y="919689"/>
                  <a:pt x="3592285" y="870857"/>
                </a:cubicBezTo>
                <a:cubicBezTo>
                  <a:pt x="3587131" y="858832"/>
                  <a:pt x="3577771" y="849086"/>
                  <a:pt x="3570514" y="838200"/>
                </a:cubicBezTo>
                <a:cubicBezTo>
                  <a:pt x="3568482" y="830071"/>
                  <a:pt x="3555434" y="773152"/>
                  <a:pt x="3548743" y="762000"/>
                </a:cubicBezTo>
                <a:cubicBezTo>
                  <a:pt x="3543463" y="753199"/>
                  <a:pt x="3534228" y="747485"/>
                  <a:pt x="3526971" y="740228"/>
                </a:cubicBezTo>
                <a:cubicBezTo>
                  <a:pt x="3512317" y="681613"/>
                  <a:pt x="3505200" y="662079"/>
                  <a:pt x="3505200" y="587828"/>
                </a:cubicBezTo>
                <a:cubicBezTo>
                  <a:pt x="3505200" y="558573"/>
                  <a:pt x="3512132" y="529728"/>
                  <a:pt x="3516085" y="500742"/>
                </a:cubicBezTo>
                <a:cubicBezTo>
                  <a:pt x="3523018" y="449897"/>
                  <a:pt x="3537857" y="348342"/>
                  <a:pt x="3537857" y="348342"/>
                </a:cubicBezTo>
                <a:cubicBezTo>
                  <a:pt x="3536935" y="341887"/>
                  <a:pt x="3529903" y="260212"/>
                  <a:pt x="3516085" y="239485"/>
                </a:cubicBezTo>
                <a:cubicBezTo>
                  <a:pt x="3504047" y="221428"/>
                  <a:pt x="3470853" y="195098"/>
                  <a:pt x="3450771" y="185057"/>
                </a:cubicBezTo>
                <a:cubicBezTo>
                  <a:pt x="3440508" y="179925"/>
                  <a:pt x="3428377" y="179303"/>
                  <a:pt x="3418114" y="174171"/>
                </a:cubicBezTo>
                <a:cubicBezTo>
                  <a:pt x="3406412" y="168320"/>
                  <a:pt x="3397412" y="157713"/>
                  <a:pt x="3385457" y="152400"/>
                </a:cubicBezTo>
                <a:cubicBezTo>
                  <a:pt x="3358322" y="140340"/>
                  <a:pt x="3308264" y="126778"/>
                  <a:pt x="3276600" y="119742"/>
                </a:cubicBezTo>
                <a:cubicBezTo>
                  <a:pt x="3258538" y="115728"/>
                  <a:pt x="3240511" y="111302"/>
                  <a:pt x="3222171" y="108857"/>
                </a:cubicBezTo>
                <a:cubicBezTo>
                  <a:pt x="3138308" y="97676"/>
                  <a:pt x="3106096" y="100396"/>
                  <a:pt x="3026228" y="87085"/>
                </a:cubicBezTo>
                <a:cubicBezTo>
                  <a:pt x="3005940" y="83704"/>
                  <a:pt x="2927055" y="60884"/>
                  <a:pt x="2917371" y="54428"/>
                </a:cubicBezTo>
                <a:cubicBezTo>
                  <a:pt x="2893153" y="38283"/>
                  <a:pt x="2881351" y="26278"/>
                  <a:pt x="2852057" y="21771"/>
                </a:cubicBezTo>
                <a:cubicBezTo>
                  <a:pt x="2816014" y="16226"/>
                  <a:pt x="2779466" y="14702"/>
                  <a:pt x="2743200" y="10885"/>
                </a:cubicBezTo>
                <a:lnTo>
                  <a:pt x="2645228" y="0"/>
                </a:lnTo>
                <a:cubicBezTo>
                  <a:pt x="2612571" y="3628"/>
                  <a:pt x="2579980" y="7910"/>
                  <a:pt x="2547257" y="10885"/>
                </a:cubicBezTo>
                <a:cubicBezTo>
                  <a:pt x="2500141" y="15168"/>
                  <a:pt x="2452656" y="15652"/>
                  <a:pt x="2405743" y="21771"/>
                </a:cubicBezTo>
                <a:cubicBezTo>
                  <a:pt x="2369049" y="26557"/>
                  <a:pt x="2331991" y="31840"/>
                  <a:pt x="2296885" y="43542"/>
                </a:cubicBezTo>
                <a:cubicBezTo>
                  <a:pt x="2285999" y="47171"/>
                  <a:pt x="2275517" y="52375"/>
                  <a:pt x="2264228" y="54428"/>
                </a:cubicBezTo>
                <a:cubicBezTo>
                  <a:pt x="2235446" y="59661"/>
                  <a:pt x="2206103" y="61177"/>
                  <a:pt x="2177143" y="65314"/>
                </a:cubicBezTo>
                <a:cubicBezTo>
                  <a:pt x="2023081" y="87323"/>
                  <a:pt x="2222704" y="68281"/>
                  <a:pt x="1959428" y="87085"/>
                </a:cubicBezTo>
                <a:cubicBezTo>
                  <a:pt x="1792514" y="83457"/>
                  <a:pt x="1625624" y="74003"/>
                  <a:pt x="1458685" y="76200"/>
                </a:cubicBezTo>
                <a:cubicBezTo>
                  <a:pt x="1349596" y="77635"/>
                  <a:pt x="1132114" y="97971"/>
                  <a:pt x="1132114" y="97971"/>
                </a:cubicBezTo>
                <a:cubicBezTo>
                  <a:pt x="998169" y="120296"/>
                  <a:pt x="1110335" y="103977"/>
                  <a:pt x="881743" y="119742"/>
                </a:cubicBezTo>
                <a:cubicBezTo>
                  <a:pt x="516430" y="144936"/>
                  <a:pt x="1093843" y="122060"/>
                  <a:pt x="315685" y="141514"/>
                </a:cubicBezTo>
                <a:cubicBezTo>
                  <a:pt x="304799" y="145143"/>
                  <a:pt x="294280" y="150150"/>
                  <a:pt x="283028" y="152400"/>
                </a:cubicBezTo>
                <a:cubicBezTo>
                  <a:pt x="249591" y="159087"/>
                  <a:pt x="206965" y="157774"/>
                  <a:pt x="174171" y="174171"/>
                </a:cubicBezTo>
                <a:cubicBezTo>
                  <a:pt x="162469" y="180022"/>
                  <a:pt x="152400" y="188685"/>
                  <a:pt x="141514" y="195942"/>
                </a:cubicBezTo>
                <a:cubicBezTo>
                  <a:pt x="134257" y="206828"/>
                  <a:pt x="127916" y="218384"/>
                  <a:pt x="119743" y="228600"/>
                </a:cubicBezTo>
                <a:cubicBezTo>
                  <a:pt x="113332" y="236614"/>
                  <a:pt x="102561" y="241191"/>
                  <a:pt x="97971" y="250371"/>
                </a:cubicBezTo>
                <a:cubicBezTo>
                  <a:pt x="36821" y="372667"/>
                  <a:pt x="151679" y="207788"/>
                  <a:pt x="54428" y="337457"/>
                </a:cubicBezTo>
                <a:cubicBezTo>
                  <a:pt x="47171" y="359228"/>
                  <a:pt x="38223" y="380507"/>
                  <a:pt x="32657" y="402771"/>
                </a:cubicBezTo>
                <a:cubicBezTo>
                  <a:pt x="29028" y="417285"/>
                  <a:pt x="26070" y="431984"/>
                  <a:pt x="21771" y="446314"/>
                </a:cubicBezTo>
                <a:cubicBezTo>
                  <a:pt x="15177" y="468295"/>
                  <a:pt x="0" y="511628"/>
                  <a:pt x="0" y="511628"/>
                </a:cubicBezTo>
                <a:cubicBezTo>
                  <a:pt x="3628" y="627742"/>
                  <a:pt x="4441" y="743979"/>
                  <a:pt x="10885" y="859971"/>
                </a:cubicBezTo>
                <a:cubicBezTo>
                  <a:pt x="11715" y="874909"/>
                  <a:pt x="20776" y="888586"/>
                  <a:pt x="21771" y="903514"/>
                </a:cubicBezTo>
                <a:cubicBezTo>
                  <a:pt x="49967" y="1326447"/>
                  <a:pt x="14868" y="1062025"/>
                  <a:pt x="43543" y="1262742"/>
                </a:cubicBezTo>
                <a:cubicBezTo>
                  <a:pt x="47171" y="1328056"/>
                  <a:pt x="48761" y="1393516"/>
                  <a:pt x="54428" y="1458685"/>
                </a:cubicBezTo>
                <a:cubicBezTo>
                  <a:pt x="56031" y="1477118"/>
                  <a:pt x="63777" y="1494676"/>
                  <a:pt x="65314" y="1513114"/>
                </a:cubicBezTo>
                <a:cubicBezTo>
                  <a:pt x="71047" y="1581914"/>
                  <a:pt x="73065" y="1650975"/>
                  <a:pt x="76200" y="1719942"/>
                </a:cubicBezTo>
                <a:cubicBezTo>
                  <a:pt x="89109" y="2003954"/>
                  <a:pt x="22707" y="1927707"/>
                  <a:pt x="108857" y="2013857"/>
                </a:cubicBezTo>
                <a:lnTo>
                  <a:pt x="174171" y="2002971"/>
                </a:lnTo>
                <a:cubicBezTo>
                  <a:pt x="199531" y="1999069"/>
                  <a:pt x="225370" y="1997854"/>
                  <a:pt x="250371" y="1992085"/>
                </a:cubicBezTo>
                <a:cubicBezTo>
                  <a:pt x="272732" y="1986925"/>
                  <a:pt x="293914" y="1977571"/>
                  <a:pt x="315685" y="1970314"/>
                </a:cubicBezTo>
                <a:lnTo>
                  <a:pt x="413657" y="1937657"/>
                </a:lnTo>
                <a:cubicBezTo>
                  <a:pt x="424543" y="1934028"/>
                  <a:pt x="435182" y="1929554"/>
                  <a:pt x="446314" y="1926771"/>
                </a:cubicBezTo>
                <a:cubicBezTo>
                  <a:pt x="555664" y="1899434"/>
                  <a:pt x="505014" y="1914462"/>
                  <a:pt x="598714" y="1883228"/>
                </a:cubicBezTo>
                <a:lnTo>
                  <a:pt x="631371" y="1872342"/>
                </a:lnTo>
                <a:lnTo>
                  <a:pt x="664028" y="1861457"/>
                </a:lnTo>
                <a:cubicBezTo>
                  <a:pt x="671285" y="1854200"/>
                  <a:pt x="676366" y="1843728"/>
                  <a:pt x="685800" y="1839685"/>
                </a:cubicBezTo>
                <a:cubicBezTo>
                  <a:pt x="702806" y="1832397"/>
                  <a:pt x="722167" y="1832814"/>
                  <a:pt x="740228" y="1828800"/>
                </a:cubicBezTo>
                <a:cubicBezTo>
                  <a:pt x="754833" y="1825555"/>
                  <a:pt x="769386" y="1822024"/>
                  <a:pt x="783771" y="1817914"/>
                </a:cubicBezTo>
                <a:cubicBezTo>
                  <a:pt x="794804" y="1814762"/>
                  <a:pt x="805296" y="1809811"/>
                  <a:pt x="816428" y="1807028"/>
                </a:cubicBezTo>
                <a:cubicBezTo>
                  <a:pt x="834378" y="1802540"/>
                  <a:pt x="852907" y="1800629"/>
                  <a:pt x="870857" y="1796142"/>
                </a:cubicBezTo>
                <a:cubicBezTo>
                  <a:pt x="881989" y="1793359"/>
                  <a:pt x="892196" y="1787143"/>
                  <a:pt x="903514" y="1785257"/>
                </a:cubicBezTo>
                <a:cubicBezTo>
                  <a:pt x="935925" y="1779855"/>
                  <a:pt x="968828" y="1778000"/>
                  <a:pt x="1001485" y="1774371"/>
                </a:cubicBezTo>
                <a:cubicBezTo>
                  <a:pt x="1015999" y="1770742"/>
                  <a:pt x="1030067" y="1763485"/>
                  <a:pt x="1045028" y="1763485"/>
                </a:cubicBezTo>
                <a:cubicBezTo>
                  <a:pt x="1209988" y="1763485"/>
                  <a:pt x="1299459" y="1762348"/>
                  <a:pt x="1436914" y="1785257"/>
                </a:cubicBezTo>
                <a:cubicBezTo>
                  <a:pt x="1760720" y="1839223"/>
                  <a:pt x="1313709" y="1764969"/>
                  <a:pt x="1524000" y="1807028"/>
                </a:cubicBezTo>
                <a:cubicBezTo>
                  <a:pt x="1549160" y="1812060"/>
                  <a:pt x="1574566" y="1816799"/>
                  <a:pt x="1600200" y="1817914"/>
                </a:cubicBezTo>
                <a:cubicBezTo>
                  <a:pt x="1741627" y="1824063"/>
                  <a:pt x="1883229" y="1825171"/>
                  <a:pt x="2024743" y="1828800"/>
                </a:cubicBezTo>
                <a:lnTo>
                  <a:pt x="2111828" y="1839685"/>
                </a:lnTo>
                <a:cubicBezTo>
                  <a:pt x="2148072" y="1843712"/>
                  <a:pt x="2184715" y="1844576"/>
                  <a:pt x="2220685" y="1850571"/>
                </a:cubicBezTo>
                <a:cubicBezTo>
                  <a:pt x="2379877" y="1877103"/>
                  <a:pt x="2256002" y="1862121"/>
                  <a:pt x="2340428" y="1883228"/>
                </a:cubicBezTo>
                <a:cubicBezTo>
                  <a:pt x="2358378" y="1887716"/>
                  <a:pt x="2376795" y="1890100"/>
                  <a:pt x="2394857" y="1894114"/>
                </a:cubicBezTo>
                <a:cubicBezTo>
                  <a:pt x="2409462" y="1897360"/>
                  <a:pt x="2423565" y="1903065"/>
                  <a:pt x="2438400" y="1905000"/>
                </a:cubicBezTo>
                <a:cubicBezTo>
                  <a:pt x="2507141" y="1913966"/>
                  <a:pt x="2645228" y="1926771"/>
                  <a:pt x="2645228" y="1926771"/>
                </a:cubicBezTo>
                <a:cubicBezTo>
                  <a:pt x="2736915" y="1957334"/>
                  <a:pt x="2646940" y="1930444"/>
                  <a:pt x="2852057" y="1948542"/>
                </a:cubicBezTo>
                <a:cubicBezTo>
                  <a:pt x="2917519" y="1954318"/>
                  <a:pt x="2982493" y="1965074"/>
                  <a:pt x="3048000" y="1970314"/>
                </a:cubicBezTo>
                <a:cubicBezTo>
                  <a:pt x="3349304" y="1994418"/>
                  <a:pt x="3229842" y="1980797"/>
                  <a:pt x="3407228" y="2002971"/>
                </a:cubicBezTo>
                <a:cubicBezTo>
                  <a:pt x="3435303" y="1998960"/>
                  <a:pt x="3485688" y="1996398"/>
                  <a:pt x="3516085" y="1981200"/>
                </a:cubicBezTo>
                <a:cubicBezTo>
                  <a:pt x="3520675" y="1978905"/>
                  <a:pt x="3523342" y="1973943"/>
                  <a:pt x="3526971" y="1970314"/>
                </a:cubicBezTo>
              </a:path>
            </a:pathLst>
          </a:custGeom>
          <a:solidFill>
            <a:srgbClr val="7030A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780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ULTRASTRUCTURE OF ALVEOLI</a:t>
            </a:r>
          </a:p>
        </p:txBody>
      </p:sp>
      <p:pic>
        <p:nvPicPr>
          <p:cNvPr id="3074" name="Picture 2" descr="P:\My Documents\Histology course director\Wheaters images JPEG\F68508-012-f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36" y="2024743"/>
            <a:ext cx="8882065" cy="46836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592876" y="2738735"/>
            <a:ext cx="1142720" cy="461665"/>
          </a:xfrm>
          <a:prstGeom prst="rect">
            <a:avLst/>
          </a:prstGeom>
          <a:noFill/>
        </p:spPr>
        <p:txBody>
          <a:bodyPr wrap="square" rtlCol="0">
            <a:spAutoFit/>
          </a:bodyPr>
          <a:lstStyle/>
          <a:p>
            <a:pPr algn="ctr"/>
            <a:r>
              <a:rPr lang="en-US" sz="2400" b="1" dirty="0">
                <a:solidFill>
                  <a:srgbClr val="002060"/>
                </a:solidFill>
              </a:rPr>
              <a:t>air</a:t>
            </a:r>
          </a:p>
        </p:txBody>
      </p:sp>
      <p:sp>
        <p:nvSpPr>
          <p:cNvPr id="9" name="TextBox 8"/>
          <p:cNvSpPr txBox="1"/>
          <p:nvPr/>
        </p:nvSpPr>
        <p:spPr>
          <a:xfrm>
            <a:off x="10886" y="641751"/>
            <a:ext cx="7936788" cy="1354217"/>
          </a:xfrm>
          <a:prstGeom prst="rect">
            <a:avLst/>
          </a:prstGeom>
          <a:noFill/>
        </p:spPr>
        <p:txBody>
          <a:bodyPr wrap="square" rtlCol="0">
            <a:spAutoFit/>
          </a:bodyPr>
          <a:lstStyle/>
          <a:p>
            <a:r>
              <a:rPr lang="en-US" b="1" dirty="0">
                <a:solidFill>
                  <a:schemeClr val="accent6">
                    <a:lumMod val="50000"/>
                  </a:schemeClr>
                </a:solidFill>
              </a:rPr>
              <a:t>Here’s a better electron micrograph focusing in on the air-blood barrier:</a:t>
            </a:r>
          </a:p>
          <a:p>
            <a:pPr marL="228600" indent="-114300">
              <a:buFont typeface="Arial" pitchFamily="34" charset="0"/>
              <a:buChar char="•"/>
            </a:pPr>
            <a:r>
              <a:rPr lang="en-US" sz="1600" b="1" dirty="0">
                <a:solidFill>
                  <a:schemeClr val="accent6">
                    <a:lumMod val="50000"/>
                  </a:schemeClr>
                </a:solidFill>
              </a:rPr>
              <a:t>P1 – type I pneumocyte</a:t>
            </a:r>
          </a:p>
          <a:p>
            <a:pPr marL="228600" indent="-114300">
              <a:buFont typeface="Arial" pitchFamily="34" charset="0"/>
              <a:buChar char="•"/>
            </a:pPr>
            <a:r>
              <a:rPr lang="en-US" sz="1600" b="1" dirty="0">
                <a:solidFill>
                  <a:schemeClr val="accent6">
                    <a:lumMod val="50000"/>
                  </a:schemeClr>
                </a:solidFill>
              </a:rPr>
              <a:t>E – endothelial cell</a:t>
            </a:r>
          </a:p>
          <a:p>
            <a:pPr marL="228600" indent="-114300">
              <a:buFont typeface="Arial" pitchFamily="34" charset="0"/>
              <a:buChar char="•"/>
            </a:pPr>
            <a:r>
              <a:rPr lang="en-US" sz="1600" b="1" dirty="0">
                <a:solidFill>
                  <a:schemeClr val="accent6">
                    <a:lumMod val="50000"/>
                  </a:schemeClr>
                </a:solidFill>
              </a:rPr>
              <a:t>BM – fused basal lamina</a:t>
            </a:r>
          </a:p>
          <a:p>
            <a:pPr marL="228600" indent="-114300">
              <a:buFont typeface="Arial" pitchFamily="34" charset="0"/>
              <a:buChar char="•"/>
            </a:pPr>
            <a:r>
              <a:rPr lang="en-US" sz="1600" b="1" dirty="0">
                <a:solidFill>
                  <a:schemeClr val="accent6">
                    <a:lumMod val="50000"/>
                  </a:schemeClr>
                </a:solidFill>
              </a:rPr>
              <a:t>Er - erythrocyte</a:t>
            </a:r>
          </a:p>
        </p:txBody>
      </p:sp>
      <p:sp>
        <p:nvSpPr>
          <p:cNvPr id="7" name="TextBox 6"/>
          <p:cNvSpPr txBox="1"/>
          <p:nvPr/>
        </p:nvSpPr>
        <p:spPr>
          <a:xfrm>
            <a:off x="2971800" y="1318859"/>
            <a:ext cx="5867400" cy="646331"/>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Thought not the case here, endothelial cells usually have more caveoli/pinocytotic vesicles than type I pneumocytes. </a:t>
            </a:r>
          </a:p>
        </p:txBody>
      </p:sp>
    </p:spTree>
    <p:extLst>
      <p:ext uri="{BB962C8B-B14F-4D97-AF65-F5344CB8AC3E}">
        <p14:creationId xmlns:p14="http://schemas.microsoft.com/office/powerpoint/2010/main" val="924401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itl-web1\com\LabManuals\MA\VLM\emf 1-31\emf20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48992"/>
            <a:ext cx="7459980" cy="56090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ULTRASTRUCTURE OF ALVEOLI</a:t>
            </a:r>
          </a:p>
        </p:txBody>
      </p:sp>
      <p:sp>
        <p:nvSpPr>
          <p:cNvPr id="5" name="TextBox 4"/>
          <p:cNvSpPr txBox="1"/>
          <p:nvPr/>
        </p:nvSpPr>
        <p:spPr>
          <a:xfrm>
            <a:off x="186408" y="609600"/>
            <a:ext cx="8728991" cy="646331"/>
          </a:xfrm>
          <a:prstGeom prst="rect">
            <a:avLst/>
          </a:prstGeom>
          <a:noFill/>
        </p:spPr>
        <p:txBody>
          <a:bodyPr wrap="square" rtlCol="0">
            <a:spAutoFit/>
          </a:bodyPr>
          <a:lstStyle/>
          <a:p>
            <a:r>
              <a:rPr lang="en-US" b="1" dirty="0">
                <a:solidFill>
                  <a:srgbClr val="0070C0"/>
                </a:solidFill>
                <a:latin typeface="Times New Roman" panose="02020603050405020304" pitchFamily="18" charset="0"/>
                <a:cs typeface="Times New Roman" panose="02020603050405020304" pitchFamily="18" charset="0"/>
              </a:rPr>
              <a:t>Type II pneumocytes have lamellar bodies (orange arrows) and form tight junctions (red arrows) with type I cells (blue arrows).</a:t>
            </a:r>
          </a:p>
        </p:txBody>
      </p:sp>
      <p:cxnSp>
        <p:nvCxnSpPr>
          <p:cNvPr id="6" name="Straight Arrow Connector 5"/>
          <p:cNvCxnSpPr/>
          <p:nvPr/>
        </p:nvCxnSpPr>
        <p:spPr>
          <a:xfrm>
            <a:off x="6892290" y="1398270"/>
            <a:ext cx="506730" cy="1143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7080250" y="4846320"/>
            <a:ext cx="11430" cy="43688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140450" y="4168140"/>
            <a:ext cx="81280" cy="46609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627370" y="4844684"/>
            <a:ext cx="396876" cy="11974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6496050" y="5295900"/>
            <a:ext cx="468630" cy="15621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846570" y="1797050"/>
            <a:ext cx="413385" cy="30988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819400" y="3886200"/>
            <a:ext cx="521970" cy="3429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028933" y="3139440"/>
            <a:ext cx="521970" cy="3429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356350" y="1524000"/>
            <a:ext cx="101600" cy="29972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2421256" y="5969000"/>
            <a:ext cx="394334" cy="19267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996440" y="6503670"/>
            <a:ext cx="431800" cy="5207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1167130" y="3958246"/>
            <a:ext cx="468630" cy="15621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849896" y="2819400"/>
            <a:ext cx="1142720" cy="461665"/>
          </a:xfrm>
          <a:prstGeom prst="rect">
            <a:avLst/>
          </a:prstGeom>
          <a:noFill/>
        </p:spPr>
        <p:txBody>
          <a:bodyPr wrap="square" rtlCol="0">
            <a:spAutoFit/>
          </a:bodyPr>
          <a:lstStyle/>
          <a:p>
            <a:pPr algn="ctr"/>
            <a:r>
              <a:rPr lang="en-US" sz="2400" b="1" dirty="0">
                <a:solidFill>
                  <a:srgbClr val="002060"/>
                </a:solidFill>
              </a:rPr>
              <a:t>air</a:t>
            </a:r>
          </a:p>
        </p:txBody>
      </p:sp>
      <p:sp>
        <p:nvSpPr>
          <p:cNvPr id="34" name="TextBox 33"/>
          <p:cNvSpPr txBox="1"/>
          <p:nvPr/>
        </p:nvSpPr>
        <p:spPr>
          <a:xfrm>
            <a:off x="609600" y="5700009"/>
            <a:ext cx="1142720" cy="461665"/>
          </a:xfrm>
          <a:prstGeom prst="rect">
            <a:avLst/>
          </a:prstGeom>
          <a:noFill/>
        </p:spPr>
        <p:txBody>
          <a:bodyPr wrap="square" rtlCol="0">
            <a:spAutoFit/>
          </a:bodyPr>
          <a:lstStyle/>
          <a:p>
            <a:pPr algn="ctr"/>
            <a:r>
              <a:rPr lang="en-US" sz="2400" b="1" dirty="0">
                <a:solidFill>
                  <a:srgbClr val="C00000"/>
                </a:solidFill>
              </a:rPr>
              <a:t>blood</a:t>
            </a:r>
          </a:p>
        </p:txBody>
      </p:sp>
      <p:sp>
        <p:nvSpPr>
          <p:cNvPr id="19" name="TextBox 18"/>
          <p:cNvSpPr txBox="1"/>
          <p:nvPr/>
        </p:nvSpPr>
        <p:spPr>
          <a:xfrm>
            <a:off x="255071" y="1351825"/>
            <a:ext cx="3914538" cy="1200329"/>
          </a:xfrm>
          <a:prstGeom prst="rect">
            <a:avLst/>
          </a:prstGeom>
          <a:noFill/>
        </p:spPr>
        <p:txBody>
          <a:bodyPr wrap="square" rtlCol="0">
            <a:spAutoFit/>
          </a:bodyPr>
          <a:lstStyle/>
          <a:p>
            <a:r>
              <a:rPr lang="en-US" b="1" dirty="0">
                <a:solidFill>
                  <a:schemeClr val="accent3">
                    <a:lumMod val="50000"/>
                  </a:schemeClr>
                </a:solidFill>
                <a:latin typeface="Tempus Sans ITC" panose="04020404030D07020202" pitchFamily="82" charset="0"/>
                <a:cs typeface="Times New Roman" panose="02020603050405020304" pitchFamily="18" charset="0"/>
              </a:rPr>
              <a:t>Remember; type II pneumocytes are part of the alveolar epithelium, so being joined to type I cells by tight junctions should be no surprise.</a:t>
            </a:r>
          </a:p>
        </p:txBody>
      </p:sp>
    </p:spTree>
    <p:extLst>
      <p:ext uri="{BB962C8B-B14F-4D97-AF65-F5344CB8AC3E}">
        <p14:creationId xmlns:p14="http://schemas.microsoft.com/office/powerpoint/2010/main" val="1371626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700038" y="649875"/>
            <a:ext cx="4114800" cy="2708434"/>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Look and learn.  Note:</a:t>
            </a:r>
          </a:p>
          <a:p>
            <a:endParaRPr lang="en-US" sz="800" b="1" dirty="0">
              <a:solidFill>
                <a:schemeClr val="accent2">
                  <a:lumMod val="75000"/>
                </a:schemeClr>
              </a:solidFill>
              <a:latin typeface="Times New Roman" pitchFamily="18" charset="0"/>
              <a:cs typeface="Times New Roman" pitchFamily="18" charset="0"/>
            </a:endParaRPr>
          </a:p>
          <a:p>
            <a:pPr>
              <a:buFont typeface="Arial" pitchFamily="34" charset="0"/>
              <a:buChar char="•"/>
            </a:pPr>
            <a:r>
              <a:rPr lang="en-US" b="1" dirty="0">
                <a:solidFill>
                  <a:schemeClr val="accent2">
                    <a:lumMod val="75000"/>
                  </a:schemeClr>
                </a:solidFill>
                <a:latin typeface="Times New Roman" pitchFamily="18" charset="0"/>
                <a:cs typeface="Times New Roman" pitchFamily="18" charset="0"/>
              </a:rPr>
              <a:t>Bronchi</a:t>
            </a:r>
          </a:p>
          <a:p>
            <a:pPr>
              <a:buFont typeface="Arial" pitchFamily="34" charset="0"/>
              <a:buChar char="•"/>
            </a:pPr>
            <a:r>
              <a:rPr lang="en-US" b="1" dirty="0">
                <a:solidFill>
                  <a:schemeClr val="accent2">
                    <a:lumMod val="75000"/>
                  </a:schemeClr>
                </a:solidFill>
                <a:latin typeface="Times New Roman" pitchFamily="18" charset="0"/>
                <a:cs typeface="Times New Roman" pitchFamily="18" charset="0"/>
              </a:rPr>
              <a:t>Bronchioles</a:t>
            </a:r>
          </a:p>
          <a:p>
            <a:pPr lvl="1">
              <a:buFont typeface="Arial" pitchFamily="34" charset="0"/>
              <a:buChar char="•"/>
            </a:pPr>
            <a:r>
              <a:rPr lang="en-US" b="1" dirty="0">
                <a:solidFill>
                  <a:schemeClr val="accent2">
                    <a:lumMod val="75000"/>
                  </a:schemeClr>
                </a:solidFill>
                <a:latin typeface="Times New Roman" pitchFamily="18" charset="0"/>
                <a:cs typeface="Times New Roman" pitchFamily="18" charset="0"/>
              </a:rPr>
              <a:t>(regular) Bronchioles</a:t>
            </a:r>
          </a:p>
          <a:p>
            <a:pPr lvl="1">
              <a:buFont typeface="Arial" pitchFamily="34" charset="0"/>
              <a:buChar char="•"/>
            </a:pPr>
            <a:r>
              <a:rPr lang="en-US" b="1" dirty="0">
                <a:solidFill>
                  <a:schemeClr val="accent2">
                    <a:lumMod val="75000"/>
                  </a:schemeClr>
                </a:solidFill>
                <a:latin typeface="Times New Roman" pitchFamily="18" charset="0"/>
                <a:cs typeface="Times New Roman" pitchFamily="18" charset="0"/>
              </a:rPr>
              <a:t>Terminal bronchioles</a:t>
            </a:r>
          </a:p>
          <a:p>
            <a:pPr lvl="1">
              <a:buFont typeface="Arial" pitchFamily="34" charset="0"/>
              <a:buChar char="•"/>
            </a:pPr>
            <a:r>
              <a:rPr lang="en-US" b="1" dirty="0">
                <a:solidFill>
                  <a:schemeClr val="accent2">
                    <a:lumMod val="75000"/>
                  </a:schemeClr>
                </a:solidFill>
                <a:latin typeface="Times New Roman" pitchFamily="18" charset="0"/>
                <a:cs typeface="Times New Roman" pitchFamily="18" charset="0"/>
              </a:rPr>
              <a:t>Respiratory bronchioles</a:t>
            </a:r>
          </a:p>
          <a:p>
            <a:pPr>
              <a:buFont typeface="Arial" pitchFamily="34" charset="0"/>
              <a:buChar char="•"/>
            </a:pPr>
            <a:r>
              <a:rPr lang="en-US" b="1" dirty="0">
                <a:solidFill>
                  <a:schemeClr val="accent2">
                    <a:lumMod val="75000"/>
                  </a:schemeClr>
                </a:solidFill>
                <a:latin typeface="Times New Roman" pitchFamily="18" charset="0"/>
                <a:cs typeface="Times New Roman" pitchFamily="18" charset="0"/>
              </a:rPr>
              <a:t>Alveoli</a:t>
            </a:r>
          </a:p>
          <a:p>
            <a:pPr lvl="1">
              <a:buFont typeface="Arial" pitchFamily="34" charset="0"/>
              <a:buChar char="•"/>
            </a:pPr>
            <a:r>
              <a:rPr lang="en-US" b="1" dirty="0">
                <a:solidFill>
                  <a:schemeClr val="accent2">
                    <a:lumMod val="75000"/>
                  </a:schemeClr>
                </a:solidFill>
                <a:latin typeface="Times New Roman" pitchFamily="18" charset="0"/>
                <a:cs typeface="Times New Roman" pitchFamily="18" charset="0"/>
              </a:rPr>
              <a:t>Alvoelar ducts</a:t>
            </a:r>
          </a:p>
          <a:p>
            <a:pPr lvl="1">
              <a:buFont typeface="Arial" pitchFamily="34" charset="0"/>
              <a:buChar char="•"/>
            </a:pPr>
            <a:r>
              <a:rPr lang="en-US" b="1" dirty="0">
                <a:solidFill>
                  <a:schemeClr val="accent2">
                    <a:lumMod val="75000"/>
                  </a:schemeClr>
                </a:solidFill>
                <a:latin typeface="Times New Roman" pitchFamily="18" charset="0"/>
                <a:cs typeface="Times New Roman" pitchFamily="18" charset="0"/>
              </a:rPr>
              <a:t>Alveolar sacs</a:t>
            </a:r>
          </a:p>
        </p:txBody>
      </p:sp>
      <p:sp>
        <p:nvSpPr>
          <p:cNvPr id="9" name="TextBox 8"/>
          <p:cNvSpPr txBox="1"/>
          <p:nvPr/>
        </p:nvSpPr>
        <p:spPr>
          <a:xfrm>
            <a:off x="4631768" y="3657600"/>
            <a:ext cx="4494789" cy="1569660"/>
          </a:xfrm>
          <a:prstGeom prst="rect">
            <a:avLst/>
          </a:prstGeom>
          <a:noFill/>
        </p:spPr>
        <p:txBody>
          <a:bodyPr wrap="square" rtlCol="0">
            <a:spAutoFit/>
          </a:bodyPr>
          <a:lstStyle/>
          <a:p>
            <a:r>
              <a:rPr lang="en-US" sz="1600" b="1" dirty="0">
                <a:solidFill>
                  <a:srgbClr val="0070C0"/>
                </a:solidFill>
                <a:latin typeface="Tempus Sans ITC" pitchFamily="82" charset="0"/>
              </a:rPr>
              <a:t>As the respiratory passages divide and decrease in diameter, changes include:</a:t>
            </a:r>
          </a:p>
          <a:p>
            <a:pPr marL="285750" indent="-285750">
              <a:buFont typeface="Arial" pitchFamily="34" charset="0"/>
              <a:buChar char="•"/>
            </a:pPr>
            <a:r>
              <a:rPr lang="en-US" sz="1600" b="1" dirty="0">
                <a:solidFill>
                  <a:srgbClr val="0070C0"/>
                </a:solidFill>
                <a:latin typeface="Tempus Sans ITC" pitchFamily="82" charset="0"/>
              </a:rPr>
              <a:t>Breakup and then loss of cartilage</a:t>
            </a:r>
          </a:p>
          <a:p>
            <a:pPr marL="285750" indent="-285750">
              <a:buFont typeface="Arial" pitchFamily="34" charset="0"/>
              <a:buChar char="•"/>
            </a:pPr>
            <a:r>
              <a:rPr lang="en-US" sz="1600" b="1" dirty="0">
                <a:solidFill>
                  <a:srgbClr val="0070C0"/>
                </a:solidFill>
                <a:latin typeface="Tempus Sans ITC" pitchFamily="82" charset="0"/>
              </a:rPr>
              <a:t>Decrease in number of glands</a:t>
            </a:r>
          </a:p>
          <a:p>
            <a:pPr marL="285750" indent="-285750">
              <a:buFont typeface="Arial" pitchFamily="34" charset="0"/>
              <a:buChar char="•"/>
            </a:pPr>
            <a:r>
              <a:rPr lang="en-US" sz="1600" b="1" dirty="0">
                <a:solidFill>
                  <a:srgbClr val="0070C0"/>
                </a:solidFill>
                <a:latin typeface="Tempus Sans ITC" pitchFamily="82" charset="0"/>
              </a:rPr>
              <a:t>Relative increase in smooth muscle</a:t>
            </a:r>
          </a:p>
          <a:p>
            <a:pPr marL="285750" indent="-285750">
              <a:buFont typeface="Arial" pitchFamily="34" charset="0"/>
              <a:buChar char="•"/>
            </a:pPr>
            <a:r>
              <a:rPr lang="en-US" sz="1600" b="1" dirty="0">
                <a:solidFill>
                  <a:srgbClr val="0070C0"/>
                </a:solidFill>
                <a:latin typeface="Tempus Sans ITC" pitchFamily="82" charset="0"/>
              </a:rPr>
              <a:t>Decrease in height of the epithelium</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GROSS ANATOMY OF THE LUNG</a:t>
            </a:r>
          </a:p>
        </p:txBody>
      </p:sp>
      <p:pic>
        <p:nvPicPr>
          <p:cNvPr id="6" name="Picture 1" descr="Slide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45285"/>
            <a:ext cx="4598106" cy="578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ULTRASTRUCTURE OF ALVEOLI</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87" y="565744"/>
            <a:ext cx="4918113" cy="6307480"/>
          </a:xfrm>
          <a:prstGeom prst="rect">
            <a:avLst/>
          </a:prstGeom>
        </p:spPr>
      </p:pic>
      <p:sp>
        <p:nvSpPr>
          <p:cNvPr id="4" name="TextBox 3"/>
          <p:cNvSpPr txBox="1"/>
          <p:nvPr/>
        </p:nvSpPr>
        <p:spPr>
          <a:xfrm>
            <a:off x="5056741" y="662344"/>
            <a:ext cx="4003860" cy="2339102"/>
          </a:xfrm>
          <a:prstGeom prst="rect">
            <a:avLst/>
          </a:prstGeom>
          <a:noFill/>
        </p:spPr>
        <p:txBody>
          <a:bodyPr wrap="square" rtlCol="0">
            <a:spAutoFit/>
          </a:bodyPr>
          <a:lstStyle/>
          <a:p>
            <a:r>
              <a:rPr lang="en-US" b="1" dirty="0">
                <a:solidFill>
                  <a:schemeClr val="accent6">
                    <a:lumMod val="50000"/>
                  </a:schemeClr>
                </a:solidFill>
              </a:rPr>
              <a:t>Electron micrograph from the fetal lung:</a:t>
            </a:r>
          </a:p>
          <a:p>
            <a:pPr marL="342900" indent="-342900">
              <a:buAutoNum type="arabicPeriod"/>
            </a:pPr>
            <a:r>
              <a:rPr lang="en-US" sz="1600" b="1" dirty="0">
                <a:solidFill>
                  <a:schemeClr val="accent6">
                    <a:lumMod val="50000"/>
                  </a:schemeClr>
                </a:solidFill>
              </a:rPr>
              <a:t>Capillary</a:t>
            </a:r>
          </a:p>
          <a:p>
            <a:pPr marL="342900" indent="-342900">
              <a:buAutoNum type="arabicPeriod"/>
            </a:pPr>
            <a:r>
              <a:rPr lang="en-US" sz="1600" b="1" dirty="0">
                <a:solidFill>
                  <a:schemeClr val="accent6">
                    <a:lumMod val="50000"/>
                  </a:schemeClr>
                </a:solidFill>
              </a:rPr>
              <a:t>RBC in capillary</a:t>
            </a:r>
          </a:p>
          <a:p>
            <a:pPr marL="342900" indent="-342900">
              <a:buAutoNum type="arabicPeriod"/>
            </a:pPr>
            <a:r>
              <a:rPr lang="en-US" sz="1600" b="1" dirty="0">
                <a:solidFill>
                  <a:schemeClr val="accent6">
                    <a:lumMod val="50000"/>
                  </a:schemeClr>
                </a:solidFill>
              </a:rPr>
              <a:t>WBC in capillary</a:t>
            </a:r>
          </a:p>
          <a:p>
            <a:pPr marL="342900" indent="-342900">
              <a:buAutoNum type="arabicPeriod"/>
            </a:pPr>
            <a:r>
              <a:rPr lang="en-US" sz="1600" b="1" dirty="0">
                <a:solidFill>
                  <a:schemeClr val="accent6">
                    <a:lumMod val="50000"/>
                  </a:schemeClr>
                </a:solidFill>
              </a:rPr>
              <a:t>Glycogen</a:t>
            </a:r>
          </a:p>
          <a:p>
            <a:pPr marL="342900" indent="-342900">
              <a:buAutoNum type="arabicPeriod"/>
            </a:pPr>
            <a:r>
              <a:rPr lang="en-US" sz="1600" b="1" dirty="0">
                <a:solidFill>
                  <a:schemeClr val="accent6">
                    <a:lumMod val="50000"/>
                  </a:schemeClr>
                </a:solidFill>
              </a:rPr>
              <a:t>Lamellar bodies in alveolar space</a:t>
            </a:r>
          </a:p>
          <a:p>
            <a:pPr marL="342900" indent="-342900">
              <a:buAutoNum type="arabicPeriod"/>
            </a:pPr>
            <a:r>
              <a:rPr lang="en-US" sz="1600" b="1" dirty="0">
                <a:solidFill>
                  <a:schemeClr val="accent6">
                    <a:lumMod val="50000"/>
                  </a:schemeClr>
                </a:solidFill>
              </a:rPr>
              <a:t>Type II pneumocyte</a:t>
            </a:r>
          </a:p>
          <a:p>
            <a:pPr marL="342900" indent="-342900">
              <a:buAutoNum type="arabicPeriod"/>
            </a:pPr>
            <a:r>
              <a:rPr lang="en-US" sz="1600" b="1" dirty="0">
                <a:solidFill>
                  <a:schemeClr val="accent6">
                    <a:lumMod val="50000"/>
                  </a:schemeClr>
                </a:solidFill>
              </a:rPr>
              <a:t>Lamellar bodies in type II pneumocyte</a:t>
            </a:r>
          </a:p>
          <a:p>
            <a:pPr marL="342900" indent="-342900">
              <a:buAutoNum type="arabicPeriod"/>
            </a:pPr>
            <a:r>
              <a:rPr lang="en-US" sz="1600" b="1" dirty="0">
                <a:solidFill>
                  <a:schemeClr val="accent6">
                    <a:lumMod val="50000"/>
                  </a:schemeClr>
                </a:solidFill>
              </a:rPr>
              <a:t>Macrophage (dust cell)</a:t>
            </a:r>
            <a:endParaRPr lang="en-US" sz="1600" b="1" dirty="0">
              <a:solidFill>
                <a:srgbClr val="7030A0"/>
              </a:solidFill>
            </a:endParaRPr>
          </a:p>
        </p:txBody>
      </p:sp>
      <p:sp>
        <p:nvSpPr>
          <p:cNvPr id="5" name="TextBox 4"/>
          <p:cNvSpPr txBox="1"/>
          <p:nvPr/>
        </p:nvSpPr>
        <p:spPr>
          <a:xfrm>
            <a:off x="4953000" y="3124200"/>
            <a:ext cx="4191000" cy="3385542"/>
          </a:xfrm>
          <a:prstGeom prst="rect">
            <a:avLst/>
          </a:prstGeom>
          <a:noFill/>
        </p:spPr>
        <p:txBody>
          <a:bodyPr wrap="square" rtlCol="0">
            <a:spAutoFit/>
          </a:bodyPr>
          <a:lstStyle/>
          <a:p>
            <a:r>
              <a:rPr lang="en-US" b="1" dirty="0">
                <a:solidFill>
                  <a:srgbClr val="0070C0"/>
                </a:solidFill>
                <a:latin typeface="Times New Roman" panose="02020603050405020304" pitchFamily="18" charset="0"/>
                <a:cs typeface="Times New Roman" panose="02020603050405020304" pitchFamily="18" charset="0"/>
              </a:rPr>
              <a:t>Type II pneumocytes have lamellar bodies and form tight junctions (red arrows) with type I cells (blue arrows).</a:t>
            </a:r>
          </a:p>
          <a:p>
            <a:endParaRPr lang="en-US" sz="800" b="1" dirty="0">
              <a:solidFill>
                <a:srgbClr val="0070C0"/>
              </a:solidFill>
              <a:latin typeface="Times New Roman" panose="02020603050405020304" pitchFamily="18" charset="0"/>
              <a:cs typeface="Times New Roman" panose="02020603050405020304" pitchFamily="18" charset="0"/>
            </a:endParaRPr>
          </a:p>
          <a:p>
            <a:r>
              <a:rPr lang="en-US" b="1" dirty="0">
                <a:solidFill>
                  <a:srgbClr val="0070C0"/>
                </a:solidFill>
                <a:latin typeface="Times New Roman" panose="02020603050405020304" pitchFamily="18" charset="0"/>
                <a:cs typeface="Times New Roman" panose="02020603050405020304" pitchFamily="18" charset="0"/>
              </a:rPr>
              <a:t>Alveolar macrophages also have lamellar bodies, but often in lysosomes showing different stages of digestion.  Macrophages do not make tight junctions with type I or type II cells.</a:t>
            </a:r>
          </a:p>
          <a:p>
            <a:endParaRPr lang="en-US" sz="800" b="1" dirty="0">
              <a:solidFill>
                <a:srgbClr val="0070C0"/>
              </a:solidFill>
              <a:latin typeface="Times New Roman" panose="02020603050405020304" pitchFamily="18" charset="0"/>
              <a:cs typeface="Times New Roman" panose="02020603050405020304" pitchFamily="18" charset="0"/>
            </a:endParaRPr>
          </a:p>
          <a:p>
            <a:r>
              <a:rPr lang="en-US" b="1" dirty="0">
                <a:solidFill>
                  <a:srgbClr val="0070C0"/>
                </a:solidFill>
                <a:latin typeface="Times New Roman" panose="02020603050405020304" pitchFamily="18" charset="0"/>
                <a:cs typeface="Times New Roman" panose="02020603050405020304" pitchFamily="18" charset="0"/>
              </a:rPr>
              <a:t>This is a fetal lung; amniotic fluid in the alveoli prevent the lamellar bodies from unraveling upon release.</a:t>
            </a:r>
          </a:p>
        </p:txBody>
      </p:sp>
      <p:cxnSp>
        <p:nvCxnSpPr>
          <p:cNvPr id="7" name="Straight Arrow Connector 6"/>
          <p:cNvCxnSpPr/>
          <p:nvPr/>
        </p:nvCxnSpPr>
        <p:spPr>
          <a:xfrm flipH="1" flipV="1">
            <a:off x="1985010" y="3608070"/>
            <a:ext cx="377190" cy="35433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827020" y="3032760"/>
            <a:ext cx="339090" cy="37338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979170" y="3657600"/>
            <a:ext cx="521970" cy="3429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03401" y="4190633"/>
            <a:ext cx="286439" cy="247879"/>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4887" y="4377690"/>
            <a:ext cx="266333" cy="3048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517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ALVEOLAR MACROPHAGES (DUST CELLS)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133600"/>
            <a:ext cx="6553200" cy="4627810"/>
          </a:xfrm>
          <a:prstGeom prst="rect">
            <a:avLst/>
          </a:prstGeom>
        </p:spPr>
      </p:pic>
      <p:cxnSp>
        <p:nvCxnSpPr>
          <p:cNvPr id="5" name="Straight Arrow Connector 4"/>
          <p:cNvCxnSpPr/>
          <p:nvPr/>
        </p:nvCxnSpPr>
        <p:spPr>
          <a:xfrm flipV="1">
            <a:off x="2186004" y="5008810"/>
            <a:ext cx="266333" cy="3048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281004" y="5988326"/>
            <a:ext cx="584538" cy="1524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605529" y="5313610"/>
            <a:ext cx="266333" cy="3048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252804" y="2646610"/>
            <a:ext cx="489471"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649875"/>
            <a:ext cx="9144000" cy="1477328"/>
          </a:xfrm>
          <a:prstGeom prst="rect">
            <a:avLst/>
          </a:prstGeom>
          <a:noFill/>
        </p:spPr>
        <p:txBody>
          <a:bodyPr wrap="square" rtlCol="0">
            <a:spAutoFit/>
          </a:bodyPr>
          <a:lstStyle/>
          <a:p>
            <a:r>
              <a:rPr lang="en-US" b="1" dirty="0">
                <a:solidFill>
                  <a:srgbClr val="0070C0"/>
                </a:solidFill>
                <a:latin typeface="Times New Roman" panose="02020603050405020304" pitchFamily="18" charset="0"/>
                <a:cs typeface="Times New Roman" panose="02020603050405020304" pitchFamily="18" charset="0"/>
              </a:rPr>
              <a:t>As you know, macrophages are large, and </a:t>
            </a:r>
            <a:r>
              <a:rPr lang="en-US" b="1" dirty="0" err="1">
                <a:solidFill>
                  <a:srgbClr val="0070C0"/>
                </a:solidFill>
                <a:latin typeface="Times New Roman" panose="02020603050405020304" pitchFamily="18" charset="0"/>
                <a:cs typeface="Times New Roman" panose="02020603050405020304" pitchFamily="18" charset="0"/>
              </a:rPr>
              <a:t>phagocytose</a:t>
            </a:r>
            <a:r>
              <a:rPr lang="en-US" b="1" dirty="0">
                <a:solidFill>
                  <a:srgbClr val="0070C0"/>
                </a:solidFill>
                <a:latin typeface="Times New Roman" panose="02020603050405020304" pitchFamily="18" charset="0"/>
                <a:cs typeface="Times New Roman" panose="02020603050405020304" pitchFamily="18" charset="0"/>
              </a:rPr>
              <a:t> cells and debris.  Resident macrophages in the lung, alveolar macrophages (blue arrows), accumulate inhaled debris not filtered by the </a:t>
            </a:r>
            <a:r>
              <a:rPr lang="en-US" b="1" dirty="0" err="1">
                <a:solidFill>
                  <a:srgbClr val="0070C0"/>
                </a:solidFill>
                <a:latin typeface="Times New Roman" panose="02020603050405020304" pitchFamily="18" charset="0"/>
                <a:cs typeface="Times New Roman" panose="02020603050405020304" pitchFamily="18" charset="0"/>
              </a:rPr>
              <a:t>mucociliary</a:t>
            </a:r>
            <a:r>
              <a:rPr lang="en-US" b="1" dirty="0">
                <a:solidFill>
                  <a:srgbClr val="0070C0"/>
                </a:solidFill>
                <a:latin typeface="Times New Roman" panose="02020603050405020304" pitchFamily="18" charset="0"/>
                <a:cs typeface="Times New Roman" panose="02020603050405020304" pitchFamily="18" charset="0"/>
              </a:rPr>
              <a:t> escalator of the upper respiratory system.  Because they accumulate debris, they are seen as brown/black, even when not stained – thus the name dust cells.</a:t>
            </a:r>
          </a:p>
        </p:txBody>
      </p:sp>
      <p:cxnSp>
        <p:nvCxnSpPr>
          <p:cNvPr id="12" name="Straight Arrow Connector 11"/>
          <p:cNvCxnSpPr/>
          <p:nvPr/>
        </p:nvCxnSpPr>
        <p:spPr>
          <a:xfrm>
            <a:off x="4800600" y="5299755"/>
            <a:ext cx="489471"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68592" y="2440734"/>
            <a:ext cx="3108065" cy="1625061"/>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Note the location of dust cells:  with the alveolar lumen, along the walls of the alveoli, in the connective tissue….basically everywhere.</a:t>
            </a:r>
          </a:p>
        </p:txBody>
      </p:sp>
    </p:spTree>
    <p:extLst>
      <p:ext uri="{BB962C8B-B14F-4D97-AF65-F5344CB8AC3E}">
        <p14:creationId xmlns:p14="http://schemas.microsoft.com/office/powerpoint/2010/main" val="2016295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3605" y="5581471"/>
            <a:ext cx="6019800" cy="830997"/>
          </a:xfrm>
          <a:prstGeom prst="rect">
            <a:avLst/>
          </a:prstGeom>
          <a:noFill/>
        </p:spPr>
        <p:txBody>
          <a:bodyPr wrap="square" rtlCol="0">
            <a:spAutoFit/>
          </a:bodyPr>
          <a:lstStyle/>
          <a:p>
            <a:r>
              <a:rPr lang="en-US" dirty="0"/>
              <a:t>Link to </a:t>
            </a:r>
            <a:r>
              <a:rPr lang="en-US" u="sng" dirty="0">
                <a:hlinkClick r:id="rId2"/>
              </a:rPr>
              <a:t>SL 113</a:t>
            </a:r>
            <a:r>
              <a:rPr lang="en-US" u="sng" dirty="0"/>
              <a:t> </a:t>
            </a:r>
            <a:r>
              <a:rPr lang="en-US" dirty="0"/>
              <a:t>and </a:t>
            </a:r>
            <a:r>
              <a:rPr lang="en-US" u="sng" dirty="0">
                <a:hlinkClick r:id="rId3"/>
              </a:rPr>
              <a:t>SL 059</a:t>
            </a:r>
            <a:r>
              <a:rPr lang="en-US" u="sng" dirty="0"/>
              <a:t> </a:t>
            </a:r>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Alveolar macrophages (Dust cells)</a:t>
            </a:r>
          </a:p>
        </p:txBody>
      </p:sp>
      <p:sp>
        <p:nvSpPr>
          <p:cNvPr id="4" name="TextBox 3"/>
          <p:cNvSpPr txBox="1"/>
          <p:nvPr/>
        </p:nvSpPr>
        <p:spPr>
          <a:xfrm>
            <a:off x="1523999" y="2057399"/>
            <a:ext cx="6109405" cy="369332"/>
          </a:xfrm>
          <a:prstGeom prst="rect">
            <a:avLst/>
          </a:prstGeom>
          <a:noFill/>
        </p:spPr>
        <p:txBody>
          <a:bodyPr wrap="square" rtlCol="0">
            <a:spAutoFit/>
          </a:bodyPr>
          <a:lstStyle/>
          <a:p>
            <a:r>
              <a:rPr lang="en-US" b="1" dirty="0">
                <a:hlinkClick r:id="rId4"/>
              </a:rPr>
              <a:t>Video showing alveolar macrophages (dust cells) – slide 113</a:t>
            </a:r>
            <a:endParaRPr lang="en-US" b="1" dirty="0"/>
          </a:p>
        </p:txBody>
      </p:sp>
      <p:sp>
        <p:nvSpPr>
          <p:cNvPr id="6" name="Rectangle 5"/>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ALVEOLAR MACROPHAGES (DUST CELLS)</a:t>
            </a:r>
          </a:p>
        </p:txBody>
      </p:sp>
    </p:spTree>
    <p:extLst>
      <p:ext uri="{BB962C8B-B14F-4D97-AF65-F5344CB8AC3E}">
        <p14:creationId xmlns:p14="http://schemas.microsoft.com/office/powerpoint/2010/main" val="1807990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0310" y="1447802"/>
            <a:ext cx="5623245" cy="5289077"/>
          </a:xfrm>
          <a:prstGeom prst="rect">
            <a:avLst/>
          </a:prstGeom>
        </p:spPr>
      </p:pic>
      <p:sp>
        <p:nvSpPr>
          <p:cNvPr id="2" name="Rectangle 1"/>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VISCERAL PLEURA</a:t>
            </a:r>
          </a:p>
        </p:txBody>
      </p:sp>
      <p:sp>
        <p:nvSpPr>
          <p:cNvPr id="11" name="TextBox 10"/>
          <p:cNvSpPr txBox="1"/>
          <p:nvPr/>
        </p:nvSpPr>
        <p:spPr>
          <a:xfrm>
            <a:off x="0" y="649875"/>
            <a:ext cx="9144000" cy="646331"/>
          </a:xfrm>
          <a:prstGeom prst="rect">
            <a:avLst/>
          </a:prstGeom>
          <a:noFill/>
        </p:spPr>
        <p:txBody>
          <a:bodyPr wrap="square" rtlCol="0">
            <a:spAutoFit/>
          </a:bodyPr>
          <a:lstStyle/>
          <a:p>
            <a:r>
              <a:rPr lang="en-US" b="1" dirty="0">
                <a:solidFill>
                  <a:srgbClr val="0070C0"/>
                </a:solidFill>
                <a:latin typeface="Times New Roman" panose="02020603050405020304" pitchFamily="18" charset="0"/>
                <a:cs typeface="Times New Roman" panose="02020603050405020304" pitchFamily="18" charset="0"/>
              </a:rPr>
              <a:t>As you know, the outer lining of the viscera is an epithelium, usually simple squamous or low cuboidal.  In the lungs, this is the visceral pleura (arrows)  </a:t>
            </a:r>
          </a:p>
        </p:txBody>
      </p:sp>
      <p:sp>
        <p:nvSpPr>
          <p:cNvPr id="13" name="TextBox 12"/>
          <p:cNvSpPr txBox="1"/>
          <p:nvPr/>
        </p:nvSpPr>
        <p:spPr>
          <a:xfrm>
            <a:off x="30504" y="4552710"/>
            <a:ext cx="3150846" cy="2031325"/>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You’ll  see variation here.  Many times  there are visible cells, as shown here.  Other times, the outer layer will appear smooth, but with no visible cells.  Still other times the epithelium will be torn off.</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 y="1447800"/>
            <a:ext cx="3152775" cy="2819400"/>
          </a:xfrm>
          <a:prstGeom prst="rect">
            <a:avLst/>
          </a:prstGeom>
        </p:spPr>
      </p:pic>
      <p:sp>
        <p:nvSpPr>
          <p:cNvPr id="16" name="Rectangle 15"/>
          <p:cNvSpPr/>
          <p:nvPr/>
        </p:nvSpPr>
        <p:spPr>
          <a:xfrm>
            <a:off x="2974521" y="2514601"/>
            <a:ext cx="149679" cy="152400"/>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V="1">
            <a:off x="2974521" y="1447802"/>
            <a:ext cx="605790" cy="10667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6" idx="1"/>
          </p:cNvCxnSpPr>
          <p:nvPr/>
        </p:nvCxnSpPr>
        <p:spPr>
          <a:xfrm>
            <a:off x="2974521" y="2590801"/>
            <a:ext cx="605790" cy="41460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6501256" y="3149886"/>
            <a:ext cx="533400" cy="304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5849003" y="2022212"/>
            <a:ext cx="533400" cy="304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7587563" y="4636162"/>
            <a:ext cx="533400" cy="304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8142505" y="5111724"/>
            <a:ext cx="410900" cy="4533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6205745" y="2552861"/>
            <a:ext cx="533400" cy="304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7141652" y="3998339"/>
            <a:ext cx="533400" cy="304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691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0" y="2046512"/>
            <a:ext cx="4191000" cy="369332"/>
          </a:xfrm>
          <a:prstGeom prst="rect">
            <a:avLst/>
          </a:prstGeom>
          <a:noFill/>
        </p:spPr>
        <p:txBody>
          <a:bodyPr wrap="square" rtlCol="0">
            <a:spAutoFit/>
          </a:bodyPr>
          <a:lstStyle/>
          <a:p>
            <a:r>
              <a:rPr lang="en-US" b="1" dirty="0">
                <a:hlinkClick r:id="rId2"/>
              </a:rPr>
              <a:t>Video showing visceral pleura – slide 114</a:t>
            </a:r>
            <a:endParaRPr lang="en-US" b="1" dirty="0"/>
          </a:p>
        </p:txBody>
      </p:sp>
      <p:sp>
        <p:nvSpPr>
          <p:cNvPr id="5" name="TextBox 4"/>
          <p:cNvSpPr txBox="1"/>
          <p:nvPr/>
        </p:nvSpPr>
        <p:spPr>
          <a:xfrm>
            <a:off x="1600200" y="5257800"/>
            <a:ext cx="6019800" cy="1477328"/>
          </a:xfrm>
          <a:prstGeom prst="rect">
            <a:avLst/>
          </a:prstGeom>
          <a:noFill/>
        </p:spPr>
        <p:txBody>
          <a:bodyPr wrap="square" rtlCol="0">
            <a:spAutoFit/>
          </a:bodyPr>
          <a:lstStyle/>
          <a:p>
            <a:r>
              <a:rPr lang="en-US" dirty="0"/>
              <a:t>Link to </a:t>
            </a:r>
            <a:r>
              <a:rPr lang="en-US" u="sng" dirty="0">
                <a:hlinkClick r:id="rId3"/>
              </a:rPr>
              <a:t>SL 113</a:t>
            </a:r>
            <a:r>
              <a:rPr lang="en-US" u="sng" dirty="0"/>
              <a:t> </a:t>
            </a:r>
            <a:r>
              <a:rPr lang="en-US" dirty="0"/>
              <a:t>and </a:t>
            </a:r>
            <a:r>
              <a:rPr lang="en-US" u="sng" dirty="0">
                <a:hlinkClick r:id="rId4"/>
              </a:rPr>
              <a:t>SL 059</a:t>
            </a:r>
            <a:r>
              <a:rPr lang="en-US" u="sng" dirty="0"/>
              <a:t> </a:t>
            </a:r>
            <a:r>
              <a:rPr lang="en-US" dirty="0"/>
              <a:t>and </a:t>
            </a:r>
            <a:r>
              <a:rPr lang="en-US" u="sng" dirty="0">
                <a:hlinkClick r:id="rId5"/>
              </a:rPr>
              <a:t>SL 114</a:t>
            </a:r>
            <a:endParaRPr lang="en-US" dirty="0">
              <a:hlinkClick r:id="rId6"/>
            </a:endParaRPr>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Visceral pleura</a:t>
            </a:r>
          </a:p>
          <a:p>
            <a:pPr marL="0" lvl="1" eaLnBrk="0" fontAlgn="base" hangingPunct="0">
              <a:spcBef>
                <a:spcPct val="0"/>
              </a:spcBef>
              <a:spcAft>
                <a:spcPct val="0"/>
              </a:spcAft>
              <a:buFontTx/>
              <a:buChar char="•"/>
              <a:tabLst>
                <a:tab pos="0" algn="l"/>
              </a:tabLst>
            </a:pPr>
            <a:endParaRPr lang="en-US" sz="1400" b="1" dirty="0">
              <a:solidFill>
                <a:srgbClr val="002060"/>
              </a:solidFill>
              <a:latin typeface="Georgia" pitchFamily="18" charset="0"/>
              <a:cs typeface="Arial" pitchFamily="34" charset="0"/>
            </a:endParaRPr>
          </a:p>
          <a:p>
            <a:pPr marL="0" lvl="1" eaLnBrk="0" fontAlgn="base" hangingPunct="0">
              <a:spcBef>
                <a:spcPct val="0"/>
              </a:spcBef>
              <a:spcAft>
                <a:spcPct val="0"/>
              </a:spcAft>
              <a:tabLst>
                <a:tab pos="0" algn="l"/>
              </a:tabLst>
            </a:pPr>
            <a:r>
              <a:rPr lang="en-US" sz="1400" dirty="0"/>
              <a:t>You also may want to look at </a:t>
            </a:r>
            <a:r>
              <a:rPr lang="en-US" sz="1400" u="sng" dirty="0">
                <a:hlinkClick r:id="rId7"/>
              </a:rPr>
              <a:t>SL 184</a:t>
            </a:r>
            <a:r>
              <a:rPr lang="en-US" sz="1400" dirty="0"/>
              <a:t>, which is the elastic stain.  The left tissue is lung – purple/black is elastic fibers.</a:t>
            </a:r>
            <a:endParaRPr lang="en-US" sz="1200" b="1" dirty="0">
              <a:solidFill>
                <a:srgbClr val="002060"/>
              </a:solidFill>
              <a:latin typeface="Georgia" pitchFamily="18" charset="0"/>
              <a:cs typeface="Arial" pitchFamily="34" charset="0"/>
            </a:endParaRPr>
          </a:p>
        </p:txBody>
      </p:sp>
      <p:sp>
        <p:nvSpPr>
          <p:cNvPr id="7" name="Rectangle 6"/>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VISCERAL PLEURA</a:t>
            </a:r>
          </a:p>
        </p:txBody>
      </p:sp>
    </p:spTree>
    <p:extLst>
      <p:ext uri="{BB962C8B-B14F-4D97-AF65-F5344CB8AC3E}">
        <p14:creationId xmlns:p14="http://schemas.microsoft.com/office/powerpoint/2010/main" val="2002596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84" y="2391229"/>
            <a:ext cx="3728411" cy="4466771"/>
          </a:xfrm>
          <a:prstGeom prst="rect">
            <a:avLst/>
          </a:prstGeom>
        </p:spPr>
      </p:pic>
      <p:sp>
        <p:nvSpPr>
          <p:cNvPr id="8" name="TextBox 7"/>
          <p:cNvSpPr txBox="1"/>
          <p:nvPr/>
        </p:nvSpPr>
        <p:spPr>
          <a:xfrm>
            <a:off x="-1" y="649875"/>
            <a:ext cx="9123045" cy="2062103"/>
          </a:xfrm>
          <a:prstGeom prst="rect">
            <a:avLst/>
          </a:prstGeom>
          <a:noFill/>
        </p:spPr>
        <p:txBody>
          <a:bodyPr wrap="square" rtlCol="0">
            <a:spAutoFit/>
          </a:bodyPr>
          <a:lstStyle/>
          <a:p>
            <a:r>
              <a:rPr lang="en-US" sz="1600" b="1" dirty="0">
                <a:solidFill>
                  <a:schemeClr val="accent2">
                    <a:lumMod val="75000"/>
                  </a:schemeClr>
                </a:solidFill>
                <a:latin typeface="Times New Roman" pitchFamily="18" charset="0"/>
                <a:cs typeface="Times New Roman" pitchFamily="18" charset="0"/>
              </a:rPr>
              <a:t>The lungs are relatively unique in that they get a dual blood supply.</a:t>
            </a:r>
          </a:p>
          <a:p>
            <a:pPr marL="342900" indent="-342900">
              <a:buAutoNum type="arabicPeriod"/>
            </a:pPr>
            <a:r>
              <a:rPr lang="en-US" sz="1600" b="1" dirty="0">
                <a:solidFill>
                  <a:schemeClr val="accent2">
                    <a:lumMod val="75000"/>
                  </a:schemeClr>
                </a:solidFill>
                <a:latin typeface="Times New Roman" pitchFamily="18" charset="0"/>
                <a:cs typeface="Times New Roman" pitchFamily="18" charset="0"/>
              </a:rPr>
              <a:t>Most of the blood to the lungs is deoxygenated, delivered from the right side of the heart through the </a:t>
            </a:r>
            <a:r>
              <a:rPr lang="en-US" sz="1600" b="1" dirty="0">
                <a:solidFill>
                  <a:srgbClr val="FF0000"/>
                </a:solidFill>
                <a:latin typeface="Times New Roman" pitchFamily="18" charset="0"/>
                <a:cs typeface="Times New Roman" pitchFamily="18" charset="0"/>
              </a:rPr>
              <a:t>pulmonary arteries</a:t>
            </a:r>
            <a:r>
              <a:rPr lang="en-US" sz="1600" b="1" dirty="0">
                <a:solidFill>
                  <a:schemeClr val="accent2">
                    <a:lumMod val="75000"/>
                  </a:schemeClr>
                </a:solidFill>
                <a:latin typeface="Times New Roman" pitchFamily="18" charset="0"/>
                <a:cs typeface="Times New Roman" pitchFamily="18" charset="0"/>
              </a:rPr>
              <a:t>.  This blood is destined to become oxygenated in the alveoli, and, therefore, does not give rise to capillaries until that point.</a:t>
            </a:r>
          </a:p>
          <a:p>
            <a:pPr marL="342900" indent="-342900">
              <a:buAutoNum type="arabicPeriod"/>
              <a:tabLst>
                <a:tab pos="2060575" algn="l"/>
              </a:tabLst>
            </a:pPr>
            <a:r>
              <a:rPr lang="en-US" sz="1600" b="1" dirty="0">
                <a:solidFill>
                  <a:schemeClr val="accent2">
                    <a:lumMod val="75000"/>
                  </a:schemeClr>
                </a:solidFill>
                <a:latin typeface="Times New Roman" pitchFamily="18" charset="0"/>
                <a:cs typeface="Times New Roman" pitchFamily="18" charset="0"/>
              </a:rPr>
              <a:t>A small amount of blood is carried to the lungs by the </a:t>
            </a:r>
            <a:r>
              <a:rPr lang="en-US" sz="1600" b="1" dirty="0">
                <a:solidFill>
                  <a:srgbClr val="FF0000"/>
                </a:solidFill>
                <a:latin typeface="Times New Roman" pitchFamily="18" charset="0"/>
                <a:cs typeface="Times New Roman" pitchFamily="18" charset="0"/>
              </a:rPr>
              <a:t>bronchial </a:t>
            </a:r>
            <a:r>
              <a:rPr lang="en-US" sz="1600" b="1" dirty="0">
                <a:solidFill>
                  <a:schemeClr val="accent2">
                    <a:lumMod val="75000"/>
                  </a:schemeClr>
                </a:solidFill>
                <a:latin typeface="Times New Roman" pitchFamily="18" charset="0"/>
                <a:cs typeface="Times New Roman" pitchFamily="18" charset="0"/>
              </a:rPr>
              <a:t>(</a:t>
            </a:r>
            <a:r>
              <a:rPr lang="en-US" sz="1600" b="1" dirty="0">
                <a:solidFill>
                  <a:srgbClr val="FF0000"/>
                </a:solidFill>
                <a:latin typeface="Times New Roman" pitchFamily="18" charset="0"/>
                <a:cs typeface="Times New Roman" pitchFamily="18" charset="0"/>
              </a:rPr>
              <a:t>bronchiolar</a:t>
            </a:r>
            <a:r>
              <a:rPr lang="en-US" sz="1600" b="1" dirty="0">
                <a:solidFill>
                  <a:schemeClr val="accent2">
                    <a:lumMod val="75000"/>
                  </a:schemeClr>
                </a:solidFill>
                <a:latin typeface="Times New Roman" pitchFamily="18" charset="0"/>
                <a:cs typeface="Times New Roman" pitchFamily="18" charset="0"/>
              </a:rPr>
              <a:t>) </a:t>
            </a:r>
            <a:r>
              <a:rPr lang="en-US" sz="1600" b="1" dirty="0">
                <a:solidFill>
                  <a:srgbClr val="FF0000"/>
                </a:solidFill>
                <a:latin typeface="Times New Roman" pitchFamily="18" charset="0"/>
                <a:cs typeface="Times New Roman" pitchFamily="18" charset="0"/>
              </a:rPr>
              <a:t>arteries</a:t>
            </a:r>
            <a:r>
              <a:rPr lang="en-US" sz="1600" b="1" dirty="0">
                <a:solidFill>
                  <a:schemeClr val="accent2">
                    <a:lumMod val="75000"/>
                  </a:schemeClr>
                </a:solidFill>
                <a:latin typeface="Times New Roman" pitchFamily="18" charset="0"/>
                <a:cs typeface="Times New Roman" pitchFamily="18" charset="0"/>
              </a:rPr>
              <a:t>, branches of the aorta.  Because this oxygenated blood is necessary to supply the cells of the trachea, bronchi, and bronchioles, these vessels branch into arterioles and capillaries within the walls of these structures.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VASCULATURE OF THE LUNG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1055" y="2590800"/>
            <a:ext cx="4373420" cy="3284387"/>
          </a:xfrm>
          <a:prstGeom prst="rect">
            <a:avLst/>
          </a:prstGeom>
        </p:spPr>
      </p:pic>
      <p:sp>
        <p:nvSpPr>
          <p:cNvPr id="10" name="TextBox 9"/>
          <p:cNvSpPr txBox="1"/>
          <p:nvPr/>
        </p:nvSpPr>
        <p:spPr>
          <a:xfrm>
            <a:off x="4217818" y="6027003"/>
            <a:ext cx="4842783" cy="830997"/>
          </a:xfrm>
          <a:prstGeom prst="rect">
            <a:avLst/>
          </a:prstGeom>
          <a:noFill/>
        </p:spPr>
        <p:txBody>
          <a:bodyPr wrap="square" rtlCol="0">
            <a:spAutoFit/>
          </a:bodyPr>
          <a:lstStyle/>
          <a:p>
            <a:r>
              <a:rPr lang="en-US" sz="1600" b="1" dirty="0">
                <a:solidFill>
                  <a:srgbClr val="0070C0"/>
                </a:solidFill>
                <a:latin typeface="Tempus Sans ITC" pitchFamily="82" charset="0"/>
              </a:rPr>
              <a:t>This may seem like an obvious and trivial point to make, but you’ll see on the next slides that it is important to understand.</a:t>
            </a:r>
          </a:p>
        </p:txBody>
      </p:sp>
      <p:sp>
        <p:nvSpPr>
          <p:cNvPr id="6" name="Rectangle 5"/>
          <p:cNvSpPr/>
          <p:nvPr/>
        </p:nvSpPr>
        <p:spPr>
          <a:xfrm>
            <a:off x="152400" y="4553857"/>
            <a:ext cx="533401" cy="188686"/>
          </a:xfrm>
          <a:prstGeom prst="rect">
            <a:avLst/>
          </a:prstGeom>
          <a:noFill/>
          <a:ln w="19050">
            <a:solidFill>
              <a:srgbClr val="AB17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278875" y="4594141"/>
            <a:ext cx="389611" cy="260888"/>
          </a:xfrm>
          <a:prstGeom prst="rect">
            <a:avLst/>
          </a:prstGeom>
          <a:noFill/>
          <a:ln w="19050">
            <a:solidFill>
              <a:srgbClr val="AB17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25562" y="4295614"/>
            <a:ext cx="844228" cy="157566"/>
          </a:xfrm>
          <a:prstGeom prst="rect">
            <a:avLst/>
          </a:prstGeom>
          <a:noFill/>
          <a:ln w="19050">
            <a:solidFill>
              <a:srgbClr val="AB17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79839" y="4088969"/>
            <a:ext cx="637585" cy="209228"/>
          </a:xfrm>
          <a:prstGeom prst="rect">
            <a:avLst/>
          </a:prstGeom>
          <a:noFill/>
          <a:ln w="19050">
            <a:solidFill>
              <a:srgbClr val="AB17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698783" y="5102817"/>
            <a:ext cx="603142" cy="228600"/>
          </a:xfrm>
          <a:prstGeom prst="rect">
            <a:avLst/>
          </a:prstGeom>
          <a:noFill/>
          <a:ln w="19050">
            <a:solidFill>
              <a:srgbClr val="AB17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5233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105400" y="649875"/>
            <a:ext cx="4038600" cy="4685898"/>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Shown here is a segment of lung supplied by a terminal bronchiole.  Things to note:</a:t>
            </a:r>
          </a:p>
          <a:p>
            <a:endParaRPr lang="en-US" sz="1050" b="1" dirty="0">
              <a:solidFill>
                <a:schemeClr val="accent2">
                  <a:lumMod val="75000"/>
                </a:schemeClr>
              </a:solidFill>
              <a:latin typeface="Times New Roman" pitchFamily="18" charset="0"/>
              <a:cs typeface="Times New Roman" pitchFamily="18" charset="0"/>
            </a:endParaRPr>
          </a:p>
          <a:p>
            <a:pPr marL="342900" indent="-342900">
              <a:buAutoNum type="arabicPeriod"/>
            </a:pPr>
            <a:r>
              <a:rPr lang="en-US" b="1" dirty="0">
                <a:solidFill>
                  <a:schemeClr val="accent2">
                    <a:lumMod val="75000"/>
                  </a:schemeClr>
                </a:solidFill>
                <a:latin typeface="Times New Roman" pitchFamily="18" charset="0"/>
                <a:cs typeface="Times New Roman" pitchFamily="18" charset="0"/>
              </a:rPr>
              <a:t>Both arteries (pulmonary and bronchial) and branches of the respiratory tree are positioned in the center of the segment, while the pulmonary veins return along the partitions between adjacent  segments.</a:t>
            </a:r>
          </a:p>
          <a:p>
            <a:pPr marL="342900" indent="-342900">
              <a:buAutoNum type="arabicPeriod"/>
            </a:pPr>
            <a:r>
              <a:rPr lang="en-US" b="1" dirty="0">
                <a:solidFill>
                  <a:schemeClr val="accent2">
                    <a:lumMod val="75000"/>
                  </a:schemeClr>
                </a:solidFill>
                <a:latin typeface="Times New Roman" pitchFamily="18" charset="0"/>
                <a:cs typeface="Times New Roman" pitchFamily="18" charset="0"/>
              </a:rPr>
              <a:t>The pulmonary artery is approximately the same size as the respiratory tree (or close), while the bronchial artery is much smaller and within the wall of the respiratory tree.</a:t>
            </a:r>
          </a:p>
        </p:txBody>
      </p:sp>
      <p:sp>
        <p:nvSpPr>
          <p:cNvPr id="9" name="TextBox 8"/>
          <p:cNvSpPr txBox="1"/>
          <p:nvPr/>
        </p:nvSpPr>
        <p:spPr>
          <a:xfrm>
            <a:off x="115005" y="5791200"/>
            <a:ext cx="9017000" cy="1046440"/>
          </a:xfrm>
          <a:prstGeom prst="rect">
            <a:avLst/>
          </a:prstGeom>
          <a:noFill/>
        </p:spPr>
        <p:txBody>
          <a:bodyPr wrap="square" rtlCol="0">
            <a:spAutoFit/>
          </a:bodyPr>
          <a:lstStyle/>
          <a:p>
            <a:r>
              <a:rPr lang="en-US" b="1" dirty="0">
                <a:solidFill>
                  <a:srgbClr val="0070C0"/>
                </a:solidFill>
                <a:latin typeface="Tempus Sans ITC" pitchFamily="82" charset="0"/>
              </a:rPr>
              <a:t>The pulmonary arteries are under low pressure, so it’s difficult to distinguish these from veins based on thickness of their walls.  We will use the position of these vessels described above to identify these structures.</a:t>
            </a:r>
          </a:p>
          <a:p>
            <a:endParaRPr lang="en-US" sz="800" b="1" dirty="0">
              <a:solidFill>
                <a:srgbClr val="0070C0"/>
              </a:solidFill>
              <a:latin typeface="Tempus Sans ITC" pitchFamily="82" charset="0"/>
            </a:endParaRP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VASCULATURE OF THE LUNG</a:t>
            </a:r>
          </a:p>
        </p:txBody>
      </p:sp>
      <p:pic>
        <p:nvPicPr>
          <p:cNvPr id="7" name="Picture 2" descr="FIG10_Lung_05.jpg                                              0007A3D6MacHD                          BBF64C5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874"/>
            <a:ext cx="5029200" cy="5186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156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105400" y="649875"/>
            <a:ext cx="4038600" cy="4524315"/>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So, based on what we just described on the previous slide, when looking at histological sections, you should note that:</a:t>
            </a:r>
          </a:p>
          <a:p>
            <a:pPr marL="342900" indent="-342900">
              <a:buAutoNum type="arabicPeriod"/>
            </a:pPr>
            <a:r>
              <a:rPr lang="en-US" b="1" dirty="0">
                <a:solidFill>
                  <a:schemeClr val="accent2">
                    <a:lumMod val="75000"/>
                  </a:schemeClr>
                </a:solidFill>
                <a:latin typeface="Times New Roman" pitchFamily="18" charset="0"/>
                <a:cs typeface="Times New Roman" pitchFamily="18" charset="0"/>
              </a:rPr>
              <a:t>You will see the bronchus/bronchiole, pulmonary artery, and bronchial artery together in the same bundle, while the pulmonary veins will be their lonesome……how sad :=(</a:t>
            </a:r>
          </a:p>
          <a:p>
            <a:pPr marL="342900" indent="-342900">
              <a:buAutoNum type="arabicPeriod"/>
            </a:pPr>
            <a:r>
              <a:rPr lang="en-US" b="1" dirty="0">
                <a:solidFill>
                  <a:schemeClr val="accent2">
                    <a:lumMod val="75000"/>
                  </a:schemeClr>
                </a:solidFill>
                <a:latin typeface="Times New Roman" pitchFamily="18" charset="0"/>
                <a:cs typeface="Times New Roman" pitchFamily="18" charset="0"/>
              </a:rPr>
              <a:t>The pulmonary artery will be approximately the same size as the bronchus/bronchiole, while the bronchial arteries will be much smaller and within the wall of the bronchus/bronchiole.</a:t>
            </a:r>
          </a:p>
        </p:txBody>
      </p:sp>
      <p:sp>
        <p:nvSpPr>
          <p:cNvPr id="9" name="TextBox 8"/>
          <p:cNvSpPr txBox="1"/>
          <p:nvPr/>
        </p:nvSpPr>
        <p:spPr>
          <a:xfrm>
            <a:off x="115005" y="5791200"/>
            <a:ext cx="9017000" cy="1077218"/>
          </a:xfrm>
          <a:prstGeom prst="rect">
            <a:avLst/>
          </a:prstGeom>
          <a:noFill/>
        </p:spPr>
        <p:txBody>
          <a:bodyPr wrap="square" rtlCol="0">
            <a:spAutoFit/>
          </a:bodyPr>
          <a:lstStyle/>
          <a:p>
            <a:r>
              <a:rPr lang="en-US" b="1" dirty="0">
                <a:solidFill>
                  <a:srgbClr val="0070C0"/>
                </a:solidFill>
                <a:latin typeface="Tempus Sans ITC" pitchFamily="82" charset="0"/>
              </a:rPr>
              <a:t>Remember, because the pulmonary arteries are under low pressure, they have thinner walls than most arteries, so it’s hard to tell these vessels apart by look at their pure histology.  </a:t>
            </a:r>
            <a:r>
              <a:rPr lang="en-US" sz="2000" b="1" dirty="0">
                <a:solidFill>
                  <a:srgbClr val="AB1796"/>
                </a:solidFill>
                <a:latin typeface="Tempus Sans ITC" pitchFamily="82" charset="0"/>
              </a:rPr>
              <a:t>Identify them by position (and size).</a:t>
            </a:r>
            <a:endParaRPr lang="en-US" b="1" dirty="0">
              <a:solidFill>
                <a:srgbClr val="AB1796"/>
              </a:solidFill>
              <a:latin typeface="Tempus Sans ITC" pitchFamily="82" charset="0"/>
            </a:endParaRPr>
          </a:p>
          <a:p>
            <a:endParaRPr lang="en-US" sz="800" b="1" dirty="0">
              <a:solidFill>
                <a:srgbClr val="0070C0"/>
              </a:solidFill>
              <a:latin typeface="Tempus Sans ITC" pitchFamily="82" charset="0"/>
            </a:endParaRP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VASCULATURE OF THE LUNG</a:t>
            </a:r>
          </a:p>
        </p:txBody>
      </p:sp>
      <p:pic>
        <p:nvPicPr>
          <p:cNvPr id="7" name="Picture 2" descr="FIG10_Lung_05.jpg                                              0007A3D6MacHD                          BBF64C5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874"/>
            <a:ext cx="5029200" cy="5186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658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itl-web1\com\LabManuals\MA\VLM\Lab20\SL112bcLP.JPG"/>
          <p:cNvPicPr>
            <a:picLocks noChangeAspect="1" noChangeArrowheads="1"/>
          </p:cNvPicPr>
          <p:nvPr/>
        </p:nvPicPr>
        <p:blipFill rotWithShape="1">
          <a:blip r:embed="rId2">
            <a:extLst>
              <a:ext uri="{28A0092B-C50C-407E-A947-70E740481C1C}">
                <a14:useLocalDpi xmlns:a14="http://schemas.microsoft.com/office/drawing/2010/main" val="0"/>
              </a:ext>
            </a:extLst>
          </a:blip>
          <a:srcRect l="4819" t="5036" r="4778" b="5668"/>
          <a:stretch/>
        </p:blipFill>
        <p:spPr bwMode="auto">
          <a:xfrm>
            <a:off x="-2755" y="676499"/>
            <a:ext cx="5108155" cy="37841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VASCULATURE OF THE LUNG</a:t>
            </a:r>
          </a:p>
        </p:txBody>
      </p:sp>
      <p:pic>
        <p:nvPicPr>
          <p:cNvPr id="2052" name="Picture 4" descr="\\aitl-web1\com\LabManuals\MA\VLM\Lab20\SLa112c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9367" y="1066800"/>
            <a:ext cx="3759200" cy="2819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409" y="4635522"/>
            <a:ext cx="8874191" cy="1754326"/>
          </a:xfrm>
          <a:prstGeom prst="rect">
            <a:avLst/>
          </a:prstGeom>
          <a:noFill/>
        </p:spPr>
        <p:txBody>
          <a:bodyPr wrap="square" rtlCol="0">
            <a:spAutoFit/>
          </a:bodyPr>
          <a:lstStyle/>
          <a:p>
            <a:r>
              <a:rPr lang="en-US" b="1" dirty="0">
                <a:solidFill>
                  <a:srgbClr val="0070C0"/>
                </a:solidFill>
                <a:latin typeface="Times New Roman" panose="02020603050405020304" pitchFamily="18" charset="0"/>
                <a:cs typeface="Times New Roman" panose="02020603050405020304" pitchFamily="18" charset="0"/>
              </a:rPr>
              <a:t>Here are two images showing a region in the center of a pulmonary segment.  </a:t>
            </a:r>
          </a:p>
          <a:p>
            <a:r>
              <a:rPr lang="en-US" b="1" dirty="0">
                <a:solidFill>
                  <a:srgbClr val="0070C0"/>
                </a:solidFill>
                <a:latin typeface="Times New Roman" panose="02020603050405020304" pitchFamily="18" charset="0"/>
                <a:cs typeface="Times New Roman" panose="02020603050405020304" pitchFamily="18" charset="0"/>
              </a:rPr>
              <a:t>The bronchus/bronchiole, (branch of the) pulmonary artery, and bronchial / bronchiolar artery are bundled together (orange outline) in the middle of a lobule.  The </a:t>
            </a:r>
            <a:r>
              <a:rPr lang="en-US" b="1" dirty="0">
                <a:solidFill>
                  <a:srgbClr val="002060"/>
                </a:solidFill>
                <a:latin typeface="Times New Roman" panose="02020603050405020304" pitchFamily="18" charset="0"/>
                <a:cs typeface="Times New Roman" panose="02020603050405020304" pitchFamily="18" charset="0"/>
              </a:rPr>
              <a:t>pulmonary artery</a:t>
            </a:r>
            <a:r>
              <a:rPr lang="en-US" b="1" dirty="0">
                <a:solidFill>
                  <a:srgbClr val="0070C0"/>
                </a:solidFill>
                <a:latin typeface="Times New Roman" panose="02020603050405020304" pitchFamily="18" charset="0"/>
                <a:cs typeface="Times New Roman" panose="02020603050405020304" pitchFamily="18" charset="0"/>
              </a:rPr>
              <a:t>  (red arrows) has the same approximate diameter as the bronchus or bronchiole that accompanies it. The </a:t>
            </a:r>
            <a:r>
              <a:rPr lang="en-US" b="1" dirty="0">
                <a:solidFill>
                  <a:srgbClr val="002060"/>
                </a:solidFill>
                <a:latin typeface="Times New Roman" panose="02020603050405020304" pitchFamily="18" charset="0"/>
                <a:cs typeface="Times New Roman" panose="02020603050405020304" pitchFamily="18" charset="0"/>
              </a:rPr>
              <a:t>bronchial / bronchiolar artery </a:t>
            </a:r>
            <a:r>
              <a:rPr lang="en-US" b="1" dirty="0">
                <a:solidFill>
                  <a:srgbClr val="0070C0"/>
                </a:solidFill>
                <a:latin typeface="Times New Roman" panose="02020603050405020304" pitchFamily="18" charset="0"/>
                <a:cs typeface="Times New Roman" panose="02020603050405020304" pitchFamily="18" charset="0"/>
              </a:rPr>
              <a:t>(blue arrows) is within the wall of, and much smaller in diameter than, the bronchus or bronchiole it supplies.</a:t>
            </a:r>
          </a:p>
        </p:txBody>
      </p:sp>
      <p:sp>
        <p:nvSpPr>
          <p:cNvPr id="2" name="Freeform 1"/>
          <p:cNvSpPr/>
          <p:nvPr/>
        </p:nvSpPr>
        <p:spPr>
          <a:xfrm>
            <a:off x="1266941" y="1035587"/>
            <a:ext cx="3838460" cy="3460214"/>
          </a:xfrm>
          <a:custGeom>
            <a:avLst/>
            <a:gdLst>
              <a:gd name="connsiteX0" fmla="*/ 3679633 w 4132937"/>
              <a:gd name="connsiteY0" fmla="*/ 198303 h 3668711"/>
              <a:gd name="connsiteX1" fmla="*/ 3558448 w 4132937"/>
              <a:gd name="connsiteY1" fmla="*/ 176269 h 3668711"/>
              <a:gd name="connsiteX2" fmla="*/ 3437262 w 4132937"/>
              <a:gd name="connsiteY2" fmla="*/ 132202 h 3668711"/>
              <a:gd name="connsiteX3" fmla="*/ 3382178 w 4132937"/>
              <a:gd name="connsiteY3" fmla="*/ 121185 h 3668711"/>
              <a:gd name="connsiteX4" fmla="*/ 3327094 w 4132937"/>
              <a:gd name="connsiteY4" fmla="*/ 99151 h 3668711"/>
              <a:gd name="connsiteX5" fmla="*/ 3227942 w 4132937"/>
              <a:gd name="connsiteY5" fmla="*/ 88134 h 3668711"/>
              <a:gd name="connsiteX6" fmla="*/ 3150824 w 4132937"/>
              <a:gd name="connsiteY6" fmla="*/ 66101 h 3668711"/>
              <a:gd name="connsiteX7" fmla="*/ 3073706 w 4132937"/>
              <a:gd name="connsiteY7" fmla="*/ 33050 h 3668711"/>
              <a:gd name="connsiteX8" fmla="*/ 3018621 w 4132937"/>
              <a:gd name="connsiteY8" fmla="*/ 22033 h 3668711"/>
              <a:gd name="connsiteX9" fmla="*/ 2919470 w 4132937"/>
              <a:gd name="connsiteY9" fmla="*/ 0 h 3668711"/>
              <a:gd name="connsiteX10" fmla="*/ 2666082 w 4132937"/>
              <a:gd name="connsiteY10" fmla="*/ 11016 h 3668711"/>
              <a:gd name="connsiteX11" fmla="*/ 2588964 w 4132937"/>
              <a:gd name="connsiteY11" fmla="*/ 33050 h 3668711"/>
              <a:gd name="connsiteX12" fmla="*/ 2456761 w 4132937"/>
              <a:gd name="connsiteY12" fmla="*/ 55084 h 3668711"/>
              <a:gd name="connsiteX13" fmla="*/ 2412694 w 4132937"/>
              <a:gd name="connsiteY13" fmla="*/ 66101 h 3668711"/>
              <a:gd name="connsiteX14" fmla="*/ 2313542 w 4132937"/>
              <a:gd name="connsiteY14" fmla="*/ 99151 h 3668711"/>
              <a:gd name="connsiteX15" fmla="*/ 2280491 w 4132937"/>
              <a:gd name="connsiteY15" fmla="*/ 121185 h 3668711"/>
              <a:gd name="connsiteX16" fmla="*/ 2247441 w 4132937"/>
              <a:gd name="connsiteY16" fmla="*/ 132202 h 3668711"/>
              <a:gd name="connsiteX17" fmla="*/ 2181340 w 4132937"/>
              <a:gd name="connsiteY17" fmla="*/ 176269 h 3668711"/>
              <a:gd name="connsiteX18" fmla="*/ 2148289 w 4132937"/>
              <a:gd name="connsiteY18" fmla="*/ 198303 h 3668711"/>
              <a:gd name="connsiteX19" fmla="*/ 2093205 w 4132937"/>
              <a:gd name="connsiteY19" fmla="*/ 220337 h 3668711"/>
              <a:gd name="connsiteX20" fmla="*/ 2060154 w 4132937"/>
              <a:gd name="connsiteY20" fmla="*/ 242371 h 3668711"/>
              <a:gd name="connsiteX21" fmla="*/ 2027103 w 4132937"/>
              <a:gd name="connsiteY21" fmla="*/ 253387 h 3668711"/>
              <a:gd name="connsiteX22" fmla="*/ 1883884 w 4132937"/>
              <a:gd name="connsiteY22" fmla="*/ 341522 h 3668711"/>
              <a:gd name="connsiteX23" fmla="*/ 1850833 w 4132937"/>
              <a:gd name="connsiteY23" fmla="*/ 352539 h 3668711"/>
              <a:gd name="connsiteX24" fmla="*/ 1740665 w 4132937"/>
              <a:gd name="connsiteY24" fmla="*/ 396607 h 3668711"/>
              <a:gd name="connsiteX25" fmla="*/ 1685580 w 4132937"/>
              <a:gd name="connsiteY25" fmla="*/ 429657 h 3668711"/>
              <a:gd name="connsiteX26" fmla="*/ 1652530 w 4132937"/>
              <a:gd name="connsiteY26" fmla="*/ 440674 h 3668711"/>
              <a:gd name="connsiteX27" fmla="*/ 1608462 w 4132937"/>
              <a:gd name="connsiteY27" fmla="*/ 462708 h 3668711"/>
              <a:gd name="connsiteX28" fmla="*/ 1575412 w 4132937"/>
              <a:gd name="connsiteY28" fmla="*/ 484742 h 3668711"/>
              <a:gd name="connsiteX29" fmla="*/ 1509311 w 4132937"/>
              <a:gd name="connsiteY29" fmla="*/ 506775 h 3668711"/>
              <a:gd name="connsiteX30" fmla="*/ 1432193 w 4132937"/>
              <a:gd name="connsiteY30" fmla="*/ 539826 h 3668711"/>
              <a:gd name="connsiteX31" fmla="*/ 1399142 w 4132937"/>
              <a:gd name="connsiteY31" fmla="*/ 561860 h 3668711"/>
              <a:gd name="connsiteX32" fmla="*/ 1344058 w 4132937"/>
              <a:gd name="connsiteY32" fmla="*/ 583894 h 3668711"/>
              <a:gd name="connsiteX33" fmla="*/ 1255923 w 4132937"/>
              <a:gd name="connsiteY33" fmla="*/ 661012 h 3668711"/>
              <a:gd name="connsiteX34" fmla="*/ 1178805 w 4132937"/>
              <a:gd name="connsiteY34" fmla="*/ 694062 h 3668711"/>
              <a:gd name="connsiteX35" fmla="*/ 1101687 w 4132937"/>
              <a:gd name="connsiteY35" fmla="*/ 749147 h 3668711"/>
              <a:gd name="connsiteX36" fmla="*/ 1057619 w 4132937"/>
              <a:gd name="connsiteY36" fmla="*/ 782197 h 3668711"/>
              <a:gd name="connsiteX37" fmla="*/ 1002535 w 4132937"/>
              <a:gd name="connsiteY37" fmla="*/ 804231 h 3668711"/>
              <a:gd name="connsiteX38" fmla="*/ 925417 w 4132937"/>
              <a:gd name="connsiteY38" fmla="*/ 859315 h 3668711"/>
              <a:gd name="connsiteX39" fmla="*/ 848299 w 4132937"/>
              <a:gd name="connsiteY39" fmla="*/ 892366 h 3668711"/>
              <a:gd name="connsiteX40" fmla="*/ 771180 w 4132937"/>
              <a:gd name="connsiteY40" fmla="*/ 958467 h 3668711"/>
              <a:gd name="connsiteX41" fmla="*/ 738130 w 4132937"/>
              <a:gd name="connsiteY41" fmla="*/ 969484 h 3668711"/>
              <a:gd name="connsiteX42" fmla="*/ 705079 w 4132937"/>
              <a:gd name="connsiteY42" fmla="*/ 1002534 h 3668711"/>
              <a:gd name="connsiteX43" fmla="*/ 583894 w 4132937"/>
              <a:gd name="connsiteY43" fmla="*/ 1079653 h 3668711"/>
              <a:gd name="connsiteX44" fmla="*/ 528809 w 4132937"/>
              <a:gd name="connsiteY44" fmla="*/ 1134737 h 3668711"/>
              <a:gd name="connsiteX45" fmla="*/ 495759 w 4132937"/>
              <a:gd name="connsiteY45" fmla="*/ 1156771 h 3668711"/>
              <a:gd name="connsiteX46" fmla="*/ 429658 w 4132937"/>
              <a:gd name="connsiteY46" fmla="*/ 1211855 h 3668711"/>
              <a:gd name="connsiteX47" fmla="*/ 385590 w 4132937"/>
              <a:gd name="connsiteY47" fmla="*/ 1277956 h 3668711"/>
              <a:gd name="connsiteX48" fmla="*/ 308472 w 4132937"/>
              <a:gd name="connsiteY48" fmla="*/ 1355074 h 3668711"/>
              <a:gd name="connsiteX49" fmla="*/ 264405 w 4132937"/>
              <a:gd name="connsiteY49" fmla="*/ 1432192 h 3668711"/>
              <a:gd name="connsiteX50" fmla="*/ 242371 w 4132937"/>
              <a:gd name="connsiteY50" fmla="*/ 1465243 h 3668711"/>
              <a:gd name="connsiteX51" fmla="*/ 209320 w 4132937"/>
              <a:gd name="connsiteY51" fmla="*/ 1520327 h 3668711"/>
              <a:gd name="connsiteX52" fmla="*/ 187287 w 4132937"/>
              <a:gd name="connsiteY52" fmla="*/ 1619479 h 3668711"/>
              <a:gd name="connsiteX53" fmla="*/ 154236 w 4132937"/>
              <a:gd name="connsiteY53" fmla="*/ 1674563 h 3668711"/>
              <a:gd name="connsiteX54" fmla="*/ 132202 w 4132937"/>
              <a:gd name="connsiteY54" fmla="*/ 1762698 h 3668711"/>
              <a:gd name="connsiteX55" fmla="*/ 77118 w 4132937"/>
              <a:gd name="connsiteY55" fmla="*/ 1872867 h 3668711"/>
              <a:gd name="connsiteX56" fmla="*/ 66101 w 4132937"/>
              <a:gd name="connsiteY56" fmla="*/ 1905918 h 3668711"/>
              <a:gd name="connsiteX57" fmla="*/ 44067 w 4132937"/>
              <a:gd name="connsiteY57" fmla="*/ 2027103 h 3668711"/>
              <a:gd name="connsiteX58" fmla="*/ 22033 w 4132937"/>
              <a:gd name="connsiteY58" fmla="*/ 2115238 h 3668711"/>
              <a:gd name="connsiteX59" fmla="*/ 0 w 4132937"/>
              <a:gd name="connsiteY59" fmla="*/ 2214390 h 3668711"/>
              <a:gd name="connsiteX60" fmla="*/ 11017 w 4132937"/>
              <a:gd name="connsiteY60" fmla="*/ 2456761 h 3668711"/>
              <a:gd name="connsiteX61" fmla="*/ 22033 w 4132937"/>
              <a:gd name="connsiteY61" fmla="*/ 2489812 h 3668711"/>
              <a:gd name="connsiteX62" fmla="*/ 33050 w 4132937"/>
              <a:gd name="connsiteY62" fmla="*/ 2577947 h 3668711"/>
              <a:gd name="connsiteX63" fmla="*/ 55084 w 4132937"/>
              <a:gd name="connsiteY63" fmla="*/ 2666081 h 3668711"/>
              <a:gd name="connsiteX64" fmla="*/ 88135 w 4132937"/>
              <a:gd name="connsiteY64" fmla="*/ 2765233 h 3668711"/>
              <a:gd name="connsiteX65" fmla="*/ 99152 w 4132937"/>
              <a:gd name="connsiteY65" fmla="*/ 2820318 h 3668711"/>
              <a:gd name="connsiteX66" fmla="*/ 121185 w 4132937"/>
              <a:gd name="connsiteY66" fmla="*/ 2853368 h 3668711"/>
              <a:gd name="connsiteX67" fmla="*/ 143219 w 4132937"/>
              <a:gd name="connsiteY67" fmla="*/ 3007604 h 3668711"/>
              <a:gd name="connsiteX68" fmla="*/ 187287 w 4132937"/>
              <a:gd name="connsiteY68" fmla="*/ 3117773 h 3668711"/>
              <a:gd name="connsiteX69" fmla="*/ 198303 w 4132937"/>
              <a:gd name="connsiteY69" fmla="*/ 3150824 h 3668711"/>
              <a:gd name="connsiteX70" fmla="*/ 209320 w 4132937"/>
              <a:gd name="connsiteY70" fmla="*/ 3216925 h 3668711"/>
              <a:gd name="connsiteX71" fmla="*/ 242371 w 4132937"/>
              <a:gd name="connsiteY71" fmla="*/ 3238959 h 3668711"/>
              <a:gd name="connsiteX72" fmla="*/ 264405 w 4132937"/>
              <a:gd name="connsiteY72" fmla="*/ 3305060 h 3668711"/>
              <a:gd name="connsiteX73" fmla="*/ 363556 w 4132937"/>
              <a:gd name="connsiteY73" fmla="*/ 3393195 h 3668711"/>
              <a:gd name="connsiteX74" fmla="*/ 495759 w 4132937"/>
              <a:gd name="connsiteY74" fmla="*/ 3492347 h 3668711"/>
              <a:gd name="connsiteX75" fmla="*/ 561860 w 4132937"/>
              <a:gd name="connsiteY75" fmla="*/ 3547431 h 3668711"/>
              <a:gd name="connsiteX76" fmla="*/ 594911 w 4132937"/>
              <a:gd name="connsiteY76" fmla="*/ 3569465 h 3668711"/>
              <a:gd name="connsiteX77" fmla="*/ 638978 w 4132937"/>
              <a:gd name="connsiteY77" fmla="*/ 3602515 h 3668711"/>
              <a:gd name="connsiteX78" fmla="*/ 793214 w 4132937"/>
              <a:gd name="connsiteY78" fmla="*/ 3635566 h 3668711"/>
              <a:gd name="connsiteX79" fmla="*/ 936433 w 4132937"/>
              <a:gd name="connsiteY79" fmla="*/ 3646583 h 3668711"/>
              <a:gd name="connsiteX80" fmla="*/ 980501 w 4132937"/>
              <a:gd name="connsiteY80" fmla="*/ 3657600 h 3668711"/>
              <a:gd name="connsiteX81" fmla="*/ 1399142 w 4132937"/>
              <a:gd name="connsiteY81" fmla="*/ 3657600 h 3668711"/>
              <a:gd name="connsiteX82" fmla="*/ 1476260 w 4132937"/>
              <a:gd name="connsiteY82" fmla="*/ 3635566 h 3668711"/>
              <a:gd name="connsiteX83" fmla="*/ 1509311 w 4132937"/>
              <a:gd name="connsiteY83" fmla="*/ 3613532 h 3668711"/>
              <a:gd name="connsiteX84" fmla="*/ 1553378 w 4132937"/>
              <a:gd name="connsiteY84" fmla="*/ 3591498 h 3668711"/>
              <a:gd name="connsiteX85" fmla="*/ 1608462 w 4132937"/>
              <a:gd name="connsiteY85" fmla="*/ 3569465 h 3668711"/>
              <a:gd name="connsiteX86" fmla="*/ 1641513 w 4132937"/>
              <a:gd name="connsiteY86" fmla="*/ 3547431 h 3668711"/>
              <a:gd name="connsiteX87" fmla="*/ 1685580 w 4132937"/>
              <a:gd name="connsiteY87" fmla="*/ 3525397 h 3668711"/>
              <a:gd name="connsiteX88" fmla="*/ 1718631 w 4132937"/>
              <a:gd name="connsiteY88" fmla="*/ 3503363 h 3668711"/>
              <a:gd name="connsiteX89" fmla="*/ 1762699 w 4132937"/>
              <a:gd name="connsiteY89" fmla="*/ 3492347 h 3668711"/>
              <a:gd name="connsiteX90" fmla="*/ 1817783 w 4132937"/>
              <a:gd name="connsiteY90" fmla="*/ 3448279 h 3668711"/>
              <a:gd name="connsiteX91" fmla="*/ 1861850 w 4132937"/>
              <a:gd name="connsiteY91" fmla="*/ 3415228 h 3668711"/>
              <a:gd name="connsiteX92" fmla="*/ 1949985 w 4132937"/>
              <a:gd name="connsiteY92" fmla="*/ 3371161 h 3668711"/>
              <a:gd name="connsiteX93" fmla="*/ 1983036 w 4132937"/>
              <a:gd name="connsiteY93" fmla="*/ 3349127 h 3668711"/>
              <a:gd name="connsiteX94" fmla="*/ 2115238 w 4132937"/>
              <a:gd name="connsiteY94" fmla="*/ 3316077 h 3668711"/>
              <a:gd name="connsiteX95" fmla="*/ 2225407 w 4132937"/>
              <a:gd name="connsiteY95" fmla="*/ 3305060 h 3668711"/>
              <a:gd name="connsiteX96" fmla="*/ 2335576 w 4132937"/>
              <a:gd name="connsiteY96" fmla="*/ 3283026 h 3668711"/>
              <a:gd name="connsiteX97" fmla="*/ 2566930 w 4132937"/>
              <a:gd name="connsiteY97" fmla="*/ 3260992 h 3668711"/>
              <a:gd name="connsiteX98" fmla="*/ 2677099 w 4132937"/>
              <a:gd name="connsiteY98" fmla="*/ 3238959 h 3668711"/>
              <a:gd name="connsiteX99" fmla="*/ 2754217 w 4132937"/>
              <a:gd name="connsiteY99" fmla="*/ 3227942 h 3668711"/>
              <a:gd name="connsiteX100" fmla="*/ 2831335 w 4132937"/>
              <a:gd name="connsiteY100" fmla="*/ 3205908 h 3668711"/>
              <a:gd name="connsiteX101" fmla="*/ 2875402 w 4132937"/>
              <a:gd name="connsiteY101" fmla="*/ 3194891 h 3668711"/>
              <a:gd name="connsiteX102" fmla="*/ 2908453 w 4132937"/>
              <a:gd name="connsiteY102" fmla="*/ 3183874 h 3668711"/>
              <a:gd name="connsiteX103" fmla="*/ 2985571 w 4132937"/>
              <a:gd name="connsiteY103" fmla="*/ 3161841 h 3668711"/>
              <a:gd name="connsiteX104" fmla="*/ 3106756 w 4132937"/>
              <a:gd name="connsiteY104" fmla="*/ 3106756 h 3668711"/>
              <a:gd name="connsiteX105" fmla="*/ 3139807 w 4132937"/>
              <a:gd name="connsiteY105" fmla="*/ 3084722 h 3668711"/>
              <a:gd name="connsiteX106" fmla="*/ 3183874 w 4132937"/>
              <a:gd name="connsiteY106" fmla="*/ 3073706 h 3668711"/>
              <a:gd name="connsiteX107" fmla="*/ 3216925 w 4132937"/>
              <a:gd name="connsiteY107" fmla="*/ 3062689 h 3668711"/>
              <a:gd name="connsiteX108" fmla="*/ 3249976 w 4132937"/>
              <a:gd name="connsiteY108" fmla="*/ 3029638 h 3668711"/>
              <a:gd name="connsiteX109" fmla="*/ 3316077 w 4132937"/>
              <a:gd name="connsiteY109" fmla="*/ 2985571 h 3668711"/>
              <a:gd name="connsiteX110" fmla="*/ 3448279 w 4132937"/>
              <a:gd name="connsiteY110" fmla="*/ 2908453 h 3668711"/>
              <a:gd name="connsiteX111" fmla="*/ 3514380 w 4132937"/>
              <a:gd name="connsiteY111" fmla="*/ 2875402 h 3668711"/>
              <a:gd name="connsiteX112" fmla="*/ 3602515 w 4132937"/>
              <a:gd name="connsiteY112" fmla="*/ 2809301 h 3668711"/>
              <a:gd name="connsiteX113" fmla="*/ 3635566 w 4132937"/>
              <a:gd name="connsiteY113" fmla="*/ 2776250 h 3668711"/>
              <a:gd name="connsiteX114" fmla="*/ 3668617 w 4132937"/>
              <a:gd name="connsiteY114" fmla="*/ 2754216 h 3668711"/>
              <a:gd name="connsiteX115" fmla="*/ 3734718 w 4132937"/>
              <a:gd name="connsiteY115" fmla="*/ 2655065 h 3668711"/>
              <a:gd name="connsiteX116" fmla="*/ 3756752 w 4132937"/>
              <a:gd name="connsiteY116" fmla="*/ 2622014 h 3668711"/>
              <a:gd name="connsiteX117" fmla="*/ 3800819 w 4132937"/>
              <a:gd name="connsiteY117" fmla="*/ 2511845 h 3668711"/>
              <a:gd name="connsiteX118" fmla="*/ 3833870 w 4132937"/>
              <a:gd name="connsiteY118" fmla="*/ 2467778 h 3668711"/>
              <a:gd name="connsiteX119" fmla="*/ 3844887 w 4132937"/>
              <a:gd name="connsiteY119" fmla="*/ 2434727 h 3668711"/>
              <a:gd name="connsiteX120" fmla="*/ 3877937 w 4132937"/>
              <a:gd name="connsiteY120" fmla="*/ 2401677 h 3668711"/>
              <a:gd name="connsiteX121" fmla="*/ 3933021 w 4132937"/>
              <a:gd name="connsiteY121" fmla="*/ 2324559 h 3668711"/>
              <a:gd name="connsiteX122" fmla="*/ 3955055 w 4132937"/>
              <a:gd name="connsiteY122" fmla="*/ 2269474 h 3668711"/>
              <a:gd name="connsiteX123" fmla="*/ 3999123 w 4132937"/>
              <a:gd name="connsiteY123" fmla="*/ 2181339 h 3668711"/>
              <a:gd name="connsiteX124" fmla="*/ 4021156 w 4132937"/>
              <a:gd name="connsiteY124" fmla="*/ 2137272 h 3668711"/>
              <a:gd name="connsiteX125" fmla="*/ 4054207 w 4132937"/>
              <a:gd name="connsiteY125" fmla="*/ 2060154 h 3668711"/>
              <a:gd name="connsiteX126" fmla="*/ 4076241 w 4132937"/>
              <a:gd name="connsiteY126" fmla="*/ 1994053 h 3668711"/>
              <a:gd name="connsiteX127" fmla="*/ 4109291 w 4132937"/>
              <a:gd name="connsiteY127" fmla="*/ 1850833 h 3668711"/>
              <a:gd name="connsiteX128" fmla="*/ 4120308 w 4132937"/>
              <a:gd name="connsiteY128" fmla="*/ 1222872 h 3668711"/>
              <a:gd name="connsiteX129" fmla="*/ 4109291 w 4132937"/>
              <a:gd name="connsiteY129" fmla="*/ 925416 h 3668711"/>
              <a:gd name="connsiteX130" fmla="*/ 4087258 w 4132937"/>
              <a:gd name="connsiteY130" fmla="*/ 760163 h 3668711"/>
              <a:gd name="connsiteX131" fmla="*/ 4065224 w 4132937"/>
              <a:gd name="connsiteY131" fmla="*/ 539826 h 3668711"/>
              <a:gd name="connsiteX132" fmla="*/ 4054207 w 4132937"/>
              <a:gd name="connsiteY132" fmla="*/ 506775 h 3668711"/>
              <a:gd name="connsiteX133" fmla="*/ 4032173 w 4132937"/>
              <a:gd name="connsiteY133" fmla="*/ 418641 h 3668711"/>
              <a:gd name="connsiteX134" fmla="*/ 4010140 w 4132937"/>
              <a:gd name="connsiteY134" fmla="*/ 385590 h 3668711"/>
              <a:gd name="connsiteX135" fmla="*/ 3910988 w 4132937"/>
              <a:gd name="connsiteY135" fmla="*/ 330506 h 3668711"/>
              <a:gd name="connsiteX136" fmla="*/ 3855903 w 4132937"/>
              <a:gd name="connsiteY136" fmla="*/ 286438 h 3668711"/>
              <a:gd name="connsiteX137" fmla="*/ 3822853 w 4132937"/>
              <a:gd name="connsiteY137" fmla="*/ 253387 h 3668711"/>
              <a:gd name="connsiteX138" fmla="*/ 3712684 w 4132937"/>
              <a:gd name="connsiteY138" fmla="*/ 198303 h 3668711"/>
              <a:gd name="connsiteX139" fmla="*/ 3679633 w 4132937"/>
              <a:gd name="connsiteY139" fmla="*/ 198303 h 366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132937" h="3668711">
                <a:moveTo>
                  <a:pt x="3679633" y="198303"/>
                </a:moveTo>
                <a:cubicBezTo>
                  <a:pt x="3653927" y="194631"/>
                  <a:pt x="3577696" y="182043"/>
                  <a:pt x="3558448" y="176269"/>
                </a:cubicBezTo>
                <a:cubicBezTo>
                  <a:pt x="3361312" y="117129"/>
                  <a:pt x="3663633" y="193940"/>
                  <a:pt x="3437262" y="132202"/>
                </a:cubicBezTo>
                <a:cubicBezTo>
                  <a:pt x="3419197" y="127275"/>
                  <a:pt x="3400113" y="126566"/>
                  <a:pt x="3382178" y="121185"/>
                </a:cubicBezTo>
                <a:cubicBezTo>
                  <a:pt x="3363236" y="115502"/>
                  <a:pt x="3346431" y="103295"/>
                  <a:pt x="3327094" y="99151"/>
                </a:cubicBezTo>
                <a:cubicBezTo>
                  <a:pt x="3294578" y="92183"/>
                  <a:pt x="3260993" y="91806"/>
                  <a:pt x="3227942" y="88134"/>
                </a:cubicBezTo>
                <a:cubicBezTo>
                  <a:pt x="3205573" y="82542"/>
                  <a:pt x="3172956" y="75586"/>
                  <a:pt x="3150824" y="66101"/>
                </a:cubicBezTo>
                <a:cubicBezTo>
                  <a:pt x="3106687" y="47185"/>
                  <a:pt x="3115041" y="43384"/>
                  <a:pt x="3073706" y="33050"/>
                </a:cubicBezTo>
                <a:cubicBezTo>
                  <a:pt x="3055540" y="28508"/>
                  <a:pt x="3036900" y="26095"/>
                  <a:pt x="3018621" y="22033"/>
                </a:cubicBezTo>
                <a:cubicBezTo>
                  <a:pt x="2878646" y="-9073"/>
                  <a:pt x="3085544" y="33212"/>
                  <a:pt x="2919470" y="0"/>
                </a:cubicBezTo>
                <a:cubicBezTo>
                  <a:pt x="2835007" y="3672"/>
                  <a:pt x="2750393" y="4771"/>
                  <a:pt x="2666082" y="11016"/>
                </a:cubicBezTo>
                <a:cubicBezTo>
                  <a:pt x="2636795" y="13185"/>
                  <a:pt x="2616402" y="26190"/>
                  <a:pt x="2588964" y="33050"/>
                </a:cubicBezTo>
                <a:cubicBezTo>
                  <a:pt x="2528070" y="48274"/>
                  <a:pt x="2525161" y="42647"/>
                  <a:pt x="2456761" y="55084"/>
                </a:cubicBezTo>
                <a:cubicBezTo>
                  <a:pt x="2441864" y="57793"/>
                  <a:pt x="2427383" y="62429"/>
                  <a:pt x="2412694" y="66101"/>
                </a:cubicBezTo>
                <a:cubicBezTo>
                  <a:pt x="2337593" y="116166"/>
                  <a:pt x="2432288" y="59568"/>
                  <a:pt x="2313542" y="99151"/>
                </a:cubicBezTo>
                <a:cubicBezTo>
                  <a:pt x="2300981" y="103338"/>
                  <a:pt x="2292334" y="115263"/>
                  <a:pt x="2280491" y="121185"/>
                </a:cubicBezTo>
                <a:cubicBezTo>
                  <a:pt x="2270104" y="126378"/>
                  <a:pt x="2257592" y="126562"/>
                  <a:pt x="2247441" y="132202"/>
                </a:cubicBezTo>
                <a:cubicBezTo>
                  <a:pt x="2224292" y="145062"/>
                  <a:pt x="2203374" y="161580"/>
                  <a:pt x="2181340" y="176269"/>
                </a:cubicBezTo>
                <a:cubicBezTo>
                  <a:pt x="2170323" y="183614"/>
                  <a:pt x="2160583" y="193385"/>
                  <a:pt x="2148289" y="198303"/>
                </a:cubicBezTo>
                <a:cubicBezTo>
                  <a:pt x="2129928" y="205648"/>
                  <a:pt x="2110893" y="211493"/>
                  <a:pt x="2093205" y="220337"/>
                </a:cubicBezTo>
                <a:cubicBezTo>
                  <a:pt x="2081362" y="226259"/>
                  <a:pt x="2071997" y="236450"/>
                  <a:pt x="2060154" y="242371"/>
                </a:cubicBezTo>
                <a:cubicBezTo>
                  <a:pt x="2049767" y="247564"/>
                  <a:pt x="2037490" y="248194"/>
                  <a:pt x="2027103" y="253387"/>
                </a:cubicBezTo>
                <a:cubicBezTo>
                  <a:pt x="1976772" y="278552"/>
                  <a:pt x="1934215" y="316357"/>
                  <a:pt x="1883884" y="341522"/>
                </a:cubicBezTo>
                <a:cubicBezTo>
                  <a:pt x="1873497" y="346715"/>
                  <a:pt x="1861850" y="348867"/>
                  <a:pt x="1850833" y="352539"/>
                </a:cubicBezTo>
                <a:cubicBezTo>
                  <a:pt x="1772234" y="404940"/>
                  <a:pt x="1877570" y="339564"/>
                  <a:pt x="1740665" y="396607"/>
                </a:cubicBezTo>
                <a:cubicBezTo>
                  <a:pt x="1720899" y="404843"/>
                  <a:pt x="1704732" y="420081"/>
                  <a:pt x="1685580" y="429657"/>
                </a:cubicBezTo>
                <a:cubicBezTo>
                  <a:pt x="1675193" y="434850"/>
                  <a:pt x="1663204" y="436100"/>
                  <a:pt x="1652530" y="440674"/>
                </a:cubicBezTo>
                <a:cubicBezTo>
                  <a:pt x="1637435" y="447143"/>
                  <a:pt x="1622721" y="454560"/>
                  <a:pt x="1608462" y="462708"/>
                </a:cubicBezTo>
                <a:cubicBezTo>
                  <a:pt x="1596966" y="469277"/>
                  <a:pt x="1587511" y="479365"/>
                  <a:pt x="1575412" y="484742"/>
                </a:cubicBezTo>
                <a:cubicBezTo>
                  <a:pt x="1554188" y="494175"/>
                  <a:pt x="1531345" y="499431"/>
                  <a:pt x="1509311" y="506775"/>
                </a:cubicBezTo>
                <a:cubicBezTo>
                  <a:pt x="1426334" y="562093"/>
                  <a:pt x="1531791" y="497141"/>
                  <a:pt x="1432193" y="539826"/>
                </a:cubicBezTo>
                <a:cubicBezTo>
                  <a:pt x="1420023" y="545042"/>
                  <a:pt x="1410985" y="555938"/>
                  <a:pt x="1399142" y="561860"/>
                </a:cubicBezTo>
                <a:cubicBezTo>
                  <a:pt x="1381454" y="570704"/>
                  <a:pt x="1361016" y="573719"/>
                  <a:pt x="1344058" y="583894"/>
                </a:cubicBezTo>
                <a:cubicBezTo>
                  <a:pt x="1207030" y="666110"/>
                  <a:pt x="1351833" y="592505"/>
                  <a:pt x="1255923" y="661012"/>
                </a:cubicBezTo>
                <a:cubicBezTo>
                  <a:pt x="1232103" y="678026"/>
                  <a:pt x="1205774" y="685072"/>
                  <a:pt x="1178805" y="694062"/>
                </a:cubicBezTo>
                <a:cubicBezTo>
                  <a:pt x="1034839" y="802037"/>
                  <a:pt x="1214413" y="668629"/>
                  <a:pt x="1101687" y="749147"/>
                </a:cubicBezTo>
                <a:cubicBezTo>
                  <a:pt x="1086746" y="759819"/>
                  <a:pt x="1073670" y="773280"/>
                  <a:pt x="1057619" y="782197"/>
                </a:cubicBezTo>
                <a:cubicBezTo>
                  <a:pt x="1040332" y="791801"/>
                  <a:pt x="1019822" y="794627"/>
                  <a:pt x="1002535" y="804231"/>
                </a:cubicBezTo>
                <a:cubicBezTo>
                  <a:pt x="957655" y="829164"/>
                  <a:pt x="966692" y="838677"/>
                  <a:pt x="925417" y="859315"/>
                </a:cubicBezTo>
                <a:cubicBezTo>
                  <a:pt x="801811" y="921119"/>
                  <a:pt x="1008781" y="800661"/>
                  <a:pt x="848299" y="892366"/>
                </a:cubicBezTo>
                <a:cubicBezTo>
                  <a:pt x="763408" y="940876"/>
                  <a:pt x="878825" y="881578"/>
                  <a:pt x="771180" y="958467"/>
                </a:cubicBezTo>
                <a:cubicBezTo>
                  <a:pt x="761730" y="965217"/>
                  <a:pt x="749147" y="965812"/>
                  <a:pt x="738130" y="969484"/>
                </a:cubicBezTo>
                <a:cubicBezTo>
                  <a:pt x="727113" y="980501"/>
                  <a:pt x="717543" y="993186"/>
                  <a:pt x="705079" y="1002534"/>
                </a:cubicBezTo>
                <a:cubicBezTo>
                  <a:pt x="606942" y="1076136"/>
                  <a:pt x="692972" y="990407"/>
                  <a:pt x="583894" y="1079653"/>
                </a:cubicBezTo>
                <a:cubicBezTo>
                  <a:pt x="563797" y="1096096"/>
                  <a:pt x="548351" y="1117638"/>
                  <a:pt x="528809" y="1134737"/>
                </a:cubicBezTo>
                <a:cubicBezTo>
                  <a:pt x="518844" y="1143456"/>
                  <a:pt x="505931" y="1148295"/>
                  <a:pt x="495759" y="1156771"/>
                </a:cubicBezTo>
                <a:cubicBezTo>
                  <a:pt x="410933" y="1227459"/>
                  <a:pt x="511715" y="1157149"/>
                  <a:pt x="429658" y="1211855"/>
                </a:cubicBezTo>
                <a:cubicBezTo>
                  <a:pt x="414969" y="1233889"/>
                  <a:pt x="404315" y="1259231"/>
                  <a:pt x="385590" y="1277956"/>
                </a:cubicBezTo>
                <a:cubicBezTo>
                  <a:pt x="359884" y="1303662"/>
                  <a:pt x="328637" y="1324826"/>
                  <a:pt x="308472" y="1355074"/>
                </a:cubicBezTo>
                <a:cubicBezTo>
                  <a:pt x="254789" y="1435598"/>
                  <a:pt x="320315" y="1334349"/>
                  <a:pt x="264405" y="1432192"/>
                </a:cubicBezTo>
                <a:cubicBezTo>
                  <a:pt x="257836" y="1443688"/>
                  <a:pt x="249389" y="1454015"/>
                  <a:pt x="242371" y="1465243"/>
                </a:cubicBezTo>
                <a:cubicBezTo>
                  <a:pt x="231022" y="1483401"/>
                  <a:pt x="220337" y="1501966"/>
                  <a:pt x="209320" y="1520327"/>
                </a:cubicBezTo>
                <a:cubicBezTo>
                  <a:pt x="207579" y="1529031"/>
                  <a:pt x="192943" y="1606754"/>
                  <a:pt x="187287" y="1619479"/>
                </a:cubicBezTo>
                <a:cubicBezTo>
                  <a:pt x="178590" y="1639046"/>
                  <a:pt x="163812" y="1655411"/>
                  <a:pt x="154236" y="1674563"/>
                </a:cubicBezTo>
                <a:cubicBezTo>
                  <a:pt x="139696" y="1703643"/>
                  <a:pt x="141630" y="1731272"/>
                  <a:pt x="132202" y="1762698"/>
                </a:cubicBezTo>
                <a:cubicBezTo>
                  <a:pt x="110976" y="1833449"/>
                  <a:pt x="110857" y="1805389"/>
                  <a:pt x="77118" y="1872867"/>
                </a:cubicBezTo>
                <a:cubicBezTo>
                  <a:pt x="71925" y="1883254"/>
                  <a:pt x="69291" y="1894752"/>
                  <a:pt x="66101" y="1905918"/>
                </a:cubicBezTo>
                <a:cubicBezTo>
                  <a:pt x="44327" y="1982125"/>
                  <a:pt x="64872" y="1923079"/>
                  <a:pt x="44067" y="2027103"/>
                </a:cubicBezTo>
                <a:cubicBezTo>
                  <a:pt x="38128" y="2056797"/>
                  <a:pt x="27971" y="2085543"/>
                  <a:pt x="22033" y="2115238"/>
                </a:cubicBezTo>
                <a:cubicBezTo>
                  <a:pt x="8048" y="2185169"/>
                  <a:pt x="15558" y="2152156"/>
                  <a:pt x="0" y="2214390"/>
                </a:cubicBezTo>
                <a:cubicBezTo>
                  <a:pt x="3672" y="2295180"/>
                  <a:pt x="4568" y="2376145"/>
                  <a:pt x="11017" y="2456761"/>
                </a:cubicBezTo>
                <a:cubicBezTo>
                  <a:pt x="11943" y="2468337"/>
                  <a:pt x="19956" y="2478386"/>
                  <a:pt x="22033" y="2489812"/>
                </a:cubicBezTo>
                <a:cubicBezTo>
                  <a:pt x="27329" y="2518941"/>
                  <a:pt x="28548" y="2548684"/>
                  <a:pt x="33050" y="2577947"/>
                </a:cubicBezTo>
                <a:cubicBezTo>
                  <a:pt x="49293" y="2683528"/>
                  <a:pt x="36317" y="2591012"/>
                  <a:pt x="55084" y="2666081"/>
                </a:cubicBezTo>
                <a:cubicBezTo>
                  <a:pt x="76441" y="2751508"/>
                  <a:pt x="51483" y="2691930"/>
                  <a:pt x="88135" y="2765233"/>
                </a:cubicBezTo>
                <a:cubicBezTo>
                  <a:pt x="91807" y="2783595"/>
                  <a:pt x="92577" y="2802785"/>
                  <a:pt x="99152" y="2820318"/>
                </a:cubicBezTo>
                <a:cubicBezTo>
                  <a:pt x="103801" y="2832715"/>
                  <a:pt x="117701" y="2840594"/>
                  <a:pt x="121185" y="2853368"/>
                </a:cubicBezTo>
                <a:cubicBezTo>
                  <a:pt x="136677" y="2910172"/>
                  <a:pt x="126049" y="2952661"/>
                  <a:pt x="143219" y="3007604"/>
                </a:cubicBezTo>
                <a:cubicBezTo>
                  <a:pt x="155016" y="3045355"/>
                  <a:pt x="174781" y="3080250"/>
                  <a:pt x="187287" y="3117773"/>
                </a:cubicBezTo>
                <a:cubicBezTo>
                  <a:pt x="190959" y="3128790"/>
                  <a:pt x="195784" y="3139488"/>
                  <a:pt x="198303" y="3150824"/>
                </a:cubicBezTo>
                <a:cubicBezTo>
                  <a:pt x="203149" y="3172630"/>
                  <a:pt x="199330" y="3196946"/>
                  <a:pt x="209320" y="3216925"/>
                </a:cubicBezTo>
                <a:cubicBezTo>
                  <a:pt x="215242" y="3228768"/>
                  <a:pt x="231354" y="3231614"/>
                  <a:pt x="242371" y="3238959"/>
                </a:cubicBezTo>
                <a:cubicBezTo>
                  <a:pt x="249716" y="3260993"/>
                  <a:pt x="245080" y="3292177"/>
                  <a:pt x="264405" y="3305060"/>
                </a:cubicBezTo>
                <a:cubicBezTo>
                  <a:pt x="347434" y="3360414"/>
                  <a:pt x="231488" y="3279994"/>
                  <a:pt x="363556" y="3393195"/>
                </a:cubicBezTo>
                <a:cubicBezTo>
                  <a:pt x="456932" y="3473232"/>
                  <a:pt x="411642" y="3441877"/>
                  <a:pt x="495759" y="3492347"/>
                </a:cubicBezTo>
                <a:cubicBezTo>
                  <a:pt x="530370" y="3544262"/>
                  <a:pt x="501650" y="3513025"/>
                  <a:pt x="561860" y="3547431"/>
                </a:cubicBezTo>
                <a:cubicBezTo>
                  <a:pt x="573356" y="3554000"/>
                  <a:pt x="584137" y="3561769"/>
                  <a:pt x="594911" y="3569465"/>
                </a:cubicBezTo>
                <a:cubicBezTo>
                  <a:pt x="609852" y="3580137"/>
                  <a:pt x="622555" y="3594304"/>
                  <a:pt x="638978" y="3602515"/>
                </a:cubicBezTo>
                <a:cubicBezTo>
                  <a:pt x="687971" y="3627011"/>
                  <a:pt x="739646" y="3630464"/>
                  <a:pt x="793214" y="3635566"/>
                </a:cubicBezTo>
                <a:cubicBezTo>
                  <a:pt x="840879" y="3640106"/>
                  <a:pt x="888693" y="3642911"/>
                  <a:pt x="936433" y="3646583"/>
                </a:cubicBezTo>
                <a:cubicBezTo>
                  <a:pt x="951122" y="3650255"/>
                  <a:pt x="965452" y="3655928"/>
                  <a:pt x="980501" y="3657600"/>
                </a:cubicBezTo>
                <a:cubicBezTo>
                  <a:pt x="1159804" y="3677522"/>
                  <a:pt x="1190922" y="3666275"/>
                  <a:pt x="1399142" y="3657600"/>
                </a:cubicBezTo>
                <a:cubicBezTo>
                  <a:pt x="1413261" y="3654070"/>
                  <a:pt x="1460456" y="3643468"/>
                  <a:pt x="1476260" y="3635566"/>
                </a:cubicBezTo>
                <a:cubicBezTo>
                  <a:pt x="1488103" y="3629645"/>
                  <a:pt x="1497815" y="3620101"/>
                  <a:pt x="1509311" y="3613532"/>
                </a:cubicBezTo>
                <a:cubicBezTo>
                  <a:pt x="1523570" y="3605384"/>
                  <a:pt x="1538371" y="3598168"/>
                  <a:pt x="1553378" y="3591498"/>
                </a:cubicBezTo>
                <a:cubicBezTo>
                  <a:pt x="1571449" y="3583466"/>
                  <a:pt x="1590774" y="3578309"/>
                  <a:pt x="1608462" y="3569465"/>
                </a:cubicBezTo>
                <a:cubicBezTo>
                  <a:pt x="1620305" y="3563544"/>
                  <a:pt x="1630017" y="3554000"/>
                  <a:pt x="1641513" y="3547431"/>
                </a:cubicBezTo>
                <a:cubicBezTo>
                  <a:pt x="1655772" y="3539283"/>
                  <a:pt x="1671321" y="3533545"/>
                  <a:pt x="1685580" y="3525397"/>
                </a:cubicBezTo>
                <a:cubicBezTo>
                  <a:pt x="1697076" y="3518828"/>
                  <a:pt x="1706461" y="3508579"/>
                  <a:pt x="1718631" y="3503363"/>
                </a:cubicBezTo>
                <a:cubicBezTo>
                  <a:pt x="1732548" y="3497399"/>
                  <a:pt x="1748010" y="3496019"/>
                  <a:pt x="1762699" y="3492347"/>
                </a:cubicBezTo>
                <a:cubicBezTo>
                  <a:pt x="1804508" y="3429631"/>
                  <a:pt x="1760476" y="3481026"/>
                  <a:pt x="1817783" y="3448279"/>
                </a:cubicBezTo>
                <a:cubicBezTo>
                  <a:pt x="1833725" y="3439169"/>
                  <a:pt x="1845990" y="3424480"/>
                  <a:pt x="1861850" y="3415228"/>
                </a:cubicBezTo>
                <a:cubicBezTo>
                  <a:pt x="1890222" y="3398678"/>
                  <a:pt x="1922656" y="3389381"/>
                  <a:pt x="1949985" y="3371161"/>
                </a:cubicBezTo>
                <a:cubicBezTo>
                  <a:pt x="1961002" y="3363816"/>
                  <a:pt x="1970936" y="3354505"/>
                  <a:pt x="1983036" y="3349127"/>
                </a:cubicBezTo>
                <a:cubicBezTo>
                  <a:pt x="2027892" y="3329191"/>
                  <a:pt x="2067042" y="3322102"/>
                  <a:pt x="2115238" y="3316077"/>
                </a:cubicBezTo>
                <a:cubicBezTo>
                  <a:pt x="2151859" y="3311499"/>
                  <a:pt x="2188684" y="3308732"/>
                  <a:pt x="2225407" y="3305060"/>
                </a:cubicBezTo>
                <a:cubicBezTo>
                  <a:pt x="2285519" y="3285023"/>
                  <a:pt x="2241536" y="3297494"/>
                  <a:pt x="2335576" y="3283026"/>
                </a:cubicBezTo>
                <a:cubicBezTo>
                  <a:pt x="2473862" y="3261751"/>
                  <a:pt x="2335572" y="3276416"/>
                  <a:pt x="2566930" y="3260992"/>
                </a:cubicBezTo>
                <a:cubicBezTo>
                  <a:pt x="2603653" y="3253648"/>
                  <a:pt x="2640219" y="3245467"/>
                  <a:pt x="2677099" y="3238959"/>
                </a:cubicBezTo>
                <a:cubicBezTo>
                  <a:pt x="2702671" y="3234446"/>
                  <a:pt x="2728669" y="3232587"/>
                  <a:pt x="2754217" y="3227942"/>
                </a:cubicBezTo>
                <a:cubicBezTo>
                  <a:pt x="2801569" y="3219332"/>
                  <a:pt x="2790042" y="3217706"/>
                  <a:pt x="2831335" y="3205908"/>
                </a:cubicBezTo>
                <a:cubicBezTo>
                  <a:pt x="2845894" y="3201748"/>
                  <a:pt x="2860843" y="3199051"/>
                  <a:pt x="2875402" y="3194891"/>
                </a:cubicBezTo>
                <a:cubicBezTo>
                  <a:pt x="2886568" y="3191701"/>
                  <a:pt x="2897287" y="3187064"/>
                  <a:pt x="2908453" y="3183874"/>
                </a:cubicBezTo>
                <a:cubicBezTo>
                  <a:pt x="2957051" y="3169989"/>
                  <a:pt x="2943321" y="3177684"/>
                  <a:pt x="2985571" y="3161841"/>
                </a:cubicBezTo>
                <a:cubicBezTo>
                  <a:pt x="3032034" y="3144418"/>
                  <a:pt x="3062198" y="3131511"/>
                  <a:pt x="3106756" y="3106756"/>
                </a:cubicBezTo>
                <a:cubicBezTo>
                  <a:pt x="3118331" y="3100326"/>
                  <a:pt x="3127637" y="3089938"/>
                  <a:pt x="3139807" y="3084722"/>
                </a:cubicBezTo>
                <a:cubicBezTo>
                  <a:pt x="3153724" y="3078758"/>
                  <a:pt x="3169316" y="3077865"/>
                  <a:pt x="3183874" y="3073706"/>
                </a:cubicBezTo>
                <a:cubicBezTo>
                  <a:pt x="3195040" y="3070516"/>
                  <a:pt x="3205908" y="3066361"/>
                  <a:pt x="3216925" y="3062689"/>
                </a:cubicBezTo>
                <a:cubicBezTo>
                  <a:pt x="3227942" y="3051672"/>
                  <a:pt x="3237678" y="3039203"/>
                  <a:pt x="3249976" y="3029638"/>
                </a:cubicBezTo>
                <a:cubicBezTo>
                  <a:pt x="3270879" y="3013380"/>
                  <a:pt x="3294043" y="3000260"/>
                  <a:pt x="3316077" y="2985571"/>
                </a:cubicBezTo>
                <a:cubicBezTo>
                  <a:pt x="3393523" y="2933940"/>
                  <a:pt x="3300608" y="2994594"/>
                  <a:pt x="3448279" y="2908453"/>
                </a:cubicBezTo>
                <a:cubicBezTo>
                  <a:pt x="3505231" y="2875231"/>
                  <a:pt x="3456281" y="2894769"/>
                  <a:pt x="3514380" y="2875402"/>
                </a:cubicBezTo>
                <a:cubicBezTo>
                  <a:pt x="3592454" y="2797328"/>
                  <a:pt x="3493004" y="2891434"/>
                  <a:pt x="3602515" y="2809301"/>
                </a:cubicBezTo>
                <a:cubicBezTo>
                  <a:pt x="3614979" y="2799953"/>
                  <a:pt x="3623597" y="2786224"/>
                  <a:pt x="3635566" y="2776250"/>
                </a:cubicBezTo>
                <a:cubicBezTo>
                  <a:pt x="3645738" y="2767773"/>
                  <a:pt x="3657600" y="2761561"/>
                  <a:pt x="3668617" y="2754216"/>
                </a:cubicBezTo>
                <a:lnTo>
                  <a:pt x="3734718" y="2655065"/>
                </a:lnTo>
                <a:lnTo>
                  <a:pt x="3756752" y="2622014"/>
                </a:lnTo>
                <a:cubicBezTo>
                  <a:pt x="3770879" y="2579632"/>
                  <a:pt x="3777661" y="2548897"/>
                  <a:pt x="3800819" y="2511845"/>
                </a:cubicBezTo>
                <a:cubicBezTo>
                  <a:pt x="3810551" y="2496275"/>
                  <a:pt x="3822853" y="2482467"/>
                  <a:pt x="3833870" y="2467778"/>
                </a:cubicBezTo>
                <a:cubicBezTo>
                  <a:pt x="3837542" y="2456761"/>
                  <a:pt x="3838445" y="2444390"/>
                  <a:pt x="3844887" y="2434727"/>
                </a:cubicBezTo>
                <a:cubicBezTo>
                  <a:pt x="3853529" y="2421764"/>
                  <a:pt x="3867798" y="2413506"/>
                  <a:pt x="3877937" y="2401677"/>
                </a:cubicBezTo>
                <a:cubicBezTo>
                  <a:pt x="3883926" y="2394690"/>
                  <a:pt x="3926045" y="2338511"/>
                  <a:pt x="3933021" y="2324559"/>
                </a:cubicBezTo>
                <a:cubicBezTo>
                  <a:pt x="3941865" y="2306871"/>
                  <a:pt x="3946768" y="2287430"/>
                  <a:pt x="3955055" y="2269474"/>
                </a:cubicBezTo>
                <a:cubicBezTo>
                  <a:pt x="3968819" y="2239651"/>
                  <a:pt x="3984434" y="2210717"/>
                  <a:pt x="3999123" y="2181339"/>
                </a:cubicBezTo>
                <a:cubicBezTo>
                  <a:pt x="4006467" y="2166650"/>
                  <a:pt x="4017173" y="2153204"/>
                  <a:pt x="4021156" y="2137272"/>
                </a:cubicBezTo>
                <a:cubicBezTo>
                  <a:pt x="4035384" y="2080359"/>
                  <a:pt x="4023774" y="2105802"/>
                  <a:pt x="4054207" y="2060154"/>
                </a:cubicBezTo>
                <a:cubicBezTo>
                  <a:pt x="4061552" y="2038120"/>
                  <a:pt x="4070608" y="2016585"/>
                  <a:pt x="4076241" y="1994053"/>
                </a:cubicBezTo>
                <a:cubicBezTo>
                  <a:pt x="4102815" y="1887752"/>
                  <a:pt x="4092335" y="1935612"/>
                  <a:pt x="4109291" y="1850833"/>
                </a:cubicBezTo>
                <a:cubicBezTo>
                  <a:pt x="4143038" y="1496499"/>
                  <a:pt x="4134887" y="1682102"/>
                  <a:pt x="4120308" y="1222872"/>
                </a:cubicBezTo>
                <a:cubicBezTo>
                  <a:pt x="4117160" y="1123702"/>
                  <a:pt x="4114795" y="1024483"/>
                  <a:pt x="4109291" y="925416"/>
                </a:cubicBezTo>
                <a:cubicBezTo>
                  <a:pt x="4105921" y="864750"/>
                  <a:pt x="4096947" y="818301"/>
                  <a:pt x="4087258" y="760163"/>
                </a:cubicBezTo>
                <a:cubicBezTo>
                  <a:pt x="4082449" y="697652"/>
                  <a:pt x="4078565" y="606532"/>
                  <a:pt x="4065224" y="539826"/>
                </a:cubicBezTo>
                <a:cubicBezTo>
                  <a:pt x="4062946" y="528439"/>
                  <a:pt x="4057024" y="518041"/>
                  <a:pt x="4054207" y="506775"/>
                </a:cubicBezTo>
                <a:cubicBezTo>
                  <a:pt x="4047921" y="481630"/>
                  <a:pt x="4044765" y="443826"/>
                  <a:pt x="4032173" y="418641"/>
                </a:cubicBezTo>
                <a:cubicBezTo>
                  <a:pt x="4026252" y="406798"/>
                  <a:pt x="4020105" y="394309"/>
                  <a:pt x="4010140" y="385590"/>
                </a:cubicBezTo>
                <a:cubicBezTo>
                  <a:pt x="3963516" y="344793"/>
                  <a:pt x="3956383" y="345637"/>
                  <a:pt x="3910988" y="330506"/>
                </a:cubicBezTo>
                <a:cubicBezTo>
                  <a:pt x="3861709" y="256588"/>
                  <a:pt x="3919761" y="329011"/>
                  <a:pt x="3855903" y="286438"/>
                </a:cubicBezTo>
                <a:cubicBezTo>
                  <a:pt x="3842940" y="277796"/>
                  <a:pt x="3835151" y="262952"/>
                  <a:pt x="3822853" y="253387"/>
                </a:cubicBezTo>
                <a:cubicBezTo>
                  <a:pt x="3753071" y="199112"/>
                  <a:pt x="3777344" y="216777"/>
                  <a:pt x="3712684" y="198303"/>
                </a:cubicBezTo>
                <a:cubicBezTo>
                  <a:pt x="3670060" y="186125"/>
                  <a:pt x="3705339" y="201975"/>
                  <a:pt x="3679633" y="198303"/>
                </a:cubicBezTo>
                <a:close/>
              </a:path>
            </a:pathLst>
          </a:custGeom>
          <a:no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3"/>
          <p:cNvSpPr/>
          <p:nvPr/>
        </p:nvSpPr>
        <p:spPr>
          <a:xfrm>
            <a:off x="5398265" y="1443210"/>
            <a:ext cx="3651014" cy="2258457"/>
          </a:xfrm>
          <a:custGeom>
            <a:avLst/>
            <a:gdLst>
              <a:gd name="connsiteX0" fmla="*/ 1156771 w 3651014"/>
              <a:gd name="connsiteY0" fmla="*/ 77118 h 2258457"/>
              <a:gd name="connsiteX1" fmla="*/ 1101687 w 3651014"/>
              <a:gd name="connsiteY1" fmla="*/ 55084 h 2258457"/>
              <a:gd name="connsiteX2" fmla="*/ 1035586 w 3651014"/>
              <a:gd name="connsiteY2" fmla="*/ 44067 h 2258457"/>
              <a:gd name="connsiteX3" fmla="*/ 815248 w 3651014"/>
              <a:gd name="connsiteY3" fmla="*/ 22033 h 2258457"/>
              <a:gd name="connsiteX4" fmla="*/ 550843 w 3651014"/>
              <a:gd name="connsiteY4" fmla="*/ 0 h 2258457"/>
              <a:gd name="connsiteX5" fmla="*/ 341523 w 3651014"/>
              <a:gd name="connsiteY5" fmla="*/ 11017 h 2258457"/>
              <a:gd name="connsiteX6" fmla="*/ 275422 w 3651014"/>
              <a:gd name="connsiteY6" fmla="*/ 33050 h 2258457"/>
              <a:gd name="connsiteX7" fmla="*/ 242371 w 3651014"/>
              <a:gd name="connsiteY7" fmla="*/ 44067 h 2258457"/>
              <a:gd name="connsiteX8" fmla="*/ 110169 w 3651014"/>
              <a:gd name="connsiteY8" fmla="*/ 132202 h 2258457"/>
              <a:gd name="connsiteX9" fmla="*/ 77118 w 3651014"/>
              <a:gd name="connsiteY9" fmla="*/ 154236 h 2258457"/>
              <a:gd name="connsiteX10" fmla="*/ 66101 w 3651014"/>
              <a:gd name="connsiteY10" fmla="*/ 187286 h 2258457"/>
              <a:gd name="connsiteX11" fmla="*/ 33051 w 3651014"/>
              <a:gd name="connsiteY11" fmla="*/ 209320 h 2258457"/>
              <a:gd name="connsiteX12" fmla="*/ 11017 w 3651014"/>
              <a:gd name="connsiteY12" fmla="*/ 297455 h 2258457"/>
              <a:gd name="connsiteX13" fmla="*/ 0 w 3651014"/>
              <a:gd name="connsiteY13" fmla="*/ 341523 h 2258457"/>
              <a:gd name="connsiteX14" fmla="*/ 33051 w 3651014"/>
              <a:gd name="connsiteY14" fmla="*/ 572877 h 2258457"/>
              <a:gd name="connsiteX15" fmla="*/ 66101 w 3651014"/>
              <a:gd name="connsiteY15" fmla="*/ 616944 h 2258457"/>
              <a:gd name="connsiteX16" fmla="*/ 88135 w 3651014"/>
              <a:gd name="connsiteY16" fmla="*/ 661012 h 2258457"/>
              <a:gd name="connsiteX17" fmla="*/ 110169 w 3651014"/>
              <a:gd name="connsiteY17" fmla="*/ 694062 h 2258457"/>
              <a:gd name="connsiteX18" fmla="*/ 143219 w 3651014"/>
              <a:gd name="connsiteY18" fmla="*/ 760163 h 2258457"/>
              <a:gd name="connsiteX19" fmla="*/ 165253 w 3651014"/>
              <a:gd name="connsiteY19" fmla="*/ 804231 h 2258457"/>
              <a:gd name="connsiteX20" fmla="*/ 198304 w 3651014"/>
              <a:gd name="connsiteY20" fmla="*/ 826265 h 2258457"/>
              <a:gd name="connsiteX21" fmla="*/ 264405 w 3651014"/>
              <a:gd name="connsiteY21" fmla="*/ 914400 h 2258457"/>
              <a:gd name="connsiteX22" fmla="*/ 286439 w 3651014"/>
              <a:gd name="connsiteY22" fmla="*/ 947450 h 2258457"/>
              <a:gd name="connsiteX23" fmla="*/ 363557 w 3651014"/>
              <a:gd name="connsiteY23" fmla="*/ 1013551 h 2258457"/>
              <a:gd name="connsiteX24" fmla="*/ 385590 w 3651014"/>
              <a:gd name="connsiteY24" fmla="*/ 1046602 h 2258457"/>
              <a:gd name="connsiteX25" fmla="*/ 451692 w 3651014"/>
              <a:gd name="connsiteY25" fmla="*/ 1101686 h 2258457"/>
              <a:gd name="connsiteX26" fmla="*/ 517793 w 3651014"/>
              <a:gd name="connsiteY26" fmla="*/ 1145754 h 2258457"/>
              <a:gd name="connsiteX27" fmla="*/ 616945 w 3651014"/>
              <a:gd name="connsiteY27" fmla="*/ 1211855 h 2258457"/>
              <a:gd name="connsiteX28" fmla="*/ 649995 w 3651014"/>
              <a:gd name="connsiteY28" fmla="*/ 1233889 h 2258457"/>
              <a:gd name="connsiteX29" fmla="*/ 694063 w 3651014"/>
              <a:gd name="connsiteY29" fmla="*/ 1255923 h 2258457"/>
              <a:gd name="connsiteX30" fmla="*/ 727113 w 3651014"/>
              <a:gd name="connsiteY30" fmla="*/ 1277956 h 2258457"/>
              <a:gd name="connsiteX31" fmla="*/ 760164 w 3651014"/>
              <a:gd name="connsiteY31" fmla="*/ 1288973 h 2258457"/>
              <a:gd name="connsiteX32" fmla="*/ 793215 w 3651014"/>
              <a:gd name="connsiteY32" fmla="*/ 1311007 h 2258457"/>
              <a:gd name="connsiteX33" fmla="*/ 826265 w 3651014"/>
              <a:gd name="connsiteY33" fmla="*/ 1322024 h 2258457"/>
              <a:gd name="connsiteX34" fmla="*/ 903383 w 3651014"/>
              <a:gd name="connsiteY34" fmla="*/ 1366091 h 2258457"/>
              <a:gd name="connsiteX35" fmla="*/ 980501 w 3651014"/>
              <a:gd name="connsiteY35" fmla="*/ 1388125 h 2258457"/>
              <a:gd name="connsiteX36" fmla="*/ 1013552 w 3651014"/>
              <a:gd name="connsiteY36" fmla="*/ 1410159 h 2258457"/>
              <a:gd name="connsiteX37" fmla="*/ 1079653 w 3651014"/>
              <a:gd name="connsiteY37" fmla="*/ 1443209 h 2258457"/>
              <a:gd name="connsiteX38" fmla="*/ 1145754 w 3651014"/>
              <a:gd name="connsiteY38" fmla="*/ 1487277 h 2258457"/>
              <a:gd name="connsiteX39" fmla="*/ 1178805 w 3651014"/>
              <a:gd name="connsiteY39" fmla="*/ 1520327 h 2258457"/>
              <a:gd name="connsiteX40" fmla="*/ 1222872 w 3651014"/>
              <a:gd name="connsiteY40" fmla="*/ 1531344 h 2258457"/>
              <a:gd name="connsiteX41" fmla="*/ 1266940 w 3651014"/>
              <a:gd name="connsiteY41" fmla="*/ 1553378 h 2258457"/>
              <a:gd name="connsiteX42" fmla="*/ 1299990 w 3651014"/>
              <a:gd name="connsiteY42" fmla="*/ 1564395 h 2258457"/>
              <a:gd name="connsiteX43" fmla="*/ 1355075 w 3651014"/>
              <a:gd name="connsiteY43" fmla="*/ 1586429 h 2258457"/>
              <a:gd name="connsiteX44" fmla="*/ 1443210 w 3651014"/>
              <a:gd name="connsiteY44" fmla="*/ 1630496 h 2258457"/>
              <a:gd name="connsiteX45" fmla="*/ 1509311 w 3651014"/>
              <a:gd name="connsiteY45" fmla="*/ 1652530 h 2258457"/>
              <a:gd name="connsiteX46" fmla="*/ 1542362 w 3651014"/>
              <a:gd name="connsiteY46" fmla="*/ 1663547 h 2258457"/>
              <a:gd name="connsiteX47" fmla="*/ 1608463 w 3651014"/>
              <a:gd name="connsiteY47" fmla="*/ 1696597 h 2258457"/>
              <a:gd name="connsiteX48" fmla="*/ 1619480 w 3651014"/>
              <a:gd name="connsiteY48" fmla="*/ 1729648 h 2258457"/>
              <a:gd name="connsiteX49" fmla="*/ 1652530 w 3651014"/>
              <a:gd name="connsiteY49" fmla="*/ 1751682 h 2258457"/>
              <a:gd name="connsiteX50" fmla="*/ 1718631 w 3651014"/>
              <a:gd name="connsiteY50" fmla="*/ 1795749 h 2258457"/>
              <a:gd name="connsiteX51" fmla="*/ 1751682 w 3651014"/>
              <a:gd name="connsiteY51" fmla="*/ 1828800 h 2258457"/>
              <a:gd name="connsiteX52" fmla="*/ 1817783 w 3651014"/>
              <a:gd name="connsiteY52" fmla="*/ 1872867 h 2258457"/>
              <a:gd name="connsiteX53" fmla="*/ 1883884 w 3651014"/>
              <a:gd name="connsiteY53" fmla="*/ 1949985 h 2258457"/>
              <a:gd name="connsiteX54" fmla="*/ 1916935 w 3651014"/>
              <a:gd name="connsiteY54" fmla="*/ 1972019 h 2258457"/>
              <a:gd name="connsiteX55" fmla="*/ 1949986 w 3651014"/>
              <a:gd name="connsiteY55" fmla="*/ 2005070 h 2258457"/>
              <a:gd name="connsiteX56" fmla="*/ 2016087 w 3651014"/>
              <a:gd name="connsiteY56" fmla="*/ 2038120 h 2258457"/>
              <a:gd name="connsiteX57" fmla="*/ 2049137 w 3651014"/>
              <a:gd name="connsiteY57" fmla="*/ 2071171 h 2258457"/>
              <a:gd name="connsiteX58" fmla="*/ 2082188 w 3651014"/>
              <a:gd name="connsiteY58" fmla="*/ 2093204 h 2258457"/>
              <a:gd name="connsiteX59" fmla="*/ 2104222 w 3651014"/>
              <a:gd name="connsiteY59" fmla="*/ 2126255 h 2258457"/>
              <a:gd name="connsiteX60" fmla="*/ 2170323 w 3651014"/>
              <a:gd name="connsiteY60" fmla="*/ 2148289 h 2258457"/>
              <a:gd name="connsiteX61" fmla="*/ 2203374 w 3651014"/>
              <a:gd name="connsiteY61" fmla="*/ 2159306 h 2258457"/>
              <a:gd name="connsiteX62" fmla="*/ 2236424 w 3651014"/>
              <a:gd name="connsiteY62" fmla="*/ 2181339 h 2258457"/>
              <a:gd name="connsiteX63" fmla="*/ 2390660 w 3651014"/>
              <a:gd name="connsiteY63" fmla="*/ 2225407 h 2258457"/>
              <a:gd name="connsiteX64" fmla="*/ 2434728 w 3651014"/>
              <a:gd name="connsiteY64" fmla="*/ 2236424 h 2258457"/>
              <a:gd name="connsiteX65" fmla="*/ 2478795 w 3651014"/>
              <a:gd name="connsiteY65" fmla="*/ 2247441 h 2258457"/>
              <a:gd name="connsiteX66" fmla="*/ 2533880 w 3651014"/>
              <a:gd name="connsiteY66" fmla="*/ 2258457 h 2258457"/>
              <a:gd name="connsiteX67" fmla="*/ 2754217 w 3651014"/>
              <a:gd name="connsiteY67" fmla="*/ 2247441 h 2258457"/>
              <a:gd name="connsiteX68" fmla="*/ 2853369 w 3651014"/>
              <a:gd name="connsiteY68" fmla="*/ 2203373 h 2258457"/>
              <a:gd name="connsiteX69" fmla="*/ 2897436 w 3651014"/>
              <a:gd name="connsiteY69" fmla="*/ 2192356 h 2258457"/>
              <a:gd name="connsiteX70" fmla="*/ 2974554 w 3651014"/>
              <a:gd name="connsiteY70" fmla="*/ 2148289 h 2258457"/>
              <a:gd name="connsiteX71" fmla="*/ 3051672 w 3651014"/>
              <a:gd name="connsiteY71" fmla="*/ 2115238 h 2258457"/>
              <a:gd name="connsiteX72" fmla="*/ 3150824 w 3651014"/>
              <a:gd name="connsiteY72" fmla="*/ 2060154 h 2258457"/>
              <a:gd name="connsiteX73" fmla="*/ 3227942 w 3651014"/>
              <a:gd name="connsiteY73" fmla="*/ 2027103 h 2258457"/>
              <a:gd name="connsiteX74" fmla="*/ 3260993 w 3651014"/>
              <a:gd name="connsiteY74" fmla="*/ 2005070 h 2258457"/>
              <a:gd name="connsiteX75" fmla="*/ 3305060 w 3651014"/>
              <a:gd name="connsiteY75" fmla="*/ 1972019 h 2258457"/>
              <a:gd name="connsiteX76" fmla="*/ 3371162 w 3651014"/>
              <a:gd name="connsiteY76" fmla="*/ 1949985 h 2258457"/>
              <a:gd name="connsiteX77" fmla="*/ 3393195 w 3651014"/>
              <a:gd name="connsiteY77" fmla="*/ 1916935 h 2258457"/>
              <a:gd name="connsiteX78" fmla="*/ 3459296 w 3651014"/>
              <a:gd name="connsiteY78" fmla="*/ 1872867 h 2258457"/>
              <a:gd name="connsiteX79" fmla="*/ 3492347 w 3651014"/>
              <a:gd name="connsiteY79" fmla="*/ 1850833 h 2258457"/>
              <a:gd name="connsiteX80" fmla="*/ 3525398 w 3651014"/>
              <a:gd name="connsiteY80" fmla="*/ 1817783 h 2258457"/>
              <a:gd name="connsiteX81" fmla="*/ 3547431 w 3651014"/>
              <a:gd name="connsiteY81" fmla="*/ 1773715 h 2258457"/>
              <a:gd name="connsiteX82" fmla="*/ 3591499 w 3651014"/>
              <a:gd name="connsiteY82" fmla="*/ 1696597 h 2258457"/>
              <a:gd name="connsiteX83" fmla="*/ 3602516 w 3651014"/>
              <a:gd name="connsiteY83" fmla="*/ 1189821 h 2258457"/>
              <a:gd name="connsiteX84" fmla="*/ 3613533 w 3651014"/>
              <a:gd name="connsiteY84" fmla="*/ 1090670 h 2258457"/>
              <a:gd name="connsiteX85" fmla="*/ 3624549 w 3651014"/>
              <a:gd name="connsiteY85" fmla="*/ 1002535 h 2258457"/>
              <a:gd name="connsiteX86" fmla="*/ 3646583 w 3651014"/>
              <a:gd name="connsiteY86" fmla="*/ 727113 h 2258457"/>
              <a:gd name="connsiteX87" fmla="*/ 3635566 w 3651014"/>
              <a:gd name="connsiteY87" fmla="*/ 572877 h 2258457"/>
              <a:gd name="connsiteX88" fmla="*/ 3525398 w 3651014"/>
              <a:gd name="connsiteY88" fmla="*/ 550843 h 2258457"/>
              <a:gd name="connsiteX89" fmla="*/ 3437263 w 3651014"/>
              <a:gd name="connsiteY89" fmla="*/ 517792 h 2258457"/>
              <a:gd name="connsiteX90" fmla="*/ 3404212 w 3651014"/>
              <a:gd name="connsiteY90" fmla="*/ 495759 h 2258457"/>
              <a:gd name="connsiteX91" fmla="*/ 3338111 w 3651014"/>
              <a:gd name="connsiteY91" fmla="*/ 473725 h 2258457"/>
              <a:gd name="connsiteX92" fmla="*/ 3305060 w 3651014"/>
              <a:gd name="connsiteY92" fmla="*/ 451691 h 2258457"/>
              <a:gd name="connsiteX93" fmla="*/ 3216925 w 3651014"/>
              <a:gd name="connsiteY93" fmla="*/ 418641 h 2258457"/>
              <a:gd name="connsiteX94" fmla="*/ 2996588 w 3651014"/>
              <a:gd name="connsiteY94" fmla="*/ 341523 h 2258457"/>
              <a:gd name="connsiteX95" fmla="*/ 2688116 w 3651014"/>
              <a:gd name="connsiteY95" fmla="*/ 352539 h 2258457"/>
              <a:gd name="connsiteX96" fmla="*/ 2588964 w 3651014"/>
              <a:gd name="connsiteY96" fmla="*/ 363556 h 2258457"/>
              <a:gd name="connsiteX97" fmla="*/ 2434728 w 3651014"/>
              <a:gd name="connsiteY97" fmla="*/ 385590 h 2258457"/>
              <a:gd name="connsiteX98" fmla="*/ 2346593 w 3651014"/>
              <a:gd name="connsiteY98" fmla="*/ 396607 h 2258457"/>
              <a:gd name="connsiteX99" fmla="*/ 2126255 w 3651014"/>
              <a:gd name="connsiteY99" fmla="*/ 385590 h 2258457"/>
              <a:gd name="connsiteX100" fmla="*/ 1983036 w 3651014"/>
              <a:gd name="connsiteY100" fmla="*/ 352539 h 2258457"/>
              <a:gd name="connsiteX101" fmla="*/ 1949986 w 3651014"/>
              <a:gd name="connsiteY101" fmla="*/ 341523 h 2258457"/>
              <a:gd name="connsiteX102" fmla="*/ 1905918 w 3651014"/>
              <a:gd name="connsiteY102" fmla="*/ 330506 h 2258457"/>
              <a:gd name="connsiteX103" fmla="*/ 1806766 w 3651014"/>
              <a:gd name="connsiteY103" fmla="*/ 286438 h 2258457"/>
              <a:gd name="connsiteX104" fmla="*/ 1773716 w 3651014"/>
              <a:gd name="connsiteY104" fmla="*/ 275421 h 2258457"/>
              <a:gd name="connsiteX105" fmla="*/ 1740665 w 3651014"/>
              <a:gd name="connsiteY105" fmla="*/ 264404 h 2258457"/>
              <a:gd name="connsiteX106" fmla="*/ 1707615 w 3651014"/>
              <a:gd name="connsiteY106" fmla="*/ 231354 h 2258457"/>
              <a:gd name="connsiteX107" fmla="*/ 1652530 w 3651014"/>
              <a:gd name="connsiteY107" fmla="*/ 209320 h 2258457"/>
              <a:gd name="connsiteX108" fmla="*/ 1509311 w 3651014"/>
              <a:gd name="connsiteY108" fmla="*/ 187286 h 2258457"/>
              <a:gd name="connsiteX109" fmla="*/ 1366092 w 3651014"/>
              <a:gd name="connsiteY109" fmla="*/ 154236 h 2258457"/>
              <a:gd name="connsiteX110" fmla="*/ 1266940 w 3651014"/>
              <a:gd name="connsiteY110" fmla="*/ 143219 h 2258457"/>
              <a:gd name="connsiteX111" fmla="*/ 1222872 w 3651014"/>
              <a:gd name="connsiteY111" fmla="*/ 121185 h 2258457"/>
              <a:gd name="connsiteX112" fmla="*/ 1156771 w 3651014"/>
              <a:gd name="connsiteY112" fmla="*/ 99151 h 2258457"/>
              <a:gd name="connsiteX113" fmla="*/ 1101687 w 3651014"/>
              <a:gd name="connsiteY113" fmla="*/ 77118 h 225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651014" h="2258457">
                <a:moveTo>
                  <a:pt x="1156771" y="77118"/>
                </a:moveTo>
                <a:cubicBezTo>
                  <a:pt x="1138410" y="69773"/>
                  <a:pt x="1120766" y="60287"/>
                  <a:pt x="1101687" y="55084"/>
                </a:cubicBezTo>
                <a:cubicBezTo>
                  <a:pt x="1080137" y="49206"/>
                  <a:pt x="1057563" y="48063"/>
                  <a:pt x="1035586" y="44067"/>
                </a:cubicBezTo>
                <a:cubicBezTo>
                  <a:pt x="909123" y="21074"/>
                  <a:pt x="1050023" y="37685"/>
                  <a:pt x="815248" y="22033"/>
                </a:cubicBezTo>
                <a:cubicBezTo>
                  <a:pt x="712678" y="7381"/>
                  <a:pt x="676252" y="0"/>
                  <a:pt x="550843" y="0"/>
                </a:cubicBezTo>
                <a:cubicBezTo>
                  <a:pt x="480973" y="0"/>
                  <a:pt x="411296" y="7345"/>
                  <a:pt x="341523" y="11017"/>
                </a:cubicBezTo>
                <a:lnTo>
                  <a:pt x="275422" y="33050"/>
                </a:lnTo>
                <a:lnTo>
                  <a:pt x="242371" y="44067"/>
                </a:lnTo>
                <a:lnTo>
                  <a:pt x="110169" y="132202"/>
                </a:lnTo>
                <a:lnTo>
                  <a:pt x="77118" y="154236"/>
                </a:lnTo>
                <a:cubicBezTo>
                  <a:pt x="73446" y="165253"/>
                  <a:pt x="73355" y="178218"/>
                  <a:pt x="66101" y="187286"/>
                </a:cubicBezTo>
                <a:cubicBezTo>
                  <a:pt x="57830" y="197625"/>
                  <a:pt x="38972" y="197477"/>
                  <a:pt x="33051" y="209320"/>
                </a:cubicBezTo>
                <a:cubicBezTo>
                  <a:pt x="19508" y="236406"/>
                  <a:pt x="18362" y="268077"/>
                  <a:pt x="11017" y="297455"/>
                </a:cubicBezTo>
                <a:lnTo>
                  <a:pt x="0" y="341523"/>
                </a:lnTo>
                <a:cubicBezTo>
                  <a:pt x="1180" y="356857"/>
                  <a:pt x="7095" y="538268"/>
                  <a:pt x="33051" y="572877"/>
                </a:cubicBezTo>
                <a:cubicBezTo>
                  <a:pt x="44068" y="587566"/>
                  <a:pt x="56370" y="601374"/>
                  <a:pt x="66101" y="616944"/>
                </a:cubicBezTo>
                <a:cubicBezTo>
                  <a:pt x="74805" y="630871"/>
                  <a:pt x="79987" y="646753"/>
                  <a:pt x="88135" y="661012"/>
                </a:cubicBezTo>
                <a:cubicBezTo>
                  <a:pt x="94704" y="672508"/>
                  <a:pt x="102824" y="683045"/>
                  <a:pt x="110169" y="694062"/>
                </a:cubicBezTo>
                <a:cubicBezTo>
                  <a:pt x="130368" y="754659"/>
                  <a:pt x="109049" y="700366"/>
                  <a:pt x="143219" y="760163"/>
                </a:cubicBezTo>
                <a:cubicBezTo>
                  <a:pt x="151367" y="774422"/>
                  <a:pt x="154739" y="791614"/>
                  <a:pt x="165253" y="804231"/>
                </a:cubicBezTo>
                <a:cubicBezTo>
                  <a:pt x="173730" y="814403"/>
                  <a:pt x="187287" y="818920"/>
                  <a:pt x="198304" y="826265"/>
                </a:cubicBezTo>
                <a:cubicBezTo>
                  <a:pt x="220338" y="855643"/>
                  <a:pt x="244034" y="883845"/>
                  <a:pt x="264405" y="914400"/>
                </a:cubicBezTo>
                <a:cubicBezTo>
                  <a:pt x="271750" y="925417"/>
                  <a:pt x="277077" y="938088"/>
                  <a:pt x="286439" y="947450"/>
                </a:cubicBezTo>
                <a:cubicBezTo>
                  <a:pt x="359367" y="1020378"/>
                  <a:pt x="303609" y="941613"/>
                  <a:pt x="363557" y="1013551"/>
                </a:cubicBezTo>
                <a:cubicBezTo>
                  <a:pt x="372033" y="1023723"/>
                  <a:pt x="377114" y="1036430"/>
                  <a:pt x="385590" y="1046602"/>
                </a:cubicBezTo>
                <a:cubicBezTo>
                  <a:pt x="429482" y="1099274"/>
                  <a:pt x="404420" y="1062293"/>
                  <a:pt x="451692" y="1101686"/>
                </a:cubicBezTo>
                <a:cubicBezTo>
                  <a:pt x="506710" y="1147534"/>
                  <a:pt x="459708" y="1126392"/>
                  <a:pt x="517793" y="1145754"/>
                </a:cubicBezTo>
                <a:lnTo>
                  <a:pt x="616945" y="1211855"/>
                </a:lnTo>
                <a:cubicBezTo>
                  <a:pt x="627962" y="1219200"/>
                  <a:pt x="638152" y="1227968"/>
                  <a:pt x="649995" y="1233889"/>
                </a:cubicBezTo>
                <a:cubicBezTo>
                  <a:pt x="664684" y="1241234"/>
                  <a:pt x="679804" y="1247775"/>
                  <a:pt x="694063" y="1255923"/>
                </a:cubicBezTo>
                <a:cubicBezTo>
                  <a:pt x="705559" y="1262492"/>
                  <a:pt x="715270" y="1272035"/>
                  <a:pt x="727113" y="1277956"/>
                </a:cubicBezTo>
                <a:cubicBezTo>
                  <a:pt x="737500" y="1283149"/>
                  <a:pt x="749777" y="1283780"/>
                  <a:pt x="760164" y="1288973"/>
                </a:cubicBezTo>
                <a:cubicBezTo>
                  <a:pt x="772007" y="1294894"/>
                  <a:pt x="781372" y="1305085"/>
                  <a:pt x="793215" y="1311007"/>
                </a:cubicBezTo>
                <a:cubicBezTo>
                  <a:pt x="803602" y="1316200"/>
                  <a:pt x="815878" y="1316831"/>
                  <a:pt x="826265" y="1322024"/>
                </a:cubicBezTo>
                <a:cubicBezTo>
                  <a:pt x="890183" y="1353983"/>
                  <a:pt x="826136" y="1337123"/>
                  <a:pt x="903383" y="1366091"/>
                </a:cubicBezTo>
                <a:cubicBezTo>
                  <a:pt x="931625" y="1376682"/>
                  <a:pt x="953865" y="1374807"/>
                  <a:pt x="980501" y="1388125"/>
                </a:cubicBezTo>
                <a:cubicBezTo>
                  <a:pt x="992344" y="1394047"/>
                  <a:pt x="1001709" y="1404237"/>
                  <a:pt x="1013552" y="1410159"/>
                </a:cubicBezTo>
                <a:cubicBezTo>
                  <a:pt x="1104784" y="1455776"/>
                  <a:pt x="984923" y="1380059"/>
                  <a:pt x="1079653" y="1443209"/>
                </a:cubicBezTo>
                <a:cubicBezTo>
                  <a:pt x="1127313" y="1514699"/>
                  <a:pt x="1069142" y="1443499"/>
                  <a:pt x="1145754" y="1487277"/>
                </a:cubicBezTo>
                <a:cubicBezTo>
                  <a:pt x="1159281" y="1495007"/>
                  <a:pt x="1165278" y="1512597"/>
                  <a:pt x="1178805" y="1520327"/>
                </a:cubicBezTo>
                <a:cubicBezTo>
                  <a:pt x="1191951" y="1527839"/>
                  <a:pt x="1208695" y="1526028"/>
                  <a:pt x="1222872" y="1531344"/>
                </a:cubicBezTo>
                <a:cubicBezTo>
                  <a:pt x="1238249" y="1537111"/>
                  <a:pt x="1251845" y="1546909"/>
                  <a:pt x="1266940" y="1553378"/>
                </a:cubicBezTo>
                <a:cubicBezTo>
                  <a:pt x="1277614" y="1557952"/>
                  <a:pt x="1289117" y="1560317"/>
                  <a:pt x="1299990" y="1564395"/>
                </a:cubicBezTo>
                <a:cubicBezTo>
                  <a:pt x="1318507" y="1571339"/>
                  <a:pt x="1337119" y="1578142"/>
                  <a:pt x="1355075" y="1586429"/>
                </a:cubicBezTo>
                <a:cubicBezTo>
                  <a:pt x="1384898" y="1600193"/>
                  <a:pt x="1412050" y="1620109"/>
                  <a:pt x="1443210" y="1630496"/>
                </a:cubicBezTo>
                <a:lnTo>
                  <a:pt x="1509311" y="1652530"/>
                </a:lnTo>
                <a:cubicBezTo>
                  <a:pt x="1520328" y="1656202"/>
                  <a:pt x="1532699" y="1657105"/>
                  <a:pt x="1542362" y="1663547"/>
                </a:cubicBezTo>
                <a:cubicBezTo>
                  <a:pt x="1585075" y="1692022"/>
                  <a:pt x="1562851" y="1681393"/>
                  <a:pt x="1608463" y="1696597"/>
                </a:cubicBezTo>
                <a:cubicBezTo>
                  <a:pt x="1612135" y="1707614"/>
                  <a:pt x="1612226" y="1720580"/>
                  <a:pt x="1619480" y="1729648"/>
                </a:cubicBezTo>
                <a:cubicBezTo>
                  <a:pt x="1627751" y="1739987"/>
                  <a:pt x="1642358" y="1743206"/>
                  <a:pt x="1652530" y="1751682"/>
                </a:cubicBezTo>
                <a:cubicBezTo>
                  <a:pt x="1707545" y="1797527"/>
                  <a:pt x="1660550" y="1776388"/>
                  <a:pt x="1718631" y="1795749"/>
                </a:cubicBezTo>
                <a:cubicBezTo>
                  <a:pt x="1729648" y="1806766"/>
                  <a:pt x="1739384" y="1819235"/>
                  <a:pt x="1751682" y="1828800"/>
                </a:cubicBezTo>
                <a:cubicBezTo>
                  <a:pt x="1772585" y="1845058"/>
                  <a:pt x="1801894" y="1851682"/>
                  <a:pt x="1817783" y="1872867"/>
                </a:cubicBezTo>
                <a:cubicBezTo>
                  <a:pt x="1842097" y="1905286"/>
                  <a:pt x="1853195" y="1924411"/>
                  <a:pt x="1883884" y="1949985"/>
                </a:cubicBezTo>
                <a:cubicBezTo>
                  <a:pt x="1894056" y="1958462"/>
                  <a:pt x="1906763" y="1963542"/>
                  <a:pt x="1916935" y="1972019"/>
                </a:cubicBezTo>
                <a:cubicBezTo>
                  <a:pt x="1928904" y="1981993"/>
                  <a:pt x="1938017" y="1995096"/>
                  <a:pt x="1949986" y="2005070"/>
                </a:cubicBezTo>
                <a:cubicBezTo>
                  <a:pt x="1978460" y="2028799"/>
                  <a:pt x="1982963" y="2027079"/>
                  <a:pt x="2016087" y="2038120"/>
                </a:cubicBezTo>
                <a:cubicBezTo>
                  <a:pt x="2027104" y="2049137"/>
                  <a:pt x="2037168" y="2061197"/>
                  <a:pt x="2049137" y="2071171"/>
                </a:cubicBezTo>
                <a:cubicBezTo>
                  <a:pt x="2059309" y="2079647"/>
                  <a:pt x="2072825" y="2083842"/>
                  <a:pt x="2082188" y="2093204"/>
                </a:cubicBezTo>
                <a:cubicBezTo>
                  <a:pt x="2091551" y="2102567"/>
                  <a:pt x="2092994" y="2119237"/>
                  <a:pt x="2104222" y="2126255"/>
                </a:cubicBezTo>
                <a:cubicBezTo>
                  <a:pt x="2123917" y="2138565"/>
                  <a:pt x="2148289" y="2140944"/>
                  <a:pt x="2170323" y="2148289"/>
                </a:cubicBezTo>
                <a:cubicBezTo>
                  <a:pt x="2181340" y="2151961"/>
                  <a:pt x="2193711" y="2152864"/>
                  <a:pt x="2203374" y="2159306"/>
                </a:cubicBezTo>
                <a:cubicBezTo>
                  <a:pt x="2214391" y="2166650"/>
                  <a:pt x="2224325" y="2175962"/>
                  <a:pt x="2236424" y="2181339"/>
                </a:cubicBezTo>
                <a:cubicBezTo>
                  <a:pt x="2277067" y="2199402"/>
                  <a:pt x="2350644" y="2215403"/>
                  <a:pt x="2390660" y="2225407"/>
                </a:cubicBezTo>
                <a:lnTo>
                  <a:pt x="2434728" y="2236424"/>
                </a:lnTo>
                <a:cubicBezTo>
                  <a:pt x="2449417" y="2240096"/>
                  <a:pt x="2463948" y="2244472"/>
                  <a:pt x="2478795" y="2247441"/>
                </a:cubicBezTo>
                <a:lnTo>
                  <a:pt x="2533880" y="2258457"/>
                </a:lnTo>
                <a:cubicBezTo>
                  <a:pt x="2607326" y="2254785"/>
                  <a:pt x="2681164" y="2255870"/>
                  <a:pt x="2754217" y="2247441"/>
                </a:cubicBezTo>
                <a:cubicBezTo>
                  <a:pt x="2847978" y="2236623"/>
                  <a:pt x="2792385" y="2229509"/>
                  <a:pt x="2853369" y="2203373"/>
                </a:cubicBezTo>
                <a:cubicBezTo>
                  <a:pt x="2867286" y="2197409"/>
                  <a:pt x="2883259" y="2197672"/>
                  <a:pt x="2897436" y="2192356"/>
                </a:cubicBezTo>
                <a:cubicBezTo>
                  <a:pt x="2945870" y="2174194"/>
                  <a:pt x="2933868" y="2171539"/>
                  <a:pt x="2974554" y="2148289"/>
                </a:cubicBezTo>
                <a:cubicBezTo>
                  <a:pt x="3012670" y="2126508"/>
                  <a:pt x="3014594" y="2127598"/>
                  <a:pt x="3051672" y="2115238"/>
                </a:cubicBezTo>
                <a:cubicBezTo>
                  <a:pt x="3155407" y="2011506"/>
                  <a:pt x="2989055" y="2168000"/>
                  <a:pt x="3150824" y="2060154"/>
                </a:cubicBezTo>
                <a:cubicBezTo>
                  <a:pt x="3196473" y="2029721"/>
                  <a:pt x="3171030" y="2041331"/>
                  <a:pt x="3227942" y="2027103"/>
                </a:cubicBezTo>
                <a:cubicBezTo>
                  <a:pt x="3238959" y="2019759"/>
                  <a:pt x="3250219" y="2012766"/>
                  <a:pt x="3260993" y="2005070"/>
                </a:cubicBezTo>
                <a:cubicBezTo>
                  <a:pt x="3275934" y="1994398"/>
                  <a:pt x="3288637" y="1980231"/>
                  <a:pt x="3305060" y="1972019"/>
                </a:cubicBezTo>
                <a:cubicBezTo>
                  <a:pt x="3325834" y="1961632"/>
                  <a:pt x="3371162" y="1949985"/>
                  <a:pt x="3371162" y="1949985"/>
                </a:cubicBezTo>
                <a:cubicBezTo>
                  <a:pt x="3378506" y="1938968"/>
                  <a:pt x="3383231" y="1925654"/>
                  <a:pt x="3393195" y="1916935"/>
                </a:cubicBezTo>
                <a:cubicBezTo>
                  <a:pt x="3413124" y="1899497"/>
                  <a:pt x="3437262" y="1887556"/>
                  <a:pt x="3459296" y="1872867"/>
                </a:cubicBezTo>
                <a:cubicBezTo>
                  <a:pt x="3470313" y="1865522"/>
                  <a:pt x="3482984" y="1860196"/>
                  <a:pt x="3492347" y="1850833"/>
                </a:cubicBezTo>
                <a:lnTo>
                  <a:pt x="3525398" y="1817783"/>
                </a:lnTo>
                <a:cubicBezTo>
                  <a:pt x="3532742" y="1803094"/>
                  <a:pt x="3539283" y="1787974"/>
                  <a:pt x="3547431" y="1773715"/>
                </a:cubicBezTo>
                <a:cubicBezTo>
                  <a:pt x="3609729" y="1664692"/>
                  <a:pt x="3524901" y="1829793"/>
                  <a:pt x="3591499" y="1696597"/>
                </a:cubicBezTo>
                <a:cubicBezTo>
                  <a:pt x="3634069" y="1441183"/>
                  <a:pt x="3614846" y="1609051"/>
                  <a:pt x="3602516" y="1189821"/>
                </a:cubicBezTo>
                <a:cubicBezTo>
                  <a:pt x="3606188" y="1156771"/>
                  <a:pt x="3609648" y="1123696"/>
                  <a:pt x="3613533" y="1090670"/>
                </a:cubicBezTo>
                <a:cubicBezTo>
                  <a:pt x="3616992" y="1061266"/>
                  <a:pt x="3622090" y="1032040"/>
                  <a:pt x="3624549" y="1002535"/>
                </a:cubicBezTo>
                <a:cubicBezTo>
                  <a:pt x="3655090" y="636030"/>
                  <a:pt x="3619208" y="973485"/>
                  <a:pt x="3646583" y="727113"/>
                </a:cubicBezTo>
                <a:cubicBezTo>
                  <a:pt x="3642911" y="675701"/>
                  <a:pt x="3664766" y="615351"/>
                  <a:pt x="3635566" y="572877"/>
                </a:cubicBezTo>
                <a:cubicBezTo>
                  <a:pt x="3614350" y="542017"/>
                  <a:pt x="3525398" y="550843"/>
                  <a:pt x="3525398" y="550843"/>
                </a:cubicBezTo>
                <a:cubicBezTo>
                  <a:pt x="3447890" y="499171"/>
                  <a:pt x="3546168" y="558631"/>
                  <a:pt x="3437263" y="517792"/>
                </a:cubicBezTo>
                <a:cubicBezTo>
                  <a:pt x="3424865" y="513143"/>
                  <a:pt x="3416311" y="501136"/>
                  <a:pt x="3404212" y="495759"/>
                </a:cubicBezTo>
                <a:cubicBezTo>
                  <a:pt x="3382988" y="486326"/>
                  <a:pt x="3357436" y="486608"/>
                  <a:pt x="3338111" y="473725"/>
                </a:cubicBezTo>
                <a:cubicBezTo>
                  <a:pt x="3327094" y="466380"/>
                  <a:pt x="3316903" y="457613"/>
                  <a:pt x="3305060" y="451691"/>
                </a:cubicBezTo>
                <a:cubicBezTo>
                  <a:pt x="3246211" y="422266"/>
                  <a:pt x="3264616" y="437717"/>
                  <a:pt x="3216925" y="418641"/>
                </a:cubicBezTo>
                <a:cubicBezTo>
                  <a:pt x="3038968" y="347458"/>
                  <a:pt x="3142330" y="377957"/>
                  <a:pt x="2996588" y="341523"/>
                </a:cubicBezTo>
                <a:lnTo>
                  <a:pt x="2688116" y="352539"/>
                </a:lnTo>
                <a:cubicBezTo>
                  <a:pt x="2654910" y="354334"/>
                  <a:pt x="2621939" y="359255"/>
                  <a:pt x="2588964" y="363556"/>
                </a:cubicBezTo>
                <a:cubicBezTo>
                  <a:pt x="2537466" y="370273"/>
                  <a:pt x="2486261" y="379148"/>
                  <a:pt x="2434728" y="385590"/>
                </a:cubicBezTo>
                <a:lnTo>
                  <a:pt x="2346593" y="396607"/>
                </a:lnTo>
                <a:cubicBezTo>
                  <a:pt x="2273147" y="392935"/>
                  <a:pt x="2199576" y="391230"/>
                  <a:pt x="2126255" y="385590"/>
                </a:cubicBezTo>
                <a:cubicBezTo>
                  <a:pt x="2076259" y="381744"/>
                  <a:pt x="2030795" y="366867"/>
                  <a:pt x="1983036" y="352539"/>
                </a:cubicBezTo>
                <a:cubicBezTo>
                  <a:pt x="1971913" y="349202"/>
                  <a:pt x="1961152" y="344713"/>
                  <a:pt x="1949986" y="341523"/>
                </a:cubicBezTo>
                <a:cubicBezTo>
                  <a:pt x="1935427" y="337363"/>
                  <a:pt x="1920607" y="334178"/>
                  <a:pt x="1905918" y="330506"/>
                </a:cubicBezTo>
                <a:cubicBezTo>
                  <a:pt x="1853543" y="295588"/>
                  <a:pt x="1885430" y="312660"/>
                  <a:pt x="1806766" y="286438"/>
                </a:cubicBezTo>
                <a:lnTo>
                  <a:pt x="1773716" y="275421"/>
                </a:lnTo>
                <a:lnTo>
                  <a:pt x="1740665" y="264404"/>
                </a:lnTo>
                <a:cubicBezTo>
                  <a:pt x="1729648" y="253387"/>
                  <a:pt x="1720827" y="239611"/>
                  <a:pt x="1707615" y="231354"/>
                </a:cubicBezTo>
                <a:cubicBezTo>
                  <a:pt x="1690845" y="220873"/>
                  <a:pt x="1671609" y="214523"/>
                  <a:pt x="1652530" y="209320"/>
                </a:cubicBezTo>
                <a:cubicBezTo>
                  <a:pt x="1627497" y="202493"/>
                  <a:pt x="1531026" y="191629"/>
                  <a:pt x="1509311" y="187286"/>
                </a:cubicBezTo>
                <a:cubicBezTo>
                  <a:pt x="1447120" y="174848"/>
                  <a:pt x="1423595" y="162451"/>
                  <a:pt x="1366092" y="154236"/>
                </a:cubicBezTo>
                <a:cubicBezTo>
                  <a:pt x="1333172" y="149533"/>
                  <a:pt x="1299991" y="146891"/>
                  <a:pt x="1266940" y="143219"/>
                </a:cubicBezTo>
                <a:cubicBezTo>
                  <a:pt x="1252251" y="135874"/>
                  <a:pt x="1238121" y="127284"/>
                  <a:pt x="1222872" y="121185"/>
                </a:cubicBezTo>
                <a:cubicBezTo>
                  <a:pt x="1201308" y="112559"/>
                  <a:pt x="1176096" y="112034"/>
                  <a:pt x="1156771" y="99151"/>
                </a:cubicBezTo>
                <a:cubicBezTo>
                  <a:pt x="1117610" y="73044"/>
                  <a:pt x="1136961" y="77118"/>
                  <a:pt x="1101687" y="77118"/>
                </a:cubicBezTo>
              </a:path>
            </a:pathLst>
          </a:custGeom>
          <a:noFill/>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TextBox 8"/>
          <p:cNvSpPr txBox="1"/>
          <p:nvPr/>
        </p:nvSpPr>
        <p:spPr>
          <a:xfrm>
            <a:off x="1846871" y="2794419"/>
            <a:ext cx="1068306" cy="369332"/>
          </a:xfrm>
          <a:prstGeom prst="rect">
            <a:avLst/>
          </a:prstGeom>
          <a:noFill/>
        </p:spPr>
        <p:txBody>
          <a:bodyPr wrap="none" rtlCol="0">
            <a:spAutoFit/>
          </a:bodyPr>
          <a:lstStyle/>
          <a:p>
            <a:r>
              <a:rPr lang="en-US" b="1" dirty="0">
                <a:solidFill>
                  <a:srgbClr val="002060"/>
                </a:solidFill>
              </a:rPr>
              <a:t>bronchus</a:t>
            </a:r>
          </a:p>
        </p:txBody>
      </p:sp>
      <p:sp>
        <p:nvSpPr>
          <p:cNvPr id="10" name="TextBox 9"/>
          <p:cNvSpPr txBox="1"/>
          <p:nvPr/>
        </p:nvSpPr>
        <p:spPr>
          <a:xfrm>
            <a:off x="7551119" y="2568582"/>
            <a:ext cx="1204561" cy="369332"/>
          </a:xfrm>
          <a:prstGeom prst="rect">
            <a:avLst/>
          </a:prstGeom>
          <a:noFill/>
        </p:spPr>
        <p:txBody>
          <a:bodyPr wrap="none" rtlCol="0">
            <a:spAutoFit/>
          </a:bodyPr>
          <a:lstStyle/>
          <a:p>
            <a:r>
              <a:rPr lang="en-US" b="1" dirty="0">
                <a:solidFill>
                  <a:srgbClr val="002060"/>
                </a:solidFill>
              </a:rPr>
              <a:t>bronchiole</a:t>
            </a:r>
          </a:p>
        </p:txBody>
      </p:sp>
    </p:spTree>
    <p:extLst>
      <p:ext uri="{BB962C8B-B14F-4D97-AF65-F5344CB8AC3E}">
        <p14:creationId xmlns:p14="http://schemas.microsoft.com/office/powerpoint/2010/main" val="29337420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itl-web1\com\LabManuals\MA\VLM\Lab20\SL112acLP.JPG"/>
          <p:cNvPicPr>
            <a:picLocks noChangeAspect="1" noChangeArrowheads="1"/>
          </p:cNvPicPr>
          <p:nvPr/>
        </p:nvPicPr>
        <p:blipFill rotWithShape="1">
          <a:blip r:embed="rId2">
            <a:extLst>
              <a:ext uri="{28A0092B-C50C-407E-A947-70E740481C1C}">
                <a14:useLocalDpi xmlns:a14="http://schemas.microsoft.com/office/drawing/2010/main" val="0"/>
              </a:ext>
            </a:extLst>
          </a:blip>
          <a:srcRect l="8434" t="8716" r="8434" b="8232"/>
          <a:stretch/>
        </p:blipFill>
        <p:spPr bwMode="auto">
          <a:xfrm>
            <a:off x="1470753" y="649876"/>
            <a:ext cx="5641346" cy="42269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4800600"/>
            <a:ext cx="9143999" cy="2000548"/>
          </a:xfrm>
          <a:prstGeom prst="rect">
            <a:avLst/>
          </a:prstGeom>
          <a:noFill/>
        </p:spPr>
        <p:txBody>
          <a:bodyPr wrap="square" rtlCol="0">
            <a:spAutoFit/>
          </a:bodyPr>
          <a:lstStyle/>
          <a:p>
            <a:r>
              <a:rPr lang="en-US" b="1" dirty="0">
                <a:solidFill>
                  <a:srgbClr val="0070C0"/>
                </a:solidFill>
                <a:latin typeface="Times New Roman" panose="02020603050405020304" pitchFamily="18" charset="0"/>
                <a:cs typeface="Times New Roman" panose="02020603050405020304" pitchFamily="18" charset="0"/>
              </a:rPr>
              <a:t>This image was taken at lower magnification to include the center and edge of a segment.</a:t>
            </a:r>
          </a:p>
          <a:p>
            <a:endParaRPr lang="en-US" sz="800" b="1" dirty="0">
              <a:solidFill>
                <a:srgbClr val="0070C0"/>
              </a:solidFill>
              <a:latin typeface="Times New Roman" panose="02020603050405020304" pitchFamily="18" charset="0"/>
              <a:cs typeface="Times New Roman" panose="02020603050405020304" pitchFamily="18" charset="0"/>
            </a:endParaRPr>
          </a:p>
          <a:p>
            <a:r>
              <a:rPr lang="en-US" b="1" dirty="0">
                <a:solidFill>
                  <a:srgbClr val="0070C0"/>
                </a:solidFill>
                <a:latin typeface="Times New Roman" panose="02020603050405020304" pitchFamily="18" charset="0"/>
                <a:cs typeface="Times New Roman" panose="02020603050405020304" pitchFamily="18" charset="0"/>
              </a:rPr>
              <a:t>The </a:t>
            </a:r>
            <a:r>
              <a:rPr lang="en-US" b="1" dirty="0">
                <a:solidFill>
                  <a:srgbClr val="002060"/>
                </a:solidFill>
                <a:latin typeface="Times New Roman" panose="02020603050405020304" pitchFamily="18" charset="0"/>
                <a:cs typeface="Times New Roman" panose="02020603050405020304" pitchFamily="18" charset="0"/>
              </a:rPr>
              <a:t>pulmonary veins </a:t>
            </a:r>
            <a:r>
              <a:rPr lang="en-US" b="1" dirty="0">
                <a:solidFill>
                  <a:srgbClr val="0070C0"/>
                </a:solidFill>
                <a:latin typeface="Times New Roman" panose="02020603050405020304" pitchFamily="18" charset="0"/>
                <a:cs typeface="Times New Roman" panose="02020603050405020304" pitchFamily="18" charset="0"/>
              </a:rPr>
              <a:t>(green arrow) are found in the partitions between the lobules, away from the bundled bronchus/bronchiole, pulmonary and bronchial / bronchiolar arteries.  (red arrow is pulmonary artery)</a:t>
            </a:r>
          </a:p>
          <a:p>
            <a:endParaRPr lang="en-US" sz="800" b="1" dirty="0">
              <a:solidFill>
                <a:srgbClr val="0070C0"/>
              </a:solidFill>
              <a:latin typeface="Times New Roman" panose="02020603050405020304" pitchFamily="18" charset="0"/>
              <a:cs typeface="Times New Roman" panose="02020603050405020304" pitchFamily="18" charset="0"/>
            </a:endParaRPr>
          </a:p>
          <a:p>
            <a:r>
              <a:rPr lang="en-US" b="1" dirty="0">
                <a:solidFill>
                  <a:srgbClr val="0070C0"/>
                </a:solidFill>
                <a:latin typeface="Times New Roman" panose="02020603050405020304" pitchFamily="18" charset="0"/>
                <a:cs typeface="Times New Roman" panose="02020603050405020304" pitchFamily="18" charset="0"/>
              </a:rPr>
              <a:t>There are small </a:t>
            </a:r>
            <a:r>
              <a:rPr lang="en-US" b="1" dirty="0">
                <a:solidFill>
                  <a:srgbClr val="002060"/>
                </a:solidFill>
                <a:latin typeface="Times New Roman" panose="02020603050405020304" pitchFamily="18" charset="0"/>
                <a:cs typeface="Times New Roman" panose="02020603050405020304" pitchFamily="18" charset="0"/>
              </a:rPr>
              <a:t>lymphatic vessels </a:t>
            </a:r>
            <a:r>
              <a:rPr lang="en-US" b="1" dirty="0">
                <a:solidFill>
                  <a:srgbClr val="0070C0"/>
                </a:solidFill>
                <a:latin typeface="Times New Roman" panose="02020603050405020304" pitchFamily="18" charset="0"/>
                <a:cs typeface="Times New Roman" panose="02020603050405020304" pitchFamily="18" charset="0"/>
              </a:rPr>
              <a:t>associated with the bronchi and bronchioles, as well as in the partitions between lobules; these are difficult to definitively identify on our slides.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VASCULATURE OF THE LUNG</a:t>
            </a:r>
          </a:p>
        </p:txBody>
      </p:sp>
    </p:spTree>
    <p:extLst>
      <p:ext uri="{BB962C8B-B14F-4D97-AF65-F5344CB8AC3E}">
        <p14:creationId xmlns:p14="http://schemas.microsoft.com/office/powerpoint/2010/main" val="4147911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700038" y="649875"/>
            <a:ext cx="4114800" cy="2708434"/>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Look and learn.  Note:</a:t>
            </a:r>
          </a:p>
          <a:p>
            <a:endParaRPr lang="en-US" sz="800" b="1" dirty="0">
              <a:solidFill>
                <a:schemeClr val="accent2">
                  <a:lumMod val="75000"/>
                </a:schemeClr>
              </a:solidFill>
              <a:latin typeface="Times New Roman" pitchFamily="18" charset="0"/>
              <a:cs typeface="Times New Roman" pitchFamily="18" charset="0"/>
            </a:endParaRPr>
          </a:p>
          <a:p>
            <a:pPr>
              <a:buFont typeface="Arial" pitchFamily="34" charset="0"/>
              <a:buChar char="•"/>
            </a:pPr>
            <a:r>
              <a:rPr lang="en-US" b="1" dirty="0">
                <a:solidFill>
                  <a:schemeClr val="accent2">
                    <a:lumMod val="75000"/>
                  </a:schemeClr>
                </a:solidFill>
                <a:latin typeface="Times New Roman" pitchFamily="18" charset="0"/>
                <a:cs typeface="Times New Roman" pitchFamily="18" charset="0"/>
              </a:rPr>
              <a:t>Bronchi</a:t>
            </a:r>
          </a:p>
          <a:p>
            <a:pPr>
              <a:buFont typeface="Arial" pitchFamily="34" charset="0"/>
              <a:buChar char="•"/>
            </a:pPr>
            <a:r>
              <a:rPr lang="en-US" b="1" dirty="0">
                <a:solidFill>
                  <a:schemeClr val="accent2">
                    <a:lumMod val="75000"/>
                  </a:schemeClr>
                </a:solidFill>
                <a:latin typeface="Times New Roman" pitchFamily="18" charset="0"/>
                <a:cs typeface="Times New Roman" pitchFamily="18" charset="0"/>
              </a:rPr>
              <a:t>Bronchioles</a:t>
            </a:r>
          </a:p>
          <a:p>
            <a:pPr lvl="1">
              <a:buFont typeface="Arial" pitchFamily="34" charset="0"/>
              <a:buChar char="•"/>
            </a:pPr>
            <a:r>
              <a:rPr lang="en-US" b="1" dirty="0">
                <a:solidFill>
                  <a:schemeClr val="accent2">
                    <a:lumMod val="75000"/>
                  </a:schemeClr>
                </a:solidFill>
                <a:latin typeface="Times New Roman" pitchFamily="18" charset="0"/>
                <a:cs typeface="Times New Roman" pitchFamily="18" charset="0"/>
              </a:rPr>
              <a:t>(regular) Bronchioles</a:t>
            </a:r>
          </a:p>
          <a:p>
            <a:pPr lvl="1">
              <a:buFont typeface="Arial" pitchFamily="34" charset="0"/>
              <a:buChar char="•"/>
            </a:pPr>
            <a:r>
              <a:rPr lang="en-US" b="1" dirty="0">
                <a:solidFill>
                  <a:schemeClr val="accent2">
                    <a:lumMod val="75000"/>
                  </a:schemeClr>
                </a:solidFill>
                <a:latin typeface="Times New Roman" pitchFamily="18" charset="0"/>
                <a:cs typeface="Times New Roman" pitchFamily="18" charset="0"/>
              </a:rPr>
              <a:t>Terminal bronchioles</a:t>
            </a:r>
          </a:p>
          <a:p>
            <a:pPr lvl="1">
              <a:buFont typeface="Arial" pitchFamily="34" charset="0"/>
              <a:buChar char="•"/>
            </a:pPr>
            <a:r>
              <a:rPr lang="en-US" b="1" dirty="0">
                <a:solidFill>
                  <a:schemeClr val="accent2">
                    <a:lumMod val="75000"/>
                  </a:schemeClr>
                </a:solidFill>
                <a:latin typeface="Times New Roman" pitchFamily="18" charset="0"/>
                <a:cs typeface="Times New Roman" pitchFamily="18" charset="0"/>
              </a:rPr>
              <a:t>Respiratory bronchioles</a:t>
            </a:r>
          </a:p>
          <a:p>
            <a:pPr>
              <a:buFont typeface="Arial" pitchFamily="34" charset="0"/>
              <a:buChar char="•"/>
            </a:pPr>
            <a:r>
              <a:rPr lang="en-US" b="1" dirty="0">
                <a:solidFill>
                  <a:schemeClr val="accent2">
                    <a:lumMod val="75000"/>
                  </a:schemeClr>
                </a:solidFill>
                <a:latin typeface="Times New Roman" pitchFamily="18" charset="0"/>
                <a:cs typeface="Times New Roman" pitchFamily="18" charset="0"/>
              </a:rPr>
              <a:t>Alveoli</a:t>
            </a:r>
          </a:p>
          <a:p>
            <a:pPr lvl="1">
              <a:buFont typeface="Arial" pitchFamily="34" charset="0"/>
              <a:buChar char="•"/>
            </a:pPr>
            <a:r>
              <a:rPr lang="en-US" b="1" dirty="0">
                <a:solidFill>
                  <a:schemeClr val="accent2">
                    <a:lumMod val="75000"/>
                  </a:schemeClr>
                </a:solidFill>
                <a:latin typeface="Times New Roman" pitchFamily="18" charset="0"/>
                <a:cs typeface="Times New Roman" pitchFamily="18" charset="0"/>
              </a:rPr>
              <a:t>Alvoelar ducts</a:t>
            </a:r>
          </a:p>
          <a:p>
            <a:pPr lvl="1">
              <a:buFont typeface="Arial" pitchFamily="34" charset="0"/>
              <a:buChar char="•"/>
            </a:pPr>
            <a:r>
              <a:rPr lang="en-US" b="1" dirty="0">
                <a:solidFill>
                  <a:schemeClr val="accent2">
                    <a:lumMod val="75000"/>
                  </a:schemeClr>
                </a:solidFill>
                <a:latin typeface="Times New Roman" pitchFamily="18" charset="0"/>
                <a:cs typeface="Times New Roman" pitchFamily="18" charset="0"/>
              </a:rPr>
              <a:t>Alveolar sacs</a:t>
            </a:r>
          </a:p>
        </p:txBody>
      </p:sp>
      <p:sp>
        <p:nvSpPr>
          <p:cNvPr id="9" name="TextBox 8"/>
          <p:cNvSpPr txBox="1"/>
          <p:nvPr/>
        </p:nvSpPr>
        <p:spPr>
          <a:xfrm>
            <a:off x="4649210" y="3358309"/>
            <a:ext cx="4494789" cy="3293209"/>
          </a:xfrm>
          <a:prstGeom prst="rect">
            <a:avLst/>
          </a:prstGeom>
          <a:noFill/>
        </p:spPr>
        <p:txBody>
          <a:bodyPr wrap="square" rtlCol="0">
            <a:spAutoFit/>
          </a:bodyPr>
          <a:lstStyle/>
          <a:p>
            <a:r>
              <a:rPr lang="en-US" sz="1600" b="1" dirty="0">
                <a:solidFill>
                  <a:srgbClr val="002060"/>
                </a:solidFill>
                <a:latin typeface="Tempus Sans ITC" pitchFamily="82" charset="0"/>
              </a:rPr>
              <a:t>Bronchi </a:t>
            </a:r>
            <a:r>
              <a:rPr lang="en-US" sz="1600" b="1" dirty="0">
                <a:solidFill>
                  <a:srgbClr val="0070C0"/>
                </a:solidFill>
                <a:latin typeface="Tempus Sans ITC" pitchFamily="82" charset="0"/>
              </a:rPr>
              <a:t>have cartilage and glands, whereas </a:t>
            </a:r>
            <a:r>
              <a:rPr lang="en-US" sz="1600" b="1" dirty="0">
                <a:solidFill>
                  <a:srgbClr val="002060"/>
                </a:solidFill>
                <a:latin typeface="Tempus Sans ITC" pitchFamily="82" charset="0"/>
              </a:rPr>
              <a:t>bronchioles </a:t>
            </a:r>
            <a:r>
              <a:rPr lang="en-US" sz="1600" b="1" dirty="0">
                <a:solidFill>
                  <a:srgbClr val="0070C0"/>
                </a:solidFill>
                <a:latin typeface="Tempus Sans ITC" pitchFamily="82" charset="0"/>
              </a:rPr>
              <a:t>have neither of these.</a:t>
            </a:r>
          </a:p>
          <a:p>
            <a:endParaRPr lang="en-US" sz="800" b="1" dirty="0">
              <a:solidFill>
                <a:srgbClr val="0070C0"/>
              </a:solidFill>
              <a:latin typeface="Tempus Sans ITC" pitchFamily="82" charset="0"/>
            </a:endParaRPr>
          </a:p>
          <a:p>
            <a:r>
              <a:rPr lang="en-US" sz="1600" b="1" dirty="0">
                <a:solidFill>
                  <a:srgbClr val="0070C0"/>
                </a:solidFill>
                <a:latin typeface="Tempus Sans ITC" pitchFamily="82" charset="0"/>
              </a:rPr>
              <a:t>Bronchioles narrow in diameter as they get closer to the alveoli.  The smallest bronchioles have some alveoli associated with them and are called </a:t>
            </a:r>
            <a:r>
              <a:rPr lang="en-US" sz="1600" b="1" dirty="0">
                <a:solidFill>
                  <a:srgbClr val="002060"/>
                </a:solidFill>
                <a:latin typeface="Tempus Sans ITC" pitchFamily="82" charset="0"/>
              </a:rPr>
              <a:t>respiratory bronchioles</a:t>
            </a:r>
            <a:r>
              <a:rPr lang="en-US" sz="1600" b="1" dirty="0">
                <a:solidFill>
                  <a:srgbClr val="0070C0"/>
                </a:solidFill>
                <a:latin typeface="Tempus Sans ITC" pitchFamily="82" charset="0"/>
              </a:rPr>
              <a:t>.  The bronchioles immediately proximal to respiratory bronchioles are called </a:t>
            </a:r>
            <a:r>
              <a:rPr lang="en-US" sz="1600" b="1" dirty="0">
                <a:solidFill>
                  <a:srgbClr val="002060"/>
                </a:solidFill>
                <a:latin typeface="Tempus Sans ITC" pitchFamily="82" charset="0"/>
              </a:rPr>
              <a:t>terminal bronchioles</a:t>
            </a:r>
            <a:r>
              <a:rPr lang="en-US" sz="1600" b="1" dirty="0">
                <a:solidFill>
                  <a:srgbClr val="0070C0"/>
                </a:solidFill>
                <a:latin typeface="Tempus Sans ITC" pitchFamily="82" charset="0"/>
              </a:rPr>
              <a:t>, while the remaining bronchioles are simply called bronchioles.</a:t>
            </a:r>
          </a:p>
          <a:p>
            <a:endParaRPr lang="en-US" sz="800" b="1" dirty="0">
              <a:solidFill>
                <a:srgbClr val="0070C0"/>
              </a:solidFill>
              <a:latin typeface="Tempus Sans ITC" pitchFamily="82" charset="0"/>
            </a:endParaRPr>
          </a:p>
          <a:p>
            <a:r>
              <a:rPr lang="en-US" sz="1600" b="1" dirty="0">
                <a:solidFill>
                  <a:srgbClr val="002060"/>
                </a:solidFill>
                <a:latin typeface="Tempus Sans ITC" pitchFamily="82" charset="0"/>
              </a:rPr>
              <a:t>Alveolar </a:t>
            </a:r>
            <a:r>
              <a:rPr lang="en-US" sz="1600" b="1" dirty="0">
                <a:solidFill>
                  <a:srgbClr val="0070C0"/>
                </a:solidFill>
                <a:latin typeface="Tempus Sans ITC" pitchFamily="82" charset="0"/>
              </a:rPr>
              <a:t>ducts are long passages with alveoli, </a:t>
            </a:r>
            <a:r>
              <a:rPr lang="en-US" sz="1600" b="1" dirty="0">
                <a:solidFill>
                  <a:srgbClr val="002060"/>
                </a:solidFill>
                <a:latin typeface="Tempus Sans ITC" pitchFamily="82" charset="0"/>
              </a:rPr>
              <a:t>alveolar sacs </a:t>
            </a:r>
            <a:r>
              <a:rPr lang="en-US" sz="1600" b="1" dirty="0">
                <a:solidFill>
                  <a:srgbClr val="0070C0"/>
                </a:solidFill>
                <a:latin typeface="Tempus Sans ITC" pitchFamily="82" charset="0"/>
              </a:rPr>
              <a:t>are circular spaces leading to </a:t>
            </a:r>
            <a:r>
              <a:rPr lang="en-US" sz="1600" b="1" dirty="0">
                <a:solidFill>
                  <a:srgbClr val="002060"/>
                </a:solidFill>
                <a:latin typeface="Tempus Sans ITC" pitchFamily="82" charset="0"/>
              </a:rPr>
              <a:t>alveoli</a:t>
            </a:r>
            <a:r>
              <a:rPr lang="en-US" sz="1600" b="1" dirty="0">
                <a:solidFill>
                  <a:srgbClr val="0070C0"/>
                </a:solidFill>
                <a:latin typeface="Tempus Sans ITC" pitchFamily="82" charset="0"/>
              </a:rPr>
              <a:t>.</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GROSS ANATOMY OF THE LUNG</a:t>
            </a:r>
          </a:p>
        </p:txBody>
      </p:sp>
      <p:pic>
        <p:nvPicPr>
          <p:cNvPr id="6" name="Picture 1" descr="Slide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45285"/>
            <a:ext cx="4598106" cy="578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09275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VASCULATURE OF THE LUNG</a:t>
            </a:r>
          </a:p>
        </p:txBody>
      </p:sp>
      <p:sp>
        <p:nvSpPr>
          <p:cNvPr id="3" name="TextBox 2"/>
          <p:cNvSpPr txBox="1"/>
          <p:nvPr/>
        </p:nvSpPr>
        <p:spPr>
          <a:xfrm>
            <a:off x="1295400" y="4800600"/>
            <a:ext cx="6229992" cy="1938992"/>
          </a:xfrm>
          <a:prstGeom prst="rect">
            <a:avLst/>
          </a:prstGeom>
          <a:noFill/>
        </p:spPr>
        <p:txBody>
          <a:bodyPr wrap="square" rtlCol="0">
            <a:spAutoFit/>
          </a:bodyPr>
          <a:lstStyle/>
          <a:p>
            <a:r>
              <a:rPr lang="en-US" dirty="0"/>
              <a:t>Link to </a:t>
            </a:r>
            <a:r>
              <a:rPr lang="en-US" u="sng" dirty="0">
                <a:hlinkClick r:id="rId2"/>
              </a:rPr>
              <a:t>SL 112B</a:t>
            </a:r>
            <a:r>
              <a:rPr lang="en-US" u="sng" dirty="0"/>
              <a:t> </a:t>
            </a:r>
            <a:r>
              <a:rPr lang="en-US" dirty="0"/>
              <a:t>and </a:t>
            </a:r>
            <a:r>
              <a:rPr lang="en-US" u="sng" dirty="0">
                <a:hlinkClick r:id="rId3"/>
              </a:rPr>
              <a:t>SL 113</a:t>
            </a:r>
            <a:r>
              <a:rPr lang="en-US" u="sng" dirty="0"/>
              <a:t> </a:t>
            </a:r>
            <a:r>
              <a:rPr lang="en-US" dirty="0"/>
              <a:t>and </a:t>
            </a:r>
            <a:r>
              <a:rPr lang="en-US" u="sng" dirty="0">
                <a:hlinkClick r:id="rId4"/>
              </a:rPr>
              <a:t>SL 059</a:t>
            </a:r>
            <a:r>
              <a:rPr lang="en-US" u="sng" dirty="0"/>
              <a:t> </a:t>
            </a:r>
            <a:r>
              <a:rPr lang="en-US" dirty="0"/>
              <a:t>and </a:t>
            </a:r>
            <a:r>
              <a:rPr lang="en-US" u="sng" dirty="0">
                <a:hlinkClick r:id="rId5"/>
              </a:rPr>
              <a:t>SL 114</a:t>
            </a:r>
            <a:endParaRPr lang="en-US" dirty="0">
              <a:hlinkClick r:id="rId6"/>
            </a:endParaRPr>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Pulmonary arteries</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Bronchial / bronchiolar arteries (arterioles)</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Pulmonary veins</a:t>
            </a:r>
          </a:p>
          <a:p>
            <a:pPr lvl="1" eaLnBrk="0" fontAlgn="base" hangingPunct="0">
              <a:spcBef>
                <a:spcPct val="0"/>
              </a:spcBef>
              <a:spcAft>
                <a:spcPct val="0"/>
              </a:spcAft>
              <a:tabLst>
                <a:tab pos="457200" algn="l"/>
              </a:tabLst>
            </a:pPr>
            <a:endParaRPr lang="en-US" sz="1200" b="1" dirty="0">
              <a:solidFill>
                <a:srgbClr val="002060"/>
              </a:solidFill>
              <a:latin typeface="Georgia" pitchFamily="18" charset="0"/>
              <a:cs typeface="Arial" pitchFamily="34" charset="0"/>
            </a:endParaRPr>
          </a:p>
          <a:p>
            <a:pPr lvl="1" eaLnBrk="0" fontAlgn="base" hangingPunct="0">
              <a:spcBef>
                <a:spcPct val="0"/>
              </a:spcBef>
              <a:spcAft>
                <a:spcPct val="0"/>
              </a:spcAft>
              <a:tabLst>
                <a:tab pos="457200" algn="l"/>
              </a:tabLst>
            </a:pPr>
            <a:endParaRPr lang="en-US" sz="1200" b="1" dirty="0">
              <a:solidFill>
                <a:srgbClr val="002060"/>
              </a:solidFill>
              <a:latin typeface="Georgia" pitchFamily="18" charset="0"/>
              <a:cs typeface="Arial" pitchFamily="34" charset="0"/>
            </a:endParaRPr>
          </a:p>
          <a:p>
            <a:pPr marL="0" lvl="1" eaLnBrk="0" fontAlgn="base" hangingPunct="0">
              <a:spcBef>
                <a:spcPct val="0"/>
              </a:spcBef>
              <a:spcAft>
                <a:spcPct val="0"/>
              </a:spcAft>
            </a:pPr>
            <a:r>
              <a:rPr lang="en-US" sz="1200" b="1" dirty="0">
                <a:solidFill>
                  <a:srgbClr val="002060"/>
                </a:solidFill>
                <a:latin typeface="Georgia" pitchFamily="18" charset="0"/>
                <a:cs typeface="Arial" pitchFamily="34" charset="0"/>
              </a:rPr>
              <a:t>Note:  Slide 112A from which this video was made using the old </a:t>
            </a:r>
            <a:r>
              <a:rPr lang="en-US" sz="1200" b="1" dirty="0" err="1">
                <a:solidFill>
                  <a:srgbClr val="002060"/>
                </a:solidFill>
                <a:latin typeface="Georgia" pitchFamily="18" charset="0"/>
                <a:cs typeface="Arial" pitchFamily="34" charset="0"/>
              </a:rPr>
              <a:t>Bacus</a:t>
            </a:r>
            <a:r>
              <a:rPr lang="en-US" sz="1200" b="1" dirty="0">
                <a:solidFill>
                  <a:srgbClr val="002060"/>
                </a:solidFill>
                <a:latin typeface="Georgia" pitchFamily="18" charset="0"/>
                <a:cs typeface="Arial" pitchFamily="34" charset="0"/>
              </a:rPr>
              <a:t> system is not available on the </a:t>
            </a:r>
            <a:r>
              <a:rPr lang="en-US" sz="1200" b="1" dirty="0" err="1">
                <a:solidFill>
                  <a:srgbClr val="002060"/>
                </a:solidFill>
                <a:latin typeface="Georgia" pitchFamily="18" charset="0"/>
                <a:cs typeface="Arial" pitchFamily="34" charset="0"/>
              </a:rPr>
              <a:t>Aperio</a:t>
            </a:r>
            <a:r>
              <a:rPr lang="en-US" sz="1200" b="1" dirty="0">
                <a:solidFill>
                  <a:srgbClr val="002060"/>
                </a:solidFill>
                <a:latin typeface="Georgia" pitchFamily="18" charset="0"/>
                <a:cs typeface="Arial" pitchFamily="34" charset="0"/>
              </a:rPr>
              <a:t> system. </a:t>
            </a:r>
          </a:p>
        </p:txBody>
      </p:sp>
      <p:sp>
        <p:nvSpPr>
          <p:cNvPr id="4" name="TextBox 3"/>
          <p:cNvSpPr txBox="1"/>
          <p:nvPr/>
        </p:nvSpPr>
        <p:spPr>
          <a:xfrm>
            <a:off x="2121420" y="1917560"/>
            <a:ext cx="5004170" cy="369332"/>
          </a:xfrm>
          <a:prstGeom prst="rect">
            <a:avLst/>
          </a:prstGeom>
          <a:noFill/>
        </p:spPr>
        <p:txBody>
          <a:bodyPr wrap="square" rtlCol="0">
            <a:spAutoFit/>
          </a:bodyPr>
          <a:lstStyle/>
          <a:p>
            <a:r>
              <a:rPr lang="en-US" b="1" dirty="0">
                <a:hlinkClick r:id="rId7"/>
              </a:rPr>
              <a:t>Video showing pulmonary vasculature – slide 112</a:t>
            </a:r>
            <a:endParaRPr lang="en-US" b="1" dirty="0"/>
          </a:p>
        </p:txBody>
      </p:sp>
      <p:sp>
        <p:nvSpPr>
          <p:cNvPr id="5" name="TextBox 4"/>
          <p:cNvSpPr txBox="1"/>
          <p:nvPr/>
        </p:nvSpPr>
        <p:spPr>
          <a:xfrm>
            <a:off x="2375331" y="2743200"/>
            <a:ext cx="4191000" cy="646331"/>
          </a:xfrm>
          <a:prstGeom prst="rect">
            <a:avLst/>
          </a:prstGeom>
          <a:noFill/>
        </p:spPr>
        <p:txBody>
          <a:bodyPr wrap="square" rtlCol="0">
            <a:spAutoFit/>
          </a:bodyPr>
          <a:lstStyle/>
          <a:p>
            <a:r>
              <a:rPr lang="en-US" b="1" dirty="0">
                <a:solidFill>
                  <a:srgbClr val="C00000"/>
                </a:solidFill>
                <a:latin typeface="Tempus Sans ITC" panose="04020404030D07020202" pitchFamily="82" charset="0"/>
              </a:rPr>
              <a:t>This is an older video, turn down the volume a little to avoid the Giffin Effect.</a:t>
            </a:r>
          </a:p>
        </p:txBody>
      </p:sp>
    </p:spTree>
    <p:extLst>
      <p:ext uri="{BB962C8B-B14F-4D97-AF65-F5344CB8AC3E}">
        <p14:creationId xmlns:p14="http://schemas.microsoft.com/office/powerpoint/2010/main" val="2422179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VASCULATURE OF THE LUNG</a:t>
            </a:r>
          </a:p>
        </p:txBody>
      </p:sp>
      <p:pic>
        <p:nvPicPr>
          <p:cNvPr id="7" name="Picture 2" descr="FIG10_Lung_05.jpg                                              0007A3D6MacHD                          BBF64C5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877" y="578358"/>
            <a:ext cx="3849564" cy="39696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1012634"/>
            <a:ext cx="4683232" cy="3252244"/>
          </a:xfrm>
          <a:prstGeom prst="rect">
            <a:avLst/>
          </a:prstGeom>
        </p:spPr>
      </p:pic>
      <p:cxnSp>
        <p:nvCxnSpPr>
          <p:cNvPr id="5" name="Straight Arrow Connector 4"/>
          <p:cNvCxnSpPr/>
          <p:nvPr/>
        </p:nvCxnSpPr>
        <p:spPr>
          <a:xfrm flipH="1">
            <a:off x="6171282" y="762000"/>
            <a:ext cx="323850" cy="990600"/>
          </a:xfrm>
          <a:prstGeom prst="straightConnector1">
            <a:avLst/>
          </a:prstGeom>
          <a:ln w="38100">
            <a:solidFill>
              <a:srgbClr val="FFC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827635" y="194441"/>
            <a:ext cx="22034" cy="699924"/>
          </a:xfrm>
          <a:prstGeom prst="straightConnector1">
            <a:avLst/>
          </a:prstGeom>
          <a:ln w="38100">
            <a:solidFill>
              <a:srgbClr val="FFC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0" y="4565065"/>
            <a:ext cx="9144000" cy="2292935"/>
          </a:xfrm>
          <a:prstGeom prst="rect">
            <a:avLst/>
          </a:prstGeom>
          <a:noFill/>
        </p:spPr>
        <p:txBody>
          <a:bodyPr wrap="square" rtlCol="0">
            <a:spAutoFit/>
          </a:bodyPr>
          <a:lstStyle/>
          <a:p>
            <a:r>
              <a:rPr lang="en-US" sz="1600" b="1" dirty="0">
                <a:solidFill>
                  <a:srgbClr val="0070C0"/>
                </a:solidFill>
                <a:latin typeface="Tempus Sans ITC" pitchFamily="82" charset="0"/>
              </a:rPr>
              <a:t>A little physiology FYI:  The pulmonary arteries and bronchial arteries near the alveoli drain into the capillaries supplying the alveoli, which then feed into the pulmonary veins.</a:t>
            </a:r>
          </a:p>
          <a:p>
            <a:endParaRPr lang="en-US" sz="700" b="1" dirty="0">
              <a:solidFill>
                <a:srgbClr val="0070C0"/>
              </a:solidFill>
              <a:latin typeface="Tempus Sans ITC" pitchFamily="82" charset="0"/>
            </a:endParaRPr>
          </a:p>
          <a:p>
            <a:r>
              <a:rPr lang="en-US" sz="1600" b="1" dirty="0">
                <a:solidFill>
                  <a:srgbClr val="0070C0"/>
                </a:solidFill>
                <a:latin typeface="Tempus Sans ITC" pitchFamily="82" charset="0"/>
              </a:rPr>
              <a:t>However, proximal bronchial arteries (i.e. those away from the alveoli) supply capillaries that feed into </a:t>
            </a:r>
            <a:r>
              <a:rPr lang="en-US" sz="1600" b="1" dirty="0">
                <a:solidFill>
                  <a:srgbClr val="002060"/>
                </a:solidFill>
                <a:latin typeface="Tempus Sans ITC" pitchFamily="82" charset="0"/>
              </a:rPr>
              <a:t>bronchial veins </a:t>
            </a:r>
            <a:r>
              <a:rPr lang="en-US" sz="1600" b="1" dirty="0">
                <a:solidFill>
                  <a:srgbClr val="0070C0"/>
                </a:solidFill>
                <a:latin typeface="Tempus Sans ITC" pitchFamily="82" charset="0"/>
              </a:rPr>
              <a:t>(see orange arrow in drawing, likely bronchial vein indicated in image to the right).  You do not have to definitively identify bronchial veins. </a:t>
            </a:r>
          </a:p>
          <a:p>
            <a:endParaRPr lang="en-US" sz="800" b="1" dirty="0">
              <a:solidFill>
                <a:srgbClr val="0070C0"/>
              </a:solidFill>
              <a:latin typeface="Tempus Sans ITC" pitchFamily="82" charset="0"/>
            </a:endParaRPr>
          </a:p>
          <a:p>
            <a:r>
              <a:rPr lang="en-US" sz="1600" b="1" dirty="0">
                <a:solidFill>
                  <a:srgbClr val="0070C0"/>
                </a:solidFill>
                <a:latin typeface="Tempus Sans ITC" pitchFamily="82" charset="0"/>
              </a:rPr>
              <a:t>Therefore blood leaving alveolar capillaries is 100% saturated, but gets “diluted” by deoxygenated blood returning via these bronchial veins, so that blood ultimately draining into the left atrium is slightly unsaturated (this is called an anatomical shunt).  </a:t>
            </a:r>
          </a:p>
        </p:txBody>
      </p:sp>
    </p:spTree>
    <p:extLst>
      <p:ext uri="{BB962C8B-B14F-4D97-AF65-F5344CB8AC3E}">
        <p14:creationId xmlns:p14="http://schemas.microsoft.com/office/powerpoint/2010/main" val="39671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82689"/>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tabLst>
                <a:tab pos="457200" algn="l"/>
              </a:tabLst>
            </a:pPr>
            <a:r>
              <a:rPr lang="en-US" b="1" dirty="0">
                <a:solidFill>
                  <a:srgbClr val="002060"/>
                </a:solidFill>
                <a:latin typeface="Helvetica"/>
                <a:cs typeface="Times New Roman" pitchFamily="18" charset="0"/>
              </a:rPr>
              <a:t>The next set of slides is a quiz for this module.  You should review the structures covered in this module, and try to visualize each of these in light and electron micrographs.</a:t>
            </a:r>
            <a:endParaRPr lang="en-US" sz="900" b="1" dirty="0">
              <a:solidFill>
                <a:srgbClr val="002060"/>
              </a:solidFill>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900" b="1" i="0" u="none" strike="noStrike" cap="none" normalizeH="0" baseline="0" dirty="0">
              <a:ln>
                <a:noFill/>
              </a:ln>
              <a:solidFill>
                <a:srgbClr val="002060"/>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lang="en-US" sz="900" b="1" dirty="0">
              <a:solidFill>
                <a:srgbClr val="002060"/>
              </a:solidFill>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200" b="1" i="0" u="none" strike="noStrike" cap="none" normalizeH="0" baseline="0" dirty="0">
              <a:ln>
                <a:noFill/>
              </a:ln>
              <a:solidFill>
                <a:srgbClr val="002060"/>
              </a:solidFill>
              <a:effectLst/>
              <a:latin typeface="Georgia" pitchFamily="18" charset="0"/>
            </a:endParaRPr>
          </a:p>
          <a:p>
            <a:pPr lvl="0">
              <a:buFont typeface="Arial" pitchFamily="34" charset="0"/>
              <a:buChar char="•"/>
            </a:pPr>
            <a:r>
              <a:rPr lang="en-US" sz="1200" b="1" dirty="0">
                <a:solidFill>
                  <a:srgbClr val="002060"/>
                </a:solidFill>
                <a:latin typeface="Georgia" pitchFamily="18" charset="0"/>
              </a:rPr>
              <a:t>Distinguish, at the light microscope level, each of the following organs and their specific features </a:t>
            </a:r>
          </a:p>
          <a:p>
            <a:pPr lvl="1">
              <a:buFont typeface="Arial" pitchFamily="34" charset="0"/>
              <a:buChar char="•"/>
            </a:pPr>
            <a:r>
              <a:rPr lang="en-US" sz="1200" b="1" dirty="0">
                <a:solidFill>
                  <a:srgbClr val="002060"/>
                </a:solidFill>
                <a:latin typeface="Georgia" pitchFamily="18" charset="0"/>
              </a:rPr>
              <a:t>Bronchus – respiratory epithelium, lamina propria, glands, hyaline cartilage, smooth muscle</a:t>
            </a:r>
          </a:p>
          <a:p>
            <a:pPr lvl="2">
              <a:buFont typeface="Arial" pitchFamily="34" charset="0"/>
              <a:buChar char="•"/>
            </a:pPr>
            <a:r>
              <a:rPr lang="en-US" sz="1200" b="1" dirty="0">
                <a:solidFill>
                  <a:srgbClr val="002060"/>
                </a:solidFill>
                <a:latin typeface="Georgia" pitchFamily="18" charset="0"/>
              </a:rPr>
              <a:t>(this is review, but we will see bronchi within the lung here)</a:t>
            </a:r>
          </a:p>
          <a:p>
            <a:pPr lvl="1">
              <a:buFont typeface="Arial" pitchFamily="34" charset="0"/>
              <a:buChar char="•"/>
            </a:pPr>
            <a:r>
              <a:rPr lang="en-US" sz="1200" b="1" dirty="0">
                <a:solidFill>
                  <a:srgbClr val="002060"/>
                </a:solidFill>
                <a:latin typeface="Georgia" pitchFamily="18" charset="0"/>
              </a:rPr>
              <a:t>Bronchiole  - respiratory epithelium, lamina propria, smooth muscle </a:t>
            </a:r>
          </a:p>
          <a:p>
            <a:pPr lvl="2">
              <a:buFont typeface="Arial" pitchFamily="34" charset="0"/>
              <a:buChar char="•"/>
            </a:pPr>
            <a:r>
              <a:rPr lang="en-US" sz="1200" b="1" dirty="0">
                <a:solidFill>
                  <a:srgbClr val="002060"/>
                </a:solidFill>
                <a:latin typeface="Georgia" pitchFamily="18" charset="0"/>
              </a:rPr>
              <a:t>(regular) bronchiole</a:t>
            </a:r>
          </a:p>
          <a:p>
            <a:pPr lvl="2">
              <a:buFont typeface="Arial" pitchFamily="34" charset="0"/>
              <a:buChar char="•"/>
            </a:pPr>
            <a:r>
              <a:rPr lang="en-US" sz="1200" b="1" dirty="0">
                <a:solidFill>
                  <a:srgbClr val="002060"/>
                </a:solidFill>
                <a:latin typeface="Georgia" pitchFamily="18" charset="0"/>
              </a:rPr>
              <a:t>Terminal bronchiole</a:t>
            </a:r>
          </a:p>
          <a:p>
            <a:pPr lvl="2">
              <a:buFont typeface="Arial" pitchFamily="34" charset="0"/>
              <a:buChar char="•"/>
            </a:pPr>
            <a:r>
              <a:rPr lang="en-US" sz="1200" b="1" dirty="0">
                <a:solidFill>
                  <a:srgbClr val="002060"/>
                </a:solidFill>
                <a:latin typeface="Georgia" pitchFamily="18" charset="0"/>
              </a:rPr>
              <a:t>Respiratory bronchiole </a:t>
            </a:r>
          </a:p>
          <a:p>
            <a:pPr lvl="1">
              <a:buFont typeface="Arial" pitchFamily="34" charset="0"/>
              <a:buChar char="•"/>
            </a:pPr>
            <a:r>
              <a:rPr lang="en-US" sz="1200" b="1" dirty="0">
                <a:solidFill>
                  <a:srgbClr val="002060"/>
                </a:solidFill>
                <a:latin typeface="Georgia" pitchFamily="18" charset="0"/>
              </a:rPr>
              <a:t>Alveolar ducts</a:t>
            </a:r>
          </a:p>
          <a:p>
            <a:pPr lvl="1">
              <a:buFont typeface="Arial" pitchFamily="34" charset="0"/>
              <a:buChar char="•"/>
            </a:pPr>
            <a:r>
              <a:rPr lang="en-US" sz="1200" b="1" dirty="0">
                <a:solidFill>
                  <a:srgbClr val="002060"/>
                </a:solidFill>
                <a:latin typeface="Georgia" pitchFamily="18" charset="0"/>
              </a:rPr>
              <a:t>Alveolar sacs</a:t>
            </a:r>
          </a:p>
          <a:p>
            <a:pPr lvl="1">
              <a:buFont typeface="Arial" pitchFamily="34" charset="0"/>
              <a:buChar char="•"/>
            </a:pPr>
            <a:r>
              <a:rPr lang="en-US" sz="1200" b="1" dirty="0">
                <a:solidFill>
                  <a:srgbClr val="002060"/>
                </a:solidFill>
                <a:latin typeface="Georgia" pitchFamily="18" charset="0"/>
              </a:rPr>
              <a:t>Alveoli</a:t>
            </a:r>
          </a:p>
          <a:p>
            <a:pPr lvl="1">
              <a:buFont typeface="Arial" pitchFamily="34" charset="0"/>
              <a:buChar char="•"/>
            </a:pPr>
            <a:r>
              <a:rPr lang="en-US" sz="1200" b="1" dirty="0">
                <a:solidFill>
                  <a:srgbClr val="002060"/>
                </a:solidFill>
                <a:latin typeface="Georgia" pitchFamily="18" charset="0"/>
              </a:rPr>
              <a:t>Pulmonary artery</a:t>
            </a:r>
          </a:p>
          <a:p>
            <a:pPr lvl="1">
              <a:buFont typeface="Arial" pitchFamily="34" charset="0"/>
              <a:buChar char="•"/>
            </a:pPr>
            <a:r>
              <a:rPr lang="en-US" sz="1200" b="1" dirty="0">
                <a:solidFill>
                  <a:srgbClr val="002060"/>
                </a:solidFill>
                <a:latin typeface="Georgia" pitchFamily="18" charset="0"/>
              </a:rPr>
              <a:t>Bronchial (bronchiolar) artery</a:t>
            </a:r>
          </a:p>
          <a:p>
            <a:pPr lvl="1">
              <a:buFont typeface="Arial" pitchFamily="34" charset="0"/>
              <a:buChar char="•"/>
            </a:pPr>
            <a:r>
              <a:rPr lang="en-US" sz="1200" b="1" dirty="0">
                <a:solidFill>
                  <a:srgbClr val="002060"/>
                </a:solidFill>
                <a:latin typeface="Georgia" pitchFamily="18" charset="0"/>
              </a:rPr>
              <a:t>Pulmonary vein</a:t>
            </a:r>
          </a:p>
          <a:p>
            <a:pPr lvl="1">
              <a:buFont typeface="Arial" pitchFamily="34" charset="0"/>
              <a:buChar char="•"/>
            </a:pPr>
            <a:r>
              <a:rPr lang="en-US" sz="1200" b="1" dirty="0">
                <a:solidFill>
                  <a:srgbClr val="002060"/>
                </a:solidFill>
                <a:latin typeface="Georgia" pitchFamily="18" charset="0"/>
              </a:rPr>
              <a:t>Visceral Pleura</a:t>
            </a:r>
          </a:p>
          <a:p>
            <a:pPr lvl="1">
              <a:buFont typeface="Arial" pitchFamily="34" charset="0"/>
              <a:buChar char="•"/>
            </a:pPr>
            <a:r>
              <a:rPr lang="en-US" sz="1200" b="1" dirty="0">
                <a:solidFill>
                  <a:srgbClr val="002060"/>
                </a:solidFill>
                <a:latin typeface="Georgia" pitchFamily="18" charset="0"/>
              </a:rPr>
              <a:t>Alveolar macrophage / Dust Cell</a:t>
            </a:r>
          </a:p>
          <a:p>
            <a:pPr lvl="0">
              <a:buFont typeface="Arial" pitchFamily="34" charset="0"/>
              <a:buChar char="•"/>
            </a:pPr>
            <a:r>
              <a:rPr lang="en-US" sz="1200" b="1" dirty="0">
                <a:solidFill>
                  <a:srgbClr val="002060"/>
                </a:solidFill>
                <a:latin typeface="Georgia" pitchFamily="18" charset="0"/>
              </a:rPr>
              <a:t>Distinguish, at the electron microscopic level, each of the following cells or structures</a:t>
            </a:r>
          </a:p>
          <a:p>
            <a:pPr lvl="1">
              <a:buFont typeface="Arial" pitchFamily="34" charset="0"/>
              <a:buChar char="•"/>
            </a:pPr>
            <a:r>
              <a:rPr lang="en-US" sz="1200" b="1" dirty="0">
                <a:solidFill>
                  <a:srgbClr val="002060"/>
                </a:solidFill>
                <a:latin typeface="Georgia" pitchFamily="18" charset="0"/>
              </a:rPr>
              <a:t>Type I pneumocytes (type I alveolar cells)</a:t>
            </a:r>
          </a:p>
          <a:p>
            <a:pPr lvl="1">
              <a:buFont typeface="Arial" pitchFamily="34" charset="0"/>
              <a:buChar char="•"/>
            </a:pPr>
            <a:r>
              <a:rPr lang="en-US" sz="1200" b="1" dirty="0">
                <a:solidFill>
                  <a:srgbClr val="002060"/>
                </a:solidFill>
                <a:latin typeface="Georgia" pitchFamily="18" charset="0"/>
              </a:rPr>
              <a:t>Type II pneumocytes (type II alveolar cells)</a:t>
            </a:r>
          </a:p>
          <a:p>
            <a:pPr lvl="2">
              <a:buFont typeface="Arial" pitchFamily="34" charset="0"/>
              <a:buChar char="•"/>
            </a:pPr>
            <a:r>
              <a:rPr lang="en-US" sz="1200" b="1" dirty="0">
                <a:solidFill>
                  <a:srgbClr val="002060"/>
                </a:solidFill>
                <a:latin typeface="Georgia" pitchFamily="18" charset="0"/>
              </a:rPr>
              <a:t>Lamellar bodies</a:t>
            </a:r>
          </a:p>
          <a:p>
            <a:pPr lvl="1">
              <a:buFont typeface="Arial" pitchFamily="34" charset="0"/>
              <a:buChar char="•"/>
            </a:pPr>
            <a:r>
              <a:rPr lang="en-US" sz="1200" b="1" dirty="0">
                <a:solidFill>
                  <a:srgbClr val="002060"/>
                </a:solidFill>
                <a:latin typeface="Georgia" pitchFamily="18" charset="0"/>
              </a:rPr>
              <a:t>Basal lamina</a:t>
            </a:r>
          </a:p>
          <a:p>
            <a:pPr lvl="1">
              <a:buFont typeface="Arial" pitchFamily="34" charset="0"/>
              <a:buChar char="•"/>
            </a:pPr>
            <a:r>
              <a:rPr lang="en-US" sz="1200" b="1" dirty="0">
                <a:solidFill>
                  <a:srgbClr val="002060"/>
                </a:solidFill>
                <a:latin typeface="Georgia" pitchFamily="18" charset="0"/>
              </a:rPr>
              <a:t>Endothelial cells</a:t>
            </a:r>
          </a:p>
          <a:p>
            <a:pPr lvl="1">
              <a:buFont typeface="Arial" pitchFamily="34" charset="0"/>
              <a:buChar char="•"/>
            </a:pPr>
            <a:r>
              <a:rPr lang="en-US" sz="1200" b="1" dirty="0">
                <a:solidFill>
                  <a:srgbClr val="002060"/>
                </a:solidFill>
                <a:latin typeface="Georgia" pitchFamily="18" charset="0"/>
              </a:rPr>
              <a:t>Components of connective tissue (fibroblast, elastic fibers, etc.) if present</a:t>
            </a:r>
          </a:p>
          <a:p>
            <a:pPr lvl="1">
              <a:buFont typeface="Arial" pitchFamily="34" charset="0"/>
              <a:buChar char="•"/>
            </a:pPr>
            <a:r>
              <a:rPr lang="en-US" sz="1200" b="1" dirty="0">
                <a:solidFill>
                  <a:srgbClr val="002060"/>
                </a:solidFill>
                <a:latin typeface="Georgia" pitchFamily="18" charset="0"/>
              </a:rPr>
              <a:t>Alveolar macrophage (Dust cell)</a:t>
            </a:r>
          </a:p>
        </p:txBody>
      </p:sp>
    </p:spTree>
    <p:extLst>
      <p:ext uri="{BB962C8B-B14F-4D97-AF65-F5344CB8AC3E}">
        <p14:creationId xmlns:p14="http://schemas.microsoft.com/office/powerpoint/2010/main" val="2564031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Lung_7_568.jpg"/>
          <p:cNvPicPr>
            <a:picLocks noChangeAspect="1"/>
          </p:cNvPicPr>
          <p:nvPr/>
        </p:nvPicPr>
        <p:blipFill>
          <a:blip r:embed="rId2"/>
          <a:stretch>
            <a:fillRect/>
          </a:stretch>
        </p:blipFill>
        <p:spPr>
          <a:xfrm>
            <a:off x="2032551" y="968678"/>
            <a:ext cx="4673049" cy="5889321"/>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entire structure, and 1-5. (advance slides for answers)</a:t>
            </a:r>
          </a:p>
        </p:txBody>
      </p:sp>
      <p:sp>
        <p:nvSpPr>
          <p:cNvPr id="5" name="Rectangle 4"/>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Tree>
    <p:extLst>
      <p:ext uri="{BB962C8B-B14F-4D97-AF65-F5344CB8AC3E}">
        <p14:creationId xmlns:p14="http://schemas.microsoft.com/office/powerpoint/2010/main" val="1430962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ung_7_568.jpg"/>
          <p:cNvPicPr>
            <a:picLocks noChangeAspect="1"/>
          </p:cNvPicPr>
          <p:nvPr/>
        </p:nvPicPr>
        <p:blipFill>
          <a:blip r:embed="rId2"/>
          <a:stretch>
            <a:fillRect/>
          </a:stretch>
        </p:blipFill>
        <p:spPr>
          <a:xfrm>
            <a:off x="228600" y="804465"/>
            <a:ext cx="4800600" cy="6050071"/>
          </a:xfrm>
          <a:prstGeom prst="rect">
            <a:avLst/>
          </a:prstGeom>
        </p:spPr>
      </p:pic>
      <p:pic>
        <p:nvPicPr>
          <p:cNvPr id="3" name="Picture 2" descr="LLung_7A_602.jpg"/>
          <p:cNvPicPr>
            <a:picLocks noChangeAspect="1"/>
          </p:cNvPicPr>
          <p:nvPr/>
        </p:nvPicPr>
        <p:blipFill>
          <a:blip r:embed="rId3"/>
          <a:stretch>
            <a:fillRect/>
          </a:stretch>
        </p:blipFill>
        <p:spPr>
          <a:xfrm>
            <a:off x="5105400" y="839100"/>
            <a:ext cx="3886200" cy="6037611"/>
          </a:xfrm>
          <a:prstGeom prst="rect">
            <a:avLst/>
          </a:prstGeom>
        </p:spPr>
      </p:pic>
    </p:spTree>
    <p:extLst>
      <p:ext uri="{BB962C8B-B14F-4D97-AF65-F5344CB8AC3E}">
        <p14:creationId xmlns:p14="http://schemas.microsoft.com/office/powerpoint/2010/main" val="3446073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ung_8_569.jpg"/>
          <p:cNvPicPr>
            <a:picLocks noChangeAspect="1"/>
          </p:cNvPicPr>
          <p:nvPr/>
        </p:nvPicPr>
        <p:blipFill>
          <a:blip r:embed="rId2"/>
          <a:stretch>
            <a:fillRect/>
          </a:stretch>
        </p:blipFill>
        <p:spPr>
          <a:xfrm>
            <a:off x="3886200" y="1022774"/>
            <a:ext cx="4810342" cy="5835226"/>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entire structure in middle, and 1-3, (and 4?)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Tree>
    <p:extLst>
      <p:ext uri="{BB962C8B-B14F-4D97-AF65-F5344CB8AC3E}">
        <p14:creationId xmlns:p14="http://schemas.microsoft.com/office/powerpoint/2010/main" val="35649289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ung_8_569.jpg"/>
          <p:cNvPicPr>
            <a:picLocks noChangeAspect="1"/>
          </p:cNvPicPr>
          <p:nvPr/>
        </p:nvPicPr>
        <p:blipFill>
          <a:blip r:embed="rId2"/>
          <a:stretch>
            <a:fillRect/>
          </a:stretch>
        </p:blipFill>
        <p:spPr>
          <a:xfrm>
            <a:off x="152400" y="914400"/>
            <a:ext cx="4899682" cy="5943600"/>
          </a:xfrm>
          <a:prstGeom prst="rect">
            <a:avLst/>
          </a:prstGeom>
        </p:spPr>
      </p:pic>
      <p:pic>
        <p:nvPicPr>
          <p:cNvPr id="3" name="Picture 2" descr="LLung_8A_603.jpg"/>
          <p:cNvPicPr>
            <a:picLocks noChangeAspect="1"/>
          </p:cNvPicPr>
          <p:nvPr/>
        </p:nvPicPr>
        <p:blipFill>
          <a:blip r:embed="rId3"/>
          <a:stretch>
            <a:fillRect/>
          </a:stretch>
        </p:blipFill>
        <p:spPr>
          <a:xfrm>
            <a:off x="5257800" y="916393"/>
            <a:ext cx="3886200" cy="5962389"/>
          </a:xfrm>
          <a:prstGeom prst="rect">
            <a:avLst/>
          </a:prstGeom>
        </p:spPr>
      </p:pic>
    </p:spTree>
    <p:extLst>
      <p:ext uri="{BB962C8B-B14F-4D97-AF65-F5344CB8AC3E}">
        <p14:creationId xmlns:p14="http://schemas.microsoft.com/office/powerpoint/2010/main" val="844419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ung_9_570.jpg"/>
          <p:cNvPicPr>
            <a:picLocks noChangeAspect="1"/>
          </p:cNvPicPr>
          <p:nvPr/>
        </p:nvPicPr>
        <p:blipFill>
          <a:blip r:embed="rId2"/>
          <a:stretch>
            <a:fillRect/>
          </a:stretch>
        </p:blipFill>
        <p:spPr>
          <a:xfrm>
            <a:off x="838200" y="995065"/>
            <a:ext cx="4319276" cy="5862935"/>
          </a:xfrm>
          <a:prstGeom prst="rect">
            <a:avLst/>
          </a:prstGeom>
        </p:spPr>
      </p:pic>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1-4.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5" name="TextBox 4"/>
          <p:cNvSpPr txBox="1"/>
          <p:nvPr/>
        </p:nvSpPr>
        <p:spPr>
          <a:xfrm>
            <a:off x="5334001" y="1828800"/>
            <a:ext cx="3726600" cy="1200329"/>
          </a:xfrm>
          <a:prstGeom prst="rect">
            <a:avLst/>
          </a:prstGeom>
          <a:noFill/>
        </p:spPr>
        <p:txBody>
          <a:bodyPr wrap="square" rtlCol="0">
            <a:spAutoFit/>
          </a:bodyPr>
          <a:lstStyle/>
          <a:p>
            <a:r>
              <a:rPr lang="en-US" b="1" dirty="0">
                <a:solidFill>
                  <a:srgbClr val="7030A0"/>
                </a:solidFill>
              </a:rPr>
              <a:t>Note, this is a section of a terminal bronchiole.  You didn’t look at these specifically in this module, but maybe you can figure these out.</a:t>
            </a:r>
          </a:p>
        </p:txBody>
      </p:sp>
    </p:spTree>
    <p:extLst>
      <p:ext uri="{BB962C8B-B14F-4D97-AF65-F5344CB8AC3E}">
        <p14:creationId xmlns:p14="http://schemas.microsoft.com/office/powerpoint/2010/main" val="33212172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ung_9_570.jpg"/>
          <p:cNvPicPr>
            <a:picLocks noChangeAspect="1"/>
          </p:cNvPicPr>
          <p:nvPr/>
        </p:nvPicPr>
        <p:blipFill>
          <a:blip r:embed="rId2"/>
          <a:stretch>
            <a:fillRect/>
          </a:stretch>
        </p:blipFill>
        <p:spPr>
          <a:xfrm>
            <a:off x="152400" y="536300"/>
            <a:ext cx="4662055" cy="6328219"/>
          </a:xfrm>
          <a:prstGeom prst="rect">
            <a:avLst/>
          </a:prstGeom>
        </p:spPr>
      </p:pic>
      <p:pic>
        <p:nvPicPr>
          <p:cNvPr id="3" name="Picture 2" descr="LLung_9A_604.jpg"/>
          <p:cNvPicPr>
            <a:picLocks noChangeAspect="1"/>
          </p:cNvPicPr>
          <p:nvPr/>
        </p:nvPicPr>
        <p:blipFill>
          <a:blip r:embed="rId3"/>
          <a:stretch>
            <a:fillRect/>
          </a:stretch>
        </p:blipFill>
        <p:spPr>
          <a:xfrm>
            <a:off x="4952999" y="536300"/>
            <a:ext cx="4114800" cy="6321700"/>
          </a:xfrm>
          <a:prstGeom prst="rect">
            <a:avLst/>
          </a:prstGeom>
        </p:spPr>
      </p:pic>
    </p:spTree>
    <p:extLst>
      <p:ext uri="{BB962C8B-B14F-4D97-AF65-F5344CB8AC3E}">
        <p14:creationId xmlns:p14="http://schemas.microsoft.com/office/powerpoint/2010/main" val="21465621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ung_10_571.jpg"/>
          <p:cNvPicPr>
            <a:picLocks noChangeAspect="1"/>
          </p:cNvPicPr>
          <p:nvPr/>
        </p:nvPicPr>
        <p:blipFill rotWithShape="1">
          <a:blip r:embed="rId2"/>
          <a:srcRect b="3492"/>
          <a:stretch/>
        </p:blipFill>
        <p:spPr>
          <a:xfrm>
            <a:off x="2166649" y="995065"/>
            <a:ext cx="4810701" cy="5799358"/>
          </a:xfrm>
          <a:prstGeom prst="rect">
            <a:avLst/>
          </a:prstGeom>
        </p:spPr>
      </p:pic>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1-6.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Tree>
    <p:extLst>
      <p:ext uri="{BB962C8B-B14F-4D97-AF65-F5344CB8AC3E}">
        <p14:creationId xmlns:p14="http://schemas.microsoft.com/office/powerpoint/2010/main" val="2409913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BRONCHI AND BRONCHIOLES</a:t>
            </a:r>
          </a:p>
        </p:txBody>
      </p:sp>
      <p:sp>
        <p:nvSpPr>
          <p:cNvPr id="2" name="TextBox 1"/>
          <p:cNvSpPr txBox="1"/>
          <p:nvPr/>
        </p:nvSpPr>
        <p:spPr>
          <a:xfrm>
            <a:off x="0" y="649875"/>
            <a:ext cx="9060601" cy="1754326"/>
          </a:xfrm>
          <a:prstGeom prst="rect">
            <a:avLst/>
          </a:prstGeom>
          <a:noFill/>
        </p:spPr>
        <p:txBody>
          <a:bodyPr wrap="square" rtlCol="0">
            <a:spAutoFit/>
          </a:bodyPr>
          <a:lstStyle/>
          <a:p>
            <a:r>
              <a:rPr lang="en-US" b="1" dirty="0">
                <a:solidFill>
                  <a:srgbClr val="0070C0"/>
                </a:solidFill>
              </a:rPr>
              <a:t>We’ll start with bronchi and bronchioles, but first things first.  How do we know we’re looking at the lung.  Fortunately, lungs have alveoli, which, as you know, are air sacs with thin membranes designed to maximize surface area and minimize diffusion distance.  On sections of lung, alveoli come is various sizes, and some are open, some collapsed.  Although all are connected to bronchioles, due to sectioning, some appear as individual structures (double arrows), while others are connected to a cluster of other alveoli (lines).  More on this later…</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9806" b="9051"/>
          <a:stretch/>
        </p:blipFill>
        <p:spPr>
          <a:xfrm>
            <a:off x="2183725" y="2460702"/>
            <a:ext cx="6960275" cy="416869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24" y="2469642"/>
            <a:ext cx="3408076" cy="1568393"/>
          </a:xfrm>
          <a:prstGeom prst="rect">
            <a:avLst/>
          </a:prstGeom>
        </p:spPr>
      </p:pic>
      <p:cxnSp>
        <p:nvCxnSpPr>
          <p:cNvPr id="8" name="Straight Arrow Connector 7"/>
          <p:cNvCxnSpPr/>
          <p:nvPr/>
        </p:nvCxnSpPr>
        <p:spPr>
          <a:xfrm flipH="1">
            <a:off x="6096000" y="3290985"/>
            <a:ext cx="263236" cy="312717"/>
          </a:xfrm>
          <a:prstGeom prst="straightConnector1">
            <a:avLst/>
          </a:prstGeom>
          <a:ln w="38100">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6388925" y="5470107"/>
            <a:ext cx="300841" cy="57398"/>
          </a:xfrm>
          <a:prstGeom prst="straightConnector1">
            <a:avLst/>
          </a:prstGeom>
          <a:ln w="38100">
            <a:solidFill>
              <a:srgbClr val="00206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732317" y="4272679"/>
            <a:ext cx="245422" cy="259278"/>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429995" y="3327600"/>
            <a:ext cx="235527" cy="177141"/>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8090185" y="5766005"/>
            <a:ext cx="5211" cy="200940"/>
          </a:xfrm>
          <a:prstGeom prst="straightConnector1">
            <a:avLst/>
          </a:prstGeom>
          <a:ln w="38100">
            <a:solidFill>
              <a:srgbClr val="00206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524000" y="3253838"/>
            <a:ext cx="381000" cy="193505"/>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1524000" y="2469642"/>
            <a:ext cx="1676400" cy="7841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527048" y="3451860"/>
            <a:ext cx="667512" cy="31775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9106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ung_10_571.jpg"/>
          <p:cNvPicPr>
            <a:picLocks noChangeAspect="1"/>
          </p:cNvPicPr>
          <p:nvPr/>
        </p:nvPicPr>
        <p:blipFill>
          <a:blip r:embed="rId2"/>
          <a:stretch>
            <a:fillRect/>
          </a:stretch>
        </p:blipFill>
        <p:spPr>
          <a:xfrm>
            <a:off x="0" y="558533"/>
            <a:ext cx="5029200" cy="6282150"/>
          </a:xfrm>
          <a:prstGeom prst="rect">
            <a:avLst/>
          </a:prstGeom>
        </p:spPr>
      </p:pic>
      <p:pic>
        <p:nvPicPr>
          <p:cNvPr id="3" name="Picture 2" descr="LLung_10A_605.jpg"/>
          <p:cNvPicPr>
            <a:picLocks noChangeAspect="1"/>
          </p:cNvPicPr>
          <p:nvPr/>
        </p:nvPicPr>
        <p:blipFill>
          <a:blip r:embed="rId3"/>
          <a:stretch>
            <a:fillRect/>
          </a:stretch>
        </p:blipFill>
        <p:spPr>
          <a:xfrm>
            <a:off x="4876800" y="558533"/>
            <a:ext cx="4114800" cy="6279356"/>
          </a:xfrm>
          <a:prstGeom prst="rect">
            <a:avLst/>
          </a:prstGeom>
        </p:spPr>
      </p:pic>
    </p:spTree>
    <p:extLst>
      <p:ext uri="{BB962C8B-B14F-4D97-AF65-F5344CB8AC3E}">
        <p14:creationId xmlns:p14="http://schemas.microsoft.com/office/powerpoint/2010/main" val="14882898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ung_11_572.jpg"/>
          <p:cNvPicPr>
            <a:picLocks noChangeAspect="1"/>
          </p:cNvPicPr>
          <p:nvPr/>
        </p:nvPicPr>
        <p:blipFill>
          <a:blip r:embed="rId2"/>
          <a:stretch>
            <a:fillRect/>
          </a:stretch>
        </p:blipFill>
        <p:spPr>
          <a:xfrm>
            <a:off x="2057400" y="990600"/>
            <a:ext cx="4763143" cy="5867400"/>
          </a:xfrm>
          <a:prstGeom prst="rect">
            <a:avLst/>
          </a:prstGeom>
        </p:spPr>
      </p:pic>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1-5.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Tree>
    <p:extLst>
      <p:ext uri="{BB962C8B-B14F-4D97-AF65-F5344CB8AC3E}">
        <p14:creationId xmlns:p14="http://schemas.microsoft.com/office/powerpoint/2010/main" val="20024307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ung_11_572.jpg"/>
          <p:cNvPicPr>
            <a:picLocks noChangeAspect="1"/>
          </p:cNvPicPr>
          <p:nvPr/>
        </p:nvPicPr>
        <p:blipFill>
          <a:blip r:embed="rId2"/>
          <a:stretch>
            <a:fillRect/>
          </a:stretch>
        </p:blipFill>
        <p:spPr>
          <a:xfrm>
            <a:off x="0" y="367410"/>
            <a:ext cx="5257800" cy="6476735"/>
          </a:xfrm>
          <a:prstGeom prst="rect">
            <a:avLst/>
          </a:prstGeom>
        </p:spPr>
      </p:pic>
      <p:pic>
        <p:nvPicPr>
          <p:cNvPr id="3" name="Picture 2" descr="LLung_11A_606.jpg"/>
          <p:cNvPicPr>
            <a:picLocks noChangeAspect="1"/>
          </p:cNvPicPr>
          <p:nvPr/>
        </p:nvPicPr>
        <p:blipFill>
          <a:blip r:embed="rId3"/>
          <a:stretch>
            <a:fillRect/>
          </a:stretch>
        </p:blipFill>
        <p:spPr>
          <a:xfrm>
            <a:off x="5129645" y="532953"/>
            <a:ext cx="4038600" cy="6311192"/>
          </a:xfrm>
          <a:prstGeom prst="rect">
            <a:avLst/>
          </a:prstGeom>
        </p:spPr>
      </p:pic>
    </p:spTree>
    <p:extLst>
      <p:ext uri="{BB962C8B-B14F-4D97-AF65-F5344CB8AC3E}">
        <p14:creationId xmlns:p14="http://schemas.microsoft.com/office/powerpoint/2010/main" val="37154105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ung_12_573.jpg"/>
          <p:cNvPicPr>
            <a:picLocks noChangeAspect="1"/>
          </p:cNvPicPr>
          <p:nvPr/>
        </p:nvPicPr>
        <p:blipFill>
          <a:blip r:embed="rId2"/>
          <a:stretch>
            <a:fillRect/>
          </a:stretch>
        </p:blipFill>
        <p:spPr>
          <a:xfrm>
            <a:off x="2133599" y="914400"/>
            <a:ext cx="4569453" cy="5943600"/>
          </a:xfrm>
          <a:prstGeom prst="rect">
            <a:avLst/>
          </a:prstGeom>
        </p:spPr>
      </p:pic>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1-6.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Tree>
    <p:extLst>
      <p:ext uri="{BB962C8B-B14F-4D97-AF65-F5344CB8AC3E}">
        <p14:creationId xmlns:p14="http://schemas.microsoft.com/office/powerpoint/2010/main" val="27973697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ung_12_573.jpg"/>
          <p:cNvPicPr>
            <a:picLocks noChangeAspect="1"/>
          </p:cNvPicPr>
          <p:nvPr/>
        </p:nvPicPr>
        <p:blipFill>
          <a:blip r:embed="rId2"/>
          <a:stretch>
            <a:fillRect/>
          </a:stretch>
        </p:blipFill>
        <p:spPr>
          <a:xfrm>
            <a:off x="-6927" y="535091"/>
            <a:ext cx="4861067" cy="6322910"/>
          </a:xfrm>
          <a:prstGeom prst="rect">
            <a:avLst/>
          </a:prstGeom>
        </p:spPr>
      </p:pic>
      <p:pic>
        <p:nvPicPr>
          <p:cNvPr id="3" name="Picture 2" descr="LLung_12A_607.jpg"/>
          <p:cNvPicPr>
            <a:picLocks noChangeAspect="1"/>
          </p:cNvPicPr>
          <p:nvPr/>
        </p:nvPicPr>
        <p:blipFill>
          <a:blip r:embed="rId3"/>
          <a:stretch>
            <a:fillRect/>
          </a:stretch>
        </p:blipFill>
        <p:spPr>
          <a:xfrm>
            <a:off x="4738274" y="535091"/>
            <a:ext cx="4177126" cy="6322909"/>
          </a:xfrm>
          <a:prstGeom prst="rect">
            <a:avLst/>
          </a:prstGeom>
        </p:spPr>
      </p:pic>
    </p:spTree>
    <p:extLst>
      <p:ext uri="{BB962C8B-B14F-4D97-AF65-F5344CB8AC3E}">
        <p14:creationId xmlns:p14="http://schemas.microsoft.com/office/powerpoint/2010/main" val="37103530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4572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593" y="908856"/>
            <a:ext cx="7174814" cy="5955011"/>
          </a:xfrm>
          <a:prstGeom prst="rect">
            <a:avLst/>
          </a:prstGeom>
        </p:spPr>
      </p:pic>
      <p:cxnSp>
        <p:nvCxnSpPr>
          <p:cNvPr id="7" name="Straight Arrow Connector 6"/>
          <p:cNvCxnSpPr/>
          <p:nvPr/>
        </p:nvCxnSpPr>
        <p:spPr>
          <a:xfrm>
            <a:off x="3373807" y="3054846"/>
            <a:ext cx="704628" cy="354347"/>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981200" y="2169285"/>
            <a:ext cx="1926007" cy="1200329"/>
          </a:xfrm>
          <a:prstGeom prst="rect">
            <a:avLst/>
          </a:prstGeom>
          <a:noFill/>
        </p:spPr>
        <p:txBody>
          <a:bodyPr wrap="square" rtlCol="0">
            <a:spAutoFit/>
          </a:bodyPr>
          <a:lstStyle/>
          <a:p>
            <a:r>
              <a:rPr lang="en-US" sz="2400" b="1" dirty="0">
                <a:solidFill>
                  <a:srgbClr val="FFFF00"/>
                </a:solidFill>
              </a:rPr>
              <a:t>Bronchiolar</a:t>
            </a:r>
          </a:p>
          <a:p>
            <a:r>
              <a:rPr lang="en-US" sz="2400" b="1" dirty="0">
                <a:solidFill>
                  <a:srgbClr val="FFFF00"/>
                </a:solidFill>
              </a:rPr>
              <a:t>(bronchial) artery</a:t>
            </a:r>
          </a:p>
        </p:txBody>
      </p:sp>
    </p:spTree>
    <p:extLst>
      <p:ext uri="{BB962C8B-B14F-4D97-AF65-F5344CB8AC3E}">
        <p14:creationId xmlns:p14="http://schemas.microsoft.com/office/powerpoint/2010/main" val="377527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199" y="533400"/>
            <a:ext cx="9067801"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Which are blood, and which are air?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58614" y="465110"/>
            <a:ext cx="5929782" cy="6858000"/>
          </a:xfrm>
          <a:prstGeom prst="rect">
            <a:avLst/>
          </a:prstGeom>
        </p:spPr>
      </p:pic>
      <p:sp>
        <p:nvSpPr>
          <p:cNvPr id="7" name="TextBox 6"/>
          <p:cNvSpPr txBox="1"/>
          <p:nvPr/>
        </p:nvSpPr>
        <p:spPr>
          <a:xfrm>
            <a:off x="5638800" y="2438400"/>
            <a:ext cx="838200" cy="646331"/>
          </a:xfrm>
          <a:prstGeom prst="rect">
            <a:avLst/>
          </a:prstGeom>
          <a:noFill/>
        </p:spPr>
        <p:txBody>
          <a:bodyPr wrap="square" rtlCol="0">
            <a:spAutoFit/>
          </a:bodyPr>
          <a:lstStyle/>
          <a:p>
            <a:r>
              <a:rPr lang="en-US" b="1" dirty="0">
                <a:solidFill>
                  <a:schemeClr val="accent6">
                    <a:lumMod val="50000"/>
                  </a:schemeClr>
                </a:solidFill>
              </a:rPr>
              <a:t>Blood or air?</a:t>
            </a:r>
          </a:p>
        </p:txBody>
      </p:sp>
      <p:sp>
        <p:nvSpPr>
          <p:cNvPr id="8" name="TextBox 7"/>
          <p:cNvSpPr txBox="1"/>
          <p:nvPr/>
        </p:nvSpPr>
        <p:spPr>
          <a:xfrm>
            <a:off x="3048000" y="4648200"/>
            <a:ext cx="838200" cy="646331"/>
          </a:xfrm>
          <a:prstGeom prst="rect">
            <a:avLst/>
          </a:prstGeom>
          <a:noFill/>
        </p:spPr>
        <p:txBody>
          <a:bodyPr wrap="square" rtlCol="0">
            <a:spAutoFit/>
          </a:bodyPr>
          <a:lstStyle/>
          <a:p>
            <a:r>
              <a:rPr lang="en-US" b="1" dirty="0">
                <a:solidFill>
                  <a:schemeClr val="accent6">
                    <a:lumMod val="50000"/>
                  </a:schemeClr>
                </a:solidFill>
              </a:rPr>
              <a:t>Blood or air?</a:t>
            </a:r>
          </a:p>
        </p:txBody>
      </p:sp>
      <p:sp>
        <p:nvSpPr>
          <p:cNvPr id="9" name="TextBox 8"/>
          <p:cNvSpPr txBox="1"/>
          <p:nvPr/>
        </p:nvSpPr>
        <p:spPr>
          <a:xfrm>
            <a:off x="1981200" y="1413164"/>
            <a:ext cx="838200" cy="646331"/>
          </a:xfrm>
          <a:prstGeom prst="rect">
            <a:avLst/>
          </a:prstGeom>
          <a:noFill/>
        </p:spPr>
        <p:txBody>
          <a:bodyPr wrap="square" rtlCol="0">
            <a:spAutoFit/>
          </a:bodyPr>
          <a:lstStyle/>
          <a:p>
            <a:r>
              <a:rPr lang="en-US" b="1" dirty="0">
                <a:solidFill>
                  <a:schemeClr val="accent6">
                    <a:lumMod val="50000"/>
                  </a:schemeClr>
                </a:solidFill>
              </a:rPr>
              <a:t>Blood or air?</a:t>
            </a:r>
          </a:p>
        </p:txBody>
      </p:sp>
      <p:sp>
        <p:nvSpPr>
          <p:cNvPr id="10" name="TextBox 9"/>
          <p:cNvSpPr txBox="1"/>
          <p:nvPr/>
        </p:nvSpPr>
        <p:spPr>
          <a:xfrm>
            <a:off x="6629400" y="1371600"/>
            <a:ext cx="838200" cy="646331"/>
          </a:xfrm>
          <a:prstGeom prst="rect">
            <a:avLst/>
          </a:prstGeom>
          <a:noFill/>
        </p:spPr>
        <p:txBody>
          <a:bodyPr wrap="square" rtlCol="0">
            <a:spAutoFit/>
          </a:bodyPr>
          <a:lstStyle/>
          <a:p>
            <a:r>
              <a:rPr lang="en-US" b="1" dirty="0">
                <a:solidFill>
                  <a:schemeClr val="accent6">
                    <a:lumMod val="50000"/>
                  </a:schemeClr>
                </a:solidFill>
              </a:rPr>
              <a:t>Blood or air?</a:t>
            </a:r>
          </a:p>
        </p:txBody>
      </p:sp>
      <p:sp>
        <p:nvSpPr>
          <p:cNvPr id="11" name="TextBox 10"/>
          <p:cNvSpPr txBox="1"/>
          <p:nvPr/>
        </p:nvSpPr>
        <p:spPr>
          <a:xfrm>
            <a:off x="4204405" y="5562600"/>
            <a:ext cx="838200" cy="646331"/>
          </a:xfrm>
          <a:prstGeom prst="rect">
            <a:avLst/>
          </a:prstGeom>
          <a:noFill/>
        </p:spPr>
        <p:txBody>
          <a:bodyPr wrap="square" rtlCol="0">
            <a:spAutoFit/>
          </a:bodyPr>
          <a:lstStyle/>
          <a:p>
            <a:r>
              <a:rPr lang="en-US" b="1" dirty="0">
                <a:solidFill>
                  <a:schemeClr val="accent6">
                    <a:lumMod val="50000"/>
                  </a:schemeClr>
                </a:solidFill>
              </a:rPr>
              <a:t>Blood or air?</a:t>
            </a:r>
          </a:p>
        </p:txBody>
      </p:sp>
      <p:grpSp>
        <p:nvGrpSpPr>
          <p:cNvPr id="22" name="Group 21"/>
          <p:cNvGrpSpPr/>
          <p:nvPr/>
        </p:nvGrpSpPr>
        <p:grpSpPr>
          <a:xfrm>
            <a:off x="2895601" y="1828662"/>
            <a:ext cx="6217226" cy="4057103"/>
            <a:chOff x="2895601" y="1828662"/>
            <a:chExt cx="6217226" cy="4057103"/>
          </a:xfrm>
        </p:grpSpPr>
        <p:sp>
          <p:nvSpPr>
            <p:cNvPr id="14" name="TextBox 13"/>
            <p:cNvSpPr txBox="1"/>
            <p:nvPr/>
          </p:nvSpPr>
          <p:spPr>
            <a:xfrm>
              <a:off x="8329820" y="1828662"/>
              <a:ext cx="783007" cy="461665"/>
            </a:xfrm>
            <a:prstGeom prst="rect">
              <a:avLst/>
            </a:prstGeom>
            <a:noFill/>
          </p:spPr>
          <p:txBody>
            <a:bodyPr wrap="square" rtlCol="0">
              <a:spAutoFit/>
            </a:bodyPr>
            <a:lstStyle/>
            <a:p>
              <a:r>
                <a:rPr lang="en-US" sz="2400" b="1" dirty="0">
                  <a:solidFill>
                    <a:srgbClr val="002060"/>
                  </a:solidFill>
                </a:rPr>
                <a:t>air</a:t>
              </a:r>
            </a:p>
          </p:txBody>
        </p:sp>
        <p:cxnSp>
          <p:nvCxnSpPr>
            <p:cNvPr id="16" name="Straight Arrow Connector 15"/>
            <p:cNvCxnSpPr/>
            <p:nvPr/>
          </p:nvCxnSpPr>
          <p:spPr>
            <a:xfrm flipH="1" flipV="1">
              <a:off x="7467600" y="1905000"/>
              <a:ext cx="862220" cy="154495"/>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895601" y="1905000"/>
              <a:ext cx="5453156" cy="32179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257800" y="2304046"/>
              <a:ext cx="3203189" cy="3581719"/>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8724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205" y="1181100"/>
            <a:ext cx="8356600" cy="5676900"/>
          </a:xfrm>
          <a:prstGeom prst="rect">
            <a:avLst/>
          </a:prstGeom>
        </p:spPr>
      </p:pic>
      <p:sp>
        <p:nvSpPr>
          <p:cNvPr id="2" name="TextBox 1"/>
          <p:cNvSpPr txBox="1"/>
          <p:nvPr/>
        </p:nvSpPr>
        <p:spPr>
          <a:xfrm>
            <a:off x="1" y="498389"/>
            <a:ext cx="90606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8" name="Freeform 7"/>
          <p:cNvSpPr/>
          <p:nvPr/>
        </p:nvSpPr>
        <p:spPr>
          <a:xfrm>
            <a:off x="467591" y="1527464"/>
            <a:ext cx="2130136" cy="2348563"/>
          </a:xfrm>
          <a:custGeom>
            <a:avLst/>
            <a:gdLst>
              <a:gd name="connsiteX0" fmla="*/ 1319645 w 2130136"/>
              <a:gd name="connsiteY0" fmla="*/ 2337954 h 2348563"/>
              <a:gd name="connsiteX1" fmla="*/ 1454727 w 2130136"/>
              <a:gd name="connsiteY1" fmla="*/ 2213263 h 2348563"/>
              <a:gd name="connsiteX2" fmla="*/ 1475509 w 2130136"/>
              <a:gd name="connsiteY2" fmla="*/ 2171700 h 2348563"/>
              <a:gd name="connsiteX3" fmla="*/ 1548245 w 2130136"/>
              <a:gd name="connsiteY3" fmla="*/ 2098963 h 2348563"/>
              <a:gd name="connsiteX4" fmla="*/ 1579418 w 2130136"/>
              <a:gd name="connsiteY4" fmla="*/ 2067791 h 2348563"/>
              <a:gd name="connsiteX5" fmla="*/ 1704109 w 2130136"/>
              <a:gd name="connsiteY5" fmla="*/ 1932709 h 2348563"/>
              <a:gd name="connsiteX6" fmla="*/ 1745673 w 2130136"/>
              <a:gd name="connsiteY6" fmla="*/ 1901536 h 2348563"/>
              <a:gd name="connsiteX7" fmla="*/ 1787236 w 2130136"/>
              <a:gd name="connsiteY7" fmla="*/ 1849581 h 2348563"/>
              <a:gd name="connsiteX8" fmla="*/ 1818409 w 2130136"/>
              <a:gd name="connsiteY8" fmla="*/ 1818409 h 2348563"/>
              <a:gd name="connsiteX9" fmla="*/ 1859973 w 2130136"/>
              <a:gd name="connsiteY9" fmla="*/ 1756063 h 2348563"/>
              <a:gd name="connsiteX10" fmla="*/ 1880754 w 2130136"/>
              <a:gd name="connsiteY10" fmla="*/ 1724891 h 2348563"/>
              <a:gd name="connsiteX11" fmla="*/ 1922318 w 2130136"/>
              <a:gd name="connsiteY11" fmla="*/ 1704109 h 2348563"/>
              <a:gd name="connsiteX12" fmla="*/ 1974273 w 2130136"/>
              <a:gd name="connsiteY12" fmla="*/ 1641763 h 2348563"/>
              <a:gd name="connsiteX13" fmla="*/ 1995054 w 2130136"/>
              <a:gd name="connsiteY13" fmla="*/ 1600200 h 2348563"/>
              <a:gd name="connsiteX14" fmla="*/ 2057400 w 2130136"/>
              <a:gd name="connsiteY14" fmla="*/ 1537854 h 2348563"/>
              <a:gd name="connsiteX15" fmla="*/ 2088573 w 2130136"/>
              <a:gd name="connsiteY15" fmla="*/ 1475509 h 2348563"/>
              <a:gd name="connsiteX16" fmla="*/ 2109354 w 2130136"/>
              <a:gd name="connsiteY16" fmla="*/ 1444336 h 2348563"/>
              <a:gd name="connsiteX17" fmla="*/ 2130136 w 2130136"/>
              <a:gd name="connsiteY17" fmla="*/ 1381991 h 2348563"/>
              <a:gd name="connsiteX18" fmla="*/ 2109354 w 2130136"/>
              <a:gd name="connsiteY18" fmla="*/ 1267691 h 2348563"/>
              <a:gd name="connsiteX19" fmla="*/ 2078182 w 2130136"/>
              <a:gd name="connsiteY19" fmla="*/ 1236518 h 2348563"/>
              <a:gd name="connsiteX20" fmla="*/ 2015836 w 2130136"/>
              <a:gd name="connsiteY20" fmla="*/ 1174172 h 2348563"/>
              <a:gd name="connsiteX21" fmla="*/ 1984664 w 2130136"/>
              <a:gd name="connsiteY21" fmla="*/ 1132609 h 2348563"/>
              <a:gd name="connsiteX22" fmla="*/ 1953491 w 2130136"/>
              <a:gd name="connsiteY22" fmla="*/ 1122218 h 2348563"/>
              <a:gd name="connsiteX23" fmla="*/ 1922318 w 2130136"/>
              <a:gd name="connsiteY23" fmla="*/ 1101436 h 2348563"/>
              <a:gd name="connsiteX24" fmla="*/ 1891145 w 2130136"/>
              <a:gd name="connsiteY24" fmla="*/ 1070263 h 2348563"/>
              <a:gd name="connsiteX25" fmla="*/ 1828800 w 2130136"/>
              <a:gd name="connsiteY25" fmla="*/ 1028700 h 2348563"/>
              <a:gd name="connsiteX26" fmla="*/ 1797627 w 2130136"/>
              <a:gd name="connsiteY26" fmla="*/ 1007918 h 2348563"/>
              <a:gd name="connsiteX27" fmla="*/ 1735282 w 2130136"/>
              <a:gd name="connsiteY27" fmla="*/ 955963 h 2348563"/>
              <a:gd name="connsiteX28" fmla="*/ 1652154 w 2130136"/>
              <a:gd name="connsiteY28" fmla="*/ 862445 h 2348563"/>
              <a:gd name="connsiteX29" fmla="*/ 1620982 w 2130136"/>
              <a:gd name="connsiteY29" fmla="*/ 852054 h 2348563"/>
              <a:gd name="connsiteX30" fmla="*/ 1569027 w 2130136"/>
              <a:gd name="connsiteY30" fmla="*/ 810491 h 2348563"/>
              <a:gd name="connsiteX31" fmla="*/ 1548245 w 2130136"/>
              <a:gd name="connsiteY31" fmla="*/ 779318 h 2348563"/>
              <a:gd name="connsiteX32" fmla="*/ 1517073 w 2130136"/>
              <a:gd name="connsiteY32" fmla="*/ 758536 h 2348563"/>
              <a:gd name="connsiteX33" fmla="*/ 1485900 w 2130136"/>
              <a:gd name="connsiteY33" fmla="*/ 696191 h 2348563"/>
              <a:gd name="connsiteX34" fmla="*/ 1465118 w 2130136"/>
              <a:gd name="connsiteY34" fmla="*/ 654627 h 2348563"/>
              <a:gd name="connsiteX35" fmla="*/ 1444336 w 2130136"/>
              <a:gd name="connsiteY35" fmla="*/ 623454 h 2348563"/>
              <a:gd name="connsiteX36" fmla="*/ 1402773 w 2130136"/>
              <a:gd name="connsiteY36" fmla="*/ 540327 h 2348563"/>
              <a:gd name="connsiteX37" fmla="*/ 1371600 w 2130136"/>
              <a:gd name="connsiteY37" fmla="*/ 436418 h 2348563"/>
              <a:gd name="connsiteX38" fmla="*/ 1361209 w 2130136"/>
              <a:gd name="connsiteY38" fmla="*/ 405245 h 2348563"/>
              <a:gd name="connsiteX39" fmla="*/ 1298864 w 2130136"/>
              <a:gd name="connsiteY39" fmla="*/ 322118 h 2348563"/>
              <a:gd name="connsiteX40" fmla="*/ 1246909 w 2130136"/>
              <a:gd name="connsiteY40" fmla="*/ 249381 h 2348563"/>
              <a:gd name="connsiteX41" fmla="*/ 1215736 w 2130136"/>
              <a:gd name="connsiteY41" fmla="*/ 228600 h 2348563"/>
              <a:gd name="connsiteX42" fmla="*/ 1174173 w 2130136"/>
              <a:gd name="connsiteY42" fmla="*/ 187036 h 2348563"/>
              <a:gd name="connsiteX43" fmla="*/ 1153391 w 2130136"/>
              <a:gd name="connsiteY43" fmla="*/ 155863 h 2348563"/>
              <a:gd name="connsiteX44" fmla="*/ 1091045 w 2130136"/>
              <a:gd name="connsiteY44" fmla="*/ 124691 h 2348563"/>
              <a:gd name="connsiteX45" fmla="*/ 1018309 w 2130136"/>
              <a:gd name="connsiteY45" fmla="*/ 72736 h 2348563"/>
              <a:gd name="connsiteX46" fmla="*/ 955964 w 2130136"/>
              <a:gd name="connsiteY46" fmla="*/ 31172 h 2348563"/>
              <a:gd name="connsiteX47" fmla="*/ 841664 w 2130136"/>
              <a:gd name="connsiteY47" fmla="*/ 0 h 2348563"/>
              <a:gd name="connsiteX48" fmla="*/ 467591 w 2130136"/>
              <a:gd name="connsiteY48" fmla="*/ 20781 h 2348563"/>
              <a:gd name="connsiteX49" fmla="*/ 342900 w 2130136"/>
              <a:gd name="connsiteY49" fmla="*/ 41563 h 2348563"/>
              <a:gd name="connsiteX50" fmla="*/ 270164 w 2130136"/>
              <a:gd name="connsiteY50" fmla="*/ 83127 h 2348563"/>
              <a:gd name="connsiteX51" fmla="*/ 218209 w 2130136"/>
              <a:gd name="connsiteY51" fmla="*/ 145472 h 2348563"/>
              <a:gd name="connsiteX52" fmla="*/ 187036 w 2130136"/>
              <a:gd name="connsiteY52" fmla="*/ 166254 h 2348563"/>
              <a:gd name="connsiteX53" fmla="*/ 135082 w 2130136"/>
              <a:gd name="connsiteY53" fmla="*/ 259772 h 2348563"/>
              <a:gd name="connsiteX54" fmla="*/ 103909 w 2130136"/>
              <a:gd name="connsiteY54" fmla="*/ 280554 h 2348563"/>
              <a:gd name="connsiteX55" fmla="*/ 62345 w 2130136"/>
              <a:gd name="connsiteY55" fmla="*/ 342900 h 2348563"/>
              <a:gd name="connsiteX56" fmla="*/ 20782 w 2130136"/>
              <a:gd name="connsiteY56" fmla="*/ 446809 h 2348563"/>
              <a:gd name="connsiteX57" fmla="*/ 10391 w 2130136"/>
              <a:gd name="connsiteY57" fmla="*/ 498763 h 2348563"/>
              <a:gd name="connsiteX58" fmla="*/ 0 w 2130136"/>
              <a:gd name="connsiteY58" fmla="*/ 540327 h 2348563"/>
              <a:gd name="connsiteX59" fmla="*/ 10391 w 2130136"/>
              <a:gd name="connsiteY59" fmla="*/ 758536 h 2348563"/>
              <a:gd name="connsiteX60" fmla="*/ 41564 w 2130136"/>
              <a:gd name="connsiteY60" fmla="*/ 841663 h 2348563"/>
              <a:gd name="connsiteX61" fmla="*/ 62345 w 2130136"/>
              <a:gd name="connsiteY61" fmla="*/ 904009 h 2348563"/>
              <a:gd name="connsiteX62" fmla="*/ 103909 w 2130136"/>
              <a:gd name="connsiteY62" fmla="*/ 987136 h 2348563"/>
              <a:gd name="connsiteX63" fmla="*/ 114300 w 2130136"/>
              <a:gd name="connsiteY63" fmla="*/ 1018309 h 2348563"/>
              <a:gd name="connsiteX64" fmla="*/ 145473 w 2130136"/>
              <a:gd name="connsiteY64" fmla="*/ 1049481 h 2348563"/>
              <a:gd name="connsiteX65" fmla="*/ 187036 w 2130136"/>
              <a:gd name="connsiteY65" fmla="*/ 1111827 h 2348563"/>
              <a:gd name="connsiteX66" fmla="*/ 207818 w 2130136"/>
              <a:gd name="connsiteY66" fmla="*/ 1143000 h 2348563"/>
              <a:gd name="connsiteX67" fmla="*/ 259773 w 2130136"/>
              <a:gd name="connsiteY67" fmla="*/ 1226127 h 2348563"/>
              <a:gd name="connsiteX68" fmla="*/ 322118 w 2130136"/>
              <a:gd name="connsiteY68" fmla="*/ 1309254 h 2348563"/>
              <a:gd name="connsiteX69" fmla="*/ 374073 w 2130136"/>
              <a:gd name="connsiteY69" fmla="*/ 1413163 h 2348563"/>
              <a:gd name="connsiteX70" fmla="*/ 446809 w 2130136"/>
              <a:gd name="connsiteY70" fmla="*/ 1527463 h 2348563"/>
              <a:gd name="connsiteX71" fmla="*/ 488373 w 2130136"/>
              <a:gd name="connsiteY71" fmla="*/ 1589809 h 2348563"/>
              <a:gd name="connsiteX72" fmla="*/ 550718 w 2130136"/>
              <a:gd name="connsiteY72" fmla="*/ 1641763 h 2348563"/>
              <a:gd name="connsiteX73" fmla="*/ 623454 w 2130136"/>
              <a:gd name="connsiteY73" fmla="*/ 1714500 h 2348563"/>
              <a:gd name="connsiteX74" fmla="*/ 696191 w 2130136"/>
              <a:gd name="connsiteY74" fmla="*/ 1766454 h 2348563"/>
              <a:gd name="connsiteX75" fmla="*/ 727364 w 2130136"/>
              <a:gd name="connsiteY75" fmla="*/ 1797627 h 2348563"/>
              <a:gd name="connsiteX76" fmla="*/ 758536 w 2130136"/>
              <a:gd name="connsiteY76" fmla="*/ 1818409 h 2348563"/>
              <a:gd name="connsiteX77" fmla="*/ 820882 w 2130136"/>
              <a:gd name="connsiteY77" fmla="*/ 1870363 h 2348563"/>
              <a:gd name="connsiteX78" fmla="*/ 872836 w 2130136"/>
              <a:gd name="connsiteY78" fmla="*/ 1932709 h 2348563"/>
              <a:gd name="connsiteX79" fmla="*/ 914400 w 2130136"/>
              <a:gd name="connsiteY79" fmla="*/ 1995054 h 2348563"/>
              <a:gd name="connsiteX80" fmla="*/ 945573 w 2130136"/>
              <a:gd name="connsiteY80" fmla="*/ 2026227 h 2348563"/>
              <a:gd name="connsiteX81" fmla="*/ 976745 w 2130136"/>
              <a:gd name="connsiteY81" fmla="*/ 2047009 h 2348563"/>
              <a:gd name="connsiteX82" fmla="*/ 1039091 w 2130136"/>
              <a:gd name="connsiteY82" fmla="*/ 2130136 h 2348563"/>
              <a:gd name="connsiteX83" fmla="*/ 1059873 w 2130136"/>
              <a:gd name="connsiteY83" fmla="*/ 2161309 h 2348563"/>
              <a:gd name="connsiteX84" fmla="*/ 1122218 w 2130136"/>
              <a:gd name="connsiteY84" fmla="*/ 2223654 h 2348563"/>
              <a:gd name="connsiteX85" fmla="*/ 1153391 w 2130136"/>
              <a:gd name="connsiteY85" fmla="*/ 2234045 h 2348563"/>
              <a:gd name="connsiteX86" fmla="*/ 1205345 w 2130136"/>
              <a:gd name="connsiteY86" fmla="*/ 2275609 h 2348563"/>
              <a:gd name="connsiteX87" fmla="*/ 1267691 w 2130136"/>
              <a:gd name="connsiteY87" fmla="*/ 2317172 h 2348563"/>
              <a:gd name="connsiteX88" fmla="*/ 1288473 w 2130136"/>
              <a:gd name="connsiteY88" fmla="*/ 2348345 h 2348563"/>
              <a:gd name="connsiteX89" fmla="*/ 1319645 w 2130136"/>
              <a:gd name="connsiteY89" fmla="*/ 2327563 h 2348563"/>
              <a:gd name="connsiteX90" fmla="*/ 1371600 w 2130136"/>
              <a:gd name="connsiteY90" fmla="*/ 2317172 h 234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130136" h="2348563">
                <a:moveTo>
                  <a:pt x="1319645" y="2337954"/>
                </a:moveTo>
                <a:cubicBezTo>
                  <a:pt x="1355600" y="2309191"/>
                  <a:pt x="1438256" y="2246205"/>
                  <a:pt x="1454727" y="2213263"/>
                </a:cubicBezTo>
                <a:cubicBezTo>
                  <a:pt x="1461654" y="2199409"/>
                  <a:pt x="1465700" y="2183688"/>
                  <a:pt x="1475509" y="2171700"/>
                </a:cubicBezTo>
                <a:cubicBezTo>
                  <a:pt x="1497222" y="2145162"/>
                  <a:pt x="1523999" y="2123209"/>
                  <a:pt x="1548245" y="2098963"/>
                </a:cubicBezTo>
                <a:cubicBezTo>
                  <a:pt x="1558636" y="2088572"/>
                  <a:pt x="1570601" y="2079547"/>
                  <a:pt x="1579418" y="2067791"/>
                </a:cubicBezTo>
                <a:cubicBezTo>
                  <a:pt x="1619235" y="2014701"/>
                  <a:pt x="1643672" y="1978036"/>
                  <a:pt x="1704109" y="1932709"/>
                </a:cubicBezTo>
                <a:cubicBezTo>
                  <a:pt x="1717964" y="1922318"/>
                  <a:pt x="1733427" y="1913782"/>
                  <a:pt x="1745673" y="1901536"/>
                </a:cubicBezTo>
                <a:cubicBezTo>
                  <a:pt x="1761355" y="1885854"/>
                  <a:pt x="1772632" y="1866272"/>
                  <a:pt x="1787236" y="1849581"/>
                </a:cubicBezTo>
                <a:cubicBezTo>
                  <a:pt x="1796913" y="1838522"/>
                  <a:pt x="1809387" y="1830008"/>
                  <a:pt x="1818409" y="1818409"/>
                </a:cubicBezTo>
                <a:cubicBezTo>
                  <a:pt x="1833743" y="1798694"/>
                  <a:pt x="1846118" y="1776845"/>
                  <a:pt x="1859973" y="1756063"/>
                </a:cubicBezTo>
                <a:cubicBezTo>
                  <a:pt x="1866900" y="1745672"/>
                  <a:pt x="1869584" y="1730476"/>
                  <a:pt x="1880754" y="1724891"/>
                </a:cubicBezTo>
                <a:lnTo>
                  <a:pt x="1922318" y="1704109"/>
                </a:lnTo>
                <a:cubicBezTo>
                  <a:pt x="1985120" y="1578505"/>
                  <a:pt x="1900837" y="1729887"/>
                  <a:pt x="1974273" y="1641763"/>
                </a:cubicBezTo>
                <a:cubicBezTo>
                  <a:pt x="1984189" y="1629864"/>
                  <a:pt x="1986845" y="1613335"/>
                  <a:pt x="1995054" y="1600200"/>
                </a:cubicBezTo>
                <a:cubicBezTo>
                  <a:pt x="2022672" y="1556010"/>
                  <a:pt x="2019784" y="1562931"/>
                  <a:pt x="2057400" y="1537854"/>
                </a:cubicBezTo>
                <a:cubicBezTo>
                  <a:pt x="2116953" y="1448524"/>
                  <a:pt x="2045558" y="1561541"/>
                  <a:pt x="2088573" y="1475509"/>
                </a:cubicBezTo>
                <a:cubicBezTo>
                  <a:pt x="2094158" y="1464339"/>
                  <a:pt x="2104282" y="1455748"/>
                  <a:pt x="2109354" y="1444336"/>
                </a:cubicBezTo>
                <a:cubicBezTo>
                  <a:pt x="2118251" y="1424318"/>
                  <a:pt x="2130136" y="1381991"/>
                  <a:pt x="2130136" y="1381991"/>
                </a:cubicBezTo>
                <a:cubicBezTo>
                  <a:pt x="2129695" y="1378464"/>
                  <a:pt x="2124140" y="1289871"/>
                  <a:pt x="2109354" y="1267691"/>
                </a:cubicBezTo>
                <a:cubicBezTo>
                  <a:pt x="2101203" y="1255464"/>
                  <a:pt x="2087745" y="1247675"/>
                  <a:pt x="2078182" y="1236518"/>
                </a:cubicBezTo>
                <a:cubicBezTo>
                  <a:pt x="2026629" y="1176372"/>
                  <a:pt x="2070711" y="1210756"/>
                  <a:pt x="2015836" y="1174172"/>
                </a:cubicBezTo>
                <a:cubicBezTo>
                  <a:pt x="2005445" y="1160318"/>
                  <a:pt x="1997968" y="1143696"/>
                  <a:pt x="1984664" y="1132609"/>
                </a:cubicBezTo>
                <a:cubicBezTo>
                  <a:pt x="1976250" y="1125597"/>
                  <a:pt x="1963288" y="1127116"/>
                  <a:pt x="1953491" y="1122218"/>
                </a:cubicBezTo>
                <a:cubicBezTo>
                  <a:pt x="1942321" y="1116633"/>
                  <a:pt x="1931912" y="1109431"/>
                  <a:pt x="1922318" y="1101436"/>
                </a:cubicBezTo>
                <a:cubicBezTo>
                  <a:pt x="1911029" y="1092028"/>
                  <a:pt x="1902745" y="1079285"/>
                  <a:pt x="1891145" y="1070263"/>
                </a:cubicBezTo>
                <a:cubicBezTo>
                  <a:pt x="1871430" y="1054929"/>
                  <a:pt x="1849582" y="1042554"/>
                  <a:pt x="1828800" y="1028700"/>
                </a:cubicBezTo>
                <a:cubicBezTo>
                  <a:pt x="1818409" y="1021773"/>
                  <a:pt x="1805120" y="1017909"/>
                  <a:pt x="1797627" y="1007918"/>
                </a:cubicBezTo>
                <a:cubicBezTo>
                  <a:pt x="1759882" y="957592"/>
                  <a:pt x="1782884" y="971831"/>
                  <a:pt x="1735282" y="955963"/>
                </a:cubicBezTo>
                <a:cubicBezTo>
                  <a:pt x="1715479" y="926260"/>
                  <a:pt x="1682657" y="872613"/>
                  <a:pt x="1652154" y="862445"/>
                </a:cubicBezTo>
                <a:lnTo>
                  <a:pt x="1620982" y="852054"/>
                </a:lnTo>
                <a:cubicBezTo>
                  <a:pt x="1561423" y="762716"/>
                  <a:pt x="1640728" y="867851"/>
                  <a:pt x="1569027" y="810491"/>
                </a:cubicBezTo>
                <a:cubicBezTo>
                  <a:pt x="1559275" y="802690"/>
                  <a:pt x="1557076" y="788149"/>
                  <a:pt x="1548245" y="779318"/>
                </a:cubicBezTo>
                <a:cubicBezTo>
                  <a:pt x="1539415" y="770487"/>
                  <a:pt x="1527464" y="765463"/>
                  <a:pt x="1517073" y="758536"/>
                </a:cubicBezTo>
                <a:cubicBezTo>
                  <a:pt x="1498021" y="701381"/>
                  <a:pt x="1518130" y="752592"/>
                  <a:pt x="1485900" y="696191"/>
                </a:cubicBezTo>
                <a:cubicBezTo>
                  <a:pt x="1478215" y="682742"/>
                  <a:pt x="1472803" y="668076"/>
                  <a:pt x="1465118" y="654627"/>
                </a:cubicBezTo>
                <a:cubicBezTo>
                  <a:pt x="1458922" y="643784"/>
                  <a:pt x="1449921" y="634624"/>
                  <a:pt x="1444336" y="623454"/>
                </a:cubicBezTo>
                <a:cubicBezTo>
                  <a:pt x="1393492" y="521768"/>
                  <a:pt x="1450922" y="612554"/>
                  <a:pt x="1402773" y="540327"/>
                </a:cubicBezTo>
                <a:cubicBezTo>
                  <a:pt x="1386101" y="440292"/>
                  <a:pt x="1404550" y="513301"/>
                  <a:pt x="1371600" y="436418"/>
                </a:cubicBezTo>
                <a:cubicBezTo>
                  <a:pt x="1367285" y="426351"/>
                  <a:pt x="1367089" y="414486"/>
                  <a:pt x="1361209" y="405245"/>
                </a:cubicBezTo>
                <a:cubicBezTo>
                  <a:pt x="1342614" y="376024"/>
                  <a:pt x="1318077" y="350937"/>
                  <a:pt x="1298864" y="322118"/>
                </a:cubicBezTo>
                <a:cubicBezTo>
                  <a:pt x="1287064" y="304418"/>
                  <a:pt x="1259797" y="262269"/>
                  <a:pt x="1246909" y="249381"/>
                </a:cubicBezTo>
                <a:cubicBezTo>
                  <a:pt x="1238078" y="240551"/>
                  <a:pt x="1225218" y="236727"/>
                  <a:pt x="1215736" y="228600"/>
                </a:cubicBezTo>
                <a:cubicBezTo>
                  <a:pt x="1200860" y="215849"/>
                  <a:pt x="1186924" y="201912"/>
                  <a:pt x="1174173" y="187036"/>
                </a:cubicBezTo>
                <a:cubicBezTo>
                  <a:pt x="1166046" y="177554"/>
                  <a:pt x="1163382" y="163356"/>
                  <a:pt x="1153391" y="155863"/>
                </a:cubicBezTo>
                <a:cubicBezTo>
                  <a:pt x="1134803" y="141922"/>
                  <a:pt x="1111827" y="135082"/>
                  <a:pt x="1091045" y="124691"/>
                </a:cubicBezTo>
                <a:cubicBezTo>
                  <a:pt x="1030072" y="43391"/>
                  <a:pt x="1094183" y="110673"/>
                  <a:pt x="1018309" y="72736"/>
                </a:cubicBezTo>
                <a:cubicBezTo>
                  <a:pt x="995969" y="61566"/>
                  <a:pt x="979154" y="40448"/>
                  <a:pt x="955964" y="31172"/>
                </a:cubicBezTo>
                <a:cubicBezTo>
                  <a:pt x="884447" y="2567"/>
                  <a:pt x="922407" y="13457"/>
                  <a:pt x="841664" y="0"/>
                </a:cubicBezTo>
                <a:cubicBezTo>
                  <a:pt x="716973" y="6927"/>
                  <a:pt x="590775" y="250"/>
                  <a:pt x="467591" y="20781"/>
                </a:cubicBezTo>
                <a:lnTo>
                  <a:pt x="342900" y="41563"/>
                </a:lnTo>
                <a:cubicBezTo>
                  <a:pt x="317490" y="54268"/>
                  <a:pt x="292196" y="64767"/>
                  <a:pt x="270164" y="83127"/>
                </a:cubicBezTo>
                <a:cubicBezTo>
                  <a:pt x="168014" y="168253"/>
                  <a:pt x="299956" y="63727"/>
                  <a:pt x="218209" y="145472"/>
                </a:cubicBezTo>
                <a:cubicBezTo>
                  <a:pt x="209378" y="154303"/>
                  <a:pt x="197427" y="159327"/>
                  <a:pt x="187036" y="166254"/>
                </a:cubicBezTo>
                <a:cubicBezTo>
                  <a:pt x="176208" y="198738"/>
                  <a:pt x="165707" y="239356"/>
                  <a:pt x="135082" y="259772"/>
                </a:cubicBezTo>
                <a:lnTo>
                  <a:pt x="103909" y="280554"/>
                </a:lnTo>
                <a:cubicBezTo>
                  <a:pt x="90054" y="301336"/>
                  <a:pt x="70243" y="319205"/>
                  <a:pt x="62345" y="342900"/>
                </a:cubicBezTo>
                <a:cubicBezTo>
                  <a:pt x="36666" y="419940"/>
                  <a:pt x="51361" y="385652"/>
                  <a:pt x="20782" y="446809"/>
                </a:cubicBezTo>
                <a:cubicBezTo>
                  <a:pt x="17318" y="464127"/>
                  <a:pt x="14222" y="481523"/>
                  <a:pt x="10391" y="498763"/>
                </a:cubicBezTo>
                <a:cubicBezTo>
                  <a:pt x="7293" y="512704"/>
                  <a:pt x="0" y="526046"/>
                  <a:pt x="0" y="540327"/>
                </a:cubicBezTo>
                <a:cubicBezTo>
                  <a:pt x="0" y="613146"/>
                  <a:pt x="4806" y="685932"/>
                  <a:pt x="10391" y="758536"/>
                </a:cubicBezTo>
                <a:cubicBezTo>
                  <a:pt x="14299" y="809339"/>
                  <a:pt x="17301" y="805270"/>
                  <a:pt x="41564" y="841663"/>
                </a:cubicBezTo>
                <a:cubicBezTo>
                  <a:pt x="48491" y="862445"/>
                  <a:pt x="52548" y="884416"/>
                  <a:pt x="62345" y="904009"/>
                </a:cubicBezTo>
                <a:cubicBezTo>
                  <a:pt x="76200" y="931718"/>
                  <a:pt x="94112" y="957746"/>
                  <a:pt x="103909" y="987136"/>
                </a:cubicBezTo>
                <a:cubicBezTo>
                  <a:pt x="107373" y="997527"/>
                  <a:pt x="108224" y="1009196"/>
                  <a:pt x="114300" y="1018309"/>
                </a:cubicBezTo>
                <a:cubicBezTo>
                  <a:pt x="122451" y="1030536"/>
                  <a:pt x="136451" y="1037882"/>
                  <a:pt x="145473" y="1049481"/>
                </a:cubicBezTo>
                <a:cubicBezTo>
                  <a:pt x="160807" y="1069196"/>
                  <a:pt x="173182" y="1091045"/>
                  <a:pt x="187036" y="1111827"/>
                </a:cubicBezTo>
                <a:cubicBezTo>
                  <a:pt x="193963" y="1122218"/>
                  <a:pt x="202233" y="1131830"/>
                  <a:pt x="207818" y="1143000"/>
                </a:cubicBezTo>
                <a:cubicBezTo>
                  <a:pt x="272547" y="1272454"/>
                  <a:pt x="178831" y="1091223"/>
                  <a:pt x="259773" y="1226127"/>
                </a:cubicBezTo>
                <a:cubicBezTo>
                  <a:pt x="308783" y="1307811"/>
                  <a:pt x="265027" y="1271193"/>
                  <a:pt x="322118" y="1309254"/>
                </a:cubicBezTo>
                <a:cubicBezTo>
                  <a:pt x="341711" y="1387628"/>
                  <a:pt x="319087" y="1316936"/>
                  <a:pt x="374073" y="1413163"/>
                </a:cubicBezTo>
                <a:cubicBezTo>
                  <a:pt x="447127" y="1541011"/>
                  <a:pt x="384680" y="1438708"/>
                  <a:pt x="446809" y="1527463"/>
                </a:cubicBezTo>
                <a:cubicBezTo>
                  <a:pt x="461132" y="1547925"/>
                  <a:pt x="467591" y="1575954"/>
                  <a:pt x="488373" y="1589809"/>
                </a:cubicBezTo>
                <a:cubicBezTo>
                  <a:pt x="531772" y="1618742"/>
                  <a:pt x="510714" y="1601761"/>
                  <a:pt x="550718" y="1641763"/>
                </a:cubicBezTo>
                <a:cubicBezTo>
                  <a:pt x="569007" y="1696630"/>
                  <a:pt x="551996" y="1666862"/>
                  <a:pt x="623454" y="1714500"/>
                </a:cubicBezTo>
                <a:cubicBezTo>
                  <a:pt x="648133" y="1730952"/>
                  <a:pt x="673626" y="1747112"/>
                  <a:pt x="696191" y="1766454"/>
                </a:cubicBezTo>
                <a:cubicBezTo>
                  <a:pt x="707348" y="1776017"/>
                  <a:pt x="716075" y="1788219"/>
                  <a:pt x="727364" y="1797627"/>
                </a:cubicBezTo>
                <a:cubicBezTo>
                  <a:pt x="736958" y="1805622"/>
                  <a:pt x="748942" y="1810414"/>
                  <a:pt x="758536" y="1818409"/>
                </a:cubicBezTo>
                <a:cubicBezTo>
                  <a:pt x="838537" y="1885076"/>
                  <a:pt x="743490" y="1818769"/>
                  <a:pt x="820882" y="1870363"/>
                </a:cubicBezTo>
                <a:cubicBezTo>
                  <a:pt x="895140" y="1981750"/>
                  <a:pt x="779501" y="1812707"/>
                  <a:pt x="872836" y="1932709"/>
                </a:cubicBezTo>
                <a:cubicBezTo>
                  <a:pt x="888170" y="1952424"/>
                  <a:pt x="896739" y="1977393"/>
                  <a:pt x="914400" y="1995054"/>
                </a:cubicBezTo>
                <a:cubicBezTo>
                  <a:pt x="924791" y="2005445"/>
                  <a:pt x="934284" y="2016819"/>
                  <a:pt x="945573" y="2026227"/>
                </a:cubicBezTo>
                <a:cubicBezTo>
                  <a:pt x="955167" y="2034222"/>
                  <a:pt x="968391" y="2037727"/>
                  <a:pt x="976745" y="2047009"/>
                </a:cubicBezTo>
                <a:cubicBezTo>
                  <a:pt x="999916" y="2072754"/>
                  <a:pt x="1019878" y="2101317"/>
                  <a:pt x="1039091" y="2130136"/>
                </a:cubicBezTo>
                <a:cubicBezTo>
                  <a:pt x="1046018" y="2140527"/>
                  <a:pt x="1051576" y="2151975"/>
                  <a:pt x="1059873" y="2161309"/>
                </a:cubicBezTo>
                <a:cubicBezTo>
                  <a:pt x="1079398" y="2183275"/>
                  <a:pt x="1094336" y="2214360"/>
                  <a:pt x="1122218" y="2223654"/>
                </a:cubicBezTo>
                <a:lnTo>
                  <a:pt x="1153391" y="2234045"/>
                </a:lnTo>
                <a:cubicBezTo>
                  <a:pt x="1199868" y="2303760"/>
                  <a:pt x="1145119" y="2235458"/>
                  <a:pt x="1205345" y="2275609"/>
                </a:cubicBezTo>
                <a:cubicBezTo>
                  <a:pt x="1283179" y="2327498"/>
                  <a:pt x="1193571" y="2292465"/>
                  <a:pt x="1267691" y="2317172"/>
                </a:cubicBezTo>
                <a:cubicBezTo>
                  <a:pt x="1274618" y="2327563"/>
                  <a:pt x="1276227" y="2345896"/>
                  <a:pt x="1288473" y="2348345"/>
                </a:cubicBezTo>
                <a:cubicBezTo>
                  <a:pt x="1300719" y="2350794"/>
                  <a:pt x="1307952" y="2331948"/>
                  <a:pt x="1319645" y="2327563"/>
                </a:cubicBezTo>
                <a:cubicBezTo>
                  <a:pt x="1336182" y="2321362"/>
                  <a:pt x="1371600" y="2317172"/>
                  <a:pt x="1371600" y="2317172"/>
                </a:cubicBezTo>
              </a:path>
            </a:pathLst>
          </a:custGeom>
          <a:ln w="38100">
            <a:solidFill>
              <a:srgbClr val="00B0F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2133600" y="1371600"/>
            <a:ext cx="1926007" cy="830997"/>
          </a:xfrm>
          <a:prstGeom prst="rect">
            <a:avLst/>
          </a:prstGeom>
          <a:noFill/>
        </p:spPr>
        <p:txBody>
          <a:bodyPr wrap="square" rtlCol="0">
            <a:spAutoFit/>
          </a:bodyPr>
          <a:lstStyle/>
          <a:p>
            <a:r>
              <a:rPr lang="en-US" sz="2400" b="1" dirty="0">
                <a:solidFill>
                  <a:srgbClr val="00B0F0"/>
                </a:solidFill>
              </a:rPr>
              <a:t>Terminal bronchiole</a:t>
            </a:r>
          </a:p>
        </p:txBody>
      </p:sp>
    </p:spTree>
    <p:extLst>
      <p:ext uri="{BB962C8B-B14F-4D97-AF65-F5344CB8AC3E}">
        <p14:creationId xmlns:p14="http://schemas.microsoft.com/office/powerpoint/2010/main" val="221708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33400"/>
            <a:ext cx="9143999"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at X.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1219200"/>
            <a:ext cx="6446520" cy="5318760"/>
          </a:xfrm>
          <a:prstGeom prst="rect">
            <a:avLst/>
          </a:prstGeom>
        </p:spPr>
      </p:pic>
      <p:sp>
        <p:nvSpPr>
          <p:cNvPr id="6" name="TextBox 5"/>
          <p:cNvSpPr txBox="1"/>
          <p:nvPr/>
        </p:nvSpPr>
        <p:spPr>
          <a:xfrm>
            <a:off x="4114800" y="3435955"/>
            <a:ext cx="658203" cy="707886"/>
          </a:xfrm>
          <a:prstGeom prst="rect">
            <a:avLst/>
          </a:prstGeom>
          <a:noFill/>
          <a:ln>
            <a:noFill/>
          </a:ln>
        </p:spPr>
        <p:txBody>
          <a:bodyPr wrap="square" rtlCol="0">
            <a:spAutoFit/>
          </a:bodyPr>
          <a:lstStyle/>
          <a:p>
            <a:r>
              <a:rPr lang="en-US" sz="4000" b="1" dirty="0">
                <a:solidFill>
                  <a:schemeClr val="accent3">
                    <a:lumMod val="50000"/>
                  </a:schemeClr>
                </a:solidFill>
              </a:rPr>
              <a:t>X</a:t>
            </a:r>
          </a:p>
        </p:txBody>
      </p:sp>
      <p:sp>
        <p:nvSpPr>
          <p:cNvPr id="11" name="TextBox 10"/>
          <p:cNvSpPr txBox="1"/>
          <p:nvPr/>
        </p:nvSpPr>
        <p:spPr>
          <a:xfrm>
            <a:off x="3151796" y="2952142"/>
            <a:ext cx="1926007" cy="461665"/>
          </a:xfrm>
          <a:prstGeom prst="rect">
            <a:avLst/>
          </a:prstGeom>
          <a:noFill/>
        </p:spPr>
        <p:txBody>
          <a:bodyPr wrap="square" rtlCol="0">
            <a:spAutoFit/>
          </a:bodyPr>
          <a:lstStyle/>
          <a:p>
            <a:r>
              <a:rPr lang="en-US" sz="2400" b="1" dirty="0">
                <a:solidFill>
                  <a:schemeClr val="accent3">
                    <a:lumMod val="50000"/>
                  </a:schemeClr>
                </a:solidFill>
              </a:rPr>
              <a:t>bronchiole</a:t>
            </a:r>
          </a:p>
        </p:txBody>
      </p:sp>
    </p:spTree>
    <p:extLst>
      <p:ext uri="{BB962C8B-B14F-4D97-AF65-F5344CB8AC3E}">
        <p14:creationId xmlns:p14="http://schemas.microsoft.com/office/powerpoint/2010/main" val="222775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199" y="533400"/>
            <a:ext cx="9067801"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 at X.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58614" y="465110"/>
            <a:ext cx="5929782" cy="6858000"/>
          </a:xfrm>
          <a:prstGeom prst="rect">
            <a:avLst/>
          </a:prstGeom>
        </p:spPr>
      </p:pic>
      <p:sp>
        <p:nvSpPr>
          <p:cNvPr id="6" name="TextBox 5"/>
          <p:cNvSpPr txBox="1"/>
          <p:nvPr/>
        </p:nvSpPr>
        <p:spPr>
          <a:xfrm>
            <a:off x="1828800" y="3357568"/>
            <a:ext cx="990600" cy="707886"/>
          </a:xfrm>
          <a:prstGeom prst="rect">
            <a:avLst/>
          </a:prstGeom>
          <a:noFill/>
        </p:spPr>
        <p:txBody>
          <a:bodyPr wrap="square" rtlCol="0">
            <a:spAutoFit/>
          </a:bodyPr>
          <a:lstStyle/>
          <a:p>
            <a:r>
              <a:rPr lang="en-US" sz="4000" b="1" dirty="0">
                <a:solidFill>
                  <a:srgbClr val="FFC000"/>
                </a:solidFill>
              </a:rPr>
              <a:t>X</a:t>
            </a:r>
          </a:p>
        </p:txBody>
      </p:sp>
      <p:sp>
        <p:nvSpPr>
          <p:cNvPr id="12" name="TextBox 11"/>
          <p:cNvSpPr txBox="1"/>
          <p:nvPr/>
        </p:nvSpPr>
        <p:spPr>
          <a:xfrm>
            <a:off x="214745" y="2526571"/>
            <a:ext cx="1926007" cy="830997"/>
          </a:xfrm>
          <a:prstGeom prst="rect">
            <a:avLst/>
          </a:prstGeom>
          <a:noFill/>
        </p:spPr>
        <p:txBody>
          <a:bodyPr wrap="square" rtlCol="0">
            <a:spAutoFit/>
          </a:bodyPr>
          <a:lstStyle/>
          <a:p>
            <a:r>
              <a:rPr lang="en-US" sz="2400" b="1" dirty="0">
                <a:solidFill>
                  <a:srgbClr val="FFC000"/>
                </a:solidFill>
              </a:rPr>
              <a:t>Type II pneumocyte</a:t>
            </a:r>
          </a:p>
        </p:txBody>
      </p:sp>
    </p:spTree>
    <p:extLst>
      <p:ext uri="{BB962C8B-B14F-4D97-AF65-F5344CB8AC3E}">
        <p14:creationId xmlns:p14="http://schemas.microsoft.com/office/powerpoint/2010/main" val="335434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1354" y="3421618"/>
            <a:ext cx="9020945" cy="3539430"/>
          </a:xfrm>
          <a:prstGeom prst="rect">
            <a:avLst/>
          </a:prstGeom>
          <a:noFill/>
        </p:spPr>
        <p:txBody>
          <a:bodyPr wrap="square" rtlCol="0">
            <a:spAutoFit/>
          </a:bodyPr>
          <a:lstStyle/>
          <a:p>
            <a:r>
              <a:rPr lang="en-US" sz="1600" b="1" dirty="0">
                <a:solidFill>
                  <a:srgbClr val="0070C0"/>
                </a:solidFill>
                <a:latin typeface="Times New Roman" panose="02020603050405020304" pitchFamily="18" charset="0"/>
                <a:cs typeface="Times New Roman" panose="02020603050405020304" pitchFamily="18" charset="0"/>
              </a:rPr>
              <a:t>You’ve already looked at bronchi in the last module, so let’s look at them again within the lung, and contrast them with bronchi.</a:t>
            </a:r>
          </a:p>
          <a:p>
            <a:endParaRPr lang="en-US" sz="800" b="1" dirty="0">
              <a:solidFill>
                <a:srgbClr val="0070C0"/>
              </a:solidFill>
              <a:latin typeface="Times New Roman" panose="02020603050405020304" pitchFamily="18" charset="0"/>
              <a:cs typeface="Times New Roman" panose="02020603050405020304" pitchFamily="18" charset="0"/>
            </a:endParaRPr>
          </a:p>
          <a:p>
            <a:r>
              <a:rPr lang="en-US" sz="1600" b="1" dirty="0">
                <a:solidFill>
                  <a:srgbClr val="0070C0"/>
                </a:solidFill>
                <a:latin typeface="Times New Roman" panose="02020603050405020304" pitchFamily="18" charset="0"/>
                <a:cs typeface="Times New Roman" panose="02020603050405020304" pitchFamily="18" charset="0"/>
              </a:rPr>
              <a:t>First off, when you look at a section of lung (and the hilus for that matter), you’ll see many structures with thick walls and a lumen.  Your first task will be to decide whether they belong to the respiratory tree (bronchi, bronchioles), or whether they are blood vessels (arteries and veins).  This may seem simple, but many have trouble with this first step.  </a:t>
            </a:r>
          </a:p>
          <a:p>
            <a:endParaRPr lang="en-US" sz="800" b="1" dirty="0">
              <a:solidFill>
                <a:srgbClr val="0070C0"/>
              </a:solidFill>
              <a:latin typeface="Times New Roman" panose="02020603050405020304" pitchFamily="18" charset="0"/>
              <a:cs typeface="Times New Roman" panose="02020603050405020304" pitchFamily="18" charset="0"/>
            </a:endParaRPr>
          </a:p>
          <a:p>
            <a:r>
              <a:rPr lang="en-US" sz="1600" b="1" dirty="0">
                <a:solidFill>
                  <a:srgbClr val="0070C0"/>
                </a:solidFill>
                <a:latin typeface="Times New Roman" panose="02020603050405020304" pitchFamily="18" charset="0"/>
                <a:cs typeface="Times New Roman" panose="02020603050405020304" pitchFamily="18" charset="0"/>
              </a:rPr>
              <a:t>Fortunately, both bronchi and bronchioles have a pseudostratified or columnar epithelium; these taller, thinner cells results in nuclei that are close together, creating a basophilic inner lining.  Contrast this with blood vessels, which, you recall, have a simple squamous epithelium of the tunica intima.  Therefore, the inner lining of blood vessels has nuclei that are spread out, so blood vessels are less basophilic near the lumen.</a:t>
            </a:r>
          </a:p>
          <a:p>
            <a:endParaRPr lang="en-US" sz="800" b="1" dirty="0">
              <a:solidFill>
                <a:srgbClr val="0070C0"/>
              </a:solidFill>
              <a:latin typeface="Tempus Sans ITC" pitchFamily="82" charset="0"/>
            </a:endParaRPr>
          </a:p>
          <a:p>
            <a:r>
              <a:rPr lang="en-US" sz="1600" b="1" dirty="0">
                <a:solidFill>
                  <a:schemeClr val="accent3">
                    <a:lumMod val="50000"/>
                  </a:schemeClr>
                </a:solidFill>
                <a:latin typeface="Tempus Sans ITC" pitchFamily="82" charset="0"/>
              </a:rPr>
              <a:t>We’ll deal with specific vessel identification later.  For now, let’s compare bronchi and bronchioles.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BRONCHI AND BRONCHIOLES</a:t>
            </a:r>
          </a:p>
        </p:txBody>
      </p:sp>
      <p:pic>
        <p:nvPicPr>
          <p:cNvPr id="1028" name="Picture 4" descr="\\aitl-web1\com\LabManuals\MA\VLM\Lab20\SL112cHP.jpg"/>
          <p:cNvPicPr>
            <a:picLocks noChangeAspect="1" noChangeArrowheads="1"/>
          </p:cNvPicPr>
          <p:nvPr/>
        </p:nvPicPr>
        <p:blipFill rotWithShape="1">
          <a:blip r:embed="rId3">
            <a:extLst>
              <a:ext uri="{28A0092B-C50C-407E-A947-70E740481C1C}">
                <a14:useLocalDpi xmlns:a14="http://schemas.microsoft.com/office/drawing/2010/main" val="0"/>
              </a:ext>
            </a:extLst>
          </a:blip>
          <a:srcRect b="5664"/>
          <a:stretch/>
        </p:blipFill>
        <p:spPr bwMode="auto">
          <a:xfrm>
            <a:off x="5073123" y="609600"/>
            <a:ext cx="3962400" cy="280348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itl-web1\com\LabManuals\MA\VLM\Lab20\SL112aL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55" y="703737"/>
            <a:ext cx="3612469" cy="27093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515553" y="2180485"/>
            <a:ext cx="1204561" cy="369332"/>
          </a:xfrm>
          <a:prstGeom prst="rect">
            <a:avLst/>
          </a:prstGeom>
          <a:noFill/>
        </p:spPr>
        <p:txBody>
          <a:bodyPr wrap="none" rtlCol="0">
            <a:spAutoFit/>
          </a:bodyPr>
          <a:lstStyle/>
          <a:p>
            <a:r>
              <a:rPr lang="en-US" b="1" dirty="0">
                <a:solidFill>
                  <a:srgbClr val="002060"/>
                </a:solidFill>
              </a:rPr>
              <a:t>bronchiole</a:t>
            </a:r>
          </a:p>
        </p:txBody>
      </p:sp>
      <p:sp>
        <p:nvSpPr>
          <p:cNvPr id="14" name="TextBox 13"/>
          <p:cNvSpPr txBox="1"/>
          <p:nvPr/>
        </p:nvSpPr>
        <p:spPr>
          <a:xfrm>
            <a:off x="1259242" y="2201490"/>
            <a:ext cx="1068306" cy="369332"/>
          </a:xfrm>
          <a:prstGeom prst="rect">
            <a:avLst/>
          </a:prstGeom>
          <a:noFill/>
        </p:spPr>
        <p:txBody>
          <a:bodyPr wrap="none" rtlCol="0">
            <a:spAutoFit/>
          </a:bodyPr>
          <a:lstStyle/>
          <a:p>
            <a:r>
              <a:rPr lang="en-US" b="1" dirty="0">
                <a:solidFill>
                  <a:srgbClr val="002060"/>
                </a:solidFill>
              </a:rPr>
              <a:t>bronchus</a:t>
            </a:r>
          </a:p>
        </p:txBody>
      </p:sp>
      <p:sp>
        <p:nvSpPr>
          <p:cNvPr id="3" name="TextBox 2"/>
          <p:cNvSpPr txBox="1"/>
          <p:nvPr/>
        </p:nvSpPr>
        <p:spPr>
          <a:xfrm>
            <a:off x="3716627" y="685800"/>
            <a:ext cx="1007773" cy="646331"/>
          </a:xfrm>
          <a:prstGeom prst="rect">
            <a:avLst/>
          </a:prstGeom>
          <a:noFill/>
        </p:spPr>
        <p:txBody>
          <a:bodyPr wrap="square" rtlCol="0">
            <a:spAutoFit/>
          </a:bodyPr>
          <a:lstStyle/>
          <a:p>
            <a:r>
              <a:rPr lang="en-US" b="1" dirty="0">
                <a:solidFill>
                  <a:srgbClr val="C00000"/>
                </a:solidFill>
              </a:rPr>
              <a:t>blood vessels</a:t>
            </a:r>
          </a:p>
        </p:txBody>
      </p:sp>
      <p:cxnSp>
        <p:nvCxnSpPr>
          <p:cNvPr id="20" name="Straight Arrow Connector 19"/>
          <p:cNvCxnSpPr/>
          <p:nvPr/>
        </p:nvCxnSpPr>
        <p:spPr>
          <a:xfrm flipH="1" flipV="1">
            <a:off x="2057400" y="879076"/>
            <a:ext cx="1631601" cy="10806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429000" y="1244951"/>
            <a:ext cx="378066" cy="32441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676247" y="968701"/>
            <a:ext cx="962553" cy="40314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5310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these cells.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47800"/>
            <a:ext cx="7277100" cy="5295900"/>
          </a:xfrm>
          <a:prstGeom prst="rect">
            <a:avLst/>
          </a:prstGeom>
        </p:spPr>
      </p:pic>
      <p:cxnSp>
        <p:nvCxnSpPr>
          <p:cNvPr id="5" name="Straight Arrow Connector 4"/>
          <p:cNvCxnSpPr/>
          <p:nvPr/>
        </p:nvCxnSpPr>
        <p:spPr>
          <a:xfrm>
            <a:off x="4331748" y="3027680"/>
            <a:ext cx="0" cy="71554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561080" y="3009530"/>
            <a:ext cx="0" cy="71554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048000" y="3048000"/>
            <a:ext cx="0" cy="71554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897120" y="2956560"/>
            <a:ext cx="777240" cy="85995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917190" y="1756231"/>
            <a:ext cx="1979930" cy="1200329"/>
          </a:xfrm>
          <a:prstGeom prst="rect">
            <a:avLst/>
          </a:prstGeom>
          <a:noFill/>
          <a:ln>
            <a:noFill/>
          </a:ln>
        </p:spPr>
        <p:txBody>
          <a:bodyPr wrap="square" rtlCol="0">
            <a:spAutoFit/>
          </a:bodyPr>
          <a:lstStyle/>
          <a:p>
            <a:r>
              <a:rPr lang="en-US" sz="2400" b="1" dirty="0">
                <a:solidFill>
                  <a:srgbClr val="002060"/>
                </a:solidFill>
              </a:rPr>
              <a:t>Alveolar macrophages / dust cells</a:t>
            </a:r>
          </a:p>
        </p:txBody>
      </p:sp>
    </p:spTree>
    <p:extLst>
      <p:ext uri="{BB962C8B-B14F-4D97-AF65-F5344CB8AC3E}">
        <p14:creationId xmlns:p14="http://schemas.microsoft.com/office/powerpoint/2010/main" val="223048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at X.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910" y="1143000"/>
            <a:ext cx="7231380" cy="5417820"/>
          </a:xfrm>
          <a:prstGeom prst="rect">
            <a:avLst/>
          </a:prstGeom>
        </p:spPr>
      </p:pic>
      <p:sp>
        <p:nvSpPr>
          <p:cNvPr id="5" name="TextBox 4"/>
          <p:cNvSpPr txBox="1"/>
          <p:nvPr/>
        </p:nvSpPr>
        <p:spPr>
          <a:xfrm>
            <a:off x="5105400" y="2455865"/>
            <a:ext cx="1752600" cy="830997"/>
          </a:xfrm>
          <a:prstGeom prst="rect">
            <a:avLst/>
          </a:prstGeom>
          <a:noFill/>
          <a:ln>
            <a:noFill/>
          </a:ln>
        </p:spPr>
        <p:txBody>
          <a:bodyPr wrap="square" rtlCol="0">
            <a:spAutoFit/>
          </a:bodyPr>
          <a:lstStyle/>
          <a:p>
            <a:r>
              <a:rPr lang="en-US" sz="2400" b="1" dirty="0">
                <a:solidFill>
                  <a:srgbClr val="002060"/>
                </a:solidFill>
              </a:rPr>
              <a:t>Pulmonary vein</a:t>
            </a:r>
          </a:p>
        </p:txBody>
      </p:sp>
      <p:sp>
        <p:nvSpPr>
          <p:cNvPr id="6" name="TextBox 5"/>
          <p:cNvSpPr txBox="1"/>
          <p:nvPr/>
        </p:nvSpPr>
        <p:spPr>
          <a:xfrm>
            <a:off x="4011296" y="2871363"/>
            <a:ext cx="658203" cy="707886"/>
          </a:xfrm>
          <a:prstGeom prst="rect">
            <a:avLst/>
          </a:prstGeom>
          <a:noFill/>
          <a:ln>
            <a:solidFill>
              <a:schemeClr val="accent3">
                <a:lumMod val="50000"/>
              </a:schemeClr>
            </a:solidFill>
          </a:ln>
        </p:spPr>
        <p:txBody>
          <a:bodyPr wrap="square" rtlCol="0">
            <a:spAutoFit/>
          </a:bodyPr>
          <a:lstStyle/>
          <a:p>
            <a:r>
              <a:rPr lang="en-US" sz="4000" b="1" dirty="0">
                <a:solidFill>
                  <a:srgbClr val="002060"/>
                </a:solidFill>
              </a:rPr>
              <a:t>X</a:t>
            </a:r>
          </a:p>
        </p:txBody>
      </p:sp>
    </p:spTree>
    <p:extLst>
      <p:ext uri="{BB962C8B-B14F-4D97-AF65-F5344CB8AC3E}">
        <p14:creationId xmlns:p14="http://schemas.microsoft.com/office/powerpoint/2010/main" val="96575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81100" y="499765"/>
            <a:ext cx="5765800" cy="6756400"/>
          </a:xfrm>
          <a:prstGeom prst="rect">
            <a:avLst/>
          </a:prstGeom>
        </p:spPr>
      </p:pic>
      <p:cxnSp>
        <p:nvCxnSpPr>
          <p:cNvPr id="10" name="Straight Arrow Connector 9"/>
          <p:cNvCxnSpPr/>
          <p:nvPr/>
        </p:nvCxnSpPr>
        <p:spPr>
          <a:xfrm flipH="1" flipV="1">
            <a:off x="6324600" y="3200400"/>
            <a:ext cx="762000" cy="76200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21093" y="3962400"/>
            <a:ext cx="1642213" cy="461665"/>
          </a:xfrm>
          <a:prstGeom prst="rect">
            <a:avLst/>
          </a:prstGeom>
          <a:noFill/>
        </p:spPr>
        <p:txBody>
          <a:bodyPr wrap="square" rtlCol="0">
            <a:spAutoFit/>
          </a:bodyPr>
          <a:lstStyle/>
          <a:p>
            <a:r>
              <a:rPr lang="en-US" sz="2400" b="1" dirty="0">
                <a:solidFill>
                  <a:srgbClr val="002060"/>
                </a:solidFill>
              </a:rPr>
              <a:t>fibroblast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599" y="533400"/>
            <a:ext cx="8915401"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950" y="995064"/>
            <a:ext cx="7778100" cy="5862935"/>
          </a:xfrm>
          <a:prstGeom prst="rect">
            <a:avLst/>
          </a:prstGeom>
        </p:spPr>
      </p:pic>
      <p:cxnSp>
        <p:nvCxnSpPr>
          <p:cNvPr id="7" name="Straight Arrow Connector 6"/>
          <p:cNvCxnSpPr/>
          <p:nvPr/>
        </p:nvCxnSpPr>
        <p:spPr>
          <a:xfrm flipV="1">
            <a:off x="6251283" y="4110507"/>
            <a:ext cx="420835" cy="63527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78119" y="4715301"/>
            <a:ext cx="1926007" cy="1200329"/>
          </a:xfrm>
          <a:prstGeom prst="rect">
            <a:avLst/>
          </a:prstGeom>
          <a:noFill/>
        </p:spPr>
        <p:txBody>
          <a:bodyPr wrap="square" rtlCol="0">
            <a:spAutoFit/>
          </a:bodyPr>
          <a:lstStyle/>
          <a:p>
            <a:r>
              <a:rPr lang="en-US" sz="2400" b="1" dirty="0"/>
              <a:t>Bronchiolar</a:t>
            </a:r>
          </a:p>
          <a:p>
            <a:r>
              <a:rPr lang="en-US" sz="2400" b="1" dirty="0"/>
              <a:t>(bronchial) artery</a:t>
            </a:r>
          </a:p>
        </p:txBody>
      </p:sp>
    </p:spTree>
    <p:extLst>
      <p:ext uri="{BB962C8B-B14F-4D97-AF65-F5344CB8AC3E}">
        <p14:creationId xmlns:p14="http://schemas.microsoft.com/office/powerpoint/2010/main" val="413335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599" y="533400"/>
            <a:ext cx="8903415"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at X.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9" y="1066800"/>
            <a:ext cx="9126266" cy="5516880"/>
          </a:xfrm>
          <a:prstGeom prst="rect">
            <a:avLst/>
          </a:prstGeom>
        </p:spPr>
      </p:pic>
      <p:sp>
        <p:nvSpPr>
          <p:cNvPr id="5" name="TextBox 4"/>
          <p:cNvSpPr txBox="1"/>
          <p:nvPr/>
        </p:nvSpPr>
        <p:spPr>
          <a:xfrm>
            <a:off x="5887720" y="2362200"/>
            <a:ext cx="658203" cy="707886"/>
          </a:xfrm>
          <a:prstGeom prst="rect">
            <a:avLst/>
          </a:prstGeom>
          <a:noFill/>
          <a:ln>
            <a:noFill/>
          </a:ln>
        </p:spPr>
        <p:txBody>
          <a:bodyPr wrap="square" rtlCol="0">
            <a:spAutoFit/>
          </a:bodyPr>
          <a:lstStyle/>
          <a:p>
            <a:r>
              <a:rPr lang="en-US" sz="4000" b="1" dirty="0">
                <a:solidFill>
                  <a:srgbClr val="FFFF00"/>
                </a:solidFill>
              </a:rPr>
              <a:t>X</a:t>
            </a:r>
          </a:p>
        </p:txBody>
      </p:sp>
      <p:sp>
        <p:nvSpPr>
          <p:cNvPr id="12" name="TextBox 11"/>
          <p:cNvSpPr txBox="1"/>
          <p:nvPr/>
        </p:nvSpPr>
        <p:spPr>
          <a:xfrm>
            <a:off x="6781800" y="2786477"/>
            <a:ext cx="1926007" cy="461665"/>
          </a:xfrm>
          <a:prstGeom prst="rect">
            <a:avLst/>
          </a:prstGeom>
          <a:noFill/>
        </p:spPr>
        <p:txBody>
          <a:bodyPr wrap="square" rtlCol="0">
            <a:spAutoFit/>
          </a:bodyPr>
          <a:lstStyle/>
          <a:p>
            <a:r>
              <a:rPr lang="en-US" sz="2400" b="1" dirty="0">
                <a:solidFill>
                  <a:srgbClr val="FFFF00"/>
                </a:solidFill>
              </a:rPr>
              <a:t>bronchus</a:t>
            </a:r>
          </a:p>
        </p:txBody>
      </p:sp>
    </p:spTree>
    <p:extLst>
      <p:ext uri="{BB962C8B-B14F-4D97-AF65-F5344CB8AC3E}">
        <p14:creationId xmlns:p14="http://schemas.microsoft.com/office/powerpoint/2010/main" val="293016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06639" y="778037"/>
            <a:ext cx="5911518" cy="6248402"/>
          </a:xfrm>
          <a:prstGeom prst="rect">
            <a:avLst/>
          </a:prstGeom>
        </p:spPr>
      </p:pic>
      <p:sp>
        <p:nvSpPr>
          <p:cNvPr id="2" name="TextBox 1"/>
          <p:cNvSpPr txBox="1"/>
          <p:nvPr/>
        </p:nvSpPr>
        <p:spPr>
          <a:xfrm>
            <a:off x="1" y="533400"/>
            <a:ext cx="91440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8" name="TextBox 7"/>
          <p:cNvSpPr txBox="1"/>
          <p:nvPr/>
        </p:nvSpPr>
        <p:spPr>
          <a:xfrm>
            <a:off x="7134594" y="2107289"/>
            <a:ext cx="1926007" cy="830997"/>
          </a:xfrm>
          <a:prstGeom prst="rect">
            <a:avLst/>
          </a:prstGeom>
          <a:noFill/>
        </p:spPr>
        <p:txBody>
          <a:bodyPr wrap="square" rtlCol="0">
            <a:spAutoFit/>
          </a:bodyPr>
          <a:lstStyle/>
          <a:p>
            <a:r>
              <a:rPr lang="en-US" sz="2400" b="1" dirty="0"/>
              <a:t>Pulmonary artery</a:t>
            </a:r>
          </a:p>
        </p:txBody>
      </p:sp>
      <p:sp>
        <p:nvSpPr>
          <p:cNvPr id="4" name="Freeform 3"/>
          <p:cNvSpPr/>
          <p:nvPr/>
        </p:nvSpPr>
        <p:spPr>
          <a:xfrm>
            <a:off x="1322024" y="1487277"/>
            <a:ext cx="3139807" cy="2831335"/>
          </a:xfrm>
          <a:custGeom>
            <a:avLst/>
            <a:gdLst>
              <a:gd name="connsiteX0" fmla="*/ 1322024 w 3139807"/>
              <a:gd name="connsiteY0" fmla="*/ 154236 h 2831335"/>
              <a:gd name="connsiteX1" fmla="*/ 1178805 w 3139807"/>
              <a:gd name="connsiteY1" fmla="*/ 231354 h 2831335"/>
              <a:gd name="connsiteX2" fmla="*/ 1112704 w 3139807"/>
              <a:gd name="connsiteY2" fmla="*/ 253388 h 2831335"/>
              <a:gd name="connsiteX3" fmla="*/ 1046603 w 3139807"/>
              <a:gd name="connsiteY3" fmla="*/ 286439 h 2831335"/>
              <a:gd name="connsiteX4" fmla="*/ 1002535 w 3139807"/>
              <a:gd name="connsiteY4" fmla="*/ 308472 h 2831335"/>
              <a:gd name="connsiteX5" fmla="*/ 925417 w 3139807"/>
              <a:gd name="connsiteY5" fmla="*/ 319489 h 2831335"/>
              <a:gd name="connsiteX6" fmla="*/ 881349 w 3139807"/>
              <a:gd name="connsiteY6" fmla="*/ 330506 h 2831335"/>
              <a:gd name="connsiteX7" fmla="*/ 815248 w 3139807"/>
              <a:gd name="connsiteY7" fmla="*/ 352540 h 2831335"/>
              <a:gd name="connsiteX8" fmla="*/ 782198 w 3139807"/>
              <a:gd name="connsiteY8" fmla="*/ 363557 h 2831335"/>
              <a:gd name="connsiteX9" fmla="*/ 716096 w 3139807"/>
              <a:gd name="connsiteY9" fmla="*/ 396607 h 2831335"/>
              <a:gd name="connsiteX10" fmla="*/ 649995 w 3139807"/>
              <a:gd name="connsiteY10" fmla="*/ 440675 h 2831335"/>
              <a:gd name="connsiteX11" fmla="*/ 594911 w 3139807"/>
              <a:gd name="connsiteY11" fmla="*/ 484742 h 2831335"/>
              <a:gd name="connsiteX12" fmla="*/ 561860 w 3139807"/>
              <a:gd name="connsiteY12" fmla="*/ 495759 h 2831335"/>
              <a:gd name="connsiteX13" fmla="*/ 517793 w 3139807"/>
              <a:gd name="connsiteY13" fmla="*/ 517793 h 2831335"/>
              <a:gd name="connsiteX14" fmla="*/ 440675 w 3139807"/>
              <a:gd name="connsiteY14" fmla="*/ 583894 h 2831335"/>
              <a:gd name="connsiteX15" fmla="*/ 363557 w 3139807"/>
              <a:gd name="connsiteY15" fmla="*/ 672029 h 2831335"/>
              <a:gd name="connsiteX16" fmla="*/ 330506 w 3139807"/>
              <a:gd name="connsiteY16" fmla="*/ 694063 h 2831335"/>
              <a:gd name="connsiteX17" fmla="*/ 286439 w 3139807"/>
              <a:gd name="connsiteY17" fmla="*/ 738130 h 2831335"/>
              <a:gd name="connsiteX18" fmla="*/ 242371 w 3139807"/>
              <a:gd name="connsiteY18" fmla="*/ 815248 h 2831335"/>
              <a:gd name="connsiteX19" fmla="*/ 176270 w 3139807"/>
              <a:gd name="connsiteY19" fmla="*/ 870333 h 2831335"/>
              <a:gd name="connsiteX20" fmla="*/ 154236 w 3139807"/>
              <a:gd name="connsiteY20" fmla="*/ 914400 h 2831335"/>
              <a:gd name="connsiteX21" fmla="*/ 132203 w 3139807"/>
              <a:gd name="connsiteY21" fmla="*/ 947451 h 2831335"/>
              <a:gd name="connsiteX22" fmla="*/ 88135 w 3139807"/>
              <a:gd name="connsiteY22" fmla="*/ 1024569 h 2831335"/>
              <a:gd name="connsiteX23" fmla="*/ 77118 w 3139807"/>
              <a:gd name="connsiteY23" fmla="*/ 1068636 h 2831335"/>
              <a:gd name="connsiteX24" fmla="*/ 66101 w 3139807"/>
              <a:gd name="connsiteY24" fmla="*/ 1101687 h 2831335"/>
              <a:gd name="connsiteX25" fmla="*/ 55084 w 3139807"/>
              <a:gd name="connsiteY25" fmla="*/ 1167788 h 2831335"/>
              <a:gd name="connsiteX26" fmla="*/ 44068 w 3139807"/>
              <a:gd name="connsiteY26" fmla="*/ 1211856 h 2831335"/>
              <a:gd name="connsiteX27" fmla="*/ 33051 w 3139807"/>
              <a:gd name="connsiteY27" fmla="*/ 1366092 h 2831335"/>
              <a:gd name="connsiteX28" fmla="*/ 22034 w 3139807"/>
              <a:gd name="connsiteY28" fmla="*/ 1421176 h 2831335"/>
              <a:gd name="connsiteX29" fmla="*/ 11017 w 3139807"/>
              <a:gd name="connsiteY29" fmla="*/ 1575412 h 2831335"/>
              <a:gd name="connsiteX30" fmla="*/ 0 w 3139807"/>
              <a:gd name="connsiteY30" fmla="*/ 1663547 h 2831335"/>
              <a:gd name="connsiteX31" fmla="*/ 11017 w 3139807"/>
              <a:gd name="connsiteY31" fmla="*/ 2005070 h 2831335"/>
              <a:gd name="connsiteX32" fmla="*/ 33051 w 3139807"/>
              <a:gd name="connsiteY32" fmla="*/ 2093205 h 2831335"/>
              <a:gd name="connsiteX33" fmla="*/ 55084 w 3139807"/>
              <a:gd name="connsiteY33" fmla="*/ 2126256 h 2831335"/>
              <a:gd name="connsiteX34" fmla="*/ 110169 w 3139807"/>
              <a:gd name="connsiteY34" fmla="*/ 2236424 h 2831335"/>
              <a:gd name="connsiteX35" fmla="*/ 154236 w 3139807"/>
              <a:gd name="connsiteY35" fmla="*/ 2324559 h 2831335"/>
              <a:gd name="connsiteX36" fmla="*/ 231354 w 3139807"/>
              <a:gd name="connsiteY36" fmla="*/ 2434728 h 2831335"/>
              <a:gd name="connsiteX37" fmla="*/ 297456 w 3139807"/>
              <a:gd name="connsiteY37" fmla="*/ 2500829 h 2831335"/>
              <a:gd name="connsiteX38" fmla="*/ 363557 w 3139807"/>
              <a:gd name="connsiteY38" fmla="*/ 2566930 h 2831335"/>
              <a:gd name="connsiteX39" fmla="*/ 418641 w 3139807"/>
              <a:gd name="connsiteY39" fmla="*/ 2610998 h 2831335"/>
              <a:gd name="connsiteX40" fmla="*/ 451692 w 3139807"/>
              <a:gd name="connsiteY40" fmla="*/ 2655065 h 2831335"/>
              <a:gd name="connsiteX41" fmla="*/ 495759 w 3139807"/>
              <a:gd name="connsiteY41" fmla="*/ 2688116 h 2831335"/>
              <a:gd name="connsiteX42" fmla="*/ 528810 w 3139807"/>
              <a:gd name="connsiteY42" fmla="*/ 2721166 h 2831335"/>
              <a:gd name="connsiteX43" fmla="*/ 638978 w 3139807"/>
              <a:gd name="connsiteY43" fmla="*/ 2776251 h 2831335"/>
              <a:gd name="connsiteX44" fmla="*/ 705080 w 3139807"/>
              <a:gd name="connsiteY44" fmla="*/ 2798284 h 2831335"/>
              <a:gd name="connsiteX45" fmla="*/ 738130 w 3139807"/>
              <a:gd name="connsiteY45" fmla="*/ 2809301 h 2831335"/>
              <a:gd name="connsiteX46" fmla="*/ 969484 w 3139807"/>
              <a:gd name="connsiteY46" fmla="*/ 2831335 h 2831335"/>
              <a:gd name="connsiteX47" fmla="*/ 1288974 w 3139807"/>
              <a:gd name="connsiteY47" fmla="*/ 2809301 h 2831335"/>
              <a:gd name="connsiteX48" fmla="*/ 1531345 w 3139807"/>
              <a:gd name="connsiteY48" fmla="*/ 2765234 h 2831335"/>
              <a:gd name="connsiteX49" fmla="*/ 1586429 w 3139807"/>
              <a:gd name="connsiteY49" fmla="*/ 2754217 h 2831335"/>
              <a:gd name="connsiteX50" fmla="*/ 1663547 w 3139807"/>
              <a:gd name="connsiteY50" fmla="*/ 2721166 h 2831335"/>
              <a:gd name="connsiteX51" fmla="*/ 1696598 w 3139807"/>
              <a:gd name="connsiteY51" fmla="*/ 2710150 h 2831335"/>
              <a:gd name="connsiteX52" fmla="*/ 1740665 w 3139807"/>
              <a:gd name="connsiteY52" fmla="*/ 2688116 h 2831335"/>
              <a:gd name="connsiteX53" fmla="*/ 1784733 w 3139807"/>
              <a:gd name="connsiteY53" fmla="*/ 2677099 h 2831335"/>
              <a:gd name="connsiteX54" fmla="*/ 1850834 w 3139807"/>
              <a:gd name="connsiteY54" fmla="*/ 2655065 h 2831335"/>
              <a:gd name="connsiteX55" fmla="*/ 1916935 w 3139807"/>
              <a:gd name="connsiteY55" fmla="*/ 2610998 h 2831335"/>
              <a:gd name="connsiteX56" fmla="*/ 1983036 w 3139807"/>
              <a:gd name="connsiteY56" fmla="*/ 2588964 h 2831335"/>
              <a:gd name="connsiteX57" fmla="*/ 2060154 w 3139807"/>
              <a:gd name="connsiteY57" fmla="*/ 2555913 h 2831335"/>
              <a:gd name="connsiteX58" fmla="*/ 2126256 w 3139807"/>
              <a:gd name="connsiteY58" fmla="*/ 2511846 h 2831335"/>
              <a:gd name="connsiteX59" fmla="*/ 2192357 w 3139807"/>
              <a:gd name="connsiteY59" fmla="*/ 2467778 h 2831335"/>
              <a:gd name="connsiteX60" fmla="*/ 2280492 w 3139807"/>
              <a:gd name="connsiteY60" fmla="*/ 2401677 h 2831335"/>
              <a:gd name="connsiteX61" fmla="*/ 2313542 w 3139807"/>
              <a:gd name="connsiteY61" fmla="*/ 2379643 h 2831335"/>
              <a:gd name="connsiteX62" fmla="*/ 2368627 w 3139807"/>
              <a:gd name="connsiteY62" fmla="*/ 2335576 h 2831335"/>
              <a:gd name="connsiteX63" fmla="*/ 2401677 w 3139807"/>
              <a:gd name="connsiteY63" fmla="*/ 2302525 h 2831335"/>
              <a:gd name="connsiteX64" fmla="*/ 2434728 w 3139807"/>
              <a:gd name="connsiteY64" fmla="*/ 2291509 h 2831335"/>
              <a:gd name="connsiteX65" fmla="*/ 2478795 w 3139807"/>
              <a:gd name="connsiteY65" fmla="*/ 2236424 h 2831335"/>
              <a:gd name="connsiteX66" fmla="*/ 2533880 w 3139807"/>
              <a:gd name="connsiteY66" fmla="*/ 2214390 h 2831335"/>
              <a:gd name="connsiteX67" fmla="*/ 2577947 w 3139807"/>
              <a:gd name="connsiteY67" fmla="*/ 2181340 h 2831335"/>
              <a:gd name="connsiteX68" fmla="*/ 2655065 w 3139807"/>
              <a:gd name="connsiteY68" fmla="*/ 2104222 h 2831335"/>
              <a:gd name="connsiteX69" fmla="*/ 2754217 w 3139807"/>
              <a:gd name="connsiteY69" fmla="*/ 2016087 h 2831335"/>
              <a:gd name="connsiteX70" fmla="*/ 2787268 w 3139807"/>
              <a:gd name="connsiteY70" fmla="*/ 1983036 h 2831335"/>
              <a:gd name="connsiteX71" fmla="*/ 2809301 w 3139807"/>
              <a:gd name="connsiteY71" fmla="*/ 1949986 h 2831335"/>
              <a:gd name="connsiteX72" fmla="*/ 2842352 w 3139807"/>
              <a:gd name="connsiteY72" fmla="*/ 1927952 h 2831335"/>
              <a:gd name="connsiteX73" fmla="*/ 2941504 w 3139807"/>
              <a:gd name="connsiteY73" fmla="*/ 1784733 h 2831335"/>
              <a:gd name="connsiteX74" fmla="*/ 2974554 w 3139807"/>
              <a:gd name="connsiteY74" fmla="*/ 1718631 h 2831335"/>
              <a:gd name="connsiteX75" fmla="*/ 2996588 w 3139807"/>
              <a:gd name="connsiteY75" fmla="*/ 1685581 h 2831335"/>
              <a:gd name="connsiteX76" fmla="*/ 3040656 w 3139807"/>
              <a:gd name="connsiteY76" fmla="*/ 1619480 h 2831335"/>
              <a:gd name="connsiteX77" fmla="*/ 3062689 w 3139807"/>
              <a:gd name="connsiteY77" fmla="*/ 1542362 h 2831335"/>
              <a:gd name="connsiteX78" fmla="*/ 3095740 w 3139807"/>
              <a:gd name="connsiteY78" fmla="*/ 1487277 h 2831335"/>
              <a:gd name="connsiteX79" fmla="*/ 3106757 w 3139807"/>
              <a:gd name="connsiteY79" fmla="*/ 1410159 h 2831335"/>
              <a:gd name="connsiteX80" fmla="*/ 3117774 w 3139807"/>
              <a:gd name="connsiteY80" fmla="*/ 1377109 h 2831335"/>
              <a:gd name="connsiteX81" fmla="*/ 3128790 w 3139807"/>
              <a:gd name="connsiteY81" fmla="*/ 1288974 h 2831335"/>
              <a:gd name="connsiteX82" fmla="*/ 3139807 w 3139807"/>
              <a:gd name="connsiteY82" fmla="*/ 1233889 h 2831335"/>
              <a:gd name="connsiteX83" fmla="*/ 3117774 w 3139807"/>
              <a:gd name="connsiteY83" fmla="*/ 859316 h 2831335"/>
              <a:gd name="connsiteX84" fmla="*/ 3084723 w 3139807"/>
              <a:gd name="connsiteY84" fmla="*/ 705080 h 2831335"/>
              <a:gd name="connsiteX85" fmla="*/ 3051672 w 3139807"/>
              <a:gd name="connsiteY85" fmla="*/ 627962 h 2831335"/>
              <a:gd name="connsiteX86" fmla="*/ 3018622 w 3139807"/>
              <a:gd name="connsiteY86" fmla="*/ 561860 h 2831335"/>
              <a:gd name="connsiteX87" fmla="*/ 3007605 w 3139807"/>
              <a:gd name="connsiteY87" fmla="*/ 528810 h 2831335"/>
              <a:gd name="connsiteX88" fmla="*/ 2963537 w 3139807"/>
              <a:gd name="connsiteY88" fmla="*/ 462709 h 2831335"/>
              <a:gd name="connsiteX89" fmla="*/ 2941504 w 3139807"/>
              <a:gd name="connsiteY89" fmla="*/ 429658 h 2831335"/>
              <a:gd name="connsiteX90" fmla="*/ 2875403 w 3139807"/>
              <a:gd name="connsiteY90" fmla="*/ 363557 h 2831335"/>
              <a:gd name="connsiteX91" fmla="*/ 2787268 w 3139807"/>
              <a:gd name="connsiteY91" fmla="*/ 286439 h 2831335"/>
              <a:gd name="connsiteX92" fmla="*/ 2754217 w 3139807"/>
              <a:gd name="connsiteY92" fmla="*/ 264405 h 2831335"/>
              <a:gd name="connsiteX93" fmla="*/ 2721166 w 3139807"/>
              <a:gd name="connsiteY93" fmla="*/ 242371 h 2831335"/>
              <a:gd name="connsiteX94" fmla="*/ 2655065 w 3139807"/>
              <a:gd name="connsiteY94" fmla="*/ 220337 h 2831335"/>
              <a:gd name="connsiteX95" fmla="*/ 2588964 w 3139807"/>
              <a:gd name="connsiteY95" fmla="*/ 176270 h 2831335"/>
              <a:gd name="connsiteX96" fmla="*/ 2478795 w 3139807"/>
              <a:gd name="connsiteY96" fmla="*/ 143219 h 2831335"/>
              <a:gd name="connsiteX97" fmla="*/ 2412694 w 3139807"/>
              <a:gd name="connsiteY97" fmla="*/ 110169 h 2831335"/>
              <a:gd name="connsiteX98" fmla="*/ 2379643 w 3139807"/>
              <a:gd name="connsiteY98" fmla="*/ 88135 h 2831335"/>
              <a:gd name="connsiteX99" fmla="*/ 2302525 w 3139807"/>
              <a:gd name="connsiteY99" fmla="*/ 66101 h 2831335"/>
              <a:gd name="connsiteX100" fmla="*/ 2225407 w 3139807"/>
              <a:gd name="connsiteY100" fmla="*/ 44068 h 2831335"/>
              <a:gd name="connsiteX101" fmla="*/ 2159306 w 3139807"/>
              <a:gd name="connsiteY101" fmla="*/ 33051 h 2831335"/>
              <a:gd name="connsiteX102" fmla="*/ 2115239 w 3139807"/>
              <a:gd name="connsiteY102" fmla="*/ 22034 h 2831335"/>
              <a:gd name="connsiteX103" fmla="*/ 1916935 w 3139807"/>
              <a:gd name="connsiteY103" fmla="*/ 0 h 2831335"/>
              <a:gd name="connsiteX104" fmla="*/ 1608463 w 3139807"/>
              <a:gd name="connsiteY104" fmla="*/ 11017 h 2831335"/>
              <a:gd name="connsiteX105" fmla="*/ 1575412 w 3139807"/>
              <a:gd name="connsiteY105" fmla="*/ 22034 h 2831335"/>
              <a:gd name="connsiteX106" fmla="*/ 1531345 w 3139807"/>
              <a:gd name="connsiteY106" fmla="*/ 33051 h 2831335"/>
              <a:gd name="connsiteX107" fmla="*/ 1465243 w 3139807"/>
              <a:gd name="connsiteY107" fmla="*/ 55084 h 2831335"/>
              <a:gd name="connsiteX108" fmla="*/ 1399142 w 3139807"/>
              <a:gd name="connsiteY108" fmla="*/ 66101 h 2831335"/>
              <a:gd name="connsiteX109" fmla="*/ 1333041 w 3139807"/>
              <a:gd name="connsiteY109" fmla="*/ 88135 h 2831335"/>
              <a:gd name="connsiteX110" fmla="*/ 1299990 w 3139807"/>
              <a:gd name="connsiteY110" fmla="*/ 99152 h 2831335"/>
              <a:gd name="connsiteX111" fmla="*/ 1222872 w 3139807"/>
              <a:gd name="connsiteY111" fmla="*/ 121186 h 2831335"/>
              <a:gd name="connsiteX112" fmla="*/ 1189822 w 3139807"/>
              <a:gd name="connsiteY112" fmla="*/ 143219 h 2831335"/>
              <a:gd name="connsiteX113" fmla="*/ 1112704 w 3139807"/>
              <a:gd name="connsiteY113" fmla="*/ 165253 h 2831335"/>
              <a:gd name="connsiteX114" fmla="*/ 1079653 w 3139807"/>
              <a:gd name="connsiteY114" fmla="*/ 187287 h 2831335"/>
              <a:gd name="connsiteX115" fmla="*/ 1046603 w 3139807"/>
              <a:gd name="connsiteY115" fmla="*/ 198304 h 2831335"/>
              <a:gd name="connsiteX116" fmla="*/ 980501 w 3139807"/>
              <a:gd name="connsiteY116" fmla="*/ 242371 h 2831335"/>
              <a:gd name="connsiteX117" fmla="*/ 914400 w 3139807"/>
              <a:gd name="connsiteY117" fmla="*/ 264405 h 2831335"/>
              <a:gd name="connsiteX118" fmla="*/ 848299 w 3139807"/>
              <a:gd name="connsiteY118" fmla="*/ 308472 h 2831335"/>
              <a:gd name="connsiteX119" fmla="*/ 804231 w 3139807"/>
              <a:gd name="connsiteY119" fmla="*/ 330506 h 283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139807" h="2831335">
                <a:moveTo>
                  <a:pt x="1322024" y="154236"/>
                </a:moveTo>
                <a:cubicBezTo>
                  <a:pt x="1267914" y="186703"/>
                  <a:pt x="1241395" y="204530"/>
                  <a:pt x="1178805" y="231354"/>
                </a:cubicBezTo>
                <a:cubicBezTo>
                  <a:pt x="1157457" y="240503"/>
                  <a:pt x="1132029" y="240505"/>
                  <a:pt x="1112704" y="253388"/>
                </a:cubicBezTo>
                <a:cubicBezTo>
                  <a:pt x="1049193" y="295729"/>
                  <a:pt x="1110455" y="259074"/>
                  <a:pt x="1046603" y="286439"/>
                </a:cubicBezTo>
                <a:cubicBezTo>
                  <a:pt x="1031508" y="292908"/>
                  <a:pt x="1018379" y="304151"/>
                  <a:pt x="1002535" y="308472"/>
                </a:cubicBezTo>
                <a:cubicBezTo>
                  <a:pt x="977483" y="315304"/>
                  <a:pt x="950965" y="314844"/>
                  <a:pt x="925417" y="319489"/>
                </a:cubicBezTo>
                <a:cubicBezTo>
                  <a:pt x="910520" y="322198"/>
                  <a:pt x="895852" y="326155"/>
                  <a:pt x="881349" y="330506"/>
                </a:cubicBezTo>
                <a:cubicBezTo>
                  <a:pt x="859103" y="337180"/>
                  <a:pt x="837282" y="345195"/>
                  <a:pt x="815248" y="352540"/>
                </a:cubicBezTo>
                <a:cubicBezTo>
                  <a:pt x="804231" y="356212"/>
                  <a:pt x="791860" y="357116"/>
                  <a:pt x="782198" y="363557"/>
                </a:cubicBezTo>
                <a:cubicBezTo>
                  <a:pt x="739484" y="392031"/>
                  <a:pt x="761708" y="381403"/>
                  <a:pt x="716096" y="396607"/>
                </a:cubicBezTo>
                <a:cubicBezTo>
                  <a:pt x="694062" y="411296"/>
                  <a:pt x="670673" y="424132"/>
                  <a:pt x="649995" y="440675"/>
                </a:cubicBezTo>
                <a:cubicBezTo>
                  <a:pt x="631634" y="455364"/>
                  <a:pt x="614851" y="472280"/>
                  <a:pt x="594911" y="484742"/>
                </a:cubicBezTo>
                <a:cubicBezTo>
                  <a:pt x="585063" y="490897"/>
                  <a:pt x="572534" y="491184"/>
                  <a:pt x="561860" y="495759"/>
                </a:cubicBezTo>
                <a:cubicBezTo>
                  <a:pt x="546765" y="502228"/>
                  <a:pt x="532482" y="510448"/>
                  <a:pt x="517793" y="517793"/>
                </a:cubicBezTo>
                <a:cubicBezTo>
                  <a:pt x="451476" y="606213"/>
                  <a:pt x="522105" y="525729"/>
                  <a:pt x="440675" y="583894"/>
                </a:cubicBezTo>
                <a:cubicBezTo>
                  <a:pt x="409481" y="606176"/>
                  <a:pt x="389461" y="646125"/>
                  <a:pt x="363557" y="672029"/>
                </a:cubicBezTo>
                <a:cubicBezTo>
                  <a:pt x="354194" y="681392"/>
                  <a:pt x="340559" y="685446"/>
                  <a:pt x="330506" y="694063"/>
                </a:cubicBezTo>
                <a:cubicBezTo>
                  <a:pt x="314734" y="707582"/>
                  <a:pt x="299958" y="722358"/>
                  <a:pt x="286439" y="738130"/>
                </a:cubicBezTo>
                <a:cubicBezTo>
                  <a:pt x="241834" y="790169"/>
                  <a:pt x="287023" y="752735"/>
                  <a:pt x="242371" y="815248"/>
                </a:cubicBezTo>
                <a:cubicBezTo>
                  <a:pt x="223091" y="842240"/>
                  <a:pt x="202625" y="852763"/>
                  <a:pt x="176270" y="870333"/>
                </a:cubicBezTo>
                <a:cubicBezTo>
                  <a:pt x="168925" y="885022"/>
                  <a:pt x="162384" y="900141"/>
                  <a:pt x="154236" y="914400"/>
                </a:cubicBezTo>
                <a:cubicBezTo>
                  <a:pt x="147667" y="925896"/>
                  <a:pt x="138124" y="935608"/>
                  <a:pt x="132203" y="947451"/>
                </a:cubicBezTo>
                <a:cubicBezTo>
                  <a:pt x="90148" y="1031562"/>
                  <a:pt x="168049" y="918017"/>
                  <a:pt x="88135" y="1024569"/>
                </a:cubicBezTo>
                <a:cubicBezTo>
                  <a:pt x="84463" y="1039258"/>
                  <a:pt x="81278" y="1054077"/>
                  <a:pt x="77118" y="1068636"/>
                </a:cubicBezTo>
                <a:cubicBezTo>
                  <a:pt x="73928" y="1079802"/>
                  <a:pt x="68620" y="1090351"/>
                  <a:pt x="66101" y="1101687"/>
                </a:cubicBezTo>
                <a:cubicBezTo>
                  <a:pt x="61255" y="1123493"/>
                  <a:pt x="59465" y="1145884"/>
                  <a:pt x="55084" y="1167788"/>
                </a:cubicBezTo>
                <a:cubicBezTo>
                  <a:pt x="52115" y="1182635"/>
                  <a:pt x="47740" y="1197167"/>
                  <a:pt x="44068" y="1211856"/>
                </a:cubicBezTo>
                <a:cubicBezTo>
                  <a:pt x="40396" y="1263268"/>
                  <a:pt x="38447" y="1314832"/>
                  <a:pt x="33051" y="1366092"/>
                </a:cubicBezTo>
                <a:cubicBezTo>
                  <a:pt x="31091" y="1384714"/>
                  <a:pt x="23994" y="1402554"/>
                  <a:pt x="22034" y="1421176"/>
                </a:cubicBezTo>
                <a:cubicBezTo>
                  <a:pt x="16638" y="1472436"/>
                  <a:pt x="15684" y="1524081"/>
                  <a:pt x="11017" y="1575412"/>
                </a:cubicBezTo>
                <a:cubicBezTo>
                  <a:pt x="8336" y="1604897"/>
                  <a:pt x="3672" y="1634169"/>
                  <a:pt x="0" y="1663547"/>
                </a:cubicBezTo>
                <a:cubicBezTo>
                  <a:pt x="3672" y="1777388"/>
                  <a:pt x="4699" y="1891345"/>
                  <a:pt x="11017" y="2005070"/>
                </a:cubicBezTo>
                <a:cubicBezTo>
                  <a:pt x="11803" y="2019213"/>
                  <a:pt x="23870" y="2074843"/>
                  <a:pt x="33051" y="2093205"/>
                </a:cubicBezTo>
                <a:cubicBezTo>
                  <a:pt x="38972" y="2105048"/>
                  <a:pt x="49707" y="2114157"/>
                  <a:pt x="55084" y="2126256"/>
                </a:cubicBezTo>
                <a:cubicBezTo>
                  <a:pt x="164159" y="2371679"/>
                  <a:pt x="-1039" y="2045782"/>
                  <a:pt x="110169" y="2236424"/>
                </a:cubicBezTo>
                <a:cubicBezTo>
                  <a:pt x="126719" y="2264796"/>
                  <a:pt x="137940" y="2296041"/>
                  <a:pt x="154236" y="2324559"/>
                </a:cubicBezTo>
                <a:cubicBezTo>
                  <a:pt x="162704" y="2339378"/>
                  <a:pt x="214162" y="2415626"/>
                  <a:pt x="231354" y="2434728"/>
                </a:cubicBezTo>
                <a:cubicBezTo>
                  <a:pt x="252199" y="2457889"/>
                  <a:pt x="278760" y="2475900"/>
                  <a:pt x="297456" y="2500829"/>
                </a:cubicBezTo>
                <a:cubicBezTo>
                  <a:pt x="338450" y="2555489"/>
                  <a:pt x="315229" y="2534711"/>
                  <a:pt x="363557" y="2566930"/>
                </a:cubicBezTo>
                <a:cubicBezTo>
                  <a:pt x="431029" y="2668143"/>
                  <a:pt x="338825" y="2544486"/>
                  <a:pt x="418641" y="2610998"/>
                </a:cubicBezTo>
                <a:cubicBezTo>
                  <a:pt x="432747" y="2622753"/>
                  <a:pt x="438709" y="2642082"/>
                  <a:pt x="451692" y="2655065"/>
                </a:cubicBezTo>
                <a:cubicBezTo>
                  <a:pt x="464675" y="2668048"/>
                  <a:pt x="481818" y="2676167"/>
                  <a:pt x="495759" y="2688116"/>
                </a:cubicBezTo>
                <a:cubicBezTo>
                  <a:pt x="507588" y="2698255"/>
                  <a:pt x="516512" y="2711601"/>
                  <a:pt x="528810" y="2721166"/>
                </a:cubicBezTo>
                <a:cubicBezTo>
                  <a:pt x="601974" y="2778071"/>
                  <a:pt x="572385" y="2756274"/>
                  <a:pt x="638978" y="2776251"/>
                </a:cubicBezTo>
                <a:cubicBezTo>
                  <a:pt x="661224" y="2782925"/>
                  <a:pt x="683046" y="2790940"/>
                  <a:pt x="705080" y="2798284"/>
                </a:cubicBezTo>
                <a:cubicBezTo>
                  <a:pt x="716097" y="2801956"/>
                  <a:pt x="726634" y="2807659"/>
                  <a:pt x="738130" y="2809301"/>
                </a:cubicBezTo>
                <a:cubicBezTo>
                  <a:pt x="866273" y="2827607"/>
                  <a:pt x="789347" y="2818468"/>
                  <a:pt x="969484" y="2831335"/>
                </a:cubicBezTo>
                <a:cubicBezTo>
                  <a:pt x="1045033" y="2826891"/>
                  <a:pt x="1204676" y="2819028"/>
                  <a:pt x="1288974" y="2809301"/>
                </a:cubicBezTo>
                <a:cubicBezTo>
                  <a:pt x="1553750" y="2778751"/>
                  <a:pt x="1345852" y="2802333"/>
                  <a:pt x="1531345" y="2765234"/>
                </a:cubicBezTo>
                <a:cubicBezTo>
                  <a:pt x="1549706" y="2761562"/>
                  <a:pt x="1568263" y="2758759"/>
                  <a:pt x="1586429" y="2754217"/>
                </a:cubicBezTo>
                <a:cubicBezTo>
                  <a:pt x="1627772" y="2743881"/>
                  <a:pt x="1619400" y="2740086"/>
                  <a:pt x="1663547" y="2721166"/>
                </a:cubicBezTo>
                <a:cubicBezTo>
                  <a:pt x="1674221" y="2716592"/>
                  <a:pt x="1685924" y="2714724"/>
                  <a:pt x="1696598" y="2710150"/>
                </a:cubicBezTo>
                <a:cubicBezTo>
                  <a:pt x="1711693" y="2703681"/>
                  <a:pt x="1725288" y="2693883"/>
                  <a:pt x="1740665" y="2688116"/>
                </a:cubicBezTo>
                <a:cubicBezTo>
                  <a:pt x="1754842" y="2682799"/>
                  <a:pt x="1770230" y="2681450"/>
                  <a:pt x="1784733" y="2677099"/>
                </a:cubicBezTo>
                <a:cubicBezTo>
                  <a:pt x="1806979" y="2670425"/>
                  <a:pt x="1850834" y="2655065"/>
                  <a:pt x="1850834" y="2655065"/>
                </a:cubicBezTo>
                <a:cubicBezTo>
                  <a:pt x="1872868" y="2640376"/>
                  <a:pt x="1891813" y="2619372"/>
                  <a:pt x="1916935" y="2610998"/>
                </a:cubicBezTo>
                <a:cubicBezTo>
                  <a:pt x="1938969" y="2603653"/>
                  <a:pt x="1963711" y="2601847"/>
                  <a:pt x="1983036" y="2588964"/>
                </a:cubicBezTo>
                <a:cubicBezTo>
                  <a:pt x="2028685" y="2558531"/>
                  <a:pt x="2003242" y="2570141"/>
                  <a:pt x="2060154" y="2555913"/>
                </a:cubicBezTo>
                <a:cubicBezTo>
                  <a:pt x="2165598" y="2450472"/>
                  <a:pt x="2030585" y="2575627"/>
                  <a:pt x="2126256" y="2511846"/>
                </a:cubicBezTo>
                <a:cubicBezTo>
                  <a:pt x="2208780" y="2456829"/>
                  <a:pt x="2113769" y="2493974"/>
                  <a:pt x="2192357" y="2467778"/>
                </a:cubicBezTo>
                <a:cubicBezTo>
                  <a:pt x="2221735" y="2445744"/>
                  <a:pt x="2250793" y="2423276"/>
                  <a:pt x="2280492" y="2401677"/>
                </a:cubicBezTo>
                <a:cubicBezTo>
                  <a:pt x="2291200" y="2393889"/>
                  <a:pt x="2302950" y="2387587"/>
                  <a:pt x="2313542" y="2379643"/>
                </a:cubicBezTo>
                <a:cubicBezTo>
                  <a:pt x="2332353" y="2365535"/>
                  <a:pt x="2350931" y="2351060"/>
                  <a:pt x="2368627" y="2335576"/>
                </a:cubicBezTo>
                <a:cubicBezTo>
                  <a:pt x="2380352" y="2325316"/>
                  <a:pt x="2388713" y="2311167"/>
                  <a:pt x="2401677" y="2302525"/>
                </a:cubicBezTo>
                <a:cubicBezTo>
                  <a:pt x="2411339" y="2296083"/>
                  <a:pt x="2423711" y="2295181"/>
                  <a:pt x="2434728" y="2291509"/>
                </a:cubicBezTo>
                <a:cubicBezTo>
                  <a:pt x="2449417" y="2273147"/>
                  <a:pt x="2460234" y="2250860"/>
                  <a:pt x="2478795" y="2236424"/>
                </a:cubicBezTo>
                <a:cubicBezTo>
                  <a:pt x="2494405" y="2224283"/>
                  <a:pt x="2516593" y="2223994"/>
                  <a:pt x="2533880" y="2214390"/>
                </a:cubicBezTo>
                <a:cubicBezTo>
                  <a:pt x="2549931" y="2205473"/>
                  <a:pt x="2564361" y="2193691"/>
                  <a:pt x="2577947" y="2181340"/>
                </a:cubicBezTo>
                <a:cubicBezTo>
                  <a:pt x="2604847" y="2156886"/>
                  <a:pt x="2624817" y="2124387"/>
                  <a:pt x="2655065" y="2104222"/>
                </a:cubicBezTo>
                <a:cubicBezTo>
                  <a:pt x="2714043" y="2064903"/>
                  <a:pt x="2678753" y="2091551"/>
                  <a:pt x="2754217" y="2016087"/>
                </a:cubicBezTo>
                <a:cubicBezTo>
                  <a:pt x="2765234" y="2005070"/>
                  <a:pt x="2778626" y="1996000"/>
                  <a:pt x="2787268" y="1983036"/>
                </a:cubicBezTo>
                <a:cubicBezTo>
                  <a:pt x="2794612" y="1972019"/>
                  <a:pt x="2799939" y="1959348"/>
                  <a:pt x="2809301" y="1949986"/>
                </a:cubicBezTo>
                <a:cubicBezTo>
                  <a:pt x="2818664" y="1940623"/>
                  <a:pt x="2831335" y="1935297"/>
                  <a:pt x="2842352" y="1927952"/>
                </a:cubicBezTo>
                <a:cubicBezTo>
                  <a:pt x="2872168" y="1838505"/>
                  <a:pt x="2830211" y="1951681"/>
                  <a:pt x="2941504" y="1784733"/>
                </a:cubicBezTo>
                <a:cubicBezTo>
                  <a:pt x="3004656" y="1690000"/>
                  <a:pt x="2928935" y="1809868"/>
                  <a:pt x="2974554" y="1718631"/>
                </a:cubicBezTo>
                <a:cubicBezTo>
                  <a:pt x="2980475" y="1706788"/>
                  <a:pt x="2989243" y="1696598"/>
                  <a:pt x="2996588" y="1685581"/>
                </a:cubicBezTo>
                <a:cubicBezTo>
                  <a:pt x="3022785" y="1606991"/>
                  <a:pt x="2985638" y="1702008"/>
                  <a:pt x="3040656" y="1619480"/>
                </a:cubicBezTo>
                <a:cubicBezTo>
                  <a:pt x="3049602" y="1606061"/>
                  <a:pt x="3057796" y="1553371"/>
                  <a:pt x="3062689" y="1542362"/>
                </a:cubicBezTo>
                <a:cubicBezTo>
                  <a:pt x="3071386" y="1522794"/>
                  <a:pt x="3084723" y="1505639"/>
                  <a:pt x="3095740" y="1487277"/>
                </a:cubicBezTo>
                <a:cubicBezTo>
                  <a:pt x="3099412" y="1461571"/>
                  <a:pt x="3101664" y="1435622"/>
                  <a:pt x="3106757" y="1410159"/>
                </a:cubicBezTo>
                <a:cubicBezTo>
                  <a:pt x="3109034" y="1398772"/>
                  <a:pt x="3115697" y="1388534"/>
                  <a:pt x="3117774" y="1377109"/>
                </a:cubicBezTo>
                <a:cubicBezTo>
                  <a:pt x="3123070" y="1347980"/>
                  <a:pt x="3124288" y="1318237"/>
                  <a:pt x="3128790" y="1288974"/>
                </a:cubicBezTo>
                <a:cubicBezTo>
                  <a:pt x="3131637" y="1270466"/>
                  <a:pt x="3136135" y="1252251"/>
                  <a:pt x="3139807" y="1233889"/>
                </a:cubicBezTo>
                <a:cubicBezTo>
                  <a:pt x="3131353" y="1039460"/>
                  <a:pt x="3134368" y="1016967"/>
                  <a:pt x="3117774" y="859316"/>
                </a:cubicBezTo>
                <a:cubicBezTo>
                  <a:pt x="3100390" y="694167"/>
                  <a:pt x="3118854" y="841605"/>
                  <a:pt x="3084723" y="705080"/>
                </a:cubicBezTo>
                <a:cubicBezTo>
                  <a:pt x="3070495" y="648167"/>
                  <a:pt x="3082105" y="673610"/>
                  <a:pt x="3051672" y="627962"/>
                </a:cubicBezTo>
                <a:cubicBezTo>
                  <a:pt x="3023986" y="544898"/>
                  <a:pt x="3061330" y="647275"/>
                  <a:pt x="3018622" y="561860"/>
                </a:cubicBezTo>
                <a:cubicBezTo>
                  <a:pt x="3013429" y="551473"/>
                  <a:pt x="3013245" y="538961"/>
                  <a:pt x="3007605" y="528810"/>
                </a:cubicBezTo>
                <a:cubicBezTo>
                  <a:pt x="2994744" y="505661"/>
                  <a:pt x="2978226" y="484743"/>
                  <a:pt x="2963537" y="462709"/>
                </a:cubicBezTo>
                <a:cubicBezTo>
                  <a:pt x="2956192" y="451692"/>
                  <a:pt x="2950867" y="439021"/>
                  <a:pt x="2941504" y="429658"/>
                </a:cubicBezTo>
                <a:cubicBezTo>
                  <a:pt x="2919470" y="407624"/>
                  <a:pt x="2892688" y="389484"/>
                  <a:pt x="2875403" y="363557"/>
                </a:cubicBezTo>
                <a:cubicBezTo>
                  <a:pt x="2838680" y="308472"/>
                  <a:pt x="2864386" y="337851"/>
                  <a:pt x="2787268" y="286439"/>
                </a:cubicBezTo>
                <a:lnTo>
                  <a:pt x="2754217" y="264405"/>
                </a:lnTo>
                <a:cubicBezTo>
                  <a:pt x="2743200" y="257060"/>
                  <a:pt x="2733727" y="246558"/>
                  <a:pt x="2721166" y="242371"/>
                </a:cubicBezTo>
                <a:cubicBezTo>
                  <a:pt x="2699132" y="235026"/>
                  <a:pt x="2674390" y="233220"/>
                  <a:pt x="2655065" y="220337"/>
                </a:cubicBezTo>
                <a:cubicBezTo>
                  <a:pt x="2633031" y="205648"/>
                  <a:pt x="2614654" y="182693"/>
                  <a:pt x="2588964" y="176270"/>
                </a:cubicBezTo>
                <a:cubicBezTo>
                  <a:pt x="2564329" y="170111"/>
                  <a:pt x="2494889" y="153948"/>
                  <a:pt x="2478795" y="143219"/>
                </a:cubicBezTo>
                <a:cubicBezTo>
                  <a:pt x="2384076" y="80074"/>
                  <a:pt x="2503921" y="155782"/>
                  <a:pt x="2412694" y="110169"/>
                </a:cubicBezTo>
                <a:cubicBezTo>
                  <a:pt x="2400851" y="104248"/>
                  <a:pt x="2391486" y="94057"/>
                  <a:pt x="2379643" y="88135"/>
                </a:cubicBezTo>
                <a:cubicBezTo>
                  <a:pt x="2362032" y="79329"/>
                  <a:pt x="2318999" y="70808"/>
                  <a:pt x="2302525" y="66101"/>
                </a:cubicBezTo>
                <a:cubicBezTo>
                  <a:pt x="2253514" y="52098"/>
                  <a:pt x="2282823" y="55551"/>
                  <a:pt x="2225407" y="44068"/>
                </a:cubicBezTo>
                <a:cubicBezTo>
                  <a:pt x="2203503" y="39687"/>
                  <a:pt x="2181210" y="37432"/>
                  <a:pt x="2159306" y="33051"/>
                </a:cubicBezTo>
                <a:cubicBezTo>
                  <a:pt x="2144459" y="30082"/>
                  <a:pt x="2130136" y="24743"/>
                  <a:pt x="2115239" y="22034"/>
                </a:cubicBezTo>
                <a:cubicBezTo>
                  <a:pt x="2048227" y="9850"/>
                  <a:pt x="1985473" y="6231"/>
                  <a:pt x="1916935" y="0"/>
                </a:cubicBezTo>
                <a:cubicBezTo>
                  <a:pt x="1814111" y="3672"/>
                  <a:pt x="1711139" y="4393"/>
                  <a:pt x="1608463" y="11017"/>
                </a:cubicBezTo>
                <a:cubicBezTo>
                  <a:pt x="1596874" y="11765"/>
                  <a:pt x="1586578" y="18844"/>
                  <a:pt x="1575412" y="22034"/>
                </a:cubicBezTo>
                <a:cubicBezTo>
                  <a:pt x="1560853" y="26194"/>
                  <a:pt x="1545848" y="28700"/>
                  <a:pt x="1531345" y="33051"/>
                </a:cubicBezTo>
                <a:cubicBezTo>
                  <a:pt x="1509099" y="39725"/>
                  <a:pt x="1488153" y="51266"/>
                  <a:pt x="1465243" y="55084"/>
                </a:cubicBezTo>
                <a:lnTo>
                  <a:pt x="1399142" y="66101"/>
                </a:lnTo>
                <a:lnTo>
                  <a:pt x="1333041" y="88135"/>
                </a:lnTo>
                <a:cubicBezTo>
                  <a:pt x="1322024" y="91807"/>
                  <a:pt x="1311256" y="96335"/>
                  <a:pt x="1299990" y="99152"/>
                </a:cubicBezTo>
                <a:cubicBezTo>
                  <a:pt x="1285871" y="102682"/>
                  <a:pt x="1238677" y="113284"/>
                  <a:pt x="1222872" y="121186"/>
                </a:cubicBezTo>
                <a:cubicBezTo>
                  <a:pt x="1211029" y="127107"/>
                  <a:pt x="1201665" y="137298"/>
                  <a:pt x="1189822" y="143219"/>
                </a:cubicBezTo>
                <a:cubicBezTo>
                  <a:pt x="1174017" y="151121"/>
                  <a:pt x="1126823" y="161723"/>
                  <a:pt x="1112704" y="165253"/>
                </a:cubicBezTo>
                <a:cubicBezTo>
                  <a:pt x="1101687" y="172598"/>
                  <a:pt x="1091496" y="181365"/>
                  <a:pt x="1079653" y="187287"/>
                </a:cubicBezTo>
                <a:cubicBezTo>
                  <a:pt x="1069266" y="192480"/>
                  <a:pt x="1056754" y="192664"/>
                  <a:pt x="1046603" y="198304"/>
                </a:cubicBezTo>
                <a:cubicBezTo>
                  <a:pt x="1023454" y="211164"/>
                  <a:pt x="1005623" y="233997"/>
                  <a:pt x="980501" y="242371"/>
                </a:cubicBezTo>
                <a:cubicBezTo>
                  <a:pt x="958467" y="249716"/>
                  <a:pt x="933725" y="251522"/>
                  <a:pt x="914400" y="264405"/>
                </a:cubicBezTo>
                <a:cubicBezTo>
                  <a:pt x="892366" y="279094"/>
                  <a:pt x="873989" y="302049"/>
                  <a:pt x="848299" y="308472"/>
                </a:cubicBezTo>
                <a:cubicBezTo>
                  <a:pt x="800668" y="320380"/>
                  <a:pt x="804231" y="304348"/>
                  <a:pt x="804231" y="330506"/>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34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023973" y="248829"/>
            <a:ext cx="5312665" cy="7543801"/>
          </a:xfrm>
          <a:prstGeom prst="rect">
            <a:avLst/>
          </a:prstGeom>
        </p:spPr>
      </p:pic>
      <p:sp>
        <p:nvSpPr>
          <p:cNvPr id="2" name="TextBox 1"/>
          <p:cNvSpPr txBox="1"/>
          <p:nvPr/>
        </p:nvSpPr>
        <p:spPr>
          <a:xfrm>
            <a:off x="228599" y="533400"/>
            <a:ext cx="8903415"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 indicated by the arrows.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1" name="TextBox 10"/>
          <p:cNvSpPr txBox="1"/>
          <p:nvPr/>
        </p:nvSpPr>
        <p:spPr>
          <a:xfrm>
            <a:off x="838200" y="3374398"/>
            <a:ext cx="1981200" cy="646331"/>
          </a:xfrm>
          <a:prstGeom prst="rect">
            <a:avLst/>
          </a:prstGeom>
          <a:noFill/>
        </p:spPr>
        <p:txBody>
          <a:bodyPr wrap="square" rtlCol="0">
            <a:spAutoFit/>
          </a:bodyPr>
          <a:lstStyle/>
          <a:p>
            <a:r>
              <a:rPr lang="en-US" b="1" dirty="0">
                <a:solidFill>
                  <a:srgbClr val="FF0000"/>
                </a:solidFill>
              </a:rPr>
              <a:t>Type I pneumocyte</a:t>
            </a:r>
          </a:p>
        </p:txBody>
      </p:sp>
      <p:cxnSp>
        <p:nvCxnSpPr>
          <p:cNvPr id="12" name="Straight Arrow Connector 11"/>
          <p:cNvCxnSpPr/>
          <p:nvPr/>
        </p:nvCxnSpPr>
        <p:spPr>
          <a:xfrm>
            <a:off x="2438400" y="3609452"/>
            <a:ext cx="1356360" cy="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37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995065"/>
            <a:ext cx="7746608" cy="5862935"/>
          </a:xfrm>
          <a:prstGeom prst="rect">
            <a:avLst/>
          </a:prstGeom>
        </p:spPr>
      </p:pic>
      <p:sp>
        <p:nvSpPr>
          <p:cNvPr id="2" name="TextBox 1"/>
          <p:cNvSpPr txBox="1"/>
          <p:nvPr/>
        </p:nvSpPr>
        <p:spPr>
          <a:xfrm>
            <a:off x="1" y="533400"/>
            <a:ext cx="91440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8" name="TextBox 7"/>
          <p:cNvSpPr txBox="1"/>
          <p:nvPr/>
        </p:nvSpPr>
        <p:spPr>
          <a:xfrm>
            <a:off x="1143000" y="1691790"/>
            <a:ext cx="1926007" cy="461665"/>
          </a:xfrm>
          <a:prstGeom prst="rect">
            <a:avLst/>
          </a:prstGeom>
          <a:noFill/>
        </p:spPr>
        <p:txBody>
          <a:bodyPr wrap="square" rtlCol="0">
            <a:spAutoFit/>
          </a:bodyPr>
          <a:lstStyle/>
          <a:p>
            <a:r>
              <a:rPr lang="en-US" sz="2400" b="1" dirty="0"/>
              <a:t>bronchiole</a:t>
            </a:r>
          </a:p>
        </p:txBody>
      </p:sp>
      <p:sp>
        <p:nvSpPr>
          <p:cNvPr id="4" name="Freeform 3"/>
          <p:cNvSpPr/>
          <p:nvPr/>
        </p:nvSpPr>
        <p:spPr>
          <a:xfrm>
            <a:off x="1288973" y="2181340"/>
            <a:ext cx="4032174" cy="3448279"/>
          </a:xfrm>
          <a:custGeom>
            <a:avLst/>
            <a:gdLst>
              <a:gd name="connsiteX0" fmla="*/ 2368627 w 4032174"/>
              <a:gd name="connsiteY0" fmla="*/ 176270 h 3448279"/>
              <a:gd name="connsiteX1" fmla="*/ 2313543 w 4032174"/>
              <a:gd name="connsiteY1" fmla="*/ 154236 h 3448279"/>
              <a:gd name="connsiteX2" fmla="*/ 2203374 w 4032174"/>
              <a:gd name="connsiteY2" fmla="*/ 88135 h 3448279"/>
              <a:gd name="connsiteX3" fmla="*/ 2148290 w 4032174"/>
              <a:gd name="connsiteY3" fmla="*/ 77118 h 3448279"/>
              <a:gd name="connsiteX4" fmla="*/ 2104222 w 4032174"/>
              <a:gd name="connsiteY4" fmla="*/ 66101 h 3448279"/>
              <a:gd name="connsiteX5" fmla="*/ 2027104 w 4032174"/>
              <a:gd name="connsiteY5" fmla="*/ 33050 h 3448279"/>
              <a:gd name="connsiteX6" fmla="*/ 1972020 w 4032174"/>
              <a:gd name="connsiteY6" fmla="*/ 22033 h 3448279"/>
              <a:gd name="connsiteX7" fmla="*/ 1927952 w 4032174"/>
              <a:gd name="connsiteY7" fmla="*/ 11017 h 3448279"/>
              <a:gd name="connsiteX8" fmla="*/ 1762699 w 4032174"/>
              <a:gd name="connsiteY8" fmla="*/ 0 h 3448279"/>
              <a:gd name="connsiteX9" fmla="*/ 1377109 w 4032174"/>
              <a:gd name="connsiteY9" fmla="*/ 22033 h 3448279"/>
              <a:gd name="connsiteX10" fmla="*/ 1344058 w 4032174"/>
              <a:gd name="connsiteY10" fmla="*/ 33050 h 3448279"/>
              <a:gd name="connsiteX11" fmla="*/ 1244907 w 4032174"/>
              <a:gd name="connsiteY11" fmla="*/ 66101 h 3448279"/>
              <a:gd name="connsiteX12" fmla="*/ 1134738 w 4032174"/>
              <a:gd name="connsiteY12" fmla="*/ 99152 h 3448279"/>
              <a:gd name="connsiteX13" fmla="*/ 1013552 w 4032174"/>
              <a:gd name="connsiteY13" fmla="*/ 143219 h 3448279"/>
              <a:gd name="connsiteX14" fmla="*/ 980502 w 4032174"/>
              <a:gd name="connsiteY14" fmla="*/ 154236 h 3448279"/>
              <a:gd name="connsiteX15" fmla="*/ 936434 w 4032174"/>
              <a:gd name="connsiteY15" fmla="*/ 176270 h 3448279"/>
              <a:gd name="connsiteX16" fmla="*/ 826266 w 4032174"/>
              <a:gd name="connsiteY16" fmla="*/ 198303 h 3448279"/>
              <a:gd name="connsiteX17" fmla="*/ 760164 w 4032174"/>
              <a:gd name="connsiteY17" fmla="*/ 231354 h 3448279"/>
              <a:gd name="connsiteX18" fmla="*/ 727114 w 4032174"/>
              <a:gd name="connsiteY18" fmla="*/ 253388 h 3448279"/>
              <a:gd name="connsiteX19" fmla="*/ 694063 w 4032174"/>
              <a:gd name="connsiteY19" fmla="*/ 264405 h 3448279"/>
              <a:gd name="connsiteX20" fmla="*/ 661013 w 4032174"/>
              <a:gd name="connsiteY20" fmla="*/ 286438 h 3448279"/>
              <a:gd name="connsiteX21" fmla="*/ 616945 w 4032174"/>
              <a:gd name="connsiteY21" fmla="*/ 297455 h 3448279"/>
              <a:gd name="connsiteX22" fmla="*/ 561861 w 4032174"/>
              <a:gd name="connsiteY22" fmla="*/ 319489 h 3448279"/>
              <a:gd name="connsiteX23" fmla="*/ 539827 w 4032174"/>
              <a:gd name="connsiteY23" fmla="*/ 352540 h 3448279"/>
              <a:gd name="connsiteX24" fmla="*/ 484743 w 4032174"/>
              <a:gd name="connsiteY24" fmla="*/ 363556 h 3448279"/>
              <a:gd name="connsiteX25" fmla="*/ 451692 w 4032174"/>
              <a:gd name="connsiteY25" fmla="*/ 374573 h 3448279"/>
              <a:gd name="connsiteX26" fmla="*/ 363557 w 4032174"/>
              <a:gd name="connsiteY26" fmla="*/ 418641 h 3448279"/>
              <a:gd name="connsiteX27" fmla="*/ 319490 w 4032174"/>
              <a:gd name="connsiteY27" fmla="*/ 440674 h 3448279"/>
              <a:gd name="connsiteX28" fmla="*/ 286439 w 4032174"/>
              <a:gd name="connsiteY28" fmla="*/ 451691 h 3448279"/>
              <a:gd name="connsiteX29" fmla="*/ 220338 w 4032174"/>
              <a:gd name="connsiteY29" fmla="*/ 506776 h 3448279"/>
              <a:gd name="connsiteX30" fmla="*/ 154237 w 4032174"/>
              <a:gd name="connsiteY30" fmla="*/ 561860 h 3448279"/>
              <a:gd name="connsiteX31" fmla="*/ 88135 w 4032174"/>
              <a:gd name="connsiteY31" fmla="*/ 649995 h 3448279"/>
              <a:gd name="connsiteX32" fmla="*/ 66102 w 4032174"/>
              <a:gd name="connsiteY32" fmla="*/ 683046 h 3448279"/>
              <a:gd name="connsiteX33" fmla="*/ 55085 w 4032174"/>
              <a:gd name="connsiteY33" fmla="*/ 716096 h 3448279"/>
              <a:gd name="connsiteX34" fmla="*/ 33051 w 4032174"/>
              <a:gd name="connsiteY34" fmla="*/ 749147 h 3448279"/>
              <a:gd name="connsiteX35" fmla="*/ 22034 w 4032174"/>
              <a:gd name="connsiteY35" fmla="*/ 782197 h 3448279"/>
              <a:gd name="connsiteX36" fmla="*/ 0 w 4032174"/>
              <a:gd name="connsiteY36" fmla="*/ 881349 h 3448279"/>
              <a:gd name="connsiteX37" fmla="*/ 11017 w 4032174"/>
              <a:gd name="connsiteY37" fmla="*/ 1156771 h 3448279"/>
              <a:gd name="connsiteX38" fmla="*/ 33051 w 4032174"/>
              <a:gd name="connsiteY38" fmla="*/ 1211855 h 3448279"/>
              <a:gd name="connsiteX39" fmla="*/ 44068 w 4032174"/>
              <a:gd name="connsiteY39" fmla="*/ 1244906 h 3448279"/>
              <a:gd name="connsiteX40" fmla="*/ 77119 w 4032174"/>
              <a:gd name="connsiteY40" fmla="*/ 1366091 h 3448279"/>
              <a:gd name="connsiteX41" fmla="*/ 88135 w 4032174"/>
              <a:gd name="connsiteY41" fmla="*/ 1421176 h 3448279"/>
              <a:gd name="connsiteX42" fmla="*/ 110169 w 4032174"/>
              <a:gd name="connsiteY42" fmla="*/ 1465243 h 3448279"/>
              <a:gd name="connsiteX43" fmla="*/ 121186 w 4032174"/>
              <a:gd name="connsiteY43" fmla="*/ 1509311 h 3448279"/>
              <a:gd name="connsiteX44" fmla="*/ 143220 w 4032174"/>
              <a:gd name="connsiteY44" fmla="*/ 1575412 h 3448279"/>
              <a:gd name="connsiteX45" fmla="*/ 176270 w 4032174"/>
              <a:gd name="connsiteY45" fmla="*/ 1685580 h 3448279"/>
              <a:gd name="connsiteX46" fmla="*/ 187287 w 4032174"/>
              <a:gd name="connsiteY46" fmla="*/ 1729648 h 3448279"/>
              <a:gd name="connsiteX47" fmla="*/ 220338 w 4032174"/>
              <a:gd name="connsiteY47" fmla="*/ 1795749 h 3448279"/>
              <a:gd name="connsiteX48" fmla="*/ 253388 w 4032174"/>
              <a:gd name="connsiteY48" fmla="*/ 1894901 h 3448279"/>
              <a:gd name="connsiteX49" fmla="*/ 264405 w 4032174"/>
              <a:gd name="connsiteY49" fmla="*/ 1938968 h 3448279"/>
              <a:gd name="connsiteX50" fmla="*/ 330507 w 4032174"/>
              <a:gd name="connsiteY50" fmla="*/ 2049137 h 3448279"/>
              <a:gd name="connsiteX51" fmla="*/ 407625 w 4032174"/>
              <a:gd name="connsiteY51" fmla="*/ 2192356 h 3448279"/>
              <a:gd name="connsiteX52" fmla="*/ 418641 w 4032174"/>
              <a:gd name="connsiteY52" fmla="*/ 2225407 h 3448279"/>
              <a:gd name="connsiteX53" fmla="*/ 495760 w 4032174"/>
              <a:gd name="connsiteY53" fmla="*/ 2335576 h 3448279"/>
              <a:gd name="connsiteX54" fmla="*/ 572878 w 4032174"/>
              <a:gd name="connsiteY54" fmla="*/ 2456761 h 3448279"/>
              <a:gd name="connsiteX55" fmla="*/ 627962 w 4032174"/>
              <a:gd name="connsiteY55" fmla="*/ 2511846 h 3448279"/>
              <a:gd name="connsiteX56" fmla="*/ 661013 w 4032174"/>
              <a:gd name="connsiteY56" fmla="*/ 2555913 h 3448279"/>
              <a:gd name="connsiteX57" fmla="*/ 705080 w 4032174"/>
              <a:gd name="connsiteY57" fmla="*/ 2622014 h 3448279"/>
              <a:gd name="connsiteX58" fmla="*/ 771181 w 4032174"/>
              <a:gd name="connsiteY58" fmla="*/ 2688115 h 3448279"/>
              <a:gd name="connsiteX59" fmla="*/ 859316 w 4032174"/>
              <a:gd name="connsiteY59" fmla="*/ 2754217 h 3448279"/>
              <a:gd name="connsiteX60" fmla="*/ 958468 w 4032174"/>
              <a:gd name="connsiteY60" fmla="*/ 2864385 h 3448279"/>
              <a:gd name="connsiteX61" fmla="*/ 991519 w 4032174"/>
              <a:gd name="connsiteY61" fmla="*/ 2897436 h 3448279"/>
              <a:gd name="connsiteX62" fmla="*/ 1035586 w 4032174"/>
              <a:gd name="connsiteY62" fmla="*/ 2930487 h 3448279"/>
              <a:gd name="connsiteX63" fmla="*/ 1068637 w 4032174"/>
              <a:gd name="connsiteY63" fmla="*/ 2952520 h 3448279"/>
              <a:gd name="connsiteX64" fmla="*/ 1101687 w 4032174"/>
              <a:gd name="connsiteY64" fmla="*/ 2985571 h 3448279"/>
              <a:gd name="connsiteX65" fmla="*/ 1134738 w 4032174"/>
              <a:gd name="connsiteY65" fmla="*/ 3007605 h 3448279"/>
              <a:gd name="connsiteX66" fmla="*/ 1178805 w 4032174"/>
              <a:gd name="connsiteY66" fmla="*/ 3051672 h 3448279"/>
              <a:gd name="connsiteX67" fmla="*/ 1266940 w 4032174"/>
              <a:gd name="connsiteY67" fmla="*/ 3106756 h 3448279"/>
              <a:gd name="connsiteX68" fmla="*/ 1311008 w 4032174"/>
              <a:gd name="connsiteY68" fmla="*/ 3139807 h 3448279"/>
              <a:gd name="connsiteX69" fmla="*/ 1399143 w 4032174"/>
              <a:gd name="connsiteY69" fmla="*/ 3216925 h 3448279"/>
              <a:gd name="connsiteX70" fmla="*/ 1476261 w 4032174"/>
              <a:gd name="connsiteY70" fmla="*/ 3249976 h 3448279"/>
              <a:gd name="connsiteX71" fmla="*/ 1564396 w 4032174"/>
              <a:gd name="connsiteY71" fmla="*/ 3294043 h 3448279"/>
              <a:gd name="connsiteX72" fmla="*/ 1608463 w 4032174"/>
              <a:gd name="connsiteY72" fmla="*/ 3316077 h 3448279"/>
              <a:gd name="connsiteX73" fmla="*/ 1685581 w 4032174"/>
              <a:gd name="connsiteY73" fmla="*/ 3349127 h 3448279"/>
              <a:gd name="connsiteX74" fmla="*/ 1718632 w 4032174"/>
              <a:gd name="connsiteY74" fmla="*/ 3360144 h 3448279"/>
              <a:gd name="connsiteX75" fmla="*/ 1883885 w 4032174"/>
              <a:gd name="connsiteY75" fmla="*/ 3393195 h 3448279"/>
              <a:gd name="connsiteX76" fmla="*/ 2060155 w 4032174"/>
              <a:gd name="connsiteY76" fmla="*/ 3426246 h 3448279"/>
              <a:gd name="connsiteX77" fmla="*/ 2225408 w 4032174"/>
              <a:gd name="connsiteY77" fmla="*/ 3448279 h 3448279"/>
              <a:gd name="connsiteX78" fmla="*/ 2732184 w 4032174"/>
              <a:gd name="connsiteY78" fmla="*/ 3426246 h 3448279"/>
              <a:gd name="connsiteX79" fmla="*/ 2820319 w 4032174"/>
              <a:gd name="connsiteY79" fmla="*/ 3404212 h 3448279"/>
              <a:gd name="connsiteX80" fmla="*/ 2930487 w 4032174"/>
              <a:gd name="connsiteY80" fmla="*/ 3382178 h 3448279"/>
              <a:gd name="connsiteX81" fmla="*/ 2996588 w 4032174"/>
              <a:gd name="connsiteY81" fmla="*/ 3360144 h 3448279"/>
              <a:gd name="connsiteX82" fmla="*/ 3106757 w 4032174"/>
              <a:gd name="connsiteY82" fmla="*/ 3294043 h 3448279"/>
              <a:gd name="connsiteX83" fmla="*/ 3139808 w 4032174"/>
              <a:gd name="connsiteY83" fmla="*/ 3272009 h 3448279"/>
              <a:gd name="connsiteX84" fmla="*/ 3183875 w 4032174"/>
              <a:gd name="connsiteY84" fmla="*/ 3249976 h 3448279"/>
              <a:gd name="connsiteX85" fmla="*/ 3238960 w 4032174"/>
              <a:gd name="connsiteY85" fmla="*/ 3205908 h 3448279"/>
              <a:gd name="connsiteX86" fmla="*/ 3305061 w 4032174"/>
              <a:gd name="connsiteY86" fmla="*/ 3172858 h 3448279"/>
              <a:gd name="connsiteX87" fmla="*/ 3415229 w 4032174"/>
              <a:gd name="connsiteY87" fmla="*/ 3084723 h 3448279"/>
              <a:gd name="connsiteX88" fmla="*/ 3437263 w 4032174"/>
              <a:gd name="connsiteY88" fmla="*/ 3051672 h 3448279"/>
              <a:gd name="connsiteX89" fmla="*/ 3503364 w 4032174"/>
              <a:gd name="connsiteY89" fmla="*/ 3018621 h 3448279"/>
              <a:gd name="connsiteX90" fmla="*/ 3547432 w 4032174"/>
              <a:gd name="connsiteY90" fmla="*/ 2985571 h 3448279"/>
              <a:gd name="connsiteX91" fmla="*/ 3580482 w 4032174"/>
              <a:gd name="connsiteY91" fmla="*/ 2963537 h 3448279"/>
              <a:gd name="connsiteX92" fmla="*/ 3613533 w 4032174"/>
              <a:gd name="connsiteY92" fmla="*/ 2930487 h 3448279"/>
              <a:gd name="connsiteX93" fmla="*/ 3657600 w 4032174"/>
              <a:gd name="connsiteY93" fmla="*/ 2897436 h 3448279"/>
              <a:gd name="connsiteX94" fmla="*/ 3679634 w 4032174"/>
              <a:gd name="connsiteY94" fmla="*/ 2864385 h 3448279"/>
              <a:gd name="connsiteX95" fmla="*/ 3712685 w 4032174"/>
              <a:gd name="connsiteY95" fmla="*/ 2831335 h 3448279"/>
              <a:gd name="connsiteX96" fmla="*/ 3734719 w 4032174"/>
              <a:gd name="connsiteY96" fmla="*/ 2798284 h 3448279"/>
              <a:gd name="connsiteX97" fmla="*/ 3778786 w 4032174"/>
              <a:gd name="connsiteY97" fmla="*/ 2754217 h 3448279"/>
              <a:gd name="connsiteX98" fmla="*/ 3811837 w 4032174"/>
              <a:gd name="connsiteY98" fmla="*/ 2710149 h 3448279"/>
              <a:gd name="connsiteX99" fmla="*/ 3844887 w 4032174"/>
              <a:gd name="connsiteY99" fmla="*/ 2677099 h 3448279"/>
              <a:gd name="connsiteX100" fmla="*/ 3888955 w 4032174"/>
              <a:gd name="connsiteY100" fmla="*/ 2610997 h 3448279"/>
              <a:gd name="connsiteX101" fmla="*/ 3910988 w 4032174"/>
              <a:gd name="connsiteY101" fmla="*/ 2577947 h 3448279"/>
              <a:gd name="connsiteX102" fmla="*/ 3933022 w 4032174"/>
              <a:gd name="connsiteY102" fmla="*/ 2533879 h 3448279"/>
              <a:gd name="connsiteX103" fmla="*/ 3977090 w 4032174"/>
              <a:gd name="connsiteY103" fmla="*/ 2467778 h 3448279"/>
              <a:gd name="connsiteX104" fmla="*/ 3999123 w 4032174"/>
              <a:gd name="connsiteY104" fmla="*/ 2368626 h 3448279"/>
              <a:gd name="connsiteX105" fmla="*/ 4010140 w 4032174"/>
              <a:gd name="connsiteY105" fmla="*/ 2335576 h 3448279"/>
              <a:gd name="connsiteX106" fmla="*/ 4032174 w 4032174"/>
              <a:gd name="connsiteY106" fmla="*/ 2214390 h 3448279"/>
              <a:gd name="connsiteX107" fmla="*/ 3999123 w 4032174"/>
              <a:gd name="connsiteY107" fmla="*/ 1740665 h 3448279"/>
              <a:gd name="connsiteX108" fmla="*/ 3955056 w 4032174"/>
              <a:gd name="connsiteY108" fmla="*/ 1586429 h 3448279"/>
              <a:gd name="connsiteX109" fmla="*/ 3933022 w 4032174"/>
              <a:gd name="connsiteY109" fmla="*/ 1498294 h 3448279"/>
              <a:gd name="connsiteX110" fmla="*/ 3866921 w 4032174"/>
              <a:gd name="connsiteY110" fmla="*/ 1388125 h 3448279"/>
              <a:gd name="connsiteX111" fmla="*/ 3833870 w 4032174"/>
              <a:gd name="connsiteY111" fmla="*/ 1355074 h 3448279"/>
              <a:gd name="connsiteX112" fmla="*/ 3767769 w 4032174"/>
              <a:gd name="connsiteY112" fmla="*/ 1277956 h 3448279"/>
              <a:gd name="connsiteX113" fmla="*/ 3723702 w 4032174"/>
              <a:gd name="connsiteY113" fmla="*/ 1233889 h 3448279"/>
              <a:gd name="connsiteX114" fmla="*/ 3668617 w 4032174"/>
              <a:gd name="connsiteY114" fmla="*/ 1156771 h 3448279"/>
              <a:gd name="connsiteX115" fmla="*/ 3635567 w 4032174"/>
              <a:gd name="connsiteY115" fmla="*/ 1134737 h 3448279"/>
              <a:gd name="connsiteX116" fmla="*/ 3558449 w 4032174"/>
              <a:gd name="connsiteY116" fmla="*/ 1057619 h 3448279"/>
              <a:gd name="connsiteX117" fmla="*/ 3525398 w 4032174"/>
              <a:gd name="connsiteY117" fmla="*/ 1024568 h 3448279"/>
              <a:gd name="connsiteX118" fmla="*/ 3404213 w 4032174"/>
              <a:gd name="connsiteY118" fmla="*/ 947450 h 3448279"/>
              <a:gd name="connsiteX119" fmla="*/ 3360145 w 4032174"/>
              <a:gd name="connsiteY119" fmla="*/ 925417 h 3448279"/>
              <a:gd name="connsiteX120" fmla="*/ 3283027 w 4032174"/>
              <a:gd name="connsiteY120" fmla="*/ 848299 h 3448279"/>
              <a:gd name="connsiteX121" fmla="*/ 3249976 w 4032174"/>
              <a:gd name="connsiteY121" fmla="*/ 815248 h 3448279"/>
              <a:gd name="connsiteX122" fmla="*/ 3216926 w 4032174"/>
              <a:gd name="connsiteY122" fmla="*/ 793214 h 3448279"/>
              <a:gd name="connsiteX123" fmla="*/ 3183875 w 4032174"/>
              <a:gd name="connsiteY123" fmla="*/ 749147 h 3448279"/>
              <a:gd name="connsiteX124" fmla="*/ 3150825 w 4032174"/>
              <a:gd name="connsiteY124" fmla="*/ 738130 h 3448279"/>
              <a:gd name="connsiteX125" fmla="*/ 3117774 w 4032174"/>
              <a:gd name="connsiteY125" fmla="*/ 716096 h 3448279"/>
              <a:gd name="connsiteX126" fmla="*/ 3051673 w 4032174"/>
              <a:gd name="connsiteY126" fmla="*/ 672029 h 3448279"/>
              <a:gd name="connsiteX127" fmla="*/ 3029639 w 4032174"/>
              <a:gd name="connsiteY127" fmla="*/ 638978 h 3448279"/>
              <a:gd name="connsiteX128" fmla="*/ 2985572 w 4032174"/>
              <a:gd name="connsiteY128" fmla="*/ 616944 h 3448279"/>
              <a:gd name="connsiteX129" fmla="*/ 2952521 w 4032174"/>
              <a:gd name="connsiteY129" fmla="*/ 594911 h 3448279"/>
              <a:gd name="connsiteX130" fmla="*/ 2919470 w 4032174"/>
              <a:gd name="connsiteY130" fmla="*/ 561860 h 3448279"/>
              <a:gd name="connsiteX131" fmla="*/ 2886420 w 4032174"/>
              <a:gd name="connsiteY131" fmla="*/ 550843 h 3448279"/>
              <a:gd name="connsiteX132" fmla="*/ 2853369 w 4032174"/>
              <a:gd name="connsiteY132" fmla="*/ 528809 h 3448279"/>
              <a:gd name="connsiteX133" fmla="*/ 2809302 w 4032174"/>
              <a:gd name="connsiteY133" fmla="*/ 506776 h 3448279"/>
              <a:gd name="connsiteX134" fmla="*/ 2743200 w 4032174"/>
              <a:gd name="connsiteY134" fmla="*/ 462708 h 3448279"/>
              <a:gd name="connsiteX135" fmla="*/ 2644049 w 4032174"/>
              <a:gd name="connsiteY135" fmla="*/ 396607 h 3448279"/>
              <a:gd name="connsiteX136" fmla="*/ 2610998 w 4032174"/>
              <a:gd name="connsiteY136" fmla="*/ 374573 h 3448279"/>
              <a:gd name="connsiteX137" fmla="*/ 2577947 w 4032174"/>
              <a:gd name="connsiteY137" fmla="*/ 352540 h 3448279"/>
              <a:gd name="connsiteX138" fmla="*/ 2544897 w 4032174"/>
              <a:gd name="connsiteY138" fmla="*/ 319489 h 3448279"/>
              <a:gd name="connsiteX139" fmla="*/ 2478796 w 4032174"/>
              <a:gd name="connsiteY139" fmla="*/ 275421 h 3448279"/>
              <a:gd name="connsiteX140" fmla="*/ 2445745 w 4032174"/>
              <a:gd name="connsiteY140" fmla="*/ 253388 h 3448279"/>
              <a:gd name="connsiteX141" fmla="*/ 2390661 w 4032174"/>
              <a:gd name="connsiteY141" fmla="*/ 209320 h 3448279"/>
              <a:gd name="connsiteX142" fmla="*/ 2368627 w 4032174"/>
              <a:gd name="connsiteY142" fmla="*/ 176270 h 3448279"/>
              <a:gd name="connsiteX143" fmla="*/ 2368627 w 4032174"/>
              <a:gd name="connsiteY143" fmla="*/ 176270 h 344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032174" h="3448279">
                <a:moveTo>
                  <a:pt x="2368627" y="176270"/>
                </a:moveTo>
                <a:cubicBezTo>
                  <a:pt x="2359447" y="172598"/>
                  <a:pt x="2330904" y="163706"/>
                  <a:pt x="2313543" y="154236"/>
                </a:cubicBezTo>
                <a:cubicBezTo>
                  <a:pt x="2274032" y="132684"/>
                  <a:pt x="2246162" y="102398"/>
                  <a:pt x="2203374" y="88135"/>
                </a:cubicBezTo>
                <a:cubicBezTo>
                  <a:pt x="2185610" y="82214"/>
                  <a:pt x="2166569" y="81180"/>
                  <a:pt x="2148290" y="77118"/>
                </a:cubicBezTo>
                <a:cubicBezTo>
                  <a:pt x="2133509" y="73833"/>
                  <a:pt x="2118911" y="69773"/>
                  <a:pt x="2104222" y="66101"/>
                </a:cubicBezTo>
                <a:cubicBezTo>
                  <a:pt x="2072691" y="50335"/>
                  <a:pt x="2059526" y="41156"/>
                  <a:pt x="2027104" y="33050"/>
                </a:cubicBezTo>
                <a:cubicBezTo>
                  <a:pt x="2008938" y="28508"/>
                  <a:pt x="1990299" y="26095"/>
                  <a:pt x="1972020" y="22033"/>
                </a:cubicBezTo>
                <a:cubicBezTo>
                  <a:pt x="1957239" y="18748"/>
                  <a:pt x="1943010" y="12602"/>
                  <a:pt x="1927952" y="11017"/>
                </a:cubicBezTo>
                <a:cubicBezTo>
                  <a:pt x="1873049" y="5238"/>
                  <a:pt x="1817783" y="3672"/>
                  <a:pt x="1762699" y="0"/>
                </a:cubicBezTo>
                <a:cubicBezTo>
                  <a:pt x="1684754" y="2998"/>
                  <a:pt x="1487100" y="3702"/>
                  <a:pt x="1377109" y="22033"/>
                </a:cubicBezTo>
                <a:cubicBezTo>
                  <a:pt x="1365654" y="23942"/>
                  <a:pt x="1355224" y="29860"/>
                  <a:pt x="1344058" y="33050"/>
                </a:cubicBezTo>
                <a:cubicBezTo>
                  <a:pt x="1159251" y="85853"/>
                  <a:pt x="1472812" y="-9868"/>
                  <a:pt x="1244907" y="66101"/>
                </a:cubicBezTo>
                <a:cubicBezTo>
                  <a:pt x="1214112" y="76366"/>
                  <a:pt x="1160282" y="82124"/>
                  <a:pt x="1134738" y="99152"/>
                </a:cubicBezTo>
                <a:cubicBezTo>
                  <a:pt x="1073942" y="139681"/>
                  <a:pt x="1120359" y="114089"/>
                  <a:pt x="1013552" y="143219"/>
                </a:cubicBezTo>
                <a:cubicBezTo>
                  <a:pt x="1002349" y="146275"/>
                  <a:pt x="991176" y="149662"/>
                  <a:pt x="980502" y="154236"/>
                </a:cubicBezTo>
                <a:cubicBezTo>
                  <a:pt x="965407" y="160705"/>
                  <a:pt x="952225" y="171758"/>
                  <a:pt x="936434" y="176270"/>
                </a:cubicBezTo>
                <a:cubicBezTo>
                  <a:pt x="900425" y="186558"/>
                  <a:pt x="826266" y="198303"/>
                  <a:pt x="826266" y="198303"/>
                </a:cubicBezTo>
                <a:cubicBezTo>
                  <a:pt x="731542" y="261453"/>
                  <a:pt x="851393" y="185739"/>
                  <a:pt x="760164" y="231354"/>
                </a:cubicBezTo>
                <a:cubicBezTo>
                  <a:pt x="748321" y="237275"/>
                  <a:pt x="738957" y="247467"/>
                  <a:pt x="727114" y="253388"/>
                </a:cubicBezTo>
                <a:cubicBezTo>
                  <a:pt x="716727" y="258582"/>
                  <a:pt x="704450" y="259212"/>
                  <a:pt x="694063" y="264405"/>
                </a:cubicBezTo>
                <a:cubicBezTo>
                  <a:pt x="682220" y="270326"/>
                  <a:pt x="673183" y="281222"/>
                  <a:pt x="661013" y="286438"/>
                </a:cubicBezTo>
                <a:cubicBezTo>
                  <a:pt x="647096" y="292402"/>
                  <a:pt x="631309" y="292667"/>
                  <a:pt x="616945" y="297455"/>
                </a:cubicBezTo>
                <a:cubicBezTo>
                  <a:pt x="598184" y="303709"/>
                  <a:pt x="580222" y="312144"/>
                  <a:pt x="561861" y="319489"/>
                </a:cubicBezTo>
                <a:cubicBezTo>
                  <a:pt x="554516" y="330506"/>
                  <a:pt x="551323" y="345971"/>
                  <a:pt x="539827" y="352540"/>
                </a:cubicBezTo>
                <a:cubicBezTo>
                  <a:pt x="523569" y="361830"/>
                  <a:pt x="502909" y="359015"/>
                  <a:pt x="484743" y="363556"/>
                </a:cubicBezTo>
                <a:cubicBezTo>
                  <a:pt x="473477" y="366372"/>
                  <a:pt x="462264" y="369767"/>
                  <a:pt x="451692" y="374573"/>
                </a:cubicBezTo>
                <a:cubicBezTo>
                  <a:pt x="421790" y="388165"/>
                  <a:pt x="392935" y="403952"/>
                  <a:pt x="363557" y="418641"/>
                </a:cubicBezTo>
                <a:cubicBezTo>
                  <a:pt x="348868" y="425985"/>
                  <a:pt x="335070" y="435481"/>
                  <a:pt x="319490" y="440674"/>
                </a:cubicBezTo>
                <a:cubicBezTo>
                  <a:pt x="308473" y="444346"/>
                  <a:pt x="296826" y="446498"/>
                  <a:pt x="286439" y="451691"/>
                </a:cubicBezTo>
                <a:cubicBezTo>
                  <a:pt x="245406" y="472207"/>
                  <a:pt x="256889" y="476317"/>
                  <a:pt x="220338" y="506776"/>
                </a:cubicBezTo>
                <a:cubicBezTo>
                  <a:pt x="175193" y="544397"/>
                  <a:pt x="195626" y="511274"/>
                  <a:pt x="154237" y="561860"/>
                </a:cubicBezTo>
                <a:cubicBezTo>
                  <a:pt x="130983" y="590282"/>
                  <a:pt x="108505" y="619439"/>
                  <a:pt x="88135" y="649995"/>
                </a:cubicBezTo>
                <a:cubicBezTo>
                  <a:pt x="80791" y="661012"/>
                  <a:pt x="72023" y="671203"/>
                  <a:pt x="66102" y="683046"/>
                </a:cubicBezTo>
                <a:cubicBezTo>
                  <a:pt x="60909" y="693433"/>
                  <a:pt x="60278" y="705709"/>
                  <a:pt x="55085" y="716096"/>
                </a:cubicBezTo>
                <a:cubicBezTo>
                  <a:pt x="49163" y="727939"/>
                  <a:pt x="38973" y="737304"/>
                  <a:pt x="33051" y="749147"/>
                </a:cubicBezTo>
                <a:cubicBezTo>
                  <a:pt x="27858" y="759534"/>
                  <a:pt x="25224" y="771031"/>
                  <a:pt x="22034" y="782197"/>
                </a:cubicBezTo>
                <a:cubicBezTo>
                  <a:pt x="11662" y="818497"/>
                  <a:pt x="7572" y="843489"/>
                  <a:pt x="0" y="881349"/>
                </a:cubicBezTo>
                <a:cubicBezTo>
                  <a:pt x="3672" y="973156"/>
                  <a:pt x="1874" y="1065346"/>
                  <a:pt x="11017" y="1156771"/>
                </a:cubicBezTo>
                <a:cubicBezTo>
                  <a:pt x="12985" y="1176449"/>
                  <a:pt x="26107" y="1193338"/>
                  <a:pt x="33051" y="1211855"/>
                </a:cubicBezTo>
                <a:cubicBezTo>
                  <a:pt x="37129" y="1222729"/>
                  <a:pt x="41549" y="1233570"/>
                  <a:pt x="44068" y="1244906"/>
                </a:cubicBezTo>
                <a:cubicBezTo>
                  <a:pt x="69037" y="1357265"/>
                  <a:pt x="37315" y="1266584"/>
                  <a:pt x="77119" y="1366091"/>
                </a:cubicBezTo>
                <a:cubicBezTo>
                  <a:pt x="80791" y="1384453"/>
                  <a:pt x="82214" y="1403412"/>
                  <a:pt x="88135" y="1421176"/>
                </a:cubicBezTo>
                <a:cubicBezTo>
                  <a:pt x="93328" y="1436756"/>
                  <a:pt x="104402" y="1449866"/>
                  <a:pt x="110169" y="1465243"/>
                </a:cubicBezTo>
                <a:cubicBezTo>
                  <a:pt x="115486" y="1479420"/>
                  <a:pt x="116835" y="1494808"/>
                  <a:pt x="121186" y="1509311"/>
                </a:cubicBezTo>
                <a:cubicBezTo>
                  <a:pt x="127860" y="1531557"/>
                  <a:pt x="137587" y="1552880"/>
                  <a:pt x="143220" y="1575412"/>
                </a:cubicBezTo>
                <a:cubicBezTo>
                  <a:pt x="168614" y="1676987"/>
                  <a:pt x="136036" y="1551465"/>
                  <a:pt x="176270" y="1685580"/>
                </a:cubicBezTo>
                <a:cubicBezTo>
                  <a:pt x="180621" y="1700083"/>
                  <a:pt x="181664" y="1715590"/>
                  <a:pt x="187287" y="1729648"/>
                </a:cubicBezTo>
                <a:cubicBezTo>
                  <a:pt x="196436" y="1752520"/>
                  <a:pt x="209321" y="1773715"/>
                  <a:pt x="220338" y="1795749"/>
                </a:cubicBezTo>
                <a:cubicBezTo>
                  <a:pt x="244481" y="1916463"/>
                  <a:pt x="214294" y="1790647"/>
                  <a:pt x="253388" y="1894901"/>
                </a:cubicBezTo>
                <a:cubicBezTo>
                  <a:pt x="258704" y="1909078"/>
                  <a:pt x="257634" y="1925425"/>
                  <a:pt x="264405" y="1938968"/>
                </a:cubicBezTo>
                <a:cubicBezTo>
                  <a:pt x="283558" y="1977273"/>
                  <a:pt x="311355" y="2010832"/>
                  <a:pt x="330507" y="2049137"/>
                </a:cubicBezTo>
                <a:cubicBezTo>
                  <a:pt x="405288" y="2198699"/>
                  <a:pt x="336787" y="2121520"/>
                  <a:pt x="407625" y="2192356"/>
                </a:cubicBezTo>
                <a:cubicBezTo>
                  <a:pt x="411297" y="2203373"/>
                  <a:pt x="413001" y="2215256"/>
                  <a:pt x="418641" y="2225407"/>
                </a:cubicBezTo>
                <a:cubicBezTo>
                  <a:pt x="457848" y="2295980"/>
                  <a:pt x="457253" y="2277815"/>
                  <a:pt x="495760" y="2335576"/>
                </a:cubicBezTo>
                <a:cubicBezTo>
                  <a:pt x="512759" y="2361075"/>
                  <a:pt x="553632" y="2437515"/>
                  <a:pt x="572878" y="2456761"/>
                </a:cubicBezTo>
                <a:cubicBezTo>
                  <a:pt x="591239" y="2475123"/>
                  <a:pt x="610710" y="2492438"/>
                  <a:pt x="627962" y="2511846"/>
                </a:cubicBezTo>
                <a:cubicBezTo>
                  <a:pt x="640161" y="2525569"/>
                  <a:pt x="650483" y="2540871"/>
                  <a:pt x="661013" y="2555913"/>
                </a:cubicBezTo>
                <a:cubicBezTo>
                  <a:pt x="676199" y="2577607"/>
                  <a:pt x="686355" y="2603289"/>
                  <a:pt x="705080" y="2622014"/>
                </a:cubicBezTo>
                <a:cubicBezTo>
                  <a:pt x="727114" y="2644048"/>
                  <a:pt x="747522" y="2667836"/>
                  <a:pt x="771181" y="2688115"/>
                </a:cubicBezTo>
                <a:cubicBezTo>
                  <a:pt x="799063" y="2712014"/>
                  <a:pt x="859316" y="2754217"/>
                  <a:pt x="859316" y="2754217"/>
                </a:cubicBezTo>
                <a:cubicBezTo>
                  <a:pt x="883148" y="2825710"/>
                  <a:pt x="860014" y="2774881"/>
                  <a:pt x="958468" y="2864385"/>
                </a:cubicBezTo>
                <a:cubicBezTo>
                  <a:pt x="969997" y="2874866"/>
                  <a:pt x="979690" y="2887296"/>
                  <a:pt x="991519" y="2897436"/>
                </a:cubicBezTo>
                <a:cubicBezTo>
                  <a:pt x="1005460" y="2909386"/>
                  <a:pt x="1020645" y="2919815"/>
                  <a:pt x="1035586" y="2930487"/>
                </a:cubicBezTo>
                <a:cubicBezTo>
                  <a:pt x="1046360" y="2938183"/>
                  <a:pt x="1058465" y="2944044"/>
                  <a:pt x="1068637" y="2952520"/>
                </a:cubicBezTo>
                <a:cubicBezTo>
                  <a:pt x="1080606" y="2962494"/>
                  <a:pt x="1089718" y="2975597"/>
                  <a:pt x="1101687" y="2985571"/>
                </a:cubicBezTo>
                <a:cubicBezTo>
                  <a:pt x="1111859" y="2994048"/>
                  <a:pt x="1124685" y="2998988"/>
                  <a:pt x="1134738" y="3007605"/>
                </a:cubicBezTo>
                <a:cubicBezTo>
                  <a:pt x="1150510" y="3021124"/>
                  <a:pt x="1163033" y="3038153"/>
                  <a:pt x="1178805" y="3051672"/>
                </a:cubicBezTo>
                <a:cubicBezTo>
                  <a:pt x="1193186" y="3063998"/>
                  <a:pt x="1259508" y="3101801"/>
                  <a:pt x="1266940" y="3106756"/>
                </a:cubicBezTo>
                <a:cubicBezTo>
                  <a:pt x="1282218" y="3116941"/>
                  <a:pt x="1297067" y="3127857"/>
                  <a:pt x="1311008" y="3139807"/>
                </a:cubicBezTo>
                <a:cubicBezTo>
                  <a:pt x="1366759" y="3187594"/>
                  <a:pt x="1322725" y="3165980"/>
                  <a:pt x="1399143" y="3216925"/>
                </a:cubicBezTo>
                <a:cubicBezTo>
                  <a:pt x="1426372" y="3235078"/>
                  <a:pt x="1446881" y="3240183"/>
                  <a:pt x="1476261" y="3249976"/>
                </a:cubicBezTo>
                <a:cubicBezTo>
                  <a:pt x="1557456" y="3310872"/>
                  <a:pt x="1481887" y="3263102"/>
                  <a:pt x="1564396" y="3294043"/>
                </a:cubicBezTo>
                <a:cubicBezTo>
                  <a:pt x="1579773" y="3299810"/>
                  <a:pt x="1593512" y="3309281"/>
                  <a:pt x="1608463" y="3316077"/>
                </a:cubicBezTo>
                <a:cubicBezTo>
                  <a:pt x="1633923" y="3327650"/>
                  <a:pt x="1659614" y="3338740"/>
                  <a:pt x="1685581" y="3349127"/>
                </a:cubicBezTo>
                <a:cubicBezTo>
                  <a:pt x="1696363" y="3353440"/>
                  <a:pt x="1707366" y="3357327"/>
                  <a:pt x="1718632" y="3360144"/>
                </a:cubicBezTo>
                <a:cubicBezTo>
                  <a:pt x="1799271" y="3380304"/>
                  <a:pt x="1810989" y="3381045"/>
                  <a:pt x="1883885" y="3393195"/>
                </a:cubicBezTo>
                <a:cubicBezTo>
                  <a:pt x="1957824" y="3442489"/>
                  <a:pt x="1899935" y="3411681"/>
                  <a:pt x="2060155" y="3426246"/>
                </a:cubicBezTo>
                <a:cubicBezTo>
                  <a:pt x="2149159" y="3434337"/>
                  <a:pt x="2148235" y="3435417"/>
                  <a:pt x="2225408" y="3448279"/>
                </a:cubicBezTo>
                <a:lnTo>
                  <a:pt x="2732184" y="3426246"/>
                </a:lnTo>
                <a:cubicBezTo>
                  <a:pt x="2774490" y="3423757"/>
                  <a:pt x="2784491" y="3414449"/>
                  <a:pt x="2820319" y="3404212"/>
                </a:cubicBezTo>
                <a:cubicBezTo>
                  <a:pt x="2948492" y="3367591"/>
                  <a:pt x="2757341" y="3425465"/>
                  <a:pt x="2930487" y="3382178"/>
                </a:cubicBezTo>
                <a:cubicBezTo>
                  <a:pt x="2953019" y="3376545"/>
                  <a:pt x="2977263" y="3373027"/>
                  <a:pt x="2996588" y="3360144"/>
                </a:cubicBezTo>
                <a:cubicBezTo>
                  <a:pt x="3158306" y="3252334"/>
                  <a:pt x="2988181" y="3361802"/>
                  <a:pt x="3106757" y="3294043"/>
                </a:cubicBezTo>
                <a:cubicBezTo>
                  <a:pt x="3118253" y="3287474"/>
                  <a:pt x="3128312" y="3278578"/>
                  <a:pt x="3139808" y="3272009"/>
                </a:cubicBezTo>
                <a:cubicBezTo>
                  <a:pt x="3154067" y="3263861"/>
                  <a:pt x="3170210" y="3259086"/>
                  <a:pt x="3183875" y="3249976"/>
                </a:cubicBezTo>
                <a:cubicBezTo>
                  <a:pt x="3203440" y="3236933"/>
                  <a:pt x="3219020" y="3218371"/>
                  <a:pt x="3238960" y="3205908"/>
                </a:cubicBezTo>
                <a:cubicBezTo>
                  <a:pt x="3303433" y="3165612"/>
                  <a:pt x="3240842" y="3229942"/>
                  <a:pt x="3305061" y="3172858"/>
                </a:cubicBezTo>
                <a:cubicBezTo>
                  <a:pt x="3404981" y="3084040"/>
                  <a:pt x="3331587" y="3126543"/>
                  <a:pt x="3415229" y="3084723"/>
                </a:cubicBezTo>
                <a:cubicBezTo>
                  <a:pt x="3422574" y="3073706"/>
                  <a:pt x="3427900" y="3061035"/>
                  <a:pt x="3437263" y="3051672"/>
                </a:cubicBezTo>
                <a:cubicBezTo>
                  <a:pt x="3458619" y="3030316"/>
                  <a:pt x="3476484" y="3027581"/>
                  <a:pt x="3503364" y="3018621"/>
                </a:cubicBezTo>
                <a:cubicBezTo>
                  <a:pt x="3518053" y="3007604"/>
                  <a:pt x="3532491" y="2996243"/>
                  <a:pt x="3547432" y="2985571"/>
                </a:cubicBezTo>
                <a:cubicBezTo>
                  <a:pt x="3558206" y="2977875"/>
                  <a:pt x="3570310" y="2972013"/>
                  <a:pt x="3580482" y="2963537"/>
                </a:cubicBezTo>
                <a:cubicBezTo>
                  <a:pt x="3592451" y="2953563"/>
                  <a:pt x="3601704" y="2940626"/>
                  <a:pt x="3613533" y="2930487"/>
                </a:cubicBezTo>
                <a:cubicBezTo>
                  <a:pt x="3627474" y="2918538"/>
                  <a:pt x="3644617" y="2910420"/>
                  <a:pt x="3657600" y="2897436"/>
                </a:cubicBezTo>
                <a:cubicBezTo>
                  <a:pt x="3666963" y="2888073"/>
                  <a:pt x="3671157" y="2874557"/>
                  <a:pt x="3679634" y="2864385"/>
                </a:cubicBezTo>
                <a:cubicBezTo>
                  <a:pt x="3689608" y="2852416"/>
                  <a:pt x="3702711" y="2843304"/>
                  <a:pt x="3712685" y="2831335"/>
                </a:cubicBezTo>
                <a:cubicBezTo>
                  <a:pt x="3721162" y="2821163"/>
                  <a:pt x="3726102" y="2808337"/>
                  <a:pt x="3734719" y="2798284"/>
                </a:cubicBezTo>
                <a:cubicBezTo>
                  <a:pt x="3748238" y="2782512"/>
                  <a:pt x="3765107" y="2769851"/>
                  <a:pt x="3778786" y="2754217"/>
                </a:cubicBezTo>
                <a:cubicBezTo>
                  <a:pt x="3790877" y="2740398"/>
                  <a:pt x="3799887" y="2724090"/>
                  <a:pt x="3811837" y="2710149"/>
                </a:cubicBezTo>
                <a:cubicBezTo>
                  <a:pt x="3821976" y="2698320"/>
                  <a:pt x="3835322" y="2689397"/>
                  <a:pt x="3844887" y="2677099"/>
                </a:cubicBezTo>
                <a:cubicBezTo>
                  <a:pt x="3861145" y="2656196"/>
                  <a:pt x="3874266" y="2633031"/>
                  <a:pt x="3888955" y="2610997"/>
                </a:cubicBezTo>
                <a:cubicBezTo>
                  <a:pt x="3896299" y="2599980"/>
                  <a:pt x="3905067" y="2589790"/>
                  <a:pt x="3910988" y="2577947"/>
                </a:cubicBezTo>
                <a:cubicBezTo>
                  <a:pt x="3918333" y="2563258"/>
                  <a:pt x="3924572" y="2547962"/>
                  <a:pt x="3933022" y="2533879"/>
                </a:cubicBezTo>
                <a:cubicBezTo>
                  <a:pt x="3946647" y="2511172"/>
                  <a:pt x="3977090" y="2467778"/>
                  <a:pt x="3977090" y="2467778"/>
                </a:cubicBezTo>
                <a:cubicBezTo>
                  <a:pt x="3984659" y="2429932"/>
                  <a:pt x="3988755" y="2404916"/>
                  <a:pt x="3999123" y="2368626"/>
                </a:cubicBezTo>
                <a:cubicBezTo>
                  <a:pt x="4002313" y="2357460"/>
                  <a:pt x="4007323" y="2346842"/>
                  <a:pt x="4010140" y="2335576"/>
                </a:cubicBezTo>
                <a:cubicBezTo>
                  <a:pt x="4017838" y="2304783"/>
                  <a:pt x="4027263" y="2243854"/>
                  <a:pt x="4032174" y="2214390"/>
                </a:cubicBezTo>
                <a:cubicBezTo>
                  <a:pt x="4025711" y="2026958"/>
                  <a:pt x="4033135" y="1910733"/>
                  <a:pt x="3999123" y="1740665"/>
                </a:cubicBezTo>
                <a:cubicBezTo>
                  <a:pt x="3973869" y="1614392"/>
                  <a:pt x="3993839" y="1663992"/>
                  <a:pt x="3955056" y="1586429"/>
                </a:cubicBezTo>
                <a:cubicBezTo>
                  <a:pt x="3948589" y="1554095"/>
                  <a:pt x="3945726" y="1527937"/>
                  <a:pt x="3933022" y="1498294"/>
                </a:cubicBezTo>
                <a:cubicBezTo>
                  <a:pt x="3919982" y="1467867"/>
                  <a:pt x="3886501" y="1407705"/>
                  <a:pt x="3866921" y="1388125"/>
                </a:cubicBezTo>
                <a:cubicBezTo>
                  <a:pt x="3855904" y="1377108"/>
                  <a:pt x="3843844" y="1367043"/>
                  <a:pt x="3833870" y="1355074"/>
                </a:cubicBezTo>
                <a:cubicBezTo>
                  <a:pt x="3749977" y="1254403"/>
                  <a:pt x="3900176" y="1410363"/>
                  <a:pt x="3767769" y="1277956"/>
                </a:cubicBezTo>
                <a:cubicBezTo>
                  <a:pt x="3742910" y="1203381"/>
                  <a:pt x="3777938" y="1279087"/>
                  <a:pt x="3723702" y="1233889"/>
                </a:cubicBezTo>
                <a:cubicBezTo>
                  <a:pt x="3671657" y="1190518"/>
                  <a:pt x="3708804" y="1196958"/>
                  <a:pt x="3668617" y="1156771"/>
                </a:cubicBezTo>
                <a:cubicBezTo>
                  <a:pt x="3659255" y="1147409"/>
                  <a:pt x="3645409" y="1143594"/>
                  <a:pt x="3635567" y="1134737"/>
                </a:cubicBezTo>
                <a:cubicBezTo>
                  <a:pt x="3608546" y="1110417"/>
                  <a:pt x="3584155" y="1083325"/>
                  <a:pt x="3558449" y="1057619"/>
                </a:cubicBezTo>
                <a:cubicBezTo>
                  <a:pt x="3547432" y="1046602"/>
                  <a:pt x="3538362" y="1033210"/>
                  <a:pt x="3525398" y="1024568"/>
                </a:cubicBezTo>
                <a:cubicBezTo>
                  <a:pt x="3479975" y="994286"/>
                  <a:pt x="3450877" y="973374"/>
                  <a:pt x="3404213" y="947450"/>
                </a:cubicBezTo>
                <a:cubicBezTo>
                  <a:pt x="3389857" y="939474"/>
                  <a:pt x="3374834" y="932761"/>
                  <a:pt x="3360145" y="925417"/>
                </a:cubicBezTo>
                <a:cubicBezTo>
                  <a:pt x="3335216" y="850631"/>
                  <a:pt x="3371418" y="936690"/>
                  <a:pt x="3283027" y="848299"/>
                </a:cubicBezTo>
                <a:cubicBezTo>
                  <a:pt x="3272010" y="837282"/>
                  <a:pt x="3261945" y="825222"/>
                  <a:pt x="3249976" y="815248"/>
                </a:cubicBezTo>
                <a:cubicBezTo>
                  <a:pt x="3239804" y="806772"/>
                  <a:pt x="3226288" y="802576"/>
                  <a:pt x="3216926" y="793214"/>
                </a:cubicBezTo>
                <a:cubicBezTo>
                  <a:pt x="3203943" y="780231"/>
                  <a:pt x="3197981" y="760902"/>
                  <a:pt x="3183875" y="749147"/>
                </a:cubicBezTo>
                <a:cubicBezTo>
                  <a:pt x="3174954" y="741713"/>
                  <a:pt x="3161212" y="743323"/>
                  <a:pt x="3150825" y="738130"/>
                </a:cubicBezTo>
                <a:cubicBezTo>
                  <a:pt x="3138982" y="732208"/>
                  <a:pt x="3127946" y="724572"/>
                  <a:pt x="3117774" y="716096"/>
                </a:cubicBezTo>
                <a:cubicBezTo>
                  <a:pt x="3062758" y="670250"/>
                  <a:pt x="3109755" y="691390"/>
                  <a:pt x="3051673" y="672029"/>
                </a:cubicBezTo>
                <a:cubicBezTo>
                  <a:pt x="3044328" y="661012"/>
                  <a:pt x="3039811" y="647455"/>
                  <a:pt x="3029639" y="638978"/>
                </a:cubicBezTo>
                <a:cubicBezTo>
                  <a:pt x="3017023" y="628464"/>
                  <a:pt x="2999831" y="625092"/>
                  <a:pt x="2985572" y="616944"/>
                </a:cubicBezTo>
                <a:cubicBezTo>
                  <a:pt x="2974076" y="610375"/>
                  <a:pt x="2962693" y="603387"/>
                  <a:pt x="2952521" y="594911"/>
                </a:cubicBezTo>
                <a:cubicBezTo>
                  <a:pt x="2940552" y="584937"/>
                  <a:pt x="2932434" y="570503"/>
                  <a:pt x="2919470" y="561860"/>
                </a:cubicBezTo>
                <a:cubicBezTo>
                  <a:pt x="2909808" y="555418"/>
                  <a:pt x="2896807" y="556036"/>
                  <a:pt x="2886420" y="550843"/>
                </a:cubicBezTo>
                <a:cubicBezTo>
                  <a:pt x="2874577" y="544921"/>
                  <a:pt x="2864865" y="535378"/>
                  <a:pt x="2853369" y="528809"/>
                </a:cubicBezTo>
                <a:cubicBezTo>
                  <a:pt x="2839110" y="520661"/>
                  <a:pt x="2823384" y="515225"/>
                  <a:pt x="2809302" y="506776"/>
                </a:cubicBezTo>
                <a:cubicBezTo>
                  <a:pt x="2786594" y="493151"/>
                  <a:pt x="2765234" y="477397"/>
                  <a:pt x="2743200" y="462708"/>
                </a:cubicBezTo>
                <a:lnTo>
                  <a:pt x="2644049" y="396607"/>
                </a:lnTo>
                <a:lnTo>
                  <a:pt x="2610998" y="374573"/>
                </a:lnTo>
                <a:cubicBezTo>
                  <a:pt x="2599981" y="367229"/>
                  <a:pt x="2587309" y="361903"/>
                  <a:pt x="2577947" y="352540"/>
                </a:cubicBezTo>
                <a:cubicBezTo>
                  <a:pt x="2566930" y="341523"/>
                  <a:pt x="2557195" y="329054"/>
                  <a:pt x="2544897" y="319489"/>
                </a:cubicBezTo>
                <a:cubicBezTo>
                  <a:pt x="2523994" y="303231"/>
                  <a:pt x="2500830" y="290110"/>
                  <a:pt x="2478796" y="275421"/>
                </a:cubicBezTo>
                <a:lnTo>
                  <a:pt x="2445745" y="253388"/>
                </a:lnTo>
                <a:cubicBezTo>
                  <a:pt x="2382600" y="158670"/>
                  <a:pt x="2466679" y="270134"/>
                  <a:pt x="2390661" y="209320"/>
                </a:cubicBezTo>
                <a:cubicBezTo>
                  <a:pt x="2380322" y="201049"/>
                  <a:pt x="2378966" y="184541"/>
                  <a:pt x="2368627" y="176270"/>
                </a:cubicBezTo>
                <a:lnTo>
                  <a:pt x="2368627" y="176270"/>
                </a:ln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433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50" y="981514"/>
            <a:ext cx="7512050" cy="5667375"/>
          </a:xfrm>
          <a:prstGeom prst="rect">
            <a:avLst/>
          </a:prstGeom>
        </p:spPr>
      </p:pic>
      <p:sp>
        <p:nvSpPr>
          <p:cNvPr id="2" name="TextBox 1"/>
          <p:cNvSpPr txBox="1"/>
          <p:nvPr/>
        </p:nvSpPr>
        <p:spPr>
          <a:xfrm>
            <a:off x="83400" y="533400"/>
            <a:ext cx="90606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1" name="TextBox 10"/>
          <p:cNvSpPr txBox="1"/>
          <p:nvPr/>
        </p:nvSpPr>
        <p:spPr>
          <a:xfrm>
            <a:off x="4473575" y="2559236"/>
            <a:ext cx="1574800" cy="830997"/>
          </a:xfrm>
          <a:prstGeom prst="rect">
            <a:avLst/>
          </a:prstGeom>
          <a:noFill/>
        </p:spPr>
        <p:txBody>
          <a:bodyPr wrap="square" rtlCol="0">
            <a:spAutoFit/>
          </a:bodyPr>
          <a:lstStyle/>
          <a:p>
            <a:r>
              <a:rPr lang="en-US" sz="2400" b="1" dirty="0"/>
              <a:t>Alveolar duct</a:t>
            </a:r>
          </a:p>
        </p:txBody>
      </p:sp>
      <p:sp>
        <p:nvSpPr>
          <p:cNvPr id="6" name="Freeform 5"/>
          <p:cNvSpPr/>
          <p:nvPr/>
        </p:nvSpPr>
        <p:spPr>
          <a:xfrm>
            <a:off x="2038865" y="2113005"/>
            <a:ext cx="2855590" cy="3150973"/>
          </a:xfrm>
          <a:custGeom>
            <a:avLst/>
            <a:gdLst>
              <a:gd name="connsiteX0" fmla="*/ 2854411 w 2855590"/>
              <a:gd name="connsiteY0" fmla="*/ 2434281 h 3150973"/>
              <a:gd name="connsiteX1" fmla="*/ 2842054 w 2855590"/>
              <a:gd name="connsiteY1" fmla="*/ 2310714 h 3150973"/>
              <a:gd name="connsiteX2" fmla="*/ 2804984 w 2855590"/>
              <a:gd name="connsiteY2" fmla="*/ 2273644 h 3150973"/>
              <a:gd name="connsiteX3" fmla="*/ 2755557 w 2855590"/>
              <a:gd name="connsiteY3" fmla="*/ 2211860 h 3150973"/>
              <a:gd name="connsiteX4" fmla="*/ 2730843 w 2855590"/>
              <a:gd name="connsiteY4" fmla="*/ 2174790 h 3150973"/>
              <a:gd name="connsiteX5" fmla="*/ 2693773 w 2855590"/>
              <a:gd name="connsiteY5" fmla="*/ 2150076 h 3150973"/>
              <a:gd name="connsiteX6" fmla="*/ 2681416 w 2855590"/>
              <a:gd name="connsiteY6" fmla="*/ 2113006 h 3150973"/>
              <a:gd name="connsiteX7" fmla="*/ 2644346 w 2855590"/>
              <a:gd name="connsiteY7" fmla="*/ 2075936 h 3150973"/>
              <a:gd name="connsiteX8" fmla="*/ 2557849 w 2855590"/>
              <a:gd name="connsiteY8" fmla="*/ 1977081 h 3150973"/>
              <a:gd name="connsiteX9" fmla="*/ 2483708 w 2855590"/>
              <a:gd name="connsiteY9" fmla="*/ 1853514 h 3150973"/>
              <a:gd name="connsiteX10" fmla="*/ 2446638 w 2855590"/>
              <a:gd name="connsiteY10" fmla="*/ 1804087 h 3150973"/>
              <a:gd name="connsiteX11" fmla="*/ 2421924 w 2855590"/>
              <a:gd name="connsiteY11" fmla="*/ 1754660 h 3150973"/>
              <a:gd name="connsiteX12" fmla="*/ 2372497 w 2855590"/>
              <a:gd name="connsiteY12" fmla="*/ 1680519 h 3150973"/>
              <a:gd name="connsiteX13" fmla="*/ 2323070 w 2855590"/>
              <a:gd name="connsiteY13" fmla="*/ 1606379 h 3150973"/>
              <a:gd name="connsiteX14" fmla="*/ 2298357 w 2855590"/>
              <a:gd name="connsiteY14" fmla="*/ 1569309 h 3150973"/>
              <a:gd name="connsiteX15" fmla="*/ 2236573 w 2855590"/>
              <a:gd name="connsiteY15" fmla="*/ 1445741 h 3150973"/>
              <a:gd name="connsiteX16" fmla="*/ 2224216 w 2855590"/>
              <a:gd name="connsiteY16" fmla="*/ 1408671 h 3150973"/>
              <a:gd name="connsiteX17" fmla="*/ 2199503 w 2855590"/>
              <a:gd name="connsiteY17" fmla="*/ 1371600 h 3150973"/>
              <a:gd name="connsiteX18" fmla="*/ 2174789 w 2855590"/>
              <a:gd name="connsiteY18" fmla="*/ 1322173 h 3150973"/>
              <a:gd name="connsiteX19" fmla="*/ 2125362 w 2855590"/>
              <a:gd name="connsiteY19" fmla="*/ 1248033 h 3150973"/>
              <a:gd name="connsiteX20" fmla="*/ 2075935 w 2855590"/>
              <a:gd name="connsiteY20" fmla="*/ 1136822 h 3150973"/>
              <a:gd name="connsiteX21" fmla="*/ 2063578 w 2855590"/>
              <a:gd name="connsiteY21" fmla="*/ 1099752 h 3150973"/>
              <a:gd name="connsiteX22" fmla="*/ 2038865 w 2855590"/>
              <a:gd name="connsiteY22" fmla="*/ 1062681 h 3150973"/>
              <a:gd name="connsiteX23" fmla="*/ 2014151 w 2855590"/>
              <a:gd name="connsiteY23" fmla="*/ 976184 h 3150973"/>
              <a:gd name="connsiteX24" fmla="*/ 1989438 w 2855590"/>
              <a:gd name="connsiteY24" fmla="*/ 926757 h 3150973"/>
              <a:gd name="connsiteX25" fmla="*/ 1952367 w 2855590"/>
              <a:gd name="connsiteY25" fmla="*/ 840260 h 3150973"/>
              <a:gd name="connsiteX26" fmla="*/ 1927654 w 2855590"/>
              <a:gd name="connsiteY26" fmla="*/ 803190 h 3150973"/>
              <a:gd name="connsiteX27" fmla="*/ 1902940 w 2855590"/>
              <a:gd name="connsiteY27" fmla="*/ 729049 h 3150973"/>
              <a:gd name="connsiteX28" fmla="*/ 1865870 w 2855590"/>
              <a:gd name="connsiteY28" fmla="*/ 654909 h 3150973"/>
              <a:gd name="connsiteX29" fmla="*/ 1853513 w 2855590"/>
              <a:gd name="connsiteY29" fmla="*/ 593125 h 3150973"/>
              <a:gd name="connsiteX30" fmla="*/ 1841157 w 2855590"/>
              <a:gd name="connsiteY30" fmla="*/ 556054 h 3150973"/>
              <a:gd name="connsiteX31" fmla="*/ 1804086 w 2855590"/>
              <a:gd name="connsiteY31" fmla="*/ 543698 h 3150973"/>
              <a:gd name="connsiteX32" fmla="*/ 1742303 w 2855590"/>
              <a:gd name="connsiteY32" fmla="*/ 481914 h 3150973"/>
              <a:gd name="connsiteX33" fmla="*/ 1717589 w 2855590"/>
              <a:gd name="connsiteY33" fmla="*/ 407773 h 3150973"/>
              <a:gd name="connsiteX34" fmla="*/ 1631092 w 2855590"/>
              <a:gd name="connsiteY34" fmla="*/ 296563 h 3150973"/>
              <a:gd name="connsiteX35" fmla="*/ 1606378 w 2855590"/>
              <a:gd name="connsiteY35" fmla="*/ 259492 h 3150973"/>
              <a:gd name="connsiteX36" fmla="*/ 1569308 w 2855590"/>
              <a:gd name="connsiteY36" fmla="*/ 234779 h 3150973"/>
              <a:gd name="connsiteX37" fmla="*/ 1470454 w 2855590"/>
              <a:gd name="connsiteY37" fmla="*/ 148281 h 3150973"/>
              <a:gd name="connsiteX38" fmla="*/ 1421027 w 2855590"/>
              <a:gd name="connsiteY38" fmla="*/ 111211 h 3150973"/>
              <a:gd name="connsiteX39" fmla="*/ 1371600 w 2855590"/>
              <a:gd name="connsiteY39" fmla="*/ 98854 h 3150973"/>
              <a:gd name="connsiteX40" fmla="*/ 1297459 w 2855590"/>
              <a:gd name="connsiteY40" fmla="*/ 74141 h 3150973"/>
              <a:gd name="connsiteX41" fmla="*/ 1260389 w 2855590"/>
              <a:gd name="connsiteY41" fmla="*/ 61784 h 3150973"/>
              <a:gd name="connsiteX42" fmla="*/ 1210962 w 2855590"/>
              <a:gd name="connsiteY42" fmla="*/ 49427 h 3150973"/>
              <a:gd name="connsiteX43" fmla="*/ 1173892 w 2855590"/>
              <a:gd name="connsiteY43" fmla="*/ 37071 h 3150973"/>
              <a:gd name="connsiteX44" fmla="*/ 1025611 w 2855590"/>
              <a:gd name="connsiteY44" fmla="*/ 12357 h 3150973"/>
              <a:gd name="connsiteX45" fmla="*/ 951470 w 2855590"/>
              <a:gd name="connsiteY45" fmla="*/ 0 h 3150973"/>
              <a:gd name="connsiteX46" fmla="*/ 593124 w 2855590"/>
              <a:gd name="connsiteY46" fmla="*/ 12357 h 3150973"/>
              <a:gd name="connsiteX47" fmla="*/ 556054 w 2855590"/>
              <a:gd name="connsiteY47" fmla="*/ 24714 h 3150973"/>
              <a:gd name="connsiteX48" fmla="*/ 494270 w 2855590"/>
              <a:gd name="connsiteY48" fmla="*/ 37071 h 3150973"/>
              <a:gd name="connsiteX49" fmla="*/ 358346 w 2855590"/>
              <a:gd name="connsiteY49" fmla="*/ 98854 h 3150973"/>
              <a:gd name="connsiteX50" fmla="*/ 321276 w 2855590"/>
              <a:gd name="connsiteY50" fmla="*/ 123568 h 3150973"/>
              <a:gd name="connsiteX51" fmla="*/ 234778 w 2855590"/>
              <a:gd name="connsiteY51" fmla="*/ 172995 h 3150973"/>
              <a:gd name="connsiteX52" fmla="*/ 160638 w 2855590"/>
              <a:gd name="connsiteY52" fmla="*/ 234779 h 3150973"/>
              <a:gd name="connsiteX53" fmla="*/ 135924 w 2855590"/>
              <a:gd name="connsiteY53" fmla="*/ 271849 h 3150973"/>
              <a:gd name="connsiteX54" fmla="*/ 98854 w 2855590"/>
              <a:gd name="connsiteY54" fmla="*/ 296563 h 3150973"/>
              <a:gd name="connsiteX55" fmla="*/ 37070 w 2855590"/>
              <a:gd name="connsiteY55" fmla="*/ 407773 h 3150973"/>
              <a:gd name="connsiteX56" fmla="*/ 12357 w 2855590"/>
              <a:gd name="connsiteY56" fmla="*/ 494271 h 3150973"/>
              <a:gd name="connsiteX57" fmla="*/ 0 w 2855590"/>
              <a:gd name="connsiteY57" fmla="*/ 617838 h 3150973"/>
              <a:gd name="connsiteX58" fmla="*/ 12357 w 2855590"/>
              <a:gd name="connsiteY58" fmla="*/ 852617 h 3150973"/>
              <a:gd name="connsiteX59" fmla="*/ 49427 w 2855590"/>
              <a:gd name="connsiteY59" fmla="*/ 976184 h 3150973"/>
              <a:gd name="connsiteX60" fmla="*/ 86497 w 2855590"/>
              <a:gd name="connsiteY60" fmla="*/ 1087395 h 3150973"/>
              <a:gd name="connsiteX61" fmla="*/ 123567 w 2855590"/>
              <a:gd name="connsiteY61" fmla="*/ 1223319 h 3150973"/>
              <a:gd name="connsiteX62" fmla="*/ 148281 w 2855590"/>
              <a:gd name="connsiteY62" fmla="*/ 1272746 h 3150973"/>
              <a:gd name="connsiteX63" fmla="*/ 197708 w 2855590"/>
              <a:gd name="connsiteY63" fmla="*/ 1421027 h 3150973"/>
              <a:gd name="connsiteX64" fmla="*/ 222421 w 2855590"/>
              <a:gd name="connsiteY64" fmla="*/ 1458098 h 3150973"/>
              <a:gd name="connsiteX65" fmla="*/ 247135 w 2855590"/>
              <a:gd name="connsiteY65" fmla="*/ 1519881 h 3150973"/>
              <a:gd name="connsiteX66" fmla="*/ 259492 w 2855590"/>
              <a:gd name="connsiteY66" fmla="*/ 1556952 h 3150973"/>
              <a:gd name="connsiteX67" fmla="*/ 284205 w 2855590"/>
              <a:gd name="connsiteY67" fmla="*/ 1594022 h 3150973"/>
              <a:gd name="connsiteX68" fmla="*/ 345989 w 2855590"/>
              <a:gd name="connsiteY68" fmla="*/ 1742303 h 3150973"/>
              <a:gd name="connsiteX69" fmla="*/ 383059 w 2855590"/>
              <a:gd name="connsiteY69" fmla="*/ 1828800 h 3150973"/>
              <a:gd name="connsiteX70" fmla="*/ 395416 w 2855590"/>
              <a:gd name="connsiteY70" fmla="*/ 1865871 h 3150973"/>
              <a:gd name="connsiteX71" fmla="*/ 432486 w 2855590"/>
              <a:gd name="connsiteY71" fmla="*/ 1915298 h 3150973"/>
              <a:gd name="connsiteX72" fmla="*/ 457200 w 2855590"/>
              <a:gd name="connsiteY72" fmla="*/ 1977081 h 3150973"/>
              <a:gd name="connsiteX73" fmla="*/ 469557 w 2855590"/>
              <a:gd name="connsiteY73" fmla="*/ 2014152 h 3150973"/>
              <a:gd name="connsiteX74" fmla="*/ 531340 w 2855590"/>
              <a:gd name="connsiteY74" fmla="*/ 2113006 h 3150973"/>
              <a:gd name="connsiteX75" fmla="*/ 556054 w 2855590"/>
              <a:gd name="connsiteY75" fmla="*/ 2150076 h 3150973"/>
              <a:gd name="connsiteX76" fmla="*/ 580767 w 2855590"/>
              <a:gd name="connsiteY76" fmla="*/ 2224217 h 3150973"/>
              <a:gd name="connsiteX77" fmla="*/ 654908 w 2855590"/>
              <a:gd name="connsiteY77" fmla="*/ 2347784 h 3150973"/>
              <a:gd name="connsiteX78" fmla="*/ 679621 w 2855590"/>
              <a:gd name="connsiteY78" fmla="*/ 2421925 h 3150973"/>
              <a:gd name="connsiteX79" fmla="*/ 691978 w 2855590"/>
              <a:gd name="connsiteY79" fmla="*/ 2458995 h 3150973"/>
              <a:gd name="connsiteX80" fmla="*/ 753762 w 2855590"/>
              <a:gd name="connsiteY80" fmla="*/ 2533136 h 3150973"/>
              <a:gd name="connsiteX81" fmla="*/ 803189 w 2855590"/>
              <a:gd name="connsiteY81" fmla="*/ 2607276 h 3150973"/>
              <a:gd name="connsiteX82" fmla="*/ 852616 w 2855590"/>
              <a:gd name="connsiteY82" fmla="*/ 2681417 h 3150973"/>
              <a:gd name="connsiteX83" fmla="*/ 877330 w 2855590"/>
              <a:gd name="connsiteY83" fmla="*/ 2718487 h 3150973"/>
              <a:gd name="connsiteX84" fmla="*/ 951470 w 2855590"/>
              <a:gd name="connsiteY84" fmla="*/ 2780271 h 3150973"/>
              <a:gd name="connsiteX85" fmla="*/ 1013254 w 2855590"/>
              <a:gd name="connsiteY85" fmla="*/ 2842054 h 3150973"/>
              <a:gd name="connsiteX86" fmla="*/ 1075038 w 2855590"/>
              <a:gd name="connsiteY86" fmla="*/ 2903838 h 3150973"/>
              <a:gd name="connsiteX87" fmla="*/ 1112108 w 2855590"/>
              <a:gd name="connsiteY87" fmla="*/ 2916195 h 3150973"/>
              <a:gd name="connsiteX88" fmla="*/ 1186249 w 2855590"/>
              <a:gd name="connsiteY88" fmla="*/ 2965622 h 3150973"/>
              <a:gd name="connsiteX89" fmla="*/ 1260389 w 2855590"/>
              <a:gd name="connsiteY89" fmla="*/ 3015049 h 3150973"/>
              <a:gd name="connsiteX90" fmla="*/ 1346886 w 2855590"/>
              <a:gd name="connsiteY90" fmla="*/ 3052119 h 3150973"/>
              <a:gd name="connsiteX91" fmla="*/ 1421027 w 2855590"/>
              <a:gd name="connsiteY91" fmla="*/ 3076833 h 3150973"/>
              <a:gd name="connsiteX92" fmla="*/ 1495167 w 2855590"/>
              <a:gd name="connsiteY92" fmla="*/ 3101546 h 3150973"/>
              <a:gd name="connsiteX93" fmla="*/ 1532238 w 2855590"/>
              <a:gd name="connsiteY93" fmla="*/ 3113903 h 3150973"/>
              <a:gd name="connsiteX94" fmla="*/ 1581665 w 2855590"/>
              <a:gd name="connsiteY94" fmla="*/ 3138617 h 3150973"/>
              <a:gd name="connsiteX95" fmla="*/ 1655805 w 2855590"/>
              <a:gd name="connsiteY95" fmla="*/ 3150973 h 3150973"/>
              <a:gd name="connsiteX96" fmla="*/ 1804086 w 2855590"/>
              <a:gd name="connsiteY96" fmla="*/ 3138617 h 3150973"/>
              <a:gd name="connsiteX97" fmla="*/ 1878227 w 2855590"/>
              <a:gd name="connsiteY97" fmla="*/ 3101546 h 3150973"/>
              <a:gd name="connsiteX98" fmla="*/ 1952367 w 2855590"/>
              <a:gd name="connsiteY98" fmla="*/ 3076833 h 3150973"/>
              <a:gd name="connsiteX99" fmla="*/ 2026508 w 2855590"/>
              <a:gd name="connsiteY99" fmla="*/ 3039763 h 3150973"/>
              <a:gd name="connsiteX100" fmla="*/ 2100649 w 2855590"/>
              <a:gd name="connsiteY100" fmla="*/ 3015049 h 3150973"/>
              <a:gd name="connsiteX101" fmla="*/ 2137719 w 2855590"/>
              <a:gd name="connsiteY101" fmla="*/ 2977979 h 3150973"/>
              <a:gd name="connsiteX102" fmla="*/ 2224216 w 2855590"/>
              <a:gd name="connsiteY102" fmla="*/ 2953265 h 3150973"/>
              <a:gd name="connsiteX103" fmla="*/ 2236573 w 2855590"/>
              <a:gd name="connsiteY103" fmla="*/ 2916195 h 3150973"/>
              <a:gd name="connsiteX104" fmla="*/ 2273643 w 2855590"/>
              <a:gd name="connsiteY104" fmla="*/ 2903838 h 3150973"/>
              <a:gd name="connsiteX105" fmla="*/ 2347784 w 2855590"/>
              <a:gd name="connsiteY105" fmla="*/ 2854411 h 3150973"/>
              <a:gd name="connsiteX106" fmla="*/ 2496065 w 2855590"/>
              <a:gd name="connsiteY106" fmla="*/ 2755557 h 3150973"/>
              <a:gd name="connsiteX107" fmla="*/ 2533135 w 2855590"/>
              <a:gd name="connsiteY107" fmla="*/ 2730844 h 3150973"/>
              <a:gd name="connsiteX108" fmla="*/ 2570205 w 2855590"/>
              <a:gd name="connsiteY108" fmla="*/ 2706130 h 3150973"/>
              <a:gd name="connsiteX109" fmla="*/ 2607276 w 2855590"/>
              <a:gd name="connsiteY109" fmla="*/ 2693773 h 3150973"/>
              <a:gd name="connsiteX110" fmla="*/ 2718486 w 2855590"/>
              <a:gd name="connsiteY110" fmla="*/ 2607276 h 3150973"/>
              <a:gd name="connsiteX111" fmla="*/ 2792627 w 2855590"/>
              <a:gd name="connsiteY111" fmla="*/ 2557849 h 3150973"/>
              <a:gd name="connsiteX112" fmla="*/ 2854411 w 2855590"/>
              <a:gd name="connsiteY112" fmla="*/ 2446638 h 3150973"/>
              <a:gd name="connsiteX113" fmla="*/ 2854411 w 2855590"/>
              <a:gd name="connsiteY113" fmla="*/ 2434281 h 315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855590" h="3150973">
                <a:moveTo>
                  <a:pt x="2854411" y="2434281"/>
                </a:moveTo>
                <a:cubicBezTo>
                  <a:pt x="2852352" y="2411627"/>
                  <a:pt x="2854228" y="2350278"/>
                  <a:pt x="2842054" y="2310714"/>
                </a:cubicBezTo>
                <a:cubicBezTo>
                  <a:pt x="2836915" y="2294012"/>
                  <a:pt x="2814677" y="2288184"/>
                  <a:pt x="2804984" y="2273644"/>
                </a:cubicBezTo>
                <a:cubicBezTo>
                  <a:pt x="2757236" y="2202021"/>
                  <a:pt x="2838461" y="2267129"/>
                  <a:pt x="2755557" y="2211860"/>
                </a:cubicBezTo>
                <a:cubicBezTo>
                  <a:pt x="2747319" y="2199503"/>
                  <a:pt x="2741344" y="2185291"/>
                  <a:pt x="2730843" y="2174790"/>
                </a:cubicBezTo>
                <a:cubicBezTo>
                  <a:pt x="2720342" y="2164289"/>
                  <a:pt x="2703050" y="2161673"/>
                  <a:pt x="2693773" y="2150076"/>
                </a:cubicBezTo>
                <a:cubicBezTo>
                  <a:pt x="2685636" y="2139905"/>
                  <a:pt x="2688641" y="2123844"/>
                  <a:pt x="2681416" y="2113006"/>
                </a:cubicBezTo>
                <a:cubicBezTo>
                  <a:pt x="2671723" y="2098466"/>
                  <a:pt x="2655075" y="2089730"/>
                  <a:pt x="2644346" y="2075936"/>
                </a:cubicBezTo>
                <a:cubicBezTo>
                  <a:pt x="2566720" y="1976130"/>
                  <a:pt x="2629613" y="2024925"/>
                  <a:pt x="2557849" y="1977081"/>
                </a:cubicBezTo>
                <a:cubicBezTo>
                  <a:pt x="2529099" y="1919582"/>
                  <a:pt x="2528442" y="1913160"/>
                  <a:pt x="2483708" y="1853514"/>
                </a:cubicBezTo>
                <a:cubicBezTo>
                  <a:pt x="2471351" y="1837038"/>
                  <a:pt x="2457553" y="1821551"/>
                  <a:pt x="2446638" y="1804087"/>
                </a:cubicBezTo>
                <a:cubicBezTo>
                  <a:pt x="2436875" y="1788467"/>
                  <a:pt x="2431401" y="1770455"/>
                  <a:pt x="2421924" y="1754660"/>
                </a:cubicBezTo>
                <a:cubicBezTo>
                  <a:pt x="2406642" y="1729191"/>
                  <a:pt x="2388973" y="1705233"/>
                  <a:pt x="2372497" y="1680519"/>
                </a:cubicBezTo>
                <a:lnTo>
                  <a:pt x="2323070" y="1606379"/>
                </a:lnTo>
                <a:cubicBezTo>
                  <a:pt x="2314832" y="1594022"/>
                  <a:pt x="2304998" y="1582592"/>
                  <a:pt x="2298357" y="1569309"/>
                </a:cubicBezTo>
                <a:cubicBezTo>
                  <a:pt x="2277762" y="1528120"/>
                  <a:pt x="2251136" y="1489429"/>
                  <a:pt x="2236573" y="1445741"/>
                </a:cubicBezTo>
                <a:cubicBezTo>
                  <a:pt x="2232454" y="1433384"/>
                  <a:pt x="2230041" y="1420321"/>
                  <a:pt x="2224216" y="1408671"/>
                </a:cubicBezTo>
                <a:cubicBezTo>
                  <a:pt x="2217574" y="1395388"/>
                  <a:pt x="2206871" y="1384494"/>
                  <a:pt x="2199503" y="1371600"/>
                </a:cubicBezTo>
                <a:cubicBezTo>
                  <a:pt x="2190364" y="1355607"/>
                  <a:pt x="2184266" y="1337968"/>
                  <a:pt x="2174789" y="1322173"/>
                </a:cubicBezTo>
                <a:cubicBezTo>
                  <a:pt x="2159507" y="1296704"/>
                  <a:pt x="2134754" y="1276211"/>
                  <a:pt x="2125362" y="1248033"/>
                </a:cubicBezTo>
                <a:cubicBezTo>
                  <a:pt x="2061609" y="1056768"/>
                  <a:pt x="2134678" y="1254306"/>
                  <a:pt x="2075935" y="1136822"/>
                </a:cubicBezTo>
                <a:cubicBezTo>
                  <a:pt x="2070110" y="1125172"/>
                  <a:pt x="2069403" y="1111402"/>
                  <a:pt x="2063578" y="1099752"/>
                </a:cubicBezTo>
                <a:cubicBezTo>
                  <a:pt x="2056936" y="1086469"/>
                  <a:pt x="2045507" y="1075964"/>
                  <a:pt x="2038865" y="1062681"/>
                </a:cubicBezTo>
                <a:cubicBezTo>
                  <a:pt x="2023927" y="1032805"/>
                  <a:pt x="2026030" y="1007861"/>
                  <a:pt x="2014151" y="976184"/>
                </a:cubicBezTo>
                <a:cubicBezTo>
                  <a:pt x="2007683" y="958937"/>
                  <a:pt x="1996694" y="943688"/>
                  <a:pt x="1989438" y="926757"/>
                </a:cubicBezTo>
                <a:cubicBezTo>
                  <a:pt x="1959733" y="857444"/>
                  <a:pt x="1999203" y="922222"/>
                  <a:pt x="1952367" y="840260"/>
                </a:cubicBezTo>
                <a:cubicBezTo>
                  <a:pt x="1944999" y="827366"/>
                  <a:pt x="1933685" y="816761"/>
                  <a:pt x="1927654" y="803190"/>
                </a:cubicBezTo>
                <a:cubicBezTo>
                  <a:pt x="1917074" y="779385"/>
                  <a:pt x="1917390" y="750724"/>
                  <a:pt x="1902940" y="729049"/>
                </a:cubicBezTo>
                <a:cubicBezTo>
                  <a:pt x="1878780" y="692808"/>
                  <a:pt x="1876102" y="695835"/>
                  <a:pt x="1865870" y="654909"/>
                </a:cubicBezTo>
                <a:cubicBezTo>
                  <a:pt x="1860776" y="634534"/>
                  <a:pt x="1858607" y="613500"/>
                  <a:pt x="1853513" y="593125"/>
                </a:cubicBezTo>
                <a:cubicBezTo>
                  <a:pt x="1850354" y="580489"/>
                  <a:pt x="1850367" y="565264"/>
                  <a:pt x="1841157" y="556054"/>
                </a:cubicBezTo>
                <a:cubicBezTo>
                  <a:pt x="1831947" y="546844"/>
                  <a:pt x="1816443" y="547817"/>
                  <a:pt x="1804086" y="543698"/>
                </a:cubicBezTo>
                <a:cubicBezTo>
                  <a:pt x="1770268" y="521152"/>
                  <a:pt x="1759646" y="520935"/>
                  <a:pt x="1742303" y="481914"/>
                </a:cubicBezTo>
                <a:cubicBezTo>
                  <a:pt x="1731723" y="458109"/>
                  <a:pt x="1736010" y="426194"/>
                  <a:pt x="1717589" y="407773"/>
                </a:cubicBezTo>
                <a:cubicBezTo>
                  <a:pt x="1659517" y="349701"/>
                  <a:pt x="1690212" y="385243"/>
                  <a:pt x="1631092" y="296563"/>
                </a:cubicBezTo>
                <a:cubicBezTo>
                  <a:pt x="1622854" y="284206"/>
                  <a:pt x="1618735" y="267730"/>
                  <a:pt x="1606378" y="259492"/>
                </a:cubicBezTo>
                <a:lnTo>
                  <a:pt x="1569308" y="234779"/>
                </a:lnTo>
                <a:cubicBezTo>
                  <a:pt x="1523314" y="165789"/>
                  <a:pt x="1566559" y="220359"/>
                  <a:pt x="1470454" y="148281"/>
                </a:cubicBezTo>
                <a:cubicBezTo>
                  <a:pt x="1453978" y="135924"/>
                  <a:pt x="1439447" y="120421"/>
                  <a:pt x="1421027" y="111211"/>
                </a:cubicBezTo>
                <a:cubicBezTo>
                  <a:pt x="1405837" y="103616"/>
                  <a:pt x="1387867" y="103734"/>
                  <a:pt x="1371600" y="98854"/>
                </a:cubicBezTo>
                <a:cubicBezTo>
                  <a:pt x="1346648" y="91369"/>
                  <a:pt x="1322173" y="82379"/>
                  <a:pt x="1297459" y="74141"/>
                </a:cubicBezTo>
                <a:cubicBezTo>
                  <a:pt x="1285102" y="70022"/>
                  <a:pt x="1273025" y="64943"/>
                  <a:pt x="1260389" y="61784"/>
                </a:cubicBezTo>
                <a:cubicBezTo>
                  <a:pt x="1243913" y="57665"/>
                  <a:pt x="1227291" y="54092"/>
                  <a:pt x="1210962" y="49427"/>
                </a:cubicBezTo>
                <a:cubicBezTo>
                  <a:pt x="1198438" y="45849"/>
                  <a:pt x="1186528" y="40230"/>
                  <a:pt x="1173892" y="37071"/>
                </a:cubicBezTo>
                <a:cubicBezTo>
                  <a:pt x="1121681" y="24018"/>
                  <a:pt x="1080020" y="20728"/>
                  <a:pt x="1025611" y="12357"/>
                </a:cubicBezTo>
                <a:cubicBezTo>
                  <a:pt x="1000848" y="8547"/>
                  <a:pt x="976184" y="4119"/>
                  <a:pt x="951470" y="0"/>
                </a:cubicBezTo>
                <a:cubicBezTo>
                  <a:pt x="832021" y="4119"/>
                  <a:pt x="712411" y="4901"/>
                  <a:pt x="593124" y="12357"/>
                </a:cubicBezTo>
                <a:cubicBezTo>
                  <a:pt x="580124" y="13170"/>
                  <a:pt x="568690" y="21555"/>
                  <a:pt x="556054" y="24714"/>
                </a:cubicBezTo>
                <a:cubicBezTo>
                  <a:pt x="535679" y="29808"/>
                  <a:pt x="514865" y="32952"/>
                  <a:pt x="494270" y="37071"/>
                </a:cubicBezTo>
                <a:cubicBezTo>
                  <a:pt x="383766" y="92323"/>
                  <a:pt x="430366" y="74849"/>
                  <a:pt x="358346" y="98854"/>
                </a:cubicBezTo>
                <a:cubicBezTo>
                  <a:pt x="345989" y="107092"/>
                  <a:pt x="334170" y="116200"/>
                  <a:pt x="321276" y="123568"/>
                </a:cubicBezTo>
                <a:cubicBezTo>
                  <a:pt x="282817" y="145545"/>
                  <a:pt x="267623" y="145624"/>
                  <a:pt x="234778" y="172995"/>
                </a:cubicBezTo>
                <a:cubicBezTo>
                  <a:pt x="139629" y="252286"/>
                  <a:pt x="252681" y="173415"/>
                  <a:pt x="160638" y="234779"/>
                </a:cubicBezTo>
                <a:cubicBezTo>
                  <a:pt x="152400" y="247136"/>
                  <a:pt x="146425" y="261348"/>
                  <a:pt x="135924" y="271849"/>
                </a:cubicBezTo>
                <a:cubicBezTo>
                  <a:pt x="125423" y="282350"/>
                  <a:pt x="106725" y="283969"/>
                  <a:pt x="98854" y="296563"/>
                </a:cubicBezTo>
                <a:cubicBezTo>
                  <a:pt x="-1944" y="457839"/>
                  <a:pt x="139892" y="304951"/>
                  <a:pt x="37070" y="407773"/>
                </a:cubicBezTo>
                <a:cubicBezTo>
                  <a:pt x="28267" y="434183"/>
                  <a:pt x="16237" y="467114"/>
                  <a:pt x="12357" y="494271"/>
                </a:cubicBezTo>
                <a:cubicBezTo>
                  <a:pt x="6503" y="535249"/>
                  <a:pt x="4119" y="576649"/>
                  <a:pt x="0" y="617838"/>
                </a:cubicBezTo>
                <a:cubicBezTo>
                  <a:pt x="4119" y="696098"/>
                  <a:pt x="5568" y="774544"/>
                  <a:pt x="12357" y="852617"/>
                </a:cubicBezTo>
                <a:cubicBezTo>
                  <a:pt x="14821" y="880959"/>
                  <a:pt x="44206" y="957042"/>
                  <a:pt x="49427" y="976184"/>
                </a:cubicBezTo>
                <a:cubicBezTo>
                  <a:pt x="78173" y="1081584"/>
                  <a:pt x="41186" y="996771"/>
                  <a:pt x="86497" y="1087395"/>
                </a:cubicBezTo>
                <a:cubicBezTo>
                  <a:pt x="95536" y="1132588"/>
                  <a:pt x="102665" y="1181516"/>
                  <a:pt x="123567" y="1223319"/>
                </a:cubicBezTo>
                <a:lnTo>
                  <a:pt x="148281" y="1272746"/>
                </a:lnTo>
                <a:cubicBezTo>
                  <a:pt x="163417" y="1348424"/>
                  <a:pt x="157403" y="1340415"/>
                  <a:pt x="197708" y="1421027"/>
                </a:cubicBezTo>
                <a:cubicBezTo>
                  <a:pt x="204350" y="1434310"/>
                  <a:pt x="215779" y="1444815"/>
                  <a:pt x="222421" y="1458098"/>
                </a:cubicBezTo>
                <a:cubicBezTo>
                  <a:pt x="232341" y="1477937"/>
                  <a:pt x="239347" y="1499112"/>
                  <a:pt x="247135" y="1519881"/>
                </a:cubicBezTo>
                <a:cubicBezTo>
                  <a:pt x="251709" y="1532077"/>
                  <a:pt x="253667" y="1545302"/>
                  <a:pt x="259492" y="1556952"/>
                </a:cubicBezTo>
                <a:cubicBezTo>
                  <a:pt x="266133" y="1570235"/>
                  <a:pt x="275967" y="1581665"/>
                  <a:pt x="284205" y="1594022"/>
                </a:cubicBezTo>
                <a:cubicBezTo>
                  <a:pt x="313914" y="1712856"/>
                  <a:pt x="288540" y="1665704"/>
                  <a:pt x="345989" y="1742303"/>
                </a:cubicBezTo>
                <a:cubicBezTo>
                  <a:pt x="374970" y="1829243"/>
                  <a:pt x="337250" y="1721910"/>
                  <a:pt x="383059" y="1828800"/>
                </a:cubicBezTo>
                <a:cubicBezTo>
                  <a:pt x="388190" y="1840772"/>
                  <a:pt x="388954" y="1854562"/>
                  <a:pt x="395416" y="1865871"/>
                </a:cubicBezTo>
                <a:cubicBezTo>
                  <a:pt x="405634" y="1883752"/>
                  <a:pt x="422484" y="1897295"/>
                  <a:pt x="432486" y="1915298"/>
                </a:cubicBezTo>
                <a:cubicBezTo>
                  <a:pt x="443258" y="1934688"/>
                  <a:pt x="449412" y="1956312"/>
                  <a:pt x="457200" y="1977081"/>
                </a:cubicBezTo>
                <a:cubicBezTo>
                  <a:pt x="461774" y="1989277"/>
                  <a:pt x="463320" y="2002717"/>
                  <a:pt x="469557" y="2014152"/>
                </a:cubicBezTo>
                <a:cubicBezTo>
                  <a:pt x="488164" y="2048265"/>
                  <a:pt x="510478" y="2080223"/>
                  <a:pt x="531340" y="2113006"/>
                </a:cubicBezTo>
                <a:cubicBezTo>
                  <a:pt x="539313" y="2125535"/>
                  <a:pt x="551358" y="2135987"/>
                  <a:pt x="556054" y="2150076"/>
                </a:cubicBezTo>
                <a:cubicBezTo>
                  <a:pt x="564292" y="2174790"/>
                  <a:pt x="566317" y="2202542"/>
                  <a:pt x="580767" y="2224217"/>
                </a:cubicBezTo>
                <a:cubicBezTo>
                  <a:pt x="609775" y="2267729"/>
                  <a:pt x="635911" y="2300291"/>
                  <a:pt x="654908" y="2347784"/>
                </a:cubicBezTo>
                <a:cubicBezTo>
                  <a:pt x="664583" y="2371971"/>
                  <a:pt x="671383" y="2397211"/>
                  <a:pt x="679621" y="2421925"/>
                </a:cubicBezTo>
                <a:cubicBezTo>
                  <a:pt x="683740" y="2434282"/>
                  <a:pt x="684753" y="2448158"/>
                  <a:pt x="691978" y="2458995"/>
                </a:cubicBezTo>
                <a:cubicBezTo>
                  <a:pt x="780297" y="2591470"/>
                  <a:pt x="642753" y="2390410"/>
                  <a:pt x="753762" y="2533136"/>
                </a:cubicBezTo>
                <a:cubicBezTo>
                  <a:pt x="771997" y="2556581"/>
                  <a:pt x="786713" y="2582563"/>
                  <a:pt x="803189" y="2607276"/>
                </a:cubicBezTo>
                <a:lnTo>
                  <a:pt x="852616" y="2681417"/>
                </a:lnTo>
                <a:cubicBezTo>
                  <a:pt x="860854" y="2693774"/>
                  <a:pt x="864973" y="2710249"/>
                  <a:pt x="877330" y="2718487"/>
                </a:cubicBezTo>
                <a:cubicBezTo>
                  <a:pt x="906891" y="2738194"/>
                  <a:pt x="929845" y="2749996"/>
                  <a:pt x="951470" y="2780271"/>
                </a:cubicBezTo>
                <a:cubicBezTo>
                  <a:pt x="999186" y="2847073"/>
                  <a:pt x="946563" y="2819825"/>
                  <a:pt x="1013254" y="2842054"/>
                </a:cubicBezTo>
                <a:cubicBezTo>
                  <a:pt x="1037968" y="2879127"/>
                  <a:pt x="1033846" y="2883243"/>
                  <a:pt x="1075038" y="2903838"/>
                </a:cubicBezTo>
                <a:cubicBezTo>
                  <a:pt x="1086688" y="2909663"/>
                  <a:pt x="1100722" y="2909869"/>
                  <a:pt x="1112108" y="2916195"/>
                </a:cubicBezTo>
                <a:cubicBezTo>
                  <a:pt x="1138072" y="2930620"/>
                  <a:pt x="1161535" y="2949146"/>
                  <a:pt x="1186249" y="2965622"/>
                </a:cubicBezTo>
                <a:lnTo>
                  <a:pt x="1260389" y="3015049"/>
                </a:lnTo>
                <a:cubicBezTo>
                  <a:pt x="1379721" y="3054827"/>
                  <a:pt x="1194187" y="2991039"/>
                  <a:pt x="1346886" y="3052119"/>
                </a:cubicBezTo>
                <a:cubicBezTo>
                  <a:pt x="1371073" y="3061794"/>
                  <a:pt x="1396313" y="3068595"/>
                  <a:pt x="1421027" y="3076833"/>
                </a:cubicBezTo>
                <a:lnTo>
                  <a:pt x="1495167" y="3101546"/>
                </a:lnTo>
                <a:cubicBezTo>
                  <a:pt x="1507524" y="3105665"/>
                  <a:pt x="1520588" y="3108078"/>
                  <a:pt x="1532238" y="3113903"/>
                </a:cubicBezTo>
                <a:cubicBezTo>
                  <a:pt x="1548714" y="3122141"/>
                  <a:pt x="1564021" y="3133324"/>
                  <a:pt x="1581665" y="3138617"/>
                </a:cubicBezTo>
                <a:cubicBezTo>
                  <a:pt x="1605663" y="3145816"/>
                  <a:pt x="1631092" y="3146854"/>
                  <a:pt x="1655805" y="3150973"/>
                </a:cubicBezTo>
                <a:cubicBezTo>
                  <a:pt x="1705232" y="3146854"/>
                  <a:pt x="1754923" y="3145172"/>
                  <a:pt x="1804086" y="3138617"/>
                </a:cubicBezTo>
                <a:cubicBezTo>
                  <a:pt x="1852372" y="3132179"/>
                  <a:pt x="1833596" y="3121382"/>
                  <a:pt x="1878227" y="3101546"/>
                </a:cubicBezTo>
                <a:cubicBezTo>
                  <a:pt x="1902032" y="3090966"/>
                  <a:pt x="1927654" y="3085071"/>
                  <a:pt x="1952367" y="3076833"/>
                </a:cubicBezTo>
                <a:cubicBezTo>
                  <a:pt x="2087559" y="3031769"/>
                  <a:pt x="1882791" y="3103637"/>
                  <a:pt x="2026508" y="3039763"/>
                </a:cubicBezTo>
                <a:cubicBezTo>
                  <a:pt x="2050313" y="3029183"/>
                  <a:pt x="2100649" y="3015049"/>
                  <a:pt x="2100649" y="3015049"/>
                </a:cubicBezTo>
                <a:cubicBezTo>
                  <a:pt x="2113006" y="3002692"/>
                  <a:pt x="2123179" y="2987672"/>
                  <a:pt x="2137719" y="2977979"/>
                </a:cubicBezTo>
                <a:cubicBezTo>
                  <a:pt x="2148356" y="2970888"/>
                  <a:pt x="2217624" y="2954913"/>
                  <a:pt x="2224216" y="2953265"/>
                </a:cubicBezTo>
                <a:cubicBezTo>
                  <a:pt x="2228335" y="2940908"/>
                  <a:pt x="2227363" y="2925405"/>
                  <a:pt x="2236573" y="2916195"/>
                </a:cubicBezTo>
                <a:cubicBezTo>
                  <a:pt x="2245783" y="2906985"/>
                  <a:pt x="2262257" y="2910164"/>
                  <a:pt x="2273643" y="2903838"/>
                </a:cubicBezTo>
                <a:cubicBezTo>
                  <a:pt x="2299607" y="2889413"/>
                  <a:pt x="2323070" y="2870887"/>
                  <a:pt x="2347784" y="2854411"/>
                </a:cubicBezTo>
                <a:lnTo>
                  <a:pt x="2496065" y="2755557"/>
                </a:lnTo>
                <a:lnTo>
                  <a:pt x="2533135" y="2730844"/>
                </a:lnTo>
                <a:cubicBezTo>
                  <a:pt x="2545492" y="2722606"/>
                  <a:pt x="2556116" y="2710826"/>
                  <a:pt x="2570205" y="2706130"/>
                </a:cubicBezTo>
                <a:cubicBezTo>
                  <a:pt x="2582562" y="2702011"/>
                  <a:pt x="2595890" y="2700099"/>
                  <a:pt x="2607276" y="2693773"/>
                </a:cubicBezTo>
                <a:cubicBezTo>
                  <a:pt x="2750322" y="2614303"/>
                  <a:pt x="2628428" y="2677321"/>
                  <a:pt x="2718486" y="2607276"/>
                </a:cubicBezTo>
                <a:cubicBezTo>
                  <a:pt x="2741931" y="2589041"/>
                  <a:pt x="2792627" y="2557849"/>
                  <a:pt x="2792627" y="2557849"/>
                </a:cubicBezTo>
                <a:cubicBezTo>
                  <a:pt x="2829441" y="2502628"/>
                  <a:pt x="2841361" y="2498837"/>
                  <a:pt x="2854411" y="2446638"/>
                </a:cubicBezTo>
                <a:cubicBezTo>
                  <a:pt x="2855410" y="2442642"/>
                  <a:pt x="2856470" y="2456935"/>
                  <a:pt x="2854411" y="2434281"/>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721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3365" y="717356"/>
            <a:ext cx="5270887" cy="6858000"/>
          </a:xfrm>
          <a:prstGeom prst="rect">
            <a:avLst/>
          </a:prstGeom>
        </p:spPr>
      </p:pic>
      <p:sp>
        <p:nvSpPr>
          <p:cNvPr id="2" name="TextBox 1"/>
          <p:cNvSpPr txBox="1"/>
          <p:nvPr/>
        </p:nvSpPr>
        <p:spPr>
          <a:xfrm>
            <a:off x="228599" y="533400"/>
            <a:ext cx="8903415"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structures indicated by the arrows.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1" name="TextBox 10"/>
          <p:cNvSpPr txBox="1"/>
          <p:nvPr/>
        </p:nvSpPr>
        <p:spPr>
          <a:xfrm>
            <a:off x="7162800" y="2829484"/>
            <a:ext cx="1981200" cy="369332"/>
          </a:xfrm>
          <a:prstGeom prst="rect">
            <a:avLst/>
          </a:prstGeom>
          <a:noFill/>
        </p:spPr>
        <p:txBody>
          <a:bodyPr wrap="square" rtlCol="0">
            <a:spAutoFit/>
          </a:bodyPr>
          <a:lstStyle/>
          <a:p>
            <a:r>
              <a:rPr lang="en-US" b="1" dirty="0">
                <a:solidFill>
                  <a:srgbClr val="FF0000"/>
                </a:solidFill>
              </a:rPr>
              <a:t>Lamellar bodies</a:t>
            </a:r>
          </a:p>
        </p:txBody>
      </p:sp>
      <p:cxnSp>
        <p:nvCxnSpPr>
          <p:cNvPr id="8" name="Straight Arrow Connector 7"/>
          <p:cNvCxnSpPr/>
          <p:nvPr/>
        </p:nvCxnSpPr>
        <p:spPr>
          <a:xfrm>
            <a:off x="1752600" y="4146356"/>
            <a:ext cx="838200" cy="12084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373821" y="5370786"/>
            <a:ext cx="809296" cy="5780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341180" y="2622356"/>
            <a:ext cx="838200" cy="12084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774934" y="5181600"/>
            <a:ext cx="838200" cy="12084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88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38600" y="4331047"/>
            <a:ext cx="4114800" cy="1477328"/>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By definition, bronchi become bronchioles when they lose their cartilage and glands.  Right at about the location of the red arrow in this drawing.</a:t>
            </a:r>
          </a:p>
        </p:txBody>
      </p:sp>
      <p:pic>
        <p:nvPicPr>
          <p:cNvPr id="6" name="Picture 1" descr="Slide9.JPG"/>
          <p:cNvPicPr>
            <a:picLocks noChangeAspect="1"/>
          </p:cNvPicPr>
          <p:nvPr/>
        </p:nvPicPr>
        <p:blipFill rotWithShape="1">
          <a:blip r:embed="rId3">
            <a:extLst>
              <a:ext uri="{28A0092B-C50C-407E-A947-70E740481C1C}">
                <a14:useLocalDpi xmlns:a14="http://schemas.microsoft.com/office/drawing/2010/main" val="0"/>
              </a:ext>
            </a:extLst>
          </a:blip>
          <a:srcRect l="53097" t="3224" r="-1" b="38959"/>
          <a:stretch/>
        </p:blipFill>
        <p:spPr bwMode="auto">
          <a:xfrm>
            <a:off x="289368" y="762000"/>
            <a:ext cx="3749232" cy="581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a:off x="1752600" y="4783066"/>
            <a:ext cx="573911" cy="296292"/>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BRONCHI AND BRONCHIOLES</a:t>
            </a:r>
          </a:p>
        </p:txBody>
      </p:sp>
    </p:spTree>
    <p:extLst>
      <p:ext uri="{BB962C8B-B14F-4D97-AF65-F5344CB8AC3E}">
        <p14:creationId xmlns:p14="http://schemas.microsoft.com/office/powerpoint/2010/main" val="35652968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993227"/>
            <a:ext cx="6346611" cy="5862935"/>
          </a:xfrm>
          <a:prstGeom prst="rect">
            <a:avLst/>
          </a:prstGeom>
        </p:spPr>
      </p:pic>
      <p:sp>
        <p:nvSpPr>
          <p:cNvPr id="2" name="TextBox 1"/>
          <p:cNvSpPr txBox="1"/>
          <p:nvPr/>
        </p:nvSpPr>
        <p:spPr>
          <a:xfrm>
            <a:off x="1" y="533400"/>
            <a:ext cx="91440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8" name="TextBox 7"/>
          <p:cNvSpPr txBox="1"/>
          <p:nvPr/>
        </p:nvSpPr>
        <p:spPr>
          <a:xfrm>
            <a:off x="7217993" y="2104998"/>
            <a:ext cx="1926007" cy="830997"/>
          </a:xfrm>
          <a:prstGeom prst="rect">
            <a:avLst/>
          </a:prstGeom>
          <a:noFill/>
        </p:spPr>
        <p:txBody>
          <a:bodyPr wrap="square" rtlCol="0">
            <a:spAutoFit/>
          </a:bodyPr>
          <a:lstStyle/>
          <a:p>
            <a:r>
              <a:rPr lang="en-US" sz="2400" b="1" dirty="0"/>
              <a:t>Pulmonary vein</a:t>
            </a:r>
          </a:p>
        </p:txBody>
      </p:sp>
      <p:sp>
        <p:nvSpPr>
          <p:cNvPr id="7" name="Freeform 6"/>
          <p:cNvSpPr/>
          <p:nvPr/>
        </p:nvSpPr>
        <p:spPr>
          <a:xfrm>
            <a:off x="2346593" y="2280490"/>
            <a:ext cx="3371161" cy="3624551"/>
          </a:xfrm>
          <a:custGeom>
            <a:avLst/>
            <a:gdLst>
              <a:gd name="connsiteX0" fmla="*/ 837282 w 3371161"/>
              <a:gd name="connsiteY0" fmla="*/ 33052 h 3624551"/>
              <a:gd name="connsiteX1" fmla="*/ 705079 w 3371161"/>
              <a:gd name="connsiteY1" fmla="*/ 44069 h 3624551"/>
              <a:gd name="connsiteX2" fmla="*/ 594911 w 3371161"/>
              <a:gd name="connsiteY2" fmla="*/ 77120 h 3624551"/>
              <a:gd name="connsiteX3" fmla="*/ 517793 w 3371161"/>
              <a:gd name="connsiteY3" fmla="*/ 99153 h 3624551"/>
              <a:gd name="connsiteX4" fmla="*/ 451691 w 3371161"/>
              <a:gd name="connsiteY4" fmla="*/ 143221 h 3624551"/>
              <a:gd name="connsiteX5" fmla="*/ 385590 w 3371161"/>
              <a:gd name="connsiteY5" fmla="*/ 176271 h 3624551"/>
              <a:gd name="connsiteX6" fmla="*/ 330506 w 3371161"/>
              <a:gd name="connsiteY6" fmla="*/ 242373 h 3624551"/>
              <a:gd name="connsiteX7" fmla="*/ 308472 w 3371161"/>
              <a:gd name="connsiteY7" fmla="*/ 275423 h 3624551"/>
              <a:gd name="connsiteX8" fmla="*/ 275421 w 3371161"/>
              <a:gd name="connsiteY8" fmla="*/ 286440 h 3624551"/>
              <a:gd name="connsiteX9" fmla="*/ 242371 w 3371161"/>
              <a:gd name="connsiteY9" fmla="*/ 341524 h 3624551"/>
              <a:gd name="connsiteX10" fmla="*/ 209320 w 3371161"/>
              <a:gd name="connsiteY10" fmla="*/ 451693 h 3624551"/>
              <a:gd name="connsiteX11" fmla="*/ 198303 w 3371161"/>
              <a:gd name="connsiteY11" fmla="*/ 539828 h 3624551"/>
              <a:gd name="connsiteX12" fmla="*/ 220337 w 3371161"/>
              <a:gd name="connsiteY12" fmla="*/ 694064 h 3624551"/>
              <a:gd name="connsiteX13" fmla="*/ 253388 w 3371161"/>
              <a:gd name="connsiteY13" fmla="*/ 782199 h 3624551"/>
              <a:gd name="connsiteX14" fmla="*/ 264405 w 3371161"/>
              <a:gd name="connsiteY14" fmla="*/ 815250 h 3624551"/>
              <a:gd name="connsiteX15" fmla="*/ 308472 w 3371161"/>
              <a:gd name="connsiteY15" fmla="*/ 881351 h 3624551"/>
              <a:gd name="connsiteX16" fmla="*/ 352540 w 3371161"/>
              <a:gd name="connsiteY16" fmla="*/ 947452 h 3624551"/>
              <a:gd name="connsiteX17" fmla="*/ 396607 w 3371161"/>
              <a:gd name="connsiteY17" fmla="*/ 1057621 h 3624551"/>
              <a:gd name="connsiteX18" fmla="*/ 407624 w 3371161"/>
              <a:gd name="connsiteY18" fmla="*/ 1101688 h 3624551"/>
              <a:gd name="connsiteX19" fmla="*/ 429658 w 3371161"/>
              <a:gd name="connsiteY19" fmla="*/ 1134739 h 3624551"/>
              <a:gd name="connsiteX20" fmla="*/ 462708 w 3371161"/>
              <a:gd name="connsiteY20" fmla="*/ 1277958 h 3624551"/>
              <a:gd name="connsiteX21" fmla="*/ 418641 w 3371161"/>
              <a:gd name="connsiteY21" fmla="*/ 1465245 h 3624551"/>
              <a:gd name="connsiteX22" fmla="*/ 407624 w 3371161"/>
              <a:gd name="connsiteY22" fmla="*/ 1509312 h 3624551"/>
              <a:gd name="connsiteX23" fmla="*/ 385590 w 3371161"/>
              <a:gd name="connsiteY23" fmla="*/ 1564397 h 3624551"/>
              <a:gd name="connsiteX24" fmla="*/ 374573 w 3371161"/>
              <a:gd name="connsiteY24" fmla="*/ 1608464 h 3624551"/>
              <a:gd name="connsiteX25" fmla="*/ 352540 w 3371161"/>
              <a:gd name="connsiteY25" fmla="*/ 1641515 h 3624551"/>
              <a:gd name="connsiteX26" fmla="*/ 341523 w 3371161"/>
              <a:gd name="connsiteY26" fmla="*/ 1674565 h 3624551"/>
              <a:gd name="connsiteX27" fmla="*/ 286438 w 3371161"/>
              <a:gd name="connsiteY27" fmla="*/ 1740667 h 3624551"/>
              <a:gd name="connsiteX28" fmla="*/ 231354 w 3371161"/>
              <a:gd name="connsiteY28" fmla="*/ 1795751 h 3624551"/>
              <a:gd name="connsiteX29" fmla="*/ 187287 w 3371161"/>
              <a:gd name="connsiteY29" fmla="*/ 1861852 h 3624551"/>
              <a:gd name="connsiteX30" fmla="*/ 165253 w 3371161"/>
              <a:gd name="connsiteY30" fmla="*/ 1894903 h 3624551"/>
              <a:gd name="connsiteX31" fmla="*/ 132202 w 3371161"/>
              <a:gd name="connsiteY31" fmla="*/ 1916937 h 3624551"/>
              <a:gd name="connsiteX32" fmla="*/ 77118 w 3371161"/>
              <a:gd name="connsiteY32" fmla="*/ 1983038 h 3624551"/>
              <a:gd name="connsiteX33" fmla="*/ 55084 w 3371161"/>
              <a:gd name="connsiteY33" fmla="*/ 2016088 h 3624551"/>
              <a:gd name="connsiteX34" fmla="*/ 22034 w 3371161"/>
              <a:gd name="connsiteY34" fmla="*/ 2115240 h 3624551"/>
              <a:gd name="connsiteX35" fmla="*/ 11017 w 3371161"/>
              <a:gd name="connsiteY35" fmla="*/ 2148291 h 3624551"/>
              <a:gd name="connsiteX36" fmla="*/ 0 w 3371161"/>
              <a:gd name="connsiteY36" fmla="*/ 2181341 h 3624551"/>
              <a:gd name="connsiteX37" fmla="*/ 33050 w 3371161"/>
              <a:gd name="connsiteY37" fmla="*/ 2379645 h 3624551"/>
              <a:gd name="connsiteX38" fmla="*/ 66101 w 3371161"/>
              <a:gd name="connsiteY38" fmla="*/ 2412696 h 3624551"/>
              <a:gd name="connsiteX39" fmla="*/ 220337 w 3371161"/>
              <a:gd name="connsiteY39" fmla="*/ 2478797 h 3624551"/>
              <a:gd name="connsiteX40" fmla="*/ 352540 w 3371161"/>
              <a:gd name="connsiteY40" fmla="*/ 2511847 h 3624551"/>
              <a:gd name="connsiteX41" fmla="*/ 638978 w 3371161"/>
              <a:gd name="connsiteY41" fmla="*/ 2500830 h 3624551"/>
              <a:gd name="connsiteX42" fmla="*/ 672029 w 3371161"/>
              <a:gd name="connsiteY42" fmla="*/ 2489814 h 3624551"/>
              <a:gd name="connsiteX43" fmla="*/ 716096 w 3371161"/>
              <a:gd name="connsiteY43" fmla="*/ 2478797 h 3624551"/>
              <a:gd name="connsiteX44" fmla="*/ 793214 w 3371161"/>
              <a:gd name="connsiteY44" fmla="*/ 2434729 h 3624551"/>
              <a:gd name="connsiteX45" fmla="*/ 837282 w 3371161"/>
              <a:gd name="connsiteY45" fmla="*/ 2412696 h 3624551"/>
              <a:gd name="connsiteX46" fmla="*/ 903383 w 3371161"/>
              <a:gd name="connsiteY46" fmla="*/ 2368628 h 3624551"/>
              <a:gd name="connsiteX47" fmla="*/ 936434 w 3371161"/>
              <a:gd name="connsiteY47" fmla="*/ 2324561 h 3624551"/>
              <a:gd name="connsiteX48" fmla="*/ 1002535 w 3371161"/>
              <a:gd name="connsiteY48" fmla="*/ 2269476 h 3624551"/>
              <a:gd name="connsiteX49" fmla="*/ 1057619 w 3371161"/>
              <a:gd name="connsiteY49" fmla="*/ 2181341 h 3624551"/>
              <a:gd name="connsiteX50" fmla="*/ 1101687 w 3371161"/>
              <a:gd name="connsiteY50" fmla="*/ 2115240 h 3624551"/>
              <a:gd name="connsiteX51" fmla="*/ 1145754 w 3371161"/>
              <a:gd name="connsiteY51" fmla="*/ 2049139 h 3624551"/>
              <a:gd name="connsiteX52" fmla="*/ 1178805 w 3371161"/>
              <a:gd name="connsiteY52" fmla="*/ 2027105 h 3624551"/>
              <a:gd name="connsiteX53" fmla="*/ 1244906 w 3371161"/>
              <a:gd name="connsiteY53" fmla="*/ 1961004 h 3624551"/>
              <a:gd name="connsiteX54" fmla="*/ 1311007 w 3371161"/>
              <a:gd name="connsiteY54" fmla="*/ 1938970 h 3624551"/>
              <a:gd name="connsiteX55" fmla="*/ 1476260 w 3371161"/>
              <a:gd name="connsiteY55" fmla="*/ 1949987 h 3624551"/>
              <a:gd name="connsiteX56" fmla="*/ 1597446 w 3371161"/>
              <a:gd name="connsiteY56" fmla="*/ 1994055 h 3624551"/>
              <a:gd name="connsiteX57" fmla="*/ 1630496 w 3371161"/>
              <a:gd name="connsiteY57" fmla="*/ 2027105 h 3624551"/>
              <a:gd name="connsiteX58" fmla="*/ 1663547 w 3371161"/>
              <a:gd name="connsiteY58" fmla="*/ 2038122 h 3624551"/>
              <a:gd name="connsiteX59" fmla="*/ 1685580 w 3371161"/>
              <a:gd name="connsiteY59" fmla="*/ 2071173 h 3624551"/>
              <a:gd name="connsiteX60" fmla="*/ 1729648 w 3371161"/>
              <a:gd name="connsiteY60" fmla="*/ 2104223 h 3624551"/>
              <a:gd name="connsiteX61" fmla="*/ 1773715 w 3371161"/>
              <a:gd name="connsiteY61" fmla="*/ 2170324 h 3624551"/>
              <a:gd name="connsiteX62" fmla="*/ 1806766 w 3371161"/>
              <a:gd name="connsiteY62" fmla="*/ 2247443 h 3624551"/>
              <a:gd name="connsiteX63" fmla="*/ 1817783 w 3371161"/>
              <a:gd name="connsiteY63" fmla="*/ 2280493 h 3624551"/>
              <a:gd name="connsiteX64" fmla="*/ 1850834 w 3371161"/>
              <a:gd name="connsiteY64" fmla="*/ 2313544 h 3624551"/>
              <a:gd name="connsiteX65" fmla="*/ 1872867 w 3371161"/>
              <a:gd name="connsiteY65" fmla="*/ 2379645 h 3624551"/>
              <a:gd name="connsiteX66" fmla="*/ 1905918 w 3371161"/>
              <a:gd name="connsiteY66" fmla="*/ 2445746 h 3624551"/>
              <a:gd name="connsiteX67" fmla="*/ 1927952 w 3371161"/>
              <a:gd name="connsiteY67" fmla="*/ 2478797 h 3624551"/>
              <a:gd name="connsiteX68" fmla="*/ 2005070 w 3371161"/>
              <a:gd name="connsiteY68" fmla="*/ 2599982 h 3624551"/>
              <a:gd name="connsiteX69" fmla="*/ 2082188 w 3371161"/>
              <a:gd name="connsiteY69" fmla="*/ 2721168 h 3624551"/>
              <a:gd name="connsiteX70" fmla="*/ 2082188 w 3371161"/>
              <a:gd name="connsiteY70" fmla="*/ 2721168 h 3624551"/>
              <a:gd name="connsiteX71" fmla="*/ 2104221 w 3371161"/>
              <a:gd name="connsiteY71" fmla="*/ 2765235 h 3624551"/>
              <a:gd name="connsiteX72" fmla="*/ 2148289 w 3371161"/>
              <a:gd name="connsiteY72" fmla="*/ 2809303 h 3624551"/>
              <a:gd name="connsiteX73" fmla="*/ 2170323 w 3371161"/>
              <a:gd name="connsiteY73" fmla="*/ 2842353 h 3624551"/>
              <a:gd name="connsiteX74" fmla="*/ 2203373 w 3371161"/>
              <a:gd name="connsiteY74" fmla="*/ 2875404 h 3624551"/>
              <a:gd name="connsiteX75" fmla="*/ 2247441 w 3371161"/>
              <a:gd name="connsiteY75" fmla="*/ 2941505 h 3624551"/>
              <a:gd name="connsiteX76" fmla="*/ 2313542 w 3371161"/>
              <a:gd name="connsiteY76" fmla="*/ 3007606 h 3624551"/>
              <a:gd name="connsiteX77" fmla="*/ 2335576 w 3371161"/>
              <a:gd name="connsiteY77" fmla="*/ 3040657 h 3624551"/>
              <a:gd name="connsiteX78" fmla="*/ 2346593 w 3371161"/>
              <a:gd name="connsiteY78" fmla="*/ 3073708 h 3624551"/>
              <a:gd name="connsiteX79" fmla="*/ 2379643 w 3371161"/>
              <a:gd name="connsiteY79" fmla="*/ 3106758 h 3624551"/>
              <a:gd name="connsiteX80" fmla="*/ 2401677 w 3371161"/>
              <a:gd name="connsiteY80" fmla="*/ 3150826 h 3624551"/>
              <a:gd name="connsiteX81" fmla="*/ 2434727 w 3371161"/>
              <a:gd name="connsiteY81" fmla="*/ 3183876 h 3624551"/>
              <a:gd name="connsiteX82" fmla="*/ 2456761 w 3371161"/>
              <a:gd name="connsiteY82" fmla="*/ 3227944 h 3624551"/>
              <a:gd name="connsiteX83" fmla="*/ 2522862 w 3371161"/>
              <a:gd name="connsiteY83" fmla="*/ 3294045 h 3624551"/>
              <a:gd name="connsiteX84" fmla="*/ 2610997 w 3371161"/>
              <a:gd name="connsiteY84" fmla="*/ 3371163 h 3624551"/>
              <a:gd name="connsiteX85" fmla="*/ 2699132 w 3371161"/>
              <a:gd name="connsiteY85" fmla="*/ 3448281 h 3624551"/>
              <a:gd name="connsiteX86" fmla="*/ 2732183 w 3371161"/>
              <a:gd name="connsiteY86" fmla="*/ 3481332 h 3624551"/>
              <a:gd name="connsiteX87" fmla="*/ 2754217 w 3371161"/>
              <a:gd name="connsiteY87" fmla="*/ 3514382 h 3624551"/>
              <a:gd name="connsiteX88" fmla="*/ 2820318 w 3371161"/>
              <a:gd name="connsiteY88" fmla="*/ 3558450 h 3624551"/>
              <a:gd name="connsiteX89" fmla="*/ 2842352 w 3371161"/>
              <a:gd name="connsiteY89" fmla="*/ 3591500 h 3624551"/>
              <a:gd name="connsiteX90" fmla="*/ 2908453 w 3371161"/>
              <a:gd name="connsiteY90" fmla="*/ 3624551 h 3624551"/>
              <a:gd name="connsiteX91" fmla="*/ 2996588 w 3371161"/>
              <a:gd name="connsiteY91" fmla="*/ 3613534 h 3624551"/>
              <a:gd name="connsiteX92" fmla="*/ 3029638 w 3371161"/>
              <a:gd name="connsiteY92" fmla="*/ 3602517 h 3624551"/>
              <a:gd name="connsiteX93" fmla="*/ 3051672 w 3371161"/>
              <a:gd name="connsiteY93" fmla="*/ 3569467 h 3624551"/>
              <a:gd name="connsiteX94" fmla="*/ 3084723 w 3371161"/>
              <a:gd name="connsiteY94" fmla="*/ 3547433 h 3624551"/>
              <a:gd name="connsiteX95" fmla="*/ 3139807 w 3371161"/>
              <a:gd name="connsiteY95" fmla="*/ 3481332 h 3624551"/>
              <a:gd name="connsiteX96" fmla="*/ 3183874 w 3371161"/>
              <a:gd name="connsiteY96" fmla="*/ 3448281 h 3624551"/>
              <a:gd name="connsiteX97" fmla="*/ 3272009 w 3371161"/>
              <a:gd name="connsiteY97" fmla="*/ 3349129 h 3624551"/>
              <a:gd name="connsiteX98" fmla="*/ 3305060 w 3371161"/>
              <a:gd name="connsiteY98" fmla="*/ 3316079 h 3624551"/>
              <a:gd name="connsiteX99" fmla="*/ 3360144 w 3371161"/>
              <a:gd name="connsiteY99" fmla="*/ 3216927 h 3624551"/>
              <a:gd name="connsiteX100" fmla="*/ 3371161 w 3371161"/>
              <a:gd name="connsiteY100" fmla="*/ 3172859 h 3624551"/>
              <a:gd name="connsiteX101" fmla="*/ 3360144 w 3371161"/>
              <a:gd name="connsiteY101" fmla="*/ 3018623 h 3624551"/>
              <a:gd name="connsiteX102" fmla="*/ 3349127 w 3371161"/>
              <a:gd name="connsiteY102" fmla="*/ 2985573 h 3624551"/>
              <a:gd name="connsiteX103" fmla="*/ 3338111 w 3371161"/>
              <a:gd name="connsiteY103" fmla="*/ 2941505 h 3624551"/>
              <a:gd name="connsiteX104" fmla="*/ 3316077 w 3371161"/>
              <a:gd name="connsiteY104" fmla="*/ 2875404 h 3624551"/>
              <a:gd name="connsiteX105" fmla="*/ 3305060 w 3371161"/>
              <a:gd name="connsiteY105" fmla="*/ 2831337 h 3624551"/>
              <a:gd name="connsiteX106" fmla="*/ 3283026 w 3371161"/>
              <a:gd name="connsiteY106" fmla="*/ 2798286 h 3624551"/>
              <a:gd name="connsiteX107" fmla="*/ 3260993 w 3371161"/>
              <a:gd name="connsiteY107" fmla="*/ 2754218 h 3624551"/>
              <a:gd name="connsiteX108" fmla="*/ 3249976 w 3371161"/>
              <a:gd name="connsiteY108" fmla="*/ 2710151 h 3624551"/>
              <a:gd name="connsiteX109" fmla="*/ 3227942 w 3371161"/>
              <a:gd name="connsiteY109" fmla="*/ 2677100 h 3624551"/>
              <a:gd name="connsiteX110" fmla="*/ 3205908 w 3371161"/>
              <a:gd name="connsiteY110" fmla="*/ 2610999 h 3624551"/>
              <a:gd name="connsiteX111" fmla="*/ 3183874 w 3371161"/>
              <a:gd name="connsiteY111" fmla="*/ 2577949 h 3624551"/>
              <a:gd name="connsiteX112" fmla="*/ 3139807 w 3371161"/>
              <a:gd name="connsiteY112" fmla="*/ 2467780 h 3624551"/>
              <a:gd name="connsiteX113" fmla="*/ 3117773 w 3371161"/>
              <a:gd name="connsiteY113" fmla="*/ 2401679 h 3624551"/>
              <a:gd name="connsiteX114" fmla="*/ 3084723 w 3371161"/>
              <a:gd name="connsiteY114" fmla="*/ 2335577 h 3624551"/>
              <a:gd name="connsiteX115" fmla="*/ 3062689 w 3371161"/>
              <a:gd name="connsiteY115" fmla="*/ 2302527 h 3624551"/>
              <a:gd name="connsiteX116" fmla="*/ 3029638 w 3371161"/>
              <a:gd name="connsiteY116" fmla="*/ 2236426 h 3624551"/>
              <a:gd name="connsiteX117" fmla="*/ 3007605 w 3371161"/>
              <a:gd name="connsiteY117" fmla="*/ 2170324 h 3624551"/>
              <a:gd name="connsiteX118" fmla="*/ 2996588 w 3371161"/>
              <a:gd name="connsiteY118" fmla="*/ 2137274 h 3624551"/>
              <a:gd name="connsiteX119" fmla="*/ 2919470 w 3371161"/>
              <a:gd name="connsiteY119" fmla="*/ 2038122 h 3624551"/>
              <a:gd name="connsiteX120" fmla="*/ 2908453 w 3371161"/>
              <a:gd name="connsiteY120" fmla="*/ 2005071 h 3624551"/>
              <a:gd name="connsiteX121" fmla="*/ 2842352 w 3371161"/>
              <a:gd name="connsiteY121" fmla="*/ 1927953 h 3624551"/>
              <a:gd name="connsiteX122" fmla="*/ 2820318 w 3371161"/>
              <a:gd name="connsiteY122" fmla="*/ 1894903 h 3624551"/>
              <a:gd name="connsiteX123" fmla="*/ 2787267 w 3371161"/>
              <a:gd name="connsiteY123" fmla="*/ 1828802 h 3624551"/>
              <a:gd name="connsiteX124" fmla="*/ 2754217 w 3371161"/>
              <a:gd name="connsiteY124" fmla="*/ 1795751 h 3624551"/>
              <a:gd name="connsiteX125" fmla="*/ 2677099 w 3371161"/>
              <a:gd name="connsiteY125" fmla="*/ 1707616 h 3624551"/>
              <a:gd name="connsiteX126" fmla="*/ 2633031 w 3371161"/>
              <a:gd name="connsiteY126" fmla="*/ 1641515 h 3624551"/>
              <a:gd name="connsiteX127" fmla="*/ 2533879 w 3371161"/>
              <a:gd name="connsiteY127" fmla="*/ 1553380 h 3624551"/>
              <a:gd name="connsiteX128" fmla="*/ 2445744 w 3371161"/>
              <a:gd name="connsiteY128" fmla="*/ 1476262 h 3624551"/>
              <a:gd name="connsiteX129" fmla="*/ 2368626 w 3371161"/>
              <a:gd name="connsiteY129" fmla="*/ 1410161 h 3624551"/>
              <a:gd name="connsiteX130" fmla="*/ 2313542 w 3371161"/>
              <a:gd name="connsiteY130" fmla="*/ 1355076 h 3624551"/>
              <a:gd name="connsiteX131" fmla="*/ 2203373 w 3371161"/>
              <a:gd name="connsiteY131" fmla="*/ 1255924 h 3624551"/>
              <a:gd name="connsiteX132" fmla="*/ 2148289 w 3371161"/>
              <a:gd name="connsiteY132" fmla="*/ 1211857 h 3624551"/>
              <a:gd name="connsiteX133" fmla="*/ 2104221 w 3371161"/>
              <a:gd name="connsiteY133" fmla="*/ 1167790 h 3624551"/>
              <a:gd name="connsiteX134" fmla="*/ 2071171 w 3371161"/>
              <a:gd name="connsiteY134" fmla="*/ 1145756 h 3624551"/>
              <a:gd name="connsiteX135" fmla="*/ 2005070 w 3371161"/>
              <a:gd name="connsiteY135" fmla="*/ 1101688 h 3624551"/>
              <a:gd name="connsiteX136" fmla="*/ 1905918 w 3371161"/>
              <a:gd name="connsiteY136" fmla="*/ 1002537 h 3624551"/>
              <a:gd name="connsiteX137" fmla="*/ 1872867 w 3371161"/>
              <a:gd name="connsiteY137" fmla="*/ 969486 h 3624551"/>
              <a:gd name="connsiteX138" fmla="*/ 1817783 w 3371161"/>
              <a:gd name="connsiteY138" fmla="*/ 914402 h 3624551"/>
              <a:gd name="connsiteX139" fmla="*/ 1729648 w 3371161"/>
              <a:gd name="connsiteY139" fmla="*/ 782199 h 3624551"/>
              <a:gd name="connsiteX140" fmla="*/ 1685580 w 3371161"/>
              <a:gd name="connsiteY140" fmla="*/ 716098 h 3624551"/>
              <a:gd name="connsiteX141" fmla="*/ 1663547 w 3371161"/>
              <a:gd name="connsiteY141" fmla="*/ 672030 h 3624551"/>
              <a:gd name="connsiteX142" fmla="*/ 1619479 w 3371161"/>
              <a:gd name="connsiteY142" fmla="*/ 605929 h 3624551"/>
              <a:gd name="connsiteX143" fmla="*/ 1608462 w 3371161"/>
              <a:gd name="connsiteY143" fmla="*/ 572879 h 3624551"/>
              <a:gd name="connsiteX144" fmla="*/ 1575412 w 3371161"/>
              <a:gd name="connsiteY144" fmla="*/ 539828 h 3624551"/>
              <a:gd name="connsiteX145" fmla="*/ 1531344 w 3371161"/>
              <a:gd name="connsiteY145" fmla="*/ 473727 h 3624551"/>
              <a:gd name="connsiteX146" fmla="*/ 1509311 w 3371161"/>
              <a:gd name="connsiteY146" fmla="*/ 440676 h 3624551"/>
              <a:gd name="connsiteX147" fmla="*/ 1476260 w 3371161"/>
              <a:gd name="connsiteY147" fmla="*/ 418643 h 3624551"/>
              <a:gd name="connsiteX148" fmla="*/ 1399142 w 3371161"/>
              <a:gd name="connsiteY148" fmla="*/ 319491 h 3624551"/>
              <a:gd name="connsiteX149" fmla="*/ 1333041 w 3371161"/>
              <a:gd name="connsiteY149" fmla="*/ 253390 h 3624551"/>
              <a:gd name="connsiteX150" fmla="*/ 1277956 w 3371161"/>
              <a:gd name="connsiteY150" fmla="*/ 198305 h 3624551"/>
              <a:gd name="connsiteX151" fmla="*/ 1244906 w 3371161"/>
              <a:gd name="connsiteY151" fmla="*/ 165255 h 3624551"/>
              <a:gd name="connsiteX152" fmla="*/ 1178805 w 3371161"/>
              <a:gd name="connsiteY152" fmla="*/ 121187 h 3624551"/>
              <a:gd name="connsiteX153" fmla="*/ 1145754 w 3371161"/>
              <a:gd name="connsiteY153" fmla="*/ 99153 h 3624551"/>
              <a:gd name="connsiteX154" fmla="*/ 1123720 w 3371161"/>
              <a:gd name="connsiteY154" fmla="*/ 66103 h 3624551"/>
              <a:gd name="connsiteX155" fmla="*/ 947450 w 3371161"/>
              <a:gd name="connsiteY155" fmla="*/ 33052 h 3624551"/>
              <a:gd name="connsiteX156" fmla="*/ 848299 w 3371161"/>
              <a:gd name="connsiteY156" fmla="*/ 11018 h 3624551"/>
              <a:gd name="connsiteX157" fmla="*/ 749147 w 3371161"/>
              <a:gd name="connsiteY157" fmla="*/ 2 h 362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3371161" h="3624551">
                <a:moveTo>
                  <a:pt x="837282" y="33052"/>
                </a:moveTo>
                <a:cubicBezTo>
                  <a:pt x="793214" y="36724"/>
                  <a:pt x="748958" y="38584"/>
                  <a:pt x="705079" y="44069"/>
                </a:cubicBezTo>
                <a:cubicBezTo>
                  <a:pt x="678440" y="47399"/>
                  <a:pt x="614080" y="70730"/>
                  <a:pt x="594911" y="77120"/>
                </a:cubicBezTo>
                <a:cubicBezTo>
                  <a:pt x="547498" y="92925"/>
                  <a:pt x="573124" y="85321"/>
                  <a:pt x="517793" y="99153"/>
                </a:cubicBezTo>
                <a:cubicBezTo>
                  <a:pt x="495759" y="113842"/>
                  <a:pt x="476814" y="134847"/>
                  <a:pt x="451691" y="143221"/>
                </a:cubicBezTo>
                <a:cubicBezTo>
                  <a:pt x="406080" y="158425"/>
                  <a:pt x="428303" y="147797"/>
                  <a:pt x="385590" y="176271"/>
                </a:cubicBezTo>
                <a:cubicBezTo>
                  <a:pt x="330887" y="258325"/>
                  <a:pt x="401190" y="157552"/>
                  <a:pt x="330506" y="242373"/>
                </a:cubicBezTo>
                <a:cubicBezTo>
                  <a:pt x="322030" y="252545"/>
                  <a:pt x="318811" y="267152"/>
                  <a:pt x="308472" y="275423"/>
                </a:cubicBezTo>
                <a:cubicBezTo>
                  <a:pt x="299404" y="282677"/>
                  <a:pt x="286438" y="282768"/>
                  <a:pt x="275421" y="286440"/>
                </a:cubicBezTo>
                <a:cubicBezTo>
                  <a:pt x="264404" y="304801"/>
                  <a:pt x="251232" y="322031"/>
                  <a:pt x="242371" y="341524"/>
                </a:cubicBezTo>
                <a:cubicBezTo>
                  <a:pt x="227470" y="374306"/>
                  <a:pt x="218199" y="416179"/>
                  <a:pt x="209320" y="451693"/>
                </a:cubicBezTo>
                <a:cubicBezTo>
                  <a:pt x="205648" y="481071"/>
                  <a:pt x="198303" y="510221"/>
                  <a:pt x="198303" y="539828"/>
                </a:cubicBezTo>
                <a:cubicBezTo>
                  <a:pt x="198303" y="707595"/>
                  <a:pt x="199948" y="612509"/>
                  <a:pt x="220337" y="694064"/>
                </a:cubicBezTo>
                <a:cubicBezTo>
                  <a:pt x="239396" y="770301"/>
                  <a:pt x="217116" y="727793"/>
                  <a:pt x="253388" y="782199"/>
                </a:cubicBezTo>
                <a:cubicBezTo>
                  <a:pt x="257060" y="793216"/>
                  <a:pt x="258765" y="805098"/>
                  <a:pt x="264405" y="815250"/>
                </a:cubicBezTo>
                <a:cubicBezTo>
                  <a:pt x="277265" y="838399"/>
                  <a:pt x="300098" y="856229"/>
                  <a:pt x="308472" y="881351"/>
                </a:cubicBezTo>
                <a:cubicBezTo>
                  <a:pt x="324416" y="929183"/>
                  <a:pt x="311277" y="906191"/>
                  <a:pt x="352540" y="947452"/>
                </a:cubicBezTo>
                <a:cubicBezTo>
                  <a:pt x="375333" y="993039"/>
                  <a:pt x="382994" y="1003170"/>
                  <a:pt x="396607" y="1057621"/>
                </a:cubicBezTo>
                <a:cubicBezTo>
                  <a:pt x="400279" y="1072310"/>
                  <a:pt x="401660" y="1087771"/>
                  <a:pt x="407624" y="1101688"/>
                </a:cubicBezTo>
                <a:cubicBezTo>
                  <a:pt x="412840" y="1113858"/>
                  <a:pt x="422313" y="1123722"/>
                  <a:pt x="429658" y="1134739"/>
                </a:cubicBezTo>
                <a:cubicBezTo>
                  <a:pt x="456232" y="1241040"/>
                  <a:pt x="445752" y="1193180"/>
                  <a:pt x="462708" y="1277958"/>
                </a:cubicBezTo>
                <a:cubicBezTo>
                  <a:pt x="445299" y="1452044"/>
                  <a:pt x="468964" y="1326857"/>
                  <a:pt x="418641" y="1465245"/>
                </a:cubicBezTo>
                <a:cubicBezTo>
                  <a:pt x="413467" y="1479475"/>
                  <a:pt x="412412" y="1494948"/>
                  <a:pt x="407624" y="1509312"/>
                </a:cubicBezTo>
                <a:cubicBezTo>
                  <a:pt x="401370" y="1528073"/>
                  <a:pt x="391844" y="1545636"/>
                  <a:pt x="385590" y="1564397"/>
                </a:cubicBezTo>
                <a:cubicBezTo>
                  <a:pt x="380802" y="1578761"/>
                  <a:pt x="380537" y="1594547"/>
                  <a:pt x="374573" y="1608464"/>
                </a:cubicBezTo>
                <a:cubicBezTo>
                  <a:pt x="369357" y="1620634"/>
                  <a:pt x="358461" y="1629672"/>
                  <a:pt x="352540" y="1641515"/>
                </a:cubicBezTo>
                <a:cubicBezTo>
                  <a:pt x="347347" y="1651902"/>
                  <a:pt x="346716" y="1664178"/>
                  <a:pt x="341523" y="1674565"/>
                </a:cubicBezTo>
                <a:cubicBezTo>
                  <a:pt x="321007" y="1715596"/>
                  <a:pt x="316896" y="1704118"/>
                  <a:pt x="286438" y="1740667"/>
                </a:cubicBezTo>
                <a:cubicBezTo>
                  <a:pt x="240535" y="1795751"/>
                  <a:pt x="291948" y="1755355"/>
                  <a:pt x="231354" y="1795751"/>
                </a:cubicBezTo>
                <a:lnTo>
                  <a:pt x="187287" y="1861852"/>
                </a:lnTo>
                <a:cubicBezTo>
                  <a:pt x="179942" y="1872869"/>
                  <a:pt x="176270" y="1887558"/>
                  <a:pt x="165253" y="1894903"/>
                </a:cubicBezTo>
                <a:lnTo>
                  <a:pt x="132202" y="1916937"/>
                </a:lnTo>
                <a:cubicBezTo>
                  <a:pt x="77496" y="1998994"/>
                  <a:pt x="147806" y="1898212"/>
                  <a:pt x="77118" y="1983038"/>
                </a:cubicBezTo>
                <a:cubicBezTo>
                  <a:pt x="68642" y="1993210"/>
                  <a:pt x="62429" y="2005071"/>
                  <a:pt x="55084" y="2016088"/>
                </a:cubicBezTo>
                <a:lnTo>
                  <a:pt x="22034" y="2115240"/>
                </a:lnTo>
                <a:lnTo>
                  <a:pt x="11017" y="2148291"/>
                </a:lnTo>
                <a:lnTo>
                  <a:pt x="0" y="2181341"/>
                </a:lnTo>
                <a:cubicBezTo>
                  <a:pt x="4923" y="2245334"/>
                  <a:pt x="-3622" y="2320970"/>
                  <a:pt x="33050" y="2379645"/>
                </a:cubicBezTo>
                <a:cubicBezTo>
                  <a:pt x="41308" y="2392857"/>
                  <a:pt x="53803" y="2403131"/>
                  <a:pt x="66101" y="2412696"/>
                </a:cubicBezTo>
                <a:cubicBezTo>
                  <a:pt x="153234" y="2480466"/>
                  <a:pt x="111274" y="2442444"/>
                  <a:pt x="220337" y="2478797"/>
                </a:cubicBezTo>
                <a:cubicBezTo>
                  <a:pt x="307630" y="2507894"/>
                  <a:pt x="263529" y="2497012"/>
                  <a:pt x="352540" y="2511847"/>
                </a:cubicBezTo>
                <a:cubicBezTo>
                  <a:pt x="448019" y="2508175"/>
                  <a:pt x="543654" y="2507404"/>
                  <a:pt x="638978" y="2500830"/>
                </a:cubicBezTo>
                <a:cubicBezTo>
                  <a:pt x="650563" y="2500031"/>
                  <a:pt x="660863" y="2493004"/>
                  <a:pt x="672029" y="2489814"/>
                </a:cubicBezTo>
                <a:cubicBezTo>
                  <a:pt x="686588" y="2485655"/>
                  <a:pt x="701919" y="2484113"/>
                  <a:pt x="716096" y="2478797"/>
                </a:cubicBezTo>
                <a:cubicBezTo>
                  <a:pt x="764530" y="2460634"/>
                  <a:pt x="752527" y="2457978"/>
                  <a:pt x="793214" y="2434729"/>
                </a:cubicBezTo>
                <a:cubicBezTo>
                  <a:pt x="807473" y="2426581"/>
                  <a:pt x="823199" y="2421146"/>
                  <a:pt x="837282" y="2412696"/>
                </a:cubicBezTo>
                <a:cubicBezTo>
                  <a:pt x="859990" y="2399072"/>
                  <a:pt x="887494" y="2389813"/>
                  <a:pt x="903383" y="2368628"/>
                </a:cubicBezTo>
                <a:cubicBezTo>
                  <a:pt x="914400" y="2353939"/>
                  <a:pt x="923451" y="2337544"/>
                  <a:pt x="936434" y="2324561"/>
                </a:cubicBezTo>
                <a:cubicBezTo>
                  <a:pt x="1023087" y="2237908"/>
                  <a:pt x="912300" y="2377758"/>
                  <a:pt x="1002535" y="2269476"/>
                </a:cubicBezTo>
                <a:cubicBezTo>
                  <a:pt x="1015375" y="2254068"/>
                  <a:pt x="1051834" y="2190432"/>
                  <a:pt x="1057619" y="2181341"/>
                </a:cubicBezTo>
                <a:cubicBezTo>
                  <a:pt x="1071836" y="2159000"/>
                  <a:pt x="1086998" y="2137274"/>
                  <a:pt x="1101687" y="2115240"/>
                </a:cubicBezTo>
                <a:cubicBezTo>
                  <a:pt x="1101688" y="2115238"/>
                  <a:pt x="1145753" y="2049140"/>
                  <a:pt x="1145754" y="2049139"/>
                </a:cubicBezTo>
                <a:lnTo>
                  <a:pt x="1178805" y="2027105"/>
                </a:lnTo>
                <a:cubicBezTo>
                  <a:pt x="1203045" y="1994784"/>
                  <a:pt x="1208659" y="1977114"/>
                  <a:pt x="1244906" y="1961004"/>
                </a:cubicBezTo>
                <a:cubicBezTo>
                  <a:pt x="1266130" y="1951571"/>
                  <a:pt x="1311007" y="1938970"/>
                  <a:pt x="1311007" y="1938970"/>
                </a:cubicBezTo>
                <a:cubicBezTo>
                  <a:pt x="1366091" y="1942642"/>
                  <a:pt x="1421608" y="1942180"/>
                  <a:pt x="1476260" y="1949987"/>
                </a:cubicBezTo>
                <a:cubicBezTo>
                  <a:pt x="1498260" y="1953130"/>
                  <a:pt x="1574323" y="1984806"/>
                  <a:pt x="1597446" y="1994055"/>
                </a:cubicBezTo>
                <a:cubicBezTo>
                  <a:pt x="1608463" y="2005072"/>
                  <a:pt x="1617533" y="2018463"/>
                  <a:pt x="1630496" y="2027105"/>
                </a:cubicBezTo>
                <a:cubicBezTo>
                  <a:pt x="1640159" y="2033547"/>
                  <a:pt x="1654479" y="2030867"/>
                  <a:pt x="1663547" y="2038122"/>
                </a:cubicBezTo>
                <a:cubicBezTo>
                  <a:pt x="1673886" y="2046393"/>
                  <a:pt x="1676217" y="2061810"/>
                  <a:pt x="1685580" y="2071173"/>
                </a:cubicBezTo>
                <a:cubicBezTo>
                  <a:pt x="1698564" y="2084157"/>
                  <a:pt x="1714959" y="2093206"/>
                  <a:pt x="1729648" y="2104223"/>
                </a:cubicBezTo>
                <a:cubicBezTo>
                  <a:pt x="1744337" y="2126257"/>
                  <a:pt x="1765341" y="2145202"/>
                  <a:pt x="1773715" y="2170324"/>
                </a:cubicBezTo>
                <a:cubicBezTo>
                  <a:pt x="1799551" y="2247831"/>
                  <a:pt x="1765927" y="2152152"/>
                  <a:pt x="1806766" y="2247443"/>
                </a:cubicBezTo>
                <a:cubicBezTo>
                  <a:pt x="1811340" y="2258117"/>
                  <a:pt x="1811341" y="2270831"/>
                  <a:pt x="1817783" y="2280493"/>
                </a:cubicBezTo>
                <a:cubicBezTo>
                  <a:pt x="1826426" y="2293457"/>
                  <a:pt x="1839817" y="2302527"/>
                  <a:pt x="1850834" y="2313544"/>
                </a:cubicBezTo>
                <a:cubicBezTo>
                  <a:pt x="1858178" y="2335578"/>
                  <a:pt x="1859984" y="2360320"/>
                  <a:pt x="1872867" y="2379645"/>
                </a:cubicBezTo>
                <a:cubicBezTo>
                  <a:pt x="1936014" y="2474366"/>
                  <a:pt x="1860305" y="2354522"/>
                  <a:pt x="1905918" y="2445746"/>
                </a:cubicBezTo>
                <a:cubicBezTo>
                  <a:pt x="1911840" y="2457589"/>
                  <a:pt x="1921612" y="2467173"/>
                  <a:pt x="1927952" y="2478797"/>
                </a:cubicBezTo>
                <a:cubicBezTo>
                  <a:pt x="1989194" y="2591074"/>
                  <a:pt x="1943951" y="2538865"/>
                  <a:pt x="2005070" y="2599982"/>
                </a:cubicBezTo>
                <a:cubicBezTo>
                  <a:pt x="2027700" y="2667871"/>
                  <a:pt x="2009119" y="2623743"/>
                  <a:pt x="2082188" y="2721168"/>
                </a:cubicBezTo>
                <a:lnTo>
                  <a:pt x="2082188" y="2721168"/>
                </a:lnTo>
                <a:cubicBezTo>
                  <a:pt x="2089532" y="2735857"/>
                  <a:pt x="2094367" y="2752097"/>
                  <a:pt x="2104221" y="2765235"/>
                </a:cubicBezTo>
                <a:cubicBezTo>
                  <a:pt x="2116685" y="2781854"/>
                  <a:pt x="2134769" y="2793530"/>
                  <a:pt x="2148289" y="2809303"/>
                </a:cubicBezTo>
                <a:cubicBezTo>
                  <a:pt x="2156906" y="2819356"/>
                  <a:pt x="2161847" y="2832181"/>
                  <a:pt x="2170323" y="2842353"/>
                </a:cubicBezTo>
                <a:cubicBezTo>
                  <a:pt x="2180297" y="2854322"/>
                  <a:pt x="2193808" y="2863106"/>
                  <a:pt x="2203373" y="2875404"/>
                </a:cubicBezTo>
                <a:cubicBezTo>
                  <a:pt x="2219631" y="2896307"/>
                  <a:pt x="2228716" y="2922780"/>
                  <a:pt x="2247441" y="2941505"/>
                </a:cubicBezTo>
                <a:cubicBezTo>
                  <a:pt x="2269475" y="2963539"/>
                  <a:pt x="2296257" y="2981679"/>
                  <a:pt x="2313542" y="3007606"/>
                </a:cubicBezTo>
                <a:cubicBezTo>
                  <a:pt x="2320887" y="3018623"/>
                  <a:pt x="2329655" y="3028814"/>
                  <a:pt x="2335576" y="3040657"/>
                </a:cubicBezTo>
                <a:cubicBezTo>
                  <a:pt x="2340769" y="3051044"/>
                  <a:pt x="2340151" y="3064045"/>
                  <a:pt x="2346593" y="3073708"/>
                </a:cubicBezTo>
                <a:cubicBezTo>
                  <a:pt x="2355235" y="3086671"/>
                  <a:pt x="2370587" y="3094080"/>
                  <a:pt x="2379643" y="3106758"/>
                </a:cubicBezTo>
                <a:cubicBezTo>
                  <a:pt x="2389189" y="3120122"/>
                  <a:pt x="2392131" y="3137462"/>
                  <a:pt x="2401677" y="3150826"/>
                </a:cubicBezTo>
                <a:cubicBezTo>
                  <a:pt x="2410733" y="3163504"/>
                  <a:pt x="2425671" y="3171198"/>
                  <a:pt x="2434727" y="3183876"/>
                </a:cubicBezTo>
                <a:cubicBezTo>
                  <a:pt x="2444273" y="3197240"/>
                  <a:pt x="2448057" y="3214017"/>
                  <a:pt x="2456761" y="3227944"/>
                </a:cubicBezTo>
                <a:cubicBezTo>
                  <a:pt x="2516766" y="3323951"/>
                  <a:pt x="2460826" y="3232009"/>
                  <a:pt x="2522862" y="3294045"/>
                </a:cubicBezTo>
                <a:cubicBezTo>
                  <a:pt x="2607008" y="3378191"/>
                  <a:pt x="2495565" y="3301903"/>
                  <a:pt x="2610997" y="3371163"/>
                </a:cubicBezTo>
                <a:cubicBezTo>
                  <a:pt x="2673427" y="3464808"/>
                  <a:pt x="2570601" y="3319750"/>
                  <a:pt x="2699132" y="3448281"/>
                </a:cubicBezTo>
                <a:cubicBezTo>
                  <a:pt x="2710149" y="3459298"/>
                  <a:pt x="2722209" y="3469363"/>
                  <a:pt x="2732183" y="3481332"/>
                </a:cubicBezTo>
                <a:cubicBezTo>
                  <a:pt x="2740659" y="3491504"/>
                  <a:pt x="2744252" y="3505663"/>
                  <a:pt x="2754217" y="3514382"/>
                </a:cubicBezTo>
                <a:cubicBezTo>
                  <a:pt x="2774146" y="3531820"/>
                  <a:pt x="2820318" y="3558450"/>
                  <a:pt x="2820318" y="3558450"/>
                </a:cubicBezTo>
                <a:cubicBezTo>
                  <a:pt x="2827663" y="3569467"/>
                  <a:pt x="2832990" y="3582138"/>
                  <a:pt x="2842352" y="3591500"/>
                </a:cubicBezTo>
                <a:cubicBezTo>
                  <a:pt x="2863710" y="3612858"/>
                  <a:pt x="2881571" y="3615590"/>
                  <a:pt x="2908453" y="3624551"/>
                </a:cubicBezTo>
                <a:cubicBezTo>
                  <a:pt x="2937831" y="3620879"/>
                  <a:pt x="2967459" y="3618830"/>
                  <a:pt x="2996588" y="3613534"/>
                </a:cubicBezTo>
                <a:cubicBezTo>
                  <a:pt x="3008013" y="3611457"/>
                  <a:pt x="3020570" y="3609771"/>
                  <a:pt x="3029638" y="3602517"/>
                </a:cubicBezTo>
                <a:cubicBezTo>
                  <a:pt x="3039977" y="3594246"/>
                  <a:pt x="3042309" y="3578829"/>
                  <a:pt x="3051672" y="3569467"/>
                </a:cubicBezTo>
                <a:cubicBezTo>
                  <a:pt x="3061035" y="3560104"/>
                  <a:pt x="3073706" y="3554778"/>
                  <a:pt x="3084723" y="3547433"/>
                </a:cubicBezTo>
                <a:cubicBezTo>
                  <a:pt x="3107391" y="3513430"/>
                  <a:pt x="3106816" y="3509610"/>
                  <a:pt x="3139807" y="3481332"/>
                </a:cubicBezTo>
                <a:cubicBezTo>
                  <a:pt x="3153748" y="3469383"/>
                  <a:pt x="3170226" y="3460564"/>
                  <a:pt x="3183874" y="3448281"/>
                </a:cubicBezTo>
                <a:cubicBezTo>
                  <a:pt x="3326736" y="3319706"/>
                  <a:pt x="3204054" y="3430676"/>
                  <a:pt x="3272009" y="3349129"/>
                </a:cubicBezTo>
                <a:cubicBezTo>
                  <a:pt x="3281983" y="3337160"/>
                  <a:pt x="3295495" y="3328377"/>
                  <a:pt x="3305060" y="3316079"/>
                </a:cubicBezTo>
                <a:cubicBezTo>
                  <a:pt x="3340693" y="3270264"/>
                  <a:pt x="3347276" y="3261966"/>
                  <a:pt x="3360144" y="3216927"/>
                </a:cubicBezTo>
                <a:cubicBezTo>
                  <a:pt x="3364304" y="3202368"/>
                  <a:pt x="3367489" y="3187548"/>
                  <a:pt x="3371161" y="3172859"/>
                </a:cubicBezTo>
                <a:cubicBezTo>
                  <a:pt x="3367489" y="3121447"/>
                  <a:pt x="3366166" y="3069813"/>
                  <a:pt x="3360144" y="3018623"/>
                </a:cubicBezTo>
                <a:cubicBezTo>
                  <a:pt x="3358787" y="3007090"/>
                  <a:pt x="3352317" y="2996739"/>
                  <a:pt x="3349127" y="2985573"/>
                </a:cubicBezTo>
                <a:cubicBezTo>
                  <a:pt x="3344967" y="2971014"/>
                  <a:pt x="3342462" y="2956008"/>
                  <a:pt x="3338111" y="2941505"/>
                </a:cubicBezTo>
                <a:cubicBezTo>
                  <a:pt x="3331437" y="2919259"/>
                  <a:pt x="3321710" y="2897936"/>
                  <a:pt x="3316077" y="2875404"/>
                </a:cubicBezTo>
                <a:cubicBezTo>
                  <a:pt x="3312405" y="2860715"/>
                  <a:pt x="3311024" y="2845254"/>
                  <a:pt x="3305060" y="2831337"/>
                </a:cubicBezTo>
                <a:cubicBezTo>
                  <a:pt x="3299844" y="2819167"/>
                  <a:pt x="3289595" y="2809782"/>
                  <a:pt x="3283026" y="2798286"/>
                </a:cubicBezTo>
                <a:cubicBezTo>
                  <a:pt x="3274878" y="2784027"/>
                  <a:pt x="3266759" y="2769595"/>
                  <a:pt x="3260993" y="2754218"/>
                </a:cubicBezTo>
                <a:cubicBezTo>
                  <a:pt x="3255677" y="2740041"/>
                  <a:pt x="3255940" y="2724068"/>
                  <a:pt x="3249976" y="2710151"/>
                </a:cubicBezTo>
                <a:cubicBezTo>
                  <a:pt x="3244760" y="2697981"/>
                  <a:pt x="3233320" y="2689200"/>
                  <a:pt x="3227942" y="2677100"/>
                </a:cubicBezTo>
                <a:cubicBezTo>
                  <a:pt x="3218509" y="2655876"/>
                  <a:pt x="3218791" y="2630324"/>
                  <a:pt x="3205908" y="2610999"/>
                </a:cubicBezTo>
                <a:cubicBezTo>
                  <a:pt x="3198563" y="2599982"/>
                  <a:pt x="3189423" y="2589971"/>
                  <a:pt x="3183874" y="2577949"/>
                </a:cubicBezTo>
                <a:cubicBezTo>
                  <a:pt x="3167300" y="2542038"/>
                  <a:pt x="3152315" y="2505302"/>
                  <a:pt x="3139807" y="2467780"/>
                </a:cubicBezTo>
                <a:cubicBezTo>
                  <a:pt x="3132462" y="2445746"/>
                  <a:pt x="3130656" y="2421004"/>
                  <a:pt x="3117773" y="2401679"/>
                </a:cubicBezTo>
                <a:cubicBezTo>
                  <a:pt x="3054621" y="2306946"/>
                  <a:pt x="3130342" y="2426814"/>
                  <a:pt x="3084723" y="2335577"/>
                </a:cubicBezTo>
                <a:cubicBezTo>
                  <a:pt x="3078802" y="2323734"/>
                  <a:pt x="3069119" y="2314101"/>
                  <a:pt x="3062689" y="2302527"/>
                </a:cubicBezTo>
                <a:cubicBezTo>
                  <a:pt x="3050725" y="2280993"/>
                  <a:pt x="3039113" y="2259166"/>
                  <a:pt x="3029638" y="2236426"/>
                </a:cubicBezTo>
                <a:cubicBezTo>
                  <a:pt x="3020705" y="2214987"/>
                  <a:pt x="3014949" y="2192358"/>
                  <a:pt x="3007605" y="2170324"/>
                </a:cubicBezTo>
                <a:cubicBezTo>
                  <a:pt x="3003933" y="2159307"/>
                  <a:pt x="3003030" y="2146936"/>
                  <a:pt x="2996588" y="2137274"/>
                </a:cubicBezTo>
                <a:cubicBezTo>
                  <a:pt x="2943878" y="2058210"/>
                  <a:pt x="2971245" y="2089898"/>
                  <a:pt x="2919470" y="2038122"/>
                </a:cubicBezTo>
                <a:cubicBezTo>
                  <a:pt x="2915798" y="2027105"/>
                  <a:pt x="2913647" y="2015458"/>
                  <a:pt x="2908453" y="2005071"/>
                </a:cubicBezTo>
                <a:cubicBezTo>
                  <a:pt x="2888221" y="1964608"/>
                  <a:pt x="2874874" y="1965896"/>
                  <a:pt x="2842352" y="1927953"/>
                </a:cubicBezTo>
                <a:cubicBezTo>
                  <a:pt x="2833735" y="1917900"/>
                  <a:pt x="2827663" y="1905920"/>
                  <a:pt x="2820318" y="1894903"/>
                </a:cubicBezTo>
                <a:cubicBezTo>
                  <a:pt x="2809276" y="1861777"/>
                  <a:pt x="2810998" y="1857279"/>
                  <a:pt x="2787267" y="1828802"/>
                </a:cubicBezTo>
                <a:cubicBezTo>
                  <a:pt x="2777293" y="1816833"/>
                  <a:pt x="2763782" y="1808049"/>
                  <a:pt x="2754217" y="1795751"/>
                </a:cubicBezTo>
                <a:cubicBezTo>
                  <a:pt x="2685009" y="1706770"/>
                  <a:pt x="2741080" y="1750271"/>
                  <a:pt x="2677099" y="1707616"/>
                </a:cubicBezTo>
                <a:cubicBezTo>
                  <a:pt x="2662410" y="1685582"/>
                  <a:pt x="2655065" y="1656204"/>
                  <a:pt x="2633031" y="1641515"/>
                </a:cubicBezTo>
                <a:cubicBezTo>
                  <a:pt x="2593294" y="1615024"/>
                  <a:pt x="2564062" y="1598657"/>
                  <a:pt x="2533879" y="1553380"/>
                </a:cubicBezTo>
                <a:cubicBezTo>
                  <a:pt x="2471451" y="1459733"/>
                  <a:pt x="2574277" y="1604798"/>
                  <a:pt x="2445744" y="1476262"/>
                </a:cubicBezTo>
                <a:cubicBezTo>
                  <a:pt x="2392315" y="1422831"/>
                  <a:pt x="2418962" y="1443717"/>
                  <a:pt x="2368626" y="1410161"/>
                </a:cubicBezTo>
                <a:cubicBezTo>
                  <a:pt x="2322113" y="1340389"/>
                  <a:pt x="2374745" y="1410159"/>
                  <a:pt x="2313542" y="1355076"/>
                </a:cubicBezTo>
                <a:cubicBezTo>
                  <a:pt x="2189998" y="1243886"/>
                  <a:pt x="2280171" y="1307123"/>
                  <a:pt x="2203373" y="1255924"/>
                </a:cubicBezTo>
                <a:cubicBezTo>
                  <a:pt x="2149686" y="1175393"/>
                  <a:pt x="2216014" y="1260231"/>
                  <a:pt x="2148289" y="1211857"/>
                </a:cubicBezTo>
                <a:cubicBezTo>
                  <a:pt x="2131385" y="1199783"/>
                  <a:pt x="2119994" y="1181309"/>
                  <a:pt x="2104221" y="1167790"/>
                </a:cubicBezTo>
                <a:cubicBezTo>
                  <a:pt x="2094168" y="1159173"/>
                  <a:pt x="2081343" y="1154232"/>
                  <a:pt x="2071171" y="1145756"/>
                </a:cubicBezTo>
                <a:cubicBezTo>
                  <a:pt x="2016156" y="1099909"/>
                  <a:pt x="2063151" y="1121049"/>
                  <a:pt x="2005070" y="1101688"/>
                </a:cubicBezTo>
                <a:lnTo>
                  <a:pt x="1905918" y="1002537"/>
                </a:lnTo>
                <a:cubicBezTo>
                  <a:pt x="1894901" y="991520"/>
                  <a:pt x="1881509" y="982450"/>
                  <a:pt x="1872867" y="969486"/>
                </a:cubicBezTo>
                <a:cubicBezTo>
                  <a:pt x="1843490" y="925418"/>
                  <a:pt x="1861851" y="943779"/>
                  <a:pt x="1817783" y="914402"/>
                </a:cubicBezTo>
                <a:lnTo>
                  <a:pt x="1729648" y="782199"/>
                </a:lnTo>
                <a:cubicBezTo>
                  <a:pt x="1729644" y="782194"/>
                  <a:pt x="1685583" y="716103"/>
                  <a:pt x="1685580" y="716098"/>
                </a:cubicBezTo>
                <a:cubicBezTo>
                  <a:pt x="1678236" y="701409"/>
                  <a:pt x="1671997" y="686113"/>
                  <a:pt x="1663547" y="672030"/>
                </a:cubicBezTo>
                <a:cubicBezTo>
                  <a:pt x="1649923" y="649322"/>
                  <a:pt x="1627853" y="631051"/>
                  <a:pt x="1619479" y="605929"/>
                </a:cubicBezTo>
                <a:cubicBezTo>
                  <a:pt x="1615807" y="594912"/>
                  <a:pt x="1614903" y="582541"/>
                  <a:pt x="1608462" y="572879"/>
                </a:cubicBezTo>
                <a:cubicBezTo>
                  <a:pt x="1599820" y="559915"/>
                  <a:pt x="1584977" y="552126"/>
                  <a:pt x="1575412" y="539828"/>
                </a:cubicBezTo>
                <a:cubicBezTo>
                  <a:pt x="1559154" y="518925"/>
                  <a:pt x="1546033" y="495761"/>
                  <a:pt x="1531344" y="473727"/>
                </a:cubicBezTo>
                <a:cubicBezTo>
                  <a:pt x="1523999" y="462710"/>
                  <a:pt x="1520328" y="448020"/>
                  <a:pt x="1509311" y="440676"/>
                </a:cubicBezTo>
                <a:lnTo>
                  <a:pt x="1476260" y="418643"/>
                </a:lnTo>
                <a:cubicBezTo>
                  <a:pt x="1379551" y="273577"/>
                  <a:pt x="1476805" y="410097"/>
                  <a:pt x="1399142" y="319491"/>
                </a:cubicBezTo>
                <a:cubicBezTo>
                  <a:pt x="1344480" y="255720"/>
                  <a:pt x="1391224" y="292178"/>
                  <a:pt x="1333041" y="253390"/>
                </a:cubicBezTo>
                <a:cubicBezTo>
                  <a:pt x="1292646" y="192797"/>
                  <a:pt x="1333041" y="244209"/>
                  <a:pt x="1277956" y="198305"/>
                </a:cubicBezTo>
                <a:cubicBezTo>
                  <a:pt x="1265987" y="188331"/>
                  <a:pt x="1257204" y="174820"/>
                  <a:pt x="1244906" y="165255"/>
                </a:cubicBezTo>
                <a:cubicBezTo>
                  <a:pt x="1224003" y="148997"/>
                  <a:pt x="1200839" y="135876"/>
                  <a:pt x="1178805" y="121187"/>
                </a:cubicBezTo>
                <a:lnTo>
                  <a:pt x="1145754" y="99153"/>
                </a:lnTo>
                <a:cubicBezTo>
                  <a:pt x="1138409" y="88136"/>
                  <a:pt x="1134948" y="73120"/>
                  <a:pt x="1123720" y="66103"/>
                </a:cubicBezTo>
                <a:cubicBezTo>
                  <a:pt x="1078780" y="38015"/>
                  <a:pt x="991469" y="37454"/>
                  <a:pt x="947450" y="33052"/>
                </a:cubicBezTo>
                <a:cubicBezTo>
                  <a:pt x="898250" y="16651"/>
                  <a:pt x="916158" y="20712"/>
                  <a:pt x="848299" y="11018"/>
                </a:cubicBezTo>
                <a:cubicBezTo>
                  <a:pt x="767996" y="-453"/>
                  <a:pt x="788347" y="2"/>
                  <a:pt x="749147" y="2"/>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953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690753" y="24423"/>
            <a:ext cx="5785990" cy="7764667"/>
          </a:xfrm>
          <a:prstGeom prst="rect">
            <a:avLst/>
          </a:prstGeom>
        </p:spPr>
      </p:pic>
      <p:sp>
        <p:nvSpPr>
          <p:cNvPr id="2" name="TextBox 1"/>
          <p:cNvSpPr txBox="1"/>
          <p:nvPr/>
        </p:nvSpPr>
        <p:spPr>
          <a:xfrm>
            <a:off x="228599" y="533400"/>
            <a:ext cx="8903415"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1" name="TextBox 10"/>
          <p:cNvSpPr txBox="1"/>
          <p:nvPr/>
        </p:nvSpPr>
        <p:spPr>
          <a:xfrm>
            <a:off x="6248400" y="1806313"/>
            <a:ext cx="1981200" cy="1200329"/>
          </a:xfrm>
          <a:prstGeom prst="rect">
            <a:avLst/>
          </a:prstGeom>
          <a:noFill/>
        </p:spPr>
        <p:txBody>
          <a:bodyPr wrap="square" rtlCol="0">
            <a:spAutoFit/>
          </a:bodyPr>
          <a:lstStyle/>
          <a:p>
            <a:r>
              <a:rPr lang="en-US" b="1" dirty="0">
                <a:solidFill>
                  <a:srgbClr val="FF0000"/>
                </a:solidFill>
              </a:rPr>
              <a:t>Type II pneumocyte</a:t>
            </a:r>
          </a:p>
          <a:p>
            <a:r>
              <a:rPr lang="en-US" b="1" dirty="0">
                <a:solidFill>
                  <a:srgbClr val="FF0000"/>
                </a:solidFill>
              </a:rPr>
              <a:t>(lamellar bodies washed out)</a:t>
            </a:r>
          </a:p>
        </p:txBody>
      </p:sp>
      <p:sp>
        <p:nvSpPr>
          <p:cNvPr id="6" name="Freeform 5"/>
          <p:cNvSpPr/>
          <p:nvPr/>
        </p:nvSpPr>
        <p:spPr>
          <a:xfrm>
            <a:off x="1870129" y="1117970"/>
            <a:ext cx="3673098" cy="2023020"/>
          </a:xfrm>
          <a:custGeom>
            <a:avLst/>
            <a:gdLst>
              <a:gd name="connsiteX0" fmla="*/ 2035444 w 3673098"/>
              <a:gd name="connsiteY0" fmla="*/ 90898 h 2023020"/>
              <a:gd name="connsiteX1" fmla="*/ 1988949 w 3673098"/>
              <a:gd name="connsiteY1" fmla="*/ 85732 h 2023020"/>
              <a:gd name="connsiteX2" fmla="*/ 1963118 w 3673098"/>
              <a:gd name="connsiteY2" fmla="*/ 80566 h 2023020"/>
              <a:gd name="connsiteX3" fmla="*/ 1916624 w 3673098"/>
              <a:gd name="connsiteY3" fmla="*/ 75399 h 2023020"/>
              <a:gd name="connsiteX4" fmla="*/ 1901125 w 3673098"/>
              <a:gd name="connsiteY4" fmla="*/ 70233 h 2023020"/>
              <a:gd name="connsiteX5" fmla="*/ 1854630 w 3673098"/>
              <a:gd name="connsiteY5" fmla="*/ 59901 h 2023020"/>
              <a:gd name="connsiteX6" fmla="*/ 1787471 w 3673098"/>
              <a:gd name="connsiteY6" fmla="*/ 44403 h 2023020"/>
              <a:gd name="connsiteX7" fmla="*/ 1740976 w 3673098"/>
              <a:gd name="connsiteY7" fmla="*/ 34071 h 2023020"/>
              <a:gd name="connsiteX8" fmla="*/ 1709979 w 3673098"/>
              <a:gd name="connsiteY8" fmla="*/ 28905 h 2023020"/>
              <a:gd name="connsiteX9" fmla="*/ 1642820 w 3673098"/>
              <a:gd name="connsiteY9" fmla="*/ 23738 h 2023020"/>
              <a:gd name="connsiteX10" fmla="*/ 1601491 w 3673098"/>
              <a:gd name="connsiteY10" fmla="*/ 18572 h 2023020"/>
              <a:gd name="connsiteX11" fmla="*/ 1544664 w 3673098"/>
              <a:gd name="connsiteY11" fmla="*/ 13406 h 2023020"/>
              <a:gd name="connsiteX12" fmla="*/ 1338020 w 3673098"/>
              <a:gd name="connsiteY12" fmla="*/ 13406 h 2023020"/>
              <a:gd name="connsiteX13" fmla="*/ 1317356 w 3673098"/>
              <a:gd name="connsiteY13" fmla="*/ 18572 h 2023020"/>
              <a:gd name="connsiteX14" fmla="*/ 1276027 w 3673098"/>
              <a:gd name="connsiteY14" fmla="*/ 28905 h 2023020"/>
              <a:gd name="connsiteX15" fmla="*/ 1234698 w 3673098"/>
              <a:gd name="connsiteY15" fmla="*/ 39237 h 2023020"/>
              <a:gd name="connsiteX16" fmla="*/ 1219200 w 3673098"/>
              <a:gd name="connsiteY16" fmla="*/ 49569 h 2023020"/>
              <a:gd name="connsiteX17" fmla="*/ 1188203 w 3673098"/>
              <a:gd name="connsiteY17" fmla="*/ 59901 h 2023020"/>
              <a:gd name="connsiteX18" fmla="*/ 1172705 w 3673098"/>
              <a:gd name="connsiteY18" fmla="*/ 70233 h 2023020"/>
              <a:gd name="connsiteX19" fmla="*/ 1162373 w 3673098"/>
              <a:gd name="connsiteY19" fmla="*/ 80566 h 2023020"/>
              <a:gd name="connsiteX20" fmla="*/ 1146874 w 3673098"/>
              <a:gd name="connsiteY20" fmla="*/ 85732 h 2023020"/>
              <a:gd name="connsiteX21" fmla="*/ 1105546 w 3673098"/>
              <a:gd name="connsiteY21" fmla="*/ 116728 h 2023020"/>
              <a:gd name="connsiteX22" fmla="*/ 1074549 w 3673098"/>
              <a:gd name="connsiteY22" fmla="*/ 137393 h 2023020"/>
              <a:gd name="connsiteX23" fmla="*/ 1038386 w 3673098"/>
              <a:gd name="connsiteY23" fmla="*/ 168389 h 2023020"/>
              <a:gd name="connsiteX24" fmla="*/ 1017722 w 3673098"/>
              <a:gd name="connsiteY24" fmla="*/ 194220 h 2023020"/>
              <a:gd name="connsiteX25" fmla="*/ 1002224 w 3673098"/>
              <a:gd name="connsiteY25" fmla="*/ 204552 h 2023020"/>
              <a:gd name="connsiteX26" fmla="*/ 976393 w 3673098"/>
              <a:gd name="connsiteY26" fmla="*/ 235549 h 2023020"/>
              <a:gd name="connsiteX27" fmla="*/ 955729 w 3673098"/>
              <a:gd name="connsiteY27" fmla="*/ 251047 h 2023020"/>
              <a:gd name="connsiteX28" fmla="*/ 945396 w 3673098"/>
              <a:gd name="connsiteY28" fmla="*/ 266545 h 2023020"/>
              <a:gd name="connsiteX29" fmla="*/ 929898 w 3673098"/>
              <a:gd name="connsiteY29" fmla="*/ 282044 h 2023020"/>
              <a:gd name="connsiteX30" fmla="*/ 919566 w 3673098"/>
              <a:gd name="connsiteY30" fmla="*/ 297542 h 2023020"/>
              <a:gd name="connsiteX31" fmla="*/ 904068 w 3673098"/>
              <a:gd name="connsiteY31" fmla="*/ 307874 h 2023020"/>
              <a:gd name="connsiteX32" fmla="*/ 867905 w 3673098"/>
              <a:gd name="connsiteY32" fmla="*/ 349203 h 2023020"/>
              <a:gd name="connsiteX33" fmla="*/ 857573 w 3673098"/>
              <a:gd name="connsiteY33" fmla="*/ 364701 h 2023020"/>
              <a:gd name="connsiteX34" fmla="*/ 842074 w 3673098"/>
              <a:gd name="connsiteY34" fmla="*/ 369867 h 2023020"/>
              <a:gd name="connsiteX35" fmla="*/ 826576 w 3673098"/>
              <a:gd name="connsiteY35" fmla="*/ 390532 h 2023020"/>
              <a:gd name="connsiteX36" fmla="*/ 816244 w 3673098"/>
              <a:gd name="connsiteY36" fmla="*/ 406030 h 2023020"/>
              <a:gd name="connsiteX37" fmla="*/ 774915 w 3673098"/>
              <a:gd name="connsiteY37" fmla="*/ 457691 h 2023020"/>
              <a:gd name="connsiteX38" fmla="*/ 749085 w 3673098"/>
              <a:gd name="connsiteY38" fmla="*/ 493854 h 2023020"/>
              <a:gd name="connsiteX39" fmla="*/ 723254 w 3673098"/>
              <a:gd name="connsiteY39" fmla="*/ 519684 h 2023020"/>
              <a:gd name="connsiteX40" fmla="*/ 707756 w 3673098"/>
              <a:gd name="connsiteY40" fmla="*/ 535183 h 2023020"/>
              <a:gd name="connsiteX41" fmla="*/ 681925 w 3673098"/>
              <a:gd name="connsiteY41" fmla="*/ 576511 h 2023020"/>
              <a:gd name="connsiteX42" fmla="*/ 656095 w 3673098"/>
              <a:gd name="connsiteY42" fmla="*/ 612674 h 2023020"/>
              <a:gd name="connsiteX43" fmla="*/ 640596 w 3673098"/>
              <a:gd name="connsiteY43" fmla="*/ 628172 h 2023020"/>
              <a:gd name="connsiteX44" fmla="*/ 635430 w 3673098"/>
              <a:gd name="connsiteY44" fmla="*/ 643671 h 2023020"/>
              <a:gd name="connsiteX45" fmla="*/ 619932 w 3673098"/>
              <a:gd name="connsiteY45" fmla="*/ 664335 h 2023020"/>
              <a:gd name="connsiteX46" fmla="*/ 599268 w 3673098"/>
              <a:gd name="connsiteY46" fmla="*/ 695332 h 2023020"/>
              <a:gd name="connsiteX47" fmla="*/ 588935 w 3673098"/>
              <a:gd name="connsiteY47" fmla="*/ 710830 h 2023020"/>
              <a:gd name="connsiteX48" fmla="*/ 568271 w 3673098"/>
              <a:gd name="connsiteY48" fmla="*/ 741827 h 2023020"/>
              <a:gd name="connsiteX49" fmla="*/ 552773 w 3673098"/>
              <a:gd name="connsiteY49" fmla="*/ 777989 h 2023020"/>
              <a:gd name="connsiteX50" fmla="*/ 542440 w 3673098"/>
              <a:gd name="connsiteY50" fmla="*/ 788322 h 2023020"/>
              <a:gd name="connsiteX51" fmla="*/ 521776 w 3673098"/>
              <a:gd name="connsiteY51" fmla="*/ 834816 h 2023020"/>
              <a:gd name="connsiteX52" fmla="*/ 511444 w 3673098"/>
              <a:gd name="connsiteY52" fmla="*/ 845149 h 2023020"/>
              <a:gd name="connsiteX53" fmla="*/ 506278 w 3673098"/>
              <a:gd name="connsiteY53" fmla="*/ 860647 h 2023020"/>
              <a:gd name="connsiteX54" fmla="*/ 490779 w 3673098"/>
              <a:gd name="connsiteY54" fmla="*/ 870979 h 2023020"/>
              <a:gd name="connsiteX55" fmla="*/ 470115 w 3673098"/>
              <a:gd name="connsiteY55" fmla="*/ 886477 h 2023020"/>
              <a:gd name="connsiteX56" fmla="*/ 454617 w 3673098"/>
              <a:gd name="connsiteY56" fmla="*/ 901976 h 2023020"/>
              <a:gd name="connsiteX57" fmla="*/ 439118 w 3673098"/>
              <a:gd name="connsiteY57" fmla="*/ 912308 h 2023020"/>
              <a:gd name="connsiteX58" fmla="*/ 423620 w 3673098"/>
              <a:gd name="connsiteY58" fmla="*/ 927806 h 2023020"/>
              <a:gd name="connsiteX59" fmla="*/ 356461 w 3673098"/>
              <a:gd name="connsiteY59" fmla="*/ 969135 h 2023020"/>
              <a:gd name="connsiteX60" fmla="*/ 325464 w 3673098"/>
              <a:gd name="connsiteY60" fmla="*/ 984633 h 2023020"/>
              <a:gd name="connsiteX61" fmla="*/ 294468 w 3673098"/>
              <a:gd name="connsiteY61" fmla="*/ 1010464 h 2023020"/>
              <a:gd name="connsiteX62" fmla="*/ 263471 w 3673098"/>
              <a:gd name="connsiteY62" fmla="*/ 1041461 h 2023020"/>
              <a:gd name="connsiteX63" fmla="*/ 247973 w 3673098"/>
              <a:gd name="connsiteY63" fmla="*/ 1056959 h 2023020"/>
              <a:gd name="connsiteX64" fmla="*/ 227308 w 3673098"/>
              <a:gd name="connsiteY64" fmla="*/ 1072457 h 2023020"/>
              <a:gd name="connsiteX65" fmla="*/ 201478 w 3673098"/>
              <a:gd name="connsiteY65" fmla="*/ 1108620 h 2023020"/>
              <a:gd name="connsiteX66" fmla="*/ 196312 w 3673098"/>
              <a:gd name="connsiteY66" fmla="*/ 1124118 h 2023020"/>
              <a:gd name="connsiteX67" fmla="*/ 175647 w 3673098"/>
              <a:gd name="connsiteY67" fmla="*/ 1144783 h 2023020"/>
              <a:gd name="connsiteX68" fmla="*/ 149817 w 3673098"/>
              <a:gd name="connsiteY68" fmla="*/ 1191277 h 2023020"/>
              <a:gd name="connsiteX69" fmla="*/ 139485 w 3673098"/>
              <a:gd name="connsiteY69" fmla="*/ 1206776 h 2023020"/>
              <a:gd name="connsiteX70" fmla="*/ 113654 w 3673098"/>
              <a:gd name="connsiteY70" fmla="*/ 1268769 h 2023020"/>
              <a:gd name="connsiteX71" fmla="*/ 103322 w 3673098"/>
              <a:gd name="connsiteY71" fmla="*/ 1299766 h 2023020"/>
              <a:gd name="connsiteX72" fmla="*/ 92990 w 3673098"/>
              <a:gd name="connsiteY72" fmla="*/ 1315264 h 2023020"/>
              <a:gd name="connsiteX73" fmla="*/ 82657 w 3673098"/>
              <a:gd name="connsiteY73" fmla="*/ 1346261 h 2023020"/>
              <a:gd name="connsiteX74" fmla="*/ 72325 w 3673098"/>
              <a:gd name="connsiteY74" fmla="*/ 1361759 h 2023020"/>
              <a:gd name="connsiteX75" fmla="*/ 56827 w 3673098"/>
              <a:gd name="connsiteY75" fmla="*/ 1392755 h 2023020"/>
              <a:gd name="connsiteX76" fmla="*/ 36163 w 3673098"/>
              <a:gd name="connsiteY76" fmla="*/ 1439250 h 2023020"/>
              <a:gd name="connsiteX77" fmla="*/ 15498 w 3673098"/>
              <a:gd name="connsiteY77" fmla="*/ 1496077 h 2023020"/>
              <a:gd name="connsiteX78" fmla="*/ 10332 w 3673098"/>
              <a:gd name="connsiteY78" fmla="*/ 1516742 h 2023020"/>
              <a:gd name="connsiteX79" fmla="*/ 5166 w 3673098"/>
              <a:gd name="connsiteY79" fmla="*/ 1532240 h 2023020"/>
              <a:gd name="connsiteX80" fmla="*/ 0 w 3673098"/>
              <a:gd name="connsiteY80" fmla="*/ 1583901 h 2023020"/>
              <a:gd name="connsiteX81" fmla="*/ 5166 w 3673098"/>
              <a:gd name="connsiteY81" fmla="*/ 1666559 h 2023020"/>
              <a:gd name="connsiteX82" fmla="*/ 20664 w 3673098"/>
              <a:gd name="connsiteY82" fmla="*/ 1671725 h 2023020"/>
              <a:gd name="connsiteX83" fmla="*/ 41329 w 3673098"/>
              <a:gd name="connsiteY83" fmla="*/ 1676891 h 2023020"/>
              <a:gd name="connsiteX84" fmla="*/ 98156 w 3673098"/>
              <a:gd name="connsiteY84" fmla="*/ 1692389 h 2023020"/>
              <a:gd name="connsiteX85" fmla="*/ 299634 w 3673098"/>
              <a:gd name="connsiteY85" fmla="*/ 1702722 h 2023020"/>
              <a:gd name="connsiteX86" fmla="*/ 418454 w 3673098"/>
              <a:gd name="connsiteY86" fmla="*/ 1713054 h 2023020"/>
              <a:gd name="connsiteX87" fmla="*/ 459783 w 3673098"/>
              <a:gd name="connsiteY87" fmla="*/ 1733718 h 2023020"/>
              <a:gd name="connsiteX88" fmla="*/ 495946 w 3673098"/>
              <a:gd name="connsiteY88" fmla="*/ 1754383 h 2023020"/>
              <a:gd name="connsiteX89" fmla="*/ 532108 w 3673098"/>
              <a:gd name="connsiteY89" fmla="*/ 1769881 h 2023020"/>
              <a:gd name="connsiteX90" fmla="*/ 547607 w 3673098"/>
              <a:gd name="connsiteY90" fmla="*/ 1785379 h 2023020"/>
              <a:gd name="connsiteX91" fmla="*/ 563105 w 3673098"/>
              <a:gd name="connsiteY91" fmla="*/ 1790545 h 2023020"/>
              <a:gd name="connsiteX92" fmla="*/ 583769 w 3673098"/>
              <a:gd name="connsiteY92" fmla="*/ 1800877 h 2023020"/>
              <a:gd name="connsiteX93" fmla="*/ 599268 w 3673098"/>
              <a:gd name="connsiteY93" fmla="*/ 1811210 h 2023020"/>
              <a:gd name="connsiteX94" fmla="*/ 645763 w 3673098"/>
              <a:gd name="connsiteY94" fmla="*/ 1826708 h 2023020"/>
              <a:gd name="connsiteX95" fmla="*/ 676759 w 3673098"/>
              <a:gd name="connsiteY95" fmla="*/ 1837040 h 2023020"/>
              <a:gd name="connsiteX96" fmla="*/ 769749 w 3673098"/>
              <a:gd name="connsiteY96" fmla="*/ 1873203 h 2023020"/>
              <a:gd name="connsiteX97" fmla="*/ 790413 w 3673098"/>
              <a:gd name="connsiteY97" fmla="*/ 1878369 h 2023020"/>
              <a:gd name="connsiteX98" fmla="*/ 836908 w 3673098"/>
              <a:gd name="connsiteY98" fmla="*/ 1888701 h 2023020"/>
              <a:gd name="connsiteX99" fmla="*/ 888569 w 3673098"/>
              <a:gd name="connsiteY99" fmla="*/ 1904199 h 2023020"/>
              <a:gd name="connsiteX100" fmla="*/ 950563 w 3673098"/>
              <a:gd name="connsiteY100" fmla="*/ 1914532 h 2023020"/>
              <a:gd name="connsiteX101" fmla="*/ 1146874 w 3673098"/>
              <a:gd name="connsiteY101" fmla="*/ 1904199 h 2023020"/>
              <a:gd name="connsiteX102" fmla="*/ 1177871 w 3673098"/>
              <a:gd name="connsiteY102" fmla="*/ 1899033 h 2023020"/>
              <a:gd name="connsiteX103" fmla="*/ 1224366 w 3673098"/>
              <a:gd name="connsiteY103" fmla="*/ 1893867 h 2023020"/>
              <a:gd name="connsiteX104" fmla="*/ 1250196 w 3673098"/>
              <a:gd name="connsiteY104" fmla="*/ 1888701 h 2023020"/>
              <a:gd name="connsiteX105" fmla="*/ 1281193 w 3673098"/>
              <a:gd name="connsiteY105" fmla="*/ 1883535 h 2023020"/>
              <a:gd name="connsiteX106" fmla="*/ 1327688 w 3673098"/>
              <a:gd name="connsiteY106" fmla="*/ 1878369 h 2023020"/>
              <a:gd name="connsiteX107" fmla="*/ 1451674 w 3673098"/>
              <a:gd name="connsiteY107" fmla="*/ 1878369 h 2023020"/>
              <a:gd name="connsiteX108" fmla="*/ 1622156 w 3673098"/>
              <a:gd name="connsiteY108" fmla="*/ 1888701 h 2023020"/>
              <a:gd name="connsiteX109" fmla="*/ 1771973 w 3673098"/>
              <a:gd name="connsiteY109" fmla="*/ 1899033 h 2023020"/>
              <a:gd name="connsiteX110" fmla="*/ 1880461 w 3673098"/>
              <a:gd name="connsiteY110" fmla="*/ 1909366 h 2023020"/>
              <a:gd name="connsiteX111" fmla="*/ 1963118 w 3673098"/>
              <a:gd name="connsiteY111" fmla="*/ 1919698 h 2023020"/>
              <a:gd name="connsiteX112" fmla="*/ 2133600 w 3673098"/>
              <a:gd name="connsiteY112" fmla="*/ 1930030 h 2023020"/>
              <a:gd name="connsiteX113" fmla="*/ 2211091 w 3673098"/>
              <a:gd name="connsiteY113" fmla="*/ 1935196 h 2023020"/>
              <a:gd name="connsiteX114" fmla="*/ 2252420 w 3673098"/>
              <a:gd name="connsiteY114" fmla="*/ 1940362 h 2023020"/>
              <a:gd name="connsiteX115" fmla="*/ 2397071 w 3673098"/>
              <a:gd name="connsiteY115" fmla="*/ 1945528 h 2023020"/>
              <a:gd name="connsiteX116" fmla="*/ 2453898 w 3673098"/>
              <a:gd name="connsiteY116" fmla="*/ 1950694 h 2023020"/>
              <a:gd name="connsiteX117" fmla="*/ 2495227 w 3673098"/>
              <a:gd name="connsiteY117" fmla="*/ 1955861 h 2023020"/>
              <a:gd name="connsiteX118" fmla="*/ 2619213 w 3673098"/>
              <a:gd name="connsiteY118" fmla="*/ 1961027 h 2023020"/>
              <a:gd name="connsiteX119" fmla="*/ 2676040 w 3673098"/>
              <a:gd name="connsiteY119" fmla="*/ 1966193 h 2023020"/>
              <a:gd name="connsiteX120" fmla="*/ 2820691 w 3673098"/>
              <a:gd name="connsiteY120" fmla="*/ 1971359 h 2023020"/>
              <a:gd name="connsiteX121" fmla="*/ 2836190 w 3673098"/>
              <a:gd name="connsiteY121" fmla="*/ 1976525 h 2023020"/>
              <a:gd name="connsiteX122" fmla="*/ 2877518 w 3673098"/>
              <a:gd name="connsiteY122" fmla="*/ 1981691 h 2023020"/>
              <a:gd name="connsiteX123" fmla="*/ 2929179 w 3673098"/>
              <a:gd name="connsiteY123" fmla="*/ 1986857 h 2023020"/>
              <a:gd name="connsiteX124" fmla="*/ 2970508 w 3673098"/>
              <a:gd name="connsiteY124" fmla="*/ 1992023 h 2023020"/>
              <a:gd name="connsiteX125" fmla="*/ 3063498 w 3673098"/>
              <a:gd name="connsiteY125" fmla="*/ 1997189 h 2023020"/>
              <a:gd name="connsiteX126" fmla="*/ 3182318 w 3673098"/>
              <a:gd name="connsiteY126" fmla="*/ 2007522 h 2023020"/>
              <a:gd name="connsiteX127" fmla="*/ 3326969 w 3673098"/>
              <a:gd name="connsiteY127" fmla="*/ 2012688 h 2023020"/>
              <a:gd name="connsiteX128" fmla="*/ 3414793 w 3673098"/>
              <a:gd name="connsiteY128" fmla="*/ 2023020 h 2023020"/>
              <a:gd name="connsiteX129" fmla="*/ 3538779 w 3673098"/>
              <a:gd name="connsiteY129" fmla="*/ 2017854 h 2023020"/>
              <a:gd name="connsiteX130" fmla="*/ 3569776 w 3673098"/>
              <a:gd name="connsiteY130" fmla="*/ 2012688 h 2023020"/>
              <a:gd name="connsiteX131" fmla="*/ 3590440 w 3673098"/>
              <a:gd name="connsiteY131" fmla="*/ 2002355 h 2023020"/>
              <a:gd name="connsiteX132" fmla="*/ 3605939 w 3673098"/>
              <a:gd name="connsiteY132" fmla="*/ 1997189 h 2023020"/>
              <a:gd name="connsiteX133" fmla="*/ 3611105 w 3673098"/>
              <a:gd name="connsiteY133" fmla="*/ 1981691 h 2023020"/>
              <a:gd name="connsiteX134" fmla="*/ 3642102 w 3673098"/>
              <a:gd name="connsiteY134" fmla="*/ 1940362 h 2023020"/>
              <a:gd name="connsiteX135" fmla="*/ 3657600 w 3673098"/>
              <a:gd name="connsiteY135" fmla="*/ 1904199 h 2023020"/>
              <a:gd name="connsiteX136" fmla="*/ 3667932 w 3673098"/>
              <a:gd name="connsiteY136" fmla="*/ 1873203 h 2023020"/>
              <a:gd name="connsiteX137" fmla="*/ 3673098 w 3673098"/>
              <a:gd name="connsiteY137" fmla="*/ 1857705 h 2023020"/>
              <a:gd name="connsiteX138" fmla="*/ 3667932 w 3673098"/>
              <a:gd name="connsiteY138" fmla="*/ 1744050 h 2023020"/>
              <a:gd name="connsiteX139" fmla="*/ 3662766 w 3673098"/>
              <a:gd name="connsiteY139" fmla="*/ 1728552 h 2023020"/>
              <a:gd name="connsiteX140" fmla="*/ 3657600 w 3673098"/>
              <a:gd name="connsiteY140" fmla="*/ 1702722 h 2023020"/>
              <a:gd name="connsiteX141" fmla="*/ 3647268 w 3673098"/>
              <a:gd name="connsiteY141" fmla="*/ 1687223 h 2023020"/>
              <a:gd name="connsiteX142" fmla="*/ 3636935 w 3673098"/>
              <a:gd name="connsiteY142" fmla="*/ 1656227 h 2023020"/>
              <a:gd name="connsiteX143" fmla="*/ 3616271 w 3673098"/>
              <a:gd name="connsiteY143" fmla="*/ 1620064 h 2023020"/>
              <a:gd name="connsiteX144" fmla="*/ 3611105 w 3673098"/>
              <a:gd name="connsiteY144" fmla="*/ 1604566 h 2023020"/>
              <a:gd name="connsiteX145" fmla="*/ 3600773 w 3673098"/>
              <a:gd name="connsiteY145" fmla="*/ 1589067 h 2023020"/>
              <a:gd name="connsiteX146" fmla="*/ 3590440 w 3673098"/>
              <a:gd name="connsiteY146" fmla="*/ 1568403 h 2023020"/>
              <a:gd name="connsiteX147" fmla="*/ 3574942 w 3673098"/>
              <a:gd name="connsiteY147" fmla="*/ 1547738 h 2023020"/>
              <a:gd name="connsiteX148" fmla="*/ 3543946 w 3673098"/>
              <a:gd name="connsiteY148" fmla="*/ 1496077 h 2023020"/>
              <a:gd name="connsiteX149" fmla="*/ 3528447 w 3673098"/>
              <a:gd name="connsiteY149" fmla="*/ 1475413 h 2023020"/>
              <a:gd name="connsiteX150" fmla="*/ 3518115 w 3673098"/>
              <a:gd name="connsiteY150" fmla="*/ 1459915 h 2023020"/>
              <a:gd name="connsiteX151" fmla="*/ 3502617 w 3673098"/>
              <a:gd name="connsiteY151" fmla="*/ 1444416 h 2023020"/>
              <a:gd name="connsiteX152" fmla="*/ 3476786 w 3673098"/>
              <a:gd name="connsiteY152" fmla="*/ 1418586 h 2023020"/>
              <a:gd name="connsiteX153" fmla="*/ 3466454 w 3673098"/>
              <a:gd name="connsiteY153" fmla="*/ 1403088 h 2023020"/>
              <a:gd name="connsiteX154" fmla="*/ 3450956 w 3673098"/>
              <a:gd name="connsiteY154" fmla="*/ 1372091 h 2023020"/>
              <a:gd name="connsiteX155" fmla="*/ 3435457 w 3673098"/>
              <a:gd name="connsiteY155" fmla="*/ 1356593 h 2023020"/>
              <a:gd name="connsiteX156" fmla="*/ 3388963 w 3673098"/>
              <a:gd name="connsiteY156" fmla="*/ 1294599 h 2023020"/>
              <a:gd name="connsiteX157" fmla="*/ 3368298 w 3673098"/>
              <a:gd name="connsiteY157" fmla="*/ 1273935 h 2023020"/>
              <a:gd name="connsiteX158" fmla="*/ 3357966 w 3673098"/>
              <a:gd name="connsiteY158" fmla="*/ 1253271 h 2023020"/>
              <a:gd name="connsiteX159" fmla="*/ 3347634 w 3673098"/>
              <a:gd name="connsiteY159" fmla="*/ 1242938 h 2023020"/>
              <a:gd name="connsiteX160" fmla="*/ 3337302 w 3673098"/>
              <a:gd name="connsiteY160" fmla="*/ 1222274 h 2023020"/>
              <a:gd name="connsiteX161" fmla="*/ 3311471 w 3673098"/>
              <a:gd name="connsiteY161" fmla="*/ 1196444 h 2023020"/>
              <a:gd name="connsiteX162" fmla="*/ 3306305 w 3673098"/>
              <a:gd name="connsiteY162" fmla="*/ 1175779 h 2023020"/>
              <a:gd name="connsiteX163" fmla="*/ 3285640 w 3673098"/>
              <a:gd name="connsiteY163" fmla="*/ 1149949 h 2023020"/>
              <a:gd name="connsiteX164" fmla="*/ 3275308 w 3673098"/>
              <a:gd name="connsiteY164" fmla="*/ 1134450 h 2023020"/>
              <a:gd name="connsiteX165" fmla="*/ 3259810 w 3673098"/>
              <a:gd name="connsiteY165" fmla="*/ 1113786 h 2023020"/>
              <a:gd name="connsiteX166" fmla="*/ 3249478 w 3673098"/>
              <a:gd name="connsiteY166" fmla="*/ 1098288 h 2023020"/>
              <a:gd name="connsiteX167" fmla="*/ 3213315 w 3673098"/>
              <a:gd name="connsiteY167" fmla="*/ 1067291 h 2023020"/>
              <a:gd name="connsiteX168" fmla="*/ 3166820 w 3673098"/>
              <a:gd name="connsiteY168" fmla="*/ 1005298 h 2023020"/>
              <a:gd name="connsiteX169" fmla="*/ 3135824 w 3673098"/>
              <a:gd name="connsiteY169" fmla="*/ 974301 h 2023020"/>
              <a:gd name="connsiteX170" fmla="*/ 3115159 w 3673098"/>
              <a:gd name="connsiteY170" fmla="*/ 953637 h 2023020"/>
              <a:gd name="connsiteX171" fmla="*/ 3104827 w 3673098"/>
              <a:gd name="connsiteY171" fmla="*/ 938138 h 2023020"/>
              <a:gd name="connsiteX172" fmla="*/ 3073830 w 3673098"/>
              <a:gd name="connsiteY172" fmla="*/ 912308 h 2023020"/>
              <a:gd name="connsiteX173" fmla="*/ 3058332 w 3673098"/>
              <a:gd name="connsiteY173" fmla="*/ 886477 h 2023020"/>
              <a:gd name="connsiteX174" fmla="*/ 3037668 w 3673098"/>
              <a:gd name="connsiteY174" fmla="*/ 870979 h 2023020"/>
              <a:gd name="connsiteX175" fmla="*/ 3011837 w 3673098"/>
              <a:gd name="connsiteY175" fmla="*/ 850315 h 2023020"/>
              <a:gd name="connsiteX176" fmla="*/ 3001505 w 3673098"/>
              <a:gd name="connsiteY176" fmla="*/ 834816 h 2023020"/>
              <a:gd name="connsiteX177" fmla="*/ 2975674 w 3673098"/>
              <a:gd name="connsiteY177" fmla="*/ 808986 h 2023020"/>
              <a:gd name="connsiteX178" fmla="*/ 2949844 w 3673098"/>
              <a:gd name="connsiteY178" fmla="*/ 783155 h 2023020"/>
              <a:gd name="connsiteX179" fmla="*/ 2929179 w 3673098"/>
              <a:gd name="connsiteY179" fmla="*/ 757325 h 2023020"/>
              <a:gd name="connsiteX180" fmla="*/ 2918847 w 3673098"/>
              <a:gd name="connsiteY180" fmla="*/ 741827 h 2023020"/>
              <a:gd name="connsiteX181" fmla="*/ 2908515 w 3673098"/>
              <a:gd name="connsiteY181" fmla="*/ 731494 h 2023020"/>
              <a:gd name="connsiteX182" fmla="*/ 2887851 w 3673098"/>
              <a:gd name="connsiteY182" fmla="*/ 700498 h 2023020"/>
              <a:gd name="connsiteX183" fmla="*/ 2856854 w 3673098"/>
              <a:gd name="connsiteY183" fmla="*/ 664335 h 2023020"/>
              <a:gd name="connsiteX184" fmla="*/ 2841356 w 3673098"/>
              <a:gd name="connsiteY184" fmla="*/ 648837 h 2023020"/>
              <a:gd name="connsiteX185" fmla="*/ 2831024 w 3673098"/>
              <a:gd name="connsiteY185" fmla="*/ 633338 h 2023020"/>
              <a:gd name="connsiteX186" fmla="*/ 2794861 w 3673098"/>
              <a:gd name="connsiteY186" fmla="*/ 597176 h 2023020"/>
              <a:gd name="connsiteX187" fmla="*/ 2779363 w 3673098"/>
              <a:gd name="connsiteY187" fmla="*/ 581677 h 2023020"/>
              <a:gd name="connsiteX188" fmla="*/ 2748366 w 3673098"/>
              <a:gd name="connsiteY188" fmla="*/ 550681 h 2023020"/>
              <a:gd name="connsiteX189" fmla="*/ 2727702 w 3673098"/>
              <a:gd name="connsiteY189" fmla="*/ 524850 h 2023020"/>
              <a:gd name="connsiteX190" fmla="*/ 2712203 w 3673098"/>
              <a:gd name="connsiteY190" fmla="*/ 514518 h 2023020"/>
              <a:gd name="connsiteX191" fmla="*/ 2686373 w 3673098"/>
              <a:gd name="connsiteY191" fmla="*/ 483522 h 2023020"/>
              <a:gd name="connsiteX192" fmla="*/ 2676040 w 3673098"/>
              <a:gd name="connsiteY192" fmla="*/ 468023 h 2023020"/>
              <a:gd name="connsiteX193" fmla="*/ 2655376 w 3673098"/>
              <a:gd name="connsiteY193" fmla="*/ 457691 h 2023020"/>
              <a:gd name="connsiteX194" fmla="*/ 2619213 w 3673098"/>
              <a:gd name="connsiteY194" fmla="*/ 421528 h 2023020"/>
              <a:gd name="connsiteX195" fmla="*/ 2572718 w 3673098"/>
              <a:gd name="connsiteY195" fmla="*/ 380199 h 2023020"/>
              <a:gd name="connsiteX196" fmla="*/ 2552054 w 3673098"/>
              <a:gd name="connsiteY196" fmla="*/ 364701 h 2023020"/>
              <a:gd name="connsiteX197" fmla="*/ 2515891 w 3673098"/>
              <a:gd name="connsiteY197" fmla="*/ 338871 h 2023020"/>
              <a:gd name="connsiteX198" fmla="*/ 2500393 w 3673098"/>
              <a:gd name="connsiteY198" fmla="*/ 323372 h 2023020"/>
              <a:gd name="connsiteX199" fmla="*/ 2479729 w 3673098"/>
              <a:gd name="connsiteY199" fmla="*/ 313040 h 2023020"/>
              <a:gd name="connsiteX200" fmla="*/ 2448732 w 3673098"/>
              <a:gd name="connsiteY200" fmla="*/ 292376 h 2023020"/>
              <a:gd name="connsiteX201" fmla="*/ 2422902 w 3673098"/>
              <a:gd name="connsiteY201" fmla="*/ 271711 h 2023020"/>
              <a:gd name="connsiteX202" fmla="*/ 2391905 w 3673098"/>
              <a:gd name="connsiteY202" fmla="*/ 256213 h 2023020"/>
              <a:gd name="connsiteX203" fmla="*/ 2360908 w 3673098"/>
              <a:gd name="connsiteY203" fmla="*/ 240715 h 2023020"/>
              <a:gd name="connsiteX204" fmla="*/ 2345410 w 3673098"/>
              <a:gd name="connsiteY204" fmla="*/ 230383 h 2023020"/>
              <a:gd name="connsiteX205" fmla="*/ 2293749 w 3673098"/>
              <a:gd name="connsiteY205" fmla="*/ 214884 h 2023020"/>
              <a:gd name="connsiteX206" fmla="*/ 2267918 w 3673098"/>
              <a:gd name="connsiteY206" fmla="*/ 199386 h 2023020"/>
              <a:gd name="connsiteX207" fmla="*/ 2211091 w 3673098"/>
              <a:gd name="connsiteY207" fmla="*/ 183888 h 2023020"/>
              <a:gd name="connsiteX208" fmla="*/ 2180095 w 3673098"/>
              <a:gd name="connsiteY208" fmla="*/ 173555 h 2023020"/>
              <a:gd name="connsiteX209" fmla="*/ 2159430 w 3673098"/>
              <a:gd name="connsiteY209" fmla="*/ 168389 h 2023020"/>
              <a:gd name="connsiteX210" fmla="*/ 2143932 w 3673098"/>
              <a:gd name="connsiteY210" fmla="*/ 158057 h 2023020"/>
              <a:gd name="connsiteX211" fmla="*/ 2128434 w 3673098"/>
              <a:gd name="connsiteY211" fmla="*/ 152891 h 2023020"/>
              <a:gd name="connsiteX212" fmla="*/ 2102603 w 3673098"/>
              <a:gd name="connsiteY212" fmla="*/ 121894 h 2023020"/>
              <a:gd name="connsiteX213" fmla="*/ 2087105 w 3673098"/>
              <a:gd name="connsiteY213" fmla="*/ 116728 h 2023020"/>
              <a:gd name="connsiteX214" fmla="*/ 2071607 w 3673098"/>
              <a:gd name="connsiteY214" fmla="*/ 106396 h 2023020"/>
              <a:gd name="connsiteX215" fmla="*/ 2050942 w 3673098"/>
              <a:gd name="connsiteY215" fmla="*/ 90898 h 2023020"/>
              <a:gd name="connsiteX216" fmla="*/ 1983783 w 3673098"/>
              <a:gd name="connsiteY216" fmla="*/ 80566 h 202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3673098" h="2023020">
                <a:moveTo>
                  <a:pt x="2035444" y="90898"/>
                </a:moveTo>
                <a:cubicBezTo>
                  <a:pt x="2019946" y="89176"/>
                  <a:pt x="2004386" y="87937"/>
                  <a:pt x="1988949" y="85732"/>
                </a:cubicBezTo>
                <a:cubicBezTo>
                  <a:pt x="1980256" y="84490"/>
                  <a:pt x="1971811" y="81808"/>
                  <a:pt x="1963118" y="80566"/>
                </a:cubicBezTo>
                <a:cubicBezTo>
                  <a:pt x="1947681" y="78361"/>
                  <a:pt x="1932122" y="77121"/>
                  <a:pt x="1916624" y="75399"/>
                </a:cubicBezTo>
                <a:cubicBezTo>
                  <a:pt x="1911458" y="73677"/>
                  <a:pt x="1906408" y="71554"/>
                  <a:pt x="1901125" y="70233"/>
                </a:cubicBezTo>
                <a:cubicBezTo>
                  <a:pt x="1884751" y="66140"/>
                  <a:pt x="1870537" y="65203"/>
                  <a:pt x="1854630" y="59901"/>
                </a:cubicBezTo>
                <a:cubicBezTo>
                  <a:pt x="1796102" y="40392"/>
                  <a:pt x="1867657" y="56739"/>
                  <a:pt x="1787471" y="44403"/>
                </a:cubicBezTo>
                <a:cubicBezTo>
                  <a:pt x="1748367" y="38387"/>
                  <a:pt x="1775262" y="40928"/>
                  <a:pt x="1740976" y="34071"/>
                </a:cubicBezTo>
                <a:cubicBezTo>
                  <a:pt x="1730705" y="32017"/>
                  <a:pt x="1720396" y="30002"/>
                  <a:pt x="1709979" y="28905"/>
                </a:cubicBezTo>
                <a:cubicBezTo>
                  <a:pt x="1687650" y="26554"/>
                  <a:pt x="1665171" y="25867"/>
                  <a:pt x="1642820" y="23738"/>
                </a:cubicBezTo>
                <a:cubicBezTo>
                  <a:pt x="1628999" y="22422"/>
                  <a:pt x="1615298" y="20025"/>
                  <a:pt x="1601491" y="18572"/>
                </a:cubicBezTo>
                <a:cubicBezTo>
                  <a:pt x="1582575" y="16581"/>
                  <a:pt x="1563606" y="15128"/>
                  <a:pt x="1544664" y="13406"/>
                </a:cubicBezTo>
                <a:cubicBezTo>
                  <a:pt x="1469654" y="-11597"/>
                  <a:pt x="1523418" y="4362"/>
                  <a:pt x="1338020" y="13406"/>
                </a:cubicBezTo>
                <a:cubicBezTo>
                  <a:pt x="1330928" y="13752"/>
                  <a:pt x="1324287" y="17032"/>
                  <a:pt x="1317356" y="18572"/>
                </a:cubicBezTo>
                <a:cubicBezTo>
                  <a:pt x="1226343" y="38797"/>
                  <a:pt x="1336967" y="12284"/>
                  <a:pt x="1276027" y="28905"/>
                </a:cubicBezTo>
                <a:cubicBezTo>
                  <a:pt x="1262327" y="32642"/>
                  <a:pt x="1234698" y="39237"/>
                  <a:pt x="1234698" y="39237"/>
                </a:cubicBezTo>
                <a:cubicBezTo>
                  <a:pt x="1229532" y="42681"/>
                  <a:pt x="1224874" y="47047"/>
                  <a:pt x="1219200" y="49569"/>
                </a:cubicBezTo>
                <a:cubicBezTo>
                  <a:pt x="1209247" y="53992"/>
                  <a:pt x="1188203" y="59901"/>
                  <a:pt x="1188203" y="59901"/>
                </a:cubicBezTo>
                <a:cubicBezTo>
                  <a:pt x="1183037" y="63345"/>
                  <a:pt x="1177553" y="66354"/>
                  <a:pt x="1172705" y="70233"/>
                </a:cubicBezTo>
                <a:cubicBezTo>
                  <a:pt x="1168902" y="73276"/>
                  <a:pt x="1166550" y="78060"/>
                  <a:pt x="1162373" y="80566"/>
                </a:cubicBezTo>
                <a:cubicBezTo>
                  <a:pt x="1157703" y="83368"/>
                  <a:pt x="1152040" y="84010"/>
                  <a:pt x="1146874" y="85732"/>
                </a:cubicBezTo>
                <a:cubicBezTo>
                  <a:pt x="1110264" y="122342"/>
                  <a:pt x="1156899" y="78213"/>
                  <a:pt x="1105546" y="116728"/>
                </a:cubicBezTo>
                <a:cubicBezTo>
                  <a:pt x="1074587" y="139947"/>
                  <a:pt x="1105631" y="127032"/>
                  <a:pt x="1074549" y="137393"/>
                </a:cubicBezTo>
                <a:cubicBezTo>
                  <a:pt x="1055844" y="165450"/>
                  <a:pt x="1074074" y="142897"/>
                  <a:pt x="1038386" y="168389"/>
                </a:cubicBezTo>
                <a:cubicBezTo>
                  <a:pt x="1020497" y="181167"/>
                  <a:pt x="1034793" y="177149"/>
                  <a:pt x="1017722" y="194220"/>
                </a:cubicBezTo>
                <a:cubicBezTo>
                  <a:pt x="1013332" y="198610"/>
                  <a:pt x="1007072" y="200674"/>
                  <a:pt x="1002224" y="204552"/>
                </a:cubicBezTo>
                <a:cubicBezTo>
                  <a:pt x="984850" y="218451"/>
                  <a:pt x="996497" y="215444"/>
                  <a:pt x="976393" y="235549"/>
                </a:cubicBezTo>
                <a:cubicBezTo>
                  <a:pt x="970305" y="241637"/>
                  <a:pt x="961817" y="244959"/>
                  <a:pt x="955729" y="251047"/>
                </a:cubicBezTo>
                <a:cubicBezTo>
                  <a:pt x="951339" y="255437"/>
                  <a:pt x="949371" y="261775"/>
                  <a:pt x="945396" y="266545"/>
                </a:cubicBezTo>
                <a:cubicBezTo>
                  <a:pt x="940719" y="272158"/>
                  <a:pt x="934575" y="276431"/>
                  <a:pt x="929898" y="282044"/>
                </a:cubicBezTo>
                <a:cubicBezTo>
                  <a:pt x="925923" y="286814"/>
                  <a:pt x="923956" y="293152"/>
                  <a:pt x="919566" y="297542"/>
                </a:cubicBezTo>
                <a:cubicBezTo>
                  <a:pt x="915176" y="301932"/>
                  <a:pt x="908916" y="303996"/>
                  <a:pt x="904068" y="307874"/>
                </a:cubicBezTo>
                <a:cubicBezTo>
                  <a:pt x="894241" y="315735"/>
                  <a:pt x="869194" y="347546"/>
                  <a:pt x="867905" y="349203"/>
                </a:cubicBezTo>
                <a:cubicBezTo>
                  <a:pt x="864093" y="354104"/>
                  <a:pt x="862421" y="360823"/>
                  <a:pt x="857573" y="364701"/>
                </a:cubicBezTo>
                <a:cubicBezTo>
                  <a:pt x="853321" y="368103"/>
                  <a:pt x="847240" y="368145"/>
                  <a:pt x="842074" y="369867"/>
                </a:cubicBezTo>
                <a:cubicBezTo>
                  <a:pt x="836908" y="376755"/>
                  <a:pt x="831581" y="383525"/>
                  <a:pt x="826576" y="390532"/>
                </a:cubicBezTo>
                <a:cubicBezTo>
                  <a:pt x="822967" y="395584"/>
                  <a:pt x="820056" y="401129"/>
                  <a:pt x="816244" y="406030"/>
                </a:cubicBezTo>
                <a:cubicBezTo>
                  <a:pt x="782870" y="448940"/>
                  <a:pt x="799783" y="422875"/>
                  <a:pt x="774915" y="457691"/>
                </a:cubicBezTo>
                <a:cubicBezTo>
                  <a:pt x="764818" y="471827"/>
                  <a:pt x="761359" y="480045"/>
                  <a:pt x="749085" y="493854"/>
                </a:cubicBezTo>
                <a:cubicBezTo>
                  <a:pt x="740995" y="502955"/>
                  <a:pt x="731864" y="511074"/>
                  <a:pt x="723254" y="519684"/>
                </a:cubicBezTo>
                <a:cubicBezTo>
                  <a:pt x="718088" y="524850"/>
                  <a:pt x="712140" y="529338"/>
                  <a:pt x="707756" y="535183"/>
                </a:cubicBezTo>
                <a:cubicBezTo>
                  <a:pt x="678127" y="574686"/>
                  <a:pt x="704613" y="536806"/>
                  <a:pt x="681925" y="576511"/>
                </a:cubicBezTo>
                <a:cubicBezTo>
                  <a:pt x="677251" y="584691"/>
                  <a:pt x="660850" y="607126"/>
                  <a:pt x="656095" y="612674"/>
                </a:cubicBezTo>
                <a:cubicBezTo>
                  <a:pt x="651340" y="618221"/>
                  <a:pt x="645762" y="623006"/>
                  <a:pt x="640596" y="628172"/>
                </a:cubicBezTo>
                <a:cubicBezTo>
                  <a:pt x="638874" y="633338"/>
                  <a:pt x="638132" y="638943"/>
                  <a:pt x="635430" y="643671"/>
                </a:cubicBezTo>
                <a:cubicBezTo>
                  <a:pt x="631158" y="651147"/>
                  <a:pt x="624869" y="657281"/>
                  <a:pt x="619932" y="664335"/>
                </a:cubicBezTo>
                <a:cubicBezTo>
                  <a:pt x="612811" y="674508"/>
                  <a:pt x="606156" y="685000"/>
                  <a:pt x="599268" y="695332"/>
                </a:cubicBezTo>
                <a:lnTo>
                  <a:pt x="588935" y="710830"/>
                </a:lnTo>
                <a:cubicBezTo>
                  <a:pt x="577854" y="744074"/>
                  <a:pt x="592456" y="707967"/>
                  <a:pt x="568271" y="741827"/>
                </a:cubicBezTo>
                <a:cubicBezTo>
                  <a:pt x="530470" y="794750"/>
                  <a:pt x="578076" y="735818"/>
                  <a:pt x="552773" y="777989"/>
                </a:cubicBezTo>
                <a:cubicBezTo>
                  <a:pt x="550267" y="782166"/>
                  <a:pt x="545884" y="784878"/>
                  <a:pt x="542440" y="788322"/>
                </a:cubicBezTo>
                <a:cubicBezTo>
                  <a:pt x="534247" y="812901"/>
                  <a:pt x="535811" y="817272"/>
                  <a:pt x="521776" y="834816"/>
                </a:cubicBezTo>
                <a:cubicBezTo>
                  <a:pt x="518733" y="838620"/>
                  <a:pt x="514888" y="841705"/>
                  <a:pt x="511444" y="845149"/>
                </a:cubicBezTo>
                <a:cubicBezTo>
                  <a:pt x="509722" y="850315"/>
                  <a:pt x="509680" y="856395"/>
                  <a:pt x="506278" y="860647"/>
                </a:cubicBezTo>
                <a:cubicBezTo>
                  <a:pt x="502399" y="865495"/>
                  <a:pt x="495832" y="867370"/>
                  <a:pt x="490779" y="870979"/>
                </a:cubicBezTo>
                <a:cubicBezTo>
                  <a:pt x="483773" y="875983"/>
                  <a:pt x="476652" y="880874"/>
                  <a:pt x="470115" y="886477"/>
                </a:cubicBezTo>
                <a:cubicBezTo>
                  <a:pt x="464568" y="891232"/>
                  <a:pt x="460230" y="897299"/>
                  <a:pt x="454617" y="901976"/>
                </a:cubicBezTo>
                <a:cubicBezTo>
                  <a:pt x="449847" y="905951"/>
                  <a:pt x="443888" y="908333"/>
                  <a:pt x="439118" y="912308"/>
                </a:cubicBezTo>
                <a:cubicBezTo>
                  <a:pt x="433505" y="916985"/>
                  <a:pt x="429640" y="923667"/>
                  <a:pt x="423620" y="927806"/>
                </a:cubicBezTo>
                <a:cubicBezTo>
                  <a:pt x="401960" y="942698"/>
                  <a:pt x="378751" y="955204"/>
                  <a:pt x="356461" y="969135"/>
                </a:cubicBezTo>
                <a:cubicBezTo>
                  <a:pt x="333571" y="983441"/>
                  <a:pt x="349362" y="976667"/>
                  <a:pt x="325464" y="984633"/>
                </a:cubicBezTo>
                <a:cubicBezTo>
                  <a:pt x="288222" y="1021878"/>
                  <a:pt x="355835" y="955233"/>
                  <a:pt x="294468" y="1010464"/>
                </a:cubicBezTo>
                <a:cubicBezTo>
                  <a:pt x="283607" y="1020239"/>
                  <a:pt x="273803" y="1031129"/>
                  <a:pt x="263471" y="1041461"/>
                </a:cubicBezTo>
                <a:cubicBezTo>
                  <a:pt x="258305" y="1046627"/>
                  <a:pt x="253818" y="1052576"/>
                  <a:pt x="247973" y="1056959"/>
                </a:cubicBezTo>
                <a:cubicBezTo>
                  <a:pt x="241085" y="1062125"/>
                  <a:pt x="233396" y="1066369"/>
                  <a:pt x="227308" y="1072457"/>
                </a:cubicBezTo>
                <a:cubicBezTo>
                  <a:pt x="224970" y="1074795"/>
                  <a:pt x="204411" y="1102755"/>
                  <a:pt x="201478" y="1108620"/>
                </a:cubicBezTo>
                <a:cubicBezTo>
                  <a:pt x="199043" y="1113491"/>
                  <a:pt x="199477" y="1119687"/>
                  <a:pt x="196312" y="1124118"/>
                </a:cubicBezTo>
                <a:cubicBezTo>
                  <a:pt x="190650" y="1132045"/>
                  <a:pt x="175647" y="1144783"/>
                  <a:pt x="175647" y="1144783"/>
                </a:cubicBezTo>
                <a:cubicBezTo>
                  <a:pt x="166554" y="1172062"/>
                  <a:pt x="173502" y="1155749"/>
                  <a:pt x="149817" y="1191277"/>
                </a:cubicBezTo>
                <a:cubicBezTo>
                  <a:pt x="146373" y="1196443"/>
                  <a:pt x="141449" y="1200886"/>
                  <a:pt x="139485" y="1206776"/>
                </a:cubicBezTo>
                <a:cubicBezTo>
                  <a:pt x="112688" y="1287159"/>
                  <a:pt x="147610" y="1187271"/>
                  <a:pt x="113654" y="1268769"/>
                </a:cubicBezTo>
                <a:cubicBezTo>
                  <a:pt x="109465" y="1278822"/>
                  <a:pt x="109363" y="1290704"/>
                  <a:pt x="103322" y="1299766"/>
                </a:cubicBezTo>
                <a:cubicBezTo>
                  <a:pt x="99878" y="1304932"/>
                  <a:pt x="95512" y="1309590"/>
                  <a:pt x="92990" y="1315264"/>
                </a:cubicBezTo>
                <a:cubicBezTo>
                  <a:pt x="88567" y="1325217"/>
                  <a:pt x="88698" y="1337199"/>
                  <a:pt x="82657" y="1346261"/>
                </a:cubicBezTo>
                <a:cubicBezTo>
                  <a:pt x="79213" y="1351427"/>
                  <a:pt x="75102" y="1356206"/>
                  <a:pt x="72325" y="1361759"/>
                </a:cubicBezTo>
                <a:cubicBezTo>
                  <a:pt x="50937" y="1404535"/>
                  <a:pt x="86437" y="1348340"/>
                  <a:pt x="56827" y="1392755"/>
                </a:cubicBezTo>
                <a:cubicBezTo>
                  <a:pt x="44532" y="1429642"/>
                  <a:pt x="52536" y="1414690"/>
                  <a:pt x="36163" y="1439250"/>
                </a:cubicBezTo>
                <a:cubicBezTo>
                  <a:pt x="24324" y="1486602"/>
                  <a:pt x="33707" y="1468764"/>
                  <a:pt x="15498" y="1496077"/>
                </a:cubicBezTo>
                <a:cubicBezTo>
                  <a:pt x="13776" y="1502965"/>
                  <a:pt x="12283" y="1509915"/>
                  <a:pt x="10332" y="1516742"/>
                </a:cubicBezTo>
                <a:cubicBezTo>
                  <a:pt x="8836" y="1521978"/>
                  <a:pt x="5994" y="1526858"/>
                  <a:pt x="5166" y="1532240"/>
                </a:cubicBezTo>
                <a:cubicBezTo>
                  <a:pt x="2535" y="1549345"/>
                  <a:pt x="1722" y="1566681"/>
                  <a:pt x="0" y="1583901"/>
                </a:cubicBezTo>
                <a:cubicBezTo>
                  <a:pt x="1722" y="1611454"/>
                  <a:pt x="-1157" y="1639686"/>
                  <a:pt x="5166" y="1666559"/>
                </a:cubicBezTo>
                <a:cubicBezTo>
                  <a:pt x="6413" y="1671860"/>
                  <a:pt x="15428" y="1670229"/>
                  <a:pt x="20664" y="1671725"/>
                </a:cubicBezTo>
                <a:cubicBezTo>
                  <a:pt x="27491" y="1673676"/>
                  <a:pt x="34528" y="1674851"/>
                  <a:pt x="41329" y="1676891"/>
                </a:cubicBezTo>
                <a:cubicBezTo>
                  <a:pt x="70409" y="1685615"/>
                  <a:pt x="69906" y="1688622"/>
                  <a:pt x="98156" y="1692389"/>
                </a:cubicBezTo>
                <a:cubicBezTo>
                  <a:pt x="168306" y="1701742"/>
                  <a:pt x="222696" y="1699225"/>
                  <a:pt x="299634" y="1702722"/>
                </a:cubicBezTo>
                <a:cubicBezTo>
                  <a:pt x="366623" y="1705767"/>
                  <a:pt x="364499" y="1706310"/>
                  <a:pt x="418454" y="1713054"/>
                </a:cubicBezTo>
                <a:cubicBezTo>
                  <a:pt x="432230" y="1719942"/>
                  <a:pt x="446967" y="1725174"/>
                  <a:pt x="459783" y="1733718"/>
                </a:cubicBezTo>
                <a:cubicBezTo>
                  <a:pt x="475347" y="1744094"/>
                  <a:pt x="477595" y="1746518"/>
                  <a:pt x="495946" y="1754383"/>
                </a:cubicBezTo>
                <a:cubicBezTo>
                  <a:pt x="512811" y="1761611"/>
                  <a:pt x="514972" y="1757641"/>
                  <a:pt x="532108" y="1769881"/>
                </a:cubicBezTo>
                <a:cubicBezTo>
                  <a:pt x="538053" y="1774127"/>
                  <a:pt x="541528" y="1781326"/>
                  <a:pt x="547607" y="1785379"/>
                </a:cubicBezTo>
                <a:cubicBezTo>
                  <a:pt x="552138" y="1788400"/>
                  <a:pt x="558100" y="1788400"/>
                  <a:pt x="563105" y="1790545"/>
                </a:cubicBezTo>
                <a:cubicBezTo>
                  <a:pt x="570183" y="1793579"/>
                  <a:pt x="577083" y="1797056"/>
                  <a:pt x="583769" y="1800877"/>
                </a:cubicBezTo>
                <a:cubicBezTo>
                  <a:pt x="589160" y="1803958"/>
                  <a:pt x="593594" y="1808688"/>
                  <a:pt x="599268" y="1811210"/>
                </a:cubicBezTo>
                <a:cubicBezTo>
                  <a:pt x="599277" y="1811214"/>
                  <a:pt x="638010" y="1824124"/>
                  <a:pt x="645763" y="1826708"/>
                </a:cubicBezTo>
                <a:cubicBezTo>
                  <a:pt x="656095" y="1830152"/>
                  <a:pt x="667697" y="1830999"/>
                  <a:pt x="676759" y="1837040"/>
                </a:cubicBezTo>
                <a:cubicBezTo>
                  <a:pt x="711109" y="1859940"/>
                  <a:pt x="703044" y="1856527"/>
                  <a:pt x="769749" y="1873203"/>
                </a:cubicBezTo>
                <a:cubicBezTo>
                  <a:pt x="776637" y="1874925"/>
                  <a:pt x="783482" y="1876829"/>
                  <a:pt x="790413" y="1878369"/>
                </a:cubicBezTo>
                <a:cubicBezTo>
                  <a:pt x="809378" y="1882583"/>
                  <a:pt x="818907" y="1883301"/>
                  <a:pt x="836908" y="1888701"/>
                </a:cubicBezTo>
                <a:cubicBezTo>
                  <a:pt x="859206" y="1895390"/>
                  <a:pt x="867401" y="1900230"/>
                  <a:pt x="888569" y="1904199"/>
                </a:cubicBezTo>
                <a:cubicBezTo>
                  <a:pt x="909160" y="1908060"/>
                  <a:pt x="950563" y="1914532"/>
                  <a:pt x="950563" y="1914532"/>
                </a:cubicBezTo>
                <a:cubicBezTo>
                  <a:pt x="1003517" y="1912326"/>
                  <a:pt x="1088905" y="1909996"/>
                  <a:pt x="1146874" y="1904199"/>
                </a:cubicBezTo>
                <a:cubicBezTo>
                  <a:pt x="1157297" y="1903157"/>
                  <a:pt x="1167488" y="1900417"/>
                  <a:pt x="1177871" y="1899033"/>
                </a:cubicBezTo>
                <a:cubicBezTo>
                  <a:pt x="1193328" y="1896972"/>
                  <a:pt x="1208929" y="1896072"/>
                  <a:pt x="1224366" y="1893867"/>
                </a:cubicBezTo>
                <a:cubicBezTo>
                  <a:pt x="1233058" y="1892625"/>
                  <a:pt x="1241557" y="1890272"/>
                  <a:pt x="1250196" y="1888701"/>
                </a:cubicBezTo>
                <a:cubicBezTo>
                  <a:pt x="1260502" y="1886827"/>
                  <a:pt x="1270810" y="1884919"/>
                  <a:pt x="1281193" y="1883535"/>
                </a:cubicBezTo>
                <a:cubicBezTo>
                  <a:pt x="1296650" y="1881474"/>
                  <a:pt x="1312190" y="1880091"/>
                  <a:pt x="1327688" y="1878369"/>
                </a:cubicBezTo>
                <a:cubicBezTo>
                  <a:pt x="1377182" y="1861871"/>
                  <a:pt x="1340072" y="1872169"/>
                  <a:pt x="1451674" y="1878369"/>
                </a:cubicBezTo>
                <a:lnTo>
                  <a:pt x="1622156" y="1888701"/>
                </a:lnTo>
                <a:cubicBezTo>
                  <a:pt x="1716840" y="1895984"/>
                  <a:pt x="1666906" y="1892466"/>
                  <a:pt x="1771973" y="1899033"/>
                </a:cubicBezTo>
                <a:cubicBezTo>
                  <a:pt x="1843830" y="1911009"/>
                  <a:pt x="1754641" y="1897189"/>
                  <a:pt x="1880461" y="1909366"/>
                </a:cubicBezTo>
                <a:cubicBezTo>
                  <a:pt x="1908099" y="1912041"/>
                  <a:pt x="1935447" y="1917392"/>
                  <a:pt x="1963118" y="1919698"/>
                </a:cubicBezTo>
                <a:cubicBezTo>
                  <a:pt x="2082335" y="1929632"/>
                  <a:pt x="1967482" y="1920801"/>
                  <a:pt x="2133600" y="1930030"/>
                </a:cubicBezTo>
                <a:cubicBezTo>
                  <a:pt x="2159448" y="1931466"/>
                  <a:pt x="2185301" y="1932953"/>
                  <a:pt x="2211091" y="1935196"/>
                </a:cubicBezTo>
                <a:cubicBezTo>
                  <a:pt x="2224922" y="1936399"/>
                  <a:pt x="2238558" y="1939592"/>
                  <a:pt x="2252420" y="1940362"/>
                </a:cubicBezTo>
                <a:cubicBezTo>
                  <a:pt x="2300593" y="1943038"/>
                  <a:pt x="2348854" y="1943806"/>
                  <a:pt x="2397071" y="1945528"/>
                </a:cubicBezTo>
                <a:lnTo>
                  <a:pt x="2453898" y="1950694"/>
                </a:lnTo>
                <a:cubicBezTo>
                  <a:pt x="2467705" y="1952148"/>
                  <a:pt x="2481370" y="1954995"/>
                  <a:pt x="2495227" y="1955861"/>
                </a:cubicBezTo>
                <a:cubicBezTo>
                  <a:pt x="2536511" y="1958441"/>
                  <a:pt x="2577884" y="1959305"/>
                  <a:pt x="2619213" y="1961027"/>
                </a:cubicBezTo>
                <a:cubicBezTo>
                  <a:pt x="2638155" y="1962749"/>
                  <a:pt x="2657045" y="1965219"/>
                  <a:pt x="2676040" y="1966193"/>
                </a:cubicBezTo>
                <a:cubicBezTo>
                  <a:pt x="2724224" y="1968664"/>
                  <a:pt x="2772543" y="1968253"/>
                  <a:pt x="2820691" y="1971359"/>
                </a:cubicBezTo>
                <a:cubicBezTo>
                  <a:pt x="2826125" y="1971710"/>
                  <a:pt x="2830832" y="1975551"/>
                  <a:pt x="2836190" y="1976525"/>
                </a:cubicBezTo>
                <a:cubicBezTo>
                  <a:pt x="2849849" y="1979008"/>
                  <a:pt x="2863720" y="1980158"/>
                  <a:pt x="2877518" y="1981691"/>
                </a:cubicBezTo>
                <a:cubicBezTo>
                  <a:pt x="2894718" y="1983602"/>
                  <a:pt x="2911979" y="1984946"/>
                  <a:pt x="2929179" y="1986857"/>
                </a:cubicBezTo>
                <a:cubicBezTo>
                  <a:pt x="2942978" y="1988390"/>
                  <a:pt x="2956665" y="1990958"/>
                  <a:pt x="2970508" y="1992023"/>
                </a:cubicBezTo>
                <a:cubicBezTo>
                  <a:pt x="3001461" y="1994404"/>
                  <a:pt x="3032501" y="1995467"/>
                  <a:pt x="3063498" y="1997189"/>
                </a:cubicBezTo>
                <a:cubicBezTo>
                  <a:pt x="3114840" y="2010024"/>
                  <a:pt x="3082189" y="2003261"/>
                  <a:pt x="3182318" y="2007522"/>
                </a:cubicBezTo>
                <a:lnTo>
                  <a:pt x="3326969" y="2012688"/>
                </a:lnTo>
                <a:cubicBezTo>
                  <a:pt x="3356523" y="2017614"/>
                  <a:pt x="3384221" y="2023020"/>
                  <a:pt x="3414793" y="2023020"/>
                </a:cubicBezTo>
                <a:cubicBezTo>
                  <a:pt x="3456158" y="2023020"/>
                  <a:pt x="3497450" y="2019576"/>
                  <a:pt x="3538779" y="2017854"/>
                </a:cubicBezTo>
                <a:cubicBezTo>
                  <a:pt x="3549111" y="2016132"/>
                  <a:pt x="3559743" y="2015698"/>
                  <a:pt x="3569776" y="2012688"/>
                </a:cubicBezTo>
                <a:cubicBezTo>
                  <a:pt x="3577152" y="2010475"/>
                  <a:pt x="3583362" y="2005389"/>
                  <a:pt x="3590440" y="2002355"/>
                </a:cubicBezTo>
                <a:cubicBezTo>
                  <a:pt x="3595445" y="2000210"/>
                  <a:pt x="3600773" y="1998911"/>
                  <a:pt x="3605939" y="1997189"/>
                </a:cubicBezTo>
                <a:cubicBezTo>
                  <a:pt x="3607661" y="1992023"/>
                  <a:pt x="3608461" y="1986451"/>
                  <a:pt x="3611105" y="1981691"/>
                </a:cubicBezTo>
                <a:cubicBezTo>
                  <a:pt x="3625710" y="1955401"/>
                  <a:pt x="3626424" y="1956038"/>
                  <a:pt x="3642102" y="1940362"/>
                </a:cubicBezTo>
                <a:cubicBezTo>
                  <a:pt x="3658731" y="1890476"/>
                  <a:pt x="3632066" y="1968036"/>
                  <a:pt x="3657600" y="1904199"/>
                </a:cubicBezTo>
                <a:cubicBezTo>
                  <a:pt x="3661645" y="1894087"/>
                  <a:pt x="3664488" y="1883535"/>
                  <a:pt x="3667932" y="1873203"/>
                </a:cubicBezTo>
                <a:lnTo>
                  <a:pt x="3673098" y="1857705"/>
                </a:lnTo>
                <a:cubicBezTo>
                  <a:pt x="3671376" y="1819820"/>
                  <a:pt x="3670956" y="1781853"/>
                  <a:pt x="3667932" y="1744050"/>
                </a:cubicBezTo>
                <a:cubicBezTo>
                  <a:pt x="3667498" y="1738622"/>
                  <a:pt x="3664087" y="1733835"/>
                  <a:pt x="3662766" y="1728552"/>
                </a:cubicBezTo>
                <a:cubicBezTo>
                  <a:pt x="3660636" y="1720034"/>
                  <a:pt x="3660683" y="1710943"/>
                  <a:pt x="3657600" y="1702722"/>
                </a:cubicBezTo>
                <a:cubicBezTo>
                  <a:pt x="3655420" y="1696908"/>
                  <a:pt x="3649790" y="1692897"/>
                  <a:pt x="3647268" y="1687223"/>
                </a:cubicBezTo>
                <a:cubicBezTo>
                  <a:pt x="3642845" y="1677271"/>
                  <a:pt x="3640980" y="1666339"/>
                  <a:pt x="3636935" y="1656227"/>
                </a:cubicBezTo>
                <a:cubicBezTo>
                  <a:pt x="3618815" y="1610929"/>
                  <a:pt x="3634915" y="1657352"/>
                  <a:pt x="3616271" y="1620064"/>
                </a:cubicBezTo>
                <a:cubicBezTo>
                  <a:pt x="3613836" y="1615193"/>
                  <a:pt x="3613540" y="1609437"/>
                  <a:pt x="3611105" y="1604566"/>
                </a:cubicBezTo>
                <a:cubicBezTo>
                  <a:pt x="3608328" y="1599012"/>
                  <a:pt x="3603854" y="1594458"/>
                  <a:pt x="3600773" y="1589067"/>
                </a:cubicBezTo>
                <a:cubicBezTo>
                  <a:pt x="3596952" y="1582381"/>
                  <a:pt x="3594522" y="1574934"/>
                  <a:pt x="3590440" y="1568403"/>
                </a:cubicBezTo>
                <a:cubicBezTo>
                  <a:pt x="3585877" y="1561102"/>
                  <a:pt x="3579598" y="1554981"/>
                  <a:pt x="3574942" y="1547738"/>
                </a:cubicBezTo>
                <a:cubicBezTo>
                  <a:pt x="3564083" y="1530845"/>
                  <a:pt x="3555996" y="1512142"/>
                  <a:pt x="3543946" y="1496077"/>
                </a:cubicBezTo>
                <a:cubicBezTo>
                  <a:pt x="3538780" y="1489189"/>
                  <a:pt x="3533452" y="1482419"/>
                  <a:pt x="3528447" y="1475413"/>
                </a:cubicBezTo>
                <a:cubicBezTo>
                  <a:pt x="3524838" y="1470361"/>
                  <a:pt x="3522090" y="1464685"/>
                  <a:pt x="3518115" y="1459915"/>
                </a:cubicBezTo>
                <a:cubicBezTo>
                  <a:pt x="3513438" y="1454302"/>
                  <a:pt x="3507294" y="1450029"/>
                  <a:pt x="3502617" y="1444416"/>
                </a:cubicBezTo>
                <a:cubicBezTo>
                  <a:pt x="3481094" y="1418588"/>
                  <a:pt x="3505198" y="1437526"/>
                  <a:pt x="3476786" y="1418586"/>
                </a:cubicBezTo>
                <a:cubicBezTo>
                  <a:pt x="3473342" y="1413420"/>
                  <a:pt x="3469469" y="1408515"/>
                  <a:pt x="3466454" y="1403088"/>
                </a:cubicBezTo>
                <a:cubicBezTo>
                  <a:pt x="3460844" y="1392990"/>
                  <a:pt x="3457364" y="1381703"/>
                  <a:pt x="3450956" y="1372091"/>
                </a:cubicBezTo>
                <a:cubicBezTo>
                  <a:pt x="3446903" y="1366012"/>
                  <a:pt x="3440021" y="1362298"/>
                  <a:pt x="3435457" y="1356593"/>
                </a:cubicBezTo>
                <a:cubicBezTo>
                  <a:pt x="3419321" y="1336423"/>
                  <a:pt x="3404461" y="1315264"/>
                  <a:pt x="3388963" y="1294599"/>
                </a:cubicBezTo>
                <a:cubicBezTo>
                  <a:pt x="3375184" y="1253269"/>
                  <a:pt x="3395852" y="1301489"/>
                  <a:pt x="3368298" y="1273935"/>
                </a:cubicBezTo>
                <a:cubicBezTo>
                  <a:pt x="3362853" y="1268490"/>
                  <a:pt x="3362238" y="1259679"/>
                  <a:pt x="3357966" y="1253271"/>
                </a:cubicBezTo>
                <a:cubicBezTo>
                  <a:pt x="3355264" y="1249218"/>
                  <a:pt x="3350336" y="1246991"/>
                  <a:pt x="3347634" y="1242938"/>
                </a:cubicBezTo>
                <a:cubicBezTo>
                  <a:pt x="3343362" y="1236530"/>
                  <a:pt x="3342030" y="1228353"/>
                  <a:pt x="3337302" y="1222274"/>
                </a:cubicBezTo>
                <a:cubicBezTo>
                  <a:pt x="3329826" y="1212662"/>
                  <a:pt x="3311471" y="1196444"/>
                  <a:pt x="3311471" y="1196444"/>
                </a:cubicBezTo>
                <a:cubicBezTo>
                  <a:pt x="3309749" y="1189556"/>
                  <a:pt x="3309102" y="1182305"/>
                  <a:pt x="3306305" y="1175779"/>
                </a:cubicBezTo>
                <a:cubicBezTo>
                  <a:pt x="3298965" y="1158652"/>
                  <a:pt x="3295897" y="1162770"/>
                  <a:pt x="3285640" y="1149949"/>
                </a:cubicBezTo>
                <a:cubicBezTo>
                  <a:pt x="3281761" y="1145101"/>
                  <a:pt x="3278917" y="1139503"/>
                  <a:pt x="3275308" y="1134450"/>
                </a:cubicBezTo>
                <a:cubicBezTo>
                  <a:pt x="3270304" y="1127444"/>
                  <a:pt x="3264814" y="1120792"/>
                  <a:pt x="3259810" y="1113786"/>
                </a:cubicBezTo>
                <a:cubicBezTo>
                  <a:pt x="3256201" y="1108734"/>
                  <a:pt x="3253868" y="1102678"/>
                  <a:pt x="3249478" y="1098288"/>
                </a:cubicBezTo>
                <a:cubicBezTo>
                  <a:pt x="3210377" y="1059187"/>
                  <a:pt x="3262681" y="1128999"/>
                  <a:pt x="3213315" y="1067291"/>
                </a:cubicBezTo>
                <a:cubicBezTo>
                  <a:pt x="3162373" y="1003613"/>
                  <a:pt x="3225314" y="1069110"/>
                  <a:pt x="3166820" y="1005298"/>
                </a:cubicBezTo>
                <a:cubicBezTo>
                  <a:pt x="3156946" y="994527"/>
                  <a:pt x="3146156" y="984633"/>
                  <a:pt x="3135824" y="974301"/>
                </a:cubicBezTo>
                <a:cubicBezTo>
                  <a:pt x="3128936" y="967413"/>
                  <a:pt x="3120562" y="961742"/>
                  <a:pt x="3115159" y="953637"/>
                </a:cubicBezTo>
                <a:cubicBezTo>
                  <a:pt x="3111715" y="948471"/>
                  <a:pt x="3108802" y="942908"/>
                  <a:pt x="3104827" y="938138"/>
                </a:cubicBezTo>
                <a:cubicBezTo>
                  <a:pt x="3092397" y="923222"/>
                  <a:pt x="3089069" y="922467"/>
                  <a:pt x="3073830" y="912308"/>
                </a:cubicBezTo>
                <a:cubicBezTo>
                  <a:pt x="3068664" y="903698"/>
                  <a:pt x="3064944" y="894034"/>
                  <a:pt x="3058332" y="886477"/>
                </a:cubicBezTo>
                <a:cubicBezTo>
                  <a:pt x="3052662" y="879997"/>
                  <a:pt x="3044282" y="876491"/>
                  <a:pt x="3037668" y="870979"/>
                </a:cubicBezTo>
                <a:cubicBezTo>
                  <a:pt x="3008225" y="846444"/>
                  <a:pt x="3050151" y="875858"/>
                  <a:pt x="3011837" y="850315"/>
                </a:cubicBezTo>
                <a:cubicBezTo>
                  <a:pt x="3008393" y="845149"/>
                  <a:pt x="3005594" y="839489"/>
                  <a:pt x="3001505" y="834816"/>
                </a:cubicBezTo>
                <a:cubicBezTo>
                  <a:pt x="2993487" y="825652"/>
                  <a:pt x="2982428" y="819118"/>
                  <a:pt x="2975674" y="808986"/>
                </a:cubicBezTo>
                <a:cubicBezTo>
                  <a:pt x="2961898" y="788322"/>
                  <a:pt x="2970508" y="796932"/>
                  <a:pt x="2949844" y="783155"/>
                </a:cubicBezTo>
                <a:cubicBezTo>
                  <a:pt x="2918044" y="735455"/>
                  <a:pt x="2958625" y="794130"/>
                  <a:pt x="2929179" y="757325"/>
                </a:cubicBezTo>
                <a:cubicBezTo>
                  <a:pt x="2925300" y="752477"/>
                  <a:pt x="2922725" y="746675"/>
                  <a:pt x="2918847" y="741827"/>
                </a:cubicBezTo>
                <a:cubicBezTo>
                  <a:pt x="2915804" y="738023"/>
                  <a:pt x="2911437" y="735391"/>
                  <a:pt x="2908515" y="731494"/>
                </a:cubicBezTo>
                <a:cubicBezTo>
                  <a:pt x="2901065" y="721560"/>
                  <a:pt x="2896632" y="709279"/>
                  <a:pt x="2887851" y="700498"/>
                </a:cubicBezTo>
                <a:cubicBezTo>
                  <a:pt x="2825762" y="638409"/>
                  <a:pt x="2896193" y="711542"/>
                  <a:pt x="2856854" y="664335"/>
                </a:cubicBezTo>
                <a:cubicBezTo>
                  <a:pt x="2852177" y="658723"/>
                  <a:pt x="2846033" y="654450"/>
                  <a:pt x="2841356" y="648837"/>
                </a:cubicBezTo>
                <a:cubicBezTo>
                  <a:pt x="2837381" y="644067"/>
                  <a:pt x="2835178" y="637953"/>
                  <a:pt x="2831024" y="633338"/>
                </a:cubicBezTo>
                <a:cubicBezTo>
                  <a:pt x="2819620" y="620667"/>
                  <a:pt x="2806915" y="609230"/>
                  <a:pt x="2794861" y="597176"/>
                </a:cubicBezTo>
                <a:lnTo>
                  <a:pt x="2779363" y="581677"/>
                </a:lnTo>
                <a:lnTo>
                  <a:pt x="2748366" y="550681"/>
                </a:lnTo>
                <a:cubicBezTo>
                  <a:pt x="2740696" y="539177"/>
                  <a:pt x="2738216" y="533261"/>
                  <a:pt x="2727702" y="524850"/>
                </a:cubicBezTo>
                <a:cubicBezTo>
                  <a:pt x="2722854" y="520971"/>
                  <a:pt x="2717369" y="517962"/>
                  <a:pt x="2712203" y="514518"/>
                </a:cubicBezTo>
                <a:cubicBezTo>
                  <a:pt x="2690037" y="470187"/>
                  <a:pt x="2715581" y="512730"/>
                  <a:pt x="2686373" y="483522"/>
                </a:cubicBezTo>
                <a:cubicBezTo>
                  <a:pt x="2681982" y="479131"/>
                  <a:pt x="2680810" y="471998"/>
                  <a:pt x="2676040" y="468023"/>
                </a:cubicBezTo>
                <a:cubicBezTo>
                  <a:pt x="2670124" y="463093"/>
                  <a:pt x="2661336" y="462568"/>
                  <a:pt x="2655376" y="457691"/>
                </a:cubicBezTo>
                <a:cubicBezTo>
                  <a:pt x="2642182" y="446896"/>
                  <a:pt x="2633397" y="430984"/>
                  <a:pt x="2619213" y="421528"/>
                </a:cubicBezTo>
                <a:cubicBezTo>
                  <a:pt x="2585113" y="398795"/>
                  <a:pt x="2623271" y="425697"/>
                  <a:pt x="2572718" y="380199"/>
                </a:cubicBezTo>
                <a:cubicBezTo>
                  <a:pt x="2566318" y="374439"/>
                  <a:pt x="2558591" y="370304"/>
                  <a:pt x="2552054" y="364701"/>
                </a:cubicBezTo>
                <a:cubicBezTo>
                  <a:pt x="2522733" y="339569"/>
                  <a:pt x="2551921" y="356885"/>
                  <a:pt x="2515891" y="338871"/>
                </a:cubicBezTo>
                <a:cubicBezTo>
                  <a:pt x="2510725" y="333705"/>
                  <a:pt x="2506338" y="327619"/>
                  <a:pt x="2500393" y="323372"/>
                </a:cubicBezTo>
                <a:cubicBezTo>
                  <a:pt x="2494127" y="318896"/>
                  <a:pt x="2486333" y="317002"/>
                  <a:pt x="2479729" y="313040"/>
                </a:cubicBezTo>
                <a:cubicBezTo>
                  <a:pt x="2469081" y="306651"/>
                  <a:pt x="2459064" y="299264"/>
                  <a:pt x="2448732" y="292376"/>
                </a:cubicBezTo>
                <a:cubicBezTo>
                  <a:pt x="2401026" y="260573"/>
                  <a:pt x="2459712" y="301159"/>
                  <a:pt x="2422902" y="271711"/>
                </a:cubicBezTo>
                <a:cubicBezTo>
                  <a:pt x="2398229" y="251972"/>
                  <a:pt x="2417365" y="268943"/>
                  <a:pt x="2391905" y="256213"/>
                </a:cubicBezTo>
                <a:cubicBezTo>
                  <a:pt x="2351849" y="236185"/>
                  <a:pt x="2399863" y="253699"/>
                  <a:pt x="2360908" y="240715"/>
                </a:cubicBezTo>
                <a:cubicBezTo>
                  <a:pt x="2355742" y="237271"/>
                  <a:pt x="2351084" y="232905"/>
                  <a:pt x="2345410" y="230383"/>
                </a:cubicBezTo>
                <a:cubicBezTo>
                  <a:pt x="2329236" y="223194"/>
                  <a:pt x="2310925" y="219178"/>
                  <a:pt x="2293749" y="214884"/>
                </a:cubicBezTo>
                <a:cubicBezTo>
                  <a:pt x="2285139" y="209718"/>
                  <a:pt x="2277059" y="203541"/>
                  <a:pt x="2267918" y="199386"/>
                </a:cubicBezTo>
                <a:cubicBezTo>
                  <a:pt x="2236690" y="185192"/>
                  <a:pt x="2241072" y="192065"/>
                  <a:pt x="2211091" y="183888"/>
                </a:cubicBezTo>
                <a:cubicBezTo>
                  <a:pt x="2200584" y="181022"/>
                  <a:pt x="2190661" y="176196"/>
                  <a:pt x="2180095" y="173555"/>
                </a:cubicBezTo>
                <a:lnTo>
                  <a:pt x="2159430" y="168389"/>
                </a:lnTo>
                <a:cubicBezTo>
                  <a:pt x="2154264" y="164945"/>
                  <a:pt x="2149485" y="160834"/>
                  <a:pt x="2143932" y="158057"/>
                </a:cubicBezTo>
                <a:cubicBezTo>
                  <a:pt x="2139061" y="155622"/>
                  <a:pt x="2132965" y="155912"/>
                  <a:pt x="2128434" y="152891"/>
                </a:cubicBezTo>
                <a:cubicBezTo>
                  <a:pt x="2069411" y="113544"/>
                  <a:pt x="2150245" y="160009"/>
                  <a:pt x="2102603" y="121894"/>
                </a:cubicBezTo>
                <a:cubicBezTo>
                  <a:pt x="2098351" y="118492"/>
                  <a:pt x="2091976" y="119163"/>
                  <a:pt x="2087105" y="116728"/>
                </a:cubicBezTo>
                <a:cubicBezTo>
                  <a:pt x="2081552" y="113951"/>
                  <a:pt x="2076659" y="110005"/>
                  <a:pt x="2071607" y="106396"/>
                </a:cubicBezTo>
                <a:cubicBezTo>
                  <a:pt x="2064600" y="101391"/>
                  <a:pt x="2058643" y="94749"/>
                  <a:pt x="2050942" y="90898"/>
                </a:cubicBezTo>
                <a:cubicBezTo>
                  <a:pt x="2022654" y="76754"/>
                  <a:pt x="2015183" y="80566"/>
                  <a:pt x="1983783" y="80566"/>
                </a:cubicBez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62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599" y="533400"/>
            <a:ext cx="8903415"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9" y="1066800"/>
            <a:ext cx="9126266" cy="5516880"/>
          </a:xfrm>
          <a:prstGeom prst="rect">
            <a:avLst/>
          </a:prstGeom>
        </p:spPr>
      </p:pic>
      <p:sp>
        <p:nvSpPr>
          <p:cNvPr id="6" name="TextBox 5"/>
          <p:cNvSpPr txBox="1"/>
          <p:nvPr/>
        </p:nvSpPr>
        <p:spPr>
          <a:xfrm>
            <a:off x="1676400" y="3727402"/>
            <a:ext cx="658203" cy="707886"/>
          </a:xfrm>
          <a:prstGeom prst="rect">
            <a:avLst/>
          </a:prstGeom>
          <a:noFill/>
          <a:ln>
            <a:noFill/>
          </a:ln>
        </p:spPr>
        <p:txBody>
          <a:bodyPr wrap="square" rtlCol="0">
            <a:spAutoFit/>
          </a:bodyPr>
          <a:lstStyle/>
          <a:p>
            <a:r>
              <a:rPr lang="en-US" sz="4000" b="1" dirty="0">
                <a:solidFill>
                  <a:srgbClr val="00B050"/>
                </a:solidFill>
              </a:rPr>
              <a:t>X</a:t>
            </a:r>
          </a:p>
        </p:txBody>
      </p:sp>
      <p:sp>
        <p:nvSpPr>
          <p:cNvPr id="10" name="TextBox 9"/>
          <p:cNvSpPr txBox="1"/>
          <p:nvPr/>
        </p:nvSpPr>
        <p:spPr>
          <a:xfrm>
            <a:off x="1209040" y="4572000"/>
            <a:ext cx="1926007" cy="830997"/>
          </a:xfrm>
          <a:prstGeom prst="rect">
            <a:avLst/>
          </a:prstGeom>
          <a:noFill/>
        </p:spPr>
        <p:txBody>
          <a:bodyPr wrap="square" rtlCol="0">
            <a:spAutoFit/>
          </a:bodyPr>
          <a:lstStyle/>
          <a:p>
            <a:r>
              <a:rPr lang="en-US" sz="2400" b="1" dirty="0">
                <a:solidFill>
                  <a:srgbClr val="00B050"/>
                </a:solidFill>
              </a:rPr>
              <a:t>Pulmonary artery</a:t>
            </a:r>
          </a:p>
        </p:txBody>
      </p:sp>
    </p:spTree>
    <p:extLst>
      <p:ext uri="{BB962C8B-B14F-4D97-AF65-F5344CB8AC3E}">
        <p14:creationId xmlns:p14="http://schemas.microsoft.com/office/powerpoint/2010/main" val="2401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926811" y="-481705"/>
            <a:ext cx="5290377" cy="9143999"/>
          </a:xfrm>
          <a:prstGeom prst="rect">
            <a:avLst/>
          </a:prstGeom>
        </p:spPr>
      </p:pic>
      <p:sp>
        <p:nvSpPr>
          <p:cNvPr id="2" name="TextBox 1"/>
          <p:cNvSpPr txBox="1"/>
          <p:nvPr/>
        </p:nvSpPr>
        <p:spPr>
          <a:xfrm>
            <a:off x="228599" y="533400"/>
            <a:ext cx="8903415"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cxnSp>
        <p:nvCxnSpPr>
          <p:cNvPr id="8" name="Straight Arrow Connector 7"/>
          <p:cNvCxnSpPr/>
          <p:nvPr/>
        </p:nvCxnSpPr>
        <p:spPr>
          <a:xfrm flipV="1">
            <a:off x="2819400" y="5300981"/>
            <a:ext cx="642158" cy="414019"/>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81807" y="5553799"/>
            <a:ext cx="1926007" cy="830997"/>
          </a:xfrm>
          <a:prstGeom prst="rect">
            <a:avLst/>
          </a:prstGeom>
          <a:noFill/>
        </p:spPr>
        <p:txBody>
          <a:bodyPr wrap="square" rtlCol="0">
            <a:spAutoFit/>
          </a:bodyPr>
          <a:lstStyle/>
          <a:p>
            <a:r>
              <a:rPr lang="en-US" sz="2400" b="1" dirty="0">
                <a:solidFill>
                  <a:srgbClr val="002060"/>
                </a:solidFill>
              </a:rPr>
              <a:t>Type I pneumocyte</a:t>
            </a:r>
          </a:p>
        </p:txBody>
      </p:sp>
    </p:spTree>
    <p:extLst>
      <p:ext uri="{BB962C8B-B14F-4D97-AF65-F5344CB8AC3E}">
        <p14:creationId xmlns:p14="http://schemas.microsoft.com/office/powerpoint/2010/main" val="103190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closest to the arrows.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010" y="1364396"/>
            <a:ext cx="7539990" cy="5407939"/>
          </a:xfrm>
          <a:prstGeom prst="rect">
            <a:avLst/>
          </a:prstGeom>
        </p:spPr>
      </p:pic>
      <p:cxnSp>
        <p:nvCxnSpPr>
          <p:cNvPr id="5" name="Straight Arrow Connector 4"/>
          <p:cNvCxnSpPr/>
          <p:nvPr/>
        </p:nvCxnSpPr>
        <p:spPr>
          <a:xfrm flipV="1">
            <a:off x="1680210" y="2971800"/>
            <a:ext cx="573235" cy="2286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49514" y="4299802"/>
            <a:ext cx="1261391" cy="830997"/>
          </a:xfrm>
          <a:prstGeom prst="rect">
            <a:avLst/>
          </a:prstGeom>
          <a:noFill/>
        </p:spPr>
        <p:txBody>
          <a:bodyPr wrap="square" rtlCol="0">
            <a:spAutoFit/>
          </a:bodyPr>
          <a:lstStyle/>
          <a:p>
            <a:r>
              <a:rPr lang="en-US" sz="2400" b="1" dirty="0">
                <a:solidFill>
                  <a:srgbClr val="00B050"/>
                </a:solidFill>
              </a:rPr>
              <a:t>Visceral pleura</a:t>
            </a:r>
          </a:p>
        </p:txBody>
      </p:sp>
      <p:cxnSp>
        <p:nvCxnSpPr>
          <p:cNvPr id="11" name="Straight Arrow Connector 10"/>
          <p:cNvCxnSpPr/>
          <p:nvPr/>
        </p:nvCxnSpPr>
        <p:spPr>
          <a:xfrm flipV="1">
            <a:off x="2661395" y="6019800"/>
            <a:ext cx="573235" cy="2286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271627" y="4486701"/>
            <a:ext cx="573235" cy="2286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87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18116" y="770414"/>
            <a:ext cx="5847915" cy="6297215"/>
          </a:xfrm>
          <a:prstGeom prst="rect">
            <a:avLst/>
          </a:prstGeom>
        </p:spPr>
      </p:pic>
      <p:sp>
        <p:nvSpPr>
          <p:cNvPr id="2" name="TextBox 1"/>
          <p:cNvSpPr txBox="1"/>
          <p:nvPr/>
        </p:nvSpPr>
        <p:spPr>
          <a:xfrm>
            <a:off x="83400" y="533400"/>
            <a:ext cx="90606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0" name="TextBox 9"/>
          <p:cNvSpPr txBox="1"/>
          <p:nvPr/>
        </p:nvSpPr>
        <p:spPr>
          <a:xfrm>
            <a:off x="6248401" y="2002581"/>
            <a:ext cx="1752600" cy="830997"/>
          </a:xfrm>
          <a:prstGeom prst="rect">
            <a:avLst/>
          </a:prstGeom>
          <a:noFill/>
          <a:ln>
            <a:noFill/>
          </a:ln>
        </p:spPr>
        <p:txBody>
          <a:bodyPr wrap="square" rtlCol="0">
            <a:spAutoFit/>
          </a:bodyPr>
          <a:lstStyle/>
          <a:p>
            <a:r>
              <a:rPr lang="en-US" sz="2400" b="1" dirty="0"/>
              <a:t>Respiratory bronchiole</a:t>
            </a:r>
          </a:p>
        </p:txBody>
      </p:sp>
      <p:sp>
        <p:nvSpPr>
          <p:cNvPr id="7" name="Freeform 6"/>
          <p:cNvSpPr/>
          <p:nvPr/>
        </p:nvSpPr>
        <p:spPr>
          <a:xfrm>
            <a:off x="3988926" y="1717589"/>
            <a:ext cx="2943215" cy="3464461"/>
          </a:xfrm>
          <a:custGeom>
            <a:avLst/>
            <a:gdLst>
              <a:gd name="connsiteX0" fmla="*/ 2609582 w 2943215"/>
              <a:gd name="connsiteY0" fmla="*/ 3459892 h 3464461"/>
              <a:gd name="connsiteX1" fmla="*/ 2720793 w 2943215"/>
              <a:gd name="connsiteY1" fmla="*/ 3348681 h 3464461"/>
              <a:gd name="connsiteX2" fmla="*/ 2782577 w 2943215"/>
              <a:gd name="connsiteY2" fmla="*/ 3286897 h 3464461"/>
              <a:gd name="connsiteX3" fmla="*/ 2807290 w 2943215"/>
              <a:gd name="connsiteY3" fmla="*/ 3249827 h 3464461"/>
              <a:gd name="connsiteX4" fmla="*/ 2881431 w 2943215"/>
              <a:gd name="connsiteY4" fmla="*/ 3150973 h 3464461"/>
              <a:gd name="connsiteX5" fmla="*/ 2918501 w 2943215"/>
              <a:gd name="connsiteY5" fmla="*/ 3015049 h 3464461"/>
              <a:gd name="connsiteX6" fmla="*/ 2930858 w 2943215"/>
              <a:gd name="connsiteY6" fmla="*/ 2928552 h 3464461"/>
              <a:gd name="connsiteX7" fmla="*/ 2943215 w 2943215"/>
              <a:gd name="connsiteY7" fmla="*/ 2854411 h 3464461"/>
              <a:gd name="connsiteX8" fmla="*/ 2918501 w 2943215"/>
              <a:gd name="connsiteY8" fmla="*/ 2631989 h 3464461"/>
              <a:gd name="connsiteX9" fmla="*/ 2893788 w 2943215"/>
              <a:gd name="connsiteY9" fmla="*/ 2545492 h 3464461"/>
              <a:gd name="connsiteX10" fmla="*/ 2869074 w 2943215"/>
              <a:gd name="connsiteY10" fmla="*/ 2446638 h 3464461"/>
              <a:gd name="connsiteX11" fmla="*/ 2856717 w 2943215"/>
              <a:gd name="connsiteY11" fmla="*/ 2409568 h 3464461"/>
              <a:gd name="connsiteX12" fmla="*/ 2832004 w 2943215"/>
              <a:gd name="connsiteY12" fmla="*/ 2372497 h 3464461"/>
              <a:gd name="connsiteX13" fmla="*/ 2819647 w 2943215"/>
              <a:gd name="connsiteY13" fmla="*/ 2335427 h 3464461"/>
              <a:gd name="connsiteX14" fmla="*/ 2782577 w 2943215"/>
              <a:gd name="connsiteY14" fmla="*/ 2298357 h 3464461"/>
              <a:gd name="connsiteX15" fmla="*/ 2733150 w 2943215"/>
              <a:gd name="connsiteY15" fmla="*/ 2211860 h 3464461"/>
              <a:gd name="connsiteX16" fmla="*/ 2696079 w 2943215"/>
              <a:gd name="connsiteY16" fmla="*/ 2187146 h 3464461"/>
              <a:gd name="connsiteX17" fmla="*/ 2609582 w 2943215"/>
              <a:gd name="connsiteY17" fmla="*/ 2063579 h 3464461"/>
              <a:gd name="connsiteX18" fmla="*/ 2572512 w 2943215"/>
              <a:gd name="connsiteY18" fmla="*/ 2051222 h 3464461"/>
              <a:gd name="connsiteX19" fmla="*/ 2486015 w 2943215"/>
              <a:gd name="connsiteY19" fmla="*/ 1964725 h 3464461"/>
              <a:gd name="connsiteX20" fmla="*/ 2411874 w 2943215"/>
              <a:gd name="connsiteY20" fmla="*/ 1915297 h 3464461"/>
              <a:gd name="connsiteX21" fmla="*/ 2374804 w 2943215"/>
              <a:gd name="connsiteY21" fmla="*/ 1890584 h 3464461"/>
              <a:gd name="connsiteX22" fmla="*/ 2300663 w 2943215"/>
              <a:gd name="connsiteY22" fmla="*/ 1865870 h 3464461"/>
              <a:gd name="connsiteX23" fmla="*/ 2263593 w 2943215"/>
              <a:gd name="connsiteY23" fmla="*/ 1841157 h 3464461"/>
              <a:gd name="connsiteX24" fmla="*/ 2164739 w 2943215"/>
              <a:gd name="connsiteY24" fmla="*/ 1804087 h 3464461"/>
              <a:gd name="connsiteX25" fmla="*/ 2053528 w 2943215"/>
              <a:gd name="connsiteY25" fmla="*/ 1754660 h 3464461"/>
              <a:gd name="connsiteX26" fmla="*/ 2016458 w 2943215"/>
              <a:gd name="connsiteY26" fmla="*/ 1742303 h 3464461"/>
              <a:gd name="connsiteX27" fmla="*/ 1929960 w 2943215"/>
              <a:gd name="connsiteY27" fmla="*/ 1705233 h 3464461"/>
              <a:gd name="connsiteX28" fmla="*/ 1806393 w 2943215"/>
              <a:gd name="connsiteY28" fmla="*/ 1655806 h 3464461"/>
              <a:gd name="connsiteX29" fmla="*/ 1423333 w 2943215"/>
              <a:gd name="connsiteY29" fmla="*/ 1631092 h 3464461"/>
              <a:gd name="connsiteX30" fmla="*/ 1386263 w 2943215"/>
              <a:gd name="connsiteY30" fmla="*/ 1581665 h 3464461"/>
              <a:gd name="connsiteX31" fmla="*/ 1361550 w 2943215"/>
              <a:gd name="connsiteY31" fmla="*/ 1544595 h 3464461"/>
              <a:gd name="connsiteX32" fmla="*/ 1324479 w 2943215"/>
              <a:gd name="connsiteY32" fmla="*/ 1507525 h 3464461"/>
              <a:gd name="connsiteX33" fmla="*/ 1299766 w 2943215"/>
              <a:gd name="connsiteY33" fmla="*/ 1433384 h 3464461"/>
              <a:gd name="connsiteX34" fmla="*/ 1250339 w 2943215"/>
              <a:gd name="connsiteY34" fmla="*/ 1322173 h 3464461"/>
              <a:gd name="connsiteX35" fmla="*/ 1225625 w 2943215"/>
              <a:gd name="connsiteY35" fmla="*/ 1285103 h 3464461"/>
              <a:gd name="connsiteX36" fmla="*/ 1200912 w 2943215"/>
              <a:gd name="connsiteY36" fmla="*/ 1198606 h 3464461"/>
              <a:gd name="connsiteX37" fmla="*/ 1176198 w 2943215"/>
              <a:gd name="connsiteY37" fmla="*/ 1161535 h 3464461"/>
              <a:gd name="connsiteX38" fmla="*/ 1126771 w 2943215"/>
              <a:gd name="connsiteY38" fmla="*/ 1050325 h 3464461"/>
              <a:gd name="connsiteX39" fmla="*/ 1102058 w 2943215"/>
              <a:gd name="connsiteY39" fmla="*/ 951470 h 3464461"/>
              <a:gd name="connsiteX40" fmla="*/ 1089701 w 2943215"/>
              <a:gd name="connsiteY40" fmla="*/ 914400 h 3464461"/>
              <a:gd name="connsiteX41" fmla="*/ 1064988 w 2943215"/>
              <a:gd name="connsiteY41" fmla="*/ 691979 h 3464461"/>
              <a:gd name="connsiteX42" fmla="*/ 1040274 w 2943215"/>
              <a:gd name="connsiteY42" fmla="*/ 593125 h 3464461"/>
              <a:gd name="connsiteX43" fmla="*/ 1027917 w 2943215"/>
              <a:gd name="connsiteY43" fmla="*/ 556054 h 3464461"/>
              <a:gd name="connsiteX44" fmla="*/ 1003204 w 2943215"/>
              <a:gd name="connsiteY44" fmla="*/ 457200 h 3464461"/>
              <a:gd name="connsiteX45" fmla="*/ 978490 w 2943215"/>
              <a:gd name="connsiteY45" fmla="*/ 420130 h 3464461"/>
              <a:gd name="connsiteX46" fmla="*/ 966133 w 2943215"/>
              <a:gd name="connsiteY46" fmla="*/ 383060 h 3464461"/>
              <a:gd name="connsiteX47" fmla="*/ 941420 w 2943215"/>
              <a:gd name="connsiteY47" fmla="*/ 345989 h 3464461"/>
              <a:gd name="connsiteX48" fmla="*/ 916706 w 2943215"/>
              <a:gd name="connsiteY48" fmla="*/ 259492 h 3464461"/>
              <a:gd name="connsiteX49" fmla="*/ 879636 w 2943215"/>
              <a:gd name="connsiteY49" fmla="*/ 172995 h 3464461"/>
              <a:gd name="connsiteX50" fmla="*/ 867279 w 2943215"/>
              <a:gd name="connsiteY50" fmla="*/ 135925 h 3464461"/>
              <a:gd name="connsiteX51" fmla="*/ 793139 w 2943215"/>
              <a:gd name="connsiteY51" fmla="*/ 86497 h 3464461"/>
              <a:gd name="connsiteX52" fmla="*/ 756069 w 2943215"/>
              <a:gd name="connsiteY52" fmla="*/ 61784 h 3464461"/>
              <a:gd name="connsiteX53" fmla="*/ 632501 w 2943215"/>
              <a:gd name="connsiteY53" fmla="*/ 24714 h 3464461"/>
              <a:gd name="connsiteX54" fmla="*/ 558360 w 2943215"/>
              <a:gd name="connsiteY54" fmla="*/ 12357 h 3464461"/>
              <a:gd name="connsiteX55" fmla="*/ 521290 w 2943215"/>
              <a:gd name="connsiteY55" fmla="*/ 0 h 3464461"/>
              <a:gd name="connsiteX56" fmla="*/ 422436 w 2943215"/>
              <a:gd name="connsiteY56" fmla="*/ 12357 h 3464461"/>
              <a:gd name="connsiteX57" fmla="*/ 385366 w 2943215"/>
              <a:gd name="connsiteY57" fmla="*/ 49427 h 3464461"/>
              <a:gd name="connsiteX58" fmla="*/ 335939 w 2943215"/>
              <a:gd name="connsiteY58" fmla="*/ 135925 h 3464461"/>
              <a:gd name="connsiteX59" fmla="*/ 323582 w 2943215"/>
              <a:gd name="connsiteY59" fmla="*/ 172995 h 3464461"/>
              <a:gd name="connsiteX60" fmla="*/ 298869 w 2943215"/>
              <a:gd name="connsiteY60" fmla="*/ 210065 h 3464461"/>
              <a:gd name="connsiteX61" fmla="*/ 274155 w 2943215"/>
              <a:gd name="connsiteY61" fmla="*/ 284206 h 3464461"/>
              <a:gd name="connsiteX62" fmla="*/ 261798 w 2943215"/>
              <a:gd name="connsiteY62" fmla="*/ 321276 h 3464461"/>
              <a:gd name="connsiteX63" fmla="*/ 237085 w 2943215"/>
              <a:gd name="connsiteY63" fmla="*/ 370703 h 3464461"/>
              <a:gd name="connsiteX64" fmla="*/ 212371 w 2943215"/>
              <a:gd name="connsiteY64" fmla="*/ 494270 h 3464461"/>
              <a:gd name="connsiteX65" fmla="*/ 175301 w 2943215"/>
              <a:gd name="connsiteY65" fmla="*/ 605481 h 3464461"/>
              <a:gd name="connsiteX66" fmla="*/ 150588 w 2943215"/>
              <a:gd name="connsiteY66" fmla="*/ 679622 h 3464461"/>
              <a:gd name="connsiteX67" fmla="*/ 138231 w 2943215"/>
              <a:gd name="connsiteY67" fmla="*/ 716692 h 3464461"/>
              <a:gd name="connsiteX68" fmla="*/ 113517 w 2943215"/>
              <a:gd name="connsiteY68" fmla="*/ 753762 h 3464461"/>
              <a:gd name="connsiteX69" fmla="*/ 88804 w 2943215"/>
              <a:gd name="connsiteY69" fmla="*/ 827903 h 3464461"/>
              <a:gd name="connsiteX70" fmla="*/ 76447 w 2943215"/>
              <a:gd name="connsiteY70" fmla="*/ 864973 h 3464461"/>
              <a:gd name="connsiteX71" fmla="*/ 27020 w 2943215"/>
              <a:gd name="connsiteY71" fmla="*/ 951470 h 3464461"/>
              <a:gd name="connsiteX72" fmla="*/ 14663 w 2943215"/>
              <a:gd name="connsiteY72" fmla="*/ 988541 h 3464461"/>
              <a:gd name="connsiteX73" fmla="*/ 14663 w 2943215"/>
              <a:gd name="connsiteY73" fmla="*/ 1285103 h 3464461"/>
              <a:gd name="connsiteX74" fmla="*/ 27020 w 2943215"/>
              <a:gd name="connsiteY74" fmla="*/ 1346887 h 3464461"/>
              <a:gd name="connsiteX75" fmla="*/ 51733 w 2943215"/>
              <a:gd name="connsiteY75" fmla="*/ 1396314 h 3464461"/>
              <a:gd name="connsiteX76" fmla="*/ 64090 w 2943215"/>
              <a:gd name="connsiteY76" fmla="*/ 1445741 h 3464461"/>
              <a:gd name="connsiteX77" fmla="*/ 76447 w 2943215"/>
              <a:gd name="connsiteY77" fmla="*/ 1482811 h 3464461"/>
              <a:gd name="connsiteX78" fmla="*/ 113517 w 2943215"/>
              <a:gd name="connsiteY78" fmla="*/ 1581665 h 3464461"/>
              <a:gd name="connsiteX79" fmla="*/ 125874 w 2943215"/>
              <a:gd name="connsiteY79" fmla="*/ 1618735 h 3464461"/>
              <a:gd name="connsiteX80" fmla="*/ 175301 w 2943215"/>
              <a:gd name="connsiteY80" fmla="*/ 1668162 h 3464461"/>
              <a:gd name="connsiteX81" fmla="*/ 261798 w 2943215"/>
              <a:gd name="connsiteY81" fmla="*/ 1767016 h 3464461"/>
              <a:gd name="connsiteX82" fmla="*/ 323582 w 2943215"/>
              <a:gd name="connsiteY82" fmla="*/ 1878227 h 3464461"/>
              <a:gd name="connsiteX83" fmla="*/ 348296 w 2943215"/>
              <a:gd name="connsiteY83" fmla="*/ 1915297 h 3464461"/>
              <a:gd name="connsiteX84" fmla="*/ 373009 w 2943215"/>
              <a:gd name="connsiteY84" fmla="*/ 1952368 h 3464461"/>
              <a:gd name="connsiteX85" fmla="*/ 410079 w 2943215"/>
              <a:gd name="connsiteY85" fmla="*/ 2001795 h 3464461"/>
              <a:gd name="connsiteX86" fmla="*/ 434793 w 2943215"/>
              <a:gd name="connsiteY86" fmla="*/ 2075935 h 3464461"/>
              <a:gd name="connsiteX87" fmla="*/ 447150 w 2943215"/>
              <a:gd name="connsiteY87" fmla="*/ 2113006 h 3464461"/>
              <a:gd name="connsiteX88" fmla="*/ 459506 w 2943215"/>
              <a:gd name="connsiteY88" fmla="*/ 2347784 h 3464461"/>
              <a:gd name="connsiteX89" fmla="*/ 471863 w 2943215"/>
              <a:gd name="connsiteY89" fmla="*/ 2384854 h 3464461"/>
              <a:gd name="connsiteX90" fmla="*/ 484220 w 2943215"/>
              <a:gd name="connsiteY90" fmla="*/ 2434281 h 3464461"/>
              <a:gd name="connsiteX91" fmla="*/ 496577 w 2943215"/>
              <a:gd name="connsiteY91" fmla="*/ 2471352 h 3464461"/>
              <a:gd name="connsiteX92" fmla="*/ 546004 w 2943215"/>
              <a:gd name="connsiteY92" fmla="*/ 2545492 h 3464461"/>
              <a:gd name="connsiteX93" fmla="*/ 583074 w 2943215"/>
              <a:gd name="connsiteY93" fmla="*/ 2631989 h 3464461"/>
              <a:gd name="connsiteX94" fmla="*/ 694285 w 2943215"/>
              <a:gd name="connsiteY94" fmla="*/ 2743200 h 3464461"/>
              <a:gd name="connsiteX95" fmla="*/ 731355 w 2943215"/>
              <a:gd name="connsiteY95" fmla="*/ 2780270 h 3464461"/>
              <a:gd name="connsiteX96" fmla="*/ 842566 w 2943215"/>
              <a:gd name="connsiteY96" fmla="*/ 2866768 h 3464461"/>
              <a:gd name="connsiteX97" fmla="*/ 879636 w 2943215"/>
              <a:gd name="connsiteY97" fmla="*/ 2879125 h 3464461"/>
              <a:gd name="connsiteX98" fmla="*/ 953777 w 2943215"/>
              <a:gd name="connsiteY98" fmla="*/ 2928552 h 3464461"/>
              <a:gd name="connsiteX99" fmla="*/ 990847 w 2943215"/>
              <a:gd name="connsiteY99" fmla="*/ 2953265 h 3464461"/>
              <a:gd name="connsiteX100" fmla="*/ 1064988 w 2943215"/>
              <a:gd name="connsiteY100" fmla="*/ 2977979 h 3464461"/>
              <a:gd name="connsiteX101" fmla="*/ 1139128 w 2943215"/>
              <a:gd name="connsiteY101" fmla="*/ 3002692 h 3464461"/>
              <a:gd name="connsiteX102" fmla="*/ 1250339 w 2943215"/>
              <a:gd name="connsiteY102" fmla="*/ 3052119 h 3464461"/>
              <a:gd name="connsiteX103" fmla="*/ 1534544 w 2943215"/>
              <a:gd name="connsiteY103" fmla="*/ 3089189 h 3464461"/>
              <a:gd name="connsiteX104" fmla="*/ 1670469 w 2943215"/>
              <a:gd name="connsiteY104" fmla="*/ 3138616 h 3464461"/>
              <a:gd name="connsiteX105" fmla="*/ 1769323 w 2943215"/>
              <a:gd name="connsiteY105" fmla="*/ 3175687 h 3464461"/>
              <a:gd name="connsiteX106" fmla="*/ 1818750 w 2943215"/>
              <a:gd name="connsiteY106" fmla="*/ 3200400 h 3464461"/>
              <a:gd name="connsiteX107" fmla="*/ 1905247 w 2943215"/>
              <a:gd name="connsiteY107" fmla="*/ 3225114 h 3464461"/>
              <a:gd name="connsiteX108" fmla="*/ 1991744 w 2943215"/>
              <a:gd name="connsiteY108" fmla="*/ 3249827 h 3464461"/>
              <a:gd name="connsiteX109" fmla="*/ 2065885 w 2943215"/>
              <a:gd name="connsiteY109" fmla="*/ 3286897 h 3464461"/>
              <a:gd name="connsiteX110" fmla="*/ 2102955 w 2943215"/>
              <a:gd name="connsiteY110" fmla="*/ 3311611 h 3464461"/>
              <a:gd name="connsiteX111" fmla="*/ 2214166 w 2943215"/>
              <a:gd name="connsiteY111" fmla="*/ 3336325 h 3464461"/>
              <a:gd name="connsiteX112" fmla="*/ 2251236 w 2943215"/>
              <a:gd name="connsiteY112" fmla="*/ 3361038 h 3464461"/>
              <a:gd name="connsiteX113" fmla="*/ 2300663 w 2943215"/>
              <a:gd name="connsiteY113" fmla="*/ 3373395 h 3464461"/>
              <a:gd name="connsiteX114" fmla="*/ 2374804 w 2943215"/>
              <a:gd name="connsiteY114" fmla="*/ 3398108 h 3464461"/>
              <a:gd name="connsiteX115" fmla="*/ 2411874 w 2943215"/>
              <a:gd name="connsiteY115" fmla="*/ 3410465 h 3464461"/>
              <a:gd name="connsiteX116" fmla="*/ 2535442 w 2943215"/>
              <a:gd name="connsiteY116" fmla="*/ 3435179 h 3464461"/>
              <a:gd name="connsiteX117" fmla="*/ 2609582 w 2943215"/>
              <a:gd name="connsiteY117" fmla="*/ 3459892 h 346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943215" h="3464461">
                <a:moveTo>
                  <a:pt x="2609582" y="3459892"/>
                </a:moveTo>
                <a:cubicBezTo>
                  <a:pt x="2640474" y="3445476"/>
                  <a:pt x="2625469" y="3454596"/>
                  <a:pt x="2720793" y="3348681"/>
                </a:cubicBezTo>
                <a:cubicBezTo>
                  <a:pt x="2740277" y="3327032"/>
                  <a:pt x="2763398" y="3308816"/>
                  <a:pt x="2782577" y="3286897"/>
                </a:cubicBezTo>
                <a:cubicBezTo>
                  <a:pt x="2792356" y="3275721"/>
                  <a:pt x="2798380" y="3261708"/>
                  <a:pt x="2807290" y="3249827"/>
                </a:cubicBezTo>
                <a:cubicBezTo>
                  <a:pt x="2895357" y="3132404"/>
                  <a:pt x="2825553" y="3234787"/>
                  <a:pt x="2881431" y="3150973"/>
                </a:cubicBezTo>
                <a:cubicBezTo>
                  <a:pt x="2909303" y="3039483"/>
                  <a:pt x="2895403" y="3084341"/>
                  <a:pt x="2918501" y="3015049"/>
                </a:cubicBezTo>
                <a:cubicBezTo>
                  <a:pt x="2922620" y="2986217"/>
                  <a:pt x="2926429" y="2957338"/>
                  <a:pt x="2930858" y="2928552"/>
                </a:cubicBezTo>
                <a:cubicBezTo>
                  <a:pt x="2934668" y="2903789"/>
                  <a:pt x="2943215" y="2879466"/>
                  <a:pt x="2943215" y="2854411"/>
                </a:cubicBezTo>
                <a:cubicBezTo>
                  <a:pt x="2943215" y="2764951"/>
                  <a:pt x="2935928" y="2710409"/>
                  <a:pt x="2918501" y="2631989"/>
                </a:cubicBezTo>
                <a:cubicBezTo>
                  <a:pt x="2893808" y="2520871"/>
                  <a:pt x="2918553" y="2636297"/>
                  <a:pt x="2893788" y="2545492"/>
                </a:cubicBezTo>
                <a:cubicBezTo>
                  <a:pt x="2884851" y="2512723"/>
                  <a:pt x="2879815" y="2478860"/>
                  <a:pt x="2869074" y="2446638"/>
                </a:cubicBezTo>
                <a:cubicBezTo>
                  <a:pt x="2864955" y="2434281"/>
                  <a:pt x="2862542" y="2421218"/>
                  <a:pt x="2856717" y="2409568"/>
                </a:cubicBezTo>
                <a:cubicBezTo>
                  <a:pt x="2850075" y="2396285"/>
                  <a:pt x="2838646" y="2385780"/>
                  <a:pt x="2832004" y="2372497"/>
                </a:cubicBezTo>
                <a:cubicBezTo>
                  <a:pt x="2826179" y="2360847"/>
                  <a:pt x="2826872" y="2346265"/>
                  <a:pt x="2819647" y="2335427"/>
                </a:cubicBezTo>
                <a:cubicBezTo>
                  <a:pt x="2809954" y="2320887"/>
                  <a:pt x="2792734" y="2312577"/>
                  <a:pt x="2782577" y="2298357"/>
                </a:cubicBezTo>
                <a:cubicBezTo>
                  <a:pt x="2758351" y="2264441"/>
                  <a:pt x="2762332" y="2241042"/>
                  <a:pt x="2733150" y="2211860"/>
                </a:cubicBezTo>
                <a:cubicBezTo>
                  <a:pt x="2722649" y="2201359"/>
                  <a:pt x="2708436" y="2195384"/>
                  <a:pt x="2696079" y="2187146"/>
                </a:cubicBezTo>
                <a:cubicBezTo>
                  <a:pt x="2694603" y="2184933"/>
                  <a:pt x="2623304" y="2075014"/>
                  <a:pt x="2609582" y="2063579"/>
                </a:cubicBezTo>
                <a:cubicBezTo>
                  <a:pt x="2599576" y="2055240"/>
                  <a:pt x="2584869" y="2055341"/>
                  <a:pt x="2572512" y="2051222"/>
                </a:cubicBezTo>
                <a:cubicBezTo>
                  <a:pt x="2515860" y="1966244"/>
                  <a:pt x="2551263" y="1986473"/>
                  <a:pt x="2486015" y="1964725"/>
                </a:cubicBezTo>
                <a:lnTo>
                  <a:pt x="2411874" y="1915297"/>
                </a:lnTo>
                <a:cubicBezTo>
                  <a:pt x="2399517" y="1907059"/>
                  <a:pt x="2388893" y="1895280"/>
                  <a:pt x="2374804" y="1890584"/>
                </a:cubicBezTo>
                <a:cubicBezTo>
                  <a:pt x="2350090" y="1882346"/>
                  <a:pt x="2322338" y="1880320"/>
                  <a:pt x="2300663" y="1865870"/>
                </a:cubicBezTo>
                <a:cubicBezTo>
                  <a:pt x="2288306" y="1857632"/>
                  <a:pt x="2276876" y="1847798"/>
                  <a:pt x="2263593" y="1841157"/>
                </a:cubicBezTo>
                <a:cubicBezTo>
                  <a:pt x="2234034" y="1826378"/>
                  <a:pt x="2196828" y="1814783"/>
                  <a:pt x="2164739" y="1804087"/>
                </a:cubicBezTo>
                <a:cubicBezTo>
                  <a:pt x="2105993" y="1764922"/>
                  <a:pt x="2141760" y="1784070"/>
                  <a:pt x="2053528" y="1754660"/>
                </a:cubicBezTo>
                <a:cubicBezTo>
                  <a:pt x="2041171" y="1750541"/>
                  <a:pt x="2027295" y="1749528"/>
                  <a:pt x="2016458" y="1742303"/>
                </a:cubicBezTo>
                <a:cubicBezTo>
                  <a:pt x="1965257" y="1708168"/>
                  <a:pt x="1993796" y="1721191"/>
                  <a:pt x="1929960" y="1705233"/>
                </a:cubicBezTo>
                <a:cubicBezTo>
                  <a:pt x="1894250" y="1687378"/>
                  <a:pt x="1845659" y="1660169"/>
                  <a:pt x="1806393" y="1655806"/>
                </a:cubicBezTo>
                <a:cubicBezTo>
                  <a:pt x="1605027" y="1633432"/>
                  <a:pt x="1732442" y="1645143"/>
                  <a:pt x="1423333" y="1631092"/>
                </a:cubicBezTo>
                <a:cubicBezTo>
                  <a:pt x="1410976" y="1614616"/>
                  <a:pt x="1398233" y="1598424"/>
                  <a:pt x="1386263" y="1581665"/>
                </a:cubicBezTo>
                <a:cubicBezTo>
                  <a:pt x="1377631" y="1569580"/>
                  <a:pt x="1371057" y="1556004"/>
                  <a:pt x="1361550" y="1544595"/>
                </a:cubicBezTo>
                <a:cubicBezTo>
                  <a:pt x="1350363" y="1531170"/>
                  <a:pt x="1336836" y="1519882"/>
                  <a:pt x="1324479" y="1507525"/>
                </a:cubicBezTo>
                <a:cubicBezTo>
                  <a:pt x="1316241" y="1482811"/>
                  <a:pt x="1309441" y="1457571"/>
                  <a:pt x="1299766" y="1433384"/>
                </a:cubicBezTo>
                <a:cubicBezTo>
                  <a:pt x="1282115" y="1389258"/>
                  <a:pt x="1273425" y="1362573"/>
                  <a:pt x="1250339" y="1322173"/>
                </a:cubicBezTo>
                <a:cubicBezTo>
                  <a:pt x="1242971" y="1309279"/>
                  <a:pt x="1233863" y="1297460"/>
                  <a:pt x="1225625" y="1285103"/>
                </a:cubicBezTo>
                <a:cubicBezTo>
                  <a:pt x="1221665" y="1269262"/>
                  <a:pt x="1209777" y="1216337"/>
                  <a:pt x="1200912" y="1198606"/>
                </a:cubicBezTo>
                <a:cubicBezTo>
                  <a:pt x="1194270" y="1185323"/>
                  <a:pt x="1184436" y="1173892"/>
                  <a:pt x="1176198" y="1161535"/>
                </a:cubicBezTo>
                <a:cubicBezTo>
                  <a:pt x="1146789" y="1073306"/>
                  <a:pt x="1165935" y="1109070"/>
                  <a:pt x="1126771" y="1050325"/>
                </a:cubicBezTo>
                <a:cubicBezTo>
                  <a:pt x="1098523" y="965574"/>
                  <a:pt x="1131886" y="1070779"/>
                  <a:pt x="1102058" y="951470"/>
                </a:cubicBezTo>
                <a:cubicBezTo>
                  <a:pt x="1098899" y="938834"/>
                  <a:pt x="1093820" y="926757"/>
                  <a:pt x="1089701" y="914400"/>
                </a:cubicBezTo>
                <a:cubicBezTo>
                  <a:pt x="1081463" y="840260"/>
                  <a:pt x="1083081" y="764348"/>
                  <a:pt x="1064988" y="691979"/>
                </a:cubicBezTo>
                <a:cubicBezTo>
                  <a:pt x="1056750" y="659028"/>
                  <a:pt x="1051015" y="625348"/>
                  <a:pt x="1040274" y="593125"/>
                </a:cubicBezTo>
                <a:cubicBezTo>
                  <a:pt x="1036155" y="580768"/>
                  <a:pt x="1031076" y="568691"/>
                  <a:pt x="1027917" y="556054"/>
                </a:cubicBezTo>
                <a:cubicBezTo>
                  <a:pt x="1020869" y="527863"/>
                  <a:pt x="1017325" y="485441"/>
                  <a:pt x="1003204" y="457200"/>
                </a:cubicBezTo>
                <a:cubicBezTo>
                  <a:pt x="996562" y="443917"/>
                  <a:pt x="985132" y="433413"/>
                  <a:pt x="978490" y="420130"/>
                </a:cubicBezTo>
                <a:cubicBezTo>
                  <a:pt x="972665" y="408480"/>
                  <a:pt x="971958" y="394710"/>
                  <a:pt x="966133" y="383060"/>
                </a:cubicBezTo>
                <a:cubicBezTo>
                  <a:pt x="959491" y="369777"/>
                  <a:pt x="948062" y="359272"/>
                  <a:pt x="941420" y="345989"/>
                </a:cubicBezTo>
                <a:cubicBezTo>
                  <a:pt x="931544" y="326236"/>
                  <a:pt x="921985" y="277970"/>
                  <a:pt x="916706" y="259492"/>
                </a:cubicBezTo>
                <a:cubicBezTo>
                  <a:pt x="900146" y="201530"/>
                  <a:pt x="907883" y="238904"/>
                  <a:pt x="879636" y="172995"/>
                </a:cubicBezTo>
                <a:cubicBezTo>
                  <a:pt x="874505" y="161023"/>
                  <a:pt x="876489" y="145135"/>
                  <a:pt x="867279" y="135925"/>
                </a:cubicBezTo>
                <a:cubicBezTo>
                  <a:pt x="846277" y="114922"/>
                  <a:pt x="817852" y="102973"/>
                  <a:pt x="793139" y="86497"/>
                </a:cubicBezTo>
                <a:cubicBezTo>
                  <a:pt x="780782" y="78259"/>
                  <a:pt x="770158" y="66480"/>
                  <a:pt x="756069" y="61784"/>
                </a:cubicBezTo>
                <a:cubicBezTo>
                  <a:pt x="708775" y="46019"/>
                  <a:pt x="679196" y="34053"/>
                  <a:pt x="632501" y="24714"/>
                </a:cubicBezTo>
                <a:cubicBezTo>
                  <a:pt x="607933" y="19801"/>
                  <a:pt x="583074" y="16476"/>
                  <a:pt x="558360" y="12357"/>
                </a:cubicBezTo>
                <a:cubicBezTo>
                  <a:pt x="546003" y="8238"/>
                  <a:pt x="534315" y="0"/>
                  <a:pt x="521290" y="0"/>
                </a:cubicBezTo>
                <a:cubicBezTo>
                  <a:pt x="488082" y="0"/>
                  <a:pt x="453644" y="1008"/>
                  <a:pt x="422436" y="12357"/>
                </a:cubicBezTo>
                <a:cubicBezTo>
                  <a:pt x="406013" y="18329"/>
                  <a:pt x="396553" y="36002"/>
                  <a:pt x="385366" y="49427"/>
                </a:cubicBezTo>
                <a:cubicBezTo>
                  <a:pt x="367113" y="71330"/>
                  <a:pt x="346605" y="111036"/>
                  <a:pt x="335939" y="135925"/>
                </a:cubicBezTo>
                <a:cubicBezTo>
                  <a:pt x="330808" y="147897"/>
                  <a:pt x="329407" y="161345"/>
                  <a:pt x="323582" y="172995"/>
                </a:cubicBezTo>
                <a:cubicBezTo>
                  <a:pt x="316941" y="186278"/>
                  <a:pt x="304900" y="196494"/>
                  <a:pt x="298869" y="210065"/>
                </a:cubicBezTo>
                <a:cubicBezTo>
                  <a:pt x="288289" y="233870"/>
                  <a:pt x="282393" y="259492"/>
                  <a:pt x="274155" y="284206"/>
                </a:cubicBezTo>
                <a:cubicBezTo>
                  <a:pt x="270036" y="296563"/>
                  <a:pt x="267623" y="309626"/>
                  <a:pt x="261798" y="321276"/>
                </a:cubicBezTo>
                <a:lnTo>
                  <a:pt x="237085" y="370703"/>
                </a:lnTo>
                <a:cubicBezTo>
                  <a:pt x="228734" y="420808"/>
                  <a:pt x="226197" y="448184"/>
                  <a:pt x="212371" y="494270"/>
                </a:cubicBezTo>
                <a:cubicBezTo>
                  <a:pt x="212356" y="494322"/>
                  <a:pt x="181488" y="586920"/>
                  <a:pt x="175301" y="605481"/>
                </a:cubicBezTo>
                <a:lnTo>
                  <a:pt x="150588" y="679622"/>
                </a:lnTo>
                <a:cubicBezTo>
                  <a:pt x="146469" y="691979"/>
                  <a:pt x="145456" y="705855"/>
                  <a:pt x="138231" y="716692"/>
                </a:cubicBezTo>
                <a:lnTo>
                  <a:pt x="113517" y="753762"/>
                </a:lnTo>
                <a:lnTo>
                  <a:pt x="88804" y="827903"/>
                </a:lnTo>
                <a:cubicBezTo>
                  <a:pt x="84685" y="840260"/>
                  <a:pt x="83672" y="854136"/>
                  <a:pt x="76447" y="864973"/>
                </a:cubicBezTo>
                <a:cubicBezTo>
                  <a:pt x="51626" y="902204"/>
                  <a:pt x="45834" y="907570"/>
                  <a:pt x="27020" y="951470"/>
                </a:cubicBezTo>
                <a:cubicBezTo>
                  <a:pt x="21889" y="963442"/>
                  <a:pt x="18782" y="976184"/>
                  <a:pt x="14663" y="988541"/>
                </a:cubicBezTo>
                <a:cubicBezTo>
                  <a:pt x="-5667" y="1130847"/>
                  <a:pt x="-4093" y="1078786"/>
                  <a:pt x="14663" y="1285103"/>
                </a:cubicBezTo>
                <a:cubicBezTo>
                  <a:pt x="16565" y="1306019"/>
                  <a:pt x="20378" y="1326962"/>
                  <a:pt x="27020" y="1346887"/>
                </a:cubicBezTo>
                <a:cubicBezTo>
                  <a:pt x="32845" y="1364362"/>
                  <a:pt x="45265" y="1379067"/>
                  <a:pt x="51733" y="1396314"/>
                </a:cubicBezTo>
                <a:cubicBezTo>
                  <a:pt x="57696" y="1412215"/>
                  <a:pt x="59424" y="1429412"/>
                  <a:pt x="64090" y="1445741"/>
                </a:cubicBezTo>
                <a:cubicBezTo>
                  <a:pt x="67668" y="1458265"/>
                  <a:pt x="72869" y="1470287"/>
                  <a:pt x="76447" y="1482811"/>
                </a:cubicBezTo>
                <a:cubicBezTo>
                  <a:pt x="108993" y="1596720"/>
                  <a:pt x="64157" y="1466491"/>
                  <a:pt x="113517" y="1581665"/>
                </a:cubicBezTo>
                <a:cubicBezTo>
                  <a:pt x="118648" y="1593637"/>
                  <a:pt x="118303" y="1608136"/>
                  <a:pt x="125874" y="1618735"/>
                </a:cubicBezTo>
                <a:cubicBezTo>
                  <a:pt x="139417" y="1637695"/>
                  <a:pt x="160746" y="1649968"/>
                  <a:pt x="175301" y="1668162"/>
                </a:cubicBezTo>
                <a:cubicBezTo>
                  <a:pt x="257679" y="1771135"/>
                  <a:pt x="187658" y="1717590"/>
                  <a:pt x="261798" y="1767016"/>
                </a:cubicBezTo>
                <a:cubicBezTo>
                  <a:pt x="283547" y="1832264"/>
                  <a:pt x="266930" y="1793250"/>
                  <a:pt x="323582" y="1878227"/>
                </a:cubicBezTo>
                <a:lnTo>
                  <a:pt x="348296" y="1915297"/>
                </a:lnTo>
                <a:cubicBezTo>
                  <a:pt x="356534" y="1927654"/>
                  <a:pt x="364098" y="1940487"/>
                  <a:pt x="373009" y="1952368"/>
                </a:cubicBezTo>
                <a:lnTo>
                  <a:pt x="410079" y="2001795"/>
                </a:lnTo>
                <a:lnTo>
                  <a:pt x="434793" y="2075935"/>
                </a:lnTo>
                <a:lnTo>
                  <a:pt x="447150" y="2113006"/>
                </a:lnTo>
                <a:cubicBezTo>
                  <a:pt x="451269" y="2191265"/>
                  <a:pt x="452411" y="2269738"/>
                  <a:pt x="459506" y="2347784"/>
                </a:cubicBezTo>
                <a:cubicBezTo>
                  <a:pt x="460685" y="2360756"/>
                  <a:pt x="468285" y="2372330"/>
                  <a:pt x="471863" y="2384854"/>
                </a:cubicBezTo>
                <a:cubicBezTo>
                  <a:pt x="476529" y="2401183"/>
                  <a:pt x="479554" y="2417952"/>
                  <a:pt x="484220" y="2434281"/>
                </a:cubicBezTo>
                <a:cubicBezTo>
                  <a:pt x="487798" y="2446805"/>
                  <a:pt x="490251" y="2459966"/>
                  <a:pt x="496577" y="2471352"/>
                </a:cubicBezTo>
                <a:cubicBezTo>
                  <a:pt x="511001" y="2497316"/>
                  <a:pt x="546004" y="2545492"/>
                  <a:pt x="546004" y="2545492"/>
                </a:cubicBezTo>
                <a:cubicBezTo>
                  <a:pt x="554931" y="2572276"/>
                  <a:pt x="565621" y="2610173"/>
                  <a:pt x="583074" y="2631989"/>
                </a:cubicBezTo>
                <a:lnTo>
                  <a:pt x="694285" y="2743200"/>
                </a:lnTo>
                <a:lnTo>
                  <a:pt x="731355" y="2780270"/>
                </a:lnTo>
                <a:cubicBezTo>
                  <a:pt x="763342" y="2812257"/>
                  <a:pt x="798221" y="2851986"/>
                  <a:pt x="842566" y="2866768"/>
                </a:cubicBezTo>
                <a:lnTo>
                  <a:pt x="879636" y="2879125"/>
                </a:lnTo>
                <a:cubicBezTo>
                  <a:pt x="923074" y="2944280"/>
                  <a:pt x="879303" y="2896635"/>
                  <a:pt x="953777" y="2928552"/>
                </a:cubicBezTo>
                <a:cubicBezTo>
                  <a:pt x="967427" y="2934402"/>
                  <a:pt x="977276" y="2947234"/>
                  <a:pt x="990847" y="2953265"/>
                </a:cubicBezTo>
                <a:cubicBezTo>
                  <a:pt x="1014652" y="2963845"/>
                  <a:pt x="1040274" y="2969741"/>
                  <a:pt x="1064988" y="2977979"/>
                </a:cubicBezTo>
                <a:cubicBezTo>
                  <a:pt x="1064993" y="2977981"/>
                  <a:pt x="1139124" y="3002689"/>
                  <a:pt x="1139128" y="3002692"/>
                </a:cubicBezTo>
                <a:cubicBezTo>
                  <a:pt x="1178529" y="3028960"/>
                  <a:pt x="1196041" y="3045332"/>
                  <a:pt x="1250339" y="3052119"/>
                </a:cubicBezTo>
                <a:cubicBezTo>
                  <a:pt x="1476947" y="3080446"/>
                  <a:pt x="1382299" y="3067441"/>
                  <a:pt x="1534544" y="3089189"/>
                </a:cubicBezTo>
                <a:cubicBezTo>
                  <a:pt x="1569139" y="3100721"/>
                  <a:pt x="1636087" y="3121425"/>
                  <a:pt x="1670469" y="3138616"/>
                </a:cubicBezTo>
                <a:cubicBezTo>
                  <a:pt x="1755320" y="3181042"/>
                  <a:pt x="1650117" y="3151845"/>
                  <a:pt x="1769323" y="3175687"/>
                </a:cubicBezTo>
                <a:cubicBezTo>
                  <a:pt x="1785799" y="3183925"/>
                  <a:pt x="1801819" y="3193144"/>
                  <a:pt x="1818750" y="3200400"/>
                </a:cubicBezTo>
                <a:cubicBezTo>
                  <a:pt x="1848378" y="3213098"/>
                  <a:pt x="1873893" y="3216156"/>
                  <a:pt x="1905247" y="3225114"/>
                </a:cubicBezTo>
                <a:cubicBezTo>
                  <a:pt x="2029337" y="3260568"/>
                  <a:pt x="1837226" y="3211197"/>
                  <a:pt x="1991744" y="3249827"/>
                </a:cubicBezTo>
                <a:cubicBezTo>
                  <a:pt x="2097991" y="3320658"/>
                  <a:pt x="1963561" y="3235735"/>
                  <a:pt x="2065885" y="3286897"/>
                </a:cubicBezTo>
                <a:cubicBezTo>
                  <a:pt x="2079168" y="3293539"/>
                  <a:pt x="2089305" y="3305761"/>
                  <a:pt x="2102955" y="3311611"/>
                </a:cubicBezTo>
                <a:cubicBezTo>
                  <a:pt x="2118224" y="3318155"/>
                  <a:pt x="2203170" y="3334126"/>
                  <a:pt x="2214166" y="3336325"/>
                </a:cubicBezTo>
                <a:cubicBezTo>
                  <a:pt x="2226523" y="3344563"/>
                  <a:pt x="2237586" y="3355188"/>
                  <a:pt x="2251236" y="3361038"/>
                </a:cubicBezTo>
                <a:cubicBezTo>
                  <a:pt x="2266846" y="3367728"/>
                  <a:pt x="2284396" y="3368515"/>
                  <a:pt x="2300663" y="3373395"/>
                </a:cubicBezTo>
                <a:cubicBezTo>
                  <a:pt x="2325615" y="3380880"/>
                  <a:pt x="2350090" y="3389870"/>
                  <a:pt x="2374804" y="3398108"/>
                </a:cubicBezTo>
                <a:cubicBezTo>
                  <a:pt x="2387161" y="3402227"/>
                  <a:pt x="2399102" y="3407911"/>
                  <a:pt x="2411874" y="3410465"/>
                </a:cubicBezTo>
                <a:cubicBezTo>
                  <a:pt x="2453063" y="3418703"/>
                  <a:pt x="2495592" y="3421896"/>
                  <a:pt x="2535442" y="3435179"/>
                </a:cubicBezTo>
                <a:cubicBezTo>
                  <a:pt x="2584235" y="3451442"/>
                  <a:pt x="2578690" y="3474308"/>
                  <a:pt x="2609582" y="3459892"/>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161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3365" y="717356"/>
            <a:ext cx="5270887" cy="6858000"/>
          </a:xfrm>
          <a:prstGeom prst="rect">
            <a:avLst/>
          </a:prstGeom>
        </p:spPr>
      </p:pic>
      <p:sp>
        <p:nvSpPr>
          <p:cNvPr id="2" name="TextBox 1"/>
          <p:cNvSpPr txBox="1"/>
          <p:nvPr/>
        </p:nvSpPr>
        <p:spPr>
          <a:xfrm>
            <a:off x="228599" y="533400"/>
            <a:ext cx="8903415"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 indicated by the arrows.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1" name="TextBox 10"/>
          <p:cNvSpPr txBox="1"/>
          <p:nvPr/>
        </p:nvSpPr>
        <p:spPr>
          <a:xfrm>
            <a:off x="5029200" y="1141580"/>
            <a:ext cx="1981200" cy="369332"/>
          </a:xfrm>
          <a:prstGeom prst="rect">
            <a:avLst/>
          </a:prstGeom>
          <a:noFill/>
        </p:spPr>
        <p:txBody>
          <a:bodyPr wrap="square" rtlCol="0">
            <a:spAutoFit/>
          </a:bodyPr>
          <a:lstStyle/>
          <a:p>
            <a:r>
              <a:rPr lang="en-US" b="1" dirty="0">
                <a:solidFill>
                  <a:srgbClr val="FF0000"/>
                </a:solidFill>
              </a:rPr>
              <a:t>Endothelial cell</a:t>
            </a:r>
          </a:p>
        </p:txBody>
      </p:sp>
      <p:cxnSp>
        <p:nvCxnSpPr>
          <p:cNvPr id="12" name="Straight Arrow Connector 11"/>
          <p:cNvCxnSpPr/>
          <p:nvPr/>
        </p:nvCxnSpPr>
        <p:spPr>
          <a:xfrm flipH="1">
            <a:off x="4251960" y="1396721"/>
            <a:ext cx="812409" cy="47363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62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400" y="533400"/>
            <a:ext cx="90606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032921"/>
            <a:ext cx="8305800" cy="5814919"/>
          </a:xfrm>
          <a:prstGeom prst="rect">
            <a:avLst/>
          </a:prstGeom>
        </p:spPr>
      </p:pic>
      <p:sp>
        <p:nvSpPr>
          <p:cNvPr id="6" name="TextBox 5"/>
          <p:cNvSpPr txBox="1"/>
          <p:nvPr/>
        </p:nvSpPr>
        <p:spPr>
          <a:xfrm>
            <a:off x="3148501" y="2878402"/>
            <a:ext cx="1752600" cy="830997"/>
          </a:xfrm>
          <a:prstGeom prst="rect">
            <a:avLst/>
          </a:prstGeom>
          <a:noFill/>
          <a:ln>
            <a:noFill/>
          </a:ln>
        </p:spPr>
        <p:txBody>
          <a:bodyPr wrap="square" rtlCol="0">
            <a:spAutoFit/>
          </a:bodyPr>
          <a:lstStyle/>
          <a:p>
            <a:r>
              <a:rPr lang="en-US" sz="2400" b="1" dirty="0">
                <a:solidFill>
                  <a:srgbClr val="00B050"/>
                </a:solidFill>
              </a:rPr>
              <a:t>Alveolar duct</a:t>
            </a:r>
          </a:p>
        </p:txBody>
      </p:sp>
      <p:sp>
        <p:nvSpPr>
          <p:cNvPr id="14" name="Freeform 13"/>
          <p:cNvSpPr/>
          <p:nvPr/>
        </p:nvSpPr>
        <p:spPr>
          <a:xfrm>
            <a:off x="2773680" y="2418080"/>
            <a:ext cx="2397760" cy="1707299"/>
          </a:xfrm>
          <a:custGeom>
            <a:avLst/>
            <a:gdLst>
              <a:gd name="connsiteX0" fmla="*/ 2326640 w 2397760"/>
              <a:gd name="connsiteY0" fmla="*/ 1615440 h 1707299"/>
              <a:gd name="connsiteX1" fmla="*/ 2336800 w 2397760"/>
              <a:gd name="connsiteY1" fmla="*/ 1361440 h 1707299"/>
              <a:gd name="connsiteX2" fmla="*/ 2346960 w 2397760"/>
              <a:gd name="connsiteY2" fmla="*/ 1148080 h 1707299"/>
              <a:gd name="connsiteX3" fmla="*/ 2367280 w 2397760"/>
              <a:gd name="connsiteY3" fmla="*/ 1076960 h 1707299"/>
              <a:gd name="connsiteX4" fmla="*/ 2397760 w 2397760"/>
              <a:gd name="connsiteY4" fmla="*/ 995680 h 1707299"/>
              <a:gd name="connsiteX5" fmla="*/ 2387600 w 2397760"/>
              <a:gd name="connsiteY5" fmla="*/ 894080 h 1707299"/>
              <a:gd name="connsiteX6" fmla="*/ 2346960 w 2397760"/>
              <a:gd name="connsiteY6" fmla="*/ 863600 h 1707299"/>
              <a:gd name="connsiteX7" fmla="*/ 2326640 w 2397760"/>
              <a:gd name="connsiteY7" fmla="*/ 833120 h 1707299"/>
              <a:gd name="connsiteX8" fmla="*/ 2296160 w 2397760"/>
              <a:gd name="connsiteY8" fmla="*/ 812800 h 1707299"/>
              <a:gd name="connsiteX9" fmla="*/ 2255520 w 2397760"/>
              <a:gd name="connsiteY9" fmla="*/ 782320 h 1707299"/>
              <a:gd name="connsiteX10" fmla="*/ 2225040 w 2397760"/>
              <a:gd name="connsiteY10" fmla="*/ 772160 h 1707299"/>
              <a:gd name="connsiteX11" fmla="*/ 2164080 w 2397760"/>
              <a:gd name="connsiteY11" fmla="*/ 731520 h 1707299"/>
              <a:gd name="connsiteX12" fmla="*/ 2092960 w 2397760"/>
              <a:gd name="connsiteY12" fmla="*/ 690880 h 1707299"/>
              <a:gd name="connsiteX13" fmla="*/ 2032000 w 2397760"/>
              <a:gd name="connsiteY13" fmla="*/ 650240 h 1707299"/>
              <a:gd name="connsiteX14" fmla="*/ 2001520 w 2397760"/>
              <a:gd name="connsiteY14" fmla="*/ 629920 h 1707299"/>
              <a:gd name="connsiteX15" fmla="*/ 1920240 w 2397760"/>
              <a:gd name="connsiteY15" fmla="*/ 589280 h 1707299"/>
              <a:gd name="connsiteX16" fmla="*/ 1879600 w 2397760"/>
              <a:gd name="connsiteY16" fmla="*/ 568960 h 1707299"/>
              <a:gd name="connsiteX17" fmla="*/ 1849120 w 2397760"/>
              <a:gd name="connsiteY17" fmla="*/ 548640 h 1707299"/>
              <a:gd name="connsiteX18" fmla="*/ 1818640 w 2397760"/>
              <a:gd name="connsiteY18" fmla="*/ 538480 h 1707299"/>
              <a:gd name="connsiteX19" fmla="*/ 1788160 w 2397760"/>
              <a:gd name="connsiteY19" fmla="*/ 518160 h 1707299"/>
              <a:gd name="connsiteX20" fmla="*/ 1727200 w 2397760"/>
              <a:gd name="connsiteY20" fmla="*/ 497840 h 1707299"/>
              <a:gd name="connsiteX21" fmla="*/ 1656080 w 2397760"/>
              <a:gd name="connsiteY21" fmla="*/ 467360 h 1707299"/>
              <a:gd name="connsiteX22" fmla="*/ 1595120 w 2397760"/>
              <a:gd name="connsiteY22" fmla="*/ 457200 h 1707299"/>
              <a:gd name="connsiteX23" fmla="*/ 1534160 w 2397760"/>
              <a:gd name="connsiteY23" fmla="*/ 436880 h 1707299"/>
              <a:gd name="connsiteX24" fmla="*/ 1503680 w 2397760"/>
              <a:gd name="connsiteY24" fmla="*/ 426720 h 1707299"/>
              <a:gd name="connsiteX25" fmla="*/ 1452880 w 2397760"/>
              <a:gd name="connsiteY25" fmla="*/ 416560 h 1707299"/>
              <a:gd name="connsiteX26" fmla="*/ 1371600 w 2397760"/>
              <a:gd name="connsiteY26" fmla="*/ 375920 h 1707299"/>
              <a:gd name="connsiteX27" fmla="*/ 1259840 w 2397760"/>
              <a:gd name="connsiteY27" fmla="*/ 345440 h 1707299"/>
              <a:gd name="connsiteX28" fmla="*/ 1168400 w 2397760"/>
              <a:gd name="connsiteY28" fmla="*/ 294640 h 1707299"/>
              <a:gd name="connsiteX29" fmla="*/ 1117600 w 2397760"/>
              <a:gd name="connsiteY29" fmla="*/ 274320 h 1707299"/>
              <a:gd name="connsiteX30" fmla="*/ 1076960 w 2397760"/>
              <a:gd name="connsiteY30" fmla="*/ 254000 h 1707299"/>
              <a:gd name="connsiteX31" fmla="*/ 1046480 w 2397760"/>
              <a:gd name="connsiteY31" fmla="*/ 233680 h 1707299"/>
              <a:gd name="connsiteX32" fmla="*/ 955040 w 2397760"/>
              <a:gd name="connsiteY32" fmla="*/ 203200 h 1707299"/>
              <a:gd name="connsiteX33" fmla="*/ 873760 w 2397760"/>
              <a:gd name="connsiteY33" fmla="*/ 172720 h 1707299"/>
              <a:gd name="connsiteX34" fmla="*/ 812800 w 2397760"/>
              <a:gd name="connsiteY34" fmla="*/ 132080 h 1707299"/>
              <a:gd name="connsiteX35" fmla="*/ 772160 w 2397760"/>
              <a:gd name="connsiteY35" fmla="*/ 111760 h 1707299"/>
              <a:gd name="connsiteX36" fmla="*/ 701040 w 2397760"/>
              <a:gd name="connsiteY36" fmla="*/ 91440 h 1707299"/>
              <a:gd name="connsiteX37" fmla="*/ 670560 w 2397760"/>
              <a:gd name="connsiteY37" fmla="*/ 60960 h 1707299"/>
              <a:gd name="connsiteX38" fmla="*/ 558800 w 2397760"/>
              <a:gd name="connsiteY38" fmla="*/ 30480 h 1707299"/>
              <a:gd name="connsiteX39" fmla="*/ 487680 w 2397760"/>
              <a:gd name="connsiteY39" fmla="*/ 0 h 1707299"/>
              <a:gd name="connsiteX40" fmla="*/ 325120 w 2397760"/>
              <a:gd name="connsiteY40" fmla="*/ 10160 h 1707299"/>
              <a:gd name="connsiteX41" fmla="*/ 284480 w 2397760"/>
              <a:gd name="connsiteY41" fmla="*/ 40640 h 1707299"/>
              <a:gd name="connsiteX42" fmla="*/ 233680 w 2397760"/>
              <a:gd name="connsiteY42" fmla="*/ 50800 h 1707299"/>
              <a:gd name="connsiteX43" fmla="*/ 203200 w 2397760"/>
              <a:gd name="connsiteY43" fmla="*/ 81280 h 1707299"/>
              <a:gd name="connsiteX44" fmla="*/ 162560 w 2397760"/>
              <a:gd name="connsiteY44" fmla="*/ 111760 h 1707299"/>
              <a:gd name="connsiteX45" fmla="*/ 142240 w 2397760"/>
              <a:gd name="connsiteY45" fmla="*/ 142240 h 1707299"/>
              <a:gd name="connsiteX46" fmla="*/ 111760 w 2397760"/>
              <a:gd name="connsiteY46" fmla="*/ 182880 h 1707299"/>
              <a:gd name="connsiteX47" fmla="*/ 81280 w 2397760"/>
              <a:gd name="connsiteY47" fmla="*/ 203200 h 1707299"/>
              <a:gd name="connsiteX48" fmla="*/ 50800 w 2397760"/>
              <a:gd name="connsiteY48" fmla="*/ 284480 h 1707299"/>
              <a:gd name="connsiteX49" fmla="*/ 30480 w 2397760"/>
              <a:gd name="connsiteY49" fmla="*/ 314960 h 1707299"/>
              <a:gd name="connsiteX50" fmla="*/ 20320 w 2397760"/>
              <a:gd name="connsiteY50" fmla="*/ 345440 h 1707299"/>
              <a:gd name="connsiteX51" fmla="*/ 0 w 2397760"/>
              <a:gd name="connsiteY51" fmla="*/ 436880 h 1707299"/>
              <a:gd name="connsiteX52" fmla="*/ 20320 w 2397760"/>
              <a:gd name="connsiteY52" fmla="*/ 812800 h 1707299"/>
              <a:gd name="connsiteX53" fmla="*/ 50800 w 2397760"/>
              <a:gd name="connsiteY53" fmla="*/ 894080 h 1707299"/>
              <a:gd name="connsiteX54" fmla="*/ 111760 w 2397760"/>
              <a:gd name="connsiteY54" fmla="*/ 955040 h 1707299"/>
              <a:gd name="connsiteX55" fmla="*/ 162560 w 2397760"/>
              <a:gd name="connsiteY55" fmla="*/ 995680 h 1707299"/>
              <a:gd name="connsiteX56" fmla="*/ 233680 w 2397760"/>
              <a:gd name="connsiteY56" fmla="*/ 1046480 h 1707299"/>
              <a:gd name="connsiteX57" fmla="*/ 325120 w 2397760"/>
              <a:gd name="connsiteY57" fmla="*/ 1087120 h 1707299"/>
              <a:gd name="connsiteX58" fmla="*/ 386080 w 2397760"/>
              <a:gd name="connsiteY58" fmla="*/ 1137920 h 1707299"/>
              <a:gd name="connsiteX59" fmla="*/ 508000 w 2397760"/>
              <a:gd name="connsiteY59" fmla="*/ 1188720 h 1707299"/>
              <a:gd name="connsiteX60" fmla="*/ 538480 w 2397760"/>
              <a:gd name="connsiteY60" fmla="*/ 1219200 h 1707299"/>
              <a:gd name="connsiteX61" fmla="*/ 599440 w 2397760"/>
              <a:gd name="connsiteY61" fmla="*/ 1239520 h 1707299"/>
              <a:gd name="connsiteX62" fmla="*/ 619760 w 2397760"/>
              <a:gd name="connsiteY62" fmla="*/ 1270000 h 1707299"/>
              <a:gd name="connsiteX63" fmla="*/ 650240 w 2397760"/>
              <a:gd name="connsiteY63" fmla="*/ 1280160 h 1707299"/>
              <a:gd name="connsiteX64" fmla="*/ 690880 w 2397760"/>
              <a:gd name="connsiteY64" fmla="*/ 1300480 h 1707299"/>
              <a:gd name="connsiteX65" fmla="*/ 731520 w 2397760"/>
              <a:gd name="connsiteY65" fmla="*/ 1330960 h 1707299"/>
              <a:gd name="connsiteX66" fmla="*/ 792480 w 2397760"/>
              <a:gd name="connsiteY66" fmla="*/ 1351280 h 1707299"/>
              <a:gd name="connsiteX67" fmla="*/ 853440 w 2397760"/>
              <a:gd name="connsiteY67" fmla="*/ 1381760 h 1707299"/>
              <a:gd name="connsiteX68" fmla="*/ 924560 w 2397760"/>
              <a:gd name="connsiteY68" fmla="*/ 1412240 h 1707299"/>
              <a:gd name="connsiteX69" fmla="*/ 955040 w 2397760"/>
              <a:gd name="connsiteY69" fmla="*/ 1432560 h 1707299"/>
              <a:gd name="connsiteX70" fmla="*/ 985520 w 2397760"/>
              <a:gd name="connsiteY70" fmla="*/ 1442720 h 1707299"/>
              <a:gd name="connsiteX71" fmla="*/ 1056640 w 2397760"/>
              <a:gd name="connsiteY71" fmla="*/ 1473200 h 1707299"/>
              <a:gd name="connsiteX72" fmla="*/ 1097280 w 2397760"/>
              <a:gd name="connsiteY72" fmla="*/ 1493520 h 1707299"/>
              <a:gd name="connsiteX73" fmla="*/ 1137920 w 2397760"/>
              <a:gd name="connsiteY73" fmla="*/ 1503680 h 1707299"/>
              <a:gd name="connsiteX74" fmla="*/ 1178560 w 2397760"/>
              <a:gd name="connsiteY74" fmla="*/ 1524000 h 1707299"/>
              <a:gd name="connsiteX75" fmla="*/ 1219200 w 2397760"/>
              <a:gd name="connsiteY75" fmla="*/ 1534160 h 1707299"/>
              <a:gd name="connsiteX76" fmla="*/ 1280160 w 2397760"/>
              <a:gd name="connsiteY76" fmla="*/ 1554480 h 1707299"/>
              <a:gd name="connsiteX77" fmla="*/ 1341120 w 2397760"/>
              <a:gd name="connsiteY77" fmla="*/ 1574800 h 1707299"/>
              <a:gd name="connsiteX78" fmla="*/ 1371600 w 2397760"/>
              <a:gd name="connsiteY78" fmla="*/ 1584960 h 1707299"/>
              <a:gd name="connsiteX79" fmla="*/ 1422400 w 2397760"/>
              <a:gd name="connsiteY79" fmla="*/ 1595120 h 1707299"/>
              <a:gd name="connsiteX80" fmla="*/ 1463040 w 2397760"/>
              <a:gd name="connsiteY80" fmla="*/ 1605280 h 1707299"/>
              <a:gd name="connsiteX81" fmla="*/ 1554480 w 2397760"/>
              <a:gd name="connsiteY81" fmla="*/ 1615440 h 1707299"/>
              <a:gd name="connsiteX82" fmla="*/ 1645920 w 2397760"/>
              <a:gd name="connsiteY82" fmla="*/ 1635760 h 1707299"/>
              <a:gd name="connsiteX83" fmla="*/ 1727200 w 2397760"/>
              <a:gd name="connsiteY83" fmla="*/ 1645920 h 1707299"/>
              <a:gd name="connsiteX84" fmla="*/ 1767840 w 2397760"/>
              <a:gd name="connsiteY84" fmla="*/ 1656080 h 1707299"/>
              <a:gd name="connsiteX85" fmla="*/ 1838960 w 2397760"/>
              <a:gd name="connsiteY85" fmla="*/ 1666240 h 1707299"/>
              <a:gd name="connsiteX86" fmla="*/ 1991360 w 2397760"/>
              <a:gd name="connsiteY86" fmla="*/ 1686560 h 1707299"/>
              <a:gd name="connsiteX87" fmla="*/ 2133600 w 2397760"/>
              <a:gd name="connsiteY87" fmla="*/ 1706880 h 1707299"/>
              <a:gd name="connsiteX88" fmla="*/ 2296160 w 2397760"/>
              <a:gd name="connsiteY88" fmla="*/ 1676400 h 1707299"/>
              <a:gd name="connsiteX89" fmla="*/ 2326640 w 2397760"/>
              <a:gd name="connsiteY89" fmla="*/ 1645920 h 1707299"/>
              <a:gd name="connsiteX90" fmla="*/ 2326640 w 2397760"/>
              <a:gd name="connsiteY90" fmla="*/ 1615440 h 170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397760" h="1707299">
                <a:moveTo>
                  <a:pt x="2326640" y="1615440"/>
                </a:moveTo>
                <a:cubicBezTo>
                  <a:pt x="2328333" y="1568027"/>
                  <a:pt x="2333119" y="1446094"/>
                  <a:pt x="2336800" y="1361440"/>
                </a:cubicBezTo>
                <a:cubicBezTo>
                  <a:pt x="2339893" y="1290307"/>
                  <a:pt x="2341282" y="1219054"/>
                  <a:pt x="2346960" y="1148080"/>
                </a:cubicBezTo>
                <a:cubicBezTo>
                  <a:pt x="2348725" y="1126023"/>
                  <a:pt x="2361136" y="1098466"/>
                  <a:pt x="2367280" y="1076960"/>
                </a:cubicBezTo>
                <a:cubicBezTo>
                  <a:pt x="2385724" y="1012404"/>
                  <a:pt x="2366194" y="1058812"/>
                  <a:pt x="2397760" y="995680"/>
                </a:cubicBezTo>
                <a:cubicBezTo>
                  <a:pt x="2394373" y="961813"/>
                  <a:pt x="2399818" y="925847"/>
                  <a:pt x="2387600" y="894080"/>
                </a:cubicBezTo>
                <a:cubicBezTo>
                  <a:pt x="2381521" y="878275"/>
                  <a:pt x="2358934" y="875574"/>
                  <a:pt x="2346960" y="863600"/>
                </a:cubicBezTo>
                <a:cubicBezTo>
                  <a:pt x="2338326" y="854966"/>
                  <a:pt x="2335274" y="841754"/>
                  <a:pt x="2326640" y="833120"/>
                </a:cubicBezTo>
                <a:cubicBezTo>
                  <a:pt x="2318006" y="824486"/>
                  <a:pt x="2306096" y="819897"/>
                  <a:pt x="2296160" y="812800"/>
                </a:cubicBezTo>
                <a:cubicBezTo>
                  <a:pt x="2282381" y="802958"/>
                  <a:pt x="2270222" y="790721"/>
                  <a:pt x="2255520" y="782320"/>
                </a:cubicBezTo>
                <a:cubicBezTo>
                  <a:pt x="2246221" y="777007"/>
                  <a:pt x="2234402" y="777361"/>
                  <a:pt x="2225040" y="772160"/>
                </a:cubicBezTo>
                <a:cubicBezTo>
                  <a:pt x="2203692" y="760300"/>
                  <a:pt x="2184400" y="745067"/>
                  <a:pt x="2164080" y="731520"/>
                </a:cubicBezTo>
                <a:cubicBezTo>
                  <a:pt x="2058643" y="661228"/>
                  <a:pt x="2221864" y="768223"/>
                  <a:pt x="2092960" y="690880"/>
                </a:cubicBezTo>
                <a:cubicBezTo>
                  <a:pt x="2072019" y="678315"/>
                  <a:pt x="2052320" y="663787"/>
                  <a:pt x="2032000" y="650240"/>
                </a:cubicBezTo>
                <a:cubicBezTo>
                  <a:pt x="2021840" y="643467"/>
                  <a:pt x="2012442" y="635381"/>
                  <a:pt x="2001520" y="629920"/>
                </a:cubicBezTo>
                <a:lnTo>
                  <a:pt x="1920240" y="589280"/>
                </a:lnTo>
                <a:cubicBezTo>
                  <a:pt x="1906693" y="582507"/>
                  <a:pt x="1892202" y="577361"/>
                  <a:pt x="1879600" y="568960"/>
                </a:cubicBezTo>
                <a:cubicBezTo>
                  <a:pt x="1869440" y="562187"/>
                  <a:pt x="1860042" y="554101"/>
                  <a:pt x="1849120" y="548640"/>
                </a:cubicBezTo>
                <a:cubicBezTo>
                  <a:pt x="1839541" y="543851"/>
                  <a:pt x="1828219" y="543269"/>
                  <a:pt x="1818640" y="538480"/>
                </a:cubicBezTo>
                <a:cubicBezTo>
                  <a:pt x="1807718" y="533019"/>
                  <a:pt x="1799318" y="523119"/>
                  <a:pt x="1788160" y="518160"/>
                </a:cubicBezTo>
                <a:cubicBezTo>
                  <a:pt x="1768587" y="509461"/>
                  <a:pt x="1746358" y="507419"/>
                  <a:pt x="1727200" y="497840"/>
                </a:cubicBezTo>
                <a:cubicBezTo>
                  <a:pt x="1702351" y="485416"/>
                  <a:pt x="1682989" y="473340"/>
                  <a:pt x="1656080" y="467360"/>
                </a:cubicBezTo>
                <a:cubicBezTo>
                  <a:pt x="1635970" y="462891"/>
                  <a:pt x="1615105" y="462196"/>
                  <a:pt x="1595120" y="457200"/>
                </a:cubicBezTo>
                <a:cubicBezTo>
                  <a:pt x="1574340" y="452005"/>
                  <a:pt x="1554480" y="443653"/>
                  <a:pt x="1534160" y="436880"/>
                </a:cubicBezTo>
                <a:cubicBezTo>
                  <a:pt x="1524000" y="433493"/>
                  <a:pt x="1514182" y="428820"/>
                  <a:pt x="1503680" y="426720"/>
                </a:cubicBezTo>
                <a:lnTo>
                  <a:pt x="1452880" y="416560"/>
                </a:lnTo>
                <a:cubicBezTo>
                  <a:pt x="1425787" y="403013"/>
                  <a:pt x="1401303" y="381861"/>
                  <a:pt x="1371600" y="375920"/>
                </a:cubicBezTo>
                <a:cubicBezTo>
                  <a:pt x="1344336" y="370467"/>
                  <a:pt x="1281938" y="360172"/>
                  <a:pt x="1259840" y="345440"/>
                </a:cubicBezTo>
                <a:cubicBezTo>
                  <a:pt x="1218736" y="318037"/>
                  <a:pt x="1224878" y="320312"/>
                  <a:pt x="1168400" y="294640"/>
                </a:cubicBezTo>
                <a:cubicBezTo>
                  <a:pt x="1151797" y="287093"/>
                  <a:pt x="1134266" y="281727"/>
                  <a:pt x="1117600" y="274320"/>
                </a:cubicBezTo>
                <a:cubicBezTo>
                  <a:pt x="1103760" y="268169"/>
                  <a:pt x="1090110" y="261514"/>
                  <a:pt x="1076960" y="254000"/>
                </a:cubicBezTo>
                <a:cubicBezTo>
                  <a:pt x="1066358" y="247942"/>
                  <a:pt x="1057402" y="239141"/>
                  <a:pt x="1046480" y="233680"/>
                </a:cubicBezTo>
                <a:cubicBezTo>
                  <a:pt x="1008221" y="214551"/>
                  <a:pt x="993845" y="212901"/>
                  <a:pt x="955040" y="203200"/>
                </a:cubicBezTo>
                <a:cubicBezTo>
                  <a:pt x="856926" y="137791"/>
                  <a:pt x="1011862" y="235494"/>
                  <a:pt x="873760" y="172720"/>
                </a:cubicBezTo>
                <a:cubicBezTo>
                  <a:pt x="851527" y="162614"/>
                  <a:pt x="834643" y="143002"/>
                  <a:pt x="812800" y="132080"/>
                </a:cubicBezTo>
                <a:cubicBezTo>
                  <a:pt x="799253" y="125307"/>
                  <a:pt x="786081" y="117726"/>
                  <a:pt x="772160" y="111760"/>
                </a:cubicBezTo>
                <a:cubicBezTo>
                  <a:pt x="751754" y="103015"/>
                  <a:pt x="721663" y="96596"/>
                  <a:pt x="701040" y="91440"/>
                </a:cubicBezTo>
                <a:cubicBezTo>
                  <a:pt x="690880" y="81280"/>
                  <a:pt x="683411" y="67386"/>
                  <a:pt x="670560" y="60960"/>
                </a:cubicBezTo>
                <a:cubicBezTo>
                  <a:pt x="594222" y="22791"/>
                  <a:pt x="641767" y="85791"/>
                  <a:pt x="558800" y="30480"/>
                </a:cubicBezTo>
                <a:cubicBezTo>
                  <a:pt x="516702" y="2414"/>
                  <a:pt x="540166" y="13122"/>
                  <a:pt x="487680" y="0"/>
                </a:cubicBezTo>
                <a:cubicBezTo>
                  <a:pt x="433493" y="3387"/>
                  <a:pt x="378358" y="-488"/>
                  <a:pt x="325120" y="10160"/>
                </a:cubicBezTo>
                <a:cubicBezTo>
                  <a:pt x="308516" y="13481"/>
                  <a:pt x="299954" y="33763"/>
                  <a:pt x="284480" y="40640"/>
                </a:cubicBezTo>
                <a:cubicBezTo>
                  <a:pt x="268700" y="47653"/>
                  <a:pt x="250613" y="47413"/>
                  <a:pt x="233680" y="50800"/>
                </a:cubicBezTo>
                <a:cubicBezTo>
                  <a:pt x="223520" y="60960"/>
                  <a:pt x="214109" y="71929"/>
                  <a:pt x="203200" y="81280"/>
                </a:cubicBezTo>
                <a:cubicBezTo>
                  <a:pt x="190343" y="92300"/>
                  <a:pt x="174534" y="99786"/>
                  <a:pt x="162560" y="111760"/>
                </a:cubicBezTo>
                <a:cubicBezTo>
                  <a:pt x="153926" y="120394"/>
                  <a:pt x="149337" y="132304"/>
                  <a:pt x="142240" y="142240"/>
                </a:cubicBezTo>
                <a:cubicBezTo>
                  <a:pt x="132398" y="156019"/>
                  <a:pt x="123734" y="170906"/>
                  <a:pt x="111760" y="182880"/>
                </a:cubicBezTo>
                <a:cubicBezTo>
                  <a:pt x="103126" y="191514"/>
                  <a:pt x="91440" y="196427"/>
                  <a:pt x="81280" y="203200"/>
                </a:cubicBezTo>
                <a:cubicBezTo>
                  <a:pt x="33626" y="274681"/>
                  <a:pt x="88464" y="184042"/>
                  <a:pt x="50800" y="284480"/>
                </a:cubicBezTo>
                <a:cubicBezTo>
                  <a:pt x="46513" y="295913"/>
                  <a:pt x="35941" y="304038"/>
                  <a:pt x="30480" y="314960"/>
                </a:cubicBezTo>
                <a:cubicBezTo>
                  <a:pt x="25691" y="324539"/>
                  <a:pt x="23262" y="335142"/>
                  <a:pt x="20320" y="345440"/>
                </a:cubicBezTo>
                <a:cubicBezTo>
                  <a:pt x="10754" y="378919"/>
                  <a:pt x="6984" y="401962"/>
                  <a:pt x="0" y="436880"/>
                </a:cubicBezTo>
                <a:cubicBezTo>
                  <a:pt x="7112" y="664464"/>
                  <a:pt x="-10533" y="673962"/>
                  <a:pt x="20320" y="812800"/>
                </a:cubicBezTo>
                <a:cubicBezTo>
                  <a:pt x="26373" y="840040"/>
                  <a:pt x="32674" y="871422"/>
                  <a:pt x="50800" y="894080"/>
                </a:cubicBezTo>
                <a:cubicBezTo>
                  <a:pt x="68752" y="916520"/>
                  <a:pt x="95820" y="931130"/>
                  <a:pt x="111760" y="955040"/>
                </a:cubicBezTo>
                <a:cubicBezTo>
                  <a:pt x="138021" y="994431"/>
                  <a:pt x="120496" y="981659"/>
                  <a:pt x="162560" y="995680"/>
                </a:cubicBezTo>
                <a:cubicBezTo>
                  <a:pt x="180005" y="1008764"/>
                  <a:pt x="212881" y="1034595"/>
                  <a:pt x="233680" y="1046480"/>
                </a:cubicBezTo>
                <a:cubicBezTo>
                  <a:pt x="266902" y="1065464"/>
                  <a:pt x="288833" y="1072605"/>
                  <a:pt x="325120" y="1087120"/>
                </a:cubicBezTo>
                <a:cubicBezTo>
                  <a:pt x="351396" y="1126534"/>
                  <a:pt x="337551" y="1116689"/>
                  <a:pt x="386080" y="1137920"/>
                </a:cubicBezTo>
                <a:cubicBezTo>
                  <a:pt x="426415" y="1155567"/>
                  <a:pt x="508000" y="1188720"/>
                  <a:pt x="508000" y="1188720"/>
                </a:cubicBezTo>
                <a:cubicBezTo>
                  <a:pt x="518160" y="1198880"/>
                  <a:pt x="525920" y="1212222"/>
                  <a:pt x="538480" y="1219200"/>
                </a:cubicBezTo>
                <a:cubicBezTo>
                  <a:pt x="557204" y="1229602"/>
                  <a:pt x="599440" y="1239520"/>
                  <a:pt x="599440" y="1239520"/>
                </a:cubicBezTo>
                <a:cubicBezTo>
                  <a:pt x="606213" y="1249680"/>
                  <a:pt x="610225" y="1262372"/>
                  <a:pt x="619760" y="1270000"/>
                </a:cubicBezTo>
                <a:cubicBezTo>
                  <a:pt x="628123" y="1276690"/>
                  <a:pt x="640396" y="1275941"/>
                  <a:pt x="650240" y="1280160"/>
                </a:cubicBezTo>
                <a:cubicBezTo>
                  <a:pt x="664161" y="1286126"/>
                  <a:pt x="678037" y="1292453"/>
                  <a:pt x="690880" y="1300480"/>
                </a:cubicBezTo>
                <a:cubicBezTo>
                  <a:pt x="705239" y="1309455"/>
                  <a:pt x="716374" y="1323387"/>
                  <a:pt x="731520" y="1330960"/>
                </a:cubicBezTo>
                <a:cubicBezTo>
                  <a:pt x="750678" y="1340539"/>
                  <a:pt x="774658" y="1339399"/>
                  <a:pt x="792480" y="1351280"/>
                </a:cubicBezTo>
                <a:cubicBezTo>
                  <a:pt x="879831" y="1409514"/>
                  <a:pt x="769312" y="1339696"/>
                  <a:pt x="853440" y="1381760"/>
                </a:cubicBezTo>
                <a:cubicBezTo>
                  <a:pt x="923604" y="1416842"/>
                  <a:pt x="839980" y="1391095"/>
                  <a:pt x="924560" y="1412240"/>
                </a:cubicBezTo>
                <a:cubicBezTo>
                  <a:pt x="934720" y="1419013"/>
                  <a:pt x="944118" y="1427099"/>
                  <a:pt x="955040" y="1432560"/>
                </a:cubicBezTo>
                <a:cubicBezTo>
                  <a:pt x="964619" y="1437349"/>
                  <a:pt x="975576" y="1438743"/>
                  <a:pt x="985520" y="1442720"/>
                </a:cubicBezTo>
                <a:cubicBezTo>
                  <a:pt x="1009467" y="1452299"/>
                  <a:pt x="1033160" y="1462527"/>
                  <a:pt x="1056640" y="1473200"/>
                </a:cubicBezTo>
                <a:cubicBezTo>
                  <a:pt x="1070428" y="1479467"/>
                  <a:pt x="1083099" y="1488202"/>
                  <a:pt x="1097280" y="1493520"/>
                </a:cubicBezTo>
                <a:cubicBezTo>
                  <a:pt x="1110355" y="1498423"/>
                  <a:pt x="1124845" y="1498777"/>
                  <a:pt x="1137920" y="1503680"/>
                </a:cubicBezTo>
                <a:cubicBezTo>
                  <a:pt x="1152101" y="1508998"/>
                  <a:pt x="1164379" y="1518682"/>
                  <a:pt x="1178560" y="1524000"/>
                </a:cubicBezTo>
                <a:cubicBezTo>
                  <a:pt x="1191635" y="1528903"/>
                  <a:pt x="1205825" y="1530148"/>
                  <a:pt x="1219200" y="1534160"/>
                </a:cubicBezTo>
                <a:cubicBezTo>
                  <a:pt x="1239716" y="1540315"/>
                  <a:pt x="1259840" y="1547707"/>
                  <a:pt x="1280160" y="1554480"/>
                </a:cubicBezTo>
                <a:lnTo>
                  <a:pt x="1341120" y="1574800"/>
                </a:lnTo>
                <a:cubicBezTo>
                  <a:pt x="1351280" y="1578187"/>
                  <a:pt x="1361098" y="1582860"/>
                  <a:pt x="1371600" y="1584960"/>
                </a:cubicBezTo>
                <a:cubicBezTo>
                  <a:pt x="1388533" y="1588347"/>
                  <a:pt x="1405543" y="1591374"/>
                  <a:pt x="1422400" y="1595120"/>
                </a:cubicBezTo>
                <a:cubicBezTo>
                  <a:pt x="1436031" y="1598149"/>
                  <a:pt x="1449239" y="1603157"/>
                  <a:pt x="1463040" y="1605280"/>
                </a:cubicBezTo>
                <a:cubicBezTo>
                  <a:pt x="1493351" y="1609943"/>
                  <a:pt x="1524121" y="1611103"/>
                  <a:pt x="1554480" y="1615440"/>
                </a:cubicBezTo>
                <a:cubicBezTo>
                  <a:pt x="1712612" y="1638030"/>
                  <a:pt x="1512809" y="1613575"/>
                  <a:pt x="1645920" y="1635760"/>
                </a:cubicBezTo>
                <a:cubicBezTo>
                  <a:pt x="1672853" y="1640249"/>
                  <a:pt x="1700267" y="1641431"/>
                  <a:pt x="1727200" y="1645920"/>
                </a:cubicBezTo>
                <a:cubicBezTo>
                  <a:pt x="1740974" y="1648216"/>
                  <a:pt x="1754102" y="1653582"/>
                  <a:pt x="1767840" y="1656080"/>
                </a:cubicBezTo>
                <a:cubicBezTo>
                  <a:pt x="1791401" y="1660364"/>
                  <a:pt x="1815291" y="1662599"/>
                  <a:pt x="1838960" y="1666240"/>
                </a:cubicBezTo>
                <a:cubicBezTo>
                  <a:pt x="1957533" y="1684482"/>
                  <a:pt x="1838710" y="1669599"/>
                  <a:pt x="1991360" y="1686560"/>
                </a:cubicBezTo>
                <a:cubicBezTo>
                  <a:pt x="2041692" y="1699143"/>
                  <a:pt x="2074964" y="1709545"/>
                  <a:pt x="2133600" y="1706880"/>
                </a:cubicBezTo>
                <a:cubicBezTo>
                  <a:pt x="2188883" y="1704367"/>
                  <a:pt x="2242802" y="1689739"/>
                  <a:pt x="2296160" y="1676400"/>
                </a:cubicBezTo>
                <a:cubicBezTo>
                  <a:pt x="2306320" y="1666240"/>
                  <a:pt x="2318670" y="1657875"/>
                  <a:pt x="2326640" y="1645920"/>
                </a:cubicBezTo>
                <a:cubicBezTo>
                  <a:pt x="2332581" y="1637009"/>
                  <a:pt x="2324947" y="1662853"/>
                  <a:pt x="2326640" y="1615440"/>
                </a:cubicBezTo>
                <a:close/>
              </a:path>
            </a:pathLst>
          </a:cu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72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this cell.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1371600"/>
            <a:ext cx="8356600" cy="5067300"/>
          </a:xfrm>
          <a:prstGeom prst="rect">
            <a:avLst/>
          </a:prstGeom>
        </p:spPr>
      </p:pic>
      <p:sp>
        <p:nvSpPr>
          <p:cNvPr id="5" name="TextBox 4"/>
          <p:cNvSpPr txBox="1"/>
          <p:nvPr/>
        </p:nvSpPr>
        <p:spPr>
          <a:xfrm>
            <a:off x="4419600" y="3810000"/>
            <a:ext cx="990600" cy="707886"/>
          </a:xfrm>
          <a:prstGeom prst="rect">
            <a:avLst/>
          </a:prstGeom>
          <a:noFill/>
        </p:spPr>
        <p:txBody>
          <a:bodyPr wrap="square" rtlCol="0">
            <a:spAutoFit/>
          </a:bodyPr>
          <a:lstStyle/>
          <a:p>
            <a:r>
              <a:rPr lang="en-US" sz="4000" b="1" dirty="0">
                <a:solidFill>
                  <a:srgbClr val="C00000"/>
                </a:solidFill>
              </a:rPr>
              <a:t>X</a:t>
            </a:r>
          </a:p>
        </p:txBody>
      </p:sp>
      <p:sp>
        <p:nvSpPr>
          <p:cNvPr id="8" name="TextBox 7"/>
          <p:cNvSpPr txBox="1"/>
          <p:nvPr/>
        </p:nvSpPr>
        <p:spPr>
          <a:xfrm>
            <a:off x="4114800" y="3092691"/>
            <a:ext cx="1926007" cy="830997"/>
          </a:xfrm>
          <a:prstGeom prst="rect">
            <a:avLst/>
          </a:prstGeom>
          <a:noFill/>
        </p:spPr>
        <p:txBody>
          <a:bodyPr wrap="square" rtlCol="0">
            <a:spAutoFit/>
          </a:bodyPr>
          <a:lstStyle/>
          <a:p>
            <a:r>
              <a:rPr lang="en-US" sz="2400" b="1" dirty="0">
                <a:solidFill>
                  <a:srgbClr val="C00000"/>
                </a:solidFill>
              </a:rPr>
              <a:t>Alveolar </a:t>
            </a:r>
            <a:r>
              <a:rPr lang="en-US" sz="2400" b="1" dirty="0" err="1">
                <a:solidFill>
                  <a:srgbClr val="C00000"/>
                </a:solidFill>
              </a:rPr>
              <a:t>macrphage</a:t>
            </a:r>
            <a:endParaRPr lang="en-US" sz="2400" b="1" dirty="0">
              <a:solidFill>
                <a:srgbClr val="C00000"/>
              </a:solidFill>
            </a:endParaRPr>
          </a:p>
        </p:txBody>
      </p:sp>
    </p:spTree>
    <p:extLst>
      <p:ext uri="{BB962C8B-B14F-4D97-AF65-F5344CB8AC3E}">
        <p14:creationId xmlns:p14="http://schemas.microsoft.com/office/powerpoint/2010/main" val="239056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3365" y="717356"/>
            <a:ext cx="5270887" cy="6858000"/>
          </a:xfrm>
          <a:prstGeom prst="rect">
            <a:avLst/>
          </a:prstGeom>
        </p:spPr>
      </p:pic>
      <p:sp>
        <p:nvSpPr>
          <p:cNvPr id="2" name="TextBox 1"/>
          <p:cNvSpPr txBox="1"/>
          <p:nvPr/>
        </p:nvSpPr>
        <p:spPr>
          <a:xfrm>
            <a:off x="228599" y="533400"/>
            <a:ext cx="8903415"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 indicated by the arrows.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1" name="TextBox 10"/>
          <p:cNvSpPr txBox="1"/>
          <p:nvPr/>
        </p:nvSpPr>
        <p:spPr>
          <a:xfrm>
            <a:off x="838200" y="2078421"/>
            <a:ext cx="1981200" cy="646331"/>
          </a:xfrm>
          <a:prstGeom prst="rect">
            <a:avLst/>
          </a:prstGeom>
          <a:noFill/>
        </p:spPr>
        <p:txBody>
          <a:bodyPr wrap="square" rtlCol="0">
            <a:spAutoFit/>
          </a:bodyPr>
          <a:lstStyle/>
          <a:p>
            <a:r>
              <a:rPr lang="en-US" b="1" dirty="0">
                <a:solidFill>
                  <a:srgbClr val="FF0000"/>
                </a:solidFill>
              </a:rPr>
              <a:t>Type I pneumocyte</a:t>
            </a:r>
          </a:p>
        </p:txBody>
      </p:sp>
      <p:cxnSp>
        <p:nvCxnSpPr>
          <p:cNvPr id="12" name="Straight Arrow Connector 11"/>
          <p:cNvCxnSpPr/>
          <p:nvPr/>
        </p:nvCxnSpPr>
        <p:spPr>
          <a:xfrm flipV="1">
            <a:off x="2564780" y="1881994"/>
            <a:ext cx="1508760" cy="39285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65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962400" y="3453586"/>
            <a:ext cx="5181600" cy="3170099"/>
          </a:xfrm>
          <a:prstGeom prst="rect">
            <a:avLst/>
          </a:prstGeom>
          <a:noFill/>
        </p:spPr>
        <p:txBody>
          <a:bodyPr wrap="square" rtlCol="0">
            <a:spAutoFit/>
          </a:bodyPr>
          <a:lstStyle/>
          <a:p>
            <a:r>
              <a:rPr lang="en-US" sz="1600" b="1" dirty="0">
                <a:solidFill>
                  <a:srgbClr val="0070C0"/>
                </a:solidFill>
                <a:latin typeface="Times New Roman" panose="02020603050405020304" pitchFamily="18" charset="0"/>
                <a:cs typeface="Times New Roman" panose="02020603050405020304" pitchFamily="18" charset="0"/>
              </a:rPr>
              <a:t>As mentioned on the previous slide, bronchi have cartilage and glands, whereas bronchioles have neither of these.</a:t>
            </a:r>
          </a:p>
          <a:p>
            <a:endParaRPr lang="en-US" sz="800" b="1" dirty="0">
              <a:solidFill>
                <a:srgbClr val="0070C0"/>
              </a:solidFill>
              <a:latin typeface="Times New Roman" panose="02020603050405020304" pitchFamily="18" charset="0"/>
              <a:cs typeface="Times New Roman" panose="02020603050405020304" pitchFamily="18" charset="0"/>
            </a:endParaRPr>
          </a:p>
          <a:p>
            <a:r>
              <a:rPr lang="en-US" sz="1600" b="1" dirty="0">
                <a:solidFill>
                  <a:srgbClr val="0070C0"/>
                </a:solidFill>
                <a:latin typeface="Times New Roman" panose="02020603050405020304" pitchFamily="18" charset="0"/>
                <a:cs typeface="Times New Roman" panose="02020603050405020304" pitchFamily="18" charset="0"/>
              </a:rPr>
              <a:t>However, it is sometimes difficult to determine for sure whether glands are present.  It’s far easier to see cartilage, so that is a more reliable way to differentiate bronchi from bronchioles.</a:t>
            </a:r>
          </a:p>
          <a:p>
            <a:endParaRPr lang="en-US" sz="1600" b="1" dirty="0">
              <a:solidFill>
                <a:srgbClr val="0070C0"/>
              </a:solidFill>
              <a:latin typeface="Tempus Sans ITC" pitchFamily="82" charset="0"/>
            </a:endParaRPr>
          </a:p>
          <a:p>
            <a:r>
              <a:rPr lang="en-US" sz="1600" b="1" dirty="0">
                <a:solidFill>
                  <a:srgbClr val="0070C0"/>
                </a:solidFill>
                <a:latin typeface="Tempus Sans ITC" pitchFamily="82" charset="0"/>
              </a:rPr>
              <a:t>That’s it, it really is that simple.</a:t>
            </a:r>
          </a:p>
          <a:p>
            <a:endParaRPr lang="en-US" sz="1600" b="1" dirty="0">
              <a:solidFill>
                <a:schemeClr val="accent3">
                  <a:lumMod val="50000"/>
                </a:schemeClr>
              </a:solidFill>
              <a:latin typeface="Tempus Sans ITC" pitchFamily="82" charset="0"/>
            </a:endParaRPr>
          </a:p>
          <a:p>
            <a:r>
              <a:rPr lang="en-US" sz="1600" b="1" dirty="0">
                <a:solidFill>
                  <a:schemeClr val="accent3">
                    <a:lumMod val="50000"/>
                  </a:schemeClr>
                </a:solidFill>
                <a:latin typeface="Tempus Sans ITC" pitchFamily="82" charset="0"/>
              </a:rPr>
              <a:t>BTW, don’t compare size here in these images, since the lower one was taken at higher magnification.</a:t>
            </a:r>
            <a:endParaRPr lang="en-US" sz="800" b="1" dirty="0">
              <a:solidFill>
                <a:schemeClr val="accent3">
                  <a:lumMod val="50000"/>
                </a:schemeClr>
              </a:solidFill>
              <a:latin typeface="Tempus Sans ITC" pitchFamily="82" charset="0"/>
            </a:endParaRP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BRONCHI AND BRONCHIOLES</a:t>
            </a:r>
          </a:p>
        </p:txBody>
      </p:sp>
      <p:pic>
        <p:nvPicPr>
          <p:cNvPr id="1027" name="Picture 3" descr="\\aitl-web1\com\LabManuals\MA\VLM\Lab20\SL59L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84" y="691845"/>
            <a:ext cx="3485002" cy="26137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itl-web1\com\LabManuals\MA\VLM\Lab20\SL112cH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75770"/>
            <a:ext cx="3962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itl-web1\com\LabManuals\MA\VLM\Lab20\SL112aL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0189" y="638730"/>
            <a:ext cx="3612469" cy="27093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453040" y="5395165"/>
            <a:ext cx="1204561" cy="369332"/>
          </a:xfrm>
          <a:prstGeom prst="rect">
            <a:avLst/>
          </a:prstGeom>
          <a:noFill/>
        </p:spPr>
        <p:txBody>
          <a:bodyPr wrap="none" rtlCol="0">
            <a:spAutoFit/>
          </a:bodyPr>
          <a:lstStyle/>
          <a:p>
            <a:r>
              <a:rPr lang="en-US" b="1" dirty="0">
                <a:solidFill>
                  <a:srgbClr val="002060"/>
                </a:solidFill>
              </a:rPr>
              <a:t>bronchiole</a:t>
            </a:r>
          </a:p>
        </p:txBody>
      </p:sp>
      <p:sp>
        <p:nvSpPr>
          <p:cNvPr id="13" name="TextBox 12"/>
          <p:cNvSpPr txBox="1"/>
          <p:nvPr/>
        </p:nvSpPr>
        <p:spPr>
          <a:xfrm>
            <a:off x="1867987" y="1626171"/>
            <a:ext cx="1068306" cy="369332"/>
          </a:xfrm>
          <a:prstGeom prst="rect">
            <a:avLst/>
          </a:prstGeom>
          <a:noFill/>
        </p:spPr>
        <p:txBody>
          <a:bodyPr wrap="none" rtlCol="0">
            <a:spAutoFit/>
          </a:bodyPr>
          <a:lstStyle/>
          <a:p>
            <a:r>
              <a:rPr lang="en-US" b="1" dirty="0">
                <a:solidFill>
                  <a:srgbClr val="002060"/>
                </a:solidFill>
              </a:rPr>
              <a:t>bronchus</a:t>
            </a:r>
          </a:p>
        </p:txBody>
      </p:sp>
      <p:sp>
        <p:nvSpPr>
          <p:cNvPr id="14" name="TextBox 13"/>
          <p:cNvSpPr txBox="1"/>
          <p:nvPr/>
        </p:nvSpPr>
        <p:spPr>
          <a:xfrm>
            <a:off x="5628076" y="2136483"/>
            <a:ext cx="1068306" cy="369332"/>
          </a:xfrm>
          <a:prstGeom prst="rect">
            <a:avLst/>
          </a:prstGeom>
          <a:noFill/>
        </p:spPr>
        <p:txBody>
          <a:bodyPr wrap="none" rtlCol="0">
            <a:spAutoFit/>
          </a:bodyPr>
          <a:lstStyle/>
          <a:p>
            <a:r>
              <a:rPr lang="en-US" b="1" dirty="0">
                <a:solidFill>
                  <a:srgbClr val="002060"/>
                </a:solidFill>
              </a:rPr>
              <a:t>bronchus</a:t>
            </a:r>
          </a:p>
        </p:txBody>
      </p:sp>
      <p:sp>
        <p:nvSpPr>
          <p:cNvPr id="16" name="TextBox 15"/>
          <p:cNvSpPr txBox="1"/>
          <p:nvPr/>
        </p:nvSpPr>
        <p:spPr>
          <a:xfrm>
            <a:off x="3620345" y="875313"/>
            <a:ext cx="1003160" cy="369332"/>
          </a:xfrm>
          <a:prstGeom prst="rect">
            <a:avLst/>
          </a:prstGeom>
          <a:noFill/>
        </p:spPr>
        <p:txBody>
          <a:bodyPr wrap="none" rtlCol="0">
            <a:spAutoFit/>
          </a:bodyPr>
          <a:lstStyle/>
          <a:p>
            <a:r>
              <a:rPr lang="en-US" b="1" dirty="0">
                <a:solidFill>
                  <a:srgbClr val="002060"/>
                </a:solidFill>
              </a:rPr>
              <a:t>cartilage</a:t>
            </a:r>
          </a:p>
        </p:txBody>
      </p:sp>
      <p:cxnSp>
        <p:nvCxnSpPr>
          <p:cNvPr id="7" name="Straight Arrow Connector 6"/>
          <p:cNvCxnSpPr>
            <a:stCxn id="16" idx="1"/>
          </p:cNvCxnSpPr>
          <p:nvPr/>
        </p:nvCxnSpPr>
        <p:spPr>
          <a:xfrm flipH="1" flipV="1">
            <a:off x="2858947" y="1030147"/>
            <a:ext cx="761398" cy="29832"/>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032567" y="1245296"/>
            <a:ext cx="888811" cy="1382157"/>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548341" y="1189352"/>
            <a:ext cx="1539943" cy="39638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5839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014412"/>
            <a:ext cx="6400800" cy="5733579"/>
          </a:xfrm>
          <a:prstGeom prst="rect">
            <a:avLst/>
          </a:prstGeom>
        </p:spPr>
      </p:pic>
      <p:sp>
        <p:nvSpPr>
          <p:cNvPr id="2" name="TextBox 1"/>
          <p:cNvSpPr txBox="1"/>
          <p:nvPr/>
        </p:nvSpPr>
        <p:spPr>
          <a:xfrm>
            <a:off x="83400" y="533400"/>
            <a:ext cx="90606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6" name="TextBox 5"/>
          <p:cNvSpPr txBox="1"/>
          <p:nvPr/>
        </p:nvSpPr>
        <p:spPr>
          <a:xfrm>
            <a:off x="2209800" y="2057400"/>
            <a:ext cx="1752600" cy="830997"/>
          </a:xfrm>
          <a:prstGeom prst="rect">
            <a:avLst/>
          </a:prstGeom>
          <a:noFill/>
          <a:ln>
            <a:noFill/>
          </a:ln>
        </p:spPr>
        <p:txBody>
          <a:bodyPr wrap="square" rtlCol="0">
            <a:spAutoFit/>
          </a:bodyPr>
          <a:lstStyle/>
          <a:p>
            <a:r>
              <a:rPr lang="en-US" sz="2400" b="1" dirty="0">
                <a:solidFill>
                  <a:srgbClr val="FF0000"/>
                </a:solidFill>
              </a:rPr>
              <a:t>Respiratory bronchiole</a:t>
            </a:r>
          </a:p>
        </p:txBody>
      </p:sp>
      <p:sp>
        <p:nvSpPr>
          <p:cNvPr id="7" name="Freeform 6"/>
          <p:cNvSpPr/>
          <p:nvPr/>
        </p:nvSpPr>
        <p:spPr>
          <a:xfrm>
            <a:off x="3039762" y="2903838"/>
            <a:ext cx="3052119" cy="2026597"/>
          </a:xfrm>
          <a:custGeom>
            <a:avLst/>
            <a:gdLst>
              <a:gd name="connsiteX0" fmla="*/ 1742303 w 3052119"/>
              <a:gd name="connsiteY0" fmla="*/ 1940011 h 2026597"/>
              <a:gd name="connsiteX1" fmla="*/ 1804087 w 3052119"/>
              <a:gd name="connsiteY1" fmla="*/ 1915297 h 2026597"/>
              <a:gd name="connsiteX2" fmla="*/ 1841157 w 3052119"/>
              <a:gd name="connsiteY2" fmla="*/ 1890584 h 2026597"/>
              <a:gd name="connsiteX3" fmla="*/ 1878227 w 3052119"/>
              <a:gd name="connsiteY3" fmla="*/ 1878227 h 2026597"/>
              <a:gd name="connsiteX4" fmla="*/ 1952368 w 3052119"/>
              <a:gd name="connsiteY4" fmla="*/ 1828800 h 2026597"/>
              <a:gd name="connsiteX5" fmla="*/ 1989438 w 3052119"/>
              <a:gd name="connsiteY5" fmla="*/ 1804086 h 2026597"/>
              <a:gd name="connsiteX6" fmla="*/ 2026508 w 3052119"/>
              <a:gd name="connsiteY6" fmla="*/ 1767016 h 2026597"/>
              <a:gd name="connsiteX7" fmla="*/ 2051222 w 3052119"/>
              <a:gd name="connsiteY7" fmla="*/ 1729946 h 2026597"/>
              <a:gd name="connsiteX8" fmla="*/ 2088292 w 3052119"/>
              <a:gd name="connsiteY8" fmla="*/ 1717589 h 2026597"/>
              <a:gd name="connsiteX9" fmla="*/ 2162433 w 3052119"/>
              <a:gd name="connsiteY9" fmla="*/ 1668162 h 2026597"/>
              <a:gd name="connsiteX10" fmla="*/ 2236573 w 3052119"/>
              <a:gd name="connsiteY10" fmla="*/ 1631092 h 2026597"/>
              <a:gd name="connsiteX11" fmla="*/ 2273643 w 3052119"/>
              <a:gd name="connsiteY11" fmla="*/ 1606378 h 2026597"/>
              <a:gd name="connsiteX12" fmla="*/ 2310714 w 3052119"/>
              <a:gd name="connsiteY12" fmla="*/ 1594021 h 2026597"/>
              <a:gd name="connsiteX13" fmla="*/ 2347784 w 3052119"/>
              <a:gd name="connsiteY13" fmla="*/ 1556951 h 2026597"/>
              <a:gd name="connsiteX14" fmla="*/ 2384854 w 3052119"/>
              <a:gd name="connsiteY14" fmla="*/ 1532238 h 2026597"/>
              <a:gd name="connsiteX15" fmla="*/ 2458995 w 3052119"/>
              <a:gd name="connsiteY15" fmla="*/ 1482811 h 2026597"/>
              <a:gd name="connsiteX16" fmla="*/ 2533135 w 3052119"/>
              <a:gd name="connsiteY16" fmla="*/ 1433384 h 2026597"/>
              <a:gd name="connsiteX17" fmla="*/ 2570206 w 3052119"/>
              <a:gd name="connsiteY17" fmla="*/ 1396313 h 2026597"/>
              <a:gd name="connsiteX18" fmla="*/ 2644346 w 3052119"/>
              <a:gd name="connsiteY18" fmla="*/ 1346886 h 2026597"/>
              <a:gd name="connsiteX19" fmla="*/ 2681416 w 3052119"/>
              <a:gd name="connsiteY19" fmla="*/ 1322173 h 2026597"/>
              <a:gd name="connsiteX20" fmla="*/ 2706130 w 3052119"/>
              <a:gd name="connsiteY20" fmla="*/ 1285103 h 2026597"/>
              <a:gd name="connsiteX21" fmla="*/ 2780270 w 3052119"/>
              <a:gd name="connsiteY21" fmla="*/ 1235676 h 2026597"/>
              <a:gd name="connsiteX22" fmla="*/ 2866768 w 3052119"/>
              <a:gd name="connsiteY22" fmla="*/ 1186248 h 2026597"/>
              <a:gd name="connsiteX23" fmla="*/ 2903838 w 3052119"/>
              <a:gd name="connsiteY23" fmla="*/ 1149178 h 2026597"/>
              <a:gd name="connsiteX24" fmla="*/ 2977979 w 3052119"/>
              <a:gd name="connsiteY24" fmla="*/ 1099751 h 2026597"/>
              <a:gd name="connsiteX25" fmla="*/ 3002692 w 3052119"/>
              <a:gd name="connsiteY25" fmla="*/ 1062681 h 2026597"/>
              <a:gd name="connsiteX26" fmla="*/ 3039762 w 3052119"/>
              <a:gd name="connsiteY26" fmla="*/ 1013254 h 2026597"/>
              <a:gd name="connsiteX27" fmla="*/ 3052119 w 3052119"/>
              <a:gd name="connsiteY27" fmla="*/ 963827 h 2026597"/>
              <a:gd name="connsiteX28" fmla="*/ 3002692 w 3052119"/>
              <a:gd name="connsiteY28" fmla="*/ 840259 h 2026597"/>
              <a:gd name="connsiteX29" fmla="*/ 2965622 w 3052119"/>
              <a:gd name="connsiteY29" fmla="*/ 790832 h 2026597"/>
              <a:gd name="connsiteX30" fmla="*/ 2928552 w 3052119"/>
              <a:gd name="connsiteY30" fmla="*/ 778476 h 2026597"/>
              <a:gd name="connsiteX31" fmla="*/ 2879124 w 3052119"/>
              <a:gd name="connsiteY31" fmla="*/ 741405 h 2026597"/>
              <a:gd name="connsiteX32" fmla="*/ 2767914 w 3052119"/>
              <a:gd name="connsiteY32" fmla="*/ 654908 h 2026597"/>
              <a:gd name="connsiteX33" fmla="*/ 2681416 w 3052119"/>
              <a:gd name="connsiteY33" fmla="*/ 617838 h 2026597"/>
              <a:gd name="connsiteX34" fmla="*/ 2656703 w 3052119"/>
              <a:gd name="connsiteY34" fmla="*/ 580767 h 2026597"/>
              <a:gd name="connsiteX35" fmla="*/ 2619633 w 3052119"/>
              <a:gd name="connsiteY35" fmla="*/ 568411 h 2026597"/>
              <a:gd name="connsiteX36" fmla="*/ 2582562 w 3052119"/>
              <a:gd name="connsiteY36" fmla="*/ 543697 h 2026597"/>
              <a:gd name="connsiteX37" fmla="*/ 2545492 w 3052119"/>
              <a:gd name="connsiteY37" fmla="*/ 531340 h 2026597"/>
              <a:gd name="connsiteX38" fmla="*/ 2508422 w 3052119"/>
              <a:gd name="connsiteY38" fmla="*/ 506627 h 2026597"/>
              <a:gd name="connsiteX39" fmla="*/ 2434281 w 3052119"/>
              <a:gd name="connsiteY39" fmla="*/ 481913 h 2026597"/>
              <a:gd name="connsiteX40" fmla="*/ 2397211 w 3052119"/>
              <a:gd name="connsiteY40" fmla="*/ 457200 h 2026597"/>
              <a:gd name="connsiteX41" fmla="*/ 2323070 w 3052119"/>
              <a:gd name="connsiteY41" fmla="*/ 432486 h 2026597"/>
              <a:gd name="connsiteX42" fmla="*/ 2236573 w 3052119"/>
              <a:gd name="connsiteY42" fmla="*/ 407773 h 2026597"/>
              <a:gd name="connsiteX43" fmla="*/ 2150076 w 3052119"/>
              <a:gd name="connsiteY43" fmla="*/ 383059 h 2026597"/>
              <a:gd name="connsiteX44" fmla="*/ 2088292 w 3052119"/>
              <a:gd name="connsiteY44" fmla="*/ 370703 h 2026597"/>
              <a:gd name="connsiteX45" fmla="*/ 2014152 w 3052119"/>
              <a:gd name="connsiteY45" fmla="*/ 345989 h 2026597"/>
              <a:gd name="connsiteX46" fmla="*/ 1977081 w 3052119"/>
              <a:gd name="connsiteY46" fmla="*/ 333632 h 2026597"/>
              <a:gd name="connsiteX47" fmla="*/ 1902941 w 3052119"/>
              <a:gd name="connsiteY47" fmla="*/ 308919 h 2026597"/>
              <a:gd name="connsiteX48" fmla="*/ 1865870 w 3052119"/>
              <a:gd name="connsiteY48" fmla="*/ 296562 h 2026597"/>
              <a:gd name="connsiteX49" fmla="*/ 1828800 w 3052119"/>
              <a:gd name="connsiteY49" fmla="*/ 271848 h 2026597"/>
              <a:gd name="connsiteX50" fmla="*/ 1779373 w 3052119"/>
              <a:gd name="connsiteY50" fmla="*/ 247135 h 2026597"/>
              <a:gd name="connsiteX51" fmla="*/ 1742303 w 3052119"/>
              <a:gd name="connsiteY51" fmla="*/ 210065 h 2026597"/>
              <a:gd name="connsiteX52" fmla="*/ 1692876 w 3052119"/>
              <a:gd name="connsiteY52" fmla="*/ 185351 h 2026597"/>
              <a:gd name="connsiteX53" fmla="*/ 1618735 w 3052119"/>
              <a:gd name="connsiteY53" fmla="*/ 135924 h 2026597"/>
              <a:gd name="connsiteX54" fmla="*/ 1581665 w 3052119"/>
              <a:gd name="connsiteY54" fmla="*/ 111211 h 2026597"/>
              <a:gd name="connsiteX55" fmla="*/ 1544595 w 3052119"/>
              <a:gd name="connsiteY55" fmla="*/ 86497 h 2026597"/>
              <a:gd name="connsiteX56" fmla="*/ 1458097 w 3052119"/>
              <a:gd name="connsiteY56" fmla="*/ 49427 h 2026597"/>
              <a:gd name="connsiteX57" fmla="*/ 1421027 w 3052119"/>
              <a:gd name="connsiteY57" fmla="*/ 37070 h 2026597"/>
              <a:gd name="connsiteX58" fmla="*/ 1383957 w 3052119"/>
              <a:gd name="connsiteY58" fmla="*/ 12357 h 2026597"/>
              <a:gd name="connsiteX59" fmla="*/ 1309816 w 3052119"/>
              <a:gd name="connsiteY59" fmla="*/ 0 h 2026597"/>
              <a:gd name="connsiteX60" fmla="*/ 1087395 w 3052119"/>
              <a:gd name="connsiteY60" fmla="*/ 12357 h 2026597"/>
              <a:gd name="connsiteX61" fmla="*/ 1050324 w 3052119"/>
              <a:gd name="connsiteY61" fmla="*/ 24713 h 2026597"/>
              <a:gd name="connsiteX62" fmla="*/ 926757 w 3052119"/>
              <a:gd name="connsiteY62" fmla="*/ 61784 h 2026597"/>
              <a:gd name="connsiteX63" fmla="*/ 827903 w 3052119"/>
              <a:gd name="connsiteY63" fmla="*/ 86497 h 2026597"/>
              <a:gd name="connsiteX64" fmla="*/ 753762 w 3052119"/>
              <a:gd name="connsiteY64" fmla="*/ 111211 h 2026597"/>
              <a:gd name="connsiteX65" fmla="*/ 704335 w 3052119"/>
              <a:gd name="connsiteY65" fmla="*/ 123567 h 2026597"/>
              <a:gd name="connsiteX66" fmla="*/ 654908 w 3052119"/>
              <a:gd name="connsiteY66" fmla="*/ 148281 h 2026597"/>
              <a:gd name="connsiteX67" fmla="*/ 605481 w 3052119"/>
              <a:gd name="connsiteY67" fmla="*/ 160638 h 2026597"/>
              <a:gd name="connsiteX68" fmla="*/ 531341 w 3052119"/>
              <a:gd name="connsiteY68" fmla="*/ 210065 h 2026597"/>
              <a:gd name="connsiteX69" fmla="*/ 457200 w 3052119"/>
              <a:gd name="connsiteY69" fmla="*/ 259492 h 2026597"/>
              <a:gd name="connsiteX70" fmla="*/ 420130 w 3052119"/>
              <a:gd name="connsiteY70" fmla="*/ 284205 h 2026597"/>
              <a:gd name="connsiteX71" fmla="*/ 383060 w 3052119"/>
              <a:gd name="connsiteY71" fmla="*/ 321276 h 2026597"/>
              <a:gd name="connsiteX72" fmla="*/ 345989 w 3052119"/>
              <a:gd name="connsiteY72" fmla="*/ 345989 h 2026597"/>
              <a:gd name="connsiteX73" fmla="*/ 308919 w 3052119"/>
              <a:gd name="connsiteY73" fmla="*/ 383059 h 2026597"/>
              <a:gd name="connsiteX74" fmla="*/ 234779 w 3052119"/>
              <a:gd name="connsiteY74" fmla="*/ 432486 h 2026597"/>
              <a:gd name="connsiteX75" fmla="*/ 197708 w 3052119"/>
              <a:gd name="connsiteY75" fmla="*/ 457200 h 2026597"/>
              <a:gd name="connsiteX76" fmla="*/ 123568 w 3052119"/>
              <a:gd name="connsiteY76" fmla="*/ 531340 h 2026597"/>
              <a:gd name="connsiteX77" fmla="*/ 49427 w 3052119"/>
              <a:gd name="connsiteY77" fmla="*/ 617838 h 2026597"/>
              <a:gd name="connsiteX78" fmla="*/ 24714 w 3052119"/>
              <a:gd name="connsiteY78" fmla="*/ 691978 h 2026597"/>
              <a:gd name="connsiteX79" fmla="*/ 12357 w 3052119"/>
              <a:gd name="connsiteY79" fmla="*/ 729048 h 2026597"/>
              <a:gd name="connsiteX80" fmla="*/ 0 w 3052119"/>
              <a:gd name="connsiteY80" fmla="*/ 766119 h 2026597"/>
              <a:gd name="connsiteX81" fmla="*/ 12357 w 3052119"/>
              <a:gd name="connsiteY81" fmla="*/ 1025611 h 2026597"/>
              <a:gd name="connsiteX82" fmla="*/ 24714 w 3052119"/>
              <a:gd name="connsiteY82" fmla="*/ 1112108 h 2026597"/>
              <a:gd name="connsiteX83" fmla="*/ 74141 w 3052119"/>
              <a:gd name="connsiteY83" fmla="*/ 1210962 h 2026597"/>
              <a:gd name="connsiteX84" fmla="*/ 98854 w 3052119"/>
              <a:gd name="connsiteY84" fmla="*/ 1285103 h 2026597"/>
              <a:gd name="connsiteX85" fmla="*/ 185352 w 3052119"/>
              <a:gd name="connsiteY85" fmla="*/ 1383957 h 2026597"/>
              <a:gd name="connsiteX86" fmla="*/ 222422 w 3052119"/>
              <a:gd name="connsiteY86" fmla="*/ 1408670 h 2026597"/>
              <a:gd name="connsiteX87" fmla="*/ 321276 w 3052119"/>
              <a:gd name="connsiteY87" fmla="*/ 1495167 h 2026597"/>
              <a:gd name="connsiteX88" fmla="*/ 395416 w 3052119"/>
              <a:gd name="connsiteY88" fmla="*/ 1544594 h 2026597"/>
              <a:gd name="connsiteX89" fmla="*/ 432487 w 3052119"/>
              <a:gd name="connsiteY89" fmla="*/ 1569308 h 2026597"/>
              <a:gd name="connsiteX90" fmla="*/ 506627 w 3052119"/>
              <a:gd name="connsiteY90" fmla="*/ 1606378 h 2026597"/>
              <a:gd name="connsiteX91" fmla="*/ 543697 w 3052119"/>
              <a:gd name="connsiteY91" fmla="*/ 1618735 h 2026597"/>
              <a:gd name="connsiteX92" fmla="*/ 580768 w 3052119"/>
              <a:gd name="connsiteY92" fmla="*/ 1643448 h 2026597"/>
              <a:gd name="connsiteX93" fmla="*/ 617838 w 3052119"/>
              <a:gd name="connsiteY93" fmla="*/ 1655805 h 2026597"/>
              <a:gd name="connsiteX94" fmla="*/ 691979 w 3052119"/>
              <a:gd name="connsiteY94" fmla="*/ 1705232 h 2026597"/>
              <a:gd name="connsiteX95" fmla="*/ 729049 w 3052119"/>
              <a:gd name="connsiteY95" fmla="*/ 1729946 h 2026597"/>
              <a:gd name="connsiteX96" fmla="*/ 766119 w 3052119"/>
              <a:gd name="connsiteY96" fmla="*/ 1742303 h 2026597"/>
              <a:gd name="connsiteX97" fmla="*/ 803189 w 3052119"/>
              <a:gd name="connsiteY97" fmla="*/ 1767016 h 2026597"/>
              <a:gd name="connsiteX98" fmla="*/ 914400 w 3052119"/>
              <a:gd name="connsiteY98" fmla="*/ 1804086 h 2026597"/>
              <a:gd name="connsiteX99" fmla="*/ 951470 w 3052119"/>
              <a:gd name="connsiteY99" fmla="*/ 1816443 h 2026597"/>
              <a:gd name="connsiteX100" fmla="*/ 1025611 w 3052119"/>
              <a:gd name="connsiteY100" fmla="*/ 1865870 h 2026597"/>
              <a:gd name="connsiteX101" fmla="*/ 1062681 w 3052119"/>
              <a:gd name="connsiteY101" fmla="*/ 1890584 h 2026597"/>
              <a:gd name="connsiteX102" fmla="*/ 1161535 w 3052119"/>
              <a:gd name="connsiteY102" fmla="*/ 1927654 h 2026597"/>
              <a:gd name="connsiteX103" fmla="*/ 1235676 w 3052119"/>
              <a:gd name="connsiteY103" fmla="*/ 1952367 h 2026597"/>
              <a:gd name="connsiteX104" fmla="*/ 1272746 w 3052119"/>
              <a:gd name="connsiteY104" fmla="*/ 1964724 h 2026597"/>
              <a:gd name="connsiteX105" fmla="*/ 1346887 w 3052119"/>
              <a:gd name="connsiteY105" fmla="*/ 1989438 h 2026597"/>
              <a:gd name="connsiteX106" fmla="*/ 1396314 w 3052119"/>
              <a:gd name="connsiteY106" fmla="*/ 2001794 h 2026597"/>
              <a:gd name="connsiteX107" fmla="*/ 1544595 w 3052119"/>
              <a:gd name="connsiteY107" fmla="*/ 2014151 h 2026597"/>
              <a:gd name="connsiteX108" fmla="*/ 1581665 w 3052119"/>
              <a:gd name="connsiteY108" fmla="*/ 2026508 h 2026597"/>
              <a:gd name="connsiteX109" fmla="*/ 1791730 w 3052119"/>
              <a:gd name="connsiteY109" fmla="*/ 2001794 h 2026597"/>
              <a:gd name="connsiteX110" fmla="*/ 1828800 w 3052119"/>
              <a:gd name="connsiteY110" fmla="*/ 1977081 h 2026597"/>
              <a:gd name="connsiteX111" fmla="*/ 1865870 w 3052119"/>
              <a:gd name="connsiteY111" fmla="*/ 1940011 h 2026597"/>
              <a:gd name="connsiteX112" fmla="*/ 1902941 w 3052119"/>
              <a:gd name="connsiteY112" fmla="*/ 1890584 h 202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052119" h="2026597">
                <a:moveTo>
                  <a:pt x="1742303" y="1940011"/>
                </a:moveTo>
                <a:cubicBezTo>
                  <a:pt x="1762898" y="1931773"/>
                  <a:pt x="1784248" y="1925217"/>
                  <a:pt x="1804087" y="1915297"/>
                </a:cubicBezTo>
                <a:cubicBezTo>
                  <a:pt x="1817370" y="1908656"/>
                  <a:pt x="1827874" y="1897225"/>
                  <a:pt x="1841157" y="1890584"/>
                </a:cubicBezTo>
                <a:cubicBezTo>
                  <a:pt x="1852807" y="1884759"/>
                  <a:pt x="1866841" y="1884553"/>
                  <a:pt x="1878227" y="1878227"/>
                </a:cubicBezTo>
                <a:cubicBezTo>
                  <a:pt x="1904191" y="1863802"/>
                  <a:pt x="1927654" y="1845276"/>
                  <a:pt x="1952368" y="1828800"/>
                </a:cubicBezTo>
                <a:cubicBezTo>
                  <a:pt x="1964725" y="1820562"/>
                  <a:pt x="1978937" y="1814587"/>
                  <a:pt x="1989438" y="1804086"/>
                </a:cubicBezTo>
                <a:cubicBezTo>
                  <a:pt x="2001795" y="1791729"/>
                  <a:pt x="2015321" y="1780441"/>
                  <a:pt x="2026508" y="1767016"/>
                </a:cubicBezTo>
                <a:cubicBezTo>
                  <a:pt x="2036015" y="1755607"/>
                  <a:pt x="2039625" y="1739223"/>
                  <a:pt x="2051222" y="1729946"/>
                </a:cubicBezTo>
                <a:cubicBezTo>
                  <a:pt x="2061393" y="1721809"/>
                  <a:pt x="2075935" y="1721708"/>
                  <a:pt x="2088292" y="1717589"/>
                </a:cubicBezTo>
                <a:cubicBezTo>
                  <a:pt x="2158566" y="1647315"/>
                  <a:pt x="2090900" y="1703929"/>
                  <a:pt x="2162433" y="1668162"/>
                </a:cubicBezTo>
                <a:cubicBezTo>
                  <a:pt x="2258244" y="1620256"/>
                  <a:pt x="2143400" y="1662148"/>
                  <a:pt x="2236573" y="1631092"/>
                </a:cubicBezTo>
                <a:cubicBezTo>
                  <a:pt x="2248930" y="1622854"/>
                  <a:pt x="2260360" y="1613020"/>
                  <a:pt x="2273643" y="1606378"/>
                </a:cubicBezTo>
                <a:cubicBezTo>
                  <a:pt x="2285293" y="1600553"/>
                  <a:pt x="2299876" y="1601246"/>
                  <a:pt x="2310714" y="1594021"/>
                </a:cubicBezTo>
                <a:cubicBezTo>
                  <a:pt x="2325254" y="1584328"/>
                  <a:pt x="2334359" y="1568138"/>
                  <a:pt x="2347784" y="1556951"/>
                </a:cubicBezTo>
                <a:cubicBezTo>
                  <a:pt x="2359193" y="1547444"/>
                  <a:pt x="2373445" y="1541745"/>
                  <a:pt x="2384854" y="1532238"/>
                </a:cubicBezTo>
                <a:cubicBezTo>
                  <a:pt x="2446561" y="1480815"/>
                  <a:pt x="2393847" y="1504525"/>
                  <a:pt x="2458995" y="1482811"/>
                </a:cubicBezTo>
                <a:cubicBezTo>
                  <a:pt x="2483708" y="1466335"/>
                  <a:pt x="2512133" y="1454386"/>
                  <a:pt x="2533135" y="1433384"/>
                </a:cubicBezTo>
                <a:cubicBezTo>
                  <a:pt x="2545492" y="1421027"/>
                  <a:pt x="2556412" y="1407042"/>
                  <a:pt x="2570206" y="1396313"/>
                </a:cubicBezTo>
                <a:cubicBezTo>
                  <a:pt x="2593651" y="1378078"/>
                  <a:pt x="2619633" y="1363362"/>
                  <a:pt x="2644346" y="1346886"/>
                </a:cubicBezTo>
                <a:lnTo>
                  <a:pt x="2681416" y="1322173"/>
                </a:lnTo>
                <a:cubicBezTo>
                  <a:pt x="2689654" y="1309816"/>
                  <a:pt x="2694953" y="1294882"/>
                  <a:pt x="2706130" y="1285103"/>
                </a:cubicBezTo>
                <a:cubicBezTo>
                  <a:pt x="2728483" y="1265544"/>
                  <a:pt x="2753704" y="1248959"/>
                  <a:pt x="2780270" y="1235676"/>
                </a:cubicBezTo>
                <a:cubicBezTo>
                  <a:pt x="2810484" y="1220568"/>
                  <a:pt x="2840570" y="1208080"/>
                  <a:pt x="2866768" y="1186248"/>
                </a:cubicBezTo>
                <a:cubicBezTo>
                  <a:pt x="2880193" y="1175061"/>
                  <a:pt x="2890044" y="1159907"/>
                  <a:pt x="2903838" y="1149178"/>
                </a:cubicBezTo>
                <a:cubicBezTo>
                  <a:pt x="2927283" y="1130943"/>
                  <a:pt x="2977979" y="1099751"/>
                  <a:pt x="2977979" y="1099751"/>
                </a:cubicBezTo>
                <a:cubicBezTo>
                  <a:pt x="2986217" y="1087394"/>
                  <a:pt x="2994060" y="1074766"/>
                  <a:pt x="3002692" y="1062681"/>
                </a:cubicBezTo>
                <a:cubicBezTo>
                  <a:pt x="3014662" y="1045922"/>
                  <a:pt x="3030552" y="1031674"/>
                  <a:pt x="3039762" y="1013254"/>
                </a:cubicBezTo>
                <a:cubicBezTo>
                  <a:pt x="3047357" y="998064"/>
                  <a:pt x="3048000" y="980303"/>
                  <a:pt x="3052119" y="963827"/>
                </a:cubicBezTo>
                <a:cubicBezTo>
                  <a:pt x="3027301" y="876963"/>
                  <a:pt x="3042071" y="895389"/>
                  <a:pt x="3002692" y="840259"/>
                </a:cubicBezTo>
                <a:cubicBezTo>
                  <a:pt x="2990722" y="823501"/>
                  <a:pt x="2981443" y="804016"/>
                  <a:pt x="2965622" y="790832"/>
                </a:cubicBezTo>
                <a:cubicBezTo>
                  <a:pt x="2955616" y="782494"/>
                  <a:pt x="2940909" y="782595"/>
                  <a:pt x="2928552" y="778476"/>
                </a:cubicBezTo>
                <a:cubicBezTo>
                  <a:pt x="2912076" y="766119"/>
                  <a:pt x="2894761" y="754808"/>
                  <a:pt x="2879124" y="741405"/>
                </a:cubicBezTo>
                <a:cubicBezTo>
                  <a:pt x="2838416" y="706513"/>
                  <a:pt x="2827080" y="674630"/>
                  <a:pt x="2767914" y="654908"/>
                </a:cubicBezTo>
                <a:cubicBezTo>
                  <a:pt x="2713368" y="636726"/>
                  <a:pt x="2742493" y="648376"/>
                  <a:pt x="2681416" y="617838"/>
                </a:cubicBezTo>
                <a:cubicBezTo>
                  <a:pt x="2673178" y="605481"/>
                  <a:pt x="2668300" y="590044"/>
                  <a:pt x="2656703" y="580767"/>
                </a:cubicBezTo>
                <a:cubicBezTo>
                  <a:pt x="2646532" y="572630"/>
                  <a:pt x="2631283" y="574236"/>
                  <a:pt x="2619633" y="568411"/>
                </a:cubicBezTo>
                <a:cubicBezTo>
                  <a:pt x="2606350" y="561769"/>
                  <a:pt x="2595845" y="550339"/>
                  <a:pt x="2582562" y="543697"/>
                </a:cubicBezTo>
                <a:cubicBezTo>
                  <a:pt x="2570912" y="537872"/>
                  <a:pt x="2557142" y="537165"/>
                  <a:pt x="2545492" y="531340"/>
                </a:cubicBezTo>
                <a:cubicBezTo>
                  <a:pt x="2532209" y="524699"/>
                  <a:pt x="2521993" y="512658"/>
                  <a:pt x="2508422" y="506627"/>
                </a:cubicBezTo>
                <a:cubicBezTo>
                  <a:pt x="2484617" y="496047"/>
                  <a:pt x="2455956" y="496363"/>
                  <a:pt x="2434281" y="481913"/>
                </a:cubicBezTo>
                <a:cubicBezTo>
                  <a:pt x="2421924" y="473675"/>
                  <a:pt x="2410782" y="463231"/>
                  <a:pt x="2397211" y="457200"/>
                </a:cubicBezTo>
                <a:cubicBezTo>
                  <a:pt x="2373406" y="446620"/>
                  <a:pt x="2347784" y="440724"/>
                  <a:pt x="2323070" y="432486"/>
                </a:cubicBezTo>
                <a:cubicBezTo>
                  <a:pt x="2234197" y="402862"/>
                  <a:pt x="2345173" y="438802"/>
                  <a:pt x="2236573" y="407773"/>
                </a:cubicBezTo>
                <a:cubicBezTo>
                  <a:pt x="2164340" y="387135"/>
                  <a:pt x="2236980" y="402371"/>
                  <a:pt x="2150076" y="383059"/>
                </a:cubicBezTo>
                <a:cubicBezTo>
                  <a:pt x="2129574" y="378503"/>
                  <a:pt x="2108554" y="376229"/>
                  <a:pt x="2088292" y="370703"/>
                </a:cubicBezTo>
                <a:cubicBezTo>
                  <a:pt x="2063160" y="363849"/>
                  <a:pt x="2038865" y="354227"/>
                  <a:pt x="2014152" y="345989"/>
                </a:cubicBezTo>
                <a:lnTo>
                  <a:pt x="1977081" y="333632"/>
                </a:lnTo>
                <a:lnTo>
                  <a:pt x="1902941" y="308919"/>
                </a:lnTo>
                <a:lnTo>
                  <a:pt x="1865870" y="296562"/>
                </a:lnTo>
                <a:cubicBezTo>
                  <a:pt x="1853513" y="288324"/>
                  <a:pt x="1841694" y="279216"/>
                  <a:pt x="1828800" y="271848"/>
                </a:cubicBezTo>
                <a:cubicBezTo>
                  <a:pt x="1812807" y="262709"/>
                  <a:pt x="1794362" y="257842"/>
                  <a:pt x="1779373" y="247135"/>
                </a:cubicBezTo>
                <a:cubicBezTo>
                  <a:pt x="1765153" y="236978"/>
                  <a:pt x="1756523" y="220222"/>
                  <a:pt x="1742303" y="210065"/>
                </a:cubicBezTo>
                <a:cubicBezTo>
                  <a:pt x="1727314" y="199358"/>
                  <a:pt x="1708671" y="194828"/>
                  <a:pt x="1692876" y="185351"/>
                </a:cubicBezTo>
                <a:cubicBezTo>
                  <a:pt x="1667407" y="170069"/>
                  <a:pt x="1643449" y="152400"/>
                  <a:pt x="1618735" y="135924"/>
                </a:cubicBezTo>
                <a:lnTo>
                  <a:pt x="1581665" y="111211"/>
                </a:lnTo>
                <a:cubicBezTo>
                  <a:pt x="1569308" y="102973"/>
                  <a:pt x="1558684" y="91193"/>
                  <a:pt x="1544595" y="86497"/>
                </a:cubicBezTo>
                <a:cubicBezTo>
                  <a:pt x="1457660" y="57519"/>
                  <a:pt x="1564978" y="95233"/>
                  <a:pt x="1458097" y="49427"/>
                </a:cubicBezTo>
                <a:cubicBezTo>
                  <a:pt x="1446125" y="44296"/>
                  <a:pt x="1432677" y="42895"/>
                  <a:pt x="1421027" y="37070"/>
                </a:cubicBezTo>
                <a:cubicBezTo>
                  <a:pt x="1407744" y="30429"/>
                  <a:pt x="1398046" y="17053"/>
                  <a:pt x="1383957" y="12357"/>
                </a:cubicBezTo>
                <a:cubicBezTo>
                  <a:pt x="1360188" y="4434"/>
                  <a:pt x="1334530" y="4119"/>
                  <a:pt x="1309816" y="0"/>
                </a:cubicBezTo>
                <a:cubicBezTo>
                  <a:pt x="1235676" y="4119"/>
                  <a:pt x="1161315" y="5317"/>
                  <a:pt x="1087395" y="12357"/>
                </a:cubicBezTo>
                <a:cubicBezTo>
                  <a:pt x="1074428" y="13592"/>
                  <a:pt x="1062848" y="21135"/>
                  <a:pt x="1050324" y="24713"/>
                </a:cubicBezTo>
                <a:cubicBezTo>
                  <a:pt x="919620" y="62056"/>
                  <a:pt x="1102916" y="3064"/>
                  <a:pt x="926757" y="61784"/>
                </a:cubicBezTo>
                <a:cubicBezTo>
                  <a:pt x="814290" y="99273"/>
                  <a:pt x="991906" y="41768"/>
                  <a:pt x="827903" y="86497"/>
                </a:cubicBezTo>
                <a:cubicBezTo>
                  <a:pt x="802770" y="93351"/>
                  <a:pt x="779035" y="104893"/>
                  <a:pt x="753762" y="111211"/>
                </a:cubicBezTo>
                <a:lnTo>
                  <a:pt x="704335" y="123567"/>
                </a:lnTo>
                <a:cubicBezTo>
                  <a:pt x="687859" y="131805"/>
                  <a:pt x="672156" y="141813"/>
                  <a:pt x="654908" y="148281"/>
                </a:cubicBezTo>
                <a:cubicBezTo>
                  <a:pt x="639007" y="154244"/>
                  <a:pt x="620671" y="153043"/>
                  <a:pt x="605481" y="160638"/>
                </a:cubicBezTo>
                <a:cubicBezTo>
                  <a:pt x="578915" y="173921"/>
                  <a:pt x="556054" y="193590"/>
                  <a:pt x="531341" y="210065"/>
                </a:cubicBezTo>
                <a:lnTo>
                  <a:pt x="457200" y="259492"/>
                </a:lnTo>
                <a:cubicBezTo>
                  <a:pt x="444843" y="267730"/>
                  <a:pt x="430631" y="273704"/>
                  <a:pt x="420130" y="284205"/>
                </a:cubicBezTo>
                <a:cubicBezTo>
                  <a:pt x="407773" y="296562"/>
                  <a:pt x="396485" y="310089"/>
                  <a:pt x="383060" y="321276"/>
                </a:cubicBezTo>
                <a:cubicBezTo>
                  <a:pt x="371651" y="330783"/>
                  <a:pt x="357398" y="336482"/>
                  <a:pt x="345989" y="345989"/>
                </a:cubicBezTo>
                <a:cubicBezTo>
                  <a:pt x="332564" y="357176"/>
                  <a:pt x="322713" y="372330"/>
                  <a:pt x="308919" y="383059"/>
                </a:cubicBezTo>
                <a:cubicBezTo>
                  <a:pt x="285474" y="401294"/>
                  <a:pt x="259492" y="416010"/>
                  <a:pt x="234779" y="432486"/>
                </a:cubicBezTo>
                <a:cubicBezTo>
                  <a:pt x="222422" y="440724"/>
                  <a:pt x="208209" y="446699"/>
                  <a:pt x="197708" y="457200"/>
                </a:cubicBezTo>
                <a:lnTo>
                  <a:pt x="123568" y="531340"/>
                </a:lnTo>
                <a:cubicBezTo>
                  <a:pt x="99070" y="555838"/>
                  <a:pt x="64482" y="583963"/>
                  <a:pt x="49427" y="617838"/>
                </a:cubicBezTo>
                <a:cubicBezTo>
                  <a:pt x="38847" y="641643"/>
                  <a:pt x="32952" y="667265"/>
                  <a:pt x="24714" y="691978"/>
                </a:cubicBezTo>
                <a:lnTo>
                  <a:pt x="12357" y="729048"/>
                </a:lnTo>
                <a:lnTo>
                  <a:pt x="0" y="766119"/>
                </a:lnTo>
                <a:cubicBezTo>
                  <a:pt x="4119" y="852616"/>
                  <a:pt x="6187" y="939236"/>
                  <a:pt x="12357" y="1025611"/>
                </a:cubicBezTo>
                <a:cubicBezTo>
                  <a:pt x="14432" y="1054662"/>
                  <a:pt x="15504" y="1084478"/>
                  <a:pt x="24714" y="1112108"/>
                </a:cubicBezTo>
                <a:cubicBezTo>
                  <a:pt x="36364" y="1147058"/>
                  <a:pt x="59629" y="1177100"/>
                  <a:pt x="74141" y="1210962"/>
                </a:cubicBezTo>
                <a:cubicBezTo>
                  <a:pt x="84403" y="1234906"/>
                  <a:pt x="82580" y="1264761"/>
                  <a:pt x="98854" y="1285103"/>
                </a:cubicBezTo>
                <a:cubicBezTo>
                  <a:pt x="125560" y="1318485"/>
                  <a:pt x="151921" y="1356098"/>
                  <a:pt x="185352" y="1383957"/>
                </a:cubicBezTo>
                <a:cubicBezTo>
                  <a:pt x="196761" y="1393464"/>
                  <a:pt x="210065" y="1400432"/>
                  <a:pt x="222422" y="1408670"/>
                </a:cubicBezTo>
                <a:cubicBezTo>
                  <a:pt x="263611" y="1470454"/>
                  <a:pt x="234778" y="1437501"/>
                  <a:pt x="321276" y="1495167"/>
                </a:cubicBezTo>
                <a:lnTo>
                  <a:pt x="395416" y="1544594"/>
                </a:lnTo>
                <a:cubicBezTo>
                  <a:pt x="407773" y="1552832"/>
                  <a:pt x="418398" y="1564612"/>
                  <a:pt x="432487" y="1569308"/>
                </a:cubicBezTo>
                <a:cubicBezTo>
                  <a:pt x="525664" y="1600368"/>
                  <a:pt x="410812" y="1558470"/>
                  <a:pt x="506627" y="1606378"/>
                </a:cubicBezTo>
                <a:cubicBezTo>
                  <a:pt x="518277" y="1612203"/>
                  <a:pt x="532047" y="1612910"/>
                  <a:pt x="543697" y="1618735"/>
                </a:cubicBezTo>
                <a:cubicBezTo>
                  <a:pt x="556980" y="1625377"/>
                  <a:pt x="567485" y="1636806"/>
                  <a:pt x="580768" y="1643448"/>
                </a:cubicBezTo>
                <a:cubicBezTo>
                  <a:pt x="592418" y="1649273"/>
                  <a:pt x="606452" y="1649479"/>
                  <a:pt x="617838" y="1655805"/>
                </a:cubicBezTo>
                <a:cubicBezTo>
                  <a:pt x="643802" y="1670230"/>
                  <a:pt x="667265" y="1688756"/>
                  <a:pt x="691979" y="1705232"/>
                </a:cubicBezTo>
                <a:cubicBezTo>
                  <a:pt x="704336" y="1713470"/>
                  <a:pt x="714960" y="1725250"/>
                  <a:pt x="729049" y="1729946"/>
                </a:cubicBezTo>
                <a:cubicBezTo>
                  <a:pt x="741406" y="1734065"/>
                  <a:pt x="754469" y="1736478"/>
                  <a:pt x="766119" y="1742303"/>
                </a:cubicBezTo>
                <a:cubicBezTo>
                  <a:pt x="779402" y="1748944"/>
                  <a:pt x="789618" y="1760985"/>
                  <a:pt x="803189" y="1767016"/>
                </a:cubicBezTo>
                <a:cubicBezTo>
                  <a:pt x="803211" y="1767026"/>
                  <a:pt x="895853" y="1797904"/>
                  <a:pt x="914400" y="1804086"/>
                </a:cubicBezTo>
                <a:cubicBezTo>
                  <a:pt x="926757" y="1808205"/>
                  <a:pt x="940632" y="1809218"/>
                  <a:pt x="951470" y="1816443"/>
                </a:cubicBezTo>
                <a:lnTo>
                  <a:pt x="1025611" y="1865870"/>
                </a:lnTo>
                <a:cubicBezTo>
                  <a:pt x="1037968" y="1874108"/>
                  <a:pt x="1048592" y="1885888"/>
                  <a:pt x="1062681" y="1890584"/>
                </a:cubicBezTo>
                <a:cubicBezTo>
                  <a:pt x="1172824" y="1927295"/>
                  <a:pt x="999057" y="1868571"/>
                  <a:pt x="1161535" y="1927654"/>
                </a:cubicBezTo>
                <a:cubicBezTo>
                  <a:pt x="1186017" y="1936557"/>
                  <a:pt x="1210962" y="1944129"/>
                  <a:pt x="1235676" y="1952367"/>
                </a:cubicBezTo>
                <a:lnTo>
                  <a:pt x="1272746" y="1964724"/>
                </a:lnTo>
                <a:lnTo>
                  <a:pt x="1346887" y="1989438"/>
                </a:lnTo>
                <a:cubicBezTo>
                  <a:pt x="1363363" y="1993557"/>
                  <a:pt x="1379462" y="1999688"/>
                  <a:pt x="1396314" y="2001794"/>
                </a:cubicBezTo>
                <a:cubicBezTo>
                  <a:pt x="1445529" y="2007946"/>
                  <a:pt x="1495168" y="2010032"/>
                  <a:pt x="1544595" y="2014151"/>
                </a:cubicBezTo>
                <a:cubicBezTo>
                  <a:pt x="1556952" y="2018270"/>
                  <a:pt x="1568640" y="2026508"/>
                  <a:pt x="1581665" y="2026508"/>
                </a:cubicBezTo>
                <a:cubicBezTo>
                  <a:pt x="1605101" y="2026508"/>
                  <a:pt x="1736438" y="2029440"/>
                  <a:pt x="1791730" y="2001794"/>
                </a:cubicBezTo>
                <a:cubicBezTo>
                  <a:pt x="1805013" y="1995153"/>
                  <a:pt x="1817391" y="1986588"/>
                  <a:pt x="1828800" y="1977081"/>
                </a:cubicBezTo>
                <a:cubicBezTo>
                  <a:pt x="1842225" y="1965894"/>
                  <a:pt x="1854683" y="1953436"/>
                  <a:pt x="1865870" y="1940011"/>
                </a:cubicBezTo>
                <a:cubicBezTo>
                  <a:pt x="1935715" y="1856197"/>
                  <a:pt x="1863648" y="1929873"/>
                  <a:pt x="1902941" y="1890584"/>
                </a:cubicBez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87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023973" y="248829"/>
            <a:ext cx="5312665" cy="7543801"/>
          </a:xfrm>
          <a:prstGeom prst="rect">
            <a:avLst/>
          </a:prstGeom>
        </p:spPr>
      </p:pic>
      <p:sp>
        <p:nvSpPr>
          <p:cNvPr id="2" name="TextBox 1"/>
          <p:cNvSpPr txBox="1"/>
          <p:nvPr/>
        </p:nvSpPr>
        <p:spPr>
          <a:xfrm>
            <a:off x="228599" y="533400"/>
            <a:ext cx="8903415"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1" name="TextBox 10"/>
          <p:cNvSpPr txBox="1"/>
          <p:nvPr/>
        </p:nvSpPr>
        <p:spPr>
          <a:xfrm>
            <a:off x="5687187" y="2742057"/>
            <a:ext cx="1524000" cy="646331"/>
          </a:xfrm>
          <a:prstGeom prst="rect">
            <a:avLst/>
          </a:prstGeom>
          <a:noFill/>
        </p:spPr>
        <p:txBody>
          <a:bodyPr wrap="square" rtlCol="0">
            <a:spAutoFit/>
          </a:bodyPr>
          <a:lstStyle/>
          <a:p>
            <a:r>
              <a:rPr lang="en-US" b="1" dirty="0">
                <a:solidFill>
                  <a:srgbClr val="FF0000"/>
                </a:solidFill>
              </a:rPr>
              <a:t>Connective tissue</a:t>
            </a:r>
          </a:p>
        </p:txBody>
      </p:sp>
      <p:sp>
        <p:nvSpPr>
          <p:cNvPr id="5" name="Freeform 4"/>
          <p:cNvSpPr/>
          <p:nvPr/>
        </p:nvSpPr>
        <p:spPr>
          <a:xfrm>
            <a:off x="6651829" y="1305366"/>
            <a:ext cx="1849076" cy="1568463"/>
          </a:xfrm>
          <a:custGeom>
            <a:avLst/>
            <a:gdLst>
              <a:gd name="connsiteX0" fmla="*/ 1597868 w 1849076"/>
              <a:gd name="connsiteY0" fmla="*/ 920 h 1568463"/>
              <a:gd name="connsiteX1" fmla="*/ 1145692 w 1849076"/>
              <a:gd name="connsiteY1" fmla="*/ 31065 h 1568463"/>
              <a:gd name="connsiteX2" fmla="*/ 874386 w 1849076"/>
              <a:gd name="connsiteY2" fmla="*/ 51161 h 1568463"/>
              <a:gd name="connsiteX3" fmla="*/ 241340 w 1849076"/>
              <a:gd name="connsiteY3" fmla="*/ 61210 h 1568463"/>
              <a:gd name="connsiteX4" fmla="*/ 110712 w 1849076"/>
              <a:gd name="connsiteY4" fmla="*/ 71258 h 1568463"/>
              <a:gd name="connsiteX5" fmla="*/ 40373 w 1849076"/>
              <a:gd name="connsiteY5" fmla="*/ 81307 h 1568463"/>
              <a:gd name="connsiteX6" fmla="*/ 20276 w 1849076"/>
              <a:gd name="connsiteY6" fmla="*/ 111452 h 1568463"/>
              <a:gd name="connsiteX7" fmla="*/ 180 w 1849076"/>
              <a:gd name="connsiteY7" fmla="*/ 191838 h 1568463"/>
              <a:gd name="connsiteX8" fmla="*/ 30325 w 1849076"/>
              <a:gd name="connsiteY8" fmla="*/ 322467 h 1568463"/>
              <a:gd name="connsiteX9" fmla="*/ 40373 w 1849076"/>
              <a:gd name="connsiteY9" fmla="*/ 352612 h 1568463"/>
              <a:gd name="connsiteX10" fmla="*/ 50422 w 1849076"/>
              <a:gd name="connsiteY10" fmla="*/ 392805 h 1568463"/>
              <a:gd name="connsiteX11" fmla="*/ 110712 w 1849076"/>
              <a:gd name="connsiteY11" fmla="*/ 463144 h 1568463"/>
              <a:gd name="connsiteX12" fmla="*/ 160953 w 1849076"/>
              <a:gd name="connsiteY12" fmla="*/ 553579 h 1568463"/>
              <a:gd name="connsiteX13" fmla="*/ 181050 w 1849076"/>
              <a:gd name="connsiteY13" fmla="*/ 583724 h 1568463"/>
              <a:gd name="connsiteX14" fmla="*/ 201147 w 1849076"/>
              <a:gd name="connsiteY14" fmla="*/ 613869 h 1568463"/>
              <a:gd name="connsiteX15" fmla="*/ 261437 w 1849076"/>
              <a:gd name="connsiteY15" fmla="*/ 674159 h 1568463"/>
              <a:gd name="connsiteX16" fmla="*/ 291582 w 1849076"/>
              <a:gd name="connsiteY16" fmla="*/ 724401 h 1568463"/>
              <a:gd name="connsiteX17" fmla="*/ 311679 w 1849076"/>
              <a:gd name="connsiteY17" fmla="*/ 754546 h 1568463"/>
              <a:gd name="connsiteX18" fmla="*/ 341824 w 1849076"/>
              <a:gd name="connsiteY18" fmla="*/ 764594 h 1568463"/>
              <a:gd name="connsiteX19" fmla="*/ 371969 w 1849076"/>
              <a:gd name="connsiteY19" fmla="*/ 794739 h 1568463"/>
              <a:gd name="connsiteX20" fmla="*/ 412162 w 1849076"/>
              <a:gd name="connsiteY20" fmla="*/ 855030 h 1568463"/>
              <a:gd name="connsiteX21" fmla="*/ 472452 w 1849076"/>
              <a:gd name="connsiteY21" fmla="*/ 905271 h 1568463"/>
              <a:gd name="connsiteX22" fmla="*/ 502597 w 1849076"/>
              <a:gd name="connsiteY22" fmla="*/ 945465 h 1568463"/>
              <a:gd name="connsiteX23" fmla="*/ 562887 w 1849076"/>
              <a:gd name="connsiteY23" fmla="*/ 1005755 h 1568463"/>
              <a:gd name="connsiteX24" fmla="*/ 582984 w 1849076"/>
              <a:gd name="connsiteY24" fmla="*/ 1035900 h 1568463"/>
              <a:gd name="connsiteX25" fmla="*/ 653323 w 1849076"/>
              <a:gd name="connsiteY25" fmla="*/ 1106238 h 1568463"/>
              <a:gd name="connsiteX26" fmla="*/ 683468 w 1849076"/>
              <a:gd name="connsiteY26" fmla="*/ 1146432 h 1568463"/>
              <a:gd name="connsiteX27" fmla="*/ 743758 w 1849076"/>
              <a:gd name="connsiteY27" fmla="*/ 1196674 h 1568463"/>
              <a:gd name="connsiteX28" fmla="*/ 763855 w 1849076"/>
              <a:gd name="connsiteY28" fmla="*/ 1226819 h 1568463"/>
              <a:gd name="connsiteX29" fmla="*/ 824145 w 1849076"/>
              <a:gd name="connsiteY29" fmla="*/ 1287109 h 1568463"/>
              <a:gd name="connsiteX30" fmla="*/ 854290 w 1849076"/>
              <a:gd name="connsiteY30" fmla="*/ 1317254 h 1568463"/>
              <a:gd name="connsiteX31" fmla="*/ 884435 w 1849076"/>
              <a:gd name="connsiteY31" fmla="*/ 1347399 h 1568463"/>
              <a:gd name="connsiteX32" fmla="*/ 914580 w 1849076"/>
              <a:gd name="connsiteY32" fmla="*/ 1377544 h 1568463"/>
              <a:gd name="connsiteX33" fmla="*/ 944725 w 1849076"/>
              <a:gd name="connsiteY33" fmla="*/ 1387592 h 1568463"/>
              <a:gd name="connsiteX34" fmla="*/ 974870 w 1849076"/>
              <a:gd name="connsiteY34" fmla="*/ 1407689 h 1568463"/>
              <a:gd name="connsiteX35" fmla="*/ 1005015 w 1849076"/>
              <a:gd name="connsiteY35" fmla="*/ 1437834 h 1568463"/>
              <a:gd name="connsiteX36" fmla="*/ 1055257 w 1849076"/>
              <a:gd name="connsiteY36" fmla="*/ 1457931 h 1568463"/>
              <a:gd name="connsiteX37" fmla="*/ 1115547 w 1849076"/>
              <a:gd name="connsiteY37" fmla="*/ 1488076 h 1568463"/>
              <a:gd name="connsiteX38" fmla="*/ 1145692 w 1849076"/>
              <a:gd name="connsiteY38" fmla="*/ 1518221 h 1568463"/>
              <a:gd name="connsiteX39" fmla="*/ 1195934 w 1849076"/>
              <a:gd name="connsiteY39" fmla="*/ 1538318 h 1568463"/>
              <a:gd name="connsiteX40" fmla="*/ 1266272 w 1849076"/>
              <a:gd name="connsiteY40" fmla="*/ 1558414 h 1568463"/>
              <a:gd name="connsiteX41" fmla="*/ 1296417 w 1849076"/>
              <a:gd name="connsiteY41" fmla="*/ 1568463 h 1568463"/>
              <a:gd name="connsiteX42" fmla="*/ 1487336 w 1849076"/>
              <a:gd name="connsiteY42" fmla="*/ 1558414 h 1568463"/>
              <a:gd name="connsiteX43" fmla="*/ 1557674 w 1849076"/>
              <a:gd name="connsiteY43" fmla="*/ 1538318 h 1568463"/>
              <a:gd name="connsiteX44" fmla="*/ 1587819 w 1849076"/>
              <a:gd name="connsiteY44" fmla="*/ 1518221 h 1568463"/>
              <a:gd name="connsiteX45" fmla="*/ 1678255 w 1849076"/>
              <a:gd name="connsiteY45" fmla="*/ 1478027 h 1568463"/>
              <a:gd name="connsiteX46" fmla="*/ 1708400 w 1849076"/>
              <a:gd name="connsiteY46" fmla="*/ 1467979 h 1568463"/>
              <a:gd name="connsiteX47" fmla="*/ 1798835 w 1849076"/>
              <a:gd name="connsiteY47" fmla="*/ 1397641 h 1568463"/>
              <a:gd name="connsiteX48" fmla="*/ 1808883 w 1849076"/>
              <a:gd name="connsiteY48" fmla="*/ 1357447 h 1568463"/>
              <a:gd name="connsiteX49" fmla="*/ 1828980 w 1849076"/>
              <a:gd name="connsiteY49" fmla="*/ 1287109 h 1568463"/>
              <a:gd name="connsiteX50" fmla="*/ 1839028 w 1849076"/>
              <a:gd name="connsiteY50" fmla="*/ 1186625 h 1568463"/>
              <a:gd name="connsiteX51" fmla="*/ 1849076 w 1849076"/>
              <a:gd name="connsiteY51" fmla="*/ 1106238 h 1568463"/>
              <a:gd name="connsiteX52" fmla="*/ 1839028 w 1849076"/>
              <a:gd name="connsiteY52" fmla="*/ 855030 h 1568463"/>
              <a:gd name="connsiteX53" fmla="*/ 1818931 w 1849076"/>
              <a:gd name="connsiteY53" fmla="*/ 593772 h 1568463"/>
              <a:gd name="connsiteX54" fmla="*/ 1808883 w 1849076"/>
              <a:gd name="connsiteY54" fmla="*/ 181790 h 1568463"/>
              <a:gd name="connsiteX55" fmla="*/ 1788786 w 1849076"/>
              <a:gd name="connsiteY55" fmla="*/ 151645 h 1568463"/>
              <a:gd name="connsiteX56" fmla="*/ 1778738 w 1849076"/>
              <a:gd name="connsiteY56" fmla="*/ 121500 h 1568463"/>
              <a:gd name="connsiteX57" fmla="*/ 1748593 w 1849076"/>
              <a:gd name="connsiteY57" fmla="*/ 101403 h 1568463"/>
              <a:gd name="connsiteX58" fmla="*/ 1738545 w 1849076"/>
              <a:gd name="connsiteY58" fmla="*/ 71258 h 1568463"/>
              <a:gd name="connsiteX59" fmla="*/ 1648109 w 1849076"/>
              <a:gd name="connsiteY59" fmla="*/ 21016 h 1568463"/>
              <a:gd name="connsiteX60" fmla="*/ 1597868 w 1849076"/>
              <a:gd name="connsiteY60" fmla="*/ 920 h 156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849076" h="1568463">
                <a:moveTo>
                  <a:pt x="1597868" y="920"/>
                </a:moveTo>
                <a:cubicBezTo>
                  <a:pt x="1514132" y="2595"/>
                  <a:pt x="1235585" y="23574"/>
                  <a:pt x="1145692" y="31065"/>
                </a:cubicBezTo>
                <a:cubicBezTo>
                  <a:pt x="1083705" y="36230"/>
                  <a:pt x="929558" y="49746"/>
                  <a:pt x="874386" y="51161"/>
                </a:cubicBezTo>
                <a:lnTo>
                  <a:pt x="241340" y="61210"/>
                </a:lnTo>
                <a:cubicBezTo>
                  <a:pt x="197797" y="64559"/>
                  <a:pt x="154167" y="66912"/>
                  <a:pt x="110712" y="71258"/>
                </a:cubicBezTo>
                <a:cubicBezTo>
                  <a:pt x="87145" y="73615"/>
                  <a:pt x="62016" y="71688"/>
                  <a:pt x="40373" y="81307"/>
                </a:cubicBezTo>
                <a:cubicBezTo>
                  <a:pt x="29337" y="86212"/>
                  <a:pt x="26975" y="101404"/>
                  <a:pt x="20276" y="111452"/>
                </a:cubicBezTo>
                <a:cubicBezTo>
                  <a:pt x="13601" y="131479"/>
                  <a:pt x="-1841" y="173650"/>
                  <a:pt x="180" y="191838"/>
                </a:cubicBezTo>
                <a:cubicBezTo>
                  <a:pt x="5115" y="236252"/>
                  <a:pt x="19487" y="279114"/>
                  <a:pt x="30325" y="322467"/>
                </a:cubicBezTo>
                <a:cubicBezTo>
                  <a:pt x="32894" y="332743"/>
                  <a:pt x="37463" y="342428"/>
                  <a:pt x="40373" y="352612"/>
                </a:cubicBezTo>
                <a:cubicBezTo>
                  <a:pt x="44167" y="365891"/>
                  <a:pt x="43008" y="381154"/>
                  <a:pt x="50422" y="392805"/>
                </a:cubicBezTo>
                <a:cubicBezTo>
                  <a:pt x="67001" y="418858"/>
                  <a:pt x="90615" y="439698"/>
                  <a:pt x="110712" y="463144"/>
                </a:cubicBezTo>
                <a:cubicBezTo>
                  <a:pt x="128397" y="516202"/>
                  <a:pt x="114885" y="484477"/>
                  <a:pt x="160953" y="553579"/>
                </a:cubicBezTo>
                <a:lnTo>
                  <a:pt x="181050" y="583724"/>
                </a:lnTo>
                <a:cubicBezTo>
                  <a:pt x="187749" y="593772"/>
                  <a:pt x="192608" y="605330"/>
                  <a:pt x="201147" y="613869"/>
                </a:cubicBezTo>
                <a:cubicBezTo>
                  <a:pt x="221244" y="633966"/>
                  <a:pt x="246815" y="649788"/>
                  <a:pt x="261437" y="674159"/>
                </a:cubicBezTo>
                <a:cubicBezTo>
                  <a:pt x="271485" y="690906"/>
                  <a:pt x="281231" y="707839"/>
                  <a:pt x="291582" y="724401"/>
                </a:cubicBezTo>
                <a:cubicBezTo>
                  <a:pt x="297983" y="734642"/>
                  <a:pt x="302249" y="747002"/>
                  <a:pt x="311679" y="754546"/>
                </a:cubicBezTo>
                <a:cubicBezTo>
                  <a:pt x="319950" y="761163"/>
                  <a:pt x="331776" y="761245"/>
                  <a:pt x="341824" y="764594"/>
                </a:cubicBezTo>
                <a:cubicBezTo>
                  <a:pt x="351872" y="774642"/>
                  <a:pt x="363245" y="783522"/>
                  <a:pt x="371969" y="794739"/>
                </a:cubicBezTo>
                <a:cubicBezTo>
                  <a:pt x="386798" y="813805"/>
                  <a:pt x="392065" y="841632"/>
                  <a:pt x="412162" y="855030"/>
                </a:cubicBezTo>
                <a:cubicBezTo>
                  <a:pt x="443173" y="875703"/>
                  <a:pt x="446662" y="875183"/>
                  <a:pt x="472452" y="905271"/>
                </a:cubicBezTo>
                <a:cubicBezTo>
                  <a:pt x="483351" y="917987"/>
                  <a:pt x="491394" y="933017"/>
                  <a:pt x="502597" y="945465"/>
                </a:cubicBezTo>
                <a:cubicBezTo>
                  <a:pt x="521610" y="966590"/>
                  <a:pt x="547122" y="982107"/>
                  <a:pt x="562887" y="1005755"/>
                </a:cubicBezTo>
                <a:cubicBezTo>
                  <a:pt x="569586" y="1015803"/>
                  <a:pt x="574905" y="1026924"/>
                  <a:pt x="582984" y="1035900"/>
                </a:cubicBezTo>
                <a:cubicBezTo>
                  <a:pt x="605166" y="1060546"/>
                  <a:pt x="633428" y="1079712"/>
                  <a:pt x="653323" y="1106238"/>
                </a:cubicBezTo>
                <a:cubicBezTo>
                  <a:pt x="663371" y="1119636"/>
                  <a:pt x="671626" y="1134590"/>
                  <a:pt x="683468" y="1146432"/>
                </a:cubicBezTo>
                <a:cubicBezTo>
                  <a:pt x="762516" y="1225481"/>
                  <a:pt x="661443" y="1097896"/>
                  <a:pt x="743758" y="1196674"/>
                </a:cubicBezTo>
                <a:cubicBezTo>
                  <a:pt x="751489" y="1205952"/>
                  <a:pt x="755832" y="1217793"/>
                  <a:pt x="763855" y="1226819"/>
                </a:cubicBezTo>
                <a:cubicBezTo>
                  <a:pt x="782737" y="1248061"/>
                  <a:pt x="804048" y="1267012"/>
                  <a:pt x="824145" y="1287109"/>
                </a:cubicBezTo>
                <a:lnTo>
                  <a:pt x="854290" y="1317254"/>
                </a:lnTo>
                <a:lnTo>
                  <a:pt x="884435" y="1347399"/>
                </a:lnTo>
                <a:cubicBezTo>
                  <a:pt x="894483" y="1357447"/>
                  <a:pt x="901099" y="1373050"/>
                  <a:pt x="914580" y="1377544"/>
                </a:cubicBezTo>
                <a:lnTo>
                  <a:pt x="944725" y="1387592"/>
                </a:lnTo>
                <a:cubicBezTo>
                  <a:pt x="954773" y="1394291"/>
                  <a:pt x="965592" y="1399958"/>
                  <a:pt x="974870" y="1407689"/>
                </a:cubicBezTo>
                <a:cubicBezTo>
                  <a:pt x="985787" y="1416786"/>
                  <a:pt x="992965" y="1430302"/>
                  <a:pt x="1005015" y="1437834"/>
                </a:cubicBezTo>
                <a:cubicBezTo>
                  <a:pt x="1020311" y="1447394"/>
                  <a:pt x="1039124" y="1449864"/>
                  <a:pt x="1055257" y="1457931"/>
                </a:cubicBezTo>
                <a:cubicBezTo>
                  <a:pt x="1133176" y="1496890"/>
                  <a:pt x="1039774" y="1462817"/>
                  <a:pt x="1115547" y="1488076"/>
                </a:cubicBezTo>
                <a:cubicBezTo>
                  <a:pt x="1125595" y="1498124"/>
                  <a:pt x="1133642" y="1510689"/>
                  <a:pt x="1145692" y="1518221"/>
                </a:cubicBezTo>
                <a:cubicBezTo>
                  <a:pt x="1160988" y="1527781"/>
                  <a:pt x="1179045" y="1531985"/>
                  <a:pt x="1195934" y="1538318"/>
                </a:cubicBezTo>
                <a:cubicBezTo>
                  <a:pt x="1234482" y="1552774"/>
                  <a:pt x="1221929" y="1545744"/>
                  <a:pt x="1266272" y="1558414"/>
                </a:cubicBezTo>
                <a:cubicBezTo>
                  <a:pt x="1276456" y="1561324"/>
                  <a:pt x="1286369" y="1565113"/>
                  <a:pt x="1296417" y="1568463"/>
                </a:cubicBezTo>
                <a:cubicBezTo>
                  <a:pt x="1360057" y="1565113"/>
                  <a:pt x="1423848" y="1563935"/>
                  <a:pt x="1487336" y="1558414"/>
                </a:cubicBezTo>
                <a:cubicBezTo>
                  <a:pt x="1504406" y="1556930"/>
                  <a:pt x="1540043" y="1544195"/>
                  <a:pt x="1557674" y="1538318"/>
                </a:cubicBezTo>
                <a:cubicBezTo>
                  <a:pt x="1567722" y="1531619"/>
                  <a:pt x="1577334" y="1524213"/>
                  <a:pt x="1587819" y="1518221"/>
                </a:cubicBezTo>
                <a:cubicBezTo>
                  <a:pt x="1616881" y="1501614"/>
                  <a:pt x="1646936" y="1489772"/>
                  <a:pt x="1678255" y="1478027"/>
                </a:cubicBezTo>
                <a:cubicBezTo>
                  <a:pt x="1688172" y="1474308"/>
                  <a:pt x="1698352" y="1471328"/>
                  <a:pt x="1708400" y="1467979"/>
                </a:cubicBezTo>
                <a:cubicBezTo>
                  <a:pt x="1780514" y="1419903"/>
                  <a:pt x="1751611" y="1444865"/>
                  <a:pt x="1798835" y="1397641"/>
                </a:cubicBezTo>
                <a:cubicBezTo>
                  <a:pt x="1802184" y="1384243"/>
                  <a:pt x="1805089" y="1370726"/>
                  <a:pt x="1808883" y="1357447"/>
                </a:cubicBezTo>
                <a:cubicBezTo>
                  <a:pt x="1837727" y="1256487"/>
                  <a:pt x="1797548" y="1412826"/>
                  <a:pt x="1828980" y="1287109"/>
                </a:cubicBezTo>
                <a:cubicBezTo>
                  <a:pt x="1832329" y="1253614"/>
                  <a:pt x="1835311" y="1220081"/>
                  <a:pt x="1839028" y="1186625"/>
                </a:cubicBezTo>
                <a:cubicBezTo>
                  <a:pt x="1842010" y="1159786"/>
                  <a:pt x="1849076" y="1133242"/>
                  <a:pt x="1849076" y="1106238"/>
                </a:cubicBezTo>
                <a:cubicBezTo>
                  <a:pt x="1849076" y="1022435"/>
                  <a:pt x="1843320" y="938723"/>
                  <a:pt x="1839028" y="855030"/>
                </a:cubicBezTo>
                <a:cubicBezTo>
                  <a:pt x="1835581" y="787808"/>
                  <a:pt x="1824756" y="663668"/>
                  <a:pt x="1818931" y="593772"/>
                </a:cubicBezTo>
                <a:cubicBezTo>
                  <a:pt x="1815582" y="456445"/>
                  <a:pt x="1818227" y="318840"/>
                  <a:pt x="1808883" y="181790"/>
                </a:cubicBezTo>
                <a:cubicBezTo>
                  <a:pt x="1808061" y="169741"/>
                  <a:pt x="1794187" y="162447"/>
                  <a:pt x="1788786" y="151645"/>
                </a:cubicBezTo>
                <a:cubicBezTo>
                  <a:pt x="1784049" y="142171"/>
                  <a:pt x="1785355" y="129771"/>
                  <a:pt x="1778738" y="121500"/>
                </a:cubicBezTo>
                <a:cubicBezTo>
                  <a:pt x="1771194" y="112070"/>
                  <a:pt x="1758641" y="108102"/>
                  <a:pt x="1748593" y="101403"/>
                </a:cubicBezTo>
                <a:cubicBezTo>
                  <a:pt x="1745244" y="91355"/>
                  <a:pt x="1746035" y="78748"/>
                  <a:pt x="1738545" y="71258"/>
                </a:cubicBezTo>
                <a:cubicBezTo>
                  <a:pt x="1675186" y="7899"/>
                  <a:pt x="1698649" y="46286"/>
                  <a:pt x="1648109" y="21016"/>
                </a:cubicBezTo>
                <a:cubicBezTo>
                  <a:pt x="1600485" y="-2796"/>
                  <a:pt x="1681604" y="-755"/>
                  <a:pt x="1597868" y="920"/>
                </a:cubicBez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19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4572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at X.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593" y="908856"/>
            <a:ext cx="7174814" cy="5955011"/>
          </a:xfrm>
          <a:prstGeom prst="rect">
            <a:avLst/>
          </a:prstGeom>
        </p:spPr>
      </p:pic>
      <p:sp>
        <p:nvSpPr>
          <p:cNvPr id="5" name="TextBox 4"/>
          <p:cNvSpPr txBox="1"/>
          <p:nvPr/>
        </p:nvSpPr>
        <p:spPr>
          <a:xfrm>
            <a:off x="4572000" y="1524000"/>
            <a:ext cx="658203" cy="707886"/>
          </a:xfrm>
          <a:prstGeom prst="rect">
            <a:avLst/>
          </a:prstGeom>
          <a:noFill/>
          <a:ln>
            <a:noFill/>
          </a:ln>
        </p:spPr>
        <p:txBody>
          <a:bodyPr wrap="square" rtlCol="0">
            <a:spAutoFit/>
          </a:bodyPr>
          <a:lstStyle/>
          <a:p>
            <a:r>
              <a:rPr lang="en-US" sz="4000" b="1" dirty="0">
                <a:solidFill>
                  <a:srgbClr val="002060"/>
                </a:solidFill>
              </a:rPr>
              <a:t>X</a:t>
            </a:r>
          </a:p>
        </p:txBody>
      </p:sp>
      <p:sp>
        <p:nvSpPr>
          <p:cNvPr id="11" name="TextBox 10"/>
          <p:cNvSpPr txBox="1"/>
          <p:nvPr/>
        </p:nvSpPr>
        <p:spPr>
          <a:xfrm>
            <a:off x="4267199" y="2057400"/>
            <a:ext cx="1926007" cy="830997"/>
          </a:xfrm>
          <a:prstGeom prst="rect">
            <a:avLst/>
          </a:prstGeom>
          <a:noFill/>
        </p:spPr>
        <p:txBody>
          <a:bodyPr wrap="square" rtlCol="0">
            <a:spAutoFit/>
          </a:bodyPr>
          <a:lstStyle/>
          <a:p>
            <a:r>
              <a:rPr lang="en-US" sz="2400" b="1" dirty="0">
                <a:solidFill>
                  <a:srgbClr val="002060"/>
                </a:solidFill>
              </a:rPr>
              <a:t>Pulmonary artery</a:t>
            </a:r>
          </a:p>
        </p:txBody>
      </p:sp>
    </p:spTree>
    <p:extLst>
      <p:ext uri="{BB962C8B-B14F-4D97-AF65-F5344CB8AC3E}">
        <p14:creationId xmlns:p14="http://schemas.microsoft.com/office/powerpoint/2010/main" val="417471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400" y="533400"/>
            <a:ext cx="90606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032921"/>
            <a:ext cx="8305800" cy="5814919"/>
          </a:xfrm>
          <a:prstGeom prst="rect">
            <a:avLst/>
          </a:prstGeom>
        </p:spPr>
      </p:pic>
      <p:sp>
        <p:nvSpPr>
          <p:cNvPr id="11" name="TextBox 10"/>
          <p:cNvSpPr txBox="1"/>
          <p:nvPr/>
        </p:nvSpPr>
        <p:spPr>
          <a:xfrm>
            <a:off x="482600" y="3416607"/>
            <a:ext cx="1926007" cy="461665"/>
          </a:xfrm>
          <a:prstGeom prst="rect">
            <a:avLst/>
          </a:prstGeom>
          <a:solidFill>
            <a:srgbClr val="00B0F0"/>
          </a:solidFill>
        </p:spPr>
        <p:txBody>
          <a:bodyPr wrap="square" rtlCol="0">
            <a:spAutoFit/>
          </a:bodyPr>
          <a:lstStyle/>
          <a:p>
            <a:r>
              <a:rPr lang="en-US" sz="2400" b="1" dirty="0">
                <a:solidFill>
                  <a:srgbClr val="FF0000"/>
                </a:solidFill>
              </a:rPr>
              <a:t>Alveolar sac</a:t>
            </a:r>
          </a:p>
        </p:txBody>
      </p:sp>
      <p:sp>
        <p:nvSpPr>
          <p:cNvPr id="15" name="Freeform 14"/>
          <p:cNvSpPr/>
          <p:nvPr/>
        </p:nvSpPr>
        <p:spPr>
          <a:xfrm>
            <a:off x="1726544" y="3911600"/>
            <a:ext cx="1148736" cy="975360"/>
          </a:xfrm>
          <a:custGeom>
            <a:avLst/>
            <a:gdLst>
              <a:gd name="connsiteX0" fmla="*/ 1047136 w 1148736"/>
              <a:gd name="connsiteY0" fmla="*/ 640080 h 975360"/>
              <a:gd name="connsiteX1" fmla="*/ 1077616 w 1148736"/>
              <a:gd name="connsiteY1" fmla="*/ 589280 h 975360"/>
              <a:gd name="connsiteX2" fmla="*/ 1108096 w 1148736"/>
              <a:gd name="connsiteY2" fmla="*/ 558800 h 975360"/>
              <a:gd name="connsiteX3" fmla="*/ 1128416 w 1148736"/>
              <a:gd name="connsiteY3" fmla="*/ 497840 h 975360"/>
              <a:gd name="connsiteX4" fmla="*/ 1148736 w 1148736"/>
              <a:gd name="connsiteY4" fmla="*/ 467360 h 975360"/>
              <a:gd name="connsiteX5" fmla="*/ 1138576 w 1148736"/>
              <a:gd name="connsiteY5" fmla="*/ 325120 h 975360"/>
              <a:gd name="connsiteX6" fmla="*/ 1108096 w 1148736"/>
              <a:gd name="connsiteY6" fmla="*/ 284480 h 975360"/>
              <a:gd name="connsiteX7" fmla="*/ 1097936 w 1148736"/>
              <a:gd name="connsiteY7" fmla="*/ 254000 h 975360"/>
              <a:gd name="connsiteX8" fmla="*/ 1047136 w 1148736"/>
              <a:gd name="connsiteY8" fmla="*/ 203200 h 975360"/>
              <a:gd name="connsiteX9" fmla="*/ 996336 w 1148736"/>
              <a:gd name="connsiteY9" fmla="*/ 152400 h 975360"/>
              <a:gd name="connsiteX10" fmla="*/ 976016 w 1148736"/>
              <a:gd name="connsiteY10" fmla="*/ 121920 h 975360"/>
              <a:gd name="connsiteX11" fmla="*/ 854096 w 1148736"/>
              <a:gd name="connsiteY11" fmla="*/ 60960 h 975360"/>
              <a:gd name="connsiteX12" fmla="*/ 752496 w 1148736"/>
              <a:gd name="connsiteY12" fmla="*/ 40640 h 975360"/>
              <a:gd name="connsiteX13" fmla="*/ 630576 w 1148736"/>
              <a:gd name="connsiteY13" fmla="*/ 30480 h 975360"/>
              <a:gd name="connsiteX14" fmla="*/ 569616 w 1148736"/>
              <a:gd name="connsiteY14" fmla="*/ 20320 h 975360"/>
              <a:gd name="connsiteX15" fmla="*/ 539136 w 1148736"/>
              <a:gd name="connsiteY15" fmla="*/ 10160 h 975360"/>
              <a:gd name="connsiteX16" fmla="*/ 386736 w 1148736"/>
              <a:gd name="connsiteY16" fmla="*/ 0 h 975360"/>
              <a:gd name="connsiteX17" fmla="*/ 203856 w 1148736"/>
              <a:gd name="connsiteY17" fmla="*/ 10160 h 975360"/>
              <a:gd name="connsiteX18" fmla="*/ 153056 w 1148736"/>
              <a:gd name="connsiteY18" fmla="*/ 50800 h 975360"/>
              <a:gd name="connsiteX19" fmla="*/ 102256 w 1148736"/>
              <a:gd name="connsiteY19" fmla="*/ 111760 h 975360"/>
              <a:gd name="connsiteX20" fmla="*/ 92096 w 1148736"/>
              <a:gd name="connsiteY20" fmla="*/ 142240 h 975360"/>
              <a:gd name="connsiteX21" fmla="*/ 71776 w 1148736"/>
              <a:gd name="connsiteY21" fmla="*/ 193040 h 975360"/>
              <a:gd name="connsiteX22" fmla="*/ 51456 w 1148736"/>
              <a:gd name="connsiteY22" fmla="*/ 223520 h 975360"/>
              <a:gd name="connsiteX23" fmla="*/ 10816 w 1148736"/>
              <a:gd name="connsiteY23" fmla="*/ 314960 h 975360"/>
              <a:gd name="connsiteX24" fmla="*/ 10816 w 1148736"/>
              <a:gd name="connsiteY24" fmla="*/ 538480 h 975360"/>
              <a:gd name="connsiteX25" fmla="*/ 31136 w 1148736"/>
              <a:gd name="connsiteY25" fmla="*/ 579120 h 975360"/>
              <a:gd name="connsiteX26" fmla="*/ 41296 w 1148736"/>
              <a:gd name="connsiteY26" fmla="*/ 609600 h 975360"/>
              <a:gd name="connsiteX27" fmla="*/ 71776 w 1148736"/>
              <a:gd name="connsiteY27" fmla="*/ 640080 h 975360"/>
              <a:gd name="connsiteX28" fmla="*/ 81936 w 1148736"/>
              <a:gd name="connsiteY28" fmla="*/ 670560 h 975360"/>
              <a:gd name="connsiteX29" fmla="*/ 142896 w 1148736"/>
              <a:gd name="connsiteY29" fmla="*/ 731520 h 975360"/>
              <a:gd name="connsiteX30" fmla="*/ 214016 w 1148736"/>
              <a:gd name="connsiteY30" fmla="*/ 822960 h 975360"/>
              <a:gd name="connsiteX31" fmla="*/ 234336 w 1148736"/>
              <a:gd name="connsiteY31" fmla="*/ 853440 h 975360"/>
              <a:gd name="connsiteX32" fmla="*/ 264816 w 1148736"/>
              <a:gd name="connsiteY32" fmla="*/ 873760 h 975360"/>
              <a:gd name="connsiteX33" fmla="*/ 295296 w 1148736"/>
              <a:gd name="connsiteY33" fmla="*/ 904240 h 975360"/>
              <a:gd name="connsiteX34" fmla="*/ 325776 w 1148736"/>
              <a:gd name="connsiteY34" fmla="*/ 924560 h 975360"/>
              <a:gd name="connsiteX35" fmla="*/ 356256 w 1148736"/>
              <a:gd name="connsiteY35" fmla="*/ 955040 h 975360"/>
              <a:gd name="connsiteX36" fmla="*/ 427376 w 1148736"/>
              <a:gd name="connsiteY36" fmla="*/ 975360 h 975360"/>
              <a:gd name="connsiteX37" fmla="*/ 589936 w 1148736"/>
              <a:gd name="connsiteY37" fmla="*/ 965200 h 975360"/>
              <a:gd name="connsiteX38" fmla="*/ 650896 w 1148736"/>
              <a:gd name="connsiteY38" fmla="*/ 944880 h 975360"/>
              <a:gd name="connsiteX39" fmla="*/ 671216 w 1148736"/>
              <a:gd name="connsiteY39" fmla="*/ 914400 h 975360"/>
              <a:gd name="connsiteX40" fmla="*/ 701696 w 1148736"/>
              <a:gd name="connsiteY40" fmla="*/ 904240 h 975360"/>
              <a:gd name="connsiteX41" fmla="*/ 732176 w 1148736"/>
              <a:gd name="connsiteY41" fmla="*/ 883920 h 975360"/>
              <a:gd name="connsiteX42" fmla="*/ 854096 w 1148736"/>
              <a:gd name="connsiteY42" fmla="*/ 782320 h 975360"/>
              <a:gd name="connsiteX43" fmla="*/ 884576 w 1148736"/>
              <a:gd name="connsiteY43" fmla="*/ 762000 h 975360"/>
              <a:gd name="connsiteX44" fmla="*/ 976016 w 1148736"/>
              <a:gd name="connsiteY44" fmla="*/ 711200 h 975360"/>
              <a:gd name="connsiteX45" fmla="*/ 1006496 w 1148736"/>
              <a:gd name="connsiteY45" fmla="*/ 680720 h 975360"/>
              <a:gd name="connsiteX46" fmla="*/ 1047136 w 1148736"/>
              <a:gd name="connsiteY46" fmla="*/ 640080 h 97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8736" h="975360">
                <a:moveTo>
                  <a:pt x="1047136" y="640080"/>
                </a:moveTo>
                <a:cubicBezTo>
                  <a:pt x="1058989" y="624840"/>
                  <a:pt x="1065768" y="605078"/>
                  <a:pt x="1077616" y="589280"/>
                </a:cubicBezTo>
                <a:cubicBezTo>
                  <a:pt x="1086237" y="577785"/>
                  <a:pt x="1101118" y="571360"/>
                  <a:pt x="1108096" y="558800"/>
                </a:cubicBezTo>
                <a:cubicBezTo>
                  <a:pt x="1118498" y="540076"/>
                  <a:pt x="1121643" y="518160"/>
                  <a:pt x="1128416" y="497840"/>
                </a:cubicBezTo>
                <a:cubicBezTo>
                  <a:pt x="1132277" y="486256"/>
                  <a:pt x="1141963" y="477520"/>
                  <a:pt x="1148736" y="467360"/>
                </a:cubicBezTo>
                <a:cubicBezTo>
                  <a:pt x="1145349" y="419947"/>
                  <a:pt x="1148888" y="371522"/>
                  <a:pt x="1138576" y="325120"/>
                </a:cubicBezTo>
                <a:cubicBezTo>
                  <a:pt x="1134903" y="308590"/>
                  <a:pt x="1116497" y="299182"/>
                  <a:pt x="1108096" y="284480"/>
                </a:cubicBezTo>
                <a:cubicBezTo>
                  <a:pt x="1102783" y="275181"/>
                  <a:pt x="1102725" y="263579"/>
                  <a:pt x="1097936" y="254000"/>
                </a:cubicBezTo>
                <a:cubicBezTo>
                  <a:pt x="1081003" y="220133"/>
                  <a:pt x="1077616" y="223520"/>
                  <a:pt x="1047136" y="203200"/>
                </a:cubicBezTo>
                <a:cubicBezTo>
                  <a:pt x="992949" y="121920"/>
                  <a:pt x="1064069" y="220133"/>
                  <a:pt x="996336" y="152400"/>
                </a:cubicBezTo>
                <a:cubicBezTo>
                  <a:pt x="987702" y="143766"/>
                  <a:pt x="985206" y="129961"/>
                  <a:pt x="976016" y="121920"/>
                </a:cubicBezTo>
                <a:cubicBezTo>
                  <a:pt x="936284" y="87155"/>
                  <a:pt x="903975" y="73430"/>
                  <a:pt x="854096" y="60960"/>
                </a:cubicBezTo>
                <a:cubicBezTo>
                  <a:pt x="813734" y="50869"/>
                  <a:pt x="797336" y="45622"/>
                  <a:pt x="752496" y="40640"/>
                </a:cubicBezTo>
                <a:cubicBezTo>
                  <a:pt x="711965" y="36137"/>
                  <a:pt x="671107" y="34983"/>
                  <a:pt x="630576" y="30480"/>
                </a:cubicBezTo>
                <a:cubicBezTo>
                  <a:pt x="610102" y="28205"/>
                  <a:pt x="589726" y="24789"/>
                  <a:pt x="569616" y="20320"/>
                </a:cubicBezTo>
                <a:cubicBezTo>
                  <a:pt x="559161" y="17997"/>
                  <a:pt x="549780" y="11343"/>
                  <a:pt x="539136" y="10160"/>
                </a:cubicBezTo>
                <a:cubicBezTo>
                  <a:pt x="488535" y="4538"/>
                  <a:pt x="437536" y="3387"/>
                  <a:pt x="386736" y="0"/>
                </a:cubicBezTo>
                <a:cubicBezTo>
                  <a:pt x="325776" y="3387"/>
                  <a:pt x="264635" y="4372"/>
                  <a:pt x="203856" y="10160"/>
                </a:cubicBezTo>
                <a:cubicBezTo>
                  <a:pt x="164603" y="13898"/>
                  <a:pt x="176111" y="23134"/>
                  <a:pt x="153056" y="50800"/>
                </a:cubicBezTo>
                <a:cubicBezTo>
                  <a:pt x="124969" y="84505"/>
                  <a:pt x="121175" y="73922"/>
                  <a:pt x="102256" y="111760"/>
                </a:cubicBezTo>
                <a:cubicBezTo>
                  <a:pt x="97467" y="121339"/>
                  <a:pt x="95856" y="132212"/>
                  <a:pt x="92096" y="142240"/>
                </a:cubicBezTo>
                <a:cubicBezTo>
                  <a:pt x="85692" y="159317"/>
                  <a:pt x="79932" y="176728"/>
                  <a:pt x="71776" y="193040"/>
                </a:cubicBezTo>
                <a:cubicBezTo>
                  <a:pt x="66315" y="203962"/>
                  <a:pt x="56415" y="212362"/>
                  <a:pt x="51456" y="223520"/>
                </a:cubicBezTo>
                <a:cubicBezTo>
                  <a:pt x="3093" y="332336"/>
                  <a:pt x="56803" y="245980"/>
                  <a:pt x="10816" y="314960"/>
                </a:cubicBezTo>
                <a:cubicBezTo>
                  <a:pt x="1311" y="410015"/>
                  <a:pt x="-7817" y="439105"/>
                  <a:pt x="10816" y="538480"/>
                </a:cubicBezTo>
                <a:cubicBezTo>
                  <a:pt x="13607" y="553366"/>
                  <a:pt x="25170" y="565199"/>
                  <a:pt x="31136" y="579120"/>
                </a:cubicBezTo>
                <a:cubicBezTo>
                  <a:pt x="35355" y="588964"/>
                  <a:pt x="35355" y="600689"/>
                  <a:pt x="41296" y="609600"/>
                </a:cubicBezTo>
                <a:cubicBezTo>
                  <a:pt x="49266" y="621555"/>
                  <a:pt x="61616" y="629920"/>
                  <a:pt x="71776" y="640080"/>
                </a:cubicBezTo>
                <a:cubicBezTo>
                  <a:pt x="75163" y="650240"/>
                  <a:pt x="75361" y="662106"/>
                  <a:pt x="81936" y="670560"/>
                </a:cubicBezTo>
                <a:cubicBezTo>
                  <a:pt x="99579" y="693243"/>
                  <a:pt x="142896" y="731520"/>
                  <a:pt x="142896" y="731520"/>
                </a:cubicBezTo>
                <a:cubicBezTo>
                  <a:pt x="170657" y="814803"/>
                  <a:pt x="122639" y="685894"/>
                  <a:pt x="214016" y="822960"/>
                </a:cubicBezTo>
                <a:cubicBezTo>
                  <a:pt x="220789" y="833120"/>
                  <a:pt x="225702" y="844806"/>
                  <a:pt x="234336" y="853440"/>
                </a:cubicBezTo>
                <a:cubicBezTo>
                  <a:pt x="242970" y="862074"/>
                  <a:pt x="255435" y="865943"/>
                  <a:pt x="264816" y="873760"/>
                </a:cubicBezTo>
                <a:cubicBezTo>
                  <a:pt x="275854" y="882958"/>
                  <a:pt x="284258" y="895042"/>
                  <a:pt x="295296" y="904240"/>
                </a:cubicBezTo>
                <a:cubicBezTo>
                  <a:pt x="304677" y="912057"/>
                  <a:pt x="316395" y="916743"/>
                  <a:pt x="325776" y="924560"/>
                </a:cubicBezTo>
                <a:cubicBezTo>
                  <a:pt x="336814" y="933758"/>
                  <a:pt x="344301" y="947070"/>
                  <a:pt x="356256" y="955040"/>
                </a:cubicBezTo>
                <a:cubicBezTo>
                  <a:pt x="365001" y="960870"/>
                  <a:pt x="421957" y="974005"/>
                  <a:pt x="427376" y="975360"/>
                </a:cubicBezTo>
                <a:cubicBezTo>
                  <a:pt x="481563" y="971973"/>
                  <a:pt x="536141" y="972536"/>
                  <a:pt x="589936" y="965200"/>
                </a:cubicBezTo>
                <a:cubicBezTo>
                  <a:pt x="611159" y="962306"/>
                  <a:pt x="650896" y="944880"/>
                  <a:pt x="650896" y="944880"/>
                </a:cubicBezTo>
                <a:cubicBezTo>
                  <a:pt x="657669" y="934720"/>
                  <a:pt x="661681" y="922028"/>
                  <a:pt x="671216" y="914400"/>
                </a:cubicBezTo>
                <a:cubicBezTo>
                  <a:pt x="679579" y="907710"/>
                  <a:pt x="692117" y="909029"/>
                  <a:pt x="701696" y="904240"/>
                </a:cubicBezTo>
                <a:cubicBezTo>
                  <a:pt x="712618" y="898779"/>
                  <a:pt x="723050" y="892032"/>
                  <a:pt x="732176" y="883920"/>
                </a:cubicBezTo>
                <a:cubicBezTo>
                  <a:pt x="849519" y="779615"/>
                  <a:pt x="735985" y="861061"/>
                  <a:pt x="854096" y="782320"/>
                </a:cubicBezTo>
                <a:cubicBezTo>
                  <a:pt x="864256" y="775547"/>
                  <a:pt x="872992" y="765861"/>
                  <a:pt x="884576" y="762000"/>
                </a:cubicBezTo>
                <a:cubicBezTo>
                  <a:pt x="922904" y="749224"/>
                  <a:pt x="941081" y="746135"/>
                  <a:pt x="976016" y="711200"/>
                </a:cubicBezTo>
                <a:cubicBezTo>
                  <a:pt x="986176" y="701040"/>
                  <a:pt x="995154" y="689541"/>
                  <a:pt x="1006496" y="680720"/>
                </a:cubicBezTo>
                <a:cubicBezTo>
                  <a:pt x="1070274" y="631115"/>
                  <a:pt x="1035283" y="655320"/>
                  <a:pt x="1047136" y="640080"/>
                </a:cubicBez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25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structure between arrows.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724890"/>
            <a:ext cx="7848600" cy="3942553"/>
          </a:xfrm>
          <a:prstGeom prst="rect">
            <a:avLst/>
          </a:prstGeom>
        </p:spPr>
      </p:pic>
      <p:cxnSp>
        <p:nvCxnSpPr>
          <p:cNvPr id="11" name="Straight Arrow Connector 10"/>
          <p:cNvCxnSpPr/>
          <p:nvPr/>
        </p:nvCxnSpPr>
        <p:spPr>
          <a:xfrm flipV="1">
            <a:off x="889808" y="4499610"/>
            <a:ext cx="38100" cy="599209"/>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934835" y="3727565"/>
            <a:ext cx="27710" cy="706583"/>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84023" y="2888948"/>
            <a:ext cx="1673049" cy="830997"/>
          </a:xfrm>
          <a:prstGeom prst="rect">
            <a:avLst/>
          </a:prstGeom>
          <a:noFill/>
        </p:spPr>
        <p:txBody>
          <a:bodyPr wrap="square" rtlCol="0">
            <a:spAutoFit/>
          </a:bodyPr>
          <a:lstStyle/>
          <a:p>
            <a:r>
              <a:rPr lang="en-US" sz="2400" b="1" dirty="0">
                <a:solidFill>
                  <a:schemeClr val="accent3">
                    <a:lumMod val="50000"/>
                  </a:schemeClr>
                </a:solidFill>
              </a:rPr>
              <a:t>Fused basal lamina</a:t>
            </a:r>
          </a:p>
        </p:txBody>
      </p:sp>
    </p:spTree>
    <p:extLst>
      <p:ext uri="{BB962C8B-B14F-4D97-AF65-F5344CB8AC3E}">
        <p14:creationId xmlns:p14="http://schemas.microsoft.com/office/powerpoint/2010/main" val="231259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675139" y="24423"/>
            <a:ext cx="5785990" cy="7764667"/>
          </a:xfrm>
          <a:prstGeom prst="rect">
            <a:avLst/>
          </a:prstGeom>
        </p:spPr>
      </p:pic>
      <p:sp>
        <p:nvSpPr>
          <p:cNvPr id="2" name="TextBox 1"/>
          <p:cNvSpPr txBox="1"/>
          <p:nvPr/>
        </p:nvSpPr>
        <p:spPr>
          <a:xfrm>
            <a:off x="228599" y="533400"/>
            <a:ext cx="8903415"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 at X.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1" name="TextBox 10"/>
          <p:cNvSpPr txBox="1"/>
          <p:nvPr/>
        </p:nvSpPr>
        <p:spPr>
          <a:xfrm>
            <a:off x="6677935" y="5334000"/>
            <a:ext cx="1400503" cy="646331"/>
          </a:xfrm>
          <a:prstGeom prst="rect">
            <a:avLst/>
          </a:prstGeom>
          <a:noFill/>
        </p:spPr>
        <p:txBody>
          <a:bodyPr wrap="square" rtlCol="0">
            <a:spAutoFit/>
          </a:bodyPr>
          <a:lstStyle/>
          <a:p>
            <a:r>
              <a:rPr lang="en-US" b="1" dirty="0">
                <a:solidFill>
                  <a:srgbClr val="C00000"/>
                </a:solidFill>
              </a:rPr>
              <a:t>Endothelial cell</a:t>
            </a:r>
          </a:p>
        </p:txBody>
      </p:sp>
      <p:sp>
        <p:nvSpPr>
          <p:cNvPr id="7" name="TextBox 6"/>
          <p:cNvSpPr txBox="1"/>
          <p:nvPr/>
        </p:nvSpPr>
        <p:spPr>
          <a:xfrm>
            <a:off x="7696200" y="4419600"/>
            <a:ext cx="384866" cy="707886"/>
          </a:xfrm>
          <a:prstGeom prst="rect">
            <a:avLst/>
          </a:prstGeom>
          <a:noFill/>
        </p:spPr>
        <p:txBody>
          <a:bodyPr wrap="square" rtlCol="0">
            <a:spAutoFit/>
          </a:bodyPr>
          <a:lstStyle/>
          <a:p>
            <a:r>
              <a:rPr lang="en-US" sz="4000" b="1" dirty="0">
                <a:solidFill>
                  <a:srgbClr val="FF0000"/>
                </a:solidFill>
              </a:rPr>
              <a:t>X</a:t>
            </a:r>
          </a:p>
        </p:txBody>
      </p:sp>
    </p:spTree>
    <p:extLst>
      <p:ext uri="{BB962C8B-B14F-4D97-AF65-F5344CB8AC3E}">
        <p14:creationId xmlns:p14="http://schemas.microsoft.com/office/powerpoint/2010/main" val="119555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103923"/>
            <a:ext cx="7391400" cy="5773382"/>
          </a:xfrm>
          <a:prstGeom prst="rect">
            <a:avLst/>
          </a:prstGeom>
        </p:spPr>
      </p:pic>
      <p:sp>
        <p:nvSpPr>
          <p:cNvPr id="2" name="TextBox 1"/>
          <p:cNvSpPr txBox="1"/>
          <p:nvPr/>
        </p:nvSpPr>
        <p:spPr>
          <a:xfrm>
            <a:off x="83400" y="533400"/>
            <a:ext cx="90606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1" name="TextBox 10"/>
          <p:cNvSpPr txBox="1"/>
          <p:nvPr/>
        </p:nvSpPr>
        <p:spPr>
          <a:xfrm>
            <a:off x="1164281" y="3193703"/>
            <a:ext cx="1574800" cy="830997"/>
          </a:xfrm>
          <a:prstGeom prst="rect">
            <a:avLst/>
          </a:prstGeom>
          <a:noFill/>
        </p:spPr>
        <p:txBody>
          <a:bodyPr wrap="square" rtlCol="0">
            <a:spAutoFit/>
          </a:bodyPr>
          <a:lstStyle/>
          <a:p>
            <a:r>
              <a:rPr lang="en-US" sz="2400" b="1" dirty="0"/>
              <a:t>Alveolar sac</a:t>
            </a:r>
          </a:p>
        </p:txBody>
      </p:sp>
      <p:sp>
        <p:nvSpPr>
          <p:cNvPr id="7" name="Freeform 6"/>
          <p:cNvSpPr/>
          <p:nvPr/>
        </p:nvSpPr>
        <p:spPr>
          <a:xfrm>
            <a:off x="2667000" y="2362200"/>
            <a:ext cx="3733800" cy="2494005"/>
          </a:xfrm>
          <a:custGeom>
            <a:avLst/>
            <a:gdLst>
              <a:gd name="connsiteX0" fmla="*/ 902043 w 3657600"/>
              <a:gd name="connsiteY0" fmla="*/ 74141 h 2372497"/>
              <a:gd name="connsiteX1" fmla="*/ 827903 w 3657600"/>
              <a:gd name="connsiteY1" fmla="*/ 148281 h 2372497"/>
              <a:gd name="connsiteX2" fmla="*/ 790832 w 3657600"/>
              <a:gd name="connsiteY2" fmla="*/ 172995 h 2372497"/>
              <a:gd name="connsiteX3" fmla="*/ 667265 w 3657600"/>
              <a:gd name="connsiteY3" fmla="*/ 284206 h 2372497"/>
              <a:gd name="connsiteX4" fmla="*/ 630195 w 3657600"/>
              <a:gd name="connsiteY4" fmla="*/ 358346 h 2372497"/>
              <a:gd name="connsiteX5" fmla="*/ 593124 w 3657600"/>
              <a:gd name="connsiteY5" fmla="*/ 432487 h 2372497"/>
              <a:gd name="connsiteX6" fmla="*/ 543697 w 3657600"/>
              <a:gd name="connsiteY6" fmla="*/ 543697 h 2372497"/>
              <a:gd name="connsiteX7" fmla="*/ 481914 w 3657600"/>
              <a:gd name="connsiteY7" fmla="*/ 654908 h 2372497"/>
              <a:gd name="connsiteX8" fmla="*/ 444843 w 3657600"/>
              <a:gd name="connsiteY8" fmla="*/ 679622 h 2372497"/>
              <a:gd name="connsiteX9" fmla="*/ 407773 w 3657600"/>
              <a:gd name="connsiteY9" fmla="*/ 716692 h 2372497"/>
              <a:gd name="connsiteX10" fmla="*/ 333632 w 3657600"/>
              <a:gd name="connsiteY10" fmla="*/ 766119 h 2372497"/>
              <a:gd name="connsiteX11" fmla="*/ 259492 w 3657600"/>
              <a:gd name="connsiteY11" fmla="*/ 815546 h 2372497"/>
              <a:gd name="connsiteX12" fmla="*/ 185351 w 3657600"/>
              <a:gd name="connsiteY12" fmla="*/ 877330 h 2372497"/>
              <a:gd name="connsiteX13" fmla="*/ 148281 w 3657600"/>
              <a:gd name="connsiteY13" fmla="*/ 902043 h 2372497"/>
              <a:gd name="connsiteX14" fmla="*/ 123568 w 3657600"/>
              <a:gd name="connsiteY14" fmla="*/ 939114 h 2372497"/>
              <a:gd name="connsiteX15" fmla="*/ 61784 w 3657600"/>
              <a:gd name="connsiteY15" fmla="*/ 1025611 h 2372497"/>
              <a:gd name="connsiteX16" fmla="*/ 24714 w 3657600"/>
              <a:gd name="connsiteY16" fmla="*/ 1136822 h 2372497"/>
              <a:gd name="connsiteX17" fmla="*/ 0 w 3657600"/>
              <a:gd name="connsiteY17" fmla="*/ 1223319 h 2372497"/>
              <a:gd name="connsiteX18" fmla="*/ 12357 w 3657600"/>
              <a:gd name="connsiteY18" fmla="*/ 1346887 h 2372497"/>
              <a:gd name="connsiteX19" fmla="*/ 37070 w 3657600"/>
              <a:gd name="connsiteY19" fmla="*/ 1470454 h 2372497"/>
              <a:gd name="connsiteX20" fmla="*/ 111211 w 3657600"/>
              <a:gd name="connsiteY20" fmla="*/ 1569308 h 2372497"/>
              <a:gd name="connsiteX21" fmla="*/ 148281 w 3657600"/>
              <a:gd name="connsiteY21" fmla="*/ 1594022 h 2372497"/>
              <a:gd name="connsiteX22" fmla="*/ 197708 w 3657600"/>
              <a:gd name="connsiteY22" fmla="*/ 1643449 h 2372497"/>
              <a:gd name="connsiteX23" fmla="*/ 222422 w 3657600"/>
              <a:gd name="connsiteY23" fmla="*/ 1680519 h 2372497"/>
              <a:gd name="connsiteX24" fmla="*/ 259492 w 3657600"/>
              <a:gd name="connsiteY24" fmla="*/ 1692876 h 2372497"/>
              <a:gd name="connsiteX25" fmla="*/ 370703 w 3657600"/>
              <a:gd name="connsiteY25" fmla="*/ 1742303 h 2372497"/>
              <a:gd name="connsiteX26" fmla="*/ 518984 w 3657600"/>
              <a:gd name="connsiteY26" fmla="*/ 1779373 h 2372497"/>
              <a:gd name="connsiteX27" fmla="*/ 568411 w 3657600"/>
              <a:gd name="connsiteY27" fmla="*/ 1791730 h 2372497"/>
              <a:gd name="connsiteX28" fmla="*/ 667265 w 3657600"/>
              <a:gd name="connsiteY28" fmla="*/ 1816443 h 2372497"/>
              <a:gd name="connsiteX29" fmla="*/ 790832 w 3657600"/>
              <a:gd name="connsiteY29" fmla="*/ 1865870 h 2372497"/>
              <a:gd name="connsiteX30" fmla="*/ 852616 w 3657600"/>
              <a:gd name="connsiteY30" fmla="*/ 1890584 h 2372497"/>
              <a:gd name="connsiteX31" fmla="*/ 926757 w 3657600"/>
              <a:gd name="connsiteY31" fmla="*/ 1915297 h 2372497"/>
              <a:gd name="connsiteX32" fmla="*/ 1025611 w 3657600"/>
              <a:gd name="connsiteY32" fmla="*/ 1964724 h 2372497"/>
              <a:gd name="connsiteX33" fmla="*/ 1112108 w 3657600"/>
              <a:gd name="connsiteY33" fmla="*/ 1989438 h 2372497"/>
              <a:gd name="connsiteX34" fmla="*/ 1161535 w 3657600"/>
              <a:gd name="connsiteY34" fmla="*/ 2014151 h 2372497"/>
              <a:gd name="connsiteX35" fmla="*/ 1248032 w 3657600"/>
              <a:gd name="connsiteY35" fmla="*/ 2051222 h 2372497"/>
              <a:gd name="connsiteX36" fmla="*/ 1285103 w 3657600"/>
              <a:gd name="connsiteY36" fmla="*/ 2075935 h 2372497"/>
              <a:gd name="connsiteX37" fmla="*/ 1396314 w 3657600"/>
              <a:gd name="connsiteY37" fmla="*/ 2100649 h 2372497"/>
              <a:gd name="connsiteX38" fmla="*/ 1470454 w 3657600"/>
              <a:gd name="connsiteY38" fmla="*/ 2125362 h 2372497"/>
              <a:gd name="connsiteX39" fmla="*/ 1532238 w 3657600"/>
              <a:gd name="connsiteY39" fmla="*/ 2137719 h 2372497"/>
              <a:gd name="connsiteX40" fmla="*/ 1569308 w 3657600"/>
              <a:gd name="connsiteY40" fmla="*/ 2150076 h 2372497"/>
              <a:gd name="connsiteX41" fmla="*/ 1655805 w 3657600"/>
              <a:gd name="connsiteY41" fmla="*/ 2174789 h 2372497"/>
              <a:gd name="connsiteX42" fmla="*/ 1705232 w 3657600"/>
              <a:gd name="connsiteY42" fmla="*/ 2187146 h 2372497"/>
              <a:gd name="connsiteX43" fmla="*/ 1742303 w 3657600"/>
              <a:gd name="connsiteY43" fmla="*/ 2199503 h 2372497"/>
              <a:gd name="connsiteX44" fmla="*/ 1865870 w 3657600"/>
              <a:gd name="connsiteY44" fmla="*/ 2236573 h 2372497"/>
              <a:gd name="connsiteX45" fmla="*/ 1915297 w 3657600"/>
              <a:gd name="connsiteY45" fmla="*/ 2248930 h 2372497"/>
              <a:gd name="connsiteX46" fmla="*/ 2026508 w 3657600"/>
              <a:gd name="connsiteY46" fmla="*/ 2286000 h 2372497"/>
              <a:gd name="connsiteX47" fmla="*/ 2063578 w 3657600"/>
              <a:gd name="connsiteY47" fmla="*/ 2298357 h 2372497"/>
              <a:gd name="connsiteX48" fmla="*/ 2211859 w 3657600"/>
              <a:gd name="connsiteY48" fmla="*/ 2335427 h 2372497"/>
              <a:gd name="connsiteX49" fmla="*/ 2261286 w 3657600"/>
              <a:gd name="connsiteY49" fmla="*/ 2347784 h 2372497"/>
              <a:gd name="connsiteX50" fmla="*/ 2298357 w 3657600"/>
              <a:gd name="connsiteY50" fmla="*/ 2360141 h 2372497"/>
              <a:gd name="connsiteX51" fmla="*/ 2384854 w 3657600"/>
              <a:gd name="connsiteY51" fmla="*/ 2372497 h 2372497"/>
              <a:gd name="connsiteX52" fmla="*/ 2730843 w 3657600"/>
              <a:gd name="connsiteY52" fmla="*/ 2360141 h 2372497"/>
              <a:gd name="connsiteX53" fmla="*/ 2854411 w 3657600"/>
              <a:gd name="connsiteY53" fmla="*/ 2323070 h 2372497"/>
              <a:gd name="connsiteX54" fmla="*/ 2891481 w 3657600"/>
              <a:gd name="connsiteY54" fmla="*/ 2310714 h 2372497"/>
              <a:gd name="connsiteX55" fmla="*/ 2965622 w 3657600"/>
              <a:gd name="connsiteY55" fmla="*/ 2261287 h 2372497"/>
              <a:gd name="connsiteX56" fmla="*/ 3002692 w 3657600"/>
              <a:gd name="connsiteY56" fmla="*/ 2236573 h 2372497"/>
              <a:gd name="connsiteX57" fmla="*/ 3052119 w 3657600"/>
              <a:gd name="connsiteY57" fmla="*/ 2211860 h 2372497"/>
              <a:gd name="connsiteX58" fmla="*/ 3126259 w 3657600"/>
              <a:gd name="connsiteY58" fmla="*/ 2150076 h 2372497"/>
              <a:gd name="connsiteX59" fmla="*/ 3163330 w 3657600"/>
              <a:gd name="connsiteY59" fmla="*/ 2137719 h 2372497"/>
              <a:gd name="connsiteX60" fmla="*/ 3237470 w 3657600"/>
              <a:gd name="connsiteY60" fmla="*/ 2088292 h 2372497"/>
              <a:gd name="connsiteX61" fmla="*/ 3311611 w 3657600"/>
              <a:gd name="connsiteY61" fmla="*/ 2051222 h 2372497"/>
              <a:gd name="connsiteX62" fmla="*/ 3422822 w 3657600"/>
              <a:gd name="connsiteY62" fmla="*/ 1952368 h 2372497"/>
              <a:gd name="connsiteX63" fmla="*/ 3472249 w 3657600"/>
              <a:gd name="connsiteY63" fmla="*/ 1890584 h 2372497"/>
              <a:gd name="connsiteX64" fmla="*/ 3521676 w 3657600"/>
              <a:gd name="connsiteY64" fmla="*/ 1816443 h 2372497"/>
              <a:gd name="connsiteX65" fmla="*/ 3583459 w 3657600"/>
              <a:gd name="connsiteY65" fmla="*/ 1705233 h 2372497"/>
              <a:gd name="connsiteX66" fmla="*/ 3608173 w 3657600"/>
              <a:gd name="connsiteY66" fmla="*/ 1668162 h 2372497"/>
              <a:gd name="connsiteX67" fmla="*/ 3620530 w 3657600"/>
              <a:gd name="connsiteY67" fmla="*/ 1618735 h 2372497"/>
              <a:gd name="connsiteX68" fmla="*/ 3632886 w 3657600"/>
              <a:gd name="connsiteY68" fmla="*/ 1581665 h 2372497"/>
              <a:gd name="connsiteX69" fmla="*/ 3657600 w 3657600"/>
              <a:gd name="connsiteY69" fmla="*/ 1482811 h 2372497"/>
              <a:gd name="connsiteX70" fmla="*/ 3645243 w 3657600"/>
              <a:gd name="connsiteY70" fmla="*/ 1136822 h 2372497"/>
              <a:gd name="connsiteX71" fmla="*/ 3620530 w 3657600"/>
              <a:gd name="connsiteY71" fmla="*/ 1025611 h 2372497"/>
              <a:gd name="connsiteX72" fmla="*/ 3583459 w 3657600"/>
              <a:gd name="connsiteY72" fmla="*/ 939114 h 2372497"/>
              <a:gd name="connsiteX73" fmla="*/ 3496962 w 3657600"/>
              <a:gd name="connsiteY73" fmla="*/ 864973 h 2372497"/>
              <a:gd name="connsiteX74" fmla="*/ 3459892 w 3657600"/>
              <a:gd name="connsiteY74" fmla="*/ 815546 h 2372497"/>
              <a:gd name="connsiteX75" fmla="*/ 3385751 w 3657600"/>
              <a:gd name="connsiteY75" fmla="*/ 778476 h 2372497"/>
              <a:gd name="connsiteX76" fmla="*/ 3274541 w 3657600"/>
              <a:gd name="connsiteY76" fmla="*/ 691978 h 2372497"/>
              <a:gd name="connsiteX77" fmla="*/ 3237470 w 3657600"/>
              <a:gd name="connsiteY77" fmla="*/ 667265 h 2372497"/>
              <a:gd name="connsiteX78" fmla="*/ 3188043 w 3657600"/>
              <a:gd name="connsiteY78" fmla="*/ 642551 h 2372497"/>
              <a:gd name="connsiteX79" fmla="*/ 3113903 w 3657600"/>
              <a:gd name="connsiteY79" fmla="*/ 593124 h 2372497"/>
              <a:gd name="connsiteX80" fmla="*/ 3064476 w 3657600"/>
              <a:gd name="connsiteY80" fmla="*/ 568411 h 2372497"/>
              <a:gd name="connsiteX81" fmla="*/ 3027405 w 3657600"/>
              <a:gd name="connsiteY81" fmla="*/ 543697 h 2372497"/>
              <a:gd name="connsiteX82" fmla="*/ 2977978 w 3657600"/>
              <a:gd name="connsiteY82" fmla="*/ 506627 h 2372497"/>
              <a:gd name="connsiteX83" fmla="*/ 2879124 w 3657600"/>
              <a:gd name="connsiteY83" fmla="*/ 457200 h 2372497"/>
              <a:gd name="connsiteX84" fmla="*/ 2804984 w 3657600"/>
              <a:gd name="connsiteY84" fmla="*/ 432487 h 2372497"/>
              <a:gd name="connsiteX85" fmla="*/ 2706130 w 3657600"/>
              <a:gd name="connsiteY85" fmla="*/ 383060 h 2372497"/>
              <a:gd name="connsiteX86" fmla="*/ 2669059 w 3657600"/>
              <a:gd name="connsiteY86" fmla="*/ 370703 h 2372497"/>
              <a:gd name="connsiteX87" fmla="*/ 2619632 w 3657600"/>
              <a:gd name="connsiteY87" fmla="*/ 358346 h 2372497"/>
              <a:gd name="connsiteX88" fmla="*/ 2520778 w 3657600"/>
              <a:gd name="connsiteY88" fmla="*/ 308919 h 2372497"/>
              <a:gd name="connsiteX89" fmla="*/ 2384854 w 3657600"/>
              <a:gd name="connsiteY89" fmla="*/ 271849 h 2372497"/>
              <a:gd name="connsiteX90" fmla="*/ 2335427 w 3657600"/>
              <a:gd name="connsiteY90" fmla="*/ 259492 h 2372497"/>
              <a:gd name="connsiteX91" fmla="*/ 2199503 w 3657600"/>
              <a:gd name="connsiteY91" fmla="*/ 222422 h 2372497"/>
              <a:gd name="connsiteX92" fmla="*/ 2137719 w 3657600"/>
              <a:gd name="connsiteY92" fmla="*/ 210065 h 2372497"/>
              <a:gd name="connsiteX93" fmla="*/ 2100649 w 3657600"/>
              <a:gd name="connsiteY93" fmla="*/ 197708 h 2372497"/>
              <a:gd name="connsiteX94" fmla="*/ 2051222 w 3657600"/>
              <a:gd name="connsiteY94" fmla="*/ 172995 h 2372497"/>
              <a:gd name="connsiteX95" fmla="*/ 1878227 w 3657600"/>
              <a:gd name="connsiteY95" fmla="*/ 160638 h 2372497"/>
              <a:gd name="connsiteX96" fmla="*/ 1742303 w 3657600"/>
              <a:gd name="connsiteY96" fmla="*/ 135924 h 2372497"/>
              <a:gd name="connsiteX97" fmla="*/ 1705232 w 3657600"/>
              <a:gd name="connsiteY97" fmla="*/ 123568 h 2372497"/>
              <a:gd name="connsiteX98" fmla="*/ 1655805 w 3657600"/>
              <a:gd name="connsiteY98" fmla="*/ 111211 h 2372497"/>
              <a:gd name="connsiteX99" fmla="*/ 1594022 w 3657600"/>
              <a:gd name="connsiteY99" fmla="*/ 98854 h 2372497"/>
              <a:gd name="connsiteX100" fmla="*/ 1519881 w 3657600"/>
              <a:gd name="connsiteY100" fmla="*/ 74141 h 2372497"/>
              <a:gd name="connsiteX101" fmla="*/ 1445741 w 3657600"/>
              <a:gd name="connsiteY101" fmla="*/ 61784 h 2372497"/>
              <a:gd name="connsiteX102" fmla="*/ 1359243 w 3657600"/>
              <a:gd name="connsiteY102" fmla="*/ 49427 h 2372497"/>
              <a:gd name="connsiteX103" fmla="*/ 1309816 w 3657600"/>
              <a:gd name="connsiteY103" fmla="*/ 37070 h 2372497"/>
              <a:gd name="connsiteX104" fmla="*/ 1186249 w 3657600"/>
              <a:gd name="connsiteY104" fmla="*/ 24714 h 2372497"/>
              <a:gd name="connsiteX105" fmla="*/ 1099751 w 3657600"/>
              <a:gd name="connsiteY105" fmla="*/ 12357 h 2372497"/>
              <a:gd name="connsiteX106" fmla="*/ 988541 w 3657600"/>
              <a:gd name="connsiteY106" fmla="*/ 0 h 2372497"/>
              <a:gd name="connsiteX107" fmla="*/ 902043 w 3657600"/>
              <a:gd name="connsiteY107" fmla="*/ 74141 h 237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657600" h="2372497">
                <a:moveTo>
                  <a:pt x="902043" y="74141"/>
                </a:moveTo>
                <a:cubicBezTo>
                  <a:pt x="875270" y="98854"/>
                  <a:pt x="854025" y="125062"/>
                  <a:pt x="827903" y="148281"/>
                </a:cubicBezTo>
                <a:cubicBezTo>
                  <a:pt x="816803" y="158148"/>
                  <a:pt x="801932" y="163128"/>
                  <a:pt x="790832" y="172995"/>
                </a:cubicBezTo>
                <a:cubicBezTo>
                  <a:pt x="631157" y="314928"/>
                  <a:pt x="786473" y="194798"/>
                  <a:pt x="667265" y="284206"/>
                </a:cubicBezTo>
                <a:cubicBezTo>
                  <a:pt x="636205" y="377383"/>
                  <a:pt x="678103" y="262531"/>
                  <a:pt x="630195" y="358346"/>
                </a:cubicBezTo>
                <a:cubicBezTo>
                  <a:pt x="579037" y="460661"/>
                  <a:pt x="663949" y="326250"/>
                  <a:pt x="593124" y="432487"/>
                </a:cubicBezTo>
                <a:cubicBezTo>
                  <a:pt x="563715" y="520716"/>
                  <a:pt x="582861" y="484952"/>
                  <a:pt x="543697" y="543697"/>
                </a:cubicBezTo>
                <a:cubicBezTo>
                  <a:pt x="530821" y="582328"/>
                  <a:pt x="518336" y="630627"/>
                  <a:pt x="481914" y="654908"/>
                </a:cubicBezTo>
                <a:cubicBezTo>
                  <a:pt x="469557" y="663146"/>
                  <a:pt x="456252" y="670114"/>
                  <a:pt x="444843" y="679622"/>
                </a:cubicBezTo>
                <a:cubicBezTo>
                  <a:pt x="431418" y="690809"/>
                  <a:pt x="421567" y="705963"/>
                  <a:pt x="407773" y="716692"/>
                </a:cubicBezTo>
                <a:cubicBezTo>
                  <a:pt x="384328" y="734927"/>
                  <a:pt x="358346" y="749643"/>
                  <a:pt x="333632" y="766119"/>
                </a:cubicBezTo>
                <a:lnTo>
                  <a:pt x="259492" y="815546"/>
                </a:lnTo>
                <a:cubicBezTo>
                  <a:pt x="167455" y="876904"/>
                  <a:pt x="280493" y="798046"/>
                  <a:pt x="185351" y="877330"/>
                </a:cubicBezTo>
                <a:cubicBezTo>
                  <a:pt x="173942" y="886837"/>
                  <a:pt x="160638" y="893805"/>
                  <a:pt x="148281" y="902043"/>
                </a:cubicBezTo>
                <a:cubicBezTo>
                  <a:pt x="140043" y="914400"/>
                  <a:pt x="132200" y="927029"/>
                  <a:pt x="123568" y="939114"/>
                </a:cubicBezTo>
                <a:cubicBezTo>
                  <a:pt x="46921" y="1046421"/>
                  <a:pt x="120034" y="938235"/>
                  <a:pt x="61784" y="1025611"/>
                </a:cubicBezTo>
                <a:cubicBezTo>
                  <a:pt x="41079" y="1108430"/>
                  <a:pt x="59611" y="1043763"/>
                  <a:pt x="24714" y="1136822"/>
                </a:cubicBezTo>
                <a:cubicBezTo>
                  <a:pt x="11417" y="1172280"/>
                  <a:pt x="9739" y="1184364"/>
                  <a:pt x="0" y="1223319"/>
                </a:cubicBezTo>
                <a:cubicBezTo>
                  <a:pt x="4119" y="1264508"/>
                  <a:pt x="7520" y="1305776"/>
                  <a:pt x="12357" y="1346887"/>
                </a:cubicBezTo>
                <a:cubicBezTo>
                  <a:pt x="15859" y="1376653"/>
                  <a:pt x="20288" y="1436890"/>
                  <a:pt x="37070" y="1470454"/>
                </a:cubicBezTo>
                <a:cubicBezTo>
                  <a:pt x="59358" y="1515030"/>
                  <a:pt x="74456" y="1538679"/>
                  <a:pt x="111211" y="1569308"/>
                </a:cubicBezTo>
                <a:cubicBezTo>
                  <a:pt x="122620" y="1578815"/>
                  <a:pt x="137005" y="1584357"/>
                  <a:pt x="148281" y="1594022"/>
                </a:cubicBezTo>
                <a:cubicBezTo>
                  <a:pt x="165972" y="1609186"/>
                  <a:pt x="182544" y="1625758"/>
                  <a:pt x="197708" y="1643449"/>
                </a:cubicBezTo>
                <a:cubicBezTo>
                  <a:pt x="207373" y="1654725"/>
                  <a:pt x="210825" y="1671242"/>
                  <a:pt x="222422" y="1680519"/>
                </a:cubicBezTo>
                <a:cubicBezTo>
                  <a:pt x="232593" y="1688656"/>
                  <a:pt x="247842" y="1687051"/>
                  <a:pt x="259492" y="1692876"/>
                </a:cubicBezTo>
                <a:cubicBezTo>
                  <a:pt x="340631" y="1733445"/>
                  <a:pt x="243192" y="1710426"/>
                  <a:pt x="370703" y="1742303"/>
                </a:cubicBezTo>
                <a:lnTo>
                  <a:pt x="518984" y="1779373"/>
                </a:lnTo>
                <a:cubicBezTo>
                  <a:pt x="535460" y="1783492"/>
                  <a:pt x="552300" y="1786359"/>
                  <a:pt x="568411" y="1791730"/>
                </a:cubicBezTo>
                <a:cubicBezTo>
                  <a:pt x="625406" y="1810729"/>
                  <a:pt x="592709" y="1801533"/>
                  <a:pt x="667265" y="1816443"/>
                </a:cubicBezTo>
                <a:cubicBezTo>
                  <a:pt x="754389" y="1860006"/>
                  <a:pt x="678856" y="1825151"/>
                  <a:pt x="790832" y="1865870"/>
                </a:cubicBezTo>
                <a:cubicBezTo>
                  <a:pt x="811678" y="1873450"/>
                  <a:pt x="831770" y="1883004"/>
                  <a:pt x="852616" y="1890584"/>
                </a:cubicBezTo>
                <a:cubicBezTo>
                  <a:pt x="877098" y="1899487"/>
                  <a:pt x="926757" y="1915297"/>
                  <a:pt x="926757" y="1915297"/>
                </a:cubicBezTo>
                <a:cubicBezTo>
                  <a:pt x="972165" y="1945570"/>
                  <a:pt x="965150" y="1944571"/>
                  <a:pt x="1025611" y="1964724"/>
                </a:cubicBezTo>
                <a:cubicBezTo>
                  <a:pt x="1072642" y="1980401"/>
                  <a:pt x="1070456" y="1971587"/>
                  <a:pt x="1112108" y="1989438"/>
                </a:cubicBezTo>
                <a:cubicBezTo>
                  <a:pt x="1129039" y="1996694"/>
                  <a:pt x="1144604" y="2006895"/>
                  <a:pt x="1161535" y="2014151"/>
                </a:cubicBezTo>
                <a:cubicBezTo>
                  <a:pt x="1230851" y="2043858"/>
                  <a:pt x="1166066" y="2004385"/>
                  <a:pt x="1248032" y="2051222"/>
                </a:cubicBezTo>
                <a:cubicBezTo>
                  <a:pt x="1260926" y="2058590"/>
                  <a:pt x="1271453" y="2070085"/>
                  <a:pt x="1285103" y="2075935"/>
                </a:cubicBezTo>
                <a:cubicBezTo>
                  <a:pt x="1304523" y="2084258"/>
                  <a:pt x="1380185" y="2096250"/>
                  <a:pt x="1396314" y="2100649"/>
                </a:cubicBezTo>
                <a:cubicBezTo>
                  <a:pt x="1421446" y="2107503"/>
                  <a:pt x="1444910" y="2120253"/>
                  <a:pt x="1470454" y="2125362"/>
                </a:cubicBezTo>
                <a:cubicBezTo>
                  <a:pt x="1491049" y="2129481"/>
                  <a:pt x="1511863" y="2132625"/>
                  <a:pt x="1532238" y="2137719"/>
                </a:cubicBezTo>
                <a:cubicBezTo>
                  <a:pt x="1544874" y="2140878"/>
                  <a:pt x="1556832" y="2146333"/>
                  <a:pt x="1569308" y="2150076"/>
                </a:cubicBezTo>
                <a:cubicBezTo>
                  <a:pt x="1598029" y="2158692"/>
                  <a:pt x="1626876" y="2166899"/>
                  <a:pt x="1655805" y="2174789"/>
                </a:cubicBezTo>
                <a:cubicBezTo>
                  <a:pt x="1672189" y="2179257"/>
                  <a:pt x="1688903" y="2182480"/>
                  <a:pt x="1705232" y="2187146"/>
                </a:cubicBezTo>
                <a:cubicBezTo>
                  <a:pt x="1717756" y="2190724"/>
                  <a:pt x="1729854" y="2195672"/>
                  <a:pt x="1742303" y="2199503"/>
                </a:cubicBezTo>
                <a:lnTo>
                  <a:pt x="1865870" y="2236573"/>
                </a:lnTo>
                <a:cubicBezTo>
                  <a:pt x="1882199" y="2241239"/>
                  <a:pt x="1899030" y="2244050"/>
                  <a:pt x="1915297" y="2248930"/>
                </a:cubicBezTo>
                <a:cubicBezTo>
                  <a:pt x="1915344" y="2248944"/>
                  <a:pt x="2007950" y="2279814"/>
                  <a:pt x="2026508" y="2286000"/>
                </a:cubicBezTo>
                <a:cubicBezTo>
                  <a:pt x="2038865" y="2290119"/>
                  <a:pt x="2050942" y="2295198"/>
                  <a:pt x="2063578" y="2298357"/>
                </a:cubicBezTo>
                <a:lnTo>
                  <a:pt x="2211859" y="2335427"/>
                </a:lnTo>
                <a:cubicBezTo>
                  <a:pt x="2228335" y="2339546"/>
                  <a:pt x="2245175" y="2342414"/>
                  <a:pt x="2261286" y="2347784"/>
                </a:cubicBezTo>
                <a:cubicBezTo>
                  <a:pt x="2273643" y="2351903"/>
                  <a:pt x="2285585" y="2357587"/>
                  <a:pt x="2298357" y="2360141"/>
                </a:cubicBezTo>
                <a:cubicBezTo>
                  <a:pt x="2326916" y="2365853"/>
                  <a:pt x="2356022" y="2368378"/>
                  <a:pt x="2384854" y="2372497"/>
                </a:cubicBezTo>
                <a:cubicBezTo>
                  <a:pt x="2500184" y="2368378"/>
                  <a:pt x="2615665" y="2367340"/>
                  <a:pt x="2730843" y="2360141"/>
                </a:cubicBezTo>
                <a:cubicBezTo>
                  <a:pt x="2753827" y="2358705"/>
                  <a:pt x="2843487" y="2326711"/>
                  <a:pt x="2854411" y="2323070"/>
                </a:cubicBezTo>
                <a:lnTo>
                  <a:pt x="2891481" y="2310714"/>
                </a:lnTo>
                <a:lnTo>
                  <a:pt x="2965622" y="2261287"/>
                </a:lnTo>
                <a:cubicBezTo>
                  <a:pt x="2977979" y="2253049"/>
                  <a:pt x="2989409" y="2243214"/>
                  <a:pt x="3002692" y="2236573"/>
                </a:cubicBezTo>
                <a:lnTo>
                  <a:pt x="3052119" y="2211860"/>
                </a:lnTo>
                <a:cubicBezTo>
                  <a:pt x="3079448" y="2184530"/>
                  <a:pt x="3091851" y="2167280"/>
                  <a:pt x="3126259" y="2150076"/>
                </a:cubicBezTo>
                <a:cubicBezTo>
                  <a:pt x="3137909" y="2144251"/>
                  <a:pt x="3150973" y="2141838"/>
                  <a:pt x="3163330" y="2137719"/>
                </a:cubicBezTo>
                <a:cubicBezTo>
                  <a:pt x="3233602" y="2067447"/>
                  <a:pt x="3165939" y="2124058"/>
                  <a:pt x="3237470" y="2088292"/>
                </a:cubicBezTo>
                <a:cubicBezTo>
                  <a:pt x="3333278" y="2040387"/>
                  <a:pt x="3218443" y="2082276"/>
                  <a:pt x="3311611" y="2051222"/>
                </a:cubicBezTo>
                <a:cubicBezTo>
                  <a:pt x="3396252" y="1966580"/>
                  <a:pt x="3356670" y="1996467"/>
                  <a:pt x="3422822" y="1952368"/>
                </a:cubicBezTo>
                <a:cubicBezTo>
                  <a:pt x="3450647" y="1868886"/>
                  <a:pt x="3412057" y="1959374"/>
                  <a:pt x="3472249" y="1890584"/>
                </a:cubicBezTo>
                <a:cubicBezTo>
                  <a:pt x="3491808" y="1868231"/>
                  <a:pt x="3505200" y="1841157"/>
                  <a:pt x="3521676" y="1816443"/>
                </a:cubicBezTo>
                <a:cubicBezTo>
                  <a:pt x="3577378" y="1732889"/>
                  <a:pt x="3510606" y="1836368"/>
                  <a:pt x="3583459" y="1705233"/>
                </a:cubicBezTo>
                <a:cubicBezTo>
                  <a:pt x="3590671" y="1692251"/>
                  <a:pt x="3599935" y="1680519"/>
                  <a:pt x="3608173" y="1668162"/>
                </a:cubicBezTo>
                <a:cubicBezTo>
                  <a:pt x="3612292" y="1651686"/>
                  <a:pt x="3615865" y="1635064"/>
                  <a:pt x="3620530" y="1618735"/>
                </a:cubicBezTo>
                <a:cubicBezTo>
                  <a:pt x="3624108" y="1606211"/>
                  <a:pt x="3629727" y="1594301"/>
                  <a:pt x="3632886" y="1581665"/>
                </a:cubicBezTo>
                <a:lnTo>
                  <a:pt x="3657600" y="1482811"/>
                </a:lnTo>
                <a:cubicBezTo>
                  <a:pt x="3653481" y="1367481"/>
                  <a:pt x="3652224" y="1252014"/>
                  <a:pt x="3645243" y="1136822"/>
                </a:cubicBezTo>
                <a:cubicBezTo>
                  <a:pt x="3644263" y="1120658"/>
                  <a:pt x="3626087" y="1045060"/>
                  <a:pt x="3620530" y="1025611"/>
                </a:cubicBezTo>
                <a:cubicBezTo>
                  <a:pt x="3612847" y="998721"/>
                  <a:pt x="3599150" y="961081"/>
                  <a:pt x="3583459" y="939114"/>
                </a:cubicBezTo>
                <a:cubicBezTo>
                  <a:pt x="3549828" y="892031"/>
                  <a:pt x="3539154" y="907165"/>
                  <a:pt x="3496962" y="864973"/>
                </a:cubicBezTo>
                <a:cubicBezTo>
                  <a:pt x="3482399" y="850410"/>
                  <a:pt x="3474455" y="830109"/>
                  <a:pt x="3459892" y="815546"/>
                </a:cubicBezTo>
                <a:cubicBezTo>
                  <a:pt x="3435939" y="791593"/>
                  <a:pt x="3415901" y="788526"/>
                  <a:pt x="3385751" y="778476"/>
                </a:cubicBezTo>
                <a:cubicBezTo>
                  <a:pt x="3327681" y="720406"/>
                  <a:pt x="3363217" y="751096"/>
                  <a:pt x="3274541" y="691978"/>
                </a:cubicBezTo>
                <a:cubicBezTo>
                  <a:pt x="3262184" y="683740"/>
                  <a:pt x="3250753" y="673907"/>
                  <a:pt x="3237470" y="667265"/>
                </a:cubicBezTo>
                <a:cubicBezTo>
                  <a:pt x="3220994" y="659027"/>
                  <a:pt x="3203838" y="652028"/>
                  <a:pt x="3188043" y="642551"/>
                </a:cubicBezTo>
                <a:cubicBezTo>
                  <a:pt x="3162574" y="627269"/>
                  <a:pt x="3140469" y="606407"/>
                  <a:pt x="3113903" y="593124"/>
                </a:cubicBezTo>
                <a:cubicBezTo>
                  <a:pt x="3097427" y="584886"/>
                  <a:pt x="3080469" y="577550"/>
                  <a:pt x="3064476" y="568411"/>
                </a:cubicBezTo>
                <a:cubicBezTo>
                  <a:pt x="3051581" y="561043"/>
                  <a:pt x="3039490" y="552329"/>
                  <a:pt x="3027405" y="543697"/>
                </a:cubicBezTo>
                <a:cubicBezTo>
                  <a:pt x="3010647" y="531727"/>
                  <a:pt x="2995767" y="517004"/>
                  <a:pt x="2977978" y="506627"/>
                </a:cubicBezTo>
                <a:cubicBezTo>
                  <a:pt x="2946156" y="488064"/>
                  <a:pt x="2914074" y="468850"/>
                  <a:pt x="2879124" y="457200"/>
                </a:cubicBezTo>
                <a:cubicBezTo>
                  <a:pt x="2854411" y="448962"/>
                  <a:pt x="2828284" y="444137"/>
                  <a:pt x="2804984" y="432487"/>
                </a:cubicBezTo>
                <a:cubicBezTo>
                  <a:pt x="2772033" y="416011"/>
                  <a:pt x="2741080" y="394710"/>
                  <a:pt x="2706130" y="383060"/>
                </a:cubicBezTo>
                <a:cubicBezTo>
                  <a:pt x="2693773" y="378941"/>
                  <a:pt x="2681583" y="374281"/>
                  <a:pt x="2669059" y="370703"/>
                </a:cubicBezTo>
                <a:cubicBezTo>
                  <a:pt x="2652730" y="366037"/>
                  <a:pt x="2635308" y="364878"/>
                  <a:pt x="2619632" y="358346"/>
                </a:cubicBezTo>
                <a:cubicBezTo>
                  <a:pt x="2585625" y="344176"/>
                  <a:pt x="2555728" y="320569"/>
                  <a:pt x="2520778" y="308919"/>
                </a:cubicBezTo>
                <a:cubicBezTo>
                  <a:pt x="2451484" y="285820"/>
                  <a:pt x="2496349" y="299722"/>
                  <a:pt x="2384854" y="271849"/>
                </a:cubicBezTo>
                <a:cubicBezTo>
                  <a:pt x="2368378" y="267730"/>
                  <a:pt x="2351538" y="264863"/>
                  <a:pt x="2335427" y="259492"/>
                </a:cubicBezTo>
                <a:cubicBezTo>
                  <a:pt x="2282164" y="241737"/>
                  <a:pt x="2269193" y="236360"/>
                  <a:pt x="2199503" y="222422"/>
                </a:cubicBezTo>
                <a:cubicBezTo>
                  <a:pt x="2178908" y="218303"/>
                  <a:pt x="2158094" y="215159"/>
                  <a:pt x="2137719" y="210065"/>
                </a:cubicBezTo>
                <a:cubicBezTo>
                  <a:pt x="2125083" y="206906"/>
                  <a:pt x="2112621" y="202839"/>
                  <a:pt x="2100649" y="197708"/>
                </a:cubicBezTo>
                <a:cubicBezTo>
                  <a:pt x="2083718" y="190452"/>
                  <a:pt x="2069392" y="176023"/>
                  <a:pt x="2051222" y="172995"/>
                </a:cubicBezTo>
                <a:cubicBezTo>
                  <a:pt x="1994197" y="163491"/>
                  <a:pt x="1935892" y="164757"/>
                  <a:pt x="1878227" y="160638"/>
                </a:cubicBezTo>
                <a:cubicBezTo>
                  <a:pt x="1793216" y="132300"/>
                  <a:pt x="1895989" y="163866"/>
                  <a:pt x="1742303" y="135924"/>
                </a:cubicBezTo>
                <a:cubicBezTo>
                  <a:pt x="1729488" y="133594"/>
                  <a:pt x="1717756" y="127146"/>
                  <a:pt x="1705232" y="123568"/>
                </a:cubicBezTo>
                <a:cubicBezTo>
                  <a:pt x="1688903" y="118903"/>
                  <a:pt x="1672383" y="114895"/>
                  <a:pt x="1655805" y="111211"/>
                </a:cubicBezTo>
                <a:cubicBezTo>
                  <a:pt x="1635303" y="106655"/>
                  <a:pt x="1614284" y="104380"/>
                  <a:pt x="1594022" y="98854"/>
                </a:cubicBezTo>
                <a:cubicBezTo>
                  <a:pt x="1568889" y="92000"/>
                  <a:pt x="1545577" y="78424"/>
                  <a:pt x="1519881" y="74141"/>
                </a:cubicBezTo>
                <a:lnTo>
                  <a:pt x="1445741" y="61784"/>
                </a:lnTo>
                <a:cubicBezTo>
                  <a:pt x="1416954" y="57355"/>
                  <a:pt x="1387899" y="54637"/>
                  <a:pt x="1359243" y="49427"/>
                </a:cubicBezTo>
                <a:cubicBezTo>
                  <a:pt x="1342534" y="46389"/>
                  <a:pt x="1326628" y="39472"/>
                  <a:pt x="1309816" y="37070"/>
                </a:cubicBezTo>
                <a:cubicBezTo>
                  <a:pt x="1268838" y="31216"/>
                  <a:pt x="1227360" y="29550"/>
                  <a:pt x="1186249" y="24714"/>
                </a:cubicBezTo>
                <a:cubicBezTo>
                  <a:pt x="1157323" y="21311"/>
                  <a:pt x="1128651" y="15970"/>
                  <a:pt x="1099751" y="12357"/>
                </a:cubicBezTo>
                <a:cubicBezTo>
                  <a:pt x="1062741" y="7731"/>
                  <a:pt x="1025611" y="4119"/>
                  <a:pt x="988541" y="0"/>
                </a:cubicBezTo>
                <a:cubicBezTo>
                  <a:pt x="910493" y="26016"/>
                  <a:pt x="928816" y="49428"/>
                  <a:pt x="902043" y="74141"/>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546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cells and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17135" y="408772"/>
            <a:ext cx="5862935" cy="7035522"/>
          </a:xfrm>
          <a:prstGeom prst="rect">
            <a:avLst/>
          </a:prstGeom>
        </p:spPr>
      </p:pic>
      <p:sp>
        <p:nvSpPr>
          <p:cNvPr id="5" name="TextBox 4"/>
          <p:cNvSpPr txBox="1"/>
          <p:nvPr/>
        </p:nvSpPr>
        <p:spPr>
          <a:xfrm>
            <a:off x="4191000" y="2667000"/>
            <a:ext cx="990600" cy="707886"/>
          </a:xfrm>
          <a:prstGeom prst="rect">
            <a:avLst/>
          </a:prstGeom>
          <a:noFill/>
        </p:spPr>
        <p:txBody>
          <a:bodyPr wrap="square" rtlCol="0">
            <a:spAutoFit/>
          </a:bodyPr>
          <a:lstStyle/>
          <a:p>
            <a:r>
              <a:rPr lang="en-US" sz="4000" b="1" dirty="0">
                <a:solidFill>
                  <a:srgbClr val="C00000"/>
                </a:solidFill>
              </a:rPr>
              <a:t>X</a:t>
            </a:r>
          </a:p>
        </p:txBody>
      </p:sp>
      <p:sp>
        <p:nvSpPr>
          <p:cNvPr id="7" name="TextBox 6"/>
          <p:cNvSpPr txBox="1"/>
          <p:nvPr/>
        </p:nvSpPr>
        <p:spPr>
          <a:xfrm>
            <a:off x="3865193" y="3200400"/>
            <a:ext cx="1926007" cy="830997"/>
          </a:xfrm>
          <a:prstGeom prst="rect">
            <a:avLst/>
          </a:prstGeom>
          <a:noFill/>
        </p:spPr>
        <p:txBody>
          <a:bodyPr wrap="square" rtlCol="0">
            <a:spAutoFit/>
          </a:bodyPr>
          <a:lstStyle/>
          <a:p>
            <a:r>
              <a:rPr lang="en-US" sz="2400" b="1" dirty="0">
                <a:solidFill>
                  <a:srgbClr val="C00000"/>
                </a:solidFill>
              </a:rPr>
              <a:t>Type II pneumocyte</a:t>
            </a:r>
          </a:p>
        </p:txBody>
      </p:sp>
    </p:spTree>
    <p:extLst>
      <p:ext uri="{BB962C8B-B14F-4D97-AF65-F5344CB8AC3E}">
        <p14:creationId xmlns:p14="http://schemas.microsoft.com/office/powerpoint/2010/main" val="280214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205" y="1181100"/>
            <a:ext cx="8356600" cy="5676900"/>
          </a:xfrm>
          <a:prstGeom prst="rect">
            <a:avLst/>
          </a:prstGeom>
        </p:spPr>
      </p:pic>
      <p:sp>
        <p:nvSpPr>
          <p:cNvPr id="9" name="Freeform 8"/>
          <p:cNvSpPr/>
          <p:nvPr/>
        </p:nvSpPr>
        <p:spPr>
          <a:xfrm>
            <a:off x="2795155" y="2999136"/>
            <a:ext cx="2732813" cy="1781002"/>
          </a:xfrm>
          <a:custGeom>
            <a:avLst/>
            <a:gdLst>
              <a:gd name="connsiteX0" fmla="*/ 1787236 w 2732813"/>
              <a:gd name="connsiteY0" fmla="*/ 1759900 h 1781002"/>
              <a:gd name="connsiteX1" fmla="*/ 2078181 w 2732813"/>
              <a:gd name="connsiteY1" fmla="*/ 1780682 h 1781002"/>
              <a:gd name="connsiteX2" fmla="*/ 2566554 w 2732813"/>
              <a:gd name="connsiteY2" fmla="*/ 1770291 h 1781002"/>
              <a:gd name="connsiteX3" fmla="*/ 2618509 w 2732813"/>
              <a:gd name="connsiteY3" fmla="*/ 1687164 h 1781002"/>
              <a:gd name="connsiteX4" fmla="*/ 2649681 w 2732813"/>
              <a:gd name="connsiteY4" fmla="*/ 1572864 h 1781002"/>
              <a:gd name="connsiteX5" fmla="*/ 2670463 w 2732813"/>
              <a:gd name="connsiteY5" fmla="*/ 1479346 h 1781002"/>
              <a:gd name="connsiteX6" fmla="*/ 2691245 w 2732813"/>
              <a:gd name="connsiteY6" fmla="*/ 1406609 h 1781002"/>
              <a:gd name="connsiteX7" fmla="*/ 2701636 w 2732813"/>
              <a:gd name="connsiteY7" fmla="*/ 1365046 h 1781002"/>
              <a:gd name="connsiteX8" fmla="*/ 2722418 w 2732813"/>
              <a:gd name="connsiteY8" fmla="*/ 1302700 h 1781002"/>
              <a:gd name="connsiteX9" fmla="*/ 2722418 w 2732813"/>
              <a:gd name="connsiteY9" fmla="*/ 980582 h 1781002"/>
              <a:gd name="connsiteX10" fmla="*/ 2701636 w 2732813"/>
              <a:gd name="connsiteY10" fmla="*/ 949409 h 1781002"/>
              <a:gd name="connsiteX11" fmla="*/ 2691245 w 2732813"/>
              <a:gd name="connsiteY11" fmla="*/ 918237 h 1781002"/>
              <a:gd name="connsiteX12" fmla="*/ 2660072 w 2732813"/>
              <a:gd name="connsiteY12" fmla="*/ 887064 h 1781002"/>
              <a:gd name="connsiteX13" fmla="*/ 2597727 w 2732813"/>
              <a:gd name="connsiteY13" fmla="*/ 803937 h 1781002"/>
              <a:gd name="connsiteX14" fmla="*/ 2535381 w 2732813"/>
              <a:gd name="connsiteY14" fmla="*/ 762373 h 1781002"/>
              <a:gd name="connsiteX15" fmla="*/ 2504209 w 2732813"/>
              <a:gd name="connsiteY15" fmla="*/ 720809 h 1781002"/>
              <a:gd name="connsiteX16" fmla="*/ 2462645 w 2732813"/>
              <a:gd name="connsiteY16" fmla="*/ 689637 h 1781002"/>
              <a:gd name="connsiteX17" fmla="*/ 2400300 w 2732813"/>
              <a:gd name="connsiteY17" fmla="*/ 648073 h 1781002"/>
              <a:gd name="connsiteX18" fmla="*/ 2369127 w 2732813"/>
              <a:gd name="connsiteY18" fmla="*/ 616900 h 1781002"/>
              <a:gd name="connsiteX19" fmla="*/ 2337954 w 2732813"/>
              <a:gd name="connsiteY19" fmla="*/ 606509 h 1781002"/>
              <a:gd name="connsiteX20" fmla="*/ 2306781 w 2732813"/>
              <a:gd name="connsiteY20" fmla="*/ 585728 h 1781002"/>
              <a:gd name="connsiteX21" fmla="*/ 2286000 w 2732813"/>
              <a:gd name="connsiteY21" fmla="*/ 554555 h 1781002"/>
              <a:gd name="connsiteX22" fmla="*/ 2254827 w 2732813"/>
              <a:gd name="connsiteY22" fmla="*/ 544164 h 1781002"/>
              <a:gd name="connsiteX23" fmla="*/ 2213263 w 2732813"/>
              <a:gd name="connsiteY23" fmla="*/ 523382 h 1781002"/>
              <a:gd name="connsiteX24" fmla="*/ 2109354 w 2732813"/>
              <a:gd name="connsiteY24" fmla="*/ 471428 h 1781002"/>
              <a:gd name="connsiteX25" fmla="*/ 2078181 w 2732813"/>
              <a:gd name="connsiteY25" fmla="*/ 450646 h 1781002"/>
              <a:gd name="connsiteX26" fmla="*/ 2036618 w 2732813"/>
              <a:gd name="connsiteY26" fmla="*/ 419473 h 1781002"/>
              <a:gd name="connsiteX27" fmla="*/ 1911927 w 2732813"/>
              <a:gd name="connsiteY27" fmla="*/ 377909 h 1781002"/>
              <a:gd name="connsiteX28" fmla="*/ 1828800 w 2732813"/>
              <a:gd name="connsiteY28" fmla="*/ 336346 h 1781002"/>
              <a:gd name="connsiteX29" fmla="*/ 1724890 w 2732813"/>
              <a:gd name="connsiteY29" fmla="*/ 305173 h 1781002"/>
              <a:gd name="connsiteX30" fmla="*/ 1693718 w 2732813"/>
              <a:gd name="connsiteY30" fmla="*/ 294782 h 1781002"/>
              <a:gd name="connsiteX31" fmla="*/ 1652154 w 2732813"/>
              <a:gd name="connsiteY31" fmla="*/ 274000 h 1781002"/>
              <a:gd name="connsiteX32" fmla="*/ 1620981 w 2732813"/>
              <a:gd name="connsiteY32" fmla="*/ 263609 h 1781002"/>
              <a:gd name="connsiteX33" fmla="*/ 1589809 w 2732813"/>
              <a:gd name="connsiteY33" fmla="*/ 242828 h 1781002"/>
              <a:gd name="connsiteX34" fmla="*/ 1517072 w 2732813"/>
              <a:gd name="connsiteY34" fmla="*/ 222046 h 1781002"/>
              <a:gd name="connsiteX35" fmla="*/ 1485900 w 2732813"/>
              <a:gd name="connsiteY35" fmla="*/ 201264 h 1781002"/>
              <a:gd name="connsiteX36" fmla="*/ 1454727 w 2732813"/>
              <a:gd name="connsiteY36" fmla="*/ 170091 h 1781002"/>
              <a:gd name="connsiteX37" fmla="*/ 1381990 w 2732813"/>
              <a:gd name="connsiteY37" fmla="*/ 159700 h 1781002"/>
              <a:gd name="connsiteX38" fmla="*/ 1350818 w 2732813"/>
              <a:gd name="connsiteY38" fmla="*/ 138919 h 1781002"/>
              <a:gd name="connsiteX39" fmla="*/ 1246909 w 2732813"/>
              <a:gd name="connsiteY39" fmla="*/ 107746 h 1781002"/>
              <a:gd name="connsiteX40" fmla="*/ 1184563 w 2732813"/>
              <a:gd name="connsiteY40" fmla="*/ 86964 h 1781002"/>
              <a:gd name="connsiteX41" fmla="*/ 1153390 w 2732813"/>
              <a:gd name="connsiteY41" fmla="*/ 76573 h 1781002"/>
              <a:gd name="connsiteX42" fmla="*/ 1070263 w 2732813"/>
              <a:gd name="connsiteY42" fmla="*/ 55791 h 1781002"/>
              <a:gd name="connsiteX43" fmla="*/ 904009 w 2732813"/>
              <a:gd name="connsiteY43" fmla="*/ 45400 h 1781002"/>
              <a:gd name="connsiteX44" fmla="*/ 831272 w 2732813"/>
              <a:gd name="connsiteY44" fmla="*/ 35009 h 1781002"/>
              <a:gd name="connsiteX45" fmla="*/ 779318 w 2732813"/>
              <a:gd name="connsiteY45" fmla="*/ 24619 h 1781002"/>
              <a:gd name="connsiteX46" fmla="*/ 623454 w 2732813"/>
              <a:gd name="connsiteY46" fmla="*/ 14228 h 1781002"/>
              <a:gd name="connsiteX47" fmla="*/ 384463 w 2732813"/>
              <a:gd name="connsiteY47" fmla="*/ 14228 h 1781002"/>
              <a:gd name="connsiteX48" fmla="*/ 353290 w 2732813"/>
              <a:gd name="connsiteY48" fmla="*/ 35009 h 1781002"/>
              <a:gd name="connsiteX49" fmla="*/ 301336 w 2732813"/>
              <a:gd name="connsiteY49" fmla="*/ 107746 h 1781002"/>
              <a:gd name="connsiteX50" fmla="*/ 270163 w 2732813"/>
              <a:gd name="connsiteY50" fmla="*/ 170091 h 1781002"/>
              <a:gd name="connsiteX51" fmla="*/ 249381 w 2732813"/>
              <a:gd name="connsiteY51" fmla="*/ 232437 h 1781002"/>
              <a:gd name="connsiteX52" fmla="*/ 228600 w 2732813"/>
              <a:gd name="connsiteY52" fmla="*/ 305173 h 1781002"/>
              <a:gd name="connsiteX53" fmla="*/ 197427 w 2732813"/>
              <a:gd name="connsiteY53" fmla="*/ 357128 h 1781002"/>
              <a:gd name="connsiteX54" fmla="*/ 145472 w 2732813"/>
              <a:gd name="connsiteY54" fmla="*/ 492209 h 1781002"/>
              <a:gd name="connsiteX55" fmla="*/ 114300 w 2732813"/>
              <a:gd name="connsiteY55" fmla="*/ 533773 h 1781002"/>
              <a:gd name="connsiteX56" fmla="*/ 103909 w 2732813"/>
              <a:gd name="connsiteY56" fmla="*/ 575337 h 1781002"/>
              <a:gd name="connsiteX57" fmla="*/ 62345 w 2732813"/>
              <a:gd name="connsiteY57" fmla="*/ 658464 h 1781002"/>
              <a:gd name="connsiteX58" fmla="*/ 51954 w 2732813"/>
              <a:gd name="connsiteY58" fmla="*/ 700028 h 1781002"/>
              <a:gd name="connsiteX59" fmla="*/ 20781 w 2732813"/>
              <a:gd name="connsiteY59" fmla="*/ 803937 h 1781002"/>
              <a:gd name="connsiteX60" fmla="*/ 10390 w 2732813"/>
              <a:gd name="connsiteY60" fmla="*/ 866282 h 1781002"/>
              <a:gd name="connsiteX61" fmla="*/ 0 w 2732813"/>
              <a:gd name="connsiteY61" fmla="*/ 918237 h 1781002"/>
              <a:gd name="connsiteX62" fmla="*/ 20781 w 2732813"/>
              <a:gd name="connsiteY62" fmla="*/ 1126055 h 1781002"/>
              <a:gd name="connsiteX63" fmla="*/ 62345 w 2732813"/>
              <a:gd name="connsiteY63" fmla="*/ 1219573 h 1781002"/>
              <a:gd name="connsiteX64" fmla="*/ 83127 w 2732813"/>
              <a:gd name="connsiteY64" fmla="*/ 1281919 h 1781002"/>
              <a:gd name="connsiteX65" fmla="*/ 114300 w 2732813"/>
              <a:gd name="connsiteY65" fmla="*/ 1313091 h 1781002"/>
              <a:gd name="connsiteX66" fmla="*/ 135081 w 2732813"/>
              <a:gd name="connsiteY66" fmla="*/ 1344264 h 1781002"/>
              <a:gd name="connsiteX67" fmla="*/ 176645 w 2732813"/>
              <a:gd name="connsiteY67" fmla="*/ 1375437 h 1781002"/>
              <a:gd name="connsiteX68" fmla="*/ 197427 w 2732813"/>
              <a:gd name="connsiteY68" fmla="*/ 1406609 h 1781002"/>
              <a:gd name="connsiteX69" fmla="*/ 238990 w 2732813"/>
              <a:gd name="connsiteY69" fmla="*/ 1417000 h 1781002"/>
              <a:gd name="connsiteX70" fmla="*/ 280554 w 2732813"/>
              <a:gd name="connsiteY70" fmla="*/ 1448173 h 1781002"/>
              <a:gd name="connsiteX71" fmla="*/ 353290 w 2732813"/>
              <a:gd name="connsiteY71" fmla="*/ 1468955 h 1781002"/>
              <a:gd name="connsiteX72" fmla="*/ 405245 w 2732813"/>
              <a:gd name="connsiteY72" fmla="*/ 1489737 h 1781002"/>
              <a:gd name="connsiteX73" fmla="*/ 498763 w 2732813"/>
              <a:gd name="connsiteY73" fmla="*/ 1510519 h 1781002"/>
              <a:gd name="connsiteX74" fmla="*/ 685800 w 2732813"/>
              <a:gd name="connsiteY74" fmla="*/ 1531300 h 1781002"/>
              <a:gd name="connsiteX75" fmla="*/ 716972 w 2732813"/>
              <a:gd name="connsiteY75" fmla="*/ 1541691 h 1781002"/>
              <a:gd name="connsiteX76" fmla="*/ 883227 w 2732813"/>
              <a:gd name="connsiteY76" fmla="*/ 1562473 h 1781002"/>
              <a:gd name="connsiteX77" fmla="*/ 914400 w 2732813"/>
              <a:gd name="connsiteY77" fmla="*/ 1572864 h 1781002"/>
              <a:gd name="connsiteX78" fmla="*/ 966354 w 2732813"/>
              <a:gd name="connsiteY78" fmla="*/ 1583255 h 1781002"/>
              <a:gd name="connsiteX79" fmla="*/ 1028700 w 2732813"/>
              <a:gd name="connsiteY79" fmla="*/ 1604037 h 1781002"/>
              <a:gd name="connsiteX80" fmla="*/ 1091045 w 2732813"/>
              <a:gd name="connsiteY80" fmla="*/ 1614428 h 1781002"/>
              <a:gd name="connsiteX81" fmla="*/ 1194954 w 2732813"/>
              <a:gd name="connsiteY81" fmla="*/ 1655991 h 1781002"/>
              <a:gd name="connsiteX82" fmla="*/ 1267690 w 2732813"/>
              <a:gd name="connsiteY82" fmla="*/ 1676773 h 1781002"/>
              <a:gd name="connsiteX83" fmla="*/ 1298863 w 2732813"/>
              <a:gd name="connsiteY83" fmla="*/ 1697555 h 1781002"/>
              <a:gd name="connsiteX84" fmla="*/ 1371600 w 2732813"/>
              <a:gd name="connsiteY84" fmla="*/ 1718337 h 1781002"/>
              <a:gd name="connsiteX85" fmla="*/ 1433945 w 2732813"/>
              <a:gd name="connsiteY85" fmla="*/ 1739119 h 1781002"/>
              <a:gd name="connsiteX86" fmla="*/ 1527463 w 2732813"/>
              <a:gd name="connsiteY86" fmla="*/ 1749509 h 1781002"/>
              <a:gd name="connsiteX87" fmla="*/ 1641763 w 2732813"/>
              <a:gd name="connsiteY87" fmla="*/ 1770291 h 1781002"/>
              <a:gd name="connsiteX88" fmla="*/ 1880754 w 2732813"/>
              <a:gd name="connsiteY88" fmla="*/ 1780682 h 178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732813" h="1781002">
                <a:moveTo>
                  <a:pt x="1787236" y="1759900"/>
                </a:moveTo>
                <a:cubicBezTo>
                  <a:pt x="1850151" y="1765143"/>
                  <a:pt x="2026211" y="1780682"/>
                  <a:pt x="2078181" y="1780682"/>
                </a:cubicBezTo>
                <a:cubicBezTo>
                  <a:pt x="2241009" y="1780682"/>
                  <a:pt x="2403763" y="1773755"/>
                  <a:pt x="2566554" y="1770291"/>
                </a:cubicBezTo>
                <a:cubicBezTo>
                  <a:pt x="2596390" y="1730510"/>
                  <a:pt x="2599491" y="1731540"/>
                  <a:pt x="2618509" y="1687164"/>
                </a:cubicBezTo>
                <a:cubicBezTo>
                  <a:pt x="2630164" y="1659970"/>
                  <a:pt x="2646501" y="1585584"/>
                  <a:pt x="2649681" y="1572864"/>
                </a:cubicBezTo>
                <a:cubicBezTo>
                  <a:pt x="2675027" y="1471476"/>
                  <a:pt x="2644073" y="1598098"/>
                  <a:pt x="2670463" y="1479346"/>
                </a:cubicBezTo>
                <a:cubicBezTo>
                  <a:pt x="2686705" y="1406259"/>
                  <a:pt x="2673888" y="1467357"/>
                  <a:pt x="2691245" y="1406609"/>
                </a:cubicBezTo>
                <a:cubicBezTo>
                  <a:pt x="2695168" y="1392878"/>
                  <a:pt x="2697532" y="1378724"/>
                  <a:pt x="2701636" y="1365046"/>
                </a:cubicBezTo>
                <a:cubicBezTo>
                  <a:pt x="2707931" y="1344064"/>
                  <a:pt x="2722418" y="1302700"/>
                  <a:pt x="2722418" y="1302700"/>
                </a:cubicBezTo>
                <a:cubicBezTo>
                  <a:pt x="2727690" y="1202526"/>
                  <a:pt x="2742909" y="1083035"/>
                  <a:pt x="2722418" y="980582"/>
                </a:cubicBezTo>
                <a:cubicBezTo>
                  <a:pt x="2719969" y="968336"/>
                  <a:pt x="2707221" y="960579"/>
                  <a:pt x="2701636" y="949409"/>
                </a:cubicBezTo>
                <a:cubicBezTo>
                  <a:pt x="2696738" y="939613"/>
                  <a:pt x="2697321" y="927350"/>
                  <a:pt x="2691245" y="918237"/>
                </a:cubicBezTo>
                <a:cubicBezTo>
                  <a:pt x="2683094" y="906010"/>
                  <a:pt x="2669480" y="898353"/>
                  <a:pt x="2660072" y="887064"/>
                </a:cubicBezTo>
                <a:cubicBezTo>
                  <a:pt x="2626335" y="846579"/>
                  <a:pt x="2648251" y="849409"/>
                  <a:pt x="2597727" y="803937"/>
                </a:cubicBezTo>
                <a:cubicBezTo>
                  <a:pt x="2579162" y="787228"/>
                  <a:pt x="2535381" y="762373"/>
                  <a:pt x="2535381" y="762373"/>
                </a:cubicBezTo>
                <a:cubicBezTo>
                  <a:pt x="2524990" y="748518"/>
                  <a:pt x="2516455" y="733055"/>
                  <a:pt x="2504209" y="720809"/>
                </a:cubicBezTo>
                <a:cubicBezTo>
                  <a:pt x="2491963" y="708563"/>
                  <a:pt x="2476833" y="699568"/>
                  <a:pt x="2462645" y="689637"/>
                </a:cubicBezTo>
                <a:cubicBezTo>
                  <a:pt x="2442183" y="675314"/>
                  <a:pt x="2417961" y="665734"/>
                  <a:pt x="2400300" y="648073"/>
                </a:cubicBezTo>
                <a:cubicBezTo>
                  <a:pt x="2389909" y="637682"/>
                  <a:pt x="2381354" y="625051"/>
                  <a:pt x="2369127" y="616900"/>
                </a:cubicBezTo>
                <a:cubicBezTo>
                  <a:pt x="2360013" y="610824"/>
                  <a:pt x="2347751" y="611407"/>
                  <a:pt x="2337954" y="606509"/>
                </a:cubicBezTo>
                <a:cubicBezTo>
                  <a:pt x="2326784" y="600924"/>
                  <a:pt x="2317172" y="592655"/>
                  <a:pt x="2306781" y="585728"/>
                </a:cubicBezTo>
                <a:cubicBezTo>
                  <a:pt x="2299854" y="575337"/>
                  <a:pt x="2295752" y="562356"/>
                  <a:pt x="2286000" y="554555"/>
                </a:cubicBezTo>
                <a:cubicBezTo>
                  <a:pt x="2277447" y="547713"/>
                  <a:pt x="2264894" y="548479"/>
                  <a:pt x="2254827" y="544164"/>
                </a:cubicBezTo>
                <a:cubicBezTo>
                  <a:pt x="2240589" y="538062"/>
                  <a:pt x="2226546" y="531351"/>
                  <a:pt x="2213263" y="523382"/>
                </a:cubicBezTo>
                <a:cubicBezTo>
                  <a:pt x="2124897" y="470363"/>
                  <a:pt x="2183233" y="489898"/>
                  <a:pt x="2109354" y="471428"/>
                </a:cubicBezTo>
                <a:cubicBezTo>
                  <a:pt x="2098963" y="464501"/>
                  <a:pt x="2088343" y="457905"/>
                  <a:pt x="2078181" y="450646"/>
                </a:cubicBezTo>
                <a:cubicBezTo>
                  <a:pt x="2064089" y="440580"/>
                  <a:pt x="2052108" y="427218"/>
                  <a:pt x="2036618" y="419473"/>
                </a:cubicBezTo>
                <a:cubicBezTo>
                  <a:pt x="1997431" y="399880"/>
                  <a:pt x="1951114" y="397502"/>
                  <a:pt x="1911927" y="377909"/>
                </a:cubicBezTo>
                <a:cubicBezTo>
                  <a:pt x="1884218" y="364055"/>
                  <a:pt x="1858855" y="343860"/>
                  <a:pt x="1828800" y="336346"/>
                </a:cubicBezTo>
                <a:cubicBezTo>
                  <a:pt x="1765986" y="320643"/>
                  <a:pt x="1800781" y="330470"/>
                  <a:pt x="1724890" y="305173"/>
                </a:cubicBezTo>
                <a:cubicBezTo>
                  <a:pt x="1714499" y="301709"/>
                  <a:pt x="1703514" y="299680"/>
                  <a:pt x="1693718" y="294782"/>
                </a:cubicBezTo>
                <a:cubicBezTo>
                  <a:pt x="1679863" y="287855"/>
                  <a:pt x="1666392" y="280102"/>
                  <a:pt x="1652154" y="274000"/>
                </a:cubicBezTo>
                <a:cubicBezTo>
                  <a:pt x="1642087" y="269685"/>
                  <a:pt x="1630778" y="268507"/>
                  <a:pt x="1620981" y="263609"/>
                </a:cubicBezTo>
                <a:cubicBezTo>
                  <a:pt x="1609811" y="258024"/>
                  <a:pt x="1600979" y="248413"/>
                  <a:pt x="1589809" y="242828"/>
                </a:cubicBezTo>
                <a:cubicBezTo>
                  <a:pt x="1574901" y="235374"/>
                  <a:pt x="1530390" y="225375"/>
                  <a:pt x="1517072" y="222046"/>
                </a:cubicBezTo>
                <a:cubicBezTo>
                  <a:pt x="1506681" y="215119"/>
                  <a:pt x="1495494" y="209259"/>
                  <a:pt x="1485900" y="201264"/>
                </a:cubicBezTo>
                <a:cubicBezTo>
                  <a:pt x="1474611" y="191856"/>
                  <a:pt x="1468371" y="175549"/>
                  <a:pt x="1454727" y="170091"/>
                </a:cubicBezTo>
                <a:cubicBezTo>
                  <a:pt x="1431987" y="160995"/>
                  <a:pt x="1406236" y="163164"/>
                  <a:pt x="1381990" y="159700"/>
                </a:cubicBezTo>
                <a:cubicBezTo>
                  <a:pt x="1371599" y="152773"/>
                  <a:pt x="1362230" y="143991"/>
                  <a:pt x="1350818" y="138919"/>
                </a:cubicBezTo>
                <a:cubicBezTo>
                  <a:pt x="1299950" y="116312"/>
                  <a:pt x="1293409" y="121696"/>
                  <a:pt x="1246909" y="107746"/>
                </a:cubicBezTo>
                <a:cubicBezTo>
                  <a:pt x="1225927" y="101451"/>
                  <a:pt x="1205345" y="93891"/>
                  <a:pt x="1184563" y="86964"/>
                </a:cubicBezTo>
                <a:lnTo>
                  <a:pt x="1153390" y="76573"/>
                </a:lnTo>
                <a:cubicBezTo>
                  <a:pt x="1122569" y="66299"/>
                  <a:pt x="1105375" y="59135"/>
                  <a:pt x="1070263" y="55791"/>
                </a:cubicBezTo>
                <a:cubicBezTo>
                  <a:pt x="1014987" y="50527"/>
                  <a:pt x="959427" y="48864"/>
                  <a:pt x="904009" y="45400"/>
                </a:cubicBezTo>
                <a:cubicBezTo>
                  <a:pt x="879763" y="41936"/>
                  <a:pt x="855431" y="39035"/>
                  <a:pt x="831272" y="35009"/>
                </a:cubicBezTo>
                <a:cubicBezTo>
                  <a:pt x="813851" y="32106"/>
                  <a:pt x="796891" y="26376"/>
                  <a:pt x="779318" y="24619"/>
                </a:cubicBezTo>
                <a:cubicBezTo>
                  <a:pt x="727506" y="19438"/>
                  <a:pt x="675409" y="17692"/>
                  <a:pt x="623454" y="14228"/>
                </a:cubicBezTo>
                <a:cubicBezTo>
                  <a:pt x="523257" y="-2472"/>
                  <a:pt x="525227" y="-6886"/>
                  <a:pt x="384463" y="14228"/>
                </a:cubicBezTo>
                <a:cubicBezTo>
                  <a:pt x="372113" y="16080"/>
                  <a:pt x="363681" y="28082"/>
                  <a:pt x="353290" y="35009"/>
                </a:cubicBezTo>
                <a:cubicBezTo>
                  <a:pt x="346233" y="44419"/>
                  <a:pt x="308932" y="92555"/>
                  <a:pt x="301336" y="107746"/>
                </a:cubicBezTo>
                <a:cubicBezTo>
                  <a:pt x="258318" y="193781"/>
                  <a:pt x="329717" y="80762"/>
                  <a:pt x="270163" y="170091"/>
                </a:cubicBezTo>
                <a:cubicBezTo>
                  <a:pt x="263236" y="190873"/>
                  <a:pt x="254694" y="211185"/>
                  <a:pt x="249381" y="232437"/>
                </a:cubicBezTo>
                <a:cubicBezTo>
                  <a:pt x="246054" y="245746"/>
                  <a:pt x="236050" y="290272"/>
                  <a:pt x="228600" y="305173"/>
                </a:cubicBezTo>
                <a:cubicBezTo>
                  <a:pt x="219568" y="323237"/>
                  <a:pt x="205383" y="338565"/>
                  <a:pt x="197427" y="357128"/>
                </a:cubicBezTo>
                <a:cubicBezTo>
                  <a:pt x="169609" y="422036"/>
                  <a:pt x="177059" y="441670"/>
                  <a:pt x="145472" y="492209"/>
                </a:cubicBezTo>
                <a:cubicBezTo>
                  <a:pt x="136293" y="506895"/>
                  <a:pt x="124691" y="519918"/>
                  <a:pt x="114300" y="533773"/>
                </a:cubicBezTo>
                <a:cubicBezTo>
                  <a:pt x="110836" y="547628"/>
                  <a:pt x="109402" y="562154"/>
                  <a:pt x="103909" y="575337"/>
                </a:cubicBezTo>
                <a:cubicBezTo>
                  <a:pt x="91994" y="603934"/>
                  <a:pt x="69859" y="628409"/>
                  <a:pt x="62345" y="658464"/>
                </a:cubicBezTo>
                <a:cubicBezTo>
                  <a:pt x="58881" y="672319"/>
                  <a:pt x="56058" y="686349"/>
                  <a:pt x="51954" y="700028"/>
                </a:cubicBezTo>
                <a:cubicBezTo>
                  <a:pt x="36048" y="753046"/>
                  <a:pt x="30362" y="756034"/>
                  <a:pt x="20781" y="803937"/>
                </a:cubicBezTo>
                <a:cubicBezTo>
                  <a:pt x="16649" y="824596"/>
                  <a:pt x="14159" y="845553"/>
                  <a:pt x="10390" y="866282"/>
                </a:cubicBezTo>
                <a:cubicBezTo>
                  <a:pt x="7231" y="883658"/>
                  <a:pt x="3463" y="900919"/>
                  <a:pt x="0" y="918237"/>
                </a:cubicBezTo>
                <a:cubicBezTo>
                  <a:pt x="2751" y="953999"/>
                  <a:pt x="9165" y="1075719"/>
                  <a:pt x="20781" y="1126055"/>
                </a:cubicBezTo>
                <a:cubicBezTo>
                  <a:pt x="50481" y="1254753"/>
                  <a:pt x="26579" y="1139100"/>
                  <a:pt x="62345" y="1219573"/>
                </a:cubicBezTo>
                <a:cubicBezTo>
                  <a:pt x="71242" y="1239591"/>
                  <a:pt x="67637" y="1266429"/>
                  <a:pt x="83127" y="1281919"/>
                </a:cubicBezTo>
                <a:cubicBezTo>
                  <a:pt x="93518" y="1292310"/>
                  <a:pt x="104893" y="1301802"/>
                  <a:pt x="114300" y="1313091"/>
                </a:cubicBezTo>
                <a:cubicBezTo>
                  <a:pt x="122295" y="1322685"/>
                  <a:pt x="126251" y="1335433"/>
                  <a:pt x="135081" y="1344264"/>
                </a:cubicBezTo>
                <a:cubicBezTo>
                  <a:pt x="147327" y="1356510"/>
                  <a:pt x="164399" y="1363191"/>
                  <a:pt x="176645" y="1375437"/>
                </a:cubicBezTo>
                <a:cubicBezTo>
                  <a:pt x="185476" y="1384267"/>
                  <a:pt x="187036" y="1399682"/>
                  <a:pt x="197427" y="1406609"/>
                </a:cubicBezTo>
                <a:cubicBezTo>
                  <a:pt x="209309" y="1414530"/>
                  <a:pt x="225136" y="1413536"/>
                  <a:pt x="238990" y="1417000"/>
                </a:cubicBezTo>
                <a:cubicBezTo>
                  <a:pt x="252845" y="1427391"/>
                  <a:pt x="265517" y="1439581"/>
                  <a:pt x="280554" y="1448173"/>
                </a:cubicBezTo>
                <a:cubicBezTo>
                  <a:pt x="294563" y="1456178"/>
                  <a:pt x="341144" y="1464906"/>
                  <a:pt x="353290" y="1468955"/>
                </a:cubicBezTo>
                <a:cubicBezTo>
                  <a:pt x="370985" y="1474853"/>
                  <a:pt x="387550" y="1483839"/>
                  <a:pt x="405245" y="1489737"/>
                </a:cubicBezTo>
                <a:cubicBezTo>
                  <a:pt x="423925" y="1495964"/>
                  <a:pt x="482294" y="1507774"/>
                  <a:pt x="498763" y="1510519"/>
                </a:cubicBezTo>
                <a:cubicBezTo>
                  <a:pt x="574596" y="1523157"/>
                  <a:pt x="601432" y="1523630"/>
                  <a:pt x="685800" y="1531300"/>
                </a:cubicBezTo>
                <a:cubicBezTo>
                  <a:pt x="696191" y="1534764"/>
                  <a:pt x="706147" y="1540026"/>
                  <a:pt x="716972" y="1541691"/>
                </a:cubicBezTo>
                <a:cubicBezTo>
                  <a:pt x="810400" y="1556065"/>
                  <a:pt x="805578" y="1545218"/>
                  <a:pt x="883227" y="1562473"/>
                </a:cubicBezTo>
                <a:cubicBezTo>
                  <a:pt x="893919" y="1564849"/>
                  <a:pt x="903774" y="1570207"/>
                  <a:pt x="914400" y="1572864"/>
                </a:cubicBezTo>
                <a:cubicBezTo>
                  <a:pt x="931534" y="1577147"/>
                  <a:pt x="949315" y="1578608"/>
                  <a:pt x="966354" y="1583255"/>
                </a:cubicBezTo>
                <a:cubicBezTo>
                  <a:pt x="987488" y="1589019"/>
                  <a:pt x="1007092" y="1600436"/>
                  <a:pt x="1028700" y="1604037"/>
                </a:cubicBezTo>
                <a:cubicBezTo>
                  <a:pt x="1049482" y="1607501"/>
                  <a:pt x="1070606" y="1609318"/>
                  <a:pt x="1091045" y="1614428"/>
                </a:cubicBezTo>
                <a:cubicBezTo>
                  <a:pt x="1203216" y="1642470"/>
                  <a:pt x="1108955" y="1623742"/>
                  <a:pt x="1194954" y="1655991"/>
                </a:cubicBezTo>
                <a:cubicBezTo>
                  <a:pt x="1221590" y="1665980"/>
                  <a:pt x="1242568" y="1664212"/>
                  <a:pt x="1267690" y="1676773"/>
                </a:cubicBezTo>
                <a:cubicBezTo>
                  <a:pt x="1278860" y="1682358"/>
                  <a:pt x="1287693" y="1691970"/>
                  <a:pt x="1298863" y="1697555"/>
                </a:cubicBezTo>
                <a:cubicBezTo>
                  <a:pt x="1316324" y="1706285"/>
                  <a:pt x="1354953" y="1713343"/>
                  <a:pt x="1371600" y="1718337"/>
                </a:cubicBezTo>
                <a:cubicBezTo>
                  <a:pt x="1392582" y="1724632"/>
                  <a:pt x="1412173" y="1736700"/>
                  <a:pt x="1433945" y="1739119"/>
                </a:cubicBezTo>
                <a:cubicBezTo>
                  <a:pt x="1465118" y="1742582"/>
                  <a:pt x="1496414" y="1745074"/>
                  <a:pt x="1527463" y="1749509"/>
                </a:cubicBezTo>
                <a:cubicBezTo>
                  <a:pt x="1613779" y="1761839"/>
                  <a:pt x="1545652" y="1759612"/>
                  <a:pt x="1641763" y="1770291"/>
                </a:cubicBezTo>
                <a:cubicBezTo>
                  <a:pt x="1763757" y="1783846"/>
                  <a:pt x="1761894" y="1780682"/>
                  <a:pt x="1880754" y="1780682"/>
                </a:cubicBezTo>
              </a:path>
            </a:pathLst>
          </a:cu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4161561" y="2240697"/>
            <a:ext cx="1926007" cy="830997"/>
          </a:xfrm>
          <a:prstGeom prst="rect">
            <a:avLst/>
          </a:prstGeom>
          <a:noFill/>
        </p:spPr>
        <p:txBody>
          <a:bodyPr wrap="square" rtlCol="0">
            <a:spAutoFit/>
          </a:bodyPr>
          <a:lstStyle/>
          <a:p>
            <a:r>
              <a:rPr lang="en-US" sz="2400" b="1" dirty="0">
                <a:solidFill>
                  <a:srgbClr val="FFC000"/>
                </a:solidFill>
              </a:rPr>
              <a:t>Respiratory bronchiole</a:t>
            </a:r>
          </a:p>
        </p:txBody>
      </p:sp>
      <p:sp>
        <p:nvSpPr>
          <p:cNvPr id="2" name="TextBox 1"/>
          <p:cNvSpPr txBox="1"/>
          <p:nvPr/>
        </p:nvSpPr>
        <p:spPr>
          <a:xfrm>
            <a:off x="76201" y="533400"/>
            <a:ext cx="89844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Tree>
    <p:extLst>
      <p:ext uri="{BB962C8B-B14F-4D97-AF65-F5344CB8AC3E}">
        <p14:creationId xmlns:p14="http://schemas.microsoft.com/office/powerpoint/2010/main" val="64082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724890"/>
            <a:ext cx="7848600" cy="3942553"/>
          </a:xfrm>
          <a:prstGeom prst="rect">
            <a:avLst/>
          </a:prstGeom>
        </p:spPr>
      </p:pic>
      <p:sp>
        <p:nvSpPr>
          <p:cNvPr id="10" name="Freeform 9"/>
          <p:cNvSpPr/>
          <p:nvPr/>
        </p:nvSpPr>
        <p:spPr>
          <a:xfrm>
            <a:off x="2685168" y="2639291"/>
            <a:ext cx="3773931" cy="2161309"/>
          </a:xfrm>
          <a:custGeom>
            <a:avLst/>
            <a:gdLst>
              <a:gd name="connsiteX0" fmla="*/ 2977877 w 3773931"/>
              <a:gd name="connsiteY0" fmla="*/ 1828800 h 2161309"/>
              <a:gd name="connsiteX1" fmla="*/ 3050614 w 3773931"/>
              <a:gd name="connsiteY1" fmla="*/ 1911927 h 2161309"/>
              <a:gd name="connsiteX2" fmla="*/ 3123350 w 3773931"/>
              <a:gd name="connsiteY2" fmla="*/ 1953491 h 2161309"/>
              <a:gd name="connsiteX3" fmla="*/ 3154523 w 3773931"/>
              <a:gd name="connsiteY3" fmla="*/ 1984664 h 2161309"/>
              <a:gd name="connsiteX4" fmla="*/ 3268823 w 3773931"/>
              <a:gd name="connsiteY4" fmla="*/ 2067791 h 2161309"/>
              <a:gd name="connsiteX5" fmla="*/ 3362341 w 3773931"/>
              <a:gd name="connsiteY5" fmla="*/ 2140527 h 2161309"/>
              <a:gd name="connsiteX6" fmla="*/ 3518205 w 3773931"/>
              <a:gd name="connsiteY6" fmla="*/ 2161309 h 2161309"/>
              <a:gd name="connsiteX7" fmla="*/ 3653287 w 3773931"/>
              <a:gd name="connsiteY7" fmla="*/ 2150918 h 2161309"/>
              <a:gd name="connsiteX8" fmla="*/ 3684459 w 3773931"/>
              <a:gd name="connsiteY8" fmla="*/ 2140527 h 2161309"/>
              <a:gd name="connsiteX9" fmla="*/ 3694850 w 3773931"/>
              <a:gd name="connsiteY9" fmla="*/ 2109354 h 2161309"/>
              <a:gd name="connsiteX10" fmla="*/ 3736414 w 3773931"/>
              <a:gd name="connsiteY10" fmla="*/ 2036618 h 2161309"/>
              <a:gd name="connsiteX11" fmla="*/ 3757196 w 3773931"/>
              <a:gd name="connsiteY11" fmla="*/ 1995054 h 2161309"/>
              <a:gd name="connsiteX12" fmla="*/ 3757196 w 3773931"/>
              <a:gd name="connsiteY12" fmla="*/ 1714500 h 2161309"/>
              <a:gd name="connsiteX13" fmla="*/ 3694850 w 3773931"/>
              <a:gd name="connsiteY13" fmla="*/ 1683327 h 2161309"/>
              <a:gd name="connsiteX14" fmla="*/ 3622114 w 3773931"/>
              <a:gd name="connsiteY14" fmla="*/ 1610591 h 2161309"/>
              <a:gd name="connsiteX15" fmla="*/ 3559768 w 3773931"/>
              <a:gd name="connsiteY15" fmla="*/ 1569027 h 2161309"/>
              <a:gd name="connsiteX16" fmla="*/ 3528596 w 3773931"/>
              <a:gd name="connsiteY16" fmla="*/ 1548245 h 2161309"/>
              <a:gd name="connsiteX17" fmla="*/ 3487032 w 3773931"/>
              <a:gd name="connsiteY17" fmla="*/ 1506682 h 2161309"/>
              <a:gd name="connsiteX18" fmla="*/ 3445468 w 3773931"/>
              <a:gd name="connsiteY18" fmla="*/ 1485900 h 2161309"/>
              <a:gd name="connsiteX19" fmla="*/ 3414296 w 3773931"/>
              <a:gd name="connsiteY19" fmla="*/ 1465118 h 2161309"/>
              <a:gd name="connsiteX20" fmla="*/ 3341559 w 3773931"/>
              <a:gd name="connsiteY20" fmla="*/ 1413164 h 2161309"/>
              <a:gd name="connsiteX21" fmla="*/ 3310387 w 3773931"/>
              <a:gd name="connsiteY21" fmla="*/ 1402773 h 2161309"/>
              <a:gd name="connsiteX22" fmla="*/ 3279214 w 3773931"/>
              <a:gd name="connsiteY22" fmla="*/ 1381991 h 2161309"/>
              <a:gd name="connsiteX23" fmla="*/ 3237650 w 3773931"/>
              <a:gd name="connsiteY23" fmla="*/ 1371600 h 2161309"/>
              <a:gd name="connsiteX24" fmla="*/ 3206477 w 3773931"/>
              <a:gd name="connsiteY24" fmla="*/ 1361209 h 2161309"/>
              <a:gd name="connsiteX25" fmla="*/ 3133741 w 3773931"/>
              <a:gd name="connsiteY25" fmla="*/ 1309254 h 2161309"/>
              <a:gd name="connsiteX26" fmla="*/ 3081787 w 3773931"/>
              <a:gd name="connsiteY26" fmla="*/ 1288473 h 2161309"/>
              <a:gd name="connsiteX27" fmla="*/ 3050614 w 3773931"/>
              <a:gd name="connsiteY27" fmla="*/ 1278082 h 2161309"/>
              <a:gd name="connsiteX28" fmla="*/ 2988268 w 3773931"/>
              <a:gd name="connsiteY28" fmla="*/ 1236518 h 2161309"/>
              <a:gd name="connsiteX29" fmla="*/ 2957096 w 3773931"/>
              <a:gd name="connsiteY29" fmla="*/ 1215736 h 2161309"/>
              <a:gd name="connsiteX30" fmla="*/ 2925923 w 3773931"/>
              <a:gd name="connsiteY30" fmla="*/ 1205345 h 2161309"/>
              <a:gd name="connsiteX31" fmla="*/ 2853187 w 3773931"/>
              <a:gd name="connsiteY31" fmla="*/ 1174173 h 2161309"/>
              <a:gd name="connsiteX32" fmla="*/ 2790841 w 3773931"/>
              <a:gd name="connsiteY32" fmla="*/ 1132609 h 2161309"/>
              <a:gd name="connsiteX33" fmla="*/ 2697323 w 3773931"/>
              <a:gd name="connsiteY33" fmla="*/ 1080654 h 2161309"/>
              <a:gd name="connsiteX34" fmla="*/ 2624587 w 3773931"/>
              <a:gd name="connsiteY34" fmla="*/ 1018309 h 2161309"/>
              <a:gd name="connsiteX35" fmla="*/ 2551850 w 3773931"/>
              <a:gd name="connsiteY35" fmla="*/ 987136 h 2161309"/>
              <a:gd name="connsiteX36" fmla="*/ 2510287 w 3773931"/>
              <a:gd name="connsiteY36" fmla="*/ 955964 h 2161309"/>
              <a:gd name="connsiteX37" fmla="*/ 2447941 w 3773931"/>
              <a:gd name="connsiteY37" fmla="*/ 924791 h 2161309"/>
              <a:gd name="connsiteX38" fmla="*/ 2385596 w 3773931"/>
              <a:gd name="connsiteY38" fmla="*/ 872836 h 2161309"/>
              <a:gd name="connsiteX39" fmla="*/ 2354423 w 3773931"/>
              <a:gd name="connsiteY39" fmla="*/ 862445 h 2161309"/>
              <a:gd name="connsiteX40" fmla="*/ 2323250 w 3773931"/>
              <a:gd name="connsiteY40" fmla="*/ 841664 h 2161309"/>
              <a:gd name="connsiteX41" fmla="*/ 2250514 w 3773931"/>
              <a:gd name="connsiteY41" fmla="*/ 820882 h 2161309"/>
              <a:gd name="connsiteX42" fmla="*/ 2177777 w 3773931"/>
              <a:gd name="connsiteY42" fmla="*/ 748145 h 2161309"/>
              <a:gd name="connsiteX43" fmla="*/ 2115432 w 3773931"/>
              <a:gd name="connsiteY43" fmla="*/ 716973 h 2161309"/>
              <a:gd name="connsiteX44" fmla="*/ 2042696 w 3773931"/>
              <a:gd name="connsiteY44" fmla="*/ 685800 h 2161309"/>
              <a:gd name="connsiteX45" fmla="*/ 1928396 w 3773931"/>
              <a:gd name="connsiteY45" fmla="*/ 581891 h 2161309"/>
              <a:gd name="connsiteX46" fmla="*/ 1897223 w 3773931"/>
              <a:gd name="connsiteY46" fmla="*/ 571500 h 2161309"/>
              <a:gd name="connsiteX47" fmla="*/ 1855659 w 3773931"/>
              <a:gd name="connsiteY47" fmla="*/ 529936 h 2161309"/>
              <a:gd name="connsiteX48" fmla="*/ 1793314 w 3773931"/>
              <a:gd name="connsiteY48" fmla="*/ 488373 h 2161309"/>
              <a:gd name="connsiteX49" fmla="*/ 1762141 w 3773931"/>
              <a:gd name="connsiteY49" fmla="*/ 467591 h 2161309"/>
              <a:gd name="connsiteX50" fmla="*/ 1668623 w 3773931"/>
              <a:gd name="connsiteY50" fmla="*/ 394854 h 2161309"/>
              <a:gd name="connsiteX51" fmla="*/ 1606277 w 3773931"/>
              <a:gd name="connsiteY51" fmla="*/ 353291 h 2161309"/>
              <a:gd name="connsiteX52" fmla="*/ 1575105 w 3773931"/>
              <a:gd name="connsiteY52" fmla="*/ 332509 h 2161309"/>
              <a:gd name="connsiteX53" fmla="*/ 1481587 w 3773931"/>
              <a:gd name="connsiteY53" fmla="*/ 280554 h 2161309"/>
              <a:gd name="connsiteX54" fmla="*/ 1450414 w 3773931"/>
              <a:gd name="connsiteY54" fmla="*/ 249382 h 2161309"/>
              <a:gd name="connsiteX55" fmla="*/ 1388068 w 3773931"/>
              <a:gd name="connsiteY55" fmla="*/ 197427 h 2161309"/>
              <a:gd name="connsiteX56" fmla="*/ 1367287 w 3773931"/>
              <a:gd name="connsiteY56" fmla="*/ 155864 h 2161309"/>
              <a:gd name="connsiteX57" fmla="*/ 1336114 w 3773931"/>
              <a:gd name="connsiteY57" fmla="*/ 135082 h 2161309"/>
              <a:gd name="connsiteX58" fmla="*/ 1304941 w 3773931"/>
              <a:gd name="connsiteY58" fmla="*/ 103909 h 2161309"/>
              <a:gd name="connsiteX59" fmla="*/ 1252987 w 3773931"/>
              <a:gd name="connsiteY59" fmla="*/ 41564 h 2161309"/>
              <a:gd name="connsiteX60" fmla="*/ 1211423 w 3773931"/>
              <a:gd name="connsiteY60" fmla="*/ 20782 h 2161309"/>
              <a:gd name="connsiteX61" fmla="*/ 1180250 w 3773931"/>
              <a:gd name="connsiteY61" fmla="*/ 0 h 2161309"/>
              <a:gd name="connsiteX62" fmla="*/ 1076341 w 3773931"/>
              <a:gd name="connsiteY62" fmla="*/ 41564 h 2161309"/>
              <a:gd name="connsiteX63" fmla="*/ 1024387 w 3773931"/>
              <a:gd name="connsiteY63" fmla="*/ 93518 h 2161309"/>
              <a:gd name="connsiteX64" fmla="*/ 972432 w 3773931"/>
              <a:gd name="connsiteY64" fmla="*/ 155864 h 2161309"/>
              <a:gd name="connsiteX65" fmla="*/ 941259 w 3773931"/>
              <a:gd name="connsiteY65" fmla="*/ 187036 h 2161309"/>
              <a:gd name="connsiteX66" fmla="*/ 920477 w 3773931"/>
              <a:gd name="connsiteY66" fmla="*/ 218209 h 2161309"/>
              <a:gd name="connsiteX67" fmla="*/ 930868 w 3773931"/>
              <a:gd name="connsiteY67" fmla="*/ 405245 h 2161309"/>
              <a:gd name="connsiteX68" fmla="*/ 941259 w 3773931"/>
              <a:gd name="connsiteY68" fmla="*/ 446809 h 2161309"/>
              <a:gd name="connsiteX69" fmla="*/ 962041 w 3773931"/>
              <a:gd name="connsiteY69" fmla="*/ 477982 h 2161309"/>
              <a:gd name="connsiteX70" fmla="*/ 1003605 w 3773931"/>
              <a:gd name="connsiteY70" fmla="*/ 581891 h 2161309"/>
              <a:gd name="connsiteX71" fmla="*/ 1013996 w 3773931"/>
              <a:gd name="connsiteY71" fmla="*/ 613064 h 2161309"/>
              <a:gd name="connsiteX72" fmla="*/ 1086732 w 3773931"/>
              <a:gd name="connsiteY72" fmla="*/ 696191 h 2161309"/>
              <a:gd name="connsiteX73" fmla="*/ 1138687 w 3773931"/>
              <a:gd name="connsiteY73" fmla="*/ 789709 h 2161309"/>
              <a:gd name="connsiteX74" fmla="*/ 1169859 w 3773931"/>
              <a:gd name="connsiteY74" fmla="*/ 810491 h 2161309"/>
              <a:gd name="connsiteX75" fmla="*/ 1211423 w 3773931"/>
              <a:gd name="connsiteY75" fmla="*/ 872836 h 2161309"/>
              <a:gd name="connsiteX76" fmla="*/ 1284159 w 3773931"/>
              <a:gd name="connsiteY76" fmla="*/ 955964 h 2161309"/>
              <a:gd name="connsiteX77" fmla="*/ 1336114 w 3773931"/>
              <a:gd name="connsiteY77" fmla="*/ 1018309 h 2161309"/>
              <a:gd name="connsiteX78" fmla="*/ 1367287 w 3773931"/>
              <a:gd name="connsiteY78" fmla="*/ 1039091 h 2161309"/>
              <a:gd name="connsiteX79" fmla="*/ 1388068 w 3773931"/>
              <a:gd name="connsiteY79" fmla="*/ 1080654 h 2161309"/>
              <a:gd name="connsiteX80" fmla="*/ 1419241 w 3773931"/>
              <a:gd name="connsiteY80" fmla="*/ 1091045 h 2161309"/>
              <a:gd name="connsiteX81" fmla="*/ 1440023 w 3773931"/>
              <a:gd name="connsiteY81" fmla="*/ 1132609 h 2161309"/>
              <a:gd name="connsiteX82" fmla="*/ 1533541 w 3773931"/>
              <a:gd name="connsiteY82" fmla="*/ 1205345 h 2161309"/>
              <a:gd name="connsiteX83" fmla="*/ 1564714 w 3773931"/>
              <a:gd name="connsiteY83" fmla="*/ 1246909 h 2161309"/>
              <a:gd name="connsiteX84" fmla="*/ 1585496 w 3773931"/>
              <a:gd name="connsiteY84" fmla="*/ 1278082 h 2161309"/>
              <a:gd name="connsiteX85" fmla="*/ 1616668 w 3773931"/>
              <a:gd name="connsiteY85" fmla="*/ 1288473 h 2161309"/>
              <a:gd name="connsiteX86" fmla="*/ 1658232 w 3773931"/>
              <a:gd name="connsiteY86" fmla="*/ 1340427 h 2161309"/>
              <a:gd name="connsiteX87" fmla="*/ 1689405 w 3773931"/>
              <a:gd name="connsiteY87" fmla="*/ 1423554 h 2161309"/>
              <a:gd name="connsiteX88" fmla="*/ 1679014 w 3773931"/>
              <a:gd name="connsiteY88" fmla="*/ 1496291 h 2161309"/>
              <a:gd name="connsiteX89" fmla="*/ 1616668 w 3773931"/>
              <a:gd name="connsiteY89" fmla="*/ 1517073 h 2161309"/>
              <a:gd name="connsiteX90" fmla="*/ 1502368 w 3773931"/>
              <a:gd name="connsiteY90" fmla="*/ 1558636 h 2161309"/>
              <a:gd name="connsiteX91" fmla="*/ 1377677 w 3773931"/>
              <a:gd name="connsiteY91" fmla="*/ 1569027 h 2161309"/>
              <a:gd name="connsiteX92" fmla="*/ 878914 w 3773931"/>
              <a:gd name="connsiteY92" fmla="*/ 1558636 h 2161309"/>
              <a:gd name="connsiteX93" fmla="*/ 733441 w 3773931"/>
              <a:gd name="connsiteY93" fmla="*/ 1537854 h 2161309"/>
              <a:gd name="connsiteX94" fmla="*/ 639923 w 3773931"/>
              <a:gd name="connsiteY94" fmla="*/ 1527464 h 2161309"/>
              <a:gd name="connsiteX95" fmla="*/ 556796 w 3773931"/>
              <a:gd name="connsiteY95" fmla="*/ 1517073 h 2161309"/>
              <a:gd name="connsiteX96" fmla="*/ 400932 w 3773931"/>
              <a:gd name="connsiteY96" fmla="*/ 1506682 h 2161309"/>
              <a:gd name="connsiteX97" fmla="*/ 193114 w 3773931"/>
              <a:gd name="connsiteY97" fmla="*/ 1517073 h 2161309"/>
              <a:gd name="connsiteX98" fmla="*/ 161941 w 3773931"/>
              <a:gd name="connsiteY98" fmla="*/ 1527464 h 2161309"/>
              <a:gd name="connsiteX99" fmla="*/ 120377 w 3773931"/>
              <a:gd name="connsiteY99" fmla="*/ 1537854 h 2161309"/>
              <a:gd name="connsiteX100" fmla="*/ 26859 w 3773931"/>
              <a:gd name="connsiteY100" fmla="*/ 1620982 h 2161309"/>
              <a:gd name="connsiteX101" fmla="*/ 6077 w 3773931"/>
              <a:gd name="connsiteY101" fmla="*/ 1683327 h 2161309"/>
              <a:gd name="connsiteX102" fmla="*/ 47641 w 3773931"/>
              <a:gd name="connsiteY102" fmla="*/ 1704109 h 2161309"/>
              <a:gd name="connsiteX103" fmla="*/ 109987 w 3773931"/>
              <a:gd name="connsiteY103" fmla="*/ 1766454 h 2161309"/>
              <a:gd name="connsiteX104" fmla="*/ 172332 w 3773931"/>
              <a:gd name="connsiteY104" fmla="*/ 1787236 h 2161309"/>
              <a:gd name="connsiteX105" fmla="*/ 213896 w 3773931"/>
              <a:gd name="connsiteY105" fmla="*/ 1808018 h 2161309"/>
              <a:gd name="connsiteX106" fmla="*/ 265850 w 3773931"/>
              <a:gd name="connsiteY106" fmla="*/ 1818409 h 2161309"/>
              <a:gd name="connsiteX107" fmla="*/ 494450 w 3773931"/>
              <a:gd name="connsiteY107" fmla="*/ 1808018 h 2161309"/>
              <a:gd name="connsiteX108" fmla="*/ 587968 w 3773931"/>
              <a:gd name="connsiteY108" fmla="*/ 1797627 h 2161309"/>
              <a:gd name="connsiteX109" fmla="*/ 1273768 w 3773931"/>
              <a:gd name="connsiteY109" fmla="*/ 1808018 h 2161309"/>
              <a:gd name="connsiteX110" fmla="*/ 1824487 w 3773931"/>
              <a:gd name="connsiteY110" fmla="*/ 1797627 h 2161309"/>
              <a:gd name="connsiteX111" fmla="*/ 2032305 w 3773931"/>
              <a:gd name="connsiteY111" fmla="*/ 1776845 h 2161309"/>
              <a:gd name="connsiteX112" fmla="*/ 2136214 w 3773931"/>
              <a:gd name="connsiteY112" fmla="*/ 1766454 h 2161309"/>
              <a:gd name="connsiteX113" fmla="*/ 2229732 w 3773931"/>
              <a:gd name="connsiteY113" fmla="*/ 1756064 h 2161309"/>
              <a:gd name="connsiteX114" fmla="*/ 2354423 w 3773931"/>
              <a:gd name="connsiteY114" fmla="*/ 1745673 h 2161309"/>
              <a:gd name="connsiteX115" fmla="*/ 2822014 w 3773931"/>
              <a:gd name="connsiteY115" fmla="*/ 1756064 h 2161309"/>
              <a:gd name="connsiteX116" fmla="*/ 2905141 w 3773931"/>
              <a:gd name="connsiteY116" fmla="*/ 1776845 h 2161309"/>
              <a:gd name="connsiteX117" fmla="*/ 2967487 w 3773931"/>
              <a:gd name="connsiteY117" fmla="*/ 1818409 h 2161309"/>
              <a:gd name="connsiteX118" fmla="*/ 2977877 w 3773931"/>
              <a:gd name="connsiteY118" fmla="*/ 1828800 h 216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3773931" h="2161309">
                <a:moveTo>
                  <a:pt x="2977877" y="1828800"/>
                </a:moveTo>
                <a:cubicBezTo>
                  <a:pt x="3000334" y="1856870"/>
                  <a:pt x="3022502" y="1888500"/>
                  <a:pt x="3050614" y="1911927"/>
                </a:cubicBezTo>
                <a:cubicBezTo>
                  <a:pt x="3109518" y="1961014"/>
                  <a:pt x="3052207" y="1902674"/>
                  <a:pt x="3123350" y="1953491"/>
                </a:cubicBezTo>
                <a:cubicBezTo>
                  <a:pt x="3135308" y="1962032"/>
                  <a:pt x="3143366" y="1975101"/>
                  <a:pt x="3154523" y="1984664"/>
                </a:cubicBezTo>
                <a:cubicBezTo>
                  <a:pt x="3190469" y="2015475"/>
                  <a:pt x="3232877" y="2036980"/>
                  <a:pt x="3268823" y="2067791"/>
                </a:cubicBezTo>
                <a:cubicBezTo>
                  <a:pt x="3294725" y="2089993"/>
                  <a:pt x="3326744" y="2136077"/>
                  <a:pt x="3362341" y="2140527"/>
                </a:cubicBezTo>
                <a:cubicBezTo>
                  <a:pt x="3469771" y="2153956"/>
                  <a:pt x="3417824" y="2146969"/>
                  <a:pt x="3518205" y="2161309"/>
                </a:cubicBezTo>
                <a:cubicBezTo>
                  <a:pt x="3563232" y="2157845"/>
                  <a:pt x="3608475" y="2156520"/>
                  <a:pt x="3653287" y="2150918"/>
                </a:cubicBezTo>
                <a:cubicBezTo>
                  <a:pt x="3664155" y="2149559"/>
                  <a:pt x="3676714" y="2148272"/>
                  <a:pt x="3684459" y="2140527"/>
                </a:cubicBezTo>
                <a:cubicBezTo>
                  <a:pt x="3692204" y="2132782"/>
                  <a:pt x="3690535" y="2119421"/>
                  <a:pt x="3694850" y="2109354"/>
                </a:cubicBezTo>
                <a:cubicBezTo>
                  <a:pt x="3721764" y="2046556"/>
                  <a:pt x="3706599" y="2088794"/>
                  <a:pt x="3736414" y="2036618"/>
                </a:cubicBezTo>
                <a:cubicBezTo>
                  <a:pt x="3744099" y="2023169"/>
                  <a:pt x="3750269" y="2008909"/>
                  <a:pt x="3757196" y="1995054"/>
                </a:cubicBezTo>
                <a:cubicBezTo>
                  <a:pt x="3775280" y="1886550"/>
                  <a:pt x="3783376" y="1865034"/>
                  <a:pt x="3757196" y="1714500"/>
                </a:cubicBezTo>
                <a:cubicBezTo>
                  <a:pt x="3754717" y="1700245"/>
                  <a:pt x="3704711" y="1686614"/>
                  <a:pt x="3694850" y="1683327"/>
                </a:cubicBezTo>
                <a:cubicBezTo>
                  <a:pt x="3670605" y="1659082"/>
                  <a:pt x="3650643" y="1629611"/>
                  <a:pt x="3622114" y="1610591"/>
                </a:cubicBezTo>
                <a:lnTo>
                  <a:pt x="3559768" y="1569027"/>
                </a:lnTo>
                <a:cubicBezTo>
                  <a:pt x="3549377" y="1562100"/>
                  <a:pt x="3537427" y="1557075"/>
                  <a:pt x="3528596" y="1548245"/>
                </a:cubicBezTo>
                <a:cubicBezTo>
                  <a:pt x="3514741" y="1534391"/>
                  <a:pt x="3502707" y="1518438"/>
                  <a:pt x="3487032" y="1506682"/>
                </a:cubicBezTo>
                <a:cubicBezTo>
                  <a:pt x="3474640" y="1497388"/>
                  <a:pt x="3458917" y="1493585"/>
                  <a:pt x="3445468" y="1485900"/>
                </a:cubicBezTo>
                <a:cubicBezTo>
                  <a:pt x="3434625" y="1479704"/>
                  <a:pt x="3424458" y="1472377"/>
                  <a:pt x="3414296" y="1465118"/>
                </a:cubicBezTo>
                <a:cubicBezTo>
                  <a:pt x="3403307" y="1457268"/>
                  <a:pt x="3357890" y="1421330"/>
                  <a:pt x="3341559" y="1413164"/>
                </a:cubicBezTo>
                <a:cubicBezTo>
                  <a:pt x="3331763" y="1408266"/>
                  <a:pt x="3320183" y="1407671"/>
                  <a:pt x="3310387" y="1402773"/>
                </a:cubicBezTo>
                <a:cubicBezTo>
                  <a:pt x="3299217" y="1397188"/>
                  <a:pt x="3290693" y="1386910"/>
                  <a:pt x="3279214" y="1381991"/>
                </a:cubicBezTo>
                <a:cubicBezTo>
                  <a:pt x="3266088" y="1376365"/>
                  <a:pt x="3251382" y="1375523"/>
                  <a:pt x="3237650" y="1371600"/>
                </a:cubicBezTo>
                <a:cubicBezTo>
                  <a:pt x="3227118" y="1368591"/>
                  <a:pt x="3216868" y="1364673"/>
                  <a:pt x="3206477" y="1361209"/>
                </a:cubicBezTo>
                <a:cubicBezTo>
                  <a:pt x="3197061" y="1354147"/>
                  <a:pt x="3148937" y="1316852"/>
                  <a:pt x="3133741" y="1309254"/>
                </a:cubicBezTo>
                <a:cubicBezTo>
                  <a:pt x="3117058" y="1300913"/>
                  <a:pt x="3099251" y="1295022"/>
                  <a:pt x="3081787" y="1288473"/>
                </a:cubicBezTo>
                <a:cubicBezTo>
                  <a:pt x="3071531" y="1284627"/>
                  <a:pt x="3060189" y="1283401"/>
                  <a:pt x="3050614" y="1278082"/>
                </a:cubicBezTo>
                <a:cubicBezTo>
                  <a:pt x="3028780" y="1265952"/>
                  <a:pt x="3009050" y="1250373"/>
                  <a:pt x="2988268" y="1236518"/>
                </a:cubicBezTo>
                <a:cubicBezTo>
                  <a:pt x="2977877" y="1229591"/>
                  <a:pt x="2968943" y="1219685"/>
                  <a:pt x="2957096" y="1215736"/>
                </a:cubicBezTo>
                <a:cubicBezTo>
                  <a:pt x="2946705" y="1212272"/>
                  <a:pt x="2935991" y="1209660"/>
                  <a:pt x="2925923" y="1205345"/>
                </a:cubicBezTo>
                <a:cubicBezTo>
                  <a:pt x="2836038" y="1166824"/>
                  <a:pt x="2926294" y="1198543"/>
                  <a:pt x="2853187" y="1174173"/>
                </a:cubicBezTo>
                <a:cubicBezTo>
                  <a:pt x="2812748" y="1113514"/>
                  <a:pt x="2857941" y="1166159"/>
                  <a:pt x="2790841" y="1132609"/>
                </a:cubicBezTo>
                <a:cubicBezTo>
                  <a:pt x="2647924" y="1061150"/>
                  <a:pt x="2783528" y="1109389"/>
                  <a:pt x="2697323" y="1080654"/>
                </a:cubicBezTo>
                <a:cubicBezTo>
                  <a:pt x="2671760" y="1055092"/>
                  <a:pt x="2656234" y="1034133"/>
                  <a:pt x="2624587" y="1018309"/>
                </a:cubicBezTo>
                <a:cubicBezTo>
                  <a:pt x="2553872" y="982951"/>
                  <a:pt x="2638349" y="1041198"/>
                  <a:pt x="2551850" y="987136"/>
                </a:cubicBezTo>
                <a:cubicBezTo>
                  <a:pt x="2537164" y="977958"/>
                  <a:pt x="2525137" y="964874"/>
                  <a:pt x="2510287" y="955964"/>
                </a:cubicBezTo>
                <a:cubicBezTo>
                  <a:pt x="2490363" y="944010"/>
                  <a:pt x="2468252" y="936075"/>
                  <a:pt x="2447941" y="924791"/>
                </a:cubicBezTo>
                <a:cubicBezTo>
                  <a:pt x="2345952" y="868130"/>
                  <a:pt x="2494539" y="945466"/>
                  <a:pt x="2385596" y="872836"/>
                </a:cubicBezTo>
                <a:cubicBezTo>
                  <a:pt x="2376483" y="866760"/>
                  <a:pt x="2364220" y="867343"/>
                  <a:pt x="2354423" y="862445"/>
                </a:cubicBezTo>
                <a:cubicBezTo>
                  <a:pt x="2343253" y="856860"/>
                  <a:pt x="2334420" y="847249"/>
                  <a:pt x="2323250" y="841664"/>
                </a:cubicBezTo>
                <a:cubicBezTo>
                  <a:pt x="2308343" y="834211"/>
                  <a:pt x="2263832" y="824211"/>
                  <a:pt x="2250514" y="820882"/>
                </a:cubicBezTo>
                <a:cubicBezTo>
                  <a:pt x="2226268" y="796636"/>
                  <a:pt x="2210306" y="758988"/>
                  <a:pt x="2177777" y="748145"/>
                </a:cubicBezTo>
                <a:cubicBezTo>
                  <a:pt x="2099422" y="722026"/>
                  <a:pt x="2196007" y="757259"/>
                  <a:pt x="2115432" y="716973"/>
                </a:cubicBezTo>
                <a:cubicBezTo>
                  <a:pt x="2081856" y="700185"/>
                  <a:pt x="2076673" y="713599"/>
                  <a:pt x="2042696" y="685800"/>
                </a:cubicBezTo>
                <a:cubicBezTo>
                  <a:pt x="1993962" y="645926"/>
                  <a:pt x="1979081" y="610854"/>
                  <a:pt x="1928396" y="581891"/>
                </a:cubicBezTo>
                <a:cubicBezTo>
                  <a:pt x="1918886" y="576457"/>
                  <a:pt x="1907614" y="574964"/>
                  <a:pt x="1897223" y="571500"/>
                </a:cubicBezTo>
                <a:cubicBezTo>
                  <a:pt x="1883368" y="557645"/>
                  <a:pt x="1870959" y="542176"/>
                  <a:pt x="1855659" y="529936"/>
                </a:cubicBezTo>
                <a:cubicBezTo>
                  <a:pt x="1836156" y="514333"/>
                  <a:pt x="1814096" y="502227"/>
                  <a:pt x="1793314" y="488373"/>
                </a:cubicBezTo>
                <a:cubicBezTo>
                  <a:pt x="1782923" y="481446"/>
                  <a:pt x="1770972" y="476422"/>
                  <a:pt x="1762141" y="467591"/>
                </a:cubicBezTo>
                <a:cubicBezTo>
                  <a:pt x="1713309" y="418759"/>
                  <a:pt x="1743192" y="444566"/>
                  <a:pt x="1668623" y="394854"/>
                </a:cubicBezTo>
                <a:lnTo>
                  <a:pt x="1606277" y="353291"/>
                </a:lnTo>
                <a:cubicBezTo>
                  <a:pt x="1595886" y="346364"/>
                  <a:pt x="1586952" y="336458"/>
                  <a:pt x="1575105" y="332509"/>
                </a:cubicBezTo>
                <a:cubicBezTo>
                  <a:pt x="1535904" y="319442"/>
                  <a:pt x="1517319" y="316285"/>
                  <a:pt x="1481587" y="280554"/>
                </a:cubicBezTo>
                <a:cubicBezTo>
                  <a:pt x="1471196" y="270163"/>
                  <a:pt x="1461703" y="258789"/>
                  <a:pt x="1450414" y="249382"/>
                </a:cubicBezTo>
                <a:cubicBezTo>
                  <a:pt x="1363622" y="177057"/>
                  <a:pt x="1479131" y="288490"/>
                  <a:pt x="1388068" y="197427"/>
                </a:cubicBezTo>
                <a:cubicBezTo>
                  <a:pt x="1381141" y="183573"/>
                  <a:pt x="1377203" y="167763"/>
                  <a:pt x="1367287" y="155864"/>
                </a:cubicBezTo>
                <a:cubicBezTo>
                  <a:pt x="1359292" y="146270"/>
                  <a:pt x="1345708" y="143077"/>
                  <a:pt x="1336114" y="135082"/>
                </a:cubicBezTo>
                <a:cubicBezTo>
                  <a:pt x="1324825" y="125674"/>
                  <a:pt x="1314349" y="115198"/>
                  <a:pt x="1304941" y="103909"/>
                </a:cubicBezTo>
                <a:cubicBezTo>
                  <a:pt x="1278136" y="71743"/>
                  <a:pt x="1290486" y="68349"/>
                  <a:pt x="1252987" y="41564"/>
                </a:cubicBezTo>
                <a:cubicBezTo>
                  <a:pt x="1240382" y="32561"/>
                  <a:pt x="1224872" y="28467"/>
                  <a:pt x="1211423" y="20782"/>
                </a:cubicBezTo>
                <a:cubicBezTo>
                  <a:pt x="1200580" y="14586"/>
                  <a:pt x="1190641" y="6927"/>
                  <a:pt x="1180250" y="0"/>
                </a:cubicBezTo>
                <a:cubicBezTo>
                  <a:pt x="1156933" y="6662"/>
                  <a:pt x="1098072" y="15487"/>
                  <a:pt x="1076341" y="41564"/>
                </a:cubicBezTo>
                <a:cubicBezTo>
                  <a:pt x="1026956" y="100825"/>
                  <a:pt x="1087015" y="72641"/>
                  <a:pt x="1024387" y="93518"/>
                </a:cubicBezTo>
                <a:cubicBezTo>
                  <a:pt x="923881" y="168898"/>
                  <a:pt x="1020036" y="84459"/>
                  <a:pt x="972432" y="155864"/>
                </a:cubicBezTo>
                <a:cubicBezTo>
                  <a:pt x="964281" y="168091"/>
                  <a:pt x="950667" y="175747"/>
                  <a:pt x="941259" y="187036"/>
                </a:cubicBezTo>
                <a:cubicBezTo>
                  <a:pt x="933264" y="196630"/>
                  <a:pt x="927404" y="207818"/>
                  <a:pt x="920477" y="218209"/>
                </a:cubicBezTo>
                <a:cubicBezTo>
                  <a:pt x="923941" y="280554"/>
                  <a:pt x="925215" y="343060"/>
                  <a:pt x="930868" y="405245"/>
                </a:cubicBezTo>
                <a:cubicBezTo>
                  <a:pt x="932161" y="419467"/>
                  <a:pt x="935633" y="433683"/>
                  <a:pt x="941259" y="446809"/>
                </a:cubicBezTo>
                <a:cubicBezTo>
                  <a:pt x="946178" y="458288"/>
                  <a:pt x="955114" y="467591"/>
                  <a:pt x="962041" y="477982"/>
                </a:cubicBezTo>
                <a:cubicBezTo>
                  <a:pt x="980505" y="588764"/>
                  <a:pt x="955495" y="497699"/>
                  <a:pt x="1003605" y="581891"/>
                </a:cubicBezTo>
                <a:cubicBezTo>
                  <a:pt x="1009039" y="591401"/>
                  <a:pt x="1008677" y="603489"/>
                  <a:pt x="1013996" y="613064"/>
                </a:cubicBezTo>
                <a:cubicBezTo>
                  <a:pt x="1049651" y="677243"/>
                  <a:pt x="1041195" y="665833"/>
                  <a:pt x="1086732" y="696191"/>
                </a:cubicBezTo>
                <a:cubicBezTo>
                  <a:pt x="1097560" y="728676"/>
                  <a:pt x="1108061" y="769291"/>
                  <a:pt x="1138687" y="789709"/>
                </a:cubicBezTo>
                <a:lnTo>
                  <a:pt x="1169859" y="810491"/>
                </a:lnTo>
                <a:cubicBezTo>
                  <a:pt x="1189732" y="870110"/>
                  <a:pt x="1166018" y="814459"/>
                  <a:pt x="1211423" y="872836"/>
                </a:cubicBezTo>
                <a:cubicBezTo>
                  <a:pt x="1276702" y="956765"/>
                  <a:pt x="1223812" y="915731"/>
                  <a:pt x="1284159" y="955964"/>
                </a:cubicBezTo>
                <a:cubicBezTo>
                  <a:pt x="1304593" y="986614"/>
                  <a:pt x="1306112" y="993307"/>
                  <a:pt x="1336114" y="1018309"/>
                </a:cubicBezTo>
                <a:cubicBezTo>
                  <a:pt x="1345708" y="1026304"/>
                  <a:pt x="1356896" y="1032164"/>
                  <a:pt x="1367287" y="1039091"/>
                </a:cubicBezTo>
                <a:cubicBezTo>
                  <a:pt x="1374214" y="1052945"/>
                  <a:pt x="1377115" y="1069701"/>
                  <a:pt x="1388068" y="1080654"/>
                </a:cubicBezTo>
                <a:cubicBezTo>
                  <a:pt x="1395813" y="1088399"/>
                  <a:pt x="1411496" y="1083300"/>
                  <a:pt x="1419241" y="1091045"/>
                </a:cubicBezTo>
                <a:cubicBezTo>
                  <a:pt x="1430194" y="1101998"/>
                  <a:pt x="1429070" y="1121656"/>
                  <a:pt x="1440023" y="1132609"/>
                </a:cubicBezTo>
                <a:cubicBezTo>
                  <a:pt x="1580739" y="1273327"/>
                  <a:pt x="1445791" y="1102971"/>
                  <a:pt x="1533541" y="1205345"/>
                </a:cubicBezTo>
                <a:cubicBezTo>
                  <a:pt x="1544812" y="1218494"/>
                  <a:pt x="1554648" y="1232816"/>
                  <a:pt x="1564714" y="1246909"/>
                </a:cubicBezTo>
                <a:cubicBezTo>
                  <a:pt x="1571973" y="1257071"/>
                  <a:pt x="1575744" y="1270280"/>
                  <a:pt x="1585496" y="1278082"/>
                </a:cubicBezTo>
                <a:cubicBezTo>
                  <a:pt x="1594049" y="1284924"/>
                  <a:pt x="1606277" y="1285009"/>
                  <a:pt x="1616668" y="1288473"/>
                </a:cubicBezTo>
                <a:cubicBezTo>
                  <a:pt x="1642673" y="1392491"/>
                  <a:pt x="1603573" y="1285768"/>
                  <a:pt x="1658232" y="1340427"/>
                </a:cubicBezTo>
                <a:cubicBezTo>
                  <a:pt x="1676344" y="1358539"/>
                  <a:pt x="1683607" y="1400361"/>
                  <a:pt x="1689405" y="1423554"/>
                </a:cubicBezTo>
                <a:cubicBezTo>
                  <a:pt x="1685941" y="1447800"/>
                  <a:pt x="1694051" y="1476958"/>
                  <a:pt x="1679014" y="1496291"/>
                </a:cubicBezTo>
                <a:cubicBezTo>
                  <a:pt x="1665565" y="1513583"/>
                  <a:pt x="1637007" y="1508937"/>
                  <a:pt x="1616668" y="1517073"/>
                </a:cubicBezTo>
                <a:cubicBezTo>
                  <a:pt x="1598180" y="1524468"/>
                  <a:pt x="1519216" y="1557232"/>
                  <a:pt x="1502368" y="1558636"/>
                </a:cubicBezTo>
                <a:lnTo>
                  <a:pt x="1377677" y="1569027"/>
                </a:lnTo>
                <a:cubicBezTo>
                  <a:pt x="1211423" y="1565563"/>
                  <a:pt x="1045010" y="1566673"/>
                  <a:pt x="878914" y="1558636"/>
                </a:cubicBezTo>
                <a:cubicBezTo>
                  <a:pt x="829988" y="1556269"/>
                  <a:pt x="782125" y="1543263"/>
                  <a:pt x="733441" y="1537854"/>
                </a:cubicBezTo>
                <a:lnTo>
                  <a:pt x="639923" y="1527464"/>
                </a:lnTo>
                <a:cubicBezTo>
                  <a:pt x="612190" y="1524201"/>
                  <a:pt x="584616" y="1519492"/>
                  <a:pt x="556796" y="1517073"/>
                </a:cubicBezTo>
                <a:cubicBezTo>
                  <a:pt x="504922" y="1512562"/>
                  <a:pt x="452887" y="1510146"/>
                  <a:pt x="400932" y="1506682"/>
                </a:cubicBezTo>
                <a:cubicBezTo>
                  <a:pt x="331659" y="1510146"/>
                  <a:pt x="262212" y="1511064"/>
                  <a:pt x="193114" y="1517073"/>
                </a:cubicBezTo>
                <a:cubicBezTo>
                  <a:pt x="182202" y="1518022"/>
                  <a:pt x="172473" y="1524455"/>
                  <a:pt x="161941" y="1527464"/>
                </a:cubicBezTo>
                <a:cubicBezTo>
                  <a:pt x="148209" y="1531387"/>
                  <a:pt x="134232" y="1534391"/>
                  <a:pt x="120377" y="1537854"/>
                </a:cubicBezTo>
                <a:cubicBezTo>
                  <a:pt x="43622" y="1589025"/>
                  <a:pt x="73018" y="1559437"/>
                  <a:pt x="26859" y="1620982"/>
                </a:cubicBezTo>
                <a:cubicBezTo>
                  <a:pt x="19932" y="1641764"/>
                  <a:pt x="-13516" y="1673530"/>
                  <a:pt x="6077" y="1683327"/>
                </a:cubicBezTo>
                <a:cubicBezTo>
                  <a:pt x="19932" y="1690254"/>
                  <a:pt x="35545" y="1694433"/>
                  <a:pt x="47641" y="1704109"/>
                </a:cubicBezTo>
                <a:cubicBezTo>
                  <a:pt x="70591" y="1722469"/>
                  <a:pt x="82105" y="1757160"/>
                  <a:pt x="109987" y="1766454"/>
                </a:cubicBezTo>
                <a:cubicBezTo>
                  <a:pt x="130769" y="1773381"/>
                  <a:pt x="152739" y="1777439"/>
                  <a:pt x="172332" y="1787236"/>
                </a:cubicBezTo>
                <a:cubicBezTo>
                  <a:pt x="186187" y="1794163"/>
                  <a:pt x="199201" y="1803120"/>
                  <a:pt x="213896" y="1808018"/>
                </a:cubicBezTo>
                <a:cubicBezTo>
                  <a:pt x="230651" y="1813603"/>
                  <a:pt x="248532" y="1814945"/>
                  <a:pt x="265850" y="1818409"/>
                </a:cubicBezTo>
                <a:lnTo>
                  <a:pt x="494450" y="1808018"/>
                </a:lnTo>
                <a:cubicBezTo>
                  <a:pt x="525749" y="1805999"/>
                  <a:pt x="556603" y="1797627"/>
                  <a:pt x="587968" y="1797627"/>
                </a:cubicBezTo>
                <a:cubicBezTo>
                  <a:pt x="816594" y="1797627"/>
                  <a:pt x="1045168" y="1804554"/>
                  <a:pt x="1273768" y="1808018"/>
                </a:cubicBezTo>
                <a:cubicBezTo>
                  <a:pt x="1457341" y="1804554"/>
                  <a:pt x="1641036" y="1805166"/>
                  <a:pt x="1824487" y="1797627"/>
                </a:cubicBezTo>
                <a:cubicBezTo>
                  <a:pt x="1894046" y="1794768"/>
                  <a:pt x="1963032" y="1783772"/>
                  <a:pt x="2032305" y="1776845"/>
                </a:cubicBezTo>
                <a:lnTo>
                  <a:pt x="2136214" y="1766454"/>
                </a:lnTo>
                <a:lnTo>
                  <a:pt x="2229732" y="1756064"/>
                </a:lnTo>
                <a:cubicBezTo>
                  <a:pt x="2271252" y="1752110"/>
                  <a:pt x="2312859" y="1749137"/>
                  <a:pt x="2354423" y="1745673"/>
                </a:cubicBezTo>
                <a:lnTo>
                  <a:pt x="2822014" y="1756064"/>
                </a:lnTo>
                <a:cubicBezTo>
                  <a:pt x="2831943" y="1756461"/>
                  <a:pt x="2889938" y="1768399"/>
                  <a:pt x="2905141" y="1776845"/>
                </a:cubicBezTo>
                <a:cubicBezTo>
                  <a:pt x="2926975" y="1788975"/>
                  <a:pt x="2967487" y="1818409"/>
                  <a:pt x="2967487" y="1818409"/>
                </a:cubicBezTo>
                <a:lnTo>
                  <a:pt x="2977877" y="1828800"/>
                </a:lnTo>
                <a:close/>
              </a:path>
            </a:pathLst>
          </a:cu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33092" y="2351698"/>
            <a:ext cx="1926007" cy="461665"/>
          </a:xfrm>
          <a:prstGeom prst="rect">
            <a:avLst/>
          </a:prstGeom>
          <a:noFill/>
        </p:spPr>
        <p:txBody>
          <a:bodyPr wrap="square" rtlCol="0">
            <a:spAutoFit/>
          </a:bodyPr>
          <a:lstStyle/>
          <a:p>
            <a:r>
              <a:rPr lang="en-US" sz="2400" b="1" dirty="0">
                <a:solidFill>
                  <a:srgbClr val="0070C0"/>
                </a:solidFill>
              </a:rPr>
              <a:t>Elastic fibers</a:t>
            </a:r>
          </a:p>
        </p:txBody>
      </p:sp>
    </p:spTree>
    <p:extLst>
      <p:ext uri="{BB962C8B-B14F-4D97-AF65-F5344CB8AC3E}">
        <p14:creationId xmlns:p14="http://schemas.microsoft.com/office/powerpoint/2010/main" val="55787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5505" y="3512457"/>
            <a:ext cx="6096000" cy="3231654"/>
          </a:xfrm>
          <a:prstGeom prst="rect">
            <a:avLst/>
          </a:prstGeom>
          <a:noFill/>
        </p:spPr>
        <p:txBody>
          <a:bodyPr wrap="square" rtlCol="0">
            <a:spAutoFit/>
          </a:bodyPr>
          <a:lstStyle/>
          <a:p>
            <a:r>
              <a:rPr lang="en-US" dirty="0"/>
              <a:t>Link to </a:t>
            </a:r>
            <a:r>
              <a:rPr lang="en-US" u="sng" dirty="0">
                <a:hlinkClick r:id="rId2"/>
              </a:rPr>
              <a:t>SL 112B</a:t>
            </a:r>
            <a:r>
              <a:rPr lang="en-US" u="sng" dirty="0"/>
              <a:t> </a:t>
            </a:r>
            <a:r>
              <a:rPr lang="en-US" dirty="0"/>
              <a:t>and </a:t>
            </a:r>
            <a:r>
              <a:rPr lang="en-US" u="sng" dirty="0">
                <a:hlinkClick r:id="rId3"/>
              </a:rPr>
              <a:t>SL 113</a:t>
            </a:r>
            <a:r>
              <a:rPr lang="en-US" u="sng" dirty="0"/>
              <a:t> </a:t>
            </a:r>
            <a:r>
              <a:rPr lang="en-US" dirty="0"/>
              <a:t>and </a:t>
            </a:r>
            <a:r>
              <a:rPr lang="en-US" u="sng" dirty="0">
                <a:hlinkClick r:id="rId4"/>
              </a:rPr>
              <a:t>SL 059</a:t>
            </a:r>
            <a:r>
              <a:rPr lang="en-US" u="sng" dirty="0"/>
              <a:t> </a:t>
            </a:r>
            <a:r>
              <a:rPr lang="en-US" dirty="0"/>
              <a:t>and </a:t>
            </a:r>
            <a:r>
              <a:rPr lang="en-US" u="sng" dirty="0">
                <a:hlinkClick r:id="rId5"/>
              </a:rPr>
              <a:t>SL 114</a:t>
            </a:r>
            <a:endParaRPr lang="en-US" dirty="0">
              <a:hlinkClick r:id="rId6"/>
            </a:endParaRPr>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bronchus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Mucosa</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Respiratory epithelium</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Thick basement membrane</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Lamina propria</a:t>
            </a:r>
          </a:p>
          <a:p>
            <a:pPr lvl="4"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Glands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Hyaline cartilage plates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Smooth muscle</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bronchiole</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Mucosa</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Respiratory epithelium</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Thick basement membrane</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Lamina propria</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Smooth muscle</a:t>
            </a:r>
          </a:p>
        </p:txBody>
      </p:sp>
      <p:sp>
        <p:nvSpPr>
          <p:cNvPr id="5" name="TextBox 4"/>
          <p:cNvSpPr txBox="1"/>
          <p:nvPr/>
        </p:nvSpPr>
        <p:spPr>
          <a:xfrm>
            <a:off x="1981200" y="1734234"/>
            <a:ext cx="5029200" cy="369332"/>
          </a:xfrm>
          <a:prstGeom prst="rect">
            <a:avLst/>
          </a:prstGeom>
          <a:noFill/>
        </p:spPr>
        <p:txBody>
          <a:bodyPr wrap="square" rtlCol="0">
            <a:spAutoFit/>
          </a:bodyPr>
          <a:lstStyle/>
          <a:p>
            <a:r>
              <a:rPr lang="en-US" b="1" dirty="0">
                <a:hlinkClick r:id="rId7"/>
              </a:rPr>
              <a:t>Video showing bronchi vs. bronchioles – slide 112</a:t>
            </a:r>
            <a:endParaRPr lang="en-US" b="1" dirty="0"/>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BRONCHI AND BRONCHIOLES</a:t>
            </a:r>
          </a:p>
        </p:txBody>
      </p:sp>
    </p:spTree>
    <p:extLst>
      <p:ext uri="{BB962C8B-B14F-4D97-AF65-F5344CB8AC3E}">
        <p14:creationId xmlns:p14="http://schemas.microsoft.com/office/powerpoint/2010/main" val="19701742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400" y="995064"/>
            <a:ext cx="7086600" cy="5837931"/>
          </a:xfrm>
          <a:prstGeom prst="rect">
            <a:avLst/>
          </a:prstGeom>
        </p:spPr>
      </p:pic>
      <p:sp>
        <p:nvSpPr>
          <p:cNvPr id="2" name="TextBox 1"/>
          <p:cNvSpPr txBox="1"/>
          <p:nvPr/>
        </p:nvSpPr>
        <p:spPr>
          <a:xfrm>
            <a:off x="83400" y="533400"/>
            <a:ext cx="90606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1" name="TextBox 10"/>
          <p:cNvSpPr txBox="1"/>
          <p:nvPr/>
        </p:nvSpPr>
        <p:spPr>
          <a:xfrm>
            <a:off x="2362200" y="2994892"/>
            <a:ext cx="1574800" cy="830997"/>
          </a:xfrm>
          <a:prstGeom prst="rect">
            <a:avLst/>
          </a:prstGeom>
          <a:noFill/>
        </p:spPr>
        <p:txBody>
          <a:bodyPr wrap="square" rtlCol="0">
            <a:spAutoFit/>
          </a:bodyPr>
          <a:lstStyle/>
          <a:p>
            <a:r>
              <a:rPr lang="en-US" sz="2400" b="1" dirty="0"/>
              <a:t>Alveolar duct</a:t>
            </a:r>
          </a:p>
        </p:txBody>
      </p:sp>
      <p:sp>
        <p:nvSpPr>
          <p:cNvPr id="7" name="Freeform 6"/>
          <p:cNvSpPr/>
          <p:nvPr/>
        </p:nvSpPr>
        <p:spPr>
          <a:xfrm>
            <a:off x="3472249" y="2631989"/>
            <a:ext cx="2458994" cy="3064526"/>
          </a:xfrm>
          <a:custGeom>
            <a:avLst/>
            <a:gdLst>
              <a:gd name="connsiteX0" fmla="*/ 1828800 w 2458994"/>
              <a:gd name="connsiteY0" fmla="*/ 2718487 h 3064526"/>
              <a:gd name="connsiteX1" fmla="*/ 1878227 w 2458994"/>
              <a:gd name="connsiteY1" fmla="*/ 2656703 h 3064526"/>
              <a:gd name="connsiteX2" fmla="*/ 1940010 w 2458994"/>
              <a:gd name="connsiteY2" fmla="*/ 2582562 h 3064526"/>
              <a:gd name="connsiteX3" fmla="*/ 2001794 w 2458994"/>
              <a:gd name="connsiteY3" fmla="*/ 2471352 h 3064526"/>
              <a:gd name="connsiteX4" fmla="*/ 2014151 w 2458994"/>
              <a:gd name="connsiteY4" fmla="*/ 2421925 h 3064526"/>
              <a:gd name="connsiteX5" fmla="*/ 2063578 w 2458994"/>
              <a:gd name="connsiteY5" fmla="*/ 2310714 h 3064526"/>
              <a:gd name="connsiteX6" fmla="*/ 2100648 w 2458994"/>
              <a:gd name="connsiteY6" fmla="*/ 2224216 h 3064526"/>
              <a:gd name="connsiteX7" fmla="*/ 2137719 w 2458994"/>
              <a:gd name="connsiteY7" fmla="*/ 2150076 h 3064526"/>
              <a:gd name="connsiteX8" fmla="*/ 2162432 w 2458994"/>
              <a:gd name="connsiteY8" fmla="*/ 2075935 h 3064526"/>
              <a:gd name="connsiteX9" fmla="*/ 2174789 w 2458994"/>
              <a:gd name="connsiteY9" fmla="*/ 2038865 h 3064526"/>
              <a:gd name="connsiteX10" fmla="*/ 2199502 w 2458994"/>
              <a:gd name="connsiteY10" fmla="*/ 1940011 h 3064526"/>
              <a:gd name="connsiteX11" fmla="*/ 2224216 w 2458994"/>
              <a:gd name="connsiteY11" fmla="*/ 1804087 h 3064526"/>
              <a:gd name="connsiteX12" fmla="*/ 2248929 w 2458994"/>
              <a:gd name="connsiteY12" fmla="*/ 1692876 h 3064526"/>
              <a:gd name="connsiteX13" fmla="*/ 2273643 w 2458994"/>
              <a:gd name="connsiteY13" fmla="*/ 1655806 h 3064526"/>
              <a:gd name="connsiteX14" fmla="*/ 2298356 w 2458994"/>
              <a:gd name="connsiteY14" fmla="*/ 1581665 h 3064526"/>
              <a:gd name="connsiteX15" fmla="*/ 2347783 w 2458994"/>
              <a:gd name="connsiteY15" fmla="*/ 1507525 h 3064526"/>
              <a:gd name="connsiteX16" fmla="*/ 2372497 w 2458994"/>
              <a:gd name="connsiteY16" fmla="*/ 1470454 h 3064526"/>
              <a:gd name="connsiteX17" fmla="*/ 2384854 w 2458994"/>
              <a:gd name="connsiteY17" fmla="*/ 1433384 h 3064526"/>
              <a:gd name="connsiteX18" fmla="*/ 2434281 w 2458994"/>
              <a:gd name="connsiteY18" fmla="*/ 1359243 h 3064526"/>
              <a:gd name="connsiteX19" fmla="*/ 2458994 w 2458994"/>
              <a:gd name="connsiteY19" fmla="*/ 1235676 h 3064526"/>
              <a:gd name="connsiteX20" fmla="*/ 2446637 w 2458994"/>
              <a:gd name="connsiteY20" fmla="*/ 976184 h 3064526"/>
              <a:gd name="connsiteX21" fmla="*/ 2421924 w 2458994"/>
              <a:gd name="connsiteY21" fmla="*/ 864973 h 3064526"/>
              <a:gd name="connsiteX22" fmla="*/ 2446637 w 2458994"/>
              <a:gd name="connsiteY22" fmla="*/ 543697 h 3064526"/>
              <a:gd name="connsiteX23" fmla="*/ 2458994 w 2458994"/>
              <a:gd name="connsiteY23" fmla="*/ 506627 h 3064526"/>
              <a:gd name="connsiteX24" fmla="*/ 2434281 w 2458994"/>
              <a:gd name="connsiteY24" fmla="*/ 321276 h 3064526"/>
              <a:gd name="connsiteX25" fmla="*/ 2409567 w 2458994"/>
              <a:gd name="connsiteY25" fmla="*/ 284206 h 3064526"/>
              <a:gd name="connsiteX26" fmla="*/ 2298356 w 2458994"/>
              <a:gd name="connsiteY26" fmla="*/ 197708 h 3064526"/>
              <a:gd name="connsiteX27" fmla="*/ 2261286 w 2458994"/>
              <a:gd name="connsiteY27" fmla="*/ 185352 h 3064526"/>
              <a:gd name="connsiteX28" fmla="*/ 2199502 w 2458994"/>
              <a:gd name="connsiteY28" fmla="*/ 160638 h 3064526"/>
              <a:gd name="connsiteX29" fmla="*/ 2100648 w 2458994"/>
              <a:gd name="connsiteY29" fmla="*/ 135925 h 3064526"/>
              <a:gd name="connsiteX30" fmla="*/ 2014151 w 2458994"/>
              <a:gd name="connsiteY30" fmla="*/ 111211 h 3064526"/>
              <a:gd name="connsiteX31" fmla="*/ 1940010 w 2458994"/>
              <a:gd name="connsiteY31" fmla="*/ 86497 h 3064526"/>
              <a:gd name="connsiteX32" fmla="*/ 1902940 w 2458994"/>
              <a:gd name="connsiteY32" fmla="*/ 74141 h 3064526"/>
              <a:gd name="connsiteX33" fmla="*/ 1865870 w 2458994"/>
              <a:gd name="connsiteY33" fmla="*/ 61784 h 3064526"/>
              <a:gd name="connsiteX34" fmla="*/ 1717589 w 2458994"/>
              <a:gd name="connsiteY34" fmla="*/ 24714 h 3064526"/>
              <a:gd name="connsiteX35" fmla="*/ 1668162 w 2458994"/>
              <a:gd name="connsiteY35" fmla="*/ 12357 h 3064526"/>
              <a:gd name="connsiteX36" fmla="*/ 1581665 w 2458994"/>
              <a:gd name="connsiteY36" fmla="*/ 0 h 3064526"/>
              <a:gd name="connsiteX37" fmla="*/ 1433383 w 2458994"/>
              <a:gd name="connsiteY37" fmla="*/ 24714 h 3064526"/>
              <a:gd name="connsiteX38" fmla="*/ 1346886 w 2458994"/>
              <a:gd name="connsiteY38" fmla="*/ 98854 h 3064526"/>
              <a:gd name="connsiteX39" fmla="*/ 1309816 w 2458994"/>
              <a:gd name="connsiteY39" fmla="*/ 111211 h 3064526"/>
              <a:gd name="connsiteX40" fmla="*/ 1272746 w 2458994"/>
              <a:gd name="connsiteY40" fmla="*/ 135925 h 3064526"/>
              <a:gd name="connsiteX41" fmla="*/ 1210962 w 2458994"/>
              <a:gd name="connsiteY41" fmla="*/ 185352 h 3064526"/>
              <a:gd name="connsiteX42" fmla="*/ 1136821 w 2458994"/>
              <a:gd name="connsiteY42" fmla="*/ 234779 h 3064526"/>
              <a:gd name="connsiteX43" fmla="*/ 1025610 w 2458994"/>
              <a:gd name="connsiteY43" fmla="*/ 271849 h 3064526"/>
              <a:gd name="connsiteX44" fmla="*/ 988540 w 2458994"/>
              <a:gd name="connsiteY44" fmla="*/ 284206 h 3064526"/>
              <a:gd name="connsiteX45" fmla="*/ 951470 w 2458994"/>
              <a:gd name="connsiteY45" fmla="*/ 308919 h 3064526"/>
              <a:gd name="connsiteX46" fmla="*/ 902043 w 2458994"/>
              <a:gd name="connsiteY46" fmla="*/ 383060 h 3064526"/>
              <a:gd name="connsiteX47" fmla="*/ 864973 w 2458994"/>
              <a:gd name="connsiteY47" fmla="*/ 494270 h 3064526"/>
              <a:gd name="connsiteX48" fmla="*/ 852616 w 2458994"/>
              <a:gd name="connsiteY48" fmla="*/ 531341 h 3064526"/>
              <a:gd name="connsiteX49" fmla="*/ 840259 w 2458994"/>
              <a:gd name="connsiteY49" fmla="*/ 568411 h 3064526"/>
              <a:gd name="connsiteX50" fmla="*/ 852616 w 2458994"/>
              <a:gd name="connsiteY50" fmla="*/ 729049 h 3064526"/>
              <a:gd name="connsiteX51" fmla="*/ 864973 w 2458994"/>
              <a:gd name="connsiteY51" fmla="*/ 803189 h 3064526"/>
              <a:gd name="connsiteX52" fmla="*/ 852616 w 2458994"/>
              <a:gd name="connsiteY52" fmla="*/ 1013254 h 3064526"/>
              <a:gd name="connsiteX53" fmla="*/ 815546 w 2458994"/>
              <a:gd name="connsiteY53" fmla="*/ 1087395 h 3064526"/>
              <a:gd name="connsiteX54" fmla="*/ 790832 w 2458994"/>
              <a:gd name="connsiteY54" fmla="*/ 1161535 h 3064526"/>
              <a:gd name="connsiteX55" fmla="*/ 716692 w 2458994"/>
              <a:gd name="connsiteY55" fmla="*/ 1309816 h 3064526"/>
              <a:gd name="connsiteX56" fmla="*/ 691978 w 2458994"/>
              <a:gd name="connsiteY56" fmla="*/ 1359243 h 3064526"/>
              <a:gd name="connsiteX57" fmla="*/ 667265 w 2458994"/>
              <a:gd name="connsiteY57" fmla="*/ 1396314 h 3064526"/>
              <a:gd name="connsiteX58" fmla="*/ 642551 w 2458994"/>
              <a:gd name="connsiteY58" fmla="*/ 1470454 h 3064526"/>
              <a:gd name="connsiteX59" fmla="*/ 617837 w 2458994"/>
              <a:gd name="connsiteY59" fmla="*/ 1519881 h 3064526"/>
              <a:gd name="connsiteX60" fmla="*/ 605481 w 2458994"/>
              <a:gd name="connsiteY60" fmla="*/ 1556952 h 3064526"/>
              <a:gd name="connsiteX61" fmla="*/ 580767 w 2458994"/>
              <a:gd name="connsiteY61" fmla="*/ 1594022 h 3064526"/>
              <a:gd name="connsiteX62" fmla="*/ 556054 w 2458994"/>
              <a:gd name="connsiteY62" fmla="*/ 1668162 h 3064526"/>
              <a:gd name="connsiteX63" fmla="*/ 531340 w 2458994"/>
              <a:gd name="connsiteY63" fmla="*/ 1705233 h 3064526"/>
              <a:gd name="connsiteX64" fmla="*/ 506627 w 2458994"/>
              <a:gd name="connsiteY64" fmla="*/ 1779373 h 3064526"/>
              <a:gd name="connsiteX65" fmla="*/ 494270 w 2458994"/>
              <a:gd name="connsiteY65" fmla="*/ 1816443 h 3064526"/>
              <a:gd name="connsiteX66" fmla="*/ 469556 w 2458994"/>
              <a:gd name="connsiteY66" fmla="*/ 1853514 h 3064526"/>
              <a:gd name="connsiteX67" fmla="*/ 432486 w 2458994"/>
              <a:gd name="connsiteY67" fmla="*/ 1952368 h 3064526"/>
              <a:gd name="connsiteX68" fmla="*/ 358346 w 2458994"/>
              <a:gd name="connsiteY68" fmla="*/ 2075935 h 3064526"/>
              <a:gd name="connsiteX69" fmla="*/ 333632 w 2458994"/>
              <a:gd name="connsiteY69" fmla="*/ 2113006 h 3064526"/>
              <a:gd name="connsiteX70" fmla="*/ 308919 w 2458994"/>
              <a:gd name="connsiteY70" fmla="*/ 2150076 h 3064526"/>
              <a:gd name="connsiteX71" fmla="*/ 197708 w 2458994"/>
              <a:gd name="connsiteY71" fmla="*/ 2248930 h 3064526"/>
              <a:gd name="connsiteX72" fmla="*/ 185351 w 2458994"/>
              <a:gd name="connsiteY72" fmla="*/ 2286000 h 3064526"/>
              <a:gd name="connsiteX73" fmla="*/ 123567 w 2458994"/>
              <a:gd name="connsiteY73" fmla="*/ 2347784 h 3064526"/>
              <a:gd name="connsiteX74" fmla="*/ 111210 w 2458994"/>
              <a:gd name="connsiteY74" fmla="*/ 2384854 h 3064526"/>
              <a:gd name="connsiteX75" fmla="*/ 86497 w 2458994"/>
              <a:gd name="connsiteY75" fmla="*/ 2421925 h 3064526"/>
              <a:gd name="connsiteX76" fmla="*/ 74140 w 2458994"/>
              <a:gd name="connsiteY76" fmla="*/ 2458995 h 3064526"/>
              <a:gd name="connsiteX77" fmla="*/ 24713 w 2458994"/>
              <a:gd name="connsiteY77" fmla="*/ 2545492 h 3064526"/>
              <a:gd name="connsiteX78" fmla="*/ 0 w 2458994"/>
              <a:gd name="connsiteY78" fmla="*/ 2631989 h 3064526"/>
              <a:gd name="connsiteX79" fmla="*/ 24713 w 2458994"/>
              <a:gd name="connsiteY79" fmla="*/ 2829697 h 3064526"/>
              <a:gd name="connsiteX80" fmla="*/ 49427 w 2458994"/>
              <a:gd name="connsiteY80" fmla="*/ 2866768 h 3064526"/>
              <a:gd name="connsiteX81" fmla="*/ 123567 w 2458994"/>
              <a:gd name="connsiteY81" fmla="*/ 2928552 h 3064526"/>
              <a:gd name="connsiteX82" fmla="*/ 172994 w 2458994"/>
              <a:gd name="connsiteY82" fmla="*/ 2953265 h 3064526"/>
              <a:gd name="connsiteX83" fmla="*/ 247135 w 2458994"/>
              <a:gd name="connsiteY83" fmla="*/ 2977979 h 3064526"/>
              <a:gd name="connsiteX84" fmla="*/ 308919 w 2458994"/>
              <a:gd name="connsiteY84" fmla="*/ 3002692 h 3064526"/>
              <a:gd name="connsiteX85" fmla="*/ 383059 w 2458994"/>
              <a:gd name="connsiteY85" fmla="*/ 3015049 h 3064526"/>
              <a:gd name="connsiteX86" fmla="*/ 420129 w 2458994"/>
              <a:gd name="connsiteY86" fmla="*/ 3027406 h 3064526"/>
              <a:gd name="connsiteX87" fmla="*/ 518983 w 2458994"/>
              <a:gd name="connsiteY87" fmla="*/ 3039762 h 3064526"/>
              <a:gd name="connsiteX88" fmla="*/ 556054 w 2458994"/>
              <a:gd name="connsiteY88" fmla="*/ 3052119 h 3064526"/>
              <a:gd name="connsiteX89" fmla="*/ 1013254 w 2458994"/>
              <a:gd name="connsiteY89" fmla="*/ 3052119 h 3064526"/>
              <a:gd name="connsiteX90" fmla="*/ 1161535 w 2458994"/>
              <a:gd name="connsiteY90" fmla="*/ 3002692 h 3064526"/>
              <a:gd name="connsiteX91" fmla="*/ 1198605 w 2458994"/>
              <a:gd name="connsiteY91" fmla="*/ 2990335 h 3064526"/>
              <a:gd name="connsiteX92" fmla="*/ 1235675 w 2458994"/>
              <a:gd name="connsiteY92" fmla="*/ 2977979 h 3064526"/>
              <a:gd name="connsiteX93" fmla="*/ 1285102 w 2458994"/>
              <a:gd name="connsiteY93" fmla="*/ 2953265 h 3064526"/>
              <a:gd name="connsiteX94" fmla="*/ 1359243 w 2458994"/>
              <a:gd name="connsiteY94" fmla="*/ 2928552 h 3064526"/>
              <a:gd name="connsiteX95" fmla="*/ 1433383 w 2458994"/>
              <a:gd name="connsiteY95" fmla="*/ 2903838 h 3064526"/>
              <a:gd name="connsiteX96" fmla="*/ 1470454 w 2458994"/>
              <a:gd name="connsiteY96" fmla="*/ 2891481 h 3064526"/>
              <a:gd name="connsiteX97" fmla="*/ 1594021 w 2458994"/>
              <a:gd name="connsiteY97" fmla="*/ 2829697 h 3064526"/>
              <a:gd name="connsiteX98" fmla="*/ 1680519 w 2458994"/>
              <a:gd name="connsiteY98" fmla="*/ 2792627 h 3064526"/>
              <a:gd name="connsiteX99" fmla="*/ 1717589 w 2458994"/>
              <a:gd name="connsiteY99" fmla="*/ 2767914 h 3064526"/>
              <a:gd name="connsiteX100" fmla="*/ 1754659 w 2458994"/>
              <a:gd name="connsiteY100" fmla="*/ 2755557 h 3064526"/>
              <a:gd name="connsiteX101" fmla="*/ 1791729 w 2458994"/>
              <a:gd name="connsiteY101" fmla="*/ 2730843 h 3064526"/>
              <a:gd name="connsiteX102" fmla="*/ 1828800 w 2458994"/>
              <a:gd name="connsiteY102" fmla="*/ 2718487 h 306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458994" h="3064526">
                <a:moveTo>
                  <a:pt x="1828800" y="2718487"/>
                </a:moveTo>
                <a:cubicBezTo>
                  <a:pt x="1843216" y="2706130"/>
                  <a:pt x="1860860" y="2676551"/>
                  <a:pt x="1878227" y="2656703"/>
                </a:cubicBezTo>
                <a:cubicBezTo>
                  <a:pt x="1944824" y="2580592"/>
                  <a:pt x="1889435" y="2658428"/>
                  <a:pt x="1940010" y="2582562"/>
                </a:cubicBezTo>
                <a:cubicBezTo>
                  <a:pt x="1968429" y="2468890"/>
                  <a:pt x="1926749" y="2606432"/>
                  <a:pt x="2001794" y="2471352"/>
                </a:cubicBezTo>
                <a:cubicBezTo>
                  <a:pt x="2010042" y="2456506"/>
                  <a:pt x="2009271" y="2438192"/>
                  <a:pt x="2014151" y="2421925"/>
                </a:cubicBezTo>
                <a:cubicBezTo>
                  <a:pt x="2038214" y="2341716"/>
                  <a:pt x="2027463" y="2364887"/>
                  <a:pt x="2063578" y="2310714"/>
                </a:cubicBezTo>
                <a:cubicBezTo>
                  <a:pt x="2089295" y="2207848"/>
                  <a:pt x="2057982" y="2309550"/>
                  <a:pt x="2100648" y="2224216"/>
                </a:cubicBezTo>
                <a:cubicBezTo>
                  <a:pt x="2151800" y="2121911"/>
                  <a:pt x="2066901" y="2256300"/>
                  <a:pt x="2137719" y="2150076"/>
                </a:cubicBezTo>
                <a:lnTo>
                  <a:pt x="2162432" y="2075935"/>
                </a:lnTo>
                <a:cubicBezTo>
                  <a:pt x="2166551" y="2063578"/>
                  <a:pt x="2172235" y="2051637"/>
                  <a:pt x="2174789" y="2038865"/>
                </a:cubicBezTo>
                <a:cubicBezTo>
                  <a:pt x="2189700" y="1964309"/>
                  <a:pt x="2180505" y="1997006"/>
                  <a:pt x="2199502" y="1940011"/>
                </a:cubicBezTo>
                <a:cubicBezTo>
                  <a:pt x="2220922" y="1790072"/>
                  <a:pt x="2200911" y="1908959"/>
                  <a:pt x="2224216" y="1804087"/>
                </a:cubicBezTo>
                <a:cubicBezTo>
                  <a:pt x="2226921" y="1791915"/>
                  <a:pt x="2241977" y="1709097"/>
                  <a:pt x="2248929" y="1692876"/>
                </a:cubicBezTo>
                <a:cubicBezTo>
                  <a:pt x="2254779" y="1679226"/>
                  <a:pt x="2265405" y="1668163"/>
                  <a:pt x="2273643" y="1655806"/>
                </a:cubicBezTo>
                <a:cubicBezTo>
                  <a:pt x="2281881" y="1631092"/>
                  <a:pt x="2283906" y="1603340"/>
                  <a:pt x="2298356" y="1581665"/>
                </a:cubicBezTo>
                <a:lnTo>
                  <a:pt x="2347783" y="1507525"/>
                </a:lnTo>
                <a:cubicBezTo>
                  <a:pt x="2356021" y="1495168"/>
                  <a:pt x="2367801" y="1484543"/>
                  <a:pt x="2372497" y="1470454"/>
                </a:cubicBezTo>
                <a:cubicBezTo>
                  <a:pt x="2376616" y="1458097"/>
                  <a:pt x="2378528" y="1444770"/>
                  <a:pt x="2384854" y="1433384"/>
                </a:cubicBezTo>
                <a:cubicBezTo>
                  <a:pt x="2399279" y="1407420"/>
                  <a:pt x="2434281" y="1359243"/>
                  <a:pt x="2434281" y="1359243"/>
                </a:cubicBezTo>
                <a:cubicBezTo>
                  <a:pt x="2449497" y="1313593"/>
                  <a:pt x="2458994" y="1292468"/>
                  <a:pt x="2458994" y="1235676"/>
                </a:cubicBezTo>
                <a:cubicBezTo>
                  <a:pt x="2458994" y="1149081"/>
                  <a:pt x="2453278" y="1062524"/>
                  <a:pt x="2446637" y="976184"/>
                </a:cubicBezTo>
                <a:cubicBezTo>
                  <a:pt x="2444893" y="953517"/>
                  <a:pt x="2428101" y="889679"/>
                  <a:pt x="2421924" y="864973"/>
                </a:cubicBezTo>
                <a:cubicBezTo>
                  <a:pt x="2428163" y="733964"/>
                  <a:pt x="2419026" y="654145"/>
                  <a:pt x="2446637" y="543697"/>
                </a:cubicBezTo>
                <a:cubicBezTo>
                  <a:pt x="2449796" y="531061"/>
                  <a:pt x="2454875" y="518984"/>
                  <a:pt x="2458994" y="506627"/>
                </a:cubicBezTo>
                <a:cubicBezTo>
                  <a:pt x="2456235" y="473515"/>
                  <a:pt x="2459516" y="371746"/>
                  <a:pt x="2434281" y="321276"/>
                </a:cubicBezTo>
                <a:cubicBezTo>
                  <a:pt x="2427639" y="307993"/>
                  <a:pt x="2419074" y="295615"/>
                  <a:pt x="2409567" y="284206"/>
                </a:cubicBezTo>
                <a:cubicBezTo>
                  <a:pt x="2384962" y="254680"/>
                  <a:pt x="2330154" y="208307"/>
                  <a:pt x="2298356" y="197708"/>
                </a:cubicBezTo>
                <a:cubicBezTo>
                  <a:pt x="2285999" y="193589"/>
                  <a:pt x="2273482" y="189925"/>
                  <a:pt x="2261286" y="185352"/>
                </a:cubicBezTo>
                <a:cubicBezTo>
                  <a:pt x="2240517" y="177564"/>
                  <a:pt x="2220702" y="167161"/>
                  <a:pt x="2199502" y="160638"/>
                </a:cubicBezTo>
                <a:cubicBezTo>
                  <a:pt x="2167039" y="150649"/>
                  <a:pt x="2132870" y="146666"/>
                  <a:pt x="2100648" y="135925"/>
                </a:cubicBezTo>
                <a:cubicBezTo>
                  <a:pt x="1976076" y="94400"/>
                  <a:pt x="2169297" y="157756"/>
                  <a:pt x="2014151" y="111211"/>
                </a:cubicBezTo>
                <a:cubicBezTo>
                  <a:pt x="1989199" y="103725"/>
                  <a:pt x="1964724" y="94735"/>
                  <a:pt x="1940010" y="86497"/>
                </a:cubicBezTo>
                <a:lnTo>
                  <a:pt x="1902940" y="74141"/>
                </a:lnTo>
                <a:cubicBezTo>
                  <a:pt x="1890583" y="70022"/>
                  <a:pt x="1878506" y="64943"/>
                  <a:pt x="1865870" y="61784"/>
                </a:cubicBezTo>
                <a:lnTo>
                  <a:pt x="1717589" y="24714"/>
                </a:lnTo>
                <a:cubicBezTo>
                  <a:pt x="1701113" y="20595"/>
                  <a:pt x="1684974" y="14759"/>
                  <a:pt x="1668162" y="12357"/>
                </a:cubicBezTo>
                <a:lnTo>
                  <a:pt x="1581665" y="0"/>
                </a:lnTo>
                <a:cubicBezTo>
                  <a:pt x="1546425" y="3916"/>
                  <a:pt x="1474787" y="4012"/>
                  <a:pt x="1433383" y="24714"/>
                </a:cubicBezTo>
                <a:cubicBezTo>
                  <a:pt x="1369909" y="56450"/>
                  <a:pt x="1417823" y="48184"/>
                  <a:pt x="1346886" y="98854"/>
                </a:cubicBezTo>
                <a:cubicBezTo>
                  <a:pt x="1336287" y="106425"/>
                  <a:pt x="1321466" y="105386"/>
                  <a:pt x="1309816" y="111211"/>
                </a:cubicBezTo>
                <a:cubicBezTo>
                  <a:pt x="1296533" y="117853"/>
                  <a:pt x="1285103" y="127687"/>
                  <a:pt x="1272746" y="135925"/>
                </a:cubicBezTo>
                <a:cubicBezTo>
                  <a:pt x="1227082" y="204419"/>
                  <a:pt x="1274158" y="150243"/>
                  <a:pt x="1210962" y="185352"/>
                </a:cubicBezTo>
                <a:cubicBezTo>
                  <a:pt x="1184998" y="199777"/>
                  <a:pt x="1164999" y="225386"/>
                  <a:pt x="1136821" y="234779"/>
                </a:cubicBezTo>
                <a:lnTo>
                  <a:pt x="1025610" y="271849"/>
                </a:lnTo>
                <a:cubicBezTo>
                  <a:pt x="1013253" y="275968"/>
                  <a:pt x="999378" y="276981"/>
                  <a:pt x="988540" y="284206"/>
                </a:cubicBezTo>
                <a:lnTo>
                  <a:pt x="951470" y="308919"/>
                </a:lnTo>
                <a:cubicBezTo>
                  <a:pt x="934994" y="333633"/>
                  <a:pt x="911436" y="354882"/>
                  <a:pt x="902043" y="383060"/>
                </a:cubicBezTo>
                <a:lnTo>
                  <a:pt x="864973" y="494270"/>
                </a:lnTo>
                <a:lnTo>
                  <a:pt x="852616" y="531341"/>
                </a:lnTo>
                <a:lnTo>
                  <a:pt x="840259" y="568411"/>
                </a:lnTo>
                <a:cubicBezTo>
                  <a:pt x="844378" y="621957"/>
                  <a:pt x="846994" y="675640"/>
                  <a:pt x="852616" y="729049"/>
                </a:cubicBezTo>
                <a:cubicBezTo>
                  <a:pt x="855239" y="753966"/>
                  <a:pt x="864973" y="778135"/>
                  <a:pt x="864973" y="803189"/>
                </a:cubicBezTo>
                <a:cubicBezTo>
                  <a:pt x="864973" y="873332"/>
                  <a:pt x="859596" y="943459"/>
                  <a:pt x="852616" y="1013254"/>
                </a:cubicBezTo>
                <a:cubicBezTo>
                  <a:pt x="848255" y="1056865"/>
                  <a:pt x="833013" y="1048094"/>
                  <a:pt x="815546" y="1087395"/>
                </a:cubicBezTo>
                <a:cubicBezTo>
                  <a:pt x="804966" y="1111200"/>
                  <a:pt x="805282" y="1139860"/>
                  <a:pt x="790832" y="1161535"/>
                </a:cubicBezTo>
                <a:cubicBezTo>
                  <a:pt x="649167" y="1374033"/>
                  <a:pt x="819021" y="1105162"/>
                  <a:pt x="716692" y="1309816"/>
                </a:cubicBezTo>
                <a:cubicBezTo>
                  <a:pt x="708454" y="1326292"/>
                  <a:pt x="701117" y="1343250"/>
                  <a:pt x="691978" y="1359243"/>
                </a:cubicBezTo>
                <a:cubicBezTo>
                  <a:pt x="684610" y="1372137"/>
                  <a:pt x="673297" y="1382743"/>
                  <a:pt x="667265" y="1396314"/>
                </a:cubicBezTo>
                <a:cubicBezTo>
                  <a:pt x="656685" y="1420119"/>
                  <a:pt x="654201" y="1447154"/>
                  <a:pt x="642551" y="1470454"/>
                </a:cubicBezTo>
                <a:cubicBezTo>
                  <a:pt x="634313" y="1486930"/>
                  <a:pt x="625093" y="1502950"/>
                  <a:pt x="617837" y="1519881"/>
                </a:cubicBezTo>
                <a:cubicBezTo>
                  <a:pt x="612706" y="1531853"/>
                  <a:pt x="611306" y="1545302"/>
                  <a:pt x="605481" y="1556952"/>
                </a:cubicBezTo>
                <a:cubicBezTo>
                  <a:pt x="598840" y="1570235"/>
                  <a:pt x="586799" y="1580451"/>
                  <a:pt x="580767" y="1594022"/>
                </a:cubicBezTo>
                <a:cubicBezTo>
                  <a:pt x="570187" y="1617827"/>
                  <a:pt x="570504" y="1646487"/>
                  <a:pt x="556054" y="1668162"/>
                </a:cubicBezTo>
                <a:cubicBezTo>
                  <a:pt x="547816" y="1680519"/>
                  <a:pt x="537372" y="1691662"/>
                  <a:pt x="531340" y="1705233"/>
                </a:cubicBezTo>
                <a:cubicBezTo>
                  <a:pt x="520760" y="1729038"/>
                  <a:pt x="514865" y="1754660"/>
                  <a:pt x="506627" y="1779373"/>
                </a:cubicBezTo>
                <a:cubicBezTo>
                  <a:pt x="502508" y="1791730"/>
                  <a:pt x="501495" y="1805605"/>
                  <a:pt x="494270" y="1816443"/>
                </a:cubicBezTo>
                <a:cubicBezTo>
                  <a:pt x="486032" y="1828800"/>
                  <a:pt x="476198" y="1840231"/>
                  <a:pt x="469556" y="1853514"/>
                </a:cubicBezTo>
                <a:cubicBezTo>
                  <a:pt x="418365" y="1955895"/>
                  <a:pt x="464565" y="1877515"/>
                  <a:pt x="432486" y="1952368"/>
                </a:cubicBezTo>
                <a:cubicBezTo>
                  <a:pt x="409687" y="2005566"/>
                  <a:pt x="393486" y="2023225"/>
                  <a:pt x="358346" y="2075935"/>
                </a:cubicBezTo>
                <a:lnTo>
                  <a:pt x="333632" y="2113006"/>
                </a:lnTo>
                <a:cubicBezTo>
                  <a:pt x="325394" y="2125363"/>
                  <a:pt x="319420" y="2139575"/>
                  <a:pt x="308919" y="2150076"/>
                </a:cubicBezTo>
                <a:cubicBezTo>
                  <a:pt x="224277" y="2234717"/>
                  <a:pt x="263858" y="2204829"/>
                  <a:pt x="197708" y="2248930"/>
                </a:cubicBezTo>
                <a:cubicBezTo>
                  <a:pt x="193589" y="2261287"/>
                  <a:pt x="193488" y="2275829"/>
                  <a:pt x="185351" y="2286000"/>
                </a:cubicBezTo>
                <a:cubicBezTo>
                  <a:pt x="119448" y="2368379"/>
                  <a:pt x="172995" y="2248931"/>
                  <a:pt x="123567" y="2347784"/>
                </a:cubicBezTo>
                <a:cubicBezTo>
                  <a:pt x="117742" y="2359434"/>
                  <a:pt x="117035" y="2373204"/>
                  <a:pt x="111210" y="2384854"/>
                </a:cubicBezTo>
                <a:cubicBezTo>
                  <a:pt x="104568" y="2398137"/>
                  <a:pt x="93139" y="2408642"/>
                  <a:pt x="86497" y="2421925"/>
                </a:cubicBezTo>
                <a:cubicBezTo>
                  <a:pt x="80672" y="2433575"/>
                  <a:pt x="79965" y="2447345"/>
                  <a:pt x="74140" y="2458995"/>
                </a:cubicBezTo>
                <a:cubicBezTo>
                  <a:pt x="12089" y="2583097"/>
                  <a:pt x="89707" y="2393842"/>
                  <a:pt x="24713" y="2545492"/>
                </a:cubicBezTo>
                <a:cubicBezTo>
                  <a:pt x="14075" y="2570314"/>
                  <a:pt x="6271" y="2606902"/>
                  <a:pt x="0" y="2631989"/>
                </a:cubicBezTo>
                <a:cubicBezTo>
                  <a:pt x="2359" y="2662655"/>
                  <a:pt x="-1960" y="2776351"/>
                  <a:pt x="24713" y="2829697"/>
                </a:cubicBezTo>
                <a:cubicBezTo>
                  <a:pt x="31355" y="2842980"/>
                  <a:pt x="39919" y="2855359"/>
                  <a:pt x="49427" y="2866768"/>
                </a:cubicBezTo>
                <a:cubicBezTo>
                  <a:pt x="72659" y="2894646"/>
                  <a:pt x="92642" y="2910880"/>
                  <a:pt x="123567" y="2928552"/>
                </a:cubicBezTo>
                <a:cubicBezTo>
                  <a:pt x="139560" y="2937691"/>
                  <a:pt x="155891" y="2946424"/>
                  <a:pt x="172994" y="2953265"/>
                </a:cubicBezTo>
                <a:cubicBezTo>
                  <a:pt x="197181" y="2962940"/>
                  <a:pt x="222948" y="2968304"/>
                  <a:pt x="247135" y="2977979"/>
                </a:cubicBezTo>
                <a:cubicBezTo>
                  <a:pt x="267730" y="2986217"/>
                  <a:pt x="287520" y="2996856"/>
                  <a:pt x="308919" y="3002692"/>
                </a:cubicBezTo>
                <a:cubicBezTo>
                  <a:pt x="333090" y="3009284"/>
                  <a:pt x="358601" y="3009614"/>
                  <a:pt x="383059" y="3015049"/>
                </a:cubicBezTo>
                <a:cubicBezTo>
                  <a:pt x="395774" y="3017875"/>
                  <a:pt x="407314" y="3025076"/>
                  <a:pt x="420129" y="3027406"/>
                </a:cubicBezTo>
                <a:cubicBezTo>
                  <a:pt x="452801" y="3033346"/>
                  <a:pt x="486032" y="3035643"/>
                  <a:pt x="518983" y="3039762"/>
                </a:cubicBezTo>
                <a:cubicBezTo>
                  <a:pt x="531340" y="3043881"/>
                  <a:pt x="543118" y="3050597"/>
                  <a:pt x="556054" y="3052119"/>
                </a:cubicBezTo>
                <a:cubicBezTo>
                  <a:pt x="746878" y="3074569"/>
                  <a:pt x="797185" y="3061513"/>
                  <a:pt x="1013254" y="3052119"/>
                </a:cubicBezTo>
                <a:lnTo>
                  <a:pt x="1161535" y="3002692"/>
                </a:lnTo>
                <a:lnTo>
                  <a:pt x="1198605" y="2990335"/>
                </a:lnTo>
                <a:cubicBezTo>
                  <a:pt x="1210962" y="2986216"/>
                  <a:pt x="1224025" y="2983804"/>
                  <a:pt x="1235675" y="2977979"/>
                </a:cubicBezTo>
                <a:cubicBezTo>
                  <a:pt x="1252151" y="2969741"/>
                  <a:pt x="1267999" y="2960106"/>
                  <a:pt x="1285102" y="2953265"/>
                </a:cubicBezTo>
                <a:cubicBezTo>
                  <a:pt x="1309289" y="2943590"/>
                  <a:pt x="1334529" y="2936790"/>
                  <a:pt x="1359243" y="2928552"/>
                </a:cubicBezTo>
                <a:lnTo>
                  <a:pt x="1433383" y="2903838"/>
                </a:lnTo>
                <a:cubicBezTo>
                  <a:pt x="1445740" y="2899719"/>
                  <a:pt x="1459616" y="2898706"/>
                  <a:pt x="1470454" y="2891481"/>
                </a:cubicBezTo>
                <a:cubicBezTo>
                  <a:pt x="1558724" y="2832634"/>
                  <a:pt x="1515779" y="2849258"/>
                  <a:pt x="1594021" y="2829697"/>
                </a:cubicBezTo>
                <a:cubicBezTo>
                  <a:pt x="1687092" y="2767652"/>
                  <a:pt x="1568805" y="2840504"/>
                  <a:pt x="1680519" y="2792627"/>
                </a:cubicBezTo>
                <a:cubicBezTo>
                  <a:pt x="1694169" y="2786777"/>
                  <a:pt x="1704306" y="2774555"/>
                  <a:pt x="1717589" y="2767914"/>
                </a:cubicBezTo>
                <a:cubicBezTo>
                  <a:pt x="1729239" y="2762089"/>
                  <a:pt x="1743009" y="2761382"/>
                  <a:pt x="1754659" y="2755557"/>
                </a:cubicBezTo>
                <a:cubicBezTo>
                  <a:pt x="1767942" y="2748915"/>
                  <a:pt x="1778446" y="2737484"/>
                  <a:pt x="1791729" y="2730843"/>
                </a:cubicBezTo>
                <a:cubicBezTo>
                  <a:pt x="1803379" y="2725018"/>
                  <a:pt x="1814384" y="2730844"/>
                  <a:pt x="1828800" y="2718487"/>
                </a:cubicBezTo>
                <a:close/>
              </a:path>
            </a:pathLst>
          </a:custGeom>
          <a:no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95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33400"/>
            <a:ext cx="9143999"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tissue.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1219200"/>
            <a:ext cx="6446520" cy="5318760"/>
          </a:xfrm>
          <a:prstGeom prst="rect">
            <a:avLst/>
          </a:prstGeom>
        </p:spPr>
      </p:pic>
      <p:sp>
        <p:nvSpPr>
          <p:cNvPr id="9" name="TextBox 8"/>
          <p:cNvSpPr txBox="1"/>
          <p:nvPr/>
        </p:nvSpPr>
        <p:spPr>
          <a:xfrm>
            <a:off x="5989351" y="1364397"/>
            <a:ext cx="1926007" cy="830997"/>
          </a:xfrm>
          <a:prstGeom prst="rect">
            <a:avLst/>
          </a:prstGeom>
          <a:noFill/>
        </p:spPr>
        <p:txBody>
          <a:bodyPr wrap="square" rtlCol="0">
            <a:spAutoFit/>
          </a:bodyPr>
          <a:lstStyle/>
          <a:p>
            <a:r>
              <a:rPr lang="en-US" sz="2400" b="1" dirty="0">
                <a:solidFill>
                  <a:srgbClr val="FFFF00"/>
                </a:solidFill>
              </a:rPr>
              <a:t>Smooth muscle</a:t>
            </a:r>
          </a:p>
        </p:txBody>
      </p:sp>
      <p:cxnSp>
        <p:nvCxnSpPr>
          <p:cNvPr id="12" name="Straight Arrow Connector 11"/>
          <p:cNvCxnSpPr/>
          <p:nvPr/>
        </p:nvCxnSpPr>
        <p:spPr>
          <a:xfrm flipH="1">
            <a:off x="5720142" y="2235200"/>
            <a:ext cx="558738" cy="392221"/>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502507" y="3369101"/>
            <a:ext cx="573235" cy="2286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456619" y="3810218"/>
            <a:ext cx="676387" cy="175829"/>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23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cells and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17135" y="408772"/>
            <a:ext cx="5862935" cy="7035522"/>
          </a:xfrm>
          <a:prstGeom prst="rect">
            <a:avLst/>
          </a:prstGeom>
        </p:spPr>
      </p:pic>
      <p:cxnSp>
        <p:nvCxnSpPr>
          <p:cNvPr id="9" name="Straight Arrow Connector 8"/>
          <p:cNvCxnSpPr/>
          <p:nvPr/>
        </p:nvCxnSpPr>
        <p:spPr>
          <a:xfrm flipH="1">
            <a:off x="7223760" y="5628640"/>
            <a:ext cx="457200" cy="68580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162800" y="4807803"/>
            <a:ext cx="1926007" cy="830997"/>
          </a:xfrm>
          <a:prstGeom prst="rect">
            <a:avLst/>
          </a:prstGeom>
          <a:noFill/>
        </p:spPr>
        <p:txBody>
          <a:bodyPr wrap="square" rtlCol="0">
            <a:spAutoFit/>
          </a:bodyPr>
          <a:lstStyle/>
          <a:p>
            <a:r>
              <a:rPr lang="en-US" sz="2400" b="1" dirty="0">
                <a:solidFill>
                  <a:srgbClr val="002060"/>
                </a:solidFill>
              </a:rPr>
              <a:t>Type I pneumocyte</a:t>
            </a:r>
          </a:p>
        </p:txBody>
      </p:sp>
    </p:spTree>
    <p:extLst>
      <p:ext uri="{BB962C8B-B14F-4D97-AF65-F5344CB8AC3E}">
        <p14:creationId xmlns:p14="http://schemas.microsoft.com/office/powerpoint/2010/main" val="58944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014412"/>
            <a:ext cx="6400800" cy="5733579"/>
          </a:xfrm>
          <a:prstGeom prst="rect">
            <a:avLst/>
          </a:prstGeom>
        </p:spPr>
      </p:pic>
      <p:sp>
        <p:nvSpPr>
          <p:cNvPr id="2" name="TextBox 1"/>
          <p:cNvSpPr txBox="1"/>
          <p:nvPr/>
        </p:nvSpPr>
        <p:spPr>
          <a:xfrm>
            <a:off x="83400" y="533400"/>
            <a:ext cx="90606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6" name="TextBox 5"/>
          <p:cNvSpPr txBox="1"/>
          <p:nvPr/>
        </p:nvSpPr>
        <p:spPr>
          <a:xfrm>
            <a:off x="2683494" y="2634705"/>
            <a:ext cx="1752600" cy="830997"/>
          </a:xfrm>
          <a:prstGeom prst="rect">
            <a:avLst/>
          </a:prstGeom>
          <a:noFill/>
          <a:ln>
            <a:noFill/>
          </a:ln>
        </p:spPr>
        <p:txBody>
          <a:bodyPr wrap="square" rtlCol="0">
            <a:spAutoFit/>
          </a:bodyPr>
          <a:lstStyle/>
          <a:p>
            <a:r>
              <a:rPr lang="en-US" sz="2400" b="1" dirty="0">
                <a:solidFill>
                  <a:srgbClr val="FF0000"/>
                </a:solidFill>
              </a:rPr>
              <a:t>Terminal bronchiole</a:t>
            </a:r>
          </a:p>
        </p:txBody>
      </p:sp>
      <p:sp>
        <p:nvSpPr>
          <p:cNvPr id="4" name="Freeform 3"/>
          <p:cNvSpPr/>
          <p:nvPr/>
        </p:nvSpPr>
        <p:spPr>
          <a:xfrm>
            <a:off x="5090984" y="4374226"/>
            <a:ext cx="1647849" cy="1495233"/>
          </a:xfrm>
          <a:custGeom>
            <a:avLst/>
            <a:gdLst>
              <a:gd name="connsiteX0" fmla="*/ 1050324 w 1647849"/>
              <a:gd name="connsiteY0" fmla="*/ 66 h 1495233"/>
              <a:gd name="connsiteX1" fmla="*/ 976184 w 1647849"/>
              <a:gd name="connsiteY1" fmla="*/ 24779 h 1495233"/>
              <a:gd name="connsiteX2" fmla="*/ 914400 w 1647849"/>
              <a:gd name="connsiteY2" fmla="*/ 37136 h 1495233"/>
              <a:gd name="connsiteX3" fmla="*/ 864973 w 1647849"/>
              <a:gd name="connsiteY3" fmla="*/ 49493 h 1495233"/>
              <a:gd name="connsiteX4" fmla="*/ 630194 w 1647849"/>
              <a:gd name="connsiteY4" fmla="*/ 86563 h 1495233"/>
              <a:gd name="connsiteX5" fmla="*/ 531340 w 1647849"/>
              <a:gd name="connsiteY5" fmla="*/ 135990 h 1495233"/>
              <a:gd name="connsiteX6" fmla="*/ 457200 w 1647849"/>
              <a:gd name="connsiteY6" fmla="*/ 160704 h 1495233"/>
              <a:gd name="connsiteX7" fmla="*/ 420130 w 1647849"/>
              <a:gd name="connsiteY7" fmla="*/ 173060 h 1495233"/>
              <a:gd name="connsiteX8" fmla="*/ 345989 w 1647849"/>
              <a:gd name="connsiteY8" fmla="*/ 247201 h 1495233"/>
              <a:gd name="connsiteX9" fmla="*/ 321275 w 1647849"/>
              <a:gd name="connsiteY9" fmla="*/ 284271 h 1495233"/>
              <a:gd name="connsiteX10" fmla="*/ 247135 w 1647849"/>
              <a:gd name="connsiteY10" fmla="*/ 358412 h 1495233"/>
              <a:gd name="connsiteX11" fmla="*/ 197708 w 1647849"/>
              <a:gd name="connsiteY11" fmla="*/ 432552 h 1495233"/>
              <a:gd name="connsiteX12" fmla="*/ 172994 w 1647849"/>
              <a:gd name="connsiteY12" fmla="*/ 481979 h 1495233"/>
              <a:gd name="connsiteX13" fmla="*/ 123567 w 1647849"/>
              <a:gd name="connsiteY13" fmla="*/ 531406 h 1495233"/>
              <a:gd name="connsiteX14" fmla="*/ 98854 w 1647849"/>
              <a:gd name="connsiteY14" fmla="*/ 605547 h 1495233"/>
              <a:gd name="connsiteX15" fmla="*/ 74140 w 1647849"/>
              <a:gd name="connsiteY15" fmla="*/ 654974 h 1495233"/>
              <a:gd name="connsiteX16" fmla="*/ 49427 w 1647849"/>
              <a:gd name="connsiteY16" fmla="*/ 729115 h 1495233"/>
              <a:gd name="connsiteX17" fmla="*/ 37070 w 1647849"/>
              <a:gd name="connsiteY17" fmla="*/ 790898 h 1495233"/>
              <a:gd name="connsiteX18" fmla="*/ 12357 w 1647849"/>
              <a:gd name="connsiteY18" fmla="*/ 827969 h 1495233"/>
              <a:gd name="connsiteX19" fmla="*/ 0 w 1647849"/>
              <a:gd name="connsiteY19" fmla="*/ 914466 h 1495233"/>
              <a:gd name="connsiteX20" fmla="*/ 12357 w 1647849"/>
              <a:gd name="connsiteY20" fmla="*/ 1173958 h 1495233"/>
              <a:gd name="connsiteX21" fmla="*/ 24713 w 1647849"/>
              <a:gd name="connsiteY21" fmla="*/ 1211028 h 1495233"/>
              <a:gd name="connsiteX22" fmla="*/ 37070 w 1647849"/>
              <a:gd name="connsiteY22" fmla="*/ 1272812 h 1495233"/>
              <a:gd name="connsiteX23" fmla="*/ 49427 w 1647849"/>
              <a:gd name="connsiteY23" fmla="*/ 1309882 h 1495233"/>
              <a:gd name="connsiteX24" fmla="*/ 86497 w 1647849"/>
              <a:gd name="connsiteY24" fmla="*/ 1322239 h 1495233"/>
              <a:gd name="connsiteX25" fmla="*/ 148281 w 1647849"/>
              <a:gd name="connsiteY25" fmla="*/ 1396379 h 1495233"/>
              <a:gd name="connsiteX26" fmla="*/ 185351 w 1647849"/>
              <a:gd name="connsiteY26" fmla="*/ 1408736 h 1495233"/>
              <a:gd name="connsiteX27" fmla="*/ 271848 w 1647849"/>
              <a:gd name="connsiteY27" fmla="*/ 1458163 h 1495233"/>
              <a:gd name="connsiteX28" fmla="*/ 345989 w 1647849"/>
              <a:gd name="connsiteY28" fmla="*/ 1470520 h 1495233"/>
              <a:gd name="connsiteX29" fmla="*/ 518984 w 1647849"/>
              <a:gd name="connsiteY29" fmla="*/ 1495233 h 1495233"/>
              <a:gd name="connsiteX30" fmla="*/ 926757 w 1647849"/>
              <a:gd name="connsiteY30" fmla="*/ 1470520 h 1495233"/>
              <a:gd name="connsiteX31" fmla="*/ 1050324 w 1647849"/>
              <a:gd name="connsiteY31" fmla="*/ 1433450 h 1495233"/>
              <a:gd name="connsiteX32" fmla="*/ 1124465 w 1647849"/>
              <a:gd name="connsiteY32" fmla="*/ 1408736 h 1495233"/>
              <a:gd name="connsiteX33" fmla="*/ 1161535 w 1647849"/>
              <a:gd name="connsiteY33" fmla="*/ 1384023 h 1495233"/>
              <a:gd name="connsiteX34" fmla="*/ 1223319 w 1647849"/>
              <a:gd name="connsiteY34" fmla="*/ 1371666 h 1495233"/>
              <a:gd name="connsiteX35" fmla="*/ 1272746 w 1647849"/>
              <a:gd name="connsiteY35" fmla="*/ 1346952 h 1495233"/>
              <a:gd name="connsiteX36" fmla="*/ 1346886 w 1647849"/>
              <a:gd name="connsiteY36" fmla="*/ 1260455 h 1495233"/>
              <a:gd name="connsiteX37" fmla="*/ 1396313 w 1647849"/>
              <a:gd name="connsiteY37" fmla="*/ 1223385 h 1495233"/>
              <a:gd name="connsiteX38" fmla="*/ 1421027 w 1647849"/>
              <a:gd name="connsiteY38" fmla="*/ 1186315 h 1495233"/>
              <a:gd name="connsiteX39" fmla="*/ 1458097 w 1647849"/>
              <a:gd name="connsiteY39" fmla="*/ 1149244 h 1495233"/>
              <a:gd name="connsiteX40" fmla="*/ 1482811 w 1647849"/>
              <a:gd name="connsiteY40" fmla="*/ 1112174 h 1495233"/>
              <a:gd name="connsiteX41" fmla="*/ 1556951 w 1647849"/>
              <a:gd name="connsiteY41" fmla="*/ 1013320 h 1495233"/>
              <a:gd name="connsiteX42" fmla="*/ 1606378 w 1647849"/>
              <a:gd name="connsiteY42" fmla="*/ 926823 h 1495233"/>
              <a:gd name="connsiteX43" fmla="*/ 1631092 w 1647849"/>
              <a:gd name="connsiteY43" fmla="*/ 877396 h 1495233"/>
              <a:gd name="connsiteX44" fmla="*/ 1631092 w 1647849"/>
              <a:gd name="connsiteY44" fmla="*/ 642617 h 1495233"/>
              <a:gd name="connsiteX45" fmla="*/ 1606378 w 1647849"/>
              <a:gd name="connsiteY45" fmla="*/ 531406 h 1495233"/>
              <a:gd name="connsiteX46" fmla="*/ 1556951 w 1647849"/>
              <a:gd name="connsiteY46" fmla="*/ 457266 h 1495233"/>
              <a:gd name="connsiteX47" fmla="*/ 1519881 w 1647849"/>
              <a:gd name="connsiteY47" fmla="*/ 370769 h 1495233"/>
              <a:gd name="connsiteX48" fmla="*/ 1482811 w 1647849"/>
              <a:gd name="connsiteY48" fmla="*/ 333698 h 1495233"/>
              <a:gd name="connsiteX49" fmla="*/ 1458097 w 1647849"/>
              <a:gd name="connsiteY49" fmla="*/ 296628 h 1495233"/>
              <a:gd name="connsiteX50" fmla="*/ 1383957 w 1647849"/>
              <a:gd name="connsiteY50" fmla="*/ 247201 h 1495233"/>
              <a:gd name="connsiteX51" fmla="*/ 1346886 w 1647849"/>
              <a:gd name="connsiteY51" fmla="*/ 210131 h 1495233"/>
              <a:gd name="connsiteX52" fmla="*/ 1272746 w 1647849"/>
              <a:gd name="connsiteY52" fmla="*/ 160704 h 1495233"/>
              <a:gd name="connsiteX53" fmla="*/ 1198605 w 1647849"/>
              <a:gd name="connsiteY53" fmla="*/ 111277 h 1495233"/>
              <a:gd name="connsiteX54" fmla="*/ 1087394 w 1647849"/>
              <a:gd name="connsiteY54" fmla="*/ 24779 h 1495233"/>
              <a:gd name="connsiteX55" fmla="*/ 1050324 w 1647849"/>
              <a:gd name="connsiteY55" fmla="*/ 66 h 149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47849" h="1495233">
                <a:moveTo>
                  <a:pt x="1050324" y="66"/>
                </a:moveTo>
                <a:cubicBezTo>
                  <a:pt x="1031789" y="66"/>
                  <a:pt x="1001316" y="17925"/>
                  <a:pt x="976184" y="24779"/>
                </a:cubicBezTo>
                <a:cubicBezTo>
                  <a:pt x="955922" y="30305"/>
                  <a:pt x="934902" y="32580"/>
                  <a:pt x="914400" y="37136"/>
                </a:cubicBezTo>
                <a:cubicBezTo>
                  <a:pt x="897822" y="40820"/>
                  <a:pt x="881705" y="46583"/>
                  <a:pt x="864973" y="49493"/>
                </a:cubicBezTo>
                <a:cubicBezTo>
                  <a:pt x="786915" y="63068"/>
                  <a:pt x="708454" y="74206"/>
                  <a:pt x="630194" y="86563"/>
                </a:cubicBezTo>
                <a:cubicBezTo>
                  <a:pt x="580738" y="119534"/>
                  <a:pt x="597847" y="111806"/>
                  <a:pt x="531340" y="135990"/>
                </a:cubicBezTo>
                <a:cubicBezTo>
                  <a:pt x="506858" y="144892"/>
                  <a:pt x="481913" y="152466"/>
                  <a:pt x="457200" y="160704"/>
                </a:cubicBezTo>
                <a:lnTo>
                  <a:pt x="420130" y="173060"/>
                </a:lnTo>
                <a:cubicBezTo>
                  <a:pt x="395416" y="197774"/>
                  <a:pt x="365376" y="218121"/>
                  <a:pt x="345989" y="247201"/>
                </a:cubicBezTo>
                <a:cubicBezTo>
                  <a:pt x="337751" y="259558"/>
                  <a:pt x="331141" y="273171"/>
                  <a:pt x="321275" y="284271"/>
                </a:cubicBezTo>
                <a:cubicBezTo>
                  <a:pt x="298055" y="310393"/>
                  <a:pt x="266522" y="329332"/>
                  <a:pt x="247135" y="358412"/>
                </a:cubicBezTo>
                <a:cubicBezTo>
                  <a:pt x="230659" y="383125"/>
                  <a:pt x="210991" y="405986"/>
                  <a:pt x="197708" y="432552"/>
                </a:cubicBezTo>
                <a:cubicBezTo>
                  <a:pt x="189470" y="449028"/>
                  <a:pt x="184046" y="467243"/>
                  <a:pt x="172994" y="481979"/>
                </a:cubicBezTo>
                <a:cubicBezTo>
                  <a:pt x="159014" y="500619"/>
                  <a:pt x="140043" y="514930"/>
                  <a:pt x="123567" y="531406"/>
                </a:cubicBezTo>
                <a:cubicBezTo>
                  <a:pt x="115329" y="556120"/>
                  <a:pt x="110504" y="582247"/>
                  <a:pt x="98854" y="605547"/>
                </a:cubicBezTo>
                <a:cubicBezTo>
                  <a:pt x="90616" y="622023"/>
                  <a:pt x="80981" y="637871"/>
                  <a:pt x="74140" y="654974"/>
                </a:cubicBezTo>
                <a:cubicBezTo>
                  <a:pt x="64465" y="679161"/>
                  <a:pt x="54536" y="703570"/>
                  <a:pt x="49427" y="729115"/>
                </a:cubicBezTo>
                <a:cubicBezTo>
                  <a:pt x="45308" y="749709"/>
                  <a:pt x="44444" y="771233"/>
                  <a:pt x="37070" y="790898"/>
                </a:cubicBezTo>
                <a:cubicBezTo>
                  <a:pt x="31855" y="804804"/>
                  <a:pt x="20595" y="815612"/>
                  <a:pt x="12357" y="827969"/>
                </a:cubicBezTo>
                <a:cubicBezTo>
                  <a:pt x="8238" y="856801"/>
                  <a:pt x="0" y="885341"/>
                  <a:pt x="0" y="914466"/>
                </a:cubicBezTo>
                <a:cubicBezTo>
                  <a:pt x="0" y="1001061"/>
                  <a:pt x="5166" y="1087662"/>
                  <a:pt x="12357" y="1173958"/>
                </a:cubicBezTo>
                <a:cubicBezTo>
                  <a:pt x="13439" y="1186938"/>
                  <a:pt x="21554" y="1198392"/>
                  <a:pt x="24713" y="1211028"/>
                </a:cubicBezTo>
                <a:cubicBezTo>
                  <a:pt x="29807" y="1231403"/>
                  <a:pt x="31976" y="1252437"/>
                  <a:pt x="37070" y="1272812"/>
                </a:cubicBezTo>
                <a:cubicBezTo>
                  <a:pt x="40229" y="1285448"/>
                  <a:pt x="40217" y="1300672"/>
                  <a:pt x="49427" y="1309882"/>
                </a:cubicBezTo>
                <a:cubicBezTo>
                  <a:pt x="58637" y="1319092"/>
                  <a:pt x="74140" y="1318120"/>
                  <a:pt x="86497" y="1322239"/>
                </a:cubicBezTo>
                <a:cubicBezTo>
                  <a:pt x="104733" y="1349592"/>
                  <a:pt x="119739" y="1377351"/>
                  <a:pt x="148281" y="1396379"/>
                </a:cubicBezTo>
                <a:cubicBezTo>
                  <a:pt x="159119" y="1403604"/>
                  <a:pt x="173701" y="1402911"/>
                  <a:pt x="185351" y="1408736"/>
                </a:cubicBezTo>
                <a:cubicBezTo>
                  <a:pt x="230856" y="1431489"/>
                  <a:pt x="217686" y="1441915"/>
                  <a:pt x="271848" y="1458163"/>
                </a:cubicBezTo>
                <a:cubicBezTo>
                  <a:pt x="295846" y="1465362"/>
                  <a:pt x="321275" y="1466401"/>
                  <a:pt x="345989" y="1470520"/>
                </a:cubicBezTo>
                <a:cubicBezTo>
                  <a:pt x="414594" y="1493389"/>
                  <a:pt x="410692" y="1495233"/>
                  <a:pt x="518984" y="1495233"/>
                </a:cubicBezTo>
                <a:cubicBezTo>
                  <a:pt x="595977" y="1495233"/>
                  <a:pt x="834581" y="1477104"/>
                  <a:pt x="926757" y="1470520"/>
                </a:cubicBezTo>
                <a:cubicBezTo>
                  <a:pt x="1021217" y="1423289"/>
                  <a:pt x="927243" y="1464220"/>
                  <a:pt x="1050324" y="1433450"/>
                </a:cubicBezTo>
                <a:cubicBezTo>
                  <a:pt x="1075597" y="1427132"/>
                  <a:pt x="1099751" y="1416974"/>
                  <a:pt x="1124465" y="1408736"/>
                </a:cubicBezTo>
                <a:cubicBezTo>
                  <a:pt x="1138554" y="1404040"/>
                  <a:pt x="1147630" y="1389237"/>
                  <a:pt x="1161535" y="1384023"/>
                </a:cubicBezTo>
                <a:cubicBezTo>
                  <a:pt x="1181200" y="1376649"/>
                  <a:pt x="1202724" y="1375785"/>
                  <a:pt x="1223319" y="1371666"/>
                </a:cubicBezTo>
                <a:cubicBezTo>
                  <a:pt x="1239795" y="1363428"/>
                  <a:pt x="1257757" y="1357659"/>
                  <a:pt x="1272746" y="1346952"/>
                </a:cubicBezTo>
                <a:cubicBezTo>
                  <a:pt x="1319825" y="1313324"/>
                  <a:pt x="1304698" y="1302643"/>
                  <a:pt x="1346886" y="1260455"/>
                </a:cubicBezTo>
                <a:cubicBezTo>
                  <a:pt x="1361449" y="1245892"/>
                  <a:pt x="1381750" y="1237947"/>
                  <a:pt x="1396313" y="1223385"/>
                </a:cubicBezTo>
                <a:cubicBezTo>
                  <a:pt x="1406814" y="1212884"/>
                  <a:pt x="1411520" y="1197724"/>
                  <a:pt x="1421027" y="1186315"/>
                </a:cubicBezTo>
                <a:cubicBezTo>
                  <a:pt x="1432214" y="1172890"/>
                  <a:pt x="1446910" y="1162669"/>
                  <a:pt x="1458097" y="1149244"/>
                </a:cubicBezTo>
                <a:cubicBezTo>
                  <a:pt x="1467604" y="1137835"/>
                  <a:pt x="1474076" y="1124185"/>
                  <a:pt x="1482811" y="1112174"/>
                </a:cubicBezTo>
                <a:cubicBezTo>
                  <a:pt x="1507037" y="1078863"/>
                  <a:pt x="1538530" y="1050160"/>
                  <a:pt x="1556951" y="1013320"/>
                </a:cubicBezTo>
                <a:cubicBezTo>
                  <a:pt x="1631635" y="863955"/>
                  <a:pt x="1536515" y="1049083"/>
                  <a:pt x="1606378" y="926823"/>
                </a:cubicBezTo>
                <a:cubicBezTo>
                  <a:pt x="1615517" y="910830"/>
                  <a:pt x="1622854" y="893872"/>
                  <a:pt x="1631092" y="877396"/>
                </a:cubicBezTo>
                <a:cubicBezTo>
                  <a:pt x="1657144" y="773181"/>
                  <a:pt x="1649394" y="825646"/>
                  <a:pt x="1631092" y="642617"/>
                </a:cubicBezTo>
                <a:cubicBezTo>
                  <a:pt x="1630604" y="637742"/>
                  <a:pt x="1611538" y="541726"/>
                  <a:pt x="1606378" y="531406"/>
                </a:cubicBezTo>
                <a:cubicBezTo>
                  <a:pt x="1593095" y="504840"/>
                  <a:pt x="1566344" y="485444"/>
                  <a:pt x="1556951" y="457266"/>
                </a:cubicBezTo>
                <a:cubicBezTo>
                  <a:pt x="1546867" y="427015"/>
                  <a:pt x="1538966" y="397489"/>
                  <a:pt x="1519881" y="370769"/>
                </a:cubicBezTo>
                <a:cubicBezTo>
                  <a:pt x="1509724" y="356549"/>
                  <a:pt x="1493998" y="347123"/>
                  <a:pt x="1482811" y="333698"/>
                </a:cubicBezTo>
                <a:cubicBezTo>
                  <a:pt x="1473304" y="322289"/>
                  <a:pt x="1469274" y="306407"/>
                  <a:pt x="1458097" y="296628"/>
                </a:cubicBezTo>
                <a:cubicBezTo>
                  <a:pt x="1435744" y="277069"/>
                  <a:pt x="1404960" y="268203"/>
                  <a:pt x="1383957" y="247201"/>
                </a:cubicBezTo>
                <a:cubicBezTo>
                  <a:pt x="1371600" y="234844"/>
                  <a:pt x="1360680" y="220860"/>
                  <a:pt x="1346886" y="210131"/>
                </a:cubicBezTo>
                <a:cubicBezTo>
                  <a:pt x="1323441" y="191896"/>
                  <a:pt x="1293748" y="181706"/>
                  <a:pt x="1272746" y="160704"/>
                </a:cubicBezTo>
                <a:cubicBezTo>
                  <a:pt x="1226465" y="114423"/>
                  <a:pt x="1252254" y="129159"/>
                  <a:pt x="1198605" y="111277"/>
                </a:cubicBezTo>
                <a:cubicBezTo>
                  <a:pt x="1157924" y="70595"/>
                  <a:pt x="1146516" y="54339"/>
                  <a:pt x="1087394" y="24779"/>
                </a:cubicBezTo>
                <a:cubicBezTo>
                  <a:pt x="1032757" y="-2539"/>
                  <a:pt x="1068859" y="66"/>
                  <a:pt x="1050324" y="66"/>
                </a:cubicBez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96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515" y="1009649"/>
            <a:ext cx="5859300" cy="5824901"/>
          </a:xfrm>
          <a:prstGeom prst="rect">
            <a:avLst/>
          </a:prstGeom>
        </p:spPr>
      </p:pic>
      <p:sp>
        <p:nvSpPr>
          <p:cNvPr id="2" name="TextBox 1"/>
          <p:cNvSpPr txBox="1"/>
          <p:nvPr/>
        </p:nvSpPr>
        <p:spPr>
          <a:xfrm>
            <a:off x="83400" y="533400"/>
            <a:ext cx="90606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1" name="TextBox 10"/>
          <p:cNvSpPr txBox="1"/>
          <p:nvPr/>
        </p:nvSpPr>
        <p:spPr>
          <a:xfrm>
            <a:off x="914400" y="2994893"/>
            <a:ext cx="1574800" cy="830997"/>
          </a:xfrm>
          <a:prstGeom prst="rect">
            <a:avLst/>
          </a:prstGeom>
          <a:noFill/>
        </p:spPr>
        <p:txBody>
          <a:bodyPr wrap="square" rtlCol="0">
            <a:spAutoFit/>
          </a:bodyPr>
          <a:lstStyle/>
          <a:p>
            <a:r>
              <a:rPr lang="en-US" sz="2400" b="1" dirty="0"/>
              <a:t>Alveolar sac</a:t>
            </a:r>
          </a:p>
        </p:txBody>
      </p:sp>
      <p:sp>
        <p:nvSpPr>
          <p:cNvPr id="6" name="Freeform 5"/>
          <p:cNvSpPr/>
          <p:nvPr/>
        </p:nvSpPr>
        <p:spPr>
          <a:xfrm>
            <a:off x="2372497" y="2001795"/>
            <a:ext cx="3150973" cy="4277388"/>
          </a:xfrm>
          <a:custGeom>
            <a:avLst/>
            <a:gdLst>
              <a:gd name="connsiteX0" fmla="*/ 988541 w 3150973"/>
              <a:gd name="connsiteY0" fmla="*/ 358346 h 4277388"/>
              <a:gd name="connsiteX1" fmla="*/ 790833 w 3150973"/>
              <a:gd name="connsiteY1" fmla="*/ 370702 h 4277388"/>
              <a:gd name="connsiteX2" fmla="*/ 753762 w 3150973"/>
              <a:gd name="connsiteY2" fmla="*/ 383059 h 4277388"/>
              <a:gd name="connsiteX3" fmla="*/ 654908 w 3150973"/>
              <a:gd name="connsiteY3" fmla="*/ 407773 h 4277388"/>
              <a:gd name="connsiteX4" fmla="*/ 543698 w 3150973"/>
              <a:gd name="connsiteY4" fmla="*/ 494270 h 4277388"/>
              <a:gd name="connsiteX5" fmla="*/ 506627 w 3150973"/>
              <a:gd name="connsiteY5" fmla="*/ 543697 h 4277388"/>
              <a:gd name="connsiteX6" fmla="*/ 481914 w 3150973"/>
              <a:gd name="connsiteY6" fmla="*/ 580767 h 4277388"/>
              <a:gd name="connsiteX7" fmla="*/ 457200 w 3150973"/>
              <a:gd name="connsiteY7" fmla="*/ 654908 h 4277388"/>
              <a:gd name="connsiteX8" fmla="*/ 444844 w 3150973"/>
              <a:gd name="connsiteY8" fmla="*/ 691978 h 4277388"/>
              <a:gd name="connsiteX9" fmla="*/ 432487 w 3150973"/>
              <a:gd name="connsiteY9" fmla="*/ 741405 h 4277388"/>
              <a:gd name="connsiteX10" fmla="*/ 407773 w 3150973"/>
              <a:gd name="connsiteY10" fmla="*/ 778475 h 4277388"/>
              <a:gd name="connsiteX11" fmla="*/ 383060 w 3150973"/>
              <a:gd name="connsiteY11" fmla="*/ 864973 h 4277388"/>
              <a:gd name="connsiteX12" fmla="*/ 370703 w 3150973"/>
              <a:gd name="connsiteY12" fmla="*/ 963827 h 4277388"/>
              <a:gd name="connsiteX13" fmla="*/ 345989 w 3150973"/>
              <a:gd name="connsiteY13" fmla="*/ 1445740 h 4277388"/>
              <a:gd name="connsiteX14" fmla="*/ 333633 w 3150973"/>
              <a:gd name="connsiteY14" fmla="*/ 1482810 h 4277388"/>
              <a:gd name="connsiteX15" fmla="*/ 321276 w 3150973"/>
              <a:gd name="connsiteY15" fmla="*/ 1581664 h 4277388"/>
              <a:gd name="connsiteX16" fmla="*/ 308919 w 3150973"/>
              <a:gd name="connsiteY16" fmla="*/ 1618735 h 4277388"/>
              <a:gd name="connsiteX17" fmla="*/ 296562 w 3150973"/>
              <a:gd name="connsiteY17" fmla="*/ 1680519 h 4277388"/>
              <a:gd name="connsiteX18" fmla="*/ 284206 w 3150973"/>
              <a:gd name="connsiteY18" fmla="*/ 1729946 h 4277388"/>
              <a:gd name="connsiteX19" fmla="*/ 259492 w 3150973"/>
              <a:gd name="connsiteY19" fmla="*/ 1828800 h 4277388"/>
              <a:gd name="connsiteX20" fmla="*/ 247135 w 3150973"/>
              <a:gd name="connsiteY20" fmla="*/ 2137719 h 4277388"/>
              <a:gd name="connsiteX21" fmla="*/ 234779 w 3150973"/>
              <a:gd name="connsiteY21" fmla="*/ 2174789 h 4277388"/>
              <a:gd name="connsiteX22" fmla="*/ 222422 w 3150973"/>
              <a:gd name="connsiteY22" fmla="*/ 2236573 h 4277388"/>
              <a:gd name="connsiteX23" fmla="*/ 172995 w 3150973"/>
              <a:gd name="connsiteY23" fmla="*/ 2323070 h 4277388"/>
              <a:gd name="connsiteX24" fmla="*/ 148281 w 3150973"/>
              <a:gd name="connsiteY24" fmla="*/ 2372497 h 4277388"/>
              <a:gd name="connsiteX25" fmla="*/ 98854 w 3150973"/>
              <a:gd name="connsiteY25" fmla="*/ 2483708 h 4277388"/>
              <a:gd name="connsiteX26" fmla="*/ 61784 w 3150973"/>
              <a:gd name="connsiteY26" fmla="*/ 2594919 h 4277388"/>
              <a:gd name="connsiteX27" fmla="*/ 37071 w 3150973"/>
              <a:gd name="connsiteY27" fmla="*/ 2644346 h 4277388"/>
              <a:gd name="connsiteX28" fmla="*/ 0 w 3150973"/>
              <a:gd name="connsiteY28" fmla="*/ 2780270 h 4277388"/>
              <a:gd name="connsiteX29" fmla="*/ 24714 w 3150973"/>
              <a:gd name="connsiteY29" fmla="*/ 3101546 h 4277388"/>
              <a:gd name="connsiteX30" fmla="*/ 49427 w 3150973"/>
              <a:gd name="connsiteY30" fmla="*/ 3225113 h 4277388"/>
              <a:gd name="connsiteX31" fmla="*/ 74141 w 3150973"/>
              <a:gd name="connsiteY31" fmla="*/ 3299254 h 4277388"/>
              <a:gd name="connsiteX32" fmla="*/ 98854 w 3150973"/>
              <a:gd name="connsiteY32" fmla="*/ 3336324 h 4277388"/>
              <a:gd name="connsiteX33" fmla="*/ 123568 w 3150973"/>
              <a:gd name="connsiteY33" fmla="*/ 3398108 h 4277388"/>
              <a:gd name="connsiteX34" fmla="*/ 135925 w 3150973"/>
              <a:gd name="connsiteY34" fmla="*/ 3435178 h 4277388"/>
              <a:gd name="connsiteX35" fmla="*/ 222422 w 3150973"/>
              <a:gd name="connsiteY35" fmla="*/ 3558746 h 4277388"/>
              <a:gd name="connsiteX36" fmla="*/ 321276 w 3150973"/>
              <a:gd name="connsiteY36" fmla="*/ 3669956 h 4277388"/>
              <a:gd name="connsiteX37" fmla="*/ 370703 w 3150973"/>
              <a:gd name="connsiteY37" fmla="*/ 3707027 h 4277388"/>
              <a:gd name="connsiteX38" fmla="*/ 407773 w 3150973"/>
              <a:gd name="connsiteY38" fmla="*/ 3744097 h 4277388"/>
              <a:gd name="connsiteX39" fmla="*/ 531341 w 3150973"/>
              <a:gd name="connsiteY39" fmla="*/ 3818237 h 4277388"/>
              <a:gd name="connsiteX40" fmla="*/ 605481 w 3150973"/>
              <a:gd name="connsiteY40" fmla="*/ 3867664 h 4277388"/>
              <a:gd name="connsiteX41" fmla="*/ 642552 w 3150973"/>
              <a:gd name="connsiteY41" fmla="*/ 3892378 h 4277388"/>
              <a:gd name="connsiteX42" fmla="*/ 716692 w 3150973"/>
              <a:gd name="connsiteY42" fmla="*/ 3929448 h 4277388"/>
              <a:gd name="connsiteX43" fmla="*/ 790833 w 3150973"/>
              <a:gd name="connsiteY43" fmla="*/ 3954162 h 4277388"/>
              <a:gd name="connsiteX44" fmla="*/ 902044 w 3150973"/>
              <a:gd name="connsiteY44" fmla="*/ 4015946 h 4277388"/>
              <a:gd name="connsiteX45" fmla="*/ 976184 w 3150973"/>
              <a:gd name="connsiteY45" fmla="*/ 4040659 h 4277388"/>
              <a:gd name="connsiteX46" fmla="*/ 1013254 w 3150973"/>
              <a:gd name="connsiteY46" fmla="*/ 4053016 h 4277388"/>
              <a:gd name="connsiteX47" fmla="*/ 1050325 w 3150973"/>
              <a:gd name="connsiteY47" fmla="*/ 4077729 h 4277388"/>
              <a:gd name="connsiteX48" fmla="*/ 1124465 w 3150973"/>
              <a:gd name="connsiteY48" fmla="*/ 4102443 h 4277388"/>
              <a:gd name="connsiteX49" fmla="*/ 1161535 w 3150973"/>
              <a:gd name="connsiteY49" fmla="*/ 4127156 h 4277388"/>
              <a:gd name="connsiteX50" fmla="*/ 1210962 w 3150973"/>
              <a:gd name="connsiteY50" fmla="*/ 4139513 h 4277388"/>
              <a:gd name="connsiteX51" fmla="*/ 1285103 w 3150973"/>
              <a:gd name="connsiteY51" fmla="*/ 4164227 h 4277388"/>
              <a:gd name="connsiteX52" fmla="*/ 1383957 w 3150973"/>
              <a:gd name="connsiteY52" fmla="*/ 4188940 h 4277388"/>
              <a:gd name="connsiteX53" fmla="*/ 1433384 w 3150973"/>
              <a:gd name="connsiteY53" fmla="*/ 4213654 h 4277388"/>
              <a:gd name="connsiteX54" fmla="*/ 1507525 w 3150973"/>
              <a:gd name="connsiteY54" fmla="*/ 4226010 h 4277388"/>
              <a:gd name="connsiteX55" fmla="*/ 1643449 w 3150973"/>
              <a:gd name="connsiteY55" fmla="*/ 4250724 h 4277388"/>
              <a:gd name="connsiteX56" fmla="*/ 1680519 w 3150973"/>
              <a:gd name="connsiteY56" fmla="*/ 4263081 h 4277388"/>
              <a:gd name="connsiteX57" fmla="*/ 2001795 w 3150973"/>
              <a:gd name="connsiteY57" fmla="*/ 4263081 h 4277388"/>
              <a:gd name="connsiteX58" fmla="*/ 2088292 w 3150973"/>
              <a:gd name="connsiteY58" fmla="*/ 4226010 h 4277388"/>
              <a:gd name="connsiteX59" fmla="*/ 2125362 w 3150973"/>
              <a:gd name="connsiteY59" fmla="*/ 4213654 h 4277388"/>
              <a:gd name="connsiteX60" fmla="*/ 2150076 w 3150973"/>
              <a:gd name="connsiteY60" fmla="*/ 4176583 h 4277388"/>
              <a:gd name="connsiteX61" fmla="*/ 2199503 w 3150973"/>
              <a:gd name="connsiteY61" fmla="*/ 4164227 h 4277388"/>
              <a:gd name="connsiteX62" fmla="*/ 2236573 w 3150973"/>
              <a:gd name="connsiteY62" fmla="*/ 4151870 h 4277388"/>
              <a:gd name="connsiteX63" fmla="*/ 2261287 w 3150973"/>
              <a:gd name="connsiteY63" fmla="*/ 4114800 h 4277388"/>
              <a:gd name="connsiteX64" fmla="*/ 2372498 w 3150973"/>
              <a:gd name="connsiteY64" fmla="*/ 4015946 h 4277388"/>
              <a:gd name="connsiteX65" fmla="*/ 2397211 w 3150973"/>
              <a:gd name="connsiteY65" fmla="*/ 3978875 h 4277388"/>
              <a:gd name="connsiteX66" fmla="*/ 2446638 w 3150973"/>
              <a:gd name="connsiteY66" fmla="*/ 3941805 h 4277388"/>
              <a:gd name="connsiteX67" fmla="*/ 2496065 w 3150973"/>
              <a:gd name="connsiteY67" fmla="*/ 3867664 h 4277388"/>
              <a:gd name="connsiteX68" fmla="*/ 2557849 w 3150973"/>
              <a:gd name="connsiteY68" fmla="*/ 3781167 h 4277388"/>
              <a:gd name="connsiteX69" fmla="*/ 2594919 w 3150973"/>
              <a:gd name="connsiteY69" fmla="*/ 3707027 h 4277388"/>
              <a:gd name="connsiteX70" fmla="*/ 2619633 w 3150973"/>
              <a:gd name="connsiteY70" fmla="*/ 3620529 h 4277388"/>
              <a:gd name="connsiteX71" fmla="*/ 2631989 w 3150973"/>
              <a:gd name="connsiteY71" fmla="*/ 3571102 h 4277388"/>
              <a:gd name="connsiteX72" fmla="*/ 2656703 w 3150973"/>
              <a:gd name="connsiteY72" fmla="*/ 3496962 h 4277388"/>
              <a:gd name="connsiteX73" fmla="*/ 2681417 w 3150973"/>
              <a:gd name="connsiteY73" fmla="*/ 3422821 h 4277388"/>
              <a:gd name="connsiteX74" fmla="*/ 2718487 w 3150973"/>
              <a:gd name="connsiteY74" fmla="*/ 3311610 h 4277388"/>
              <a:gd name="connsiteX75" fmla="*/ 2730844 w 3150973"/>
              <a:gd name="connsiteY75" fmla="*/ 3274540 h 4277388"/>
              <a:gd name="connsiteX76" fmla="*/ 2743200 w 3150973"/>
              <a:gd name="connsiteY76" fmla="*/ 3237470 h 4277388"/>
              <a:gd name="connsiteX77" fmla="*/ 2767914 w 3150973"/>
              <a:gd name="connsiteY77" fmla="*/ 3188043 h 4277388"/>
              <a:gd name="connsiteX78" fmla="*/ 2780271 w 3150973"/>
              <a:gd name="connsiteY78" fmla="*/ 3150973 h 4277388"/>
              <a:gd name="connsiteX79" fmla="*/ 2817341 w 3150973"/>
              <a:gd name="connsiteY79" fmla="*/ 3076832 h 4277388"/>
              <a:gd name="connsiteX80" fmla="*/ 2829698 w 3150973"/>
              <a:gd name="connsiteY80" fmla="*/ 3039762 h 4277388"/>
              <a:gd name="connsiteX81" fmla="*/ 2879125 w 3150973"/>
              <a:gd name="connsiteY81" fmla="*/ 2965621 h 4277388"/>
              <a:gd name="connsiteX82" fmla="*/ 2903838 w 3150973"/>
              <a:gd name="connsiteY82" fmla="*/ 2928551 h 4277388"/>
              <a:gd name="connsiteX83" fmla="*/ 2940908 w 3150973"/>
              <a:gd name="connsiteY83" fmla="*/ 2829697 h 4277388"/>
              <a:gd name="connsiteX84" fmla="*/ 2965622 w 3150973"/>
              <a:gd name="connsiteY84" fmla="*/ 2755556 h 4277388"/>
              <a:gd name="connsiteX85" fmla="*/ 2977979 w 3150973"/>
              <a:gd name="connsiteY85" fmla="*/ 2718486 h 4277388"/>
              <a:gd name="connsiteX86" fmla="*/ 2990335 w 3150973"/>
              <a:gd name="connsiteY86" fmla="*/ 2681416 h 4277388"/>
              <a:gd name="connsiteX87" fmla="*/ 3002692 w 3150973"/>
              <a:gd name="connsiteY87" fmla="*/ 2644346 h 4277388"/>
              <a:gd name="connsiteX88" fmla="*/ 3027406 w 3150973"/>
              <a:gd name="connsiteY88" fmla="*/ 2533135 h 4277388"/>
              <a:gd name="connsiteX89" fmla="*/ 3052119 w 3150973"/>
              <a:gd name="connsiteY89" fmla="*/ 2496064 h 4277388"/>
              <a:gd name="connsiteX90" fmla="*/ 3064476 w 3150973"/>
              <a:gd name="connsiteY90" fmla="*/ 2446637 h 4277388"/>
              <a:gd name="connsiteX91" fmla="*/ 3076833 w 3150973"/>
              <a:gd name="connsiteY91" fmla="*/ 2372497 h 4277388"/>
              <a:gd name="connsiteX92" fmla="*/ 3089189 w 3150973"/>
              <a:gd name="connsiteY92" fmla="*/ 2335427 h 4277388"/>
              <a:gd name="connsiteX93" fmla="*/ 3113903 w 3150973"/>
              <a:gd name="connsiteY93" fmla="*/ 2224216 h 4277388"/>
              <a:gd name="connsiteX94" fmla="*/ 3126260 w 3150973"/>
              <a:gd name="connsiteY94" fmla="*/ 2088291 h 4277388"/>
              <a:gd name="connsiteX95" fmla="*/ 3138617 w 3150973"/>
              <a:gd name="connsiteY95" fmla="*/ 2014151 h 4277388"/>
              <a:gd name="connsiteX96" fmla="*/ 3150973 w 3150973"/>
              <a:gd name="connsiteY96" fmla="*/ 1878227 h 4277388"/>
              <a:gd name="connsiteX97" fmla="*/ 3126260 w 3150973"/>
              <a:gd name="connsiteY97" fmla="*/ 1631091 h 4277388"/>
              <a:gd name="connsiteX98" fmla="*/ 3101546 w 3150973"/>
              <a:gd name="connsiteY98" fmla="*/ 1569308 h 4277388"/>
              <a:gd name="connsiteX99" fmla="*/ 3064476 w 3150973"/>
              <a:gd name="connsiteY99" fmla="*/ 1445740 h 4277388"/>
              <a:gd name="connsiteX100" fmla="*/ 3027406 w 3150973"/>
              <a:gd name="connsiteY100" fmla="*/ 1396313 h 4277388"/>
              <a:gd name="connsiteX101" fmla="*/ 2977979 w 3150973"/>
              <a:gd name="connsiteY101" fmla="*/ 1297459 h 4277388"/>
              <a:gd name="connsiteX102" fmla="*/ 2965622 w 3150973"/>
              <a:gd name="connsiteY102" fmla="*/ 1260389 h 4277388"/>
              <a:gd name="connsiteX103" fmla="*/ 2916195 w 3150973"/>
              <a:gd name="connsiteY103" fmla="*/ 1173891 h 4277388"/>
              <a:gd name="connsiteX104" fmla="*/ 2891481 w 3150973"/>
              <a:gd name="connsiteY104" fmla="*/ 1124464 h 4277388"/>
              <a:gd name="connsiteX105" fmla="*/ 2879125 w 3150973"/>
              <a:gd name="connsiteY105" fmla="*/ 1087394 h 4277388"/>
              <a:gd name="connsiteX106" fmla="*/ 2842054 w 3150973"/>
              <a:gd name="connsiteY106" fmla="*/ 1050324 h 4277388"/>
              <a:gd name="connsiteX107" fmla="*/ 2817341 w 3150973"/>
              <a:gd name="connsiteY107" fmla="*/ 988540 h 4277388"/>
              <a:gd name="connsiteX108" fmla="*/ 2780271 w 3150973"/>
              <a:gd name="connsiteY108" fmla="*/ 951470 h 4277388"/>
              <a:gd name="connsiteX109" fmla="*/ 2755557 w 3150973"/>
              <a:gd name="connsiteY109" fmla="*/ 914400 h 4277388"/>
              <a:gd name="connsiteX110" fmla="*/ 2706130 w 3150973"/>
              <a:gd name="connsiteY110" fmla="*/ 827902 h 4277388"/>
              <a:gd name="connsiteX111" fmla="*/ 2693773 w 3150973"/>
              <a:gd name="connsiteY111" fmla="*/ 790832 h 4277388"/>
              <a:gd name="connsiteX112" fmla="*/ 2656703 w 3150973"/>
              <a:gd name="connsiteY112" fmla="*/ 741405 h 4277388"/>
              <a:gd name="connsiteX113" fmla="*/ 2631989 w 3150973"/>
              <a:gd name="connsiteY113" fmla="*/ 704335 h 4277388"/>
              <a:gd name="connsiteX114" fmla="*/ 2594919 w 3150973"/>
              <a:gd name="connsiteY114" fmla="*/ 679621 h 4277388"/>
              <a:gd name="connsiteX115" fmla="*/ 2533135 w 3150973"/>
              <a:gd name="connsiteY115" fmla="*/ 593124 h 4277388"/>
              <a:gd name="connsiteX116" fmla="*/ 2496065 w 3150973"/>
              <a:gd name="connsiteY116" fmla="*/ 556054 h 4277388"/>
              <a:gd name="connsiteX117" fmla="*/ 2446638 w 3150973"/>
              <a:gd name="connsiteY117" fmla="*/ 481913 h 4277388"/>
              <a:gd name="connsiteX118" fmla="*/ 2434281 w 3150973"/>
              <a:gd name="connsiteY118" fmla="*/ 444843 h 4277388"/>
              <a:gd name="connsiteX119" fmla="*/ 2384854 w 3150973"/>
              <a:gd name="connsiteY119" fmla="*/ 370702 h 4277388"/>
              <a:gd name="connsiteX120" fmla="*/ 2360141 w 3150973"/>
              <a:gd name="connsiteY120" fmla="*/ 333632 h 4277388"/>
              <a:gd name="connsiteX121" fmla="*/ 2286000 w 3150973"/>
              <a:gd name="connsiteY121" fmla="*/ 284205 h 4277388"/>
              <a:gd name="connsiteX122" fmla="*/ 2187146 w 3150973"/>
              <a:gd name="connsiteY122" fmla="*/ 197708 h 4277388"/>
              <a:gd name="connsiteX123" fmla="*/ 2150076 w 3150973"/>
              <a:gd name="connsiteY123" fmla="*/ 172994 h 4277388"/>
              <a:gd name="connsiteX124" fmla="*/ 2113006 w 3150973"/>
              <a:gd name="connsiteY124" fmla="*/ 160637 h 4277388"/>
              <a:gd name="connsiteX125" fmla="*/ 2075935 w 3150973"/>
              <a:gd name="connsiteY125" fmla="*/ 135924 h 4277388"/>
              <a:gd name="connsiteX126" fmla="*/ 2038865 w 3150973"/>
              <a:gd name="connsiteY126" fmla="*/ 123567 h 4277388"/>
              <a:gd name="connsiteX127" fmla="*/ 2001795 w 3150973"/>
              <a:gd name="connsiteY127" fmla="*/ 98854 h 4277388"/>
              <a:gd name="connsiteX128" fmla="*/ 1927654 w 3150973"/>
              <a:gd name="connsiteY128" fmla="*/ 74140 h 4277388"/>
              <a:gd name="connsiteX129" fmla="*/ 1816444 w 3150973"/>
              <a:gd name="connsiteY129" fmla="*/ 24713 h 4277388"/>
              <a:gd name="connsiteX130" fmla="*/ 1556952 w 3150973"/>
              <a:gd name="connsiteY130" fmla="*/ 0 h 4277388"/>
              <a:gd name="connsiteX131" fmla="*/ 1210962 w 3150973"/>
              <a:gd name="connsiteY131" fmla="*/ 12356 h 4277388"/>
              <a:gd name="connsiteX132" fmla="*/ 1136822 w 3150973"/>
              <a:gd name="connsiteY132" fmla="*/ 37070 h 4277388"/>
              <a:gd name="connsiteX133" fmla="*/ 1112108 w 3150973"/>
              <a:gd name="connsiteY133" fmla="*/ 74140 h 4277388"/>
              <a:gd name="connsiteX134" fmla="*/ 1075038 w 3150973"/>
              <a:gd name="connsiteY134" fmla="*/ 111210 h 4277388"/>
              <a:gd name="connsiteX135" fmla="*/ 1050325 w 3150973"/>
              <a:gd name="connsiteY135" fmla="*/ 185351 h 4277388"/>
              <a:gd name="connsiteX136" fmla="*/ 1037968 w 3150973"/>
              <a:gd name="connsiteY136" fmla="*/ 222421 h 4277388"/>
              <a:gd name="connsiteX137" fmla="*/ 1025611 w 3150973"/>
              <a:gd name="connsiteY137" fmla="*/ 259491 h 4277388"/>
              <a:gd name="connsiteX138" fmla="*/ 1013254 w 3150973"/>
              <a:gd name="connsiteY138" fmla="*/ 321275 h 4277388"/>
              <a:gd name="connsiteX139" fmla="*/ 988541 w 3150973"/>
              <a:gd name="connsiteY139" fmla="*/ 358346 h 427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150973" h="4277388">
                <a:moveTo>
                  <a:pt x="988541" y="358346"/>
                </a:moveTo>
                <a:cubicBezTo>
                  <a:pt x="951471" y="366584"/>
                  <a:pt x="856501" y="363790"/>
                  <a:pt x="790833" y="370702"/>
                </a:cubicBezTo>
                <a:cubicBezTo>
                  <a:pt x="777879" y="372066"/>
                  <a:pt x="766399" y="379900"/>
                  <a:pt x="753762" y="383059"/>
                </a:cubicBezTo>
                <a:cubicBezTo>
                  <a:pt x="733844" y="388039"/>
                  <a:pt x="678018" y="394934"/>
                  <a:pt x="654908" y="407773"/>
                </a:cubicBezTo>
                <a:cubicBezTo>
                  <a:pt x="609271" y="433127"/>
                  <a:pt x="576446" y="456064"/>
                  <a:pt x="543698" y="494270"/>
                </a:cubicBezTo>
                <a:cubicBezTo>
                  <a:pt x="530295" y="509907"/>
                  <a:pt x="518598" y="526938"/>
                  <a:pt x="506627" y="543697"/>
                </a:cubicBezTo>
                <a:cubicBezTo>
                  <a:pt x="497995" y="555782"/>
                  <a:pt x="487945" y="567196"/>
                  <a:pt x="481914" y="580767"/>
                </a:cubicBezTo>
                <a:cubicBezTo>
                  <a:pt x="471334" y="604572"/>
                  <a:pt x="465438" y="630194"/>
                  <a:pt x="457200" y="654908"/>
                </a:cubicBezTo>
                <a:cubicBezTo>
                  <a:pt x="453081" y="667265"/>
                  <a:pt x="448003" y="679342"/>
                  <a:pt x="444844" y="691978"/>
                </a:cubicBezTo>
                <a:cubicBezTo>
                  <a:pt x="440725" y="708454"/>
                  <a:pt x="439177" y="725795"/>
                  <a:pt x="432487" y="741405"/>
                </a:cubicBezTo>
                <a:cubicBezTo>
                  <a:pt x="426637" y="755055"/>
                  <a:pt x="416011" y="766118"/>
                  <a:pt x="407773" y="778475"/>
                </a:cubicBezTo>
                <a:cubicBezTo>
                  <a:pt x="397981" y="807852"/>
                  <a:pt x="388231" y="833948"/>
                  <a:pt x="383060" y="864973"/>
                </a:cubicBezTo>
                <a:cubicBezTo>
                  <a:pt x="377601" y="897729"/>
                  <a:pt x="374822" y="930876"/>
                  <a:pt x="370703" y="963827"/>
                </a:cubicBezTo>
                <a:cubicBezTo>
                  <a:pt x="367834" y="1055619"/>
                  <a:pt x="374699" y="1302187"/>
                  <a:pt x="345989" y="1445740"/>
                </a:cubicBezTo>
                <a:cubicBezTo>
                  <a:pt x="343435" y="1458512"/>
                  <a:pt x="337752" y="1470453"/>
                  <a:pt x="333633" y="1482810"/>
                </a:cubicBezTo>
                <a:cubicBezTo>
                  <a:pt x="329514" y="1515761"/>
                  <a:pt x="327216" y="1548992"/>
                  <a:pt x="321276" y="1581664"/>
                </a:cubicBezTo>
                <a:cubicBezTo>
                  <a:pt x="318946" y="1594479"/>
                  <a:pt x="312078" y="1606098"/>
                  <a:pt x="308919" y="1618735"/>
                </a:cubicBezTo>
                <a:cubicBezTo>
                  <a:pt x="303825" y="1639110"/>
                  <a:pt x="301118" y="1660017"/>
                  <a:pt x="296562" y="1680519"/>
                </a:cubicBezTo>
                <a:cubicBezTo>
                  <a:pt x="292878" y="1697097"/>
                  <a:pt x="287890" y="1713368"/>
                  <a:pt x="284206" y="1729946"/>
                </a:cubicBezTo>
                <a:cubicBezTo>
                  <a:pt x="264326" y="1819406"/>
                  <a:pt x="281572" y="1762561"/>
                  <a:pt x="259492" y="1828800"/>
                </a:cubicBezTo>
                <a:cubicBezTo>
                  <a:pt x="255373" y="1931773"/>
                  <a:pt x="254477" y="2034926"/>
                  <a:pt x="247135" y="2137719"/>
                </a:cubicBezTo>
                <a:cubicBezTo>
                  <a:pt x="246207" y="2150711"/>
                  <a:pt x="237938" y="2162153"/>
                  <a:pt x="234779" y="2174789"/>
                </a:cubicBezTo>
                <a:cubicBezTo>
                  <a:pt x="229685" y="2195164"/>
                  <a:pt x="229064" y="2216648"/>
                  <a:pt x="222422" y="2236573"/>
                </a:cubicBezTo>
                <a:cubicBezTo>
                  <a:pt x="207487" y="2281378"/>
                  <a:pt x="194687" y="2285108"/>
                  <a:pt x="172995" y="2323070"/>
                </a:cubicBezTo>
                <a:cubicBezTo>
                  <a:pt x="163856" y="2339063"/>
                  <a:pt x="155122" y="2355394"/>
                  <a:pt x="148281" y="2372497"/>
                </a:cubicBezTo>
                <a:cubicBezTo>
                  <a:pt x="104165" y="2482786"/>
                  <a:pt x="146402" y="2412386"/>
                  <a:pt x="98854" y="2483708"/>
                </a:cubicBezTo>
                <a:cubicBezTo>
                  <a:pt x="84510" y="2541086"/>
                  <a:pt x="88375" y="2535089"/>
                  <a:pt x="61784" y="2594919"/>
                </a:cubicBezTo>
                <a:cubicBezTo>
                  <a:pt x="54303" y="2611752"/>
                  <a:pt x="43912" y="2627243"/>
                  <a:pt x="37071" y="2644346"/>
                </a:cubicBezTo>
                <a:cubicBezTo>
                  <a:pt x="11986" y="2707059"/>
                  <a:pt x="12411" y="2718218"/>
                  <a:pt x="0" y="2780270"/>
                </a:cubicBezTo>
                <a:cubicBezTo>
                  <a:pt x="8238" y="2887362"/>
                  <a:pt x="14688" y="2994607"/>
                  <a:pt x="24714" y="3101546"/>
                </a:cubicBezTo>
                <a:cubicBezTo>
                  <a:pt x="27750" y="3133925"/>
                  <a:pt x="39206" y="3191042"/>
                  <a:pt x="49427" y="3225113"/>
                </a:cubicBezTo>
                <a:cubicBezTo>
                  <a:pt x="56912" y="3250065"/>
                  <a:pt x="59691" y="3277579"/>
                  <a:pt x="74141" y="3299254"/>
                </a:cubicBezTo>
                <a:cubicBezTo>
                  <a:pt x="82379" y="3311611"/>
                  <a:pt x="92213" y="3323041"/>
                  <a:pt x="98854" y="3336324"/>
                </a:cubicBezTo>
                <a:cubicBezTo>
                  <a:pt x="108774" y="3356163"/>
                  <a:pt x="115780" y="3377339"/>
                  <a:pt x="123568" y="3398108"/>
                </a:cubicBezTo>
                <a:cubicBezTo>
                  <a:pt x="128142" y="3410304"/>
                  <a:pt x="129599" y="3423792"/>
                  <a:pt x="135925" y="3435178"/>
                </a:cubicBezTo>
                <a:cubicBezTo>
                  <a:pt x="164333" y="3486313"/>
                  <a:pt x="190025" y="3513390"/>
                  <a:pt x="222422" y="3558746"/>
                </a:cubicBezTo>
                <a:cubicBezTo>
                  <a:pt x="259475" y="3610621"/>
                  <a:pt x="253217" y="3618911"/>
                  <a:pt x="321276" y="3669956"/>
                </a:cubicBezTo>
                <a:cubicBezTo>
                  <a:pt x="337752" y="3682313"/>
                  <a:pt x="355066" y="3693624"/>
                  <a:pt x="370703" y="3707027"/>
                </a:cubicBezTo>
                <a:cubicBezTo>
                  <a:pt x="383971" y="3718400"/>
                  <a:pt x="393979" y="3733368"/>
                  <a:pt x="407773" y="3744097"/>
                </a:cubicBezTo>
                <a:cubicBezTo>
                  <a:pt x="510256" y="3823806"/>
                  <a:pt x="447276" y="3767798"/>
                  <a:pt x="531341" y="3818237"/>
                </a:cubicBezTo>
                <a:cubicBezTo>
                  <a:pt x="556810" y="3833518"/>
                  <a:pt x="580768" y="3851188"/>
                  <a:pt x="605481" y="3867664"/>
                </a:cubicBezTo>
                <a:cubicBezTo>
                  <a:pt x="617838" y="3875902"/>
                  <a:pt x="628463" y="3887682"/>
                  <a:pt x="642552" y="3892378"/>
                </a:cubicBezTo>
                <a:cubicBezTo>
                  <a:pt x="777751" y="3937446"/>
                  <a:pt x="572964" y="3865569"/>
                  <a:pt x="716692" y="3929448"/>
                </a:cubicBezTo>
                <a:cubicBezTo>
                  <a:pt x="740497" y="3940028"/>
                  <a:pt x="768495" y="3940759"/>
                  <a:pt x="790833" y="3954162"/>
                </a:cubicBezTo>
                <a:cubicBezTo>
                  <a:pt x="822180" y="3972970"/>
                  <a:pt x="866594" y="4001766"/>
                  <a:pt x="902044" y="4015946"/>
                </a:cubicBezTo>
                <a:cubicBezTo>
                  <a:pt x="926231" y="4025621"/>
                  <a:pt x="951471" y="4032421"/>
                  <a:pt x="976184" y="4040659"/>
                </a:cubicBezTo>
                <a:cubicBezTo>
                  <a:pt x="988541" y="4044778"/>
                  <a:pt x="1002416" y="4045791"/>
                  <a:pt x="1013254" y="4053016"/>
                </a:cubicBezTo>
                <a:cubicBezTo>
                  <a:pt x="1025611" y="4061254"/>
                  <a:pt x="1036754" y="4071697"/>
                  <a:pt x="1050325" y="4077729"/>
                </a:cubicBezTo>
                <a:cubicBezTo>
                  <a:pt x="1074130" y="4088309"/>
                  <a:pt x="1102790" y="4087993"/>
                  <a:pt x="1124465" y="4102443"/>
                </a:cubicBezTo>
                <a:cubicBezTo>
                  <a:pt x="1136822" y="4110681"/>
                  <a:pt x="1147885" y="4121306"/>
                  <a:pt x="1161535" y="4127156"/>
                </a:cubicBezTo>
                <a:cubicBezTo>
                  <a:pt x="1177145" y="4133846"/>
                  <a:pt x="1194695" y="4134633"/>
                  <a:pt x="1210962" y="4139513"/>
                </a:cubicBezTo>
                <a:cubicBezTo>
                  <a:pt x="1235914" y="4146999"/>
                  <a:pt x="1259830" y="4157909"/>
                  <a:pt x="1285103" y="4164227"/>
                </a:cubicBezTo>
                <a:cubicBezTo>
                  <a:pt x="1318054" y="4172465"/>
                  <a:pt x="1353578" y="4173750"/>
                  <a:pt x="1383957" y="4188940"/>
                </a:cubicBezTo>
                <a:cubicBezTo>
                  <a:pt x="1400433" y="4197178"/>
                  <a:pt x="1415740" y="4208361"/>
                  <a:pt x="1433384" y="4213654"/>
                </a:cubicBezTo>
                <a:cubicBezTo>
                  <a:pt x="1457382" y="4220853"/>
                  <a:pt x="1482957" y="4221097"/>
                  <a:pt x="1507525" y="4226010"/>
                </a:cubicBezTo>
                <a:cubicBezTo>
                  <a:pt x="1653203" y="4255145"/>
                  <a:pt x="1423529" y="4219306"/>
                  <a:pt x="1643449" y="4250724"/>
                </a:cubicBezTo>
                <a:cubicBezTo>
                  <a:pt x="1655806" y="4254843"/>
                  <a:pt x="1667804" y="4260256"/>
                  <a:pt x="1680519" y="4263081"/>
                </a:cubicBezTo>
                <a:cubicBezTo>
                  <a:pt x="1804280" y="4290583"/>
                  <a:pt x="1834125" y="4271464"/>
                  <a:pt x="2001795" y="4263081"/>
                </a:cubicBezTo>
                <a:cubicBezTo>
                  <a:pt x="2088740" y="4234099"/>
                  <a:pt x="1981395" y="4271823"/>
                  <a:pt x="2088292" y="4226010"/>
                </a:cubicBezTo>
                <a:cubicBezTo>
                  <a:pt x="2100264" y="4220879"/>
                  <a:pt x="2113005" y="4217773"/>
                  <a:pt x="2125362" y="4213654"/>
                </a:cubicBezTo>
                <a:cubicBezTo>
                  <a:pt x="2133600" y="4201297"/>
                  <a:pt x="2137719" y="4184821"/>
                  <a:pt x="2150076" y="4176583"/>
                </a:cubicBezTo>
                <a:cubicBezTo>
                  <a:pt x="2164206" y="4167163"/>
                  <a:pt x="2183174" y="4168892"/>
                  <a:pt x="2199503" y="4164227"/>
                </a:cubicBezTo>
                <a:cubicBezTo>
                  <a:pt x="2212027" y="4160649"/>
                  <a:pt x="2224216" y="4155989"/>
                  <a:pt x="2236573" y="4151870"/>
                </a:cubicBezTo>
                <a:cubicBezTo>
                  <a:pt x="2244811" y="4139513"/>
                  <a:pt x="2250786" y="4125301"/>
                  <a:pt x="2261287" y="4114800"/>
                </a:cubicBezTo>
                <a:cubicBezTo>
                  <a:pt x="2335562" y="4040525"/>
                  <a:pt x="2268734" y="4171598"/>
                  <a:pt x="2372498" y="4015946"/>
                </a:cubicBezTo>
                <a:cubicBezTo>
                  <a:pt x="2380736" y="4003589"/>
                  <a:pt x="2386710" y="3989376"/>
                  <a:pt x="2397211" y="3978875"/>
                </a:cubicBezTo>
                <a:cubicBezTo>
                  <a:pt x="2411773" y="3964312"/>
                  <a:pt x="2432956" y="3957198"/>
                  <a:pt x="2446638" y="3941805"/>
                </a:cubicBezTo>
                <a:cubicBezTo>
                  <a:pt x="2466371" y="3919605"/>
                  <a:pt x="2478244" y="3891426"/>
                  <a:pt x="2496065" y="3867664"/>
                </a:cubicBezTo>
                <a:cubicBezTo>
                  <a:pt x="2504457" y="3856474"/>
                  <a:pt x="2548816" y="3799232"/>
                  <a:pt x="2557849" y="3781167"/>
                </a:cubicBezTo>
                <a:cubicBezTo>
                  <a:pt x="2609013" y="3678841"/>
                  <a:pt x="2524089" y="3813273"/>
                  <a:pt x="2594919" y="3707027"/>
                </a:cubicBezTo>
                <a:cubicBezTo>
                  <a:pt x="2633562" y="3552460"/>
                  <a:pt x="2584168" y="3744660"/>
                  <a:pt x="2619633" y="3620529"/>
                </a:cubicBezTo>
                <a:cubicBezTo>
                  <a:pt x="2624298" y="3604200"/>
                  <a:pt x="2627109" y="3587368"/>
                  <a:pt x="2631989" y="3571102"/>
                </a:cubicBezTo>
                <a:cubicBezTo>
                  <a:pt x="2639474" y="3546150"/>
                  <a:pt x="2648465" y="3521675"/>
                  <a:pt x="2656703" y="3496962"/>
                </a:cubicBezTo>
                <a:lnTo>
                  <a:pt x="2681417" y="3422821"/>
                </a:lnTo>
                <a:lnTo>
                  <a:pt x="2718487" y="3311610"/>
                </a:lnTo>
                <a:lnTo>
                  <a:pt x="2730844" y="3274540"/>
                </a:lnTo>
                <a:cubicBezTo>
                  <a:pt x="2734963" y="3262183"/>
                  <a:pt x="2737375" y="3249120"/>
                  <a:pt x="2743200" y="3237470"/>
                </a:cubicBezTo>
                <a:cubicBezTo>
                  <a:pt x="2751438" y="3220994"/>
                  <a:pt x="2760658" y="3204974"/>
                  <a:pt x="2767914" y="3188043"/>
                </a:cubicBezTo>
                <a:cubicBezTo>
                  <a:pt x="2773045" y="3176071"/>
                  <a:pt x="2774981" y="3162875"/>
                  <a:pt x="2780271" y="3150973"/>
                </a:cubicBezTo>
                <a:cubicBezTo>
                  <a:pt x="2791493" y="3125724"/>
                  <a:pt x="2806119" y="3102081"/>
                  <a:pt x="2817341" y="3076832"/>
                </a:cubicBezTo>
                <a:cubicBezTo>
                  <a:pt x="2822631" y="3064930"/>
                  <a:pt x="2823372" y="3051148"/>
                  <a:pt x="2829698" y="3039762"/>
                </a:cubicBezTo>
                <a:cubicBezTo>
                  <a:pt x="2844123" y="3013798"/>
                  <a:pt x="2862649" y="2990335"/>
                  <a:pt x="2879125" y="2965621"/>
                </a:cubicBezTo>
                <a:lnTo>
                  <a:pt x="2903838" y="2928551"/>
                </a:lnTo>
                <a:cubicBezTo>
                  <a:pt x="2930591" y="2821539"/>
                  <a:pt x="2897831" y="2937390"/>
                  <a:pt x="2940908" y="2829697"/>
                </a:cubicBezTo>
                <a:cubicBezTo>
                  <a:pt x="2950583" y="2805510"/>
                  <a:pt x="2957384" y="2780270"/>
                  <a:pt x="2965622" y="2755556"/>
                </a:cubicBezTo>
                <a:lnTo>
                  <a:pt x="2977979" y="2718486"/>
                </a:lnTo>
                <a:lnTo>
                  <a:pt x="2990335" y="2681416"/>
                </a:lnTo>
                <a:cubicBezTo>
                  <a:pt x="2994454" y="2669059"/>
                  <a:pt x="3000138" y="2657118"/>
                  <a:pt x="3002692" y="2644346"/>
                </a:cubicBezTo>
                <a:cubicBezTo>
                  <a:pt x="3004892" y="2633349"/>
                  <a:pt x="3020862" y="2548405"/>
                  <a:pt x="3027406" y="2533135"/>
                </a:cubicBezTo>
                <a:cubicBezTo>
                  <a:pt x="3033256" y="2519485"/>
                  <a:pt x="3043881" y="2508421"/>
                  <a:pt x="3052119" y="2496064"/>
                </a:cubicBezTo>
                <a:cubicBezTo>
                  <a:pt x="3056238" y="2479588"/>
                  <a:pt x="3061145" y="2463290"/>
                  <a:pt x="3064476" y="2446637"/>
                </a:cubicBezTo>
                <a:cubicBezTo>
                  <a:pt x="3069390" y="2422069"/>
                  <a:pt x="3071398" y="2396955"/>
                  <a:pt x="3076833" y="2372497"/>
                </a:cubicBezTo>
                <a:cubicBezTo>
                  <a:pt x="3079658" y="2359782"/>
                  <a:pt x="3085611" y="2347951"/>
                  <a:pt x="3089189" y="2335427"/>
                </a:cubicBezTo>
                <a:cubicBezTo>
                  <a:pt x="3100824" y="2294704"/>
                  <a:pt x="3105408" y="2266691"/>
                  <a:pt x="3113903" y="2224216"/>
                </a:cubicBezTo>
                <a:cubicBezTo>
                  <a:pt x="3118022" y="2178908"/>
                  <a:pt x="3120944" y="2133475"/>
                  <a:pt x="3126260" y="2088291"/>
                </a:cubicBezTo>
                <a:cubicBezTo>
                  <a:pt x="3129187" y="2063408"/>
                  <a:pt x="3135690" y="2039034"/>
                  <a:pt x="3138617" y="2014151"/>
                </a:cubicBezTo>
                <a:cubicBezTo>
                  <a:pt x="3143933" y="1968968"/>
                  <a:pt x="3146854" y="1923535"/>
                  <a:pt x="3150973" y="1878227"/>
                </a:cubicBezTo>
                <a:cubicBezTo>
                  <a:pt x="3148221" y="1839703"/>
                  <a:pt x="3143185" y="1693149"/>
                  <a:pt x="3126260" y="1631091"/>
                </a:cubicBezTo>
                <a:cubicBezTo>
                  <a:pt x="3120424" y="1609692"/>
                  <a:pt x="3108560" y="1590351"/>
                  <a:pt x="3101546" y="1569308"/>
                </a:cubicBezTo>
                <a:cubicBezTo>
                  <a:pt x="3091279" y="1538507"/>
                  <a:pt x="3081662" y="1468655"/>
                  <a:pt x="3064476" y="1445740"/>
                </a:cubicBezTo>
                <a:lnTo>
                  <a:pt x="3027406" y="1396313"/>
                </a:lnTo>
                <a:cubicBezTo>
                  <a:pt x="2999541" y="1312720"/>
                  <a:pt x="3036341" y="1414183"/>
                  <a:pt x="2977979" y="1297459"/>
                </a:cubicBezTo>
                <a:cubicBezTo>
                  <a:pt x="2972154" y="1285809"/>
                  <a:pt x="2970753" y="1272361"/>
                  <a:pt x="2965622" y="1260389"/>
                </a:cubicBezTo>
                <a:cubicBezTo>
                  <a:pt x="2933618" y="1185715"/>
                  <a:pt x="2951648" y="1235934"/>
                  <a:pt x="2916195" y="1173891"/>
                </a:cubicBezTo>
                <a:cubicBezTo>
                  <a:pt x="2907056" y="1157898"/>
                  <a:pt x="2898737" y="1141395"/>
                  <a:pt x="2891481" y="1124464"/>
                </a:cubicBezTo>
                <a:cubicBezTo>
                  <a:pt x="2886350" y="1112492"/>
                  <a:pt x="2886350" y="1098231"/>
                  <a:pt x="2879125" y="1087394"/>
                </a:cubicBezTo>
                <a:cubicBezTo>
                  <a:pt x="2869431" y="1072854"/>
                  <a:pt x="2854411" y="1062681"/>
                  <a:pt x="2842054" y="1050324"/>
                </a:cubicBezTo>
                <a:cubicBezTo>
                  <a:pt x="2833816" y="1029729"/>
                  <a:pt x="2829097" y="1007350"/>
                  <a:pt x="2817341" y="988540"/>
                </a:cubicBezTo>
                <a:cubicBezTo>
                  <a:pt x="2808079" y="973721"/>
                  <a:pt x="2791458" y="964895"/>
                  <a:pt x="2780271" y="951470"/>
                </a:cubicBezTo>
                <a:cubicBezTo>
                  <a:pt x="2770764" y="940061"/>
                  <a:pt x="2763795" y="926757"/>
                  <a:pt x="2755557" y="914400"/>
                </a:cubicBezTo>
                <a:cubicBezTo>
                  <a:pt x="2729422" y="809864"/>
                  <a:pt x="2765024" y="916244"/>
                  <a:pt x="2706130" y="827902"/>
                </a:cubicBezTo>
                <a:cubicBezTo>
                  <a:pt x="2698905" y="817064"/>
                  <a:pt x="2700235" y="802141"/>
                  <a:pt x="2693773" y="790832"/>
                </a:cubicBezTo>
                <a:cubicBezTo>
                  <a:pt x="2683555" y="772951"/>
                  <a:pt x="2668673" y="758163"/>
                  <a:pt x="2656703" y="741405"/>
                </a:cubicBezTo>
                <a:cubicBezTo>
                  <a:pt x="2648071" y="729320"/>
                  <a:pt x="2642490" y="714836"/>
                  <a:pt x="2631989" y="704335"/>
                </a:cubicBezTo>
                <a:cubicBezTo>
                  <a:pt x="2621488" y="693834"/>
                  <a:pt x="2607276" y="687859"/>
                  <a:pt x="2594919" y="679621"/>
                </a:cubicBezTo>
                <a:cubicBezTo>
                  <a:pt x="2575358" y="650279"/>
                  <a:pt x="2556130" y="619951"/>
                  <a:pt x="2533135" y="593124"/>
                </a:cubicBezTo>
                <a:cubicBezTo>
                  <a:pt x="2521762" y="579856"/>
                  <a:pt x="2508422" y="568411"/>
                  <a:pt x="2496065" y="556054"/>
                </a:cubicBezTo>
                <a:cubicBezTo>
                  <a:pt x="2466683" y="467909"/>
                  <a:pt x="2508345" y="574472"/>
                  <a:pt x="2446638" y="481913"/>
                </a:cubicBezTo>
                <a:cubicBezTo>
                  <a:pt x="2439413" y="471075"/>
                  <a:pt x="2440607" y="456229"/>
                  <a:pt x="2434281" y="444843"/>
                </a:cubicBezTo>
                <a:cubicBezTo>
                  <a:pt x="2419856" y="418879"/>
                  <a:pt x="2401330" y="395416"/>
                  <a:pt x="2384854" y="370702"/>
                </a:cubicBezTo>
                <a:cubicBezTo>
                  <a:pt x="2376616" y="358345"/>
                  <a:pt x="2372498" y="341870"/>
                  <a:pt x="2360141" y="333632"/>
                </a:cubicBezTo>
                <a:lnTo>
                  <a:pt x="2286000" y="284205"/>
                </a:lnTo>
                <a:cubicBezTo>
                  <a:pt x="2244811" y="222421"/>
                  <a:pt x="2273644" y="255374"/>
                  <a:pt x="2187146" y="197708"/>
                </a:cubicBezTo>
                <a:cubicBezTo>
                  <a:pt x="2174789" y="189470"/>
                  <a:pt x="2164165" y="177690"/>
                  <a:pt x="2150076" y="172994"/>
                </a:cubicBezTo>
                <a:cubicBezTo>
                  <a:pt x="2137719" y="168875"/>
                  <a:pt x="2124656" y="166462"/>
                  <a:pt x="2113006" y="160637"/>
                </a:cubicBezTo>
                <a:cubicBezTo>
                  <a:pt x="2099723" y="153995"/>
                  <a:pt x="2089218" y="142566"/>
                  <a:pt x="2075935" y="135924"/>
                </a:cubicBezTo>
                <a:cubicBezTo>
                  <a:pt x="2064285" y="130099"/>
                  <a:pt x="2050515" y="129392"/>
                  <a:pt x="2038865" y="123567"/>
                </a:cubicBezTo>
                <a:cubicBezTo>
                  <a:pt x="2025582" y="116926"/>
                  <a:pt x="2015366" y="104885"/>
                  <a:pt x="2001795" y="98854"/>
                </a:cubicBezTo>
                <a:cubicBezTo>
                  <a:pt x="1977990" y="88274"/>
                  <a:pt x="1949329" y="88590"/>
                  <a:pt x="1927654" y="74140"/>
                </a:cubicBezTo>
                <a:cubicBezTo>
                  <a:pt x="1890466" y="49348"/>
                  <a:pt x="1866859" y="28914"/>
                  <a:pt x="1816444" y="24713"/>
                </a:cubicBezTo>
                <a:cubicBezTo>
                  <a:pt x="1630993" y="9259"/>
                  <a:pt x="1717457" y="17833"/>
                  <a:pt x="1556952" y="0"/>
                </a:cubicBezTo>
                <a:cubicBezTo>
                  <a:pt x="1441622" y="4119"/>
                  <a:pt x="1325919" y="2213"/>
                  <a:pt x="1210962" y="12356"/>
                </a:cubicBezTo>
                <a:cubicBezTo>
                  <a:pt x="1185013" y="14646"/>
                  <a:pt x="1136822" y="37070"/>
                  <a:pt x="1136822" y="37070"/>
                </a:cubicBezTo>
                <a:cubicBezTo>
                  <a:pt x="1128584" y="49427"/>
                  <a:pt x="1121615" y="62731"/>
                  <a:pt x="1112108" y="74140"/>
                </a:cubicBezTo>
                <a:cubicBezTo>
                  <a:pt x="1100921" y="87565"/>
                  <a:pt x="1083525" y="95934"/>
                  <a:pt x="1075038" y="111210"/>
                </a:cubicBezTo>
                <a:cubicBezTo>
                  <a:pt x="1062387" y="133982"/>
                  <a:pt x="1058563" y="160637"/>
                  <a:pt x="1050325" y="185351"/>
                </a:cubicBezTo>
                <a:lnTo>
                  <a:pt x="1037968" y="222421"/>
                </a:lnTo>
                <a:cubicBezTo>
                  <a:pt x="1033849" y="234778"/>
                  <a:pt x="1028165" y="246719"/>
                  <a:pt x="1025611" y="259491"/>
                </a:cubicBezTo>
                <a:cubicBezTo>
                  <a:pt x="1021492" y="280086"/>
                  <a:pt x="1025461" y="304185"/>
                  <a:pt x="1013254" y="321275"/>
                </a:cubicBezTo>
                <a:cubicBezTo>
                  <a:pt x="960143" y="395631"/>
                  <a:pt x="1025611" y="350108"/>
                  <a:pt x="988541" y="358346"/>
                </a:cubicBezTo>
                <a:close/>
              </a:path>
            </a:pathLst>
          </a:custGeom>
          <a:no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917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926811" y="-481705"/>
            <a:ext cx="5290377" cy="9143999"/>
          </a:xfrm>
          <a:prstGeom prst="rect">
            <a:avLst/>
          </a:prstGeom>
        </p:spPr>
      </p:pic>
      <p:sp>
        <p:nvSpPr>
          <p:cNvPr id="2" name="TextBox 1"/>
          <p:cNvSpPr txBox="1"/>
          <p:nvPr/>
        </p:nvSpPr>
        <p:spPr>
          <a:xfrm>
            <a:off x="228599" y="533400"/>
            <a:ext cx="8903415"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cxnSp>
        <p:nvCxnSpPr>
          <p:cNvPr id="8" name="Straight Arrow Connector 7"/>
          <p:cNvCxnSpPr/>
          <p:nvPr/>
        </p:nvCxnSpPr>
        <p:spPr>
          <a:xfrm flipV="1">
            <a:off x="8693300" y="2503447"/>
            <a:ext cx="108570" cy="108914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19697" y="3546323"/>
            <a:ext cx="1324303" cy="646331"/>
          </a:xfrm>
          <a:prstGeom prst="rect">
            <a:avLst/>
          </a:prstGeom>
          <a:noFill/>
        </p:spPr>
        <p:txBody>
          <a:bodyPr wrap="square" rtlCol="0">
            <a:spAutoFit/>
          </a:bodyPr>
          <a:lstStyle/>
          <a:p>
            <a:r>
              <a:rPr lang="en-US" b="1" dirty="0">
                <a:solidFill>
                  <a:srgbClr val="002060"/>
                </a:solidFill>
              </a:rPr>
              <a:t>Endothelial cell</a:t>
            </a:r>
          </a:p>
        </p:txBody>
      </p:sp>
    </p:spTree>
    <p:extLst>
      <p:ext uri="{BB962C8B-B14F-4D97-AF65-F5344CB8AC3E}">
        <p14:creationId xmlns:p14="http://schemas.microsoft.com/office/powerpoint/2010/main" val="415630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995065"/>
            <a:ext cx="7746608" cy="5862935"/>
          </a:xfrm>
          <a:prstGeom prst="rect">
            <a:avLst/>
          </a:prstGeom>
        </p:spPr>
      </p:pic>
      <p:sp>
        <p:nvSpPr>
          <p:cNvPr id="2" name="TextBox 1"/>
          <p:cNvSpPr txBox="1"/>
          <p:nvPr/>
        </p:nvSpPr>
        <p:spPr>
          <a:xfrm>
            <a:off x="1" y="533400"/>
            <a:ext cx="91440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8" name="TextBox 7"/>
          <p:cNvSpPr txBox="1"/>
          <p:nvPr/>
        </p:nvSpPr>
        <p:spPr>
          <a:xfrm>
            <a:off x="6934200" y="1691790"/>
            <a:ext cx="1926007" cy="830997"/>
          </a:xfrm>
          <a:prstGeom prst="rect">
            <a:avLst/>
          </a:prstGeom>
          <a:noFill/>
        </p:spPr>
        <p:txBody>
          <a:bodyPr wrap="square" rtlCol="0">
            <a:spAutoFit/>
          </a:bodyPr>
          <a:lstStyle/>
          <a:p>
            <a:r>
              <a:rPr lang="en-US" sz="2400" b="1" dirty="0"/>
              <a:t>Pulmonary artery</a:t>
            </a:r>
          </a:p>
        </p:txBody>
      </p:sp>
      <p:sp>
        <p:nvSpPr>
          <p:cNvPr id="7" name="Freeform 6"/>
          <p:cNvSpPr/>
          <p:nvPr/>
        </p:nvSpPr>
        <p:spPr>
          <a:xfrm>
            <a:off x="4164376" y="1454227"/>
            <a:ext cx="4307595" cy="3470313"/>
          </a:xfrm>
          <a:custGeom>
            <a:avLst/>
            <a:gdLst>
              <a:gd name="connsiteX0" fmla="*/ 1432193 w 4307595"/>
              <a:gd name="connsiteY0" fmla="*/ 88134 h 3470313"/>
              <a:gd name="connsiteX1" fmla="*/ 1355075 w 4307595"/>
              <a:gd name="connsiteY1" fmla="*/ 66101 h 3470313"/>
              <a:gd name="connsiteX2" fmla="*/ 1322024 w 4307595"/>
              <a:gd name="connsiteY2" fmla="*/ 44067 h 3470313"/>
              <a:gd name="connsiteX3" fmla="*/ 1266940 w 4307595"/>
              <a:gd name="connsiteY3" fmla="*/ 33050 h 3470313"/>
              <a:gd name="connsiteX4" fmla="*/ 1233889 w 4307595"/>
              <a:gd name="connsiteY4" fmla="*/ 22033 h 3470313"/>
              <a:gd name="connsiteX5" fmla="*/ 1101687 w 4307595"/>
              <a:gd name="connsiteY5" fmla="*/ 0 h 3470313"/>
              <a:gd name="connsiteX6" fmla="*/ 870332 w 4307595"/>
              <a:gd name="connsiteY6" fmla="*/ 22033 h 3470313"/>
              <a:gd name="connsiteX7" fmla="*/ 804231 w 4307595"/>
              <a:gd name="connsiteY7" fmla="*/ 33050 h 3470313"/>
              <a:gd name="connsiteX8" fmla="*/ 694063 w 4307595"/>
              <a:gd name="connsiteY8" fmla="*/ 88134 h 3470313"/>
              <a:gd name="connsiteX9" fmla="*/ 661012 w 4307595"/>
              <a:gd name="connsiteY9" fmla="*/ 110168 h 3470313"/>
              <a:gd name="connsiteX10" fmla="*/ 627961 w 4307595"/>
              <a:gd name="connsiteY10" fmla="*/ 121185 h 3470313"/>
              <a:gd name="connsiteX11" fmla="*/ 561860 w 4307595"/>
              <a:gd name="connsiteY11" fmla="*/ 165253 h 3470313"/>
              <a:gd name="connsiteX12" fmla="*/ 528810 w 4307595"/>
              <a:gd name="connsiteY12" fmla="*/ 187286 h 3470313"/>
              <a:gd name="connsiteX13" fmla="*/ 495759 w 4307595"/>
              <a:gd name="connsiteY13" fmla="*/ 198303 h 3470313"/>
              <a:gd name="connsiteX14" fmla="*/ 451691 w 4307595"/>
              <a:gd name="connsiteY14" fmla="*/ 231354 h 3470313"/>
              <a:gd name="connsiteX15" fmla="*/ 385590 w 4307595"/>
              <a:gd name="connsiteY15" fmla="*/ 286438 h 3470313"/>
              <a:gd name="connsiteX16" fmla="*/ 297455 w 4307595"/>
              <a:gd name="connsiteY16" fmla="*/ 385590 h 3470313"/>
              <a:gd name="connsiteX17" fmla="*/ 209320 w 4307595"/>
              <a:gd name="connsiteY17" fmla="*/ 462708 h 3470313"/>
              <a:gd name="connsiteX18" fmla="*/ 154236 w 4307595"/>
              <a:gd name="connsiteY18" fmla="*/ 528809 h 3470313"/>
              <a:gd name="connsiteX19" fmla="*/ 132202 w 4307595"/>
              <a:gd name="connsiteY19" fmla="*/ 561860 h 3470313"/>
              <a:gd name="connsiteX20" fmla="*/ 99152 w 4307595"/>
              <a:gd name="connsiteY20" fmla="*/ 594910 h 3470313"/>
              <a:gd name="connsiteX21" fmla="*/ 66101 w 4307595"/>
              <a:gd name="connsiteY21" fmla="*/ 661012 h 3470313"/>
              <a:gd name="connsiteX22" fmla="*/ 22034 w 4307595"/>
              <a:gd name="connsiteY22" fmla="*/ 738130 h 3470313"/>
              <a:gd name="connsiteX23" fmla="*/ 11017 w 4307595"/>
              <a:gd name="connsiteY23" fmla="*/ 793214 h 3470313"/>
              <a:gd name="connsiteX24" fmla="*/ 0 w 4307595"/>
              <a:gd name="connsiteY24" fmla="*/ 826265 h 3470313"/>
              <a:gd name="connsiteX25" fmla="*/ 11017 w 4307595"/>
              <a:gd name="connsiteY25" fmla="*/ 1090669 h 3470313"/>
              <a:gd name="connsiteX26" fmla="*/ 22034 w 4307595"/>
              <a:gd name="connsiteY26" fmla="*/ 1123720 h 3470313"/>
              <a:gd name="connsiteX27" fmla="*/ 44067 w 4307595"/>
              <a:gd name="connsiteY27" fmla="*/ 1222872 h 3470313"/>
              <a:gd name="connsiteX28" fmla="*/ 66101 w 4307595"/>
              <a:gd name="connsiteY28" fmla="*/ 1255922 h 3470313"/>
              <a:gd name="connsiteX29" fmla="*/ 99152 w 4307595"/>
              <a:gd name="connsiteY29" fmla="*/ 1322024 h 3470313"/>
              <a:gd name="connsiteX30" fmla="*/ 132202 w 4307595"/>
              <a:gd name="connsiteY30" fmla="*/ 1388125 h 3470313"/>
              <a:gd name="connsiteX31" fmla="*/ 143219 w 4307595"/>
              <a:gd name="connsiteY31" fmla="*/ 1443209 h 3470313"/>
              <a:gd name="connsiteX32" fmla="*/ 176270 w 4307595"/>
              <a:gd name="connsiteY32" fmla="*/ 1476260 h 3470313"/>
              <a:gd name="connsiteX33" fmla="*/ 220337 w 4307595"/>
              <a:gd name="connsiteY33" fmla="*/ 1542361 h 3470313"/>
              <a:gd name="connsiteX34" fmla="*/ 242371 w 4307595"/>
              <a:gd name="connsiteY34" fmla="*/ 1575412 h 3470313"/>
              <a:gd name="connsiteX35" fmla="*/ 275422 w 4307595"/>
              <a:gd name="connsiteY35" fmla="*/ 1630496 h 3470313"/>
              <a:gd name="connsiteX36" fmla="*/ 308472 w 4307595"/>
              <a:gd name="connsiteY36" fmla="*/ 1663546 h 3470313"/>
              <a:gd name="connsiteX37" fmla="*/ 330506 w 4307595"/>
              <a:gd name="connsiteY37" fmla="*/ 1696597 h 3470313"/>
              <a:gd name="connsiteX38" fmla="*/ 396607 w 4307595"/>
              <a:gd name="connsiteY38" fmla="*/ 1751681 h 3470313"/>
              <a:gd name="connsiteX39" fmla="*/ 429658 w 4307595"/>
              <a:gd name="connsiteY39" fmla="*/ 1795749 h 3470313"/>
              <a:gd name="connsiteX40" fmla="*/ 462708 w 4307595"/>
              <a:gd name="connsiteY40" fmla="*/ 1817783 h 3470313"/>
              <a:gd name="connsiteX41" fmla="*/ 528810 w 4307595"/>
              <a:gd name="connsiteY41" fmla="*/ 1872867 h 3470313"/>
              <a:gd name="connsiteX42" fmla="*/ 561860 w 4307595"/>
              <a:gd name="connsiteY42" fmla="*/ 1905918 h 3470313"/>
              <a:gd name="connsiteX43" fmla="*/ 594911 w 4307595"/>
              <a:gd name="connsiteY43" fmla="*/ 1927951 h 3470313"/>
              <a:gd name="connsiteX44" fmla="*/ 627961 w 4307595"/>
              <a:gd name="connsiteY44" fmla="*/ 1961002 h 3470313"/>
              <a:gd name="connsiteX45" fmla="*/ 738130 w 4307595"/>
              <a:gd name="connsiteY45" fmla="*/ 2038120 h 3470313"/>
              <a:gd name="connsiteX46" fmla="*/ 804231 w 4307595"/>
              <a:gd name="connsiteY46" fmla="*/ 2115238 h 3470313"/>
              <a:gd name="connsiteX47" fmla="*/ 870332 w 4307595"/>
              <a:gd name="connsiteY47" fmla="*/ 2181339 h 3470313"/>
              <a:gd name="connsiteX48" fmla="*/ 1002535 w 4307595"/>
              <a:gd name="connsiteY48" fmla="*/ 2357609 h 3470313"/>
              <a:gd name="connsiteX49" fmla="*/ 1068636 w 4307595"/>
              <a:gd name="connsiteY49" fmla="*/ 2423710 h 3470313"/>
              <a:gd name="connsiteX50" fmla="*/ 1123720 w 4307595"/>
              <a:gd name="connsiteY50" fmla="*/ 2500828 h 3470313"/>
              <a:gd name="connsiteX51" fmla="*/ 1222872 w 4307595"/>
              <a:gd name="connsiteY51" fmla="*/ 2610997 h 3470313"/>
              <a:gd name="connsiteX52" fmla="*/ 1266940 w 4307595"/>
              <a:gd name="connsiteY52" fmla="*/ 2688115 h 3470313"/>
              <a:gd name="connsiteX53" fmla="*/ 1299990 w 4307595"/>
              <a:gd name="connsiteY53" fmla="*/ 2710149 h 3470313"/>
              <a:gd name="connsiteX54" fmla="*/ 1333041 w 4307595"/>
              <a:gd name="connsiteY54" fmla="*/ 2754216 h 3470313"/>
              <a:gd name="connsiteX55" fmla="*/ 1399142 w 4307595"/>
              <a:gd name="connsiteY55" fmla="*/ 2820318 h 3470313"/>
              <a:gd name="connsiteX56" fmla="*/ 1487277 w 4307595"/>
              <a:gd name="connsiteY56" fmla="*/ 2919469 h 3470313"/>
              <a:gd name="connsiteX57" fmla="*/ 1542361 w 4307595"/>
              <a:gd name="connsiteY57" fmla="*/ 2963537 h 3470313"/>
              <a:gd name="connsiteX58" fmla="*/ 1586429 w 4307595"/>
              <a:gd name="connsiteY58" fmla="*/ 2985571 h 3470313"/>
              <a:gd name="connsiteX59" fmla="*/ 1663547 w 4307595"/>
              <a:gd name="connsiteY59" fmla="*/ 3062689 h 3470313"/>
              <a:gd name="connsiteX60" fmla="*/ 1828800 w 4307595"/>
              <a:gd name="connsiteY60" fmla="*/ 3183874 h 3470313"/>
              <a:gd name="connsiteX61" fmla="*/ 1861851 w 4307595"/>
              <a:gd name="connsiteY61" fmla="*/ 3205908 h 3470313"/>
              <a:gd name="connsiteX62" fmla="*/ 1905918 w 4307595"/>
              <a:gd name="connsiteY62" fmla="*/ 3238959 h 3470313"/>
              <a:gd name="connsiteX63" fmla="*/ 1938969 w 4307595"/>
              <a:gd name="connsiteY63" fmla="*/ 3249975 h 3470313"/>
              <a:gd name="connsiteX64" fmla="*/ 2005070 w 4307595"/>
              <a:gd name="connsiteY64" fmla="*/ 3294043 h 3470313"/>
              <a:gd name="connsiteX65" fmla="*/ 2038120 w 4307595"/>
              <a:gd name="connsiteY65" fmla="*/ 3316077 h 3470313"/>
              <a:gd name="connsiteX66" fmla="*/ 2170323 w 4307595"/>
              <a:gd name="connsiteY66" fmla="*/ 3360144 h 3470313"/>
              <a:gd name="connsiteX67" fmla="*/ 2203373 w 4307595"/>
              <a:gd name="connsiteY67" fmla="*/ 3371161 h 3470313"/>
              <a:gd name="connsiteX68" fmla="*/ 2258458 w 4307595"/>
              <a:gd name="connsiteY68" fmla="*/ 3382178 h 3470313"/>
              <a:gd name="connsiteX69" fmla="*/ 2357610 w 4307595"/>
              <a:gd name="connsiteY69" fmla="*/ 3404212 h 3470313"/>
              <a:gd name="connsiteX70" fmla="*/ 2390660 w 4307595"/>
              <a:gd name="connsiteY70" fmla="*/ 3426245 h 3470313"/>
              <a:gd name="connsiteX71" fmla="*/ 2555913 w 4307595"/>
              <a:gd name="connsiteY71" fmla="*/ 3448279 h 3470313"/>
              <a:gd name="connsiteX72" fmla="*/ 2809301 w 4307595"/>
              <a:gd name="connsiteY72" fmla="*/ 3470313 h 3470313"/>
              <a:gd name="connsiteX73" fmla="*/ 3238959 w 4307595"/>
              <a:gd name="connsiteY73" fmla="*/ 3448279 h 3470313"/>
              <a:gd name="connsiteX74" fmla="*/ 3272010 w 4307595"/>
              <a:gd name="connsiteY74" fmla="*/ 3437262 h 3470313"/>
              <a:gd name="connsiteX75" fmla="*/ 3349128 w 4307595"/>
              <a:gd name="connsiteY75" fmla="*/ 3426245 h 3470313"/>
              <a:gd name="connsiteX76" fmla="*/ 3382178 w 4307595"/>
              <a:gd name="connsiteY76" fmla="*/ 3415228 h 3470313"/>
              <a:gd name="connsiteX77" fmla="*/ 3426246 w 4307595"/>
              <a:gd name="connsiteY77" fmla="*/ 3393195 h 3470313"/>
              <a:gd name="connsiteX78" fmla="*/ 3481330 w 4307595"/>
              <a:gd name="connsiteY78" fmla="*/ 3382178 h 3470313"/>
              <a:gd name="connsiteX79" fmla="*/ 3514381 w 4307595"/>
              <a:gd name="connsiteY79" fmla="*/ 3371161 h 3470313"/>
              <a:gd name="connsiteX80" fmla="*/ 3558448 w 4307595"/>
              <a:gd name="connsiteY80" fmla="*/ 3360144 h 3470313"/>
              <a:gd name="connsiteX81" fmla="*/ 3657600 w 4307595"/>
              <a:gd name="connsiteY81" fmla="*/ 3327093 h 3470313"/>
              <a:gd name="connsiteX82" fmla="*/ 3723701 w 4307595"/>
              <a:gd name="connsiteY82" fmla="*/ 3305060 h 3470313"/>
              <a:gd name="connsiteX83" fmla="*/ 3800819 w 4307595"/>
              <a:gd name="connsiteY83" fmla="*/ 3283026 h 3470313"/>
              <a:gd name="connsiteX84" fmla="*/ 3888954 w 4307595"/>
              <a:gd name="connsiteY84" fmla="*/ 3238959 h 3470313"/>
              <a:gd name="connsiteX85" fmla="*/ 3966072 w 4307595"/>
              <a:gd name="connsiteY85" fmla="*/ 3183874 h 3470313"/>
              <a:gd name="connsiteX86" fmla="*/ 3999123 w 4307595"/>
              <a:gd name="connsiteY86" fmla="*/ 3172857 h 3470313"/>
              <a:gd name="connsiteX87" fmla="*/ 4032173 w 4307595"/>
              <a:gd name="connsiteY87" fmla="*/ 3128790 h 3470313"/>
              <a:gd name="connsiteX88" fmla="*/ 4065224 w 4307595"/>
              <a:gd name="connsiteY88" fmla="*/ 3095739 h 3470313"/>
              <a:gd name="connsiteX89" fmla="*/ 4109291 w 4307595"/>
              <a:gd name="connsiteY89" fmla="*/ 3029638 h 3470313"/>
              <a:gd name="connsiteX90" fmla="*/ 4131325 w 4307595"/>
              <a:gd name="connsiteY90" fmla="*/ 2996587 h 3470313"/>
              <a:gd name="connsiteX91" fmla="*/ 4153359 w 4307595"/>
              <a:gd name="connsiteY91" fmla="*/ 2963537 h 3470313"/>
              <a:gd name="connsiteX92" fmla="*/ 4197426 w 4307595"/>
              <a:gd name="connsiteY92" fmla="*/ 2831334 h 3470313"/>
              <a:gd name="connsiteX93" fmla="*/ 4208443 w 4307595"/>
              <a:gd name="connsiteY93" fmla="*/ 2798284 h 3470313"/>
              <a:gd name="connsiteX94" fmla="*/ 4241494 w 4307595"/>
              <a:gd name="connsiteY94" fmla="*/ 2732183 h 3470313"/>
              <a:gd name="connsiteX95" fmla="*/ 4263528 w 4307595"/>
              <a:gd name="connsiteY95" fmla="*/ 2644048 h 3470313"/>
              <a:gd name="connsiteX96" fmla="*/ 4285561 w 4307595"/>
              <a:gd name="connsiteY96" fmla="*/ 2555913 h 3470313"/>
              <a:gd name="connsiteX97" fmla="*/ 4296578 w 4307595"/>
              <a:gd name="connsiteY97" fmla="*/ 2489812 h 3470313"/>
              <a:gd name="connsiteX98" fmla="*/ 4307595 w 4307595"/>
              <a:gd name="connsiteY98" fmla="*/ 2434727 h 3470313"/>
              <a:gd name="connsiteX99" fmla="*/ 4296578 w 4307595"/>
              <a:gd name="connsiteY99" fmla="*/ 2236424 h 3470313"/>
              <a:gd name="connsiteX100" fmla="*/ 4274544 w 4307595"/>
              <a:gd name="connsiteY100" fmla="*/ 2159306 h 3470313"/>
              <a:gd name="connsiteX101" fmla="*/ 4263528 w 4307595"/>
              <a:gd name="connsiteY101" fmla="*/ 2115238 h 3470313"/>
              <a:gd name="connsiteX102" fmla="*/ 4219460 w 4307595"/>
              <a:gd name="connsiteY102" fmla="*/ 2049137 h 3470313"/>
              <a:gd name="connsiteX103" fmla="*/ 4197426 w 4307595"/>
              <a:gd name="connsiteY103" fmla="*/ 2016086 h 3470313"/>
              <a:gd name="connsiteX104" fmla="*/ 4164376 w 4307595"/>
              <a:gd name="connsiteY104" fmla="*/ 1994053 h 3470313"/>
              <a:gd name="connsiteX105" fmla="*/ 4087258 w 4307595"/>
              <a:gd name="connsiteY105" fmla="*/ 1927951 h 3470313"/>
              <a:gd name="connsiteX106" fmla="*/ 4065224 w 4307595"/>
              <a:gd name="connsiteY106" fmla="*/ 1894901 h 3470313"/>
              <a:gd name="connsiteX107" fmla="*/ 3944038 w 4307595"/>
              <a:gd name="connsiteY107" fmla="*/ 1795749 h 3470313"/>
              <a:gd name="connsiteX108" fmla="*/ 3910988 w 4307595"/>
              <a:gd name="connsiteY108" fmla="*/ 1784732 h 3470313"/>
              <a:gd name="connsiteX109" fmla="*/ 3855904 w 4307595"/>
              <a:gd name="connsiteY109" fmla="*/ 1740665 h 3470313"/>
              <a:gd name="connsiteX110" fmla="*/ 3767769 w 4307595"/>
              <a:gd name="connsiteY110" fmla="*/ 1685580 h 3470313"/>
              <a:gd name="connsiteX111" fmla="*/ 3701667 w 4307595"/>
              <a:gd name="connsiteY111" fmla="*/ 1630496 h 3470313"/>
              <a:gd name="connsiteX112" fmla="*/ 3668617 w 4307595"/>
              <a:gd name="connsiteY112" fmla="*/ 1619479 h 3470313"/>
              <a:gd name="connsiteX113" fmla="*/ 3635566 w 4307595"/>
              <a:gd name="connsiteY113" fmla="*/ 1597445 h 3470313"/>
              <a:gd name="connsiteX114" fmla="*/ 3580482 w 4307595"/>
              <a:gd name="connsiteY114" fmla="*/ 1586428 h 3470313"/>
              <a:gd name="connsiteX115" fmla="*/ 3481330 w 4307595"/>
              <a:gd name="connsiteY115" fmla="*/ 1531344 h 3470313"/>
              <a:gd name="connsiteX116" fmla="*/ 3448279 w 4307595"/>
              <a:gd name="connsiteY116" fmla="*/ 1520327 h 3470313"/>
              <a:gd name="connsiteX117" fmla="*/ 3404212 w 4307595"/>
              <a:gd name="connsiteY117" fmla="*/ 1498293 h 3470313"/>
              <a:gd name="connsiteX118" fmla="*/ 3260993 w 4307595"/>
              <a:gd name="connsiteY118" fmla="*/ 1476260 h 3470313"/>
              <a:gd name="connsiteX119" fmla="*/ 3117773 w 4307595"/>
              <a:gd name="connsiteY119" fmla="*/ 1432192 h 3470313"/>
              <a:gd name="connsiteX120" fmla="*/ 3029638 w 4307595"/>
              <a:gd name="connsiteY120" fmla="*/ 1410159 h 3470313"/>
              <a:gd name="connsiteX121" fmla="*/ 2941504 w 4307595"/>
              <a:gd name="connsiteY121" fmla="*/ 1366091 h 3470313"/>
              <a:gd name="connsiteX122" fmla="*/ 2864385 w 4307595"/>
              <a:gd name="connsiteY122" fmla="*/ 1311007 h 3470313"/>
              <a:gd name="connsiteX123" fmla="*/ 2831335 w 4307595"/>
              <a:gd name="connsiteY123" fmla="*/ 1288973 h 3470313"/>
              <a:gd name="connsiteX124" fmla="*/ 2765234 w 4307595"/>
              <a:gd name="connsiteY124" fmla="*/ 1222872 h 3470313"/>
              <a:gd name="connsiteX125" fmla="*/ 2721166 w 4307595"/>
              <a:gd name="connsiteY125" fmla="*/ 1178804 h 3470313"/>
              <a:gd name="connsiteX126" fmla="*/ 2677099 w 4307595"/>
              <a:gd name="connsiteY126" fmla="*/ 1112703 h 3470313"/>
              <a:gd name="connsiteX127" fmla="*/ 2610997 w 4307595"/>
              <a:gd name="connsiteY127" fmla="*/ 1057619 h 3470313"/>
              <a:gd name="connsiteX128" fmla="*/ 2588964 w 4307595"/>
              <a:gd name="connsiteY128" fmla="*/ 1024568 h 3470313"/>
              <a:gd name="connsiteX129" fmla="*/ 2544896 w 4307595"/>
              <a:gd name="connsiteY129" fmla="*/ 991518 h 3470313"/>
              <a:gd name="connsiteX130" fmla="*/ 2467778 w 4307595"/>
              <a:gd name="connsiteY130" fmla="*/ 914400 h 3470313"/>
              <a:gd name="connsiteX131" fmla="*/ 2412694 w 4307595"/>
              <a:gd name="connsiteY131" fmla="*/ 859315 h 3470313"/>
              <a:gd name="connsiteX132" fmla="*/ 2379643 w 4307595"/>
              <a:gd name="connsiteY132" fmla="*/ 815248 h 3470313"/>
              <a:gd name="connsiteX133" fmla="*/ 2313542 w 4307595"/>
              <a:gd name="connsiteY133" fmla="*/ 771180 h 3470313"/>
              <a:gd name="connsiteX134" fmla="*/ 2280491 w 4307595"/>
              <a:gd name="connsiteY134" fmla="*/ 738130 h 3470313"/>
              <a:gd name="connsiteX135" fmla="*/ 2214390 w 4307595"/>
              <a:gd name="connsiteY135" fmla="*/ 705079 h 3470313"/>
              <a:gd name="connsiteX136" fmla="*/ 2181340 w 4307595"/>
              <a:gd name="connsiteY136" fmla="*/ 672028 h 3470313"/>
              <a:gd name="connsiteX137" fmla="*/ 2082188 w 4307595"/>
              <a:gd name="connsiteY137" fmla="*/ 616944 h 3470313"/>
              <a:gd name="connsiteX138" fmla="*/ 2060154 w 4307595"/>
              <a:gd name="connsiteY138" fmla="*/ 583893 h 3470313"/>
              <a:gd name="connsiteX139" fmla="*/ 1994053 w 4307595"/>
              <a:gd name="connsiteY139" fmla="*/ 539826 h 3470313"/>
              <a:gd name="connsiteX140" fmla="*/ 1961002 w 4307595"/>
              <a:gd name="connsiteY140" fmla="*/ 517792 h 3470313"/>
              <a:gd name="connsiteX141" fmla="*/ 1927952 w 4307595"/>
              <a:gd name="connsiteY141" fmla="*/ 484742 h 3470313"/>
              <a:gd name="connsiteX142" fmla="*/ 1861851 w 4307595"/>
              <a:gd name="connsiteY142" fmla="*/ 440674 h 3470313"/>
              <a:gd name="connsiteX143" fmla="*/ 1762699 w 4307595"/>
              <a:gd name="connsiteY143" fmla="*/ 374573 h 3470313"/>
              <a:gd name="connsiteX144" fmla="*/ 1729648 w 4307595"/>
              <a:gd name="connsiteY144" fmla="*/ 352539 h 3470313"/>
              <a:gd name="connsiteX145" fmla="*/ 1696597 w 4307595"/>
              <a:gd name="connsiteY145" fmla="*/ 330506 h 3470313"/>
              <a:gd name="connsiteX146" fmla="*/ 1630496 w 4307595"/>
              <a:gd name="connsiteY146" fmla="*/ 275421 h 3470313"/>
              <a:gd name="connsiteX147" fmla="*/ 1597446 w 4307595"/>
              <a:gd name="connsiteY147" fmla="*/ 264404 h 3470313"/>
              <a:gd name="connsiteX148" fmla="*/ 1575412 w 4307595"/>
              <a:gd name="connsiteY148" fmla="*/ 231354 h 3470313"/>
              <a:gd name="connsiteX149" fmla="*/ 1542361 w 4307595"/>
              <a:gd name="connsiteY149" fmla="*/ 220337 h 3470313"/>
              <a:gd name="connsiteX150" fmla="*/ 1509311 w 4307595"/>
              <a:gd name="connsiteY150" fmla="*/ 198303 h 3470313"/>
              <a:gd name="connsiteX151" fmla="*/ 1443210 w 4307595"/>
              <a:gd name="connsiteY151" fmla="*/ 154236 h 3470313"/>
              <a:gd name="connsiteX152" fmla="*/ 1377108 w 4307595"/>
              <a:gd name="connsiteY152" fmla="*/ 88134 h 3470313"/>
              <a:gd name="connsiteX153" fmla="*/ 1355075 w 4307595"/>
              <a:gd name="connsiteY153" fmla="*/ 55084 h 34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4307595" h="3470313">
                <a:moveTo>
                  <a:pt x="1432193" y="88134"/>
                </a:moveTo>
                <a:cubicBezTo>
                  <a:pt x="1406487" y="80790"/>
                  <a:pt x="1379897" y="76030"/>
                  <a:pt x="1355075" y="66101"/>
                </a:cubicBezTo>
                <a:cubicBezTo>
                  <a:pt x="1342781" y="61184"/>
                  <a:pt x="1334422" y="48716"/>
                  <a:pt x="1322024" y="44067"/>
                </a:cubicBezTo>
                <a:cubicBezTo>
                  <a:pt x="1304491" y="37492"/>
                  <a:pt x="1285106" y="37592"/>
                  <a:pt x="1266940" y="33050"/>
                </a:cubicBezTo>
                <a:cubicBezTo>
                  <a:pt x="1255674" y="30233"/>
                  <a:pt x="1245276" y="24310"/>
                  <a:pt x="1233889" y="22033"/>
                </a:cubicBezTo>
                <a:cubicBezTo>
                  <a:pt x="1190081" y="13272"/>
                  <a:pt x="1101687" y="0"/>
                  <a:pt x="1101687" y="0"/>
                </a:cubicBezTo>
                <a:lnTo>
                  <a:pt x="870332" y="22033"/>
                </a:lnTo>
                <a:cubicBezTo>
                  <a:pt x="848167" y="24804"/>
                  <a:pt x="826265" y="29378"/>
                  <a:pt x="804231" y="33050"/>
                </a:cubicBezTo>
                <a:cubicBezTo>
                  <a:pt x="725532" y="85517"/>
                  <a:pt x="763821" y="70696"/>
                  <a:pt x="694063" y="88134"/>
                </a:cubicBezTo>
                <a:cubicBezTo>
                  <a:pt x="683046" y="95479"/>
                  <a:pt x="672855" y="104247"/>
                  <a:pt x="661012" y="110168"/>
                </a:cubicBezTo>
                <a:cubicBezTo>
                  <a:pt x="650625" y="115361"/>
                  <a:pt x="638113" y="115545"/>
                  <a:pt x="627961" y="121185"/>
                </a:cubicBezTo>
                <a:cubicBezTo>
                  <a:pt x="604812" y="134046"/>
                  <a:pt x="583894" y="150564"/>
                  <a:pt x="561860" y="165253"/>
                </a:cubicBezTo>
                <a:cubicBezTo>
                  <a:pt x="550843" y="172597"/>
                  <a:pt x="541371" y="183099"/>
                  <a:pt x="528810" y="187286"/>
                </a:cubicBezTo>
                <a:lnTo>
                  <a:pt x="495759" y="198303"/>
                </a:lnTo>
                <a:cubicBezTo>
                  <a:pt x="481070" y="209320"/>
                  <a:pt x="465632" y="219404"/>
                  <a:pt x="451691" y="231354"/>
                </a:cubicBezTo>
                <a:cubicBezTo>
                  <a:pt x="377468" y="294973"/>
                  <a:pt x="458639" y="237739"/>
                  <a:pt x="385590" y="286438"/>
                </a:cubicBezTo>
                <a:cubicBezTo>
                  <a:pt x="346272" y="345417"/>
                  <a:pt x="372921" y="310125"/>
                  <a:pt x="297455" y="385590"/>
                </a:cubicBezTo>
                <a:cubicBezTo>
                  <a:pt x="240402" y="442642"/>
                  <a:pt x="270009" y="417192"/>
                  <a:pt x="209320" y="462708"/>
                </a:cubicBezTo>
                <a:cubicBezTo>
                  <a:pt x="154621" y="544761"/>
                  <a:pt x="224919" y="443991"/>
                  <a:pt x="154236" y="528809"/>
                </a:cubicBezTo>
                <a:cubicBezTo>
                  <a:pt x="145759" y="538981"/>
                  <a:pt x="140679" y="551688"/>
                  <a:pt x="132202" y="561860"/>
                </a:cubicBezTo>
                <a:cubicBezTo>
                  <a:pt x="122228" y="573829"/>
                  <a:pt x="109126" y="582941"/>
                  <a:pt x="99152" y="594910"/>
                </a:cubicBezTo>
                <a:cubicBezTo>
                  <a:pt x="68016" y="632273"/>
                  <a:pt x="83638" y="620092"/>
                  <a:pt x="66101" y="661012"/>
                </a:cubicBezTo>
                <a:cubicBezTo>
                  <a:pt x="49330" y="700145"/>
                  <a:pt x="44160" y="704940"/>
                  <a:pt x="22034" y="738130"/>
                </a:cubicBezTo>
                <a:cubicBezTo>
                  <a:pt x="18362" y="756491"/>
                  <a:pt x="15559" y="775048"/>
                  <a:pt x="11017" y="793214"/>
                </a:cubicBezTo>
                <a:cubicBezTo>
                  <a:pt x="8200" y="804480"/>
                  <a:pt x="0" y="814652"/>
                  <a:pt x="0" y="826265"/>
                </a:cubicBezTo>
                <a:cubicBezTo>
                  <a:pt x="0" y="914476"/>
                  <a:pt x="4501" y="1002699"/>
                  <a:pt x="11017" y="1090669"/>
                </a:cubicBezTo>
                <a:cubicBezTo>
                  <a:pt x="11875" y="1102250"/>
                  <a:pt x="19217" y="1112454"/>
                  <a:pt x="22034" y="1123720"/>
                </a:cubicBezTo>
                <a:cubicBezTo>
                  <a:pt x="25169" y="1136258"/>
                  <a:pt x="37285" y="1207047"/>
                  <a:pt x="44067" y="1222872"/>
                </a:cubicBezTo>
                <a:cubicBezTo>
                  <a:pt x="49283" y="1235042"/>
                  <a:pt x="58756" y="1244905"/>
                  <a:pt x="66101" y="1255922"/>
                </a:cubicBezTo>
                <a:cubicBezTo>
                  <a:pt x="93791" y="1338993"/>
                  <a:pt x="56440" y="1236601"/>
                  <a:pt x="99152" y="1322024"/>
                </a:cubicBezTo>
                <a:cubicBezTo>
                  <a:pt x="144769" y="1413256"/>
                  <a:pt x="69052" y="1293395"/>
                  <a:pt x="132202" y="1388125"/>
                </a:cubicBezTo>
                <a:cubicBezTo>
                  <a:pt x="135874" y="1406486"/>
                  <a:pt x="134845" y="1426461"/>
                  <a:pt x="143219" y="1443209"/>
                </a:cubicBezTo>
                <a:cubicBezTo>
                  <a:pt x="150187" y="1457144"/>
                  <a:pt x="166705" y="1463962"/>
                  <a:pt x="176270" y="1476260"/>
                </a:cubicBezTo>
                <a:cubicBezTo>
                  <a:pt x="192528" y="1497163"/>
                  <a:pt x="205648" y="1520327"/>
                  <a:pt x="220337" y="1542361"/>
                </a:cubicBezTo>
                <a:cubicBezTo>
                  <a:pt x="227682" y="1553378"/>
                  <a:pt x="235559" y="1564058"/>
                  <a:pt x="242371" y="1575412"/>
                </a:cubicBezTo>
                <a:cubicBezTo>
                  <a:pt x="253388" y="1593773"/>
                  <a:pt x="262574" y="1613366"/>
                  <a:pt x="275422" y="1630496"/>
                </a:cubicBezTo>
                <a:cubicBezTo>
                  <a:pt x="284770" y="1642960"/>
                  <a:pt x="298498" y="1651577"/>
                  <a:pt x="308472" y="1663546"/>
                </a:cubicBezTo>
                <a:cubicBezTo>
                  <a:pt x="316949" y="1673718"/>
                  <a:pt x="322029" y="1686425"/>
                  <a:pt x="330506" y="1696597"/>
                </a:cubicBezTo>
                <a:cubicBezTo>
                  <a:pt x="357015" y="1728407"/>
                  <a:pt x="364109" y="1730016"/>
                  <a:pt x="396607" y="1751681"/>
                </a:cubicBezTo>
                <a:cubicBezTo>
                  <a:pt x="407624" y="1766370"/>
                  <a:pt x="416674" y="1782765"/>
                  <a:pt x="429658" y="1795749"/>
                </a:cubicBezTo>
                <a:cubicBezTo>
                  <a:pt x="439020" y="1805112"/>
                  <a:pt x="452257" y="1809654"/>
                  <a:pt x="462708" y="1817783"/>
                </a:cubicBezTo>
                <a:cubicBezTo>
                  <a:pt x="485348" y="1835392"/>
                  <a:pt x="507373" y="1853812"/>
                  <a:pt x="528810" y="1872867"/>
                </a:cubicBezTo>
                <a:cubicBezTo>
                  <a:pt x="540455" y="1883218"/>
                  <a:pt x="549891" y="1895944"/>
                  <a:pt x="561860" y="1905918"/>
                </a:cubicBezTo>
                <a:cubicBezTo>
                  <a:pt x="572032" y="1914394"/>
                  <a:pt x="584739" y="1919475"/>
                  <a:pt x="594911" y="1927951"/>
                </a:cubicBezTo>
                <a:cubicBezTo>
                  <a:pt x="606880" y="1937925"/>
                  <a:pt x="615612" y="1951503"/>
                  <a:pt x="627961" y="1961002"/>
                </a:cubicBezTo>
                <a:cubicBezTo>
                  <a:pt x="663491" y="1988333"/>
                  <a:pt x="706433" y="2006423"/>
                  <a:pt x="738130" y="2038120"/>
                </a:cubicBezTo>
                <a:cubicBezTo>
                  <a:pt x="856119" y="2156109"/>
                  <a:pt x="677035" y="1973909"/>
                  <a:pt x="804231" y="2115238"/>
                </a:cubicBezTo>
                <a:cubicBezTo>
                  <a:pt x="825076" y="2138399"/>
                  <a:pt x="848298" y="2159305"/>
                  <a:pt x="870332" y="2181339"/>
                </a:cubicBezTo>
                <a:cubicBezTo>
                  <a:pt x="1001603" y="2312610"/>
                  <a:pt x="833425" y="2136466"/>
                  <a:pt x="1002535" y="2357609"/>
                </a:cubicBezTo>
                <a:cubicBezTo>
                  <a:pt x="1021463" y="2382361"/>
                  <a:pt x="1068636" y="2423710"/>
                  <a:pt x="1068636" y="2423710"/>
                </a:cubicBezTo>
                <a:cubicBezTo>
                  <a:pt x="1116470" y="2519378"/>
                  <a:pt x="1061192" y="2420434"/>
                  <a:pt x="1123720" y="2500828"/>
                </a:cubicBezTo>
                <a:cubicBezTo>
                  <a:pt x="1206026" y="2606651"/>
                  <a:pt x="1124738" y="2532490"/>
                  <a:pt x="1222872" y="2610997"/>
                </a:cubicBezTo>
                <a:cubicBezTo>
                  <a:pt x="1231514" y="2628281"/>
                  <a:pt x="1251367" y="2672542"/>
                  <a:pt x="1266940" y="2688115"/>
                </a:cubicBezTo>
                <a:cubicBezTo>
                  <a:pt x="1276302" y="2697477"/>
                  <a:pt x="1290628" y="2700787"/>
                  <a:pt x="1299990" y="2710149"/>
                </a:cubicBezTo>
                <a:cubicBezTo>
                  <a:pt x="1312973" y="2723132"/>
                  <a:pt x="1320758" y="2740568"/>
                  <a:pt x="1333041" y="2754216"/>
                </a:cubicBezTo>
                <a:cubicBezTo>
                  <a:pt x="1353886" y="2777377"/>
                  <a:pt x="1380445" y="2795390"/>
                  <a:pt x="1399142" y="2820318"/>
                </a:cubicBezTo>
                <a:cubicBezTo>
                  <a:pt x="1436666" y="2870349"/>
                  <a:pt x="1434918" y="2872345"/>
                  <a:pt x="1487277" y="2919469"/>
                </a:cubicBezTo>
                <a:cubicBezTo>
                  <a:pt x="1504755" y="2935199"/>
                  <a:pt x="1522796" y="2950494"/>
                  <a:pt x="1542361" y="2963537"/>
                </a:cubicBezTo>
                <a:cubicBezTo>
                  <a:pt x="1556026" y="2972647"/>
                  <a:pt x="1573718" y="2975171"/>
                  <a:pt x="1586429" y="2985571"/>
                </a:cubicBezTo>
                <a:cubicBezTo>
                  <a:pt x="1614565" y="3008592"/>
                  <a:pt x="1634231" y="3041191"/>
                  <a:pt x="1663547" y="3062689"/>
                </a:cubicBezTo>
                <a:lnTo>
                  <a:pt x="1828800" y="3183874"/>
                </a:lnTo>
                <a:cubicBezTo>
                  <a:pt x="1839534" y="3191626"/>
                  <a:pt x="1851258" y="3197963"/>
                  <a:pt x="1861851" y="3205908"/>
                </a:cubicBezTo>
                <a:cubicBezTo>
                  <a:pt x="1876540" y="3216925"/>
                  <a:pt x="1889976" y="3229849"/>
                  <a:pt x="1905918" y="3238959"/>
                </a:cubicBezTo>
                <a:cubicBezTo>
                  <a:pt x="1916001" y="3244721"/>
                  <a:pt x="1927952" y="3246303"/>
                  <a:pt x="1938969" y="3249975"/>
                </a:cubicBezTo>
                <a:lnTo>
                  <a:pt x="2005070" y="3294043"/>
                </a:lnTo>
                <a:cubicBezTo>
                  <a:pt x="2016087" y="3301388"/>
                  <a:pt x="2025559" y="3311890"/>
                  <a:pt x="2038120" y="3316077"/>
                </a:cubicBezTo>
                <a:lnTo>
                  <a:pt x="2170323" y="3360144"/>
                </a:lnTo>
                <a:cubicBezTo>
                  <a:pt x="2181340" y="3363816"/>
                  <a:pt x="2191986" y="3368884"/>
                  <a:pt x="2203373" y="3371161"/>
                </a:cubicBezTo>
                <a:cubicBezTo>
                  <a:pt x="2221735" y="3374833"/>
                  <a:pt x="2240179" y="3378116"/>
                  <a:pt x="2258458" y="3382178"/>
                </a:cubicBezTo>
                <a:cubicBezTo>
                  <a:pt x="2398484" y="3413295"/>
                  <a:pt x="2191469" y="3370984"/>
                  <a:pt x="2357610" y="3404212"/>
                </a:cubicBezTo>
                <a:cubicBezTo>
                  <a:pt x="2368627" y="3411556"/>
                  <a:pt x="2378263" y="3421596"/>
                  <a:pt x="2390660" y="3426245"/>
                </a:cubicBezTo>
                <a:cubicBezTo>
                  <a:pt x="2423359" y="3438507"/>
                  <a:pt x="2542560" y="3447211"/>
                  <a:pt x="2555913" y="3448279"/>
                </a:cubicBezTo>
                <a:cubicBezTo>
                  <a:pt x="2808424" y="3468480"/>
                  <a:pt x="2635433" y="3448579"/>
                  <a:pt x="2809301" y="3470313"/>
                </a:cubicBezTo>
                <a:cubicBezTo>
                  <a:pt x="2883245" y="3467672"/>
                  <a:pt x="3123744" y="3464738"/>
                  <a:pt x="3238959" y="3448279"/>
                </a:cubicBezTo>
                <a:cubicBezTo>
                  <a:pt x="3250455" y="3446637"/>
                  <a:pt x="3260623" y="3439540"/>
                  <a:pt x="3272010" y="3437262"/>
                </a:cubicBezTo>
                <a:cubicBezTo>
                  <a:pt x="3297473" y="3432169"/>
                  <a:pt x="3323422" y="3429917"/>
                  <a:pt x="3349128" y="3426245"/>
                </a:cubicBezTo>
                <a:cubicBezTo>
                  <a:pt x="3360145" y="3422573"/>
                  <a:pt x="3371504" y="3419802"/>
                  <a:pt x="3382178" y="3415228"/>
                </a:cubicBezTo>
                <a:cubicBezTo>
                  <a:pt x="3397273" y="3408759"/>
                  <a:pt x="3410666" y="3398388"/>
                  <a:pt x="3426246" y="3393195"/>
                </a:cubicBezTo>
                <a:cubicBezTo>
                  <a:pt x="3444010" y="3387274"/>
                  <a:pt x="3463164" y="3386720"/>
                  <a:pt x="3481330" y="3382178"/>
                </a:cubicBezTo>
                <a:cubicBezTo>
                  <a:pt x="3492596" y="3379361"/>
                  <a:pt x="3503215" y="3374351"/>
                  <a:pt x="3514381" y="3371161"/>
                </a:cubicBezTo>
                <a:cubicBezTo>
                  <a:pt x="3528940" y="3367001"/>
                  <a:pt x="3543759" y="3363816"/>
                  <a:pt x="3558448" y="3360144"/>
                </a:cubicBezTo>
                <a:cubicBezTo>
                  <a:pt x="3619469" y="3319463"/>
                  <a:pt x="3562607" y="3350841"/>
                  <a:pt x="3657600" y="3327093"/>
                </a:cubicBezTo>
                <a:cubicBezTo>
                  <a:pt x="3680132" y="3321460"/>
                  <a:pt x="3701455" y="3311734"/>
                  <a:pt x="3723701" y="3305060"/>
                </a:cubicBezTo>
                <a:cubicBezTo>
                  <a:pt x="3748452" y="3297635"/>
                  <a:pt x="3776860" y="3293916"/>
                  <a:pt x="3800819" y="3283026"/>
                </a:cubicBezTo>
                <a:cubicBezTo>
                  <a:pt x="3830721" y="3269434"/>
                  <a:pt x="3862677" y="3258667"/>
                  <a:pt x="3888954" y="3238959"/>
                </a:cubicBezTo>
                <a:cubicBezTo>
                  <a:pt x="3898930" y="3231477"/>
                  <a:pt x="3949966" y="3191927"/>
                  <a:pt x="3966072" y="3183874"/>
                </a:cubicBezTo>
                <a:cubicBezTo>
                  <a:pt x="3976459" y="3178680"/>
                  <a:pt x="3988106" y="3176529"/>
                  <a:pt x="3999123" y="3172857"/>
                </a:cubicBezTo>
                <a:cubicBezTo>
                  <a:pt x="4010140" y="3158168"/>
                  <a:pt x="4020224" y="3142731"/>
                  <a:pt x="4032173" y="3128790"/>
                </a:cubicBezTo>
                <a:cubicBezTo>
                  <a:pt x="4042313" y="3116960"/>
                  <a:pt x="4055659" y="3108037"/>
                  <a:pt x="4065224" y="3095739"/>
                </a:cubicBezTo>
                <a:cubicBezTo>
                  <a:pt x="4081482" y="3074836"/>
                  <a:pt x="4094602" y="3051672"/>
                  <a:pt x="4109291" y="3029638"/>
                </a:cubicBezTo>
                <a:lnTo>
                  <a:pt x="4131325" y="2996587"/>
                </a:lnTo>
                <a:lnTo>
                  <a:pt x="4153359" y="2963537"/>
                </a:lnTo>
                <a:lnTo>
                  <a:pt x="4197426" y="2831334"/>
                </a:lnTo>
                <a:cubicBezTo>
                  <a:pt x="4201098" y="2820317"/>
                  <a:pt x="4202001" y="2807946"/>
                  <a:pt x="4208443" y="2798284"/>
                </a:cubicBezTo>
                <a:cubicBezTo>
                  <a:pt x="4231584" y="2763573"/>
                  <a:pt x="4230968" y="2770776"/>
                  <a:pt x="4241494" y="2732183"/>
                </a:cubicBezTo>
                <a:cubicBezTo>
                  <a:pt x="4249462" y="2702968"/>
                  <a:pt x="4257590" y="2673743"/>
                  <a:pt x="4263528" y="2644048"/>
                </a:cubicBezTo>
                <a:cubicBezTo>
                  <a:pt x="4276821" y="2577576"/>
                  <a:pt x="4268622" y="2606727"/>
                  <a:pt x="4285561" y="2555913"/>
                </a:cubicBezTo>
                <a:cubicBezTo>
                  <a:pt x="4289233" y="2533879"/>
                  <a:pt x="4292582" y="2511789"/>
                  <a:pt x="4296578" y="2489812"/>
                </a:cubicBezTo>
                <a:cubicBezTo>
                  <a:pt x="4299928" y="2471389"/>
                  <a:pt x="4307595" y="2453452"/>
                  <a:pt x="4307595" y="2434727"/>
                </a:cubicBezTo>
                <a:cubicBezTo>
                  <a:pt x="4307595" y="2368524"/>
                  <a:pt x="4302572" y="2302355"/>
                  <a:pt x="4296578" y="2236424"/>
                </a:cubicBezTo>
                <a:cubicBezTo>
                  <a:pt x="4294281" y="2211162"/>
                  <a:pt x="4281501" y="2183657"/>
                  <a:pt x="4274544" y="2159306"/>
                </a:cubicBezTo>
                <a:cubicBezTo>
                  <a:pt x="4270384" y="2144747"/>
                  <a:pt x="4270299" y="2128781"/>
                  <a:pt x="4263528" y="2115238"/>
                </a:cubicBezTo>
                <a:cubicBezTo>
                  <a:pt x="4251685" y="2091552"/>
                  <a:pt x="4234149" y="2071171"/>
                  <a:pt x="4219460" y="2049137"/>
                </a:cubicBezTo>
                <a:cubicBezTo>
                  <a:pt x="4212115" y="2038120"/>
                  <a:pt x="4208443" y="2023431"/>
                  <a:pt x="4197426" y="2016086"/>
                </a:cubicBezTo>
                <a:lnTo>
                  <a:pt x="4164376" y="1994053"/>
                </a:lnTo>
                <a:cubicBezTo>
                  <a:pt x="4076386" y="1876733"/>
                  <a:pt x="4188073" y="2011963"/>
                  <a:pt x="4087258" y="1927951"/>
                </a:cubicBezTo>
                <a:cubicBezTo>
                  <a:pt x="4077086" y="1919475"/>
                  <a:pt x="4073700" y="1905073"/>
                  <a:pt x="4065224" y="1894901"/>
                </a:cubicBezTo>
                <a:cubicBezTo>
                  <a:pt x="4040345" y="1865046"/>
                  <a:pt x="3964173" y="1802461"/>
                  <a:pt x="3944038" y="1795749"/>
                </a:cubicBezTo>
                <a:lnTo>
                  <a:pt x="3910988" y="1784732"/>
                </a:lnTo>
                <a:cubicBezTo>
                  <a:pt x="3865176" y="1716014"/>
                  <a:pt x="3916720" y="1778675"/>
                  <a:pt x="3855904" y="1740665"/>
                </a:cubicBezTo>
                <a:cubicBezTo>
                  <a:pt x="3753256" y="1676511"/>
                  <a:pt x="3842137" y="1710370"/>
                  <a:pt x="3767769" y="1685580"/>
                </a:cubicBezTo>
                <a:cubicBezTo>
                  <a:pt x="3743404" y="1661216"/>
                  <a:pt x="3732343" y="1645834"/>
                  <a:pt x="3701667" y="1630496"/>
                </a:cubicBezTo>
                <a:cubicBezTo>
                  <a:pt x="3691280" y="1625303"/>
                  <a:pt x="3679004" y="1624672"/>
                  <a:pt x="3668617" y="1619479"/>
                </a:cubicBezTo>
                <a:cubicBezTo>
                  <a:pt x="3656774" y="1613557"/>
                  <a:pt x="3647964" y="1602094"/>
                  <a:pt x="3635566" y="1597445"/>
                </a:cubicBezTo>
                <a:cubicBezTo>
                  <a:pt x="3618033" y="1590870"/>
                  <a:pt x="3598843" y="1590100"/>
                  <a:pt x="3580482" y="1586428"/>
                </a:cubicBezTo>
                <a:cubicBezTo>
                  <a:pt x="3537409" y="1557714"/>
                  <a:pt x="3539784" y="1557324"/>
                  <a:pt x="3481330" y="1531344"/>
                </a:cubicBezTo>
                <a:cubicBezTo>
                  <a:pt x="3470718" y="1526627"/>
                  <a:pt x="3458953" y="1524902"/>
                  <a:pt x="3448279" y="1520327"/>
                </a:cubicBezTo>
                <a:cubicBezTo>
                  <a:pt x="3433184" y="1513858"/>
                  <a:pt x="3419792" y="1503486"/>
                  <a:pt x="3404212" y="1498293"/>
                </a:cubicBezTo>
                <a:cubicBezTo>
                  <a:pt x="3373936" y="1488201"/>
                  <a:pt x="3282579" y="1478958"/>
                  <a:pt x="3260993" y="1476260"/>
                </a:cubicBezTo>
                <a:cubicBezTo>
                  <a:pt x="3191558" y="1429970"/>
                  <a:pt x="3255701" y="1466673"/>
                  <a:pt x="3117773" y="1432192"/>
                </a:cubicBezTo>
                <a:lnTo>
                  <a:pt x="3029638" y="1410159"/>
                </a:lnTo>
                <a:cubicBezTo>
                  <a:pt x="2931770" y="1336756"/>
                  <a:pt x="3037761" y="1407344"/>
                  <a:pt x="2941504" y="1366091"/>
                </a:cubicBezTo>
                <a:cubicBezTo>
                  <a:pt x="2928525" y="1360528"/>
                  <a:pt x="2870025" y="1315036"/>
                  <a:pt x="2864385" y="1311007"/>
                </a:cubicBezTo>
                <a:cubicBezTo>
                  <a:pt x="2853611" y="1303311"/>
                  <a:pt x="2841231" y="1297770"/>
                  <a:pt x="2831335" y="1288973"/>
                </a:cubicBezTo>
                <a:cubicBezTo>
                  <a:pt x="2808046" y="1268271"/>
                  <a:pt x="2787268" y="1244906"/>
                  <a:pt x="2765234" y="1222872"/>
                </a:cubicBezTo>
                <a:cubicBezTo>
                  <a:pt x="2750545" y="1208183"/>
                  <a:pt x="2732689" y="1196089"/>
                  <a:pt x="2721166" y="1178804"/>
                </a:cubicBezTo>
                <a:cubicBezTo>
                  <a:pt x="2706477" y="1156770"/>
                  <a:pt x="2694912" y="1132297"/>
                  <a:pt x="2677099" y="1112703"/>
                </a:cubicBezTo>
                <a:cubicBezTo>
                  <a:pt x="2657806" y="1091480"/>
                  <a:pt x="2631278" y="1077900"/>
                  <a:pt x="2610997" y="1057619"/>
                </a:cubicBezTo>
                <a:cubicBezTo>
                  <a:pt x="2601634" y="1048256"/>
                  <a:pt x="2598327" y="1033931"/>
                  <a:pt x="2588964" y="1024568"/>
                </a:cubicBezTo>
                <a:cubicBezTo>
                  <a:pt x="2575980" y="1011584"/>
                  <a:pt x="2557880" y="1004502"/>
                  <a:pt x="2544896" y="991518"/>
                </a:cubicBezTo>
                <a:cubicBezTo>
                  <a:pt x="2442072" y="888694"/>
                  <a:pt x="2585293" y="1002533"/>
                  <a:pt x="2467778" y="914400"/>
                </a:cubicBezTo>
                <a:cubicBezTo>
                  <a:pt x="2409023" y="826267"/>
                  <a:pt x="2486137" y="932758"/>
                  <a:pt x="2412694" y="859315"/>
                </a:cubicBezTo>
                <a:cubicBezTo>
                  <a:pt x="2399711" y="846332"/>
                  <a:pt x="2393366" y="827447"/>
                  <a:pt x="2379643" y="815248"/>
                </a:cubicBezTo>
                <a:cubicBezTo>
                  <a:pt x="2359851" y="797655"/>
                  <a:pt x="2332267" y="789905"/>
                  <a:pt x="2313542" y="771180"/>
                </a:cubicBezTo>
                <a:cubicBezTo>
                  <a:pt x="2302525" y="760163"/>
                  <a:pt x="2293455" y="746772"/>
                  <a:pt x="2280491" y="738130"/>
                </a:cubicBezTo>
                <a:cubicBezTo>
                  <a:pt x="2181131" y="671890"/>
                  <a:pt x="2318388" y="791745"/>
                  <a:pt x="2214390" y="705079"/>
                </a:cubicBezTo>
                <a:cubicBezTo>
                  <a:pt x="2202421" y="695105"/>
                  <a:pt x="2193638" y="681593"/>
                  <a:pt x="2181340" y="672028"/>
                </a:cubicBezTo>
                <a:cubicBezTo>
                  <a:pt x="2124519" y="627834"/>
                  <a:pt x="2132053" y="633566"/>
                  <a:pt x="2082188" y="616944"/>
                </a:cubicBezTo>
                <a:cubicBezTo>
                  <a:pt x="2074843" y="605927"/>
                  <a:pt x="2070119" y="592612"/>
                  <a:pt x="2060154" y="583893"/>
                </a:cubicBezTo>
                <a:cubicBezTo>
                  <a:pt x="2040225" y="566455"/>
                  <a:pt x="2016087" y="554515"/>
                  <a:pt x="1994053" y="539826"/>
                </a:cubicBezTo>
                <a:cubicBezTo>
                  <a:pt x="1983036" y="532481"/>
                  <a:pt x="1970365" y="527155"/>
                  <a:pt x="1961002" y="517792"/>
                </a:cubicBezTo>
                <a:cubicBezTo>
                  <a:pt x="1949985" y="506775"/>
                  <a:pt x="1940250" y="494307"/>
                  <a:pt x="1927952" y="484742"/>
                </a:cubicBezTo>
                <a:cubicBezTo>
                  <a:pt x="1907049" y="468484"/>
                  <a:pt x="1883885" y="455363"/>
                  <a:pt x="1861851" y="440674"/>
                </a:cubicBezTo>
                <a:lnTo>
                  <a:pt x="1762699" y="374573"/>
                </a:lnTo>
                <a:lnTo>
                  <a:pt x="1729648" y="352539"/>
                </a:lnTo>
                <a:cubicBezTo>
                  <a:pt x="1718631" y="345195"/>
                  <a:pt x="1705959" y="339869"/>
                  <a:pt x="1696597" y="330506"/>
                </a:cubicBezTo>
                <a:cubicBezTo>
                  <a:pt x="1672231" y="306139"/>
                  <a:pt x="1661174" y="290760"/>
                  <a:pt x="1630496" y="275421"/>
                </a:cubicBezTo>
                <a:cubicBezTo>
                  <a:pt x="1620109" y="270228"/>
                  <a:pt x="1608463" y="268076"/>
                  <a:pt x="1597446" y="264404"/>
                </a:cubicBezTo>
                <a:cubicBezTo>
                  <a:pt x="1590101" y="253387"/>
                  <a:pt x="1585751" y="239625"/>
                  <a:pt x="1575412" y="231354"/>
                </a:cubicBezTo>
                <a:cubicBezTo>
                  <a:pt x="1566344" y="224100"/>
                  <a:pt x="1552748" y="225531"/>
                  <a:pt x="1542361" y="220337"/>
                </a:cubicBezTo>
                <a:cubicBezTo>
                  <a:pt x="1530518" y="214416"/>
                  <a:pt x="1519483" y="206779"/>
                  <a:pt x="1509311" y="198303"/>
                </a:cubicBezTo>
                <a:cubicBezTo>
                  <a:pt x="1454296" y="152458"/>
                  <a:pt x="1501291" y="173597"/>
                  <a:pt x="1443210" y="154236"/>
                </a:cubicBezTo>
                <a:cubicBezTo>
                  <a:pt x="1421176" y="132202"/>
                  <a:pt x="1394393" y="114061"/>
                  <a:pt x="1377108" y="88134"/>
                </a:cubicBezTo>
                <a:lnTo>
                  <a:pt x="1355075" y="55084"/>
                </a:ln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70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599" y="533400"/>
            <a:ext cx="8903415"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 at X.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1" name="TextBox 10"/>
          <p:cNvSpPr txBox="1"/>
          <p:nvPr/>
        </p:nvSpPr>
        <p:spPr>
          <a:xfrm>
            <a:off x="7079401" y="2905684"/>
            <a:ext cx="1981200" cy="646331"/>
          </a:xfrm>
          <a:prstGeom prst="rect">
            <a:avLst/>
          </a:prstGeom>
          <a:noFill/>
        </p:spPr>
        <p:txBody>
          <a:bodyPr wrap="square" rtlCol="0">
            <a:spAutoFit/>
          </a:bodyPr>
          <a:lstStyle/>
          <a:p>
            <a:r>
              <a:rPr lang="en-US" b="1" dirty="0">
                <a:solidFill>
                  <a:srgbClr val="FF0000"/>
                </a:solidFill>
              </a:rPr>
              <a:t>Type II pneumocyte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79966" y="793556"/>
            <a:ext cx="5270887" cy="6858000"/>
          </a:xfrm>
          <a:prstGeom prst="rect">
            <a:avLst/>
          </a:prstGeom>
        </p:spPr>
      </p:pic>
      <p:sp>
        <p:nvSpPr>
          <p:cNvPr id="7" name="TextBox 6"/>
          <p:cNvSpPr txBox="1"/>
          <p:nvPr/>
        </p:nvSpPr>
        <p:spPr>
          <a:xfrm>
            <a:off x="3631175" y="3974342"/>
            <a:ext cx="734878" cy="1015663"/>
          </a:xfrm>
          <a:prstGeom prst="rect">
            <a:avLst/>
          </a:prstGeom>
          <a:noFill/>
        </p:spPr>
        <p:txBody>
          <a:bodyPr wrap="square" rtlCol="0">
            <a:spAutoFit/>
          </a:bodyPr>
          <a:lstStyle/>
          <a:p>
            <a:r>
              <a:rPr lang="en-US" sz="6000" b="1" dirty="0">
                <a:solidFill>
                  <a:srgbClr val="C00000"/>
                </a:solidFill>
              </a:rPr>
              <a:t>X</a:t>
            </a:r>
          </a:p>
        </p:txBody>
      </p:sp>
    </p:spTree>
    <p:extLst>
      <p:ext uri="{BB962C8B-B14F-4D97-AF65-F5344CB8AC3E}">
        <p14:creationId xmlns:p14="http://schemas.microsoft.com/office/powerpoint/2010/main" val="43184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06639" y="778037"/>
            <a:ext cx="5911518" cy="6248402"/>
          </a:xfrm>
          <a:prstGeom prst="rect">
            <a:avLst/>
          </a:prstGeom>
        </p:spPr>
      </p:pic>
      <p:sp>
        <p:nvSpPr>
          <p:cNvPr id="2" name="TextBox 1"/>
          <p:cNvSpPr txBox="1"/>
          <p:nvPr/>
        </p:nvSpPr>
        <p:spPr>
          <a:xfrm>
            <a:off x="1" y="533400"/>
            <a:ext cx="91440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8" name="TextBox 7"/>
          <p:cNvSpPr txBox="1"/>
          <p:nvPr/>
        </p:nvSpPr>
        <p:spPr>
          <a:xfrm>
            <a:off x="7134594" y="2107289"/>
            <a:ext cx="1926007" cy="461665"/>
          </a:xfrm>
          <a:prstGeom prst="rect">
            <a:avLst/>
          </a:prstGeom>
          <a:noFill/>
        </p:spPr>
        <p:txBody>
          <a:bodyPr wrap="square" rtlCol="0">
            <a:spAutoFit/>
          </a:bodyPr>
          <a:lstStyle/>
          <a:p>
            <a:r>
              <a:rPr lang="en-US" sz="2400" b="1" dirty="0"/>
              <a:t>Bronchiole</a:t>
            </a:r>
          </a:p>
        </p:txBody>
      </p:sp>
      <p:sp>
        <p:nvSpPr>
          <p:cNvPr id="6" name="Freeform 5"/>
          <p:cNvSpPr/>
          <p:nvPr/>
        </p:nvSpPr>
        <p:spPr>
          <a:xfrm>
            <a:off x="3877937" y="2941504"/>
            <a:ext cx="2203374" cy="2456761"/>
          </a:xfrm>
          <a:custGeom>
            <a:avLst/>
            <a:gdLst>
              <a:gd name="connsiteX0" fmla="*/ 694063 w 2203374"/>
              <a:gd name="connsiteY0" fmla="*/ 77118 h 2456761"/>
              <a:gd name="connsiteX1" fmla="*/ 638979 w 2203374"/>
              <a:gd name="connsiteY1" fmla="*/ 110168 h 2456761"/>
              <a:gd name="connsiteX2" fmla="*/ 605928 w 2203374"/>
              <a:gd name="connsiteY2" fmla="*/ 132202 h 2456761"/>
              <a:gd name="connsiteX3" fmla="*/ 572877 w 2203374"/>
              <a:gd name="connsiteY3" fmla="*/ 143219 h 2456761"/>
              <a:gd name="connsiteX4" fmla="*/ 506776 w 2203374"/>
              <a:gd name="connsiteY4" fmla="*/ 187286 h 2456761"/>
              <a:gd name="connsiteX5" fmla="*/ 429658 w 2203374"/>
              <a:gd name="connsiteY5" fmla="*/ 242371 h 2456761"/>
              <a:gd name="connsiteX6" fmla="*/ 396608 w 2203374"/>
              <a:gd name="connsiteY6" fmla="*/ 308472 h 2456761"/>
              <a:gd name="connsiteX7" fmla="*/ 363557 w 2203374"/>
              <a:gd name="connsiteY7" fmla="*/ 341523 h 2456761"/>
              <a:gd name="connsiteX8" fmla="*/ 341523 w 2203374"/>
              <a:gd name="connsiteY8" fmla="*/ 374573 h 2456761"/>
              <a:gd name="connsiteX9" fmla="*/ 308473 w 2203374"/>
              <a:gd name="connsiteY9" fmla="*/ 407624 h 2456761"/>
              <a:gd name="connsiteX10" fmla="*/ 242371 w 2203374"/>
              <a:gd name="connsiteY10" fmla="*/ 506776 h 2456761"/>
              <a:gd name="connsiteX11" fmla="*/ 220338 w 2203374"/>
              <a:gd name="connsiteY11" fmla="*/ 539826 h 2456761"/>
              <a:gd name="connsiteX12" fmla="*/ 187287 w 2203374"/>
              <a:gd name="connsiteY12" fmla="*/ 605927 h 2456761"/>
              <a:gd name="connsiteX13" fmla="*/ 154236 w 2203374"/>
              <a:gd name="connsiteY13" fmla="*/ 683045 h 2456761"/>
              <a:gd name="connsiteX14" fmla="*/ 132203 w 2203374"/>
              <a:gd name="connsiteY14" fmla="*/ 716096 h 2456761"/>
              <a:gd name="connsiteX15" fmla="*/ 110169 w 2203374"/>
              <a:gd name="connsiteY15" fmla="*/ 782197 h 2456761"/>
              <a:gd name="connsiteX16" fmla="*/ 77118 w 2203374"/>
              <a:gd name="connsiteY16" fmla="*/ 859315 h 2456761"/>
              <a:gd name="connsiteX17" fmla="*/ 55085 w 2203374"/>
              <a:gd name="connsiteY17" fmla="*/ 947450 h 2456761"/>
              <a:gd name="connsiteX18" fmla="*/ 44068 w 2203374"/>
              <a:gd name="connsiteY18" fmla="*/ 1035585 h 2456761"/>
              <a:gd name="connsiteX19" fmla="*/ 22034 w 2203374"/>
              <a:gd name="connsiteY19" fmla="*/ 1189821 h 2456761"/>
              <a:gd name="connsiteX20" fmla="*/ 0 w 2203374"/>
              <a:gd name="connsiteY20" fmla="*/ 1476260 h 2456761"/>
              <a:gd name="connsiteX21" fmla="*/ 11017 w 2203374"/>
              <a:gd name="connsiteY21" fmla="*/ 1751682 h 2456761"/>
              <a:gd name="connsiteX22" fmla="*/ 33051 w 2203374"/>
              <a:gd name="connsiteY22" fmla="*/ 1894901 h 2456761"/>
              <a:gd name="connsiteX23" fmla="*/ 44068 w 2203374"/>
              <a:gd name="connsiteY23" fmla="*/ 1927951 h 2456761"/>
              <a:gd name="connsiteX24" fmla="*/ 55085 w 2203374"/>
              <a:gd name="connsiteY24" fmla="*/ 1972019 h 2456761"/>
              <a:gd name="connsiteX25" fmla="*/ 77118 w 2203374"/>
              <a:gd name="connsiteY25" fmla="*/ 2005069 h 2456761"/>
              <a:gd name="connsiteX26" fmla="*/ 121186 w 2203374"/>
              <a:gd name="connsiteY26" fmla="*/ 2104221 h 2456761"/>
              <a:gd name="connsiteX27" fmla="*/ 154236 w 2203374"/>
              <a:gd name="connsiteY27" fmla="*/ 2170323 h 2456761"/>
              <a:gd name="connsiteX28" fmla="*/ 165253 w 2203374"/>
              <a:gd name="connsiteY28" fmla="*/ 2203373 h 2456761"/>
              <a:gd name="connsiteX29" fmla="*/ 198304 w 2203374"/>
              <a:gd name="connsiteY29" fmla="*/ 2236424 h 2456761"/>
              <a:gd name="connsiteX30" fmla="*/ 231355 w 2203374"/>
              <a:gd name="connsiteY30" fmla="*/ 2302525 h 2456761"/>
              <a:gd name="connsiteX31" fmla="*/ 330506 w 2203374"/>
              <a:gd name="connsiteY31" fmla="*/ 2368626 h 2456761"/>
              <a:gd name="connsiteX32" fmla="*/ 407624 w 2203374"/>
              <a:gd name="connsiteY32" fmla="*/ 2423710 h 2456761"/>
              <a:gd name="connsiteX33" fmla="*/ 462709 w 2203374"/>
              <a:gd name="connsiteY33" fmla="*/ 2434727 h 2456761"/>
              <a:gd name="connsiteX34" fmla="*/ 572877 w 2203374"/>
              <a:gd name="connsiteY34" fmla="*/ 2456761 h 2456761"/>
              <a:gd name="connsiteX35" fmla="*/ 991518 w 2203374"/>
              <a:gd name="connsiteY35" fmla="*/ 2423710 h 2456761"/>
              <a:gd name="connsiteX36" fmla="*/ 1134738 w 2203374"/>
              <a:gd name="connsiteY36" fmla="*/ 2401677 h 2456761"/>
              <a:gd name="connsiteX37" fmla="*/ 1167788 w 2203374"/>
              <a:gd name="connsiteY37" fmla="*/ 2390660 h 2456761"/>
              <a:gd name="connsiteX38" fmla="*/ 1277957 w 2203374"/>
              <a:gd name="connsiteY38" fmla="*/ 2368626 h 2456761"/>
              <a:gd name="connsiteX39" fmla="*/ 1311008 w 2203374"/>
              <a:gd name="connsiteY39" fmla="*/ 2346592 h 2456761"/>
              <a:gd name="connsiteX40" fmla="*/ 1355075 w 2203374"/>
              <a:gd name="connsiteY40" fmla="*/ 2335576 h 2456761"/>
              <a:gd name="connsiteX41" fmla="*/ 1388126 w 2203374"/>
              <a:gd name="connsiteY41" fmla="*/ 2324559 h 2456761"/>
              <a:gd name="connsiteX42" fmla="*/ 1487277 w 2203374"/>
              <a:gd name="connsiteY42" fmla="*/ 2291508 h 2456761"/>
              <a:gd name="connsiteX43" fmla="*/ 1509311 w 2203374"/>
              <a:gd name="connsiteY43" fmla="*/ 2258457 h 2456761"/>
              <a:gd name="connsiteX44" fmla="*/ 1575412 w 2203374"/>
              <a:gd name="connsiteY44" fmla="*/ 2236424 h 2456761"/>
              <a:gd name="connsiteX45" fmla="*/ 1685581 w 2203374"/>
              <a:gd name="connsiteY45" fmla="*/ 2159306 h 2456761"/>
              <a:gd name="connsiteX46" fmla="*/ 1751682 w 2203374"/>
              <a:gd name="connsiteY46" fmla="*/ 2115238 h 2456761"/>
              <a:gd name="connsiteX47" fmla="*/ 1817783 w 2203374"/>
              <a:gd name="connsiteY47" fmla="*/ 2060154 h 2456761"/>
              <a:gd name="connsiteX48" fmla="*/ 1839817 w 2203374"/>
              <a:gd name="connsiteY48" fmla="*/ 2027103 h 2456761"/>
              <a:gd name="connsiteX49" fmla="*/ 1872868 w 2203374"/>
              <a:gd name="connsiteY49" fmla="*/ 2005069 h 2456761"/>
              <a:gd name="connsiteX50" fmla="*/ 1894902 w 2203374"/>
              <a:gd name="connsiteY50" fmla="*/ 1961002 h 2456761"/>
              <a:gd name="connsiteX51" fmla="*/ 1961003 w 2203374"/>
              <a:gd name="connsiteY51" fmla="*/ 1861850 h 2456761"/>
              <a:gd name="connsiteX52" fmla="*/ 1983036 w 2203374"/>
              <a:gd name="connsiteY52" fmla="*/ 1828800 h 2456761"/>
              <a:gd name="connsiteX53" fmla="*/ 2005070 w 2203374"/>
              <a:gd name="connsiteY53" fmla="*/ 1795749 h 2456761"/>
              <a:gd name="connsiteX54" fmla="*/ 2038121 w 2203374"/>
              <a:gd name="connsiteY54" fmla="*/ 1696597 h 2456761"/>
              <a:gd name="connsiteX55" fmla="*/ 2060155 w 2203374"/>
              <a:gd name="connsiteY55" fmla="*/ 1630496 h 2456761"/>
              <a:gd name="connsiteX56" fmla="*/ 2082188 w 2203374"/>
              <a:gd name="connsiteY56" fmla="*/ 1553378 h 2456761"/>
              <a:gd name="connsiteX57" fmla="*/ 2093205 w 2203374"/>
              <a:gd name="connsiteY57" fmla="*/ 1509310 h 2456761"/>
              <a:gd name="connsiteX58" fmla="*/ 2104222 w 2203374"/>
              <a:gd name="connsiteY58" fmla="*/ 1476260 h 2456761"/>
              <a:gd name="connsiteX59" fmla="*/ 2115239 w 2203374"/>
              <a:gd name="connsiteY59" fmla="*/ 1421176 h 2456761"/>
              <a:gd name="connsiteX60" fmla="*/ 2126256 w 2203374"/>
              <a:gd name="connsiteY60" fmla="*/ 1355074 h 2456761"/>
              <a:gd name="connsiteX61" fmla="*/ 2148290 w 2203374"/>
              <a:gd name="connsiteY61" fmla="*/ 1222872 h 2456761"/>
              <a:gd name="connsiteX62" fmla="*/ 2170323 w 2203374"/>
              <a:gd name="connsiteY62" fmla="*/ 1134737 h 2456761"/>
              <a:gd name="connsiteX63" fmla="*/ 2181340 w 2203374"/>
              <a:gd name="connsiteY63" fmla="*/ 1046602 h 2456761"/>
              <a:gd name="connsiteX64" fmla="*/ 2192357 w 2203374"/>
              <a:gd name="connsiteY64" fmla="*/ 980501 h 2456761"/>
              <a:gd name="connsiteX65" fmla="*/ 2203374 w 2203374"/>
              <a:gd name="connsiteY65" fmla="*/ 837282 h 2456761"/>
              <a:gd name="connsiteX66" fmla="*/ 2192357 w 2203374"/>
              <a:gd name="connsiteY66" fmla="*/ 605927 h 2456761"/>
              <a:gd name="connsiteX67" fmla="*/ 2148290 w 2203374"/>
              <a:gd name="connsiteY67" fmla="*/ 506776 h 2456761"/>
              <a:gd name="connsiteX68" fmla="*/ 2093205 w 2203374"/>
              <a:gd name="connsiteY68" fmla="*/ 407624 h 2456761"/>
              <a:gd name="connsiteX69" fmla="*/ 2049138 w 2203374"/>
              <a:gd name="connsiteY69" fmla="*/ 341523 h 2456761"/>
              <a:gd name="connsiteX70" fmla="*/ 2027104 w 2203374"/>
              <a:gd name="connsiteY70" fmla="*/ 308472 h 2456761"/>
              <a:gd name="connsiteX71" fmla="*/ 1994053 w 2203374"/>
              <a:gd name="connsiteY71" fmla="*/ 286438 h 2456761"/>
              <a:gd name="connsiteX72" fmla="*/ 1938969 w 2203374"/>
              <a:gd name="connsiteY72" fmla="*/ 231354 h 2456761"/>
              <a:gd name="connsiteX73" fmla="*/ 1916935 w 2203374"/>
              <a:gd name="connsiteY73" fmla="*/ 198303 h 2456761"/>
              <a:gd name="connsiteX74" fmla="*/ 1839817 w 2203374"/>
              <a:gd name="connsiteY74" fmla="*/ 154236 h 2456761"/>
              <a:gd name="connsiteX75" fmla="*/ 1773716 w 2203374"/>
              <a:gd name="connsiteY75" fmla="*/ 110168 h 2456761"/>
              <a:gd name="connsiteX76" fmla="*/ 1685581 w 2203374"/>
              <a:gd name="connsiteY76" fmla="*/ 88135 h 2456761"/>
              <a:gd name="connsiteX77" fmla="*/ 1652530 w 2203374"/>
              <a:gd name="connsiteY77" fmla="*/ 55084 h 2456761"/>
              <a:gd name="connsiteX78" fmla="*/ 1586429 w 2203374"/>
              <a:gd name="connsiteY78" fmla="*/ 33050 h 2456761"/>
              <a:gd name="connsiteX79" fmla="*/ 1399143 w 2203374"/>
              <a:gd name="connsiteY79" fmla="*/ 11016 h 2456761"/>
              <a:gd name="connsiteX80" fmla="*/ 1311008 w 2203374"/>
              <a:gd name="connsiteY80" fmla="*/ 0 h 2456761"/>
              <a:gd name="connsiteX81" fmla="*/ 969485 w 2203374"/>
              <a:gd name="connsiteY81" fmla="*/ 11016 h 2456761"/>
              <a:gd name="connsiteX82" fmla="*/ 925417 w 2203374"/>
              <a:gd name="connsiteY82" fmla="*/ 22033 h 2456761"/>
              <a:gd name="connsiteX83" fmla="*/ 870333 w 2203374"/>
              <a:gd name="connsiteY83" fmla="*/ 33050 h 2456761"/>
              <a:gd name="connsiteX84" fmla="*/ 837282 w 2203374"/>
              <a:gd name="connsiteY84" fmla="*/ 55084 h 2456761"/>
              <a:gd name="connsiteX85" fmla="*/ 694063 w 2203374"/>
              <a:gd name="connsiteY85" fmla="*/ 77118 h 245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203374" h="2456761">
                <a:moveTo>
                  <a:pt x="694063" y="77118"/>
                </a:moveTo>
                <a:cubicBezTo>
                  <a:pt x="661012" y="86299"/>
                  <a:pt x="657137" y="98819"/>
                  <a:pt x="638979" y="110168"/>
                </a:cubicBezTo>
                <a:cubicBezTo>
                  <a:pt x="627751" y="117186"/>
                  <a:pt x="617771" y="126281"/>
                  <a:pt x="605928" y="132202"/>
                </a:cubicBezTo>
                <a:cubicBezTo>
                  <a:pt x="595541" y="137395"/>
                  <a:pt x="583894" y="139547"/>
                  <a:pt x="572877" y="143219"/>
                </a:cubicBezTo>
                <a:cubicBezTo>
                  <a:pt x="550843" y="157908"/>
                  <a:pt x="525501" y="168561"/>
                  <a:pt x="506776" y="187286"/>
                </a:cubicBezTo>
                <a:cubicBezTo>
                  <a:pt x="462113" y="231950"/>
                  <a:pt x="487661" y="213369"/>
                  <a:pt x="429658" y="242371"/>
                </a:cubicBezTo>
                <a:cubicBezTo>
                  <a:pt x="418617" y="275493"/>
                  <a:pt x="420336" y="279998"/>
                  <a:pt x="396608" y="308472"/>
                </a:cubicBezTo>
                <a:cubicBezTo>
                  <a:pt x="386634" y="320441"/>
                  <a:pt x="373531" y="329554"/>
                  <a:pt x="363557" y="341523"/>
                </a:cubicBezTo>
                <a:cubicBezTo>
                  <a:pt x="355081" y="351695"/>
                  <a:pt x="349999" y="364401"/>
                  <a:pt x="341523" y="374573"/>
                </a:cubicBezTo>
                <a:cubicBezTo>
                  <a:pt x="331549" y="386542"/>
                  <a:pt x="318038" y="395326"/>
                  <a:pt x="308473" y="407624"/>
                </a:cubicBezTo>
                <a:cubicBezTo>
                  <a:pt x="308469" y="407629"/>
                  <a:pt x="253390" y="490248"/>
                  <a:pt x="242371" y="506776"/>
                </a:cubicBezTo>
                <a:cubicBezTo>
                  <a:pt x="235027" y="517793"/>
                  <a:pt x="224525" y="527265"/>
                  <a:pt x="220338" y="539826"/>
                </a:cubicBezTo>
                <a:cubicBezTo>
                  <a:pt x="205134" y="585438"/>
                  <a:pt x="215763" y="563215"/>
                  <a:pt x="187287" y="605927"/>
                </a:cubicBezTo>
                <a:cubicBezTo>
                  <a:pt x="174926" y="643009"/>
                  <a:pt x="176019" y="644924"/>
                  <a:pt x="154236" y="683045"/>
                </a:cubicBezTo>
                <a:cubicBezTo>
                  <a:pt x="147667" y="694541"/>
                  <a:pt x="137580" y="703997"/>
                  <a:pt x="132203" y="716096"/>
                </a:cubicBezTo>
                <a:cubicBezTo>
                  <a:pt x="122770" y="737320"/>
                  <a:pt x="120556" y="761423"/>
                  <a:pt x="110169" y="782197"/>
                </a:cubicBezTo>
                <a:cubicBezTo>
                  <a:pt x="94406" y="813722"/>
                  <a:pt x="85222" y="826898"/>
                  <a:pt x="77118" y="859315"/>
                </a:cubicBezTo>
                <a:lnTo>
                  <a:pt x="55085" y="947450"/>
                </a:lnTo>
                <a:cubicBezTo>
                  <a:pt x="51413" y="976828"/>
                  <a:pt x="48255" y="1006276"/>
                  <a:pt x="44068" y="1035585"/>
                </a:cubicBezTo>
                <a:cubicBezTo>
                  <a:pt x="25443" y="1165961"/>
                  <a:pt x="39455" y="1033036"/>
                  <a:pt x="22034" y="1189821"/>
                </a:cubicBezTo>
                <a:cubicBezTo>
                  <a:pt x="7570" y="1319998"/>
                  <a:pt x="9474" y="1324683"/>
                  <a:pt x="0" y="1476260"/>
                </a:cubicBezTo>
                <a:cubicBezTo>
                  <a:pt x="3672" y="1568067"/>
                  <a:pt x="5459" y="1659970"/>
                  <a:pt x="11017" y="1751682"/>
                </a:cubicBezTo>
                <a:cubicBezTo>
                  <a:pt x="13158" y="1787000"/>
                  <a:pt x="23311" y="1855941"/>
                  <a:pt x="33051" y="1894901"/>
                </a:cubicBezTo>
                <a:cubicBezTo>
                  <a:pt x="35868" y="1906167"/>
                  <a:pt x="40878" y="1916785"/>
                  <a:pt x="44068" y="1927951"/>
                </a:cubicBezTo>
                <a:cubicBezTo>
                  <a:pt x="48228" y="1942510"/>
                  <a:pt x="49121" y="1958102"/>
                  <a:pt x="55085" y="1972019"/>
                </a:cubicBezTo>
                <a:cubicBezTo>
                  <a:pt x="60301" y="1984189"/>
                  <a:pt x="71741" y="1992970"/>
                  <a:pt x="77118" y="2005069"/>
                </a:cubicBezTo>
                <a:cubicBezTo>
                  <a:pt x="129556" y="2123057"/>
                  <a:pt x="71322" y="2029428"/>
                  <a:pt x="121186" y="2104221"/>
                </a:cubicBezTo>
                <a:cubicBezTo>
                  <a:pt x="148877" y="2187293"/>
                  <a:pt x="111525" y="2084900"/>
                  <a:pt x="154236" y="2170323"/>
                </a:cubicBezTo>
                <a:cubicBezTo>
                  <a:pt x="159429" y="2180710"/>
                  <a:pt x="158811" y="2193711"/>
                  <a:pt x="165253" y="2203373"/>
                </a:cubicBezTo>
                <a:cubicBezTo>
                  <a:pt x="173896" y="2216337"/>
                  <a:pt x="189661" y="2223460"/>
                  <a:pt x="198304" y="2236424"/>
                </a:cubicBezTo>
                <a:cubicBezTo>
                  <a:pt x="211969" y="2256921"/>
                  <a:pt x="214875" y="2284214"/>
                  <a:pt x="231355" y="2302525"/>
                </a:cubicBezTo>
                <a:cubicBezTo>
                  <a:pt x="238975" y="2310991"/>
                  <a:pt x="310171" y="2353375"/>
                  <a:pt x="330506" y="2368626"/>
                </a:cubicBezTo>
                <a:cubicBezTo>
                  <a:pt x="333040" y="2370527"/>
                  <a:pt x="396883" y="2419682"/>
                  <a:pt x="407624" y="2423710"/>
                </a:cubicBezTo>
                <a:cubicBezTo>
                  <a:pt x="425157" y="2430285"/>
                  <a:pt x="444430" y="2430665"/>
                  <a:pt x="462709" y="2434727"/>
                </a:cubicBezTo>
                <a:cubicBezTo>
                  <a:pt x="561320" y="2456641"/>
                  <a:pt x="443343" y="2435172"/>
                  <a:pt x="572877" y="2456761"/>
                </a:cubicBezTo>
                <a:cubicBezTo>
                  <a:pt x="667170" y="2451522"/>
                  <a:pt x="903440" y="2441324"/>
                  <a:pt x="991518" y="2423710"/>
                </a:cubicBezTo>
                <a:cubicBezTo>
                  <a:pt x="1075635" y="2406888"/>
                  <a:pt x="1028022" y="2415017"/>
                  <a:pt x="1134738" y="2401677"/>
                </a:cubicBezTo>
                <a:cubicBezTo>
                  <a:pt x="1145755" y="2398005"/>
                  <a:pt x="1156473" y="2393271"/>
                  <a:pt x="1167788" y="2390660"/>
                </a:cubicBezTo>
                <a:cubicBezTo>
                  <a:pt x="1204279" y="2382239"/>
                  <a:pt x="1277957" y="2368626"/>
                  <a:pt x="1277957" y="2368626"/>
                </a:cubicBezTo>
                <a:cubicBezTo>
                  <a:pt x="1288974" y="2361281"/>
                  <a:pt x="1298838" y="2351808"/>
                  <a:pt x="1311008" y="2346592"/>
                </a:cubicBezTo>
                <a:cubicBezTo>
                  <a:pt x="1324925" y="2340628"/>
                  <a:pt x="1340517" y="2339735"/>
                  <a:pt x="1355075" y="2335576"/>
                </a:cubicBezTo>
                <a:cubicBezTo>
                  <a:pt x="1366241" y="2332386"/>
                  <a:pt x="1377452" y="2329134"/>
                  <a:pt x="1388126" y="2324559"/>
                </a:cubicBezTo>
                <a:cubicBezTo>
                  <a:pt x="1467947" y="2290350"/>
                  <a:pt x="1394419" y="2310080"/>
                  <a:pt x="1487277" y="2291508"/>
                </a:cubicBezTo>
                <a:cubicBezTo>
                  <a:pt x="1494622" y="2280491"/>
                  <a:pt x="1498083" y="2265475"/>
                  <a:pt x="1509311" y="2258457"/>
                </a:cubicBezTo>
                <a:cubicBezTo>
                  <a:pt x="1529006" y="2246148"/>
                  <a:pt x="1575412" y="2236424"/>
                  <a:pt x="1575412" y="2236424"/>
                </a:cubicBezTo>
                <a:cubicBezTo>
                  <a:pt x="1640666" y="2187483"/>
                  <a:pt x="1604200" y="2213559"/>
                  <a:pt x="1685581" y="2159306"/>
                </a:cubicBezTo>
                <a:lnTo>
                  <a:pt x="1751682" y="2115238"/>
                </a:lnTo>
                <a:cubicBezTo>
                  <a:pt x="1794096" y="2072826"/>
                  <a:pt x="1771770" y="2090830"/>
                  <a:pt x="1817783" y="2060154"/>
                </a:cubicBezTo>
                <a:cubicBezTo>
                  <a:pt x="1825128" y="2049137"/>
                  <a:pt x="1830454" y="2036466"/>
                  <a:pt x="1839817" y="2027103"/>
                </a:cubicBezTo>
                <a:cubicBezTo>
                  <a:pt x="1849180" y="2017740"/>
                  <a:pt x="1864391" y="2015241"/>
                  <a:pt x="1872868" y="2005069"/>
                </a:cubicBezTo>
                <a:cubicBezTo>
                  <a:pt x="1883382" y="1992453"/>
                  <a:pt x="1886452" y="1975084"/>
                  <a:pt x="1894902" y="1961002"/>
                </a:cubicBezTo>
                <a:cubicBezTo>
                  <a:pt x="1894907" y="1960994"/>
                  <a:pt x="1949984" y="1878379"/>
                  <a:pt x="1961003" y="1861850"/>
                </a:cubicBezTo>
                <a:lnTo>
                  <a:pt x="1983036" y="1828800"/>
                </a:lnTo>
                <a:cubicBezTo>
                  <a:pt x="1990381" y="1817783"/>
                  <a:pt x="2000883" y="1808310"/>
                  <a:pt x="2005070" y="1795749"/>
                </a:cubicBezTo>
                <a:lnTo>
                  <a:pt x="2038121" y="1696597"/>
                </a:lnTo>
                <a:lnTo>
                  <a:pt x="2060155" y="1630496"/>
                </a:lnTo>
                <a:cubicBezTo>
                  <a:pt x="2094583" y="1492775"/>
                  <a:pt x="2050587" y="1663983"/>
                  <a:pt x="2082188" y="1553378"/>
                </a:cubicBezTo>
                <a:cubicBezTo>
                  <a:pt x="2086348" y="1538819"/>
                  <a:pt x="2089045" y="1523869"/>
                  <a:pt x="2093205" y="1509310"/>
                </a:cubicBezTo>
                <a:cubicBezTo>
                  <a:pt x="2096395" y="1498144"/>
                  <a:pt x="2101405" y="1487526"/>
                  <a:pt x="2104222" y="1476260"/>
                </a:cubicBezTo>
                <a:cubicBezTo>
                  <a:pt x="2108764" y="1458094"/>
                  <a:pt x="2111889" y="1439599"/>
                  <a:pt x="2115239" y="1421176"/>
                </a:cubicBezTo>
                <a:cubicBezTo>
                  <a:pt x="2119235" y="1399198"/>
                  <a:pt x="2122859" y="1377152"/>
                  <a:pt x="2126256" y="1355074"/>
                </a:cubicBezTo>
                <a:cubicBezTo>
                  <a:pt x="2136202" y="1290426"/>
                  <a:pt x="2134862" y="1281060"/>
                  <a:pt x="2148290" y="1222872"/>
                </a:cubicBezTo>
                <a:cubicBezTo>
                  <a:pt x="2155099" y="1193365"/>
                  <a:pt x="2170323" y="1134737"/>
                  <a:pt x="2170323" y="1134737"/>
                </a:cubicBezTo>
                <a:cubicBezTo>
                  <a:pt x="2173995" y="1105359"/>
                  <a:pt x="2177153" y="1075911"/>
                  <a:pt x="2181340" y="1046602"/>
                </a:cubicBezTo>
                <a:cubicBezTo>
                  <a:pt x="2184499" y="1024489"/>
                  <a:pt x="2190019" y="1002716"/>
                  <a:pt x="2192357" y="980501"/>
                </a:cubicBezTo>
                <a:cubicBezTo>
                  <a:pt x="2197369" y="932883"/>
                  <a:pt x="2199702" y="885022"/>
                  <a:pt x="2203374" y="837282"/>
                </a:cubicBezTo>
                <a:cubicBezTo>
                  <a:pt x="2199702" y="760164"/>
                  <a:pt x="2200883" y="682661"/>
                  <a:pt x="2192357" y="605927"/>
                </a:cubicBezTo>
                <a:cubicBezTo>
                  <a:pt x="2182638" y="518459"/>
                  <a:pt x="2173799" y="564171"/>
                  <a:pt x="2148290" y="506776"/>
                </a:cubicBezTo>
                <a:cubicBezTo>
                  <a:pt x="2078508" y="349764"/>
                  <a:pt x="2171405" y="508166"/>
                  <a:pt x="2093205" y="407624"/>
                </a:cubicBezTo>
                <a:cubicBezTo>
                  <a:pt x="2076947" y="386721"/>
                  <a:pt x="2063827" y="363557"/>
                  <a:pt x="2049138" y="341523"/>
                </a:cubicBezTo>
                <a:cubicBezTo>
                  <a:pt x="2041793" y="330506"/>
                  <a:pt x="2038121" y="315817"/>
                  <a:pt x="2027104" y="308472"/>
                </a:cubicBezTo>
                <a:lnTo>
                  <a:pt x="1994053" y="286438"/>
                </a:lnTo>
                <a:cubicBezTo>
                  <a:pt x="1935299" y="198306"/>
                  <a:pt x="2012414" y="304799"/>
                  <a:pt x="1938969" y="231354"/>
                </a:cubicBezTo>
                <a:cubicBezTo>
                  <a:pt x="1929606" y="221991"/>
                  <a:pt x="1926298" y="207666"/>
                  <a:pt x="1916935" y="198303"/>
                </a:cubicBezTo>
                <a:cubicBezTo>
                  <a:pt x="1897876" y="179244"/>
                  <a:pt x="1861424" y="167200"/>
                  <a:pt x="1839817" y="154236"/>
                </a:cubicBezTo>
                <a:cubicBezTo>
                  <a:pt x="1817109" y="140612"/>
                  <a:pt x="1799407" y="116590"/>
                  <a:pt x="1773716" y="110168"/>
                </a:cubicBezTo>
                <a:lnTo>
                  <a:pt x="1685581" y="88135"/>
                </a:lnTo>
                <a:cubicBezTo>
                  <a:pt x="1674564" y="77118"/>
                  <a:pt x="1666150" y="62651"/>
                  <a:pt x="1652530" y="55084"/>
                </a:cubicBezTo>
                <a:cubicBezTo>
                  <a:pt x="1632227" y="43805"/>
                  <a:pt x="1608675" y="39724"/>
                  <a:pt x="1586429" y="33050"/>
                </a:cubicBezTo>
                <a:cubicBezTo>
                  <a:pt x="1513536" y="11182"/>
                  <a:pt x="1501721" y="20785"/>
                  <a:pt x="1399143" y="11016"/>
                </a:cubicBezTo>
                <a:cubicBezTo>
                  <a:pt x="1369669" y="8209"/>
                  <a:pt x="1340386" y="3672"/>
                  <a:pt x="1311008" y="0"/>
                </a:cubicBezTo>
                <a:cubicBezTo>
                  <a:pt x="1197167" y="3672"/>
                  <a:pt x="1083200" y="4518"/>
                  <a:pt x="969485" y="11016"/>
                </a:cubicBezTo>
                <a:cubicBezTo>
                  <a:pt x="954368" y="11880"/>
                  <a:pt x="940198" y="18748"/>
                  <a:pt x="925417" y="22033"/>
                </a:cubicBezTo>
                <a:cubicBezTo>
                  <a:pt x="907138" y="26095"/>
                  <a:pt x="888694" y="29378"/>
                  <a:pt x="870333" y="33050"/>
                </a:cubicBezTo>
                <a:cubicBezTo>
                  <a:pt x="859316" y="40395"/>
                  <a:pt x="849726" y="50559"/>
                  <a:pt x="837282" y="55084"/>
                </a:cubicBezTo>
                <a:cubicBezTo>
                  <a:pt x="761993" y="82462"/>
                  <a:pt x="727114" y="67937"/>
                  <a:pt x="694063" y="77118"/>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88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515" y="1009649"/>
            <a:ext cx="5859300" cy="5824901"/>
          </a:xfrm>
          <a:prstGeom prst="rect">
            <a:avLst/>
          </a:prstGeom>
        </p:spPr>
      </p:pic>
      <p:sp>
        <p:nvSpPr>
          <p:cNvPr id="2" name="TextBox 1"/>
          <p:cNvSpPr txBox="1"/>
          <p:nvPr/>
        </p:nvSpPr>
        <p:spPr>
          <a:xfrm>
            <a:off x="83400" y="533400"/>
            <a:ext cx="90606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1" name="TextBox 10"/>
          <p:cNvSpPr txBox="1"/>
          <p:nvPr/>
        </p:nvSpPr>
        <p:spPr>
          <a:xfrm>
            <a:off x="4950942" y="2985798"/>
            <a:ext cx="1326290" cy="461665"/>
          </a:xfrm>
          <a:prstGeom prst="rect">
            <a:avLst/>
          </a:prstGeom>
          <a:noFill/>
        </p:spPr>
        <p:txBody>
          <a:bodyPr wrap="square" rtlCol="0">
            <a:spAutoFit/>
          </a:bodyPr>
          <a:lstStyle/>
          <a:p>
            <a:r>
              <a:rPr lang="en-US" sz="2400" b="1" dirty="0"/>
              <a:t>Alveolus</a:t>
            </a:r>
          </a:p>
        </p:txBody>
      </p:sp>
      <p:sp>
        <p:nvSpPr>
          <p:cNvPr id="4" name="Freeform 3"/>
          <p:cNvSpPr/>
          <p:nvPr/>
        </p:nvSpPr>
        <p:spPr>
          <a:xfrm>
            <a:off x="4930346" y="1742303"/>
            <a:ext cx="1346885" cy="1112108"/>
          </a:xfrm>
          <a:custGeom>
            <a:avLst/>
            <a:gdLst>
              <a:gd name="connsiteX0" fmla="*/ 1037982 w 1235690"/>
              <a:gd name="connsiteY0" fmla="*/ 123567 h 1112108"/>
              <a:gd name="connsiteX1" fmla="*/ 976198 w 1235690"/>
              <a:gd name="connsiteY1" fmla="*/ 98854 h 1112108"/>
              <a:gd name="connsiteX2" fmla="*/ 902057 w 1235690"/>
              <a:gd name="connsiteY2" fmla="*/ 74140 h 1112108"/>
              <a:gd name="connsiteX3" fmla="*/ 790846 w 1235690"/>
              <a:gd name="connsiteY3" fmla="*/ 24713 h 1112108"/>
              <a:gd name="connsiteX4" fmla="*/ 617852 w 1235690"/>
              <a:gd name="connsiteY4" fmla="*/ 0 h 1112108"/>
              <a:gd name="connsiteX5" fmla="*/ 432500 w 1235690"/>
              <a:gd name="connsiteY5" fmla="*/ 24713 h 1112108"/>
              <a:gd name="connsiteX6" fmla="*/ 321290 w 1235690"/>
              <a:gd name="connsiteY6" fmla="*/ 74140 h 1112108"/>
              <a:gd name="connsiteX7" fmla="*/ 271863 w 1235690"/>
              <a:gd name="connsiteY7" fmla="*/ 86497 h 1112108"/>
              <a:gd name="connsiteX8" fmla="*/ 197722 w 1235690"/>
              <a:gd name="connsiteY8" fmla="*/ 135924 h 1112108"/>
              <a:gd name="connsiteX9" fmla="*/ 123582 w 1235690"/>
              <a:gd name="connsiteY9" fmla="*/ 197708 h 1112108"/>
              <a:gd name="connsiteX10" fmla="*/ 61798 w 1235690"/>
              <a:gd name="connsiteY10" fmla="*/ 321275 h 1112108"/>
              <a:gd name="connsiteX11" fmla="*/ 37084 w 1235690"/>
              <a:gd name="connsiteY11" fmla="*/ 358346 h 1112108"/>
              <a:gd name="connsiteX12" fmla="*/ 24727 w 1235690"/>
              <a:gd name="connsiteY12" fmla="*/ 395416 h 1112108"/>
              <a:gd name="connsiteX13" fmla="*/ 12371 w 1235690"/>
              <a:gd name="connsiteY13" fmla="*/ 679621 h 1112108"/>
              <a:gd name="connsiteX14" fmla="*/ 37084 w 1235690"/>
              <a:gd name="connsiteY14" fmla="*/ 790832 h 1112108"/>
              <a:gd name="connsiteX15" fmla="*/ 61798 w 1235690"/>
              <a:gd name="connsiteY15" fmla="*/ 827902 h 1112108"/>
              <a:gd name="connsiteX16" fmla="*/ 111225 w 1235690"/>
              <a:gd name="connsiteY16" fmla="*/ 902043 h 1112108"/>
              <a:gd name="connsiteX17" fmla="*/ 135938 w 1235690"/>
              <a:gd name="connsiteY17" fmla="*/ 939113 h 1112108"/>
              <a:gd name="connsiteX18" fmla="*/ 173009 w 1235690"/>
              <a:gd name="connsiteY18" fmla="*/ 951470 h 1112108"/>
              <a:gd name="connsiteX19" fmla="*/ 247149 w 1235690"/>
              <a:gd name="connsiteY19" fmla="*/ 1013254 h 1112108"/>
              <a:gd name="connsiteX20" fmla="*/ 284219 w 1235690"/>
              <a:gd name="connsiteY20" fmla="*/ 1025611 h 1112108"/>
              <a:gd name="connsiteX21" fmla="*/ 321290 w 1235690"/>
              <a:gd name="connsiteY21" fmla="*/ 1050324 h 1112108"/>
              <a:gd name="connsiteX22" fmla="*/ 358360 w 1235690"/>
              <a:gd name="connsiteY22" fmla="*/ 1062681 h 1112108"/>
              <a:gd name="connsiteX23" fmla="*/ 395430 w 1235690"/>
              <a:gd name="connsiteY23" fmla="*/ 1087394 h 1112108"/>
              <a:gd name="connsiteX24" fmla="*/ 506641 w 1235690"/>
              <a:gd name="connsiteY24" fmla="*/ 1112108 h 1112108"/>
              <a:gd name="connsiteX25" fmla="*/ 766133 w 1235690"/>
              <a:gd name="connsiteY25" fmla="*/ 1099751 h 1112108"/>
              <a:gd name="connsiteX26" fmla="*/ 803203 w 1235690"/>
              <a:gd name="connsiteY26" fmla="*/ 1075038 h 1112108"/>
              <a:gd name="connsiteX27" fmla="*/ 877344 w 1235690"/>
              <a:gd name="connsiteY27" fmla="*/ 1050324 h 1112108"/>
              <a:gd name="connsiteX28" fmla="*/ 976198 w 1235690"/>
              <a:gd name="connsiteY28" fmla="*/ 1013254 h 1112108"/>
              <a:gd name="connsiteX29" fmla="*/ 1050338 w 1235690"/>
              <a:gd name="connsiteY29" fmla="*/ 963827 h 1112108"/>
              <a:gd name="connsiteX30" fmla="*/ 1087409 w 1235690"/>
              <a:gd name="connsiteY30" fmla="*/ 939113 h 1112108"/>
              <a:gd name="connsiteX31" fmla="*/ 1124479 w 1235690"/>
              <a:gd name="connsiteY31" fmla="*/ 902043 h 1112108"/>
              <a:gd name="connsiteX32" fmla="*/ 1149192 w 1235690"/>
              <a:gd name="connsiteY32" fmla="*/ 864973 h 1112108"/>
              <a:gd name="connsiteX33" fmla="*/ 1186263 w 1235690"/>
              <a:gd name="connsiteY33" fmla="*/ 840259 h 1112108"/>
              <a:gd name="connsiteX34" fmla="*/ 1198619 w 1235690"/>
              <a:gd name="connsiteY34" fmla="*/ 803189 h 1112108"/>
              <a:gd name="connsiteX35" fmla="*/ 1235690 w 1235690"/>
              <a:gd name="connsiteY35" fmla="*/ 729048 h 1112108"/>
              <a:gd name="connsiteX36" fmla="*/ 1210976 w 1235690"/>
              <a:gd name="connsiteY36" fmla="*/ 630194 h 1112108"/>
              <a:gd name="connsiteX37" fmla="*/ 1173906 w 1235690"/>
              <a:gd name="connsiteY37" fmla="*/ 308919 h 1112108"/>
              <a:gd name="connsiteX38" fmla="*/ 1149192 w 1235690"/>
              <a:gd name="connsiteY38" fmla="*/ 271848 h 1112108"/>
              <a:gd name="connsiteX39" fmla="*/ 1099765 w 1235690"/>
              <a:gd name="connsiteY39" fmla="*/ 197708 h 1112108"/>
              <a:gd name="connsiteX40" fmla="*/ 1087409 w 1235690"/>
              <a:gd name="connsiteY40" fmla="*/ 160638 h 1112108"/>
              <a:gd name="connsiteX41" fmla="*/ 1037982 w 1235690"/>
              <a:gd name="connsiteY41" fmla="*/ 123567 h 111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35690" h="1112108">
                <a:moveTo>
                  <a:pt x="1037982" y="123567"/>
                </a:moveTo>
                <a:cubicBezTo>
                  <a:pt x="1019447" y="113270"/>
                  <a:pt x="997044" y="106434"/>
                  <a:pt x="976198" y="98854"/>
                </a:cubicBezTo>
                <a:cubicBezTo>
                  <a:pt x="951716" y="89951"/>
                  <a:pt x="923732" y="88590"/>
                  <a:pt x="902057" y="74140"/>
                </a:cubicBezTo>
                <a:cubicBezTo>
                  <a:pt x="863431" y="48390"/>
                  <a:pt x="843783" y="30595"/>
                  <a:pt x="790846" y="24713"/>
                </a:cubicBezTo>
                <a:cubicBezTo>
                  <a:pt x="658762" y="10037"/>
                  <a:pt x="716210" y="19670"/>
                  <a:pt x="617852" y="0"/>
                </a:cubicBezTo>
                <a:cubicBezTo>
                  <a:pt x="580820" y="4114"/>
                  <a:pt x="476876" y="13619"/>
                  <a:pt x="432500" y="24713"/>
                </a:cubicBezTo>
                <a:cubicBezTo>
                  <a:pt x="248052" y="70826"/>
                  <a:pt x="434888" y="25455"/>
                  <a:pt x="321290" y="74140"/>
                </a:cubicBezTo>
                <a:cubicBezTo>
                  <a:pt x="305680" y="80830"/>
                  <a:pt x="288339" y="82378"/>
                  <a:pt x="271863" y="86497"/>
                </a:cubicBezTo>
                <a:cubicBezTo>
                  <a:pt x="247149" y="102973"/>
                  <a:pt x="218725" y="114921"/>
                  <a:pt x="197722" y="135924"/>
                </a:cubicBezTo>
                <a:cubicBezTo>
                  <a:pt x="150151" y="183495"/>
                  <a:pt x="175192" y="163300"/>
                  <a:pt x="123582" y="197708"/>
                </a:cubicBezTo>
                <a:cubicBezTo>
                  <a:pt x="-3686" y="388609"/>
                  <a:pt x="120480" y="184352"/>
                  <a:pt x="61798" y="321275"/>
                </a:cubicBezTo>
                <a:cubicBezTo>
                  <a:pt x="55948" y="334925"/>
                  <a:pt x="43726" y="345063"/>
                  <a:pt x="37084" y="358346"/>
                </a:cubicBezTo>
                <a:cubicBezTo>
                  <a:pt x="31259" y="369996"/>
                  <a:pt x="28846" y="383059"/>
                  <a:pt x="24727" y="395416"/>
                </a:cubicBezTo>
                <a:cubicBezTo>
                  <a:pt x="-2226" y="584090"/>
                  <a:pt x="-8362" y="524120"/>
                  <a:pt x="12371" y="679621"/>
                </a:cubicBezTo>
                <a:cubicBezTo>
                  <a:pt x="15823" y="705511"/>
                  <a:pt x="22546" y="761757"/>
                  <a:pt x="37084" y="790832"/>
                </a:cubicBezTo>
                <a:cubicBezTo>
                  <a:pt x="43726" y="804115"/>
                  <a:pt x="53560" y="815545"/>
                  <a:pt x="61798" y="827902"/>
                </a:cubicBezTo>
                <a:cubicBezTo>
                  <a:pt x="83514" y="893050"/>
                  <a:pt x="59802" y="840335"/>
                  <a:pt x="111225" y="902043"/>
                </a:cubicBezTo>
                <a:cubicBezTo>
                  <a:pt x="120732" y="913452"/>
                  <a:pt x="124341" y="929836"/>
                  <a:pt x="135938" y="939113"/>
                </a:cubicBezTo>
                <a:cubicBezTo>
                  <a:pt x="146109" y="947250"/>
                  <a:pt x="160652" y="947351"/>
                  <a:pt x="173009" y="951470"/>
                </a:cubicBezTo>
                <a:cubicBezTo>
                  <a:pt x="200336" y="978797"/>
                  <a:pt x="212743" y="996051"/>
                  <a:pt x="247149" y="1013254"/>
                </a:cubicBezTo>
                <a:cubicBezTo>
                  <a:pt x="258799" y="1019079"/>
                  <a:pt x="272569" y="1019786"/>
                  <a:pt x="284219" y="1025611"/>
                </a:cubicBezTo>
                <a:cubicBezTo>
                  <a:pt x="297502" y="1032253"/>
                  <a:pt x="308007" y="1043682"/>
                  <a:pt x="321290" y="1050324"/>
                </a:cubicBezTo>
                <a:cubicBezTo>
                  <a:pt x="332940" y="1056149"/>
                  <a:pt x="346710" y="1056856"/>
                  <a:pt x="358360" y="1062681"/>
                </a:cubicBezTo>
                <a:cubicBezTo>
                  <a:pt x="371643" y="1069322"/>
                  <a:pt x="381780" y="1081544"/>
                  <a:pt x="395430" y="1087394"/>
                </a:cubicBezTo>
                <a:cubicBezTo>
                  <a:pt x="410700" y="1093938"/>
                  <a:pt x="495644" y="1109909"/>
                  <a:pt x="506641" y="1112108"/>
                </a:cubicBezTo>
                <a:cubicBezTo>
                  <a:pt x="593138" y="1107989"/>
                  <a:pt x="680206" y="1110492"/>
                  <a:pt x="766133" y="1099751"/>
                </a:cubicBezTo>
                <a:cubicBezTo>
                  <a:pt x="780869" y="1097909"/>
                  <a:pt x="789632" y="1081069"/>
                  <a:pt x="803203" y="1075038"/>
                </a:cubicBezTo>
                <a:cubicBezTo>
                  <a:pt x="827008" y="1064458"/>
                  <a:pt x="853157" y="1059999"/>
                  <a:pt x="877344" y="1050324"/>
                </a:cubicBezTo>
                <a:cubicBezTo>
                  <a:pt x="985037" y="1007247"/>
                  <a:pt x="869186" y="1040007"/>
                  <a:pt x="976198" y="1013254"/>
                </a:cubicBezTo>
                <a:lnTo>
                  <a:pt x="1050338" y="963827"/>
                </a:lnTo>
                <a:cubicBezTo>
                  <a:pt x="1062695" y="955589"/>
                  <a:pt x="1076908" y="949614"/>
                  <a:pt x="1087409" y="939113"/>
                </a:cubicBezTo>
                <a:cubicBezTo>
                  <a:pt x="1099766" y="926756"/>
                  <a:pt x="1113292" y="915468"/>
                  <a:pt x="1124479" y="902043"/>
                </a:cubicBezTo>
                <a:cubicBezTo>
                  <a:pt x="1133986" y="890634"/>
                  <a:pt x="1138691" y="875474"/>
                  <a:pt x="1149192" y="864973"/>
                </a:cubicBezTo>
                <a:cubicBezTo>
                  <a:pt x="1159693" y="854472"/>
                  <a:pt x="1173906" y="848497"/>
                  <a:pt x="1186263" y="840259"/>
                </a:cubicBezTo>
                <a:cubicBezTo>
                  <a:pt x="1190382" y="827902"/>
                  <a:pt x="1192794" y="814839"/>
                  <a:pt x="1198619" y="803189"/>
                </a:cubicBezTo>
                <a:cubicBezTo>
                  <a:pt x="1246529" y="707368"/>
                  <a:pt x="1204629" y="822231"/>
                  <a:pt x="1235690" y="729048"/>
                </a:cubicBezTo>
                <a:cubicBezTo>
                  <a:pt x="1223992" y="693955"/>
                  <a:pt x="1214115" y="669435"/>
                  <a:pt x="1210976" y="630194"/>
                </a:cubicBezTo>
                <a:cubicBezTo>
                  <a:pt x="1209939" y="617226"/>
                  <a:pt x="1220716" y="379133"/>
                  <a:pt x="1173906" y="308919"/>
                </a:cubicBezTo>
                <a:lnTo>
                  <a:pt x="1149192" y="271848"/>
                </a:lnTo>
                <a:cubicBezTo>
                  <a:pt x="1119813" y="183705"/>
                  <a:pt x="1161472" y="290268"/>
                  <a:pt x="1099765" y="197708"/>
                </a:cubicBezTo>
                <a:cubicBezTo>
                  <a:pt x="1092540" y="186871"/>
                  <a:pt x="1095546" y="170809"/>
                  <a:pt x="1087409" y="160638"/>
                </a:cubicBezTo>
                <a:cubicBezTo>
                  <a:pt x="1046911" y="110015"/>
                  <a:pt x="1056517" y="133864"/>
                  <a:pt x="1037982" y="123567"/>
                </a:cubicBezTo>
                <a:close/>
              </a:path>
            </a:pathLst>
          </a:custGeom>
          <a:no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88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2711</TotalTime>
  <Words>5143</Words>
  <Application>Microsoft Macintosh PowerPoint</Application>
  <PresentationFormat>On-screen Show (4:3)</PresentationFormat>
  <Paragraphs>596</Paragraphs>
  <Slides>120</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120</vt:i4>
      </vt:variant>
    </vt:vector>
  </HeadingPairs>
  <TitlesOfParts>
    <vt:vector size="131" baseType="lpstr">
      <vt:lpstr>Arial</vt:lpstr>
      <vt:lpstr>Bradley Hand ITC</vt:lpstr>
      <vt:lpstr>Calibri</vt:lpstr>
      <vt:lpstr>Chiller</vt:lpstr>
      <vt:lpstr>Georgia</vt:lpstr>
      <vt:lpstr>Helvetica</vt:lpstr>
      <vt:lpstr>Script MT Bold</vt:lpstr>
      <vt:lpstr>Tempus Sans ITC</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Lenovo</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DJ.Lowrie</dc:creator>
  <cp:lastModifiedBy>Freiermuth, Jacquelyn (freierjp)</cp:lastModifiedBy>
  <cp:revision>155</cp:revision>
  <cp:lastPrinted>2014-08-06T13:07:51Z</cp:lastPrinted>
  <dcterms:created xsi:type="dcterms:W3CDTF">2010-11-06T19:04:50Z</dcterms:created>
  <dcterms:modified xsi:type="dcterms:W3CDTF">2020-08-01T01:06:12Z</dcterms:modified>
</cp:coreProperties>
</file>