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304" r:id="rId3"/>
    <p:sldId id="268" r:id="rId4"/>
    <p:sldId id="345" r:id="rId5"/>
    <p:sldId id="360" r:id="rId6"/>
    <p:sldId id="314" r:id="rId7"/>
    <p:sldId id="313" r:id="rId8"/>
    <p:sldId id="315" r:id="rId9"/>
    <p:sldId id="343" r:id="rId10"/>
    <p:sldId id="329" r:id="rId11"/>
    <p:sldId id="359" r:id="rId12"/>
    <p:sldId id="346" r:id="rId13"/>
    <p:sldId id="327" r:id="rId14"/>
    <p:sldId id="330" r:id="rId15"/>
    <p:sldId id="331" r:id="rId16"/>
    <p:sldId id="347" r:id="rId17"/>
    <p:sldId id="348" r:id="rId18"/>
    <p:sldId id="332" r:id="rId19"/>
    <p:sldId id="333" r:id="rId20"/>
    <p:sldId id="334" r:id="rId21"/>
    <p:sldId id="349" r:id="rId22"/>
    <p:sldId id="335" r:id="rId23"/>
    <p:sldId id="316" r:id="rId24"/>
    <p:sldId id="361" r:id="rId25"/>
    <p:sldId id="318" r:id="rId26"/>
    <p:sldId id="342" r:id="rId27"/>
    <p:sldId id="319" r:id="rId28"/>
    <p:sldId id="340" r:id="rId29"/>
    <p:sldId id="341" r:id="rId30"/>
    <p:sldId id="338" r:id="rId31"/>
    <p:sldId id="339" r:id="rId32"/>
    <p:sldId id="336" r:id="rId33"/>
    <p:sldId id="337" r:id="rId34"/>
    <p:sldId id="320" r:id="rId35"/>
    <p:sldId id="324" r:id="rId36"/>
    <p:sldId id="357" r:id="rId37"/>
    <p:sldId id="322" r:id="rId38"/>
    <p:sldId id="353" r:id="rId39"/>
    <p:sldId id="358" r:id="rId40"/>
    <p:sldId id="352" r:id="rId41"/>
    <p:sldId id="350" r:id="rId42"/>
    <p:sldId id="356" r:id="rId43"/>
    <p:sldId id="321" r:id="rId44"/>
    <p:sldId id="355" r:id="rId45"/>
    <p:sldId id="354" r:id="rId46"/>
    <p:sldId id="351" r:id="rId47"/>
    <p:sldId id="325" r:id="rId48"/>
    <p:sldId id="323"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A400"/>
    <a:srgbClr val="4F6228"/>
    <a:srgbClr val="C0504D"/>
    <a:srgbClr val="C49500"/>
    <a:srgbClr val="36174D"/>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44" autoAdjust="0"/>
    <p:restoredTop sz="96041" autoAdjust="0"/>
  </p:normalViewPr>
  <p:slideViewPr>
    <p:cSldViewPr>
      <p:cViewPr varScale="1">
        <p:scale>
          <a:sx n="113" d="100"/>
          <a:sy n="113" d="100"/>
        </p:scale>
        <p:origin x="1776" y="184"/>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E21A78-7706-47AA-8219-9FE6159D78E4}" type="datetimeFigureOut">
              <a:rPr lang="en-US" smtClean="0"/>
              <a:pPr/>
              <a:t>7/31/20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CD1C77-9E18-4D08-BB3D-6D61790A1D5C}" type="slidenum">
              <a:rPr lang="en-US" smtClean="0"/>
              <a:pPr/>
              <a:t>‹#›</a:t>
            </a:fld>
            <a:endParaRPr lang="en-US"/>
          </a:p>
        </p:txBody>
      </p:sp>
    </p:spTree>
    <p:extLst>
      <p:ext uri="{BB962C8B-B14F-4D97-AF65-F5344CB8AC3E}">
        <p14:creationId xmlns:p14="http://schemas.microsoft.com/office/powerpoint/2010/main" val="229911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F73F33-3467-4159-819D-A0CF9F660FE5}" type="datetimeFigureOut">
              <a:rPr lang="en-US" smtClean="0"/>
              <a:pPr/>
              <a:t>7/31/20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9525A-FCC9-4809-A604-FB21FB8325E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73F33-3467-4159-819D-A0CF9F660FE5}" type="datetimeFigureOut">
              <a:rPr lang="en-US" smtClean="0"/>
              <a:pPr/>
              <a:t>7/31/20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9525A-FCC9-4809-A604-FB21FB8325E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73F33-3467-4159-819D-A0CF9F660FE5}" type="datetimeFigureOut">
              <a:rPr lang="en-US" smtClean="0"/>
              <a:pPr/>
              <a:t>7/31/20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9525A-FCC9-4809-A604-FB21FB8325E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F73F33-3467-4159-819D-A0CF9F660FE5}" type="datetimeFigureOut">
              <a:rPr lang="en-US" smtClean="0"/>
              <a:pPr/>
              <a:t>7/31/20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9525A-FCC9-4809-A604-FB21FB8325E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73F33-3467-4159-819D-A0CF9F660FE5}" type="datetimeFigureOut">
              <a:rPr lang="en-US" smtClean="0"/>
              <a:pPr/>
              <a:t>7/31/20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49525A-FCC9-4809-A604-FB21FB8325E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F73F33-3467-4159-819D-A0CF9F660FE5}" type="datetimeFigureOut">
              <a:rPr lang="en-US" smtClean="0"/>
              <a:pPr/>
              <a:t>7/31/20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49525A-FCC9-4809-A604-FB21FB8325E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F73F33-3467-4159-819D-A0CF9F660FE5}" type="datetimeFigureOut">
              <a:rPr lang="en-US" smtClean="0"/>
              <a:pPr/>
              <a:t>7/31/20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49525A-FCC9-4809-A604-FB21FB8325E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F73F33-3467-4159-819D-A0CF9F660FE5}" type="datetimeFigureOut">
              <a:rPr lang="en-US" smtClean="0"/>
              <a:pPr/>
              <a:t>7/31/20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49525A-FCC9-4809-A604-FB21FB8325E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73F33-3467-4159-819D-A0CF9F660FE5}" type="datetimeFigureOut">
              <a:rPr lang="en-US" smtClean="0"/>
              <a:pPr/>
              <a:t>7/31/20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49525A-FCC9-4809-A604-FB21FB8325E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F73F33-3467-4159-819D-A0CF9F660FE5}" type="datetimeFigureOut">
              <a:rPr lang="en-US" smtClean="0"/>
              <a:pPr/>
              <a:t>7/31/20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49525A-FCC9-4809-A604-FB21FB8325E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F73F33-3467-4159-819D-A0CF9F660FE5}" type="datetimeFigureOut">
              <a:rPr lang="en-US" smtClean="0"/>
              <a:pPr/>
              <a:t>7/31/20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49525A-FCC9-4809-A604-FB21FB8325E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73F33-3467-4159-819D-A0CF9F660FE5}" type="datetimeFigureOut">
              <a:rPr lang="en-US" smtClean="0"/>
              <a:pPr/>
              <a:t>7/31/20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9525A-FCC9-4809-A604-FB21FB8325E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ebslideserver.uc.edu:82/@168/view.apml?u=guest&amp;p=guest" TargetMode="External"/><Relationship Id="rId2" Type="http://schemas.openxmlformats.org/officeDocument/2006/relationships/hyperlink" Target="http://med2.uc.edu/labmanuals/ma/virtuallabs/KidneyRenalTubules/proximalthickdescendingSL116_xvid.mp4.mp4"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ebslideserver.uc.edu:82/@168/view.apml?u=guest&amp;p=guest" TargetMode="External"/><Relationship Id="rId2" Type="http://schemas.openxmlformats.org/officeDocument/2006/relationships/hyperlink" Target="http://med2.uc.edu/labmanuals/ma/virtuallabs/KidneyRenalTubules/distalthickascendingSL116_xvid.mp4.mp4"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ebslideserver.uc.edu:82/@168/view.apml?u=guest&amp;p=guest" TargetMode="External"/><Relationship Id="rId2" Type="http://schemas.openxmlformats.org/officeDocument/2006/relationships/hyperlink" Target="http://med2.uc.edu/labmanuals/ma/virtuallabs/KidneyRenalTubules/collectingductSL116_xvid.mp4.mp4"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ebslideserver.uc.edu:82/@168/view.apml?u=guest&amp;p=guest" TargetMode="External"/><Relationship Id="rId2" Type="http://schemas.openxmlformats.org/officeDocument/2006/relationships/hyperlink" Target="http://med2.uc.edu/labmanuals/ma/virtuallabs/KidneyRenalTubules/reviewandoutermedullaSL116_xvid.mp4.mp4"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ebslideserver.uc.edu:82/@168/view.apml?u=guest&amp;p=guest" TargetMode="External"/><Relationship Id="rId2" Type="http://schemas.openxmlformats.org/officeDocument/2006/relationships/hyperlink" Target="http://med2.uc.edu/labmanuals/ma/virtuallabs/KidneyRenalTubules/deepmedullaSL116_xvid.mp4.mp4"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0" y="1600200"/>
            <a:ext cx="5943600" cy="1938992"/>
          </a:xfrm>
          <a:prstGeom prst="rect">
            <a:avLst/>
          </a:prstGeom>
          <a:noFill/>
        </p:spPr>
        <p:txBody>
          <a:bodyPr wrap="square" rtlCol="0">
            <a:spAutoFit/>
          </a:bodyPr>
          <a:lstStyle/>
          <a:p>
            <a:pPr algn="ctr"/>
            <a:r>
              <a:rPr lang="en-US" sz="4000" dirty="0">
                <a:solidFill>
                  <a:schemeClr val="accent6">
                    <a:lumMod val="50000"/>
                  </a:schemeClr>
                </a:solidFill>
              </a:rPr>
              <a:t>The Kidney</a:t>
            </a:r>
          </a:p>
          <a:p>
            <a:pPr algn="ctr"/>
            <a:r>
              <a:rPr lang="en-US" sz="4000" dirty="0">
                <a:solidFill>
                  <a:schemeClr val="accent6">
                    <a:lumMod val="50000"/>
                  </a:schemeClr>
                </a:solidFill>
              </a:rPr>
              <a:t>Part Two – Renal Tubules</a:t>
            </a:r>
          </a:p>
          <a:p>
            <a:pPr algn="ctr"/>
            <a:r>
              <a:rPr lang="en-US" sz="4000" dirty="0">
                <a:solidFill>
                  <a:srgbClr val="36174D"/>
                </a:solidFill>
                <a:latin typeface="Chiller" pitchFamily="82" charset="0"/>
              </a:rPr>
              <a:t>Digital Laboratory</a:t>
            </a:r>
          </a:p>
        </p:txBody>
      </p:sp>
      <p:sp>
        <p:nvSpPr>
          <p:cNvPr id="3" name="TextBox 2"/>
          <p:cNvSpPr txBox="1"/>
          <p:nvPr/>
        </p:nvSpPr>
        <p:spPr>
          <a:xfrm>
            <a:off x="152400" y="4038600"/>
            <a:ext cx="8839200" cy="461665"/>
          </a:xfrm>
          <a:prstGeom prst="rect">
            <a:avLst/>
          </a:prstGeom>
          <a:noFill/>
        </p:spPr>
        <p:txBody>
          <a:bodyPr wrap="square" rtlCol="0">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pic>
        <p:nvPicPr>
          <p:cNvPr id="53250" name="Picture 2" descr="http://t2.gstatic.com/images?q=tbn:WA7yzGCtZSCuTM:http://i41.photobucket.com/albums/e292/marinajmonica/Go20Kidney.jpg&amp;t=1"/>
          <p:cNvPicPr>
            <a:picLocks noChangeAspect="1" noChangeArrowheads="1"/>
          </p:cNvPicPr>
          <p:nvPr/>
        </p:nvPicPr>
        <p:blipFill>
          <a:blip r:embed="rId2" cstate="print"/>
          <a:srcRect/>
          <a:stretch>
            <a:fillRect/>
          </a:stretch>
        </p:blipFill>
        <p:spPr bwMode="auto">
          <a:xfrm>
            <a:off x="7086600" y="4800600"/>
            <a:ext cx="1828800" cy="1743076"/>
          </a:xfrm>
          <a:prstGeom prst="rect">
            <a:avLst/>
          </a:prstGeom>
          <a:noFill/>
        </p:spPr>
      </p:pic>
      <p:sp>
        <p:nvSpPr>
          <p:cNvPr id="5" name="TextBox 7"/>
          <p:cNvSpPr txBox="1"/>
          <p:nvPr/>
        </p:nvSpPr>
        <p:spPr>
          <a:xfrm>
            <a:off x="381000" y="4953000"/>
            <a:ext cx="5486400" cy="89255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600" b="1" dirty="0">
                <a:solidFill>
                  <a:schemeClr val="accent3">
                    <a:lumMod val="50000"/>
                  </a:schemeClr>
                </a:solidFill>
                <a:latin typeface="Bradley Hand ITC" pitchFamily="66" charset="0"/>
              </a:rPr>
              <a:t>This module will take approximately 60 minutes to complete.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77218"/>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proximal convoluted tubules and descending thick limbs of the loop of </a:t>
            </a:r>
            <a:r>
              <a:rPr lang="en-US" sz="32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Henle</a:t>
            </a:r>
            <a:endPar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3" name="TextBox 2"/>
          <p:cNvSpPr txBox="1"/>
          <p:nvPr/>
        </p:nvSpPr>
        <p:spPr>
          <a:xfrm>
            <a:off x="76200" y="2971800"/>
            <a:ext cx="8991600" cy="2385268"/>
          </a:xfrm>
          <a:prstGeom prst="rect">
            <a:avLst/>
          </a:prstGeom>
          <a:noFill/>
        </p:spPr>
        <p:txBody>
          <a:bodyPr wrap="square" rtlCol="0">
            <a:spAutoFit/>
          </a:bodyPr>
          <a:lstStyle/>
          <a:p>
            <a:r>
              <a:rPr lang="en-US" sz="2000" b="1" dirty="0">
                <a:solidFill>
                  <a:srgbClr val="002060"/>
                </a:solidFill>
              </a:rPr>
              <a:t>The characteristics of </a:t>
            </a:r>
            <a:r>
              <a:rPr lang="en-US" sz="2000" b="1" dirty="0">
                <a:solidFill>
                  <a:srgbClr val="A8A400"/>
                </a:solidFill>
              </a:rPr>
              <a:t>PCTs</a:t>
            </a:r>
            <a:r>
              <a:rPr lang="en-US" sz="2000" b="1" dirty="0">
                <a:solidFill>
                  <a:srgbClr val="002060"/>
                </a:solidFill>
              </a:rPr>
              <a:t> and </a:t>
            </a:r>
            <a:r>
              <a:rPr lang="en-US" sz="2000" b="1" dirty="0">
                <a:solidFill>
                  <a:srgbClr val="A8A400"/>
                </a:solidFill>
              </a:rPr>
              <a:t>descending thick limbs </a:t>
            </a:r>
            <a:r>
              <a:rPr lang="en-US" sz="2000" b="1" dirty="0">
                <a:solidFill>
                  <a:srgbClr val="002060"/>
                </a:solidFill>
              </a:rPr>
              <a:t>in electron micrographs result in characteristic features of these tubules in light micrographs: </a:t>
            </a:r>
          </a:p>
          <a:p>
            <a:endParaRPr lang="en-US" sz="800" b="1" dirty="0">
              <a:solidFill>
                <a:srgbClr val="002060"/>
              </a:solidFill>
            </a:endParaRPr>
          </a:p>
          <a:p>
            <a:r>
              <a:rPr lang="en-US" sz="2000" b="1" u="sng" dirty="0">
                <a:solidFill>
                  <a:srgbClr val="002060"/>
                </a:solidFill>
              </a:rPr>
              <a:t>EM characteristics</a:t>
            </a:r>
            <a:r>
              <a:rPr lang="en-US" sz="2000" b="1" dirty="0">
                <a:solidFill>
                  <a:srgbClr val="002060"/>
                </a:solidFill>
              </a:rPr>
              <a:t>			</a:t>
            </a:r>
            <a:r>
              <a:rPr lang="en-US" sz="2000" b="1" u="sng" dirty="0">
                <a:solidFill>
                  <a:srgbClr val="002060"/>
                </a:solidFill>
              </a:rPr>
              <a:t>Light micrograph characteristics</a:t>
            </a:r>
          </a:p>
          <a:p>
            <a:r>
              <a:rPr lang="en-US" sz="2000" b="1" dirty="0">
                <a:solidFill>
                  <a:srgbClr val="002060"/>
                </a:solidFill>
              </a:rPr>
              <a:t>--large cells				--nuclei spread out</a:t>
            </a:r>
          </a:p>
          <a:p>
            <a:r>
              <a:rPr lang="en-US" sz="2000" b="1" dirty="0">
                <a:solidFill>
                  <a:srgbClr val="002060"/>
                </a:solidFill>
              </a:rPr>
              <a:t>--numerous </a:t>
            </a:r>
            <a:r>
              <a:rPr lang="en-US" sz="2000" b="1" dirty="0" err="1">
                <a:solidFill>
                  <a:srgbClr val="002060"/>
                </a:solidFill>
              </a:rPr>
              <a:t>microvilli</a:t>
            </a:r>
            <a:r>
              <a:rPr lang="en-US" sz="2000" b="1" dirty="0">
                <a:solidFill>
                  <a:srgbClr val="002060"/>
                </a:solidFill>
              </a:rPr>
              <a:t>			--fuzzy apical surface obstructing lumen</a:t>
            </a:r>
          </a:p>
          <a:p>
            <a:r>
              <a:rPr lang="en-US" sz="2000" b="1" dirty="0">
                <a:solidFill>
                  <a:srgbClr val="002060"/>
                </a:solidFill>
              </a:rPr>
              <a:t>--numerous mitochondria			--</a:t>
            </a:r>
            <a:r>
              <a:rPr lang="en-US" sz="2000" b="1" dirty="0" err="1">
                <a:solidFill>
                  <a:srgbClr val="002060"/>
                </a:solidFill>
              </a:rPr>
              <a:t>eosinophilic</a:t>
            </a:r>
            <a:r>
              <a:rPr lang="en-US" sz="2000" b="1" dirty="0">
                <a:solidFill>
                  <a:srgbClr val="002060"/>
                </a:solidFill>
              </a:rPr>
              <a:t> cytoplasm</a:t>
            </a:r>
          </a:p>
          <a:p>
            <a:r>
              <a:rPr lang="en-US" sz="2000" b="1" dirty="0">
                <a:solidFill>
                  <a:srgbClr val="002060"/>
                </a:solidFill>
              </a:rPr>
              <a:t>--numerous </a:t>
            </a:r>
            <a:r>
              <a:rPr lang="en-US" sz="2000" b="1" dirty="0" err="1">
                <a:solidFill>
                  <a:srgbClr val="002060"/>
                </a:solidFill>
              </a:rPr>
              <a:t>basolateral</a:t>
            </a:r>
            <a:r>
              <a:rPr lang="en-US" sz="2000" b="1" dirty="0">
                <a:solidFill>
                  <a:srgbClr val="002060"/>
                </a:solidFill>
              </a:rPr>
              <a:t> </a:t>
            </a:r>
            <a:r>
              <a:rPr lang="en-US" sz="2000" b="1" dirty="0" err="1">
                <a:solidFill>
                  <a:srgbClr val="002060"/>
                </a:solidFill>
              </a:rPr>
              <a:t>infoldings</a:t>
            </a:r>
            <a:r>
              <a:rPr lang="en-US" sz="2000" b="1" dirty="0">
                <a:solidFill>
                  <a:srgbClr val="002060"/>
                </a:solidFill>
              </a:rPr>
              <a:t>		--borders between cells not apparent</a:t>
            </a:r>
          </a:p>
        </p:txBody>
      </p:sp>
      <p:sp>
        <p:nvSpPr>
          <p:cNvPr id="4" name="TextBox 3"/>
          <p:cNvSpPr txBox="1"/>
          <p:nvPr/>
        </p:nvSpPr>
        <p:spPr>
          <a:xfrm>
            <a:off x="38100" y="1295400"/>
            <a:ext cx="9067800" cy="1200329"/>
          </a:xfrm>
          <a:prstGeom prst="rect">
            <a:avLst/>
          </a:prstGeom>
          <a:noFill/>
        </p:spPr>
        <p:txBody>
          <a:bodyPr wrap="square" rtlCol="0">
            <a:spAutoFit/>
          </a:bodyPr>
          <a:lstStyle/>
          <a:p>
            <a:r>
              <a:rPr lang="en-US" b="1" dirty="0">
                <a:solidFill>
                  <a:schemeClr val="accent2">
                    <a:lumMod val="50000"/>
                  </a:schemeClr>
                </a:solidFill>
                <a:latin typeface="Tempus Sans ITC" pitchFamily="82" charset="0"/>
              </a:rPr>
              <a:t>As mentioned on a previous slide, it’s useful to think about the cellular features visible on electron micrographs of renal tubules, because that allows you to make predictions about how those tubules would look under the light microscope.  If this isn’t obvious to you for this first category, the following table does the work for you.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itl-web1\com\LabManuals\MA\VLM\Lab17\SL116a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1051892"/>
            <a:ext cx="7772400" cy="5829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1077218"/>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proximal convoluted tubules and descending thick limbs of the loop of </a:t>
            </a:r>
            <a:r>
              <a:rPr lang="en-US" sz="32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Henle</a:t>
            </a:r>
            <a:endPar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3" name="TextBox 2"/>
          <p:cNvSpPr txBox="1"/>
          <p:nvPr/>
        </p:nvSpPr>
        <p:spPr>
          <a:xfrm>
            <a:off x="76200" y="1040775"/>
            <a:ext cx="4267200" cy="1261884"/>
          </a:xfrm>
          <a:prstGeom prst="rect">
            <a:avLst/>
          </a:prstGeom>
          <a:noFill/>
        </p:spPr>
        <p:txBody>
          <a:bodyPr wrap="square" rtlCol="0">
            <a:spAutoFit/>
          </a:bodyPr>
          <a:lstStyle/>
          <a:p>
            <a:r>
              <a:rPr lang="en-US" sz="2000" b="1" u="sng" dirty="0">
                <a:solidFill>
                  <a:srgbClr val="002060"/>
                </a:solidFill>
              </a:rPr>
              <a:t>Light micrograph characteristics</a:t>
            </a:r>
          </a:p>
          <a:p>
            <a:r>
              <a:rPr lang="en-US" sz="1400" b="1" dirty="0">
                <a:solidFill>
                  <a:srgbClr val="002060"/>
                </a:solidFill>
              </a:rPr>
              <a:t>--nuclei spread out</a:t>
            </a:r>
          </a:p>
          <a:p>
            <a:r>
              <a:rPr lang="en-US" sz="1400" b="1" dirty="0">
                <a:solidFill>
                  <a:srgbClr val="002060"/>
                </a:solidFill>
              </a:rPr>
              <a:t>--fuzzy apical surface obstructing lumen</a:t>
            </a:r>
          </a:p>
          <a:p>
            <a:r>
              <a:rPr lang="en-US" sz="1400" b="1" dirty="0">
                <a:solidFill>
                  <a:srgbClr val="002060"/>
                </a:solidFill>
              </a:rPr>
              <a:t>--</a:t>
            </a:r>
            <a:r>
              <a:rPr lang="en-US" sz="1400" b="1" dirty="0" err="1">
                <a:solidFill>
                  <a:srgbClr val="002060"/>
                </a:solidFill>
              </a:rPr>
              <a:t>eosinophilic</a:t>
            </a:r>
            <a:r>
              <a:rPr lang="en-US" sz="1400" b="1" dirty="0">
                <a:solidFill>
                  <a:srgbClr val="002060"/>
                </a:solidFill>
              </a:rPr>
              <a:t> cytoplasm</a:t>
            </a:r>
          </a:p>
          <a:p>
            <a:r>
              <a:rPr lang="en-US" sz="1400" b="1" dirty="0">
                <a:solidFill>
                  <a:srgbClr val="002060"/>
                </a:solidFill>
              </a:rPr>
              <a:t>--borders between cells not apparent</a:t>
            </a:r>
          </a:p>
        </p:txBody>
      </p:sp>
      <p:sp>
        <p:nvSpPr>
          <p:cNvPr id="27" name="Freeform 26"/>
          <p:cNvSpPr/>
          <p:nvPr/>
        </p:nvSpPr>
        <p:spPr>
          <a:xfrm>
            <a:off x="3319670" y="3836504"/>
            <a:ext cx="1509450" cy="1053548"/>
          </a:xfrm>
          <a:custGeom>
            <a:avLst/>
            <a:gdLst>
              <a:gd name="connsiteX0" fmla="*/ 1451113 w 1509450"/>
              <a:gd name="connsiteY0" fmla="*/ 616226 h 1053548"/>
              <a:gd name="connsiteX1" fmla="*/ 1500808 w 1509450"/>
              <a:gd name="connsiteY1" fmla="*/ 576470 h 1053548"/>
              <a:gd name="connsiteX2" fmla="*/ 1470991 w 1509450"/>
              <a:gd name="connsiteY2" fmla="*/ 327992 h 1053548"/>
              <a:gd name="connsiteX3" fmla="*/ 1411356 w 1509450"/>
              <a:gd name="connsiteY3" fmla="*/ 278296 h 1053548"/>
              <a:gd name="connsiteX4" fmla="*/ 1391478 w 1509450"/>
              <a:gd name="connsiteY4" fmla="*/ 248479 h 1053548"/>
              <a:gd name="connsiteX5" fmla="*/ 1292087 w 1509450"/>
              <a:gd name="connsiteY5" fmla="*/ 168966 h 1053548"/>
              <a:gd name="connsiteX6" fmla="*/ 1262269 w 1509450"/>
              <a:gd name="connsiteY6" fmla="*/ 159026 h 1053548"/>
              <a:gd name="connsiteX7" fmla="*/ 1222513 w 1509450"/>
              <a:gd name="connsiteY7" fmla="*/ 119270 h 1053548"/>
              <a:gd name="connsiteX8" fmla="*/ 1202634 w 1509450"/>
              <a:gd name="connsiteY8" fmla="*/ 99392 h 1053548"/>
              <a:gd name="connsiteX9" fmla="*/ 1162878 w 1509450"/>
              <a:gd name="connsiteY9" fmla="*/ 89453 h 1053548"/>
              <a:gd name="connsiteX10" fmla="*/ 1053547 w 1509450"/>
              <a:gd name="connsiteY10" fmla="*/ 59635 h 1053548"/>
              <a:gd name="connsiteX11" fmla="*/ 844826 w 1509450"/>
              <a:gd name="connsiteY11" fmla="*/ 79513 h 1053548"/>
              <a:gd name="connsiteX12" fmla="*/ 765313 w 1509450"/>
              <a:gd name="connsiteY12" fmla="*/ 99392 h 1053548"/>
              <a:gd name="connsiteX13" fmla="*/ 586408 w 1509450"/>
              <a:gd name="connsiteY13" fmla="*/ 79513 h 1053548"/>
              <a:gd name="connsiteX14" fmla="*/ 526773 w 1509450"/>
              <a:gd name="connsiteY14" fmla="*/ 59635 h 1053548"/>
              <a:gd name="connsiteX15" fmla="*/ 496956 w 1509450"/>
              <a:gd name="connsiteY15" fmla="*/ 49696 h 1053548"/>
              <a:gd name="connsiteX16" fmla="*/ 437321 w 1509450"/>
              <a:gd name="connsiteY16" fmla="*/ 19879 h 1053548"/>
              <a:gd name="connsiteX17" fmla="*/ 318052 w 1509450"/>
              <a:gd name="connsiteY17" fmla="*/ 0 h 1053548"/>
              <a:gd name="connsiteX18" fmla="*/ 198782 w 1509450"/>
              <a:gd name="connsiteY18" fmla="*/ 19879 h 1053548"/>
              <a:gd name="connsiteX19" fmla="*/ 139147 w 1509450"/>
              <a:gd name="connsiteY19" fmla="*/ 79513 h 1053548"/>
              <a:gd name="connsiteX20" fmla="*/ 79513 w 1509450"/>
              <a:gd name="connsiteY20" fmla="*/ 109331 h 1053548"/>
              <a:gd name="connsiteX21" fmla="*/ 69573 w 1509450"/>
              <a:gd name="connsiteY21" fmla="*/ 139148 h 1053548"/>
              <a:gd name="connsiteX22" fmla="*/ 29817 w 1509450"/>
              <a:gd name="connsiteY22" fmla="*/ 198783 h 1053548"/>
              <a:gd name="connsiteX23" fmla="*/ 9939 w 1509450"/>
              <a:gd name="connsiteY23" fmla="*/ 278296 h 1053548"/>
              <a:gd name="connsiteX24" fmla="*/ 0 w 1509450"/>
              <a:gd name="connsiteY24" fmla="*/ 318053 h 1053548"/>
              <a:gd name="connsiteX25" fmla="*/ 9939 w 1509450"/>
              <a:gd name="connsiteY25" fmla="*/ 397566 h 1053548"/>
              <a:gd name="connsiteX26" fmla="*/ 49695 w 1509450"/>
              <a:gd name="connsiteY26" fmla="*/ 487018 h 1053548"/>
              <a:gd name="connsiteX27" fmla="*/ 79513 w 1509450"/>
              <a:gd name="connsiteY27" fmla="*/ 546653 h 1053548"/>
              <a:gd name="connsiteX28" fmla="*/ 99391 w 1509450"/>
              <a:gd name="connsiteY28" fmla="*/ 606287 h 1053548"/>
              <a:gd name="connsiteX29" fmla="*/ 109330 w 1509450"/>
              <a:gd name="connsiteY29" fmla="*/ 636105 h 1053548"/>
              <a:gd name="connsiteX30" fmla="*/ 129208 w 1509450"/>
              <a:gd name="connsiteY30" fmla="*/ 665922 h 1053548"/>
              <a:gd name="connsiteX31" fmla="*/ 149087 w 1509450"/>
              <a:gd name="connsiteY31" fmla="*/ 725557 h 1053548"/>
              <a:gd name="connsiteX32" fmla="*/ 168965 w 1509450"/>
              <a:gd name="connsiteY32" fmla="*/ 785192 h 1053548"/>
              <a:gd name="connsiteX33" fmla="*/ 178904 w 1509450"/>
              <a:gd name="connsiteY33" fmla="*/ 815009 h 1053548"/>
              <a:gd name="connsiteX34" fmla="*/ 198782 w 1509450"/>
              <a:gd name="connsiteY34" fmla="*/ 844826 h 1053548"/>
              <a:gd name="connsiteX35" fmla="*/ 208721 w 1509450"/>
              <a:gd name="connsiteY35" fmla="*/ 884583 h 1053548"/>
              <a:gd name="connsiteX36" fmla="*/ 258417 w 1509450"/>
              <a:gd name="connsiteY36" fmla="*/ 934279 h 1053548"/>
              <a:gd name="connsiteX37" fmla="*/ 298173 w 1509450"/>
              <a:gd name="connsiteY37" fmla="*/ 983974 h 1053548"/>
              <a:gd name="connsiteX38" fmla="*/ 318052 w 1509450"/>
              <a:gd name="connsiteY38" fmla="*/ 1013792 h 1053548"/>
              <a:gd name="connsiteX39" fmla="*/ 377687 w 1509450"/>
              <a:gd name="connsiteY39" fmla="*/ 1053548 h 1053548"/>
              <a:gd name="connsiteX40" fmla="*/ 516834 w 1509450"/>
              <a:gd name="connsiteY40" fmla="*/ 1043609 h 1053548"/>
              <a:gd name="connsiteX41" fmla="*/ 576469 w 1509450"/>
              <a:gd name="connsiteY41" fmla="*/ 1023731 h 1053548"/>
              <a:gd name="connsiteX42" fmla="*/ 606287 w 1509450"/>
              <a:gd name="connsiteY42" fmla="*/ 993913 h 1053548"/>
              <a:gd name="connsiteX43" fmla="*/ 655982 w 1509450"/>
              <a:gd name="connsiteY43" fmla="*/ 983974 h 1053548"/>
              <a:gd name="connsiteX44" fmla="*/ 685800 w 1509450"/>
              <a:gd name="connsiteY44" fmla="*/ 974035 h 1053548"/>
              <a:gd name="connsiteX45" fmla="*/ 755373 w 1509450"/>
              <a:gd name="connsiteY45" fmla="*/ 964096 h 1053548"/>
              <a:gd name="connsiteX46" fmla="*/ 795130 w 1509450"/>
              <a:gd name="connsiteY46" fmla="*/ 954157 h 1053548"/>
              <a:gd name="connsiteX47" fmla="*/ 824947 w 1509450"/>
              <a:gd name="connsiteY47" fmla="*/ 944218 h 1053548"/>
              <a:gd name="connsiteX48" fmla="*/ 894521 w 1509450"/>
              <a:gd name="connsiteY48" fmla="*/ 934279 h 1053548"/>
              <a:gd name="connsiteX49" fmla="*/ 934278 w 1509450"/>
              <a:gd name="connsiteY49" fmla="*/ 924339 h 1053548"/>
              <a:gd name="connsiteX50" fmla="*/ 983973 w 1509450"/>
              <a:gd name="connsiteY50" fmla="*/ 914400 h 1053548"/>
              <a:gd name="connsiteX51" fmla="*/ 1103243 w 1509450"/>
              <a:gd name="connsiteY51" fmla="*/ 894522 h 1053548"/>
              <a:gd name="connsiteX52" fmla="*/ 1162878 w 1509450"/>
              <a:gd name="connsiteY52" fmla="*/ 874644 h 1053548"/>
              <a:gd name="connsiteX53" fmla="*/ 1202634 w 1509450"/>
              <a:gd name="connsiteY53" fmla="*/ 864705 h 1053548"/>
              <a:gd name="connsiteX54" fmla="*/ 1282147 w 1509450"/>
              <a:gd name="connsiteY54" fmla="*/ 834887 h 1053548"/>
              <a:gd name="connsiteX55" fmla="*/ 1311965 w 1509450"/>
              <a:gd name="connsiteY55" fmla="*/ 815009 h 1053548"/>
              <a:gd name="connsiteX56" fmla="*/ 1351721 w 1509450"/>
              <a:gd name="connsiteY56" fmla="*/ 805070 h 1053548"/>
              <a:gd name="connsiteX57" fmla="*/ 1431234 w 1509450"/>
              <a:gd name="connsiteY57" fmla="*/ 765313 h 1053548"/>
              <a:gd name="connsiteX58" fmla="*/ 1431234 w 1509450"/>
              <a:gd name="connsiteY58" fmla="*/ 765313 h 1053548"/>
              <a:gd name="connsiteX59" fmla="*/ 1461052 w 1509450"/>
              <a:gd name="connsiteY59" fmla="*/ 745435 h 1053548"/>
              <a:gd name="connsiteX60" fmla="*/ 1480930 w 1509450"/>
              <a:gd name="connsiteY60" fmla="*/ 715618 h 1053548"/>
              <a:gd name="connsiteX61" fmla="*/ 1500808 w 1509450"/>
              <a:gd name="connsiteY61" fmla="*/ 655983 h 1053548"/>
              <a:gd name="connsiteX62" fmla="*/ 1490869 w 1509450"/>
              <a:gd name="connsiteY62" fmla="*/ 526774 h 105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509450" h="1053548">
                <a:moveTo>
                  <a:pt x="1451113" y="616226"/>
                </a:moveTo>
                <a:cubicBezTo>
                  <a:pt x="1467678" y="602974"/>
                  <a:pt x="1497582" y="597437"/>
                  <a:pt x="1500808" y="576470"/>
                </a:cubicBezTo>
                <a:cubicBezTo>
                  <a:pt x="1505581" y="545443"/>
                  <a:pt x="1528844" y="385845"/>
                  <a:pt x="1470991" y="327992"/>
                </a:cubicBezTo>
                <a:cubicBezTo>
                  <a:pt x="1392811" y="249812"/>
                  <a:pt x="1492764" y="375986"/>
                  <a:pt x="1411356" y="278296"/>
                </a:cubicBezTo>
                <a:cubicBezTo>
                  <a:pt x="1403709" y="269119"/>
                  <a:pt x="1399252" y="257548"/>
                  <a:pt x="1391478" y="248479"/>
                </a:cubicBezTo>
                <a:cubicBezTo>
                  <a:pt x="1369763" y="223145"/>
                  <a:pt x="1322782" y="179198"/>
                  <a:pt x="1292087" y="168966"/>
                </a:cubicBezTo>
                <a:lnTo>
                  <a:pt x="1262269" y="159026"/>
                </a:lnTo>
                <a:cubicBezTo>
                  <a:pt x="1244600" y="106019"/>
                  <a:pt x="1266686" y="145773"/>
                  <a:pt x="1222513" y="119270"/>
                </a:cubicBezTo>
                <a:cubicBezTo>
                  <a:pt x="1214478" y="114449"/>
                  <a:pt x="1211016" y="103583"/>
                  <a:pt x="1202634" y="99392"/>
                </a:cubicBezTo>
                <a:cubicBezTo>
                  <a:pt x="1190416" y="93283"/>
                  <a:pt x="1175962" y="93378"/>
                  <a:pt x="1162878" y="89453"/>
                </a:cubicBezTo>
                <a:cubicBezTo>
                  <a:pt x="1061996" y="59188"/>
                  <a:pt x="1144123" y="77750"/>
                  <a:pt x="1053547" y="59635"/>
                </a:cubicBezTo>
                <a:cubicBezTo>
                  <a:pt x="1009573" y="63018"/>
                  <a:pt x="898030" y="69537"/>
                  <a:pt x="844826" y="79513"/>
                </a:cubicBezTo>
                <a:cubicBezTo>
                  <a:pt x="817974" y="84548"/>
                  <a:pt x="765313" y="99392"/>
                  <a:pt x="765313" y="99392"/>
                </a:cubicBezTo>
                <a:cubicBezTo>
                  <a:pt x="675717" y="92992"/>
                  <a:pt x="652718" y="99406"/>
                  <a:pt x="586408" y="79513"/>
                </a:cubicBezTo>
                <a:cubicBezTo>
                  <a:pt x="566338" y="73492"/>
                  <a:pt x="546651" y="66261"/>
                  <a:pt x="526773" y="59635"/>
                </a:cubicBezTo>
                <a:cubicBezTo>
                  <a:pt x="516834" y="56322"/>
                  <a:pt x="505673" y="55507"/>
                  <a:pt x="496956" y="49696"/>
                </a:cubicBezTo>
                <a:cubicBezTo>
                  <a:pt x="473082" y="33780"/>
                  <a:pt x="465613" y="25023"/>
                  <a:pt x="437321" y="19879"/>
                </a:cubicBezTo>
                <a:cubicBezTo>
                  <a:pt x="266698" y="-11144"/>
                  <a:pt x="423383" y="26333"/>
                  <a:pt x="318052" y="0"/>
                </a:cubicBezTo>
                <a:cubicBezTo>
                  <a:pt x="289700" y="3150"/>
                  <a:pt x="232087" y="3226"/>
                  <a:pt x="198782" y="19879"/>
                </a:cubicBezTo>
                <a:cubicBezTo>
                  <a:pt x="151937" y="43302"/>
                  <a:pt x="180633" y="38027"/>
                  <a:pt x="139147" y="79513"/>
                </a:cubicBezTo>
                <a:cubicBezTo>
                  <a:pt x="119878" y="98782"/>
                  <a:pt x="103766" y="101247"/>
                  <a:pt x="79513" y="109331"/>
                </a:cubicBezTo>
                <a:cubicBezTo>
                  <a:pt x="76200" y="119270"/>
                  <a:pt x="75384" y="130431"/>
                  <a:pt x="69573" y="139148"/>
                </a:cubicBezTo>
                <a:cubicBezTo>
                  <a:pt x="29697" y="198962"/>
                  <a:pt x="46177" y="138796"/>
                  <a:pt x="29817" y="198783"/>
                </a:cubicBezTo>
                <a:cubicBezTo>
                  <a:pt x="22629" y="225140"/>
                  <a:pt x="16565" y="251792"/>
                  <a:pt x="9939" y="278296"/>
                </a:cubicBezTo>
                <a:lnTo>
                  <a:pt x="0" y="318053"/>
                </a:lnTo>
                <a:cubicBezTo>
                  <a:pt x="3313" y="344557"/>
                  <a:pt x="4342" y="371448"/>
                  <a:pt x="9939" y="397566"/>
                </a:cubicBezTo>
                <a:cubicBezTo>
                  <a:pt x="29169" y="487308"/>
                  <a:pt x="20717" y="429062"/>
                  <a:pt x="49695" y="487018"/>
                </a:cubicBezTo>
                <a:cubicBezTo>
                  <a:pt x="90841" y="569310"/>
                  <a:pt x="22548" y="461206"/>
                  <a:pt x="79513" y="546653"/>
                </a:cubicBezTo>
                <a:lnTo>
                  <a:pt x="99391" y="606287"/>
                </a:lnTo>
                <a:cubicBezTo>
                  <a:pt x="102704" y="616226"/>
                  <a:pt x="103518" y="627388"/>
                  <a:pt x="109330" y="636105"/>
                </a:cubicBezTo>
                <a:cubicBezTo>
                  <a:pt x="115956" y="646044"/>
                  <a:pt x="124357" y="655006"/>
                  <a:pt x="129208" y="665922"/>
                </a:cubicBezTo>
                <a:cubicBezTo>
                  <a:pt x="137718" y="685070"/>
                  <a:pt x="142461" y="705679"/>
                  <a:pt x="149087" y="725557"/>
                </a:cubicBezTo>
                <a:lnTo>
                  <a:pt x="168965" y="785192"/>
                </a:lnTo>
                <a:cubicBezTo>
                  <a:pt x="172278" y="795131"/>
                  <a:pt x="173093" y="806292"/>
                  <a:pt x="178904" y="815009"/>
                </a:cubicBezTo>
                <a:lnTo>
                  <a:pt x="198782" y="844826"/>
                </a:lnTo>
                <a:cubicBezTo>
                  <a:pt x="202095" y="858078"/>
                  <a:pt x="201144" y="873217"/>
                  <a:pt x="208721" y="884583"/>
                </a:cubicBezTo>
                <a:cubicBezTo>
                  <a:pt x="221716" y="904075"/>
                  <a:pt x="258417" y="934279"/>
                  <a:pt x="258417" y="934279"/>
                </a:cubicBezTo>
                <a:cubicBezTo>
                  <a:pt x="277766" y="992327"/>
                  <a:pt x="253217" y="939018"/>
                  <a:pt x="298173" y="983974"/>
                </a:cubicBezTo>
                <a:cubicBezTo>
                  <a:pt x="306620" y="992421"/>
                  <a:pt x="309062" y="1005926"/>
                  <a:pt x="318052" y="1013792"/>
                </a:cubicBezTo>
                <a:cubicBezTo>
                  <a:pt x="336032" y="1029524"/>
                  <a:pt x="377687" y="1053548"/>
                  <a:pt x="377687" y="1053548"/>
                </a:cubicBezTo>
                <a:cubicBezTo>
                  <a:pt x="424069" y="1050235"/>
                  <a:pt x="470848" y="1050507"/>
                  <a:pt x="516834" y="1043609"/>
                </a:cubicBezTo>
                <a:cubicBezTo>
                  <a:pt x="537556" y="1040501"/>
                  <a:pt x="576469" y="1023731"/>
                  <a:pt x="576469" y="1023731"/>
                </a:cubicBezTo>
                <a:cubicBezTo>
                  <a:pt x="586408" y="1013792"/>
                  <a:pt x="593715" y="1000199"/>
                  <a:pt x="606287" y="993913"/>
                </a:cubicBezTo>
                <a:cubicBezTo>
                  <a:pt x="621397" y="986358"/>
                  <a:pt x="639593" y="988071"/>
                  <a:pt x="655982" y="983974"/>
                </a:cubicBezTo>
                <a:cubicBezTo>
                  <a:pt x="666146" y="981433"/>
                  <a:pt x="675527" y="976090"/>
                  <a:pt x="685800" y="974035"/>
                </a:cubicBezTo>
                <a:cubicBezTo>
                  <a:pt x="708772" y="969441"/>
                  <a:pt x="732324" y="968287"/>
                  <a:pt x="755373" y="964096"/>
                </a:cubicBezTo>
                <a:cubicBezTo>
                  <a:pt x="768813" y="961652"/>
                  <a:pt x="781995" y="957910"/>
                  <a:pt x="795130" y="954157"/>
                </a:cubicBezTo>
                <a:cubicBezTo>
                  <a:pt x="805204" y="951279"/>
                  <a:pt x="814674" y="946273"/>
                  <a:pt x="824947" y="944218"/>
                </a:cubicBezTo>
                <a:cubicBezTo>
                  <a:pt x="847919" y="939624"/>
                  <a:pt x="871472" y="938470"/>
                  <a:pt x="894521" y="934279"/>
                </a:cubicBezTo>
                <a:cubicBezTo>
                  <a:pt x="907961" y="931835"/>
                  <a:pt x="920943" y="927302"/>
                  <a:pt x="934278" y="924339"/>
                </a:cubicBezTo>
                <a:cubicBezTo>
                  <a:pt x="950769" y="920674"/>
                  <a:pt x="967310" y="917177"/>
                  <a:pt x="983973" y="914400"/>
                </a:cubicBezTo>
                <a:cubicBezTo>
                  <a:pt x="1020543" y="908305"/>
                  <a:pt x="1066435" y="904560"/>
                  <a:pt x="1103243" y="894522"/>
                </a:cubicBezTo>
                <a:cubicBezTo>
                  <a:pt x="1123458" y="889009"/>
                  <a:pt x="1142550" y="879726"/>
                  <a:pt x="1162878" y="874644"/>
                </a:cubicBezTo>
                <a:lnTo>
                  <a:pt x="1202634" y="864705"/>
                </a:lnTo>
                <a:cubicBezTo>
                  <a:pt x="1272560" y="818087"/>
                  <a:pt x="1183896" y="871731"/>
                  <a:pt x="1282147" y="834887"/>
                </a:cubicBezTo>
                <a:cubicBezTo>
                  <a:pt x="1293332" y="830693"/>
                  <a:pt x="1300985" y="819714"/>
                  <a:pt x="1311965" y="815009"/>
                </a:cubicBezTo>
                <a:cubicBezTo>
                  <a:pt x="1324520" y="809628"/>
                  <a:pt x="1338469" y="808383"/>
                  <a:pt x="1351721" y="805070"/>
                </a:cubicBezTo>
                <a:cubicBezTo>
                  <a:pt x="1386417" y="770376"/>
                  <a:pt x="1362710" y="788155"/>
                  <a:pt x="1431234" y="765313"/>
                </a:cubicBezTo>
                <a:lnTo>
                  <a:pt x="1431234" y="765313"/>
                </a:lnTo>
                <a:lnTo>
                  <a:pt x="1461052" y="745435"/>
                </a:lnTo>
                <a:cubicBezTo>
                  <a:pt x="1467678" y="735496"/>
                  <a:pt x="1476079" y="726534"/>
                  <a:pt x="1480930" y="715618"/>
                </a:cubicBezTo>
                <a:cubicBezTo>
                  <a:pt x="1489440" y="696470"/>
                  <a:pt x="1500808" y="655983"/>
                  <a:pt x="1500808" y="655983"/>
                </a:cubicBezTo>
                <a:cubicBezTo>
                  <a:pt x="1488814" y="560033"/>
                  <a:pt x="1490869" y="603181"/>
                  <a:pt x="1490869" y="526774"/>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4114800" y="1040775"/>
            <a:ext cx="5029200" cy="1477328"/>
          </a:xfrm>
          <a:prstGeom prst="rect">
            <a:avLst/>
          </a:prstGeom>
          <a:solidFill>
            <a:srgbClr val="0070C0"/>
          </a:solidFill>
        </p:spPr>
        <p:txBody>
          <a:bodyPr wrap="square" rtlCol="0">
            <a:spAutoFit/>
          </a:bodyPr>
          <a:lstStyle/>
          <a:p>
            <a:r>
              <a:rPr lang="en-US" b="1" dirty="0">
                <a:solidFill>
                  <a:srgbClr val="FFFF00"/>
                </a:solidFill>
                <a:latin typeface="Tempus Sans ITC" pitchFamily="82" charset="0"/>
              </a:rPr>
              <a:t>In this light micrograph of the </a:t>
            </a:r>
            <a:r>
              <a:rPr lang="en-US" b="1" i="1" dirty="0">
                <a:solidFill>
                  <a:srgbClr val="FFFF00"/>
                </a:solidFill>
                <a:latin typeface="Tempus Sans ITC" pitchFamily="82" charset="0"/>
              </a:rPr>
              <a:t>pars </a:t>
            </a:r>
            <a:r>
              <a:rPr lang="en-US" b="1" i="1" dirty="0" err="1">
                <a:solidFill>
                  <a:srgbClr val="FFFF00"/>
                </a:solidFill>
                <a:latin typeface="Tempus Sans ITC" pitchFamily="82" charset="0"/>
              </a:rPr>
              <a:t>convoluta</a:t>
            </a:r>
            <a:r>
              <a:rPr lang="en-US" b="1" dirty="0">
                <a:solidFill>
                  <a:srgbClr val="FFFF00"/>
                </a:solidFill>
                <a:latin typeface="Tempus Sans ITC" pitchFamily="82" charset="0"/>
              </a:rPr>
              <a:t>, note the histological features of the proximal convoluted tubules.  Most of the tubules seen in this image are PCTs, but I have two nice ones outlined in yellow just in case.  </a:t>
            </a:r>
          </a:p>
        </p:txBody>
      </p:sp>
      <p:sp>
        <p:nvSpPr>
          <p:cNvPr id="29" name="Freeform 28"/>
          <p:cNvSpPr/>
          <p:nvPr/>
        </p:nvSpPr>
        <p:spPr>
          <a:xfrm>
            <a:off x="6285066" y="3727174"/>
            <a:ext cx="1043777" cy="1302026"/>
          </a:xfrm>
          <a:custGeom>
            <a:avLst/>
            <a:gdLst>
              <a:gd name="connsiteX0" fmla="*/ 890986 w 1043777"/>
              <a:gd name="connsiteY0" fmla="*/ 874643 h 1302026"/>
              <a:gd name="connsiteX1" fmla="*/ 920804 w 1043777"/>
              <a:gd name="connsiteY1" fmla="*/ 795130 h 1302026"/>
              <a:gd name="connsiteX2" fmla="*/ 930743 w 1043777"/>
              <a:gd name="connsiteY2" fmla="*/ 755374 h 1302026"/>
              <a:gd name="connsiteX3" fmla="*/ 950621 w 1043777"/>
              <a:gd name="connsiteY3" fmla="*/ 725556 h 1302026"/>
              <a:gd name="connsiteX4" fmla="*/ 1000317 w 1043777"/>
              <a:gd name="connsiteY4" fmla="*/ 646043 h 1302026"/>
              <a:gd name="connsiteX5" fmla="*/ 1020195 w 1043777"/>
              <a:gd name="connsiteY5" fmla="*/ 586409 h 1302026"/>
              <a:gd name="connsiteX6" fmla="*/ 1030134 w 1043777"/>
              <a:gd name="connsiteY6" fmla="*/ 556591 h 1302026"/>
              <a:gd name="connsiteX7" fmla="*/ 1030134 w 1043777"/>
              <a:gd name="connsiteY7" fmla="*/ 278296 h 1302026"/>
              <a:gd name="connsiteX8" fmla="*/ 990377 w 1043777"/>
              <a:gd name="connsiteY8" fmla="*/ 198783 h 1302026"/>
              <a:gd name="connsiteX9" fmla="*/ 940682 w 1043777"/>
              <a:gd name="connsiteY9" fmla="*/ 109330 h 1302026"/>
              <a:gd name="connsiteX10" fmla="*/ 900925 w 1043777"/>
              <a:gd name="connsiteY10" fmla="*/ 59635 h 1302026"/>
              <a:gd name="connsiteX11" fmla="*/ 871108 w 1043777"/>
              <a:gd name="connsiteY11" fmla="*/ 49696 h 1302026"/>
              <a:gd name="connsiteX12" fmla="*/ 841291 w 1043777"/>
              <a:gd name="connsiteY12" fmla="*/ 29817 h 1302026"/>
              <a:gd name="connsiteX13" fmla="*/ 722021 w 1043777"/>
              <a:gd name="connsiteY13" fmla="*/ 9939 h 1302026"/>
              <a:gd name="connsiteX14" fmla="*/ 652447 w 1043777"/>
              <a:gd name="connsiteY14" fmla="*/ 0 h 1302026"/>
              <a:gd name="connsiteX15" fmla="*/ 523238 w 1043777"/>
              <a:gd name="connsiteY15" fmla="*/ 9939 h 1302026"/>
              <a:gd name="connsiteX16" fmla="*/ 453664 w 1043777"/>
              <a:gd name="connsiteY16" fmla="*/ 89452 h 1302026"/>
              <a:gd name="connsiteX17" fmla="*/ 443725 w 1043777"/>
              <a:gd name="connsiteY17" fmla="*/ 119269 h 1302026"/>
              <a:gd name="connsiteX18" fmla="*/ 423847 w 1043777"/>
              <a:gd name="connsiteY18" fmla="*/ 139148 h 1302026"/>
              <a:gd name="connsiteX19" fmla="*/ 384091 w 1043777"/>
              <a:gd name="connsiteY19" fmla="*/ 228600 h 1302026"/>
              <a:gd name="connsiteX20" fmla="*/ 354273 w 1043777"/>
              <a:gd name="connsiteY20" fmla="*/ 288235 h 1302026"/>
              <a:gd name="connsiteX21" fmla="*/ 314517 w 1043777"/>
              <a:gd name="connsiteY21" fmla="*/ 337930 h 1302026"/>
              <a:gd name="connsiteX22" fmla="*/ 294638 w 1043777"/>
              <a:gd name="connsiteY22" fmla="*/ 417443 h 1302026"/>
              <a:gd name="connsiteX23" fmla="*/ 274760 w 1043777"/>
              <a:gd name="connsiteY23" fmla="*/ 447261 h 1302026"/>
              <a:gd name="connsiteX24" fmla="*/ 244943 w 1043777"/>
              <a:gd name="connsiteY24" fmla="*/ 477078 h 1302026"/>
              <a:gd name="connsiteX25" fmla="*/ 235004 w 1043777"/>
              <a:gd name="connsiteY25" fmla="*/ 506896 h 1302026"/>
              <a:gd name="connsiteX26" fmla="*/ 215125 w 1043777"/>
              <a:gd name="connsiteY26" fmla="*/ 526774 h 1302026"/>
              <a:gd name="connsiteX27" fmla="*/ 205186 w 1043777"/>
              <a:gd name="connsiteY27" fmla="*/ 566530 h 1302026"/>
              <a:gd name="connsiteX28" fmla="*/ 185308 w 1043777"/>
              <a:gd name="connsiteY28" fmla="*/ 596348 h 1302026"/>
              <a:gd name="connsiteX29" fmla="*/ 155491 w 1043777"/>
              <a:gd name="connsiteY29" fmla="*/ 655983 h 1302026"/>
              <a:gd name="connsiteX30" fmla="*/ 145551 w 1043777"/>
              <a:gd name="connsiteY30" fmla="*/ 685800 h 1302026"/>
              <a:gd name="connsiteX31" fmla="*/ 125673 w 1043777"/>
              <a:gd name="connsiteY31" fmla="*/ 715617 h 1302026"/>
              <a:gd name="connsiteX32" fmla="*/ 85917 w 1043777"/>
              <a:gd name="connsiteY32" fmla="*/ 765313 h 1302026"/>
              <a:gd name="connsiteX33" fmla="*/ 75977 w 1043777"/>
              <a:gd name="connsiteY33" fmla="*/ 795130 h 1302026"/>
              <a:gd name="connsiteX34" fmla="*/ 56099 w 1043777"/>
              <a:gd name="connsiteY34" fmla="*/ 815009 h 1302026"/>
              <a:gd name="connsiteX35" fmla="*/ 16343 w 1043777"/>
              <a:gd name="connsiteY35" fmla="*/ 874643 h 1302026"/>
              <a:gd name="connsiteX36" fmla="*/ 16343 w 1043777"/>
              <a:gd name="connsiteY36" fmla="*/ 1073426 h 1302026"/>
              <a:gd name="connsiteX37" fmla="*/ 26282 w 1043777"/>
              <a:gd name="connsiteY37" fmla="*/ 1103243 h 1302026"/>
              <a:gd name="connsiteX38" fmla="*/ 46160 w 1043777"/>
              <a:gd name="connsiteY38" fmla="*/ 1123122 h 1302026"/>
              <a:gd name="connsiteX39" fmla="*/ 75977 w 1043777"/>
              <a:gd name="connsiteY39" fmla="*/ 1182756 h 1302026"/>
              <a:gd name="connsiteX40" fmla="*/ 95856 w 1043777"/>
              <a:gd name="connsiteY40" fmla="*/ 1222513 h 1302026"/>
              <a:gd name="connsiteX41" fmla="*/ 155491 w 1043777"/>
              <a:gd name="connsiteY41" fmla="*/ 1282148 h 1302026"/>
              <a:gd name="connsiteX42" fmla="*/ 195247 w 1043777"/>
              <a:gd name="connsiteY42" fmla="*/ 1292087 h 1302026"/>
              <a:gd name="connsiteX43" fmla="*/ 225064 w 1043777"/>
              <a:gd name="connsiteY43" fmla="*/ 1302026 h 1302026"/>
              <a:gd name="connsiteX44" fmla="*/ 344334 w 1043777"/>
              <a:gd name="connsiteY44" fmla="*/ 1292087 h 1302026"/>
              <a:gd name="connsiteX45" fmla="*/ 384091 w 1043777"/>
              <a:gd name="connsiteY45" fmla="*/ 1272209 h 1302026"/>
              <a:gd name="connsiteX46" fmla="*/ 473543 w 1043777"/>
              <a:gd name="connsiteY46" fmla="*/ 1252330 h 1302026"/>
              <a:gd name="connsiteX47" fmla="*/ 533177 w 1043777"/>
              <a:gd name="connsiteY47" fmla="*/ 1222513 h 1302026"/>
              <a:gd name="connsiteX48" fmla="*/ 562995 w 1043777"/>
              <a:gd name="connsiteY48" fmla="*/ 1212574 h 1302026"/>
              <a:gd name="connsiteX49" fmla="*/ 632569 w 1043777"/>
              <a:gd name="connsiteY49" fmla="*/ 1172817 h 1302026"/>
              <a:gd name="connsiteX50" fmla="*/ 652447 w 1043777"/>
              <a:gd name="connsiteY50" fmla="*/ 1143000 h 1302026"/>
              <a:gd name="connsiteX51" fmla="*/ 682264 w 1043777"/>
              <a:gd name="connsiteY51" fmla="*/ 1123122 h 1302026"/>
              <a:gd name="connsiteX52" fmla="*/ 702143 w 1043777"/>
              <a:gd name="connsiteY52" fmla="*/ 1103243 h 1302026"/>
              <a:gd name="connsiteX53" fmla="*/ 731960 w 1043777"/>
              <a:gd name="connsiteY53" fmla="*/ 1083365 h 1302026"/>
              <a:gd name="connsiteX54" fmla="*/ 801534 w 1043777"/>
              <a:gd name="connsiteY54" fmla="*/ 1003852 h 1302026"/>
              <a:gd name="connsiteX55" fmla="*/ 871108 w 1043777"/>
              <a:gd name="connsiteY55" fmla="*/ 914400 h 1302026"/>
              <a:gd name="connsiteX56" fmla="*/ 890986 w 1043777"/>
              <a:gd name="connsiteY56" fmla="*/ 884583 h 1302026"/>
              <a:gd name="connsiteX57" fmla="*/ 900925 w 1043777"/>
              <a:gd name="connsiteY57" fmla="*/ 844826 h 1302026"/>
              <a:gd name="connsiteX58" fmla="*/ 940682 w 1043777"/>
              <a:gd name="connsiteY58" fmla="*/ 765313 h 130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43777" h="1302026">
                <a:moveTo>
                  <a:pt x="890986" y="874643"/>
                </a:moveTo>
                <a:cubicBezTo>
                  <a:pt x="916193" y="748606"/>
                  <a:pt x="882414" y="884705"/>
                  <a:pt x="920804" y="795130"/>
                </a:cubicBezTo>
                <a:cubicBezTo>
                  <a:pt x="926185" y="782575"/>
                  <a:pt x="925362" y="767929"/>
                  <a:pt x="930743" y="755374"/>
                </a:cubicBezTo>
                <a:cubicBezTo>
                  <a:pt x="935448" y="744394"/>
                  <a:pt x="944694" y="735928"/>
                  <a:pt x="950621" y="725556"/>
                </a:cubicBezTo>
                <a:cubicBezTo>
                  <a:pt x="994276" y="649159"/>
                  <a:pt x="943308" y="722054"/>
                  <a:pt x="1000317" y="646043"/>
                </a:cubicBezTo>
                <a:lnTo>
                  <a:pt x="1020195" y="586409"/>
                </a:lnTo>
                <a:lnTo>
                  <a:pt x="1030134" y="556591"/>
                </a:lnTo>
                <a:cubicBezTo>
                  <a:pt x="1047135" y="437582"/>
                  <a:pt x="1049477" y="452387"/>
                  <a:pt x="1030134" y="278296"/>
                </a:cubicBezTo>
                <a:cubicBezTo>
                  <a:pt x="1024424" y="226901"/>
                  <a:pt x="1017412" y="225816"/>
                  <a:pt x="990377" y="198783"/>
                </a:cubicBezTo>
                <a:cubicBezTo>
                  <a:pt x="972883" y="146301"/>
                  <a:pt x="986249" y="177682"/>
                  <a:pt x="940682" y="109330"/>
                </a:cubicBezTo>
                <a:cubicBezTo>
                  <a:pt x="931652" y="95785"/>
                  <a:pt x="916663" y="69077"/>
                  <a:pt x="900925" y="59635"/>
                </a:cubicBezTo>
                <a:cubicBezTo>
                  <a:pt x="891941" y="54245"/>
                  <a:pt x="881047" y="53009"/>
                  <a:pt x="871108" y="49696"/>
                </a:cubicBezTo>
                <a:cubicBezTo>
                  <a:pt x="861169" y="43070"/>
                  <a:pt x="851975" y="35159"/>
                  <a:pt x="841291" y="29817"/>
                </a:cubicBezTo>
                <a:cubicBezTo>
                  <a:pt x="807624" y="12983"/>
                  <a:pt x="751407" y="13612"/>
                  <a:pt x="722021" y="9939"/>
                </a:cubicBezTo>
                <a:cubicBezTo>
                  <a:pt x="698775" y="7033"/>
                  <a:pt x="675638" y="3313"/>
                  <a:pt x="652447" y="0"/>
                </a:cubicBezTo>
                <a:cubicBezTo>
                  <a:pt x="609377" y="3313"/>
                  <a:pt x="564218" y="-3721"/>
                  <a:pt x="523238" y="9939"/>
                </a:cubicBezTo>
                <a:cubicBezTo>
                  <a:pt x="498323" y="18244"/>
                  <a:pt x="469596" y="65556"/>
                  <a:pt x="453664" y="89452"/>
                </a:cubicBezTo>
                <a:cubicBezTo>
                  <a:pt x="450351" y="99391"/>
                  <a:pt x="449115" y="110285"/>
                  <a:pt x="443725" y="119269"/>
                </a:cubicBezTo>
                <a:cubicBezTo>
                  <a:pt x="438904" y="127304"/>
                  <a:pt x="428038" y="130766"/>
                  <a:pt x="423847" y="139148"/>
                </a:cubicBezTo>
                <a:cubicBezTo>
                  <a:pt x="352886" y="281074"/>
                  <a:pt x="442560" y="140896"/>
                  <a:pt x="384091" y="228600"/>
                </a:cubicBezTo>
                <a:cubicBezTo>
                  <a:pt x="359574" y="326657"/>
                  <a:pt x="392250" y="224938"/>
                  <a:pt x="354273" y="288235"/>
                </a:cubicBezTo>
                <a:cubicBezTo>
                  <a:pt x="322269" y="341576"/>
                  <a:pt x="373902" y="298340"/>
                  <a:pt x="314517" y="337930"/>
                </a:cubicBezTo>
                <a:cubicBezTo>
                  <a:pt x="310737" y="356830"/>
                  <a:pt x="304825" y="397069"/>
                  <a:pt x="294638" y="417443"/>
                </a:cubicBezTo>
                <a:cubicBezTo>
                  <a:pt x="289296" y="428127"/>
                  <a:pt x="282407" y="438084"/>
                  <a:pt x="274760" y="447261"/>
                </a:cubicBezTo>
                <a:cubicBezTo>
                  <a:pt x="265762" y="458059"/>
                  <a:pt x="254882" y="467139"/>
                  <a:pt x="244943" y="477078"/>
                </a:cubicBezTo>
                <a:cubicBezTo>
                  <a:pt x="241630" y="487017"/>
                  <a:pt x="240394" y="497912"/>
                  <a:pt x="235004" y="506896"/>
                </a:cubicBezTo>
                <a:cubicBezTo>
                  <a:pt x="230183" y="514931"/>
                  <a:pt x="219316" y="518393"/>
                  <a:pt x="215125" y="526774"/>
                </a:cubicBezTo>
                <a:cubicBezTo>
                  <a:pt x="209016" y="538992"/>
                  <a:pt x="210567" y="553975"/>
                  <a:pt x="205186" y="566530"/>
                </a:cubicBezTo>
                <a:cubicBezTo>
                  <a:pt x="200481" y="577510"/>
                  <a:pt x="191934" y="586409"/>
                  <a:pt x="185308" y="596348"/>
                </a:cubicBezTo>
                <a:cubicBezTo>
                  <a:pt x="160796" y="694396"/>
                  <a:pt x="193466" y="592693"/>
                  <a:pt x="155491" y="655983"/>
                </a:cubicBezTo>
                <a:cubicBezTo>
                  <a:pt x="150101" y="664967"/>
                  <a:pt x="150236" y="676429"/>
                  <a:pt x="145551" y="685800"/>
                </a:cubicBezTo>
                <a:cubicBezTo>
                  <a:pt x="140209" y="696484"/>
                  <a:pt x="132299" y="705678"/>
                  <a:pt x="125673" y="715617"/>
                </a:cubicBezTo>
                <a:cubicBezTo>
                  <a:pt x="100692" y="790562"/>
                  <a:pt x="137294" y="701093"/>
                  <a:pt x="85917" y="765313"/>
                </a:cubicBezTo>
                <a:cubicBezTo>
                  <a:pt x="79372" y="773494"/>
                  <a:pt x="81367" y="786146"/>
                  <a:pt x="75977" y="795130"/>
                </a:cubicBezTo>
                <a:cubicBezTo>
                  <a:pt x="71156" y="803165"/>
                  <a:pt x="61721" y="807512"/>
                  <a:pt x="56099" y="815009"/>
                </a:cubicBezTo>
                <a:cubicBezTo>
                  <a:pt x="41765" y="834121"/>
                  <a:pt x="16343" y="874643"/>
                  <a:pt x="16343" y="874643"/>
                </a:cubicBezTo>
                <a:cubicBezTo>
                  <a:pt x="-10381" y="954819"/>
                  <a:pt x="106" y="911052"/>
                  <a:pt x="16343" y="1073426"/>
                </a:cubicBezTo>
                <a:cubicBezTo>
                  <a:pt x="17385" y="1083851"/>
                  <a:pt x="20892" y="1094259"/>
                  <a:pt x="26282" y="1103243"/>
                </a:cubicBezTo>
                <a:cubicBezTo>
                  <a:pt x="31103" y="1111278"/>
                  <a:pt x="39534" y="1116496"/>
                  <a:pt x="46160" y="1123122"/>
                </a:cubicBezTo>
                <a:cubicBezTo>
                  <a:pt x="64382" y="1177789"/>
                  <a:pt x="45150" y="1128810"/>
                  <a:pt x="75977" y="1182756"/>
                </a:cubicBezTo>
                <a:cubicBezTo>
                  <a:pt x="83328" y="1195620"/>
                  <a:pt x="88003" y="1209949"/>
                  <a:pt x="95856" y="1222513"/>
                </a:cubicBezTo>
                <a:cubicBezTo>
                  <a:pt x="112132" y="1248555"/>
                  <a:pt x="126824" y="1269862"/>
                  <a:pt x="155491" y="1282148"/>
                </a:cubicBezTo>
                <a:cubicBezTo>
                  <a:pt x="168046" y="1287529"/>
                  <a:pt x="182113" y="1288334"/>
                  <a:pt x="195247" y="1292087"/>
                </a:cubicBezTo>
                <a:cubicBezTo>
                  <a:pt x="205321" y="1294965"/>
                  <a:pt x="215125" y="1298713"/>
                  <a:pt x="225064" y="1302026"/>
                </a:cubicBezTo>
                <a:cubicBezTo>
                  <a:pt x="264821" y="1298713"/>
                  <a:pt x="305123" y="1299439"/>
                  <a:pt x="344334" y="1292087"/>
                </a:cubicBezTo>
                <a:cubicBezTo>
                  <a:pt x="358897" y="1289357"/>
                  <a:pt x="370473" y="1278046"/>
                  <a:pt x="384091" y="1272209"/>
                </a:cubicBezTo>
                <a:cubicBezTo>
                  <a:pt x="415237" y="1258860"/>
                  <a:pt x="437792" y="1258288"/>
                  <a:pt x="473543" y="1252330"/>
                </a:cubicBezTo>
                <a:cubicBezTo>
                  <a:pt x="548492" y="1227347"/>
                  <a:pt x="456105" y="1261048"/>
                  <a:pt x="533177" y="1222513"/>
                </a:cubicBezTo>
                <a:cubicBezTo>
                  <a:pt x="542548" y="1217828"/>
                  <a:pt x="553365" y="1216701"/>
                  <a:pt x="562995" y="1212574"/>
                </a:cubicBezTo>
                <a:cubicBezTo>
                  <a:pt x="598303" y="1197442"/>
                  <a:pt x="602624" y="1192781"/>
                  <a:pt x="632569" y="1172817"/>
                </a:cubicBezTo>
                <a:cubicBezTo>
                  <a:pt x="639195" y="1162878"/>
                  <a:pt x="644000" y="1151447"/>
                  <a:pt x="652447" y="1143000"/>
                </a:cubicBezTo>
                <a:cubicBezTo>
                  <a:pt x="660894" y="1134553"/>
                  <a:pt x="672936" y="1130584"/>
                  <a:pt x="682264" y="1123122"/>
                </a:cubicBezTo>
                <a:cubicBezTo>
                  <a:pt x="689582" y="1117268"/>
                  <a:pt x="694825" y="1109097"/>
                  <a:pt x="702143" y="1103243"/>
                </a:cubicBezTo>
                <a:cubicBezTo>
                  <a:pt x="711471" y="1095781"/>
                  <a:pt x="722970" y="1091231"/>
                  <a:pt x="731960" y="1083365"/>
                </a:cubicBezTo>
                <a:cubicBezTo>
                  <a:pt x="827252" y="999985"/>
                  <a:pt x="749719" y="1066030"/>
                  <a:pt x="801534" y="1003852"/>
                </a:cubicBezTo>
                <a:cubicBezTo>
                  <a:pt x="879385" y="910431"/>
                  <a:pt x="770624" y="1065125"/>
                  <a:pt x="871108" y="914400"/>
                </a:cubicBezTo>
                <a:lnTo>
                  <a:pt x="890986" y="884583"/>
                </a:lnTo>
                <a:cubicBezTo>
                  <a:pt x="894299" y="871331"/>
                  <a:pt x="894816" y="857044"/>
                  <a:pt x="900925" y="844826"/>
                </a:cubicBezTo>
                <a:cubicBezTo>
                  <a:pt x="944357" y="757961"/>
                  <a:pt x="940682" y="815105"/>
                  <a:pt x="940682" y="765313"/>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81400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aitl-web1\com\LabManuals\MA\VLM\Lab17\SL116e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28700"/>
            <a:ext cx="7772400" cy="5829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1077218"/>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proximal convoluted tubules and descending thick limbs of the loop of </a:t>
            </a:r>
            <a:r>
              <a:rPr lang="en-US" sz="32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Henle</a:t>
            </a:r>
            <a:endPar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3" name="TextBox 2"/>
          <p:cNvSpPr txBox="1"/>
          <p:nvPr/>
        </p:nvSpPr>
        <p:spPr>
          <a:xfrm>
            <a:off x="76200" y="1040775"/>
            <a:ext cx="4267200" cy="1261884"/>
          </a:xfrm>
          <a:prstGeom prst="rect">
            <a:avLst/>
          </a:prstGeom>
          <a:noFill/>
        </p:spPr>
        <p:txBody>
          <a:bodyPr wrap="square" rtlCol="0">
            <a:spAutoFit/>
          </a:bodyPr>
          <a:lstStyle/>
          <a:p>
            <a:r>
              <a:rPr lang="en-US" sz="2000" b="1" u="sng" dirty="0">
                <a:solidFill>
                  <a:srgbClr val="002060"/>
                </a:solidFill>
              </a:rPr>
              <a:t>Light micrograph characteristics</a:t>
            </a:r>
          </a:p>
          <a:p>
            <a:r>
              <a:rPr lang="en-US" sz="1400" b="1" dirty="0">
                <a:solidFill>
                  <a:srgbClr val="002060"/>
                </a:solidFill>
              </a:rPr>
              <a:t>--nuclei spread out</a:t>
            </a:r>
          </a:p>
          <a:p>
            <a:r>
              <a:rPr lang="en-US" sz="1400" b="1" dirty="0">
                <a:solidFill>
                  <a:srgbClr val="002060"/>
                </a:solidFill>
              </a:rPr>
              <a:t>--fuzzy apical surface obstructing lumen</a:t>
            </a:r>
          </a:p>
          <a:p>
            <a:r>
              <a:rPr lang="en-US" sz="1400" b="1" dirty="0">
                <a:solidFill>
                  <a:srgbClr val="002060"/>
                </a:solidFill>
              </a:rPr>
              <a:t>--</a:t>
            </a:r>
            <a:r>
              <a:rPr lang="en-US" sz="1400" b="1" dirty="0" err="1">
                <a:solidFill>
                  <a:srgbClr val="002060"/>
                </a:solidFill>
              </a:rPr>
              <a:t>eosinophilic</a:t>
            </a:r>
            <a:r>
              <a:rPr lang="en-US" sz="1400" b="1" dirty="0">
                <a:solidFill>
                  <a:srgbClr val="002060"/>
                </a:solidFill>
              </a:rPr>
              <a:t> cytoplasm</a:t>
            </a:r>
          </a:p>
          <a:p>
            <a:r>
              <a:rPr lang="en-US" sz="1400" b="1" dirty="0">
                <a:solidFill>
                  <a:srgbClr val="002060"/>
                </a:solidFill>
              </a:rPr>
              <a:t>--borders between cells not apparent</a:t>
            </a:r>
          </a:p>
        </p:txBody>
      </p:sp>
      <p:sp>
        <p:nvSpPr>
          <p:cNvPr id="6" name="TextBox 5"/>
          <p:cNvSpPr txBox="1"/>
          <p:nvPr/>
        </p:nvSpPr>
        <p:spPr>
          <a:xfrm>
            <a:off x="4114800" y="1040775"/>
            <a:ext cx="5029200" cy="923330"/>
          </a:xfrm>
          <a:prstGeom prst="rect">
            <a:avLst/>
          </a:prstGeom>
          <a:solidFill>
            <a:srgbClr val="0070C0"/>
          </a:solidFill>
        </p:spPr>
        <p:txBody>
          <a:bodyPr wrap="square" rtlCol="0">
            <a:spAutoFit/>
          </a:bodyPr>
          <a:lstStyle/>
          <a:p>
            <a:r>
              <a:rPr lang="en-US" b="1" dirty="0">
                <a:solidFill>
                  <a:srgbClr val="FFFF00"/>
                </a:solidFill>
                <a:latin typeface="Tempus Sans ITC" pitchFamily="82" charset="0"/>
              </a:rPr>
              <a:t>In light micrographs of the </a:t>
            </a:r>
            <a:r>
              <a:rPr lang="en-US" b="1" i="1" dirty="0">
                <a:solidFill>
                  <a:srgbClr val="FFFF00"/>
                </a:solidFill>
                <a:latin typeface="Tempus Sans ITC" pitchFamily="82" charset="0"/>
              </a:rPr>
              <a:t>pars radiata (</a:t>
            </a:r>
            <a:r>
              <a:rPr lang="en-US" b="1" dirty="0">
                <a:solidFill>
                  <a:srgbClr val="FFFF00"/>
                </a:solidFill>
                <a:latin typeface="Tempus Sans ITC" pitchFamily="82" charset="0"/>
              </a:rPr>
              <a:t>or outer medulla), note the histological features of the descending thick limbs outlined in yellow. </a:t>
            </a:r>
          </a:p>
        </p:txBody>
      </p:sp>
      <p:sp>
        <p:nvSpPr>
          <p:cNvPr id="4" name="Freeform 3"/>
          <p:cNvSpPr/>
          <p:nvPr/>
        </p:nvSpPr>
        <p:spPr>
          <a:xfrm>
            <a:off x="3001617" y="3299791"/>
            <a:ext cx="2912166" cy="1063487"/>
          </a:xfrm>
          <a:custGeom>
            <a:avLst/>
            <a:gdLst>
              <a:gd name="connsiteX0" fmla="*/ 2683566 w 2912166"/>
              <a:gd name="connsiteY0" fmla="*/ 377687 h 1063487"/>
              <a:gd name="connsiteX1" fmla="*/ 2604053 w 2912166"/>
              <a:gd name="connsiteY1" fmla="*/ 357809 h 1063487"/>
              <a:gd name="connsiteX2" fmla="*/ 2544418 w 2912166"/>
              <a:gd name="connsiteY2" fmla="*/ 327992 h 1063487"/>
              <a:gd name="connsiteX3" fmla="*/ 2474844 w 2912166"/>
              <a:gd name="connsiteY3" fmla="*/ 318052 h 1063487"/>
              <a:gd name="connsiteX4" fmla="*/ 2375453 w 2912166"/>
              <a:gd name="connsiteY4" fmla="*/ 298174 h 1063487"/>
              <a:gd name="connsiteX5" fmla="*/ 2335696 w 2912166"/>
              <a:gd name="connsiteY5" fmla="*/ 288235 h 1063487"/>
              <a:gd name="connsiteX6" fmla="*/ 2286000 w 2912166"/>
              <a:gd name="connsiteY6" fmla="*/ 278296 h 1063487"/>
              <a:gd name="connsiteX7" fmla="*/ 2246244 w 2912166"/>
              <a:gd name="connsiteY7" fmla="*/ 268357 h 1063487"/>
              <a:gd name="connsiteX8" fmla="*/ 1878496 w 2912166"/>
              <a:gd name="connsiteY8" fmla="*/ 248479 h 1063487"/>
              <a:gd name="connsiteX9" fmla="*/ 1798983 w 2912166"/>
              <a:gd name="connsiteY9" fmla="*/ 238539 h 1063487"/>
              <a:gd name="connsiteX10" fmla="*/ 1719470 w 2912166"/>
              <a:gd name="connsiteY10" fmla="*/ 168966 h 1063487"/>
              <a:gd name="connsiteX11" fmla="*/ 1699592 w 2912166"/>
              <a:gd name="connsiteY11" fmla="*/ 149087 h 1063487"/>
              <a:gd name="connsiteX12" fmla="*/ 1649896 w 2912166"/>
              <a:gd name="connsiteY12" fmla="*/ 109331 h 1063487"/>
              <a:gd name="connsiteX13" fmla="*/ 1610140 w 2912166"/>
              <a:gd name="connsiteY13" fmla="*/ 99392 h 1063487"/>
              <a:gd name="connsiteX14" fmla="*/ 1550505 w 2912166"/>
              <a:gd name="connsiteY14" fmla="*/ 79513 h 1063487"/>
              <a:gd name="connsiteX15" fmla="*/ 1371600 w 2912166"/>
              <a:gd name="connsiteY15" fmla="*/ 59635 h 1063487"/>
              <a:gd name="connsiteX16" fmla="*/ 1252331 w 2912166"/>
              <a:gd name="connsiteY16" fmla="*/ 39757 h 1063487"/>
              <a:gd name="connsiteX17" fmla="*/ 1103244 w 2912166"/>
              <a:gd name="connsiteY17" fmla="*/ 29818 h 1063487"/>
              <a:gd name="connsiteX18" fmla="*/ 646044 w 2912166"/>
              <a:gd name="connsiteY18" fmla="*/ 0 h 1063487"/>
              <a:gd name="connsiteX19" fmla="*/ 487018 w 2912166"/>
              <a:gd name="connsiteY19" fmla="*/ 29818 h 1063487"/>
              <a:gd name="connsiteX20" fmla="*/ 457200 w 2912166"/>
              <a:gd name="connsiteY20" fmla="*/ 59635 h 1063487"/>
              <a:gd name="connsiteX21" fmla="*/ 427383 w 2912166"/>
              <a:gd name="connsiteY21" fmla="*/ 119270 h 1063487"/>
              <a:gd name="connsiteX22" fmla="*/ 397566 w 2912166"/>
              <a:gd name="connsiteY22" fmla="*/ 139148 h 1063487"/>
              <a:gd name="connsiteX23" fmla="*/ 367748 w 2912166"/>
              <a:gd name="connsiteY23" fmla="*/ 198783 h 1063487"/>
              <a:gd name="connsiteX24" fmla="*/ 337931 w 2912166"/>
              <a:gd name="connsiteY24" fmla="*/ 248479 h 1063487"/>
              <a:gd name="connsiteX25" fmla="*/ 308113 w 2912166"/>
              <a:gd name="connsiteY25" fmla="*/ 298174 h 1063487"/>
              <a:gd name="connsiteX26" fmla="*/ 298174 w 2912166"/>
              <a:gd name="connsiteY26" fmla="*/ 327992 h 1063487"/>
              <a:gd name="connsiteX27" fmla="*/ 258418 w 2912166"/>
              <a:gd name="connsiteY27" fmla="*/ 387626 h 1063487"/>
              <a:gd name="connsiteX28" fmla="*/ 218661 w 2912166"/>
              <a:gd name="connsiteY28" fmla="*/ 457200 h 1063487"/>
              <a:gd name="connsiteX29" fmla="*/ 198783 w 2912166"/>
              <a:gd name="connsiteY29" fmla="*/ 477079 h 1063487"/>
              <a:gd name="connsiteX30" fmla="*/ 168966 w 2912166"/>
              <a:gd name="connsiteY30" fmla="*/ 536713 h 1063487"/>
              <a:gd name="connsiteX31" fmla="*/ 149087 w 2912166"/>
              <a:gd name="connsiteY31" fmla="*/ 556592 h 1063487"/>
              <a:gd name="connsiteX32" fmla="*/ 109331 w 2912166"/>
              <a:gd name="connsiteY32" fmla="*/ 616226 h 1063487"/>
              <a:gd name="connsiteX33" fmla="*/ 49696 w 2912166"/>
              <a:gd name="connsiteY33" fmla="*/ 685800 h 1063487"/>
              <a:gd name="connsiteX34" fmla="*/ 19879 w 2912166"/>
              <a:gd name="connsiteY34" fmla="*/ 775252 h 1063487"/>
              <a:gd name="connsiteX35" fmla="*/ 9940 w 2912166"/>
              <a:gd name="connsiteY35" fmla="*/ 805070 h 1063487"/>
              <a:gd name="connsiteX36" fmla="*/ 0 w 2912166"/>
              <a:gd name="connsiteY36" fmla="*/ 834887 h 1063487"/>
              <a:gd name="connsiteX37" fmla="*/ 19879 w 2912166"/>
              <a:gd name="connsiteY37" fmla="*/ 954157 h 1063487"/>
              <a:gd name="connsiteX38" fmla="*/ 29818 w 2912166"/>
              <a:gd name="connsiteY38" fmla="*/ 993913 h 1063487"/>
              <a:gd name="connsiteX39" fmla="*/ 49696 w 2912166"/>
              <a:gd name="connsiteY39" fmla="*/ 1013792 h 1063487"/>
              <a:gd name="connsiteX40" fmla="*/ 69574 w 2912166"/>
              <a:gd name="connsiteY40" fmla="*/ 1043609 h 1063487"/>
              <a:gd name="connsiteX41" fmla="*/ 129209 w 2912166"/>
              <a:gd name="connsiteY41" fmla="*/ 1063487 h 1063487"/>
              <a:gd name="connsiteX42" fmla="*/ 218661 w 2912166"/>
              <a:gd name="connsiteY42" fmla="*/ 1053548 h 1063487"/>
              <a:gd name="connsiteX43" fmla="*/ 248479 w 2912166"/>
              <a:gd name="connsiteY43" fmla="*/ 1043609 h 1063487"/>
              <a:gd name="connsiteX44" fmla="*/ 318053 w 2912166"/>
              <a:gd name="connsiteY44" fmla="*/ 1033670 h 1063487"/>
              <a:gd name="connsiteX45" fmla="*/ 347870 w 2912166"/>
              <a:gd name="connsiteY45" fmla="*/ 1023731 h 1063487"/>
              <a:gd name="connsiteX46" fmla="*/ 377687 w 2912166"/>
              <a:gd name="connsiteY46" fmla="*/ 1003852 h 1063487"/>
              <a:gd name="connsiteX47" fmla="*/ 417444 w 2912166"/>
              <a:gd name="connsiteY47" fmla="*/ 993913 h 1063487"/>
              <a:gd name="connsiteX48" fmla="*/ 487018 w 2912166"/>
              <a:gd name="connsiteY48" fmla="*/ 974035 h 1063487"/>
              <a:gd name="connsiteX49" fmla="*/ 526774 w 2912166"/>
              <a:gd name="connsiteY49" fmla="*/ 954157 h 1063487"/>
              <a:gd name="connsiteX50" fmla="*/ 566531 w 2912166"/>
              <a:gd name="connsiteY50" fmla="*/ 944218 h 1063487"/>
              <a:gd name="connsiteX51" fmla="*/ 586409 w 2912166"/>
              <a:gd name="connsiteY51" fmla="*/ 924339 h 1063487"/>
              <a:gd name="connsiteX52" fmla="*/ 616226 w 2912166"/>
              <a:gd name="connsiteY52" fmla="*/ 914400 h 1063487"/>
              <a:gd name="connsiteX53" fmla="*/ 646044 w 2912166"/>
              <a:gd name="connsiteY53" fmla="*/ 894522 h 1063487"/>
              <a:gd name="connsiteX54" fmla="*/ 705679 w 2912166"/>
              <a:gd name="connsiteY54" fmla="*/ 884583 h 1063487"/>
              <a:gd name="connsiteX55" fmla="*/ 755374 w 2912166"/>
              <a:gd name="connsiteY55" fmla="*/ 874644 h 1063487"/>
              <a:gd name="connsiteX56" fmla="*/ 785192 w 2912166"/>
              <a:gd name="connsiteY56" fmla="*/ 864705 h 1063487"/>
              <a:gd name="connsiteX57" fmla="*/ 914400 w 2912166"/>
              <a:gd name="connsiteY57" fmla="*/ 834887 h 1063487"/>
              <a:gd name="connsiteX58" fmla="*/ 1013792 w 2912166"/>
              <a:gd name="connsiteY58" fmla="*/ 824948 h 1063487"/>
              <a:gd name="connsiteX59" fmla="*/ 1123122 w 2912166"/>
              <a:gd name="connsiteY59" fmla="*/ 834887 h 1063487"/>
              <a:gd name="connsiteX60" fmla="*/ 1192696 w 2912166"/>
              <a:gd name="connsiteY60" fmla="*/ 854766 h 1063487"/>
              <a:gd name="connsiteX61" fmla="*/ 1282148 w 2912166"/>
              <a:gd name="connsiteY61" fmla="*/ 864705 h 1063487"/>
              <a:gd name="connsiteX62" fmla="*/ 1371600 w 2912166"/>
              <a:gd name="connsiteY62" fmla="*/ 894522 h 1063487"/>
              <a:gd name="connsiteX63" fmla="*/ 1391479 w 2912166"/>
              <a:gd name="connsiteY63" fmla="*/ 914400 h 1063487"/>
              <a:gd name="connsiteX64" fmla="*/ 1451113 w 2912166"/>
              <a:gd name="connsiteY64" fmla="*/ 934279 h 1063487"/>
              <a:gd name="connsiteX65" fmla="*/ 1510748 w 2912166"/>
              <a:gd name="connsiteY65" fmla="*/ 954157 h 1063487"/>
              <a:gd name="connsiteX66" fmla="*/ 1540566 w 2912166"/>
              <a:gd name="connsiteY66" fmla="*/ 964096 h 1063487"/>
              <a:gd name="connsiteX67" fmla="*/ 1570383 w 2912166"/>
              <a:gd name="connsiteY67" fmla="*/ 974035 h 1063487"/>
              <a:gd name="connsiteX68" fmla="*/ 1649896 w 2912166"/>
              <a:gd name="connsiteY68" fmla="*/ 993913 h 1063487"/>
              <a:gd name="connsiteX69" fmla="*/ 1689653 w 2912166"/>
              <a:gd name="connsiteY69" fmla="*/ 1013792 h 1063487"/>
              <a:gd name="connsiteX70" fmla="*/ 1808922 w 2912166"/>
              <a:gd name="connsiteY70" fmla="*/ 1023731 h 1063487"/>
              <a:gd name="connsiteX71" fmla="*/ 1868557 w 2912166"/>
              <a:gd name="connsiteY71" fmla="*/ 1033670 h 1063487"/>
              <a:gd name="connsiteX72" fmla="*/ 2047461 w 2912166"/>
              <a:gd name="connsiteY72" fmla="*/ 1023731 h 1063487"/>
              <a:gd name="connsiteX73" fmla="*/ 2156792 w 2912166"/>
              <a:gd name="connsiteY73" fmla="*/ 1003852 h 1063487"/>
              <a:gd name="connsiteX74" fmla="*/ 2246244 w 2912166"/>
              <a:gd name="connsiteY74" fmla="*/ 993913 h 1063487"/>
              <a:gd name="connsiteX75" fmla="*/ 2464905 w 2912166"/>
              <a:gd name="connsiteY75" fmla="*/ 974035 h 1063487"/>
              <a:gd name="connsiteX76" fmla="*/ 2524540 w 2912166"/>
              <a:gd name="connsiteY76" fmla="*/ 964096 h 1063487"/>
              <a:gd name="connsiteX77" fmla="*/ 2703444 w 2912166"/>
              <a:gd name="connsiteY77" fmla="*/ 944218 h 1063487"/>
              <a:gd name="connsiteX78" fmla="*/ 2763079 w 2912166"/>
              <a:gd name="connsiteY78" fmla="*/ 924339 h 1063487"/>
              <a:gd name="connsiteX79" fmla="*/ 2822713 w 2912166"/>
              <a:gd name="connsiteY79" fmla="*/ 884583 h 1063487"/>
              <a:gd name="connsiteX80" fmla="*/ 2842592 w 2912166"/>
              <a:gd name="connsiteY80" fmla="*/ 795131 h 1063487"/>
              <a:gd name="connsiteX81" fmla="*/ 2852531 w 2912166"/>
              <a:gd name="connsiteY81" fmla="*/ 735496 h 1063487"/>
              <a:gd name="connsiteX82" fmla="*/ 2872409 w 2912166"/>
              <a:gd name="connsiteY82" fmla="*/ 705679 h 1063487"/>
              <a:gd name="connsiteX83" fmla="*/ 2902226 w 2912166"/>
              <a:gd name="connsiteY83" fmla="*/ 616226 h 1063487"/>
              <a:gd name="connsiteX84" fmla="*/ 2912166 w 2912166"/>
              <a:gd name="connsiteY84" fmla="*/ 586409 h 1063487"/>
              <a:gd name="connsiteX85" fmla="*/ 2902226 w 2912166"/>
              <a:gd name="connsiteY85" fmla="*/ 467139 h 1063487"/>
              <a:gd name="connsiteX86" fmla="*/ 2882348 w 2912166"/>
              <a:gd name="connsiteY86" fmla="*/ 437322 h 1063487"/>
              <a:gd name="connsiteX87" fmla="*/ 2822713 w 2912166"/>
              <a:gd name="connsiteY87" fmla="*/ 417444 h 1063487"/>
              <a:gd name="connsiteX88" fmla="*/ 2792896 w 2912166"/>
              <a:gd name="connsiteY88" fmla="*/ 397566 h 1063487"/>
              <a:gd name="connsiteX89" fmla="*/ 2683566 w 2912166"/>
              <a:gd name="connsiteY89" fmla="*/ 377687 h 106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912166" h="1063487">
                <a:moveTo>
                  <a:pt x="2683566" y="377687"/>
                </a:moveTo>
                <a:cubicBezTo>
                  <a:pt x="2652092" y="371061"/>
                  <a:pt x="2629728" y="367145"/>
                  <a:pt x="2604053" y="357809"/>
                </a:cubicBezTo>
                <a:cubicBezTo>
                  <a:pt x="2532385" y="331748"/>
                  <a:pt x="2614626" y="342034"/>
                  <a:pt x="2544418" y="327992"/>
                </a:cubicBezTo>
                <a:cubicBezTo>
                  <a:pt x="2521446" y="323397"/>
                  <a:pt x="2498035" y="321365"/>
                  <a:pt x="2474844" y="318052"/>
                </a:cubicBezTo>
                <a:cubicBezTo>
                  <a:pt x="2413608" y="297641"/>
                  <a:pt x="2475955" y="316447"/>
                  <a:pt x="2375453" y="298174"/>
                </a:cubicBezTo>
                <a:cubicBezTo>
                  <a:pt x="2362013" y="295730"/>
                  <a:pt x="2349031" y="291198"/>
                  <a:pt x="2335696" y="288235"/>
                </a:cubicBezTo>
                <a:cubicBezTo>
                  <a:pt x="2319205" y="284570"/>
                  <a:pt x="2302491" y="281961"/>
                  <a:pt x="2286000" y="278296"/>
                </a:cubicBezTo>
                <a:cubicBezTo>
                  <a:pt x="2272665" y="275333"/>
                  <a:pt x="2259784" y="270162"/>
                  <a:pt x="2246244" y="268357"/>
                </a:cubicBezTo>
                <a:cubicBezTo>
                  <a:pt x="2138345" y="253971"/>
                  <a:pt x="1967878" y="251917"/>
                  <a:pt x="1878496" y="248479"/>
                </a:cubicBezTo>
                <a:cubicBezTo>
                  <a:pt x="1851992" y="245166"/>
                  <a:pt x="1824752" y="245567"/>
                  <a:pt x="1798983" y="238539"/>
                </a:cubicBezTo>
                <a:cubicBezTo>
                  <a:pt x="1776384" y="232375"/>
                  <a:pt x="1725230" y="174726"/>
                  <a:pt x="1719470" y="168966"/>
                </a:cubicBezTo>
                <a:lnTo>
                  <a:pt x="1699592" y="149087"/>
                </a:lnTo>
                <a:cubicBezTo>
                  <a:pt x="1683564" y="133059"/>
                  <a:pt x="1671834" y="118733"/>
                  <a:pt x="1649896" y="109331"/>
                </a:cubicBezTo>
                <a:cubicBezTo>
                  <a:pt x="1637341" y="103950"/>
                  <a:pt x="1623224" y="103317"/>
                  <a:pt x="1610140" y="99392"/>
                </a:cubicBezTo>
                <a:cubicBezTo>
                  <a:pt x="1590070" y="93371"/>
                  <a:pt x="1571373" y="81410"/>
                  <a:pt x="1550505" y="79513"/>
                </a:cubicBezTo>
                <a:cubicBezTo>
                  <a:pt x="1469785" y="72175"/>
                  <a:pt x="1444148" y="71726"/>
                  <a:pt x="1371600" y="59635"/>
                </a:cubicBezTo>
                <a:cubicBezTo>
                  <a:pt x="1309629" y="49307"/>
                  <a:pt x="1323796" y="46254"/>
                  <a:pt x="1252331" y="39757"/>
                </a:cubicBezTo>
                <a:cubicBezTo>
                  <a:pt x="1202730" y="35248"/>
                  <a:pt x="1152917" y="33453"/>
                  <a:pt x="1103244" y="29818"/>
                </a:cubicBezTo>
                <a:cubicBezTo>
                  <a:pt x="726103" y="2222"/>
                  <a:pt x="971486" y="16272"/>
                  <a:pt x="646044" y="0"/>
                </a:cubicBezTo>
                <a:cubicBezTo>
                  <a:pt x="557311" y="6826"/>
                  <a:pt x="538290" y="-12909"/>
                  <a:pt x="487018" y="29818"/>
                </a:cubicBezTo>
                <a:cubicBezTo>
                  <a:pt x="476220" y="38817"/>
                  <a:pt x="467139" y="49696"/>
                  <a:pt x="457200" y="59635"/>
                </a:cubicBezTo>
                <a:cubicBezTo>
                  <a:pt x="449117" y="83885"/>
                  <a:pt x="446649" y="100003"/>
                  <a:pt x="427383" y="119270"/>
                </a:cubicBezTo>
                <a:cubicBezTo>
                  <a:pt x="418937" y="127717"/>
                  <a:pt x="407505" y="132522"/>
                  <a:pt x="397566" y="139148"/>
                </a:cubicBezTo>
                <a:cubicBezTo>
                  <a:pt x="372580" y="214101"/>
                  <a:pt x="406285" y="121709"/>
                  <a:pt x="367748" y="198783"/>
                </a:cubicBezTo>
                <a:cubicBezTo>
                  <a:pt x="341943" y="250394"/>
                  <a:pt x="376758" y="209650"/>
                  <a:pt x="337931" y="248479"/>
                </a:cubicBezTo>
                <a:cubicBezTo>
                  <a:pt x="309775" y="332948"/>
                  <a:pt x="349044" y="229956"/>
                  <a:pt x="308113" y="298174"/>
                </a:cubicBezTo>
                <a:cubicBezTo>
                  <a:pt x="302723" y="307158"/>
                  <a:pt x="303262" y="318833"/>
                  <a:pt x="298174" y="327992"/>
                </a:cubicBezTo>
                <a:cubicBezTo>
                  <a:pt x="286572" y="348876"/>
                  <a:pt x="269102" y="366258"/>
                  <a:pt x="258418" y="387626"/>
                </a:cubicBezTo>
                <a:cubicBezTo>
                  <a:pt x="244811" y="414841"/>
                  <a:pt x="237396" y="433781"/>
                  <a:pt x="218661" y="457200"/>
                </a:cubicBezTo>
                <a:cubicBezTo>
                  <a:pt x="212807" y="464517"/>
                  <a:pt x="205409" y="470453"/>
                  <a:pt x="198783" y="477079"/>
                </a:cubicBezTo>
                <a:cubicBezTo>
                  <a:pt x="188285" y="508572"/>
                  <a:pt x="190985" y="509189"/>
                  <a:pt x="168966" y="536713"/>
                </a:cubicBezTo>
                <a:cubicBezTo>
                  <a:pt x="163112" y="544031"/>
                  <a:pt x="154710" y="549095"/>
                  <a:pt x="149087" y="556592"/>
                </a:cubicBezTo>
                <a:cubicBezTo>
                  <a:pt x="134753" y="575704"/>
                  <a:pt x="126224" y="599333"/>
                  <a:pt x="109331" y="616226"/>
                </a:cubicBezTo>
                <a:cubicBezTo>
                  <a:pt x="61127" y="664430"/>
                  <a:pt x="79970" y="640389"/>
                  <a:pt x="49696" y="685800"/>
                </a:cubicBezTo>
                <a:lnTo>
                  <a:pt x="19879" y="775252"/>
                </a:lnTo>
                <a:lnTo>
                  <a:pt x="9940" y="805070"/>
                </a:lnTo>
                <a:lnTo>
                  <a:pt x="0" y="834887"/>
                </a:lnTo>
                <a:cubicBezTo>
                  <a:pt x="6626" y="874644"/>
                  <a:pt x="12451" y="914542"/>
                  <a:pt x="19879" y="954157"/>
                </a:cubicBezTo>
                <a:cubicBezTo>
                  <a:pt x="22396" y="967583"/>
                  <a:pt x="23709" y="981695"/>
                  <a:pt x="29818" y="993913"/>
                </a:cubicBezTo>
                <a:cubicBezTo>
                  <a:pt x="34009" y="1002295"/>
                  <a:pt x="43842" y="1006475"/>
                  <a:pt x="49696" y="1013792"/>
                </a:cubicBezTo>
                <a:cubicBezTo>
                  <a:pt x="57158" y="1023120"/>
                  <a:pt x="59444" y="1037278"/>
                  <a:pt x="69574" y="1043609"/>
                </a:cubicBezTo>
                <a:cubicBezTo>
                  <a:pt x="87343" y="1054714"/>
                  <a:pt x="129209" y="1063487"/>
                  <a:pt x="129209" y="1063487"/>
                </a:cubicBezTo>
                <a:cubicBezTo>
                  <a:pt x="159026" y="1060174"/>
                  <a:pt x="189068" y="1058480"/>
                  <a:pt x="218661" y="1053548"/>
                </a:cubicBezTo>
                <a:cubicBezTo>
                  <a:pt x="228995" y="1051826"/>
                  <a:pt x="238206" y="1045664"/>
                  <a:pt x="248479" y="1043609"/>
                </a:cubicBezTo>
                <a:cubicBezTo>
                  <a:pt x="271451" y="1039015"/>
                  <a:pt x="294862" y="1036983"/>
                  <a:pt x="318053" y="1033670"/>
                </a:cubicBezTo>
                <a:cubicBezTo>
                  <a:pt x="327992" y="1030357"/>
                  <a:pt x="338499" y="1028416"/>
                  <a:pt x="347870" y="1023731"/>
                </a:cubicBezTo>
                <a:cubicBezTo>
                  <a:pt x="358554" y="1018389"/>
                  <a:pt x="366707" y="1008558"/>
                  <a:pt x="377687" y="1003852"/>
                </a:cubicBezTo>
                <a:cubicBezTo>
                  <a:pt x="390243" y="998471"/>
                  <a:pt x="404309" y="997666"/>
                  <a:pt x="417444" y="993913"/>
                </a:cubicBezTo>
                <a:cubicBezTo>
                  <a:pt x="517257" y="965396"/>
                  <a:pt x="362729" y="1005106"/>
                  <a:pt x="487018" y="974035"/>
                </a:cubicBezTo>
                <a:cubicBezTo>
                  <a:pt x="500270" y="967409"/>
                  <a:pt x="512901" y="959359"/>
                  <a:pt x="526774" y="954157"/>
                </a:cubicBezTo>
                <a:cubicBezTo>
                  <a:pt x="539564" y="949361"/>
                  <a:pt x="554313" y="950327"/>
                  <a:pt x="566531" y="944218"/>
                </a:cubicBezTo>
                <a:cubicBezTo>
                  <a:pt x="574912" y="940027"/>
                  <a:pt x="578374" y="929160"/>
                  <a:pt x="586409" y="924339"/>
                </a:cubicBezTo>
                <a:cubicBezTo>
                  <a:pt x="595393" y="918949"/>
                  <a:pt x="606855" y="919085"/>
                  <a:pt x="616226" y="914400"/>
                </a:cubicBezTo>
                <a:cubicBezTo>
                  <a:pt x="626910" y="909058"/>
                  <a:pt x="634712" y="898299"/>
                  <a:pt x="646044" y="894522"/>
                </a:cubicBezTo>
                <a:cubicBezTo>
                  <a:pt x="665162" y="888149"/>
                  <a:pt x="685852" y="888188"/>
                  <a:pt x="705679" y="884583"/>
                </a:cubicBezTo>
                <a:cubicBezTo>
                  <a:pt x="722300" y="881561"/>
                  <a:pt x="738985" y="878741"/>
                  <a:pt x="755374" y="874644"/>
                </a:cubicBezTo>
                <a:cubicBezTo>
                  <a:pt x="765538" y="872103"/>
                  <a:pt x="775084" y="867462"/>
                  <a:pt x="785192" y="864705"/>
                </a:cubicBezTo>
                <a:cubicBezTo>
                  <a:pt x="806305" y="858947"/>
                  <a:pt x="884160" y="838919"/>
                  <a:pt x="914400" y="834887"/>
                </a:cubicBezTo>
                <a:cubicBezTo>
                  <a:pt x="947404" y="830487"/>
                  <a:pt x="980661" y="828261"/>
                  <a:pt x="1013792" y="824948"/>
                </a:cubicBezTo>
                <a:cubicBezTo>
                  <a:pt x="1050235" y="828261"/>
                  <a:pt x="1086849" y="830051"/>
                  <a:pt x="1123122" y="834887"/>
                </a:cubicBezTo>
                <a:cubicBezTo>
                  <a:pt x="1277213" y="855432"/>
                  <a:pt x="1070026" y="834320"/>
                  <a:pt x="1192696" y="854766"/>
                </a:cubicBezTo>
                <a:cubicBezTo>
                  <a:pt x="1222289" y="859698"/>
                  <a:pt x="1252331" y="861392"/>
                  <a:pt x="1282148" y="864705"/>
                </a:cubicBezTo>
                <a:cubicBezTo>
                  <a:pt x="1358973" y="915920"/>
                  <a:pt x="1249169" y="848611"/>
                  <a:pt x="1371600" y="894522"/>
                </a:cubicBezTo>
                <a:cubicBezTo>
                  <a:pt x="1380374" y="897812"/>
                  <a:pt x="1383098" y="910209"/>
                  <a:pt x="1391479" y="914400"/>
                </a:cubicBezTo>
                <a:cubicBezTo>
                  <a:pt x="1410220" y="923771"/>
                  <a:pt x="1431235" y="927653"/>
                  <a:pt x="1451113" y="934279"/>
                </a:cubicBezTo>
                <a:lnTo>
                  <a:pt x="1510748" y="954157"/>
                </a:lnTo>
                <a:lnTo>
                  <a:pt x="1540566" y="964096"/>
                </a:lnTo>
                <a:cubicBezTo>
                  <a:pt x="1550505" y="967409"/>
                  <a:pt x="1560219" y="971494"/>
                  <a:pt x="1570383" y="974035"/>
                </a:cubicBezTo>
                <a:lnTo>
                  <a:pt x="1649896" y="993913"/>
                </a:lnTo>
                <a:cubicBezTo>
                  <a:pt x="1663148" y="1000539"/>
                  <a:pt x="1675090" y="1011061"/>
                  <a:pt x="1689653" y="1013792"/>
                </a:cubicBezTo>
                <a:cubicBezTo>
                  <a:pt x="1728864" y="1021144"/>
                  <a:pt x="1769272" y="1019325"/>
                  <a:pt x="1808922" y="1023731"/>
                </a:cubicBezTo>
                <a:cubicBezTo>
                  <a:pt x="1828951" y="1025956"/>
                  <a:pt x="1848679" y="1030357"/>
                  <a:pt x="1868557" y="1033670"/>
                </a:cubicBezTo>
                <a:cubicBezTo>
                  <a:pt x="1928192" y="1030357"/>
                  <a:pt x="1987941" y="1028691"/>
                  <a:pt x="2047461" y="1023731"/>
                </a:cubicBezTo>
                <a:cubicBezTo>
                  <a:pt x="2096504" y="1019644"/>
                  <a:pt x="2110182" y="1010511"/>
                  <a:pt x="2156792" y="1003852"/>
                </a:cubicBezTo>
                <a:cubicBezTo>
                  <a:pt x="2186491" y="999609"/>
                  <a:pt x="2216449" y="997418"/>
                  <a:pt x="2246244" y="993913"/>
                </a:cubicBezTo>
                <a:cubicBezTo>
                  <a:pt x="2391889" y="976779"/>
                  <a:pt x="2264313" y="988363"/>
                  <a:pt x="2464905" y="974035"/>
                </a:cubicBezTo>
                <a:cubicBezTo>
                  <a:pt x="2484783" y="970722"/>
                  <a:pt x="2504590" y="966946"/>
                  <a:pt x="2524540" y="964096"/>
                </a:cubicBezTo>
                <a:cubicBezTo>
                  <a:pt x="2590195" y="954717"/>
                  <a:pt x="2635933" y="950969"/>
                  <a:pt x="2703444" y="944218"/>
                </a:cubicBezTo>
                <a:cubicBezTo>
                  <a:pt x="2723322" y="937592"/>
                  <a:pt x="2745644" y="935962"/>
                  <a:pt x="2763079" y="924339"/>
                </a:cubicBezTo>
                <a:lnTo>
                  <a:pt x="2822713" y="884583"/>
                </a:lnTo>
                <a:cubicBezTo>
                  <a:pt x="2829339" y="854766"/>
                  <a:pt x="2836602" y="825083"/>
                  <a:pt x="2842592" y="795131"/>
                </a:cubicBezTo>
                <a:cubicBezTo>
                  <a:pt x="2846544" y="775370"/>
                  <a:pt x="2846158" y="754614"/>
                  <a:pt x="2852531" y="735496"/>
                </a:cubicBezTo>
                <a:cubicBezTo>
                  <a:pt x="2856308" y="724164"/>
                  <a:pt x="2865783" y="715618"/>
                  <a:pt x="2872409" y="705679"/>
                </a:cubicBezTo>
                <a:lnTo>
                  <a:pt x="2902226" y="616226"/>
                </a:lnTo>
                <a:lnTo>
                  <a:pt x="2912166" y="586409"/>
                </a:lnTo>
                <a:cubicBezTo>
                  <a:pt x="2908853" y="546652"/>
                  <a:pt x="2910050" y="506259"/>
                  <a:pt x="2902226" y="467139"/>
                </a:cubicBezTo>
                <a:cubicBezTo>
                  <a:pt x="2899883" y="455426"/>
                  <a:pt x="2892478" y="443653"/>
                  <a:pt x="2882348" y="437322"/>
                </a:cubicBezTo>
                <a:cubicBezTo>
                  <a:pt x="2864579" y="426217"/>
                  <a:pt x="2822713" y="417444"/>
                  <a:pt x="2822713" y="417444"/>
                </a:cubicBezTo>
                <a:cubicBezTo>
                  <a:pt x="2812774" y="410818"/>
                  <a:pt x="2804228" y="401343"/>
                  <a:pt x="2792896" y="397566"/>
                </a:cubicBezTo>
                <a:cubicBezTo>
                  <a:pt x="2753272" y="384358"/>
                  <a:pt x="2715040" y="384313"/>
                  <a:pt x="2683566" y="377687"/>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2978023" y="4393096"/>
            <a:ext cx="3075195" cy="904461"/>
          </a:xfrm>
          <a:custGeom>
            <a:avLst/>
            <a:gdLst>
              <a:gd name="connsiteX0" fmla="*/ 1444890 w 3075195"/>
              <a:gd name="connsiteY0" fmla="*/ 39756 h 904461"/>
              <a:gd name="connsiteX1" fmla="*/ 1295803 w 3075195"/>
              <a:gd name="connsiteY1" fmla="*/ 19878 h 904461"/>
              <a:gd name="connsiteX2" fmla="*/ 1156655 w 3075195"/>
              <a:gd name="connsiteY2" fmla="*/ 0 h 904461"/>
              <a:gd name="connsiteX3" fmla="*/ 947934 w 3075195"/>
              <a:gd name="connsiteY3" fmla="*/ 29817 h 904461"/>
              <a:gd name="connsiteX4" fmla="*/ 888299 w 3075195"/>
              <a:gd name="connsiteY4" fmla="*/ 49695 h 904461"/>
              <a:gd name="connsiteX5" fmla="*/ 858481 w 3075195"/>
              <a:gd name="connsiteY5" fmla="*/ 59634 h 904461"/>
              <a:gd name="connsiteX6" fmla="*/ 769029 w 3075195"/>
              <a:gd name="connsiteY6" fmla="*/ 99391 h 904461"/>
              <a:gd name="connsiteX7" fmla="*/ 739212 w 3075195"/>
              <a:gd name="connsiteY7" fmla="*/ 109330 h 904461"/>
              <a:gd name="connsiteX8" fmla="*/ 709394 w 3075195"/>
              <a:gd name="connsiteY8" fmla="*/ 129208 h 904461"/>
              <a:gd name="connsiteX9" fmla="*/ 610003 w 3075195"/>
              <a:gd name="connsiteY9" fmla="*/ 159026 h 904461"/>
              <a:gd name="connsiteX10" fmla="*/ 580186 w 3075195"/>
              <a:gd name="connsiteY10" fmla="*/ 178904 h 904461"/>
              <a:gd name="connsiteX11" fmla="*/ 500673 w 3075195"/>
              <a:gd name="connsiteY11" fmla="*/ 198782 h 904461"/>
              <a:gd name="connsiteX12" fmla="*/ 441038 w 3075195"/>
              <a:gd name="connsiteY12" fmla="*/ 228600 h 904461"/>
              <a:gd name="connsiteX13" fmla="*/ 341647 w 3075195"/>
              <a:gd name="connsiteY13" fmla="*/ 258417 h 904461"/>
              <a:gd name="connsiteX14" fmla="*/ 311829 w 3075195"/>
              <a:gd name="connsiteY14" fmla="*/ 278295 h 904461"/>
              <a:gd name="connsiteX15" fmla="*/ 232316 w 3075195"/>
              <a:gd name="connsiteY15" fmla="*/ 298174 h 904461"/>
              <a:gd name="connsiteX16" fmla="*/ 202499 w 3075195"/>
              <a:gd name="connsiteY16" fmla="*/ 308113 h 904461"/>
              <a:gd name="connsiteX17" fmla="*/ 122986 w 3075195"/>
              <a:gd name="connsiteY17" fmla="*/ 367747 h 904461"/>
              <a:gd name="connsiteX18" fmla="*/ 83229 w 3075195"/>
              <a:gd name="connsiteY18" fmla="*/ 387626 h 904461"/>
              <a:gd name="connsiteX19" fmla="*/ 53412 w 3075195"/>
              <a:gd name="connsiteY19" fmla="*/ 417443 h 904461"/>
              <a:gd name="connsiteX20" fmla="*/ 13655 w 3075195"/>
              <a:gd name="connsiteY20" fmla="*/ 477078 h 904461"/>
              <a:gd name="connsiteX21" fmla="*/ 13655 w 3075195"/>
              <a:gd name="connsiteY21" fmla="*/ 636104 h 904461"/>
              <a:gd name="connsiteX22" fmla="*/ 53412 w 3075195"/>
              <a:gd name="connsiteY22" fmla="*/ 685800 h 904461"/>
              <a:gd name="connsiteX23" fmla="*/ 103107 w 3075195"/>
              <a:gd name="connsiteY23" fmla="*/ 745434 h 904461"/>
              <a:gd name="connsiteX24" fmla="*/ 152803 w 3075195"/>
              <a:gd name="connsiteY24" fmla="*/ 795130 h 904461"/>
              <a:gd name="connsiteX25" fmla="*/ 192560 w 3075195"/>
              <a:gd name="connsiteY25" fmla="*/ 834887 h 904461"/>
              <a:gd name="connsiteX26" fmla="*/ 262134 w 3075195"/>
              <a:gd name="connsiteY26" fmla="*/ 864704 h 904461"/>
              <a:gd name="connsiteX27" fmla="*/ 321768 w 3075195"/>
              <a:gd name="connsiteY27" fmla="*/ 884582 h 904461"/>
              <a:gd name="connsiteX28" fmla="*/ 391342 w 3075195"/>
              <a:gd name="connsiteY28" fmla="*/ 904461 h 904461"/>
              <a:gd name="connsiteX29" fmla="*/ 629881 w 3075195"/>
              <a:gd name="connsiteY29" fmla="*/ 894521 h 904461"/>
              <a:gd name="connsiteX30" fmla="*/ 709394 w 3075195"/>
              <a:gd name="connsiteY30" fmla="*/ 864704 h 904461"/>
              <a:gd name="connsiteX31" fmla="*/ 739212 w 3075195"/>
              <a:gd name="connsiteY31" fmla="*/ 844826 h 904461"/>
              <a:gd name="connsiteX32" fmla="*/ 778968 w 3075195"/>
              <a:gd name="connsiteY32" fmla="*/ 824947 h 904461"/>
              <a:gd name="connsiteX33" fmla="*/ 798847 w 3075195"/>
              <a:gd name="connsiteY33" fmla="*/ 805069 h 904461"/>
              <a:gd name="connsiteX34" fmla="*/ 828664 w 3075195"/>
              <a:gd name="connsiteY34" fmla="*/ 795130 h 904461"/>
              <a:gd name="connsiteX35" fmla="*/ 888299 w 3075195"/>
              <a:gd name="connsiteY35" fmla="*/ 765313 h 904461"/>
              <a:gd name="connsiteX36" fmla="*/ 908177 w 3075195"/>
              <a:gd name="connsiteY36" fmla="*/ 745434 h 904461"/>
              <a:gd name="connsiteX37" fmla="*/ 967812 w 3075195"/>
              <a:gd name="connsiteY37" fmla="*/ 725556 h 904461"/>
              <a:gd name="connsiteX38" fmla="*/ 1037386 w 3075195"/>
              <a:gd name="connsiteY38" fmla="*/ 705678 h 904461"/>
              <a:gd name="connsiteX39" fmla="*/ 1097020 w 3075195"/>
              <a:gd name="connsiteY39" fmla="*/ 685800 h 904461"/>
              <a:gd name="connsiteX40" fmla="*/ 1126838 w 3075195"/>
              <a:gd name="connsiteY40" fmla="*/ 675861 h 904461"/>
              <a:gd name="connsiteX41" fmla="*/ 1176534 w 3075195"/>
              <a:gd name="connsiteY41" fmla="*/ 665921 h 904461"/>
              <a:gd name="connsiteX42" fmla="*/ 1723186 w 3075195"/>
              <a:gd name="connsiteY42" fmla="*/ 675861 h 904461"/>
              <a:gd name="connsiteX43" fmla="*/ 1753003 w 3075195"/>
              <a:gd name="connsiteY43" fmla="*/ 685800 h 904461"/>
              <a:gd name="connsiteX44" fmla="*/ 1862334 w 3075195"/>
              <a:gd name="connsiteY44" fmla="*/ 695739 h 904461"/>
              <a:gd name="connsiteX45" fmla="*/ 1892151 w 3075195"/>
              <a:gd name="connsiteY45" fmla="*/ 705678 h 904461"/>
              <a:gd name="connsiteX46" fmla="*/ 2289716 w 3075195"/>
              <a:gd name="connsiteY46" fmla="*/ 705678 h 904461"/>
              <a:gd name="connsiteX47" fmla="*/ 2458681 w 3075195"/>
              <a:gd name="connsiteY47" fmla="*/ 695739 h 904461"/>
              <a:gd name="connsiteX48" fmla="*/ 2876125 w 3075195"/>
              <a:gd name="connsiteY48" fmla="*/ 695739 h 904461"/>
              <a:gd name="connsiteX49" fmla="*/ 2975516 w 3075195"/>
              <a:gd name="connsiteY49" fmla="*/ 685800 h 904461"/>
              <a:gd name="connsiteX50" fmla="*/ 3035151 w 3075195"/>
              <a:gd name="connsiteY50" fmla="*/ 655982 h 904461"/>
              <a:gd name="connsiteX51" fmla="*/ 3064968 w 3075195"/>
              <a:gd name="connsiteY51" fmla="*/ 616226 h 904461"/>
              <a:gd name="connsiteX52" fmla="*/ 3064968 w 3075195"/>
              <a:gd name="connsiteY52" fmla="*/ 457200 h 904461"/>
              <a:gd name="connsiteX53" fmla="*/ 3035151 w 3075195"/>
              <a:gd name="connsiteY53" fmla="*/ 387626 h 904461"/>
              <a:gd name="connsiteX54" fmla="*/ 2975516 w 3075195"/>
              <a:gd name="connsiteY54" fmla="*/ 357808 h 904461"/>
              <a:gd name="connsiteX55" fmla="*/ 2905942 w 3075195"/>
              <a:gd name="connsiteY55" fmla="*/ 318052 h 904461"/>
              <a:gd name="connsiteX56" fmla="*/ 2846307 w 3075195"/>
              <a:gd name="connsiteY56" fmla="*/ 298174 h 904461"/>
              <a:gd name="connsiteX57" fmla="*/ 2756855 w 3075195"/>
              <a:gd name="connsiteY57" fmla="*/ 258417 h 904461"/>
              <a:gd name="connsiteX58" fmla="*/ 2727038 w 3075195"/>
              <a:gd name="connsiteY58" fmla="*/ 248478 h 904461"/>
              <a:gd name="connsiteX59" fmla="*/ 2697220 w 3075195"/>
              <a:gd name="connsiteY59" fmla="*/ 238539 h 904461"/>
              <a:gd name="connsiteX60" fmla="*/ 2607768 w 3075195"/>
              <a:gd name="connsiteY60" fmla="*/ 198782 h 904461"/>
              <a:gd name="connsiteX61" fmla="*/ 2498438 w 3075195"/>
              <a:gd name="connsiteY61" fmla="*/ 168965 h 904461"/>
              <a:gd name="connsiteX62" fmla="*/ 2438803 w 3075195"/>
              <a:gd name="connsiteY62" fmla="*/ 159026 h 904461"/>
              <a:gd name="connsiteX63" fmla="*/ 2279777 w 3075195"/>
              <a:gd name="connsiteY63" fmla="*/ 149087 h 904461"/>
              <a:gd name="connsiteX64" fmla="*/ 1713247 w 3075195"/>
              <a:gd name="connsiteY64" fmla="*/ 129208 h 904461"/>
              <a:gd name="connsiteX65" fmla="*/ 1663551 w 3075195"/>
              <a:gd name="connsiteY65" fmla="*/ 119269 h 904461"/>
              <a:gd name="connsiteX66" fmla="*/ 1564160 w 3075195"/>
              <a:gd name="connsiteY66" fmla="*/ 109330 h 904461"/>
              <a:gd name="connsiteX67" fmla="*/ 1474707 w 3075195"/>
              <a:gd name="connsiteY67" fmla="*/ 79513 h 904461"/>
              <a:gd name="connsiteX68" fmla="*/ 1444890 w 3075195"/>
              <a:gd name="connsiteY68" fmla="*/ 69574 h 904461"/>
              <a:gd name="connsiteX69" fmla="*/ 1425012 w 3075195"/>
              <a:gd name="connsiteY69" fmla="*/ 49695 h 904461"/>
              <a:gd name="connsiteX70" fmla="*/ 1385255 w 3075195"/>
              <a:gd name="connsiteY70" fmla="*/ 19878 h 90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075195" h="904461">
                <a:moveTo>
                  <a:pt x="1444890" y="39756"/>
                </a:moveTo>
                <a:cubicBezTo>
                  <a:pt x="1355175" y="21813"/>
                  <a:pt x="1426529" y="34403"/>
                  <a:pt x="1295803" y="19878"/>
                </a:cubicBezTo>
                <a:cubicBezTo>
                  <a:pt x="1221171" y="11586"/>
                  <a:pt x="1223868" y="11202"/>
                  <a:pt x="1156655" y="0"/>
                </a:cubicBezTo>
                <a:cubicBezTo>
                  <a:pt x="872200" y="16732"/>
                  <a:pt x="1064597" y="-16848"/>
                  <a:pt x="947934" y="29817"/>
                </a:cubicBezTo>
                <a:cubicBezTo>
                  <a:pt x="928479" y="37599"/>
                  <a:pt x="908177" y="43069"/>
                  <a:pt x="888299" y="49695"/>
                </a:cubicBezTo>
                <a:lnTo>
                  <a:pt x="858481" y="59634"/>
                </a:lnTo>
                <a:cubicBezTo>
                  <a:pt x="811230" y="91137"/>
                  <a:pt x="839997" y="75735"/>
                  <a:pt x="769029" y="99391"/>
                </a:cubicBezTo>
                <a:cubicBezTo>
                  <a:pt x="759090" y="102704"/>
                  <a:pt x="747929" y="103519"/>
                  <a:pt x="739212" y="109330"/>
                </a:cubicBezTo>
                <a:cubicBezTo>
                  <a:pt x="729273" y="115956"/>
                  <a:pt x="720374" y="124503"/>
                  <a:pt x="709394" y="129208"/>
                </a:cubicBezTo>
                <a:cubicBezTo>
                  <a:pt x="670500" y="145877"/>
                  <a:pt x="650092" y="132300"/>
                  <a:pt x="610003" y="159026"/>
                </a:cubicBezTo>
                <a:cubicBezTo>
                  <a:pt x="600064" y="165652"/>
                  <a:pt x="590870" y="173562"/>
                  <a:pt x="580186" y="178904"/>
                </a:cubicBezTo>
                <a:cubicBezTo>
                  <a:pt x="559812" y="189091"/>
                  <a:pt x="519573" y="195002"/>
                  <a:pt x="500673" y="198782"/>
                </a:cubicBezTo>
                <a:cubicBezTo>
                  <a:pt x="468742" y="230713"/>
                  <a:pt x="493374" y="212899"/>
                  <a:pt x="441038" y="228600"/>
                </a:cubicBezTo>
                <a:cubicBezTo>
                  <a:pt x="320049" y="264896"/>
                  <a:pt x="433280" y="235509"/>
                  <a:pt x="341647" y="258417"/>
                </a:cubicBezTo>
                <a:cubicBezTo>
                  <a:pt x="331708" y="265043"/>
                  <a:pt x="323055" y="274213"/>
                  <a:pt x="311829" y="278295"/>
                </a:cubicBezTo>
                <a:cubicBezTo>
                  <a:pt x="286154" y="287632"/>
                  <a:pt x="258234" y="289535"/>
                  <a:pt x="232316" y="298174"/>
                </a:cubicBezTo>
                <a:lnTo>
                  <a:pt x="202499" y="308113"/>
                </a:lnTo>
                <a:cubicBezTo>
                  <a:pt x="174543" y="336067"/>
                  <a:pt x="167939" y="345270"/>
                  <a:pt x="122986" y="367747"/>
                </a:cubicBezTo>
                <a:cubicBezTo>
                  <a:pt x="109734" y="374373"/>
                  <a:pt x="95286" y="379014"/>
                  <a:pt x="83229" y="387626"/>
                </a:cubicBezTo>
                <a:cubicBezTo>
                  <a:pt x="71791" y="395796"/>
                  <a:pt x="62041" y="406348"/>
                  <a:pt x="53412" y="417443"/>
                </a:cubicBezTo>
                <a:cubicBezTo>
                  <a:pt x="38744" y="436301"/>
                  <a:pt x="13655" y="477078"/>
                  <a:pt x="13655" y="477078"/>
                </a:cubicBezTo>
                <a:cubicBezTo>
                  <a:pt x="-3011" y="543741"/>
                  <a:pt x="-6031" y="537674"/>
                  <a:pt x="13655" y="636104"/>
                </a:cubicBezTo>
                <a:cubicBezTo>
                  <a:pt x="18812" y="661890"/>
                  <a:pt x="40714" y="666753"/>
                  <a:pt x="53412" y="685800"/>
                </a:cubicBezTo>
                <a:cubicBezTo>
                  <a:pt x="116231" y="780029"/>
                  <a:pt x="30649" y="682033"/>
                  <a:pt x="103107" y="745434"/>
                </a:cubicBezTo>
                <a:cubicBezTo>
                  <a:pt x="120738" y="760861"/>
                  <a:pt x="136238" y="778565"/>
                  <a:pt x="152803" y="795130"/>
                </a:cubicBezTo>
                <a:cubicBezTo>
                  <a:pt x="166055" y="808382"/>
                  <a:pt x="174780" y="828960"/>
                  <a:pt x="192560" y="834887"/>
                </a:cubicBezTo>
                <a:cubicBezTo>
                  <a:pt x="288539" y="866880"/>
                  <a:pt x="139317" y="815578"/>
                  <a:pt x="262134" y="864704"/>
                </a:cubicBezTo>
                <a:cubicBezTo>
                  <a:pt x="281589" y="872486"/>
                  <a:pt x="301890" y="877956"/>
                  <a:pt x="321768" y="884582"/>
                </a:cubicBezTo>
                <a:cubicBezTo>
                  <a:pt x="364541" y="898840"/>
                  <a:pt x="341427" y="891981"/>
                  <a:pt x="391342" y="904461"/>
                </a:cubicBezTo>
                <a:cubicBezTo>
                  <a:pt x="470855" y="901148"/>
                  <a:pt x="550501" y="900191"/>
                  <a:pt x="629881" y="894521"/>
                </a:cubicBezTo>
                <a:cubicBezTo>
                  <a:pt x="657835" y="892524"/>
                  <a:pt x="685812" y="878179"/>
                  <a:pt x="709394" y="864704"/>
                </a:cubicBezTo>
                <a:cubicBezTo>
                  <a:pt x="719766" y="858777"/>
                  <a:pt x="728840" y="850753"/>
                  <a:pt x="739212" y="844826"/>
                </a:cubicBezTo>
                <a:cubicBezTo>
                  <a:pt x="752076" y="837475"/>
                  <a:pt x="766640" y="833166"/>
                  <a:pt x="778968" y="824947"/>
                </a:cubicBezTo>
                <a:cubicBezTo>
                  <a:pt x="786765" y="819749"/>
                  <a:pt x="790812" y="809890"/>
                  <a:pt x="798847" y="805069"/>
                </a:cubicBezTo>
                <a:cubicBezTo>
                  <a:pt x="807831" y="799679"/>
                  <a:pt x="819293" y="799815"/>
                  <a:pt x="828664" y="795130"/>
                </a:cubicBezTo>
                <a:cubicBezTo>
                  <a:pt x="905730" y="756597"/>
                  <a:pt x="813353" y="790294"/>
                  <a:pt x="888299" y="765313"/>
                </a:cubicBezTo>
                <a:cubicBezTo>
                  <a:pt x="894925" y="758687"/>
                  <a:pt x="899796" y="749625"/>
                  <a:pt x="908177" y="745434"/>
                </a:cubicBezTo>
                <a:cubicBezTo>
                  <a:pt x="926918" y="736063"/>
                  <a:pt x="947934" y="732182"/>
                  <a:pt x="967812" y="725556"/>
                </a:cubicBezTo>
                <a:cubicBezTo>
                  <a:pt x="1068028" y="692151"/>
                  <a:pt x="912571" y="743122"/>
                  <a:pt x="1037386" y="705678"/>
                </a:cubicBezTo>
                <a:cubicBezTo>
                  <a:pt x="1057456" y="699657"/>
                  <a:pt x="1077142" y="692426"/>
                  <a:pt x="1097020" y="685800"/>
                </a:cubicBezTo>
                <a:cubicBezTo>
                  <a:pt x="1106959" y="682487"/>
                  <a:pt x="1116565" y="677916"/>
                  <a:pt x="1126838" y="675861"/>
                </a:cubicBezTo>
                <a:lnTo>
                  <a:pt x="1176534" y="665921"/>
                </a:lnTo>
                <a:lnTo>
                  <a:pt x="1723186" y="675861"/>
                </a:lnTo>
                <a:cubicBezTo>
                  <a:pt x="1733656" y="676222"/>
                  <a:pt x="1742632" y="684318"/>
                  <a:pt x="1753003" y="685800"/>
                </a:cubicBezTo>
                <a:cubicBezTo>
                  <a:pt x="1789229" y="690975"/>
                  <a:pt x="1825890" y="692426"/>
                  <a:pt x="1862334" y="695739"/>
                </a:cubicBezTo>
                <a:cubicBezTo>
                  <a:pt x="1872273" y="699052"/>
                  <a:pt x="1881878" y="703623"/>
                  <a:pt x="1892151" y="705678"/>
                </a:cubicBezTo>
                <a:cubicBezTo>
                  <a:pt x="2024618" y="732171"/>
                  <a:pt x="2150227" y="711258"/>
                  <a:pt x="2289716" y="705678"/>
                </a:cubicBezTo>
                <a:cubicBezTo>
                  <a:pt x="2346090" y="703423"/>
                  <a:pt x="2402359" y="699052"/>
                  <a:pt x="2458681" y="695739"/>
                </a:cubicBezTo>
                <a:cubicBezTo>
                  <a:pt x="2658089" y="667253"/>
                  <a:pt x="2430580" y="695739"/>
                  <a:pt x="2876125" y="695739"/>
                </a:cubicBezTo>
                <a:cubicBezTo>
                  <a:pt x="2909421" y="695739"/>
                  <a:pt x="2942386" y="689113"/>
                  <a:pt x="2975516" y="685800"/>
                </a:cubicBezTo>
                <a:cubicBezTo>
                  <a:pt x="2999769" y="677716"/>
                  <a:pt x="3015882" y="675251"/>
                  <a:pt x="3035151" y="655982"/>
                </a:cubicBezTo>
                <a:cubicBezTo>
                  <a:pt x="3046864" y="644269"/>
                  <a:pt x="3055029" y="629478"/>
                  <a:pt x="3064968" y="616226"/>
                </a:cubicBezTo>
                <a:cubicBezTo>
                  <a:pt x="3077338" y="529632"/>
                  <a:pt x="3079814" y="553698"/>
                  <a:pt x="3064968" y="457200"/>
                </a:cubicBezTo>
                <a:cubicBezTo>
                  <a:pt x="3060821" y="430241"/>
                  <a:pt x="3055009" y="407484"/>
                  <a:pt x="3035151" y="387626"/>
                </a:cubicBezTo>
                <a:cubicBezTo>
                  <a:pt x="3015882" y="368357"/>
                  <a:pt x="2999769" y="365892"/>
                  <a:pt x="2975516" y="357808"/>
                </a:cubicBezTo>
                <a:cubicBezTo>
                  <a:pt x="2948620" y="339877"/>
                  <a:pt x="2937469" y="330663"/>
                  <a:pt x="2905942" y="318052"/>
                </a:cubicBezTo>
                <a:cubicBezTo>
                  <a:pt x="2886487" y="310270"/>
                  <a:pt x="2846307" y="298174"/>
                  <a:pt x="2846307" y="298174"/>
                </a:cubicBezTo>
                <a:cubicBezTo>
                  <a:pt x="2799056" y="266671"/>
                  <a:pt x="2827823" y="282073"/>
                  <a:pt x="2756855" y="258417"/>
                </a:cubicBezTo>
                <a:lnTo>
                  <a:pt x="2727038" y="248478"/>
                </a:lnTo>
                <a:lnTo>
                  <a:pt x="2697220" y="238539"/>
                </a:lnTo>
                <a:cubicBezTo>
                  <a:pt x="2649969" y="207038"/>
                  <a:pt x="2678734" y="222438"/>
                  <a:pt x="2607768" y="198782"/>
                </a:cubicBezTo>
                <a:cubicBezTo>
                  <a:pt x="2569229" y="185935"/>
                  <a:pt x="2543273" y="176437"/>
                  <a:pt x="2498438" y="168965"/>
                </a:cubicBezTo>
                <a:cubicBezTo>
                  <a:pt x="2478560" y="165652"/>
                  <a:pt x="2458873" y="160850"/>
                  <a:pt x="2438803" y="159026"/>
                </a:cubicBezTo>
                <a:cubicBezTo>
                  <a:pt x="2385909" y="154218"/>
                  <a:pt x="2332786" y="152400"/>
                  <a:pt x="2279777" y="149087"/>
                </a:cubicBezTo>
                <a:cubicBezTo>
                  <a:pt x="2066597" y="95788"/>
                  <a:pt x="2292830" y="149193"/>
                  <a:pt x="1713247" y="129208"/>
                </a:cubicBezTo>
                <a:cubicBezTo>
                  <a:pt x="1696364" y="128626"/>
                  <a:pt x="1680296" y="121502"/>
                  <a:pt x="1663551" y="119269"/>
                </a:cubicBezTo>
                <a:cubicBezTo>
                  <a:pt x="1630547" y="114869"/>
                  <a:pt x="1597290" y="112643"/>
                  <a:pt x="1564160" y="109330"/>
                </a:cubicBezTo>
                <a:lnTo>
                  <a:pt x="1474707" y="79513"/>
                </a:lnTo>
                <a:lnTo>
                  <a:pt x="1444890" y="69574"/>
                </a:lnTo>
                <a:cubicBezTo>
                  <a:pt x="1438264" y="62948"/>
                  <a:pt x="1433047" y="54516"/>
                  <a:pt x="1425012" y="49695"/>
                </a:cubicBezTo>
                <a:cubicBezTo>
                  <a:pt x="1381147" y="23376"/>
                  <a:pt x="1404842" y="59053"/>
                  <a:pt x="1385255" y="19878"/>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47515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77218"/>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proximal convoluted tubules and descending thick limbs of the loop of </a:t>
            </a:r>
            <a:r>
              <a:rPr lang="en-US" sz="32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Henle</a:t>
            </a:r>
            <a:endPar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4" name="TextBox 3"/>
          <p:cNvSpPr txBox="1"/>
          <p:nvPr/>
        </p:nvSpPr>
        <p:spPr>
          <a:xfrm>
            <a:off x="838200" y="2228850"/>
            <a:ext cx="7848600" cy="369332"/>
          </a:xfrm>
          <a:prstGeom prst="rect">
            <a:avLst/>
          </a:prstGeom>
          <a:noFill/>
        </p:spPr>
        <p:txBody>
          <a:bodyPr wrap="square" rtlCol="0">
            <a:spAutoFit/>
          </a:bodyPr>
          <a:lstStyle/>
          <a:p>
            <a:r>
              <a:rPr lang="en-US" dirty="0">
                <a:hlinkClick r:id="rId2"/>
              </a:rPr>
              <a:t>Video showing proximal convoluted tubule and thick descending limb - SL116</a:t>
            </a:r>
            <a:endParaRPr lang="en-US" dirty="0"/>
          </a:p>
        </p:txBody>
      </p:sp>
      <p:sp>
        <p:nvSpPr>
          <p:cNvPr id="5" name="TextBox 4"/>
          <p:cNvSpPr txBox="1"/>
          <p:nvPr/>
        </p:nvSpPr>
        <p:spPr>
          <a:xfrm>
            <a:off x="1981200" y="5638800"/>
            <a:ext cx="4495800" cy="1015663"/>
          </a:xfrm>
          <a:prstGeom prst="rect">
            <a:avLst/>
          </a:prstGeom>
          <a:noFill/>
        </p:spPr>
        <p:txBody>
          <a:bodyPr wrap="square" rtlCol="0">
            <a:spAutoFit/>
          </a:bodyPr>
          <a:lstStyle/>
          <a:p>
            <a:r>
              <a:rPr lang="en-US" dirty="0"/>
              <a:t>Link to </a:t>
            </a:r>
            <a:r>
              <a:rPr lang="en-US" u="sng" dirty="0">
                <a:hlinkClick r:id="rId3"/>
              </a:rPr>
              <a:t>SL 116</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Proximal convoluted tubule</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Thick descending limb of the loop of </a:t>
            </a:r>
            <a:r>
              <a:rPr lang="en-US" sz="1200" b="1" dirty="0" err="1">
                <a:solidFill>
                  <a:srgbClr val="002060"/>
                </a:solidFill>
                <a:latin typeface="Georgia" pitchFamily="18" charset="0"/>
                <a:cs typeface="Arial" pitchFamily="34" charset="0"/>
              </a:rPr>
              <a:t>Henle</a:t>
            </a:r>
            <a:endParaRPr lang="en-US" sz="1200" b="1" dirty="0">
              <a:solidFill>
                <a:srgbClr val="002060"/>
              </a:solidFill>
              <a:latin typeface="Georgia" pitchFamily="18"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77218"/>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Distal convoluted tubules and ascending thick limbs of the loop of </a:t>
            </a:r>
            <a:r>
              <a:rPr lang="en-US" sz="32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Henle</a:t>
            </a:r>
            <a:endPar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3" name="TextBox 2"/>
          <p:cNvSpPr txBox="1"/>
          <p:nvPr/>
        </p:nvSpPr>
        <p:spPr>
          <a:xfrm>
            <a:off x="9525" y="1905000"/>
            <a:ext cx="3124200" cy="3170099"/>
          </a:xfrm>
          <a:prstGeom prst="rect">
            <a:avLst/>
          </a:prstGeom>
          <a:noFill/>
        </p:spPr>
        <p:txBody>
          <a:bodyPr wrap="square" rtlCol="0">
            <a:spAutoFit/>
          </a:bodyPr>
          <a:lstStyle/>
          <a:p>
            <a:r>
              <a:rPr lang="en-US" sz="2000" b="1" dirty="0">
                <a:solidFill>
                  <a:srgbClr val="002060"/>
                </a:solidFill>
              </a:rPr>
              <a:t>Characteristics of DCTs and ascending thick limbs:</a:t>
            </a:r>
          </a:p>
          <a:p>
            <a:r>
              <a:rPr lang="en-US" sz="2000" b="1" dirty="0">
                <a:solidFill>
                  <a:srgbClr val="002060"/>
                </a:solidFill>
              </a:rPr>
              <a:t>--small cells</a:t>
            </a:r>
          </a:p>
          <a:p>
            <a:r>
              <a:rPr lang="en-US" sz="2000" b="1" dirty="0">
                <a:solidFill>
                  <a:srgbClr val="002060"/>
                </a:solidFill>
              </a:rPr>
              <a:t>--few </a:t>
            </a:r>
            <a:r>
              <a:rPr lang="en-US" sz="2000" b="1" dirty="0" err="1">
                <a:solidFill>
                  <a:srgbClr val="002060"/>
                </a:solidFill>
              </a:rPr>
              <a:t>microvilli</a:t>
            </a:r>
            <a:endParaRPr lang="en-US" sz="2000" b="1" dirty="0">
              <a:solidFill>
                <a:srgbClr val="002060"/>
              </a:solidFill>
            </a:endParaRPr>
          </a:p>
          <a:p>
            <a:r>
              <a:rPr lang="en-US" sz="2000" b="1" dirty="0">
                <a:solidFill>
                  <a:srgbClr val="002060"/>
                </a:solidFill>
              </a:rPr>
              <a:t>--numerous mitochondria (in most cells, elongated dark structures on basal side of cells)</a:t>
            </a:r>
          </a:p>
          <a:p>
            <a:r>
              <a:rPr lang="en-US" sz="2000" b="1" dirty="0">
                <a:solidFill>
                  <a:srgbClr val="002060"/>
                </a:solidFill>
              </a:rPr>
              <a:t>--numerous </a:t>
            </a:r>
            <a:r>
              <a:rPr lang="en-US" sz="2000" b="1" dirty="0" err="1">
                <a:solidFill>
                  <a:srgbClr val="002060"/>
                </a:solidFill>
              </a:rPr>
              <a:t>basolateral</a:t>
            </a:r>
            <a:r>
              <a:rPr lang="en-US" sz="2000" b="1" dirty="0">
                <a:solidFill>
                  <a:srgbClr val="002060"/>
                </a:solidFill>
              </a:rPr>
              <a:t> </a:t>
            </a:r>
            <a:r>
              <a:rPr lang="en-US" sz="2000" b="1" dirty="0" err="1">
                <a:solidFill>
                  <a:srgbClr val="002060"/>
                </a:solidFill>
              </a:rPr>
              <a:t>infoldings</a:t>
            </a:r>
            <a:r>
              <a:rPr lang="en-US" sz="2000" b="1" dirty="0">
                <a:solidFill>
                  <a:srgbClr val="002060"/>
                </a:solidFill>
              </a:rPr>
              <a:t> (outlined)</a:t>
            </a:r>
          </a:p>
        </p:txBody>
      </p:sp>
      <p:pic>
        <p:nvPicPr>
          <p:cNvPr id="5" name="Picture 2" descr="P:\My Documents\Histology\lab manual files\ems 12-108\ems085 resiz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0080" y="2267872"/>
            <a:ext cx="6183920" cy="45901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8100" y="1295400"/>
            <a:ext cx="9067800" cy="369332"/>
          </a:xfrm>
          <a:prstGeom prst="rect">
            <a:avLst/>
          </a:prstGeom>
          <a:noFill/>
        </p:spPr>
        <p:txBody>
          <a:bodyPr wrap="square" rtlCol="0">
            <a:spAutoFit/>
          </a:bodyPr>
          <a:lstStyle/>
          <a:p>
            <a:r>
              <a:rPr lang="en-US" b="1" dirty="0">
                <a:solidFill>
                  <a:schemeClr val="accent2">
                    <a:lumMod val="50000"/>
                  </a:schemeClr>
                </a:solidFill>
                <a:latin typeface="Tempus Sans ITC" pitchFamily="82" charset="0"/>
              </a:rPr>
              <a:t>Again, for DCTs and ascending thick limbs, we’ll start with electron micrographs….</a:t>
            </a:r>
          </a:p>
        </p:txBody>
      </p:sp>
      <p:cxnSp>
        <p:nvCxnSpPr>
          <p:cNvPr id="7" name="Straight Arrow Connector 6"/>
          <p:cNvCxnSpPr/>
          <p:nvPr/>
        </p:nvCxnSpPr>
        <p:spPr>
          <a:xfrm>
            <a:off x="8724900" y="2590800"/>
            <a:ext cx="190500" cy="1295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00" y="2267872"/>
            <a:ext cx="1485900" cy="369332"/>
          </a:xfrm>
          <a:prstGeom prst="rect">
            <a:avLst/>
          </a:prstGeom>
          <a:noFill/>
        </p:spPr>
        <p:txBody>
          <a:bodyPr wrap="square" rtlCol="0">
            <a:spAutoFit/>
          </a:bodyPr>
          <a:lstStyle/>
          <a:p>
            <a:r>
              <a:rPr lang="en-US" dirty="0">
                <a:solidFill>
                  <a:srgbClr val="C00000"/>
                </a:solidFill>
              </a:rPr>
              <a:t>few microvilli</a:t>
            </a:r>
          </a:p>
        </p:txBody>
      </p:sp>
      <p:sp>
        <p:nvSpPr>
          <p:cNvPr id="11" name="Freeform 10"/>
          <p:cNvSpPr/>
          <p:nvPr/>
        </p:nvSpPr>
        <p:spPr>
          <a:xfrm>
            <a:off x="3095483" y="2524125"/>
            <a:ext cx="705183" cy="876300"/>
          </a:xfrm>
          <a:custGeom>
            <a:avLst/>
            <a:gdLst>
              <a:gd name="connsiteX0" fmla="*/ 704992 w 705183"/>
              <a:gd name="connsiteY0" fmla="*/ 466725 h 876300"/>
              <a:gd name="connsiteX1" fmla="*/ 657367 w 705183"/>
              <a:gd name="connsiteY1" fmla="*/ 428625 h 876300"/>
              <a:gd name="connsiteX2" fmla="*/ 609742 w 705183"/>
              <a:gd name="connsiteY2" fmla="*/ 342900 h 876300"/>
              <a:gd name="connsiteX3" fmla="*/ 628792 w 705183"/>
              <a:gd name="connsiteY3" fmla="*/ 228600 h 876300"/>
              <a:gd name="connsiteX4" fmla="*/ 647842 w 705183"/>
              <a:gd name="connsiteY4" fmla="*/ 200025 h 876300"/>
              <a:gd name="connsiteX5" fmla="*/ 628792 w 705183"/>
              <a:gd name="connsiteY5" fmla="*/ 95250 h 876300"/>
              <a:gd name="connsiteX6" fmla="*/ 609742 w 705183"/>
              <a:gd name="connsiteY6" fmla="*/ 57150 h 876300"/>
              <a:gd name="connsiteX7" fmla="*/ 571642 w 705183"/>
              <a:gd name="connsiteY7" fmla="*/ 0 h 876300"/>
              <a:gd name="connsiteX8" fmla="*/ 343042 w 705183"/>
              <a:gd name="connsiteY8" fmla="*/ 9525 h 876300"/>
              <a:gd name="connsiteX9" fmla="*/ 295417 w 705183"/>
              <a:gd name="connsiteY9" fmla="*/ 57150 h 876300"/>
              <a:gd name="connsiteX10" fmla="*/ 257317 w 705183"/>
              <a:gd name="connsiteY10" fmla="*/ 114300 h 876300"/>
              <a:gd name="connsiteX11" fmla="*/ 219217 w 705183"/>
              <a:gd name="connsiteY11" fmla="*/ 190500 h 876300"/>
              <a:gd name="connsiteX12" fmla="*/ 209692 w 705183"/>
              <a:gd name="connsiteY12" fmla="*/ 219075 h 876300"/>
              <a:gd name="connsiteX13" fmla="*/ 190642 w 705183"/>
              <a:gd name="connsiteY13" fmla="*/ 247650 h 876300"/>
              <a:gd name="connsiteX14" fmla="*/ 181117 w 705183"/>
              <a:gd name="connsiteY14" fmla="*/ 276225 h 876300"/>
              <a:gd name="connsiteX15" fmla="*/ 162067 w 705183"/>
              <a:gd name="connsiteY15" fmla="*/ 304800 h 876300"/>
              <a:gd name="connsiteX16" fmla="*/ 143017 w 705183"/>
              <a:gd name="connsiteY16" fmla="*/ 342900 h 876300"/>
              <a:gd name="connsiteX17" fmla="*/ 114442 w 705183"/>
              <a:gd name="connsiteY17" fmla="*/ 361950 h 876300"/>
              <a:gd name="connsiteX18" fmla="*/ 66817 w 705183"/>
              <a:gd name="connsiteY18" fmla="*/ 428625 h 876300"/>
              <a:gd name="connsiteX19" fmla="*/ 38242 w 705183"/>
              <a:gd name="connsiteY19" fmla="*/ 447675 h 876300"/>
              <a:gd name="connsiteX20" fmla="*/ 9667 w 705183"/>
              <a:gd name="connsiteY20" fmla="*/ 542925 h 876300"/>
              <a:gd name="connsiteX21" fmla="*/ 9667 w 705183"/>
              <a:gd name="connsiteY21" fmla="*/ 752475 h 876300"/>
              <a:gd name="connsiteX22" fmla="*/ 38242 w 705183"/>
              <a:gd name="connsiteY22" fmla="*/ 866775 h 876300"/>
              <a:gd name="connsiteX23" fmla="*/ 76342 w 705183"/>
              <a:gd name="connsiteY23" fmla="*/ 876300 h 876300"/>
              <a:gd name="connsiteX24" fmla="*/ 162067 w 705183"/>
              <a:gd name="connsiteY24" fmla="*/ 866775 h 876300"/>
              <a:gd name="connsiteX25" fmla="*/ 190642 w 705183"/>
              <a:gd name="connsiteY25" fmla="*/ 857250 h 876300"/>
              <a:gd name="connsiteX26" fmla="*/ 200167 w 705183"/>
              <a:gd name="connsiteY26" fmla="*/ 819150 h 876300"/>
              <a:gd name="connsiteX27" fmla="*/ 219217 w 705183"/>
              <a:gd name="connsiteY27" fmla="*/ 781050 h 876300"/>
              <a:gd name="connsiteX28" fmla="*/ 228742 w 705183"/>
              <a:gd name="connsiteY28" fmla="*/ 647700 h 876300"/>
              <a:gd name="connsiteX29" fmla="*/ 257317 w 705183"/>
              <a:gd name="connsiteY29" fmla="*/ 638175 h 876300"/>
              <a:gd name="connsiteX30" fmla="*/ 266842 w 705183"/>
              <a:gd name="connsiteY30" fmla="*/ 609600 h 876300"/>
              <a:gd name="connsiteX31" fmla="*/ 295417 w 705183"/>
              <a:gd name="connsiteY31" fmla="*/ 600075 h 876300"/>
              <a:gd name="connsiteX32" fmla="*/ 323992 w 705183"/>
              <a:gd name="connsiteY32" fmla="*/ 581025 h 876300"/>
              <a:gd name="connsiteX33" fmla="*/ 352567 w 705183"/>
              <a:gd name="connsiteY33" fmla="*/ 542925 h 876300"/>
              <a:gd name="connsiteX34" fmla="*/ 381142 w 705183"/>
              <a:gd name="connsiteY34" fmla="*/ 533400 h 876300"/>
              <a:gd name="connsiteX35" fmla="*/ 438292 w 705183"/>
              <a:gd name="connsiteY35" fmla="*/ 495300 h 876300"/>
              <a:gd name="connsiteX36" fmla="*/ 466867 w 705183"/>
              <a:gd name="connsiteY36" fmla="*/ 485775 h 876300"/>
              <a:gd name="connsiteX37" fmla="*/ 638317 w 705183"/>
              <a:gd name="connsiteY37" fmla="*/ 466725 h 876300"/>
              <a:gd name="connsiteX38" fmla="*/ 704992 w 705183"/>
              <a:gd name="connsiteY38" fmla="*/ 466725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05183" h="876300">
                <a:moveTo>
                  <a:pt x="704992" y="466725"/>
                </a:moveTo>
                <a:cubicBezTo>
                  <a:pt x="708167" y="460375"/>
                  <a:pt x="670967" y="443736"/>
                  <a:pt x="657367" y="428625"/>
                </a:cubicBezTo>
                <a:cubicBezTo>
                  <a:pt x="622688" y="390093"/>
                  <a:pt x="622564" y="381367"/>
                  <a:pt x="609742" y="342900"/>
                </a:cubicBezTo>
                <a:cubicBezTo>
                  <a:pt x="612760" y="315738"/>
                  <a:pt x="612835" y="260515"/>
                  <a:pt x="628792" y="228600"/>
                </a:cubicBezTo>
                <a:cubicBezTo>
                  <a:pt x="633912" y="218361"/>
                  <a:pt x="641492" y="209550"/>
                  <a:pt x="647842" y="200025"/>
                </a:cubicBezTo>
                <a:cubicBezTo>
                  <a:pt x="646243" y="190430"/>
                  <a:pt x="633230" y="108563"/>
                  <a:pt x="628792" y="95250"/>
                </a:cubicBezTo>
                <a:cubicBezTo>
                  <a:pt x="624302" y="81780"/>
                  <a:pt x="617047" y="69326"/>
                  <a:pt x="609742" y="57150"/>
                </a:cubicBezTo>
                <a:cubicBezTo>
                  <a:pt x="597962" y="37517"/>
                  <a:pt x="571642" y="0"/>
                  <a:pt x="571642" y="0"/>
                </a:cubicBezTo>
                <a:cubicBezTo>
                  <a:pt x="495442" y="3175"/>
                  <a:pt x="418874" y="1400"/>
                  <a:pt x="343042" y="9525"/>
                </a:cubicBezTo>
                <a:cubicBezTo>
                  <a:pt x="292838" y="14904"/>
                  <a:pt x="311641" y="27946"/>
                  <a:pt x="295417" y="57150"/>
                </a:cubicBezTo>
                <a:cubicBezTo>
                  <a:pt x="284298" y="77164"/>
                  <a:pt x="265820" y="93042"/>
                  <a:pt x="257317" y="114300"/>
                </a:cubicBezTo>
                <a:cubicBezTo>
                  <a:pt x="191397" y="279099"/>
                  <a:pt x="276285" y="76363"/>
                  <a:pt x="219217" y="190500"/>
                </a:cubicBezTo>
                <a:cubicBezTo>
                  <a:pt x="214727" y="199480"/>
                  <a:pt x="214182" y="210095"/>
                  <a:pt x="209692" y="219075"/>
                </a:cubicBezTo>
                <a:cubicBezTo>
                  <a:pt x="204572" y="229314"/>
                  <a:pt x="195762" y="237411"/>
                  <a:pt x="190642" y="247650"/>
                </a:cubicBezTo>
                <a:cubicBezTo>
                  <a:pt x="186152" y="256630"/>
                  <a:pt x="185607" y="267245"/>
                  <a:pt x="181117" y="276225"/>
                </a:cubicBezTo>
                <a:cubicBezTo>
                  <a:pt x="175997" y="286464"/>
                  <a:pt x="167747" y="294861"/>
                  <a:pt x="162067" y="304800"/>
                </a:cubicBezTo>
                <a:cubicBezTo>
                  <a:pt x="155022" y="317128"/>
                  <a:pt x="152107" y="331992"/>
                  <a:pt x="143017" y="342900"/>
                </a:cubicBezTo>
                <a:cubicBezTo>
                  <a:pt x="135688" y="351694"/>
                  <a:pt x="123967" y="355600"/>
                  <a:pt x="114442" y="361950"/>
                </a:cubicBezTo>
                <a:cubicBezTo>
                  <a:pt x="103625" y="378175"/>
                  <a:pt x="78632" y="416810"/>
                  <a:pt x="66817" y="428625"/>
                </a:cubicBezTo>
                <a:cubicBezTo>
                  <a:pt x="58722" y="436720"/>
                  <a:pt x="47767" y="441325"/>
                  <a:pt x="38242" y="447675"/>
                </a:cubicBezTo>
                <a:cubicBezTo>
                  <a:pt x="15052" y="517244"/>
                  <a:pt x="24062" y="485344"/>
                  <a:pt x="9667" y="542925"/>
                </a:cubicBezTo>
                <a:cubicBezTo>
                  <a:pt x="-1591" y="689280"/>
                  <a:pt x="-4757" y="629868"/>
                  <a:pt x="9667" y="752475"/>
                </a:cubicBezTo>
                <a:cubicBezTo>
                  <a:pt x="11851" y="771035"/>
                  <a:pt x="12794" y="845568"/>
                  <a:pt x="38242" y="866775"/>
                </a:cubicBezTo>
                <a:cubicBezTo>
                  <a:pt x="48299" y="875156"/>
                  <a:pt x="63642" y="873125"/>
                  <a:pt x="76342" y="876300"/>
                </a:cubicBezTo>
                <a:cubicBezTo>
                  <a:pt x="104917" y="873125"/>
                  <a:pt x="133707" y="871502"/>
                  <a:pt x="162067" y="866775"/>
                </a:cubicBezTo>
                <a:cubicBezTo>
                  <a:pt x="171971" y="865124"/>
                  <a:pt x="184370" y="865090"/>
                  <a:pt x="190642" y="857250"/>
                </a:cubicBezTo>
                <a:cubicBezTo>
                  <a:pt x="198820" y="847028"/>
                  <a:pt x="195570" y="831407"/>
                  <a:pt x="200167" y="819150"/>
                </a:cubicBezTo>
                <a:cubicBezTo>
                  <a:pt x="205153" y="805855"/>
                  <a:pt x="212867" y="793750"/>
                  <a:pt x="219217" y="781050"/>
                </a:cubicBezTo>
                <a:cubicBezTo>
                  <a:pt x="222392" y="736600"/>
                  <a:pt x="217260" y="690759"/>
                  <a:pt x="228742" y="647700"/>
                </a:cubicBezTo>
                <a:cubicBezTo>
                  <a:pt x="231329" y="637999"/>
                  <a:pt x="250217" y="645275"/>
                  <a:pt x="257317" y="638175"/>
                </a:cubicBezTo>
                <a:cubicBezTo>
                  <a:pt x="264417" y="631075"/>
                  <a:pt x="259742" y="616700"/>
                  <a:pt x="266842" y="609600"/>
                </a:cubicBezTo>
                <a:cubicBezTo>
                  <a:pt x="273942" y="602500"/>
                  <a:pt x="286437" y="604565"/>
                  <a:pt x="295417" y="600075"/>
                </a:cubicBezTo>
                <a:cubicBezTo>
                  <a:pt x="305656" y="594955"/>
                  <a:pt x="315897" y="589120"/>
                  <a:pt x="323992" y="581025"/>
                </a:cubicBezTo>
                <a:cubicBezTo>
                  <a:pt x="335217" y="569800"/>
                  <a:pt x="340371" y="553088"/>
                  <a:pt x="352567" y="542925"/>
                </a:cubicBezTo>
                <a:cubicBezTo>
                  <a:pt x="360280" y="536497"/>
                  <a:pt x="372365" y="538276"/>
                  <a:pt x="381142" y="533400"/>
                </a:cubicBezTo>
                <a:cubicBezTo>
                  <a:pt x="401156" y="522281"/>
                  <a:pt x="416572" y="502540"/>
                  <a:pt x="438292" y="495300"/>
                </a:cubicBezTo>
                <a:cubicBezTo>
                  <a:pt x="447817" y="492125"/>
                  <a:pt x="457127" y="488210"/>
                  <a:pt x="466867" y="485775"/>
                </a:cubicBezTo>
                <a:cubicBezTo>
                  <a:pt x="525662" y="471076"/>
                  <a:pt x="573586" y="469962"/>
                  <a:pt x="638317" y="466725"/>
                </a:cubicBezTo>
                <a:cubicBezTo>
                  <a:pt x="660514" y="465615"/>
                  <a:pt x="701817" y="473075"/>
                  <a:pt x="704992" y="466725"/>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228975" y="3647642"/>
            <a:ext cx="2085975" cy="676708"/>
          </a:xfrm>
          <a:custGeom>
            <a:avLst/>
            <a:gdLst>
              <a:gd name="connsiteX0" fmla="*/ 1495425 w 2085975"/>
              <a:gd name="connsiteY0" fmla="*/ 629083 h 676708"/>
              <a:gd name="connsiteX1" fmla="*/ 1647825 w 2085975"/>
              <a:gd name="connsiteY1" fmla="*/ 638608 h 676708"/>
              <a:gd name="connsiteX2" fmla="*/ 1685925 w 2085975"/>
              <a:gd name="connsiteY2" fmla="*/ 648133 h 676708"/>
              <a:gd name="connsiteX3" fmla="*/ 1752600 w 2085975"/>
              <a:gd name="connsiteY3" fmla="*/ 657658 h 676708"/>
              <a:gd name="connsiteX4" fmla="*/ 1885950 w 2085975"/>
              <a:gd name="connsiteY4" fmla="*/ 676708 h 676708"/>
              <a:gd name="connsiteX5" fmla="*/ 2038350 w 2085975"/>
              <a:gd name="connsiteY5" fmla="*/ 667183 h 676708"/>
              <a:gd name="connsiteX6" fmla="*/ 2076450 w 2085975"/>
              <a:gd name="connsiteY6" fmla="*/ 657658 h 676708"/>
              <a:gd name="connsiteX7" fmla="*/ 2085975 w 2085975"/>
              <a:gd name="connsiteY7" fmla="*/ 629083 h 676708"/>
              <a:gd name="connsiteX8" fmla="*/ 2066925 w 2085975"/>
              <a:gd name="connsiteY8" fmla="*/ 457633 h 676708"/>
              <a:gd name="connsiteX9" fmla="*/ 2047875 w 2085975"/>
              <a:gd name="connsiteY9" fmla="*/ 429058 h 676708"/>
              <a:gd name="connsiteX10" fmla="*/ 2019300 w 2085975"/>
              <a:gd name="connsiteY10" fmla="*/ 410008 h 676708"/>
              <a:gd name="connsiteX11" fmla="*/ 1952625 w 2085975"/>
              <a:gd name="connsiteY11" fmla="*/ 400483 h 676708"/>
              <a:gd name="connsiteX12" fmla="*/ 1866900 w 2085975"/>
              <a:gd name="connsiteY12" fmla="*/ 390958 h 676708"/>
              <a:gd name="connsiteX13" fmla="*/ 1685925 w 2085975"/>
              <a:gd name="connsiteY13" fmla="*/ 419533 h 676708"/>
              <a:gd name="connsiteX14" fmla="*/ 1628775 w 2085975"/>
              <a:gd name="connsiteY14" fmla="*/ 429058 h 676708"/>
              <a:gd name="connsiteX15" fmla="*/ 1600200 w 2085975"/>
              <a:gd name="connsiteY15" fmla="*/ 438583 h 676708"/>
              <a:gd name="connsiteX16" fmla="*/ 1400175 w 2085975"/>
              <a:gd name="connsiteY16" fmla="*/ 457633 h 676708"/>
              <a:gd name="connsiteX17" fmla="*/ 1266825 w 2085975"/>
              <a:gd name="connsiteY17" fmla="*/ 438583 h 676708"/>
              <a:gd name="connsiteX18" fmla="*/ 1228725 w 2085975"/>
              <a:gd name="connsiteY18" fmla="*/ 429058 h 676708"/>
              <a:gd name="connsiteX19" fmla="*/ 1200150 w 2085975"/>
              <a:gd name="connsiteY19" fmla="*/ 410008 h 676708"/>
              <a:gd name="connsiteX20" fmla="*/ 1152525 w 2085975"/>
              <a:gd name="connsiteY20" fmla="*/ 371908 h 676708"/>
              <a:gd name="connsiteX21" fmla="*/ 1123950 w 2085975"/>
              <a:gd name="connsiteY21" fmla="*/ 352858 h 676708"/>
              <a:gd name="connsiteX22" fmla="*/ 1066800 w 2085975"/>
              <a:gd name="connsiteY22" fmla="*/ 333808 h 676708"/>
              <a:gd name="connsiteX23" fmla="*/ 1038225 w 2085975"/>
              <a:gd name="connsiteY23" fmla="*/ 324283 h 676708"/>
              <a:gd name="connsiteX24" fmla="*/ 981075 w 2085975"/>
              <a:gd name="connsiteY24" fmla="*/ 286183 h 676708"/>
              <a:gd name="connsiteX25" fmla="*/ 962025 w 2085975"/>
              <a:gd name="connsiteY25" fmla="*/ 257608 h 676708"/>
              <a:gd name="connsiteX26" fmla="*/ 933450 w 2085975"/>
              <a:gd name="connsiteY26" fmla="*/ 248083 h 676708"/>
              <a:gd name="connsiteX27" fmla="*/ 904875 w 2085975"/>
              <a:gd name="connsiteY27" fmla="*/ 229033 h 676708"/>
              <a:gd name="connsiteX28" fmla="*/ 866775 w 2085975"/>
              <a:gd name="connsiteY28" fmla="*/ 209983 h 676708"/>
              <a:gd name="connsiteX29" fmla="*/ 847725 w 2085975"/>
              <a:gd name="connsiteY29" fmla="*/ 181408 h 676708"/>
              <a:gd name="connsiteX30" fmla="*/ 800100 w 2085975"/>
              <a:gd name="connsiteY30" fmla="*/ 171883 h 676708"/>
              <a:gd name="connsiteX31" fmla="*/ 771525 w 2085975"/>
              <a:gd name="connsiteY31" fmla="*/ 162358 h 676708"/>
              <a:gd name="connsiteX32" fmla="*/ 714375 w 2085975"/>
              <a:gd name="connsiteY32" fmla="*/ 124258 h 676708"/>
              <a:gd name="connsiteX33" fmla="*/ 676275 w 2085975"/>
              <a:gd name="connsiteY33" fmla="*/ 114733 h 676708"/>
              <a:gd name="connsiteX34" fmla="*/ 619125 w 2085975"/>
              <a:gd name="connsiteY34" fmla="*/ 95683 h 676708"/>
              <a:gd name="connsiteX35" fmla="*/ 590550 w 2085975"/>
              <a:gd name="connsiteY35" fmla="*/ 86158 h 676708"/>
              <a:gd name="connsiteX36" fmla="*/ 504825 w 2085975"/>
              <a:gd name="connsiteY36" fmla="*/ 67108 h 676708"/>
              <a:gd name="connsiteX37" fmla="*/ 447675 w 2085975"/>
              <a:gd name="connsiteY37" fmla="*/ 57583 h 676708"/>
              <a:gd name="connsiteX38" fmla="*/ 361950 w 2085975"/>
              <a:gd name="connsiteY38" fmla="*/ 38533 h 676708"/>
              <a:gd name="connsiteX39" fmla="*/ 247650 w 2085975"/>
              <a:gd name="connsiteY39" fmla="*/ 19483 h 676708"/>
              <a:gd name="connsiteX40" fmla="*/ 47625 w 2085975"/>
              <a:gd name="connsiteY40" fmla="*/ 19483 h 676708"/>
              <a:gd name="connsiteX41" fmla="*/ 38100 w 2085975"/>
              <a:gd name="connsiteY41" fmla="*/ 48058 h 676708"/>
              <a:gd name="connsiteX42" fmla="*/ 19050 w 2085975"/>
              <a:gd name="connsiteY42" fmla="*/ 76633 h 676708"/>
              <a:gd name="connsiteX43" fmla="*/ 0 w 2085975"/>
              <a:gd name="connsiteY43" fmla="*/ 133783 h 676708"/>
              <a:gd name="connsiteX44" fmla="*/ 9525 w 2085975"/>
              <a:gd name="connsiteY44" fmla="*/ 162358 h 676708"/>
              <a:gd name="connsiteX45" fmla="*/ 47625 w 2085975"/>
              <a:gd name="connsiteY45" fmla="*/ 171883 h 676708"/>
              <a:gd name="connsiteX46" fmla="*/ 104775 w 2085975"/>
              <a:gd name="connsiteY46" fmla="*/ 190933 h 676708"/>
              <a:gd name="connsiteX47" fmla="*/ 133350 w 2085975"/>
              <a:gd name="connsiteY47" fmla="*/ 200458 h 676708"/>
              <a:gd name="connsiteX48" fmla="*/ 161925 w 2085975"/>
              <a:gd name="connsiteY48" fmla="*/ 219508 h 676708"/>
              <a:gd name="connsiteX49" fmla="*/ 266700 w 2085975"/>
              <a:gd name="connsiteY49" fmla="*/ 248083 h 676708"/>
              <a:gd name="connsiteX50" fmla="*/ 323850 w 2085975"/>
              <a:gd name="connsiteY50" fmla="*/ 257608 h 676708"/>
              <a:gd name="connsiteX51" fmla="*/ 352425 w 2085975"/>
              <a:gd name="connsiteY51" fmla="*/ 267133 h 676708"/>
              <a:gd name="connsiteX52" fmla="*/ 419100 w 2085975"/>
              <a:gd name="connsiteY52" fmla="*/ 305233 h 676708"/>
              <a:gd name="connsiteX53" fmla="*/ 476250 w 2085975"/>
              <a:gd name="connsiteY53" fmla="*/ 314758 h 676708"/>
              <a:gd name="connsiteX54" fmla="*/ 533400 w 2085975"/>
              <a:gd name="connsiteY54" fmla="*/ 343333 h 676708"/>
              <a:gd name="connsiteX55" fmla="*/ 561975 w 2085975"/>
              <a:gd name="connsiteY55" fmla="*/ 362383 h 676708"/>
              <a:gd name="connsiteX56" fmla="*/ 628650 w 2085975"/>
              <a:gd name="connsiteY56" fmla="*/ 381433 h 676708"/>
              <a:gd name="connsiteX57" fmla="*/ 685800 w 2085975"/>
              <a:gd name="connsiteY57" fmla="*/ 400483 h 676708"/>
              <a:gd name="connsiteX58" fmla="*/ 742950 w 2085975"/>
              <a:gd name="connsiteY58" fmla="*/ 419533 h 676708"/>
              <a:gd name="connsiteX59" fmla="*/ 771525 w 2085975"/>
              <a:gd name="connsiteY59" fmla="*/ 429058 h 676708"/>
              <a:gd name="connsiteX60" fmla="*/ 800100 w 2085975"/>
              <a:gd name="connsiteY60" fmla="*/ 448108 h 676708"/>
              <a:gd name="connsiteX61" fmla="*/ 876300 w 2085975"/>
              <a:gd name="connsiteY61" fmla="*/ 467158 h 676708"/>
              <a:gd name="connsiteX62" fmla="*/ 981075 w 2085975"/>
              <a:gd name="connsiteY62" fmla="*/ 495733 h 676708"/>
              <a:gd name="connsiteX63" fmla="*/ 1066800 w 2085975"/>
              <a:gd name="connsiteY63" fmla="*/ 524308 h 676708"/>
              <a:gd name="connsiteX64" fmla="*/ 1095375 w 2085975"/>
              <a:gd name="connsiteY64" fmla="*/ 533833 h 676708"/>
              <a:gd name="connsiteX65" fmla="*/ 1143000 w 2085975"/>
              <a:gd name="connsiteY65" fmla="*/ 543358 h 676708"/>
              <a:gd name="connsiteX66" fmla="*/ 1200150 w 2085975"/>
              <a:gd name="connsiteY66" fmla="*/ 571933 h 676708"/>
              <a:gd name="connsiteX67" fmla="*/ 1228725 w 2085975"/>
              <a:gd name="connsiteY67" fmla="*/ 581458 h 676708"/>
              <a:gd name="connsiteX68" fmla="*/ 1257300 w 2085975"/>
              <a:gd name="connsiteY68" fmla="*/ 600508 h 676708"/>
              <a:gd name="connsiteX69" fmla="*/ 1314450 w 2085975"/>
              <a:gd name="connsiteY69" fmla="*/ 619558 h 676708"/>
              <a:gd name="connsiteX70" fmla="*/ 1352550 w 2085975"/>
              <a:gd name="connsiteY70" fmla="*/ 638608 h 676708"/>
              <a:gd name="connsiteX71" fmla="*/ 1390650 w 2085975"/>
              <a:gd name="connsiteY71" fmla="*/ 648133 h 676708"/>
              <a:gd name="connsiteX72" fmla="*/ 1495425 w 2085975"/>
              <a:gd name="connsiteY72" fmla="*/ 629083 h 67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85975" h="676708">
                <a:moveTo>
                  <a:pt x="1495425" y="629083"/>
                </a:moveTo>
                <a:cubicBezTo>
                  <a:pt x="1538287" y="627496"/>
                  <a:pt x="1597178" y="633543"/>
                  <a:pt x="1647825" y="638608"/>
                </a:cubicBezTo>
                <a:cubicBezTo>
                  <a:pt x="1660851" y="639911"/>
                  <a:pt x="1673045" y="645791"/>
                  <a:pt x="1685925" y="648133"/>
                </a:cubicBezTo>
                <a:cubicBezTo>
                  <a:pt x="1708014" y="652149"/>
                  <a:pt x="1730455" y="653967"/>
                  <a:pt x="1752600" y="657658"/>
                </a:cubicBezTo>
                <a:cubicBezTo>
                  <a:pt x="1873908" y="677876"/>
                  <a:pt x="1703348" y="656419"/>
                  <a:pt x="1885950" y="676708"/>
                </a:cubicBezTo>
                <a:cubicBezTo>
                  <a:pt x="1936750" y="673533"/>
                  <a:pt x="1987703" y="672248"/>
                  <a:pt x="2038350" y="667183"/>
                </a:cubicBezTo>
                <a:cubicBezTo>
                  <a:pt x="2051376" y="665880"/>
                  <a:pt x="2066228" y="665836"/>
                  <a:pt x="2076450" y="657658"/>
                </a:cubicBezTo>
                <a:cubicBezTo>
                  <a:pt x="2084290" y="651386"/>
                  <a:pt x="2082800" y="638608"/>
                  <a:pt x="2085975" y="629083"/>
                </a:cubicBezTo>
                <a:cubicBezTo>
                  <a:pt x="2084785" y="611232"/>
                  <a:pt x="2089650" y="503083"/>
                  <a:pt x="2066925" y="457633"/>
                </a:cubicBezTo>
                <a:cubicBezTo>
                  <a:pt x="2061805" y="447394"/>
                  <a:pt x="2055970" y="437153"/>
                  <a:pt x="2047875" y="429058"/>
                </a:cubicBezTo>
                <a:cubicBezTo>
                  <a:pt x="2039780" y="420963"/>
                  <a:pt x="2030265" y="413297"/>
                  <a:pt x="2019300" y="410008"/>
                </a:cubicBezTo>
                <a:cubicBezTo>
                  <a:pt x="1997796" y="403557"/>
                  <a:pt x="1974902" y="403268"/>
                  <a:pt x="1952625" y="400483"/>
                </a:cubicBezTo>
                <a:cubicBezTo>
                  <a:pt x="1924096" y="396917"/>
                  <a:pt x="1895475" y="394133"/>
                  <a:pt x="1866900" y="390958"/>
                </a:cubicBezTo>
                <a:lnTo>
                  <a:pt x="1685925" y="419533"/>
                </a:lnTo>
                <a:cubicBezTo>
                  <a:pt x="1666855" y="422584"/>
                  <a:pt x="1647097" y="422951"/>
                  <a:pt x="1628775" y="429058"/>
                </a:cubicBezTo>
                <a:cubicBezTo>
                  <a:pt x="1619250" y="432233"/>
                  <a:pt x="1610078" y="436787"/>
                  <a:pt x="1600200" y="438583"/>
                </a:cubicBezTo>
                <a:cubicBezTo>
                  <a:pt x="1546448" y="448356"/>
                  <a:pt x="1446788" y="454047"/>
                  <a:pt x="1400175" y="457633"/>
                </a:cubicBezTo>
                <a:cubicBezTo>
                  <a:pt x="1355725" y="451283"/>
                  <a:pt x="1311115" y="445965"/>
                  <a:pt x="1266825" y="438583"/>
                </a:cubicBezTo>
                <a:cubicBezTo>
                  <a:pt x="1253912" y="436431"/>
                  <a:pt x="1240757" y="434215"/>
                  <a:pt x="1228725" y="429058"/>
                </a:cubicBezTo>
                <a:cubicBezTo>
                  <a:pt x="1218203" y="424549"/>
                  <a:pt x="1209675" y="416358"/>
                  <a:pt x="1200150" y="410008"/>
                </a:cubicBezTo>
                <a:cubicBezTo>
                  <a:pt x="1168037" y="361838"/>
                  <a:pt x="1198533" y="394912"/>
                  <a:pt x="1152525" y="371908"/>
                </a:cubicBezTo>
                <a:cubicBezTo>
                  <a:pt x="1142286" y="366788"/>
                  <a:pt x="1134411" y="357507"/>
                  <a:pt x="1123950" y="352858"/>
                </a:cubicBezTo>
                <a:cubicBezTo>
                  <a:pt x="1105600" y="344703"/>
                  <a:pt x="1085850" y="340158"/>
                  <a:pt x="1066800" y="333808"/>
                </a:cubicBezTo>
                <a:cubicBezTo>
                  <a:pt x="1057275" y="330633"/>
                  <a:pt x="1046579" y="329852"/>
                  <a:pt x="1038225" y="324283"/>
                </a:cubicBezTo>
                <a:lnTo>
                  <a:pt x="981075" y="286183"/>
                </a:lnTo>
                <a:cubicBezTo>
                  <a:pt x="974725" y="276658"/>
                  <a:pt x="970964" y="264759"/>
                  <a:pt x="962025" y="257608"/>
                </a:cubicBezTo>
                <a:cubicBezTo>
                  <a:pt x="954185" y="251336"/>
                  <a:pt x="942430" y="252573"/>
                  <a:pt x="933450" y="248083"/>
                </a:cubicBezTo>
                <a:cubicBezTo>
                  <a:pt x="923211" y="242963"/>
                  <a:pt x="914814" y="234713"/>
                  <a:pt x="904875" y="229033"/>
                </a:cubicBezTo>
                <a:cubicBezTo>
                  <a:pt x="892547" y="221988"/>
                  <a:pt x="879475" y="216333"/>
                  <a:pt x="866775" y="209983"/>
                </a:cubicBezTo>
                <a:cubicBezTo>
                  <a:pt x="860425" y="200458"/>
                  <a:pt x="857664" y="187088"/>
                  <a:pt x="847725" y="181408"/>
                </a:cubicBezTo>
                <a:cubicBezTo>
                  <a:pt x="833669" y="173376"/>
                  <a:pt x="815806" y="175810"/>
                  <a:pt x="800100" y="171883"/>
                </a:cubicBezTo>
                <a:cubicBezTo>
                  <a:pt x="790360" y="169448"/>
                  <a:pt x="780302" y="167234"/>
                  <a:pt x="771525" y="162358"/>
                </a:cubicBezTo>
                <a:cubicBezTo>
                  <a:pt x="751511" y="151239"/>
                  <a:pt x="736587" y="129811"/>
                  <a:pt x="714375" y="124258"/>
                </a:cubicBezTo>
                <a:cubicBezTo>
                  <a:pt x="701675" y="121083"/>
                  <a:pt x="688814" y="118495"/>
                  <a:pt x="676275" y="114733"/>
                </a:cubicBezTo>
                <a:cubicBezTo>
                  <a:pt x="657041" y="108963"/>
                  <a:pt x="638175" y="102033"/>
                  <a:pt x="619125" y="95683"/>
                </a:cubicBezTo>
                <a:cubicBezTo>
                  <a:pt x="609600" y="92508"/>
                  <a:pt x="600290" y="88593"/>
                  <a:pt x="590550" y="86158"/>
                </a:cubicBezTo>
                <a:cubicBezTo>
                  <a:pt x="549781" y="75966"/>
                  <a:pt x="549164" y="75170"/>
                  <a:pt x="504825" y="67108"/>
                </a:cubicBezTo>
                <a:cubicBezTo>
                  <a:pt x="485824" y="63653"/>
                  <a:pt x="466676" y="61038"/>
                  <a:pt x="447675" y="57583"/>
                </a:cubicBezTo>
                <a:cubicBezTo>
                  <a:pt x="368674" y="43219"/>
                  <a:pt x="430747" y="53821"/>
                  <a:pt x="361950" y="38533"/>
                </a:cubicBezTo>
                <a:cubicBezTo>
                  <a:pt x="311809" y="27391"/>
                  <a:pt x="303311" y="27435"/>
                  <a:pt x="247650" y="19483"/>
                </a:cubicBezTo>
                <a:cubicBezTo>
                  <a:pt x="173845" y="-5119"/>
                  <a:pt x="177389" y="-7836"/>
                  <a:pt x="47625" y="19483"/>
                </a:cubicBezTo>
                <a:cubicBezTo>
                  <a:pt x="37800" y="21551"/>
                  <a:pt x="42590" y="39078"/>
                  <a:pt x="38100" y="48058"/>
                </a:cubicBezTo>
                <a:cubicBezTo>
                  <a:pt x="32980" y="58297"/>
                  <a:pt x="23699" y="66172"/>
                  <a:pt x="19050" y="76633"/>
                </a:cubicBezTo>
                <a:cubicBezTo>
                  <a:pt x="10895" y="94983"/>
                  <a:pt x="0" y="133783"/>
                  <a:pt x="0" y="133783"/>
                </a:cubicBezTo>
                <a:cubicBezTo>
                  <a:pt x="3175" y="143308"/>
                  <a:pt x="1685" y="156086"/>
                  <a:pt x="9525" y="162358"/>
                </a:cubicBezTo>
                <a:cubicBezTo>
                  <a:pt x="19747" y="170536"/>
                  <a:pt x="35086" y="168121"/>
                  <a:pt x="47625" y="171883"/>
                </a:cubicBezTo>
                <a:cubicBezTo>
                  <a:pt x="66859" y="177653"/>
                  <a:pt x="85725" y="184583"/>
                  <a:pt x="104775" y="190933"/>
                </a:cubicBezTo>
                <a:cubicBezTo>
                  <a:pt x="114300" y="194108"/>
                  <a:pt x="124996" y="194889"/>
                  <a:pt x="133350" y="200458"/>
                </a:cubicBezTo>
                <a:cubicBezTo>
                  <a:pt x="142875" y="206808"/>
                  <a:pt x="151464" y="214859"/>
                  <a:pt x="161925" y="219508"/>
                </a:cubicBezTo>
                <a:cubicBezTo>
                  <a:pt x="197976" y="235531"/>
                  <a:pt x="228777" y="241188"/>
                  <a:pt x="266700" y="248083"/>
                </a:cubicBezTo>
                <a:cubicBezTo>
                  <a:pt x="285701" y="251538"/>
                  <a:pt x="304997" y="253418"/>
                  <a:pt x="323850" y="257608"/>
                </a:cubicBezTo>
                <a:cubicBezTo>
                  <a:pt x="333651" y="259786"/>
                  <a:pt x="343445" y="262643"/>
                  <a:pt x="352425" y="267133"/>
                </a:cubicBezTo>
                <a:cubicBezTo>
                  <a:pt x="387500" y="284670"/>
                  <a:pt x="377353" y="292709"/>
                  <a:pt x="419100" y="305233"/>
                </a:cubicBezTo>
                <a:cubicBezTo>
                  <a:pt x="437598" y="310782"/>
                  <a:pt x="457200" y="311583"/>
                  <a:pt x="476250" y="314758"/>
                </a:cubicBezTo>
                <a:cubicBezTo>
                  <a:pt x="558142" y="369353"/>
                  <a:pt x="454530" y="303898"/>
                  <a:pt x="533400" y="343333"/>
                </a:cubicBezTo>
                <a:cubicBezTo>
                  <a:pt x="543639" y="348453"/>
                  <a:pt x="551736" y="357263"/>
                  <a:pt x="561975" y="362383"/>
                </a:cubicBezTo>
                <a:cubicBezTo>
                  <a:pt x="577980" y="370386"/>
                  <a:pt x="613391" y="376855"/>
                  <a:pt x="628650" y="381433"/>
                </a:cubicBezTo>
                <a:cubicBezTo>
                  <a:pt x="647884" y="387203"/>
                  <a:pt x="666750" y="394133"/>
                  <a:pt x="685800" y="400483"/>
                </a:cubicBezTo>
                <a:lnTo>
                  <a:pt x="742950" y="419533"/>
                </a:lnTo>
                <a:cubicBezTo>
                  <a:pt x="752475" y="422708"/>
                  <a:pt x="763171" y="423489"/>
                  <a:pt x="771525" y="429058"/>
                </a:cubicBezTo>
                <a:cubicBezTo>
                  <a:pt x="781050" y="435408"/>
                  <a:pt x="789342" y="444196"/>
                  <a:pt x="800100" y="448108"/>
                </a:cubicBezTo>
                <a:cubicBezTo>
                  <a:pt x="824705" y="457055"/>
                  <a:pt x="851462" y="458879"/>
                  <a:pt x="876300" y="467158"/>
                </a:cubicBezTo>
                <a:cubicBezTo>
                  <a:pt x="1049002" y="524725"/>
                  <a:pt x="832981" y="455344"/>
                  <a:pt x="981075" y="495733"/>
                </a:cubicBezTo>
                <a:lnTo>
                  <a:pt x="1066800" y="524308"/>
                </a:lnTo>
                <a:cubicBezTo>
                  <a:pt x="1076325" y="527483"/>
                  <a:pt x="1085530" y="531864"/>
                  <a:pt x="1095375" y="533833"/>
                </a:cubicBezTo>
                <a:cubicBezTo>
                  <a:pt x="1111250" y="537008"/>
                  <a:pt x="1127294" y="539431"/>
                  <a:pt x="1143000" y="543358"/>
                </a:cubicBezTo>
                <a:cubicBezTo>
                  <a:pt x="1190883" y="555329"/>
                  <a:pt x="1153589" y="548653"/>
                  <a:pt x="1200150" y="571933"/>
                </a:cubicBezTo>
                <a:cubicBezTo>
                  <a:pt x="1209130" y="576423"/>
                  <a:pt x="1219745" y="576968"/>
                  <a:pt x="1228725" y="581458"/>
                </a:cubicBezTo>
                <a:cubicBezTo>
                  <a:pt x="1238964" y="586578"/>
                  <a:pt x="1246839" y="595859"/>
                  <a:pt x="1257300" y="600508"/>
                </a:cubicBezTo>
                <a:cubicBezTo>
                  <a:pt x="1275650" y="608663"/>
                  <a:pt x="1296489" y="610578"/>
                  <a:pt x="1314450" y="619558"/>
                </a:cubicBezTo>
                <a:cubicBezTo>
                  <a:pt x="1327150" y="625908"/>
                  <a:pt x="1339255" y="633622"/>
                  <a:pt x="1352550" y="638608"/>
                </a:cubicBezTo>
                <a:cubicBezTo>
                  <a:pt x="1364807" y="643205"/>
                  <a:pt x="1377770" y="645791"/>
                  <a:pt x="1390650" y="648133"/>
                </a:cubicBezTo>
                <a:cubicBezTo>
                  <a:pt x="1455385" y="659903"/>
                  <a:pt x="1452563" y="630670"/>
                  <a:pt x="1495425" y="629083"/>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77218"/>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distal convoluted tubules and ascending thick limbs of the loop of </a:t>
            </a:r>
            <a:r>
              <a:rPr lang="en-US" sz="32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Henle</a:t>
            </a:r>
            <a:endPar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3" name="TextBox 2"/>
          <p:cNvSpPr txBox="1"/>
          <p:nvPr/>
        </p:nvSpPr>
        <p:spPr>
          <a:xfrm>
            <a:off x="152400" y="1143000"/>
            <a:ext cx="8991600" cy="2385268"/>
          </a:xfrm>
          <a:prstGeom prst="rect">
            <a:avLst/>
          </a:prstGeom>
          <a:noFill/>
        </p:spPr>
        <p:txBody>
          <a:bodyPr wrap="square" rtlCol="0">
            <a:spAutoFit/>
          </a:bodyPr>
          <a:lstStyle/>
          <a:p>
            <a:r>
              <a:rPr lang="en-US" sz="2000" b="1" dirty="0">
                <a:solidFill>
                  <a:srgbClr val="002060"/>
                </a:solidFill>
              </a:rPr>
              <a:t>The characteristics of DCTs and ascending thick limbs in electron micrographs result in characteristic features of these tubules in light micrographs: </a:t>
            </a:r>
          </a:p>
          <a:p>
            <a:endParaRPr lang="en-US" sz="800" b="1" dirty="0">
              <a:solidFill>
                <a:srgbClr val="002060"/>
              </a:solidFill>
            </a:endParaRPr>
          </a:p>
          <a:p>
            <a:r>
              <a:rPr lang="en-US" sz="2000" b="1" u="sng" dirty="0">
                <a:solidFill>
                  <a:srgbClr val="002060"/>
                </a:solidFill>
              </a:rPr>
              <a:t>EM characteristics</a:t>
            </a:r>
            <a:r>
              <a:rPr lang="en-US" sz="2000" b="1" dirty="0">
                <a:solidFill>
                  <a:srgbClr val="002060"/>
                </a:solidFill>
              </a:rPr>
              <a:t>			</a:t>
            </a:r>
            <a:r>
              <a:rPr lang="en-US" sz="2000" b="1" u="sng" dirty="0">
                <a:solidFill>
                  <a:srgbClr val="002060"/>
                </a:solidFill>
              </a:rPr>
              <a:t>Light micrograph characteristics</a:t>
            </a:r>
          </a:p>
          <a:p>
            <a:r>
              <a:rPr lang="en-US" sz="2000" b="1" dirty="0">
                <a:solidFill>
                  <a:srgbClr val="002060"/>
                </a:solidFill>
              </a:rPr>
              <a:t>--small cells				--nuclei close together</a:t>
            </a:r>
          </a:p>
          <a:p>
            <a:r>
              <a:rPr lang="en-US" sz="2000" b="1" dirty="0">
                <a:solidFill>
                  <a:srgbClr val="002060"/>
                </a:solidFill>
              </a:rPr>
              <a:t>--few </a:t>
            </a:r>
            <a:r>
              <a:rPr lang="en-US" sz="2000" b="1" dirty="0" err="1">
                <a:solidFill>
                  <a:srgbClr val="002060"/>
                </a:solidFill>
              </a:rPr>
              <a:t>microvilli</a:t>
            </a:r>
            <a:r>
              <a:rPr lang="en-US" sz="2000" b="1" dirty="0">
                <a:solidFill>
                  <a:srgbClr val="002060"/>
                </a:solidFill>
              </a:rPr>
              <a:t>				--sharp apical surface wide lumen</a:t>
            </a:r>
          </a:p>
          <a:p>
            <a:r>
              <a:rPr lang="en-US" sz="2000" b="1" dirty="0">
                <a:solidFill>
                  <a:srgbClr val="002060"/>
                </a:solidFill>
              </a:rPr>
              <a:t>--numerous mitochondria			--</a:t>
            </a:r>
            <a:r>
              <a:rPr lang="en-US" sz="2000" b="1" dirty="0" err="1">
                <a:solidFill>
                  <a:srgbClr val="002060"/>
                </a:solidFill>
              </a:rPr>
              <a:t>eosinophilic</a:t>
            </a:r>
            <a:r>
              <a:rPr lang="en-US" sz="2000" b="1" dirty="0">
                <a:solidFill>
                  <a:srgbClr val="002060"/>
                </a:solidFill>
              </a:rPr>
              <a:t> cytoplasm</a:t>
            </a:r>
          </a:p>
          <a:p>
            <a:r>
              <a:rPr lang="en-US" sz="2000" b="1" dirty="0">
                <a:solidFill>
                  <a:srgbClr val="002060"/>
                </a:solidFill>
              </a:rPr>
              <a:t>--numerous </a:t>
            </a:r>
            <a:r>
              <a:rPr lang="en-US" sz="2000" b="1" dirty="0" err="1">
                <a:solidFill>
                  <a:srgbClr val="002060"/>
                </a:solidFill>
              </a:rPr>
              <a:t>basolateral</a:t>
            </a:r>
            <a:r>
              <a:rPr lang="en-US" sz="2000" b="1" dirty="0">
                <a:solidFill>
                  <a:srgbClr val="002060"/>
                </a:solidFill>
              </a:rPr>
              <a:t> </a:t>
            </a:r>
            <a:r>
              <a:rPr lang="en-US" sz="2000" b="1" dirty="0" err="1">
                <a:solidFill>
                  <a:srgbClr val="002060"/>
                </a:solidFill>
              </a:rPr>
              <a:t>infoldings</a:t>
            </a:r>
            <a:r>
              <a:rPr lang="en-US" sz="2000" b="1" dirty="0">
                <a:solidFill>
                  <a:srgbClr val="002060"/>
                </a:solidFill>
              </a:rPr>
              <a:t>		--borders between cells not apparent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itl-web1\com\LabManuals\MA\VLM\Lab17\SL116b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84842"/>
            <a:ext cx="7467600" cy="5600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9144000" cy="1077218"/>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distal convoluted tubules and ascending thick limbs of the loop of </a:t>
            </a:r>
            <a:r>
              <a:rPr lang="en-US" sz="32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Henle</a:t>
            </a:r>
            <a:endPar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3" name="TextBox 2"/>
          <p:cNvSpPr txBox="1"/>
          <p:nvPr/>
        </p:nvSpPr>
        <p:spPr>
          <a:xfrm>
            <a:off x="0" y="914400"/>
            <a:ext cx="8991600" cy="1261884"/>
          </a:xfrm>
          <a:prstGeom prst="rect">
            <a:avLst/>
          </a:prstGeom>
          <a:noFill/>
        </p:spPr>
        <p:txBody>
          <a:bodyPr wrap="square" rtlCol="0">
            <a:spAutoFit/>
          </a:bodyPr>
          <a:lstStyle/>
          <a:p>
            <a:r>
              <a:rPr lang="en-US" sz="2000" b="1" u="sng" dirty="0">
                <a:solidFill>
                  <a:srgbClr val="002060"/>
                </a:solidFill>
              </a:rPr>
              <a:t>Light micrograph characteristics</a:t>
            </a:r>
          </a:p>
          <a:p>
            <a:r>
              <a:rPr lang="en-US" sz="1400" b="1" dirty="0">
                <a:solidFill>
                  <a:srgbClr val="002060"/>
                </a:solidFill>
              </a:rPr>
              <a:t>--nuclei close together</a:t>
            </a:r>
          </a:p>
          <a:p>
            <a:r>
              <a:rPr lang="en-US" sz="1400" b="1" dirty="0">
                <a:solidFill>
                  <a:srgbClr val="002060"/>
                </a:solidFill>
              </a:rPr>
              <a:t>--sharp apical surface, wide lumen</a:t>
            </a:r>
          </a:p>
          <a:p>
            <a:r>
              <a:rPr lang="en-US" sz="1400" b="1" dirty="0">
                <a:solidFill>
                  <a:srgbClr val="002060"/>
                </a:solidFill>
              </a:rPr>
              <a:t>--</a:t>
            </a:r>
            <a:r>
              <a:rPr lang="en-US" sz="1400" b="1" dirty="0" err="1">
                <a:solidFill>
                  <a:srgbClr val="002060"/>
                </a:solidFill>
              </a:rPr>
              <a:t>eosinophilic</a:t>
            </a:r>
            <a:r>
              <a:rPr lang="en-US" sz="1400" b="1" dirty="0">
                <a:solidFill>
                  <a:srgbClr val="002060"/>
                </a:solidFill>
              </a:rPr>
              <a:t> cytoplasm</a:t>
            </a:r>
          </a:p>
          <a:p>
            <a:r>
              <a:rPr lang="en-US" sz="1400" b="1" dirty="0">
                <a:solidFill>
                  <a:srgbClr val="002060"/>
                </a:solidFill>
              </a:rPr>
              <a:t>--borders between cells not apparent</a:t>
            </a:r>
          </a:p>
        </p:txBody>
      </p:sp>
      <p:sp>
        <p:nvSpPr>
          <p:cNvPr id="6" name="TextBox 5"/>
          <p:cNvSpPr txBox="1"/>
          <p:nvPr/>
        </p:nvSpPr>
        <p:spPr>
          <a:xfrm>
            <a:off x="4114800" y="1143000"/>
            <a:ext cx="5029200" cy="923330"/>
          </a:xfrm>
          <a:prstGeom prst="rect">
            <a:avLst/>
          </a:prstGeom>
          <a:solidFill>
            <a:srgbClr val="0070C0"/>
          </a:solidFill>
        </p:spPr>
        <p:txBody>
          <a:bodyPr wrap="square" rtlCol="0">
            <a:spAutoFit/>
          </a:bodyPr>
          <a:lstStyle/>
          <a:p>
            <a:r>
              <a:rPr lang="en-US" b="1" dirty="0">
                <a:solidFill>
                  <a:srgbClr val="FFFF00"/>
                </a:solidFill>
                <a:latin typeface="Tempus Sans ITC" pitchFamily="82" charset="0"/>
              </a:rPr>
              <a:t>In light micrographs of the pars </a:t>
            </a:r>
            <a:r>
              <a:rPr lang="en-US" b="1" dirty="0" err="1">
                <a:solidFill>
                  <a:srgbClr val="FFFF00"/>
                </a:solidFill>
                <a:latin typeface="Tempus Sans ITC" pitchFamily="82" charset="0"/>
              </a:rPr>
              <a:t>convoluta</a:t>
            </a:r>
            <a:r>
              <a:rPr lang="en-US" b="1" dirty="0">
                <a:solidFill>
                  <a:srgbClr val="FFFF00"/>
                </a:solidFill>
                <a:latin typeface="Tempus Sans ITC" pitchFamily="82" charset="0"/>
              </a:rPr>
              <a:t>, note the histological features of the distal convoluted tubules outlined in yellow. </a:t>
            </a:r>
          </a:p>
        </p:txBody>
      </p:sp>
      <p:sp>
        <p:nvSpPr>
          <p:cNvPr id="5" name="Freeform 4"/>
          <p:cNvSpPr/>
          <p:nvPr/>
        </p:nvSpPr>
        <p:spPr>
          <a:xfrm>
            <a:off x="6172200" y="2286000"/>
            <a:ext cx="1244906" cy="608095"/>
          </a:xfrm>
          <a:custGeom>
            <a:avLst/>
            <a:gdLst>
              <a:gd name="connsiteX0" fmla="*/ 859316 w 1244906"/>
              <a:gd name="connsiteY0" fmla="*/ 13726 h 608095"/>
              <a:gd name="connsiteX1" fmla="*/ 473726 w 1244906"/>
              <a:gd name="connsiteY1" fmla="*/ 24743 h 608095"/>
              <a:gd name="connsiteX2" fmla="*/ 132203 w 1244906"/>
              <a:gd name="connsiteY2" fmla="*/ 35760 h 608095"/>
              <a:gd name="connsiteX3" fmla="*/ 66101 w 1244906"/>
              <a:gd name="connsiteY3" fmla="*/ 68810 h 608095"/>
              <a:gd name="connsiteX4" fmla="*/ 55085 w 1244906"/>
              <a:gd name="connsiteY4" fmla="*/ 101861 h 608095"/>
              <a:gd name="connsiteX5" fmla="*/ 11017 w 1244906"/>
              <a:gd name="connsiteY5" fmla="*/ 167962 h 608095"/>
              <a:gd name="connsiteX6" fmla="*/ 0 w 1244906"/>
              <a:gd name="connsiteY6" fmla="*/ 201013 h 608095"/>
              <a:gd name="connsiteX7" fmla="*/ 77118 w 1244906"/>
              <a:gd name="connsiteY7" fmla="*/ 300165 h 608095"/>
              <a:gd name="connsiteX8" fmla="*/ 110169 w 1244906"/>
              <a:gd name="connsiteY8" fmla="*/ 322198 h 608095"/>
              <a:gd name="connsiteX9" fmla="*/ 143220 w 1244906"/>
              <a:gd name="connsiteY9" fmla="*/ 344232 h 608095"/>
              <a:gd name="connsiteX10" fmla="*/ 198304 w 1244906"/>
              <a:gd name="connsiteY10" fmla="*/ 399316 h 608095"/>
              <a:gd name="connsiteX11" fmla="*/ 220338 w 1244906"/>
              <a:gd name="connsiteY11" fmla="*/ 432367 h 608095"/>
              <a:gd name="connsiteX12" fmla="*/ 286439 w 1244906"/>
              <a:gd name="connsiteY12" fmla="*/ 476434 h 608095"/>
              <a:gd name="connsiteX13" fmla="*/ 319489 w 1244906"/>
              <a:gd name="connsiteY13" fmla="*/ 498468 h 608095"/>
              <a:gd name="connsiteX14" fmla="*/ 374574 w 1244906"/>
              <a:gd name="connsiteY14" fmla="*/ 509485 h 608095"/>
              <a:gd name="connsiteX15" fmla="*/ 407624 w 1244906"/>
              <a:gd name="connsiteY15" fmla="*/ 531519 h 608095"/>
              <a:gd name="connsiteX16" fmla="*/ 528810 w 1244906"/>
              <a:gd name="connsiteY16" fmla="*/ 564569 h 608095"/>
              <a:gd name="connsiteX17" fmla="*/ 727114 w 1244906"/>
              <a:gd name="connsiteY17" fmla="*/ 586603 h 608095"/>
              <a:gd name="connsiteX18" fmla="*/ 991518 w 1244906"/>
              <a:gd name="connsiteY18" fmla="*/ 586603 h 608095"/>
              <a:gd name="connsiteX19" fmla="*/ 1057620 w 1244906"/>
              <a:gd name="connsiteY19" fmla="*/ 564569 h 608095"/>
              <a:gd name="connsiteX20" fmla="*/ 1156771 w 1244906"/>
              <a:gd name="connsiteY20" fmla="*/ 487451 h 608095"/>
              <a:gd name="connsiteX21" fmla="*/ 1178805 w 1244906"/>
              <a:gd name="connsiteY21" fmla="*/ 454401 h 608095"/>
              <a:gd name="connsiteX22" fmla="*/ 1211856 w 1244906"/>
              <a:gd name="connsiteY22" fmla="*/ 432367 h 608095"/>
              <a:gd name="connsiteX23" fmla="*/ 1233889 w 1244906"/>
              <a:gd name="connsiteY23" fmla="*/ 366266 h 608095"/>
              <a:gd name="connsiteX24" fmla="*/ 1244906 w 1244906"/>
              <a:gd name="connsiteY24" fmla="*/ 333215 h 608095"/>
              <a:gd name="connsiteX25" fmla="*/ 1222873 w 1244906"/>
              <a:gd name="connsiteY25" fmla="*/ 201013 h 608095"/>
              <a:gd name="connsiteX26" fmla="*/ 1200839 w 1244906"/>
              <a:gd name="connsiteY26" fmla="*/ 134912 h 608095"/>
              <a:gd name="connsiteX27" fmla="*/ 1134738 w 1244906"/>
              <a:gd name="connsiteY27" fmla="*/ 101861 h 608095"/>
              <a:gd name="connsiteX28" fmla="*/ 1101687 w 1244906"/>
              <a:gd name="connsiteY28" fmla="*/ 79827 h 608095"/>
              <a:gd name="connsiteX29" fmla="*/ 1057620 w 1244906"/>
              <a:gd name="connsiteY29" fmla="*/ 68810 h 608095"/>
              <a:gd name="connsiteX30" fmla="*/ 991518 w 1244906"/>
              <a:gd name="connsiteY30" fmla="*/ 46777 h 608095"/>
              <a:gd name="connsiteX31" fmla="*/ 947451 w 1244906"/>
              <a:gd name="connsiteY31" fmla="*/ 35760 h 608095"/>
              <a:gd name="connsiteX32" fmla="*/ 859316 w 1244906"/>
              <a:gd name="connsiteY32" fmla="*/ 13726 h 608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44906" h="608095">
                <a:moveTo>
                  <a:pt x="859316" y="13726"/>
                </a:moveTo>
                <a:cubicBezTo>
                  <a:pt x="674721" y="-17040"/>
                  <a:pt x="878567" y="11683"/>
                  <a:pt x="473726" y="24743"/>
                </a:cubicBezTo>
                <a:lnTo>
                  <a:pt x="132203" y="35760"/>
                </a:lnTo>
                <a:cubicBezTo>
                  <a:pt x="110432" y="43017"/>
                  <a:pt x="81632" y="49396"/>
                  <a:pt x="66101" y="68810"/>
                </a:cubicBezTo>
                <a:cubicBezTo>
                  <a:pt x="58847" y="77878"/>
                  <a:pt x="60725" y="91710"/>
                  <a:pt x="55085" y="101861"/>
                </a:cubicBezTo>
                <a:cubicBezTo>
                  <a:pt x="42225" y="125010"/>
                  <a:pt x="11017" y="167962"/>
                  <a:pt x="11017" y="167962"/>
                </a:cubicBezTo>
                <a:cubicBezTo>
                  <a:pt x="7345" y="178979"/>
                  <a:pt x="0" y="189400"/>
                  <a:pt x="0" y="201013"/>
                </a:cubicBezTo>
                <a:cubicBezTo>
                  <a:pt x="0" y="271256"/>
                  <a:pt x="18362" y="260995"/>
                  <a:pt x="77118" y="300165"/>
                </a:cubicBezTo>
                <a:lnTo>
                  <a:pt x="110169" y="322198"/>
                </a:lnTo>
                <a:lnTo>
                  <a:pt x="143220" y="344232"/>
                </a:lnTo>
                <a:cubicBezTo>
                  <a:pt x="201972" y="432364"/>
                  <a:pt x="124861" y="325875"/>
                  <a:pt x="198304" y="399316"/>
                </a:cubicBezTo>
                <a:cubicBezTo>
                  <a:pt x="207667" y="408679"/>
                  <a:pt x="210373" y="423648"/>
                  <a:pt x="220338" y="432367"/>
                </a:cubicBezTo>
                <a:cubicBezTo>
                  <a:pt x="240267" y="449805"/>
                  <a:pt x="264405" y="461745"/>
                  <a:pt x="286439" y="476434"/>
                </a:cubicBezTo>
                <a:cubicBezTo>
                  <a:pt x="297456" y="483779"/>
                  <a:pt x="306506" y="495871"/>
                  <a:pt x="319489" y="498468"/>
                </a:cubicBezTo>
                <a:lnTo>
                  <a:pt x="374574" y="509485"/>
                </a:lnTo>
                <a:cubicBezTo>
                  <a:pt x="385591" y="516830"/>
                  <a:pt x="395525" y="526141"/>
                  <a:pt x="407624" y="531519"/>
                </a:cubicBezTo>
                <a:cubicBezTo>
                  <a:pt x="459218" y="554450"/>
                  <a:pt x="476969" y="553049"/>
                  <a:pt x="528810" y="564569"/>
                </a:cubicBezTo>
                <a:cubicBezTo>
                  <a:pt x="640218" y="589326"/>
                  <a:pt x="498757" y="570292"/>
                  <a:pt x="727114" y="586603"/>
                </a:cubicBezTo>
                <a:cubicBezTo>
                  <a:pt x="828187" y="620295"/>
                  <a:pt x="783272" y="609742"/>
                  <a:pt x="991518" y="586603"/>
                </a:cubicBezTo>
                <a:cubicBezTo>
                  <a:pt x="1014602" y="584038"/>
                  <a:pt x="1057620" y="564569"/>
                  <a:pt x="1057620" y="564569"/>
                </a:cubicBezTo>
                <a:cubicBezTo>
                  <a:pt x="1131932" y="490257"/>
                  <a:pt x="1094160" y="508322"/>
                  <a:pt x="1156771" y="487451"/>
                </a:cubicBezTo>
                <a:cubicBezTo>
                  <a:pt x="1164116" y="476434"/>
                  <a:pt x="1169442" y="463763"/>
                  <a:pt x="1178805" y="454401"/>
                </a:cubicBezTo>
                <a:cubicBezTo>
                  <a:pt x="1188168" y="445038"/>
                  <a:pt x="1204838" y="443595"/>
                  <a:pt x="1211856" y="432367"/>
                </a:cubicBezTo>
                <a:cubicBezTo>
                  <a:pt x="1224165" y="412672"/>
                  <a:pt x="1226545" y="388300"/>
                  <a:pt x="1233889" y="366266"/>
                </a:cubicBezTo>
                <a:lnTo>
                  <a:pt x="1244906" y="333215"/>
                </a:lnTo>
                <a:cubicBezTo>
                  <a:pt x="1240179" y="300124"/>
                  <a:pt x="1232536" y="236445"/>
                  <a:pt x="1222873" y="201013"/>
                </a:cubicBezTo>
                <a:cubicBezTo>
                  <a:pt x="1216762" y="178606"/>
                  <a:pt x="1220164" y="147795"/>
                  <a:pt x="1200839" y="134912"/>
                </a:cubicBezTo>
                <a:cubicBezTo>
                  <a:pt x="1106118" y="71765"/>
                  <a:pt x="1225962" y="147474"/>
                  <a:pt x="1134738" y="101861"/>
                </a:cubicBezTo>
                <a:cubicBezTo>
                  <a:pt x="1122895" y="95939"/>
                  <a:pt x="1113857" y="85043"/>
                  <a:pt x="1101687" y="79827"/>
                </a:cubicBezTo>
                <a:cubicBezTo>
                  <a:pt x="1087770" y="73863"/>
                  <a:pt x="1072123" y="73161"/>
                  <a:pt x="1057620" y="68810"/>
                </a:cubicBezTo>
                <a:cubicBezTo>
                  <a:pt x="1035374" y="62136"/>
                  <a:pt x="1014050" y="52410"/>
                  <a:pt x="991518" y="46777"/>
                </a:cubicBezTo>
                <a:cubicBezTo>
                  <a:pt x="976829" y="43105"/>
                  <a:pt x="961954" y="40111"/>
                  <a:pt x="947451" y="35760"/>
                </a:cubicBezTo>
                <a:cubicBezTo>
                  <a:pt x="850780" y="6758"/>
                  <a:pt x="913746" y="13726"/>
                  <a:pt x="859316" y="13726"/>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902506" y="3040655"/>
            <a:ext cx="782198" cy="1200839"/>
          </a:xfrm>
          <a:custGeom>
            <a:avLst/>
            <a:gdLst>
              <a:gd name="connsiteX0" fmla="*/ 716096 w 815248"/>
              <a:gd name="connsiteY0" fmla="*/ 572878 h 1200839"/>
              <a:gd name="connsiteX1" fmla="*/ 683046 w 815248"/>
              <a:gd name="connsiteY1" fmla="*/ 484743 h 1200839"/>
              <a:gd name="connsiteX2" fmla="*/ 661012 w 815248"/>
              <a:gd name="connsiteY2" fmla="*/ 385591 h 1200839"/>
              <a:gd name="connsiteX3" fmla="*/ 649995 w 815248"/>
              <a:gd name="connsiteY3" fmla="*/ 352540 h 1200839"/>
              <a:gd name="connsiteX4" fmla="*/ 627961 w 815248"/>
              <a:gd name="connsiteY4" fmla="*/ 275422 h 1200839"/>
              <a:gd name="connsiteX5" fmla="*/ 583894 w 815248"/>
              <a:gd name="connsiteY5" fmla="*/ 209321 h 1200839"/>
              <a:gd name="connsiteX6" fmla="*/ 550843 w 815248"/>
              <a:gd name="connsiteY6" fmla="*/ 143220 h 1200839"/>
              <a:gd name="connsiteX7" fmla="*/ 517793 w 815248"/>
              <a:gd name="connsiteY7" fmla="*/ 110169 h 1200839"/>
              <a:gd name="connsiteX8" fmla="*/ 462708 w 815248"/>
              <a:gd name="connsiteY8" fmla="*/ 66102 h 1200839"/>
              <a:gd name="connsiteX9" fmla="*/ 363557 w 815248"/>
              <a:gd name="connsiteY9" fmla="*/ 22034 h 1200839"/>
              <a:gd name="connsiteX10" fmla="*/ 330506 w 815248"/>
              <a:gd name="connsiteY10" fmla="*/ 11017 h 1200839"/>
              <a:gd name="connsiteX11" fmla="*/ 297455 w 815248"/>
              <a:gd name="connsiteY11" fmla="*/ 0 h 1200839"/>
              <a:gd name="connsiteX12" fmla="*/ 176270 w 815248"/>
              <a:gd name="connsiteY12" fmla="*/ 11017 h 1200839"/>
              <a:gd name="connsiteX13" fmla="*/ 143219 w 815248"/>
              <a:gd name="connsiteY13" fmla="*/ 33051 h 1200839"/>
              <a:gd name="connsiteX14" fmla="*/ 77118 w 815248"/>
              <a:gd name="connsiteY14" fmla="*/ 99152 h 1200839"/>
              <a:gd name="connsiteX15" fmla="*/ 11017 w 815248"/>
              <a:gd name="connsiteY15" fmla="*/ 231355 h 1200839"/>
              <a:gd name="connsiteX16" fmla="*/ 0 w 815248"/>
              <a:gd name="connsiteY16" fmla="*/ 264405 h 1200839"/>
              <a:gd name="connsiteX17" fmla="*/ 11017 w 815248"/>
              <a:gd name="connsiteY17" fmla="*/ 341523 h 1200839"/>
              <a:gd name="connsiteX18" fmla="*/ 33051 w 815248"/>
              <a:gd name="connsiteY18" fmla="*/ 374574 h 1200839"/>
              <a:gd name="connsiteX19" fmla="*/ 66101 w 815248"/>
              <a:gd name="connsiteY19" fmla="*/ 440675 h 1200839"/>
              <a:gd name="connsiteX20" fmla="*/ 88135 w 815248"/>
              <a:gd name="connsiteY20" fmla="*/ 506776 h 1200839"/>
              <a:gd name="connsiteX21" fmla="*/ 99152 w 815248"/>
              <a:gd name="connsiteY21" fmla="*/ 561861 h 1200839"/>
              <a:gd name="connsiteX22" fmla="*/ 121186 w 815248"/>
              <a:gd name="connsiteY22" fmla="*/ 627962 h 1200839"/>
              <a:gd name="connsiteX23" fmla="*/ 132202 w 815248"/>
              <a:gd name="connsiteY23" fmla="*/ 661012 h 1200839"/>
              <a:gd name="connsiteX24" fmla="*/ 143219 w 815248"/>
              <a:gd name="connsiteY24" fmla="*/ 694063 h 1200839"/>
              <a:gd name="connsiteX25" fmla="*/ 154236 w 815248"/>
              <a:gd name="connsiteY25" fmla="*/ 727114 h 1200839"/>
              <a:gd name="connsiteX26" fmla="*/ 176270 w 815248"/>
              <a:gd name="connsiteY26" fmla="*/ 760164 h 1200839"/>
              <a:gd name="connsiteX27" fmla="*/ 198304 w 815248"/>
              <a:gd name="connsiteY27" fmla="*/ 826265 h 1200839"/>
              <a:gd name="connsiteX28" fmla="*/ 253388 w 815248"/>
              <a:gd name="connsiteY28" fmla="*/ 892367 h 1200839"/>
              <a:gd name="connsiteX29" fmla="*/ 297455 w 815248"/>
              <a:gd name="connsiteY29" fmla="*/ 958468 h 1200839"/>
              <a:gd name="connsiteX30" fmla="*/ 341523 w 815248"/>
              <a:gd name="connsiteY30" fmla="*/ 1024569 h 1200839"/>
              <a:gd name="connsiteX31" fmla="*/ 374574 w 815248"/>
              <a:gd name="connsiteY31" fmla="*/ 1090670 h 1200839"/>
              <a:gd name="connsiteX32" fmla="*/ 407624 w 815248"/>
              <a:gd name="connsiteY32" fmla="*/ 1123721 h 1200839"/>
              <a:gd name="connsiteX33" fmla="*/ 429658 w 815248"/>
              <a:gd name="connsiteY33" fmla="*/ 1156772 h 1200839"/>
              <a:gd name="connsiteX34" fmla="*/ 495759 w 815248"/>
              <a:gd name="connsiteY34" fmla="*/ 1200839 h 1200839"/>
              <a:gd name="connsiteX35" fmla="*/ 638978 w 815248"/>
              <a:gd name="connsiteY35" fmla="*/ 1189822 h 1200839"/>
              <a:gd name="connsiteX36" fmla="*/ 705080 w 815248"/>
              <a:gd name="connsiteY36" fmla="*/ 1167788 h 1200839"/>
              <a:gd name="connsiteX37" fmla="*/ 749147 w 815248"/>
              <a:gd name="connsiteY37" fmla="*/ 1090670 h 1200839"/>
              <a:gd name="connsiteX38" fmla="*/ 771181 w 815248"/>
              <a:gd name="connsiteY38" fmla="*/ 1057620 h 1200839"/>
              <a:gd name="connsiteX39" fmla="*/ 782198 w 815248"/>
              <a:gd name="connsiteY39" fmla="*/ 1002535 h 1200839"/>
              <a:gd name="connsiteX40" fmla="*/ 804231 w 815248"/>
              <a:gd name="connsiteY40" fmla="*/ 969485 h 1200839"/>
              <a:gd name="connsiteX41" fmla="*/ 815248 w 815248"/>
              <a:gd name="connsiteY41" fmla="*/ 936434 h 1200839"/>
              <a:gd name="connsiteX42" fmla="*/ 793214 w 815248"/>
              <a:gd name="connsiteY42" fmla="*/ 771181 h 1200839"/>
              <a:gd name="connsiteX43" fmla="*/ 771181 w 815248"/>
              <a:gd name="connsiteY43" fmla="*/ 738131 h 1200839"/>
              <a:gd name="connsiteX44" fmla="*/ 749147 w 815248"/>
              <a:gd name="connsiteY44" fmla="*/ 672029 h 1200839"/>
              <a:gd name="connsiteX45" fmla="*/ 727113 w 815248"/>
              <a:gd name="connsiteY45" fmla="*/ 605928 h 1200839"/>
              <a:gd name="connsiteX46" fmla="*/ 716096 w 815248"/>
              <a:gd name="connsiteY46" fmla="*/ 572878 h 1200839"/>
              <a:gd name="connsiteX47" fmla="*/ 694063 w 815248"/>
              <a:gd name="connsiteY47" fmla="*/ 506776 h 12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15248" h="1200839">
                <a:moveTo>
                  <a:pt x="716096" y="572878"/>
                </a:moveTo>
                <a:cubicBezTo>
                  <a:pt x="704460" y="543787"/>
                  <a:pt x="691679" y="514959"/>
                  <a:pt x="683046" y="484743"/>
                </a:cubicBezTo>
                <a:cubicBezTo>
                  <a:pt x="660429" y="405584"/>
                  <a:pt x="683728" y="476453"/>
                  <a:pt x="661012" y="385591"/>
                </a:cubicBezTo>
                <a:cubicBezTo>
                  <a:pt x="658195" y="374325"/>
                  <a:pt x="653185" y="363706"/>
                  <a:pt x="649995" y="352540"/>
                </a:cubicBezTo>
                <a:cubicBezTo>
                  <a:pt x="646639" y="340795"/>
                  <a:pt x="635730" y="289406"/>
                  <a:pt x="627961" y="275422"/>
                </a:cubicBezTo>
                <a:cubicBezTo>
                  <a:pt x="615101" y="252273"/>
                  <a:pt x="592268" y="234443"/>
                  <a:pt x="583894" y="209321"/>
                </a:cubicBezTo>
                <a:cubicBezTo>
                  <a:pt x="572852" y="176195"/>
                  <a:pt x="574574" y="171697"/>
                  <a:pt x="550843" y="143220"/>
                </a:cubicBezTo>
                <a:cubicBezTo>
                  <a:pt x="540869" y="131251"/>
                  <a:pt x="527767" y="122138"/>
                  <a:pt x="517793" y="110169"/>
                </a:cubicBezTo>
                <a:cubicBezTo>
                  <a:pt x="479462" y="64171"/>
                  <a:pt x="516964" y="84186"/>
                  <a:pt x="462708" y="66102"/>
                </a:cubicBezTo>
                <a:cubicBezTo>
                  <a:pt x="410334" y="31185"/>
                  <a:pt x="442219" y="48255"/>
                  <a:pt x="363557" y="22034"/>
                </a:cubicBezTo>
                <a:lnTo>
                  <a:pt x="330506" y="11017"/>
                </a:lnTo>
                <a:lnTo>
                  <a:pt x="297455" y="0"/>
                </a:lnTo>
                <a:cubicBezTo>
                  <a:pt x="257060" y="3672"/>
                  <a:pt x="215931" y="2518"/>
                  <a:pt x="176270" y="11017"/>
                </a:cubicBezTo>
                <a:cubicBezTo>
                  <a:pt x="163323" y="13791"/>
                  <a:pt x="153115" y="24254"/>
                  <a:pt x="143219" y="33051"/>
                </a:cubicBezTo>
                <a:cubicBezTo>
                  <a:pt x="119929" y="53753"/>
                  <a:pt x="94403" y="73225"/>
                  <a:pt x="77118" y="99152"/>
                </a:cubicBezTo>
                <a:cubicBezTo>
                  <a:pt x="20167" y="184579"/>
                  <a:pt x="41426" y="140130"/>
                  <a:pt x="11017" y="231355"/>
                </a:cubicBezTo>
                <a:lnTo>
                  <a:pt x="0" y="264405"/>
                </a:lnTo>
                <a:cubicBezTo>
                  <a:pt x="3672" y="290111"/>
                  <a:pt x="3555" y="316651"/>
                  <a:pt x="11017" y="341523"/>
                </a:cubicBezTo>
                <a:cubicBezTo>
                  <a:pt x="14822" y="354205"/>
                  <a:pt x="27130" y="362731"/>
                  <a:pt x="33051" y="374574"/>
                </a:cubicBezTo>
                <a:cubicBezTo>
                  <a:pt x="78659" y="465793"/>
                  <a:pt x="2958" y="345964"/>
                  <a:pt x="66101" y="440675"/>
                </a:cubicBezTo>
                <a:cubicBezTo>
                  <a:pt x="73446" y="462709"/>
                  <a:pt x="83580" y="484001"/>
                  <a:pt x="88135" y="506776"/>
                </a:cubicBezTo>
                <a:cubicBezTo>
                  <a:pt x="91807" y="525138"/>
                  <a:pt x="94225" y="543796"/>
                  <a:pt x="99152" y="561861"/>
                </a:cubicBezTo>
                <a:cubicBezTo>
                  <a:pt x="105263" y="584268"/>
                  <a:pt x="113842" y="605928"/>
                  <a:pt x="121186" y="627962"/>
                </a:cubicBezTo>
                <a:lnTo>
                  <a:pt x="132202" y="661012"/>
                </a:lnTo>
                <a:lnTo>
                  <a:pt x="143219" y="694063"/>
                </a:lnTo>
                <a:cubicBezTo>
                  <a:pt x="146891" y="705080"/>
                  <a:pt x="147794" y="717452"/>
                  <a:pt x="154236" y="727114"/>
                </a:cubicBezTo>
                <a:lnTo>
                  <a:pt x="176270" y="760164"/>
                </a:lnTo>
                <a:cubicBezTo>
                  <a:pt x="183615" y="782198"/>
                  <a:pt x="185421" y="806940"/>
                  <a:pt x="198304" y="826265"/>
                </a:cubicBezTo>
                <a:cubicBezTo>
                  <a:pt x="277024" y="944351"/>
                  <a:pt x="154439" y="765147"/>
                  <a:pt x="253388" y="892367"/>
                </a:cubicBezTo>
                <a:cubicBezTo>
                  <a:pt x="269646" y="913270"/>
                  <a:pt x="282766" y="936434"/>
                  <a:pt x="297455" y="958468"/>
                </a:cubicBezTo>
                <a:lnTo>
                  <a:pt x="341523" y="1024569"/>
                </a:lnTo>
                <a:cubicBezTo>
                  <a:pt x="352565" y="1057695"/>
                  <a:pt x="350843" y="1062193"/>
                  <a:pt x="374574" y="1090670"/>
                </a:cubicBezTo>
                <a:cubicBezTo>
                  <a:pt x="384548" y="1102639"/>
                  <a:pt x="397650" y="1111752"/>
                  <a:pt x="407624" y="1123721"/>
                </a:cubicBezTo>
                <a:cubicBezTo>
                  <a:pt x="416100" y="1133893"/>
                  <a:pt x="419693" y="1148053"/>
                  <a:pt x="429658" y="1156772"/>
                </a:cubicBezTo>
                <a:cubicBezTo>
                  <a:pt x="449587" y="1174210"/>
                  <a:pt x="495759" y="1200839"/>
                  <a:pt x="495759" y="1200839"/>
                </a:cubicBezTo>
                <a:cubicBezTo>
                  <a:pt x="543499" y="1197167"/>
                  <a:pt x="591683" y="1197290"/>
                  <a:pt x="638978" y="1189822"/>
                </a:cubicBezTo>
                <a:cubicBezTo>
                  <a:pt x="661920" y="1186200"/>
                  <a:pt x="705080" y="1167788"/>
                  <a:pt x="705080" y="1167788"/>
                </a:cubicBezTo>
                <a:cubicBezTo>
                  <a:pt x="758766" y="1087257"/>
                  <a:pt x="693229" y="1188525"/>
                  <a:pt x="749147" y="1090670"/>
                </a:cubicBezTo>
                <a:cubicBezTo>
                  <a:pt x="755716" y="1079174"/>
                  <a:pt x="763836" y="1068637"/>
                  <a:pt x="771181" y="1057620"/>
                </a:cubicBezTo>
                <a:cubicBezTo>
                  <a:pt x="774853" y="1039258"/>
                  <a:pt x="775623" y="1020068"/>
                  <a:pt x="782198" y="1002535"/>
                </a:cubicBezTo>
                <a:cubicBezTo>
                  <a:pt x="786847" y="990138"/>
                  <a:pt x="798310" y="981328"/>
                  <a:pt x="804231" y="969485"/>
                </a:cubicBezTo>
                <a:cubicBezTo>
                  <a:pt x="809424" y="959098"/>
                  <a:pt x="811576" y="947451"/>
                  <a:pt x="815248" y="936434"/>
                </a:cubicBezTo>
                <a:cubicBezTo>
                  <a:pt x="813604" y="918347"/>
                  <a:pt x="810058" y="810485"/>
                  <a:pt x="793214" y="771181"/>
                </a:cubicBezTo>
                <a:cubicBezTo>
                  <a:pt x="787998" y="759011"/>
                  <a:pt x="776558" y="750230"/>
                  <a:pt x="771181" y="738131"/>
                </a:cubicBezTo>
                <a:cubicBezTo>
                  <a:pt x="761748" y="716907"/>
                  <a:pt x="756492" y="694063"/>
                  <a:pt x="749147" y="672029"/>
                </a:cubicBezTo>
                <a:lnTo>
                  <a:pt x="727113" y="605928"/>
                </a:lnTo>
                <a:cubicBezTo>
                  <a:pt x="723441" y="594911"/>
                  <a:pt x="722537" y="582540"/>
                  <a:pt x="716096" y="572878"/>
                </a:cubicBezTo>
                <a:cubicBezTo>
                  <a:pt x="687952" y="530660"/>
                  <a:pt x="694063" y="553068"/>
                  <a:pt x="694063" y="506776"/>
                </a:cubicBezTo>
              </a:path>
            </a:pathLst>
          </a:custGeom>
          <a:noFill/>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0" y="4005261"/>
            <a:ext cx="1647825" cy="2031325"/>
          </a:xfrm>
          <a:prstGeom prst="rect">
            <a:avLst/>
          </a:prstGeom>
          <a:noFill/>
        </p:spPr>
        <p:txBody>
          <a:bodyPr wrap="square" rtlCol="0">
            <a:spAutoFit/>
          </a:bodyPr>
          <a:lstStyle/>
          <a:p>
            <a:r>
              <a:rPr lang="en-US" sz="1400" b="1" dirty="0">
                <a:solidFill>
                  <a:schemeClr val="accent2">
                    <a:lumMod val="50000"/>
                  </a:schemeClr>
                </a:solidFill>
                <a:latin typeface="Tempus Sans ITC" pitchFamily="82" charset="0"/>
              </a:rPr>
              <a:t>Distal convoluted tubules are shorter than proximal convoluted tubules; therefore, they are fewer profiles of DCTs than PCTs (so harder to find).</a:t>
            </a:r>
          </a:p>
        </p:txBody>
      </p:sp>
    </p:spTree>
    <p:extLst>
      <p:ext uri="{BB962C8B-B14F-4D97-AF65-F5344CB8AC3E}">
        <p14:creationId xmlns:p14="http://schemas.microsoft.com/office/powerpoint/2010/main" val="3779526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2144207"/>
            <a:ext cx="7696200" cy="4805650"/>
          </a:xfrm>
          <a:prstGeom prst="rect">
            <a:avLst/>
          </a:prstGeom>
        </p:spPr>
      </p:pic>
      <p:sp>
        <p:nvSpPr>
          <p:cNvPr id="2" name="Rectangle 1"/>
          <p:cNvSpPr/>
          <p:nvPr/>
        </p:nvSpPr>
        <p:spPr>
          <a:xfrm>
            <a:off x="0" y="0"/>
            <a:ext cx="9144000" cy="1077218"/>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distal convoluted tubules and ascending thick limbs of the loop of </a:t>
            </a:r>
            <a:r>
              <a:rPr lang="en-US" sz="32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Henle</a:t>
            </a:r>
            <a:endPar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3" name="TextBox 2"/>
          <p:cNvSpPr txBox="1"/>
          <p:nvPr/>
        </p:nvSpPr>
        <p:spPr>
          <a:xfrm>
            <a:off x="0" y="914400"/>
            <a:ext cx="8991600" cy="1261884"/>
          </a:xfrm>
          <a:prstGeom prst="rect">
            <a:avLst/>
          </a:prstGeom>
          <a:noFill/>
        </p:spPr>
        <p:txBody>
          <a:bodyPr wrap="square" rtlCol="0">
            <a:spAutoFit/>
          </a:bodyPr>
          <a:lstStyle/>
          <a:p>
            <a:r>
              <a:rPr lang="en-US" sz="2000" b="1" u="sng" dirty="0">
                <a:solidFill>
                  <a:srgbClr val="002060"/>
                </a:solidFill>
              </a:rPr>
              <a:t>Light micrograph characteristics</a:t>
            </a:r>
          </a:p>
          <a:p>
            <a:r>
              <a:rPr lang="en-US" sz="1400" b="1" dirty="0">
                <a:solidFill>
                  <a:srgbClr val="002060"/>
                </a:solidFill>
              </a:rPr>
              <a:t>--nuclei close together</a:t>
            </a:r>
          </a:p>
          <a:p>
            <a:r>
              <a:rPr lang="en-US" sz="1400" b="1" dirty="0">
                <a:solidFill>
                  <a:srgbClr val="002060"/>
                </a:solidFill>
              </a:rPr>
              <a:t>--sharp apical surface, wide lumen</a:t>
            </a:r>
          </a:p>
          <a:p>
            <a:r>
              <a:rPr lang="en-US" sz="1400" b="1" dirty="0">
                <a:solidFill>
                  <a:srgbClr val="002060"/>
                </a:solidFill>
              </a:rPr>
              <a:t>--</a:t>
            </a:r>
            <a:r>
              <a:rPr lang="en-US" sz="1400" b="1" dirty="0" err="1">
                <a:solidFill>
                  <a:srgbClr val="002060"/>
                </a:solidFill>
              </a:rPr>
              <a:t>eosinophilic</a:t>
            </a:r>
            <a:r>
              <a:rPr lang="en-US" sz="1400" b="1" dirty="0">
                <a:solidFill>
                  <a:srgbClr val="002060"/>
                </a:solidFill>
              </a:rPr>
              <a:t> cytoplasm</a:t>
            </a:r>
          </a:p>
          <a:p>
            <a:r>
              <a:rPr lang="en-US" sz="1400" b="1" dirty="0">
                <a:solidFill>
                  <a:srgbClr val="002060"/>
                </a:solidFill>
              </a:rPr>
              <a:t>--borders between cells not apparent</a:t>
            </a:r>
          </a:p>
        </p:txBody>
      </p:sp>
      <p:sp>
        <p:nvSpPr>
          <p:cNvPr id="6" name="TextBox 5"/>
          <p:cNvSpPr txBox="1"/>
          <p:nvPr/>
        </p:nvSpPr>
        <p:spPr>
          <a:xfrm>
            <a:off x="4343400" y="1371600"/>
            <a:ext cx="4800600" cy="923330"/>
          </a:xfrm>
          <a:prstGeom prst="rect">
            <a:avLst/>
          </a:prstGeom>
          <a:solidFill>
            <a:srgbClr val="0070C0"/>
          </a:solidFill>
        </p:spPr>
        <p:txBody>
          <a:bodyPr wrap="square" rtlCol="0">
            <a:spAutoFit/>
          </a:bodyPr>
          <a:lstStyle/>
          <a:p>
            <a:r>
              <a:rPr lang="en-US" b="1" dirty="0">
                <a:solidFill>
                  <a:srgbClr val="FFFF00"/>
                </a:solidFill>
                <a:latin typeface="Tempus Sans ITC" pitchFamily="82" charset="0"/>
              </a:rPr>
              <a:t>In light micrographs of the pars </a:t>
            </a:r>
            <a:r>
              <a:rPr lang="en-US" b="1" dirty="0" err="1">
                <a:solidFill>
                  <a:srgbClr val="FFFF00"/>
                </a:solidFill>
                <a:latin typeface="Tempus Sans ITC" pitchFamily="82" charset="0"/>
              </a:rPr>
              <a:t>radiata</a:t>
            </a:r>
            <a:r>
              <a:rPr lang="en-US" b="1" dirty="0">
                <a:solidFill>
                  <a:srgbClr val="FFFF00"/>
                </a:solidFill>
                <a:latin typeface="Tempus Sans ITC" pitchFamily="82" charset="0"/>
              </a:rPr>
              <a:t> or outer medulla, note the histological features of the thick ascending limbs outlined in yellow.</a:t>
            </a:r>
          </a:p>
        </p:txBody>
      </p:sp>
      <p:sp>
        <p:nvSpPr>
          <p:cNvPr id="8" name="Freeform 7"/>
          <p:cNvSpPr/>
          <p:nvPr/>
        </p:nvSpPr>
        <p:spPr>
          <a:xfrm>
            <a:off x="4847422" y="4572000"/>
            <a:ext cx="3811836" cy="837282"/>
          </a:xfrm>
          <a:custGeom>
            <a:avLst/>
            <a:gdLst>
              <a:gd name="connsiteX0" fmla="*/ 3602515 w 3811836"/>
              <a:gd name="connsiteY0" fmla="*/ 11017 h 837282"/>
              <a:gd name="connsiteX1" fmla="*/ 3470313 w 3811836"/>
              <a:gd name="connsiteY1" fmla="*/ 22034 h 837282"/>
              <a:gd name="connsiteX2" fmla="*/ 3382178 w 3811836"/>
              <a:gd name="connsiteY2" fmla="*/ 44067 h 837282"/>
              <a:gd name="connsiteX3" fmla="*/ 3260992 w 3811836"/>
              <a:gd name="connsiteY3" fmla="*/ 88135 h 837282"/>
              <a:gd name="connsiteX4" fmla="*/ 3172858 w 3811836"/>
              <a:gd name="connsiteY4" fmla="*/ 110169 h 837282"/>
              <a:gd name="connsiteX5" fmla="*/ 3073706 w 3811836"/>
              <a:gd name="connsiteY5" fmla="*/ 132202 h 837282"/>
              <a:gd name="connsiteX6" fmla="*/ 2809301 w 3811836"/>
              <a:gd name="connsiteY6" fmla="*/ 165253 h 837282"/>
              <a:gd name="connsiteX7" fmla="*/ 2688115 w 3811836"/>
              <a:gd name="connsiteY7" fmla="*/ 154236 h 837282"/>
              <a:gd name="connsiteX8" fmla="*/ 2500829 w 3811836"/>
              <a:gd name="connsiteY8" fmla="*/ 143219 h 837282"/>
              <a:gd name="connsiteX9" fmla="*/ 2423711 w 3811836"/>
              <a:gd name="connsiteY9" fmla="*/ 132202 h 837282"/>
              <a:gd name="connsiteX10" fmla="*/ 2258458 w 3811836"/>
              <a:gd name="connsiteY10" fmla="*/ 121186 h 837282"/>
              <a:gd name="connsiteX11" fmla="*/ 2192356 w 3811836"/>
              <a:gd name="connsiteY11" fmla="*/ 110169 h 837282"/>
              <a:gd name="connsiteX12" fmla="*/ 2137272 w 3811836"/>
              <a:gd name="connsiteY12" fmla="*/ 99152 h 837282"/>
              <a:gd name="connsiteX13" fmla="*/ 2016086 w 3811836"/>
              <a:gd name="connsiteY13" fmla="*/ 88135 h 837282"/>
              <a:gd name="connsiteX14" fmla="*/ 1927951 w 3811836"/>
              <a:gd name="connsiteY14" fmla="*/ 77118 h 837282"/>
              <a:gd name="connsiteX15" fmla="*/ 903383 w 3811836"/>
              <a:gd name="connsiteY15" fmla="*/ 66101 h 837282"/>
              <a:gd name="connsiteX16" fmla="*/ 782197 w 3811836"/>
              <a:gd name="connsiteY16" fmla="*/ 55084 h 837282"/>
              <a:gd name="connsiteX17" fmla="*/ 517792 w 3811836"/>
              <a:gd name="connsiteY17" fmla="*/ 77118 h 837282"/>
              <a:gd name="connsiteX18" fmla="*/ 385590 w 3811836"/>
              <a:gd name="connsiteY18" fmla="*/ 88135 h 837282"/>
              <a:gd name="connsiteX19" fmla="*/ 231354 w 3811836"/>
              <a:gd name="connsiteY19" fmla="*/ 110169 h 837282"/>
              <a:gd name="connsiteX20" fmla="*/ 121185 w 3811836"/>
              <a:gd name="connsiteY20" fmla="*/ 121186 h 837282"/>
              <a:gd name="connsiteX21" fmla="*/ 55084 w 3811836"/>
              <a:gd name="connsiteY21" fmla="*/ 165253 h 837282"/>
              <a:gd name="connsiteX22" fmla="*/ 22033 w 3811836"/>
              <a:gd name="connsiteY22" fmla="*/ 231354 h 837282"/>
              <a:gd name="connsiteX23" fmla="*/ 0 w 3811836"/>
              <a:gd name="connsiteY23" fmla="*/ 308472 h 837282"/>
              <a:gd name="connsiteX24" fmla="*/ 22033 w 3811836"/>
              <a:gd name="connsiteY24" fmla="*/ 418641 h 837282"/>
              <a:gd name="connsiteX25" fmla="*/ 44067 w 3811836"/>
              <a:gd name="connsiteY25" fmla="*/ 451692 h 837282"/>
              <a:gd name="connsiteX26" fmla="*/ 55084 w 3811836"/>
              <a:gd name="connsiteY26" fmla="*/ 484742 h 837282"/>
              <a:gd name="connsiteX27" fmla="*/ 88135 w 3811836"/>
              <a:gd name="connsiteY27" fmla="*/ 506776 h 837282"/>
              <a:gd name="connsiteX28" fmla="*/ 132202 w 3811836"/>
              <a:gd name="connsiteY28" fmla="*/ 550843 h 837282"/>
              <a:gd name="connsiteX29" fmla="*/ 187286 w 3811836"/>
              <a:gd name="connsiteY29" fmla="*/ 594911 h 837282"/>
              <a:gd name="connsiteX30" fmla="*/ 253388 w 3811836"/>
              <a:gd name="connsiteY30" fmla="*/ 649995 h 837282"/>
              <a:gd name="connsiteX31" fmla="*/ 297455 w 3811836"/>
              <a:gd name="connsiteY31" fmla="*/ 672029 h 837282"/>
              <a:gd name="connsiteX32" fmla="*/ 374573 w 3811836"/>
              <a:gd name="connsiteY32" fmla="*/ 683046 h 837282"/>
              <a:gd name="connsiteX33" fmla="*/ 572877 w 3811836"/>
              <a:gd name="connsiteY33" fmla="*/ 716096 h 837282"/>
              <a:gd name="connsiteX34" fmla="*/ 1233889 w 3811836"/>
              <a:gd name="connsiteY34" fmla="*/ 716096 h 837282"/>
              <a:gd name="connsiteX35" fmla="*/ 1288973 w 3811836"/>
              <a:gd name="connsiteY35" fmla="*/ 727113 h 837282"/>
              <a:gd name="connsiteX36" fmla="*/ 1399142 w 3811836"/>
              <a:gd name="connsiteY36" fmla="*/ 738130 h 837282"/>
              <a:gd name="connsiteX37" fmla="*/ 1531344 w 3811836"/>
              <a:gd name="connsiteY37" fmla="*/ 760164 h 837282"/>
              <a:gd name="connsiteX38" fmla="*/ 1575412 w 3811836"/>
              <a:gd name="connsiteY38" fmla="*/ 771181 h 837282"/>
              <a:gd name="connsiteX39" fmla="*/ 1630496 w 3811836"/>
              <a:gd name="connsiteY39" fmla="*/ 782198 h 837282"/>
              <a:gd name="connsiteX40" fmla="*/ 1663547 w 3811836"/>
              <a:gd name="connsiteY40" fmla="*/ 793214 h 837282"/>
              <a:gd name="connsiteX41" fmla="*/ 1795749 w 3811836"/>
              <a:gd name="connsiteY41" fmla="*/ 804231 h 837282"/>
              <a:gd name="connsiteX42" fmla="*/ 1861850 w 3811836"/>
              <a:gd name="connsiteY42" fmla="*/ 815248 h 837282"/>
              <a:gd name="connsiteX43" fmla="*/ 1983036 w 3811836"/>
              <a:gd name="connsiteY43" fmla="*/ 837282 h 837282"/>
              <a:gd name="connsiteX44" fmla="*/ 2412694 w 3811836"/>
              <a:gd name="connsiteY44" fmla="*/ 826265 h 837282"/>
              <a:gd name="connsiteX45" fmla="*/ 2511845 w 3811836"/>
              <a:gd name="connsiteY45" fmla="*/ 815248 h 837282"/>
              <a:gd name="connsiteX46" fmla="*/ 2677098 w 3811836"/>
              <a:gd name="connsiteY46" fmla="*/ 826265 h 837282"/>
              <a:gd name="connsiteX47" fmla="*/ 3051672 w 3811836"/>
              <a:gd name="connsiteY47" fmla="*/ 815248 h 837282"/>
              <a:gd name="connsiteX48" fmla="*/ 3139807 w 3811836"/>
              <a:gd name="connsiteY48" fmla="*/ 804231 h 837282"/>
              <a:gd name="connsiteX49" fmla="*/ 3205908 w 3811836"/>
              <a:gd name="connsiteY49" fmla="*/ 782198 h 837282"/>
              <a:gd name="connsiteX50" fmla="*/ 3272009 w 3811836"/>
              <a:gd name="connsiteY50" fmla="*/ 738130 h 837282"/>
              <a:gd name="connsiteX51" fmla="*/ 3305060 w 3811836"/>
              <a:gd name="connsiteY51" fmla="*/ 716096 h 837282"/>
              <a:gd name="connsiteX52" fmla="*/ 3382178 w 3811836"/>
              <a:gd name="connsiteY52" fmla="*/ 694063 h 837282"/>
              <a:gd name="connsiteX53" fmla="*/ 3415229 w 3811836"/>
              <a:gd name="connsiteY53" fmla="*/ 672029 h 837282"/>
              <a:gd name="connsiteX54" fmla="*/ 3470313 w 3811836"/>
              <a:gd name="connsiteY54" fmla="*/ 649995 h 837282"/>
              <a:gd name="connsiteX55" fmla="*/ 3536414 w 3811836"/>
              <a:gd name="connsiteY55" fmla="*/ 627961 h 837282"/>
              <a:gd name="connsiteX56" fmla="*/ 3569465 w 3811836"/>
              <a:gd name="connsiteY56" fmla="*/ 605928 h 837282"/>
              <a:gd name="connsiteX57" fmla="*/ 3591498 w 3811836"/>
              <a:gd name="connsiteY57" fmla="*/ 572877 h 837282"/>
              <a:gd name="connsiteX58" fmla="*/ 3668617 w 3811836"/>
              <a:gd name="connsiteY58" fmla="*/ 550843 h 837282"/>
              <a:gd name="connsiteX59" fmla="*/ 3723701 w 3811836"/>
              <a:gd name="connsiteY59" fmla="*/ 506776 h 837282"/>
              <a:gd name="connsiteX60" fmla="*/ 3789802 w 3811836"/>
              <a:gd name="connsiteY60" fmla="*/ 440675 h 837282"/>
              <a:gd name="connsiteX61" fmla="*/ 3800819 w 3811836"/>
              <a:gd name="connsiteY61" fmla="*/ 396607 h 837282"/>
              <a:gd name="connsiteX62" fmla="*/ 3811836 w 3811836"/>
              <a:gd name="connsiteY62" fmla="*/ 363557 h 837282"/>
              <a:gd name="connsiteX63" fmla="*/ 3800819 w 3811836"/>
              <a:gd name="connsiteY63" fmla="*/ 110169 h 837282"/>
              <a:gd name="connsiteX64" fmla="*/ 3734718 w 3811836"/>
              <a:gd name="connsiteY64" fmla="*/ 55084 h 837282"/>
              <a:gd name="connsiteX65" fmla="*/ 3558448 w 3811836"/>
              <a:gd name="connsiteY65" fmla="*/ 22034 h 837282"/>
              <a:gd name="connsiteX66" fmla="*/ 3503364 w 3811836"/>
              <a:gd name="connsiteY66" fmla="*/ 0 h 83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811836" h="837282">
                <a:moveTo>
                  <a:pt x="3602515" y="11017"/>
                </a:moveTo>
                <a:cubicBezTo>
                  <a:pt x="3558448" y="14689"/>
                  <a:pt x="3514044" y="15474"/>
                  <a:pt x="3470313" y="22034"/>
                </a:cubicBezTo>
                <a:cubicBezTo>
                  <a:pt x="3440366" y="26526"/>
                  <a:pt x="3382178" y="44067"/>
                  <a:pt x="3382178" y="44067"/>
                </a:cubicBezTo>
                <a:cubicBezTo>
                  <a:pt x="3321383" y="84597"/>
                  <a:pt x="3367799" y="59005"/>
                  <a:pt x="3260992" y="88135"/>
                </a:cubicBezTo>
                <a:cubicBezTo>
                  <a:pt x="3131062" y="123571"/>
                  <a:pt x="3366901" y="67048"/>
                  <a:pt x="3172858" y="110169"/>
                </a:cubicBezTo>
                <a:cubicBezTo>
                  <a:pt x="3120755" y="121748"/>
                  <a:pt x="3131109" y="123138"/>
                  <a:pt x="3073706" y="132202"/>
                </a:cubicBezTo>
                <a:cubicBezTo>
                  <a:pt x="2932474" y="154501"/>
                  <a:pt x="2935942" y="152589"/>
                  <a:pt x="2809301" y="165253"/>
                </a:cubicBezTo>
                <a:lnTo>
                  <a:pt x="2688115" y="154236"/>
                </a:lnTo>
                <a:cubicBezTo>
                  <a:pt x="2625737" y="149780"/>
                  <a:pt x="2563150" y="148412"/>
                  <a:pt x="2500829" y="143219"/>
                </a:cubicBezTo>
                <a:cubicBezTo>
                  <a:pt x="2474952" y="141063"/>
                  <a:pt x="2449571" y="134553"/>
                  <a:pt x="2423711" y="132202"/>
                </a:cubicBezTo>
                <a:cubicBezTo>
                  <a:pt x="2368731" y="127204"/>
                  <a:pt x="2313542" y="124858"/>
                  <a:pt x="2258458" y="121186"/>
                </a:cubicBezTo>
                <a:lnTo>
                  <a:pt x="2192356" y="110169"/>
                </a:lnTo>
                <a:cubicBezTo>
                  <a:pt x="2173933" y="106819"/>
                  <a:pt x="2155852" y="101475"/>
                  <a:pt x="2137272" y="99152"/>
                </a:cubicBezTo>
                <a:cubicBezTo>
                  <a:pt x="2097023" y="94121"/>
                  <a:pt x="2056425" y="92381"/>
                  <a:pt x="2016086" y="88135"/>
                </a:cubicBezTo>
                <a:cubicBezTo>
                  <a:pt x="1986642" y="85036"/>
                  <a:pt x="1957552" y="77704"/>
                  <a:pt x="1927951" y="77118"/>
                </a:cubicBezTo>
                <a:lnTo>
                  <a:pt x="903383" y="66101"/>
                </a:lnTo>
                <a:cubicBezTo>
                  <a:pt x="862988" y="62429"/>
                  <a:pt x="822759" y="55084"/>
                  <a:pt x="782197" y="55084"/>
                </a:cubicBezTo>
                <a:cubicBezTo>
                  <a:pt x="632163" y="55084"/>
                  <a:pt x="636288" y="65268"/>
                  <a:pt x="517792" y="77118"/>
                </a:cubicBezTo>
                <a:cubicBezTo>
                  <a:pt x="473791" y="81518"/>
                  <a:pt x="429591" y="83735"/>
                  <a:pt x="385590" y="88135"/>
                </a:cubicBezTo>
                <a:cubicBezTo>
                  <a:pt x="175051" y="109189"/>
                  <a:pt x="402287" y="88802"/>
                  <a:pt x="231354" y="110169"/>
                </a:cubicBezTo>
                <a:cubicBezTo>
                  <a:pt x="194733" y="114747"/>
                  <a:pt x="157908" y="117514"/>
                  <a:pt x="121185" y="121186"/>
                </a:cubicBezTo>
                <a:cubicBezTo>
                  <a:pt x="99151" y="135875"/>
                  <a:pt x="63458" y="140131"/>
                  <a:pt x="55084" y="165253"/>
                </a:cubicBezTo>
                <a:cubicBezTo>
                  <a:pt x="39880" y="210865"/>
                  <a:pt x="50509" y="188642"/>
                  <a:pt x="22033" y="231354"/>
                </a:cubicBezTo>
                <a:cubicBezTo>
                  <a:pt x="16839" y="246936"/>
                  <a:pt x="0" y="294643"/>
                  <a:pt x="0" y="308472"/>
                </a:cubicBezTo>
                <a:cubicBezTo>
                  <a:pt x="0" y="317580"/>
                  <a:pt x="14755" y="401658"/>
                  <a:pt x="22033" y="418641"/>
                </a:cubicBezTo>
                <a:cubicBezTo>
                  <a:pt x="27249" y="430811"/>
                  <a:pt x="38145" y="439849"/>
                  <a:pt x="44067" y="451692"/>
                </a:cubicBezTo>
                <a:cubicBezTo>
                  <a:pt x="49260" y="462079"/>
                  <a:pt x="47830" y="475674"/>
                  <a:pt x="55084" y="484742"/>
                </a:cubicBezTo>
                <a:cubicBezTo>
                  <a:pt x="63356" y="495081"/>
                  <a:pt x="77118" y="499431"/>
                  <a:pt x="88135" y="506776"/>
                </a:cubicBezTo>
                <a:cubicBezTo>
                  <a:pt x="112170" y="578887"/>
                  <a:pt x="78787" y="508112"/>
                  <a:pt x="132202" y="550843"/>
                </a:cubicBezTo>
                <a:cubicBezTo>
                  <a:pt x="203395" y="607796"/>
                  <a:pt x="104210" y="567218"/>
                  <a:pt x="187286" y="594911"/>
                </a:cubicBezTo>
                <a:cubicBezTo>
                  <a:pt x="217668" y="625292"/>
                  <a:pt x="217599" y="629544"/>
                  <a:pt x="253388" y="649995"/>
                </a:cubicBezTo>
                <a:cubicBezTo>
                  <a:pt x="267647" y="658143"/>
                  <a:pt x="281611" y="667708"/>
                  <a:pt x="297455" y="672029"/>
                </a:cubicBezTo>
                <a:cubicBezTo>
                  <a:pt x="322507" y="678861"/>
                  <a:pt x="349001" y="678533"/>
                  <a:pt x="374573" y="683046"/>
                </a:cubicBezTo>
                <a:cubicBezTo>
                  <a:pt x="577394" y="718838"/>
                  <a:pt x="397285" y="694149"/>
                  <a:pt x="572877" y="716096"/>
                </a:cubicBezTo>
                <a:cubicBezTo>
                  <a:pt x="896498" y="703650"/>
                  <a:pt x="878374" y="697865"/>
                  <a:pt x="1233889" y="716096"/>
                </a:cubicBezTo>
                <a:cubicBezTo>
                  <a:pt x="1252589" y="717055"/>
                  <a:pt x="1270412" y="724638"/>
                  <a:pt x="1288973" y="727113"/>
                </a:cubicBezTo>
                <a:cubicBezTo>
                  <a:pt x="1325555" y="731991"/>
                  <a:pt x="1362419" y="734458"/>
                  <a:pt x="1399142" y="738130"/>
                </a:cubicBezTo>
                <a:cubicBezTo>
                  <a:pt x="1498308" y="762922"/>
                  <a:pt x="1376608" y="734374"/>
                  <a:pt x="1531344" y="760164"/>
                </a:cubicBezTo>
                <a:cubicBezTo>
                  <a:pt x="1546279" y="762653"/>
                  <a:pt x="1560631" y="767896"/>
                  <a:pt x="1575412" y="771181"/>
                </a:cubicBezTo>
                <a:cubicBezTo>
                  <a:pt x="1593691" y="775243"/>
                  <a:pt x="1612330" y="777657"/>
                  <a:pt x="1630496" y="782198"/>
                </a:cubicBezTo>
                <a:cubicBezTo>
                  <a:pt x="1641762" y="785014"/>
                  <a:pt x="1652036" y="791679"/>
                  <a:pt x="1663547" y="793214"/>
                </a:cubicBezTo>
                <a:cubicBezTo>
                  <a:pt x="1707379" y="799058"/>
                  <a:pt x="1751799" y="799348"/>
                  <a:pt x="1795749" y="804231"/>
                </a:cubicBezTo>
                <a:cubicBezTo>
                  <a:pt x="1817950" y="806698"/>
                  <a:pt x="1839772" y="811851"/>
                  <a:pt x="1861850" y="815248"/>
                </a:cubicBezTo>
                <a:cubicBezTo>
                  <a:pt x="1964484" y="831038"/>
                  <a:pt x="1907638" y="818432"/>
                  <a:pt x="1983036" y="837282"/>
                </a:cubicBezTo>
                <a:lnTo>
                  <a:pt x="2412694" y="826265"/>
                </a:lnTo>
                <a:cubicBezTo>
                  <a:pt x="2445919" y="824881"/>
                  <a:pt x="2478591" y="815248"/>
                  <a:pt x="2511845" y="815248"/>
                </a:cubicBezTo>
                <a:cubicBezTo>
                  <a:pt x="2567052" y="815248"/>
                  <a:pt x="2622014" y="822593"/>
                  <a:pt x="2677098" y="826265"/>
                </a:cubicBezTo>
                <a:lnTo>
                  <a:pt x="3051672" y="815248"/>
                </a:lnTo>
                <a:cubicBezTo>
                  <a:pt x="3081245" y="813840"/>
                  <a:pt x="3110857" y="810434"/>
                  <a:pt x="3139807" y="804231"/>
                </a:cubicBezTo>
                <a:cubicBezTo>
                  <a:pt x="3162517" y="799365"/>
                  <a:pt x="3205908" y="782198"/>
                  <a:pt x="3205908" y="782198"/>
                </a:cubicBezTo>
                <a:lnTo>
                  <a:pt x="3272009" y="738130"/>
                </a:lnTo>
                <a:cubicBezTo>
                  <a:pt x="3283026" y="730785"/>
                  <a:pt x="3292214" y="719307"/>
                  <a:pt x="3305060" y="716096"/>
                </a:cubicBezTo>
                <a:cubicBezTo>
                  <a:pt x="3319183" y="712566"/>
                  <a:pt x="3366371" y="701967"/>
                  <a:pt x="3382178" y="694063"/>
                </a:cubicBezTo>
                <a:cubicBezTo>
                  <a:pt x="3394021" y="688142"/>
                  <a:pt x="3403386" y="677951"/>
                  <a:pt x="3415229" y="672029"/>
                </a:cubicBezTo>
                <a:cubicBezTo>
                  <a:pt x="3432917" y="663185"/>
                  <a:pt x="3451728" y="656753"/>
                  <a:pt x="3470313" y="649995"/>
                </a:cubicBezTo>
                <a:cubicBezTo>
                  <a:pt x="3492140" y="642058"/>
                  <a:pt x="3517089" y="640844"/>
                  <a:pt x="3536414" y="627961"/>
                </a:cubicBezTo>
                <a:lnTo>
                  <a:pt x="3569465" y="605928"/>
                </a:lnTo>
                <a:cubicBezTo>
                  <a:pt x="3576809" y="594911"/>
                  <a:pt x="3581159" y="581148"/>
                  <a:pt x="3591498" y="572877"/>
                </a:cubicBezTo>
                <a:cubicBezTo>
                  <a:pt x="3598682" y="567130"/>
                  <a:pt x="3665738" y="551563"/>
                  <a:pt x="3668617" y="550843"/>
                </a:cubicBezTo>
                <a:cubicBezTo>
                  <a:pt x="3729093" y="460128"/>
                  <a:pt x="3650021" y="564082"/>
                  <a:pt x="3723701" y="506776"/>
                </a:cubicBezTo>
                <a:cubicBezTo>
                  <a:pt x="3748297" y="487645"/>
                  <a:pt x="3789802" y="440675"/>
                  <a:pt x="3789802" y="440675"/>
                </a:cubicBezTo>
                <a:cubicBezTo>
                  <a:pt x="3793474" y="425986"/>
                  <a:pt x="3796659" y="411166"/>
                  <a:pt x="3800819" y="396607"/>
                </a:cubicBezTo>
                <a:cubicBezTo>
                  <a:pt x="3804009" y="385441"/>
                  <a:pt x="3811836" y="375170"/>
                  <a:pt x="3811836" y="363557"/>
                </a:cubicBezTo>
                <a:cubicBezTo>
                  <a:pt x="3811836" y="279015"/>
                  <a:pt x="3810510" y="194154"/>
                  <a:pt x="3800819" y="110169"/>
                </a:cubicBezTo>
                <a:cubicBezTo>
                  <a:pt x="3797220" y="78980"/>
                  <a:pt x="3756463" y="63782"/>
                  <a:pt x="3734718" y="55084"/>
                </a:cubicBezTo>
                <a:cubicBezTo>
                  <a:pt x="3656077" y="23628"/>
                  <a:pt x="3656017" y="31791"/>
                  <a:pt x="3558448" y="22034"/>
                </a:cubicBezTo>
                <a:cubicBezTo>
                  <a:pt x="3517607" y="8420"/>
                  <a:pt x="3535784" y="16211"/>
                  <a:pt x="3503364" y="0"/>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2852781" y="5277080"/>
            <a:ext cx="3489374" cy="742720"/>
          </a:xfrm>
          <a:custGeom>
            <a:avLst/>
            <a:gdLst>
              <a:gd name="connsiteX0" fmla="*/ 2578535 w 3489374"/>
              <a:gd name="connsiteY0" fmla="*/ 143219 h 793214"/>
              <a:gd name="connsiteX1" fmla="*/ 2490400 w 3489374"/>
              <a:gd name="connsiteY1" fmla="*/ 132202 h 793214"/>
              <a:gd name="connsiteX2" fmla="*/ 2457349 w 3489374"/>
              <a:gd name="connsiteY2" fmla="*/ 110168 h 793214"/>
              <a:gd name="connsiteX3" fmla="*/ 2325147 w 3489374"/>
              <a:gd name="connsiteY3" fmla="*/ 77118 h 793214"/>
              <a:gd name="connsiteX4" fmla="*/ 2248029 w 3489374"/>
              <a:gd name="connsiteY4" fmla="*/ 44067 h 793214"/>
              <a:gd name="connsiteX5" fmla="*/ 2159894 w 3489374"/>
              <a:gd name="connsiteY5" fmla="*/ 33050 h 793214"/>
              <a:gd name="connsiteX6" fmla="*/ 2082776 w 3489374"/>
              <a:gd name="connsiteY6" fmla="*/ 11016 h 793214"/>
              <a:gd name="connsiteX7" fmla="*/ 2038708 w 3489374"/>
              <a:gd name="connsiteY7" fmla="*/ 0 h 793214"/>
              <a:gd name="connsiteX8" fmla="*/ 1741253 w 3489374"/>
              <a:gd name="connsiteY8" fmla="*/ 11016 h 793214"/>
              <a:gd name="connsiteX9" fmla="*/ 1708202 w 3489374"/>
              <a:gd name="connsiteY9" fmla="*/ 22033 h 793214"/>
              <a:gd name="connsiteX10" fmla="*/ 1664135 w 3489374"/>
              <a:gd name="connsiteY10" fmla="*/ 33050 h 793214"/>
              <a:gd name="connsiteX11" fmla="*/ 1542949 w 3489374"/>
              <a:gd name="connsiteY11" fmla="*/ 44067 h 793214"/>
              <a:gd name="connsiteX12" fmla="*/ 1476848 w 3489374"/>
              <a:gd name="connsiteY12" fmla="*/ 55084 h 793214"/>
              <a:gd name="connsiteX13" fmla="*/ 1388713 w 3489374"/>
              <a:gd name="connsiteY13" fmla="*/ 66101 h 793214"/>
              <a:gd name="connsiteX14" fmla="*/ 1223460 w 3489374"/>
              <a:gd name="connsiteY14" fmla="*/ 55084 h 793214"/>
              <a:gd name="connsiteX15" fmla="*/ 1157359 w 3489374"/>
              <a:gd name="connsiteY15" fmla="*/ 44067 h 793214"/>
              <a:gd name="connsiteX16" fmla="*/ 981089 w 3489374"/>
              <a:gd name="connsiteY16" fmla="*/ 33050 h 793214"/>
              <a:gd name="connsiteX17" fmla="*/ 892954 w 3489374"/>
              <a:gd name="connsiteY17" fmla="*/ 22033 h 793214"/>
              <a:gd name="connsiteX18" fmla="*/ 584482 w 3489374"/>
              <a:gd name="connsiteY18" fmla="*/ 0 h 793214"/>
              <a:gd name="connsiteX19" fmla="*/ 165841 w 3489374"/>
              <a:gd name="connsiteY19" fmla="*/ 11016 h 793214"/>
              <a:gd name="connsiteX20" fmla="*/ 99739 w 3489374"/>
              <a:gd name="connsiteY20" fmla="*/ 55084 h 793214"/>
              <a:gd name="connsiteX21" fmla="*/ 33638 w 3489374"/>
              <a:gd name="connsiteY21" fmla="*/ 110168 h 793214"/>
              <a:gd name="connsiteX22" fmla="*/ 22621 w 3489374"/>
              <a:gd name="connsiteY22" fmla="*/ 143219 h 793214"/>
              <a:gd name="connsiteX23" fmla="*/ 588 w 3489374"/>
              <a:gd name="connsiteY23" fmla="*/ 176269 h 793214"/>
              <a:gd name="connsiteX24" fmla="*/ 33638 w 3489374"/>
              <a:gd name="connsiteY24" fmla="*/ 286438 h 793214"/>
              <a:gd name="connsiteX25" fmla="*/ 110756 w 3489374"/>
              <a:gd name="connsiteY25" fmla="*/ 319489 h 793214"/>
              <a:gd name="connsiteX26" fmla="*/ 198891 w 3489374"/>
              <a:gd name="connsiteY26" fmla="*/ 363556 h 793214"/>
              <a:gd name="connsiteX27" fmla="*/ 320077 w 3489374"/>
              <a:gd name="connsiteY27" fmla="*/ 385590 h 793214"/>
              <a:gd name="connsiteX28" fmla="*/ 452279 w 3489374"/>
              <a:gd name="connsiteY28" fmla="*/ 396607 h 793214"/>
              <a:gd name="connsiteX29" fmla="*/ 496347 w 3489374"/>
              <a:gd name="connsiteY29" fmla="*/ 407624 h 793214"/>
              <a:gd name="connsiteX30" fmla="*/ 617532 w 3489374"/>
              <a:gd name="connsiteY30" fmla="*/ 418640 h 793214"/>
              <a:gd name="connsiteX31" fmla="*/ 716684 w 3489374"/>
              <a:gd name="connsiteY31" fmla="*/ 429657 h 793214"/>
              <a:gd name="connsiteX32" fmla="*/ 782785 w 3489374"/>
              <a:gd name="connsiteY32" fmla="*/ 440674 h 793214"/>
              <a:gd name="connsiteX33" fmla="*/ 903971 w 3489374"/>
              <a:gd name="connsiteY33" fmla="*/ 473725 h 793214"/>
              <a:gd name="connsiteX34" fmla="*/ 992106 w 3489374"/>
              <a:gd name="connsiteY34" fmla="*/ 506775 h 793214"/>
              <a:gd name="connsiteX35" fmla="*/ 1025156 w 3489374"/>
              <a:gd name="connsiteY35" fmla="*/ 528809 h 793214"/>
              <a:gd name="connsiteX36" fmla="*/ 1091258 w 3489374"/>
              <a:gd name="connsiteY36" fmla="*/ 550843 h 793214"/>
              <a:gd name="connsiteX37" fmla="*/ 1124308 w 3489374"/>
              <a:gd name="connsiteY37" fmla="*/ 561860 h 793214"/>
              <a:gd name="connsiteX38" fmla="*/ 1157359 w 3489374"/>
              <a:gd name="connsiteY38" fmla="*/ 583893 h 793214"/>
              <a:gd name="connsiteX39" fmla="*/ 1201426 w 3489374"/>
              <a:gd name="connsiteY39" fmla="*/ 594910 h 793214"/>
              <a:gd name="connsiteX40" fmla="*/ 1234477 w 3489374"/>
              <a:gd name="connsiteY40" fmla="*/ 605927 h 793214"/>
              <a:gd name="connsiteX41" fmla="*/ 1289561 w 3489374"/>
              <a:gd name="connsiteY41" fmla="*/ 616944 h 793214"/>
              <a:gd name="connsiteX42" fmla="*/ 1322612 w 3489374"/>
              <a:gd name="connsiteY42" fmla="*/ 627961 h 793214"/>
              <a:gd name="connsiteX43" fmla="*/ 1366679 w 3489374"/>
              <a:gd name="connsiteY43" fmla="*/ 638978 h 793214"/>
              <a:gd name="connsiteX44" fmla="*/ 1432780 w 3489374"/>
              <a:gd name="connsiteY44" fmla="*/ 661012 h 793214"/>
              <a:gd name="connsiteX45" fmla="*/ 1487865 w 3489374"/>
              <a:gd name="connsiteY45" fmla="*/ 672028 h 793214"/>
              <a:gd name="connsiteX46" fmla="*/ 1520915 w 3489374"/>
              <a:gd name="connsiteY46" fmla="*/ 683045 h 793214"/>
              <a:gd name="connsiteX47" fmla="*/ 1818371 w 3489374"/>
              <a:gd name="connsiteY47" fmla="*/ 705079 h 793214"/>
              <a:gd name="connsiteX48" fmla="*/ 1972607 w 3489374"/>
              <a:gd name="connsiteY48" fmla="*/ 727113 h 793214"/>
              <a:gd name="connsiteX49" fmla="*/ 2038708 w 3489374"/>
              <a:gd name="connsiteY49" fmla="*/ 738130 h 793214"/>
              <a:gd name="connsiteX50" fmla="*/ 2170911 w 3489374"/>
              <a:gd name="connsiteY50" fmla="*/ 749147 h 793214"/>
              <a:gd name="connsiteX51" fmla="*/ 2281079 w 3489374"/>
              <a:gd name="connsiteY51" fmla="*/ 771180 h 793214"/>
              <a:gd name="connsiteX52" fmla="*/ 2336164 w 3489374"/>
              <a:gd name="connsiteY52" fmla="*/ 782197 h 793214"/>
              <a:gd name="connsiteX53" fmla="*/ 2589552 w 3489374"/>
              <a:gd name="connsiteY53" fmla="*/ 793214 h 793214"/>
              <a:gd name="connsiteX54" fmla="*/ 2842939 w 3489374"/>
              <a:gd name="connsiteY54" fmla="*/ 782197 h 793214"/>
              <a:gd name="connsiteX55" fmla="*/ 2887007 w 3489374"/>
              <a:gd name="connsiteY55" fmla="*/ 771180 h 793214"/>
              <a:gd name="connsiteX56" fmla="*/ 2953108 w 3489374"/>
              <a:gd name="connsiteY56" fmla="*/ 760163 h 793214"/>
              <a:gd name="connsiteX57" fmla="*/ 3008192 w 3489374"/>
              <a:gd name="connsiteY57" fmla="*/ 749147 h 793214"/>
              <a:gd name="connsiteX58" fmla="*/ 3107344 w 3489374"/>
              <a:gd name="connsiteY58" fmla="*/ 738130 h 793214"/>
              <a:gd name="connsiteX59" fmla="*/ 3217513 w 3489374"/>
              <a:gd name="connsiteY59" fmla="*/ 716096 h 793214"/>
              <a:gd name="connsiteX60" fmla="*/ 3305648 w 3489374"/>
              <a:gd name="connsiteY60" fmla="*/ 694062 h 793214"/>
              <a:gd name="connsiteX61" fmla="*/ 3338699 w 3489374"/>
              <a:gd name="connsiteY61" fmla="*/ 661012 h 793214"/>
              <a:gd name="connsiteX62" fmla="*/ 3404800 w 3489374"/>
              <a:gd name="connsiteY62" fmla="*/ 627961 h 793214"/>
              <a:gd name="connsiteX63" fmla="*/ 3470901 w 3489374"/>
              <a:gd name="connsiteY63" fmla="*/ 572877 h 793214"/>
              <a:gd name="connsiteX64" fmla="*/ 3448867 w 3489374"/>
              <a:gd name="connsiteY64" fmla="*/ 440674 h 793214"/>
              <a:gd name="connsiteX65" fmla="*/ 3415817 w 3489374"/>
              <a:gd name="connsiteY65" fmla="*/ 429657 h 793214"/>
              <a:gd name="connsiteX66" fmla="*/ 3382766 w 3489374"/>
              <a:gd name="connsiteY66" fmla="*/ 396607 h 793214"/>
              <a:gd name="connsiteX67" fmla="*/ 3206496 w 3489374"/>
              <a:gd name="connsiteY67" fmla="*/ 352539 h 793214"/>
              <a:gd name="connsiteX68" fmla="*/ 3140395 w 3489374"/>
              <a:gd name="connsiteY68" fmla="*/ 341522 h 793214"/>
              <a:gd name="connsiteX69" fmla="*/ 3030226 w 3489374"/>
              <a:gd name="connsiteY69" fmla="*/ 319489 h 793214"/>
              <a:gd name="connsiteX70" fmla="*/ 2964125 w 3489374"/>
              <a:gd name="connsiteY70" fmla="*/ 308472 h 793214"/>
              <a:gd name="connsiteX71" fmla="*/ 2842939 w 3489374"/>
              <a:gd name="connsiteY71" fmla="*/ 264404 h 793214"/>
              <a:gd name="connsiteX72" fmla="*/ 2798872 w 3489374"/>
              <a:gd name="connsiteY72" fmla="*/ 253387 h 793214"/>
              <a:gd name="connsiteX73" fmla="*/ 2732771 w 3489374"/>
              <a:gd name="connsiteY73" fmla="*/ 231354 h 793214"/>
              <a:gd name="connsiteX74" fmla="*/ 2644636 w 3489374"/>
              <a:gd name="connsiteY74" fmla="*/ 209320 h 793214"/>
              <a:gd name="connsiteX75" fmla="*/ 2578535 w 3489374"/>
              <a:gd name="connsiteY75" fmla="*/ 187286 h 793214"/>
              <a:gd name="connsiteX76" fmla="*/ 2468366 w 3489374"/>
              <a:gd name="connsiteY76" fmla="*/ 154236 h 793214"/>
              <a:gd name="connsiteX77" fmla="*/ 2435315 w 3489374"/>
              <a:gd name="connsiteY77" fmla="*/ 143219 h 793214"/>
              <a:gd name="connsiteX78" fmla="*/ 2413282 w 3489374"/>
              <a:gd name="connsiteY78" fmla="*/ 121185 h 79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489374" h="793214">
                <a:moveTo>
                  <a:pt x="2578535" y="143219"/>
                </a:moveTo>
                <a:cubicBezTo>
                  <a:pt x="2549157" y="139547"/>
                  <a:pt x="2518964" y="139992"/>
                  <a:pt x="2490400" y="132202"/>
                </a:cubicBezTo>
                <a:cubicBezTo>
                  <a:pt x="2477626" y="128718"/>
                  <a:pt x="2469910" y="114355"/>
                  <a:pt x="2457349" y="110168"/>
                </a:cubicBezTo>
                <a:cubicBezTo>
                  <a:pt x="2363288" y="78814"/>
                  <a:pt x="2417691" y="123390"/>
                  <a:pt x="2325147" y="77118"/>
                </a:cubicBezTo>
                <a:cubicBezTo>
                  <a:pt x="2303444" y="66267"/>
                  <a:pt x="2273501" y="48698"/>
                  <a:pt x="2248029" y="44067"/>
                </a:cubicBezTo>
                <a:cubicBezTo>
                  <a:pt x="2218900" y="38771"/>
                  <a:pt x="2189098" y="37917"/>
                  <a:pt x="2159894" y="33050"/>
                </a:cubicBezTo>
                <a:cubicBezTo>
                  <a:pt x="2118555" y="26160"/>
                  <a:pt x="2119457" y="21496"/>
                  <a:pt x="2082776" y="11016"/>
                </a:cubicBezTo>
                <a:cubicBezTo>
                  <a:pt x="2068217" y="6856"/>
                  <a:pt x="2053397" y="3672"/>
                  <a:pt x="2038708" y="0"/>
                </a:cubicBezTo>
                <a:cubicBezTo>
                  <a:pt x="1939556" y="3672"/>
                  <a:pt x="1840253" y="4416"/>
                  <a:pt x="1741253" y="11016"/>
                </a:cubicBezTo>
                <a:cubicBezTo>
                  <a:pt x="1729666" y="11788"/>
                  <a:pt x="1719368" y="18843"/>
                  <a:pt x="1708202" y="22033"/>
                </a:cubicBezTo>
                <a:cubicBezTo>
                  <a:pt x="1693643" y="26193"/>
                  <a:pt x="1679143" y="31049"/>
                  <a:pt x="1664135" y="33050"/>
                </a:cubicBezTo>
                <a:cubicBezTo>
                  <a:pt x="1623929" y="38411"/>
                  <a:pt x="1583233" y="39328"/>
                  <a:pt x="1542949" y="44067"/>
                </a:cubicBezTo>
                <a:cubicBezTo>
                  <a:pt x="1520764" y="46677"/>
                  <a:pt x="1498961" y="51925"/>
                  <a:pt x="1476848" y="55084"/>
                </a:cubicBezTo>
                <a:cubicBezTo>
                  <a:pt x="1447539" y="59271"/>
                  <a:pt x="1418091" y="62429"/>
                  <a:pt x="1388713" y="66101"/>
                </a:cubicBezTo>
                <a:cubicBezTo>
                  <a:pt x="1333629" y="62429"/>
                  <a:pt x="1278418" y="60318"/>
                  <a:pt x="1223460" y="55084"/>
                </a:cubicBezTo>
                <a:cubicBezTo>
                  <a:pt x="1201223" y="52966"/>
                  <a:pt x="1179605" y="46089"/>
                  <a:pt x="1157359" y="44067"/>
                </a:cubicBezTo>
                <a:cubicBezTo>
                  <a:pt x="1098729" y="38737"/>
                  <a:pt x="1039757" y="37939"/>
                  <a:pt x="981089" y="33050"/>
                </a:cubicBezTo>
                <a:cubicBezTo>
                  <a:pt x="951584" y="30591"/>
                  <a:pt x="922459" y="24492"/>
                  <a:pt x="892954" y="22033"/>
                </a:cubicBezTo>
                <a:cubicBezTo>
                  <a:pt x="790224" y="13472"/>
                  <a:pt x="584482" y="0"/>
                  <a:pt x="584482" y="0"/>
                </a:cubicBezTo>
                <a:lnTo>
                  <a:pt x="165841" y="11016"/>
                </a:lnTo>
                <a:cubicBezTo>
                  <a:pt x="139529" y="14006"/>
                  <a:pt x="121773" y="40395"/>
                  <a:pt x="99739" y="55084"/>
                </a:cubicBezTo>
                <a:cubicBezTo>
                  <a:pt x="53728" y="85759"/>
                  <a:pt x="76049" y="67758"/>
                  <a:pt x="33638" y="110168"/>
                </a:cubicBezTo>
                <a:cubicBezTo>
                  <a:pt x="29966" y="121185"/>
                  <a:pt x="27814" y="132832"/>
                  <a:pt x="22621" y="143219"/>
                </a:cubicBezTo>
                <a:cubicBezTo>
                  <a:pt x="16700" y="155062"/>
                  <a:pt x="1905" y="163094"/>
                  <a:pt x="588" y="176269"/>
                </a:cubicBezTo>
                <a:cubicBezTo>
                  <a:pt x="-2351" y="205661"/>
                  <a:pt x="5273" y="262800"/>
                  <a:pt x="33638" y="286438"/>
                </a:cubicBezTo>
                <a:cubicBezTo>
                  <a:pt x="68021" y="315091"/>
                  <a:pt x="76318" y="302270"/>
                  <a:pt x="110756" y="319489"/>
                </a:cubicBezTo>
                <a:cubicBezTo>
                  <a:pt x="191717" y="359969"/>
                  <a:pt x="84533" y="325436"/>
                  <a:pt x="198891" y="363556"/>
                </a:cubicBezTo>
                <a:cubicBezTo>
                  <a:pt x="233990" y="375256"/>
                  <a:pt x="286553" y="382061"/>
                  <a:pt x="320077" y="385590"/>
                </a:cubicBezTo>
                <a:cubicBezTo>
                  <a:pt x="364054" y="390219"/>
                  <a:pt x="408212" y="392935"/>
                  <a:pt x="452279" y="396607"/>
                </a:cubicBezTo>
                <a:cubicBezTo>
                  <a:pt x="466968" y="400279"/>
                  <a:pt x="481338" y="405623"/>
                  <a:pt x="496347" y="407624"/>
                </a:cubicBezTo>
                <a:cubicBezTo>
                  <a:pt x="536553" y="412985"/>
                  <a:pt x="577172" y="414604"/>
                  <a:pt x="617532" y="418640"/>
                </a:cubicBezTo>
                <a:cubicBezTo>
                  <a:pt x="650621" y="421949"/>
                  <a:pt x="683722" y="425262"/>
                  <a:pt x="716684" y="429657"/>
                </a:cubicBezTo>
                <a:cubicBezTo>
                  <a:pt x="738826" y="432609"/>
                  <a:pt x="761114" y="435256"/>
                  <a:pt x="782785" y="440674"/>
                </a:cubicBezTo>
                <a:cubicBezTo>
                  <a:pt x="1006417" y="496583"/>
                  <a:pt x="713426" y="435616"/>
                  <a:pt x="903971" y="473725"/>
                </a:cubicBezTo>
                <a:cubicBezTo>
                  <a:pt x="981479" y="525398"/>
                  <a:pt x="883198" y="465935"/>
                  <a:pt x="992106" y="506775"/>
                </a:cubicBezTo>
                <a:cubicBezTo>
                  <a:pt x="1004504" y="511424"/>
                  <a:pt x="1013057" y="523431"/>
                  <a:pt x="1025156" y="528809"/>
                </a:cubicBezTo>
                <a:cubicBezTo>
                  <a:pt x="1046380" y="538242"/>
                  <a:pt x="1069224" y="543498"/>
                  <a:pt x="1091258" y="550843"/>
                </a:cubicBezTo>
                <a:cubicBezTo>
                  <a:pt x="1102275" y="554515"/>
                  <a:pt x="1114646" y="555419"/>
                  <a:pt x="1124308" y="561860"/>
                </a:cubicBezTo>
                <a:cubicBezTo>
                  <a:pt x="1135325" y="569204"/>
                  <a:pt x="1145189" y="578677"/>
                  <a:pt x="1157359" y="583893"/>
                </a:cubicBezTo>
                <a:cubicBezTo>
                  <a:pt x="1171276" y="589857"/>
                  <a:pt x="1186867" y="590750"/>
                  <a:pt x="1201426" y="594910"/>
                </a:cubicBezTo>
                <a:cubicBezTo>
                  <a:pt x="1212592" y="598100"/>
                  <a:pt x="1223211" y="603110"/>
                  <a:pt x="1234477" y="605927"/>
                </a:cubicBezTo>
                <a:cubicBezTo>
                  <a:pt x="1252643" y="610469"/>
                  <a:pt x="1271395" y="612402"/>
                  <a:pt x="1289561" y="616944"/>
                </a:cubicBezTo>
                <a:cubicBezTo>
                  <a:pt x="1300827" y="619761"/>
                  <a:pt x="1311446" y="624771"/>
                  <a:pt x="1322612" y="627961"/>
                </a:cubicBezTo>
                <a:cubicBezTo>
                  <a:pt x="1337171" y="632121"/>
                  <a:pt x="1352176" y="634627"/>
                  <a:pt x="1366679" y="638978"/>
                </a:cubicBezTo>
                <a:cubicBezTo>
                  <a:pt x="1388925" y="645652"/>
                  <a:pt x="1410005" y="656457"/>
                  <a:pt x="1432780" y="661012"/>
                </a:cubicBezTo>
                <a:cubicBezTo>
                  <a:pt x="1451142" y="664684"/>
                  <a:pt x="1469699" y="667487"/>
                  <a:pt x="1487865" y="672028"/>
                </a:cubicBezTo>
                <a:cubicBezTo>
                  <a:pt x="1499131" y="674844"/>
                  <a:pt x="1509360" y="681889"/>
                  <a:pt x="1520915" y="683045"/>
                </a:cubicBezTo>
                <a:cubicBezTo>
                  <a:pt x="1619845" y="692938"/>
                  <a:pt x="1818371" y="705079"/>
                  <a:pt x="1818371" y="705079"/>
                </a:cubicBezTo>
                <a:cubicBezTo>
                  <a:pt x="1976090" y="731366"/>
                  <a:pt x="1779582" y="699538"/>
                  <a:pt x="1972607" y="727113"/>
                </a:cubicBezTo>
                <a:cubicBezTo>
                  <a:pt x="1994720" y="730272"/>
                  <a:pt x="2016507" y="735663"/>
                  <a:pt x="2038708" y="738130"/>
                </a:cubicBezTo>
                <a:cubicBezTo>
                  <a:pt x="2082658" y="743013"/>
                  <a:pt x="2126843" y="745475"/>
                  <a:pt x="2170911" y="749147"/>
                </a:cubicBezTo>
                <a:cubicBezTo>
                  <a:pt x="2248858" y="768632"/>
                  <a:pt x="2182031" y="753171"/>
                  <a:pt x="2281079" y="771180"/>
                </a:cubicBezTo>
                <a:cubicBezTo>
                  <a:pt x="2299502" y="774530"/>
                  <a:pt x="2317486" y="780863"/>
                  <a:pt x="2336164" y="782197"/>
                </a:cubicBezTo>
                <a:cubicBezTo>
                  <a:pt x="2420492" y="788220"/>
                  <a:pt x="2505089" y="789542"/>
                  <a:pt x="2589552" y="793214"/>
                </a:cubicBezTo>
                <a:cubicBezTo>
                  <a:pt x="2674014" y="789542"/>
                  <a:pt x="2758628" y="788442"/>
                  <a:pt x="2842939" y="782197"/>
                </a:cubicBezTo>
                <a:cubicBezTo>
                  <a:pt x="2858039" y="781078"/>
                  <a:pt x="2872160" y="774150"/>
                  <a:pt x="2887007" y="771180"/>
                </a:cubicBezTo>
                <a:cubicBezTo>
                  <a:pt x="2908911" y="766799"/>
                  <a:pt x="2931131" y="764159"/>
                  <a:pt x="2953108" y="760163"/>
                </a:cubicBezTo>
                <a:cubicBezTo>
                  <a:pt x="2971531" y="756813"/>
                  <a:pt x="2989655" y="751795"/>
                  <a:pt x="3008192" y="749147"/>
                </a:cubicBezTo>
                <a:cubicBezTo>
                  <a:pt x="3041112" y="744444"/>
                  <a:pt x="3074293" y="741802"/>
                  <a:pt x="3107344" y="738130"/>
                </a:cubicBezTo>
                <a:cubicBezTo>
                  <a:pt x="3170691" y="717014"/>
                  <a:pt x="3116239" y="732975"/>
                  <a:pt x="3217513" y="716096"/>
                </a:cubicBezTo>
                <a:cubicBezTo>
                  <a:pt x="3270689" y="707233"/>
                  <a:pt x="3263078" y="708252"/>
                  <a:pt x="3305648" y="694062"/>
                </a:cubicBezTo>
                <a:cubicBezTo>
                  <a:pt x="3316665" y="683045"/>
                  <a:pt x="3325735" y="669654"/>
                  <a:pt x="3338699" y="661012"/>
                </a:cubicBezTo>
                <a:cubicBezTo>
                  <a:pt x="3438059" y="594772"/>
                  <a:pt x="3300802" y="714627"/>
                  <a:pt x="3404800" y="627961"/>
                </a:cubicBezTo>
                <a:cubicBezTo>
                  <a:pt x="3489618" y="557278"/>
                  <a:pt x="3388848" y="627576"/>
                  <a:pt x="3470901" y="572877"/>
                </a:cubicBezTo>
                <a:cubicBezTo>
                  <a:pt x="3483142" y="536154"/>
                  <a:pt x="3514969" y="462709"/>
                  <a:pt x="3448867" y="440674"/>
                </a:cubicBezTo>
                <a:lnTo>
                  <a:pt x="3415817" y="429657"/>
                </a:lnTo>
                <a:cubicBezTo>
                  <a:pt x="3404800" y="418640"/>
                  <a:pt x="3396386" y="404173"/>
                  <a:pt x="3382766" y="396607"/>
                </a:cubicBezTo>
                <a:cubicBezTo>
                  <a:pt x="3346276" y="376335"/>
                  <a:pt x="3234405" y="357191"/>
                  <a:pt x="3206496" y="352539"/>
                </a:cubicBezTo>
                <a:cubicBezTo>
                  <a:pt x="3184462" y="348867"/>
                  <a:pt x="3162350" y="345638"/>
                  <a:pt x="3140395" y="341522"/>
                </a:cubicBezTo>
                <a:cubicBezTo>
                  <a:pt x="3103586" y="334620"/>
                  <a:pt x="3067167" y="325646"/>
                  <a:pt x="3030226" y="319489"/>
                </a:cubicBezTo>
                <a:lnTo>
                  <a:pt x="2964125" y="308472"/>
                </a:lnTo>
                <a:cubicBezTo>
                  <a:pt x="2927616" y="293868"/>
                  <a:pt x="2880660" y="273834"/>
                  <a:pt x="2842939" y="264404"/>
                </a:cubicBezTo>
                <a:cubicBezTo>
                  <a:pt x="2828250" y="260732"/>
                  <a:pt x="2813375" y="257738"/>
                  <a:pt x="2798872" y="253387"/>
                </a:cubicBezTo>
                <a:cubicBezTo>
                  <a:pt x="2776626" y="246713"/>
                  <a:pt x="2755303" y="236987"/>
                  <a:pt x="2732771" y="231354"/>
                </a:cubicBezTo>
                <a:cubicBezTo>
                  <a:pt x="2703393" y="224009"/>
                  <a:pt x="2673364" y="218896"/>
                  <a:pt x="2644636" y="209320"/>
                </a:cubicBezTo>
                <a:cubicBezTo>
                  <a:pt x="2622602" y="201975"/>
                  <a:pt x="2601067" y="192919"/>
                  <a:pt x="2578535" y="187286"/>
                </a:cubicBezTo>
                <a:cubicBezTo>
                  <a:pt x="2511937" y="170637"/>
                  <a:pt x="2548828" y="181056"/>
                  <a:pt x="2468366" y="154236"/>
                </a:cubicBezTo>
                <a:cubicBezTo>
                  <a:pt x="2457349" y="150564"/>
                  <a:pt x="2443526" y="151431"/>
                  <a:pt x="2435315" y="143219"/>
                </a:cubicBezTo>
                <a:lnTo>
                  <a:pt x="2413282" y="121185"/>
                </a:ln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90988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77218"/>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DISTAL convoluted tubules and Ascending thick limbs of the loop of </a:t>
            </a:r>
            <a:r>
              <a:rPr lang="en-US" sz="32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Henle</a:t>
            </a:r>
            <a:endPar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4" name="TextBox 3"/>
          <p:cNvSpPr txBox="1"/>
          <p:nvPr/>
        </p:nvSpPr>
        <p:spPr>
          <a:xfrm>
            <a:off x="990600" y="2209800"/>
            <a:ext cx="7620000" cy="369332"/>
          </a:xfrm>
          <a:prstGeom prst="rect">
            <a:avLst/>
          </a:prstGeom>
          <a:noFill/>
        </p:spPr>
        <p:txBody>
          <a:bodyPr wrap="square" rtlCol="0">
            <a:spAutoFit/>
          </a:bodyPr>
          <a:lstStyle/>
          <a:p>
            <a:r>
              <a:rPr lang="en-US" dirty="0">
                <a:hlinkClick r:id="rId2"/>
              </a:rPr>
              <a:t>Video showing distal convoluted tubule and thick ascending limb - SL116</a:t>
            </a:r>
            <a:endParaRPr lang="en-US" dirty="0"/>
          </a:p>
        </p:txBody>
      </p:sp>
      <p:sp>
        <p:nvSpPr>
          <p:cNvPr id="5" name="TextBox 4"/>
          <p:cNvSpPr txBox="1"/>
          <p:nvPr/>
        </p:nvSpPr>
        <p:spPr>
          <a:xfrm>
            <a:off x="1981200" y="5766137"/>
            <a:ext cx="4495800" cy="1015663"/>
          </a:xfrm>
          <a:prstGeom prst="rect">
            <a:avLst/>
          </a:prstGeom>
          <a:noFill/>
        </p:spPr>
        <p:txBody>
          <a:bodyPr wrap="square" rtlCol="0">
            <a:spAutoFit/>
          </a:bodyPr>
          <a:lstStyle/>
          <a:p>
            <a:r>
              <a:rPr lang="en-US" dirty="0"/>
              <a:t>Link to </a:t>
            </a:r>
            <a:r>
              <a:rPr lang="en-US" u="sng" dirty="0">
                <a:hlinkClick r:id="rId3"/>
              </a:rPr>
              <a:t>SL 116</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Distal convoluted tubule</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Thick ascending limb of the loop of </a:t>
            </a:r>
            <a:r>
              <a:rPr lang="en-US" sz="1200" b="1" dirty="0" err="1">
                <a:solidFill>
                  <a:srgbClr val="002060"/>
                </a:solidFill>
                <a:latin typeface="Georgia" pitchFamily="18" charset="0"/>
                <a:cs typeface="Arial" pitchFamily="34" charset="0"/>
              </a:rPr>
              <a:t>Henle</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Collecting ducts</a:t>
            </a:r>
          </a:p>
        </p:txBody>
      </p:sp>
      <p:sp>
        <p:nvSpPr>
          <p:cNvPr id="3" name="TextBox 2"/>
          <p:cNvSpPr txBox="1"/>
          <p:nvPr/>
        </p:nvSpPr>
        <p:spPr>
          <a:xfrm>
            <a:off x="76201" y="584775"/>
            <a:ext cx="2438400" cy="2862322"/>
          </a:xfrm>
          <a:prstGeom prst="rect">
            <a:avLst/>
          </a:prstGeom>
          <a:noFill/>
        </p:spPr>
        <p:txBody>
          <a:bodyPr wrap="square" rtlCol="0">
            <a:spAutoFit/>
          </a:bodyPr>
          <a:lstStyle/>
          <a:p>
            <a:r>
              <a:rPr lang="en-US" sz="2000" b="1" dirty="0">
                <a:solidFill>
                  <a:srgbClr val="002060"/>
                </a:solidFill>
              </a:rPr>
              <a:t>Characteristics of collecting ducts:</a:t>
            </a:r>
          </a:p>
          <a:p>
            <a:r>
              <a:rPr lang="en-US" sz="2000" b="1" dirty="0">
                <a:solidFill>
                  <a:srgbClr val="002060"/>
                </a:solidFill>
              </a:rPr>
              <a:t>--small cells</a:t>
            </a:r>
          </a:p>
          <a:p>
            <a:r>
              <a:rPr lang="en-US" sz="2000" b="1" dirty="0">
                <a:solidFill>
                  <a:srgbClr val="002060"/>
                </a:solidFill>
              </a:rPr>
              <a:t>--few microvilli (in most cells)</a:t>
            </a:r>
          </a:p>
          <a:p>
            <a:r>
              <a:rPr lang="en-US" sz="2000" b="1" dirty="0">
                <a:solidFill>
                  <a:srgbClr val="002060"/>
                </a:solidFill>
              </a:rPr>
              <a:t>--few mitochondria (in most cells)</a:t>
            </a:r>
          </a:p>
          <a:p>
            <a:r>
              <a:rPr lang="en-US" sz="2000" b="1" dirty="0">
                <a:solidFill>
                  <a:srgbClr val="002060"/>
                </a:solidFill>
              </a:rPr>
              <a:t>--few </a:t>
            </a:r>
            <a:r>
              <a:rPr lang="en-US" sz="2000" b="1" dirty="0" err="1">
                <a:solidFill>
                  <a:srgbClr val="002060"/>
                </a:solidFill>
              </a:rPr>
              <a:t>basolateral</a:t>
            </a:r>
            <a:r>
              <a:rPr lang="en-US" sz="2000" b="1" dirty="0">
                <a:solidFill>
                  <a:srgbClr val="002060"/>
                </a:solidFill>
              </a:rPr>
              <a:t> </a:t>
            </a:r>
            <a:r>
              <a:rPr lang="en-US" sz="2000" b="1" dirty="0" err="1">
                <a:solidFill>
                  <a:srgbClr val="002060"/>
                </a:solidFill>
              </a:rPr>
              <a:t>infoldings</a:t>
            </a:r>
            <a:endParaRPr lang="en-US" sz="2000" b="1" dirty="0">
              <a:solidFill>
                <a:srgbClr val="002060"/>
              </a:solidFill>
            </a:endParaRPr>
          </a:p>
        </p:txBody>
      </p:sp>
      <p:pic>
        <p:nvPicPr>
          <p:cNvPr id="5" name="Picture 2" descr="P:\My Documents\Histology\lab manual files\ems 12-108\ems086 resiz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5843" y="1752600"/>
            <a:ext cx="6871020" cy="5105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201" y="4314825"/>
            <a:ext cx="2249167" cy="2031325"/>
          </a:xfrm>
          <a:prstGeom prst="rect">
            <a:avLst/>
          </a:prstGeom>
          <a:noFill/>
        </p:spPr>
        <p:txBody>
          <a:bodyPr wrap="square" rtlCol="0">
            <a:spAutoFit/>
          </a:bodyPr>
          <a:lstStyle/>
          <a:p>
            <a:r>
              <a:rPr lang="en-US" b="1" dirty="0">
                <a:solidFill>
                  <a:schemeClr val="accent2">
                    <a:lumMod val="50000"/>
                  </a:schemeClr>
                </a:solidFill>
                <a:latin typeface="Tempus Sans ITC" pitchFamily="82" charset="0"/>
              </a:rPr>
              <a:t>Yep, I see cell X with many microvilli, and cell Y with numerous mitochondria.  There are a few cell types here, but MOST have the above features.</a:t>
            </a:r>
          </a:p>
        </p:txBody>
      </p:sp>
      <p:sp>
        <p:nvSpPr>
          <p:cNvPr id="4" name="TextBox 3"/>
          <p:cNvSpPr txBox="1"/>
          <p:nvPr/>
        </p:nvSpPr>
        <p:spPr>
          <a:xfrm>
            <a:off x="3419475" y="5562600"/>
            <a:ext cx="304800" cy="461665"/>
          </a:xfrm>
          <a:prstGeom prst="rect">
            <a:avLst/>
          </a:prstGeom>
          <a:noFill/>
          <a:ln w="38100">
            <a:noFill/>
          </a:ln>
        </p:spPr>
        <p:txBody>
          <a:bodyPr wrap="square" rtlCol="0">
            <a:spAutoFit/>
          </a:bodyPr>
          <a:lstStyle/>
          <a:p>
            <a:r>
              <a:rPr lang="en-US" sz="2400" b="1" dirty="0">
                <a:solidFill>
                  <a:srgbClr val="C00000"/>
                </a:solidFill>
              </a:rPr>
              <a:t>X</a:t>
            </a:r>
          </a:p>
        </p:txBody>
      </p:sp>
      <p:sp>
        <p:nvSpPr>
          <p:cNvPr id="7" name="TextBox 6"/>
          <p:cNvSpPr txBox="1"/>
          <p:nvPr/>
        </p:nvSpPr>
        <p:spPr>
          <a:xfrm>
            <a:off x="6172200" y="4191000"/>
            <a:ext cx="304800" cy="461665"/>
          </a:xfrm>
          <a:prstGeom prst="rect">
            <a:avLst/>
          </a:prstGeom>
          <a:noFill/>
          <a:ln w="38100">
            <a:noFill/>
          </a:ln>
        </p:spPr>
        <p:txBody>
          <a:bodyPr wrap="square" rtlCol="0">
            <a:spAutoFit/>
          </a:bodyPr>
          <a:lstStyle/>
          <a:p>
            <a:r>
              <a:rPr lang="en-US" sz="2400" b="1" dirty="0">
                <a:solidFill>
                  <a:srgbClr val="C00000"/>
                </a:solidFill>
              </a:rPr>
              <a: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46168"/>
            <a:ext cx="9144000" cy="66018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US" b="1" dirty="0">
                <a:solidFill>
                  <a:srgbClr val="002060"/>
                </a:solidFill>
                <a:latin typeface="Helvetica"/>
                <a:cs typeface="Times New Roman" pitchFamily="18" charset="0"/>
              </a:rPr>
              <a:t>After completing this exercise, you should be able to (blue text in this module, tan text in subsequent kidney modules):</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900" b="1" i="0" u="none" strike="noStrike" cap="none" normalizeH="0" baseline="0" dirty="0">
              <a:ln>
                <a:noFill/>
              </a:ln>
              <a:solidFill>
                <a:srgbClr val="002060"/>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en-US" sz="900" b="1" dirty="0">
              <a:solidFill>
                <a:srgbClr val="002060"/>
              </a:solidFill>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900" b="1" i="0" u="none" strike="noStrike" cap="none" normalizeH="0" baseline="0" dirty="0">
              <a:ln>
                <a:noFill/>
              </a:ln>
              <a:solidFill>
                <a:srgbClr val="00206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describe the gross anatomical features of the kidneys </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Cortex</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Medulla, including renal pyramid,</a:t>
            </a:r>
            <a:r>
              <a:rPr kumimoji="0" lang="en-US" sz="1200" b="1" i="0" u="none" strike="noStrike" cap="none" normalizeH="0" dirty="0">
                <a:ln>
                  <a:noFill/>
                </a:ln>
                <a:solidFill>
                  <a:srgbClr val="C49500"/>
                </a:solidFill>
                <a:effectLst/>
                <a:latin typeface="Georgia" pitchFamily="18" charset="0"/>
                <a:ea typeface="Times"/>
                <a:cs typeface="Arial" pitchFamily="34" charset="0"/>
              </a:rPr>
              <a:t> renal papilla, renal columns</a:t>
            </a:r>
          </a:p>
          <a:p>
            <a:pPr lvl="1" eaLnBrk="0" fontAlgn="base" hangingPunct="0">
              <a:spcBef>
                <a:spcPct val="0"/>
              </a:spcBef>
              <a:spcAft>
                <a:spcPct val="0"/>
              </a:spcAft>
              <a:buFontTx/>
              <a:buChar char="•"/>
              <a:tabLst>
                <a:tab pos="457200" algn="l"/>
              </a:tabLst>
            </a:pPr>
            <a:r>
              <a:rPr lang="en-US" sz="1200" b="1" baseline="0" dirty="0">
                <a:solidFill>
                  <a:srgbClr val="C49500"/>
                </a:solidFill>
                <a:latin typeface="Georgia" pitchFamily="18" charset="0"/>
                <a:cs typeface="Arial" pitchFamily="34" charset="0"/>
              </a:rPr>
              <a:t>Hilus, sinus, renal pelvis, and major and minor calyces</a:t>
            </a:r>
            <a:endParaRPr kumimoji="0" lang="en-US" sz="1200" b="1" i="0" u="none" strike="noStrike" cap="none" normalizeH="0" baseline="0" dirty="0">
              <a:ln>
                <a:noFill/>
              </a:ln>
              <a:solidFill>
                <a:srgbClr val="C49500"/>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recognize and discriminate between the pars </a:t>
            </a:r>
            <a:r>
              <a:rPr kumimoji="0" lang="en-US" sz="1200" b="1" i="0" u="none" strike="noStrike" cap="none" normalizeH="0" baseline="0" dirty="0" err="1">
                <a:ln>
                  <a:noFill/>
                </a:ln>
                <a:solidFill>
                  <a:srgbClr val="C49500"/>
                </a:solidFill>
                <a:effectLst/>
                <a:latin typeface="Georgia" pitchFamily="18" charset="0"/>
                <a:ea typeface="Times"/>
                <a:cs typeface="Arial" pitchFamily="34" charset="0"/>
              </a:rPr>
              <a:t>convoluta</a:t>
            </a: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 and the pars radiata.</a:t>
            </a:r>
            <a:endParaRPr kumimoji="0" lang="en-US" sz="1200" b="1" i="0" u="none" strike="noStrike" cap="none" normalizeH="0" baseline="0" dirty="0">
              <a:ln>
                <a:noFill/>
              </a:ln>
              <a:solidFill>
                <a:srgbClr val="C49500"/>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diagram blood circulation through the kidneys, and identify the major</a:t>
            </a:r>
            <a:r>
              <a:rPr kumimoji="0" lang="en-US" sz="1200" b="1" i="0" u="none" strike="noStrike" cap="none" normalizeH="0" dirty="0">
                <a:ln>
                  <a:noFill/>
                </a:ln>
                <a:solidFill>
                  <a:srgbClr val="C49500"/>
                </a:solidFill>
                <a:effectLst/>
                <a:latin typeface="Georgia" pitchFamily="18" charset="0"/>
                <a:ea typeface="Times"/>
                <a:cs typeface="Arial" pitchFamily="34" charset="0"/>
              </a:rPr>
              <a:t> renal vessels on a histological section:</a:t>
            </a:r>
          </a:p>
          <a:p>
            <a:pPr lvl="1" eaLnBrk="0" fontAlgn="base" hangingPunct="0">
              <a:spcBef>
                <a:spcPct val="0"/>
              </a:spcBef>
              <a:spcAft>
                <a:spcPct val="0"/>
              </a:spcAft>
              <a:buFontTx/>
              <a:buChar char="•"/>
              <a:tabLst>
                <a:tab pos="457200" algn="l"/>
              </a:tabLst>
            </a:pPr>
            <a:r>
              <a:rPr lang="en-US" sz="1200" b="1" baseline="0" dirty="0">
                <a:solidFill>
                  <a:srgbClr val="C49500"/>
                </a:solidFill>
                <a:latin typeface="Georgia" pitchFamily="18" charset="0"/>
                <a:ea typeface="Times"/>
                <a:cs typeface="Arial" pitchFamily="34" charset="0"/>
              </a:rPr>
              <a:t>Renal</a:t>
            </a:r>
            <a:r>
              <a:rPr lang="en-US" sz="1200" b="1" dirty="0">
                <a:solidFill>
                  <a:srgbClr val="C49500"/>
                </a:solidFill>
                <a:latin typeface="Georgia" pitchFamily="18" charset="0"/>
                <a:ea typeface="Times"/>
                <a:cs typeface="Arial" pitchFamily="34" charset="0"/>
              </a:rPr>
              <a:t> artery and vein</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Interlobar</a:t>
            </a:r>
            <a:r>
              <a:rPr kumimoji="0" lang="en-US" sz="1200" b="1" i="0" u="none" strike="noStrike" cap="none" normalizeH="0" dirty="0">
                <a:ln>
                  <a:noFill/>
                </a:ln>
                <a:solidFill>
                  <a:srgbClr val="C49500"/>
                </a:solidFill>
                <a:effectLst/>
                <a:latin typeface="Georgia" pitchFamily="18" charset="0"/>
                <a:ea typeface="Times"/>
                <a:cs typeface="Arial" pitchFamily="34" charset="0"/>
              </a:rPr>
              <a:t> artery and vein</a:t>
            </a:r>
          </a:p>
          <a:p>
            <a:pPr lvl="1" eaLnBrk="0" fontAlgn="base" hangingPunct="0">
              <a:spcBef>
                <a:spcPct val="0"/>
              </a:spcBef>
              <a:spcAft>
                <a:spcPct val="0"/>
              </a:spcAft>
              <a:buFontTx/>
              <a:buChar char="•"/>
              <a:tabLst>
                <a:tab pos="457200" algn="l"/>
              </a:tabLst>
            </a:pPr>
            <a:r>
              <a:rPr lang="en-US" sz="1200" b="1" baseline="0" dirty="0">
                <a:solidFill>
                  <a:srgbClr val="C49500"/>
                </a:solidFill>
                <a:latin typeface="Georgia" pitchFamily="18" charset="0"/>
                <a:ea typeface="Times"/>
                <a:cs typeface="Arial" pitchFamily="34" charset="0"/>
              </a:rPr>
              <a:t>Arcuate</a:t>
            </a:r>
            <a:r>
              <a:rPr lang="en-US" sz="1200" b="1" dirty="0">
                <a:solidFill>
                  <a:srgbClr val="C49500"/>
                </a:solidFill>
                <a:latin typeface="Georgia" pitchFamily="18" charset="0"/>
                <a:ea typeface="Times"/>
                <a:cs typeface="Arial" pitchFamily="34" charset="0"/>
              </a:rPr>
              <a:t> artery and vein</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Interlobular artery</a:t>
            </a:r>
            <a:r>
              <a:rPr kumimoji="0" lang="en-US" sz="1200" b="1" i="0" u="none" strike="noStrike" cap="none" normalizeH="0" dirty="0">
                <a:ln>
                  <a:noFill/>
                </a:ln>
                <a:solidFill>
                  <a:srgbClr val="C49500"/>
                </a:solidFill>
                <a:effectLst/>
                <a:latin typeface="Georgia" pitchFamily="18" charset="0"/>
                <a:ea typeface="Times"/>
                <a:cs typeface="Arial" pitchFamily="34" charset="0"/>
              </a:rPr>
              <a:t> and vein</a:t>
            </a:r>
          </a:p>
          <a:p>
            <a:pPr lvl="1" eaLnBrk="0" fontAlgn="base" hangingPunct="0">
              <a:spcBef>
                <a:spcPct val="0"/>
              </a:spcBef>
              <a:spcAft>
                <a:spcPct val="0"/>
              </a:spcAft>
              <a:buFontTx/>
              <a:buChar char="•"/>
              <a:tabLst>
                <a:tab pos="457200" algn="l"/>
              </a:tabLst>
            </a:pPr>
            <a:r>
              <a:rPr lang="en-US" sz="1200" b="1" baseline="0" dirty="0">
                <a:solidFill>
                  <a:srgbClr val="C49500"/>
                </a:solidFill>
                <a:latin typeface="Georgia" pitchFamily="18" charset="0"/>
                <a:ea typeface="Times"/>
                <a:cs typeface="Arial" pitchFamily="34" charset="0"/>
              </a:rPr>
              <a:t>Afferent</a:t>
            </a:r>
            <a:r>
              <a:rPr lang="en-US" sz="1200" b="1" dirty="0">
                <a:solidFill>
                  <a:srgbClr val="C49500"/>
                </a:solidFill>
                <a:latin typeface="Georgia" pitchFamily="18" charset="0"/>
                <a:ea typeface="Times"/>
                <a:cs typeface="Arial" pitchFamily="34" charset="0"/>
              </a:rPr>
              <a:t> arteriole, glomerulus, efferent arteriole</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Peritubular</a:t>
            </a:r>
            <a:r>
              <a:rPr kumimoji="0" lang="en-US" sz="1200" b="1" i="0" u="none" strike="noStrike" cap="none" normalizeH="0" dirty="0">
                <a:ln>
                  <a:noFill/>
                </a:ln>
                <a:solidFill>
                  <a:srgbClr val="002060"/>
                </a:solidFill>
                <a:effectLst/>
                <a:latin typeface="Georgia" pitchFamily="18" charset="0"/>
                <a:ea typeface="Times"/>
                <a:cs typeface="Arial" pitchFamily="34" charset="0"/>
              </a:rPr>
              <a:t> capillaries and vasa recta</a:t>
            </a: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a:t>
            </a:r>
            <a:endParaRPr kumimoji="0" lang="en-US" sz="1200" b="1" i="0" u="none" strike="noStrike" cap="none" normalizeH="0" baseline="0" dirty="0">
              <a:ln>
                <a:noFill/>
              </a:ln>
              <a:solidFill>
                <a:srgbClr val="002060"/>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distinguish, at both the light and electron microscopic level, </a:t>
            </a:r>
            <a:r>
              <a:rPr lang="en-US" sz="1200" b="1" dirty="0">
                <a:solidFill>
                  <a:srgbClr val="002060"/>
                </a:solidFill>
                <a:latin typeface="Georgia" pitchFamily="18" charset="0"/>
                <a:ea typeface="Times"/>
                <a:cs typeface="Arial" pitchFamily="34" charset="0"/>
              </a:rPr>
              <a:t>each of the following renal tubular structures:</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proximal convoluted tubule</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thick</a:t>
            </a:r>
            <a:r>
              <a:rPr kumimoji="0" lang="en-US" sz="1200" b="1" i="0" u="none" strike="noStrike" cap="none" normalizeH="0" dirty="0">
                <a:ln>
                  <a:noFill/>
                </a:ln>
                <a:solidFill>
                  <a:srgbClr val="002060"/>
                </a:solidFill>
                <a:effectLst/>
                <a:latin typeface="Georgia" pitchFamily="18" charset="0"/>
                <a:ea typeface="Times"/>
                <a:cs typeface="Arial" pitchFamily="34" charset="0"/>
              </a:rPr>
              <a:t> descending limb of the loop of Henle</a:t>
            </a:r>
          </a:p>
          <a:p>
            <a:pPr lvl="1" eaLnBrk="0" fontAlgn="base" hangingPunct="0">
              <a:spcBef>
                <a:spcPct val="0"/>
              </a:spcBef>
              <a:spcAft>
                <a:spcPct val="0"/>
              </a:spcAft>
              <a:buFontTx/>
              <a:buChar char="•"/>
              <a:tabLst>
                <a:tab pos="457200" algn="l"/>
              </a:tabLst>
            </a:pPr>
            <a:r>
              <a:rPr lang="en-US" sz="1200" b="1" baseline="0" dirty="0">
                <a:solidFill>
                  <a:srgbClr val="002060"/>
                </a:solidFill>
                <a:latin typeface="Georgia" pitchFamily="18" charset="0"/>
                <a:ea typeface="Times"/>
                <a:cs typeface="Arial" pitchFamily="34" charset="0"/>
              </a:rPr>
              <a:t>thin</a:t>
            </a:r>
            <a:r>
              <a:rPr lang="en-US" sz="1200" b="1" dirty="0">
                <a:solidFill>
                  <a:srgbClr val="002060"/>
                </a:solidFill>
                <a:latin typeface="Georgia" pitchFamily="18" charset="0"/>
                <a:ea typeface="Times"/>
                <a:cs typeface="Arial" pitchFamily="34" charset="0"/>
              </a:rPr>
              <a:t> limb of the loop of Henle</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thick</a:t>
            </a:r>
            <a:r>
              <a:rPr kumimoji="0" lang="en-US" sz="1200" b="1" i="0" u="none" strike="noStrike" cap="none" normalizeH="0" dirty="0">
                <a:ln>
                  <a:noFill/>
                </a:ln>
                <a:solidFill>
                  <a:srgbClr val="002060"/>
                </a:solidFill>
                <a:effectLst/>
                <a:latin typeface="Georgia" pitchFamily="18" charset="0"/>
                <a:ea typeface="Times"/>
                <a:cs typeface="Arial" pitchFamily="34" charset="0"/>
              </a:rPr>
              <a:t> ascending limb of the loop of Henle</a:t>
            </a:r>
            <a:endParaRPr kumimoji="0" lang="en-US" sz="1200" b="1" i="0" u="none" strike="noStrike" cap="none" normalizeH="0" baseline="0" dirty="0">
              <a:ln>
                <a:noFill/>
              </a:ln>
              <a:solidFill>
                <a:srgbClr val="002060"/>
              </a:solidFill>
              <a:effectLst/>
              <a:latin typeface="Georgia" pitchFamily="18" charset="0"/>
              <a:ea typeface="Times"/>
              <a:cs typeface="Arial" pitchFamily="34" charset="0"/>
            </a:endParaRP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distal convoluted tubules</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collecting (connecting) ducts, papillary ducts</a:t>
            </a:r>
            <a:endParaRPr kumimoji="0" lang="en-US" sz="1200" b="1" i="0" u="none" strike="noStrike" cap="none" normalizeH="0" baseline="0" dirty="0">
              <a:ln>
                <a:noFill/>
              </a:ln>
              <a:solidFill>
                <a:srgbClr val="002060"/>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Identify glomeruli at the light microscopic level, as well as identify each of the following</a:t>
            </a:r>
            <a:r>
              <a:rPr kumimoji="0" lang="en-US" sz="1200" b="1" i="0" u="none" strike="noStrike" cap="none" normalizeH="0" dirty="0">
                <a:ln>
                  <a:noFill/>
                </a:ln>
                <a:solidFill>
                  <a:srgbClr val="C49500"/>
                </a:solidFill>
                <a:effectLst/>
                <a:latin typeface="Georgia" pitchFamily="18" charset="0"/>
                <a:ea typeface="Times"/>
                <a:cs typeface="Arial" pitchFamily="34" charset="0"/>
              </a:rPr>
              <a:t> in an electron micrograph:</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endothelial cells</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podocytes, including their </a:t>
            </a:r>
            <a:r>
              <a:rPr lang="en-US" sz="1200" b="1" dirty="0">
                <a:solidFill>
                  <a:srgbClr val="C49500"/>
                </a:solidFill>
                <a:latin typeface="Georgia" pitchFamily="18" charset="0"/>
                <a:ea typeface="Times"/>
                <a:cs typeface="Arial" pitchFamily="34" charset="0"/>
              </a:rPr>
              <a:t>primary and secondary </a:t>
            </a: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pedicels (foot processes)</a:t>
            </a:r>
            <a:r>
              <a:rPr kumimoji="0" lang="en-US" sz="1200" b="1" i="0" u="none" strike="noStrike" cap="none" normalizeH="0" dirty="0">
                <a:ln>
                  <a:noFill/>
                </a:ln>
                <a:solidFill>
                  <a:srgbClr val="C49500"/>
                </a:solidFill>
                <a:effectLst/>
                <a:latin typeface="Georgia" pitchFamily="18" charset="0"/>
                <a:ea typeface="Times"/>
                <a:cs typeface="Arial" pitchFamily="34" charset="0"/>
              </a:rPr>
              <a:t> </a:t>
            </a:r>
          </a:p>
          <a:p>
            <a:pPr lvl="1" eaLnBrk="0" fontAlgn="base" hangingPunct="0">
              <a:spcBef>
                <a:spcPct val="0"/>
              </a:spcBef>
              <a:spcAft>
                <a:spcPct val="0"/>
              </a:spcAft>
              <a:buFontTx/>
              <a:buChar char="•"/>
              <a:tabLst>
                <a:tab pos="457200" algn="l"/>
              </a:tabLst>
            </a:pPr>
            <a:r>
              <a:rPr lang="en-US" sz="1200" b="1" baseline="0" dirty="0">
                <a:solidFill>
                  <a:srgbClr val="C49500"/>
                </a:solidFill>
                <a:latin typeface="Georgia" pitchFamily="18" charset="0"/>
                <a:ea typeface="Times"/>
                <a:cs typeface="Arial" pitchFamily="34" charset="0"/>
              </a:rPr>
              <a:t>filtration slits</a:t>
            </a:r>
            <a:endParaRPr kumimoji="0" lang="en-US" sz="1200" b="1" i="0" u="none" strike="noStrike" cap="none" normalizeH="0" baseline="0" dirty="0">
              <a:ln>
                <a:noFill/>
              </a:ln>
              <a:solidFill>
                <a:srgbClr val="C49500"/>
              </a:solidFill>
              <a:effectLst/>
              <a:latin typeface="Georgia" pitchFamily="18" charset="0"/>
              <a:ea typeface="Times"/>
              <a:cs typeface="Arial" pitchFamily="34" charset="0"/>
            </a:endParaRPr>
          </a:p>
          <a:p>
            <a:pPr lvl="1" eaLnBrk="0" fontAlgn="base" hangingPunct="0">
              <a:spcBef>
                <a:spcPct val="0"/>
              </a:spcBef>
              <a:spcAft>
                <a:spcPct val="0"/>
              </a:spcAft>
              <a:buFontTx/>
              <a:buChar char="•"/>
              <a:tabLst>
                <a:tab pos="457200" algn="l"/>
              </a:tabLst>
            </a:pPr>
            <a:r>
              <a:rPr lang="en-US" sz="1200" b="1" dirty="0">
                <a:solidFill>
                  <a:srgbClr val="C49500"/>
                </a:solidFill>
                <a:latin typeface="Georgia" pitchFamily="18" charset="0"/>
                <a:ea typeface="Times"/>
                <a:cs typeface="Arial" pitchFamily="34" charset="0"/>
              </a:rPr>
              <a:t>parietal epithelium</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lamina densa</a:t>
            </a:r>
          </a:p>
          <a:p>
            <a:pPr lvl="1" eaLnBrk="0" fontAlgn="base" hangingPunct="0">
              <a:spcBef>
                <a:spcPct val="0"/>
              </a:spcBef>
              <a:spcAft>
                <a:spcPct val="0"/>
              </a:spcAft>
              <a:buFontTx/>
              <a:buChar char="•"/>
              <a:tabLst>
                <a:tab pos="457200" algn="l"/>
              </a:tabLst>
            </a:pPr>
            <a:r>
              <a:rPr lang="en-US" sz="1200" b="1" dirty="0">
                <a:solidFill>
                  <a:srgbClr val="C49500"/>
                </a:solidFill>
                <a:latin typeface="Georgia" pitchFamily="18" charset="0"/>
                <a:ea typeface="Times"/>
                <a:cs typeface="Arial" pitchFamily="34" charset="0"/>
              </a:rPr>
              <a:t>mesangial cells</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blood</a:t>
            </a:r>
            <a:r>
              <a:rPr kumimoji="0" lang="en-US" sz="1200" b="1" i="0" u="none" strike="noStrike" cap="none" normalizeH="0" dirty="0">
                <a:ln>
                  <a:noFill/>
                </a:ln>
                <a:solidFill>
                  <a:srgbClr val="C49500"/>
                </a:solidFill>
                <a:effectLst/>
                <a:latin typeface="Georgia" pitchFamily="18" charset="0"/>
                <a:ea typeface="Times"/>
                <a:cs typeface="Arial" pitchFamily="34" charset="0"/>
              </a:rPr>
              <a:t> space</a:t>
            </a:r>
          </a:p>
          <a:p>
            <a:pPr lvl="1" eaLnBrk="0" fontAlgn="base" hangingPunct="0">
              <a:spcBef>
                <a:spcPct val="0"/>
              </a:spcBef>
              <a:spcAft>
                <a:spcPct val="0"/>
              </a:spcAft>
              <a:buFontTx/>
              <a:buChar char="•"/>
              <a:tabLst>
                <a:tab pos="457200" algn="l"/>
              </a:tabLst>
            </a:pPr>
            <a:r>
              <a:rPr lang="en-US" sz="1200" b="1" baseline="0" dirty="0">
                <a:solidFill>
                  <a:srgbClr val="C49500"/>
                </a:solidFill>
                <a:latin typeface="Georgia" pitchFamily="18" charset="0"/>
                <a:ea typeface="Times"/>
                <a:cs typeface="Arial" pitchFamily="34" charset="0"/>
              </a:rPr>
              <a:t>urinary</a:t>
            </a:r>
            <a:r>
              <a:rPr lang="en-US" sz="1200" b="1" dirty="0">
                <a:solidFill>
                  <a:srgbClr val="C49500"/>
                </a:solidFill>
                <a:latin typeface="Georgia" pitchFamily="18" charset="0"/>
                <a:ea typeface="Times"/>
                <a:cs typeface="Arial" pitchFamily="34" charset="0"/>
              </a:rPr>
              <a:t> space</a:t>
            </a: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a:t>
            </a:r>
            <a:endParaRPr kumimoji="0" lang="en-US" sz="1200" b="1" i="0" u="none" strike="noStrike" cap="none" normalizeH="0" baseline="0" dirty="0">
              <a:ln>
                <a:noFill/>
              </a:ln>
              <a:solidFill>
                <a:srgbClr val="C49500"/>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Identify a juxtaglomerular apparatus,</a:t>
            </a:r>
            <a:r>
              <a:rPr kumimoji="0" lang="en-US" sz="1200" b="1" i="0" u="none" strike="noStrike" cap="none" normalizeH="0" dirty="0">
                <a:ln>
                  <a:noFill/>
                </a:ln>
                <a:solidFill>
                  <a:srgbClr val="C49500"/>
                </a:solidFill>
                <a:effectLst/>
                <a:latin typeface="Georgia" pitchFamily="18" charset="0"/>
                <a:ea typeface="Times"/>
                <a:cs typeface="Arial" pitchFamily="34" charset="0"/>
              </a:rPr>
              <a:t> including the macula densa and </a:t>
            </a: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juxtaglomerular cells</a:t>
            </a:r>
            <a:endParaRPr kumimoji="0" lang="en-US" sz="1200" b="1" i="0" u="none" strike="noStrike" cap="none" normalizeH="0" baseline="0" dirty="0">
              <a:ln>
                <a:noFill/>
              </a:ln>
              <a:solidFill>
                <a:srgbClr val="C49500"/>
              </a:solidFill>
              <a:effectLst/>
              <a:latin typeface="Georgia" pitchFamily="18"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838200"/>
            <a:ext cx="8991600" cy="2369880"/>
          </a:xfrm>
          <a:prstGeom prst="rect">
            <a:avLst/>
          </a:prstGeom>
          <a:noFill/>
        </p:spPr>
        <p:txBody>
          <a:bodyPr wrap="square" rtlCol="0">
            <a:spAutoFit/>
          </a:bodyPr>
          <a:lstStyle/>
          <a:p>
            <a:r>
              <a:rPr lang="en-US" sz="2000" b="1" dirty="0">
                <a:solidFill>
                  <a:srgbClr val="002060"/>
                </a:solidFill>
              </a:rPr>
              <a:t>The characteristics of collecting ducts in electron micrographs result in characteristic features of these tubules in light micrographs: </a:t>
            </a:r>
          </a:p>
          <a:p>
            <a:endParaRPr lang="en-US" sz="800" b="1" dirty="0">
              <a:solidFill>
                <a:srgbClr val="002060"/>
              </a:solidFill>
            </a:endParaRPr>
          </a:p>
          <a:p>
            <a:r>
              <a:rPr lang="en-US" sz="2000" b="1" u="sng" dirty="0">
                <a:solidFill>
                  <a:srgbClr val="002060"/>
                </a:solidFill>
              </a:rPr>
              <a:t>EM characteristics</a:t>
            </a:r>
            <a:r>
              <a:rPr lang="en-US" sz="2000" b="1" dirty="0">
                <a:solidFill>
                  <a:srgbClr val="002060"/>
                </a:solidFill>
              </a:rPr>
              <a:t>			</a:t>
            </a:r>
            <a:r>
              <a:rPr lang="en-US" sz="2000" b="1" u="sng" dirty="0">
                <a:solidFill>
                  <a:srgbClr val="002060"/>
                </a:solidFill>
              </a:rPr>
              <a:t>Light micrograph characteristics</a:t>
            </a:r>
          </a:p>
          <a:p>
            <a:r>
              <a:rPr lang="en-US" sz="2000" b="1" dirty="0">
                <a:solidFill>
                  <a:srgbClr val="002060"/>
                </a:solidFill>
              </a:rPr>
              <a:t>--small cells				--nuclei close together</a:t>
            </a:r>
          </a:p>
          <a:p>
            <a:r>
              <a:rPr lang="en-US" sz="2000" b="1" dirty="0">
                <a:solidFill>
                  <a:srgbClr val="002060"/>
                </a:solidFill>
              </a:rPr>
              <a:t>--few </a:t>
            </a:r>
            <a:r>
              <a:rPr lang="en-US" sz="2000" b="1" dirty="0" err="1">
                <a:solidFill>
                  <a:srgbClr val="002060"/>
                </a:solidFill>
              </a:rPr>
              <a:t>microvilli</a:t>
            </a:r>
            <a:r>
              <a:rPr lang="en-US" sz="2000" b="1" dirty="0">
                <a:solidFill>
                  <a:srgbClr val="002060"/>
                </a:solidFill>
              </a:rPr>
              <a:t>				--sharp apical surface wide lumen</a:t>
            </a:r>
          </a:p>
          <a:p>
            <a:r>
              <a:rPr lang="en-US" sz="2000" b="1" dirty="0">
                <a:solidFill>
                  <a:srgbClr val="002060"/>
                </a:solidFill>
              </a:rPr>
              <a:t>--few mitochondria			--pale cytoplasm</a:t>
            </a:r>
          </a:p>
          <a:p>
            <a:r>
              <a:rPr lang="en-US" sz="2000" b="1" dirty="0">
                <a:solidFill>
                  <a:srgbClr val="002060"/>
                </a:solidFill>
              </a:rPr>
              <a:t>--few </a:t>
            </a:r>
            <a:r>
              <a:rPr lang="en-US" sz="2000" b="1" dirty="0" err="1">
                <a:solidFill>
                  <a:srgbClr val="002060"/>
                </a:solidFill>
              </a:rPr>
              <a:t>basolateral</a:t>
            </a:r>
            <a:r>
              <a:rPr lang="en-US" sz="2000" b="1" dirty="0">
                <a:solidFill>
                  <a:srgbClr val="002060"/>
                </a:solidFill>
              </a:rPr>
              <a:t> </a:t>
            </a:r>
            <a:r>
              <a:rPr lang="en-US" sz="2000" b="1" dirty="0" err="1">
                <a:solidFill>
                  <a:srgbClr val="002060"/>
                </a:solidFill>
              </a:rPr>
              <a:t>infoldings</a:t>
            </a:r>
            <a:r>
              <a:rPr lang="en-US" sz="2000" b="1" dirty="0">
                <a:solidFill>
                  <a:srgbClr val="002060"/>
                </a:solidFill>
              </a:rPr>
              <a:t>		--borders between cells visible</a:t>
            </a:r>
          </a:p>
        </p:txBody>
      </p:sp>
      <p:sp>
        <p:nvSpPr>
          <p:cNvPr id="5" name="Rectangle 4"/>
          <p:cNvSpPr/>
          <p:nvPr/>
        </p:nvSpPr>
        <p:spPr>
          <a:xfrm>
            <a:off x="0" y="0"/>
            <a:ext cx="9144000" cy="584775"/>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Collecting ducts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3940" y="607727"/>
            <a:ext cx="8991600" cy="1261884"/>
          </a:xfrm>
          <a:prstGeom prst="rect">
            <a:avLst/>
          </a:prstGeom>
          <a:noFill/>
        </p:spPr>
        <p:txBody>
          <a:bodyPr wrap="square" rtlCol="0">
            <a:spAutoFit/>
          </a:bodyPr>
          <a:lstStyle/>
          <a:p>
            <a:r>
              <a:rPr lang="en-US" sz="2000" b="1" u="sng" dirty="0">
                <a:solidFill>
                  <a:srgbClr val="002060"/>
                </a:solidFill>
              </a:rPr>
              <a:t>Light micrograph characteristics</a:t>
            </a:r>
          </a:p>
          <a:p>
            <a:r>
              <a:rPr lang="en-US" sz="1400" b="1" dirty="0">
                <a:solidFill>
                  <a:srgbClr val="002060"/>
                </a:solidFill>
              </a:rPr>
              <a:t>--nuclei close together</a:t>
            </a:r>
          </a:p>
          <a:p>
            <a:r>
              <a:rPr lang="en-US" sz="1400" b="1" dirty="0">
                <a:solidFill>
                  <a:srgbClr val="002060"/>
                </a:solidFill>
              </a:rPr>
              <a:t>--sharp apical surface, wide lumen</a:t>
            </a:r>
          </a:p>
          <a:p>
            <a:r>
              <a:rPr lang="en-US" sz="1400" b="1" dirty="0">
                <a:solidFill>
                  <a:srgbClr val="002060"/>
                </a:solidFill>
              </a:rPr>
              <a:t>--pale cytoplasm</a:t>
            </a:r>
          </a:p>
          <a:p>
            <a:r>
              <a:rPr lang="en-US" sz="1400" b="1" dirty="0">
                <a:solidFill>
                  <a:srgbClr val="002060"/>
                </a:solidFill>
              </a:rPr>
              <a:t>--borders between cells visible</a:t>
            </a:r>
          </a:p>
        </p:txBody>
      </p:sp>
      <p:sp>
        <p:nvSpPr>
          <p:cNvPr id="5" name="Rectangle 4"/>
          <p:cNvSpPr/>
          <p:nvPr/>
        </p:nvSpPr>
        <p:spPr>
          <a:xfrm>
            <a:off x="0" y="0"/>
            <a:ext cx="9144000" cy="584775"/>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Collecting ducts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518" y="1869612"/>
            <a:ext cx="7540482" cy="5003078"/>
          </a:xfrm>
          <a:prstGeom prst="rect">
            <a:avLst/>
          </a:prstGeom>
        </p:spPr>
      </p:pic>
      <p:sp>
        <p:nvSpPr>
          <p:cNvPr id="6" name="TextBox 5"/>
          <p:cNvSpPr txBox="1"/>
          <p:nvPr/>
        </p:nvSpPr>
        <p:spPr>
          <a:xfrm>
            <a:off x="4191000" y="946282"/>
            <a:ext cx="4800600" cy="923330"/>
          </a:xfrm>
          <a:prstGeom prst="rect">
            <a:avLst/>
          </a:prstGeom>
          <a:solidFill>
            <a:srgbClr val="0070C0"/>
          </a:solidFill>
        </p:spPr>
        <p:txBody>
          <a:bodyPr wrap="square" rtlCol="0">
            <a:spAutoFit/>
          </a:bodyPr>
          <a:lstStyle/>
          <a:p>
            <a:r>
              <a:rPr lang="en-US" b="1" dirty="0">
                <a:solidFill>
                  <a:srgbClr val="FFFF00"/>
                </a:solidFill>
                <a:latin typeface="Tempus Sans ITC" pitchFamily="82" charset="0"/>
              </a:rPr>
              <a:t>In light micrographs of the pars </a:t>
            </a:r>
            <a:r>
              <a:rPr lang="en-US" b="1" dirty="0" err="1">
                <a:solidFill>
                  <a:srgbClr val="FFFF00"/>
                </a:solidFill>
                <a:latin typeface="Tempus Sans ITC" pitchFamily="82" charset="0"/>
              </a:rPr>
              <a:t>radiata</a:t>
            </a:r>
            <a:r>
              <a:rPr lang="en-US" b="1" dirty="0">
                <a:solidFill>
                  <a:srgbClr val="FFFF00"/>
                </a:solidFill>
                <a:latin typeface="Tempus Sans ITC" pitchFamily="82" charset="0"/>
              </a:rPr>
              <a:t> or outer medulla, note the histological features of the collecting duct outlined in yellow.</a:t>
            </a:r>
          </a:p>
        </p:txBody>
      </p:sp>
      <p:sp>
        <p:nvSpPr>
          <p:cNvPr id="4" name="Freeform 3"/>
          <p:cNvSpPr/>
          <p:nvPr/>
        </p:nvSpPr>
        <p:spPr>
          <a:xfrm>
            <a:off x="2148289" y="3200400"/>
            <a:ext cx="6136395" cy="2875402"/>
          </a:xfrm>
          <a:custGeom>
            <a:avLst/>
            <a:gdLst>
              <a:gd name="connsiteX0" fmla="*/ 2192357 w 6136395"/>
              <a:gd name="connsiteY0" fmla="*/ 363557 h 2875402"/>
              <a:gd name="connsiteX1" fmla="*/ 2060154 w 6136395"/>
              <a:gd name="connsiteY1" fmla="*/ 264405 h 2875402"/>
              <a:gd name="connsiteX2" fmla="*/ 2027104 w 6136395"/>
              <a:gd name="connsiteY2" fmla="*/ 253388 h 2875402"/>
              <a:gd name="connsiteX3" fmla="*/ 1938969 w 6136395"/>
              <a:gd name="connsiteY3" fmla="*/ 198304 h 2875402"/>
              <a:gd name="connsiteX4" fmla="*/ 1905918 w 6136395"/>
              <a:gd name="connsiteY4" fmla="*/ 176270 h 2875402"/>
              <a:gd name="connsiteX5" fmla="*/ 1839817 w 6136395"/>
              <a:gd name="connsiteY5" fmla="*/ 165253 h 2875402"/>
              <a:gd name="connsiteX6" fmla="*/ 1652530 w 6136395"/>
              <a:gd name="connsiteY6" fmla="*/ 154236 h 2875402"/>
              <a:gd name="connsiteX7" fmla="*/ 1597446 w 6136395"/>
              <a:gd name="connsiteY7" fmla="*/ 143219 h 2875402"/>
              <a:gd name="connsiteX8" fmla="*/ 1476260 w 6136395"/>
              <a:gd name="connsiteY8" fmla="*/ 132202 h 2875402"/>
              <a:gd name="connsiteX9" fmla="*/ 1421176 w 6136395"/>
              <a:gd name="connsiteY9" fmla="*/ 110169 h 2875402"/>
              <a:gd name="connsiteX10" fmla="*/ 1355075 w 6136395"/>
              <a:gd name="connsiteY10" fmla="*/ 99152 h 2875402"/>
              <a:gd name="connsiteX11" fmla="*/ 1311007 w 6136395"/>
              <a:gd name="connsiteY11" fmla="*/ 88135 h 2875402"/>
              <a:gd name="connsiteX12" fmla="*/ 1255923 w 6136395"/>
              <a:gd name="connsiteY12" fmla="*/ 77118 h 2875402"/>
              <a:gd name="connsiteX13" fmla="*/ 1101687 w 6136395"/>
              <a:gd name="connsiteY13" fmla="*/ 44068 h 2875402"/>
              <a:gd name="connsiteX14" fmla="*/ 1035586 w 6136395"/>
              <a:gd name="connsiteY14" fmla="*/ 33051 h 2875402"/>
              <a:gd name="connsiteX15" fmla="*/ 1002535 w 6136395"/>
              <a:gd name="connsiteY15" fmla="*/ 22034 h 2875402"/>
              <a:gd name="connsiteX16" fmla="*/ 892366 w 6136395"/>
              <a:gd name="connsiteY16" fmla="*/ 11017 h 2875402"/>
              <a:gd name="connsiteX17" fmla="*/ 793215 w 6136395"/>
              <a:gd name="connsiteY17" fmla="*/ 0 h 2875402"/>
              <a:gd name="connsiteX18" fmla="*/ 484742 w 6136395"/>
              <a:gd name="connsiteY18" fmla="*/ 11017 h 2875402"/>
              <a:gd name="connsiteX19" fmla="*/ 418641 w 6136395"/>
              <a:gd name="connsiteY19" fmla="*/ 44068 h 2875402"/>
              <a:gd name="connsiteX20" fmla="*/ 385591 w 6136395"/>
              <a:gd name="connsiteY20" fmla="*/ 55084 h 2875402"/>
              <a:gd name="connsiteX21" fmla="*/ 352540 w 6136395"/>
              <a:gd name="connsiteY21" fmla="*/ 77118 h 2875402"/>
              <a:gd name="connsiteX22" fmla="*/ 330506 w 6136395"/>
              <a:gd name="connsiteY22" fmla="*/ 110169 h 2875402"/>
              <a:gd name="connsiteX23" fmla="*/ 297456 w 6136395"/>
              <a:gd name="connsiteY23" fmla="*/ 121186 h 2875402"/>
              <a:gd name="connsiteX24" fmla="*/ 198304 w 6136395"/>
              <a:gd name="connsiteY24" fmla="*/ 209321 h 2875402"/>
              <a:gd name="connsiteX25" fmla="*/ 165253 w 6136395"/>
              <a:gd name="connsiteY25" fmla="*/ 231354 h 2875402"/>
              <a:gd name="connsiteX26" fmla="*/ 121186 w 6136395"/>
              <a:gd name="connsiteY26" fmla="*/ 297455 h 2875402"/>
              <a:gd name="connsiteX27" fmla="*/ 99152 w 6136395"/>
              <a:gd name="connsiteY27" fmla="*/ 330506 h 2875402"/>
              <a:gd name="connsiteX28" fmla="*/ 44068 w 6136395"/>
              <a:gd name="connsiteY28" fmla="*/ 407624 h 2875402"/>
              <a:gd name="connsiteX29" fmla="*/ 22034 w 6136395"/>
              <a:gd name="connsiteY29" fmla="*/ 473725 h 2875402"/>
              <a:gd name="connsiteX30" fmla="*/ 0 w 6136395"/>
              <a:gd name="connsiteY30" fmla="*/ 550843 h 2875402"/>
              <a:gd name="connsiteX31" fmla="*/ 11017 w 6136395"/>
              <a:gd name="connsiteY31" fmla="*/ 793214 h 2875402"/>
              <a:gd name="connsiteX32" fmla="*/ 33051 w 6136395"/>
              <a:gd name="connsiteY32" fmla="*/ 958468 h 2875402"/>
              <a:gd name="connsiteX33" fmla="*/ 44068 w 6136395"/>
              <a:gd name="connsiteY33" fmla="*/ 1035586 h 2875402"/>
              <a:gd name="connsiteX34" fmla="*/ 66101 w 6136395"/>
              <a:gd name="connsiteY34" fmla="*/ 1068636 h 2875402"/>
              <a:gd name="connsiteX35" fmla="*/ 77118 w 6136395"/>
              <a:gd name="connsiteY35" fmla="*/ 1101687 h 2875402"/>
              <a:gd name="connsiteX36" fmla="*/ 198304 w 6136395"/>
              <a:gd name="connsiteY36" fmla="*/ 1244906 h 2875402"/>
              <a:gd name="connsiteX37" fmla="*/ 231354 w 6136395"/>
              <a:gd name="connsiteY37" fmla="*/ 1266940 h 2875402"/>
              <a:gd name="connsiteX38" fmla="*/ 319489 w 6136395"/>
              <a:gd name="connsiteY38" fmla="*/ 1333041 h 2875402"/>
              <a:gd name="connsiteX39" fmla="*/ 374574 w 6136395"/>
              <a:gd name="connsiteY39" fmla="*/ 1344058 h 2875402"/>
              <a:gd name="connsiteX40" fmla="*/ 451692 w 6136395"/>
              <a:gd name="connsiteY40" fmla="*/ 1388125 h 2875402"/>
              <a:gd name="connsiteX41" fmla="*/ 484742 w 6136395"/>
              <a:gd name="connsiteY41" fmla="*/ 1399142 h 2875402"/>
              <a:gd name="connsiteX42" fmla="*/ 561860 w 6136395"/>
              <a:gd name="connsiteY42" fmla="*/ 1410159 h 2875402"/>
              <a:gd name="connsiteX43" fmla="*/ 638978 w 6136395"/>
              <a:gd name="connsiteY43" fmla="*/ 1432193 h 2875402"/>
              <a:gd name="connsiteX44" fmla="*/ 727113 w 6136395"/>
              <a:gd name="connsiteY44" fmla="*/ 1454227 h 2875402"/>
              <a:gd name="connsiteX45" fmla="*/ 804231 w 6136395"/>
              <a:gd name="connsiteY45" fmla="*/ 1476260 h 2875402"/>
              <a:gd name="connsiteX46" fmla="*/ 837282 w 6136395"/>
              <a:gd name="connsiteY46" fmla="*/ 1498294 h 2875402"/>
              <a:gd name="connsiteX47" fmla="*/ 903383 w 6136395"/>
              <a:gd name="connsiteY47" fmla="*/ 1553378 h 2875402"/>
              <a:gd name="connsiteX48" fmla="*/ 991518 w 6136395"/>
              <a:gd name="connsiteY48" fmla="*/ 1597446 h 2875402"/>
              <a:gd name="connsiteX49" fmla="*/ 1112704 w 6136395"/>
              <a:gd name="connsiteY49" fmla="*/ 1663547 h 2875402"/>
              <a:gd name="connsiteX50" fmla="*/ 1156771 w 6136395"/>
              <a:gd name="connsiteY50" fmla="*/ 1685581 h 2875402"/>
              <a:gd name="connsiteX51" fmla="*/ 1222872 w 6136395"/>
              <a:gd name="connsiteY51" fmla="*/ 1707614 h 2875402"/>
              <a:gd name="connsiteX52" fmla="*/ 1311007 w 6136395"/>
              <a:gd name="connsiteY52" fmla="*/ 1751682 h 2875402"/>
              <a:gd name="connsiteX53" fmla="*/ 1421176 w 6136395"/>
              <a:gd name="connsiteY53" fmla="*/ 1784733 h 2875402"/>
              <a:gd name="connsiteX54" fmla="*/ 1454227 w 6136395"/>
              <a:gd name="connsiteY54" fmla="*/ 1795749 h 2875402"/>
              <a:gd name="connsiteX55" fmla="*/ 1575412 w 6136395"/>
              <a:gd name="connsiteY55" fmla="*/ 1828800 h 2875402"/>
              <a:gd name="connsiteX56" fmla="*/ 1608463 w 6136395"/>
              <a:gd name="connsiteY56" fmla="*/ 1839817 h 2875402"/>
              <a:gd name="connsiteX57" fmla="*/ 1652530 w 6136395"/>
              <a:gd name="connsiteY57" fmla="*/ 1861851 h 2875402"/>
              <a:gd name="connsiteX58" fmla="*/ 1685581 w 6136395"/>
              <a:gd name="connsiteY58" fmla="*/ 1872868 h 2875402"/>
              <a:gd name="connsiteX59" fmla="*/ 1740665 w 6136395"/>
              <a:gd name="connsiteY59" fmla="*/ 1905918 h 2875402"/>
              <a:gd name="connsiteX60" fmla="*/ 1784733 w 6136395"/>
              <a:gd name="connsiteY60" fmla="*/ 1916935 h 2875402"/>
              <a:gd name="connsiteX61" fmla="*/ 1817783 w 6136395"/>
              <a:gd name="connsiteY61" fmla="*/ 1927952 h 2875402"/>
              <a:gd name="connsiteX62" fmla="*/ 1861851 w 6136395"/>
              <a:gd name="connsiteY62" fmla="*/ 1938969 h 2875402"/>
              <a:gd name="connsiteX63" fmla="*/ 1927952 w 6136395"/>
              <a:gd name="connsiteY63" fmla="*/ 1961002 h 2875402"/>
              <a:gd name="connsiteX64" fmla="*/ 1961003 w 6136395"/>
              <a:gd name="connsiteY64" fmla="*/ 1972019 h 2875402"/>
              <a:gd name="connsiteX65" fmla="*/ 2016087 w 6136395"/>
              <a:gd name="connsiteY65" fmla="*/ 1983036 h 2875402"/>
              <a:gd name="connsiteX66" fmla="*/ 2049138 w 6136395"/>
              <a:gd name="connsiteY66" fmla="*/ 2005070 h 2875402"/>
              <a:gd name="connsiteX67" fmla="*/ 2082188 w 6136395"/>
              <a:gd name="connsiteY67" fmla="*/ 2016087 h 2875402"/>
              <a:gd name="connsiteX68" fmla="*/ 2159306 w 6136395"/>
              <a:gd name="connsiteY68" fmla="*/ 2038121 h 2875402"/>
              <a:gd name="connsiteX69" fmla="*/ 2192357 w 6136395"/>
              <a:gd name="connsiteY69" fmla="*/ 2060154 h 2875402"/>
              <a:gd name="connsiteX70" fmla="*/ 2236424 w 6136395"/>
              <a:gd name="connsiteY70" fmla="*/ 2071171 h 2875402"/>
              <a:gd name="connsiteX71" fmla="*/ 2280492 w 6136395"/>
              <a:gd name="connsiteY71" fmla="*/ 2093205 h 2875402"/>
              <a:gd name="connsiteX72" fmla="*/ 2346593 w 6136395"/>
              <a:gd name="connsiteY72" fmla="*/ 2115239 h 2875402"/>
              <a:gd name="connsiteX73" fmla="*/ 2379644 w 6136395"/>
              <a:gd name="connsiteY73" fmla="*/ 2126255 h 2875402"/>
              <a:gd name="connsiteX74" fmla="*/ 2467778 w 6136395"/>
              <a:gd name="connsiteY74" fmla="*/ 2148289 h 2875402"/>
              <a:gd name="connsiteX75" fmla="*/ 2544897 w 6136395"/>
              <a:gd name="connsiteY75" fmla="*/ 2203374 h 2875402"/>
              <a:gd name="connsiteX76" fmla="*/ 2622015 w 6136395"/>
              <a:gd name="connsiteY76" fmla="*/ 2214390 h 2875402"/>
              <a:gd name="connsiteX77" fmla="*/ 2655065 w 6136395"/>
              <a:gd name="connsiteY77" fmla="*/ 2225407 h 2875402"/>
              <a:gd name="connsiteX78" fmla="*/ 2699133 w 6136395"/>
              <a:gd name="connsiteY78" fmla="*/ 2269475 h 2875402"/>
              <a:gd name="connsiteX79" fmla="*/ 2754217 w 6136395"/>
              <a:gd name="connsiteY79" fmla="*/ 2280492 h 2875402"/>
              <a:gd name="connsiteX80" fmla="*/ 2798284 w 6136395"/>
              <a:gd name="connsiteY80" fmla="*/ 2302525 h 2875402"/>
              <a:gd name="connsiteX81" fmla="*/ 2864386 w 6136395"/>
              <a:gd name="connsiteY81" fmla="*/ 2313542 h 2875402"/>
              <a:gd name="connsiteX82" fmla="*/ 2908453 w 6136395"/>
              <a:gd name="connsiteY82" fmla="*/ 2324559 h 2875402"/>
              <a:gd name="connsiteX83" fmla="*/ 2963538 w 6136395"/>
              <a:gd name="connsiteY83" fmla="*/ 2335576 h 2875402"/>
              <a:gd name="connsiteX84" fmla="*/ 3084723 w 6136395"/>
              <a:gd name="connsiteY84" fmla="*/ 2368627 h 2875402"/>
              <a:gd name="connsiteX85" fmla="*/ 3172858 w 6136395"/>
              <a:gd name="connsiteY85" fmla="*/ 2390660 h 2875402"/>
              <a:gd name="connsiteX86" fmla="*/ 3205909 w 6136395"/>
              <a:gd name="connsiteY86" fmla="*/ 2401677 h 2875402"/>
              <a:gd name="connsiteX87" fmla="*/ 3294044 w 6136395"/>
              <a:gd name="connsiteY87" fmla="*/ 2412694 h 2875402"/>
              <a:gd name="connsiteX88" fmla="*/ 3349128 w 6136395"/>
              <a:gd name="connsiteY88" fmla="*/ 2423711 h 2875402"/>
              <a:gd name="connsiteX89" fmla="*/ 3382178 w 6136395"/>
              <a:gd name="connsiteY89" fmla="*/ 2434728 h 2875402"/>
              <a:gd name="connsiteX90" fmla="*/ 3459297 w 6136395"/>
              <a:gd name="connsiteY90" fmla="*/ 2445745 h 2875402"/>
              <a:gd name="connsiteX91" fmla="*/ 3514381 w 6136395"/>
              <a:gd name="connsiteY91" fmla="*/ 2456761 h 2875402"/>
              <a:gd name="connsiteX92" fmla="*/ 3602516 w 6136395"/>
              <a:gd name="connsiteY92" fmla="*/ 2478795 h 2875402"/>
              <a:gd name="connsiteX93" fmla="*/ 3679634 w 6136395"/>
              <a:gd name="connsiteY93" fmla="*/ 2489812 h 2875402"/>
              <a:gd name="connsiteX94" fmla="*/ 3712684 w 6136395"/>
              <a:gd name="connsiteY94" fmla="*/ 2500829 h 2875402"/>
              <a:gd name="connsiteX95" fmla="*/ 3767769 w 6136395"/>
              <a:gd name="connsiteY95" fmla="*/ 2522863 h 2875402"/>
              <a:gd name="connsiteX96" fmla="*/ 3844887 w 6136395"/>
              <a:gd name="connsiteY96" fmla="*/ 2533880 h 2875402"/>
              <a:gd name="connsiteX97" fmla="*/ 3877938 w 6136395"/>
              <a:gd name="connsiteY97" fmla="*/ 2555913 h 2875402"/>
              <a:gd name="connsiteX98" fmla="*/ 3955056 w 6136395"/>
              <a:gd name="connsiteY98" fmla="*/ 2577947 h 2875402"/>
              <a:gd name="connsiteX99" fmla="*/ 3988106 w 6136395"/>
              <a:gd name="connsiteY99" fmla="*/ 2599981 h 2875402"/>
              <a:gd name="connsiteX100" fmla="*/ 4076241 w 6136395"/>
              <a:gd name="connsiteY100" fmla="*/ 2622014 h 2875402"/>
              <a:gd name="connsiteX101" fmla="*/ 4109292 w 6136395"/>
              <a:gd name="connsiteY101" fmla="*/ 2644048 h 2875402"/>
              <a:gd name="connsiteX102" fmla="*/ 4153359 w 6136395"/>
              <a:gd name="connsiteY102" fmla="*/ 2655065 h 2875402"/>
              <a:gd name="connsiteX103" fmla="*/ 4230477 w 6136395"/>
              <a:gd name="connsiteY103" fmla="*/ 2677099 h 2875402"/>
              <a:gd name="connsiteX104" fmla="*/ 4263528 w 6136395"/>
              <a:gd name="connsiteY104" fmla="*/ 2699133 h 2875402"/>
              <a:gd name="connsiteX105" fmla="*/ 4461831 w 6136395"/>
              <a:gd name="connsiteY105" fmla="*/ 2743200 h 2875402"/>
              <a:gd name="connsiteX106" fmla="*/ 4549966 w 6136395"/>
              <a:gd name="connsiteY106" fmla="*/ 2765234 h 2875402"/>
              <a:gd name="connsiteX107" fmla="*/ 4583017 w 6136395"/>
              <a:gd name="connsiteY107" fmla="*/ 2776251 h 2875402"/>
              <a:gd name="connsiteX108" fmla="*/ 4682169 w 6136395"/>
              <a:gd name="connsiteY108" fmla="*/ 2787268 h 2875402"/>
              <a:gd name="connsiteX109" fmla="*/ 4748270 w 6136395"/>
              <a:gd name="connsiteY109" fmla="*/ 2798284 h 2875402"/>
              <a:gd name="connsiteX110" fmla="*/ 4825388 w 6136395"/>
              <a:gd name="connsiteY110" fmla="*/ 2809301 h 2875402"/>
              <a:gd name="connsiteX111" fmla="*/ 4869456 w 6136395"/>
              <a:gd name="connsiteY111" fmla="*/ 2820318 h 2875402"/>
              <a:gd name="connsiteX112" fmla="*/ 5023692 w 6136395"/>
              <a:gd name="connsiteY112" fmla="*/ 2831335 h 2875402"/>
              <a:gd name="connsiteX113" fmla="*/ 5233012 w 6136395"/>
              <a:gd name="connsiteY113" fmla="*/ 2864386 h 2875402"/>
              <a:gd name="connsiteX114" fmla="*/ 5299113 w 6136395"/>
              <a:gd name="connsiteY114" fmla="*/ 2875402 h 2875402"/>
              <a:gd name="connsiteX115" fmla="*/ 5607586 w 6136395"/>
              <a:gd name="connsiteY115" fmla="*/ 2864386 h 2875402"/>
              <a:gd name="connsiteX116" fmla="*/ 5706738 w 6136395"/>
              <a:gd name="connsiteY116" fmla="*/ 2820318 h 2875402"/>
              <a:gd name="connsiteX117" fmla="*/ 5750805 w 6136395"/>
              <a:gd name="connsiteY117" fmla="*/ 2787268 h 2875402"/>
              <a:gd name="connsiteX118" fmla="*/ 5805889 w 6136395"/>
              <a:gd name="connsiteY118" fmla="*/ 2699133 h 2875402"/>
              <a:gd name="connsiteX119" fmla="*/ 5827923 w 6136395"/>
              <a:gd name="connsiteY119" fmla="*/ 2666082 h 2875402"/>
              <a:gd name="connsiteX120" fmla="*/ 5860974 w 6136395"/>
              <a:gd name="connsiteY120" fmla="*/ 2633031 h 2875402"/>
              <a:gd name="connsiteX121" fmla="*/ 5871991 w 6136395"/>
              <a:gd name="connsiteY121" fmla="*/ 2599981 h 2875402"/>
              <a:gd name="connsiteX122" fmla="*/ 5905041 w 6136395"/>
              <a:gd name="connsiteY122" fmla="*/ 2577947 h 2875402"/>
              <a:gd name="connsiteX123" fmla="*/ 5938092 w 6136395"/>
              <a:gd name="connsiteY123" fmla="*/ 2533880 h 2875402"/>
              <a:gd name="connsiteX124" fmla="*/ 5960125 w 6136395"/>
              <a:gd name="connsiteY124" fmla="*/ 2500829 h 2875402"/>
              <a:gd name="connsiteX125" fmla="*/ 5993176 w 6136395"/>
              <a:gd name="connsiteY125" fmla="*/ 2456761 h 2875402"/>
              <a:gd name="connsiteX126" fmla="*/ 6048260 w 6136395"/>
              <a:gd name="connsiteY126" fmla="*/ 2379643 h 2875402"/>
              <a:gd name="connsiteX127" fmla="*/ 6059277 w 6136395"/>
              <a:gd name="connsiteY127" fmla="*/ 2335576 h 2875402"/>
              <a:gd name="connsiteX128" fmla="*/ 6081311 w 6136395"/>
              <a:gd name="connsiteY128" fmla="*/ 2302525 h 2875402"/>
              <a:gd name="connsiteX129" fmla="*/ 6103345 w 6136395"/>
              <a:gd name="connsiteY129" fmla="*/ 2214390 h 2875402"/>
              <a:gd name="connsiteX130" fmla="*/ 6136395 w 6136395"/>
              <a:gd name="connsiteY130" fmla="*/ 2137272 h 2875402"/>
              <a:gd name="connsiteX131" fmla="*/ 6125378 w 6136395"/>
              <a:gd name="connsiteY131" fmla="*/ 1916935 h 2875402"/>
              <a:gd name="connsiteX132" fmla="*/ 6114362 w 6136395"/>
              <a:gd name="connsiteY132" fmla="*/ 1883884 h 2875402"/>
              <a:gd name="connsiteX133" fmla="*/ 6048260 w 6136395"/>
              <a:gd name="connsiteY133" fmla="*/ 1773716 h 2875402"/>
              <a:gd name="connsiteX134" fmla="*/ 6026227 w 6136395"/>
              <a:gd name="connsiteY134" fmla="*/ 1740665 h 2875402"/>
              <a:gd name="connsiteX135" fmla="*/ 5982159 w 6136395"/>
              <a:gd name="connsiteY135" fmla="*/ 1707614 h 2875402"/>
              <a:gd name="connsiteX136" fmla="*/ 5938092 w 6136395"/>
              <a:gd name="connsiteY136" fmla="*/ 1641513 h 2875402"/>
              <a:gd name="connsiteX137" fmla="*/ 5916058 w 6136395"/>
              <a:gd name="connsiteY137" fmla="*/ 1608463 h 2875402"/>
              <a:gd name="connsiteX138" fmla="*/ 5894024 w 6136395"/>
              <a:gd name="connsiteY138" fmla="*/ 1575412 h 2875402"/>
              <a:gd name="connsiteX139" fmla="*/ 5827923 w 6136395"/>
              <a:gd name="connsiteY139" fmla="*/ 1520328 h 2875402"/>
              <a:gd name="connsiteX140" fmla="*/ 5794872 w 6136395"/>
              <a:gd name="connsiteY140" fmla="*/ 1487277 h 2875402"/>
              <a:gd name="connsiteX141" fmla="*/ 5761822 w 6136395"/>
              <a:gd name="connsiteY141" fmla="*/ 1476260 h 2875402"/>
              <a:gd name="connsiteX142" fmla="*/ 5728771 w 6136395"/>
              <a:gd name="connsiteY142" fmla="*/ 1454227 h 2875402"/>
              <a:gd name="connsiteX143" fmla="*/ 5651653 w 6136395"/>
              <a:gd name="connsiteY143" fmla="*/ 1432193 h 2875402"/>
              <a:gd name="connsiteX144" fmla="*/ 5574535 w 6136395"/>
              <a:gd name="connsiteY144" fmla="*/ 1410159 h 2875402"/>
              <a:gd name="connsiteX145" fmla="*/ 5486400 w 6136395"/>
              <a:gd name="connsiteY145" fmla="*/ 1377108 h 2875402"/>
              <a:gd name="connsiteX146" fmla="*/ 5387248 w 6136395"/>
              <a:gd name="connsiteY146" fmla="*/ 1344058 h 2875402"/>
              <a:gd name="connsiteX147" fmla="*/ 5343181 w 6136395"/>
              <a:gd name="connsiteY147" fmla="*/ 1333041 h 2875402"/>
              <a:gd name="connsiteX148" fmla="*/ 5277080 w 6136395"/>
              <a:gd name="connsiteY148" fmla="*/ 1311007 h 2875402"/>
              <a:gd name="connsiteX149" fmla="*/ 5166911 w 6136395"/>
              <a:gd name="connsiteY149" fmla="*/ 1277957 h 2875402"/>
              <a:gd name="connsiteX150" fmla="*/ 5133860 w 6136395"/>
              <a:gd name="connsiteY150" fmla="*/ 1266940 h 2875402"/>
              <a:gd name="connsiteX151" fmla="*/ 5100810 w 6136395"/>
              <a:gd name="connsiteY151" fmla="*/ 1255923 h 2875402"/>
              <a:gd name="connsiteX152" fmla="*/ 4946574 w 6136395"/>
              <a:gd name="connsiteY152" fmla="*/ 1222872 h 2875402"/>
              <a:gd name="connsiteX153" fmla="*/ 4880472 w 6136395"/>
              <a:gd name="connsiteY153" fmla="*/ 1189822 h 2875402"/>
              <a:gd name="connsiteX154" fmla="*/ 4847422 w 6136395"/>
              <a:gd name="connsiteY154" fmla="*/ 1178805 h 2875402"/>
              <a:gd name="connsiteX155" fmla="*/ 4814371 w 6136395"/>
              <a:gd name="connsiteY155" fmla="*/ 1145754 h 2875402"/>
              <a:gd name="connsiteX156" fmla="*/ 4748270 w 6136395"/>
              <a:gd name="connsiteY156" fmla="*/ 1112704 h 2875402"/>
              <a:gd name="connsiteX157" fmla="*/ 4715219 w 6136395"/>
              <a:gd name="connsiteY157" fmla="*/ 1079653 h 2875402"/>
              <a:gd name="connsiteX158" fmla="*/ 4682169 w 6136395"/>
              <a:gd name="connsiteY158" fmla="*/ 1068636 h 2875402"/>
              <a:gd name="connsiteX159" fmla="*/ 4649118 w 6136395"/>
              <a:gd name="connsiteY159" fmla="*/ 1046602 h 2875402"/>
              <a:gd name="connsiteX160" fmla="*/ 4583017 w 6136395"/>
              <a:gd name="connsiteY160" fmla="*/ 1024569 h 2875402"/>
              <a:gd name="connsiteX161" fmla="*/ 4549966 w 6136395"/>
              <a:gd name="connsiteY161" fmla="*/ 1013552 h 2875402"/>
              <a:gd name="connsiteX162" fmla="*/ 4505899 w 6136395"/>
              <a:gd name="connsiteY162" fmla="*/ 1002535 h 2875402"/>
              <a:gd name="connsiteX163" fmla="*/ 4439798 w 6136395"/>
              <a:gd name="connsiteY163" fmla="*/ 980501 h 2875402"/>
              <a:gd name="connsiteX164" fmla="*/ 4406747 w 6136395"/>
              <a:gd name="connsiteY164" fmla="*/ 969484 h 2875402"/>
              <a:gd name="connsiteX165" fmla="*/ 4362680 w 6136395"/>
              <a:gd name="connsiteY165" fmla="*/ 958468 h 2875402"/>
              <a:gd name="connsiteX166" fmla="*/ 4307595 w 6136395"/>
              <a:gd name="connsiteY166" fmla="*/ 925417 h 2875402"/>
              <a:gd name="connsiteX167" fmla="*/ 4197427 w 6136395"/>
              <a:gd name="connsiteY167" fmla="*/ 892366 h 2875402"/>
              <a:gd name="connsiteX168" fmla="*/ 4131325 w 6136395"/>
              <a:gd name="connsiteY168" fmla="*/ 870333 h 2875402"/>
              <a:gd name="connsiteX169" fmla="*/ 4098275 w 6136395"/>
              <a:gd name="connsiteY169" fmla="*/ 859316 h 2875402"/>
              <a:gd name="connsiteX170" fmla="*/ 4010140 w 6136395"/>
              <a:gd name="connsiteY170" fmla="*/ 837282 h 2875402"/>
              <a:gd name="connsiteX171" fmla="*/ 3944039 w 6136395"/>
              <a:gd name="connsiteY171" fmla="*/ 815248 h 2875402"/>
              <a:gd name="connsiteX172" fmla="*/ 3866921 w 6136395"/>
              <a:gd name="connsiteY172" fmla="*/ 793214 h 2875402"/>
              <a:gd name="connsiteX173" fmla="*/ 3789803 w 6136395"/>
              <a:gd name="connsiteY173" fmla="*/ 782198 h 2875402"/>
              <a:gd name="connsiteX174" fmla="*/ 3734718 w 6136395"/>
              <a:gd name="connsiteY174" fmla="*/ 771181 h 2875402"/>
              <a:gd name="connsiteX175" fmla="*/ 3668617 w 6136395"/>
              <a:gd name="connsiteY175" fmla="*/ 760164 h 2875402"/>
              <a:gd name="connsiteX176" fmla="*/ 3591499 w 6136395"/>
              <a:gd name="connsiteY176" fmla="*/ 738130 h 2875402"/>
              <a:gd name="connsiteX177" fmla="*/ 3481330 w 6136395"/>
              <a:gd name="connsiteY177" fmla="*/ 727113 h 2875402"/>
              <a:gd name="connsiteX178" fmla="*/ 3426246 w 6136395"/>
              <a:gd name="connsiteY178" fmla="*/ 716096 h 2875402"/>
              <a:gd name="connsiteX179" fmla="*/ 3283027 w 6136395"/>
              <a:gd name="connsiteY179" fmla="*/ 683046 h 2875402"/>
              <a:gd name="connsiteX180" fmla="*/ 3172858 w 6136395"/>
              <a:gd name="connsiteY180" fmla="*/ 672029 h 2875402"/>
              <a:gd name="connsiteX181" fmla="*/ 3139807 w 6136395"/>
              <a:gd name="connsiteY181" fmla="*/ 661012 h 2875402"/>
              <a:gd name="connsiteX182" fmla="*/ 3040656 w 6136395"/>
              <a:gd name="connsiteY182" fmla="*/ 616945 h 2875402"/>
              <a:gd name="connsiteX183" fmla="*/ 2974554 w 6136395"/>
              <a:gd name="connsiteY183" fmla="*/ 594911 h 2875402"/>
              <a:gd name="connsiteX184" fmla="*/ 2875403 w 6136395"/>
              <a:gd name="connsiteY184" fmla="*/ 572877 h 2875402"/>
              <a:gd name="connsiteX185" fmla="*/ 2809301 w 6136395"/>
              <a:gd name="connsiteY185" fmla="*/ 550843 h 2875402"/>
              <a:gd name="connsiteX186" fmla="*/ 2765234 w 6136395"/>
              <a:gd name="connsiteY186" fmla="*/ 528810 h 2875402"/>
              <a:gd name="connsiteX187" fmla="*/ 2721166 w 6136395"/>
              <a:gd name="connsiteY187" fmla="*/ 517793 h 2875402"/>
              <a:gd name="connsiteX188" fmla="*/ 2688116 w 6136395"/>
              <a:gd name="connsiteY188" fmla="*/ 495759 h 2875402"/>
              <a:gd name="connsiteX189" fmla="*/ 2588964 w 6136395"/>
              <a:gd name="connsiteY189" fmla="*/ 462708 h 2875402"/>
              <a:gd name="connsiteX190" fmla="*/ 2555913 w 6136395"/>
              <a:gd name="connsiteY190" fmla="*/ 451692 h 2875402"/>
              <a:gd name="connsiteX191" fmla="*/ 2456762 w 6136395"/>
              <a:gd name="connsiteY191" fmla="*/ 407624 h 2875402"/>
              <a:gd name="connsiteX192" fmla="*/ 2423711 w 6136395"/>
              <a:gd name="connsiteY192" fmla="*/ 396607 h 2875402"/>
              <a:gd name="connsiteX193" fmla="*/ 2390660 w 6136395"/>
              <a:gd name="connsiteY193" fmla="*/ 374574 h 2875402"/>
              <a:gd name="connsiteX194" fmla="*/ 2280492 w 6136395"/>
              <a:gd name="connsiteY194" fmla="*/ 341523 h 2875402"/>
              <a:gd name="connsiteX195" fmla="*/ 2236424 w 6136395"/>
              <a:gd name="connsiteY195" fmla="*/ 319489 h 2875402"/>
              <a:gd name="connsiteX196" fmla="*/ 2115239 w 6136395"/>
              <a:gd name="connsiteY196" fmla="*/ 297455 h 2875402"/>
              <a:gd name="connsiteX197" fmla="*/ 2082188 w 6136395"/>
              <a:gd name="connsiteY197" fmla="*/ 286439 h 287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6136395" h="2875402">
                <a:moveTo>
                  <a:pt x="2192357" y="363557"/>
                </a:moveTo>
                <a:cubicBezTo>
                  <a:pt x="2170868" y="345650"/>
                  <a:pt x="2090148" y="274403"/>
                  <a:pt x="2060154" y="264405"/>
                </a:cubicBezTo>
                <a:lnTo>
                  <a:pt x="2027104" y="253388"/>
                </a:lnTo>
                <a:cubicBezTo>
                  <a:pt x="1942844" y="190193"/>
                  <a:pt x="2023657" y="246696"/>
                  <a:pt x="1938969" y="198304"/>
                </a:cubicBezTo>
                <a:cubicBezTo>
                  <a:pt x="1927473" y="191735"/>
                  <a:pt x="1918479" y="180457"/>
                  <a:pt x="1905918" y="176270"/>
                </a:cubicBezTo>
                <a:cubicBezTo>
                  <a:pt x="1884727" y="169206"/>
                  <a:pt x="1862071" y="167188"/>
                  <a:pt x="1839817" y="165253"/>
                </a:cubicBezTo>
                <a:cubicBezTo>
                  <a:pt x="1777515" y="159835"/>
                  <a:pt x="1714959" y="157908"/>
                  <a:pt x="1652530" y="154236"/>
                </a:cubicBezTo>
                <a:cubicBezTo>
                  <a:pt x="1634169" y="150564"/>
                  <a:pt x="1616026" y="145542"/>
                  <a:pt x="1597446" y="143219"/>
                </a:cubicBezTo>
                <a:cubicBezTo>
                  <a:pt x="1557197" y="138188"/>
                  <a:pt x="1516127" y="139677"/>
                  <a:pt x="1476260" y="132202"/>
                </a:cubicBezTo>
                <a:cubicBezTo>
                  <a:pt x="1456823" y="128558"/>
                  <a:pt x="1440255" y="115372"/>
                  <a:pt x="1421176" y="110169"/>
                </a:cubicBezTo>
                <a:cubicBezTo>
                  <a:pt x="1399625" y="104292"/>
                  <a:pt x="1376979" y="103533"/>
                  <a:pt x="1355075" y="99152"/>
                </a:cubicBezTo>
                <a:cubicBezTo>
                  <a:pt x="1340228" y="96182"/>
                  <a:pt x="1325788" y="91420"/>
                  <a:pt x="1311007" y="88135"/>
                </a:cubicBezTo>
                <a:cubicBezTo>
                  <a:pt x="1292728" y="84073"/>
                  <a:pt x="1274284" y="80790"/>
                  <a:pt x="1255923" y="77118"/>
                </a:cubicBezTo>
                <a:cubicBezTo>
                  <a:pt x="1186986" y="31160"/>
                  <a:pt x="1242603" y="60646"/>
                  <a:pt x="1101687" y="44068"/>
                </a:cubicBezTo>
                <a:cubicBezTo>
                  <a:pt x="1079502" y="41458"/>
                  <a:pt x="1057392" y="37897"/>
                  <a:pt x="1035586" y="33051"/>
                </a:cubicBezTo>
                <a:cubicBezTo>
                  <a:pt x="1024250" y="30532"/>
                  <a:pt x="1014013" y="23800"/>
                  <a:pt x="1002535" y="22034"/>
                </a:cubicBezTo>
                <a:cubicBezTo>
                  <a:pt x="966058" y="16422"/>
                  <a:pt x="929069" y="14881"/>
                  <a:pt x="892366" y="11017"/>
                </a:cubicBezTo>
                <a:lnTo>
                  <a:pt x="793215" y="0"/>
                </a:lnTo>
                <a:cubicBezTo>
                  <a:pt x="690391" y="3672"/>
                  <a:pt x="587418" y="4393"/>
                  <a:pt x="484742" y="11017"/>
                </a:cubicBezTo>
                <a:cubicBezTo>
                  <a:pt x="452949" y="13068"/>
                  <a:pt x="445598" y="30590"/>
                  <a:pt x="418641" y="44068"/>
                </a:cubicBezTo>
                <a:cubicBezTo>
                  <a:pt x="408254" y="49261"/>
                  <a:pt x="396608" y="51412"/>
                  <a:pt x="385591" y="55084"/>
                </a:cubicBezTo>
                <a:cubicBezTo>
                  <a:pt x="374574" y="62429"/>
                  <a:pt x="361903" y="67755"/>
                  <a:pt x="352540" y="77118"/>
                </a:cubicBezTo>
                <a:cubicBezTo>
                  <a:pt x="343177" y="86481"/>
                  <a:pt x="340845" y="101897"/>
                  <a:pt x="330506" y="110169"/>
                </a:cubicBezTo>
                <a:cubicBezTo>
                  <a:pt x="321438" y="117423"/>
                  <a:pt x="308473" y="117514"/>
                  <a:pt x="297456" y="121186"/>
                </a:cubicBezTo>
                <a:cubicBezTo>
                  <a:pt x="248517" y="186436"/>
                  <a:pt x="279681" y="155070"/>
                  <a:pt x="198304" y="209321"/>
                </a:cubicBezTo>
                <a:lnTo>
                  <a:pt x="165253" y="231354"/>
                </a:lnTo>
                <a:lnTo>
                  <a:pt x="121186" y="297455"/>
                </a:lnTo>
                <a:cubicBezTo>
                  <a:pt x="113841" y="308472"/>
                  <a:pt x="107096" y="319913"/>
                  <a:pt x="99152" y="330506"/>
                </a:cubicBezTo>
                <a:cubicBezTo>
                  <a:pt x="94712" y="336426"/>
                  <a:pt x="49927" y="394442"/>
                  <a:pt x="44068" y="407624"/>
                </a:cubicBezTo>
                <a:cubicBezTo>
                  <a:pt x="34635" y="428848"/>
                  <a:pt x="29379" y="451691"/>
                  <a:pt x="22034" y="473725"/>
                </a:cubicBezTo>
                <a:cubicBezTo>
                  <a:pt x="6229" y="521138"/>
                  <a:pt x="13833" y="495512"/>
                  <a:pt x="0" y="550843"/>
                </a:cubicBezTo>
                <a:cubicBezTo>
                  <a:pt x="3672" y="631633"/>
                  <a:pt x="5810" y="712508"/>
                  <a:pt x="11017" y="793214"/>
                </a:cubicBezTo>
                <a:cubicBezTo>
                  <a:pt x="16126" y="872398"/>
                  <a:pt x="22193" y="887891"/>
                  <a:pt x="33051" y="958468"/>
                </a:cubicBezTo>
                <a:cubicBezTo>
                  <a:pt x="36999" y="984133"/>
                  <a:pt x="36607" y="1010714"/>
                  <a:pt x="44068" y="1035586"/>
                </a:cubicBezTo>
                <a:cubicBezTo>
                  <a:pt x="47873" y="1048268"/>
                  <a:pt x="60180" y="1056793"/>
                  <a:pt x="66101" y="1068636"/>
                </a:cubicBezTo>
                <a:cubicBezTo>
                  <a:pt x="71294" y="1079023"/>
                  <a:pt x="71478" y="1091535"/>
                  <a:pt x="77118" y="1101687"/>
                </a:cubicBezTo>
                <a:cubicBezTo>
                  <a:pt x="103814" y="1149740"/>
                  <a:pt x="153992" y="1215364"/>
                  <a:pt x="198304" y="1244906"/>
                </a:cubicBezTo>
                <a:cubicBezTo>
                  <a:pt x="209321" y="1252251"/>
                  <a:pt x="220762" y="1258996"/>
                  <a:pt x="231354" y="1266940"/>
                </a:cubicBezTo>
                <a:cubicBezTo>
                  <a:pt x="232818" y="1268038"/>
                  <a:pt x="302889" y="1326816"/>
                  <a:pt x="319489" y="1333041"/>
                </a:cubicBezTo>
                <a:cubicBezTo>
                  <a:pt x="337022" y="1339616"/>
                  <a:pt x="356212" y="1340386"/>
                  <a:pt x="374574" y="1344058"/>
                </a:cubicBezTo>
                <a:cubicBezTo>
                  <a:pt x="407770" y="1366190"/>
                  <a:pt x="412549" y="1371350"/>
                  <a:pt x="451692" y="1388125"/>
                </a:cubicBezTo>
                <a:cubicBezTo>
                  <a:pt x="462366" y="1392699"/>
                  <a:pt x="473355" y="1396865"/>
                  <a:pt x="484742" y="1399142"/>
                </a:cubicBezTo>
                <a:cubicBezTo>
                  <a:pt x="510205" y="1404235"/>
                  <a:pt x="536469" y="1404718"/>
                  <a:pt x="561860" y="1410159"/>
                </a:cubicBezTo>
                <a:cubicBezTo>
                  <a:pt x="588001" y="1415761"/>
                  <a:pt x="613146" y="1425304"/>
                  <a:pt x="638978" y="1432193"/>
                </a:cubicBezTo>
                <a:cubicBezTo>
                  <a:pt x="668238" y="1439996"/>
                  <a:pt x="698384" y="1444652"/>
                  <a:pt x="727113" y="1454227"/>
                </a:cubicBezTo>
                <a:cubicBezTo>
                  <a:pt x="774528" y="1470031"/>
                  <a:pt x="748898" y="1462426"/>
                  <a:pt x="804231" y="1476260"/>
                </a:cubicBezTo>
                <a:cubicBezTo>
                  <a:pt x="815248" y="1483605"/>
                  <a:pt x="827110" y="1489817"/>
                  <a:pt x="837282" y="1498294"/>
                </a:cubicBezTo>
                <a:cubicBezTo>
                  <a:pt x="881454" y="1535104"/>
                  <a:pt x="855875" y="1527464"/>
                  <a:pt x="903383" y="1553378"/>
                </a:cubicBezTo>
                <a:cubicBezTo>
                  <a:pt x="932218" y="1569106"/>
                  <a:pt x="964188" y="1579226"/>
                  <a:pt x="991518" y="1597446"/>
                </a:cubicBezTo>
                <a:cubicBezTo>
                  <a:pt x="1051900" y="1637701"/>
                  <a:pt x="1012723" y="1613556"/>
                  <a:pt x="1112704" y="1663547"/>
                </a:cubicBezTo>
                <a:cubicBezTo>
                  <a:pt x="1127393" y="1670892"/>
                  <a:pt x="1141191" y="1680388"/>
                  <a:pt x="1156771" y="1685581"/>
                </a:cubicBezTo>
                <a:cubicBezTo>
                  <a:pt x="1178805" y="1692925"/>
                  <a:pt x="1202099" y="1697227"/>
                  <a:pt x="1222872" y="1707614"/>
                </a:cubicBezTo>
                <a:cubicBezTo>
                  <a:pt x="1252250" y="1722303"/>
                  <a:pt x="1279142" y="1743716"/>
                  <a:pt x="1311007" y="1751682"/>
                </a:cubicBezTo>
                <a:cubicBezTo>
                  <a:pt x="1377615" y="1768334"/>
                  <a:pt x="1340699" y="1757908"/>
                  <a:pt x="1421176" y="1784733"/>
                </a:cubicBezTo>
                <a:cubicBezTo>
                  <a:pt x="1432193" y="1788405"/>
                  <a:pt x="1442840" y="1793471"/>
                  <a:pt x="1454227" y="1795749"/>
                </a:cubicBezTo>
                <a:cubicBezTo>
                  <a:pt x="1532086" y="1811321"/>
                  <a:pt x="1491546" y="1800844"/>
                  <a:pt x="1575412" y="1828800"/>
                </a:cubicBezTo>
                <a:cubicBezTo>
                  <a:pt x="1586429" y="1832472"/>
                  <a:pt x="1598076" y="1834623"/>
                  <a:pt x="1608463" y="1839817"/>
                </a:cubicBezTo>
                <a:cubicBezTo>
                  <a:pt x="1623152" y="1847162"/>
                  <a:pt x="1637435" y="1855382"/>
                  <a:pt x="1652530" y="1861851"/>
                </a:cubicBezTo>
                <a:cubicBezTo>
                  <a:pt x="1663204" y="1866426"/>
                  <a:pt x="1675194" y="1867675"/>
                  <a:pt x="1685581" y="1872868"/>
                </a:cubicBezTo>
                <a:cubicBezTo>
                  <a:pt x="1704733" y="1882444"/>
                  <a:pt x="1721098" y="1897222"/>
                  <a:pt x="1740665" y="1905918"/>
                </a:cubicBezTo>
                <a:cubicBezTo>
                  <a:pt x="1754501" y="1912067"/>
                  <a:pt x="1770174" y="1912775"/>
                  <a:pt x="1784733" y="1916935"/>
                </a:cubicBezTo>
                <a:cubicBezTo>
                  <a:pt x="1795899" y="1920125"/>
                  <a:pt x="1806617" y="1924762"/>
                  <a:pt x="1817783" y="1927952"/>
                </a:cubicBezTo>
                <a:cubicBezTo>
                  <a:pt x="1832342" y="1932112"/>
                  <a:pt x="1847348" y="1934618"/>
                  <a:pt x="1861851" y="1938969"/>
                </a:cubicBezTo>
                <a:cubicBezTo>
                  <a:pt x="1884097" y="1945643"/>
                  <a:pt x="1905918" y="1953658"/>
                  <a:pt x="1927952" y="1961002"/>
                </a:cubicBezTo>
                <a:cubicBezTo>
                  <a:pt x="1938969" y="1964674"/>
                  <a:pt x="1949616" y="1969741"/>
                  <a:pt x="1961003" y="1972019"/>
                </a:cubicBezTo>
                <a:lnTo>
                  <a:pt x="2016087" y="1983036"/>
                </a:lnTo>
                <a:cubicBezTo>
                  <a:pt x="2027104" y="1990381"/>
                  <a:pt x="2037295" y="1999148"/>
                  <a:pt x="2049138" y="2005070"/>
                </a:cubicBezTo>
                <a:cubicBezTo>
                  <a:pt x="2059525" y="2010263"/>
                  <a:pt x="2071022" y="2012897"/>
                  <a:pt x="2082188" y="2016087"/>
                </a:cubicBezTo>
                <a:cubicBezTo>
                  <a:pt x="2098664" y="2020795"/>
                  <a:pt x="2141693" y="2029315"/>
                  <a:pt x="2159306" y="2038121"/>
                </a:cubicBezTo>
                <a:cubicBezTo>
                  <a:pt x="2171149" y="2044042"/>
                  <a:pt x="2180187" y="2054938"/>
                  <a:pt x="2192357" y="2060154"/>
                </a:cubicBezTo>
                <a:cubicBezTo>
                  <a:pt x="2206274" y="2066118"/>
                  <a:pt x="2222247" y="2065855"/>
                  <a:pt x="2236424" y="2071171"/>
                </a:cubicBezTo>
                <a:cubicBezTo>
                  <a:pt x="2251801" y="2076938"/>
                  <a:pt x="2265243" y="2087106"/>
                  <a:pt x="2280492" y="2093205"/>
                </a:cubicBezTo>
                <a:cubicBezTo>
                  <a:pt x="2302056" y="2101831"/>
                  <a:pt x="2324559" y="2107895"/>
                  <a:pt x="2346593" y="2115239"/>
                </a:cubicBezTo>
                <a:cubicBezTo>
                  <a:pt x="2357610" y="2118911"/>
                  <a:pt x="2368378" y="2123438"/>
                  <a:pt x="2379644" y="2126255"/>
                </a:cubicBezTo>
                <a:lnTo>
                  <a:pt x="2467778" y="2148289"/>
                </a:lnTo>
                <a:cubicBezTo>
                  <a:pt x="2467830" y="2148328"/>
                  <a:pt x="2535947" y="2200689"/>
                  <a:pt x="2544897" y="2203374"/>
                </a:cubicBezTo>
                <a:cubicBezTo>
                  <a:pt x="2569769" y="2210835"/>
                  <a:pt x="2596309" y="2210718"/>
                  <a:pt x="2622015" y="2214390"/>
                </a:cubicBezTo>
                <a:cubicBezTo>
                  <a:pt x="2633032" y="2218062"/>
                  <a:pt x="2645615" y="2218657"/>
                  <a:pt x="2655065" y="2225407"/>
                </a:cubicBezTo>
                <a:cubicBezTo>
                  <a:pt x="2671969" y="2237482"/>
                  <a:pt x="2680973" y="2259386"/>
                  <a:pt x="2699133" y="2269475"/>
                </a:cubicBezTo>
                <a:cubicBezTo>
                  <a:pt x="2715502" y="2278569"/>
                  <a:pt x="2735856" y="2276820"/>
                  <a:pt x="2754217" y="2280492"/>
                </a:cubicBezTo>
                <a:cubicBezTo>
                  <a:pt x="2768906" y="2287836"/>
                  <a:pt x="2782554" y="2297806"/>
                  <a:pt x="2798284" y="2302525"/>
                </a:cubicBezTo>
                <a:cubicBezTo>
                  <a:pt x="2819680" y="2308944"/>
                  <a:pt x="2842482" y="2309161"/>
                  <a:pt x="2864386" y="2313542"/>
                </a:cubicBezTo>
                <a:cubicBezTo>
                  <a:pt x="2879233" y="2316511"/>
                  <a:pt x="2893672" y="2321274"/>
                  <a:pt x="2908453" y="2324559"/>
                </a:cubicBezTo>
                <a:cubicBezTo>
                  <a:pt x="2926732" y="2328621"/>
                  <a:pt x="2945176" y="2331904"/>
                  <a:pt x="2963538" y="2335576"/>
                </a:cubicBezTo>
                <a:cubicBezTo>
                  <a:pt x="3058791" y="2373678"/>
                  <a:pt x="2977169" y="2345580"/>
                  <a:pt x="3084723" y="2368627"/>
                </a:cubicBezTo>
                <a:cubicBezTo>
                  <a:pt x="3114333" y="2374972"/>
                  <a:pt x="3144130" y="2381084"/>
                  <a:pt x="3172858" y="2390660"/>
                </a:cubicBezTo>
                <a:cubicBezTo>
                  <a:pt x="3183875" y="2394332"/>
                  <a:pt x="3194483" y="2399600"/>
                  <a:pt x="3205909" y="2401677"/>
                </a:cubicBezTo>
                <a:cubicBezTo>
                  <a:pt x="3235038" y="2406973"/>
                  <a:pt x="3264781" y="2408192"/>
                  <a:pt x="3294044" y="2412694"/>
                </a:cubicBezTo>
                <a:cubicBezTo>
                  <a:pt x="3312551" y="2415541"/>
                  <a:pt x="3330962" y="2419169"/>
                  <a:pt x="3349128" y="2423711"/>
                </a:cubicBezTo>
                <a:cubicBezTo>
                  <a:pt x="3360394" y="2426528"/>
                  <a:pt x="3370791" y="2432451"/>
                  <a:pt x="3382178" y="2434728"/>
                </a:cubicBezTo>
                <a:cubicBezTo>
                  <a:pt x="3407641" y="2439821"/>
                  <a:pt x="3433683" y="2441476"/>
                  <a:pt x="3459297" y="2445745"/>
                </a:cubicBezTo>
                <a:cubicBezTo>
                  <a:pt x="3477767" y="2448823"/>
                  <a:pt x="3496136" y="2452551"/>
                  <a:pt x="3514381" y="2456761"/>
                </a:cubicBezTo>
                <a:cubicBezTo>
                  <a:pt x="3543888" y="2463570"/>
                  <a:pt x="3572538" y="2474512"/>
                  <a:pt x="3602516" y="2478795"/>
                </a:cubicBezTo>
                <a:lnTo>
                  <a:pt x="3679634" y="2489812"/>
                </a:lnTo>
                <a:cubicBezTo>
                  <a:pt x="3690651" y="2493484"/>
                  <a:pt x="3701811" y="2496751"/>
                  <a:pt x="3712684" y="2500829"/>
                </a:cubicBezTo>
                <a:cubicBezTo>
                  <a:pt x="3731201" y="2507773"/>
                  <a:pt x="3748583" y="2518067"/>
                  <a:pt x="3767769" y="2522863"/>
                </a:cubicBezTo>
                <a:cubicBezTo>
                  <a:pt x="3792961" y="2529161"/>
                  <a:pt x="3819181" y="2530208"/>
                  <a:pt x="3844887" y="2533880"/>
                </a:cubicBezTo>
                <a:cubicBezTo>
                  <a:pt x="3855904" y="2541224"/>
                  <a:pt x="3866095" y="2549992"/>
                  <a:pt x="3877938" y="2555913"/>
                </a:cubicBezTo>
                <a:cubicBezTo>
                  <a:pt x="3893745" y="2563816"/>
                  <a:pt x="3940934" y="2574416"/>
                  <a:pt x="3955056" y="2577947"/>
                </a:cubicBezTo>
                <a:cubicBezTo>
                  <a:pt x="3966073" y="2585292"/>
                  <a:pt x="3975663" y="2595456"/>
                  <a:pt x="3988106" y="2599981"/>
                </a:cubicBezTo>
                <a:cubicBezTo>
                  <a:pt x="4016565" y="2610330"/>
                  <a:pt x="4076241" y="2622014"/>
                  <a:pt x="4076241" y="2622014"/>
                </a:cubicBezTo>
                <a:cubicBezTo>
                  <a:pt x="4087258" y="2629359"/>
                  <a:pt x="4097122" y="2638832"/>
                  <a:pt x="4109292" y="2644048"/>
                </a:cubicBezTo>
                <a:cubicBezTo>
                  <a:pt x="4123209" y="2650012"/>
                  <a:pt x="4138800" y="2650905"/>
                  <a:pt x="4153359" y="2655065"/>
                </a:cubicBezTo>
                <a:cubicBezTo>
                  <a:pt x="4263993" y="2686675"/>
                  <a:pt x="4092718" y="2642659"/>
                  <a:pt x="4230477" y="2677099"/>
                </a:cubicBezTo>
                <a:cubicBezTo>
                  <a:pt x="4241494" y="2684444"/>
                  <a:pt x="4251084" y="2694608"/>
                  <a:pt x="4263528" y="2699133"/>
                </a:cubicBezTo>
                <a:cubicBezTo>
                  <a:pt x="4313280" y="2717224"/>
                  <a:pt x="4414368" y="2731334"/>
                  <a:pt x="4461831" y="2743200"/>
                </a:cubicBezTo>
                <a:cubicBezTo>
                  <a:pt x="4491209" y="2750545"/>
                  <a:pt x="4521237" y="2755658"/>
                  <a:pt x="4549966" y="2765234"/>
                </a:cubicBezTo>
                <a:cubicBezTo>
                  <a:pt x="4560983" y="2768906"/>
                  <a:pt x="4571562" y="2774342"/>
                  <a:pt x="4583017" y="2776251"/>
                </a:cubicBezTo>
                <a:cubicBezTo>
                  <a:pt x="4615819" y="2781718"/>
                  <a:pt x="4649207" y="2782873"/>
                  <a:pt x="4682169" y="2787268"/>
                </a:cubicBezTo>
                <a:cubicBezTo>
                  <a:pt x="4704311" y="2790220"/>
                  <a:pt x="4726192" y="2794888"/>
                  <a:pt x="4748270" y="2798284"/>
                </a:cubicBezTo>
                <a:cubicBezTo>
                  <a:pt x="4773935" y="2802232"/>
                  <a:pt x="4799840" y="2804656"/>
                  <a:pt x="4825388" y="2809301"/>
                </a:cubicBezTo>
                <a:cubicBezTo>
                  <a:pt x="4840285" y="2812010"/>
                  <a:pt x="4854407" y="2818646"/>
                  <a:pt x="4869456" y="2820318"/>
                </a:cubicBezTo>
                <a:cubicBezTo>
                  <a:pt x="4920684" y="2826010"/>
                  <a:pt x="4972381" y="2826448"/>
                  <a:pt x="5023692" y="2831335"/>
                </a:cubicBezTo>
                <a:cubicBezTo>
                  <a:pt x="5064141" y="2835187"/>
                  <a:pt x="5214373" y="2861280"/>
                  <a:pt x="5233012" y="2864386"/>
                </a:cubicBezTo>
                <a:lnTo>
                  <a:pt x="5299113" y="2875402"/>
                </a:lnTo>
                <a:cubicBezTo>
                  <a:pt x="5401937" y="2871730"/>
                  <a:pt x="5505094" y="2873429"/>
                  <a:pt x="5607586" y="2864386"/>
                </a:cubicBezTo>
                <a:cubicBezTo>
                  <a:pt x="5648464" y="2860779"/>
                  <a:pt x="5675903" y="2842343"/>
                  <a:pt x="5706738" y="2820318"/>
                </a:cubicBezTo>
                <a:cubicBezTo>
                  <a:pt x="5721679" y="2809646"/>
                  <a:pt x="5736116" y="2798285"/>
                  <a:pt x="5750805" y="2787268"/>
                </a:cubicBezTo>
                <a:cubicBezTo>
                  <a:pt x="5785314" y="2718250"/>
                  <a:pt x="5758218" y="2765872"/>
                  <a:pt x="5805889" y="2699133"/>
                </a:cubicBezTo>
                <a:cubicBezTo>
                  <a:pt x="5813585" y="2688359"/>
                  <a:pt x="5819446" y="2676254"/>
                  <a:pt x="5827923" y="2666082"/>
                </a:cubicBezTo>
                <a:cubicBezTo>
                  <a:pt x="5837897" y="2654113"/>
                  <a:pt x="5849957" y="2644048"/>
                  <a:pt x="5860974" y="2633031"/>
                </a:cubicBezTo>
                <a:cubicBezTo>
                  <a:pt x="5864646" y="2622014"/>
                  <a:pt x="5864737" y="2609049"/>
                  <a:pt x="5871991" y="2599981"/>
                </a:cubicBezTo>
                <a:cubicBezTo>
                  <a:pt x="5880262" y="2589642"/>
                  <a:pt x="5895679" y="2587309"/>
                  <a:pt x="5905041" y="2577947"/>
                </a:cubicBezTo>
                <a:cubicBezTo>
                  <a:pt x="5918024" y="2564964"/>
                  <a:pt x="5927420" y="2548821"/>
                  <a:pt x="5938092" y="2533880"/>
                </a:cubicBezTo>
                <a:cubicBezTo>
                  <a:pt x="5945788" y="2523106"/>
                  <a:pt x="5952429" y="2511603"/>
                  <a:pt x="5960125" y="2500829"/>
                </a:cubicBezTo>
                <a:cubicBezTo>
                  <a:pt x="5970797" y="2485887"/>
                  <a:pt x="5983444" y="2472332"/>
                  <a:pt x="5993176" y="2456761"/>
                </a:cubicBezTo>
                <a:cubicBezTo>
                  <a:pt x="6041513" y="2379423"/>
                  <a:pt x="5985255" y="2442650"/>
                  <a:pt x="6048260" y="2379643"/>
                </a:cubicBezTo>
                <a:cubicBezTo>
                  <a:pt x="6051932" y="2364954"/>
                  <a:pt x="6053313" y="2349493"/>
                  <a:pt x="6059277" y="2335576"/>
                </a:cubicBezTo>
                <a:cubicBezTo>
                  <a:pt x="6064493" y="2323406"/>
                  <a:pt x="6076786" y="2314969"/>
                  <a:pt x="6081311" y="2302525"/>
                </a:cubicBezTo>
                <a:cubicBezTo>
                  <a:pt x="6091660" y="2274066"/>
                  <a:pt x="6089802" y="2241476"/>
                  <a:pt x="6103345" y="2214390"/>
                </a:cubicBezTo>
                <a:cubicBezTo>
                  <a:pt x="6130571" y="2159936"/>
                  <a:pt x="6120185" y="2185903"/>
                  <a:pt x="6136395" y="2137272"/>
                </a:cubicBezTo>
                <a:cubicBezTo>
                  <a:pt x="6132723" y="2063826"/>
                  <a:pt x="6131748" y="1990196"/>
                  <a:pt x="6125378" y="1916935"/>
                </a:cubicBezTo>
                <a:cubicBezTo>
                  <a:pt x="6124372" y="1905366"/>
                  <a:pt x="6118936" y="1894558"/>
                  <a:pt x="6114362" y="1883884"/>
                </a:cubicBezTo>
                <a:cubicBezTo>
                  <a:pt x="6094038" y="1836459"/>
                  <a:pt x="6079585" y="1820704"/>
                  <a:pt x="6048260" y="1773716"/>
                </a:cubicBezTo>
                <a:cubicBezTo>
                  <a:pt x="6040915" y="1762699"/>
                  <a:pt x="6036819" y="1748609"/>
                  <a:pt x="6026227" y="1740665"/>
                </a:cubicBezTo>
                <a:cubicBezTo>
                  <a:pt x="6011538" y="1729648"/>
                  <a:pt x="5994358" y="1721338"/>
                  <a:pt x="5982159" y="1707614"/>
                </a:cubicBezTo>
                <a:cubicBezTo>
                  <a:pt x="5964566" y="1687822"/>
                  <a:pt x="5952781" y="1663547"/>
                  <a:pt x="5938092" y="1641513"/>
                </a:cubicBezTo>
                <a:lnTo>
                  <a:pt x="5916058" y="1608463"/>
                </a:lnTo>
                <a:cubicBezTo>
                  <a:pt x="5908713" y="1597446"/>
                  <a:pt x="5903387" y="1584775"/>
                  <a:pt x="5894024" y="1575412"/>
                </a:cubicBezTo>
                <a:cubicBezTo>
                  <a:pt x="5797476" y="1478861"/>
                  <a:pt x="5919944" y="1597011"/>
                  <a:pt x="5827923" y="1520328"/>
                </a:cubicBezTo>
                <a:cubicBezTo>
                  <a:pt x="5815954" y="1510354"/>
                  <a:pt x="5807836" y="1495920"/>
                  <a:pt x="5794872" y="1487277"/>
                </a:cubicBezTo>
                <a:cubicBezTo>
                  <a:pt x="5785210" y="1480835"/>
                  <a:pt x="5772209" y="1481453"/>
                  <a:pt x="5761822" y="1476260"/>
                </a:cubicBezTo>
                <a:cubicBezTo>
                  <a:pt x="5749979" y="1470339"/>
                  <a:pt x="5740614" y="1460148"/>
                  <a:pt x="5728771" y="1454227"/>
                </a:cubicBezTo>
                <a:cubicBezTo>
                  <a:pt x="5711158" y="1445421"/>
                  <a:pt x="5668129" y="1436901"/>
                  <a:pt x="5651653" y="1432193"/>
                </a:cubicBezTo>
                <a:cubicBezTo>
                  <a:pt x="5541018" y="1400582"/>
                  <a:pt x="5712301" y="1444601"/>
                  <a:pt x="5574535" y="1410159"/>
                </a:cubicBezTo>
                <a:cubicBezTo>
                  <a:pt x="5515075" y="1370519"/>
                  <a:pt x="5569782" y="1400931"/>
                  <a:pt x="5486400" y="1377108"/>
                </a:cubicBezTo>
                <a:cubicBezTo>
                  <a:pt x="5452902" y="1367537"/>
                  <a:pt x="5421046" y="1352508"/>
                  <a:pt x="5387248" y="1344058"/>
                </a:cubicBezTo>
                <a:cubicBezTo>
                  <a:pt x="5372559" y="1340386"/>
                  <a:pt x="5357684" y="1337392"/>
                  <a:pt x="5343181" y="1333041"/>
                </a:cubicBezTo>
                <a:cubicBezTo>
                  <a:pt x="5320935" y="1326367"/>
                  <a:pt x="5299612" y="1316640"/>
                  <a:pt x="5277080" y="1311007"/>
                </a:cubicBezTo>
                <a:cubicBezTo>
                  <a:pt x="5210482" y="1294358"/>
                  <a:pt x="5247373" y="1304777"/>
                  <a:pt x="5166911" y="1277957"/>
                </a:cubicBezTo>
                <a:lnTo>
                  <a:pt x="5133860" y="1266940"/>
                </a:lnTo>
                <a:cubicBezTo>
                  <a:pt x="5122843" y="1263268"/>
                  <a:pt x="5112197" y="1258200"/>
                  <a:pt x="5100810" y="1255923"/>
                </a:cubicBezTo>
                <a:cubicBezTo>
                  <a:pt x="5058646" y="1247490"/>
                  <a:pt x="4993476" y="1236273"/>
                  <a:pt x="4946574" y="1222872"/>
                </a:cubicBezTo>
                <a:cubicBezTo>
                  <a:pt x="4881962" y="1204411"/>
                  <a:pt x="4944848" y="1222010"/>
                  <a:pt x="4880472" y="1189822"/>
                </a:cubicBezTo>
                <a:cubicBezTo>
                  <a:pt x="4870085" y="1184629"/>
                  <a:pt x="4858439" y="1182477"/>
                  <a:pt x="4847422" y="1178805"/>
                </a:cubicBezTo>
                <a:cubicBezTo>
                  <a:pt x="4836405" y="1167788"/>
                  <a:pt x="4827335" y="1154397"/>
                  <a:pt x="4814371" y="1145754"/>
                </a:cubicBezTo>
                <a:cubicBezTo>
                  <a:pt x="4714995" y="1079502"/>
                  <a:pt x="4852286" y="1199382"/>
                  <a:pt x="4748270" y="1112704"/>
                </a:cubicBezTo>
                <a:cubicBezTo>
                  <a:pt x="4736301" y="1102730"/>
                  <a:pt x="4728183" y="1088296"/>
                  <a:pt x="4715219" y="1079653"/>
                </a:cubicBezTo>
                <a:cubicBezTo>
                  <a:pt x="4705557" y="1073211"/>
                  <a:pt x="4692556" y="1073829"/>
                  <a:pt x="4682169" y="1068636"/>
                </a:cubicBezTo>
                <a:cubicBezTo>
                  <a:pt x="4670326" y="1062714"/>
                  <a:pt x="4661218" y="1051980"/>
                  <a:pt x="4649118" y="1046602"/>
                </a:cubicBezTo>
                <a:cubicBezTo>
                  <a:pt x="4627894" y="1037169"/>
                  <a:pt x="4605051" y="1031913"/>
                  <a:pt x="4583017" y="1024569"/>
                </a:cubicBezTo>
                <a:cubicBezTo>
                  <a:pt x="4572000" y="1020897"/>
                  <a:pt x="4561232" y="1016369"/>
                  <a:pt x="4549966" y="1013552"/>
                </a:cubicBezTo>
                <a:cubicBezTo>
                  <a:pt x="4535277" y="1009880"/>
                  <a:pt x="4520402" y="1006886"/>
                  <a:pt x="4505899" y="1002535"/>
                </a:cubicBezTo>
                <a:cubicBezTo>
                  <a:pt x="4483653" y="995861"/>
                  <a:pt x="4461832" y="987846"/>
                  <a:pt x="4439798" y="980501"/>
                </a:cubicBezTo>
                <a:cubicBezTo>
                  <a:pt x="4428781" y="976829"/>
                  <a:pt x="4418013" y="972300"/>
                  <a:pt x="4406747" y="969484"/>
                </a:cubicBezTo>
                <a:lnTo>
                  <a:pt x="4362680" y="958468"/>
                </a:lnTo>
                <a:cubicBezTo>
                  <a:pt x="4344318" y="947451"/>
                  <a:pt x="4327089" y="934278"/>
                  <a:pt x="4307595" y="925417"/>
                </a:cubicBezTo>
                <a:cubicBezTo>
                  <a:pt x="4257194" y="902507"/>
                  <a:pt x="4244427" y="906466"/>
                  <a:pt x="4197427" y="892366"/>
                </a:cubicBezTo>
                <a:cubicBezTo>
                  <a:pt x="4175181" y="885692"/>
                  <a:pt x="4153359" y="877677"/>
                  <a:pt x="4131325" y="870333"/>
                </a:cubicBezTo>
                <a:cubicBezTo>
                  <a:pt x="4120308" y="866661"/>
                  <a:pt x="4109541" y="862133"/>
                  <a:pt x="4098275" y="859316"/>
                </a:cubicBezTo>
                <a:cubicBezTo>
                  <a:pt x="4068897" y="851971"/>
                  <a:pt x="4038868" y="846858"/>
                  <a:pt x="4010140" y="837282"/>
                </a:cubicBezTo>
                <a:lnTo>
                  <a:pt x="3944039" y="815248"/>
                </a:lnTo>
                <a:cubicBezTo>
                  <a:pt x="3915725" y="805810"/>
                  <a:pt x="3897350" y="798746"/>
                  <a:pt x="3866921" y="793214"/>
                </a:cubicBezTo>
                <a:cubicBezTo>
                  <a:pt x="3841373" y="788569"/>
                  <a:pt x="3815417" y="786467"/>
                  <a:pt x="3789803" y="782198"/>
                </a:cubicBezTo>
                <a:cubicBezTo>
                  <a:pt x="3771332" y="779120"/>
                  <a:pt x="3753141" y="774531"/>
                  <a:pt x="3734718" y="771181"/>
                </a:cubicBezTo>
                <a:cubicBezTo>
                  <a:pt x="3712741" y="767185"/>
                  <a:pt x="3690423" y="765010"/>
                  <a:pt x="3668617" y="760164"/>
                </a:cubicBezTo>
                <a:cubicBezTo>
                  <a:pt x="3612118" y="747608"/>
                  <a:pt x="3658676" y="747727"/>
                  <a:pt x="3591499" y="738130"/>
                </a:cubicBezTo>
                <a:cubicBezTo>
                  <a:pt x="3554964" y="732911"/>
                  <a:pt x="3518053" y="730785"/>
                  <a:pt x="3481330" y="727113"/>
                </a:cubicBezTo>
                <a:cubicBezTo>
                  <a:pt x="3462969" y="723441"/>
                  <a:pt x="3444491" y="720306"/>
                  <a:pt x="3426246" y="716096"/>
                </a:cubicBezTo>
                <a:cubicBezTo>
                  <a:pt x="3392786" y="708374"/>
                  <a:pt x="3322765" y="688344"/>
                  <a:pt x="3283027" y="683046"/>
                </a:cubicBezTo>
                <a:cubicBezTo>
                  <a:pt x="3246445" y="678168"/>
                  <a:pt x="3209581" y="675701"/>
                  <a:pt x="3172858" y="672029"/>
                </a:cubicBezTo>
                <a:cubicBezTo>
                  <a:pt x="3161841" y="668357"/>
                  <a:pt x="3150481" y="665587"/>
                  <a:pt x="3139807" y="661012"/>
                </a:cubicBezTo>
                <a:cubicBezTo>
                  <a:pt x="3042826" y="619448"/>
                  <a:pt x="3153407" y="657945"/>
                  <a:pt x="3040656" y="616945"/>
                </a:cubicBezTo>
                <a:cubicBezTo>
                  <a:pt x="3018828" y="609008"/>
                  <a:pt x="2996961" y="601022"/>
                  <a:pt x="2974554" y="594911"/>
                </a:cubicBezTo>
                <a:cubicBezTo>
                  <a:pt x="2859236" y="563460"/>
                  <a:pt x="2974336" y="602557"/>
                  <a:pt x="2875403" y="572877"/>
                </a:cubicBezTo>
                <a:cubicBezTo>
                  <a:pt x="2853157" y="566203"/>
                  <a:pt x="2830075" y="561230"/>
                  <a:pt x="2809301" y="550843"/>
                </a:cubicBezTo>
                <a:cubicBezTo>
                  <a:pt x="2794612" y="543499"/>
                  <a:pt x="2780611" y="534576"/>
                  <a:pt x="2765234" y="528810"/>
                </a:cubicBezTo>
                <a:cubicBezTo>
                  <a:pt x="2751057" y="523494"/>
                  <a:pt x="2735855" y="521465"/>
                  <a:pt x="2721166" y="517793"/>
                </a:cubicBezTo>
                <a:cubicBezTo>
                  <a:pt x="2710149" y="510448"/>
                  <a:pt x="2699959" y="501680"/>
                  <a:pt x="2688116" y="495759"/>
                </a:cubicBezTo>
                <a:cubicBezTo>
                  <a:pt x="2637477" y="470439"/>
                  <a:pt x="2638050" y="476732"/>
                  <a:pt x="2588964" y="462708"/>
                </a:cubicBezTo>
                <a:cubicBezTo>
                  <a:pt x="2577798" y="459518"/>
                  <a:pt x="2566930" y="455364"/>
                  <a:pt x="2555913" y="451692"/>
                </a:cubicBezTo>
                <a:cubicBezTo>
                  <a:pt x="2503539" y="416775"/>
                  <a:pt x="2535424" y="433845"/>
                  <a:pt x="2456762" y="407624"/>
                </a:cubicBezTo>
                <a:cubicBezTo>
                  <a:pt x="2445745" y="403952"/>
                  <a:pt x="2433374" y="403048"/>
                  <a:pt x="2423711" y="396607"/>
                </a:cubicBezTo>
                <a:cubicBezTo>
                  <a:pt x="2412694" y="389263"/>
                  <a:pt x="2402830" y="379790"/>
                  <a:pt x="2390660" y="374574"/>
                </a:cubicBezTo>
                <a:cubicBezTo>
                  <a:pt x="2279975" y="327138"/>
                  <a:pt x="2428583" y="415568"/>
                  <a:pt x="2280492" y="341523"/>
                </a:cubicBezTo>
                <a:cubicBezTo>
                  <a:pt x="2265803" y="334178"/>
                  <a:pt x="2251801" y="325256"/>
                  <a:pt x="2236424" y="319489"/>
                </a:cubicBezTo>
                <a:cubicBezTo>
                  <a:pt x="2204458" y="307501"/>
                  <a:pt x="2143390" y="301477"/>
                  <a:pt x="2115239" y="297455"/>
                </a:cubicBezTo>
                <a:lnTo>
                  <a:pt x="2082188" y="286439"/>
                </a:ln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9525" y="5657671"/>
            <a:ext cx="2752725" cy="1200329"/>
          </a:xfrm>
          <a:prstGeom prst="rect">
            <a:avLst/>
          </a:prstGeom>
          <a:solidFill>
            <a:schemeClr val="bg1"/>
          </a:solidFill>
        </p:spPr>
        <p:txBody>
          <a:bodyPr wrap="square" rtlCol="0">
            <a:spAutoFit/>
          </a:bodyPr>
          <a:lstStyle/>
          <a:p>
            <a:r>
              <a:rPr lang="en-US" b="1" dirty="0">
                <a:solidFill>
                  <a:schemeClr val="accent2">
                    <a:lumMod val="50000"/>
                  </a:schemeClr>
                </a:solidFill>
                <a:latin typeface="Tempus Sans ITC" pitchFamily="82" charset="0"/>
              </a:rPr>
              <a:t>Also, note the  small tubes with red blood cells (arrows), these are </a:t>
            </a:r>
            <a:r>
              <a:rPr lang="en-US" b="1" dirty="0" err="1">
                <a:solidFill>
                  <a:schemeClr val="accent2">
                    <a:lumMod val="50000"/>
                  </a:schemeClr>
                </a:solidFill>
                <a:latin typeface="Tempus Sans ITC" pitchFamily="82" charset="0"/>
              </a:rPr>
              <a:t>peritubular</a:t>
            </a:r>
            <a:r>
              <a:rPr lang="en-US" b="1" dirty="0">
                <a:solidFill>
                  <a:schemeClr val="accent2">
                    <a:lumMod val="50000"/>
                  </a:schemeClr>
                </a:solidFill>
                <a:latin typeface="Tempus Sans ITC" pitchFamily="82" charset="0"/>
              </a:rPr>
              <a:t> capillaries.</a:t>
            </a:r>
          </a:p>
        </p:txBody>
      </p:sp>
      <p:cxnSp>
        <p:nvCxnSpPr>
          <p:cNvPr id="10" name="Straight Arrow Connector 9"/>
          <p:cNvCxnSpPr/>
          <p:nvPr/>
        </p:nvCxnSpPr>
        <p:spPr>
          <a:xfrm flipV="1">
            <a:off x="6810375" y="2219325"/>
            <a:ext cx="76200" cy="7620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7172325" y="2238375"/>
            <a:ext cx="76200" cy="7620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581775" y="3419475"/>
            <a:ext cx="219075" cy="42862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239000" y="3733800"/>
            <a:ext cx="228600" cy="58102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8738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84775"/>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Collecting ducts</a:t>
            </a:r>
          </a:p>
        </p:txBody>
      </p:sp>
      <p:sp>
        <p:nvSpPr>
          <p:cNvPr id="5" name="TextBox 4"/>
          <p:cNvSpPr txBox="1"/>
          <p:nvPr/>
        </p:nvSpPr>
        <p:spPr>
          <a:xfrm>
            <a:off x="2552700" y="2209800"/>
            <a:ext cx="3886200" cy="369332"/>
          </a:xfrm>
          <a:prstGeom prst="rect">
            <a:avLst/>
          </a:prstGeom>
          <a:noFill/>
        </p:spPr>
        <p:txBody>
          <a:bodyPr wrap="square" rtlCol="0">
            <a:spAutoFit/>
          </a:bodyPr>
          <a:lstStyle/>
          <a:p>
            <a:r>
              <a:rPr lang="en-US" dirty="0">
                <a:hlinkClick r:id="rId2"/>
              </a:rPr>
              <a:t>Video showing collecting duct - SL116</a:t>
            </a:r>
            <a:endParaRPr lang="en-US" dirty="0"/>
          </a:p>
        </p:txBody>
      </p:sp>
      <p:sp>
        <p:nvSpPr>
          <p:cNvPr id="6" name="TextBox 5"/>
          <p:cNvSpPr txBox="1"/>
          <p:nvPr/>
        </p:nvSpPr>
        <p:spPr>
          <a:xfrm>
            <a:off x="1981200" y="5766137"/>
            <a:ext cx="4495800" cy="1015663"/>
          </a:xfrm>
          <a:prstGeom prst="rect">
            <a:avLst/>
          </a:prstGeom>
          <a:noFill/>
        </p:spPr>
        <p:txBody>
          <a:bodyPr wrap="square" rtlCol="0">
            <a:spAutoFit/>
          </a:bodyPr>
          <a:lstStyle/>
          <a:p>
            <a:r>
              <a:rPr lang="en-US" dirty="0"/>
              <a:t>Link to </a:t>
            </a:r>
            <a:r>
              <a:rPr lang="en-US" u="sng" dirty="0">
                <a:hlinkClick r:id="rId3"/>
              </a:rPr>
              <a:t>SL 116</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Collecting duct</a:t>
            </a:r>
          </a:p>
          <a:p>
            <a:pPr lvl="1"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cs typeface="Arial" pitchFamily="34" charset="0"/>
              </a:rPr>
              <a:t>Peritubular</a:t>
            </a:r>
            <a:r>
              <a:rPr lang="en-US" sz="1200" b="1" dirty="0">
                <a:solidFill>
                  <a:srgbClr val="002060"/>
                </a:solidFill>
                <a:latin typeface="Georgia" pitchFamily="18" charset="0"/>
                <a:cs typeface="Arial" pitchFamily="34" charset="0"/>
              </a:rPr>
              <a:t> capillaries</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019799" cy="1200329"/>
          </a:xfrm>
          <a:prstGeom prst="rect">
            <a:avLst/>
          </a:prstGeom>
          <a:noFill/>
        </p:spPr>
        <p:txBody>
          <a:bodyPr wrap="square" lIns="91440" tIns="45720" rIns="91440" bIns="45720">
            <a:spAutoFit/>
          </a:bodyPr>
          <a:lstStyle/>
          <a:p>
            <a:pPr algn="ctr"/>
            <a:r>
              <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Tubules in the cortex and outer medulla</a:t>
            </a:r>
          </a:p>
        </p:txBody>
      </p:sp>
      <p:sp>
        <p:nvSpPr>
          <p:cNvPr id="4" name="TextBox 3"/>
          <p:cNvSpPr txBox="1"/>
          <p:nvPr/>
        </p:nvSpPr>
        <p:spPr>
          <a:xfrm>
            <a:off x="1905000" y="2192893"/>
            <a:ext cx="5715000" cy="369332"/>
          </a:xfrm>
          <a:prstGeom prst="rect">
            <a:avLst/>
          </a:prstGeom>
          <a:noFill/>
        </p:spPr>
        <p:txBody>
          <a:bodyPr wrap="square" rtlCol="0">
            <a:spAutoFit/>
          </a:bodyPr>
          <a:lstStyle/>
          <a:p>
            <a:r>
              <a:rPr lang="en-US" dirty="0">
                <a:hlinkClick r:id="rId2"/>
              </a:rPr>
              <a:t>Review video showing all ducts and outer medulla - SL116</a:t>
            </a:r>
            <a:endParaRPr lang="en-US" dirty="0"/>
          </a:p>
        </p:txBody>
      </p:sp>
      <p:sp>
        <p:nvSpPr>
          <p:cNvPr id="5" name="TextBox 4"/>
          <p:cNvSpPr txBox="1"/>
          <p:nvPr/>
        </p:nvSpPr>
        <p:spPr>
          <a:xfrm>
            <a:off x="2057400" y="5029200"/>
            <a:ext cx="4495800" cy="1754326"/>
          </a:xfrm>
          <a:prstGeom prst="rect">
            <a:avLst/>
          </a:prstGeom>
          <a:noFill/>
        </p:spPr>
        <p:txBody>
          <a:bodyPr wrap="square" rtlCol="0">
            <a:spAutoFit/>
          </a:bodyPr>
          <a:lstStyle/>
          <a:p>
            <a:r>
              <a:rPr lang="en-US" dirty="0"/>
              <a:t>Link to </a:t>
            </a:r>
            <a:r>
              <a:rPr lang="en-US" u="sng" dirty="0">
                <a:hlinkClick r:id="rId3"/>
              </a:rPr>
              <a:t>SL 116</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Proximal convoluted tubule</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Distal convoluted tubule</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Descending thick limb</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Ascending thick limb</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Collecting duct</a:t>
            </a:r>
          </a:p>
          <a:p>
            <a:pPr lvl="1" eaLnBrk="0" fontAlgn="base" hangingPunct="0">
              <a:spcBef>
                <a:spcPct val="0"/>
              </a:spcBef>
              <a:spcAft>
                <a:spcPct val="0"/>
              </a:spcAft>
              <a:buFontTx/>
              <a:buChar char="•"/>
              <a:tabLst>
                <a:tab pos="457200" algn="l"/>
              </a:tabLst>
            </a:pPr>
            <a:r>
              <a:rPr lang="en-US" sz="1200" b="1" dirty="0" err="1">
                <a:solidFill>
                  <a:srgbClr val="002060"/>
                </a:solidFill>
                <a:latin typeface="Georgia" pitchFamily="18" charset="0"/>
                <a:ea typeface="Times"/>
                <a:cs typeface="Arial" pitchFamily="34" charset="0"/>
              </a:rPr>
              <a:t>Peritubular</a:t>
            </a:r>
            <a:r>
              <a:rPr lang="en-US" sz="1200" b="1" dirty="0">
                <a:solidFill>
                  <a:srgbClr val="002060"/>
                </a:solidFill>
                <a:latin typeface="Georgia" pitchFamily="18" charset="0"/>
                <a:ea typeface="Times"/>
                <a:cs typeface="Arial" pitchFamily="34" charset="0"/>
              </a:rPr>
              <a:t> capillaries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 y="914400"/>
            <a:ext cx="4572001" cy="5632217"/>
            <a:chOff x="2362200" y="1828800"/>
            <a:chExt cx="4075042" cy="5029200"/>
          </a:xfrm>
        </p:grpSpPr>
        <p:pic>
          <p:nvPicPr>
            <p:cNvPr id="7" name="Picture 6" descr="Netter 313 B.jpg"/>
            <p:cNvPicPr>
              <a:picLocks noChangeAspect="1"/>
            </p:cNvPicPr>
            <p:nvPr/>
          </p:nvPicPr>
          <p:blipFill>
            <a:blip r:embed="rId2" cstate="print"/>
            <a:stretch>
              <a:fillRect/>
            </a:stretch>
          </p:blipFill>
          <p:spPr>
            <a:xfrm>
              <a:off x="2514600" y="3048000"/>
              <a:ext cx="3922642" cy="2819399"/>
            </a:xfrm>
            <a:prstGeom prst="rect">
              <a:avLst/>
            </a:prstGeom>
          </p:spPr>
        </p:pic>
        <p:pic>
          <p:nvPicPr>
            <p:cNvPr id="11" name="Picture 1" descr="Slide7.JPG"/>
            <p:cNvPicPr>
              <a:picLocks noChangeAspect="1"/>
            </p:cNvPicPr>
            <p:nvPr/>
          </p:nvPicPr>
          <p:blipFill>
            <a:blip r:embed="rId3" cstate="print"/>
            <a:srcRect r="35994"/>
            <a:stretch>
              <a:fillRect/>
            </a:stretch>
          </p:blipFill>
          <p:spPr bwMode="auto">
            <a:xfrm>
              <a:off x="4114800" y="1828800"/>
              <a:ext cx="914400" cy="1295400"/>
            </a:xfrm>
            <a:prstGeom prst="rect">
              <a:avLst/>
            </a:prstGeom>
            <a:noFill/>
            <a:ln w="9525">
              <a:noFill/>
              <a:miter lim="800000"/>
              <a:headEnd/>
              <a:tailEnd/>
            </a:ln>
          </p:spPr>
        </p:pic>
        <p:pic>
          <p:nvPicPr>
            <p:cNvPr id="8" name="Picture 1" descr="Slide7.JPG"/>
            <p:cNvPicPr>
              <a:picLocks noChangeAspect="1"/>
            </p:cNvPicPr>
            <p:nvPr/>
          </p:nvPicPr>
          <p:blipFill>
            <a:blip r:embed="rId4" cstate="print"/>
            <a:srcRect r="35994"/>
            <a:stretch>
              <a:fillRect/>
            </a:stretch>
          </p:blipFill>
          <p:spPr bwMode="auto">
            <a:xfrm rot="16200000">
              <a:off x="2552700" y="3695700"/>
              <a:ext cx="914400" cy="1295400"/>
            </a:xfrm>
            <a:prstGeom prst="rect">
              <a:avLst/>
            </a:prstGeom>
            <a:noFill/>
            <a:ln w="9525">
              <a:noFill/>
              <a:miter lim="800000"/>
              <a:headEnd/>
              <a:tailEnd/>
            </a:ln>
          </p:spPr>
        </p:pic>
        <p:pic>
          <p:nvPicPr>
            <p:cNvPr id="9" name="Picture 1" descr="Slide7.JPG"/>
            <p:cNvPicPr>
              <a:picLocks noChangeAspect="1"/>
            </p:cNvPicPr>
            <p:nvPr/>
          </p:nvPicPr>
          <p:blipFill>
            <a:blip r:embed="rId3" cstate="print"/>
            <a:srcRect r="35994"/>
            <a:stretch>
              <a:fillRect/>
            </a:stretch>
          </p:blipFill>
          <p:spPr bwMode="auto">
            <a:xfrm flipV="1">
              <a:off x="4114800" y="5562600"/>
              <a:ext cx="914400" cy="1295400"/>
            </a:xfrm>
            <a:prstGeom prst="rect">
              <a:avLst/>
            </a:prstGeom>
            <a:noFill/>
            <a:ln w="9525">
              <a:noFill/>
              <a:miter lim="800000"/>
              <a:headEnd/>
              <a:tailEnd/>
            </a:ln>
          </p:spPr>
        </p:pic>
        <p:pic>
          <p:nvPicPr>
            <p:cNvPr id="13" name="Picture 1" descr="Slide7.JPG"/>
            <p:cNvPicPr>
              <a:picLocks noChangeAspect="1"/>
            </p:cNvPicPr>
            <p:nvPr/>
          </p:nvPicPr>
          <p:blipFill>
            <a:blip r:embed="rId4" cstate="print"/>
            <a:srcRect r="35994"/>
            <a:stretch>
              <a:fillRect/>
            </a:stretch>
          </p:blipFill>
          <p:spPr bwMode="auto">
            <a:xfrm rot="14683117">
              <a:off x="2762118" y="4919120"/>
              <a:ext cx="914400" cy="1295400"/>
            </a:xfrm>
            <a:prstGeom prst="rect">
              <a:avLst/>
            </a:prstGeom>
            <a:noFill/>
            <a:ln w="9525">
              <a:noFill/>
              <a:miter lim="800000"/>
              <a:headEnd/>
              <a:tailEnd/>
            </a:ln>
          </p:spPr>
        </p:pic>
        <p:pic>
          <p:nvPicPr>
            <p:cNvPr id="14" name="Picture 1" descr="Slide7.JPG"/>
            <p:cNvPicPr>
              <a:picLocks noChangeAspect="1"/>
            </p:cNvPicPr>
            <p:nvPr/>
          </p:nvPicPr>
          <p:blipFill>
            <a:blip r:embed="rId4" cstate="print"/>
            <a:srcRect r="35994"/>
            <a:stretch>
              <a:fillRect/>
            </a:stretch>
          </p:blipFill>
          <p:spPr bwMode="auto">
            <a:xfrm rot="18452260">
              <a:off x="2857500" y="2552700"/>
              <a:ext cx="914400" cy="1295400"/>
            </a:xfrm>
            <a:prstGeom prst="rect">
              <a:avLst/>
            </a:prstGeom>
            <a:noFill/>
            <a:ln w="9525">
              <a:noFill/>
              <a:miter lim="800000"/>
              <a:headEnd/>
              <a:tailEnd/>
            </a:ln>
          </p:spPr>
        </p:pic>
      </p:grpSp>
      <p:sp>
        <p:nvSpPr>
          <p:cNvPr id="12" name="TextBox 11"/>
          <p:cNvSpPr txBox="1"/>
          <p:nvPr/>
        </p:nvSpPr>
        <p:spPr>
          <a:xfrm>
            <a:off x="4479470" y="1447800"/>
            <a:ext cx="4664530" cy="4708981"/>
          </a:xfrm>
          <a:prstGeom prst="rect">
            <a:avLst/>
          </a:prstGeom>
          <a:noFill/>
        </p:spPr>
        <p:txBody>
          <a:bodyPr wrap="square" rtlCol="0">
            <a:spAutoFit/>
          </a:bodyPr>
          <a:lstStyle/>
          <a:p>
            <a:r>
              <a:rPr lang="en-US" sz="2000" b="1" dirty="0">
                <a:solidFill>
                  <a:schemeClr val="accent3">
                    <a:lumMod val="50000"/>
                  </a:schemeClr>
                </a:solidFill>
              </a:rPr>
              <a:t>Remember that the nephrons in the kidney are oriented such that the loops of </a:t>
            </a:r>
            <a:r>
              <a:rPr lang="en-US" sz="2000" b="1" dirty="0" err="1">
                <a:solidFill>
                  <a:schemeClr val="accent3">
                    <a:lumMod val="50000"/>
                  </a:schemeClr>
                </a:solidFill>
              </a:rPr>
              <a:t>Henle</a:t>
            </a:r>
            <a:r>
              <a:rPr lang="en-US" sz="2000" b="1" dirty="0">
                <a:solidFill>
                  <a:schemeClr val="accent3">
                    <a:lumMod val="50000"/>
                  </a:schemeClr>
                </a:solidFill>
              </a:rPr>
              <a:t> are located in the medulla (and medullary rays).  The turn of the loops are closest to the pelvis.  This portion of the medulla that contains the </a:t>
            </a:r>
            <a:r>
              <a:rPr lang="en-US" sz="2000" b="1" dirty="0">
                <a:solidFill>
                  <a:srgbClr val="00B050"/>
                </a:solidFill>
              </a:rPr>
              <a:t>thin limbs of the loop of </a:t>
            </a:r>
            <a:r>
              <a:rPr lang="en-US" sz="2000" b="1" dirty="0" err="1">
                <a:solidFill>
                  <a:srgbClr val="00B050"/>
                </a:solidFill>
              </a:rPr>
              <a:t>Henle</a:t>
            </a:r>
            <a:r>
              <a:rPr lang="en-US" sz="2000" b="1" dirty="0">
                <a:solidFill>
                  <a:schemeClr val="accent3">
                    <a:lumMod val="50000"/>
                  </a:schemeClr>
                </a:solidFill>
              </a:rPr>
              <a:t> is a region I refer to as the “deep” medulla (toward the papilla).  The deep medulla also has </a:t>
            </a:r>
            <a:r>
              <a:rPr lang="en-US" sz="2000" b="1" dirty="0">
                <a:solidFill>
                  <a:srgbClr val="00B050"/>
                </a:solidFill>
              </a:rPr>
              <a:t>collecting ducts</a:t>
            </a:r>
            <a:r>
              <a:rPr lang="en-US" sz="2000" b="1" dirty="0">
                <a:solidFill>
                  <a:schemeClr val="accent3">
                    <a:lumMod val="50000"/>
                  </a:schemeClr>
                </a:solidFill>
              </a:rPr>
              <a:t> that will ultimately drain into the minor calyx.  Because the loops and collecting ducts in the deep medulla are straight, the capillaries are also straight, and are referred to as </a:t>
            </a:r>
            <a:r>
              <a:rPr lang="en-US" sz="2000" b="1" dirty="0">
                <a:solidFill>
                  <a:srgbClr val="00B050"/>
                </a:solidFill>
              </a:rPr>
              <a:t>vasa recta </a:t>
            </a:r>
            <a:r>
              <a:rPr lang="en-US" sz="2000" b="1" dirty="0">
                <a:solidFill>
                  <a:schemeClr val="accent3">
                    <a:lumMod val="50000"/>
                  </a:schemeClr>
                </a:solidFill>
              </a:rPr>
              <a:t>(straight vessels).</a:t>
            </a:r>
          </a:p>
        </p:txBody>
      </p:sp>
      <p:sp>
        <p:nvSpPr>
          <p:cNvPr id="17" name="Rectangle 16"/>
          <p:cNvSpPr/>
          <p:nvPr/>
        </p:nvSpPr>
        <p:spPr>
          <a:xfrm>
            <a:off x="1524000" y="0"/>
            <a:ext cx="6477000" cy="646331"/>
          </a:xfrm>
          <a:prstGeom prst="rect">
            <a:avLst/>
          </a:prstGeom>
          <a:noFill/>
        </p:spPr>
        <p:txBody>
          <a:bodyPr wrap="square" lIns="91440" tIns="45720" rIns="91440" bIns="45720">
            <a:spAutoFit/>
          </a:bodyPr>
          <a:lstStyle/>
          <a:p>
            <a:pPr algn="ctr"/>
            <a:r>
              <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Tubules in the deep medulla</a:t>
            </a:r>
          </a:p>
        </p:txBody>
      </p:sp>
    </p:spTree>
    <p:extLst>
      <p:ext uri="{BB962C8B-B14F-4D97-AF65-F5344CB8AC3E}">
        <p14:creationId xmlns:p14="http://schemas.microsoft.com/office/powerpoint/2010/main" val="780047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644262"/>
            <a:ext cx="4052886" cy="367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Tubules in the deep medulla</a:t>
            </a:r>
          </a:p>
        </p:txBody>
      </p:sp>
      <p:sp>
        <p:nvSpPr>
          <p:cNvPr id="3" name="TextBox 2"/>
          <p:cNvSpPr txBox="1"/>
          <p:nvPr/>
        </p:nvSpPr>
        <p:spPr>
          <a:xfrm>
            <a:off x="9525" y="983040"/>
            <a:ext cx="6019800" cy="1323439"/>
          </a:xfrm>
          <a:prstGeom prst="rect">
            <a:avLst/>
          </a:prstGeom>
          <a:noFill/>
        </p:spPr>
        <p:txBody>
          <a:bodyPr wrap="square" rtlCol="0">
            <a:spAutoFit/>
          </a:bodyPr>
          <a:lstStyle/>
          <a:p>
            <a:r>
              <a:rPr lang="en-US" sz="2000" b="1" u="sng" dirty="0">
                <a:solidFill>
                  <a:schemeClr val="accent3">
                    <a:lumMod val="50000"/>
                  </a:schemeClr>
                </a:solidFill>
              </a:rPr>
              <a:t>Tubules in the deep medulla (outlined region)</a:t>
            </a:r>
          </a:p>
          <a:p>
            <a:r>
              <a:rPr lang="en-US" sz="2000" b="1" dirty="0">
                <a:solidFill>
                  <a:srgbClr val="002060"/>
                </a:solidFill>
              </a:rPr>
              <a:t>--collecting ducts</a:t>
            </a:r>
          </a:p>
          <a:p>
            <a:r>
              <a:rPr lang="en-US" sz="2000" b="1" dirty="0">
                <a:solidFill>
                  <a:srgbClr val="002060"/>
                </a:solidFill>
              </a:rPr>
              <a:t>--thin limbs of the loop of </a:t>
            </a:r>
            <a:r>
              <a:rPr lang="en-US" sz="2000" b="1" dirty="0" err="1">
                <a:solidFill>
                  <a:srgbClr val="002060"/>
                </a:solidFill>
              </a:rPr>
              <a:t>Henle</a:t>
            </a:r>
            <a:endParaRPr lang="en-US" sz="2000" b="1" dirty="0">
              <a:solidFill>
                <a:srgbClr val="002060"/>
              </a:solidFill>
            </a:endParaRPr>
          </a:p>
          <a:p>
            <a:r>
              <a:rPr lang="en-US" sz="2000" b="1" dirty="0">
                <a:solidFill>
                  <a:srgbClr val="002060"/>
                </a:solidFill>
              </a:rPr>
              <a:t>--vasa recta (shown in right drawings)</a:t>
            </a:r>
            <a:endParaRPr lang="en-US" sz="2000" b="1" dirty="0">
              <a:solidFill>
                <a:srgbClr val="C00000"/>
              </a:solidFill>
            </a:endParaRPr>
          </a:p>
        </p:txBody>
      </p:sp>
      <p:sp>
        <p:nvSpPr>
          <p:cNvPr id="4" name="TextBox 3"/>
          <p:cNvSpPr txBox="1"/>
          <p:nvPr/>
        </p:nvSpPr>
        <p:spPr>
          <a:xfrm>
            <a:off x="114300" y="4338251"/>
            <a:ext cx="8839200" cy="1938992"/>
          </a:xfrm>
          <a:prstGeom prst="rect">
            <a:avLst/>
          </a:prstGeom>
          <a:noFill/>
        </p:spPr>
        <p:txBody>
          <a:bodyPr wrap="square" rtlCol="0">
            <a:spAutoFit/>
          </a:bodyPr>
          <a:lstStyle/>
          <a:p>
            <a:r>
              <a:rPr lang="en-US" sz="2000" b="1" dirty="0">
                <a:solidFill>
                  <a:schemeClr val="accent2">
                    <a:lumMod val="50000"/>
                  </a:schemeClr>
                </a:solidFill>
                <a:latin typeface="Tempus Sans ITC" pitchFamily="82" charset="0"/>
              </a:rPr>
              <a:t>We will not ask you to differentiate the descending vs. ascending thin limbs of the loop of </a:t>
            </a:r>
            <a:r>
              <a:rPr lang="en-US" sz="2000" b="1" dirty="0" err="1">
                <a:solidFill>
                  <a:schemeClr val="accent2">
                    <a:lumMod val="50000"/>
                  </a:schemeClr>
                </a:solidFill>
                <a:latin typeface="Tempus Sans ITC" pitchFamily="82" charset="0"/>
              </a:rPr>
              <a:t>Henle</a:t>
            </a:r>
            <a:r>
              <a:rPr lang="en-US" sz="2000" b="1" dirty="0">
                <a:solidFill>
                  <a:schemeClr val="accent2">
                    <a:lumMod val="50000"/>
                  </a:schemeClr>
                </a:solidFill>
                <a:latin typeface="Tempus Sans ITC" pitchFamily="82" charset="0"/>
              </a:rPr>
              <a:t>.</a:t>
            </a:r>
          </a:p>
          <a:p>
            <a:endParaRPr lang="en-US" sz="2000" b="1" dirty="0">
              <a:solidFill>
                <a:schemeClr val="accent2">
                  <a:lumMod val="50000"/>
                </a:schemeClr>
              </a:solidFill>
              <a:latin typeface="Tempus Sans ITC" pitchFamily="82" charset="0"/>
            </a:endParaRPr>
          </a:p>
          <a:p>
            <a:r>
              <a:rPr lang="en-US" sz="2000" b="1" dirty="0">
                <a:solidFill>
                  <a:schemeClr val="accent2">
                    <a:lumMod val="50000"/>
                  </a:schemeClr>
                </a:solidFill>
                <a:latin typeface="Tempus Sans ITC" pitchFamily="82" charset="0"/>
              </a:rPr>
              <a:t>Collecting ducts you have already seen.  Both the thin limbs and </a:t>
            </a:r>
            <a:r>
              <a:rPr lang="en-US" sz="2000" b="1" dirty="0" err="1">
                <a:solidFill>
                  <a:schemeClr val="accent2">
                    <a:lumMod val="50000"/>
                  </a:schemeClr>
                </a:solidFill>
                <a:latin typeface="Tempus Sans ITC" pitchFamily="82" charset="0"/>
              </a:rPr>
              <a:t>vasa</a:t>
            </a:r>
            <a:r>
              <a:rPr lang="en-US" sz="2000" b="1" dirty="0">
                <a:solidFill>
                  <a:schemeClr val="accent2">
                    <a:lumMod val="50000"/>
                  </a:schemeClr>
                </a:solidFill>
                <a:latin typeface="Tempus Sans ITC" pitchFamily="82" charset="0"/>
              </a:rPr>
              <a:t> recta have simple </a:t>
            </a:r>
            <a:r>
              <a:rPr lang="en-US" sz="2000" b="1" dirty="0" err="1">
                <a:solidFill>
                  <a:schemeClr val="accent2">
                    <a:lumMod val="50000"/>
                  </a:schemeClr>
                </a:solidFill>
                <a:latin typeface="Tempus Sans ITC" pitchFamily="82" charset="0"/>
              </a:rPr>
              <a:t>squamous</a:t>
            </a:r>
            <a:r>
              <a:rPr lang="en-US" sz="2000" b="1" dirty="0">
                <a:solidFill>
                  <a:schemeClr val="accent2">
                    <a:lumMod val="50000"/>
                  </a:schemeClr>
                </a:solidFill>
                <a:latin typeface="Tempus Sans ITC" pitchFamily="82" charset="0"/>
              </a:rPr>
              <a:t> epithelium.  However, cells of the thin limbs are a little thicker than your typical squamous cells, and vasa recta may have red blood cells.</a:t>
            </a:r>
          </a:p>
        </p:txBody>
      </p:sp>
      <p:sp>
        <p:nvSpPr>
          <p:cNvPr id="6" name="Freeform 5"/>
          <p:cNvSpPr/>
          <p:nvPr/>
        </p:nvSpPr>
        <p:spPr>
          <a:xfrm>
            <a:off x="5867400" y="3124200"/>
            <a:ext cx="1676400" cy="990600"/>
          </a:xfrm>
          <a:custGeom>
            <a:avLst/>
            <a:gdLst>
              <a:gd name="connsiteX0" fmla="*/ 1838325 w 1933575"/>
              <a:gd name="connsiteY0" fmla="*/ 0 h 809295"/>
              <a:gd name="connsiteX1" fmla="*/ 1752600 w 1933575"/>
              <a:gd name="connsiteY1" fmla="*/ 9525 h 809295"/>
              <a:gd name="connsiteX2" fmla="*/ 1600200 w 1933575"/>
              <a:gd name="connsiteY2" fmla="*/ 19050 h 809295"/>
              <a:gd name="connsiteX3" fmla="*/ 1552575 w 1933575"/>
              <a:gd name="connsiteY3" fmla="*/ 28575 h 809295"/>
              <a:gd name="connsiteX4" fmla="*/ 1476375 w 1933575"/>
              <a:gd name="connsiteY4" fmla="*/ 38100 h 809295"/>
              <a:gd name="connsiteX5" fmla="*/ 1095375 w 1933575"/>
              <a:gd name="connsiteY5" fmla="*/ 28575 h 809295"/>
              <a:gd name="connsiteX6" fmla="*/ 1028700 w 1933575"/>
              <a:gd name="connsiteY6" fmla="*/ 19050 h 809295"/>
              <a:gd name="connsiteX7" fmla="*/ 904875 w 1933575"/>
              <a:gd name="connsiteY7" fmla="*/ 9525 h 809295"/>
              <a:gd name="connsiteX8" fmla="*/ 571500 w 1933575"/>
              <a:gd name="connsiteY8" fmla="*/ 28575 h 809295"/>
              <a:gd name="connsiteX9" fmla="*/ 428625 w 1933575"/>
              <a:gd name="connsiteY9" fmla="*/ 47625 h 809295"/>
              <a:gd name="connsiteX10" fmla="*/ 333375 w 1933575"/>
              <a:gd name="connsiteY10" fmla="*/ 66675 h 809295"/>
              <a:gd name="connsiteX11" fmla="*/ 295275 w 1933575"/>
              <a:gd name="connsiteY11" fmla="*/ 76200 h 809295"/>
              <a:gd name="connsiteX12" fmla="*/ 228600 w 1933575"/>
              <a:gd name="connsiteY12" fmla="*/ 85725 h 809295"/>
              <a:gd name="connsiteX13" fmla="*/ 171450 w 1933575"/>
              <a:gd name="connsiteY13" fmla="*/ 104775 h 809295"/>
              <a:gd name="connsiteX14" fmla="*/ 142875 w 1933575"/>
              <a:gd name="connsiteY14" fmla="*/ 114300 h 809295"/>
              <a:gd name="connsiteX15" fmla="*/ 85725 w 1933575"/>
              <a:gd name="connsiteY15" fmla="*/ 152400 h 809295"/>
              <a:gd name="connsiteX16" fmla="*/ 38100 w 1933575"/>
              <a:gd name="connsiteY16" fmla="*/ 228600 h 809295"/>
              <a:gd name="connsiteX17" fmla="*/ 9525 w 1933575"/>
              <a:gd name="connsiteY17" fmla="*/ 333375 h 809295"/>
              <a:gd name="connsiteX18" fmla="*/ 0 w 1933575"/>
              <a:gd name="connsiteY18" fmla="*/ 361950 h 809295"/>
              <a:gd name="connsiteX19" fmla="*/ 9525 w 1933575"/>
              <a:gd name="connsiteY19" fmla="*/ 590550 h 809295"/>
              <a:gd name="connsiteX20" fmla="*/ 76200 w 1933575"/>
              <a:gd name="connsiteY20" fmla="*/ 647700 h 809295"/>
              <a:gd name="connsiteX21" fmla="*/ 104775 w 1933575"/>
              <a:gd name="connsiteY21" fmla="*/ 666750 h 809295"/>
              <a:gd name="connsiteX22" fmla="*/ 133350 w 1933575"/>
              <a:gd name="connsiteY22" fmla="*/ 676275 h 809295"/>
              <a:gd name="connsiteX23" fmla="*/ 266700 w 1933575"/>
              <a:gd name="connsiteY23" fmla="*/ 695325 h 809295"/>
              <a:gd name="connsiteX24" fmla="*/ 371475 w 1933575"/>
              <a:gd name="connsiteY24" fmla="*/ 714375 h 809295"/>
              <a:gd name="connsiteX25" fmla="*/ 400050 w 1933575"/>
              <a:gd name="connsiteY25" fmla="*/ 723900 h 809295"/>
              <a:gd name="connsiteX26" fmla="*/ 571500 w 1933575"/>
              <a:gd name="connsiteY26" fmla="*/ 742950 h 809295"/>
              <a:gd name="connsiteX27" fmla="*/ 600075 w 1933575"/>
              <a:gd name="connsiteY27" fmla="*/ 752475 h 809295"/>
              <a:gd name="connsiteX28" fmla="*/ 638175 w 1933575"/>
              <a:gd name="connsiteY28" fmla="*/ 771525 h 809295"/>
              <a:gd name="connsiteX29" fmla="*/ 771525 w 1933575"/>
              <a:gd name="connsiteY29" fmla="*/ 790575 h 809295"/>
              <a:gd name="connsiteX30" fmla="*/ 1114425 w 1933575"/>
              <a:gd name="connsiteY30" fmla="*/ 790575 h 809295"/>
              <a:gd name="connsiteX31" fmla="*/ 1200150 w 1933575"/>
              <a:gd name="connsiteY31" fmla="*/ 781050 h 809295"/>
              <a:gd name="connsiteX32" fmla="*/ 1400175 w 1933575"/>
              <a:gd name="connsiteY32" fmla="*/ 762000 h 809295"/>
              <a:gd name="connsiteX33" fmla="*/ 1447800 w 1933575"/>
              <a:gd name="connsiteY33" fmla="*/ 752475 h 809295"/>
              <a:gd name="connsiteX34" fmla="*/ 1504950 w 1933575"/>
              <a:gd name="connsiteY34" fmla="*/ 742950 h 809295"/>
              <a:gd name="connsiteX35" fmla="*/ 1562100 w 1933575"/>
              <a:gd name="connsiteY35" fmla="*/ 723900 h 809295"/>
              <a:gd name="connsiteX36" fmla="*/ 1647825 w 1933575"/>
              <a:gd name="connsiteY36" fmla="*/ 704850 h 809295"/>
              <a:gd name="connsiteX37" fmla="*/ 1724025 w 1933575"/>
              <a:gd name="connsiteY37" fmla="*/ 666750 h 809295"/>
              <a:gd name="connsiteX38" fmla="*/ 1762125 w 1933575"/>
              <a:gd name="connsiteY38" fmla="*/ 638175 h 809295"/>
              <a:gd name="connsiteX39" fmla="*/ 1819275 w 1933575"/>
              <a:gd name="connsiteY39" fmla="*/ 571500 h 809295"/>
              <a:gd name="connsiteX40" fmla="*/ 1838325 w 1933575"/>
              <a:gd name="connsiteY40" fmla="*/ 542925 h 809295"/>
              <a:gd name="connsiteX41" fmla="*/ 1866900 w 1933575"/>
              <a:gd name="connsiteY41" fmla="*/ 495300 h 809295"/>
              <a:gd name="connsiteX42" fmla="*/ 1885950 w 1933575"/>
              <a:gd name="connsiteY42" fmla="*/ 466725 h 809295"/>
              <a:gd name="connsiteX43" fmla="*/ 1905000 w 1933575"/>
              <a:gd name="connsiteY43" fmla="*/ 409575 h 809295"/>
              <a:gd name="connsiteX44" fmla="*/ 1933575 w 1933575"/>
              <a:gd name="connsiteY44" fmla="*/ 266700 h 809295"/>
              <a:gd name="connsiteX45" fmla="*/ 1905000 w 1933575"/>
              <a:gd name="connsiteY45" fmla="*/ 104775 h 809295"/>
              <a:gd name="connsiteX46" fmla="*/ 1866900 w 1933575"/>
              <a:gd name="connsiteY46" fmla="*/ 47625 h 809295"/>
              <a:gd name="connsiteX47" fmla="*/ 1838325 w 1933575"/>
              <a:gd name="connsiteY47" fmla="*/ 0 h 80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33575" h="809295">
                <a:moveTo>
                  <a:pt x="1838325" y="0"/>
                </a:moveTo>
                <a:cubicBezTo>
                  <a:pt x="1809750" y="3175"/>
                  <a:pt x="1781259" y="7232"/>
                  <a:pt x="1752600" y="9525"/>
                </a:cubicBezTo>
                <a:cubicBezTo>
                  <a:pt x="1701863" y="13584"/>
                  <a:pt x="1650870" y="14224"/>
                  <a:pt x="1600200" y="19050"/>
                </a:cubicBezTo>
                <a:cubicBezTo>
                  <a:pt x="1584084" y="20585"/>
                  <a:pt x="1568576" y="26113"/>
                  <a:pt x="1552575" y="28575"/>
                </a:cubicBezTo>
                <a:cubicBezTo>
                  <a:pt x="1527275" y="32467"/>
                  <a:pt x="1501775" y="34925"/>
                  <a:pt x="1476375" y="38100"/>
                </a:cubicBezTo>
                <a:lnTo>
                  <a:pt x="1095375" y="28575"/>
                </a:lnTo>
                <a:cubicBezTo>
                  <a:pt x="1072945" y="27621"/>
                  <a:pt x="1051039" y="21284"/>
                  <a:pt x="1028700" y="19050"/>
                </a:cubicBezTo>
                <a:cubicBezTo>
                  <a:pt x="987509" y="14931"/>
                  <a:pt x="946150" y="12700"/>
                  <a:pt x="904875" y="9525"/>
                </a:cubicBezTo>
                <a:cubicBezTo>
                  <a:pt x="793750" y="15875"/>
                  <a:pt x="677094" y="-6623"/>
                  <a:pt x="571500" y="28575"/>
                </a:cubicBezTo>
                <a:cubicBezTo>
                  <a:pt x="506655" y="50190"/>
                  <a:pt x="552931" y="37266"/>
                  <a:pt x="428625" y="47625"/>
                </a:cubicBezTo>
                <a:cubicBezTo>
                  <a:pt x="396875" y="53975"/>
                  <a:pt x="364787" y="58822"/>
                  <a:pt x="333375" y="66675"/>
                </a:cubicBezTo>
                <a:cubicBezTo>
                  <a:pt x="320675" y="69850"/>
                  <a:pt x="308155" y="73858"/>
                  <a:pt x="295275" y="76200"/>
                </a:cubicBezTo>
                <a:cubicBezTo>
                  <a:pt x="273186" y="80216"/>
                  <a:pt x="250825" y="82550"/>
                  <a:pt x="228600" y="85725"/>
                </a:cubicBezTo>
                <a:lnTo>
                  <a:pt x="171450" y="104775"/>
                </a:lnTo>
                <a:cubicBezTo>
                  <a:pt x="161925" y="107950"/>
                  <a:pt x="151229" y="108731"/>
                  <a:pt x="142875" y="114300"/>
                </a:cubicBezTo>
                <a:cubicBezTo>
                  <a:pt x="123825" y="127000"/>
                  <a:pt x="99462" y="134084"/>
                  <a:pt x="85725" y="152400"/>
                </a:cubicBezTo>
                <a:cubicBezTo>
                  <a:pt x="58376" y="188865"/>
                  <a:pt x="55533" y="187923"/>
                  <a:pt x="38100" y="228600"/>
                </a:cubicBezTo>
                <a:cubicBezTo>
                  <a:pt x="25741" y="257437"/>
                  <a:pt x="16810" y="311521"/>
                  <a:pt x="9525" y="333375"/>
                </a:cubicBezTo>
                <a:lnTo>
                  <a:pt x="0" y="361950"/>
                </a:lnTo>
                <a:cubicBezTo>
                  <a:pt x="3175" y="438150"/>
                  <a:pt x="-1261" y="515050"/>
                  <a:pt x="9525" y="590550"/>
                </a:cubicBezTo>
                <a:cubicBezTo>
                  <a:pt x="14571" y="625872"/>
                  <a:pt x="52566" y="634195"/>
                  <a:pt x="76200" y="647700"/>
                </a:cubicBezTo>
                <a:cubicBezTo>
                  <a:pt x="86139" y="653380"/>
                  <a:pt x="94536" y="661630"/>
                  <a:pt x="104775" y="666750"/>
                </a:cubicBezTo>
                <a:cubicBezTo>
                  <a:pt x="113755" y="671240"/>
                  <a:pt x="123610" y="673840"/>
                  <a:pt x="133350" y="676275"/>
                </a:cubicBezTo>
                <a:cubicBezTo>
                  <a:pt x="181873" y="688406"/>
                  <a:pt x="213357" y="689398"/>
                  <a:pt x="266700" y="695325"/>
                </a:cubicBezTo>
                <a:cubicBezTo>
                  <a:pt x="379648" y="723562"/>
                  <a:pt x="200830" y="680246"/>
                  <a:pt x="371475" y="714375"/>
                </a:cubicBezTo>
                <a:cubicBezTo>
                  <a:pt x="381320" y="716344"/>
                  <a:pt x="390111" y="722480"/>
                  <a:pt x="400050" y="723900"/>
                </a:cubicBezTo>
                <a:cubicBezTo>
                  <a:pt x="456974" y="732032"/>
                  <a:pt x="571500" y="742950"/>
                  <a:pt x="571500" y="742950"/>
                </a:cubicBezTo>
                <a:cubicBezTo>
                  <a:pt x="581025" y="746125"/>
                  <a:pt x="590847" y="748520"/>
                  <a:pt x="600075" y="752475"/>
                </a:cubicBezTo>
                <a:cubicBezTo>
                  <a:pt x="613126" y="758068"/>
                  <a:pt x="624880" y="766539"/>
                  <a:pt x="638175" y="771525"/>
                </a:cubicBezTo>
                <a:cubicBezTo>
                  <a:pt x="675842" y="785650"/>
                  <a:pt x="739758" y="787398"/>
                  <a:pt x="771525" y="790575"/>
                </a:cubicBezTo>
                <a:cubicBezTo>
                  <a:pt x="905838" y="824153"/>
                  <a:pt x="815192" y="805172"/>
                  <a:pt x="1114425" y="790575"/>
                </a:cubicBezTo>
                <a:cubicBezTo>
                  <a:pt x="1143142" y="789174"/>
                  <a:pt x="1171529" y="783776"/>
                  <a:pt x="1200150" y="781050"/>
                </a:cubicBezTo>
                <a:cubicBezTo>
                  <a:pt x="1269157" y="774478"/>
                  <a:pt x="1332059" y="771731"/>
                  <a:pt x="1400175" y="762000"/>
                </a:cubicBezTo>
                <a:cubicBezTo>
                  <a:pt x="1416202" y="759710"/>
                  <a:pt x="1431872" y="755371"/>
                  <a:pt x="1447800" y="752475"/>
                </a:cubicBezTo>
                <a:cubicBezTo>
                  <a:pt x="1466801" y="749020"/>
                  <a:pt x="1486214" y="747634"/>
                  <a:pt x="1504950" y="742950"/>
                </a:cubicBezTo>
                <a:cubicBezTo>
                  <a:pt x="1524431" y="738080"/>
                  <a:pt x="1542619" y="728770"/>
                  <a:pt x="1562100" y="723900"/>
                </a:cubicBezTo>
                <a:cubicBezTo>
                  <a:pt x="1615906" y="710448"/>
                  <a:pt x="1587363" y="716942"/>
                  <a:pt x="1647825" y="704850"/>
                </a:cubicBezTo>
                <a:cubicBezTo>
                  <a:pt x="1745230" y="639913"/>
                  <a:pt x="1584216" y="744422"/>
                  <a:pt x="1724025" y="666750"/>
                </a:cubicBezTo>
                <a:cubicBezTo>
                  <a:pt x="1737902" y="659040"/>
                  <a:pt x="1750072" y="648506"/>
                  <a:pt x="1762125" y="638175"/>
                </a:cubicBezTo>
                <a:cubicBezTo>
                  <a:pt x="1787632" y="616312"/>
                  <a:pt x="1799463" y="599237"/>
                  <a:pt x="1819275" y="571500"/>
                </a:cubicBezTo>
                <a:cubicBezTo>
                  <a:pt x="1825929" y="562185"/>
                  <a:pt x="1832258" y="552633"/>
                  <a:pt x="1838325" y="542925"/>
                </a:cubicBezTo>
                <a:cubicBezTo>
                  <a:pt x="1848137" y="527226"/>
                  <a:pt x="1857088" y="510999"/>
                  <a:pt x="1866900" y="495300"/>
                </a:cubicBezTo>
                <a:cubicBezTo>
                  <a:pt x="1872967" y="485592"/>
                  <a:pt x="1881301" y="477186"/>
                  <a:pt x="1885950" y="466725"/>
                </a:cubicBezTo>
                <a:cubicBezTo>
                  <a:pt x="1894105" y="448375"/>
                  <a:pt x="1900130" y="429056"/>
                  <a:pt x="1905000" y="409575"/>
                </a:cubicBezTo>
                <a:cubicBezTo>
                  <a:pt x="1929495" y="311595"/>
                  <a:pt x="1920347" y="359294"/>
                  <a:pt x="1933575" y="266700"/>
                </a:cubicBezTo>
                <a:cubicBezTo>
                  <a:pt x="1930543" y="233349"/>
                  <a:pt x="1930381" y="142846"/>
                  <a:pt x="1905000" y="104775"/>
                </a:cubicBezTo>
                <a:cubicBezTo>
                  <a:pt x="1892300" y="85725"/>
                  <a:pt x="1877139" y="68103"/>
                  <a:pt x="1866900" y="47625"/>
                </a:cubicBezTo>
                <a:lnTo>
                  <a:pt x="1838325" y="0"/>
                </a:lnTo>
                <a:close/>
              </a:path>
            </a:pathLst>
          </a:cu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6477000" cy="646331"/>
          </a:xfrm>
          <a:prstGeom prst="rect">
            <a:avLst/>
          </a:prstGeom>
          <a:noFill/>
        </p:spPr>
        <p:txBody>
          <a:bodyPr wrap="square" lIns="91440" tIns="45720" rIns="91440" bIns="45720">
            <a:spAutoFit/>
          </a:bodyPr>
          <a:lstStyle/>
          <a:p>
            <a:pPr algn="ctr"/>
            <a:r>
              <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Tubules in the deep medulla</a:t>
            </a:r>
          </a:p>
        </p:txBody>
      </p:sp>
      <p:pic>
        <p:nvPicPr>
          <p:cNvPr id="1026" name="Picture 2" descr="\\aitl-web1\com\LabManuals\MA\VLM\Lab17\SL116d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1705434"/>
            <a:ext cx="6819900" cy="51149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952" y="635314"/>
            <a:ext cx="8930548" cy="2000548"/>
          </a:xfrm>
          <a:prstGeom prst="rect">
            <a:avLst/>
          </a:prstGeom>
          <a:solidFill>
            <a:schemeClr val="bg1"/>
          </a:solidFill>
          <a:ln>
            <a:noFill/>
          </a:ln>
        </p:spPr>
        <p:txBody>
          <a:bodyPr wrap="square" rtlCol="0">
            <a:spAutoFit/>
          </a:bodyPr>
          <a:lstStyle/>
          <a:p>
            <a:r>
              <a:rPr lang="en-US" sz="2400" b="1" u="sng" dirty="0">
                <a:solidFill>
                  <a:schemeClr val="accent3">
                    <a:lumMod val="50000"/>
                  </a:schemeClr>
                </a:solidFill>
              </a:rPr>
              <a:t>Tubules in the deep medulla</a:t>
            </a:r>
          </a:p>
          <a:p>
            <a:r>
              <a:rPr lang="en-US" sz="2000" b="1" dirty="0">
                <a:solidFill>
                  <a:srgbClr val="002060"/>
                </a:solidFill>
              </a:rPr>
              <a:t>--</a:t>
            </a:r>
            <a:r>
              <a:rPr lang="en-US" sz="2000" b="1" dirty="0">
                <a:solidFill>
                  <a:srgbClr val="C00000"/>
                </a:solidFill>
              </a:rPr>
              <a:t>collecting ducts (red) </a:t>
            </a:r>
            <a:r>
              <a:rPr lang="en-US" sz="2000" b="1" dirty="0">
                <a:solidFill>
                  <a:srgbClr val="002060"/>
                </a:solidFill>
              </a:rPr>
              <a:t>– note small, cuboidal cells, pale cytoplasm, borders between cells visible</a:t>
            </a:r>
          </a:p>
          <a:p>
            <a:r>
              <a:rPr lang="en-US" sz="2000" b="1" dirty="0">
                <a:solidFill>
                  <a:srgbClr val="002060"/>
                </a:solidFill>
              </a:rPr>
              <a:t>--</a:t>
            </a:r>
            <a:r>
              <a:rPr lang="en-US" sz="2000" b="1" dirty="0">
                <a:solidFill>
                  <a:srgbClr val="0070C0"/>
                </a:solidFill>
              </a:rPr>
              <a:t>thin limbs of the loop of </a:t>
            </a:r>
            <a:r>
              <a:rPr lang="en-US" sz="2000" b="1" dirty="0" err="1">
                <a:solidFill>
                  <a:srgbClr val="0070C0"/>
                </a:solidFill>
              </a:rPr>
              <a:t>Henle</a:t>
            </a:r>
            <a:r>
              <a:rPr lang="en-US" sz="2000" b="1" dirty="0">
                <a:solidFill>
                  <a:srgbClr val="0070C0"/>
                </a:solidFill>
              </a:rPr>
              <a:t> (blue) </a:t>
            </a:r>
            <a:r>
              <a:rPr lang="en-US" sz="2000" b="1" dirty="0">
                <a:solidFill>
                  <a:srgbClr val="002060"/>
                </a:solidFill>
              </a:rPr>
              <a:t>– cells are officially squamous, but they are a little thicker than endothelial cells, no RBCs in the lumen</a:t>
            </a:r>
          </a:p>
          <a:p>
            <a:r>
              <a:rPr lang="en-US" sz="2000" b="1" dirty="0">
                <a:solidFill>
                  <a:srgbClr val="002060"/>
                </a:solidFill>
              </a:rPr>
              <a:t>--</a:t>
            </a:r>
            <a:r>
              <a:rPr lang="en-US" sz="2000" b="1" dirty="0">
                <a:solidFill>
                  <a:srgbClr val="7030A0"/>
                </a:solidFill>
              </a:rPr>
              <a:t>vasa recta (purple) </a:t>
            </a:r>
            <a:r>
              <a:rPr lang="en-US" sz="2000" b="1" dirty="0">
                <a:solidFill>
                  <a:srgbClr val="002060"/>
                </a:solidFill>
              </a:rPr>
              <a:t>– flat endothelial cells, RBC in lumen</a:t>
            </a:r>
          </a:p>
        </p:txBody>
      </p:sp>
      <p:sp>
        <p:nvSpPr>
          <p:cNvPr id="4" name="Freeform 3"/>
          <p:cNvSpPr/>
          <p:nvPr/>
        </p:nvSpPr>
        <p:spPr>
          <a:xfrm>
            <a:off x="4704202" y="4208443"/>
            <a:ext cx="947451" cy="903384"/>
          </a:xfrm>
          <a:custGeom>
            <a:avLst/>
            <a:gdLst>
              <a:gd name="connsiteX0" fmla="*/ 561861 w 947451"/>
              <a:gd name="connsiteY0" fmla="*/ 11017 h 903384"/>
              <a:gd name="connsiteX1" fmla="*/ 242371 w 947451"/>
              <a:gd name="connsiteY1" fmla="*/ 0 h 903384"/>
              <a:gd name="connsiteX2" fmla="*/ 143220 w 947451"/>
              <a:gd name="connsiteY2" fmla="*/ 11017 h 903384"/>
              <a:gd name="connsiteX3" fmla="*/ 110169 w 947451"/>
              <a:gd name="connsiteY3" fmla="*/ 33051 h 903384"/>
              <a:gd name="connsiteX4" fmla="*/ 55085 w 947451"/>
              <a:gd name="connsiteY4" fmla="*/ 121186 h 903384"/>
              <a:gd name="connsiteX5" fmla="*/ 44068 w 947451"/>
              <a:gd name="connsiteY5" fmla="*/ 165253 h 903384"/>
              <a:gd name="connsiteX6" fmla="*/ 22034 w 947451"/>
              <a:gd name="connsiteY6" fmla="*/ 198304 h 903384"/>
              <a:gd name="connsiteX7" fmla="*/ 0 w 947451"/>
              <a:gd name="connsiteY7" fmla="*/ 297456 h 903384"/>
              <a:gd name="connsiteX8" fmla="*/ 11017 w 947451"/>
              <a:gd name="connsiteY8" fmla="*/ 429658 h 903384"/>
              <a:gd name="connsiteX9" fmla="*/ 33051 w 947451"/>
              <a:gd name="connsiteY9" fmla="*/ 495759 h 903384"/>
              <a:gd name="connsiteX10" fmla="*/ 77118 w 947451"/>
              <a:gd name="connsiteY10" fmla="*/ 561861 h 903384"/>
              <a:gd name="connsiteX11" fmla="*/ 132203 w 947451"/>
              <a:gd name="connsiteY11" fmla="*/ 627962 h 903384"/>
              <a:gd name="connsiteX12" fmla="*/ 143220 w 947451"/>
              <a:gd name="connsiteY12" fmla="*/ 661012 h 903384"/>
              <a:gd name="connsiteX13" fmla="*/ 176270 w 947451"/>
              <a:gd name="connsiteY13" fmla="*/ 694063 h 903384"/>
              <a:gd name="connsiteX14" fmla="*/ 231355 w 947451"/>
              <a:gd name="connsiteY14" fmla="*/ 771181 h 903384"/>
              <a:gd name="connsiteX15" fmla="*/ 264405 w 947451"/>
              <a:gd name="connsiteY15" fmla="*/ 782198 h 903384"/>
              <a:gd name="connsiteX16" fmla="*/ 297456 w 947451"/>
              <a:gd name="connsiteY16" fmla="*/ 804232 h 903384"/>
              <a:gd name="connsiteX17" fmla="*/ 330506 w 947451"/>
              <a:gd name="connsiteY17" fmla="*/ 837282 h 903384"/>
              <a:gd name="connsiteX18" fmla="*/ 429658 w 947451"/>
              <a:gd name="connsiteY18" fmla="*/ 881350 h 903384"/>
              <a:gd name="connsiteX19" fmla="*/ 462709 w 947451"/>
              <a:gd name="connsiteY19" fmla="*/ 892367 h 903384"/>
              <a:gd name="connsiteX20" fmla="*/ 495759 w 947451"/>
              <a:gd name="connsiteY20" fmla="*/ 903384 h 903384"/>
              <a:gd name="connsiteX21" fmla="*/ 683046 w 947451"/>
              <a:gd name="connsiteY21" fmla="*/ 892367 h 903384"/>
              <a:gd name="connsiteX22" fmla="*/ 749147 w 947451"/>
              <a:gd name="connsiteY22" fmla="*/ 859316 h 903384"/>
              <a:gd name="connsiteX23" fmla="*/ 782198 w 947451"/>
              <a:gd name="connsiteY23" fmla="*/ 848299 h 903384"/>
              <a:gd name="connsiteX24" fmla="*/ 815249 w 947451"/>
              <a:gd name="connsiteY24" fmla="*/ 815249 h 903384"/>
              <a:gd name="connsiteX25" fmla="*/ 870333 w 947451"/>
              <a:gd name="connsiteY25" fmla="*/ 716097 h 903384"/>
              <a:gd name="connsiteX26" fmla="*/ 892367 w 947451"/>
              <a:gd name="connsiteY26" fmla="*/ 672029 h 903384"/>
              <a:gd name="connsiteX27" fmla="*/ 914400 w 947451"/>
              <a:gd name="connsiteY27" fmla="*/ 605928 h 903384"/>
              <a:gd name="connsiteX28" fmla="*/ 925417 w 947451"/>
              <a:gd name="connsiteY28" fmla="*/ 517793 h 903384"/>
              <a:gd name="connsiteX29" fmla="*/ 936434 w 947451"/>
              <a:gd name="connsiteY29" fmla="*/ 484743 h 903384"/>
              <a:gd name="connsiteX30" fmla="*/ 947451 w 947451"/>
              <a:gd name="connsiteY30" fmla="*/ 440675 h 903384"/>
              <a:gd name="connsiteX31" fmla="*/ 903384 w 947451"/>
              <a:gd name="connsiteY31" fmla="*/ 297456 h 903384"/>
              <a:gd name="connsiteX32" fmla="*/ 859316 w 947451"/>
              <a:gd name="connsiteY32" fmla="*/ 264405 h 903384"/>
              <a:gd name="connsiteX33" fmla="*/ 804232 w 947451"/>
              <a:gd name="connsiteY33" fmla="*/ 209321 h 903384"/>
              <a:gd name="connsiteX34" fmla="*/ 749147 w 947451"/>
              <a:gd name="connsiteY34" fmla="*/ 154237 h 903384"/>
              <a:gd name="connsiteX35" fmla="*/ 716097 w 947451"/>
              <a:gd name="connsiteY35" fmla="*/ 121186 h 903384"/>
              <a:gd name="connsiteX36" fmla="*/ 683046 w 947451"/>
              <a:gd name="connsiteY36" fmla="*/ 99152 h 903384"/>
              <a:gd name="connsiteX37" fmla="*/ 616945 w 947451"/>
              <a:gd name="connsiteY37" fmla="*/ 33051 h 903384"/>
              <a:gd name="connsiteX38" fmla="*/ 561861 w 947451"/>
              <a:gd name="connsiteY38" fmla="*/ 11017 h 90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47451" h="903384">
                <a:moveTo>
                  <a:pt x="561861" y="11017"/>
                </a:moveTo>
                <a:cubicBezTo>
                  <a:pt x="499432" y="5508"/>
                  <a:pt x="348931" y="0"/>
                  <a:pt x="242371" y="0"/>
                </a:cubicBezTo>
                <a:cubicBezTo>
                  <a:pt x="209117" y="0"/>
                  <a:pt x="175481" y="2952"/>
                  <a:pt x="143220" y="11017"/>
                </a:cubicBezTo>
                <a:cubicBezTo>
                  <a:pt x="130375" y="14228"/>
                  <a:pt x="119532" y="23688"/>
                  <a:pt x="110169" y="33051"/>
                </a:cubicBezTo>
                <a:cubicBezTo>
                  <a:pt x="89368" y="53851"/>
                  <a:pt x="65558" y="93257"/>
                  <a:pt x="55085" y="121186"/>
                </a:cubicBezTo>
                <a:cubicBezTo>
                  <a:pt x="49769" y="135363"/>
                  <a:pt x="50032" y="151336"/>
                  <a:pt x="44068" y="165253"/>
                </a:cubicBezTo>
                <a:cubicBezTo>
                  <a:pt x="38852" y="177423"/>
                  <a:pt x="29379" y="187287"/>
                  <a:pt x="22034" y="198304"/>
                </a:cubicBezTo>
                <a:cubicBezTo>
                  <a:pt x="17785" y="215301"/>
                  <a:pt x="0" y="283468"/>
                  <a:pt x="0" y="297456"/>
                </a:cubicBezTo>
                <a:cubicBezTo>
                  <a:pt x="0" y="341676"/>
                  <a:pt x="3747" y="386040"/>
                  <a:pt x="11017" y="429658"/>
                </a:cubicBezTo>
                <a:cubicBezTo>
                  <a:pt x="14835" y="452568"/>
                  <a:pt x="20168" y="476434"/>
                  <a:pt x="33051" y="495759"/>
                </a:cubicBezTo>
                <a:cubicBezTo>
                  <a:pt x="47740" y="517793"/>
                  <a:pt x="58393" y="543136"/>
                  <a:pt x="77118" y="561861"/>
                </a:cubicBezTo>
                <a:cubicBezTo>
                  <a:pt x="101485" y="586227"/>
                  <a:pt x="116864" y="597284"/>
                  <a:pt x="132203" y="627962"/>
                </a:cubicBezTo>
                <a:cubicBezTo>
                  <a:pt x="137396" y="638349"/>
                  <a:pt x="136779" y="651350"/>
                  <a:pt x="143220" y="661012"/>
                </a:cubicBezTo>
                <a:cubicBezTo>
                  <a:pt x="151862" y="673976"/>
                  <a:pt x="166296" y="682094"/>
                  <a:pt x="176270" y="694063"/>
                </a:cubicBezTo>
                <a:cubicBezTo>
                  <a:pt x="194539" y="715986"/>
                  <a:pt x="209705" y="753139"/>
                  <a:pt x="231355" y="771181"/>
                </a:cubicBezTo>
                <a:cubicBezTo>
                  <a:pt x="240276" y="778615"/>
                  <a:pt x="254018" y="777005"/>
                  <a:pt x="264405" y="782198"/>
                </a:cubicBezTo>
                <a:cubicBezTo>
                  <a:pt x="276248" y="788120"/>
                  <a:pt x="287284" y="795755"/>
                  <a:pt x="297456" y="804232"/>
                </a:cubicBezTo>
                <a:cubicBezTo>
                  <a:pt x="309425" y="814206"/>
                  <a:pt x="318537" y="827308"/>
                  <a:pt x="330506" y="837282"/>
                </a:cubicBezTo>
                <a:cubicBezTo>
                  <a:pt x="365423" y="866380"/>
                  <a:pt x="381620" y="865337"/>
                  <a:pt x="429658" y="881350"/>
                </a:cubicBezTo>
                <a:lnTo>
                  <a:pt x="462709" y="892367"/>
                </a:lnTo>
                <a:lnTo>
                  <a:pt x="495759" y="903384"/>
                </a:lnTo>
                <a:cubicBezTo>
                  <a:pt x="558188" y="899712"/>
                  <a:pt x="620819" y="898590"/>
                  <a:pt x="683046" y="892367"/>
                </a:cubicBezTo>
                <a:cubicBezTo>
                  <a:pt x="717662" y="888905"/>
                  <a:pt x="718972" y="874404"/>
                  <a:pt x="749147" y="859316"/>
                </a:cubicBezTo>
                <a:cubicBezTo>
                  <a:pt x="759534" y="854122"/>
                  <a:pt x="771181" y="851971"/>
                  <a:pt x="782198" y="848299"/>
                </a:cubicBezTo>
                <a:cubicBezTo>
                  <a:pt x="793215" y="837282"/>
                  <a:pt x="805684" y="827547"/>
                  <a:pt x="815249" y="815249"/>
                </a:cubicBezTo>
                <a:cubicBezTo>
                  <a:pt x="883563" y="727417"/>
                  <a:pt x="843134" y="779561"/>
                  <a:pt x="870333" y="716097"/>
                </a:cubicBezTo>
                <a:cubicBezTo>
                  <a:pt x="876802" y="701002"/>
                  <a:pt x="886268" y="687278"/>
                  <a:pt x="892367" y="672029"/>
                </a:cubicBezTo>
                <a:cubicBezTo>
                  <a:pt x="900993" y="650465"/>
                  <a:pt x="914400" y="605928"/>
                  <a:pt x="914400" y="605928"/>
                </a:cubicBezTo>
                <a:cubicBezTo>
                  <a:pt x="918072" y="576550"/>
                  <a:pt x="920121" y="546922"/>
                  <a:pt x="925417" y="517793"/>
                </a:cubicBezTo>
                <a:cubicBezTo>
                  <a:pt x="927494" y="506368"/>
                  <a:pt x="933244" y="495909"/>
                  <a:pt x="936434" y="484743"/>
                </a:cubicBezTo>
                <a:cubicBezTo>
                  <a:pt x="940594" y="470184"/>
                  <a:pt x="943779" y="455364"/>
                  <a:pt x="947451" y="440675"/>
                </a:cubicBezTo>
                <a:cubicBezTo>
                  <a:pt x="940795" y="394086"/>
                  <a:pt x="940142" y="334214"/>
                  <a:pt x="903384" y="297456"/>
                </a:cubicBezTo>
                <a:cubicBezTo>
                  <a:pt x="890400" y="284472"/>
                  <a:pt x="872300" y="277389"/>
                  <a:pt x="859316" y="264405"/>
                </a:cubicBezTo>
                <a:cubicBezTo>
                  <a:pt x="785867" y="190957"/>
                  <a:pt x="892369" y="268081"/>
                  <a:pt x="804232" y="209321"/>
                </a:cubicBezTo>
                <a:cubicBezTo>
                  <a:pt x="763834" y="148725"/>
                  <a:pt x="804234" y="200143"/>
                  <a:pt x="749147" y="154237"/>
                </a:cubicBezTo>
                <a:cubicBezTo>
                  <a:pt x="737178" y="144263"/>
                  <a:pt x="728066" y="131160"/>
                  <a:pt x="716097" y="121186"/>
                </a:cubicBezTo>
                <a:cubicBezTo>
                  <a:pt x="705925" y="112709"/>
                  <a:pt x="692942" y="107949"/>
                  <a:pt x="683046" y="99152"/>
                </a:cubicBezTo>
                <a:cubicBezTo>
                  <a:pt x="659756" y="78450"/>
                  <a:pt x="646506" y="42905"/>
                  <a:pt x="616945" y="33051"/>
                </a:cubicBezTo>
                <a:cubicBezTo>
                  <a:pt x="574040" y="18749"/>
                  <a:pt x="624290" y="16526"/>
                  <a:pt x="561861" y="11017"/>
                </a:cubicBez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406291" y="5012676"/>
            <a:ext cx="419098" cy="429658"/>
          </a:xfrm>
          <a:custGeom>
            <a:avLst/>
            <a:gdLst>
              <a:gd name="connsiteX0" fmla="*/ 341980 w 430115"/>
              <a:gd name="connsiteY0" fmla="*/ 66102 h 407625"/>
              <a:gd name="connsiteX1" fmla="*/ 286896 w 430115"/>
              <a:gd name="connsiteY1" fmla="*/ 44068 h 407625"/>
              <a:gd name="connsiteX2" fmla="*/ 231811 w 430115"/>
              <a:gd name="connsiteY2" fmla="*/ 0 h 407625"/>
              <a:gd name="connsiteX3" fmla="*/ 121643 w 430115"/>
              <a:gd name="connsiteY3" fmla="*/ 11017 h 407625"/>
              <a:gd name="connsiteX4" fmla="*/ 66558 w 430115"/>
              <a:gd name="connsiteY4" fmla="*/ 66102 h 407625"/>
              <a:gd name="connsiteX5" fmla="*/ 33508 w 430115"/>
              <a:gd name="connsiteY5" fmla="*/ 88135 h 407625"/>
              <a:gd name="connsiteX6" fmla="*/ 22491 w 430115"/>
              <a:gd name="connsiteY6" fmla="*/ 121186 h 407625"/>
              <a:gd name="connsiteX7" fmla="*/ 457 w 430115"/>
              <a:gd name="connsiteY7" fmla="*/ 154237 h 407625"/>
              <a:gd name="connsiteX8" fmla="*/ 11474 w 430115"/>
              <a:gd name="connsiteY8" fmla="*/ 220338 h 407625"/>
              <a:gd name="connsiteX9" fmla="*/ 33508 w 430115"/>
              <a:gd name="connsiteY9" fmla="*/ 286439 h 407625"/>
              <a:gd name="connsiteX10" fmla="*/ 44524 w 430115"/>
              <a:gd name="connsiteY10" fmla="*/ 319490 h 407625"/>
              <a:gd name="connsiteX11" fmla="*/ 88592 w 430115"/>
              <a:gd name="connsiteY11" fmla="*/ 341523 h 407625"/>
              <a:gd name="connsiteX12" fmla="*/ 154693 w 430115"/>
              <a:gd name="connsiteY12" fmla="*/ 385591 h 407625"/>
              <a:gd name="connsiteX13" fmla="*/ 242828 w 430115"/>
              <a:gd name="connsiteY13" fmla="*/ 407625 h 407625"/>
              <a:gd name="connsiteX14" fmla="*/ 352997 w 430115"/>
              <a:gd name="connsiteY14" fmla="*/ 396608 h 407625"/>
              <a:gd name="connsiteX15" fmla="*/ 397064 w 430115"/>
              <a:gd name="connsiteY15" fmla="*/ 385591 h 407625"/>
              <a:gd name="connsiteX16" fmla="*/ 430115 w 430115"/>
              <a:gd name="connsiteY16" fmla="*/ 319490 h 407625"/>
              <a:gd name="connsiteX17" fmla="*/ 419098 w 430115"/>
              <a:gd name="connsiteY17" fmla="*/ 143220 h 407625"/>
              <a:gd name="connsiteX18" fmla="*/ 330963 w 430115"/>
              <a:gd name="connsiteY18" fmla="*/ 66102 h 407625"/>
              <a:gd name="connsiteX19" fmla="*/ 264862 w 430115"/>
              <a:gd name="connsiteY19" fmla="*/ 22034 h 407625"/>
              <a:gd name="connsiteX20" fmla="*/ 242828 w 430115"/>
              <a:gd name="connsiteY20" fmla="*/ 0 h 40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0115" h="407625">
                <a:moveTo>
                  <a:pt x="341980" y="66102"/>
                </a:moveTo>
                <a:cubicBezTo>
                  <a:pt x="323619" y="58757"/>
                  <a:pt x="302988" y="55563"/>
                  <a:pt x="286896" y="44068"/>
                </a:cubicBezTo>
                <a:cubicBezTo>
                  <a:pt x="199691" y="-18222"/>
                  <a:pt x="328932" y="32374"/>
                  <a:pt x="231811" y="0"/>
                </a:cubicBezTo>
                <a:cubicBezTo>
                  <a:pt x="195088" y="3672"/>
                  <a:pt x="157604" y="2718"/>
                  <a:pt x="121643" y="11017"/>
                </a:cubicBezTo>
                <a:cubicBezTo>
                  <a:pt x="83451" y="19831"/>
                  <a:pt x="90061" y="42599"/>
                  <a:pt x="66558" y="66102"/>
                </a:cubicBezTo>
                <a:cubicBezTo>
                  <a:pt x="57196" y="75464"/>
                  <a:pt x="44525" y="80791"/>
                  <a:pt x="33508" y="88135"/>
                </a:cubicBezTo>
                <a:cubicBezTo>
                  <a:pt x="29836" y="99152"/>
                  <a:pt x="27684" y="110799"/>
                  <a:pt x="22491" y="121186"/>
                </a:cubicBezTo>
                <a:cubicBezTo>
                  <a:pt x="16570" y="133029"/>
                  <a:pt x="1919" y="141077"/>
                  <a:pt x="457" y="154237"/>
                </a:cubicBezTo>
                <a:cubicBezTo>
                  <a:pt x="-2010" y="176438"/>
                  <a:pt x="6056" y="198667"/>
                  <a:pt x="11474" y="220338"/>
                </a:cubicBezTo>
                <a:cubicBezTo>
                  <a:pt x="17107" y="242870"/>
                  <a:pt x="26164" y="264405"/>
                  <a:pt x="33508" y="286439"/>
                </a:cubicBezTo>
                <a:cubicBezTo>
                  <a:pt x="37180" y="297456"/>
                  <a:pt x="34137" y="314297"/>
                  <a:pt x="44524" y="319490"/>
                </a:cubicBezTo>
                <a:cubicBezTo>
                  <a:pt x="59213" y="326834"/>
                  <a:pt x="74509" y="333073"/>
                  <a:pt x="88592" y="341523"/>
                </a:cubicBezTo>
                <a:cubicBezTo>
                  <a:pt x="111300" y="355147"/>
                  <a:pt x="129571" y="377217"/>
                  <a:pt x="154693" y="385591"/>
                </a:cubicBezTo>
                <a:cubicBezTo>
                  <a:pt x="205508" y="402529"/>
                  <a:pt x="176357" y="394330"/>
                  <a:pt x="242828" y="407625"/>
                </a:cubicBezTo>
                <a:cubicBezTo>
                  <a:pt x="279551" y="403953"/>
                  <a:pt x="316462" y="401827"/>
                  <a:pt x="352997" y="396608"/>
                </a:cubicBezTo>
                <a:cubicBezTo>
                  <a:pt x="367986" y="394467"/>
                  <a:pt x="384466" y="393990"/>
                  <a:pt x="397064" y="385591"/>
                </a:cubicBezTo>
                <a:cubicBezTo>
                  <a:pt x="415369" y="373387"/>
                  <a:pt x="423830" y="338343"/>
                  <a:pt x="430115" y="319490"/>
                </a:cubicBezTo>
                <a:cubicBezTo>
                  <a:pt x="426443" y="260733"/>
                  <a:pt x="428280" y="201371"/>
                  <a:pt x="419098" y="143220"/>
                </a:cubicBezTo>
                <a:cubicBezTo>
                  <a:pt x="413697" y="109017"/>
                  <a:pt x="345437" y="75751"/>
                  <a:pt x="330963" y="66102"/>
                </a:cubicBezTo>
                <a:lnTo>
                  <a:pt x="264862" y="22034"/>
                </a:lnTo>
                <a:lnTo>
                  <a:pt x="242828" y="0"/>
                </a:lnTo>
              </a:path>
            </a:pathLst>
          </a:cu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5772839" y="5486401"/>
            <a:ext cx="363624" cy="381000"/>
          </a:xfrm>
          <a:custGeom>
            <a:avLst/>
            <a:gdLst>
              <a:gd name="connsiteX0" fmla="*/ 220338 w 330574"/>
              <a:gd name="connsiteY0" fmla="*/ 775 h 309247"/>
              <a:gd name="connsiteX1" fmla="*/ 121186 w 330574"/>
              <a:gd name="connsiteY1" fmla="*/ 33826 h 309247"/>
              <a:gd name="connsiteX2" fmla="*/ 55084 w 330574"/>
              <a:gd name="connsiteY2" fmla="*/ 55859 h 309247"/>
              <a:gd name="connsiteX3" fmla="*/ 22034 w 330574"/>
              <a:gd name="connsiteY3" fmla="*/ 77893 h 309247"/>
              <a:gd name="connsiteX4" fmla="*/ 0 w 330574"/>
              <a:gd name="connsiteY4" fmla="*/ 143994 h 309247"/>
              <a:gd name="connsiteX5" fmla="*/ 11017 w 330574"/>
              <a:gd name="connsiteY5" fmla="*/ 199079 h 309247"/>
              <a:gd name="connsiteX6" fmla="*/ 44068 w 330574"/>
              <a:gd name="connsiteY6" fmla="*/ 232129 h 309247"/>
              <a:gd name="connsiteX7" fmla="*/ 66101 w 330574"/>
              <a:gd name="connsiteY7" fmla="*/ 265180 h 309247"/>
              <a:gd name="connsiteX8" fmla="*/ 99152 w 330574"/>
              <a:gd name="connsiteY8" fmla="*/ 276197 h 309247"/>
              <a:gd name="connsiteX9" fmla="*/ 165253 w 330574"/>
              <a:gd name="connsiteY9" fmla="*/ 309247 h 309247"/>
              <a:gd name="connsiteX10" fmla="*/ 319489 w 330574"/>
              <a:gd name="connsiteY10" fmla="*/ 298230 h 309247"/>
              <a:gd name="connsiteX11" fmla="*/ 330506 w 330574"/>
              <a:gd name="connsiteY11" fmla="*/ 265180 h 309247"/>
              <a:gd name="connsiteX12" fmla="*/ 319489 w 330574"/>
              <a:gd name="connsiteY12" fmla="*/ 99927 h 309247"/>
              <a:gd name="connsiteX13" fmla="*/ 286439 w 330574"/>
              <a:gd name="connsiteY13" fmla="*/ 77893 h 309247"/>
              <a:gd name="connsiteX14" fmla="*/ 253388 w 330574"/>
              <a:gd name="connsiteY14" fmla="*/ 44843 h 309247"/>
              <a:gd name="connsiteX15" fmla="*/ 220338 w 330574"/>
              <a:gd name="connsiteY15" fmla="*/ 775 h 30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0574" h="309247">
                <a:moveTo>
                  <a:pt x="220338" y="775"/>
                </a:moveTo>
                <a:cubicBezTo>
                  <a:pt x="198304" y="-1061"/>
                  <a:pt x="212415" y="-2665"/>
                  <a:pt x="121186" y="33826"/>
                </a:cubicBezTo>
                <a:cubicBezTo>
                  <a:pt x="99621" y="42452"/>
                  <a:pt x="55084" y="55859"/>
                  <a:pt x="55084" y="55859"/>
                </a:cubicBezTo>
                <a:cubicBezTo>
                  <a:pt x="44067" y="63204"/>
                  <a:pt x="29051" y="66665"/>
                  <a:pt x="22034" y="77893"/>
                </a:cubicBezTo>
                <a:cubicBezTo>
                  <a:pt x="9725" y="97588"/>
                  <a:pt x="0" y="143994"/>
                  <a:pt x="0" y="143994"/>
                </a:cubicBezTo>
                <a:cubicBezTo>
                  <a:pt x="3672" y="162356"/>
                  <a:pt x="2643" y="182331"/>
                  <a:pt x="11017" y="199079"/>
                </a:cubicBezTo>
                <a:cubicBezTo>
                  <a:pt x="17985" y="213014"/>
                  <a:pt x="34094" y="220160"/>
                  <a:pt x="44068" y="232129"/>
                </a:cubicBezTo>
                <a:cubicBezTo>
                  <a:pt x="52544" y="242301"/>
                  <a:pt x="55762" y="256909"/>
                  <a:pt x="66101" y="265180"/>
                </a:cubicBezTo>
                <a:cubicBezTo>
                  <a:pt x="75169" y="272435"/>
                  <a:pt x="88765" y="271004"/>
                  <a:pt x="99152" y="276197"/>
                </a:cubicBezTo>
                <a:cubicBezTo>
                  <a:pt x="184581" y="318910"/>
                  <a:pt x="82178" y="281554"/>
                  <a:pt x="165253" y="309247"/>
                </a:cubicBezTo>
                <a:cubicBezTo>
                  <a:pt x="216665" y="305575"/>
                  <a:pt x="269686" y="311511"/>
                  <a:pt x="319489" y="298230"/>
                </a:cubicBezTo>
                <a:cubicBezTo>
                  <a:pt x="330710" y="295238"/>
                  <a:pt x="330506" y="276793"/>
                  <a:pt x="330506" y="265180"/>
                </a:cubicBezTo>
                <a:cubicBezTo>
                  <a:pt x="330506" y="209973"/>
                  <a:pt x="332133" y="153666"/>
                  <a:pt x="319489" y="99927"/>
                </a:cubicBezTo>
                <a:cubicBezTo>
                  <a:pt x="316456" y="87038"/>
                  <a:pt x="296611" y="86369"/>
                  <a:pt x="286439" y="77893"/>
                </a:cubicBezTo>
                <a:cubicBezTo>
                  <a:pt x="274470" y="67919"/>
                  <a:pt x="263362" y="56812"/>
                  <a:pt x="253388" y="44843"/>
                </a:cubicBezTo>
                <a:cubicBezTo>
                  <a:pt x="223299" y="8737"/>
                  <a:pt x="242372" y="2611"/>
                  <a:pt x="220338" y="775"/>
                </a:cubicBezTo>
                <a:close/>
              </a:path>
            </a:pathLst>
          </a:custGeom>
          <a:noFill/>
          <a:ln w="381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602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6477000" cy="646331"/>
          </a:xfrm>
          <a:prstGeom prst="rect">
            <a:avLst/>
          </a:prstGeom>
          <a:noFill/>
        </p:spPr>
        <p:txBody>
          <a:bodyPr wrap="square" lIns="91440" tIns="45720" rIns="91440" bIns="45720">
            <a:spAutoFit/>
          </a:bodyPr>
          <a:lstStyle/>
          <a:p>
            <a:pPr algn="ctr"/>
            <a:r>
              <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Tubules in the deep medulla</a:t>
            </a:r>
          </a:p>
        </p:txBody>
      </p:sp>
      <p:pic>
        <p:nvPicPr>
          <p:cNvPr id="4" name="Picture 2" descr="P:\My Documents\Histology\lab manual files\ems 12-108\ems088 resiz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252" y="1755868"/>
            <a:ext cx="6720748" cy="49732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952" y="635314"/>
            <a:ext cx="5463448" cy="1569660"/>
          </a:xfrm>
          <a:prstGeom prst="rect">
            <a:avLst/>
          </a:prstGeom>
          <a:noFill/>
          <a:ln>
            <a:noFill/>
          </a:ln>
        </p:spPr>
        <p:txBody>
          <a:bodyPr wrap="square" rtlCol="0">
            <a:spAutoFit/>
          </a:bodyPr>
          <a:lstStyle/>
          <a:p>
            <a:r>
              <a:rPr lang="en-US" sz="2400" b="1" u="sng" dirty="0">
                <a:solidFill>
                  <a:schemeClr val="accent3">
                    <a:lumMod val="50000"/>
                  </a:schemeClr>
                </a:solidFill>
              </a:rPr>
              <a:t>Tubules in the deep medulla</a:t>
            </a:r>
          </a:p>
          <a:p>
            <a:r>
              <a:rPr lang="en-US" sz="2400" b="1" dirty="0">
                <a:solidFill>
                  <a:srgbClr val="002060"/>
                </a:solidFill>
              </a:rPr>
              <a:t>--collecting ducts </a:t>
            </a:r>
            <a:r>
              <a:rPr lang="en-US" sz="2400" b="1" dirty="0">
                <a:solidFill>
                  <a:srgbClr val="C00000"/>
                </a:solidFill>
              </a:rPr>
              <a:t>(red)</a:t>
            </a:r>
          </a:p>
          <a:p>
            <a:r>
              <a:rPr lang="en-US" sz="2400" b="1" dirty="0">
                <a:solidFill>
                  <a:srgbClr val="002060"/>
                </a:solidFill>
              </a:rPr>
              <a:t>--thin limbs of the loop of </a:t>
            </a:r>
            <a:r>
              <a:rPr lang="en-US" sz="2400" b="1" dirty="0" err="1">
                <a:solidFill>
                  <a:srgbClr val="002060"/>
                </a:solidFill>
              </a:rPr>
              <a:t>Henle</a:t>
            </a:r>
            <a:r>
              <a:rPr lang="en-US" sz="2400" b="1" dirty="0">
                <a:solidFill>
                  <a:srgbClr val="002060"/>
                </a:solidFill>
              </a:rPr>
              <a:t> </a:t>
            </a:r>
            <a:r>
              <a:rPr lang="en-US" sz="2400" b="1" dirty="0">
                <a:solidFill>
                  <a:srgbClr val="0070C0"/>
                </a:solidFill>
              </a:rPr>
              <a:t>(blue)</a:t>
            </a:r>
          </a:p>
          <a:p>
            <a:r>
              <a:rPr lang="en-US" sz="2400" b="1" dirty="0">
                <a:solidFill>
                  <a:srgbClr val="002060"/>
                </a:solidFill>
              </a:rPr>
              <a:t>--vasa recta </a:t>
            </a:r>
            <a:r>
              <a:rPr lang="en-US" sz="2400" b="1" dirty="0">
                <a:solidFill>
                  <a:srgbClr val="7030A0"/>
                </a:solidFill>
              </a:rPr>
              <a:t>(purple)</a:t>
            </a:r>
          </a:p>
        </p:txBody>
      </p:sp>
      <p:sp>
        <p:nvSpPr>
          <p:cNvPr id="2" name="Freeform 1"/>
          <p:cNvSpPr/>
          <p:nvPr/>
        </p:nvSpPr>
        <p:spPr>
          <a:xfrm>
            <a:off x="3723701" y="4461801"/>
            <a:ext cx="2853369" cy="2347218"/>
          </a:xfrm>
          <a:custGeom>
            <a:avLst/>
            <a:gdLst>
              <a:gd name="connsiteX0" fmla="*/ 1498294 w 2853369"/>
              <a:gd name="connsiteY0" fmla="*/ 198334 h 2347218"/>
              <a:gd name="connsiteX1" fmla="*/ 1443210 w 2853369"/>
              <a:gd name="connsiteY1" fmla="*/ 165283 h 2347218"/>
              <a:gd name="connsiteX2" fmla="*/ 1410159 w 2853369"/>
              <a:gd name="connsiteY2" fmla="*/ 154266 h 2347218"/>
              <a:gd name="connsiteX3" fmla="*/ 1377109 w 2853369"/>
              <a:gd name="connsiteY3" fmla="*/ 132233 h 2347218"/>
              <a:gd name="connsiteX4" fmla="*/ 1333041 w 2853369"/>
              <a:gd name="connsiteY4" fmla="*/ 99182 h 2347218"/>
              <a:gd name="connsiteX5" fmla="*/ 1266940 w 2853369"/>
              <a:gd name="connsiteY5" fmla="*/ 77148 h 2347218"/>
              <a:gd name="connsiteX6" fmla="*/ 1233889 w 2853369"/>
              <a:gd name="connsiteY6" fmla="*/ 66132 h 2347218"/>
              <a:gd name="connsiteX7" fmla="*/ 1200839 w 2853369"/>
              <a:gd name="connsiteY7" fmla="*/ 44098 h 2347218"/>
              <a:gd name="connsiteX8" fmla="*/ 1101687 w 2853369"/>
              <a:gd name="connsiteY8" fmla="*/ 22064 h 2347218"/>
              <a:gd name="connsiteX9" fmla="*/ 991518 w 2853369"/>
              <a:gd name="connsiteY9" fmla="*/ 11047 h 2347218"/>
              <a:gd name="connsiteX10" fmla="*/ 958468 w 2853369"/>
              <a:gd name="connsiteY10" fmla="*/ 30 h 2347218"/>
              <a:gd name="connsiteX11" fmla="*/ 771181 w 2853369"/>
              <a:gd name="connsiteY11" fmla="*/ 22064 h 2347218"/>
              <a:gd name="connsiteX12" fmla="*/ 738130 w 2853369"/>
              <a:gd name="connsiteY12" fmla="*/ 33081 h 2347218"/>
              <a:gd name="connsiteX13" fmla="*/ 694063 w 2853369"/>
              <a:gd name="connsiteY13" fmla="*/ 44098 h 2347218"/>
              <a:gd name="connsiteX14" fmla="*/ 661012 w 2853369"/>
              <a:gd name="connsiteY14" fmla="*/ 66132 h 2347218"/>
              <a:gd name="connsiteX15" fmla="*/ 627962 w 2853369"/>
              <a:gd name="connsiteY15" fmla="*/ 110199 h 2347218"/>
              <a:gd name="connsiteX16" fmla="*/ 594911 w 2853369"/>
              <a:gd name="connsiteY16" fmla="*/ 121216 h 2347218"/>
              <a:gd name="connsiteX17" fmla="*/ 539827 w 2853369"/>
              <a:gd name="connsiteY17" fmla="*/ 187317 h 2347218"/>
              <a:gd name="connsiteX18" fmla="*/ 506776 w 2853369"/>
              <a:gd name="connsiteY18" fmla="*/ 253418 h 2347218"/>
              <a:gd name="connsiteX19" fmla="*/ 473726 w 2853369"/>
              <a:gd name="connsiteY19" fmla="*/ 286469 h 2347218"/>
              <a:gd name="connsiteX20" fmla="*/ 462709 w 2853369"/>
              <a:gd name="connsiteY20" fmla="*/ 319519 h 2347218"/>
              <a:gd name="connsiteX21" fmla="*/ 440675 w 2853369"/>
              <a:gd name="connsiteY21" fmla="*/ 352570 h 2347218"/>
              <a:gd name="connsiteX22" fmla="*/ 407624 w 2853369"/>
              <a:gd name="connsiteY22" fmla="*/ 429688 h 2347218"/>
              <a:gd name="connsiteX23" fmla="*/ 396607 w 2853369"/>
              <a:gd name="connsiteY23" fmla="*/ 473756 h 2347218"/>
              <a:gd name="connsiteX24" fmla="*/ 352540 w 2853369"/>
              <a:gd name="connsiteY24" fmla="*/ 572907 h 2347218"/>
              <a:gd name="connsiteX25" fmla="*/ 319489 w 2853369"/>
              <a:gd name="connsiteY25" fmla="*/ 716127 h 2347218"/>
              <a:gd name="connsiteX26" fmla="*/ 275422 w 2853369"/>
              <a:gd name="connsiteY26" fmla="*/ 793245 h 2347218"/>
              <a:gd name="connsiteX27" fmla="*/ 253388 w 2853369"/>
              <a:gd name="connsiteY27" fmla="*/ 859346 h 2347218"/>
              <a:gd name="connsiteX28" fmla="*/ 198304 w 2853369"/>
              <a:gd name="connsiteY28" fmla="*/ 925447 h 2347218"/>
              <a:gd name="connsiteX29" fmla="*/ 154236 w 2853369"/>
              <a:gd name="connsiteY29" fmla="*/ 980532 h 2347218"/>
              <a:gd name="connsiteX30" fmla="*/ 132203 w 2853369"/>
              <a:gd name="connsiteY30" fmla="*/ 1013582 h 2347218"/>
              <a:gd name="connsiteX31" fmla="*/ 99152 w 2853369"/>
              <a:gd name="connsiteY31" fmla="*/ 1046633 h 2347218"/>
              <a:gd name="connsiteX32" fmla="*/ 44068 w 2853369"/>
              <a:gd name="connsiteY32" fmla="*/ 1101717 h 2347218"/>
              <a:gd name="connsiteX33" fmla="*/ 22034 w 2853369"/>
              <a:gd name="connsiteY33" fmla="*/ 1145785 h 2347218"/>
              <a:gd name="connsiteX34" fmla="*/ 11017 w 2853369"/>
              <a:gd name="connsiteY34" fmla="*/ 1189852 h 2347218"/>
              <a:gd name="connsiteX35" fmla="*/ 0 w 2853369"/>
              <a:gd name="connsiteY35" fmla="*/ 1222903 h 2347218"/>
              <a:gd name="connsiteX36" fmla="*/ 33051 w 2853369"/>
              <a:gd name="connsiteY36" fmla="*/ 1355105 h 2347218"/>
              <a:gd name="connsiteX37" fmla="*/ 55085 w 2853369"/>
              <a:gd name="connsiteY37" fmla="*/ 1421206 h 2347218"/>
              <a:gd name="connsiteX38" fmla="*/ 66101 w 2853369"/>
              <a:gd name="connsiteY38" fmla="*/ 1454257 h 2347218"/>
              <a:gd name="connsiteX39" fmla="*/ 88135 w 2853369"/>
              <a:gd name="connsiteY39" fmla="*/ 1487307 h 2347218"/>
              <a:gd name="connsiteX40" fmla="*/ 121186 w 2853369"/>
              <a:gd name="connsiteY40" fmla="*/ 1531375 h 2347218"/>
              <a:gd name="connsiteX41" fmla="*/ 165253 w 2853369"/>
              <a:gd name="connsiteY41" fmla="*/ 1597476 h 2347218"/>
              <a:gd name="connsiteX42" fmla="*/ 220338 w 2853369"/>
              <a:gd name="connsiteY42" fmla="*/ 1696628 h 2347218"/>
              <a:gd name="connsiteX43" fmla="*/ 231354 w 2853369"/>
              <a:gd name="connsiteY43" fmla="*/ 1729679 h 2347218"/>
              <a:gd name="connsiteX44" fmla="*/ 264405 w 2853369"/>
              <a:gd name="connsiteY44" fmla="*/ 1806797 h 2347218"/>
              <a:gd name="connsiteX45" fmla="*/ 297456 w 2853369"/>
              <a:gd name="connsiteY45" fmla="*/ 1828830 h 2347218"/>
              <a:gd name="connsiteX46" fmla="*/ 363557 w 2853369"/>
              <a:gd name="connsiteY46" fmla="*/ 1850864 h 2347218"/>
              <a:gd name="connsiteX47" fmla="*/ 440675 w 2853369"/>
              <a:gd name="connsiteY47" fmla="*/ 1894932 h 2347218"/>
              <a:gd name="connsiteX48" fmla="*/ 506776 w 2853369"/>
              <a:gd name="connsiteY48" fmla="*/ 1927982 h 2347218"/>
              <a:gd name="connsiteX49" fmla="*/ 561860 w 2853369"/>
              <a:gd name="connsiteY49" fmla="*/ 2005100 h 2347218"/>
              <a:gd name="connsiteX50" fmla="*/ 583894 w 2853369"/>
              <a:gd name="connsiteY50" fmla="*/ 2038151 h 2347218"/>
              <a:gd name="connsiteX51" fmla="*/ 616945 w 2853369"/>
              <a:gd name="connsiteY51" fmla="*/ 2060185 h 2347218"/>
              <a:gd name="connsiteX52" fmla="*/ 627962 w 2853369"/>
              <a:gd name="connsiteY52" fmla="*/ 2104252 h 2347218"/>
              <a:gd name="connsiteX53" fmla="*/ 661012 w 2853369"/>
              <a:gd name="connsiteY53" fmla="*/ 2115269 h 2347218"/>
              <a:gd name="connsiteX54" fmla="*/ 727113 w 2853369"/>
              <a:gd name="connsiteY54" fmla="*/ 2148319 h 2347218"/>
              <a:gd name="connsiteX55" fmla="*/ 760164 w 2853369"/>
              <a:gd name="connsiteY55" fmla="*/ 2170353 h 2347218"/>
              <a:gd name="connsiteX56" fmla="*/ 804232 w 2853369"/>
              <a:gd name="connsiteY56" fmla="*/ 2203404 h 2347218"/>
              <a:gd name="connsiteX57" fmla="*/ 848299 w 2853369"/>
              <a:gd name="connsiteY57" fmla="*/ 2214421 h 2347218"/>
              <a:gd name="connsiteX58" fmla="*/ 903383 w 2853369"/>
              <a:gd name="connsiteY58" fmla="*/ 2258488 h 2347218"/>
              <a:gd name="connsiteX59" fmla="*/ 936434 w 2853369"/>
              <a:gd name="connsiteY59" fmla="*/ 2280522 h 2347218"/>
              <a:gd name="connsiteX60" fmla="*/ 1013552 w 2853369"/>
              <a:gd name="connsiteY60" fmla="*/ 2313572 h 2347218"/>
              <a:gd name="connsiteX61" fmla="*/ 1101687 w 2853369"/>
              <a:gd name="connsiteY61" fmla="*/ 2324589 h 2347218"/>
              <a:gd name="connsiteX62" fmla="*/ 1134738 w 2853369"/>
              <a:gd name="connsiteY62" fmla="*/ 2335606 h 2347218"/>
              <a:gd name="connsiteX63" fmla="*/ 1355075 w 2853369"/>
              <a:gd name="connsiteY63" fmla="*/ 2335606 h 2347218"/>
              <a:gd name="connsiteX64" fmla="*/ 1443210 w 2853369"/>
              <a:gd name="connsiteY64" fmla="*/ 2313572 h 2347218"/>
              <a:gd name="connsiteX65" fmla="*/ 1498294 w 2853369"/>
              <a:gd name="connsiteY65" fmla="*/ 2291539 h 2347218"/>
              <a:gd name="connsiteX66" fmla="*/ 1641513 w 2853369"/>
              <a:gd name="connsiteY66" fmla="*/ 2225438 h 2347218"/>
              <a:gd name="connsiteX67" fmla="*/ 1696598 w 2853369"/>
              <a:gd name="connsiteY67" fmla="*/ 2181370 h 2347218"/>
              <a:gd name="connsiteX68" fmla="*/ 1718632 w 2853369"/>
              <a:gd name="connsiteY68" fmla="*/ 2148319 h 2347218"/>
              <a:gd name="connsiteX69" fmla="*/ 1784733 w 2853369"/>
              <a:gd name="connsiteY69" fmla="*/ 2104252 h 2347218"/>
              <a:gd name="connsiteX70" fmla="*/ 1850834 w 2853369"/>
              <a:gd name="connsiteY70" fmla="*/ 2038151 h 2347218"/>
              <a:gd name="connsiteX71" fmla="*/ 1949986 w 2853369"/>
              <a:gd name="connsiteY71" fmla="*/ 1950016 h 2347218"/>
              <a:gd name="connsiteX72" fmla="*/ 1983036 w 2853369"/>
              <a:gd name="connsiteY72" fmla="*/ 1938999 h 2347218"/>
              <a:gd name="connsiteX73" fmla="*/ 2016087 w 2853369"/>
              <a:gd name="connsiteY73" fmla="*/ 1905948 h 2347218"/>
              <a:gd name="connsiteX74" fmla="*/ 2082188 w 2853369"/>
              <a:gd name="connsiteY74" fmla="*/ 1861881 h 2347218"/>
              <a:gd name="connsiteX75" fmla="*/ 2115239 w 2853369"/>
              <a:gd name="connsiteY75" fmla="*/ 1828830 h 2347218"/>
              <a:gd name="connsiteX76" fmla="*/ 2148289 w 2853369"/>
              <a:gd name="connsiteY76" fmla="*/ 1784763 h 2347218"/>
              <a:gd name="connsiteX77" fmla="*/ 2181340 w 2853369"/>
              <a:gd name="connsiteY77" fmla="*/ 1773746 h 2347218"/>
              <a:gd name="connsiteX78" fmla="*/ 2214391 w 2853369"/>
              <a:gd name="connsiteY78" fmla="*/ 1751712 h 2347218"/>
              <a:gd name="connsiteX79" fmla="*/ 2247441 w 2853369"/>
              <a:gd name="connsiteY79" fmla="*/ 1718662 h 2347218"/>
              <a:gd name="connsiteX80" fmla="*/ 2291509 w 2853369"/>
              <a:gd name="connsiteY80" fmla="*/ 1652560 h 2347218"/>
              <a:gd name="connsiteX81" fmla="*/ 2324559 w 2853369"/>
              <a:gd name="connsiteY81" fmla="*/ 1630527 h 2347218"/>
              <a:gd name="connsiteX82" fmla="*/ 2368627 w 2853369"/>
              <a:gd name="connsiteY82" fmla="*/ 1542392 h 2347218"/>
              <a:gd name="connsiteX83" fmla="*/ 2379644 w 2853369"/>
              <a:gd name="connsiteY83" fmla="*/ 1509341 h 2347218"/>
              <a:gd name="connsiteX84" fmla="*/ 2412694 w 2853369"/>
              <a:gd name="connsiteY84" fmla="*/ 1454257 h 2347218"/>
              <a:gd name="connsiteX85" fmla="*/ 2434728 w 2853369"/>
              <a:gd name="connsiteY85" fmla="*/ 1421206 h 2347218"/>
              <a:gd name="connsiteX86" fmla="*/ 2456762 w 2853369"/>
              <a:gd name="connsiteY86" fmla="*/ 1355105 h 2347218"/>
              <a:gd name="connsiteX87" fmla="*/ 2478795 w 2853369"/>
              <a:gd name="connsiteY87" fmla="*/ 1322054 h 2347218"/>
              <a:gd name="connsiteX88" fmla="*/ 2522863 w 2853369"/>
              <a:gd name="connsiteY88" fmla="*/ 1222903 h 2347218"/>
              <a:gd name="connsiteX89" fmla="*/ 2555913 w 2853369"/>
              <a:gd name="connsiteY89" fmla="*/ 1156801 h 2347218"/>
              <a:gd name="connsiteX90" fmla="*/ 2633032 w 2853369"/>
              <a:gd name="connsiteY90" fmla="*/ 1079683 h 2347218"/>
              <a:gd name="connsiteX91" fmla="*/ 2710150 w 2853369"/>
              <a:gd name="connsiteY91" fmla="*/ 980532 h 2347218"/>
              <a:gd name="connsiteX92" fmla="*/ 2743200 w 2853369"/>
              <a:gd name="connsiteY92" fmla="*/ 936464 h 2347218"/>
              <a:gd name="connsiteX93" fmla="*/ 2809301 w 2853369"/>
              <a:gd name="connsiteY93" fmla="*/ 881380 h 2347218"/>
              <a:gd name="connsiteX94" fmla="*/ 2853369 w 2853369"/>
              <a:gd name="connsiteY94" fmla="*/ 749177 h 2347218"/>
              <a:gd name="connsiteX95" fmla="*/ 2842352 w 2853369"/>
              <a:gd name="connsiteY95" fmla="*/ 627992 h 2347218"/>
              <a:gd name="connsiteX96" fmla="*/ 2831335 w 2853369"/>
              <a:gd name="connsiteY96" fmla="*/ 583924 h 2347218"/>
              <a:gd name="connsiteX97" fmla="*/ 2798285 w 2853369"/>
              <a:gd name="connsiteY97" fmla="*/ 550874 h 2347218"/>
              <a:gd name="connsiteX98" fmla="*/ 2765234 w 2853369"/>
              <a:gd name="connsiteY98" fmla="*/ 539857 h 2347218"/>
              <a:gd name="connsiteX99" fmla="*/ 2732183 w 2853369"/>
              <a:gd name="connsiteY99" fmla="*/ 506806 h 2347218"/>
              <a:gd name="connsiteX100" fmla="*/ 2666082 w 2853369"/>
              <a:gd name="connsiteY100" fmla="*/ 462739 h 2347218"/>
              <a:gd name="connsiteX101" fmla="*/ 2588964 w 2853369"/>
              <a:gd name="connsiteY101" fmla="*/ 407654 h 2347218"/>
              <a:gd name="connsiteX102" fmla="*/ 2533880 w 2853369"/>
              <a:gd name="connsiteY102" fmla="*/ 330536 h 2347218"/>
              <a:gd name="connsiteX103" fmla="*/ 2434728 w 2853369"/>
              <a:gd name="connsiteY103" fmla="*/ 220368 h 2347218"/>
              <a:gd name="connsiteX104" fmla="*/ 2401677 w 2853369"/>
              <a:gd name="connsiteY104" fmla="*/ 187317 h 2347218"/>
              <a:gd name="connsiteX105" fmla="*/ 2357610 w 2853369"/>
              <a:gd name="connsiteY105" fmla="*/ 154266 h 2347218"/>
              <a:gd name="connsiteX106" fmla="*/ 2291509 w 2853369"/>
              <a:gd name="connsiteY106" fmla="*/ 110199 h 2347218"/>
              <a:gd name="connsiteX107" fmla="*/ 2203374 w 2853369"/>
              <a:gd name="connsiteY107" fmla="*/ 55115 h 2347218"/>
              <a:gd name="connsiteX108" fmla="*/ 2170323 w 2853369"/>
              <a:gd name="connsiteY108" fmla="*/ 44098 h 2347218"/>
              <a:gd name="connsiteX109" fmla="*/ 1994053 w 2853369"/>
              <a:gd name="connsiteY109" fmla="*/ 66132 h 2347218"/>
              <a:gd name="connsiteX110" fmla="*/ 1961003 w 2853369"/>
              <a:gd name="connsiteY110" fmla="*/ 88165 h 2347218"/>
              <a:gd name="connsiteX111" fmla="*/ 1894901 w 2853369"/>
              <a:gd name="connsiteY111" fmla="*/ 110199 h 2347218"/>
              <a:gd name="connsiteX112" fmla="*/ 1828800 w 2853369"/>
              <a:gd name="connsiteY112" fmla="*/ 154266 h 2347218"/>
              <a:gd name="connsiteX113" fmla="*/ 1762699 w 2853369"/>
              <a:gd name="connsiteY113" fmla="*/ 176300 h 2347218"/>
              <a:gd name="connsiteX114" fmla="*/ 1729648 w 2853369"/>
              <a:gd name="connsiteY114" fmla="*/ 198334 h 2347218"/>
              <a:gd name="connsiteX115" fmla="*/ 1652530 w 2853369"/>
              <a:gd name="connsiteY115" fmla="*/ 220368 h 2347218"/>
              <a:gd name="connsiteX116" fmla="*/ 1498294 w 2853369"/>
              <a:gd name="connsiteY116" fmla="*/ 198334 h 234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2853369" h="2347218">
                <a:moveTo>
                  <a:pt x="1498294" y="198334"/>
                </a:moveTo>
                <a:cubicBezTo>
                  <a:pt x="1463407" y="189153"/>
                  <a:pt x="1462362" y="174859"/>
                  <a:pt x="1443210" y="165283"/>
                </a:cubicBezTo>
                <a:cubicBezTo>
                  <a:pt x="1432823" y="160089"/>
                  <a:pt x="1420546" y="159459"/>
                  <a:pt x="1410159" y="154266"/>
                </a:cubicBezTo>
                <a:cubicBezTo>
                  <a:pt x="1398316" y="148345"/>
                  <a:pt x="1387883" y="139929"/>
                  <a:pt x="1377109" y="132233"/>
                </a:cubicBezTo>
                <a:cubicBezTo>
                  <a:pt x="1362167" y="121561"/>
                  <a:pt x="1349464" y="107394"/>
                  <a:pt x="1333041" y="99182"/>
                </a:cubicBezTo>
                <a:cubicBezTo>
                  <a:pt x="1312267" y="88795"/>
                  <a:pt x="1288974" y="84492"/>
                  <a:pt x="1266940" y="77148"/>
                </a:cubicBezTo>
                <a:lnTo>
                  <a:pt x="1233889" y="66132"/>
                </a:lnTo>
                <a:cubicBezTo>
                  <a:pt x="1222872" y="58787"/>
                  <a:pt x="1212682" y="50019"/>
                  <a:pt x="1200839" y="44098"/>
                </a:cubicBezTo>
                <a:cubicBezTo>
                  <a:pt x="1175185" y="31271"/>
                  <a:pt x="1124253" y="24885"/>
                  <a:pt x="1101687" y="22064"/>
                </a:cubicBezTo>
                <a:cubicBezTo>
                  <a:pt x="1065066" y="17486"/>
                  <a:pt x="1028241" y="14719"/>
                  <a:pt x="991518" y="11047"/>
                </a:cubicBezTo>
                <a:cubicBezTo>
                  <a:pt x="980501" y="7375"/>
                  <a:pt x="970066" y="-550"/>
                  <a:pt x="958468" y="30"/>
                </a:cubicBezTo>
                <a:cubicBezTo>
                  <a:pt x="895687" y="3169"/>
                  <a:pt x="833345" y="12739"/>
                  <a:pt x="771181" y="22064"/>
                </a:cubicBezTo>
                <a:cubicBezTo>
                  <a:pt x="759697" y="23787"/>
                  <a:pt x="749296" y="29891"/>
                  <a:pt x="738130" y="33081"/>
                </a:cubicBezTo>
                <a:cubicBezTo>
                  <a:pt x="723571" y="37241"/>
                  <a:pt x="708752" y="40426"/>
                  <a:pt x="694063" y="44098"/>
                </a:cubicBezTo>
                <a:cubicBezTo>
                  <a:pt x="683046" y="51443"/>
                  <a:pt x="670375" y="56769"/>
                  <a:pt x="661012" y="66132"/>
                </a:cubicBezTo>
                <a:cubicBezTo>
                  <a:pt x="648029" y="79115"/>
                  <a:pt x="642067" y="98444"/>
                  <a:pt x="627962" y="110199"/>
                </a:cubicBezTo>
                <a:cubicBezTo>
                  <a:pt x="619041" y="117633"/>
                  <a:pt x="605928" y="117544"/>
                  <a:pt x="594911" y="121216"/>
                </a:cubicBezTo>
                <a:cubicBezTo>
                  <a:pt x="540201" y="203278"/>
                  <a:pt x="610519" y="102485"/>
                  <a:pt x="539827" y="187317"/>
                </a:cubicBezTo>
                <a:cubicBezTo>
                  <a:pt x="453149" y="291332"/>
                  <a:pt x="573026" y="154043"/>
                  <a:pt x="506776" y="253418"/>
                </a:cubicBezTo>
                <a:cubicBezTo>
                  <a:pt x="498134" y="266382"/>
                  <a:pt x="484743" y="275452"/>
                  <a:pt x="473726" y="286469"/>
                </a:cubicBezTo>
                <a:cubicBezTo>
                  <a:pt x="470054" y="297486"/>
                  <a:pt x="467902" y="309132"/>
                  <a:pt x="462709" y="319519"/>
                </a:cubicBezTo>
                <a:cubicBezTo>
                  <a:pt x="456787" y="331362"/>
                  <a:pt x="445891" y="340400"/>
                  <a:pt x="440675" y="352570"/>
                </a:cubicBezTo>
                <a:cubicBezTo>
                  <a:pt x="397992" y="452164"/>
                  <a:pt x="462940" y="346717"/>
                  <a:pt x="407624" y="429688"/>
                </a:cubicBezTo>
                <a:cubicBezTo>
                  <a:pt x="403952" y="444377"/>
                  <a:pt x="402571" y="459839"/>
                  <a:pt x="396607" y="473756"/>
                </a:cubicBezTo>
                <a:cubicBezTo>
                  <a:pt x="361991" y="554529"/>
                  <a:pt x="378235" y="444431"/>
                  <a:pt x="352540" y="572907"/>
                </a:cubicBezTo>
                <a:cubicBezTo>
                  <a:pt x="347322" y="598998"/>
                  <a:pt x="327082" y="704737"/>
                  <a:pt x="319489" y="716127"/>
                </a:cubicBezTo>
                <a:cubicBezTo>
                  <a:pt x="299615" y="745939"/>
                  <a:pt x="289400" y="758301"/>
                  <a:pt x="275422" y="793245"/>
                </a:cubicBezTo>
                <a:cubicBezTo>
                  <a:pt x="266796" y="814809"/>
                  <a:pt x="269811" y="842923"/>
                  <a:pt x="253388" y="859346"/>
                </a:cubicBezTo>
                <a:cubicBezTo>
                  <a:pt x="210976" y="901760"/>
                  <a:pt x="228980" y="879434"/>
                  <a:pt x="198304" y="925447"/>
                </a:cubicBezTo>
                <a:cubicBezTo>
                  <a:pt x="176856" y="989790"/>
                  <a:pt x="204068" y="930700"/>
                  <a:pt x="154236" y="980532"/>
                </a:cubicBezTo>
                <a:cubicBezTo>
                  <a:pt x="144874" y="989894"/>
                  <a:pt x="140679" y="1003410"/>
                  <a:pt x="132203" y="1013582"/>
                </a:cubicBezTo>
                <a:cubicBezTo>
                  <a:pt x="122229" y="1025551"/>
                  <a:pt x="109126" y="1034664"/>
                  <a:pt x="99152" y="1046633"/>
                </a:cubicBezTo>
                <a:cubicBezTo>
                  <a:pt x="53248" y="1101717"/>
                  <a:pt x="104660" y="1061321"/>
                  <a:pt x="44068" y="1101717"/>
                </a:cubicBezTo>
                <a:cubicBezTo>
                  <a:pt x="36723" y="1116406"/>
                  <a:pt x="27801" y="1130408"/>
                  <a:pt x="22034" y="1145785"/>
                </a:cubicBezTo>
                <a:cubicBezTo>
                  <a:pt x="16718" y="1159962"/>
                  <a:pt x="15177" y="1175293"/>
                  <a:pt x="11017" y="1189852"/>
                </a:cubicBezTo>
                <a:cubicBezTo>
                  <a:pt x="7827" y="1201018"/>
                  <a:pt x="3672" y="1211886"/>
                  <a:pt x="0" y="1222903"/>
                </a:cubicBezTo>
                <a:cubicBezTo>
                  <a:pt x="23775" y="1436875"/>
                  <a:pt x="-11927" y="1253906"/>
                  <a:pt x="33051" y="1355105"/>
                </a:cubicBezTo>
                <a:cubicBezTo>
                  <a:pt x="42484" y="1376329"/>
                  <a:pt x="47741" y="1399172"/>
                  <a:pt x="55085" y="1421206"/>
                </a:cubicBezTo>
                <a:cubicBezTo>
                  <a:pt x="58757" y="1432223"/>
                  <a:pt x="59659" y="1444595"/>
                  <a:pt x="66101" y="1454257"/>
                </a:cubicBezTo>
                <a:cubicBezTo>
                  <a:pt x="73446" y="1465274"/>
                  <a:pt x="80439" y="1476533"/>
                  <a:pt x="88135" y="1487307"/>
                </a:cubicBezTo>
                <a:cubicBezTo>
                  <a:pt x="98808" y="1502248"/>
                  <a:pt x="110656" y="1516333"/>
                  <a:pt x="121186" y="1531375"/>
                </a:cubicBezTo>
                <a:cubicBezTo>
                  <a:pt x="136372" y="1553069"/>
                  <a:pt x="165253" y="1597476"/>
                  <a:pt x="165253" y="1597476"/>
                </a:cubicBezTo>
                <a:cubicBezTo>
                  <a:pt x="192214" y="1678358"/>
                  <a:pt x="170864" y="1647154"/>
                  <a:pt x="220338" y="1696628"/>
                </a:cubicBezTo>
                <a:cubicBezTo>
                  <a:pt x="224010" y="1707645"/>
                  <a:pt x="228164" y="1718513"/>
                  <a:pt x="231354" y="1729679"/>
                </a:cubicBezTo>
                <a:cubicBezTo>
                  <a:pt x="241467" y="1765075"/>
                  <a:pt x="237571" y="1779964"/>
                  <a:pt x="264405" y="1806797"/>
                </a:cubicBezTo>
                <a:cubicBezTo>
                  <a:pt x="273768" y="1816159"/>
                  <a:pt x="285357" y="1823453"/>
                  <a:pt x="297456" y="1828830"/>
                </a:cubicBezTo>
                <a:cubicBezTo>
                  <a:pt x="318680" y="1838263"/>
                  <a:pt x="363557" y="1850864"/>
                  <a:pt x="363557" y="1850864"/>
                </a:cubicBezTo>
                <a:cubicBezTo>
                  <a:pt x="444061" y="1904535"/>
                  <a:pt x="342854" y="1839035"/>
                  <a:pt x="440675" y="1894932"/>
                </a:cubicBezTo>
                <a:cubicBezTo>
                  <a:pt x="500472" y="1929101"/>
                  <a:pt x="446182" y="1907783"/>
                  <a:pt x="506776" y="1927982"/>
                </a:cubicBezTo>
                <a:cubicBezTo>
                  <a:pt x="558704" y="2005874"/>
                  <a:pt x="493535" y="1909445"/>
                  <a:pt x="561860" y="2005100"/>
                </a:cubicBezTo>
                <a:cubicBezTo>
                  <a:pt x="569556" y="2015874"/>
                  <a:pt x="574531" y="2028788"/>
                  <a:pt x="583894" y="2038151"/>
                </a:cubicBezTo>
                <a:cubicBezTo>
                  <a:pt x="593257" y="2047514"/>
                  <a:pt x="605928" y="2052840"/>
                  <a:pt x="616945" y="2060185"/>
                </a:cubicBezTo>
                <a:cubicBezTo>
                  <a:pt x="620617" y="2074874"/>
                  <a:pt x="618503" y="2092429"/>
                  <a:pt x="627962" y="2104252"/>
                </a:cubicBezTo>
                <a:cubicBezTo>
                  <a:pt x="635216" y="2113320"/>
                  <a:pt x="650625" y="2110076"/>
                  <a:pt x="661012" y="2115269"/>
                </a:cubicBezTo>
                <a:cubicBezTo>
                  <a:pt x="746429" y="2157978"/>
                  <a:pt x="644049" y="2120633"/>
                  <a:pt x="727113" y="2148319"/>
                </a:cubicBezTo>
                <a:cubicBezTo>
                  <a:pt x="738130" y="2155664"/>
                  <a:pt x="749390" y="2162657"/>
                  <a:pt x="760164" y="2170353"/>
                </a:cubicBezTo>
                <a:cubicBezTo>
                  <a:pt x="775106" y="2181026"/>
                  <a:pt x="787809" y="2195192"/>
                  <a:pt x="804232" y="2203404"/>
                </a:cubicBezTo>
                <a:cubicBezTo>
                  <a:pt x="817775" y="2210175"/>
                  <a:pt x="833610" y="2210749"/>
                  <a:pt x="848299" y="2214421"/>
                </a:cubicBezTo>
                <a:cubicBezTo>
                  <a:pt x="885442" y="2270135"/>
                  <a:pt x="850170" y="2231881"/>
                  <a:pt x="903383" y="2258488"/>
                </a:cubicBezTo>
                <a:cubicBezTo>
                  <a:pt x="915226" y="2264410"/>
                  <a:pt x="924938" y="2273953"/>
                  <a:pt x="936434" y="2280522"/>
                </a:cubicBezTo>
                <a:cubicBezTo>
                  <a:pt x="954165" y="2290654"/>
                  <a:pt x="990888" y="2309451"/>
                  <a:pt x="1013552" y="2313572"/>
                </a:cubicBezTo>
                <a:cubicBezTo>
                  <a:pt x="1042681" y="2318868"/>
                  <a:pt x="1072309" y="2320917"/>
                  <a:pt x="1101687" y="2324589"/>
                </a:cubicBezTo>
                <a:cubicBezTo>
                  <a:pt x="1112704" y="2328261"/>
                  <a:pt x="1123215" y="2334166"/>
                  <a:pt x="1134738" y="2335606"/>
                </a:cubicBezTo>
                <a:cubicBezTo>
                  <a:pt x="1238463" y="2348572"/>
                  <a:pt x="1266018" y="2353418"/>
                  <a:pt x="1355075" y="2335606"/>
                </a:cubicBezTo>
                <a:cubicBezTo>
                  <a:pt x="1384769" y="2329667"/>
                  <a:pt x="1415093" y="2324818"/>
                  <a:pt x="1443210" y="2313572"/>
                </a:cubicBezTo>
                <a:cubicBezTo>
                  <a:pt x="1461571" y="2306228"/>
                  <a:pt x="1480338" y="2299826"/>
                  <a:pt x="1498294" y="2291539"/>
                </a:cubicBezTo>
                <a:cubicBezTo>
                  <a:pt x="1670256" y="2212172"/>
                  <a:pt x="1516112" y="2275597"/>
                  <a:pt x="1641513" y="2225438"/>
                </a:cubicBezTo>
                <a:cubicBezTo>
                  <a:pt x="1659875" y="2210749"/>
                  <a:pt x="1679971" y="2197997"/>
                  <a:pt x="1696598" y="2181370"/>
                </a:cubicBezTo>
                <a:cubicBezTo>
                  <a:pt x="1705961" y="2172007"/>
                  <a:pt x="1708667" y="2157038"/>
                  <a:pt x="1718632" y="2148319"/>
                </a:cubicBezTo>
                <a:cubicBezTo>
                  <a:pt x="1738561" y="2130881"/>
                  <a:pt x="1784733" y="2104252"/>
                  <a:pt x="1784733" y="2104252"/>
                </a:cubicBezTo>
                <a:cubicBezTo>
                  <a:pt x="1826804" y="2041142"/>
                  <a:pt x="1782509" y="2099643"/>
                  <a:pt x="1850834" y="2038151"/>
                </a:cubicBezTo>
                <a:cubicBezTo>
                  <a:pt x="1887335" y="2005301"/>
                  <a:pt x="1907564" y="1971227"/>
                  <a:pt x="1949986" y="1950016"/>
                </a:cubicBezTo>
                <a:cubicBezTo>
                  <a:pt x="1960373" y="1944823"/>
                  <a:pt x="1972019" y="1942671"/>
                  <a:pt x="1983036" y="1938999"/>
                </a:cubicBezTo>
                <a:cubicBezTo>
                  <a:pt x="1994053" y="1927982"/>
                  <a:pt x="2003789" y="1915513"/>
                  <a:pt x="2016087" y="1905948"/>
                </a:cubicBezTo>
                <a:cubicBezTo>
                  <a:pt x="2036990" y="1889690"/>
                  <a:pt x="2063463" y="1880606"/>
                  <a:pt x="2082188" y="1861881"/>
                </a:cubicBezTo>
                <a:cubicBezTo>
                  <a:pt x="2093205" y="1850864"/>
                  <a:pt x="2105099" y="1840660"/>
                  <a:pt x="2115239" y="1828830"/>
                </a:cubicBezTo>
                <a:cubicBezTo>
                  <a:pt x="2127188" y="1814889"/>
                  <a:pt x="2134184" y="1796518"/>
                  <a:pt x="2148289" y="1784763"/>
                </a:cubicBezTo>
                <a:cubicBezTo>
                  <a:pt x="2157210" y="1777329"/>
                  <a:pt x="2170953" y="1778939"/>
                  <a:pt x="2181340" y="1773746"/>
                </a:cubicBezTo>
                <a:cubicBezTo>
                  <a:pt x="2193183" y="1767825"/>
                  <a:pt x="2204219" y="1760189"/>
                  <a:pt x="2214391" y="1751712"/>
                </a:cubicBezTo>
                <a:cubicBezTo>
                  <a:pt x="2226360" y="1741738"/>
                  <a:pt x="2237876" y="1730960"/>
                  <a:pt x="2247441" y="1718662"/>
                </a:cubicBezTo>
                <a:cubicBezTo>
                  <a:pt x="2263699" y="1697759"/>
                  <a:pt x="2269475" y="1667249"/>
                  <a:pt x="2291509" y="1652560"/>
                </a:cubicBezTo>
                <a:lnTo>
                  <a:pt x="2324559" y="1630527"/>
                </a:lnTo>
                <a:cubicBezTo>
                  <a:pt x="2346464" y="1542907"/>
                  <a:pt x="2318688" y="1629784"/>
                  <a:pt x="2368627" y="1542392"/>
                </a:cubicBezTo>
                <a:cubicBezTo>
                  <a:pt x="2374389" y="1532309"/>
                  <a:pt x="2374451" y="1519728"/>
                  <a:pt x="2379644" y="1509341"/>
                </a:cubicBezTo>
                <a:cubicBezTo>
                  <a:pt x="2389220" y="1490189"/>
                  <a:pt x="2401345" y="1472415"/>
                  <a:pt x="2412694" y="1454257"/>
                </a:cubicBezTo>
                <a:cubicBezTo>
                  <a:pt x="2419712" y="1443029"/>
                  <a:pt x="2429350" y="1433306"/>
                  <a:pt x="2434728" y="1421206"/>
                </a:cubicBezTo>
                <a:cubicBezTo>
                  <a:pt x="2444161" y="1399982"/>
                  <a:pt x="2443879" y="1374430"/>
                  <a:pt x="2456762" y="1355105"/>
                </a:cubicBezTo>
                <a:cubicBezTo>
                  <a:pt x="2464106" y="1344088"/>
                  <a:pt x="2473418" y="1334153"/>
                  <a:pt x="2478795" y="1322054"/>
                </a:cubicBezTo>
                <a:cubicBezTo>
                  <a:pt x="2531232" y="1204069"/>
                  <a:pt x="2473000" y="1297695"/>
                  <a:pt x="2522863" y="1222903"/>
                </a:cubicBezTo>
                <a:cubicBezTo>
                  <a:pt x="2532924" y="1192719"/>
                  <a:pt x="2533302" y="1181924"/>
                  <a:pt x="2555913" y="1156801"/>
                </a:cubicBezTo>
                <a:cubicBezTo>
                  <a:pt x="2580233" y="1129779"/>
                  <a:pt x="2612867" y="1109931"/>
                  <a:pt x="2633032" y="1079683"/>
                </a:cubicBezTo>
                <a:cubicBezTo>
                  <a:pt x="2729750" y="934605"/>
                  <a:pt x="2632481" y="1071146"/>
                  <a:pt x="2710150" y="980532"/>
                </a:cubicBezTo>
                <a:cubicBezTo>
                  <a:pt x="2722099" y="966591"/>
                  <a:pt x="2731251" y="950405"/>
                  <a:pt x="2743200" y="936464"/>
                </a:cubicBezTo>
                <a:cubicBezTo>
                  <a:pt x="2771475" y="903476"/>
                  <a:pt x="2775302" y="904045"/>
                  <a:pt x="2809301" y="881380"/>
                </a:cubicBezTo>
                <a:cubicBezTo>
                  <a:pt x="2835318" y="777312"/>
                  <a:pt x="2817792" y="820331"/>
                  <a:pt x="2853369" y="749177"/>
                </a:cubicBezTo>
                <a:cubicBezTo>
                  <a:pt x="2849697" y="708782"/>
                  <a:pt x="2847713" y="668198"/>
                  <a:pt x="2842352" y="627992"/>
                </a:cubicBezTo>
                <a:cubicBezTo>
                  <a:pt x="2840351" y="612983"/>
                  <a:pt x="2838847" y="597070"/>
                  <a:pt x="2831335" y="583924"/>
                </a:cubicBezTo>
                <a:cubicBezTo>
                  <a:pt x="2823605" y="570397"/>
                  <a:pt x="2811248" y="559516"/>
                  <a:pt x="2798285" y="550874"/>
                </a:cubicBezTo>
                <a:cubicBezTo>
                  <a:pt x="2788622" y="544432"/>
                  <a:pt x="2776251" y="543529"/>
                  <a:pt x="2765234" y="539857"/>
                </a:cubicBezTo>
                <a:cubicBezTo>
                  <a:pt x="2754217" y="528840"/>
                  <a:pt x="2744481" y="516371"/>
                  <a:pt x="2732183" y="506806"/>
                </a:cubicBezTo>
                <a:cubicBezTo>
                  <a:pt x="2711280" y="490548"/>
                  <a:pt x="2684807" y="481464"/>
                  <a:pt x="2666082" y="462739"/>
                </a:cubicBezTo>
                <a:cubicBezTo>
                  <a:pt x="2621419" y="418075"/>
                  <a:pt x="2646967" y="436656"/>
                  <a:pt x="2588964" y="407654"/>
                </a:cubicBezTo>
                <a:cubicBezTo>
                  <a:pt x="2550548" y="330823"/>
                  <a:pt x="2587474" y="393063"/>
                  <a:pt x="2533880" y="330536"/>
                </a:cubicBezTo>
                <a:cubicBezTo>
                  <a:pt x="2430396" y="209804"/>
                  <a:pt x="2601612" y="387252"/>
                  <a:pt x="2434728" y="220368"/>
                </a:cubicBezTo>
                <a:cubicBezTo>
                  <a:pt x="2423711" y="209351"/>
                  <a:pt x="2414141" y="196665"/>
                  <a:pt x="2401677" y="187317"/>
                </a:cubicBezTo>
                <a:cubicBezTo>
                  <a:pt x="2386988" y="176300"/>
                  <a:pt x="2372652" y="164796"/>
                  <a:pt x="2357610" y="154266"/>
                </a:cubicBezTo>
                <a:cubicBezTo>
                  <a:pt x="2335916" y="139080"/>
                  <a:pt x="2291509" y="110199"/>
                  <a:pt x="2291509" y="110199"/>
                </a:cubicBezTo>
                <a:cubicBezTo>
                  <a:pt x="2256592" y="57823"/>
                  <a:pt x="2282037" y="81335"/>
                  <a:pt x="2203374" y="55115"/>
                </a:cubicBezTo>
                <a:lnTo>
                  <a:pt x="2170323" y="44098"/>
                </a:lnTo>
                <a:cubicBezTo>
                  <a:pt x="2142983" y="46201"/>
                  <a:pt x="2041614" y="42352"/>
                  <a:pt x="1994053" y="66132"/>
                </a:cubicBezTo>
                <a:cubicBezTo>
                  <a:pt x="1982210" y="72053"/>
                  <a:pt x="1973102" y="82788"/>
                  <a:pt x="1961003" y="88165"/>
                </a:cubicBezTo>
                <a:cubicBezTo>
                  <a:pt x="1939779" y="97598"/>
                  <a:pt x="1894901" y="110199"/>
                  <a:pt x="1894901" y="110199"/>
                </a:cubicBezTo>
                <a:cubicBezTo>
                  <a:pt x="1872867" y="124888"/>
                  <a:pt x="1853922" y="145892"/>
                  <a:pt x="1828800" y="154266"/>
                </a:cubicBezTo>
                <a:cubicBezTo>
                  <a:pt x="1806766" y="161611"/>
                  <a:pt x="1782024" y="163417"/>
                  <a:pt x="1762699" y="176300"/>
                </a:cubicBezTo>
                <a:cubicBezTo>
                  <a:pt x="1751682" y="183645"/>
                  <a:pt x="1741491" y="192412"/>
                  <a:pt x="1729648" y="198334"/>
                </a:cubicBezTo>
                <a:cubicBezTo>
                  <a:pt x="1718483" y="203917"/>
                  <a:pt x="1660599" y="219864"/>
                  <a:pt x="1652530" y="220368"/>
                </a:cubicBezTo>
                <a:cubicBezTo>
                  <a:pt x="1608548" y="223117"/>
                  <a:pt x="1533181" y="207515"/>
                  <a:pt x="1498294" y="198334"/>
                </a:cubicBez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114361" y="3933022"/>
            <a:ext cx="1355075" cy="1101686"/>
          </a:xfrm>
          <a:custGeom>
            <a:avLst/>
            <a:gdLst>
              <a:gd name="connsiteX0" fmla="*/ 1123721 w 1355075"/>
              <a:gd name="connsiteY0" fmla="*/ 44067 h 1101686"/>
              <a:gd name="connsiteX1" fmla="*/ 1068637 w 1355075"/>
              <a:gd name="connsiteY1" fmla="*/ 33050 h 1101686"/>
              <a:gd name="connsiteX2" fmla="*/ 947451 w 1355075"/>
              <a:gd name="connsiteY2" fmla="*/ 0 h 1101686"/>
              <a:gd name="connsiteX3" fmla="*/ 572878 w 1355075"/>
              <a:gd name="connsiteY3" fmla="*/ 11017 h 1101686"/>
              <a:gd name="connsiteX4" fmla="*/ 473726 w 1355075"/>
              <a:gd name="connsiteY4" fmla="*/ 33050 h 1101686"/>
              <a:gd name="connsiteX5" fmla="*/ 407625 w 1355075"/>
              <a:gd name="connsiteY5" fmla="*/ 44067 h 1101686"/>
              <a:gd name="connsiteX6" fmla="*/ 363557 w 1355075"/>
              <a:gd name="connsiteY6" fmla="*/ 66101 h 1101686"/>
              <a:gd name="connsiteX7" fmla="*/ 286439 w 1355075"/>
              <a:gd name="connsiteY7" fmla="*/ 99151 h 1101686"/>
              <a:gd name="connsiteX8" fmla="*/ 242372 w 1355075"/>
              <a:gd name="connsiteY8" fmla="*/ 132202 h 1101686"/>
              <a:gd name="connsiteX9" fmla="*/ 231355 w 1355075"/>
              <a:gd name="connsiteY9" fmla="*/ 165253 h 1101686"/>
              <a:gd name="connsiteX10" fmla="*/ 198304 w 1355075"/>
              <a:gd name="connsiteY10" fmla="*/ 176270 h 1101686"/>
              <a:gd name="connsiteX11" fmla="*/ 165253 w 1355075"/>
              <a:gd name="connsiteY11" fmla="*/ 198303 h 1101686"/>
              <a:gd name="connsiteX12" fmla="*/ 88135 w 1355075"/>
              <a:gd name="connsiteY12" fmla="*/ 286438 h 1101686"/>
              <a:gd name="connsiteX13" fmla="*/ 44068 w 1355075"/>
              <a:gd name="connsiteY13" fmla="*/ 363556 h 1101686"/>
              <a:gd name="connsiteX14" fmla="*/ 11017 w 1355075"/>
              <a:gd name="connsiteY14" fmla="*/ 484742 h 1101686"/>
              <a:gd name="connsiteX15" fmla="*/ 0 w 1355075"/>
              <a:gd name="connsiteY15" fmla="*/ 517792 h 1101686"/>
              <a:gd name="connsiteX16" fmla="*/ 11017 w 1355075"/>
              <a:gd name="connsiteY16" fmla="*/ 672029 h 1101686"/>
              <a:gd name="connsiteX17" fmla="*/ 22034 w 1355075"/>
              <a:gd name="connsiteY17" fmla="*/ 705079 h 1101686"/>
              <a:gd name="connsiteX18" fmla="*/ 55085 w 1355075"/>
              <a:gd name="connsiteY18" fmla="*/ 727113 h 1101686"/>
              <a:gd name="connsiteX19" fmla="*/ 132203 w 1355075"/>
              <a:gd name="connsiteY19" fmla="*/ 815248 h 1101686"/>
              <a:gd name="connsiteX20" fmla="*/ 165253 w 1355075"/>
              <a:gd name="connsiteY20" fmla="*/ 881349 h 1101686"/>
              <a:gd name="connsiteX21" fmla="*/ 198304 w 1355075"/>
              <a:gd name="connsiteY21" fmla="*/ 903383 h 1101686"/>
              <a:gd name="connsiteX22" fmla="*/ 253388 w 1355075"/>
              <a:gd name="connsiteY22" fmla="*/ 947450 h 1101686"/>
              <a:gd name="connsiteX23" fmla="*/ 286439 w 1355075"/>
              <a:gd name="connsiteY23" fmla="*/ 980501 h 1101686"/>
              <a:gd name="connsiteX24" fmla="*/ 308473 w 1355075"/>
              <a:gd name="connsiteY24" fmla="*/ 1013551 h 1101686"/>
              <a:gd name="connsiteX25" fmla="*/ 341523 w 1355075"/>
              <a:gd name="connsiteY25" fmla="*/ 1024568 h 1101686"/>
              <a:gd name="connsiteX26" fmla="*/ 407625 w 1355075"/>
              <a:gd name="connsiteY26" fmla="*/ 1068636 h 1101686"/>
              <a:gd name="connsiteX27" fmla="*/ 440675 w 1355075"/>
              <a:gd name="connsiteY27" fmla="*/ 1090670 h 1101686"/>
              <a:gd name="connsiteX28" fmla="*/ 473726 w 1355075"/>
              <a:gd name="connsiteY28" fmla="*/ 1101686 h 1101686"/>
              <a:gd name="connsiteX29" fmla="*/ 638979 w 1355075"/>
              <a:gd name="connsiteY29" fmla="*/ 1090670 h 1101686"/>
              <a:gd name="connsiteX30" fmla="*/ 672029 w 1355075"/>
              <a:gd name="connsiteY30" fmla="*/ 1079653 h 1101686"/>
              <a:gd name="connsiteX31" fmla="*/ 727114 w 1355075"/>
              <a:gd name="connsiteY31" fmla="*/ 1068636 h 1101686"/>
              <a:gd name="connsiteX32" fmla="*/ 760164 w 1355075"/>
              <a:gd name="connsiteY32" fmla="*/ 1057619 h 1101686"/>
              <a:gd name="connsiteX33" fmla="*/ 881350 w 1355075"/>
              <a:gd name="connsiteY33" fmla="*/ 1035585 h 1101686"/>
              <a:gd name="connsiteX34" fmla="*/ 958468 w 1355075"/>
              <a:gd name="connsiteY34" fmla="*/ 1013551 h 1101686"/>
              <a:gd name="connsiteX35" fmla="*/ 1068637 w 1355075"/>
              <a:gd name="connsiteY35" fmla="*/ 980501 h 1101686"/>
              <a:gd name="connsiteX36" fmla="*/ 1101687 w 1355075"/>
              <a:gd name="connsiteY36" fmla="*/ 969484 h 1101686"/>
              <a:gd name="connsiteX37" fmla="*/ 1134738 w 1355075"/>
              <a:gd name="connsiteY37" fmla="*/ 958467 h 1101686"/>
              <a:gd name="connsiteX38" fmla="*/ 1189822 w 1355075"/>
              <a:gd name="connsiteY38" fmla="*/ 903383 h 1101686"/>
              <a:gd name="connsiteX39" fmla="*/ 1266940 w 1355075"/>
              <a:gd name="connsiteY39" fmla="*/ 804231 h 1101686"/>
              <a:gd name="connsiteX40" fmla="*/ 1288974 w 1355075"/>
              <a:gd name="connsiteY40" fmla="*/ 771180 h 1101686"/>
              <a:gd name="connsiteX41" fmla="*/ 1311008 w 1355075"/>
              <a:gd name="connsiteY41" fmla="*/ 738130 h 1101686"/>
              <a:gd name="connsiteX42" fmla="*/ 1333041 w 1355075"/>
              <a:gd name="connsiteY42" fmla="*/ 672029 h 1101686"/>
              <a:gd name="connsiteX43" fmla="*/ 1344058 w 1355075"/>
              <a:gd name="connsiteY43" fmla="*/ 638978 h 1101686"/>
              <a:gd name="connsiteX44" fmla="*/ 1355075 w 1355075"/>
              <a:gd name="connsiteY44" fmla="*/ 594911 h 1101686"/>
              <a:gd name="connsiteX45" fmla="*/ 1344058 w 1355075"/>
              <a:gd name="connsiteY45" fmla="*/ 341523 h 1101686"/>
              <a:gd name="connsiteX46" fmla="*/ 1299991 w 1355075"/>
              <a:gd name="connsiteY46" fmla="*/ 275421 h 1101686"/>
              <a:gd name="connsiteX47" fmla="*/ 1277957 w 1355075"/>
              <a:gd name="connsiteY47" fmla="*/ 242371 h 1101686"/>
              <a:gd name="connsiteX48" fmla="*/ 1255923 w 1355075"/>
              <a:gd name="connsiteY48" fmla="*/ 209320 h 1101686"/>
              <a:gd name="connsiteX49" fmla="*/ 1222873 w 1355075"/>
              <a:gd name="connsiteY49" fmla="*/ 176270 h 1101686"/>
              <a:gd name="connsiteX50" fmla="*/ 1200839 w 1355075"/>
              <a:gd name="connsiteY50" fmla="*/ 143219 h 1101686"/>
              <a:gd name="connsiteX51" fmla="*/ 1178805 w 1355075"/>
              <a:gd name="connsiteY51" fmla="*/ 99151 h 1101686"/>
              <a:gd name="connsiteX52" fmla="*/ 1123721 w 1355075"/>
              <a:gd name="connsiteY52" fmla="*/ 44067 h 1101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55075" h="1101686">
                <a:moveTo>
                  <a:pt x="1123721" y="44067"/>
                </a:moveTo>
                <a:cubicBezTo>
                  <a:pt x="1105360" y="33050"/>
                  <a:pt x="1086702" y="37977"/>
                  <a:pt x="1068637" y="33050"/>
                </a:cubicBezTo>
                <a:cubicBezTo>
                  <a:pt x="914884" y="-8882"/>
                  <a:pt x="1081654" y="26841"/>
                  <a:pt x="947451" y="0"/>
                </a:cubicBezTo>
                <a:cubicBezTo>
                  <a:pt x="822593" y="3672"/>
                  <a:pt x="697634" y="4779"/>
                  <a:pt x="572878" y="11017"/>
                </a:cubicBezTo>
                <a:cubicBezTo>
                  <a:pt x="480536" y="15634"/>
                  <a:pt x="535654" y="19288"/>
                  <a:pt x="473726" y="33050"/>
                </a:cubicBezTo>
                <a:cubicBezTo>
                  <a:pt x="451920" y="37896"/>
                  <a:pt x="429659" y="40395"/>
                  <a:pt x="407625" y="44067"/>
                </a:cubicBezTo>
                <a:cubicBezTo>
                  <a:pt x="392936" y="51412"/>
                  <a:pt x="378652" y="59632"/>
                  <a:pt x="363557" y="66101"/>
                </a:cubicBezTo>
                <a:cubicBezTo>
                  <a:pt x="315854" y="86545"/>
                  <a:pt x="339581" y="65937"/>
                  <a:pt x="286439" y="99151"/>
                </a:cubicBezTo>
                <a:cubicBezTo>
                  <a:pt x="270869" y="108883"/>
                  <a:pt x="257061" y="121185"/>
                  <a:pt x="242372" y="132202"/>
                </a:cubicBezTo>
                <a:cubicBezTo>
                  <a:pt x="238700" y="143219"/>
                  <a:pt x="239567" y="157041"/>
                  <a:pt x="231355" y="165253"/>
                </a:cubicBezTo>
                <a:cubicBezTo>
                  <a:pt x="223143" y="173465"/>
                  <a:pt x="208691" y="171077"/>
                  <a:pt x="198304" y="176270"/>
                </a:cubicBezTo>
                <a:cubicBezTo>
                  <a:pt x="186461" y="182191"/>
                  <a:pt x="176270" y="190959"/>
                  <a:pt x="165253" y="198303"/>
                </a:cubicBezTo>
                <a:cubicBezTo>
                  <a:pt x="113842" y="275422"/>
                  <a:pt x="143220" y="249716"/>
                  <a:pt x="88135" y="286438"/>
                </a:cubicBezTo>
                <a:cubicBezTo>
                  <a:pt x="66009" y="319628"/>
                  <a:pt x="60839" y="324423"/>
                  <a:pt x="44068" y="363556"/>
                </a:cubicBezTo>
                <a:cubicBezTo>
                  <a:pt x="29774" y="396908"/>
                  <a:pt x="19441" y="459470"/>
                  <a:pt x="11017" y="484742"/>
                </a:cubicBezTo>
                <a:lnTo>
                  <a:pt x="0" y="517792"/>
                </a:lnTo>
                <a:cubicBezTo>
                  <a:pt x="3672" y="569204"/>
                  <a:pt x="4995" y="620839"/>
                  <a:pt x="11017" y="672029"/>
                </a:cubicBezTo>
                <a:cubicBezTo>
                  <a:pt x="12374" y="683562"/>
                  <a:pt x="14780" y="696011"/>
                  <a:pt x="22034" y="705079"/>
                </a:cubicBezTo>
                <a:cubicBezTo>
                  <a:pt x="30306" y="715418"/>
                  <a:pt x="44068" y="719768"/>
                  <a:pt x="55085" y="727113"/>
                </a:cubicBezTo>
                <a:cubicBezTo>
                  <a:pt x="106497" y="804231"/>
                  <a:pt x="77118" y="778525"/>
                  <a:pt x="132203" y="815248"/>
                </a:cubicBezTo>
                <a:cubicBezTo>
                  <a:pt x="141163" y="842127"/>
                  <a:pt x="143898" y="859994"/>
                  <a:pt x="165253" y="881349"/>
                </a:cubicBezTo>
                <a:cubicBezTo>
                  <a:pt x="174616" y="890712"/>
                  <a:pt x="187287" y="896038"/>
                  <a:pt x="198304" y="903383"/>
                </a:cubicBezTo>
                <a:cubicBezTo>
                  <a:pt x="247583" y="977299"/>
                  <a:pt x="189531" y="904878"/>
                  <a:pt x="253388" y="947450"/>
                </a:cubicBezTo>
                <a:cubicBezTo>
                  <a:pt x="266352" y="956093"/>
                  <a:pt x="276465" y="968532"/>
                  <a:pt x="286439" y="980501"/>
                </a:cubicBezTo>
                <a:cubicBezTo>
                  <a:pt x="294915" y="990673"/>
                  <a:pt x="298134" y="1005280"/>
                  <a:pt x="308473" y="1013551"/>
                </a:cubicBezTo>
                <a:cubicBezTo>
                  <a:pt x="317541" y="1020805"/>
                  <a:pt x="331372" y="1018928"/>
                  <a:pt x="341523" y="1024568"/>
                </a:cubicBezTo>
                <a:cubicBezTo>
                  <a:pt x="364672" y="1037429"/>
                  <a:pt x="385591" y="1053947"/>
                  <a:pt x="407625" y="1068636"/>
                </a:cubicBezTo>
                <a:cubicBezTo>
                  <a:pt x="418642" y="1075981"/>
                  <a:pt x="428114" y="1086483"/>
                  <a:pt x="440675" y="1090670"/>
                </a:cubicBezTo>
                <a:lnTo>
                  <a:pt x="473726" y="1101686"/>
                </a:lnTo>
                <a:cubicBezTo>
                  <a:pt x="528810" y="1098014"/>
                  <a:pt x="584110" y="1096766"/>
                  <a:pt x="638979" y="1090670"/>
                </a:cubicBezTo>
                <a:cubicBezTo>
                  <a:pt x="650521" y="1089388"/>
                  <a:pt x="660763" y="1082470"/>
                  <a:pt x="672029" y="1079653"/>
                </a:cubicBezTo>
                <a:cubicBezTo>
                  <a:pt x="690195" y="1075111"/>
                  <a:pt x="708948" y="1073178"/>
                  <a:pt x="727114" y="1068636"/>
                </a:cubicBezTo>
                <a:cubicBezTo>
                  <a:pt x="738380" y="1065819"/>
                  <a:pt x="748998" y="1060809"/>
                  <a:pt x="760164" y="1057619"/>
                </a:cubicBezTo>
                <a:cubicBezTo>
                  <a:pt x="848499" y="1032380"/>
                  <a:pt x="756530" y="1062333"/>
                  <a:pt x="881350" y="1035585"/>
                </a:cubicBezTo>
                <a:cubicBezTo>
                  <a:pt x="907491" y="1029983"/>
                  <a:pt x="932675" y="1020585"/>
                  <a:pt x="958468" y="1013551"/>
                </a:cubicBezTo>
                <a:cubicBezTo>
                  <a:pt x="1050051" y="988574"/>
                  <a:pt x="949847" y="1020098"/>
                  <a:pt x="1068637" y="980501"/>
                </a:cubicBezTo>
                <a:lnTo>
                  <a:pt x="1101687" y="969484"/>
                </a:lnTo>
                <a:lnTo>
                  <a:pt x="1134738" y="958467"/>
                </a:lnTo>
                <a:cubicBezTo>
                  <a:pt x="1195330" y="918071"/>
                  <a:pt x="1143918" y="958467"/>
                  <a:pt x="1189822" y="903383"/>
                </a:cubicBezTo>
                <a:cubicBezTo>
                  <a:pt x="1276110" y="799839"/>
                  <a:pt x="1155573" y="971282"/>
                  <a:pt x="1266940" y="804231"/>
                </a:cubicBezTo>
                <a:lnTo>
                  <a:pt x="1288974" y="771180"/>
                </a:lnTo>
                <a:lnTo>
                  <a:pt x="1311008" y="738130"/>
                </a:lnTo>
                <a:lnTo>
                  <a:pt x="1333041" y="672029"/>
                </a:lnTo>
                <a:cubicBezTo>
                  <a:pt x="1336713" y="661012"/>
                  <a:pt x="1341241" y="650244"/>
                  <a:pt x="1344058" y="638978"/>
                </a:cubicBezTo>
                <a:lnTo>
                  <a:pt x="1355075" y="594911"/>
                </a:lnTo>
                <a:cubicBezTo>
                  <a:pt x="1351403" y="510448"/>
                  <a:pt x="1358422" y="424836"/>
                  <a:pt x="1344058" y="341523"/>
                </a:cubicBezTo>
                <a:cubicBezTo>
                  <a:pt x="1339559" y="315427"/>
                  <a:pt x="1314680" y="297455"/>
                  <a:pt x="1299991" y="275421"/>
                </a:cubicBezTo>
                <a:lnTo>
                  <a:pt x="1277957" y="242371"/>
                </a:lnTo>
                <a:cubicBezTo>
                  <a:pt x="1270612" y="231354"/>
                  <a:pt x="1265286" y="218683"/>
                  <a:pt x="1255923" y="209320"/>
                </a:cubicBezTo>
                <a:cubicBezTo>
                  <a:pt x="1244906" y="198303"/>
                  <a:pt x="1232847" y="188239"/>
                  <a:pt x="1222873" y="176270"/>
                </a:cubicBezTo>
                <a:cubicBezTo>
                  <a:pt x="1214396" y="166098"/>
                  <a:pt x="1207408" y="154715"/>
                  <a:pt x="1200839" y="143219"/>
                </a:cubicBezTo>
                <a:cubicBezTo>
                  <a:pt x="1192691" y="128960"/>
                  <a:pt x="1189319" y="111768"/>
                  <a:pt x="1178805" y="99151"/>
                </a:cubicBezTo>
                <a:cubicBezTo>
                  <a:pt x="1112333" y="19385"/>
                  <a:pt x="1142082" y="55084"/>
                  <a:pt x="1123721" y="44067"/>
                </a:cubicBezTo>
                <a:close/>
              </a:path>
            </a:pathLst>
          </a:cu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458419" y="3877937"/>
            <a:ext cx="1002535" cy="903431"/>
          </a:xfrm>
          <a:custGeom>
            <a:avLst/>
            <a:gdLst>
              <a:gd name="connsiteX0" fmla="*/ 462709 w 1002535"/>
              <a:gd name="connsiteY0" fmla="*/ 0 h 903431"/>
              <a:gd name="connsiteX1" fmla="*/ 363557 w 1002535"/>
              <a:gd name="connsiteY1" fmla="*/ 33051 h 903431"/>
              <a:gd name="connsiteX2" fmla="*/ 264405 w 1002535"/>
              <a:gd name="connsiteY2" fmla="*/ 99152 h 903431"/>
              <a:gd name="connsiteX3" fmla="*/ 231354 w 1002535"/>
              <a:gd name="connsiteY3" fmla="*/ 121186 h 903431"/>
              <a:gd name="connsiteX4" fmla="*/ 198304 w 1002535"/>
              <a:gd name="connsiteY4" fmla="*/ 132203 h 903431"/>
              <a:gd name="connsiteX5" fmla="*/ 176270 w 1002535"/>
              <a:gd name="connsiteY5" fmla="*/ 165253 h 903431"/>
              <a:gd name="connsiteX6" fmla="*/ 143220 w 1002535"/>
              <a:gd name="connsiteY6" fmla="*/ 187287 h 903431"/>
              <a:gd name="connsiteX7" fmla="*/ 33051 w 1002535"/>
              <a:gd name="connsiteY7" fmla="*/ 319490 h 903431"/>
              <a:gd name="connsiteX8" fmla="*/ 11017 w 1002535"/>
              <a:gd name="connsiteY8" fmla="*/ 385591 h 903431"/>
              <a:gd name="connsiteX9" fmla="*/ 0 w 1002535"/>
              <a:gd name="connsiteY9" fmla="*/ 418641 h 903431"/>
              <a:gd name="connsiteX10" fmla="*/ 11017 w 1002535"/>
              <a:gd name="connsiteY10" fmla="*/ 649996 h 903431"/>
              <a:gd name="connsiteX11" fmla="*/ 22034 w 1002535"/>
              <a:gd name="connsiteY11" fmla="*/ 705080 h 903431"/>
              <a:gd name="connsiteX12" fmla="*/ 44068 w 1002535"/>
              <a:gd name="connsiteY12" fmla="*/ 782198 h 903431"/>
              <a:gd name="connsiteX13" fmla="*/ 55085 w 1002535"/>
              <a:gd name="connsiteY13" fmla="*/ 826265 h 903431"/>
              <a:gd name="connsiteX14" fmla="*/ 143220 w 1002535"/>
              <a:gd name="connsiteY14" fmla="*/ 870333 h 903431"/>
              <a:gd name="connsiteX15" fmla="*/ 176270 w 1002535"/>
              <a:gd name="connsiteY15" fmla="*/ 892367 h 903431"/>
              <a:gd name="connsiteX16" fmla="*/ 363557 w 1002535"/>
              <a:gd name="connsiteY16" fmla="*/ 892367 h 903431"/>
              <a:gd name="connsiteX17" fmla="*/ 418641 w 1002535"/>
              <a:gd name="connsiteY17" fmla="*/ 881350 h 903431"/>
              <a:gd name="connsiteX18" fmla="*/ 484742 w 1002535"/>
              <a:gd name="connsiteY18" fmla="*/ 870333 h 903431"/>
              <a:gd name="connsiteX19" fmla="*/ 517793 w 1002535"/>
              <a:gd name="connsiteY19" fmla="*/ 848299 h 903431"/>
              <a:gd name="connsiteX20" fmla="*/ 561861 w 1002535"/>
              <a:gd name="connsiteY20" fmla="*/ 837282 h 903431"/>
              <a:gd name="connsiteX21" fmla="*/ 627962 w 1002535"/>
              <a:gd name="connsiteY21" fmla="*/ 804232 h 903431"/>
              <a:gd name="connsiteX22" fmla="*/ 694063 w 1002535"/>
              <a:gd name="connsiteY22" fmla="*/ 771181 h 903431"/>
              <a:gd name="connsiteX23" fmla="*/ 749147 w 1002535"/>
              <a:gd name="connsiteY23" fmla="*/ 716097 h 903431"/>
              <a:gd name="connsiteX24" fmla="*/ 771181 w 1002535"/>
              <a:gd name="connsiteY24" fmla="*/ 683046 h 903431"/>
              <a:gd name="connsiteX25" fmla="*/ 804232 w 1002535"/>
              <a:gd name="connsiteY25" fmla="*/ 672029 h 903431"/>
              <a:gd name="connsiteX26" fmla="*/ 837282 w 1002535"/>
              <a:gd name="connsiteY26" fmla="*/ 649996 h 903431"/>
              <a:gd name="connsiteX27" fmla="*/ 870333 w 1002535"/>
              <a:gd name="connsiteY27" fmla="*/ 605928 h 903431"/>
              <a:gd name="connsiteX28" fmla="*/ 936434 w 1002535"/>
              <a:gd name="connsiteY28" fmla="*/ 561861 h 903431"/>
              <a:gd name="connsiteX29" fmla="*/ 947451 w 1002535"/>
              <a:gd name="connsiteY29" fmla="*/ 528810 h 903431"/>
              <a:gd name="connsiteX30" fmla="*/ 980501 w 1002535"/>
              <a:gd name="connsiteY30" fmla="*/ 495759 h 903431"/>
              <a:gd name="connsiteX31" fmla="*/ 1002535 w 1002535"/>
              <a:gd name="connsiteY31" fmla="*/ 462709 h 903431"/>
              <a:gd name="connsiteX32" fmla="*/ 991518 w 1002535"/>
              <a:gd name="connsiteY32" fmla="*/ 297456 h 903431"/>
              <a:gd name="connsiteX33" fmla="*/ 947451 w 1002535"/>
              <a:gd name="connsiteY33" fmla="*/ 231355 h 903431"/>
              <a:gd name="connsiteX34" fmla="*/ 925417 w 1002535"/>
              <a:gd name="connsiteY34" fmla="*/ 198304 h 903431"/>
              <a:gd name="connsiteX35" fmla="*/ 914400 w 1002535"/>
              <a:gd name="connsiteY35" fmla="*/ 165253 h 903431"/>
              <a:gd name="connsiteX36" fmla="*/ 815248 w 1002535"/>
              <a:gd name="connsiteY36" fmla="*/ 77118 h 903431"/>
              <a:gd name="connsiteX37" fmla="*/ 771181 w 1002535"/>
              <a:gd name="connsiteY37" fmla="*/ 55085 h 903431"/>
              <a:gd name="connsiteX38" fmla="*/ 738130 w 1002535"/>
              <a:gd name="connsiteY38" fmla="*/ 33051 h 903431"/>
              <a:gd name="connsiteX39" fmla="*/ 694063 w 1002535"/>
              <a:gd name="connsiteY39" fmla="*/ 22034 h 903431"/>
              <a:gd name="connsiteX40" fmla="*/ 661012 w 1002535"/>
              <a:gd name="connsiteY40" fmla="*/ 11017 h 903431"/>
              <a:gd name="connsiteX41" fmla="*/ 385591 w 1002535"/>
              <a:gd name="connsiteY41" fmla="*/ 22034 h 903431"/>
              <a:gd name="connsiteX42" fmla="*/ 352540 w 1002535"/>
              <a:gd name="connsiteY42" fmla="*/ 44068 h 9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2535" h="903431">
                <a:moveTo>
                  <a:pt x="462709" y="0"/>
                </a:moveTo>
                <a:cubicBezTo>
                  <a:pt x="408854" y="10771"/>
                  <a:pt x="409170" y="5683"/>
                  <a:pt x="363557" y="33051"/>
                </a:cubicBezTo>
                <a:lnTo>
                  <a:pt x="264405" y="99152"/>
                </a:lnTo>
                <a:cubicBezTo>
                  <a:pt x="253388" y="106497"/>
                  <a:pt x="243915" y="116999"/>
                  <a:pt x="231354" y="121186"/>
                </a:cubicBezTo>
                <a:lnTo>
                  <a:pt x="198304" y="132203"/>
                </a:lnTo>
                <a:cubicBezTo>
                  <a:pt x="190959" y="143220"/>
                  <a:pt x="185632" y="155891"/>
                  <a:pt x="176270" y="165253"/>
                </a:cubicBezTo>
                <a:cubicBezTo>
                  <a:pt x="166908" y="174615"/>
                  <a:pt x="153116" y="178490"/>
                  <a:pt x="143220" y="187287"/>
                </a:cubicBezTo>
                <a:cubicBezTo>
                  <a:pt x="114150" y="213127"/>
                  <a:pt x="47018" y="277589"/>
                  <a:pt x="33051" y="319490"/>
                </a:cubicBezTo>
                <a:lnTo>
                  <a:pt x="11017" y="385591"/>
                </a:lnTo>
                <a:lnTo>
                  <a:pt x="0" y="418641"/>
                </a:lnTo>
                <a:cubicBezTo>
                  <a:pt x="3672" y="495759"/>
                  <a:pt x="5096" y="573018"/>
                  <a:pt x="11017" y="649996"/>
                </a:cubicBezTo>
                <a:cubicBezTo>
                  <a:pt x="12453" y="668666"/>
                  <a:pt x="17972" y="686801"/>
                  <a:pt x="22034" y="705080"/>
                </a:cubicBezTo>
                <a:cubicBezTo>
                  <a:pt x="39253" y="782566"/>
                  <a:pt x="25666" y="717792"/>
                  <a:pt x="44068" y="782198"/>
                </a:cubicBezTo>
                <a:cubicBezTo>
                  <a:pt x="48228" y="796757"/>
                  <a:pt x="46284" y="813944"/>
                  <a:pt x="55085" y="826265"/>
                </a:cubicBezTo>
                <a:cubicBezTo>
                  <a:pt x="79512" y="860463"/>
                  <a:pt x="107524" y="861409"/>
                  <a:pt x="143220" y="870333"/>
                </a:cubicBezTo>
                <a:cubicBezTo>
                  <a:pt x="154237" y="877678"/>
                  <a:pt x="163709" y="888180"/>
                  <a:pt x="176270" y="892367"/>
                </a:cubicBezTo>
                <a:cubicBezTo>
                  <a:pt x="240691" y="913841"/>
                  <a:pt x="295828" y="898524"/>
                  <a:pt x="363557" y="892367"/>
                </a:cubicBezTo>
                <a:lnTo>
                  <a:pt x="418641" y="881350"/>
                </a:lnTo>
                <a:cubicBezTo>
                  <a:pt x="440618" y="877354"/>
                  <a:pt x="463551" y="877397"/>
                  <a:pt x="484742" y="870333"/>
                </a:cubicBezTo>
                <a:cubicBezTo>
                  <a:pt x="497303" y="866146"/>
                  <a:pt x="505623" y="853515"/>
                  <a:pt x="517793" y="848299"/>
                </a:cubicBezTo>
                <a:cubicBezTo>
                  <a:pt x="531710" y="842335"/>
                  <a:pt x="547172" y="840954"/>
                  <a:pt x="561861" y="837282"/>
                </a:cubicBezTo>
                <a:cubicBezTo>
                  <a:pt x="656585" y="774133"/>
                  <a:pt x="536731" y="849848"/>
                  <a:pt x="627962" y="804232"/>
                </a:cubicBezTo>
                <a:cubicBezTo>
                  <a:pt x="713388" y="761518"/>
                  <a:pt x="610988" y="798873"/>
                  <a:pt x="694063" y="771181"/>
                </a:cubicBezTo>
                <a:cubicBezTo>
                  <a:pt x="752821" y="683043"/>
                  <a:pt x="675701" y="789543"/>
                  <a:pt x="749147" y="716097"/>
                </a:cubicBezTo>
                <a:cubicBezTo>
                  <a:pt x="758510" y="706734"/>
                  <a:pt x="760842" y="691317"/>
                  <a:pt x="771181" y="683046"/>
                </a:cubicBezTo>
                <a:cubicBezTo>
                  <a:pt x="780249" y="675791"/>
                  <a:pt x="793845" y="677222"/>
                  <a:pt x="804232" y="672029"/>
                </a:cubicBezTo>
                <a:cubicBezTo>
                  <a:pt x="816075" y="666108"/>
                  <a:pt x="826265" y="657340"/>
                  <a:pt x="837282" y="649996"/>
                </a:cubicBezTo>
                <a:cubicBezTo>
                  <a:pt x="848299" y="635307"/>
                  <a:pt x="856609" y="618127"/>
                  <a:pt x="870333" y="605928"/>
                </a:cubicBezTo>
                <a:cubicBezTo>
                  <a:pt x="890125" y="588335"/>
                  <a:pt x="936434" y="561861"/>
                  <a:pt x="936434" y="561861"/>
                </a:cubicBezTo>
                <a:cubicBezTo>
                  <a:pt x="940106" y="550844"/>
                  <a:pt x="941009" y="538473"/>
                  <a:pt x="947451" y="528810"/>
                </a:cubicBezTo>
                <a:cubicBezTo>
                  <a:pt x="956093" y="515846"/>
                  <a:pt x="970527" y="507728"/>
                  <a:pt x="980501" y="495759"/>
                </a:cubicBezTo>
                <a:cubicBezTo>
                  <a:pt x="988977" y="485587"/>
                  <a:pt x="995190" y="473726"/>
                  <a:pt x="1002535" y="462709"/>
                </a:cubicBezTo>
                <a:cubicBezTo>
                  <a:pt x="998863" y="407625"/>
                  <a:pt x="997615" y="352325"/>
                  <a:pt x="991518" y="297456"/>
                </a:cubicBezTo>
                <a:cubicBezTo>
                  <a:pt x="987050" y="257244"/>
                  <a:pt x="973317" y="262394"/>
                  <a:pt x="947451" y="231355"/>
                </a:cubicBezTo>
                <a:cubicBezTo>
                  <a:pt x="938974" y="221183"/>
                  <a:pt x="931338" y="210147"/>
                  <a:pt x="925417" y="198304"/>
                </a:cubicBezTo>
                <a:cubicBezTo>
                  <a:pt x="920224" y="187917"/>
                  <a:pt x="921530" y="174420"/>
                  <a:pt x="914400" y="165253"/>
                </a:cubicBezTo>
                <a:cubicBezTo>
                  <a:pt x="887629" y="130833"/>
                  <a:pt x="853535" y="98996"/>
                  <a:pt x="815248" y="77118"/>
                </a:cubicBezTo>
                <a:cubicBezTo>
                  <a:pt x="800989" y="68970"/>
                  <a:pt x="785440" y="63233"/>
                  <a:pt x="771181" y="55085"/>
                </a:cubicBezTo>
                <a:cubicBezTo>
                  <a:pt x="759685" y="48516"/>
                  <a:pt x="750300" y="38267"/>
                  <a:pt x="738130" y="33051"/>
                </a:cubicBezTo>
                <a:cubicBezTo>
                  <a:pt x="724213" y="27087"/>
                  <a:pt x="708622" y="26194"/>
                  <a:pt x="694063" y="22034"/>
                </a:cubicBezTo>
                <a:cubicBezTo>
                  <a:pt x="682897" y="18844"/>
                  <a:pt x="672029" y="14689"/>
                  <a:pt x="661012" y="11017"/>
                </a:cubicBezTo>
                <a:cubicBezTo>
                  <a:pt x="569205" y="14689"/>
                  <a:pt x="476949" y="12246"/>
                  <a:pt x="385591" y="22034"/>
                </a:cubicBezTo>
                <a:cubicBezTo>
                  <a:pt x="372426" y="23445"/>
                  <a:pt x="352540" y="44068"/>
                  <a:pt x="352540" y="44068"/>
                </a:cubicBezTo>
              </a:path>
            </a:pathLst>
          </a:custGeom>
          <a:ln w="38100">
            <a:solidFill>
              <a:srgbClr val="7030A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9525" y="2819400"/>
            <a:ext cx="2432777" cy="3416320"/>
          </a:xfrm>
          <a:prstGeom prst="rect">
            <a:avLst/>
          </a:prstGeom>
          <a:noFill/>
        </p:spPr>
        <p:txBody>
          <a:bodyPr wrap="square" rtlCol="0">
            <a:spAutoFit/>
          </a:bodyPr>
          <a:lstStyle/>
          <a:p>
            <a:r>
              <a:rPr lang="en-US" b="1" dirty="0">
                <a:solidFill>
                  <a:schemeClr val="accent2">
                    <a:lumMod val="50000"/>
                  </a:schemeClr>
                </a:solidFill>
                <a:latin typeface="Tempus Sans ITC" pitchFamily="82" charset="0"/>
              </a:rPr>
              <a:t>Close examination here reveals the cells of the thin limb of the loop of </a:t>
            </a:r>
            <a:r>
              <a:rPr lang="en-US" b="1" dirty="0" err="1">
                <a:solidFill>
                  <a:schemeClr val="accent2">
                    <a:lumMod val="50000"/>
                  </a:schemeClr>
                </a:solidFill>
                <a:latin typeface="Tempus Sans ITC" pitchFamily="82" charset="0"/>
              </a:rPr>
              <a:t>Henle</a:t>
            </a:r>
            <a:r>
              <a:rPr lang="en-US" b="1" dirty="0">
                <a:solidFill>
                  <a:schemeClr val="accent2">
                    <a:lumMod val="50000"/>
                  </a:schemeClr>
                </a:solidFill>
                <a:latin typeface="Tempus Sans ITC" pitchFamily="82" charset="0"/>
              </a:rPr>
              <a:t> are slightly thicker than the endothelial cells of the vasa recta.</a:t>
            </a:r>
          </a:p>
          <a:p>
            <a:endParaRPr lang="en-US" sz="1200" b="1" dirty="0">
              <a:solidFill>
                <a:schemeClr val="accent2">
                  <a:lumMod val="50000"/>
                </a:schemeClr>
              </a:solidFill>
              <a:latin typeface="Tempus Sans ITC" pitchFamily="82" charset="0"/>
            </a:endParaRPr>
          </a:p>
          <a:p>
            <a:r>
              <a:rPr lang="en-US" b="1" dirty="0">
                <a:solidFill>
                  <a:schemeClr val="accent2">
                    <a:lumMod val="50000"/>
                  </a:schemeClr>
                </a:solidFill>
                <a:latin typeface="Tempus Sans ITC" pitchFamily="82" charset="0"/>
              </a:rPr>
              <a:t>Can you find a vasa recta that lacks red blood cells?  (advance slide for answer)</a:t>
            </a:r>
          </a:p>
        </p:txBody>
      </p:sp>
      <p:grpSp>
        <p:nvGrpSpPr>
          <p:cNvPr id="13" name="Group 12"/>
          <p:cNvGrpSpPr/>
          <p:nvPr/>
        </p:nvGrpSpPr>
        <p:grpSpPr>
          <a:xfrm>
            <a:off x="2594472" y="2895600"/>
            <a:ext cx="4566491" cy="2323774"/>
            <a:chOff x="2594472" y="2895600"/>
            <a:chExt cx="4566491" cy="2323774"/>
          </a:xfrm>
        </p:grpSpPr>
        <p:sp>
          <p:nvSpPr>
            <p:cNvPr id="7" name="TextBox 6"/>
            <p:cNvSpPr txBox="1"/>
            <p:nvPr/>
          </p:nvSpPr>
          <p:spPr>
            <a:xfrm>
              <a:off x="6422833" y="3352800"/>
              <a:ext cx="738130" cy="369332"/>
            </a:xfrm>
            <a:prstGeom prst="rect">
              <a:avLst/>
            </a:prstGeom>
            <a:noFill/>
          </p:spPr>
          <p:txBody>
            <a:bodyPr wrap="square" rtlCol="0">
              <a:spAutoFit/>
            </a:bodyPr>
            <a:lstStyle/>
            <a:p>
              <a:r>
                <a:rPr lang="en-US" dirty="0"/>
                <a:t>Vasa </a:t>
              </a:r>
            </a:p>
          </p:txBody>
        </p:sp>
        <p:sp>
          <p:nvSpPr>
            <p:cNvPr id="10" name="TextBox 9"/>
            <p:cNvSpPr txBox="1"/>
            <p:nvPr/>
          </p:nvSpPr>
          <p:spPr>
            <a:xfrm rot="19677025">
              <a:off x="5332818" y="2987100"/>
              <a:ext cx="738130" cy="369332"/>
            </a:xfrm>
            <a:prstGeom prst="rect">
              <a:avLst/>
            </a:prstGeom>
            <a:noFill/>
          </p:spPr>
          <p:txBody>
            <a:bodyPr wrap="square" rtlCol="0">
              <a:spAutoFit/>
            </a:bodyPr>
            <a:lstStyle/>
            <a:p>
              <a:r>
                <a:rPr lang="en-US" dirty="0"/>
                <a:t>Loop </a:t>
              </a:r>
            </a:p>
          </p:txBody>
        </p:sp>
        <p:sp>
          <p:nvSpPr>
            <p:cNvPr id="11" name="TextBox 10"/>
            <p:cNvSpPr txBox="1"/>
            <p:nvPr/>
          </p:nvSpPr>
          <p:spPr>
            <a:xfrm>
              <a:off x="3354636" y="4850042"/>
              <a:ext cx="738130" cy="369332"/>
            </a:xfrm>
            <a:prstGeom prst="rect">
              <a:avLst/>
            </a:prstGeom>
            <a:noFill/>
          </p:spPr>
          <p:txBody>
            <a:bodyPr wrap="square" rtlCol="0">
              <a:spAutoFit/>
            </a:bodyPr>
            <a:lstStyle/>
            <a:p>
              <a:r>
                <a:rPr lang="en-US" dirty="0"/>
                <a:t>Vasa </a:t>
              </a:r>
            </a:p>
          </p:txBody>
        </p:sp>
        <p:sp>
          <p:nvSpPr>
            <p:cNvPr id="12" name="TextBox 11"/>
            <p:cNvSpPr txBox="1"/>
            <p:nvPr/>
          </p:nvSpPr>
          <p:spPr>
            <a:xfrm>
              <a:off x="2594472" y="2895600"/>
              <a:ext cx="738130" cy="369332"/>
            </a:xfrm>
            <a:prstGeom prst="rect">
              <a:avLst/>
            </a:prstGeom>
            <a:noFill/>
          </p:spPr>
          <p:txBody>
            <a:bodyPr wrap="square" rtlCol="0">
              <a:spAutoFit/>
            </a:bodyPr>
            <a:lstStyle/>
            <a:p>
              <a:r>
                <a:rPr lang="en-US" dirty="0"/>
                <a:t>Vasa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6477000" cy="646331"/>
          </a:xfrm>
          <a:prstGeom prst="rect">
            <a:avLst/>
          </a:prstGeom>
          <a:noFill/>
        </p:spPr>
        <p:txBody>
          <a:bodyPr wrap="square" lIns="91440" tIns="45720" rIns="91440" bIns="45720">
            <a:spAutoFit/>
          </a:bodyPr>
          <a:lstStyle/>
          <a:p>
            <a:pPr algn="ctr"/>
            <a:r>
              <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Tubules in the deep medulla</a:t>
            </a:r>
          </a:p>
        </p:txBody>
      </p:sp>
      <p:sp>
        <p:nvSpPr>
          <p:cNvPr id="4" name="TextBox 3"/>
          <p:cNvSpPr txBox="1"/>
          <p:nvPr/>
        </p:nvSpPr>
        <p:spPr>
          <a:xfrm>
            <a:off x="2667000" y="2286000"/>
            <a:ext cx="3810000" cy="369332"/>
          </a:xfrm>
          <a:prstGeom prst="rect">
            <a:avLst/>
          </a:prstGeom>
          <a:noFill/>
        </p:spPr>
        <p:txBody>
          <a:bodyPr wrap="square" rtlCol="0">
            <a:spAutoFit/>
          </a:bodyPr>
          <a:lstStyle/>
          <a:p>
            <a:r>
              <a:rPr lang="en-US" dirty="0">
                <a:hlinkClick r:id="rId2"/>
              </a:rPr>
              <a:t>Video showing deep medulla - SL116</a:t>
            </a:r>
            <a:endParaRPr lang="en-US" dirty="0"/>
          </a:p>
        </p:txBody>
      </p:sp>
      <p:sp>
        <p:nvSpPr>
          <p:cNvPr id="5" name="TextBox 4"/>
          <p:cNvSpPr txBox="1"/>
          <p:nvPr/>
        </p:nvSpPr>
        <p:spPr>
          <a:xfrm>
            <a:off x="2209800" y="5638800"/>
            <a:ext cx="4495800" cy="1200329"/>
          </a:xfrm>
          <a:prstGeom prst="rect">
            <a:avLst/>
          </a:prstGeom>
          <a:noFill/>
        </p:spPr>
        <p:txBody>
          <a:bodyPr wrap="square" rtlCol="0">
            <a:spAutoFit/>
          </a:bodyPr>
          <a:lstStyle/>
          <a:p>
            <a:r>
              <a:rPr lang="en-US" dirty="0"/>
              <a:t>Link to </a:t>
            </a:r>
            <a:r>
              <a:rPr lang="en-US" u="sng" dirty="0">
                <a:hlinkClick r:id="rId3"/>
              </a:rPr>
              <a:t>SL 116</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Collecting duct</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Thin limb of the loop of </a:t>
            </a:r>
            <a:r>
              <a:rPr lang="en-US" sz="1200" b="1" dirty="0" err="1">
                <a:solidFill>
                  <a:srgbClr val="002060"/>
                </a:solidFill>
                <a:latin typeface="Georgia" pitchFamily="18" charset="0"/>
                <a:cs typeface="Arial" pitchFamily="34" charset="0"/>
              </a:rPr>
              <a:t>Henle</a:t>
            </a:r>
            <a:endParaRPr lang="en-US" sz="1200" b="1" dirty="0">
              <a:solidFill>
                <a:srgbClr val="002060"/>
              </a:solidFill>
              <a:latin typeface="Georgia" pitchFamily="18" charset="0"/>
              <a:cs typeface="Arial" pitchFamily="34" charset="0"/>
            </a:endParaRP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Vasa recta</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46168"/>
            <a:ext cx="9144000" cy="66018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US" b="1" dirty="0">
                <a:solidFill>
                  <a:srgbClr val="002060"/>
                </a:solidFill>
                <a:latin typeface="Helvetica"/>
                <a:cs typeface="Times New Roman" pitchFamily="18" charset="0"/>
              </a:rPr>
              <a:t>The next set of slides is a quiz for this module.  You should review the structures covered in this module, and try to visualize each of these in light and electron micrographs.</a:t>
            </a:r>
            <a:endParaRPr lang="en-US" sz="900" b="1" dirty="0">
              <a:solidFill>
                <a:srgbClr val="002060"/>
              </a:solidFill>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900" b="1" i="0" u="none" strike="noStrike" cap="none" normalizeH="0" baseline="0" dirty="0">
              <a:ln>
                <a:noFill/>
              </a:ln>
              <a:solidFill>
                <a:srgbClr val="002060"/>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describe the gross anatomical features of the kidneys </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Cortex</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Medulla, including renal pyramid,</a:t>
            </a:r>
            <a:r>
              <a:rPr kumimoji="0" lang="en-US" sz="1200" b="1" i="0" u="none" strike="noStrike" cap="none" normalizeH="0" dirty="0">
                <a:ln>
                  <a:noFill/>
                </a:ln>
                <a:solidFill>
                  <a:srgbClr val="C49500"/>
                </a:solidFill>
                <a:effectLst/>
                <a:latin typeface="Georgia" pitchFamily="18" charset="0"/>
                <a:ea typeface="Times"/>
                <a:cs typeface="Arial" pitchFamily="34" charset="0"/>
              </a:rPr>
              <a:t> renal papilla, renal columns</a:t>
            </a:r>
          </a:p>
          <a:p>
            <a:pPr lvl="1" eaLnBrk="0" fontAlgn="base" hangingPunct="0">
              <a:spcBef>
                <a:spcPct val="0"/>
              </a:spcBef>
              <a:spcAft>
                <a:spcPct val="0"/>
              </a:spcAft>
              <a:buFontTx/>
              <a:buChar char="•"/>
              <a:tabLst>
                <a:tab pos="457200" algn="l"/>
              </a:tabLst>
            </a:pPr>
            <a:r>
              <a:rPr lang="en-US" sz="1200" b="1" baseline="0" dirty="0">
                <a:solidFill>
                  <a:srgbClr val="C49500"/>
                </a:solidFill>
                <a:latin typeface="Georgia" pitchFamily="18" charset="0"/>
                <a:cs typeface="Arial" pitchFamily="34" charset="0"/>
              </a:rPr>
              <a:t>Hilus, sinus, renal pelvis, and major and minor calyces</a:t>
            </a:r>
            <a:endParaRPr kumimoji="0" lang="en-US" sz="1200" b="1" i="0" u="none" strike="noStrike" cap="none" normalizeH="0" baseline="0" dirty="0">
              <a:ln>
                <a:noFill/>
              </a:ln>
              <a:solidFill>
                <a:srgbClr val="C49500"/>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recognize and discriminate between the pars </a:t>
            </a:r>
            <a:r>
              <a:rPr kumimoji="0" lang="en-US" sz="1200" b="1" i="0" u="none" strike="noStrike" cap="none" normalizeH="0" baseline="0" dirty="0" err="1">
                <a:ln>
                  <a:noFill/>
                </a:ln>
                <a:solidFill>
                  <a:srgbClr val="C49500"/>
                </a:solidFill>
                <a:effectLst/>
                <a:latin typeface="Georgia" pitchFamily="18" charset="0"/>
                <a:ea typeface="Times"/>
                <a:cs typeface="Arial" pitchFamily="34" charset="0"/>
              </a:rPr>
              <a:t>convoluta</a:t>
            </a: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 and the pars radiata.</a:t>
            </a:r>
            <a:endParaRPr kumimoji="0" lang="en-US" sz="1200" b="1" i="0" u="none" strike="noStrike" cap="none" normalizeH="0" baseline="0" dirty="0">
              <a:ln>
                <a:noFill/>
              </a:ln>
              <a:solidFill>
                <a:srgbClr val="C49500"/>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diagram blood circulation through the kidneys, and identify the major</a:t>
            </a:r>
            <a:r>
              <a:rPr kumimoji="0" lang="en-US" sz="1200" b="1" i="0" u="none" strike="noStrike" cap="none" normalizeH="0" dirty="0">
                <a:ln>
                  <a:noFill/>
                </a:ln>
                <a:solidFill>
                  <a:srgbClr val="C49500"/>
                </a:solidFill>
                <a:effectLst/>
                <a:latin typeface="Georgia" pitchFamily="18" charset="0"/>
                <a:ea typeface="Times"/>
                <a:cs typeface="Arial" pitchFamily="34" charset="0"/>
              </a:rPr>
              <a:t> renal vessels on a histological section:</a:t>
            </a:r>
          </a:p>
          <a:p>
            <a:pPr lvl="1" eaLnBrk="0" fontAlgn="base" hangingPunct="0">
              <a:spcBef>
                <a:spcPct val="0"/>
              </a:spcBef>
              <a:spcAft>
                <a:spcPct val="0"/>
              </a:spcAft>
              <a:buFontTx/>
              <a:buChar char="•"/>
              <a:tabLst>
                <a:tab pos="457200" algn="l"/>
              </a:tabLst>
            </a:pPr>
            <a:r>
              <a:rPr lang="en-US" sz="1200" b="1" baseline="0" dirty="0">
                <a:solidFill>
                  <a:srgbClr val="C49500"/>
                </a:solidFill>
                <a:latin typeface="Georgia" pitchFamily="18" charset="0"/>
                <a:ea typeface="Times"/>
                <a:cs typeface="Arial" pitchFamily="34" charset="0"/>
              </a:rPr>
              <a:t>Renal</a:t>
            </a:r>
            <a:r>
              <a:rPr lang="en-US" sz="1200" b="1" dirty="0">
                <a:solidFill>
                  <a:srgbClr val="C49500"/>
                </a:solidFill>
                <a:latin typeface="Georgia" pitchFamily="18" charset="0"/>
                <a:ea typeface="Times"/>
                <a:cs typeface="Arial" pitchFamily="34" charset="0"/>
              </a:rPr>
              <a:t> artery and vein</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Interlobar</a:t>
            </a:r>
            <a:r>
              <a:rPr kumimoji="0" lang="en-US" sz="1200" b="1" i="0" u="none" strike="noStrike" cap="none" normalizeH="0" dirty="0">
                <a:ln>
                  <a:noFill/>
                </a:ln>
                <a:solidFill>
                  <a:srgbClr val="C49500"/>
                </a:solidFill>
                <a:effectLst/>
                <a:latin typeface="Georgia" pitchFamily="18" charset="0"/>
                <a:ea typeface="Times"/>
                <a:cs typeface="Arial" pitchFamily="34" charset="0"/>
              </a:rPr>
              <a:t> artery and vein</a:t>
            </a:r>
          </a:p>
          <a:p>
            <a:pPr lvl="1" eaLnBrk="0" fontAlgn="base" hangingPunct="0">
              <a:spcBef>
                <a:spcPct val="0"/>
              </a:spcBef>
              <a:spcAft>
                <a:spcPct val="0"/>
              </a:spcAft>
              <a:buFontTx/>
              <a:buChar char="•"/>
              <a:tabLst>
                <a:tab pos="457200" algn="l"/>
              </a:tabLst>
            </a:pPr>
            <a:r>
              <a:rPr lang="en-US" sz="1200" b="1" baseline="0" dirty="0">
                <a:solidFill>
                  <a:srgbClr val="C49500"/>
                </a:solidFill>
                <a:latin typeface="Georgia" pitchFamily="18" charset="0"/>
                <a:ea typeface="Times"/>
                <a:cs typeface="Arial" pitchFamily="34" charset="0"/>
              </a:rPr>
              <a:t>Arcuate</a:t>
            </a:r>
            <a:r>
              <a:rPr lang="en-US" sz="1200" b="1" dirty="0">
                <a:solidFill>
                  <a:srgbClr val="C49500"/>
                </a:solidFill>
                <a:latin typeface="Georgia" pitchFamily="18" charset="0"/>
                <a:ea typeface="Times"/>
                <a:cs typeface="Arial" pitchFamily="34" charset="0"/>
              </a:rPr>
              <a:t> artery and vein</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Interlobular artery</a:t>
            </a:r>
            <a:r>
              <a:rPr kumimoji="0" lang="en-US" sz="1200" b="1" i="0" u="none" strike="noStrike" cap="none" normalizeH="0" dirty="0">
                <a:ln>
                  <a:noFill/>
                </a:ln>
                <a:solidFill>
                  <a:srgbClr val="C49500"/>
                </a:solidFill>
                <a:effectLst/>
                <a:latin typeface="Georgia" pitchFamily="18" charset="0"/>
                <a:ea typeface="Times"/>
                <a:cs typeface="Arial" pitchFamily="34" charset="0"/>
              </a:rPr>
              <a:t> and vein</a:t>
            </a:r>
          </a:p>
          <a:p>
            <a:pPr lvl="1" eaLnBrk="0" fontAlgn="base" hangingPunct="0">
              <a:spcBef>
                <a:spcPct val="0"/>
              </a:spcBef>
              <a:spcAft>
                <a:spcPct val="0"/>
              </a:spcAft>
              <a:buFontTx/>
              <a:buChar char="•"/>
              <a:tabLst>
                <a:tab pos="457200" algn="l"/>
              </a:tabLst>
            </a:pPr>
            <a:r>
              <a:rPr lang="en-US" sz="1200" b="1" baseline="0" dirty="0">
                <a:solidFill>
                  <a:srgbClr val="C49500"/>
                </a:solidFill>
                <a:latin typeface="Georgia" pitchFamily="18" charset="0"/>
                <a:ea typeface="Times"/>
                <a:cs typeface="Arial" pitchFamily="34" charset="0"/>
              </a:rPr>
              <a:t>Afferent</a:t>
            </a:r>
            <a:r>
              <a:rPr lang="en-US" sz="1200" b="1" dirty="0">
                <a:solidFill>
                  <a:srgbClr val="C49500"/>
                </a:solidFill>
                <a:latin typeface="Georgia" pitchFamily="18" charset="0"/>
                <a:ea typeface="Times"/>
                <a:cs typeface="Arial" pitchFamily="34" charset="0"/>
              </a:rPr>
              <a:t> arteriole, glomerulus, efferent arteriole</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Peritubular</a:t>
            </a:r>
            <a:r>
              <a:rPr kumimoji="0" lang="en-US" sz="1200" b="1" i="0" u="none" strike="noStrike" cap="none" normalizeH="0" dirty="0">
                <a:ln>
                  <a:noFill/>
                </a:ln>
                <a:solidFill>
                  <a:srgbClr val="002060"/>
                </a:solidFill>
                <a:effectLst/>
                <a:latin typeface="Georgia" pitchFamily="18" charset="0"/>
                <a:ea typeface="Times"/>
                <a:cs typeface="Arial" pitchFamily="34" charset="0"/>
              </a:rPr>
              <a:t> capillaries and vasa recta</a:t>
            </a: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a:t>
            </a:r>
            <a:endParaRPr kumimoji="0" lang="en-US" sz="1200" b="1" i="0" u="none" strike="noStrike" cap="none" normalizeH="0" baseline="0" dirty="0">
              <a:ln>
                <a:noFill/>
              </a:ln>
              <a:solidFill>
                <a:srgbClr val="002060"/>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distinguish, at both the light and electron microscopic level, </a:t>
            </a:r>
            <a:r>
              <a:rPr lang="en-US" sz="1200" b="1" dirty="0">
                <a:solidFill>
                  <a:srgbClr val="002060"/>
                </a:solidFill>
                <a:latin typeface="Georgia" pitchFamily="18" charset="0"/>
                <a:ea typeface="Times"/>
                <a:cs typeface="Arial" pitchFamily="34" charset="0"/>
              </a:rPr>
              <a:t>each of the following renal tubular structures:</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proximal convoluted tubule</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thick</a:t>
            </a:r>
            <a:r>
              <a:rPr kumimoji="0" lang="en-US" sz="1200" b="1" i="0" u="none" strike="noStrike" cap="none" normalizeH="0" dirty="0">
                <a:ln>
                  <a:noFill/>
                </a:ln>
                <a:solidFill>
                  <a:srgbClr val="002060"/>
                </a:solidFill>
                <a:effectLst/>
                <a:latin typeface="Georgia" pitchFamily="18" charset="0"/>
                <a:ea typeface="Times"/>
                <a:cs typeface="Arial" pitchFamily="34" charset="0"/>
              </a:rPr>
              <a:t> descending limb of the loop of Henle</a:t>
            </a:r>
          </a:p>
          <a:p>
            <a:pPr lvl="1" eaLnBrk="0" fontAlgn="base" hangingPunct="0">
              <a:spcBef>
                <a:spcPct val="0"/>
              </a:spcBef>
              <a:spcAft>
                <a:spcPct val="0"/>
              </a:spcAft>
              <a:buFontTx/>
              <a:buChar char="•"/>
              <a:tabLst>
                <a:tab pos="457200" algn="l"/>
              </a:tabLst>
            </a:pPr>
            <a:r>
              <a:rPr lang="en-US" sz="1200" b="1" baseline="0" dirty="0">
                <a:solidFill>
                  <a:srgbClr val="002060"/>
                </a:solidFill>
                <a:latin typeface="Georgia" pitchFamily="18" charset="0"/>
                <a:ea typeface="Times"/>
                <a:cs typeface="Arial" pitchFamily="34" charset="0"/>
              </a:rPr>
              <a:t>thin</a:t>
            </a:r>
            <a:r>
              <a:rPr lang="en-US" sz="1200" b="1" dirty="0">
                <a:solidFill>
                  <a:srgbClr val="002060"/>
                </a:solidFill>
                <a:latin typeface="Georgia" pitchFamily="18" charset="0"/>
                <a:ea typeface="Times"/>
                <a:cs typeface="Arial" pitchFamily="34" charset="0"/>
              </a:rPr>
              <a:t> limb of the loop of Henle</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thick</a:t>
            </a:r>
            <a:r>
              <a:rPr kumimoji="0" lang="en-US" sz="1200" b="1" i="0" u="none" strike="noStrike" cap="none" normalizeH="0" dirty="0">
                <a:ln>
                  <a:noFill/>
                </a:ln>
                <a:solidFill>
                  <a:srgbClr val="002060"/>
                </a:solidFill>
                <a:effectLst/>
                <a:latin typeface="Georgia" pitchFamily="18" charset="0"/>
                <a:ea typeface="Times"/>
                <a:cs typeface="Arial" pitchFamily="34" charset="0"/>
              </a:rPr>
              <a:t> ascending limb of the loop of Henle</a:t>
            </a:r>
            <a:endParaRPr kumimoji="0" lang="en-US" sz="1200" b="1" i="0" u="none" strike="noStrike" cap="none" normalizeH="0" baseline="0" dirty="0">
              <a:ln>
                <a:noFill/>
              </a:ln>
              <a:solidFill>
                <a:srgbClr val="002060"/>
              </a:solidFill>
              <a:effectLst/>
              <a:latin typeface="Georgia" pitchFamily="18" charset="0"/>
              <a:ea typeface="Times"/>
              <a:cs typeface="Arial" pitchFamily="34" charset="0"/>
            </a:endParaRP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002060"/>
                </a:solidFill>
                <a:effectLst/>
                <a:latin typeface="Georgia" pitchFamily="18" charset="0"/>
                <a:ea typeface="Times"/>
                <a:cs typeface="Arial" pitchFamily="34" charset="0"/>
              </a:rPr>
              <a:t>distal convoluted tubules</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ea typeface="Times"/>
                <a:cs typeface="Arial" pitchFamily="34" charset="0"/>
              </a:rPr>
              <a:t>collecting (connecting) ducts, papillary ducts</a:t>
            </a:r>
            <a:endParaRPr kumimoji="0" lang="en-US" sz="1200" b="1" i="0" u="none" strike="noStrike" cap="none" normalizeH="0" baseline="0" dirty="0">
              <a:ln>
                <a:noFill/>
              </a:ln>
              <a:solidFill>
                <a:srgbClr val="002060"/>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Identify glomeruli at the light microscopic level, as well as identify each of the following</a:t>
            </a:r>
            <a:r>
              <a:rPr kumimoji="0" lang="en-US" sz="1200" b="1" i="0" u="none" strike="noStrike" cap="none" normalizeH="0" dirty="0">
                <a:ln>
                  <a:noFill/>
                </a:ln>
                <a:solidFill>
                  <a:srgbClr val="C49500"/>
                </a:solidFill>
                <a:effectLst/>
                <a:latin typeface="Georgia" pitchFamily="18" charset="0"/>
                <a:ea typeface="Times"/>
                <a:cs typeface="Arial" pitchFamily="34" charset="0"/>
              </a:rPr>
              <a:t> in an electron micrograph:</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endothelial cells</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podocytes, including their </a:t>
            </a:r>
            <a:r>
              <a:rPr lang="en-US" sz="1200" b="1" dirty="0">
                <a:solidFill>
                  <a:srgbClr val="C49500"/>
                </a:solidFill>
                <a:latin typeface="Georgia" pitchFamily="18" charset="0"/>
                <a:ea typeface="Times"/>
                <a:cs typeface="Arial" pitchFamily="34" charset="0"/>
              </a:rPr>
              <a:t>primary and secondary </a:t>
            </a: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pedicels (foot processes)</a:t>
            </a:r>
            <a:r>
              <a:rPr kumimoji="0" lang="en-US" sz="1200" b="1" i="0" u="none" strike="noStrike" cap="none" normalizeH="0" dirty="0">
                <a:ln>
                  <a:noFill/>
                </a:ln>
                <a:solidFill>
                  <a:srgbClr val="C49500"/>
                </a:solidFill>
                <a:effectLst/>
                <a:latin typeface="Georgia" pitchFamily="18" charset="0"/>
                <a:ea typeface="Times"/>
                <a:cs typeface="Arial" pitchFamily="34" charset="0"/>
              </a:rPr>
              <a:t> </a:t>
            </a:r>
          </a:p>
          <a:p>
            <a:pPr lvl="1" eaLnBrk="0" fontAlgn="base" hangingPunct="0">
              <a:spcBef>
                <a:spcPct val="0"/>
              </a:spcBef>
              <a:spcAft>
                <a:spcPct val="0"/>
              </a:spcAft>
              <a:buFontTx/>
              <a:buChar char="•"/>
              <a:tabLst>
                <a:tab pos="457200" algn="l"/>
              </a:tabLst>
            </a:pPr>
            <a:r>
              <a:rPr lang="en-US" sz="1200" b="1" baseline="0" dirty="0">
                <a:solidFill>
                  <a:srgbClr val="C49500"/>
                </a:solidFill>
                <a:latin typeface="Georgia" pitchFamily="18" charset="0"/>
                <a:ea typeface="Times"/>
                <a:cs typeface="Arial" pitchFamily="34" charset="0"/>
              </a:rPr>
              <a:t>filtration slits</a:t>
            </a:r>
            <a:endParaRPr kumimoji="0" lang="en-US" sz="1200" b="1" i="0" u="none" strike="noStrike" cap="none" normalizeH="0" baseline="0" dirty="0">
              <a:ln>
                <a:noFill/>
              </a:ln>
              <a:solidFill>
                <a:srgbClr val="C49500"/>
              </a:solidFill>
              <a:effectLst/>
              <a:latin typeface="Georgia" pitchFamily="18" charset="0"/>
              <a:ea typeface="Times"/>
              <a:cs typeface="Arial" pitchFamily="34" charset="0"/>
            </a:endParaRPr>
          </a:p>
          <a:p>
            <a:pPr lvl="1" eaLnBrk="0" fontAlgn="base" hangingPunct="0">
              <a:spcBef>
                <a:spcPct val="0"/>
              </a:spcBef>
              <a:spcAft>
                <a:spcPct val="0"/>
              </a:spcAft>
              <a:buFontTx/>
              <a:buChar char="•"/>
              <a:tabLst>
                <a:tab pos="457200" algn="l"/>
              </a:tabLst>
            </a:pPr>
            <a:r>
              <a:rPr lang="en-US" sz="1200" b="1" dirty="0">
                <a:solidFill>
                  <a:srgbClr val="C49500"/>
                </a:solidFill>
                <a:latin typeface="Georgia" pitchFamily="18" charset="0"/>
                <a:ea typeface="Times"/>
                <a:cs typeface="Arial" pitchFamily="34" charset="0"/>
              </a:rPr>
              <a:t>parietal epithelium</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lamina densa</a:t>
            </a:r>
          </a:p>
          <a:p>
            <a:pPr lvl="1" eaLnBrk="0" fontAlgn="base" hangingPunct="0">
              <a:spcBef>
                <a:spcPct val="0"/>
              </a:spcBef>
              <a:spcAft>
                <a:spcPct val="0"/>
              </a:spcAft>
              <a:buFontTx/>
              <a:buChar char="•"/>
              <a:tabLst>
                <a:tab pos="457200" algn="l"/>
              </a:tabLst>
            </a:pPr>
            <a:r>
              <a:rPr lang="en-US" sz="1200" b="1" dirty="0">
                <a:solidFill>
                  <a:srgbClr val="C49500"/>
                </a:solidFill>
                <a:latin typeface="Georgia" pitchFamily="18" charset="0"/>
                <a:ea typeface="Times"/>
                <a:cs typeface="Arial" pitchFamily="34" charset="0"/>
              </a:rPr>
              <a:t>mesangial cells</a:t>
            </a:r>
          </a:p>
          <a:p>
            <a:pPr lvl="1" eaLnBrk="0" fontAlgn="base" hangingPunct="0">
              <a:spcBef>
                <a:spcPct val="0"/>
              </a:spcBef>
              <a:spcAft>
                <a:spcPct val="0"/>
              </a:spcAft>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blood</a:t>
            </a:r>
            <a:r>
              <a:rPr kumimoji="0" lang="en-US" sz="1200" b="1" i="0" u="none" strike="noStrike" cap="none" normalizeH="0" dirty="0">
                <a:ln>
                  <a:noFill/>
                </a:ln>
                <a:solidFill>
                  <a:srgbClr val="C49500"/>
                </a:solidFill>
                <a:effectLst/>
                <a:latin typeface="Georgia" pitchFamily="18" charset="0"/>
                <a:ea typeface="Times"/>
                <a:cs typeface="Arial" pitchFamily="34" charset="0"/>
              </a:rPr>
              <a:t> space</a:t>
            </a:r>
          </a:p>
          <a:p>
            <a:pPr lvl="1" eaLnBrk="0" fontAlgn="base" hangingPunct="0">
              <a:spcBef>
                <a:spcPct val="0"/>
              </a:spcBef>
              <a:spcAft>
                <a:spcPct val="0"/>
              </a:spcAft>
              <a:buFontTx/>
              <a:buChar char="•"/>
              <a:tabLst>
                <a:tab pos="457200" algn="l"/>
              </a:tabLst>
            </a:pPr>
            <a:r>
              <a:rPr lang="en-US" sz="1200" b="1" baseline="0" dirty="0">
                <a:solidFill>
                  <a:srgbClr val="C49500"/>
                </a:solidFill>
                <a:latin typeface="Georgia" pitchFamily="18" charset="0"/>
                <a:ea typeface="Times"/>
                <a:cs typeface="Arial" pitchFamily="34" charset="0"/>
              </a:rPr>
              <a:t>urinary</a:t>
            </a:r>
            <a:r>
              <a:rPr lang="en-US" sz="1200" b="1" dirty="0">
                <a:solidFill>
                  <a:srgbClr val="C49500"/>
                </a:solidFill>
                <a:latin typeface="Georgia" pitchFamily="18" charset="0"/>
                <a:ea typeface="Times"/>
                <a:cs typeface="Arial" pitchFamily="34" charset="0"/>
              </a:rPr>
              <a:t> space</a:t>
            </a: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a:t>
            </a:r>
            <a:endParaRPr kumimoji="0" lang="en-US" sz="1200" b="1" i="0" u="none" strike="noStrike" cap="none" normalizeH="0" baseline="0" dirty="0">
              <a:ln>
                <a:noFill/>
              </a:ln>
              <a:solidFill>
                <a:srgbClr val="C49500"/>
              </a:solidFill>
              <a:effectLst/>
              <a:latin typeface="Georgia"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Identify a juxtaglomerular apparatus,</a:t>
            </a:r>
            <a:r>
              <a:rPr kumimoji="0" lang="en-US" sz="1200" b="1" i="0" u="none" strike="noStrike" cap="none" normalizeH="0" dirty="0">
                <a:ln>
                  <a:noFill/>
                </a:ln>
                <a:solidFill>
                  <a:srgbClr val="C49500"/>
                </a:solidFill>
                <a:effectLst/>
                <a:latin typeface="Georgia" pitchFamily="18" charset="0"/>
                <a:ea typeface="Times"/>
                <a:cs typeface="Arial" pitchFamily="34" charset="0"/>
              </a:rPr>
              <a:t> including the macula densa and </a:t>
            </a:r>
            <a:r>
              <a:rPr kumimoji="0" lang="en-US" sz="1200" b="1" i="0" u="none" strike="noStrike" cap="none" normalizeH="0" baseline="0" dirty="0">
                <a:ln>
                  <a:noFill/>
                </a:ln>
                <a:solidFill>
                  <a:srgbClr val="C49500"/>
                </a:solidFill>
                <a:effectLst/>
                <a:latin typeface="Georgia" pitchFamily="18" charset="0"/>
                <a:ea typeface="Times"/>
                <a:cs typeface="Arial" pitchFamily="34" charset="0"/>
              </a:rPr>
              <a:t>juxtaglomerular cells</a:t>
            </a:r>
            <a:endParaRPr kumimoji="0" lang="en-US" sz="1200" b="1" i="0" u="none" strike="noStrike" cap="none" normalizeH="0" baseline="0" dirty="0">
              <a:ln>
                <a:noFill/>
              </a:ln>
              <a:solidFill>
                <a:srgbClr val="C49500"/>
              </a:solidFill>
              <a:effectLst/>
              <a:latin typeface="Georgia" pitchFamily="18"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descr="Slide6.JPG"/>
          <p:cNvPicPr>
            <a:picLocks noChangeAspect="1"/>
          </p:cNvPicPr>
          <p:nvPr/>
        </p:nvPicPr>
        <p:blipFill>
          <a:blip r:embed="rId2" cstate="print"/>
          <a:srcRect/>
          <a:stretch>
            <a:fillRect/>
          </a:stretch>
        </p:blipFill>
        <p:spPr bwMode="auto">
          <a:xfrm>
            <a:off x="4380173" y="1981200"/>
            <a:ext cx="4763827" cy="4724400"/>
          </a:xfrm>
          <a:prstGeom prst="rect">
            <a:avLst/>
          </a:prstGeom>
          <a:noFill/>
          <a:ln w="9525">
            <a:noFill/>
            <a:miter lim="800000"/>
            <a:headEnd/>
            <a:tailEnd/>
          </a:ln>
        </p:spPr>
      </p:pic>
      <p:sp>
        <p:nvSpPr>
          <p:cNvPr id="6" name="Rectangle 5"/>
          <p:cNvSpPr/>
          <p:nvPr/>
        </p:nvSpPr>
        <p:spPr>
          <a:xfrm>
            <a:off x="228600" y="0"/>
            <a:ext cx="8441419" cy="1200329"/>
          </a:xfrm>
          <a:prstGeom prst="rect">
            <a:avLst/>
          </a:prstGeom>
          <a:noFill/>
        </p:spPr>
        <p:txBody>
          <a:bodyPr wrap="square" lIns="91440" tIns="45720" rIns="91440" bIns="45720">
            <a:spAutoFit/>
          </a:bodyPr>
          <a:lstStyle/>
          <a:p>
            <a:pPr algn="ctr"/>
            <a:r>
              <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Overview of the microscopic anatomy OF THE kidney</a:t>
            </a:r>
          </a:p>
        </p:txBody>
      </p:sp>
      <p:sp>
        <p:nvSpPr>
          <p:cNvPr id="10" name="TextBox 9"/>
          <p:cNvSpPr txBox="1"/>
          <p:nvPr/>
        </p:nvSpPr>
        <p:spPr>
          <a:xfrm>
            <a:off x="0" y="1126153"/>
            <a:ext cx="8915400" cy="4278094"/>
          </a:xfrm>
          <a:prstGeom prst="rect">
            <a:avLst/>
          </a:prstGeom>
          <a:noFill/>
        </p:spPr>
        <p:txBody>
          <a:bodyPr wrap="square" rtlCol="0">
            <a:spAutoFit/>
          </a:bodyPr>
          <a:lstStyle/>
          <a:p>
            <a:r>
              <a:rPr lang="en-US" sz="2400" b="1" dirty="0">
                <a:solidFill>
                  <a:schemeClr val="accent3">
                    <a:lumMod val="50000"/>
                  </a:schemeClr>
                </a:solidFill>
              </a:rPr>
              <a:t>Remind yourself of the parts of the </a:t>
            </a:r>
            <a:r>
              <a:rPr lang="en-US" sz="2400" b="1" dirty="0" err="1">
                <a:solidFill>
                  <a:schemeClr val="accent3">
                    <a:lumMod val="50000"/>
                  </a:schemeClr>
                </a:solidFill>
              </a:rPr>
              <a:t>nephron</a:t>
            </a:r>
            <a:r>
              <a:rPr lang="en-US" sz="2400" b="1" dirty="0">
                <a:solidFill>
                  <a:schemeClr val="accent3">
                    <a:lumMod val="50000"/>
                  </a:schemeClr>
                </a:solidFill>
              </a:rPr>
              <a:t>.  We will cover all of these except for the renal corpuscle, which will be the focus of the next module:</a:t>
            </a:r>
          </a:p>
          <a:p>
            <a:pPr marL="225425" indent="-225425">
              <a:buFont typeface="Arial" pitchFamily="34" charset="0"/>
              <a:buChar char="•"/>
            </a:pPr>
            <a:r>
              <a:rPr lang="en-US" sz="2000" b="1" dirty="0">
                <a:solidFill>
                  <a:srgbClr val="A8A400"/>
                </a:solidFill>
              </a:rPr>
              <a:t>renal corpuscle</a:t>
            </a:r>
          </a:p>
          <a:p>
            <a:pPr marL="225425" indent="-225425">
              <a:buFont typeface="Arial" pitchFamily="34" charset="0"/>
              <a:buChar char="•"/>
            </a:pPr>
            <a:r>
              <a:rPr lang="en-US" sz="2000" b="1" dirty="0">
                <a:solidFill>
                  <a:srgbClr val="A8A400"/>
                </a:solidFill>
              </a:rPr>
              <a:t>proximal convoluted tubule (PCT)</a:t>
            </a:r>
          </a:p>
          <a:p>
            <a:pPr marL="225425" indent="-225425">
              <a:buFont typeface="Arial" pitchFamily="34" charset="0"/>
              <a:buChar char="•"/>
            </a:pPr>
            <a:r>
              <a:rPr lang="en-US" sz="2000" b="1" dirty="0">
                <a:solidFill>
                  <a:srgbClr val="A8A400"/>
                </a:solidFill>
              </a:rPr>
              <a:t>loop of </a:t>
            </a:r>
            <a:r>
              <a:rPr lang="en-US" sz="2000" b="1" dirty="0" err="1">
                <a:solidFill>
                  <a:srgbClr val="A8A400"/>
                </a:solidFill>
              </a:rPr>
              <a:t>Henle</a:t>
            </a:r>
            <a:endParaRPr lang="en-US" sz="2000" b="1" dirty="0">
              <a:solidFill>
                <a:srgbClr val="A8A400"/>
              </a:solidFill>
            </a:endParaRPr>
          </a:p>
          <a:p>
            <a:pPr marL="682625" lvl="1" indent="-225425">
              <a:buFont typeface="Arial" pitchFamily="34" charset="0"/>
              <a:buChar char="•"/>
            </a:pPr>
            <a:r>
              <a:rPr lang="en-US" sz="2000" b="1" dirty="0">
                <a:solidFill>
                  <a:srgbClr val="A8A400"/>
                </a:solidFill>
              </a:rPr>
              <a:t>thick descending limb</a:t>
            </a:r>
          </a:p>
          <a:p>
            <a:pPr marL="682625" lvl="1" indent="-225425">
              <a:buFont typeface="Arial" pitchFamily="34" charset="0"/>
              <a:buChar char="•"/>
            </a:pPr>
            <a:r>
              <a:rPr lang="en-US" sz="2000" b="1" dirty="0">
                <a:solidFill>
                  <a:srgbClr val="A8A400"/>
                </a:solidFill>
              </a:rPr>
              <a:t>thin limb</a:t>
            </a:r>
          </a:p>
          <a:p>
            <a:pPr marL="1139825" lvl="2" indent="-225425">
              <a:buFont typeface="Arial" pitchFamily="34" charset="0"/>
              <a:buChar char="•"/>
            </a:pPr>
            <a:r>
              <a:rPr lang="en-US" sz="2000" b="1" dirty="0">
                <a:solidFill>
                  <a:srgbClr val="A8A400"/>
                </a:solidFill>
              </a:rPr>
              <a:t>descending thin limb</a:t>
            </a:r>
          </a:p>
          <a:p>
            <a:pPr marL="1139825" lvl="2" indent="-225425">
              <a:buFont typeface="Arial" pitchFamily="34" charset="0"/>
              <a:buChar char="•"/>
            </a:pPr>
            <a:r>
              <a:rPr lang="en-US" sz="2000" b="1" dirty="0">
                <a:solidFill>
                  <a:srgbClr val="A8A400"/>
                </a:solidFill>
              </a:rPr>
              <a:t>ascending thin limb</a:t>
            </a:r>
          </a:p>
          <a:p>
            <a:pPr marL="682625" lvl="1" indent="-225425">
              <a:buFont typeface="Arial" pitchFamily="34" charset="0"/>
              <a:buChar char="•"/>
            </a:pPr>
            <a:r>
              <a:rPr lang="en-US" sz="2000" b="1" dirty="0">
                <a:solidFill>
                  <a:srgbClr val="A8A400"/>
                </a:solidFill>
              </a:rPr>
              <a:t>thick ascending limb</a:t>
            </a:r>
          </a:p>
          <a:p>
            <a:pPr marL="225425" lvl="1" indent="-225425">
              <a:buFont typeface="Arial" pitchFamily="34" charset="0"/>
              <a:buChar char="•"/>
            </a:pPr>
            <a:r>
              <a:rPr lang="en-US" sz="2000" b="1" dirty="0">
                <a:solidFill>
                  <a:srgbClr val="A8A400"/>
                </a:solidFill>
              </a:rPr>
              <a:t>distal convoluted tubule (DCT)</a:t>
            </a:r>
          </a:p>
          <a:p>
            <a:pPr marL="225425" lvl="1" indent="-225425">
              <a:buFont typeface="Arial" pitchFamily="34" charset="0"/>
              <a:buChar char="•"/>
            </a:pPr>
            <a:r>
              <a:rPr lang="en-US" sz="2000" b="1" dirty="0">
                <a:solidFill>
                  <a:srgbClr val="A8A400"/>
                </a:solidFill>
              </a:rPr>
              <a:t>collecting duct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xcretory_6_557.jpg"/>
          <p:cNvPicPr>
            <a:picLocks noChangeAspect="1"/>
          </p:cNvPicPr>
          <p:nvPr/>
        </p:nvPicPr>
        <p:blipFill>
          <a:blip r:embed="rId2" cstate="print"/>
          <a:stretch>
            <a:fillRect/>
          </a:stretch>
        </p:blipFill>
        <p:spPr>
          <a:xfrm>
            <a:off x="2133600" y="878910"/>
            <a:ext cx="4876800" cy="5979090"/>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1-6. (advance slide for answers)</a:t>
            </a:r>
          </a:p>
        </p:txBody>
      </p:sp>
      <p:sp>
        <p:nvSpPr>
          <p:cNvPr id="4" name="Rectangle 3"/>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xcretory_6_557.jpg"/>
          <p:cNvPicPr>
            <a:picLocks noChangeAspect="1"/>
          </p:cNvPicPr>
          <p:nvPr/>
        </p:nvPicPr>
        <p:blipFill>
          <a:blip r:embed="rId2" cstate="print"/>
          <a:stretch>
            <a:fillRect/>
          </a:stretch>
        </p:blipFill>
        <p:spPr>
          <a:xfrm>
            <a:off x="228600" y="914401"/>
            <a:ext cx="4847852" cy="5943600"/>
          </a:xfrm>
          <a:prstGeom prst="rect">
            <a:avLst/>
          </a:prstGeom>
        </p:spPr>
      </p:pic>
      <p:pic>
        <p:nvPicPr>
          <p:cNvPr id="3" name="Picture 2" descr="lExcretory_6A_591.jpg"/>
          <p:cNvPicPr>
            <a:picLocks noChangeAspect="1"/>
          </p:cNvPicPr>
          <p:nvPr/>
        </p:nvPicPr>
        <p:blipFill>
          <a:blip r:embed="rId3" cstate="print"/>
          <a:stretch>
            <a:fillRect/>
          </a:stretch>
        </p:blipFill>
        <p:spPr>
          <a:xfrm>
            <a:off x="5076452" y="906425"/>
            <a:ext cx="3927640" cy="5951576"/>
          </a:xfrm>
          <a:prstGeom prst="rect">
            <a:avLst/>
          </a:prstGeom>
        </p:spPr>
      </p:pic>
      <p:sp>
        <p:nvSpPr>
          <p:cNvPr id="4" name="Rectangle 3"/>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xcretory_7_558.jpg"/>
          <p:cNvPicPr>
            <a:picLocks noChangeAspect="1"/>
          </p:cNvPicPr>
          <p:nvPr/>
        </p:nvPicPr>
        <p:blipFill>
          <a:blip r:embed="rId2" cstate="print"/>
          <a:stretch>
            <a:fillRect/>
          </a:stretch>
        </p:blipFill>
        <p:spPr>
          <a:xfrm>
            <a:off x="1981200" y="955893"/>
            <a:ext cx="4800600" cy="5902107"/>
          </a:xfrm>
          <a:prstGeom prst="rect">
            <a:avLst/>
          </a:prstGeom>
        </p:spPr>
      </p:pic>
      <p:sp>
        <p:nvSpPr>
          <p:cNvPr id="3" name="TextBox 2"/>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1-4. (advance slide for answers)</a:t>
            </a:r>
          </a:p>
        </p:txBody>
      </p:sp>
      <p:sp>
        <p:nvSpPr>
          <p:cNvPr id="6" name="Rectangle 5"/>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xcretory_7_558.jpg"/>
          <p:cNvPicPr>
            <a:picLocks noChangeAspect="1"/>
          </p:cNvPicPr>
          <p:nvPr/>
        </p:nvPicPr>
        <p:blipFill>
          <a:blip r:embed="rId2" cstate="print"/>
          <a:stretch>
            <a:fillRect/>
          </a:stretch>
        </p:blipFill>
        <p:spPr>
          <a:xfrm>
            <a:off x="609600" y="701938"/>
            <a:ext cx="4419600" cy="5433686"/>
          </a:xfrm>
          <a:prstGeom prst="rect">
            <a:avLst/>
          </a:prstGeom>
        </p:spPr>
      </p:pic>
      <p:pic>
        <p:nvPicPr>
          <p:cNvPr id="3" name="Picture 2" descr="lExcretory_7A_592.jpg"/>
          <p:cNvPicPr>
            <a:picLocks noChangeAspect="1"/>
          </p:cNvPicPr>
          <p:nvPr/>
        </p:nvPicPr>
        <p:blipFill>
          <a:blip r:embed="rId3" cstate="print"/>
          <a:stretch>
            <a:fillRect/>
          </a:stretch>
        </p:blipFill>
        <p:spPr>
          <a:xfrm>
            <a:off x="5181600" y="722376"/>
            <a:ext cx="3572256" cy="5413248"/>
          </a:xfrm>
          <a:prstGeom prst="rect">
            <a:avLst/>
          </a:prstGeom>
        </p:spPr>
      </p:pic>
      <p:sp>
        <p:nvSpPr>
          <p:cNvPr id="5" name="Rectangle 4"/>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3" name="TextBox 2"/>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A and B. (advance slide for answers)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71" y="1071265"/>
            <a:ext cx="7685429" cy="5710535"/>
          </a:xfrm>
          <a:prstGeom prst="rect">
            <a:avLst/>
          </a:prstGeom>
        </p:spPr>
      </p:pic>
      <p:sp>
        <p:nvSpPr>
          <p:cNvPr id="5" name="TextBox 4"/>
          <p:cNvSpPr txBox="1"/>
          <p:nvPr/>
        </p:nvSpPr>
        <p:spPr>
          <a:xfrm>
            <a:off x="2971800" y="3048000"/>
            <a:ext cx="651140" cy="1015663"/>
          </a:xfrm>
          <a:prstGeom prst="rect">
            <a:avLst/>
          </a:prstGeom>
          <a:noFill/>
        </p:spPr>
        <p:txBody>
          <a:bodyPr wrap="none" rtlCol="0">
            <a:spAutoFit/>
          </a:bodyPr>
          <a:lstStyle/>
          <a:p>
            <a:r>
              <a:rPr lang="en-US" sz="6000" b="1" dirty="0">
                <a:solidFill>
                  <a:srgbClr val="C00000"/>
                </a:solidFill>
              </a:rPr>
              <a:t>A</a:t>
            </a:r>
          </a:p>
        </p:txBody>
      </p:sp>
      <p:sp>
        <p:nvSpPr>
          <p:cNvPr id="6" name="TextBox 5"/>
          <p:cNvSpPr txBox="1"/>
          <p:nvPr/>
        </p:nvSpPr>
        <p:spPr>
          <a:xfrm>
            <a:off x="5040600" y="5918537"/>
            <a:ext cx="615874" cy="1015663"/>
          </a:xfrm>
          <a:prstGeom prst="rect">
            <a:avLst/>
          </a:prstGeom>
          <a:noFill/>
        </p:spPr>
        <p:txBody>
          <a:bodyPr wrap="none" rtlCol="0">
            <a:spAutoFit/>
          </a:bodyPr>
          <a:lstStyle/>
          <a:p>
            <a:r>
              <a:rPr lang="en-US" sz="6000" b="1" dirty="0">
                <a:solidFill>
                  <a:srgbClr val="C00000"/>
                </a:solidFill>
              </a:rPr>
              <a:t>B</a:t>
            </a:r>
          </a:p>
        </p:txBody>
      </p:sp>
      <p:grpSp>
        <p:nvGrpSpPr>
          <p:cNvPr id="9" name="Group 8"/>
          <p:cNvGrpSpPr/>
          <p:nvPr/>
        </p:nvGrpSpPr>
        <p:grpSpPr>
          <a:xfrm>
            <a:off x="3886200" y="1981200"/>
            <a:ext cx="4891337" cy="3930847"/>
            <a:chOff x="3886200" y="1981200"/>
            <a:chExt cx="4891337" cy="3930847"/>
          </a:xfrm>
        </p:grpSpPr>
        <p:sp>
          <p:nvSpPr>
            <p:cNvPr id="7" name="TextBox 6"/>
            <p:cNvSpPr txBox="1"/>
            <p:nvPr/>
          </p:nvSpPr>
          <p:spPr>
            <a:xfrm>
              <a:off x="3886200" y="1981200"/>
              <a:ext cx="2438400" cy="1077218"/>
            </a:xfrm>
            <a:prstGeom prst="rect">
              <a:avLst/>
            </a:prstGeom>
            <a:noFill/>
          </p:spPr>
          <p:txBody>
            <a:bodyPr wrap="square" rtlCol="0">
              <a:spAutoFit/>
            </a:bodyPr>
            <a:lstStyle/>
            <a:p>
              <a:r>
                <a:rPr lang="en-US" sz="3200" b="1" dirty="0">
                  <a:solidFill>
                    <a:srgbClr val="C00000"/>
                  </a:solidFill>
                </a:rPr>
                <a:t>Collecting duct</a:t>
              </a:r>
            </a:p>
          </p:txBody>
        </p:sp>
        <p:sp>
          <p:nvSpPr>
            <p:cNvPr id="8" name="TextBox 7"/>
            <p:cNvSpPr txBox="1"/>
            <p:nvPr/>
          </p:nvSpPr>
          <p:spPr>
            <a:xfrm>
              <a:off x="5348537" y="4342387"/>
              <a:ext cx="3429000" cy="1569660"/>
            </a:xfrm>
            <a:prstGeom prst="rect">
              <a:avLst/>
            </a:prstGeom>
            <a:noFill/>
          </p:spPr>
          <p:txBody>
            <a:bodyPr wrap="square" rtlCol="0">
              <a:spAutoFit/>
            </a:bodyPr>
            <a:lstStyle/>
            <a:p>
              <a:r>
                <a:rPr lang="en-US" sz="3200" b="1" dirty="0">
                  <a:solidFill>
                    <a:srgbClr val="C00000"/>
                  </a:solidFill>
                </a:rPr>
                <a:t>Distal convoluted tubule / ascending thick limb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172" y="1096971"/>
            <a:ext cx="7643523" cy="5593565"/>
          </a:xfrm>
          <a:prstGeom prst="rect">
            <a:avLst/>
          </a:prstGeom>
        </p:spPr>
      </p:pic>
      <p:sp>
        <p:nvSpPr>
          <p:cNvPr id="4" name="TextBox 3"/>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four structures. (advance slide for answers)</a:t>
            </a:r>
          </a:p>
        </p:txBody>
      </p:sp>
      <p:sp>
        <p:nvSpPr>
          <p:cNvPr id="5" name="Freeform 4"/>
          <p:cNvSpPr/>
          <p:nvPr/>
        </p:nvSpPr>
        <p:spPr>
          <a:xfrm>
            <a:off x="1649896" y="3051313"/>
            <a:ext cx="954156" cy="1003852"/>
          </a:xfrm>
          <a:custGeom>
            <a:avLst/>
            <a:gdLst>
              <a:gd name="connsiteX0" fmla="*/ 854765 w 954156"/>
              <a:gd name="connsiteY0" fmla="*/ 318052 h 1003852"/>
              <a:gd name="connsiteX1" fmla="*/ 815008 w 954156"/>
              <a:gd name="connsiteY1" fmla="*/ 268357 h 1003852"/>
              <a:gd name="connsiteX2" fmla="*/ 795130 w 954156"/>
              <a:gd name="connsiteY2" fmla="*/ 208722 h 1003852"/>
              <a:gd name="connsiteX3" fmla="*/ 785191 w 954156"/>
              <a:gd name="connsiteY3" fmla="*/ 178904 h 1003852"/>
              <a:gd name="connsiteX4" fmla="*/ 765313 w 954156"/>
              <a:gd name="connsiteY4" fmla="*/ 149087 h 1003852"/>
              <a:gd name="connsiteX5" fmla="*/ 755374 w 954156"/>
              <a:gd name="connsiteY5" fmla="*/ 119270 h 1003852"/>
              <a:gd name="connsiteX6" fmla="*/ 695739 w 954156"/>
              <a:gd name="connsiteY6" fmla="*/ 69574 h 1003852"/>
              <a:gd name="connsiteX7" fmla="*/ 636104 w 954156"/>
              <a:gd name="connsiteY7" fmla="*/ 29817 h 1003852"/>
              <a:gd name="connsiteX8" fmla="*/ 496956 w 954156"/>
              <a:gd name="connsiteY8" fmla="*/ 0 h 1003852"/>
              <a:gd name="connsiteX9" fmla="*/ 367747 w 954156"/>
              <a:gd name="connsiteY9" fmla="*/ 19878 h 1003852"/>
              <a:gd name="connsiteX10" fmla="*/ 337930 w 954156"/>
              <a:gd name="connsiteY10" fmla="*/ 29817 h 1003852"/>
              <a:gd name="connsiteX11" fmla="*/ 288234 w 954156"/>
              <a:gd name="connsiteY11" fmla="*/ 59635 h 1003852"/>
              <a:gd name="connsiteX12" fmla="*/ 268356 w 954156"/>
              <a:gd name="connsiteY12" fmla="*/ 89452 h 1003852"/>
              <a:gd name="connsiteX13" fmla="*/ 198782 w 954156"/>
              <a:gd name="connsiteY13" fmla="*/ 149087 h 1003852"/>
              <a:gd name="connsiteX14" fmla="*/ 168965 w 954156"/>
              <a:gd name="connsiteY14" fmla="*/ 188844 h 1003852"/>
              <a:gd name="connsiteX15" fmla="*/ 139147 w 954156"/>
              <a:gd name="connsiteY15" fmla="*/ 218661 h 1003852"/>
              <a:gd name="connsiteX16" fmla="*/ 99391 w 954156"/>
              <a:gd name="connsiteY16" fmla="*/ 268357 h 1003852"/>
              <a:gd name="connsiteX17" fmla="*/ 59634 w 954156"/>
              <a:gd name="connsiteY17" fmla="*/ 327991 h 1003852"/>
              <a:gd name="connsiteX18" fmla="*/ 49695 w 954156"/>
              <a:gd name="connsiteY18" fmla="*/ 357809 h 1003852"/>
              <a:gd name="connsiteX19" fmla="*/ 29817 w 954156"/>
              <a:gd name="connsiteY19" fmla="*/ 387626 h 1003852"/>
              <a:gd name="connsiteX20" fmla="*/ 19878 w 954156"/>
              <a:gd name="connsiteY20" fmla="*/ 477078 h 1003852"/>
              <a:gd name="connsiteX21" fmla="*/ 0 w 954156"/>
              <a:gd name="connsiteY21" fmla="*/ 536713 h 1003852"/>
              <a:gd name="connsiteX22" fmla="*/ 9939 w 954156"/>
              <a:gd name="connsiteY22" fmla="*/ 745435 h 1003852"/>
              <a:gd name="connsiteX23" fmla="*/ 29817 w 954156"/>
              <a:gd name="connsiteY23" fmla="*/ 785191 h 1003852"/>
              <a:gd name="connsiteX24" fmla="*/ 39756 w 954156"/>
              <a:gd name="connsiteY24" fmla="*/ 815009 h 1003852"/>
              <a:gd name="connsiteX25" fmla="*/ 89452 w 954156"/>
              <a:gd name="connsiteY25" fmla="*/ 874644 h 1003852"/>
              <a:gd name="connsiteX26" fmla="*/ 109330 w 954156"/>
              <a:gd name="connsiteY26" fmla="*/ 914400 h 1003852"/>
              <a:gd name="connsiteX27" fmla="*/ 139147 w 954156"/>
              <a:gd name="connsiteY27" fmla="*/ 924339 h 1003852"/>
              <a:gd name="connsiteX28" fmla="*/ 168965 w 954156"/>
              <a:gd name="connsiteY28" fmla="*/ 944217 h 1003852"/>
              <a:gd name="connsiteX29" fmla="*/ 198782 w 954156"/>
              <a:gd name="connsiteY29" fmla="*/ 954157 h 1003852"/>
              <a:gd name="connsiteX30" fmla="*/ 298174 w 954156"/>
              <a:gd name="connsiteY30" fmla="*/ 1003852 h 1003852"/>
              <a:gd name="connsiteX31" fmla="*/ 546652 w 954156"/>
              <a:gd name="connsiteY31" fmla="*/ 993913 h 1003852"/>
              <a:gd name="connsiteX32" fmla="*/ 606287 w 954156"/>
              <a:gd name="connsiteY32" fmla="*/ 974035 h 1003852"/>
              <a:gd name="connsiteX33" fmla="*/ 655982 w 954156"/>
              <a:gd name="connsiteY33" fmla="*/ 934278 h 1003852"/>
              <a:gd name="connsiteX34" fmla="*/ 685800 w 954156"/>
              <a:gd name="connsiteY34" fmla="*/ 914400 h 1003852"/>
              <a:gd name="connsiteX35" fmla="*/ 745434 w 954156"/>
              <a:gd name="connsiteY35" fmla="*/ 874644 h 1003852"/>
              <a:gd name="connsiteX36" fmla="*/ 795130 w 954156"/>
              <a:gd name="connsiteY36" fmla="*/ 834887 h 1003852"/>
              <a:gd name="connsiteX37" fmla="*/ 824947 w 954156"/>
              <a:gd name="connsiteY37" fmla="*/ 805070 h 1003852"/>
              <a:gd name="connsiteX38" fmla="*/ 874643 w 954156"/>
              <a:gd name="connsiteY38" fmla="*/ 715617 h 1003852"/>
              <a:gd name="connsiteX39" fmla="*/ 894521 w 954156"/>
              <a:gd name="connsiteY39" fmla="*/ 685800 h 1003852"/>
              <a:gd name="connsiteX40" fmla="*/ 924339 w 954156"/>
              <a:gd name="connsiteY40" fmla="*/ 616226 h 1003852"/>
              <a:gd name="connsiteX41" fmla="*/ 934278 w 954156"/>
              <a:gd name="connsiteY41" fmla="*/ 586409 h 1003852"/>
              <a:gd name="connsiteX42" fmla="*/ 954156 w 954156"/>
              <a:gd name="connsiteY42" fmla="*/ 546652 h 1003852"/>
              <a:gd name="connsiteX43" fmla="*/ 944217 w 954156"/>
              <a:gd name="connsiteY43" fmla="*/ 347870 h 1003852"/>
              <a:gd name="connsiteX44" fmla="*/ 924339 w 954156"/>
              <a:gd name="connsiteY44" fmla="*/ 327991 h 1003852"/>
              <a:gd name="connsiteX45" fmla="*/ 834887 w 954156"/>
              <a:gd name="connsiteY45" fmla="*/ 278296 h 1003852"/>
              <a:gd name="connsiteX46" fmla="*/ 805069 w 954156"/>
              <a:gd name="connsiteY46" fmla="*/ 228600 h 1003852"/>
              <a:gd name="connsiteX47" fmla="*/ 785191 w 954156"/>
              <a:gd name="connsiteY47" fmla="*/ 198783 h 100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54156" h="1003852">
                <a:moveTo>
                  <a:pt x="854765" y="318052"/>
                </a:moveTo>
                <a:cubicBezTo>
                  <a:pt x="841513" y="301487"/>
                  <a:pt x="825166" y="286980"/>
                  <a:pt x="815008" y="268357"/>
                </a:cubicBezTo>
                <a:cubicBezTo>
                  <a:pt x="804974" y="249962"/>
                  <a:pt x="801756" y="228600"/>
                  <a:pt x="795130" y="208722"/>
                </a:cubicBezTo>
                <a:cubicBezTo>
                  <a:pt x="791817" y="198783"/>
                  <a:pt x="791003" y="187621"/>
                  <a:pt x="785191" y="178904"/>
                </a:cubicBezTo>
                <a:cubicBezTo>
                  <a:pt x="778565" y="168965"/>
                  <a:pt x="770655" y="159771"/>
                  <a:pt x="765313" y="149087"/>
                </a:cubicBezTo>
                <a:cubicBezTo>
                  <a:pt x="760628" y="139716"/>
                  <a:pt x="760764" y="128254"/>
                  <a:pt x="755374" y="119270"/>
                </a:cubicBezTo>
                <a:cubicBezTo>
                  <a:pt x="746952" y="105233"/>
                  <a:pt x="702034" y="73981"/>
                  <a:pt x="695739" y="69574"/>
                </a:cubicBezTo>
                <a:cubicBezTo>
                  <a:pt x="676167" y="55873"/>
                  <a:pt x="658769" y="37372"/>
                  <a:pt x="636104" y="29817"/>
                </a:cubicBezTo>
                <a:cubicBezTo>
                  <a:pt x="551129" y="1492"/>
                  <a:pt x="597261" y="12538"/>
                  <a:pt x="496956" y="0"/>
                </a:cubicBezTo>
                <a:cubicBezTo>
                  <a:pt x="453886" y="6626"/>
                  <a:pt x="410577" y="11847"/>
                  <a:pt x="367747" y="19878"/>
                </a:cubicBezTo>
                <a:cubicBezTo>
                  <a:pt x="357450" y="21809"/>
                  <a:pt x="346914" y="24427"/>
                  <a:pt x="337930" y="29817"/>
                </a:cubicBezTo>
                <a:cubicBezTo>
                  <a:pt x="269716" y="70747"/>
                  <a:pt x="372701" y="31480"/>
                  <a:pt x="288234" y="59635"/>
                </a:cubicBezTo>
                <a:cubicBezTo>
                  <a:pt x="281608" y="69574"/>
                  <a:pt x="276803" y="81005"/>
                  <a:pt x="268356" y="89452"/>
                </a:cubicBezTo>
                <a:cubicBezTo>
                  <a:pt x="208262" y="149546"/>
                  <a:pt x="270023" y="54096"/>
                  <a:pt x="198782" y="149087"/>
                </a:cubicBezTo>
                <a:cubicBezTo>
                  <a:pt x="188843" y="162339"/>
                  <a:pt x="179746" y="176267"/>
                  <a:pt x="168965" y="188844"/>
                </a:cubicBezTo>
                <a:cubicBezTo>
                  <a:pt x="159817" y="199516"/>
                  <a:pt x="148146" y="207863"/>
                  <a:pt x="139147" y="218661"/>
                </a:cubicBezTo>
                <a:cubicBezTo>
                  <a:pt x="76440" y="293908"/>
                  <a:pt x="157236" y="210509"/>
                  <a:pt x="99391" y="268357"/>
                </a:cubicBezTo>
                <a:cubicBezTo>
                  <a:pt x="75758" y="339256"/>
                  <a:pt x="109269" y="253539"/>
                  <a:pt x="59634" y="327991"/>
                </a:cubicBezTo>
                <a:cubicBezTo>
                  <a:pt x="53822" y="336708"/>
                  <a:pt x="54380" y="348438"/>
                  <a:pt x="49695" y="357809"/>
                </a:cubicBezTo>
                <a:cubicBezTo>
                  <a:pt x="44353" y="368493"/>
                  <a:pt x="36443" y="377687"/>
                  <a:pt x="29817" y="387626"/>
                </a:cubicBezTo>
                <a:cubicBezTo>
                  <a:pt x="26504" y="417443"/>
                  <a:pt x="25762" y="447660"/>
                  <a:pt x="19878" y="477078"/>
                </a:cubicBezTo>
                <a:cubicBezTo>
                  <a:pt x="15769" y="497625"/>
                  <a:pt x="0" y="536713"/>
                  <a:pt x="0" y="536713"/>
                </a:cubicBezTo>
                <a:cubicBezTo>
                  <a:pt x="3313" y="606287"/>
                  <a:pt x="1640" y="676278"/>
                  <a:pt x="9939" y="745435"/>
                </a:cubicBezTo>
                <a:cubicBezTo>
                  <a:pt x="11704" y="760146"/>
                  <a:pt x="23981" y="771573"/>
                  <a:pt x="29817" y="785191"/>
                </a:cubicBezTo>
                <a:cubicBezTo>
                  <a:pt x="33944" y="794821"/>
                  <a:pt x="34558" y="805912"/>
                  <a:pt x="39756" y="815009"/>
                </a:cubicBezTo>
                <a:cubicBezTo>
                  <a:pt x="127819" y="969117"/>
                  <a:pt x="28093" y="782604"/>
                  <a:pt x="89452" y="874644"/>
                </a:cubicBezTo>
                <a:cubicBezTo>
                  <a:pt x="97670" y="886972"/>
                  <a:pt x="98853" y="903923"/>
                  <a:pt x="109330" y="914400"/>
                </a:cubicBezTo>
                <a:cubicBezTo>
                  <a:pt x="116738" y="921808"/>
                  <a:pt x="129776" y="919654"/>
                  <a:pt x="139147" y="924339"/>
                </a:cubicBezTo>
                <a:cubicBezTo>
                  <a:pt x="149831" y="929681"/>
                  <a:pt x="158281" y="938875"/>
                  <a:pt x="168965" y="944217"/>
                </a:cubicBezTo>
                <a:cubicBezTo>
                  <a:pt x="178336" y="948902"/>
                  <a:pt x="189624" y="949069"/>
                  <a:pt x="198782" y="954157"/>
                </a:cubicBezTo>
                <a:cubicBezTo>
                  <a:pt x="295597" y="1007944"/>
                  <a:pt x="220480" y="984429"/>
                  <a:pt x="298174" y="1003852"/>
                </a:cubicBezTo>
                <a:cubicBezTo>
                  <a:pt x="381000" y="1000539"/>
                  <a:pt x="464145" y="1001897"/>
                  <a:pt x="546652" y="993913"/>
                </a:cubicBezTo>
                <a:cubicBezTo>
                  <a:pt x="567508" y="991895"/>
                  <a:pt x="606287" y="974035"/>
                  <a:pt x="606287" y="974035"/>
                </a:cubicBezTo>
                <a:cubicBezTo>
                  <a:pt x="698070" y="912846"/>
                  <a:pt x="585163" y="990934"/>
                  <a:pt x="655982" y="934278"/>
                </a:cubicBezTo>
                <a:cubicBezTo>
                  <a:pt x="665310" y="926816"/>
                  <a:pt x="676623" y="922047"/>
                  <a:pt x="685800" y="914400"/>
                </a:cubicBezTo>
                <a:cubicBezTo>
                  <a:pt x="735435" y="873038"/>
                  <a:pt x="693033" y="892111"/>
                  <a:pt x="745434" y="874644"/>
                </a:cubicBezTo>
                <a:cubicBezTo>
                  <a:pt x="803268" y="816810"/>
                  <a:pt x="719902" y="897577"/>
                  <a:pt x="795130" y="834887"/>
                </a:cubicBezTo>
                <a:cubicBezTo>
                  <a:pt x="805928" y="825889"/>
                  <a:pt x="815008" y="815009"/>
                  <a:pt x="824947" y="805070"/>
                </a:cubicBezTo>
                <a:cubicBezTo>
                  <a:pt x="842442" y="752588"/>
                  <a:pt x="829076" y="783969"/>
                  <a:pt x="874643" y="715617"/>
                </a:cubicBezTo>
                <a:lnTo>
                  <a:pt x="894521" y="685800"/>
                </a:lnTo>
                <a:cubicBezTo>
                  <a:pt x="915209" y="603057"/>
                  <a:pt x="890019" y="684867"/>
                  <a:pt x="924339" y="616226"/>
                </a:cubicBezTo>
                <a:cubicBezTo>
                  <a:pt x="929024" y="606855"/>
                  <a:pt x="930151" y="596039"/>
                  <a:pt x="934278" y="586409"/>
                </a:cubicBezTo>
                <a:cubicBezTo>
                  <a:pt x="940114" y="572790"/>
                  <a:pt x="947530" y="559904"/>
                  <a:pt x="954156" y="546652"/>
                </a:cubicBezTo>
                <a:cubicBezTo>
                  <a:pt x="950843" y="480391"/>
                  <a:pt x="953181" y="413605"/>
                  <a:pt x="944217" y="347870"/>
                </a:cubicBezTo>
                <a:cubicBezTo>
                  <a:pt x="942951" y="338585"/>
                  <a:pt x="931836" y="333614"/>
                  <a:pt x="924339" y="327991"/>
                </a:cubicBezTo>
                <a:cubicBezTo>
                  <a:pt x="869660" y="286981"/>
                  <a:pt x="881373" y="293791"/>
                  <a:pt x="834887" y="278296"/>
                </a:cubicBezTo>
                <a:cubicBezTo>
                  <a:pt x="796059" y="239468"/>
                  <a:pt x="830874" y="280210"/>
                  <a:pt x="805069" y="228600"/>
                </a:cubicBezTo>
                <a:cubicBezTo>
                  <a:pt x="799727" y="217916"/>
                  <a:pt x="785191" y="198783"/>
                  <a:pt x="785191" y="198783"/>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151715" y="2405270"/>
            <a:ext cx="883572" cy="964095"/>
          </a:xfrm>
          <a:custGeom>
            <a:avLst/>
            <a:gdLst>
              <a:gd name="connsiteX0" fmla="*/ 635094 w 883572"/>
              <a:gd name="connsiteY0" fmla="*/ 39756 h 964095"/>
              <a:gd name="connsiteX1" fmla="*/ 545642 w 883572"/>
              <a:gd name="connsiteY1" fmla="*/ 29817 h 964095"/>
              <a:gd name="connsiteX2" fmla="*/ 525763 w 883572"/>
              <a:gd name="connsiteY2" fmla="*/ 9939 h 964095"/>
              <a:gd name="connsiteX3" fmla="*/ 446250 w 883572"/>
              <a:gd name="connsiteY3" fmla="*/ 0 h 964095"/>
              <a:gd name="connsiteX4" fmla="*/ 217650 w 883572"/>
              <a:gd name="connsiteY4" fmla="*/ 9939 h 964095"/>
              <a:gd name="connsiteX5" fmla="*/ 187833 w 883572"/>
              <a:gd name="connsiteY5" fmla="*/ 29817 h 964095"/>
              <a:gd name="connsiteX6" fmla="*/ 98381 w 883572"/>
              <a:gd name="connsiteY6" fmla="*/ 109330 h 964095"/>
              <a:gd name="connsiteX7" fmla="*/ 68563 w 883572"/>
              <a:gd name="connsiteY7" fmla="*/ 159026 h 964095"/>
              <a:gd name="connsiteX8" fmla="*/ 58624 w 883572"/>
              <a:gd name="connsiteY8" fmla="*/ 188843 h 964095"/>
              <a:gd name="connsiteX9" fmla="*/ 18868 w 883572"/>
              <a:gd name="connsiteY9" fmla="*/ 238539 h 964095"/>
              <a:gd name="connsiteX10" fmla="*/ 18868 w 883572"/>
              <a:gd name="connsiteY10" fmla="*/ 467139 h 964095"/>
              <a:gd name="connsiteX11" fmla="*/ 38746 w 883572"/>
              <a:gd name="connsiteY11" fmla="*/ 526773 h 964095"/>
              <a:gd name="connsiteX12" fmla="*/ 48685 w 883572"/>
              <a:gd name="connsiteY12" fmla="*/ 566530 h 964095"/>
              <a:gd name="connsiteX13" fmla="*/ 68563 w 883572"/>
              <a:gd name="connsiteY13" fmla="*/ 606287 h 964095"/>
              <a:gd name="connsiteX14" fmla="*/ 88442 w 883572"/>
              <a:gd name="connsiteY14" fmla="*/ 665921 h 964095"/>
              <a:gd name="connsiteX15" fmla="*/ 108320 w 883572"/>
              <a:gd name="connsiteY15" fmla="*/ 705678 h 964095"/>
              <a:gd name="connsiteX16" fmla="*/ 128198 w 883572"/>
              <a:gd name="connsiteY16" fmla="*/ 765313 h 964095"/>
              <a:gd name="connsiteX17" fmla="*/ 148076 w 883572"/>
              <a:gd name="connsiteY17" fmla="*/ 795130 h 964095"/>
              <a:gd name="connsiteX18" fmla="*/ 158015 w 883572"/>
              <a:gd name="connsiteY18" fmla="*/ 824947 h 964095"/>
              <a:gd name="connsiteX19" fmla="*/ 177894 w 883572"/>
              <a:gd name="connsiteY19" fmla="*/ 844826 h 964095"/>
              <a:gd name="connsiteX20" fmla="*/ 197772 w 883572"/>
              <a:gd name="connsiteY20" fmla="*/ 874643 h 964095"/>
              <a:gd name="connsiteX21" fmla="*/ 227589 w 883572"/>
              <a:gd name="connsiteY21" fmla="*/ 894521 h 964095"/>
              <a:gd name="connsiteX22" fmla="*/ 277285 w 883572"/>
              <a:gd name="connsiteY22" fmla="*/ 944217 h 964095"/>
              <a:gd name="connsiteX23" fmla="*/ 336920 w 883572"/>
              <a:gd name="connsiteY23" fmla="*/ 964095 h 964095"/>
              <a:gd name="connsiteX24" fmla="*/ 605276 w 883572"/>
              <a:gd name="connsiteY24" fmla="*/ 944217 h 964095"/>
              <a:gd name="connsiteX25" fmla="*/ 664911 w 883572"/>
              <a:gd name="connsiteY25" fmla="*/ 924339 h 964095"/>
              <a:gd name="connsiteX26" fmla="*/ 694728 w 883572"/>
              <a:gd name="connsiteY26" fmla="*/ 914400 h 964095"/>
              <a:gd name="connsiteX27" fmla="*/ 774242 w 883572"/>
              <a:gd name="connsiteY27" fmla="*/ 844826 h 964095"/>
              <a:gd name="connsiteX28" fmla="*/ 804059 w 883572"/>
              <a:gd name="connsiteY28" fmla="*/ 785191 h 964095"/>
              <a:gd name="connsiteX29" fmla="*/ 823937 w 883572"/>
              <a:gd name="connsiteY29" fmla="*/ 755373 h 964095"/>
              <a:gd name="connsiteX30" fmla="*/ 853755 w 883572"/>
              <a:gd name="connsiteY30" fmla="*/ 695739 h 964095"/>
              <a:gd name="connsiteX31" fmla="*/ 873633 w 883572"/>
              <a:gd name="connsiteY31" fmla="*/ 566530 h 964095"/>
              <a:gd name="connsiteX32" fmla="*/ 883572 w 883572"/>
              <a:gd name="connsiteY32" fmla="*/ 248478 h 964095"/>
              <a:gd name="connsiteX33" fmla="*/ 863694 w 883572"/>
              <a:gd name="connsiteY33" fmla="*/ 168965 h 964095"/>
              <a:gd name="connsiteX34" fmla="*/ 823937 w 883572"/>
              <a:gd name="connsiteY34" fmla="*/ 129208 h 964095"/>
              <a:gd name="connsiteX35" fmla="*/ 804059 w 883572"/>
              <a:gd name="connsiteY35" fmla="*/ 99391 h 964095"/>
              <a:gd name="connsiteX36" fmla="*/ 744424 w 883572"/>
              <a:gd name="connsiteY36" fmla="*/ 79513 h 964095"/>
              <a:gd name="connsiteX37" fmla="*/ 714607 w 883572"/>
              <a:gd name="connsiteY37" fmla="*/ 59634 h 964095"/>
              <a:gd name="connsiteX38" fmla="*/ 575459 w 883572"/>
              <a:gd name="connsiteY38" fmla="*/ 39756 h 964095"/>
              <a:gd name="connsiteX39" fmla="*/ 515824 w 883572"/>
              <a:gd name="connsiteY39" fmla="*/ 9939 h 964095"/>
              <a:gd name="connsiteX40" fmla="*/ 505885 w 883572"/>
              <a:gd name="connsiteY40" fmla="*/ 9939 h 964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3572" h="964095">
                <a:moveTo>
                  <a:pt x="635094" y="39756"/>
                </a:moveTo>
                <a:cubicBezTo>
                  <a:pt x="605277" y="36443"/>
                  <a:pt x="574586" y="37711"/>
                  <a:pt x="545642" y="29817"/>
                </a:cubicBezTo>
                <a:cubicBezTo>
                  <a:pt x="536601" y="27351"/>
                  <a:pt x="534739" y="12632"/>
                  <a:pt x="525763" y="9939"/>
                </a:cubicBezTo>
                <a:cubicBezTo>
                  <a:pt x="500179" y="2264"/>
                  <a:pt x="472754" y="3313"/>
                  <a:pt x="446250" y="0"/>
                </a:cubicBezTo>
                <a:cubicBezTo>
                  <a:pt x="370050" y="3313"/>
                  <a:pt x="293419" y="1196"/>
                  <a:pt x="217650" y="9939"/>
                </a:cubicBezTo>
                <a:cubicBezTo>
                  <a:pt x="205784" y="11308"/>
                  <a:pt x="196823" y="21951"/>
                  <a:pt x="187833" y="29817"/>
                </a:cubicBezTo>
                <a:cubicBezTo>
                  <a:pt x="65016" y="137282"/>
                  <a:pt x="200299" y="32891"/>
                  <a:pt x="98381" y="109330"/>
                </a:cubicBezTo>
                <a:cubicBezTo>
                  <a:pt x="70226" y="193794"/>
                  <a:pt x="109493" y="90810"/>
                  <a:pt x="68563" y="159026"/>
                </a:cubicBezTo>
                <a:cubicBezTo>
                  <a:pt x="63173" y="168010"/>
                  <a:pt x="63309" y="179472"/>
                  <a:pt x="58624" y="188843"/>
                </a:cubicBezTo>
                <a:cubicBezTo>
                  <a:pt x="46087" y="213918"/>
                  <a:pt x="37356" y="220050"/>
                  <a:pt x="18868" y="238539"/>
                </a:cubicBezTo>
                <a:cubicBezTo>
                  <a:pt x="-10449" y="326480"/>
                  <a:pt x="-1759" y="288379"/>
                  <a:pt x="18868" y="467139"/>
                </a:cubicBezTo>
                <a:cubicBezTo>
                  <a:pt x="21270" y="487954"/>
                  <a:pt x="33664" y="506445"/>
                  <a:pt x="38746" y="526773"/>
                </a:cubicBezTo>
                <a:cubicBezTo>
                  <a:pt x="42059" y="540025"/>
                  <a:pt x="43889" y="553740"/>
                  <a:pt x="48685" y="566530"/>
                </a:cubicBezTo>
                <a:cubicBezTo>
                  <a:pt x="53887" y="580403"/>
                  <a:pt x="63060" y="592530"/>
                  <a:pt x="68563" y="606287"/>
                </a:cubicBezTo>
                <a:cubicBezTo>
                  <a:pt x="76345" y="625742"/>
                  <a:pt x="79072" y="647180"/>
                  <a:pt x="88442" y="665921"/>
                </a:cubicBezTo>
                <a:cubicBezTo>
                  <a:pt x="95068" y="679173"/>
                  <a:pt x="102817" y="691921"/>
                  <a:pt x="108320" y="705678"/>
                </a:cubicBezTo>
                <a:cubicBezTo>
                  <a:pt x="116102" y="725133"/>
                  <a:pt x="116575" y="747879"/>
                  <a:pt x="128198" y="765313"/>
                </a:cubicBezTo>
                <a:cubicBezTo>
                  <a:pt x="134824" y="775252"/>
                  <a:pt x="142734" y="784446"/>
                  <a:pt x="148076" y="795130"/>
                </a:cubicBezTo>
                <a:cubicBezTo>
                  <a:pt x="152761" y="804501"/>
                  <a:pt x="152625" y="815963"/>
                  <a:pt x="158015" y="824947"/>
                </a:cubicBezTo>
                <a:cubicBezTo>
                  <a:pt x="162836" y="832983"/>
                  <a:pt x="172040" y="837508"/>
                  <a:pt x="177894" y="844826"/>
                </a:cubicBezTo>
                <a:cubicBezTo>
                  <a:pt x="185356" y="854154"/>
                  <a:pt x="189325" y="866196"/>
                  <a:pt x="197772" y="874643"/>
                </a:cubicBezTo>
                <a:cubicBezTo>
                  <a:pt x="206219" y="883090"/>
                  <a:pt x="218599" y="886655"/>
                  <a:pt x="227589" y="894521"/>
                </a:cubicBezTo>
                <a:cubicBezTo>
                  <a:pt x="245220" y="909948"/>
                  <a:pt x="255060" y="936809"/>
                  <a:pt x="277285" y="944217"/>
                </a:cubicBezTo>
                <a:lnTo>
                  <a:pt x="336920" y="964095"/>
                </a:lnTo>
                <a:cubicBezTo>
                  <a:pt x="383123" y="961895"/>
                  <a:pt x="529781" y="963090"/>
                  <a:pt x="605276" y="944217"/>
                </a:cubicBezTo>
                <a:cubicBezTo>
                  <a:pt x="625604" y="939135"/>
                  <a:pt x="645033" y="930965"/>
                  <a:pt x="664911" y="924339"/>
                </a:cubicBezTo>
                <a:lnTo>
                  <a:pt x="694728" y="914400"/>
                </a:lnTo>
                <a:cubicBezTo>
                  <a:pt x="752871" y="856257"/>
                  <a:pt x="724931" y="877699"/>
                  <a:pt x="774242" y="844826"/>
                </a:cubicBezTo>
                <a:cubicBezTo>
                  <a:pt x="831210" y="759371"/>
                  <a:pt x="762910" y="867491"/>
                  <a:pt x="804059" y="785191"/>
                </a:cubicBezTo>
                <a:cubicBezTo>
                  <a:pt x="809401" y="774507"/>
                  <a:pt x="818595" y="766057"/>
                  <a:pt x="823937" y="755373"/>
                </a:cubicBezTo>
                <a:cubicBezTo>
                  <a:pt x="865079" y="673087"/>
                  <a:pt x="796793" y="781177"/>
                  <a:pt x="853755" y="695739"/>
                </a:cubicBezTo>
                <a:cubicBezTo>
                  <a:pt x="872111" y="640669"/>
                  <a:pt x="869362" y="656212"/>
                  <a:pt x="873633" y="566530"/>
                </a:cubicBezTo>
                <a:cubicBezTo>
                  <a:pt x="878678" y="460581"/>
                  <a:pt x="880259" y="354495"/>
                  <a:pt x="883572" y="248478"/>
                </a:cubicBezTo>
                <a:cubicBezTo>
                  <a:pt x="882530" y="243265"/>
                  <a:pt x="872184" y="180851"/>
                  <a:pt x="863694" y="168965"/>
                </a:cubicBezTo>
                <a:cubicBezTo>
                  <a:pt x="852801" y="153714"/>
                  <a:pt x="834333" y="144802"/>
                  <a:pt x="823937" y="129208"/>
                </a:cubicBezTo>
                <a:cubicBezTo>
                  <a:pt x="817311" y="119269"/>
                  <a:pt x="814189" y="105722"/>
                  <a:pt x="804059" y="99391"/>
                </a:cubicBezTo>
                <a:cubicBezTo>
                  <a:pt x="786290" y="88286"/>
                  <a:pt x="744424" y="79513"/>
                  <a:pt x="744424" y="79513"/>
                </a:cubicBezTo>
                <a:cubicBezTo>
                  <a:pt x="734485" y="72887"/>
                  <a:pt x="725291" y="64976"/>
                  <a:pt x="714607" y="59634"/>
                </a:cubicBezTo>
                <a:cubicBezTo>
                  <a:pt x="676367" y="40514"/>
                  <a:pt x="603384" y="42295"/>
                  <a:pt x="575459" y="39756"/>
                </a:cubicBezTo>
                <a:cubicBezTo>
                  <a:pt x="546307" y="20322"/>
                  <a:pt x="548745" y="18169"/>
                  <a:pt x="515824" y="9939"/>
                </a:cubicBezTo>
                <a:cubicBezTo>
                  <a:pt x="512610" y="9135"/>
                  <a:pt x="509198" y="9939"/>
                  <a:pt x="505885" y="9939"/>
                </a:cubicBezTo>
              </a:path>
            </a:pathLst>
          </a:cu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4353339" y="5168348"/>
            <a:ext cx="1143759" cy="1252330"/>
          </a:xfrm>
          <a:custGeom>
            <a:avLst/>
            <a:gdLst>
              <a:gd name="connsiteX0" fmla="*/ 785191 w 1143759"/>
              <a:gd name="connsiteY0" fmla="*/ 208722 h 1252330"/>
              <a:gd name="connsiteX1" fmla="*/ 735496 w 1143759"/>
              <a:gd name="connsiteY1" fmla="*/ 178904 h 1252330"/>
              <a:gd name="connsiteX2" fmla="*/ 695739 w 1143759"/>
              <a:gd name="connsiteY2" fmla="*/ 119269 h 1252330"/>
              <a:gd name="connsiteX3" fmla="*/ 685800 w 1143759"/>
              <a:gd name="connsiteY3" fmla="*/ 89452 h 1252330"/>
              <a:gd name="connsiteX4" fmla="*/ 646044 w 1143759"/>
              <a:gd name="connsiteY4" fmla="*/ 59635 h 1252330"/>
              <a:gd name="connsiteX5" fmla="*/ 586409 w 1143759"/>
              <a:gd name="connsiteY5" fmla="*/ 19878 h 1252330"/>
              <a:gd name="connsiteX6" fmla="*/ 526774 w 1143759"/>
              <a:gd name="connsiteY6" fmla="*/ 0 h 1252330"/>
              <a:gd name="connsiteX7" fmla="*/ 318052 w 1143759"/>
              <a:gd name="connsiteY7" fmla="*/ 9939 h 1252330"/>
              <a:gd name="connsiteX8" fmla="*/ 248478 w 1143759"/>
              <a:gd name="connsiteY8" fmla="*/ 29817 h 1252330"/>
              <a:gd name="connsiteX9" fmla="*/ 208722 w 1143759"/>
              <a:gd name="connsiteY9" fmla="*/ 39756 h 1252330"/>
              <a:gd name="connsiteX10" fmla="*/ 188844 w 1143759"/>
              <a:gd name="connsiteY10" fmla="*/ 59635 h 1252330"/>
              <a:gd name="connsiteX11" fmla="*/ 159026 w 1143759"/>
              <a:gd name="connsiteY11" fmla="*/ 79513 h 1252330"/>
              <a:gd name="connsiteX12" fmla="*/ 119270 w 1143759"/>
              <a:gd name="connsiteY12" fmla="*/ 109330 h 1252330"/>
              <a:gd name="connsiteX13" fmla="*/ 79513 w 1143759"/>
              <a:gd name="connsiteY13" fmla="*/ 149087 h 1252330"/>
              <a:gd name="connsiteX14" fmla="*/ 59635 w 1143759"/>
              <a:gd name="connsiteY14" fmla="*/ 178904 h 1252330"/>
              <a:gd name="connsiteX15" fmla="*/ 29818 w 1143759"/>
              <a:gd name="connsiteY15" fmla="*/ 208722 h 1252330"/>
              <a:gd name="connsiteX16" fmla="*/ 19878 w 1143759"/>
              <a:gd name="connsiteY16" fmla="*/ 238539 h 1252330"/>
              <a:gd name="connsiteX17" fmla="*/ 0 w 1143759"/>
              <a:gd name="connsiteY17" fmla="*/ 318052 h 1252330"/>
              <a:gd name="connsiteX18" fmla="*/ 19878 w 1143759"/>
              <a:gd name="connsiteY18" fmla="*/ 467139 h 1252330"/>
              <a:gd name="connsiteX19" fmla="*/ 39757 w 1143759"/>
              <a:gd name="connsiteY19" fmla="*/ 496956 h 1252330"/>
              <a:gd name="connsiteX20" fmla="*/ 59635 w 1143759"/>
              <a:gd name="connsiteY20" fmla="*/ 516835 h 1252330"/>
              <a:gd name="connsiteX21" fmla="*/ 99391 w 1143759"/>
              <a:gd name="connsiteY21" fmla="*/ 566530 h 1252330"/>
              <a:gd name="connsiteX22" fmla="*/ 119270 w 1143759"/>
              <a:gd name="connsiteY22" fmla="*/ 596348 h 1252330"/>
              <a:gd name="connsiteX23" fmla="*/ 149087 w 1143759"/>
              <a:gd name="connsiteY23" fmla="*/ 626165 h 1252330"/>
              <a:gd name="connsiteX24" fmla="*/ 188844 w 1143759"/>
              <a:gd name="connsiteY24" fmla="*/ 675861 h 1252330"/>
              <a:gd name="connsiteX25" fmla="*/ 198783 w 1143759"/>
              <a:gd name="connsiteY25" fmla="*/ 705678 h 1252330"/>
              <a:gd name="connsiteX26" fmla="*/ 248478 w 1143759"/>
              <a:gd name="connsiteY26" fmla="*/ 755374 h 1252330"/>
              <a:gd name="connsiteX27" fmla="*/ 288235 w 1143759"/>
              <a:gd name="connsiteY27" fmla="*/ 805069 h 1252330"/>
              <a:gd name="connsiteX28" fmla="*/ 298174 w 1143759"/>
              <a:gd name="connsiteY28" fmla="*/ 834887 h 1252330"/>
              <a:gd name="connsiteX29" fmla="*/ 327991 w 1143759"/>
              <a:gd name="connsiteY29" fmla="*/ 864704 h 1252330"/>
              <a:gd name="connsiteX30" fmla="*/ 367748 w 1143759"/>
              <a:gd name="connsiteY30" fmla="*/ 924339 h 1252330"/>
              <a:gd name="connsiteX31" fmla="*/ 417444 w 1143759"/>
              <a:gd name="connsiteY31" fmla="*/ 974035 h 1252330"/>
              <a:gd name="connsiteX32" fmla="*/ 506896 w 1143759"/>
              <a:gd name="connsiteY32" fmla="*/ 1023730 h 1252330"/>
              <a:gd name="connsiteX33" fmla="*/ 566531 w 1143759"/>
              <a:gd name="connsiteY33" fmla="*/ 1073426 h 1252330"/>
              <a:gd name="connsiteX34" fmla="*/ 616226 w 1143759"/>
              <a:gd name="connsiteY34" fmla="*/ 1123122 h 1252330"/>
              <a:gd name="connsiteX35" fmla="*/ 655983 w 1143759"/>
              <a:gd name="connsiteY35" fmla="*/ 1182756 h 1252330"/>
              <a:gd name="connsiteX36" fmla="*/ 695739 w 1143759"/>
              <a:gd name="connsiteY36" fmla="*/ 1192695 h 1252330"/>
              <a:gd name="connsiteX37" fmla="*/ 755374 w 1143759"/>
              <a:gd name="connsiteY37" fmla="*/ 1212574 h 1252330"/>
              <a:gd name="connsiteX38" fmla="*/ 864704 w 1143759"/>
              <a:gd name="connsiteY38" fmla="*/ 1222513 h 1252330"/>
              <a:gd name="connsiteX39" fmla="*/ 924339 w 1143759"/>
              <a:gd name="connsiteY39" fmla="*/ 1242391 h 1252330"/>
              <a:gd name="connsiteX40" fmla="*/ 954157 w 1143759"/>
              <a:gd name="connsiteY40" fmla="*/ 1252330 h 1252330"/>
              <a:gd name="connsiteX41" fmla="*/ 1063487 w 1143759"/>
              <a:gd name="connsiteY41" fmla="*/ 1242391 h 1252330"/>
              <a:gd name="connsiteX42" fmla="*/ 1093304 w 1143759"/>
              <a:gd name="connsiteY42" fmla="*/ 1182756 h 1252330"/>
              <a:gd name="connsiteX43" fmla="*/ 1113183 w 1143759"/>
              <a:gd name="connsiteY43" fmla="*/ 1162878 h 1252330"/>
              <a:gd name="connsiteX44" fmla="*/ 1123122 w 1143759"/>
              <a:gd name="connsiteY44" fmla="*/ 1123122 h 1252330"/>
              <a:gd name="connsiteX45" fmla="*/ 1143000 w 1143759"/>
              <a:gd name="connsiteY45" fmla="*/ 1093304 h 1252330"/>
              <a:gd name="connsiteX46" fmla="*/ 1133061 w 1143759"/>
              <a:gd name="connsiteY46" fmla="*/ 665922 h 1252330"/>
              <a:gd name="connsiteX47" fmla="*/ 1123122 w 1143759"/>
              <a:gd name="connsiteY47" fmla="*/ 626165 h 1252330"/>
              <a:gd name="connsiteX48" fmla="*/ 1073426 w 1143759"/>
              <a:gd name="connsiteY48" fmla="*/ 536713 h 1252330"/>
              <a:gd name="connsiteX49" fmla="*/ 1003852 w 1143759"/>
              <a:gd name="connsiteY49" fmla="*/ 477078 h 1252330"/>
              <a:gd name="connsiteX50" fmla="*/ 983974 w 1143759"/>
              <a:gd name="connsiteY50" fmla="*/ 447261 h 1252330"/>
              <a:gd name="connsiteX51" fmla="*/ 934278 w 1143759"/>
              <a:gd name="connsiteY51" fmla="*/ 397565 h 1252330"/>
              <a:gd name="connsiteX52" fmla="*/ 894522 w 1143759"/>
              <a:gd name="connsiteY52" fmla="*/ 347869 h 1252330"/>
              <a:gd name="connsiteX53" fmla="*/ 834887 w 1143759"/>
              <a:gd name="connsiteY53" fmla="*/ 268356 h 1252330"/>
              <a:gd name="connsiteX54" fmla="*/ 805070 w 1143759"/>
              <a:gd name="connsiteY54" fmla="*/ 198782 h 1252330"/>
              <a:gd name="connsiteX55" fmla="*/ 755374 w 1143759"/>
              <a:gd name="connsiteY55" fmla="*/ 159026 h 1252330"/>
              <a:gd name="connsiteX56" fmla="*/ 725557 w 1143759"/>
              <a:gd name="connsiteY56" fmla="*/ 149087 h 1252330"/>
              <a:gd name="connsiteX57" fmla="*/ 695739 w 1143759"/>
              <a:gd name="connsiteY57" fmla="*/ 119269 h 125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43759" h="1252330">
                <a:moveTo>
                  <a:pt x="785191" y="208722"/>
                </a:moveTo>
                <a:cubicBezTo>
                  <a:pt x="768626" y="198783"/>
                  <a:pt x="749156" y="192564"/>
                  <a:pt x="735496" y="178904"/>
                </a:cubicBezTo>
                <a:cubicBezTo>
                  <a:pt x="718603" y="162011"/>
                  <a:pt x="695739" y="119269"/>
                  <a:pt x="695739" y="119269"/>
                </a:cubicBezTo>
                <a:cubicBezTo>
                  <a:pt x="692426" y="109330"/>
                  <a:pt x="692507" y="97500"/>
                  <a:pt x="685800" y="89452"/>
                </a:cubicBezTo>
                <a:cubicBezTo>
                  <a:pt x="675195" y="76726"/>
                  <a:pt x="658770" y="70240"/>
                  <a:pt x="646044" y="59635"/>
                </a:cubicBezTo>
                <a:cubicBezTo>
                  <a:pt x="611040" y="30465"/>
                  <a:pt x="641896" y="42073"/>
                  <a:pt x="586409" y="19878"/>
                </a:cubicBezTo>
                <a:cubicBezTo>
                  <a:pt x="566954" y="12096"/>
                  <a:pt x="526774" y="0"/>
                  <a:pt x="526774" y="0"/>
                </a:cubicBezTo>
                <a:cubicBezTo>
                  <a:pt x="457200" y="3313"/>
                  <a:pt x="387483" y="4385"/>
                  <a:pt x="318052" y="9939"/>
                </a:cubicBezTo>
                <a:cubicBezTo>
                  <a:pt x="296478" y="11665"/>
                  <a:pt x="269514" y="23807"/>
                  <a:pt x="248478" y="29817"/>
                </a:cubicBezTo>
                <a:cubicBezTo>
                  <a:pt x="235344" y="33570"/>
                  <a:pt x="221974" y="36443"/>
                  <a:pt x="208722" y="39756"/>
                </a:cubicBezTo>
                <a:cubicBezTo>
                  <a:pt x="202096" y="46382"/>
                  <a:pt x="196161" y="53781"/>
                  <a:pt x="188844" y="59635"/>
                </a:cubicBezTo>
                <a:cubicBezTo>
                  <a:pt x="179516" y="67097"/>
                  <a:pt x="168746" y="72570"/>
                  <a:pt x="159026" y="79513"/>
                </a:cubicBezTo>
                <a:cubicBezTo>
                  <a:pt x="145546" y="89141"/>
                  <a:pt x="132522" y="99391"/>
                  <a:pt x="119270" y="109330"/>
                </a:cubicBezTo>
                <a:cubicBezTo>
                  <a:pt x="97585" y="174387"/>
                  <a:pt x="127703" y="110536"/>
                  <a:pt x="79513" y="149087"/>
                </a:cubicBezTo>
                <a:cubicBezTo>
                  <a:pt x="70185" y="156549"/>
                  <a:pt x="67282" y="169727"/>
                  <a:pt x="59635" y="178904"/>
                </a:cubicBezTo>
                <a:cubicBezTo>
                  <a:pt x="50637" y="189702"/>
                  <a:pt x="39757" y="198783"/>
                  <a:pt x="29818" y="208722"/>
                </a:cubicBezTo>
                <a:cubicBezTo>
                  <a:pt x="26505" y="218661"/>
                  <a:pt x="22635" y="228431"/>
                  <a:pt x="19878" y="238539"/>
                </a:cubicBezTo>
                <a:cubicBezTo>
                  <a:pt x="12689" y="264896"/>
                  <a:pt x="0" y="318052"/>
                  <a:pt x="0" y="318052"/>
                </a:cubicBezTo>
                <a:cubicBezTo>
                  <a:pt x="2220" y="344692"/>
                  <a:pt x="-421" y="426542"/>
                  <a:pt x="19878" y="467139"/>
                </a:cubicBezTo>
                <a:cubicBezTo>
                  <a:pt x="25220" y="477823"/>
                  <a:pt x="32295" y="487628"/>
                  <a:pt x="39757" y="496956"/>
                </a:cubicBezTo>
                <a:cubicBezTo>
                  <a:pt x="45611" y="504273"/>
                  <a:pt x="53009" y="510209"/>
                  <a:pt x="59635" y="516835"/>
                </a:cubicBezTo>
                <a:cubicBezTo>
                  <a:pt x="78984" y="574883"/>
                  <a:pt x="54435" y="521574"/>
                  <a:pt x="99391" y="566530"/>
                </a:cubicBezTo>
                <a:cubicBezTo>
                  <a:pt x="107838" y="574977"/>
                  <a:pt x="111623" y="587171"/>
                  <a:pt x="119270" y="596348"/>
                </a:cubicBezTo>
                <a:cubicBezTo>
                  <a:pt x="128268" y="607146"/>
                  <a:pt x="140089" y="615367"/>
                  <a:pt x="149087" y="626165"/>
                </a:cubicBezTo>
                <a:cubicBezTo>
                  <a:pt x="211777" y="701393"/>
                  <a:pt x="131010" y="618027"/>
                  <a:pt x="188844" y="675861"/>
                </a:cubicBezTo>
                <a:cubicBezTo>
                  <a:pt x="192157" y="685800"/>
                  <a:pt x="192497" y="697297"/>
                  <a:pt x="198783" y="705678"/>
                </a:cubicBezTo>
                <a:cubicBezTo>
                  <a:pt x="212839" y="724419"/>
                  <a:pt x="248478" y="755374"/>
                  <a:pt x="248478" y="755374"/>
                </a:cubicBezTo>
                <a:cubicBezTo>
                  <a:pt x="273356" y="854874"/>
                  <a:pt x="235952" y="752784"/>
                  <a:pt x="288235" y="805069"/>
                </a:cubicBezTo>
                <a:cubicBezTo>
                  <a:pt x="295643" y="812477"/>
                  <a:pt x="292363" y="826170"/>
                  <a:pt x="298174" y="834887"/>
                </a:cubicBezTo>
                <a:cubicBezTo>
                  <a:pt x="305971" y="846582"/>
                  <a:pt x="319362" y="853609"/>
                  <a:pt x="327991" y="864704"/>
                </a:cubicBezTo>
                <a:cubicBezTo>
                  <a:pt x="342659" y="883562"/>
                  <a:pt x="350855" y="907446"/>
                  <a:pt x="367748" y="924339"/>
                </a:cubicBezTo>
                <a:cubicBezTo>
                  <a:pt x="384313" y="940904"/>
                  <a:pt x="395219" y="966627"/>
                  <a:pt x="417444" y="974035"/>
                </a:cubicBezTo>
                <a:cubicBezTo>
                  <a:pt x="454937" y="986533"/>
                  <a:pt x="472724" y="989556"/>
                  <a:pt x="506896" y="1023730"/>
                </a:cubicBezTo>
                <a:cubicBezTo>
                  <a:pt x="538487" y="1055323"/>
                  <a:pt x="519277" y="1037987"/>
                  <a:pt x="566531" y="1073426"/>
                </a:cubicBezTo>
                <a:cubicBezTo>
                  <a:pt x="590384" y="1168839"/>
                  <a:pt x="552617" y="1067464"/>
                  <a:pt x="616226" y="1123122"/>
                </a:cubicBezTo>
                <a:cubicBezTo>
                  <a:pt x="634205" y="1138854"/>
                  <a:pt x="632806" y="1176962"/>
                  <a:pt x="655983" y="1182756"/>
                </a:cubicBezTo>
                <a:cubicBezTo>
                  <a:pt x="669235" y="1186069"/>
                  <a:pt x="682655" y="1188770"/>
                  <a:pt x="695739" y="1192695"/>
                </a:cubicBezTo>
                <a:cubicBezTo>
                  <a:pt x="715809" y="1198716"/>
                  <a:pt x="734506" y="1210677"/>
                  <a:pt x="755374" y="1212574"/>
                </a:cubicBezTo>
                <a:lnTo>
                  <a:pt x="864704" y="1222513"/>
                </a:lnTo>
                <a:lnTo>
                  <a:pt x="924339" y="1242391"/>
                </a:lnTo>
                <a:lnTo>
                  <a:pt x="954157" y="1252330"/>
                </a:lnTo>
                <a:cubicBezTo>
                  <a:pt x="990600" y="1249017"/>
                  <a:pt x="1028512" y="1253153"/>
                  <a:pt x="1063487" y="1242391"/>
                </a:cubicBezTo>
                <a:cubicBezTo>
                  <a:pt x="1081982" y="1236700"/>
                  <a:pt x="1085898" y="1195100"/>
                  <a:pt x="1093304" y="1182756"/>
                </a:cubicBezTo>
                <a:cubicBezTo>
                  <a:pt x="1098125" y="1174721"/>
                  <a:pt x="1106557" y="1169504"/>
                  <a:pt x="1113183" y="1162878"/>
                </a:cubicBezTo>
                <a:cubicBezTo>
                  <a:pt x="1116496" y="1149626"/>
                  <a:pt x="1117741" y="1135677"/>
                  <a:pt x="1123122" y="1123122"/>
                </a:cubicBezTo>
                <a:cubicBezTo>
                  <a:pt x="1127827" y="1112142"/>
                  <a:pt x="1142740" y="1105247"/>
                  <a:pt x="1143000" y="1093304"/>
                </a:cubicBezTo>
                <a:cubicBezTo>
                  <a:pt x="1146097" y="950838"/>
                  <a:pt x="1139119" y="808292"/>
                  <a:pt x="1133061" y="665922"/>
                </a:cubicBezTo>
                <a:cubicBezTo>
                  <a:pt x="1132480" y="652274"/>
                  <a:pt x="1126875" y="639300"/>
                  <a:pt x="1123122" y="626165"/>
                </a:cubicBezTo>
                <a:cubicBezTo>
                  <a:pt x="1114593" y="596311"/>
                  <a:pt x="1098552" y="553464"/>
                  <a:pt x="1073426" y="536713"/>
                </a:cubicBezTo>
                <a:cubicBezTo>
                  <a:pt x="1046449" y="518728"/>
                  <a:pt x="1023133" y="506000"/>
                  <a:pt x="1003852" y="477078"/>
                </a:cubicBezTo>
                <a:cubicBezTo>
                  <a:pt x="997226" y="467139"/>
                  <a:pt x="991840" y="456251"/>
                  <a:pt x="983974" y="447261"/>
                </a:cubicBezTo>
                <a:cubicBezTo>
                  <a:pt x="968547" y="429630"/>
                  <a:pt x="947273" y="417057"/>
                  <a:pt x="934278" y="397565"/>
                </a:cubicBezTo>
                <a:cubicBezTo>
                  <a:pt x="837005" y="251656"/>
                  <a:pt x="979484" y="461151"/>
                  <a:pt x="894522" y="347869"/>
                </a:cubicBezTo>
                <a:cubicBezTo>
                  <a:pt x="827090" y="257960"/>
                  <a:pt x="880474" y="313945"/>
                  <a:pt x="834887" y="268356"/>
                </a:cubicBezTo>
                <a:cubicBezTo>
                  <a:pt x="826053" y="241853"/>
                  <a:pt x="821445" y="223344"/>
                  <a:pt x="805070" y="198782"/>
                </a:cubicBezTo>
                <a:cubicBezTo>
                  <a:pt x="795826" y="184917"/>
                  <a:pt x="768664" y="165671"/>
                  <a:pt x="755374" y="159026"/>
                </a:cubicBezTo>
                <a:cubicBezTo>
                  <a:pt x="746003" y="154341"/>
                  <a:pt x="735496" y="152400"/>
                  <a:pt x="725557" y="149087"/>
                </a:cubicBezTo>
                <a:cubicBezTo>
                  <a:pt x="703840" y="116512"/>
                  <a:pt x="717624" y="119269"/>
                  <a:pt x="695739" y="119269"/>
                </a:cubicBezTo>
              </a:path>
            </a:pathLst>
          </a:cu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flipH="1">
            <a:off x="4353339" y="4191000"/>
            <a:ext cx="980661" cy="3810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811696" y="1135071"/>
            <a:ext cx="6331985" cy="4682056"/>
            <a:chOff x="811696" y="1135071"/>
            <a:chExt cx="6331985" cy="4682056"/>
          </a:xfrm>
        </p:grpSpPr>
        <p:sp>
          <p:nvSpPr>
            <p:cNvPr id="10" name="TextBox 9"/>
            <p:cNvSpPr txBox="1"/>
            <p:nvPr/>
          </p:nvSpPr>
          <p:spPr>
            <a:xfrm>
              <a:off x="811696" y="4081166"/>
              <a:ext cx="1676400" cy="1200329"/>
            </a:xfrm>
            <a:prstGeom prst="rect">
              <a:avLst/>
            </a:prstGeom>
            <a:noFill/>
          </p:spPr>
          <p:txBody>
            <a:bodyPr wrap="square" rtlCol="0">
              <a:spAutoFit/>
            </a:bodyPr>
            <a:lstStyle/>
            <a:p>
              <a:r>
                <a:rPr lang="en-US" sz="2400" b="1" dirty="0">
                  <a:solidFill>
                    <a:srgbClr val="FFFF00"/>
                  </a:solidFill>
                </a:rPr>
                <a:t>Proximal convoluted tubule</a:t>
              </a:r>
            </a:p>
          </p:txBody>
        </p:sp>
        <p:sp>
          <p:nvSpPr>
            <p:cNvPr id="11" name="TextBox 10"/>
            <p:cNvSpPr txBox="1"/>
            <p:nvPr/>
          </p:nvSpPr>
          <p:spPr>
            <a:xfrm>
              <a:off x="5334000" y="3664803"/>
              <a:ext cx="1676400" cy="830997"/>
            </a:xfrm>
            <a:prstGeom prst="rect">
              <a:avLst/>
            </a:prstGeom>
            <a:noFill/>
          </p:spPr>
          <p:txBody>
            <a:bodyPr wrap="square" rtlCol="0">
              <a:spAutoFit/>
            </a:bodyPr>
            <a:lstStyle/>
            <a:p>
              <a:r>
                <a:rPr lang="en-US" sz="2400" b="1" dirty="0" err="1">
                  <a:solidFill>
                    <a:srgbClr val="00B0F0"/>
                  </a:solidFill>
                </a:rPr>
                <a:t>Peritubular</a:t>
              </a:r>
              <a:r>
                <a:rPr lang="en-US" sz="2400" b="1" dirty="0">
                  <a:solidFill>
                    <a:srgbClr val="00B0F0"/>
                  </a:solidFill>
                </a:rPr>
                <a:t> capillary</a:t>
              </a:r>
            </a:p>
          </p:txBody>
        </p:sp>
        <p:sp>
          <p:nvSpPr>
            <p:cNvPr id="12" name="TextBox 11"/>
            <p:cNvSpPr txBox="1"/>
            <p:nvPr/>
          </p:nvSpPr>
          <p:spPr>
            <a:xfrm>
              <a:off x="2640496" y="1135071"/>
              <a:ext cx="1676400" cy="1200329"/>
            </a:xfrm>
            <a:prstGeom prst="rect">
              <a:avLst/>
            </a:prstGeom>
            <a:noFill/>
          </p:spPr>
          <p:txBody>
            <a:bodyPr wrap="square" rtlCol="0">
              <a:spAutoFit/>
            </a:bodyPr>
            <a:lstStyle/>
            <a:p>
              <a:r>
                <a:rPr lang="en-US" sz="2400" b="1" dirty="0">
                  <a:solidFill>
                    <a:srgbClr val="FFC000"/>
                  </a:solidFill>
                </a:rPr>
                <a:t>distal convoluted tubule</a:t>
              </a:r>
            </a:p>
          </p:txBody>
        </p:sp>
        <p:sp>
          <p:nvSpPr>
            <p:cNvPr id="13" name="TextBox 12"/>
            <p:cNvSpPr txBox="1"/>
            <p:nvPr/>
          </p:nvSpPr>
          <p:spPr>
            <a:xfrm>
              <a:off x="5467281" y="4986130"/>
              <a:ext cx="1676400" cy="830997"/>
            </a:xfrm>
            <a:prstGeom prst="rect">
              <a:avLst/>
            </a:prstGeom>
            <a:noFill/>
          </p:spPr>
          <p:txBody>
            <a:bodyPr wrap="square" rtlCol="0">
              <a:spAutoFit/>
            </a:bodyPr>
            <a:lstStyle/>
            <a:p>
              <a:r>
                <a:rPr lang="en-US" sz="2400" b="1" dirty="0">
                  <a:solidFill>
                    <a:srgbClr val="00B050"/>
                  </a:solidFill>
                </a:rPr>
                <a:t>Collecting duct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32231"/>
            <a:ext cx="6359216" cy="5729082"/>
          </a:xfrm>
          <a:prstGeom prst="rect">
            <a:avLst/>
          </a:prstGeom>
        </p:spPr>
      </p:pic>
      <p:sp>
        <p:nvSpPr>
          <p:cNvPr id="4" name="TextBox 3"/>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(advance slide for answers)</a:t>
            </a:r>
          </a:p>
        </p:txBody>
      </p:sp>
      <p:sp>
        <p:nvSpPr>
          <p:cNvPr id="5" name="Freeform 4"/>
          <p:cNvSpPr/>
          <p:nvPr/>
        </p:nvSpPr>
        <p:spPr>
          <a:xfrm>
            <a:off x="1302026" y="1480930"/>
            <a:ext cx="3637722" cy="1729409"/>
          </a:xfrm>
          <a:custGeom>
            <a:avLst/>
            <a:gdLst>
              <a:gd name="connsiteX0" fmla="*/ 2375452 w 3637722"/>
              <a:gd name="connsiteY0" fmla="*/ 576470 h 1729409"/>
              <a:gd name="connsiteX1" fmla="*/ 2266122 w 3637722"/>
              <a:gd name="connsiteY1" fmla="*/ 546653 h 1729409"/>
              <a:gd name="connsiteX2" fmla="*/ 2206487 w 3637722"/>
              <a:gd name="connsiteY2" fmla="*/ 526774 h 1729409"/>
              <a:gd name="connsiteX3" fmla="*/ 2156791 w 3637722"/>
              <a:gd name="connsiteY3" fmla="*/ 516835 h 1729409"/>
              <a:gd name="connsiteX4" fmla="*/ 2126974 w 3637722"/>
              <a:gd name="connsiteY4" fmla="*/ 506896 h 1729409"/>
              <a:gd name="connsiteX5" fmla="*/ 2077278 w 3637722"/>
              <a:gd name="connsiteY5" fmla="*/ 496957 h 1729409"/>
              <a:gd name="connsiteX6" fmla="*/ 1938131 w 3637722"/>
              <a:gd name="connsiteY6" fmla="*/ 506896 h 1729409"/>
              <a:gd name="connsiteX7" fmla="*/ 1878496 w 3637722"/>
              <a:gd name="connsiteY7" fmla="*/ 546653 h 1729409"/>
              <a:gd name="connsiteX8" fmla="*/ 1848678 w 3637722"/>
              <a:gd name="connsiteY8" fmla="*/ 536713 h 1729409"/>
              <a:gd name="connsiteX9" fmla="*/ 1818861 w 3637722"/>
              <a:gd name="connsiteY9" fmla="*/ 496957 h 1729409"/>
              <a:gd name="connsiteX10" fmla="*/ 1759226 w 3637722"/>
              <a:gd name="connsiteY10" fmla="*/ 407505 h 1729409"/>
              <a:gd name="connsiteX11" fmla="*/ 1739348 w 3637722"/>
              <a:gd name="connsiteY11" fmla="*/ 377687 h 1729409"/>
              <a:gd name="connsiteX12" fmla="*/ 1719470 w 3637722"/>
              <a:gd name="connsiteY12" fmla="*/ 337931 h 1729409"/>
              <a:gd name="connsiteX13" fmla="*/ 1659835 w 3637722"/>
              <a:gd name="connsiteY13" fmla="*/ 278296 h 1729409"/>
              <a:gd name="connsiteX14" fmla="*/ 1630017 w 3637722"/>
              <a:gd name="connsiteY14" fmla="*/ 248479 h 1729409"/>
              <a:gd name="connsiteX15" fmla="*/ 1590261 w 3637722"/>
              <a:gd name="connsiteY15" fmla="*/ 238540 h 1729409"/>
              <a:gd name="connsiteX16" fmla="*/ 1550504 w 3637722"/>
              <a:gd name="connsiteY16" fmla="*/ 218661 h 1729409"/>
              <a:gd name="connsiteX17" fmla="*/ 1510748 w 3637722"/>
              <a:gd name="connsiteY17" fmla="*/ 208722 h 1729409"/>
              <a:gd name="connsiteX18" fmla="*/ 1441174 w 3637722"/>
              <a:gd name="connsiteY18" fmla="*/ 188844 h 1729409"/>
              <a:gd name="connsiteX19" fmla="*/ 1391478 w 3637722"/>
              <a:gd name="connsiteY19" fmla="*/ 168966 h 1729409"/>
              <a:gd name="connsiteX20" fmla="*/ 1331844 w 3637722"/>
              <a:gd name="connsiteY20" fmla="*/ 149087 h 1729409"/>
              <a:gd name="connsiteX21" fmla="*/ 1302026 w 3637722"/>
              <a:gd name="connsiteY21" fmla="*/ 129209 h 1729409"/>
              <a:gd name="connsiteX22" fmla="*/ 1242391 w 3637722"/>
              <a:gd name="connsiteY22" fmla="*/ 109331 h 1729409"/>
              <a:gd name="connsiteX23" fmla="*/ 1182757 w 3637722"/>
              <a:gd name="connsiteY23" fmla="*/ 79513 h 1729409"/>
              <a:gd name="connsiteX24" fmla="*/ 1152939 w 3637722"/>
              <a:gd name="connsiteY24" fmla="*/ 59635 h 1729409"/>
              <a:gd name="connsiteX25" fmla="*/ 1093304 w 3637722"/>
              <a:gd name="connsiteY25" fmla="*/ 39757 h 1729409"/>
              <a:gd name="connsiteX26" fmla="*/ 1053548 w 3637722"/>
              <a:gd name="connsiteY26" fmla="*/ 19879 h 1729409"/>
              <a:gd name="connsiteX27" fmla="*/ 993913 w 3637722"/>
              <a:gd name="connsiteY27" fmla="*/ 0 h 1729409"/>
              <a:gd name="connsiteX28" fmla="*/ 735496 w 3637722"/>
              <a:gd name="connsiteY28" fmla="*/ 9940 h 1729409"/>
              <a:gd name="connsiteX29" fmla="*/ 695739 w 3637722"/>
              <a:gd name="connsiteY29" fmla="*/ 19879 h 1729409"/>
              <a:gd name="connsiteX30" fmla="*/ 636104 w 3637722"/>
              <a:gd name="connsiteY30" fmla="*/ 39757 h 1729409"/>
              <a:gd name="connsiteX31" fmla="*/ 606287 w 3637722"/>
              <a:gd name="connsiteY31" fmla="*/ 49696 h 1729409"/>
              <a:gd name="connsiteX32" fmla="*/ 566531 w 3637722"/>
              <a:gd name="connsiteY32" fmla="*/ 59635 h 1729409"/>
              <a:gd name="connsiteX33" fmla="*/ 506896 w 3637722"/>
              <a:gd name="connsiteY33" fmla="*/ 89453 h 1729409"/>
              <a:gd name="connsiteX34" fmla="*/ 377687 w 3637722"/>
              <a:gd name="connsiteY34" fmla="*/ 178905 h 1729409"/>
              <a:gd name="connsiteX35" fmla="*/ 327991 w 3637722"/>
              <a:gd name="connsiteY35" fmla="*/ 228600 h 1729409"/>
              <a:gd name="connsiteX36" fmla="*/ 248478 w 3637722"/>
              <a:gd name="connsiteY36" fmla="*/ 278296 h 1729409"/>
              <a:gd name="connsiteX37" fmla="*/ 198783 w 3637722"/>
              <a:gd name="connsiteY37" fmla="*/ 327992 h 1729409"/>
              <a:gd name="connsiteX38" fmla="*/ 178904 w 3637722"/>
              <a:gd name="connsiteY38" fmla="*/ 347870 h 1729409"/>
              <a:gd name="connsiteX39" fmla="*/ 119270 w 3637722"/>
              <a:gd name="connsiteY39" fmla="*/ 447261 h 1729409"/>
              <a:gd name="connsiteX40" fmla="*/ 79513 w 3637722"/>
              <a:gd name="connsiteY40" fmla="*/ 516835 h 1729409"/>
              <a:gd name="connsiteX41" fmla="*/ 69574 w 3637722"/>
              <a:gd name="connsiteY41" fmla="*/ 556592 h 1729409"/>
              <a:gd name="connsiteX42" fmla="*/ 29817 w 3637722"/>
              <a:gd name="connsiteY42" fmla="*/ 626166 h 1729409"/>
              <a:gd name="connsiteX43" fmla="*/ 19878 w 3637722"/>
              <a:gd name="connsiteY43" fmla="*/ 665922 h 1729409"/>
              <a:gd name="connsiteX44" fmla="*/ 0 w 3637722"/>
              <a:gd name="connsiteY44" fmla="*/ 765313 h 1729409"/>
              <a:gd name="connsiteX45" fmla="*/ 19878 w 3637722"/>
              <a:gd name="connsiteY45" fmla="*/ 884583 h 1729409"/>
              <a:gd name="connsiteX46" fmla="*/ 39757 w 3637722"/>
              <a:gd name="connsiteY46" fmla="*/ 904461 h 1729409"/>
              <a:gd name="connsiteX47" fmla="*/ 99391 w 3637722"/>
              <a:gd name="connsiteY47" fmla="*/ 944218 h 1729409"/>
              <a:gd name="connsiteX48" fmla="*/ 119270 w 3637722"/>
              <a:gd name="connsiteY48" fmla="*/ 974035 h 1729409"/>
              <a:gd name="connsiteX49" fmla="*/ 188844 w 3637722"/>
              <a:gd name="connsiteY49" fmla="*/ 1023731 h 1729409"/>
              <a:gd name="connsiteX50" fmla="*/ 248478 w 3637722"/>
              <a:gd name="connsiteY50" fmla="*/ 1043609 h 1729409"/>
              <a:gd name="connsiteX51" fmla="*/ 288235 w 3637722"/>
              <a:gd name="connsiteY51" fmla="*/ 1073427 h 1729409"/>
              <a:gd name="connsiteX52" fmla="*/ 387626 w 3637722"/>
              <a:gd name="connsiteY52" fmla="*/ 1093305 h 1729409"/>
              <a:gd name="connsiteX53" fmla="*/ 546652 w 3637722"/>
              <a:gd name="connsiteY53" fmla="*/ 1083366 h 1729409"/>
              <a:gd name="connsiteX54" fmla="*/ 576470 w 3637722"/>
              <a:gd name="connsiteY54" fmla="*/ 1073427 h 1729409"/>
              <a:gd name="connsiteX55" fmla="*/ 675861 w 3637722"/>
              <a:gd name="connsiteY55" fmla="*/ 1043609 h 1729409"/>
              <a:gd name="connsiteX56" fmla="*/ 705678 w 3637722"/>
              <a:gd name="connsiteY56" fmla="*/ 1033670 h 1729409"/>
              <a:gd name="connsiteX57" fmla="*/ 775252 w 3637722"/>
              <a:gd name="connsiteY57" fmla="*/ 1023731 h 1729409"/>
              <a:gd name="connsiteX58" fmla="*/ 864704 w 3637722"/>
              <a:gd name="connsiteY58" fmla="*/ 993913 h 1729409"/>
              <a:gd name="connsiteX59" fmla="*/ 894522 w 3637722"/>
              <a:gd name="connsiteY59" fmla="*/ 983974 h 1729409"/>
              <a:gd name="connsiteX60" fmla="*/ 944217 w 3637722"/>
              <a:gd name="connsiteY60" fmla="*/ 993913 h 1729409"/>
              <a:gd name="connsiteX61" fmla="*/ 983974 w 3637722"/>
              <a:gd name="connsiteY61" fmla="*/ 1053548 h 1729409"/>
              <a:gd name="connsiteX62" fmla="*/ 1003852 w 3637722"/>
              <a:gd name="connsiteY62" fmla="*/ 1083366 h 1729409"/>
              <a:gd name="connsiteX63" fmla="*/ 1033670 w 3637722"/>
              <a:gd name="connsiteY63" fmla="*/ 1133061 h 1729409"/>
              <a:gd name="connsiteX64" fmla="*/ 1073426 w 3637722"/>
              <a:gd name="connsiteY64" fmla="*/ 1192696 h 1729409"/>
              <a:gd name="connsiteX65" fmla="*/ 1113183 w 3637722"/>
              <a:gd name="connsiteY65" fmla="*/ 1272209 h 1729409"/>
              <a:gd name="connsiteX66" fmla="*/ 1123122 w 3637722"/>
              <a:gd name="connsiteY66" fmla="*/ 1302027 h 1729409"/>
              <a:gd name="connsiteX67" fmla="*/ 1152939 w 3637722"/>
              <a:gd name="connsiteY67" fmla="*/ 1341783 h 1729409"/>
              <a:gd name="connsiteX68" fmla="*/ 1172817 w 3637722"/>
              <a:gd name="connsiteY68" fmla="*/ 1371600 h 1729409"/>
              <a:gd name="connsiteX69" fmla="*/ 1192696 w 3637722"/>
              <a:gd name="connsiteY69" fmla="*/ 1391479 h 1729409"/>
              <a:gd name="connsiteX70" fmla="*/ 1242391 w 3637722"/>
              <a:gd name="connsiteY70" fmla="*/ 1461053 h 1729409"/>
              <a:gd name="connsiteX71" fmla="*/ 1272209 w 3637722"/>
              <a:gd name="connsiteY71" fmla="*/ 1480931 h 1729409"/>
              <a:gd name="connsiteX72" fmla="*/ 1321904 w 3637722"/>
              <a:gd name="connsiteY72" fmla="*/ 1530627 h 1729409"/>
              <a:gd name="connsiteX73" fmla="*/ 1341783 w 3637722"/>
              <a:gd name="connsiteY73" fmla="*/ 1550505 h 1729409"/>
              <a:gd name="connsiteX74" fmla="*/ 1371600 w 3637722"/>
              <a:gd name="connsiteY74" fmla="*/ 1570383 h 1729409"/>
              <a:gd name="connsiteX75" fmla="*/ 1401417 w 3637722"/>
              <a:gd name="connsiteY75" fmla="*/ 1600200 h 1729409"/>
              <a:gd name="connsiteX76" fmla="*/ 1461052 w 3637722"/>
              <a:gd name="connsiteY76" fmla="*/ 1630018 h 1729409"/>
              <a:gd name="connsiteX77" fmla="*/ 1480931 w 3637722"/>
              <a:gd name="connsiteY77" fmla="*/ 1659835 h 1729409"/>
              <a:gd name="connsiteX78" fmla="*/ 1540565 w 3637722"/>
              <a:gd name="connsiteY78" fmla="*/ 1679713 h 1729409"/>
              <a:gd name="connsiteX79" fmla="*/ 1570383 w 3637722"/>
              <a:gd name="connsiteY79" fmla="*/ 1699592 h 1729409"/>
              <a:gd name="connsiteX80" fmla="*/ 1620078 w 3637722"/>
              <a:gd name="connsiteY80" fmla="*/ 1709531 h 1729409"/>
              <a:gd name="connsiteX81" fmla="*/ 1709531 w 3637722"/>
              <a:gd name="connsiteY81" fmla="*/ 1729409 h 1729409"/>
              <a:gd name="connsiteX82" fmla="*/ 1868557 w 3637722"/>
              <a:gd name="connsiteY82" fmla="*/ 1719470 h 1729409"/>
              <a:gd name="connsiteX83" fmla="*/ 1938131 w 3637722"/>
              <a:gd name="connsiteY83" fmla="*/ 1699592 h 1729409"/>
              <a:gd name="connsiteX84" fmla="*/ 2017644 w 3637722"/>
              <a:gd name="connsiteY84" fmla="*/ 1659835 h 1729409"/>
              <a:gd name="connsiteX85" fmla="*/ 2047461 w 3637722"/>
              <a:gd name="connsiteY85" fmla="*/ 1649896 h 1729409"/>
              <a:gd name="connsiteX86" fmla="*/ 2107096 w 3637722"/>
              <a:gd name="connsiteY86" fmla="*/ 1610140 h 1729409"/>
              <a:gd name="connsiteX87" fmla="*/ 2166731 w 3637722"/>
              <a:gd name="connsiteY87" fmla="*/ 1580322 h 1729409"/>
              <a:gd name="connsiteX88" fmla="*/ 2196548 w 3637722"/>
              <a:gd name="connsiteY88" fmla="*/ 1550505 h 1729409"/>
              <a:gd name="connsiteX89" fmla="*/ 2286000 w 3637722"/>
              <a:gd name="connsiteY89" fmla="*/ 1510748 h 1729409"/>
              <a:gd name="connsiteX90" fmla="*/ 2315817 w 3637722"/>
              <a:gd name="connsiteY90" fmla="*/ 1500809 h 1729409"/>
              <a:gd name="connsiteX91" fmla="*/ 2355574 w 3637722"/>
              <a:gd name="connsiteY91" fmla="*/ 1490870 h 1729409"/>
              <a:gd name="connsiteX92" fmla="*/ 2385391 w 3637722"/>
              <a:gd name="connsiteY92" fmla="*/ 1480931 h 1729409"/>
              <a:gd name="connsiteX93" fmla="*/ 2494722 w 3637722"/>
              <a:gd name="connsiteY93" fmla="*/ 1470992 h 1729409"/>
              <a:gd name="connsiteX94" fmla="*/ 2653748 w 3637722"/>
              <a:gd name="connsiteY94" fmla="*/ 1451113 h 1729409"/>
              <a:gd name="connsiteX95" fmla="*/ 2703444 w 3637722"/>
              <a:gd name="connsiteY95" fmla="*/ 1441174 h 1729409"/>
              <a:gd name="connsiteX96" fmla="*/ 2812774 w 3637722"/>
              <a:gd name="connsiteY96" fmla="*/ 1431235 h 1729409"/>
              <a:gd name="connsiteX97" fmla="*/ 2872409 w 3637722"/>
              <a:gd name="connsiteY97" fmla="*/ 1421296 h 1729409"/>
              <a:gd name="connsiteX98" fmla="*/ 2951922 w 3637722"/>
              <a:gd name="connsiteY98" fmla="*/ 1401418 h 1729409"/>
              <a:gd name="connsiteX99" fmla="*/ 3021496 w 3637722"/>
              <a:gd name="connsiteY99" fmla="*/ 1391479 h 1729409"/>
              <a:gd name="connsiteX100" fmla="*/ 3051313 w 3637722"/>
              <a:gd name="connsiteY100" fmla="*/ 1381540 h 1729409"/>
              <a:gd name="connsiteX101" fmla="*/ 3091070 w 3637722"/>
              <a:gd name="connsiteY101" fmla="*/ 1341783 h 1729409"/>
              <a:gd name="connsiteX102" fmla="*/ 3130826 w 3637722"/>
              <a:gd name="connsiteY102" fmla="*/ 1311966 h 1729409"/>
              <a:gd name="connsiteX103" fmla="*/ 3170583 w 3637722"/>
              <a:gd name="connsiteY103" fmla="*/ 1262270 h 1729409"/>
              <a:gd name="connsiteX104" fmla="*/ 3200400 w 3637722"/>
              <a:gd name="connsiteY104" fmla="*/ 1232453 h 1729409"/>
              <a:gd name="connsiteX105" fmla="*/ 3230217 w 3637722"/>
              <a:gd name="connsiteY105" fmla="*/ 1212574 h 1729409"/>
              <a:gd name="connsiteX106" fmla="*/ 3250096 w 3637722"/>
              <a:gd name="connsiteY106" fmla="*/ 1192696 h 1729409"/>
              <a:gd name="connsiteX107" fmla="*/ 3309731 w 3637722"/>
              <a:gd name="connsiteY107" fmla="*/ 1152940 h 1729409"/>
              <a:gd name="connsiteX108" fmla="*/ 3329609 w 3637722"/>
              <a:gd name="connsiteY108" fmla="*/ 1133061 h 1729409"/>
              <a:gd name="connsiteX109" fmla="*/ 3389244 w 3637722"/>
              <a:gd name="connsiteY109" fmla="*/ 1113183 h 1729409"/>
              <a:gd name="connsiteX110" fmla="*/ 3468757 w 3637722"/>
              <a:gd name="connsiteY110" fmla="*/ 1043609 h 1729409"/>
              <a:gd name="connsiteX111" fmla="*/ 3498574 w 3637722"/>
              <a:gd name="connsiteY111" fmla="*/ 1013792 h 1729409"/>
              <a:gd name="connsiteX112" fmla="*/ 3518452 w 3637722"/>
              <a:gd name="connsiteY112" fmla="*/ 993913 h 1729409"/>
              <a:gd name="connsiteX113" fmla="*/ 3558209 w 3637722"/>
              <a:gd name="connsiteY113" fmla="*/ 944218 h 1729409"/>
              <a:gd name="connsiteX114" fmla="*/ 3568148 w 3637722"/>
              <a:gd name="connsiteY114" fmla="*/ 914400 h 1729409"/>
              <a:gd name="connsiteX115" fmla="*/ 3588026 w 3637722"/>
              <a:gd name="connsiteY115" fmla="*/ 884583 h 1729409"/>
              <a:gd name="connsiteX116" fmla="*/ 3617844 w 3637722"/>
              <a:gd name="connsiteY116" fmla="*/ 785192 h 1729409"/>
              <a:gd name="connsiteX117" fmla="*/ 3627783 w 3637722"/>
              <a:gd name="connsiteY117" fmla="*/ 755374 h 1729409"/>
              <a:gd name="connsiteX118" fmla="*/ 3637722 w 3637722"/>
              <a:gd name="connsiteY118" fmla="*/ 685800 h 1729409"/>
              <a:gd name="connsiteX119" fmla="*/ 3607904 w 3637722"/>
              <a:gd name="connsiteY119" fmla="*/ 506896 h 1729409"/>
              <a:gd name="connsiteX120" fmla="*/ 3588026 w 3637722"/>
              <a:gd name="connsiteY120" fmla="*/ 477079 h 1729409"/>
              <a:gd name="connsiteX121" fmla="*/ 3548270 w 3637722"/>
              <a:gd name="connsiteY121" fmla="*/ 417444 h 1729409"/>
              <a:gd name="connsiteX122" fmla="*/ 3538331 w 3637722"/>
              <a:gd name="connsiteY122" fmla="*/ 377687 h 1729409"/>
              <a:gd name="connsiteX123" fmla="*/ 3488635 w 3637722"/>
              <a:gd name="connsiteY123" fmla="*/ 327992 h 1729409"/>
              <a:gd name="connsiteX124" fmla="*/ 3478696 w 3637722"/>
              <a:gd name="connsiteY124" fmla="*/ 298174 h 1729409"/>
              <a:gd name="connsiteX125" fmla="*/ 3419061 w 3637722"/>
              <a:gd name="connsiteY125" fmla="*/ 238540 h 1729409"/>
              <a:gd name="connsiteX126" fmla="*/ 3399183 w 3637722"/>
              <a:gd name="connsiteY126" fmla="*/ 198783 h 1729409"/>
              <a:gd name="connsiteX127" fmla="*/ 3349487 w 3637722"/>
              <a:gd name="connsiteY127" fmla="*/ 149087 h 1729409"/>
              <a:gd name="connsiteX128" fmla="*/ 3329609 w 3637722"/>
              <a:gd name="connsiteY128" fmla="*/ 109331 h 1729409"/>
              <a:gd name="connsiteX129" fmla="*/ 3309731 w 3637722"/>
              <a:gd name="connsiteY129" fmla="*/ 79513 h 1729409"/>
              <a:gd name="connsiteX130" fmla="*/ 3260035 w 3637722"/>
              <a:gd name="connsiteY130" fmla="*/ 39757 h 1729409"/>
              <a:gd name="connsiteX131" fmla="*/ 3230217 w 3637722"/>
              <a:gd name="connsiteY131" fmla="*/ 29818 h 1729409"/>
              <a:gd name="connsiteX132" fmla="*/ 3120887 w 3637722"/>
              <a:gd name="connsiteY132" fmla="*/ 39757 h 1729409"/>
              <a:gd name="connsiteX133" fmla="*/ 3091070 w 3637722"/>
              <a:gd name="connsiteY133" fmla="*/ 59635 h 1729409"/>
              <a:gd name="connsiteX134" fmla="*/ 3061252 w 3637722"/>
              <a:gd name="connsiteY134" fmla="*/ 69574 h 1729409"/>
              <a:gd name="connsiteX135" fmla="*/ 3021496 w 3637722"/>
              <a:gd name="connsiteY135" fmla="*/ 119270 h 1729409"/>
              <a:gd name="connsiteX136" fmla="*/ 3001617 w 3637722"/>
              <a:gd name="connsiteY136" fmla="*/ 139148 h 1729409"/>
              <a:gd name="connsiteX137" fmla="*/ 2941983 w 3637722"/>
              <a:gd name="connsiteY137" fmla="*/ 238540 h 1729409"/>
              <a:gd name="connsiteX138" fmla="*/ 2912165 w 3637722"/>
              <a:gd name="connsiteY138" fmla="*/ 288235 h 1729409"/>
              <a:gd name="connsiteX139" fmla="*/ 2882348 w 3637722"/>
              <a:gd name="connsiteY139" fmla="*/ 337931 h 1729409"/>
              <a:gd name="connsiteX140" fmla="*/ 2862470 w 3637722"/>
              <a:gd name="connsiteY140" fmla="*/ 367748 h 1729409"/>
              <a:gd name="connsiteX141" fmla="*/ 2822713 w 3637722"/>
              <a:gd name="connsiteY141" fmla="*/ 437322 h 1729409"/>
              <a:gd name="connsiteX142" fmla="*/ 2773017 w 3637722"/>
              <a:gd name="connsiteY142" fmla="*/ 487018 h 1729409"/>
              <a:gd name="connsiteX143" fmla="*/ 2733261 w 3637722"/>
              <a:gd name="connsiteY143" fmla="*/ 526774 h 1729409"/>
              <a:gd name="connsiteX144" fmla="*/ 2673626 w 3637722"/>
              <a:gd name="connsiteY144" fmla="*/ 546653 h 1729409"/>
              <a:gd name="connsiteX145" fmla="*/ 2643809 w 3637722"/>
              <a:gd name="connsiteY145" fmla="*/ 566531 h 1729409"/>
              <a:gd name="connsiteX146" fmla="*/ 2604052 w 3637722"/>
              <a:gd name="connsiteY146" fmla="*/ 576470 h 1729409"/>
              <a:gd name="connsiteX147" fmla="*/ 2544417 w 3637722"/>
              <a:gd name="connsiteY147" fmla="*/ 596348 h 1729409"/>
              <a:gd name="connsiteX148" fmla="*/ 2375452 w 3637722"/>
              <a:gd name="connsiteY148" fmla="*/ 586409 h 1729409"/>
              <a:gd name="connsiteX149" fmla="*/ 2315817 w 3637722"/>
              <a:gd name="connsiteY149" fmla="*/ 566531 h 1729409"/>
              <a:gd name="connsiteX150" fmla="*/ 2276061 w 3637722"/>
              <a:gd name="connsiteY150" fmla="*/ 546653 h 172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3637722" h="1729409">
                <a:moveTo>
                  <a:pt x="2375452" y="576470"/>
                </a:moveTo>
                <a:cubicBezTo>
                  <a:pt x="2305215" y="562423"/>
                  <a:pt x="2341778" y="571872"/>
                  <a:pt x="2266122" y="546653"/>
                </a:cubicBezTo>
                <a:lnTo>
                  <a:pt x="2206487" y="526774"/>
                </a:lnTo>
                <a:cubicBezTo>
                  <a:pt x="2189922" y="523461"/>
                  <a:pt x="2173180" y="520932"/>
                  <a:pt x="2156791" y="516835"/>
                </a:cubicBezTo>
                <a:cubicBezTo>
                  <a:pt x="2146627" y="514294"/>
                  <a:pt x="2137138" y="509437"/>
                  <a:pt x="2126974" y="506896"/>
                </a:cubicBezTo>
                <a:cubicBezTo>
                  <a:pt x="2110585" y="502799"/>
                  <a:pt x="2093843" y="500270"/>
                  <a:pt x="2077278" y="496957"/>
                </a:cubicBezTo>
                <a:cubicBezTo>
                  <a:pt x="2030896" y="500270"/>
                  <a:pt x="1983243" y="495618"/>
                  <a:pt x="1938131" y="506896"/>
                </a:cubicBezTo>
                <a:cubicBezTo>
                  <a:pt x="1914953" y="512690"/>
                  <a:pt x="1878496" y="546653"/>
                  <a:pt x="1878496" y="546653"/>
                </a:cubicBezTo>
                <a:cubicBezTo>
                  <a:pt x="1868557" y="543340"/>
                  <a:pt x="1856727" y="543420"/>
                  <a:pt x="1848678" y="536713"/>
                </a:cubicBezTo>
                <a:cubicBezTo>
                  <a:pt x="1835952" y="526108"/>
                  <a:pt x="1828290" y="510577"/>
                  <a:pt x="1818861" y="496957"/>
                </a:cubicBezTo>
                <a:cubicBezTo>
                  <a:pt x="1798463" y="467493"/>
                  <a:pt x="1779104" y="437322"/>
                  <a:pt x="1759226" y="407505"/>
                </a:cubicBezTo>
                <a:cubicBezTo>
                  <a:pt x="1752600" y="397566"/>
                  <a:pt x="1744690" y="388371"/>
                  <a:pt x="1739348" y="377687"/>
                </a:cubicBezTo>
                <a:cubicBezTo>
                  <a:pt x="1732722" y="364435"/>
                  <a:pt x="1728726" y="349500"/>
                  <a:pt x="1719470" y="337931"/>
                </a:cubicBezTo>
                <a:cubicBezTo>
                  <a:pt x="1701908" y="315979"/>
                  <a:pt x="1679713" y="298174"/>
                  <a:pt x="1659835" y="278296"/>
                </a:cubicBezTo>
                <a:cubicBezTo>
                  <a:pt x="1649896" y="268357"/>
                  <a:pt x="1643653" y="251888"/>
                  <a:pt x="1630017" y="248479"/>
                </a:cubicBezTo>
                <a:lnTo>
                  <a:pt x="1590261" y="238540"/>
                </a:lnTo>
                <a:cubicBezTo>
                  <a:pt x="1577009" y="231914"/>
                  <a:pt x="1564377" y="223864"/>
                  <a:pt x="1550504" y="218661"/>
                </a:cubicBezTo>
                <a:cubicBezTo>
                  <a:pt x="1537714" y="213865"/>
                  <a:pt x="1523927" y="212316"/>
                  <a:pt x="1510748" y="208722"/>
                </a:cubicBezTo>
                <a:cubicBezTo>
                  <a:pt x="1487479" y="202376"/>
                  <a:pt x="1464056" y="196471"/>
                  <a:pt x="1441174" y="188844"/>
                </a:cubicBezTo>
                <a:cubicBezTo>
                  <a:pt x="1424248" y="183202"/>
                  <a:pt x="1408245" y="175063"/>
                  <a:pt x="1391478" y="168966"/>
                </a:cubicBezTo>
                <a:cubicBezTo>
                  <a:pt x="1371786" y="161805"/>
                  <a:pt x="1349278" y="160710"/>
                  <a:pt x="1331844" y="149087"/>
                </a:cubicBezTo>
                <a:cubicBezTo>
                  <a:pt x="1321905" y="142461"/>
                  <a:pt x="1312942" y="134060"/>
                  <a:pt x="1302026" y="129209"/>
                </a:cubicBezTo>
                <a:cubicBezTo>
                  <a:pt x="1282878" y="120699"/>
                  <a:pt x="1242391" y="109331"/>
                  <a:pt x="1242391" y="109331"/>
                </a:cubicBezTo>
                <a:cubicBezTo>
                  <a:pt x="1156945" y="52367"/>
                  <a:pt x="1265051" y="120661"/>
                  <a:pt x="1182757" y="79513"/>
                </a:cubicBezTo>
                <a:cubicBezTo>
                  <a:pt x="1172073" y="74171"/>
                  <a:pt x="1163855" y="64486"/>
                  <a:pt x="1152939" y="59635"/>
                </a:cubicBezTo>
                <a:cubicBezTo>
                  <a:pt x="1133791" y="51125"/>
                  <a:pt x="1112045" y="49128"/>
                  <a:pt x="1093304" y="39757"/>
                </a:cubicBezTo>
                <a:cubicBezTo>
                  <a:pt x="1080052" y="33131"/>
                  <a:pt x="1067304" y="25382"/>
                  <a:pt x="1053548" y="19879"/>
                </a:cubicBezTo>
                <a:cubicBezTo>
                  <a:pt x="1034093" y="12097"/>
                  <a:pt x="993913" y="0"/>
                  <a:pt x="993913" y="0"/>
                </a:cubicBezTo>
                <a:cubicBezTo>
                  <a:pt x="907774" y="3313"/>
                  <a:pt x="821508" y="4206"/>
                  <a:pt x="735496" y="9940"/>
                </a:cubicBezTo>
                <a:cubicBezTo>
                  <a:pt x="721866" y="10849"/>
                  <a:pt x="708823" y="15954"/>
                  <a:pt x="695739" y="19879"/>
                </a:cubicBezTo>
                <a:cubicBezTo>
                  <a:pt x="675669" y="25900"/>
                  <a:pt x="655982" y="33131"/>
                  <a:pt x="636104" y="39757"/>
                </a:cubicBezTo>
                <a:cubicBezTo>
                  <a:pt x="626165" y="43070"/>
                  <a:pt x="616451" y="47155"/>
                  <a:pt x="606287" y="49696"/>
                </a:cubicBezTo>
                <a:lnTo>
                  <a:pt x="566531" y="59635"/>
                </a:lnTo>
                <a:cubicBezTo>
                  <a:pt x="434149" y="147887"/>
                  <a:pt x="630354" y="20865"/>
                  <a:pt x="506896" y="89453"/>
                </a:cubicBezTo>
                <a:cubicBezTo>
                  <a:pt x="492350" y="97534"/>
                  <a:pt x="384624" y="171968"/>
                  <a:pt x="377687" y="178905"/>
                </a:cubicBezTo>
                <a:cubicBezTo>
                  <a:pt x="361122" y="195470"/>
                  <a:pt x="348079" y="216547"/>
                  <a:pt x="327991" y="228600"/>
                </a:cubicBezTo>
                <a:cubicBezTo>
                  <a:pt x="324287" y="230822"/>
                  <a:pt x="259597" y="268567"/>
                  <a:pt x="248478" y="278296"/>
                </a:cubicBezTo>
                <a:cubicBezTo>
                  <a:pt x="230848" y="293723"/>
                  <a:pt x="215348" y="311427"/>
                  <a:pt x="198783" y="327992"/>
                </a:cubicBezTo>
                <a:cubicBezTo>
                  <a:pt x="192157" y="334618"/>
                  <a:pt x="184102" y="340073"/>
                  <a:pt x="178904" y="347870"/>
                </a:cubicBezTo>
                <a:cubicBezTo>
                  <a:pt x="81636" y="493774"/>
                  <a:pt x="180402" y="340281"/>
                  <a:pt x="119270" y="447261"/>
                </a:cubicBezTo>
                <a:cubicBezTo>
                  <a:pt x="63076" y="545599"/>
                  <a:pt x="139581" y="396699"/>
                  <a:pt x="79513" y="516835"/>
                </a:cubicBezTo>
                <a:cubicBezTo>
                  <a:pt x="76200" y="530087"/>
                  <a:pt x="74370" y="543802"/>
                  <a:pt x="69574" y="556592"/>
                </a:cubicBezTo>
                <a:cubicBezTo>
                  <a:pt x="58765" y="585416"/>
                  <a:pt x="46295" y="601449"/>
                  <a:pt x="29817" y="626166"/>
                </a:cubicBezTo>
                <a:cubicBezTo>
                  <a:pt x="26504" y="639418"/>
                  <a:pt x="22322" y="652482"/>
                  <a:pt x="19878" y="665922"/>
                </a:cubicBezTo>
                <a:cubicBezTo>
                  <a:pt x="1605" y="766425"/>
                  <a:pt x="20412" y="704078"/>
                  <a:pt x="0" y="765313"/>
                </a:cubicBezTo>
                <a:cubicBezTo>
                  <a:pt x="6626" y="805070"/>
                  <a:pt x="8805" y="845829"/>
                  <a:pt x="19878" y="884583"/>
                </a:cubicBezTo>
                <a:cubicBezTo>
                  <a:pt x="22452" y="893593"/>
                  <a:pt x="32260" y="898838"/>
                  <a:pt x="39757" y="904461"/>
                </a:cubicBezTo>
                <a:cubicBezTo>
                  <a:pt x="58869" y="918795"/>
                  <a:pt x="99391" y="944218"/>
                  <a:pt x="99391" y="944218"/>
                </a:cubicBezTo>
                <a:cubicBezTo>
                  <a:pt x="106017" y="954157"/>
                  <a:pt x="110823" y="965588"/>
                  <a:pt x="119270" y="974035"/>
                </a:cubicBezTo>
                <a:cubicBezTo>
                  <a:pt x="122211" y="976976"/>
                  <a:pt x="178682" y="1019215"/>
                  <a:pt x="188844" y="1023731"/>
                </a:cubicBezTo>
                <a:cubicBezTo>
                  <a:pt x="207991" y="1032241"/>
                  <a:pt x="248478" y="1043609"/>
                  <a:pt x="248478" y="1043609"/>
                </a:cubicBezTo>
                <a:cubicBezTo>
                  <a:pt x="261730" y="1053548"/>
                  <a:pt x="273852" y="1065208"/>
                  <a:pt x="288235" y="1073427"/>
                </a:cubicBezTo>
                <a:cubicBezTo>
                  <a:pt x="311364" y="1086644"/>
                  <a:pt x="372331" y="1091120"/>
                  <a:pt x="387626" y="1093305"/>
                </a:cubicBezTo>
                <a:cubicBezTo>
                  <a:pt x="440635" y="1089992"/>
                  <a:pt x="493832" y="1088926"/>
                  <a:pt x="546652" y="1083366"/>
                </a:cubicBezTo>
                <a:cubicBezTo>
                  <a:pt x="557071" y="1082269"/>
                  <a:pt x="566396" y="1076305"/>
                  <a:pt x="576470" y="1073427"/>
                </a:cubicBezTo>
                <a:cubicBezTo>
                  <a:pt x="681609" y="1043386"/>
                  <a:pt x="534154" y="1090844"/>
                  <a:pt x="675861" y="1043609"/>
                </a:cubicBezTo>
                <a:cubicBezTo>
                  <a:pt x="685800" y="1040296"/>
                  <a:pt x="695307" y="1035152"/>
                  <a:pt x="705678" y="1033670"/>
                </a:cubicBezTo>
                <a:lnTo>
                  <a:pt x="775252" y="1023731"/>
                </a:lnTo>
                <a:lnTo>
                  <a:pt x="864704" y="993913"/>
                </a:lnTo>
                <a:lnTo>
                  <a:pt x="894522" y="983974"/>
                </a:lnTo>
                <a:cubicBezTo>
                  <a:pt x="911087" y="987287"/>
                  <a:pt x="929107" y="986358"/>
                  <a:pt x="944217" y="993913"/>
                </a:cubicBezTo>
                <a:cubicBezTo>
                  <a:pt x="981900" y="1012755"/>
                  <a:pt x="969249" y="1024098"/>
                  <a:pt x="983974" y="1053548"/>
                </a:cubicBezTo>
                <a:cubicBezTo>
                  <a:pt x="989316" y="1064232"/>
                  <a:pt x="998510" y="1072682"/>
                  <a:pt x="1003852" y="1083366"/>
                </a:cubicBezTo>
                <a:cubicBezTo>
                  <a:pt x="1029655" y="1134973"/>
                  <a:pt x="994844" y="1094237"/>
                  <a:pt x="1033670" y="1133061"/>
                </a:cubicBezTo>
                <a:cubicBezTo>
                  <a:pt x="1066551" y="1231707"/>
                  <a:pt x="1011385" y="1081021"/>
                  <a:pt x="1073426" y="1192696"/>
                </a:cubicBezTo>
                <a:cubicBezTo>
                  <a:pt x="1130527" y="1295479"/>
                  <a:pt x="1063166" y="1222194"/>
                  <a:pt x="1113183" y="1272209"/>
                </a:cubicBezTo>
                <a:cubicBezTo>
                  <a:pt x="1116496" y="1282148"/>
                  <a:pt x="1117924" y="1292930"/>
                  <a:pt x="1123122" y="1302027"/>
                </a:cubicBezTo>
                <a:cubicBezTo>
                  <a:pt x="1131340" y="1316409"/>
                  <a:pt x="1143311" y="1328304"/>
                  <a:pt x="1152939" y="1341783"/>
                </a:cubicBezTo>
                <a:cubicBezTo>
                  <a:pt x="1159882" y="1351503"/>
                  <a:pt x="1165355" y="1362272"/>
                  <a:pt x="1172817" y="1371600"/>
                </a:cubicBezTo>
                <a:cubicBezTo>
                  <a:pt x="1178671" y="1378918"/>
                  <a:pt x="1186842" y="1384161"/>
                  <a:pt x="1192696" y="1391479"/>
                </a:cubicBezTo>
                <a:cubicBezTo>
                  <a:pt x="1215268" y="1419693"/>
                  <a:pt x="1214414" y="1433076"/>
                  <a:pt x="1242391" y="1461053"/>
                </a:cubicBezTo>
                <a:cubicBezTo>
                  <a:pt x="1250838" y="1469500"/>
                  <a:pt x="1263219" y="1473065"/>
                  <a:pt x="1272209" y="1480931"/>
                </a:cubicBezTo>
                <a:cubicBezTo>
                  <a:pt x="1289839" y="1496358"/>
                  <a:pt x="1305339" y="1514062"/>
                  <a:pt x="1321904" y="1530627"/>
                </a:cubicBezTo>
                <a:cubicBezTo>
                  <a:pt x="1328530" y="1537253"/>
                  <a:pt x="1333986" y="1545307"/>
                  <a:pt x="1341783" y="1550505"/>
                </a:cubicBezTo>
                <a:cubicBezTo>
                  <a:pt x="1351722" y="1557131"/>
                  <a:pt x="1362423" y="1562736"/>
                  <a:pt x="1371600" y="1570383"/>
                </a:cubicBezTo>
                <a:cubicBezTo>
                  <a:pt x="1382398" y="1579381"/>
                  <a:pt x="1390619" y="1591202"/>
                  <a:pt x="1401417" y="1600200"/>
                </a:cubicBezTo>
                <a:cubicBezTo>
                  <a:pt x="1427108" y="1621609"/>
                  <a:pt x="1431167" y="1620056"/>
                  <a:pt x="1461052" y="1630018"/>
                </a:cubicBezTo>
                <a:cubicBezTo>
                  <a:pt x="1467678" y="1639957"/>
                  <a:pt x="1470801" y="1653504"/>
                  <a:pt x="1480931" y="1659835"/>
                </a:cubicBezTo>
                <a:cubicBezTo>
                  <a:pt x="1498699" y="1670940"/>
                  <a:pt x="1540565" y="1679713"/>
                  <a:pt x="1540565" y="1679713"/>
                </a:cubicBezTo>
                <a:cubicBezTo>
                  <a:pt x="1550504" y="1686339"/>
                  <a:pt x="1559198" y="1695398"/>
                  <a:pt x="1570383" y="1699592"/>
                </a:cubicBezTo>
                <a:cubicBezTo>
                  <a:pt x="1586200" y="1705524"/>
                  <a:pt x="1603587" y="1705866"/>
                  <a:pt x="1620078" y="1709531"/>
                </a:cubicBezTo>
                <a:cubicBezTo>
                  <a:pt x="1746392" y="1737600"/>
                  <a:pt x="1559664" y="1699436"/>
                  <a:pt x="1709531" y="1729409"/>
                </a:cubicBezTo>
                <a:cubicBezTo>
                  <a:pt x="1762540" y="1726096"/>
                  <a:pt x="1815708" y="1724755"/>
                  <a:pt x="1868557" y="1719470"/>
                </a:cubicBezTo>
                <a:cubicBezTo>
                  <a:pt x="1878288" y="1718497"/>
                  <a:pt x="1926179" y="1705025"/>
                  <a:pt x="1938131" y="1699592"/>
                </a:cubicBezTo>
                <a:cubicBezTo>
                  <a:pt x="1965108" y="1687330"/>
                  <a:pt x="1989532" y="1669206"/>
                  <a:pt x="2017644" y="1659835"/>
                </a:cubicBezTo>
                <a:cubicBezTo>
                  <a:pt x="2027583" y="1656522"/>
                  <a:pt x="2038303" y="1654984"/>
                  <a:pt x="2047461" y="1649896"/>
                </a:cubicBezTo>
                <a:cubicBezTo>
                  <a:pt x="2068345" y="1638294"/>
                  <a:pt x="2084432" y="1617696"/>
                  <a:pt x="2107096" y="1610140"/>
                </a:cubicBezTo>
                <a:cubicBezTo>
                  <a:pt x="2136978" y="1600178"/>
                  <a:pt x="2141043" y="1601729"/>
                  <a:pt x="2166731" y="1580322"/>
                </a:cubicBezTo>
                <a:cubicBezTo>
                  <a:pt x="2177529" y="1571324"/>
                  <a:pt x="2185750" y="1559503"/>
                  <a:pt x="2196548" y="1550505"/>
                </a:cubicBezTo>
                <a:cubicBezTo>
                  <a:pt x="2228048" y="1524255"/>
                  <a:pt x="2242663" y="1525194"/>
                  <a:pt x="2286000" y="1510748"/>
                </a:cubicBezTo>
                <a:cubicBezTo>
                  <a:pt x="2295939" y="1507435"/>
                  <a:pt x="2305653" y="1503350"/>
                  <a:pt x="2315817" y="1500809"/>
                </a:cubicBezTo>
                <a:cubicBezTo>
                  <a:pt x="2329069" y="1497496"/>
                  <a:pt x="2342439" y="1494623"/>
                  <a:pt x="2355574" y="1490870"/>
                </a:cubicBezTo>
                <a:cubicBezTo>
                  <a:pt x="2365648" y="1487992"/>
                  <a:pt x="2375020" y="1482413"/>
                  <a:pt x="2385391" y="1480931"/>
                </a:cubicBezTo>
                <a:cubicBezTo>
                  <a:pt x="2421617" y="1475756"/>
                  <a:pt x="2458352" y="1475033"/>
                  <a:pt x="2494722" y="1470992"/>
                </a:cubicBezTo>
                <a:cubicBezTo>
                  <a:pt x="2547816" y="1465093"/>
                  <a:pt x="2601364" y="1461590"/>
                  <a:pt x="2653748" y="1451113"/>
                </a:cubicBezTo>
                <a:cubicBezTo>
                  <a:pt x="2670313" y="1447800"/>
                  <a:pt x="2686681" y="1443269"/>
                  <a:pt x="2703444" y="1441174"/>
                </a:cubicBezTo>
                <a:cubicBezTo>
                  <a:pt x="2739755" y="1436635"/>
                  <a:pt x="2776431" y="1435511"/>
                  <a:pt x="2812774" y="1431235"/>
                </a:cubicBezTo>
                <a:cubicBezTo>
                  <a:pt x="2832788" y="1428880"/>
                  <a:pt x="2852704" y="1425518"/>
                  <a:pt x="2872409" y="1421296"/>
                </a:cubicBezTo>
                <a:cubicBezTo>
                  <a:pt x="2899123" y="1415572"/>
                  <a:pt x="2924877" y="1405282"/>
                  <a:pt x="2951922" y="1401418"/>
                </a:cubicBezTo>
                <a:lnTo>
                  <a:pt x="3021496" y="1391479"/>
                </a:lnTo>
                <a:cubicBezTo>
                  <a:pt x="3031435" y="1388166"/>
                  <a:pt x="3042788" y="1387629"/>
                  <a:pt x="3051313" y="1381540"/>
                </a:cubicBezTo>
                <a:cubicBezTo>
                  <a:pt x="3066564" y="1370647"/>
                  <a:pt x="3076077" y="1353028"/>
                  <a:pt x="3091070" y="1341783"/>
                </a:cubicBezTo>
                <a:lnTo>
                  <a:pt x="3130826" y="1311966"/>
                </a:lnTo>
                <a:cubicBezTo>
                  <a:pt x="3147142" y="1263016"/>
                  <a:pt x="3129083" y="1296852"/>
                  <a:pt x="3170583" y="1262270"/>
                </a:cubicBezTo>
                <a:cubicBezTo>
                  <a:pt x="3181381" y="1253272"/>
                  <a:pt x="3189602" y="1241451"/>
                  <a:pt x="3200400" y="1232453"/>
                </a:cubicBezTo>
                <a:cubicBezTo>
                  <a:pt x="3209577" y="1224806"/>
                  <a:pt x="3220889" y="1220036"/>
                  <a:pt x="3230217" y="1212574"/>
                </a:cubicBezTo>
                <a:cubicBezTo>
                  <a:pt x="3237534" y="1206720"/>
                  <a:pt x="3242599" y="1198318"/>
                  <a:pt x="3250096" y="1192696"/>
                </a:cubicBezTo>
                <a:cubicBezTo>
                  <a:pt x="3269209" y="1178362"/>
                  <a:pt x="3292838" y="1169834"/>
                  <a:pt x="3309731" y="1152940"/>
                </a:cubicBezTo>
                <a:cubicBezTo>
                  <a:pt x="3316357" y="1146314"/>
                  <a:pt x="3321228" y="1137252"/>
                  <a:pt x="3329609" y="1133061"/>
                </a:cubicBezTo>
                <a:cubicBezTo>
                  <a:pt x="3348350" y="1123690"/>
                  <a:pt x="3389244" y="1113183"/>
                  <a:pt x="3389244" y="1113183"/>
                </a:cubicBezTo>
                <a:cubicBezTo>
                  <a:pt x="3438553" y="1080310"/>
                  <a:pt x="3410614" y="1101752"/>
                  <a:pt x="3468757" y="1043609"/>
                </a:cubicBezTo>
                <a:lnTo>
                  <a:pt x="3498574" y="1013792"/>
                </a:lnTo>
                <a:lnTo>
                  <a:pt x="3518452" y="993913"/>
                </a:lnTo>
                <a:cubicBezTo>
                  <a:pt x="3543434" y="918966"/>
                  <a:pt x="3506828" y="1008443"/>
                  <a:pt x="3558209" y="944218"/>
                </a:cubicBezTo>
                <a:cubicBezTo>
                  <a:pt x="3564754" y="936037"/>
                  <a:pt x="3563463" y="923771"/>
                  <a:pt x="3568148" y="914400"/>
                </a:cubicBezTo>
                <a:cubicBezTo>
                  <a:pt x="3573490" y="903716"/>
                  <a:pt x="3583175" y="895499"/>
                  <a:pt x="3588026" y="884583"/>
                </a:cubicBezTo>
                <a:cubicBezTo>
                  <a:pt x="3606916" y="842079"/>
                  <a:pt x="3606281" y="825659"/>
                  <a:pt x="3617844" y="785192"/>
                </a:cubicBezTo>
                <a:cubicBezTo>
                  <a:pt x="3620722" y="775118"/>
                  <a:pt x="3624470" y="765313"/>
                  <a:pt x="3627783" y="755374"/>
                </a:cubicBezTo>
                <a:cubicBezTo>
                  <a:pt x="3631096" y="732183"/>
                  <a:pt x="3637722" y="709227"/>
                  <a:pt x="3637722" y="685800"/>
                </a:cubicBezTo>
                <a:cubicBezTo>
                  <a:pt x="3637722" y="655964"/>
                  <a:pt x="3634265" y="546437"/>
                  <a:pt x="3607904" y="506896"/>
                </a:cubicBezTo>
                <a:lnTo>
                  <a:pt x="3588026" y="477079"/>
                </a:lnTo>
                <a:cubicBezTo>
                  <a:pt x="3559491" y="362938"/>
                  <a:pt x="3603181" y="499811"/>
                  <a:pt x="3548270" y="417444"/>
                </a:cubicBezTo>
                <a:cubicBezTo>
                  <a:pt x="3540693" y="406078"/>
                  <a:pt x="3543712" y="390243"/>
                  <a:pt x="3538331" y="377687"/>
                </a:cubicBezTo>
                <a:cubicBezTo>
                  <a:pt x="3525079" y="346767"/>
                  <a:pt x="3515138" y="345661"/>
                  <a:pt x="3488635" y="327992"/>
                </a:cubicBezTo>
                <a:cubicBezTo>
                  <a:pt x="3485322" y="318053"/>
                  <a:pt x="3485128" y="306444"/>
                  <a:pt x="3478696" y="298174"/>
                </a:cubicBezTo>
                <a:cubicBezTo>
                  <a:pt x="3461437" y="275984"/>
                  <a:pt x="3419061" y="238540"/>
                  <a:pt x="3419061" y="238540"/>
                </a:cubicBezTo>
                <a:cubicBezTo>
                  <a:pt x="3412435" y="225288"/>
                  <a:pt x="3408279" y="210478"/>
                  <a:pt x="3399183" y="198783"/>
                </a:cubicBezTo>
                <a:cubicBezTo>
                  <a:pt x="3384800" y="180291"/>
                  <a:pt x="3359964" y="170041"/>
                  <a:pt x="3349487" y="149087"/>
                </a:cubicBezTo>
                <a:cubicBezTo>
                  <a:pt x="3342861" y="135835"/>
                  <a:pt x="3336960" y="122195"/>
                  <a:pt x="3329609" y="109331"/>
                </a:cubicBezTo>
                <a:cubicBezTo>
                  <a:pt x="3323682" y="98959"/>
                  <a:pt x="3317193" y="88841"/>
                  <a:pt x="3309731" y="79513"/>
                </a:cubicBezTo>
                <a:cubicBezTo>
                  <a:pt x="3297406" y="64107"/>
                  <a:pt x="3277252" y="48365"/>
                  <a:pt x="3260035" y="39757"/>
                </a:cubicBezTo>
                <a:cubicBezTo>
                  <a:pt x="3250664" y="35072"/>
                  <a:pt x="3240156" y="33131"/>
                  <a:pt x="3230217" y="29818"/>
                </a:cubicBezTo>
                <a:cubicBezTo>
                  <a:pt x="3193774" y="33131"/>
                  <a:pt x="3156668" y="32090"/>
                  <a:pt x="3120887" y="39757"/>
                </a:cubicBezTo>
                <a:cubicBezTo>
                  <a:pt x="3109207" y="42260"/>
                  <a:pt x="3101754" y="54293"/>
                  <a:pt x="3091070" y="59635"/>
                </a:cubicBezTo>
                <a:cubicBezTo>
                  <a:pt x="3081699" y="64320"/>
                  <a:pt x="3071191" y="66261"/>
                  <a:pt x="3061252" y="69574"/>
                </a:cubicBezTo>
                <a:cubicBezTo>
                  <a:pt x="3013247" y="117581"/>
                  <a:pt x="3071659" y="56567"/>
                  <a:pt x="3021496" y="119270"/>
                </a:cubicBezTo>
                <a:cubicBezTo>
                  <a:pt x="3015642" y="126587"/>
                  <a:pt x="3008243" y="132522"/>
                  <a:pt x="3001617" y="139148"/>
                </a:cubicBezTo>
                <a:cubicBezTo>
                  <a:pt x="2957670" y="227043"/>
                  <a:pt x="2982814" y="197707"/>
                  <a:pt x="2941983" y="238540"/>
                </a:cubicBezTo>
                <a:cubicBezTo>
                  <a:pt x="2921453" y="300130"/>
                  <a:pt x="2946275" y="240482"/>
                  <a:pt x="2912165" y="288235"/>
                </a:cubicBezTo>
                <a:cubicBezTo>
                  <a:pt x="2900936" y="303955"/>
                  <a:pt x="2892587" y="321549"/>
                  <a:pt x="2882348" y="337931"/>
                </a:cubicBezTo>
                <a:cubicBezTo>
                  <a:pt x="2876017" y="348061"/>
                  <a:pt x="2868616" y="357505"/>
                  <a:pt x="2862470" y="367748"/>
                </a:cubicBezTo>
                <a:cubicBezTo>
                  <a:pt x="2848727" y="390652"/>
                  <a:pt x="2838739" y="415953"/>
                  <a:pt x="2822713" y="437322"/>
                </a:cubicBezTo>
                <a:cubicBezTo>
                  <a:pt x="2808657" y="456063"/>
                  <a:pt x="2789582" y="470453"/>
                  <a:pt x="2773017" y="487018"/>
                </a:cubicBezTo>
                <a:cubicBezTo>
                  <a:pt x="2759765" y="500270"/>
                  <a:pt x="2751040" y="520847"/>
                  <a:pt x="2733261" y="526774"/>
                </a:cubicBezTo>
                <a:cubicBezTo>
                  <a:pt x="2713383" y="533400"/>
                  <a:pt x="2691061" y="535030"/>
                  <a:pt x="2673626" y="546653"/>
                </a:cubicBezTo>
                <a:cubicBezTo>
                  <a:pt x="2663687" y="553279"/>
                  <a:pt x="2654788" y="561826"/>
                  <a:pt x="2643809" y="566531"/>
                </a:cubicBezTo>
                <a:cubicBezTo>
                  <a:pt x="2631253" y="571912"/>
                  <a:pt x="2617136" y="572545"/>
                  <a:pt x="2604052" y="576470"/>
                </a:cubicBezTo>
                <a:cubicBezTo>
                  <a:pt x="2583982" y="582491"/>
                  <a:pt x="2544417" y="596348"/>
                  <a:pt x="2544417" y="596348"/>
                </a:cubicBezTo>
                <a:cubicBezTo>
                  <a:pt x="2488095" y="593035"/>
                  <a:pt x="2431397" y="593706"/>
                  <a:pt x="2375452" y="586409"/>
                </a:cubicBezTo>
                <a:cubicBezTo>
                  <a:pt x="2354674" y="583699"/>
                  <a:pt x="2315817" y="566531"/>
                  <a:pt x="2315817" y="566531"/>
                </a:cubicBezTo>
                <a:cubicBezTo>
                  <a:pt x="2283243" y="544815"/>
                  <a:pt x="2297945" y="546653"/>
                  <a:pt x="2276061" y="546653"/>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919870" y="1745469"/>
            <a:ext cx="2265208" cy="1200329"/>
          </a:xfrm>
          <a:prstGeom prst="rect">
            <a:avLst/>
          </a:prstGeom>
          <a:noFill/>
        </p:spPr>
        <p:txBody>
          <a:bodyPr wrap="square" rtlCol="0">
            <a:spAutoFit/>
          </a:bodyPr>
          <a:lstStyle/>
          <a:p>
            <a:r>
              <a:rPr lang="en-US" sz="2400" b="1" dirty="0">
                <a:solidFill>
                  <a:srgbClr val="FFFF00"/>
                </a:solidFill>
              </a:rPr>
              <a:t>Proximal convoluted tubule</a:t>
            </a:r>
          </a:p>
        </p:txBody>
      </p:sp>
    </p:spTree>
    <p:extLst>
      <p:ext uri="{BB962C8B-B14F-4D97-AF65-F5344CB8AC3E}">
        <p14:creationId xmlns:p14="http://schemas.microsoft.com/office/powerpoint/2010/main" val="149977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pic>
        <p:nvPicPr>
          <p:cNvPr id="3" name="Picture 4" descr="49.jpg"/>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a:stretch/>
        </p:blipFill>
        <p:spPr bwMode="auto">
          <a:xfrm>
            <a:off x="609600" y="1219200"/>
            <a:ext cx="8247736" cy="51720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(advance slide for answers)</a:t>
            </a:r>
          </a:p>
        </p:txBody>
      </p:sp>
      <p:sp>
        <p:nvSpPr>
          <p:cNvPr id="6" name="TextBox 5"/>
          <p:cNvSpPr txBox="1"/>
          <p:nvPr/>
        </p:nvSpPr>
        <p:spPr>
          <a:xfrm>
            <a:off x="3505200" y="1366092"/>
            <a:ext cx="3429000" cy="1569660"/>
          </a:xfrm>
          <a:prstGeom prst="rect">
            <a:avLst/>
          </a:prstGeom>
          <a:noFill/>
        </p:spPr>
        <p:txBody>
          <a:bodyPr wrap="square" rtlCol="0">
            <a:spAutoFit/>
          </a:bodyPr>
          <a:lstStyle/>
          <a:p>
            <a:r>
              <a:rPr lang="en-US" sz="3200" b="1" dirty="0">
                <a:solidFill>
                  <a:srgbClr val="C00000"/>
                </a:solidFill>
              </a:rPr>
              <a:t>Distal convoluted tubule / ascending thick limb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89173"/>
            <a:ext cx="7430144" cy="5616427"/>
          </a:xfrm>
          <a:prstGeom prst="rect">
            <a:avLst/>
          </a:prstGeom>
        </p:spPr>
      </p:pic>
      <p:sp>
        <p:nvSpPr>
          <p:cNvPr id="4" name="Freeform 3"/>
          <p:cNvSpPr/>
          <p:nvPr/>
        </p:nvSpPr>
        <p:spPr>
          <a:xfrm>
            <a:off x="4263887" y="4600999"/>
            <a:ext cx="1341783" cy="1401417"/>
          </a:xfrm>
          <a:custGeom>
            <a:avLst/>
            <a:gdLst>
              <a:gd name="connsiteX0" fmla="*/ 1321904 w 1341783"/>
              <a:gd name="connsiteY0" fmla="*/ 258417 h 1401417"/>
              <a:gd name="connsiteX1" fmla="*/ 1292087 w 1341783"/>
              <a:gd name="connsiteY1" fmla="*/ 198783 h 1401417"/>
              <a:gd name="connsiteX2" fmla="*/ 1282148 w 1341783"/>
              <a:gd name="connsiteY2" fmla="*/ 168965 h 1401417"/>
              <a:gd name="connsiteX3" fmla="*/ 1262270 w 1341783"/>
              <a:gd name="connsiteY3" fmla="*/ 139148 h 1401417"/>
              <a:gd name="connsiteX4" fmla="*/ 1252330 w 1341783"/>
              <a:gd name="connsiteY4" fmla="*/ 109331 h 1401417"/>
              <a:gd name="connsiteX5" fmla="*/ 1212574 w 1341783"/>
              <a:gd name="connsiteY5" fmla="*/ 49696 h 1401417"/>
              <a:gd name="connsiteX6" fmla="*/ 1162878 w 1341783"/>
              <a:gd name="connsiteY6" fmla="*/ 39757 h 1401417"/>
              <a:gd name="connsiteX7" fmla="*/ 1103243 w 1341783"/>
              <a:gd name="connsiteY7" fmla="*/ 19878 h 1401417"/>
              <a:gd name="connsiteX8" fmla="*/ 983974 w 1341783"/>
              <a:gd name="connsiteY8" fmla="*/ 0 h 1401417"/>
              <a:gd name="connsiteX9" fmla="*/ 765313 w 1341783"/>
              <a:gd name="connsiteY9" fmla="*/ 9939 h 1401417"/>
              <a:gd name="connsiteX10" fmla="*/ 685800 w 1341783"/>
              <a:gd name="connsiteY10" fmla="*/ 29817 h 1401417"/>
              <a:gd name="connsiteX11" fmla="*/ 646043 w 1341783"/>
              <a:gd name="connsiteY11" fmla="*/ 39757 h 1401417"/>
              <a:gd name="connsiteX12" fmla="*/ 556591 w 1341783"/>
              <a:gd name="connsiteY12" fmla="*/ 69574 h 1401417"/>
              <a:gd name="connsiteX13" fmla="*/ 407504 w 1341783"/>
              <a:gd name="connsiteY13" fmla="*/ 119270 h 1401417"/>
              <a:gd name="connsiteX14" fmla="*/ 347870 w 1341783"/>
              <a:gd name="connsiteY14" fmla="*/ 139148 h 1401417"/>
              <a:gd name="connsiteX15" fmla="*/ 318052 w 1341783"/>
              <a:gd name="connsiteY15" fmla="*/ 149087 h 1401417"/>
              <a:gd name="connsiteX16" fmla="*/ 278296 w 1341783"/>
              <a:gd name="connsiteY16" fmla="*/ 168965 h 1401417"/>
              <a:gd name="connsiteX17" fmla="*/ 218661 w 1341783"/>
              <a:gd name="connsiteY17" fmla="*/ 188844 h 1401417"/>
              <a:gd name="connsiteX18" fmla="*/ 159026 w 1341783"/>
              <a:gd name="connsiteY18" fmla="*/ 218661 h 1401417"/>
              <a:gd name="connsiteX19" fmla="*/ 99391 w 1341783"/>
              <a:gd name="connsiteY19" fmla="*/ 248478 h 1401417"/>
              <a:gd name="connsiteX20" fmla="*/ 79513 w 1341783"/>
              <a:gd name="connsiteY20" fmla="*/ 268357 h 1401417"/>
              <a:gd name="connsiteX21" fmla="*/ 29817 w 1341783"/>
              <a:gd name="connsiteY21" fmla="*/ 337931 h 1401417"/>
              <a:gd name="connsiteX22" fmla="*/ 19878 w 1341783"/>
              <a:gd name="connsiteY22" fmla="*/ 367748 h 1401417"/>
              <a:gd name="connsiteX23" fmla="*/ 0 w 1341783"/>
              <a:gd name="connsiteY23" fmla="*/ 536713 h 1401417"/>
              <a:gd name="connsiteX24" fmla="*/ 9939 w 1341783"/>
              <a:gd name="connsiteY24" fmla="*/ 626165 h 1401417"/>
              <a:gd name="connsiteX25" fmla="*/ 19878 w 1341783"/>
              <a:gd name="connsiteY25" fmla="*/ 735496 h 1401417"/>
              <a:gd name="connsiteX26" fmla="*/ 29817 w 1341783"/>
              <a:gd name="connsiteY26" fmla="*/ 765313 h 1401417"/>
              <a:gd name="connsiteX27" fmla="*/ 49696 w 1341783"/>
              <a:gd name="connsiteY27" fmla="*/ 834887 h 1401417"/>
              <a:gd name="connsiteX28" fmla="*/ 69574 w 1341783"/>
              <a:gd name="connsiteY28" fmla="*/ 874644 h 1401417"/>
              <a:gd name="connsiteX29" fmla="*/ 79513 w 1341783"/>
              <a:gd name="connsiteY29" fmla="*/ 934278 h 1401417"/>
              <a:gd name="connsiteX30" fmla="*/ 99391 w 1341783"/>
              <a:gd name="connsiteY30" fmla="*/ 993913 h 1401417"/>
              <a:gd name="connsiteX31" fmla="*/ 119270 w 1341783"/>
              <a:gd name="connsiteY31" fmla="*/ 1063487 h 1401417"/>
              <a:gd name="connsiteX32" fmla="*/ 129209 w 1341783"/>
              <a:gd name="connsiteY32" fmla="*/ 1103244 h 1401417"/>
              <a:gd name="connsiteX33" fmla="*/ 159026 w 1341783"/>
              <a:gd name="connsiteY33" fmla="*/ 1123122 h 1401417"/>
              <a:gd name="connsiteX34" fmla="*/ 168965 w 1341783"/>
              <a:gd name="connsiteY34" fmla="*/ 1152939 h 1401417"/>
              <a:gd name="connsiteX35" fmla="*/ 198783 w 1341783"/>
              <a:gd name="connsiteY35" fmla="*/ 1192696 h 1401417"/>
              <a:gd name="connsiteX36" fmla="*/ 258417 w 1341783"/>
              <a:gd name="connsiteY36" fmla="*/ 1252331 h 1401417"/>
              <a:gd name="connsiteX37" fmla="*/ 357809 w 1341783"/>
              <a:gd name="connsiteY37" fmla="*/ 1311965 h 1401417"/>
              <a:gd name="connsiteX38" fmla="*/ 377687 w 1341783"/>
              <a:gd name="connsiteY38" fmla="*/ 1341783 h 1401417"/>
              <a:gd name="connsiteX39" fmla="*/ 407504 w 1341783"/>
              <a:gd name="connsiteY39" fmla="*/ 1351722 h 1401417"/>
              <a:gd name="connsiteX40" fmla="*/ 526774 w 1341783"/>
              <a:gd name="connsiteY40" fmla="*/ 1401417 h 1401417"/>
              <a:gd name="connsiteX41" fmla="*/ 765313 w 1341783"/>
              <a:gd name="connsiteY41" fmla="*/ 1391478 h 1401417"/>
              <a:gd name="connsiteX42" fmla="*/ 824948 w 1341783"/>
              <a:gd name="connsiteY42" fmla="*/ 1371600 h 1401417"/>
              <a:gd name="connsiteX43" fmla="*/ 884583 w 1341783"/>
              <a:gd name="connsiteY43" fmla="*/ 1331844 h 1401417"/>
              <a:gd name="connsiteX44" fmla="*/ 914400 w 1341783"/>
              <a:gd name="connsiteY44" fmla="*/ 1311965 h 1401417"/>
              <a:gd name="connsiteX45" fmla="*/ 964096 w 1341783"/>
              <a:gd name="connsiteY45" fmla="*/ 1252331 h 1401417"/>
              <a:gd name="connsiteX46" fmla="*/ 954156 w 1341783"/>
              <a:gd name="connsiteY46" fmla="*/ 944217 h 1401417"/>
              <a:gd name="connsiteX47" fmla="*/ 944217 w 1341783"/>
              <a:gd name="connsiteY47" fmla="*/ 914400 h 1401417"/>
              <a:gd name="connsiteX48" fmla="*/ 934278 w 1341783"/>
              <a:gd name="connsiteY48" fmla="*/ 844826 h 1401417"/>
              <a:gd name="connsiteX49" fmla="*/ 964096 w 1341783"/>
              <a:gd name="connsiteY49" fmla="*/ 775252 h 1401417"/>
              <a:gd name="connsiteX50" fmla="*/ 993913 w 1341783"/>
              <a:gd name="connsiteY50" fmla="*/ 765313 h 1401417"/>
              <a:gd name="connsiteX51" fmla="*/ 1013791 w 1341783"/>
              <a:gd name="connsiteY51" fmla="*/ 735496 h 1401417"/>
              <a:gd name="connsiteX52" fmla="*/ 1083365 w 1341783"/>
              <a:gd name="connsiteY52" fmla="*/ 715617 h 1401417"/>
              <a:gd name="connsiteX53" fmla="*/ 1113183 w 1341783"/>
              <a:gd name="connsiteY53" fmla="*/ 695739 h 1401417"/>
              <a:gd name="connsiteX54" fmla="*/ 1143000 w 1341783"/>
              <a:gd name="connsiteY54" fmla="*/ 685800 h 1401417"/>
              <a:gd name="connsiteX55" fmla="*/ 1202635 w 1341783"/>
              <a:gd name="connsiteY55" fmla="*/ 646044 h 1401417"/>
              <a:gd name="connsiteX56" fmla="*/ 1222513 w 1341783"/>
              <a:gd name="connsiteY56" fmla="*/ 626165 h 1401417"/>
              <a:gd name="connsiteX57" fmla="*/ 1242391 w 1341783"/>
              <a:gd name="connsiteY57" fmla="*/ 596348 h 1401417"/>
              <a:gd name="connsiteX58" fmla="*/ 1272209 w 1341783"/>
              <a:gd name="connsiteY58" fmla="*/ 576470 h 1401417"/>
              <a:gd name="connsiteX59" fmla="*/ 1292087 w 1341783"/>
              <a:gd name="connsiteY59" fmla="*/ 516835 h 1401417"/>
              <a:gd name="connsiteX60" fmla="*/ 1302026 w 1341783"/>
              <a:gd name="connsiteY60" fmla="*/ 487017 h 1401417"/>
              <a:gd name="connsiteX61" fmla="*/ 1321904 w 1341783"/>
              <a:gd name="connsiteY61" fmla="*/ 407504 h 1401417"/>
              <a:gd name="connsiteX62" fmla="*/ 1331843 w 1341783"/>
              <a:gd name="connsiteY62" fmla="*/ 357809 h 1401417"/>
              <a:gd name="connsiteX63" fmla="*/ 1341783 w 1341783"/>
              <a:gd name="connsiteY63" fmla="*/ 258417 h 1401417"/>
              <a:gd name="connsiteX64" fmla="*/ 1331843 w 1341783"/>
              <a:gd name="connsiteY64" fmla="*/ 198783 h 140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341783" h="1401417">
                <a:moveTo>
                  <a:pt x="1321904" y="258417"/>
                </a:moveTo>
                <a:cubicBezTo>
                  <a:pt x="1311965" y="238539"/>
                  <a:pt x="1301113" y="219092"/>
                  <a:pt x="1292087" y="198783"/>
                </a:cubicBezTo>
                <a:cubicBezTo>
                  <a:pt x="1287832" y="189209"/>
                  <a:pt x="1286833" y="178336"/>
                  <a:pt x="1282148" y="168965"/>
                </a:cubicBezTo>
                <a:cubicBezTo>
                  <a:pt x="1276806" y="158281"/>
                  <a:pt x="1267612" y="149832"/>
                  <a:pt x="1262270" y="139148"/>
                </a:cubicBezTo>
                <a:cubicBezTo>
                  <a:pt x="1257585" y="129777"/>
                  <a:pt x="1257418" y="118489"/>
                  <a:pt x="1252330" y="109331"/>
                </a:cubicBezTo>
                <a:cubicBezTo>
                  <a:pt x="1240728" y="88447"/>
                  <a:pt x="1236001" y="54381"/>
                  <a:pt x="1212574" y="49696"/>
                </a:cubicBezTo>
                <a:cubicBezTo>
                  <a:pt x="1196009" y="46383"/>
                  <a:pt x="1179176" y="44202"/>
                  <a:pt x="1162878" y="39757"/>
                </a:cubicBezTo>
                <a:cubicBezTo>
                  <a:pt x="1142663" y="34244"/>
                  <a:pt x="1123986" y="22841"/>
                  <a:pt x="1103243" y="19878"/>
                </a:cubicBezTo>
                <a:cubicBezTo>
                  <a:pt x="1016946" y="7550"/>
                  <a:pt x="1056642" y="14533"/>
                  <a:pt x="983974" y="0"/>
                </a:cubicBezTo>
                <a:cubicBezTo>
                  <a:pt x="911087" y="3313"/>
                  <a:pt x="837913" y="2679"/>
                  <a:pt x="765313" y="9939"/>
                </a:cubicBezTo>
                <a:cubicBezTo>
                  <a:pt x="738129" y="12657"/>
                  <a:pt x="712304" y="23191"/>
                  <a:pt x="685800" y="29817"/>
                </a:cubicBezTo>
                <a:cubicBezTo>
                  <a:pt x="672548" y="33130"/>
                  <a:pt x="659002" y="35437"/>
                  <a:pt x="646043" y="39757"/>
                </a:cubicBezTo>
                <a:lnTo>
                  <a:pt x="556591" y="69574"/>
                </a:lnTo>
                <a:lnTo>
                  <a:pt x="407504" y="119270"/>
                </a:lnTo>
                <a:lnTo>
                  <a:pt x="347870" y="139148"/>
                </a:lnTo>
                <a:cubicBezTo>
                  <a:pt x="337931" y="142461"/>
                  <a:pt x="327423" y="144402"/>
                  <a:pt x="318052" y="149087"/>
                </a:cubicBezTo>
                <a:cubicBezTo>
                  <a:pt x="304800" y="155713"/>
                  <a:pt x="292052" y="163462"/>
                  <a:pt x="278296" y="168965"/>
                </a:cubicBezTo>
                <a:cubicBezTo>
                  <a:pt x="258841" y="176747"/>
                  <a:pt x="236096" y="177221"/>
                  <a:pt x="218661" y="188844"/>
                </a:cubicBezTo>
                <a:cubicBezTo>
                  <a:pt x="133201" y="245816"/>
                  <a:pt x="241330" y="177509"/>
                  <a:pt x="159026" y="218661"/>
                </a:cubicBezTo>
                <a:cubicBezTo>
                  <a:pt x="81960" y="257194"/>
                  <a:pt x="174337" y="223497"/>
                  <a:pt x="99391" y="248478"/>
                </a:cubicBezTo>
                <a:cubicBezTo>
                  <a:pt x="92765" y="255104"/>
                  <a:pt x="85512" y="261158"/>
                  <a:pt x="79513" y="268357"/>
                </a:cubicBezTo>
                <a:cubicBezTo>
                  <a:pt x="58966" y="293014"/>
                  <a:pt x="47031" y="312110"/>
                  <a:pt x="29817" y="337931"/>
                </a:cubicBezTo>
                <a:cubicBezTo>
                  <a:pt x="26504" y="347870"/>
                  <a:pt x="22419" y="357584"/>
                  <a:pt x="19878" y="367748"/>
                </a:cubicBezTo>
                <a:cubicBezTo>
                  <a:pt x="4336" y="429918"/>
                  <a:pt x="6098" y="463533"/>
                  <a:pt x="0" y="536713"/>
                </a:cubicBezTo>
                <a:cubicBezTo>
                  <a:pt x="3313" y="566530"/>
                  <a:pt x="6954" y="596313"/>
                  <a:pt x="9939" y="626165"/>
                </a:cubicBezTo>
                <a:cubicBezTo>
                  <a:pt x="13580" y="662577"/>
                  <a:pt x="14703" y="699270"/>
                  <a:pt x="19878" y="735496"/>
                </a:cubicBezTo>
                <a:cubicBezTo>
                  <a:pt x="21360" y="745867"/>
                  <a:pt x="26939" y="755239"/>
                  <a:pt x="29817" y="765313"/>
                </a:cubicBezTo>
                <a:cubicBezTo>
                  <a:pt x="37026" y="790544"/>
                  <a:pt x="39479" y="811047"/>
                  <a:pt x="49696" y="834887"/>
                </a:cubicBezTo>
                <a:cubicBezTo>
                  <a:pt x="55533" y="848505"/>
                  <a:pt x="62948" y="861392"/>
                  <a:pt x="69574" y="874644"/>
                </a:cubicBezTo>
                <a:cubicBezTo>
                  <a:pt x="72887" y="894522"/>
                  <a:pt x="74625" y="914727"/>
                  <a:pt x="79513" y="934278"/>
                </a:cubicBezTo>
                <a:cubicBezTo>
                  <a:pt x="84595" y="954606"/>
                  <a:pt x="94309" y="973585"/>
                  <a:pt x="99391" y="993913"/>
                </a:cubicBezTo>
                <a:cubicBezTo>
                  <a:pt x="130462" y="1118201"/>
                  <a:pt x="90751" y="963675"/>
                  <a:pt x="119270" y="1063487"/>
                </a:cubicBezTo>
                <a:cubicBezTo>
                  <a:pt x="123023" y="1076622"/>
                  <a:pt x="121632" y="1091878"/>
                  <a:pt x="129209" y="1103244"/>
                </a:cubicBezTo>
                <a:cubicBezTo>
                  <a:pt x="135835" y="1113183"/>
                  <a:pt x="149087" y="1116496"/>
                  <a:pt x="159026" y="1123122"/>
                </a:cubicBezTo>
                <a:cubicBezTo>
                  <a:pt x="162339" y="1133061"/>
                  <a:pt x="163767" y="1143843"/>
                  <a:pt x="168965" y="1152939"/>
                </a:cubicBezTo>
                <a:cubicBezTo>
                  <a:pt x="177184" y="1167322"/>
                  <a:pt x="187701" y="1180383"/>
                  <a:pt x="198783" y="1192696"/>
                </a:cubicBezTo>
                <a:cubicBezTo>
                  <a:pt x="217589" y="1213592"/>
                  <a:pt x="235026" y="1236737"/>
                  <a:pt x="258417" y="1252331"/>
                </a:cubicBezTo>
                <a:cubicBezTo>
                  <a:pt x="330380" y="1300306"/>
                  <a:pt x="296683" y="1281403"/>
                  <a:pt x="357809" y="1311965"/>
                </a:cubicBezTo>
                <a:cubicBezTo>
                  <a:pt x="364435" y="1321904"/>
                  <a:pt x="368359" y="1334321"/>
                  <a:pt x="377687" y="1341783"/>
                </a:cubicBezTo>
                <a:cubicBezTo>
                  <a:pt x="385868" y="1348328"/>
                  <a:pt x="397966" y="1347387"/>
                  <a:pt x="407504" y="1351722"/>
                </a:cubicBezTo>
                <a:cubicBezTo>
                  <a:pt x="519619" y="1402683"/>
                  <a:pt x="448873" y="1381942"/>
                  <a:pt x="526774" y="1401417"/>
                </a:cubicBezTo>
                <a:cubicBezTo>
                  <a:pt x="606287" y="1398104"/>
                  <a:pt x="686126" y="1399397"/>
                  <a:pt x="765313" y="1391478"/>
                </a:cubicBezTo>
                <a:cubicBezTo>
                  <a:pt x="786163" y="1389393"/>
                  <a:pt x="824948" y="1371600"/>
                  <a:pt x="824948" y="1371600"/>
                </a:cubicBezTo>
                <a:lnTo>
                  <a:pt x="884583" y="1331844"/>
                </a:lnTo>
                <a:cubicBezTo>
                  <a:pt x="894522" y="1325218"/>
                  <a:pt x="907233" y="1321521"/>
                  <a:pt x="914400" y="1311965"/>
                </a:cubicBezTo>
                <a:cubicBezTo>
                  <a:pt x="949839" y="1264712"/>
                  <a:pt x="932503" y="1283922"/>
                  <a:pt x="964096" y="1252331"/>
                </a:cubicBezTo>
                <a:cubicBezTo>
                  <a:pt x="960783" y="1149626"/>
                  <a:pt x="960190" y="1046798"/>
                  <a:pt x="954156" y="944217"/>
                </a:cubicBezTo>
                <a:cubicBezTo>
                  <a:pt x="953541" y="933758"/>
                  <a:pt x="946272" y="924673"/>
                  <a:pt x="944217" y="914400"/>
                </a:cubicBezTo>
                <a:cubicBezTo>
                  <a:pt x="939623" y="891428"/>
                  <a:pt x="937591" y="868017"/>
                  <a:pt x="934278" y="844826"/>
                </a:cubicBezTo>
                <a:cubicBezTo>
                  <a:pt x="940840" y="812018"/>
                  <a:pt x="935165" y="792611"/>
                  <a:pt x="964096" y="775252"/>
                </a:cubicBezTo>
                <a:cubicBezTo>
                  <a:pt x="973080" y="769862"/>
                  <a:pt x="983974" y="768626"/>
                  <a:pt x="993913" y="765313"/>
                </a:cubicBezTo>
                <a:cubicBezTo>
                  <a:pt x="1000539" y="755374"/>
                  <a:pt x="1004463" y="742958"/>
                  <a:pt x="1013791" y="735496"/>
                </a:cubicBezTo>
                <a:cubicBezTo>
                  <a:pt x="1020270" y="730313"/>
                  <a:pt x="1080771" y="716266"/>
                  <a:pt x="1083365" y="715617"/>
                </a:cubicBezTo>
                <a:cubicBezTo>
                  <a:pt x="1093304" y="708991"/>
                  <a:pt x="1102499" y="701081"/>
                  <a:pt x="1113183" y="695739"/>
                </a:cubicBezTo>
                <a:cubicBezTo>
                  <a:pt x="1122554" y="691054"/>
                  <a:pt x="1134283" y="691611"/>
                  <a:pt x="1143000" y="685800"/>
                </a:cubicBezTo>
                <a:cubicBezTo>
                  <a:pt x="1217449" y="636167"/>
                  <a:pt x="1131736" y="669676"/>
                  <a:pt x="1202635" y="646044"/>
                </a:cubicBezTo>
                <a:cubicBezTo>
                  <a:pt x="1209261" y="639418"/>
                  <a:pt x="1216659" y="633482"/>
                  <a:pt x="1222513" y="626165"/>
                </a:cubicBezTo>
                <a:cubicBezTo>
                  <a:pt x="1229975" y="616837"/>
                  <a:pt x="1233944" y="604794"/>
                  <a:pt x="1242391" y="596348"/>
                </a:cubicBezTo>
                <a:cubicBezTo>
                  <a:pt x="1250838" y="587901"/>
                  <a:pt x="1262270" y="583096"/>
                  <a:pt x="1272209" y="576470"/>
                </a:cubicBezTo>
                <a:lnTo>
                  <a:pt x="1292087" y="516835"/>
                </a:lnTo>
                <a:cubicBezTo>
                  <a:pt x="1295400" y="506896"/>
                  <a:pt x="1299485" y="497181"/>
                  <a:pt x="1302026" y="487017"/>
                </a:cubicBezTo>
                <a:cubicBezTo>
                  <a:pt x="1308652" y="460513"/>
                  <a:pt x="1316546" y="434293"/>
                  <a:pt x="1321904" y="407504"/>
                </a:cubicBezTo>
                <a:cubicBezTo>
                  <a:pt x="1325217" y="390939"/>
                  <a:pt x="1329610" y="374554"/>
                  <a:pt x="1331843" y="357809"/>
                </a:cubicBezTo>
                <a:cubicBezTo>
                  <a:pt x="1336244" y="324805"/>
                  <a:pt x="1338470" y="291548"/>
                  <a:pt x="1341783" y="258417"/>
                </a:cubicBezTo>
                <a:cubicBezTo>
                  <a:pt x="1331193" y="205473"/>
                  <a:pt x="1331843" y="225615"/>
                  <a:pt x="1331843" y="198783"/>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3982278" y="3297221"/>
            <a:ext cx="1905000" cy="1200329"/>
          </a:xfrm>
          <a:prstGeom prst="rect">
            <a:avLst/>
          </a:prstGeom>
          <a:noFill/>
        </p:spPr>
        <p:txBody>
          <a:bodyPr wrap="square" rtlCol="0">
            <a:spAutoFit/>
          </a:bodyPr>
          <a:lstStyle/>
          <a:p>
            <a:r>
              <a:rPr lang="en-US" sz="2400" b="1" dirty="0">
                <a:solidFill>
                  <a:srgbClr val="FFFF00"/>
                </a:solidFill>
              </a:rPr>
              <a:t>Distal convoluted tubule</a:t>
            </a:r>
          </a:p>
        </p:txBody>
      </p:sp>
      <p:sp>
        <p:nvSpPr>
          <p:cNvPr id="6" name="TextBox 5"/>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(advance slide for answers)</a:t>
            </a:r>
          </a:p>
        </p:txBody>
      </p:sp>
    </p:spTree>
    <p:extLst>
      <p:ext uri="{BB962C8B-B14F-4D97-AF65-F5344CB8AC3E}">
        <p14:creationId xmlns:p14="http://schemas.microsoft.com/office/powerpoint/2010/main" val="2381752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799" y="1295400"/>
            <a:ext cx="7338402" cy="4646711"/>
          </a:xfrm>
          <a:prstGeom prst="rect">
            <a:avLst/>
          </a:prstGeom>
        </p:spPr>
      </p:pic>
      <p:sp>
        <p:nvSpPr>
          <p:cNvPr id="5" name="TextBox 4"/>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(advance slide for answers)</a:t>
            </a:r>
          </a:p>
        </p:txBody>
      </p:sp>
      <p:sp>
        <p:nvSpPr>
          <p:cNvPr id="6" name="TextBox 5"/>
          <p:cNvSpPr txBox="1"/>
          <p:nvPr/>
        </p:nvSpPr>
        <p:spPr>
          <a:xfrm>
            <a:off x="6609522" y="1295400"/>
            <a:ext cx="1524000" cy="707886"/>
          </a:xfrm>
          <a:prstGeom prst="rect">
            <a:avLst/>
          </a:prstGeom>
          <a:noFill/>
        </p:spPr>
        <p:txBody>
          <a:bodyPr wrap="square" rtlCol="0">
            <a:spAutoFit/>
          </a:bodyPr>
          <a:lstStyle/>
          <a:p>
            <a:r>
              <a:rPr lang="en-US" sz="2000" b="1" dirty="0">
                <a:solidFill>
                  <a:srgbClr val="FF0000"/>
                </a:solidFill>
              </a:rPr>
              <a:t>Collecting duct</a:t>
            </a:r>
          </a:p>
        </p:txBody>
      </p:sp>
      <p:sp>
        <p:nvSpPr>
          <p:cNvPr id="7" name="TextBox 6"/>
          <p:cNvSpPr txBox="1"/>
          <p:nvPr/>
        </p:nvSpPr>
        <p:spPr>
          <a:xfrm>
            <a:off x="6324600" y="6275345"/>
            <a:ext cx="2667000" cy="430887"/>
          </a:xfrm>
          <a:prstGeom prst="rect">
            <a:avLst/>
          </a:prstGeom>
          <a:noFill/>
        </p:spPr>
        <p:txBody>
          <a:bodyPr wrap="square" rtlCol="0">
            <a:spAutoFit/>
          </a:bodyPr>
          <a:lstStyle/>
          <a:p>
            <a:r>
              <a:rPr lang="en-US" sz="1100" b="1" dirty="0" err="1">
                <a:latin typeface="Tempus Sans ITC" pitchFamily="82" charset="0"/>
              </a:rPr>
              <a:t>Schrier</a:t>
            </a:r>
            <a:endParaRPr lang="en-US" sz="1100" b="1" i="1" dirty="0">
              <a:latin typeface="Tempus Sans ITC" pitchFamily="82" charset="0"/>
            </a:endParaRPr>
          </a:p>
          <a:p>
            <a:r>
              <a:rPr lang="en-US" sz="1100" b="1" dirty="0">
                <a:latin typeface="Tempus Sans ITC" pitchFamily="82" charset="0"/>
              </a:rPr>
              <a:t>Diseases of the Kidney and Urinary Tract</a:t>
            </a:r>
          </a:p>
        </p:txBody>
      </p:sp>
    </p:spTree>
    <p:extLst>
      <p:ext uri="{BB962C8B-B14F-4D97-AF65-F5344CB8AC3E}">
        <p14:creationId xmlns:p14="http://schemas.microsoft.com/office/powerpoint/2010/main" val="295780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itl-web1\com\LabManuals\MA\VLM\Lab17\SL116aMP.jpg"/>
          <p:cNvPicPr>
            <a:picLocks noChangeAspect="1" noChangeArrowheads="1"/>
          </p:cNvPicPr>
          <p:nvPr/>
        </p:nvPicPr>
        <p:blipFill rotWithShape="1">
          <a:blip r:embed="rId2">
            <a:extLst>
              <a:ext uri="{28A0092B-C50C-407E-A947-70E740481C1C}">
                <a14:useLocalDpi xmlns:a14="http://schemas.microsoft.com/office/drawing/2010/main" val="0"/>
              </a:ext>
            </a:extLst>
          </a:blip>
          <a:srcRect b="7424"/>
          <a:stretch/>
        </p:blipFill>
        <p:spPr bwMode="auto">
          <a:xfrm>
            <a:off x="1371601" y="1461467"/>
            <a:ext cx="7772400" cy="53965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037272"/>
            <a:ext cx="9144000" cy="1815882"/>
          </a:xfrm>
          <a:prstGeom prst="rect">
            <a:avLst/>
          </a:prstGeom>
          <a:solidFill>
            <a:schemeClr val="bg1"/>
          </a:solidFill>
        </p:spPr>
        <p:txBody>
          <a:bodyPr wrap="square" rtlCol="0">
            <a:spAutoFit/>
          </a:bodyPr>
          <a:lstStyle/>
          <a:p>
            <a:r>
              <a:rPr lang="en-US" sz="1600" b="1" dirty="0">
                <a:solidFill>
                  <a:srgbClr val="002060"/>
                </a:solidFill>
              </a:rPr>
              <a:t>When looking at a high-powered view of the kidney in the light microscope, you see a variety of tubes in cross-, longitudinal-, and oblique section.  Two examples are outlined in yellow.  These tubes are lined by a simple cuboidal epithelium, the lumen contains provisional urine.  The basement membrane of the epithelium is in the location of (covered by) the yellow dotted outline. There is sparse connective tissue, with blood vessels, between the tubules.  The specific characteristics of the epithelial cells will help you identify the specific tubule, which is the focus of this module. The round tuft in the center is a corpuscle, the topic of the next module. </a:t>
            </a:r>
            <a:endParaRPr lang="en-US" sz="1100" b="1" dirty="0">
              <a:solidFill>
                <a:srgbClr val="002060"/>
              </a:solidFill>
            </a:endParaRPr>
          </a:p>
        </p:txBody>
      </p:sp>
      <p:sp>
        <p:nvSpPr>
          <p:cNvPr id="27" name="Freeform 26"/>
          <p:cNvSpPr/>
          <p:nvPr/>
        </p:nvSpPr>
        <p:spPr>
          <a:xfrm>
            <a:off x="3319670" y="4246079"/>
            <a:ext cx="1509450" cy="1053548"/>
          </a:xfrm>
          <a:custGeom>
            <a:avLst/>
            <a:gdLst>
              <a:gd name="connsiteX0" fmla="*/ 1451113 w 1509450"/>
              <a:gd name="connsiteY0" fmla="*/ 616226 h 1053548"/>
              <a:gd name="connsiteX1" fmla="*/ 1500808 w 1509450"/>
              <a:gd name="connsiteY1" fmla="*/ 576470 h 1053548"/>
              <a:gd name="connsiteX2" fmla="*/ 1470991 w 1509450"/>
              <a:gd name="connsiteY2" fmla="*/ 327992 h 1053548"/>
              <a:gd name="connsiteX3" fmla="*/ 1411356 w 1509450"/>
              <a:gd name="connsiteY3" fmla="*/ 278296 h 1053548"/>
              <a:gd name="connsiteX4" fmla="*/ 1391478 w 1509450"/>
              <a:gd name="connsiteY4" fmla="*/ 248479 h 1053548"/>
              <a:gd name="connsiteX5" fmla="*/ 1292087 w 1509450"/>
              <a:gd name="connsiteY5" fmla="*/ 168966 h 1053548"/>
              <a:gd name="connsiteX6" fmla="*/ 1262269 w 1509450"/>
              <a:gd name="connsiteY6" fmla="*/ 159026 h 1053548"/>
              <a:gd name="connsiteX7" fmla="*/ 1222513 w 1509450"/>
              <a:gd name="connsiteY7" fmla="*/ 119270 h 1053548"/>
              <a:gd name="connsiteX8" fmla="*/ 1202634 w 1509450"/>
              <a:gd name="connsiteY8" fmla="*/ 99392 h 1053548"/>
              <a:gd name="connsiteX9" fmla="*/ 1162878 w 1509450"/>
              <a:gd name="connsiteY9" fmla="*/ 89453 h 1053548"/>
              <a:gd name="connsiteX10" fmla="*/ 1053547 w 1509450"/>
              <a:gd name="connsiteY10" fmla="*/ 59635 h 1053548"/>
              <a:gd name="connsiteX11" fmla="*/ 844826 w 1509450"/>
              <a:gd name="connsiteY11" fmla="*/ 79513 h 1053548"/>
              <a:gd name="connsiteX12" fmla="*/ 765313 w 1509450"/>
              <a:gd name="connsiteY12" fmla="*/ 99392 h 1053548"/>
              <a:gd name="connsiteX13" fmla="*/ 586408 w 1509450"/>
              <a:gd name="connsiteY13" fmla="*/ 79513 h 1053548"/>
              <a:gd name="connsiteX14" fmla="*/ 526773 w 1509450"/>
              <a:gd name="connsiteY14" fmla="*/ 59635 h 1053548"/>
              <a:gd name="connsiteX15" fmla="*/ 496956 w 1509450"/>
              <a:gd name="connsiteY15" fmla="*/ 49696 h 1053548"/>
              <a:gd name="connsiteX16" fmla="*/ 437321 w 1509450"/>
              <a:gd name="connsiteY16" fmla="*/ 19879 h 1053548"/>
              <a:gd name="connsiteX17" fmla="*/ 318052 w 1509450"/>
              <a:gd name="connsiteY17" fmla="*/ 0 h 1053548"/>
              <a:gd name="connsiteX18" fmla="*/ 198782 w 1509450"/>
              <a:gd name="connsiteY18" fmla="*/ 19879 h 1053548"/>
              <a:gd name="connsiteX19" fmla="*/ 139147 w 1509450"/>
              <a:gd name="connsiteY19" fmla="*/ 79513 h 1053548"/>
              <a:gd name="connsiteX20" fmla="*/ 79513 w 1509450"/>
              <a:gd name="connsiteY20" fmla="*/ 109331 h 1053548"/>
              <a:gd name="connsiteX21" fmla="*/ 69573 w 1509450"/>
              <a:gd name="connsiteY21" fmla="*/ 139148 h 1053548"/>
              <a:gd name="connsiteX22" fmla="*/ 29817 w 1509450"/>
              <a:gd name="connsiteY22" fmla="*/ 198783 h 1053548"/>
              <a:gd name="connsiteX23" fmla="*/ 9939 w 1509450"/>
              <a:gd name="connsiteY23" fmla="*/ 278296 h 1053548"/>
              <a:gd name="connsiteX24" fmla="*/ 0 w 1509450"/>
              <a:gd name="connsiteY24" fmla="*/ 318053 h 1053548"/>
              <a:gd name="connsiteX25" fmla="*/ 9939 w 1509450"/>
              <a:gd name="connsiteY25" fmla="*/ 397566 h 1053548"/>
              <a:gd name="connsiteX26" fmla="*/ 49695 w 1509450"/>
              <a:gd name="connsiteY26" fmla="*/ 487018 h 1053548"/>
              <a:gd name="connsiteX27" fmla="*/ 79513 w 1509450"/>
              <a:gd name="connsiteY27" fmla="*/ 546653 h 1053548"/>
              <a:gd name="connsiteX28" fmla="*/ 99391 w 1509450"/>
              <a:gd name="connsiteY28" fmla="*/ 606287 h 1053548"/>
              <a:gd name="connsiteX29" fmla="*/ 109330 w 1509450"/>
              <a:gd name="connsiteY29" fmla="*/ 636105 h 1053548"/>
              <a:gd name="connsiteX30" fmla="*/ 129208 w 1509450"/>
              <a:gd name="connsiteY30" fmla="*/ 665922 h 1053548"/>
              <a:gd name="connsiteX31" fmla="*/ 149087 w 1509450"/>
              <a:gd name="connsiteY31" fmla="*/ 725557 h 1053548"/>
              <a:gd name="connsiteX32" fmla="*/ 168965 w 1509450"/>
              <a:gd name="connsiteY32" fmla="*/ 785192 h 1053548"/>
              <a:gd name="connsiteX33" fmla="*/ 178904 w 1509450"/>
              <a:gd name="connsiteY33" fmla="*/ 815009 h 1053548"/>
              <a:gd name="connsiteX34" fmla="*/ 198782 w 1509450"/>
              <a:gd name="connsiteY34" fmla="*/ 844826 h 1053548"/>
              <a:gd name="connsiteX35" fmla="*/ 208721 w 1509450"/>
              <a:gd name="connsiteY35" fmla="*/ 884583 h 1053548"/>
              <a:gd name="connsiteX36" fmla="*/ 258417 w 1509450"/>
              <a:gd name="connsiteY36" fmla="*/ 934279 h 1053548"/>
              <a:gd name="connsiteX37" fmla="*/ 298173 w 1509450"/>
              <a:gd name="connsiteY37" fmla="*/ 983974 h 1053548"/>
              <a:gd name="connsiteX38" fmla="*/ 318052 w 1509450"/>
              <a:gd name="connsiteY38" fmla="*/ 1013792 h 1053548"/>
              <a:gd name="connsiteX39" fmla="*/ 377687 w 1509450"/>
              <a:gd name="connsiteY39" fmla="*/ 1053548 h 1053548"/>
              <a:gd name="connsiteX40" fmla="*/ 516834 w 1509450"/>
              <a:gd name="connsiteY40" fmla="*/ 1043609 h 1053548"/>
              <a:gd name="connsiteX41" fmla="*/ 576469 w 1509450"/>
              <a:gd name="connsiteY41" fmla="*/ 1023731 h 1053548"/>
              <a:gd name="connsiteX42" fmla="*/ 606287 w 1509450"/>
              <a:gd name="connsiteY42" fmla="*/ 993913 h 1053548"/>
              <a:gd name="connsiteX43" fmla="*/ 655982 w 1509450"/>
              <a:gd name="connsiteY43" fmla="*/ 983974 h 1053548"/>
              <a:gd name="connsiteX44" fmla="*/ 685800 w 1509450"/>
              <a:gd name="connsiteY44" fmla="*/ 974035 h 1053548"/>
              <a:gd name="connsiteX45" fmla="*/ 755373 w 1509450"/>
              <a:gd name="connsiteY45" fmla="*/ 964096 h 1053548"/>
              <a:gd name="connsiteX46" fmla="*/ 795130 w 1509450"/>
              <a:gd name="connsiteY46" fmla="*/ 954157 h 1053548"/>
              <a:gd name="connsiteX47" fmla="*/ 824947 w 1509450"/>
              <a:gd name="connsiteY47" fmla="*/ 944218 h 1053548"/>
              <a:gd name="connsiteX48" fmla="*/ 894521 w 1509450"/>
              <a:gd name="connsiteY48" fmla="*/ 934279 h 1053548"/>
              <a:gd name="connsiteX49" fmla="*/ 934278 w 1509450"/>
              <a:gd name="connsiteY49" fmla="*/ 924339 h 1053548"/>
              <a:gd name="connsiteX50" fmla="*/ 983973 w 1509450"/>
              <a:gd name="connsiteY50" fmla="*/ 914400 h 1053548"/>
              <a:gd name="connsiteX51" fmla="*/ 1103243 w 1509450"/>
              <a:gd name="connsiteY51" fmla="*/ 894522 h 1053548"/>
              <a:gd name="connsiteX52" fmla="*/ 1162878 w 1509450"/>
              <a:gd name="connsiteY52" fmla="*/ 874644 h 1053548"/>
              <a:gd name="connsiteX53" fmla="*/ 1202634 w 1509450"/>
              <a:gd name="connsiteY53" fmla="*/ 864705 h 1053548"/>
              <a:gd name="connsiteX54" fmla="*/ 1282147 w 1509450"/>
              <a:gd name="connsiteY54" fmla="*/ 834887 h 1053548"/>
              <a:gd name="connsiteX55" fmla="*/ 1311965 w 1509450"/>
              <a:gd name="connsiteY55" fmla="*/ 815009 h 1053548"/>
              <a:gd name="connsiteX56" fmla="*/ 1351721 w 1509450"/>
              <a:gd name="connsiteY56" fmla="*/ 805070 h 1053548"/>
              <a:gd name="connsiteX57" fmla="*/ 1431234 w 1509450"/>
              <a:gd name="connsiteY57" fmla="*/ 765313 h 1053548"/>
              <a:gd name="connsiteX58" fmla="*/ 1431234 w 1509450"/>
              <a:gd name="connsiteY58" fmla="*/ 765313 h 1053548"/>
              <a:gd name="connsiteX59" fmla="*/ 1461052 w 1509450"/>
              <a:gd name="connsiteY59" fmla="*/ 745435 h 1053548"/>
              <a:gd name="connsiteX60" fmla="*/ 1480930 w 1509450"/>
              <a:gd name="connsiteY60" fmla="*/ 715618 h 1053548"/>
              <a:gd name="connsiteX61" fmla="*/ 1500808 w 1509450"/>
              <a:gd name="connsiteY61" fmla="*/ 655983 h 1053548"/>
              <a:gd name="connsiteX62" fmla="*/ 1490869 w 1509450"/>
              <a:gd name="connsiteY62" fmla="*/ 526774 h 105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509450" h="1053548">
                <a:moveTo>
                  <a:pt x="1451113" y="616226"/>
                </a:moveTo>
                <a:cubicBezTo>
                  <a:pt x="1467678" y="602974"/>
                  <a:pt x="1497582" y="597437"/>
                  <a:pt x="1500808" y="576470"/>
                </a:cubicBezTo>
                <a:cubicBezTo>
                  <a:pt x="1505581" y="545443"/>
                  <a:pt x="1528844" y="385845"/>
                  <a:pt x="1470991" y="327992"/>
                </a:cubicBezTo>
                <a:cubicBezTo>
                  <a:pt x="1392811" y="249812"/>
                  <a:pt x="1492764" y="375986"/>
                  <a:pt x="1411356" y="278296"/>
                </a:cubicBezTo>
                <a:cubicBezTo>
                  <a:pt x="1403709" y="269119"/>
                  <a:pt x="1399252" y="257548"/>
                  <a:pt x="1391478" y="248479"/>
                </a:cubicBezTo>
                <a:cubicBezTo>
                  <a:pt x="1369763" y="223145"/>
                  <a:pt x="1322782" y="179198"/>
                  <a:pt x="1292087" y="168966"/>
                </a:cubicBezTo>
                <a:lnTo>
                  <a:pt x="1262269" y="159026"/>
                </a:lnTo>
                <a:cubicBezTo>
                  <a:pt x="1244600" y="106019"/>
                  <a:pt x="1266686" y="145773"/>
                  <a:pt x="1222513" y="119270"/>
                </a:cubicBezTo>
                <a:cubicBezTo>
                  <a:pt x="1214478" y="114449"/>
                  <a:pt x="1211016" y="103583"/>
                  <a:pt x="1202634" y="99392"/>
                </a:cubicBezTo>
                <a:cubicBezTo>
                  <a:pt x="1190416" y="93283"/>
                  <a:pt x="1175962" y="93378"/>
                  <a:pt x="1162878" y="89453"/>
                </a:cubicBezTo>
                <a:cubicBezTo>
                  <a:pt x="1061996" y="59188"/>
                  <a:pt x="1144123" y="77750"/>
                  <a:pt x="1053547" y="59635"/>
                </a:cubicBezTo>
                <a:cubicBezTo>
                  <a:pt x="1009573" y="63018"/>
                  <a:pt x="898030" y="69537"/>
                  <a:pt x="844826" y="79513"/>
                </a:cubicBezTo>
                <a:cubicBezTo>
                  <a:pt x="817974" y="84548"/>
                  <a:pt x="765313" y="99392"/>
                  <a:pt x="765313" y="99392"/>
                </a:cubicBezTo>
                <a:cubicBezTo>
                  <a:pt x="675717" y="92992"/>
                  <a:pt x="652718" y="99406"/>
                  <a:pt x="586408" y="79513"/>
                </a:cubicBezTo>
                <a:cubicBezTo>
                  <a:pt x="566338" y="73492"/>
                  <a:pt x="546651" y="66261"/>
                  <a:pt x="526773" y="59635"/>
                </a:cubicBezTo>
                <a:cubicBezTo>
                  <a:pt x="516834" y="56322"/>
                  <a:pt x="505673" y="55507"/>
                  <a:pt x="496956" y="49696"/>
                </a:cubicBezTo>
                <a:cubicBezTo>
                  <a:pt x="473082" y="33780"/>
                  <a:pt x="465613" y="25023"/>
                  <a:pt x="437321" y="19879"/>
                </a:cubicBezTo>
                <a:cubicBezTo>
                  <a:pt x="266698" y="-11144"/>
                  <a:pt x="423383" y="26333"/>
                  <a:pt x="318052" y="0"/>
                </a:cubicBezTo>
                <a:cubicBezTo>
                  <a:pt x="289700" y="3150"/>
                  <a:pt x="232087" y="3226"/>
                  <a:pt x="198782" y="19879"/>
                </a:cubicBezTo>
                <a:cubicBezTo>
                  <a:pt x="151937" y="43302"/>
                  <a:pt x="180633" y="38027"/>
                  <a:pt x="139147" y="79513"/>
                </a:cubicBezTo>
                <a:cubicBezTo>
                  <a:pt x="119878" y="98782"/>
                  <a:pt x="103766" y="101247"/>
                  <a:pt x="79513" y="109331"/>
                </a:cubicBezTo>
                <a:cubicBezTo>
                  <a:pt x="76200" y="119270"/>
                  <a:pt x="75384" y="130431"/>
                  <a:pt x="69573" y="139148"/>
                </a:cubicBezTo>
                <a:cubicBezTo>
                  <a:pt x="29697" y="198962"/>
                  <a:pt x="46177" y="138796"/>
                  <a:pt x="29817" y="198783"/>
                </a:cubicBezTo>
                <a:cubicBezTo>
                  <a:pt x="22629" y="225140"/>
                  <a:pt x="16565" y="251792"/>
                  <a:pt x="9939" y="278296"/>
                </a:cubicBezTo>
                <a:lnTo>
                  <a:pt x="0" y="318053"/>
                </a:lnTo>
                <a:cubicBezTo>
                  <a:pt x="3313" y="344557"/>
                  <a:pt x="4342" y="371448"/>
                  <a:pt x="9939" y="397566"/>
                </a:cubicBezTo>
                <a:cubicBezTo>
                  <a:pt x="29169" y="487308"/>
                  <a:pt x="20717" y="429062"/>
                  <a:pt x="49695" y="487018"/>
                </a:cubicBezTo>
                <a:cubicBezTo>
                  <a:pt x="90841" y="569310"/>
                  <a:pt x="22548" y="461206"/>
                  <a:pt x="79513" y="546653"/>
                </a:cubicBezTo>
                <a:lnTo>
                  <a:pt x="99391" y="606287"/>
                </a:lnTo>
                <a:cubicBezTo>
                  <a:pt x="102704" y="616226"/>
                  <a:pt x="103518" y="627388"/>
                  <a:pt x="109330" y="636105"/>
                </a:cubicBezTo>
                <a:cubicBezTo>
                  <a:pt x="115956" y="646044"/>
                  <a:pt x="124357" y="655006"/>
                  <a:pt x="129208" y="665922"/>
                </a:cubicBezTo>
                <a:cubicBezTo>
                  <a:pt x="137718" y="685070"/>
                  <a:pt x="142461" y="705679"/>
                  <a:pt x="149087" y="725557"/>
                </a:cubicBezTo>
                <a:lnTo>
                  <a:pt x="168965" y="785192"/>
                </a:lnTo>
                <a:cubicBezTo>
                  <a:pt x="172278" y="795131"/>
                  <a:pt x="173093" y="806292"/>
                  <a:pt x="178904" y="815009"/>
                </a:cubicBezTo>
                <a:lnTo>
                  <a:pt x="198782" y="844826"/>
                </a:lnTo>
                <a:cubicBezTo>
                  <a:pt x="202095" y="858078"/>
                  <a:pt x="201144" y="873217"/>
                  <a:pt x="208721" y="884583"/>
                </a:cubicBezTo>
                <a:cubicBezTo>
                  <a:pt x="221716" y="904075"/>
                  <a:pt x="258417" y="934279"/>
                  <a:pt x="258417" y="934279"/>
                </a:cubicBezTo>
                <a:cubicBezTo>
                  <a:pt x="277766" y="992327"/>
                  <a:pt x="253217" y="939018"/>
                  <a:pt x="298173" y="983974"/>
                </a:cubicBezTo>
                <a:cubicBezTo>
                  <a:pt x="306620" y="992421"/>
                  <a:pt x="309062" y="1005926"/>
                  <a:pt x="318052" y="1013792"/>
                </a:cubicBezTo>
                <a:cubicBezTo>
                  <a:pt x="336032" y="1029524"/>
                  <a:pt x="377687" y="1053548"/>
                  <a:pt x="377687" y="1053548"/>
                </a:cubicBezTo>
                <a:cubicBezTo>
                  <a:pt x="424069" y="1050235"/>
                  <a:pt x="470848" y="1050507"/>
                  <a:pt x="516834" y="1043609"/>
                </a:cubicBezTo>
                <a:cubicBezTo>
                  <a:pt x="537556" y="1040501"/>
                  <a:pt x="576469" y="1023731"/>
                  <a:pt x="576469" y="1023731"/>
                </a:cubicBezTo>
                <a:cubicBezTo>
                  <a:pt x="586408" y="1013792"/>
                  <a:pt x="593715" y="1000199"/>
                  <a:pt x="606287" y="993913"/>
                </a:cubicBezTo>
                <a:cubicBezTo>
                  <a:pt x="621397" y="986358"/>
                  <a:pt x="639593" y="988071"/>
                  <a:pt x="655982" y="983974"/>
                </a:cubicBezTo>
                <a:cubicBezTo>
                  <a:pt x="666146" y="981433"/>
                  <a:pt x="675527" y="976090"/>
                  <a:pt x="685800" y="974035"/>
                </a:cubicBezTo>
                <a:cubicBezTo>
                  <a:pt x="708772" y="969441"/>
                  <a:pt x="732324" y="968287"/>
                  <a:pt x="755373" y="964096"/>
                </a:cubicBezTo>
                <a:cubicBezTo>
                  <a:pt x="768813" y="961652"/>
                  <a:pt x="781995" y="957910"/>
                  <a:pt x="795130" y="954157"/>
                </a:cubicBezTo>
                <a:cubicBezTo>
                  <a:pt x="805204" y="951279"/>
                  <a:pt x="814674" y="946273"/>
                  <a:pt x="824947" y="944218"/>
                </a:cubicBezTo>
                <a:cubicBezTo>
                  <a:pt x="847919" y="939624"/>
                  <a:pt x="871472" y="938470"/>
                  <a:pt x="894521" y="934279"/>
                </a:cubicBezTo>
                <a:cubicBezTo>
                  <a:pt x="907961" y="931835"/>
                  <a:pt x="920943" y="927302"/>
                  <a:pt x="934278" y="924339"/>
                </a:cubicBezTo>
                <a:cubicBezTo>
                  <a:pt x="950769" y="920674"/>
                  <a:pt x="967310" y="917177"/>
                  <a:pt x="983973" y="914400"/>
                </a:cubicBezTo>
                <a:cubicBezTo>
                  <a:pt x="1020543" y="908305"/>
                  <a:pt x="1066435" y="904560"/>
                  <a:pt x="1103243" y="894522"/>
                </a:cubicBezTo>
                <a:cubicBezTo>
                  <a:pt x="1123458" y="889009"/>
                  <a:pt x="1142550" y="879726"/>
                  <a:pt x="1162878" y="874644"/>
                </a:cubicBezTo>
                <a:lnTo>
                  <a:pt x="1202634" y="864705"/>
                </a:lnTo>
                <a:cubicBezTo>
                  <a:pt x="1272560" y="818087"/>
                  <a:pt x="1183896" y="871731"/>
                  <a:pt x="1282147" y="834887"/>
                </a:cubicBezTo>
                <a:cubicBezTo>
                  <a:pt x="1293332" y="830693"/>
                  <a:pt x="1300985" y="819714"/>
                  <a:pt x="1311965" y="815009"/>
                </a:cubicBezTo>
                <a:cubicBezTo>
                  <a:pt x="1324520" y="809628"/>
                  <a:pt x="1338469" y="808383"/>
                  <a:pt x="1351721" y="805070"/>
                </a:cubicBezTo>
                <a:cubicBezTo>
                  <a:pt x="1386417" y="770376"/>
                  <a:pt x="1362710" y="788155"/>
                  <a:pt x="1431234" y="765313"/>
                </a:cubicBezTo>
                <a:lnTo>
                  <a:pt x="1431234" y="765313"/>
                </a:lnTo>
                <a:lnTo>
                  <a:pt x="1461052" y="745435"/>
                </a:lnTo>
                <a:cubicBezTo>
                  <a:pt x="1467678" y="735496"/>
                  <a:pt x="1476079" y="726534"/>
                  <a:pt x="1480930" y="715618"/>
                </a:cubicBezTo>
                <a:cubicBezTo>
                  <a:pt x="1489440" y="696470"/>
                  <a:pt x="1500808" y="655983"/>
                  <a:pt x="1500808" y="655983"/>
                </a:cubicBezTo>
                <a:cubicBezTo>
                  <a:pt x="1488814" y="560033"/>
                  <a:pt x="1490869" y="603181"/>
                  <a:pt x="1490869" y="526774"/>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6285066" y="4136749"/>
            <a:ext cx="1043777" cy="1302026"/>
          </a:xfrm>
          <a:custGeom>
            <a:avLst/>
            <a:gdLst>
              <a:gd name="connsiteX0" fmla="*/ 890986 w 1043777"/>
              <a:gd name="connsiteY0" fmla="*/ 874643 h 1302026"/>
              <a:gd name="connsiteX1" fmla="*/ 920804 w 1043777"/>
              <a:gd name="connsiteY1" fmla="*/ 795130 h 1302026"/>
              <a:gd name="connsiteX2" fmla="*/ 930743 w 1043777"/>
              <a:gd name="connsiteY2" fmla="*/ 755374 h 1302026"/>
              <a:gd name="connsiteX3" fmla="*/ 950621 w 1043777"/>
              <a:gd name="connsiteY3" fmla="*/ 725556 h 1302026"/>
              <a:gd name="connsiteX4" fmla="*/ 1000317 w 1043777"/>
              <a:gd name="connsiteY4" fmla="*/ 646043 h 1302026"/>
              <a:gd name="connsiteX5" fmla="*/ 1020195 w 1043777"/>
              <a:gd name="connsiteY5" fmla="*/ 586409 h 1302026"/>
              <a:gd name="connsiteX6" fmla="*/ 1030134 w 1043777"/>
              <a:gd name="connsiteY6" fmla="*/ 556591 h 1302026"/>
              <a:gd name="connsiteX7" fmla="*/ 1030134 w 1043777"/>
              <a:gd name="connsiteY7" fmla="*/ 278296 h 1302026"/>
              <a:gd name="connsiteX8" fmla="*/ 990377 w 1043777"/>
              <a:gd name="connsiteY8" fmla="*/ 198783 h 1302026"/>
              <a:gd name="connsiteX9" fmla="*/ 940682 w 1043777"/>
              <a:gd name="connsiteY9" fmla="*/ 109330 h 1302026"/>
              <a:gd name="connsiteX10" fmla="*/ 900925 w 1043777"/>
              <a:gd name="connsiteY10" fmla="*/ 59635 h 1302026"/>
              <a:gd name="connsiteX11" fmla="*/ 871108 w 1043777"/>
              <a:gd name="connsiteY11" fmla="*/ 49696 h 1302026"/>
              <a:gd name="connsiteX12" fmla="*/ 841291 w 1043777"/>
              <a:gd name="connsiteY12" fmla="*/ 29817 h 1302026"/>
              <a:gd name="connsiteX13" fmla="*/ 722021 w 1043777"/>
              <a:gd name="connsiteY13" fmla="*/ 9939 h 1302026"/>
              <a:gd name="connsiteX14" fmla="*/ 652447 w 1043777"/>
              <a:gd name="connsiteY14" fmla="*/ 0 h 1302026"/>
              <a:gd name="connsiteX15" fmla="*/ 523238 w 1043777"/>
              <a:gd name="connsiteY15" fmla="*/ 9939 h 1302026"/>
              <a:gd name="connsiteX16" fmla="*/ 453664 w 1043777"/>
              <a:gd name="connsiteY16" fmla="*/ 89452 h 1302026"/>
              <a:gd name="connsiteX17" fmla="*/ 443725 w 1043777"/>
              <a:gd name="connsiteY17" fmla="*/ 119269 h 1302026"/>
              <a:gd name="connsiteX18" fmla="*/ 423847 w 1043777"/>
              <a:gd name="connsiteY18" fmla="*/ 139148 h 1302026"/>
              <a:gd name="connsiteX19" fmla="*/ 384091 w 1043777"/>
              <a:gd name="connsiteY19" fmla="*/ 228600 h 1302026"/>
              <a:gd name="connsiteX20" fmla="*/ 354273 w 1043777"/>
              <a:gd name="connsiteY20" fmla="*/ 288235 h 1302026"/>
              <a:gd name="connsiteX21" fmla="*/ 314517 w 1043777"/>
              <a:gd name="connsiteY21" fmla="*/ 337930 h 1302026"/>
              <a:gd name="connsiteX22" fmla="*/ 294638 w 1043777"/>
              <a:gd name="connsiteY22" fmla="*/ 417443 h 1302026"/>
              <a:gd name="connsiteX23" fmla="*/ 274760 w 1043777"/>
              <a:gd name="connsiteY23" fmla="*/ 447261 h 1302026"/>
              <a:gd name="connsiteX24" fmla="*/ 244943 w 1043777"/>
              <a:gd name="connsiteY24" fmla="*/ 477078 h 1302026"/>
              <a:gd name="connsiteX25" fmla="*/ 235004 w 1043777"/>
              <a:gd name="connsiteY25" fmla="*/ 506896 h 1302026"/>
              <a:gd name="connsiteX26" fmla="*/ 215125 w 1043777"/>
              <a:gd name="connsiteY26" fmla="*/ 526774 h 1302026"/>
              <a:gd name="connsiteX27" fmla="*/ 205186 w 1043777"/>
              <a:gd name="connsiteY27" fmla="*/ 566530 h 1302026"/>
              <a:gd name="connsiteX28" fmla="*/ 185308 w 1043777"/>
              <a:gd name="connsiteY28" fmla="*/ 596348 h 1302026"/>
              <a:gd name="connsiteX29" fmla="*/ 155491 w 1043777"/>
              <a:gd name="connsiteY29" fmla="*/ 655983 h 1302026"/>
              <a:gd name="connsiteX30" fmla="*/ 145551 w 1043777"/>
              <a:gd name="connsiteY30" fmla="*/ 685800 h 1302026"/>
              <a:gd name="connsiteX31" fmla="*/ 125673 w 1043777"/>
              <a:gd name="connsiteY31" fmla="*/ 715617 h 1302026"/>
              <a:gd name="connsiteX32" fmla="*/ 85917 w 1043777"/>
              <a:gd name="connsiteY32" fmla="*/ 765313 h 1302026"/>
              <a:gd name="connsiteX33" fmla="*/ 75977 w 1043777"/>
              <a:gd name="connsiteY33" fmla="*/ 795130 h 1302026"/>
              <a:gd name="connsiteX34" fmla="*/ 56099 w 1043777"/>
              <a:gd name="connsiteY34" fmla="*/ 815009 h 1302026"/>
              <a:gd name="connsiteX35" fmla="*/ 16343 w 1043777"/>
              <a:gd name="connsiteY35" fmla="*/ 874643 h 1302026"/>
              <a:gd name="connsiteX36" fmla="*/ 16343 w 1043777"/>
              <a:gd name="connsiteY36" fmla="*/ 1073426 h 1302026"/>
              <a:gd name="connsiteX37" fmla="*/ 26282 w 1043777"/>
              <a:gd name="connsiteY37" fmla="*/ 1103243 h 1302026"/>
              <a:gd name="connsiteX38" fmla="*/ 46160 w 1043777"/>
              <a:gd name="connsiteY38" fmla="*/ 1123122 h 1302026"/>
              <a:gd name="connsiteX39" fmla="*/ 75977 w 1043777"/>
              <a:gd name="connsiteY39" fmla="*/ 1182756 h 1302026"/>
              <a:gd name="connsiteX40" fmla="*/ 95856 w 1043777"/>
              <a:gd name="connsiteY40" fmla="*/ 1222513 h 1302026"/>
              <a:gd name="connsiteX41" fmla="*/ 155491 w 1043777"/>
              <a:gd name="connsiteY41" fmla="*/ 1282148 h 1302026"/>
              <a:gd name="connsiteX42" fmla="*/ 195247 w 1043777"/>
              <a:gd name="connsiteY42" fmla="*/ 1292087 h 1302026"/>
              <a:gd name="connsiteX43" fmla="*/ 225064 w 1043777"/>
              <a:gd name="connsiteY43" fmla="*/ 1302026 h 1302026"/>
              <a:gd name="connsiteX44" fmla="*/ 344334 w 1043777"/>
              <a:gd name="connsiteY44" fmla="*/ 1292087 h 1302026"/>
              <a:gd name="connsiteX45" fmla="*/ 384091 w 1043777"/>
              <a:gd name="connsiteY45" fmla="*/ 1272209 h 1302026"/>
              <a:gd name="connsiteX46" fmla="*/ 473543 w 1043777"/>
              <a:gd name="connsiteY46" fmla="*/ 1252330 h 1302026"/>
              <a:gd name="connsiteX47" fmla="*/ 533177 w 1043777"/>
              <a:gd name="connsiteY47" fmla="*/ 1222513 h 1302026"/>
              <a:gd name="connsiteX48" fmla="*/ 562995 w 1043777"/>
              <a:gd name="connsiteY48" fmla="*/ 1212574 h 1302026"/>
              <a:gd name="connsiteX49" fmla="*/ 632569 w 1043777"/>
              <a:gd name="connsiteY49" fmla="*/ 1172817 h 1302026"/>
              <a:gd name="connsiteX50" fmla="*/ 652447 w 1043777"/>
              <a:gd name="connsiteY50" fmla="*/ 1143000 h 1302026"/>
              <a:gd name="connsiteX51" fmla="*/ 682264 w 1043777"/>
              <a:gd name="connsiteY51" fmla="*/ 1123122 h 1302026"/>
              <a:gd name="connsiteX52" fmla="*/ 702143 w 1043777"/>
              <a:gd name="connsiteY52" fmla="*/ 1103243 h 1302026"/>
              <a:gd name="connsiteX53" fmla="*/ 731960 w 1043777"/>
              <a:gd name="connsiteY53" fmla="*/ 1083365 h 1302026"/>
              <a:gd name="connsiteX54" fmla="*/ 801534 w 1043777"/>
              <a:gd name="connsiteY54" fmla="*/ 1003852 h 1302026"/>
              <a:gd name="connsiteX55" fmla="*/ 871108 w 1043777"/>
              <a:gd name="connsiteY55" fmla="*/ 914400 h 1302026"/>
              <a:gd name="connsiteX56" fmla="*/ 890986 w 1043777"/>
              <a:gd name="connsiteY56" fmla="*/ 884583 h 1302026"/>
              <a:gd name="connsiteX57" fmla="*/ 900925 w 1043777"/>
              <a:gd name="connsiteY57" fmla="*/ 844826 h 1302026"/>
              <a:gd name="connsiteX58" fmla="*/ 940682 w 1043777"/>
              <a:gd name="connsiteY58" fmla="*/ 765313 h 1302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043777" h="1302026">
                <a:moveTo>
                  <a:pt x="890986" y="874643"/>
                </a:moveTo>
                <a:cubicBezTo>
                  <a:pt x="916193" y="748606"/>
                  <a:pt x="882414" y="884705"/>
                  <a:pt x="920804" y="795130"/>
                </a:cubicBezTo>
                <a:cubicBezTo>
                  <a:pt x="926185" y="782575"/>
                  <a:pt x="925362" y="767929"/>
                  <a:pt x="930743" y="755374"/>
                </a:cubicBezTo>
                <a:cubicBezTo>
                  <a:pt x="935448" y="744394"/>
                  <a:pt x="944694" y="735928"/>
                  <a:pt x="950621" y="725556"/>
                </a:cubicBezTo>
                <a:cubicBezTo>
                  <a:pt x="994276" y="649159"/>
                  <a:pt x="943308" y="722054"/>
                  <a:pt x="1000317" y="646043"/>
                </a:cubicBezTo>
                <a:lnTo>
                  <a:pt x="1020195" y="586409"/>
                </a:lnTo>
                <a:lnTo>
                  <a:pt x="1030134" y="556591"/>
                </a:lnTo>
                <a:cubicBezTo>
                  <a:pt x="1047135" y="437582"/>
                  <a:pt x="1049477" y="452387"/>
                  <a:pt x="1030134" y="278296"/>
                </a:cubicBezTo>
                <a:cubicBezTo>
                  <a:pt x="1024424" y="226901"/>
                  <a:pt x="1017412" y="225816"/>
                  <a:pt x="990377" y="198783"/>
                </a:cubicBezTo>
                <a:cubicBezTo>
                  <a:pt x="972883" y="146301"/>
                  <a:pt x="986249" y="177682"/>
                  <a:pt x="940682" y="109330"/>
                </a:cubicBezTo>
                <a:cubicBezTo>
                  <a:pt x="931652" y="95785"/>
                  <a:pt x="916663" y="69077"/>
                  <a:pt x="900925" y="59635"/>
                </a:cubicBezTo>
                <a:cubicBezTo>
                  <a:pt x="891941" y="54245"/>
                  <a:pt x="881047" y="53009"/>
                  <a:pt x="871108" y="49696"/>
                </a:cubicBezTo>
                <a:cubicBezTo>
                  <a:pt x="861169" y="43070"/>
                  <a:pt x="851975" y="35159"/>
                  <a:pt x="841291" y="29817"/>
                </a:cubicBezTo>
                <a:cubicBezTo>
                  <a:pt x="807624" y="12983"/>
                  <a:pt x="751407" y="13612"/>
                  <a:pt x="722021" y="9939"/>
                </a:cubicBezTo>
                <a:cubicBezTo>
                  <a:pt x="698775" y="7033"/>
                  <a:pt x="675638" y="3313"/>
                  <a:pt x="652447" y="0"/>
                </a:cubicBezTo>
                <a:cubicBezTo>
                  <a:pt x="609377" y="3313"/>
                  <a:pt x="564218" y="-3721"/>
                  <a:pt x="523238" y="9939"/>
                </a:cubicBezTo>
                <a:cubicBezTo>
                  <a:pt x="498323" y="18244"/>
                  <a:pt x="469596" y="65556"/>
                  <a:pt x="453664" y="89452"/>
                </a:cubicBezTo>
                <a:cubicBezTo>
                  <a:pt x="450351" y="99391"/>
                  <a:pt x="449115" y="110285"/>
                  <a:pt x="443725" y="119269"/>
                </a:cubicBezTo>
                <a:cubicBezTo>
                  <a:pt x="438904" y="127304"/>
                  <a:pt x="428038" y="130766"/>
                  <a:pt x="423847" y="139148"/>
                </a:cubicBezTo>
                <a:cubicBezTo>
                  <a:pt x="352886" y="281074"/>
                  <a:pt x="442560" y="140896"/>
                  <a:pt x="384091" y="228600"/>
                </a:cubicBezTo>
                <a:cubicBezTo>
                  <a:pt x="359574" y="326657"/>
                  <a:pt x="392250" y="224938"/>
                  <a:pt x="354273" y="288235"/>
                </a:cubicBezTo>
                <a:cubicBezTo>
                  <a:pt x="322269" y="341576"/>
                  <a:pt x="373902" y="298340"/>
                  <a:pt x="314517" y="337930"/>
                </a:cubicBezTo>
                <a:cubicBezTo>
                  <a:pt x="310737" y="356830"/>
                  <a:pt x="304825" y="397069"/>
                  <a:pt x="294638" y="417443"/>
                </a:cubicBezTo>
                <a:cubicBezTo>
                  <a:pt x="289296" y="428127"/>
                  <a:pt x="282407" y="438084"/>
                  <a:pt x="274760" y="447261"/>
                </a:cubicBezTo>
                <a:cubicBezTo>
                  <a:pt x="265762" y="458059"/>
                  <a:pt x="254882" y="467139"/>
                  <a:pt x="244943" y="477078"/>
                </a:cubicBezTo>
                <a:cubicBezTo>
                  <a:pt x="241630" y="487017"/>
                  <a:pt x="240394" y="497912"/>
                  <a:pt x="235004" y="506896"/>
                </a:cubicBezTo>
                <a:cubicBezTo>
                  <a:pt x="230183" y="514931"/>
                  <a:pt x="219316" y="518393"/>
                  <a:pt x="215125" y="526774"/>
                </a:cubicBezTo>
                <a:cubicBezTo>
                  <a:pt x="209016" y="538992"/>
                  <a:pt x="210567" y="553975"/>
                  <a:pt x="205186" y="566530"/>
                </a:cubicBezTo>
                <a:cubicBezTo>
                  <a:pt x="200481" y="577510"/>
                  <a:pt x="191934" y="586409"/>
                  <a:pt x="185308" y="596348"/>
                </a:cubicBezTo>
                <a:cubicBezTo>
                  <a:pt x="160796" y="694396"/>
                  <a:pt x="193466" y="592693"/>
                  <a:pt x="155491" y="655983"/>
                </a:cubicBezTo>
                <a:cubicBezTo>
                  <a:pt x="150101" y="664967"/>
                  <a:pt x="150236" y="676429"/>
                  <a:pt x="145551" y="685800"/>
                </a:cubicBezTo>
                <a:cubicBezTo>
                  <a:pt x="140209" y="696484"/>
                  <a:pt x="132299" y="705678"/>
                  <a:pt x="125673" y="715617"/>
                </a:cubicBezTo>
                <a:cubicBezTo>
                  <a:pt x="100692" y="790562"/>
                  <a:pt x="137294" y="701093"/>
                  <a:pt x="85917" y="765313"/>
                </a:cubicBezTo>
                <a:cubicBezTo>
                  <a:pt x="79372" y="773494"/>
                  <a:pt x="81367" y="786146"/>
                  <a:pt x="75977" y="795130"/>
                </a:cubicBezTo>
                <a:cubicBezTo>
                  <a:pt x="71156" y="803165"/>
                  <a:pt x="61721" y="807512"/>
                  <a:pt x="56099" y="815009"/>
                </a:cubicBezTo>
                <a:cubicBezTo>
                  <a:pt x="41765" y="834121"/>
                  <a:pt x="16343" y="874643"/>
                  <a:pt x="16343" y="874643"/>
                </a:cubicBezTo>
                <a:cubicBezTo>
                  <a:pt x="-10381" y="954819"/>
                  <a:pt x="106" y="911052"/>
                  <a:pt x="16343" y="1073426"/>
                </a:cubicBezTo>
                <a:cubicBezTo>
                  <a:pt x="17385" y="1083851"/>
                  <a:pt x="20892" y="1094259"/>
                  <a:pt x="26282" y="1103243"/>
                </a:cubicBezTo>
                <a:cubicBezTo>
                  <a:pt x="31103" y="1111278"/>
                  <a:pt x="39534" y="1116496"/>
                  <a:pt x="46160" y="1123122"/>
                </a:cubicBezTo>
                <a:cubicBezTo>
                  <a:pt x="64382" y="1177789"/>
                  <a:pt x="45150" y="1128810"/>
                  <a:pt x="75977" y="1182756"/>
                </a:cubicBezTo>
                <a:cubicBezTo>
                  <a:pt x="83328" y="1195620"/>
                  <a:pt x="88003" y="1209949"/>
                  <a:pt x="95856" y="1222513"/>
                </a:cubicBezTo>
                <a:cubicBezTo>
                  <a:pt x="112132" y="1248555"/>
                  <a:pt x="126824" y="1269862"/>
                  <a:pt x="155491" y="1282148"/>
                </a:cubicBezTo>
                <a:cubicBezTo>
                  <a:pt x="168046" y="1287529"/>
                  <a:pt x="182113" y="1288334"/>
                  <a:pt x="195247" y="1292087"/>
                </a:cubicBezTo>
                <a:cubicBezTo>
                  <a:pt x="205321" y="1294965"/>
                  <a:pt x="215125" y="1298713"/>
                  <a:pt x="225064" y="1302026"/>
                </a:cubicBezTo>
                <a:cubicBezTo>
                  <a:pt x="264821" y="1298713"/>
                  <a:pt x="305123" y="1299439"/>
                  <a:pt x="344334" y="1292087"/>
                </a:cubicBezTo>
                <a:cubicBezTo>
                  <a:pt x="358897" y="1289357"/>
                  <a:pt x="370473" y="1278046"/>
                  <a:pt x="384091" y="1272209"/>
                </a:cubicBezTo>
                <a:cubicBezTo>
                  <a:pt x="415237" y="1258860"/>
                  <a:pt x="437792" y="1258288"/>
                  <a:pt x="473543" y="1252330"/>
                </a:cubicBezTo>
                <a:cubicBezTo>
                  <a:pt x="548492" y="1227347"/>
                  <a:pt x="456105" y="1261048"/>
                  <a:pt x="533177" y="1222513"/>
                </a:cubicBezTo>
                <a:cubicBezTo>
                  <a:pt x="542548" y="1217828"/>
                  <a:pt x="553365" y="1216701"/>
                  <a:pt x="562995" y="1212574"/>
                </a:cubicBezTo>
                <a:cubicBezTo>
                  <a:pt x="598303" y="1197442"/>
                  <a:pt x="602624" y="1192781"/>
                  <a:pt x="632569" y="1172817"/>
                </a:cubicBezTo>
                <a:cubicBezTo>
                  <a:pt x="639195" y="1162878"/>
                  <a:pt x="644000" y="1151447"/>
                  <a:pt x="652447" y="1143000"/>
                </a:cubicBezTo>
                <a:cubicBezTo>
                  <a:pt x="660894" y="1134553"/>
                  <a:pt x="672936" y="1130584"/>
                  <a:pt x="682264" y="1123122"/>
                </a:cubicBezTo>
                <a:cubicBezTo>
                  <a:pt x="689582" y="1117268"/>
                  <a:pt x="694825" y="1109097"/>
                  <a:pt x="702143" y="1103243"/>
                </a:cubicBezTo>
                <a:cubicBezTo>
                  <a:pt x="711471" y="1095781"/>
                  <a:pt x="722970" y="1091231"/>
                  <a:pt x="731960" y="1083365"/>
                </a:cubicBezTo>
                <a:cubicBezTo>
                  <a:pt x="827252" y="999985"/>
                  <a:pt x="749719" y="1066030"/>
                  <a:pt x="801534" y="1003852"/>
                </a:cubicBezTo>
                <a:cubicBezTo>
                  <a:pt x="879385" y="910431"/>
                  <a:pt x="770624" y="1065125"/>
                  <a:pt x="871108" y="914400"/>
                </a:cubicBezTo>
                <a:lnTo>
                  <a:pt x="890986" y="884583"/>
                </a:lnTo>
                <a:cubicBezTo>
                  <a:pt x="894299" y="871331"/>
                  <a:pt x="894816" y="857044"/>
                  <a:pt x="900925" y="844826"/>
                </a:cubicBezTo>
                <a:cubicBezTo>
                  <a:pt x="944357" y="757961"/>
                  <a:pt x="940682" y="815105"/>
                  <a:pt x="940682" y="765313"/>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228600" y="0"/>
            <a:ext cx="8441419" cy="1200329"/>
          </a:xfrm>
          <a:prstGeom prst="rect">
            <a:avLst/>
          </a:prstGeom>
          <a:noFill/>
        </p:spPr>
        <p:txBody>
          <a:bodyPr wrap="square" lIns="91440" tIns="45720" rIns="91440" bIns="45720">
            <a:spAutoFit/>
          </a:bodyPr>
          <a:lstStyle/>
          <a:p>
            <a:pPr algn="ctr"/>
            <a:r>
              <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Overview of the microscopic anatomy OF THE kidney</a:t>
            </a:r>
          </a:p>
        </p:txBody>
      </p:sp>
      <p:sp>
        <p:nvSpPr>
          <p:cNvPr id="4" name="TextBox 3"/>
          <p:cNvSpPr txBox="1"/>
          <p:nvPr/>
        </p:nvSpPr>
        <p:spPr>
          <a:xfrm>
            <a:off x="3769595" y="4619625"/>
            <a:ext cx="533400" cy="253916"/>
          </a:xfrm>
          <a:prstGeom prst="rect">
            <a:avLst/>
          </a:prstGeom>
          <a:noFill/>
        </p:spPr>
        <p:txBody>
          <a:bodyPr wrap="square" rtlCol="0">
            <a:spAutoFit/>
          </a:bodyPr>
          <a:lstStyle/>
          <a:p>
            <a:r>
              <a:rPr lang="en-US" sz="1050" dirty="0"/>
              <a:t>lumen</a:t>
            </a:r>
          </a:p>
        </p:txBody>
      </p:sp>
    </p:spTree>
    <p:extLst>
      <p:ext uri="{BB962C8B-B14F-4D97-AF65-F5344CB8AC3E}">
        <p14:creationId xmlns:p14="http://schemas.microsoft.com/office/powerpoint/2010/main" val="2745800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143000"/>
            <a:ext cx="6705600" cy="5594385"/>
          </a:xfrm>
          <a:prstGeom prst="rect">
            <a:avLst/>
          </a:prstGeom>
        </p:spPr>
      </p:pic>
      <p:sp>
        <p:nvSpPr>
          <p:cNvPr id="5" name="TextBox 4"/>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four structures. (advance slide for answers)</a:t>
            </a:r>
          </a:p>
        </p:txBody>
      </p:sp>
      <p:grpSp>
        <p:nvGrpSpPr>
          <p:cNvPr id="19" name="Group 18"/>
          <p:cNvGrpSpPr/>
          <p:nvPr/>
        </p:nvGrpSpPr>
        <p:grpSpPr>
          <a:xfrm>
            <a:off x="1447800" y="1759803"/>
            <a:ext cx="6172200" cy="4591685"/>
            <a:chOff x="1447800" y="1759803"/>
            <a:chExt cx="6172200" cy="4591685"/>
          </a:xfrm>
        </p:grpSpPr>
        <p:sp>
          <p:nvSpPr>
            <p:cNvPr id="11" name="TextBox 10"/>
            <p:cNvSpPr txBox="1"/>
            <p:nvPr/>
          </p:nvSpPr>
          <p:spPr>
            <a:xfrm>
              <a:off x="5943600" y="5520491"/>
              <a:ext cx="1676400" cy="830997"/>
            </a:xfrm>
            <a:prstGeom prst="rect">
              <a:avLst/>
            </a:prstGeom>
            <a:noFill/>
          </p:spPr>
          <p:txBody>
            <a:bodyPr wrap="square" rtlCol="0">
              <a:spAutoFit/>
            </a:bodyPr>
            <a:lstStyle/>
            <a:p>
              <a:r>
                <a:rPr lang="en-US" sz="2400" b="1" dirty="0">
                  <a:solidFill>
                    <a:srgbClr val="FFFF00"/>
                  </a:solidFill>
                </a:rPr>
                <a:t>Collecting duct</a:t>
              </a:r>
            </a:p>
          </p:txBody>
        </p:sp>
        <p:sp>
          <p:nvSpPr>
            <p:cNvPr id="12" name="TextBox 11"/>
            <p:cNvSpPr txBox="1"/>
            <p:nvPr/>
          </p:nvSpPr>
          <p:spPr>
            <a:xfrm>
              <a:off x="5562600" y="1759803"/>
              <a:ext cx="1676400" cy="830997"/>
            </a:xfrm>
            <a:prstGeom prst="rect">
              <a:avLst/>
            </a:prstGeom>
            <a:noFill/>
          </p:spPr>
          <p:txBody>
            <a:bodyPr wrap="square" rtlCol="0">
              <a:spAutoFit/>
            </a:bodyPr>
            <a:lstStyle/>
            <a:p>
              <a:r>
                <a:rPr lang="en-US" sz="2400" b="1" dirty="0">
                  <a:solidFill>
                    <a:srgbClr val="00B0F0"/>
                  </a:solidFill>
                </a:rPr>
                <a:t>Ascending thick limb</a:t>
              </a:r>
            </a:p>
          </p:txBody>
        </p:sp>
        <p:sp>
          <p:nvSpPr>
            <p:cNvPr id="13" name="TextBox 12"/>
            <p:cNvSpPr txBox="1"/>
            <p:nvPr/>
          </p:nvSpPr>
          <p:spPr>
            <a:xfrm>
              <a:off x="1447800" y="3962400"/>
              <a:ext cx="1676400" cy="830997"/>
            </a:xfrm>
            <a:prstGeom prst="rect">
              <a:avLst/>
            </a:prstGeom>
            <a:noFill/>
          </p:spPr>
          <p:txBody>
            <a:bodyPr wrap="square" rtlCol="0">
              <a:spAutoFit/>
            </a:bodyPr>
            <a:lstStyle/>
            <a:p>
              <a:r>
                <a:rPr lang="en-US" sz="2400" b="1" dirty="0">
                  <a:solidFill>
                    <a:srgbClr val="FFC000"/>
                  </a:solidFill>
                </a:rPr>
                <a:t>Descending thick limb</a:t>
              </a:r>
            </a:p>
          </p:txBody>
        </p:sp>
        <p:sp>
          <p:nvSpPr>
            <p:cNvPr id="14" name="TextBox 13"/>
            <p:cNvSpPr txBox="1"/>
            <p:nvPr/>
          </p:nvSpPr>
          <p:spPr>
            <a:xfrm>
              <a:off x="4354112" y="3266564"/>
              <a:ext cx="1676400" cy="461665"/>
            </a:xfrm>
            <a:prstGeom prst="rect">
              <a:avLst/>
            </a:prstGeom>
            <a:noFill/>
          </p:spPr>
          <p:txBody>
            <a:bodyPr wrap="square" rtlCol="0">
              <a:spAutoFit/>
            </a:bodyPr>
            <a:lstStyle/>
            <a:p>
              <a:r>
                <a:rPr lang="en-US" sz="2400" b="1" dirty="0">
                  <a:solidFill>
                    <a:srgbClr val="00B050"/>
                  </a:solidFill>
                </a:rPr>
                <a:t>Vasa recta</a:t>
              </a:r>
            </a:p>
          </p:txBody>
        </p:sp>
      </p:grpSp>
      <p:sp>
        <p:nvSpPr>
          <p:cNvPr id="15" name="Freeform 14"/>
          <p:cNvSpPr/>
          <p:nvPr/>
        </p:nvSpPr>
        <p:spPr>
          <a:xfrm>
            <a:off x="3283226" y="1711498"/>
            <a:ext cx="2141773" cy="1272209"/>
          </a:xfrm>
          <a:custGeom>
            <a:avLst/>
            <a:gdLst>
              <a:gd name="connsiteX0" fmla="*/ 1411357 w 2141773"/>
              <a:gd name="connsiteY0" fmla="*/ 218661 h 1272209"/>
              <a:gd name="connsiteX1" fmla="*/ 1321904 w 2141773"/>
              <a:gd name="connsiteY1" fmla="*/ 258418 h 1272209"/>
              <a:gd name="connsiteX2" fmla="*/ 1252331 w 2141773"/>
              <a:gd name="connsiteY2" fmla="*/ 298174 h 1272209"/>
              <a:gd name="connsiteX3" fmla="*/ 1192696 w 2141773"/>
              <a:gd name="connsiteY3" fmla="*/ 318052 h 1272209"/>
              <a:gd name="connsiteX4" fmla="*/ 1123122 w 2141773"/>
              <a:gd name="connsiteY4" fmla="*/ 337931 h 1272209"/>
              <a:gd name="connsiteX5" fmla="*/ 1033670 w 2141773"/>
              <a:gd name="connsiteY5" fmla="*/ 377687 h 1272209"/>
              <a:gd name="connsiteX6" fmla="*/ 993913 w 2141773"/>
              <a:gd name="connsiteY6" fmla="*/ 397565 h 1272209"/>
              <a:gd name="connsiteX7" fmla="*/ 964096 w 2141773"/>
              <a:gd name="connsiteY7" fmla="*/ 407505 h 1272209"/>
              <a:gd name="connsiteX8" fmla="*/ 934278 w 2141773"/>
              <a:gd name="connsiteY8" fmla="*/ 427383 h 1272209"/>
              <a:gd name="connsiteX9" fmla="*/ 904461 w 2141773"/>
              <a:gd name="connsiteY9" fmla="*/ 437322 h 1272209"/>
              <a:gd name="connsiteX10" fmla="*/ 834887 w 2141773"/>
              <a:gd name="connsiteY10" fmla="*/ 467139 h 1272209"/>
              <a:gd name="connsiteX11" fmla="*/ 775252 w 2141773"/>
              <a:gd name="connsiteY11" fmla="*/ 487018 h 1272209"/>
              <a:gd name="connsiteX12" fmla="*/ 745435 w 2141773"/>
              <a:gd name="connsiteY12" fmla="*/ 506896 h 1272209"/>
              <a:gd name="connsiteX13" fmla="*/ 685800 w 2141773"/>
              <a:gd name="connsiteY13" fmla="*/ 526774 h 1272209"/>
              <a:gd name="connsiteX14" fmla="*/ 655983 w 2141773"/>
              <a:gd name="connsiteY14" fmla="*/ 546652 h 1272209"/>
              <a:gd name="connsiteX15" fmla="*/ 596348 w 2141773"/>
              <a:gd name="connsiteY15" fmla="*/ 566531 h 1272209"/>
              <a:gd name="connsiteX16" fmla="*/ 536713 w 2141773"/>
              <a:gd name="connsiteY16" fmla="*/ 596348 h 1272209"/>
              <a:gd name="connsiteX17" fmla="*/ 477078 w 2141773"/>
              <a:gd name="connsiteY17" fmla="*/ 626165 h 1272209"/>
              <a:gd name="connsiteX18" fmla="*/ 447261 w 2141773"/>
              <a:gd name="connsiteY18" fmla="*/ 646044 h 1272209"/>
              <a:gd name="connsiteX19" fmla="*/ 417444 w 2141773"/>
              <a:gd name="connsiteY19" fmla="*/ 655983 h 1272209"/>
              <a:gd name="connsiteX20" fmla="*/ 357809 w 2141773"/>
              <a:gd name="connsiteY20" fmla="*/ 695739 h 1272209"/>
              <a:gd name="connsiteX21" fmla="*/ 337931 w 2141773"/>
              <a:gd name="connsiteY21" fmla="*/ 715618 h 1272209"/>
              <a:gd name="connsiteX22" fmla="*/ 308113 w 2141773"/>
              <a:gd name="connsiteY22" fmla="*/ 725557 h 1272209"/>
              <a:gd name="connsiteX23" fmla="*/ 248478 w 2141773"/>
              <a:gd name="connsiteY23" fmla="*/ 765313 h 1272209"/>
              <a:gd name="connsiteX24" fmla="*/ 178904 w 2141773"/>
              <a:gd name="connsiteY24" fmla="*/ 805070 h 1272209"/>
              <a:gd name="connsiteX25" fmla="*/ 149087 w 2141773"/>
              <a:gd name="connsiteY25" fmla="*/ 834887 h 1272209"/>
              <a:gd name="connsiteX26" fmla="*/ 89452 w 2141773"/>
              <a:gd name="connsiteY26" fmla="*/ 874644 h 1272209"/>
              <a:gd name="connsiteX27" fmla="*/ 59635 w 2141773"/>
              <a:gd name="connsiteY27" fmla="*/ 894522 h 1272209"/>
              <a:gd name="connsiteX28" fmla="*/ 29817 w 2141773"/>
              <a:gd name="connsiteY28" fmla="*/ 924339 h 1272209"/>
              <a:gd name="connsiteX29" fmla="*/ 9939 w 2141773"/>
              <a:gd name="connsiteY29" fmla="*/ 983974 h 1272209"/>
              <a:gd name="connsiteX30" fmla="*/ 0 w 2141773"/>
              <a:gd name="connsiteY30" fmla="*/ 1013792 h 1272209"/>
              <a:gd name="connsiteX31" fmla="*/ 19878 w 2141773"/>
              <a:gd name="connsiteY31" fmla="*/ 1083365 h 1272209"/>
              <a:gd name="connsiteX32" fmla="*/ 69574 w 2141773"/>
              <a:gd name="connsiteY32" fmla="*/ 1133061 h 1272209"/>
              <a:gd name="connsiteX33" fmla="*/ 149087 w 2141773"/>
              <a:gd name="connsiteY33" fmla="*/ 1192696 h 1272209"/>
              <a:gd name="connsiteX34" fmla="*/ 178904 w 2141773"/>
              <a:gd name="connsiteY34" fmla="*/ 1212574 h 1272209"/>
              <a:gd name="connsiteX35" fmla="*/ 198783 w 2141773"/>
              <a:gd name="connsiteY35" fmla="*/ 1232452 h 1272209"/>
              <a:gd name="connsiteX36" fmla="*/ 258417 w 2141773"/>
              <a:gd name="connsiteY36" fmla="*/ 1252331 h 1272209"/>
              <a:gd name="connsiteX37" fmla="*/ 397565 w 2141773"/>
              <a:gd name="connsiteY37" fmla="*/ 1272209 h 1272209"/>
              <a:gd name="connsiteX38" fmla="*/ 655983 w 2141773"/>
              <a:gd name="connsiteY38" fmla="*/ 1252331 h 1272209"/>
              <a:gd name="connsiteX39" fmla="*/ 745435 w 2141773"/>
              <a:gd name="connsiteY39" fmla="*/ 1212574 h 1272209"/>
              <a:gd name="connsiteX40" fmla="*/ 824948 w 2141773"/>
              <a:gd name="connsiteY40" fmla="*/ 1172818 h 1272209"/>
              <a:gd name="connsiteX41" fmla="*/ 884583 w 2141773"/>
              <a:gd name="connsiteY41" fmla="*/ 1143000 h 1272209"/>
              <a:gd name="connsiteX42" fmla="*/ 924339 w 2141773"/>
              <a:gd name="connsiteY42" fmla="*/ 1133061 h 1272209"/>
              <a:gd name="connsiteX43" fmla="*/ 983974 w 2141773"/>
              <a:gd name="connsiteY43" fmla="*/ 1113183 h 1272209"/>
              <a:gd name="connsiteX44" fmla="*/ 1013791 w 2141773"/>
              <a:gd name="connsiteY44" fmla="*/ 1103244 h 1272209"/>
              <a:gd name="connsiteX45" fmla="*/ 1063487 w 2141773"/>
              <a:gd name="connsiteY45" fmla="*/ 1093305 h 1272209"/>
              <a:gd name="connsiteX46" fmla="*/ 1093304 w 2141773"/>
              <a:gd name="connsiteY46" fmla="*/ 1083365 h 1272209"/>
              <a:gd name="connsiteX47" fmla="*/ 1202635 w 2141773"/>
              <a:gd name="connsiteY47" fmla="*/ 1053548 h 1272209"/>
              <a:gd name="connsiteX48" fmla="*/ 1242391 w 2141773"/>
              <a:gd name="connsiteY48" fmla="*/ 1033670 h 1272209"/>
              <a:gd name="connsiteX49" fmla="*/ 1311965 w 2141773"/>
              <a:gd name="connsiteY49" fmla="*/ 1003852 h 1272209"/>
              <a:gd name="connsiteX50" fmla="*/ 1431235 w 2141773"/>
              <a:gd name="connsiteY50" fmla="*/ 944218 h 1272209"/>
              <a:gd name="connsiteX51" fmla="*/ 1490870 w 2141773"/>
              <a:gd name="connsiteY51" fmla="*/ 914400 h 1272209"/>
              <a:gd name="connsiteX52" fmla="*/ 1560444 w 2141773"/>
              <a:gd name="connsiteY52" fmla="*/ 884583 h 1272209"/>
              <a:gd name="connsiteX53" fmla="*/ 1590261 w 2141773"/>
              <a:gd name="connsiteY53" fmla="*/ 864705 h 1272209"/>
              <a:gd name="connsiteX54" fmla="*/ 1639957 w 2141773"/>
              <a:gd name="connsiteY54" fmla="*/ 824948 h 1272209"/>
              <a:gd name="connsiteX55" fmla="*/ 1689652 w 2141773"/>
              <a:gd name="connsiteY55" fmla="*/ 815009 h 1272209"/>
              <a:gd name="connsiteX56" fmla="*/ 1729409 w 2141773"/>
              <a:gd name="connsiteY56" fmla="*/ 795131 h 1272209"/>
              <a:gd name="connsiteX57" fmla="*/ 1769165 w 2141773"/>
              <a:gd name="connsiteY57" fmla="*/ 785192 h 1272209"/>
              <a:gd name="connsiteX58" fmla="*/ 1798983 w 2141773"/>
              <a:gd name="connsiteY58" fmla="*/ 765313 h 1272209"/>
              <a:gd name="connsiteX59" fmla="*/ 1838739 w 2141773"/>
              <a:gd name="connsiteY59" fmla="*/ 745435 h 1272209"/>
              <a:gd name="connsiteX60" fmla="*/ 1898374 w 2141773"/>
              <a:gd name="connsiteY60" fmla="*/ 705679 h 1272209"/>
              <a:gd name="connsiteX61" fmla="*/ 1948070 w 2141773"/>
              <a:gd name="connsiteY61" fmla="*/ 665922 h 1272209"/>
              <a:gd name="connsiteX62" fmla="*/ 1997765 w 2141773"/>
              <a:gd name="connsiteY62" fmla="*/ 616226 h 1272209"/>
              <a:gd name="connsiteX63" fmla="*/ 2037522 w 2141773"/>
              <a:gd name="connsiteY63" fmla="*/ 586409 h 1272209"/>
              <a:gd name="connsiteX64" fmla="*/ 2087217 w 2141773"/>
              <a:gd name="connsiteY64" fmla="*/ 526774 h 1272209"/>
              <a:gd name="connsiteX65" fmla="*/ 2107096 w 2141773"/>
              <a:gd name="connsiteY65" fmla="*/ 506896 h 1272209"/>
              <a:gd name="connsiteX66" fmla="*/ 2126974 w 2141773"/>
              <a:gd name="connsiteY66" fmla="*/ 467139 h 1272209"/>
              <a:gd name="connsiteX67" fmla="*/ 2126974 w 2141773"/>
              <a:gd name="connsiteY67" fmla="*/ 278296 h 1272209"/>
              <a:gd name="connsiteX68" fmla="*/ 2087217 w 2141773"/>
              <a:gd name="connsiteY68" fmla="*/ 208722 h 1272209"/>
              <a:gd name="connsiteX69" fmla="*/ 2027583 w 2141773"/>
              <a:gd name="connsiteY69" fmla="*/ 109331 h 1272209"/>
              <a:gd name="connsiteX70" fmla="*/ 1948070 w 2141773"/>
              <a:gd name="connsiteY70" fmla="*/ 39757 h 1272209"/>
              <a:gd name="connsiteX71" fmla="*/ 1928191 w 2141773"/>
              <a:gd name="connsiteY71" fmla="*/ 19879 h 1272209"/>
              <a:gd name="connsiteX72" fmla="*/ 1858617 w 2141773"/>
              <a:gd name="connsiteY72" fmla="*/ 0 h 1272209"/>
              <a:gd name="connsiteX73" fmla="*/ 1769165 w 2141773"/>
              <a:gd name="connsiteY73" fmla="*/ 9939 h 1272209"/>
              <a:gd name="connsiteX74" fmla="*/ 1719470 w 2141773"/>
              <a:gd name="connsiteY74" fmla="*/ 29818 h 1272209"/>
              <a:gd name="connsiteX75" fmla="*/ 1620078 w 2141773"/>
              <a:gd name="connsiteY75" fmla="*/ 79513 h 1272209"/>
              <a:gd name="connsiteX76" fmla="*/ 1590261 w 2141773"/>
              <a:gd name="connsiteY76" fmla="*/ 89452 h 1272209"/>
              <a:gd name="connsiteX77" fmla="*/ 1550504 w 2141773"/>
              <a:gd name="connsiteY77" fmla="*/ 109331 h 1272209"/>
              <a:gd name="connsiteX78" fmla="*/ 1520687 w 2141773"/>
              <a:gd name="connsiteY78" fmla="*/ 129209 h 1272209"/>
              <a:gd name="connsiteX79" fmla="*/ 1480931 w 2141773"/>
              <a:gd name="connsiteY79" fmla="*/ 139148 h 1272209"/>
              <a:gd name="connsiteX80" fmla="*/ 1421296 w 2141773"/>
              <a:gd name="connsiteY80" fmla="*/ 178905 h 1272209"/>
              <a:gd name="connsiteX81" fmla="*/ 1391478 w 2141773"/>
              <a:gd name="connsiteY81" fmla="*/ 198783 h 1272209"/>
              <a:gd name="connsiteX82" fmla="*/ 1351722 w 2141773"/>
              <a:gd name="connsiteY82" fmla="*/ 218661 h 1272209"/>
              <a:gd name="connsiteX83" fmla="*/ 1311965 w 2141773"/>
              <a:gd name="connsiteY83" fmla="*/ 258418 h 127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141773" h="1272209">
                <a:moveTo>
                  <a:pt x="1411357" y="218661"/>
                </a:moveTo>
                <a:cubicBezTo>
                  <a:pt x="1303989" y="283083"/>
                  <a:pt x="1412900" y="224295"/>
                  <a:pt x="1321904" y="258418"/>
                </a:cubicBezTo>
                <a:cubicBezTo>
                  <a:pt x="1194978" y="306015"/>
                  <a:pt x="1356141" y="252037"/>
                  <a:pt x="1252331" y="298174"/>
                </a:cubicBezTo>
                <a:cubicBezTo>
                  <a:pt x="1233183" y="306684"/>
                  <a:pt x="1212574" y="311426"/>
                  <a:pt x="1192696" y="318052"/>
                </a:cubicBezTo>
                <a:cubicBezTo>
                  <a:pt x="1149910" y="332314"/>
                  <a:pt x="1173055" y="325448"/>
                  <a:pt x="1123122" y="337931"/>
                </a:cubicBezTo>
                <a:cubicBezTo>
                  <a:pt x="1035412" y="396402"/>
                  <a:pt x="1175602" y="306723"/>
                  <a:pt x="1033670" y="377687"/>
                </a:cubicBezTo>
                <a:cubicBezTo>
                  <a:pt x="1020418" y="384313"/>
                  <a:pt x="1007531" y="391728"/>
                  <a:pt x="993913" y="397565"/>
                </a:cubicBezTo>
                <a:cubicBezTo>
                  <a:pt x="984283" y="401692"/>
                  <a:pt x="973467" y="402820"/>
                  <a:pt x="964096" y="407505"/>
                </a:cubicBezTo>
                <a:cubicBezTo>
                  <a:pt x="953412" y="412847"/>
                  <a:pt x="944962" y="422041"/>
                  <a:pt x="934278" y="427383"/>
                </a:cubicBezTo>
                <a:cubicBezTo>
                  <a:pt x="924907" y="432068"/>
                  <a:pt x="913832" y="432637"/>
                  <a:pt x="904461" y="437322"/>
                </a:cubicBezTo>
                <a:cubicBezTo>
                  <a:pt x="817731" y="480687"/>
                  <a:pt x="938319" y="436109"/>
                  <a:pt x="834887" y="467139"/>
                </a:cubicBezTo>
                <a:cubicBezTo>
                  <a:pt x="814817" y="473160"/>
                  <a:pt x="775252" y="487018"/>
                  <a:pt x="775252" y="487018"/>
                </a:cubicBezTo>
                <a:cubicBezTo>
                  <a:pt x="765313" y="493644"/>
                  <a:pt x="756351" y="502045"/>
                  <a:pt x="745435" y="506896"/>
                </a:cubicBezTo>
                <a:cubicBezTo>
                  <a:pt x="726287" y="515406"/>
                  <a:pt x="703234" y="515151"/>
                  <a:pt x="685800" y="526774"/>
                </a:cubicBezTo>
                <a:cubicBezTo>
                  <a:pt x="675861" y="533400"/>
                  <a:pt x="666899" y="541801"/>
                  <a:pt x="655983" y="546652"/>
                </a:cubicBezTo>
                <a:cubicBezTo>
                  <a:pt x="636835" y="555162"/>
                  <a:pt x="613783" y="554908"/>
                  <a:pt x="596348" y="566531"/>
                </a:cubicBezTo>
                <a:cubicBezTo>
                  <a:pt x="557814" y="592221"/>
                  <a:pt x="577863" y="582632"/>
                  <a:pt x="536713" y="596348"/>
                </a:cubicBezTo>
                <a:cubicBezTo>
                  <a:pt x="451254" y="653321"/>
                  <a:pt x="559385" y="585011"/>
                  <a:pt x="477078" y="626165"/>
                </a:cubicBezTo>
                <a:cubicBezTo>
                  <a:pt x="466394" y="631507"/>
                  <a:pt x="457945" y="640702"/>
                  <a:pt x="447261" y="646044"/>
                </a:cubicBezTo>
                <a:cubicBezTo>
                  <a:pt x="437890" y="650729"/>
                  <a:pt x="426602" y="650895"/>
                  <a:pt x="417444" y="655983"/>
                </a:cubicBezTo>
                <a:cubicBezTo>
                  <a:pt x="396560" y="667585"/>
                  <a:pt x="374702" y="678845"/>
                  <a:pt x="357809" y="695739"/>
                </a:cubicBezTo>
                <a:cubicBezTo>
                  <a:pt x="351183" y="702365"/>
                  <a:pt x="345966" y="710797"/>
                  <a:pt x="337931" y="715618"/>
                </a:cubicBezTo>
                <a:cubicBezTo>
                  <a:pt x="328947" y="721008"/>
                  <a:pt x="318052" y="722244"/>
                  <a:pt x="308113" y="725557"/>
                </a:cubicBezTo>
                <a:cubicBezTo>
                  <a:pt x="288235" y="738809"/>
                  <a:pt x="269846" y="754628"/>
                  <a:pt x="248478" y="765313"/>
                </a:cubicBezTo>
                <a:cubicBezTo>
                  <a:pt x="224180" y="777463"/>
                  <a:pt x="199973" y="787512"/>
                  <a:pt x="178904" y="805070"/>
                </a:cubicBezTo>
                <a:cubicBezTo>
                  <a:pt x="168106" y="814068"/>
                  <a:pt x="160182" y="826258"/>
                  <a:pt x="149087" y="834887"/>
                </a:cubicBezTo>
                <a:cubicBezTo>
                  <a:pt x="130229" y="849555"/>
                  <a:pt x="109330" y="861392"/>
                  <a:pt x="89452" y="874644"/>
                </a:cubicBezTo>
                <a:cubicBezTo>
                  <a:pt x="79513" y="881270"/>
                  <a:pt x="68082" y="886076"/>
                  <a:pt x="59635" y="894522"/>
                </a:cubicBezTo>
                <a:lnTo>
                  <a:pt x="29817" y="924339"/>
                </a:lnTo>
                <a:lnTo>
                  <a:pt x="9939" y="983974"/>
                </a:lnTo>
                <a:lnTo>
                  <a:pt x="0" y="1013792"/>
                </a:lnTo>
                <a:cubicBezTo>
                  <a:pt x="6626" y="1036983"/>
                  <a:pt x="10920" y="1060971"/>
                  <a:pt x="19878" y="1083365"/>
                </a:cubicBezTo>
                <a:cubicBezTo>
                  <a:pt x="35169" y="1121593"/>
                  <a:pt x="41031" y="1108086"/>
                  <a:pt x="69574" y="1133061"/>
                </a:cubicBezTo>
                <a:cubicBezTo>
                  <a:pt x="197433" y="1244938"/>
                  <a:pt x="65403" y="1150854"/>
                  <a:pt x="149087" y="1192696"/>
                </a:cubicBezTo>
                <a:cubicBezTo>
                  <a:pt x="159771" y="1198038"/>
                  <a:pt x="169576" y="1205112"/>
                  <a:pt x="178904" y="1212574"/>
                </a:cubicBezTo>
                <a:cubicBezTo>
                  <a:pt x="186221" y="1218428"/>
                  <a:pt x="190402" y="1228261"/>
                  <a:pt x="198783" y="1232452"/>
                </a:cubicBezTo>
                <a:cubicBezTo>
                  <a:pt x="217524" y="1241823"/>
                  <a:pt x="237674" y="1249368"/>
                  <a:pt x="258417" y="1252331"/>
                </a:cubicBezTo>
                <a:lnTo>
                  <a:pt x="397565" y="1272209"/>
                </a:lnTo>
                <a:cubicBezTo>
                  <a:pt x="434545" y="1270263"/>
                  <a:pt x="589142" y="1267756"/>
                  <a:pt x="655983" y="1252331"/>
                </a:cubicBezTo>
                <a:cubicBezTo>
                  <a:pt x="735740" y="1233925"/>
                  <a:pt x="693171" y="1241081"/>
                  <a:pt x="745435" y="1212574"/>
                </a:cubicBezTo>
                <a:cubicBezTo>
                  <a:pt x="771449" y="1198385"/>
                  <a:pt x="800293" y="1189256"/>
                  <a:pt x="824948" y="1172818"/>
                </a:cubicBezTo>
                <a:cubicBezTo>
                  <a:pt x="857619" y="1151036"/>
                  <a:pt x="848575" y="1153288"/>
                  <a:pt x="884583" y="1143000"/>
                </a:cubicBezTo>
                <a:cubicBezTo>
                  <a:pt x="897717" y="1139247"/>
                  <a:pt x="911255" y="1136986"/>
                  <a:pt x="924339" y="1133061"/>
                </a:cubicBezTo>
                <a:cubicBezTo>
                  <a:pt x="944409" y="1127040"/>
                  <a:pt x="964096" y="1119809"/>
                  <a:pt x="983974" y="1113183"/>
                </a:cubicBezTo>
                <a:cubicBezTo>
                  <a:pt x="993913" y="1109870"/>
                  <a:pt x="1003518" y="1105299"/>
                  <a:pt x="1013791" y="1103244"/>
                </a:cubicBezTo>
                <a:cubicBezTo>
                  <a:pt x="1030356" y="1099931"/>
                  <a:pt x="1047098" y="1097402"/>
                  <a:pt x="1063487" y="1093305"/>
                </a:cubicBezTo>
                <a:cubicBezTo>
                  <a:pt x="1073651" y="1090764"/>
                  <a:pt x="1083140" y="1085906"/>
                  <a:pt x="1093304" y="1083365"/>
                </a:cubicBezTo>
                <a:cubicBezTo>
                  <a:pt x="1136930" y="1072458"/>
                  <a:pt x="1159988" y="1074872"/>
                  <a:pt x="1202635" y="1053548"/>
                </a:cubicBezTo>
                <a:cubicBezTo>
                  <a:pt x="1215887" y="1046922"/>
                  <a:pt x="1228773" y="1039506"/>
                  <a:pt x="1242391" y="1033670"/>
                </a:cubicBezTo>
                <a:cubicBezTo>
                  <a:pt x="1290381" y="1013103"/>
                  <a:pt x="1257018" y="1036820"/>
                  <a:pt x="1311965" y="1003852"/>
                </a:cubicBezTo>
                <a:cubicBezTo>
                  <a:pt x="1408297" y="946053"/>
                  <a:pt x="1332041" y="977282"/>
                  <a:pt x="1431235" y="944218"/>
                </a:cubicBezTo>
                <a:cubicBezTo>
                  <a:pt x="1488534" y="906017"/>
                  <a:pt x="1433261" y="939089"/>
                  <a:pt x="1490870" y="914400"/>
                </a:cubicBezTo>
                <a:cubicBezTo>
                  <a:pt x="1576843" y="877555"/>
                  <a:pt x="1490515" y="907892"/>
                  <a:pt x="1560444" y="884583"/>
                </a:cubicBezTo>
                <a:cubicBezTo>
                  <a:pt x="1570383" y="877957"/>
                  <a:pt x="1580933" y="872167"/>
                  <a:pt x="1590261" y="864705"/>
                </a:cubicBezTo>
                <a:cubicBezTo>
                  <a:pt x="1611668" y="847579"/>
                  <a:pt x="1611160" y="835747"/>
                  <a:pt x="1639957" y="824948"/>
                </a:cubicBezTo>
                <a:cubicBezTo>
                  <a:pt x="1655774" y="819017"/>
                  <a:pt x="1673087" y="818322"/>
                  <a:pt x="1689652" y="815009"/>
                </a:cubicBezTo>
                <a:cubicBezTo>
                  <a:pt x="1702904" y="808383"/>
                  <a:pt x="1715536" y="800333"/>
                  <a:pt x="1729409" y="795131"/>
                </a:cubicBezTo>
                <a:cubicBezTo>
                  <a:pt x="1742199" y="790335"/>
                  <a:pt x="1756610" y="790573"/>
                  <a:pt x="1769165" y="785192"/>
                </a:cubicBezTo>
                <a:cubicBezTo>
                  <a:pt x="1780145" y="780486"/>
                  <a:pt x="1788611" y="771240"/>
                  <a:pt x="1798983" y="765313"/>
                </a:cubicBezTo>
                <a:cubicBezTo>
                  <a:pt x="1811847" y="757962"/>
                  <a:pt x="1826034" y="753058"/>
                  <a:pt x="1838739" y="745435"/>
                </a:cubicBezTo>
                <a:cubicBezTo>
                  <a:pt x="1859225" y="733143"/>
                  <a:pt x="1898374" y="705679"/>
                  <a:pt x="1898374" y="705679"/>
                </a:cubicBezTo>
                <a:cubicBezTo>
                  <a:pt x="1950128" y="628045"/>
                  <a:pt x="1884059" y="713931"/>
                  <a:pt x="1948070" y="665922"/>
                </a:cubicBezTo>
                <a:cubicBezTo>
                  <a:pt x="1966811" y="651866"/>
                  <a:pt x="1979023" y="630282"/>
                  <a:pt x="1997765" y="616226"/>
                </a:cubicBezTo>
                <a:cubicBezTo>
                  <a:pt x="2011017" y="606287"/>
                  <a:pt x="2024945" y="597189"/>
                  <a:pt x="2037522" y="586409"/>
                </a:cubicBezTo>
                <a:cubicBezTo>
                  <a:pt x="2082597" y="547773"/>
                  <a:pt x="2053753" y="568603"/>
                  <a:pt x="2087217" y="526774"/>
                </a:cubicBezTo>
                <a:cubicBezTo>
                  <a:pt x="2093071" y="519457"/>
                  <a:pt x="2100470" y="513522"/>
                  <a:pt x="2107096" y="506896"/>
                </a:cubicBezTo>
                <a:cubicBezTo>
                  <a:pt x="2113722" y="493644"/>
                  <a:pt x="2121138" y="480758"/>
                  <a:pt x="2126974" y="467139"/>
                </a:cubicBezTo>
                <a:cubicBezTo>
                  <a:pt x="2153522" y="405193"/>
                  <a:pt x="2138512" y="355220"/>
                  <a:pt x="2126974" y="278296"/>
                </a:cubicBezTo>
                <a:cubicBezTo>
                  <a:pt x="2123919" y="257928"/>
                  <a:pt x="2097445" y="226621"/>
                  <a:pt x="2087217" y="208722"/>
                </a:cubicBezTo>
                <a:cubicBezTo>
                  <a:pt x="2066301" y="172119"/>
                  <a:pt x="2060005" y="141753"/>
                  <a:pt x="2027583" y="109331"/>
                </a:cubicBezTo>
                <a:cubicBezTo>
                  <a:pt x="1904983" y="-13269"/>
                  <a:pt x="2030246" y="105496"/>
                  <a:pt x="1948070" y="39757"/>
                </a:cubicBezTo>
                <a:cubicBezTo>
                  <a:pt x="1940753" y="33903"/>
                  <a:pt x="1936226" y="24700"/>
                  <a:pt x="1928191" y="19879"/>
                </a:cubicBezTo>
                <a:cubicBezTo>
                  <a:pt x="1918002" y="13765"/>
                  <a:pt x="1866049" y="1858"/>
                  <a:pt x="1858617" y="0"/>
                </a:cubicBezTo>
                <a:cubicBezTo>
                  <a:pt x="1828800" y="3313"/>
                  <a:pt x="1798500" y="3653"/>
                  <a:pt x="1769165" y="9939"/>
                </a:cubicBezTo>
                <a:cubicBezTo>
                  <a:pt x="1751720" y="13677"/>
                  <a:pt x="1735637" y="22273"/>
                  <a:pt x="1719470" y="29818"/>
                </a:cubicBezTo>
                <a:cubicBezTo>
                  <a:pt x="1685904" y="45482"/>
                  <a:pt x="1655218" y="67800"/>
                  <a:pt x="1620078" y="79513"/>
                </a:cubicBezTo>
                <a:cubicBezTo>
                  <a:pt x="1610139" y="82826"/>
                  <a:pt x="1599891" y="85325"/>
                  <a:pt x="1590261" y="89452"/>
                </a:cubicBezTo>
                <a:cubicBezTo>
                  <a:pt x="1576642" y="95289"/>
                  <a:pt x="1563368" y="101980"/>
                  <a:pt x="1550504" y="109331"/>
                </a:cubicBezTo>
                <a:cubicBezTo>
                  <a:pt x="1540133" y="115258"/>
                  <a:pt x="1531666" y="124504"/>
                  <a:pt x="1520687" y="129209"/>
                </a:cubicBezTo>
                <a:cubicBezTo>
                  <a:pt x="1508132" y="134590"/>
                  <a:pt x="1494183" y="135835"/>
                  <a:pt x="1480931" y="139148"/>
                </a:cubicBezTo>
                <a:lnTo>
                  <a:pt x="1421296" y="178905"/>
                </a:lnTo>
                <a:cubicBezTo>
                  <a:pt x="1411357" y="185531"/>
                  <a:pt x="1402162" y="193441"/>
                  <a:pt x="1391478" y="198783"/>
                </a:cubicBezTo>
                <a:lnTo>
                  <a:pt x="1351722" y="218661"/>
                </a:lnTo>
                <a:cubicBezTo>
                  <a:pt x="1327735" y="254643"/>
                  <a:pt x="1342528" y="243137"/>
                  <a:pt x="1311965" y="258418"/>
                </a:cubicBezTo>
              </a:path>
            </a:pathLst>
          </a:cu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3879574" y="5695820"/>
            <a:ext cx="1899591" cy="965365"/>
          </a:xfrm>
          <a:custGeom>
            <a:avLst/>
            <a:gdLst>
              <a:gd name="connsiteX0" fmla="*/ 1401417 w 1899591"/>
              <a:gd name="connsiteY0" fmla="*/ 11209 h 965365"/>
              <a:gd name="connsiteX1" fmla="*/ 864704 w 1899591"/>
              <a:gd name="connsiteY1" fmla="*/ 11209 h 965365"/>
              <a:gd name="connsiteX2" fmla="*/ 834887 w 1899591"/>
              <a:gd name="connsiteY2" fmla="*/ 31087 h 965365"/>
              <a:gd name="connsiteX3" fmla="*/ 795130 w 1899591"/>
              <a:gd name="connsiteY3" fmla="*/ 41026 h 965365"/>
              <a:gd name="connsiteX4" fmla="*/ 765313 w 1899591"/>
              <a:gd name="connsiteY4" fmla="*/ 60904 h 965365"/>
              <a:gd name="connsiteX5" fmla="*/ 725556 w 1899591"/>
              <a:gd name="connsiteY5" fmla="*/ 100661 h 965365"/>
              <a:gd name="connsiteX6" fmla="*/ 665922 w 1899591"/>
              <a:gd name="connsiteY6" fmla="*/ 120539 h 965365"/>
              <a:gd name="connsiteX7" fmla="*/ 636104 w 1899591"/>
              <a:gd name="connsiteY7" fmla="*/ 130478 h 965365"/>
              <a:gd name="connsiteX8" fmla="*/ 596348 w 1899591"/>
              <a:gd name="connsiteY8" fmla="*/ 150357 h 965365"/>
              <a:gd name="connsiteX9" fmla="*/ 536713 w 1899591"/>
              <a:gd name="connsiteY9" fmla="*/ 160296 h 965365"/>
              <a:gd name="connsiteX10" fmla="*/ 506896 w 1899591"/>
              <a:gd name="connsiteY10" fmla="*/ 170235 h 965365"/>
              <a:gd name="connsiteX11" fmla="*/ 427383 w 1899591"/>
              <a:gd name="connsiteY11" fmla="*/ 190113 h 965365"/>
              <a:gd name="connsiteX12" fmla="*/ 397565 w 1899591"/>
              <a:gd name="connsiteY12" fmla="*/ 200052 h 965365"/>
              <a:gd name="connsiteX13" fmla="*/ 357809 w 1899591"/>
              <a:gd name="connsiteY13" fmla="*/ 209991 h 965365"/>
              <a:gd name="connsiteX14" fmla="*/ 308113 w 1899591"/>
              <a:gd name="connsiteY14" fmla="*/ 229870 h 965365"/>
              <a:gd name="connsiteX15" fmla="*/ 268356 w 1899591"/>
              <a:gd name="connsiteY15" fmla="*/ 249748 h 965365"/>
              <a:gd name="connsiteX16" fmla="*/ 218661 w 1899591"/>
              <a:gd name="connsiteY16" fmla="*/ 259687 h 965365"/>
              <a:gd name="connsiteX17" fmla="*/ 159026 w 1899591"/>
              <a:gd name="connsiteY17" fmla="*/ 299443 h 965365"/>
              <a:gd name="connsiteX18" fmla="*/ 89452 w 1899591"/>
              <a:gd name="connsiteY18" fmla="*/ 359078 h 965365"/>
              <a:gd name="connsiteX19" fmla="*/ 69574 w 1899591"/>
              <a:gd name="connsiteY19" fmla="*/ 388896 h 965365"/>
              <a:gd name="connsiteX20" fmla="*/ 39756 w 1899591"/>
              <a:gd name="connsiteY20" fmla="*/ 418713 h 965365"/>
              <a:gd name="connsiteX21" fmla="*/ 29817 w 1899591"/>
              <a:gd name="connsiteY21" fmla="*/ 458470 h 965365"/>
              <a:gd name="connsiteX22" fmla="*/ 9939 w 1899591"/>
              <a:gd name="connsiteY22" fmla="*/ 488287 h 965365"/>
              <a:gd name="connsiteX23" fmla="*/ 0 w 1899591"/>
              <a:gd name="connsiteY23" fmla="*/ 557861 h 965365"/>
              <a:gd name="connsiteX24" fmla="*/ 19878 w 1899591"/>
              <a:gd name="connsiteY24" fmla="*/ 687070 h 965365"/>
              <a:gd name="connsiteX25" fmla="*/ 39756 w 1899591"/>
              <a:gd name="connsiteY25" fmla="*/ 726826 h 965365"/>
              <a:gd name="connsiteX26" fmla="*/ 79513 w 1899591"/>
              <a:gd name="connsiteY26" fmla="*/ 756643 h 965365"/>
              <a:gd name="connsiteX27" fmla="*/ 99391 w 1899591"/>
              <a:gd name="connsiteY27" fmla="*/ 776522 h 965365"/>
              <a:gd name="connsiteX28" fmla="*/ 139148 w 1899591"/>
              <a:gd name="connsiteY28" fmla="*/ 806339 h 965365"/>
              <a:gd name="connsiteX29" fmla="*/ 198783 w 1899591"/>
              <a:gd name="connsiteY29" fmla="*/ 846096 h 965365"/>
              <a:gd name="connsiteX30" fmla="*/ 228600 w 1899591"/>
              <a:gd name="connsiteY30" fmla="*/ 865974 h 965365"/>
              <a:gd name="connsiteX31" fmla="*/ 258417 w 1899591"/>
              <a:gd name="connsiteY31" fmla="*/ 895791 h 965365"/>
              <a:gd name="connsiteX32" fmla="*/ 318052 w 1899591"/>
              <a:gd name="connsiteY32" fmla="*/ 915670 h 965365"/>
              <a:gd name="connsiteX33" fmla="*/ 347869 w 1899591"/>
              <a:gd name="connsiteY33" fmla="*/ 935548 h 965365"/>
              <a:gd name="connsiteX34" fmla="*/ 417443 w 1899591"/>
              <a:gd name="connsiteY34" fmla="*/ 945487 h 965365"/>
              <a:gd name="connsiteX35" fmla="*/ 526774 w 1899591"/>
              <a:gd name="connsiteY35" fmla="*/ 965365 h 965365"/>
              <a:gd name="connsiteX36" fmla="*/ 964096 w 1899591"/>
              <a:gd name="connsiteY36" fmla="*/ 965365 h 965365"/>
              <a:gd name="connsiteX37" fmla="*/ 1262269 w 1899591"/>
              <a:gd name="connsiteY37" fmla="*/ 945487 h 965365"/>
              <a:gd name="connsiteX38" fmla="*/ 1302026 w 1899591"/>
              <a:gd name="connsiteY38" fmla="*/ 935548 h 965365"/>
              <a:gd name="connsiteX39" fmla="*/ 1331843 w 1899591"/>
              <a:gd name="connsiteY39" fmla="*/ 925609 h 965365"/>
              <a:gd name="connsiteX40" fmla="*/ 1391478 w 1899591"/>
              <a:gd name="connsiteY40" fmla="*/ 915670 h 965365"/>
              <a:gd name="connsiteX41" fmla="*/ 1461052 w 1899591"/>
              <a:gd name="connsiteY41" fmla="*/ 875913 h 965365"/>
              <a:gd name="connsiteX42" fmla="*/ 1490869 w 1899591"/>
              <a:gd name="connsiteY42" fmla="*/ 865974 h 965365"/>
              <a:gd name="connsiteX43" fmla="*/ 1590261 w 1899591"/>
              <a:gd name="connsiteY43" fmla="*/ 786461 h 965365"/>
              <a:gd name="connsiteX44" fmla="*/ 1669774 w 1899591"/>
              <a:gd name="connsiteY44" fmla="*/ 736765 h 965365"/>
              <a:gd name="connsiteX45" fmla="*/ 1729409 w 1899591"/>
              <a:gd name="connsiteY45" fmla="*/ 677130 h 965365"/>
              <a:gd name="connsiteX46" fmla="*/ 1789043 w 1899591"/>
              <a:gd name="connsiteY46" fmla="*/ 637374 h 965365"/>
              <a:gd name="connsiteX47" fmla="*/ 1798983 w 1899591"/>
              <a:gd name="connsiteY47" fmla="*/ 607557 h 965365"/>
              <a:gd name="connsiteX48" fmla="*/ 1828800 w 1899591"/>
              <a:gd name="connsiteY48" fmla="*/ 587678 h 965365"/>
              <a:gd name="connsiteX49" fmla="*/ 1848678 w 1899591"/>
              <a:gd name="connsiteY49" fmla="*/ 557861 h 965365"/>
              <a:gd name="connsiteX50" fmla="*/ 1858617 w 1899591"/>
              <a:gd name="connsiteY50" fmla="*/ 528043 h 965365"/>
              <a:gd name="connsiteX51" fmla="*/ 1888435 w 1899591"/>
              <a:gd name="connsiteY51" fmla="*/ 468409 h 965365"/>
              <a:gd name="connsiteX52" fmla="*/ 1888435 w 1899591"/>
              <a:gd name="connsiteY52" fmla="*/ 289504 h 965365"/>
              <a:gd name="connsiteX53" fmla="*/ 1878496 w 1899591"/>
              <a:gd name="connsiteY53" fmla="*/ 249748 h 965365"/>
              <a:gd name="connsiteX54" fmla="*/ 1858617 w 1899591"/>
              <a:gd name="connsiteY54" fmla="*/ 219930 h 965365"/>
              <a:gd name="connsiteX55" fmla="*/ 1798983 w 1899591"/>
              <a:gd name="connsiteY55" fmla="*/ 160296 h 965365"/>
              <a:gd name="connsiteX56" fmla="*/ 1779104 w 1899591"/>
              <a:gd name="connsiteY56" fmla="*/ 140417 h 965365"/>
              <a:gd name="connsiteX57" fmla="*/ 1749287 w 1899591"/>
              <a:gd name="connsiteY57" fmla="*/ 120539 h 965365"/>
              <a:gd name="connsiteX58" fmla="*/ 1689652 w 1899591"/>
              <a:gd name="connsiteY58" fmla="*/ 80783 h 965365"/>
              <a:gd name="connsiteX59" fmla="*/ 1639956 w 1899591"/>
              <a:gd name="connsiteY59" fmla="*/ 50965 h 965365"/>
              <a:gd name="connsiteX60" fmla="*/ 1610139 w 1899591"/>
              <a:gd name="connsiteY60" fmla="*/ 31087 h 965365"/>
              <a:gd name="connsiteX61" fmla="*/ 1530626 w 1899591"/>
              <a:gd name="connsiteY61" fmla="*/ 11209 h 965365"/>
              <a:gd name="connsiteX62" fmla="*/ 1500809 w 1899591"/>
              <a:gd name="connsiteY62" fmla="*/ 1270 h 965365"/>
              <a:gd name="connsiteX63" fmla="*/ 1311965 w 1899591"/>
              <a:gd name="connsiteY63" fmla="*/ 1270 h 965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899591" h="965365">
                <a:moveTo>
                  <a:pt x="1401417" y="11209"/>
                </a:moveTo>
                <a:cubicBezTo>
                  <a:pt x="1252607" y="6700"/>
                  <a:pt x="1024247" y="-8734"/>
                  <a:pt x="864704" y="11209"/>
                </a:cubicBezTo>
                <a:cubicBezTo>
                  <a:pt x="852851" y="12691"/>
                  <a:pt x="845866" y="26382"/>
                  <a:pt x="834887" y="31087"/>
                </a:cubicBezTo>
                <a:cubicBezTo>
                  <a:pt x="822331" y="36468"/>
                  <a:pt x="808382" y="37713"/>
                  <a:pt x="795130" y="41026"/>
                </a:cubicBezTo>
                <a:cubicBezTo>
                  <a:pt x="785191" y="47652"/>
                  <a:pt x="774382" y="53130"/>
                  <a:pt x="765313" y="60904"/>
                </a:cubicBezTo>
                <a:cubicBezTo>
                  <a:pt x="751083" y="73101"/>
                  <a:pt x="743336" y="94734"/>
                  <a:pt x="725556" y="100661"/>
                </a:cubicBezTo>
                <a:lnTo>
                  <a:pt x="665922" y="120539"/>
                </a:lnTo>
                <a:cubicBezTo>
                  <a:pt x="655983" y="123852"/>
                  <a:pt x="645475" y="125792"/>
                  <a:pt x="636104" y="130478"/>
                </a:cubicBezTo>
                <a:cubicBezTo>
                  <a:pt x="622852" y="137104"/>
                  <a:pt x="610539" y="146099"/>
                  <a:pt x="596348" y="150357"/>
                </a:cubicBezTo>
                <a:cubicBezTo>
                  <a:pt x="577045" y="156148"/>
                  <a:pt x="556591" y="156983"/>
                  <a:pt x="536713" y="160296"/>
                </a:cubicBezTo>
                <a:cubicBezTo>
                  <a:pt x="526774" y="163609"/>
                  <a:pt x="517003" y="167478"/>
                  <a:pt x="506896" y="170235"/>
                </a:cubicBezTo>
                <a:cubicBezTo>
                  <a:pt x="480539" y="177423"/>
                  <a:pt x="453301" y="181474"/>
                  <a:pt x="427383" y="190113"/>
                </a:cubicBezTo>
                <a:cubicBezTo>
                  <a:pt x="417444" y="193426"/>
                  <a:pt x="407639" y="197174"/>
                  <a:pt x="397565" y="200052"/>
                </a:cubicBezTo>
                <a:cubicBezTo>
                  <a:pt x="384431" y="203805"/>
                  <a:pt x="370768" y="205671"/>
                  <a:pt x="357809" y="209991"/>
                </a:cubicBezTo>
                <a:cubicBezTo>
                  <a:pt x="340883" y="215633"/>
                  <a:pt x="324417" y="222624"/>
                  <a:pt x="308113" y="229870"/>
                </a:cubicBezTo>
                <a:cubicBezTo>
                  <a:pt x="294574" y="235888"/>
                  <a:pt x="282412" y="245063"/>
                  <a:pt x="268356" y="249748"/>
                </a:cubicBezTo>
                <a:cubicBezTo>
                  <a:pt x="252330" y="255090"/>
                  <a:pt x="235226" y="256374"/>
                  <a:pt x="218661" y="259687"/>
                </a:cubicBezTo>
                <a:cubicBezTo>
                  <a:pt x="198783" y="272939"/>
                  <a:pt x="175919" y="282550"/>
                  <a:pt x="159026" y="299443"/>
                </a:cubicBezTo>
                <a:cubicBezTo>
                  <a:pt x="110822" y="347647"/>
                  <a:pt x="134863" y="328804"/>
                  <a:pt x="89452" y="359078"/>
                </a:cubicBezTo>
                <a:cubicBezTo>
                  <a:pt x="82826" y="369017"/>
                  <a:pt x="77221" y="379719"/>
                  <a:pt x="69574" y="388896"/>
                </a:cubicBezTo>
                <a:cubicBezTo>
                  <a:pt x="60575" y="399694"/>
                  <a:pt x="46730" y="406509"/>
                  <a:pt x="39756" y="418713"/>
                </a:cubicBezTo>
                <a:cubicBezTo>
                  <a:pt x="32979" y="430573"/>
                  <a:pt x="35198" y="445914"/>
                  <a:pt x="29817" y="458470"/>
                </a:cubicBezTo>
                <a:cubicBezTo>
                  <a:pt x="25112" y="469449"/>
                  <a:pt x="16565" y="478348"/>
                  <a:pt x="9939" y="488287"/>
                </a:cubicBezTo>
                <a:cubicBezTo>
                  <a:pt x="6626" y="511478"/>
                  <a:pt x="0" y="534434"/>
                  <a:pt x="0" y="557861"/>
                </a:cubicBezTo>
                <a:cubicBezTo>
                  <a:pt x="0" y="598685"/>
                  <a:pt x="2866" y="647374"/>
                  <a:pt x="19878" y="687070"/>
                </a:cubicBezTo>
                <a:cubicBezTo>
                  <a:pt x="25714" y="700688"/>
                  <a:pt x="30114" y="715577"/>
                  <a:pt x="39756" y="726826"/>
                </a:cubicBezTo>
                <a:cubicBezTo>
                  <a:pt x="50537" y="739403"/>
                  <a:pt x="66787" y="746038"/>
                  <a:pt x="79513" y="756643"/>
                </a:cubicBezTo>
                <a:cubicBezTo>
                  <a:pt x="86712" y="762642"/>
                  <a:pt x="92192" y="770523"/>
                  <a:pt x="99391" y="776522"/>
                </a:cubicBezTo>
                <a:cubicBezTo>
                  <a:pt x="112117" y="787127"/>
                  <a:pt x="126571" y="795558"/>
                  <a:pt x="139148" y="806339"/>
                </a:cubicBezTo>
                <a:cubicBezTo>
                  <a:pt x="186527" y="846950"/>
                  <a:pt x="148061" y="829189"/>
                  <a:pt x="198783" y="846096"/>
                </a:cubicBezTo>
                <a:cubicBezTo>
                  <a:pt x="208722" y="852722"/>
                  <a:pt x="219423" y="858327"/>
                  <a:pt x="228600" y="865974"/>
                </a:cubicBezTo>
                <a:cubicBezTo>
                  <a:pt x="239398" y="874972"/>
                  <a:pt x="246130" y="888965"/>
                  <a:pt x="258417" y="895791"/>
                </a:cubicBezTo>
                <a:cubicBezTo>
                  <a:pt x="276734" y="905967"/>
                  <a:pt x="300617" y="904047"/>
                  <a:pt x="318052" y="915670"/>
                </a:cubicBezTo>
                <a:cubicBezTo>
                  <a:pt x="327991" y="922296"/>
                  <a:pt x="336428" y="932116"/>
                  <a:pt x="347869" y="935548"/>
                </a:cubicBezTo>
                <a:cubicBezTo>
                  <a:pt x="370308" y="942280"/>
                  <a:pt x="394289" y="941925"/>
                  <a:pt x="417443" y="945487"/>
                </a:cubicBezTo>
                <a:cubicBezTo>
                  <a:pt x="472547" y="953964"/>
                  <a:pt x="475083" y="955027"/>
                  <a:pt x="526774" y="965365"/>
                </a:cubicBezTo>
                <a:cubicBezTo>
                  <a:pt x="913968" y="942589"/>
                  <a:pt x="434895" y="965365"/>
                  <a:pt x="964096" y="965365"/>
                </a:cubicBezTo>
                <a:cubicBezTo>
                  <a:pt x="1013999" y="965365"/>
                  <a:pt x="1200982" y="950201"/>
                  <a:pt x="1262269" y="945487"/>
                </a:cubicBezTo>
                <a:cubicBezTo>
                  <a:pt x="1275521" y="942174"/>
                  <a:pt x="1288891" y="939301"/>
                  <a:pt x="1302026" y="935548"/>
                </a:cubicBezTo>
                <a:cubicBezTo>
                  <a:pt x="1312100" y="932670"/>
                  <a:pt x="1321616" y="927882"/>
                  <a:pt x="1331843" y="925609"/>
                </a:cubicBezTo>
                <a:cubicBezTo>
                  <a:pt x="1351516" y="921237"/>
                  <a:pt x="1371600" y="918983"/>
                  <a:pt x="1391478" y="915670"/>
                </a:cubicBezTo>
                <a:cubicBezTo>
                  <a:pt x="1421424" y="895706"/>
                  <a:pt x="1425743" y="891045"/>
                  <a:pt x="1461052" y="875913"/>
                </a:cubicBezTo>
                <a:cubicBezTo>
                  <a:pt x="1470682" y="871786"/>
                  <a:pt x="1480930" y="869287"/>
                  <a:pt x="1490869" y="865974"/>
                </a:cubicBezTo>
                <a:cubicBezTo>
                  <a:pt x="1567202" y="789641"/>
                  <a:pt x="1489942" y="861703"/>
                  <a:pt x="1590261" y="786461"/>
                </a:cubicBezTo>
                <a:cubicBezTo>
                  <a:pt x="1641870" y="747753"/>
                  <a:pt x="1615201" y="764051"/>
                  <a:pt x="1669774" y="736765"/>
                </a:cubicBezTo>
                <a:cubicBezTo>
                  <a:pt x="1696618" y="696499"/>
                  <a:pt x="1683178" y="709492"/>
                  <a:pt x="1729409" y="677130"/>
                </a:cubicBezTo>
                <a:cubicBezTo>
                  <a:pt x="1748981" y="663430"/>
                  <a:pt x="1789043" y="637374"/>
                  <a:pt x="1789043" y="637374"/>
                </a:cubicBezTo>
                <a:cubicBezTo>
                  <a:pt x="1792356" y="627435"/>
                  <a:pt x="1792438" y="615738"/>
                  <a:pt x="1798983" y="607557"/>
                </a:cubicBezTo>
                <a:cubicBezTo>
                  <a:pt x="1806445" y="598229"/>
                  <a:pt x="1820353" y="596125"/>
                  <a:pt x="1828800" y="587678"/>
                </a:cubicBezTo>
                <a:cubicBezTo>
                  <a:pt x="1837246" y="579231"/>
                  <a:pt x="1842052" y="567800"/>
                  <a:pt x="1848678" y="557861"/>
                </a:cubicBezTo>
                <a:cubicBezTo>
                  <a:pt x="1851991" y="547922"/>
                  <a:pt x="1853932" y="537414"/>
                  <a:pt x="1858617" y="528043"/>
                </a:cubicBezTo>
                <a:cubicBezTo>
                  <a:pt x="1897154" y="450971"/>
                  <a:pt x="1863452" y="543358"/>
                  <a:pt x="1888435" y="468409"/>
                </a:cubicBezTo>
                <a:cubicBezTo>
                  <a:pt x="1903256" y="379479"/>
                  <a:pt x="1903365" y="408949"/>
                  <a:pt x="1888435" y="289504"/>
                </a:cubicBezTo>
                <a:cubicBezTo>
                  <a:pt x="1886741" y="275950"/>
                  <a:pt x="1883877" y="262303"/>
                  <a:pt x="1878496" y="249748"/>
                </a:cubicBezTo>
                <a:cubicBezTo>
                  <a:pt x="1873790" y="238768"/>
                  <a:pt x="1866553" y="228858"/>
                  <a:pt x="1858617" y="219930"/>
                </a:cubicBezTo>
                <a:cubicBezTo>
                  <a:pt x="1839941" y="198919"/>
                  <a:pt x="1818861" y="180174"/>
                  <a:pt x="1798983" y="160296"/>
                </a:cubicBezTo>
                <a:cubicBezTo>
                  <a:pt x="1792357" y="153670"/>
                  <a:pt x="1786901" y="145615"/>
                  <a:pt x="1779104" y="140417"/>
                </a:cubicBezTo>
                <a:cubicBezTo>
                  <a:pt x="1769165" y="133791"/>
                  <a:pt x="1758464" y="128186"/>
                  <a:pt x="1749287" y="120539"/>
                </a:cubicBezTo>
                <a:cubicBezTo>
                  <a:pt x="1699653" y="79178"/>
                  <a:pt x="1742052" y="98250"/>
                  <a:pt x="1689652" y="80783"/>
                </a:cubicBezTo>
                <a:cubicBezTo>
                  <a:pt x="1650827" y="41956"/>
                  <a:pt x="1691565" y="76769"/>
                  <a:pt x="1639956" y="50965"/>
                </a:cubicBezTo>
                <a:cubicBezTo>
                  <a:pt x="1629272" y="45623"/>
                  <a:pt x="1621365" y="35169"/>
                  <a:pt x="1610139" y="31087"/>
                </a:cubicBezTo>
                <a:cubicBezTo>
                  <a:pt x="1584464" y="21751"/>
                  <a:pt x="1556544" y="19848"/>
                  <a:pt x="1530626" y="11209"/>
                </a:cubicBezTo>
                <a:cubicBezTo>
                  <a:pt x="1520687" y="7896"/>
                  <a:pt x="1511275" y="1746"/>
                  <a:pt x="1500809" y="1270"/>
                </a:cubicBezTo>
                <a:cubicBezTo>
                  <a:pt x="1437926" y="-1588"/>
                  <a:pt x="1374913" y="1270"/>
                  <a:pt x="1311965" y="1270"/>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3024809" y="4454698"/>
            <a:ext cx="2146852" cy="904461"/>
          </a:xfrm>
          <a:custGeom>
            <a:avLst/>
            <a:gdLst>
              <a:gd name="connsiteX0" fmla="*/ 1431234 w 2146852"/>
              <a:gd name="connsiteY0" fmla="*/ 9939 h 904461"/>
              <a:gd name="connsiteX1" fmla="*/ 1152939 w 2146852"/>
              <a:gd name="connsiteY1" fmla="*/ 9939 h 904461"/>
              <a:gd name="connsiteX2" fmla="*/ 983974 w 2146852"/>
              <a:gd name="connsiteY2" fmla="*/ 0 h 904461"/>
              <a:gd name="connsiteX3" fmla="*/ 685800 w 2146852"/>
              <a:gd name="connsiteY3" fmla="*/ 9939 h 904461"/>
              <a:gd name="connsiteX4" fmla="*/ 566530 w 2146852"/>
              <a:gd name="connsiteY4" fmla="*/ 39757 h 904461"/>
              <a:gd name="connsiteX5" fmla="*/ 496956 w 2146852"/>
              <a:gd name="connsiteY5" fmla="*/ 49696 h 904461"/>
              <a:gd name="connsiteX6" fmla="*/ 467139 w 2146852"/>
              <a:gd name="connsiteY6" fmla="*/ 59635 h 904461"/>
              <a:gd name="connsiteX7" fmla="*/ 417443 w 2146852"/>
              <a:gd name="connsiteY7" fmla="*/ 69574 h 904461"/>
              <a:gd name="connsiteX8" fmla="*/ 377687 w 2146852"/>
              <a:gd name="connsiteY8" fmla="*/ 89452 h 904461"/>
              <a:gd name="connsiteX9" fmla="*/ 298174 w 2146852"/>
              <a:gd name="connsiteY9" fmla="*/ 109331 h 904461"/>
              <a:gd name="connsiteX10" fmla="*/ 218661 w 2146852"/>
              <a:gd name="connsiteY10" fmla="*/ 149087 h 904461"/>
              <a:gd name="connsiteX11" fmla="*/ 129208 w 2146852"/>
              <a:gd name="connsiteY11" fmla="*/ 198783 h 904461"/>
              <a:gd name="connsiteX12" fmla="*/ 69574 w 2146852"/>
              <a:gd name="connsiteY12" fmla="*/ 238539 h 904461"/>
              <a:gd name="connsiteX13" fmla="*/ 49695 w 2146852"/>
              <a:gd name="connsiteY13" fmla="*/ 258418 h 904461"/>
              <a:gd name="connsiteX14" fmla="*/ 29817 w 2146852"/>
              <a:gd name="connsiteY14" fmla="*/ 288235 h 904461"/>
              <a:gd name="connsiteX15" fmla="*/ 0 w 2146852"/>
              <a:gd name="connsiteY15" fmla="*/ 327992 h 904461"/>
              <a:gd name="connsiteX16" fmla="*/ 9939 w 2146852"/>
              <a:gd name="connsiteY16" fmla="*/ 437322 h 904461"/>
              <a:gd name="connsiteX17" fmla="*/ 59634 w 2146852"/>
              <a:gd name="connsiteY17" fmla="*/ 526774 h 904461"/>
              <a:gd name="connsiteX18" fmla="*/ 89452 w 2146852"/>
              <a:gd name="connsiteY18" fmla="*/ 546652 h 904461"/>
              <a:gd name="connsiteX19" fmla="*/ 139148 w 2146852"/>
              <a:gd name="connsiteY19" fmla="*/ 586409 h 904461"/>
              <a:gd name="connsiteX20" fmla="*/ 159026 w 2146852"/>
              <a:gd name="connsiteY20" fmla="*/ 616226 h 904461"/>
              <a:gd name="connsiteX21" fmla="*/ 198782 w 2146852"/>
              <a:gd name="connsiteY21" fmla="*/ 626165 h 904461"/>
              <a:gd name="connsiteX22" fmla="*/ 228600 w 2146852"/>
              <a:gd name="connsiteY22" fmla="*/ 646044 h 904461"/>
              <a:gd name="connsiteX23" fmla="*/ 258417 w 2146852"/>
              <a:gd name="connsiteY23" fmla="*/ 655983 h 904461"/>
              <a:gd name="connsiteX24" fmla="*/ 327991 w 2146852"/>
              <a:gd name="connsiteY24" fmla="*/ 695739 h 904461"/>
              <a:gd name="connsiteX25" fmla="*/ 387626 w 2146852"/>
              <a:gd name="connsiteY25" fmla="*/ 715618 h 904461"/>
              <a:gd name="connsiteX26" fmla="*/ 417443 w 2146852"/>
              <a:gd name="connsiteY26" fmla="*/ 725557 h 904461"/>
              <a:gd name="connsiteX27" fmla="*/ 487017 w 2146852"/>
              <a:gd name="connsiteY27" fmla="*/ 755374 h 904461"/>
              <a:gd name="connsiteX28" fmla="*/ 516834 w 2146852"/>
              <a:gd name="connsiteY28" fmla="*/ 775252 h 904461"/>
              <a:gd name="connsiteX29" fmla="*/ 586408 w 2146852"/>
              <a:gd name="connsiteY29" fmla="*/ 795131 h 904461"/>
              <a:gd name="connsiteX30" fmla="*/ 735495 w 2146852"/>
              <a:gd name="connsiteY30" fmla="*/ 834887 h 904461"/>
              <a:gd name="connsiteX31" fmla="*/ 854765 w 2146852"/>
              <a:gd name="connsiteY31" fmla="*/ 854765 h 904461"/>
              <a:gd name="connsiteX32" fmla="*/ 1013791 w 2146852"/>
              <a:gd name="connsiteY32" fmla="*/ 864705 h 904461"/>
              <a:gd name="connsiteX33" fmla="*/ 1113182 w 2146852"/>
              <a:gd name="connsiteY33" fmla="*/ 884583 h 904461"/>
              <a:gd name="connsiteX34" fmla="*/ 1143000 w 2146852"/>
              <a:gd name="connsiteY34" fmla="*/ 894522 h 904461"/>
              <a:gd name="connsiteX35" fmla="*/ 1311965 w 2146852"/>
              <a:gd name="connsiteY35" fmla="*/ 904461 h 904461"/>
              <a:gd name="connsiteX36" fmla="*/ 1480930 w 2146852"/>
              <a:gd name="connsiteY36" fmla="*/ 894522 h 904461"/>
              <a:gd name="connsiteX37" fmla="*/ 1520687 w 2146852"/>
              <a:gd name="connsiteY37" fmla="*/ 884583 h 904461"/>
              <a:gd name="connsiteX38" fmla="*/ 1580321 w 2146852"/>
              <a:gd name="connsiteY38" fmla="*/ 864705 h 904461"/>
              <a:gd name="connsiteX39" fmla="*/ 1649895 w 2146852"/>
              <a:gd name="connsiteY39" fmla="*/ 834887 h 904461"/>
              <a:gd name="connsiteX40" fmla="*/ 1729408 w 2146852"/>
              <a:gd name="connsiteY40" fmla="*/ 795131 h 904461"/>
              <a:gd name="connsiteX41" fmla="*/ 1798982 w 2146852"/>
              <a:gd name="connsiteY41" fmla="*/ 745435 h 904461"/>
              <a:gd name="connsiteX42" fmla="*/ 1848678 w 2146852"/>
              <a:gd name="connsiteY42" fmla="*/ 725557 h 904461"/>
              <a:gd name="connsiteX43" fmla="*/ 1888434 w 2146852"/>
              <a:gd name="connsiteY43" fmla="*/ 705679 h 904461"/>
              <a:gd name="connsiteX44" fmla="*/ 1918252 w 2146852"/>
              <a:gd name="connsiteY44" fmla="*/ 695739 h 904461"/>
              <a:gd name="connsiteX45" fmla="*/ 1977887 w 2146852"/>
              <a:gd name="connsiteY45" fmla="*/ 665922 h 904461"/>
              <a:gd name="connsiteX46" fmla="*/ 2007704 w 2146852"/>
              <a:gd name="connsiteY46" fmla="*/ 646044 h 904461"/>
              <a:gd name="connsiteX47" fmla="*/ 2037521 w 2146852"/>
              <a:gd name="connsiteY47" fmla="*/ 636105 h 904461"/>
              <a:gd name="connsiteX48" fmla="*/ 2107095 w 2146852"/>
              <a:gd name="connsiteY48" fmla="*/ 556592 h 904461"/>
              <a:gd name="connsiteX49" fmla="*/ 2117034 w 2146852"/>
              <a:gd name="connsiteY49" fmla="*/ 526774 h 904461"/>
              <a:gd name="connsiteX50" fmla="*/ 2136913 w 2146852"/>
              <a:gd name="connsiteY50" fmla="*/ 506896 h 904461"/>
              <a:gd name="connsiteX51" fmla="*/ 2146852 w 2146852"/>
              <a:gd name="connsiteY51" fmla="*/ 447261 h 904461"/>
              <a:gd name="connsiteX52" fmla="*/ 2136913 w 2146852"/>
              <a:gd name="connsiteY52" fmla="*/ 268357 h 904461"/>
              <a:gd name="connsiteX53" fmla="*/ 2117034 w 2146852"/>
              <a:gd name="connsiteY53" fmla="*/ 238539 h 904461"/>
              <a:gd name="connsiteX54" fmla="*/ 2067339 w 2146852"/>
              <a:gd name="connsiteY54" fmla="*/ 139148 h 904461"/>
              <a:gd name="connsiteX55" fmla="*/ 2047461 w 2146852"/>
              <a:gd name="connsiteY55" fmla="*/ 109331 h 904461"/>
              <a:gd name="connsiteX56" fmla="*/ 1987826 w 2146852"/>
              <a:gd name="connsiteY56" fmla="*/ 69574 h 904461"/>
              <a:gd name="connsiteX57" fmla="*/ 1928191 w 2146852"/>
              <a:gd name="connsiteY57" fmla="*/ 49696 h 904461"/>
              <a:gd name="connsiteX58" fmla="*/ 1898374 w 2146852"/>
              <a:gd name="connsiteY58" fmla="*/ 39757 h 904461"/>
              <a:gd name="connsiteX59" fmla="*/ 1808921 w 2146852"/>
              <a:gd name="connsiteY59" fmla="*/ 29818 h 904461"/>
              <a:gd name="connsiteX60" fmla="*/ 1590261 w 2146852"/>
              <a:gd name="connsiteY60" fmla="*/ 39757 h 904461"/>
              <a:gd name="connsiteX61" fmla="*/ 1500808 w 2146852"/>
              <a:gd name="connsiteY61" fmla="*/ 49696 h 904461"/>
              <a:gd name="connsiteX62" fmla="*/ 1361661 w 2146852"/>
              <a:gd name="connsiteY62" fmla="*/ 49696 h 90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146852" h="904461">
                <a:moveTo>
                  <a:pt x="1431234" y="9939"/>
                </a:moveTo>
                <a:cubicBezTo>
                  <a:pt x="1296557" y="54834"/>
                  <a:pt x="1412067" y="25182"/>
                  <a:pt x="1152939" y="9939"/>
                </a:cubicBezTo>
                <a:lnTo>
                  <a:pt x="983974" y="0"/>
                </a:lnTo>
                <a:cubicBezTo>
                  <a:pt x="884583" y="3313"/>
                  <a:pt x="785093" y="4422"/>
                  <a:pt x="685800" y="9939"/>
                </a:cubicBezTo>
                <a:cubicBezTo>
                  <a:pt x="542455" y="17903"/>
                  <a:pt x="710831" y="19143"/>
                  <a:pt x="566530" y="39757"/>
                </a:cubicBezTo>
                <a:lnTo>
                  <a:pt x="496956" y="49696"/>
                </a:lnTo>
                <a:cubicBezTo>
                  <a:pt x="487017" y="53009"/>
                  <a:pt x="477303" y="57094"/>
                  <a:pt x="467139" y="59635"/>
                </a:cubicBezTo>
                <a:cubicBezTo>
                  <a:pt x="450750" y="63732"/>
                  <a:pt x="433469" y="64232"/>
                  <a:pt x="417443" y="69574"/>
                </a:cubicBezTo>
                <a:cubicBezTo>
                  <a:pt x="403387" y="74259"/>
                  <a:pt x="391305" y="83616"/>
                  <a:pt x="377687" y="89452"/>
                </a:cubicBezTo>
                <a:cubicBezTo>
                  <a:pt x="350941" y="100915"/>
                  <a:pt x="327349" y="103496"/>
                  <a:pt x="298174" y="109331"/>
                </a:cubicBezTo>
                <a:cubicBezTo>
                  <a:pt x="271670" y="122583"/>
                  <a:pt x="243317" y="132650"/>
                  <a:pt x="218661" y="149087"/>
                </a:cubicBezTo>
                <a:cubicBezTo>
                  <a:pt x="150309" y="194656"/>
                  <a:pt x="181691" y="181289"/>
                  <a:pt x="129208" y="198783"/>
                </a:cubicBezTo>
                <a:cubicBezTo>
                  <a:pt x="109330" y="212035"/>
                  <a:pt x="86467" y="221646"/>
                  <a:pt x="69574" y="238539"/>
                </a:cubicBezTo>
                <a:cubicBezTo>
                  <a:pt x="62948" y="245165"/>
                  <a:pt x="55549" y="251100"/>
                  <a:pt x="49695" y="258418"/>
                </a:cubicBezTo>
                <a:cubicBezTo>
                  <a:pt x="42233" y="267746"/>
                  <a:pt x="36760" y="278515"/>
                  <a:pt x="29817" y="288235"/>
                </a:cubicBezTo>
                <a:cubicBezTo>
                  <a:pt x="20189" y="301715"/>
                  <a:pt x="9939" y="314740"/>
                  <a:pt x="0" y="327992"/>
                </a:cubicBezTo>
                <a:cubicBezTo>
                  <a:pt x="3313" y="364435"/>
                  <a:pt x="3580" y="401285"/>
                  <a:pt x="9939" y="437322"/>
                </a:cubicBezTo>
                <a:cubicBezTo>
                  <a:pt x="18548" y="486107"/>
                  <a:pt x="25542" y="498364"/>
                  <a:pt x="59634" y="526774"/>
                </a:cubicBezTo>
                <a:cubicBezTo>
                  <a:pt x="68811" y="534421"/>
                  <a:pt x="80124" y="539190"/>
                  <a:pt x="89452" y="546652"/>
                </a:cubicBezTo>
                <a:cubicBezTo>
                  <a:pt x="160265" y="603302"/>
                  <a:pt x="47371" y="525226"/>
                  <a:pt x="139148" y="586409"/>
                </a:cubicBezTo>
                <a:cubicBezTo>
                  <a:pt x="145774" y="596348"/>
                  <a:pt x="149087" y="609600"/>
                  <a:pt x="159026" y="616226"/>
                </a:cubicBezTo>
                <a:cubicBezTo>
                  <a:pt x="170392" y="623803"/>
                  <a:pt x="186227" y="620784"/>
                  <a:pt x="198782" y="626165"/>
                </a:cubicBezTo>
                <a:cubicBezTo>
                  <a:pt x="209762" y="630871"/>
                  <a:pt x="217916" y="640702"/>
                  <a:pt x="228600" y="646044"/>
                </a:cubicBezTo>
                <a:cubicBezTo>
                  <a:pt x="237971" y="650729"/>
                  <a:pt x="249046" y="651298"/>
                  <a:pt x="258417" y="655983"/>
                </a:cubicBezTo>
                <a:cubicBezTo>
                  <a:pt x="330144" y="691847"/>
                  <a:pt x="240857" y="660885"/>
                  <a:pt x="327991" y="695739"/>
                </a:cubicBezTo>
                <a:cubicBezTo>
                  <a:pt x="347446" y="703521"/>
                  <a:pt x="367748" y="708992"/>
                  <a:pt x="387626" y="715618"/>
                </a:cubicBezTo>
                <a:cubicBezTo>
                  <a:pt x="397565" y="718931"/>
                  <a:pt x="408726" y="719746"/>
                  <a:pt x="417443" y="725557"/>
                </a:cubicBezTo>
                <a:cubicBezTo>
                  <a:pt x="458627" y="753012"/>
                  <a:pt x="435672" y="742538"/>
                  <a:pt x="487017" y="755374"/>
                </a:cubicBezTo>
                <a:cubicBezTo>
                  <a:pt x="496956" y="762000"/>
                  <a:pt x="506150" y="769910"/>
                  <a:pt x="516834" y="775252"/>
                </a:cubicBezTo>
                <a:cubicBezTo>
                  <a:pt x="531096" y="782383"/>
                  <a:pt x="573665" y="791945"/>
                  <a:pt x="586408" y="795131"/>
                </a:cubicBezTo>
                <a:cubicBezTo>
                  <a:pt x="652536" y="839215"/>
                  <a:pt x="595083" y="806805"/>
                  <a:pt x="735495" y="834887"/>
                </a:cubicBezTo>
                <a:cubicBezTo>
                  <a:pt x="777391" y="843266"/>
                  <a:pt x="811141" y="850971"/>
                  <a:pt x="854765" y="854765"/>
                </a:cubicBezTo>
                <a:cubicBezTo>
                  <a:pt x="907677" y="859366"/>
                  <a:pt x="960782" y="861392"/>
                  <a:pt x="1013791" y="864705"/>
                </a:cubicBezTo>
                <a:cubicBezTo>
                  <a:pt x="1081154" y="887159"/>
                  <a:pt x="998977" y="861742"/>
                  <a:pt x="1113182" y="884583"/>
                </a:cubicBezTo>
                <a:cubicBezTo>
                  <a:pt x="1123455" y="886638"/>
                  <a:pt x="1132575" y="893480"/>
                  <a:pt x="1143000" y="894522"/>
                </a:cubicBezTo>
                <a:cubicBezTo>
                  <a:pt x="1199139" y="900136"/>
                  <a:pt x="1255643" y="901148"/>
                  <a:pt x="1311965" y="904461"/>
                </a:cubicBezTo>
                <a:cubicBezTo>
                  <a:pt x="1368287" y="901148"/>
                  <a:pt x="1424765" y="899871"/>
                  <a:pt x="1480930" y="894522"/>
                </a:cubicBezTo>
                <a:cubicBezTo>
                  <a:pt x="1494529" y="893227"/>
                  <a:pt x="1507603" y="888508"/>
                  <a:pt x="1520687" y="884583"/>
                </a:cubicBezTo>
                <a:cubicBezTo>
                  <a:pt x="1540757" y="878562"/>
                  <a:pt x="1561580" y="874076"/>
                  <a:pt x="1580321" y="864705"/>
                </a:cubicBezTo>
                <a:cubicBezTo>
                  <a:pt x="1629449" y="840141"/>
                  <a:pt x="1606022" y="849511"/>
                  <a:pt x="1649895" y="834887"/>
                </a:cubicBezTo>
                <a:cubicBezTo>
                  <a:pt x="1690721" y="794063"/>
                  <a:pt x="1647177" y="831679"/>
                  <a:pt x="1729408" y="795131"/>
                </a:cubicBezTo>
                <a:cubicBezTo>
                  <a:pt x="1748036" y="786852"/>
                  <a:pt x="1784299" y="753592"/>
                  <a:pt x="1798982" y="745435"/>
                </a:cubicBezTo>
                <a:cubicBezTo>
                  <a:pt x="1814578" y="736771"/>
                  <a:pt x="1832374" y="732803"/>
                  <a:pt x="1848678" y="725557"/>
                </a:cubicBezTo>
                <a:cubicBezTo>
                  <a:pt x="1862217" y="719540"/>
                  <a:pt x="1874816" y="711515"/>
                  <a:pt x="1888434" y="705679"/>
                </a:cubicBezTo>
                <a:cubicBezTo>
                  <a:pt x="1898064" y="701552"/>
                  <a:pt x="1908881" y="700425"/>
                  <a:pt x="1918252" y="695739"/>
                </a:cubicBezTo>
                <a:cubicBezTo>
                  <a:pt x="1995314" y="657207"/>
                  <a:pt x="1902945" y="690902"/>
                  <a:pt x="1977887" y="665922"/>
                </a:cubicBezTo>
                <a:cubicBezTo>
                  <a:pt x="1987826" y="659296"/>
                  <a:pt x="1997020" y="651386"/>
                  <a:pt x="2007704" y="646044"/>
                </a:cubicBezTo>
                <a:cubicBezTo>
                  <a:pt x="2017075" y="641359"/>
                  <a:pt x="2029140" y="642391"/>
                  <a:pt x="2037521" y="636105"/>
                </a:cubicBezTo>
                <a:cubicBezTo>
                  <a:pt x="2076283" y="607033"/>
                  <a:pt x="2084104" y="591078"/>
                  <a:pt x="2107095" y="556592"/>
                </a:cubicBezTo>
                <a:cubicBezTo>
                  <a:pt x="2110408" y="546653"/>
                  <a:pt x="2111644" y="535758"/>
                  <a:pt x="2117034" y="526774"/>
                </a:cubicBezTo>
                <a:cubicBezTo>
                  <a:pt x="2121855" y="518739"/>
                  <a:pt x="2133623" y="515670"/>
                  <a:pt x="2136913" y="506896"/>
                </a:cubicBezTo>
                <a:cubicBezTo>
                  <a:pt x="2143989" y="488027"/>
                  <a:pt x="2143539" y="467139"/>
                  <a:pt x="2146852" y="447261"/>
                </a:cubicBezTo>
                <a:cubicBezTo>
                  <a:pt x="2143539" y="387626"/>
                  <a:pt x="2145360" y="327483"/>
                  <a:pt x="2136913" y="268357"/>
                </a:cubicBezTo>
                <a:cubicBezTo>
                  <a:pt x="2135224" y="256531"/>
                  <a:pt x="2121740" y="249519"/>
                  <a:pt x="2117034" y="238539"/>
                </a:cubicBezTo>
                <a:cubicBezTo>
                  <a:pt x="2069831" y="128401"/>
                  <a:pt x="2169711" y="292708"/>
                  <a:pt x="2067339" y="139148"/>
                </a:cubicBezTo>
                <a:cubicBezTo>
                  <a:pt x="2060713" y="129209"/>
                  <a:pt x="2057400" y="115957"/>
                  <a:pt x="2047461" y="109331"/>
                </a:cubicBezTo>
                <a:cubicBezTo>
                  <a:pt x="2027583" y="96079"/>
                  <a:pt x="2010491" y="77129"/>
                  <a:pt x="1987826" y="69574"/>
                </a:cubicBezTo>
                <a:lnTo>
                  <a:pt x="1928191" y="49696"/>
                </a:lnTo>
                <a:cubicBezTo>
                  <a:pt x="1918252" y="46383"/>
                  <a:pt x="1908787" y="40914"/>
                  <a:pt x="1898374" y="39757"/>
                </a:cubicBezTo>
                <a:lnTo>
                  <a:pt x="1808921" y="29818"/>
                </a:lnTo>
                <a:lnTo>
                  <a:pt x="1590261" y="39757"/>
                </a:lnTo>
                <a:cubicBezTo>
                  <a:pt x="1560322" y="41689"/>
                  <a:pt x="1530781" y="48393"/>
                  <a:pt x="1500808" y="49696"/>
                </a:cubicBezTo>
                <a:cubicBezTo>
                  <a:pt x="1454469" y="51711"/>
                  <a:pt x="1408043" y="49696"/>
                  <a:pt x="1361661" y="49696"/>
                </a:cubicBezTo>
              </a:path>
            </a:pathLst>
          </a:cu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3788079" y="3266564"/>
            <a:ext cx="620312" cy="523220"/>
          </a:xfrm>
          <a:prstGeom prst="rect">
            <a:avLst/>
          </a:prstGeom>
          <a:noFill/>
        </p:spPr>
        <p:txBody>
          <a:bodyPr wrap="square" rtlCol="0">
            <a:spAutoFit/>
          </a:bodyPr>
          <a:lstStyle/>
          <a:p>
            <a:r>
              <a:rPr lang="en-US" sz="2800" b="1" dirty="0">
                <a:solidFill>
                  <a:srgbClr val="00B050"/>
                </a:solidFill>
              </a:rPr>
              <a:t>X</a:t>
            </a:r>
          </a:p>
        </p:txBody>
      </p:sp>
    </p:spTree>
    <p:extLst>
      <p:ext uri="{BB962C8B-B14F-4D97-AF65-F5344CB8AC3E}">
        <p14:creationId xmlns:p14="http://schemas.microsoft.com/office/powerpoint/2010/main" val="128319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078" y="1071265"/>
            <a:ext cx="4535922" cy="5768615"/>
          </a:xfrm>
          <a:prstGeom prst="rect">
            <a:avLst/>
          </a:prstGeom>
        </p:spPr>
      </p:pic>
      <p:sp>
        <p:nvSpPr>
          <p:cNvPr id="4" name="TextBox 3"/>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(advance slide for answers)</a:t>
            </a:r>
          </a:p>
        </p:txBody>
      </p:sp>
      <p:sp>
        <p:nvSpPr>
          <p:cNvPr id="5" name="TextBox 4"/>
          <p:cNvSpPr txBox="1"/>
          <p:nvPr/>
        </p:nvSpPr>
        <p:spPr>
          <a:xfrm>
            <a:off x="6629400" y="2438400"/>
            <a:ext cx="1524000" cy="1908215"/>
          </a:xfrm>
          <a:prstGeom prst="rect">
            <a:avLst/>
          </a:prstGeom>
          <a:noFill/>
        </p:spPr>
        <p:txBody>
          <a:bodyPr wrap="square" rtlCol="0">
            <a:spAutoFit/>
          </a:bodyPr>
          <a:lstStyle/>
          <a:p>
            <a:r>
              <a:rPr lang="en-US" sz="2000" b="1" dirty="0">
                <a:solidFill>
                  <a:srgbClr val="FF0000"/>
                </a:solidFill>
              </a:rPr>
              <a:t>distal convoluted tubule</a:t>
            </a:r>
          </a:p>
          <a:p>
            <a:r>
              <a:rPr lang="en-US" dirty="0"/>
              <a:t>or</a:t>
            </a:r>
          </a:p>
          <a:p>
            <a:r>
              <a:rPr lang="en-US" sz="2000" b="1" dirty="0">
                <a:solidFill>
                  <a:srgbClr val="FF0000"/>
                </a:solidFill>
              </a:rPr>
              <a:t>ascending thick limb</a:t>
            </a:r>
          </a:p>
        </p:txBody>
      </p:sp>
      <p:sp>
        <p:nvSpPr>
          <p:cNvPr id="6" name="TextBox 5"/>
          <p:cNvSpPr txBox="1"/>
          <p:nvPr/>
        </p:nvSpPr>
        <p:spPr>
          <a:xfrm>
            <a:off x="6477000" y="6275345"/>
            <a:ext cx="2209800" cy="600164"/>
          </a:xfrm>
          <a:prstGeom prst="rect">
            <a:avLst/>
          </a:prstGeom>
          <a:noFill/>
        </p:spPr>
        <p:txBody>
          <a:bodyPr wrap="square" rtlCol="0">
            <a:spAutoFit/>
          </a:bodyPr>
          <a:lstStyle/>
          <a:p>
            <a:r>
              <a:rPr lang="en-US" sz="1100" b="1" dirty="0" err="1">
                <a:latin typeface="Tempus Sans ITC" pitchFamily="82" charset="0"/>
              </a:rPr>
              <a:t>Woodhall</a:t>
            </a:r>
            <a:r>
              <a:rPr lang="en-US" sz="1100" b="1" dirty="0">
                <a:latin typeface="Tempus Sans ITC" pitchFamily="82" charset="0"/>
              </a:rPr>
              <a:t> and </a:t>
            </a:r>
            <a:r>
              <a:rPr lang="en-US" sz="1100" b="1" dirty="0" err="1">
                <a:latin typeface="Tempus Sans ITC" pitchFamily="82" charset="0"/>
              </a:rPr>
              <a:t>Tisher</a:t>
            </a:r>
            <a:endParaRPr lang="en-US" sz="1100" b="1" i="1" dirty="0">
              <a:latin typeface="Tempus Sans ITC" pitchFamily="82" charset="0"/>
            </a:endParaRPr>
          </a:p>
          <a:p>
            <a:r>
              <a:rPr lang="en-US" sz="1100" b="1" dirty="0">
                <a:latin typeface="Tempus Sans ITC" pitchFamily="82" charset="0"/>
              </a:rPr>
              <a:t>Journal of Clinical Investigation</a:t>
            </a:r>
          </a:p>
          <a:p>
            <a:r>
              <a:rPr lang="en-US" sz="1100" b="1" dirty="0">
                <a:latin typeface="Tempus Sans ITC" pitchFamily="82" charset="0"/>
              </a:rPr>
              <a:t>52:3095</a:t>
            </a:r>
          </a:p>
        </p:txBody>
      </p:sp>
    </p:spTree>
    <p:extLst>
      <p:ext uri="{BB962C8B-B14F-4D97-AF65-F5344CB8AC3E}">
        <p14:creationId xmlns:p14="http://schemas.microsoft.com/office/powerpoint/2010/main" val="181528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61" y="1104414"/>
            <a:ext cx="7521592" cy="5601186"/>
          </a:xfrm>
          <a:prstGeom prst="rect">
            <a:avLst/>
          </a:prstGeom>
        </p:spPr>
      </p:pic>
      <p:sp>
        <p:nvSpPr>
          <p:cNvPr id="4" name="Freeform 3"/>
          <p:cNvSpPr/>
          <p:nvPr/>
        </p:nvSpPr>
        <p:spPr>
          <a:xfrm>
            <a:off x="1379228" y="3022666"/>
            <a:ext cx="4484859" cy="1263724"/>
          </a:xfrm>
          <a:custGeom>
            <a:avLst/>
            <a:gdLst>
              <a:gd name="connsiteX0" fmla="*/ 3968024 w 4484859"/>
              <a:gd name="connsiteY0" fmla="*/ 3926 h 1317345"/>
              <a:gd name="connsiteX1" fmla="*/ 3888511 w 4484859"/>
              <a:gd name="connsiteY1" fmla="*/ 13865 h 1317345"/>
              <a:gd name="connsiteX2" fmla="*/ 3848755 w 4484859"/>
              <a:gd name="connsiteY2" fmla="*/ 23804 h 1317345"/>
              <a:gd name="connsiteX3" fmla="*/ 3799059 w 4484859"/>
              <a:gd name="connsiteY3" fmla="*/ 33743 h 1317345"/>
              <a:gd name="connsiteX4" fmla="*/ 3729485 w 4484859"/>
              <a:gd name="connsiteY4" fmla="*/ 43682 h 1317345"/>
              <a:gd name="connsiteX5" fmla="*/ 3560520 w 4484859"/>
              <a:gd name="connsiteY5" fmla="*/ 63560 h 1317345"/>
              <a:gd name="connsiteX6" fmla="*/ 3500885 w 4484859"/>
              <a:gd name="connsiteY6" fmla="*/ 83439 h 1317345"/>
              <a:gd name="connsiteX7" fmla="*/ 3471068 w 4484859"/>
              <a:gd name="connsiteY7" fmla="*/ 93378 h 1317345"/>
              <a:gd name="connsiteX8" fmla="*/ 3451189 w 4484859"/>
              <a:gd name="connsiteY8" fmla="*/ 123195 h 1317345"/>
              <a:gd name="connsiteX9" fmla="*/ 3361737 w 4484859"/>
              <a:gd name="connsiteY9" fmla="*/ 153012 h 1317345"/>
              <a:gd name="connsiteX10" fmla="*/ 3321981 w 4484859"/>
              <a:gd name="connsiteY10" fmla="*/ 182830 h 1317345"/>
              <a:gd name="connsiteX11" fmla="*/ 3262346 w 4484859"/>
              <a:gd name="connsiteY11" fmla="*/ 202708 h 1317345"/>
              <a:gd name="connsiteX12" fmla="*/ 3222589 w 4484859"/>
              <a:gd name="connsiteY12" fmla="*/ 222586 h 1317345"/>
              <a:gd name="connsiteX13" fmla="*/ 3182833 w 4484859"/>
              <a:gd name="connsiteY13" fmla="*/ 232526 h 1317345"/>
              <a:gd name="connsiteX14" fmla="*/ 3093381 w 4484859"/>
              <a:gd name="connsiteY14" fmla="*/ 252404 h 1317345"/>
              <a:gd name="connsiteX15" fmla="*/ 3063563 w 4484859"/>
              <a:gd name="connsiteY15" fmla="*/ 262343 h 1317345"/>
              <a:gd name="connsiteX16" fmla="*/ 3013868 w 4484859"/>
              <a:gd name="connsiteY16" fmla="*/ 292160 h 1317345"/>
              <a:gd name="connsiteX17" fmla="*/ 2914476 w 4484859"/>
              <a:gd name="connsiteY17" fmla="*/ 302099 h 1317345"/>
              <a:gd name="connsiteX18" fmla="*/ 2884659 w 4484859"/>
              <a:gd name="connsiteY18" fmla="*/ 312039 h 1317345"/>
              <a:gd name="connsiteX19" fmla="*/ 2715694 w 4484859"/>
              <a:gd name="connsiteY19" fmla="*/ 331917 h 1317345"/>
              <a:gd name="connsiteX20" fmla="*/ 2656059 w 4484859"/>
              <a:gd name="connsiteY20" fmla="*/ 341856 h 1317345"/>
              <a:gd name="connsiteX21" fmla="*/ 2487094 w 4484859"/>
              <a:gd name="connsiteY21" fmla="*/ 331917 h 1317345"/>
              <a:gd name="connsiteX22" fmla="*/ 2417520 w 4484859"/>
              <a:gd name="connsiteY22" fmla="*/ 321978 h 1317345"/>
              <a:gd name="connsiteX23" fmla="*/ 2318129 w 4484859"/>
              <a:gd name="connsiteY23" fmla="*/ 312039 h 1317345"/>
              <a:gd name="connsiteX24" fmla="*/ 2238615 w 4484859"/>
              <a:gd name="connsiteY24" fmla="*/ 302099 h 1317345"/>
              <a:gd name="connsiteX25" fmla="*/ 2089529 w 4484859"/>
              <a:gd name="connsiteY25" fmla="*/ 292160 h 1317345"/>
              <a:gd name="connsiteX26" fmla="*/ 1900685 w 4484859"/>
              <a:gd name="connsiteY26" fmla="*/ 262343 h 1317345"/>
              <a:gd name="connsiteX27" fmla="*/ 1572694 w 4484859"/>
              <a:gd name="connsiteY27" fmla="*/ 242465 h 1317345"/>
              <a:gd name="connsiteX28" fmla="*/ 1214885 w 4484859"/>
              <a:gd name="connsiteY28" fmla="*/ 252404 h 1317345"/>
              <a:gd name="connsiteX29" fmla="*/ 986285 w 4484859"/>
              <a:gd name="connsiteY29" fmla="*/ 272282 h 1317345"/>
              <a:gd name="connsiteX30" fmla="*/ 807381 w 4484859"/>
              <a:gd name="connsiteY30" fmla="*/ 282221 h 1317345"/>
              <a:gd name="connsiteX31" fmla="*/ 608598 w 4484859"/>
              <a:gd name="connsiteY31" fmla="*/ 302099 h 1317345"/>
              <a:gd name="connsiteX32" fmla="*/ 499268 w 4484859"/>
              <a:gd name="connsiteY32" fmla="*/ 321978 h 1317345"/>
              <a:gd name="connsiteX33" fmla="*/ 379998 w 4484859"/>
              <a:gd name="connsiteY33" fmla="*/ 341856 h 1317345"/>
              <a:gd name="connsiteX34" fmla="*/ 320363 w 4484859"/>
              <a:gd name="connsiteY34" fmla="*/ 361734 h 1317345"/>
              <a:gd name="connsiteX35" fmla="*/ 290546 w 4484859"/>
              <a:gd name="connsiteY35" fmla="*/ 371673 h 1317345"/>
              <a:gd name="connsiteX36" fmla="*/ 270668 w 4484859"/>
              <a:gd name="connsiteY36" fmla="*/ 391552 h 1317345"/>
              <a:gd name="connsiteX37" fmla="*/ 171276 w 4484859"/>
              <a:gd name="connsiteY37" fmla="*/ 421369 h 1317345"/>
              <a:gd name="connsiteX38" fmla="*/ 141459 w 4484859"/>
              <a:gd name="connsiteY38" fmla="*/ 441247 h 1317345"/>
              <a:gd name="connsiteX39" fmla="*/ 111642 w 4484859"/>
              <a:gd name="connsiteY39" fmla="*/ 451186 h 1317345"/>
              <a:gd name="connsiteX40" fmla="*/ 61946 w 4484859"/>
              <a:gd name="connsiteY40" fmla="*/ 500882 h 1317345"/>
              <a:gd name="connsiteX41" fmla="*/ 42068 w 4484859"/>
              <a:gd name="connsiteY41" fmla="*/ 540639 h 1317345"/>
              <a:gd name="connsiteX42" fmla="*/ 32129 w 4484859"/>
              <a:gd name="connsiteY42" fmla="*/ 570456 h 1317345"/>
              <a:gd name="connsiteX43" fmla="*/ 12250 w 4484859"/>
              <a:gd name="connsiteY43" fmla="*/ 600273 h 1317345"/>
              <a:gd name="connsiteX44" fmla="*/ 12250 w 4484859"/>
              <a:gd name="connsiteY44" fmla="*/ 818934 h 1317345"/>
              <a:gd name="connsiteX45" fmla="*/ 32129 w 4484859"/>
              <a:gd name="connsiteY45" fmla="*/ 858691 h 1317345"/>
              <a:gd name="connsiteX46" fmla="*/ 71885 w 4484859"/>
              <a:gd name="connsiteY46" fmla="*/ 1007778 h 1317345"/>
              <a:gd name="connsiteX47" fmla="*/ 111642 w 4484859"/>
              <a:gd name="connsiteY47" fmla="*/ 1067412 h 1317345"/>
              <a:gd name="connsiteX48" fmla="*/ 161337 w 4484859"/>
              <a:gd name="connsiteY48" fmla="*/ 1136986 h 1317345"/>
              <a:gd name="connsiteX49" fmla="*/ 171276 w 4484859"/>
              <a:gd name="connsiteY49" fmla="*/ 1166804 h 1317345"/>
              <a:gd name="connsiteX50" fmla="*/ 240850 w 4484859"/>
              <a:gd name="connsiteY50" fmla="*/ 1216499 h 1317345"/>
              <a:gd name="connsiteX51" fmla="*/ 270668 w 4484859"/>
              <a:gd name="connsiteY51" fmla="*/ 1246317 h 1317345"/>
              <a:gd name="connsiteX52" fmla="*/ 300485 w 4484859"/>
              <a:gd name="connsiteY52" fmla="*/ 1256256 h 1317345"/>
              <a:gd name="connsiteX53" fmla="*/ 409815 w 4484859"/>
              <a:gd name="connsiteY53" fmla="*/ 1286073 h 1317345"/>
              <a:gd name="connsiteX54" fmla="*/ 827259 w 4484859"/>
              <a:gd name="connsiteY54" fmla="*/ 1276134 h 1317345"/>
              <a:gd name="connsiteX55" fmla="*/ 1105555 w 4484859"/>
              <a:gd name="connsiteY55" fmla="*/ 1286073 h 1317345"/>
              <a:gd name="connsiteX56" fmla="*/ 1781415 w 4484859"/>
              <a:gd name="connsiteY56" fmla="*/ 1305952 h 1317345"/>
              <a:gd name="connsiteX57" fmla="*/ 2208798 w 4484859"/>
              <a:gd name="connsiteY57" fmla="*/ 1305952 h 1317345"/>
              <a:gd name="connsiteX58" fmla="*/ 2278372 w 4484859"/>
              <a:gd name="connsiteY58" fmla="*/ 1296012 h 1317345"/>
              <a:gd name="connsiteX59" fmla="*/ 2437398 w 4484859"/>
              <a:gd name="connsiteY59" fmla="*/ 1276134 h 1317345"/>
              <a:gd name="connsiteX60" fmla="*/ 2516911 w 4484859"/>
              <a:gd name="connsiteY60" fmla="*/ 1266195 h 1317345"/>
              <a:gd name="connsiteX61" fmla="*/ 2626242 w 4484859"/>
              <a:gd name="connsiteY61" fmla="*/ 1256256 h 1317345"/>
              <a:gd name="connsiteX62" fmla="*/ 2656059 w 4484859"/>
              <a:gd name="connsiteY62" fmla="*/ 1246317 h 1317345"/>
              <a:gd name="connsiteX63" fmla="*/ 2844902 w 4484859"/>
              <a:gd name="connsiteY63" fmla="*/ 1226439 h 1317345"/>
              <a:gd name="connsiteX64" fmla="*/ 3033746 w 4484859"/>
              <a:gd name="connsiteY64" fmla="*/ 1206560 h 1317345"/>
              <a:gd name="connsiteX65" fmla="*/ 3093381 w 4484859"/>
              <a:gd name="connsiteY65" fmla="*/ 1196621 h 1317345"/>
              <a:gd name="connsiteX66" fmla="*/ 3123198 w 4484859"/>
              <a:gd name="connsiteY66" fmla="*/ 1186682 h 1317345"/>
              <a:gd name="connsiteX67" fmla="*/ 3282224 w 4484859"/>
              <a:gd name="connsiteY67" fmla="*/ 1166804 h 1317345"/>
              <a:gd name="connsiteX68" fmla="*/ 3391555 w 4484859"/>
              <a:gd name="connsiteY68" fmla="*/ 1136986 h 1317345"/>
              <a:gd name="connsiteX69" fmla="*/ 3490946 w 4484859"/>
              <a:gd name="connsiteY69" fmla="*/ 1117108 h 1317345"/>
              <a:gd name="connsiteX70" fmla="*/ 3520763 w 4484859"/>
              <a:gd name="connsiteY70" fmla="*/ 1107169 h 1317345"/>
              <a:gd name="connsiteX71" fmla="*/ 3600276 w 4484859"/>
              <a:gd name="connsiteY71" fmla="*/ 1087291 h 1317345"/>
              <a:gd name="connsiteX72" fmla="*/ 3640033 w 4484859"/>
              <a:gd name="connsiteY72" fmla="*/ 1077352 h 1317345"/>
              <a:gd name="connsiteX73" fmla="*/ 3679789 w 4484859"/>
              <a:gd name="connsiteY73" fmla="*/ 1057473 h 1317345"/>
              <a:gd name="connsiteX74" fmla="*/ 3789120 w 4484859"/>
              <a:gd name="connsiteY74" fmla="*/ 1027656 h 1317345"/>
              <a:gd name="connsiteX75" fmla="*/ 3858694 w 4484859"/>
              <a:gd name="connsiteY75" fmla="*/ 997839 h 1317345"/>
              <a:gd name="connsiteX76" fmla="*/ 3888511 w 4484859"/>
              <a:gd name="connsiteY76" fmla="*/ 977960 h 1317345"/>
              <a:gd name="connsiteX77" fmla="*/ 3948146 w 4484859"/>
              <a:gd name="connsiteY77" fmla="*/ 968021 h 1317345"/>
              <a:gd name="connsiteX78" fmla="*/ 4017720 w 4484859"/>
              <a:gd name="connsiteY78" fmla="*/ 938204 h 1317345"/>
              <a:gd name="connsiteX79" fmla="*/ 4057476 w 4484859"/>
              <a:gd name="connsiteY79" fmla="*/ 918326 h 1317345"/>
              <a:gd name="connsiteX80" fmla="*/ 4087294 w 4484859"/>
              <a:gd name="connsiteY80" fmla="*/ 908386 h 1317345"/>
              <a:gd name="connsiteX81" fmla="*/ 4156868 w 4484859"/>
              <a:gd name="connsiteY81" fmla="*/ 878569 h 1317345"/>
              <a:gd name="connsiteX82" fmla="*/ 4216502 w 4484859"/>
              <a:gd name="connsiteY82" fmla="*/ 818934 h 1317345"/>
              <a:gd name="connsiteX83" fmla="*/ 4236381 w 4484859"/>
              <a:gd name="connsiteY83" fmla="*/ 799056 h 1317345"/>
              <a:gd name="connsiteX84" fmla="*/ 4256259 w 4484859"/>
              <a:gd name="connsiteY84" fmla="*/ 769239 h 1317345"/>
              <a:gd name="connsiteX85" fmla="*/ 4286076 w 4484859"/>
              <a:gd name="connsiteY85" fmla="*/ 759299 h 1317345"/>
              <a:gd name="connsiteX86" fmla="*/ 4305955 w 4484859"/>
              <a:gd name="connsiteY86" fmla="*/ 739421 h 1317345"/>
              <a:gd name="connsiteX87" fmla="*/ 4365589 w 4484859"/>
              <a:gd name="connsiteY87" fmla="*/ 699665 h 1317345"/>
              <a:gd name="connsiteX88" fmla="*/ 4405346 w 4484859"/>
              <a:gd name="connsiteY88" fmla="*/ 640030 h 1317345"/>
              <a:gd name="connsiteX89" fmla="*/ 4415285 w 4484859"/>
              <a:gd name="connsiteY89" fmla="*/ 600273 h 1317345"/>
              <a:gd name="connsiteX90" fmla="*/ 4445102 w 4484859"/>
              <a:gd name="connsiteY90" fmla="*/ 560517 h 1317345"/>
              <a:gd name="connsiteX91" fmla="*/ 4474920 w 4484859"/>
              <a:gd name="connsiteY91" fmla="*/ 490943 h 1317345"/>
              <a:gd name="connsiteX92" fmla="*/ 4484859 w 4484859"/>
              <a:gd name="connsiteY92" fmla="*/ 451186 h 1317345"/>
              <a:gd name="connsiteX93" fmla="*/ 4464981 w 4484859"/>
              <a:gd name="connsiteY93" fmla="*/ 232526 h 1317345"/>
              <a:gd name="connsiteX94" fmla="*/ 4455042 w 4484859"/>
              <a:gd name="connsiteY94" fmla="*/ 202708 h 1317345"/>
              <a:gd name="connsiteX95" fmla="*/ 4435163 w 4484859"/>
              <a:gd name="connsiteY95" fmla="*/ 182830 h 1317345"/>
              <a:gd name="connsiteX96" fmla="*/ 4425224 w 4484859"/>
              <a:gd name="connsiteY96" fmla="*/ 153012 h 1317345"/>
              <a:gd name="connsiteX97" fmla="*/ 4365589 w 4484859"/>
              <a:gd name="connsiteY97" fmla="*/ 103317 h 1317345"/>
              <a:gd name="connsiteX98" fmla="*/ 4345711 w 4484859"/>
              <a:gd name="connsiteY98" fmla="*/ 73499 h 1317345"/>
              <a:gd name="connsiteX99" fmla="*/ 4286076 w 4484859"/>
              <a:gd name="connsiteY99" fmla="*/ 43682 h 1317345"/>
              <a:gd name="connsiteX100" fmla="*/ 4246320 w 4484859"/>
              <a:gd name="connsiteY100" fmla="*/ 23804 h 1317345"/>
              <a:gd name="connsiteX101" fmla="*/ 4206563 w 4484859"/>
              <a:gd name="connsiteY101" fmla="*/ 13865 h 1317345"/>
              <a:gd name="connsiteX102" fmla="*/ 3968024 w 4484859"/>
              <a:gd name="connsiteY102" fmla="*/ 3926 h 131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484859" h="1317345">
                <a:moveTo>
                  <a:pt x="3968024" y="3926"/>
                </a:moveTo>
                <a:cubicBezTo>
                  <a:pt x="3915015" y="3926"/>
                  <a:pt x="3914858" y="9474"/>
                  <a:pt x="3888511" y="13865"/>
                </a:cubicBezTo>
                <a:cubicBezTo>
                  <a:pt x="3875037" y="16111"/>
                  <a:pt x="3862090" y="20841"/>
                  <a:pt x="3848755" y="23804"/>
                </a:cubicBezTo>
                <a:cubicBezTo>
                  <a:pt x="3832264" y="27469"/>
                  <a:pt x="3815723" y="30966"/>
                  <a:pt x="3799059" y="33743"/>
                </a:cubicBezTo>
                <a:cubicBezTo>
                  <a:pt x="3775951" y="37594"/>
                  <a:pt x="3752706" y="40586"/>
                  <a:pt x="3729485" y="43682"/>
                </a:cubicBezTo>
                <a:cubicBezTo>
                  <a:pt x="3661184" y="52789"/>
                  <a:pt x="3630490" y="55786"/>
                  <a:pt x="3560520" y="63560"/>
                </a:cubicBezTo>
                <a:lnTo>
                  <a:pt x="3500885" y="83439"/>
                </a:lnTo>
                <a:lnTo>
                  <a:pt x="3471068" y="93378"/>
                </a:lnTo>
                <a:cubicBezTo>
                  <a:pt x="3464442" y="103317"/>
                  <a:pt x="3461676" y="117475"/>
                  <a:pt x="3451189" y="123195"/>
                </a:cubicBezTo>
                <a:cubicBezTo>
                  <a:pt x="3423596" y="138245"/>
                  <a:pt x="3361737" y="153012"/>
                  <a:pt x="3361737" y="153012"/>
                </a:cubicBezTo>
                <a:cubicBezTo>
                  <a:pt x="3348485" y="162951"/>
                  <a:pt x="3336797" y="175422"/>
                  <a:pt x="3321981" y="182830"/>
                </a:cubicBezTo>
                <a:cubicBezTo>
                  <a:pt x="3303240" y="192201"/>
                  <a:pt x="3281088" y="193337"/>
                  <a:pt x="3262346" y="202708"/>
                </a:cubicBezTo>
                <a:cubicBezTo>
                  <a:pt x="3249094" y="209334"/>
                  <a:pt x="3236462" y="217383"/>
                  <a:pt x="3222589" y="222586"/>
                </a:cubicBezTo>
                <a:cubicBezTo>
                  <a:pt x="3209799" y="227382"/>
                  <a:pt x="3196143" y="229454"/>
                  <a:pt x="3182833" y="232526"/>
                </a:cubicBezTo>
                <a:cubicBezTo>
                  <a:pt x="3153071" y="239394"/>
                  <a:pt x="3123014" y="244996"/>
                  <a:pt x="3093381" y="252404"/>
                </a:cubicBezTo>
                <a:cubicBezTo>
                  <a:pt x="3083217" y="254945"/>
                  <a:pt x="3072934" y="257658"/>
                  <a:pt x="3063563" y="262343"/>
                </a:cubicBezTo>
                <a:cubicBezTo>
                  <a:pt x="3046284" y="270982"/>
                  <a:pt x="3032534" y="287183"/>
                  <a:pt x="3013868" y="292160"/>
                </a:cubicBezTo>
                <a:cubicBezTo>
                  <a:pt x="2981696" y="300739"/>
                  <a:pt x="2947607" y="298786"/>
                  <a:pt x="2914476" y="302099"/>
                </a:cubicBezTo>
                <a:cubicBezTo>
                  <a:pt x="2904537" y="305412"/>
                  <a:pt x="2894886" y="309766"/>
                  <a:pt x="2884659" y="312039"/>
                </a:cubicBezTo>
                <a:cubicBezTo>
                  <a:pt x="2821573" y="326059"/>
                  <a:pt x="2785817" y="323667"/>
                  <a:pt x="2715694" y="331917"/>
                </a:cubicBezTo>
                <a:cubicBezTo>
                  <a:pt x="2695680" y="334272"/>
                  <a:pt x="2675937" y="338543"/>
                  <a:pt x="2656059" y="341856"/>
                </a:cubicBezTo>
                <a:cubicBezTo>
                  <a:pt x="2599737" y="338543"/>
                  <a:pt x="2543318" y="336602"/>
                  <a:pt x="2487094" y="331917"/>
                </a:cubicBezTo>
                <a:cubicBezTo>
                  <a:pt x="2463748" y="329972"/>
                  <a:pt x="2440786" y="324715"/>
                  <a:pt x="2417520" y="321978"/>
                </a:cubicBezTo>
                <a:cubicBezTo>
                  <a:pt x="2384452" y="318088"/>
                  <a:pt x="2351221" y="315716"/>
                  <a:pt x="2318129" y="312039"/>
                </a:cubicBezTo>
                <a:cubicBezTo>
                  <a:pt x="2291581" y="309089"/>
                  <a:pt x="2265226" y="304413"/>
                  <a:pt x="2238615" y="302099"/>
                </a:cubicBezTo>
                <a:cubicBezTo>
                  <a:pt x="2188997" y="297784"/>
                  <a:pt x="2139224" y="295473"/>
                  <a:pt x="2089529" y="292160"/>
                </a:cubicBezTo>
                <a:cubicBezTo>
                  <a:pt x="2016829" y="277620"/>
                  <a:pt x="1992935" y="271886"/>
                  <a:pt x="1900685" y="262343"/>
                </a:cubicBezTo>
                <a:cubicBezTo>
                  <a:pt x="1852271" y="257335"/>
                  <a:pt x="1609137" y="244490"/>
                  <a:pt x="1572694" y="242465"/>
                </a:cubicBezTo>
                <a:lnTo>
                  <a:pt x="1214885" y="252404"/>
                </a:lnTo>
                <a:cubicBezTo>
                  <a:pt x="973188" y="262072"/>
                  <a:pt x="1168808" y="258762"/>
                  <a:pt x="986285" y="272282"/>
                </a:cubicBezTo>
                <a:cubicBezTo>
                  <a:pt x="926722" y="276694"/>
                  <a:pt x="866922" y="277520"/>
                  <a:pt x="807381" y="282221"/>
                </a:cubicBezTo>
                <a:cubicBezTo>
                  <a:pt x="740996" y="287462"/>
                  <a:pt x="608598" y="302099"/>
                  <a:pt x="608598" y="302099"/>
                </a:cubicBezTo>
                <a:cubicBezTo>
                  <a:pt x="485899" y="326641"/>
                  <a:pt x="639078" y="296558"/>
                  <a:pt x="499268" y="321978"/>
                </a:cubicBezTo>
                <a:cubicBezTo>
                  <a:pt x="392693" y="341355"/>
                  <a:pt x="513316" y="322811"/>
                  <a:pt x="379998" y="341856"/>
                </a:cubicBezTo>
                <a:lnTo>
                  <a:pt x="320363" y="361734"/>
                </a:lnTo>
                <a:lnTo>
                  <a:pt x="290546" y="371673"/>
                </a:lnTo>
                <a:cubicBezTo>
                  <a:pt x="283920" y="378299"/>
                  <a:pt x="279049" y="387361"/>
                  <a:pt x="270668" y="391552"/>
                </a:cubicBezTo>
                <a:cubicBezTo>
                  <a:pt x="246471" y="403651"/>
                  <a:pt x="199810" y="414236"/>
                  <a:pt x="171276" y="421369"/>
                </a:cubicBezTo>
                <a:cubicBezTo>
                  <a:pt x="161337" y="427995"/>
                  <a:pt x="152143" y="435905"/>
                  <a:pt x="141459" y="441247"/>
                </a:cubicBezTo>
                <a:cubicBezTo>
                  <a:pt x="132088" y="445932"/>
                  <a:pt x="120023" y="444900"/>
                  <a:pt x="111642" y="451186"/>
                </a:cubicBezTo>
                <a:cubicBezTo>
                  <a:pt x="92900" y="465242"/>
                  <a:pt x="61946" y="500882"/>
                  <a:pt x="61946" y="500882"/>
                </a:cubicBezTo>
                <a:cubicBezTo>
                  <a:pt x="55320" y="514134"/>
                  <a:pt x="47904" y="527020"/>
                  <a:pt x="42068" y="540639"/>
                </a:cubicBezTo>
                <a:cubicBezTo>
                  <a:pt x="37941" y="550269"/>
                  <a:pt x="36814" y="561085"/>
                  <a:pt x="32129" y="570456"/>
                </a:cubicBezTo>
                <a:cubicBezTo>
                  <a:pt x="26787" y="581140"/>
                  <a:pt x="18876" y="590334"/>
                  <a:pt x="12250" y="600273"/>
                </a:cubicBezTo>
                <a:cubicBezTo>
                  <a:pt x="-1217" y="694545"/>
                  <a:pt x="-6721" y="698788"/>
                  <a:pt x="12250" y="818934"/>
                </a:cubicBezTo>
                <a:cubicBezTo>
                  <a:pt x="14561" y="833569"/>
                  <a:pt x="25503" y="845439"/>
                  <a:pt x="32129" y="858691"/>
                </a:cubicBezTo>
                <a:cubicBezTo>
                  <a:pt x="42578" y="910934"/>
                  <a:pt x="46286" y="960847"/>
                  <a:pt x="71885" y="1007778"/>
                </a:cubicBezTo>
                <a:cubicBezTo>
                  <a:pt x="83325" y="1028751"/>
                  <a:pt x="99350" y="1046926"/>
                  <a:pt x="111642" y="1067412"/>
                </a:cubicBezTo>
                <a:cubicBezTo>
                  <a:pt x="150890" y="1132826"/>
                  <a:pt x="108630" y="1084279"/>
                  <a:pt x="161337" y="1136986"/>
                </a:cubicBezTo>
                <a:cubicBezTo>
                  <a:pt x="164650" y="1146925"/>
                  <a:pt x="164569" y="1158755"/>
                  <a:pt x="171276" y="1166804"/>
                </a:cubicBezTo>
                <a:cubicBezTo>
                  <a:pt x="187550" y="1186332"/>
                  <a:pt x="221075" y="1200019"/>
                  <a:pt x="240850" y="1216499"/>
                </a:cubicBezTo>
                <a:cubicBezTo>
                  <a:pt x="251648" y="1225498"/>
                  <a:pt x="258972" y="1238520"/>
                  <a:pt x="270668" y="1246317"/>
                </a:cubicBezTo>
                <a:cubicBezTo>
                  <a:pt x="279385" y="1252128"/>
                  <a:pt x="290378" y="1253499"/>
                  <a:pt x="300485" y="1256256"/>
                </a:cubicBezTo>
                <a:cubicBezTo>
                  <a:pt x="423790" y="1289884"/>
                  <a:pt x="341184" y="1263196"/>
                  <a:pt x="409815" y="1286073"/>
                </a:cubicBezTo>
                <a:cubicBezTo>
                  <a:pt x="548963" y="1282760"/>
                  <a:pt x="688072" y="1276134"/>
                  <a:pt x="827259" y="1276134"/>
                </a:cubicBezTo>
                <a:cubicBezTo>
                  <a:pt x="920083" y="1276134"/>
                  <a:pt x="1012782" y="1282981"/>
                  <a:pt x="1105555" y="1286073"/>
                </a:cubicBezTo>
                <a:lnTo>
                  <a:pt x="1781415" y="1305952"/>
                </a:lnTo>
                <a:cubicBezTo>
                  <a:pt x="1989584" y="1320821"/>
                  <a:pt x="1929640" y="1321461"/>
                  <a:pt x="2208798" y="1305952"/>
                </a:cubicBezTo>
                <a:cubicBezTo>
                  <a:pt x="2232189" y="1304652"/>
                  <a:pt x="2255142" y="1299042"/>
                  <a:pt x="2278372" y="1296012"/>
                </a:cubicBezTo>
                <a:lnTo>
                  <a:pt x="2437398" y="1276134"/>
                </a:lnTo>
                <a:cubicBezTo>
                  <a:pt x="2463902" y="1272821"/>
                  <a:pt x="2490310" y="1268613"/>
                  <a:pt x="2516911" y="1266195"/>
                </a:cubicBezTo>
                <a:lnTo>
                  <a:pt x="2626242" y="1256256"/>
                </a:lnTo>
                <a:cubicBezTo>
                  <a:pt x="2636181" y="1252943"/>
                  <a:pt x="2645832" y="1248590"/>
                  <a:pt x="2656059" y="1246317"/>
                </a:cubicBezTo>
                <a:cubicBezTo>
                  <a:pt x="2719209" y="1232284"/>
                  <a:pt x="2779398" y="1231478"/>
                  <a:pt x="2844902" y="1226439"/>
                </a:cubicBezTo>
                <a:cubicBezTo>
                  <a:pt x="2956385" y="1204141"/>
                  <a:pt x="2833185" y="1226616"/>
                  <a:pt x="3033746" y="1206560"/>
                </a:cubicBezTo>
                <a:cubicBezTo>
                  <a:pt x="3053799" y="1204555"/>
                  <a:pt x="3073503" y="1199934"/>
                  <a:pt x="3093381" y="1196621"/>
                </a:cubicBezTo>
                <a:cubicBezTo>
                  <a:pt x="3103320" y="1193308"/>
                  <a:pt x="3113034" y="1189223"/>
                  <a:pt x="3123198" y="1186682"/>
                </a:cubicBezTo>
                <a:cubicBezTo>
                  <a:pt x="3181880" y="1172012"/>
                  <a:pt x="3214333" y="1172976"/>
                  <a:pt x="3282224" y="1166804"/>
                </a:cubicBezTo>
                <a:cubicBezTo>
                  <a:pt x="3309147" y="1159112"/>
                  <a:pt x="3359994" y="1143749"/>
                  <a:pt x="3391555" y="1136986"/>
                </a:cubicBezTo>
                <a:cubicBezTo>
                  <a:pt x="3424591" y="1129907"/>
                  <a:pt x="3458025" y="1124705"/>
                  <a:pt x="3490946" y="1117108"/>
                </a:cubicBezTo>
                <a:cubicBezTo>
                  <a:pt x="3501154" y="1114752"/>
                  <a:pt x="3510656" y="1109926"/>
                  <a:pt x="3520763" y="1107169"/>
                </a:cubicBezTo>
                <a:cubicBezTo>
                  <a:pt x="3547120" y="1099981"/>
                  <a:pt x="3573772" y="1093917"/>
                  <a:pt x="3600276" y="1087291"/>
                </a:cubicBezTo>
                <a:lnTo>
                  <a:pt x="3640033" y="1077352"/>
                </a:lnTo>
                <a:cubicBezTo>
                  <a:pt x="3653285" y="1070726"/>
                  <a:pt x="3665733" y="1062158"/>
                  <a:pt x="3679789" y="1057473"/>
                </a:cubicBezTo>
                <a:cubicBezTo>
                  <a:pt x="3787385" y="1021607"/>
                  <a:pt x="3667127" y="1079938"/>
                  <a:pt x="3789120" y="1027656"/>
                </a:cubicBezTo>
                <a:cubicBezTo>
                  <a:pt x="3812311" y="1017717"/>
                  <a:pt x="3836126" y="1009123"/>
                  <a:pt x="3858694" y="997839"/>
                </a:cubicBezTo>
                <a:cubicBezTo>
                  <a:pt x="3869378" y="992497"/>
                  <a:pt x="3877179" y="981738"/>
                  <a:pt x="3888511" y="977960"/>
                </a:cubicBezTo>
                <a:cubicBezTo>
                  <a:pt x="3907629" y="971587"/>
                  <a:pt x="3928268" y="971334"/>
                  <a:pt x="3948146" y="968021"/>
                </a:cubicBezTo>
                <a:cubicBezTo>
                  <a:pt x="4079997" y="902095"/>
                  <a:pt x="3915349" y="982076"/>
                  <a:pt x="4017720" y="938204"/>
                </a:cubicBezTo>
                <a:cubicBezTo>
                  <a:pt x="4031338" y="932368"/>
                  <a:pt x="4043858" y="924162"/>
                  <a:pt x="4057476" y="918326"/>
                </a:cubicBezTo>
                <a:cubicBezTo>
                  <a:pt x="4067106" y="914199"/>
                  <a:pt x="4077923" y="913072"/>
                  <a:pt x="4087294" y="908386"/>
                </a:cubicBezTo>
                <a:cubicBezTo>
                  <a:pt x="4155929" y="874068"/>
                  <a:pt x="4074129" y="899253"/>
                  <a:pt x="4156868" y="878569"/>
                </a:cubicBezTo>
                <a:cubicBezTo>
                  <a:pt x="4208965" y="809105"/>
                  <a:pt x="4162004" y="862531"/>
                  <a:pt x="4216502" y="818934"/>
                </a:cubicBezTo>
                <a:cubicBezTo>
                  <a:pt x="4223819" y="813080"/>
                  <a:pt x="4230527" y="806373"/>
                  <a:pt x="4236381" y="799056"/>
                </a:cubicBezTo>
                <a:cubicBezTo>
                  <a:pt x="4243843" y="789728"/>
                  <a:pt x="4246931" y="776701"/>
                  <a:pt x="4256259" y="769239"/>
                </a:cubicBezTo>
                <a:cubicBezTo>
                  <a:pt x="4264440" y="762694"/>
                  <a:pt x="4276137" y="762612"/>
                  <a:pt x="4286076" y="759299"/>
                </a:cubicBezTo>
                <a:cubicBezTo>
                  <a:pt x="4292702" y="752673"/>
                  <a:pt x="4298458" y="745043"/>
                  <a:pt x="4305955" y="739421"/>
                </a:cubicBezTo>
                <a:cubicBezTo>
                  <a:pt x="4325067" y="725087"/>
                  <a:pt x="4365589" y="699665"/>
                  <a:pt x="4365589" y="699665"/>
                </a:cubicBezTo>
                <a:cubicBezTo>
                  <a:pt x="4378841" y="679787"/>
                  <a:pt x="4399552" y="663208"/>
                  <a:pt x="4405346" y="640030"/>
                </a:cubicBezTo>
                <a:cubicBezTo>
                  <a:pt x="4408659" y="626778"/>
                  <a:pt x="4409176" y="612491"/>
                  <a:pt x="4415285" y="600273"/>
                </a:cubicBezTo>
                <a:cubicBezTo>
                  <a:pt x="4422693" y="585457"/>
                  <a:pt x="4436323" y="574564"/>
                  <a:pt x="4445102" y="560517"/>
                </a:cubicBezTo>
                <a:cubicBezTo>
                  <a:pt x="4459052" y="538197"/>
                  <a:pt x="4467801" y="515861"/>
                  <a:pt x="4474920" y="490943"/>
                </a:cubicBezTo>
                <a:cubicBezTo>
                  <a:pt x="4478673" y="477808"/>
                  <a:pt x="4481546" y="464438"/>
                  <a:pt x="4484859" y="451186"/>
                </a:cubicBezTo>
                <a:cubicBezTo>
                  <a:pt x="4477844" y="324924"/>
                  <a:pt x="4488564" y="315067"/>
                  <a:pt x="4464981" y="232526"/>
                </a:cubicBezTo>
                <a:cubicBezTo>
                  <a:pt x="4462103" y="222452"/>
                  <a:pt x="4460432" y="211692"/>
                  <a:pt x="4455042" y="202708"/>
                </a:cubicBezTo>
                <a:cubicBezTo>
                  <a:pt x="4450221" y="194673"/>
                  <a:pt x="4441789" y="189456"/>
                  <a:pt x="4435163" y="182830"/>
                </a:cubicBezTo>
                <a:cubicBezTo>
                  <a:pt x="4431850" y="172891"/>
                  <a:pt x="4431035" y="161729"/>
                  <a:pt x="4425224" y="153012"/>
                </a:cubicBezTo>
                <a:cubicBezTo>
                  <a:pt x="4409918" y="130053"/>
                  <a:pt x="4387591" y="117985"/>
                  <a:pt x="4365589" y="103317"/>
                </a:cubicBezTo>
                <a:cubicBezTo>
                  <a:pt x="4358963" y="93378"/>
                  <a:pt x="4354158" y="81946"/>
                  <a:pt x="4345711" y="73499"/>
                </a:cubicBezTo>
                <a:cubicBezTo>
                  <a:pt x="4321836" y="49623"/>
                  <a:pt x="4314369" y="55807"/>
                  <a:pt x="4286076" y="43682"/>
                </a:cubicBezTo>
                <a:cubicBezTo>
                  <a:pt x="4272458" y="37846"/>
                  <a:pt x="4260193" y="29006"/>
                  <a:pt x="4246320" y="23804"/>
                </a:cubicBezTo>
                <a:cubicBezTo>
                  <a:pt x="4233530" y="19008"/>
                  <a:pt x="4219898" y="16828"/>
                  <a:pt x="4206563" y="13865"/>
                </a:cubicBezTo>
                <a:cubicBezTo>
                  <a:pt x="4100436" y="-9719"/>
                  <a:pt x="4021033" y="3926"/>
                  <a:pt x="3968024" y="3926"/>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00300" y="2838000"/>
            <a:ext cx="2057400" cy="461665"/>
          </a:xfrm>
          <a:prstGeom prst="rect">
            <a:avLst/>
          </a:prstGeom>
          <a:noFill/>
        </p:spPr>
        <p:txBody>
          <a:bodyPr wrap="square" rtlCol="0">
            <a:spAutoFit/>
          </a:bodyPr>
          <a:lstStyle/>
          <a:p>
            <a:r>
              <a:rPr lang="en-US" sz="2400" b="1" dirty="0">
                <a:solidFill>
                  <a:srgbClr val="FFFF00"/>
                </a:solidFill>
              </a:rPr>
              <a:t>Collecting duct</a:t>
            </a:r>
          </a:p>
        </p:txBody>
      </p:sp>
      <p:sp>
        <p:nvSpPr>
          <p:cNvPr id="6" name="TextBox 5"/>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(advance slide for answers)</a:t>
            </a:r>
          </a:p>
        </p:txBody>
      </p:sp>
    </p:spTree>
    <p:extLst>
      <p:ext uri="{BB962C8B-B14F-4D97-AF65-F5344CB8AC3E}">
        <p14:creationId xmlns:p14="http://schemas.microsoft.com/office/powerpoint/2010/main" val="98915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pic>
        <p:nvPicPr>
          <p:cNvPr id="2052" name="Picture 4" descr="49.jpg"/>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228599" y="1295400"/>
            <a:ext cx="8870493" cy="5562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A and B. (advance slide for answers)</a:t>
            </a:r>
          </a:p>
        </p:txBody>
      </p:sp>
      <p:sp>
        <p:nvSpPr>
          <p:cNvPr id="6" name="TextBox 5"/>
          <p:cNvSpPr txBox="1"/>
          <p:nvPr/>
        </p:nvSpPr>
        <p:spPr>
          <a:xfrm>
            <a:off x="2971800" y="3429000"/>
            <a:ext cx="651140" cy="1015663"/>
          </a:xfrm>
          <a:prstGeom prst="rect">
            <a:avLst/>
          </a:prstGeom>
          <a:noFill/>
        </p:spPr>
        <p:txBody>
          <a:bodyPr wrap="none" rtlCol="0">
            <a:spAutoFit/>
          </a:bodyPr>
          <a:lstStyle/>
          <a:p>
            <a:r>
              <a:rPr lang="en-US" sz="6000" b="1" dirty="0">
                <a:solidFill>
                  <a:srgbClr val="C00000"/>
                </a:solidFill>
              </a:rPr>
              <a:t>A</a:t>
            </a:r>
          </a:p>
        </p:txBody>
      </p:sp>
      <p:sp>
        <p:nvSpPr>
          <p:cNvPr id="7" name="TextBox 6"/>
          <p:cNvSpPr txBox="1"/>
          <p:nvPr/>
        </p:nvSpPr>
        <p:spPr>
          <a:xfrm>
            <a:off x="6553200" y="3124200"/>
            <a:ext cx="615874" cy="1015663"/>
          </a:xfrm>
          <a:prstGeom prst="rect">
            <a:avLst/>
          </a:prstGeom>
          <a:noFill/>
        </p:spPr>
        <p:txBody>
          <a:bodyPr wrap="none" rtlCol="0">
            <a:spAutoFit/>
          </a:bodyPr>
          <a:lstStyle/>
          <a:p>
            <a:r>
              <a:rPr lang="en-US" sz="6000" b="1" dirty="0">
                <a:solidFill>
                  <a:srgbClr val="C00000"/>
                </a:solidFill>
              </a:rPr>
              <a:t>B</a:t>
            </a:r>
          </a:p>
        </p:txBody>
      </p:sp>
      <p:sp>
        <p:nvSpPr>
          <p:cNvPr id="8" name="TextBox 7"/>
          <p:cNvSpPr txBox="1"/>
          <p:nvPr/>
        </p:nvSpPr>
        <p:spPr>
          <a:xfrm>
            <a:off x="2819400" y="1282547"/>
            <a:ext cx="5181600" cy="1077218"/>
          </a:xfrm>
          <a:prstGeom prst="rect">
            <a:avLst/>
          </a:prstGeom>
          <a:noFill/>
        </p:spPr>
        <p:txBody>
          <a:bodyPr wrap="square" rtlCol="0">
            <a:spAutoFit/>
          </a:bodyPr>
          <a:lstStyle/>
          <a:p>
            <a:r>
              <a:rPr lang="en-US" sz="3200" b="1" dirty="0">
                <a:solidFill>
                  <a:srgbClr val="FF0000"/>
                </a:solidFill>
              </a:rPr>
              <a:t>Proximal convoluted tubules / descending thick limbs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840" y="1134890"/>
            <a:ext cx="7552075" cy="5646910"/>
          </a:xfrm>
          <a:prstGeom prst="rect">
            <a:avLst/>
          </a:prstGeom>
        </p:spPr>
      </p:pic>
      <p:sp>
        <p:nvSpPr>
          <p:cNvPr id="5" name="Freeform 4"/>
          <p:cNvSpPr/>
          <p:nvPr/>
        </p:nvSpPr>
        <p:spPr>
          <a:xfrm>
            <a:off x="4263887" y="4315412"/>
            <a:ext cx="2405270" cy="993913"/>
          </a:xfrm>
          <a:custGeom>
            <a:avLst/>
            <a:gdLst>
              <a:gd name="connsiteX0" fmla="*/ 1311965 w 2405270"/>
              <a:gd name="connsiteY0" fmla="*/ 208721 h 993913"/>
              <a:gd name="connsiteX1" fmla="*/ 1232452 w 2405270"/>
              <a:gd name="connsiteY1" fmla="*/ 198782 h 993913"/>
              <a:gd name="connsiteX2" fmla="*/ 1143000 w 2405270"/>
              <a:gd name="connsiteY2" fmla="*/ 168965 h 993913"/>
              <a:gd name="connsiteX3" fmla="*/ 1083365 w 2405270"/>
              <a:gd name="connsiteY3" fmla="*/ 159026 h 993913"/>
              <a:gd name="connsiteX4" fmla="*/ 1013791 w 2405270"/>
              <a:gd name="connsiteY4" fmla="*/ 139148 h 993913"/>
              <a:gd name="connsiteX5" fmla="*/ 934278 w 2405270"/>
              <a:gd name="connsiteY5" fmla="*/ 129208 h 993913"/>
              <a:gd name="connsiteX6" fmla="*/ 834887 w 2405270"/>
              <a:gd name="connsiteY6" fmla="*/ 99391 h 993913"/>
              <a:gd name="connsiteX7" fmla="*/ 805070 w 2405270"/>
              <a:gd name="connsiteY7" fmla="*/ 79513 h 993913"/>
              <a:gd name="connsiteX8" fmla="*/ 745435 w 2405270"/>
              <a:gd name="connsiteY8" fmla="*/ 59635 h 993913"/>
              <a:gd name="connsiteX9" fmla="*/ 705678 w 2405270"/>
              <a:gd name="connsiteY9" fmla="*/ 49695 h 993913"/>
              <a:gd name="connsiteX10" fmla="*/ 596348 w 2405270"/>
              <a:gd name="connsiteY10" fmla="*/ 19878 h 993913"/>
              <a:gd name="connsiteX11" fmla="*/ 487017 w 2405270"/>
              <a:gd name="connsiteY11" fmla="*/ 0 h 993913"/>
              <a:gd name="connsiteX12" fmla="*/ 228600 w 2405270"/>
              <a:gd name="connsiteY12" fmla="*/ 9939 h 993913"/>
              <a:gd name="connsiteX13" fmla="*/ 129209 w 2405270"/>
              <a:gd name="connsiteY13" fmla="*/ 19878 h 993913"/>
              <a:gd name="connsiteX14" fmla="*/ 109330 w 2405270"/>
              <a:gd name="connsiteY14" fmla="*/ 39756 h 993913"/>
              <a:gd name="connsiteX15" fmla="*/ 79513 w 2405270"/>
              <a:gd name="connsiteY15" fmla="*/ 59635 h 993913"/>
              <a:gd name="connsiteX16" fmla="*/ 29817 w 2405270"/>
              <a:gd name="connsiteY16" fmla="*/ 109330 h 993913"/>
              <a:gd name="connsiteX17" fmla="*/ 0 w 2405270"/>
              <a:gd name="connsiteY17" fmla="*/ 178904 h 993913"/>
              <a:gd name="connsiteX18" fmla="*/ 9939 w 2405270"/>
              <a:gd name="connsiteY18" fmla="*/ 258417 h 993913"/>
              <a:gd name="connsiteX19" fmla="*/ 49696 w 2405270"/>
              <a:gd name="connsiteY19" fmla="*/ 357808 h 993913"/>
              <a:gd name="connsiteX20" fmla="*/ 69574 w 2405270"/>
              <a:gd name="connsiteY20" fmla="*/ 417443 h 993913"/>
              <a:gd name="connsiteX21" fmla="*/ 89452 w 2405270"/>
              <a:gd name="connsiteY21" fmla="*/ 447261 h 993913"/>
              <a:gd name="connsiteX22" fmla="*/ 99391 w 2405270"/>
              <a:gd name="connsiteY22" fmla="*/ 477078 h 993913"/>
              <a:gd name="connsiteX23" fmla="*/ 139148 w 2405270"/>
              <a:gd name="connsiteY23" fmla="*/ 516835 h 993913"/>
              <a:gd name="connsiteX24" fmla="*/ 168965 w 2405270"/>
              <a:gd name="connsiteY24" fmla="*/ 546652 h 993913"/>
              <a:gd name="connsiteX25" fmla="*/ 208722 w 2405270"/>
              <a:gd name="connsiteY25" fmla="*/ 596348 h 993913"/>
              <a:gd name="connsiteX26" fmla="*/ 238539 w 2405270"/>
              <a:gd name="connsiteY26" fmla="*/ 606287 h 993913"/>
              <a:gd name="connsiteX27" fmla="*/ 288235 w 2405270"/>
              <a:gd name="connsiteY27" fmla="*/ 646043 h 993913"/>
              <a:gd name="connsiteX28" fmla="*/ 347870 w 2405270"/>
              <a:gd name="connsiteY28" fmla="*/ 685800 h 993913"/>
              <a:gd name="connsiteX29" fmla="*/ 377687 w 2405270"/>
              <a:gd name="connsiteY29" fmla="*/ 705678 h 993913"/>
              <a:gd name="connsiteX30" fmla="*/ 407504 w 2405270"/>
              <a:gd name="connsiteY30" fmla="*/ 715617 h 993913"/>
              <a:gd name="connsiteX31" fmla="*/ 437322 w 2405270"/>
              <a:gd name="connsiteY31" fmla="*/ 735495 h 993913"/>
              <a:gd name="connsiteX32" fmla="*/ 496956 w 2405270"/>
              <a:gd name="connsiteY32" fmla="*/ 755374 h 993913"/>
              <a:gd name="connsiteX33" fmla="*/ 526774 w 2405270"/>
              <a:gd name="connsiteY33" fmla="*/ 765313 h 993913"/>
              <a:gd name="connsiteX34" fmla="*/ 566530 w 2405270"/>
              <a:gd name="connsiteY34" fmla="*/ 775252 h 993913"/>
              <a:gd name="connsiteX35" fmla="*/ 626165 w 2405270"/>
              <a:gd name="connsiteY35" fmla="*/ 795130 h 993913"/>
              <a:gd name="connsiteX36" fmla="*/ 655983 w 2405270"/>
              <a:gd name="connsiteY36" fmla="*/ 805069 h 993913"/>
              <a:gd name="connsiteX37" fmla="*/ 745435 w 2405270"/>
              <a:gd name="connsiteY37" fmla="*/ 824948 h 993913"/>
              <a:gd name="connsiteX38" fmla="*/ 775252 w 2405270"/>
              <a:gd name="connsiteY38" fmla="*/ 834887 h 993913"/>
              <a:gd name="connsiteX39" fmla="*/ 815009 w 2405270"/>
              <a:gd name="connsiteY39" fmla="*/ 844826 h 993913"/>
              <a:gd name="connsiteX40" fmla="*/ 844826 w 2405270"/>
              <a:gd name="connsiteY40" fmla="*/ 854765 h 993913"/>
              <a:gd name="connsiteX41" fmla="*/ 894522 w 2405270"/>
              <a:gd name="connsiteY41" fmla="*/ 864704 h 993913"/>
              <a:gd name="connsiteX42" fmla="*/ 1003852 w 2405270"/>
              <a:gd name="connsiteY42" fmla="*/ 884582 h 993913"/>
              <a:gd name="connsiteX43" fmla="*/ 1113183 w 2405270"/>
              <a:gd name="connsiteY43" fmla="*/ 904461 h 993913"/>
              <a:gd name="connsiteX44" fmla="*/ 1232452 w 2405270"/>
              <a:gd name="connsiteY44" fmla="*/ 924339 h 993913"/>
              <a:gd name="connsiteX45" fmla="*/ 1321904 w 2405270"/>
              <a:gd name="connsiteY45" fmla="*/ 934278 h 993913"/>
              <a:gd name="connsiteX46" fmla="*/ 1431235 w 2405270"/>
              <a:gd name="connsiteY46" fmla="*/ 954156 h 993913"/>
              <a:gd name="connsiteX47" fmla="*/ 1570383 w 2405270"/>
              <a:gd name="connsiteY47" fmla="*/ 964095 h 993913"/>
              <a:gd name="connsiteX48" fmla="*/ 1610139 w 2405270"/>
              <a:gd name="connsiteY48" fmla="*/ 974035 h 993913"/>
              <a:gd name="connsiteX49" fmla="*/ 1639956 w 2405270"/>
              <a:gd name="connsiteY49" fmla="*/ 983974 h 993913"/>
              <a:gd name="connsiteX50" fmla="*/ 1739348 w 2405270"/>
              <a:gd name="connsiteY50" fmla="*/ 993913 h 993913"/>
              <a:gd name="connsiteX51" fmla="*/ 2166730 w 2405270"/>
              <a:gd name="connsiteY51" fmla="*/ 983974 h 993913"/>
              <a:gd name="connsiteX52" fmla="*/ 2256183 w 2405270"/>
              <a:gd name="connsiteY52" fmla="*/ 944217 h 993913"/>
              <a:gd name="connsiteX53" fmla="*/ 2305878 w 2405270"/>
              <a:gd name="connsiteY53" fmla="*/ 894521 h 993913"/>
              <a:gd name="connsiteX54" fmla="*/ 2335696 w 2405270"/>
              <a:gd name="connsiteY54" fmla="*/ 874643 h 993913"/>
              <a:gd name="connsiteX55" fmla="*/ 2355574 w 2405270"/>
              <a:gd name="connsiteY55" fmla="*/ 844826 h 993913"/>
              <a:gd name="connsiteX56" fmla="*/ 2385391 w 2405270"/>
              <a:gd name="connsiteY56" fmla="*/ 805069 h 993913"/>
              <a:gd name="connsiteX57" fmla="*/ 2405270 w 2405270"/>
              <a:gd name="connsiteY57" fmla="*/ 745435 h 993913"/>
              <a:gd name="connsiteX58" fmla="*/ 2395330 w 2405270"/>
              <a:gd name="connsiteY58" fmla="*/ 636104 h 993913"/>
              <a:gd name="connsiteX59" fmla="*/ 2385391 w 2405270"/>
              <a:gd name="connsiteY59" fmla="*/ 606287 h 993913"/>
              <a:gd name="connsiteX60" fmla="*/ 2335696 w 2405270"/>
              <a:gd name="connsiteY60" fmla="*/ 556591 h 993913"/>
              <a:gd name="connsiteX61" fmla="*/ 2315817 w 2405270"/>
              <a:gd name="connsiteY61" fmla="*/ 536713 h 993913"/>
              <a:gd name="connsiteX62" fmla="*/ 2266122 w 2405270"/>
              <a:gd name="connsiteY62" fmla="*/ 496956 h 993913"/>
              <a:gd name="connsiteX63" fmla="*/ 2196548 w 2405270"/>
              <a:gd name="connsiteY63" fmla="*/ 417443 h 993913"/>
              <a:gd name="connsiteX64" fmla="*/ 2166730 w 2405270"/>
              <a:gd name="connsiteY64" fmla="*/ 387626 h 993913"/>
              <a:gd name="connsiteX65" fmla="*/ 2067339 w 2405270"/>
              <a:gd name="connsiteY65" fmla="*/ 357808 h 993913"/>
              <a:gd name="connsiteX66" fmla="*/ 2007704 w 2405270"/>
              <a:gd name="connsiteY66" fmla="*/ 337930 h 993913"/>
              <a:gd name="connsiteX67" fmla="*/ 1918252 w 2405270"/>
              <a:gd name="connsiteY67" fmla="*/ 308113 h 993913"/>
              <a:gd name="connsiteX68" fmla="*/ 1838739 w 2405270"/>
              <a:gd name="connsiteY68" fmla="*/ 288235 h 993913"/>
              <a:gd name="connsiteX69" fmla="*/ 1789043 w 2405270"/>
              <a:gd name="connsiteY69" fmla="*/ 278295 h 993913"/>
              <a:gd name="connsiteX70" fmla="*/ 1759226 w 2405270"/>
              <a:gd name="connsiteY70" fmla="*/ 268356 h 993913"/>
              <a:gd name="connsiteX71" fmla="*/ 1649896 w 2405270"/>
              <a:gd name="connsiteY71" fmla="*/ 258417 h 993913"/>
              <a:gd name="connsiteX72" fmla="*/ 1530626 w 2405270"/>
              <a:gd name="connsiteY72" fmla="*/ 238539 h 993913"/>
              <a:gd name="connsiteX73" fmla="*/ 1371600 w 2405270"/>
              <a:gd name="connsiteY73" fmla="*/ 228600 h 993913"/>
              <a:gd name="connsiteX74" fmla="*/ 1311965 w 2405270"/>
              <a:gd name="connsiteY74" fmla="*/ 218661 h 993913"/>
              <a:gd name="connsiteX75" fmla="*/ 1242391 w 2405270"/>
              <a:gd name="connsiteY75" fmla="*/ 208721 h 99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405270" h="993913">
                <a:moveTo>
                  <a:pt x="1311965" y="208721"/>
                </a:moveTo>
                <a:cubicBezTo>
                  <a:pt x="1285461" y="205408"/>
                  <a:pt x="1258453" y="204900"/>
                  <a:pt x="1232452" y="198782"/>
                </a:cubicBezTo>
                <a:cubicBezTo>
                  <a:pt x="1201857" y="191583"/>
                  <a:pt x="1174003" y="174132"/>
                  <a:pt x="1143000" y="168965"/>
                </a:cubicBezTo>
                <a:lnTo>
                  <a:pt x="1083365" y="159026"/>
                </a:lnTo>
                <a:cubicBezTo>
                  <a:pt x="1059730" y="151148"/>
                  <a:pt x="1038754" y="143309"/>
                  <a:pt x="1013791" y="139148"/>
                </a:cubicBezTo>
                <a:cubicBezTo>
                  <a:pt x="987444" y="134757"/>
                  <a:pt x="960782" y="132521"/>
                  <a:pt x="934278" y="129208"/>
                </a:cubicBezTo>
                <a:cubicBezTo>
                  <a:pt x="867181" y="84477"/>
                  <a:pt x="951171" y="134276"/>
                  <a:pt x="834887" y="99391"/>
                </a:cubicBezTo>
                <a:cubicBezTo>
                  <a:pt x="823446" y="95959"/>
                  <a:pt x="815986" y="84364"/>
                  <a:pt x="805070" y="79513"/>
                </a:cubicBezTo>
                <a:cubicBezTo>
                  <a:pt x="785922" y="71003"/>
                  <a:pt x="765763" y="64717"/>
                  <a:pt x="745435" y="59635"/>
                </a:cubicBezTo>
                <a:cubicBezTo>
                  <a:pt x="732183" y="56322"/>
                  <a:pt x="718813" y="53448"/>
                  <a:pt x="705678" y="49695"/>
                </a:cubicBezTo>
                <a:cubicBezTo>
                  <a:pt x="651726" y="34280"/>
                  <a:pt x="681376" y="34049"/>
                  <a:pt x="596348" y="19878"/>
                </a:cubicBezTo>
                <a:cubicBezTo>
                  <a:pt x="520049" y="7162"/>
                  <a:pt x="556474" y="13891"/>
                  <a:pt x="487017" y="0"/>
                </a:cubicBezTo>
                <a:lnTo>
                  <a:pt x="228600" y="9939"/>
                </a:lnTo>
                <a:cubicBezTo>
                  <a:pt x="195356" y="11786"/>
                  <a:pt x="161510" y="11803"/>
                  <a:pt x="129209" y="19878"/>
                </a:cubicBezTo>
                <a:cubicBezTo>
                  <a:pt x="120118" y="22151"/>
                  <a:pt x="116647" y="33902"/>
                  <a:pt x="109330" y="39756"/>
                </a:cubicBezTo>
                <a:cubicBezTo>
                  <a:pt x="100002" y="47218"/>
                  <a:pt x="88503" y="51769"/>
                  <a:pt x="79513" y="59635"/>
                </a:cubicBezTo>
                <a:cubicBezTo>
                  <a:pt x="61883" y="75062"/>
                  <a:pt x="29817" y="109330"/>
                  <a:pt x="29817" y="109330"/>
                </a:cubicBezTo>
                <a:cubicBezTo>
                  <a:pt x="25936" y="117092"/>
                  <a:pt x="0" y="164280"/>
                  <a:pt x="0" y="178904"/>
                </a:cubicBezTo>
                <a:cubicBezTo>
                  <a:pt x="0" y="205615"/>
                  <a:pt x="5017" y="232164"/>
                  <a:pt x="9939" y="258417"/>
                </a:cubicBezTo>
                <a:cubicBezTo>
                  <a:pt x="25274" y="340206"/>
                  <a:pt x="12836" y="320950"/>
                  <a:pt x="49696" y="357808"/>
                </a:cubicBezTo>
                <a:cubicBezTo>
                  <a:pt x="56322" y="377686"/>
                  <a:pt x="57951" y="400008"/>
                  <a:pt x="69574" y="417443"/>
                </a:cubicBezTo>
                <a:cubicBezTo>
                  <a:pt x="76200" y="427382"/>
                  <a:pt x="84110" y="436577"/>
                  <a:pt x="89452" y="447261"/>
                </a:cubicBezTo>
                <a:cubicBezTo>
                  <a:pt x="94137" y="456632"/>
                  <a:pt x="93302" y="468553"/>
                  <a:pt x="99391" y="477078"/>
                </a:cubicBezTo>
                <a:cubicBezTo>
                  <a:pt x="110284" y="492329"/>
                  <a:pt x="125896" y="503583"/>
                  <a:pt x="139148" y="516835"/>
                </a:cubicBezTo>
                <a:cubicBezTo>
                  <a:pt x="149087" y="526774"/>
                  <a:pt x="161168" y="534957"/>
                  <a:pt x="168965" y="546652"/>
                </a:cubicBezTo>
                <a:cubicBezTo>
                  <a:pt x="177994" y="560196"/>
                  <a:pt x="192985" y="586906"/>
                  <a:pt x="208722" y="596348"/>
                </a:cubicBezTo>
                <a:cubicBezTo>
                  <a:pt x="217706" y="601738"/>
                  <a:pt x="228600" y="602974"/>
                  <a:pt x="238539" y="606287"/>
                </a:cubicBezTo>
                <a:cubicBezTo>
                  <a:pt x="275268" y="661381"/>
                  <a:pt x="237402" y="617802"/>
                  <a:pt x="288235" y="646043"/>
                </a:cubicBezTo>
                <a:cubicBezTo>
                  <a:pt x="309119" y="657645"/>
                  <a:pt x="327992" y="672548"/>
                  <a:pt x="347870" y="685800"/>
                </a:cubicBezTo>
                <a:cubicBezTo>
                  <a:pt x="357809" y="692426"/>
                  <a:pt x="366355" y="701901"/>
                  <a:pt x="377687" y="705678"/>
                </a:cubicBezTo>
                <a:cubicBezTo>
                  <a:pt x="387626" y="708991"/>
                  <a:pt x="398133" y="710932"/>
                  <a:pt x="407504" y="715617"/>
                </a:cubicBezTo>
                <a:cubicBezTo>
                  <a:pt x="418188" y="720959"/>
                  <a:pt x="426406" y="730643"/>
                  <a:pt x="437322" y="735495"/>
                </a:cubicBezTo>
                <a:cubicBezTo>
                  <a:pt x="456469" y="744005"/>
                  <a:pt x="477078" y="748748"/>
                  <a:pt x="496956" y="755374"/>
                </a:cubicBezTo>
                <a:cubicBezTo>
                  <a:pt x="506895" y="758687"/>
                  <a:pt x="516610" y="762772"/>
                  <a:pt x="526774" y="765313"/>
                </a:cubicBezTo>
                <a:cubicBezTo>
                  <a:pt x="540026" y="768626"/>
                  <a:pt x="553446" y="771327"/>
                  <a:pt x="566530" y="775252"/>
                </a:cubicBezTo>
                <a:cubicBezTo>
                  <a:pt x="586600" y="781273"/>
                  <a:pt x="606287" y="788504"/>
                  <a:pt x="626165" y="795130"/>
                </a:cubicBezTo>
                <a:cubicBezTo>
                  <a:pt x="636104" y="798443"/>
                  <a:pt x="645710" y="803014"/>
                  <a:pt x="655983" y="805069"/>
                </a:cubicBezTo>
                <a:cubicBezTo>
                  <a:pt x="690153" y="811903"/>
                  <a:pt x="712675" y="815588"/>
                  <a:pt x="745435" y="824948"/>
                </a:cubicBezTo>
                <a:cubicBezTo>
                  <a:pt x="755508" y="827826"/>
                  <a:pt x="765178" y="832009"/>
                  <a:pt x="775252" y="834887"/>
                </a:cubicBezTo>
                <a:cubicBezTo>
                  <a:pt x="788387" y="838640"/>
                  <a:pt x="801874" y="841073"/>
                  <a:pt x="815009" y="844826"/>
                </a:cubicBezTo>
                <a:cubicBezTo>
                  <a:pt x="825083" y="847704"/>
                  <a:pt x="834662" y="852224"/>
                  <a:pt x="844826" y="854765"/>
                </a:cubicBezTo>
                <a:cubicBezTo>
                  <a:pt x="861215" y="858862"/>
                  <a:pt x="878031" y="861039"/>
                  <a:pt x="894522" y="864704"/>
                </a:cubicBezTo>
                <a:cubicBezTo>
                  <a:pt x="978877" y="883449"/>
                  <a:pt x="883246" y="867353"/>
                  <a:pt x="1003852" y="884582"/>
                </a:cubicBezTo>
                <a:cubicBezTo>
                  <a:pt x="1063818" y="904570"/>
                  <a:pt x="1011016" y="889136"/>
                  <a:pt x="1113183" y="904461"/>
                </a:cubicBezTo>
                <a:cubicBezTo>
                  <a:pt x="1153042" y="910440"/>
                  <a:pt x="1192394" y="919888"/>
                  <a:pt x="1232452" y="924339"/>
                </a:cubicBezTo>
                <a:cubicBezTo>
                  <a:pt x="1262269" y="927652"/>
                  <a:pt x="1292205" y="930035"/>
                  <a:pt x="1321904" y="934278"/>
                </a:cubicBezTo>
                <a:cubicBezTo>
                  <a:pt x="1384477" y="943217"/>
                  <a:pt x="1363148" y="947347"/>
                  <a:pt x="1431235" y="954156"/>
                </a:cubicBezTo>
                <a:cubicBezTo>
                  <a:pt x="1477505" y="958783"/>
                  <a:pt x="1524000" y="960782"/>
                  <a:pt x="1570383" y="964095"/>
                </a:cubicBezTo>
                <a:cubicBezTo>
                  <a:pt x="1583635" y="967408"/>
                  <a:pt x="1597005" y="970282"/>
                  <a:pt x="1610139" y="974035"/>
                </a:cubicBezTo>
                <a:cubicBezTo>
                  <a:pt x="1620212" y="976913"/>
                  <a:pt x="1629601" y="982381"/>
                  <a:pt x="1639956" y="983974"/>
                </a:cubicBezTo>
                <a:cubicBezTo>
                  <a:pt x="1672865" y="989037"/>
                  <a:pt x="1706217" y="990600"/>
                  <a:pt x="1739348" y="993913"/>
                </a:cubicBezTo>
                <a:cubicBezTo>
                  <a:pt x="1881809" y="990600"/>
                  <a:pt x="2024497" y="992682"/>
                  <a:pt x="2166730" y="983974"/>
                </a:cubicBezTo>
                <a:cubicBezTo>
                  <a:pt x="2192745" y="982381"/>
                  <a:pt x="2234557" y="963139"/>
                  <a:pt x="2256183" y="944217"/>
                </a:cubicBezTo>
                <a:cubicBezTo>
                  <a:pt x="2273813" y="928790"/>
                  <a:pt x="2286386" y="907515"/>
                  <a:pt x="2305878" y="894521"/>
                </a:cubicBezTo>
                <a:lnTo>
                  <a:pt x="2335696" y="874643"/>
                </a:lnTo>
                <a:cubicBezTo>
                  <a:pt x="2342322" y="864704"/>
                  <a:pt x="2348631" y="854546"/>
                  <a:pt x="2355574" y="844826"/>
                </a:cubicBezTo>
                <a:cubicBezTo>
                  <a:pt x="2365202" y="831346"/>
                  <a:pt x="2377983" y="819885"/>
                  <a:pt x="2385391" y="805069"/>
                </a:cubicBezTo>
                <a:cubicBezTo>
                  <a:pt x="2394762" y="786328"/>
                  <a:pt x="2405270" y="745435"/>
                  <a:pt x="2405270" y="745435"/>
                </a:cubicBezTo>
                <a:cubicBezTo>
                  <a:pt x="2401957" y="708991"/>
                  <a:pt x="2400505" y="672330"/>
                  <a:pt x="2395330" y="636104"/>
                </a:cubicBezTo>
                <a:cubicBezTo>
                  <a:pt x="2393848" y="625733"/>
                  <a:pt x="2391677" y="614668"/>
                  <a:pt x="2385391" y="606287"/>
                </a:cubicBezTo>
                <a:cubicBezTo>
                  <a:pt x="2371335" y="587546"/>
                  <a:pt x="2352261" y="573156"/>
                  <a:pt x="2335696" y="556591"/>
                </a:cubicBezTo>
                <a:cubicBezTo>
                  <a:pt x="2329070" y="549965"/>
                  <a:pt x="2323614" y="541911"/>
                  <a:pt x="2315817" y="536713"/>
                </a:cubicBezTo>
                <a:cubicBezTo>
                  <a:pt x="2296253" y="523671"/>
                  <a:pt x="2280286" y="515842"/>
                  <a:pt x="2266122" y="496956"/>
                </a:cubicBezTo>
                <a:cubicBezTo>
                  <a:pt x="2171154" y="370332"/>
                  <a:pt x="2270535" y="479098"/>
                  <a:pt x="2196548" y="417443"/>
                </a:cubicBezTo>
                <a:cubicBezTo>
                  <a:pt x="2185750" y="408445"/>
                  <a:pt x="2179017" y="394452"/>
                  <a:pt x="2166730" y="387626"/>
                </a:cubicBezTo>
                <a:cubicBezTo>
                  <a:pt x="2139235" y="372351"/>
                  <a:pt x="2098022" y="367013"/>
                  <a:pt x="2067339" y="357808"/>
                </a:cubicBezTo>
                <a:cubicBezTo>
                  <a:pt x="2047269" y="351787"/>
                  <a:pt x="2007704" y="337930"/>
                  <a:pt x="2007704" y="337930"/>
                </a:cubicBezTo>
                <a:cubicBezTo>
                  <a:pt x="1956663" y="303903"/>
                  <a:pt x="1997187" y="325027"/>
                  <a:pt x="1918252" y="308113"/>
                </a:cubicBezTo>
                <a:cubicBezTo>
                  <a:pt x="1891538" y="302389"/>
                  <a:pt x="1865528" y="293593"/>
                  <a:pt x="1838739" y="288235"/>
                </a:cubicBezTo>
                <a:cubicBezTo>
                  <a:pt x="1822174" y="284922"/>
                  <a:pt x="1805432" y="282392"/>
                  <a:pt x="1789043" y="278295"/>
                </a:cubicBezTo>
                <a:cubicBezTo>
                  <a:pt x="1778879" y="275754"/>
                  <a:pt x="1769597" y="269838"/>
                  <a:pt x="1759226" y="268356"/>
                </a:cubicBezTo>
                <a:cubicBezTo>
                  <a:pt x="1723000" y="263181"/>
                  <a:pt x="1686339" y="261730"/>
                  <a:pt x="1649896" y="258417"/>
                </a:cubicBezTo>
                <a:cubicBezTo>
                  <a:pt x="1608002" y="250038"/>
                  <a:pt x="1574249" y="242332"/>
                  <a:pt x="1530626" y="238539"/>
                </a:cubicBezTo>
                <a:cubicBezTo>
                  <a:pt x="1477714" y="233938"/>
                  <a:pt x="1424609" y="231913"/>
                  <a:pt x="1371600" y="228600"/>
                </a:cubicBezTo>
                <a:lnTo>
                  <a:pt x="1311965" y="218661"/>
                </a:lnTo>
                <a:cubicBezTo>
                  <a:pt x="1250149" y="207421"/>
                  <a:pt x="1281369" y="208721"/>
                  <a:pt x="1242391" y="208721"/>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4191000" y="3420890"/>
            <a:ext cx="2819400" cy="830997"/>
          </a:xfrm>
          <a:prstGeom prst="rect">
            <a:avLst/>
          </a:prstGeom>
          <a:noFill/>
        </p:spPr>
        <p:txBody>
          <a:bodyPr wrap="square" rtlCol="0">
            <a:spAutoFit/>
          </a:bodyPr>
          <a:lstStyle/>
          <a:p>
            <a:r>
              <a:rPr lang="en-US" sz="2400" b="1" dirty="0">
                <a:solidFill>
                  <a:srgbClr val="FFFF00"/>
                </a:solidFill>
              </a:rPr>
              <a:t>Descending thick limb</a:t>
            </a:r>
          </a:p>
        </p:txBody>
      </p:sp>
      <p:sp>
        <p:nvSpPr>
          <p:cNvPr id="7" name="TextBox 6"/>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(advance slide for answers)</a:t>
            </a:r>
          </a:p>
        </p:txBody>
      </p:sp>
    </p:spTree>
    <p:extLst>
      <p:ext uri="{BB962C8B-B14F-4D97-AF65-F5344CB8AC3E}">
        <p14:creationId xmlns:p14="http://schemas.microsoft.com/office/powerpoint/2010/main" val="122982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3" name="TextBox 2"/>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two. (advance slide for answers)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87" y="1071265"/>
            <a:ext cx="8733277" cy="5639289"/>
          </a:xfrm>
          <a:prstGeom prst="rect">
            <a:avLst/>
          </a:prstGeom>
        </p:spPr>
      </p:pic>
      <p:sp>
        <p:nvSpPr>
          <p:cNvPr id="6" name="Freeform 5"/>
          <p:cNvSpPr/>
          <p:nvPr/>
        </p:nvSpPr>
        <p:spPr>
          <a:xfrm>
            <a:off x="487017" y="2315817"/>
            <a:ext cx="2754375" cy="993913"/>
          </a:xfrm>
          <a:custGeom>
            <a:avLst/>
            <a:gdLst>
              <a:gd name="connsiteX0" fmla="*/ 1023731 w 2754375"/>
              <a:gd name="connsiteY0" fmla="*/ 49696 h 993913"/>
              <a:gd name="connsiteX1" fmla="*/ 914400 w 2754375"/>
              <a:gd name="connsiteY1" fmla="*/ 69574 h 993913"/>
              <a:gd name="connsiteX2" fmla="*/ 874644 w 2754375"/>
              <a:gd name="connsiteY2" fmla="*/ 79513 h 993913"/>
              <a:gd name="connsiteX3" fmla="*/ 824948 w 2754375"/>
              <a:gd name="connsiteY3" fmla="*/ 119270 h 993913"/>
              <a:gd name="connsiteX4" fmla="*/ 785192 w 2754375"/>
              <a:gd name="connsiteY4" fmla="*/ 129209 h 993913"/>
              <a:gd name="connsiteX5" fmla="*/ 755374 w 2754375"/>
              <a:gd name="connsiteY5" fmla="*/ 139148 h 993913"/>
              <a:gd name="connsiteX6" fmla="*/ 725557 w 2754375"/>
              <a:gd name="connsiteY6" fmla="*/ 159026 h 993913"/>
              <a:gd name="connsiteX7" fmla="*/ 655983 w 2754375"/>
              <a:gd name="connsiteY7" fmla="*/ 178905 h 993913"/>
              <a:gd name="connsiteX8" fmla="*/ 626166 w 2754375"/>
              <a:gd name="connsiteY8" fmla="*/ 188844 h 993913"/>
              <a:gd name="connsiteX9" fmla="*/ 556592 w 2754375"/>
              <a:gd name="connsiteY9" fmla="*/ 208722 h 993913"/>
              <a:gd name="connsiteX10" fmla="*/ 536713 w 2754375"/>
              <a:gd name="connsiteY10" fmla="*/ 228600 h 993913"/>
              <a:gd name="connsiteX11" fmla="*/ 477079 w 2754375"/>
              <a:gd name="connsiteY11" fmla="*/ 248479 h 993913"/>
              <a:gd name="connsiteX12" fmla="*/ 417444 w 2754375"/>
              <a:gd name="connsiteY12" fmla="*/ 278296 h 993913"/>
              <a:gd name="connsiteX13" fmla="*/ 367748 w 2754375"/>
              <a:gd name="connsiteY13" fmla="*/ 318053 h 993913"/>
              <a:gd name="connsiteX14" fmla="*/ 327992 w 2754375"/>
              <a:gd name="connsiteY14" fmla="*/ 337931 h 993913"/>
              <a:gd name="connsiteX15" fmla="*/ 258418 w 2754375"/>
              <a:gd name="connsiteY15" fmla="*/ 387626 h 993913"/>
              <a:gd name="connsiteX16" fmla="*/ 208722 w 2754375"/>
              <a:gd name="connsiteY16" fmla="*/ 417444 h 993913"/>
              <a:gd name="connsiteX17" fmla="*/ 149087 w 2754375"/>
              <a:gd name="connsiteY17" fmla="*/ 457200 h 993913"/>
              <a:gd name="connsiteX18" fmla="*/ 109331 w 2754375"/>
              <a:gd name="connsiteY18" fmla="*/ 516835 h 993913"/>
              <a:gd name="connsiteX19" fmla="*/ 49696 w 2754375"/>
              <a:gd name="connsiteY19" fmla="*/ 556592 h 993913"/>
              <a:gd name="connsiteX20" fmla="*/ 29818 w 2754375"/>
              <a:gd name="connsiteY20" fmla="*/ 646044 h 993913"/>
              <a:gd name="connsiteX21" fmla="*/ 19879 w 2754375"/>
              <a:gd name="connsiteY21" fmla="*/ 675861 h 993913"/>
              <a:gd name="connsiteX22" fmla="*/ 0 w 2754375"/>
              <a:gd name="connsiteY22" fmla="*/ 705679 h 993913"/>
              <a:gd name="connsiteX23" fmla="*/ 9940 w 2754375"/>
              <a:gd name="connsiteY23" fmla="*/ 904461 h 993913"/>
              <a:gd name="connsiteX24" fmla="*/ 29818 w 2754375"/>
              <a:gd name="connsiteY24" fmla="*/ 924340 h 993913"/>
              <a:gd name="connsiteX25" fmla="*/ 59635 w 2754375"/>
              <a:gd name="connsiteY25" fmla="*/ 944218 h 993913"/>
              <a:gd name="connsiteX26" fmla="*/ 119270 w 2754375"/>
              <a:gd name="connsiteY26" fmla="*/ 993913 h 993913"/>
              <a:gd name="connsiteX27" fmla="*/ 367748 w 2754375"/>
              <a:gd name="connsiteY27" fmla="*/ 983974 h 993913"/>
              <a:gd name="connsiteX28" fmla="*/ 427383 w 2754375"/>
              <a:gd name="connsiteY28" fmla="*/ 974035 h 993913"/>
              <a:gd name="connsiteX29" fmla="*/ 506896 w 2754375"/>
              <a:gd name="connsiteY29" fmla="*/ 964096 h 993913"/>
              <a:gd name="connsiteX30" fmla="*/ 596348 w 2754375"/>
              <a:gd name="connsiteY30" fmla="*/ 934279 h 993913"/>
              <a:gd name="connsiteX31" fmla="*/ 655983 w 2754375"/>
              <a:gd name="connsiteY31" fmla="*/ 914400 h 993913"/>
              <a:gd name="connsiteX32" fmla="*/ 695740 w 2754375"/>
              <a:gd name="connsiteY32" fmla="*/ 904461 h 993913"/>
              <a:gd name="connsiteX33" fmla="*/ 725557 w 2754375"/>
              <a:gd name="connsiteY33" fmla="*/ 894522 h 993913"/>
              <a:gd name="connsiteX34" fmla="*/ 775253 w 2754375"/>
              <a:gd name="connsiteY34" fmla="*/ 884583 h 993913"/>
              <a:gd name="connsiteX35" fmla="*/ 805070 w 2754375"/>
              <a:gd name="connsiteY35" fmla="*/ 874644 h 993913"/>
              <a:gd name="connsiteX36" fmla="*/ 844826 w 2754375"/>
              <a:gd name="connsiteY36" fmla="*/ 864705 h 993913"/>
              <a:gd name="connsiteX37" fmla="*/ 874644 w 2754375"/>
              <a:gd name="connsiteY37" fmla="*/ 854766 h 993913"/>
              <a:gd name="connsiteX38" fmla="*/ 974035 w 2754375"/>
              <a:gd name="connsiteY38" fmla="*/ 844826 h 993913"/>
              <a:gd name="connsiteX39" fmla="*/ 1023731 w 2754375"/>
              <a:gd name="connsiteY39" fmla="*/ 834887 h 993913"/>
              <a:gd name="connsiteX40" fmla="*/ 1083366 w 2754375"/>
              <a:gd name="connsiteY40" fmla="*/ 824948 h 993913"/>
              <a:gd name="connsiteX41" fmla="*/ 1172818 w 2754375"/>
              <a:gd name="connsiteY41" fmla="*/ 815009 h 993913"/>
              <a:gd name="connsiteX42" fmla="*/ 1282148 w 2754375"/>
              <a:gd name="connsiteY42" fmla="*/ 795131 h 993913"/>
              <a:gd name="connsiteX43" fmla="*/ 1530626 w 2754375"/>
              <a:gd name="connsiteY43" fmla="*/ 785192 h 993913"/>
              <a:gd name="connsiteX44" fmla="*/ 1729409 w 2754375"/>
              <a:gd name="connsiteY44" fmla="*/ 775253 h 993913"/>
              <a:gd name="connsiteX45" fmla="*/ 1818861 w 2754375"/>
              <a:gd name="connsiteY45" fmla="*/ 765313 h 993913"/>
              <a:gd name="connsiteX46" fmla="*/ 1858618 w 2754375"/>
              <a:gd name="connsiteY46" fmla="*/ 755374 h 993913"/>
              <a:gd name="connsiteX47" fmla="*/ 2117035 w 2754375"/>
              <a:gd name="connsiteY47" fmla="*/ 735496 h 993913"/>
              <a:gd name="connsiteX48" fmla="*/ 2226366 w 2754375"/>
              <a:gd name="connsiteY48" fmla="*/ 715618 h 993913"/>
              <a:gd name="connsiteX49" fmla="*/ 2315818 w 2754375"/>
              <a:gd name="connsiteY49" fmla="*/ 695740 h 993913"/>
              <a:gd name="connsiteX50" fmla="*/ 2395331 w 2754375"/>
              <a:gd name="connsiteY50" fmla="*/ 685800 h 993913"/>
              <a:gd name="connsiteX51" fmla="*/ 2425148 w 2754375"/>
              <a:gd name="connsiteY51" fmla="*/ 675861 h 993913"/>
              <a:gd name="connsiteX52" fmla="*/ 2464905 w 2754375"/>
              <a:gd name="connsiteY52" fmla="*/ 655983 h 993913"/>
              <a:gd name="connsiteX53" fmla="*/ 2544418 w 2754375"/>
              <a:gd name="connsiteY53" fmla="*/ 636105 h 993913"/>
              <a:gd name="connsiteX54" fmla="*/ 2604053 w 2754375"/>
              <a:gd name="connsiteY54" fmla="*/ 606287 h 993913"/>
              <a:gd name="connsiteX55" fmla="*/ 2663687 w 2754375"/>
              <a:gd name="connsiteY55" fmla="*/ 556592 h 993913"/>
              <a:gd name="connsiteX56" fmla="*/ 2723322 w 2754375"/>
              <a:gd name="connsiteY56" fmla="*/ 516835 h 993913"/>
              <a:gd name="connsiteX57" fmla="*/ 2743200 w 2754375"/>
              <a:gd name="connsiteY57" fmla="*/ 487018 h 993913"/>
              <a:gd name="connsiteX58" fmla="*/ 2743200 w 2754375"/>
              <a:gd name="connsiteY58" fmla="*/ 327992 h 993913"/>
              <a:gd name="connsiteX59" fmla="*/ 2723322 w 2754375"/>
              <a:gd name="connsiteY59" fmla="*/ 268357 h 993913"/>
              <a:gd name="connsiteX60" fmla="*/ 2683566 w 2754375"/>
              <a:gd name="connsiteY60" fmla="*/ 139148 h 993913"/>
              <a:gd name="connsiteX61" fmla="*/ 2633870 w 2754375"/>
              <a:gd name="connsiteY61" fmla="*/ 99392 h 993913"/>
              <a:gd name="connsiteX62" fmla="*/ 2594113 w 2754375"/>
              <a:gd name="connsiteY62" fmla="*/ 59635 h 993913"/>
              <a:gd name="connsiteX63" fmla="*/ 2524540 w 2754375"/>
              <a:gd name="connsiteY63" fmla="*/ 49696 h 993913"/>
              <a:gd name="connsiteX64" fmla="*/ 2315818 w 2754375"/>
              <a:gd name="connsiteY64" fmla="*/ 19879 h 993913"/>
              <a:gd name="connsiteX65" fmla="*/ 2196548 w 2754375"/>
              <a:gd name="connsiteY65" fmla="*/ 9940 h 993913"/>
              <a:gd name="connsiteX66" fmla="*/ 2047461 w 2754375"/>
              <a:gd name="connsiteY66" fmla="*/ 0 h 993913"/>
              <a:gd name="connsiteX67" fmla="*/ 1818861 w 2754375"/>
              <a:gd name="connsiteY67" fmla="*/ 9940 h 993913"/>
              <a:gd name="connsiteX68" fmla="*/ 1709531 w 2754375"/>
              <a:gd name="connsiteY68" fmla="*/ 19879 h 993913"/>
              <a:gd name="connsiteX69" fmla="*/ 1540566 w 2754375"/>
              <a:gd name="connsiteY69" fmla="*/ 29818 h 993913"/>
              <a:gd name="connsiteX70" fmla="*/ 1510748 w 2754375"/>
              <a:gd name="connsiteY70" fmla="*/ 39757 h 993913"/>
              <a:gd name="connsiteX71" fmla="*/ 1311966 w 2754375"/>
              <a:gd name="connsiteY71" fmla="*/ 59635 h 993913"/>
              <a:gd name="connsiteX72" fmla="*/ 1232453 w 2754375"/>
              <a:gd name="connsiteY72" fmla="*/ 69574 h 993913"/>
              <a:gd name="connsiteX73" fmla="*/ 1143000 w 2754375"/>
              <a:gd name="connsiteY73" fmla="*/ 79513 h 993913"/>
              <a:gd name="connsiteX74" fmla="*/ 983974 w 2754375"/>
              <a:gd name="connsiteY74" fmla="*/ 99392 h 993913"/>
              <a:gd name="connsiteX75" fmla="*/ 815009 w 2754375"/>
              <a:gd name="connsiteY75" fmla="*/ 109331 h 99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754375" h="993913">
                <a:moveTo>
                  <a:pt x="1023731" y="49696"/>
                </a:moveTo>
                <a:cubicBezTo>
                  <a:pt x="980577" y="56888"/>
                  <a:pt x="956073" y="60314"/>
                  <a:pt x="914400" y="69574"/>
                </a:cubicBezTo>
                <a:cubicBezTo>
                  <a:pt x="901065" y="72537"/>
                  <a:pt x="887896" y="76200"/>
                  <a:pt x="874644" y="79513"/>
                </a:cubicBezTo>
                <a:cubicBezTo>
                  <a:pt x="858612" y="95545"/>
                  <a:pt x="846893" y="109865"/>
                  <a:pt x="824948" y="119270"/>
                </a:cubicBezTo>
                <a:cubicBezTo>
                  <a:pt x="812393" y="124651"/>
                  <a:pt x="798326" y="125456"/>
                  <a:pt x="785192" y="129209"/>
                </a:cubicBezTo>
                <a:cubicBezTo>
                  <a:pt x="775118" y="132087"/>
                  <a:pt x="765313" y="135835"/>
                  <a:pt x="755374" y="139148"/>
                </a:cubicBezTo>
                <a:cubicBezTo>
                  <a:pt x="745435" y="145774"/>
                  <a:pt x="736241" y="153684"/>
                  <a:pt x="725557" y="159026"/>
                </a:cubicBezTo>
                <a:cubicBezTo>
                  <a:pt x="709664" y="166973"/>
                  <a:pt x="670853" y="174657"/>
                  <a:pt x="655983" y="178905"/>
                </a:cubicBezTo>
                <a:cubicBezTo>
                  <a:pt x="645909" y="181783"/>
                  <a:pt x="636240" y="185966"/>
                  <a:pt x="626166" y="188844"/>
                </a:cubicBezTo>
                <a:cubicBezTo>
                  <a:pt x="538805" y="213804"/>
                  <a:pt x="628082" y="184892"/>
                  <a:pt x="556592" y="208722"/>
                </a:cubicBezTo>
                <a:cubicBezTo>
                  <a:pt x="549966" y="215348"/>
                  <a:pt x="545094" y="224409"/>
                  <a:pt x="536713" y="228600"/>
                </a:cubicBezTo>
                <a:cubicBezTo>
                  <a:pt x="517972" y="237971"/>
                  <a:pt x="477079" y="248479"/>
                  <a:pt x="477079" y="248479"/>
                </a:cubicBezTo>
                <a:cubicBezTo>
                  <a:pt x="424500" y="301056"/>
                  <a:pt x="499878" y="232499"/>
                  <a:pt x="417444" y="278296"/>
                </a:cubicBezTo>
                <a:cubicBezTo>
                  <a:pt x="398900" y="288599"/>
                  <a:pt x="385399" y="306286"/>
                  <a:pt x="367748" y="318053"/>
                </a:cubicBezTo>
                <a:cubicBezTo>
                  <a:pt x="355420" y="326272"/>
                  <a:pt x="340048" y="329319"/>
                  <a:pt x="327992" y="337931"/>
                </a:cubicBezTo>
                <a:cubicBezTo>
                  <a:pt x="233973" y="405087"/>
                  <a:pt x="367376" y="333147"/>
                  <a:pt x="258418" y="387626"/>
                </a:cubicBezTo>
                <a:cubicBezTo>
                  <a:pt x="196517" y="449530"/>
                  <a:pt x="286131" y="365839"/>
                  <a:pt x="208722" y="417444"/>
                </a:cubicBezTo>
                <a:cubicBezTo>
                  <a:pt x="134270" y="467078"/>
                  <a:pt x="219987" y="433567"/>
                  <a:pt x="149087" y="457200"/>
                </a:cubicBezTo>
                <a:cubicBezTo>
                  <a:pt x="135835" y="477078"/>
                  <a:pt x="129209" y="503583"/>
                  <a:pt x="109331" y="516835"/>
                </a:cubicBezTo>
                <a:lnTo>
                  <a:pt x="49696" y="556592"/>
                </a:lnTo>
                <a:cubicBezTo>
                  <a:pt x="43070" y="586409"/>
                  <a:pt x="37226" y="616411"/>
                  <a:pt x="29818" y="646044"/>
                </a:cubicBezTo>
                <a:cubicBezTo>
                  <a:pt x="27277" y="656208"/>
                  <a:pt x="24564" y="666490"/>
                  <a:pt x="19879" y="675861"/>
                </a:cubicBezTo>
                <a:cubicBezTo>
                  <a:pt x="14537" y="686545"/>
                  <a:pt x="6626" y="695740"/>
                  <a:pt x="0" y="705679"/>
                </a:cubicBezTo>
                <a:cubicBezTo>
                  <a:pt x="3313" y="771940"/>
                  <a:pt x="976" y="838726"/>
                  <a:pt x="9940" y="904461"/>
                </a:cubicBezTo>
                <a:cubicBezTo>
                  <a:pt x="11206" y="913746"/>
                  <a:pt x="22501" y="918486"/>
                  <a:pt x="29818" y="924340"/>
                </a:cubicBezTo>
                <a:cubicBezTo>
                  <a:pt x="39146" y="931802"/>
                  <a:pt x="50458" y="936571"/>
                  <a:pt x="59635" y="944218"/>
                </a:cubicBezTo>
                <a:cubicBezTo>
                  <a:pt x="136163" y="1007990"/>
                  <a:pt x="45241" y="944560"/>
                  <a:pt x="119270" y="993913"/>
                </a:cubicBezTo>
                <a:cubicBezTo>
                  <a:pt x="202096" y="990600"/>
                  <a:pt x="285028" y="989311"/>
                  <a:pt x="367748" y="983974"/>
                </a:cubicBezTo>
                <a:cubicBezTo>
                  <a:pt x="387859" y="982677"/>
                  <a:pt x="407433" y="976885"/>
                  <a:pt x="427383" y="974035"/>
                </a:cubicBezTo>
                <a:cubicBezTo>
                  <a:pt x="453825" y="970258"/>
                  <a:pt x="480392" y="967409"/>
                  <a:pt x="506896" y="964096"/>
                </a:cubicBezTo>
                <a:cubicBezTo>
                  <a:pt x="606552" y="924234"/>
                  <a:pt x="510743" y="959961"/>
                  <a:pt x="596348" y="934279"/>
                </a:cubicBezTo>
                <a:cubicBezTo>
                  <a:pt x="616418" y="928258"/>
                  <a:pt x="635913" y="920421"/>
                  <a:pt x="655983" y="914400"/>
                </a:cubicBezTo>
                <a:cubicBezTo>
                  <a:pt x="669067" y="910475"/>
                  <a:pt x="682605" y="908214"/>
                  <a:pt x="695740" y="904461"/>
                </a:cubicBezTo>
                <a:cubicBezTo>
                  <a:pt x="705814" y="901583"/>
                  <a:pt x="715393" y="897063"/>
                  <a:pt x="725557" y="894522"/>
                </a:cubicBezTo>
                <a:cubicBezTo>
                  <a:pt x="741946" y="890425"/>
                  <a:pt x="758864" y="888680"/>
                  <a:pt x="775253" y="884583"/>
                </a:cubicBezTo>
                <a:cubicBezTo>
                  <a:pt x="785417" y="882042"/>
                  <a:pt x="794996" y="877522"/>
                  <a:pt x="805070" y="874644"/>
                </a:cubicBezTo>
                <a:cubicBezTo>
                  <a:pt x="818204" y="870891"/>
                  <a:pt x="831692" y="868458"/>
                  <a:pt x="844826" y="864705"/>
                </a:cubicBezTo>
                <a:cubicBezTo>
                  <a:pt x="854900" y="861827"/>
                  <a:pt x="864289" y="856359"/>
                  <a:pt x="874644" y="854766"/>
                </a:cubicBezTo>
                <a:cubicBezTo>
                  <a:pt x="907552" y="849703"/>
                  <a:pt x="941031" y="849227"/>
                  <a:pt x="974035" y="844826"/>
                </a:cubicBezTo>
                <a:cubicBezTo>
                  <a:pt x="990780" y="842593"/>
                  <a:pt x="1007110" y="837909"/>
                  <a:pt x="1023731" y="834887"/>
                </a:cubicBezTo>
                <a:cubicBezTo>
                  <a:pt x="1043558" y="831282"/>
                  <a:pt x="1063390" y="827611"/>
                  <a:pt x="1083366" y="824948"/>
                </a:cubicBezTo>
                <a:cubicBezTo>
                  <a:pt x="1113104" y="820983"/>
                  <a:pt x="1143001" y="818322"/>
                  <a:pt x="1172818" y="815009"/>
                </a:cubicBezTo>
                <a:cubicBezTo>
                  <a:pt x="1219649" y="799399"/>
                  <a:pt x="1213467" y="799293"/>
                  <a:pt x="1282148" y="795131"/>
                </a:cubicBezTo>
                <a:cubicBezTo>
                  <a:pt x="1364888" y="790116"/>
                  <a:pt x="1447816" y="788872"/>
                  <a:pt x="1530626" y="785192"/>
                </a:cubicBezTo>
                <a:lnTo>
                  <a:pt x="1729409" y="775253"/>
                </a:lnTo>
                <a:cubicBezTo>
                  <a:pt x="1759226" y="771940"/>
                  <a:pt x="1789209" y="769875"/>
                  <a:pt x="1818861" y="765313"/>
                </a:cubicBezTo>
                <a:cubicBezTo>
                  <a:pt x="1832362" y="763236"/>
                  <a:pt x="1845019" y="756669"/>
                  <a:pt x="1858618" y="755374"/>
                </a:cubicBezTo>
                <a:cubicBezTo>
                  <a:pt x="2088028" y="733526"/>
                  <a:pt x="1955293" y="757061"/>
                  <a:pt x="2117035" y="735496"/>
                </a:cubicBezTo>
                <a:cubicBezTo>
                  <a:pt x="2144006" y="731900"/>
                  <a:pt x="2198259" y="721864"/>
                  <a:pt x="2226366" y="715618"/>
                </a:cubicBezTo>
                <a:cubicBezTo>
                  <a:pt x="2270893" y="705723"/>
                  <a:pt x="2267096" y="703236"/>
                  <a:pt x="2315818" y="695740"/>
                </a:cubicBezTo>
                <a:cubicBezTo>
                  <a:pt x="2342218" y="691678"/>
                  <a:pt x="2368827" y="689113"/>
                  <a:pt x="2395331" y="685800"/>
                </a:cubicBezTo>
                <a:cubicBezTo>
                  <a:pt x="2405270" y="682487"/>
                  <a:pt x="2415518" y="679988"/>
                  <a:pt x="2425148" y="675861"/>
                </a:cubicBezTo>
                <a:cubicBezTo>
                  <a:pt x="2438767" y="670025"/>
                  <a:pt x="2450849" y="660668"/>
                  <a:pt x="2464905" y="655983"/>
                </a:cubicBezTo>
                <a:cubicBezTo>
                  <a:pt x="2490823" y="647344"/>
                  <a:pt x="2544418" y="636105"/>
                  <a:pt x="2544418" y="636105"/>
                </a:cubicBezTo>
                <a:cubicBezTo>
                  <a:pt x="2629859" y="579141"/>
                  <a:pt x="2521762" y="647432"/>
                  <a:pt x="2604053" y="606287"/>
                </a:cubicBezTo>
                <a:cubicBezTo>
                  <a:pt x="2646670" y="584979"/>
                  <a:pt x="2624123" y="587364"/>
                  <a:pt x="2663687" y="556592"/>
                </a:cubicBezTo>
                <a:cubicBezTo>
                  <a:pt x="2682545" y="541924"/>
                  <a:pt x="2723322" y="516835"/>
                  <a:pt x="2723322" y="516835"/>
                </a:cubicBezTo>
                <a:cubicBezTo>
                  <a:pt x="2729948" y="506896"/>
                  <a:pt x="2738494" y="497997"/>
                  <a:pt x="2743200" y="487018"/>
                </a:cubicBezTo>
                <a:cubicBezTo>
                  <a:pt x="2764009" y="438464"/>
                  <a:pt x="2750791" y="373536"/>
                  <a:pt x="2743200" y="327992"/>
                </a:cubicBezTo>
                <a:cubicBezTo>
                  <a:pt x="2739755" y="307324"/>
                  <a:pt x="2728404" y="288685"/>
                  <a:pt x="2723322" y="268357"/>
                </a:cubicBezTo>
                <a:cubicBezTo>
                  <a:pt x="2715651" y="237673"/>
                  <a:pt x="2694945" y="150527"/>
                  <a:pt x="2683566" y="139148"/>
                </a:cubicBezTo>
                <a:cubicBezTo>
                  <a:pt x="2615882" y="71467"/>
                  <a:pt x="2721655" y="174636"/>
                  <a:pt x="2633870" y="99392"/>
                </a:cubicBezTo>
                <a:cubicBezTo>
                  <a:pt x="2619640" y="87195"/>
                  <a:pt x="2612666" y="62285"/>
                  <a:pt x="2594113" y="59635"/>
                </a:cubicBezTo>
                <a:lnTo>
                  <a:pt x="2524540" y="49696"/>
                </a:lnTo>
                <a:cubicBezTo>
                  <a:pt x="2433185" y="4019"/>
                  <a:pt x="2503898" y="32850"/>
                  <a:pt x="2315818" y="19879"/>
                </a:cubicBezTo>
                <a:cubicBezTo>
                  <a:pt x="2276018" y="17134"/>
                  <a:pt x="2236333" y="12887"/>
                  <a:pt x="2196548" y="9940"/>
                </a:cubicBezTo>
                <a:lnTo>
                  <a:pt x="2047461" y="0"/>
                </a:lnTo>
                <a:lnTo>
                  <a:pt x="1818861" y="9940"/>
                </a:lnTo>
                <a:cubicBezTo>
                  <a:pt x="1782331" y="12089"/>
                  <a:pt x="1746032" y="17272"/>
                  <a:pt x="1709531" y="19879"/>
                </a:cubicBezTo>
                <a:cubicBezTo>
                  <a:pt x="1653255" y="23899"/>
                  <a:pt x="1596888" y="26505"/>
                  <a:pt x="1540566" y="29818"/>
                </a:cubicBezTo>
                <a:cubicBezTo>
                  <a:pt x="1530627" y="33131"/>
                  <a:pt x="1521021" y="37702"/>
                  <a:pt x="1510748" y="39757"/>
                </a:cubicBezTo>
                <a:cubicBezTo>
                  <a:pt x="1445220" y="52862"/>
                  <a:pt x="1378221" y="53325"/>
                  <a:pt x="1311966" y="59635"/>
                </a:cubicBezTo>
                <a:cubicBezTo>
                  <a:pt x="1285376" y="62167"/>
                  <a:pt x="1258981" y="66453"/>
                  <a:pt x="1232453" y="69574"/>
                </a:cubicBezTo>
                <a:lnTo>
                  <a:pt x="1143000" y="79513"/>
                </a:lnTo>
                <a:cubicBezTo>
                  <a:pt x="1068854" y="104231"/>
                  <a:pt x="1137439" y="84046"/>
                  <a:pt x="983974" y="99392"/>
                </a:cubicBezTo>
                <a:cubicBezTo>
                  <a:pt x="837729" y="114016"/>
                  <a:pt x="999873" y="109331"/>
                  <a:pt x="815009" y="109331"/>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98783" y="3524423"/>
            <a:ext cx="8666921" cy="1753255"/>
          </a:xfrm>
          <a:custGeom>
            <a:avLst/>
            <a:gdLst>
              <a:gd name="connsiteX0" fmla="*/ 8140147 w 8666921"/>
              <a:gd name="connsiteY0" fmla="*/ 212690 h 1753255"/>
              <a:gd name="connsiteX1" fmla="*/ 8090452 w 8666921"/>
              <a:gd name="connsiteY1" fmla="*/ 202751 h 1753255"/>
              <a:gd name="connsiteX2" fmla="*/ 8030817 w 8666921"/>
              <a:gd name="connsiteY2" fmla="*/ 192812 h 1753255"/>
              <a:gd name="connsiteX3" fmla="*/ 8001000 w 8666921"/>
              <a:gd name="connsiteY3" fmla="*/ 182873 h 1753255"/>
              <a:gd name="connsiteX4" fmla="*/ 7941365 w 8666921"/>
              <a:gd name="connsiteY4" fmla="*/ 172934 h 1753255"/>
              <a:gd name="connsiteX5" fmla="*/ 7822095 w 8666921"/>
              <a:gd name="connsiteY5" fmla="*/ 143116 h 1753255"/>
              <a:gd name="connsiteX6" fmla="*/ 7792278 w 8666921"/>
              <a:gd name="connsiteY6" fmla="*/ 133177 h 1753255"/>
              <a:gd name="connsiteX7" fmla="*/ 7722704 w 8666921"/>
              <a:gd name="connsiteY7" fmla="*/ 113299 h 1753255"/>
              <a:gd name="connsiteX8" fmla="*/ 7643191 w 8666921"/>
              <a:gd name="connsiteY8" fmla="*/ 83481 h 1753255"/>
              <a:gd name="connsiteX9" fmla="*/ 7613374 w 8666921"/>
              <a:gd name="connsiteY9" fmla="*/ 63603 h 1753255"/>
              <a:gd name="connsiteX10" fmla="*/ 7583556 w 8666921"/>
              <a:gd name="connsiteY10" fmla="*/ 53664 h 1753255"/>
              <a:gd name="connsiteX11" fmla="*/ 7543800 w 8666921"/>
              <a:gd name="connsiteY11" fmla="*/ 33786 h 1753255"/>
              <a:gd name="connsiteX12" fmla="*/ 7454347 w 8666921"/>
              <a:gd name="connsiteY12" fmla="*/ 23847 h 1753255"/>
              <a:gd name="connsiteX13" fmla="*/ 7126356 w 8666921"/>
              <a:gd name="connsiteY13" fmla="*/ 13907 h 1753255"/>
              <a:gd name="connsiteX14" fmla="*/ 6738730 w 8666921"/>
              <a:gd name="connsiteY14" fmla="*/ 43725 h 1753255"/>
              <a:gd name="connsiteX15" fmla="*/ 6669156 w 8666921"/>
              <a:gd name="connsiteY15" fmla="*/ 53664 h 1753255"/>
              <a:gd name="connsiteX16" fmla="*/ 6569765 w 8666921"/>
              <a:gd name="connsiteY16" fmla="*/ 63603 h 1753255"/>
              <a:gd name="connsiteX17" fmla="*/ 6520069 w 8666921"/>
              <a:gd name="connsiteY17" fmla="*/ 73542 h 1753255"/>
              <a:gd name="connsiteX18" fmla="*/ 6370982 w 8666921"/>
              <a:gd name="connsiteY18" fmla="*/ 83481 h 1753255"/>
              <a:gd name="connsiteX19" fmla="*/ 6311347 w 8666921"/>
              <a:gd name="connsiteY19" fmla="*/ 93420 h 1753255"/>
              <a:gd name="connsiteX20" fmla="*/ 6241774 w 8666921"/>
              <a:gd name="connsiteY20" fmla="*/ 103360 h 1753255"/>
              <a:gd name="connsiteX21" fmla="*/ 6202017 w 8666921"/>
              <a:gd name="connsiteY21" fmla="*/ 113299 h 1753255"/>
              <a:gd name="connsiteX22" fmla="*/ 5993295 w 8666921"/>
              <a:gd name="connsiteY22" fmla="*/ 133177 h 1753255"/>
              <a:gd name="connsiteX23" fmla="*/ 5943600 w 8666921"/>
              <a:gd name="connsiteY23" fmla="*/ 143116 h 1753255"/>
              <a:gd name="connsiteX24" fmla="*/ 5883965 w 8666921"/>
              <a:gd name="connsiteY24" fmla="*/ 153055 h 1753255"/>
              <a:gd name="connsiteX25" fmla="*/ 5784574 w 8666921"/>
              <a:gd name="connsiteY25" fmla="*/ 172934 h 1753255"/>
              <a:gd name="connsiteX26" fmla="*/ 5665304 w 8666921"/>
              <a:gd name="connsiteY26" fmla="*/ 182873 h 1753255"/>
              <a:gd name="connsiteX27" fmla="*/ 5615608 w 8666921"/>
              <a:gd name="connsiteY27" fmla="*/ 192812 h 1753255"/>
              <a:gd name="connsiteX28" fmla="*/ 5546034 w 8666921"/>
              <a:gd name="connsiteY28" fmla="*/ 202751 h 1753255"/>
              <a:gd name="connsiteX29" fmla="*/ 5506278 w 8666921"/>
              <a:gd name="connsiteY29" fmla="*/ 212690 h 1753255"/>
              <a:gd name="connsiteX30" fmla="*/ 5337313 w 8666921"/>
              <a:gd name="connsiteY30" fmla="*/ 232568 h 1753255"/>
              <a:gd name="connsiteX31" fmla="*/ 5247860 w 8666921"/>
              <a:gd name="connsiteY31" fmla="*/ 252447 h 1753255"/>
              <a:gd name="connsiteX32" fmla="*/ 5118652 w 8666921"/>
              <a:gd name="connsiteY32" fmla="*/ 282264 h 1753255"/>
              <a:gd name="connsiteX33" fmla="*/ 5039139 w 8666921"/>
              <a:gd name="connsiteY33" fmla="*/ 292203 h 1753255"/>
              <a:gd name="connsiteX34" fmla="*/ 4999382 w 8666921"/>
              <a:gd name="connsiteY34" fmla="*/ 312081 h 1753255"/>
              <a:gd name="connsiteX35" fmla="*/ 4830417 w 8666921"/>
              <a:gd name="connsiteY35" fmla="*/ 331960 h 1753255"/>
              <a:gd name="connsiteX36" fmla="*/ 4760843 w 8666921"/>
              <a:gd name="connsiteY36" fmla="*/ 351838 h 1753255"/>
              <a:gd name="connsiteX37" fmla="*/ 4721087 w 8666921"/>
              <a:gd name="connsiteY37" fmla="*/ 371716 h 1753255"/>
              <a:gd name="connsiteX38" fmla="*/ 4651513 w 8666921"/>
              <a:gd name="connsiteY38" fmla="*/ 381655 h 1753255"/>
              <a:gd name="connsiteX39" fmla="*/ 4581939 w 8666921"/>
              <a:gd name="connsiteY39" fmla="*/ 401534 h 1753255"/>
              <a:gd name="connsiteX40" fmla="*/ 4502426 w 8666921"/>
              <a:gd name="connsiteY40" fmla="*/ 421412 h 1753255"/>
              <a:gd name="connsiteX41" fmla="*/ 4452730 w 8666921"/>
              <a:gd name="connsiteY41" fmla="*/ 441290 h 1753255"/>
              <a:gd name="connsiteX42" fmla="*/ 4403034 w 8666921"/>
              <a:gd name="connsiteY42" fmla="*/ 451229 h 1753255"/>
              <a:gd name="connsiteX43" fmla="*/ 4363278 w 8666921"/>
              <a:gd name="connsiteY43" fmla="*/ 461168 h 1753255"/>
              <a:gd name="connsiteX44" fmla="*/ 4303643 w 8666921"/>
              <a:gd name="connsiteY44" fmla="*/ 481047 h 1753255"/>
              <a:gd name="connsiteX45" fmla="*/ 4263887 w 8666921"/>
              <a:gd name="connsiteY45" fmla="*/ 490986 h 1753255"/>
              <a:gd name="connsiteX46" fmla="*/ 4234069 w 8666921"/>
              <a:gd name="connsiteY46" fmla="*/ 500925 h 1753255"/>
              <a:gd name="connsiteX47" fmla="*/ 4154556 w 8666921"/>
              <a:gd name="connsiteY47" fmla="*/ 520803 h 1753255"/>
              <a:gd name="connsiteX48" fmla="*/ 4094921 w 8666921"/>
              <a:gd name="connsiteY48" fmla="*/ 540681 h 1753255"/>
              <a:gd name="connsiteX49" fmla="*/ 4025347 w 8666921"/>
              <a:gd name="connsiteY49" fmla="*/ 550620 h 1753255"/>
              <a:gd name="connsiteX50" fmla="*/ 3955774 w 8666921"/>
              <a:gd name="connsiteY50" fmla="*/ 570499 h 1753255"/>
              <a:gd name="connsiteX51" fmla="*/ 3896139 w 8666921"/>
              <a:gd name="connsiteY51" fmla="*/ 580438 h 1753255"/>
              <a:gd name="connsiteX52" fmla="*/ 3836504 w 8666921"/>
              <a:gd name="connsiteY52" fmla="*/ 600316 h 1753255"/>
              <a:gd name="connsiteX53" fmla="*/ 3756991 w 8666921"/>
              <a:gd name="connsiteY53" fmla="*/ 620194 h 1753255"/>
              <a:gd name="connsiteX54" fmla="*/ 3717234 w 8666921"/>
              <a:gd name="connsiteY54" fmla="*/ 630134 h 1753255"/>
              <a:gd name="connsiteX55" fmla="*/ 3578087 w 8666921"/>
              <a:gd name="connsiteY55" fmla="*/ 650012 h 1753255"/>
              <a:gd name="connsiteX56" fmla="*/ 3180521 w 8666921"/>
              <a:gd name="connsiteY56" fmla="*/ 669890 h 1753255"/>
              <a:gd name="connsiteX57" fmla="*/ 2842591 w 8666921"/>
              <a:gd name="connsiteY57" fmla="*/ 699707 h 1753255"/>
              <a:gd name="connsiteX58" fmla="*/ 2613991 w 8666921"/>
              <a:gd name="connsiteY58" fmla="*/ 719586 h 1753255"/>
              <a:gd name="connsiteX59" fmla="*/ 2286000 w 8666921"/>
              <a:gd name="connsiteY59" fmla="*/ 729525 h 1753255"/>
              <a:gd name="connsiteX60" fmla="*/ 2206487 w 8666921"/>
              <a:gd name="connsiteY60" fmla="*/ 739464 h 1753255"/>
              <a:gd name="connsiteX61" fmla="*/ 2117034 w 8666921"/>
              <a:gd name="connsiteY61" fmla="*/ 749403 h 1753255"/>
              <a:gd name="connsiteX62" fmla="*/ 2087217 w 8666921"/>
              <a:gd name="connsiteY62" fmla="*/ 759342 h 1753255"/>
              <a:gd name="connsiteX63" fmla="*/ 1997765 w 8666921"/>
              <a:gd name="connsiteY63" fmla="*/ 779220 h 1753255"/>
              <a:gd name="connsiteX64" fmla="*/ 1967947 w 8666921"/>
              <a:gd name="connsiteY64" fmla="*/ 789160 h 1753255"/>
              <a:gd name="connsiteX65" fmla="*/ 1928191 w 8666921"/>
              <a:gd name="connsiteY65" fmla="*/ 799099 h 1753255"/>
              <a:gd name="connsiteX66" fmla="*/ 1898374 w 8666921"/>
              <a:gd name="connsiteY66" fmla="*/ 809038 h 1753255"/>
              <a:gd name="connsiteX67" fmla="*/ 1808921 w 8666921"/>
              <a:gd name="connsiteY67" fmla="*/ 818977 h 1753255"/>
              <a:gd name="connsiteX68" fmla="*/ 1769165 w 8666921"/>
              <a:gd name="connsiteY68" fmla="*/ 828916 h 1753255"/>
              <a:gd name="connsiteX69" fmla="*/ 1739347 w 8666921"/>
              <a:gd name="connsiteY69" fmla="*/ 838855 h 1753255"/>
              <a:gd name="connsiteX70" fmla="*/ 1659834 w 8666921"/>
              <a:gd name="connsiteY70" fmla="*/ 848794 h 1753255"/>
              <a:gd name="connsiteX71" fmla="*/ 1490869 w 8666921"/>
              <a:gd name="connsiteY71" fmla="*/ 878612 h 1753255"/>
              <a:gd name="connsiteX72" fmla="*/ 1341782 w 8666921"/>
              <a:gd name="connsiteY72" fmla="*/ 888551 h 1753255"/>
              <a:gd name="connsiteX73" fmla="*/ 1192695 w 8666921"/>
              <a:gd name="connsiteY73" fmla="*/ 908429 h 1753255"/>
              <a:gd name="connsiteX74" fmla="*/ 1123121 w 8666921"/>
              <a:gd name="connsiteY74" fmla="*/ 928307 h 1753255"/>
              <a:gd name="connsiteX75" fmla="*/ 1073426 w 8666921"/>
              <a:gd name="connsiteY75" fmla="*/ 938247 h 1753255"/>
              <a:gd name="connsiteX76" fmla="*/ 1013791 w 8666921"/>
              <a:gd name="connsiteY76" fmla="*/ 958125 h 1753255"/>
              <a:gd name="connsiteX77" fmla="*/ 983974 w 8666921"/>
              <a:gd name="connsiteY77" fmla="*/ 968064 h 1753255"/>
              <a:gd name="connsiteX78" fmla="*/ 904460 w 8666921"/>
              <a:gd name="connsiteY78" fmla="*/ 987942 h 1753255"/>
              <a:gd name="connsiteX79" fmla="*/ 824947 w 8666921"/>
              <a:gd name="connsiteY79" fmla="*/ 1027699 h 1753255"/>
              <a:gd name="connsiteX80" fmla="*/ 715617 w 8666921"/>
              <a:gd name="connsiteY80" fmla="*/ 1037638 h 1753255"/>
              <a:gd name="connsiteX81" fmla="*/ 616226 w 8666921"/>
              <a:gd name="connsiteY81" fmla="*/ 1067455 h 1753255"/>
              <a:gd name="connsiteX82" fmla="*/ 586408 w 8666921"/>
              <a:gd name="connsiteY82" fmla="*/ 1077394 h 1753255"/>
              <a:gd name="connsiteX83" fmla="*/ 536713 w 8666921"/>
              <a:gd name="connsiteY83" fmla="*/ 1087334 h 1753255"/>
              <a:gd name="connsiteX84" fmla="*/ 477078 w 8666921"/>
              <a:gd name="connsiteY84" fmla="*/ 1107212 h 1753255"/>
              <a:gd name="connsiteX85" fmla="*/ 397565 w 8666921"/>
              <a:gd name="connsiteY85" fmla="*/ 1127090 h 1753255"/>
              <a:gd name="connsiteX86" fmla="*/ 337930 w 8666921"/>
              <a:gd name="connsiteY86" fmla="*/ 1146968 h 1753255"/>
              <a:gd name="connsiteX87" fmla="*/ 278295 w 8666921"/>
              <a:gd name="connsiteY87" fmla="*/ 1176786 h 1753255"/>
              <a:gd name="connsiteX88" fmla="*/ 248478 w 8666921"/>
              <a:gd name="connsiteY88" fmla="*/ 1196664 h 1753255"/>
              <a:gd name="connsiteX89" fmla="*/ 208721 w 8666921"/>
              <a:gd name="connsiteY89" fmla="*/ 1216542 h 1753255"/>
              <a:gd name="connsiteX90" fmla="*/ 178904 w 8666921"/>
              <a:gd name="connsiteY90" fmla="*/ 1246360 h 1753255"/>
              <a:gd name="connsiteX91" fmla="*/ 159026 w 8666921"/>
              <a:gd name="connsiteY91" fmla="*/ 1276177 h 1753255"/>
              <a:gd name="connsiteX92" fmla="*/ 79513 w 8666921"/>
              <a:gd name="connsiteY92" fmla="*/ 1325873 h 1753255"/>
              <a:gd name="connsiteX93" fmla="*/ 49695 w 8666921"/>
              <a:gd name="connsiteY93" fmla="*/ 1345751 h 1753255"/>
              <a:gd name="connsiteX94" fmla="*/ 0 w 8666921"/>
              <a:gd name="connsiteY94" fmla="*/ 1445142 h 1753255"/>
              <a:gd name="connsiteX95" fmla="*/ 39756 w 8666921"/>
              <a:gd name="connsiteY95" fmla="*/ 1633986 h 1753255"/>
              <a:gd name="connsiteX96" fmla="*/ 69574 w 8666921"/>
              <a:gd name="connsiteY96" fmla="*/ 1653864 h 1753255"/>
              <a:gd name="connsiteX97" fmla="*/ 89452 w 8666921"/>
              <a:gd name="connsiteY97" fmla="*/ 1683681 h 1753255"/>
              <a:gd name="connsiteX98" fmla="*/ 198782 w 8666921"/>
              <a:gd name="connsiteY98" fmla="*/ 1743316 h 1753255"/>
              <a:gd name="connsiteX99" fmla="*/ 238539 w 8666921"/>
              <a:gd name="connsiteY99" fmla="*/ 1753255 h 1753255"/>
              <a:gd name="connsiteX100" fmla="*/ 586408 w 8666921"/>
              <a:gd name="connsiteY100" fmla="*/ 1733377 h 1753255"/>
              <a:gd name="connsiteX101" fmla="*/ 616226 w 8666921"/>
              <a:gd name="connsiteY101" fmla="*/ 1723438 h 1753255"/>
              <a:gd name="connsiteX102" fmla="*/ 665921 w 8666921"/>
              <a:gd name="connsiteY102" fmla="*/ 1713499 h 1753255"/>
              <a:gd name="connsiteX103" fmla="*/ 735495 w 8666921"/>
              <a:gd name="connsiteY103" fmla="*/ 1693620 h 1753255"/>
              <a:gd name="connsiteX104" fmla="*/ 775252 w 8666921"/>
              <a:gd name="connsiteY104" fmla="*/ 1673742 h 1753255"/>
              <a:gd name="connsiteX105" fmla="*/ 815008 w 8666921"/>
              <a:gd name="connsiteY105" fmla="*/ 1663803 h 1753255"/>
              <a:gd name="connsiteX106" fmla="*/ 874643 w 8666921"/>
              <a:gd name="connsiteY106" fmla="*/ 1643925 h 1753255"/>
              <a:gd name="connsiteX107" fmla="*/ 914400 w 8666921"/>
              <a:gd name="connsiteY107" fmla="*/ 1633986 h 1753255"/>
              <a:gd name="connsiteX108" fmla="*/ 944217 w 8666921"/>
              <a:gd name="connsiteY108" fmla="*/ 1624047 h 1753255"/>
              <a:gd name="connsiteX109" fmla="*/ 1033669 w 8666921"/>
              <a:gd name="connsiteY109" fmla="*/ 1614107 h 1753255"/>
              <a:gd name="connsiteX110" fmla="*/ 1073426 w 8666921"/>
              <a:gd name="connsiteY110" fmla="*/ 1604168 h 1753255"/>
              <a:gd name="connsiteX111" fmla="*/ 1262269 w 8666921"/>
              <a:gd name="connsiteY111" fmla="*/ 1584290 h 1753255"/>
              <a:gd name="connsiteX112" fmla="*/ 1302026 w 8666921"/>
              <a:gd name="connsiteY112" fmla="*/ 1574351 h 1753255"/>
              <a:gd name="connsiteX113" fmla="*/ 1490869 w 8666921"/>
              <a:gd name="connsiteY113" fmla="*/ 1554473 h 1753255"/>
              <a:gd name="connsiteX114" fmla="*/ 1570382 w 8666921"/>
              <a:gd name="connsiteY114" fmla="*/ 1544534 h 1753255"/>
              <a:gd name="connsiteX115" fmla="*/ 1610139 w 8666921"/>
              <a:gd name="connsiteY115" fmla="*/ 1534594 h 1753255"/>
              <a:gd name="connsiteX116" fmla="*/ 1639956 w 8666921"/>
              <a:gd name="connsiteY116" fmla="*/ 1524655 h 1753255"/>
              <a:gd name="connsiteX117" fmla="*/ 1808921 w 8666921"/>
              <a:gd name="connsiteY117" fmla="*/ 1494838 h 1753255"/>
              <a:gd name="connsiteX118" fmla="*/ 1918252 w 8666921"/>
              <a:gd name="connsiteY118" fmla="*/ 1474960 h 1753255"/>
              <a:gd name="connsiteX119" fmla="*/ 1967947 w 8666921"/>
              <a:gd name="connsiteY119" fmla="*/ 1465020 h 1753255"/>
              <a:gd name="connsiteX120" fmla="*/ 2087217 w 8666921"/>
              <a:gd name="connsiteY120" fmla="*/ 1455081 h 1753255"/>
              <a:gd name="connsiteX121" fmla="*/ 2146852 w 8666921"/>
              <a:gd name="connsiteY121" fmla="*/ 1445142 h 1753255"/>
              <a:gd name="connsiteX122" fmla="*/ 2335695 w 8666921"/>
              <a:gd name="connsiteY122" fmla="*/ 1435203 h 1753255"/>
              <a:gd name="connsiteX123" fmla="*/ 2435087 w 8666921"/>
              <a:gd name="connsiteY123" fmla="*/ 1425264 h 1753255"/>
              <a:gd name="connsiteX124" fmla="*/ 2554356 w 8666921"/>
              <a:gd name="connsiteY124" fmla="*/ 1415325 h 1753255"/>
              <a:gd name="connsiteX125" fmla="*/ 2713382 w 8666921"/>
              <a:gd name="connsiteY125" fmla="*/ 1395447 h 1753255"/>
              <a:gd name="connsiteX126" fmla="*/ 2872408 w 8666921"/>
              <a:gd name="connsiteY126" fmla="*/ 1385507 h 1753255"/>
              <a:gd name="connsiteX127" fmla="*/ 3091069 w 8666921"/>
              <a:gd name="connsiteY127" fmla="*/ 1365629 h 1753255"/>
              <a:gd name="connsiteX128" fmla="*/ 3657600 w 8666921"/>
              <a:gd name="connsiteY128" fmla="*/ 1345751 h 1753255"/>
              <a:gd name="connsiteX129" fmla="*/ 4035287 w 8666921"/>
              <a:gd name="connsiteY129" fmla="*/ 1315934 h 1753255"/>
              <a:gd name="connsiteX130" fmla="*/ 4154556 w 8666921"/>
              <a:gd name="connsiteY130" fmla="*/ 1305994 h 1753255"/>
              <a:gd name="connsiteX131" fmla="*/ 4353339 w 8666921"/>
              <a:gd name="connsiteY131" fmla="*/ 1286116 h 1753255"/>
              <a:gd name="connsiteX132" fmla="*/ 4472608 w 8666921"/>
              <a:gd name="connsiteY132" fmla="*/ 1266238 h 1753255"/>
              <a:gd name="connsiteX133" fmla="*/ 4601817 w 8666921"/>
              <a:gd name="connsiteY133" fmla="*/ 1236420 h 1753255"/>
              <a:gd name="connsiteX134" fmla="*/ 4651513 w 8666921"/>
              <a:gd name="connsiteY134" fmla="*/ 1226481 h 1753255"/>
              <a:gd name="connsiteX135" fmla="*/ 4681330 w 8666921"/>
              <a:gd name="connsiteY135" fmla="*/ 1206603 h 1753255"/>
              <a:gd name="connsiteX136" fmla="*/ 4770782 w 8666921"/>
              <a:gd name="connsiteY136" fmla="*/ 1186725 h 1753255"/>
              <a:gd name="connsiteX137" fmla="*/ 4800600 w 8666921"/>
              <a:gd name="connsiteY137" fmla="*/ 1166847 h 1753255"/>
              <a:gd name="connsiteX138" fmla="*/ 4890052 w 8666921"/>
              <a:gd name="connsiteY138" fmla="*/ 1137029 h 1753255"/>
              <a:gd name="connsiteX139" fmla="*/ 4919869 w 8666921"/>
              <a:gd name="connsiteY139" fmla="*/ 1127090 h 1753255"/>
              <a:gd name="connsiteX140" fmla="*/ 4949687 w 8666921"/>
              <a:gd name="connsiteY140" fmla="*/ 1117151 h 1753255"/>
              <a:gd name="connsiteX141" fmla="*/ 5039139 w 8666921"/>
              <a:gd name="connsiteY141" fmla="*/ 1077394 h 1753255"/>
              <a:gd name="connsiteX142" fmla="*/ 5068956 w 8666921"/>
              <a:gd name="connsiteY142" fmla="*/ 1067455 h 1753255"/>
              <a:gd name="connsiteX143" fmla="*/ 5098774 w 8666921"/>
              <a:gd name="connsiteY143" fmla="*/ 1047577 h 1753255"/>
              <a:gd name="connsiteX144" fmla="*/ 5168347 w 8666921"/>
              <a:gd name="connsiteY144" fmla="*/ 1027699 h 1753255"/>
              <a:gd name="connsiteX145" fmla="*/ 5198165 w 8666921"/>
              <a:gd name="connsiteY145" fmla="*/ 1017760 h 1753255"/>
              <a:gd name="connsiteX146" fmla="*/ 5237921 w 8666921"/>
              <a:gd name="connsiteY146" fmla="*/ 1007820 h 1753255"/>
              <a:gd name="connsiteX147" fmla="*/ 5267739 w 8666921"/>
              <a:gd name="connsiteY147" fmla="*/ 997881 h 1753255"/>
              <a:gd name="connsiteX148" fmla="*/ 5307495 w 8666921"/>
              <a:gd name="connsiteY148" fmla="*/ 987942 h 1753255"/>
              <a:gd name="connsiteX149" fmla="*/ 5337313 w 8666921"/>
              <a:gd name="connsiteY149" fmla="*/ 978003 h 1753255"/>
              <a:gd name="connsiteX150" fmla="*/ 5387008 w 8666921"/>
              <a:gd name="connsiteY150" fmla="*/ 968064 h 1753255"/>
              <a:gd name="connsiteX151" fmla="*/ 5436704 w 8666921"/>
              <a:gd name="connsiteY151" fmla="*/ 948186 h 1753255"/>
              <a:gd name="connsiteX152" fmla="*/ 5536095 w 8666921"/>
              <a:gd name="connsiteY152" fmla="*/ 928307 h 1753255"/>
              <a:gd name="connsiteX153" fmla="*/ 5575852 w 8666921"/>
              <a:gd name="connsiteY153" fmla="*/ 908429 h 1753255"/>
              <a:gd name="connsiteX154" fmla="*/ 5645426 w 8666921"/>
              <a:gd name="connsiteY154" fmla="*/ 888551 h 1753255"/>
              <a:gd name="connsiteX155" fmla="*/ 5705060 w 8666921"/>
              <a:gd name="connsiteY155" fmla="*/ 868673 h 1753255"/>
              <a:gd name="connsiteX156" fmla="*/ 5734878 w 8666921"/>
              <a:gd name="connsiteY156" fmla="*/ 858734 h 1753255"/>
              <a:gd name="connsiteX157" fmla="*/ 5824330 w 8666921"/>
              <a:gd name="connsiteY157" fmla="*/ 828916 h 1753255"/>
              <a:gd name="connsiteX158" fmla="*/ 5893904 w 8666921"/>
              <a:gd name="connsiteY158" fmla="*/ 799099 h 1753255"/>
              <a:gd name="connsiteX159" fmla="*/ 6052930 w 8666921"/>
              <a:gd name="connsiteY159" fmla="*/ 769281 h 1753255"/>
              <a:gd name="connsiteX160" fmla="*/ 6112565 w 8666921"/>
              <a:gd name="connsiteY160" fmla="*/ 749403 h 1753255"/>
              <a:gd name="connsiteX161" fmla="*/ 6142382 w 8666921"/>
              <a:gd name="connsiteY161" fmla="*/ 739464 h 1753255"/>
              <a:gd name="connsiteX162" fmla="*/ 6331226 w 8666921"/>
              <a:gd name="connsiteY162" fmla="*/ 719586 h 1753255"/>
              <a:gd name="connsiteX163" fmla="*/ 6669156 w 8666921"/>
              <a:gd name="connsiteY163" fmla="*/ 729525 h 1753255"/>
              <a:gd name="connsiteX164" fmla="*/ 6738730 w 8666921"/>
              <a:gd name="connsiteY164" fmla="*/ 739464 h 1753255"/>
              <a:gd name="connsiteX165" fmla="*/ 6818243 w 8666921"/>
              <a:gd name="connsiteY165" fmla="*/ 749403 h 1753255"/>
              <a:gd name="connsiteX166" fmla="*/ 6877878 w 8666921"/>
              <a:gd name="connsiteY166" fmla="*/ 759342 h 1753255"/>
              <a:gd name="connsiteX167" fmla="*/ 7036904 w 8666921"/>
              <a:gd name="connsiteY167" fmla="*/ 769281 h 1753255"/>
              <a:gd name="connsiteX168" fmla="*/ 7235687 w 8666921"/>
              <a:gd name="connsiteY168" fmla="*/ 789160 h 1753255"/>
              <a:gd name="connsiteX169" fmla="*/ 7712765 w 8666921"/>
              <a:gd name="connsiteY169" fmla="*/ 799099 h 1753255"/>
              <a:gd name="connsiteX170" fmla="*/ 7891669 w 8666921"/>
              <a:gd name="connsiteY170" fmla="*/ 789160 h 1753255"/>
              <a:gd name="connsiteX171" fmla="*/ 7941365 w 8666921"/>
              <a:gd name="connsiteY171" fmla="*/ 779220 h 1753255"/>
              <a:gd name="connsiteX172" fmla="*/ 8070574 w 8666921"/>
              <a:gd name="connsiteY172" fmla="*/ 769281 h 1753255"/>
              <a:gd name="connsiteX173" fmla="*/ 8160026 w 8666921"/>
              <a:gd name="connsiteY173" fmla="*/ 749403 h 1753255"/>
              <a:gd name="connsiteX174" fmla="*/ 8239539 w 8666921"/>
              <a:gd name="connsiteY174" fmla="*/ 729525 h 1753255"/>
              <a:gd name="connsiteX175" fmla="*/ 8348869 w 8666921"/>
              <a:gd name="connsiteY175" fmla="*/ 719586 h 1753255"/>
              <a:gd name="connsiteX176" fmla="*/ 8388626 w 8666921"/>
              <a:gd name="connsiteY176" fmla="*/ 709647 h 1753255"/>
              <a:gd name="connsiteX177" fmla="*/ 8527774 w 8666921"/>
              <a:gd name="connsiteY177" fmla="*/ 689768 h 1753255"/>
              <a:gd name="connsiteX178" fmla="*/ 8597347 w 8666921"/>
              <a:gd name="connsiteY178" fmla="*/ 650012 h 1753255"/>
              <a:gd name="connsiteX179" fmla="*/ 8627165 w 8666921"/>
              <a:gd name="connsiteY179" fmla="*/ 640073 h 1753255"/>
              <a:gd name="connsiteX180" fmla="*/ 8647043 w 8666921"/>
              <a:gd name="connsiteY180" fmla="*/ 610255 h 1753255"/>
              <a:gd name="connsiteX181" fmla="*/ 8666921 w 8666921"/>
              <a:gd name="connsiteY181" fmla="*/ 550620 h 1753255"/>
              <a:gd name="connsiteX182" fmla="*/ 8656982 w 8666921"/>
              <a:gd name="connsiteY182" fmla="*/ 421412 h 1753255"/>
              <a:gd name="connsiteX183" fmla="*/ 8617226 w 8666921"/>
              <a:gd name="connsiteY183" fmla="*/ 361777 h 1753255"/>
              <a:gd name="connsiteX184" fmla="*/ 8577469 w 8666921"/>
              <a:gd name="connsiteY184" fmla="*/ 322020 h 1753255"/>
              <a:gd name="connsiteX185" fmla="*/ 8517834 w 8666921"/>
              <a:gd name="connsiteY185" fmla="*/ 302142 h 1753255"/>
              <a:gd name="connsiteX186" fmla="*/ 8448260 w 8666921"/>
              <a:gd name="connsiteY186" fmla="*/ 282264 h 1753255"/>
              <a:gd name="connsiteX187" fmla="*/ 8378687 w 8666921"/>
              <a:gd name="connsiteY187" fmla="*/ 252447 h 1753255"/>
              <a:gd name="connsiteX188" fmla="*/ 8348869 w 8666921"/>
              <a:gd name="connsiteY188" fmla="*/ 232568 h 1753255"/>
              <a:gd name="connsiteX189" fmla="*/ 8229600 w 8666921"/>
              <a:gd name="connsiteY189" fmla="*/ 212690 h 1753255"/>
              <a:gd name="connsiteX190" fmla="*/ 8199782 w 8666921"/>
              <a:gd name="connsiteY190" fmla="*/ 202751 h 1753255"/>
              <a:gd name="connsiteX191" fmla="*/ 8120269 w 8666921"/>
              <a:gd name="connsiteY191" fmla="*/ 182873 h 1753255"/>
              <a:gd name="connsiteX192" fmla="*/ 8090452 w 8666921"/>
              <a:gd name="connsiteY192" fmla="*/ 172934 h 1753255"/>
              <a:gd name="connsiteX193" fmla="*/ 8001000 w 8666921"/>
              <a:gd name="connsiteY193" fmla="*/ 162994 h 1753255"/>
              <a:gd name="connsiteX194" fmla="*/ 7861852 w 8666921"/>
              <a:gd name="connsiteY194" fmla="*/ 133177 h 1753255"/>
              <a:gd name="connsiteX195" fmla="*/ 7812156 w 8666921"/>
              <a:gd name="connsiteY195" fmla="*/ 123238 h 1753255"/>
              <a:gd name="connsiteX196" fmla="*/ 7742582 w 8666921"/>
              <a:gd name="connsiteY196" fmla="*/ 113299 h 1753255"/>
              <a:gd name="connsiteX197" fmla="*/ 7702826 w 8666921"/>
              <a:gd name="connsiteY197" fmla="*/ 103360 h 1753255"/>
              <a:gd name="connsiteX198" fmla="*/ 7603434 w 8666921"/>
              <a:gd name="connsiteY198" fmla="*/ 93420 h 1753255"/>
              <a:gd name="connsiteX199" fmla="*/ 7523921 w 8666921"/>
              <a:gd name="connsiteY199" fmla="*/ 53664 h 1753255"/>
              <a:gd name="connsiteX200" fmla="*/ 7484165 w 8666921"/>
              <a:gd name="connsiteY200" fmla="*/ 13907 h 175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8666921" h="1753255">
                <a:moveTo>
                  <a:pt x="8140147" y="212690"/>
                </a:moveTo>
                <a:lnTo>
                  <a:pt x="8090452" y="202751"/>
                </a:lnTo>
                <a:cubicBezTo>
                  <a:pt x="8070625" y="199146"/>
                  <a:pt x="8050490" y="197184"/>
                  <a:pt x="8030817" y="192812"/>
                </a:cubicBezTo>
                <a:cubicBezTo>
                  <a:pt x="8020590" y="190539"/>
                  <a:pt x="8011227" y="185146"/>
                  <a:pt x="8001000" y="182873"/>
                </a:cubicBezTo>
                <a:cubicBezTo>
                  <a:pt x="7981327" y="178501"/>
                  <a:pt x="7961243" y="176247"/>
                  <a:pt x="7941365" y="172934"/>
                </a:cubicBezTo>
                <a:cubicBezTo>
                  <a:pt x="7871176" y="149536"/>
                  <a:pt x="7954992" y="176340"/>
                  <a:pt x="7822095" y="143116"/>
                </a:cubicBezTo>
                <a:cubicBezTo>
                  <a:pt x="7811931" y="140575"/>
                  <a:pt x="7802352" y="136055"/>
                  <a:pt x="7792278" y="133177"/>
                </a:cubicBezTo>
                <a:cubicBezTo>
                  <a:pt x="7704917" y="108217"/>
                  <a:pt x="7794194" y="137129"/>
                  <a:pt x="7722704" y="113299"/>
                </a:cubicBezTo>
                <a:cubicBezTo>
                  <a:pt x="7652781" y="66681"/>
                  <a:pt x="7741441" y="120324"/>
                  <a:pt x="7643191" y="83481"/>
                </a:cubicBezTo>
                <a:cubicBezTo>
                  <a:pt x="7632006" y="79287"/>
                  <a:pt x="7624058" y="68945"/>
                  <a:pt x="7613374" y="63603"/>
                </a:cubicBezTo>
                <a:cubicBezTo>
                  <a:pt x="7604003" y="58918"/>
                  <a:pt x="7593186" y="57791"/>
                  <a:pt x="7583556" y="53664"/>
                </a:cubicBezTo>
                <a:cubicBezTo>
                  <a:pt x="7569938" y="47828"/>
                  <a:pt x="7558237" y="37118"/>
                  <a:pt x="7543800" y="33786"/>
                </a:cubicBezTo>
                <a:cubicBezTo>
                  <a:pt x="7514567" y="27040"/>
                  <a:pt x="7484165" y="27160"/>
                  <a:pt x="7454347" y="23847"/>
                </a:cubicBezTo>
                <a:cubicBezTo>
                  <a:pt x="7292741" y="-12067"/>
                  <a:pt x="7380998" y="-507"/>
                  <a:pt x="7126356" y="13907"/>
                </a:cubicBezTo>
                <a:cubicBezTo>
                  <a:pt x="7033254" y="19177"/>
                  <a:pt x="6855003" y="30046"/>
                  <a:pt x="6738730" y="43725"/>
                </a:cubicBezTo>
                <a:cubicBezTo>
                  <a:pt x="6715464" y="46462"/>
                  <a:pt x="6692422" y="50927"/>
                  <a:pt x="6669156" y="53664"/>
                </a:cubicBezTo>
                <a:cubicBezTo>
                  <a:pt x="6636088" y="57554"/>
                  <a:pt x="6602769" y="59203"/>
                  <a:pt x="6569765" y="63603"/>
                </a:cubicBezTo>
                <a:cubicBezTo>
                  <a:pt x="6553020" y="65836"/>
                  <a:pt x="6536879" y="71861"/>
                  <a:pt x="6520069" y="73542"/>
                </a:cubicBezTo>
                <a:cubicBezTo>
                  <a:pt x="6470510" y="78498"/>
                  <a:pt x="6420678" y="80168"/>
                  <a:pt x="6370982" y="83481"/>
                </a:cubicBezTo>
                <a:lnTo>
                  <a:pt x="6311347" y="93420"/>
                </a:lnTo>
                <a:cubicBezTo>
                  <a:pt x="6288193" y="96982"/>
                  <a:pt x="6264823" y="99169"/>
                  <a:pt x="6241774" y="103360"/>
                </a:cubicBezTo>
                <a:cubicBezTo>
                  <a:pt x="6228334" y="105804"/>
                  <a:pt x="6215594" y="111791"/>
                  <a:pt x="6202017" y="113299"/>
                </a:cubicBezTo>
                <a:cubicBezTo>
                  <a:pt x="6021771" y="133326"/>
                  <a:pt x="6117835" y="112420"/>
                  <a:pt x="5993295" y="133177"/>
                </a:cubicBezTo>
                <a:cubicBezTo>
                  <a:pt x="5976632" y="135954"/>
                  <a:pt x="5960221" y="140094"/>
                  <a:pt x="5943600" y="143116"/>
                </a:cubicBezTo>
                <a:cubicBezTo>
                  <a:pt x="5923773" y="146721"/>
                  <a:pt x="5903772" y="149341"/>
                  <a:pt x="5883965" y="153055"/>
                </a:cubicBezTo>
                <a:cubicBezTo>
                  <a:pt x="5850757" y="159282"/>
                  <a:pt x="5818244" y="170128"/>
                  <a:pt x="5784574" y="172934"/>
                </a:cubicBezTo>
                <a:lnTo>
                  <a:pt x="5665304" y="182873"/>
                </a:lnTo>
                <a:cubicBezTo>
                  <a:pt x="5648739" y="186186"/>
                  <a:pt x="5632272" y="190035"/>
                  <a:pt x="5615608" y="192812"/>
                </a:cubicBezTo>
                <a:cubicBezTo>
                  <a:pt x="5592500" y="196663"/>
                  <a:pt x="5569083" y="198560"/>
                  <a:pt x="5546034" y="202751"/>
                </a:cubicBezTo>
                <a:cubicBezTo>
                  <a:pt x="5532594" y="205195"/>
                  <a:pt x="5519752" y="210444"/>
                  <a:pt x="5506278" y="212690"/>
                </a:cubicBezTo>
                <a:cubicBezTo>
                  <a:pt x="5478958" y="217243"/>
                  <a:pt x="5361254" y="229908"/>
                  <a:pt x="5337313" y="232568"/>
                </a:cubicBezTo>
                <a:cubicBezTo>
                  <a:pt x="5273827" y="253729"/>
                  <a:pt x="5345815" y="231456"/>
                  <a:pt x="5247860" y="252447"/>
                </a:cubicBezTo>
                <a:cubicBezTo>
                  <a:pt x="5189756" y="264898"/>
                  <a:pt x="5171764" y="274093"/>
                  <a:pt x="5118652" y="282264"/>
                </a:cubicBezTo>
                <a:cubicBezTo>
                  <a:pt x="5092252" y="286326"/>
                  <a:pt x="5065643" y="288890"/>
                  <a:pt x="5039139" y="292203"/>
                </a:cubicBezTo>
                <a:cubicBezTo>
                  <a:pt x="5025887" y="298829"/>
                  <a:pt x="5013255" y="306879"/>
                  <a:pt x="4999382" y="312081"/>
                </a:cubicBezTo>
                <a:cubicBezTo>
                  <a:pt x="4951965" y="329862"/>
                  <a:pt x="4864949" y="329303"/>
                  <a:pt x="4830417" y="331960"/>
                </a:cubicBezTo>
                <a:cubicBezTo>
                  <a:pt x="4810242" y="337004"/>
                  <a:pt x="4780806" y="343282"/>
                  <a:pt x="4760843" y="351838"/>
                </a:cubicBezTo>
                <a:cubicBezTo>
                  <a:pt x="4747225" y="357674"/>
                  <a:pt x="4735381" y="367818"/>
                  <a:pt x="4721087" y="371716"/>
                </a:cubicBezTo>
                <a:cubicBezTo>
                  <a:pt x="4698486" y="377880"/>
                  <a:pt x="4674562" y="377464"/>
                  <a:pt x="4651513" y="381655"/>
                </a:cubicBezTo>
                <a:cubicBezTo>
                  <a:pt x="4601832" y="390688"/>
                  <a:pt x="4624531" y="389918"/>
                  <a:pt x="4581939" y="401534"/>
                </a:cubicBezTo>
                <a:cubicBezTo>
                  <a:pt x="4555582" y="408723"/>
                  <a:pt x="4527792" y="411266"/>
                  <a:pt x="4502426" y="421412"/>
                </a:cubicBezTo>
                <a:cubicBezTo>
                  <a:pt x="4485861" y="428038"/>
                  <a:pt x="4469819" y="436163"/>
                  <a:pt x="4452730" y="441290"/>
                </a:cubicBezTo>
                <a:cubicBezTo>
                  <a:pt x="4436549" y="446144"/>
                  <a:pt x="4419525" y="447564"/>
                  <a:pt x="4403034" y="451229"/>
                </a:cubicBezTo>
                <a:cubicBezTo>
                  <a:pt x="4389699" y="454192"/>
                  <a:pt x="4376362" y="457243"/>
                  <a:pt x="4363278" y="461168"/>
                </a:cubicBezTo>
                <a:cubicBezTo>
                  <a:pt x="4343208" y="467189"/>
                  <a:pt x="4323971" y="475965"/>
                  <a:pt x="4303643" y="481047"/>
                </a:cubicBezTo>
                <a:cubicBezTo>
                  <a:pt x="4290391" y="484360"/>
                  <a:pt x="4277021" y="487233"/>
                  <a:pt x="4263887" y="490986"/>
                </a:cubicBezTo>
                <a:cubicBezTo>
                  <a:pt x="4253813" y="493864"/>
                  <a:pt x="4244177" y="498168"/>
                  <a:pt x="4234069" y="500925"/>
                </a:cubicBezTo>
                <a:cubicBezTo>
                  <a:pt x="4207712" y="508113"/>
                  <a:pt x="4180474" y="512164"/>
                  <a:pt x="4154556" y="520803"/>
                </a:cubicBezTo>
                <a:cubicBezTo>
                  <a:pt x="4134678" y="527429"/>
                  <a:pt x="4115664" y="537718"/>
                  <a:pt x="4094921" y="540681"/>
                </a:cubicBezTo>
                <a:cubicBezTo>
                  <a:pt x="4071730" y="543994"/>
                  <a:pt x="4048396" y="546429"/>
                  <a:pt x="4025347" y="550620"/>
                </a:cubicBezTo>
                <a:cubicBezTo>
                  <a:pt x="3906291" y="572267"/>
                  <a:pt x="4051574" y="549210"/>
                  <a:pt x="3955774" y="570499"/>
                </a:cubicBezTo>
                <a:cubicBezTo>
                  <a:pt x="3936101" y="574871"/>
                  <a:pt x="3915690" y="575550"/>
                  <a:pt x="3896139" y="580438"/>
                </a:cubicBezTo>
                <a:cubicBezTo>
                  <a:pt x="3875811" y="585520"/>
                  <a:pt x="3856832" y="595234"/>
                  <a:pt x="3836504" y="600316"/>
                </a:cubicBezTo>
                <a:lnTo>
                  <a:pt x="3756991" y="620194"/>
                </a:lnTo>
                <a:cubicBezTo>
                  <a:pt x="3743739" y="623507"/>
                  <a:pt x="3730757" y="628202"/>
                  <a:pt x="3717234" y="630134"/>
                </a:cubicBezTo>
                <a:cubicBezTo>
                  <a:pt x="3670852" y="636760"/>
                  <a:pt x="3624708" y="645350"/>
                  <a:pt x="3578087" y="650012"/>
                </a:cubicBezTo>
                <a:cubicBezTo>
                  <a:pt x="3492926" y="658528"/>
                  <a:pt x="3242436" y="667310"/>
                  <a:pt x="3180521" y="669890"/>
                </a:cubicBezTo>
                <a:cubicBezTo>
                  <a:pt x="2809670" y="711095"/>
                  <a:pt x="3184683" y="672339"/>
                  <a:pt x="2842591" y="699707"/>
                </a:cubicBezTo>
                <a:cubicBezTo>
                  <a:pt x="2678297" y="712851"/>
                  <a:pt x="2827433" y="710503"/>
                  <a:pt x="2613991" y="719586"/>
                </a:cubicBezTo>
                <a:cubicBezTo>
                  <a:pt x="2504709" y="724236"/>
                  <a:pt x="2395330" y="726212"/>
                  <a:pt x="2286000" y="729525"/>
                </a:cubicBezTo>
                <a:lnTo>
                  <a:pt x="2206487" y="739464"/>
                </a:lnTo>
                <a:cubicBezTo>
                  <a:pt x="2176691" y="742969"/>
                  <a:pt x="2146627" y="744471"/>
                  <a:pt x="2117034" y="749403"/>
                </a:cubicBezTo>
                <a:cubicBezTo>
                  <a:pt x="2106700" y="751125"/>
                  <a:pt x="2097381" y="756801"/>
                  <a:pt x="2087217" y="759342"/>
                </a:cubicBezTo>
                <a:cubicBezTo>
                  <a:pt x="2005261" y="779831"/>
                  <a:pt x="2069165" y="758819"/>
                  <a:pt x="1997765" y="779220"/>
                </a:cubicBezTo>
                <a:cubicBezTo>
                  <a:pt x="1987691" y="782098"/>
                  <a:pt x="1978021" y="786282"/>
                  <a:pt x="1967947" y="789160"/>
                </a:cubicBezTo>
                <a:cubicBezTo>
                  <a:pt x="1954813" y="792913"/>
                  <a:pt x="1941325" y="795346"/>
                  <a:pt x="1928191" y="799099"/>
                </a:cubicBezTo>
                <a:cubicBezTo>
                  <a:pt x="1918117" y="801977"/>
                  <a:pt x="1908708" y="807316"/>
                  <a:pt x="1898374" y="809038"/>
                </a:cubicBezTo>
                <a:cubicBezTo>
                  <a:pt x="1868781" y="813970"/>
                  <a:pt x="1838739" y="815664"/>
                  <a:pt x="1808921" y="818977"/>
                </a:cubicBezTo>
                <a:cubicBezTo>
                  <a:pt x="1795669" y="822290"/>
                  <a:pt x="1782299" y="825163"/>
                  <a:pt x="1769165" y="828916"/>
                </a:cubicBezTo>
                <a:cubicBezTo>
                  <a:pt x="1759091" y="831794"/>
                  <a:pt x="1749655" y="836981"/>
                  <a:pt x="1739347" y="838855"/>
                </a:cubicBezTo>
                <a:cubicBezTo>
                  <a:pt x="1713067" y="843633"/>
                  <a:pt x="1686234" y="844732"/>
                  <a:pt x="1659834" y="848794"/>
                </a:cubicBezTo>
                <a:cubicBezTo>
                  <a:pt x="1588720" y="859735"/>
                  <a:pt x="1583610" y="872429"/>
                  <a:pt x="1490869" y="878612"/>
                </a:cubicBezTo>
                <a:lnTo>
                  <a:pt x="1341782" y="888551"/>
                </a:lnTo>
                <a:cubicBezTo>
                  <a:pt x="1215222" y="913863"/>
                  <a:pt x="1396044" y="879380"/>
                  <a:pt x="1192695" y="908429"/>
                </a:cubicBezTo>
                <a:cubicBezTo>
                  <a:pt x="1149327" y="914624"/>
                  <a:pt x="1160872" y="918869"/>
                  <a:pt x="1123121" y="928307"/>
                </a:cubicBezTo>
                <a:cubicBezTo>
                  <a:pt x="1106732" y="932404"/>
                  <a:pt x="1089724" y="933802"/>
                  <a:pt x="1073426" y="938247"/>
                </a:cubicBezTo>
                <a:cubicBezTo>
                  <a:pt x="1053211" y="943760"/>
                  <a:pt x="1033669" y="951499"/>
                  <a:pt x="1013791" y="958125"/>
                </a:cubicBezTo>
                <a:cubicBezTo>
                  <a:pt x="1003852" y="961438"/>
                  <a:pt x="994247" y="966009"/>
                  <a:pt x="983974" y="968064"/>
                </a:cubicBezTo>
                <a:cubicBezTo>
                  <a:pt x="924005" y="980058"/>
                  <a:pt x="950305" y="972661"/>
                  <a:pt x="904460" y="987942"/>
                </a:cubicBezTo>
                <a:cubicBezTo>
                  <a:pt x="877847" y="1005684"/>
                  <a:pt x="858775" y="1021356"/>
                  <a:pt x="824947" y="1027699"/>
                </a:cubicBezTo>
                <a:cubicBezTo>
                  <a:pt x="788980" y="1034443"/>
                  <a:pt x="752060" y="1034325"/>
                  <a:pt x="715617" y="1037638"/>
                </a:cubicBezTo>
                <a:cubicBezTo>
                  <a:pt x="573904" y="1084875"/>
                  <a:pt x="721369" y="1037415"/>
                  <a:pt x="616226" y="1067455"/>
                </a:cubicBezTo>
                <a:cubicBezTo>
                  <a:pt x="606152" y="1070333"/>
                  <a:pt x="596572" y="1074853"/>
                  <a:pt x="586408" y="1077394"/>
                </a:cubicBezTo>
                <a:cubicBezTo>
                  <a:pt x="570019" y="1081491"/>
                  <a:pt x="553011" y="1082889"/>
                  <a:pt x="536713" y="1087334"/>
                </a:cubicBezTo>
                <a:cubicBezTo>
                  <a:pt x="516498" y="1092847"/>
                  <a:pt x="497406" y="1102130"/>
                  <a:pt x="477078" y="1107212"/>
                </a:cubicBezTo>
                <a:cubicBezTo>
                  <a:pt x="450574" y="1113838"/>
                  <a:pt x="423483" y="1118451"/>
                  <a:pt x="397565" y="1127090"/>
                </a:cubicBezTo>
                <a:lnTo>
                  <a:pt x="337930" y="1146968"/>
                </a:lnTo>
                <a:cubicBezTo>
                  <a:pt x="252489" y="1203932"/>
                  <a:pt x="360586" y="1135641"/>
                  <a:pt x="278295" y="1176786"/>
                </a:cubicBezTo>
                <a:cubicBezTo>
                  <a:pt x="267611" y="1182128"/>
                  <a:pt x="258849" y="1190738"/>
                  <a:pt x="248478" y="1196664"/>
                </a:cubicBezTo>
                <a:cubicBezTo>
                  <a:pt x="235614" y="1204015"/>
                  <a:pt x="221973" y="1209916"/>
                  <a:pt x="208721" y="1216542"/>
                </a:cubicBezTo>
                <a:cubicBezTo>
                  <a:pt x="198782" y="1226481"/>
                  <a:pt x="187902" y="1235562"/>
                  <a:pt x="178904" y="1246360"/>
                </a:cubicBezTo>
                <a:cubicBezTo>
                  <a:pt x="171257" y="1255537"/>
                  <a:pt x="168354" y="1268715"/>
                  <a:pt x="159026" y="1276177"/>
                </a:cubicBezTo>
                <a:cubicBezTo>
                  <a:pt x="134620" y="1295702"/>
                  <a:pt x="105519" y="1308536"/>
                  <a:pt x="79513" y="1325873"/>
                </a:cubicBezTo>
                <a:lnTo>
                  <a:pt x="49695" y="1345751"/>
                </a:lnTo>
                <a:cubicBezTo>
                  <a:pt x="2362" y="1416752"/>
                  <a:pt x="15733" y="1382209"/>
                  <a:pt x="0" y="1445142"/>
                </a:cubicBezTo>
                <a:cubicBezTo>
                  <a:pt x="5543" y="1489487"/>
                  <a:pt x="-6217" y="1588013"/>
                  <a:pt x="39756" y="1633986"/>
                </a:cubicBezTo>
                <a:cubicBezTo>
                  <a:pt x="48203" y="1642433"/>
                  <a:pt x="59635" y="1647238"/>
                  <a:pt x="69574" y="1653864"/>
                </a:cubicBezTo>
                <a:cubicBezTo>
                  <a:pt x="76200" y="1663803"/>
                  <a:pt x="80462" y="1675815"/>
                  <a:pt x="89452" y="1683681"/>
                </a:cubicBezTo>
                <a:cubicBezTo>
                  <a:pt x="123440" y="1713420"/>
                  <a:pt x="157143" y="1729437"/>
                  <a:pt x="198782" y="1743316"/>
                </a:cubicBezTo>
                <a:cubicBezTo>
                  <a:pt x="211741" y="1747636"/>
                  <a:pt x="225287" y="1749942"/>
                  <a:pt x="238539" y="1753255"/>
                </a:cubicBezTo>
                <a:cubicBezTo>
                  <a:pt x="354495" y="1746629"/>
                  <a:pt x="470623" y="1742518"/>
                  <a:pt x="586408" y="1733377"/>
                </a:cubicBezTo>
                <a:cubicBezTo>
                  <a:pt x="596852" y="1732552"/>
                  <a:pt x="606062" y="1725979"/>
                  <a:pt x="616226" y="1723438"/>
                </a:cubicBezTo>
                <a:cubicBezTo>
                  <a:pt x="632615" y="1719341"/>
                  <a:pt x="649430" y="1717164"/>
                  <a:pt x="665921" y="1713499"/>
                </a:cubicBezTo>
                <a:cubicBezTo>
                  <a:pt x="683389" y="1709617"/>
                  <a:pt x="717609" y="1701286"/>
                  <a:pt x="735495" y="1693620"/>
                </a:cubicBezTo>
                <a:cubicBezTo>
                  <a:pt x="749113" y="1687783"/>
                  <a:pt x="761379" y="1678944"/>
                  <a:pt x="775252" y="1673742"/>
                </a:cubicBezTo>
                <a:cubicBezTo>
                  <a:pt x="788042" y="1668946"/>
                  <a:pt x="801924" y="1667728"/>
                  <a:pt x="815008" y="1663803"/>
                </a:cubicBezTo>
                <a:cubicBezTo>
                  <a:pt x="835078" y="1657782"/>
                  <a:pt x="854315" y="1649007"/>
                  <a:pt x="874643" y="1643925"/>
                </a:cubicBezTo>
                <a:cubicBezTo>
                  <a:pt x="887895" y="1640612"/>
                  <a:pt x="901265" y="1637739"/>
                  <a:pt x="914400" y="1633986"/>
                </a:cubicBezTo>
                <a:cubicBezTo>
                  <a:pt x="924474" y="1631108"/>
                  <a:pt x="933883" y="1625769"/>
                  <a:pt x="944217" y="1624047"/>
                </a:cubicBezTo>
                <a:cubicBezTo>
                  <a:pt x="973810" y="1619115"/>
                  <a:pt x="1003852" y="1617420"/>
                  <a:pt x="1033669" y="1614107"/>
                </a:cubicBezTo>
                <a:cubicBezTo>
                  <a:pt x="1046921" y="1610794"/>
                  <a:pt x="1059952" y="1606414"/>
                  <a:pt x="1073426" y="1604168"/>
                </a:cubicBezTo>
                <a:cubicBezTo>
                  <a:pt x="1125547" y="1595481"/>
                  <a:pt x="1213611" y="1588713"/>
                  <a:pt x="1262269" y="1584290"/>
                </a:cubicBezTo>
                <a:cubicBezTo>
                  <a:pt x="1275521" y="1580977"/>
                  <a:pt x="1288586" y="1576795"/>
                  <a:pt x="1302026" y="1574351"/>
                </a:cubicBezTo>
                <a:cubicBezTo>
                  <a:pt x="1376216" y="1560862"/>
                  <a:pt x="1407647" y="1562795"/>
                  <a:pt x="1490869" y="1554473"/>
                </a:cubicBezTo>
                <a:cubicBezTo>
                  <a:pt x="1517447" y="1551815"/>
                  <a:pt x="1543878" y="1547847"/>
                  <a:pt x="1570382" y="1544534"/>
                </a:cubicBezTo>
                <a:cubicBezTo>
                  <a:pt x="1583634" y="1541221"/>
                  <a:pt x="1597004" y="1538347"/>
                  <a:pt x="1610139" y="1534594"/>
                </a:cubicBezTo>
                <a:cubicBezTo>
                  <a:pt x="1620212" y="1531716"/>
                  <a:pt x="1629792" y="1527196"/>
                  <a:pt x="1639956" y="1524655"/>
                </a:cubicBezTo>
                <a:cubicBezTo>
                  <a:pt x="1675969" y="1515652"/>
                  <a:pt x="1799927" y="1496402"/>
                  <a:pt x="1808921" y="1494838"/>
                </a:cubicBezTo>
                <a:lnTo>
                  <a:pt x="1918252" y="1474960"/>
                </a:lnTo>
                <a:cubicBezTo>
                  <a:pt x="1934817" y="1471647"/>
                  <a:pt x="1951170" y="1466994"/>
                  <a:pt x="1967947" y="1465020"/>
                </a:cubicBezTo>
                <a:cubicBezTo>
                  <a:pt x="2007568" y="1460359"/>
                  <a:pt x="2047567" y="1459487"/>
                  <a:pt x="2087217" y="1455081"/>
                </a:cubicBezTo>
                <a:cubicBezTo>
                  <a:pt x="2107246" y="1452856"/>
                  <a:pt x="2126764" y="1446749"/>
                  <a:pt x="2146852" y="1445142"/>
                </a:cubicBezTo>
                <a:cubicBezTo>
                  <a:pt x="2209686" y="1440115"/>
                  <a:pt x="2272810" y="1439540"/>
                  <a:pt x="2335695" y="1435203"/>
                </a:cubicBezTo>
                <a:cubicBezTo>
                  <a:pt x="2368912" y="1432912"/>
                  <a:pt x="2401928" y="1428278"/>
                  <a:pt x="2435087" y="1425264"/>
                </a:cubicBezTo>
                <a:cubicBezTo>
                  <a:pt x="2474817" y="1421652"/>
                  <a:pt x="2514681" y="1419501"/>
                  <a:pt x="2554356" y="1415325"/>
                </a:cubicBezTo>
                <a:cubicBezTo>
                  <a:pt x="2692966" y="1400735"/>
                  <a:pt x="2550272" y="1408496"/>
                  <a:pt x="2713382" y="1395447"/>
                </a:cubicBezTo>
                <a:cubicBezTo>
                  <a:pt x="2766325" y="1391211"/>
                  <a:pt x="2819461" y="1389687"/>
                  <a:pt x="2872408" y="1385507"/>
                </a:cubicBezTo>
                <a:cubicBezTo>
                  <a:pt x="2945369" y="1379747"/>
                  <a:pt x="3017957" y="1368952"/>
                  <a:pt x="3091069" y="1365629"/>
                </a:cubicBezTo>
                <a:cubicBezTo>
                  <a:pt x="3425614" y="1350423"/>
                  <a:pt x="3236798" y="1357774"/>
                  <a:pt x="3657600" y="1345751"/>
                </a:cubicBezTo>
                <a:cubicBezTo>
                  <a:pt x="3881622" y="1325386"/>
                  <a:pt x="3668268" y="1344167"/>
                  <a:pt x="4035287" y="1315934"/>
                </a:cubicBezTo>
                <a:cubicBezTo>
                  <a:pt x="4075064" y="1312874"/>
                  <a:pt x="4114906" y="1310400"/>
                  <a:pt x="4154556" y="1305994"/>
                </a:cubicBezTo>
                <a:cubicBezTo>
                  <a:pt x="4280378" y="1292014"/>
                  <a:pt x="4214130" y="1298771"/>
                  <a:pt x="4353339" y="1286116"/>
                </a:cubicBezTo>
                <a:cubicBezTo>
                  <a:pt x="4433286" y="1266129"/>
                  <a:pt x="4351622" y="1284851"/>
                  <a:pt x="4472608" y="1266238"/>
                </a:cubicBezTo>
                <a:cubicBezTo>
                  <a:pt x="4536870" y="1256352"/>
                  <a:pt x="4525683" y="1251647"/>
                  <a:pt x="4601817" y="1236420"/>
                </a:cubicBezTo>
                <a:lnTo>
                  <a:pt x="4651513" y="1226481"/>
                </a:lnTo>
                <a:cubicBezTo>
                  <a:pt x="4661452" y="1219855"/>
                  <a:pt x="4670351" y="1211308"/>
                  <a:pt x="4681330" y="1206603"/>
                </a:cubicBezTo>
                <a:cubicBezTo>
                  <a:pt x="4693611" y="1201340"/>
                  <a:pt x="4761938" y="1188494"/>
                  <a:pt x="4770782" y="1186725"/>
                </a:cubicBezTo>
                <a:cubicBezTo>
                  <a:pt x="4780721" y="1180099"/>
                  <a:pt x="4789684" y="1171699"/>
                  <a:pt x="4800600" y="1166847"/>
                </a:cubicBezTo>
                <a:cubicBezTo>
                  <a:pt x="4800619" y="1166839"/>
                  <a:pt x="4875134" y="1142002"/>
                  <a:pt x="4890052" y="1137029"/>
                </a:cubicBezTo>
                <a:lnTo>
                  <a:pt x="4919869" y="1127090"/>
                </a:lnTo>
                <a:lnTo>
                  <a:pt x="4949687" y="1117151"/>
                </a:lnTo>
                <a:cubicBezTo>
                  <a:pt x="4996938" y="1085650"/>
                  <a:pt x="4968173" y="1101050"/>
                  <a:pt x="5039139" y="1077394"/>
                </a:cubicBezTo>
                <a:cubicBezTo>
                  <a:pt x="5049078" y="1074081"/>
                  <a:pt x="5060239" y="1073266"/>
                  <a:pt x="5068956" y="1067455"/>
                </a:cubicBezTo>
                <a:cubicBezTo>
                  <a:pt x="5078895" y="1060829"/>
                  <a:pt x="5088090" y="1052919"/>
                  <a:pt x="5098774" y="1047577"/>
                </a:cubicBezTo>
                <a:cubicBezTo>
                  <a:pt x="5114661" y="1039633"/>
                  <a:pt x="5153486" y="1031945"/>
                  <a:pt x="5168347" y="1027699"/>
                </a:cubicBezTo>
                <a:cubicBezTo>
                  <a:pt x="5178421" y="1024821"/>
                  <a:pt x="5188091" y="1020638"/>
                  <a:pt x="5198165" y="1017760"/>
                </a:cubicBezTo>
                <a:cubicBezTo>
                  <a:pt x="5211299" y="1014007"/>
                  <a:pt x="5224787" y="1011573"/>
                  <a:pt x="5237921" y="1007820"/>
                </a:cubicBezTo>
                <a:cubicBezTo>
                  <a:pt x="5247995" y="1004942"/>
                  <a:pt x="5257665" y="1000759"/>
                  <a:pt x="5267739" y="997881"/>
                </a:cubicBezTo>
                <a:cubicBezTo>
                  <a:pt x="5280873" y="994128"/>
                  <a:pt x="5294361" y="991695"/>
                  <a:pt x="5307495" y="987942"/>
                </a:cubicBezTo>
                <a:cubicBezTo>
                  <a:pt x="5317569" y="985064"/>
                  <a:pt x="5327149" y="980544"/>
                  <a:pt x="5337313" y="978003"/>
                </a:cubicBezTo>
                <a:cubicBezTo>
                  <a:pt x="5353702" y="973906"/>
                  <a:pt x="5370827" y="972918"/>
                  <a:pt x="5387008" y="968064"/>
                </a:cubicBezTo>
                <a:cubicBezTo>
                  <a:pt x="5404097" y="962937"/>
                  <a:pt x="5419778" y="953828"/>
                  <a:pt x="5436704" y="948186"/>
                </a:cubicBezTo>
                <a:cubicBezTo>
                  <a:pt x="5466356" y="938302"/>
                  <a:pt x="5506737" y="933200"/>
                  <a:pt x="5536095" y="928307"/>
                </a:cubicBezTo>
                <a:cubicBezTo>
                  <a:pt x="5549347" y="921681"/>
                  <a:pt x="5562233" y="914265"/>
                  <a:pt x="5575852" y="908429"/>
                </a:cubicBezTo>
                <a:cubicBezTo>
                  <a:pt x="5601834" y="897294"/>
                  <a:pt x="5617403" y="896958"/>
                  <a:pt x="5645426" y="888551"/>
                </a:cubicBezTo>
                <a:cubicBezTo>
                  <a:pt x="5665496" y="882530"/>
                  <a:pt x="5685182" y="875299"/>
                  <a:pt x="5705060" y="868673"/>
                </a:cubicBezTo>
                <a:lnTo>
                  <a:pt x="5734878" y="858734"/>
                </a:lnTo>
                <a:cubicBezTo>
                  <a:pt x="5786754" y="824148"/>
                  <a:pt x="5743986" y="846770"/>
                  <a:pt x="5824330" y="828916"/>
                </a:cubicBezTo>
                <a:cubicBezTo>
                  <a:pt x="5876430" y="817338"/>
                  <a:pt x="5833141" y="819354"/>
                  <a:pt x="5893904" y="799099"/>
                </a:cubicBezTo>
                <a:cubicBezTo>
                  <a:pt x="5957164" y="778012"/>
                  <a:pt x="5987533" y="777455"/>
                  <a:pt x="6052930" y="769281"/>
                </a:cubicBezTo>
                <a:lnTo>
                  <a:pt x="6112565" y="749403"/>
                </a:lnTo>
                <a:cubicBezTo>
                  <a:pt x="6122504" y="746090"/>
                  <a:pt x="6132011" y="740946"/>
                  <a:pt x="6142382" y="739464"/>
                </a:cubicBezTo>
                <a:cubicBezTo>
                  <a:pt x="6251450" y="723883"/>
                  <a:pt x="6188610" y="731470"/>
                  <a:pt x="6331226" y="719586"/>
                </a:cubicBezTo>
                <a:lnTo>
                  <a:pt x="6669156" y="729525"/>
                </a:lnTo>
                <a:cubicBezTo>
                  <a:pt x="6692555" y="730666"/>
                  <a:pt x="6715509" y="736368"/>
                  <a:pt x="6738730" y="739464"/>
                </a:cubicBezTo>
                <a:lnTo>
                  <a:pt x="6818243" y="749403"/>
                </a:lnTo>
                <a:cubicBezTo>
                  <a:pt x="6838193" y="752253"/>
                  <a:pt x="6857808" y="757518"/>
                  <a:pt x="6877878" y="759342"/>
                </a:cubicBezTo>
                <a:cubicBezTo>
                  <a:pt x="6930772" y="764150"/>
                  <a:pt x="6983961" y="765046"/>
                  <a:pt x="7036904" y="769281"/>
                </a:cubicBezTo>
                <a:cubicBezTo>
                  <a:pt x="7106483" y="774847"/>
                  <a:pt x="7165082" y="786767"/>
                  <a:pt x="7235687" y="789160"/>
                </a:cubicBezTo>
                <a:cubicBezTo>
                  <a:pt x="7394656" y="794549"/>
                  <a:pt x="7553739" y="795786"/>
                  <a:pt x="7712765" y="799099"/>
                </a:cubicBezTo>
                <a:cubicBezTo>
                  <a:pt x="7772400" y="795786"/>
                  <a:pt x="7832167" y="794334"/>
                  <a:pt x="7891669" y="789160"/>
                </a:cubicBezTo>
                <a:cubicBezTo>
                  <a:pt x="7908499" y="787696"/>
                  <a:pt x="7924575" y="781086"/>
                  <a:pt x="7941365" y="779220"/>
                </a:cubicBezTo>
                <a:cubicBezTo>
                  <a:pt x="7984298" y="774450"/>
                  <a:pt x="8027504" y="772594"/>
                  <a:pt x="8070574" y="769281"/>
                </a:cubicBezTo>
                <a:cubicBezTo>
                  <a:pt x="8104730" y="762450"/>
                  <a:pt x="8127277" y="758760"/>
                  <a:pt x="8160026" y="749403"/>
                </a:cubicBezTo>
                <a:cubicBezTo>
                  <a:pt x="8202099" y="737382"/>
                  <a:pt x="8185650" y="736261"/>
                  <a:pt x="8239539" y="729525"/>
                </a:cubicBezTo>
                <a:cubicBezTo>
                  <a:pt x="8275850" y="724986"/>
                  <a:pt x="8312426" y="722899"/>
                  <a:pt x="8348869" y="719586"/>
                </a:cubicBezTo>
                <a:cubicBezTo>
                  <a:pt x="8362121" y="716273"/>
                  <a:pt x="8375231" y="712326"/>
                  <a:pt x="8388626" y="709647"/>
                </a:cubicBezTo>
                <a:cubicBezTo>
                  <a:pt x="8436409" y="700090"/>
                  <a:pt x="8478893" y="695878"/>
                  <a:pt x="8527774" y="689768"/>
                </a:cubicBezTo>
                <a:cubicBezTo>
                  <a:pt x="8596141" y="666979"/>
                  <a:pt x="8513104" y="698150"/>
                  <a:pt x="8597347" y="650012"/>
                </a:cubicBezTo>
                <a:cubicBezTo>
                  <a:pt x="8606444" y="644814"/>
                  <a:pt x="8617226" y="643386"/>
                  <a:pt x="8627165" y="640073"/>
                </a:cubicBezTo>
                <a:cubicBezTo>
                  <a:pt x="8633791" y="630134"/>
                  <a:pt x="8642192" y="621171"/>
                  <a:pt x="8647043" y="610255"/>
                </a:cubicBezTo>
                <a:cubicBezTo>
                  <a:pt x="8655553" y="591107"/>
                  <a:pt x="8666921" y="550620"/>
                  <a:pt x="8666921" y="550620"/>
                </a:cubicBezTo>
                <a:cubicBezTo>
                  <a:pt x="8663608" y="507551"/>
                  <a:pt x="8667975" y="463186"/>
                  <a:pt x="8656982" y="421412"/>
                </a:cubicBezTo>
                <a:cubicBezTo>
                  <a:pt x="8650902" y="398308"/>
                  <a:pt x="8634119" y="378670"/>
                  <a:pt x="8617226" y="361777"/>
                </a:cubicBezTo>
                <a:cubicBezTo>
                  <a:pt x="8603974" y="348525"/>
                  <a:pt x="8595249" y="327947"/>
                  <a:pt x="8577469" y="322020"/>
                </a:cubicBezTo>
                <a:cubicBezTo>
                  <a:pt x="8557591" y="315394"/>
                  <a:pt x="8538162" y="307224"/>
                  <a:pt x="8517834" y="302142"/>
                </a:cubicBezTo>
                <a:cubicBezTo>
                  <a:pt x="8467914" y="289662"/>
                  <a:pt x="8491037" y="296522"/>
                  <a:pt x="8448260" y="282264"/>
                </a:cubicBezTo>
                <a:cubicBezTo>
                  <a:pt x="8373400" y="232357"/>
                  <a:pt x="8468543" y="290957"/>
                  <a:pt x="8378687" y="252447"/>
                </a:cubicBezTo>
                <a:cubicBezTo>
                  <a:pt x="8367707" y="247741"/>
                  <a:pt x="8360411" y="235646"/>
                  <a:pt x="8348869" y="232568"/>
                </a:cubicBezTo>
                <a:cubicBezTo>
                  <a:pt x="8309925" y="222183"/>
                  <a:pt x="8267837" y="225435"/>
                  <a:pt x="8229600" y="212690"/>
                </a:cubicBezTo>
                <a:cubicBezTo>
                  <a:pt x="8219661" y="209377"/>
                  <a:pt x="8209890" y="205508"/>
                  <a:pt x="8199782" y="202751"/>
                </a:cubicBezTo>
                <a:cubicBezTo>
                  <a:pt x="8173425" y="195563"/>
                  <a:pt x="8146187" y="191512"/>
                  <a:pt x="8120269" y="182873"/>
                </a:cubicBezTo>
                <a:cubicBezTo>
                  <a:pt x="8110330" y="179560"/>
                  <a:pt x="8100786" y="174656"/>
                  <a:pt x="8090452" y="172934"/>
                </a:cubicBezTo>
                <a:cubicBezTo>
                  <a:pt x="8060859" y="168002"/>
                  <a:pt x="8030817" y="166307"/>
                  <a:pt x="8001000" y="162994"/>
                </a:cubicBezTo>
                <a:cubicBezTo>
                  <a:pt x="7903379" y="130454"/>
                  <a:pt x="7978277" y="151088"/>
                  <a:pt x="7861852" y="133177"/>
                </a:cubicBezTo>
                <a:cubicBezTo>
                  <a:pt x="7845155" y="130608"/>
                  <a:pt x="7828820" y="126015"/>
                  <a:pt x="7812156" y="123238"/>
                </a:cubicBezTo>
                <a:cubicBezTo>
                  <a:pt x="7789048" y="119387"/>
                  <a:pt x="7765631" y="117490"/>
                  <a:pt x="7742582" y="113299"/>
                </a:cubicBezTo>
                <a:cubicBezTo>
                  <a:pt x="7729142" y="110855"/>
                  <a:pt x="7716349" y="105292"/>
                  <a:pt x="7702826" y="103360"/>
                </a:cubicBezTo>
                <a:cubicBezTo>
                  <a:pt x="7669865" y="98651"/>
                  <a:pt x="7636565" y="96733"/>
                  <a:pt x="7603434" y="93420"/>
                </a:cubicBezTo>
                <a:cubicBezTo>
                  <a:pt x="7501666" y="59497"/>
                  <a:pt x="7573484" y="93314"/>
                  <a:pt x="7523921" y="53664"/>
                </a:cubicBezTo>
                <a:cubicBezTo>
                  <a:pt x="7483943" y="21682"/>
                  <a:pt x="7501925" y="49428"/>
                  <a:pt x="7484165" y="13907"/>
                </a:cubicBezTo>
              </a:path>
            </a:pathLst>
          </a:custGeom>
          <a:ln w="38100">
            <a:solidFill>
              <a:srgbClr val="FFC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0"/>
          <p:cNvGrpSpPr/>
          <p:nvPr/>
        </p:nvGrpSpPr>
        <p:grpSpPr>
          <a:xfrm>
            <a:off x="914400" y="1803448"/>
            <a:ext cx="7315200" cy="3059267"/>
            <a:chOff x="914400" y="1803448"/>
            <a:chExt cx="7315200" cy="3059267"/>
          </a:xfrm>
        </p:grpSpPr>
        <p:sp>
          <p:nvSpPr>
            <p:cNvPr id="9" name="TextBox 8"/>
            <p:cNvSpPr txBox="1"/>
            <p:nvPr/>
          </p:nvSpPr>
          <p:spPr>
            <a:xfrm>
              <a:off x="914400" y="1803448"/>
              <a:ext cx="2819400" cy="461665"/>
            </a:xfrm>
            <a:prstGeom prst="rect">
              <a:avLst/>
            </a:prstGeom>
            <a:noFill/>
          </p:spPr>
          <p:txBody>
            <a:bodyPr wrap="square" rtlCol="0">
              <a:spAutoFit/>
            </a:bodyPr>
            <a:lstStyle/>
            <a:p>
              <a:r>
                <a:rPr lang="en-US" sz="2400" b="1" dirty="0">
                  <a:solidFill>
                    <a:srgbClr val="FFFF00"/>
                  </a:solidFill>
                </a:rPr>
                <a:t>collecting duct</a:t>
              </a:r>
            </a:p>
          </p:txBody>
        </p:sp>
        <p:sp>
          <p:nvSpPr>
            <p:cNvPr id="10" name="TextBox 9"/>
            <p:cNvSpPr txBox="1"/>
            <p:nvPr/>
          </p:nvSpPr>
          <p:spPr>
            <a:xfrm>
              <a:off x="5410200" y="4401050"/>
              <a:ext cx="2819400" cy="461665"/>
            </a:xfrm>
            <a:prstGeom prst="rect">
              <a:avLst/>
            </a:prstGeom>
            <a:noFill/>
          </p:spPr>
          <p:txBody>
            <a:bodyPr wrap="square" rtlCol="0">
              <a:spAutoFit/>
            </a:bodyPr>
            <a:lstStyle/>
            <a:p>
              <a:r>
                <a:rPr lang="en-US" sz="2400" b="1" dirty="0">
                  <a:solidFill>
                    <a:srgbClr val="FFC000"/>
                  </a:solidFill>
                </a:rPr>
                <a:t>ascending thick limb</a:t>
              </a:r>
            </a:p>
          </p:txBody>
        </p:sp>
      </p:grpSp>
    </p:spTree>
    <p:extLst>
      <p:ext uri="{BB962C8B-B14F-4D97-AF65-F5344CB8AC3E}">
        <p14:creationId xmlns:p14="http://schemas.microsoft.com/office/powerpoint/2010/main" val="215484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186079"/>
            <a:ext cx="5715000" cy="5671922"/>
          </a:xfrm>
          <a:prstGeom prst="rect">
            <a:avLst/>
          </a:prstGeom>
        </p:spPr>
      </p:pic>
      <p:sp>
        <p:nvSpPr>
          <p:cNvPr id="4" name="TextBox 3"/>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two. (advance slide for answers)</a:t>
            </a:r>
          </a:p>
        </p:txBody>
      </p:sp>
      <p:sp>
        <p:nvSpPr>
          <p:cNvPr id="5" name="TextBox 4"/>
          <p:cNvSpPr txBox="1"/>
          <p:nvPr/>
        </p:nvSpPr>
        <p:spPr>
          <a:xfrm>
            <a:off x="1752600" y="2743200"/>
            <a:ext cx="228600" cy="461665"/>
          </a:xfrm>
          <a:prstGeom prst="rect">
            <a:avLst/>
          </a:prstGeom>
          <a:noFill/>
        </p:spPr>
        <p:txBody>
          <a:bodyPr wrap="square" rtlCol="0">
            <a:spAutoFit/>
          </a:bodyPr>
          <a:lstStyle/>
          <a:p>
            <a:r>
              <a:rPr lang="en-US" sz="2400" b="1" dirty="0">
                <a:solidFill>
                  <a:srgbClr val="FF0000"/>
                </a:solidFill>
              </a:rPr>
              <a:t>A</a:t>
            </a:r>
          </a:p>
        </p:txBody>
      </p:sp>
      <p:sp>
        <p:nvSpPr>
          <p:cNvPr id="6" name="TextBox 5"/>
          <p:cNvSpPr txBox="1"/>
          <p:nvPr/>
        </p:nvSpPr>
        <p:spPr>
          <a:xfrm>
            <a:off x="5943600" y="2974032"/>
            <a:ext cx="228600" cy="461665"/>
          </a:xfrm>
          <a:prstGeom prst="rect">
            <a:avLst/>
          </a:prstGeom>
          <a:noFill/>
        </p:spPr>
        <p:txBody>
          <a:bodyPr wrap="square" rtlCol="0">
            <a:spAutoFit/>
          </a:bodyPr>
          <a:lstStyle/>
          <a:p>
            <a:r>
              <a:rPr lang="en-US" sz="2400" b="1" dirty="0">
                <a:solidFill>
                  <a:srgbClr val="FF0000"/>
                </a:solidFill>
              </a:rPr>
              <a:t>B</a:t>
            </a:r>
          </a:p>
        </p:txBody>
      </p:sp>
      <p:grpSp>
        <p:nvGrpSpPr>
          <p:cNvPr id="9" name="Group 8"/>
          <p:cNvGrpSpPr/>
          <p:nvPr/>
        </p:nvGrpSpPr>
        <p:grpSpPr>
          <a:xfrm>
            <a:off x="228600" y="1981200"/>
            <a:ext cx="6781800" cy="3362712"/>
            <a:chOff x="228600" y="1981200"/>
            <a:chExt cx="6781800" cy="3362712"/>
          </a:xfrm>
        </p:grpSpPr>
        <p:sp>
          <p:nvSpPr>
            <p:cNvPr id="7" name="TextBox 6"/>
            <p:cNvSpPr txBox="1"/>
            <p:nvPr/>
          </p:nvSpPr>
          <p:spPr>
            <a:xfrm>
              <a:off x="228600" y="1981200"/>
              <a:ext cx="1524000" cy="1908215"/>
            </a:xfrm>
            <a:prstGeom prst="rect">
              <a:avLst/>
            </a:prstGeom>
            <a:noFill/>
          </p:spPr>
          <p:txBody>
            <a:bodyPr wrap="square" rtlCol="0">
              <a:spAutoFit/>
            </a:bodyPr>
            <a:lstStyle/>
            <a:p>
              <a:r>
                <a:rPr lang="en-US" sz="2000" b="1" dirty="0">
                  <a:solidFill>
                    <a:srgbClr val="FF0000"/>
                  </a:solidFill>
                </a:rPr>
                <a:t>Proximal convoluted tubule</a:t>
              </a:r>
            </a:p>
            <a:p>
              <a:r>
                <a:rPr lang="en-US" dirty="0"/>
                <a:t>or</a:t>
              </a:r>
            </a:p>
            <a:p>
              <a:r>
                <a:rPr lang="en-US" sz="2000" b="1" dirty="0">
                  <a:solidFill>
                    <a:srgbClr val="FF0000"/>
                  </a:solidFill>
                </a:rPr>
                <a:t>Descending thick limb</a:t>
              </a:r>
            </a:p>
          </p:txBody>
        </p:sp>
        <p:sp>
          <p:nvSpPr>
            <p:cNvPr id="8" name="TextBox 7"/>
            <p:cNvSpPr txBox="1"/>
            <p:nvPr/>
          </p:nvSpPr>
          <p:spPr>
            <a:xfrm>
              <a:off x="5486400" y="3435697"/>
              <a:ext cx="1524000" cy="1908215"/>
            </a:xfrm>
            <a:prstGeom prst="rect">
              <a:avLst/>
            </a:prstGeom>
            <a:noFill/>
          </p:spPr>
          <p:txBody>
            <a:bodyPr wrap="square" rtlCol="0">
              <a:spAutoFit/>
            </a:bodyPr>
            <a:lstStyle/>
            <a:p>
              <a:r>
                <a:rPr lang="en-US" sz="2000" b="1" dirty="0">
                  <a:solidFill>
                    <a:srgbClr val="FF0000"/>
                  </a:solidFill>
                </a:rPr>
                <a:t>distal convoluted tubule</a:t>
              </a:r>
            </a:p>
            <a:p>
              <a:r>
                <a:rPr lang="en-US" dirty="0"/>
                <a:t>or</a:t>
              </a:r>
            </a:p>
            <a:p>
              <a:r>
                <a:rPr lang="en-US" sz="2000" b="1" dirty="0">
                  <a:solidFill>
                    <a:srgbClr val="FF0000"/>
                  </a:solidFill>
                </a:rPr>
                <a:t>ascending thick limb</a:t>
              </a:r>
            </a:p>
          </p:txBody>
        </p:sp>
      </p:grpSp>
      <p:sp>
        <p:nvSpPr>
          <p:cNvPr id="10" name="TextBox 9"/>
          <p:cNvSpPr txBox="1"/>
          <p:nvPr/>
        </p:nvSpPr>
        <p:spPr>
          <a:xfrm>
            <a:off x="5257800" y="6088559"/>
            <a:ext cx="2209800" cy="769441"/>
          </a:xfrm>
          <a:prstGeom prst="rect">
            <a:avLst/>
          </a:prstGeom>
          <a:noFill/>
        </p:spPr>
        <p:txBody>
          <a:bodyPr wrap="square" rtlCol="0">
            <a:spAutoFit/>
          </a:bodyPr>
          <a:lstStyle/>
          <a:p>
            <a:r>
              <a:rPr lang="en-US" sz="1100" b="1" dirty="0">
                <a:latin typeface="Tempus Sans ITC" pitchFamily="82" charset="0"/>
              </a:rPr>
              <a:t>Barajas, </a:t>
            </a:r>
            <a:r>
              <a:rPr lang="en-US" sz="1100" b="1" i="1" dirty="0">
                <a:latin typeface="Tempus Sans ITC" pitchFamily="82" charset="0"/>
              </a:rPr>
              <a:t>et. al.  </a:t>
            </a:r>
          </a:p>
          <a:p>
            <a:r>
              <a:rPr lang="en-US" sz="1100" b="1" dirty="0">
                <a:latin typeface="Tempus Sans ITC" pitchFamily="82" charset="0"/>
              </a:rPr>
              <a:t>Journal of Ultrastructure Research</a:t>
            </a:r>
            <a:br>
              <a:rPr lang="en-US" sz="1100" b="1" dirty="0">
                <a:latin typeface="Tempus Sans ITC" pitchFamily="82" charset="0"/>
              </a:rPr>
            </a:br>
            <a:r>
              <a:rPr lang="en-US" sz="1100" b="1" dirty="0">
                <a:latin typeface="Tempus Sans ITC" pitchFamily="82" charset="0"/>
              </a:rPr>
              <a:t>Volume 77, Issue 3, December 1981, Pages 379-385</a:t>
            </a:r>
          </a:p>
        </p:txBody>
      </p:sp>
    </p:spTree>
    <p:extLst>
      <p:ext uri="{BB962C8B-B14F-4D97-AF65-F5344CB8AC3E}">
        <p14:creationId xmlns:p14="http://schemas.microsoft.com/office/powerpoint/2010/main" val="377552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143000"/>
            <a:ext cx="7567316" cy="5601186"/>
          </a:xfrm>
          <a:prstGeom prst="rect">
            <a:avLst/>
          </a:prstGeom>
        </p:spPr>
      </p:pic>
      <p:sp>
        <p:nvSpPr>
          <p:cNvPr id="5" name="TextBox 4"/>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three structures. (advance slide for answers)</a:t>
            </a:r>
          </a:p>
        </p:txBody>
      </p:sp>
      <p:grpSp>
        <p:nvGrpSpPr>
          <p:cNvPr id="12" name="Group 11"/>
          <p:cNvGrpSpPr/>
          <p:nvPr/>
        </p:nvGrpSpPr>
        <p:grpSpPr>
          <a:xfrm>
            <a:off x="1022317" y="2636031"/>
            <a:ext cx="5226083" cy="2790208"/>
            <a:chOff x="1022317" y="2636031"/>
            <a:chExt cx="5226083" cy="2790208"/>
          </a:xfrm>
        </p:grpSpPr>
        <p:sp>
          <p:nvSpPr>
            <p:cNvPr id="6" name="TextBox 5"/>
            <p:cNvSpPr txBox="1"/>
            <p:nvPr/>
          </p:nvSpPr>
          <p:spPr>
            <a:xfrm>
              <a:off x="1022317" y="4595242"/>
              <a:ext cx="1447800" cy="830997"/>
            </a:xfrm>
            <a:prstGeom prst="rect">
              <a:avLst/>
            </a:prstGeom>
            <a:solidFill>
              <a:schemeClr val="tx1"/>
            </a:solidFill>
          </p:spPr>
          <p:txBody>
            <a:bodyPr wrap="square" rtlCol="0">
              <a:spAutoFit/>
            </a:bodyPr>
            <a:lstStyle/>
            <a:p>
              <a:r>
                <a:rPr lang="en-US" sz="2400" b="1" dirty="0">
                  <a:solidFill>
                    <a:srgbClr val="FF0000"/>
                  </a:solidFill>
                </a:rPr>
                <a:t>Collecting duct</a:t>
              </a:r>
            </a:p>
          </p:txBody>
        </p:sp>
        <p:sp>
          <p:nvSpPr>
            <p:cNvPr id="7" name="TextBox 6"/>
            <p:cNvSpPr txBox="1"/>
            <p:nvPr/>
          </p:nvSpPr>
          <p:spPr>
            <a:xfrm>
              <a:off x="2470117" y="2636031"/>
              <a:ext cx="1676400" cy="461665"/>
            </a:xfrm>
            <a:prstGeom prst="rect">
              <a:avLst/>
            </a:prstGeom>
            <a:solidFill>
              <a:schemeClr val="tx1"/>
            </a:solidFill>
          </p:spPr>
          <p:txBody>
            <a:bodyPr wrap="square" rtlCol="0">
              <a:spAutoFit/>
            </a:bodyPr>
            <a:lstStyle/>
            <a:p>
              <a:r>
                <a:rPr lang="en-US" sz="2400" b="1" dirty="0">
                  <a:solidFill>
                    <a:srgbClr val="FFFF00"/>
                  </a:solidFill>
                </a:rPr>
                <a:t>Thin limb</a:t>
              </a:r>
            </a:p>
          </p:txBody>
        </p:sp>
        <p:sp>
          <p:nvSpPr>
            <p:cNvPr id="9" name="TextBox 8"/>
            <p:cNvSpPr txBox="1"/>
            <p:nvPr/>
          </p:nvSpPr>
          <p:spPr>
            <a:xfrm>
              <a:off x="4572000" y="3974306"/>
              <a:ext cx="1676400" cy="461665"/>
            </a:xfrm>
            <a:prstGeom prst="rect">
              <a:avLst/>
            </a:prstGeom>
            <a:solidFill>
              <a:schemeClr val="tx1"/>
            </a:solidFill>
          </p:spPr>
          <p:txBody>
            <a:bodyPr wrap="square" rtlCol="0">
              <a:spAutoFit/>
            </a:bodyPr>
            <a:lstStyle/>
            <a:p>
              <a:r>
                <a:rPr lang="en-US" sz="2400" b="1" dirty="0">
                  <a:solidFill>
                    <a:srgbClr val="00B050"/>
                  </a:solidFill>
                </a:rPr>
                <a:t>Vasa recta</a:t>
              </a:r>
            </a:p>
          </p:txBody>
        </p:sp>
      </p:grpSp>
      <p:sp>
        <p:nvSpPr>
          <p:cNvPr id="4" name="Freeform 3"/>
          <p:cNvSpPr/>
          <p:nvPr/>
        </p:nvSpPr>
        <p:spPr>
          <a:xfrm>
            <a:off x="2514600" y="4860235"/>
            <a:ext cx="1381539" cy="1123122"/>
          </a:xfrm>
          <a:custGeom>
            <a:avLst/>
            <a:gdLst>
              <a:gd name="connsiteX0" fmla="*/ 1371600 w 1381539"/>
              <a:gd name="connsiteY0" fmla="*/ 626165 h 1123122"/>
              <a:gd name="connsiteX1" fmla="*/ 1331843 w 1381539"/>
              <a:gd name="connsiteY1" fmla="*/ 298174 h 1123122"/>
              <a:gd name="connsiteX2" fmla="*/ 1292087 w 1381539"/>
              <a:gd name="connsiteY2" fmla="*/ 218661 h 1123122"/>
              <a:gd name="connsiteX3" fmla="*/ 1252330 w 1381539"/>
              <a:gd name="connsiteY3" fmla="*/ 188843 h 1123122"/>
              <a:gd name="connsiteX4" fmla="*/ 1202635 w 1381539"/>
              <a:gd name="connsiteY4" fmla="*/ 129208 h 1123122"/>
              <a:gd name="connsiteX5" fmla="*/ 1172817 w 1381539"/>
              <a:gd name="connsiteY5" fmla="*/ 109330 h 1123122"/>
              <a:gd name="connsiteX6" fmla="*/ 1113183 w 1381539"/>
              <a:gd name="connsiteY6" fmla="*/ 89452 h 1123122"/>
              <a:gd name="connsiteX7" fmla="*/ 1093304 w 1381539"/>
              <a:gd name="connsiteY7" fmla="*/ 69574 h 1123122"/>
              <a:gd name="connsiteX8" fmla="*/ 983974 w 1381539"/>
              <a:gd name="connsiteY8" fmla="*/ 49695 h 1123122"/>
              <a:gd name="connsiteX9" fmla="*/ 944217 w 1381539"/>
              <a:gd name="connsiteY9" fmla="*/ 39756 h 1123122"/>
              <a:gd name="connsiteX10" fmla="*/ 824948 w 1381539"/>
              <a:gd name="connsiteY10" fmla="*/ 29817 h 1123122"/>
              <a:gd name="connsiteX11" fmla="*/ 745435 w 1381539"/>
              <a:gd name="connsiteY11" fmla="*/ 19878 h 1123122"/>
              <a:gd name="connsiteX12" fmla="*/ 695739 w 1381539"/>
              <a:gd name="connsiteY12" fmla="*/ 9939 h 1123122"/>
              <a:gd name="connsiteX13" fmla="*/ 586409 w 1381539"/>
              <a:gd name="connsiteY13" fmla="*/ 0 h 1123122"/>
              <a:gd name="connsiteX14" fmla="*/ 526774 w 1381539"/>
              <a:gd name="connsiteY14" fmla="*/ 9939 h 1123122"/>
              <a:gd name="connsiteX15" fmla="*/ 467139 w 1381539"/>
              <a:gd name="connsiteY15" fmla="*/ 29817 h 1123122"/>
              <a:gd name="connsiteX16" fmla="*/ 377687 w 1381539"/>
              <a:gd name="connsiteY16" fmla="*/ 89452 h 1123122"/>
              <a:gd name="connsiteX17" fmla="*/ 347870 w 1381539"/>
              <a:gd name="connsiteY17" fmla="*/ 109330 h 1123122"/>
              <a:gd name="connsiteX18" fmla="*/ 308113 w 1381539"/>
              <a:gd name="connsiteY18" fmla="*/ 149087 h 1123122"/>
              <a:gd name="connsiteX19" fmla="*/ 288235 w 1381539"/>
              <a:gd name="connsiteY19" fmla="*/ 178904 h 1123122"/>
              <a:gd name="connsiteX20" fmla="*/ 258417 w 1381539"/>
              <a:gd name="connsiteY20" fmla="*/ 198782 h 1123122"/>
              <a:gd name="connsiteX21" fmla="*/ 228600 w 1381539"/>
              <a:gd name="connsiteY21" fmla="*/ 228600 h 1123122"/>
              <a:gd name="connsiteX22" fmla="*/ 139148 w 1381539"/>
              <a:gd name="connsiteY22" fmla="*/ 278295 h 1123122"/>
              <a:gd name="connsiteX23" fmla="*/ 99391 w 1381539"/>
              <a:gd name="connsiteY23" fmla="*/ 318052 h 1123122"/>
              <a:gd name="connsiteX24" fmla="*/ 39757 w 1381539"/>
              <a:gd name="connsiteY24" fmla="*/ 367748 h 1123122"/>
              <a:gd name="connsiteX25" fmla="*/ 29817 w 1381539"/>
              <a:gd name="connsiteY25" fmla="*/ 407504 h 1123122"/>
              <a:gd name="connsiteX26" fmla="*/ 9939 w 1381539"/>
              <a:gd name="connsiteY26" fmla="*/ 437322 h 1123122"/>
              <a:gd name="connsiteX27" fmla="*/ 0 w 1381539"/>
              <a:gd name="connsiteY27" fmla="*/ 467139 h 1123122"/>
              <a:gd name="connsiteX28" fmla="*/ 29817 w 1381539"/>
              <a:gd name="connsiteY28" fmla="*/ 646043 h 1123122"/>
              <a:gd name="connsiteX29" fmla="*/ 49696 w 1381539"/>
              <a:gd name="connsiteY29" fmla="*/ 665922 h 1123122"/>
              <a:gd name="connsiteX30" fmla="*/ 89452 w 1381539"/>
              <a:gd name="connsiteY30" fmla="*/ 715617 h 1123122"/>
              <a:gd name="connsiteX31" fmla="*/ 99391 w 1381539"/>
              <a:gd name="connsiteY31" fmla="*/ 745435 h 1123122"/>
              <a:gd name="connsiteX32" fmla="*/ 178904 w 1381539"/>
              <a:gd name="connsiteY32" fmla="*/ 824948 h 1123122"/>
              <a:gd name="connsiteX33" fmla="*/ 198783 w 1381539"/>
              <a:gd name="connsiteY33" fmla="*/ 854765 h 1123122"/>
              <a:gd name="connsiteX34" fmla="*/ 228600 w 1381539"/>
              <a:gd name="connsiteY34" fmla="*/ 874643 h 1123122"/>
              <a:gd name="connsiteX35" fmla="*/ 268357 w 1381539"/>
              <a:gd name="connsiteY35" fmla="*/ 914400 h 1123122"/>
              <a:gd name="connsiteX36" fmla="*/ 327991 w 1381539"/>
              <a:gd name="connsiteY36" fmla="*/ 974035 h 1123122"/>
              <a:gd name="connsiteX37" fmla="*/ 407504 w 1381539"/>
              <a:gd name="connsiteY37" fmla="*/ 1013791 h 1123122"/>
              <a:gd name="connsiteX38" fmla="*/ 566530 w 1381539"/>
              <a:gd name="connsiteY38" fmla="*/ 1063487 h 1123122"/>
              <a:gd name="connsiteX39" fmla="*/ 616226 w 1381539"/>
              <a:gd name="connsiteY39" fmla="*/ 1073426 h 1123122"/>
              <a:gd name="connsiteX40" fmla="*/ 646043 w 1381539"/>
              <a:gd name="connsiteY40" fmla="*/ 1083365 h 1123122"/>
              <a:gd name="connsiteX41" fmla="*/ 675861 w 1381539"/>
              <a:gd name="connsiteY41" fmla="*/ 1103243 h 1123122"/>
              <a:gd name="connsiteX42" fmla="*/ 745435 w 1381539"/>
              <a:gd name="connsiteY42" fmla="*/ 1113182 h 1123122"/>
              <a:gd name="connsiteX43" fmla="*/ 795130 w 1381539"/>
              <a:gd name="connsiteY43" fmla="*/ 1123122 h 1123122"/>
              <a:gd name="connsiteX44" fmla="*/ 993913 w 1381539"/>
              <a:gd name="connsiteY44" fmla="*/ 1093304 h 1123122"/>
              <a:gd name="connsiteX45" fmla="*/ 1023730 w 1381539"/>
              <a:gd name="connsiteY45" fmla="*/ 1073426 h 1123122"/>
              <a:gd name="connsiteX46" fmla="*/ 1043609 w 1381539"/>
              <a:gd name="connsiteY46" fmla="*/ 1053548 h 1123122"/>
              <a:gd name="connsiteX47" fmla="*/ 1103243 w 1381539"/>
              <a:gd name="connsiteY47" fmla="*/ 1013791 h 1123122"/>
              <a:gd name="connsiteX48" fmla="*/ 1123122 w 1381539"/>
              <a:gd name="connsiteY48" fmla="*/ 993913 h 1123122"/>
              <a:gd name="connsiteX49" fmla="*/ 1143000 w 1381539"/>
              <a:gd name="connsiteY49" fmla="*/ 964095 h 1123122"/>
              <a:gd name="connsiteX50" fmla="*/ 1202635 w 1381539"/>
              <a:gd name="connsiteY50" fmla="*/ 934278 h 1123122"/>
              <a:gd name="connsiteX51" fmla="*/ 1252330 w 1381539"/>
              <a:gd name="connsiteY51" fmla="*/ 884582 h 1123122"/>
              <a:gd name="connsiteX52" fmla="*/ 1272209 w 1381539"/>
              <a:gd name="connsiteY52" fmla="*/ 864704 h 1123122"/>
              <a:gd name="connsiteX53" fmla="*/ 1302026 w 1381539"/>
              <a:gd name="connsiteY53" fmla="*/ 844826 h 1123122"/>
              <a:gd name="connsiteX54" fmla="*/ 1321904 w 1381539"/>
              <a:gd name="connsiteY54" fmla="*/ 815008 h 1123122"/>
              <a:gd name="connsiteX55" fmla="*/ 1361661 w 1381539"/>
              <a:gd name="connsiteY55" fmla="*/ 765313 h 1123122"/>
              <a:gd name="connsiteX56" fmla="*/ 1381539 w 1381539"/>
              <a:gd name="connsiteY56" fmla="*/ 675861 h 1123122"/>
              <a:gd name="connsiteX57" fmla="*/ 1371600 w 1381539"/>
              <a:gd name="connsiteY57" fmla="*/ 626165 h 1123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81539" h="1123122">
                <a:moveTo>
                  <a:pt x="1371600" y="626165"/>
                </a:moveTo>
                <a:cubicBezTo>
                  <a:pt x="1363317" y="563217"/>
                  <a:pt x="1375894" y="386276"/>
                  <a:pt x="1331843" y="298174"/>
                </a:cubicBezTo>
                <a:cubicBezTo>
                  <a:pt x="1318591" y="271670"/>
                  <a:pt x="1315793" y="236441"/>
                  <a:pt x="1292087" y="218661"/>
                </a:cubicBezTo>
                <a:cubicBezTo>
                  <a:pt x="1278835" y="208722"/>
                  <a:pt x="1264044" y="200557"/>
                  <a:pt x="1252330" y="188843"/>
                </a:cubicBezTo>
                <a:cubicBezTo>
                  <a:pt x="1213682" y="150195"/>
                  <a:pt x="1236041" y="155933"/>
                  <a:pt x="1202635" y="129208"/>
                </a:cubicBezTo>
                <a:cubicBezTo>
                  <a:pt x="1193307" y="121746"/>
                  <a:pt x="1183733" y="114181"/>
                  <a:pt x="1172817" y="109330"/>
                </a:cubicBezTo>
                <a:cubicBezTo>
                  <a:pt x="1153670" y="100820"/>
                  <a:pt x="1113183" y="89452"/>
                  <a:pt x="1113183" y="89452"/>
                </a:cubicBezTo>
                <a:cubicBezTo>
                  <a:pt x="1106557" y="82826"/>
                  <a:pt x="1101339" y="74395"/>
                  <a:pt x="1093304" y="69574"/>
                </a:cubicBezTo>
                <a:cubicBezTo>
                  <a:pt x="1068699" y="54811"/>
                  <a:pt x="995989" y="51698"/>
                  <a:pt x="983974" y="49695"/>
                </a:cubicBezTo>
                <a:cubicBezTo>
                  <a:pt x="970500" y="47449"/>
                  <a:pt x="957772" y="41450"/>
                  <a:pt x="944217" y="39756"/>
                </a:cubicBezTo>
                <a:cubicBezTo>
                  <a:pt x="904631" y="34808"/>
                  <a:pt x="864644" y="33787"/>
                  <a:pt x="824948" y="29817"/>
                </a:cubicBezTo>
                <a:cubicBezTo>
                  <a:pt x="798370" y="27159"/>
                  <a:pt x="771835" y="23939"/>
                  <a:pt x="745435" y="19878"/>
                </a:cubicBezTo>
                <a:cubicBezTo>
                  <a:pt x="728738" y="17309"/>
                  <a:pt x="712502" y="12034"/>
                  <a:pt x="695739" y="9939"/>
                </a:cubicBezTo>
                <a:cubicBezTo>
                  <a:pt x="659428" y="5400"/>
                  <a:pt x="622852" y="3313"/>
                  <a:pt x="586409" y="0"/>
                </a:cubicBezTo>
                <a:cubicBezTo>
                  <a:pt x="566531" y="3313"/>
                  <a:pt x="546325" y="5051"/>
                  <a:pt x="526774" y="9939"/>
                </a:cubicBezTo>
                <a:cubicBezTo>
                  <a:pt x="506446" y="15021"/>
                  <a:pt x="467139" y="29817"/>
                  <a:pt x="467139" y="29817"/>
                </a:cubicBezTo>
                <a:lnTo>
                  <a:pt x="377687" y="89452"/>
                </a:lnTo>
                <a:lnTo>
                  <a:pt x="347870" y="109330"/>
                </a:lnTo>
                <a:cubicBezTo>
                  <a:pt x="326183" y="174388"/>
                  <a:pt x="356303" y="110535"/>
                  <a:pt x="308113" y="149087"/>
                </a:cubicBezTo>
                <a:cubicBezTo>
                  <a:pt x="298785" y="156549"/>
                  <a:pt x="296682" y="170458"/>
                  <a:pt x="288235" y="178904"/>
                </a:cubicBezTo>
                <a:cubicBezTo>
                  <a:pt x="279788" y="187351"/>
                  <a:pt x="267594" y="191135"/>
                  <a:pt x="258417" y="198782"/>
                </a:cubicBezTo>
                <a:cubicBezTo>
                  <a:pt x="247619" y="207781"/>
                  <a:pt x="239695" y="219970"/>
                  <a:pt x="228600" y="228600"/>
                </a:cubicBezTo>
                <a:cubicBezTo>
                  <a:pt x="177338" y="268471"/>
                  <a:pt x="184135" y="263299"/>
                  <a:pt x="139148" y="278295"/>
                </a:cubicBezTo>
                <a:cubicBezTo>
                  <a:pt x="125896" y="291547"/>
                  <a:pt x="114985" y="307656"/>
                  <a:pt x="99391" y="318052"/>
                </a:cubicBezTo>
                <a:cubicBezTo>
                  <a:pt x="57879" y="345727"/>
                  <a:pt x="78020" y="329483"/>
                  <a:pt x="39757" y="367748"/>
                </a:cubicBezTo>
                <a:cubicBezTo>
                  <a:pt x="36444" y="381000"/>
                  <a:pt x="35198" y="394949"/>
                  <a:pt x="29817" y="407504"/>
                </a:cubicBezTo>
                <a:cubicBezTo>
                  <a:pt x="25111" y="418484"/>
                  <a:pt x="15281" y="426638"/>
                  <a:pt x="9939" y="437322"/>
                </a:cubicBezTo>
                <a:cubicBezTo>
                  <a:pt x="5254" y="446693"/>
                  <a:pt x="3313" y="457200"/>
                  <a:pt x="0" y="467139"/>
                </a:cubicBezTo>
                <a:cubicBezTo>
                  <a:pt x="7132" y="574123"/>
                  <a:pt x="-16825" y="587741"/>
                  <a:pt x="29817" y="646043"/>
                </a:cubicBezTo>
                <a:cubicBezTo>
                  <a:pt x="35671" y="653361"/>
                  <a:pt x="43070" y="659296"/>
                  <a:pt x="49696" y="665922"/>
                </a:cubicBezTo>
                <a:cubicBezTo>
                  <a:pt x="74679" y="740870"/>
                  <a:pt x="38072" y="651391"/>
                  <a:pt x="89452" y="715617"/>
                </a:cubicBezTo>
                <a:cubicBezTo>
                  <a:pt x="95997" y="723798"/>
                  <a:pt x="94303" y="736277"/>
                  <a:pt x="99391" y="745435"/>
                </a:cubicBezTo>
                <a:cubicBezTo>
                  <a:pt x="136294" y="811860"/>
                  <a:pt x="124647" y="797818"/>
                  <a:pt x="178904" y="824948"/>
                </a:cubicBezTo>
                <a:cubicBezTo>
                  <a:pt x="185530" y="834887"/>
                  <a:pt x="190336" y="846318"/>
                  <a:pt x="198783" y="854765"/>
                </a:cubicBezTo>
                <a:cubicBezTo>
                  <a:pt x="207230" y="863211"/>
                  <a:pt x="221138" y="865315"/>
                  <a:pt x="228600" y="874643"/>
                </a:cubicBezTo>
                <a:cubicBezTo>
                  <a:pt x="267151" y="922833"/>
                  <a:pt x="203300" y="892715"/>
                  <a:pt x="268357" y="914400"/>
                </a:cubicBezTo>
                <a:cubicBezTo>
                  <a:pt x="288235" y="934278"/>
                  <a:pt x="302847" y="961463"/>
                  <a:pt x="327991" y="974035"/>
                </a:cubicBezTo>
                <a:cubicBezTo>
                  <a:pt x="354495" y="987287"/>
                  <a:pt x="378756" y="1006604"/>
                  <a:pt x="407504" y="1013791"/>
                </a:cubicBezTo>
                <a:cubicBezTo>
                  <a:pt x="632810" y="1070117"/>
                  <a:pt x="338832" y="993425"/>
                  <a:pt x="566530" y="1063487"/>
                </a:cubicBezTo>
                <a:cubicBezTo>
                  <a:pt x="582676" y="1068455"/>
                  <a:pt x="599837" y="1069329"/>
                  <a:pt x="616226" y="1073426"/>
                </a:cubicBezTo>
                <a:cubicBezTo>
                  <a:pt x="626390" y="1075967"/>
                  <a:pt x="636672" y="1078680"/>
                  <a:pt x="646043" y="1083365"/>
                </a:cubicBezTo>
                <a:cubicBezTo>
                  <a:pt x="656727" y="1088707"/>
                  <a:pt x="664419" y="1099811"/>
                  <a:pt x="675861" y="1103243"/>
                </a:cubicBezTo>
                <a:cubicBezTo>
                  <a:pt x="698300" y="1109975"/>
                  <a:pt x="722327" y="1109331"/>
                  <a:pt x="745435" y="1113182"/>
                </a:cubicBezTo>
                <a:cubicBezTo>
                  <a:pt x="762098" y="1115959"/>
                  <a:pt x="778565" y="1119809"/>
                  <a:pt x="795130" y="1123122"/>
                </a:cubicBezTo>
                <a:cubicBezTo>
                  <a:pt x="826238" y="1120900"/>
                  <a:pt x="948265" y="1123736"/>
                  <a:pt x="993913" y="1093304"/>
                </a:cubicBezTo>
                <a:cubicBezTo>
                  <a:pt x="1003852" y="1086678"/>
                  <a:pt x="1014402" y="1080888"/>
                  <a:pt x="1023730" y="1073426"/>
                </a:cubicBezTo>
                <a:cubicBezTo>
                  <a:pt x="1031047" y="1067572"/>
                  <a:pt x="1036112" y="1059171"/>
                  <a:pt x="1043609" y="1053548"/>
                </a:cubicBezTo>
                <a:cubicBezTo>
                  <a:pt x="1062721" y="1039214"/>
                  <a:pt x="1086349" y="1030684"/>
                  <a:pt x="1103243" y="1013791"/>
                </a:cubicBezTo>
                <a:cubicBezTo>
                  <a:pt x="1109869" y="1007165"/>
                  <a:pt x="1117268" y="1001230"/>
                  <a:pt x="1123122" y="993913"/>
                </a:cubicBezTo>
                <a:cubicBezTo>
                  <a:pt x="1130584" y="984585"/>
                  <a:pt x="1134553" y="972542"/>
                  <a:pt x="1143000" y="964095"/>
                </a:cubicBezTo>
                <a:cubicBezTo>
                  <a:pt x="1162267" y="944828"/>
                  <a:pt x="1178384" y="942361"/>
                  <a:pt x="1202635" y="934278"/>
                </a:cubicBezTo>
                <a:lnTo>
                  <a:pt x="1252330" y="884582"/>
                </a:lnTo>
                <a:cubicBezTo>
                  <a:pt x="1258956" y="877956"/>
                  <a:pt x="1264412" y="869902"/>
                  <a:pt x="1272209" y="864704"/>
                </a:cubicBezTo>
                <a:lnTo>
                  <a:pt x="1302026" y="844826"/>
                </a:lnTo>
                <a:cubicBezTo>
                  <a:pt x="1308652" y="834887"/>
                  <a:pt x="1314442" y="824336"/>
                  <a:pt x="1321904" y="815008"/>
                </a:cubicBezTo>
                <a:cubicBezTo>
                  <a:pt x="1378560" y="744189"/>
                  <a:pt x="1300472" y="857096"/>
                  <a:pt x="1361661" y="765313"/>
                </a:cubicBezTo>
                <a:cubicBezTo>
                  <a:pt x="1371910" y="734565"/>
                  <a:pt x="1381539" y="710844"/>
                  <a:pt x="1381539" y="675861"/>
                </a:cubicBezTo>
                <a:cubicBezTo>
                  <a:pt x="1381539" y="655708"/>
                  <a:pt x="1379883" y="689113"/>
                  <a:pt x="1371600" y="626165"/>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061253" y="3120887"/>
            <a:ext cx="494128" cy="467140"/>
          </a:xfrm>
          <a:custGeom>
            <a:avLst/>
            <a:gdLst>
              <a:gd name="connsiteX0" fmla="*/ 427382 w 484189"/>
              <a:gd name="connsiteY0" fmla="*/ 288235 h 397566"/>
              <a:gd name="connsiteX1" fmla="*/ 467139 w 484189"/>
              <a:gd name="connsiteY1" fmla="*/ 238540 h 397566"/>
              <a:gd name="connsiteX2" fmla="*/ 427382 w 484189"/>
              <a:gd name="connsiteY2" fmla="*/ 69574 h 397566"/>
              <a:gd name="connsiteX3" fmla="*/ 367747 w 484189"/>
              <a:gd name="connsiteY3" fmla="*/ 39757 h 397566"/>
              <a:gd name="connsiteX4" fmla="*/ 337930 w 484189"/>
              <a:gd name="connsiteY4" fmla="*/ 19879 h 397566"/>
              <a:gd name="connsiteX5" fmla="*/ 238539 w 484189"/>
              <a:gd name="connsiteY5" fmla="*/ 9940 h 397566"/>
              <a:gd name="connsiteX6" fmla="*/ 168965 w 484189"/>
              <a:gd name="connsiteY6" fmla="*/ 0 h 397566"/>
              <a:gd name="connsiteX7" fmla="*/ 119269 w 484189"/>
              <a:gd name="connsiteY7" fmla="*/ 9940 h 397566"/>
              <a:gd name="connsiteX8" fmla="*/ 29817 w 484189"/>
              <a:gd name="connsiteY8" fmla="*/ 79513 h 397566"/>
              <a:gd name="connsiteX9" fmla="*/ 9939 w 484189"/>
              <a:gd name="connsiteY9" fmla="*/ 109331 h 397566"/>
              <a:gd name="connsiteX10" fmla="*/ 0 w 484189"/>
              <a:gd name="connsiteY10" fmla="*/ 139148 h 397566"/>
              <a:gd name="connsiteX11" fmla="*/ 29817 w 484189"/>
              <a:gd name="connsiteY11" fmla="*/ 238540 h 397566"/>
              <a:gd name="connsiteX12" fmla="*/ 59634 w 484189"/>
              <a:gd name="connsiteY12" fmla="*/ 308113 h 397566"/>
              <a:gd name="connsiteX13" fmla="*/ 109330 w 484189"/>
              <a:gd name="connsiteY13" fmla="*/ 347870 h 397566"/>
              <a:gd name="connsiteX14" fmla="*/ 149086 w 484189"/>
              <a:gd name="connsiteY14" fmla="*/ 367748 h 397566"/>
              <a:gd name="connsiteX15" fmla="*/ 208721 w 484189"/>
              <a:gd name="connsiteY15" fmla="*/ 397566 h 397566"/>
              <a:gd name="connsiteX16" fmla="*/ 298173 w 484189"/>
              <a:gd name="connsiteY16" fmla="*/ 387626 h 397566"/>
              <a:gd name="connsiteX17" fmla="*/ 327991 w 484189"/>
              <a:gd name="connsiteY17" fmla="*/ 377687 h 397566"/>
              <a:gd name="connsiteX18" fmla="*/ 367747 w 484189"/>
              <a:gd name="connsiteY18" fmla="*/ 367748 h 397566"/>
              <a:gd name="connsiteX19" fmla="*/ 397565 w 484189"/>
              <a:gd name="connsiteY19" fmla="*/ 347870 h 397566"/>
              <a:gd name="connsiteX20" fmla="*/ 427382 w 484189"/>
              <a:gd name="connsiteY20" fmla="*/ 337931 h 397566"/>
              <a:gd name="connsiteX21" fmla="*/ 437321 w 484189"/>
              <a:gd name="connsiteY21" fmla="*/ 308113 h 397566"/>
              <a:gd name="connsiteX22" fmla="*/ 457200 w 484189"/>
              <a:gd name="connsiteY22" fmla="*/ 238540 h 39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4189" h="397566">
                <a:moveTo>
                  <a:pt x="427382" y="288235"/>
                </a:moveTo>
                <a:cubicBezTo>
                  <a:pt x="440634" y="271670"/>
                  <a:pt x="464139" y="259541"/>
                  <a:pt x="467139" y="238540"/>
                </a:cubicBezTo>
                <a:cubicBezTo>
                  <a:pt x="489769" y="80130"/>
                  <a:pt x="501034" y="94124"/>
                  <a:pt x="427382" y="69574"/>
                </a:cubicBezTo>
                <a:cubicBezTo>
                  <a:pt x="341932" y="12607"/>
                  <a:pt x="450046" y="80906"/>
                  <a:pt x="367747" y="39757"/>
                </a:cubicBezTo>
                <a:cubicBezTo>
                  <a:pt x="357063" y="34415"/>
                  <a:pt x="349569" y="22565"/>
                  <a:pt x="337930" y="19879"/>
                </a:cubicBezTo>
                <a:cubicBezTo>
                  <a:pt x="305487" y="12392"/>
                  <a:pt x="271606" y="13830"/>
                  <a:pt x="238539" y="9940"/>
                </a:cubicBezTo>
                <a:cubicBezTo>
                  <a:pt x="215273" y="7203"/>
                  <a:pt x="192156" y="3313"/>
                  <a:pt x="168965" y="0"/>
                </a:cubicBezTo>
                <a:cubicBezTo>
                  <a:pt x="152400" y="3313"/>
                  <a:pt x="134648" y="2949"/>
                  <a:pt x="119269" y="9940"/>
                </a:cubicBezTo>
                <a:cubicBezTo>
                  <a:pt x="89536" y="23455"/>
                  <a:pt x="52054" y="52829"/>
                  <a:pt x="29817" y="79513"/>
                </a:cubicBezTo>
                <a:cubicBezTo>
                  <a:pt x="22170" y="88690"/>
                  <a:pt x="15281" y="98647"/>
                  <a:pt x="9939" y="109331"/>
                </a:cubicBezTo>
                <a:cubicBezTo>
                  <a:pt x="5254" y="118702"/>
                  <a:pt x="3313" y="129209"/>
                  <a:pt x="0" y="139148"/>
                </a:cubicBezTo>
                <a:cubicBezTo>
                  <a:pt x="20233" y="260550"/>
                  <a:pt x="-4851" y="146091"/>
                  <a:pt x="29817" y="238540"/>
                </a:cubicBezTo>
                <a:cubicBezTo>
                  <a:pt x="49193" y="290210"/>
                  <a:pt x="26460" y="266646"/>
                  <a:pt x="59634" y="308113"/>
                </a:cubicBezTo>
                <a:cubicBezTo>
                  <a:pt x="73382" y="325298"/>
                  <a:pt x="90297" y="336994"/>
                  <a:pt x="109330" y="347870"/>
                </a:cubicBezTo>
                <a:cubicBezTo>
                  <a:pt x="122194" y="355221"/>
                  <a:pt x="136222" y="360397"/>
                  <a:pt x="149086" y="367748"/>
                </a:cubicBezTo>
                <a:cubicBezTo>
                  <a:pt x="203036" y="398576"/>
                  <a:pt x="154052" y="379341"/>
                  <a:pt x="208721" y="397566"/>
                </a:cubicBezTo>
                <a:cubicBezTo>
                  <a:pt x="238538" y="394253"/>
                  <a:pt x="268580" y="392558"/>
                  <a:pt x="298173" y="387626"/>
                </a:cubicBezTo>
                <a:cubicBezTo>
                  <a:pt x="308507" y="385904"/>
                  <a:pt x="317917" y="380565"/>
                  <a:pt x="327991" y="377687"/>
                </a:cubicBezTo>
                <a:cubicBezTo>
                  <a:pt x="341125" y="373934"/>
                  <a:pt x="354495" y="371061"/>
                  <a:pt x="367747" y="367748"/>
                </a:cubicBezTo>
                <a:cubicBezTo>
                  <a:pt x="377686" y="361122"/>
                  <a:pt x="386881" y="353212"/>
                  <a:pt x="397565" y="347870"/>
                </a:cubicBezTo>
                <a:cubicBezTo>
                  <a:pt x="406936" y="343185"/>
                  <a:pt x="419974" y="345339"/>
                  <a:pt x="427382" y="337931"/>
                </a:cubicBezTo>
                <a:cubicBezTo>
                  <a:pt x="434790" y="330523"/>
                  <a:pt x="432636" y="317484"/>
                  <a:pt x="437321" y="308113"/>
                </a:cubicBezTo>
                <a:cubicBezTo>
                  <a:pt x="464551" y="253654"/>
                  <a:pt x="457200" y="305347"/>
                  <a:pt x="457200" y="238540"/>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995105" y="3923715"/>
            <a:ext cx="576895" cy="506896"/>
          </a:xfrm>
          <a:custGeom>
            <a:avLst/>
            <a:gdLst>
              <a:gd name="connsiteX0" fmla="*/ 527128 w 576895"/>
              <a:gd name="connsiteY0" fmla="*/ 417443 h 506896"/>
              <a:gd name="connsiteX1" fmla="*/ 566884 w 576895"/>
              <a:gd name="connsiteY1" fmla="*/ 367748 h 506896"/>
              <a:gd name="connsiteX2" fmla="*/ 576823 w 576895"/>
              <a:gd name="connsiteY2" fmla="*/ 327991 h 506896"/>
              <a:gd name="connsiteX3" fmla="*/ 556945 w 576895"/>
              <a:gd name="connsiteY3" fmla="*/ 159026 h 506896"/>
              <a:gd name="connsiteX4" fmla="*/ 517189 w 576895"/>
              <a:gd name="connsiteY4" fmla="*/ 109330 h 506896"/>
              <a:gd name="connsiteX5" fmla="*/ 487371 w 576895"/>
              <a:gd name="connsiteY5" fmla="*/ 89452 h 506896"/>
              <a:gd name="connsiteX6" fmla="*/ 447615 w 576895"/>
              <a:gd name="connsiteY6" fmla="*/ 79513 h 506896"/>
              <a:gd name="connsiteX7" fmla="*/ 417797 w 576895"/>
              <a:gd name="connsiteY7" fmla="*/ 49696 h 506896"/>
              <a:gd name="connsiteX8" fmla="*/ 378041 w 576895"/>
              <a:gd name="connsiteY8" fmla="*/ 39756 h 506896"/>
              <a:gd name="connsiteX9" fmla="*/ 338284 w 576895"/>
              <a:gd name="connsiteY9" fmla="*/ 19878 h 506896"/>
              <a:gd name="connsiteX10" fmla="*/ 238893 w 576895"/>
              <a:gd name="connsiteY10" fmla="*/ 9939 h 506896"/>
              <a:gd name="connsiteX11" fmla="*/ 179258 w 576895"/>
              <a:gd name="connsiteY11" fmla="*/ 0 h 506896"/>
              <a:gd name="connsiteX12" fmla="*/ 79867 w 576895"/>
              <a:gd name="connsiteY12" fmla="*/ 9939 h 506896"/>
              <a:gd name="connsiteX13" fmla="*/ 50049 w 576895"/>
              <a:gd name="connsiteY13" fmla="*/ 19878 h 506896"/>
              <a:gd name="connsiteX14" fmla="*/ 354 w 576895"/>
              <a:gd name="connsiteY14" fmla="*/ 109330 h 506896"/>
              <a:gd name="connsiteX15" fmla="*/ 20232 w 576895"/>
              <a:gd name="connsiteY15" fmla="*/ 308113 h 506896"/>
              <a:gd name="connsiteX16" fmla="*/ 40110 w 576895"/>
              <a:gd name="connsiteY16" fmla="*/ 337930 h 506896"/>
              <a:gd name="connsiteX17" fmla="*/ 59989 w 576895"/>
              <a:gd name="connsiteY17" fmla="*/ 357809 h 506896"/>
              <a:gd name="connsiteX18" fmla="*/ 99745 w 576895"/>
              <a:gd name="connsiteY18" fmla="*/ 417443 h 506896"/>
              <a:gd name="connsiteX19" fmla="*/ 149441 w 576895"/>
              <a:gd name="connsiteY19" fmla="*/ 457200 h 506896"/>
              <a:gd name="connsiteX20" fmla="*/ 179258 w 576895"/>
              <a:gd name="connsiteY20" fmla="*/ 467139 h 506896"/>
              <a:gd name="connsiteX21" fmla="*/ 209076 w 576895"/>
              <a:gd name="connsiteY21" fmla="*/ 487017 h 506896"/>
              <a:gd name="connsiteX22" fmla="*/ 268710 w 576895"/>
              <a:gd name="connsiteY22" fmla="*/ 506896 h 506896"/>
              <a:gd name="connsiteX23" fmla="*/ 368102 w 576895"/>
              <a:gd name="connsiteY23" fmla="*/ 487017 h 506896"/>
              <a:gd name="connsiteX24" fmla="*/ 487371 w 576895"/>
              <a:gd name="connsiteY24" fmla="*/ 437322 h 506896"/>
              <a:gd name="connsiteX25" fmla="*/ 527128 w 576895"/>
              <a:gd name="connsiteY25" fmla="*/ 417443 h 5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95" h="506896">
                <a:moveTo>
                  <a:pt x="527128" y="417443"/>
                </a:moveTo>
                <a:cubicBezTo>
                  <a:pt x="540380" y="405847"/>
                  <a:pt x="556582" y="386292"/>
                  <a:pt x="566884" y="367748"/>
                </a:cubicBezTo>
                <a:cubicBezTo>
                  <a:pt x="573518" y="355807"/>
                  <a:pt x="576823" y="341651"/>
                  <a:pt x="576823" y="327991"/>
                </a:cubicBezTo>
                <a:cubicBezTo>
                  <a:pt x="576823" y="309146"/>
                  <a:pt x="579181" y="203499"/>
                  <a:pt x="556945" y="159026"/>
                </a:cubicBezTo>
                <a:cubicBezTo>
                  <a:pt x="548336" y="141809"/>
                  <a:pt x="532595" y="121655"/>
                  <a:pt x="517189" y="109330"/>
                </a:cubicBezTo>
                <a:cubicBezTo>
                  <a:pt x="507861" y="101868"/>
                  <a:pt x="498351" y="94157"/>
                  <a:pt x="487371" y="89452"/>
                </a:cubicBezTo>
                <a:cubicBezTo>
                  <a:pt x="474816" y="84071"/>
                  <a:pt x="460867" y="82826"/>
                  <a:pt x="447615" y="79513"/>
                </a:cubicBezTo>
                <a:cubicBezTo>
                  <a:pt x="437676" y="69574"/>
                  <a:pt x="430001" y="56670"/>
                  <a:pt x="417797" y="49696"/>
                </a:cubicBezTo>
                <a:cubicBezTo>
                  <a:pt x="405937" y="42919"/>
                  <a:pt x="390831" y="44552"/>
                  <a:pt x="378041" y="39756"/>
                </a:cubicBezTo>
                <a:cubicBezTo>
                  <a:pt x="364168" y="34553"/>
                  <a:pt x="352772" y="22982"/>
                  <a:pt x="338284" y="19878"/>
                </a:cubicBezTo>
                <a:cubicBezTo>
                  <a:pt x="305727" y="12902"/>
                  <a:pt x="271931" y="14069"/>
                  <a:pt x="238893" y="9939"/>
                </a:cubicBezTo>
                <a:cubicBezTo>
                  <a:pt x="218896" y="7439"/>
                  <a:pt x="199136" y="3313"/>
                  <a:pt x="179258" y="0"/>
                </a:cubicBezTo>
                <a:cubicBezTo>
                  <a:pt x="146128" y="3313"/>
                  <a:pt x="112775" y="4876"/>
                  <a:pt x="79867" y="9939"/>
                </a:cubicBezTo>
                <a:cubicBezTo>
                  <a:pt x="69512" y="11532"/>
                  <a:pt x="57457" y="12470"/>
                  <a:pt x="50049" y="19878"/>
                </a:cubicBezTo>
                <a:cubicBezTo>
                  <a:pt x="15874" y="54053"/>
                  <a:pt x="12852" y="71836"/>
                  <a:pt x="354" y="109330"/>
                </a:cubicBezTo>
                <a:cubicBezTo>
                  <a:pt x="935" y="119203"/>
                  <a:pt x="-5696" y="256256"/>
                  <a:pt x="20232" y="308113"/>
                </a:cubicBezTo>
                <a:cubicBezTo>
                  <a:pt x="25574" y="318797"/>
                  <a:pt x="32648" y="328602"/>
                  <a:pt x="40110" y="337930"/>
                </a:cubicBezTo>
                <a:cubicBezTo>
                  <a:pt x="45964" y="345248"/>
                  <a:pt x="54366" y="350312"/>
                  <a:pt x="59989" y="357809"/>
                </a:cubicBezTo>
                <a:cubicBezTo>
                  <a:pt x="74323" y="376921"/>
                  <a:pt x="82852" y="400550"/>
                  <a:pt x="99745" y="417443"/>
                </a:cubicBezTo>
                <a:cubicBezTo>
                  <a:pt x="118236" y="435935"/>
                  <a:pt x="124362" y="444661"/>
                  <a:pt x="149441" y="457200"/>
                </a:cubicBezTo>
                <a:cubicBezTo>
                  <a:pt x="158812" y="461885"/>
                  <a:pt x="169887" y="462454"/>
                  <a:pt x="179258" y="467139"/>
                </a:cubicBezTo>
                <a:cubicBezTo>
                  <a:pt x="189942" y="472481"/>
                  <a:pt x="198160" y="482165"/>
                  <a:pt x="209076" y="487017"/>
                </a:cubicBezTo>
                <a:cubicBezTo>
                  <a:pt x="228223" y="495527"/>
                  <a:pt x="268710" y="506896"/>
                  <a:pt x="268710" y="506896"/>
                </a:cubicBezTo>
                <a:cubicBezTo>
                  <a:pt x="285991" y="504427"/>
                  <a:pt x="344084" y="500360"/>
                  <a:pt x="368102" y="487017"/>
                </a:cubicBezTo>
                <a:cubicBezTo>
                  <a:pt x="466334" y="432444"/>
                  <a:pt x="385756" y="454258"/>
                  <a:pt x="487371" y="437322"/>
                </a:cubicBezTo>
                <a:cubicBezTo>
                  <a:pt x="535509" y="413252"/>
                  <a:pt x="513876" y="429039"/>
                  <a:pt x="527128" y="417443"/>
                </a:cubicBezTo>
                <a:close/>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0"/>
            <a:ext cx="64770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Final quiz</a:t>
            </a:r>
            <a:endPar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3" name="TextBox 2"/>
          <p:cNvSpPr txBox="1"/>
          <p:nvPr/>
        </p:nvSpPr>
        <p:spPr>
          <a:xfrm>
            <a:off x="228600" y="6096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(advance slide for answers)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058411"/>
            <a:ext cx="6936381" cy="5523845"/>
          </a:xfrm>
          <a:prstGeom prst="rect">
            <a:avLst/>
          </a:prstGeom>
        </p:spPr>
      </p:pic>
      <p:grpSp>
        <p:nvGrpSpPr>
          <p:cNvPr id="9" name="Group 8"/>
          <p:cNvGrpSpPr/>
          <p:nvPr/>
        </p:nvGrpSpPr>
        <p:grpSpPr>
          <a:xfrm>
            <a:off x="2667000" y="2514600"/>
            <a:ext cx="6324600" cy="4296966"/>
            <a:chOff x="2667000" y="2514600"/>
            <a:chExt cx="6324600" cy="4296966"/>
          </a:xfrm>
        </p:grpSpPr>
        <p:grpSp>
          <p:nvGrpSpPr>
            <p:cNvPr id="7" name="Group 6"/>
            <p:cNvGrpSpPr/>
            <p:nvPr/>
          </p:nvGrpSpPr>
          <p:grpSpPr>
            <a:xfrm>
              <a:off x="2667000" y="2514600"/>
              <a:ext cx="3429000" cy="3363218"/>
              <a:chOff x="2667000" y="2514600"/>
              <a:chExt cx="3429000" cy="3363218"/>
            </a:xfrm>
          </p:grpSpPr>
          <p:sp>
            <p:nvSpPr>
              <p:cNvPr id="5" name="TextBox 4"/>
              <p:cNvSpPr txBox="1"/>
              <p:nvPr/>
            </p:nvSpPr>
            <p:spPr>
              <a:xfrm>
                <a:off x="3200400" y="2514600"/>
                <a:ext cx="2590800" cy="2062103"/>
              </a:xfrm>
              <a:prstGeom prst="rect">
                <a:avLst/>
              </a:prstGeom>
              <a:noFill/>
            </p:spPr>
            <p:txBody>
              <a:bodyPr wrap="square" rtlCol="0">
                <a:spAutoFit/>
              </a:bodyPr>
              <a:lstStyle/>
              <a:p>
                <a:r>
                  <a:rPr lang="en-US" sz="3200" b="1" dirty="0">
                    <a:solidFill>
                      <a:srgbClr val="C00000"/>
                    </a:solidFill>
                  </a:rPr>
                  <a:t>Descending thick limb of the loop of </a:t>
                </a:r>
                <a:r>
                  <a:rPr lang="en-US" sz="3200" b="1" dirty="0" err="1">
                    <a:solidFill>
                      <a:srgbClr val="C00000"/>
                    </a:solidFill>
                  </a:rPr>
                  <a:t>Henle</a:t>
                </a:r>
                <a:endParaRPr lang="en-US" sz="3200" b="1" dirty="0">
                  <a:solidFill>
                    <a:srgbClr val="C00000"/>
                  </a:solidFill>
                </a:endParaRPr>
              </a:p>
            </p:txBody>
          </p:sp>
          <p:sp>
            <p:nvSpPr>
              <p:cNvPr id="6" name="TextBox 5"/>
              <p:cNvSpPr txBox="1"/>
              <p:nvPr/>
            </p:nvSpPr>
            <p:spPr>
              <a:xfrm>
                <a:off x="2667000" y="4800600"/>
                <a:ext cx="3429000" cy="1077218"/>
              </a:xfrm>
              <a:prstGeom prst="rect">
                <a:avLst/>
              </a:prstGeom>
              <a:noFill/>
            </p:spPr>
            <p:txBody>
              <a:bodyPr wrap="square" rtlCol="0">
                <a:spAutoFit/>
              </a:bodyPr>
              <a:lstStyle/>
              <a:p>
                <a:r>
                  <a:rPr lang="en-US" sz="3200" b="1" dirty="0">
                    <a:solidFill>
                      <a:srgbClr val="C00000"/>
                    </a:solidFill>
                  </a:rPr>
                  <a:t>Thin limb of the loop of </a:t>
                </a:r>
                <a:r>
                  <a:rPr lang="en-US" sz="3200" b="1" dirty="0" err="1">
                    <a:solidFill>
                      <a:srgbClr val="C00000"/>
                    </a:solidFill>
                  </a:rPr>
                  <a:t>Henle</a:t>
                </a:r>
                <a:endParaRPr lang="en-US" sz="3200" b="1" dirty="0">
                  <a:solidFill>
                    <a:srgbClr val="C00000"/>
                  </a:solidFill>
                </a:endParaRPr>
              </a:p>
            </p:txBody>
          </p:sp>
        </p:grpSp>
        <p:sp>
          <p:nvSpPr>
            <p:cNvPr id="8" name="TextBox 7"/>
            <p:cNvSpPr txBox="1"/>
            <p:nvPr/>
          </p:nvSpPr>
          <p:spPr>
            <a:xfrm>
              <a:off x="6781800" y="5888236"/>
              <a:ext cx="2209800" cy="923330"/>
            </a:xfrm>
            <a:prstGeom prst="rect">
              <a:avLst/>
            </a:prstGeom>
            <a:noFill/>
          </p:spPr>
          <p:txBody>
            <a:bodyPr wrap="square" rtlCol="0">
              <a:spAutoFit/>
            </a:bodyPr>
            <a:lstStyle/>
            <a:p>
              <a:r>
                <a:rPr lang="en-US" b="1" dirty="0">
                  <a:solidFill>
                    <a:srgbClr val="C00000"/>
                  </a:solidFill>
                </a:rPr>
                <a:t>Right at the transition between the two…..sweet!!!!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1" y="3657600"/>
            <a:ext cx="3789623" cy="3124200"/>
          </a:xfrm>
          <a:prstGeom prst="rect">
            <a:avLst/>
          </a:prstGeom>
        </p:spPr>
      </p:pic>
      <p:pic>
        <p:nvPicPr>
          <p:cNvPr id="2050" name="Picture 2" descr="\\aitl-web1\com\LabManuals\MA\VLM\Lab17\SL116aMP.jpg"/>
          <p:cNvPicPr>
            <a:picLocks noChangeAspect="1" noChangeArrowheads="1"/>
          </p:cNvPicPr>
          <p:nvPr/>
        </p:nvPicPr>
        <p:blipFill rotWithShape="1">
          <a:blip r:embed="rId3">
            <a:extLst>
              <a:ext uri="{28A0092B-C50C-407E-A947-70E740481C1C}">
                <a14:useLocalDpi xmlns:a14="http://schemas.microsoft.com/office/drawing/2010/main" val="0"/>
              </a:ext>
            </a:extLst>
          </a:blip>
          <a:srcRect b="7424"/>
          <a:stretch/>
        </p:blipFill>
        <p:spPr bwMode="auto">
          <a:xfrm>
            <a:off x="76200" y="2727995"/>
            <a:ext cx="5838525" cy="40538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180326"/>
            <a:ext cx="9144000" cy="1815882"/>
          </a:xfrm>
          <a:prstGeom prst="rect">
            <a:avLst/>
          </a:prstGeom>
          <a:solidFill>
            <a:schemeClr val="bg1"/>
          </a:solidFill>
        </p:spPr>
        <p:txBody>
          <a:bodyPr wrap="square" rtlCol="0">
            <a:spAutoFit/>
          </a:bodyPr>
          <a:lstStyle/>
          <a:p>
            <a:r>
              <a:rPr lang="en-US" sz="1600" b="1" dirty="0">
                <a:solidFill>
                  <a:srgbClr val="002060"/>
                </a:solidFill>
              </a:rPr>
              <a:t>Typically when working through a set of tissues or organs, we start out at low magnification (i.e. light micrographs), and then drill down to cellular detail (i.e. electron micrographs).  Turns out that the tubules of the kidneys have many light microscopic characteristics (e.g. eosinophilia) that are due to cellular features seen in electron micrographs (numerous mitochondria).  Because there are many of these features that are crucial for proper identification of these kidney tubules, it is more practical to look at the characteristics of the cells in a tubule at the electron microscopic level </a:t>
            </a:r>
            <a:r>
              <a:rPr lang="en-US" sz="1600" b="1" i="1" dirty="0">
                <a:solidFill>
                  <a:srgbClr val="002060"/>
                </a:solidFill>
              </a:rPr>
              <a:t>first</a:t>
            </a:r>
            <a:r>
              <a:rPr lang="en-US" sz="1600" b="1" dirty="0">
                <a:solidFill>
                  <a:srgbClr val="002060"/>
                </a:solidFill>
              </a:rPr>
              <a:t>, and then describe how these features affect the appearance of the tubules when viewed with the light microscope.</a:t>
            </a:r>
            <a:endParaRPr lang="en-US" sz="1100" b="1" dirty="0">
              <a:solidFill>
                <a:srgbClr val="002060"/>
              </a:solidFill>
            </a:endParaRPr>
          </a:p>
        </p:txBody>
      </p:sp>
      <p:sp>
        <p:nvSpPr>
          <p:cNvPr id="8" name="Rectangle 7"/>
          <p:cNvSpPr/>
          <p:nvPr/>
        </p:nvSpPr>
        <p:spPr>
          <a:xfrm>
            <a:off x="228600" y="0"/>
            <a:ext cx="8441419" cy="1200329"/>
          </a:xfrm>
          <a:prstGeom prst="rect">
            <a:avLst/>
          </a:prstGeom>
          <a:noFill/>
        </p:spPr>
        <p:txBody>
          <a:bodyPr wrap="square" lIns="91440" tIns="45720" rIns="91440" bIns="45720">
            <a:spAutoFit/>
          </a:bodyPr>
          <a:lstStyle/>
          <a:p>
            <a:pPr algn="ctr"/>
            <a:r>
              <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Overview of the microscopic anatomy OF THE kidney</a:t>
            </a:r>
          </a:p>
        </p:txBody>
      </p:sp>
      <p:grpSp>
        <p:nvGrpSpPr>
          <p:cNvPr id="11" name="Group 10"/>
          <p:cNvGrpSpPr/>
          <p:nvPr/>
        </p:nvGrpSpPr>
        <p:grpSpPr>
          <a:xfrm>
            <a:off x="1828800" y="3657600"/>
            <a:ext cx="4191000" cy="3124200"/>
            <a:chOff x="1828800" y="3657600"/>
            <a:chExt cx="4191000" cy="3124200"/>
          </a:xfrm>
        </p:grpSpPr>
        <p:sp>
          <p:nvSpPr>
            <p:cNvPr id="2" name="Rectangle 1"/>
            <p:cNvSpPr/>
            <p:nvPr/>
          </p:nvSpPr>
          <p:spPr>
            <a:xfrm>
              <a:off x="1828800" y="5105400"/>
              <a:ext cx="609600" cy="457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2438400" y="3657600"/>
              <a:ext cx="3581400" cy="1447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28875" y="5553075"/>
              <a:ext cx="3486150" cy="12287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415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052" y="1200329"/>
            <a:ext cx="8554948" cy="369332"/>
          </a:xfrm>
          <a:prstGeom prst="rect">
            <a:avLst/>
          </a:prstGeom>
          <a:noFill/>
        </p:spPr>
        <p:txBody>
          <a:bodyPr wrap="square" rtlCol="0">
            <a:spAutoFit/>
          </a:bodyPr>
          <a:lstStyle/>
          <a:p>
            <a:r>
              <a:rPr lang="en-US" dirty="0"/>
              <a:t>Remind yourself of the regions of the cortex:  pars </a:t>
            </a:r>
            <a:r>
              <a:rPr lang="en-US" dirty="0" err="1"/>
              <a:t>radiata</a:t>
            </a:r>
            <a:r>
              <a:rPr lang="en-US" dirty="0"/>
              <a:t> and pars </a:t>
            </a:r>
            <a:r>
              <a:rPr lang="en-US" dirty="0" err="1"/>
              <a:t>convoluta</a:t>
            </a:r>
            <a:endParaRPr lang="en-US" dirty="0"/>
          </a:p>
        </p:txBody>
      </p:sp>
      <p:sp>
        <p:nvSpPr>
          <p:cNvPr id="4" name="Rectangle 3"/>
          <p:cNvSpPr/>
          <p:nvPr/>
        </p:nvSpPr>
        <p:spPr>
          <a:xfrm>
            <a:off x="228600" y="0"/>
            <a:ext cx="8441419" cy="1200329"/>
          </a:xfrm>
          <a:prstGeom prst="rect">
            <a:avLst/>
          </a:prstGeom>
          <a:noFill/>
        </p:spPr>
        <p:txBody>
          <a:bodyPr wrap="square" lIns="91440" tIns="45720" rIns="91440" bIns="45720">
            <a:spAutoFit/>
          </a:bodyPr>
          <a:lstStyle/>
          <a:p>
            <a:pPr algn="ctr"/>
            <a:r>
              <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Overview of the microscopic anatomy OF THE kidney</a:t>
            </a:r>
          </a:p>
        </p:txBody>
      </p:sp>
      <p:pic>
        <p:nvPicPr>
          <p:cNvPr id="7" name="Picture 6" descr="lobule1.jpg"/>
          <p:cNvPicPr>
            <a:picLocks noChangeAspect="1"/>
          </p:cNvPicPr>
          <p:nvPr/>
        </p:nvPicPr>
        <p:blipFill>
          <a:blip r:embed="rId2" cstate="print"/>
          <a:stretch>
            <a:fillRect/>
          </a:stretch>
        </p:blipFill>
        <p:spPr>
          <a:xfrm>
            <a:off x="64770" y="1600200"/>
            <a:ext cx="7098030" cy="5257800"/>
          </a:xfrm>
          <a:prstGeom prst="rect">
            <a:avLst/>
          </a:prstGeom>
        </p:spPr>
      </p:pic>
      <p:grpSp>
        <p:nvGrpSpPr>
          <p:cNvPr id="8" name="Group 7"/>
          <p:cNvGrpSpPr/>
          <p:nvPr/>
        </p:nvGrpSpPr>
        <p:grpSpPr>
          <a:xfrm>
            <a:off x="64770" y="1597111"/>
            <a:ext cx="9079230" cy="5260889"/>
            <a:chOff x="64770" y="1597111"/>
            <a:chExt cx="9079230" cy="5260889"/>
          </a:xfrm>
        </p:grpSpPr>
        <p:sp>
          <p:nvSpPr>
            <p:cNvPr id="9" name="Freeform 8"/>
            <p:cNvSpPr/>
            <p:nvPr/>
          </p:nvSpPr>
          <p:spPr>
            <a:xfrm>
              <a:off x="3062075" y="1597111"/>
              <a:ext cx="4076043" cy="5248469"/>
            </a:xfrm>
            <a:custGeom>
              <a:avLst/>
              <a:gdLst>
                <a:gd name="connsiteX0" fmla="*/ 2446025 w 4076043"/>
                <a:gd name="connsiteY0" fmla="*/ 1841828 h 5248469"/>
                <a:gd name="connsiteX1" fmla="*/ 2426147 w 4076043"/>
                <a:gd name="connsiteY1" fmla="*/ 1812011 h 5248469"/>
                <a:gd name="connsiteX2" fmla="*/ 2366512 w 4076043"/>
                <a:gd name="connsiteY2" fmla="*/ 1543654 h 5248469"/>
                <a:gd name="connsiteX3" fmla="*/ 2336695 w 4076043"/>
                <a:gd name="connsiteY3" fmla="*/ 1464141 h 5248469"/>
                <a:gd name="connsiteX4" fmla="*/ 2306878 w 4076043"/>
                <a:gd name="connsiteY4" fmla="*/ 1354811 h 5248469"/>
                <a:gd name="connsiteX5" fmla="*/ 2277060 w 4076043"/>
                <a:gd name="connsiteY5" fmla="*/ 1285237 h 5248469"/>
                <a:gd name="connsiteX6" fmla="*/ 2237304 w 4076043"/>
                <a:gd name="connsiteY6" fmla="*/ 1185846 h 5248469"/>
                <a:gd name="connsiteX7" fmla="*/ 2217425 w 4076043"/>
                <a:gd name="connsiteY7" fmla="*/ 1156028 h 5248469"/>
                <a:gd name="connsiteX8" fmla="*/ 2197547 w 4076043"/>
                <a:gd name="connsiteY8" fmla="*/ 1116272 h 5248469"/>
                <a:gd name="connsiteX9" fmla="*/ 2157791 w 4076043"/>
                <a:gd name="connsiteY9" fmla="*/ 1046698 h 5248469"/>
                <a:gd name="connsiteX10" fmla="*/ 2118034 w 4076043"/>
                <a:gd name="connsiteY10" fmla="*/ 977124 h 5248469"/>
                <a:gd name="connsiteX11" fmla="*/ 2078278 w 4076043"/>
                <a:gd name="connsiteY11" fmla="*/ 937367 h 5248469"/>
                <a:gd name="connsiteX12" fmla="*/ 2058399 w 4076043"/>
                <a:gd name="connsiteY12" fmla="*/ 907550 h 5248469"/>
                <a:gd name="connsiteX13" fmla="*/ 2028582 w 4076043"/>
                <a:gd name="connsiteY13" fmla="*/ 867793 h 5248469"/>
                <a:gd name="connsiteX14" fmla="*/ 1968947 w 4076043"/>
                <a:gd name="connsiteY14" fmla="*/ 778341 h 5248469"/>
                <a:gd name="connsiteX15" fmla="*/ 1929191 w 4076043"/>
                <a:gd name="connsiteY15" fmla="*/ 708767 h 5248469"/>
                <a:gd name="connsiteX16" fmla="*/ 1899373 w 4076043"/>
                <a:gd name="connsiteY16" fmla="*/ 649132 h 5248469"/>
                <a:gd name="connsiteX17" fmla="*/ 1849678 w 4076043"/>
                <a:gd name="connsiteY17" fmla="*/ 579559 h 5248469"/>
                <a:gd name="connsiteX18" fmla="*/ 1760225 w 4076043"/>
                <a:gd name="connsiteY18" fmla="*/ 460289 h 5248469"/>
                <a:gd name="connsiteX19" fmla="*/ 1750286 w 4076043"/>
                <a:gd name="connsiteY19" fmla="*/ 400654 h 5248469"/>
                <a:gd name="connsiteX20" fmla="*/ 1670773 w 4076043"/>
                <a:gd name="connsiteY20" fmla="*/ 291324 h 5248469"/>
                <a:gd name="connsiteX21" fmla="*/ 1640956 w 4076043"/>
                <a:gd name="connsiteY21" fmla="*/ 231689 h 5248469"/>
                <a:gd name="connsiteX22" fmla="*/ 1601199 w 4076043"/>
                <a:gd name="connsiteY22" fmla="*/ 191932 h 5248469"/>
                <a:gd name="connsiteX23" fmla="*/ 1571382 w 4076043"/>
                <a:gd name="connsiteY23" fmla="*/ 122359 h 5248469"/>
                <a:gd name="connsiteX24" fmla="*/ 1521686 w 4076043"/>
                <a:gd name="connsiteY24" fmla="*/ 82602 h 5248469"/>
                <a:gd name="connsiteX25" fmla="*/ 1501808 w 4076043"/>
                <a:gd name="connsiteY25" fmla="*/ 52785 h 5248469"/>
                <a:gd name="connsiteX26" fmla="*/ 1402417 w 4076043"/>
                <a:gd name="connsiteY26" fmla="*/ 22967 h 5248469"/>
                <a:gd name="connsiteX27" fmla="*/ 1233452 w 4076043"/>
                <a:gd name="connsiteY27" fmla="*/ 3089 h 5248469"/>
                <a:gd name="connsiteX28" fmla="*/ 259417 w 4076043"/>
                <a:gd name="connsiteY28" fmla="*/ 22967 h 5248469"/>
                <a:gd name="connsiteX29" fmla="*/ 20878 w 4076043"/>
                <a:gd name="connsiteY29" fmla="*/ 52785 h 5248469"/>
                <a:gd name="connsiteX30" fmla="*/ 999 w 4076043"/>
                <a:gd name="connsiteY30" fmla="*/ 122359 h 5248469"/>
                <a:gd name="connsiteX31" fmla="*/ 80512 w 4076043"/>
                <a:gd name="connsiteY31" fmla="*/ 350959 h 5248469"/>
                <a:gd name="connsiteX32" fmla="*/ 100391 w 4076043"/>
                <a:gd name="connsiteY32" fmla="*/ 420532 h 5248469"/>
                <a:gd name="connsiteX33" fmla="*/ 160025 w 4076043"/>
                <a:gd name="connsiteY33" fmla="*/ 559680 h 5248469"/>
                <a:gd name="connsiteX34" fmla="*/ 189843 w 4076043"/>
                <a:gd name="connsiteY34" fmla="*/ 599437 h 5248469"/>
                <a:gd name="connsiteX35" fmla="*/ 229599 w 4076043"/>
                <a:gd name="connsiteY35" fmla="*/ 708767 h 5248469"/>
                <a:gd name="connsiteX36" fmla="*/ 269356 w 4076043"/>
                <a:gd name="connsiteY36" fmla="*/ 748524 h 5248469"/>
                <a:gd name="connsiteX37" fmla="*/ 358808 w 4076043"/>
                <a:gd name="connsiteY37" fmla="*/ 897611 h 5248469"/>
                <a:gd name="connsiteX38" fmla="*/ 408504 w 4076043"/>
                <a:gd name="connsiteY38" fmla="*/ 987063 h 5248469"/>
                <a:gd name="connsiteX39" fmla="*/ 428382 w 4076043"/>
                <a:gd name="connsiteY39" fmla="*/ 1016880 h 5248469"/>
                <a:gd name="connsiteX40" fmla="*/ 478078 w 4076043"/>
                <a:gd name="connsiteY40" fmla="*/ 1146089 h 5248469"/>
                <a:gd name="connsiteX41" fmla="*/ 507895 w 4076043"/>
                <a:gd name="connsiteY41" fmla="*/ 1195785 h 5248469"/>
                <a:gd name="connsiteX42" fmla="*/ 527773 w 4076043"/>
                <a:gd name="connsiteY42" fmla="*/ 1225602 h 5248469"/>
                <a:gd name="connsiteX43" fmla="*/ 547652 w 4076043"/>
                <a:gd name="connsiteY43" fmla="*/ 1275298 h 5248469"/>
                <a:gd name="connsiteX44" fmla="*/ 587408 w 4076043"/>
                <a:gd name="connsiteY44" fmla="*/ 1344872 h 5248469"/>
                <a:gd name="connsiteX45" fmla="*/ 637104 w 4076043"/>
                <a:gd name="connsiteY45" fmla="*/ 1464141 h 5248469"/>
                <a:gd name="connsiteX46" fmla="*/ 676860 w 4076043"/>
                <a:gd name="connsiteY46" fmla="*/ 1543654 h 5248469"/>
                <a:gd name="connsiteX47" fmla="*/ 686799 w 4076043"/>
                <a:gd name="connsiteY47" fmla="*/ 1583411 h 5248469"/>
                <a:gd name="connsiteX48" fmla="*/ 716617 w 4076043"/>
                <a:gd name="connsiteY48" fmla="*/ 1643046 h 5248469"/>
                <a:gd name="connsiteX49" fmla="*/ 736495 w 4076043"/>
                <a:gd name="connsiteY49" fmla="*/ 1692741 h 5248469"/>
                <a:gd name="connsiteX50" fmla="*/ 825947 w 4076043"/>
                <a:gd name="connsiteY50" fmla="*/ 1841828 h 5248469"/>
                <a:gd name="connsiteX51" fmla="*/ 905460 w 4076043"/>
                <a:gd name="connsiteY51" fmla="*/ 1990915 h 5248469"/>
                <a:gd name="connsiteX52" fmla="*/ 994912 w 4076043"/>
                <a:gd name="connsiteY52" fmla="*/ 2189698 h 5248469"/>
                <a:gd name="connsiteX53" fmla="*/ 1034669 w 4076043"/>
                <a:gd name="connsiteY53" fmla="*/ 2259272 h 5248469"/>
                <a:gd name="connsiteX54" fmla="*/ 1074425 w 4076043"/>
                <a:gd name="connsiteY54" fmla="*/ 2358663 h 5248469"/>
                <a:gd name="connsiteX55" fmla="*/ 1193695 w 4076043"/>
                <a:gd name="connsiteY55" fmla="*/ 2587263 h 5248469"/>
                <a:gd name="connsiteX56" fmla="*/ 1273208 w 4076043"/>
                <a:gd name="connsiteY56" fmla="*/ 2706532 h 5248469"/>
                <a:gd name="connsiteX57" fmla="*/ 1312965 w 4076043"/>
                <a:gd name="connsiteY57" fmla="*/ 2766167 h 5248469"/>
                <a:gd name="connsiteX58" fmla="*/ 1352721 w 4076043"/>
                <a:gd name="connsiteY58" fmla="*/ 2855619 h 5248469"/>
                <a:gd name="connsiteX59" fmla="*/ 1531625 w 4076043"/>
                <a:gd name="connsiteY59" fmla="*/ 3183611 h 5248469"/>
                <a:gd name="connsiteX60" fmla="*/ 1561443 w 4076043"/>
                <a:gd name="connsiteY60" fmla="*/ 3253185 h 5248469"/>
                <a:gd name="connsiteX61" fmla="*/ 1660834 w 4076043"/>
                <a:gd name="connsiteY61" fmla="*/ 3432089 h 5248469"/>
                <a:gd name="connsiteX62" fmla="*/ 1730408 w 4076043"/>
                <a:gd name="connsiteY62" fmla="*/ 3571237 h 5248469"/>
                <a:gd name="connsiteX63" fmla="*/ 1760225 w 4076043"/>
                <a:gd name="connsiteY63" fmla="*/ 3640811 h 5248469"/>
                <a:gd name="connsiteX64" fmla="*/ 1790043 w 4076043"/>
                <a:gd name="connsiteY64" fmla="*/ 3680567 h 5248469"/>
                <a:gd name="connsiteX65" fmla="*/ 1809921 w 4076043"/>
                <a:gd name="connsiteY65" fmla="*/ 3720324 h 5248469"/>
                <a:gd name="connsiteX66" fmla="*/ 1849678 w 4076043"/>
                <a:gd name="connsiteY66" fmla="*/ 3779959 h 5248469"/>
                <a:gd name="connsiteX67" fmla="*/ 1889434 w 4076043"/>
                <a:gd name="connsiteY67" fmla="*/ 3859472 h 5248469"/>
                <a:gd name="connsiteX68" fmla="*/ 2038521 w 4076043"/>
                <a:gd name="connsiteY68" fmla="*/ 4088072 h 5248469"/>
                <a:gd name="connsiteX69" fmla="*/ 2098156 w 4076043"/>
                <a:gd name="connsiteY69" fmla="*/ 4227219 h 5248469"/>
                <a:gd name="connsiteX70" fmla="*/ 2118034 w 4076043"/>
                <a:gd name="connsiteY70" fmla="*/ 4266976 h 5248469"/>
                <a:gd name="connsiteX71" fmla="*/ 2127973 w 4076043"/>
                <a:gd name="connsiteY71" fmla="*/ 4296793 h 5248469"/>
                <a:gd name="connsiteX72" fmla="*/ 2157791 w 4076043"/>
                <a:gd name="connsiteY72" fmla="*/ 4326611 h 5248469"/>
                <a:gd name="connsiteX73" fmla="*/ 2177669 w 4076043"/>
                <a:gd name="connsiteY73" fmla="*/ 4376306 h 5248469"/>
                <a:gd name="connsiteX74" fmla="*/ 2267121 w 4076043"/>
                <a:gd name="connsiteY74" fmla="*/ 4495576 h 5248469"/>
                <a:gd name="connsiteX75" fmla="*/ 2426147 w 4076043"/>
                <a:gd name="connsiteY75" fmla="*/ 4763932 h 5248469"/>
                <a:gd name="connsiteX76" fmla="*/ 2426147 w 4076043"/>
                <a:gd name="connsiteY76" fmla="*/ 4763932 h 5248469"/>
                <a:gd name="connsiteX77" fmla="*/ 2485782 w 4076043"/>
                <a:gd name="connsiteY77" fmla="*/ 4863324 h 5248469"/>
                <a:gd name="connsiteX78" fmla="*/ 2545417 w 4076043"/>
                <a:gd name="connsiteY78" fmla="*/ 4922959 h 5248469"/>
                <a:gd name="connsiteX79" fmla="*/ 2614991 w 4076043"/>
                <a:gd name="connsiteY79" fmla="*/ 5002472 h 5248469"/>
                <a:gd name="connsiteX80" fmla="*/ 2654747 w 4076043"/>
                <a:gd name="connsiteY80" fmla="*/ 5052167 h 5248469"/>
                <a:gd name="connsiteX81" fmla="*/ 2684565 w 4076043"/>
                <a:gd name="connsiteY81" fmla="*/ 5091924 h 5248469"/>
                <a:gd name="connsiteX82" fmla="*/ 2724321 w 4076043"/>
                <a:gd name="connsiteY82" fmla="*/ 5151559 h 5248469"/>
                <a:gd name="connsiteX83" fmla="*/ 2803834 w 4076043"/>
                <a:gd name="connsiteY83" fmla="*/ 5191315 h 5248469"/>
                <a:gd name="connsiteX84" fmla="*/ 2883347 w 4076043"/>
                <a:gd name="connsiteY84" fmla="*/ 5231072 h 5248469"/>
                <a:gd name="connsiteX85" fmla="*/ 3131825 w 4076043"/>
                <a:gd name="connsiteY85" fmla="*/ 5221132 h 5248469"/>
                <a:gd name="connsiteX86" fmla="*/ 3628782 w 4076043"/>
                <a:gd name="connsiteY86" fmla="*/ 5201254 h 5248469"/>
                <a:gd name="connsiteX87" fmla="*/ 3688417 w 4076043"/>
                <a:gd name="connsiteY87" fmla="*/ 5151559 h 5248469"/>
                <a:gd name="connsiteX88" fmla="*/ 3748052 w 4076043"/>
                <a:gd name="connsiteY88" fmla="*/ 5111802 h 5248469"/>
                <a:gd name="connsiteX89" fmla="*/ 3777869 w 4076043"/>
                <a:gd name="connsiteY89" fmla="*/ 5091924 h 5248469"/>
                <a:gd name="connsiteX90" fmla="*/ 3877260 w 4076043"/>
                <a:gd name="connsiteY90" fmla="*/ 5072046 h 5248469"/>
                <a:gd name="connsiteX91" fmla="*/ 3907078 w 4076043"/>
                <a:gd name="connsiteY91" fmla="*/ 5052167 h 5248469"/>
                <a:gd name="connsiteX92" fmla="*/ 3956773 w 4076043"/>
                <a:gd name="connsiteY92" fmla="*/ 4972654 h 5248469"/>
                <a:gd name="connsiteX93" fmla="*/ 3996530 w 4076043"/>
                <a:gd name="connsiteY93" fmla="*/ 4942837 h 5248469"/>
                <a:gd name="connsiteX94" fmla="*/ 4006469 w 4076043"/>
                <a:gd name="connsiteY94" fmla="*/ 4913019 h 5248469"/>
                <a:gd name="connsiteX95" fmla="*/ 4026347 w 4076043"/>
                <a:gd name="connsiteY95" fmla="*/ 4873263 h 5248469"/>
                <a:gd name="connsiteX96" fmla="*/ 4066104 w 4076043"/>
                <a:gd name="connsiteY96" fmla="*/ 4734115 h 5248469"/>
                <a:gd name="connsiteX97" fmla="*/ 4076043 w 4076043"/>
                <a:gd name="connsiteY97" fmla="*/ 4465759 h 5248469"/>
                <a:gd name="connsiteX98" fmla="*/ 4066104 w 4076043"/>
                <a:gd name="connsiteY98" fmla="*/ 4435941 h 5248469"/>
                <a:gd name="connsiteX99" fmla="*/ 4056165 w 4076043"/>
                <a:gd name="connsiteY99" fmla="*/ 4376306 h 5248469"/>
                <a:gd name="connsiteX100" fmla="*/ 4036286 w 4076043"/>
                <a:gd name="connsiteY100" fmla="*/ 4306732 h 5248469"/>
                <a:gd name="connsiteX101" fmla="*/ 3996530 w 4076043"/>
                <a:gd name="connsiteY101" fmla="*/ 4177524 h 5248469"/>
                <a:gd name="connsiteX102" fmla="*/ 3966712 w 4076043"/>
                <a:gd name="connsiteY102" fmla="*/ 4038376 h 5248469"/>
                <a:gd name="connsiteX103" fmla="*/ 3946834 w 4076043"/>
                <a:gd name="connsiteY103" fmla="*/ 3988680 h 5248469"/>
                <a:gd name="connsiteX104" fmla="*/ 3926956 w 4076043"/>
                <a:gd name="connsiteY104" fmla="*/ 3929046 h 5248469"/>
                <a:gd name="connsiteX105" fmla="*/ 3887199 w 4076043"/>
                <a:gd name="connsiteY105" fmla="*/ 3849532 h 5248469"/>
                <a:gd name="connsiteX106" fmla="*/ 3867321 w 4076043"/>
                <a:gd name="connsiteY106" fmla="*/ 3779959 h 5248469"/>
                <a:gd name="connsiteX107" fmla="*/ 3837504 w 4076043"/>
                <a:gd name="connsiteY107" fmla="*/ 3720324 h 5248469"/>
                <a:gd name="connsiteX108" fmla="*/ 3807686 w 4076043"/>
                <a:gd name="connsiteY108" fmla="*/ 3650750 h 5248469"/>
                <a:gd name="connsiteX109" fmla="*/ 3777869 w 4076043"/>
                <a:gd name="connsiteY109" fmla="*/ 3610993 h 5248469"/>
                <a:gd name="connsiteX110" fmla="*/ 3757991 w 4076043"/>
                <a:gd name="connsiteY110" fmla="*/ 3561298 h 5248469"/>
                <a:gd name="connsiteX111" fmla="*/ 3708295 w 4076043"/>
                <a:gd name="connsiteY111" fmla="*/ 3491724 h 5248469"/>
                <a:gd name="connsiteX112" fmla="*/ 3688417 w 4076043"/>
                <a:gd name="connsiteY112" fmla="*/ 3432089 h 5248469"/>
                <a:gd name="connsiteX113" fmla="*/ 3648660 w 4076043"/>
                <a:gd name="connsiteY113" fmla="*/ 3392332 h 5248469"/>
                <a:gd name="connsiteX114" fmla="*/ 3628782 w 4076043"/>
                <a:gd name="connsiteY114" fmla="*/ 3362515 h 5248469"/>
                <a:gd name="connsiteX115" fmla="*/ 3608904 w 4076043"/>
                <a:gd name="connsiteY115" fmla="*/ 3322759 h 5248469"/>
                <a:gd name="connsiteX116" fmla="*/ 3589025 w 4076043"/>
                <a:gd name="connsiteY116" fmla="*/ 3292941 h 5248469"/>
                <a:gd name="connsiteX117" fmla="*/ 3539330 w 4076043"/>
                <a:gd name="connsiteY117" fmla="*/ 3213428 h 5248469"/>
                <a:gd name="connsiteX118" fmla="*/ 3509512 w 4076043"/>
                <a:gd name="connsiteY118" fmla="*/ 3163732 h 5248469"/>
                <a:gd name="connsiteX119" fmla="*/ 3469756 w 4076043"/>
                <a:gd name="connsiteY119" fmla="*/ 3114037 h 5248469"/>
                <a:gd name="connsiteX120" fmla="*/ 3410121 w 4076043"/>
                <a:gd name="connsiteY120" fmla="*/ 3024585 h 5248469"/>
                <a:gd name="connsiteX121" fmla="*/ 3400182 w 4076043"/>
                <a:gd name="connsiteY121" fmla="*/ 2994767 h 5248469"/>
                <a:gd name="connsiteX122" fmla="*/ 3370365 w 4076043"/>
                <a:gd name="connsiteY122" fmla="*/ 2945072 h 5248469"/>
                <a:gd name="connsiteX123" fmla="*/ 3300791 w 4076043"/>
                <a:gd name="connsiteY123" fmla="*/ 2855619 h 5248469"/>
                <a:gd name="connsiteX124" fmla="*/ 3221278 w 4076043"/>
                <a:gd name="connsiteY124" fmla="*/ 2736350 h 5248469"/>
                <a:gd name="connsiteX125" fmla="*/ 3161643 w 4076043"/>
                <a:gd name="connsiteY125" fmla="*/ 2646898 h 5248469"/>
                <a:gd name="connsiteX126" fmla="*/ 3141765 w 4076043"/>
                <a:gd name="connsiteY126" fmla="*/ 2607141 h 5248469"/>
                <a:gd name="connsiteX127" fmla="*/ 3111947 w 4076043"/>
                <a:gd name="connsiteY127" fmla="*/ 2577324 h 5248469"/>
                <a:gd name="connsiteX128" fmla="*/ 2982738 w 4076043"/>
                <a:gd name="connsiteY128" fmla="*/ 2428237 h 5248469"/>
                <a:gd name="connsiteX129" fmla="*/ 2952921 w 4076043"/>
                <a:gd name="connsiteY129" fmla="*/ 2408359 h 5248469"/>
                <a:gd name="connsiteX130" fmla="*/ 2893286 w 4076043"/>
                <a:gd name="connsiteY130" fmla="*/ 2328846 h 5248469"/>
                <a:gd name="connsiteX131" fmla="*/ 2883347 w 4076043"/>
                <a:gd name="connsiteY131" fmla="*/ 2299028 h 5248469"/>
                <a:gd name="connsiteX132" fmla="*/ 2744199 w 4076043"/>
                <a:gd name="connsiteY132" fmla="*/ 2169819 h 5248469"/>
                <a:gd name="connsiteX133" fmla="*/ 2684565 w 4076043"/>
                <a:gd name="connsiteY133" fmla="*/ 2090306 h 5248469"/>
                <a:gd name="connsiteX134" fmla="*/ 2664686 w 4076043"/>
                <a:gd name="connsiteY134" fmla="*/ 2050550 h 5248469"/>
                <a:gd name="connsiteX135" fmla="*/ 2634869 w 4076043"/>
                <a:gd name="connsiteY135" fmla="*/ 2030672 h 5248469"/>
                <a:gd name="connsiteX136" fmla="*/ 2595112 w 4076043"/>
                <a:gd name="connsiteY136" fmla="*/ 2000854 h 5248469"/>
                <a:gd name="connsiteX137" fmla="*/ 2495721 w 4076043"/>
                <a:gd name="connsiteY137" fmla="*/ 1881585 h 5248469"/>
                <a:gd name="connsiteX138" fmla="*/ 2446025 w 4076043"/>
                <a:gd name="connsiteY138" fmla="*/ 1841828 h 5248469"/>
                <a:gd name="connsiteX139" fmla="*/ 2446025 w 4076043"/>
                <a:gd name="connsiteY139" fmla="*/ 1841828 h 524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076043" h="5248469">
                  <a:moveTo>
                    <a:pt x="2446025" y="1841828"/>
                  </a:moveTo>
                  <a:cubicBezTo>
                    <a:pt x="2442712" y="1836859"/>
                    <a:pt x="2429225" y="1823553"/>
                    <a:pt x="2426147" y="1812011"/>
                  </a:cubicBezTo>
                  <a:cubicBezTo>
                    <a:pt x="2402536" y="1723471"/>
                    <a:pt x="2398687" y="1629454"/>
                    <a:pt x="2366512" y="1543654"/>
                  </a:cubicBezTo>
                  <a:cubicBezTo>
                    <a:pt x="2356573" y="1517150"/>
                    <a:pt x="2345219" y="1491134"/>
                    <a:pt x="2336695" y="1464141"/>
                  </a:cubicBezTo>
                  <a:cubicBezTo>
                    <a:pt x="2325320" y="1428120"/>
                    <a:pt x="2318823" y="1390647"/>
                    <a:pt x="2306878" y="1354811"/>
                  </a:cubicBezTo>
                  <a:cubicBezTo>
                    <a:pt x="2298899" y="1330874"/>
                    <a:pt x="2286118" y="1308787"/>
                    <a:pt x="2277060" y="1285237"/>
                  </a:cubicBezTo>
                  <a:cubicBezTo>
                    <a:pt x="2253103" y="1222949"/>
                    <a:pt x="2266124" y="1236281"/>
                    <a:pt x="2237304" y="1185846"/>
                  </a:cubicBezTo>
                  <a:cubicBezTo>
                    <a:pt x="2231377" y="1175474"/>
                    <a:pt x="2223352" y="1166400"/>
                    <a:pt x="2217425" y="1156028"/>
                  </a:cubicBezTo>
                  <a:cubicBezTo>
                    <a:pt x="2210074" y="1143164"/>
                    <a:pt x="2204642" y="1129279"/>
                    <a:pt x="2197547" y="1116272"/>
                  </a:cubicBezTo>
                  <a:cubicBezTo>
                    <a:pt x="2184757" y="1092823"/>
                    <a:pt x="2170581" y="1070147"/>
                    <a:pt x="2157791" y="1046698"/>
                  </a:cubicBezTo>
                  <a:cubicBezTo>
                    <a:pt x="2143691" y="1020849"/>
                    <a:pt x="2137165" y="999443"/>
                    <a:pt x="2118034" y="977124"/>
                  </a:cubicBezTo>
                  <a:cubicBezTo>
                    <a:pt x="2105837" y="962894"/>
                    <a:pt x="2090475" y="951597"/>
                    <a:pt x="2078278" y="937367"/>
                  </a:cubicBezTo>
                  <a:cubicBezTo>
                    <a:pt x="2070504" y="928297"/>
                    <a:pt x="2065342" y="917270"/>
                    <a:pt x="2058399" y="907550"/>
                  </a:cubicBezTo>
                  <a:cubicBezTo>
                    <a:pt x="2048771" y="894070"/>
                    <a:pt x="2038011" y="881413"/>
                    <a:pt x="2028582" y="867793"/>
                  </a:cubicBezTo>
                  <a:cubicBezTo>
                    <a:pt x="2008184" y="838329"/>
                    <a:pt x="1980279" y="812338"/>
                    <a:pt x="1968947" y="778341"/>
                  </a:cubicBezTo>
                  <a:cubicBezTo>
                    <a:pt x="1948062" y="715685"/>
                    <a:pt x="1974319" y="783980"/>
                    <a:pt x="1929191" y="708767"/>
                  </a:cubicBezTo>
                  <a:cubicBezTo>
                    <a:pt x="1917757" y="689709"/>
                    <a:pt x="1911021" y="668060"/>
                    <a:pt x="1899373" y="649132"/>
                  </a:cubicBezTo>
                  <a:cubicBezTo>
                    <a:pt x="1884436" y="624860"/>
                    <a:pt x="1865487" y="603272"/>
                    <a:pt x="1849678" y="579559"/>
                  </a:cubicBezTo>
                  <a:cubicBezTo>
                    <a:pt x="1778124" y="472228"/>
                    <a:pt x="1829233" y="529297"/>
                    <a:pt x="1760225" y="460289"/>
                  </a:cubicBezTo>
                  <a:cubicBezTo>
                    <a:pt x="1756912" y="440411"/>
                    <a:pt x="1758224" y="419177"/>
                    <a:pt x="1750286" y="400654"/>
                  </a:cubicBezTo>
                  <a:cubicBezTo>
                    <a:pt x="1709741" y="306049"/>
                    <a:pt x="1715227" y="344668"/>
                    <a:pt x="1670773" y="291324"/>
                  </a:cubicBezTo>
                  <a:cubicBezTo>
                    <a:pt x="1558506" y="156604"/>
                    <a:pt x="1730605" y="357196"/>
                    <a:pt x="1640956" y="231689"/>
                  </a:cubicBezTo>
                  <a:cubicBezTo>
                    <a:pt x="1630063" y="216438"/>
                    <a:pt x="1614451" y="205184"/>
                    <a:pt x="1601199" y="191932"/>
                  </a:cubicBezTo>
                  <a:cubicBezTo>
                    <a:pt x="1591260" y="168741"/>
                    <a:pt x="1583635" y="144415"/>
                    <a:pt x="1571382" y="122359"/>
                  </a:cubicBezTo>
                  <a:cubicBezTo>
                    <a:pt x="1563050" y="107361"/>
                    <a:pt x="1533816" y="90688"/>
                    <a:pt x="1521686" y="82602"/>
                  </a:cubicBezTo>
                  <a:cubicBezTo>
                    <a:pt x="1515060" y="72663"/>
                    <a:pt x="1510984" y="60432"/>
                    <a:pt x="1501808" y="52785"/>
                  </a:cubicBezTo>
                  <a:cubicBezTo>
                    <a:pt x="1471563" y="27581"/>
                    <a:pt x="1439213" y="30326"/>
                    <a:pt x="1402417" y="22967"/>
                  </a:cubicBezTo>
                  <a:cubicBezTo>
                    <a:pt x="1287578" y="0"/>
                    <a:pt x="1481188" y="22145"/>
                    <a:pt x="1233452" y="3089"/>
                  </a:cubicBezTo>
                  <a:lnTo>
                    <a:pt x="259417" y="22967"/>
                  </a:lnTo>
                  <a:cubicBezTo>
                    <a:pt x="205033" y="24478"/>
                    <a:pt x="64049" y="46617"/>
                    <a:pt x="20878" y="52785"/>
                  </a:cubicBezTo>
                  <a:cubicBezTo>
                    <a:pt x="16955" y="64551"/>
                    <a:pt x="0" y="112870"/>
                    <a:pt x="999" y="122359"/>
                  </a:cubicBezTo>
                  <a:cubicBezTo>
                    <a:pt x="16470" y="269331"/>
                    <a:pt x="16585" y="248675"/>
                    <a:pt x="80512" y="350959"/>
                  </a:cubicBezTo>
                  <a:cubicBezTo>
                    <a:pt x="86231" y="373834"/>
                    <a:pt x="91318" y="398498"/>
                    <a:pt x="100391" y="420532"/>
                  </a:cubicBezTo>
                  <a:cubicBezTo>
                    <a:pt x="119604" y="467194"/>
                    <a:pt x="129747" y="519310"/>
                    <a:pt x="160025" y="559680"/>
                  </a:cubicBezTo>
                  <a:lnTo>
                    <a:pt x="189843" y="599437"/>
                  </a:lnTo>
                  <a:cubicBezTo>
                    <a:pt x="199923" y="639757"/>
                    <a:pt x="205444" y="670809"/>
                    <a:pt x="229599" y="708767"/>
                  </a:cubicBezTo>
                  <a:cubicBezTo>
                    <a:pt x="239661" y="724579"/>
                    <a:pt x="256104" y="735272"/>
                    <a:pt x="269356" y="748524"/>
                  </a:cubicBezTo>
                  <a:cubicBezTo>
                    <a:pt x="291986" y="839046"/>
                    <a:pt x="265447" y="753979"/>
                    <a:pt x="358808" y="897611"/>
                  </a:cubicBezTo>
                  <a:cubicBezTo>
                    <a:pt x="377397" y="926210"/>
                    <a:pt x="391317" y="957600"/>
                    <a:pt x="408504" y="987063"/>
                  </a:cubicBezTo>
                  <a:cubicBezTo>
                    <a:pt x="414523" y="997381"/>
                    <a:pt x="421756" y="1006941"/>
                    <a:pt x="428382" y="1016880"/>
                  </a:cubicBezTo>
                  <a:cubicBezTo>
                    <a:pt x="443864" y="1078811"/>
                    <a:pt x="438435" y="1066803"/>
                    <a:pt x="478078" y="1146089"/>
                  </a:cubicBezTo>
                  <a:cubicBezTo>
                    <a:pt x="486717" y="1163368"/>
                    <a:pt x="497656" y="1179403"/>
                    <a:pt x="507895" y="1195785"/>
                  </a:cubicBezTo>
                  <a:cubicBezTo>
                    <a:pt x="514226" y="1205915"/>
                    <a:pt x="522431" y="1214918"/>
                    <a:pt x="527773" y="1225602"/>
                  </a:cubicBezTo>
                  <a:cubicBezTo>
                    <a:pt x="535752" y="1241560"/>
                    <a:pt x="539673" y="1259340"/>
                    <a:pt x="547652" y="1275298"/>
                  </a:cubicBezTo>
                  <a:cubicBezTo>
                    <a:pt x="574147" y="1328286"/>
                    <a:pt x="564175" y="1280981"/>
                    <a:pt x="587408" y="1344872"/>
                  </a:cubicBezTo>
                  <a:cubicBezTo>
                    <a:pt x="630027" y="1462077"/>
                    <a:pt x="580913" y="1370492"/>
                    <a:pt x="637104" y="1464141"/>
                  </a:cubicBezTo>
                  <a:cubicBezTo>
                    <a:pt x="661510" y="1561766"/>
                    <a:pt x="626176" y="1442284"/>
                    <a:pt x="676860" y="1543654"/>
                  </a:cubicBezTo>
                  <a:cubicBezTo>
                    <a:pt x="682969" y="1555872"/>
                    <a:pt x="681726" y="1570728"/>
                    <a:pt x="686799" y="1583411"/>
                  </a:cubicBezTo>
                  <a:cubicBezTo>
                    <a:pt x="695053" y="1604046"/>
                    <a:pt x="707420" y="1622813"/>
                    <a:pt x="716617" y="1643046"/>
                  </a:cubicBezTo>
                  <a:cubicBezTo>
                    <a:pt x="724000" y="1659288"/>
                    <a:pt x="728516" y="1676784"/>
                    <a:pt x="736495" y="1692741"/>
                  </a:cubicBezTo>
                  <a:cubicBezTo>
                    <a:pt x="832528" y="1884806"/>
                    <a:pt x="742942" y="1696569"/>
                    <a:pt x="825947" y="1841828"/>
                  </a:cubicBezTo>
                  <a:cubicBezTo>
                    <a:pt x="853890" y="1890729"/>
                    <a:pt x="882885" y="1939315"/>
                    <a:pt x="905460" y="1990915"/>
                  </a:cubicBezTo>
                  <a:cubicBezTo>
                    <a:pt x="915127" y="2013011"/>
                    <a:pt x="966020" y="2136730"/>
                    <a:pt x="994912" y="2189698"/>
                  </a:cubicBezTo>
                  <a:cubicBezTo>
                    <a:pt x="1007702" y="2213147"/>
                    <a:pt x="1021417" y="2236081"/>
                    <a:pt x="1034669" y="2259272"/>
                  </a:cubicBezTo>
                  <a:cubicBezTo>
                    <a:pt x="1050802" y="2339935"/>
                    <a:pt x="1033167" y="2280730"/>
                    <a:pt x="1074425" y="2358663"/>
                  </a:cubicBezTo>
                  <a:cubicBezTo>
                    <a:pt x="1100697" y="2408289"/>
                    <a:pt x="1161273" y="2538630"/>
                    <a:pt x="1193695" y="2587263"/>
                  </a:cubicBezTo>
                  <a:lnTo>
                    <a:pt x="1273208" y="2706532"/>
                  </a:lnTo>
                  <a:cubicBezTo>
                    <a:pt x="1286460" y="2726410"/>
                    <a:pt x="1303262" y="2744335"/>
                    <a:pt x="1312965" y="2766167"/>
                  </a:cubicBezTo>
                  <a:cubicBezTo>
                    <a:pt x="1326217" y="2795984"/>
                    <a:pt x="1337366" y="2826828"/>
                    <a:pt x="1352721" y="2855619"/>
                  </a:cubicBezTo>
                  <a:cubicBezTo>
                    <a:pt x="1487890" y="3109061"/>
                    <a:pt x="1439569" y="2989270"/>
                    <a:pt x="1531625" y="3183611"/>
                  </a:cubicBezTo>
                  <a:cubicBezTo>
                    <a:pt x="1542426" y="3206414"/>
                    <a:pt x="1549802" y="3230799"/>
                    <a:pt x="1561443" y="3253185"/>
                  </a:cubicBezTo>
                  <a:cubicBezTo>
                    <a:pt x="1592916" y="3313711"/>
                    <a:pt x="1628828" y="3371843"/>
                    <a:pt x="1660834" y="3432089"/>
                  </a:cubicBezTo>
                  <a:cubicBezTo>
                    <a:pt x="1685163" y="3477885"/>
                    <a:pt x="1709981" y="3523572"/>
                    <a:pt x="1730408" y="3571237"/>
                  </a:cubicBezTo>
                  <a:cubicBezTo>
                    <a:pt x="1740347" y="3594428"/>
                    <a:pt x="1748143" y="3618661"/>
                    <a:pt x="1760225" y="3640811"/>
                  </a:cubicBezTo>
                  <a:cubicBezTo>
                    <a:pt x="1768157" y="3655353"/>
                    <a:pt x="1781263" y="3666520"/>
                    <a:pt x="1790043" y="3680567"/>
                  </a:cubicBezTo>
                  <a:cubicBezTo>
                    <a:pt x="1797896" y="3693131"/>
                    <a:pt x="1802298" y="3707619"/>
                    <a:pt x="1809921" y="3720324"/>
                  </a:cubicBezTo>
                  <a:cubicBezTo>
                    <a:pt x="1822213" y="3740810"/>
                    <a:pt x="1837825" y="3759216"/>
                    <a:pt x="1849678" y="3779959"/>
                  </a:cubicBezTo>
                  <a:cubicBezTo>
                    <a:pt x="1864380" y="3805687"/>
                    <a:pt x="1874732" y="3833744"/>
                    <a:pt x="1889434" y="3859472"/>
                  </a:cubicBezTo>
                  <a:cubicBezTo>
                    <a:pt x="1950974" y="3967167"/>
                    <a:pt x="1971269" y="3991997"/>
                    <a:pt x="2038521" y="4088072"/>
                  </a:cubicBezTo>
                  <a:cubicBezTo>
                    <a:pt x="2082763" y="4220799"/>
                    <a:pt x="2047056" y="4135239"/>
                    <a:pt x="2098156" y="4227219"/>
                  </a:cubicBezTo>
                  <a:cubicBezTo>
                    <a:pt x="2105352" y="4240171"/>
                    <a:pt x="2112198" y="4253357"/>
                    <a:pt x="2118034" y="4266976"/>
                  </a:cubicBezTo>
                  <a:cubicBezTo>
                    <a:pt x="2122161" y="4276606"/>
                    <a:pt x="2122162" y="4288076"/>
                    <a:pt x="2127973" y="4296793"/>
                  </a:cubicBezTo>
                  <a:cubicBezTo>
                    <a:pt x="2135770" y="4308489"/>
                    <a:pt x="2147852" y="4316672"/>
                    <a:pt x="2157791" y="4326611"/>
                  </a:cubicBezTo>
                  <a:cubicBezTo>
                    <a:pt x="2164417" y="4343176"/>
                    <a:pt x="2169126" y="4360643"/>
                    <a:pt x="2177669" y="4376306"/>
                  </a:cubicBezTo>
                  <a:cubicBezTo>
                    <a:pt x="2203301" y="4423299"/>
                    <a:pt x="2232974" y="4454599"/>
                    <a:pt x="2267121" y="4495576"/>
                  </a:cubicBezTo>
                  <a:cubicBezTo>
                    <a:pt x="2309219" y="4642920"/>
                    <a:pt x="2273167" y="4545391"/>
                    <a:pt x="2426147" y="4763932"/>
                  </a:cubicBezTo>
                  <a:lnTo>
                    <a:pt x="2426147" y="4763932"/>
                  </a:lnTo>
                  <a:cubicBezTo>
                    <a:pt x="2445553" y="4802744"/>
                    <a:pt x="2455795" y="4827340"/>
                    <a:pt x="2485782" y="4863324"/>
                  </a:cubicBezTo>
                  <a:cubicBezTo>
                    <a:pt x="2503779" y="4884920"/>
                    <a:pt x="2526611" y="4902063"/>
                    <a:pt x="2545417" y="4922959"/>
                  </a:cubicBezTo>
                  <a:cubicBezTo>
                    <a:pt x="2668604" y="5059834"/>
                    <a:pt x="2470604" y="4858085"/>
                    <a:pt x="2614991" y="5002472"/>
                  </a:cubicBezTo>
                  <a:cubicBezTo>
                    <a:pt x="2634340" y="5060520"/>
                    <a:pt x="2609791" y="5007211"/>
                    <a:pt x="2654747" y="5052167"/>
                  </a:cubicBezTo>
                  <a:cubicBezTo>
                    <a:pt x="2666461" y="5063881"/>
                    <a:pt x="2675065" y="5078353"/>
                    <a:pt x="2684565" y="5091924"/>
                  </a:cubicBezTo>
                  <a:cubicBezTo>
                    <a:pt x="2698265" y="5111496"/>
                    <a:pt x="2702952" y="5140875"/>
                    <a:pt x="2724321" y="5151559"/>
                  </a:cubicBezTo>
                  <a:cubicBezTo>
                    <a:pt x="2750825" y="5164811"/>
                    <a:pt x="2780128" y="5173536"/>
                    <a:pt x="2803834" y="5191315"/>
                  </a:cubicBezTo>
                  <a:cubicBezTo>
                    <a:pt x="2854519" y="5229328"/>
                    <a:pt x="2827520" y="5217114"/>
                    <a:pt x="2883347" y="5231072"/>
                  </a:cubicBezTo>
                  <a:lnTo>
                    <a:pt x="3131825" y="5221132"/>
                  </a:lnTo>
                  <a:cubicBezTo>
                    <a:pt x="3616333" y="5207483"/>
                    <a:pt x="3439917" y="5248469"/>
                    <a:pt x="3628782" y="5201254"/>
                  </a:cubicBezTo>
                  <a:cubicBezTo>
                    <a:pt x="3737302" y="5146994"/>
                    <a:pt x="3613493" y="5217117"/>
                    <a:pt x="3688417" y="5151559"/>
                  </a:cubicBezTo>
                  <a:cubicBezTo>
                    <a:pt x="3706397" y="5135827"/>
                    <a:pt x="3728174" y="5125054"/>
                    <a:pt x="3748052" y="5111802"/>
                  </a:cubicBezTo>
                  <a:cubicBezTo>
                    <a:pt x="3757991" y="5105176"/>
                    <a:pt x="3766086" y="5093888"/>
                    <a:pt x="3777869" y="5091924"/>
                  </a:cubicBezTo>
                  <a:cubicBezTo>
                    <a:pt x="3850978" y="5079739"/>
                    <a:pt x="3817953" y="5086873"/>
                    <a:pt x="3877260" y="5072046"/>
                  </a:cubicBezTo>
                  <a:cubicBezTo>
                    <a:pt x="3887199" y="5065420"/>
                    <a:pt x="3899616" y="5061495"/>
                    <a:pt x="3907078" y="5052167"/>
                  </a:cubicBezTo>
                  <a:cubicBezTo>
                    <a:pt x="3926603" y="5027761"/>
                    <a:pt x="3931769" y="4991407"/>
                    <a:pt x="3956773" y="4972654"/>
                  </a:cubicBezTo>
                  <a:lnTo>
                    <a:pt x="3996530" y="4942837"/>
                  </a:lnTo>
                  <a:cubicBezTo>
                    <a:pt x="3999843" y="4932898"/>
                    <a:pt x="4002342" y="4922649"/>
                    <a:pt x="4006469" y="4913019"/>
                  </a:cubicBezTo>
                  <a:cubicBezTo>
                    <a:pt x="4012305" y="4899401"/>
                    <a:pt x="4021662" y="4887319"/>
                    <a:pt x="4026347" y="4873263"/>
                  </a:cubicBezTo>
                  <a:cubicBezTo>
                    <a:pt x="4041602" y="4827500"/>
                    <a:pt x="4066104" y="4734115"/>
                    <a:pt x="4066104" y="4734115"/>
                  </a:cubicBezTo>
                  <a:cubicBezTo>
                    <a:pt x="4069417" y="4644663"/>
                    <a:pt x="4076043" y="4555272"/>
                    <a:pt x="4076043" y="4465759"/>
                  </a:cubicBezTo>
                  <a:cubicBezTo>
                    <a:pt x="4076043" y="4455282"/>
                    <a:pt x="4068377" y="4446168"/>
                    <a:pt x="4066104" y="4435941"/>
                  </a:cubicBezTo>
                  <a:cubicBezTo>
                    <a:pt x="4061732" y="4416268"/>
                    <a:pt x="4060697" y="4395942"/>
                    <a:pt x="4056165" y="4376306"/>
                  </a:cubicBezTo>
                  <a:cubicBezTo>
                    <a:pt x="4050741" y="4352804"/>
                    <a:pt x="4042501" y="4330037"/>
                    <a:pt x="4036286" y="4306732"/>
                  </a:cubicBezTo>
                  <a:cubicBezTo>
                    <a:pt x="4007238" y="4197803"/>
                    <a:pt x="4029717" y="4260492"/>
                    <a:pt x="3996530" y="4177524"/>
                  </a:cubicBezTo>
                  <a:cubicBezTo>
                    <a:pt x="3987081" y="4120830"/>
                    <a:pt x="3984726" y="4096920"/>
                    <a:pt x="3966712" y="4038376"/>
                  </a:cubicBezTo>
                  <a:cubicBezTo>
                    <a:pt x="3961465" y="4021324"/>
                    <a:pt x="3952931" y="4005447"/>
                    <a:pt x="3946834" y="3988680"/>
                  </a:cubicBezTo>
                  <a:cubicBezTo>
                    <a:pt x="3939673" y="3968988"/>
                    <a:pt x="3935210" y="3948305"/>
                    <a:pt x="3926956" y="3929046"/>
                  </a:cubicBezTo>
                  <a:cubicBezTo>
                    <a:pt x="3915283" y="3901809"/>
                    <a:pt x="3898204" y="3877046"/>
                    <a:pt x="3887199" y="3849532"/>
                  </a:cubicBezTo>
                  <a:cubicBezTo>
                    <a:pt x="3878241" y="3827138"/>
                    <a:pt x="3875979" y="3802470"/>
                    <a:pt x="3867321" y="3779959"/>
                  </a:cubicBezTo>
                  <a:cubicBezTo>
                    <a:pt x="3859343" y="3759216"/>
                    <a:pt x="3846817" y="3740503"/>
                    <a:pt x="3837504" y="3720324"/>
                  </a:cubicBezTo>
                  <a:cubicBezTo>
                    <a:pt x="3826931" y="3697415"/>
                    <a:pt x="3819768" y="3672901"/>
                    <a:pt x="3807686" y="3650750"/>
                  </a:cubicBezTo>
                  <a:cubicBezTo>
                    <a:pt x="3799754" y="3636207"/>
                    <a:pt x="3785914" y="3625474"/>
                    <a:pt x="3777869" y="3610993"/>
                  </a:cubicBezTo>
                  <a:cubicBezTo>
                    <a:pt x="3769205" y="3595397"/>
                    <a:pt x="3765970" y="3577255"/>
                    <a:pt x="3757991" y="3561298"/>
                  </a:cubicBezTo>
                  <a:cubicBezTo>
                    <a:pt x="3750725" y="3546766"/>
                    <a:pt x="3715047" y="3500727"/>
                    <a:pt x="3708295" y="3491724"/>
                  </a:cubicBezTo>
                  <a:cubicBezTo>
                    <a:pt x="3701669" y="3471846"/>
                    <a:pt x="3699197" y="3450057"/>
                    <a:pt x="3688417" y="3432089"/>
                  </a:cubicBezTo>
                  <a:cubicBezTo>
                    <a:pt x="3678775" y="3416018"/>
                    <a:pt x="3659056" y="3407926"/>
                    <a:pt x="3648660" y="3392332"/>
                  </a:cubicBezTo>
                  <a:cubicBezTo>
                    <a:pt x="3642034" y="3382393"/>
                    <a:pt x="3634708" y="3372886"/>
                    <a:pt x="3628782" y="3362515"/>
                  </a:cubicBezTo>
                  <a:cubicBezTo>
                    <a:pt x="3621431" y="3349651"/>
                    <a:pt x="3616255" y="3335623"/>
                    <a:pt x="3608904" y="3322759"/>
                  </a:cubicBezTo>
                  <a:cubicBezTo>
                    <a:pt x="3602977" y="3312387"/>
                    <a:pt x="3595438" y="3303019"/>
                    <a:pt x="3589025" y="3292941"/>
                  </a:cubicBezTo>
                  <a:cubicBezTo>
                    <a:pt x="3572245" y="3266572"/>
                    <a:pt x="3555411" y="3240229"/>
                    <a:pt x="3539330" y="3213428"/>
                  </a:cubicBezTo>
                  <a:cubicBezTo>
                    <a:pt x="3529391" y="3196863"/>
                    <a:pt x="3520590" y="3179558"/>
                    <a:pt x="3509512" y="3163732"/>
                  </a:cubicBezTo>
                  <a:cubicBezTo>
                    <a:pt x="3497347" y="3146353"/>
                    <a:pt x="3483008" y="3130602"/>
                    <a:pt x="3469756" y="3114037"/>
                  </a:cubicBezTo>
                  <a:cubicBezTo>
                    <a:pt x="3447067" y="3045969"/>
                    <a:pt x="3477805" y="3126110"/>
                    <a:pt x="3410121" y="3024585"/>
                  </a:cubicBezTo>
                  <a:cubicBezTo>
                    <a:pt x="3404309" y="3015868"/>
                    <a:pt x="3404867" y="3004138"/>
                    <a:pt x="3400182" y="2994767"/>
                  </a:cubicBezTo>
                  <a:cubicBezTo>
                    <a:pt x="3391543" y="2977488"/>
                    <a:pt x="3381593" y="2960792"/>
                    <a:pt x="3370365" y="2945072"/>
                  </a:cubicBezTo>
                  <a:cubicBezTo>
                    <a:pt x="3348409" y="2914333"/>
                    <a:pt x="3317685" y="2889406"/>
                    <a:pt x="3300791" y="2855619"/>
                  </a:cubicBezTo>
                  <a:cubicBezTo>
                    <a:pt x="3211512" y="2677064"/>
                    <a:pt x="3308007" y="2849097"/>
                    <a:pt x="3221278" y="2736350"/>
                  </a:cubicBezTo>
                  <a:cubicBezTo>
                    <a:pt x="3199428" y="2707946"/>
                    <a:pt x="3177669" y="2678951"/>
                    <a:pt x="3161643" y="2646898"/>
                  </a:cubicBezTo>
                  <a:cubicBezTo>
                    <a:pt x="3155017" y="2633646"/>
                    <a:pt x="3150377" y="2619198"/>
                    <a:pt x="3141765" y="2607141"/>
                  </a:cubicBezTo>
                  <a:cubicBezTo>
                    <a:pt x="3133595" y="2595703"/>
                    <a:pt x="3120946" y="2588122"/>
                    <a:pt x="3111947" y="2577324"/>
                  </a:cubicBezTo>
                  <a:cubicBezTo>
                    <a:pt x="3083673" y="2543395"/>
                    <a:pt x="3025503" y="2456747"/>
                    <a:pt x="2982738" y="2428237"/>
                  </a:cubicBezTo>
                  <a:lnTo>
                    <a:pt x="2952921" y="2408359"/>
                  </a:lnTo>
                  <a:cubicBezTo>
                    <a:pt x="2933043" y="2381855"/>
                    <a:pt x="2903762" y="2360276"/>
                    <a:pt x="2893286" y="2328846"/>
                  </a:cubicBezTo>
                  <a:cubicBezTo>
                    <a:pt x="2889973" y="2318907"/>
                    <a:pt x="2890246" y="2306913"/>
                    <a:pt x="2883347" y="2299028"/>
                  </a:cubicBezTo>
                  <a:cubicBezTo>
                    <a:pt x="2769384" y="2168783"/>
                    <a:pt x="2878995" y="2349550"/>
                    <a:pt x="2744199" y="2169819"/>
                  </a:cubicBezTo>
                  <a:cubicBezTo>
                    <a:pt x="2724321" y="2143315"/>
                    <a:pt x="2699382" y="2119938"/>
                    <a:pt x="2684565" y="2090306"/>
                  </a:cubicBezTo>
                  <a:cubicBezTo>
                    <a:pt x="2677939" y="2077054"/>
                    <a:pt x="2674171" y="2061932"/>
                    <a:pt x="2664686" y="2050550"/>
                  </a:cubicBezTo>
                  <a:cubicBezTo>
                    <a:pt x="2657039" y="2041374"/>
                    <a:pt x="2644589" y="2037615"/>
                    <a:pt x="2634869" y="2030672"/>
                  </a:cubicBezTo>
                  <a:cubicBezTo>
                    <a:pt x="2621389" y="2021043"/>
                    <a:pt x="2607323" y="2012048"/>
                    <a:pt x="2595112" y="2000854"/>
                  </a:cubicBezTo>
                  <a:cubicBezTo>
                    <a:pt x="2438531" y="1857321"/>
                    <a:pt x="2558684" y="1976031"/>
                    <a:pt x="2495721" y="1881585"/>
                  </a:cubicBezTo>
                  <a:cubicBezTo>
                    <a:pt x="2476047" y="1852074"/>
                    <a:pt x="2472613" y="1868415"/>
                    <a:pt x="2446025" y="1841828"/>
                  </a:cubicBezTo>
                  <a:lnTo>
                    <a:pt x="2446025" y="1841828"/>
                  </a:lnTo>
                  <a:close/>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162800" y="1981200"/>
              <a:ext cx="1981200" cy="1200329"/>
            </a:xfrm>
            <a:prstGeom prst="rect">
              <a:avLst/>
            </a:prstGeom>
            <a:noFill/>
          </p:spPr>
          <p:txBody>
            <a:bodyPr wrap="square" rtlCol="0">
              <a:spAutoFit/>
            </a:bodyPr>
            <a:lstStyle/>
            <a:p>
              <a:r>
                <a:rPr lang="en-US" b="1" dirty="0"/>
                <a:t>Regions in blue are medullary rays, parts in between are pars </a:t>
              </a:r>
              <a:r>
                <a:rPr lang="en-US" b="1" dirty="0" err="1"/>
                <a:t>convoluta</a:t>
              </a:r>
              <a:endParaRPr lang="en-US" b="1" dirty="0"/>
            </a:p>
          </p:txBody>
        </p:sp>
        <p:sp>
          <p:nvSpPr>
            <p:cNvPr id="11" name="Freeform 10"/>
            <p:cNvSpPr/>
            <p:nvPr/>
          </p:nvSpPr>
          <p:spPr>
            <a:xfrm flipH="1" flipV="1">
              <a:off x="64770" y="1676400"/>
              <a:ext cx="3886200" cy="5181600"/>
            </a:xfrm>
            <a:custGeom>
              <a:avLst/>
              <a:gdLst>
                <a:gd name="connsiteX0" fmla="*/ 2446025 w 4076043"/>
                <a:gd name="connsiteY0" fmla="*/ 1841828 h 5248469"/>
                <a:gd name="connsiteX1" fmla="*/ 2426147 w 4076043"/>
                <a:gd name="connsiteY1" fmla="*/ 1812011 h 5248469"/>
                <a:gd name="connsiteX2" fmla="*/ 2366512 w 4076043"/>
                <a:gd name="connsiteY2" fmla="*/ 1543654 h 5248469"/>
                <a:gd name="connsiteX3" fmla="*/ 2336695 w 4076043"/>
                <a:gd name="connsiteY3" fmla="*/ 1464141 h 5248469"/>
                <a:gd name="connsiteX4" fmla="*/ 2306878 w 4076043"/>
                <a:gd name="connsiteY4" fmla="*/ 1354811 h 5248469"/>
                <a:gd name="connsiteX5" fmla="*/ 2277060 w 4076043"/>
                <a:gd name="connsiteY5" fmla="*/ 1285237 h 5248469"/>
                <a:gd name="connsiteX6" fmla="*/ 2237304 w 4076043"/>
                <a:gd name="connsiteY6" fmla="*/ 1185846 h 5248469"/>
                <a:gd name="connsiteX7" fmla="*/ 2217425 w 4076043"/>
                <a:gd name="connsiteY7" fmla="*/ 1156028 h 5248469"/>
                <a:gd name="connsiteX8" fmla="*/ 2197547 w 4076043"/>
                <a:gd name="connsiteY8" fmla="*/ 1116272 h 5248469"/>
                <a:gd name="connsiteX9" fmla="*/ 2157791 w 4076043"/>
                <a:gd name="connsiteY9" fmla="*/ 1046698 h 5248469"/>
                <a:gd name="connsiteX10" fmla="*/ 2118034 w 4076043"/>
                <a:gd name="connsiteY10" fmla="*/ 977124 h 5248469"/>
                <a:gd name="connsiteX11" fmla="*/ 2078278 w 4076043"/>
                <a:gd name="connsiteY11" fmla="*/ 937367 h 5248469"/>
                <a:gd name="connsiteX12" fmla="*/ 2058399 w 4076043"/>
                <a:gd name="connsiteY12" fmla="*/ 907550 h 5248469"/>
                <a:gd name="connsiteX13" fmla="*/ 2028582 w 4076043"/>
                <a:gd name="connsiteY13" fmla="*/ 867793 h 5248469"/>
                <a:gd name="connsiteX14" fmla="*/ 1968947 w 4076043"/>
                <a:gd name="connsiteY14" fmla="*/ 778341 h 5248469"/>
                <a:gd name="connsiteX15" fmla="*/ 1929191 w 4076043"/>
                <a:gd name="connsiteY15" fmla="*/ 708767 h 5248469"/>
                <a:gd name="connsiteX16" fmla="*/ 1899373 w 4076043"/>
                <a:gd name="connsiteY16" fmla="*/ 649132 h 5248469"/>
                <a:gd name="connsiteX17" fmla="*/ 1849678 w 4076043"/>
                <a:gd name="connsiteY17" fmla="*/ 579559 h 5248469"/>
                <a:gd name="connsiteX18" fmla="*/ 1760225 w 4076043"/>
                <a:gd name="connsiteY18" fmla="*/ 460289 h 5248469"/>
                <a:gd name="connsiteX19" fmla="*/ 1750286 w 4076043"/>
                <a:gd name="connsiteY19" fmla="*/ 400654 h 5248469"/>
                <a:gd name="connsiteX20" fmla="*/ 1670773 w 4076043"/>
                <a:gd name="connsiteY20" fmla="*/ 291324 h 5248469"/>
                <a:gd name="connsiteX21" fmla="*/ 1640956 w 4076043"/>
                <a:gd name="connsiteY21" fmla="*/ 231689 h 5248469"/>
                <a:gd name="connsiteX22" fmla="*/ 1601199 w 4076043"/>
                <a:gd name="connsiteY22" fmla="*/ 191932 h 5248469"/>
                <a:gd name="connsiteX23" fmla="*/ 1571382 w 4076043"/>
                <a:gd name="connsiteY23" fmla="*/ 122359 h 5248469"/>
                <a:gd name="connsiteX24" fmla="*/ 1521686 w 4076043"/>
                <a:gd name="connsiteY24" fmla="*/ 82602 h 5248469"/>
                <a:gd name="connsiteX25" fmla="*/ 1501808 w 4076043"/>
                <a:gd name="connsiteY25" fmla="*/ 52785 h 5248469"/>
                <a:gd name="connsiteX26" fmla="*/ 1402417 w 4076043"/>
                <a:gd name="connsiteY26" fmla="*/ 22967 h 5248469"/>
                <a:gd name="connsiteX27" fmla="*/ 1233452 w 4076043"/>
                <a:gd name="connsiteY27" fmla="*/ 3089 h 5248469"/>
                <a:gd name="connsiteX28" fmla="*/ 259417 w 4076043"/>
                <a:gd name="connsiteY28" fmla="*/ 22967 h 5248469"/>
                <a:gd name="connsiteX29" fmla="*/ 20878 w 4076043"/>
                <a:gd name="connsiteY29" fmla="*/ 52785 h 5248469"/>
                <a:gd name="connsiteX30" fmla="*/ 999 w 4076043"/>
                <a:gd name="connsiteY30" fmla="*/ 122359 h 5248469"/>
                <a:gd name="connsiteX31" fmla="*/ 80512 w 4076043"/>
                <a:gd name="connsiteY31" fmla="*/ 350959 h 5248469"/>
                <a:gd name="connsiteX32" fmla="*/ 100391 w 4076043"/>
                <a:gd name="connsiteY32" fmla="*/ 420532 h 5248469"/>
                <a:gd name="connsiteX33" fmla="*/ 160025 w 4076043"/>
                <a:gd name="connsiteY33" fmla="*/ 559680 h 5248469"/>
                <a:gd name="connsiteX34" fmla="*/ 189843 w 4076043"/>
                <a:gd name="connsiteY34" fmla="*/ 599437 h 5248469"/>
                <a:gd name="connsiteX35" fmla="*/ 229599 w 4076043"/>
                <a:gd name="connsiteY35" fmla="*/ 708767 h 5248469"/>
                <a:gd name="connsiteX36" fmla="*/ 269356 w 4076043"/>
                <a:gd name="connsiteY36" fmla="*/ 748524 h 5248469"/>
                <a:gd name="connsiteX37" fmla="*/ 358808 w 4076043"/>
                <a:gd name="connsiteY37" fmla="*/ 897611 h 5248469"/>
                <a:gd name="connsiteX38" fmla="*/ 408504 w 4076043"/>
                <a:gd name="connsiteY38" fmla="*/ 987063 h 5248469"/>
                <a:gd name="connsiteX39" fmla="*/ 428382 w 4076043"/>
                <a:gd name="connsiteY39" fmla="*/ 1016880 h 5248469"/>
                <a:gd name="connsiteX40" fmla="*/ 478078 w 4076043"/>
                <a:gd name="connsiteY40" fmla="*/ 1146089 h 5248469"/>
                <a:gd name="connsiteX41" fmla="*/ 507895 w 4076043"/>
                <a:gd name="connsiteY41" fmla="*/ 1195785 h 5248469"/>
                <a:gd name="connsiteX42" fmla="*/ 527773 w 4076043"/>
                <a:gd name="connsiteY42" fmla="*/ 1225602 h 5248469"/>
                <a:gd name="connsiteX43" fmla="*/ 547652 w 4076043"/>
                <a:gd name="connsiteY43" fmla="*/ 1275298 h 5248469"/>
                <a:gd name="connsiteX44" fmla="*/ 587408 w 4076043"/>
                <a:gd name="connsiteY44" fmla="*/ 1344872 h 5248469"/>
                <a:gd name="connsiteX45" fmla="*/ 637104 w 4076043"/>
                <a:gd name="connsiteY45" fmla="*/ 1464141 h 5248469"/>
                <a:gd name="connsiteX46" fmla="*/ 676860 w 4076043"/>
                <a:gd name="connsiteY46" fmla="*/ 1543654 h 5248469"/>
                <a:gd name="connsiteX47" fmla="*/ 686799 w 4076043"/>
                <a:gd name="connsiteY47" fmla="*/ 1583411 h 5248469"/>
                <a:gd name="connsiteX48" fmla="*/ 716617 w 4076043"/>
                <a:gd name="connsiteY48" fmla="*/ 1643046 h 5248469"/>
                <a:gd name="connsiteX49" fmla="*/ 736495 w 4076043"/>
                <a:gd name="connsiteY49" fmla="*/ 1692741 h 5248469"/>
                <a:gd name="connsiteX50" fmla="*/ 825947 w 4076043"/>
                <a:gd name="connsiteY50" fmla="*/ 1841828 h 5248469"/>
                <a:gd name="connsiteX51" fmla="*/ 905460 w 4076043"/>
                <a:gd name="connsiteY51" fmla="*/ 1990915 h 5248469"/>
                <a:gd name="connsiteX52" fmla="*/ 994912 w 4076043"/>
                <a:gd name="connsiteY52" fmla="*/ 2189698 h 5248469"/>
                <a:gd name="connsiteX53" fmla="*/ 1034669 w 4076043"/>
                <a:gd name="connsiteY53" fmla="*/ 2259272 h 5248469"/>
                <a:gd name="connsiteX54" fmla="*/ 1074425 w 4076043"/>
                <a:gd name="connsiteY54" fmla="*/ 2358663 h 5248469"/>
                <a:gd name="connsiteX55" fmla="*/ 1193695 w 4076043"/>
                <a:gd name="connsiteY55" fmla="*/ 2587263 h 5248469"/>
                <a:gd name="connsiteX56" fmla="*/ 1273208 w 4076043"/>
                <a:gd name="connsiteY56" fmla="*/ 2706532 h 5248469"/>
                <a:gd name="connsiteX57" fmla="*/ 1312965 w 4076043"/>
                <a:gd name="connsiteY57" fmla="*/ 2766167 h 5248469"/>
                <a:gd name="connsiteX58" fmla="*/ 1352721 w 4076043"/>
                <a:gd name="connsiteY58" fmla="*/ 2855619 h 5248469"/>
                <a:gd name="connsiteX59" fmla="*/ 1531625 w 4076043"/>
                <a:gd name="connsiteY59" fmla="*/ 3183611 h 5248469"/>
                <a:gd name="connsiteX60" fmla="*/ 1561443 w 4076043"/>
                <a:gd name="connsiteY60" fmla="*/ 3253185 h 5248469"/>
                <a:gd name="connsiteX61" fmla="*/ 1660834 w 4076043"/>
                <a:gd name="connsiteY61" fmla="*/ 3432089 h 5248469"/>
                <a:gd name="connsiteX62" fmla="*/ 1730408 w 4076043"/>
                <a:gd name="connsiteY62" fmla="*/ 3571237 h 5248469"/>
                <a:gd name="connsiteX63" fmla="*/ 1760225 w 4076043"/>
                <a:gd name="connsiteY63" fmla="*/ 3640811 h 5248469"/>
                <a:gd name="connsiteX64" fmla="*/ 1790043 w 4076043"/>
                <a:gd name="connsiteY64" fmla="*/ 3680567 h 5248469"/>
                <a:gd name="connsiteX65" fmla="*/ 1809921 w 4076043"/>
                <a:gd name="connsiteY65" fmla="*/ 3720324 h 5248469"/>
                <a:gd name="connsiteX66" fmla="*/ 1849678 w 4076043"/>
                <a:gd name="connsiteY66" fmla="*/ 3779959 h 5248469"/>
                <a:gd name="connsiteX67" fmla="*/ 1889434 w 4076043"/>
                <a:gd name="connsiteY67" fmla="*/ 3859472 h 5248469"/>
                <a:gd name="connsiteX68" fmla="*/ 2038521 w 4076043"/>
                <a:gd name="connsiteY68" fmla="*/ 4088072 h 5248469"/>
                <a:gd name="connsiteX69" fmla="*/ 2098156 w 4076043"/>
                <a:gd name="connsiteY69" fmla="*/ 4227219 h 5248469"/>
                <a:gd name="connsiteX70" fmla="*/ 2118034 w 4076043"/>
                <a:gd name="connsiteY70" fmla="*/ 4266976 h 5248469"/>
                <a:gd name="connsiteX71" fmla="*/ 2127973 w 4076043"/>
                <a:gd name="connsiteY71" fmla="*/ 4296793 h 5248469"/>
                <a:gd name="connsiteX72" fmla="*/ 2157791 w 4076043"/>
                <a:gd name="connsiteY72" fmla="*/ 4326611 h 5248469"/>
                <a:gd name="connsiteX73" fmla="*/ 2177669 w 4076043"/>
                <a:gd name="connsiteY73" fmla="*/ 4376306 h 5248469"/>
                <a:gd name="connsiteX74" fmla="*/ 2267121 w 4076043"/>
                <a:gd name="connsiteY74" fmla="*/ 4495576 h 5248469"/>
                <a:gd name="connsiteX75" fmla="*/ 2426147 w 4076043"/>
                <a:gd name="connsiteY75" fmla="*/ 4763932 h 5248469"/>
                <a:gd name="connsiteX76" fmla="*/ 2426147 w 4076043"/>
                <a:gd name="connsiteY76" fmla="*/ 4763932 h 5248469"/>
                <a:gd name="connsiteX77" fmla="*/ 2485782 w 4076043"/>
                <a:gd name="connsiteY77" fmla="*/ 4863324 h 5248469"/>
                <a:gd name="connsiteX78" fmla="*/ 2545417 w 4076043"/>
                <a:gd name="connsiteY78" fmla="*/ 4922959 h 5248469"/>
                <a:gd name="connsiteX79" fmla="*/ 2614991 w 4076043"/>
                <a:gd name="connsiteY79" fmla="*/ 5002472 h 5248469"/>
                <a:gd name="connsiteX80" fmla="*/ 2654747 w 4076043"/>
                <a:gd name="connsiteY80" fmla="*/ 5052167 h 5248469"/>
                <a:gd name="connsiteX81" fmla="*/ 2684565 w 4076043"/>
                <a:gd name="connsiteY81" fmla="*/ 5091924 h 5248469"/>
                <a:gd name="connsiteX82" fmla="*/ 2724321 w 4076043"/>
                <a:gd name="connsiteY82" fmla="*/ 5151559 h 5248469"/>
                <a:gd name="connsiteX83" fmla="*/ 2803834 w 4076043"/>
                <a:gd name="connsiteY83" fmla="*/ 5191315 h 5248469"/>
                <a:gd name="connsiteX84" fmla="*/ 2883347 w 4076043"/>
                <a:gd name="connsiteY84" fmla="*/ 5231072 h 5248469"/>
                <a:gd name="connsiteX85" fmla="*/ 3131825 w 4076043"/>
                <a:gd name="connsiteY85" fmla="*/ 5221132 h 5248469"/>
                <a:gd name="connsiteX86" fmla="*/ 3628782 w 4076043"/>
                <a:gd name="connsiteY86" fmla="*/ 5201254 h 5248469"/>
                <a:gd name="connsiteX87" fmla="*/ 3688417 w 4076043"/>
                <a:gd name="connsiteY87" fmla="*/ 5151559 h 5248469"/>
                <a:gd name="connsiteX88" fmla="*/ 3748052 w 4076043"/>
                <a:gd name="connsiteY88" fmla="*/ 5111802 h 5248469"/>
                <a:gd name="connsiteX89" fmla="*/ 3777869 w 4076043"/>
                <a:gd name="connsiteY89" fmla="*/ 5091924 h 5248469"/>
                <a:gd name="connsiteX90" fmla="*/ 3877260 w 4076043"/>
                <a:gd name="connsiteY90" fmla="*/ 5072046 h 5248469"/>
                <a:gd name="connsiteX91" fmla="*/ 3907078 w 4076043"/>
                <a:gd name="connsiteY91" fmla="*/ 5052167 h 5248469"/>
                <a:gd name="connsiteX92" fmla="*/ 3956773 w 4076043"/>
                <a:gd name="connsiteY92" fmla="*/ 4972654 h 5248469"/>
                <a:gd name="connsiteX93" fmla="*/ 3996530 w 4076043"/>
                <a:gd name="connsiteY93" fmla="*/ 4942837 h 5248469"/>
                <a:gd name="connsiteX94" fmla="*/ 4006469 w 4076043"/>
                <a:gd name="connsiteY94" fmla="*/ 4913019 h 5248469"/>
                <a:gd name="connsiteX95" fmla="*/ 4026347 w 4076043"/>
                <a:gd name="connsiteY95" fmla="*/ 4873263 h 5248469"/>
                <a:gd name="connsiteX96" fmla="*/ 4066104 w 4076043"/>
                <a:gd name="connsiteY96" fmla="*/ 4734115 h 5248469"/>
                <a:gd name="connsiteX97" fmla="*/ 4076043 w 4076043"/>
                <a:gd name="connsiteY97" fmla="*/ 4465759 h 5248469"/>
                <a:gd name="connsiteX98" fmla="*/ 4066104 w 4076043"/>
                <a:gd name="connsiteY98" fmla="*/ 4435941 h 5248469"/>
                <a:gd name="connsiteX99" fmla="*/ 4056165 w 4076043"/>
                <a:gd name="connsiteY99" fmla="*/ 4376306 h 5248469"/>
                <a:gd name="connsiteX100" fmla="*/ 4036286 w 4076043"/>
                <a:gd name="connsiteY100" fmla="*/ 4306732 h 5248469"/>
                <a:gd name="connsiteX101" fmla="*/ 3996530 w 4076043"/>
                <a:gd name="connsiteY101" fmla="*/ 4177524 h 5248469"/>
                <a:gd name="connsiteX102" fmla="*/ 3966712 w 4076043"/>
                <a:gd name="connsiteY102" fmla="*/ 4038376 h 5248469"/>
                <a:gd name="connsiteX103" fmla="*/ 3946834 w 4076043"/>
                <a:gd name="connsiteY103" fmla="*/ 3988680 h 5248469"/>
                <a:gd name="connsiteX104" fmla="*/ 3926956 w 4076043"/>
                <a:gd name="connsiteY104" fmla="*/ 3929046 h 5248469"/>
                <a:gd name="connsiteX105" fmla="*/ 3887199 w 4076043"/>
                <a:gd name="connsiteY105" fmla="*/ 3849532 h 5248469"/>
                <a:gd name="connsiteX106" fmla="*/ 3867321 w 4076043"/>
                <a:gd name="connsiteY106" fmla="*/ 3779959 h 5248469"/>
                <a:gd name="connsiteX107" fmla="*/ 3837504 w 4076043"/>
                <a:gd name="connsiteY107" fmla="*/ 3720324 h 5248469"/>
                <a:gd name="connsiteX108" fmla="*/ 3807686 w 4076043"/>
                <a:gd name="connsiteY108" fmla="*/ 3650750 h 5248469"/>
                <a:gd name="connsiteX109" fmla="*/ 3777869 w 4076043"/>
                <a:gd name="connsiteY109" fmla="*/ 3610993 h 5248469"/>
                <a:gd name="connsiteX110" fmla="*/ 3757991 w 4076043"/>
                <a:gd name="connsiteY110" fmla="*/ 3561298 h 5248469"/>
                <a:gd name="connsiteX111" fmla="*/ 3708295 w 4076043"/>
                <a:gd name="connsiteY111" fmla="*/ 3491724 h 5248469"/>
                <a:gd name="connsiteX112" fmla="*/ 3688417 w 4076043"/>
                <a:gd name="connsiteY112" fmla="*/ 3432089 h 5248469"/>
                <a:gd name="connsiteX113" fmla="*/ 3648660 w 4076043"/>
                <a:gd name="connsiteY113" fmla="*/ 3392332 h 5248469"/>
                <a:gd name="connsiteX114" fmla="*/ 3628782 w 4076043"/>
                <a:gd name="connsiteY114" fmla="*/ 3362515 h 5248469"/>
                <a:gd name="connsiteX115" fmla="*/ 3608904 w 4076043"/>
                <a:gd name="connsiteY115" fmla="*/ 3322759 h 5248469"/>
                <a:gd name="connsiteX116" fmla="*/ 3589025 w 4076043"/>
                <a:gd name="connsiteY116" fmla="*/ 3292941 h 5248469"/>
                <a:gd name="connsiteX117" fmla="*/ 3539330 w 4076043"/>
                <a:gd name="connsiteY117" fmla="*/ 3213428 h 5248469"/>
                <a:gd name="connsiteX118" fmla="*/ 3509512 w 4076043"/>
                <a:gd name="connsiteY118" fmla="*/ 3163732 h 5248469"/>
                <a:gd name="connsiteX119" fmla="*/ 3469756 w 4076043"/>
                <a:gd name="connsiteY119" fmla="*/ 3114037 h 5248469"/>
                <a:gd name="connsiteX120" fmla="*/ 3410121 w 4076043"/>
                <a:gd name="connsiteY120" fmla="*/ 3024585 h 5248469"/>
                <a:gd name="connsiteX121" fmla="*/ 3400182 w 4076043"/>
                <a:gd name="connsiteY121" fmla="*/ 2994767 h 5248469"/>
                <a:gd name="connsiteX122" fmla="*/ 3370365 w 4076043"/>
                <a:gd name="connsiteY122" fmla="*/ 2945072 h 5248469"/>
                <a:gd name="connsiteX123" fmla="*/ 3300791 w 4076043"/>
                <a:gd name="connsiteY123" fmla="*/ 2855619 h 5248469"/>
                <a:gd name="connsiteX124" fmla="*/ 3221278 w 4076043"/>
                <a:gd name="connsiteY124" fmla="*/ 2736350 h 5248469"/>
                <a:gd name="connsiteX125" fmla="*/ 3161643 w 4076043"/>
                <a:gd name="connsiteY125" fmla="*/ 2646898 h 5248469"/>
                <a:gd name="connsiteX126" fmla="*/ 3141765 w 4076043"/>
                <a:gd name="connsiteY126" fmla="*/ 2607141 h 5248469"/>
                <a:gd name="connsiteX127" fmla="*/ 3111947 w 4076043"/>
                <a:gd name="connsiteY127" fmla="*/ 2577324 h 5248469"/>
                <a:gd name="connsiteX128" fmla="*/ 2982738 w 4076043"/>
                <a:gd name="connsiteY128" fmla="*/ 2428237 h 5248469"/>
                <a:gd name="connsiteX129" fmla="*/ 2952921 w 4076043"/>
                <a:gd name="connsiteY129" fmla="*/ 2408359 h 5248469"/>
                <a:gd name="connsiteX130" fmla="*/ 2893286 w 4076043"/>
                <a:gd name="connsiteY130" fmla="*/ 2328846 h 5248469"/>
                <a:gd name="connsiteX131" fmla="*/ 2883347 w 4076043"/>
                <a:gd name="connsiteY131" fmla="*/ 2299028 h 5248469"/>
                <a:gd name="connsiteX132" fmla="*/ 2744199 w 4076043"/>
                <a:gd name="connsiteY132" fmla="*/ 2169819 h 5248469"/>
                <a:gd name="connsiteX133" fmla="*/ 2684565 w 4076043"/>
                <a:gd name="connsiteY133" fmla="*/ 2090306 h 5248469"/>
                <a:gd name="connsiteX134" fmla="*/ 2664686 w 4076043"/>
                <a:gd name="connsiteY134" fmla="*/ 2050550 h 5248469"/>
                <a:gd name="connsiteX135" fmla="*/ 2634869 w 4076043"/>
                <a:gd name="connsiteY135" fmla="*/ 2030672 h 5248469"/>
                <a:gd name="connsiteX136" fmla="*/ 2595112 w 4076043"/>
                <a:gd name="connsiteY136" fmla="*/ 2000854 h 5248469"/>
                <a:gd name="connsiteX137" fmla="*/ 2495721 w 4076043"/>
                <a:gd name="connsiteY137" fmla="*/ 1881585 h 5248469"/>
                <a:gd name="connsiteX138" fmla="*/ 2446025 w 4076043"/>
                <a:gd name="connsiteY138" fmla="*/ 1841828 h 5248469"/>
                <a:gd name="connsiteX139" fmla="*/ 2446025 w 4076043"/>
                <a:gd name="connsiteY139" fmla="*/ 1841828 h 5248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076043" h="5248469">
                  <a:moveTo>
                    <a:pt x="2446025" y="1841828"/>
                  </a:moveTo>
                  <a:cubicBezTo>
                    <a:pt x="2442712" y="1836859"/>
                    <a:pt x="2429225" y="1823553"/>
                    <a:pt x="2426147" y="1812011"/>
                  </a:cubicBezTo>
                  <a:cubicBezTo>
                    <a:pt x="2402536" y="1723471"/>
                    <a:pt x="2398687" y="1629454"/>
                    <a:pt x="2366512" y="1543654"/>
                  </a:cubicBezTo>
                  <a:cubicBezTo>
                    <a:pt x="2356573" y="1517150"/>
                    <a:pt x="2345219" y="1491134"/>
                    <a:pt x="2336695" y="1464141"/>
                  </a:cubicBezTo>
                  <a:cubicBezTo>
                    <a:pt x="2325320" y="1428120"/>
                    <a:pt x="2318823" y="1390647"/>
                    <a:pt x="2306878" y="1354811"/>
                  </a:cubicBezTo>
                  <a:cubicBezTo>
                    <a:pt x="2298899" y="1330874"/>
                    <a:pt x="2286118" y="1308787"/>
                    <a:pt x="2277060" y="1285237"/>
                  </a:cubicBezTo>
                  <a:cubicBezTo>
                    <a:pt x="2253103" y="1222949"/>
                    <a:pt x="2266124" y="1236281"/>
                    <a:pt x="2237304" y="1185846"/>
                  </a:cubicBezTo>
                  <a:cubicBezTo>
                    <a:pt x="2231377" y="1175474"/>
                    <a:pt x="2223352" y="1166400"/>
                    <a:pt x="2217425" y="1156028"/>
                  </a:cubicBezTo>
                  <a:cubicBezTo>
                    <a:pt x="2210074" y="1143164"/>
                    <a:pt x="2204642" y="1129279"/>
                    <a:pt x="2197547" y="1116272"/>
                  </a:cubicBezTo>
                  <a:cubicBezTo>
                    <a:pt x="2184757" y="1092823"/>
                    <a:pt x="2170581" y="1070147"/>
                    <a:pt x="2157791" y="1046698"/>
                  </a:cubicBezTo>
                  <a:cubicBezTo>
                    <a:pt x="2143691" y="1020849"/>
                    <a:pt x="2137165" y="999443"/>
                    <a:pt x="2118034" y="977124"/>
                  </a:cubicBezTo>
                  <a:cubicBezTo>
                    <a:pt x="2105837" y="962894"/>
                    <a:pt x="2090475" y="951597"/>
                    <a:pt x="2078278" y="937367"/>
                  </a:cubicBezTo>
                  <a:cubicBezTo>
                    <a:pt x="2070504" y="928297"/>
                    <a:pt x="2065342" y="917270"/>
                    <a:pt x="2058399" y="907550"/>
                  </a:cubicBezTo>
                  <a:cubicBezTo>
                    <a:pt x="2048771" y="894070"/>
                    <a:pt x="2038011" y="881413"/>
                    <a:pt x="2028582" y="867793"/>
                  </a:cubicBezTo>
                  <a:cubicBezTo>
                    <a:pt x="2008184" y="838329"/>
                    <a:pt x="1980279" y="812338"/>
                    <a:pt x="1968947" y="778341"/>
                  </a:cubicBezTo>
                  <a:cubicBezTo>
                    <a:pt x="1948062" y="715685"/>
                    <a:pt x="1974319" y="783980"/>
                    <a:pt x="1929191" y="708767"/>
                  </a:cubicBezTo>
                  <a:cubicBezTo>
                    <a:pt x="1917757" y="689709"/>
                    <a:pt x="1911021" y="668060"/>
                    <a:pt x="1899373" y="649132"/>
                  </a:cubicBezTo>
                  <a:cubicBezTo>
                    <a:pt x="1884436" y="624860"/>
                    <a:pt x="1865487" y="603272"/>
                    <a:pt x="1849678" y="579559"/>
                  </a:cubicBezTo>
                  <a:cubicBezTo>
                    <a:pt x="1778124" y="472228"/>
                    <a:pt x="1829233" y="529297"/>
                    <a:pt x="1760225" y="460289"/>
                  </a:cubicBezTo>
                  <a:cubicBezTo>
                    <a:pt x="1756912" y="440411"/>
                    <a:pt x="1758224" y="419177"/>
                    <a:pt x="1750286" y="400654"/>
                  </a:cubicBezTo>
                  <a:cubicBezTo>
                    <a:pt x="1709741" y="306049"/>
                    <a:pt x="1715227" y="344668"/>
                    <a:pt x="1670773" y="291324"/>
                  </a:cubicBezTo>
                  <a:cubicBezTo>
                    <a:pt x="1558506" y="156604"/>
                    <a:pt x="1730605" y="357196"/>
                    <a:pt x="1640956" y="231689"/>
                  </a:cubicBezTo>
                  <a:cubicBezTo>
                    <a:pt x="1630063" y="216438"/>
                    <a:pt x="1614451" y="205184"/>
                    <a:pt x="1601199" y="191932"/>
                  </a:cubicBezTo>
                  <a:cubicBezTo>
                    <a:pt x="1591260" y="168741"/>
                    <a:pt x="1583635" y="144415"/>
                    <a:pt x="1571382" y="122359"/>
                  </a:cubicBezTo>
                  <a:cubicBezTo>
                    <a:pt x="1563050" y="107361"/>
                    <a:pt x="1533816" y="90688"/>
                    <a:pt x="1521686" y="82602"/>
                  </a:cubicBezTo>
                  <a:cubicBezTo>
                    <a:pt x="1515060" y="72663"/>
                    <a:pt x="1510984" y="60432"/>
                    <a:pt x="1501808" y="52785"/>
                  </a:cubicBezTo>
                  <a:cubicBezTo>
                    <a:pt x="1471563" y="27581"/>
                    <a:pt x="1439213" y="30326"/>
                    <a:pt x="1402417" y="22967"/>
                  </a:cubicBezTo>
                  <a:cubicBezTo>
                    <a:pt x="1287578" y="0"/>
                    <a:pt x="1481188" y="22145"/>
                    <a:pt x="1233452" y="3089"/>
                  </a:cubicBezTo>
                  <a:lnTo>
                    <a:pt x="259417" y="22967"/>
                  </a:lnTo>
                  <a:cubicBezTo>
                    <a:pt x="205033" y="24478"/>
                    <a:pt x="64049" y="46617"/>
                    <a:pt x="20878" y="52785"/>
                  </a:cubicBezTo>
                  <a:cubicBezTo>
                    <a:pt x="16955" y="64551"/>
                    <a:pt x="0" y="112870"/>
                    <a:pt x="999" y="122359"/>
                  </a:cubicBezTo>
                  <a:cubicBezTo>
                    <a:pt x="16470" y="269331"/>
                    <a:pt x="16585" y="248675"/>
                    <a:pt x="80512" y="350959"/>
                  </a:cubicBezTo>
                  <a:cubicBezTo>
                    <a:pt x="86231" y="373834"/>
                    <a:pt x="91318" y="398498"/>
                    <a:pt x="100391" y="420532"/>
                  </a:cubicBezTo>
                  <a:cubicBezTo>
                    <a:pt x="119604" y="467194"/>
                    <a:pt x="129747" y="519310"/>
                    <a:pt x="160025" y="559680"/>
                  </a:cubicBezTo>
                  <a:lnTo>
                    <a:pt x="189843" y="599437"/>
                  </a:lnTo>
                  <a:cubicBezTo>
                    <a:pt x="199923" y="639757"/>
                    <a:pt x="205444" y="670809"/>
                    <a:pt x="229599" y="708767"/>
                  </a:cubicBezTo>
                  <a:cubicBezTo>
                    <a:pt x="239661" y="724579"/>
                    <a:pt x="256104" y="735272"/>
                    <a:pt x="269356" y="748524"/>
                  </a:cubicBezTo>
                  <a:cubicBezTo>
                    <a:pt x="291986" y="839046"/>
                    <a:pt x="265447" y="753979"/>
                    <a:pt x="358808" y="897611"/>
                  </a:cubicBezTo>
                  <a:cubicBezTo>
                    <a:pt x="377397" y="926210"/>
                    <a:pt x="391317" y="957600"/>
                    <a:pt x="408504" y="987063"/>
                  </a:cubicBezTo>
                  <a:cubicBezTo>
                    <a:pt x="414523" y="997381"/>
                    <a:pt x="421756" y="1006941"/>
                    <a:pt x="428382" y="1016880"/>
                  </a:cubicBezTo>
                  <a:cubicBezTo>
                    <a:pt x="443864" y="1078811"/>
                    <a:pt x="438435" y="1066803"/>
                    <a:pt x="478078" y="1146089"/>
                  </a:cubicBezTo>
                  <a:cubicBezTo>
                    <a:pt x="486717" y="1163368"/>
                    <a:pt x="497656" y="1179403"/>
                    <a:pt x="507895" y="1195785"/>
                  </a:cubicBezTo>
                  <a:cubicBezTo>
                    <a:pt x="514226" y="1205915"/>
                    <a:pt x="522431" y="1214918"/>
                    <a:pt x="527773" y="1225602"/>
                  </a:cubicBezTo>
                  <a:cubicBezTo>
                    <a:pt x="535752" y="1241560"/>
                    <a:pt x="539673" y="1259340"/>
                    <a:pt x="547652" y="1275298"/>
                  </a:cubicBezTo>
                  <a:cubicBezTo>
                    <a:pt x="574147" y="1328286"/>
                    <a:pt x="564175" y="1280981"/>
                    <a:pt x="587408" y="1344872"/>
                  </a:cubicBezTo>
                  <a:cubicBezTo>
                    <a:pt x="630027" y="1462077"/>
                    <a:pt x="580913" y="1370492"/>
                    <a:pt x="637104" y="1464141"/>
                  </a:cubicBezTo>
                  <a:cubicBezTo>
                    <a:pt x="661510" y="1561766"/>
                    <a:pt x="626176" y="1442284"/>
                    <a:pt x="676860" y="1543654"/>
                  </a:cubicBezTo>
                  <a:cubicBezTo>
                    <a:pt x="682969" y="1555872"/>
                    <a:pt x="681726" y="1570728"/>
                    <a:pt x="686799" y="1583411"/>
                  </a:cubicBezTo>
                  <a:cubicBezTo>
                    <a:pt x="695053" y="1604046"/>
                    <a:pt x="707420" y="1622813"/>
                    <a:pt x="716617" y="1643046"/>
                  </a:cubicBezTo>
                  <a:cubicBezTo>
                    <a:pt x="724000" y="1659288"/>
                    <a:pt x="728516" y="1676784"/>
                    <a:pt x="736495" y="1692741"/>
                  </a:cubicBezTo>
                  <a:cubicBezTo>
                    <a:pt x="832528" y="1884806"/>
                    <a:pt x="742942" y="1696569"/>
                    <a:pt x="825947" y="1841828"/>
                  </a:cubicBezTo>
                  <a:cubicBezTo>
                    <a:pt x="853890" y="1890729"/>
                    <a:pt x="882885" y="1939315"/>
                    <a:pt x="905460" y="1990915"/>
                  </a:cubicBezTo>
                  <a:cubicBezTo>
                    <a:pt x="915127" y="2013011"/>
                    <a:pt x="966020" y="2136730"/>
                    <a:pt x="994912" y="2189698"/>
                  </a:cubicBezTo>
                  <a:cubicBezTo>
                    <a:pt x="1007702" y="2213147"/>
                    <a:pt x="1021417" y="2236081"/>
                    <a:pt x="1034669" y="2259272"/>
                  </a:cubicBezTo>
                  <a:cubicBezTo>
                    <a:pt x="1050802" y="2339935"/>
                    <a:pt x="1033167" y="2280730"/>
                    <a:pt x="1074425" y="2358663"/>
                  </a:cubicBezTo>
                  <a:cubicBezTo>
                    <a:pt x="1100697" y="2408289"/>
                    <a:pt x="1161273" y="2538630"/>
                    <a:pt x="1193695" y="2587263"/>
                  </a:cubicBezTo>
                  <a:lnTo>
                    <a:pt x="1273208" y="2706532"/>
                  </a:lnTo>
                  <a:cubicBezTo>
                    <a:pt x="1286460" y="2726410"/>
                    <a:pt x="1303262" y="2744335"/>
                    <a:pt x="1312965" y="2766167"/>
                  </a:cubicBezTo>
                  <a:cubicBezTo>
                    <a:pt x="1326217" y="2795984"/>
                    <a:pt x="1337366" y="2826828"/>
                    <a:pt x="1352721" y="2855619"/>
                  </a:cubicBezTo>
                  <a:cubicBezTo>
                    <a:pt x="1487890" y="3109061"/>
                    <a:pt x="1439569" y="2989270"/>
                    <a:pt x="1531625" y="3183611"/>
                  </a:cubicBezTo>
                  <a:cubicBezTo>
                    <a:pt x="1542426" y="3206414"/>
                    <a:pt x="1549802" y="3230799"/>
                    <a:pt x="1561443" y="3253185"/>
                  </a:cubicBezTo>
                  <a:cubicBezTo>
                    <a:pt x="1592916" y="3313711"/>
                    <a:pt x="1628828" y="3371843"/>
                    <a:pt x="1660834" y="3432089"/>
                  </a:cubicBezTo>
                  <a:cubicBezTo>
                    <a:pt x="1685163" y="3477885"/>
                    <a:pt x="1709981" y="3523572"/>
                    <a:pt x="1730408" y="3571237"/>
                  </a:cubicBezTo>
                  <a:cubicBezTo>
                    <a:pt x="1740347" y="3594428"/>
                    <a:pt x="1748143" y="3618661"/>
                    <a:pt x="1760225" y="3640811"/>
                  </a:cubicBezTo>
                  <a:cubicBezTo>
                    <a:pt x="1768157" y="3655353"/>
                    <a:pt x="1781263" y="3666520"/>
                    <a:pt x="1790043" y="3680567"/>
                  </a:cubicBezTo>
                  <a:cubicBezTo>
                    <a:pt x="1797896" y="3693131"/>
                    <a:pt x="1802298" y="3707619"/>
                    <a:pt x="1809921" y="3720324"/>
                  </a:cubicBezTo>
                  <a:cubicBezTo>
                    <a:pt x="1822213" y="3740810"/>
                    <a:pt x="1837825" y="3759216"/>
                    <a:pt x="1849678" y="3779959"/>
                  </a:cubicBezTo>
                  <a:cubicBezTo>
                    <a:pt x="1864380" y="3805687"/>
                    <a:pt x="1874732" y="3833744"/>
                    <a:pt x="1889434" y="3859472"/>
                  </a:cubicBezTo>
                  <a:cubicBezTo>
                    <a:pt x="1950974" y="3967167"/>
                    <a:pt x="1971269" y="3991997"/>
                    <a:pt x="2038521" y="4088072"/>
                  </a:cubicBezTo>
                  <a:cubicBezTo>
                    <a:pt x="2082763" y="4220799"/>
                    <a:pt x="2047056" y="4135239"/>
                    <a:pt x="2098156" y="4227219"/>
                  </a:cubicBezTo>
                  <a:cubicBezTo>
                    <a:pt x="2105352" y="4240171"/>
                    <a:pt x="2112198" y="4253357"/>
                    <a:pt x="2118034" y="4266976"/>
                  </a:cubicBezTo>
                  <a:cubicBezTo>
                    <a:pt x="2122161" y="4276606"/>
                    <a:pt x="2122162" y="4288076"/>
                    <a:pt x="2127973" y="4296793"/>
                  </a:cubicBezTo>
                  <a:cubicBezTo>
                    <a:pt x="2135770" y="4308489"/>
                    <a:pt x="2147852" y="4316672"/>
                    <a:pt x="2157791" y="4326611"/>
                  </a:cubicBezTo>
                  <a:cubicBezTo>
                    <a:pt x="2164417" y="4343176"/>
                    <a:pt x="2169126" y="4360643"/>
                    <a:pt x="2177669" y="4376306"/>
                  </a:cubicBezTo>
                  <a:cubicBezTo>
                    <a:pt x="2203301" y="4423299"/>
                    <a:pt x="2232974" y="4454599"/>
                    <a:pt x="2267121" y="4495576"/>
                  </a:cubicBezTo>
                  <a:cubicBezTo>
                    <a:pt x="2309219" y="4642920"/>
                    <a:pt x="2273167" y="4545391"/>
                    <a:pt x="2426147" y="4763932"/>
                  </a:cubicBezTo>
                  <a:lnTo>
                    <a:pt x="2426147" y="4763932"/>
                  </a:lnTo>
                  <a:cubicBezTo>
                    <a:pt x="2445553" y="4802744"/>
                    <a:pt x="2455795" y="4827340"/>
                    <a:pt x="2485782" y="4863324"/>
                  </a:cubicBezTo>
                  <a:cubicBezTo>
                    <a:pt x="2503779" y="4884920"/>
                    <a:pt x="2526611" y="4902063"/>
                    <a:pt x="2545417" y="4922959"/>
                  </a:cubicBezTo>
                  <a:cubicBezTo>
                    <a:pt x="2668604" y="5059834"/>
                    <a:pt x="2470604" y="4858085"/>
                    <a:pt x="2614991" y="5002472"/>
                  </a:cubicBezTo>
                  <a:cubicBezTo>
                    <a:pt x="2634340" y="5060520"/>
                    <a:pt x="2609791" y="5007211"/>
                    <a:pt x="2654747" y="5052167"/>
                  </a:cubicBezTo>
                  <a:cubicBezTo>
                    <a:pt x="2666461" y="5063881"/>
                    <a:pt x="2675065" y="5078353"/>
                    <a:pt x="2684565" y="5091924"/>
                  </a:cubicBezTo>
                  <a:cubicBezTo>
                    <a:pt x="2698265" y="5111496"/>
                    <a:pt x="2702952" y="5140875"/>
                    <a:pt x="2724321" y="5151559"/>
                  </a:cubicBezTo>
                  <a:cubicBezTo>
                    <a:pt x="2750825" y="5164811"/>
                    <a:pt x="2780128" y="5173536"/>
                    <a:pt x="2803834" y="5191315"/>
                  </a:cubicBezTo>
                  <a:cubicBezTo>
                    <a:pt x="2854519" y="5229328"/>
                    <a:pt x="2827520" y="5217114"/>
                    <a:pt x="2883347" y="5231072"/>
                  </a:cubicBezTo>
                  <a:lnTo>
                    <a:pt x="3131825" y="5221132"/>
                  </a:lnTo>
                  <a:cubicBezTo>
                    <a:pt x="3616333" y="5207483"/>
                    <a:pt x="3439917" y="5248469"/>
                    <a:pt x="3628782" y="5201254"/>
                  </a:cubicBezTo>
                  <a:cubicBezTo>
                    <a:pt x="3737302" y="5146994"/>
                    <a:pt x="3613493" y="5217117"/>
                    <a:pt x="3688417" y="5151559"/>
                  </a:cubicBezTo>
                  <a:cubicBezTo>
                    <a:pt x="3706397" y="5135827"/>
                    <a:pt x="3728174" y="5125054"/>
                    <a:pt x="3748052" y="5111802"/>
                  </a:cubicBezTo>
                  <a:cubicBezTo>
                    <a:pt x="3757991" y="5105176"/>
                    <a:pt x="3766086" y="5093888"/>
                    <a:pt x="3777869" y="5091924"/>
                  </a:cubicBezTo>
                  <a:cubicBezTo>
                    <a:pt x="3850978" y="5079739"/>
                    <a:pt x="3817953" y="5086873"/>
                    <a:pt x="3877260" y="5072046"/>
                  </a:cubicBezTo>
                  <a:cubicBezTo>
                    <a:pt x="3887199" y="5065420"/>
                    <a:pt x="3899616" y="5061495"/>
                    <a:pt x="3907078" y="5052167"/>
                  </a:cubicBezTo>
                  <a:cubicBezTo>
                    <a:pt x="3926603" y="5027761"/>
                    <a:pt x="3931769" y="4991407"/>
                    <a:pt x="3956773" y="4972654"/>
                  </a:cubicBezTo>
                  <a:lnTo>
                    <a:pt x="3996530" y="4942837"/>
                  </a:lnTo>
                  <a:cubicBezTo>
                    <a:pt x="3999843" y="4932898"/>
                    <a:pt x="4002342" y="4922649"/>
                    <a:pt x="4006469" y="4913019"/>
                  </a:cubicBezTo>
                  <a:cubicBezTo>
                    <a:pt x="4012305" y="4899401"/>
                    <a:pt x="4021662" y="4887319"/>
                    <a:pt x="4026347" y="4873263"/>
                  </a:cubicBezTo>
                  <a:cubicBezTo>
                    <a:pt x="4041602" y="4827500"/>
                    <a:pt x="4066104" y="4734115"/>
                    <a:pt x="4066104" y="4734115"/>
                  </a:cubicBezTo>
                  <a:cubicBezTo>
                    <a:pt x="4069417" y="4644663"/>
                    <a:pt x="4076043" y="4555272"/>
                    <a:pt x="4076043" y="4465759"/>
                  </a:cubicBezTo>
                  <a:cubicBezTo>
                    <a:pt x="4076043" y="4455282"/>
                    <a:pt x="4068377" y="4446168"/>
                    <a:pt x="4066104" y="4435941"/>
                  </a:cubicBezTo>
                  <a:cubicBezTo>
                    <a:pt x="4061732" y="4416268"/>
                    <a:pt x="4060697" y="4395942"/>
                    <a:pt x="4056165" y="4376306"/>
                  </a:cubicBezTo>
                  <a:cubicBezTo>
                    <a:pt x="4050741" y="4352804"/>
                    <a:pt x="4042501" y="4330037"/>
                    <a:pt x="4036286" y="4306732"/>
                  </a:cubicBezTo>
                  <a:cubicBezTo>
                    <a:pt x="4007238" y="4197803"/>
                    <a:pt x="4029717" y="4260492"/>
                    <a:pt x="3996530" y="4177524"/>
                  </a:cubicBezTo>
                  <a:cubicBezTo>
                    <a:pt x="3987081" y="4120830"/>
                    <a:pt x="3984726" y="4096920"/>
                    <a:pt x="3966712" y="4038376"/>
                  </a:cubicBezTo>
                  <a:cubicBezTo>
                    <a:pt x="3961465" y="4021324"/>
                    <a:pt x="3952931" y="4005447"/>
                    <a:pt x="3946834" y="3988680"/>
                  </a:cubicBezTo>
                  <a:cubicBezTo>
                    <a:pt x="3939673" y="3968988"/>
                    <a:pt x="3935210" y="3948305"/>
                    <a:pt x="3926956" y="3929046"/>
                  </a:cubicBezTo>
                  <a:cubicBezTo>
                    <a:pt x="3915283" y="3901809"/>
                    <a:pt x="3898204" y="3877046"/>
                    <a:pt x="3887199" y="3849532"/>
                  </a:cubicBezTo>
                  <a:cubicBezTo>
                    <a:pt x="3878241" y="3827138"/>
                    <a:pt x="3875979" y="3802470"/>
                    <a:pt x="3867321" y="3779959"/>
                  </a:cubicBezTo>
                  <a:cubicBezTo>
                    <a:pt x="3859343" y="3759216"/>
                    <a:pt x="3846817" y="3740503"/>
                    <a:pt x="3837504" y="3720324"/>
                  </a:cubicBezTo>
                  <a:cubicBezTo>
                    <a:pt x="3826931" y="3697415"/>
                    <a:pt x="3819768" y="3672901"/>
                    <a:pt x="3807686" y="3650750"/>
                  </a:cubicBezTo>
                  <a:cubicBezTo>
                    <a:pt x="3799754" y="3636207"/>
                    <a:pt x="3785914" y="3625474"/>
                    <a:pt x="3777869" y="3610993"/>
                  </a:cubicBezTo>
                  <a:cubicBezTo>
                    <a:pt x="3769205" y="3595397"/>
                    <a:pt x="3765970" y="3577255"/>
                    <a:pt x="3757991" y="3561298"/>
                  </a:cubicBezTo>
                  <a:cubicBezTo>
                    <a:pt x="3750725" y="3546766"/>
                    <a:pt x="3715047" y="3500727"/>
                    <a:pt x="3708295" y="3491724"/>
                  </a:cubicBezTo>
                  <a:cubicBezTo>
                    <a:pt x="3701669" y="3471846"/>
                    <a:pt x="3699197" y="3450057"/>
                    <a:pt x="3688417" y="3432089"/>
                  </a:cubicBezTo>
                  <a:cubicBezTo>
                    <a:pt x="3678775" y="3416018"/>
                    <a:pt x="3659056" y="3407926"/>
                    <a:pt x="3648660" y="3392332"/>
                  </a:cubicBezTo>
                  <a:cubicBezTo>
                    <a:pt x="3642034" y="3382393"/>
                    <a:pt x="3634708" y="3372886"/>
                    <a:pt x="3628782" y="3362515"/>
                  </a:cubicBezTo>
                  <a:cubicBezTo>
                    <a:pt x="3621431" y="3349651"/>
                    <a:pt x="3616255" y="3335623"/>
                    <a:pt x="3608904" y="3322759"/>
                  </a:cubicBezTo>
                  <a:cubicBezTo>
                    <a:pt x="3602977" y="3312387"/>
                    <a:pt x="3595438" y="3303019"/>
                    <a:pt x="3589025" y="3292941"/>
                  </a:cubicBezTo>
                  <a:cubicBezTo>
                    <a:pt x="3572245" y="3266572"/>
                    <a:pt x="3555411" y="3240229"/>
                    <a:pt x="3539330" y="3213428"/>
                  </a:cubicBezTo>
                  <a:cubicBezTo>
                    <a:pt x="3529391" y="3196863"/>
                    <a:pt x="3520590" y="3179558"/>
                    <a:pt x="3509512" y="3163732"/>
                  </a:cubicBezTo>
                  <a:cubicBezTo>
                    <a:pt x="3497347" y="3146353"/>
                    <a:pt x="3483008" y="3130602"/>
                    <a:pt x="3469756" y="3114037"/>
                  </a:cubicBezTo>
                  <a:cubicBezTo>
                    <a:pt x="3447067" y="3045969"/>
                    <a:pt x="3477805" y="3126110"/>
                    <a:pt x="3410121" y="3024585"/>
                  </a:cubicBezTo>
                  <a:cubicBezTo>
                    <a:pt x="3404309" y="3015868"/>
                    <a:pt x="3404867" y="3004138"/>
                    <a:pt x="3400182" y="2994767"/>
                  </a:cubicBezTo>
                  <a:cubicBezTo>
                    <a:pt x="3391543" y="2977488"/>
                    <a:pt x="3381593" y="2960792"/>
                    <a:pt x="3370365" y="2945072"/>
                  </a:cubicBezTo>
                  <a:cubicBezTo>
                    <a:pt x="3348409" y="2914333"/>
                    <a:pt x="3317685" y="2889406"/>
                    <a:pt x="3300791" y="2855619"/>
                  </a:cubicBezTo>
                  <a:cubicBezTo>
                    <a:pt x="3211512" y="2677064"/>
                    <a:pt x="3308007" y="2849097"/>
                    <a:pt x="3221278" y="2736350"/>
                  </a:cubicBezTo>
                  <a:cubicBezTo>
                    <a:pt x="3199428" y="2707946"/>
                    <a:pt x="3177669" y="2678951"/>
                    <a:pt x="3161643" y="2646898"/>
                  </a:cubicBezTo>
                  <a:cubicBezTo>
                    <a:pt x="3155017" y="2633646"/>
                    <a:pt x="3150377" y="2619198"/>
                    <a:pt x="3141765" y="2607141"/>
                  </a:cubicBezTo>
                  <a:cubicBezTo>
                    <a:pt x="3133595" y="2595703"/>
                    <a:pt x="3120946" y="2588122"/>
                    <a:pt x="3111947" y="2577324"/>
                  </a:cubicBezTo>
                  <a:cubicBezTo>
                    <a:pt x="3083673" y="2543395"/>
                    <a:pt x="3025503" y="2456747"/>
                    <a:pt x="2982738" y="2428237"/>
                  </a:cubicBezTo>
                  <a:lnTo>
                    <a:pt x="2952921" y="2408359"/>
                  </a:lnTo>
                  <a:cubicBezTo>
                    <a:pt x="2933043" y="2381855"/>
                    <a:pt x="2903762" y="2360276"/>
                    <a:pt x="2893286" y="2328846"/>
                  </a:cubicBezTo>
                  <a:cubicBezTo>
                    <a:pt x="2889973" y="2318907"/>
                    <a:pt x="2890246" y="2306913"/>
                    <a:pt x="2883347" y="2299028"/>
                  </a:cubicBezTo>
                  <a:cubicBezTo>
                    <a:pt x="2769384" y="2168783"/>
                    <a:pt x="2878995" y="2349550"/>
                    <a:pt x="2744199" y="2169819"/>
                  </a:cubicBezTo>
                  <a:cubicBezTo>
                    <a:pt x="2724321" y="2143315"/>
                    <a:pt x="2699382" y="2119938"/>
                    <a:pt x="2684565" y="2090306"/>
                  </a:cubicBezTo>
                  <a:cubicBezTo>
                    <a:pt x="2677939" y="2077054"/>
                    <a:pt x="2674171" y="2061932"/>
                    <a:pt x="2664686" y="2050550"/>
                  </a:cubicBezTo>
                  <a:cubicBezTo>
                    <a:pt x="2657039" y="2041374"/>
                    <a:pt x="2644589" y="2037615"/>
                    <a:pt x="2634869" y="2030672"/>
                  </a:cubicBezTo>
                  <a:cubicBezTo>
                    <a:pt x="2621389" y="2021043"/>
                    <a:pt x="2607323" y="2012048"/>
                    <a:pt x="2595112" y="2000854"/>
                  </a:cubicBezTo>
                  <a:cubicBezTo>
                    <a:pt x="2438531" y="1857321"/>
                    <a:pt x="2558684" y="1976031"/>
                    <a:pt x="2495721" y="1881585"/>
                  </a:cubicBezTo>
                  <a:cubicBezTo>
                    <a:pt x="2476047" y="1852074"/>
                    <a:pt x="2472613" y="1868415"/>
                    <a:pt x="2446025" y="1841828"/>
                  </a:cubicBezTo>
                  <a:lnTo>
                    <a:pt x="2446025" y="1841828"/>
                  </a:lnTo>
                  <a:close/>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6019799" cy="1200329"/>
          </a:xfrm>
          <a:prstGeom prst="rect">
            <a:avLst/>
          </a:prstGeom>
          <a:noFill/>
        </p:spPr>
        <p:txBody>
          <a:bodyPr wrap="square" lIns="91440" tIns="45720" rIns="91440" bIns="45720">
            <a:spAutoFit/>
          </a:bodyPr>
          <a:lstStyle/>
          <a:p>
            <a:pPr algn="ctr"/>
            <a:r>
              <a:rPr lang="en-US" sz="3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Tubules in the cortex and outer medulla</a:t>
            </a:r>
          </a:p>
        </p:txBody>
      </p:sp>
      <p:sp>
        <p:nvSpPr>
          <p:cNvPr id="5" name="TextBox 4"/>
          <p:cNvSpPr txBox="1"/>
          <p:nvPr/>
        </p:nvSpPr>
        <p:spPr>
          <a:xfrm>
            <a:off x="0" y="1524000"/>
            <a:ext cx="4800600" cy="1569660"/>
          </a:xfrm>
          <a:prstGeom prst="rect">
            <a:avLst/>
          </a:prstGeom>
          <a:noFill/>
        </p:spPr>
        <p:txBody>
          <a:bodyPr wrap="square" rtlCol="0">
            <a:spAutoFit/>
          </a:bodyPr>
          <a:lstStyle/>
          <a:p>
            <a:r>
              <a:rPr lang="en-US" sz="2400" b="1" u="sng" dirty="0">
                <a:solidFill>
                  <a:schemeClr val="accent3">
                    <a:lumMod val="50000"/>
                  </a:schemeClr>
                </a:solidFill>
              </a:rPr>
              <a:t>Tubules in the pars </a:t>
            </a:r>
            <a:r>
              <a:rPr lang="en-US" sz="2400" b="1" u="sng" dirty="0" err="1">
                <a:solidFill>
                  <a:schemeClr val="accent3">
                    <a:lumMod val="50000"/>
                  </a:schemeClr>
                </a:solidFill>
              </a:rPr>
              <a:t>convoluta</a:t>
            </a:r>
            <a:endParaRPr lang="en-US" sz="2400" b="1" u="sng" dirty="0">
              <a:solidFill>
                <a:schemeClr val="accent3">
                  <a:lumMod val="50000"/>
                </a:schemeClr>
              </a:solidFill>
            </a:endParaRPr>
          </a:p>
          <a:p>
            <a:pPr marL="225425" indent="-225425">
              <a:buFont typeface="Wingdings" pitchFamily="2" charset="2"/>
              <a:buChar char="§"/>
            </a:pPr>
            <a:r>
              <a:rPr lang="en-US" sz="2400" b="1" dirty="0">
                <a:solidFill>
                  <a:srgbClr val="002060"/>
                </a:solidFill>
              </a:rPr>
              <a:t>proximal convoluted tubule (PCT)</a:t>
            </a:r>
          </a:p>
          <a:p>
            <a:pPr marL="225425" indent="-225425">
              <a:buFont typeface="Wingdings" pitchFamily="2" charset="2"/>
              <a:buChar char="§"/>
            </a:pPr>
            <a:r>
              <a:rPr lang="en-US" sz="2400" b="1" dirty="0">
                <a:solidFill>
                  <a:srgbClr val="7030A0"/>
                </a:solidFill>
              </a:rPr>
              <a:t>distal convoluted tubule (DCT)</a:t>
            </a:r>
          </a:p>
          <a:p>
            <a:pPr marL="225425" indent="-225425">
              <a:buFont typeface="Wingdings" pitchFamily="2" charset="2"/>
              <a:buChar char="§"/>
            </a:pPr>
            <a:r>
              <a:rPr lang="en-US" sz="2400" b="1" dirty="0">
                <a:solidFill>
                  <a:srgbClr val="C00000"/>
                </a:solidFill>
              </a:rPr>
              <a:t>(connecting ducts)</a:t>
            </a:r>
          </a:p>
        </p:txBody>
      </p:sp>
      <p:sp>
        <p:nvSpPr>
          <p:cNvPr id="6" name="Rectangle 5"/>
          <p:cNvSpPr/>
          <p:nvPr/>
        </p:nvSpPr>
        <p:spPr>
          <a:xfrm>
            <a:off x="4572000" y="1143000"/>
            <a:ext cx="4572000" cy="1938992"/>
          </a:xfrm>
          <a:prstGeom prst="rect">
            <a:avLst/>
          </a:prstGeom>
        </p:spPr>
        <p:txBody>
          <a:bodyPr>
            <a:spAutoFit/>
          </a:bodyPr>
          <a:lstStyle/>
          <a:p>
            <a:pPr>
              <a:tabLst>
                <a:tab pos="228600" algn="l"/>
              </a:tabLst>
            </a:pPr>
            <a:r>
              <a:rPr lang="en-US" sz="2400" b="1" dirty="0">
                <a:solidFill>
                  <a:schemeClr val="accent3">
                    <a:lumMod val="50000"/>
                  </a:schemeClr>
                </a:solidFill>
              </a:rPr>
              <a:t>Tubules in the pars </a:t>
            </a:r>
            <a:r>
              <a:rPr lang="en-US" sz="2400" b="1" dirty="0" err="1">
                <a:solidFill>
                  <a:schemeClr val="accent3">
                    <a:lumMod val="50000"/>
                  </a:schemeClr>
                </a:solidFill>
              </a:rPr>
              <a:t>radiata</a:t>
            </a:r>
            <a:r>
              <a:rPr lang="en-US" sz="2400" b="1" dirty="0">
                <a:solidFill>
                  <a:schemeClr val="accent3">
                    <a:lumMod val="50000"/>
                  </a:schemeClr>
                </a:solidFill>
              </a:rPr>
              <a:t> </a:t>
            </a:r>
            <a:r>
              <a:rPr lang="en-US" sz="2400" b="1" u="sng" dirty="0">
                <a:solidFill>
                  <a:schemeClr val="accent3">
                    <a:lumMod val="50000"/>
                  </a:schemeClr>
                </a:solidFill>
              </a:rPr>
              <a:t>(</a:t>
            </a:r>
            <a:r>
              <a:rPr lang="en-US" sz="2400" b="1" u="sng" dirty="0" err="1">
                <a:solidFill>
                  <a:schemeClr val="accent3">
                    <a:lumMod val="50000"/>
                  </a:schemeClr>
                </a:solidFill>
              </a:rPr>
              <a:t>medullary</a:t>
            </a:r>
            <a:r>
              <a:rPr lang="en-US" sz="2400" b="1" u="sng" dirty="0">
                <a:solidFill>
                  <a:schemeClr val="accent3">
                    <a:lumMod val="50000"/>
                  </a:schemeClr>
                </a:solidFill>
              </a:rPr>
              <a:t> rays) and outer cortex</a:t>
            </a:r>
          </a:p>
          <a:p>
            <a:pPr marL="225425" indent="-225425">
              <a:buFont typeface="Wingdings" pitchFamily="2" charset="2"/>
              <a:buChar char="§"/>
              <a:tabLst>
                <a:tab pos="228600" algn="l"/>
              </a:tabLst>
            </a:pPr>
            <a:r>
              <a:rPr lang="en-US" sz="2400" b="1" dirty="0">
                <a:solidFill>
                  <a:srgbClr val="002060"/>
                </a:solidFill>
              </a:rPr>
              <a:t>descending thick limb</a:t>
            </a:r>
          </a:p>
          <a:p>
            <a:pPr marL="225425" indent="-225425">
              <a:buFont typeface="Wingdings" pitchFamily="2" charset="2"/>
              <a:buChar char="§"/>
              <a:tabLst>
                <a:tab pos="228600" algn="l"/>
              </a:tabLst>
            </a:pPr>
            <a:r>
              <a:rPr lang="en-US" sz="2400" b="1" dirty="0">
                <a:solidFill>
                  <a:srgbClr val="7030A0"/>
                </a:solidFill>
              </a:rPr>
              <a:t>ascending thick limb</a:t>
            </a:r>
          </a:p>
          <a:p>
            <a:pPr marL="225425" indent="-225425">
              <a:buFont typeface="Wingdings" pitchFamily="2" charset="2"/>
              <a:buChar char="§"/>
              <a:tabLst>
                <a:tab pos="228600" algn="l"/>
              </a:tabLst>
            </a:pPr>
            <a:r>
              <a:rPr lang="en-US" sz="2400" b="1" dirty="0">
                <a:solidFill>
                  <a:srgbClr val="C00000"/>
                </a:solidFill>
              </a:rPr>
              <a:t>collecting duct</a:t>
            </a:r>
          </a:p>
        </p:txBody>
      </p:sp>
      <p:sp>
        <p:nvSpPr>
          <p:cNvPr id="8" name="TextBox 7"/>
          <p:cNvSpPr txBox="1"/>
          <p:nvPr/>
        </p:nvSpPr>
        <p:spPr>
          <a:xfrm>
            <a:off x="152400" y="3429000"/>
            <a:ext cx="8839200" cy="3208571"/>
          </a:xfrm>
          <a:prstGeom prst="rect">
            <a:avLst/>
          </a:prstGeom>
          <a:noFill/>
        </p:spPr>
        <p:txBody>
          <a:bodyPr wrap="square" rtlCol="0">
            <a:spAutoFit/>
          </a:bodyPr>
          <a:lstStyle/>
          <a:p>
            <a:r>
              <a:rPr lang="en-US" sz="2000" b="1" dirty="0">
                <a:solidFill>
                  <a:schemeClr val="accent2">
                    <a:lumMod val="50000"/>
                  </a:schemeClr>
                </a:solidFill>
                <a:latin typeface="Tempus Sans ITC" pitchFamily="82" charset="0"/>
              </a:rPr>
              <a:t>This table shows you where you can find each of the tubes of the nephron. </a:t>
            </a:r>
          </a:p>
          <a:p>
            <a:endParaRPr lang="en-US" sz="1050" b="1" dirty="0">
              <a:solidFill>
                <a:schemeClr val="accent2">
                  <a:lumMod val="50000"/>
                </a:schemeClr>
              </a:solidFill>
              <a:latin typeface="Tempus Sans ITC" pitchFamily="82" charset="0"/>
            </a:endParaRPr>
          </a:p>
          <a:p>
            <a:r>
              <a:rPr lang="en-US" sz="2000" b="1" dirty="0">
                <a:solidFill>
                  <a:schemeClr val="accent2">
                    <a:lumMod val="50000"/>
                  </a:schemeClr>
                </a:solidFill>
                <a:latin typeface="Tempus Sans ITC" pitchFamily="82" charset="0"/>
              </a:rPr>
              <a:t>Tubules that are color-coded the same (e.g. PCT and descending thick limb) look similar at both the light and electron microscopic levels.  In a light micrograph, the location of these tubules (i.e. in the pars </a:t>
            </a:r>
            <a:r>
              <a:rPr lang="en-US" sz="2000" b="1" dirty="0" err="1">
                <a:solidFill>
                  <a:schemeClr val="accent2">
                    <a:lumMod val="50000"/>
                  </a:schemeClr>
                </a:solidFill>
                <a:latin typeface="Tempus Sans ITC" pitchFamily="82" charset="0"/>
              </a:rPr>
              <a:t>convoluta</a:t>
            </a:r>
            <a:r>
              <a:rPr lang="en-US" sz="2000" b="1" dirty="0">
                <a:solidFill>
                  <a:schemeClr val="accent2">
                    <a:lumMod val="50000"/>
                  </a:schemeClr>
                </a:solidFill>
                <a:latin typeface="Tempus Sans ITC" pitchFamily="82" charset="0"/>
              </a:rPr>
              <a:t> or pars radiata) will clue you in as to which of these you are identifying.  In electron micrographs, magnification is typically too high for you to determine whether you are in the pars </a:t>
            </a:r>
            <a:r>
              <a:rPr lang="en-US" sz="2000" b="1" dirty="0" err="1">
                <a:solidFill>
                  <a:schemeClr val="accent2">
                    <a:lumMod val="50000"/>
                  </a:schemeClr>
                </a:solidFill>
                <a:latin typeface="Tempus Sans ITC" pitchFamily="82" charset="0"/>
              </a:rPr>
              <a:t>convoluta</a:t>
            </a:r>
            <a:r>
              <a:rPr lang="en-US" sz="2000" b="1" dirty="0">
                <a:solidFill>
                  <a:schemeClr val="accent2">
                    <a:lumMod val="50000"/>
                  </a:schemeClr>
                </a:solidFill>
                <a:latin typeface="Tempus Sans ITC" pitchFamily="82" charset="0"/>
              </a:rPr>
              <a:t> or pars </a:t>
            </a:r>
            <a:r>
              <a:rPr lang="en-US" sz="2000" b="1" dirty="0" err="1">
                <a:solidFill>
                  <a:schemeClr val="accent2">
                    <a:lumMod val="50000"/>
                  </a:schemeClr>
                </a:solidFill>
                <a:latin typeface="Tempus Sans ITC" pitchFamily="82" charset="0"/>
              </a:rPr>
              <a:t>radiata</a:t>
            </a:r>
            <a:r>
              <a:rPr lang="en-US" sz="2000" b="1" dirty="0">
                <a:solidFill>
                  <a:schemeClr val="accent2">
                    <a:lumMod val="50000"/>
                  </a:schemeClr>
                </a:solidFill>
                <a:latin typeface="Tempus Sans ITC" pitchFamily="82" charset="0"/>
              </a:rPr>
              <a:t>.</a:t>
            </a:r>
          </a:p>
          <a:p>
            <a:endParaRPr lang="en-US" sz="1050" b="1" dirty="0">
              <a:solidFill>
                <a:schemeClr val="accent2">
                  <a:lumMod val="50000"/>
                </a:schemeClr>
              </a:solidFill>
              <a:latin typeface="Tempus Sans ITC" pitchFamily="82" charset="0"/>
            </a:endParaRPr>
          </a:p>
          <a:p>
            <a:r>
              <a:rPr lang="en-US" sz="2000" b="1" dirty="0">
                <a:solidFill>
                  <a:schemeClr val="accent2">
                    <a:lumMod val="50000"/>
                  </a:schemeClr>
                </a:solidFill>
                <a:latin typeface="Tempus Sans ITC" pitchFamily="82" charset="0"/>
              </a:rPr>
              <a:t>We will not ask you to differentiate connecting ducts from collecting ducts.  Simply refer to all ducts with that histology as collecting ducts.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77218"/>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proximal convoluted tubules and descending thick limbs of the loop of </a:t>
            </a:r>
            <a:r>
              <a:rPr lang="en-US" sz="32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Henle</a:t>
            </a:r>
            <a:endPar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3" name="TextBox 2"/>
          <p:cNvSpPr txBox="1"/>
          <p:nvPr/>
        </p:nvSpPr>
        <p:spPr>
          <a:xfrm>
            <a:off x="-20822" y="1077218"/>
            <a:ext cx="3221222" cy="2092881"/>
          </a:xfrm>
          <a:prstGeom prst="rect">
            <a:avLst/>
          </a:prstGeom>
          <a:noFill/>
        </p:spPr>
        <p:txBody>
          <a:bodyPr wrap="square" rtlCol="0">
            <a:spAutoFit/>
          </a:bodyPr>
          <a:lstStyle/>
          <a:p>
            <a:r>
              <a:rPr lang="en-US" sz="2000" b="1" dirty="0">
                <a:solidFill>
                  <a:srgbClr val="002060"/>
                </a:solidFill>
              </a:rPr>
              <a:t>Characteristics of PCTs and descending thick limbs:</a:t>
            </a:r>
          </a:p>
          <a:p>
            <a:pPr marL="174625" indent="-174625"/>
            <a:r>
              <a:rPr lang="en-US" b="1" dirty="0">
                <a:solidFill>
                  <a:srgbClr val="002060"/>
                </a:solidFill>
              </a:rPr>
              <a:t>--large cells</a:t>
            </a:r>
          </a:p>
          <a:p>
            <a:pPr marL="174625" indent="-174625"/>
            <a:r>
              <a:rPr lang="en-US" b="1" dirty="0">
                <a:solidFill>
                  <a:srgbClr val="002060"/>
                </a:solidFill>
              </a:rPr>
              <a:t>--numerous microvilli (</a:t>
            </a:r>
            <a:r>
              <a:rPr lang="en-US" b="1" dirty="0" err="1">
                <a:solidFill>
                  <a:srgbClr val="002060"/>
                </a:solidFill>
              </a:rPr>
              <a:t>Mv</a:t>
            </a:r>
            <a:r>
              <a:rPr lang="en-US" b="1" dirty="0">
                <a:solidFill>
                  <a:srgbClr val="002060"/>
                </a:solidFill>
              </a:rPr>
              <a:t>)</a:t>
            </a:r>
          </a:p>
          <a:p>
            <a:pPr marL="174625" indent="-174625"/>
            <a:r>
              <a:rPr lang="en-US" b="1" dirty="0">
                <a:solidFill>
                  <a:srgbClr val="002060"/>
                </a:solidFill>
              </a:rPr>
              <a:t>--numerous mitochondria (M)</a:t>
            </a:r>
          </a:p>
          <a:p>
            <a:pPr marL="174625" indent="-174625"/>
            <a:r>
              <a:rPr lang="en-US" b="1" dirty="0">
                <a:solidFill>
                  <a:srgbClr val="002060"/>
                </a:solidFill>
              </a:rPr>
              <a:t>--numerous </a:t>
            </a:r>
            <a:r>
              <a:rPr lang="en-US" b="1" dirty="0" err="1">
                <a:solidFill>
                  <a:srgbClr val="002060"/>
                </a:solidFill>
              </a:rPr>
              <a:t>basolateral</a:t>
            </a:r>
            <a:r>
              <a:rPr lang="en-US" b="1" dirty="0">
                <a:solidFill>
                  <a:srgbClr val="002060"/>
                </a:solidFill>
              </a:rPr>
              <a:t> </a:t>
            </a:r>
            <a:r>
              <a:rPr lang="en-US" b="1" dirty="0" err="1">
                <a:solidFill>
                  <a:srgbClr val="002060"/>
                </a:solidFill>
              </a:rPr>
              <a:t>infoldings</a:t>
            </a:r>
            <a:r>
              <a:rPr lang="en-US" b="1" dirty="0">
                <a:solidFill>
                  <a:srgbClr val="002060"/>
                </a:solidFill>
              </a:rPr>
              <a:t> (see next slide)</a:t>
            </a:r>
          </a:p>
        </p:txBody>
      </p:sp>
      <p:grpSp>
        <p:nvGrpSpPr>
          <p:cNvPr id="4" name="Group 3"/>
          <p:cNvGrpSpPr/>
          <p:nvPr/>
        </p:nvGrpSpPr>
        <p:grpSpPr>
          <a:xfrm>
            <a:off x="2888168" y="1676400"/>
            <a:ext cx="6193859" cy="5105400"/>
            <a:chOff x="2809875" y="1583595"/>
            <a:chExt cx="6193859" cy="510540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9875" y="1583595"/>
              <a:ext cx="6193859" cy="5105400"/>
            </a:xfrm>
            <a:prstGeom prst="rect">
              <a:avLst/>
            </a:prstGeom>
          </p:spPr>
        </p:pic>
        <p:sp>
          <p:nvSpPr>
            <p:cNvPr id="8" name="TextBox 7"/>
            <p:cNvSpPr txBox="1"/>
            <p:nvPr/>
          </p:nvSpPr>
          <p:spPr>
            <a:xfrm>
              <a:off x="7529452" y="6427385"/>
              <a:ext cx="1474282" cy="261610"/>
            </a:xfrm>
            <a:prstGeom prst="rect">
              <a:avLst/>
            </a:prstGeom>
            <a:noFill/>
          </p:spPr>
          <p:txBody>
            <a:bodyPr wrap="square" rtlCol="0">
              <a:spAutoFit/>
            </a:bodyPr>
            <a:lstStyle/>
            <a:p>
              <a:r>
                <a:rPr lang="en-US" sz="1100" b="1" dirty="0" err="1">
                  <a:latin typeface="Tempus Sans ITC" pitchFamily="82" charset="0"/>
                </a:rPr>
                <a:t>Wheater’s</a:t>
              </a:r>
              <a:r>
                <a:rPr lang="en-US" sz="1100" b="1" dirty="0">
                  <a:latin typeface="Tempus Sans ITC" pitchFamily="82" charset="0"/>
                </a:rPr>
                <a:t> Fig. 16.18</a:t>
              </a:r>
            </a:p>
          </p:txBody>
        </p:sp>
      </p:grpSp>
      <p:sp>
        <p:nvSpPr>
          <p:cNvPr id="7" name="TextBox 6"/>
          <p:cNvSpPr txBox="1"/>
          <p:nvPr/>
        </p:nvSpPr>
        <p:spPr>
          <a:xfrm>
            <a:off x="104775" y="4965918"/>
            <a:ext cx="2743200" cy="1815882"/>
          </a:xfrm>
          <a:prstGeom prst="rect">
            <a:avLst/>
          </a:prstGeom>
          <a:noFill/>
        </p:spPr>
        <p:txBody>
          <a:bodyPr wrap="square" rtlCol="0">
            <a:spAutoFit/>
          </a:bodyPr>
          <a:lstStyle/>
          <a:p>
            <a:r>
              <a:rPr lang="en-US" sz="1600" b="1" dirty="0">
                <a:solidFill>
                  <a:schemeClr val="accent2">
                    <a:lumMod val="50000"/>
                  </a:schemeClr>
                </a:solidFill>
                <a:latin typeface="Tempus Sans ITC" pitchFamily="82" charset="0"/>
              </a:rPr>
              <a:t>Remember, this is an electron micrograph, so the magnification is too high to determine whether you are looking at a PCT in the pars </a:t>
            </a:r>
            <a:r>
              <a:rPr lang="en-US" sz="1600" b="1" dirty="0" err="1">
                <a:solidFill>
                  <a:schemeClr val="accent2">
                    <a:lumMod val="50000"/>
                  </a:schemeClr>
                </a:solidFill>
                <a:latin typeface="Tempus Sans ITC" pitchFamily="82" charset="0"/>
              </a:rPr>
              <a:t>convoluta</a:t>
            </a:r>
            <a:r>
              <a:rPr lang="en-US" sz="1600" b="1" dirty="0">
                <a:solidFill>
                  <a:schemeClr val="accent2">
                    <a:lumMod val="50000"/>
                  </a:schemeClr>
                </a:solidFill>
                <a:latin typeface="Tempus Sans ITC" pitchFamily="82" charset="0"/>
              </a:rPr>
              <a:t>, or the descending thick limb in a medullary ray.</a:t>
            </a:r>
            <a:endParaRPr lang="en-US" sz="2000" b="1" dirty="0">
              <a:solidFill>
                <a:schemeClr val="accent2">
                  <a:lumMod val="50000"/>
                </a:schemeClr>
              </a:solidFill>
              <a:latin typeface="Tempus Sans ITC" pitchFamily="82" charset="0"/>
            </a:endParaRPr>
          </a:p>
        </p:txBody>
      </p:sp>
      <p:sp>
        <p:nvSpPr>
          <p:cNvPr id="10" name="TextBox 9"/>
          <p:cNvSpPr txBox="1"/>
          <p:nvPr/>
        </p:nvSpPr>
        <p:spPr>
          <a:xfrm>
            <a:off x="5299297" y="1657349"/>
            <a:ext cx="685800" cy="307777"/>
          </a:xfrm>
          <a:prstGeom prst="rect">
            <a:avLst/>
          </a:prstGeom>
          <a:noFill/>
        </p:spPr>
        <p:txBody>
          <a:bodyPr wrap="square" rtlCol="0">
            <a:spAutoFit/>
          </a:bodyPr>
          <a:lstStyle/>
          <a:p>
            <a:r>
              <a:rPr lang="en-US" sz="1400" dirty="0"/>
              <a:t>lumen</a:t>
            </a:r>
          </a:p>
        </p:txBody>
      </p:sp>
      <p:sp>
        <p:nvSpPr>
          <p:cNvPr id="11" name="TextBox 10"/>
          <p:cNvSpPr txBox="1"/>
          <p:nvPr/>
        </p:nvSpPr>
        <p:spPr>
          <a:xfrm>
            <a:off x="228600" y="3505200"/>
            <a:ext cx="2181225" cy="954107"/>
          </a:xfrm>
          <a:prstGeom prst="rect">
            <a:avLst/>
          </a:prstGeom>
          <a:noFill/>
        </p:spPr>
        <p:txBody>
          <a:bodyPr wrap="square" rtlCol="0">
            <a:spAutoFit/>
          </a:bodyPr>
          <a:lstStyle/>
          <a:p>
            <a:r>
              <a:rPr lang="en-US" sz="1400" b="1" dirty="0">
                <a:solidFill>
                  <a:srgbClr val="A8A400"/>
                </a:solidFill>
              </a:rPr>
              <a:t>Cap = capillary</a:t>
            </a:r>
          </a:p>
          <a:p>
            <a:r>
              <a:rPr lang="en-US" sz="1400" b="1" dirty="0">
                <a:solidFill>
                  <a:srgbClr val="A8A400"/>
                </a:solidFill>
              </a:rPr>
              <a:t>J = junctional complex</a:t>
            </a:r>
          </a:p>
          <a:p>
            <a:r>
              <a:rPr lang="en-US" sz="1400" b="1" dirty="0">
                <a:solidFill>
                  <a:srgbClr val="A8A400"/>
                </a:solidFill>
              </a:rPr>
              <a:t>V = pinocytotic vesicles</a:t>
            </a:r>
          </a:p>
          <a:p>
            <a:r>
              <a:rPr lang="en-US" sz="1400" b="1" dirty="0">
                <a:solidFill>
                  <a:srgbClr val="A8A400"/>
                </a:solidFill>
              </a:rPr>
              <a:t>L = lysosomes</a:t>
            </a:r>
            <a:endParaRPr lang="en-US" sz="1200" b="1" dirty="0">
              <a:solidFill>
                <a:srgbClr val="A8A4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77218"/>
          </a:xfrm>
          <a:prstGeom prst="rect">
            <a:avLst/>
          </a:prstGeom>
          <a:noFill/>
        </p:spPr>
        <p:txBody>
          <a:bodyPr wrap="squar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proximal convoluted tubules and descending thick limbs of the loop of </a:t>
            </a:r>
            <a:r>
              <a:rPr lang="en-US" sz="3200" b="1" cap="all" spc="0" dirty="0" err="1">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Henle</a:t>
            </a:r>
            <a:endParaRPr lang="en-US" sz="32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endParaRPr>
          </a:p>
        </p:txBody>
      </p:sp>
      <p:sp>
        <p:nvSpPr>
          <p:cNvPr id="3" name="TextBox 2"/>
          <p:cNvSpPr txBox="1"/>
          <p:nvPr/>
        </p:nvSpPr>
        <p:spPr>
          <a:xfrm>
            <a:off x="-20822" y="1145569"/>
            <a:ext cx="3221222" cy="2092881"/>
          </a:xfrm>
          <a:prstGeom prst="rect">
            <a:avLst/>
          </a:prstGeom>
          <a:noFill/>
        </p:spPr>
        <p:txBody>
          <a:bodyPr wrap="square" rtlCol="0">
            <a:spAutoFit/>
          </a:bodyPr>
          <a:lstStyle/>
          <a:p>
            <a:r>
              <a:rPr lang="en-US" sz="2000" b="1" dirty="0">
                <a:solidFill>
                  <a:srgbClr val="002060"/>
                </a:solidFill>
              </a:rPr>
              <a:t>Characteristics of PCTs and descending thick limbs:</a:t>
            </a:r>
          </a:p>
          <a:p>
            <a:pPr marL="174625" indent="-174625"/>
            <a:r>
              <a:rPr lang="en-US" b="1" dirty="0">
                <a:solidFill>
                  <a:srgbClr val="002060"/>
                </a:solidFill>
              </a:rPr>
              <a:t>--large cells</a:t>
            </a:r>
          </a:p>
          <a:p>
            <a:pPr marL="174625" indent="-174625"/>
            <a:r>
              <a:rPr lang="en-US" b="1" dirty="0">
                <a:solidFill>
                  <a:srgbClr val="002060"/>
                </a:solidFill>
              </a:rPr>
              <a:t>--microvilli</a:t>
            </a:r>
          </a:p>
          <a:p>
            <a:pPr marL="174625" indent="-174625"/>
            <a:r>
              <a:rPr lang="en-US" b="1" dirty="0">
                <a:solidFill>
                  <a:srgbClr val="002060"/>
                </a:solidFill>
              </a:rPr>
              <a:t>--numerous mitochondria</a:t>
            </a:r>
          </a:p>
          <a:p>
            <a:pPr marL="174625" indent="-174625"/>
            <a:r>
              <a:rPr lang="en-US" b="1" dirty="0">
                <a:solidFill>
                  <a:srgbClr val="002060"/>
                </a:solidFill>
              </a:rPr>
              <a:t>--numerous </a:t>
            </a:r>
            <a:r>
              <a:rPr lang="en-US" b="1" dirty="0" err="1">
                <a:solidFill>
                  <a:srgbClr val="002060"/>
                </a:solidFill>
              </a:rPr>
              <a:t>basolateral</a:t>
            </a:r>
            <a:r>
              <a:rPr lang="en-US" b="1" dirty="0">
                <a:solidFill>
                  <a:srgbClr val="002060"/>
                </a:solidFill>
              </a:rPr>
              <a:t> </a:t>
            </a:r>
            <a:r>
              <a:rPr lang="en-US" b="1" dirty="0" err="1">
                <a:solidFill>
                  <a:srgbClr val="002060"/>
                </a:solidFill>
              </a:rPr>
              <a:t>infoldings</a:t>
            </a:r>
            <a:endParaRPr lang="en-US" b="1" dirty="0">
              <a:solidFill>
                <a:srgbClr val="00206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2927" y="1042970"/>
            <a:ext cx="2919394" cy="234936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213229"/>
            <a:ext cx="8643483" cy="2263771"/>
          </a:xfrm>
          <a:prstGeom prst="rect">
            <a:avLst/>
          </a:prstGeom>
        </p:spPr>
      </p:pic>
      <p:sp>
        <p:nvSpPr>
          <p:cNvPr id="4" name="Rectangle 3"/>
          <p:cNvSpPr/>
          <p:nvPr/>
        </p:nvSpPr>
        <p:spPr>
          <a:xfrm rot="21048390">
            <a:off x="6641649" y="2776150"/>
            <a:ext cx="1752600" cy="304800"/>
          </a:xfrm>
          <a:prstGeom prst="rect">
            <a:avLst/>
          </a:prstGeom>
          <a:solidFill>
            <a:srgbClr val="C0504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8200" y="3571446"/>
            <a:ext cx="7906911" cy="646331"/>
          </a:xfrm>
          <a:prstGeom prst="rect">
            <a:avLst/>
          </a:prstGeom>
          <a:noFill/>
        </p:spPr>
        <p:txBody>
          <a:bodyPr wrap="square" rtlCol="0">
            <a:spAutoFit/>
          </a:bodyPr>
          <a:lstStyle/>
          <a:p>
            <a:r>
              <a:rPr lang="en-US" b="1" dirty="0">
                <a:latin typeface="Tempus Sans ITC" pitchFamily="82" charset="0"/>
              </a:rPr>
              <a:t>Higher magnification of area in red box showing </a:t>
            </a:r>
            <a:r>
              <a:rPr lang="en-US" b="1" dirty="0" err="1">
                <a:latin typeface="Tempus Sans ITC" pitchFamily="82" charset="0"/>
              </a:rPr>
              <a:t>basolateral</a:t>
            </a:r>
            <a:r>
              <a:rPr lang="en-US" b="1" dirty="0">
                <a:latin typeface="Tempus Sans ITC" pitchFamily="82" charset="0"/>
              </a:rPr>
              <a:t> </a:t>
            </a:r>
            <a:r>
              <a:rPr lang="en-US" b="1" dirty="0" err="1">
                <a:latin typeface="Tempus Sans ITC" pitchFamily="82" charset="0"/>
              </a:rPr>
              <a:t>infoldings</a:t>
            </a:r>
            <a:endParaRPr lang="en-US" b="1" dirty="0">
              <a:latin typeface="Tempus Sans ITC" pitchFamily="82" charset="0"/>
            </a:endParaRPr>
          </a:p>
          <a:p>
            <a:r>
              <a:rPr lang="en-US" b="1" dirty="0">
                <a:latin typeface="Tempus Sans ITC" pitchFamily="82" charset="0"/>
              </a:rPr>
              <a:t>(red arrows indicate plasma membrane, large dark structures are mitochondria).</a:t>
            </a:r>
          </a:p>
        </p:txBody>
      </p:sp>
      <p:cxnSp>
        <p:nvCxnSpPr>
          <p:cNvPr id="9" name="Straight Arrow Connector 8"/>
          <p:cNvCxnSpPr/>
          <p:nvPr/>
        </p:nvCxnSpPr>
        <p:spPr>
          <a:xfrm flipH="1">
            <a:off x="4191000" y="5181600"/>
            <a:ext cx="507972"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390775" y="5038725"/>
            <a:ext cx="507972"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467600" y="5191125"/>
            <a:ext cx="507972"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314950" y="6067425"/>
            <a:ext cx="507972"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192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2337</TotalTime>
  <Words>2941</Words>
  <Application>Microsoft Macintosh PowerPoint</Application>
  <PresentationFormat>On-screen Show (4:3)</PresentationFormat>
  <Paragraphs>349</Paragraphs>
  <Slides>48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Arial</vt:lpstr>
      <vt:lpstr>Bradley Hand ITC</vt:lpstr>
      <vt:lpstr>Calibri</vt:lpstr>
      <vt:lpstr>Chiller</vt:lpstr>
      <vt:lpstr>Georgia</vt:lpstr>
      <vt:lpstr>Helvetica</vt:lpstr>
      <vt:lpstr>Script MT Bold</vt:lpstr>
      <vt:lpstr>Tempus Sans ITC</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Freiermuth, Jacquelyn (freierjp)</cp:lastModifiedBy>
  <cp:revision>104</cp:revision>
  <dcterms:created xsi:type="dcterms:W3CDTF">2010-07-30T16:42:30Z</dcterms:created>
  <dcterms:modified xsi:type="dcterms:W3CDTF">2020-08-01T00:51:50Z</dcterms:modified>
</cp:coreProperties>
</file>