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304" r:id="rId3"/>
    <p:sldId id="268" r:id="rId4"/>
    <p:sldId id="343" r:id="rId5"/>
    <p:sldId id="344" r:id="rId6"/>
    <p:sldId id="345" r:id="rId7"/>
    <p:sldId id="376" r:id="rId8"/>
    <p:sldId id="346" r:id="rId9"/>
    <p:sldId id="382" r:id="rId10"/>
    <p:sldId id="383" r:id="rId11"/>
    <p:sldId id="358" r:id="rId12"/>
    <p:sldId id="398" r:id="rId13"/>
    <p:sldId id="381" r:id="rId14"/>
    <p:sldId id="412" r:id="rId15"/>
    <p:sldId id="413" r:id="rId16"/>
    <p:sldId id="411" r:id="rId17"/>
    <p:sldId id="379" r:id="rId18"/>
    <p:sldId id="378" r:id="rId19"/>
    <p:sldId id="386" r:id="rId20"/>
    <p:sldId id="409" r:id="rId21"/>
    <p:sldId id="410" r:id="rId22"/>
    <p:sldId id="384" r:id="rId23"/>
    <p:sldId id="390" r:id="rId24"/>
    <p:sldId id="391" r:id="rId25"/>
    <p:sldId id="393" r:id="rId26"/>
    <p:sldId id="392" r:id="rId27"/>
    <p:sldId id="414" r:id="rId28"/>
    <p:sldId id="341" r:id="rId29"/>
    <p:sldId id="352" r:id="rId30"/>
    <p:sldId id="353" r:id="rId31"/>
    <p:sldId id="354" r:id="rId32"/>
    <p:sldId id="355" r:id="rId33"/>
    <p:sldId id="356" r:id="rId34"/>
    <p:sldId id="357" r:id="rId35"/>
    <p:sldId id="350" r:id="rId36"/>
    <p:sldId id="394" r:id="rId37"/>
    <p:sldId id="395" r:id="rId38"/>
    <p:sldId id="407" r:id="rId39"/>
    <p:sldId id="408" r:id="rId40"/>
    <p:sldId id="396" r:id="rId41"/>
    <p:sldId id="403" r:id="rId42"/>
    <p:sldId id="404" r:id="rId43"/>
    <p:sldId id="402" r:id="rId44"/>
    <p:sldId id="406" r:id="rId45"/>
    <p:sldId id="4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9500"/>
    <a:srgbClr val="4F81BD"/>
    <a:srgbClr val="4F6228"/>
    <a:srgbClr val="A8A400"/>
    <a:srgbClr val="361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3" autoAdjust="0"/>
    <p:restoredTop sz="94135" autoAdjust="0"/>
  </p:normalViewPr>
  <p:slideViewPr>
    <p:cSldViewPr>
      <p:cViewPr varScale="1">
        <p:scale>
          <a:sx n="111" d="100"/>
          <a:sy n="111" d="100"/>
        </p:scale>
        <p:origin x="134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21A78-7706-47AA-8219-9FE6159D78E4}" type="datetimeFigureOut">
              <a:rPr lang="en-US" smtClean="0"/>
              <a:pPr/>
              <a:t>7/31/20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D1C77-9E18-4D08-BB3D-6D61790A1D5C}" type="slidenum">
              <a:rPr lang="en-US" smtClean="0"/>
              <a:pPr/>
              <a:t>‹#›</a:t>
            </a:fld>
            <a:endParaRPr lang="en-US"/>
          </a:p>
        </p:txBody>
      </p:sp>
    </p:spTree>
    <p:extLst>
      <p:ext uri="{BB962C8B-B14F-4D97-AF65-F5344CB8AC3E}">
        <p14:creationId xmlns:p14="http://schemas.microsoft.com/office/powerpoint/2010/main" val="28029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F73F33-3467-4159-819D-A0CF9F660FE5}" type="datetimeFigureOut">
              <a:rPr lang="en-US" smtClean="0"/>
              <a:pPr/>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F73F33-3467-4159-819D-A0CF9F660FE5}" type="datetimeFigureOut">
              <a:rPr lang="en-US" smtClean="0"/>
              <a:pPr/>
              <a:t>7/31/20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F73F33-3467-4159-819D-A0CF9F660FE5}" type="datetimeFigureOut">
              <a:rPr lang="en-US" smtClean="0"/>
              <a:pPr/>
              <a:t>7/31/20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73F33-3467-4159-819D-A0CF9F660FE5}" type="datetimeFigureOut">
              <a:rPr lang="en-US" smtClean="0"/>
              <a:pPr/>
              <a:t>7/31/20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73F33-3467-4159-819D-A0CF9F660FE5}" type="datetimeFigureOut">
              <a:rPr lang="en-US" smtClean="0"/>
              <a:pPr/>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73F33-3467-4159-819D-A0CF9F660FE5}" type="datetimeFigureOut">
              <a:rPr lang="en-US" smtClean="0"/>
              <a:pPr/>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73F33-3467-4159-819D-A0CF9F660FE5}" type="datetimeFigureOut">
              <a:rPr lang="en-US" smtClean="0"/>
              <a:pPr/>
              <a:t>7/31/20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9525A-FCC9-4809-A604-FB21FB8325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med2.uc.edu/labmanuals/ma/virtuallabs/KidneyRenalCorpuscle/maculadensaSL116_xvid.mp4.mp4" TargetMode="External"/><Relationship Id="rId2" Type="http://schemas.openxmlformats.org/officeDocument/2006/relationships/hyperlink" Target="http://webslideserver.uc.edu:82/@168/view.apml?u=guest&amp;p=guest"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med2.uc.edu/labmanuals/ma/virtuallabs/KidneyRenalCorpuscle/corpuscleSL116_xvid.mp4.mp4" TargetMode="External"/><Relationship Id="rId2" Type="http://schemas.openxmlformats.org/officeDocument/2006/relationships/hyperlink" Target="http://webslideserver.uc.edu:82/@168/view.apml?u=guest&amp;p=guest"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1600200"/>
            <a:ext cx="7010400" cy="1938992"/>
          </a:xfrm>
          <a:prstGeom prst="rect">
            <a:avLst/>
          </a:prstGeom>
          <a:noFill/>
        </p:spPr>
        <p:txBody>
          <a:bodyPr wrap="square" rtlCol="0">
            <a:spAutoFit/>
          </a:bodyPr>
          <a:lstStyle/>
          <a:p>
            <a:pPr algn="ctr"/>
            <a:r>
              <a:rPr lang="en-US" sz="4000" dirty="0">
                <a:solidFill>
                  <a:schemeClr val="accent6">
                    <a:lumMod val="50000"/>
                  </a:schemeClr>
                </a:solidFill>
              </a:rPr>
              <a:t>The Kidney</a:t>
            </a:r>
          </a:p>
          <a:p>
            <a:pPr algn="ctr"/>
            <a:r>
              <a:rPr lang="en-US" sz="4000" dirty="0">
                <a:solidFill>
                  <a:schemeClr val="accent6">
                    <a:lumMod val="50000"/>
                  </a:schemeClr>
                </a:solidFill>
              </a:rPr>
              <a:t>Part Three – The Renal Corpuscle</a:t>
            </a:r>
          </a:p>
          <a:p>
            <a:pPr algn="ctr"/>
            <a:r>
              <a:rPr lang="en-US" sz="4000" dirty="0">
                <a:solidFill>
                  <a:srgbClr val="36174D"/>
                </a:solidFill>
                <a:latin typeface="Chiller" pitchFamily="82" charset="0"/>
              </a:rPr>
              <a:t>Digital Laboratory</a:t>
            </a:r>
          </a:p>
        </p:txBody>
      </p:sp>
      <p:sp>
        <p:nvSpPr>
          <p:cNvPr id="3" name="TextBox 2"/>
          <p:cNvSpPr txBox="1"/>
          <p:nvPr/>
        </p:nvSpPr>
        <p:spPr>
          <a:xfrm>
            <a:off x="152400" y="4038600"/>
            <a:ext cx="8839200" cy="461665"/>
          </a:xfrm>
          <a:prstGeom prst="rect">
            <a:avLst/>
          </a:prstGeom>
          <a:noFill/>
        </p:spPr>
        <p:txBody>
          <a:bodyPr wrap="square" rtlCol="0">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pic>
        <p:nvPicPr>
          <p:cNvPr id="53250" name="Picture 2" descr="http://t2.gstatic.com/images?q=tbn:WA7yzGCtZSCuTM:http://i41.photobucket.com/albums/e292/marinajmonica/Go20Kidney.jpg&amp;t=1"/>
          <p:cNvPicPr>
            <a:picLocks noChangeAspect="1" noChangeArrowheads="1"/>
          </p:cNvPicPr>
          <p:nvPr/>
        </p:nvPicPr>
        <p:blipFill>
          <a:blip r:embed="rId2" cstate="print"/>
          <a:srcRect/>
          <a:stretch>
            <a:fillRect/>
          </a:stretch>
        </p:blipFill>
        <p:spPr bwMode="auto">
          <a:xfrm>
            <a:off x="7086600" y="4800600"/>
            <a:ext cx="1828800" cy="1743076"/>
          </a:xfrm>
          <a:prstGeom prst="rect">
            <a:avLst/>
          </a:prstGeom>
          <a:noFill/>
        </p:spPr>
      </p:pic>
      <p:sp>
        <p:nvSpPr>
          <p:cNvPr id="7" name="TextBox 7"/>
          <p:cNvSpPr txBox="1"/>
          <p:nvPr/>
        </p:nvSpPr>
        <p:spPr>
          <a:xfrm>
            <a:off x="381000" y="4953000"/>
            <a:ext cx="5486400" cy="89255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600" b="1" dirty="0">
                <a:solidFill>
                  <a:schemeClr val="accent3">
                    <a:lumMod val="50000"/>
                  </a:schemeClr>
                </a:solidFill>
                <a:latin typeface="Bradley Hand ITC" pitchFamily="66" charset="0"/>
              </a:rPr>
              <a:t>This module will take approximately 45 minutes to complete.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9" name="TextBox 8"/>
          <p:cNvSpPr txBox="1"/>
          <p:nvPr/>
        </p:nvSpPr>
        <p:spPr>
          <a:xfrm>
            <a:off x="114300" y="533400"/>
            <a:ext cx="8915400" cy="2369880"/>
          </a:xfrm>
          <a:prstGeom prst="rect">
            <a:avLst/>
          </a:prstGeom>
          <a:noFill/>
        </p:spPr>
        <p:txBody>
          <a:bodyPr wrap="square" rtlCol="0">
            <a:spAutoFit/>
          </a:bodyPr>
          <a:lstStyle/>
          <a:p>
            <a:r>
              <a:rPr lang="en-US" sz="2400" b="1" dirty="0">
                <a:solidFill>
                  <a:schemeClr val="accent3">
                    <a:lumMod val="50000"/>
                  </a:schemeClr>
                </a:solidFill>
              </a:rPr>
              <a:t>Below is a detailed drawing and scanning electron micrograph of glomerular capillary, viewed from within capsular space.  Note:</a:t>
            </a:r>
          </a:p>
          <a:p>
            <a:pPr marL="231775" indent="-231775">
              <a:buFont typeface="Arial" pitchFamily="34" charset="0"/>
              <a:buChar char="•"/>
            </a:pPr>
            <a:r>
              <a:rPr lang="en-US" sz="2000" b="1" dirty="0">
                <a:solidFill>
                  <a:schemeClr val="accent3">
                    <a:lumMod val="50000"/>
                  </a:schemeClr>
                </a:solidFill>
              </a:rPr>
              <a:t>The capillary endothelium is fenestrated (without diaphragms)</a:t>
            </a:r>
          </a:p>
          <a:p>
            <a:pPr marL="231775" indent="-231775">
              <a:buFont typeface="Arial" pitchFamily="34" charset="0"/>
              <a:buChar char="•"/>
            </a:pPr>
            <a:r>
              <a:rPr lang="en-US" sz="2000" b="1" dirty="0" err="1">
                <a:solidFill>
                  <a:srgbClr val="00B050"/>
                </a:solidFill>
              </a:rPr>
              <a:t>Podocytes</a:t>
            </a:r>
            <a:r>
              <a:rPr lang="en-US" sz="2000" b="1" dirty="0">
                <a:solidFill>
                  <a:schemeClr val="accent3">
                    <a:lumMod val="50000"/>
                  </a:schemeClr>
                </a:solidFill>
              </a:rPr>
              <a:t> are elaborate cells, with numerous extensions called </a:t>
            </a:r>
            <a:r>
              <a:rPr lang="en-US" sz="2000" b="1" dirty="0">
                <a:solidFill>
                  <a:srgbClr val="00B050"/>
                </a:solidFill>
              </a:rPr>
              <a:t>pedicels</a:t>
            </a:r>
            <a:r>
              <a:rPr lang="en-US" sz="2000" b="1" dirty="0">
                <a:solidFill>
                  <a:schemeClr val="accent3">
                    <a:lumMod val="50000"/>
                  </a:schemeClr>
                </a:solidFill>
              </a:rPr>
              <a:t> (aka </a:t>
            </a:r>
            <a:r>
              <a:rPr lang="en-US" sz="2000" b="1" dirty="0">
                <a:solidFill>
                  <a:srgbClr val="00B050"/>
                </a:solidFill>
              </a:rPr>
              <a:t>foot processes</a:t>
            </a:r>
            <a:r>
              <a:rPr lang="en-US" sz="2000" b="1" dirty="0">
                <a:solidFill>
                  <a:schemeClr val="accent3">
                    <a:lumMod val="50000"/>
                  </a:schemeClr>
                </a:solidFill>
              </a:rPr>
              <a:t>)</a:t>
            </a:r>
          </a:p>
          <a:p>
            <a:pPr marL="231775" indent="-231775">
              <a:buFont typeface="Arial" pitchFamily="34" charset="0"/>
              <a:buChar char="•"/>
            </a:pPr>
            <a:r>
              <a:rPr lang="en-US" sz="2000" b="1" dirty="0">
                <a:solidFill>
                  <a:schemeClr val="accent3">
                    <a:lumMod val="50000"/>
                  </a:schemeClr>
                </a:solidFill>
              </a:rPr>
              <a:t>The pedicels of adjacent </a:t>
            </a:r>
            <a:r>
              <a:rPr lang="en-US" sz="2000" b="1" dirty="0" err="1">
                <a:solidFill>
                  <a:schemeClr val="accent3">
                    <a:lumMod val="50000"/>
                  </a:schemeClr>
                </a:solidFill>
              </a:rPr>
              <a:t>podocytes</a:t>
            </a:r>
            <a:r>
              <a:rPr lang="en-US" sz="2000" b="1" dirty="0">
                <a:solidFill>
                  <a:schemeClr val="accent3">
                    <a:lumMod val="50000"/>
                  </a:schemeClr>
                </a:solidFill>
              </a:rPr>
              <a:t> </a:t>
            </a:r>
            <a:r>
              <a:rPr lang="en-US" sz="2000" b="1" dirty="0" err="1">
                <a:solidFill>
                  <a:schemeClr val="accent3">
                    <a:lumMod val="50000"/>
                  </a:schemeClr>
                </a:solidFill>
              </a:rPr>
              <a:t>interdigitate</a:t>
            </a:r>
            <a:r>
              <a:rPr lang="en-US" sz="2000" b="1" dirty="0">
                <a:solidFill>
                  <a:schemeClr val="accent3">
                    <a:lumMod val="50000"/>
                  </a:schemeClr>
                </a:solidFill>
              </a:rPr>
              <a:t>; and the space between the pedicels are called </a:t>
            </a:r>
            <a:r>
              <a:rPr lang="en-US" sz="2000" b="1" dirty="0">
                <a:solidFill>
                  <a:srgbClr val="00B050"/>
                </a:solidFill>
              </a:rPr>
              <a:t>filtration slits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 y="2938620"/>
            <a:ext cx="7403134" cy="3929548"/>
          </a:xfrm>
          <a:prstGeom prst="rect">
            <a:avLst/>
          </a:prstGeom>
        </p:spPr>
      </p:pic>
      <p:sp>
        <p:nvSpPr>
          <p:cNvPr id="5" name="TextBox 4"/>
          <p:cNvSpPr txBox="1"/>
          <p:nvPr/>
        </p:nvSpPr>
        <p:spPr>
          <a:xfrm>
            <a:off x="6553201" y="2590800"/>
            <a:ext cx="2590800" cy="1754326"/>
          </a:xfrm>
          <a:prstGeom prst="rect">
            <a:avLst/>
          </a:prstGeom>
          <a:noFill/>
        </p:spPr>
        <p:txBody>
          <a:bodyPr wrap="square" rtlCol="0">
            <a:spAutoFit/>
          </a:bodyPr>
          <a:lstStyle/>
          <a:p>
            <a:r>
              <a:rPr lang="en-US" b="1" dirty="0">
                <a:solidFill>
                  <a:srgbClr val="7030A0"/>
                </a:solidFill>
                <a:latin typeface="Tempus Sans ITC" pitchFamily="82" charset="0"/>
              </a:rPr>
              <a:t>Serum components pass through the fenestrations, basement membrane, and filtration slits to reach the capsular space.</a:t>
            </a:r>
          </a:p>
        </p:txBody>
      </p:sp>
    </p:spTree>
    <p:extLst>
      <p:ext uri="{BB962C8B-B14F-4D97-AF65-F5344CB8AC3E}">
        <p14:creationId xmlns:p14="http://schemas.microsoft.com/office/powerpoint/2010/main" val="236654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19" name="Picture 6" descr="http://www.pathguy.com/sol/46463.jpg"/>
          <p:cNvPicPr>
            <a:picLocks noChangeAspect="1" noChangeArrowheads="1"/>
          </p:cNvPicPr>
          <p:nvPr/>
        </p:nvPicPr>
        <p:blipFill>
          <a:blip r:embed="rId2" cstate="print"/>
          <a:srcRect/>
          <a:stretch>
            <a:fillRect/>
          </a:stretch>
        </p:blipFill>
        <p:spPr bwMode="auto">
          <a:xfrm>
            <a:off x="34724" y="2454797"/>
            <a:ext cx="6616540" cy="4427316"/>
          </a:xfrm>
          <a:prstGeom prst="rect">
            <a:avLst/>
          </a:prstGeom>
          <a:noFill/>
        </p:spPr>
      </p:pic>
      <p:cxnSp>
        <p:nvCxnSpPr>
          <p:cNvPr id="7" name="Straight Arrow Connector 6"/>
          <p:cNvCxnSpPr/>
          <p:nvPr/>
        </p:nvCxnSpPr>
        <p:spPr>
          <a:xfrm flipH="1">
            <a:off x="3429000" y="1496291"/>
            <a:ext cx="2924299" cy="117070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191000" y="1867382"/>
            <a:ext cx="2133600" cy="27769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128261" y="2256312"/>
            <a:ext cx="1248788" cy="165274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514600" y="1867382"/>
            <a:ext cx="3810001" cy="384761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833110" y="2683823"/>
            <a:ext cx="591441" cy="1610047"/>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4300" y="533400"/>
            <a:ext cx="9029700" cy="2308324"/>
          </a:xfrm>
          <a:prstGeom prst="rect">
            <a:avLst/>
          </a:prstGeom>
          <a:noFill/>
        </p:spPr>
        <p:txBody>
          <a:bodyPr wrap="square" rtlCol="0">
            <a:spAutoFit/>
          </a:bodyPr>
          <a:lstStyle/>
          <a:p>
            <a:r>
              <a:rPr lang="en-US" sz="2400" b="1" dirty="0">
                <a:solidFill>
                  <a:schemeClr val="accent3">
                    <a:lumMod val="50000"/>
                  </a:schemeClr>
                </a:solidFill>
              </a:rPr>
              <a:t>In this scanning electron micrograph, you are within the capsular (urinary) space, looking down on a </a:t>
            </a:r>
            <a:r>
              <a:rPr lang="en-US" sz="2400" b="1" dirty="0" err="1">
                <a:solidFill>
                  <a:schemeClr val="accent3">
                    <a:lumMod val="50000"/>
                  </a:schemeClr>
                </a:solidFill>
              </a:rPr>
              <a:t>podocyte</a:t>
            </a:r>
            <a:r>
              <a:rPr lang="en-US" sz="2400" b="1" dirty="0">
                <a:solidFill>
                  <a:schemeClr val="accent3">
                    <a:lumMod val="50000"/>
                  </a:schemeClr>
                </a:solidFill>
              </a:rPr>
              <a:t>.  Note parts of </a:t>
            </a:r>
            <a:r>
              <a:rPr lang="en-US" sz="2400" b="1" dirty="0" err="1">
                <a:solidFill>
                  <a:schemeClr val="accent3">
                    <a:lumMod val="50000"/>
                  </a:schemeClr>
                </a:solidFill>
              </a:rPr>
              <a:t>podocyte</a:t>
            </a:r>
            <a:r>
              <a:rPr lang="en-US" sz="2400" b="1" dirty="0">
                <a:solidFill>
                  <a:schemeClr val="accent3">
                    <a:lumMod val="50000"/>
                  </a:schemeClr>
                </a:solidFill>
              </a:rPr>
              <a:t>:</a:t>
            </a:r>
          </a:p>
          <a:p>
            <a:pPr marL="6400800" indent="-173038">
              <a:buFont typeface="Arial" pitchFamily="34" charset="0"/>
              <a:buChar char="•"/>
            </a:pPr>
            <a:r>
              <a:rPr lang="en-US" sz="2400" b="1" dirty="0">
                <a:solidFill>
                  <a:srgbClr val="C00000"/>
                </a:solidFill>
              </a:rPr>
              <a:t>“cell body”</a:t>
            </a:r>
          </a:p>
          <a:p>
            <a:pPr marL="6400800" indent="-173038">
              <a:buFont typeface="Arial" pitchFamily="34" charset="0"/>
              <a:buChar char="•"/>
            </a:pPr>
            <a:r>
              <a:rPr lang="en-US" sz="2400" b="1" dirty="0">
                <a:solidFill>
                  <a:srgbClr val="0070C0"/>
                </a:solidFill>
              </a:rPr>
              <a:t>1</a:t>
            </a:r>
            <a:r>
              <a:rPr lang="en-US" sz="2400" b="1" baseline="30000" dirty="0">
                <a:solidFill>
                  <a:srgbClr val="0070C0"/>
                </a:solidFill>
              </a:rPr>
              <a:t>o</a:t>
            </a:r>
            <a:r>
              <a:rPr lang="en-US" sz="2400" b="1" dirty="0">
                <a:solidFill>
                  <a:srgbClr val="0070C0"/>
                </a:solidFill>
              </a:rPr>
              <a:t> pedicels</a:t>
            </a:r>
          </a:p>
          <a:p>
            <a:pPr marL="6400800" indent="-173038">
              <a:buFont typeface="Arial" pitchFamily="34" charset="0"/>
              <a:buChar char="•"/>
            </a:pPr>
            <a:r>
              <a:rPr lang="en-US" sz="2400" b="1" dirty="0">
                <a:solidFill>
                  <a:schemeClr val="accent4">
                    <a:lumMod val="50000"/>
                  </a:schemeClr>
                </a:solidFill>
              </a:rPr>
              <a:t>2</a:t>
            </a:r>
            <a:r>
              <a:rPr lang="en-US" sz="2400" b="1" baseline="30000" dirty="0">
                <a:solidFill>
                  <a:schemeClr val="accent4">
                    <a:lumMod val="50000"/>
                  </a:schemeClr>
                </a:solidFill>
              </a:rPr>
              <a:t>o</a:t>
            </a:r>
            <a:r>
              <a:rPr lang="en-US" sz="2400" b="1" dirty="0">
                <a:solidFill>
                  <a:schemeClr val="accent4">
                    <a:lumMod val="50000"/>
                  </a:schemeClr>
                </a:solidFill>
              </a:rPr>
              <a:t> pedicels</a:t>
            </a:r>
          </a:p>
          <a:p>
            <a:pPr marL="6400800" indent="-173038">
              <a:buFont typeface="Arial" pitchFamily="34" charset="0"/>
              <a:buChar char="•"/>
            </a:pPr>
            <a:r>
              <a:rPr lang="en-US" sz="2400" b="1" dirty="0">
                <a:solidFill>
                  <a:schemeClr val="accent6">
                    <a:lumMod val="50000"/>
                  </a:schemeClr>
                </a:solidFill>
              </a:rPr>
              <a:t>Filtration slits</a:t>
            </a:r>
          </a:p>
        </p:txBody>
      </p:sp>
      <p:sp>
        <p:nvSpPr>
          <p:cNvPr id="13" name="TextBox 12"/>
          <p:cNvSpPr txBox="1"/>
          <p:nvPr/>
        </p:nvSpPr>
        <p:spPr>
          <a:xfrm>
            <a:off x="6676004" y="3744962"/>
            <a:ext cx="2467996" cy="1754326"/>
          </a:xfrm>
          <a:prstGeom prst="rect">
            <a:avLst/>
          </a:prstGeom>
          <a:noFill/>
        </p:spPr>
        <p:txBody>
          <a:bodyPr wrap="square" rtlCol="0">
            <a:spAutoFit/>
          </a:bodyPr>
          <a:lstStyle/>
          <a:p>
            <a:r>
              <a:rPr lang="en-US" b="1" dirty="0">
                <a:solidFill>
                  <a:srgbClr val="7030A0"/>
                </a:solidFill>
                <a:latin typeface="Tempus Sans ITC" pitchFamily="82" charset="0"/>
              </a:rPr>
              <a:t>1</a:t>
            </a:r>
            <a:r>
              <a:rPr lang="en-US" b="1" baseline="30000" dirty="0">
                <a:solidFill>
                  <a:srgbClr val="7030A0"/>
                </a:solidFill>
                <a:latin typeface="Tempus Sans ITC" pitchFamily="82" charset="0"/>
              </a:rPr>
              <a:t>o</a:t>
            </a:r>
            <a:r>
              <a:rPr lang="en-US" b="1" dirty="0">
                <a:solidFill>
                  <a:srgbClr val="7030A0"/>
                </a:solidFill>
                <a:latin typeface="Tempus Sans ITC" pitchFamily="82" charset="0"/>
              </a:rPr>
              <a:t> pedicels are the initial processes of the </a:t>
            </a:r>
            <a:r>
              <a:rPr lang="en-US" b="1" dirty="0" err="1">
                <a:solidFill>
                  <a:srgbClr val="7030A0"/>
                </a:solidFill>
                <a:latin typeface="Tempus Sans ITC" pitchFamily="82" charset="0"/>
              </a:rPr>
              <a:t>podocyte</a:t>
            </a:r>
            <a:r>
              <a:rPr lang="en-US" b="1" dirty="0">
                <a:solidFill>
                  <a:srgbClr val="7030A0"/>
                </a:solidFill>
                <a:latin typeface="Tempus Sans ITC" pitchFamily="82" charset="0"/>
              </a:rPr>
              <a:t>, 2</a:t>
            </a:r>
            <a:r>
              <a:rPr lang="en-US" b="1" baseline="30000" dirty="0">
                <a:solidFill>
                  <a:srgbClr val="7030A0"/>
                </a:solidFill>
                <a:latin typeface="Tempus Sans ITC" pitchFamily="82" charset="0"/>
              </a:rPr>
              <a:t>o</a:t>
            </a:r>
            <a:r>
              <a:rPr lang="en-US" b="1" dirty="0">
                <a:solidFill>
                  <a:srgbClr val="7030A0"/>
                </a:solidFill>
                <a:latin typeface="Tempus Sans ITC" pitchFamily="82" charset="0"/>
              </a:rPr>
              <a:t> pedicels are the terminal processes that line the filtration slits.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ed.umich.edu/histology/fieldTrip/glomerulus.jpg"/>
          <p:cNvPicPr>
            <a:picLocks noChangeAspect="1" noChangeArrowheads="1"/>
          </p:cNvPicPr>
          <p:nvPr/>
        </p:nvPicPr>
        <p:blipFill>
          <a:blip r:embed="rId2" cstate="print"/>
          <a:srcRect/>
          <a:stretch>
            <a:fillRect/>
          </a:stretch>
        </p:blipFill>
        <p:spPr bwMode="auto">
          <a:xfrm>
            <a:off x="457200" y="1219200"/>
            <a:ext cx="8231185" cy="4648200"/>
          </a:xfrm>
          <a:prstGeom prst="rect">
            <a:avLst/>
          </a:prstGeom>
          <a:noFill/>
        </p:spPr>
      </p:pic>
      <p:sp>
        <p:nvSpPr>
          <p:cNvPr id="8" name="Rectangle 7"/>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9" name="TextBox 8"/>
          <p:cNvSpPr txBox="1"/>
          <p:nvPr/>
        </p:nvSpPr>
        <p:spPr>
          <a:xfrm>
            <a:off x="114300" y="533400"/>
            <a:ext cx="9029700" cy="461665"/>
          </a:xfrm>
          <a:prstGeom prst="rect">
            <a:avLst/>
          </a:prstGeom>
          <a:noFill/>
        </p:spPr>
        <p:txBody>
          <a:bodyPr wrap="square" rtlCol="0">
            <a:spAutoFit/>
          </a:bodyPr>
          <a:lstStyle/>
          <a:p>
            <a:r>
              <a:rPr lang="en-US" sz="2400" b="1" dirty="0">
                <a:solidFill>
                  <a:schemeClr val="accent3">
                    <a:lumMod val="50000"/>
                  </a:schemeClr>
                </a:solidFill>
              </a:rPr>
              <a:t>Another scanning electron micrograph of a </a:t>
            </a:r>
            <a:r>
              <a:rPr lang="en-US" sz="2400" b="1" dirty="0" err="1">
                <a:solidFill>
                  <a:schemeClr val="accent3">
                    <a:lumMod val="50000"/>
                  </a:schemeClr>
                </a:solidFill>
              </a:rPr>
              <a:t>podocyte</a:t>
            </a:r>
            <a:r>
              <a:rPr lang="en-US" sz="2400" b="1" dirty="0">
                <a:solidFill>
                  <a:schemeClr val="accent3">
                    <a:lumMod val="50000"/>
                  </a:schemeClr>
                </a:solidFill>
              </a:rPr>
              <a:t>:</a:t>
            </a:r>
            <a:endParaRPr lang="en-US" sz="2400" b="1" dirty="0">
              <a:solidFill>
                <a:schemeClr val="accent6">
                  <a:lumMod val="50000"/>
                </a:schemeClr>
              </a:solidFill>
            </a:endParaRPr>
          </a:p>
        </p:txBody>
      </p:sp>
      <p:sp>
        <p:nvSpPr>
          <p:cNvPr id="6" name="TextBox 5"/>
          <p:cNvSpPr txBox="1"/>
          <p:nvPr/>
        </p:nvSpPr>
        <p:spPr>
          <a:xfrm>
            <a:off x="304800" y="5943600"/>
            <a:ext cx="8077200" cy="646331"/>
          </a:xfrm>
          <a:prstGeom prst="rect">
            <a:avLst/>
          </a:prstGeom>
          <a:noFill/>
        </p:spPr>
        <p:txBody>
          <a:bodyPr wrap="square" rtlCol="0">
            <a:spAutoFit/>
          </a:bodyPr>
          <a:lstStyle/>
          <a:p>
            <a:r>
              <a:rPr lang="en-US" b="1" dirty="0">
                <a:solidFill>
                  <a:srgbClr val="7030A0"/>
                </a:solidFill>
                <a:latin typeface="Tempus Sans ITC" pitchFamily="82" charset="0"/>
              </a:rPr>
              <a:t>The red dotted line indicates the direction of blood flow, the yellow line indicates provisional urine production and flow into the proximal convoluted tubule.</a:t>
            </a:r>
          </a:p>
        </p:txBody>
      </p:sp>
    </p:spTree>
    <p:extLst>
      <p:ext uri="{BB962C8B-B14F-4D97-AF65-F5344CB8AC3E}">
        <p14:creationId xmlns:p14="http://schemas.microsoft.com/office/powerpoint/2010/main" val="348531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849" y="525788"/>
            <a:ext cx="4420449" cy="6332212"/>
          </a:xfrm>
          <a:prstGeom prst="rect">
            <a:avLst/>
          </a:prstGeom>
        </p:spPr>
      </p:pic>
      <p:sp>
        <p:nvSpPr>
          <p:cNvPr id="5" name="TextBox 4"/>
          <p:cNvSpPr txBox="1"/>
          <p:nvPr/>
        </p:nvSpPr>
        <p:spPr>
          <a:xfrm>
            <a:off x="0" y="2133600"/>
            <a:ext cx="4578849" cy="3785652"/>
          </a:xfrm>
          <a:prstGeom prst="rect">
            <a:avLst/>
          </a:prstGeom>
          <a:noFill/>
        </p:spPr>
        <p:txBody>
          <a:bodyPr wrap="square" rtlCol="0">
            <a:spAutoFit/>
          </a:bodyPr>
          <a:lstStyle/>
          <a:p>
            <a:r>
              <a:rPr lang="en-US" sz="2000" b="1" dirty="0">
                <a:solidFill>
                  <a:schemeClr val="accent3">
                    <a:lumMod val="50000"/>
                  </a:schemeClr>
                </a:solidFill>
              </a:rPr>
              <a:t>The electron micrograph to the right is a section similar to the blue line in the above drawing.  It is a complicated image, so we’ll do it piece-meal in the next few slides.  The outlined region is the “tuft” of capillaries and surrounding </a:t>
            </a:r>
            <a:r>
              <a:rPr lang="en-US" sz="2000" b="1" dirty="0" err="1">
                <a:solidFill>
                  <a:schemeClr val="accent3">
                    <a:lumMod val="50000"/>
                  </a:schemeClr>
                </a:solidFill>
              </a:rPr>
              <a:t>podocytes</a:t>
            </a:r>
            <a:r>
              <a:rPr lang="en-US" sz="2000" b="1" dirty="0">
                <a:solidFill>
                  <a:schemeClr val="accent3">
                    <a:lumMod val="50000"/>
                  </a:schemeClr>
                </a:solidFill>
              </a:rPr>
              <a:t> in the center of the corpuscle.  The outer layer of the corpuscle is the </a:t>
            </a:r>
            <a:r>
              <a:rPr lang="en-US" sz="2000" b="1" dirty="0">
                <a:solidFill>
                  <a:srgbClr val="00B050"/>
                </a:solidFill>
              </a:rPr>
              <a:t>parietal layer</a:t>
            </a:r>
            <a:r>
              <a:rPr lang="en-US" sz="2000" b="1" dirty="0">
                <a:solidFill>
                  <a:schemeClr val="accent3">
                    <a:lumMod val="50000"/>
                  </a:schemeClr>
                </a:solidFill>
              </a:rPr>
              <a:t>, labeled here as BC for Bowman’s capsule.  The </a:t>
            </a:r>
            <a:r>
              <a:rPr lang="en-US" sz="2000" b="1" dirty="0">
                <a:solidFill>
                  <a:srgbClr val="00B050"/>
                </a:solidFill>
              </a:rPr>
              <a:t>capsular space </a:t>
            </a:r>
            <a:r>
              <a:rPr lang="en-US" sz="2000" b="1" dirty="0">
                <a:solidFill>
                  <a:schemeClr val="accent3">
                    <a:lumMod val="50000"/>
                  </a:schemeClr>
                </a:solidFill>
              </a:rPr>
              <a:t>is indicated as well, labeled BS for Bowman’s space.</a:t>
            </a:r>
            <a:endParaRPr lang="en-US" sz="1600" b="1" dirty="0">
              <a:solidFill>
                <a:srgbClr val="4F81BD"/>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33400"/>
            <a:ext cx="2452432" cy="1676400"/>
          </a:xfrm>
          <a:prstGeom prst="rect">
            <a:avLst/>
          </a:prstGeom>
        </p:spPr>
      </p:pic>
      <p:cxnSp>
        <p:nvCxnSpPr>
          <p:cNvPr id="4" name="Straight Connector 3"/>
          <p:cNvCxnSpPr/>
          <p:nvPr/>
        </p:nvCxnSpPr>
        <p:spPr>
          <a:xfrm flipV="1">
            <a:off x="759432" y="1208070"/>
            <a:ext cx="381000" cy="6858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4752975" y="485775"/>
            <a:ext cx="4347203" cy="6048375"/>
          </a:xfrm>
          <a:custGeom>
            <a:avLst/>
            <a:gdLst>
              <a:gd name="connsiteX0" fmla="*/ 47625 w 4347203"/>
              <a:gd name="connsiteY0" fmla="*/ 371475 h 6048375"/>
              <a:gd name="connsiteX1" fmla="*/ 66675 w 4347203"/>
              <a:gd name="connsiteY1" fmla="*/ 600075 h 6048375"/>
              <a:gd name="connsiteX2" fmla="*/ 76200 w 4347203"/>
              <a:gd name="connsiteY2" fmla="*/ 1257300 h 6048375"/>
              <a:gd name="connsiteX3" fmla="*/ 95250 w 4347203"/>
              <a:gd name="connsiteY3" fmla="*/ 1304925 h 6048375"/>
              <a:gd name="connsiteX4" fmla="*/ 114300 w 4347203"/>
              <a:gd name="connsiteY4" fmla="*/ 1495425 h 6048375"/>
              <a:gd name="connsiteX5" fmla="*/ 123825 w 4347203"/>
              <a:gd name="connsiteY5" fmla="*/ 1571625 h 6048375"/>
              <a:gd name="connsiteX6" fmla="*/ 133350 w 4347203"/>
              <a:gd name="connsiteY6" fmla="*/ 1600200 h 6048375"/>
              <a:gd name="connsiteX7" fmla="*/ 142875 w 4347203"/>
              <a:gd name="connsiteY7" fmla="*/ 1657350 h 6048375"/>
              <a:gd name="connsiteX8" fmla="*/ 161925 w 4347203"/>
              <a:gd name="connsiteY8" fmla="*/ 1714500 h 6048375"/>
              <a:gd name="connsiteX9" fmla="*/ 171450 w 4347203"/>
              <a:gd name="connsiteY9" fmla="*/ 1752600 h 6048375"/>
              <a:gd name="connsiteX10" fmla="*/ 190500 w 4347203"/>
              <a:gd name="connsiteY10" fmla="*/ 1809750 h 6048375"/>
              <a:gd name="connsiteX11" fmla="*/ 200025 w 4347203"/>
              <a:gd name="connsiteY11" fmla="*/ 1838325 h 6048375"/>
              <a:gd name="connsiteX12" fmla="*/ 209550 w 4347203"/>
              <a:gd name="connsiteY12" fmla="*/ 1866900 h 6048375"/>
              <a:gd name="connsiteX13" fmla="*/ 247650 w 4347203"/>
              <a:gd name="connsiteY13" fmla="*/ 1952625 h 6048375"/>
              <a:gd name="connsiteX14" fmla="*/ 276225 w 4347203"/>
              <a:gd name="connsiteY14" fmla="*/ 2028825 h 6048375"/>
              <a:gd name="connsiteX15" fmla="*/ 285750 w 4347203"/>
              <a:gd name="connsiteY15" fmla="*/ 2066925 h 6048375"/>
              <a:gd name="connsiteX16" fmla="*/ 304800 w 4347203"/>
              <a:gd name="connsiteY16" fmla="*/ 2124075 h 6048375"/>
              <a:gd name="connsiteX17" fmla="*/ 314325 w 4347203"/>
              <a:gd name="connsiteY17" fmla="*/ 2162175 h 6048375"/>
              <a:gd name="connsiteX18" fmla="*/ 323850 w 4347203"/>
              <a:gd name="connsiteY18" fmla="*/ 2190750 h 6048375"/>
              <a:gd name="connsiteX19" fmla="*/ 333375 w 4347203"/>
              <a:gd name="connsiteY19" fmla="*/ 2238375 h 6048375"/>
              <a:gd name="connsiteX20" fmla="*/ 342900 w 4347203"/>
              <a:gd name="connsiteY20" fmla="*/ 2276475 h 6048375"/>
              <a:gd name="connsiteX21" fmla="*/ 352425 w 4347203"/>
              <a:gd name="connsiteY21" fmla="*/ 2333625 h 6048375"/>
              <a:gd name="connsiteX22" fmla="*/ 371475 w 4347203"/>
              <a:gd name="connsiteY22" fmla="*/ 2390775 h 6048375"/>
              <a:gd name="connsiteX23" fmla="*/ 390525 w 4347203"/>
              <a:gd name="connsiteY23" fmla="*/ 2476500 h 6048375"/>
              <a:gd name="connsiteX24" fmla="*/ 400050 w 4347203"/>
              <a:gd name="connsiteY24" fmla="*/ 2524125 h 6048375"/>
              <a:gd name="connsiteX25" fmla="*/ 409575 w 4347203"/>
              <a:gd name="connsiteY25" fmla="*/ 2552700 h 6048375"/>
              <a:gd name="connsiteX26" fmla="*/ 428625 w 4347203"/>
              <a:gd name="connsiteY26" fmla="*/ 2667000 h 6048375"/>
              <a:gd name="connsiteX27" fmla="*/ 438150 w 4347203"/>
              <a:gd name="connsiteY27" fmla="*/ 2714625 h 6048375"/>
              <a:gd name="connsiteX28" fmla="*/ 457200 w 4347203"/>
              <a:gd name="connsiteY28" fmla="*/ 2847975 h 6048375"/>
              <a:gd name="connsiteX29" fmla="*/ 466725 w 4347203"/>
              <a:gd name="connsiteY29" fmla="*/ 2971800 h 6048375"/>
              <a:gd name="connsiteX30" fmla="*/ 476250 w 4347203"/>
              <a:gd name="connsiteY30" fmla="*/ 3028950 h 6048375"/>
              <a:gd name="connsiteX31" fmla="*/ 485775 w 4347203"/>
              <a:gd name="connsiteY31" fmla="*/ 3105150 h 6048375"/>
              <a:gd name="connsiteX32" fmla="*/ 495300 w 4347203"/>
              <a:gd name="connsiteY32" fmla="*/ 3143250 h 6048375"/>
              <a:gd name="connsiteX33" fmla="*/ 504825 w 4347203"/>
              <a:gd name="connsiteY33" fmla="*/ 3219450 h 6048375"/>
              <a:gd name="connsiteX34" fmla="*/ 523875 w 4347203"/>
              <a:gd name="connsiteY34" fmla="*/ 3476625 h 6048375"/>
              <a:gd name="connsiteX35" fmla="*/ 533400 w 4347203"/>
              <a:gd name="connsiteY35" fmla="*/ 3581400 h 6048375"/>
              <a:gd name="connsiteX36" fmla="*/ 542925 w 4347203"/>
              <a:gd name="connsiteY36" fmla="*/ 3619500 h 6048375"/>
              <a:gd name="connsiteX37" fmla="*/ 561975 w 4347203"/>
              <a:gd name="connsiteY37" fmla="*/ 3705225 h 6048375"/>
              <a:gd name="connsiteX38" fmla="*/ 581025 w 4347203"/>
              <a:gd name="connsiteY38" fmla="*/ 3781425 h 6048375"/>
              <a:gd name="connsiteX39" fmla="*/ 590550 w 4347203"/>
              <a:gd name="connsiteY39" fmla="*/ 3838575 h 6048375"/>
              <a:gd name="connsiteX40" fmla="*/ 600075 w 4347203"/>
              <a:gd name="connsiteY40" fmla="*/ 3876675 h 6048375"/>
              <a:gd name="connsiteX41" fmla="*/ 609600 w 4347203"/>
              <a:gd name="connsiteY41" fmla="*/ 3905250 h 6048375"/>
              <a:gd name="connsiteX42" fmla="*/ 619125 w 4347203"/>
              <a:gd name="connsiteY42" fmla="*/ 3962400 h 6048375"/>
              <a:gd name="connsiteX43" fmla="*/ 647700 w 4347203"/>
              <a:gd name="connsiteY43" fmla="*/ 4029075 h 6048375"/>
              <a:gd name="connsiteX44" fmla="*/ 657225 w 4347203"/>
              <a:gd name="connsiteY44" fmla="*/ 4076700 h 6048375"/>
              <a:gd name="connsiteX45" fmla="*/ 676275 w 4347203"/>
              <a:gd name="connsiteY45" fmla="*/ 4143375 h 6048375"/>
              <a:gd name="connsiteX46" fmla="*/ 704850 w 4347203"/>
              <a:gd name="connsiteY46" fmla="*/ 4238625 h 6048375"/>
              <a:gd name="connsiteX47" fmla="*/ 714375 w 4347203"/>
              <a:gd name="connsiteY47" fmla="*/ 4267200 h 6048375"/>
              <a:gd name="connsiteX48" fmla="*/ 723900 w 4347203"/>
              <a:gd name="connsiteY48" fmla="*/ 4295775 h 6048375"/>
              <a:gd name="connsiteX49" fmla="*/ 742950 w 4347203"/>
              <a:gd name="connsiteY49" fmla="*/ 4324350 h 6048375"/>
              <a:gd name="connsiteX50" fmla="*/ 762000 w 4347203"/>
              <a:gd name="connsiteY50" fmla="*/ 4381500 h 6048375"/>
              <a:gd name="connsiteX51" fmla="*/ 771525 w 4347203"/>
              <a:gd name="connsiteY51" fmla="*/ 4410075 h 6048375"/>
              <a:gd name="connsiteX52" fmla="*/ 790575 w 4347203"/>
              <a:gd name="connsiteY52" fmla="*/ 4438650 h 6048375"/>
              <a:gd name="connsiteX53" fmla="*/ 819150 w 4347203"/>
              <a:gd name="connsiteY53" fmla="*/ 4514850 h 6048375"/>
              <a:gd name="connsiteX54" fmla="*/ 828675 w 4347203"/>
              <a:gd name="connsiteY54" fmla="*/ 4543425 h 6048375"/>
              <a:gd name="connsiteX55" fmla="*/ 847725 w 4347203"/>
              <a:gd name="connsiteY55" fmla="*/ 4572000 h 6048375"/>
              <a:gd name="connsiteX56" fmla="*/ 866775 w 4347203"/>
              <a:gd name="connsiteY56" fmla="*/ 4629150 h 6048375"/>
              <a:gd name="connsiteX57" fmla="*/ 876300 w 4347203"/>
              <a:gd name="connsiteY57" fmla="*/ 4657725 h 6048375"/>
              <a:gd name="connsiteX58" fmla="*/ 895350 w 4347203"/>
              <a:gd name="connsiteY58" fmla="*/ 4686300 h 6048375"/>
              <a:gd name="connsiteX59" fmla="*/ 914400 w 4347203"/>
              <a:gd name="connsiteY59" fmla="*/ 4743450 h 6048375"/>
              <a:gd name="connsiteX60" fmla="*/ 942975 w 4347203"/>
              <a:gd name="connsiteY60" fmla="*/ 4781550 h 6048375"/>
              <a:gd name="connsiteX61" fmla="*/ 962025 w 4347203"/>
              <a:gd name="connsiteY61" fmla="*/ 4838700 h 6048375"/>
              <a:gd name="connsiteX62" fmla="*/ 1009650 w 4347203"/>
              <a:gd name="connsiteY62" fmla="*/ 4905375 h 6048375"/>
              <a:gd name="connsiteX63" fmla="*/ 1028700 w 4347203"/>
              <a:gd name="connsiteY63" fmla="*/ 4943475 h 6048375"/>
              <a:gd name="connsiteX64" fmla="*/ 1057275 w 4347203"/>
              <a:gd name="connsiteY64" fmla="*/ 4972050 h 6048375"/>
              <a:gd name="connsiteX65" fmla="*/ 1095375 w 4347203"/>
              <a:gd name="connsiteY65" fmla="*/ 5038725 h 6048375"/>
              <a:gd name="connsiteX66" fmla="*/ 1123950 w 4347203"/>
              <a:gd name="connsiteY66" fmla="*/ 5067300 h 6048375"/>
              <a:gd name="connsiteX67" fmla="*/ 1162050 w 4347203"/>
              <a:gd name="connsiteY67" fmla="*/ 5124450 h 6048375"/>
              <a:gd name="connsiteX68" fmla="*/ 1190625 w 4347203"/>
              <a:gd name="connsiteY68" fmla="*/ 5153025 h 6048375"/>
              <a:gd name="connsiteX69" fmla="*/ 1219200 w 4347203"/>
              <a:gd name="connsiteY69" fmla="*/ 5191125 h 6048375"/>
              <a:gd name="connsiteX70" fmla="*/ 1247775 w 4347203"/>
              <a:gd name="connsiteY70" fmla="*/ 5210175 h 6048375"/>
              <a:gd name="connsiteX71" fmla="*/ 1295400 w 4347203"/>
              <a:gd name="connsiteY71" fmla="*/ 5267325 h 6048375"/>
              <a:gd name="connsiteX72" fmla="*/ 1314450 w 4347203"/>
              <a:gd name="connsiteY72" fmla="*/ 5295900 h 6048375"/>
              <a:gd name="connsiteX73" fmla="*/ 1381125 w 4347203"/>
              <a:gd name="connsiteY73" fmla="*/ 5353050 h 6048375"/>
              <a:gd name="connsiteX74" fmla="*/ 1409700 w 4347203"/>
              <a:gd name="connsiteY74" fmla="*/ 5391150 h 6048375"/>
              <a:gd name="connsiteX75" fmla="*/ 1428750 w 4347203"/>
              <a:gd name="connsiteY75" fmla="*/ 5419725 h 6048375"/>
              <a:gd name="connsiteX76" fmla="*/ 1457325 w 4347203"/>
              <a:gd name="connsiteY76" fmla="*/ 5438775 h 6048375"/>
              <a:gd name="connsiteX77" fmla="*/ 1514475 w 4347203"/>
              <a:gd name="connsiteY77" fmla="*/ 5486400 h 6048375"/>
              <a:gd name="connsiteX78" fmla="*/ 1571625 w 4347203"/>
              <a:gd name="connsiteY78" fmla="*/ 5543550 h 6048375"/>
              <a:gd name="connsiteX79" fmla="*/ 1628775 w 4347203"/>
              <a:gd name="connsiteY79" fmla="*/ 5572125 h 6048375"/>
              <a:gd name="connsiteX80" fmla="*/ 1695450 w 4347203"/>
              <a:gd name="connsiteY80" fmla="*/ 5638800 h 6048375"/>
              <a:gd name="connsiteX81" fmla="*/ 1771650 w 4347203"/>
              <a:gd name="connsiteY81" fmla="*/ 5695950 h 6048375"/>
              <a:gd name="connsiteX82" fmla="*/ 1800225 w 4347203"/>
              <a:gd name="connsiteY82" fmla="*/ 5715000 h 6048375"/>
              <a:gd name="connsiteX83" fmla="*/ 1828800 w 4347203"/>
              <a:gd name="connsiteY83" fmla="*/ 5753100 h 6048375"/>
              <a:gd name="connsiteX84" fmla="*/ 1857375 w 4347203"/>
              <a:gd name="connsiteY84" fmla="*/ 5762625 h 6048375"/>
              <a:gd name="connsiteX85" fmla="*/ 1943100 w 4347203"/>
              <a:gd name="connsiteY85" fmla="*/ 5819775 h 6048375"/>
              <a:gd name="connsiteX86" fmla="*/ 1971675 w 4347203"/>
              <a:gd name="connsiteY86" fmla="*/ 5838825 h 6048375"/>
              <a:gd name="connsiteX87" fmla="*/ 2000250 w 4347203"/>
              <a:gd name="connsiteY87" fmla="*/ 5848350 h 6048375"/>
              <a:gd name="connsiteX88" fmla="*/ 2038350 w 4347203"/>
              <a:gd name="connsiteY88" fmla="*/ 5867400 h 6048375"/>
              <a:gd name="connsiteX89" fmla="*/ 2076450 w 4347203"/>
              <a:gd name="connsiteY89" fmla="*/ 5876925 h 6048375"/>
              <a:gd name="connsiteX90" fmla="*/ 2133600 w 4347203"/>
              <a:gd name="connsiteY90" fmla="*/ 5915025 h 6048375"/>
              <a:gd name="connsiteX91" fmla="*/ 2219325 w 4347203"/>
              <a:gd name="connsiteY91" fmla="*/ 5943600 h 6048375"/>
              <a:gd name="connsiteX92" fmla="*/ 2247900 w 4347203"/>
              <a:gd name="connsiteY92" fmla="*/ 5953125 h 6048375"/>
              <a:gd name="connsiteX93" fmla="*/ 2276475 w 4347203"/>
              <a:gd name="connsiteY93" fmla="*/ 5962650 h 6048375"/>
              <a:gd name="connsiteX94" fmla="*/ 2314575 w 4347203"/>
              <a:gd name="connsiteY94" fmla="*/ 5972175 h 6048375"/>
              <a:gd name="connsiteX95" fmla="*/ 2419350 w 4347203"/>
              <a:gd name="connsiteY95" fmla="*/ 5991225 h 6048375"/>
              <a:gd name="connsiteX96" fmla="*/ 2495550 w 4347203"/>
              <a:gd name="connsiteY96" fmla="*/ 6010275 h 6048375"/>
              <a:gd name="connsiteX97" fmla="*/ 2533650 w 4347203"/>
              <a:gd name="connsiteY97" fmla="*/ 6019800 h 6048375"/>
              <a:gd name="connsiteX98" fmla="*/ 2590800 w 4347203"/>
              <a:gd name="connsiteY98" fmla="*/ 6038850 h 6048375"/>
              <a:gd name="connsiteX99" fmla="*/ 2686050 w 4347203"/>
              <a:gd name="connsiteY99" fmla="*/ 6048375 h 6048375"/>
              <a:gd name="connsiteX100" fmla="*/ 2809875 w 4347203"/>
              <a:gd name="connsiteY100" fmla="*/ 6029325 h 6048375"/>
              <a:gd name="connsiteX101" fmla="*/ 2876550 w 4347203"/>
              <a:gd name="connsiteY101" fmla="*/ 6000750 h 6048375"/>
              <a:gd name="connsiteX102" fmla="*/ 2933700 w 4347203"/>
              <a:gd name="connsiteY102" fmla="*/ 5981700 h 6048375"/>
              <a:gd name="connsiteX103" fmla="*/ 2981325 w 4347203"/>
              <a:gd name="connsiteY103" fmla="*/ 5962650 h 6048375"/>
              <a:gd name="connsiteX104" fmla="*/ 3028950 w 4347203"/>
              <a:gd name="connsiteY104" fmla="*/ 5953125 h 6048375"/>
              <a:gd name="connsiteX105" fmla="*/ 3067050 w 4347203"/>
              <a:gd name="connsiteY105" fmla="*/ 5943600 h 6048375"/>
              <a:gd name="connsiteX106" fmla="*/ 3095625 w 4347203"/>
              <a:gd name="connsiteY106" fmla="*/ 5934075 h 6048375"/>
              <a:gd name="connsiteX107" fmla="*/ 3124200 w 4347203"/>
              <a:gd name="connsiteY107" fmla="*/ 5915025 h 6048375"/>
              <a:gd name="connsiteX108" fmla="*/ 3152775 w 4347203"/>
              <a:gd name="connsiteY108" fmla="*/ 5905500 h 6048375"/>
              <a:gd name="connsiteX109" fmla="*/ 3248025 w 4347203"/>
              <a:gd name="connsiteY109" fmla="*/ 5838825 h 6048375"/>
              <a:gd name="connsiteX110" fmla="*/ 3305175 w 4347203"/>
              <a:gd name="connsiteY110" fmla="*/ 5800725 h 6048375"/>
              <a:gd name="connsiteX111" fmla="*/ 3352800 w 4347203"/>
              <a:gd name="connsiteY111" fmla="*/ 5753100 h 6048375"/>
              <a:gd name="connsiteX112" fmla="*/ 3409950 w 4347203"/>
              <a:gd name="connsiteY112" fmla="*/ 5705475 h 6048375"/>
              <a:gd name="connsiteX113" fmla="*/ 3429000 w 4347203"/>
              <a:gd name="connsiteY113" fmla="*/ 5676900 h 6048375"/>
              <a:gd name="connsiteX114" fmla="*/ 3457575 w 4347203"/>
              <a:gd name="connsiteY114" fmla="*/ 5657850 h 6048375"/>
              <a:gd name="connsiteX115" fmla="*/ 3495675 w 4347203"/>
              <a:gd name="connsiteY115" fmla="*/ 5600700 h 6048375"/>
              <a:gd name="connsiteX116" fmla="*/ 3552825 w 4347203"/>
              <a:gd name="connsiteY116" fmla="*/ 5553075 h 6048375"/>
              <a:gd name="connsiteX117" fmla="*/ 3600450 w 4347203"/>
              <a:gd name="connsiteY117" fmla="*/ 5505450 h 6048375"/>
              <a:gd name="connsiteX118" fmla="*/ 3648075 w 4347203"/>
              <a:gd name="connsiteY118" fmla="*/ 5467350 h 6048375"/>
              <a:gd name="connsiteX119" fmla="*/ 3714750 w 4347203"/>
              <a:gd name="connsiteY119" fmla="*/ 5372100 h 6048375"/>
              <a:gd name="connsiteX120" fmla="*/ 3743325 w 4347203"/>
              <a:gd name="connsiteY120" fmla="*/ 5343525 h 6048375"/>
              <a:gd name="connsiteX121" fmla="*/ 3781425 w 4347203"/>
              <a:gd name="connsiteY121" fmla="*/ 5276850 h 6048375"/>
              <a:gd name="connsiteX122" fmla="*/ 3819525 w 4347203"/>
              <a:gd name="connsiteY122" fmla="*/ 5238750 h 6048375"/>
              <a:gd name="connsiteX123" fmla="*/ 3886200 w 4347203"/>
              <a:gd name="connsiteY123" fmla="*/ 5153025 h 6048375"/>
              <a:gd name="connsiteX124" fmla="*/ 3905250 w 4347203"/>
              <a:gd name="connsiteY124" fmla="*/ 5124450 h 6048375"/>
              <a:gd name="connsiteX125" fmla="*/ 3933825 w 4347203"/>
              <a:gd name="connsiteY125" fmla="*/ 5095875 h 6048375"/>
              <a:gd name="connsiteX126" fmla="*/ 3962400 w 4347203"/>
              <a:gd name="connsiteY126" fmla="*/ 5038725 h 6048375"/>
              <a:gd name="connsiteX127" fmla="*/ 3971925 w 4347203"/>
              <a:gd name="connsiteY127" fmla="*/ 5010150 h 6048375"/>
              <a:gd name="connsiteX128" fmla="*/ 3990975 w 4347203"/>
              <a:gd name="connsiteY128" fmla="*/ 4981575 h 6048375"/>
              <a:gd name="connsiteX129" fmla="*/ 4010025 w 4347203"/>
              <a:gd name="connsiteY129" fmla="*/ 4943475 h 6048375"/>
              <a:gd name="connsiteX130" fmla="*/ 4029075 w 4347203"/>
              <a:gd name="connsiteY130" fmla="*/ 4914900 h 6048375"/>
              <a:gd name="connsiteX131" fmla="*/ 4048125 w 4347203"/>
              <a:gd name="connsiteY131" fmla="*/ 4857750 h 6048375"/>
              <a:gd name="connsiteX132" fmla="*/ 4067175 w 4347203"/>
              <a:gd name="connsiteY132" fmla="*/ 4819650 h 6048375"/>
              <a:gd name="connsiteX133" fmla="*/ 4086225 w 4347203"/>
              <a:gd name="connsiteY133" fmla="*/ 4791075 h 6048375"/>
              <a:gd name="connsiteX134" fmla="*/ 4105275 w 4347203"/>
              <a:gd name="connsiteY134" fmla="*/ 4733925 h 6048375"/>
              <a:gd name="connsiteX135" fmla="*/ 4124325 w 4347203"/>
              <a:gd name="connsiteY135" fmla="*/ 4705350 h 6048375"/>
              <a:gd name="connsiteX136" fmla="*/ 4143375 w 4347203"/>
              <a:gd name="connsiteY136" fmla="*/ 4648200 h 6048375"/>
              <a:gd name="connsiteX137" fmla="*/ 4152900 w 4347203"/>
              <a:gd name="connsiteY137" fmla="*/ 4619625 h 6048375"/>
              <a:gd name="connsiteX138" fmla="*/ 4162425 w 4347203"/>
              <a:gd name="connsiteY138" fmla="*/ 4429125 h 6048375"/>
              <a:gd name="connsiteX139" fmla="*/ 4171950 w 4347203"/>
              <a:gd name="connsiteY139" fmla="*/ 4391025 h 6048375"/>
              <a:gd name="connsiteX140" fmla="*/ 4191000 w 4347203"/>
              <a:gd name="connsiteY140" fmla="*/ 4295775 h 6048375"/>
              <a:gd name="connsiteX141" fmla="*/ 4210050 w 4347203"/>
              <a:gd name="connsiteY141" fmla="*/ 4171950 h 6048375"/>
              <a:gd name="connsiteX142" fmla="*/ 4219575 w 4347203"/>
              <a:gd name="connsiteY142" fmla="*/ 4105275 h 6048375"/>
              <a:gd name="connsiteX143" fmla="*/ 4229100 w 4347203"/>
              <a:gd name="connsiteY143" fmla="*/ 4048125 h 6048375"/>
              <a:gd name="connsiteX144" fmla="*/ 4238625 w 4347203"/>
              <a:gd name="connsiteY144" fmla="*/ 3609975 h 6048375"/>
              <a:gd name="connsiteX145" fmla="*/ 4248150 w 4347203"/>
              <a:gd name="connsiteY145" fmla="*/ 3571875 h 6048375"/>
              <a:gd name="connsiteX146" fmla="*/ 4267200 w 4347203"/>
              <a:gd name="connsiteY146" fmla="*/ 3409950 h 6048375"/>
              <a:gd name="connsiteX147" fmla="*/ 4276725 w 4347203"/>
              <a:gd name="connsiteY147" fmla="*/ 2828925 h 6048375"/>
              <a:gd name="connsiteX148" fmla="*/ 4286250 w 4347203"/>
              <a:gd name="connsiteY148" fmla="*/ 2781300 h 6048375"/>
              <a:gd name="connsiteX149" fmla="*/ 4295775 w 4347203"/>
              <a:gd name="connsiteY149" fmla="*/ 2724150 h 6048375"/>
              <a:gd name="connsiteX150" fmla="*/ 4305300 w 4347203"/>
              <a:gd name="connsiteY150" fmla="*/ 2609850 h 6048375"/>
              <a:gd name="connsiteX151" fmla="*/ 4324350 w 4347203"/>
              <a:gd name="connsiteY151" fmla="*/ 2486025 h 6048375"/>
              <a:gd name="connsiteX152" fmla="*/ 4333875 w 4347203"/>
              <a:gd name="connsiteY152" fmla="*/ 2419350 h 6048375"/>
              <a:gd name="connsiteX153" fmla="*/ 4343400 w 4347203"/>
              <a:gd name="connsiteY153" fmla="*/ 2266950 h 6048375"/>
              <a:gd name="connsiteX154" fmla="*/ 4324350 w 4347203"/>
              <a:gd name="connsiteY154" fmla="*/ 1981200 h 6048375"/>
              <a:gd name="connsiteX155" fmla="*/ 4314825 w 4347203"/>
              <a:gd name="connsiteY155" fmla="*/ 1866900 h 6048375"/>
              <a:gd name="connsiteX156" fmla="*/ 4305300 w 4347203"/>
              <a:gd name="connsiteY156" fmla="*/ 1781175 h 6048375"/>
              <a:gd name="connsiteX157" fmla="*/ 4286250 w 4347203"/>
              <a:gd name="connsiteY157" fmla="*/ 1257300 h 6048375"/>
              <a:gd name="connsiteX158" fmla="*/ 4276725 w 4347203"/>
              <a:gd name="connsiteY158" fmla="*/ 1104900 h 6048375"/>
              <a:gd name="connsiteX159" fmla="*/ 4257675 w 4347203"/>
              <a:gd name="connsiteY159" fmla="*/ 885825 h 6048375"/>
              <a:gd name="connsiteX160" fmla="*/ 4248150 w 4347203"/>
              <a:gd name="connsiteY160" fmla="*/ 790575 h 6048375"/>
              <a:gd name="connsiteX161" fmla="*/ 4238625 w 4347203"/>
              <a:gd name="connsiteY161" fmla="*/ 762000 h 6048375"/>
              <a:gd name="connsiteX162" fmla="*/ 4219575 w 4347203"/>
              <a:gd name="connsiteY162" fmla="*/ 561975 h 6048375"/>
              <a:gd name="connsiteX163" fmla="*/ 4200525 w 4347203"/>
              <a:gd name="connsiteY163" fmla="*/ 476250 h 6048375"/>
              <a:gd name="connsiteX164" fmla="*/ 4181475 w 4347203"/>
              <a:gd name="connsiteY164" fmla="*/ 409575 h 6048375"/>
              <a:gd name="connsiteX165" fmla="*/ 4171950 w 4347203"/>
              <a:gd name="connsiteY165" fmla="*/ 361950 h 6048375"/>
              <a:gd name="connsiteX166" fmla="*/ 4152900 w 4347203"/>
              <a:gd name="connsiteY166" fmla="*/ 304800 h 6048375"/>
              <a:gd name="connsiteX167" fmla="*/ 4133850 w 4347203"/>
              <a:gd name="connsiteY167" fmla="*/ 200025 h 6048375"/>
              <a:gd name="connsiteX168" fmla="*/ 4124325 w 4347203"/>
              <a:gd name="connsiteY168" fmla="*/ 171450 h 6048375"/>
              <a:gd name="connsiteX169" fmla="*/ 4067175 w 4347203"/>
              <a:gd name="connsiteY169" fmla="*/ 152400 h 6048375"/>
              <a:gd name="connsiteX170" fmla="*/ 3895725 w 4347203"/>
              <a:gd name="connsiteY170" fmla="*/ 133350 h 6048375"/>
              <a:gd name="connsiteX171" fmla="*/ 3810000 w 4347203"/>
              <a:gd name="connsiteY171" fmla="*/ 114300 h 6048375"/>
              <a:gd name="connsiteX172" fmla="*/ 3771900 w 4347203"/>
              <a:gd name="connsiteY172" fmla="*/ 104775 h 6048375"/>
              <a:gd name="connsiteX173" fmla="*/ 3743325 w 4347203"/>
              <a:gd name="connsiteY173" fmla="*/ 95250 h 6048375"/>
              <a:gd name="connsiteX174" fmla="*/ 3686175 w 4347203"/>
              <a:gd name="connsiteY174" fmla="*/ 85725 h 6048375"/>
              <a:gd name="connsiteX175" fmla="*/ 3657600 w 4347203"/>
              <a:gd name="connsiteY175" fmla="*/ 76200 h 6048375"/>
              <a:gd name="connsiteX176" fmla="*/ 3590925 w 4347203"/>
              <a:gd name="connsiteY176" fmla="*/ 66675 h 6048375"/>
              <a:gd name="connsiteX177" fmla="*/ 3524250 w 4347203"/>
              <a:gd name="connsiteY177" fmla="*/ 47625 h 6048375"/>
              <a:gd name="connsiteX178" fmla="*/ 3343275 w 4347203"/>
              <a:gd name="connsiteY178" fmla="*/ 38100 h 6048375"/>
              <a:gd name="connsiteX179" fmla="*/ 3086100 w 4347203"/>
              <a:gd name="connsiteY179" fmla="*/ 19050 h 6048375"/>
              <a:gd name="connsiteX180" fmla="*/ 1447800 w 4347203"/>
              <a:gd name="connsiteY180" fmla="*/ 28575 h 6048375"/>
              <a:gd name="connsiteX181" fmla="*/ 847725 w 4347203"/>
              <a:gd name="connsiteY181" fmla="*/ 28575 h 6048375"/>
              <a:gd name="connsiteX182" fmla="*/ 762000 w 4347203"/>
              <a:gd name="connsiteY182" fmla="*/ 19050 h 6048375"/>
              <a:gd name="connsiteX183" fmla="*/ 647700 w 4347203"/>
              <a:gd name="connsiteY183" fmla="*/ 9525 h 6048375"/>
              <a:gd name="connsiteX184" fmla="*/ 590550 w 4347203"/>
              <a:gd name="connsiteY184" fmla="*/ 0 h 6048375"/>
              <a:gd name="connsiteX185" fmla="*/ 190500 w 4347203"/>
              <a:gd name="connsiteY185" fmla="*/ 9525 h 6048375"/>
              <a:gd name="connsiteX186" fmla="*/ 66675 w 4347203"/>
              <a:gd name="connsiteY186" fmla="*/ 28575 h 6048375"/>
              <a:gd name="connsiteX187" fmla="*/ 0 w 4347203"/>
              <a:gd name="connsiteY187" fmla="*/ 38100 h 6048375"/>
              <a:gd name="connsiteX188" fmla="*/ 9525 w 4347203"/>
              <a:gd name="connsiteY188" fmla="*/ 285750 h 6048375"/>
              <a:gd name="connsiteX189" fmla="*/ 28575 w 4347203"/>
              <a:gd name="connsiteY189" fmla="*/ 361950 h 6048375"/>
              <a:gd name="connsiteX190" fmla="*/ 47625 w 4347203"/>
              <a:gd name="connsiteY190" fmla="*/ 371475 h 604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4347203" h="6048375">
                <a:moveTo>
                  <a:pt x="47625" y="371475"/>
                </a:moveTo>
                <a:cubicBezTo>
                  <a:pt x="53975" y="411162"/>
                  <a:pt x="62950" y="436189"/>
                  <a:pt x="66675" y="600075"/>
                </a:cubicBezTo>
                <a:cubicBezTo>
                  <a:pt x="71653" y="819116"/>
                  <a:pt x="67325" y="1038382"/>
                  <a:pt x="76200" y="1257300"/>
                </a:cubicBezTo>
                <a:cubicBezTo>
                  <a:pt x="76893" y="1274384"/>
                  <a:pt x="88900" y="1289050"/>
                  <a:pt x="95250" y="1304925"/>
                </a:cubicBezTo>
                <a:cubicBezTo>
                  <a:pt x="111706" y="1535305"/>
                  <a:pt x="95042" y="1360616"/>
                  <a:pt x="114300" y="1495425"/>
                </a:cubicBezTo>
                <a:cubicBezTo>
                  <a:pt x="117920" y="1520765"/>
                  <a:pt x="119246" y="1546440"/>
                  <a:pt x="123825" y="1571625"/>
                </a:cubicBezTo>
                <a:cubicBezTo>
                  <a:pt x="125621" y="1581503"/>
                  <a:pt x="131172" y="1590399"/>
                  <a:pt x="133350" y="1600200"/>
                </a:cubicBezTo>
                <a:cubicBezTo>
                  <a:pt x="137540" y="1619053"/>
                  <a:pt x="138191" y="1638614"/>
                  <a:pt x="142875" y="1657350"/>
                </a:cubicBezTo>
                <a:cubicBezTo>
                  <a:pt x="147745" y="1676831"/>
                  <a:pt x="156155" y="1695266"/>
                  <a:pt x="161925" y="1714500"/>
                </a:cubicBezTo>
                <a:cubicBezTo>
                  <a:pt x="165687" y="1727039"/>
                  <a:pt x="167688" y="1740061"/>
                  <a:pt x="171450" y="1752600"/>
                </a:cubicBezTo>
                <a:cubicBezTo>
                  <a:pt x="177220" y="1771834"/>
                  <a:pt x="184150" y="1790700"/>
                  <a:pt x="190500" y="1809750"/>
                </a:cubicBezTo>
                <a:lnTo>
                  <a:pt x="200025" y="1838325"/>
                </a:lnTo>
                <a:cubicBezTo>
                  <a:pt x="203200" y="1847850"/>
                  <a:pt x="205821" y="1857578"/>
                  <a:pt x="209550" y="1866900"/>
                </a:cubicBezTo>
                <a:cubicBezTo>
                  <a:pt x="266020" y="2008075"/>
                  <a:pt x="194257" y="1832491"/>
                  <a:pt x="247650" y="1952625"/>
                </a:cubicBezTo>
                <a:cubicBezTo>
                  <a:pt x="255702" y="1970742"/>
                  <a:pt x="269941" y="2006831"/>
                  <a:pt x="276225" y="2028825"/>
                </a:cubicBezTo>
                <a:cubicBezTo>
                  <a:pt x="279821" y="2041412"/>
                  <a:pt x="281988" y="2054386"/>
                  <a:pt x="285750" y="2066925"/>
                </a:cubicBezTo>
                <a:cubicBezTo>
                  <a:pt x="291520" y="2086159"/>
                  <a:pt x="299930" y="2104594"/>
                  <a:pt x="304800" y="2124075"/>
                </a:cubicBezTo>
                <a:cubicBezTo>
                  <a:pt x="307975" y="2136775"/>
                  <a:pt x="310729" y="2149588"/>
                  <a:pt x="314325" y="2162175"/>
                </a:cubicBezTo>
                <a:cubicBezTo>
                  <a:pt x="317083" y="2171829"/>
                  <a:pt x="321415" y="2181010"/>
                  <a:pt x="323850" y="2190750"/>
                </a:cubicBezTo>
                <a:cubicBezTo>
                  <a:pt x="327777" y="2206456"/>
                  <a:pt x="329863" y="2222571"/>
                  <a:pt x="333375" y="2238375"/>
                </a:cubicBezTo>
                <a:cubicBezTo>
                  <a:pt x="336215" y="2251154"/>
                  <a:pt x="340333" y="2263638"/>
                  <a:pt x="342900" y="2276475"/>
                </a:cubicBezTo>
                <a:cubicBezTo>
                  <a:pt x="346688" y="2295413"/>
                  <a:pt x="347741" y="2314889"/>
                  <a:pt x="352425" y="2333625"/>
                </a:cubicBezTo>
                <a:cubicBezTo>
                  <a:pt x="357295" y="2353106"/>
                  <a:pt x="367537" y="2371084"/>
                  <a:pt x="371475" y="2390775"/>
                </a:cubicBezTo>
                <a:cubicBezTo>
                  <a:pt x="400203" y="2534414"/>
                  <a:pt x="363622" y="2355436"/>
                  <a:pt x="390525" y="2476500"/>
                </a:cubicBezTo>
                <a:cubicBezTo>
                  <a:pt x="394037" y="2492304"/>
                  <a:pt x="396123" y="2508419"/>
                  <a:pt x="400050" y="2524125"/>
                </a:cubicBezTo>
                <a:cubicBezTo>
                  <a:pt x="402485" y="2533865"/>
                  <a:pt x="407606" y="2542855"/>
                  <a:pt x="409575" y="2552700"/>
                </a:cubicBezTo>
                <a:cubicBezTo>
                  <a:pt x="417150" y="2590575"/>
                  <a:pt x="421050" y="2629125"/>
                  <a:pt x="428625" y="2667000"/>
                </a:cubicBezTo>
                <a:cubicBezTo>
                  <a:pt x="431800" y="2682875"/>
                  <a:pt x="435860" y="2698598"/>
                  <a:pt x="438150" y="2714625"/>
                </a:cubicBezTo>
                <a:cubicBezTo>
                  <a:pt x="460776" y="2873004"/>
                  <a:pt x="435666" y="2740307"/>
                  <a:pt x="457200" y="2847975"/>
                </a:cubicBezTo>
                <a:cubicBezTo>
                  <a:pt x="460375" y="2889250"/>
                  <a:pt x="462391" y="2930631"/>
                  <a:pt x="466725" y="2971800"/>
                </a:cubicBezTo>
                <a:cubicBezTo>
                  <a:pt x="468747" y="2991007"/>
                  <a:pt x="473519" y="3009831"/>
                  <a:pt x="476250" y="3028950"/>
                </a:cubicBezTo>
                <a:cubicBezTo>
                  <a:pt x="479870" y="3054290"/>
                  <a:pt x="481567" y="3079901"/>
                  <a:pt x="485775" y="3105150"/>
                </a:cubicBezTo>
                <a:cubicBezTo>
                  <a:pt x="487927" y="3118063"/>
                  <a:pt x="493148" y="3130337"/>
                  <a:pt x="495300" y="3143250"/>
                </a:cubicBezTo>
                <a:cubicBezTo>
                  <a:pt x="499508" y="3168499"/>
                  <a:pt x="501650" y="3194050"/>
                  <a:pt x="504825" y="3219450"/>
                </a:cubicBezTo>
                <a:cubicBezTo>
                  <a:pt x="519888" y="3490586"/>
                  <a:pt x="506048" y="3298359"/>
                  <a:pt x="523875" y="3476625"/>
                </a:cubicBezTo>
                <a:cubicBezTo>
                  <a:pt x="527364" y="3511520"/>
                  <a:pt x="528765" y="3546639"/>
                  <a:pt x="533400" y="3581400"/>
                </a:cubicBezTo>
                <a:cubicBezTo>
                  <a:pt x="535130" y="3594376"/>
                  <a:pt x="540085" y="3606721"/>
                  <a:pt x="542925" y="3619500"/>
                </a:cubicBezTo>
                <a:cubicBezTo>
                  <a:pt x="552746" y="3663694"/>
                  <a:pt x="550360" y="3664573"/>
                  <a:pt x="561975" y="3705225"/>
                </a:cubicBezTo>
                <a:cubicBezTo>
                  <a:pt x="578499" y="3763058"/>
                  <a:pt x="566501" y="3701543"/>
                  <a:pt x="581025" y="3781425"/>
                </a:cubicBezTo>
                <a:cubicBezTo>
                  <a:pt x="584480" y="3800426"/>
                  <a:pt x="586762" y="3819637"/>
                  <a:pt x="590550" y="3838575"/>
                </a:cubicBezTo>
                <a:cubicBezTo>
                  <a:pt x="593117" y="3851412"/>
                  <a:pt x="596479" y="3864088"/>
                  <a:pt x="600075" y="3876675"/>
                </a:cubicBezTo>
                <a:cubicBezTo>
                  <a:pt x="602833" y="3886329"/>
                  <a:pt x="607422" y="3895449"/>
                  <a:pt x="609600" y="3905250"/>
                </a:cubicBezTo>
                <a:cubicBezTo>
                  <a:pt x="613790" y="3924103"/>
                  <a:pt x="614935" y="3943547"/>
                  <a:pt x="619125" y="3962400"/>
                </a:cubicBezTo>
                <a:cubicBezTo>
                  <a:pt x="624731" y="3987627"/>
                  <a:pt x="636052" y="4005779"/>
                  <a:pt x="647700" y="4029075"/>
                </a:cubicBezTo>
                <a:cubicBezTo>
                  <a:pt x="650875" y="4044950"/>
                  <a:pt x="653713" y="4060896"/>
                  <a:pt x="657225" y="4076700"/>
                </a:cubicBezTo>
                <a:cubicBezTo>
                  <a:pt x="672113" y="4143698"/>
                  <a:pt x="660364" y="4087688"/>
                  <a:pt x="676275" y="4143375"/>
                </a:cubicBezTo>
                <a:cubicBezTo>
                  <a:pt x="705065" y="4244142"/>
                  <a:pt x="659579" y="4102812"/>
                  <a:pt x="704850" y="4238625"/>
                </a:cubicBezTo>
                <a:lnTo>
                  <a:pt x="714375" y="4267200"/>
                </a:lnTo>
                <a:cubicBezTo>
                  <a:pt x="717550" y="4276725"/>
                  <a:pt x="718331" y="4287421"/>
                  <a:pt x="723900" y="4295775"/>
                </a:cubicBezTo>
                <a:cubicBezTo>
                  <a:pt x="730250" y="4305300"/>
                  <a:pt x="738301" y="4313889"/>
                  <a:pt x="742950" y="4324350"/>
                </a:cubicBezTo>
                <a:cubicBezTo>
                  <a:pt x="751105" y="4342700"/>
                  <a:pt x="755650" y="4362450"/>
                  <a:pt x="762000" y="4381500"/>
                </a:cubicBezTo>
                <a:cubicBezTo>
                  <a:pt x="765175" y="4391025"/>
                  <a:pt x="765956" y="4401721"/>
                  <a:pt x="771525" y="4410075"/>
                </a:cubicBezTo>
                <a:lnTo>
                  <a:pt x="790575" y="4438650"/>
                </a:lnTo>
                <a:cubicBezTo>
                  <a:pt x="808136" y="4508894"/>
                  <a:pt x="789265" y="4445118"/>
                  <a:pt x="819150" y="4514850"/>
                </a:cubicBezTo>
                <a:cubicBezTo>
                  <a:pt x="823105" y="4524078"/>
                  <a:pt x="824185" y="4534445"/>
                  <a:pt x="828675" y="4543425"/>
                </a:cubicBezTo>
                <a:cubicBezTo>
                  <a:pt x="833795" y="4553664"/>
                  <a:pt x="843076" y="4561539"/>
                  <a:pt x="847725" y="4572000"/>
                </a:cubicBezTo>
                <a:cubicBezTo>
                  <a:pt x="855880" y="4590350"/>
                  <a:pt x="860425" y="4610100"/>
                  <a:pt x="866775" y="4629150"/>
                </a:cubicBezTo>
                <a:cubicBezTo>
                  <a:pt x="869950" y="4638675"/>
                  <a:pt x="870731" y="4649371"/>
                  <a:pt x="876300" y="4657725"/>
                </a:cubicBezTo>
                <a:cubicBezTo>
                  <a:pt x="882650" y="4667250"/>
                  <a:pt x="890701" y="4675839"/>
                  <a:pt x="895350" y="4686300"/>
                </a:cubicBezTo>
                <a:cubicBezTo>
                  <a:pt x="903505" y="4704650"/>
                  <a:pt x="902352" y="4727386"/>
                  <a:pt x="914400" y="4743450"/>
                </a:cubicBezTo>
                <a:lnTo>
                  <a:pt x="942975" y="4781550"/>
                </a:lnTo>
                <a:cubicBezTo>
                  <a:pt x="949325" y="4800600"/>
                  <a:pt x="949977" y="4822636"/>
                  <a:pt x="962025" y="4838700"/>
                </a:cubicBezTo>
                <a:cubicBezTo>
                  <a:pt x="974291" y="4855055"/>
                  <a:pt x="998508" y="4885876"/>
                  <a:pt x="1009650" y="4905375"/>
                </a:cubicBezTo>
                <a:cubicBezTo>
                  <a:pt x="1016695" y="4917703"/>
                  <a:pt x="1020447" y="4931921"/>
                  <a:pt x="1028700" y="4943475"/>
                </a:cubicBezTo>
                <a:cubicBezTo>
                  <a:pt x="1036530" y="4954436"/>
                  <a:pt x="1049445" y="4961089"/>
                  <a:pt x="1057275" y="4972050"/>
                </a:cubicBezTo>
                <a:cubicBezTo>
                  <a:pt x="1103856" y="5037264"/>
                  <a:pt x="1050380" y="4984731"/>
                  <a:pt x="1095375" y="5038725"/>
                </a:cubicBezTo>
                <a:cubicBezTo>
                  <a:pt x="1103999" y="5049073"/>
                  <a:pt x="1115680" y="5056667"/>
                  <a:pt x="1123950" y="5067300"/>
                </a:cubicBezTo>
                <a:cubicBezTo>
                  <a:pt x="1138006" y="5085372"/>
                  <a:pt x="1145861" y="5108261"/>
                  <a:pt x="1162050" y="5124450"/>
                </a:cubicBezTo>
                <a:cubicBezTo>
                  <a:pt x="1171575" y="5133975"/>
                  <a:pt x="1181859" y="5142798"/>
                  <a:pt x="1190625" y="5153025"/>
                </a:cubicBezTo>
                <a:cubicBezTo>
                  <a:pt x="1200956" y="5165078"/>
                  <a:pt x="1207975" y="5179900"/>
                  <a:pt x="1219200" y="5191125"/>
                </a:cubicBezTo>
                <a:cubicBezTo>
                  <a:pt x="1227295" y="5199220"/>
                  <a:pt x="1238250" y="5203825"/>
                  <a:pt x="1247775" y="5210175"/>
                </a:cubicBezTo>
                <a:cubicBezTo>
                  <a:pt x="1295073" y="5281121"/>
                  <a:pt x="1234284" y="5193986"/>
                  <a:pt x="1295400" y="5267325"/>
                </a:cubicBezTo>
                <a:cubicBezTo>
                  <a:pt x="1302729" y="5276119"/>
                  <a:pt x="1306355" y="5287805"/>
                  <a:pt x="1314450" y="5295900"/>
                </a:cubicBezTo>
                <a:cubicBezTo>
                  <a:pt x="1389736" y="5371186"/>
                  <a:pt x="1318916" y="5280472"/>
                  <a:pt x="1381125" y="5353050"/>
                </a:cubicBezTo>
                <a:cubicBezTo>
                  <a:pt x="1391456" y="5365103"/>
                  <a:pt x="1400473" y="5378232"/>
                  <a:pt x="1409700" y="5391150"/>
                </a:cubicBezTo>
                <a:cubicBezTo>
                  <a:pt x="1416354" y="5400465"/>
                  <a:pt x="1420655" y="5411630"/>
                  <a:pt x="1428750" y="5419725"/>
                </a:cubicBezTo>
                <a:cubicBezTo>
                  <a:pt x="1436845" y="5427820"/>
                  <a:pt x="1448531" y="5431446"/>
                  <a:pt x="1457325" y="5438775"/>
                </a:cubicBezTo>
                <a:cubicBezTo>
                  <a:pt x="1564057" y="5527719"/>
                  <a:pt x="1415150" y="5415454"/>
                  <a:pt x="1514475" y="5486400"/>
                </a:cubicBezTo>
                <a:cubicBezTo>
                  <a:pt x="1623427" y="5564223"/>
                  <a:pt x="1499281" y="5471206"/>
                  <a:pt x="1571625" y="5543550"/>
                </a:cubicBezTo>
                <a:cubicBezTo>
                  <a:pt x="1590089" y="5562014"/>
                  <a:pt x="1605534" y="5564378"/>
                  <a:pt x="1628775" y="5572125"/>
                </a:cubicBezTo>
                <a:cubicBezTo>
                  <a:pt x="1651000" y="5594350"/>
                  <a:pt x="1669298" y="5621365"/>
                  <a:pt x="1695450" y="5638800"/>
                </a:cubicBezTo>
                <a:cubicBezTo>
                  <a:pt x="1760051" y="5681867"/>
                  <a:pt x="1681147" y="5628073"/>
                  <a:pt x="1771650" y="5695950"/>
                </a:cubicBezTo>
                <a:cubicBezTo>
                  <a:pt x="1780808" y="5702819"/>
                  <a:pt x="1792130" y="5706905"/>
                  <a:pt x="1800225" y="5715000"/>
                </a:cubicBezTo>
                <a:cubicBezTo>
                  <a:pt x="1811450" y="5726225"/>
                  <a:pt x="1816604" y="5742937"/>
                  <a:pt x="1828800" y="5753100"/>
                </a:cubicBezTo>
                <a:cubicBezTo>
                  <a:pt x="1836513" y="5759528"/>
                  <a:pt x="1848702" y="5757566"/>
                  <a:pt x="1857375" y="5762625"/>
                </a:cubicBezTo>
                <a:cubicBezTo>
                  <a:pt x="1887040" y="5779929"/>
                  <a:pt x="1914525" y="5800725"/>
                  <a:pt x="1943100" y="5819775"/>
                </a:cubicBezTo>
                <a:cubicBezTo>
                  <a:pt x="1952625" y="5826125"/>
                  <a:pt x="1960815" y="5835205"/>
                  <a:pt x="1971675" y="5838825"/>
                </a:cubicBezTo>
                <a:cubicBezTo>
                  <a:pt x="1981200" y="5842000"/>
                  <a:pt x="1991022" y="5844395"/>
                  <a:pt x="2000250" y="5848350"/>
                </a:cubicBezTo>
                <a:cubicBezTo>
                  <a:pt x="2013301" y="5853943"/>
                  <a:pt x="2025055" y="5862414"/>
                  <a:pt x="2038350" y="5867400"/>
                </a:cubicBezTo>
                <a:cubicBezTo>
                  <a:pt x="2050607" y="5871997"/>
                  <a:pt x="2063750" y="5873750"/>
                  <a:pt x="2076450" y="5876925"/>
                </a:cubicBezTo>
                <a:cubicBezTo>
                  <a:pt x="2095500" y="5889625"/>
                  <a:pt x="2111880" y="5907785"/>
                  <a:pt x="2133600" y="5915025"/>
                </a:cubicBezTo>
                <a:lnTo>
                  <a:pt x="2219325" y="5943600"/>
                </a:lnTo>
                <a:lnTo>
                  <a:pt x="2247900" y="5953125"/>
                </a:lnTo>
                <a:cubicBezTo>
                  <a:pt x="2257425" y="5956300"/>
                  <a:pt x="2266735" y="5960215"/>
                  <a:pt x="2276475" y="5962650"/>
                </a:cubicBezTo>
                <a:cubicBezTo>
                  <a:pt x="2289175" y="5965825"/>
                  <a:pt x="2301738" y="5969608"/>
                  <a:pt x="2314575" y="5972175"/>
                </a:cubicBezTo>
                <a:cubicBezTo>
                  <a:pt x="2387502" y="5986760"/>
                  <a:pt x="2352948" y="5975902"/>
                  <a:pt x="2419350" y="5991225"/>
                </a:cubicBezTo>
                <a:cubicBezTo>
                  <a:pt x="2444861" y="5997112"/>
                  <a:pt x="2470150" y="6003925"/>
                  <a:pt x="2495550" y="6010275"/>
                </a:cubicBezTo>
                <a:cubicBezTo>
                  <a:pt x="2508250" y="6013450"/>
                  <a:pt x="2521231" y="6015660"/>
                  <a:pt x="2533650" y="6019800"/>
                </a:cubicBezTo>
                <a:cubicBezTo>
                  <a:pt x="2552700" y="6026150"/>
                  <a:pt x="2570819" y="6036852"/>
                  <a:pt x="2590800" y="6038850"/>
                </a:cubicBezTo>
                <a:lnTo>
                  <a:pt x="2686050" y="6048375"/>
                </a:lnTo>
                <a:cubicBezTo>
                  <a:pt x="2755140" y="6040698"/>
                  <a:pt x="2757381" y="6044323"/>
                  <a:pt x="2809875" y="6029325"/>
                </a:cubicBezTo>
                <a:cubicBezTo>
                  <a:pt x="2863531" y="6013995"/>
                  <a:pt x="2813050" y="6026150"/>
                  <a:pt x="2876550" y="6000750"/>
                </a:cubicBezTo>
                <a:cubicBezTo>
                  <a:pt x="2895194" y="5993292"/>
                  <a:pt x="2914829" y="5988562"/>
                  <a:pt x="2933700" y="5981700"/>
                </a:cubicBezTo>
                <a:cubicBezTo>
                  <a:pt x="2949768" y="5975857"/>
                  <a:pt x="2964948" y="5967563"/>
                  <a:pt x="2981325" y="5962650"/>
                </a:cubicBezTo>
                <a:cubicBezTo>
                  <a:pt x="2996832" y="5957998"/>
                  <a:pt x="3013146" y="5956637"/>
                  <a:pt x="3028950" y="5953125"/>
                </a:cubicBezTo>
                <a:cubicBezTo>
                  <a:pt x="3041729" y="5950285"/>
                  <a:pt x="3054463" y="5947196"/>
                  <a:pt x="3067050" y="5943600"/>
                </a:cubicBezTo>
                <a:cubicBezTo>
                  <a:pt x="3076704" y="5940842"/>
                  <a:pt x="3086645" y="5938565"/>
                  <a:pt x="3095625" y="5934075"/>
                </a:cubicBezTo>
                <a:cubicBezTo>
                  <a:pt x="3105864" y="5928955"/>
                  <a:pt x="3113961" y="5920145"/>
                  <a:pt x="3124200" y="5915025"/>
                </a:cubicBezTo>
                <a:cubicBezTo>
                  <a:pt x="3133180" y="5910535"/>
                  <a:pt x="3143998" y="5910376"/>
                  <a:pt x="3152775" y="5905500"/>
                </a:cubicBezTo>
                <a:cubicBezTo>
                  <a:pt x="3197176" y="5880833"/>
                  <a:pt x="3209607" y="5865718"/>
                  <a:pt x="3248025" y="5838825"/>
                </a:cubicBezTo>
                <a:cubicBezTo>
                  <a:pt x="3266782" y="5825695"/>
                  <a:pt x="3305175" y="5800725"/>
                  <a:pt x="3305175" y="5800725"/>
                </a:cubicBezTo>
                <a:cubicBezTo>
                  <a:pt x="3340100" y="5748337"/>
                  <a:pt x="3305175" y="5792787"/>
                  <a:pt x="3352800" y="5753100"/>
                </a:cubicBezTo>
                <a:cubicBezTo>
                  <a:pt x="3426139" y="5691984"/>
                  <a:pt x="3339004" y="5752773"/>
                  <a:pt x="3409950" y="5705475"/>
                </a:cubicBezTo>
                <a:cubicBezTo>
                  <a:pt x="3416300" y="5695950"/>
                  <a:pt x="3420905" y="5684995"/>
                  <a:pt x="3429000" y="5676900"/>
                </a:cubicBezTo>
                <a:cubicBezTo>
                  <a:pt x="3437095" y="5668805"/>
                  <a:pt x="3450037" y="5666465"/>
                  <a:pt x="3457575" y="5657850"/>
                </a:cubicBezTo>
                <a:cubicBezTo>
                  <a:pt x="3472652" y="5640620"/>
                  <a:pt x="3476625" y="5613400"/>
                  <a:pt x="3495675" y="5600700"/>
                </a:cubicBezTo>
                <a:cubicBezTo>
                  <a:pt x="3518460" y="5585510"/>
                  <a:pt x="3536157" y="5576410"/>
                  <a:pt x="3552825" y="5553075"/>
                </a:cubicBezTo>
                <a:cubicBezTo>
                  <a:pt x="3589606" y="5501581"/>
                  <a:pt x="3549042" y="5522586"/>
                  <a:pt x="3600450" y="5505450"/>
                </a:cubicBezTo>
                <a:cubicBezTo>
                  <a:pt x="3658792" y="5417938"/>
                  <a:pt x="3579063" y="5524860"/>
                  <a:pt x="3648075" y="5467350"/>
                </a:cubicBezTo>
                <a:cubicBezTo>
                  <a:pt x="3661021" y="5456562"/>
                  <a:pt x="3710197" y="5376653"/>
                  <a:pt x="3714750" y="5372100"/>
                </a:cubicBezTo>
                <a:cubicBezTo>
                  <a:pt x="3724275" y="5362575"/>
                  <a:pt x="3734701" y="5353873"/>
                  <a:pt x="3743325" y="5343525"/>
                </a:cubicBezTo>
                <a:cubicBezTo>
                  <a:pt x="3807098" y="5266998"/>
                  <a:pt x="3711553" y="5370013"/>
                  <a:pt x="3781425" y="5276850"/>
                </a:cubicBezTo>
                <a:cubicBezTo>
                  <a:pt x="3792201" y="5262482"/>
                  <a:pt x="3807924" y="5252461"/>
                  <a:pt x="3819525" y="5238750"/>
                </a:cubicBezTo>
                <a:cubicBezTo>
                  <a:pt x="3842908" y="5211115"/>
                  <a:pt x="3866120" y="5183146"/>
                  <a:pt x="3886200" y="5153025"/>
                </a:cubicBezTo>
                <a:cubicBezTo>
                  <a:pt x="3892550" y="5143500"/>
                  <a:pt x="3897921" y="5133244"/>
                  <a:pt x="3905250" y="5124450"/>
                </a:cubicBezTo>
                <a:cubicBezTo>
                  <a:pt x="3913874" y="5114102"/>
                  <a:pt x="3924300" y="5105400"/>
                  <a:pt x="3933825" y="5095875"/>
                </a:cubicBezTo>
                <a:cubicBezTo>
                  <a:pt x="3957766" y="5024051"/>
                  <a:pt x="3925471" y="5112583"/>
                  <a:pt x="3962400" y="5038725"/>
                </a:cubicBezTo>
                <a:cubicBezTo>
                  <a:pt x="3966890" y="5029745"/>
                  <a:pt x="3967435" y="5019130"/>
                  <a:pt x="3971925" y="5010150"/>
                </a:cubicBezTo>
                <a:cubicBezTo>
                  <a:pt x="3977045" y="4999911"/>
                  <a:pt x="3985295" y="4991514"/>
                  <a:pt x="3990975" y="4981575"/>
                </a:cubicBezTo>
                <a:cubicBezTo>
                  <a:pt x="3998020" y="4969247"/>
                  <a:pt x="4002980" y="4955803"/>
                  <a:pt x="4010025" y="4943475"/>
                </a:cubicBezTo>
                <a:cubicBezTo>
                  <a:pt x="4015705" y="4933536"/>
                  <a:pt x="4024426" y="4925361"/>
                  <a:pt x="4029075" y="4914900"/>
                </a:cubicBezTo>
                <a:cubicBezTo>
                  <a:pt x="4037230" y="4896550"/>
                  <a:pt x="4039145" y="4875711"/>
                  <a:pt x="4048125" y="4857750"/>
                </a:cubicBezTo>
                <a:cubicBezTo>
                  <a:pt x="4054475" y="4845050"/>
                  <a:pt x="4060130" y="4831978"/>
                  <a:pt x="4067175" y="4819650"/>
                </a:cubicBezTo>
                <a:cubicBezTo>
                  <a:pt x="4072855" y="4809711"/>
                  <a:pt x="4081576" y="4801536"/>
                  <a:pt x="4086225" y="4791075"/>
                </a:cubicBezTo>
                <a:cubicBezTo>
                  <a:pt x="4094380" y="4772725"/>
                  <a:pt x="4094136" y="4750633"/>
                  <a:pt x="4105275" y="4733925"/>
                </a:cubicBezTo>
                <a:cubicBezTo>
                  <a:pt x="4111625" y="4724400"/>
                  <a:pt x="4119676" y="4715811"/>
                  <a:pt x="4124325" y="4705350"/>
                </a:cubicBezTo>
                <a:cubicBezTo>
                  <a:pt x="4132480" y="4687000"/>
                  <a:pt x="4137025" y="4667250"/>
                  <a:pt x="4143375" y="4648200"/>
                </a:cubicBezTo>
                <a:lnTo>
                  <a:pt x="4152900" y="4619625"/>
                </a:lnTo>
                <a:cubicBezTo>
                  <a:pt x="4156075" y="4556125"/>
                  <a:pt x="4157145" y="4492485"/>
                  <a:pt x="4162425" y="4429125"/>
                </a:cubicBezTo>
                <a:cubicBezTo>
                  <a:pt x="4163512" y="4416079"/>
                  <a:pt x="4169608" y="4403905"/>
                  <a:pt x="4171950" y="4391025"/>
                </a:cubicBezTo>
                <a:cubicBezTo>
                  <a:pt x="4189462" y="4294710"/>
                  <a:pt x="4171439" y="4354459"/>
                  <a:pt x="4191000" y="4295775"/>
                </a:cubicBezTo>
                <a:cubicBezTo>
                  <a:pt x="4214032" y="4111519"/>
                  <a:pt x="4188232" y="4302856"/>
                  <a:pt x="4210050" y="4171950"/>
                </a:cubicBezTo>
                <a:cubicBezTo>
                  <a:pt x="4213741" y="4149805"/>
                  <a:pt x="4216161" y="4127465"/>
                  <a:pt x="4219575" y="4105275"/>
                </a:cubicBezTo>
                <a:cubicBezTo>
                  <a:pt x="4222512" y="4086187"/>
                  <a:pt x="4225925" y="4067175"/>
                  <a:pt x="4229100" y="4048125"/>
                </a:cubicBezTo>
                <a:cubicBezTo>
                  <a:pt x="4232275" y="3902075"/>
                  <a:pt x="4232786" y="3755943"/>
                  <a:pt x="4238625" y="3609975"/>
                </a:cubicBezTo>
                <a:cubicBezTo>
                  <a:pt x="4239148" y="3596895"/>
                  <a:pt x="4246526" y="3584865"/>
                  <a:pt x="4248150" y="3571875"/>
                </a:cubicBezTo>
                <a:cubicBezTo>
                  <a:pt x="4273512" y="3368978"/>
                  <a:pt x="4244040" y="3525749"/>
                  <a:pt x="4267200" y="3409950"/>
                </a:cubicBezTo>
                <a:cubicBezTo>
                  <a:pt x="4270375" y="3216275"/>
                  <a:pt x="4270858" y="3022537"/>
                  <a:pt x="4276725" y="2828925"/>
                </a:cubicBezTo>
                <a:cubicBezTo>
                  <a:pt x="4277215" y="2812743"/>
                  <a:pt x="4283354" y="2797228"/>
                  <a:pt x="4286250" y="2781300"/>
                </a:cubicBezTo>
                <a:cubicBezTo>
                  <a:pt x="4289705" y="2762299"/>
                  <a:pt x="4293642" y="2743345"/>
                  <a:pt x="4295775" y="2724150"/>
                </a:cubicBezTo>
                <a:cubicBezTo>
                  <a:pt x="4299997" y="2686152"/>
                  <a:pt x="4301496" y="2647892"/>
                  <a:pt x="4305300" y="2609850"/>
                </a:cubicBezTo>
                <a:cubicBezTo>
                  <a:pt x="4316816" y="2494690"/>
                  <a:pt x="4309816" y="2573231"/>
                  <a:pt x="4324350" y="2486025"/>
                </a:cubicBezTo>
                <a:cubicBezTo>
                  <a:pt x="4328041" y="2463880"/>
                  <a:pt x="4330700" y="2441575"/>
                  <a:pt x="4333875" y="2419350"/>
                </a:cubicBezTo>
                <a:cubicBezTo>
                  <a:pt x="4337050" y="2368550"/>
                  <a:pt x="4343400" y="2317849"/>
                  <a:pt x="4343400" y="2266950"/>
                </a:cubicBezTo>
                <a:cubicBezTo>
                  <a:pt x="4343400" y="2029431"/>
                  <a:pt x="4359844" y="2087682"/>
                  <a:pt x="4324350" y="1981200"/>
                </a:cubicBezTo>
                <a:cubicBezTo>
                  <a:pt x="4321175" y="1943100"/>
                  <a:pt x="4318450" y="1904960"/>
                  <a:pt x="4314825" y="1866900"/>
                </a:cubicBezTo>
                <a:cubicBezTo>
                  <a:pt x="4312099" y="1838279"/>
                  <a:pt x="4307212" y="1809862"/>
                  <a:pt x="4305300" y="1781175"/>
                </a:cubicBezTo>
                <a:cubicBezTo>
                  <a:pt x="4293045" y="1597352"/>
                  <a:pt x="4293843" y="1447127"/>
                  <a:pt x="4286250" y="1257300"/>
                </a:cubicBezTo>
                <a:cubicBezTo>
                  <a:pt x="4284216" y="1206442"/>
                  <a:pt x="4279548" y="1155721"/>
                  <a:pt x="4276725" y="1104900"/>
                </a:cubicBezTo>
                <a:cubicBezTo>
                  <a:pt x="4265362" y="900362"/>
                  <a:pt x="4287517" y="975350"/>
                  <a:pt x="4257675" y="885825"/>
                </a:cubicBezTo>
                <a:cubicBezTo>
                  <a:pt x="4254500" y="854075"/>
                  <a:pt x="4253002" y="822112"/>
                  <a:pt x="4248150" y="790575"/>
                </a:cubicBezTo>
                <a:cubicBezTo>
                  <a:pt x="4246623" y="780652"/>
                  <a:pt x="4239870" y="771963"/>
                  <a:pt x="4238625" y="762000"/>
                </a:cubicBezTo>
                <a:cubicBezTo>
                  <a:pt x="4230318" y="695541"/>
                  <a:pt x="4235819" y="626952"/>
                  <a:pt x="4219575" y="561975"/>
                </a:cubicBezTo>
                <a:cubicBezTo>
                  <a:pt x="4196346" y="469057"/>
                  <a:pt x="4224710" y="585081"/>
                  <a:pt x="4200525" y="476250"/>
                </a:cubicBezTo>
                <a:cubicBezTo>
                  <a:pt x="4164892" y="315901"/>
                  <a:pt x="4213296" y="536859"/>
                  <a:pt x="4181475" y="409575"/>
                </a:cubicBezTo>
                <a:cubicBezTo>
                  <a:pt x="4177548" y="393869"/>
                  <a:pt x="4176210" y="377569"/>
                  <a:pt x="4171950" y="361950"/>
                </a:cubicBezTo>
                <a:cubicBezTo>
                  <a:pt x="4166666" y="342577"/>
                  <a:pt x="4157770" y="324281"/>
                  <a:pt x="4152900" y="304800"/>
                </a:cubicBezTo>
                <a:cubicBezTo>
                  <a:pt x="4124663" y="191852"/>
                  <a:pt x="4167979" y="370670"/>
                  <a:pt x="4133850" y="200025"/>
                </a:cubicBezTo>
                <a:cubicBezTo>
                  <a:pt x="4131881" y="190180"/>
                  <a:pt x="4132495" y="177286"/>
                  <a:pt x="4124325" y="171450"/>
                </a:cubicBezTo>
                <a:cubicBezTo>
                  <a:pt x="4107985" y="159778"/>
                  <a:pt x="4086225" y="158750"/>
                  <a:pt x="4067175" y="152400"/>
                </a:cubicBezTo>
                <a:cubicBezTo>
                  <a:pt x="3993319" y="127781"/>
                  <a:pt x="4048618" y="143543"/>
                  <a:pt x="3895725" y="133350"/>
                </a:cubicBezTo>
                <a:cubicBezTo>
                  <a:pt x="3802807" y="110121"/>
                  <a:pt x="3918831" y="138485"/>
                  <a:pt x="3810000" y="114300"/>
                </a:cubicBezTo>
                <a:cubicBezTo>
                  <a:pt x="3797221" y="111460"/>
                  <a:pt x="3784487" y="108371"/>
                  <a:pt x="3771900" y="104775"/>
                </a:cubicBezTo>
                <a:cubicBezTo>
                  <a:pt x="3762246" y="102017"/>
                  <a:pt x="3753126" y="97428"/>
                  <a:pt x="3743325" y="95250"/>
                </a:cubicBezTo>
                <a:cubicBezTo>
                  <a:pt x="3724472" y="91060"/>
                  <a:pt x="3705028" y="89915"/>
                  <a:pt x="3686175" y="85725"/>
                </a:cubicBezTo>
                <a:cubicBezTo>
                  <a:pt x="3676374" y="83547"/>
                  <a:pt x="3667445" y="78169"/>
                  <a:pt x="3657600" y="76200"/>
                </a:cubicBezTo>
                <a:cubicBezTo>
                  <a:pt x="3635585" y="71797"/>
                  <a:pt x="3613150" y="69850"/>
                  <a:pt x="3590925" y="66675"/>
                </a:cubicBezTo>
                <a:cubicBezTo>
                  <a:pt x="3574212" y="61104"/>
                  <a:pt x="3540431" y="49032"/>
                  <a:pt x="3524250" y="47625"/>
                </a:cubicBezTo>
                <a:cubicBezTo>
                  <a:pt x="3464069" y="42392"/>
                  <a:pt x="3403555" y="42031"/>
                  <a:pt x="3343275" y="38100"/>
                </a:cubicBezTo>
                <a:lnTo>
                  <a:pt x="3086100" y="19050"/>
                </a:lnTo>
                <a:lnTo>
                  <a:pt x="1447800" y="28575"/>
                </a:lnTo>
                <a:cubicBezTo>
                  <a:pt x="701717" y="36429"/>
                  <a:pt x="2412035" y="63337"/>
                  <a:pt x="847725" y="28575"/>
                </a:cubicBezTo>
                <a:lnTo>
                  <a:pt x="762000" y="19050"/>
                </a:lnTo>
                <a:cubicBezTo>
                  <a:pt x="723940" y="15425"/>
                  <a:pt x="685698" y="13747"/>
                  <a:pt x="647700" y="9525"/>
                </a:cubicBezTo>
                <a:cubicBezTo>
                  <a:pt x="628505" y="7392"/>
                  <a:pt x="609600" y="3175"/>
                  <a:pt x="590550" y="0"/>
                </a:cubicBezTo>
                <a:lnTo>
                  <a:pt x="190500" y="9525"/>
                </a:lnTo>
                <a:cubicBezTo>
                  <a:pt x="-29011" y="17968"/>
                  <a:pt x="161477" y="9615"/>
                  <a:pt x="66675" y="28575"/>
                </a:cubicBezTo>
                <a:cubicBezTo>
                  <a:pt x="44660" y="32978"/>
                  <a:pt x="22225" y="34925"/>
                  <a:pt x="0" y="38100"/>
                </a:cubicBezTo>
                <a:cubicBezTo>
                  <a:pt x="3175" y="120650"/>
                  <a:pt x="4206" y="203310"/>
                  <a:pt x="9525" y="285750"/>
                </a:cubicBezTo>
                <a:cubicBezTo>
                  <a:pt x="10330" y="298229"/>
                  <a:pt x="20559" y="345919"/>
                  <a:pt x="28575" y="361950"/>
                </a:cubicBezTo>
                <a:cubicBezTo>
                  <a:pt x="30583" y="365966"/>
                  <a:pt x="41275" y="331788"/>
                  <a:pt x="47625" y="371475"/>
                </a:cubicBezTo>
                <a:close/>
              </a:path>
            </a:pathLst>
          </a:cu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898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849" y="525788"/>
            <a:ext cx="4420449" cy="6332212"/>
          </a:xfrm>
          <a:prstGeom prst="rect">
            <a:avLst/>
          </a:prstGeom>
        </p:spPr>
      </p:pic>
      <p:sp>
        <p:nvSpPr>
          <p:cNvPr id="5" name="TextBox 4"/>
          <p:cNvSpPr txBox="1"/>
          <p:nvPr/>
        </p:nvSpPr>
        <p:spPr>
          <a:xfrm>
            <a:off x="0" y="2238375"/>
            <a:ext cx="4578849" cy="1323439"/>
          </a:xfrm>
          <a:prstGeom prst="rect">
            <a:avLst/>
          </a:prstGeom>
          <a:noFill/>
        </p:spPr>
        <p:txBody>
          <a:bodyPr wrap="square" rtlCol="0">
            <a:spAutoFit/>
          </a:bodyPr>
          <a:lstStyle/>
          <a:p>
            <a:r>
              <a:rPr lang="en-US" sz="2000" b="1" dirty="0">
                <a:solidFill>
                  <a:schemeClr val="accent3">
                    <a:lumMod val="50000"/>
                  </a:schemeClr>
                </a:solidFill>
              </a:rPr>
              <a:t>Within the tuft you can see the lumen of the capillaries, labeled C.  The </a:t>
            </a:r>
            <a:r>
              <a:rPr lang="en-US" sz="2000" b="1" dirty="0">
                <a:solidFill>
                  <a:srgbClr val="00B050"/>
                </a:solidFill>
              </a:rPr>
              <a:t>fenestrated endothelial cells</a:t>
            </a:r>
            <a:r>
              <a:rPr lang="en-US" sz="2000" b="1" dirty="0">
                <a:solidFill>
                  <a:schemeClr val="accent3">
                    <a:lumMod val="50000"/>
                  </a:schemeClr>
                </a:solidFill>
              </a:rPr>
              <a:t> line the capillary (E).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33400"/>
            <a:ext cx="2452432" cy="1676400"/>
          </a:xfrm>
          <a:prstGeom prst="rect">
            <a:avLst/>
          </a:prstGeom>
        </p:spPr>
      </p:pic>
      <p:cxnSp>
        <p:nvCxnSpPr>
          <p:cNvPr id="4" name="Straight Connector 3"/>
          <p:cNvCxnSpPr/>
          <p:nvPr/>
        </p:nvCxnSpPr>
        <p:spPr>
          <a:xfrm flipV="1">
            <a:off x="759432" y="1208070"/>
            <a:ext cx="381000" cy="6858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48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849" y="525788"/>
            <a:ext cx="4420449" cy="6332212"/>
          </a:xfrm>
          <a:prstGeom prst="rect">
            <a:avLst/>
          </a:prstGeom>
        </p:spPr>
      </p:pic>
      <p:sp>
        <p:nvSpPr>
          <p:cNvPr id="5" name="TextBox 4"/>
          <p:cNvSpPr txBox="1"/>
          <p:nvPr/>
        </p:nvSpPr>
        <p:spPr>
          <a:xfrm>
            <a:off x="0" y="2238375"/>
            <a:ext cx="4578849" cy="5093702"/>
          </a:xfrm>
          <a:prstGeom prst="rect">
            <a:avLst/>
          </a:prstGeom>
          <a:noFill/>
        </p:spPr>
        <p:txBody>
          <a:bodyPr wrap="square" rtlCol="0">
            <a:spAutoFit/>
          </a:bodyPr>
          <a:lstStyle/>
          <a:p>
            <a:r>
              <a:rPr lang="en-US" sz="2000" b="1" dirty="0">
                <a:solidFill>
                  <a:schemeClr val="accent3">
                    <a:lumMod val="50000"/>
                  </a:schemeClr>
                </a:solidFill>
              </a:rPr>
              <a:t>All of the cell fragments surrounding the capillaries belong to </a:t>
            </a:r>
            <a:r>
              <a:rPr lang="en-US" sz="2000" b="1" dirty="0" err="1">
                <a:solidFill>
                  <a:srgbClr val="00B050"/>
                </a:solidFill>
              </a:rPr>
              <a:t>podocytes</a:t>
            </a:r>
            <a:r>
              <a:rPr lang="en-US" sz="2000" b="1" dirty="0">
                <a:solidFill>
                  <a:schemeClr val="accent3">
                    <a:lumMod val="50000"/>
                  </a:schemeClr>
                </a:solidFill>
              </a:rPr>
              <a:t>, shown in fragments due to plane of sectioning:</a:t>
            </a:r>
          </a:p>
          <a:p>
            <a:endParaRPr lang="en-US" sz="1100" b="1" dirty="0">
              <a:solidFill>
                <a:schemeClr val="accent3">
                  <a:lumMod val="50000"/>
                </a:schemeClr>
              </a:solidFill>
            </a:endParaRPr>
          </a:p>
          <a:p>
            <a:r>
              <a:rPr lang="en-US" sz="2000" b="1" dirty="0">
                <a:solidFill>
                  <a:schemeClr val="accent3">
                    <a:lumMod val="50000"/>
                  </a:schemeClr>
                </a:solidFill>
              </a:rPr>
              <a:t>P indicates a </a:t>
            </a:r>
            <a:r>
              <a:rPr lang="en-US" sz="2000" b="1" dirty="0" err="1">
                <a:solidFill>
                  <a:schemeClr val="accent3">
                    <a:lumMod val="50000"/>
                  </a:schemeClr>
                </a:solidFill>
              </a:rPr>
              <a:t>podocyte</a:t>
            </a:r>
            <a:r>
              <a:rPr lang="en-US" sz="2000" b="1" dirty="0">
                <a:solidFill>
                  <a:schemeClr val="accent3">
                    <a:lumMod val="50000"/>
                  </a:schemeClr>
                </a:solidFill>
              </a:rPr>
              <a:t> nucleus</a:t>
            </a:r>
          </a:p>
          <a:p>
            <a:r>
              <a:rPr lang="en-US" sz="2000" b="1" dirty="0">
                <a:solidFill>
                  <a:schemeClr val="accent3">
                    <a:lumMod val="50000"/>
                  </a:schemeClr>
                </a:solidFill>
              </a:rPr>
              <a:t>P</a:t>
            </a:r>
            <a:r>
              <a:rPr lang="en-US" sz="2000" b="1" baseline="-25000" dirty="0">
                <a:solidFill>
                  <a:schemeClr val="accent3">
                    <a:lumMod val="50000"/>
                  </a:schemeClr>
                </a:solidFill>
              </a:rPr>
              <a:t>1</a:t>
            </a:r>
            <a:r>
              <a:rPr lang="en-US" sz="2000" b="1" dirty="0">
                <a:solidFill>
                  <a:schemeClr val="accent3">
                    <a:lumMod val="50000"/>
                  </a:schemeClr>
                </a:solidFill>
              </a:rPr>
              <a:t> indicates a </a:t>
            </a:r>
            <a:r>
              <a:rPr lang="en-US" sz="2000" b="1" dirty="0">
                <a:solidFill>
                  <a:srgbClr val="00B050"/>
                </a:solidFill>
              </a:rPr>
              <a:t>1</a:t>
            </a:r>
            <a:r>
              <a:rPr lang="en-US" sz="2000" b="1" baseline="30000" dirty="0">
                <a:solidFill>
                  <a:srgbClr val="00B050"/>
                </a:solidFill>
              </a:rPr>
              <a:t>o</a:t>
            </a:r>
            <a:r>
              <a:rPr lang="en-US" sz="2000" b="1" dirty="0">
                <a:solidFill>
                  <a:srgbClr val="00B050"/>
                </a:solidFill>
              </a:rPr>
              <a:t> pedicel</a:t>
            </a:r>
          </a:p>
          <a:p>
            <a:r>
              <a:rPr lang="en-US" sz="2000" b="1" dirty="0">
                <a:solidFill>
                  <a:schemeClr val="accent3">
                    <a:lumMod val="50000"/>
                  </a:schemeClr>
                </a:solidFill>
              </a:rPr>
              <a:t>P</a:t>
            </a:r>
            <a:r>
              <a:rPr lang="en-US" sz="2000" b="1" baseline="-25000" dirty="0">
                <a:solidFill>
                  <a:schemeClr val="accent3">
                    <a:lumMod val="50000"/>
                  </a:schemeClr>
                </a:solidFill>
              </a:rPr>
              <a:t>2</a:t>
            </a:r>
            <a:r>
              <a:rPr lang="en-US" sz="2000" b="1" dirty="0">
                <a:solidFill>
                  <a:schemeClr val="accent3">
                    <a:lumMod val="50000"/>
                  </a:schemeClr>
                </a:solidFill>
              </a:rPr>
              <a:t> indicates </a:t>
            </a:r>
            <a:r>
              <a:rPr lang="en-US" sz="2000" b="1" dirty="0">
                <a:solidFill>
                  <a:srgbClr val="00B050"/>
                </a:solidFill>
              </a:rPr>
              <a:t>2</a:t>
            </a:r>
            <a:r>
              <a:rPr lang="en-US" sz="2000" b="1" baseline="30000" dirty="0">
                <a:solidFill>
                  <a:srgbClr val="00B050"/>
                </a:solidFill>
              </a:rPr>
              <a:t>o</a:t>
            </a:r>
            <a:r>
              <a:rPr lang="en-US" sz="2000" b="1" dirty="0">
                <a:solidFill>
                  <a:srgbClr val="00B050"/>
                </a:solidFill>
              </a:rPr>
              <a:t> pedicels</a:t>
            </a:r>
          </a:p>
          <a:p>
            <a:endParaRPr lang="en-US" sz="1100" b="1" dirty="0">
              <a:solidFill>
                <a:schemeClr val="accent3">
                  <a:lumMod val="50000"/>
                </a:schemeClr>
              </a:solidFill>
            </a:endParaRPr>
          </a:p>
          <a:p>
            <a:r>
              <a:rPr lang="en-US" sz="2000" b="1" dirty="0">
                <a:solidFill>
                  <a:schemeClr val="accent3">
                    <a:lumMod val="50000"/>
                  </a:schemeClr>
                </a:solidFill>
              </a:rPr>
              <a:t>The </a:t>
            </a:r>
            <a:r>
              <a:rPr lang="en-US" sz="2000" b="1" dirty="0">
                <a:solidFill>
                  <a:srgbClr val="00B050"/>
                </a:solidFill>
              </a:rPr>
              <a:t>basement membrane </a:t>
            </a:r>
            <a:r>
              <a:rPr lang="en-US" sz="2000" b="1" dirty="0">
                <a:solidFill>
                  <a:schemeClr val="accent3">
                    <a:lumMod val="50000"/>
                  </a:schemeClr>
                </a:solidFill>
              </a:rPr>
              <a:t>(BM) is situated between the endothelial cells and </a:t>
            </a:r>
            <a:r>
              <a:rPr lang="en-US" sz="2000" b="1" dirty="0" err="1">
                <a:solidFill>
                  <a:schemeClr val="accent3">
                    <a:lumMod val="50000"/>
                  </a:schemeClr>
                </a:solidFill>
              </a:rPr>
              <a:t>podocytes</a:t>
            </a:r>
            <a:r>
              <a:rPr lang="en-US" sz="2000" b="1" dirty="0">
                <a:solidFill>
                  <a:schemeClr val="accent3">
                    <a:lumMod val="50000"/>
                  </a:schemeClr>
                </a:solidFill>
              </a:rPr>
              <a:t>.</a:t>
            </a:r>
          </a:p>
          <a:p>
            <a:endParaRPr lang="en-US" sz="1100" b="1" dirty="0">
              <a:solidFill>
                <a:schemeClr val="accent3">
                  <a:lumMod val="50000"/>
                </a:schemeClr>
              </a:solidFill>
            </a:endParaRPr>
          </a:p>
          <a:p>
            <a:r>
              <a:rPr lang="en-US" sz="2000" b="1" dirty="0" err="1">
                <a:solidFill>
                  <a:srgbClr val="00B050"/>
                </a:solidFill>
              </a:rPr>
              <a:t>Mesangial</a:t>
            </a:r>
            <a:r>
              <a:rPr lang="en-US" sz="2000" b="1" dirty="0">
                <a:solidFill>
                  <a:srgbClr val="00B050"/>
                </a:solidFill>
              </a:rPr>
              <a:t> cells </a:t>
            </a:r>
            <a:r>
              <a:rPr lang="en-US" sz="2000" b="1" dirty="0">
                <a:solidFill>
                  <a:schemeClr val="accent3">
                    <a:lumMod val="50000"/>
                  </a:schemeClr>
                </a:solidFill>
              </a:rPr>
              <a:t>(M), and </a:t>
            </a:r>
            <a:r>
              <a:rPr lang="en-US" sz="2000" b="1" dirty="0" err="1">
                <a:solidFill>
                  <a:srgbClr val="00B050"/>
                </a:solidFill>
              </a:rPr>
              <a:t>mesangial</a:t>
            </a:r>
            <a:r>
              <a:rPr lang="en-US" sz="2000" b="1" dirty="0">
                <a:solidFill>
                  <a:srgbClr val="00B050"/>
                </a:solidFill>
              </a:rPr>
              <a:t> (extracellular) matrix </a:t>
            </a:r>
            <a:r>
              <a:rPr lang="en-US" sz="2000" b="1" dirty="0">
                <a:solidFill>
                  <a:schemeClr val="accent3">
                    <a:lumMod val="50000"/>
                  </a:schemeClr>
                </a:solidFill>
              </a:rPr>
              <a:t>(MM) are also indicated (more on those later).</a:t>
            </a:r>
          </a:p>
          <a:p>
            <a:endParaRPr lang="en-US" sz="2000" b="1" dirty="0">
              <a:solidFill>
                <a:schemeClr val="accent3">
                  <a:lumMod val="50000"/>
                </a:schemeClr>
              </a:solidFill>
            </a:endParaRPr>
          </a:p>
          <a:p>
            <a:r>
              <a:rPr lang="en-US" sz="2000" b="1" dirty="0">
                <a:solidFill>
                  <a:schemeClr val="accent3">
                    <a:lumMod val="50000"/>
                  </a:schemeClr>
                </a:solidFill>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33400"/>
            <a:ext cx="2452432" cy="1676400"/>
          </a:xfrm>
          <a:prstGeom prst="rect">
            <a:avLst/>
          </a:prstGeom>
        </p:spPr>
      </p:pic>
      <p:cxnSp>
        <p:nvCxnSpPr>
          <p:cNvPr id="4" name="Straight Connector 3"/>
          <p:cNvCxnSpPr/>
          <p:nvPr/>
        </p:nvCxnSpPr>
        <p:spPr>
          <a:xfrm flipV="1">
            <a:off x="759432" y="1208070"/>
            <a:ext cx="381000" cy="6858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849" y="525788"/>
            <a:ext cx="4420449" cy="6332212"/>
          </a:xfrm>
          <a:prstGeom prst="rect">
            <a:avLst/>
          </a:prstGeom>
        </p:spPr>
      </p:pic>
      <p:sp>
        <p:nvSpPr>
          <p:cNvPr id="5" name="TextBox 4"/>
          <p:cNvSpPr txBox="1"/>
          <p:nvPr/>
        </p:nvSpPr>
        <p:spPr>
          <a:xfrm>
            <a:off x="0" y="2133600"/>
            <a:ext cx="4724400" cy="4154984"/>
          </a:xfrm>
          <a:prstGeom prst="rect">
            <a:avLst/>
          </a:prstGeom>
          <a:noFill/>
        </p:spPr>
        <p:txBody>
          <a:bodyPr wrap="square" rtlCol="0">
            <a:spAutoFit/>
          </a:bodyPr>
          <a:lstStyle/>
          <a:p>
            <a:r>
              <a:rPr lang="en-US" sz="2400" b="1" dirty="0">
                <a:solidFill>
                  <a:schemeClr val="accent3">
                    <a:lumMod val="50000"/>
                  </a:schemeClr>
                </a:solidFill>
              </a:rPr>
              <a:t>Same image, with all labels indicated so you can put it all together:</a:t>
            </a:r>
          </a:p>
          <a:p>
            <a:endParaRPr lang="en-US" sz="1100" b="1" dirty="0">
              <a:solidFill>
                <a:schemeClr val="accent3">
                  <a:lumMod val="50000"/>
                </a:schemeClr>
              </a:solidFill>
            </a:endParaRPr>
          </a:p>
          <a:p>
            <a:pPr marL="225425" indent="-225425">
              <a:buFont typeface="Arial" pitchFamily="34" charset="0"/>
              <a:buChar char="•"/>
            </a:pPr>
            <a:r>
              <a:rPr lang="en-US" b="1" dirty="0">
                <a:solidFill>
                  <a:srgbClr val="4F81BD"/>
                </a:solidFill>
              </a:rPr>
              <a:t>BC = Bowman’s capsule (parietal layer)</a:t>
            </a:r>
          </a:p>
          <a:p>
            <a:pPr marL="225425" indent="-225425">
              <a:buFont typeface="Arial" pitchFamily="34" charset="0"/>
              <a:buChar char="•"/>
            </a:pPr>
            <a:r>
              <a:rPr lang="en-US" b="1" dirty="0">
                <a:solidFill>
                  <a:srgbClr val="4F81BD"/>
                </a:solidFill>
              </a:rPr>
              <a:t>BS = Bowman’s space (</a:t>
            </a:r>
            <a:r>
              <a:rPr lang="en-US" b="1" dirty="0" err="1">
                <a:solidFill>
                  <a:srgbClr val="4F81BD"/>
                </a:solidFill>
              </a:rPr>
              <a:t>capuslar</a:t>
            </a:r>
            <a:r>
              <a:rPr lang="en-US" b="1" dirty="0">
                <a:solidFill>
                  <a:srgbClr val="4F81BD"/>
                </a:solidFill>
              </a:rPr>
              <a:t> space)</a:t>
            </a:r>
          </a:p>
          <a:p>
            <a:pPr marL="225425" indent="-225425">
              <a:buFont typeface="Arial" pitchFamily="34" charset="0"/>
              <a:buChar char="•"/>
            </a:pPr>
            <a:r>
              <a:rPr lang="en-US" b="1" dirty="0">
                <a:solidFill>
                  <a:srgbClr val="4F81BD"/>
                </a:solidFill>
              </a:rPr>
              <a:t>P = </a:t>
            </a:r>
            <a:r>
              <a:rPr lang="en-US" b="1" dirty="0" err="1">
                <a:solidFill>
                  <a:srgbClr val="4F81BD"/>
                </a:solidFill>
              </a:rPr>
              <a:t>podocyte</a:t>
            </a:r>
            <a:endParaRPr lang="en-US" b="1" dirty="0">
              <a:solidFill>
                <a:srgbClr val="4F81BD"/>
              </a:solidFill>
            </a:endParaRPr>
          </a:p>
          <a:p>
            <a:pPr marL="225425" indent="-225425">
              <a:buFont typeface="Arial" pitchFamily="34" charset="0"/>
              <a:buChar char="•"/>
            </a:pPr>
            <a:r>
              <a:rPr lang="en-US" b="1" dirty="0">
                <a:solidFill>
                  <a:srgbClr val="4F81BD"/>
                </a:solidFill>
              </a:rPr>
              <a:t>P</a:t>
            </a:r>
            <a:r>
              <a:rPr lang="en-US" b="1" baseline="-25000" dirty="0">
                <a:solidFill>
                  <a:srgbClr val="4F81BD"/>
                </a:solidFill>
              </a:rPr>
              <a:t>1</a:t>
            </a:r>
            <a:r>
              <a:rPr lang="en-US" b="1" dirty="0">
                <a:solidFill>
                  <a:srgbClr val="4F81BD"/>
                </a:solidFill>
              </a:rPr>
              <a:t> and P</a:t>
            </a:r>
            <a:r>
              <a:rPr lang="en-US" b="1" baseline="-25000" dirty="0">
                <a:solidFill>
                  <a:srgbClr val="4F81BD"/>
                </a:solidFill>
              </a:rPr>
              <a:t>2</a:t>
            </a:r>
            <a:r>
              <a:rPr lang="en-US" b="1" dirty="0">
                <a:solidFill>
                  <a:srgbClr val="4F81BD"/>
                </a:solidFill>
              </a:rPr>
              <a:t> = </a:t>
            </a:r>
            <a:r>
              <a:rPr lang="en-US" b="1" dirty="0" err="1">
                <a:solidFill>
                  <a:srgbClr val="4F81BD"/>
                </a:solidFill>
              </a:rPr>
              <a:t>pedicils</a:t>
            </a:r>
            <a:r>
              <a:rPr lang="en-US" b="1" dirty="0">
                <a:solidFill>
                  <a:srgbClr val="4F81BD"/>
                </a:solidFill>
              </a:rPr>
              <a:t> (1</a:t>
            </a:r>
            <a:r>
              <a:rPr lang="en-US" b="1" baseline="30000" dirty="0">
                <a:solidFill>
                  <a:srgbClr val="0070C0"/>
                </a:solidFill>
              </a:rPr>
              <a:t>o</a:t>
            </a:r>
            <a:r>
              <a:rPr lang="en-US" b="1" dirty="0">
                <a:solidFill>
                  <a:srgbClr val="4F81BD"/>
                </a:solidFill>
              </a:rPr>
              <a:t> and 2</a:t>
            </a:r>
            <a:r>
              <a:rPr lang="en-US" b="1" baseline="30000" dirty="0">
                <a:solidFill>
                  <a:srgbClr val="0070C0"/>
                </a:solidFill>
              </a:rPr>
              <a:t>o</a:t>
            </a:r>
            <a:r>
              <a:rPr lang="en-US" b="1" dirty="0">
                <a:solidFill>
                  <a:srgbClr val="4F81BD"/>
                </a:solidFill>
              </a:rPr>
              <a:t>)</a:t>
            </a:r>
          </a:p>
          <a:p>
            <a:pPr marL="225425" indent="-225425">
              <a:buFont typeface="Arial" pitchFamily="34" charset="0"/>
              <a:buChar char="•"/>
            </a:pPr>
            <a:r>
              <a:rPr lang="en-US" b="1" dirty="0">
                <a:solidFill>
                  <a:srgbClr val="4F81BD"/>
                </a:solidFill>
              </a:rPr>
              <a:t>C = capillary lumen</a:t>
            </a:r>
          </a:p>
          <a:p>
            <a:pPr marL="225425" indent="-225425">
              <a:buFont typeface="Arial" pitchFamily="34" charset="0"/>
              <a:buChar char="•"/>
            </a:pPr>
            <a:r>
              <a:rPr lang="en-US" b="1" dirty="0">
                <a:solidFill>
                  <a:srgbClr val="4F81BD"/>
                </a:solidFill>
              </a:rPr>
              <a:t>E = endothelial cell</a:t>
            </a:r>
          </a:p>
          <a:p>
            <a:pPr marL="225425" indent="-225425">
              <a:buFont typeface="Arial" pitchFamily="34" charset="0"/>
              <a:buChar char="•"/>
            </a:pPr>
            <a:r>
              <a:rPr lang="en-US" b="1" dirty="0">
                <a:solidFill>
                  <a:srgbClr val="4F81BD"/>
                </a:solidFill>
              </a:rPr>
              <a:t>F = fenestrations of endothelial cell</a:t>
            </a:r>
          </a:p>
          <a:p>
            <a:pPr marL="225425" indent="-225425">
              <a:buFont typeface="Arial" pitchFamily="34" charset="0"/>
              <a:buChar char="•"/>
            </a:pPr>
            <a:r>
              <a:rPr lang="en-US" b="1" dirty="0">
                <a:solidFill>
                  <a:srgbClr val="4F81BD"/>
                </a:solidFill>
              </a:rPr>
              <a:t>BM = basement membrane, actually basal lamina or lamina </a:t>
            </a:r>
            <a:r>
              <a:rPr lang="en-US" b="1" dirty="0" err="1">
                <a:solidFill>
                  <a:srgbClr val="4F81BD"/>
                </a:solidFill>
              </a:rPr>
              <a:t>densa</a:t>
            </a:r>
            <a:endParaRPr lang="en-US" b="1" dirty="0">
              <a:solidFill>
                <a:srgbClr val="4F81BD"/>
              </a:solidFill>
            </a:endParaRPr>
          </a:p>
          <a:p>
            <a:pPr marL="225425" indent="-225425">
              <a:buFont typeface="Arial" pitchFamily="34" charset="0"/>
              <a:buChar char="•"/>
            </a:pPr>
            <a:r>
              <a:rPr lang="en-US" b="1" dirty="0">
                <a:solidFill>
                  <a:srgbClr val="4F81BD"/>
                </a:solidFill>
              </a:rPr>
              <a:t>M = </a:t>
            </a:r>
            <a:r>
              <a:rPr lang="en-US" b="1" dirty="0" err="1">
                <a:solidFill>
                  <a:srgbClr val="4F81BD"/>
                </a:solidFill>
              </a:rPr>
              <a:t>mesangial</a:t>
            </a:r>
            <a:r>
              <a:rPr lang="en-US" b="1" dirty="0">
                <a:solidFill>
                  <a:srgbClr val="4F81BD"/>
                </a:solidFill>
              </a:rPr>
              <a:t> cell; MM = </a:t>
            </a:r>
            <a:r>
              <a:rPr lang="en-US" b="1" dirty="0" err="1">
                <a:solidFill>
                  <a:srgbClr val="4F81BD"/>
                </a:solidFill>
              </a:rPr>
              <a:t>mesangial</a:t>
            </a:r>
            <a:r>
              <a:rPr lang="en-US" b="1" dirty="0">
                <a:solidFill>
                  <a:srgbClr val="4F81BD"/>
                </a:solidFill>
              </a:rPr>
              <a:t> matrix</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33400"/>
            <a:ext cx="2452432" cy="1676400"/>
          </a:xfrm>
          <a:prstGeom prst="rect">
            <a:avLst/>
          </a:prstGeom>
        </p:spPr>
      </p:pic>
      <p:cxnSp>
        <p:nvCxnSpPr>
          <p:cNvPr id="4" name="Straight Connector 3"/>
          <p:cNvCxnSpPr/>
          <p:nvPr/>
        </p:nvCxnSpPr>
        <p:spPr>
          <a:xfrm flipV="1">
            <a:off x="759432" y="1208070"/>
            <a:ext cx="381000" cy="6858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91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7" name="TextBox 6"/>
          <p:cNvSpPr txBox="1"/>
          <p:nvPr/>
        </p:nvSpPr>
        <p:spPr>
          <a:xfrm>
            <a:off x="86474" y="533400"/>
            <a:ext cx="8905126" cy="1200329"/>
          </a:xfrm>
          <a:prstGeom prst="rect">
            <a:avLst/>
          </a:prstGeom>
          <a:noFill/>
        </p:spPr>
        <p:txBody>
          <a:bodyPr wrap="square" rtlCol="0">
            <a:spAutoFit/>
          </a:bodyPr>
          <a:lstStyle/>
          <a:p>
            <a:r>
              <a:rPr lang="en-US" b="1" dirty="0">
                <a:solidFill>
                  <a:schemeClr val="accent3">
                    <a:lumMod val="50000"/>
                  </a:schemeClr>
                </a:solidFill>
              </a:rPr>
              <a:t>The drawing to the lower right will be used for orientation on the following slides.  This drawing is similar to a cut through the glomerular capillaries as indicated by the blue line in the left image, but does not include the parietal layer.  Therefore, the capsular space is all the space surrounding the capillaries/</a:t>
            </a:r>
            <a:r>
              <a:rPr lang="en-US" b="1" dirty="0" err="1">
                <a:solidFill>
                  <a:schemeClr val="accent3">
                    <a:lumMod val="50000"/>
                  </a:schemeClr>
                </a:solidFill>
              </a:rPr>
              <a:t>podocytes</a:t>
            </a:r>
            <a:r>
              <a:rPr lang="en-US" b="1" dirty="0">
                <a:solidFill>
                  <a:schemeClr val="accent3">
                    <a:lumMod val="50000"/>
                  </a:schemeClr>
                </a:solidFill>
              </a:rPr>
              <a:t> as indicated.  </a:t>
            </a:r>
          </a:p>
        </p:txBody>
      </p:sp>
      <p:pic>
        <p:nvPicPr>
          <p:cNvPr id="10" name="Picture 8" descr="http://www.accessmedicine.com/loadBinary.aspx?name=mesc12&amp;filename=%09mesc12_c019f007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346" y="2728876"/>
            <a:ext cx="5417998" cy="39957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8575" y="1810405"/>
            <a:ext cx="3567174" cy="2438400"/>
            <a:chOff x="86474" y="3134568"/>
            <a:chExt cx="3567174" cy="24384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74" y="3134568"/>
              <a:ext cx="3567174" cy="2438400"/>
            </a:xfrm>
            <a:prstGeom prst="rect">
              <a:avLst/>
            </a:prstGeom>
          </p:spPr>
        </p:pic>
        <p:cxnSp>
          <p:nvCxnSpPr>
            <p:cNvPr id="13" name="Straight Connector 12"/>
            <p:cNvCxnSpPr/>
            <p:nvPr/>
          </p:nvCxnSpPr>
          <p:spPr>
            <a:xfrm flipV="1">
              <a:off x="1395906" y="4217524"/>
              <a:ext cx="190500" cy="4895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3981127" y="2728876"/>
            <a:ext cx="951854" cy="523220"/>
          </a:xfrm>
          <a:prstGeom prst="rect">
            <a:avLst/>
          </a:prstGeom>
          <a:noFill/>
        </p:spPr>
        <p:txBody>
          <a:bodyPr wrap="square" rtlCol="0">
            <a:spAutoFit/>
          </a:bodyPr>
          <a:lstStyle/>
          <a:p>
            <a:r>
              <a:rPr lang="en-US" sz="1400" b="1" dirty="0">
                <a:solidFill>
                  <a:srgbClr val="C49500"/>
                </a:solidFill>
              </a:rPr>
              <a:t>Capsular space</a:t>
            </a:r>
          </a:p>
        </p:txBody>
      </p:sp>
      <p:sp>
        <p:nvSpPr>
          <p:cNvPr id="8" name="TextBox 7"/>
          <p:cNvSpPr txBox="1"/>
          <p:nvPr/>
        </p:nvSpPr>
        <p:spPr>
          <a:xfrm>
            <a:off x="3505200" y="4248805"/>
            <a:ext cx="951854" cy="523220"/>
          </a:xfrm>
          <a:prstGeom prst="rect">
            <a:avLst/>
          </a:prstGeom>
          <a:noFill/>
        </p:spPr>
        <p:txBody>
          <a:bodyPr wrap="square" rtlCol="0">
            <a:spAutoFit/>
          </a:bodyPr>
          <a:lstStyle/>
          <a:p>
            <a:r>
              <a:rPr lang="en-US" sz="1400" b="1" dirty="0">
                <a:solidFill>
                  <a:srgbClr val="C49500"/>
                </a:solidFill>
              </a:rPr>
              <a:t>Capsular space</a:t>
            </a:r>
          </a:p>
        </p:txBody>
      </p:sp>
      <p:sp>
        <p:nvSpPr>
          <p:cNvPr id="9" name="TextBox 8"/>
          <p:cNvSpPr txBox="1"/>
          <p:nvPr/>
        </p:nvSpPr>
        <p:spPr>
          <a:xfrm>
            <a:off x="2895600" y="5565784"/>
            <a:ext cx="951854" cy="523220"/>
          </a:xfrm>
          <a:prstGeom prst="rect">
            <a:avLst/>
          </a:prstGeom>
          <a:noFill/>
        </p:spPr>
        <p:txBody>
          <a:bodyPr wrap="square" rtlCol="0">
            <a:spAutoFit/>
          </a:bodyPr>
          <a:lstStyle/>
          <a:p>
            <a:r>
              <a:rPr lang="en-US" sz="1400" b="1" dirty="0">
                <a:solidFill>
                  <a:srgbClr val="C49500"/>
                </a:solidFill>
              </a:rPr>
              <a:t>Capsular space</a:t>
            </a:r>
          </a:p>
        </p:txBody>
      </p:sp>
      <p:sp>
        <p:nvSpPr>
          <p:cNvPr id="12" name="TextBox 11"/>
          <p:cNvSpPr txBox="1"/>
          <p:nvPr/>
        </p:nvSpPr>
        <p:spPr>
          <a:xfrm>
            <a:off x="6819577" y="2598843"/>
            <a:ext cx="951854" cy="523220"/>
          </a:xfrm>
          <a:prstGeom prst="rect">
            <a:avLst/>
          </a:prstGeom>
          <a:noFill/>
        </p:spPr>
        <p:txBody>
          <a:bodyPr wrap="square" rtlCol="0">
            <a:spAutoFit/>
          </a:bodyPr>
          <a:lstStyle/>
          <a:p>
            <a:r>
              <a:rPr lang="en-US" sz="1400" b="1" dirty="0">
                <a:solidFill>
                  <a:srgbClr val="C49500"/>
                </a:solidFill>
              </a:rPr>
              <a:t>Capsular space</a:t>
            </a:r>
          </a:p>
        </p:txBody>
      </p:sp>
      <p:sp>
        <p:nvSpPr>
          <p:cNvPr id="14" name="TextBox 13"/>
          <p:cNvSpPr txBox="1"/>
          <p:nvPr/>
        </p:nvSpPr>
        <p:spPr>
          <a:xfrm>
            <a:off x="7199931" y="4114800"/>
            <a:ext cx="951854" cy="523220"/>
          </a:xfrm>
          <a:prstGeom prst="rect">
            <a:avLst/>
          </a:prstGeom>
          <a:noFill/>
        </p:spPr>
        <p:txBody>
          <a:bodyPr wrap="square" rtlCol="0">
            <a:spAutoFit/>
          </a:bodyPr>
          <a:lstStyle/>
          <a:p>
            <a:r>
              <a:rPr lang="en-US" sz="1400" b="1" dirty="0">
                <a:solidFill>
                  <a:srgbClr val="C49500"/>
                </a:solidFill>
              </a:rPr>
              <a:t>Capsular space</a:t>
            </a:r>
          </a:p>
        </p:txBody>
      </p:sp>
      <p:sp>
        <p:nvSpPr>
          <p:cNvPr id="15" name="TextBox 14"/>
          <p:cNvSpPr txBox="1"/>
          <p:nvPr/>
        </p:nvSpPr>
        <p:spPr>
          <a:xfrm>
            <a:off x="6999583" y="5833327"/>
            <a:ext cx="951854" cy="523220"/>
          </a:xfrm>
          <a:prstGeom prst="rect">
            <a:avLst/>
          </a:prstGeom>
          <a:noFill/>
        </p:spPr>
        <p:txBody>
          <a:bodyPr wrap="square" rtlCol="0">
            <a:spAutoFit/>
          </a:bodyPr>
          <a:lstStyle/>
          <a:p>
            <a:r>
              <a:rPr lang="en-US" sz="1400" b="1" dirty="0">
                <a:solidFill>
                  <a:srgbClr val="C49500"/>
                </a:solidFill>
              </a:rPr>
              <a:t>Capsular space</a:t>
            </a:r>
          </a:p>
        </p:txBody>
      </p:sp>
    </p:spTree>
    <p:extLst>
      <p:ext uri="{BB962C8B-B14F-4D97-AF65-F5344CB8AC3E}">
        <p14:creationId xmlns:p14="http://schemas.microsoft.com/office/powerpoint/2010/main" val="211381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610" y="2657058"/>
            <a:ext cx="6987391" cy="4200943"/>
          </a:xfrm>
          <a:prstGeom prst="rect">
            <a:avLst/>
          </a:prstGeom>
        </p:spPr>
      </p:pic>
      <p:sp>
        <p:nvSpPr>
          <p:cNvPr id="7" name="TextBox 6"/>
          <p:cNvSpPr txBox="1"/>
          <p:nvPr/>
        </p:nvSpPr>
        <p:spPr>
          <a:xfrm>
            <a:off x="86474" y="533400"/>
            <a:ext cx="8905126" cy="2123658"/>
          </a:xfrm>
          <a:prstGeom prst="rect">
            <a:avLst/>
          </a:prstGeom>
          <a:noFill/>
        </p:spPr>
        <p:txBody>
          <a:bodyPr wrap="square" rtlCol="0">
            <a:spAutoFit/>
          </a:bodyPr>
          <a:lstStyle/>
          <a:p>
            <a:r>
              <a:rPr lang="en-US" sz="2400" b="1" dirty="0">
                <a:solidFill>
                  <a:schemeClr val="accent3">
                    <a:lumMod val="50000"/>
                  </a:schemeClr>
                </a:solidFill>
              </a:rPr>
              <a:t>A magnified view of three loops of glomerular capillaries, note:</a:t>
            </a:r>
          </a:p>
          <a:p>
            <a:pPr marL="225425" indent="-225425">
              <a:buFont typeface="Arial" pitchFamily="34" charset="0"/>
              <a:buChar char="•"/>
            </a:pPr>
            <a:r>
              <a:rPr lang="en-US" b="1" dirty="0">
                <a:solidFill>
                  <a:srgbClr val="4F81BD"/>
                </a:solidFill>
              </a:rPr>
              <a:t>P = </a:t>
            </a:r>
            <a:r>
              <a:rPr lang="en-US" b="1" dirty="0" err="1">
                <a:solidFill>
                  <a:srgbClr val="4F81BD"/>
                </a:solidFill>
              </a:rPr>
              <a:t>podocyte</a:t>
            </a:r>
            <a:endParaRPr lang="en-US" b="1" dirty="0">
              <a:solidFill>
                <a:srgbClr val="4F81BD"/>
              </a:solidFill>
            </a:endParaRPr>
          </a:p>
          <a:p>
            <a:pPr marL="225425" indent="-225425">
              <a:buFont typeface="Arial" pitchFamily="34" charset="0"/>
              <a:buChar char="•"/>
            </a:pPr>
            <a:r>
              <a:rPr lang="en-US" b="1" dirty="0">
                <a:solidFill>
                  <a:srgbClr val="4F81BD"/>
                </a:solidFill>
              </a:rPr>
              <a:t>P</a:t>
            </a:r>
            <a:r>
              <a:rPr lang="en-US" b="1" baseline="-25000" dirty="0">
                <a:solidFill>
                  <a:srgbClr val="4F81BD"/>
                </a:solidFill>
              </a:rPr>
              <a:t>1</a:t>
            </a:r>
            <a:r>
              <a:rPr lang="en-US" b="1" dirty="0">
                <a:solidFill>
                  <a:srgbClr val="4F81BD"/>
                </a:solidFill>
              </a:rPr>
              <a:t> and P</a:t>
            </a:r>
            <a:r>
              <a:rPr lang="en-US" b="1" baseline="-25000" dirty="0">
                <a:solidFill>
                  <a:srgbClr val="4F81BD"/>
                </a:solidFill>
              </a:rPr>
              <a:t>2</a:t>
            </a:r>
            <a:r>
              <a:rPr lang="en-US" b="1" dirty="0">
                <a:solidFill>
                  <a:srgbClr val="4F81BD"/>
                </a:solidFill>
              </a:rPr>
              <a:t> = </a:t>
            </a:r>
            <a:r>
              <a:rPr lang="en-US" b="1" dirty="0" err="1">
                <a:solidFill>
                  <a:srgbClr val="4F81BD"/>
                </a:solidFill>
              </a:rPr>
              <a:t>pedicils</a:t>
            </a:r>
            <a:r>
              <a:rPr lang="en-US" b="1" dirty="0">
                <a:solidFill>
                  <a:srgbClr val="4F81BD"/>
                </a:solidFill>
              </a:rPr>
              <a:t> (1</a:t>
            </a:r>
            <a:r>
              <a:rPr lang="en-US" b="1" baseline="30000" dirty="0">
                <a:solidFill>
                  <a:srgbClr val="0070C0"/>
                </a:solidFill>
              </a:rPr>
              <a:t>o</a:t>
            </a:r>
            <a:r>
              <a:rPr lang="en-US" b="1" dirty="0">
                <a:solidFill>
                  <a:srgbClr val="4F81BD"/>
                </a:solidFill>
              </a:rPr>
              <a:t> and 2</a:t>
            </a:r>
            <a:r>
              <a:rPr lang="en-US" b="1" baseline="30000" dirty="0">
                <a:solidFill>
                  <a:srgbClr val="0070C0"/>
                </a:solidFill>
              </a:rPr>
              <a:t>o</a:t>
            </a:r>
            <a:r>
              <a:rPr lang="en-US" b="1" dirty="0">
                <a:solidFill>
                  <a:srgbClr val="4F81BD"/>
                </a:solidFill>
              </a:rPr>
              <a:t>)</a:t>
            </a:r>
          </a:p>
          <a:p>
            <a:pPr marL="225425" indent="-225425">
              <a:buFont typeface="Arial" pitchFamily="34" charset="0"/>
              <a:buChar char="•"/>
            </a:pPr>
            <a:r>
              <a:rPr lang="en-US" b="1" dirty="0">
                <a:solidFill>
                  <a:srgbClr val="4F81BD"/>
                </a:solidFill>
              </a:rPr>
              <a:t>C = capillary lumen</a:t>
            </a:r>
          </a:p>
          <a:p>
            <a:pPr marL="225425" indent="-225425">
              <a:buFont typeface="Arial" pitchFamily="34" charset="0"/>
              <a:buChar char="•"/>
            </a:pPr>
            <a:r>
              <a:rPr lang="en-US" b="1" dirty="0">
                <a:solidFill>
                  <a:srgbClr val="4F81BD"/>
                </a:solidFill>
              </a:rPr>
              <a:t>E = endothelial cell</a:t>
            </a:r>
          </a:p>
          <a:p>
            <a:pPr marL="225425" indent="-225425">
              <a:buFont typeface="Arial" pitchFamily="34" charset="0"/>
              <a:buChar char="•"/>
            </a:pPr>
            <a:r>
              <a:rPr lang="en-US" b="1" dirty="0">
                <a:solidFill>
                  <a:srgbClr val="4F81BD"/>
                </a:solidFill>
              </a:rPr>
              <a:t>F = fenestrations of endothelial cell</a:t>
            </a:r>
          </a:p>
          <a:p>
            <a:pPr marL="225425" indent="-225425">
              <a:buFont typeface="Arial" pitchFamily="34" charset="0"/>
              <a:buChar char="•"/>
            </a:pPr>
            <a:r>
              <a:rPr lang="en-US" b="1" dirty="0">
                <a:solidFill>
                  <a:srgbClr val="4F81BD"/>
                </a:solidFill>
              </a:rPr>
              <a:t>BM = basement membrane</a:t>
            </a:r>
          </a:p>
        </p:txBody>
      </p:sp>
      <p:sp>
        <p:nvSpPr>
          <p:cNvPr id="5" name="TextBox 4"/>
          <p:cNvSpPr txBox="1"/>
          <p:nvPr/>
        </p:nvSpPr>
        <p:spPr>
          <a:xfrm>
            <a:off x="4267200" y="2743268"/>
            <a:ext cx="990600" cy="646331"/>
          </a:xfrm>
          <a:prstGeom prst="rect">
            <a:avLst/>
          </a:prstGeom>
          <a:noFill/>
        </p:spPr>
        <p:txBody>
          <a:bodyPr wrap="square" rtlCol="0">
            <a:spAutoFit/>
          </a:bodyPr>
          <a:lstStyle/>
          <a:p>
            <a:r>
              <a:rPr lang="en-US" b="1" dirty="0">
                <a:solidFill>
                  <a:srgbClr val="C49500"/>
                </a:solidFill>
                <a:latin typeface="Tempus Sans ITC" pitchFamily="82" charset="0"/>
              </a:rPr>
              <a:t>capsular space</a:t>
            </a:r>
          </a:p>
        </p:txBody>
      </p:sp>
      <p:pic>
        <p:nvPicPr>
          <p:cNvPr id="9" name="Picture 8" descr="http://www.accessmedicine.com/loadBinary.aspx?name=mesc12&amp;filename=%09mesc12_c019f007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835">
            <a:off x="269558" y="3091575"/>
            <a:ext cx="2286001" cy="16859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143000" y="3066433"/>
            <a:ext cx="533400" cy="972167"/>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 y="5091338"/>
            <a:ext cx="2156610" cy="1754326"/>
          </a:xfrm>
          <a:prstGeom prst="rect">
            <a:avLst/>
          </a:prstGeom>
          <a:noFill/>
        </p:spPr>
        <p:txBody>
          <a:bodyPr wrap="square" rtlCol="0">
            <a:spAutoFit/>
          </a:bodyPr>
          <a:lstStyle/>
          <a:p>
            <a:r>
              <a:rPr lang="en-US" b="1" dirty="0">
                <a:solidFill>
                  <a:srgbClr val="002060"/>
                </a:solidFill>
                <a:latin typeface="Tempus Sans ITC" pitchFamily="82" charset="0"/>
              </a:rPr>
              <a:t>Blue box is meant for approximate perspective, and doesn’t reflect exact orientation of capillaries.</a:t>
            </a:r>
          </a:p>
        </p:txBody>
      </p:sp>
      <p:sp>
        <p:nvSpPr>
          <p:cNvPr id="11" name="TextBox 10"/>
          <p:cNvSpPr txBox="1"/>
          <p:nvPr/>
        </p:nvSpPr>
        <p:spPr>
          <a:xfrm>
            <a:off x="3952126" y="1706312"/>
            <a:ext cx="5039474" cy="923330"/>
          </a:xfrm>
          <a:prstGeom prst="rect">
            <a:avLst/>
          </a:prstGeom>
          <a:noFill/>
        </p:spPr>
        <p:txBody>
          <a:bodyPr wrap="square" rtlCol="0">
            <a:spAutoFit/>
          </a:bodyPr>
          <a:lstStyle/>
          <a:p>
            <a:r>
              <a:rPr lang="en-US" b="1" dirty="0">
                <a:solidFill>
                  <a:srgbClr val="002060"/>
                </a:solidFill>
                <a:latin typeface="Tempus Sans ITC" pitchFamily="82" charset="0"/>
              </a:rPr>
              <a:t>The basement membrane is actually a basal lamina.  Because it is very thick in the corpuscle, it is also referred to as the </a:t>
            </a:r>
            <a:r>
              <a:rPr lang="en-US" b="1" dirty="0">
                <a:solidFill>
                  <a:srgbClr val="0070C0"/>
                </a:solidFill>
                <a:latin typeface="Tempus Sans ITC" pitchFamily="82" charset="0"/>
              </a:rPr>
              <a:t>lamina </a:t>
            </a:r>
            <a:r>
              <a:rPr lang="en-US" b="1" dirty="0" err="1">
                <a:solidFill>
                  <a:srgbClr val="0070C0"/>
                </a:solidFill>
                <a:latin typeface="Tempus Sans ITC" pitchFamily="82" charset="0"/>
              </a:rPr>
              <a:t>densa</a:t>
            </a:r>
            <a:r>
              <a:rPr lang="en-US" b="1" dirty="0">
                <a:solidFill>
                  <a:srgbClr val="002060"/>
                </a:solidFill>
                <a:latin typeface="Tempus Sans ITC" pitchFamily="82" charset="0"/>
              </a:rPr>
              <a:t>.</a:t>
            </a:r>
          </a:p>
        </p:txBody>
      </p:sp>
    </p:spTree>
    <p:extLst>
      <p:ext uri="{BB962C8B-B14F-4D97-AF65-F5344CB8AC3E}">
        <p14:creationId xmlns:p14="http://schemas.microsoft.com/office/powerpoint/2010/main" val="198587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914" y="2093081"/>
            <a:ext cx="4303798" cy="4764919"/>
          </a:xfrm>
          <a:prstGeom prst="rect">
            <a:avLst/>
          </a:prstGeom>
        </p:spPr>
      </p:pic>
      <p:sp>
        <p:nvSpPr>
          <p:cNvPr id="7" name="TextBox 6"/>
          <p:cNvSpPr txBox="1"/>
          <p:nvPr/>
        </p:nvSpPr>
        <p:spPr>
          <a:xfrm>
            <a:off x="86474" y="533400"/>
            <a:ext cx="8905126" cy="1569660"/>
          </a:xfrm>
          <a:prstGeom prst="rect">
            <a:avLst/>
          </a:prstGeom>
          <a:noFill/>
        </p:spPr>
        <p:txBody>
          <a:bodyPr wrap="square" rtlCol="0">
            <a:spAutoFit/>
          </a:bodyPr>
          <a:lstStyle/>
          <a:p>
            <a:r>
              <a:rPr lang="en-US" sz="2400" b="1" dirty="0">
                <a:solidFill>
                  <a:schemeClr val="accent3">
                    <a:lumMod val="50000"/>
                  </a:schemeClr>
                </a:solidFill>
              </a:rPr>
              <a:t>Further magnification focuses on the blood-urine filter.  Note:</a:t>
            </a:r>
          </a:p>
          <a:p>
            <a:pPr marL="225425" indent="-225425">
              <a:buFont typeface="Arial" pitchFamily="34" charset="0"/>
              <a:buChar char="•"/>
            </a:pPr>
            <a:r>
              <a:rPr lang="en-US" b="1" dirty="0">
                <a:solidFill>
                  <a:srgbClr val="4F81BD"/>
                </a:solidFill>
              </a:rPr>
              <a:t>P</a:t>
            </a:r>
            <a:r>
              <a:rPr lang="en-US" b="1" baseline="-25000" dirty="0">
                <a:solidFill>
                  <a:srgbClr val="4F81BD"/>
                </a:solidFill>
              </a:rPr>
              <a:t>2</a:t>
            </a:r>
            <a:r>
              <a:rPr lang="en-US" b="1" dirty="0">
                <a:solidFill>
                  <a:srgbClr val="4F81BD"/>
                </a:solidFill>
              </a:rPr>
              <a:t> = 2</a:t>
            </a:r>
            <a:r>
              <a:rPr lang="en-US" b="1" baseline="30000" dirty="0">
                <a:solidFill>
                  <a:srgbClr val="0070C0"/>
                </a:solidFill>
              </a:rPr>
              <a:t>o</a:t>
            </a:r>
            <a:r>
              <a:rPr lang="en-US" b="1" dirty="0">
                <a:solidFill>
                  <a:srgbClr val="4F81BD"/>
                </a:solidFill>
              </a:rPr>
              <a:t> pedicels </a:t>
            </a:r>
          </a:p>
          <a:p>
            <a:pPr marL="225425" indent="-225425">
              <a:buFont typeface="Arial" pitchFamily="34" charset="0"/>
              <a:buChar char="•"/>
            </a:pPr>
            <a:r>
              <a:rPr lang="en-US" b="1" dirty="0">
                <a:solidFill>
                  <a:srgbClr val="4F81BD"/>
                </a:solidFill>
              </a:rPr>
              <a:t>E = endothelial cell</a:t>
            </a:r>
          </a:p>
          <a:p>
            <a:pPr marL="225425" indent="-225425">
              <a:buFont typeface="Arial" pitchFamily="34" charset="0"/>
              <a:buChar char="•"/>
            </a:pPr>
            <a:r>
              <a:rPr lang="en-US" b="1" dirty="0">
                <a:solidFill>
                  <a:srgbClr val="4F81BD"/>
                </a:solidFill>
              </a:rPr>
              <a:t>F = fenestrations of endothelial cell</a:t>
            </a:r>
          </a:p>
          <a:p>
            <a:pPr marL="225425" indent="-225425">
              <a:buFont typeface="Arial" pitchFamily="34" charset="0"/>
              <a:buChar char="•"/>
            </a:pPr>
            <a:r>
              <a:rPr lang="en-US" b="1" dirty="0">
                <a:solidFill>
                  <a:srgbClr val="4F81BD"/>
                </a:solidFill>
              </a:rPr>
              <a:t>BM = basement membrane (lamina </a:t>
            </a:r>
            <a:r>
              <a:rPr lang="en-US" b="1" dirty="0" err="1">
                <a:solidFill>
                  <a:srgbClr val="4F81BD"/>
                </a:solidFill>
              </a:rPr>
              <a:t>densa</a:t>
            </a:r>
            <a:r>
              <a:rPr lang="en-US" b="1" dirty="0">
                <a:solidFill>
                  <a:srgbClr val="4F81BD"/>
                </a:solidFill>
              </a:rPr>
              <a:t>)</a:t>
            </a:r>
          </a:p>
        </p:txBody>
      </p:sp>
      <p:pic>
        <p:nvPicPr>
          <p:cNvPr id="8" name="Picture 7" descr="http://www.accessmedicine.com/loadBinary.aspx?name=mesc12&amp;filename=%09mesc12_c019f007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30956">
            <a:off x="474746" y="3033745"/>
            <a:ext cx="3346047" cy="246771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075380" y="4383379"/>
            <a:ext cx="208570" cy="258329"/>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62800" y="3762713"/>
            <a:ext cx="1244912" cy="954107"/>
          </a:xfrm>
          <a:prstGeom prst="rect">
            <a:avLst/>
          </a:prstGeom>
          <a:noFill/>
        </p:spPr>
        <p:txBody>
          <a:bodyPr wrap="square" rtlCol="0">
            <a:spAutoFit/>
          </a:bodyPr>
          <a:lstStyle/>
          <a:p>
            <a:r>
              <a:rPr lang="en-US" sz="1400" b="1" dirty="0">
                <a:solidFill>
                  <a:srgbClr val="C49500"/>
                </a:solidFill>
              </a:rPr>
              <a:t>Capsular space (provisional urine here)</a:t>
            </a:r>
          </a:p>
        </p:txBody>
      </p:sp>
      <p:sp>
        <p:nvSpPr>
          <p:cNvPr id="11" name="TextBox 10"/>
          <p:cNvSpPr txBox="1"/>
          <p:nvPr/>
        </p:nvSpPr>
        <p:spPr>
          <a:xfrm rot="16200000">
            <a:off x="4061131" y="4113711"/>
            <a:ext cx="2292364" cy="307777"/>
          </a:xfrm>
          <a:prstGeom prst="rect">
            <a:avLst/>
          </a:prstGeom>
          <a:noFill/>
        </p:spPr>
        <p:txBody>
          <a:bodyPr wrap="square" rtlCol="0">
            <a:spAutoFit/>
          </a:bodyPr>
          <a:lstStyle/>
          <a:p>
            <a:r>
              <a:rPr lang="en-US" sz="1400" b="1" dirty="0">
                <a:solidFill>
                  <a:srgbClr val="C00000"/>
                </a:solidFill>
              </a:rPr>
              <a:t>Capillary lumen (blood here)</a:t>
            </a:r>
          </a:p>
        </p:txBody>
      </p:sp>
    </p:spTree>
    <p:extLst>
      <p:ext uri="{BB962C8B-B14F-4D97-AF65-F5344CB8AC3E}">
        <p14:creationId xmlns:p14="http://schemas.microsoft.com/office/powerpoint/2010/main" val="134824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6168"/>
            <a:ext cx="9144000" cy="66018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n-US" b="1" dirty="0">
                <a:solidFill>
                  <a:srgbClr val="002060"/>
                </a:solidFill>
                <a:latin typeface="Helvetica"/>
                <a:cs typeface="Times New Roman" pitchFamily="18" charset="0"/>
              </a:rPr>
              <a:t>After completing this exercise, you should be able to (blue text in this module, tan text in subsequent kidney modules):</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900" b="1" i="0" u="none" strike="noStrike" cap="none" normalizeH="0" baseline="0" dirty="0">
              <a:ln>
                <a:noFill/>
              </a:ln>
              <a:solidFill>
                <a:srgbClr val="00206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900" b="1" dirty="0">
              <a:solidFill>
                <a:srgbClr val="002060"/>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900" b="1" i="0" u="none" strike="noStrike" cap="none" normalizeH="0" baseline="0" dirty="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describe the gross anatomical features of the kidneys </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Cortex</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Medulla, including renal pyramid,</a:t>
            </a:r>
            <a:r>
              <a:rPr kumimoji="0" lang="en-US" sz="1200" b="1" i="0" u="none" strike="noStrike" cap="none" normalizeH="0" dirty="0">
                <a:ln>
                  <a:noFill/>
                </a:ln>
                <a:solidFill>
                  <a:srgbClr val="C49500"/>
                </a:solidFill>
                <a:effectLst/>
                <a:latin typeface="Georgia" pitchFamily="18" charset="0"/>
                <a:ea typeface="Times"/>
                <a:cs typeface="Arial" pitchFamily="34" charset="0"/>
              </a:rPr>
              <a:t> renal papilla, renal columns</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cs typeface="Arial" pitchFamily="34" charset="0"/>
              </a:rPr>
              <a:t>Hilus, sinus, renal pelvis, and major and minor calyces</a:t>
            </a:r>
            <a:endParaRPr kumimoji="0" lang="en-US" sz="1200" b="1" i="0" u="none" strike="noStrike" cap="none" normalizeH="0" baseline="0" dirty="0">
              <a:ln>
                <a:noFill/>
              </a:ln>
              <a:solidFill>
                <a:srgbClr val="C495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recognize and discriminate between the pars </a:t>
            </a:r>
            <a:r>
              <a:rPr kumimoji="0" lang="en-US" sz="1200" b="1" i="0" u="none" strike="noStrike" cap="none" normalizeH="0" baseline="0" dirty="0" err="1">
                <a:ln>
                  <a:noFill/>
                </a:ln>
                <a:solidFill>
                  <a:srgbClr val="C49500"/>
                </a:solidFill>
                <a:effectLst/>
                <a:latin typeface="Georgia" pitchFamily="18" charset="0"/>
                <a:ea typeface="Times"/>
                <a:cs typeface="Arial" pitchFamily="34" charset="0"/>
              </a:rPr>
              <a:t>convoluta</a:t>
            </a: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 and the pars radiata.</a:t>
            </a:r>
            <a:endParaRPr kumimoji="0" lang="en-US" sz="1200" b="1" i="0" u="none" strike="noStrike" cap="none" normalizeH="0" baseline="0" dirty="0">
              <a:ln>
                <a:noFill/>
              </a:ln>
              <a:solidFill>
                <a:srgbClr val="C495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diagram blood circulation through the kidneys, and identify the major</a:t>
            </a:r>
            <a:r>
              <a:rPr kumimoji="0" lang="en-US" sz="1200" b="1" i="0" u="none" strike="noStrike" cap="none" normalizeH="0" dirty="0">
                <a:ln>
                  <a:noFill/>
                </a:ln>
                <a:solidFill>
                  <a:srgbClr val="C49500"/>
                </a:solidFill>
                <a:effectLst/>
                <a:latin typeface="Georgia" pitchFamily="18" charset="0"/>
                <a:ea typeface="Times"/>
                <a:cs typeface="Arial" pitchFamily="34" charset="0"/>
              </a:rPr>
              <a:t> renal vessels on a histological section:</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ea typeface="Times"/>
                <a:cs typeface="Arial" pitchFamily="34" charset="0"/>
              </a:rPr>
              <a:t>Renal</a:t>
            </a:r>
            <a:r>
              <a:rPr lang="en-US" sz="1200" b="1" dirty="0">
                <a:solidFill>
                  <a:srgbClr val="C49500"/>
                </a:solidFill>
                <a:latin typeface="Georgia" pitchFamily="18" charset="0"/>
                <a:ea typeface="Times"/>
                <a:cs typeface="Arial" pitchFamily="34" charset="0"/>
              </a:rPr>
              <a:t> artery and vein</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Interlobar</a:t>
            </a:r>
            <a:r>
              <a:rPr kumimoji="0" lang="en-US" sz="1200" b="1" i="0" u="none" strike="noStrike" cap="none" normalizeH="0" dirty="0">
                <a:ln>
                  <a:noFill/>
                </a:ln>
                <a:solidFill>
                  <a:srgbClr val="C49500"/>
                </a:solidFill>
                <a:effectLst/>
                <a:latin typeface="Georgia" pitchFamily="18" charset="0"/>
                <a:ea typeface="Times"/>
                <a:cs typeface="Arial" pitchFamily="34" charset="0"/>
              </a:rPr>
              <a:t> artery and vein</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ea typeface="Times"/>
                <a:cs typeface="Arial" pitchFamily="34" charset="0"/>
              </a:rPr>
              <a:t>Arcuate</a:t>
            </a:r>
            <a:r>
              <a:rPr lang="en-US" sz="1200" b="1" dirty="0">
                <a:solidFill>
                  <a:srgbClr val="C49500"/>
                </a:solidFill>
                <a:latin typeface="Georgia" pitchFamily="18" charset="0"/>
                <a:ea typeface="Times"/>
                <a:cs typeface="Arial" pitchFamily="34" charset="0"/>
              </a:rPr>
              <a:t> artery and vein</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Interlobular artery</a:t>
            </a:r>
            <a:r>
              <a:rPr kumimoji="0" lang="en-US" sz="1200" b="1" i="0" u="none" strike="noStrike" cap="none" normalizeH="0" dirty="0">
                <a:ln>
                  <a:noFill/>
                </a:ln>
                <a:solidFill>
                  <a:srgbClr val="C49500"/>
                </a:solidFill>
                <a:effectLst/>
                <a:latin typeface="Georgia" pitchFamily="18" charset="0"/>
                <a:ea typeface="Times"/>
                <a:cs typeface="Arial" pitchFamily="34" charset="0"/>
              </a:rPr>
              <a:t> and vein</a:t>
            </a:r>
          </a:p>
          <a:p>
            <a:pPr lvl="1" eaLnBrk="0" fontAlgn="base" hangingPunct="0">
              <a:spcBef>
                <a:spcPct val="0"/>
              </a:spcBef>
              <a:spcAft>
                <a:spcPct val="0"/>
              </a:spcAft>
              <a:buFontTx/>
              <a:buChar char="•"/>
              <a:tabLst>
                <a:tab pos="457200" algn="l"/>
              </a:tabLst>
            </a:pPr>
            <a:r>
              <a:rPr lang="en-US" sz="1200" b="1" baseline="0" dirty="0">
                <a:solidFill>
                  <a:srgbClr val="36174D"/>
                </a:solidFill>
                <a:latin typeface="Georgia" pitchFamily="18" charset="0"/>
                <a:ea typeface="Times"/>
                <a:cs typeface="Arial" pitchFamily="34" charset="0"/>
              </a:rPr>
              <a:t>Afferent</a:t>
            </a:r>
            <a:r>
              <a:rPr lang="en-US" sz="1200" b="1" dirty="0">
                <a:solidFill>
                  <a:srgbClr val="36174D"/>
                </a:solidFill>
                <a:latin typeface="Georgia" pitchFamily="18" charset="0"/>
                <a:ea typeface="Times"/>
                <a:cs typeface="Arial" pitchFamily="34" charset="0"/>
              </a:rPr>
              <a:t> arteriole, glomerulus, efferent arteriole</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Peritubular</a:t>
            </a:r>
            <a:r>
              <a:rPr kumimoji="0" lang="en-US" sz="1200" b="1" i="0" u="none" strike="noStrike" cap="none" normalizeH="0" dirty="0">
                <a:ln>
                  <a:noFill/>
                </a:ln>
                <a:solidFill>
                  <a:srgbClr val="C49500"/>
                </a:solidFill>
                <a:effectLst/>
                <a:latin typeface="Georgia" pitchFamily="18" charset="0"/>
                <a:ea typeface="Times"/>
                <a:cs typeface="Arial" pitchFamily="34" charset="0"/>
              </a:rPr>
              <a:t> capillaries and vasa recta</a:t>
            </a: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a:t>
            </a:r>
            <a:endParaRPr kumimoji="0" lang="en-US" sz="1200" b="1" i="0" u="none" strike="noStrike" cap="none" normalizeH="0" baseline="0" dirty="0">
              <a:ln>
                <a:noFill/>
              </a:ln>
              <a:solidFill>
                <a:srgbClr val="C495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distinguish, at both the light and electron microscopic level, </a:t>
            </a:r>
            <a:r>
              <a:rPr lang="en-US" sz="1200" b="1" dirty="0">
                <a:solidFill>
                  <a:srgbClr val="C49500"/>
                </a:solidFill>
                <a:latin typeface="Georgia" pitchFamily="18" charset="0"/>
                <a:ea typeface="Times"/>
                <a:cs typeface="Arial" pitchFamily="34" charset="0"/>
              </a:rPr>
              <a:t>each of the following renal tubular structures:</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proximal convoluted tubule</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thick</a:t>
            </a:r>
            <a:r>
              <a:rPr kumimoji="0" lang="en-US" sz="1200" b="1" i="0" u="none" strike="noStrike" cap="none" normalizeH="0" dirty="0">
                <a:ln>
                  <a:noFill/>
                </a:ln>
                <a:solidFill>
                  <a:srgbClr val="C49500"/>
                </a:solidFill>
                <a:effectLst/>
                <a:latin typeface="Georgia" pitchFamily="18" charset="0"/>
                <a:ea typeface="Times"/>
                <a:cs typeface="Arial" pitchFamily="34" charset="0"/>
              </a:rPr>
              <a:t> descending limb of the loop of Henle</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ea typeface="Times"/>
                <a:cs typeface="Arial" pitchFamily="34" charset="0"/>
              </a:rPr>
              <a:t>thin</a:t>
            </a:r>
            <a:r>
              <a:rPr lang="en-US" sz="1200" b="1" dirty="0">
                <a:solidFill>
                  <a:srgbClr val="C49500"/>
                </a:solidFill>
                <a:latin typeface="Georgia" pitchFamily="18" charset="0"/>
                <a:ea typeface="Times"/>
                <a:cs typeface="Arial" pitchFamily="34" charset="0"/>
              </a:rPr>
              <a:t> limb of the loop of Henle</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thick</a:t>
            </a:r>
            <a:r>
              <a:rPr kumimoji="0" lang="en-US" sz="1200" b="1" i="0" u="none" strike="noStrike" cap="none" normalizeH="0" dirty="0">
                <a:ln>
                  <a:noFill/>
                </a:ln>
                <a:solidFill>
                  <a:srgbClr val="C49500"/>
                </a:solidFill>
                <a:effectLst/>
                <a:latin typeface="Georgia" pitchFamily="18" charset="0"/>
                <a:ea typeface="Times"/>
                <a:cs typeface="Arial" pitchFamily="34" charset="0"/>
              </a:rPr>
              <a:t> ascending limb of the loop of Henle</a:t>
            </a:r>
            <a:endParaRPr kumimoji="0" lang="en-US" sz="1200" b="1" i="0" u="none" strike="noStrike" cap="none" normalizeH="0" baseline="0" dirty="0">
              <a:ln>
                <a:noFill/>
              </a:ln>
              <a:solidFill>
                <a:srgbClr val="C49500"/>
              </a:solidFill>
              <a:effectLst/>
              <a:latin typeface="Georgia" pitchFamily="18" charset="0"/>
              <a:ea typeface="Times"/>
              <a:cs typeface="Arial" pitchFamily="34" charset="0"/>
            </a:endParaRP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distal convoluted tubules</a:t>
            </a:r>
          </a:p>
          <a:p>
            <a:pPr lvl="1" eaLnBrk="0" fontAlgn="base" hangingPunct="0">
              <a:spcBef>
                <a:spcPct val="0"/>
              </a:spcBef>
              <a:spcAft>
                <a:spcPct val="0"/>
              </a:spcAft>
              <a:buFontTx/>
              <a:buChar char="•"/>
              <a:tabLst>
                <a:tab pos="457200" algn="l"/>
              </a:tabLst>
            </a:pPr>
            <a:r>
              <a:rPr lang="en-US" sz="1200" b="1" dirty="0">
                <a:solidFill>
                  <a:srgbClr val="C49500"/>
                </a:solidFill>
                <a:latin typeface="Georgia" pitchFamily="18" charset="0"/>
                <a:ea typeface="Times"/>
                <a:cs typeface="Arial" pitchFamily="34" charset="0"/>
              </a:rPr>
              <a:t>collecting (connecting) ducts, papillary ducts</a:t>
            </a:r>
            <a:endParaRPr kumimoji="0" lang="en-US" sz="1200" b="1" i="0" u="none" strike="noStrike" cap="none" normalizeH="0" baseline="0" dirty="0">
              <a:ln>
                <a:noFill/>
              </a:ln>
              <a:solidFill>
                <a:srgbClr val="C495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36174D"/>
                </a:solidFill>
                <a:effectLst/>
                <a:latin typeface="Georgia" pitchFamily="18" charset="0"/>
                <a:ea typeface="Times"/>
                <a:cs typeface="Arial" pitchFamily="34" charset="0"/>
              </a:rPr>
              <a:t>Identify glomeruli at the light microscopic level, as well as identify each of the following</a:t>
            </a:r>
            <a:r>
              <a:rPr kumimoji="0" lang="en-US" sz="1200" b="1" i="0" u="none" strike="noStrike" cap="none" normalizeH="0" dirty="0">
                <a:ln>
                  <a:noFill/>
                </a:ln>
                <a:solidFill>
                  <a:srgbClr val="36174D"/>
                </a:solidFill>
                <a:effectLst/>
                <a:latin typeface="Georgia" pitchFamily="18" charset="0"/>
                <a:ea typeface="Times"/>
                <a:cs typeface="Arial" pitchFamily="34" charset="0"/>
              </a:rPr>
              <a:t> in an electron micrograph:</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36174D"/>
                </a:solidFill>
                <a:effectLst/>
                <a:latin typeface="Georgia" pitchFamily="18" charset="0"/>
                <a:ea typeface="Times"/>
                <a:cs typeface="Arial" pitchFamily="34" charset="0"/>
              </a:rPr>
              <a:t>endothelial cells</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36174D"/>
                </a:solidFill>
                <a:effectLst/>
                <a:latin typeface="Georgia" pitchFamily="18" charset="0"/>
                <a:ea typeface="Times"/>
                <a:cs typeface="Arial" pitchFamily="34" charset="0"/>
              </a:rPr>
              <a:t>podocytes, including their </a:t>
            </a:r>
            <a:r>
              <a:rPr lang="en-US" sz="1200" b="1" dirty="0">
                <a:solidFill>
                  <a:srgbClr val="36174D"/>
                </a:solidFill>
                <a:latin typeface="Georgia" pitchFamily="18" charset="0"/>
                <a:ea typeface="Times"/>
                <a:cs typeface="Arial" pitchFamily="34" charset="0"/>
              </a:rPr>
              <a:t>primary and secondary </a:t>
            </a:r>
            <a:r>
              <a:rPr kumimoji="0" lang="en-US" sz="1200" b="1" i="0" u="none" strike="noStrike" cap="none" normalizeH="0" baseline="0" dirty="0">
                <a:ln>
                  <a:noFill/>
                </a:ln>
                <a:solidFill>
                  <a:srgbClr val="36174D"/>
                </a:solidFill>
                <a:effectLst/>
                <a:latin typeface="Georgia" pitchFamily="18" charset="0"/>
                <a:ea typeface="Times"/>
                <a:cs typeface="Arial" pitchFamily="34" charset="0"/>
              </a:rPr>
              <a:t>pedicels (foot processes)</a:t>
            </a:r>
            <a:r>
              <a:rPr kumimoji="0" lang="en-US" sz="1200" b="1" i="0" u="none" strike="noStrike" cap="none" normalizeH="0" dirty="0">
                <a:ln>
                  <a:noFill/>
                </a:ln>
                <a:solidFill>
                  <a:srgbClr val="36174D"/>
                </a:solidFill>
                <a:effectLst/>
                <a:latin typeface="Georgia" pitchFamily="18" charset="0"/>
                <a:ea typeface="Times"/>
                <a:cs typeface="Arial" pitchFamily="34" charset="0"/>
              </a:rPr>
              <a:t> </a:t>
            </a:r>
          </a:p>
          <a:p>
            <a:pPr lvl="1" eaLnBrk="0" fontAlgn="base" hangingPunct="0">
              <a:spcBef>
                <a:spcPct val="0"/>
              </a:spcBef>
              <a:spcAft>
                <a:spcPct val="0"/>
              </a:spcAft>
              <a:buFontTx/>
              <a:buChar char="•"/>
              <a:tabLst>
                <a:tab pos="457200" algn="l"/>
              </a:tabLst>
            </a:pPr>
            <a:r>
              <a:rPr lang="en-US" sz="1200" b="1" baseline="0" dirty="0">
                <a:solidFill>
                  <a:srgbClr val="36174D"/>
                </a:solidFill>
                <a:latin typeface="Georgia" pitchFamily="18" charset="0"/>
                <a:ea typeface="Times"/>
                <a:cs typeface="Arial" pitchFamily="34" charset="0"/>
              </a:rPr>
              <a:t>filtration slits</a:t>
            </a:r>
            <a:endParaRPr kumimoji="0" lang="en-US" sz="1200" b="1" i="0" u="none" strike="noStrike" cap="none" normalizeH="0" baseline="0" dirty="0">
              <a:ln>
                <a:noFill/>
              </a:ln>
              <a:solidFill>
                <a:srgbClr val="36174D"/>
              </a:solidFill>
              <a:effectLst/>
              <a:latin typeface="Georgia" pitchFamily="18" charset="0"/>
              <a:ea typeface="Times"/>
              <a:cs typeface="Arial" pitchFamily="34" charset="0"/>
            </a:endParaRPr>
          </a:p>
          <a:p>
            <a:pPr lvl="1" eaLnBrk="0" fontAlgn="base" hangingPunct="0">
              <a:spcBef>
                <a:spcPct val="0"/>
              </a:spcBef>
              <a:spcAft>
                <a:spcPct val="0"/>
              </a:spcAft>
              <a:buFontTx/>
              <a:buChar char="•"/>
              <a:tabLst>
                <a:tab pos="457200" algn="l"/>
              </a:tabLst>
            </a:pPr>
            <a:r>
              <a:rPr lang="en-US" sz="1200" b="1" dirty="0">
                <a:solidFill>
                  <a:srgbClr val="36174D"/>
                </a:solidFill>
                <a:latin typeface="Georgia" pitchFamily="18" charset="0"/>
                <a:ea typeface="Times"/>
                <a:cs typeface="Arial" pitchFamily="34" charset="0"/>
              </a:rPr>
              <a:t>parietal epithelium</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36174D"/>
                </a:solidFill>
                <a:effectLst/>
                <a:latin typeface="Georgia" pitchFamily="18" charset="0"/>
                <a:ea typeface="Times"/>
                <a:cs typeface="Arial" pitchFamily="34" charset="0"/>
              </a:rPr>
              <a:t>lamina densa</a:t>
            </a:r>
          </a:p>
          <a:p>
            <a:pPr lvl="1" eaLnBrk="0" fontAlgn="base" hangingPunct="0">
              <a:spcBef>
                <a:spcPct val="0"/>
              </a:spcBef>
              <a:spcAft>
                <a:spcPct val="0"/>
              </a:spcAft>
              <a:buFontTx/>
              <a:buChar char="•"/>
              <a:tabLst>
                <a:tab pos="457200" algn="l"/>
              </a:tabLst>
            </a:pPr>
            <a:r>
              <a:rPr lang="en-US" sz="1200" b="1" dirty="0">
                <a:solidFill>
                  <a:srgbClr val="36174D"/>
                </a:solidFill>
                <a:latin typeface="Georgia" pitchFamily="18" charset="0"/>
                <a:ea typeface="Times"/>
                <a:cs typeface="Arial" pitchFamily="34" charset="0"/>
              </a:rPr>
              <a:t>mesangial cells</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36174D"/>
                </a:solidFill>
                <a:effectLst/>
                <a:latin typeface="Georgia" pitchFamily="18" charset="0"/>
                <a:ea typeface="Times"/>
                <a:cs typeface="Arial" pitchFamily="34" charset="0"/>
              </a:rPr>
              <a:t>blood</a:t>
            </a:r>
            <a:r>
              <a:rPr kumimoji="0" lang="en-US" sz="1200" b="1" i="0" u="none" strike="noStrike" cap="none" normalizeH="0" dirty="0">
                <a:ln>
                  <a:noFill/>
                </a:ln>
                <a:solidFill>
                  <a:srgbClr val="36174D"/>
                </a:solidFill>
                <a:effectLst/>
                <a:latin typeface="Georgia" pitchFamily="18" charset="0"/>
                <a:ea typeface="Times"/>
                <a:cs typeface="Arial" pitchFamily="34" charset="0"/>
              </a:rPr>
              <a:t> space</a:t>
            </a:r>
          </a:p>
          <a:p>
            <a:pPr lvl="1" eaLnBrk="0" fontAlgn="base" hangingPunct="0">
              <a:spcBef>
                <a:spcPct val="0"/>
              </a:spcBef>
              <a:spcAft>
                <a:spcPct val="0"/>
              </a:spcAft>
              <a:buFontTx/>
              <a:buChar char="•"/>
              <a:tabLst>
                <a:tab pos="457200" algn="l"/>
              </a:tabLst>
            </a:pPr>
            <a:r>
              <a:rPr lang="en-US" sz="1200" b="1" baseline="0" dirty="0">
                <a:solidFill>
                  <a:srgbClr val="36174D"/>
                </a:solidFill>
                <a:latin typeface="Georgia" pitchFamily="18" charset="0"/>
                <a:ea typeface="Times"/>
                <a:cs typeface="Arial" pitchFamily="34" charset="0"/>
              </a:rPr>
              <a:t>urinary</a:t>
            </a:r>
            <a:r>
              <a:rPr lang="en-US" sz="1200" b="1" dirty="0">
                <a:solidFill>
                  <a:srgbClr val="36174D"/>
                </a:solidFill>
                <a:latin typeface="Georgia" pitchFamily="18" charset="0"/>
                <a:ea typeface="Times"/>
                <a:cs typeface="Arial" pitchFamily="34" charset="0"/>
              </a:rPr>
              <a:t> space</a:t>
            </a:r>
            <a:r>
              <a:rPr kumimoji="0" lang="en-US" sz="1200" b="1" i="0" u="none" strike="noStrike" cap="none" normalizeH="0" baseline="0" dirty="0">
                <a:ln>
                  <a:noFill/>
                </a:ln>
                <a:solidFill>
                  <a:srgbClr val="36174D"/>
                </a:solidFill>
                <a:effectLst/>
                <a:latin typeface="Georgia" pitchFamily="18" charset="0"/>
                <a:ea typeface="Times"/>
                <a:cs typeface="Arial" pitchFamily="34" charset="0"/>
              </a:rPr>
              <a:t>.</a:t>
            </a:r>
            <a:endParaRPr kumimoji="0" lang="en-US" sz="1200" b="1" i="0" u="none" strike="noStrike" cap="none" normalizeH="0" baseline="0" dirty="0">
              <a:ln>
                <a:noFill/>
              </a:ln>
              <a:solidFill>
                <a:srgbClr val="36174D"/>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36174D"/>
                </a:solidFill>
                <a:effectLst/>
                <a:latin typeface="Georgia" pitchFamily="18" charset="0"/>
                <a:ea typeface="Times"/>
                <a:cs typeface="Arial" pitchFamily="34" charset="0"/>
              </a:rPr>
              <a:t>Identify a juxtaglomerular apparatus,</a:t>
            </a:r>
            <a:r>
              <a:rPr kumimoji="0" lang="en-US" sz="1200" b="1" i="0" u="none" strike="noStrike" cap="none" normalizeH="0" dirty="0">
                <a:ln>
                  <a:noFill/>
                </a:ln>
                <a:solidFill>
                  <a:srgbClr val="36174D"/>
                </a:solidFill>
                <a:effectLst/>
                <a:latin typeface="Georgia" pitchFamily="18" charset="0"/>
                <a:ea typeface="Times"/>
                <a:cs typeface="Arial" pitchFamily="34" charset="0"/>
              </a:rPr>
              <a:t> including the macula densa and </a:t>
            </a:r>
            <a:r>
              <a:rPr kumimoji="0" lang="en-US" sz="1200" b="1" i="0" u="none" strike="noStrike" cap="none" normalizeH="0" baseline="0" dirty="0">
                <a:ln>
                  <a:noFill/>
                </a:ln>
                <a:solidFill>
                  <a:srgbClr val="36174D"/>
                </a:solidFill>
                <a:effectLst/>
                <a:latin typeface="Georgia" pitchFamily="18" charset="0"/>
                <a:ea typeface="Times"/>
                <a:cs typeface="Arial" pitchFamily="34" charset="0"/>
              </a:rPr>
              <a:t>juxtaglomerular cells</a:t>
            </a:r>
            <a:endParaRPr kumimoji="0" lang="en-US" sz="1200" b="1" i="0" u="none" strike="noStrike" cap="none" normalizeH="0" baseline="0" dirty="0">
              <a:ln>
                <a:noFill/>
              </a:ln>
              <a:solidFill>
                <a:srgbClr val="36174D"/>
              </a:solidFill>
              <a:effectLst/>
              <a:latin typeface="Georgia" pitchFamily="18"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8" descr="http://c.photoshelter.com/img-get/I0000aIkqNJwgNjo/s"/>
          <p:cNvPicPr>
            <a:picLocks noChangeAspect="1" noChangeArrowheads="1"/>
          </p:cNvPicPr>
          <p:nvPr/>
        </p:nvPicPr>
        <p:blipFill>
          <a:blip r:embed="rId2" cstate="print"/>
          <a:srcRect/>
          <a:stretch>
            <a:fillRect/>
          </a:stretch>
        </p:blipFill>
        <p:spPr bwMode="auto">
          <a:xfrm>
            <a:off x="4880640" y="3975968"/>
            <a:ext cx="4263360" cy="2882032"/>
          </a:xfrm>
          <a:prstGeom prst="rect">
            <a:avLst/>
          </a:prstGeom>
          <a:noFill/>
        </p:spPr>
      </p:pic>
      <p:pic>
        <p:nvPicPr>
          <p:cNvPr id="8" name="Picture 4" descr="http://www.jci.org/articles/view/29488/files/JCI0629488.f2/medium"/>
          <p:cNvPicPr>
            <a:picLocks noChangeAspect="1" noChangeArrowheads="1"/>
          </p:cNvPicPr>
          <p:nvPr/>
        </p:nvPicPr>
        <p:blipFill rotWithShape="1">
          <a:blip r:embed="rId3" cstate="print"/>
          <a:srcRect l="1495"/>
          <a:stretch/>
        </p:blipFill>
        <p:spPr bwMode="auto">
          <a:xfrm>
            <a:off x="10275" y="995064"/>
            <a:ext cx="6399322" cy="3424535"/>
          </a:xfrm>
          <a:prstGeom prst="rect">
            <a:avLst/>
          </a:prstGeom>
          <a:noFill/>
        </p:spPr>
      </p:pic>
      <p:sp>
        <p:nvSpPr>
          <p:cNvPr id="9" name="Rectangle 8"/>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10" name="TextBox 9"/>
          <p:cNvSpPr txBox="1"/>
          <p:nvPr/>
        </p:nvSpPr>
        <p:spPr>
          <a:xfrm>
            <a:off x="10275" y="533400"/>
            <a:ext cx="8905126" cy="461665"/>
          </a:xfrm>
          <a:prstGeom prst="rect">
            <a:avLst/>
          </a:prstGeom>
          <a:noFill/>
        </p:spPr>
        <p:txBody>
          <a:bodyPr wrap="square" rtlCol="0">
            <a:spAutoFit/>
          </a:bodyPr>
          <a:lstStyle/>
          <a:p>
            <a:r>
              <a:rPr lang="en-US" sz="2400" b="1" dirty="0">
                <a:solidFill>
                  <a:schemeClr val="accent3">
                    <a:lumMod val="50000"/>
                  </a:schemeClr>
                </a:solidFill>
              </a:rPr>
              <a:t>Some more challenging images of the blood-urine barrier:</a:t>
            </a:r>
            <a:endParaRPr lang="en-US" b="1" dirty="0">
              <a:solidFill>
                <a:srgbClr val="4F81BD"/>
              </a:solidFill>
            </a:endParaRPr>
          </a:p>
        </p:txBody>
      </p:sp>
      <p:sp>
        <p:nvSpPr>
          <p:cNvPr id="2" name="TextBox 1"/>
          <p:cNvSpPr txBox="1"/>
          <p:nvPr/>
        </p:nvSpPr>
        <p:spPr>
          <a:xfrm>
            <a:off x="6553201" y="1295400"/>
            <a:ext cx="2133600" cy="707886"/>
          </a:xfrm>
          <a:prstGeom prst="rect">
            <a:avLst/>
          </a:prstGeom>
          <a:noFill/>
        </p:spPr>
        <p:txBody>
          <a:bodyPr wrap="square" rtlCol="0">
            <a:spAutoFit/>
          </a:bodyPr>
          <a:lstStyle/>
          <a:p>
            <a:r>
              <a:rPr lang="en-US" sz="2000" b="1" dirty="0">
                <a:solidFill>
                  <a:srgbClr val="C00000"/>
                </a:solidFill>
                <a:latin typeface="Tempus Sans ITC" pitchFamily="82" charset="0"/>
              </a:rPr>
              <a:t>tangential cut of fenestrations</a:t>
            </a:r>
          </a:p>
        </p:txBody>
      </p:sp>
      <p:cxnSp>
        <p:nvCxnSpPr>
          <p:cNvPr id="4" name="Straight Arrow Connector 3"/>
          <p:cNvCxnSpPr/>
          <p:nvPr/>
        </p:nvCxnSpPr>
        <p:spPr>
          <a:xfrm flipH="1">
            <a:off x="5120834" y="1524000"/>
            <a:ext cx="1432367" cy="84881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340754" y="1597306"/>
            <a:ext cx="1250065" cy="10648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53400" y="6172200"/>
            <a:ext cx="838200" cy="400110"/>
          </a:xfrm>
          <a:prstGeom prst="rect">
            <a:avLst/>
          </a:prstGeom>
          <a:noFill/>
        </p:spPr>
        <p:txBody>
          <a:bodyPr wrap="square" rtlCol="0">
            <a:spAutoFit/>
          </a:bodyPr>
          <a:lstStyle/>
          <a:p>
            <a:r>
              <a:rPr lang="en-US" sz="2000" b="1" dirty="0">
                <a:solidFill>
                  <a:srgbClr val="FF0000"/>
                </a:solidFill>
              </a:rPr>
              <a:t>RBC</a:t>
            </a:r>
          </a:p>
        </p:txBody>
      </p:sp>
      <p:sp>
        <p:nvSpPr>
          <p:cNvPr id="18" name="TextBox 17"/>
          <p:cNvSpPr txBox="1"/>
          <p:nvPr/>
        </p:nvSpPr>
        <p:spPr>
          <a:xfrm>
            <a:off x="4997853" y="4724400"/>
            <a:ext cx="838200" cy="400110"/>
          </a:xfrm>
          <a:prstGeom prst="rect">
            <a:avLst/>
          </a:prstGeom>
          <a:noFill/>
        </p:spPr>
        <p:txBody>
          <a:bodyPr wrap="square" rtlCol="0">
            <a:spAutoFit/>
          </a:bodyPr>
          <a:lstStyle/>
          <a:p>
            <a:r>
              <a:rPr lang="en-US" sz="2000" b="1" dirty="0">
                <a:solidFill>
                  <a:srgbClr val="FF0000"/>
                </a:solidFill>
              </a:rPr>
              <a:t>RBC</a:t>
            </a:r>
          </a:p>
        </p:txBody>
      </p:sp>
      <p:sp>
        <p:nvSpPr>
          <p:cNvPr id="11" name="TextBox 10"/>
          <p:cNvSpPr txBox="1"/>
          <p:nvPr/>
        </p:nvSpPr>
        <p:spPr>
          <a:xfrm>
            <a:off x="381001" y="1524000"/>
            <a:ext cx="1371600" cy="307777"/>
          </a:xfrm>
          <a:prstGeom prst="rect">
            <a:avLst/>
          </a:prstGeom>
          <a:noFill/>
        </p:spPr>
        <p:txBody>
          <a:bodyPr wrap="square" rtlCol="0">
            <a:spAutoFit/>
          </a:bodyPr>
          <a:lstStyle/>
          <a:p>
            <a:r>
              <a:rPr lang="en-US" sz="1400" b="1" dirty="0">
                <a:solidFill>
                  <a:srgbClr val="C49500"/>
                </a:solidFill>
              </a:rPr>
              <a:t>Capsular space</a:t>
            </a:r>
          </a:p>
        </p:txBody>
      </p:sp>
      <p:sp>
        <p:nvSpPr>
          <p:cNvPr id="12" name="TextBox 11"/>
          <p:cNvSpPr txBox="1"/>
          <p:nvPr/>
        </p:nvSpPr>
        <p:spPr>
          <a:xfrm>
            <a:off x="1066801" y="1005951"/>
            <a:ext cx="1143000" cy="369332"/>
          </a:xfrm>
          <a:prstGeom prst="rect">
            <a:avLst/>
          </a:prstGeom>
          <a:noFill/>
        </p:spPr>
        <p:txBody>
          <a:bodyPr wrap="square" rtlCol="0">
            <a:spAutoFit/>
          </a:bodyPr>
          <a:lstStyle/>
          <a:p>
            <a:r>
              <a:rPr lang="en-US" b="1" dirty="0" err="1">
                <a:solidFill>
                  <a:srgbClr val="C00000"/>
                </a:solidFill>
              </a:rPr>
              <a:t>podocyte</a:t>
            </a:r>
            <a:endParaRPr lang="en-US" b="1" dirty="0">
              <a:solidFill>
                <a:srgbClr val="C00000"/>
              </a:solidFill>
            </a:endParaRPr>
          </a:p>
        </p:txBody>
      </p:sp>
      <p:sp>
        <p:nvSpPr>
          <p:cNvPr id="15" name="TextBox 14"/>
          <p:cNvSpPr txBox="1"/>
          <p:nvPr/>
        </p:nvSpPr>
        <p:spPr>
          <a:xfrm>
            <a:off x="6324601" y="2218921"/>
            <a:ext cx="2819399" cy="738664"/>
          </a:xfrm>
          <a:prstGeom prst="rect">
            <a:avLst/>
          </a:prstGeom>
          <a:noFill/>
        </p:spPr>
        <p:txBody>
          <a:bodyPr wrap="square" rtlCol="0">
            <a:spAutoFit/>
          </a:bodyPr>
          <a:lstStyle/>
          <a:p>
            <a:r>
              <a:rPr lang="en-US" sz="1400" b="1" dirty="0" err="1">
                <a:solidFill>
                  <a:srgbClr val="C49500"/>
                </a:solidFill>
              </a:rPr>
              <a:t>fp</a:t>
            </a:r>
            <a:r>
              <a:rPr lang="en-US" sz="1400" b="1" dirty="0">
                <a:solidFill>
                  <a:srgbClr val="C49500"/>
                </a:solidFill>
              </a:rPr>
              <a:t> = foot processes of </a:t>
            </a:r>
            <a:r>
              <a:rPr lang="en-US" sz="1400" b="1" dirty="0" err="1">
                <a:solidFill>
                  <a:srgbClr val="C49500"/>
                </a:solidFill>
              </a:rPr>
              <a:t>podocyte</a:t>
            </a:r>
            <a:endParaRPr lang="en-US" sz="1400" b="1" dirty="0">
              <a:solidFill>
                <a:srgbClr val="C49500"/>
              </a:solidFill>
            </a:endParaRPr>
          </a:p>
          <a:p>
            <a:r>
              <a:rPr lang="en-US" sz="1400" b="1" dirty="0">
                <a:solidFill>
                  <a:srgbClr val="C49500"/>
                </a:solidFill>
              </a:rPr>
              <a:t>FS = filtration slit</a:t>
            </a:r>
          </a:p>
          <a:p>
            <a:r>
              <a:rPr lang="en-US" sz="1400" b="1" dirty="0">
                <a:solidFill>
                  <a:srgbClr val="C49500"/>
                </a:solidFill>
              </a:rPr>
              <a:t>US = urinary space (capsular space)</a:t>
            </a:r>
          </a:p>
        </p:txBody>
      </p:sp>
      <p:sp>
        <p:nvSpPr>
          <p:cNvPr id="16" name="TextBox 15"/>
          <p:cNvSpPr txBox="1"/>
          <p:nvPr/>
        </p:nvSpPr>
        <p:spPr>
          <a:xfrm>
            <a:off x="2203527" y="5715000"/>
            <a:ext cx="1371600" cy="307777"/>
          </a:xfrm>
          <a:prstGeom prst="rect">
            <a:avLst/>
          </a:prstGeom>
          <a:noFill/>
        </p:spPr>
        <p:txBody>
          <a:bodyPr wrap="square" rtlCol="0">
            <a:spAutoFit/>
          </a:bodyPr>
          <a:lstStyle/>
          <a:p>
            <a:r>
              <a:rPr lang="en-US" sz="1400" b="1" dirty="0">
                <a:solidFill>
                  <a:srgbClr val="C49500"/>
                </a:solidFill>
              </a:rPr>
              <a:t>Capsular space</a:t>
            </a:r>
          </a:p>
        </p:txBody>
      </p:sp>
      <p:cxnSp>
        <p:nvCxnSpPr>
          <p:cNvPr id="5" name="Straight Arrow Connector 4"/>
          <p:cNvCxnSpPr/>
          <p:nvPr/>
        </p:nvCxnSpPr>
        <p:spPr>
          <a:xfrm flipV="1">
            <a:off x="3468029" y="5464098"/>
            <a:ext cx="3494049" cy="394009"/>
          </a:xfrm>
          <a:prstGeom prst="straightConnector1">
            <a:avLst/>
          </a:prstGeom>
          <a:ln w="38100">
            <a:solidFill>
              <a:srgbClr val="C495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74766" y="5914704"/>
            <a:ext cx="2004200" cy="374584"/>
          </a:xfrm>
          <a:prstGeom prst="straightConnector1">
            <a:avLst/>
          </a:prstGeom>
          <a:ln w="38100">
            <a:solidFill>
              <a:srgbClr val="C495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239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nature.com/ki/journal/v71/n2/images/journal_cover_large.jpg"/>
          <p:cNvPicPr>
            <a:picLocks noChangeAspect="1" noChangeArrowheads="1"/>
          </p:cNvPicPr>
          <p:nvPr/>
        </p:nvPicPr>
        <p:blipFill>
          <a:blip r:embed="rId2" cstate="print"/>
          <a:srcRect/>
          <a:stretch>
            <a:fillRect/>
          </a:stretch>
        </p:blipFill>
        <p:spPr bwMode="auto">
          <a:xfrm>
            <a:off x="4703976" y="3879231"/>
            <a:ext cx="4452563" cy="2998060"/>
          </a:xfrm>
          <a:prstGeom prst="rect">
            <a:avLst/>
          </a:prstGeom>
          <a:noFill/>
        </p:spPr>
      </p:pic>
      <p:pic>
        <p:nvPicPr>
          <p:cNvPr id="36868" name="Picture 4" descr="http://www.ndt-educational.org/images/Marcantonifig2a.jpg"/>
          <p:cNvPicPr>
            <a:picLocks noChangeAspect="1" noChangeArrowheads="1"/>
          </p:cNvPicPr>
          <p:nvPr/>
        </p:nvPicPr>
        <p:blipFill>
          <a:blip r:embed="rId3" cstate="print"/>
          <a:srcRect/>
          <a:stretch>
            <a:fillRect/>
          </a:stretch>
        </p:blipFill>
        <p:spPr bwMode="auto">
          <a:xfrm>
            <a:off x="0" y="1012784"/>
            <a:ext cx="5001345" cy="3330615"/>
          </a:xfrm>
          <a:prstGeom prst="rect">
            <a:avLst/>
          </a:prstGeom>
          <a:noFill/>
        </p:spPr>
      </p:pic>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7" name="TextBox 6"/>
          <p:cNvSpPr txBox="1"/>
          <p:nvPr/>
        </p:nvSpPr>
        <p:spPr>
          <a:xfrm>
            <a:off x="86474" y="533400"/>
            <a:ext cx="8905126" cy="461665"/>
          </a:xfrm>
          <a:prstGeom prst="rect">
            <a:avLst/>
          </a:prstGeom>
          <a:noFill/>
        </p:spPr>
        <p:txBody>
          <a:bodyPr wrap="square" rtlCol="0">
            <a:spAutoFit/>
          </a:bodyPr>
          <a:lstStyle/>
          <a:p>
            <a:r>
              <a:rPr lang="en-US" sz="2400" b="1" dirty="0">
                <a:solidFill>
                  <a:schemeClr val="accent3">
                    <a:lumMod val="50000"/>
                  </a:schemeClr>
                </a:solidFill>
              </a:rPr>
              <a:t>Some more challenging images of the blood-urine barrier.</a:t>
            </a:r>
            <a:endParaRPr lang="en-US" b="1" dirty="0">
              <a:solidFill>
                <a:srgbClr val="4F81BD"/>
              </a:solidFill>
            </a:endParaRPr>
          </a:p>
        </p:txBody>
      </p:sp>
      <p:sp>
        <p:nvSpPr>
          <p:cNvPr id="9" name="TextBox 8"/>
          <p:cNvSpPr txBox="1"/>
          <p:nvPr/>
        </p:nvSpPr>
        <p:spPr>
          <a:xfrm>
            <a:off x="2867745" y="3894307"/>
            <a:ext cx="838200" cy="400110"/>
          </a:xfrm>
          <a:prstGeom prst="rect">
            <a:avLst/>
          </a:prstGeom>
          <a:noFill/>
        </p:spPr>
        <p:txBody>
          <a:bodyPr wrap="square" rtlCol="0">
            <a:spAutoFit/>
          </a:bodyPr>
          <a:lstStyle/>
          <a:p>
            <a:r>
              <a:rPr lang="en-US" sz="2000" b="1" dirty="0">
                <a:solidFill>
                  <a:srgbClr val="FF0000"/>
                </a:solidFill>
              </a:rPr>
              <a:t>RBC</a:t>
            </a:r>
          </a:p>
        </p:txBody>
      </p:sp>
      <p:sp>
        <p:nvSpPr>
          <p:cNvPr id="10" name="TextBox 9"/>
          <p:cNvSpPr txBox="1"/>
          <p:nvPr/>
        </p:nvSpPr>
        <p:spPr>
          <a:xfrm>
            <a:off x="1158550" y="3871158"/>
            <a:ext cx="838200" cy="400110"/>
          </a:xfrm>
          <a:prstGeom prst="rect">
            <a:avLst/>
          </a:prstGeom>
          <a:noFill/>
        </p:spPr>
        <p:txBody>
          <a:bodyPr wrap="square" rtlCol="0">
            <a:spAutoFit/>
          </a:bodyPr>
          <a:lstStyle/>
          <a:p>
            <a:r>
              <a:rPr lang="en-US" sz="2000" b="1" dirty="0">
                <a:solidFill>
                  <a:srgbClr val="FF0000"/>
                </a:solidFill>
              </a:rPr>
              <a:t>RBC</a:t>
            </a:r>
          </a:p>
        </p:txBody>
      </p:sp>
      <p:sp>
        <p:nvSpPr>
          <p:cNvPr id="11" name="TextBox 10"/>
          <p:cNvSpPr txBox="1"/>
          <p:nvPr/>
        </p:nvSpPr>
        <p:spPr>
          <a:xfrm>
            <a:off x="2029545" y="1850984"/>
            <a:ext cx="838200" cy="400110"/>
          </a:xfrm>
          <a:prstGeom prst="rect">
            <a:avLst/>
          </a:prstGeom>
          <a:noFill/>
        </p:spPr>
        <p:txBody>
          <a:bodyPr wrap="square" rtlCol="0">
            <a:spAutoFit/>
          </a:bodyPr>
          <a:lstStyle/>
          <a:p>
            <a:r>
              <a:rPr lang="en-US" sz="2000" b="1" dirty="0">
                <a:solidFill>
                  <a:srgbClr val="FF0000"/>
                </a:solidFill>
              </a:rPr>
              <a:t>RBC</a:t>
            </a:r>
          </a:p>
        </p:txBody>
      </p:sp>
      <p:sp>
        <p:nvSpPr>
          <p:cNvPr id="12" name="TextBox 11"/>
          <p:cNvSpPr txBox="1"/>
          <p:nvPr/>
        </p:nvSpPr>
        <p:spPr>
          <a:xfrm rot="821121">
            <a:off x="3315437" y="2791415"/>
            <a:ext cx="1371600" cy="307777"/>
          </a:xfrm>
          <a:prstGeom prst="rect">
            <a:avLst/>
          </a:prstGeom>
          <a:noFill/>
        </p:spPr>
        <p:txBody>
          <a:bodyPr wrap="square" rtlCol="0">
            <a:spAutoFit/>
          </a:bodyPr>
          <a:lstStyle/>
          <a:p>
            <a:r>
              <a:rPr lang="en-US" sz="1400" b="1" dirty="0">
                <a:solidFill>
                  <a:srgbClr val="C49500"/>
                </a:solidFill>
              </a:rPr>
              <a:t>Capsular space</a:t>
            </a:r>
          </a:p>
        </p:txBody>
      </p:sp>
      <p:sp>
        <p:nvSpPr>
          <p:cNvPr id="13" name="TextBox 12"/>
          <p:cNvSpPr txBox="1"/>
          <p:nvPr/>
        </p:nvSpPr>
        <p:spPr>
          <a:xfrm>
            <a:off x="6553200" y="3986640"/>
            <a:ext cx="1371600" cy="307777"/>
          </a:xfrm>
          <a:prstGeom prst="rect">
            <a:avLst/>
          </a:prstGeom>
          <a:noFill/>
        </p:spPr>
        <p:txBody>
          <a:bodyPr wrap="square" rtlCol="0">
            <a:spAutoFit/>
          </a:bodyPr>
          <a:lstStyle/>
          <a:p>
            <a:r>
              <a:rPr lang="en-US" sz="1400" b="1" dirty="0">
                <a:solidFill>
                  <a:srgbClr val="C49500"/>
                </a:solidFill>
              </a:rPr>
              <a:t>Capsular space</a:t>
            </a:r>
          </a:p>
        </p:txBody>
      </p:sp>
      <p:sp>
        <p:nvSpPr>
          <p:cNvPr id="15" name="TextBox 14"/>
          <p:cNvSpPr txBox="1"/>
          <p:nvPr/>
        </p:nvSpPr>
        <p:spPr>
          <a:xfrm>
            <a:off x="50514" y="5086694"/>
            <a:ext cx="4572002" cy="1200329"/>
          </a:xfrm>
          <a:prstGeom prst="rect">
            <a:avLst/>
          </a:prstGeom>
          <a:noFill/>
        </p:spPr>
        <p:txBody>
          <a:bodyPr wrap="square" rtlCol="0">
            <a:spAutoFit/>
          </a:bodyPr>
          <a:lstStyle/>
          <a:p>
            <a:r>
              <a:rPr lang="en-US" b="1" dirty="0">
                <a:solidFill>
                  <a:srgbClr val="002060"/>
                </a:solidFill>
                <a:latin typeface="Tempus Sans ITC" pitchFamily="82" charset="0"/>
              </a:rPr>
              <a:t>When trying to figure out which side is which, I try to look for blood vessels.  If they aren’t there, I move on and look for </a:t>
            </a:r>
            <a:r>
              <a:rPr lang="en-US" b="1" dirty="0" err="1">
                <a:solidFill>
                  <a:srgbClr val="002060"/>
                </a:solidFill>
                <a:latin typeface="Tempus Sans ITC" pitchFamily="82" charset="0"/>
              </a:rPr>
              <a:t>podocytes</a:t>
            </a:r>
            <a:r>
              <a:rPr lang="en-US" b="1" dirty="0">
                <a:solidFill>
                  <a:srgbClr val="002060"/>
                </a:solidFill>
                <a:latin typeface="Tempus Sans ITC" pitchFamily="82" charset="0"/>
              </a:rPr>
              <a:t> with their pedicels.</a:t>
            </a:r>
          </a:p>
        </p:txBody>
      </p:sp>
    </p:spTree>
    <p:extLst>
      <p:ext uri="{BB962C8B-B14F-4D97-AF65-F5344CB8AC3E}">
        <p14:creationId xmlns:p14="http://schemas.microsoft.com/office/powerpoint/2010/main" val="228117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1032" name="Picture 8" descr="http://www.accessmedicine.com/loadBinary.aspx?name=mesc12&amp;filename=%09mesc12_c019f007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293" y="2595503"/>
            <a:ext cx="5744383" cy="423648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0" y="3548643"/>
            <a:ext cx="2916244" cy="3186898"/>
            <a:chOff x="6146156" y="3352798"/>
            <a:chExt cx="2916244" cy="3186898"/>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7548" b="7848"/>
            <a:stretch/>
          </p:blipFill>
          <p:spPr>
            <a:xfrm>
              <a:off x="6146156" y="3352799"/>
              <a:ext cx="2916243" cy="3186897"/>
            </a:xfrm>
            <a:prstGeom prst="rect">
              <a:avLst/>
            </a:prstGeom>
          </p:spPr>
        </p:pic>
        <p:sp>
          <p:nvSpPr>
            <p:cNvPr id="9" name="TextBox 8"/>
            <p:cNvSpPr txBox="1"/>
            <p:nvPr/>
          </p:nvSpPr>
          <p:spPr>
            <a:xfrm>
              <a:off x="7162800" y="3352798"/>
              <a:ext cx="1899600" cy="646331"/>
            </a:xfrm>
            <a:prstGeom prst="rect">
              <a:avLst/>
            </a:prstGeom>
            <a:noFill/>
          </p:spPr>
          <p:txBody>
            <a:bodyPr wrap="square" rtlCol="0">
              <a:spAutoFit/>
            </a:bodyPr>
            <a:lstStyle/>
            <a:p>
              <a:r>
                <a:rPr lang="en-US" b="1" dirty="0">
                  <a:solidFill>
                    <a:schemeClr val="bg1"/>
                  </a:solidFill>
                  <a:latin typeface="Tempus Sans ITC" pitchFamily="82" charset="0"/>
                </a:rPr>
                <a:t>Green represents connective tissue</a:t>
              </a:r>
            </a:p>
          </p:txBody>
        </p:sp>
      </p:grpSp>
      <p:sp>
        <p:nvSpPr>
          <p:cNvPr id="13" name="TextBox 12"/>
          <p:cNvSpPr txBox="1"/>
          <p:nvPr/>
        </p:nvSpPr>
        <p:spPr>
          <a:xfrm>
            <a:off x="86474" y="533400"/>
            <a:ext cx="8905126" cy="2431435"/>
          </a:xfrm>
          <a:prstGeom prst="rect">
            <a:avLst/>
          </a:prstGeom>
          <a:noFill/>
        </p:spPr>
        <p:txBody>
          <a:bodyPr wrap="square" rtlCol="0">
            <a:spAutoFit/>
          </a:bodyPr>
          <a:lstStyle/>
          <a:p>
            <a:r>
              <a:rPr lang="en-US" sz="2400" b="1" dirty="0">
                <a:solidFill>
                  <a:schemeClr val="accent3">
                    <a:lumMod val="50000"/>
                  </a:schemeClr>
                </a:solidFill>
              </a:rPr>
              <a:t>There is connective tissue between glomerular capillaries, called the </a:t>
            </a:r>
            <a:r>
              <a:rPr lang="en-US" sz="2400" b="1" dirty="0" err="1">
                <a:solidFill>
                  <a:schemeClr val="accent3">
                    <a:lumMod val="50000"/>
                  </a:schemeClr>
                </a:solidFill>
              </a:rPr>
              <a:t>mesangium</a:t>
            </a:r>
            <a:r>
              <a:rPr lang="en-US" sz="2400" b="1" dirty="0">
                <a:solidFill>
                  <a:schemeClr val="accent3">
                    <a:lumMod val="50000"/>
                  </a:schemeClr>
                </a:solidFill>
              </a:rPr>
              <a:t>.  Cells within this connective tissue are </a:t>
            </a:r>
            <a:r>
              <a:rPr lang="en-US" sz="2400" b="1" dirty="0" err="1">
                <a:solidFill>
                  <a:schemeClr val="accent3">
                    <a:lumMod val="50000"/>
                  </a:schemeClr>
                </a:solidFill>
              </a:rPr>
              <a:t>mesangial</a:t>
            </a:r>
            <a:r>
              <a:rPr lang="en-US" sz="2400" b="1" dirty="0">
                <a:solidFill>
                  <a:schemeClr val="accent3">
                    <a:lumMod val="50000"/>
                  </a:schemeClr>
                </a:solidFill>
              </a:rPr>
              <a:t> cells.</a:t>
            </a:r>
          </a:p>
          <a:p>
            <a:endParaRPr lang="en-US" sz="800" b="1" dirty="0">
              <a:solidFill>
                <a:schemeClr val="accent3">
                  <a:lumMod val="50000"/>
                </a:schemeClr>
              </a:solidFill>
            </a:endParaRPr>
          </a:p>
          <a:p>
            <a:r>
              <a:rPr lang="en-US" sz="2400" b="1" dirty="0">
                <a:solidFill>
                  <a:schemeClr val="accent3">
                    <a:lumMod val="50000"/>
                  </a:schemeClr>
                </a:solidFill>
              </a:rPr>
              <a:t>The </a:t>
            </a:r>
            <a:r>
              <a:rPr lang="en-US" sz="2400" b="1" dirty="0">
                <a:solidFill>
                  <a:srgbClr val="C00000"/>
                </a:solidFill>
              </a:rPr>
              <a:t>fused basal lamina </a:t>
            </a:r>
            <a:r>
              <a:rPr lang="en-US" sz="2400" b="1" dirty="0">
                <a:solidFill>
                  <a:srgbClr val="0070C0"/>
                </a:solidFill>
              </a:rPr>
              <a:t>splits</a:t>
            </a:r>
            <a:r>
              <a:rPr lang="en-US" sz="2400" b="1" dirty="0">
                <a:solidFill>
                  <a:schemeClr val="accent3">
                    <a:lumMod val="50000"/>
                  </a:schemeClr>
                </a:solidFill>
              </a:rPr>
              <a:t> on either side of the </a:t>
            </a:r>
            <a:r>
              <a:rPr lang="en-US" sz="2400" b="1" dirty="0" err="1">
                <a:solidFill>
                  <a:schemeClr val="accent3">
                    <a:lumMod val="50000"/>
                  </a:schemeClr>
                </a:solidFill>
              </a:rPr>
              <a:t>mesangium</a:t>
            </a:r>
            <a:r>
              <a:rPr lang="en-US" sz="2400" b="1" dirty="0">
                <a:solidFill>
                  <a:schemeClr val="accent3">
                    <a:lumMod val="50000"/>
                  </a:schemeClr>
                </a:solidFill>
              </a:rPr>
              <a:t>, so that there is a basal lamina </a:t>
            </a:r>
            <a:r>
              <a:rPr lang="en-US" sz="2400" b="1" dirty="0">
                <a:solidFill>
                  <a:schemeClr val="accent6">
                    <a:lumMod val="50000"/>
                  </a:schemeClr>
                </a:solidFill>
              </a:rPr>
              <a:t>between the endothelial cells and the </a:t>
            </a:r>
            <a:r>
              <a:rPr lang="en-US" sz="2400" b="1" dirty="0" err="1">
                <a:solidFill>
                  <a:schemeClr val="accent6">
                    <a:lumMod val="50000"/>
                  </a:schemeClr>
                </a:solidFill>
              </a:rPr>
              <a:t>mesangium</a:t>
            </a:r>
            <a:r>
              <a:rPr lang="en-US" sz="2400" b="1" dirty="0">
                <a:solidFill>
                  <a:schemeClr val="accent3">
                    <a:lumMod val="50000"/>
                  </a:schemeClr>
                </a:solidFill>
              </a:rPr>
              <a:t>, and </a:t>
            </a:r>
            <a:r>
              <a:rPr lang="en-US" sz="2400" b="1" dirty="0">
                <a:solidFill>
                  <a:srgbClr val="7030A0"/>
                </a:solidFill>
              </a:rPr>
              <a:t>between the </a:t>
            </a:r>
            <a:r>
              <a:rPr lang="en-US" sz="2400" b="1" dirty="0" err="1">
                <a:solidFill>
                  <a:srgbClr val="7030A0"/>
                </a:solidFill>
              </a:rPr>
              <a:t>podocytes</a:t>
            </a:r>
            <a:r>
              <a:rPr lang="en-US" sz="2400" b="1" dirty="0">
                <a:solidFill>
                  <a:srgbClr val="7030A0"/>
                </a:solidFill>
              </a:rPr>
              <a:t> and </a:t>
            </a:r>
            <a:r>
              <a:rPr lang="en-US" sz="2400" b="1" dirty="0" err="1">
                <a:solidFill>
                  <a:srgbClr val="7030A0"/>
                </a:solidFill>
              </a:rPr>
              <a:t>mesangium</a:t>
            </a:r>
            <a:endParaRPr lang="en-US" sz="2400" b="1" dirty="0">
              <a:solidFill>
                <a:srgbClr val="7030A0"/>
              </a:solidFill>
            </a:endParaRPr>
          </a:p>
          <a:p>
            <a:r>
              <a:rPr lang="en-US" sz="2400" b="1" dirty="0">
                <a:solidFill>
                  <a:schemeClr val="accent3">
                    <a:lumMod val="50000"/>
                  </a:schemeClr>
                </a:solidFill>
              </a:rPr>
              <a:t>(advance to see arrows)</a:t>
            </a:r>
            <a:endParaRPr lang="en-US" b="1" dirty="0">
              <a:solidFill>
                <a:srgbClr val="4F81BD"/>
              </a:solidFill>
            </a:endParaRPr>
          </a:p>
        </p:txBody>
      </p:sp>
      <p:grpSp>
        <p:nvGrpSpPr>
          <p:cNvPr id="18" name="Group 17"/>
          <p:cNvGrpSpPr/>
          <p:nvPr/>
        </p:nvGrpSpPr>
        <p:grpSpPr>
          <a:xfrm>
            <a:off x="1412111" y="1759352"/>
            <a:ext cx="3982657" cy="3171463"/>
            <a:chOff x="1412111" y="1759352"/>
            <a:chExt cx="3982657" cy="3171463"/>
          </a:xfrm>
        </p:grpSpPr>
        <p:cxnSp>
          <p:nvCxnSpPr>
            <p:cNvPr id="15" name="Straight Arrow Connector 14"/>
            <p:cNvCxnSpPr/>
            <p:nvPr/>
          </p:nvCxnSpPr>
          <p:spPr>
            <a:xfrm>
              <a:off x="1412111" y="1759352"/>
              <a:ext cx="2295019" cy="315554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236334" y="2150962"/>
              <a:ext cx="323128" cy="2779853"/>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560425" y="2523281"/>
              <a:ext cx="834343" cy="230336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95554" y="1817225"/>
              <a:ext cx="428746" cy="295289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187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1030" name="Picture 6" descr="http://www.accessmedicine.com/loadBinary.aspx?name=mesc12&amp;filename=%09mesc12_c019f00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090" y="1918745"/>
            <a:ext cx="6145910" cy="48502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ccessmedicine.com/loadBinary.aspx?name=mesc12&amp;filename=%09mesc12_c019f007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611879"/>
            <a:ext cx="2438400" cy="17983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200" y="4495800"/>
            <a:ext cx="1219200" cy="640079"/>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 y="5456872"/>
            <a:ext cx="2667002" cy="1200329"/>
          </a:xfrm>
          <a:prstGeom prst="rect">
            <a:avLst/>
          </a:prstGeom>
          <a:noFill/>
        </p:spPr>
        <p:txBody>
          <a:bodyPr wrap="square" rtlCol="0">
            <a:spAutoFit/>
          </a:bodyPr>
          <a:lstStyle/>
          <a:p>
            <a:r>
              <a:rPr lang="en-US" b="1" dirty="0">
                <a:solidFill>
                  <a:srgbClr val="002060"/>
                </a:solidFill>
                <a:latin typeface="Tempus Sans ITC" pitchFamily="82" charset="0"/>
              </a:rPr>
              <a:t>Blue box is meant for approximate perspective, and doesn’t reflect exact orientation of capillaries.</a:t>
            </a:r>
          </a:p>
        </p:txBody>
      </p:sp>
      <p:sp>
        <p:nvSpPr>
          <p:cNvPr id="12" name="TextBox 11"/>
          <p:cNvSpPr txBox="1"/>
          <p:nvPr/>
        </p:nvSpPr>
        <p:spPr>
          <a:xfrm>
            <a:off x="34724" y="557296"/>
            <a:ext cx="8956876" cy="2646878"/>
          </a:xfrm>
          <a:prstGeom prst="rect">
            <a:avLst/>
          </a:prstGeom>
          <a:noFill/>
        </p:spPr>
        <p:txBody>
          <a:bodyPr wrap="square" rtlCol="0">
            <a:spAutoFit/>
          </a:bodyPr>
          <a:lstStyle/>
          <a:p>
            <a:r>
              <a:rPr lang="en-US" sz="2000" b="1" dirty="0">
                <a:solidFill>
                  <a:schemeClr val="accent3">
                    <a:lumMod val="50000"/>
                  </a:schemeClr>
                </a:solidFill>
              </a:rPr>
              <a:t>In this micrograph, note </a:t>
            </a:r>
            <a:r>
              <a:rPr lang="en-US" sz="2000" b="1" dirty="0">
                <a:solidFill>
                  <a:srgbClr val="C00000"/>
                </a:solidFill>
              </a:rPr>
              <a:t>the fused basal lamina </a:t>
            </a:r>
            <a:r>
              <a:rPr lang="en-US" sz="2000" b="1" dirty="0">
                <a:solidFill>
                  <a:srgbClr val="0070C0"/>
                </a:solidFill>
              </a:rPr>
              <a:t>splits</a:t>
            </a:r>
            <a:r>
              <a:rPr lang="en-US" sz="2000" b="1" dirty="0">
                <a:solidFill>
                  <a:schemeClr val="accent3">
                    <a:lumMod val="50000"/>
                  </a:schemeClr>
                </a:solidFill>
              </a:rPr>
              <a:t> on either side of </a:t>
            </a:r>
            <a:r>
              <a:rPr lang="en-US" sz="2000" b="1" dirty="0" err="1">
                <a:solidFill>
                  <a:schemeClr val="accent3">
                    <a:lumMod val="50000"/>
                  </a:schemeClr>
                </a:solidFill>
              </a:rPr>
              <a:t>mesangium</a:t>
            </a:r>
            <a:r>
              <a:rPr lang="en-US" sz="2000" b="1" dirty="0">
                <a:solidFill>
                  <a:schemeClr val="accent3">
                    <a:lumMod val="50000"/>
                  </a:schemeClr>
                </a:solidFill>
              </a:rPr>
              <a:t> (</a:t>
            </a:r>
            <a:r>
              <a:rPr lang="en-US" sz="2000" b="1" dirty="0">
                <a:solidFill>
                  <a:srgbClr val="7030A0"/>
                </a:solidFill>
              </a:rPr>
              <a:t>purple</a:t>
            </a:r>
            <a:r>
              <a:rPr lang="en-US" sz="2000" b="1" dirty="0">
                <a:solidFill>
                  <a:schemeClr val="accent3">
                    <a:lumMod val="50000"/>
                  </a:schemeClr>
                </a:solidFill>
              </a:rPr>
              <a:t> and </a:t>
            </a:r>
            <a:r>
              <a:rPr lang="en-US" sz="2000" b="1" dirty="0">
                <a:solidFill>
                  <a:schemeClr val="accent6">
                    <a:lumMod val="50000"/>
                  </a:schemeClr>
                </a:solidFill>
              </a:rPr>
              <a:t>orange</a:t>
            </a:r>
            <a:r>
              <a:rPr lang="en-US" sz="2000" b="1" dirty="0">
                <a:solidFill>
                  <a:schemeClr val="accent3">
                    <a:lumMod val="50000"/>
                  </a:schemeClr>
                </a:solidFill>
              </a:rPr>
              <a:t> arrows indicate basal lamina that has split):</a:t>
            </a:r>
          </a:p>
          <a:p>
            <a:pPr marL="112713" indent="-112713">
              <a:buFont typeface="Arial" pitchFamily="34" charset="0"/>
              <a:buChar char="•"/>
            </a:pPr>
            <a:r>
              <a:rPr lang="en-US" b="1" dirty="0">
                <a:solidFill>
                  <a:srgbClr val="4F81BD"/>
                </a:solidFill>
              </a:rPr>
              <a:t>BM = basement membrane, actually basal lamina or lamina </a:t>
            </a:r>
            <a:r>
              <a:rPr lang="en-US" b="1" dirty="0" err="1">
                <a:solidFill>
                  <a:srgbClr val="4F81BD"/>
                </a:solidFill>
              </a:rPr>
              <a:t>densa</a:t>
            </a:r>
            <a:endParaRPr lang="en-US" b="1" dirty="0">
              <a:solidFill>
                <a:srgbClr val="4F81BD"/>
              </a:solidFill>
            </a:endParaRPr>
          </a:p>
          <a:p>
            <a:pPr marL="112713" indent="-112713">
              <a:buFont typeface="Arial" pitchFamily="34" charset="0"/>
              <a:buChar char="•"/>
            </a:pPr>
            <a:r>
              <a:rPr lang="en-US" b="1" dirty="0">
                <a:solidFill>
                  <a:srgbClr val="4F81BD"/>
                </a:solidFill>
              </a:rPr>
              <a:t>MC = </a:t>
            </a:r>
            <a:r>
              <a:rPr lang="en-US" b="1" dirty="0" err="1">
                <a:solidFill>
                  <a:srgbClr val="4F81BD"/>
                </a:solidFill>
              </a:rPr>
              <a:t>mesangial</a:t>
            </a:r>
            <a:r>
              <a:rPr lang="en-US" b="1" dirty="0">
                <a:solidFill>
                  <a:srgbClr val="4F81BD"/>
                </a:solidFill>
              </a:rPr>
              <a:t> cell; MM = </a:t>
            </a:r>
            <a:r>
              <a:rPr lang="en-US" b="1" dirty="0" err="1">
                <a:solidFill>
                  <a:srgbClr val="4F81BD"/>
                </a:solidFill>
              </a:rPr>
              <a:t>mesangial</a:t>
            </a:r>
            <a:r>
              <a:rPr lang="en-US" b="1" dirty="0">
                <a:solidFill>
                  <a:srgbClr val="4F81BD"/>
                </a:solidFill>
              </a:rPr>
              <a:t> matrix</a:t>
            </a:r>
          </a:p>
          <a:p>
            <a:pPr marL="112713" indent="-112713">
              <a:buFont typeface="Arial" pitchFamily="34" charset="0"/>
              <a:buChar char="•"/>
            </a:pPr>
            <a:r>
              <a:rPr lang="en-US" b="1" dirty="0">
                <a:solidFill>
                  <a:srgbClr val="4F81BD"/>
                </a:solidFill>
              </a:rPr>
              <a:t>P = </a:t>
            </a:r>
            <a:r>
              <a:rPr lang="en-US" b="1" dirty="0" err="1">
                <a:solidFill>
                  <a:srgbClr val="4F81BD"/>
                </a:solidFill>
              </a:rPr>
              <a:t>podocyte</a:t>
            </a:r>
            <a:r>
              <a:rPr lang="en-US" b="1" dirty="0">
                <a:solidFill>
                  <a:srgbClr val="4F81BD"/>
                </a:solidFill>
              </a:rPr>
              <a:t>; PD = pedicels</a:t>
            </a:r>
          </a:p>
          <a:p>
            <a:pPr marL="112713" indent="-112713">
              <a:buFont typeface="Arial" pitchFamily="34" charset="0"/>
              <a:buChar char="•"/>
            </a:pPr>
            <a:r>
              <a:rPr lang="en-US" b="1" dirty="0">
                <a:solidFill>
                  <a:srgbClr val="4F81BD"/>
                </a:solidFill>
              </a:rPr>
              <a:t>E = erythrocyte</a:t>
            </a:r>
          </a:p>
          <a:p>
            <a:pPr marL="112713" indent="-112713">
              <a:buFont typeface="Arial" pitchFamily="34" charset="0"/>
              <a:buChar char="•"/>
            </a:pPr>
            <a:r>
              <a:rPr lang="en-US" b="1" dirty="0">
                <a:solidFill>
                  <a:srgbClr val="4F81BD"/>
                </a:solidFill>
              </a:rPr>
              <a:t>L = lymphocyte</a:t>
            </a:r>
          </a:p>
          <a:p>
            <a:pPr marL="112713" indent="-112713">
              <a:buFont typeface="Arial" pitchFamily="34" charset="0"/>
              <a:buChar char="•"/>
            </a:pPr>
            <a:r>
              <a:rPr lang="en-US" b="1" dirty="0">
                <a:solidFill>
                  <a:srgbClr val="4F81BD"/>
                </a:solidFill>
              </a:rPr>
              <a:t>EC = endothelial cell</a:t>
            </a:r>
          </a:p>
          <a:p>
            <a:pPr marL="112713" indent="-112713">
              <a:buFont typeface="Arial" pitchFamily="34" charset="0"/>
              <a:buChar char="•"/>
            </a:pPr>
            <a:r>
              <a:rPr lang="en-US" b="1" dirty="0">
                <a:solidFill>
                  <a:srgbClr val="4F81BD"/>
                </a:solidFill>
              </a:rPr>
              <a:t>US = urinary (capsular) space</a:t>
            </a:r>
          </a:p>
        </p:txBody>
      </p:sp>
      <p:grpSp>
        <p:nvGrpSpPr>
          <p:cNvPr id="25" name="Group 24"/>
          <p:cNvGrpSpPr/>
          <p:nvPr/>
        </p:nvGrpSpPr>
        <p:grpSpPr>
          <a:xfrm>
            <a:off x="4213185" y="934655"/>
            <a:ext cx="2665678" cy="4161587"/>
            <a:chOff x="4213185" y="934655"/>
            <a:chExt cx="2665678" cy="4161587"/>
          </a:xfrm>
        </p:grpSpPr>
        <p:cxnSp>
          <p:nvCxnSpPr>
            <p:cNvPr id="15" name="Straight Arrow Connector 14"/>
            <p:cNvCxnSpPr/>
            <p:nvPr/>
          </p:nvCxnSpPr>
          <p:spPr>
            <a:xfrm>
              <a:off x="4213185" y="934655"/>
              <a:ext cx="1341795" cy="132848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86400" y="934655"/>
              <a:ext cx="621030" cy="260102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461693" y="3429000"/>
              <a:ext cx="417170" cy="39836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13185" y="4986548"/>
              <a:ext cx="990119" cy="109694"/>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26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Macula </a:t>
            </a:r>
            <a:r>
              <a:rPr lang="en-US" sz="32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densa</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4" name="TextBox 3"/>
          <p:cNvSpPr txBox="1"/>
          <p:nvPr/>
        </p:nvSpPr>
        <p:spPr>
          <a:xfrm>
            <a:off x="0" y="533400"/>
            <a:ext cx="9144000" cy="2154436"/>
          </a:xfrm>
          <a:prstGeom prst="rect">
            <a:avLst/>
          </a:prstGeom>
          <a:noFill/>
        </p:spPr>
        <p:txBody>
          <a:bodyPr wrap="square" rtlCol="0">
            <a:spAutoFit/>
          </a:bodyPr>
          <a:lstStyle/>
          <a:p>
            <a:r>
              <a:rPr lang="en-US" b="1" dirty="0">
                <a:solidFill>
                  <a:schemeClr val="accent3">
                    <a:lumMod val="50000"/>
                  </a:schemeClr>
                </a:solidFill>
              </a:rPr>
              <a:t>The distal convoluted tubule of the nephron loops toward the corpuscle and lies adjacent to the afferent arteriole at the vascular pole of the corpuscle.</a:t>
            </a:r>
          </a:p>
          <a:p>
            <a:endParaRPr lang="en-US" sz="800" b="1" dirty="0">
              <a:solidFill>
                <a:schemeClr val="accent3">
                  <a:lumMod val="50000"/>
                </a:schemeClr>
              </a:solidFill>
            </a:endParaRPr>
          </a:p>
          <a:p>
            <a:r>
              <a:rPr lang="en-US" b="1" dirty="0">
                <a:solidFill>
                  <a:schemeClr val="accent3">
                    <a:lumMod val="50000"/>
                  </a:schemeClr>
                </a:solidFill>
              </a:rPr>
              <a:t>Cells of the distal convoluted tubule adjacent to the afferent arteriole are the </a:t>
            </a:r>
            <a:r>
              <a:rPr lang="en-US" b="1" dirty="0">
                <a:solidFill>
                  <a:schemeClr val="accent6">
                    <a:lumMod val="50000"/>
                  </a:schemeClr>
                </a:solidFill>
              </a:rPr>
              <a:t>macula </a:t>
            </a:r>
            <a:r>
              <a:rPr lang="en-US" b="1" dirty="0" err="1">
                <a:solidFill>
                  <a:schemeClr val="accent6">
                    <a:lumMod val="50000"/>
                  </a:schemeClr>
                </a:solidFill>
              </a:rPr>
              <a:t>densa</a:t>
            </a:r>
            <a:r>
              <a:rPr lang="en-US" b="1" dirty="0">
                <a:solidFill>
                  <a:schemeClr val="accent3">
                    <a:lumMod val="50000"/>
                  </a:schemeClr>
                </a:solidFill>
              </a:rPr>
              <a:t>.</a:t>
            </a:r>
          </a:p>
          <a:p>
            <a:r>
              <a:rPr lang="en-US" b="1" dirty="0">
                <a:solidFill>
                  <a:schemeClr val="accent3">
                    <a:lumMod val="50000"/>
                  </a:schemeClr>
                </a:solidFill>
              </a:rPr>
              <a:t>Cells of the afferent arteriole adjacent to the distal convoluted tubule are the </a:t>
            </a:r>
            <a:r>
              <a:rPr lang="en-US" b="1" dirty="0" err="1">
                <a:solidFill>
                  <a:schemeClr val="accent6">
                    <a:lumMod val="50000"/>
                  </a:schemeClr>
                </a:solidFill>
              </a:rPr>
              <a:t>juxtaglomerular</a:t>
            </a:r>
            <a:r>
              <a:rPr lang="en-US" b="1" dirty="0">
                <a:solidFill>
                  <a:schemeClr val="accent6">
                    <a:lumMod val="50000"/>
                  </a:schemeClr>
                </a:solidFill>
              </a:rPr>
              <a:t> cells</a:t>
            </a:r>
            <a:r>
              <a:rPr lang="en-US" b="1" dirty="0">
                <a:solidFill>
                  <a:schemeClr val="accent3">
                    <a:lumMod val="50000"/>
                  </a:schemeClr>
                </a:solidFill>
              </a:rPr>
              <a:t>.</a:t>
            </a:r>
          </a:p>
          <a:p>
            <a:r>
              <a:rPr lang="en-US" b="1" dirty="0">
                <a:solidFill>
                  <a:schemeClr val="accent3">
                    <a:lumMod val="50000"/>
                  </a:schemeClr>
                </a:solidFill>
              </a:rPr>
              <a:t>Together, these form the </a:t>
            </a:r>
            <a:r>
              <a:rPr lang="en-US" b="1" dirty="0" err="1">
                <a:solidFill>
                  <a:schemeClr val="accent6">
                    <a:lumMod val="50000"/>
                  </a:schemeClr>
                </a:solidFill>
              </a:rPr>
              <a:t>juxtaglomerular</a:t>
            </a:r>
            <a:r>
              <a:rPr lang="en-US" b="1" dirty="0">
                <a:solidFill>
                  <a:schemeClr val="accent6">
                    <a:lumMod val="50000"/>
                  </a:schemeClr>
                </a:solidFill>
              </a:rPr>
              <a:t> apparatus</a:t>
            </a:r>
            <a:r>
              <a:rPr lang="en-US" b="1" dirty="0">
                <a:solidFill>
                  <a:schemeClr val="accent3">
                    <a:lumMod val="50000"/>
                  </a:schemeClr>
                </a:solidFill>
              </a:rPr>
              <a:t>, which is involved in regulating blood volume by releasing </a:t>
            </a:r>
            <a:r>
              <a:rPr lang="en-US" b="1" dirty="0" err="1">
                <a:solidFill>
                  <a:schemeClr val="accent3">
                    <a:lumMod val="50000"/>
                  </a:schemeClr>
                </a:solidFill>
              </a:rPr>
              <a:t>renin</a:t>
            </a:r>
            <a:r>
              <a:rPr lang="en-US" b="1" dirty="0">
                <a:solidFill>
                  <a:schemeClr val="accent3">
                    <a:lumMod val="50000"/>
                  </a:schemeClr>
                </a:solidFill>
              </a:rPr>
              <a:t>.    </a:t>
            </a:r>
          </a:p>
        </p:txBody>
      </p:sp>
      <p:pic>
        <p:nvPicPr>
          <p:cNvPr id="7" name="Picture 1" descr="Slide8.JPG"/>
          <p:cNvPicPr>
            <a:picLocks noChangeAspect="1"/>
          </p:cNvPicPr>
          <p:nvPr/>
        </p:nvPicPr>
        <p:blipFill>
          <a:blip r:embed="rId2" cstate="print"/>
          <a:srcRect t="20896" r="38303"/>
          <a:stretch>
            <a:fillRect/>
          </a:stretch>
        </p:blipFill>
        <p:spPr bwMode="auto">
          <a:xfrm>
            <a:off x="2743200" y="2438400"/>
            <a:ext cx="5420264" cy="4419600"/>
          </a:xfrm>
          <a:prstGeom prst="rect">
            <a:avLst/>
          </a:prstGeom>
          <a:noFill/>
          <a:ln w="9525">
            <a:noFill/>
            <a:miter lim="800000"/>
            <a:headEnd/>
            <a:tailEnd/>
          </a:ln>
        </p:spPr>
      </p:pic>
    </p:spTree>
    <p:extLst>
      <p:ext uri="{BB962C8B-B14F-4D97-AF65-F5344CB8AC3E}">
        <p14:creationId xmlns:p14="http://schemas.microsoft.com/office/powerpoint/2010/main" val="352132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Macula </a:t>
            </a:r>
            <a:r>
              <a:rPr lang="en-US" sz="32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densa</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2050" name="Picture 2" descr="\\aitl-web1\com\LabManuals\MA\VLM\Lab17\SLa116aMP.jpg"/>
          <p:cNvPicPr>
            <a:picLocks noChangeAspect="1" noChangeArrowheads="1"/>
          </p:cNvPicPr>
          <p:nvPr/>
        </p:nvPicPr>
        <p:blipFill rotWithShape="1">
          <a:blip r:embed="rId2">
            <a:extLst>
              <a:ext uri="{28A0092B-C50C-407E-A947-70E740481C1C}">
                <a14:useLocalDpi xmlns:a14="http://schemas.microsoft.com/office/drawing/2010/main" val="0"/>
              </a:ext>
            </a:extLst>
          </a:blip>
          <a:srcRect l="24046" t="12192" r="7103" b="16442"/>
          <a:stretch/>
        </p:blipFill>
        <p:spPr bwMode="auto">
          <a:xfrm>
            <a:off x="76200" y="2057400"/>
            <a:ext cx="4062769" cy="31583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33400"/>
            <a:ext cx="9144000" cy="1200329"/>
          </a:xfrm>
          <a:prstGeom prst="rect">
            <a:avLst/>
          </a:prstGeom>
          <a:noFill/>
        </p:spPr>
        <p:txBody>
          <a:bodyPr wrap="square" rtlCol="0">
            <a:spAutoFit/>
          </a:bodyPr>
          <a:lstStyle/>
          <a:p>
            <a:r>
              <a:rPr lang="en-US" b="1" dirty="0">
                <a:solidFill>
                  <a:schemeClr val="accent3">
                    <a:lumMod val="50000"/>
                  </a:schemeClr>
                </a:solidFill>
              </a:rPr>
              <a:t>Light micrograph showing macula </a:t>
            </a:r>
            <a:r>
              <a:rPr lang="en-US" b="1" dirty="0" err="1">
                <a:solidFill>
                  <a:schemeClr val="accent3">
                    <a:lumMod val="50000"/>
                  </a:schemeClr>
                </a:solidFill>
              </a:rPr>
              <a:t>densa</a:t>
            </a:r>
            <a:r>
              <a:rPr lang="en-US" b="1" dirty="0">
                <a:solidFill>
                  <a:schemeClr val="accent3">
                    <a:lumMod val="50000"/>
                  </a:schemeClr>
                </a:solidFill>
              </a:rPr>
              <a:t> cells (outlined in blue) of a distal convoluted tubule.  The original image without the outline is to the right.  What you are looking for is a distal convoluted tubule that is adjacent to the vascular pole of the corpuscle, and the macula </a:t>
            </a:r>
            <a:r>
              <a:rPr lang="en-US" b="1" dirty="0" err="1">
                <a:solidFill>
                  <a:schemeClr val="accent3">
                    <a:lumMod val="50000"/>
                  </a:schemeClr>
                </a:solidFill>
              </a:rPr>
              <a:t>densa</a:t>
            </a:r>
            <a:r>
              <a:rPr lang="en-US" b="1" dirty="0">
                <a:solidFill>
                  <a:schemeClr val="accent3">
                    <a:lumMod val="50000"/>
                  </a:schemeClr>
                </a:solidFill>
              </a:rPr>
              <a:t> cell nuclei “line up” adjacent to the corpuscle.  </a:t>
            </a:r>
          </a:p>
        </p:txBody>
      </p:sp>
      <p:pic>
        <p:nvPicPr>
          <p:cNvPr id="5122" name="Picture 2" descr="\\aitl-web1\com\LabManuals\MA\VLM\Lab17\SL116aMP.jpg"/>
          <p:cNvPicPr>
            <a:picLocks noChangeAspect="1" noChangeArrowheads="1"/>
          </p:cNvPicPr>
          <p:nvPr/>
        </p:nvPicPr>
        <p:blipFill rotWithShape="1">
          <a:blip r:embed="rId3">
            <a:extLst>
              <a:ext uri="{28A0092B-C50C-407E-A947-70E740481C1C}">
                <a14:useLocalDpi xmlns:a14="http://schemas.microsoft.com/office/drawing/2010/main" val="0"/>
              </a:ext>
            </a:extLst>
          </a:blip>
          <a:srcRect l="24046" t="10813" r="7103" b="23660"/>
          <a:stretch/>
        </p:blipFill>
        <p:spPr bwMode="auto">
          <a:xfrm>
            <a:off x="4419600" y="1957193"/>
            <a:ext cx="4572000" cy="326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3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Macula </a:t>
            </a:r>
            <a:r>
              <a:rPr lang="en-US" sz="32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densa</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43400"/>
            <a:ext cx="6251707" cy="5366372"/>
          </a:xfrm>
          <a:prstGeom prst="rect">
            <a:avLst/>
          </a:prstGeom>
        </p:spPr>
      </p:pic>
      <p:sp>
        <p:nvSpPr>
          <p:cNvPr id="8" name="TextBox 7"/>
          <p:cNvSpPr txBox="1"/>
          <p:nvPr/>
        </p:nvSpPr>
        <p:spPr>
          <a:xfrm>
            <a:off x="0" y="533400"/>
            <a:ext cx="9144000" cy="923330"/>
          </a:xfrm>
          <a:prstGeom prst="rect">
            <a:avLst/>
          </a:prstGeom>
          <a:noFill/>
        </p:spPr>
        <p:txBody>
          <a:bodyPr wrap="square" rtlCol="0">
            <a:spAutoFit/>
          </a:bodyPr>
          <a:lstStyle/>
          <a:p>
            <a:r>
              <a:rPr lang="en-US" b="1" dirty="0">
                <a:solidFill>
                  <a:schemeClr val="accent3">
                    <a:lumMod val="50000"/>
                  </a:schemeClr>
                </a:solidFill>
              </a:rPr>
              <a:t>Light micrograph showing macula </a:t>
            </a:r>
            <a:r>
              <a:rPr lang="en-US" b="1" dirty="0" err="1">
                <a:solidFill>
                  <a:schemeClr val="accent3">
                    <a:lumMod val="50000"/>
                  </a:schemeClr>
                </a:solidFill>
              </a:rPr>
              <a:t>densa</a:t>
            </a:r>
            <a:r>
              <a:rPr lang="en-US" b="1" dirty="0">
                <a:solidFill>
                  <a:schemeClr val="accent3">
                    <a:lumMod val="50000"/>
                  </a:schemeClr>
                </a:solidFill>
              </a:rPr>
              <a:t> cells (yellow arrows) of a distal convoluted tubule.  The smaller nuclei just to the left of the macula </a:t>
            </a:r>
            <a:r>
              <a:rPr lang="en-US" b="1" dirty="0" err="1">
                <a:solidFill>
                  <a:schemeClr val="accent3">
                    <a:lumMod val="50000"/>
                  </a:schemeClr>
                </a:solidFill>
              </a:rPr>
              <a:t>densa</a:t>
            </a:r>
            <a:r>
              <a:rPr lang="en-US" b="1" dirty="0">
                <a:solidFill>
                  <a:schemeClr val="accent3">
                    <a:lumMod val="50000"/>
                  </a:schemeClr>
                </a:solidFill>
              </a:rPr>
              <a:t> are likely to be either </a:t>
            </a:r>
            <a:r>
              <a:rPr lang="en-US" b="1" dirty="0" err="1">
                <a:solidFill>
                  <a:schemeClr val="accent3">
                    <a:lumMod val="50000"/>
                  </a:schemeClr>
                </a:solidFill>
              </a:rPr>
              <a:t>mesangial</a:t>
            </a:r>
            <a:r>
              <a:rPr lang="en-US" b="1" dirty="0">
                <a:solidFill>
                  <a:schemeClr val="accent3">
                    <a:lumMod val="50000"/>
                  </a:schemeClr>
                </a:solidFill>
              </a:rPr>
              <a:t> cells (</a:t>
            </a:r>
            <a:r>
              <a:rPr lang="en-US" b="1" dirty="0" err="1">
                <a:solidFill>
                  <a:schemeClr val="accent3">
                    <a:lumMod val="50000"/>
                  </a:schemeClr>
                </a:solidFill>
              </a:rPr>
              <a:t>lacis</a:t>
            </a:r>
            <a:r>
              <a:rPr lang="en-US" b="1" dirty="0">
                <a:solidFill>
                  <a:schemeClr val="accent3">
                    <a:lumMod val="50000"/>
                  </a:schemeClr>
                </a:solidFill>
              </a:rPr>
              <a:t> cells) or juxtaglomerular cells, but you won’t have to specifically identify these.</a:t>
            </a:r>
          </a:p>
        </p:txBody>
      </p:sp>
      <p:cxnSp>
        <p:nvCxnSpPr>
          <p:cNvPr id="9" name="Straight Arrow Connector 8"/>
          <p:cNvCxnSpPr/>
          <p:nvPr/>
        </p:nvCxnSpPr>
        <p:spPr>
          <a:xfrm flipH="1" flipV="1">
            <a:off x="4186177" y="4313499"/>
            <a:ext cx="7620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245981" y="4095508"/>
            <a:ext cx="7620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305782" y="3993266"/>
            <a:ext cx="7620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340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5867400"/>
            <a:ext cx="4495800" cy="830997"/>
          </a:xfrm>
          <a:prstGeom prst="rect">
            <a:avLst/>
          </a:prstGeom>
          <a:noFill/>
        </p:spPr>
        <p:txBody>
          <a:bodyPr wrap="square" rtlCol="0">
            <a:spAutoFit/>
          </a:bodyPr>
          <a:lstStyle/>
          <a:p>
            <a:r>
              <a:rPr lang="en-US" dirty="0"/>
              <a:t>Link to </a:t>
            </a:r>
            <a:r>
              <a:rPr lang="en-US" u="sng" dirty="0">
                <a:hlinkClick r:id="rId2"/>
              </a:rPr>
              <a:t>SL 116</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macula </a:t>
            </a:r>
            <a:r>
              <a:rPr lang="en-US" sz="1200" b="1" dirty="0" err="1">
                <a:solidFill>
                  <a:srgbClr val="002060"/>
                </a:solidFill>
                <a:latin typeface="Georgia" pitchFamily="18" charset="0"/>
                <a:ea typeface="Times"/>
                <a:cs typeface="Arial" pitchFamily="34" charset="0"/>
              </a:rPr>
              <a:t>densa</a:t>
            </a:r>
            <a:endParaRPr lang="en-US" dirty="0"/>
          </a:p>
        </p:txBody>
      </p:sp>
      <p:sp>
        <p:nvSpPr>
          <p:cNvPr id="5" name="TextBox 4"/>
          <p:cNvSpPr txBox="1"/>
          <p:nvPr/>
        </p:nvSpPr>
        <p:spPr>
          <a:xfrm>
            <a:off x="2667000" y="2175164"/>
            <a:ext cx="3835235" cy="369332"/>
          </a:xfrm>
          <a:prstGeom prst="rect">
            <a:avLst/>
          </a:prstGeom>
          <a:noFill/>
        </p:spPr>
        <p:txBody>
          <a:bodyPr wrap="square" rtlCol="0">
            <a:spAutoFit/>
          </a:bodyPr>
          <a:lstStyle/>
          <a:p>
            <a:r>
              <a:rPr lang="en-US" dirty="0">
                <a:hlinkClick r:id="rId3"/>
              </a:rPr>
              <a:t>Video showing macula </a:t>
            </a:r>
            <a:r>
              <a:rPr lang="en-US" dirty="0" err="1">
                <a:hlinkClick r:id="rId3"/>
              </a:rPr>
              <a:t>densa</a:t>
            </a:r>
            <a:r>
              <a:rPr lang="en-US" dirty="0">
                <a:hlinkClick r:id="rId3"/>
              </a:rPr>
              <a:t> - SL116</a:t>
            </a:r>
            <a:endParaRPr lang="en-US" dirty="0"/>
          </a:p>
        </p:txBody>
      </p:sp>
      <p:sp>
        <p:nvSpPr>
          <p:cNvPr id="7" name="Rectangle 6"/>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Macula </a:t>
            </a:r>
            <a:r>
              <a:rPr lang="en-US" sz="32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densa</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35794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6412"/>
            <a:ext cx="9144000" cy="69711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n-US" b="1" dirty="0">
                <a:solidFill>
                  <a:srgbClr val="002060"/>
                </a:solidFill>
                <a:latin typeface="Helvetica"/>
                <a:cs typeface="Times New Roman" pitchFamily="18" charset="0"/>
              </a:rPr>
              <a:t>The next set of slides is a final quiz for this module.  You should review the structures covered in this module, and try to visualize each of these in light and electron micrographs.</a:t>
            </a:r>
            <a:endParaRPr lang="en-US" sz="900" b="1" dirty="0">
              <a:solidFill>
                <a:srgbClr val="002060"/>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800" b="1" i="0" u="none" strike="sngStrike" cap="none" normalizeH="0" baseline="0" dirty="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describe the gross anatomical features of the kidneys </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Cortex</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Medulla, including renal pyramid,</a:t>
            </a:r>
            <a:r>
              <a:rPr kumimoji="0" lang="en-US" sz="1200" b="1" i="0" u="none" strike="noStrike" cap="none" normalizeH="0" dirty="0">
                <a:ln>
                  <a:noFill/>
                </a:ln>
                <a:solidFill>
                  <a:srgbClr val="C49500"/>
                </a:solidFill>
                <a:effectLst/>
                <a:latin typeface="Georgia" pitchFamily="18" charset="0"/>
                <a:ea typeface="Times"/>
                <a:cs typeface="Arial" pitchFamily="34" charset="0"/>
              </a:rPr>
              <a:t> renal papilla, renal columns</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cs typeface="Arial" pitchFamily="34" charset="0"/>
              </a:rPr>
              <a:t>Hilus, sinus, renal pelvis, and major and minor calyces</a:t>
            </a:r>
            <a:endParaRPr kumimoji="0" lang="en-US" sz="1200" b="1" i="0" u="none" strike="noStrike" cap="none" normalizeH="0" baseline="0" dirty="0">
              <a:ln>
                <a:noFill/>
              </a:ln>
              <a:solidFill>
                <a:srgbClr val="C495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recognize and discriminate between the pars </a:t>
            </a:r>
            <a:r>
              <a:rPr kumimoji="0" lang="en-US" sz="1200" b="1" i="0" u="none" strike="noStrike" cap="none" normalizeH="0" baseline="0" dirty="0" err="1">
                <a:ln>
                  <a:noFill/>
                </a:ln>
                <a:solidFill>
                  <a:srgbClr val="C49500"/>
                </a:solidFill>
                <a:effectLst/>
                <a:latin typeface="Georgia" pitchFamily="18" charset="0"/>
                <a:ea typeface="Times"/>
                <a:cs typeface="Arial" pitchFamily="34" charset="0"/>
              </a:rPr>
              <a:t>convoluta</a:t>
            </a: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 and the pars radiata.</a:t>
            </a:r>
            <a:endParaRPr kumimoji="0" lang="en-US" sz="1200" b="1" i="0" u="none" strike="noStrike" cap="none" normalizeH="0" baseline="0" dirty="0">
              <a:ln>
                <a:noFill/>
              </a:ln>
              <a:solidFill>
                <a:srgbClr val="C495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diagram blood circulation through the kidneys, and identify the major</a:t>
            </a:r>
            <a:r>
              <a:rPr kumimoji="0" lang="en-US" sz="1200" b="1" i="0" u="none" strike="noStrike" cap="none" normalizeH="0" dirty="0">
                <a:ln>
                  <a:noFill/>
                </a:ln>
                <a:solidFill>
                  <a:srgbClr val="C49500"/>
                </a:solidFill>
                <a:effectLst/>
                <a:latin typeface="Georgia" pitchFamily="18" charset="0"/>
                <a:ea typeface="Times"/>
                <a:cs typeface="Arial" pitchFamily="34" charset="0"/>
              </a:rPr>
              <a:t> renal vessels on a histological section:</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ea typeface="Times"/>
                <a:cs typeface="Arial" pitchFamily="34" charset="0"/>
              </a:rPr>
              <a:t>Renal</a:t>
            </a:r>
            <a:r>
              <a:rPr lang="en-US" sz="1200" b="1" dirty="0">
                <a:solidFill>
                  <a:srgbClr val="C49500"/>
                </a:solidFill>
                <a:latin typeface="Georgia" pitchFamily="18" charset="0"/>
                <a:ea typeface="Times"/>
                <a:cs typeface="Arial" pitchFamily="34" charset="0"/>
              </a:rPr>
              <a:t> artery and vein</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Interlobar</a:t>
            </a:r>
            <a:r>
              <a:rPr kumimoji="0" lang="en-US" sz="1200" b="1" i="0" u="none" strike="noStrike" cap="none" normalizeH="0" dirty="0">
                <a:ln>
                  <a:noFill/>
                </a:ln>
                <a:solidFill>
                  <a:srgbClr val="C49500"/>
                </a:solidFill>
                <a:effectLst/>
                <a:latin typeface="Georgia" pitchFamily="18" charset="0"/>
                <a:ea typeface="Times"/>
                <a:cs typeface="Arial" pitchFamily="34" charset="0"/>
              </a:rPr>
              <a:t> artery and vein</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ea typeface="Times"/>
                <a:cs typeface="Arial" pitchFamily="34" charset="0"/>
              </a:rPr>
              <a:t>Arcuate</a:t>
            </a:r>
            <a:r>
              <a:rPr lang="en-US" sz="1200" b="1" dirty="0">
                <a:solidFill>
                  <a:srgbClr val="C49500"/>
                </a:solidFill>
                <a:latin typeface="Georgia" pitchFamily="18" charset="0"/>
                <a:ea typeface="Times"/>
                <a:cs typeface="Arial" pitchFamily="34" charset="0"/>
              </a:rPr>
              <a:t> artery and vein</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Interlobular artery</a:t>
            </a:r>
            <a:r>
              <a:rPr kumimoji="0" lang="en-US" sz="1200" b="1" i="0" u="none" strike="noStrike" cap="none" normalizeH="0" dirty="0">
                <a:ln>
                  <a:noFill/>
                </a:ln>
                <a:solidFill>
                  <a:srgbClr val="C49500"/>
                </a:solidFill>
                <a:effectLst/>
                <a:latin typeface="Georgia" pitchFamily="18" charset="0"/>
                <a:ea typeface="Times"/>
                <a:cs typeface="Arial" pitchFamily="34" charset="0"/>
              </a:rPr>
              <a:t> and vein</a:t>
            </a:r>
          </a:p>
          <a:p>
            <a:pPr lvl="1" eaLnBrk="0" fontAlgn="base" hangingPunct="0">
              <a:spcBef>
                <a:spcPct val="0"/>
              </a:spcBef>
              <a:spcAft>
                <a:spcPct val="0"/>
              </a:spcAft>
              <a:buFontTx/>
              <a:buChar char="•"/>
              <a:tabLst>
                <a:tab pos="457200" algn="l"/>
              </a:tabLst>
            </a:pPr>
            <a:r>
              <a:rPr lang="en-US" sz="1200" b="1" baseline="0" dirty="0">
                <a:solidFill>
                  <a:srgbClr val="002060"/>
                </a:solidFill>
                <a:latin typeface="Georgia" pitchFamily="18" charset="0"/>
                <a:ea typeface="Times"/>
                <a:cs typeface="Arial" pitchFamily="34" charset="0"/>
              </a:rPr>
              <a:t>Afferent</a:t>
            </a:r>
            <a:r>
              <a:rPr lang="en-US" sz="1200" b="1" dirty="0">
                <a:solidFill>
                  <a:srgbClr val="002060"/>
                </a:solidFill>
                <a:latin typeface="Georgia" pitchFamily="18" charset="0"/>
                <a:ea typeface="Times"/>
                <a:cs typeface="Arial" pitchFamily="34" charset="0"/>
              </a:rPr>
              <a:t> arteriole, glomerulus, efferent arteriole (on a typical section, you cannot distinguish between the afferent and efferent arteriole)</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Peritubular</a:t>
            </a:r>
            <a:r>
              <a:rPr kumimoji="0" lang="en-US" sz="1200" b="1" i="0" u="none" strike="noStrike" cap="none" normalizeH="0" dirty="0">
                <a:ln>
                  <a:noFill/>
                </a:ln>
                <a:solidFill>
                  <a:srgbClr val="C49500"/>
                </a:solidFill>
                <a:effectLst/>
                <a:latin typeface="Georgia" pitchFamily="18" charset="0"/>
                <a:ea typeface="Times"/>
                <a:cs typeface="Arial" pitchFamily="34" charset="0"/>
              </a:rPr>
              <a:t> capillaries and vasa recta</a:t>
            </a: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a:t>
            </a:r>
            <a:endParaRPr kumimoji="0" lang="en-US" sz="1200" b="1" i="0" u="none" strike="noStrike" cap="none" normalizeH="0" baseline="0" dirty="0">
              <a:ln>
                <a:noFill/>
              </a:ln>
              <a:solidFill>
                <a:srgbClr val="C495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distinguish, at both the light and electron microscopic level, </a:t>
            </a:r>
            <a:r>
              <a:rPr lang="en-US" sz="1200" b="1" dirty="0">
                <a:solidFill>
                  <a:srgbClr val="C49500"/>
                </a:solidFill>
                <a:latin typeface="Georgia" pitchFamily="18" charset="0"/>
                <a:ea typeface="Times"/>
                <a:cs typeface="Arial" pitchFamily="34" charset="0"/>
              </a:rPr>
              <a:t>each of the following renal tubular structures:</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proximal convoluted tubule</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thick</a:t>
            </a:r>
            <a:r>
              <a:rPr kumimoji="0" lang="en-US" sz="1200" b="1" i="0" u="none" strike="noStrike" cap="none" normalizeH="0" dirty="0">
                <a:ln>
                  <a:noFill/>
                </a:ln>
                <a:solidFill>
                  <a:srgbClr val="C49500"/>
                </a:solidFill>
                <a:effectLst/>
                <a:latin typeface="Georgia" pitchFamily="18" charset="0"/>
                <a:ea typeface="Times"/>
                <a:cs typeface="Arial" pitchFamily="34" charset="0"/>
              </a:rPr>
              <a:t> descending limb of the loop of Henle</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ea typeface="Times"/>
                <a:cs typeface="Arial" pitchFamily="34" charset="0"/>
              </a:rPr>
              <a:t>thin</a:t>
            </a:r>
            <a:r>
              <a:rPr lang="en-US" sz="1200" b="1" dirty="0">
                <a:solidFill>
                  <a:srgbClr val="C49500"/>
                </a:solidFill>
                <a:latin typeface="Georgia" pitchFamily="18" charset="0"/>
                <a:ea typeface="Times"/>
                <a:cs typeface="Arial" pitchFamily="34" charset="0"/>
              </a:rPr>
              <a:t> limb of the loop of Henle</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thick</a:t>
            </a:r>
            <a:r>
              <a:rPr kumimoji="0" lang="en-US" sz="1200" b="1" i="0" u="none" strike="noStrike" cap="none" normalizeH="0" dirty="0">
                <a:ln>
                  <a:noFill/>
                </a:ln>
                <a:solidFill>
                  <a:srgbClr val="C49500"/>
                </a:solidFill>
                <a:effectLst/>
                <a:latin typeface="Georgia" pitchFamily="18" charset="0"/>
                <a:ea typeface="Times"/>
                <a:cs typeface="Arial" pitchFamily="34" charset="0"/>
              </a:rPr>
              <a:t> ascending limb of the loop of Henle</a:t>
            </a:r>
            <a:endParaRPr kumimoji="0" lang="en-US" sz="1200" b="1" i="0" u="none" strike="noStrike" cap="none" normalizeH="0" baseline="0" dirty="0">
              <a:ln>
                <a:noFill/>
              </a:ln>
              <a:solidFill>
                <a:srgbClr val="C49500"/>
              </a:solidFill>
              <a:effectLst/>
              <a:latin typeface="Georgia" pitchFamily="18" charset="0"/>
              <a:ea typeface="Times"/>
              <a:cs typeface="Arial" pitchFamily="34" charset="0"/>
            </a:endParaRP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distal convoluted tubules</a:t>
            </a:r>
          </a:p>
          <a:p>
            <a:pPr lvl="1" eaLnBrk="0" fontAlgn="base" hangingPunct="0">
              <a:spcBef>
                <a:spcPct val="0"/>
              </a:spcBef>
              <a:spcAft>
                <a:spcPct val="0"/>
              </a:spcAft>
              <a:buFontTx/>
              <a:buChar char="•"/>
              <a:tabLst>
                <a:tab pos="457200" algn="l"/>
              </a:tabLst>
            </a:pPr>
            <a:r>
              <a:rPr lang="en-US" sz="1200" b="1" dirty="0">
                <a:solidFill>
                  <a:srgbClr val="C49500"/>
                </a:solidFill>
                <a:latin typeface="Georgia" pitchFamily="18" charset="0"/>
                <a:ea typeface="Times"/>
                <a:cs typeface="Arial" pitchFamily="34" charset="0"/>
              </a:rPr>
              <a:t>collecting (connecting) ducts, papillary ducts</a:t>
            </a:r>
            <a:endParaRPr kumimoji="0" lang="en-US" sz="1200" b="1" i="0" u="none" strike="noStrike" cap="none" normalizeH="0" baseline="0" dirty="0">
              <a:ln>
                <a:noFill/>
              </a:ln>
              <a:solidFill>
                <a:srgbClr val="C495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Identify glomeruli at the light microscopic level, as well as identify each of the following</a:t>
            </a:r>
            <a:r>
              <a:rPr kumimoji="0" lang="en-US" sz="1200" b="1" i="0" u="none" strike="noStrike" cap="none" normalizeH="0" dirty="0">
                <a:ln>
                  <a:noFill/>
                </a:ln>
                <a:solidFill>
                  <a:srgbClr val="002060"/>
                </a:solidFill>
                <a:effectLst/>
                <a:latin typeface="Georgia" pitchFamily="18" charset="0"/>
                <a:ea typeface="Times"/>
                <a:cs typeface="Arial" pitchFamily="34" charset="0"/>
              </a:rPr>
              <a:t> in an electron micrograph:</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endothelial cells</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podocytes, including their </a:t>
            </a:r>
            <a:r>
              <a:rPr lang="en-US" sz="1200" b="1" dirty="0">
                <a:solidFill>
                  <a:srgbClr val="002060"/>
                </a:solidFill>
                <a:latin typeface="Georgia" pitchFamily="18" charset="0"/>
                <a:ea typeface="Times"/>
                <a:cs typeface="Arial" pitchFamily="34" charset="0"/>
              </a:rPr>
              <a:t>primary and secondary </a:t>
            </a: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pedicels (foot processes)</a:t>
            </a:r>
            <a:r>
              <a:rPr kumimoji="0" lang="en-US" sz="1200" b="1" i="0" u="none" strike="noStrike" cap="none" normalizeH="0" dirty="0">
                <a:ln>
                  <a:noFill/>
                </a:ln>
                <a:solidFill>
                  <a:srgbClr val="002060"/>
                </a:solidFill>
                <a:effectLst/>
                <a:latin typeface="Georgia" pitchFamily="18" charset="0"/>
                <a:ea typeface="Times"/>
                <a:cs typeface="Arial" pitchFamily="34" charset="0"/>
              </a:rPr>
              <a:t> </a:t>
            </a:r>
          </a:p>
          <a:p>
            <a:pPr lvl="1" eaLnBrk="0" fontAlgn="base" hangingPunct="0">
              <a:spcBef>
                <a:spcPct val="0"/>
              </a:spcBef>
              <a:spcAft>
                <a:spcPct val="0"/>
              </a:spcAft>
              <a:buFontTx/>
              <a:buChar char="•"/>
              <a:tabLst>
                <a:tab pos="457200" algn="l"/>
              </a:tabLst>
            </a:pPr>
            <a:r>
              <a:rPr lang="en-US" sz="1200" b="1" baseline="0" dirty="0">
                <a:solidFill>
                  <a:srgbClr val="002060"/>
                </a:solidFill>
                <a:latin typeface="Georgia" pitchFamily="18" charset="0"/>
                <a:ea typeface="Times"/>
                <a:cs typeface="Arial" pitchFamily="34" charset="0"/>
              </a:rPr>
              <a:t>filtration slits</a:t>
            </a:r>
            <a:endParaRPr kumimoji="0" lang="en-US" sz="1200" b="1" i="0" u="none" strike="noStrike" cap="none" normalizeH="0" baseline="0" dirty="0">
              <a:ln>
                <a:noFill/>
              </a:ln>
              <a:solidFill>
                <a:srgbClr val="002060"/>
              </a:solidFill>
              <a:effectLst/>
              <a:latin typeface="Georgia" pitchFamily="18" charset="0"/>
              <a:ea typeface="Times"/>
              <a:cs typeface="Arial" pitchFamily="34" charset="0"/>
            </a:endParaRP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parietal epithelium</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lamina densa</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mesangial cells</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blood</a:t>
            </a:r>
            <a:r>
              <a:rPr kumimoji="0" lang="en-US" sz="1200" b="1" i="0" u="none" strike="noStrike" cap="none" normalizeH="0" dirty="0">
                <a:ln>
                  <a:noFill/>
                </a:ln>
                <a:solidFill>
                  <a:srgbClr val="002060"/>
                </a:solidFill>
                <a:effectLst/>
                <a:latin typeface="Georgia" pitchFamily="18" charset="0"/>
                <a:ea typeface="Times"/>
                <a:cs typeface="Arial" pitchFamily="34" charset="0"/>
              </a:rPr>
              <a:t> space</a:t>
            </a:r>
          </a:p>
          <a:p>
            <a:pPr lvl="1" eaLnBrk="0" fontAlgn="base" hangingPunct="0">
              <a:spcBef>
                <a:spcPct val="0"/>
              </a:spcBef>
              <a:spcAft>
                <a:spcPct val="0"/>
              </a:spcAft>
              <a:buFontTx/>
              <a:buChar char="•"/>
              <a:tabLst>
                <a:tab pos="457200" algn="l"/>
              </a:tabLst>
            </a:pPr>
            <a:r>
              <a:rPr lang="en-US" sz="1200" b="1" baseline="0" dirty="0">
                <a:solidFill>
                  <a:srgbClr val="002060"/>
                </a:solidFill>
                <a:latin typeface="Georgia" pitchFamily="18" charset="0"/>
                <a:ea typeface="Times"/>
                <a:cs typeface="Arial" pitchFamily="34" charset="0"/>
              </a:rPr>
              <a:t>urinary</a:t>
            </a:r>
            <a:r>
              <a:rPr lang="en-US" sz="1200" b="1" dirty="0">
                <a:solidFill>
                  <a:srgbClr val="002060"/>
                </a:solidFill>
                <a:latin typeface="Georgia" pitchFamily="18" charset="0"/>
                <a:ea typeface="Times"/>
                <a:cs typeface="Arial" pitchFamily="34" charset="0"/>
              </a:rPr>
              <a:t> space</a:t>
            </a: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a:t>
            </a:r>
            <a:endParaRPr kumimoji="0" lang="en-US" sz="1200" b="1" i="0" u="none" strike="noStrike" cap="none" normalizeH="0" baseline="0" dirty="0">
              <a:ln>
                <a:noFill/>
              </a:ln>
              <a:solidFill>
                <a:srgbClr val="00206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Identify a juxtaglomerular apparatus,</a:t>
            </a:r>
            <a:r>
              <a:rPr kumimoji="0" lang="en-US" sz="1200" b="1" i="0" u="none" strike="noStrike" cap="none" normalizeH="0" dirty="0">
                <a:ln>
                  <a:noFill/>
                </a:ln>
                <a:solidFill>
                  <a:srgbClr val="002060"/>
                </a:solidFill>
                <a:effectLst/>
                <a:latin typeface="Georgia" pitchFamily="18" charset="0"/>
                <a:ea typeface="Times"/>
                <a:cs typeface="Arial" pitchFamily="34" charset="0"/>
              </a:rPr>
              <a:t> including the macula densa and </a:t>
            </a: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juxtaglomerular cells (juxtaglomerular</a:t>
            </a:r>
            <a:r>
              <a:rPr kumimoji="0" lang="en-US" sz="1200" b="1" i="0" u="none" strike="noStrike" cap="none" normalizeH="0" dirty="0">
                <a:ln>
                  <a:noFill/>
                </a:ln>
                <a:solidFill>
                  <a:srgbClr val="002060"/>
                </a:solidFill>
                <a:effectLst/>
                <a:latin typeface="Georgia" pitchFamily="18" charset="0"/>
                <a:ea typeface="Times"/>
                <a:cs typeface="Arial" pitchFamily="34" charset="0"/>
              </a:rPr>
              <a:t> cells are difficult to definitively identify)</a:t>
            </a:r>
            <a:endParaRPr kumimoji="0" lang="en-US" sz="1200" b="1" i="0" u="none" strike="noStrike" cap="none" normalizeH="0" baseline="0" dirty="0">
              <a:ln>
                <a:noFill/>
              </a:ln>
              <a:solidFill>
                <a:srgbClr val="002060"/>
              </a:solidFill>
              <a:effectLst/>
              <a:latin typeface="Georgia" pitchFamily="18"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3_554.jpg"/>
          <p:cNvPicPr>
            <a:picLocks noChangeAspect="1"/>
          </p:cNvPicPr>
          <p:nvPr/>
        </p:nvPicPr>
        <p:blipFill>
          <a:blip r:embed="rId2" cstate="print"/>
          <a:stretch>
            <a:fillRect/>
          </a:stretch>
        </p:blipFill>
        <p:spPr>
          <a:xfrm>
            <a:off x="2179899" y="1071265"/>
            <a:ext cx="4574404" cy="5823388"/>
          </a:xfrm>
          <a:prstGeom prst="rect">
            <a:avLst/>
          </a:prstGeom>
        </p:spPr>
      </p:pic>
      <p:sp>
        <p:nvSpPr>
          <p:cNvPr id="3" name="Rectangle 2"/>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4" name="TextBox 3"/>
          <p:cNvSpPr txBox="1"/>
          <p:nvPr/>
        </p:nvSpPr>
        <p:spPr>
          <a:xfrm>
            <a:off x="228600" y="4572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1-6. (advance slide for answers)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0"/>
            <a:ext cx="8441419"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formation</a:t>
            </a: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of the renal cor</a:t>
            </a: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puscle</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10" name="TextBox 9"/>
          <p:cNvSpPr txBox="1"/>
          <p:nvPr/>
        </p:nvSpPr>
        <p:spPr>
          <a:xfrm>
            <a:off x="0" y="609600"/>
            <a:ext cx="8915400" cy="830997"/>
          </a:xfrm>
          <a:prstGeom prst="rect">
            <a:avLst/>
          </a:prstGeom>
          <a:noFill/>
        </p:spPr>
        <p:txBody>
          <a:bodyPr wrap="square" rtlCol="0">
            <a:spAutoFit/>
          </a:bodyPr>
          <a:lstStyle/>
          <a:p>
            <a:r>
              <a:rPr lang="en-US" sz="2400" b="1" dirty="0">
                <a:solidFill>
                  <a:schemeClr val="accent3">
                    <a:lumMod val="50000"/>
                  </a:schemeClr>
                </a:solidFill>
              </a:rPr>
              <a:t>To understand the final structure of the renal corpuscle, it is useful to think about the end of the </a:t>
            </a:r>
            <a:r>
              <a:rPr lang="en-US" sz="2400" b="1" dirty="0" err="1">
                <a:solidFill>
                  <a:schemeClr val="accent3">
                    <a:lumMod val="50000"/>
                  </a:schemeClr>
                </a:solidFill>
              </a:rPr>
              <a:t>nephron</a:t>
            </a:r>
            <a:r>
              <a:rPr lang="en-US" sz="2400" b="1" dirty="0">
                <a:solidFill>
                  <a:schemeClr val="accent3">
                    <a:lumMod val="50000"/>
                  </a:schemeClr>
                </a:solidFill>
              </a:rPr>
              <a:t> during development.</a:t>
            </a:r>
          </a:p>
        </p:txBody>
      </p:sp>
      <p:pic>
        <p:nvPicPr>
          <p:cNvPr id="5" name="Picture 2" descr="002"/>
          <p:cNvPicPr>
            <a:picLocks noChangeAspect="1" noChangeArrowheads="1"/>
          </p:cNvPicPr>
          <p:nvPr/>
        </p:nvPicPr>
        <p:blipFill>
          <a:blip r:embed="rId2" cstate="print"/>
          <a:srcRect r="68134"/>
          <a:stretch>
            <a:fillRect/>
          </a:stretch>
        </p:blipFill>
        <p:spPr bwMode="auto">
          <a:xfrm>
            <a:off x="0" y="2575182"/>
            <a:ext cx="3815604" cy="4206618"/>
          </a:xfrm>
          <a:prstGeom prst="rect">
            <a:avLst/>
          </a:prstGeom>
          <a:noFill/>
          <a:ln w="9525">
            <a:solidFill>
              <a:schemeClr val="bg1"/>
            </a:solidFill>
            <a:miter lim="800000"/>
            <a:headEnd/>
            <a:tailEnd/>
          </a:ln>
        </p:spPr>
      </p:pic>
      <p:sp>
        <p:nvSpPr>
          <p:cNvPr id="7" name="TextBox 6"/>
          <p:cNvSpPr txBox="1"/>
          <p:nvPr/>
        </p:nvSpPr>
        <p:spPr>
          <a:xfrm>
            <a:off x="3815604" y="1440597"/>
            <a:ext cx="5328397" cy="2554545"/>
          </a:xfrm>
          <a:prstGeom prst="rect">
            <a:avLst/>
          </a:prstGeom>
          <a:noFill/>
        </p:spPr>
        <p:txBody>
          <a:bodyPr wrap="square" rtlCol="0">
            <a:spAutoFit/>
          </a:bodyPr>
          <a:lstStyle/>
          <a:p>
            <a:r>
              <a:rPr lang="en-US" sz="2000" b="1" dirty="0">
                <a:solidFill>
                  <a:srgbClr val="C00000"/>
                </a:solidFill>
                <a:latin typeface="Times New Roman" pitchFamily="18" charset="0"/>
                <a:cs typeface="Times New Roman" pitchFamily="18" charset="0"/>
              </a:rPr>
              <a:t>Blood vessels in the connective tissue form a tuft of capillaries, the </a:t>
            </a:r>
            <a:r>
              <a:rPr lang="en-US" sz="2000" b="1" dirty="0" err="1">
                <a:solidFill>
                  <a:srgbClr val="FF0000"/>
                </a:solidFill>
                <a:latin typeface="Times New Roman" pitchFamily="18" charset="0"/>
                <a:cs typeface="Times New Roman" pitchFamily="18" charset="0"/>
              </a:rPr>
              <a:t>glomerulus</a:t>
            </a:r>
            <a:r>
              <a:rPr lang="en-US" sz="2000" b="1" dirty="0">
                <a:solidFill>
                  <a:srgbClr val="C00000"/>
                </a:solidFill>
                <a:latin typeface="Times New Roman" pitchFamily="18" charset="0"/>
                <a:cs typeface="Times New Roman" pitchFamily="18" charset="0"/>
              </a:rPr>
              <a:t>, flanked by two arterioles (</a:t>
            </a:r>
            <a:r>
              <a:rPr lang="en-US" sz="2000" b="1" dirty="0">
                <a:solidFill>
                  <a:srgbClr val="FF0000"/>
                </a:solidFill>
                <a:latin typeface="Times New Roman" pitchFamily="18" charset="0"/>
                <a:cs typeface="Times New Roman" pitchFamily="18" charset="0"/>
              </a:rPr>
              <a:t>afferent </a:t>
            </a:r>
            <a:r>
              <a:rPr lang="en-US" sz="2000" b="1" dirty="0">
                <a:solidFill>
                  <a:srgbClr val="C00000"/>
                </a:solidFill>
                <a:latin typeface="Times New Roman" pitchFamily="18" charset="0"/>
                <a:cs typeface="Times New Roman" pitchFamily="18" charset="0"/>
              </a:rPr>
              <a:t>and </a:t>
            </a:r>
            <a:r>
              <a:rPr lang="en-US" sz="2000" b="1" dirty="0">
                <a:solidFill>
                  <a:srgbClr val="FF0000"/>
                </a:solidFill>
                <a:latin typeface="Times New Roman" pitchFamily="18" charset="0"/>
                <a:cs typeface="Times New Roman" pitchFamily="18" charset="0"/>
              </a:rPr>
              <a:t>efferent</a:t>
            </a:r>
            <a:r>
              <a:rPr lang="en-US" sz="2000" b="1" dirty="0">
                <a:solidFill>
                  <a:srgbClr val="C00000"/>
                </a:solidFill>
                <a:latin typeface="Times New Roman" pitchFamily="18" charset="0"/>
                <a:cs typeface="Times New Roman" pitchFamily="18" charset="0"/>
              </a:rPr>
              <a:t>).  The afferent arteriole is a branch of an interlobular artery, while the efferent arteriole feeds the </a:t>
            </a:r>
            <a:r>
              <a:rPr lang="en-US" sz="2000" b="1" dirty="0" err="1">
                <a:solidFill>
                  <a:srgbClr val="C00000"/>
                </a:solidFill>
                <a:latin typeface="Times New Roman" pitchFamily="18" charset="0"/>
                <a:cs typeface="Times New Roman" pitchFamily="18" charset="0"/>
              </a:rPr>
              <a:t>peritubular</a:t>
            </a:r>
            <a:r>
              <a:rPr lang="en-US" sz="2000" b="1" dirty="0">
                <a:solidFill>
                  <a:srgbClr val="C00000"/>
                </a:solidFill>
                <a:latin typeface="Times New Roman" pitchFamily="18" charset="0"/>
                <a:cs typeface="Times New Roman" pitchFamily="18" charset="0"/>
              </a:rPr>
              <a:t> capillary plexus.</a:t>
            </a:r>
          </a:p>
          <a:p>
            <a:r>
              <a:rPr lang="en-US" sz="2000" b="1" dirty="0">
                <a:solidFill>
                  <a:srgbClr val="C00000"/>
                </a:solidFill>
                <a:latin typeface="Tempus Sans ITC" pitchFamily="82" charset="0"/>
              </a:rPr>
              <a:t>Note the endothelial cells of the glomerulus have a basement membrane (not shown).</a:t>
            </a:r>
          </a:p>
        </p:txBody>
      </p:sp>
      <p:sp>
        <p:nvSpPr>
          <p:cNvPr id="8" name="TextBox 7"/>
          <p:cNvSpPr txBox="1"/>
          <p:nvPr/>
        </p:nvSpPr>
        <p:spPr>
          <a:xfrm>
            <a:off x="4191000" y="4303455"/>
            <a:ext cx="4572000" cy="2554545"/>
          </a:xfrm>
          <a:prstGeom prst="rect">
            <a:avLst/>
          </a:prstGeom>
          <a:noFill/>
        </p:spPr>
        <p:txBody>
          <a:bodyPr wrap="square" rtlCol="0">
            <a:spAutoFit/>
          </a:bodyPr>
          <a:lstStyle/>
          <a:p>
            <a:r>
              <a:rPr lang="en-US" sz="2000" b="1" dirty="0">
                <a:solidFill>
                  <a:srgbClr val="7030A0"/>
                </a:solidFill>
              </a:rPr>
              <a:t>Connective tissue</a:t>
            </a:r>
          </a:p>
          <a:p>
            <a:endParaRPr lang="en-US" sz="2000" b="1" dirty="0">
              <a:solidFill>
                <a:srgbClr val="7030A0"/>
              </a:solidFill>
            </a:endParaRPr>
          </a:p>
          <a:p>
            <a:r>
              <a:rPr lang="en-US" sz="2000" b="1" dirty="0">
                <a:solidFill>
                  <a:srgbClr val="7030A0"/>
                </a:solidFill>
              </a:rPr>
              <a:t>Basement membrane</a:t>
            </a:r>
          </a:p>
          <a:p>
            <a:endParaRPr lang="en-US" sz="2000" b="1" dirty="0">
              <a:solidFill>
                <a:srgbClr val="7030A0"/>
              </a:solidFill>
            </a:endParaRPr>
          </a:p>
          <a:p>
            <a:r>
              <a:rPr lang="en-US" sz="2000" b="1" dirty="0">
                <a:solidFill>
                  <a:srgbClr val="7030A0"/>
                </a:solidFill>
              </a:rPr>
              <a:t>Epithelial cells</a:t>
            </a:r>
          </a:p>
          <a:p>
            <a:endParaRPr lang="en-US" sz="2000" b="1" dirty="0">
              <a:solidFill>
                <a:srgbClr val="7030A0"/>
              </a:solidFill>
            </a:endParaRPr>
          </a:p>
          <a:p>
            <a:r>
              <a:rPr lang="en-US" sz="2000" b="1" dirty="0">
                <a:solidFill>
                  <a:srgbClr val="7030A0"/>
                </a:solidFill>
              </a:rPr>
              <a:t>Lumen of tubule (continuous with outside world)</a:t>
            </a:r>
          </a:p>
        </p:txBody>
      </p:sp>
      <p:cxnSp>
        <p:nvCxnSpPr>
          <p:cNvPr id="11" name="Straight Arrow Connector 10"/>
          <p:cNvCxnSpPr/>
          <p:nvPr/>
        </p:nvCxnSpPr>
        <p:spPr>
          <a:xfrm rot="10800000" flipV="1">
            <a:off x="3025908" y="4495800"/>
            <a:ext cx="1195388" cy="28575"/>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371600" y="5775582"/>
            <a:ext cx="2871788" cy="54901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905000" y="5546982"/>
            <a:ext cx="2294263" cy="15700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110966" y="5164157"/>
            <a:ext cx="2110331" cy="140419"/>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3_554.jpg"/>
          <p:cNvPicPr>
            <a:picLocks noChangeAspect="1"/>
          </p:cNvPicPr>
          <p:nvPr/>
        </p:nvPicPr>
        <p:blipFill>
          <a:blip r:embed="rId2" cstate="print"/>
          <a:stretch>
            <a:fillRect/>
          </a:stretch>
        </p:blipFill>
        <p:spPr>
          <a:xfrm>
            <a:off x="304799" y="671408"/>
            <a:ext cx="4620281" cy="5881791"/>
          </a:xfrm>
          <a:prstGeom prst="rect">
            <a:avLst/>
          </a:prstGeom>
        </p:spPr>
      </p:pic>
      <p:pic>
        <p:nvPicPr>
          <p:cNvPr id="3" name="Picture 2" descr="lExcretory_3A_588.jpg"/>
          <p:cNvPicPr>
            <a:picLocks noChangeAspect="1"/>
          </p:cNvPicPr>
          <p:nvPr/>
        </p:nvPicPr>
        <p:blipFill>
          <a:blip r:embed="rId3" cstate="print"/>
          <a:stretch>
            <a:fillRect/>
          </a:stretch>
        </p:blipFill>
        <p:spPr>
          <a:xfrm>
            <a:off x="5105400" y="671407"/>
            <a:ext cx="3873054" cy="5881791"/>
          </a:xfrm>
          <a:prstGeom prst="rect">
            <a:avLst/>
          </a:prstGeom>
        </p:spPr>
      </p:pic>
      <p:sp>
        <p:nvSpPr>
          <p:cNvPr id="5" name="Rectangle 4"/>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4_555.jpg"/>
          <p:cNvPicPr>
            <a:picLocks noChangeAspect="1"/>
          </p:cNvPicPr>
          <p:nvPr/>
        </p:nvPicPr>
        <p:blipFill>
          <a:blip r:embed="rId2" cstate="print"/>
          <a:stretch>
            <a:fillRect/>
          </a:stretch>
        </p:blipFill>
        <p:spPr>
          <a:xfrm>
            <a:off x="1981200" y="918865"/>
            <a:ext cx="4663872" cy="5893728"/>
          </a:xfrm>
          <a:prstGeom prst="rect">
            <a:avLst/>
          </a:prstGeom>
        </p:spPr>
      </p:pic>
      <p:sp>
        <p:nvSpPr>
          <p:cNvPr id="4" name="Rectangle 3"/>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5" name="TextBox 4"/>
          <p:cNvSpPr txBox="1"/>
          <p:nvPr/>
        </p:nvSpPr>
        <p:spPr>
          <a:xfrm>
            <a:off x="228600" y="4572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1-6. (advance slide for answers)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4_555.jpg"/>
          <p:cNvPicPr>
            <a:picLocks noChangeAspect="1"/>
          </p:cNvPicPr>
          <p:nvPr/>
        </p:nvPicPr>
        <p:blipFill>
          <a:blip r:embed="rId2" cstate="print"/>
          <a:stretch>
            <a:fillRect/>
          </a:stretch>
        </p:blipFill>
        <p:spPr>
          <a:xfrm>
            <a:off x="154760" y="660922"/>
            <a:ext cx="4645840" cy="5870942"/>
          </a:xfrm>
          <a:prstGeom prst="rect">
            <a:avLst/>
          </a:prstGeom>
        </p:spPr>
      </p:pic>
      <p:pic>
        <p:nvPicPr>
          <p:cNvPr id="3" name="Picture 2" descr="lExcretory_4A_589.jpg"/>
          <p:cNvPicPr>
            <a:picLocks noChangeAspect="1"/>
          </p:cNvPicPr>
          <p:nvPr/>
        </p:nvPicPr>
        <p:blipFill>
          <a:blip r:embed="rId3" cstate="print"/>
          <a:stretch>
            <a:fillRect/>
          </a:stretch>
        </p:blipFill>
        <p:spPr>
          <a:xfrm>
            <a:off x="4876800" y="660921"/>
            <a:ext cx="3878542" cy="5870943"/>
          </a:xfrm>
          <a:prstGeom prst="rect">
            <a:avLst/>
          </a:prstGeom>
        </p:spPr>
      </p:pic>
      <p:sp>
        <p:nvSpPr>
          <p:cNvPr id="5" name="Rectangle 4"/>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5_556.jpg"/>
          <p:cNvPicPr>
            <a:picLocks noChangeAspect="1"/>
          </p:cNvPicPr>
          <p:nvPr/>
        </p:nvPicPr>
        <p:blipFill rotWithShape="1">
          <a:blip r:embed="rId2" cstate="print"/>
          <a:srcRect l="5067" t="12379" r="6440" b="14142"/>
          <a:stretch/>
        </p:blipFill>
        <p:spPr>
          <a:xfrm>
            <a:off x="1752600" y="1652738"/>
            <a:ext cx="5105400" cy="5205261"/>
          </a:xfrm>
          <a:prstGeom prst="rect">
            <a:avLst/>
          </a:prstGeom>
        </p:spPr>
      </p:pic>
      <p:sp>
        <p:nvSpPr>
          <p:cNvPr id="4" name="Rectangle 3"/>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5" name="TextBox 4"/>
          <p:cNvSpPr txBox="1"/>
          <p:nvPr/>
        </p:nvSpPr>
        <p:spPr>
          <a:xfrm>
            <a:off x="228600" y="457200"/>
            <a:ext cx="8686800" cy="1200329"/>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1-7.  Note 1 &amp; 2 are part of low magnification view, rest of image is magnified view of what is within rectangle.  (advance slide for answers)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5_556.jpg"/>
          <p:cNvPicPr>
            <a:picLocks noChangeAspect="1"/>
          </p:cNvPicPr>
          <p:nvPr/>
        </p:nvPicPr>
        <p:blipFill rotWithShape="1">
          <a:blip r:embed="rId2" cstate="print"/>
          <a:srcRect l="6604" t="12239" r="5999" b="14075"/>
          <a:stretch/>
        </p:blipFill>
        <p:spPr>
          <a:xfrm>
            <a:off x="0" y="851125"/>
            <a:ext cx="5110380" cy="5290595"/>
          </a:xfrm>
          <a:prstGeom prst="rect">
            <a:avLst/>
          </a:prstGeom>
        </p:spPr>
      </p:pic>
      <p:pic>
        <p:nvPicPr>
          <p:cNvPr id="3" name="Picture 2" descr="lExcretory_5A_590.jpg"/>
          <p:cNvPicPr>
            <a:picLocks noChangeAspect="1"/>
          </p:cNvPicPr>
          <p:nvPr/>
        </p:nvPicPr>
        <p:blipFill>
          <a:blip r:embed="rId3" cstate="print"/>
          <a:stretch>
            <a:fillRect/>
          </a:stretch>
        </p:blipFill>
        <p:spPr>
          <a:xfrm>
            <a:off x="5110380" y="646331"/>
            <a:ext cx="3886200" cy="5842429"/>
          </a:xfrm>
          <a:prstGeom prst="rect">
            <a:avLst/>
          </a:prstGeom>
        </p:spPr>
      </p:pic>
      <p:sp>
        <p:nvSpPr>
          <p:cNvPr id="5" name="Rectangle 4"/>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71600"/>
            <a:ext cx="5753100" cy="4899660"/>
          </a:xfrm>
          <a:prstGeom prst="rect">
            <a:avLst/>
          </a:prstGeom>
        </p:spPr>
      </p:pic>
      <p:sp>
        <p:nvSpPr>
          <p:cNvPr id="3" name="Rectangle 2"/>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4" name="TextBox 3"/>
          <p:cNvSpPr txBox="1"/>
          <p:nvPr/>
        </p:nvSpPr>
        <p:spPr>
          <a:xfrm>
            <a:off x="228600" y="4572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outlined structure. (advance slide for answers)</a:t>
            </a:r>
          </a:p>
        </p:txBody>
      </p:sp>
      <p:sp>
        <p:nvSpPr>
          <p:cNvPr id="5" name="Freeform 4"/>
          <p:cNvSpPr/>
          <p:nvPr/>
        </p:nvSpPr>
        <p:spPr>
          <a:xfrm>
            <a:off x="4490736" y="2928395"/>
            <a:ext cx="578734" cy="833377"/>
          </a:xfrm>
          <a:custGeom>
            <a:avLst/>
            <a:gdLst>
              <a:gd name="connsiteX0" fmla="*/ 312517 w 578734"/>
              <a:gd name="connsiteY0" fmla="*/ 231494 h 833377"/>
              <a:gd name="connsiteX1" fmla="*/ 277792 w 578734"/>
              <a:gd name="connsiteY1" fmla="*/ 150471 h 833377"/>
              <a:gd name="connsiteX2" fmla="*/ 266218 w 578734"/>
              <a:gd name="connsiteY2" fmla="*/ 115747 h 833377"/>
              <a:gd name="connsiteX3" fmla="*/ 196770 w 578734"/>
              <a:gd name="connsiteY3" fmla="*/ 81023 h 833377"/>
              <a:gd name="connsiteX4" fmla="*/ 138896 w 578734"/>
              <a:gd name="connsiteY4" fmla="*/ 34724 h 833377"/>
              <a:gd name="connsiteX5" fmla="*/ 115747 w 578734"/>
              <a:gd name="connsiteY5" fmla="*/ 0 h 833377"/>
              <a:gd name="connsiteX6" fmla="*/ 23149 w 578734"/>
              <a:gd name="connsiteY6" fmla="*/ 23149 h 833377"/>
              <a:gd name="connsiteX7" fmla="*/ 0 w 578734"/>
              <a:gd name="connsiteY7" fmla="*/ 57873 h 833377"/>
              <a:gd name="connsiteX8" fmla="*/ 11575 w 578734"/>
              <a:gd name="connsiteY8" fmla="*/ 173620 h 833377"/>
              <a:gd name="connsiteX9" fmla="*/ 23149 w 578734"/>
              <a:gd name="connsiteY9" fmla="*/ 208344 h 833377"/>
              <a:gd name="connsiteX10" fmla="*/ 127322 w 578734"/>
              <a:gd name="connsiteY10" fmla="*/ 335666 h 833377"/>
              <a:gd name="connsiteX11" fmla="*/ 150471 w 578734"/>
              <a:gd name="connsiteY11" fmla="*/ 381964 h 833377"/>
              <a:gd name="connsiteX12" fmla="*/ 162046 w 578734"/>
              <a:gd name="connsiteY12" fmla="*/ 416689 h 833377"/>
              <a:gd name="connsiteX13" fmla="*/ 196770 w 578734"/>
              <a:gd name="connsiteY13" fmla="*/ 439838 h 833377"/>
              <a:gd name="connsiteX14" fmla="*/ 243068 w 578734"/>
              <a:gd name="connsiteY14" fmla="*/ 509286 h 833377"/>
              <a:gd name="connsiteX15" fmla="*/ 266218 w 578734"/>
              <a:gd name="connsiteY15" fmla="*/ 544010 h 833377"/>
              <a:gd name="connsiteX16" fmla="*/ 300942 w 578734"/>
              <a:gd name="connsiteY16" fmla="*/ 567159 h 833377"/>
              <a:gd name="connsiteX17" fmla="*/ 312517 w 578734"/>
              <a:gd name="connsiteY17" fmla="*/ 601883 h 833377"/>
              <a:gd name="connsiteX18" fmla="*/ 358815 w 578734"/>
              <a:gd name="connsiteY18" fmla="*/ 671332 h 833377"/>
              <a:gd name="connsiteX19" fmla="*/ 405114 w 578734"/>
              <a:gd name="connsiteY19" fmla="*/ 740780 h 833377"/>
              <a:gd name="connsiteX20" fmla="*/ 428263 w 578734"/>
              <a:gd name="connsiteY20" fmla="*/ 775504 h 833377"/>
              <a:gd name="connsiteX21" fmla="*/ 486137 w 578734"/>
              <a:gd name="connsiteY21" fmla="*/ 833377 h 833377"/>
              <a:gd name="connsiteX22" fmla="*/ 520861 w 578734"/>
              <a:gd name="connsiteY22" fmla="*/ 798653 h 833377"/>
              <a:gd name="connsiteX23" fmla="*/ 567160 w 578734"/>
              <a:gd name="connsiteY23" fmla="*/ 729205 h 833377"/>
              <a:gd name="connsiteX24" fmla="*/ 578734 w 578734"/>
              <a:gd name="connsiteY24" fmla="*/ 694481 h 833377"/>
              <a:gd name="connsiteX25" fmla="*/ 520861 w 578734"/>
              <a:gd name="connsiteY25" fmla="*/ 613458 h 833377"/>
              <a:gd name="connsiteX26" fmla="*/ 474562 w 578734"/>
              <a:gd name="connsiteY26" fmla="*/ 567159 h 833377"/>
              <a:gd name="connsiteX27" fmla="*/ 439838 w 578734"/>
              <a:gd name="connsiteY27" fmla="*/ 532435 h 833377"/>
              <a:gd name="connsiteX28" fmla="*/ 416689 w 578734"/>
              <a:gd name="connsiteY28" fmla="*/ 497711 h 833377"/>
              <a:gd name="connsiteX29" fmla="*/ 393539 w 578734"/>
              <a:gd name="connsiteY29" fmla="*/ 428263 h 833377"/>
              <a:gd name="connsiteX30" fmla="*/ 370390 w 578734"/>
              <a:gd name="connsiteY30" fmla="*/ 393539 h 833377"/>
              <a:gd name="connsiteX31" fmla="*/ 347241 w 578734"/>
              <a:gd name="connsiteY31" fmla="*/ 312516 h 833377"/>
              <a:gd name="connsiteX32" fmla="*/ 312517 w 578734"/>
              <a:gd name="connsiteY32" fmla="*/ 231494 h 83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8734" h="833377">
                <a:moveTo>
                  <a:pt x="312517" y="231494"/>
                </a:moveTo>
                <a:cubicBezTo>
                  <a:pt x="300942" y="204487"/>
                  <a:pt x="322266" y="224594"/>
                  <a:pt x="277792" y="150471"/>
                </a:cubicBezTo>
                <a:cubicBezTo>
                  <a:pt x="271515" y="140009"/>
                  <a:pt x="273840" y="125274"/>
                  <a:pt x="266218" y="115747"/>
                </a:cubicBezTo>
                <a:cubicBezTo>
                  <a:pt x="249899" y="95347"/>
                  <a:pt x="219646" y="88648"/>
                  <a:pt x="196770" y="81023"/>
                </a:cubicBezTo>
                <a:cubicBezTo>
                  <a:pt x="170991" y="63836"/>
                  <a:pt x="157743" y="58283"/>
                  <a:pt x="138896" y="34724"/>
                </a:cubicBezTo>
                <a:cubicBezTo>
                  <a:pt x="130206" y="23861"/>
                  <a:pt x="123463" y="11575"/>
                  <a:pt x="115747" y="0"/>
                </a:cubicBezTo>
                <a:cubicBezTo>
                  <a:pt x="112869" y="576"/>
                  <a:pt x="35011" y="13659"/>
                  <a:pt x="23149" y="23149"/>
                </a:cubicBezTo>
                <a:cubicBezTo>
                  <a:pt x="12286" y="31839"/>
                  <a:pt x="7716" y="46298"/>
                  <a:pt x="0" y="57873"/>
                </a:cubicBezTo>
                <a:cubicBezTo>
                  <a:pt x="3858" y="96455"/>
                  <a:pt x="5679" y="135296"/>
                  <a:pt x="11575" y="173620"/>
                </a:cubicBezTo>
                <a:cubicBezTo>
                  <a:pt x="13430" y="185679"/>
                  <a:pt x="15829" y="198583"/>
                  <a:pt x="23149" y="208344"/>
                </a:cubicBezTo>
                <a:cubicBezTo>
                  <a:pt x="94290" y="303199"/>
                  <a:pt x="72423" y="225867"/>
                  <a:pt x="127322" y="335666"/>
                </a:cubicBezTo>
                <a:cubicBezTo>
                  <a:pt x="135038" y="351099"/>
                  <a:pt x="143674" y="366105"/>
                  <a:pt x="150471" y="381964"/>
                </a:cubicBezTo>
                <a:cubicBezTo>
                  <a:pt x="155277" y="393179"/>
                  <a:pt x="154424" y="407162"/>
                  <a:pt x="162046" y="416689"/>
                </a:cubicBezTo>
                <a:cubicBezTo>
                  <a:pt x="170736" y="427552"/>
                  <a:pt x="185195" y="432122"/>
                  <a:pt x="196770" y="439838"/>
                </a:cubicBezTo>
                <a:lnTo>
                  <a:pt x="243068" y="509286"/>
                </a:lnTo>
                <a:cubicBezTo>
                  <a:pt x="250785" y="520861"/>
                  <a:pt x="254643" y="536294"/>
                  <a:pt x="266218" y="544010"/>
                </a:cubicBezTo>
                <a:lnTo>
                  <a:pt x="300942" y="567159"/>
                </a:lnTo>
                <a:cubicBezTo>
                  <a:pt x="304800" y="578734"/>
                  <a:pt x="306592" y="591218"/>
                  <a:pt x="312517" y="601883"/>
                </a:cubicBezTo>
                <a:cubicBezTo>
                  <a:pt x="326028" y="626204"/>
                  <a:pt x="343382" y="648182"/>
                  <a:pt x="358815" y="671332"/>
                </a:cubicBezTo>
                <a:lnTo>
                  <a:pt x="405114" y="740780"/>
                </a:lnTo>
                <a:cubicBezTo>
                  <a:pt x="412830" y="752355"/>
                  <a:pt x="418426" y="765668"/>
                  <a:pt x="428263" y="775504"/>
                </a:cubicBezTo>
                <a:lnTo>
                  <a:pt x="486137" y="833377"/>
                </a:lnTo>
                <a:cubicBezTo>
                  <a:pt x="497712" y="821802"/>
                  <a:pt x="511781" y="812273"/>
                  <a:pt x="520861" y="798653"/>
                </a:cubicBezTo>
                <a:cubicBezTo>
                  <a:pt x="587865" y="698147"/>
                  <a:pt x="456387" y="839978"/>
                  <a:pt x="567160" y="729205"/>
                </a:cubicBezTo>
                <a:cubicBezTo>
                  <a:pt x="571018" y="717630"/>
                  <a:pt x="578734" y="706682"/>
                  <a:pt x="578734" y="694481"/>
                </a:cubicBezTo>
                <a:cubicBezTo>
                  <a:pt x="578734" y="657527"/>
                  <a:pt x="542737" y="635333"/>
                  <a:pt x="520861" y="613458"/>
                </a:cubicBezTo>
                <a:lnTo>
                  <a:pt x="474562" y="567159"/>
                </a:lnTo>
                <a:cubicBezTo>
                  <a:pt x="462987" y="555584"/>
                  <a:pt x="448918" y="546055"/>
                  <a:pt x="439838" y="532435"/>
                </a:cubicBezTo>
                <a:cubicBezTo>
                  <a:pt x="432122" y="520860"/>
                  <a:pt x="422339" y="510423"/>
                  <a:pt x="416689" y="497711"/>
                </a:cubicBezTo>
                <a:cubicBezTo>
                  <a:pt x="406779" y="475413"/>
                  <a:pt x="407074" y="448566"/>
                  <a:pt x="393539" y="428263"/>
                </a:cubicBezTo>
                <a:cubicBezTo>
                  <a:pt x="385823" y="416688"/>
                  <a:pt x="376611" y="405981"/>
                  <a:pt x="370390" y="393539"/>
                </a:cubicBezTo>
                <a:cubicBezTo>
                  <a:pt x="360662" y="374083"/>
                  <a:pt x="352806" y="331067"/>
                  <a:pt x="347241" y="312516"/>
                </a:cubicBezTo>
                <a:cubicBezTo>
                  <a:pt x="320431" y="223148"/>
                  <a:pt x="324092" y="258501"/>
                  <a:pt x="312517" y="231494"/>
                </a:cubicBezTo>
                <a:close/>
              </a:path>
            </a:pathLst>
          </a:cu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2286000"/>
            <a:ext cx="1447800" cy="830997"/>
          </a:xfrm>
          <a:prstGeom prst="rect">
            <a:avLst/>
          </a:prstGeom>
          <a:noFill/>
        </p:spPr>
        <p:txBody>
          <a:bodyPr wrap="square" rtlCol="0">
            <a:spAutoFit/>
          </a:bodyPr>
          <a:lstStyle/>
          <a:p>
            <a:r>
              <a:rPr lang="en-US" sz="2400" b="1" dirty="0">
                <a:solidFill>
                  <a:schemeClr val="accent6">
                    <a:lumMod val="50000"/>
                  </a:schemeClr>
                </a:solidFill>
              </a:rPr>
              <a:t>Macula </a:t>
            </a:r>
            <a:r>
              <a:rPr lang="en-US" sz="2400" b="1" dirty="0" err="1">
                <a:solidFill>
                  <a:schemeClr val="accent6">
                    <a:lumMod val="50000"/>
                  </a:schemeClr>
                </a:solidFill>
              </a:rPr>
              <a:t>densa</a:t>
            </a:r>
            <a:endParaRPr lang="en-US" sz="2400" b="1"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itl-web1\com\LabManuals\MA\VLM\Lab17\emf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8864"/>
            <a:ext cx="4611705" cy="57876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5" name="TextBox 4"/>
          <p:cNvSpPr txBox="1"/>
          <p:nvPr/>
        </p:nvSpPr>
        <p:spPr>
          <a:xfrm>
            <a:off x="228600" y="4572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(advance slide for answers)</a:t>
            </a:r>
          </a:p>
        </p:txBody>
      </p:sp>
      <p:cxnSp>
        <p:nvCxnSpPr>
          <p:cNvPr id="3" name="Straight Arrow Connector 2"/>
          <p:cNvCxnSpPr/>
          <p:nvPr/>
        </p:nvCxnSpPr>
        <p:spPr>
          <a:xfrm flipH="1" flipV="1">
            <a:off x="3505200" y="1828800"/>
            <a:ext cx="2224268" cy="23149"/>
          </a:xfrm>
          <a:prstGeom prst="straightConnector1">
            <a:avLst/>
          </a:prstGeom>
          <a:ln w="38100">
            <a:solidFill>
              <a:srgbClr val="A8A4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118167" y="1284790"/>
            <a:ext cx="3460830" cy="16397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64598" y="5208608"/>
            <a:ext cx="925974" cy="11574"/>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194613" y="1969625"/>
            <a:ext cx="2558005" cy="90089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578997" y="986305"/>
            <a:ext cx="3349906" cy="4841625"/>
            <a:chOff x="5578997" y="986305"/>
            <a:chExt cx="3349906" cy="4841625"/>
          </a:xfrm>
        </p:grpSpPr>
        <p:sp>
          <p:nvSpPr>
            <p:cNvPr id="15" name="TextBox 14"/>
            <p:cNvSpPr txBox="1"/>
            <p:nvPr/>
          </p:nvSpPr>
          <p:spPr>
            <a:xfrm>
              <a:off x="5578997" y="986305"/>
              <a:ext cx="3140597" cy="461665"/>
            </a:xfrm>
            <a:prstGeom prst="rect">
              <a:avLst/>
            </a:prstGeom>
            <a:noFill/>
          </p:spPr>
          <p:txBody>
            <a:bodyPr wrap="square" rtlCol="0">
              <a:spAutoFit/>
            </a:bodyPr>
            <a:lstStyle/>
            <a:p>
              <a:r>
                <a:rPr lang="en-US" sz="2400" b="1" dirty="0">
                  <a:solidFill>
                    <a:srgbClr val="C00000"/>
                  </a:solidFill>
                </a:rPr>
                <a:t>1</a:t>
              </a:r>
              <a:r>
                <a:rPr lang="en-US" sz="2400" b="1" baseline="30000" dirty="0">
                  <a:solidFill>
                    <a:srgbClr val="C00000"/>
                  </a:solidFill>
                </a:rPr>
                <a:t>o</a:t>
              </a:r>
              <a:r>
                <a:rPr lang="en-US" sz="2400" b="1" dirty="0">
                  <a:solidFill>
                    <a:srgbClr val="C00000"/>
                  </a:solidFill>
                </a:rPr>
                <a:t> pedicel of </a:t>
              </a:r>
              <a:r>
                <a:rPr lang="en-US" sz="2400" b="1" dirty="0" err="1">
                  <a:solidFill>
                    <a:srgbClr val="C00000"/>
                  </a:solidFill>
                </a:rPr>
                <a:t>podocyte</a:t>
              </a:r>
              <a:endParaRPr lang="en-US" sz="2400" b="1" dirty="0">
                <a:solidFill>
                  <a:srgbClr val="C00000"/>
                </a:solidFill>
              </a:endParaRPr>
            </a:p>
          </p:txBody>
        </p:sp>
        <p:sp>
          <p:nvSpPr>
            <p:cNvPr id="19" name="TextBox 18"/>
            <p:cNvSpPr txBox="1"/>
            <p:nvPr/>
          </p:nvSpPr>
          <p:spPr>
            <a:xfrm>
              <a:off x="5734291" y="1621116"/>
              <a:ext cx="3140597" cy="461665"/>
            </a:xfrm>
            <a:prstGeom prst="rect">
              <a:avLst/>
            </a:prstGeom>
            <a:noFill/>
          </p:spPr>
          <p:txBody>
            <a:bodyPr wrap="square" rtlCol="0">
              <a:spAutoFit/>
            </a:bodyPr>
            <a:lstStyle/>
            <a:p>
              <a:r>
                <a:rPr lang="en-US" sz="2400" b="1" dirty="0">
                  <a:solidFill>
                    <a:srgbClr val="A8A400"/>
                  </a:solidFill>
                </a:rPr>
                <a:t>2</a:t>
              </a:r>
              <a:r>
                <a:rPr lang="en-US" sz="2400" b="1" baseline="30000" dirty="0">
                  <a:solidFill>
                    <a:srgbClr val="A8A400"/>
                  </a:solidFill>
                </a:rPr>
                <a:t>o</a:t>
              </a:r>
              <a:r>
                <a:rPr lang="en-US" sz="2400" b="1" dirty="0">
                  <a:solidFill>
                    <a:srgbClr val="A8A400"/>
                  </a:solidFill>
                </a:rPr>
                <a:t> pedicel of </a:t>
              </a:r>
              <a:r>
                <a:rPr lang="en-US" sz="2400" b="1" dirty="0" err="1">
                  <a:solidFill>
                    <a:srgbClr val="A8A400"/>
                  </a:solidFill>
                </a:rPr>
                <a:t>podocyte</a:t>
              </a:r>
              <a:endParaRPr lang="en-US" sz="2400" b="1" dirty="0">
                <a:solidFill>
                  <a:srgbClr val="A8A400"/>
                </a:solidFill>
              </a:endParaRPr>
            </a:p>
          </p:txBody>
        </p:sp>
        <p:sp>
          <p:nvSpPr>
            <p:cNvPr id="20" name="TextBox 19"/>
            <p:cNvSpPr txBox="1"/>
            <p:nvPr/>
          </p:nvSpPr>
          <p:spPr>
            <a:xfrm>
              <a:off x="5788306" y="2639689"/>
              <a:ext cx="3140597" cy="830997"/>
            </a:xfrm>
            <a:prstGeom prst="rect">
              <a:avLst/>
            </a:prstGeom>
            <a:noFill/>
          </p:spPr>
          <p:txBody>
            <a:bodyPr wrap="square" rtlCol="0">
              <a:spAutoFit/>
            </a:bodyPr>
            <a:lstStyle/>
            <a:p>
              <a:r>
                <a:rPr lang="en-US" sz="2400" b="1" dirty="0">
                  <a:solidFill>
                    <a:srgbClr val="002060"/>
                  </a:solidFill>
                </a:rPr>
                <a:t>Urinary (capsular) space</a:t>
              </a:r>
            </a:p>
          </p:txBody>
        </p:sp>
        <p:sp>
          <p:nvSpPr>
            <p:cNvPr id="21" name="TextBox 20"/>
            <p:cNvSpPr txBox="1"/>
            <p:nvPr/>
          </p:nvSpPr>
          <p:spPr>
            <a:xfrm>
              <a:off x="5631083" y="4996933"/>
              <a:ext cx="3140597" cy="830997"/>
            </a:xfrm>
            <a:prstGeom prst="rect">
              <a:avLst/>
            </a:prstGeom>
            <a:noFill/>
          </p:spPr>
          <p:txBody>
            <a:bodyPr wrap="square" rtlCol="0">
              <a:spAutoFit/>
            </a:bodyPr>
            <a:lstStyle/>
            <a:p>
              <a:r>
                <a:rPr lang="en-US" sz="2400" b="1" dirty="0">
                  <a:solidFill>
                    <a:schemeClr val="accent6">
                      <a:lumMod val="50000"/>
                    </a:schemeClr>
                  </a:solidFill>
                </a:rPr>
                <a:t>Fenestration in endothelial cell</a:t>
              </a:r>
            </a:p>
          </p:txBody>
        </p:sp>
      </p:grpSp>
    </p:spTree>
    <p:extLst>
      <p:ext uri="{BB962C8B-B14F-4D97-AF65-F5344CB8AC3E}">
        <p14:creationId xmlns:p14="http://schemas.microsoft.com/office/powerpoint/2010/main" val="175492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accessmedicine.com/loadBinary.aspx?name=mesc12&amp;filename=%09mesc12_c019f00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1" y="1288197"/>
            <a:ext cx="6324600" cy="55234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8" name="TextBox 7"/>
          <p:cNvSpPr txBox="1"/>
          <p:nvPr/>
        </p:nvSpPr>
        <p:spPr>
          <a:xfrm>
            <a:off x="228600" y="4572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structures indicated by arrows and arrowhead. (advance slide for answers)</a:t>
            </a:r>
          </a:p>
        </p:txBody>
      </p:sp>
      <p:grpSp>
        <p:nvGrpSpPr>
          <p:cNvPr id="4" name="Group 3"/>
          <p:cNvGrpSpPr/>
          <p:nvPr/>
        </p:nvGrpSpPr>
        <p:grpSpPr>
          <a:xfrm>
            <a:off x="1371600" y="2205335"/>
            <a:ext cx="7781081" cy="3350062"/>
            <a:chOff x="1371600" y="2205335"/>
            <a:chExt cx="7781081" cy="3350062"/>
          </a:xfrm>
        </p:grpSpPr>
        <p:sp>
          <p:nvSpPr>
            <p:cNvPr id="9" name="TextBox 8"/>
            <p:cNvSpPr txBox="1"/>
            <p:nvPr/>
          </p:nvSpPr>
          <p:spPr>
            <a:xfrm>
              <a:off x="1371600" y="2667000"/>
              <a:ext cx="1570298" cy="830997"/>
            </a:xfrm>
            <a:prstGeom prst="rect">
              <a:avLst/>
            </a:prstGeom>
            <a:noFill/>
          </p:spPr>
          <p:txBody>
            <a:bodyPr wrap="square" rtlCol="0">
              <a:spAutoFit/>
            </a:bodyPr>
            <a:lstStyle/>
            <a:p>
              <a:pPr algn="ctr"/>
              <a:r>
                <a:rPr lang="en-US" sz="2400" b="1" dirty="0">
                  <a:solidFill>
                    <a:srgbClr val="FF0000"/>
                  </a:solidFill>
                </a:rPr>
                <a:t>Filtration slit</a:t>
              </a:r>
            </a:p>
          </p:txBody>
        </p:sp>
        <p:sp>
          <p:nvSpPr>
            <p:cNvPr id="10" name="TextBox 9"/>
            <p:cNvSpPr txBox="1"/>
            <p:nvPr/>
          </p:nvSpPr>
          <p:spPr>
            <a:xfrm>
              <a:off x="3276601" y="4724400"/>
              <a:ext cx="2362200" cy="830997"/>
            </a:xfrm>
            <a:prstGeom prst="rect">
              <a:avLst/>
            </a:prstGeom>
            <a:noFill/>
          </p:spPr>
          <p:txBody>
            <a:bodyPr wrap="square" rtlCol="0">
              <a:spAutoFit/>
            </a:bodyPr>
            <a:lstStyle/>
            <a:p>
              <a:r>
                <a:rPr lang="en-US" sz="2400" b="1" dirty="0">
                  <a:solidFill>
                    <a:srgbClr val="FF0000"/>
                  </a:solidFill>
                </a:rPr>
                <a:t>Fenestration in endothelial cell</a:t>
              </a:r>
            </a:p>
          </p:txBody>
        </p:sp>
        <p:sp>
          <p:nvSpPr>
            <p:cNvPr id="3" name="TextBox 2"/>
            <p:cNvSpPr txBox="1"/>
            <p:nvPr/>
          </p:nvSpPr>
          <p:spPr>
            <a:xfrm>
              <a:off x="6447582" y="2205335"/>
              <a:ext cx="2705099" cy="1754326"/>
            </a:xfrm>
            <a:prstGeom prst="rect">
              <a:avLst/>
            </a:prstGeom>
            <a:noFill/>
          </p:spPr>
          <p:txBody>
            <a:bodyPr wrap="square" rtlCol="0">
              <a:spAutoFit/>
            </a:bodyPr>
            <a:lstStyle/>
            <a:p>
              <a:r>
                <a:rPr lang="en-US" b="1" dirty="0">
                  <a:solidFill>
                    <a:srgbClr val="4F6228"/>
                  </a:solidFill>
                  <a:latin typeface="Tempus Sans ITC" pitchFamily="82" charset="0"/>
                </a:rPr>
                <a:t>Note filtration slit diaphragm in filtration slit, and lack of diaphragm in fenestrated endothelium.  Also note thick basal lamina (BL).</a:t>
              </a:r>
            </a:p>
          </p:txBody>
        </p:sp>
      </p:grpSp>
    </p:spTree>
    <p:extLst>
      <p:ext uri="{BB962C8B-B14F-4D97-AF65-F5344CB8AC3E}">
        <p14:creationId xmlns:p14="http://schemas.microsoft.com/office/powerpoint/2010/main" val="291666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http://c.photoshelter.com/img-get/I0000DYWmh8a4B5g/s"/>
          <p:cNvPicPr>
            <a:picLocks noChangeAspect="1" noChangeArrowheads="1"/>
          </p:cNvPicPr>
          <p:nvPr/>
        </p:nvPicPr>
        <p:blipFill>
          <a:blip r:embed="rId2" cstate="print"/>
          <a:srcRect/>
          <a:stretch>
            <a:fillRect/>
          </a:stretch>
        </p:blipFill>
        <p:spPr bwMode="auto">
          <a:xfrm>
            <a:off x="3714965" y="2133601"/>
            <a:ext cx="5352835" cy="4764024"/>
          </a:xfrm>
          <a:prstGeom prst="rect">
            <a:avLst/>
          </a:prstGeom>
          <a:noFill/>
        </p:spPr>
      </p:pic>
      <p:sp>
        <p:nvSpPr>
          <p:cNvPr id="4" name="Rectangle 3"/>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5" name="TextBox 4"/>
          <p:cNvSpPr txBox="1"/>
          <p:nvPr/>
        </p:nvSpPr>
        <p:spPr>
          <a:xfrm>
            <a:off x="152400" y="323165"/>
            <a:ext cx="8686800" cy="3046988"/>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a:t>
            </a:r>
          </a:p>
          <a:p>
            <a:pPr marL="342900" indent="-342900">
              <a:buFont typeface="Wingdings" pitchFamily="2" charset="2"/>
              <a:buChar char="§"/>
            </a:pPr>
            <a:r>
              <a:rPr lang="en-US" sz="2400" b="1" dirty="0">
                <a:solidFill>
                  <a:schemeClr val="accent3">
                    <a:lumMod val="50000"/>
                  </a:schemeClr>
                </a:solidFill>
                <a:latin typeface="Script MT Bold" pitchFamily="66" charset="0"/>
              </a:rPr>
              <a:t>endothelial cell</a:t>
            </a:r>
          </a:p>
          <a:p>
            <a:pPr marL="342900" indent="-342900">
              <a:buFont typeface="Wingdings" pitchFamily="2" charset="2"/>
              <a:buChar char="§"/>
            </a:pPr>
            <a:r>
              <a:rPr lang="en-US" sz="2400" b="1" dirty="0" err="1">
                <a:solidFill>
                  <a:schemeClr val="accent3">
                    <a:lumMod val="50000"/>
                  </a:schemeClr>
                </a:solidFill>
                <a:latin typeface="Script MT Bold" pitchFamily="66" charset="0"/>
              </a:rPr>
              <a:t>podocyte</a:t>
            </a:r>
            <a:endParaRPr lang="en-US" sz="2400" b="1" dirty="0">
              <a:solidFill>
                <a:schemeClr val="accent3">
                  <a:lumMod val="50000"/>
                </a:schemeClr>
              </a:solidFill>
              <a:latin typeface="Script MT Bold" pitchFamily="66" charset="0"/>
            </a:endParaRPr>
          </a:p>
          <a:p>
            <a:pPr marL="342900" indent="-342900">
              <a:buFont typeface="Wingdings" pitchFamily="2" charset="2"/>
              <a:buChar char="§"/>
            </a:pPr>
            <a:r>
              <a:rPr lang="en-US" sz="2400" b="1" dirty="0" err="1">
                <a:solidFill>
                  <a:schemeClr val="accent3">
                    <a:lumMod val="50000"/>
                  </a:schemeClr>
                </a:solidFill>
                <a:latin typeface="Script MT Bold" pitchFamily="66" charset="0"/>
              </a:rPr>
              <a:t>podocyte</a:t>
            </a:r>
            <a:r>
              <a:rPr lang="en-US" sz="2400" b="1" dirty="0">
                <a:solidFill>
                  <a:schemeClr val="accent3">
                    <a:lumMod val="50000"/>
                  </a:schemeClr>
                </a:solidFill>
                <a:latin typeface="Script MT Bold" pitchFamily="66" charset="0"/>
              </a:rPr>
              <a:t> processes (pedicels)</a:t>
            </a:r>
          </a:p>
          <a:p>
            <a:pPr marL="342900" indent="-342900">
              <a:buFont typeface="Wingdings" pitchFamily="2" charset="2"/>
              <a:buChar char="§"/>
            </a:pPr>
            <a:r>
              <a:rPr lang="en-US" sz="2400" b="1" dirty="0">
                <a:solidFill>
                  <a:schemeClr val="accent3">
                    <a:lumMod val="50000"/>
                  </a:schemeClr>
                </a:solidFill>
                <a:latin typeface="Script MT Bold" pitchFamily="66" charset="0"/>
              </a:rPr>
              <a:t>capillary lumen</a:t>
            </a:r>
          </a:p>
          <a:p>
            <a:pPr marL="342900" indent="-342900">
              <a:buFont typeface="Wingdings" pitchFamily="2" charset="2"/>
              <a:buChar char="§"/>
            </a:pPr>
            <a:r>
              <a:rPr lang="en-US" sz="2400" b="1" dirty="0">
                <a:solidFill>
                  <a:schemeClr val="accent3">
                    <a:lumMod val="50000"/>
                  </a:schemeClr>
                </a:solidFill>
                <a:latin typeface="Script MT Bold" pitchFamily="66" charset="0"/>
              </a:rPr>
              <a:t>basal lamina</a:t>
            </a:r>
          </a:p>
          <a:p>
            <a:pPr marL="342900" indent="-342900">
              <a:buFont typeface="Wingdings" pitchFamily="2" charset="2"/>
              <a:buChar char="§"/>
            </a:pPr>
            <a:r>
              <a:rPr lang="en-US" sz="2400" b="1" dirty="0">
                <a:solidFill>
                  <a:schemeClr val="accent3">
                    <a:lumMod val="50000"/>
                  </a:schemeClr>
                </a:solidFill>
                <a:latin typeface="Script MT Bold" pitchFamily="66" charset="0"/>
              </a:rPr>
              <a:t>fenestrations</a:t>
            </a:r>
          </a:p>
          <a:p>
            <a:r>
              <a:rPr lang="en-US" sz="2400" b="1" dirty="0">
                <a:solidFill>
                  <a:schemeClr val="accent3">
                    <a:lumMod val="50000"/>
                  </a:schemeClr>
                </a:solidFill>
                <a:latin typeface="Script MT Bold" pitchFamily="66" charset="0"/>
              </a:rPr>
              <a:t>(advance slide for answers)</a:t>
            </a:r>
          </a:p>
        </p:txBody>
      </p:sp>
    </p:spTree>
    <p:extLst>
      <p:ext uri="{BB962C8B-B14F-4D97-AF65-F5344CB8AC3E}">
        <p14:creationId xmlns:p14="http://schemas.microsoft.com/office/powerpoint/2010/main" val="2283907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biomed.brown.edu/Courses/BI279/Lec08/Lec08-B.jpg"/>
          <p:cNvPicPr>
            <a:picLocks noChangeAspect="1" noChangeArrowheads="1"/>
          </p:cNvPicPr>
          <p:nvPr/>
        </p:nvPicPr>
        <p:blipFill>
          <a:blip r:embed="rId2" cstate="print"/>
          <a:srcRect/>
          <a:stretch>
            <a:fillRect/>
          </a:stretch>
        </p:blipFill>
        <p:spPr bwMode="auto">
          <a:xfrm>
            <a:off x="1143000" y="838200"/>
            <a:ext cx="6019800" cy="5580858"/>
          </a:xfrm>
          <a:prstGeom prst="rect">
            <a:avLst/>
          </a:prstGeom>
          <a:noFill/>
        </p:spPr>
      </p:pic>
      <p:sp>
        <p:nvSpPr>
          <p:cNvPr id="4" name="Rectangle 3"/>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91554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52799"/>
            <a:ext cx="8986200" cy="3458325"/>
          </a:xfrm>
          <a:prstGeom prst="rect">
            <a:avLst/>
          </a:prstGeom>
        </p:spPr>
      </p:pic>
      <p:sp>
        <p:nvSpPr>
          <p:cNvPr id="6" name="Rectangle 5"/>
          <p:cNvSpPr/>
          <p:nvPr/>
        </p:nvSpPr>
        <p:spPr>
          <a:xfrm>
            <a:off x="228600" y="0"/>
            <a:ext cx="8441419"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formation</a:t>
            </a: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of the renal corpuscle</a:t>
            </a:r>
          </a:p>
        </p:txBody>
      </p:sp>
      <p:sp>
        <p:nvSpPr>
          <p:cNvPr id="10" name="TextBox 9"/>
          <p:cNvSpPr txBox="1"/>
          <p:nvPr/>
        </p:nvSpPr>
        <p:spPr>
          <a:xfrm>
            <a:off x="152400" y="609600"/>
            <a:ext cx="8915400" cy="2308324"/>
          </a:xfrm>
          <a:prstGeom prst="rect">
            <a:avLst/>
          </a:prstGeom>
          <a:noFill/>
        </p:spPr>
        <p:txBody>
          <a:bodyPr wrap="square" rtlCol="0">
            <a:spAutoFit/>
          </a:bodyPr>
          <a:lstStyle/>
          <a:p>
            <a:r>
              <a:rPr lang="en-US" sz="2400" b="1" dirty="0">
                <a:solidFill>
                  <a:schemeClr val="accent3">
                    <a:lumMod val="50000"/>
                  </a:schemeClr>
                </a:solidFill>
              </a:rPr>
              <a:t>The renal tubule </a:t>
            </a:r>
            <a:r>
              <a:rPr lang="en-US" sz="2400" b="1" dirty="0" err="1">
                <a:solidFill>
                  <a:schemeClr val="accent3">
                    <a:lumMod val="50000"/>
                  </a:schemeClr>
                </a:solidFill>
              </a:rPr>
              <a:t>invaginates</a:t>
            </a:r>
            <a:r>
              <a:rPr lang="en-US" sz="2400" b="1" dirty="0">
                <a:solidFill>
                  <a:schemeClr val="accent3">
                    <a:lumMod val="50000"/>
                  </a:schemeClr>
                </a:solidFill>
              </a:rPr>
              <a:t>, forming a </a:t>
            </a:r>
            <a:r>
              <a:rPr lang="en-US" sz="2400" b="1" dirty="0">
                <a:solidFill>
                  <a:schemeClr val="accent6">
                    <a:lumMod val="50000"/>
                  </a:schemeClr>
                </a:solidFill>
              </a:rPr>
              <a:t>visceral</a:t>
            </a:r>
            <a:r>
              <a:rPr lang="en-US" sz="2400" b="1" dirty="0">
                <a:solidFill>
                  <a:schemeClr val="accent3">
                    <a:lumMod val="50000"/>
                  </a:schemeClr>
                </a:solidFill>
              </a:rPr>
              <a:t> and </a:t>
            </a:r>
            <a:r>
              <a:rPr lang="en-US" sz="2400" b="1" dirty="0">
                <a:solidFill>
                  <a:schemeClr val="accent6">
                    <a:lumMod val="50000"/>
                  </a:schemeClr>
                </a:solidFill>
              </a:rPr>
              <a:t>parietal</a:t>
            </a:r>
            <a:r>
              <a:rPr lang="en-US" sz="2400" b="1" dirty="0">
                <a:solidFill>
                  <a:schemeClr val="accent3">
                    <a:lumMod val="50000"/>
                  </a:schemeClr>
                </a:solidFill>
              </a:rPr>
              <a:t> layer of </a:t>
            </a:r>
            <a:r>
              <a:rPr lang="en-US" sz="2400" b="1" dirty="0">
                <a:solidFill>
                  <a:schemeClr val="accent6">
                    <a:lumMod val="50000"/>
                  </a:schemeClr>
                </a:solidFill>
              </a:rPr>
              <a:t>Bowman’s capsule</a:t>
            </a:r>
            <a:r>
              <a:rPr lang="en-US" sz="2400" b="1" dirty="0">
                <a:solidFill>
                  <a:schemeClr val="accent3">
                    <a:lumMod val="50000"/>
                  </a:schemeClr>
                </a:solidFill>
              </a:rPr>
              <a:t>.  Cells of the visceral layer, called </a:t>
            </a:r>
            <a:r>
              <a:rPr lang="en-US" sz="2400" b="1" dirty="0" err="1">
                <a:solidFill>
                  <a:schemeClr val="accent6">
                    <a:lumMod val="50000"/>
                  </a:schemeClr>
                </a:solidFill>
              </a:rPr>
              <a:t>podocytes</a:t>
            </a:r>
            <a:r>
              <a:rPr lang="en-US" sz="2400" b="1" dirty="0">
                <a:solidFill>
                  <a:schemeClr val="accent3">
                    <a:lumMod val="50000"/>
                  </a:schemeClr>
                </a:solidFill>
              </a:rPr>
              <a:t>, cover the endothelial cells of the </a:t>
            </a:r>
            <a:r>
              <a:rPr lang="en-US" sz="2400" b="1" dirty="0" err="1">
                <a:solidFill>
                  <a:schemeClr val="accent3">
                    <a:lumMod val="50000"/>
                  </a:schemeClr>
                </a:solidFill>
              </a:rPr>
              <a:t>glomerulus</a:t>
            </a:r>
            <a:r>
              <a:rPr lang="en-US" sz="2400" b="1" dirty="0">
                <a:solidFill>
                  <a:schemeClr val="accent3">
                    <a:lumMod val="50000"/>
                  </a:schemeClr>
                </a:solidFill>
              </a:rPr>
              <a:t>.  In many places, the connective tissue between the endothelial cells and </a:t>
            </a:r>
            <a:r>
              <a:rPr lang="en-US" sz="2400" b="1" dirty="0" err="1">
                <a:solidFill>
                  <a:schemeClr val="accent3">
                    <a:lumMod val="50000"/>
                  </a:schemeClr>
                </a:solidFill>
              </a:rPr>
              <a:t>podocyes</a:t>
            </a:r>
            <a:r>
              <a:rPr lang="en-US" sz="2400" b="1" dirty="0">
                <a:solidFill>
                  <a:schemeClr val="accent3">
                    <a:lumMod val="50000"/>
                  </a:schemeClr>
                </a:solidFill>
              </a:rPr>
              <a:t> is squeezed out, and the two basement membranes fuse to form a single, thick basal lamina, called the </a:t>
            </a:r>
            <a:r>
              <a:rPr lang="en-US" sz="2400" b="1" dirty="0">
                <a:solidFill>
                  <a:srgbClr val="0070C0"/>
                </a:solidFill>
              </a:rPr>
              <a:t>lamina </a:t>
            </a:r>
            <a:r>
              <a:rPr lang="en-US" sz="2400" b="1" dirty="0" err="1">
                <a:solidFill>
                  <a:srgbClr val="0070C0"/>
                </a:solidFill>
              </a:rPr>
              <a:t>densa</a:t>
            </a:r>
            <a:r>
              <a:rPr lang="en-US" sz="2400" b="1" dirty="0">
                <a:solidFill>
                  <a:schemeClr val="accent3">
                    <a:lumMod val="50000"/>
                  </a:schemeClr>
                </a:solidFill>
              </a:rPr>
              <a:t>. </a:t>
            </a:r>
          </a:p>
        </p:txBody>
      </p:sp>
      <p:cxnSp>
        <p:nvCxnSpPr>
          <p:cNvPr id="3" name="Straight Arrow Connector 2"/>
          <p:cNvCxnSpPr/>
          <p:nvPr/>
        </p:nvCxnSpPr>
        <p:spPr>
          <a:xfrm>
            <a:off x="5943600" y="2917924"/>
            <a:ext cx="971550" cy="1600736"/>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62800" y="3352798"/>
            <a:ext cx="1899600" cy="646331"/>
          </a:xfrm>
          <a:prstGeom prst="rect">
            <a:avLst/>
          </a:prstGeom>
          <a:noFill/>
        </p:spPr>
        <p:txBody>
          <a:bodyPr wrap="square" rtlCol="0">
            <a:spAutoFit/>
          </a:bodyPr>
          <a:lstStyle/>
          <a:p>
            <a:r>
              <a:rPr lang="en-US" b="1" dirty="0">
                <a:solidFill>
                  <a:schemeClr val="bg1"/>
                </a:solidFill>
                <a:latin typeface="Tempus Sans ITC" pitchFamily="82" charset="0"/>
              </a:rPr>
              <a:t>Green represents connective tissue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7" name="TextBox 6"/>
          <p:cNvSpPr txBox="1"/>
          <p:nvPr/>
        </p:nvSpPr>
        <p:spPr>
          <a:xfrm>
            <a:off x="228600" y="4572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structures or spaces. (advance slide for answers)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7322530" cy="5638800"/>
          </a:xfrm>
          <a:prstGeom prst="rect">
            <a:avLst/>
          </a:prstGeom>
        </p:spPr>
      </p:pic>
      <p:sp>
        <p:nvSpPr>
          <p:cNvPr id="9" name="TextBox 8"/>
          <p:cNvSpPr txBox="1"/>
          <p:nvPr/>
        </p:nvSpPr>
        <p:spPr>
          <a:xfrm>
            <a:off x="986742" y="2208835"/>
            <a:ext cx="609600" cy="769441"/>
          </a:xfrm>
          <a:prstGeom prst="rect">
            <a:avLst/>
          </a:prstGeom>
          <a:noFill/>
        </p:spPr>
        <p:txBody>
          <a:bodyPr wrap="square" rtlCol="0">
            <a:spAutoFit/>
          </a:bodyPr>
          <a:lstStyle/>
          <a:p>
            <a:r>
              <a:rPr lang="en-US" sz="4400" b="1" dirty="0">
                <a:solidFill>
                  <a:srgbClr val="C00000"/>
                </a:solidFill>
              </a:rPr>
              <a:t>X</a:t>
            </a:r>
          </a:p>
        </p:txBody>
      </p:sp>
      <p:sp>
        <p:nvSpPr>
          <p:cNvPr id="11" name="TextBox 10"/>
          <p:cNvSpPr txBox="1"/>
          <p:nvPr/>
        </p:nvSpPr>
        <p:spPr>
          <a:xfrm>
            <a:off x="6781800" y="1032076"/>
            <a:ext cx="540730" cy="769441"/>
          </a:xfrm>
          <a:prstGeom prst="rect">
            <a:avLst/>
          </a:prstGeom>
          <a:noFill/>
        </p:spPr>
        <p:txBody>
          <a:bodyPr wrap="square" rtlCol="0">
            <a:spAutoFit/>
          </a:bodyPr>
          <a:lstStyle/>
          <a:p>
            <a:r>
              <a:rPr lang="en-US" sz="4400" b="1" dirty="0">
                <a:solidFill>
                  <a:srgbClr val="4F81BD"/>
                </a:solidFill>
              </a:rPr>
              <a:t>X</a:t>
            </a:r>
          </a:p>
        </p:txBody>
      </p:sp>
      <p:sp>
        <p:nvSpPr>
          <p:cNvPr id="13" name="TextBox 12"/>
          <p:cNvSpPr txBox="1"/>
          <p:nvPr/>
        </p:nvSpPr>
        <p:spPr>
          <a:xfrm>
            <a:off x="3505200" y="1219200"/>
            <a:ext cx="609600" cy="769441"/>
          </a:xfrm>
          <a:prstGeom prst="rect">
            <a:avLst/>
          </a:prstGeom>
          <a:noFill/>
        </p:spPr>
        <p:txBody>
          <a:bodyPr wrap="square" rtlCol="0">
            <a:spAutoFit/>
          </a:bodyPr>
          <a:lstStyle/>
          <a:p>
            <a:r>
              <a:rPr lang="en-US" sz="4400" b="1" dirty="0">
                <a:solidFill>
                  <a:schemeClr val="accent3">
                    <a:lumMod val="50000"/>
                  </a:schemeClr>
                </a:solidFill>
              </a:rPr>
              <a:t>X</a:t>
            </a:r>
          </a:p>
        </p:txBody>
      </p:sp>
      <p:sp>
        <p:nvSpPr>
          <p:cNvPr id="10" name="TextBox 9"/>
          <p:cNvSpPr txBox="1"/>
          <p:nvPr/>
        </p:nvSpPr>
        <p:spPr>
          <a:xfrm>
            <a:off x="7506760" y="1596892"/>
            <a:ext cx="1440470" cy="2308324"/>
          </a:xfrm>
          <a:prstGeom prst="rect">
            <a:avLst/>
          </a:prstGeom>
          <a:noFill/>
          <a:ln>
            <a:noFill/>
          </a:ln>
        </p:spPr>
        <p:txBody>
          <a:bodyPr wrap="square" rtlCol="0">
            <a:spAutoFit/>
          </a:bodyPr>
          <a:lstStyle/>
          <a:p>
            <a:r>
              <a:rPr lang="en-US" sz="2400" b="1" dirty="0">
                <a:solidFill>
                  <a:srgbClr val="0070C0"/>
                </a:solidFill>
              </a:rPr>
              <a:t>blood</a:t>
            </a:r>
          </a:p>
          <a:p>
            <a:endParaRPr lang="en-US" sz="2400" b="1" dirty="0"/>
          </a:p>
          <a:p>
            <a:r>
              <a:rPr lang="en-US" sz="2400" b="1" dirty="0">
                <a:solidFill>
                  <a:schemeClr val="accent3">
                    <a:lumMod val="50000"/>
                  </a:schemeClr>
                </a:solidFill>
              </a:rPr>
              <a:t>urinary space</a:t>
            </a:r>
          </a:p>
          <a:p>
            <a:endParaRPr lang="en-US" sz="2400" b="1" dirty="0"/>
          </a:p>
          <a:p>
            <a:r>
              <a:rPr lang="en-US" sz="2400" b="1" dirty="0" err="1">
                <a:solidFill>
                  <a:srgbClr val="C00000"/>
                </a:solidFill>
              </a:rPr>
              <a:t>podocyte</a:t>
            </a:r>
            <a:endParaRPr lang="en-US" sz="2400" b="1" dirty="0">
              <a:solidFill>
                <a:srgbClr val="C00000"/>
              </a:solidFill>
            </a:endParaRPr>
          </a:p>
        </p:txBody>
      </p:sp>
    </p:spTree>
    <p:extLst>
      <p:ext uri="{BB962C8B-B14F-4D97-AF65-F5344CB8AC3E}">
        <p14:creationId xmlns:p14="http://schemas.microsoft.com/office/powerpoint/2010/main" val="308808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http://www.nature.com/ki/journal/v76/n5/images/journal_cover_large.jpg"/>
          <p:cNvPicPr>
            <a:picLocks noChangeAspect="1" noChangeArrowheads="1"/>
          </p:cNvPicPr>
          <p:nvPr/>
        </p:nvPicPr>
        <p:blipFill>
          <a:blip r:embed="rId2" cstate="print"/>
          <a:srcRect/>
          <a:stretch>
            <a:fillRect/>
          </a:stretch>
        </p:blipFill>
        <p:spPr bwMode="auto">
          <a:xfrm>
            <a:off x="62666" y="990600"/>
            <a:ext cx="7557334" cy="5105401"/>
          </a:xfrm>
          <a:prstGeom prst="rect">
            <a:avLst/>
          </a:prstGeom>
          <a:noFill/>
        </p:spPr>
      </p:pic>
      <p:sp>
        <p:nvSpPr>
          <p:cNvPr id="5" name="Rectangle 4"/>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7" name="TextBox 6"/>
          <p:cNvSpPr txBox="1"/>
          <p:nvPr/>
        </p:nvSpPr>
        <p:spPr>
          <a:xfrm>
            <a:off x="228600" y="4572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(advance slide for answers)</a:t>
            </a:r>
          </a:p>
        </p:txBody>
      </p:sp>
      <p:sp>
        <p:nvSpPr>
          <p:cNvPr id="9" name="TextBox 8"/>
          <p:cNvSpPr txBox="1"/>
          <p:nvPr/>
        </p:nvSpPr>
        <p:spPr>
          <a:xfrm>
            <a:off x="5785413" y="3744455"/>
            <a:ext cx="609600" cy="769441"/>
          </a:xfrm>
          <a:prstGeom prst="rect">
            <a:avLst/>
          </a:prstGeom>
          <a:noFill/>
        </p:spPr>
        <p:txBody>
          <a:bodyPr wrap="square" rtlCol="0">
            <a:spAutoFit/>
          </a:bodyPr>
          <a:lstStyle/>
          <a:p>
            <a:r>
              <a:rPr lang="en-US" sz="4400" b="1" dirty="0">
                <a:solidFill>
                  <a:srgbClr val="C00000"/>
                </a:solidFill>
              </a:rPr>
              <a:t>X</a:t>
            </a:r>
          </a:p>
        </p:txBody>
      </p:sp>
      <p:sp>
        <p:nvSpPr>
          <p:cNvPr id="12" name="TextBox 11"/>
          <p:cNvSpPr txBox="1"/>
          <p:nvPr/>
        </p:nvSpPr>
        <p:spPr>
          <a:xfrm>
            <a:off x="6130725" y="6027003"/>
            <a:ext cx="1915032" cy="830997"/>
          </a:xfrm>
          <a:prstGeom prst="rect">
            <a:avLst/>
          </a:prstGeom>
          <a:noFill/>
          <a:ln>
            <a:noFill/>
          </a:ln>
        </p:spPr>
        <p:txBody>
          <a:bodyPr wrap="square" rtlCol="0">
            <a:spAutoFit/>
          </a:bodyPr>
          <a:lstStyle/>
          <a:p>
            <a:r>
              <a:rPr lang="en-US" sz="2400" b="1" dirty="0">
                <a:solidFill>
                  <a:srgbClr val="C00000"/>
                </a:solidFill>
              </a:rPr>
              <a:t>endothelial cell</a:t>
            </a:r>
          </a:p>
        </p:txBody>
      </p:sp>
    </p:spTree>
    <p:extLst>
      <p:ext uri="{BB962C8B-B14F-4D97-AF65-F5344CB8AC3E}">
        <p14:creationId xmlns:p14="http://schemas.microsoft.com/office/powerpoint/2010/main" val="306769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7" name="TextBox 6"/>
          <p:cNvSpPr txBox="1"/>
          <p:nvPr/>
        </p:nvSpPr>
        <p:spPr>
          <a:xfrm>
            <a:off x="228600" y="4572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(advance slide for answers)</a:t>
            </a:r>
          </a:p>
        </p:txBody>
      </p:sp>
      <p:pic>
        <p:nvPicPr>
          <p:cNvPr id="8" name="Picture 2" descr="http://sitemaker.umich.edu/ransom.lab/files/glomerulus.jpg"/>
          <p:cNvPicPr>
            <a:picLocks noChangeAspect="1" noChangeArrowheads="1"/>
          </p:cNvPicPr>
          <p:nvPr/>
        </p:nvPicPr>
        <p:blipFill>
          <a:blip r:embed="rId2" cstate="print"/>
          <a:srcRect/>
          <a:stretch>
            <a:fillRect/>
          </a:stretch>
        </p:blipFill>
        <p:spPr bwMode="auto">
          <a:xfrm>
            <a:off x="76200" y="1806133"/>
            <a:ext cx="6330459" cy="4191000"/>
          </a:xfrm>
          <a:prstGeom prst="rect">
            <a:avLst/>
          </a:prstGeom>
          <a:noFill/>
        </p:spPr>
      </p:pic>
      <p:sp>
        <p:nvSpPr>
          <p:cNvPr id="10" name="TextBox 9"/>
          <p:cNvSpPr txBox="1"/>
          <p:nvPr/>
        </p:nvSpPr>
        <p:spPr>
          <a:xfrm>
            <a:off x="2743200" y="2514600"/>
            <a:ext cx="609600" cy="769441"/>
          </a:xfrm>
          <a:prstGeom prst="rect">
            <a:avLst/>
          </a:prstGeom>
          <a:noFill/>
        </p:spPr>
        <p:txBody>
          <a:bodyPr wrap="square" rtlCol="0">
            <a:spAutoFit/>
          </a:bodyPr>
          <a:lstStyle/>
          <a:p>
            <a:r>
              <a:rPr lang="en-US" sz="4400" b="1" dirty="0">
                <a:solidFill>
                  <a:schemeClr val="accent6">
                    <a:lumMod val="50000"/>
                  </a:schemeClr>
                </a:solidFill>
              </a:rPr>
              <a:t>X</a:t>
            </a:r>
          </a:p>
        </p:txBody>
      </p:sp>
      <p:cxnSp>
        <p:nvCxnSpPr>
          <p:cNvPr id="11" name="Straight Arrow Connector 10"/>
          <p:cNvCxnSpPr/>
          <p:nvPr/>
        </p:nvCxnSpPr>
        <p:spPr>
          <a:xfrm flipH="1" flipV="1">
            <a:off x="4953000" y="3048000"/>
            <a:ext cx="1867383" cy="1547150"/>
          </a:xfrm>
          <a:prstGeom prst="straightConnector1">
            <a:avLst/>
          </a:prstGeom>
          <a:ln w="38100">
            <a:solidFill>
              <a:srgbClr val="A8A4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572000" y="2014050"/>
            <a:ext cx="2130259" cy="62563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958051" y="1577859"/>
            <a:ext cx="6955420" cy="3596538"/>
            <a:chOff x="1958051" y="1577859"/>
            <a:chExt cx="6955420" cy="3596538"/>
          </a:xfrm>
        </p:grpSpPr>
        <p:sp>
          <p:nvSpPr>
            <p:cNvPr id="16" name="TextBox 15"/>
            <p:cNvSpPr txBox="1"/>
            <p:nvPr/>
          </p:nvSpPr>
          <p:spPr>
            <a:xfrm>
              <a:off x="6670394" y="1577859"/>
              <a:ext cx="1899211" cy="830997"/>
            </a:xfrm>
            <a:prstGeom prst="rect">
              <a:avLst/>
            </a:prstGeom>
            <a:noFill/>
          </p:spPr>
          <p:txBody>
            <a:bodyPr wrap="square" rtlCol="0">
              <a:spAutoFit/>
            </a:bodyPr>
            <a:lstStyle/>
            <a:p>
              <a:r>
                <a:rPr lang="en-US" sz="2400" b="1" dirty="0">
                  <a:solidFill>
                    <a:srgbClr val="C00000"/>
                  </a:solidFill>
                </a:rPr>
                <a:t>1</a:t>
              </a:r>
              <a:r>
                <a:rPr lang="en-US" sz="2400" b="1" baseline="30000" dirty="0">
                  <a:solidFill>
                    <a:srgbClr val="C00000"/>
                  </a:solidFill>
                </a:rPr>
                <a:t>o</a:t>
              </a:r>
              <a:r>
                <a:rPr lang="en-US" sz="2400" b="1" dirty="0">
                  <a:solidFill>
                    <a:srgbClr val="C00000"/>
                  </a:solidFill>
                </a:rPr>
                <a:t> pedicel of </a:t>
              </a:r>
              <a:r>
                <a:rPr lang="en-US" sz="2400" b="1" dirty="0" err="1">
                  <a:solidFill>
                    <a:srgbClr val="C00000"/>
                  </a:solidFill>
                </a:rPr>
                <a:t>podocyte</a:t>
              </a:r>
              <a:endParaRPr lang="en-US" sz="2400" b="1" dirty="0">
                <a:solidFill>
                  <a:srgbClr val="C00000"/>
                </a:solidFill>
              </a:endParaRPr>
            </a:p>
          </p:txBody>
        </p:sp>
        <p:sp>
          <p:nvSpPr>
            <p:cNvPr id="17" name="TextBox 16"/>
            <p:cNvSpPr txBox="1"/>
            <p:nvPr/>
          </p:nvSpPr>
          <p:spPr>
            <a:xfrm>
              <a:off x="6820383" y="4343400"/>
              <a:ext cx="2093088" cy="830997"/>
            </a:xfrm>
            <a:prstGeom prst="rect">
              <a:avLst/>
            </a:prstGeom>
            <a:noFill/>
          </p:spPr>
          <p:txBody>
            <a:bodyPr wrap="square" rtlCol="0">
              <a:spAutoFit/>
            </a:bodyPr>
            <a:lstStyle/>
            <a:p>
              <a:r>
                <a:rPr lang="en-US" sz="2400" b="1" dirty="0">
                  <a:solidFill>
                    <a:srgbClr val="A8A400"/>
                  </a:solidFill>
                </a:rPr>
                <a:t>2</a:t>
              </a:r>
              <a:r>
                <a:rPr lang="en-US" sz="2400" b="1" baseline="30000" dirty="0">
                  <a:solidFill>
                    <a:srgbClr val="A8A400"/>
                  </a:solidFill>
                </a:rPr>
                <a:t>o</a:t>
              </a:r>
              <a:r>
                <a:rPr lang="en-US" sz="2400" b="1" dirty="0">
                  <a:solidFill>
                    <a:srgbClr val="A8A400"/>
                  </a:solidFill>
                </a:rPr>
                <a:t> pedicel of </a:t>
              </a:r>
              <a:r>
                <a:rPr lang="en-US" sz="2400" b="1" dirty="0" err="1">
                  <a:solidFill>
                    <a:srgbClr val="A8A400"/>
                  </a:solidFill>
                </a:rPr>
                <a:t>podocyte</a:t>
              </a:r>
              <a:endParaRPr lang="en-US" sz="2400" b="1" dirty="0">
                <a:solidFill>
                  <a:srgbClr val="A8A400"/>
                </a:solidFill>
              </a:endParaRPr>
            </a:p>
          </p:txBody>
        </p:sp>
        <p:sp>
          <p:nvSpPr>
            <p:cNvPr id="19" name="TextBox 18"/>
            <p:cNvSpPr txBox="1"/>
            <p:nvPr/>
          </p:nvSpPr>
          <p:spPr>
            <a:xfrm>
              <a:off x="1958051" y="2178024"/>
              <a:ext cx="1570298" cy="461665"/>
            </a:xfrm>
            <a:prstGeom prst="rect">
              <a:avLst/>
            </a:prstGeom>
            <a:noFill/>
          </p:spPr>
          <p:txBody>
            <a:bodyPr wrap="square" rtlCol="0">
              <a:spAutoFit/>
            </a:bodyPr>
            <a:lstStyle/>
            <a:p>
              <a:r>
                <a:rPr lang="en-US" sz="2400" b="1" dirty="0" err="1">
                  <a:solidFill>
                    <a:schemeClr val="accent6">
                      <a:lumMod val="50000"/>
                    </a:schemeClr>
                  </a:solidFill>
                </a:rPr>
                <a:t>podocyte</a:t>
              </a:r>
              <a:endParaRPr lang="en-US" sz="2400" b="1" dirty="0">
                <a:solidFill>
                  <a:schemeClr val="accent6">
                    <a:lumMod val="50000"/>
                  </a:schemeClr>
                </a:solidFill>
              </a:endParaRPr>
            </a:p>
          </p:txBody>
        </p:sp>
      </p:grpSp>
    </p:spTree>
    <p:extLst>
      <p:ext uri="{BB962C8B-B14F-4D97-AF65-F5344CB8AC3E}">
        <p14:creationId xmlns:p14="http://schemas.microsoft.com/office/powerpoint/2010/main" val="3846568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7" name="TextBox 6"/>
          <p:cNvSpPr txBox="1"/>
          <p:nvPr/>
        </p:nvSpPr>
        <p:spPr>
          <a:xfrm>
            <a:off x="228600" y="4572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(advance slide for answers)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7315200" cy="5219700"/>
          </a:xfrm>
          <a:prstGeom prst="rect">
            <a:avLst/>
          </a:prstGeom>
        </p:spPr>
      </p:pic>
      <p:sp>
        <p:nvSpPr>
          <p:cNvPr id="9" name="TextBox 8"/>
          <p:cNvSpPr txBox="1"/>
          <p:nvPr/>
        </p:nvSpPr>
        <p:spPr>
          <a:xfrm>
            <a:off x="3429000" y="3444329"/>
            <a:ext cx="609600" cy="769441"/>
          </a:xfrm>
          <a:prstGeom prst="rect">
            <a:avLst/>
          </a:prstGeom>
          <a:noFill/>
        </p:spPr>
        <p:txBody>
          <a:bodyPr wrap="square" rtlCol="0">
            <a:spAutoFit/>
          </a:bodyPr>
          <a:lstStyle/>
          <a:p>
            <a:r>
              <a:rPr lang="en-US" sz="4400" b="1" dirty="0">
                <a:solidFill>
                  <a:srgbClr val="C00000"/>
                </a:solidFill>
              </a:rPr>
              <a:t>X</a:t>
            </a:r>
          </a:p>
        </p:txBody>
      </p:sp>
      <p:sp>
        <p:nvSpPr>
          <p:cNvPr id="10" name="TextBox 9"/>
          <p:cNvSpPr txBox="1"/>
          <p:nvPr/>
        </p:nvSpPr>
        <p:spPr>
          <a:xfrm>
            <a:off x="3276600" y="1219200"/>
            <a:ext cx="609600" cy="769441"/>
          </a:xfrm>
          <a:prstGeom prst="rect">
            <a:avLst/>
          </a:prstGeom>
          <a:noFill/>
        </p:spPr>
        <p:txBody>
          <a:bodyPr wrap="square" rtlCol="0">
            <a:spAutoFit/>
          </a:bodyPr>
          <a:lstStyle/>
          <a:p>
            <a:r>
              <a:rPr lang="en-US" sz="4400" b="1" dirty="0">
                <a:solidFill>
                  <a:schemeClr val="accent3">
                    <a:lumMod val="50000"/>
                  </a:schemeClr>
                </a:solidFill>
              </a:rPr>
              <a:t>X</a:t>
            </a:r>
          </a:p>
        </p:txBody>
      </p:sp>
      <p:sp>
        <p:nvSpPr>
          <p:cNvPr id="11" name="TextBox 10"/>
          <p:cNvSpPr txBox="1"/>
          <p:nvPr/>
        </p:nvSpPr>
        <p:spPr>
          <a:xfrm>
            <a:off x="644035" y="1801517"/>
            <a:ext cx="540730" cy="769441"/>
          </a:xfrm>
          <a:prstGeom prst="rect">
            <a:avLst/>
          </a:prstGeom>
          <a:noFill/>
        </p:spPr>
        <p:txBody>
          <a:bodyPr wrap="square" rtlCol="0">
            <a:spAutoFit/>
          </a:bodyPr>
          <a:lstStyle/>
          <a:p>
            <a:r>
              <a:rPr lang="en-US" sz="4400" b="1" dirty="0">
                <a:solidFill>
                  <a:srgbClr val="4F81BD"/>
                </a:solidFill>
              </a:rPr>
              <a:t>X</a:t>
            </a:r>
          </a:p>
        </p:txBody>
      </p:sp>
      <p:sp>
        <p:nvSpPr>
          <p:cNvPr id="12" name="TextBox 11"/>
          <p:cNvSpPr txBox="1"/>
          <p:nvPr/>
        </p:nvSpPr>
        <p:spPr>
          <a:xfrm>
            <a:off x="7547658" y="1603920"/>
            <a:ext cx="1530174" cy="2677656"/>
          </a:xfrm>
          <a:prstGeom prst="rect">
            <a:avLst/>
          </a:prstGeom>
          <a:noFill/>
          <a:ln>
            <a:noFill/>
          </a:ln>
        </p:spPr>
        <p:txBody>
          <a:bodyPr wrap="square" rtlCol="0">
            <a:spAutoFit/>
          </a:bodyPr>
          <a:lstStyle/>
          <a:p>
            <a:r>
              <a:rPr lang="en-US" sz="2400" b="1" dirty="0">
                <a:solidFill>
                  <a:srgbClr val="0070C0"/>
                </a:solidFill>
              </a:rPr>
              <a:t>Urinary space</a:t>
            </a:r>
          </a:p>
          <a:p>
            <a:endParaRPr lang="en-US" sz="2400" b="1" dirty="0"/>
          </a:p>
          <a:p>
            <a:r>
              <a:rPr lang="en-US" sz="2400" b="1" dirty="0">
                <a:solidFill>
                  <a:schemeClr val="accent3">
                    <a:lumMod val="50000"/>
                  </a:schemeClr>
                </a:solidFill>
              </a:rPr>
              <a:t>blood</a:t>
            </a:r>
          </a:p>
          <a:p>
            <a:endParaRPr lang="en-US" sz="2400" b="1" dirty="0"/>
          </a:p>
          <a:p>
            <a:r>
              <a:rPr lang="en-US" sz="2400" b="1" dirty="0" err="1">
                <a:solidFill>
                  <a:srgbClr val="C00000"/>
                </a:solidFill>
              </a:rPr>
              <a:t>Mesangial</a:t>
            </a:r>
            <a:r>
              <a:rPr lang="en-US" sz="2400" b="1" dirty="0">
                <a:solidFill>
                  <a:srgbClr val="C00000"/>
                </a:solidFill>
              </a:rPr>
              <a:t> cell</a:t>
            </a:r>
          </a:p>
        </p:txBody>
      </p:sp>
    </p:spTree>
    <p:extLst>
      <p:ext uri="{BB962C8B-B14F-4D97-AF65-F5344CB8AC3E}">
        <p14:creationId xmlns:p14="http://schemas.microsoft.com/office/powerpoint/2010/main" val="2033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7" name="TextBox 6"/>
          <p:cNvSpPr txBox="1"/>
          <p:nvPr/>
        </p:nvSpPr>
        <p:spPr>
          <a:xfrm>
            <a:off x="228600" y="4572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all structures within box. (advance slide for answers)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143" y="1288196"/>
            <a:ext cx="6430538" cy="5265003"/>
          </a:xfrm>
          <a:prstGeom prst="rect">
            <a:avLst/>
          </a:prstGeom>
        </p:spPr>
      </p:pic>
    </p:spTree>
    <p:extLst>
      <p:ext uri="{BB962C8B-B14F-4D97-AF65-F5344CB8AC3E}">
        <p14:creationId xmlns:p14="http://schemas.microsoft.com/office/powerpoint/2010/main" val="1123040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0"/>
            <a:ext cx="64770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quiz</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6" name="Picture 4" descr="http://archive.student.bmj.com/issues/08/01/education/images/fig_2.jpg"/>
          <p:cNvPicPr>
            <a:picLocks noChangeAspect="1" noChangeArrowheads="1"/>
          </p:cNvPicPr>
          <p:nvPr/>
        </p:nvPicPr>
        <p:blipFill>
          <a:blip r:embed="rId2" cstate="print"/>
          <a:srcRect/>
          <a:stretch>
            <a:fillRect/>
          </a:stretch>
        </p:blipFill>
        <p:spPr bwMode="auto">
          <a:xfrm>
            <a:off x="533400" y="532923"/>
            <a:ext cx="4343400" cy="6325078"/>
          </a:xfrm>
          <a:prstGeom prst="rect">
            <a:avLst/>
          </a:prstGeom>
          <a:noFill/>
        </p:spPr>
      </p:pic>
      <p:sp>
        <p:nvSpPr>
          <p:cNvPr id="3" name="TextBox 2"/>
          <p:cNvSpPr txBox="1"/>
          <p:nvPr/>
        </p:nvSpPr>
        <p:spPr>
          <a:xfrm>
            <a:off x="4418153" y="5715000"/>
            <a:ext cx="3505200" cy="646331"/>
          </a:xfrm>
          <a:prstGeom prst="rect">
            <a:avLst/>
          </a:prstGeom>
          <a:noFill/>
        </p:spPr>
        <p:txBody>
          <a:bodyPr wrap="square" rtlCol="0">
            <a:spAutoFit/>
          </a:bodyPr>
          <a:lstStyle/>
          <a:p>
            <a:r>
              <a:rPr lang="en-US" b="1" dirty="0">
                <a:solidFill>
                  <a:srgbClr val="0070C0"/>
                </a:solidFill>
                <a:latin typeface="Tempus Sans ITC" pitchFamily="82" charset="0"/>
              </a:rPr>
              <a:t>Pointer for capillary endothelial cell misses it’s mark</a:t>
            </a:r>
          </a:p>
        </p:txBody>
      </p:sp>
    </p:spTree>
    <p:extLst>
      <p:ext uri="{BB962C8B-B14F-4D97-AF65-F5344CB8AC3E}">
        <p14:creationId xmlns:p14="http://schemas.microsoft.com/office/powerpoint/2010/main" val="352382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0"/>
            <a:ext cx="8441419"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formation</a:t>
            </a: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of the renal corpuscle</a:t>
            </a:r>
          </a:p>
        </p:txBody>
      </p:sp>
      <p:sp>
        <p:nvSpPr>
          <p:cNvPr id="10" name="TextBox 9"/>
          <p:cNvSpPr txBox="1"/>
          <p:nvPr/>
        </p:nvSpPr>
        <p:spPr>
          <a:xfrm>
            <a:off x="228600" y="609600"/>
            <a:ext cx="8915400" cy="830997"/>
          </a:xfrm>
          <a:prstGeom prst="rect">
            <a:avLst/>
          </a:prstGeom>
          <a:noFill/>
        </p:spPr>
        <p:txBody>
          <a:bodyPr wrap="square" rtlCol="0">
            <a:spAutoFit/>
          </a:bodyPr>
          <a:lstStyle/>
          <a:p>
            <a:r>
              <a:rPr lang="en-US" sz="2400" b="1" dirty="0">
                <a:solidFill>
                  <a:schemeClr val="accent3">
                    <a:lumMod val="50000"/>
                  </a:schemeClr>
                </a:solidFill>
              </a:rPr>
              <a:t>Really cool 3D views of the corpuscle, with blood vessels in red, the visceral layer looks like saran wrap.   </a:t>
            </a:r>
          </a:p>
        </p:txBody>
      </p:sp>
      <p:pic>
        <p:nvPicPr>
          <p:cNvPr id="7" name="Picture 2" descr="diag Mesang 2"/>
          <p:cNvPicPr>
            <a:picLocks noChangeAspect="1" noChangeArrowheads="1"/>
          </p:cNvPicPr>
          <p:nvPr/>
        </p:nvPicPr>
        <p:blipFill>
          <a:blip r:embed="rId2" cstate="print">
            <a:lum bright="6000"/>
          </a:blip>
          <a:srcRect l="9977" t="6615" r="4938" b="5387"/>
          <a:stretch>
            <a:fillRect/>
          </a:stretch>
        </p:blipFill>
        <p:spPr bwMode="auto">
          <a:xfrm>
            <a:off x="0" y="1600200"/>
            <a:ext cx="4343400" cy="3733800"/>
          </a:xfrm>
          <a:prstGeom prst="rect">
            <a:avLst/>
          </a:prstGeom>
          <a:noFill/>
          <a:ln w="28575">
            <a:solidFill>
              <a:srgbClr val="FF3300"/>
            </a:solidFill>
            <a:miter lim="800000"/>
            <a:headEnd/>
            <a:tailEnd/>
          </a:ln>
        </p:spPr>
      </p:pic>
      <p:pic>
        <p:nvPicPr>
          <p:cNvPr id="8" name="Picture 2" descr="Diag Mesang"/>
          <p:cNvPicPr>
            <a:picLocks noChangeAspect="1" noChangeArrowheads="1"/>
          </p:cNvPicPr>
          <p:nvPr/>
        </p:nvPicPr>
        <p:blipFill>
          <a:blip r:embed="rId3" cstate="print"/>
          <a:srcRect l="7936" b="876"/>
          <a:stretch>
            <a:fillRect/>
          </a:stretch>
        </p:blipFill>
        <p:spPr bwMode="auto">
          <a:xfrm>
            <a:off x="4432998" y="3162300"/>
            <a:ext cx="4711002" cy="3695700"/>
          </a:xfrm>
          <a:prstGeom prst="rect">
            <a:avLst/>
          </a:prstGeom>
          <a:noFill/>
          <a:ln w="28575">
            <a:solidFill>
              <a:srgbClr val="FF3300"/>
            </a:solidFill>
            <a:miter lim="800000"/>
            <a:headEnd/>
            <a:tailEnd/>
          </a:ln>
        </p:spPr>
      </p:pic>
      <p:sp>
        <p:nvSpPr>
          <p:cNvPr id="9" name="TextBox 8"/>
          <p:cNvSpPr txBox="1"/>
          <p:nvPr/>
        </p:nvSpPr>
        <p:spPr>
          <a:xfrm>
            <a:off x="4648200" y="1447800"/>
            <a:ext cx="4495800" cy="707886"/>
          </a:xfrm>
          <a:prstGeom prst="rect">
            <a:avLst/>
          </a:prstGeom>
          <a:noFill/>
        </p:spPr>
        <p:txBody>
          <a:bodyPr wrap="square" rtlCol="0">
            <a:spAutoFit/>
          </a:bodyPr>
          <a:lstStyle/>
          <a:p>
            <a:r>
              <a:rPr lang="en-US" sz="2000" b="1" dirty="0">
                <a:solidFill>
                  <a:srgbClr val="002060"/>
                </a:solidFill>
              </a:rPr>
              <a:t>Areas where basal lamina of endothelial cells and </a:t>
            </a:r>
            <a:r>
              <a:rPr lang="en-US" sz="2000" b="1" dirty="0" err="1">
                <a:solidFill>
                  <a:srgbClr val="002060"/>
                </a:solidFill>
              </a:rPr>
              <a:t>podocytes</a:t>
            </a:r>
            <a:r>
              <a:rPr lang="en-US" sz="2000" b="1" dirty="0">
                <a:solidFill>
                  <a:srgbClr val="002060"/>
                </a:solidFill>
              </a:rPr>
              <a:t> are fused.</a:t>
            </a:r>
          </a:p>
        </p:txBody>
      </p:sp>
      <p:cxnSp>
        <p:nvCxnSpPr>
          <p:cNvPr id="11" name="Straight Arrow Connector 10"/>
          <p:cNvCxnSpPr/>
          <p:nvPr/>
        </p:nvCxnSpPr>
        <p:spPr>
          <a:xfrm rot="16200000" flipH="1">
            <a:off x="5131594" y="2769394"/>
            <a:ext cx="1371600" cy="10001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57600" y="5638800"/>
            <a:ext cx="3048000" cy="152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657600" y="4114800"/>
            <a:ext cx="2209800" cy="1524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6527006" y="2464594"/>
            <a:ext cx="990600" cy="48101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4800" y="5486400"/>
            <a:ext cx="3657600" cy="1015663"/>
          </a:xfrm>
          <a:prstGeom prst="rect">
            <a:avLst/>
          </a:prstGeom>
          <a:noFill/>
          <a:ln>
            <a:noFill/>
          </a:ln>
        </p:spPr>
        <p:txBody>
          <a:bodyPr wrap="square" rtlCol="0">
            <a:spAutoFit/>
          </a:bodyPr>
          <a:lstStyle/>
          <a:p>
            <a:r>
              <a:rPr lang="en-US" sz="2000" b="1" dirty="0">
                <a:solidFill>
                  <a:srgbClr val="00B050"/>
                </a:solidFill>
              </a:rPr>
              <a:t>The connective tissue in these locations is called </a:t>
            </a:r>
            <a:r>
              <a:rPr lang="en-US" sz="2000" b="1" dirty="0" err="1">
                <a:solidFill>
                  <a:srgbClr val="00B050"/>
                </a:solidFill>
              </a:rPr>
              <a:t>mesangium</a:t>
            </a:r>
            <a:r>
              <a:rPr lang="en-US" sz="2000" b="1" dirty="0">
                <a:solidFill>
                  <a:srgbClr val="00B050"/>
                </a:solidFill>
              </a:rPr>
              <a:t>, the cells called </a:t>
            </a:r>
            <a:r>
              <a:rPr lang="en-US" sz="2000" b="1" dirty="0" err="1">
                <a:solidFill>
                  <a:srgbClr val="00B050"/>
                </a:solidFill>
              </a:rPr>
              <a:t>mesangial</a:t>
            </a:r>
            <a:r>
              <a:rPr lang="en-US" sz="2000" b="1" dirty="0">
                <a:solidFill>
                  <a:srgbClr val="00B050"/>
                </a:solidFill>
              </a:rPr>
              <a:t> cells.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295400"/>
            <a:ext cx="4648200" cy="4664425"/>
          </a:xfrm>
          <a:prstGeom prst="rect">
            <a:avLst/>
          </a:prstGeom>
        </p:spPr>
      </p:pic>
      <p:sp>
        <p:nvSpPr>
          <p:cNvPr id="6" name="Rectangle 5"/>
          <p:cNvSpPr/>
          <p:nvPr/>
        </p:nvSpPr>
        <p:spPr>
          <a:xfrm>
            <a:off x="0" y="0"/>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Light micrographs </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cxnSp>
        <p:nvCxnSpPr>
          <p:cNvPr id="13" name="Straight Arrow Connector 12"/>
          <p:cNvCxnSpPr/>
          <p:nvPr/>
        </p:nvCxnSpPr>
        <p:spPr>
          <a:xfrm flipV="1">
            <a:off x="2097911" y="2391156"/>
            <a:ext cx="3406777" cy="12344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97911" y="2590800"/>
            <a:ext cx="3082165" cy="1844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1906" y="2298680"/>
            <a:ext cx="3429000" cy="3416320"/>
          </a:xfrm>
          <a:prstGeom prst="rect">
            <a:avLst/>
          </a:prstGeom>
          <a:noFill/>
        </p:spPr>
        <p:txBody>
          <a:bodyPr wrap="square" rtlCol="0">
            <a:spAutoFit/>
          </a:bodyPr>
          <a:lstStyle/>
          <a:p>
            <a:r>
              <a:rPr lang="en-US" sz="2400" b="1" dirty="0">
                <a:solidFill>
                  <a:srgbClr val="00B050"/>
                </a:solidFill>
              </a:rPr>
              <a:t>Parietal cells</a:t>
            </a:r>
          </a:p>
          <a:p>
            <a:endParaRPr lang="en-US" sz="2400" b="1" dirty="0">
              <a:solidFill>
                <a:srgbClr val="00B050"/>
              </a:solidFill>
            </a:endParaRPr>
          </a:p>
          <a:p>
            <a:r>
              <a:rPr lang="en-US" sz="2400" b="1" dirty="0" err="1">
                <a:solidFill>
                  <a:srgbClr val="00B0F0"/>
                </a:solidFill>
              </a:rPr>
              <a:t>podocytes</a:t>
            </a:r>
            <a:r>
              <a:rPr lang="en-US" sz="2400" b="1" dirty="0">
                <a:solidFill>
                  <a:srgbClr val="00B0F0"/>
                </a:solidFill>
              </a:rPr>
              <a:t>/endothelial cells/</a:t>
            </a:r>
            <a:r>
              <a:rPr lang="en-US" sz="2400" b="1" dirty="0" err="1">
                <a:solidFill>
                  <a:srgbClr val="00B0F0"/>
                </a:solidFill>
              </a:rPr>
              <a:t>mesangial</a:t>
            </a:r>
            <a:r>
              <a:rPr lang="en-US" sz="2400" b="1" dirty="0">
                <a:solidFill>
                  <a:srgbClr val="00B0F0"/>
                </a:solidFill>
              </a:rPr>
              <a:t> cells (cannot distinguish between these three in light micrographs)</a:t>
            </a:r>
          </a:p>
          <a:p>
            <a:endParaRPr lang="en-US" sz="2400" b="1" dirty="0">
              <a:solidFill>
                <a:srgbClr val="00B050"/>
              </a:solidFill>
            </a:endParaRPr>
          </a:p>
          <a:p>
            <a:r>
              <a:rPr lang="en-US" sz="2400" b="1" dirty="0">
                <a:solidFill>
                  <a:schemeClr val="accent6">
                    <a:lumMod val="75000"/>
                  </a:schemeClr>
                </a:solidFill>
              </a:rPr>
              <a:t>Capsular space</a:t>
            </a:r>
          </a:p>
        </p:txBody>
      </p:sp>
      <p:cxnSp>
        <p:nvCxnSpPr>
          <p:cNvPr id="15" name="Straight Arrow Connector 14"/>
          <p:cNvCxnSpPr/>
          <p:nvPr/>
        </p:nvCxnSpPr>
        <p:spPr>
          <a:xfrm>
            <a:off x="3280457" y="3608123"/>
            <a:ext cx="2553415" cy="236929"/>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280457" y="3810000"/>
            <a:ext cx="3004729" cy="22597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359306" y="4845269"/>
            <a:ext cx="3452915" cy="56493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609600"/>
            <a:ext cx="8915400" cy="707886"/>
          </a:xfrm>
          <a:prstGeom prst="rect">
            <a:avLst/>
          </a:prstGeom>
          <a:noFill/>
        </p:spPr>
        <p:txBody>
          <a:bodyPr wrap="square" rtlCol="0">
            <a:spAutoFit/>
          </a:bodyPr>
          <a:lstStyle/>
          <a:p>
            <a:r>
              <a:rPr lang="en-US" sz="2000" b="1" dirty="0">
                <a:solidFill>
                  <a:schemeClr val="accent3">
                    <a:lumMod val="50000"/>
                  </a:schemeClr>
                </a:solidFill>
              </a:rPr>
              <a:t>Light micrograph of a corpuscle.  The tuft in the center contains the glomerulus, </a:t>
            </a:r>
            <a:r>
              <a:rPr lang="en-US" sz="2000" b="1" dirty="0" err="1">
                <a:solidFill>
                  <a:schemeClr val="accent3">
                    <a:lumMod val="50000"/>
                  </a:schemeClr>
                </a:solidFill>
              </a:rPr>
              <a:t>podocytes</a:t>
            </a:r>
            <a:r>
              <a:rPr lang="en-US" sz="2000" b="1" dirty="0">
                <a:solidFill>
                  <a:schemeClr val="accent3">
                    <a:lumMod val="50000"/>
                  </a:schemeClr>
                </a:solidFill>
              </a:rPr>
              <a:t>, and </a:t>
            </a:r>
            <a:r>
              <a:rPr lang="en-US" sz="2000" b="1" dirty="0" err="1">
                <a:solidFill>
                  <a:schemeClr val="accent3">
                    <a:lumMod val="50000"/>
                  </a:schemeClr>
                </a:solidFill>
              </a:rPr>
              <a:t>mesangial</a:t>
            </a:r>
            <a:r>
              <a:rPr lang="en-US" sz="2000" b="1" dirty="0">
                <a:solidFill>
                  <a:schemeClr val="accent3">
                    <a:lumMod val="50000"/>
                  </a:schemeClr>
                </a:solidFill>
              </a:rPr>
              <a:t> cells.  The outer layer is the parietal cells.</a:t>
            </a:r>
          </a:p>
        </p:txBody>
      </p:sp>
      <p:sp>
        <p:nvSpPr>
          <p:cNvPr id="16" name="TextBox 15"/>
          <p:cNvSpPr txBox="1"/>
          <p:nvPr/>
        </p:nvSpPr>
        <p:spPr>
          <a:xfrm>
            <a:off x="-30522" y="5943600"/>
            <a:ext cx="9144000" cy="923330"/>
          </a:xfrm>
          <a:prstGeom prst="rect">
            <a:avLst/>
          </a:prstGeom>
          <a:noFill/>
        </p:spPr>
        <p:txBody>
          <a:bodyPr wrap="square" rtlCol="0">
            <a:spAutoFit/>
          </a:bodyPr>
          <a:lstStyle/>
          <a:p>
            <a:r>
              <a:rPr lang="en-US" b="1" dirty="0">
                <a:solidFill>
                  <a:srgbClr val="C49500"/>
                </a:solidFill>
                <a:latin typeface="Tempus Sans ITC" pitchFamily="82" charset="0"/>
              </a:rPr>
              <a:t>Blood flows through the glomerular capillaries at relatively high pressure (for capillaries), forcing fluid into the capsular space.  This fluid is provisional urine (aka </a:t>
            </a:r>
            <a:r>
              <a:rPr lang="en-US" b="1" dirty="0" err="1">
                <a:solidFill>
                  <a:srgbClr val="C49500"/>
                </a:solidFill>
                <a:latin typeface="Tempus Sans ITC" pitchFamily="82" charset="0"/>
              </a:rPr>
              <a:t>ultrafiltrate</a:t>
            </a:r>
            <a:r>
              <a:rPr lang="en-US" b="1" dirty="0">
                <a:solidFill>
                  <a:srgbClr val="C49500"/>
                </a:solidFill>
                <a:latin typeface="Tempus Sans ITC" pitchFamily="82" charset="0"/>
              </a:rPr>
              <a:t>) that flows into the proximal convoluted tubule.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2707" y="2087379"/>
            <a:ext cx="6215605" cy="4661704"/>
          </a:xfrm>
          <a:prstGeom prst="rect">
            <a:avLst/>
          </a:prstGeom>
        </p:spPr>
      </p:pic>
      <p:sp>
        <p:nvSpPr>
          <p:cNvPr id="6" name="Rectangle 5"/>
          <p:cNvSpPr/>
          <p:nvPr/>
        </p:nvSpPr>
        <p:spPr>
          <a:xfrm>
            <a:off x="0" y="0"/>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Light micrographs </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cxnSp>
        <p:nvCxnSpPr>
          <p:cNvPr id="13" name="Straight Arrow Connector 12"/>
          <p:cNvCxnSpPr/>
          <p:nvPr/>
        </p:nvCxnSpPr>
        <p:spPr>
          <a:xfrm>
            <a:off x="3774374" y="5345875"/>
            <a:ext cx="1828800" cy="76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descr="002"/>
          <p:cNvPicPr>
            <a:picLocks noChangeAspect="1" noChangeArrowheads="1"/>
          </p:cNvPicPr>
          <p:nvPr/>
        </p:nvPicPr>
        <p:blipFill rotWithShape="1">
          <a:blip r:embed="rId3" cstate="print"/>
          <a:srcRect l="67406" t="14119" r="1819"/>
          <a:stretch/>
        </p:blipFill>
        <p:spPr bwMode="auto">
          <a:xfrm rot="4228067">
            <a:off x="2565070" y="2452957"/>
            <a:ext cx="2438400" cy="2390498"/>
          </a:xfrm>
          <a:prstGeom prst="rect">
            <a:avLst/>
          </a:prstGeom>
          <a:noFill/>
          <a:ln w="9525">
            <a:solidFill>
              <a:srgbClr val="FF0000"/>
            </a:solidFill>
            <a:miter lim="800000"/>
            <a:headEnd/>
            <a:tailEnd/>
          </a:ln>
        </p:spPr>
      </p:pic>
      <p:sp>
        <p:nvSpPr>
          <p:cNvPr id="10" name="TextBox 9"/>
          <p:cNvSpPr txBox="1"/>
          <p:nvPr/>
        </p:nvSpPr>
        <p:spPr>
          <a:xfrm>
            <a:off x="228600" y="609600"/>
            <a:ext cx="8915400" cy="1200329"/>
          </a:xfrm>
          <a:prstGeom prst="rect">
            <a:avLst/>
          </a:prstGeom>
          <a:noFill/>
        </p:spPr>
        <p:txBody>
          <a:bodyPr wrap="square" rtlCol="0">
            <a:spAutoFit/>
          </a:bodyPr>
          <a:lstStyle/>
          <a:p>
            <a:r>
              <a:rPr lang="en-US" sz="2400" b="1" dirty="0">
                <a:solidFill>
                  <a:schemeClr val="accent3">
                    <a:lumMod val="50000"/>
                  </a:schemeClr>
                </a:solidFill>
              </a:rPr>
              <a:t>Some fortuitous sections of renal corpuscles demonstrate:</a:t>
            </a:r>
          </a:p>
          <a:p>
            <a:pPr marL="231775" indent="-231775">
              <a:buFont typeface="Arial" pitchFamily="34" charset="0"/>
              <a:buChar char="•"/>
            </a:pPr>
            <a:r>
              <a:rPr lang="en-US" sz="2400" b="1" dirty="0">
                <a:solidFill>
                  <a:srgbClr val="FFC000"/>
                </a:solidFill>
              </a:rPr>
              <a:t>vascular pole –vessels enter and exit the corpuscle</a:t>
            </a:r>
          </a:p>
          <a:p>
            <a:pPr marL="231775" indent="-231775">
              <a:buFont typeface="Arial" pitchFamily="34" charset="0"/>
              <a:buChar char="•"/>
            </a:pPr>
            <a:r>
              <a:rPr lang="en-US" sz="2400" b="1" dirty="0">
                <a:solidFill>
                  <a:srgbClr val="4F81BD"/>
                </a:solidFill>
              </a:rPr>
              <a:t>urinary pole - proximal convoluted tubule drains capsular space   </a:t>
            </a:r>
          </a:p>
        </p:txBody>
      </p:sp>
      <p:cxnSp>
        <p:nvCxnSpPr>
          <p:cNvPr id="14" name="Straight Arrow Connector 13"/>
          <p:cNvCxnSpPr/>
          <p:nvPr/>
        </p:nvCxnSpPr>
        <p:spPr>
          <a:xfrm flipH="1" flipV="1">
            <a:off x="7691377" y="3458901"/>
            <a:ext cx="838200" cy="1447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07818" y="4906701"/>
            <a:ext cx="2361235" cy="1200329"/>
          </a:xfrm>
          <a:prstGeom prst="rect">
            <a:avLst/>
          </a:prstGeom>
          <a:noFill/>
        </p:spPr>
        <p:txBody>
          <a:bodyPr wrap="square" rtlCol="0">
            <a:spAutoFit/>
          </a:bodyPr>
          <a:lstStyle/>
          <a:p>
            <a:r>
              <a:rPr lang="en-US" b="1" dirty="0">
                <a:solidFill>
                  <a:srgbClr val="7030A0"/>
                </a:solidFill>
                <a:latin typeface="Tempus Sans ITC" pitchFamily="82" charset="0"/>
              </a:rPr>
              <a:t>Many sections of renal corpuscles show neither of these (see previous slide).</a:t>
            </a:r>
          </a:p>
        </p:txBody>
      </p:sp>
    </p:spTree>
    <p:extLst>
      <p:ext uri="{BB962C8B-B14F-4D97-AF65-F5344CB8AC3E}">
        <p14:creationId xmlns:p14="http://schemas.microsoft.com/office/powerpoint/2010/main" val="206793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46331"/>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Light micrographs </a:t>
            </a:r>
            <a:endPar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4" name="TextBox 3"/>
          <p:cNvSpPr txBox="1"/>
          <p:nvPr/>
        </p:nvSpPr>
        <p:spPr>
          <a:xfrm>
            <a:off x="1981200" y="5333999"/>
            <a:ext cx="4495800" cy="1384995"/>
          </a:xfrm>
          <a:prstGeom prst="rect">
            <a:avLst/>
          </a:prstGeom>
          <a:noFill/>
        </p:spPr>
        <p:txBody>
          <a:bodyPr wrap="square" rtlCol="0">
            <a:spAutoFit/>
          </a:bodyPr>
          <a:lstStyle/>
          <a:p>
            <a:r>
              <a:rPr lang="en-US" dirty="0"/>
              <a:t>Link to </a:t>
            </a:r>
            <a:r>
              <a:rPr lang="en-US" u="sng" dirty="0">
                <a:hlinkClick r:id="rId2"/>
              </a:rPr>
              <a:t>SL 116</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Parietal cells</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Capsular space</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Vascular pole</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Urinary pole</a:t>
            </a:r>
            <a:endParaRPr lang="en-US" dirty="0"/>
          </a:p>
        </p:txBody>
      </p:sp>
      <p:sp>
        <p:nvSpPr>
          <p:cNvPr id="5" name="TextBox 4"/>
          <p:cNvSpPr txBox="1"/>
          <p:nvPr/>
        </p:nvSpPr>
        <p:spPr>
          <a:xfrm>
            <a:off x="2920835" y="2175164"/>
            <a:ext cx="3581400" cy="369332"/>
          </a:xfrm>
          <a:prstGeom prst="rect">
            <a:avLst/>
          </a:prstGeom>
          <a:noFill/>
        </p:spPr>
        <p:txBody>
          <a:bodyPr wrap="square" rtlCol="0">
            <a:spAutoFit/>
          </a:bodyPr>
          <a:lstStyle/>
          <a:p>
            <a:r>
              <a:rPr lang="en-US" dirty="0">
                <a:hlinkClick r:id="rId3"/>
              </a:rPr>
              <a:t>Video showing corpuscles - SL116</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renal corpuscle - </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ELECTRON micrographs </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9" name="TextBox 8"/>
          <p:cNvSpPr txBox="1"/>
          <p:nvPr/>
        </p:nvSpPr>
        <p:spPr>
          <a:xfrm>
            <a:off x="76200" y="609600"/>
            <a:ext cx="8915400" cy="2431435"/>
          </a:xfrm>
          <a:prstGeom prst="rect">
            <a:avLst/>
          </a:prstGeom>
          <a:noFill/>
        </p:spPr>
        <p:txBody>
          <a:bodyPr wrap="square" rtlCol="0">
            <a:spAutoFit/>
          </a:bodyPr>
          <a:lstStyle/>
          <a:p>
            <a:r>
              <a:rPr lang="en-US" sz="2400" b="1" dirty="0">
                <a:solidFill>
                  <a:schemeClr val="accent3">
                    <a:lumMod val="50000"/>
                  </a:schemeClr>
                </a:solidFill>
              </a:rPr>
              <a:t>Although the structure of a corpuscle in light micrographs is fairly straightforward, important details are revealed in electron micrographs.  This drawing reinforces key features of a corpuscle.  </a:t>
            </a:r>
          </a:p>
          <a:p>
            <a:pPr marL="231775" indent="-231775">
              <a:buFont typeface="Arial" pitchFamily="34" charset="0"/>
              <a:buChar char="•"/>
            </a:pPr>
            <a:r>
              <a:rPr lang="en-US" sz="2000" b="1" dirty="0">
                <a:solidFill>
                  <a:schemeClr val="accent3">
                    <a:lumMod val="50000"/>
                  </a:schemeClr>
                </a:solidFill>
              </a:rPr>
              <a:t>Endothelium of glomerulus</a:t>
            </a:r>
          </a:p>
          <a:p>
            <a:pPr marL="231775" indent="-231775">
              <a:buFont typeface="Arial" pitchFamily="34" charset="0"/>
              <a:buChar char="•"/>
            </a:pPr>
            <a:r>
              <a:rPr lang="en-US" sz="2000" b="1" dirty="0" err="1">
                <a:solidFill>
                  <a:schemeClr val="accent3">
                    <a:lumMod val="50000"/>
                  </a:schemeClr>
                </a:solidFill>
              </a:rPr>
              <a:t>Podocyte</a:t>
            </a:r>
            <a:r>
              <a:rPr lang="en-US" sz="2000" b="1" dirty="0">
                <a:solidFill>
                  <a:schemeClr val="accent3">
                    <a:lumMod val="50000"/>
                  </a:schemeClr>
                </a:solidFill>
              </a:rPr>
              <a:t> of visceral layer of glomerular capsule</a:t>
            </a:r>
          </a:p>
          <a:p>
            <a:pPr marL="231775" indent="-231775">
              <a:buFont typeface="Arial" pitchFamily="34" charset="0"/>
              <a:buChar char="•"/>
            </a:pPr>
            <a:r>
              <a:rPr lang="en-US" sz="2000" b="1" dirty="0">
                <a:solidFill>
                  <a:schemeClr val="accent3">
                    <a:lumMod val="50000"/>
                  </a:schemeClr>
                </a:solidFill>
              </a:rPr>
              <a:t>Parietal layer of glomerular capsule</a:t>
            </a:r>
          </a:p>
          <a:p>
            <a:pPr marL="231775" indent="-231775">
              <a:buFont typeface="Arial" pitchFamily="34" charset="0"/>
              <a:buChar char="•"/>
            </a:pPr>
            <a:r>
              <a:rPr lang="en-US" sz="2000" b="1" dirty="0">
                <a:solidFill>
                  <a:schemeClr val="accent3">
                    <a:lumMod val="50000"/>
                  </a:schemeClr>
                </a:solidFill>
              </a:rPr>
              <a:t>Capsular space</a:t>
            </a:r>
            <a:endParaRPr lang="en-US" sz="2000" b="1" dirty="0">
              <a:solidFill>
                <a:srgbClr val="4F81BD"/>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690980"/>
            <a:ext cx="6095999" cy="4167020"/>
          </a:xfrm>
          <a:prstGeom prst="rect">
            <a:avLst/>
          </a:prstGeom>
        </p:spPr>
      </p:pic>
    </p:spTree>
    <p:extLst>
      <p:ext uri="{BB962C8B-B14F-4D97-AF65-F5344CB8AC3E}">
        <p14:creationId xmlns:p14="http://schemas.microsoft.com/office/powerpoint/2010/main" val="1540540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2473</Words>
  <Application>Microsoft Macintosh PowerPoint</Application>
  <PresentationFormat>On-screen Show (4:3)</PresentationFormat>
  <Paragraphs>302</Paragraphs>
  <Slides>45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Bradley Hand ITC</vt:lpstr>
      <vt:lpstr>Calibri</vt:lpstr>
      <vt:lpstr>Chiller</vt:lpstr>
      <vt:lpstr>Georgia</vt:lpstr>
      <vt:lpstr>Helvetica</vt:lpstr>
      <vt:lpstr>Script MT Bold</vt:lpstr>
      <vt:lpstr>Tempus Sans ITC</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Freiermuth, Jacquelyn (freierjp)</cp:lastModifiedBy>
  <cp:revision>106</cp:revision>
  <dcterms:created xsi:type="dcterms:W3CDTF">2010-07-30T16:42:30Z</dcterms:created>
  <dcterms:modified xsi:type="dcterms:W3CDTF">2020-08-01T00:45:43Z</dcterms:modified>
</cp:coreProperties>
</file>