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04" r:id="rId3"/>
    <p:sldId id="258" r:id="rId4"/>
    <p:sldId id="259" r:id="rId5"/>
    <p:sldId id="260" r:id="rId6"/>
    <p:sldId id="337" r:id="rId7"/>
    <p:sldId id="261" r:id="rId8"/>
    <p:sldId id="262" r:id="rId9"/>
    <p:sldId id="305" r:id="rId10"/>
    <p:sldId id="306" r:id="rId11"/>
    <p:sldId id="263" r:id="rId12"/>
    <p:sldId id="265" r:id="rId13"/>
    <p:sldId id="266" r:id="rId14"/>
    <p:sldId id="307" r:id="rId15"/>
    <p:sldId id="268" r:id="rId16"/>
    <p:sldId id="313" r:id="rId17"/>
    <p:sldId id="314" r:id="rId18"/>
    <p:sldId id="310" r:id="rId19"/>
    <p:sldId id="309" r:id="rId20"/>
    <p:sldId id="308" r:id="rId21"/>
    <p:sldId id="267" r:id="rId22"/>
    <p:sldId id="269" r:id="rId23"/>
    <p:sldId id="321" r:id="rId24"/>
    <p:sldId id="311" r:id="rId25"/>
    <p:sldId id="270" r:id="rId26"/>
    <p:sldId id="320" r:id="rId27"/>
    <p:sldId id="318" r:id="rId28"/>
    <p:sldId id="271" r:id="rId29"/>
    <p:sldId id="339" r:id="rId30"/>
    <p:sldId id="317" r:id="rId31"/>
    <p:sldId id="316" r:id="rId32"/>
    <p:sldId id="272" r:id="rId33"/>
    <p:sldId id="273" r:id="rId34"/>
    <p:sldId id="322" r:id="rId35"/>
    <p:sldId id="338" r:id="rId36"/>
    <p:sldId id="274" r:id="rId37"/>
    <p:sldId id="324" r:id="rId38"/>
    <p:sldId id="328" r:id="rId39"/>
    <p:sldId id="329" r:id="rId40"/>
    <p:sldId id="333" r:id="rId41"/>
    <p:sldId id="330" r:id="rId42"/>
    <p:sldId id="335" r:id="rId43"/>
    <p:sldId id="336" r:id="rId44"/>
    <p:sldId id="264" r:id="rId45"/>
    <p:sldId id="332" r:id="rId46"/>
    <p:sldId id="331" r:id="rId47"/>
    <p:sldId id="33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6174D"/>
    <a:srgbClr val="BCB800"/>
    <a:srgbClr val="C49500"/>
    <a:srgbClr val="A8A400"/>
    <a:srgbClr val="4F622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6041" autoAdjust="0"/>
  </p:normalViewPr>
  <p:slideViewPr>
    <p:cSldViewPr>
      <p:cViewPr varScale="1">
        <p:scale>
          <a:sx n="113" d="100"/>
          <a:sy n="113" d="100"/>
        </p:scale>
        <p:origin x="14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21A78-7706-47AA-8219-9FE6159D78E4}" type="datetimeFigureOut">
              <a:rPr lang="en-US" smtClean="0"/>
              <a:pPr/>
              <a:t>7/31/20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D1C77-9E18-4D08-BB3D-6D61790A1D5C}" type="slidenum">
              <a:rPr lang="en-US" smtClean="0"/>
              <a:pPr/>
              <a:t>‹#›</a:t>
            </a:fld>
            <a:endParaRPr lang="en-US"/>
          </a:p>
        </p:txBody>
      </p:sp>
    </p:spTree>
    <p:extLst>
      <p:ext uri="{BB962C8B-B14F-4D97-AF65-F5344CB8AC3E}">
        <p14:creationId xmlns:p14="http://schemas.microsoft.com/office/powerpoint/2010/main" val="285849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D1C77-9E18-4D08-BB3D-6D61790A1D5C}"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73F33-3467-4159-819D-A0CF9F660FE5}" type="datetimeFigureOut">
              <a:rPr lang="en-US" smtClean="0"/>
              <a:pPr/>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73F33-3467-4159-819D-A0CF9F660FE5}" type="datetimeFigureOut">
              <a:rPr lang="en-US" smtClean="0"/>
              <a:pPr/>
              <a:t>7/31/20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73F33-3467-4159-819D-A0CF9F660FE5}" type="datetimeFigureOut">
              <a:rPr lang="en-US" smtClean="0"/>
              <a:pPr/>
              <a:t>7/31/20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73F33-3467-4159-819D-A0CF9F660FE5}" type="datetimeFigureOut">
              <a:rPr lang="en-US" smtClean="0"/>
              <a:pPr/>
              <a:t>7/31/20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73F33-3467-4159-819D-A0CF9F660FE5}" type="datetimeFigureOut">
              <a:rPr lang="en-US" smtClean="0"/>
              <a:pPr/>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525A-FCC9-4809-A604-FB21FB832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73F33-3467-4159-819D-A0CF9F660FE5}" type="datetimeFigureOut">
              <a:rPr lang="en-US" smtClean="0"/>
              <a:pPr/>
              <a:t>7/31/20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9525A-FCC9-4809-A604-FB21FB832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ebslideserver.uc.edu:82/@167/view.apml?u=guest&amp;p=guest" TargetMode="External"/><Relationship Id="rId2" Type="http://schemas.openxmlformats.org/officeDocument/2006/relationships/hyperlink" Target="http://med2.uc.edu/labmanuals/ma/virtuallabs/KidneyOverview/renallobulesSL115_xvid.mp4.mp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ebslideserver.uc.edu:82/@168/view.apml?u=guest&amp;p=guest" TargetMode="External"/><Relationship Id="rId2" Type="http://schemas.openxmlformats.org/officeDocument/2006/relationships/hyperlink" Target="http://med2.uc.edu/labmanuals/ma/virtuallabs/KidneyOverview/renallobulesSL116_xvid.mp4.mp4"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ebslideserver.uc.edu:82/@204/view.apml?u=guest&amp;p=guest" TargetMode="External"/><Relationship Id="rId2" Type="http://schemas.openxmlformats.org/officeDocument/2006/relationships/hyperlink" Target="http://med2.uc.edu/labmanuals/ma/virtuallabs/KidneyOverview/renallobulesSL117_xvid.mp4.mp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ebslideserver.uc.edu:82/@167/view.apml?u=guest&amp;p=guest" TargetMode="External"/><Relationship Id="rId2" Type="http://schemas.openxmlformats.org/officeDocument/2006/relationships/hyperlink" Target="http://med2.uc.edu/labmanuals/ma/virtuallabs/KidneyOverview/renalvesselsSL115_xvid.mp4.mp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ebslideserver.uc.edu:82/@168/view.apml?u=guest&amp;p=guest" TargetMode="External"/><Relationship Id="rId2" Type="http://schemas.openxmlformats.org/officeDocument/2006/relationships/hyperlink" Target="http://med2.uc.edu/labmanuals/ma/virtuallabs/KidneyOverview/renalvesselsSL116_xvid.mp4.mp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d2.uc.edu/labmanuals/ma/virtuallabs/KidneyOverview/grosskidneySL115_xvid.mp4.mp4" TargetMode="External"/><Relationship Id="rId2" Type="http://schemas.openxmlformats.org/officeDocument/2006/relationships/hyperlink" Target="http://webslideserver.uc.edu:82/@167/view.apml?u=guest&amp;p=gues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600200"/>
            <a:ext cx="5943600" cy="1938992"/>
          </a:xfrm>
          <a:prstGeom prst="rect">
            <a:avLst/>
          </a:prstGeom>
          <a:noFill/>
        </p:spPr>
        <p:txBody>
          <a:bodyPr wrap="square" rtlCol="0">
            <a:spAutoFit/>
          </a:bodyPr>
          <a:lstStyle/>
          <a:p>
            <a:pPr algn="ctr"/>
            <a:r>
              <a:rPr lang="en-US" sz="4000" dirty="0">
                <a:solidFill>
                  <a:schemeClr val="accent6">
                    <a:lumMod val="50000"/>
                  </a:schemeClr>
                </a:solidFill>
              </a:rPr>
              <a:t>The Kidney</a:t>
            </a:r>
          </a:p>
          <a:p>
            <a:pPr algn="ctr"/>
            <a:r>
              <a:rPr lang="en-US" sz="4000" dirty="0">
                <a:solidFill>
                  <a:schemeClr val="accent6">
                    <a:lumMod val="50000"/>
                  </a:schemeClr>
                </a:solidFill>
              </a:rPr>
              <a:t>Part One - Overview</a:t>
            </a:r>
          </a:p>
          <a:p>
            <a:pPr algn="ctr"/>
            <a:r>
              <a:rPr lang="en-US" sz="4000" dirty="0">
                <a:solidFill>
                  <a:srgbClr val="36174D"/>
                </a:solidFill>
                <a:latin typeface="Chiller" pitchFamily="82" charset="0"/>
              </a:rPr>
              <a:t>Digital Laboratory</a:t>
            </a:r>
          </a:p>
        </p:txBody>
      </p:sp>
      <p:sp>
        <p:nvSpPr>
          <p:cNvPr id="3" name="TextBox 2"/>
          <p:cNvSpPr txBox="1"/>
          <p:nvPr/>
        </p:nvSpPr>
        <p:spPr>
          <a:xfrm>
            <a:off x="152400" y="4038600"/>
            <a:ext cx="8839200" cy="461665"/>
          </a:xfrm>
          <a:prstGeom prst="rect">
            <a:avLst/>
          </a:prstGeom>
          <a:noFill/>
        </p:spPr>
        <p:txBody>
          <a:bodyPr wrap="square" rtlCol="0">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pic>
        <p:nvPicPr>
          <p:cNvPr id="53250" name="Picture 2" descr="http://t2.gstatic.com/images?q=tbn:WA7yzGCtZSCuTM:http://i41.photobucket.com/albums/e292/marinajmonica/Go20Kidney.jpg&amp;t=1"/>
          <p:cNvPicPr>
            <a:picLocks noChangeAspect="1" noChangeArrowheads="1"/>
          </p:cNvPicPr>
          <p:nvPr/>
        </p:nvPicPr>
        <p:blipFill>
          <a:blip r:embed="rId2" cstate="print"/>
          <a:srcRect/>
          <a:stretch>
            <a:fillRect/>
          </a:stretch>
        </p:blipFill>
        <p:spPr bwMode="auto">
          <a:xfrm>
            <a:off x="7086600" y="4800600"/>
            <a:ext cx="1828800" cy="1743076"/>
          </a:xfrm>
          <a:prstGeom prst="rect">
            <a:avLst/>
          </a:prstGeom>
          <a:noFill/>
        </p:spPr>
      </p:pic>
      <p:sp>
        <p:nvSpPr>
          <p:cNvPr id="5" name="TextBox 4"/>
          <p:cNvSpPr txBox="1"/>
          <p:nvPr/>
        </p:nvSpPr>
        <p:spPr>
          <a:xfrm>
            <a:off x="183366" y="4876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60 minutes to complete.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retory_1_552.jpg"/>
          <p:cNvPicPr>
            <a:picLocks noChangeAspect="1"/>
          </p:cNvPicPr>
          <p:nvPr/>
        </p:nvPicPr>
        <p:blipFill>
          <a:blip r:embed="rId2" cstate="print"/>
          <a:stretch>
            <a:fillRect/>
          </a:stretch>
        </p:blipFill>
        <p:spPr>
          <a:xfrm>
            <a:off x="304800" y="1143000"/>
            <a:ext cx="4334944" cy="5422392"/>
          </a:xfrm>
          <a:prstGeom prst="rect">
            <a:avLst/>
          </a:prstGeom>
        </p:spPr>
      </p:pic>
      <p:pic>
        <p:nvPicPr>
          <p:cNvPr id="3" name="Picture 2" descr="Excretory_1A_586.jpg"/>
          <p:cNvPicPr>
            <a:picLocks noChangeAspect="1"/>
          </p:cNvPicPr>
          <p:nvPr/>
        </p:nvPicPr>
        <p:blipFill>
          <a:blip r:embed="rId3" cstate="print"/>
          <a:stretch>
            <a:fillRect/>
          </a:stretch>
        </p:blipFill>
        <p:spPr>
          <a:xfrm>
            <a:off x="5029200" y="1143000"/>
            <a:ext cx="3621024" cy="5422392"/>
          </a:xfrm>
          <a:prstGeom prst="rect">
            <a:avLst/>
          </a:prstGeom>
        </p:spPr>
      </p:pic>
      <p:sp>
        <p:nvSpPr>
          <p:cNvPr id="4" name="Rectangle 3"/>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5" name="TextBox 4"/>
          <p:cNvSpPr txBox="1"/>
          <p:nvPr/>
        </p:nvSpPr>
        <p:spPr>
          <a:xfrm>
            <a:off x="228600" y="6096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answers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3" name="TextBox 2"/>
          <p:cNvSpPr txBox="1"/>
          <p:nvPr/>
        </p:nvSpPr>
        <p:spPr>
          <a:xfrm>
            <a:off x="228600" y="6096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region and structure at arrow. (advance slide for answers)</a:t>
            </a:r>
          </a:p>
        </p:txBody>
      </p:sp>
      <p:pic>
        <p:nvPicPr>
          <p:cNvPr id="4" name="Picture 3" descr="grosskidneyUC.jpg"/>
          <p:cNvPicPr>
            <a:picLocks noChangeAspect="1"/>
          </p:cNvPicPr>
          <p:nvPr/>
        </p:nvPicPr>
        <p:blipFill>
          <a:blip r:embed="rId2" cstate="print"/>
          <a:stretch>
            <a:fillRect/>
          </a:stretch>
        </p:blipFill>
        <p:spPr>
          <a:xfrm>
            <a:off x="762000" y="1435100"/>
            <a:ext cx="7315200" cy="5422900"/>
          </a:xfrm>
          <a:prstGeom prst="rect">
            <a:avLst/>
          </a:prstGeom>
        </p:spPr>
      </p:pic>
      <p:cxnSp>
        <p:nvCxnSpPr>
          <p:cNvPr id="7" name="Straight Arrow Connector 6"/>
          <p:cNvCxnSpPr/>
          <p:nvPr/>
        </p:nvCxnSpPr>
        <p:spPr>
          <a:xfrm rot="16200000" flipH="1">
            <a:off x="2362200" y="4102100"/>
            <a:ext cx="1981994" cy="45799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545773" y="3960091"/>
            <a:ext cx="4031672" cy="2774373"/>
          </a:xfrm>
          <a:custGeom>
            <a:avLst/>
            <a:gdLst>
              <a:gd name="connsiteX0" fmla="*/ 1506682 w 4031672"/>
              <a:gd name="connsiteY0" fmla="*/ 477982 h 2774373"/>
              <a:gd name="connsiteX1" fmla="*/ 1496291 w 4031672"/>
              <a:gd name="connsiteY1" fmla="*/ 592282 h 2774373"/>
              <a:gd name="connsiteX2" fmla="*/ 1517072 w 4031672"/>
              <a:gd name="connsiteY2" fmla="*/ 831273 h 2774373"/>
              <a:gd name="connsiteX3" fmla="*/ 1527463 w 4031672"/>
              <a:gd name="connsiteY3" fmla="*/ 914400 h 2774373"/>
              <a:gd name="connsiteX4" fmla="*/ 1558636 w 4031672"/>
              <a:gd name="connsiteY4" fmla="*/ 1007918 h 2774373"/>
              <a:gd name="connsiteX5" fmla="*/ 1569027 w 4031672"/>
              <a:gd name="connsiteY5" fmla="*/ 1122218 h 2774373"/>
              <a:gd name="connsiteX6" fmla="*/ 1548245 w 4031672"/>
              <a:gd name="connsiteY6" fmla="*/ 1496291 h 2774373"/>
              <a:gd name="connsiteX7" fmla="*/ 1527463 w 4031672"/>
              <a:gd name="connsiteY7" fmla="*/ 1569027 h 2774373"/>
              <a:gd name="connsiteX8" fmla="*/ 1496291 w 4031672"/>
              <a:gd name="connsiteY8" fmla="*/ 1641764 h 2774373"/>
              <a:gd name="connsiteX9" fmla="*/ 1433945 w 4031672"/>
              <a:gd name="connsiteY9" fmla="*/ 1683327 h 2774373"/>
              <a:gd name="connsiteX10" fmla="*/ 1340427 w 4031672"/>
              <a:gd name="connsiteY10" fmla="*/ 1704109 h 2774373"/>
              <a:gd name="connsiteX11" fmla="*/ 1049482 w 4031672"/>
              <a:gd name="connsiteY11" fmla="*/ 1693718 h 2774373"/>
              <a:gd name="connsiteX12" fmla="*/ 966354 w 4031672"/>
              <a:gd name="connsiteY12" fmla="*/ 1672936 h 2774373"/>
              <a:gd name="connsiteX13" fmla="*/ 862445 w 4031672"/>
              <a:gd name="connsiteY13" fmla="*/ 1662545 h 2774373"/>
              <a:gd name="connsiteX14" fmla="*/ 768927 w 4031672"/>
              <a:gd name="connsiteY14" fmla="*/ 1631373 h 2774373"/>
              <a:gd name="connsiteX15" fmla="*/ 685800 w 4031672"/>
              <a:gd name="connsiteY15" fmla="*/ 1589809 h 2774373"/>
              <a:gd name="connsiteX16" fmla="*/ 581891 w 4031672"/>
              <a:gd name="connsiteY16" fmla="*/ 1569027 h 2774373"/>
              <a:gd name="connsiteX17" fmla="*/ 426027 w 4031672"/>
              <a:gd name="connsiteY17" fmla="*/ 1527464 h 2774373"/>
              <a:gd name="connsiteX18" fmla="*/ 259772 w 4031672"/>
              <a:gd name="connsiteY18" fmla="*/ 1506682 h 2774373"/>
              <a:gd name="connsiteX19" fmla="*/ 197427 w 4031672"/>
              <a:gd name="connsiteY19" fmla="*/ 1496291 h 2774373"/>
              <a:gd name="connsiteX20" fmla="*/ 93518 w 4031672"/>
              <a:gd name="connsiteY20" fmla="*/ 1537854 h 2774373"/>
              <a:gd name="connsiteX21" fmla="*/ 31172 w 4031672"/>
              <a:gd name="connsiteY21" fmla="*/ 1600200 h 2774373"/>
              <a:gd name="connsiteX22" fmla="*/ 0 w 4031672"/>
              <a:gd name="connsiteY22" fmla="*/ 1704109 h 2774373"/>
              <a:gd name="connsiteX23" fmla="*/ 31172 w 4031672"/>
              <a:gd name="connsiteY23" fmla="*/ 1911927 h 2774373"/>
              <a:gd name="connsiteX24" fmla="*/ 51954 w 4031672"/>
              <a:gd name="connsiteY24" fmla="*/ 1963882 h 2774373"/>
              <a:gd name="connsiteX25" fmla="*/ 114300 w 4031672"/>
              <a:gd name="connsiteY25" fmla="*/ 2036618 h 2774373"/>
              <a:gd name="connsiteX26" fmla="*/ 135082 w 4031672"/>
              <a:gd name="connsiteY26" fmla="*/ 2078182 h 2774373"/>
              <a:gd name="connsiteX27" fmla="*/ 228600 w 4031672"/>
              <a:gd name="connsiteY27" fmla="*/ 2192482 h 2774373"/>
              <a:gd name="connsiteX28" fmla="*/ 280554 w 4031672"/>
              <a:gd name="connsiteY28" fmla="*/ 2265218 h 2774373"/>
              <a:gd name="connsiteX29" fmla="*/ 311727 w 4031672"/>
              <a:gd name="connsiteY29" fmla="*/ 2306782 h 2774373"/>
              <a:gd name="connsiteX30" fmla="*/ 342900 w 4031672"/>
              <a:gd name="connsiteY30" fmla="*/ 2358736 h 2774373"/>
              <a:gd name="connsiteX31" fmla="*/ 436418 w 4031672"/>
              <a:gd name="connsiteY31" fmla="*/ 2421082 h 2774373"/>
              <a:gd name="connsiteX32" fmla="*/ 509154 w 4031672"/>
              <a:gd name="connsiteY32" fmla="*/ 2493818 h 2774373"/>
              <a:gd name="connsiteX33" fmla="*/ 550718 w 4031672"/>
              <a:gd name="connsiteY33" fmla="*/ 2514600 h 2774373"/>
              <a:gd name="connsiteX34" fmla="*/ 789709 w 4031672"/>
              <a:gd name="connsiteY34" fmla="*/ 2649682 h 2774373"/>
              <a:gd name="connsiteX35" fmla="*/ 1059872 w 4031672"/>
              <a:gd name="connsiteY35" fmla="*/ 2732809 h 2774373"/>
              <a:gd name="connsiteX36" fmla="*/ 1153391 w 4031672"/>
              <a:gd name="connsiteY36" fmla="*/ 2753591 h 2774373"/>
              <a:gd name="connsiteX37" fmla="*/ 1579418 w 4031672"/>
              <a:gd name="connsiteY37" fmla="*/ 2774373 h 2774373"/>
              <a:gd name="connsiteX38" fmla="*/ 1766454 w 4031672"/>
              <a:gd name="connsiteY38" fmla="*/ 2763982 h 2774373"/>
              <a:gd name="connsiteX39" fmla="*/ 1901536 w 4031672"/>
              <a:gd name="connsiteY39" fmla="*/ 2743200 h 2774373"/>
              <a:gd name="connsiteX40" fmla="*/ 2130136 w 4031672"/>
              <a:gd name="connsiteY40" fmla="*/ 2732809 h 2774373"/>
              <a:gd name="connsiteX41" fmla="*/ 2566554 w 4031672"/>
              <a:gd name="connsiteY41" fmla="*/ 2680854 h 2774373"/>
              <a:gd name="connsiteX42" fmla="*/ 2670463 w 4031672"/>
              <a:gd name="connsiteY42" fmla="*/ 2660073 h 2774373"/>
              <a:gd name="connsiteX43" fmla="*/ 2753591 w 4031672"/>
              <a:gd name="connsiteY43" fmla="*/ 2649682 h 2774373"/>
              <a:gd name="connsiteX44" fmla="*/ 3262745 w 4031672"/>
              <a:gd name="connsiteY44" fmla="*/ 2535382 h 2774373"/>
              <a:gd name="connsiteX45" fmla="*/ 3491345 w 4031672"/>
              <a:gd name="connsiteY45" fmla="*/ 2431473 h 2774373"/>
              <a:gd name="connsiteX46" fmla="*/ 3574472 w 4031672"/>
              <a:gd name="connsiteY46" fmla="*/ 2389909 h 2774373"/>
              <a:gd name="connsiteX47" fmla="*/ 3647209 w 4031672"/>
              <a:gd name="connsiteY47" fmla="*/ 2286000 h 2774373"/>
              <a:gd name="connsiteX48" fmla="*/ 3719945 w 4031672"/>
              <a:gd name="connsiteY48" fmla="*/ 2161309 h 2774373"/>
              <a:gd name="connsiteX49" fmla="*/ 3792682 w 4031672"/>
              <a:gd name="connsiteY49" fmla="*/ 2026227 h 2774373"/>
              <a:gd name="connsiteX50" fmla="*/ 3855027 w 4031672"/>
              <a:gd name="connsiteY50" fmla="*/ 1859973 h 2774373"/>
              <a:gd name="connsiteX51" fmla="*/ 4010891 w 4031672"/>
              <a:gd name="connsiteY51" fmla="*/ 1454727 h 2774373"/>
              <a:gd name="connsiteX52" fmla="*/ 4031672 w 4031672"/>
              <a:gd name="connsiteY52" fmla="*/ 1101436 h 2774373"/>
              <a:gd name="connsiteX53" fmla="*/ 4021282 w 4031672"/>
              <a:gd name="connsiteY53" fmla="*/ 914400 h 2774373"/>
              <a:gd name="connsiteX54" fmla="*/ 4000500 w 4031672"/>
              <a:gd name="connsiteY54" fmla="*/ 831273 h 2774373"/>
              <a:gd name="connsiteX55" fmla="*/ 3969327 w 4031672"/>
              <a:gd name="connsiteY55" fmla="*/ 727364 h 2774373"/>
              <a:gd name="connsiteX56" fmla="*/ 3917372 w 4031672"/>
              <a:gd name="connsiteY56" fmla="*/ 675409 h 2774373"/>
              <a:gd name="connsiteX57" fmla="*/ 3813463 w 4031672"/>
              <a:gd name="connsiteY57" fmla="*/ 561109 h 2774373"/>
              <a:gd name="connsiteX58" fmla="*/ 3771900 w 4031672"/>
              <a:gd name="connsiteY58" fmla="*/ 529936 h 2774373"/>
              <a:gd name="connsiteX59" fmla="*/ 3460172 w 4031672"/>
              <a:gd name="connsiteY59" fmla="*/ 374073 h 2774373"/>
              <a:gd name="connsiteX60" fmla="*/ 3408218 w 4031672"/>
              <a:gd name="connsiteY60" fmla="*/ 353291 h 2774373"/>
              <a:gd name="connsiteX61" fmla="*/ 3325091 w 4031672"/>
              <a:gd name="connsiteY61" fmla="*/ 332509 h 2774373"/>
              <a:gd name="connsiteX62" fmla="*/ 3241963 w 4031672"/>
              <a:gd name="connsiteY62" fmla="*/ 270164 h 2774373"/>
              <a:gd name="connsiteX63" fmla="*/ 3200400 w 4031672"/>
              <a:gd name="connsiteY63" fmla="*/ 259773 h 2774373"/>
              <a:gd name="connsiteX64" fmla="*/ 3054927 w 4031672"/>
              <a:gd name="connsiteY64" fmla="*/ 187036 h 2774373"/>
              <a:gd name="connsiteX65" fmla="*/ 3023754 w 4031672"/>
              <a:gd name="connsiteY65" fmla="*/ 176645 h 2774373"/>
              <a:gd name="connsiteX66" fmla="*/ 2909454 w 4031672"/>
              <a:gd name="connsiteY66" fmla="*/ 124691 h 2774373"/>
              <a:gd name="connsiteX67" fmla="*/ 2763982 w 4031672"/>
              <a:gd name="connsiteY67" fmla="*/ 83127 h 2774373"/>
              <a:gd name="connsiteX68" fmla="*/ 2639291 w 4031672"/>
              <a:gd name="connsiteY68" fmla="*/ 51954 h 2774373"/>
              <a:gd name="connsiteX69" fmla="*/ 2587336 w 4031672"/>
              <a:gd name="connsiteY69" fmla="*/ 20782 h 2774373"/>
              <a:gd name="connsiteX70" fmla="*/ 2483427 w 4031672"/>
              <a:gd name="connsiteY70" fmla="*/ 10391 h 2774373"/>
              <a:gd name="connsiteX71" fmla="*/ 2431472 w 4031672"/>
              <a:gd name="connsiteY71" fmla="*/ 0 h 2774373"/>
              <a:gd name="connsiteX72" fmla="*/ 1745672 w 4031672"/>
              <a:gd name="connsiteY72" fmla="*/ 10391 h 2774373"/>
              <a:gd name="connsiteX73" fmla="*/ 1704109 w 4031672"/>
              <a:gd name="connsiteY73" fmla="*/ 20782 h 2774373"/>
              <a:gd name="connsiteX74" fmla="*/ 1641763 w 4031672"/>
              <a:gd name="connsiteY74" fmla="*/ 41564 h 2774373"/>
              <a:gd name="connsiteX75" fmla="*/ 1579418 w 4031672"/>
              <a:gd name="connsiteY75" fmla="*/ 93518 h 2774373"/>
              <a:gd name="connsiteX76" fmla="*/ 1548245 w 4031672"/>
              <a:gd name="connsiteY76" fmla="*/ 114300 h 2774373"/>
              <a:gd name="connsiteX77" fmla="*/ 1517072 w 4031672"/>
              <a:gd name="connsiteY77" fmla="*/ 145473 h 2774373"/>
              <a:gd name="connsiteX78" fmla="*/ 1485900 w 4031672"/>
              <a:gd name="connsiteY78" fmla="*/ 207818 h 2774373"/>
              <a:gd name="connsiteX79" fmla="*/ 1465118 w 4031672"/>
              <a:gd name="connsiteY79" fmla="*/ 259773 h 2774373"/>
              <a:gd name="connsiteX80" fmla="*/ 1444336 w 4031672"/>
              <a:gd name="connsiteY80" fmla="*/ 301336 h 2774373"/>
              <a:gd name="connsiteX81" fmla="*/ 1423554 w 4031672"/>
              <a:gd name="connsiteY81" fmla="*/ 394854 h 2774373"/>
              <a:gd name="connsiteX82" fmla="*/ 1433945 w 4031672"/>
              <a:gd name="connsiteY82" fmla="*/ 498764 h 2774373"/>
              <a:gd name="connsiteX83" fmla="*/ 1485900 w 4031672"/>
              <a:gd name="connsiteY83" fmla="*/ 561109 h 2774373"/>
              <a:gd name="connsiteX84" fmla="*/ 1485900 w 4031672"/>
              <a:gd name="connsiteY84" fmla="*/ 571500 h 277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031672" h="2774373">
                <a:moveTo>
                  <a:pt x="1506682" y="477982"/>
                </a:moveTo>
                <a:cubicBezTo>
                  <a:pt x="1503218" y="516082"/>
                  <a:pt x="1496291" y="554025"/>
                  <a:pt x="1496291" y="592282"/>
                </a:cubicBezTo>
                <a:cubicBezTo>
                  <a:pt x="1496291" y="714249"/>
                  <a:pt x="1504087" y="733884"/>
                  <a:pt x="1517072" y="831273"/>
                </a:cubicBezTo>
                <a:cubicBezTo>
                  <a:pt x="1520762" y="858953"/>
                  <a:pt x="1521067" y="887218"/>
                  <a:pt x="1527463" y="914400"/>
                </a:cubicBezTo>
                <a:cubicBezTo>
                  <a:pt x="1534989" y="946385"/>
                  <a:pt x="1558636" y="1007918"/>
                  <a:pt x="1558636" y="1007918"/>
                </a:cubicBezTo>
                <a:cubicBezTo>
                  <a:pt x="1562100" y="1046018"/>
                  <a:pt x="1569027" y="1083961"/>
                  <a:pt x="1569027" y="1122218"/>
                </a:cubicBezTo>
                <a:cubicBezTo>
                  <a:pt x="1569027" y="1186232"/>
                  <a:pt x="1561220" y="1398982"/>
                  <a:pt x="1548245" y="1496291"/>
                </a:cubicBezTo>
                <a:cubicBezTo>
                  <a:pt x="1544185" y="1526742"/>
                  <a:pt x="1535477" y="1540979"/>
                  <a:pt x="1527463" y="1569027"/>
                </a:cubicBezTo>
                <a:cubicBezTo>
                  <a:pt x="1519303" y="1597587"/>
                  <a:pt x="1520394" y="1620674"/>
                  <a:pt x="1496291" y="1641764"/>
                </a:cubicBezTo>
                <a:cubicBezTo>
                  <a:pt x="1477494" y="1658211"/>
                  <a:pt x="1458437" y="1678429"/>
                  <a:pt x="1433945" y="1683327"/>
                </a:cubicBezTo>
                <a:cubicBezTo>
                  <a:pt x="1367987" y="1696519"/>
                  <a:pt x="1399125" y="1689435"/>
                  <a:pt x="1340427" y="1704109"/>
                </a:cubicBezTo>
                <a:cubicBezTo>
                  <a:pt x="1243445" y="1700645"/>
                  <a:pt x="1146348" y="1699589"/>
                  <a:pt x="1049482" y="1693718"/>
                </a:cubicBezTo>
                <a:cubicBezTo>
                  <a:pt x="931750" y="1686583"/>
                  <a:pt x="1048414" y="1685561"/>
                  <a:pt x="966354" y="1672936"/>
                </a:cubicBezTo>
                <a:cubicBezTo>
                  <a:pt x="931950" y="1667643"/>
                  <a:pt x="897081" y="1666009"/>
                  <a:pt x="862445" y="1662545"/>
                </a:cubicBezTo>
                <a:cubicBezTo>
                  <a:pt x="831272" y="1652154"/>
                  <a:pt x="799311" y="1643884"/>
                  <a:pt x="768927" y="1631373"/>
                </a:cubicBezTo>
                <a:cubicBezTo>
                  <a:pt x="740281" y="1619578"/>
                  <a:pt x="715190" y="1599606"/>
                  <a:pt x="685800" y="1589809"/>
                </a:cubicBezTo>
                <a:cubicBezTo>
                  <a:pt x="652290" y="1578639"/>
                  <a:pt x="616274" y="1577117"/>
                  <a:pt x="581891" y="1569027"/>
                </a:cubicBezTo>
                <a:cubicBezTo>
                  <a:pt x="473104" y="1543430"/>
                  <a:pt x="543344" y="1550927"/>
                  <a:pt x="426027" y="1527464"/>
                </a:cubicBezTo>
                <a:cubicBezTo>
                  <a:pt x="380517" y="1518362"/>
                  <a:pt x="303003" y="1512446"/>
                  <a:pt x="259772" y="1506682"/>
                </a:cubicBezTo>
                <a:cubicBezTo>
                  <a:pt x="238888" y="1503898"/>
                  <a:pt x="218209" y="1499755"/>
                  <a:pt x="197427" y="1496291"/>
                </a:cubicBezTo>
                <a:cubicBezTo>
                  <a:pt x="162791" y="1510145"/>
                  <a:pt x="125152" y="1518083"/>
                  <a:pt x="93518" y="1537854"/>
                </a:cubicBezTo>
                <a:cubicBezTo>
                  <a:pt x="68595" y="1553431"/>
                  <a:pt x="47475" y="1575746"/>
                  <a:pt x="31172" y="1600200"/>
                </a:cubicBezTo>
                <a:cubicBezTo>
                  <a:pt x="21054" y="1615377"/>
                  <a:pt x="5808" y="1680876"/>
                  <a:pt x="0" y="1704109"/>
                </a:cubicBezTo>
                <a:cubicBezTo>
                  <a:pt x="3828" y="1734731"/>
                  <a:pt x="12026" y="1854486"/>
                  <a:pt x="31172" y="1911927"/>
                </a:cubicBezTo>
                <a:cubicBezTo>
                  <a:pt x="37070" y="1929622"/>
                  <a:pt x="41607" y="1948362"/>
                  <a:pt x="51954" y="1963882"/>
                </a:cubicBezTo>
                <a:cubicBezTo>
                  <a:pt x="69667" y="1990452"/>
                  <a:pt x="95518" y="2010793"/>
                  <a:pt x="114300" y="2036618"/>
                </a:cubicBezTo>
                <a:cubicBezTo>
                  <a:pt x="123411" y="2049145"/>
                  <a:pt x="125922" y="2065691"/>
                  <a:pt x="135082" y="2078182"/>
                </a:cubicBezTo>
                <a:cubicBezTo>
                  <a:pt x="164193" y="2117879"/>
                  <a:pt x="228600" y="2192482"/>
                  <a:pt x="228600" y="2192482"/>
                </a:cubicBezTo>
                <a:cubicBezTo>
                  <a:pt x="246833" y="2265411"/>
                  <a:pt x="223151" y="2207814"/>
                  <a:pt x="280554" y="2265218"/>
                </a:cubicBezTo>
                <a:cubicBezTo>
                  <a:pt x="292800" y="2277464"/>
                  <a:pt x="302120" y="2292372"/>
                  <a:pt x="311727" y="2306782"/>
                </a:cubicBezTo>
                <a:cubicBezTo>
                  <a:pt x="322930" y="2323586"/>
                  <a:pt x="328012" y="2345089"/>
                  <a:pt x="342900" y="2358736"/>
                </a:cubicBezTo>
                <a:cubicBezTo>
                  <a:pt x="370517" y="2384052"/>
                  <a:pt x="407341" y="2397457"/>
                  <a:pt x="436418" y="2421082"/>
                </a:cubicBezTo>
                <a:cubicBezTo>
                  <a:pt x="463029" y="2442704"/>
                  <a:pt x="478486" y="2478484"/>
                  <a:pt x="509154" y="2493818"/>
                </a:cubicBezTo>
                <a:cubicBezTo>
                  <a:pt x="523009" y="2500745"/>
                  <a:pt x="537177" y="2507077"/>
                  <a:pt x="550718" y="2514600"/>
                </a:cubicBezTo>
                <a:cubicBezTo>
                  <a:pt x="630711" y="2559040"/>
                  <a:pt x="703338" y="2619452"/>
                  <a:pt x="789709" y="2649682"/>
                </a:cubicBezTo>
                <a:cubicBezTo>
                  <a:pt x="1121715" y="2765884"/>
                  <a:pt x="895191" y="2699873"/>
                  <a:pt x="1059872" y="2732809"/>
                </a:cubicBezTo>
                <a:cubicBezTo>
                  <a:pt x="1091185" y="2739072"/>
                  <a:pt x="1121559" y="2751044"/>
                  <a:pt x="1153391" y="2753591"/>
                </a:cubicBezTo>
                <a:cubicBezTo>
                  <a:pt x="1295116" y="2764929"/>
                  <a:pt x="1437409" y="2767446"/>
                  <a:pt x="1579418" y="2774373"/>
                </a:cubicBezTo>
                <a:cubicBezTo>
                  <a:pt x="1641763" y="2770909"/>
                  <a:pt x="1704303" y="2769997"/>
                  <a:pt x="1766454" y="2763982"/>
                </a:cubicBezTo>
                <a:cubicBezTo>
                  <a:pt x="1811799" y="2759594"/>
                  <a:pt x="1856145" y="2747091"/>
                  <a:pt x="1901536" y="2743200"/>
                </a:cubicBezTo>
                <a:cubicBezTo>
                  <a:pt x="1977536" y="2736686"/>
                  <a:pt x="2053936" y="2736273"/>
                  <a:pt x="2130136" y="2732809"/>
                </a:cubicBezTo>
                <a:cubicBezTo>
                  <a:pt x="2575711" y="2647937"/>
                  <a:pt x="2121130" y="2723959"/>
                  <a:pt x="2566554" y="2680854"/>
                </a:cubicBezTo>
                <a:cubicBezTo>
                  <a:pt x="2601712" y="2677452"/>
                  <a:pt x="2635621" y="2665880"/>
                  <a:pt x="2670463" y="2660073"/>
                </a:cubicBezTo>
                <a:cubicBezTo>
                  <a:pt x="2698008" y="2655482"/>
                  <a:pt x="2726008" y="2654037"/>
                  <a:pt x="2753591" y="2649682"/>
                </a:cubicBezTo>
                <a:cubicBezTo>
                  <a:pt x="2906682" y="2625510"/>
                  <a:pt x="3159538" y="2565153"/>
                  <a:pt x="3262745" y="2535382"/>
                </a:cubicBezTo>
                <a:cubicBezTo>
                  <a:pt x="3305058" y="2523176"/>
                  <a:pt x="3438329" y="2460020"/>
                  <a:pt x="3491345" y="2431473"/>
                </a:cubicBezTo>
                <a:cubicBezTo>
                  <a:pt x="3571098" y="2388529"/>
                  <a:pt x="3514158" y="2410014"/>
                  <a:pt x="3574472" y="2389909"/>
                </a:cubicBezTo>
                <a:cubicBezTo>
                  <a:pt x="3630531" y="2333850"/>
                  <a:pt x="3588586" y="2381263"/>
                  <a:pt x="3647209" y="2286000"/>
                </a:cubicBezTo>
                <a:cubicBezTo>
                  <a:pt x="3758992" y="2104352"/>
                  <a:pt x="3624269" y="2338991"/>
                  <a:pt x="3719945" y="2161309"/>
                </a:cubicBezTo>
                <a:cubicBezTo>
                  <a:pt x="3743014" y="2118468"/>
                  <a:pt x="3774002" y="2071890"/>
                  <a:pt x="3792682" y="2026227"/>
                </a:cubicBezTo>
                <a:cubicBezTo>
                  <a:pt x="3815092" y="1971447"/>
                  <a:pt x="3828558" y="1912911"/>
                  <a:pt x="3855027" y="1859973"/>
                </a:cubicBezTo>
                <a:cubicBezTo>
                  <a:pt x="3940591" y="1688845"/>
                  <a:pt x="3878260" y="1819463"/>
                  <a:pt x="4010891" y="1454727"/>
                </a:cubicBezTo>
                <a:cubicBezTo>
                  <a:pt x="4015294" y="1388681"/>
                  <a:pt x="4031672" y="1153967"/>
                  <a:pt x="4031672" y="1101436"/>
                </a:cubicBezTo>
                <a:cubicBezTo>
                  <a:pt x="4031672" y="1038995"/>
                  <a:pt x="4028439" y="976430"/>
                  <a:pt x="4021282" y="914400"/>
                </a:cubicBezTo>
                <a:cubicBezTo>
                  <a:pt x="4018008" y="886026"/>
                  <a:pt x="4006922" y="859103"/>
                  <a:pt x="4000500" y="831273"/>
                </a:cubicBezTo>
                <a:cubicBezTo>
                  <a:pt x="3992775" y="797800"/>
                  <a:pt x="3989989" y="756881"/>
                  <a:pt x="3969327" y="727364"/>
                </a:cubicBezTo>
                <a:cubicBezTo>
                  <a:pt x="3955282" y="707300"/>
                  <a:pt x="3934690" y="692727"/>
                  <a:pt x="3917372" y="675409"/>
                </a:cubicBezTo>
                <a:cubicBezTo>
                  <a:pt x="3881549" y="603760"/>
                  <a:pt x="3904864" y="637277"/>
                  <a:pt x="3813463" y="561109"/>
                </a:cubicBezTo>
                <a:cubicBezTo>
                  <a:pt x="3800159" y="550022"/>
                  <a:pt x="3787206" y="538039"/>
                  <a:pt x="3771900" y="529936"/>
                </a:cubicBezTo>
                <a:cubicBezTo>
                  <a:pt x="3669227" y="475580"/>
                  <a:pt x="3564672" y="424830"/>
                  <a:pt x="3460172" y="374073"/>
                </a:cubicBezTo>
                <a:cubicBezTo>
                  <a:pt x="3443394" y="365924"/>
                  <a:pt x="3426045" y="358776"/>
                  <a:pt x="3408218" y="353291"/>
                </a:cubicBezTo>
                <a:cubicBezTo>
                  <a:pt x="3380919" y="344891"/>
                  <a:pt x="3352800" y="339436"/>
                  <a:pt x="3325091" y="332509"/>
                </a:cubicBezTo>
                <a:cubicBezTo>
                  <a:pt x="3297382" y="311727"/>
                  <a:pt x="3271881" y="287616"/>
                  <a:pt x="3241963" y="270164"/>
                </a:cubicBezTo>
                <a:cubicBezTo>
                  <a:pt x="3229628" y="262968"/>
                  <a:pt x="3213450" y="265573"/>
                  <a:pt x="3200400" y="259773"/>
                </a:cubicBezTo>
                <a:cubicBezTo>
                  <a:pt x="3150858" y="237754"/>
                  <a:pt x="3103981" y="210121"/>
                  <a:pt x="3054927" y="187036"/>
                </a:cubicBezTo>
                <a:cubicBezTo>
                  <a:pt x="3045016" y="182372"/>
                  <a:pt x="3033821" y="180960"/>
                  <a:pt x="3023754" y="176645"/>
                </a:cubicBezTo>
                <a:cubicBezTo>
                  <a:pt x="2985287" y="160159"/>
                  <a:pt x="2948312" y="140234"/>
                  <a:pt x="2909454" y="124691"/>
                </a:cubicBezTo>
                <a:cubicBezTo>
                  <a:pt x="2716079" y="47341"/>
                  <a:pt x="2892822" y="121779"/>
                  <a:pt x="2763982" y="83127"/>
                </a:cubicBezTo>
                <a:cubicBezTo>
                  <a:pt x="2641756" y="46459"/>
                  <a:pt x="2792903" y="73899"/>
                  <a:pt x="2639291" y="51954"/>
                </a:cubicBezTo>
                <a:cubicBezTo>
                  <a:pt x="2621973" y="41563"/>
                  <a:pt x="2606850" y="25986"/>
                  <a:pt x="2587336" y="20782"/>
                </a:cubicBezTo>
                <a:cubicBezTo>
                  <a:pt x="2553702" y="11813"/>
                  <a:pt x="2517931" y="14992"/>
                  <a:pt x="2483427" y="10391"/>
                </a:cubicBezTo>
                <a:cubicBezTo>
                  <a:pt x="2465921" y="8057"/>
                  <a:pt x="2448790" y="3464"/>
                  <a:pt x="2431472" y="0"/>
                </a:cubicBezTo>
                <a:lnTo>
                  <a:pt x="1745672" y="10391"/>
                </a:lnTo>
                <a:cubicBezTo>
                  <a:pt x="1731397" y="10799"/>
                  <a:pt x="1717787" y="16678"/>
                  <a:pt x="1704109" y="20782"/>
                </a:cubicBezTo>
                <a:cubicBezTo>
                  <a:pt x="1683127" y="27077"/>
                  <a:pt x="1662545" y="34637"/>
                  <a:pt x="1641763" y="41564"/>
                </a:cubicBezTo>
                <a:cubicBezTo>
                  <a:pt x="1620981" y="58882"/>
                  <a:pt x="1600771" y="76910"/>
                  <a:pt x="1579418" y="93518"/>
                </a:cubicBezTo>
                <a:cubicBezTo>
                  <a:pt x="1569560" y="101185"/>
                  <a:pt x="1557839" y="106305"/>
                  <a:pt x="1548245" y="114300"/>
                </a:cubicBezTo>
                <a:cubicBezTo>
                  <a:pt x="1536956" y="123708"/>
                  <a:pt x="1527463" y="135082"/>
                  <a:pt x="1517072" y="145473"/>
                </a:cubicBezTo>
                <a:cubicBezTo>
                  <a:pt x="1490958" y="223820"/>
                  <a:pt x="1526184" y="127251"/>
                  <a:pt x="1485900" y="207818"/>
                </a:cubicBezTo>
                <a:cubicBezTo>
                  <a:pt x="1477558" y="224501"/>
                  <a:pt x="1472694" y="242728"/>
                  <a:pt x="1465118" y="259773"/>
                </a:cubicBezTo>
                <a:cubicBezTo>
                  <a:pt x="1458827" y="273928"/>
                  <a:pt x="1451263" y="287482"/>
                  <a:pt x="1444336" y="301336"/>
                </a:cubicBezTo>
                <a:cubicBezTo>
                  <a:pt x="1440329" y="317365"/>
                  <a:pt x="1423554" y="381663"/>
                  <a:pt x="1423554" y="394854"/>
                </a:cubicBezTo>
                <a:cubicBezTo>
                  <a:pt x="1423554" y="429663"/>
                  <a:pt x="1426118" y="464846"/>
                  <a:pt x="1433945" y="498764"/>
                </a:cubicBezTo>
                <a:cubicBezTo>
                  <a:pt x="1439329" y="522096"/>
                  <a:pt x="1473607" y="544719"/>
                  <a:pt x="1485900" y="561109"/>
                </a:cubicBezTo>
                <a:cubicBezTo>
                  <a:pt x="1487978" y="563880"/>
                  <a:pt x="1485900" y="568036"/>
                  <a:pt x="1485900" y="571500"/>
                </a:cubicBezTo>
              </a:path>
            </a:pathLst>
          </a:cu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2209800" y="2425700"/>
            <a:ext cx="3352800" cy="3509665"/>
            <a:chOff x="2209800" y="2133600"/>
            <a:chExt cx="3352800" cy="3509665"/>
          </a:xfrm>
        </p:grpSpPr>
        <p:sp>
          <p:nvSpPr>
            <p:cNvPr id="14" name="TextBox 13"/>
            <p:cNvSpPr txBox="1"/>
            <p:nvPr/>
          </p:nvSpPr>
          <p:spPr>
            <a:xfrm>
              <a:off x="2209800" y="2133600"/>
              <a:ext cx="1828800" cy="830997"/>
            </a:xfrm>
            <a:prstGeom prst="rect">
              <a:avLst/>
            </a:prstGeom>
            <a:noFill/>
          </p:spPr>
          <p:txBody>
            <a:bodyPr wrap="square" rtlCol="0">
              <a:spAutoFit/>
            </a:bodyPr>
            <a:lstStyle/>
            <a:p>
              <a:r>
                <a:rPr lang="en-US" sz="2400" b="1" dirty="0">
                  <a:solidFill>
                    <a:srgbClr val="002060"/>
                  </a:solidFill>
                </a:rPr>
                <a:t>(lumen of) minor calyx</a:t>
              </a:r>
            </a:p>
          </p:txBody>
        </p:sp>
        <p:sp>
          <p:nvSpPr>
            <p:cNvPr id="16" name="TextBox 15"/>
            <p:cNvSpPr txBox="1"/>
            <p:nvPr/>
          </p:nvSpPr>
          <p:spPr>
            <a:xfrm>
              <a:off x="4572000" y="5181600"/>
              <a:ext cx="990600" cy="461665"/>
            </a:xfrm>
            <a:prstGeom prst="rect">
              <a:avLst/>
            </a:prstGeom>
            <a:noFill/>
          </p:spPr>
          <p:txBody>
            <a:bodyPr wrap="square" rtlCol="0">
              <a:spAutoFit/>
            </a:bodyPr>
            <a:lstStyle/>
            <a:p>
              <a:r>
                <a:rPr lang="en-US" sz="2400" b="1" dirty="0">
                  <a:solidFill>
                    <a:srgbClr val="002060"/>
                  </a:solidFill>
                </a:rPr>
                <a:t>sinus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sskidneyDHA.jpg"/>
          <p:cNvPicPr>
            <a:picLocks noChangeAspect="1"/>
          </p:cNvPicPr>
          <p:nvPr/>
        </p:nvPicPr>
        <p:blipFill>
          <a:blip r:embed="rId2" cstate="print"/>
          <a:stretch>
            <a:fillRect/>
          </a:stretch>
        </p:blipFill>
        <p:spPr>
          <a:xfrm>
            <a:off x="457200" y="1905000"/>
            <a:ext cx="8229600" cy="3784600"/>
          </a:xfrm>
          <a:prstGeom prst="rect">
            <a:avLst/>
          </a:prstGeom>
        </p:spPr>
      </p:pic>
      <p:sp>
        <p:nvSpPr>
          <p:cNvPr id="3" name="Rectangle 2"/>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4" name="TextBox 3"/>
          <p:cNvSpPr txBox="1"/>
          <p:nvPr/>
        </p:nvSpPr>
        <p:spPr>
          <a:xfrm>
            <a:off x="228600" y="6096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region. (advance slide for answers)</a:t>
            </a:r>
          </a:p>
        </p:txBody>
      </p:sp>
      <p:sp>
        <p:nvSpPr>
          <p:cNvPr id="5" name="Freeform 4"/>
          <p:cNvSpPr/>
          <p:nvPr/>
        </p:nvSpPr>
        <p:spPr>
          <a:xfrm>
            <a:off x="2844800" y="2312582"/>
            <a:ext cx="5768622" cy="2699685"/>
          </a:xfrm>
          <a:custGeom>
            <a:avLst/>
            <a:gdLst>
              <a:gd name="connsiteX0" fmla="*/ 4696178 w 5768622"/>
              <a:gd name="connsiteY0" fmla="*/ 757996 h 2699685"/>
              <a:gd name="connsiteX1" fmla="*/ 4560711 w 5768622"/>
              <a:gd name="connsiteY1" fmla="*/ 724129 h 2699685"/>
              <a:gd name="connsiteX2" fmla="*/ 4470400 w 5768622"/>
              <a:gd name="connsiteY2" fmla="*/ 701551 h 2699685"/>
              <a:gd name="connsiteX3" fmla="*/ 4357511 w 5768622"/>
              <a:gd name="connsiteY3" fmla="*/ 678974 h 2699685"/>
              <a:gd name="connsiteX4" fmla="*/ 4210756 w 5768622"/>
              <a:gd name="connsiteY4" fmla="*/ 645107 h 2699685"/>
              <a:gd name="connsiteX5" fmla="*/ 4143022 w 5768622"/>
              <a:gd name="connsiteY5" fmla="*/ 622529 h 2699685"/>
              <a:gd name="connsiteX6" fmla="*/ 4086578 w 5768622"/>
              <a:gd name="connsiteY6" fmla="*/ 611240 h 2699685"/>
              <a:gd name="connsiteX7" fmla="*/ 3973689 w 5768622"/>
              <a:gd name="connsiteY7" fmla="*/ 554796 h 2699685"/>
              <a:gd name="connsiteX8" fmla="*/ 3917244 w 5768622"/>
              <a:gd name="connsiteY8" fmla="*/ 532218 h 2699685"/>
              <a:gd name="connsiteX9" fmla="*/ 3838222 w 5768622"/>
              <a:gd name="connsiteY9" fmla="*/ 487062 h 2699685"/>
              <a:gd name="connsiteX10" fmla="*/ 3793067 w 5768622"/>
              <a:gd name="connsiteY10" fmla="*/ 475774 h 2699685"/>
              <a:gd name="connsiteX11" fmla="*/ 3680178 w 5768622"/>
              <a:gd name="connsiteY11" fmla="*/ 430618 h 2699685"/>
              <a:gd name="connsiteX12" fmla="*/ 3601156 w 5768622"/>
              <a:gd name="connsiteY12" fmla="*/ 396751 h 2699685"/>
              <a:gd name="connsiteX13" fmla="*/ 3431822 w 5768622"/>
              <a:gd name="connsiteY13" fmla="*/ 340307 h 2699685"/>
              <a:gd name="connsiteX14" fmla="*/ 3330222 w 5768622"/>
              <a:gd name="connsiteY14" fmla="*/ 306440 h 2699685"/>
              <a:gd name="connsiteX15" fmla="*/ 3115733 w 5768622"/>
              <a:gd name="connsiteY15" fmla="*/ 283862 h 2699685"/>
              <a:gd name="connsiteX16" fmla="*/ 3059289 w 5768622"/>
              <a:gd name="connsiteY16" fmla="*/ 272574 h 2699685"/>
              <a:gd name="connsiteX17" fmla="*/ 3025422 w 5768622"/>
              <a:gd name="connsiteY17" fmla="*/ 261285 h 2699685"/>
              <a:gd name="connsiteX18" fmla="*/ 2923822 w 5768622"/>
              <a:gd name="connsiteY18" fmla="*/ 249996 h 2699685"/>
              <a:gd name="connsiteX19" fmla="*/ 2698044 w 5768622"/>
              <a:gd name="connsiteY19" fmla="*/ 216129 h 2699685"/>
              <a:gd name="connsiteX20" fmla="*/ 2641600 w 5768622"/>
              <a:gd name="connsiteY20" fmla="*/ 204840 h 2699685"/>
              <a:gd name="connsiteX21" fmla="*/ 2483556 w 5768622"/>
              <a:gd name="connsiteY21" fmla="*/ 193551 h 2699685"/>
              <a:gd name="connsiteX22" fmla="*/ 2370667 w 5768622"/>
              <a:gd name="connsiteY22" fmla="*/ 170974 h 2699685"/>
              <a:gd name="connsiteX23" fmla="*/ 2246489 w 5768622"/>
              <a:gd name="connsiteY23" fmla="*/ 148396 h 2699685"/>
              <a:gd name="connsiteX24" fmla="*/ 2099733 w 5768622"/>
              <a:gd name="connsiteY24" fmla="*/ 114529 h 2699685"/>
              <a:gd name="connsiteX25" fmla="*/ 2065867 w 5768622"/>
              <a:gd name="connsiteY25" fmla="*/ 103240 h 2699685"/>
              <a:gd name="connsiteX26" fmla="*/ 1896533 w 5768622"/>
              <a:gd name="connsiteY26" fmla="*/ 80662 h 2699685"/>
              <a:gd name="connsiteX27" fmla="*/ 1806222 w 5768622"/>
              <a:gd name="connsiteY27" fmla="*/ 58085 h 2699685"/>
              <a:gd name="connsiteX28" fmla="*/ 1727200 w 5768622"/>
              <a:gd name="connsiteY28" fmla="*/ 35507 h 2699685"/>
              <a:gd name="connsiteX29" fmla="*/ 1332089 w 5768622"/>
              <a:gd name="connsiteY29" fmla="*/ 1640 h 2699685"/>
              <a:gd name="connsiteX30" fmla="*/ 1027289 w 5768622"/>
              <a:gd name="connsiteY30" fmla="*/ 12929 h 2699685"/>
              <a:gd name="connsiteX31" fmla="*/ 891822 w 5768622"/>
              <a:gd name="connsiteY31" fmla="*/ 58085 h 2699685"/>
              <a:gd name="connsiteX32" fmla="*/ 688622 w 5768622"/>
              <a:gd name="connsiteY32" fmla="*/ 114529 h 2699685"/>
              <a:gd name="connsiteX33" fmla="*/ 620889 w 5768622"/>
              <a:gd name="connsiteY33" fmla="*/ 125818 h 2699685"/>
              <a:gd name="connsiteX34" fmla="*/ 485422 w 5768622"/>
              <a:gd name="connsiteY34" fmla="*/ 159685 h 2699685"/>
              <a:gd name="connsiteX35" fmla="*/ 361244 w 5768622"/>
              <a:gd name="connsiteY35" fmla="*/ 295151 h 2699685"/>
              <a:gd name="connsiteX36" fmla="*/ 316089 w 5768622"/>
              <a:gd name="connsiteY36" fmla="*/ 362885 h 2699685"/>
              <a:gd name="connsiteX37" fmla="*/ 293511 w 5768622"/>
              <a:gd name="connsiteY37" fmla="*/ 396751 h 2699685"/>
              <a:gd name="connsiteX38" fmla="*/ 191911 w 5768622"/>
              <a:gd name="connsiteY38" fmla="*/ 498351 h 2699685"/>
              <a:gd name="connsiteX39" fmla="*/ 56444 w 5768622"/>
              <a:gd name="connsiteY39" fmla="*/ 656396 h 2699685"/>
              <a:gd name="connsiteX40" fmla="*/ 45156 w 5768622"/>
              <a:gd name="connsiteY40" fmla="*/ 701551 h 2699685"/>
              <a:gd name="connsiteX41" fmla="*/ 22578 w 5768622"/>
              <a:gd name="connsiteY41" fmla="*/ 769285 h 2699685"/>
              <a:gd name="connsiteX42" fmla="*/ 11289 w 5768622"/>
              <a:gd name="connsiteY42" fmla="*/ 916040 h 2699685"/>
              <a:gd name="connsiteX43" fmla="*/ 0 w 5768622"/>
              <a:gd name="connsiteY43" fmla="*/ 1028929 h 2699685"/>
              <a:gd name="connsiteX44" fmla="*/ 11289 w 5768622"/>
              <a:gd name="connsiteY44" fmla="*/ 1559507 h 2699685"/>
              <a:gd name="connsiteX45" fmla="*/ 33867 w 5768622"/>
              <a:gd name="connsiteY45" fmla="*/ 2225551 h 2699685"/>
              <a:gd name="connsiteX46" fmla="*/ 56444 w 5768622"/>
              <a:gd name="connsiteY46" fmla="*/ 2327151 h 2699685"/>
              <a:gd name="connsiteX47" fmla="*/ 90311 w 5768622"/>
              <a:gd name="connsiteY47" fmla="*/ 2541640 h 2699685"/>
              <a:gd name="connsiteX48" fmla="*/ 112889 w 5768622"/>
              <a:gd name="connsiteY48" fmla="*/ 2598085 h 2699685"/>
              <a:gd name="connsiteX49" fmla="*/ 203200 w 5768622"/>
              <a:gd name="connsiteY49" fmla="*/ 2677107 h 2699685"/>
              <a:gd name="connsiteX50" fmla="*/ 293511 w 5768622"/>
              <a:gd name="connsiteY50" fmla="*/ 2699685 h 2699685"/>
              <a:gd name="connsiteX51" fmla="*/ 778933 w 5768622"/>
              <a:gd name="connsiteY51" fmla="*/ 2677107 h 2699685"/>
              <a:gd name="connsiteX52" fmla="*/ 891822 w 5768622"/>
              <a:gd name="connsiteY52" fmla="*/ 2665818 h 2699685"/>
              <a:gd name="connsiteX53" fmla="*/ 1095022 w 5768622"/>
              <a:gd name="connsiteY53" fmla="*/ 2654529 h 2699685"/>
              <a:gd name="connsiteX54" fmla="*/ 1253067 w 5768622"/>
              <a:gd name="connsiteY54" fmla="*/ 2620662 h 2699685"/>
              <a:gd name="connsiteX55" fmla="*/ 1512711 w 5768622"/>
              <a:gd name="connsiteY55" fmla="*/ 2598085 h 2699685"/>
              <a:gd name="connsiteX56" fmla="*/ 1614311 w 5768622"/>
              <a:gd name="connsiteY56" fmla="*/ 2586796 h 2699685"/>
              <a:gd name="connsiteX57" fmla="*/ 1772356 w 5768622"/>
              <a:gd name="connsiteY57" fmla="*/ 2575507 h 2699685"/>
              <a:gd name="connsiteX58" fmla="*/ 1862667 w 5768622"/>
              <a:gd name="connsiteY58" fmla="*/ 2564218 h 2699685"/>
              <a:gd name="connsiteX59" fmla="*/ 2348089 w 5768622"/>
              <a:gd name="connsiteY59" fmla="*/ 2552929 h 2699685"/>
              <a:gd name="connsiteX60" fmla="*/ 2585156 w 5768622"/>
              <a:gd name="connsiteY60" fmla="*/ 2530351 h 2699685"/>
              <a:gd name="connsiteX61" fmla="*/ 2675467 w 5768622"/>
              <a:gd name="connsiteY61" fmla="*/ 2519062 h 2699685"/>
              <a:gd name="connsiteX62" fmla="*/ 2878667 w 5768622"/>
              <a:gd name="connsiteY62" fmla="*/ 2507774 h 2699685"/>
              <a:gd name="connsiteX63" fmla="*/ 3002844 w 5768622"/>
              <a:gd name="connsiteY63" fmla="*/ 2496485 h 2699685"/>
              <a:gd name="connsiteX64" fmla="*/ 3691467 w 5768622"/>
              <a:gd name="connsiteY64" fmla="*/ 2485196 h 2699685"/>
              <a:gd name="connsiteX65" fmla="*/ 3951111 w 5768622"/>
              <a:gd name="connsiteY65" fmla="*/ 2462618 h 2699685"/>
              <a:gd name="connsiteX66" fmla="*/ 4097867 w 5768622"/>
              <a:gd name="connsiteY66" fmla="*/ 2440040 h 2699685"/>
              <a:gd name="connsiteX67" fmla="*/ 4199467 w 5768622"/>
              <a:gd name="connsiteY67" fmla="*/ 2417462 h 2699685"/>
              <a:gd name="connsiteX68" fmla="*/ 4255911 w 5768622"/>
              <a:gd name="connsiteY68" fmla="*/ 2394885 h 2699685"/>
              <a:gd name="connsiteX69" fmla="*/ 4334933 w 5768622"/>
              <a:gd name="connsiteY69" fmla="*/ 2372307 h 2699685"/>
              <a:gd name="connsiteX70" fmla="*/ 4391378 w 5768622"/>
              <a:gd name="connsiteY70" fmla="*/ 2338440 h 2699685"/>
              <a:gd name="connsiteX71" fmla="*/ 4492978 w 5768622"/>
              <a:gd name="connsiteY71" fmla="*/ 2304574 h 2699685"/>
              <a:gd name="connsiteX72" fmla="*/ 4526844 w 5768622"/>
              <a:gd name="connsiteY72" fmla="*/ 2293285 h 2699685"/>
              <a:gd name="connsiteX73" fmla="*/ 4605867 w 5768622"/>
              <a:gd name="connsiteY73" fmla="*/ 2270707 h 2699685"/>
              <a:gd name="connsiteX74" fmla="*/ 4718756 w 5768622"/>
              <a:gd name="connsiteY74" fmla="*/ 2236840 h 2699685"/>
              <a:gd name="connsiteX75" fmla="*/ 4786489 w 5768622"/>
              <a:gd name="connsiteY75" fmla="*/ 2202974 h 2699685"/>
              <a:gd name="connsiteX76" fmla="*/ 4820356 w 5768622"/>
              <a:gd name="connsiteY76" fmla="*/ 2191685 h 2699685"/>
              <a:gd name="connsiteX77" fmla="*/ 4854222 w 5768622"/>
              <a:gd name="connsiteY77" fmla="*/ 2169107 h 2699685"/>
              <a:gd name="connsiteX78" fmla="*/ 4944533 w 5768622"/>
              <a:gd name="connsiteY78" fmla="*/ 2146529 h 2699685"/>
              <a:gd name="connsiteX79" fmla="*/ 5091289 w 5768622"/>
              <a:gd name="connsiteY79" fmla="*/ 2123951 h 2699685"/>
              <a:gd name="connsiteX80" fmla="*/ 5136444 w 5768622"/>
              <a:gd name="connsiteY80" fmla="*/ 2112662 h 2699685"/>
              <a:gd name="connsiteX81" fmla="*/ 5192889 w 5768622"/>
              <a:gd name="connsiteY81" fmla="*/ 2101374 h 2699685"/>
              <a:gd name="connsiteX82" fmla="*/ 5294489 w 5768622"/>
              <a:gd name="connsiteY82" fmla="*/ 2067507 h 2699685"/>
              <a:gd name="connsiteX83" fmla="*/ 5328356 w 5768622"/>
              <a:gd name="connsiteY83" fmla="*/ 2056218 h 2699685"/>
              <a:gd name="connsiteX84" fmla="*/ 5362222 w 5768622"/>
              <a:gd name="connsiteY84" fmla="*/ 2044929 h 2699685"/>
              <a:gd name="connsiteX85" fmla="*/ 5407378 w 5768622"/>
              <a:gd name="connsiteY85" fmla="*/ 2033640 h 2699685"/>
              <a:gd name="connsiteX86" fmla="*/ 5475111 w 5768622"/>
              <a:gd name="connsiteY86" fmla="*/ 1977196 h 2699685"/>
              <a:gd name="connsiteX87" fmla="*/ 5565422 w 5768622"/>
              <a:gd name="connsiteY87" fmla="*/ 1909462 h 2699685"/>
              <a:gd name="connsiteX88" fmla="*/ 5599289 w 5768622"/>
              <a:gd name="connsiteY88" fmla="*/ 1886885 h 2699685"/>
              <a:gd name="connsiteX89" fmla="*/ 5621867 w 5768622"/>
              <a:gd name="connsiteY89" fmla="*/ 1853018 h 2699685"/>
              <a:gd name="connsiteX90" fmla="*/ 5678311 w 5768622"/>
              <a:gd name="connsiteY90" fmla="*/ 1819151 h 2699685"/>
              <a:gd name="connsiteX91" fmla="*/ 5723467 w 5768622"/>
              <a:gd name="connsiteY91" fmla="*/ 1785285 h 2699685"/>
              <a:gd name="connsiteX92" fmla="*/ 5768622 w 5768622"/>
              <a:gd name="connsiteY92" fmla="*/ 1672396 h 2699685"/>
              <a:gd name="connsiteX93" fmla="*/ 5757333 w 5768622"/>
              <a:gd name="connsiteY93" fmla="*/ 1503062 h 2699685"/>
              <a:gd name="connsiteX94" fmla="*/ 5712178 w 5768622"/>
              <a:gd name="connsiteY94" fmla="*/ 1412751 h 2699685"/>
              <a:gd name="connsiteX95" fmla="*/ 5655733 w 5768622"/>
              <a:gd name="connsiteY95" fmla="*/ 1356307 h 2699685"/>
              <a:gd name="connsiteX96" fmla="*/ 5576711 w 5768622"/>
              <a:gd name="connsiteY96" fmla="*/ 1243418 h 2699685"/>
              <a:gd name="connsiteX97" fmla="*/ 5508978 w 5768622"/>
              <a:gd name="connsiteY97" fmla="*/ 1186974 h 2699685"/>
              <a:gd name="connsiteX98" fmla="*/ 5486400 w 5768622"/>
              <a:gd name="connsiteY98" fmla="*/ 1153107 h 2699685"/>
              <a:gd name="connsiteX99" fmla="*/ 5407378 w 5768622"/>
              <a:gd name="connsiteY99" fmla="*/ 1085374 h 2699685"/>
              <a:gd name="connsiteX100" fmla="*/ 5350933 w 5768622"/>
              <a:gd name="connsiteY100" fmla="*/ 1028929 h 2699685"/>
              <a:gd name="connsiteX101" fmla="*/ 5271911 w 5768622"/>
              <a:gd name="connsiteY101" fmla="*/ 961196 h 2699685"/>
              <a:gd name="connsiteX102" fmla="*/ 5192889 w 5768622"/>
              <a:gd name="connsiteY102" fmla="*/ 893462 h 2699685"/>
              <a:gd name="connsiteX103" fmla="*/ 5125156 w 5768622"/>
              <a:gd name="connsiteY103" fmla="*/ 848307 h 2699685"/>
              <a:gd name="connsiteX104" fmla="*/ 5068711 w 5768622"/>
              <a:gd name="connsiteY104" fmla="*/ 837018 h 2699685"/>
              <a:gd name="connsiteX105" fmla="*/ 4989689 w 5768622"/>
              <a:gd name="connsiteY105" fmla="*/ 814440 h 2699685"/>
              <a:gd name="connsiteX106" fmla="*/ 4910667 w 5768622"/>
              <a:gd name="connsiteY106" fmla="*/ 803151 h 2699685"/>
              <a:gd name="connsiteX107" fmla="*/ 4752622 w 5768622"/>
              <a:gd name="connsiteY107" fmla="*/ 780574 h 2699685"/>
              <a:gd name="connsiteX108" fmla="*/ 4696178 w 5768622"/>
              <a:gd name="connsiteY108" fmla="*/ 757996 h 269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68622" h="2699685">
                <a:moveTo>
                  <a:pt x="4696178" y="757996"/>
                </a:moveTo>
                <a:lnTo>
                  <a:pt x="4560711" y="724129"/>
                </a:lnTo>
                <a:cubicBezTo>
                  <a:pt x="4530607" y="716603"/>
                  <a:pt x="4500828" y="707636"/>
                  <a:pt x="4470400" y="701551"/>
                </a:cubicBezTo>
                <a:cubicBezTo>
                  <a:pt x="4432770" y="694025"/>
                  <a:pt x="4394740" y="688281"/>
                  <a:pt x="4357511" y="678974"/>
                </a:cubicBezTo>
                <a:cubicBezTo>
                  <a:pt x="4192211" y="637650"/>
                  <a:pt x="4394199" y="671313"/>
                  <a:pt x="4210756" y="645107"/>
                </a:cubicBezTo>
                <a:cubicBezTo>
                  <a:pt x="4188178" y="637581"/>
                  <a:pt x="4165983" y="628791"/>
                  <a:pt x="4143022" y="622529"/>
                </a:cubicBezTo>
                <a:cubicBezTo>
                  <a:pt x="4124511" y="617480"/>
                  <a:pt x="4104393" y="618366"/>
                  <a:pt x="4086578" y="611240"/>
                </a:cubicBezTo>
                <a:cubicBezTo>
                  <a:pt x="4047516" y="595615"/>
                  <a:pt x="4012751" y="570421"/>
                  <a:pt x="3973689" y="554796"/>
                </a:cubicBezTo>
                <a:cubicBezTo>
                  <a:pt x="3954874" y="547270"/>
                  <a:pt x="3935369" y="541281"/>
                  <a:pt x="3917244" y="532218"/>
                </a:cubicBezTo>
                <a:cubicBezTo>
                  <a:pt x="3851739" y="499465"/>
                  <a:pt x="3917389" y="516749"/>
                  <a:pt x="3838222" y="487062"/>
                </a:cubicBezTo>
                <a:cubicBezTo>
                  <a:pt x="3823695" y="481614"/>
                  <a:pt x="3808119" y="479537"/>
                  <a:pt x="3793067" y="475774"/>
                </a:cubicBezTo>
                <a:cubicBezTo>
                  <a:pt x="3675592" y="405289"/>
                  <a:pt x="3797119" y="469599"/>
                  <a:pt x="3680178" y="430618"/>
                </a:cubicBezTo>
                <a:cubicBezTo>
                  <a:pt x="3652991" y="421555"/>
                  <a:pt x="3627764" y="407394"/>
                  <a:pt x="3601156" y="396751"/>
                </a:cubicBezTo>
                <a:cubicBezTo>
                  <a:pt x="3478839" y="347824"/>
                  <a:pt x="3547173" y="376354"/>
                  <a:pt x="3431822" y="340307"/>
                </a:cubicBezTo>
                <a:cubicBezTo>
                  <a:pt x="3397748" y="329659"/>
                  <a:pt x="3365562" y="311489"/>
                  <a:pt x="3330222" y="306440"/>
                </a:cubicBezTo>
                <a:cubicBezTo>
                  <a:pt x="3206343" y="288743"/>
                  <a:pt x="3277716" y="297361"/>
                  <a:pt x="3115733" y="283862"/>
                </a:cubicBezTo>
                <a:cubicBezTo>
                  <a:pt x="3096918" y="280099"/>
                  <a:pt x="3077903" y="277227"/>
                  <a:pt x="3059289" y="272574"/>
                </a:cubicBezTo>
                <a:cubicBezTo>
                  <a:pt x="3047745" y="269688"/>
                  <a:pt x="3037160" y="263241"/>
                  <a:pt x="3025422" y="261285"/>
                </a:cubicBezTo>
                <a:cubicBezTo>
                  <a:pt x="2991811" y="255683"/>
                  <a:pt x="2957611" y="254403"/>
                  <a:pt x="2923822" y="249996"/>
                </a:cubicBezTo>
                <a:cubicBezTo>
                  <a:pt x="2869236" y="242876"/>
                  <a:pt x="2764024" y="228126"/>
                  <a:pt x="2698044" y="216129"/>
                </a:cubicBezTo>
                <a:cubicBezTo>
                  <a:pt x="2679166" y="212697"/>
                  <a:pt x="2660682" y="206849"/>
                  <a:pt x="2641600" y="204840"/>
                </a:cubicBezTo>
                <a:cubicBezTo>
                  <a:pt x="2589075" y="199311"/>
                  <a:pt x="2536237" y="197314"/>
                  <a:pt x="2483556" y="193551"/>
                </a:cubicBezTo>
                <a:cubicBezTo>
                  <a:pt x="2251472" y="154870"/>
                  <a:pt x="2539054" y="204651"/>
                  <a:pt x="2370667" y="170974"/>
                </a:cubicBezTo>
                <a:cubicBezTo>
                  <a:pt x="2329413" y="162723"/>
                  <a:pt x="2287882" y="155922"/>
                  <a:pt x="2246489" y="148396"/>
                </a:cubicBezTo>
                <a:cubicBezTo>
                  <a:pt x="2142668" y="106868"/>
                  <a:pt x="2238908" y="139834"/>
                  <a:pt x="2099733" y="114529"/>
                </a:cubicBezTo>
                <a:cubicBezTo>
                  <a:pt x="2088026" y="112400"/>
                  <a:pt x="2077483" y="105821"/>
                  <a:pt x="2065867" y="103240"/>
                </a:cubicBezTo>
                <a:cubicBezTo>
                  <a:pt x="2015196" y="91980"/>
                  <a:pt x="1945445" y="86097"/>
                  <a:pt x="1896533" y="80662"/>
                </a:cubicBezTo>
                <a:lnTo>
                  <a:pt x="1806222" y="58085"/>
                </a:lnTo>
                <a:cubicBezTo>
                  <a:pt x="1779752" y="51026"/>
                  <a:pt x="1754403" y="38745"/>
                  <a:pt x="1727200" y="35507"/>
                </a:cubicBezTo>
                <a:cubicBezTo>
                  <a:pt x="1595940" y="19881"/>
                  <a:pt x="1332089" y="1640"/>
                  <a:pt x="1332089" y="1640"/>
                </a:cubicBezTo>
                <a:cubicBezTo>
                  <a:pt x="1230489" y="5403"/>
                  <a:pt x="1128133" y="0"/>
                  <a:pt x="1027289" y="12929"/>
                </a:cubicBezTo>
                <a:cubicBezTo>
                  <a:pt x="980077" y="18982"/>
                  <a:pt x="937413" y="44408"/>
                  <a:pt x="891822" y="58085"/>
                </a:cubicBezTo>
                <a:cubicBezTo>
                  <a:pt x="824489" y="78285"/>
                  <a:pt x="756821" y="97479"/>
                  <a:pt x="688622" y="114529"/>
                </a:cubicBezTo>
                <a:cubicBezTo>
                  <a:pt x="666416" y="120080"/>
                  <a:pt x="643233" y="120853"/>
                  <a:pt x="620889" y="125818"/>
                </a:cubicBezTo>
                <a:cubicBezTo>
                  <a:pt x="575452" y="135915"/>
                  <a:pt x="485422" y="159685"/>
                  <a:pt x="485422" y="159685"/>
                </a:cubicBezTo>
                <a:cubicBezTo>
                  <a:pt x="386635" y="283168"/>
                  <a:pt x="435208" y="245844"/>
                  <a:pt x="361244" y="295151"/>
                </a:cubicBezTo>
                <a:cubicBezTo>
                  <a:pt x="341407" y="354667"/>
                  <a:pt x="363067" y="306512"/>
                  <a:pt x="316089" y="362885"/>
                </a:cubicBezTo>
                <a:cubicBezTo>
                  <a:pt x="307403" y="373308"/>
                  <a:pt x="302679" y="386750"/>
                  <a:pt x="293511" y="396751"/>
                </a:cubicBezTo>
                <a:cubicBezTo>
                  <a:pt x="261147" y="432057"/>
                  <a:pt x="222240" y="461283"/>
                  <a:pt x="191911" y="498351"/>
                </a:cubicBezTo>
                <a:cubicBezTo>
                  <a:pt x="80201" y="634885"/>
                  <a:pt x="128128" y="584712"/>
                  <a:pt x="56444" y="656396"/>
                </a:cubicBezTo>
                <a:cubicBezTo>
                  <a:pt x="52681" y="671448"/>
                  <a:pt x="49614" y="686690"/>
                  <a:pt x="45156" y="701551"/>
                </a:cubicBezTo>
                <a:cubicBezTo>
                  <a:pt x="38317" y="724347"/>
                  <a:pt x="26290" y="745777"/>
                  <a:pt x="22578" y="769285"/>
                </a:cubicBezTo>
                <a:cubicBezTo>
                  <a:pt x="14926" y="817747"/>
                  <a:pt x="15539" y="867162"/>
                  <a:pt x="11289" y="916040"/>
                </a:cubicBezTo>
                <a:cubicBezTo>
                  <a:pt x="8013" y="953715"/>
                  <a:pt x="3763" y="991299"/>
                  <a:pt x="0" y="1028929"/>
                </a:cubicBezTo>
                <a:cubicBezTo>
                  <a:pt x="3763" y="1205788"/>
                  <a:pt x="6284" y="1382678"/>
                  <a:pt x="11289" y="1559507"/>
                </a:cubicBezTo>
                <a:cubicBezTo>
                  <a:pt x="17574" y="1781560"/>
                  <a:pt x="20823" y="2003792"/>
                  <a:pt x="33867" y="2225551"/>
                </a:cubicBezTo>
                <a:cubicBezTo>
                  <a:pt x="35904" y="2260184"/>
                  <a:pt x="50051" y="2293052"/>
                  <a:pt x="56444" y="2327151"/>
                </a:cubicBezTo>
                <a:cubicBezTo>
                  <a:pt x="65304" y="2374404"/>
                  <a:pt x="78676" y="2512553"/>
                  <a:pt x="90311" y="2541640"/>
                </a:cubicBezTo>
                <a:cubicBezTo>
                  <a:pt x="97837" y="2560455"/>
                  <a:pt x="101648" y="2581224"/>
                  <a:pt x="112889" y="2598085"/>
                </a:cubicBezTo>
                <a:cubicBezTo>
                  <a:pt x="126341" y="2618263"/>
                  <a:pt x="180797" y="2664305"/>
                  <a:pt x="203200" y="2677107"/>
                </a:cubicBezTo>
                <a:cubicBezTo>
                  <a:pt x="221891" y="2687788"/>
                  <a:pt x="279218" y="2696826"/>
                  <a:pt x="293511" y="2699685"/>
                </a:cubicBezTo>
                <a:lnTo>
                  <a:pt x="778933" y="2677107"/>
                </a:lnTo>
                <a:cubicBezTo>
                  <a:pt x="816690" y="2674970"/>
                  <a:pt x="854101" y="2668512"/>
                  <a:pt x="891822" y="2665818"/>
                </a:cubicBezTo>
                <a:cubicBezTo>
                  <a:pt x="959487" y="2660985"/>
                  <a:pt x="1027289" y="2658292"/>
                  <a:pt x="1095022" y="2654529"/>
                </a:cubicBezTo>
                <a:cubicBezTo>
                  <a:pt x="1097585" y="2653959"/>
                  <a:pt x="1227737" y="2624280"/>
                  <a:pt x="1253067" y="2620662"/>
                </a:cubicBezTo>
                <a:cubicBezTo>
                  <a:pt x="1354050" y="2606236"/>
                  <a:pt x="1402997" y="2607625"/>
                  <a:pt x="1512711" y="2598085"/>
                </a:cubicBezTo>
                <a:cubicBezTo>
                  <a:pt x="1546658" y="2595133"/>
                  <a:pt x="1580364" y="2589748"/>
                  <a:pt x="1614311" y="2586796"/>
                </a:cubicBezTo>
                <a:cubicBezTo>
                  <a:pt x="1666928" y="2582221"/>
                  <a:pt x="1719757" y="2580289"/>
                  <a:pt x="1772356" y="2575507"/>
                </a:cubicBezTo>
                <a:cubicBezTo>
                  <a:pt x="1802569" y="2572760"/>
                  <a:pt x="1832352" y="2565407"/>
                  <a:pt x="1862667" y="2564218"/>
                </a:cubicBezTo>
                <a:cubicBezTo>
                  <a:pt x="2024394" y="2557876"/>
                  <a:pt x="2186282" y="2556692"/>
                  <a:pt x="2348089" y="2552929"/>
                </a:cubicBezTo>
                <a:lnTo>
                  <a:pt x="2585156" y="2530351"/>
                </a:lnTo>
                <a:cubicBezTo>
                  <a:pt x="2615333" y="2527229"/>
                  <a:pt x="2645218" y="2521389"/>
                  <a:pt x="2675467" y="2519062"/>
                </a:cubicBezTo>
                <a:cubicBezTo>
                  <a:pt x="2743105" y="2513859"/>
                  <a:pt x="2810990" y="2512441"/>
                  <a:pt x="2878667" y="2507774"/>
                </a:cubicBezTo>
                <a:cubicBezTo>
                  <a:pt x="2920132" y="2504914"/>
                  <a:pt x="2961297" y="2497639"/>
                  <a:pt x="3002844" y="2496485"/>
                </a:cubicBezTo>
                <a:cubicBezTo>
                  <a:pt x="3232327" y="2490110"/>
                  <a:pt x="3461926" y="2488959"/>
                  <a:pt x="3691467" y="2485196"/>
                </a:cubicBezTo>
                <a:cubicBezTo>
                  <a:pt x="3849724" y="2473892"/>
                  <a:pt x="3818810" y="2478183"/>
                  <a:pt x="3951111" y="2462618"/>
                </a:cubicBezTo>
                <a:cubicBezTo>
                  <a:pt x="4031993" y="2453102"/>
                  <a:pt x="4029678" y="2454652"/>
                  <a:pt x="4097867" y="2440040"/>
                </a:cubicBezTo>
                <a:cubicBezTo>
                  <a:pt x="4131790" y="2432771"/>
                  <a:pt x="4166109" y="2426993"/>
                  <a:pt x="4199467" y="2417462"/>
                </a:cubicBezTo>
                <a:cubicBezTo>
                  <a:pt x="4218951" y="2411895"/>
                  <a:pt x="4236687" y="2401293"/>
                  <a:pt x="4255911" y="2394885"/>
                </a:cubicBezTo>
                <a:cubicBezTo>
                  <a:pt x="4277614" y="2387651"/>
                  <a:pt x="4313189" y="2383179"/>
                  <a:pt x="4334933" y="2372307"/>
                </a:cubicBezTo>
                <a:cubicBezTo>
                  <a:pt x="4354558" y="2362494"/>
                  <a:pt x="4371210" y="2347083"/>
                  <a:pt x="4391378" y="2338440"/>
                </a:cubicBezTo>
                <a:cubicBezTo>
                  <a:pt x="4424190" y="2324378"/>
                  <a:pt x="4459111" y="2315863"/>
                  <a:pt x="4492978" y="2304574"/>
                </a:cubicBezTo>
                <a:cubicBezTo>
                  <a:pt x="4504267" y="2300811"/>
                  <a:pt x="4515403" y="2296554"/>
                  <a:pt x="4526844" y="2293285"/>
                </a:cubicBezTo>
                <a:cubicBezTo>
                  <a:pt x="4553185" y="2285759"/>
                  <a:pt x="4579878" y="2279370"/>
                  <a:pt x="4605867" y="2270707"/>
                </a:cubicBezTo>
                <a:cubicBezTo>
                  <a:pt x="4787899" y="2210029"/>
                  <a:pt x="4540393" y="2281431"/>
                  <a:pt x="4718756" y="2236840"/>
                </a:cubicBezTo>
                <a:cubicBezTo>
                  <a:pt x="4775502" y="2222653"/>
                  <a:pt x="4731309" y="2230563"/>
                  <a:pt x="4786489" y="2202974"/>
                </a:cubicBezTo>
                <a:cubicBezTo>
                  <a:pt x="4797132" y="2197652"/>
                  <a:pt x="4809067" y="2195448"/>
                  <a:pt x="4820356" y="2191685"/>
                </a:cubicBezTo>
                <a:cubicBezTo>
                  <a:pt x="4831645" y="2184159"/>
                  <a:pt x="4841471" y="2173744"/>
                  <a:pt x="4854222" y="2169107"/>
                </a:cubicBezTo>
                <a:cubicBezTo>
                  <a:pt x="4883384" y="2158503"/>
                  <a:pt x="4914192" y="2153031"/>
                  <a:pt x="4944533" y="2146529"/>
                </a:cubicBezTo>
                <a:cubicBezTo>
                  <a:pt x="5005638" y="2133435"/>
                  <a:pt x="5027824" y="2135490"/>
                  <a:pt x="5091289" y="2123951"/>
                </a:cubicBezTo>
                <a:cubicBezTo>
                  <a:pt x="5106554" y="2121176"/>
                  <a:pt x="5121299" y="2116028"/>
                  <a:pt x="5136444" y="2112662"/>
                </a:cubicBezTo>
                <a:cubicBezTo>
                  <a:pt x="5155175" y="2108500"/>
                  <a:pt x="5174440" y="2106645"/>
                  <a:pt x="5192889" y="2101374"/>
                </a:cubicBezTo>
                <a:cubicBezTo>
                  <a:pt x="5227214" y="2091567"/>
                  <a:pt x="5260622" y="2078796"/>
                  <a:pt x="5294489" y="2067507"/>
                </a:cubicBezTo>
                <a:lnTo>
                  <a:pt x="5328356" y="2056218"/>
                </a:lnTo>
                <a:cubicBezTo>
                  <a:pt x="5339645" y="2052455"/>
                  <a:pt x="5350678" y="2047815"/>
                  <a:pt x="5362222" y="2044929"/>
                </a:cubicBezTo>
                <a:lnTo>
                  <a:pt x="5407378" y="2033640"/>
                </a:lnTo>
                <a:cubicBezTo>
                  <a:pt x="5452586" y="1943226"/>
                  <a:pt x="5399163" y="2021499"/>
                  <a:pt x="5475111" y="1977196"/>
                </a:cubicBezTo>
                <a:cubicBezTo>
                  <a:pt x="5507615" y="1958235"/>
                  <a:pt x="5534989" y="1931595"/>
                  <a:pt x="5565422" y="1909462"/>
                </a:cubicBezTo>
                <a:cubicBezTo>
                  <a:pt x="5576395" y="1901482"/>
                  <a:pt x="5588000" y="1894411"/>
                  <a:pt x="5599289" y="1886885"/>
                </a:cubicBezTo>
                <a:cubicBezTo>
                  <a:pt x="5606815" y="1875596"/>
                  <a:pt x="5611566" y="1861848"/>
                  <a:pt x="5621867" y="1853018"/>
                </a:cubicBezTo>
                <a:cubicBezTo>
                  <a:pt x="5638526" y="1838739"/>
                  <a:pt x="5660054" y="1831322"/>
                  <a:pt x="5678311" y="1819151"/>
                </a:cubicBezTo>
                <a:cubicBezTo>
                  <a:pt x="5693966" y="1808714"/>
                  <a:pt x="5708415" y="1796574"/>
                  <a:pt x="5723467" y="1785285"/>
                </a:cubicBezTo>
                <a:cubicBezTo>
                  <a:pt x="5751365" y="1701586"/>
                  <a:pt x="5735400" y="1738838"/>
                  <a:pt x="5768622" y="1672396"/>
                </a:cubicBezTo>
                <a:cubicBezTo>
                  <a:pt x="5764859" y="1615951"/>
                  <a:pt x="5765724" y="1559006"/>
                  <a:pt x="5757333" y="1503062"/>
                </a:cubicBezTo>
                <a:cubicBezTo>
                  <a:pt x="5753814" y="1479599"/>
                  <a:pt x="5729863" y="1432962"/>
                  <a:pt x="5712178" y="1412751"/>
                </a:cubicBezTo>
                <a:cubicBezTo>
                  <a:pt x="5694656" y="1392726"/>
                  <a:pt x="5672582" y="1376901"/>
                  <a:pt x="5655733" y="1356307"/>
                </a:cubicBezTo>
                <a:cubicBezTo>
                  <a:pt x="5639133" y="1336019"/>
                  <a:pt x="5599822" y="1266529"/>
                  <a:pt x="5576711" y="1243418"/>
                </a:cubicBezTo>
                <a:cubicBezTo>
                  <a:pt x="5487913" y="1154620"/>
                  <a:pt x="5601443" y="1297932"/>
                  <a:pt x="5508978" y="1186974"/>
                </a:cubicBezTo>
                <a:cubicBezTo>
                  <a:pt x="5500292" y="1176551"/>
                  <a:pt x="5495086" y="1163530"/>
                  <a:pt x="5486400" y="1153107"/>
                </a:cubicBezTo>
                <a:cubicBezTo>
                  <a:pt x="5460194" y="1121659"/>
                  <a:pt x="5440599" y="1110289"/>
                  <a:pt x="5407378" y="1085374"/>
                </a:cubicBezTo>
                <a:cubicBezTo>
                  <a:pt x="5347167" y="995058"/>
                  <a:pt x="5426196" y="1104193"/>
                  <a:pt x="5350933" y="1028929"/>
                </a:cubicBezTo>
                <a:cubicBezTo>
                  <a:pt x="5255641" y="933636"/>
                  <a:pt x="5437903" y="1071857"/>
                  <a:pt x="5271911" y="961196"/>
                </a:cubicBezTo>
                <a:cubicBezTo>
                  <a:pt x="5146258" y="877427"/>
                  <a:pt x="5297529" y="974848"/>
                  <a:pt x="5192889" y="893462"/>
                </a:cubicBezTo>
                <a:cubicBezTo>
                  <a:pt x="5171470" y="876803"/>
                  <a:pt x="5151764" y="853629"/>
                  <a:pt x="5125156" y="848307"/>
                </a:cubicBezTo>
                <a:cubicBezTo>
                  <a:pt x="5106341" y="844544"/>
                  <a:pt x="5087326" y="841672"/>
                  <a:pt x="5068711" y="837018"/>
                </a:cubicBezTo>
                <a:cubicBezTo>
                  <a:pt x="5004231" y="820898"/>
                  <a:pt x="5067112" y="828517"/>
                  <a:pt x="4989689" y="814440"/>
                </a:cubicBezTo>
                <a:cubicBezTo>
                  <a:pt x="4963510" y="809680"/>
                  <a:pt x="4936966" y="807197"/>
                  <a:pt x="4910667" y="803151"/>
                </a:cubicBezTo>
                <a:cubicBezTo>
                  <a:pt x="4769624" y="781452"/>
                  <a:pt x="4923148" y="801888"/>
                  <a:pt x="4752622" y="780574"/>
                </a:cubicBezTo>
                <a:lnTo>
                  <a:pt x="4696178" y="757996"/>
                </a:lnTo>
                <a:close/>
              </a:path>
            </a:pathLst>
          </a:cu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3276600"/>
            <a:ext cx="2743200" cy="830997"/>
          </a:xfrm>
          <a:prstGeom prst="rect">
            <a:avLst/>
          </a:prstGeom>
          <a:noFill/>
        </p:spPr>
        <p:txBody>
          <a:bodyPr wrap="square" rtlCol="0">
            <a:spAutoFit/>
          </a:bodyPr>
          <a:lstStyle/>
          <a:p>
            <a:r>
              <a:rPr lang="en-US" sz="2400" b="1" dirty="0">
                <a:solidFill>
                  <a:srgbClr val="0070C0"/>
                </a:solidFill>
              </a:rPr>
              <a:t>Medulla or medullary pyramid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sskidneyBU.jpg"/>
          <p:cNvPicPr>
            <a:picLocks noChangeAspect="1"/>
          </p:cNvPicPr>
          <p:nvPr/>
        </p:nvPicPr>
        <p:blipFill>
          <a:blip r:embed="rId2" cstate="print"/>
          <a:stretch>
            <a:fillRect/>
          </a:stretch>
        </p:blipFill>
        <p:spPr>
          <a:xfrm flipH="1">
            <a:off x="457200" y="1155700"/>
            <a:ext cx="8229600" cy="5626100"/>
          </a:xfrm>
          <a:prstGeom prst="rect">
            <a:avLst/>
          </a:prstGeom>
        </p:spPr>
      </p:pic>
      <p:sp>
        <p:nvSpPr>
          <p:cNvPr id="3" name="Rectangle 2"/>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4" name="TextBox 3"/>
          <p:cNvSpPr txBox="1"/>
          <p:nvPr/>
        </p:nvSpPr>
        <p:spPr>
          <a:xfrm>
            <a:off x="228600" y="6858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regions. (advance slide for answers)</a:t>
            </a:r>
          </a:p>
        </p:txBody>
      </p:sp>
      <p:sp>
        <p:nvSpPr>
          <p:cNvPr id="5" name="Freeform 4"/>
          <p:cNvSpPr/>
          <p:nvPr/>
        </p:nvSpPr>
        <p:spPr>
          <a:xfrm>
            <a:off x="812800" y="3700639"/>
            <a:ext cx="1557476" cy="2144889"/>
          </a:xfrm>
          <a:custGeom>
            <a:avLst/>
            <a:gdLst>
              <a:gd name="connsiteX0" fmla="*/ 1512711 w 1557476"/>
              <a:gd name="connsiteY0" fmla="*/ 259644 h 2144889"/>
              <a:gd name="connsiteX1" fmla="*/ 1490133 w 1557476"/>
              <a:gd name="connsiteY1" fmla="*/ 101600 h 2144889"/>
              <a:gd name="connsiteX2" fmla="*/ 1456267 w 1557476"/>
              <a:gd name="connsiteY2" fmla="*/ 33867 h 2144889"/>
              <a:gd name="connsiteX3" fmla="*/ 1422400 w 1557476"/>
              <a:gd name="connsiteY3" fmla="*/ 22578 h 2144889"/>
              <a:gd name="connsiteX4" fmla="*/ 1388533 w 1557476"/>
              <a:gd name="connsiteY4" fmla="*/ 0 h 2144889"/>
              <a:gd name="connsiteX5" fmla="*/ 1230489 w 1557476"/>
              <a:gd name="connsiteY5" fmla="*/ 22578 h 2144889"/>
              <a:gd name="connsiteX6" fmla="*/ 1140178 w 1557476"/>
              <a:gd name="connsiteY6" fmla="*/ 45155 h 2144889"/>
              <a:gd name="connsiteX7" fmla="*/ 1106311 w 1557476"/>
              <a:gd name="connsiteY7" fmla="*/ 56444 h 2144889"/>
              <a:gd name="connsiteX8" fmla="*/ 1049867 w 1557476"/>
              <a:gd name="connsiteY8" fmla="*/ 67733 h 2144889"/>
              <a:gd name="connsiteX9" fmla="*/ 982133 w 1557476"/>
              <a:gd name="connsiteY9" fmla="*/ 101600 h 2144889"/>
              <a:gd name="connsiteX10" fmla="*/ 936978 w 1557476"/>
              <a:gd name="connsiteY10" fmla="*/ 112889 h 2144889"/>
              <a:gd name="connsiteX11" fmla="*/ 857956 w 1557476"/>
              <a:gd name="connsiteY11" fmla="*/ 169333 h 2144889"/>
              <a:gd name="connsiteX12" fmla="*/ 812800 w 1557476"/>
              <a:gd name="connsiteY12" fmla="*/ 203200 h 2144889"/>
              <a:gd name="connsiteX13" fmla="*/ 767644 w 1557476"/>
              <a:gd name="connsiteY13" fmla="*/ 225778 h 2144889"/>
              <a:gd name="connsiteX14" fmla="*/ 733778 w 1557476"/>
              <a:gd name="connsiteY14" fmla="*/ 248355 h 2144889"/>
              <a:gd name="connsiteX15" fmla="*/ 654756 w 1557476"/>
              <a:gd name="connsiteY15" fmla="*/ 270933 h 2144889"/>
              <a:gd name="connsiteX16" fmla="*/ 553156 w 1557476"/>
              <a:gd name="connsiteY16" fmla="*/ 349955 h 2144889"/>
              <a:gd name="connsiteX17" fmla="*/ 519289 w 1557476"/>
              <a:gd name="connsiteY17" fmla="*/ 372533 h 2144889"/>
              <a:gd name="connsiteX18" fmla="*/ 474133 w 1557476"/>
              <a:gd name="connsiteY18" fmla="*/ 440267 h 2144889"/>
              <a:gd name="connsiteX19" fmla="*/ 406400 w 1557476"/>
              <a:gd name="connsiteY19" fmla="*/ 508000 h 2144889"/>
              <a:gd name="connsiteX20" fmla="*/ 338667 w 1557476"/>
              <a:gd name="connsiteY20" fmla="*/ 609600 h 2144889"/>
              <a:gd name="connsiteX21" fmla="*/ 293511 w 1557476"/>
              <a:gd name="connsiteY21" fmla="*/ 677333 h 2144889"/>
              <a:gd name="connsiteX22" fmla="*/ 259644 w 1557476"/>
              <a:gd name="connsiteY22" fmla="*/ 722489 h 2144889"/>
              <a:gd name="connsiteX23" fmla="*/ 191911 w 1557476"/>
              <a:gd name="connsiteY23" fmla="*/ 824089 h 2144889"/>
              <a:gd name="connsiteX24" fmla="*/ 124178 w 1557476"/>
              <a:gd name="connsiteY24" fmla="*/ 891822 h 2144889"/>
              <a:gd name="connsiteX25" fmla="*/ 67733 w 1557476"/>
              <a:gd name="connsiteY25" fmla="*/ 982133 h 2144889"/>
              <a:gd name="connsiteX26" fmla="*/ 22578 w 1557476"/>
              <a:gd name="connsiteY26" fmla="*/ 1072444 h 2144889"/>
              <a:gd name="connsiteX27" fmla="*/ 0 w 1557476"/>
              <a:gd name="connsiteY27" fmla="*/ 1162755 h 2144889"/>
              <a:gd name="connsiteX28" fmla="*/ 11289 w 1557476"/>
              <a:gd name="connsiteY28" fmla="*/ 1365955 h 2144889"/>
              <a:gd name="connsiteX29" fmla="*/ 67733 w 1557476"/>
              <a:gd name="connsiteY29" fmla="*/ 1546578 h 2144889"/>
              <a:gd name="connsiteX30" fmla="*/ 112889 w 1557476"/>
              <a:gd name="connsiteY30" fmla="*/ 1636889 h 2144889"/>
              <a:gd name="connsiteX31" fmla="*/ 180622 w 1557476"/>
              <a:gd name="connsiteY31" fmla="*/ 1715911 h 2144889"/>
              <a:gd name="connsiteX32" fmla="*/ 237067 w 1557476"/>
              <a:gd name="connsiteY32" fmla="*/ 1772355 h 2144889"/>
              <a:gd name="connsiteX33" fmla="*/ 259644 w 1557476"/>
              <a:gd name="connsiteY33" fmla="*/ 1806222 h 2144889"/>
              <a:gd name="connsiteX34" fmla="*/ 349956 w 1557476"/>
              <a:gd name="connsiteY34" fmla="*/ 1885244 h 2144889"/>
              <a:gd name="connsiteX35" fmla="*/ 406400 w 1557476"/>
              <a:gd name="connsiteY35" fmla="*/ 1952978 h 2144889"/>
              <a:gd name="connsiteX36" fmla="*/ 462844 w 1557476"/>
              <a:gd name="connsiteY36" fmla="*/ 1986844 h 2144889"/>
              <a:gd name="connsiteX37" fmla="*/ 541867 w 1557476"/>
              <a:gd name="connsiteY37" fmla="*/ 2043289 h 2144889"/>
              <a:gd name="connsiteX38" fmla="*/ 666044 w 1557476"/>
              <a:gd name="connsiteY38" fmla="*/ 2122311 h 2144889"/>
              <a:gd name="connsiteX39" fmla="*/ 756356 w 1557476"/>
              <a:gd name="connsiteY39" fmla="*/ 2144889 h 2144889"/>
              <a:gd name="connsiteX40" fmla="*/ 982133 w 1557476"/>
              <a:gd name="connsiteY40" fmla="*/ 2133600 h 2144889"/>
              <a:gd name="connsiteX41" fmla="*/ 1061156 w 1557476"/>
              <a:gd name="connsiteY41" fmla="*/ 2088444 h 2144889"/>
              <a:gd name="connsiteX42" fmla="*/ 1117600 w 1557476"/>
              <a:gd name="connsiteY42" fmla="*/ 2077155 h 2144889"/>
              <a:gd name="connsiteX43" fmla="*/ 1140178 w 1557476"/>
              <a:gd name="connsiteY43" fmla="*/ 2043289 h 2144889"/>
              <a:gd name="connsiteX44" fmla="*/ 1264356 w 1557476"/>
              <a:gd name="connsiteY44" fmla="*/ 1919111 h 2144889"/>
              <a:gd name="connsiteX45" fmla="*/ 1433689 w 1557476"/>
              <a:gd name="connsiteY45" fmla="*/ 1614311 h 2144889"/>
              <a:gd name="connsiteX46" fmla="*/ 1501422 w 1557476"/>
              <a:gd name="connsiteY46" fmla="*/ 1411111 h 2144889"/>
              <a:gd name="connsiteX47" fmla="*/ 1524000 w 1557476"/>
              <a:gd name="connsiteY47" fmla="*/ 1320800 h 2144889"/>
              <a:gd name="connsiteX48" fmla="*/ 1535289 w 1557476"/>
              <a:gd name="connsiteY48" fmla="*/ 1286933 h 2144889"/>
              <a:gd name="connsiteX49" fmla="*/ 1535289 w 1557476"/>
              <a:gd name="connsiteY49" fmla="*/ 812800 h 2144889"/>
              <a:gd name="connsiteX50" fmla="*/ 1535289 w 1557476"/>
              <a:gd name="connsiteY50" fmla="*/ 180622 h 214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57476" h="2144889">
                <a:moveTo>
                  <a:pt x="1512711" y="259644"/>
                </a:moveTo>
                <a:cubicBezTo>
                  <a:pt x="1505686" y="196421"/>
                  <a:pt x="1504511" y="159110"/>
                  <a:pt x="1490133" y="101600"/>
                </a:cubicBezTo>
                <a:cubicBezTo>
                  <a:pt x="1485020" y="81150"/>
                  <a:pt x="1473511" y="47662"/>
                  <a:pt x="1456267" y="33867"/>
                </a:cubicBezTo>
                <a:cubicBezTo>
                  <a:pt x="1446975" y="26433"/>
                  <a:pt x="1433043" y="27900"/>
                  <a:pt x="1422400" y="22578"/>
                </a:cubicBezTo>
                <a:cubicBezTo>
                  <a:pt x="1410265" y="16510"/>
                  <a:pt x="1399822" y="7526"/>
                  <a:pt x="1388533" y="0"/>
                </a:cubicBezTo>
                <a:cubicBezTo>
                  <a:pt x="1335852" y="7526"/>
                  <a:pt x="1280974" y="5750"/>
                  <a:pt x="1230489" y="22578"/>
                </a:cubicBezTo>
                <a:cubicBezTo>
                  <a:pt x="1153073" y="48383"/>
                  <a:pt x="1249159" y="17911"/>
                  <a:pt x="1140178" y="45155"/>
                </a:cubicBezTo>
                <a:cubicBezTo>
                  <a:pt x="1128634" y="48041"/>
                  <a:pt x="1117855" y="53558"/>
                  <a:pt x="1106311" y="56444"/>
                </a:cubicBezTo>
                <a:cubicBezTo>
                  <a:pt x="1087697" y="61098"/>
                  <a:pt x="1068481" y="63079"/>
                  <a:pt x="1049867" y="67733"/>
                </a:cubicBezTo>
                <a:cubicBezTo>
                  <a:pt x="973758" y="86761"/>
                  <a:pt x="1059389" y="68490"/>
                  <a:pt x="982133" y="101600"/>
                </a:cubicBezTo>
                <a:cubicBezTo>
                  <a:pt x="967873" y="107712"/>
                  <a:pt x="952030" y="109126"/>
                  <a:pt x="936978" y="112889"/>
                </a:cubicBezTo>
                <a:cubicBezTo>
                  <a:pt x="789344" y="223611"/>
                  <a:pt x="973547" y="86767"/>
                  <a:pt x="857956" y="169333"/>
                </a:cubicBezTo>
                <a:cubicBezTo>
                  <a:pt x="842646" y="180269"/>
                  <a:pt x="828755" y="193228"/>
                  <a:pt x="812800" y="203200"/>
                </a:cubicBezTo>
                <a:cubicBezTo>
                  <a:pt x="798529" y="212119"/>
                  <a:pt x="782255" y="217429"/>
                  <a:pt x="767644" y="225778"/>
                </a:cubicBezTo>
                <a:cubicBezTo>
                  <a:pt x="755864" y="232509"/>
                  <a:pt x="745913" y="242288"/>
                  <a:pt x="733778" y="248355"/>
                </a:cubicBezTo>
                <a:cubicBezTo>
                  <a:pt x="717583" y="256452"/>
                  <a:pt x="669224" y="267316"/>
                  <a:pt x="654756" y="270933"/>
                </a:cubicBezTo>
                <a:cubicBezTo>
                  <a:pt x="601701" y="323988"/>
                  <a:pt x="634173" y="295944"/>
                  <a:pt x="553156" y="349955"/>
                </a:cubicBezTo>
                <a:lnTo>
                  <a:pt x="519289" y="372533"/>
                </a:lnTo>
                <a:cubicBezTo>
                  <a:pt x="504237" y="395111"/>
                  <a:pt x="493321" y="421079"/>
                  <a:pt x="474133" y="440267"/>
                </a:cubicBezTo>
                <a:cubicBezTo>
                  <a:pt x="451555" y="462845"/>
                  <a:pt x="420680" y="479441"/>
                  <a:pt x="406400" y="508000"/>
                </a:cubicBezTo>
                <a:cubicBezTo>
                  <a:pt x="365271" y="590256"/>
                  <a:pt x="405467" y="517750"/>
                  <a:pt x="338667" y="609600"/>
                </a:cubicBezTo>
                <a:cubicBezTo>
                  <a:pt x="322707" y="631545"/>
                  <a:pt x="309792" y="655625"/>
                  <a:pt x="293511" y="677333"/>
                </a:cubicBezTo>
                <a:cubicBezTo>
                  <a:pt x="282222" y="692385"/>
                  <a:pt x="270354" y="707019"/>
                  <a:pt x="259644" y="722489"/>
                </a:cubicBezTo>
                <a:cubicBezTo>
                  <a:pt x="236476" y="755954"/>
                  <a:pt x="220692" y="795308"/>
                  <a:pt x="191911" y="824089"/>
                </a:cubicBezTo>
                <a:cubicBezTo>
                  <a:pt x="169333" y="846667"/>
                  <a:pt x="143336" y="866278"/>
                  <a:pt x="124178" y="891822"/>
                </a:cubicBezTo>
                <a:cubicBezTo>
                  <a:pt x="65368" y="970235"/>
                  <a:pt x="112004" y="902445"/>
                  <a:pt x="67733" y="982133"/>
                </a:cubicBezTo>
                <a:cubicBezTo>
                  <a:pt x="36894" y="1037643"/>
                  <a:pt x="35844" y="1023803"/>
                  <a:pt x="22578" y="1072444"/>
                </a:cubicBezTo>
                <a:cubicBezTo>
                  <a:pt x="14413" y="1102381"/>
                  <a:pt x="0" y="1162755"/>
                  <a:pt x="0" y="1162755"/>
                </a:cubicBezTo>
                <a:cubicBezTo>
                  <a:pt x="3763" y="1230488"/>
                  <a:pt x="4062" y="1298503"/>
                  <a:pt x="11289" y="1365955"/>
                </a:cubicBezTo>
                <a:cubicBezTo>
                  <a:pt x="24714" y="1491254"/>
                  <a:pt x="25983" y="1452639"/>
                  <a:pt x="67733" y="1546578"/>
                </a:cubicBezTo>
                <a:cubicBezTo>
                  <a:pt x="99365" y="1617752"/>
                  <a:pt x="48182" y="1539830"/>
                  <a:pt x="112889" y="1636889"/>
                </a:cubicBezTo>
                <a:cubicBezTo>
                  <a:pt x="169256" y="1721439"/>
                  <a:pt x="122488" y="1646149"/>
                  <a:pt x="180622" y="1715911"/>
                </a:cubicBezTo>
                <a:cubicBezTo>
                  <a:pt x="227657" y="1772353"/>
                  <a:pt x="174980" y="1730966"/>
                  <a:pt x="237067" y="1772355"/>
                </a:cubicBezTo>
                <a:cubicBezTo>
                  <a:pt x="244593" y="1783644"/>
                  <a:pt x="250814" y="1795921"/>
                  <a:pt x="259644" y="1806222"/>
                </a:cubicBezTo>
                <a:cubicBezTo>
                  <a:pt x="294720" y="1847144"/>
                  <a:pt x="308439" y="1854107"/>
                  <a:pt x="349956" y="1885244"/>
                </a:cubicBezTo>
                <a:cubicBezTo>
                  <a:pt x="369078" y="1913929"/>
                  <a:pt x="377425" y="1931247"/>
                  <a:pt x="406400" y="1952978"/>
                </a:cubicBezTo>
                <a:cubicBezTo>
                  <a:pt x="423953" y="1966143"/>
                  <a:pt x="445291" y="1973679"/>
                  <a:pt x="462844" y="1986844"/>
                </a:cubicBezTo>
                <a:cubicBezTo>
                  <a:pt x="622483" y="2106573"/>
                  <a:pt x="362399" y="1935608"/>
                  <a:pt x="541867" y="2043289"/>
                </a:cubicBezTo>
                <a:cubicBezTo>
                  <a:pt x="583938" y="2068532"/>
                  <a:pt x="621704" y="2101308"/>
                  <a:pt x="666044" y="2122311"/>
                </a:cubicBezTo>
                <a:cubicBezTo>
                  <a:pt x="694087" y="2135595"/>
                  <a:pt x="756356" y="2144889"/>
                  <a:pt x="756356" y="2144889"/>
                </a:cubicBezTo>
                <a:cubicBezTo>
                  <a:pt x="831615" y="2141126"/>
                  <a:pt x="907362" y="2142946"/>
                  <a:pt x="982133" y="2133600"/>
                </a:cubicBezTo>
                <a:cubicBezTo>
                  <a:pt x="1022757" y="2128522"/>
                  <a:pt x="1026724" y="2101356"/>
                  <a:pt x="1061156" y="2088444"/>
                </a:cubicBezTo>
                <a:cubicBezTo>
                  <a:pt x="1079122" y="2081707"/>
                  <a:pt x="1098785" y="2080918"/>
                  <a:pt x="1117600" y="2077155"/>
                </a:cubicBezTo>
                <a:cubicBezTo>
                  <a:pt x="1125126" y="2065866"/>
                  <a:pt x="1130584" y="2052883"/>
                  <a:pt x="1140178" y="2043289"/>
                </a:cubicBezTo>
                <a:cubicBezTo>
                  <a:pt x="1212995" y="1970472"/>
                  <a:pt x="1228298" y="1982743"/>
                  <a:pt x="1264356" y="1919111"/>
                </a:cubicBezTo>
                <a:cubicBezTo>
                  <a:pt x="1321657" y="1817992"/>
                  <a:pt x="1433689" y="1614311"/>
                  <a:pt x="1433689" y="1614311"/>
                </a:cubicBezTo>
                <a:cubicBezTo>
                  <a:pt x="1487795" y="1397889"/>
                  <a:pt x="1416403" y="1666170"/>
                  <a:pt x="1501422" y="1411111"/>
                </a:cubicBezTo>
                <a:cubicBezTo>
                  <a:pt x="1511235" y="1381673"/>
                  <a:pt x="1515835" y="1350737"/>
                  <a:pt x="1524000" y="1320800"/>
                </a:cubicBezTo>
                <a:cubicBezTo>
                  <a:pt x="1527131" y="1309320"/>
                  <a:pt x="1531526" y="1298222"/>
                  <a:pt x="1535289" y="1286933"/>
                </a:cubicBezTo>
                <a:cubicBezTo>
                  <a:pt x="1557476" y="931940"/>
                  <a:pt x="1541121" y="1291001"/>
                  <a:pt x="1535289" y="812800"/>
                </a:cubicBezTo>
                <a:cubicBezTo>
                  <a:pt x="1532719" y="602090"/>
                  <a:pt x="1535289" y="391348"/>
                  <a:pt x="1535289" y="180622"/>
                </a:cubicBez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599289" y="1377950"/>
            <a:ext cx="2652889" cy="4952999"/>
          </a:xfrm>
          <a:custGeom>
            <a:avLst/>
            <a:gdLst>
              <a:gd name="connsiteX0" fmla="*/ 2325511 w 2652889"/>
              <a:gd name="connsiteY0" fmla="*/ 1174045 h 4216796"/>
              <a:gd name="connsiteX1" fmla="*/ 2235200 w 2652889"/>
              <a:gd name="connsiteY1" fmla="*/ 1027289 h 4216796"/>
              <a:gd name="connsiteX2" fmla="*/ 2190044 w 2652889"/>
              <a:gd name="connsiteY2" fmla="*/ 936978 h 4216796"/>
              <a:gd name="connsiteX3" fmla="*/ 2156178 w 2652889"/>
              <a:gd name="connsiteY3" fmla="*/ 824089 h 4216796"/>
              <a:gd name="connsiteX4" fmla="*/ 2133600 w 2652889"/>
              <a:gd name="connsiteY4" fmla="*/ 767645 h 4216796"/>
              <a:gd name="connsiteX5" fmla="*/ 2122311 w 2652889"/>
              <a:gd name="connsiteY5" fmla="*/ 722489 h 4216796"/>
              <a:gd name="connsiteX6" fmla="*/ 2054578 w 2652889"/>
              <a:gd name="connsiteY6" fmla="*/ 609600 h 4216796"/>
              <a:gd name="connsiteX7" fmla="*/ 1919111 w 2652889"/>
              <a:gd name="connsiteY7" fmla="*/ 451556 h 4216796"/>
              <a:gd name="connsiteX8" fmla="*/ 1873955 w 2652889"/>
              <a:gd name="connsiteY8" fmla="*/ 417689 h 4216796"/>
              <a:gd name="connsiteX9" fmla="*/ 1749778 w 2652889"/>
              <a:gd name="connsiteY9" fmla="*/ 327378 h 4216796"/>
              <a:gd name="connsiteX10" fmla="*/ 1648178 w 2652889"/>
              <a:gd name="connsiteY10" fmla="*/ 248356 h 4216796"/>
              <a:gd name="connsiteX11" fmla="*/ 1603022 w 2652889"/>
              <a:gd name="connsiteY11" fmla="*/ 203200 h 4216796"/>
              <a:gd name="connsiteX12" fmla="*/ 1569155 w 2652889"/>
              <a:gd name="connsiteY12" fmla="*/ 191911 h 4216796"/>
              <a:gd name="connsiteX13" fmla="*/ 1524000 w 2652889"/>
              <a:gd name="connsiteY13" fmla="*/ 146756 h 4216796"/>
              <a:gd name="connsiteX14" fmla="*/ 1490133 w 2652889"/>
              <a:gd name="connsiteY14" fmla="*/ 135467 h 4216796"/>
              <a:gd name="connsiteX15" fmla="*/ 1444978 w 2652889"/>
              <a:gd name="connsiteY15" fmla="*/ 112889 h 4216796"/>
              <a:gd name="connsiteX16" fmla="*/ 1411111 w 2652889"/>
              <a:gd name="connsiteY16" fmla="*/ 90311 h 4216796"/>
              <a:gd name="connsiteX17" fmla="*/ 1365955 w 2652889"/>
              <a:gd name="connsiteY17" fmla="*/ 79023 h 4216796"/>
              <a:gd name="connsiteX18" fmla="*/ 1219200 w 2652889"/>
              <a:gd name="connsiteY18" fmla="*/ 33867 h 4216796"/>
              <a:gd name="connsiteX19" fmla="*/ 1027289 w 2652889"/>
              <a:gd name="connsiteY19" fmla="*/ 11289 h 4216796"/>
              <a:gd name="connsiteX20" fmla="*/ 869244 w 2652889"/>
              <a:gd name="connsiteY20" fmla="*/ 0 h 4216796"/>
              <a:gd name="connsiteX21" fmla="*/ 530578 w 2652889"/>
              <a:gd name="connsiteY21" fmla="*/ 33867 h 4216796"/>
              <a:gd name="connsiteX22" fmla="*/ 349955 w 2652889"/>
              <a:gd name="connsiteY22" fmla="*/ 67734 h 4216796"/>
              <a:gd name="connsiteX23" fmla="*/ 203200 w 2652889"/>
              <a:gd name="connsiteY23" fmla="*/ 135467 h 4216796"/>
              <a:gd name="connsiteX24" fmla="*/ 124178 w 2652889"/>
              <a:gd name="connsiteY24" fmla="*/ 248356 h 4216796"/>
              <a:gd name="connsiteX25" fmla="*/ 90311 w 2652889"/>
              <a:gd name="connsiteY25" fmla="*/ 293511 h 4216796"/>
              <a:gd name="connsiteX26" fmla="*/ 11289 w 2652889"/>
              <a:gd name="connsiteY26" fmla="*/ 474134 h 4216796"/>
              <a:gd name="connsiteX27" fmla="*/ 0 w 2652889"/>
              <a:gd name="connsiteY27" fmla="*/ 530578 h 4216796"/>
              <a:gd name="connsiteX28" fmla="*/ 22578 w 2652889"/>
              <a:gd name="connsiteY28" fmla="*/ 880534 h 4216796"/>
              <a:gd name="connsiteX29" fmla="*/ 45155 w 2652889"/>
              <a:gd name="connsiteY29" fmla="*/ 959556 h 4216796"/>
              <a:gd name="connsiteX30" fmla="*/ 56444 w 2652889"/>
              <a:gd name="connsiteY30" fmla="*/ 993423 h 4216796"/>
              <a:gd name="connsiteX31" fmla="*/ 124178 w 2652889"/>
              <a:gd name="connsiteY31" fmla="*/ 1117600 h 4216796"/>
              <a:gd name="connsiteX32" fmla="*/ 135467 w 2652889"/>
              <a:gd name="connsiteY32" fmla="*/ 1162756 h 4216796"/>
              <a:gd name="connsiteX33" fmla="*/ 180622 w 2652889"/>
              <a:gd name="connsiteY33" fmla="*/ 1264356 h 4216796"/>
              <a:gd name="connsiteX34" fmla="*/ 203200 w 2652889"/>
              <a:gd name="connsiteY34" fmla="*/ 1320800 h 4216796"/>
              <a:gd name="connsiteX35" fmla="*/ 259644 w 2652889"/>
              <a:gd name="connsiteY35" fmla="*/ 1456267 h 4216796"/>
              <a:gd name="connsiteX36" fmla="*/ 282222 w 2652889"/>
              <a:gd name="connsiteY36" fmla="*/ 1501423 h 4216796"/>
              <a:gd name="connsiteX37" fmla="*/ 327378 w 2652889"/>
              <a:gd name="connsiteY37" fmla="*/ 1546578 h 4216796"/>
              <a:gd name="connsiteX38" fmla="*/ 395111 w 2652889"/>
              <a:gd name="connsiteY38" fmla="*/ 1659467 h 4216796"/>
              <a:gd name="connsiteX39" fmla="*/ 575733 w 2652889"/>
              <a:gd name="connsiteY39" fmla="*/ 1919111 h 4216796"/>
              <a:gd name="connsiteX40" fmla="*/ 654755 w 2652889"/>
              <a:gd name="connsiteY40" fmla="*/ 1998134 h 4216796"/>
              <a:gd name="connsiteX41" fmla="*/ 835378 w 2652889"/>
              <a:gd name="connsiteY41" fmla="*/ 2223911 h 4216796"/>
              <a:gd name="connsiteX42" fmla="*/ 880533 w 2652889"/>
              <a:gd name="connsiteY42" fmla="*/ 2291645 h 4216796"/>
              <a:gd name="connsiteX43" fmla="*/ 903111 w 2652889"/>
              <a:gd name="connsiteY43" fmla="*/ 2370667 h 4216796"/>
              <a:gd name="connsiteX44" fmla="*/ 925689 w 2652889"/>
              <a:gd name="connsiteY44" fmla="*/ 2551289 h 4216796"/>
              <a:gd name="connsiteX45" fmla="*/ 914400 w 2652889"/>
              <a:gd name="connsiteY45" fmla="*/ 2630311 h 4216796"/>
              <a:gd name="connsiteX46" fmla="*/ 869244 w 2652889"/>
              <a:gd name="connsiteY46" fmla="*/ 2810934 h 4216796"/>
              <a:gd name="connsiteX47" fmla="*/ 857955 w 2652889"/>
              <a:gd name="connsiteY47" fmla="*/ 2856089 h 4216796"/>
              <a:gd name="connsiteX48" fmla="*/ 801511 w 2652889"/>
              <a:gd name="connsiteY48" fmla="*/ 3048000 h 4216796"/>
              <a:gd name="connsiteX49" fmla="*/ 778933 w 2652889"/>
              <a:gd name="connsiteY49" fmla="*/ 3104445 h 4216796"/>
              <a:gd name="connsiteX50" fmla="*/ 767644 w 2652889"/>
              <a:gd name="connsiteY50" fmla="*/ 3138311 h 4216796"/>
              <a:gd name="connsiteX51" fmla="*/ 654755 w 2652889"/>
              <a:gd name="connsiteY51" fmla="*/ 3285067 h 4216796"/>
              <a:gd name="connsiteX52" fmla="*/ 598311 w 2652889"/>
              <a:gd name="connsiteY52" fmla="*/ 3375378 h 4216796"/>
              <a:gd name="connsiteX53" fmla="*/ 485422 w 2652889"/>
              <a:gd name="connsiteY53" fmla="*/ 3522134 h 4216796"/>
              <a:gd name="connsiteX54" fmla="*/ 417689 w 2652889"/>
              <a:gd name="connsiteY54" fmla="*/ 3635023 h 4216796"/>
              <a:gd name="connsiteX55" fmla="*/ 327378 w 2652889"/>
              <a:gd name="connsiteY55" fmla="*/ 3736623 h 4216796"/>
              <a:gd name="connsiteX56" fmla="*/ 316089 w 2652889"/>
              <a:gd name="connsiteY56" fmla="*/ 3781778 h 4216796"/>
              <a:gd name="connsiteX57" fmla="*/ 270933 w 2652889"/>
              <a:gd name="connsiteY57" fmla="*/ 3894667 h 4216796"/>
              <a:gd name="connsiteX58" fmla="*/ 259644 w 2652889"/>
              <a:gd name="connsiteY58" fmla="*/ 3939823 h 4216796"/>
              <a:gd name="connsiteX59" fmla="*/ 270933 w 2652889"/>
              <a:gd name="connsiteY59" fmla="*/ 4086578 h 4216796"/>
              <a:gd name="connsiteX60" fmla="*/ 338667 w 2652889"/>
              <a:gd name="connsiteY60" fmla="*/ 4109156 h 4216796"/>
              <a:gd name="connsiteX61" fmla="*/ 383822 w 2652889"/>
              <a:gd name="connsiteY61" fmla="*/ 4131734 h 4216796"/>
              <a:gd name="connsiteX62" fmla="*/ 609600 w 2652889"/>
              <a:gd name="connsiteY62" fmla="*/ 4154311 h 4216796"/>
              <a:gd name="connsiteX63" fmla="*/ 688622 w 2652889"/>
              <a:gd name="connsiteY63" fmla="*/ 4188178 h 4216796"/>
              <a:gd name="connsiteX64" fmla="*/ 2054578 w 2652889"/>
              <a:gd name="connsiteY64" fmla="*/ 4176889 h 4216796"/>
              <a:gd name="connsiteX65" fmla="*/ 2144889 w 2652889"/>
              <a:gd name="connsiteY65" fmla="*/ 4143023 h 4216796"/>
              <a:gd name="connsiteX66" fmla="*/ 2190044 w 2652889"/>
              <a:gd name="connsiteY66" fmla="*/ 4120445 h 4216796"/>
              <a:gd name="connsiteX67" fmla="*/ 2235200 w 2652889"/>
              <a:gd name="connsiteY67" fmla="*/ 4086578 h 4216796"/>
              <a:gd name="connsiteX68" fmla="*/ 2336800 w 2652889"/>
              <a:gd name="connsiteY68" fmla="*/ 4018845 h 4216796"/>
              <a:gd name="connsiteX69" fmla="*/ 2370667 w 2652889"/>
              <a:gd name="connsiteY69" fmla="*/ 3984978 h 4216796"/>
              <a:gd name="connsiteX70" fmla="*/ 2449689 w 2652889"/>
              <a:gd name="connsiteY70" fmla="*/ 3905956 h 4216796"/>
              <a:gd name="connsiteX71" fmla="*/ 2573867 w 2652889"/>
              <a:gd name="connsiteY71" fmla="*/ 3623734 h 4216796"/>
              <a:gd name="connsiteX72" fmla="*/ 2619022 w 2652889"/>
              <a:gd name="connsiteY72" fmla="*/ 3488267 h 4216796"/>
              <a:gd name="connsiteX73" fmla="*/ 2630311 w 2652889"/>
              <a:gd name="connsiteY73" fmla="*/ 3285067 h 4216796"/>
              <a:gd name="connsiteX74" fmla="*/ 2641600 w 2652889"/>
              <a:gd name="connsiteY74" fmla="*/ 3149600 h 4216796"/>
              <a:gd name="connsiteX75" fmla="*/ 2652889 w 2652889"/>
              <a:gd name="connsiteY75" fmla="*/ 2472267 h 4216796"/>
              <a:gd name="connsiteX76" fmla="*/ 2641600 w 2652889"/>
              <a:gd name="connsiteY76" fmla="*/ 2054578 h 4216796"/>
              <a:gd name="connsiteX77" fmla="*/ 2607733 w 2652889"/>
              <a:gd name="connsiteY77" fmla="*/ 1840089 h 4216796"/>
              <a:gd name="connsiteX78" fmla="*/ 2562578 w 2652889"/>
              <a:gd name="connsiteY78" fmla="*/ 1704623 h 4216796"/>
              <a:gd name="connsiteX79" fmla="*/ 2517422 w 2652889"/>
              <a:gd name="connsiteY79" fmla="*/ 1456267 h 4216796"/>
              <a:gd name="connsiteX80" fmla="*/ 2483555 w 2652889"/>
              <a:gd name="connsiteY80" fmla="*/ 1365956 h 4216796"/>
              <a:gd name="connsiteX81" fmla="*/ 2449689 w 2652889"/>
              <a:gd name="connsiteY81" fmla="*/ 1264356 h 4216796"/>
              <a:gd name="connsiteX82" fmla="*/ 2393244 w 2652889"/>
              <a:gd name="connsiteY82" fmla="*/ 1162756 h 4216796"/>
              <a:gd name="connsiteX83" fmla="*/ 2359378 w 2652889"/>
              <a:gd name="connsiteY83" fmla="*/ 1151467 h 4216796"/>
              <a:gd name="connsiteX84" fmla="*/ 2269067 w 2652889"/>
              <a:gd name="connsiteY84" fmla="*/ 1174045 h 421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52889" h="4216796">
                <a:moveTo>
                  <a:pt x="2325511" y="1174045"/>
                </a:moveTo>
                <a:cubicBezTo>
                  <a:pt x="2277953" y="1110634"/>
                  <a:pt x="2281108" y="1119106"/>
                  <a:pt x="2235200" y="1027289"/>
                </a:cubicBezTo>
                <a:cubicBezTo>
                  <a:pt x="2179968" y="916826"/>
                  <a:pt x="2242352" y="1015439"/>
                  <a:pt x="2190044" y="936978"/>
                </a:cubicBezTo>
                <a:cubicBezTo>
                  <a:pt x="2178755" y="899348"/>
                  <a:pt x="2168601" y="861359"/>
                  <a:pt x="2156178" y="824089"/>
                </a:cubicBezTo>
                <a:cubicBezTo>
                  <a:pt x="2149770" y="804865"/>
                  <a:pt x="2140008" y="786869"/>
                  <a:pt x="2133600" y="767645"/>
                </a:cubicBezTo>
                <a:cubicBezTo>
                  <a:pt x="2128694" y="752926"/>
                  <a:pt x="2127759" y="737016"/>
                  <a:pt x="2122311" y="722489"/>
                </a:cubicBezTo>
                <a:cubicBezTo>
                  <a:pt x="2109180" y="687474"/>
                  <a:pt x="2074266" y="635851"/>
                  <a:pt x="2054578" y="609600"/>
                </a:cubicBezTo>
                <a:cubicBezTo>
                  <a:pt x="2015337" y="557279"/>
                  <a:pt x="1973019" y="491987"/>
                  <a:pt x="1919111" y="451556"/>
                </a:cubicBezTo>
                <a:cubicBezTo>
                  <a:pt x="1904059" y="440267"/>
                  <a:pt x="1887877" y="430345"/>
                  <a:pt x="1873955" y="417689"/>
                </a:cubicBezTo>
                <a:cubicBezTo>
                  <a:pt x="1771549" y="324593"/>
                  <a:pt x="1836242" y="348994"/>
                  <a:pt x="1749778" y="327378"/>
                </a:cubicBezTo>
                <a:cubicBezTo>
                  <a:pt x="1715911" y="301037"/>
                  <a:pt x="1678516" y="278694"/>
                  <a:pt x="1648178" y="248356"/>
                </a:cubicBezTo>
                <a:cubicBezTo>
                  <a:pt x="1633126" y="233304"/>
                  <a:pt x="1620344" y="215573"/>
                  <a:pt x="1603022" y="203200"/>
                </a:cubicBezTo>
                <a:cubicBezTo>
                  <a:pt x="1593339" y="196283"/>
                  <a:pt x="1580444" y="195674"/>
                  <a:pt x="1569155" y="191911"/>
                </a:cubicBezTo>
                <a:cubicBezTo>
                  <a:pt x="1554103" y="176859"/>
                  <a:pt x="1541321" y="159128"/>
                  <a:pt x="1524000" y="146756"/>
                </a:cubicBezTo>
                <a:cubicBezTo>
                  <a:pt x="1514317" y="139839"/>
                  <a:pt x="1501070" y="140155"/>
                  <a:pt x="1490133" y="135467"/>
                </a:cubicBezTo>
                <a:cubicBezTo>
                  <a:pt x="1474665" y="128838"/>
                  <a:pt x="1459589" y="121238"/>
                  <a:pt x="1444978" y="112889"/>
                </a:cubicBezTo>
                <a:cubicBezTo>
                  <a:pt x="1433198" y="106157"/>
                  <a:pt x="1423582" y="95655"/>
                  <a:pt x="1411111" y="90311"/>
                </a:cubicBezTo>
                <a:cubicBezTo>
                  <a:pt x="1396850" y="84199"/>
                  <a:pt x="1381007" y="82786"/>
                  <a:pt x="1365955" y="79023"/>
                </a:cubicBezTo>
                <a:cubicBezTo>
                  <a:pt x="1294011" y="43050"/>
                  <a:pt x="1328485" y="55724"/>
                  <a:pt x="1219200" y="33867"/>
                </a:cubicBezTo>
                <a:cubicBezTo>
                  <a:pt x="1148030" y="19633"/>
                  <a:pt x="1106058" y="17591"/>
                  <a:pt x="1027289" y="11289"/>
                </a:cubicBezTo>
                <a:lnTo>
                  <a:pt x="869244" y="0"/>
                </a:lnTo>
                <a:cubicBezTo>
                  <a:pt x="775516" y="8150"/>
                  <a:pt x="636666" y="15417"/>
                  <a:pt x="530578" y="33867"/>
                </a:cubicBezTo>
                <a:cubicBezTo>
                  <a:pt x="470227" y="44363"/>
                  <a:pt x="349955" y="67734"/>
                  <a:pt x="349955" y="67734"/>
                </a:cubicBezTo>
                <a:cubicBezTo>
                  <a:pt x="308891" y="84159"/>
                  <a:pt x="234186" y="112228"/>
                  <a:pt x="203200" y="135467"/>
                </a:cubicBezTo>
                <a:cubicBezTo>
                  <a:pt x="172285" y="158653"/>
                  <a:pt x="144990" y="217138"/>
                  <a:pt x="124178" y="248356"/>
                </a:cubicBezTo>
                <a:cubicBezTo>
                  <a:pt x="113741" y="264011"/>
                  <a:pt x="99991" y="277378"/>
                  <a:pt x="90311" y="293511"/>
                </a:cubicBezTo>
                <a:cubicBezTo>
                  <a:pt x="64053" y="337274"/>
                  <a:pt x="24502" y="434494"/>
                  <a:pt x="11289" y="474134"/>
                </a:cubicBezTo>
                <a:cubicBezTo>
                  <a:pt x="5221" y="492337"/>
                  <a:pt x="3763" y="511763"/>
                  <a:pt x="0" y="530578"/>
                </a:cubicBezTo>
                <a:cubicBezTo>
                  <a:pt x="7526" y="647230"/>
                  <a:pt x="10341" y="764282"/>
                  <a:pt x="22578" y="880534"/>
                </a:cubicBezTo>
                <a:cubicBezTo>
                  <a:pt x="25446" y="907778"/>
                  <a:pt x="37283" y="933317"/>
                  <a:pt x="45155" y="959556"/>
                </a:cubicBezTo>
                <a:cubicBezTo>
                  <a:pt x="48574" y="970954"/>
                  <a:pt x="51611" y="982549"/>
                  <a:pt x="56444" y="993423"/>
                </a:cubicBezTo>
                <a:cubicBezTo>
                  <a:pt x="81404" y="1049581"/>
                  <a:pt x="93596" y="1066630"/>
                  <a:pt x="124178" y="1117600"/>
                </a:cubicBezTo>
                <a:cubicBezTo>
                  <a:pt x="127941" y="1132652"/>
                  <a:pt x="130561" y="1148037"/>
                  <a:pt x="135467" y="1162756"/>
                </a:cubicBezTo>
                <a:cubicBezTo>
                  <a:pt x="157776" y="1229683"/>
                  <a:pt x="154395" y="1205346"/>
                  <a:pt x="180622" y="1264356"/>
                </a:cubicBezTo>
                <a:cubicBezTo>
                  <a:pt x="188852" y="1282874"/>
                  <a:pt x="196085" y="1301826"/>
                  <a:pt x="203200" y="1320800"/>
                </a:cubicBezTo>
                <a:cubicBezTo>
                  <a:pt x="238875" y="1415932"/>
                  <a:pt x="170208" y="1262487"/>
                  <a:pt x="259644" y="1456267"/>
                </a:cubicBezTo>
                <a:cubicBezTo>
                  <a:pt x="266696" y="1471547"/>
                  <a:pt x="272125" y="1487960"/>
                  <a:pt x="282222" y="1501423"/>
                </a:cubicBezTo>
                <a:cubicBezTo>
                  <a:pt x="294994" y="1518452"/>
                  <a:pt x="315005" y="1529256"/>
                  <a:pt x="327378" y="1546578"/>
                </a:cubicBezTo>
                <a:cubicBezTo>
                  <a:pt x="352885" y="1582287"/>
                  <a:pt x="370769" y="1622954"/>
                  <a:pt x="395111" y="1659467"/>
                </a:cubicBezTo>
                <a:cubicBezTo>
                  <a:pt x="453593" y="1747190"/>
                  <a:pt x="511586" y="1835441"/>
                  <a:pt x="575733" y="1919111"/>
                </a:cubicBezTo>
                <a:cubicBezTo>
                  <a:pt x="598398" y="1948674"/>
                  <a:pt x="629637" y="1970624"/>
                  <a:pt x="654755" y="1998134"/>
                </a:cubicBezTo>
                <a:cubicBezTo>
                  <a:pt x="971593" y="2345147"/>
                  <a:pt x="745950" y="2074864"/>
                  <a:pt x="835378" y="2223911"/>
                </a:cubicBezTo>
                <a:cubicBezTo>
                  <a:pt x="849339" y="2247179"/>
                  <a:pt x="867355" y="2267925"/>
                  <a:pt x="880533" y="2291645"/>
                </a:cubicBezTo>
                <a:cubicBezTo>
                  <a:pt x="886778" y="2302887"/>
                  <a:pt x="901910" y="2362658"/>
                  <a:pt x="903111" y="2370667"/>
                </a:cubicBezTo>
                <a:cubicBezTo>
                  <a:pt x="912112" y="2430672"/>
                  <a:pt x="918163" y="2491082"/>
                  <a:pt x="925689" y="2551289"/>
                </a:cubicBezTo>
                <a:cubicBezTo>
                  <a:pt x="921926" y="2577630"/>
                  <a:pt x="920052" y="2604310"/>
                  <a:pt x="914400" y="2630311"/>
                </a:cubicBezTo>
                <a:cubicBezTo>
                  <a:pt x="901216" y="2690955"/>
                  <a:pt x="884296" y="2750726"/>
                  <a:pt x="869244" y="2810934"/>
                </a:cubicBezTo>
                <a:cubicBezTo>
                  <a:pt x="865481" y="2825986"/>
                  <a:pt x="861206" y="2840918"/>
                  <a:pt x="857955" y="2856089"/>
                </a:cubicBezTo>
                <a:cubicBezTo>
                  <a:pt x="782182" y="3209703"/>
                  <a:pt x="863813" y="2923398"/>
                  <a:pt x="801511" y="3048000"/>
                </a:cubicBezTo>
                <a:cubicBezTo>
                  <a:pt x="792448" y="3066125"/>
                  <a:pt x="786048" y="3085471"/>
                  <a:pt x="778933" y="3104445"/>
                </a:cubicBezTo>
                <a:cubicBezTo>
                  <a:pt x="774755" y="3115587"/>
                  <a:pt x="774385" y="3128505"/>
                  <a:pt x="767644" y="3138311"/>
                </a:cubicBezTo>
                <a:cubicBezTo>
                  <a:pt x="732679" y="3189169"/>
                  <a:pt x="690627" y="3234845"/>
                  <a:pt x="654755" y="3285067"/>
                </a:cubicBezTo>
                <a:cubicBezTo>
                  <a:pt x="634121" y="3313954"/>
                  <a:pt x="618945" y="3346491"/>
                  <a:pt x="598311" y="3375378"/>
                </a:cubicBezTo>
                <a:cubicBezTo>
                  <a:pt x="562439" y="3425600"/>
                  <a:pt x="520666" y="3471470"/>
                  <a:pt x="485422" y="3522134"/>
                </a:cubicBezTo>
                <a:cubicBezTo>
                  <a:pt x="460362" y="3558158"/>
                  <a:pt x="442031" y="3598510"/>
                  <a:pt x="417689" y="3635023"/>
                </a:cubicBezTo>
                <a:cubicBezTo>
                  <a:pt x="388466" y="3678858"/>
                  <a:pt x="363747" y="3700254"/>
                  <a:pt x="327378" y="3736623"/>
                </a:cubicBezTo>
                <a:cubicBezTo>
                  <a:pt x="323615" y="3751675"/>
                  <a:pt x="321307" y="3767167"/>
                  <a:pt x="316089" y="3781778"/>
                </a:cubicBezTo>
                <a:cubicBezTo>
                  <a:pt x="302458" y="3819945"/>
                  <a:pt x="280763" y="3855349"/>
                  <a:pt x="270933" y="3894667"/>
                </a:cubicBezTo>
                <a:lnTo>
                  <a:pt x="259644" y="3939823"/>
                </a:lnTo>
                <a:cubicBezTo>
                  <a:pt x="263407" y="3988741"/>
                  <a:pt x="250185" y="4042118"/>
                  <a:pt x="270933" y="4086578"/>
                </a:cubicBezTo>
                <a:cubicBezTo>
                  <a:pt x="280997" y="4108144"/>
                  <a:pt x="316570" y="4100317"/>
                  <a:pt x="338667" y="4109156"/>
                </a:cubicBezTo>
                <a:cubicBezTo>
                  <a:pt x="354292" y="4115406"/>
                  <a:pt x="368065" y="4125825"/>
                  <a:pt x="383822" y="4131734"/>
                </a:cubicBezTo>
                <a:cubicBezTo>
                  <a:pt x="446030" y="4155062"/>
                  <a:pt x="574740" y="4152132"/>
                  <a:pt x="609600" y="4154311"/>
                </a:cubicBezTo>
                <a:cubicBezTo>
                  <a:pt x="635941" y="4165600"/>
                  <a:pt x="660028" y="4186272"/>
                  <a:pt x="688622" y="4188178"/>
                </a:cubicBezTo>
                <a:cubicBezTo>
                  <a:pt x="1117889" y="4216796"/>
                  <a:pt x="1632957" y="4189290"/>
                  <a:pt x="2054578" y="4176889"/>
                </a:cubicBezTo>
                <a:cubicBezTo>
                  <a:pt x="2091809" y="4164478"/>
                  <a:pt x="2104404" y="4161016"/>
                  <a:pt x="2144889" y="4143023"/>
                </a:cubicBezTo>
                <a:cubicBezTo>
                  <a:pt x="2160267" y="4136188"/>
                  <a:pt x="2175774" y="4129364"/>
                  <a:pt x="2190044" y="4120445"/>
                </a:cubicBezTo>
                <a:cubicBezTo>
                  <a:pt x="2205999" y="4110473"/>
                  <a:pt x="2219545" y="4097015"/>
                  <a:pt x="2235200" y="4086578"/>
                </a:cubicBezTo>
                <a:cubicBezTo>
                  <a:pt x="2292037" y="4048687"/>
                  <a:pt x="2287588" y="4061026"/>
                  <a:pt x="2336800" y="4018845"/>
                </a:cubicBezTo>
                <a:cubicBezTo>
                  <a:pt x="2348922" y="4008455"/>
                  <a:pt x="2358545" y="3995368"/>
                  <a:pt x="2370667" y="3984978"/>
                </a:cubicBezTo>
                <a:cubicBezTo>
                  <a:pt x="2408737" y="3952346"/>
                  <a:pt x="2426670" y="3953638"/>
                  <a:pt x="2449689" y="3905956"/>
                </a:cubicBezTo>
                <a:cubicBezTo>
                  <a:pt x="2494372" y="3813399"/>
                  <a:pt x="2535253" y="3718982"/>
                  <a:pt x="2573867" y="3623734"/>
                </a:cubicBezTo>
                <a:cubicBezTo>
                  <a:pt x="2591750" y="3579623"/>
                  <a:pt x="2619022" y="3488267"/>
                  <a:pt x="2619022" y="3488267"/>
                </a:cubicBezTo>
                <a:cubicBezTo>
                  <a:pt x="2622785" y="3420534"/>
                  <a:pt x="2625798" y="3352755"/>
                  <a:pt x="2630311" y="3285067"/>
                </a:cubicBezTo>
                <a:cubicBezTo>
                  <a:pt x="2633325" y="3239855"/>
                  <a:pt x="2640342" y="3194895"/>
                  <a:pt x="2641600" y="3149600"/>
                </a:cubicBezTo>
                <a:cubicBezTo>
                  <a:pt x="2647870" y="2923878"/>
                  <a:pt x="2649126" y="2698045"/>
                  <a:pt x="2652889" y="2472267"/>
                </a:cubicBezTo>
                <a:cubicBezTo>
                  <a:pt x="2649126" y="2333037"/>
                  <a:pt x="2647784" y="2193721"/>
                  <a:pt x="2641600" y="2054578"/>
                </a:cubicBezTo>
                <a:cubicBezTo>
                  <a:pt x="2639718" y="2012243"/>
                  <a:pt x="2615456" y="1869693"/>
                  <a:pt x="2607733" y="1840089"/>
                </a:cubicBezTo>
                <a:cubicBezTo>
                  <a:pt x="2595718" y="1794032"/>
                  <a:pt x="2573480" y="1750956"/>
                  <a:pt x="2562578" y="1704623"/>
                </a:cubicBezTo>
                <a:cubicBezTo>
                  <a:pt x="2543306" y="1622717"/>
                  <a:pt x="2536542" y="1538208"/>
                  <a:pt x="2517422" y="1456267"/>
                </a:cubicBezTo>
                <a:cubicBezTo>
                  <a:pt x="2510116" y="1424957"/>
                  <a:pt x="2494255" y="1396274"/>
                  <a:pt x="2483555" y="1365956"/>
                </a:cubicBezTo>
                <a:cubicBezTo>
                  <a:pt x="2471674" y="1332293"/>
                  <a:pt x="2461696" y="1297975"/>
                  <a:pt x="2449689" y="1264356"/>
                </a:cubicBezTo>
                <a:cubicBezTo>
                  <a:pt x="2437236" y="1229487"/>
                  <a:pt x="2423381" y="1187870"/>
                  <a:pt x="2393244" y="1162756"/>
                </a:cubicBezTo>
                <a:cubicBezTo>
                  <a:pt x="2384103" y="1155138"/>
                  <a:pt x="2370667" y="1155230"/>
                  <a:pt x="2359378" y="1151467"/>
                </a:cubicBezTo>
                <a:cubicBezTo>
                  <a:pt x="2283344" y="1164139"/>
                  <a:pt x="2312117" y="1152519"/>
                  <a:pt x="2269067" y="1174045"/>
                </a:cubicBezTo>
              </a:path>
            </a:pathLst>
          </a:cu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1066800" y="3511550"/>
            <a:ext cx="6781800" cy="1528465"/>
            <a:chOff x="1066800" y="3511550"/>
            <a:chExt cx="6781800" cy="1528465"/>
          </a:xfrm>
        </p:grpSpPr>
        <p:sp>
          <p:nvSpPr>
            <p:cNvPr id="7" name="TextBox 6"/>
            <p:cNvSpPr txBox="1"/>
            <p:nvPr/>
          </p:nvSpPr>
          <p:spPr>
            <a:xfrm>
              <a:off x="1066800" y="4578350"/>
              <a:ext cx="1066800" cy="461665"/>
            </a:xfrm>
            <a:prstGeom prst="rect">
              <a:avLst/>
            </a:prstGeom>
            <a:noFill/>
          </p:spPr>
          <p:txBody>
            <a:bodyPr wrap="square" rtlCol="0">
              <a:spAutoFit/>
            </a:bodyPr>
            <a:lstStyle/>
            <a:p>
              <a:r>
                <a:rPr lang="en-US" sz="2400" b="1" dirty="0">
                  <a:solidFill>
                    <a:srgbClr val="0070C0"/>
                  </a:solidFill>
                </a:rPr>
                <a:t>papilla</a:t>
              </a:r>
            </a:p>
          </p:txBody>
        </p:sp>
        <p:sp>
          <p:nvSpPr>
            <p:cNvPr id="8" name="TextBox 7"/>
            <p:cNvSpPr txBox="1"/>
            <p:nvPr/>
          </p:nvSpPr>
          <p:spPr>
            <a:xfrm>
              <a:off x="6781800" y="3511550"/>
              <a:ext cx="1066800" cy="461665"/>
            </a:xfrm>
            <a:prstGeom prst="rect">
              <a:avLst/>
            </a:prstGeom>
            <a:noFill/>
          </p:spPr>
          <p:txBody>
            <a:bodyPr wrap="square" rtlCol="0">
              <a:spAutoFit/>
            </a:bodyPr>
            <a:lstStyle/>
            <a:p>
              <a:r>
                <a:rPr lang="en-US" sz="2400" b="1" dirty="0">
                  <a:solidFill>
                    <a:srgbClr val="002060"/>
                  </a:solidFill>
                </a:rPr>
                <a:t>cortex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osskidneyUC116.jpg"/>
          <p:cNvPicPr>
            <a:picLocks noChangeAspect="1"/>
          </p:cNvPicPr>
          <p:nvPr/>
        </p:nvPicPr>
        <p:blipFill>
          <a:blip r:embed="rId2" cstate="print"/>
          <a:stretch>
            <a:fillRect/>
          </a:stretch>
        </p:blipFill>
        <p:spPr>
          <a:xfrm>
            <a:off x="0" y="1447800"/>
            <a:ext cx="9144000" cy="4757665"/>
          </a:xfrm>
          <a:prstGeom prst="rect">
            <a:avLst/>
          </a:prstGeom>
        </p:spPr>
      </p:pic>
      <p:sp>
        <p:nvSpPr>
          <p:cNvPr id="3" name="Rectangle 2"/>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4" name="TextBox 3"/>
          <p:cNvSpPr txBox="1"/>
          <p:nvPr/>
        </p:nvSpPr>
        <p:spPr>
          <a:xfrm>
            <a:off x="228600" y="6858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region. (advance slide for answers)</a:t>
            </a:r>
          </a:p>
        </p:txBody>
      </p:sp>
      <p:sp>
        <p:nvSpPr>
          <p:cNvPr id="8" name="TextBox 7"/>
          <p:cNvSpPr txBox="1"/>
          <p:nvPr/>
        </p:nvSpPr>
        <p:spPr>
          <a:xfrm>
            <a:off x="1905000" y="1981200"/>
            <a:ext cx="3124200" cy="830997"/>
          </a:xfrm>
          <a:prstGeom prst="rect">
            <a:avLst/>
          </a:prstGeom>
          <a:noFill/>
        </p:spPr>
        <p:txBody>
          <a:bodyPr wrap="square" rtlCol="0">
            <a:spAutoFit/>
          </a:bodyPr>
          <a:lstStyle/>
          <a:p>
            <a:r>
              <a:rPr lang="en-US" sz="2400" b="1" dirty="0">
                <a:solidFill>
                  <a:srgbClr val="002060"/>
                </a:solidFill>
              </a:rPr>
              <a:t>Medulla (pyramid out of plane of section)</a:t>
            </a:r>
          </a:p>
        </p:txBody>
      </p:sp>
      <p:sp>
        <p:nvSpPr>
          <p:cNvPr id="11" name="Freeform 10"/>
          <p:cNvSpPr/>
          <p:nvPr/>
        </p:nvSpPr>
        <p:spPr>
          <a:xfrm>
            <a:off x="1035119" y="1354667"/>
            <a:ext cx="4847037" cy="2944954"/>
          </a:xfrm>
          <a:custGeom>
            <a:avLst/>
            <a:gdLst>
              <a:gd name="connsiteX0" fmla="*/ 150214 w 4847037"/>
              <a:gd name="connsiteY0" fmla="*/ 101600 h 2944954"/>
              <a:gd name="connsiteX1" fmla="*/ 82481 w 4847037"/>
              <a:gd name="connsiteY1" fmla="*/ 248355 h 2944954"/>
              <a:gd name="connsiteX2" fmla="*/ 37325 w 4847037"/>
              <a:gd name="connsiteY2" fmla="*/ 395111 h 2944954"/>
              <a:gd name="connsiteX3" fmla="*/ 37325 w 4847037"/>
              <a:gd name="connsiteY3" fmla="*/ 824089 h 2944954"/>
              <a:gd name="connsiteX4" fmla="*/ 48614 w 4847037"/>
              <a:gd name="connsiteY4" fmla="*/ 857955 h 2944954"/>
              <a:gd name="connsiteX5" fmla="*/ 59903 w 4847037"/>
              <a:gd name="connsiteY5" fmla="*/ 914400 h 2944954"/>
              <a:gd name="connsiteX6" fmla="*/ 82481 w 4847037"/>
              <a:gd name="connsiteY6" fmla="*/ 982133 h 2944954"/>
              <a:gd name="connsiteX7" fmla="*/ 93770 w 4847037"/>
              <a:gd name="connsiteY7" fmla="*/ 1038577 h 2944954"/>
              <a:gd name="connsiteX8" fmla="*/ 127637 w 4847037"/>
              <a:gd name="connsiteY8" fmla="*/ 1140177 h 2944954"/>
              <a:gd name="connsiteX9" fmla="*/ 138925 w 4847037"/>
              <a:gd name="connsiteY9" fmla="*/ 1196622 h 2944954"/>
              <a:gd name="connsiteX10" fmla="*/ 150214 w 4847037"/>
              <a:gd name="connsiteY10" fmla="*/ 1230489 h 2944954"/>
              <a:gd name="connsiteX11" fmla="*/ 161503 w 4847037"/>
              <a:gd name="connsiteY11" fmla="*/ 1275644 h 2944954"/>
              <a:gd name="connsiteX12" fmla="*/ 184081 w 4847037"/>
              <a:gd name="connsiteY12" fmla="*/ 1309511 h 2944954"/>
              <a:gd name="connsiteX13" fmla="*/ 217948 w 4847037"/>
              <a:gd name="connsiteY13" fmla="*/ 1377244 h 2944954"/>
              <a:gd name="connsiteX14" fmla="*/ 285681 w 4847037"/>
              <a:gd name="connsiteY14" fmla="*/ 1580444 h 2944954"/>
              <a:gd name="connsiteX15" fmla="*/ 308259 w 4847037"/>
              <a:gd name="connsiteY15" fmla="*/ 1614311 h 2944954"/>
              <a:gd name="connsiteX16" fmla="*/ 398570 w 4847037"/>
              <a:gd name="connsiteY16" fmla="*/ 1817511 h 2944954"/>
              <a:gd name="connsiteX17" fmla="*/ 511459 w 4847037"/>
              <a:gd name="connsiteY17" fmla="*/ 1964266 h 2944954"/>
              <a:gd name="connsiteX18" fmla="*/ 556614 w 4847037"/>
              <a:gd name="connsiteY18" fmla="*/ 2032000 h 2944954"/>
              <a:gd name="connsiteX19" fmla="*/ 579192 w 4847037"/>
              <a:gd name="connsiteY19" fmla="*/ 2077155 h 2944954"/>
              <a:gd name="connsiteX20" fmla="*/ 624348 w 4847037"/>
              <a:gd name="connsiteY20" fmla="*/ 2111022 h 2944954"/>
              <a:gd name="connsiteX21" fmla="*/ 725948 w 4847037"/>
              <a:gd name="connsiteY21" fmla="*/ 2246489 h 2944954"/>
              <a:gd name="connsiteX22" fmla="*/ 782392 w 4847037"/>
              <a:gd name="connsiteY22" fmla="*/ 2336800 h 2944954"/>
              <a:gd name="connsiteX23" fmla="*/ 816259 w 4847037"/>
              <a:gd name="connsiteY23" fmla="*/ 2359377 h 2944954"/>
              <a:gd name="connsiteX24" fmla="*/ 1042037 w 4847037"/>
              <a:gd name="connsiteY24" fmla="*/ 2540000 h 2944954"/>
              <a:gd name="connsiteX25" fmla="*/ 1211370 w 4847037"/>
              <a:gd name="connsiteY25" fmla="*/ 2607733 h 2944954"/>
              <a:gd name="connsiteX26" fmla="*/ 1425859 w 4847037"/>
              <a:gd name="connsiteY26" fmla="*/ 2709333 h 2944954"/>
              <a:gd name="connsiteX27" fmla="*/ 1527459 w 4847037"/>
              <a:gd name="connsiteY27" fmla="*/ 2765777 h 2944954"/>
              <a:gd name="connsiteX28" fmla="*/ 1640348 w 4847037"/>
              <a:gd name="connsiteY28" fmla="*/ 2833511 h 2944954"/>
              <a:gd name="connsiteX29" fmla="*/ 1854837 w 4847037"/>
              <a:gd name="connsiteY29" fmla="*/ 2878666 h 2944954"/>
              <a:gd name="connsiteX30" fmla="*/ 1956437 w 4847037"/>
              <a:gd name="connsiteY30" fmla="*/ 2889955 h 2944954"/>
              <a:gd name="connsiteX31" fmla="*/ 2724081 w 4847037"/>
              <a:gd name="connsiteY31" fmla="*/ 2923822 h 2944954"/>
              <a:gd name="connsiteX32" fmla="*/ 3153059 w 4847037"/>
              <a:gd name="connsiteY32" fmla="*/ 2867377 h 2944954"/>
              <a:gd name="connsiteX33" fmla="*/ 3367548 w 4847037"/>
              <a:gd name="connsiteY33" fmla="*/ 2844800 h 2944954"/>
              <a:gd name="connsiteX34" fmla="*/ 3480437 w 4847037"/>
              <a:gd name="connsiteY34" fmla="*/ 2822222 h 2944954"/>
              <a:gd name="connsiteX35" fmla="*/ 3582037 w 4847037"/>
              <a:gd name="connsiteY35" fmla="*/ 2788355 h 2944954"/>
              <a:gd name="connsiteX36" fmla="*/ 3694925 w 4847037"/>
              <a:gd name="connsiteY36" fmla="*/ 2754489 h 2944954"/>
              <a:gd name="connsiteX37" fmla="*/ 3740081 w 4847037"/>
              <a:gd name="connsiteY37" fmla="*/ 2743200 h 2944954"/>
              <a:gd name="connsiteX38" fmla="*/ 3841681 w 4847037"/>
              <a:gd name="connsiteY38" fmla="*/ 2698044 h 2944954"/>
              <a:gd name="connsiteX39" fmla="*/ 3920703 w 4847037"/>
              <a:gd name="connsiteY39" fmla="*/ 2652889 h 2944954"/>
              <a:gd name="connsiteX40" fmla="*/ 4044881 w 4847037"/>
              <a:gd name="connsiteY40" fmla="*/ 2562577 h 2944954"/>
              <a:gd name="connsiteX41" fmla="*/ 4146481 w 4847037"/>
              <a:gd name="connsiteY41" fmla="*/ 2506133 h 2944954"/>
              <a:gd name="connsiteX42" fmla="*/ 4191637 w 4847037"/>
              <a:gd name="connsiteY42" fmla="*/ 2438400 h 2944954"/>
              <a:gd name="connsiteX43" fmla="*/ 4214214 w 4847037"/>
              <a:gd name="connsiteY43" fmla="*/ 2404533 h 2944954"/>
              <a:gd name="connsiteX44" fmla="*/ 4293237 w 4847037"/>
              <a:gd name="connsiteY44" fmla="*/ 2336800 h 2944954"/>
              <a:gd name="connsiteX45" fmla="*/ 4349681 w 4847037"/>
              <a:gd name="connsiteY45" fmla="*/ 2280355 h 2944954"/>
              <a:gd name="connsiteX46" fmla="*/ 4439992 w 4847037"/>
              <a:gd name="connsiteY46" fmla="*/ 2144889 h 2944954"/>
              <a:gd name="connsiteX47" fmla="*/ 4462570 w 4847037"/>
              <a:gd name="connsiteY47" fmla="*/ 2099733 h 2944954"/>
              <a:gd name="connsiteX48" fmla="*/ 4519014 w 4847037"/>
              <a:gd name="connsiteY48" fmla="*/ 2032000 h 2944954"/>
              <a:gd name="connsiteX49" fmla="*/ 4552881 w 4847037"/>
              <a:gd name="connsiteY49" fmla="*/ 1975555 h 2944954"/>
              <a:gd name="connsiteX50" fmla="*/ 4598037 w 4847037"/>
              <a:gd name="connsiteY50" fmla="*/ 1919111 h 2944954"/>
              <a:gd name="connsiteX51" fmla="*/ 4643192 w 4847037"/>
              <a:gd name="connsiteY51" fmla="*/ 1828800 h 2944954"/>
              <a:gd name="connsiteX52" fmla="*/ 4665770 w 4847037"/>
              <a:gd name="connsiteY52" fmla="*/ 1715911 h 2944954"/>
              <a:gd name="connsiteX53" fmla="*/ 4688348 w 4847037"/>
              <a:gd name="connsiteY53" fmla="*/ 1670755 h 2944954"/>
              <a:gd name="connsiteX54" fmla="*/ 4699637 w 4847037"/>
              <a:gd name="connsiteY54" fmla="*/ 1636889 h 2944954"/>
              <a:gd name="connsiteX55" fmla="*/ 4722214 w 4847037"/>
              <a:gd name="connsiteY55" fmla="*/ 1591733 h 2944954"/>
              <a:gd name="connsiteX56" fmla="*/ 4744792 w 4847037"/>
              <a:gd name="connsiteY56" fmla="*/ 1501422 h 2944954"/>
              <a:gd name="connsiteX57" fmla="*/ 4823814 w 4847037"/>
              <a:gd name="connsiteY57" fmla="*/ 1174044 h 2944954"/>
              <a:gd name="connsiteX58" fmla="*/ 4789948 w 4847037"/>
              <a:gd name="connsiteY58" fmla="*/ 699911 h 2944954"/>
              <a:gd name="connsiteX59" fmla="*/ 4733503 w 4847037"/>
              <a:gd name="connsiteY59" fmla="*/ 575733 h 2944954"/>
              <a:gd name="connsiteX60" fmla="*/ 4665770 w 4847037"/>
              <a:gd name="connsiteY60" fmla="*/ 485422 h 2944954"/>
              <a:gd name="connsiteX61" fmla="*/ 4620614 w 4847037"/>
              <a:gd name="connsiteY61" fmla="*/ 406400 h 2944954"/>
              <a:gd name="connsiteX62" fmla="*/ 4586748 w 4847037"/>
              <a:gd name="connsiteY62" fmla="*/ 383822 h 2944954"/>
              <a:gd name="connsiteX63" fmla="*/ 4552881 w 4847037"/>
              <a:gd name="connsiteY63" fmla="*/ 316089 h 2944954"/>
              <a:gd name="connsiteX64" fmla="*/ 4406125 w 4847037"/>
              <a:gd name="connsiteY64" fmla="*/ 225777 h 2944954"/>
              <a:gd name="connsiteX65" fmla="*/ 4372259 w 4847037"/>
              <a:gd name="connsiteY65" fmla="*/ 203200 h 2944954"/>
              <a:gd name="connsiteX66" fmla="*/ 4259370 w 4847037"/>
              <a:gd name="connsiteY66" fmla="*/ 169333 h 2944954"/>
              <a:gd name="connsiteX67" fmla="*/ 4202925 w 4847037"/>
              <a:gd name="connsiteY67" fmla="*/ 158044 h 2944954"/>
              <a:gd name="connsiteX68" fmla="*/ 4112614 w 4847037"/>
              <a:gd name="connsiteY68" fmla="*/ 135466 h 2944954"/>
              <a:gd name="connsiteX69" fmla="*/ 4067459 w 4847037"/>
              <a:gd name="connsiteY69" fmla="*/ 124177 h 2944954"/>
              <a:gd name="connsiteX70" fmla="*/ 3931992 w 4847037"/>
              <a:gd name="connsiteY70" fmla="*/ 79022 h 2944954"/>
              <a:gd name="connsiteX71" fmla="*/ 3898125 w 4847037"/>
              <a:gd name="connsiteY71" fmla="*/ 67733 h 2944954"/>
              <a:gd name="connsiteX72" fmla="*/ 3830392 w 4847037"/>
              <a:gd name="connsiteY72" fmla="*/ 56444 h 2944954"/>
              <a:gd name="connsiteX73" fmla="*/ 3785237 w 4847037"/>
              <a:gd name="connsiteY73" fmla="*/ 45155 h 2944954"/>
              <a:gd name="connsiteX74" fmla="*/ 3694925 w 4847037"/>
              <a:gd name="connsiteY74" fmla="*/ 33866 h 2944954"/>
              <a:gd name="connsiteX75" fmla="*/ 3514303 w 4847037"/>
              <a:gd name="connsiteY75" fmla="*/ 11289 h 2944954"/>
              <a:gd name="connsiteX76" fmla="*/ 3333681 w 4847037"/>
              <a:gd name="connsiteY76" fmla="*/ 0 h 2944954"/>
              <a:gd name="connsiteX77" fmla="*/ 2306392 w 4847037"/>
              <a:gd name="connsiteY77" fmla="*/ 33866 h 2944954"/>
              <a:gd name="connsiteX78" fmla="*/ 2170925 w 4847037"/>
              <a:gd name="connsiteY78" fmla="*/ 45155 h 2944954"/>
              <a:gd name="connsiteX79" fmla="*/ 161503 w 4847037"/>
              <a:gd name="connsiteY79" fmla="*/ 67733 h 2944954"/>
              <a:gd name="connsiteX80" fmla="*/ 150214 w 4847037"/>
              <a:gd name="connsiteY80" fmla="*/ 101600 h 294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847037" h="2944954">
                <a:moveTo>
                  <a:pt x="150214" y="101600"/>
                </a:moveTo>
                <a:cubicBezTo>
                  <a:pt x="110757" y="160786"/>
                  <a:pt x="115944" y="147967"/>
                  <a:pt x="82481" y="248355"/>
                </a:cubicBezTo>
                <a:cubicBezTo>
                  <a:pt x="0" y="495796"/>
                  <a:pt x="107338" y="220080"/>
                  <a:pt x="37325" y="395111"/>
                </a:cubicBezTo>
                <a:cubicBezTo>
                  <a:pt x="7640" y="573235"/>
                  <a:pt x="17915" y="484410"/>
                  <a:pt x="37325" y="824089"/>
                </a:cubicBezTo>
                <a:cubicBezTo>
                  <a:pt x="38004" y="835969"/>
                  <a:pt x="45728" y="846411"/>
                  <a:pt x="48614" y="857955"/>
                </a:cubicBezTo>
                <a:cubicBezTo>
                  <a:pt x="53268" y="876570"/>
                  <a:pt x="54854" y="895888"/>
                  <a:pt x="59903" y="914400"/>
                </a:cubicBezTo>
                <a:cubicBezTo>
                  <a:pt x="66165" y="937360"/>
                  <a:pt x="76219" y="959173"/>
                  <a:pt x="82481" y="982133"/>
                </a:cubicBezTo>
                <a:cubicBezTo>
                  <a:pt x="87530" y="1000644"/>
                  <a:pt x="88499" y="1020128"/>
                  <a:pt x="93770" y="1038577"/>
                </a:cubicBezTo>
                <a:cubicBezTo>
                  <a:pt x="103577" y="1072902"/>
                  <a:pt x="117830" y="1105852"/>
                  <a:pt x="127637" y="1140177"/>
                </a:cubicBezTo>
                <a:cubicBezTo>
                  <a:pt x="132908" y="1158626"/>
                  <a:pt x="134272" y="1178007"/>
                  <a:pt x="138925" y="1196622"/>
                </a:cubicBezTo>
                <a:cubicBezTo>
                  <a:pt x="141811" y="1208166"/>
                  <a:pt x="146945" y="1219047"/>
                  <a:pt x="150214" y="1230489"/>
                </a:cubicBezTo>
                <a:cubicBezTo>
                  <a:pt x="154476" y="1245407"/>
                  <a:pt x="155391" y="1261384"/>
                  <a:pt x="161503" y="1275644"/>
                </a:cubicBezTo>
                <a:cubicBezTo>
                  <a:pt x="166848" y="1288115"/>
                  <a:pt x="178013" y="1297376"/>
                  <a:pt x="184081" y="1309511"/>
                </a:cubicBezTo>
                <a:cubicBezTo>
                  <a:pt x="230820" y="1402987"/>
                  <a:pt x="153242" y="1280184"/>
                  <a:pt x="217948" y="1377244"/>
                </a:cubicBezTo>
                <a:cubicBezTo>
                  <a:pt x="242465" y="1475314"/>
                  <a:pt x="239305" y="1479964"/>
                  <a:pt x="285681" y="1580444"/>
                </a:cubicBezTo>
                <a:cubicBezTo>
                  <a:pt x="291367" y="1592763"/>
                  <a:pt x="302191" y="1602176"/>
                  <a:pt x="308259" y="1614311"/>
                </a:cubicBezTo>
                <a:cubicBezTo>
                  <a:pt x="366217" y="1730226"/>
                  <a:pt x="281480" y="1627239"/>
                  <a:pt x="398570" y="1817511"/>
                </a:cubicBezTo>
                <a:cubicBezTo>
                  <a:pt x="430916" y="1870073"/>
                  <a:pt x="477225" y="1912914"/>
                  <a:pt x="511459" y="1964266"/>
                </a:cubicBezTo>
                <a:cubicBezTo>
                  <a:pt x="526511" y="1986844"/>
                  <a:pt x="542653" y="2008732"/>
                  <a:pt x="556614" y="2032000"/>
                </a:cubicBezTo>
                <a:cubicBezTo>
                  <a:pt x="565272" y="2046430"/>
                  <a:pt x="568240" y="2064378"/>
                  <a:pt x="579192" y="2077155"/>
                </a:cubicBezTo>
                <a:cubicBezTo>
                  <a:pt x="591437" y="2091440"/>
                  <a:pt x="609296" y="2099733"/>
                  <a:pt x="624348" y="2111022"/>
                </a:cubicBezTo>
                <a:cubicBezTo>
                  <a:pt x="709777" y="2253405"/>
                  <a:pt x="590628" y="2061962"/>
                  <a:pt x="725948" y="2246489"/>
                </a:cubicBezTo>
                <a:cubicBezTo>
                  <a:pt x="746941" y="2275116"/>
                  <a:pt x="760215" y="2309080"/>
                  <a:pt x="782392" y="2336800"/>
                </a:cubicBezTo>
                <a:cubicBezTo>
                  <a:pt x="790868" y="2347394"/>
                  <a:pt x="805958" y="2350547"/>
                  <a:pt x="816259" y="2359377"/>
                </a:cubicBezTo>
                <a:cubicBezTo>
                  <a:pt x="869316" y="2404854"/>
                  <a:pt x="967554" y="2510207"/>
                  <a:pt x="1042037" y="2540000"/>
                </a:cubicBezTo>
                <a:cubicBezTo>
                  <a:pt x="1098481" y="2562578"/>
                  <a:pt x="1156281" y="2582025"/>
                  <a:pt x="1211370" y="2607733"/>
                </a:cubicBezTo>
                <a:cubicBezTo>
                  <a:pt x="1450708" y="2719424"/>
                  <a:pt x="1304984" y="2679114"/>
                  <a:pt x="1425859" y="2709333"/>
                </a:cubicBezTo>
                <a:cubicBezTo>
                  <a:pt x="1514677" y="2775948"/>
                  <a:pt x="1423978" y="2714037"/>
                  <a:pt x="1527459" y="2765777"/>
                </a:cubicBezTo>
                <a:cubicBezTo>
                  <a:pt x="1598799" y="2801446"/>
                  <a:pt x="1522195" y="2789981"/>
                  <a:pt x="1640348" y="2833511"/>
                </a:cubicBezTo>
                <a:cubicBezTo>
                  <a:pt x="1707112" y="2858108"/>
                  <a:pt x="1783769" y="2869782"/>
                  <a:pt x="1854837" y="2878666"/>
                </a:cubicBezTo>
                <a:cubicBezTo>
                  <a:pt x="1888649" y="2882893"/>
                  <a:pt x="1922674" y="2885351"/>
                  <a:pt x="1956437" y="2889955"/>
                </a:cubicBezTo>
                <a:cubicBezTo>
                  <a:pt x="2359757" y="2944954"/>
                  <a:pt x="1836333" y="2907681"/>
                  <a:pt x="2724081" y="2923822"/>
                </a:cubicBezTo>
                <a:cubicBezTo>
                  <a:pt x="2917003" y="2896261"/>
                  <a:pt x="2923764" y="2894352"/>
                  <a:pt x="3153059" y="2867377"/>
                </a:cubicBezTo>
                <a:cubicBezTo>
                  <a:pt x="3184691" y="2863656"/>
                  <a:pt x="3332129" y="2850393"/>
                  <a:pt x="3367548" y="2844800"/>
                </a:cubicBezTo>
                <a:cubicBezTo>
                  <a:pt x="3405453" y="2838815"/>
                  <a:pt x="3443326" y="2831988"/>
                  <a:pt x="3480437" y="2822222"/>
                </a:cubicBezTo>
                <a:cubicBezTo>
                  <a:pt x="3514960" y="2813137"/>
                  <a:pt x="3547032" y="2795356"/>
                  <a:pt x="3582037" y="2788355"/>
                </a:cubicBezTo>
                <a:cubicBezTo>
                  <a:pt x="3693509" y="2766060"/>
                  <a:pt x="3583536" y="2791618"/>
                  <a:pt x="3694925" y="2754489"/>
                </a:cubicBezTo>
                <a:cubicBezTo>
                  <a:pt x="3709644" y="2749583"/>
                  <a:pt x="3725362" y="2748106"/>
                  <a:pt x="3740081" y="2743200"/>
                </a:cubicBezTo>
                <a:cubicBezTo>
                  <a:pt x="3773170" y="2732170"/>
                  <a:pt x="3810772" y="2714903"/>
                  <a:pt x="3841681" y="2698044"/>
                </a:cubicBezTo>
                <a:cubicBezTo>
                  <a:pt x="3868314" y="2683517"/>
                  <a:pt x="3895460" y="2669717"/>
                  <a:pt x="3920703" y="2652889"/>
                </a:cubicBezTo>
                <a:cubicBezTo>
                  <a:pt x="3963289" y="2624498"/>
                  <a:pt x="3997359" y="2581585"/>
                  <a:pt x="4044881" y="2562577"/>
                </a:cubicBezTo>
                <a:cubicBezTo>
                  <a:pt x="4118794" y="2533012"/>
                  <a:pt x="4085114" y="2552158"/>
                  <a:pt x="4146481" y="2506133"/>
                </a:cubicBezTo>
                <a:cubicBezTo>
                  <a:pt x="4166321" y="2446614"/>
                  <a:pt x="4144657" y="2494776"/>
                  <a:pt x="4191637" y="2438400"/>
                </a:cubicBezTo>
                <a:cubicBezTo>
                  <a:pt x="4200323" y="2427977"/>
                  <a:pt x="4204620" y="2414127"/>
                  <a:pt x="4214214" y="2404533"/>
                </a:cubicBezTo>
                <a:cubicBezTo>
                  <a:pt x="4238746" y="2380001"/>
                  <a:pt x="4268705" y="2361332"/>
                  <a:pt x="4293237" y="2336800"/>
                </a:cubicBezTo>
                <a:cubicBezTo>
                  <a:pt x="4368500" y="2261537"/>
                  <a:pt x="4259364" y="2340566"/>
                  <a:pt x="4349681" y="2280355"/>
                </a:cubicBezTo>
                <a:cubicBezTo>
                  <a:pt x="4458873" y="2061973"/>
                  <a:pt x="4336559" y="2282800"/>
                  <a:pt x="4439992" y="2144889"/>
                </a:cubicBezTo>
                <a:cubicBezTo>
                  <a:pt x="4450089" y="2131426"/>
                  <a:pt x="4452919" y="2113520"/>
                  <a:pt x="4462570" y="2099733"/>
                </a:cubicBezTo>
                <a:cubicBezTo>
                  <a:pt x="4479424" y="2075656"/>
                  <a:pt x="4501728" y="2055768"/>
                  <a:pt x="4519014" y="2032000"/>
                </a:cubicBezTo>
                <a:cubicBezTo>
                  <a:pt x="4531920" y="2014255"/>
                  <a:pt x="4540298" y="1993530"/>
                  <a:pt x="4552881" y="1975555"/>
                </a:cubicBezTo>
                <a:cubicBezTo>
                  <a:pt x="4566698" y="1955816"/>
                  <a:pt x="4585409" y="1939631"/>
                  <a:pt x="4598037" y="1919111"/>
                </a:cubicBezTo>
                <a:cubicBezTo>
                  <a:pt x="4615677" y="1890447"/>
                  <a:pt x="4643192" y="1828800"/>
                  <a:pt x="4643192" y="1828800"/>
                </a:cubicBezTo>
                <a:cubicBezTo>
                  <a:pt x="4649870" y="1782053"/>
                  <a:pt x="4648881" y="1755318"/>
                  <a:pt x="4665770" y="1715911"/>
                </a:cubicBezTo>
                <a:cubicBezTo>
                  <a:pt x="4672399" y="1700443"/>
                  <a:pt x="4681719" y="1686223"/>
                  <a:pt x="4688348" y="1670755"/>
                </a:cubicBezTo>
                <a:cubicBezTo>
                  <a:pt x="4693035" y="1659818"/>
                  <a:pt x="4694950" y="1647826"/>
                  <a:pt x="4699637" y="1636889"/>
                </a:cubicBezTo>
                <a:cubicBezTo>
                  <a:pt x="4706266" y="1621421"/>
                  <a:pt x="4716892" y="1607698"/>
                  <a:pt x="4722214" y="1591733"/>
                </a:cubicBezTo>
                <a:cubicBezTo>
                  <a:pt x="4732026" y="1562295"/>
                  <a:pt x="4737266" y="1531526"/>
                  <a:pt x="4744792" y="1501422"/>
                </a:cubicBezTo>
                <a:cubicBezTo>
                  <a:pt x="4817178" y="1211880"/>
                  <a:pt x="4794269" y="1321771"/>
                  <a:pt x="4823814" y="1174044"/>
                </a:cubicBezTo>
                <a:cubicBezTo>
                  <a:pt x="4819838" y="1034876"/>
                  <a:pt x="4847037" y="846713"/>
                  <a:pt x="4789948" y="699911"/>
                </a:cubicBezTo>
                <a:cubicBezTo>
                  <a:pt x="4773468" y="657534"/>
                  <a:pt x="4753837" y="616401"/>
                  <a:pt x="4733503" y="575733"/>
                </a:cubicBezTo>
                <a:cubicBezTo>
                  <a:pt x="4669554" y="447836"/>
                  <a:pt x="4731064" y="576834"/>
                  <a:pt x="4665770" y="485422"/>
                </a:cubicBezTo>
                <a:cubicBezTo>
                  <a:pt x="4643632" y="454429"/>
                  <a:pt x="4647281" y="433067"/>
                  <a:pt x="4620614" y="406400"/>
                </a:cubicBezTo>
                <a:cubicBezTo>
                  <a:pt x="4611020" y="396806"/>
                  <a:pt x="4598037" y="391348"/>
                  <a:pt x="4586748" y="383822"/>
                </a:cubicBezTo>
                <a:cubicBezTo>
                  <a:pt x="4575459" y="361244"/>
                  <a:pt x="4571878" y="332711"/>
                  <a:pt x="4552881" y="316089"/>
                </a:cubicBezTo>
                <a:cubicBezTo>
                  <a:pt x="4509653" y="278265"/>
                  <a:pt x="4453918" y="257638"/>
                  <a:pt x="4406125" y="225777"/>
                </a:cubicBezTo>
                <a:cubicBezTo>
                  <a:pt x="4394836" y="218251"/>
                  <a:pt x="4384657" y="208710"/>
                  <a:pt x="4372259" y="203200"/>
                </a:cubicBezTo>
                <a:cubicBezTo>
                  <a:pt x="4344119" y="190694"/>
                  <a:pt x="4292207" y="176630"/>
                  <a:pt x="4259370" y="169333"/>
                </a:cubicBezTo>
                <a:cubicBezTo>
                  <a:pt x="4240639" y="165171"/>
                  <a:pt x="4221621" y="162359"/>
                  <a:pt x="4202925" y="158044"/>
                </a:cubicBezTo>
                <a:cubicBezTo>
                  <a:pt x="4172689" y="151067"/>
                  <a:pt x="4142718" y="142992"/>
                  <a:pt x="4112614" y="135466"/>
                </a:cubicBezTo>
                <a:cubicBezTo>
                  <a:pt x="4097562" y="131703"/>
                  <a:pt x="4081336" y="131115"/>
                  <a:pt x="4067459" y="124177"/>
                </a:cubicBezTo>
                <a:cubicBezTo>
                  <a:pt x="3965630" y="73265"/>
                  <a:pt x="4091953" y="132342"/>
                  <a:pt x="3931992" y="79022"/>
                </a:cubicBezTo>
                <a:cubicBezTo>
                  <a:pt x="3920703" y="75259"/>
                  <a:pt x="3909741" y="70314"/>
                  <a:pt x="3898125" y="67733"/>
                </a:cubicBezTo>
                <a:cubicBezTo>
                  <a:pt x="3875781" y="62768"/>
                  <a:pt x="3852837" y="60933"/>
                  <a:pt x="3830392" y="56444"/>
                </a:cubicBezTo>
                <a:cubicBezTo>
                  <a:pt x="3815178" y="53401"/>
                  <a:pt x="3800541" y="47706"/>
                  <a:pt x="3785237" y="45155"/>
                </a:cubicBezTo>
                <a:cubicBezTo>
                  <a:pt x="3755312" y="40167"/>
                  <a:pt x="3724997" y="37876"/>
                  <a:pt x="3694925" y="33866"/>
                </a:cubicBezTo>
                <a:cubicBezTo>
                  <a:pt x="3620345" y="23922"/>
                  <a:pt x="3593461" y="17621"/>
                  <a:pt x="3514303" y="11289"/>
                </a:cubicBezTo>
                <a:cubicBezTo>
                  <a:pt x="3454170" y="6479"/>
                  <a:pt x="3393888" y="3763"/>
                  <a:pt x="3333681" y="0"/>
                </a:cubicBezTo>
                <a:cubicBezTo>
                  <a:pt x="2991251" y="11289"/>
                  <a:pt x="2647824" y="5413"/>
                  <a:pt x="2306392" y="33866"/>
                </a:cubicBezTo>
                <a:cubicBezTo>
                  <a:pt x="2261236" y="37629"/>
                  <a:pt x="2216226" y="44137"/>
                  <a:pt x="2170925" y="45155"/>
                </a:cubicBezTo>
                <a:cubicBezTo>
                  <a:pt x="1864237" y="52047"/>
                  <a:pt x="355082" y="65816"/>
                  <a:pt x="161503" y="67733"/>
                </a:cubicBezTo>
                <a:lnTo>
                  <a:pt x="150214" y="101600"/>
                </a:lnTo>
                <a:close/>
              </a:path>
            </a:pathLst>
          </a:cu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Slide6.JPG"/>
          <p:cNvPicPr>
            <a:picLocks noChangeAspect="1"/>
          </p:cNvPicPr>
          <p:nvPr/>
        </p:nvPicPr>
        <p:blipFill>
          <a:blip r:embed="rId2" cstate="print"/>
          <a:srcRect/>
          <a:stretch>
            <a:fillRect/>
          </a:stretch>
        </p:blipFill>
        <p:spPr bwMode="auto">
          <a:xfrm>
            <a:off x="4801236" y="2551178"/>
            <a:ext cx="4342764" cy="4306822"/>
          </a:xfrm>
          <a:prstGeom prst="rect">
            <a:avLst/>
          </a:prstGeom>
          <a:noFill/>
          <a:ln w="9525">
            <a:noFill/>
            <a:miter lim="800000"/>
            <a:headEnd/>
            <a:tailEnd/>
          </a:ln>
        </p:spPr>
      </p:pic>
      <p:sp>
        <p:nvSpPr>
          <p:cNvPr id="6" name="Rectangle 5"/>
          <p:cNvSpPr/>
          <p:nvPr/>
        </p:nvSpPr>
        <p:spPr>
          <a:xfrm>
            <a:off x="228600" y="0"/>
            <a:ext cx="844141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Overview of the microscopic anatomy OF THE kidney</a:t>
            </a:r>
          </a:p>
        </p:txBody>
      </p:sp>
      <p:sp>
        <p:nvSpPr>
          <p:cNvPr id="10" name="TextBox 9"/>
          <p:cNvSpPr txBox="1"/>
          <p:nvPr/>
        </p:nvSpPr>
        <p:spPr>
          <a:xfrm>
            <a:off x="76200" y="1007286"/>
            <a:ext cx="8915400" cy="4031873"/>
          </a:xfrm>
          <a:prstGeom prst="rect">
            <a:avLst/>
          </a:prstGeom>
          <a:noFill/>
        </p:spPr>
        <p:txBody>
          <a:bodyPr wrap="square" rtlCol="0">
            <a:spAutoFit/>
          </a:bodyPr>
          <a:lstStyle/>
          <a:p>
            <a:r>
              <a:rPr lang="en-US" sz="2400" b="1" dirty="0">
                <a:solidFill>
                  <a:schemeClr val="accent3">
                    <a:lumMod val="50000"/>
                  </a:schemeClr>
                </a:solidFill>
              </a:rPr>
              <a:t>Each kidney contains about 1 million tubules called </a:t>
            </a:r>
            <a:r>
              <a:rPr lang="en-US" sz="2400" b="1" dirty="0">
                <a:solidFill>
                  <a:srgbClr val="92D050"/>
                </a:solidFill>
              </a:rPr>
              <a:t>nephrons</a:t>
            </a:r>
            <a:r>
              <a:rPr lang="en-US" sz="2400" b="1" dirty="0">
                <a:solidFill>
                  <a:schemeClr val="accent3">
                    <a:lumMod val="50000"/>
                  </a:schemeClr>
                </a:solidFill>
              </a:rPr>
              <a:t>, which are responsible for producing urine.  Each nephron ultimately drains its product into the minor calyx. </a:t>
            </a:r>
          </a:p>
          <a:p>
            <a:r>
              <a:rPr lang="en-US" sz="2400" b="1" dirty="0">
                <a:solidFill>
                  <a:schemeClr val="accent3">
                    <a:lumMod val="50000"/>
                  </a:schemeClr>
                </a:solidFill>
              </a:rPr>
              <a:t>Histologically, the parts of the nephron we will be examining are the:</a:t>
            </a:r>
          </a:p>
          <a:p>
            <a:pPr marL="228600" indent="-228600">
              <a:buFont typeface="Arial" pitchFamily="34" charset="0"/>
              <a:buChar char="•"/>
            </a:pPr>
            <a:r>
              <a:rPr lang="en-US" sz="2000" b="1" dirty="0">
                <a:solidFill>
                  <a:srgbClr val="92D050"/>
                </a:solidFill>
              </a:rPr>
              <a:t>renal corpuscle</a:t>
            </a:r>
          </a:p>
          <a:p>
            <a:pPr marL="228600" indent="-228600">
              <a:buFont typeface="Arial" pitchFamily="34" charset="0"/>
              <a:buChar char="•"/>
            </a:pPr>
            <a:r>
              <a:rPr lang="en-US" sz="2000" b="1" dirty="0">
                <a:solidFill>
                  <a:srgbClr val="92D050"/>
                </a:solidFill>
              </a:rPr>
              <a:t>proximal convoluted tubule (PCT)</a:t>
            </a:r>
          </a:p>
          <a:p>
            <a:pPr marL="228600" indent="-228600">
              <a:buFont typeface="Arial" pitchFamily="34" charset="0"/>
              <a:buChar char="•"/>
            </a:pPr>
            <a:r>
              <a:rPr lang="en-US" sz="2000" b="1" dirty="0">
                <a:solidFill>
                  <a:srgbClr val="92D050"/>
                </a:solidFill>
              </a:rPr>
              <a:t>loop of </a:t>
            </a:r>
            <a:r>
              <a:rPr lang="en-US" sz="2000" b="1" dirty="0" err="1">
                <a:solidFill>
                  <a:srgbClr val="92D050"/>
                </a:solidFill>
              </a:rPr>
              <a:t>Henle</a:t>
            </a:r>
            <a:endParaRPr lang="en-US" sz="2000" b="1" dirty="0">
              <a:solidFill>
                <a:srgbClr val="92D050"/>
              </a:solidFill>
            </a:endParaRPr>
          </a:p>
          <a:p>
            <a:pPr marL="457200" indent="-228600">
              <a:buSzPct val="60000"/>
              <a:buFont typeface="Wingdings" pitchFamily="2" charset="2"/>
              <a:buChar char="§"/>
              <a:tabLst>
                <a:tab pos="571500" algn="l"/>
              </a:tabLst>
            </a:pPr>
            <a:r>
              <a:rPr lang="en-US" sz="2000" b="1" dirty="0">
                <a:solidFill>
                  <a:srgbClr val="92D050"/>
                </a:solidFill>
              </a:rPr>
              <a:t>  thick descending limb</a:t>
            </a:r>
          </a:p>
          <a:p>
            <a:pPr marL="457200" indent="-228600">
              <a:buSzPct val="60000"/>
              <a:buFont typeface="Wingdings" pitchFamily="2" charset="2"/>
              <a:buChar char="§"/>
              <a:tabLst>
                <a:tab pos="457200" algn="l"/>
              </a:tabLst>
            </a:pPr>
            <a:r>
              <a:rPr lang="en-US" sz="2000" b="1" dirty="0">
                <a:solidFill>
                  <a:srgbClr val="92D050"/>
                </a:solidFill>
              </a:rPr>
              <a:t>  thin limb (descending and ascending)</a:t>
            </a:r>
          </a:p>
          <a:p>
            <a:pPr marL="457200" indent="-228600">
              <a:buSzPct val="60000"/>
              <a:buFont typeface="Wingdings" pitchFamily="2" charset="2"/>
              <a:buChar char="§"/>
              <a:tabLst>
                <a:tab pos="457200" algn="l"/>
              </a:tabLst>
            </a:pPr>
            <a:r>
              <a:rPr lang="en-US" sz="2000" b="1" dirty="0">
                <a:solidFill>
                  <a:srgbClr val="92D050"/>
                </a:solidFill>
              </a:rPr>
              <a:t>  thick ascending limb</a:t>
            </a:r>
          </a:p>
          <a:p>
            <a:pPr marL="228600" indent="-228600">
              <a:buFont typeface="Arial" pitchFamily="34" charset="0"/>
              <a:buChar char="•"/>
              <a:tabLst>
                <a:tab pos="228600" algn="l"/>
              </a:tabLst>
            </a:pPr>
            <a:r>
              <a:rPr lang="en-US" sz="2000" b="1" dirty="0">
                <a:solidFill>
                  <a:srgbClr val="92D050"/>
                </a:solidFill>
              </a:rPr>
              <a:t>distal convoluted tubule (DCT)</a:t>
            </a:r>
          </a:p>
          <a:p>
            <a:pPr marL="228600" indent="-228600">
              <a:buFont typeface="Arial" pitchFamily="34" charset="0"/>
              <a:buChar char="•"/>
              <a:tabLst>
                <a:tab pos="228600" algn="l"/>
              </a:tabLst>
            </a:pPr>
            <a:r>
              <a:rPr lang="en-US" sz="2000" b="1" dirty="0">
                <a:solidFill>
                  <a:srgbClr val="92D050"/>
                </a:solidFill>
              </a:rPr>
              <a:t>collecting duct </a:t>
            </a:r>
          </a:p>
        </p:txBody>
      </p:sp>
      <p:sp>
        <p:nvSpPr>
          <p:cNvPr id="5" name="TextBox 4"/>
          <p:cNvSpPr txBox="1"/>
          <p:nvPr/>
        </p:nvSpPr>
        <p:spPr>
          <a:xfrm>
            <a:off x="108857" y="5356391"/>
            <a:ext cx="4876800" cy="1477328"/>
          </a:xfrm>
          <a:prstGeom prst="rect">
            <a:avLst/>
          </a:prstGeom>
          <a:noFill/>
        </p:spPr>
        <p:txBody>
          <a:bodyPr wrap="square" rtlCol="0">
            <a:spAutoFit/>
          </a:bodyPr>
          <a:lstStyle/>
          <a:p>
            <a:r>
              <a:rPr lang="en-US" b="1" dirty="0">
                <a:solidFill>
                  <a:srgbClr val="002060"/>
                </a:solidFill>
                <a:latin typeface="Tempus Sans ITC" pitchFamily="82" charset="0"/>
                <a:cs typeface="Times New Roman" pitchFamily="18" charset="0"/>
              </a:rPr>
              <a:t>Functional Overview:  Blood is filtered by the renal corpuscle to produce provisional urine (aka </a:t>
            </a:r>
            <a:r>
              <a:rPr lang="en-US" b="1" dirty="0" err="1">
                <a:solidFill>
                  <a:srgbClr val="002060"/>
                </a:solidFill>
                <a:latin typeface="Tempus Sans ITC" pitchFamily="82" charset="0"/>
                <a:cs typeface="Times New Roman" pitchFamily="18" charset="0"/>
              </a:rPr>
              <a:t>ultrafiltrate</a:t>
            </a:r>
            <a:r>
              <a:rPr lang="en-US" b="1" dirty="0">
                <a:solidFill>
                  <a:srgbClr val="002060"/>
                </a:solidFill>
                <a:latin typeface="Tempus Sans ITC" pitchFamily="82" charset="0"/>
                <a:cs typeface="Times New Roman" pitchFamily="18" charset="0"/>
              </a:rPr>
              <a:t>).  This fluid then flows down the tubular system (in the order listed), and the </a:t>
            </a:r>
            <a:r>
              <a:rPr lang="en-US" b="1" dirty="0" err="1">
                <a:solidFill>
                  <a:srgbClr val="002060"/>
                </a:solidFill>
                <a:latin typeface="Tempus Sans ITC" pitchFamily="82" charset="0"/>
                <a:cs typeface="Times New Roman" pitchFamily="18" charset="0"/>
              </a:rPr>
              <a:t>ultrafiltrate</a:t>
            </a:r>
            <a:r>
              <a:rPr lang="en-US" b="1" dirty="0">
                <a:solidFill>
                  <a:srgbClr val="002060"/>
                </a:solidFill>
                <a:latin typeface="Tempus Sans ITC" pitchFamily="82" charset="0"/>
                <a:cs typeface="Times New Roman" pitchFamily="18" charset="0"/>
              </a:rPr>
              <a:t> is modified by cells of the tubules.</a:t>
            </a:r>
            <a:endParaRPr lang="en-US" dirty="0">
              <a:solidFill>
                <a:srgbClr val="002060"/>
              </a:solidFill>
              <a:latin typeface="Tempus Sans ITC"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2_553.jpg"/>
          <p:cNvPicPr>
            <a:picLocks noChangeAspect="1"/>
          </p:cNvPicPr>
          <p:nvPr/>
        </p:nvPicPr>
        <p:blipFill>
          <a:blip r:embed="rId2" cstate="print"/>
          <a:stretch>
            <a:fillRect/>
          </a:stretch>
        </p:blipFill>
        <p:spPr>
          <a:xfrm>
            <a:off x="2514600" y="1524000"/>
            <a:ext cx="4238367" cy="5334000"/>
          </a:xfrm>
          <a:prstGeom prst="rect">
            <a:avLst/>
          </a:prstGeom>
        </p:spPr>
      </p:pic>
      <p:sp>
        <p:nvSpPr>
          <p:cNvPr id="3" name="Rectangle 2"/>
          <p:cNvSpPr/>
          <p:nvPr/>
        </p:nvSpPr>
        <p:spPr>
          <a:xfrm>
            <a:off x="228600" y="0"/>
            <a:ext cx="844141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Overview of the microscopic anatomy OF THE kidney</a:t>
            </a:r>
          </a:p>
        </p:txBody>
      </p:sp>
      <p:sp>
        <p:nvSpPr>
          <p:cNvPr id="4" name="TextBox 3"/>
          <p:cNvSpPr txBox="1"/>
          <p:nvPr/>
        </p:nvSpPr>
        <p:spPr>
          <a:xfrm>
            <a:off x="228600" y="1062335"/>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1-4. (advance slide for answers)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cretory_2_553.jpg"/>
          <p:cNvPicPr>
            <a:picLocks noChangeAspect="1"/>
          </p:cNvPicPr>
          <p:nvPr/>
        </p:nvPicPr>
        <p:blipFill>
          <a:blip r:embed="rId2" cstate="print"/>
          <a:stretch>
            <a:fillRect/>
          </a:stretch>
        </p:blipFill>
        <p:spPr>
          <a:xfrm>
            <a:off x="171539" y="1402219"/>
            <a:ext cx="4315870" cy="5431536"/>
          </a:xfrm>
          <a:prstGeom prst="rect">
            <a:avLst/>
          </a:prstGeom>
        </p:spPr>
      </p:pic>
      <p:pic>
        <p:nvPicPr>
          <p:cNvPr id="3" name="Picture 2" descr="lExcretory_2A_587.jpg"/>
          <p:cNvPicPr>
            <a:picLocks noChangeAspect="1"/>
          </p:cNvPicPr>
          <p:nvPr/>
        </p:nvPicPr>
        <p:blipFill>
          <a:blip r:embed="rId3" cstate="print"/>
          <a:stretch>
            <a:fillRect/>
          </a:stretch>
        </p:blipFill>
        <p:spPr>
          <a:xfrm>
            <a:off x="5029200" y="1302328"/>
            <a:ext cx="3596640" cy="5431536"/>
          </a:xfrm>
          <a:prstGeom prst="rect">
            <a:avLst/>
          </a:prstGeom>
        </p:spPr>
      </p:pic>
      <p:sp>
        <p:nvSpPr>
          <p:cNvPr id="4" name="Rectangle 3"/>
          <p:cNvSpPr/>
          <p:nvPr/>
        </p:nvSpPr>
        <p:spPr>
          <a:xfrm>
            <a:off x="228600" y="0"/>
            <a:ext cx="844141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Overview of the microscopic anatomy OF THE kidney</a:t>
            </a:r>
          </a:p>
        </p:txBody>
      </p:sp>
      <p:sp>
        <p:nvSpPr>
          <p:cNvPr id="5" name="TextBox 4"/>
          <p:cNvSpPr txBox="1"/>
          <p:nvPr/>
        </p:nvSpPr>
        <p:spPr>
          <a:xfrm>
            <a:off x="228600" y="986135"/>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answers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844141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Overview of the microscopic anatomy OF THE kidney</a:t>
            </a:r>
          </a:p>
        </p:txBody>
      </p:sp>
      <p:grpSp>
        <p:nvGrpSpPr>
          <p:cNvPr id="15" name="Group 14"/>
          <p:cNvGrpSpPr/>
          <p:nvPr/>
        </p:nvGrpSpPr>
        <p:grpSpPr>
          <a:xfrm>
            <a:off x="-1" y="1225783"/>
            <a:ext cx="4572001" cy="5632217"/>
            <a:chOff x="2362200" y="1828800"/>
            <a:chExt cx="4075042" cy="5029200"/>
          </a:xfrm>
        </p:grpSpPr>
        <p:pic>
          <p:nvPicPr>
            <p:cNvPr id="7" name="Picture 6" descr="Netter 313 B.jpg"/>
            <p:cNvPicPr>
              <a:picLocks noChangeAspect="1"/>
            </p:cNvPicPr>
            <p:nvPr/>
          </p:nvPicPr>
          <p:blipFill>
            <a:blip r:embed="rId2" cstate="print"/>
            <a:stretch>
              <a:fillRect/>
            </a:stretch>
          </p:blipFill>
          <p:spPr>
            <a:xfrm>
              <a:off x="2514600" y="3048000"/>
              <a:ext cx="3922642" cy="2819399"/>
            </a:xfrm>
            <a:prstGeom prst="rect">
              <a:avLst/>
            </a:prstGeom>
          </p:spPr>
        </p:pic>
        <p:pic>
          <p:nvPicPr>
            <p:cNvPr id="11" name="Picture 1" descr="Slide7.JPG"/>
            <p:cNvPicPr>
              <a:picLocks noChangeAspect="1"/>
            </p:cNvPicPr>
            <p:nvPr/>
          </p:nvPicPr>
          <p:blipFill>
            <a:blip r:embed="rId3" cstate="print"/>
            <a:srcRect r="35994"/>
            <a:stretch>
              <a:fillRect/>
            </a:stretch>
          </p:blipFill>
          <p:spPr bwMode="auto">
            <a:xfrm>
              <a:off x="4114800" y="1828800"/>
              <a:ext cx="914400" cy="1295400"/>
            </a:xfrm>
            <a:prstGeom prst="rect">
              <a:avLst/>
            </a:prstGeom>
            <a:noFill/>
            <a:ln w="9525">
              <a:noFill/>
              <a:miter lim="800000"/>
              <a:headEnd/>
              <a:tailEnd/>
            </a:ln>
          </p:spPr>
        </p:pic>
        <p:pic>
          <p:nvPicPr>
            <p:cNvPr id="8" name="Picture 1" descr="Slide7.JPG"/>
            <p:cNvPicPr>
              <a:picLocks noChangeAspect="1"/>
            </p:cNvPicPr>
            <p:nvPr/>
          </p:nvPicPr>
          <p:blipFill>
            <a:blip r:embed="rId4" cstate="print"/>
            <a:srcRect r="35994"/>
            <a:stretch>
              <a:fillRect/>
            </a:stretch>
          </p:blipFill>
          <p:spPr bwMode="auto">
            <a:xfrm rot="16200000">
              <a:off x="2552700" y="3695700"/>
              <a:ext cx="914400" cy="1295400"/>
            </a:xfrm>
            <a:prstGeom prst="rect">
              <a:avLst/>
            </a:prstGeom>
            <a:noFill/>
            <a:ln w="9525">
              <a:noFill/>
              <a:miter lim="800000"/>
              <a:headEnd/>
              <a:tailEnd/>
            </a:ln>
          </p:spPr>
        </p:pic>
        <p:pic>
          <p:nvPicPr>
            <p:cNvPr id="9" name="Picture 1" descr="Slide7.JPG"/>
            <p:cNvPicPr>
              <a:picLocks noChangeAspect="1"/>
            </p:cNvPicPr>
            <p:nvPr/>
          </p:nvPicPr>
          <p:blipFill>
            <a:blip r:embed="rId3" cstate="print"/>
            <a:srcRect r="35994"/>
            <a:stretch>
              <a:fillRect/>
            </a:stretch>
          </p:blipFill>
          <p:spPr bwMode="auto">
            <a:xfrm flipV="1">
              <a:off x="4114800" y="5562600"/>
              <a:ext cx="914400" cy="1295400"/>
            </a:xfrm>
            <a:prstGeom prst="rect">
              <a:avLst/>
            </a:prstGeom>
            <a:noFill/>
            <a:ln w="9525">
              <a:noFill/>
              <a:miter lim="800000"/>
              <a:headEnd/>
              <a:tailEnd/>
            </a:ln>
          </p:spPr>
        </p:pic>
        <p:pic>
          <p:nvPicPr>
            <p:cNvPr id="13" name="Picture 1" descr="Slide7.JPG"/>
            <p:cNvPicPr>
              <a:picLocks noChangeAspect="1"/>
            </p:cNvPicPr>
            <p:nvPr/>
          </p:nvPicPr>
          <p:blipFill>
            <a:blip r:embed="rId4" cstate="print"/>
            <a:srcRect r="35994"/>
            <a:stretch>
              <a:fillRect/>
            </a:stretch>
          </p:blipFill>
          <p:spPr bwMode="auto">
            <a:xfrm rot="14683117">
              <a:off x="2762118" y="4919120"/>
              <a:ext cx="914400" cy="1295400"/>
            </a:xfrm>
            <a:prstGeom prst="rect">
              <a:avLst/>
            </a:prstGeom>
            <a:noFill/>
            <a:ln w="9525">
              <a:noFill/>
              <a:miter lim="800000"/>
              <a:headEnd/>
              <a:tailEnd/>
            </a:ln>
          </p:spPr>
        </p:pic>
        <p:pic>
          <p:nvPicPr>
            <p:cNvPr id="14" name="Picture 1" descr="Slide7.JPG"/>
            <p:cNvPicPr>
              <a:picLocks noChangeAspect="1"/>
            </p:cNvPicPr>
            <p:nvPr/>
          </p:nvPicPr>
          <p:blipFill>
            <a:blip r:embed="rId4" cstate="print"/>
            <a:srcRect r="35994"/>
            <a:stretch>
              <a:fillRect/>
            </a:stretch>
          </p:blipFill>
          <p:spPr bwMode="auto">
            <a:xfrm rot="18452260">
              <a:off x="2857500" y="2552700"/>
              <a:ext cx="914400" cy="1295400"/>
            </a:xfrm>
            <a:prstGeom prst="rect">
              <a:avLst/>
            </a:prstGeom>
            <a:noFill/>
            <a:ln w="9525">
              <a:noFill/>
              <a:miter lim="800000"/>
              <a:headEnd/>
              <a:tailEnd/>
            </a:ln>
          </p:spPr>
        </p:pic>
      </p:grpSp>
      <p:sp>
        <p:nvSpPr>
          <p:cNvPr id="16" name="TextBox 15"/>
          <p:cNvSpPr txBox="1"/>
          <p:nvPr/>
        </p:nvSpPr>
        <p:spPr>
          <a:xfrm>
            <a:off x="4343400" y="5486400"/>
            <a:ext cx="4740729" cy="1200329"/>
          </a:xfrm>
          <a:prstGeom prst="rect">
            <a:avLst/>
          </a:prstGeom>
          <a:noFill/>
        </p:spPr>
        <p:txBody>
          <a:bodyPr wrap="square" rtlCol="0">
            <a:spAutoFit/>
          </a:bodyPr>
          <a:lstStyle/>
          <a:p>
            <a:r>
              <a:rPr lang="en-US" b="1" dirty="0">
                <a:solidFill>
                  <a:schemeClr val="accent6">
                    <a:lumMod val="50000"/>
                  </a:schemeClr>
                </a:solidFill>
                <a:latin typeface="Tempus Sans ITC" pitchFamily="82" charset="0"/>
              </a:rPr>
              <a:t>As mentioned, the kidney does have some thickness, so there are pyramids that “point” slightly into and out of the plane of this slide.   But most are relatively along this sagittal plane.</a:t>
            </a:r>
          </a:p>
        </p:txBody>
      </p:sp>
      <p:sp>
        <p:nvSpPr>
          <p:cNvPr id="12" name="TextBox 11"/>
          <p:cNvSpPr txBox="1"/>
          <p:nvPr/>
        </p:nvSpPr>
        <p:spPr>
          <a:xfrm>
            <a:off x="4449309" y="1225783"/>
            <a:ext cx="4664530" cy="2862322"/>
          </a:xfrm>
          <a:prstGeom prst="rect">
            <a:avLst/>
          </a:prstGeom>
          <a:noFill/>
        </p:spPr>
        <p:txBody>
          <a:bodyPr wrap="square" rtlCol="0">
            <a:spAutoFit/>
          </a:bodyPr>
          <a:lstStyle/>
          <a:p>
            <a:r>
              <a:rPr lang="en-US" sz="2000" b="1" dirty="0">
                <a:solidFill>
                  <a:schemeClr val="accent3">
                    <a:lumMod val="50000"/>
                  </a:schemeClr>
                </a:solidFill>
              </a:rPr>
              <a:t>As mentioned, all renal papillae are directed toward the renal pelvis.  The nephrons within the kidney have a similar organization.  As shown in this composite, nephrons around the kidney are oriented so that the tips of the loops of </a:t>
            </a:r>
            <a:r>
              <a:rPr lang="en-US" sz="2000" b="1" dirty="0" err="1">
                <a:solidFill>
                  <a:schemeClr val="accent3">
                    <a:lumMod val="50000"/>
                  </a:schemeClr>
                </a:solidFill>
              </a:rPr>
              <a:t>Henle</a:t>
            </a:r>
            <a:r>
              <a:rPr lang="en-US" sz="2000" b="1" dirty="0">
                <a:solidFill>
                  <a:schemeClr val="accent3">
                    <a:lumMod val="50000"/>
                  </a:schemeClr>
                </a:solidFill>
              </a:rPr>
              <a:t> are closest to the minor calyx, and all collecting ducts are directed toward the minor calyx that drains that lobe.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8441419" cy="1200329"/>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Overview of the microscopic anatomy OF THE kidney</a:t>
            </a:r>
          </a:p>
        </p:txBody>
      </p:sp>
      <p:sp>
        <p:nvSpPr>
          <p:cNvPr id="10" name="TextBox 9"/>
          <p:cNvSpPr txBox="1"/>
          <p:nvPr/>
        </p:nvSpPr>
        <p:spPr>
          <a:xfrm>
            <a:off x="152400" y="1174068"/>
            <a:ext cx="8915400" cy="1754326"/>
          </a:xfrm>
          <a:prstGeom prst="rect">
            <a:avLst/>
          </a:prstGeom>
          <a:noFill/>
        </p:spPr>
        <p:txBody>
          <a:bodyPr wrap="square" rtlCol="0">
            <a:spAutoFit/>
          </a:bodyPr>
          <a:lstStyle/>
          <a:p>
            <a:r>
              <a:rPr lang="en-US" b="1" dirty="0">
                <a:solidFill>
                  <a:schemeClr val="accent3">
                    <a:lumMod val="50000"/>
                  </a:schemeClr>
                </a:solidFill>
              </a:rPr>
              <a:t>Therefore, nephrons are organized such that:</a:t>
            </a:r>
          </a:p>
          <a:p>
            <a:pPr marL="233363" indent="-233363">
              <a:buFont typeface="Arial" pitchFamily="34" charset="0"/>
              <a:buChar char="•"/>
            </a:pPr>
            <a:r>
              <a:rPr lang="en-US" b="1" dirty="0">
                <a:solidFill>
                  <a:schemeClr val="accent3">
                    <a:lumMod val="50000"/>
                  </a:schemeClr>
                </a:solidFill>
              </a:rPr>
              <a:t>the coiled parts of the nephron (corpuscle, and proximal and distal convoluted tubules) are entirely in the cortex</a:t>
            </a:r>
          </a:p>
          <a:p>
            <a:pPr marL="233363" indent="-233363">
              <a:buFont typeface="Arial" pitchFamily="34" charset="0"/>
              <a:buChar char="•"/>
            </a:pPr>
            <a:r>
              <a:rPr lang="en-US" b="1" dirty="0">
                <a:solidFill>
                  <a:schemeClr val="accent3">
                    <a:lumMod val="50000"/>
                  </a:schemeClr>
                </a:solidFill>
              </a:rPr>
              <a:t>the straight parts of the nephron (loop of </a:t>
            </a:r>
            <a:r>
              <a:rPr lang="en-US" b="1" dirty="0" err="1">
                <a:solidFill>
                  <a:schemeClr val="accent3">
                    <a:lumMod val="50000"/>
                  </a:schemeClr>
                </a:solidFill>
              </a:rPr>
              <a:t>Henle</a:t>
            </a:r>
            <a:r>
              <a:rPr lang="en-US" b="1" dirty="0">
                <a:solidFill>
                  <a:schemeClr val="accent3">
                    <a:lumMod val="50000"/>
                  </a:schemeClr>
                </a:solidFill>
              </a:rPr>
              <a:t>, collecting ducts)</a:t>
            </a:r>
          </a:p>
          <a:p>
            <a:pPr marL="576262" indent="-342900">
              <a:buSzPct val="60000"/>
              <a:buFont typeface="Wingdings" pitchFamily="2" charset="2"/>
              <a:buChar char="§"/>
            </a:pPr>
            <a:r>
              <a:rPr lang="en-US" b="1" dirty="0">
                <a:solidFill>
                  <a:schemeClr val="accent3">
                    <a:lumMod val="50000"/>
                  </a:schemeClr>
                </a:solidFill>
              </a:rPr>
              <a:t>fill up the medulla</a:t>
            </a:r>
          </a:p>
          <a:p>
            <a:pPr marL="576262" indent="-342900">
              <a:buSzPct val="60000"/>
              <a:buFont typeface="Wingdings" pitchFamily="2" charset="2"/>
              <a:buChar char="§"/>
            </a:pPr>
            <a:r>
              <a:rPr lang="en-US" b="1" dirty="0">
                <a:solidFill>
                  <a:schemeClr val="accent3">
                    <a:lumMod val="50000"/>
                  </a:schemeClr>
                </a:solidFill>
              </a:rPr>
              <a:t>extend into the cortex</a:t>
            </a:r>
          </a:p>
        </p:txBody>
      </p:sp>
      <p:pic>
        <p:nvPicPr>
          <p:cNvPr id="11" name="Picture 1" descr="Slide7.JPG"/>
          <p:cNvPicPr>
            <a:picLocks noChangeAspect="1"/>
          </p:cNvPicPr>
          <p:nvPr/>
        </p:nvPicPr>
        <p:blipFill>
          <a:blip r:embed="rId2" cstate="print"/>
          <a:srcRect/>
          <a:stretch>
            <a:fillRect/>
          </a:stretch>
        </p:blipFill>
        <p:spPr bwMode="auto">
          <a:xfrm>
            <a:off x="4724400" y="2850543"/>
            <a:ext cx="4419600" cy="4007457"/>
          </a:xfrm>
          <a:prstGeom prst="rect">
            <a:avLst/>
          </a:prstGeom>
          <a:noFill/>
          <a:ln w="9525">
            <a:noFill/>
            <a:miter lim="800000"/>
            <a:headEnd/>
            <a:tailEnd/>
          </a:ln>
        </p:spPr>
      </p:pic>
      <p:pic>
        <p:nvPicPr>
          <p:cNvPr id="12" name="Picture 1" descr="Slide6.JPG"/>
          <p:cNvPicPr>
            <a:picLocks noChangeAspect="1"/>
          </p:cNvPicPr>
          <p:nvPr/>
        </p:nvPicPr>
        <p:blipFill>
          <a:blip r:embed="rId3" cstate="print"/>
          <a:srcRect/>
          <a:stretch>
            <a:fillRect/>
          </a:stretch>
        </p:blipFill>
        <p:spPr bwMode="auto">
          <a:xfrm>
            <a:off x="1" y="2928394"/>
            <a:ext cx="3962400" cy="392960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6168"/>
            <a:ext cx="9144000"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After completing this exercise, you should be able to (blue text in this module, tan text in subsequent kidney modules):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900" b="1" dirty="0">
              <a:solidFill>
                <a:srgbClr val="00206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describe the gross anatomical features of the kidneys </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Cortex</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Medulla, including renal pyramid,</a:t>
            </a:r>
            <a:r>
              <a:rPr kumimoji="0" lang="en-US" sz="1200" b="1" i="0" u="none" strike="noStrike" cap="none" normalizeH="0" dirty="0">
                <a:ln>
                  <a:noFill/>
                </a:ln>
                <a:solidFill>
                  <a:srgbClr val="002060"/>
                </a:solidFill>
                <a:effectLst/>
                <a:latin typeface="Georgia" pitchFamily="18" charset="0"/>
                <a:ea typeface="Times"/>
                <a:cs typeface="Arial" pitchFamily="34" charset="0"/>
              </a:rPr>
              <a:t> renal papilla, renal columns</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cs typeface="Arial" pitchFamily="34" charset="0"/>
              </a:rPr>
              <a:t>Hilus, sinus, renal pelvis, and major and minor calyces</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recognize and discriminate between the pars </a:t>
            </a:r>
            <a:r>
              <a:rPr kumimoji="0" lang="en-US" sz="1200" b="1" i="0" u="none" strike="noStrike" cap="none" normalizeH="0" baseline="0" dirty="0" err="1">
                <a:ln>
                  <a:noFill/>
                </a:ln>
                <a:solidFill>
                  <a:srgbClr val="002060"/>
                </a:solidFill>
                <a:effectLst/>
                <a:latin typeface="Georgia" pitchFamily="18" charset="0"/>
                <a:ea typeface="Times"/>
                <a:cs typeface="Arial" pitchFamily="34" charset="0"/>
              </a:rPr>
              <a:t>convoluta</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 and the pars radiata.</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diagram blood circulation through the kidneys, and identify the major</a:t>
            </a:r>
            <a:r>
              <a:rPr kumimoji="0" lang="en-US" sz="1200" b="1" i="0" u="none" strike="noStrike" cap="none" normalizeH="0" dirty="0">
                <a:ln>
                  <a:noFill/>
                </a:ln>
                <a:solidFill>
                  <a:srgbClr val="002060"/>
                </a:solidFill>
                <a:effectLst/>
                <a:latin typeface="Georgia" pitchFamily="18" charset="0"/>
                <a:ea typeface="Times"/>
                <a:cs typeface="Arial" pitchFamily="34" charset="0"/>
              </a:rPr>
              <a:t> renal vessels on a histological section: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Renal</a:t>
            </a:r>
            <a:r>
              <a:rPr lang="en-US" sz="1200" b="1" dirty="0">
                <a:solidFill>
                  <a:srgbClr val="00206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Interlobar</a:t>
            </a:r>
            <a:r>
              <a:rPr kumimoji="0" lang="en-US" sz="1200" b="1" i="0" u="none" strike="noStrike" cap="none" normalizeH="0" dirty="0">
                <a:ln>
                  <a:noFill/>
                </a:ln>
                <a:solidFill>
                  <a:srgbClr val="002060"/>
                </a:solidFill>
                <a:effectLst/>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Arcuate</a:t>
            </a:r>
            <a:r>
              <a:rPr lang="en-US" sz="1200" b="1" dirty="0">
                <a:solidFill>
                  <a:srgbClr val="00206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Interlobular artery</a:t>
            </a:r>
            <a:r>
              <a:rPr kumimoji="0" lang="en-US" sz="1200" b="1" i="0" u="none" strike="noStrike" cap="none" normalizeH="0" dirty="0">
                <a:ln>
                  <a:noFill/>
                </a:ln>
                <a:solidFill>
                  <a:srgbClr val="002060"/>
                </a:solidFill>
                <a:effectLst/>
                <a:latin typeface="Georgia" pitchFamily="18" charset="0"/>
                <a:ea typeface="Times"/>
                <a:cs typeface="Arial" pitchFamily="34" charset="0"/>
              </a:rPr>
              <a:t> and vein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Afferent</a:t>
            </a:r>
            <a:r>
              <a:rPr lang="en-US" sz="1200" b="1" dirty="0">
                <a:solidFill>
                  <a:srgbClr val="002060"/>
                </a:solidFill>
                <a:latin typeface="Georgia" pitchFamily="18" charset="0"/>
                <a:ea typeface="Times"/>
                <a:cs typeface="Arial" pitchFamily="34" charset="0"/>
              </a:rPr>
              <a:t> arteriole, glomerulus, efferent arteriole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Peritubular</a:t>
            </a:r>
            <a:r>
              <a:rPr kumimoji="0" lang="en-US" sz="1200" b="1" i="0" u="none" strike="noStrike" cap="none" normalizeH="0" dirty="0">
                <a:ln>
                  <a:noFill/>
                </a:ln>
                <a:solidFill>
                  <a:srgbClr val="002060"/>
                </a:solidFill>
                <a:effectLst/>
                <a:latin typeface="Georgia" pitchFamily="18" charset="0"/>
                <a:ea typeface="Times"/>
                <a:cs typeface="Arial" pitchFamily="34" charset="0"/>
              </a:rPr>
              <a:t> capillaries and vasa recta</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distinguish, at both the light and electron microscopic level, </a:t>
            </a:r>
            <a:r>
              <a:rPr lang="en-US" sz="1200" b="1" dirty="0">
                <a:solidFill>
                  <a:srgbClr val="C49500"/>
                </a:solidFill>
                <a:latin typeface="Georgia" pitchFamily="18" charset="0"/>
                <a:ea typeface="Times"/>
                <a:cs typeface="Arial" pitchFamily="34" charset="0"/>
              </a:rPr>
              <a:t>each of the following renal tubular structures: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proximal convoluted tubule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descending limb of the loop of Henle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thin</a:t>
            </a:r>
            <a:r>
              <a:rPr lang="en-US" sz="1200" b="1" dirty="0">
                <a:solidFill>
                  <a:srgbClr val="C49500"/>
                </a:solidFill>
                <a:latin typeface="Georgia" pitchFamily="18" charset="0"/>
                <a:ea typeface="Times"/>
                <a:cs typeface="Arial" pitchFamily="34" charset="0"/>
              </a:rPr>
              <a:t> limb of the loop of Henle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ascending limb of the loop of Henle</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distal convoluted tubules</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collecting (connecting) ducts, papillary ducts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Identify glomeruli at the light microscopic level, as well as identify each of the following</a:t>
            </a:r>
            <a:r>
              <a:rPr kumimoji="0" lang="en-US" sz="1200" b="1" i="0" u="none" strike="noStrike" cap="none" normalizeH="0" dirty="0">
                <a:ln>
                  <a:noFill/>
                </a:ln>
                <a:solidFill>
                  <a:srgbClr val="C49500"/>
                </a:solidFill>
                <a:effectLst/>
                <a:latin typeface="Georgia" pitchFamily="18" charset="0"/>
                <a:ea typeface="Times"/>
                <a:cs typeface="Arial" pitchFamily="34" charset="0"/>
              </a:rPr>
              <a:t> in an electron micrograph:</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endothelial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podocytes, including their </a:t>
            </a:r>
            <a:r>
              <a:rPr lang="en-US" sz="1200" b="1" dirty="0">
                <a:solidFill>
                  <a:srgbClr val="C49500"/>
                </a:solidFill>
                <a:latin typeface="Georgia" pitchFamily="18" charset="0"/>
                <a:ea typeface="Times"/>
                <a:cs typeface="Arial" pitchFamily="34" charset="0"/>
              </a:rPr>
              <a:t>primary and secondary </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pedicels (foot processes)</a:t>
            </a:r>
            <a:r>
              <a:rPr kumimoji="0" lang="en-US" sz="1200" b="1" i="0" u="none" strike="noStrike" cap="none" normalizeH="0" dirty="0">
                <a:ln>
                  <a:noFill/>
                </a:ln>
                <a:solidFill>
                  <a:srgbClr val="C49500"/>
                </a:solidFill>
                <a:effectLst/>
                <a:latin typeface="Georgia" pitchFamily="18" charset="0"/>
                <a:ea typeface="Times"/>
                <a:cs typeface="Arial" pitchFamily="34" charset="0"/>
              </a:rPr>
              <a:t> </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filtration slits</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parietal epithelium</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lamina densa</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mesangial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blood</a:t>
            </a:r>
            <a:r>
              <a:rPr kumimoji="0" lang="en-US" sz="1200" b="1" i="0" u="none" strike="noStrike" cap="none" normalizeH="0" dirty="0">
                <a:ln>
                  <a:noFill/>
                </a:ln>
                <a:solidFill>
                  <a:srgbClr val="C49500"/>
                </a:solidFill>
                <a:effectLst/>
                <a:latin typeface="Georgia" pitchFamily="18" charset="0"/>
                <a:ea typeface="Times"/>
                <a:cs typeface="Arial" pitchFamily="34" charset="0"/>
              </a:rPr>
              <a:t> space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urinary</a:t>
            </a:r>
            <a:r>
              <a:rPr lang="en-US" sz="1200" b="1" dirty="0">
                <a:solidFill>
                  <a:srgbClr val="C49500"/>
                </a:solidFill>
                <a:latin typeface="Georgia" pitchFamily="18" charset="0"/>
                <a:ea typeface="Times"/>
                <a:cs typeface="Arial" pitchFamily="34" charset="0"/>
              </a:rPr>
              <a:t> space</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Identify a juxtaglomerular apparatus,</a:t>
            </a:r>
            <a:r>
              <a:rPr kumimoji="0" lang="en-US" sz="1200" b="1" i="0" u="none" strike="noStrike" cap="none" normalizeH="0" dirty="0">
                <a:ln>
                  <a:noFill/>
                </a:ln>
                <a:solidFill>
                  <a:srgbClr val="C49500"/>
                </a:solidFill>
                <a:effectLst/>
                <a:latin typeface="Georgia" pitchFamily="18" charset="0"/>
                <a:ea typeface="Times"/>
                <a:cs typeface="Arial" pitchFamily="34" charset="0"/>
              </a:rPr>
              <a:t> including the macula densa and </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juxtaglomerular cells</a:t>
            </a:r>
            <a:endParaRPr kumimoji="0" lang="en-US" sz="1200" b="1" i="0" u="none" strike="noStrike" cap="none" normalizeH="0" baseline="0" dirty="0">
              <a:ln>
                <a:noFill/>
              </a:ln>
              <a:solidFill>
                <a:srgbClr val="C49500"/>
              </a:solidFill>
              <a:effectLst/>
              <a:latin typeface="Georgia"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2057400"/>
            <a:ext cx="5943600" cy="4800600"/>
            <a:chOff x="1828800" y="1435100"/>
            <a:chExt cx="7315200" cy="5422900"/>
          </a:xfrm>
        </p:grpSpPr>
        <p:pic>
          <p:nvPicPr>
            <p:cNvPr id="3" name="Picture 2" descr="grosskidneyUC.jpg"/>
            <p:cNvPicPr>
              <a:picLocks noChangeAspect="1"/>
            </p:cNvPicPr>
            <p:nvPr/>
          </p:nvPicPr>
          <p:blipFill>
            <a:blip r:embed="rId2" cstate="print"/>
            <a:stretch>
              <a:fillRect/>
            </a:stretch>
          </p:blipFill>
          <p:spPr>
            <a:xfrm>
              <a:off x="1828800" y="1435100"/>
              <a:ext cx="7315200" cy="5422900"/>
            </a:xfrm>
            <a:prstGeom prst="rect">
              <a:avLst/>
            </a:prstGeom>
          </p:spPr>
        </p:pic>
        <p:sp>
          <p:nvSpPr>
            <p:cNvPr id="5" name="Freeform 4"/>
            <p:cNvSpPr/>
            <p:nvPr/>
          </p:nvSpPr>
          <p:spPr>
            <a:xfrm>
              <a:off x="1905000" y="1447800"/>
              <a:ext cx="3429000" cy="4100512"/>
            </a:xfrm>
            <a:custGeom>
              <a:avLst/>
              <a:gdLst>
                <a:gd name="connsiteX0" fmla="*/ 3057525 w 3429000"/>
                <a:gd name="connsiteY0" fmla="*/ 3557587 h 4100512"/>
                <a:gd name="connsiteX1" fmla="*/ 3014663 w 3429000"/>
                <a:gd name="connsiteY1" fmla="*/ 3429000 h 4100512"/>
                <a:gd name="connsiteX2" fmla="*/ 3000375 w 3429000"/>
                <a:gd name="connsiteY2" fmla="*/ 3386137 h 4100512"/>
                <a:gd name="connsiteX3" fmla="*/ 3028950 w 3429000"/>
                <a:gd name="connsiteY3" fmla="*/ 3186112 h 4100512"/>
                <a:gd name="connsiteX4" fmla="*/ 3043238 w 3429000"/>
                <a:gd name="connsiteY4" fmla="*/ 3143250 h 4100512"/>
                <a:gd name="connsiteX5" fmla="*/ 3086100 w 3429000"/>
                <a:gd name="connsiteY5" fmla="*/ 3086100 h 4100512"/>
                <a:gd name="connsiteX6" fmla="*/ 3100388 w 3429000"/>
                <a:gd name="connsiteY6" fmla="*/ 3043237 h 4100512"/>
                <a:gd name="connsiteX7" fmla="*/ 3186113 w 3429000"/>
                <a:gd name="connsiteY7" fmla="*/ 2986087 h 4100512"/>
                <a:gd name="connsiteX8" fmla="*/ 3200400 w 3429000"/>
                <a:gd name="connsiteY8" fmla="*/ 2943225 h 4100512"/>
                <a:gd name="connsiteX9" fmla="*/ 3257550 w 3429000"/>
                <a:gd name="connsiteY9" fmla="*/ 2857500 h 4100512"/>
                <a:gd name="connsiteX10" fmla="*/ 3271838 w 3429000"/>
                <a:gd name="connsiteY10" fmla="*/ 2814637 h 4100512"/>
                <a:gd name="connsiteX11" fmla="*/ 3300413 w 3429000"/>
                <a:gd name="connsiteY11" fmla="*/ 2714625 h 4100512"/>
                <a:gd name="connsiteX12" fmla="*/ 3328988 w 3429000"/>
                <a:gd name="connsiteY12" fmla="*/ 2671762 h 4100512"/>
                <a:gd name="connsiteX13" fmla="*/ 3343275 w 3429000"/>
                <a:gd name="connsiteY13" fmla="*/ 2614612 h 4100512"/>
                <a:gd name="connsiteX14" fmla="*/ 3357563 w 3429000"/>
                <a:gd name="connsiteY14" fmla="*/ 2471737 h 4100512"/>
                <a:gd name="connsiteX15" fmla="*/ 3386138 w 3429000"/>
                <a:gd name="connsiteY15" fmla="*/ 2386012 h 4100512"/>
                <a:gd name="connsiteX16" fmla="*/ 3414713 w 3429000"/>
                <a:gd name="connsiteY16" fmla="*/ 2228850 h 4100512"/>
                <a:gd name="connsiteX17" fmla="*/ 3429000 w 3429000"/>
                <a:gd name="connsiteY17" fmla="*/ 2171700 h 4100512"/>
                <a:gd name="connsiteX18" fmla="*/ 3414713 w 3429000"/>
                <a:gd name="connsiteY18" fmla="*/ 1785937 h 4100512"/>
                <a:gd name="connsiteX19" fmla="*/ 3371850 w 3429000"/>
                <a:gd name="connsiteY19" fmla="*/ 1685925 h 4100512"/>
                <a:gd name="connsiteX20" fmla="*/ 3357563 w 3429000"/>
                <a:gd name="connsiteY20" fmla="*/ 1643062 h 4100512"/>
                <a:gd name="connsiteX21" fmla="*/ 3314700 w 3429000"/>
                <a:gd name="connsiteY21" fmla="*/ 1557337 h 4100512"/>
                <a:gd name="connsiteX22" fmla="*/ 3300413 w 3429000"/>
                <a:gd name="connsiteY22" fmla="*/ 1428750 h 4100512"/>
                <a:gd name="connsiteX23" fmla="*/ 3271838 w 3429000"/>
                <a:gd name="connsiteY23" fmla="*/ 1343025 h 4100512"/>
                <a:gd name="connsiteX24" fmla="*/ 3257550 w 3429000"/>
                <a:gd name="connsiteY24" fmla="*/ 1285875 h 4100512"/>
                <a:gd name="connsiteX25" fmla="*/ 3243263 w 3429000"/>
                <a:gd name="connsiteY25" fmla="*/ 1214437 h 4100512"/>
                <a:gd name="connsiteX26" fmla="*/ 3214688 w 3429000"/>
                <a:gd name="connsiteY26" fmla="*/ 1157287 h 4100512"/>
                <a:gd name="connsiteX27" fmla="*/ 3171825 w 3429000"/>
                <a:gd name="connsiteY27" fmla="*/ 1042987 h 4100512"/>
                <a:gd name="connsiteX28" fmla="*/ 3143250 w 3429000"/>
                <a:gd name="connsiteY28" fmla="*/ 914400 h 4100512"/>
                <a:gd name="connsiteX29" fmla="*/ 3114675 w 3429000"/>
                <a:gd name="connsiteY29" fmla="*/ 757237 h 4100512"/>
                <a:gd name="connsiteX30" fmla="*/ 3086100 w 3429000"/>
                <a:gd name="connsiteY30" fmla="*/ 600075 h 4100512"/>
                <a:gd name="connsiteX31" fmla="*/ 3071813 w 3429000"/>
                <a:gd name="connsiteY31" fmla="*/ 557212 h 4100512"/>
                <a:gd name="connsiteX32" fmla="*/ 3057525 w 3429000"/>
                <a:gd name="connsiteY32" fmla="*/ 500062 h 4100512"/>
                <a:gd name="connsiteX33" fmla="*/ 3043238 w 3429000"/>
                <a:gd name="connsiteY33" fmla="*/ 385762 h 4100512"/>
                <a:gd name="connsiteX34" fmla="*/ 3028950 w 3429000"/>
                <a:gd name="connsiteY34" fmla="*/ 342900 h 4100512"/>
                <a:gd name="connsiteX35" fmla="*/ 3014663 w 3429000"/>
                <a:gd name="connsiteY35" fmla="*/ 285750 h 4100512"/>
                <a:gd name="connsiteX36" fmla="*/ 3000375 w 3429000"/>
                <a:gd name="connsiteY36" fmla="*/ 242887 h 4100512"/>
                <a:gd name="connsiteX37" fmla="*/ 2900363 w 3429000"/>
                <a:gd name="connsiteY37" fmla="*/ 171450 h 4100512"/>
                <a:gd name="connsiteX38" fmla="*/ 2814638 w 3429000"/>
                <a:gd name="connsiteY38" fmla="*/ 85725 h 4100512"/>
                <a:gd name="connsiteX39" fmla="*/ 2743200 w 3429000"/>
                <a:gd name="connsiteY39" fmla="*/ 0 h 4100512"/>
                <a:gd name="connsiteX40" fmla="*/ 2571750 w 3429000"/>
                <a:gd name="connsiteY40" fmla="*/ 14287 h 4100512"/>
                <a:gd name="connsiteX41" fmla="*/ 2328863 w 3429000"/>
                <a:gd name="connsiteY41" fmla="*/ 28575 h 4100512"/>
                <a:gd name="connsiteX42" fmla="*/ 2228850 w 3429000"/>
                <a:gd name="connsiteY42" fmla="*/ 42862 h 4100512"/>
                <a:gd name="connsiteX43" fmla="*/ 2071688 w 3429000"/>
                <a:gd name="connsiteY43" fmla="*/ 57150 h 4100512"/>
                <a:gd name="connsiteX44" fmla="*/ 2028825 w 3429000"/>
                <a:gd name="connsiteY44" fmla="*/ 71437 h 4100512"/>
                <a:gd name="connsiteX45" fmla="*/ 1714500 w 3429000"/>
                <a:gd name="connsiteY45" fmla="*/ 100012 h 4100512"/>
                <a:gd name="connsiteX46" fmla="*/ 1285875 w 3429000"/>
                <a:gd name="connsiteY46" fmla="*/ 114300 h 4100512"/>
                <a:gd name="connsiteX47" fmla="*/ 1200150 w 3429000"/>
                <a:gd name="connsiteY47" fmla="*/ 128587 h 4100512"/>
                <a:gd name="connsiteX48" fmla="*/ 1057275 w 3429000"/>
                <a:gd name="connsiteY48" fmla="*/ 142875 h 4100512"/>
                <a:gd name="connsiteX49" fmla="*/ 914400 w 3429000"/>
                <a:gd name="connsiteY49" fmla="*/ 257175 h 4100512"/>
                <a:gd name="connsiteX50" fmla="*/ 871538 w 3429000"/>
                <a:gd name="connsiteY50" fmla="*/ 271462 h 4100512"/>
                <a:gd name="connsiteX51" fmla="*/ 757238 w 3429000"/>
                <a:gd name="connsiteY51" fmla="*/ 400050 h 4100512"/>
                <a:gd name="connsiteX52" fmla="*/ 728663 w 3429000"/>
                <a:gd name="connsiteY52" fmla="*/ 457200 h 4100512"/>
                <a:gd name="connsiteX53" fmla="*/ 700088 w 3429000"/>
                <a:gd name="connsiteY53" fmla="*/ 542925 h 4100512"/>
                <a:gd name="connsiteX54" fmla="*/ 685800 w 3429000"/>
                <a:gd name="connsiteY54" fmla="*/ 585787 h 4100512"/>
                <a:gd name="connsiteX55" fmla="*/ 671513 w 3429000"/>
                <a:gd name="connsiteY55" fmla="*/ 628650 h 4100512"/>
                <a:gd name="connsiteX56" fmla="*/ 642938 w 3429000"/>
                <a:gd name="connsiteY56" fmla="*/ 700087 h 4100512"/>
                <a:gd name="connsiteX57" fmla="*/ 542925 w 3429000"/>
                <a:gd name="connsiteY57" fmla="*/ 857250 h 4100512"/>
                <a:gd name="connsiteX58" fmla="*/ 514350 w 3429000"/>
                <a:gd name="connsiteY58" fmla="*/ 900112 h 4100512"/>
                <a:gd name="connsiteX59" fmla="*/ 485775 w 3429000"/>
                <a:gd name="connsiteY59" fmla="*/ 942975 h 4100512"/>
                <a:gd name="connsiteX60" fmla="*/ 342900 w 3429000"/>
                <a:gd name="connsiteY60" fmla="*/ 1128712 h 4100512"/>
                <a:gd name="connsiteX61" fmla="*/ 300038 w 3429000"/>
                <a:gd name="connsiteY61" fmla="*/ 1185862 h 4100512"/>
                <a:gd name="connsiteX62" fmla="*/ 271463 w 3429000"/>
                <a:gd name="connsiteY62" fmla="*/ 1243012 h 4100512"/>
                <a:gd name="connsiteX63" fmla="*/ 228600 w 3429000"/>
                <a:gd name="connsiteY63" fmla="*/ 1285875 h 4100512"/>
                <a:gd name="connsiteX64" fmla="*/ 157163 w 3429000"/>
                <a:gd name="connsiteY64" fmla="*/ 1385887 h 4100512"/>
                <a:gd name="connsiteX65" fmla="*/ 142875 w 3429000"/>
                <a:gd name="connsiteY65" fmla="*/ 1443037 h 4100512"/>
                <a:gd name="connsiteX66" fmla="*/ 100013 w 3429000"/>
                <a:gd name="connsiteY66" fmla="*/ 1471612 h 4100512"/>
                <a:gd name="connsiteX67" fmla="*/ 42863 w 3429000"/>
                <a:gd name="connsiteY67" fmla="*/ 1557337 h 4100512"/>
                <a:gd name="connsiteX68" fmla="*/ 0 w 3429000"/>
                <a:gd name="connsiteY68" fmla="*/ 1714500 h 4100512"/>
                <a:gd name="connsiteX69" fmla="*/ 42863 w 3429000"/>
                <a:gd name="connsiteY69" fmla="*/ 1971675 h 4100512"/>
                <a:gd name="connsiteX70" fmla="*/ 71438 w 3429000"/>
                <a:gd name="connsiteY70" fmla="*/ 2028825 h 4100512"/>
                <a:gd name="connsiteX71" fmla="*/ 128588 w 3429000"/>
                <a:gd name="connsiteY71" fmla="*/ 2114550 h 4100512"/>
                <a:gd name="connsiteX72" fmla="*/ 185738 w 3429000"/>
                <a:gd name="connsiteY72" fmla="*/ 2200275 h 4100512"/>
                <a:gd name="connsiteX73" fmla="*/ 200025 w 3429000"/>
                <a:gd name="connsiteY73" fmla="*/ 2243137 h 4100512"/>
                <a:gd name="connsiteX74" fmla="*/ 228600 w 3429000"/>
                <a:gd name="connsiteY74" fmla="*/ 2286000 h 4100512"/>
                <a:gd name="connsiteX75" fmla="*/ 242888 w 3429000"/>
                <a:gd name="connsiteY75" fmla="*/ 2343150 h 4100512"/>
                <a:gd name="connsiteX76" fmla="*/ 300038 w 3429000"/>
                <a:gd name="connsiteY76" fmla="*/ 2443162 h 4100512"/>
                <a:gd name="connsiteX77" fmla="*/ 314325 w 3429000"/>
                <a:gd name="connsiteY77" fmla="*/ 2500312 h 4100512"/>
                <a:gd name="connsiteX78" fmla="*/ 385763 w 3429000"/>
                <a:gd name="connsiteY78" fmla="*/ 2628900 h 4100512"/>
                <a:gd name="connsiteX79" fmla="*/ 428625 w 3429000"/>
                <a:gd name="connsiteY79" fmla="*/ 2686050 h 4100512"/>
                <a:gd name="connsiteX80" fmla="*/ 471488 w 3429000"/>
                <a:gd name="connsiteY80" fmla="*/ 2714625 h 4100512"/>
                <a:gd name="connsiteX81" fmla="*/ 485775 w 3429000"/>
                <a:gd name="connsiteY81" fmla="*/ 2814637 h 4100512"/>
                <a:gd name="connsiteX82" fmla="*/ 514350 w 3429000"/>
                <a:gd name="connsiteY82" fmla="*/ 2871787 h 4100512"/>
                <a:gd name="connsiteX83" fmla="*/ 542925 w 3429000"/>
                <a:gd name="connsiteY83" fmla="*/ 2971800 h 4100512"/>
                <a:gd name="connsiteX84" fmla="*/ 571500 w 3429000"/>
                <a:gd name="connsiteY84" fmla="*/ 3028950 h 4100512"/>
                <a:gd name="connsiteX85" fmla="*/ 600075 w 3429000"/>
                <a:gd name="connsiteY85" fmla="*/ 3128962 h 4100512"/>
                <a:gd name="connsiteX86" fmla="*/ 614363 w 3429000"/>
                <a:gd name="connsiteY86" fmla="*/ 3171825 h 4100512"/>
                <a:gd name="connsiteX87" fmla="*/ 671513 w 3429000"/>
                <a:gd name="connsiteY87" fmla="*/ 3257550 h 4100512"/>
                <a:gd name="connsiteX88" fmla="*/ 700088 w 3429000"/>
                <a:gd name="connsiteY88" fmla="*/ 3314700 h 4100512"/>
                <a:gd name="connsiteX89" fmla="*/ 714375 w 3429000"/>
                <a:gd name="connsiteY89" fmla="*/ 3357562 h 4100512"/>
                <a:gd name="connsiteX90" fmla="*/ 742950 w 3429000"/>
                <a:gd name="connsiteY90" fmla="*/ 3400425 h 4100512"/>
                <a:gd name="connsiteX91" fmla="*/ 771525 w 3429000"/>
                <a:gd name="connsiteY91" fmla="*/ 3457575 h 4100512"/>
                <a:gd name="connsiteX92" fmla="*/ 814388 w 3429000"/>
                <a:gd name="connsiteY92" fmla="*/ 3500437 h 4100512"/>
                <a:gd name="connsiteX93" fmla="*/ 842963 w 3429000"/>
                <a:gd name="connsiteY93" fmla="*/ 3543300 h 4100512"/>
                <a:gd name="connsiteX94" fmla="*/ 928688 w 3429000"/>
                <a:gd name="connsiteY94" fmla="*/ 3629025 h 4100512"/>
                <a:gd name="connsiteX95" fmla="*/ 1014413 w 3429000"/>
                <a:gd name="connsiteY95" fmla="*/ 3686175 h 4100512"/>
                <a:gd name="connsiteX96" fmla="*/ 1057275 w 3429000"/>
                <a:gd name="connsiteY96" fmla="*/ 3714750 h 4100512"/>
                <a:gd name="connsiteX97" fmla="*/ 1100138 w 3429000"/>
                <a:gd name="connsiteY97" fmla="*/ 3757612 h 4100512"/>
                <a:gd name="connsiteX98" fmla="*/ 1185863 w 3429000"/>
                <a:gd name="connsiteY98" fmla="*/ 3814762 h 4100512"/>
                <a:gd name="connsiteX99" fmla="*/ 1243013 w 3429000"/>
                <a:gd name="connsiteY99" fmla="*/ 3900487 h 4100512"/>
                <a:gd name="connsiteX100" fmla="*/ 1285875 w 3429000"/>
                <a:gd name="connsiteY100" fmla="*/ 3943350 h 4100512"/>
                <a:gd name="connsiteX101" fmla="*/ 1314450 w 3429000"/>
                <a:gd name="connsiteY101" fmla="*/ 4000500 h 4100512"/>
                <a:gd name="connsiteX102" fmla="*/ 1343025 w 3429000"/>
                <a:gd name="connsiteY102" fmla="*/ 4100512 h 4100512"/>
                <a:gd name="connsiteX103" fmla="*/ 1428750 w 3429000"/>
                <a:gd name="connsiteY103" fmla="*/ 4086225 h 4100512"/>
                <a:gd name="connsiteX104" fmla="*/ 1485900 w 3429000"/>
                <a:gd name="connsiteY104" fmla="*/ 4071937 h 4100512"/>
                <a:gd name="connsiteX105" fmla="*/ 1657350 w 3429000"/>
                <a:gd name="connsiteY105" fmla="*/ 4057650 h 4100512"/>
                <a:gd name="connsiteX106" fmla="*/ 1728788 w 3429000"/>
                <a:gd name="connsiteY106" fmla="*/ 3957637 h 4100512"/>
                <a:gd name="connsiteX107" fmla="*/ 1743075 w 3429000"/>
                <a:gd name="connsiteY107" fmla="*/ 3914775 h 4100512"/>
                <a:gd name="connsiteX108" fmla="*/ 1828800 w 3429000"/>
                <a:gd name="connsiteY108" fmla="*/ 3814762 h 4100512"/>
                <a:gd name="connsiteX109" fmla="*/ 1914525 w 3429000"/>
                <a:gd name="connsiteY109" fmla="*/ 3757612 h 4100512"/>
                <a:gd name="connsiteX110" fmla="*/ 2085975 w 3429000"/>
                <a:gd name="connsiteY110" fmla="*/ 3700462 h 4100512"/>
                <a:gd name="connsiteX111" fmla="*/ 2128838 w 3429000"/>
                <a:gd name="connsiteY111" fmla="*/ 3686175 h 4100512"/>
                <a:gd name="connsiteX112" fmla="*/ 2171700 w 3429000"/>
                <a:gd name="connsiteY112" fmla="*/ 3671887 h 4100512"/>
                <a:gd name="connsiteX113" fmla="*/ 2357438 w 3429000"/>
                <a:gd name="connsiteY113" fmla="*/ 3700462 h 4100512"/>
                <a:gd name="connsiteX114" fmla="*/ 2428875 w 3429000"/>
                <a:gd name="connsiteY114" fmla="*/ 3786187 h 4100512"/>
                <a:gd name="connsiteX115" fmla="*/ 2443163 w 3429000"/>
                <a:gd name="connsiteY115" fmla="*/ 3829050 h 4100512"/>
                <a:gd name="connsiteX116" fmla="*/ 2543175 w 3429000"/>
                <a:gd name="connsiteY116" fmla="*/ 3871912 h 4100512"/>
                <a:gd name="connsiteX117" fmla="*/ 2700338 w 3429000"/>
                <a:gd name="connsiteY117" fmla="*/ 3914775 h 4100512"/>
                <a:gd name="connsiteX118" fmla="*/ 2786063 w 3429000"/>
                <a:gd name="connsiteY118" fmla="*/ 3971925 h 4100512"/>
                <a:gd name="connsiteX119" fmla="*/ 2871788 w 3429000"/>
                <a:gd name="connsiteY119" fmla="*/ 4000500 h 4100512"/>
                <a:gd name="connsiteX120" fmla="*/ 2957513 w 3429000"/>
                <a:gd name="connsiteY120" fmla="*/ 3971925 h 4100512"/>
                <a:gd name="connsiteX121" fmla="*/ 3000375 w 3429000"/>
                <a:gd name="connsiteY121" fmla="*/ 3886200 h 4100512"/>
                <a:gd name="connsiteX122" fmla="*/ 3014663 w 3429000"/>
                <a:gd name="connsiteY122" fmla="*/ 3771900 h 4100512"/>
                <a:gd name="connsiteX123" fmla="*/ 3028950 w 3429000"/>
                <a:gd name="connsiteY123" fmla="*/ 3700462 h 4100512"/>
                <a:gd name="connsiteX124" fmla="*/ 3043238 w 3429000"/>
                <a:gd name="connsiteY124" fmla="*/ 3586162 h 4100512"/>
                <a:gd name="connsiteX125" fmla="*/ 3057525 w 3429000"/>
                <a:gd name="connsiteY125" fmla="*/ 3557587 h 410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429000" h="4100512">
                  <a:moveTo>
                    <a:pt x="3057525" y="3557587"/>
                  </a:moveTo>
                  <a:lnTo>
                    <a:pt x="3014663" y="3429000"/>
                  </a:lnTo>
                  <a:lnTo>
                    <a:pt x="3000375" y="3386137"/>
                  </a:lnTo>
                  <a:cubicBezTo>
                    <a:pt x="3009900" y="3319462"/>
                    <a:pt x="3017245" y="3252439"/>
                    <a:pt x="3028950" y="3186112"/>
                  </a:cubicBezTo>
                  <a:cubicBezTo>
                    <a:pt x="3031567" y="3171281"/>
                    <a:pt x="3035766" y="3156326"/>
                    <a:pt x="3043238" y="3143250"/>
                  </a:cubicBezTo>
                  <a:cubicBezTo>
                    <a:pt x="3055052" y="3122575"/>
                    <a:pt x="3071813" y="3105150"/>
                    <a:pt x="3086100" y="3086100"/>
                  </a:cubicBezTo>
                  <a:cubicBezTo>
                    <a:pt x="3090863" y="3071812"/>
                    <a:pt x="3089739" y="3053886"/>
                    <a:pt x="3100388" y="3043237"/>
                  </a:cubicBezTo>
                  <a:cubicBezTo>
                    <a:pt x="3124672" y="3018953"/>
                    <a:pt x="3186113" y="2986087"/>
                    <a:pt x="3186113" y="2986087"/>
                  </a:cubicBezTo>
                  <a:cubicBezTo>
                    <a:pt x="3190875" y="2971800"/>
                    <a:pt x="3193086" y="2956390"/>
                    <a:pt x="3200400" y="2943225"/>
                  </a:cubicBezTo>
                  <a:cubicBezTo>
                    <a:pt x="3217078" y="2913204"/>
                    <a:pt x="3246690" y="2890080"/>
                    <a:pt x="3257550" y="2857500"/>
                  </a:cubicBezTo>
                  <a:cubicBezTo>
                    <a:pt x="3262313" y="2843212"/>
                    <a:pt x="3267701" y="2829118"/>
                    <a:pt x="3271838" y="2814637"/>
                  </a:cubicBezTo>
                  <a:cubicBezTo>
                    <a:pt x="3277944" y="2793266"/>
                    <a:pt x="3288991" y="2737468"/>
                    <a:pt x="3300413" y="2714625"/>
                  </a:cubicBezTo>
                  <a:cubicBezTo>
                    <a:pt x="3308092" y="2699266"/>
                    <a:pt x="3319463" y="2686050"/>
                    <a:pt x="3328988" y="2671762"/>
                  </a:cubicBezTo>
                  <a:cubicBezTo>
                    <a:pt x="3333750" y="2652712"/>
                    <a:pt x="3340498" y="2634051"/>
                    <a:pt x="3343275" y="2614612"/>
                  </a:cubicBezTo>
                  <a:cubicBezTo>
                    <a:pt x="3350044" y="2567230"/>
                    <a:pt x="3348742" y="2518780"/>
                    <a:pt x="3357563" y="2471737"/>
                  </a:cubicBezTo>
                  <a:cubicBezTo>
                    <a:pt x="3363114" y="2442132"/>
                    <a:pt x="3376613" y="2414587"/>
                    <a:pt x="3386138" y="2386012"/>
                  </a:cubicBezTo>
                  <a:cubicBezTo>
                    <a:pt x="3396481" y="2323954"/>
                    <a:pt x="3401396" y="2288774"/>
                    <a:pt x="3414713" y="2228850"/>
                  </a:cubicBezTo>
                  <a:cubicBezTo>
                    <a:pt x="3418973" y="2209681"/>
                    <a:pt x="3424238" y="2190750"/>
                    <a:pt x="3429000" y="2171700"/>
                  </a:cubicBezTo>
                  <a:cubicBezTo>
                    <a:pt x="3424238" y="2043112"/>
                    <a:pt x="3423272" y="1914328"/>
                    <a:pt x="3414713" y="1785937"/>
                  </a:cubicBezTo>
                  <a:cubicBezTo>
                    <a:pt x="3412950" y="1759487"/>
                    <a:pt x="3379922" y="1704760"/>
                    <a:pt x="3371850" y="1685925"/>
                  </a:cubicBezTo>
                  <a:cubicBezTo>
                    <a:pt x="3365917" y="1672082"/>
                    <a:pt x="3364298" y="1656533"/>
                    <a:pt x="3357563" y="1643062"/>
                  </a:cubicBezTo>
                  <a:cubicBezTo>
                    <a:pt x="3302166" y="1532267"/>
                    <a:pt x="3350616" y="1665082"/>
                    <a:pt x="3314700" y="1557337"/>
                  </a:cubicBezTo>
                  <a:cubicBezTo>
                    <a:pt x="3309938" y="1514475"/>
                    <a:pt x="3308871" y="1471039"/>
                    <a:pt x="3300413" y="1428750"/>
                  </a:cubicBezTo>
                  <a:cubicBezTo>
                    <a:pt x="3294506" y="1399214"/>
                    <a:pt x="3279144" y="1372246"/>
                    <a:pt x="3271838" y="1343025"/>
                  </a:cubicBezTo>
                  <a:cubicBezTo>
                    <a:pt x="3267075" y="1323975"/>
                    <a:pt x="3261810" y="1305044"/>
                    <a:pt x="3257550" y="1285875"/>
                  </a:cubicBezTo>
                  <a:cubicBezTo>
                    <a:pt x="3252282" y="1262169"/>
                    <a:pt x="3250942" y="1237475"/>
                    <a:pt x="3243263" y="1214437"/>
                  </a:cubicBezTo>
                  <a:cubicBezTo>
                    <a:pt x="3236528" y="1194231"/>
                    <a:pt x="3222166" y="1177229"/>
                    <a:pt x="3214688" y="1157287"/>
                  </a:cubicBezTo>
                  <a:cubicBezTo>
                    <a:pt x="3156328" y="1001662"/>
                    <a:pt x="3251381" y="1202100"/>
                    <a:pt x="3171825" y="1042987"/>
                  </a:cubicBezTo>
                  <a:cubicBezTo>
                    <a:pt x="3160451" y="997488"/>
                    <a:pt x="3150504" y="961548"/>
                    <a:pt x="3143250" y="914400"/>
                  </a:cubicBezTo>
                  <a:cubicBezTo>
                    <a:pt x="3120170" y="764382"/>
                    <a:pt x="3143821" y="844674"/>
                    <a:pt x="3114675" y="757237"/>
                  </a:cubicBezTo>
                  <a:cubicBezTo>
                    <a:pt x="3108303" y="719005"/>
                    <a:pt x="3096088" y="640027"/>
                    <a:pt x="3086100" y="600075"/>
                  </a:cubicBezTo>
                  <a:cubicBezTo>
                    <a:pt x="3082447" y="585464"/>
                    <a:pt x="3075950" y="571693"/>
                    <a:pt x="3071813" y="557212"/>
                  </a:cubicBezTo>
                  <a:cubicBezTo>
                    <a:pt x="3066419" y="538331"/>
                    <a:pt x="3062288" y="519112"/>
                    <a:pt x="3057525" y="500062"/>
                  </a:cubicBezTo>
                  <a:cubicBezTo>
                    <a:pt x="3052763" y="461962"/>
                    <a:pt x="3050107" y="423539"/>
                    <a:pt x="3043238" y="385762"/>
                  </a:cubicBezTo>
                  <a:cubicBezTo>
                    <a:pt x="3040544" y="370945"/>
                    <a:pt x="3033087" y="357381"/>
                    <a:pt x="3028950" y="342900"/>
                  </a:cubicBezTo>
                  <a:cubicBezTo>
                    <a:pt x="3023555" y="324019"/>
                    <a:pt x="3020057" y="304631"/>
                    <a:pt x="3014663" y="285750"/>
                  </a:cubicBezTo>
                  <a:cubicBezTo>
                    <a:pt x="3010526" y="271269"/>
                    <a:pt x="3010017" y="254457"/>
                    <a:pt x="3000375" y="242887"/>
                  </a:cubicBezTo>
                  <a:cubicBezTo>
                    <a:pt x="2969942" y="206367"/>
                    <a:pt x="2933866" y="201231"/>
                    <a:pt x="2900363" y="171450"/>
                  </a:cubicBezTo>
                  <a:cubicBezTo>
                    <a:pt x="2870159" y="144602"/>
                    <a:pt x="2843213" y="114300"/>
                    <a:pt x="2814638" y="85725"/>
                  </a:cubicBezTo>
                  <a:cubicBezTo>
                    <a:pt x="2759633" y="30720"/>
                    <a:pt x="2782983" y="59674"/>
                    <a:pt x="2743200" y="0"/>
                  </a:cubicBezTo>
                  <a:lnTo>
                    <a:pt x="2571750" y="14287"/>
                  </a:lnTo>
                  <a:cubicBezTo>
                    <a:pt x="2490840" y="19867"/>
                    <a:pt x="2409685" y="21840"/>
                    <a:pt x="2328863" y="28575"/>
                  </a:cubicBezTo>
                  <a:cubicBezTo>
                    <a:pt x="2295303" y="31372"/>
                    <a:pt x="2262320" y="39143"/>
                    <a:pt x="2228850" y="42862"/>
                  </a:cubicBezTo>
                  <a:cubicBezTo>
                    <a:pt x="2176568" y="48671"/>
                    <a:pt x="2124075" y="52387"/>
                    <a:pt x="2071688" y="57150"/>
                  </a:cubicBezTo>
                  <a:cubicBezTo>
                    <a:pt x="2057400" y="61912"/>
                    <a:pt x="2043527" y="68170"/>
                    <a:pt x="2028825" y="71437"/>
                  </a:cubicBezTo>
                  <a:cubicBezTo>
                    <a:pt x="1928233" y="93791"/>
                    <a:pt x="1812716" y="95742"/>
                    <a:pt x="1714500" y="100012"/>
                  </a:cubicBezTo>
                  <a:cubicBezTo>
                    <a:pt x="1571681" y="106222"/>
                    <a:pt x="1428750" y="109537"/>
                    <a:pt x="1285875" y="114300"/>
                  </a:cubicBezTo>
                  <a:cubicBezTo>
                    <a:pt x="1257300" y="119062"/>
                    <a:pt x="1228895" y="124994"/>
                    <a:pt x="1200150" y="128587"/>
                  </a:cubicBezTo>
                  <a:cubicBezTo>
                    <a:pt x="1152657" y="134524"/>
                    <a:pt x="1104075" y="132846"/>
                    <a:pt x="1057275" y="142875"/>
                  </a:cubicBezTo>
                  <a:cubicBezTo>
                    <a:pt x="890412" y="178632"/>
                    <a:pt x="1154771" y="177053"/>
                    <a:pt x="914400" y="257175"/>
                  </a:cubicBezTo>
                  <a:lnTo>
                    <a:pt x="871538" y="271462"/>
                  </a:lnTo>
                  <a:cubicBezTo>
                    <a:pt x="813669" y="329331"/>
                    <a:pt x="791233" y="340559"/>
                    <a:pt x="757238" y="400050"/>
                  </a:cubicBezTo>
                  <a:cubicBezTo>
                    <a:pt x="746671" y="418542"/>
                    <a:pt x="736573" y="437425"/>
                    <a:pt x="728663" y="457200"/>
                  </a:cubicBezTo>
                  <a:cubicBezTo>
                    <a:pt x="717476" y="485166"/>
                    <a:pt x="709613" y="514350"/>
                    <a:pt x="700088" y="542925"/>
                  </a:cubicBezTo>
                  <a:lnTo>
                    <a:pt x="685800" y="585787"/>
                  </a:lnTo>
                  <a:cubicBezTo>
                    <a:pt x="681037" y="600075"/>
                    <a:pt x="677106" y="614667"/>
                    <a:pt x="671513" y="628650"/>
                  </a:cubicBezTo>
                  <a:cubicBezTo>
                    <a:pt x="661988" y="652462"/>
                    <a:pt x="654408" y="677148"/>
                    <a:pt x="642938" y="700087"/>
                  </a:cubicBezTo>
                  <a:cubicBezTo>
                    <a:pt x="622761" y="740440"/>
                    <a:pt x="565572" y="823279"/>
                    <a:pt x="542925" y="857250"/>
                  </a:cubicBezTo>
                  <a:lnTo>
                    <a:pt x="514350" y="900112"/>
                  </a:lnTo>
                  <a:cubicBezTo>
                    <a:pt x="504825" y="914400"/>
                    <a:pt x="496078" y="929238"/>
                    <a:pt x="485775" y="942975"/>
                  </a:cubicBezTo>
                  <a:cubicBezTo>
                    <a:pt x="279933" y="1217431"/>
                    <a:pt x="494998" y="933158"/>
                    <a:pt x="342900" y="1128712"/>
                  </a:cubicBezTo>
                  <a:cubicBezTo>
                    <a:pt x="328281" y="1147508"/>
                    <a:pt x="310687" y="1164564"/>
                    <a:pt x="300038" y="1185862"/>
                  </a:cubicBezTo>
                  <a:cubicBezTo>
                    <a:pt x="290513" y="1204912"/>
                    <a:pt x="283843" y="1225681"/>
                    <a:pt x="271463" y="1243012"/>
                  </a:cubicBezTo>
                  <a:cubicBezTo>
                    <a:pt x="259719" y="1259454"/>
                    <a:pt x="240344" y="1269433"/>
                    <a:pt x="228600" y="1285875"/>
                  </a:cubicBezTo>
                  <a:cubicBezTo>
                    <a:pt x="134572" y="1417515"/>
                    <a:pt x="268607" y="1274443"/>
                    <a:pt x="157163" y="1385887"/>
                  </a:cubicBezTo>
                  <a:cubicBezTo>
                    <a:pt x="152400" y="1404937"/>
                    <a:pt x="153767" y="1426699"/>
                    <a:pt x="142875" y="1443037"/>
                  </a:cubicBezTo>
                  <a:cubicBezTo>
                    <a:pt x="133350" y="1457324"/>
                    <a:pt x="111320" y="1458689"/>
                    <a:pt x="100013" y="1471612"/>
                  </a:cubicBezTo>
                  <a:cubicBezTo>
                    <a:pt x="77398" y="1497458"/>
                    <a:pt x="53723" y="1524756"/>
                    <a:pt x="42863" y="1557337"/>
                  </a:cubicBezTo>
                  <a:cubicBezTo>
                    <a:pt x="6609" y="1666100"/>
                    <a:pt x="20195" y="1613526"/>
                    <a:pt x="0" y="1714500"/>
                  </a:cubicBezTo>
                  <a:cubicBezTo>
                    <a:pt x="7896" y="1809246"/>
                    <a:pt x="824" y="1887597"/>
                    <a:pt x="42863" y="1971675"/>
                  </a:cubicBezTo>
                  <a:cubicBezTo>
                    <a:pt x="52388" y="1990725"/>
                    <a:pt x="60480" y="2010562"/>
                    <a:pt x="71438" y="2028825"/>
                  </a:cubicBezTo>
                  <a:cubicBezTo>
                    <a:pt x="89107" y="2058274"/>
                    <a:pt x="128588" y="2114550"/>
                    <a:pt x="128588" y="2114550"/>
                  </a:cubicBezTo>
                  <a:cubicBezTo>
                    <a:pt x="162559" y="2216465"/>
                    <a:pt x="114389" y="2093252"/>
                    <a:pt x="185738" y="2200275"/>
                  </a:cubicBezTo>
                  <a:cubicBezTo>
                    <a:pt x="194092" y="2212806"/>
                    <a:pt x="193290" y="2229667"/>
                    <a:pt x="200025" y="2243137"/>
                  </a:cubicBezTo>
                  <a:cubicBezTo>
                    <a:pt x="207704" y="2258496"/>
                    <a:pt x="219075" y="2271712"/>
                    <a:pt x="228600" y="2286000"/>
                  </a:cubicBezTo>
                  <a:cubicBezTo>
                    <a:pt x="233363" y="2305050"/>
                    <a:pt x="235993" y="2324764"/>
                    <a:pt x="242888" y="2343150"/>
                  </a:cubicBezTo>
                  <a:cubicBezTo>
                    <a:pt x="258426" y="2384585"/>
                    <a:pt x="276350" y="2407631"/>
                    <a:pt x="300038" y="2443162"/>
                  </a:cubicBezTo>
                  <a:cubicBezTo>
                    <a:pt x="304800" y="2462212"/>
                    <a:pt x="307430" y="2481926"/>
                    <a:pt x="314325" y="2500312"/>
                  </a:cubicBezTo>
                  <a:cubicBezTo>
                    <a:pt x="325997" y="2531438"/>
                    <a:pt x="370174" y="2605516"/>
                    <a:pt x="385763" y="2628900"/>
                  </a:cubicBezTo>
                  <a:cubicBezTo>
                    <a:pt x="398972" y="2648713"/>
                    <a:pt x="411787" y="2669212"/>
                    <a:pt x="428625" y="2686050"/>
                  </a:cubicBezTo>
                  <a:cubicBezTo>
                    <a:pt x="440767" y="2698192"/>
                    <a:pt x="457200" y="2705100"/>
                    <a:pt x="471488" y="2714625"/>
                  </a:cubicBezTo>
                  <a:cubicBezTo>
                    <a:pt x="476250" y="2747962"/>
                    <a:pt x="476914" y="2782148"/>
                    <a:pt x="485775" y="2814637"/>
                  </a:cubicBezTo>
                  <a:cubicBezTo>
                    <a:pt x="491379" y="2835185"/>
                    <a:pt x="506872" y="2851845"/>
                    <a:pt x="514350" y="2871787"/>
                  </a:cubicBezTo>
                  <a:cubicBezTo>
                    <a:pt x="550596" y="2968443"/>
                    <a:pt x="508389" y="2891214"/>
                    <a:pt x="542925" y="2971800"/>
                  </a:cubicBezTo>
                  <a:cubicBezTo>
                    <a:pt x="551315" y="2991377"/>
                    <a:pt x="563110" y="3009374"/>
                    <a:pt x="571500" y="3028950"/>
                  </a:cubicBezTo>
                  <a:cubicBezTo>
                    <a:pt x="586185" y="3063214"/>
                    <a:pt x="589715" y="3092700"/>
                    <a:pt x="600075" y="3128962"/>
                  </a:cubicBezTo>
                  <a:cubicBezTo>
                    <a:pt x="604212" y="3143443"/>
                    <a:pt x="607049" y="3158660"/>
                    <a:pt x="614363" y="3171825"/>
                  </a:cubicBezTo>
                  <a:cubicBezTo>
                    <a:pt x="631041" y="3201846"/>
                    <a:pt x="656154" y="3226833"/>
                    <a:pt x="671513" y="3257550"/>
                  </a:cubicBezTo>
                  <a:cubicBezTo>
                    <a:pt x="681038" y="3276600"/>
                    <a:pt x="691698" y="3295124"/>
                    <a:pt x="700088" y="3314700"/>
                  </a:cubicBezTo>
                  <a:cubicBezTo>
                    <a:pt x="706020" y="3328542"/>
                    <a:pt x="707640" y="3344092"/>
                    <a:pt x="714375" y="3357562"/>
                  </a:cubicBezTo>
                  <a:cubicBezTo>
                    <a:pt x="722054" y="3372921"/>
                    <a:pt x="734431" y="3385516"/>
                    <a:pt x="742950" y="3400425"/>
                  </a:cubicBezTo>
                  <a:cubicBezTo>
                    <a:pt x="753517" y="3418917"/>
                    <a:pt x="759145" y="3440244"/>
                    <a:pt x="771525" y="3457575"/>
                  </a:cubicBezTo>
                  <a:cubicBezTo>
                    <a:pt x="783269" y="3474017"/>
                    <a:pt x="801453" y="3484915"/>
                    <a:pt x="814388" y="3500437"/>
                  </a:cubicBezTo>
                  <a:cubicBezTo>
                    <a:pt x="825381" y="3513629"/>
                    <a:pt x="831555" y="3530466"/>
                    <a:pt x="842963" y="3543300"/>
                  </a:cubicBezTo>
                  <a:cubicBezTo>
                    <a:pt x="869811" y="3573504"/>
                    <a:pt x="895064" y="3606609"/>
                    <a:pt x="928688" y="3629025"/>
                  </a:cubicBezTo>
                  <a:lnTo>
                    <a:pt x="1014413" y="3686175"/>
                  </a:lnTo>
                  <a:cubicBezTo>
                    <a:pt x="1028700" y="3695700"/>
                    <a:pt x="1045133" y="3702608"/>
                    <a:pt x="1057275" y="3714750"/>
                  </a:cubicBezTo>
                  <a:cubicBezTo>
                    <a:pt x="1071563" y="3729037"/>
                    <a:pt x="1084189" y="3745207"/>
                    <a:pt x="1100138" y="3757612"/>
                  </a:cubicBezTo>
                  <a:cubicBezTo>
                    <a:pt x="1127247" y="3778696"/>
                    <a:pt x="1185863" y="3814762"/>
                    <a:pt x="1185863" y="3814762"/>
                  </a:cubicBezTo>
                  <a:cubicBezTo>
                    <a:pt x="1204913" y="3843337"/>
                    <a:pt x="1218729" y="3876203"/>
                    <a:pt x="1243013" y="3900487"/>
                  </a:cubicBezTo>
                  <a:cubicBezTo>
                    <a:pt x="1257300" y="3914775"/>
                    <a:pt x="1274131" y="3926908"/>
                    <a:pt x="1285875" y="3943350"/>
                  </a:cubicBezTo>
                  <a:cubicBezTo>
                    <a:pt x="1298254" y="3960681"/>
                    <a:pt x="1306060" y="3980924"/>
                    <a:pt x="1314450" y="4000500"/>
                  </a:cubicBezTo>
                  <a:cubicBezTo>
                    <a:pt x="1326751" y="4029201"/>
                    <a:pt x="1335773" y="4071503"/>
                    <a:pt x="1343025" y="4100512"/>
                  </a:cubicBezTo>
                  <a:cubicBezTo>
                    <a:pt x="1371600" y="4095750"/>
                    <a:pt x="1400343" y="4091906"/>
                    <a:pt x="1428750" y="4086225"/>
                  </a:cubicBezTo>
                  <a:cubicBezTo>
                    <a:pt x="1448005" y="4082374"/>
                    <a:pt x="1466415" y="4074373"/>
                    <a:pt x="1485900" y="4071937"/>
                  </a:cubicBezTo>
                  <a:cubicBezTo>
                    <a:pt x="1542805" y="4064824"/>
                    <a:pt x="1600200" y="4062412"/>
                    <a:pt x="1657350" y="4057650"/>
                  </a:cubicBezTo>
                  <a:cubicBezTo>
                    <a:pt x="1667060" y="4044703"/>
                    <a:pt x="1718341" y="3978532"/>
                    <a:pt x="1728788" y="3957637"/>
                  </a:cubicBezTo>
                  <a:cubicBezTo>
                    <a:pt x="1735523" y="3944167"/>
                    <a:pt x="1735603" y="3927851"/>
                    <a:pt x="1743075" y="3914775"/>
                  </a:cubicBezTo>
                  <a:cubicBezTo>
                    <a:pt x="1758412" y="3887935"/>
                    <a:pt x="1802744" y="3835028"/>
                    <a:pt x="1828800" y="3814762"/>
                  </a:cubicBezTo>
                  <a:cubicBezTo>
                    <a:pt x="1855909" y="3793677"/>
                    <a:pt x="1881944" y="3768472"/>
                    <a:pt x="1914525" y="3757612"/>
                  </a:cubicBezTo>
                  <a:lnTo>
                    <a:pt x="2085975" y="3700462"/>
                  </a:lnTo>
                  <a:lnTo>
                    <a:pt x="2128838" y="3686175"/>
                  </a:lnTo>
                  <a:lnTo>
                    <a:pt x="2171700" y="3671887"/>
                  </a:lnTo>
                  <a:cubicBezTo>
                    <a:pt x="2172104" y="3671938"/>
                    <a:pt x="2335624" y="3689555"/>
                    <a:pt x="2357438" y="3700462"/>
                  </a:cubicBezTo>
                  <a:cubicBezTo>
                    <a:pt x="2378502" y="3710994"/>
                    <a:pt x="2417935" y="3764308"/>
                    <a:pt x="2428875" y="3786187"/>
                  </a:cubicBezTo>
                  <a:cubicBezTo>
                    <a:pt x="2435610" y="3799658"/>
                    <a:pt x="2433755" y="3817290"/>
                    <a:pt x="2443163" y="3829050"/>
                  </a:cubicBezTo>
                  <a:cubicBezTo>
                    <a:pt x="2467830" y="3859884"/>
                    <a:pt x="2508857" y="3863333"/>
                    <a:pt x="2543175" y="3871912"/>
                  </a:cubicBezTo>
                  <a:cubicBezTo>
                    <a:pt x="2662040" y="3951154"/>
                    <a:pt x="2470492" y="3832687"/>
                    <a:pt x="2700338" y="3914775"/>
                  </a:cubicBezTo>
                  <a:cubicBezTo>
                    <a:pt x="2732680" y="3926326"/>
                    <a:pt x="2753482" y="3961065"/>
                    <a:pt x="2786063" y="3971925"/>
                  </a:cubicBezTo>
                  <a:lnTo>
                    <a:pt x="2871788" y="4000500"/>
                  </a:lnTo>
                  <a:cubicBezTo>
                    <a:pt x="2900363" y="3990975"/>
                    <a:pt x="2931971" y="3987889"/>
                    <a:pt x="2957513" y="3971925"/>
                  </a:cubicBezTo>
                  <a:cubicBezTo>
                    <a:pt x="2980837" y="3957348"/>
                    <a:pt x="2992590" y="3909555"/>
                    <a:pt x="3000375" y="3886200"/>
                  </a:cubicBezTo>
                  <a:cubicBezTo>
                    <a:pt x="3005138" y="3848100"/>
                    <a:pt x="3008825" y="3809850"/>
                    <a:pt x="3014663" y="3771900"/>
                  </a:cubicBezTo>
                  <a:cubicBezTo>
                    <a:pt x="3018356" y="3747898"/>
                    <a:pt x="3025257" y="3724464"/>
                    <a:pt x="3028950" y="3700462"/>
                  </a:cubicBezTo>
                  <a:cubicBezTo>
                    <a:pt x="3034788" y="3662512"/>
                    <a:pt x="3036369" y="3623939"/>
                    <a:pt x="3043238" y="3586162"/>
                  </a:cubicBezTo>
                  <a:cubicBezTo>
                    <a:pt x="3048283" y="3558416"/>
                    <a:pt x="3059706" y="3538937"/>
                    <a:pt x="3057525" y="3557587"/>
                  </a:cubicBezTo>
                  <a:close/>
                </a:path>
              </a:pathLst>
            </a:custGeom>
            <a:no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pic>
        <p:nvPicPr>
          <p:cNvPr id="9" name="Picture 1" descr="Slide4.JPG"/>
          <p:cNvPicPr>
            <a:picLocks noChangeAspect="1"/>
          </p:cNvPicPr>
          <p:nvPr/>
        </p:nvPicPr>
        <p:blipFill>
          <a:blip r:embed="rId3" cstate="print"/>
          <a:srcRect r="44643"/>
          <a:stretch>
            <a:fillRect/>
          </a:stretch>
        </p:blipFill>
        <p:spPr bwMode="auto">
          <a:xfrm>
            <a:off x="4419600" y="838200"/>
            <a:ext cx="4724400" cy="4303210"/>
          </a:xfrm>
          <a:prstGeom prst="rect">
            <a:avLst/>
          </a:prstGeom>
          <a:noFill/>
          <a:ln w="9525">
            <a:noFill/>
            <a:miter lim="800000"/>
            <a:headEnd/>
            <a:tailEnd/>
          </a:ln>
        </p:spPr>
      </p:pic>
      <p:sp>
        <p:nvSpPr>
          <p:cNvPr id="10" name="TextBox 9"/>
          <p:cNvSpPr txBox="1"/>
          <p:nvPr/>
        </p:nvSpPr>
        <p:spPr>
          <a:xfrm>
            <a:off x="228600" y="914400"/>
            <a:ext cx="3810000" cy="461665"/>
          </a:xfrm>
          <a:prstGeom prst="rect">
            <a:avLst/>
          </a:prstGeom>
          <a:noFill/>
        </p:spPr>
        <p:txBody>
          <a:bodyPr wrap="square" rtlCol="0">
            <a:spAutoFit/>
          </a:bodyPr>
          <a:lstStyle/>
          <a:p>
            <a:r>
              <a:rPr lang="en-US" sz="2400" b="1" dirty="0">
                <a:solidFill>
                  <a:schemeClr val="accent3">
                    <a:lumMod val="50000"/>
                  </a:schemeClr>
                </a:solidFill>
              </a:rPr>
              <a:t>Reminder of a renal lobe….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idney diagram for Adobe edit PPT lecture 9-28-04"/>
          <p:cNvPicPr>
            <a:picLocks noChangeAspect="1" noChangeArrowheads="1"/>
          </p:cNvPicPr>
          <p:nvPr/>
        </p:nvPicPr>
        <p:blipFill>
          <a:blip r:embed="rId2" cstate="print"/>
          <a:srcRect t="4597" r="862" b="6895"/>
          <a:stretch>
            <a:fillRect/>
          </a:stretch>
        </p:blipFill>
        <p:spPr bwMode="auto">
          <a:xfrm>
            <a:off x="152400" y="3541644"/>
            <a:ext cx="4953000" cy="3316356"/>
          </a:xfrm>
          <a:prstGeom prst="rect">
            <a:avLst/>
          </a:prstGeom>
          <a:noFill/>
          <a:ln w="9525">
            <a:solidFill>
              <a:srgbClr val="FF0000"/>
            </a:solidFill>
            <a:miter lim="800000"/>
            <a:headEnd/>
            <a:tailEnd/>
          </a:ln>
        </p:spPr>
      </p:pic>
      <p:sp>
        <p:nvSpPr>
          <p:cNvPr id="3" name="Rectangle 2"/>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
        <p:nvSpPr>
          <p:cNvPr id="4" name="TextBox 3"/>
          <p:cNvSpPr txBox="1"/>
          <p:nvPr/>
        </p:nvSpPr>
        <p:spPr>
          <a:xfrm>
            <a:off x="0" y="674914"/>
            <a:ext cx="9144000" cy="2246769"/>
          </a:xfrm>
          <a:prstGeom prst="rect">
            <a:avLst/>
          </a:prstGeom>
          <a:noFill/>
        </p:spPr>
        <p:txBody>
          <a:bodyPr wrap="square" rtlCol="0">
            <a:spAutoFit/>
          </a:bodyPr>
          <a:lstStyle/>
          <a:p>
            <a:r>
              <a:rPr lang="en-US" sz="2000" b="1" dirty="0">
                <a:solidFill>
                  <a:schemeClr val="accent3">
                    <a:lumMod val="50000"/>
                  </a:schemeClr>
                </a:solidFill>
              </a:rPr>
              <a:t>The cortex of each lobe can be broken down into lobules (see blue rectangle in enlarged region to the right).</a:t>
            </a:r>
          </a:p>
          <a:p>
            <a:pPr marL="233363" indent="-233363">
              <a:buFont typeface="Arial" pitchFamily="34" charset="0"/>
              <a:buChar char="•"/>
            </a:pPr>
            <a:r>
              <a:rPr lang="en-US" sz="2000" b="1" dirty="0">
                <a:solidFill>
                  <a:schemeClr val="accent3">
                    <a:lumMod val="50000"/>
                  </a:schemeClr>
                </a:solidFill>
              </a:rPr>
              <a:t>the core of each lobule is composed of straight portions of the nephron (loops of </a:t>
            </a:r>
            <a:r>
              <a:rPr lang="en-US" sz="2000" b="1" dirty="0" err="1">
                <a:solidFill>
                  <a:schemeClr val="accent3">
                    <a:lumMod val="50000"/>
                  </a:schemeClr>
                </a:solidFill>
              </a:rPr>
              <a:t>Henle</a:t>
            </a:r>
            <a:r>
              <a:rPr lang="en-US" sz="2000" b="1" dirty="0">
                <a:solidFill>
                  <a:schemeClr val="accent3">
                    <a:lumMod val="50000"/>
                  </a:schemeClr>
                </a:solidFill>
              </a:rPr>
              <a:t>, collecting duct) and is called the </a:t>
            </a:r>
            <a:r>
              <a:rPr lang="en-US" sz="2000" b="1" dirty="0">
                <a:solidFill>
                  <a:srgbClr val="002060"/>
                </a:solidFill>
              </a:rPr>
              <a:t>pars radiata </a:t>
            </a:r>
            <a:r>
              <a:rPr lang="en-US" sz="2000" b="1" dirty="0">
                <a:solidFill>
                  <a:schemeClr val="accent3">
                    <a:lumMod val="50000"/>
                  </a:schemeClr>
                </a:solidFill>
              </a:rPr>
              <a:t>or </a:t>
            </a:r>
            <a:r>
              <a:rPr lang="en-US" sz="2000" b="1" dirty="0">
                <a:solidFill>
                  <a:srgbClr val="002060"/>
                </a:solidFill>
              </a:rPr>
              <a:t>medullary rays </a:t>
            </a:r>
            <a:r>
              <a:rPr lang="en-US" sz="2000" b="1" dirty="0">
                <a:solidFill>
                  <a:schemeClr val="accent3">
                    <a:lumMod val="50000"/>
                  </a:schemeClr>
                </a:solidFill>
              </a:rPr>
              <a:t>(dark red lines within rectangle) </a:t>
            </a:r>
            <a:endParaRPr lang="en-US" sz="2000" b="1" dirty="0">
              <a:solidFill>
                <a:srgbClr val="002060"/>
              </a:solidFill>
            </a:endParaRPr>
          </a:p>
          <a:p>
            <a:pPr marL="233363" indent="-233363">
              <a:buFont typeface="Arial" pitchFamily="34" charset="0"/>
              <a:buChar char="•"/>
            </a:pPr>
            <a:r>
              <a:rPr lang="en-US" sz="2000" b="1" dirty="0">
                <a:solidFill>
                  <a:schemeClr val="accent3">
                    <a:lumMod val="50000"/>
                  </a:schemeClr>
                </a:solidFill>
              </a:rPr>
              <a:t>the periphery of each lobule (paler portion within rectangle) is composed of the coiled parts of the nephron (corpuscle, PCT, DCT) and is called the </a:t>
            </a:r>
            <a:r>
              <a:rPr lang="en-US" sz="2000" b="1" dirty="0">
                <a:solidFill>
                  <a:srgbClr val="002060"/>
                </a:solidFill>
              </a:rPr>
              <a:t>pars </a:t>
            </a:r>
            <a:r>
              <a:rPr lang="en-US" sz="2000" b="1" dirty="0" err="1">
                <a:solidFill>
                  <a:srgbClr val="002060"/>
                </a:solidFill>
              </a:rPr>
              <a:t>convoluta</a:t>
            </a:r>
            <a:endParaRPr lang="en-US" sz="2000" b="1" dirty="0">
              <a:solidFill>
                <a:srgbClr val="002060"/>
              </a:solidFill>
            </a:endParaRPr>
          </a:p>
        </p:txBody>
      </p:sp>
      <p:pic>
        <p:nvPicPr>
          <p:cNvPr id="5" name="Picture 4" descr="Kidney diagram for Adobe edit PPT lecture 9-28-04"/>
          <p:cNvPicPr>
            <a:picLocks noChangeAspect="1" noChangeArrowheads="1"/>
          </p:cNvPicPr>
          <p:nvPr/>
        </p:nvPicPr>
        <p:blipFill>
          <a:blip r:embed="rId2" cstate="print"/>
          <a:srcRect l="74104" t="22338" r="5869" b="52293"/>
          <a:stretch>
            <a:fillRect/>
          </a:stretch>
        </p:blipFill>
        <p:spPr bwMode="auto">
          <a:xfrm>
            <a:off x="5562600" y="3505200"/>
            <a:ext cx="2971800" cy="2823210"/>
          </a:xfrm>
          <a:prstGeom prst="rect">
            <a:avLst/>
          </a:prstGeom>
          <a:noFill/>
          <a:ln w="9525">
            <a:solidFill>
              <a:srgbClr val="FF0000"/>
            </a:solidFill>
            <a:miter lim="800000"/>
            <a:headEnd/>
            <a:tailEnd/>
          </a:ln>
        </p:spPr>
      </p:pic>
      <p:sp>
        <p:nvSpPr>
          <p:cNvPr id="6" name="Rectangle 5"/>
          <p:cNvSpPr/>
          <p:nvPr/>
        </p:nvSpPr>
        <p:spPr>
          <a:xfrm rot="2221780">
            <a:off x="6906956" y="3821363"/>
            <a:ext cx="380999" cy="634292"/>
          </a:xfrm>
          <a:prstGeom prst="rect">
            <a:avLst/>
          </a:prstGeom>
          <a:solidFill>
            <a:srgbClr val="4F6228">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372303"/>
            <a:ext cx="3733800" cy="369332"/>
          </a:xfrm>
          <a:prstGeom prst="rect">
            <a:avLst/>
          </a:prstGeom>
          <a:noFill/>
        </p:spPr>
        <p:txBody>
          <a:bodyPr wrap="square" rtlCol="0">
            <a:spAutoFit/>
          </a:bodyPr>
          <a:lstStyle/>
          <a:p>
            <a:r>
              <a:rPr lang="en-US" dirty="0">
                <a:hlinkClick r:id="rId2"/>
              </a:rPr>
              <a:t>Video showing renal lobules - SL115</a:t>
            </a:r>
            <a:endParaRPr lang="en-US" dirty="0"/>
          </a:p>
        </p:txBody>
      </p:sp>
      <p:sp>
        <p:nvSpPr>
          <p:cNvPr id="3" name="TextBox 2"/>
          <p:cNvSpPr txBox="1"/>
          <p:nvPr/>
        </p:nvSpPr>
        <p:spPr>
          <a:xfrm>
            <a:off x="1981200" y="5334000"/>
            <a:ext cx="4495800" cy="1200329"/>
          </a:xfrm>
          <a:prstGeom prst="rect">
            <a:avLst/>
          </a:prstGeom>
          <a:noFill/>
        </p:spPr>
        <p:txBody>
          <a:bodyPr wrap="square" rtlCol="0">
            <a:spAutoFit/>
          </a:bodyPr>
          <a:lstStyle/>
          <a:p>
            <a:r>
              <a:rPr lang="en-US" dirty="0"/>
              <a:t>Link to </a:t>
            </a:r>
            <a:r>
              <a:rPr lang="en-US" u="sng" dirty="0">
                <a:hlinkClick r:id="rId3"/>
              </a:rPr>
              <a:t>SL 115</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Pars </a:t>
            </a:r>
            <a:r>
              <a:rPr lang="en-US" sz="1200" b="1" dirty="0" err="1">
                <a:solidFill>
                  <a:srgbClr val="002060"/>
                </a:solidFill>
                <a:latin typeface="Georgia" pitchFamily="18" charset="0"/>
                <a:ea typeface="Times"/>
                <a:cs typeface="Arial" pitchFamily="34" charset="0"/>
              </a:rPr>
              <a:t>convoluta</a:t>
            </a:r>
            <a:endParaRPr lang="en-US" sz="1200" b="1" dirty="0">
              <a:solidFill>
                <a:srgbClr val="002060"/>
              </a:solidFill>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Pars radiata/medullary rays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lobule</a:t>
            </a:r>
            <a:endParaRPr lang="en-US" dirty="0"/>
          </a:p>
        </p:txBody>
      </p:sp>
      <p:sp>
        <p:nvSpPr>
          <p:cNvPr id="4" name="Rectangle 3"/>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362200"/>
            <a:ext cx="3810000" cy="369332"/>
          </a:xfrm>
          <a:prstGeom prst="rect">
            <a:avLst/>
          </a:prstGeom>
          <a:noFill/>
        </p:spPr>
        <p:txBody>
          <a:bodyPr wrap="square" rtlCol="0">
            <a:spAutoFit/>
          </a:bodyPr>
          <a:lstStyle/>
          <a:p>
            <a:r>
              <a:rPr lang="en-US" dirty="0">
                <a:hlinkClick r:id="rId2"/>
              </a:rPr>
              <a:t>Video showing renal lobules -  SL116</a:t>
            </a:r>
            <a:endParaRPr lang="en-US" dirty="0"/>
          </a:p>
        </p:txBody>
      </p:sp>
      <p:sp>
        <p:nvSpPr>
          <p:cNvPr id="3" name="TextBox 2"/>
          <p:cNvSpPr txBox="1"/>
          <p:nvPr/>
        </p:nvSpPr>
        <p:spPr>
          <a:xfrm>
            <a:off x="1981200" y="5334000"/>
            <a:ext cx="4495800" cy="1200329"/>
          </a:xfrm>
          <a:prstGeom prst="rect">
            <a:avLst/>
          </a:prstGeom>
          <a:noFill/>
        </p:spPr>
        <p:txBody>
          <a:bodyPr wrap="square" rtlCol="0">
            <a:spAutoFit/>
          </a:bodyPr>
          <a:lstStyle/>
          <a:p>
            <a:r>
              <a:rPr lang="en-US" dirty="0"/>
              <a:t>Link to </a:t>
            </a:r>
            <a:r>
              <a:rPr lang="en-US" u="sng" dirty="0">
                <a:hlinkClick r:id="rId3"/>
              </a:rPr>
              <a:t>SL 116</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Pars </a:t>
            </a:r>
            <a:r>
              <a:rPr lang="en-US" sz="1200" b="1" dirty="0" err="1">
                <a:solidFill>
                  <a:srgbClr val="002060"/>
                </a:solidFill>
                <a:latin typeface="Georgia" pitchFamily="18" charset="0"/>
                <a:ea typeface="Times"/>
                <a:cs typeface="Arial" pitchFamily="34" charset="0"/>
              </a:rPr>
              <a:t>convoluta</a:t>
            </a:r>
            <a:endParaRPr lang="en-US" sz="1200" b="1" dirty="0">
              <a:solidFill>
                <a:srgbClr val="002060"/>
              </a:solidFill>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Pars radiata/medullary rays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lobule</a:t>
            </a:r>
            <a:endParaRPr lang="en-US" dirty="0"/>
          </a:p>
        </p:txBody>
      </p:sp>
      <p:sp>
        <p:nvSpPr>
          <p:cNvPr id="4" name="Rectangle 3"/>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dney diagram for Adobe edit PPT lecture 9-28-04"/>
          <p:cNvPicPr>
            <a:picLocks noChangeAspect="1" noChangeArrowheads="1"/>
          </p:cNvPicPr>
          <p:nvPr/>
        </p:nvPicPr>
        <p:blipFill>
          <a:blip r:embed="rId2" cstate="print"/>
          <a:srcRect t="4597" r="862" b="6895"/>
          <a:stretch>
            <a:fillRect/>
          </a:stretch>
        </p:blipFill>
        <p:spPr bwMode="auto">
          <a:xfrm>
            <a:off x="-1" y="1551485"/>
            <a:ext cx="5791200" cy="3877586"/>
          </a:xfrm>
          <a:prstGeom prst="rect">
            <a:avLst/>
          </a:prstGeom>
          <a:noFill/>
          <a:ln w="9525">
            <a:solidFill>
              <a:srgbClr val="FF0000"/>
            </a:solidFill>
            <a:miter lim="800000"/>
            <a:headEnd/>
            <a:tailEnd/>
          </a:ln>
        </p:spPr>
      </p:pic>
      <p:sp>
        <p:nvSpPr>
          <p:cNvPr id="5" name="Rectangle 4"/>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pic>
        <p:nvPicPr>
          <p:cNvPr id="6" name="Picture 5" descr="Kidney diagram for Adobe edit PPT lecture 9-28-04"/>
          <p:cNvPicPr>
            <a:picLocks noChangeAspect="1" noChangeArrowheads="1"/>
          </p:cNvPicPr>
          <p:nvPr/>
        </p:nvPicPr>
        <p:blipFill>
          <a:blip r:embed="rId2" cstate="print"/>
          <a:srcRect l="74104" t="22338" r="5869" b="52293"/>
          <a:stretch>
            <a:fillRect/>
          </a:stretch>
        </p:blipFill>
        <p:spPr bwMode="auto">
          <a:xfrm>
            <a:off x="5943599" y="2081075"/>
            <a:ext cx="2971800" cy="2823210"/>
          </a:xfrm>
          <a:prstGeom prst="rect">
            <a:avLst/>
          </a:prstGeom>
          <a:noFill/>
          <a:ln w="9525">
            <a:solidFill>
              <a:srgbClr val="FF0000"/>
            </a:solidFill>
            <a:miter lim="800000"/>
            <a:headEnd/>
            <a:tailEnd/>
          </a:ln>
        </p:spPr>
      </p:pic>
      <p:sp>
        <p:nvSpPr>
          <p:cNvPr id="7" name="TextBox 6"/>
          <p:cNvSpPr txBox="1"/>
          <p:nvPr/>
        </p:nvSpPr>
        <p:spPr>
          <a:xfrm>
            <a:off x="228600" y="609600"/>
            <a:ext cx="8686800" cy="830997"/>
          </a:xfrm>
          <a:prstGeom prst="rect">
            <a:avLst/>
          </a:prstGeom>
          <a:noFill/>
        </p:spPr>
        <p:txBody>
          <a:bodyPr wrap="square" rtlCol="0">
            <a:spAutoFit/>
          </a:bodyPr>
          <a:lstStyle/>
          <a:p>
            <a:r>
              <a:rPr lang="en-US" sz="2400" b="1" dirty="0">
                <a:solidFill>
                  <a:schemeClr val="accent3">
                    <a:lumMod val="50000"/>
                  </a:schemeClr>
                </a:solidFill>
              </a:rPr>
              <a:t>The next slide is a tangential cut through the cortex (</a:t>
            </a:r>
            <a:r>
              <a:rPr lang="en-US" sz="2400" b="1" dirty="0">
                <a:solidFill>
                  <a:srgbClr val="A8A400"/>
                </a:solidFill>
              </a:rPr>
              <a:t>yellow line</a:t>
            </a:r>
            <a:r>
              <a:rPr lang="en-US" sz="2400" b="1" dirty="0">
                <a:solidFill>
                  <a:schemeClr val="accent3">
                    <a:lumMod val="50000"/>
                  </a:schemeClr>
                </a:solidFill>
              </a:rPr>
              <a:t>), so that your viewpoint if from the direction of the arrow.</a:t>
            </a:r>
          </a:p>
        </p:txBody>
      </p:sp>
      <p:cxnSp>
        <p:nvCxnSpPr>
          <p:cNvPr id="9" name="Straight Connector 8"/>
          <p:cNvCxnSpPr/>
          <p:nvPr/>
        </p:nvCxnSpPr>
        <p:spPr>
          <a:xfrm>
            <a:off x="6934199" y="2233475"/>
            <a:ext cx="1752600" cy="1524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5941" y="5562600"/>
            <a:ext cx="8829421" cy="1200329"/>
          </a:xfrm>
          <a:prstGeom prst="rect">
            <a:avLst/>
          </a:prstGeom>
          <a:noFill/>
        </p:spPr>
        <p:txBody>
          <a:bodyPr wrap="square" rtlCol="0">
            <a:spAutoFit/>
          </a:bodyPr>
          <a:lstStyle/>
          <a:p>
            <a:r>
              <a:rPr lang="en-US" b="1" dirty="0">
                <a:solidFill>
                  <a:schemeClr val="accent6">
                    <a:lumMod val="50000"/>
                  </a:schemeClr>
                </a:solidFill>
                <a:latin typeface="Tempus Sans ITC" pitchFamily="82" charset="0"/>
              </a:rPr>
              <a:t>I hope by now you’re getting comfortable with this, so that you expect a tangential section through the cortex would show medullary rays (pars radiata) in cross-section, surrounded by pars </a:t>
            </a:r>
            <a:r>
              <a:rPr lang="en-US" b="1" dirty="0" err="1">
                <a:solidFill>
                  <a:schemeClr val="accent6">
                    <a:lumMod val="50000"/>
                  </a:schemeClr>
                </a:solidFill>
                <a:latin typeface="Tempus Sans ITC" pitchFamily="82" charset="0"/>
              </a:rPr>
              <a:t>convoluta</a:t>
            </a:r>
            <a:r>
              <a:rPr lang="en-US" b="1" dirty="0">
                <a:solidFill>
                  <a:schemeClr val="accent6">
                    <a:lumMod val="50000"/>
                  </a:schemeClr>
                </a:solidFill>
                <a:latin typeface="Tempus Sans ITC" pitchFamily="82" charset="0"/>
              </a:rPr>
              <a:t>.  This is very similar to the lobules I showed at the end of the previous video.</a:t>
            </a:r>
          </a:p>
        </p:txBody>
      </p:sp>
      <p:sp>
        <p:nvSpPr>
          <p:cNvPr id="2" name="Down Arrow 1"/>
          <p:cNvSpPr/>
          <p:nvPr/>
        </p:nvSpPr>
        <p:spPr>
          <a:xfrm rot="2482522">
            <a:off x="8089902" y="1991032"/>
            <a:ext cx="490964" cy="76200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362200"/>
            <a:ext cx="4419600" cy="369332"/>
          </a:xfrm>
          <a:prstGeom prst="rect">
            <a:avLst/>
          </a:prstGeom>
          <a:noFill/>
        </p:spPr>
        <p:txBody>
          <a:bodyPr wrap="square" rtlCol="0">
            <a:spAutoFit/>
          </a:bodyPr>
          <a:lstStyle/>
          <a:p>
            <a:r>
              <a:rPr lang="en-US" dirty="0">
                <a:hlinkClick r:id="rId2"/>
              </a:rPr>
              <a:t>Video of tangential cut through cortex SL117</a:t>
            </a:r>
            <a:endParaRPr lang="en-US" dirty="0"/>
          </a:p>
        </p:txBody>
      </p:sp>
      <p:sp>
        <p:nvSpPr>
          <p:cNvPr id="3" name="TextBox 2"/>
          <p:cNvSpPr txBox="1"/>
          <p:nvPr/>
        </p:nvSpPr>
        <p:spPr>
          <a:xfrm>
            <a:off x="1447800" y="5562600"/>
            <a:ext cx="6477000" cy="1200329"/>
          </a:xfrm>
          <a:prstGeom prst="rect">
            <a:avLst/>
          </a:prstGeom>
          <a:noFill/>
        </p:spPr>
        <p:txBody>
          <a:bodyPr wrap="square" rtlCol="0">
            <a:spAutoFit/>
          </a:bodyPr>
          <a:lstStyle/>
          <a:p>
            <a:r>
              <a:rPr lang="en-US" dirty="0"/>
              <a:t>Link to </a:t>
            </a:r>
            <a:r>
              <a:rPr lang="en-US" u="sng" dirty="0">
                <a:hlinkClick r:id="rId3"/>
              </a:rPr>
              <a:t>SL 117</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Pars </a:t>
            </a:r>
            <a:r>
              <a:rPr lang="en-US" sz="1200" b="1" dirty="0" err="1">
                <a:solidFill>
                  <a:srgbClr val="002060"/>
                </a:solidFill>
                <a:latin typeface="Georgia" pitchFamily="18" charset="0"/>
                <a:ea typeface="Times"/>
                <a:cs typeface="Arial" pitchFamily="34" charset="0"/>
              </a:rPr>
              <a:t>convoluta</a:t>
            </a:r>
            <a:endParaRPr lang="en-US" sz="1200" b="1" dirty="0">
              <a:solidFill>
                <a:srgbClr val="002060"/>
              </a:solidFill>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Pars radiata/medullary rays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lobule</a:t>
            </a:r>
            <a:endParaRPr lang="en-US" dirty="0"/>
          </a:p>
        </p:txBody>
      </p:sp>
      <p:sp>
        <p:nvSpPr>
          <p:cNvPr id="4" name="Rectangle 3"/>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bule1.jpg"/>
          <p:cNvPicPr>
            <a:picLocks noChangeAspect="1"/>
          </p:cNvPicPr>
          <p:nvPr/>
        </p:nvPicPr>
        <p:blipFill>
          <a:blip r:embed="rId2" cstate="print"/>
          <a:stretch>
            <a:fillRect/>
          </a:stretch>
        </p:blipFill>
        <p:spPr>
          <a:xfrm>
            <a:off x="64770" y="1600200"/>
            <a:ext cx="7098030" cy="5257800"/>
          </a:xfrm>
          <a:prstGeom prst="rect">
            <a:avLst/>
          </a:prstGeom>
        </p:spPr>
      </p:pic>
      <p:sp>
        <p:nvSpPr>
          <p:cNvPr id="2" name="Rectangle 1"/>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
        <p:nvSpPr>
          <p:cNvPr id="4" name="TextBox 3"/>
          <p:cNvSpPr txBox="1"/>
          <p:nvPr/>
        </p:nvSpPr>
        <p:spPr>
          <a:xfrm>
            <a:off x="228600" y="7620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medullary ray/pars radiata and pars </a:t>
            </a:r>
            <a:r>
              <a:rPr lang="en-US" sz="2400" b="1" dirty="0" err="1">
                <a:solidFill>
                  <a:schemeClr val="accent3">
                    <a:lumMod val="50000"/>
                  </a:schemeClr>
                </a:solidFill>
                <a:latin typeface="Script MT Bold" pitchFamily="66" charset="0"/>
              </a:rPr>
              <a:t>convoluta</a:t>
            </a:r>
            <a:r>
              <a:rPr lang="en-US" sz="2400" b="1" dirty="0">
                <a:solidFill>
                  <a:schemeClr val="accent3">
                    <a:lumMod val="50000"/>
                  </a:schemeClr>
                </a:solidFill>
                <a:latin typeface="Script MT Bold" pitchFamily="66" charset="0"/>
              </a:rPr>
              <a:t>. (advance slide for answers)</a:t>
            </a:r>
          </a:p>
        </p:txBody>
      </p:sp>
      <p:grpSp>
        <p:nvGrpSpPr>
          <p:cNvPr id="9" name="Group 8"/>
          <p:cNvGrpSpPr/>
          <p:nvPr/>
        </p:nvGrpSpPr>
        <p:grpSpPr>
          <a:xfrm>
            <a:off x="64770" y="1597111"/>
            <a:ext cx="9079230" cy="5260889"/>
            <a:chOff x="64770" y="1597111"/>
            <a:chExt cx="9079230" cy="5260889"/>
          </a:xfrm>
        </p:grpSpPr>
        <p:sp>
          <p:nvSpPr>
            <p:cNvPr id="5" name="Freeform 4"/>
            <p:cNvSpPr/>
            <p:nvPr/>
          </p:nvSpPr>
          <p:spPr>
            <a:xfrm>
              <a:off x="3062075" y="1597111"/>
              <a:ext cx="4076043" cy="5248469"/>
            </a:xfrm>
            <a:custGeom>
              <a:avLst/>
              <a:gdLst>
                <a:gd name="connsiteX0" fmla="*/ 2446025 w 4076043"/>
                <a:gd name="connsiteY0" fmla="*/ 1841828 h 5248469"/>
                <a:gd name="connsiteX1" fmla="*/ 2426147 w 4076043"/>
                <a:gd name="connsiteY1" fmla="*/ 1812011 h 5248469"/>
                <a:gd name="connsiteX2" fmla="*/ 2366512 w 4076043"/>
                <a:gd name="connsiteY2" fmla="*/ 1543654 h 5248469"/>
                <a:gd name="connsiteX3" fmla="*/ 2336695 w 4076043"/>
                <a:gd name="connsiteY3" fmla="*/ 1464141 h 5248469"/>
                <a:gd name="connsiteX4" fmla="*/ 2306878 w 4076043"/>
                <a:gd name="connsiteY4" fmla="*/ 1354811 h 5248469"/>
                <a:gd name="connsiteX5" fmla="*/ 2277060 w 4076043"/>
                <a:gd name="connsiteY5" fmla="*/ 1285237 h 5248469"/>
                <a:gd name="connsiteX6" fmla="*/ 2237304 w 4076043"/>
                <a:gd name="connsiteY6" fmla="*/ 1185846 h 5248469"/>
                <a:gd name="connsiteX7" fmla="*/ 2217425 w 4076043"/>
                <a:gd name="connsiteY7" fmla="*/ 1156028 h 5248469"/>
                <a:gd name="connsiteX8" fmla="*/ 2197547 w 4076043"/>
                <a:gd name="connsiteY8" fmla="*/ 1116272 h 5248469"/>
                <a:gd name="connsiteX9" fmla="*/ 2157791 w 4076043"/>
                <a:gd name="connsiteY9" fmla="*/ 1046698 h 5248469"/>
                <a:gd name="connsiteX10" fmla="*/ 2118034 w 4076043"/>
                <a:gd name="connsiteY10" fmla="*/ 977124 h 5248469"/>
                <a:gd name="connsiteX11" fmla="*/ 2078278 w 4076043"/>
                <a:gd name="connsiteY11" fmla="*/ 937367 h 5248469"/>
                <a:gd name="connsiteX12" fmla="*/ 2058399 w 4076043"/>
                <a:gd name="connsiteY12" fmla="*/ 907550 h 5248469"/>
                <a:gd name="connsiteX13" fmla="*/ 2028582 w 4076043"/>
                <a:gd name="connsiteY13" fmla="*/ 867793 h 5248469"/>
                <a:gd name="connsiteX14" fmla="*/ 1968947 w 4076043"/>
                <a:gd name="connsiteY14" fmla="*/ 778341 h 5248469"/>
                <a:gd name="connsiteX15" fmla="*/ 1929191 w 4076043"/>
                <a:gd name="connsiteY15" fmla="*/ 708767 h 5248469"/>
                <a:gd name="connsiteX16" fmla="*/ 1899373 w 4076043"/>
                <a:gd name="connsiteY16" fmla="*/ 649132 h 5248469"/>
                <a:gd name="connsiteX17" fmla="*/ 1849678 w 4076043"/>
                <a:gd name="connsiteY17" fmla="*/ 579559 h 5248469"/>
                <a:gd name="connsiteX18" fmla="*/ 1760225 w 4076043"/>
                <a:gd name="connsiteY18" fmla="*/ 460289 h 5248469"/>
                <a:gd name="connsiteX19" fmla="*/ 1750286 w 4076043"/>
                <a:gd name="connsiteY19" fmla="*/ 400654 h 5248469"/>
                <a:gd name="connsiteX20" fmla="*/ 1670773 w 4076043"/>
                <a:gd name="connsiteY20" fmla="*/ 291324 h 5248469"/>
                <a:gd name="connsiteX21" fmla="*/ 1640956 w 4076043"/>
                <a:gd name="connsiteY21" fmla="*/ 231689 h 5248469"/>
                <a:gd name="connsiteX22" fmla="*/ 1601199 w 4076043"/>
                <a:gd name="connsiteY22" fmla="*/ 191932 h 5248469"/>
                <a:gd name="connsiteX23" fmla="*/ 1571382 w 4076043"/>
                <a:gd name="connsiteY23" fmla="*/ 122359 h 5248469"/>
                <a:gd name="connsiteX24" fmla="*/ 1521686 w 4076043"/>
                <a:gd name="connsiteY24" fmla="*/ 82602 h 5248469"/>
                <a:gd name="connsiteX25" fmla="*/ 1501808 w 4076043"/>
                <a:gd name="connsiteY25" fmla="*/ 52785 h 5248469"/>
                <a:gd name="connsiteX26" fmla="*/ 1402417 w 4076043"/>
                <a:gd name="connsiteY26" fmla="*/ 22967 h 5248469"/>
                <a:gd name="connsiteX27" fmla="*/ 1233452 w 4076043"/>
                <a:gd name="connsiteY27" fmla="*/ 3089 h 5248469"/>
                <a:gd name="connsiteX28" fmla="*/ 259417 w 4076043"/>
                <a:gd name="connsiteY28" fmla="*/ 22967 h 5248469"/>
                <a:gd name="connsiteX29" fmla="*/ 20878 w 4076043"/>
                <a:gd name="connsiteY29" fmla="*/ 52785 h 5248469"/>
                <a:gd name="connsiteX30" fmla="*/ 999 w 4076043"/>
                <a:gd name="connsiteY30" fmla="*/ 122359 h 5248469"/>
                <a:gd name="connsiteX31" fmla="*/ 80512 w 4076043"/>
                <a:gd name="connsiteY31" fmla="*/ 350959 h 5248469"/>
                <a:gd name="connsiteX32" fmla="*/ 100391 w 4076043"/>
                <a:gd name="connsiteY32" fmla="*/ 420532 h 5248469"/>
                <a:gd name="connsiteX33" fmla="*/ 160025 w 4076043"/>
                <a:gd name="connsiteY33" fmla="*/ 559680 h 5248469"/>
                <a:gd name="connsiteX34" fmla="*/ 189843 w 4076043"/>
                <a:gd name="connsiteY34" fmla="*/ 599437 h 5248469"/>
                <a:gd name="connsiteX35" fmla="*/ 229599 w 4076043"/>
                <a:gd name="connsiteY35" fmla="*/ 708767 h 5248469"/>
                <a:gd name="connsiteX36" fmla="*/ 269356 w 4076043"/>
                <a:gd name="connsiteY36" fmla="*/ 748524 h 5248469"/>
                <a:gd name="connsiteX37" fmla="*/ 358808 w 4076043"/>
                <a:gd name="connsiteY37" fmla="*/ 897611 h 5248469"/>
                <a:gd name="connsiteX38" fmla="*/ 408504 w 4076043"/>
                <a:gd name="connsiteY38" fmla="*/ 987063 h 5248469"/>
                <a:gd name="connsiteX39" fmla="*/ 428382 w 4076043"/>
                <a:gd name="connsiteY39" fmla="*/ 1016880 h 5248469"/>
                <a:gd name="connsiteX40" fmla="*/ 478078 w 4076043"/>
                <a:gd name="connsiteY40" fmla="*/ 1146089 h 5248469"/>
                <a:gd name="connsiteX41" fmla="*/ 507895 w 4076043"/>
                <a:gd name="connsiteY41" fmla="*/ 1195785 h 5248469"/>
                <a:gd name="connsiteX42" fmla="*/ 527773 w 4076043"/>
                <a:gd name="connsiteY42" fmla="*/ 1225602 h 5248469"/>
                <a:gd name="connsiteX43" fmla="*/ 547652 w 4076043"/>
                <a:gd name="connsiteY43" fmla="*/ 1275298 h 5248469"/>
                <a:gd name="connsiteX44" fmla="*/ 587408 w 4076043"/>
                <a:gd name="connsiteY44" fmla="*/ 1344872 h 5248469"/>
                <a:gd name="connsiteX45" fmla="*/ 637104 w 4076043"/>
                <a:gd name="connsiteY45" fmla="*/ 1464141 h 5248469"/>
                <a:gd name="connsiteX46" fmla="*/ 676860 w 4076043"/>
                <a:gd name="connsiteY46" fmla="*/ 1543654 h 5248469"/>
                <a:gd name="connsiteX47" fmla="*/ 686799 w 4076043"/>
                <a:gd name="connsiteY47" fmla="*/ 1583411 h 5248469"/>
                <a:gd name="connsiteX48" fmla="*/ 716617 w 4076043"/>
                <a:gd name="connsiteY48" fmla="*/ 1643046 h 5248469"/>
                <a:gd name="connsiteX49" fmla="*/ 736495 w 4076043"/>
                <a:gd name="connsiteY49" fmla="*/ 1692741 h 5248469"/>
                <a:gd name="connsiteX50" fmla="*/ 825947 w 4076043"/>
                <a:gd name="connsiteY50" fmla="*/ 1841828 h 5248469"/>
                <a:gd name="connsiteX51" fmla="*/ 905460 w 4076043"/>
                <a:gd name="connsiteY51" fmla="*/ 1990915 h 5248469"/>
                <a:gd name="connsiteX52" fmla="*/ 994912 w 4076043"/>
                <a:gd name="connsiteY52" fmla="*/ 2189698 h 5248469"/>
                <a:gd name="connsiteX53" fmla="*/ 1034669 w 4076043"/>
                <a:gd name="connsiteY53" fmla="*/ 2259272 h 5248469"/>
                <a:gd name="connsiteX54" fmla="*/ 1074425 w 4076043"/>
                <a:gd name="connsiteY54" fmla="*/ 2358663 h 5248469"/>
                <a:gd name="connsiteX55" fmla="*/ 1193695 w 4076043"/>
                <a:gd name="connsiteY55" fmla="*/ 2587263 h 5248469"/>
                <a:gd name="connsiteX56" fmla="*/ 1273208 w 4076043"/>
                <a:gd name="connsiteY56" fmla="*/ 2706532 h 5248469"/>
                <a:gd name="connsiteX57" fmla="*/ 1312965 w 4076043"/>
                <a:gd name="connsiteY57" fmla="*/ 2766167 h 5248469"/>
                <a:gd name="connsiteX58" fmla="*/ 1352721 w 4076043"/>
                <a:gd name="connsiteY58" fmla="*/ 2855619 h 5248469"/>
                <a:gd name="connsiteX59" fmla="*/ 1531625 w 4076043"/>
                <a:gd name="connsiteY59" fmla="*/ 3183611 h 5248469"/>
                <a:gd name="connsiteX60" fmla="*/ 1561443 w 4076043"/>
                <a:gd name="connsiteY60" fmla="*/ 3253185 h 5248469"/>
                <a:gd name="connsiteX61" fmla="*/ 1660834 w 4076043"/>
                <a:gd name="connsiteY61" fmla="*/ 3432089 h 5248469"/>
                <a:gd name="connsiteX62" fmla="*/ 1730408 w 4076043"/>
                <a:gd name="connsiteY62" fmla="*/ 3571237 h 5248469"/>
                <a:gd name="connsiteX63" fmla="*/ 1760225 w 4076043"/>
                <a:gd name="connsiteY63" fmla="*/ 3640811 h 5248469"/>
                <a:gd name="connsiteX64" fmla="*/ 1790043 w 4076043"/>
                <a:gd name="connsiteY64" fmla="*/ 3680567 h 5248469"/>
                <a:gd name="connsiteX65" fmla="*/ 1809921 w 4076043"/>
                <a:gd name="connsiteY65" fmla="*/ 3720324 h 5248469"/>
                <a:gd name="connsiteX66" fmla="*/ 1849678 w 4076043"/>
                <a:gd name="connsiteY66" fmla="*/ 3779959 h 5248469"/>
                <a:gd name="connsiteX67" fmla="*/ 1889434 w 4076043"/>
                <a:gd name="connsiteY67" fmla="*/ 3859472 h 5248469"/>
                <a:gd name="connsiteX68" fmla="*/ 2038521 w 4076043"/>
                <a:gd name="connsiteY68" fmla="*/ 4088072 h 5248469"/>
                <a:gd name="connsiteX69" fmla="*/ 2098156 w 4076043"/>
                <a:gd name="connsiteY69" fmla="*/ 4227219 h 5248469"/>
                <a:gd name="connsiteX70" fmla="*/ 2118034 w 4076043"/>
                <a:gd name="connsiteY70" fmla="*/ 4266976 h 5248469"/>
                <a:gd name="connsiteX71" fmla="*/ 2127973 w 4076043"/>
                <a:gd name="connsiteY71" fmla="*/ 4296793 h 5248469"/>
                <a:gd name="connsiteX72" fmla="*/ 2157791 w 4076043"/>
                <a:gd name="connsiteY72" fmla="*/ 4326611 h 5248469"/>
                <a:gd name="connsiteX73" fmla="*/ 2177669 w 4076043"/>
                <a:gd name="connsiteY73" fmla="*/ 4376306 h 5248469"/>
                <a:gd name="connsiteX74" fmla="*/ 2267121 w 4076043"/>
                <a:gd name="connsiteY74" fmla="*/ 4495576 h 5248469"/>
                <a:gd name="connsiteX75" fmla="*/ 2426147 w 4076043"/>
                <a:gd name="connsiteY75" fmla="*/ 4763932 h 5248469"/>
                <a:gd name="connsiteX76" fmla="*/ 2426147 w 4076043"/>
                <a:gd name="connsiteY76" fmla="*/ 4763932 h 5248469"/>
                <a:gd name="connsiteX77" fmla="*/ 2485782 w 4076043"/>
                <a:gd name="connsiteY77" fmla="*/ 4863324 h 5248469"/>
                <a:gd name="connsiteX78" fmla="*/ 2545417 w 4076043"/>
                <a:gd name="connsiteY78" fmla="*/ 4922959 h 5248469"/>
                <a:gd name="connsiteX79" fmla="*/ 2614991 w 4076043"/>
                <a:gd name="connsiteY79" fmla="*/ 5002472 h 5248469"/>
                <a:gd name="connsiteX80" fmla="*/ 2654747 w 4076043"/>
                <a:gd name="connsiteY80" fmla="*/ 5052167 h 5248469"/>
                <a:gd name="connsiteX81" fmla="*/ 2684565 w 4076043"/>
                <a:gd name="connsiteY81" fmla="*/ 5091924 h 5248469"/>
                <a:gd name="connsiteX82" fmla="*/ 2724321 w 4076043"/>
                <a:gd name="connsiteY82" fmla="*/ 5151559 h 5248469"/>
                <a:gd name="connsiteX83" fmla="*/ 2803834 w 4076043"/>
                <a:gd name="connsiteY83" fmla="*/ 5191315 h 5248469"/>
                <a:gd name="connsiteX84" fmla="*/ 2883347 w 4076043"/>
                <a:gd name="connsiteY84" fmla="*/ 5231072 h 5248469"/>
                <a:gd name="connsiteX85" fmla="*/ 3131825 w 4076043"/>
                <a:gd name="connsiteY85" fmla="*/ 5221132 h 5248469"/>
                <a:gd name="connsiteX86" fmla="*/ 3628782 w 4076043"/>
                <a:gd name="connsiteY86" fmla="*/ 5201254 h 5248469"/>
                <a:gd name="connsiteX87" fmla="*/ 3688417 w 4076043"/>
                <a:gd name="connsiteY87" fmla="*/ 5151559 h 5248469"/>
                <a:gd name="connsiteX88" fmla="*/ 3748052 w 4076043"/>
                <a:gd name="connsiteY88" fmla="*/ 5111802 h 5248469"/>
                <a:gd name="connsiteX89" fmla="*/ 3777869 w 4076043"/>
                <a:gd name="connsiteY89" fmla="*/ 5091924 h 5248469"/>
                <a:gd name="connsiteX90" fmla="*/ 3877260 w 4076043"/>
                <a:gd name="connsiteY90" fmla="*/ 5072046 h 5248469"/>
                <a:gd name="connsiteX91" fmla="*/ 3907078 w 4076043"/>
                <a:gd name="connsiteY91" fmla="*/ 5052167 h 5248469"/>
                <a:gd name="connsiteX92" fmla="*/ 3956773 w 4076043"/>
                <a:gd name="connsiteY92" fmla="*/ 4972654 h 5248469"/>
                <a:gd name="connsiteX93" fmla="*/ 3996530 w 4076043"/>
                <a:gd name="connsiteY93" fmla="*/ 4942837 h 5248469"/>
                <a:gd name="connsiteX94" fmla="*/ 4006469 w 4076043"/>
                <a:gd name="connsiteY94" fmla="*/ 4913019 h 5248469"/>
                <a:gd name="connsiteX95" fmla="*/ 4026347 w 4076043"/>
                <a:gd name="connsiteY95" fmla="*/ 4873263 h 5248469"/>
                <a:gd name="connsiteX96" fmla="*/ 4066104 w 4076043"/>
                <a:gd name="connsiteY96" fmla="*/ 4734115 h 5248469"/>
                <a:gd name="connsiteX97" fmla="*/ 4076043 w 4076043"/>
                <a:gd name="connsiteY97" fmla="*/ 4465759 h 5248469"/>
                <a:gd name="connsiteX98" fmla="*/ 4066104 w 4076043"/>
                <a:gd name="connsiteY98" fmla="*/ 4435941 h 5248469"/>
                <a:gd name="connsiteX99" fmla="*/ 4056165 w 4076043"/>
                <a:gd name="connsiteY99" fmla="*/ 4376306 h 5248469"/>
                <a:gd name="connsiteX100" fmla="*/ 4036286 w 4076043"/>
                <a:gd name="connsiteY100" fmla="*/ 4306732 h 5248469"/>
                <a:gd name="connsiteX101" fmla="*/ 3996530 w 4076043"/>
                <a:gd name="connsiteY101" fmla="*/ 4177524 h 5248469"/>
                <a:gd name="connsiteX102" fmla="*/ 3966712 w 4076043"/>
                <a:gd name="connsiteY102" fmla="*/ 4038376 h 5248469"/>
                <a:gd name="connsiteX103" fmla="*/ 3946834 w 4076043"/>
                <a:gd name="connsiteY103" fmla="*/ 3988680 h 5248469"/>
                <a:gd name="connsiteX104" fmla="*/ 3926956 w 4076043"/>
                <a:gd name="connsiteY104" fmla="*/ 3929046 h 5248469"/>
                <a:gd name="connsiteX105" fmla="*/ 3887199 w 4076043"/>
                <a:gd name="connsiteY105" fmla="*/ 3849532 h 5248469"/>
                <a:gd name="connsiteX106" fmla="*/ 3867321 w 4076043"/>
                <a:gd name="connsiteY106" fmla="*/ 3779959 h 5248469"/>
                <a:gd name="connsiteX107" fmla="*/ 3837504 w 4076043"/>
                <a:gd name="connsiteY107" fmla="*/ 3720324 h 5248469"/>
                <a:gd name="connsiteX108" fmla="*/ 3807686 w 4076043"/>
                <a:gd name="connsiteY108" fmla="*/ 3650750 h 5248469"/>
                <a:gd name="connsiteX109" fmla="*/ 3777869 w 4076043"/>
                <a:gd name="connsiteY109" fmla="*/ 3610993 h 5248469"/>
                <a:gd name="connsiteX110" fmla="*/ 3757991 w 4076043"/>
                <a:gd name="connsiteY110" fmla="*/ 3561298 h 5248469"/>
                <a:gd name="connsiteX111" fmla="*/ 3708295 w 4076043"/>
                <a:gd name="connsiteY111" fmla="*/ 3491724 h 5248469"/>
                <a:gd name="connsiteX112" fmla="*/ 3688417 w 4076043"/>
                <a:gd name="connsiteY112" fmla="*/ 3432089 h 5248469"/>
                <a:gd name="connsiteX113" fmla="*/ 3648660 w 4076043"/>
                <a:gd name="connsiteY113" fmla="*/ 3392332 h 5248469"/>
                <a:gd name="connsiteX114" fmla="*/ 3628782 w 4076043"/>
                <a:gd name="connsiteY114" fmla="*/ 3362515 h 5248469"/>
                <a:gd name="connsiteX115" fmla="*/ 3608904 w 4076043"/>
                <a:gd name="connsiteY115" fmla="*/ 3322759 h 5248469"/>
                <a:gd name="connsiteX116" fmla="*/ 3589025 w 4076043"/>
                <a:gd name="connsiteY116" fmla="*/ 3292941 h 5248469"/>
                <a:gd name="connsiteX117" fmla="*/ 3539330 w 4076043"/>
                <a:gd name="connsiteY117" fmla="*/ 3213428 h 5248469"/>
                <a:gd name="connsiteX118" fmla="*/ 3509512 w 4076043"/>
                <a:gd name="connsiteY118" fmla="*/ 3163732 h 5248469"/>
                <a:gd name="connsiteX119" fmla="*/ 3469756 w 4076043"/>
                <a:gd name="connsiteY119" fmla="*/ 3114037 h 5248469"/>
                <a:gd name="connsiteX120" fmla="*/ 3410121 w 4076043"/>
                <a:gd name="connsiteY120" fmla="*/ 3024585 h 5248469"/>
                <a:gd name="connsiteX121" fmla="*/ 3400182 w 4076043"/>
                <a:gd name="connsiteY121" fmla="*/ 2994767 h 5248469"/>
                <a:gd name="connsiteX122" fmla="*/ 3370365 w 4076043"/>
                <a:gd name="connsiteY122" fmla="*/ 2945072 h 5248469"/>
                <a:gd name="connsiteX123" fmla="*/ 3300791 w 4076043"/>
                <a:gd name="connsiteY123" fmla="*/ 2855619 h 5248469"/>
                <a:gd name="connsiteX124" fmla="*/ 3221278 w 4076043"/>
                <a:gd name="connsiteY124" fmla="*/ 2736350 h 5248469"/>
                <a:gd name="connsiteX125" fmla="*/ 3161643 w 4076043"/>
                <a:gd name="connsiteY125" fmla="*/ 2646898 h 5248469"/>
                <a:gd name="connsiteX126" fmla="*/ 3141765 w 4076043"/>
                <a:gd name="connsiteY126" fmla="*/ 2607141 h 5248469"/>
                <a:gd name="connsiteX127" fmla="*/ 3111947 w 4076043"/>
                <a:gd name="connsiteY127" fmla="*/ 2577324 h 5248469"/>
                <a:gd name="connsiteX128" fmla="*/ 2982738 w 4076043"/>
                <a:gd name="connsiteY128" fmla="*/ 2428237 h 5248469"/>
                <a:gd name="connsiteX129" fmla="*/ 2952921 w 4076043"/>
                <a:gd name="connsiteY129" fmla="*/ 2408359 h 5248469"/>
                <a:gd name="connsiteX130" fmla="*/ 2893286 w 4076043"/>
                <a:gd name="connsiteY130" fmla="*/ 2328846 h 5248469"/>
                <a:gd name="connsiteX131" fmla="*/ 2883347 w 4076043"/>
                <a:gd name="connsiteY131" fmla="*/ 2299028 h 5248469"/>
                <a:gd name="connsiteX132" fmla="*/ 2744199 w 4076043"/>
                <a:gd name="connsiteY132" fmla="*/ 2169819 h 5248469"/>
                <a:gd name="connsiteX133" fmla="*/ 2684565 w 4076043"/>
                <a:gd name="connsiteY133" fmla="*/ 2090306 h 5248469"/>
                <a:gd name="connsiteX134" fmla="*/ 2664686 w 4076043"/>
                <a:gd name="connsiteY134" fmla="*/ 2050550 h 5248469"/>
                <a:gd name="connsiteX135" fmla="*/ 2634869 w 4076043"/>
                <a:gd name="connsiteY135" fmla="*/ 2030672 h 5248469"/>
                <a:gd name="connsiteX136" fmla="*/ 2595112 w 4076043"/>
                <a:gd name="connsiteY136" fmla="*/ 2000854 h 5248469"/>
                <a:gd name="connsiteX137" fmla="*/ 2495721 w 4076043"/>
                <a:gd name="connsiteY137" fmla="*/ 1881585 h 5248469"/>
                <a:gd name="connsiteX138" fmla="*/ 2446025 w 4076043"/>
                <a:gd name="connsiteY138" fmla="*/ 1841828 h 5248469"/>
                <a:gd name="connsiteX139" fmla="*/ 2446025 w 4076043"/>
                <a:gd name="connsiteY139" fmla="*/ 1841828 h 524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076043" h="5248469">
                  <a:moveTo>
                    <a:pt x="2446025" y="1841828"/>
                  </a:moveTo>
                  <a:cubicBezTo>
                    <a:pt x="2442712" y="1836859"/>
                    <a:pt x="2429225" y="1823553"/>
                    <a:pt x="2426147" y="1812011"/>
                  </a:cubicBezTo>
                  <a:cubicBezTo>
                    <a:pt x="2402536" y="1723471"/>
                    <a:pt x="2398687" y="1629454"/>
                    <a:pt x="2366512" y="1543654"/>
                  </a:cubicBezTo>
                  <a:cubicBezTo>
                    <a:pt x="2356573" y="1517150"/>
                    <a:pt x="2345219" y="1491134"/>
                    <a:pt x="2336695" y="1464141"/>
                  </a:cubicBezTo>
                  <a:cubicBezTo>
                    <a:pt x="2325320" y="1428120"/>
                    <a:pt x="2318823" y="1390647"/>
                    <a:pt x="2306878" y="1354811"/>
                  </a:cubicBezTo>
                  <a:cubicBezTo>
                    <a:pt x="2298899" y="1330874"/>
                    <a:pt x="2286118" y="1308787"/>
                    <a:pt x="2277060" y="1285237"/>
                  </a:cubicBezTo>
                  <a:cubicBezTo>
                    <a:pt x="2253103" y="1222949"/>
                    <a:pt x="2266124" y="1236281"/>
                    <a:pt x="2237304" y="1185846"/>
                  </a:cubicBezTo>
                  <a:cubicBezTo>
                    <a:pt x="2231377" y="1175474"/>
                    <a:pt x="2223352" y="1166400"/>
                    <a:pt x="2217425" y="1156028"/>
                  </a:cubicBezTo>
                  <a:cubicBezTo>
                    <a:pt x="2210074" y="1143164"/>
                    <a:pt x="2204642" y="1129279"/>
                    <a:pt x="2197547" y="1116272"/>
                  </a:cubicBezTo>
                  <a:cubicBezTo>
                    <a:pt x="2184757" y="1092823"/>
                    <a:pt x="2170581" y="1070147"/>
                    <a:pt x="2157791" y="1046698"/>
                  </a:cubicBezTo>
                  <a:cubicBezTo>
                    <a:pt x="2143691" y="1020849"/>
                    <a:pt x="2137165" y="999443"/>
                    <a:pt x="2118034" y="977124"/>
                  </a:cubicBezTo>
                  <a:cubicBezTo>
                    <a:pt x="2105837" y="962894"/>
                    <a:pt x="2090475" y="951597"/>
                    <a:pt x="2078278" y="937367"/>
                  </a:cubicBezTo>
                  <a:cubicBezTo>
                    <a:pt x="2070504" y="928297"/>
                    <a:pt x="2065342" y="917270"/>
                    <a:pt x="2058399" y="907550"/>
                  </a:cubicBezTo>
                  <a:cubicBezTo>
                    <a:pt x="2048771" y="894070"/>
                    <a:pt x="2038011" y="881413"/>
                    <a:pt x="2028582" y="867793"/>
                  </a:cubicBezTo>
                  <a:cubicBezTo>
                    <a:pt x="2008184" y="838329"/>
                    <a:pt x="1980279" y="812338"/>
                    <a:pt x="1968947" y="778341"/>
                  </a:cubicBezTo>
                  <a:cubicBezTo>
                    <a:pt x="1948062" y="715685"/>
                    <a:pt x="1974319" y="783980"/>
                    <a:pt x="1929191" y="708767"/>
                  </a:cubicBezTo>
                  <a:cubicBezTo>
                    <a:pt x="1917757" y="689709"/>
                    <a:pt x="1911021" y="668060"/>
                    <a:pt x="1899373" y="649132"/>
                  </a:cubicBezTo>
                  <a:cubicBezTo>
                    <a:pt x="1884436" y="624860"/>
                    <a:pt x="1865487" y="603272"/>
                    <a:pt x="1849678" y="579559"/>
                  </a:cubicBezTo>
                  <a:cubicBezTo>
                    <a:pt x="1778124" y="472228"/>
                    <a:pt x="1829233" y="529297"/>
                    <a:pt x="1760225" y="460289"/>
                  </a:cubicBezTo>
                  <a:cubicBezTo>
                    <a:pt x="1756912" y="440411"/>
                    <a:pt x="1758224" y="419177"/>
                    <a:pt x="1750286" y="400654"/>
                  </a:cubicBezTo>
                  <a:cubicBezTo>
                    <a:pt x="1709741" y="306049"/>
                    <a:pt x="1715227" y="344668"/>
                    <a:pt x="1670773" y="291324"/>
                  </a:cubicBezTo>
                  <a:cubicBezTo>
                    <a:pt x="1558506" y="156604"/>
                    <a:pt x="1730605" y="357196"/>
                    <a:pt x="1640956" y="231689"/>
                  </a:cubicBezTo>
                  <a:cubicBezTo>
                    <a:pt x="1630063" y="216438"/>
                    <a:pt x="1614451" y="205184"/>
                    <a:pt x="1601199" y="191932"/>
                  </a:cubicBezTo>
                  <a:cubicBezTo>
                    <a:pt x="1591260" y="168741"/>
                    <a:pt x="1583635" y="144415"/>
                    <a:pt x="1571382" y="122359"/>
                  </a:cubicBezTo>
                  <a:cubicBezTo>
                    <a:pt x="1563050" y="107361"/>
                    <a:pt x="1533816" y="90688"/>
                    <a:pt x="1521686" y="82602"/>
                  </a:cubicBezTo>
                  <a:cubicBezTo>
                    <a:pt x="1515060" y="72663"/>
                    <a:pt x="1510984" y="60432"/>
                    <a:pt x="1501808" y="52785"/>
                  </a:cubicBezTo>
                  <a:cubicBezTo>
                    <a:pt x="1471563" y="27581"/>
                    <a:pt x="1439213" y="30326"/>
                    <a:pt x="1402417" y="22967"/>
                  </a:cubicBezTo>
                  <a:cubicBezTo>
                    <a:pt x="1287578" y="0"/>
                    <a:pt x="1481188" y="22145"/>
                    <a:pt x="1233452" y="3089"/>
                  </a:cubicBezTo>
                  <a:lnTo>
                    <a:pt x="259417" y="22967"/>
                  </a:lnTo>
                  <a:cubicBezTo>
                    <a:pt x="205033" y="24478"/>
                    <a:pt x="64049" y="46617"/>
                    <a:pt x="20878" y="52785"/>
                  </a:cubicBezTo>
                  <a:cubicBezTo>
                    <a:pt x="16955" y="64551"/>
                    <a:pt x="0" y="112870"/>
                    <a:pt x="999" y="122359"/>
                  </a:cubicBezTo>
                  <a:cubicBezTo>
                    <a:pt x="16470" y="269331"/>
                    <a:pt x="16585" y="248675"/>
                    <a:pt x="80512" y="350959"/>
                  </a:cubicBezTo>
                  <a:cubicBezTo>
                    <a:pt x="86231" y="373834"/>
                    <a:pt x="91318" y="398498"/>
                    <a:pt x="100391" y="420532"/>
                  </a:cubicBezTo>
                  <a:cubicBezTo>
                    <a:pt x="119604" y="467194"/>
                    <a:pt x="129747" y="519310"/>
                    <a:pt x="160025" y="559680"/>
                  </a:cubicBezTo>
                  <a:lnTo>
                    <a:pt x="189843" y="599437"/>
                  </a:lnTo>
                  <a:cubicBezTo>
                    <a:pt x="199923" y="639757"/>
                    <a:pt x="205444" y="670809"/>
                    <a:pt x="229599" y="708767"/>
                  </a:cubicBezTo>
                  <a:cubicBezTo>
                    <a:pt x="239661" y="724579"/>
                    <a:pt x="256104" y="735272"/>
                    <a:pt x="269356" y="748524"/>
                  </a:cubicBezTo>
                  <a:cubicBezTo>
                    <a:pt x="291986" y="839046"/>
                    <a:pt x="265447" y="753979"/>
                    <a:pt x="358808" y="897611"/>
                  </a:cubicBezTo>
                  <a:cubicBezTo>
                    <a:pt x="377397" y="926210"/>
                    <a:pt x="391317" y="957600"/>
                    <a:pt x="408504" y="987063"/>
                  </a:cubicBezTo>
                  <a:cubicBezTo>
                    <a:pt x="414523" y="997381"/>
                    <a:pt x="421756" y="1006941"/>
                    <a:pt x="428382" y="1016880"/>
                  </a:cubicBezTo>
                  <a:cubicBezTo>
                    <a:pt x="443864" y="1078811"/>
                    <a:pt x="438435" y="1066803"/>
                    <a:pt x="478078" y="1146089"/>
                  </a:cubicBezTo>
                  <a:cubicBezTo>
                    <a:pt x="486717" y="1163368"/>
                    <a:pt x="497656" y="1179403"/>
                    <a:pt x="507895" y="1195785"/>
                  </a:cubicBezTo>
                  <a:cubicBezTo>
                    <a:pt x="514226" y="1205915"/>
                    <a:pt x="522431" y="1214918"/>
                    <a:pt x="527773" y="1225602"/>
                  </a:cubicBezTo>
                  <a:cubicBezTo>
                    <a:pt x="535752" y="1241560"/>
                    <a:pt x="539673" y="1259340"/>
                    <a:pt x="547652" y="1275298"/>
                  </a:cubicBezTo>
                  <a:cubicBezTo>
                    <a:pt x="574147" y="1328286"/>
                    <a:pt x="564175" y="1280981"/>
                    <a:pt x="587408" y="1344872"/>
                  </a:cubicBezTo>
                  <a:cubicBezTo>
                    <a:pt x="630027" y="1462077"/>
                    <a:pt x="580913" y="1370492"/>
                    <a:pt x="637104" y="1464141"/>
                  </a:cubicBezTo>
                  <a:cubicBezTo>
                    <a:pt x="661510" y="1561766"/>
                    <a:pt x="626176" y="1442284"/>
                    <a:pt x="676860" y="1543654"/>
                  </a:cubicBezTo>
                  <a:cubicBezTo>
                    <a:pt x="682969" y="1555872"/>
                    <a:pt x="681726" y="1570728"/>
                    <a:pt x="686799" y="1583411"/>
                  </a:cubicBezTo>
                  <a:cubicBezTo>
                    <a:pt x="695053" y="1604046"/>
                    <a:pt x="707420" y="1622813"/>
                    <a:pt x="716617" y="1643046"/>
                  </a:cubicBezTo>
                  <a:cubicBezTo>
                    <a:pt x="724000" y="1659288"/>
                    <a:pt x="728516" y="1676784"/>
                    <a:pt x="736495" y="1692741"/>
                  </a:cubicBezTo>
                  <a:cubicBezTo>
                    <a:pt x="832528" y="1884806"/>
                    <a:pt x="742942" y="1696569"/>
                    <a:pt x="825947" y="1841828"/>
                  </a:cubicBezTo>
                  <a:cubicBezTo>
                    <a:pt x="853890" y="1890729"/>
                    <a:pt x="882885" y="1939315"/>
                    <a:pt x="905460" y="1990915"/>
                  </a:cubicBezTo>
                  <a:cubicBezTo>
                    <a:pt x="915127" y="2013011"/>
                    <a:pt x="966020" y="2136730"/>
                    <a:pt x="994912" y="2189698"/>
                  </a:cubicBezTo>
                  <a:cubicBezTo>
                    <a:pt x="1007702" y="2213147"/>
                    <a:pt x="1021417" y="2236081"/>
                    <a:pt x="1034669" y="2259272"/>
                  </a:cubicBezTo>
                  <a:cubicBezTo>
                    <a:pt x="1050802" y="2339935"/>
                    <a:pt x="1033167" y="2280730"/>
                    <a:pt x="1074425" y="2358663"/>
                  </a:cubicBezTo>
                  <a:cubicBezTo>
                    <a:pt x="1100697" y="2408289"/>
                    <a:pt x="1161273" y="2538630"/>
                    <a:pt x="1193695" y="2587263"/>
                  </a:cubicBezTo>
                  <a:lnTo>
                    <a:pt x="1273208" y="2706532"/>
                  </a:lnTo>
                  <a:cubicBezTo>
                    <a:pt x="1286460" y="2726410"/>
                    <a:pt x="1303262" y="2744335"/>
                    <a:pt x="1312965" y="2766167"/>
                  </a:cubicBezTo>
                  <a:cubicBezTo>
                    <a:pt x="1326217" y="2795984"/>
                    <a:pt x="1337366" y="2826828"/>
                    <a:pt x="1352721" y="2855619"/>
                  </a:cubicBezTo>
                  <a:cubicBezTo>
                    <a:pt x="1487890" y="3109061"/>
                    <a:pt x="1439569" y="2989270"/>
                    <a:pt x="1531625" y="3183611"/>
                  </a:cubicBezTo>
                  <a:cubicBezTo>
                    <a:pt x="1542426" y="3206414"/>
                    <a:pt x="1549802" y="3230799"/>
                    <a:pt x="1561443" y="3253185"/>
                  </a:cubicBezTo>
                  <a:cubicBezTo>
                    <a:pt x="1592916" y="3313711"/>
                    <a:pt x="1628828" y="3371843"/>
                    <a:pt x="1660834" y="3432089"/>
                  </a:cubicBezTo>
                  <a:cubicBezTo>
                    <a:pt x="1685163" y="3477885"/>
                    <a:pt x="1709981" y="3523572"/>
                    <a:pt x="1730408" y="3571237"/>
                  </a:cubicBezTo>
                  <a:cubicBezTo>
                    <a:pt x="1740347" y="3594428"/>
                    <a:pt x="1748143" y="3618661"/>
                    <a:pt x="1760225" y="3640811"/>
                  </a:cubicBezTo>
                  <a:cubicBezTo>
                    <a:pt x="1768157" y="3655353"/>
                    <a:pt x="1781263" y="3666520"/>
                    <a:pt x="1790043" y="3680567"/>
                  </a:cubicBezTo>
                  <a:cubicBezTo>
                    <a:pt x="1797896" y="3693131"/>
                    <a:pt x="1802298" y="3707619"/>
                    <a:pt x="1809921" y="3720324"/>
                  </a:cubicBezTo>
                  <a:cubicBezTo>
                    <a:pt x="1822213" y="3740810"/>
                    <a:pt x="1837825" y="3759216"/>
                    <a:pt x="1849678" y="3779959"/>
                  </a:cubicBezTo>
                  <a:cubicBezTo>
                    <a:pt x="1864380" y="3805687"/>
                    <a:pt x="1874732" y="3833744"/>
                    <a:pt x="1889434" y="3859472"/>
                  </a:cubicBezTo>
                  <a:cubicBezTo>
                    <a:pt x="1950974" y="3967167"/>
                    <a:pt x="1971269" y="3991997"/>
                    <a:pt x="2038521" y="4088072"/>
                  </a:cubicBezTo>
                  <a:cubicBezTo>
                    <a:pt x="2082763" y="4220799"/>
                    <a:pt x="2047056" y="4135239"/>
                    <a:pt x="2098156" y="4227219"/>
                  </a:cubicBezTo>
                  <a:cubicBezTo>
                    <a:pt x="2105352" y="4240171"/>
                    <a:pt x="2112198" y="4253357"/>
                    <a:pt x="2118034" y="4266976"/>
                  </a:cubicBezTo>
                  <a:cubicBezTo>
                    <a:pt x="2122161" y="4276606"/>
                    <a:pt x="2122162" y="4288076"/>
                    <a:pt x="2127973" y="4296793"/>
                  </a:cubicBezTo>
                  <a:cubicBezTo>
                    <a:pt x="2135770" y="4308489"/>
                    <a:pt x="2147852" y="4316672"/>
                    <a:pt x="2157791" y="4326611"/>
                  </a:cubicBezTo>
                  <a:cubicBezTo>
                    <a:pt x="2164417" y="4343176"/>
                    <a:pt x="2169126" y="4360643"/>
                    <a:pt x="2177669" y="4376306"/>
                  </a:cubicBezTo>
                  <a:cubicBezTo>
                    <a:pt x="2203301" y="4423299"/>
                    <a:pt x="2232974" y="4454599"/>
                    <a:pt x="2267121" y="4495576"/>
                  </a:cubicBezTo>
                  <a:cubicBezTo>
                    <a:pt x="2309219" y="4642920"/>
                    <a:pt x="2273167" y="4545391"/>
                    <a:pt x="2426147" y="4763932"/>
                  </a:cubicBezTo>
                  <a:lnTo>
                    <a:pt x="2426147" y="4763932"/>
                  </a:lnTo>
                  <a:cubicBezTo>
                    <a:pt x="2445553" y="4802744"/>
                    <a:pt x="2455795" y="4827340"/>
                    <a:pt x="2485782" y="4863324"/>
                  </a:cubicBezTo>
                  <a:cubicBezTo>
                    <a:pt x="2503779" y="4884920"/>
                    <a:pt x="2526611" y="4902063"/>
                    <a:pt x="2545417" y="4922959"/>
                  </a:cubicBezTo>
                  <a:cubicBezTo>
                    <a:pt x="2668604" y="5059834"/>
                    <a:pt x="2470604" y="4858085"/>
                    <a:pt x="2614991" y="5002472"/>
                  </a:cubicBezTo>
                  <a:cubicBezTo>
                    <a:pt x="2634340" y="5060520"/>
                    <a:pt x="2609791" y="5007211"/>
                    <a:pt x="2654747" y="5052167"/>
                  </a:cubicBezTo>
                  <a:cubicBezTo>
                    <a:pt x="2666461" y="5063881"/>
                    <a:pt x="2675065" y="5078353"/>
                    <a:pt x="2684565" y="5091924"/>
                  </a:cubicBezTo>
                  <a:cubicBezTo>
                    <a:pt x="2698265" y="5111496"/>
                    <a:pt x="2702952" y="5140875"/>
                    <a:pt x="2724321" y="5151559"/>
                  </a:cubicBezTo>
                  <a:cubicBezTo>
                    <a:pt x="2750825" y="5164811"/>
                    <a:pt x="2780128" y="5173536"/>
                    <a:pt x="2803834" y="5191315"/>
                  </a:cubicBezTo>
                  <a:cubicBezTo>
                    <a:pt x="2854519" y="5229328"/>
                    <a:pt x="2827520" y="5217114"/>
                    <a:pt x="2883347" y="5231072"/>
                  </a:cubicBezTo>
                  <a:lnTo>
                    <a:pt x="3131825" y="5221132"/>
                  </a:lnTo>
                  <a:cubicBezTo>
                    <a:pt x="3616333" y="5207483"/>
                    <a:pt x="3439917" y="5248469"/>
                    <a:pt x="3628782" y="5201254"/>
                  </a:cubicBezTo>
                  <a:cubicBezTo>
                    <a:pt x="3737302" y="5146994"/>
                    <a:pt x="3613493" y="5217117"/>
                    <a:pt x="3688417" y="5151559"/>
                  </a:cubicBezTo>
                  <a:cubicBezTo>
                    <a:pt x="3706397" y="5135827"/>
                    <a:pt x="3728174" y="5125054"/>
                    <a:pt x="3748052" y="5111802"/>
                  </a:cubicBezTo>
                  <a:cubicBezTo>
                    <a:pt x="3757991" y="5105176"/>
                    <a:pt x="3766086" y="5093888"/>
                    <a:pt x="3777869" y="5091924"/>
                  </a:cubicBezTo>
                  <a:cubicBezTo>
                    <a:pt x="3850978" y="5079739"/>
                    <a:pt x="3817953" y="5086873"/>
                    <a:pt x="3877260" y="5072046"/>
                  </a:cubicBezTo>
                  <a:cubicBezTo>
                    <a:pt x="3887199" y="5065420"/>
                    <a:pt x="3899616" y="5061495"/>
                    <a:pt x="3907078" y="5052167"/>
                  </a:cubicBezTo>
                  <a:cubicBezTo>
                    <a:pt x="3926603" y="5027761"/>
                    <a:pt x="3931769" y="4991407"/>
                    <a:pt x="3956773" y="4972654"/>
                  </a:cubicBezTo>
                  <a:lnTo>
                    <a:pt x="3996530" y="4942837"/>
                  </a:lnTo>
                  <a:cubicBezTo>
                    <a:pt x="3999843" y="4932898"/>
                    <a:pt x="4002342" y="4922649"/>
                    <a:pt x="4006469" y="4913019"/>
                  </a:cubicBezTo>
                  <a:cubicBezTo>
                    <a:pt x="4012305" y="4899401"/>
                    <a:pt x="4021662" y="4887319"/>
                    <a:pt x="4026347" y="4873263"/>
                  </a:cubicBezTo>
                  <a:cubicBezTo>
                    <a:pt x="4041602" y="4827500"/>
                    <a:pt x="4066104" y="4734115"/>
                    <a:pt x="4066104" y="4734115"/>
                  </a:cubicBezTo>
                  <a:cubicBezTo>
                    <a:pt x="4069417" y="4644663"/>
                    <a:pt x="4076043" y="4555272"/>
                    <a:pt x="4076043" y="4465759"/>
                  </a:cubicBezTo>
                  <a:cubicBezTo>
                    <a:pt x="4076043" y="4455282"/>
                    <a:pt x="4068377" y="4446168"/>
                    <a:pt x="4066104" y="4435941"/>
                  </a:cubicBezTo>
                  <a:cubicBezTo>
                    <a:pt x="4061732" y="4416268"/>
                    <a:pt x="4060697" y="4395942"/>
                    <a:pt x="4056165" y="4376306"/>
                  </a:cubicBezTo>
                  <a:cubicBezTo>
                    <a:pt x="4050741" y="4352804"/>
                    <a:pt x="4042501" y="4330037"/>
                    <a:pt x="4036286" y="4306732"/>
                  </a:cubicBezTo>
                  <a:cubicBezTo>
                    <a:pt x="4007238" y="4197803"/>
                    <a:pt x="4029717" y="4260492"/>
                    <a:pt x="3996530" y="4177524"/>
                  </a:cubicBezTo>
                  <a:cubicBezTo>
                    <a:pt x="3987081" y="4120830"/>
                    <a:pt x="3984726" y="4096920"/>
                    <a:pt x="3966712" y="4038376"/>
                  </a:cubicBezTo>
                  <a:cubicBezTo>
                    <a:pt x="3961465" y="4021324"/>
                    <a:pt x="3952931" y="4005447"/>
                    <a:pt x="3946834" y="3988680"/>
                  </a:cubicBezTo>
                  <a:cubicBezTo>
                    <a:pt x="3939673" y="3968988"/>
                    <a:pt x="3935210" y="3948305"/>
                    <a:pt x="3926956" y="3929046"/>
                  </a:cubicBezTo>
                  <a:cubicBezTo>
                    <a:pt x="3915283" y="3901809"/>
                    <a:pt x="3898204" y="3877046"/>
                    <a:pt x="3887199" y="3849532"/>
                  </a:cubicBezTo>
                  <a:cubicBezTo>
                    <a:pt x="3878241" y="3827138"/>
                    <a:pt x="3875979" y="3802470"/>
                    <a:pt x="3867321" y="3779959"/>
                  </a:cubicBezTo>
                  <a:cubicBezTo>
                    <a:pt x="3859343" y="3759216"/>
                    <a:pt x="3846817" y="3740503"/>
                    <a:pt x="3837504" y="3720324"/>
                  </a:cubicBezTo>
                  <a:cubicBezTo>
                    <a:pt x="3826931" y="3697415"/>
                    <a:pt x="3819768" y="3672901"/>
                    <a:pt x="3807686" y="3650750"/>
                  </a:cubicBezTo>
                  <a:cubicBezTo>
                    <a:pt x="3799754" y="3636207"/>
                    <a:pt x="3785914" y="3625474"/>
                    <a:pt x="3777869" y="3610993"/>
                  </a:cubicBezTo>
                  <a:cubicBezTo>
                    <a:pt x="3769205" y="3595397"/>
                    <a:pt x="3765970" y="3577255"/>
                    <a:pt x="3757991" y="3561298"/>
                  </a:cubicBezTo>
                  <a:cubicBezTo>
                    <a:pt x="3750725" y="3546766"/>
                    <a:pt x="3715047" y="3500727"/>
                    <a:pt x="3708295" y="3491724"/>
                  </a:cubicBezTo>
                  <a:cubicBezTo>
                    <a:pt x="3701669" y="3471846"/>
                    <a:pt x="3699197" y="3450057"/>
                    <a:pt x="3688417" y="3432089"/>
                  </a:cubicBezTo>
                  <a:cubicBezTo>
                    <a:pt x="3678775" y="3416018"/>
                    <a:pt x="3659056" y="3407926"/>
                    <a:pt x="3648660" y="3392332"/>
                  </a:cubicBezTo>
                  <a:cubicBezTo>
                    <a:pt x="3642034" y="3382393"/>
                    <a:pt x="3634708" y="3372886"/>
                    <a:pt x="3628782" y="3362515"/>
                  </a:cubicBezTo>
                  <a:cubicBezTo>
                    <a:pt x="3621431" y="3349651"/>
                    <a:pt x="3616255" y="3335623"/>
                    <a:pt x="3608904" y="3322759"/>
                  </a:cubicBezTo>
                  <a:cubicBezTo>
                    <a:pt x="3602977" y="3312387"/>
                    <a:pt x="3595438" y="3303019"/>
                    <a:pt x="3589025" y="3292941"/>
                  </a:cubicBezTo>
                  <a:cubicBezTo>
                    <a:pt x="3572245" y="3266572"/>
                    <a:pt x="3555411" y="3240229"/>
                    <a:pt x="3539330" y="3213428"/>
                  </a:cubicBezTo>
                  <a:cubicBezTo>
                    <a:pt x="3529391" y="3196863"/>
                    <a:pt x="3520590" y="3179558"/>
                    <a:pt x="3509512" y="3163732"/>
                  </a:cubicBezTo>
                  <a:cubicBezTo>
                    <a:pt x="3497347" y="3146353"/>
                    <a:pt x="3483008" y="3130602"/>
                    <a:pt x="3469756" y="3114037"/>
                  </a:cubicBezTo>
                  <a:cubicBezTo>
                    <a:pt x="3447067" y="3045969"/>
                    <a:pt x="3477805" y="3126110"/>
                    <a:pt x="3410121" y="3024585"/>
                  </a:cubicBezTo>
                  <a:cubicBezTo>
                    <a:pt x="3404309" y="3015868"/>
                    <a:pt x="3404867" y="3004138"/>
                    <a:pt x="3400182" y="2994767"/>
                  </a:cubicBezTo>
                  <a:cubicBezTo>
                    <a:pt x="3391543" y="2977488"/>
                    <a:pt x="3381593" y="2960792"/>
                    <a:pt x="3370365" y="2945072"/>
                  </a:cubicBezTo>
                  <a:cubicBezTo>
                    <a:pt x="3348409" y="2914333"/>
                    <a:pt x="3317685" y="2889406"/>
                    <a:pt x="3300791" y="2855619"/>
                  </a:cubicBezTo>
                  <a:cubicBezTo>
                    <a:pt x="3211512" y="2677064"/>
                    <a:pt x="3308007" y="2849097"/>
                    <a:pt x="3221278" y="2736350"/>
                  </a:cubicBezTo>
                  <a:cubicBezTo>
                    <a:pt x="3199428" y="2707946"/>
                    <a:pt x="3177669" y="2678951"/>
                    <a:pt x="3161643" y="2646898"/>
                  </a:cubicBezTo>
                  <a:cubicBezTo>
                    <a:pt x="3155017" y="2633646"/>
                    <a:pt x="3150377" y="2619198"/>
                    <a:pt x="3141765" y="2607141"/>
                  </a:cubicBezTo>
                  <a:cubicBezTo>
                    <a:pt x="3133595" y="2595703"/>
                    <a:pt x="3120946" y="2588122"/>
                    <a:pt x="3111947" y="2577324"/>
                  </a:cubicBezTo>
                  <a:cubicBezTo>
                    <a:pt x="3083673" y="2543395"/>
                    <a:pt x="3025503" y="2456747"/>
                    <a:pt x="2982738" y="2428237"/>
                  </a:cubicBezTo>
                  <a:lnTo>
                    <a:pt x="2952921" y="2408359"/>
                  </a:lnTo>
                  <a:cubicBezTo>
                    <a:pt x="2933043" y="2381855"/>
                    <a:pt x="2903762" y="2360276"/>
                    <a:pt x="2893286" y="2328846"/>
                  </a:cubicBezTo>
                  <a:cubicBezTo>
                    <a:pt x="2889973" y="2318907"/>
                    <a:pt x="2890246" y="2306913"/>
                    <a:pt x="2883347" y="2299028"/>
                  </a:cubicBezTo>
                  <a:cubicBezTo>
                    <a:pt x="2769384" y="2168783"/>
                    <a:pt x="2878995" y="2349550"/>
                    <a:pt x="2744199" y="2169819"/>
                  </a:cubicBezTo>
                  <a:cubicBezTo>
                    <a:pt x="2724321" y="2143315"/>
                    <a:pt x="2699382" y="2119938"/>
                    <a:pt x="2684565" y="2090306"/>
                  </a:cubicBezTo>
                  <a:cubicBezTo>
                    <a:pt x="2677939" y="2077054"/>
                    <a:pt x="2674171" y="2061932"/>
                    <a:pt x="2664686" y="2050550"/>
                  </a:cubicBezTo>
                  <a:cubicBezTo>
                    <a:pt x="2657039" y="2041374"/>
                    <a:pt x="2644589" y="2037615"/>
                    <a:pt x="2634869" y="2030672"/>
                  </a:cubicBezTo>
                  <a:cubicBezTo>
                    <a:pt x="2621389" y="2021043"/>
                    <a:pt x="2607323" y="2012048"/>
                    <a:pt x="2595112" y="2000854"/>
                  </a:cubicBezTo>
                  <a:cubicBezTo>
                    <a:pt x="2438531" y="1857321"/>
                    <a:pt x="2558684" y="1976031"/>
                    <a:pt x="2495721" y="1881585"/>
                  </a:cubicBezTo>
                  <a:cubicBezTo>
                    <a:pt x="2476047" y="1852074"/>
                    <a:pt x="2472613" y="1868415"/>
                    <a:pt x="2446025" y="1841828"/>
                  </a:cubicBezTo>
                  <a:lnTo>
                    <a:pt x="2446025" y="1841828"/>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62800" y="1981200"/>
              <a:ext cx="1981200" cy="1200329"/>
            </a:xfrm>
            <a:prstGeom prst="rect">
              <a:avLst/>
            </a:prstGeom>
            <a:noFill/>
          </p:spPr>
          <p:txBody>
            <a:bodyPr wrap="square" rtlCol="0">
              <a:spAutoFit/>
            </a:bodyPr>
            <a:lstStyle/>
            <a:p>
              <a:r>
                <a:rPr lang="en-US" b="1" dirty="0"/>
                <a:t>Regions in blue are medullary rays, parts in between are pars </a:t>
              </a:r>
              <a:r>
                <a:rPr lang="en-US" b="1" dirty="0" err="1"/>
                <a:t>convoluta</a:t>
              </a:r>
              <a:endParaRPr lang="en-US" b="1" dirty="0"/>
            </a:p>
          </p:txBody>
        </p:sp>
        <p:sp>
          <p:nvSpPr>
            <p:cNvPr id="6" name="Freeform 5"/>
            <p:cNvSpPr/>
            <p:nvPr/>
          </p:nvSpPr>
          <p:spPr>
            <a:xfrm flipH="1" flipV="1">
              <a:off x="64770" y="1676400"/>
              <a:ext cx="3886200" cy="5181600"/>
            </a:xfrm>
            <a:custGeom>
              <a:avLst/>
              <a:gdLst>
                <a:gd name="connsiteX0" fmla="*/ 2446025 w 4076043"/>
                <a:gd name="connsiteY0" fmla="*/ 1841828 h 5248469"/>
                <a:gd name="connsiteX1" fmla="*/ 2426147 w 4076043"/>
                <a:gd name="connsiteY1" fmla="*/ 1812011 h 5248469"/>
                <a:gd name="connsiteX2" fmla="*/ 2366512 w 4076043"/>
                <a:gd name="connsiteY2" fmla="*/ 1543654 h 5248469"/>
                <a:gd name="connsiteX3" fmla="*/ 2336695 w 4076043"/>
                <a:gd name="connsiteY3" fmla="*/ 1464141 h 5248469"/>
                <a:gd name="connsiteX4" fmla="*/ 2306878 w 4076043"/>
                <a:gd name="connsiteY4" fmla="*/ 1354811 h 5248469"/>
                <a:gd name="connsiteX5" fmla="*/ 2277060 w 4076043"/>
                <a:gd name="connsiteY5" fmla="*/ 1285237 h 5248469"/>
                <a:gd name="connsiteX6" fmla="*/ 2237304 w 4076043"/>
                <a:gd name="connsiteY6" fmla="*/ 1185846 h 5248469"/>
                <a:gd name="connsiteX7" fmla="*/ 2217425 w 4076043"/>
                <a:gd name="connsiteY7" fmla="*/ 1156028 h 5248469"/>
                <a:gd name="connsiteX8" fmla="*/ 2197547 w 4076043"/>
                <a:gd name="connsiteY8" fmla="*/ 1116272 h 5248469"/>
                <a:gd name="connsiteX9" fmla="*/ 2157791 w 4076043"/>
                <a:gd name="connsiteY9" fmla="*/ 1046698 h 5248469"/>
                <a:gd name="connsiteX10" fmla="*/ 2118034 w 4076043"/>
                <a:gd name="connsiteY10" fmla="*/ 977124 h 5248469"/>
                <a:gd name="connsiteX11" fmla="*/ 2078278 w 4076043"/>
                <a:gd name="connsiteY11" fmla="*/ 937367 h 5248469"/>
                <a:gd name="connsiteX12" fmla="*/ 2058399 w 4076043"/>
                <a:gd name="connsiteY12" fmla="*/ 907550 h 5248469"/>
                <a:gd name="connsiteX13" fmla="*/ 2028582 w 4076043"/>
                <a:gd name="connsiteY13" fmla="*/ 867793 h 5248469"/>
                <a:gd name="connsiteX14" fmla="*/ 1968947 w 4076043"/>
                <a:gd name="connsiteY14" fmla="*/ 778341 h 5248469"/>
                <a:gd name="connsiteX15" fmla="*/ 1929191 w 4076043"/>
                <a:gd name="connsiteY15" fmla="*/ 708767 h 5248469"/>
                <a:gd name="connsiteX16" fmla="*/ 1899373 w 4076043"/>
                <a:gd name="connsiteY16" fmla="*/ 649132 h 5248469"/>
                <a:gd name="connsiteX17" fmla="*/ 1849678 w 4076043"/>
                <a:gd name="connsiteY17" fmla="*/ 579559 h 5248469"/>
                <a:gd name="connsiteX18" fmla="*/ 1760225 w 4076043"/>
                <a:gd name="connsiteY18" fmla="*/ 460289 h 5248469"/>
                <a:gd name="connsiteX19" fmla="*/ 1750286 w 4076043"/>
                <a:gd name="connsiteY19" fmla="*/ 400654 h 5248469"/>
                <a:gd name="connsiteX20" fmla="*/ 1670773 w 4076043"/>
                <a:gd name="connsiteY20" fmla="*/ 291324 h 5248469"/>
                <a:gd name="connsiteX21" fmla="*/ 1640956 w 4076043"/>
                <a:gd name="connsiteY21" fmla="*/ 231689 h 5248469"/>
                <a:gd name="connsiteX22" fmla="*/ 1601199 w 4076043"/>
                <a:gd name="connsiteY22" fmla="*/ 191932 h 5248469"/>
                <a:gd name="connsiteX23" fmla="*/ 1571382 w 4076043"/>
                <a:gd name="connsiteY23" fmla="*/ 122359 h 5248469"/>
                <a:gd name="connsiteX24" fmla="*/ 1521686 w 4076043"/>
                <a:gd name="connsiteY24" fmla="*/ 82602 h 5248469"/>
                <a:gd name="connsiteX25" fmla="*/ 1501808 w 4076043"/>
                <a:gd name="connsiteY25" fmla="*/ 52785 h 5248469"/>
                <a:gd name="connsiteX26" fmla="*/ 1402417 w 4076043"/>
                <a:gd name="connsiteY26" fmla="*/ 22967 h 5248469"/>
                <a:gd name="connsiteX27" fmla="*/ 1233452 w 4076043"/>
                <a:gd name="connsiteY27" fmla="*/ 3089 h 5248469"/>
                <a:gd name="connsiteX28" fmla="*/ 259417 w 4076043"/>
                <a:gd name="connsiteY28" fmla="*/ 22967 h 5248469"/>
                <a:gd name="connsiteX29" fmla="*/ 20878 w 4076043"/>
                <a:gd name="connsiteY29" fmla="*/ 52785 h 5248469"/>
                <a:gd name="connsiteX30" fmla="*/ 999 w 4076043"/>
                <a:gd name="connsiteY30" fmla="*/ 122359 h 5248469"/>
                <a:gd name="connsiteX31" fmla="*/ 80512 w 4076043"/>
                <a:gd name="connsiteY31" fmla="*/ 350959 h 5248469"/>
                <a:gd name="connsiteX32" fmla="*/ 100391 w 4076043"/>
                <a:gd name="connsiteY32" fmla="*/ 420532 h 5248469"/>
                <a:gd name="connsiteX33" fmla="*/ 160025 w 4076043"/>
                <a:gd name="connsiteY33" fmla="*/ 559680 h 5248469"/>
                <a:gd name="connsiteX34" fmla="*/ 189843 w 4076043"/>
                <a:gd name="connsiteY34" fmla="*/ 599437 h 5248469"/>
                <a:gd name="connsiteX35" fmla="*/ 229599 w 4076043"/>
                <a:gd name="connsiteY35" fmla="*/ 708767 h 5248469"/>
                <a:gd name="connsiteX36" fmla="*/ 269356 w 4076043"/>
                <a:gd name="connsiteY36" fmla="*/ 748524 h 5248469"/>
                <a:gd name="connsiteX37" fmla="*/ 358808 w 4076043"/>
                <a:gd name="connsiteY37" fmla="*/ 897611 h 5248469"/>
                <a:gd name="connsiteX38" fmla="*/ 408504 w 4076043"/>
                <a:gd name="connsiteY38" fmla="*/ 987063 h 5248469"/>
                <a:gd name="connsiteX39" fmla="*/ 428382 w 4076043"/>
                <a:gd name="connsiteY39" fmla="*/ 1016880 h 5248469"/>
                <a:gd name="connsiteX40" fmla="*/ 478078 w 4076043"/>
                <a:gd name="connsiteY40" fmla="*/ 1146089 h 5248469"/>
                <a:gd name="connsiteX41" fmla="*/ 507895 w 4076043"/>
                <a:gd name="connsiteY41" fmla="*/ 1195785 h 5248469"/>
                <a:gd name="connsiteX42" fmla="*/ 527773 w 4076043"/>
                <a:gd name="connsiteY42" fmla="*/ 1225602 h 5248469"/>
                <a:gd name="connsiteX43" fmla="*/ 547652 w 4076043"/>
                <a:gd name="connsiteY43" fmla="*/ 1275298 h 5248469"/>
                <a:gd name="connsiteX44" fmla="*/ 587408 w 4076043"/>
                <a:gd name="connsiteY44" fmla="*/ 1344872 h 5248469"/>
                <a:gd name="connsiteX45" fmla="*/ 637104 w 4076043"/>
                <a:gd name="connsiteY45" fmla="*/ 1464141 h 5248469"/>
                <a:gd name="connsiteX46" fmla="*/ 676860 w 4076043"/>
                <a:gd name="connsiteY46" fmla="*/ 1543654 h 5248469"/>
                <a:gd name="connsiteX47" fmla="*/ 686799 w 4076043"/>
                <a:gd name="connsiteY47" fmla="*/ 1583411 h 5248469"/>
                <a:gd name="connsiteX48" fmla="*/ 716617 w 4076043"/>
                <a:gd name="connsiteY48" fmla="*/ 1643046 h 5248469"/>
                <a:gd name="connsiteX49" fmla="*/ 736495 w 4076043"/>
                <a:gd name="connsiteY49" fmla="*/ 1692741 h 5248469"/>
                <a:gd name="connsiteX50" fmla="*/ 825947 w 4076043"/>
                <a:gd name="connsiteY50" fmla="*/ 1841828 h 5248469"/>
                <a:gd name="connsiteX51" fmla="*/ 905460 w 4076043"/>
                <a:gd name="connsiteY51" fmla="*/ 1990915 h 5248469"/>
                <a:gd name="connsiteX52" fmla="*/ 994912 w 4076043"/>
                <a:gd name="connsiteY52" fmla="*/ 2189698 h 5248469"/>
                <a:gd name="connsiteX53" fmla="*/ 1034669 w 4076043"/>
                <a:gd name="connsiteY53" fmla="*/ 2259272 h 5248469"/>
                <a:gd name="connsiteX54" fmla="*/ 1074425 w 4076043"/>
                <a:gd name="connsiteY54" fmla="*/ 2358663 h 5248469"/>
                <a:gd name="connsiteX55" fmla="*/ 1193695 w 4076043"/>
                <a:gd name="connsiteY55" fmla="*/ 2587263 h 5248469"/>
                <a:gd name="connsiteX56" fmla="*/ 1273208 w 4076043"/>
                <a:gd name="connsiteY56" fmla="*/ 2706532 h 5248469"/>
                <a:gd name="connsiteX57" fmla="*/ 1312965 w 4076043"/>
                <a:gd name="connsiteY57" fmla="*/ 2766167 h 5248469"/>
                <a:gd name="connsiteX58" fmla="*/ 1352721 w 4076043"/>
                <a:gd name="connsiteY58" fmla="*/ 2855619 h 5248469"/>
                <a:gd name="connsiteX59" fmla="*/ 1531625 w 4076043"/>
                <a:gd name="connsiteY59" fmla="*/ 3183611 h 5248469"/>
                <a:gd name="connsiteX60" fmla="*/ 1561443 w 4076043"/>
                <a:gd name="connsiteY60" fmla="*/ 3253185 h 5248469"/>
                <a:gd name="connsiteX61" fmla="*/ 1660834 w 4076043"/>
                <a:gd name="connsiteY61" fmla="*/ 3432089 h 5248469"/>
                <a:gd name="connsiteX62" fmla="*/ 1730408 w 4076043"/>
                <a:gd name="connsiteY62" fmla="*/ 3571237 h 5248469"/>
                <a:gd name="connsiteX63" fmla="*/ 1760225 w 4076043"/>
                <a:gd name="connsiteY63" fmla="*/ 3640811 h 5248469"/>
                <a:gd name="connsiteX64" fmla="*/ 1790043 w 4076043"/>
                <a:gd name="connsiteY64" fmla="*/ 3680567 h 5248469"/>
                <a:gd name="connsiteX65" fmla="*/ 1809921 w 4076043"/>
                <a:gd name="connsiteY65" fmla="*/ 3720324 h 5248469"/>
                <a:gd name="connsiteX66" fmla="*/ 1849678 w 4076043"/>
                <a:gd name="connsiteY66" fmla="*/ 3779959 h 5248469"/>
                <a:gd name="connsiteX67" fmla="*/ 1889434 w 4076043"/>
                <a:gd name="connsiteY67" fmla="*/ 3859472 h 5248469"/>
                <a:gd name="connsiteX68" fmla="*/ 2038521 w 4076043"/>
                <a:gd name="connsiteY68" fmla="*/ 4088072 h 5248469"/>
                <a:gd name="connsiteX69" fmla="*/ 2098156 w 4076043"/>
                <a:gd name="connsiteY69" fmla="*/ 4227219 h 5248469"/>
                <a:gd name="connsiteX70" fmla="*/ 2118034 w 4076043"/>
                <a:gd name="connsiteY70" fmla="*/ 4266976 h 5248469"/>
                <a:gd name="connsiteX71" fmla="*/ 2127973 w 4076043"/>
                <a:gd name="connsiteY71" fmla="*/ 4296793 h 5248469"/>
                <a:gd name="connsiteX72" fmla="*/ 2157791 w 4076043"/>
                <a:gd name="connsiteY72" fmla="*/ 4326611 h 5248469"/>
                <a:gd name="connsiteX73" fmla="*/ 2177669 w 4076043"/>
                <a:gd name="connsiteY73" fmla="*/ 4376306 h 5248469"/>
                <a:gd name="connsiteX74" fmla="*/ 2267121 w 4076043"/>
                <a:gd name="connsiteY74" fmla="*/ 4495576 h 5248469"/>
                <a:gd name="connsiteX75" fmla="*/ 2426147 w 4076043"/>
                <a:gd name="connsiteY75" fmla="*/ 4763932 h 5248469"/>
                <a:gd name="connsiteX76" fmla="*/ 2426147 w 4076043"/>
                <a:gd name="connsiteY76" fmla="*/ 4763932 h 5248469"/>
                <a:gd name="connsiteX77" fmla="*/ 2485782 w 4076043"/>
                <a:gd name="connsiteY77" fmla="*/ 4863324 h 5248469"/>
                <a:gd name="connsiteX78" fmla="*/ 2545417 w 4076043"/>
                <a:gd name="connsiteY78" fmla="*/ 4922959 h 5248469"/>
                <a:gd name="connsiteX79" fmla="*/ 2614991 w 4076043"/>
                <a:gd name="connsiteY79" fmla="*/ 5002472 h 5248469"/>
                <a:gd name="connsiteX80" fmla="*/ 2654747 w 4076043"/>
                <a:gd name="connsiteY80" fmla="*/ 5052167 h 5248469"/>
                <a:gd name="connsiteX81" fmla="*/ 2684565 w 4076043"/>
                <a:gd name="connsiteY81" fmla="*/ 5091924 h 5248469"/>
                <a:gd name="connsiteX82" fmla="*/ 2724321 w 4076043"/>
                <a:gd name="connsiteY82" fmla="*/ 5151559 h 5248469"/>
                <a:gd name="connsiteX83" fmla="*/ 2803834 w 4076043"/>
                <a:gd name="connsiteY83" fmla="*/ 5191315 h 5248469"/>
                <a:gd name="connsiteX84" fmla="*/ 2883347 w 4076043"/>
                <a:gd name="connsiteY84" fmla="*/ 5231072 h 5248469"/>
                <a:gd name="connsiteX85" fmla="*/ 3131825 w 4076043"/>
                <a:gd name="connsiteY85" fmla="*/ 5221132 h 5248469"/>
                <a:gd name="connsiteX86" fmla="*/ 3628782 w 4076043"/>
                <a:gd name="connsiteY86" fmla="*/ 5201254 h 5248469"/>
                <a:gd name="connsiteX87" fmla="*/ 3688417 w 4076043"/>
                <a:gd name="connsiteY87" fmla="*/ 5151559 h 5248469"/>
                <a:gd name="connsiteX88" fmla="*/ 3748052 w 4076043"/>
                <a:gd name="connsiteY88" fmla="*/ 5111802 h 5248469"/>
                <a:gd name="connsiteX89" fmla="*/ 3777869 w 4076043"/>
                <a:gd name="connsiteY89" fmla="*/ 5091924 h 5248469"/>
                <a:gd name="connsiteX90" fmla="*/ 3877260 w 4076043"/>
                <a:gd name="connsiteY90" fmla="*/ 5072046 h 5248469"/>
                <a:gd name="connsiteX91" fmla="*/ 3907078 w 4076043"/>
                <a:gd name="connsiteY91" fmla="*/ 5052167 h 5248469"/>
                <a:gd name="connsiteX92" fmla="*/ 3956773 w 4076043"/>
                <a:gd name="connsiteY92" fmla="*/ 4972654 h 5248469"/>
                <a:gd name="connsiteX93" fmla="*/ 3996530 w 4076043"/>
                <a:gd name="connsiteY93" fmla="*/ 4942837 h 5248469"/>
                <a:gd name="connsiteX94" fmla="*/ 4006469 w 4076043"/>
                <a:gd name="connsiteY94" fmla="*/ 4913019 h 5248469"/>
                <a:gd name="connsiteX95" fmla="*/ 4026347 w 4076043"/>
                <a:gd name="connsiteY95" fmla="*/ 4873263 h 5248469"/>
                <a:gd name="connsiteX96" fmla="*/ 4066104 w 4076043"/>
                <a:gd name="connsiteY96" fmla="*/ 4734115 h 5248469"/>
                <a:gd name="connsiteX97" fmla="*/ 4076043 w 4076043"/>
                <a:gd name="connsiteY97" fmla="*/ 4465759 h 5248469"/>
                <a:gd name="connsiteX98" fmla="*/ 4066104 w 4076043"/>
                <a:gd name="connsiteY98" fmla="*/ 4435941 h 5248469"/>
                <a:gd name="connsiteX99" fmla="*/ 4056165 w 4076043"/>
                <a:gd name="connsiteY99" fmla="*/ 4376306 h 5248469"/>
                <a:gd name="connsiteX100" fmla="*/ 4036286 w 4076043"/>
                <a:gd name="connsiteY100" fmla="*/ 4306732 h 5248469"/>
                <a:gd name="connsiteX101" fmla="*/ 3996530 w 4076043"/>
                <a:gd name="connsiteY101" fmla="*/ 4177524 h 5248469"/>
                <a:gd name="connsiteX102" fmla="*/ 3966712 w 4076043"/>
                <a:gd name="connsiteY102" fmla="*/ 4038376 h 5248469"/>
                <a:gd name="connsiteX103" fmla="*/ 3946834 w 4076043"/>
                <a:gd name="connsiteY103" fmla="*/ 3988680 h 5248469"/>
                <a:gd name="connsiteX104" fmla="*/ 3926956 w 4076043"/>
                <a:gd name="connsiteY104" fmla="*/ 3929046 h 5248469"/>
                <a:gd name="connsiteX105" fmla="*/ 3887199 w 4076043"/>
                <a:gd name="connsiteY105" fmla="*/ 3849532 h 5248469"/>
                <a:gd name="connsiteX106" fmla="*/ 3867321 w 4076043"/>
                <a:gd name="connsiteY106" fmla="*/ 3779959 h 5248469"/>
                <a:gd name="connsiteX107" fmla="*/ 3837504 w 4076043"/>
                <a:gd name="connsiteY107" fmla="*/ 3720324 h 5248469"/>
                <a:gd name="connsiteX108" fmla="*/ 3807686 w 4076043"/>
                <a:gd name="connsiteY108" fmla="*/ 3650750 h 5248469"/>
                <a:gd name="connsiteX109" fmla="*/ 3777869 w 4076043"/>
                <a:gd name="connsiteY109" fmla="*/ 3610993 h 5248469"/>
                <a:gd name="connsiteX110" fmla="*/ 3757991 w 4076043"/>
                <a:gd name="connsiteY110" fmla="*/ 3561298 h 5248469"/>
                <a:gd name="connsiteX111" fmla="*/ 3708295 w 4076043"/>
                <a:gd name="connsiteY111" fmla="*/ 3491724 h 5248469"/>
                <a:gd name="connsiteX112" fmla="*/ 3688417 w 4076043"/>
                <a:gd name="connsiteY112" fmla="*/ 3432089 h 5248469"/>
                <a:gd name="connsiteX113" fmla="*/ 3648660 w 4076043"/>
                <a:gd name="connsiteY113" fmla="*/ 3392332 h 5248469"/>
                <a:gd name="connsiteX114" fmla="*/ 3628782 w 4076043"/>
                <a:gd name="connsiteY114" fmla="*/ 3362515 h 5248469"/>
                <a:gd name="connsiteX115" fmla="*/ 3608904 w 4076043"/>
                <a:gd name="connsiteY115" fmla="*/ 3322759 h 5248469"/>
                <a:gd name="connsiteX116" fmla="*/ 3589025 w 4076043"/>
                <a:gd name="connsiteY116" fmla="*/ 3292941 h 5248469"/>
                <a:gd name="connsiteX117" fmla="*/ 3539330 w 4076043"/>
                <a:gd name="connsiteY117" fmla="*/ 3213428 h 5248469"/>
                <a:gd name="connsiteX118" fmla="*/ 3509512 w 4076043"/>
                <a:gd name="connsiteY118" fmla="*/ 3163732 h 5248469"/>
                <a:gd name="connsiteX119" fmla="*/ 3469756 w 4076043"/>
                <a:gd name="connsiteY119" fmla="*/ 3114037 h 5248469"/>
                <a:gd name="connsiteX120" fmla="*/ 3410121 w 4076043"/>
                <a:gd name="connsiteY120" fmla="*/ 3024585 h 5248469"/>
                <a:gd name="connsiteX121" fmla="*/ 3400182 w 4076043"/>
                <a:gd name="connsiteY121" fmla="*/ 2994767 h 5248469"/>
                <a:gd name="connsiteX122" fmla="*/ 3370365 w 4076043"/>
                <a:gd name="connsiteY122" fmla="*/ 2945072 h 5248469"/>
                <a:gd name="connsiteX123" fmla="*/ 3300791 w 4076043"/>
                <a:gd name="connsiteY123" fmla="*/ 2855619 h 5248469"/>
                <a:gd name="connsiteX124" fmla="*/ 3221278 w 4076043"/>
                <a:gd name="connsiteY124" fmla="*/ 2736350 h 5248469"/>
                <a:gd name="connsiteX125" fmla="*/ 3161643 w 4076043"/>
                <a:gd name="connsiteY125" fmla="*/ 2646898 h 5248469"/>
                <a:gd name="connsiteX126" fmla="*/ 3141765 w 4076043"/>
                <a:gd name="connsiteY126" fmla="*/ 2607141 h 5248469"/>
                <a:gd name="connsiteX127" fmla="*/ 3111947 w 4076043"/>
                <a:gd name="connsiteY127" fmla="*/ 2577324 h 5248469"/>
                <a:gd name="connsiteX128" fmla="*/ 2982738 w 4076043"/>
                <a:gd name="connsiteY128" fmla="*/ 2428237 h 5248469"/>
                <a:gd name="connsiteX129" fmla="*/ 2952921 w 4076043"/>
                <a:gd name="connsiteY129" fmla="*/ 2408359 h 5248469"/>
                <a:gd name="connsiteX130" fmla="*/ 2893286 w 4076043"/>
                <a:gd name="connsiteY130" fmla="*/ 2328846 h 5248469"/>
                <a:gd name="connsiteX131" fmla="*/ 2883347 w 4076043"/>
                <a:gd name="connsiteY131" fmla="*/ 2299028 h 5248469"/>
                <a:gd name="connsiteX132" fmla="*/ 2744199 w 4076043"/>
                <a:gd name="connsiteY132" fmla="*/ 2169819 h 5248469"/>
                <a:gd name="connsiteX133" fmla="*/ 2684565 w 4076043"/>
                <a:gd name="connsiteY133" fmla="*/ 2090306 h 5248469"/>
                <a:gd name="connsiteX134" fmla="*/ 2664686 w 4076043"/>
                <a:gd name="connsiteY134" fmla="*/ 2050550 h 5248469"/>
                <a:gd name="connsiteX135" fmla="*/ 2634869 w 4076043"/>
                <a:gd name="connsiteY135" fmla="*/ 2030672 h 5248469"/>
                <a:gd name="connsiteX136" fmla="*/ 2595112 w 4076043"/>
                <a:gd name="connsiteY136" fmla="*/ 2000854 h 5248469"/>
                <a:gd name="connsiteX137" fmla="*/ 2495721 w 4076043"/>
                <a:gd name="connsiteY137" fmla="*/ 1881585 h 5248469"/>
                <a:gd name="connsiteX138" fmla="*/ 2446025 w 4076043"/>
                <a:gd name="connsiteY138" fmla="*/ 1841828 h 5248469"/>
                <a:gd name="connsiteX139" fmla="*/ 2446025 w 4076043"/>
                <a:gd name="connsiteY139" fmla="*/ 1841828 h 524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076043" h="5248469">
                  <a:moveTo>
                    <a:pt x="2446025" y="1841828"/>
                  </a:moveTo>
                  <a:cubicBezTo>
                    <a:pt x="2442712" y="1836859"/>
                    <a:pt x="2429225" y="1823553"/>
                    <a:pt x="2426147" y="1812011"/>
                  </a:cubicBezTo>
                  <a:cubicBezTo>
                    <a:pt x="2402536" y="1723471"/>
                    <a:pt x="2398687" y="1629454"/>
                    <a:pt x="2366512" y="1543654"/>
                  </a:cubicBezTo>
                  <a:cubicBezTo>
                    <a:pt x="2356573" y="1517150"/>
                    <a:pt x="2345219" y="1491134"/>
                    <a:pt x="2336695" y="1464141"/>
                  </a:cubicBezTo>
                  <a:cubicBezTo>
                    <a:pt x="2325320" y="1428120"/>
                    <a:pt x="2318823" y="1390647"/>
                    <a:pt x="2306878" y="1354811"/>
                  </a:cubicBezTo>
                  <a:cubicBezTo>
                    <a:pt x="2298899" y="1330874"/>
                    <a:pt x="2286118" y="1308787"/>
                    <a:pt x="2277060" y="1285237"/>
                  </a:cubicBezTo>
                  <a:cubicBezTo>
                    <a:pt x="2253103" y="1222949"/>
                    <a:pt x="2266124" y="1236281"/>
                    <a:pt x="2237304" y="1185846"/>
                  </a:cubicBezTo>
                  <a:cubicBezTo>
                    <a:pt x="2231377" y="1175474"/>
                    <a:pt x="2223352" y="1166400"/>
                    <a:pt x="2217425" y="1156028"/>
                  </a:cubicBezTo>
                  <a:cubicBezTo>
                    <a:pt x="2210074" y="1143164"/>
                    <a:pt x="2204642" y="1129279"/>
                    <a:pt x="2197547" y="1116272"/>
                  </a:cubicBezTo>
                  <a:cubicBezTo>
                    <a:pt x="2184757" y="1092823"/>
                    <a:pt x="2170581" y="1070147"/>
                    <a:pt x="2157791" y="1046698"/>
                  </a:cubicBezTo>
                  <a:cubicBezTo>
                    <a:pt x="2143691" y="1020849"/>
                    <a:pt x="2137165" y="999443"/>
                    <a:pt x="2118034" y="977124"/>
                  </a:cubicBezTo>
                  <a:cubicBezTo>
                    <a:pt x="2105837" y="962894"/>
                    <a:pt x="2090475" y="951597"/>
                    <a:pt x="2078278" y="937367"/>
                  </a:cubicBezTo>
                  <a:cubicBezTo>
                    <a:pt x="2070504" y="928297"/>
                    <a:pt x="2065342" y="917270"/>
                    <a:pt x="2058399" y="907550"/>
                  </a:cubicBezTo>
                  <a:cubicBezTo>
                    <a:pt x="2048771" y="894070"/>
                    <a:pt x="2038011" y="881413"/>
                    <a:pt x="2028582" y="867793"/>
                  </a:cubicBezTo>
                  <a:cubicBezTo>
                    <a:pt x="2008184" y="838329"/>
                    <a:pt x="1980279" y="812338"/>
                    <a:pt x="1968947" y="778341"/>
                  </a:cubicBezTo>
                  <a:cubicBezTo>
                    <a:pt x="1948062" y="715685"/>
                    <a:pt x="1974319" y="783980"/>
                    <a:pt x="1929191" y="708767"/>
                  </a:cubicBezTo>
                  <a:cubicBezTo>
                    <a:pt x="1917757" y="689709"/>
                    <a:pt x="1911021" y="668060"/>
                    <a:pt x="1899373" y="649132"/>
                  </a:cubicBezTo>
                  <a:cubicBezTo>
                    <a:pt x="1884436" y="624860"/>
                    <a:pt x="1865487" y="603272"/>
                    <a:pt x="1849678" y="579559"/>
                  </a:cubicBezTo>
                  <a:cubicBezTo>
                    <a:pt x="1778124" y="472228"/>
                    <a:pt x="1829233" y="529297"/>
                    <a:pt x="1760225" y="460289"/>
                  </a:cubicBezTo>
                  <a:cubicBezTo>
                    <a:pt x="1756912" y="440411"/>
                    <a:pt x="1758224" y="419177"/>
                    <a:pt x="1750286" y="400654"/>
                  </a:cubicBezTo>
                  <a:cubicBezTo>
                    <a:pt x="1709741" y="306049"/>
                    <a:pt x="1715227" y="344668"/>
                    <a:pt x="1670773" y="291324"/>
                  </a:cubicBezTo>
                  <a:cubicBezTo>
                    <a:pt x="1558506" y="156604"/>
                    <a:pt x="1730605" y="357196"/>
                    <a:pt x="1640956" y="231689"/>
                  </a:cubicBezTo>
                  <a:cubicBezTo>
                    <a:pt x="1630063" y="216438"/>
                    <a:pt x="1614451" y="205184"/>
                    <a:pt x="1601199" y="191932"/>
                  </a:cubicBezTo>
                  <a:cubicBezTo>
                    <a:pt x="1591260" y="168741"/>
                    <a:pt x="1583635" y="144415"/>
                    <a:pt x="1571382" y="122359"/>
                  </a:cubicBezTo>
                  <a:cubicBezTo>
                    <a:pt x="1563050" y="107361"/>
                    <a:pt x="1533816" y="90688"/>
                    <a:pt x="1521686" y="82602"/>
                  </a:cubicBezTo>
                  <a:cubicBezTo>
                    <a:pt x="1515060" y="72663"/>
                    <a:pt x="1510984" y="60432"/>
                    <a:pt x="1501808" y="52785"/>
                  </a:cubicBezTo>
                  <a:cubicBezTo>
                    <a:pt x="1471563" y="27581"/>
                    <a:pt x="1439213" y="30326"/>
                    <a:pt x="1402417" y="22967"/>
                  </a:cubicBezTo>
                  <a:cubicBezTo>
                    <a:pt x="1287578" y="0"/>
                    <a:pt x="1481188" y="22145"/>
                    <a:pt x="1233452" y="3089"/>
                  </a:cubicBezTo>
                  <a:lnTo>
                    <a:pt x="259417" y="22967"/>
                  </a:lnTo>
                  <a:cubicBezTo>
                    <a:pt x="205033" y="24478"/>
                    <a:pt x="64049" y="46617"/>
                    <a:pt x="20878" y="52785"/>
                  </a:cubicBezTo>
                  <a:cubicBezTo>
                    <a:pt x="16955" y="64551"/>
                    <a:pt x="0" y="112870"/>
                    <a:pt x="999" y="122359"/>
                  </a:cubicBezTo>
                  <a:cubicBezTo>
                    <a:pt x="16470" y="269331"/>
                    <a:pt x="16585" y="248675"/>
                    <a:pt x="80512" y="350959"/>
                  </a:cubicBezTo>
                  <a:cubicBezTo>
                    <a:pt x="86231" y="373834"/>
                    <a:pt x="91318" y="398498"/>
                    <a:pt x="100391" y="420532"/>
                  </a:cubicBezTo>
                  <a:cubicBezTo>
                    <a:pt x="119604" y="467194"/>
                    <a:pt x="129747" y="519310"/>
                    <a:pt x="160025" y="559680"/>
                  </a:cubicBezTo>
                  <a:lnTo>
                    <a:pt x="189843" y="599437"/>
                  </a:lnTo>
                  <a:cubicBezTo>
                    <a:pt x="199923" y="639757"/>
                    <a:pt x="205444" y="670809"/>
                    <a:pt x="229599" y="708767"/>
                  </a:cubicBezTo>
                  <a:cubicBezTo>
                    <a:pt x="239661" y="724579"/>
                    <a:pt x="256104" y="735272"/>
                    <a:pt x="269356" y="748524"/>
                  </a:cubicBezTo>
                  <a:cubicBezTo>
                    <a:pt x="291986" y="839046"/>
                    <a:pt x="265447" y="753979"/>
                    <a:pt x="358808" y="897611"/>
                  </a:cubicBezTo>
                  <a:cubicBezTo>
                    <a:pt x="377397" y="926210"/>
                    <a:pt x="391317" y="957600"/>
                    <a:pt x="408504" y="987063"/>
                  </a:cubicBezTo>
                  <a:cubicBezTo>
                    <a:pt x="414523" y="997381"/>
                    <a:pt x="421756" y="1006941"/>
                    <a:pt x="428382" y="1016880"/>
                  </a:cubicBezTo>
                  <a:cubicBezTo>
                    <a:pt x="443864" y="1078811"/>
                    <a:pt x="438435" y="1066803"/>
                    <a:pt x="478078" y="1146089"/>
                  </a:cubicBezTo>
                  <a:cubicBezTo>
                    <a:pt x="486717" y="1163368"/>
                    <a:pt x="497656" y="1179403"/>
                    <a:pt x="507895" y="1195785"/>
                  </a:cubicBezTo>
                  <a:cubicBezTo>
                    <a:pt x="514226" y="1205915"/>
                    <a:pt x="522431" y="1214918"/>
                    <a:pt x="527773" y="1225602"/>
                  </a:cubicBezTo>
                  <a:cubicBezTo>
                    <a:pt x="535752" y="1241560"/>
                    <a:pt x="539673" y="1259340"/>
                    <a:pt x="547652" y="1275298"/>
                  </a:cubicBezTo>
                  <a:cubicBezTo>
                    <a:pt x="574147" y="1328286"/>
                    <a:pt x="564175" y="1280981"/>
                    <a:pt x="587408" y="1344872"/>
                  </a:cubicBezTo>
                  <a:cubicBezTo>
                    <a:pt x="630027" y="1462077"/>
                    <a:pt x="580913" y="1370492"/>
                    <a:pt x="637104" y="1464141"/>
                  </a:cubicBezTo>
                  <a:cubicBezTo>
                    <a:pt x="661510" y="1561766"/>
                    <a:pt x="626176" y="1442284"/>
                    <a:pt x="676860" y="1543654"/>
                  </a:cubicBezTo>
                  <a:cubicBezTo>
                    <a:pt x="682969" y="1555872"/>
                    <a:pt x="681726" y="1570728"/>
                    <a:pt x="686799" y="1583411"/>
                  </a:cubicBezTo>
                  <a:cubicBezTo>
                    <a:pt x="695053" y="1604046"/>
                    <a:pt x="707420" y="1622813"/>
                    <a:pt x="716617" y="1643046"/>
                  </a:cubicBezTo>
                  <a:cubicBezTo>
                    <a:pt x="724000" y="1659288"/>
                    <a:pt x="728516" y="1676784"/>
                    <a:pt x="736495" y="1692741"/>
                  </a:cubicBezTo>
                  <a:cubicBezTo>
                    <a:pt x="832528" y="1884806"/>
                    <a:pt x="742942" y="1696569"/>
                    <a:pt x="825947" y="1841828"/>
                  </a:cubicBezTo>
                  <a:cubicBezTo>
                    <a:pt x="853890" y="1890729"/>
                    <a:pt x="882885" y="1939315"/>
                    <a:pt x="905460" y="1990915"/>
                  </a:cubicBezTo>
                  <a:cubicBezTo>
                    <a:pt x="915127" y="2013011"/>
                    <a:pt x="966020" y="2136730"/>
                    <a:pt x="994912" y="2189698"/>
                  </a:cubicBezTo>
                  <a:cubicBezTo>
                    <a:pt x="1007702" y="2213147"/>
                    <a:pt x="1021417" y="2236081"/>
                    <a:pt x="1034669" y="2259272"/>
                  </a:cubicBezTo>
                  <a:cubicBezTo>
                    <a:pt x="1050802" y="2339935"/>
                    <a:pt x="1033167" y="2280730"/>
                    <a:pt x="1074425" y="2358663"/>
                  </a:cubicBezTo>
                  <a:cubicBezTo>
                    <a:pt x="1100697" y="2408289"/>
                    <a:pt x="1161273" y="2538630"/>
                    <a:pt x="1193695" y="2587263"/>
                  </a:cubicBezTo>
                  <a:lnTo>
                    <a:pt x="1273208" y="2706532"/>
                  </a:lnTo>
                  <a:cubicBezTo>
                    <a:pt x="1286460" y="2726410"/>
                    <a:pt x="1303262" y="2744335"/>
                    <a:pt x="1312965" y="2766167"/>
                  </a:cubicBezTo>
                  <a:cubicBezTo>
                    <a:pt x="1326217" y="2795984"/>
                    <a:pt x="1337366" y="2826828"/>
                    <a:pt x="1352721" y="2855619"/>
                  </a:cubicBezTo>
                  <a:cubicBezTo>
                    <a:pt x="1487890" y="3109061"/>
                    <a:pt x="1439569" y="2989270"/>
                    <a:pt x="1531625" y="3183611"/>
                  </a:cubicBezTo>
                  <a:cubicBezTo>
                    <a:pt x="1542426" y="3206414"/>
                    <a:pt x="1549802" y="3230799"/>
                    <a:pt x="1561443" y="3253185"/>
                  </a:cubicBezTo>
                  <a:cubicBezTo>
                    <a:pt x="1592916" y="3313711"/>
                    <a:pt x="1628828" y="3371843"/>
                    <a:pt x="1660834" y="3432089"/>
                  </a:cubicBezTo>
                  <a:cubicBezTo>
                    <a:pt x="1685163" y="3477885"/>
                    <a:pt x="1709981" y="3523572"/>
                    <a:pt x="1730408" y="3571237"/>
                  </a:cubicBezTo>
                  <a:cubicBezTo>
                    <a:pt x="1740347" y="3594428"/>
                    <a:pt x="1748143" y="3618661"/>
                    <a:pt x="1760225" y="3640811"/>
                  </a:cubicBezTo>
                  <a:cubicBezTo>
                    <a:pt x="1768157" y="3655353"/>
                    <a:pt x="1781263" y="3666520"/>
                    <a:pt x="1790043" y="3680567"/>
                  </a:cubicBezTo>
                  <a:cubicBezTo>
                    <a:pt x="1797896" y="3693131"/>
                    <a:pt x="1802298" y="3707619"/>
                    <a:pt x="1809921" y="3720324"/>
                  </a:cubicBezTo>
                  <a:cubicBezTo>
                    <a:pt x="1822213" y="3740810"/>
                    <a:pt x="1837825" y="3759216"/>
                    <a:pt x="1849678" y="3779959"/>
                  </a:cubicBezTo>
                  <a:cubicBezTo>
                    <a:pt x="1864380" y="3805687"/>
                    <a:pt x="1874732" y="3833744"/>
                    <a:pt x="1889434" y="3859472"/>
                  </a:cubicBezTo>
                  <a:cubicBezTo>
                    <a:pt x="1950974" y="3967167"/>
                    <a:pt x="1971269" y="3991997"/>
                    <a:pt x="2038521" y="4088072"/>
                  </a:cubicBezTo>
                  <a:cubicBezTo>
                    <a:pt x="2082763" y="4220799"/>
                    <a:pt x="2047056" y="4135239"/>
                    <a:pt x="2098156" y="4227219"/>
                  </a:cubicBezTo>
                  <a:cubicBezTo>
                    <a:pt x="2105352" y="4240171"/>
                    <a:pt x="2112198" y="4253357"/>
                    <a:pt x="2118034" y="4266976"/>
                  </a:cubicBezTo>
                  <a:cubicBezTo>
                    <a:pt x="2122161" y="4276606"/>
                    <a:pt x="2122162" y="4288076"/>
                    <a:pt x="2127973" y="4296793"/>
                  </a:cubicBezTo>
                  <a:cubicBezTo>
                    <a:pt x="2135770" y="4308489"/>
                    <a:pt x="2147852" y="4316672"/>
                    <a:pt x="2157791" y="4326611"/>
                  </a:cubicBezTo>
                  <a:cubicBezTo>
                    <a:pt x="2164417" y="4343176"/>
                    <a:pt x="2169126" y="4360643"/>
                    <a:pt x="2177669" y="4376306"/>
                  </a:cubicBezTo>
                  <a:cubicBezTo>
                    <a:pt x="2203301" y="4423299"/>
                    <a:pt x="2232974" y="4454599"/>
                    <a:pt x="2267121" y="4495576"/>
                  </a:cubicBezTo>
                  <a:cubicBezTo>
                    <a:pt x="2309219" y="4642920"/>
                    <a:pt x="2273167" y="4545391"/>
                    <a:pt x="2426147" y="4763932"/>
                  </a:cubicBezTo>
                  <a:lnTo>
                    <a:pt x="2426147" y="4763932"/>
                  </a:lnTo>
                  <a:cubicBezTo>
                    <a:pt x="2445553" y="4802744"/>
                    <a:pt x="2455795" y="4827340"/>
                    <a:pt x="2485782" y="4863324"/>
                  </a:cubicBezTo>
                  <a:cubicBezTo>
                    <a:pt x="2503779" y="4884920"/>
                    <a:pt x="2526611" y="4902063"/>
                    <a:pt x="2545417" y="4922959"/>
                  </a:cubicBezTo>
                  <a:cubicBezTo>
                    <a:pt x="2668604" y="5059834"/>
                    <a:pt x="2470604" y="4858085"/>
                    <a:pt x="2614991" y="5002472"/>
                  </a:cubicBezTo>
                  <a:cubicBezTo>
                    <a:pt x="2634340" y="5060520"/>
                    <a:pt x="2609791" y="5007211"/>
                    <a:pt x="2654747" y="5052167"/>
                  </a:cubicBezTo>
                  <a:cubicBezTo>
                    <a:pt x="2666461" y="5063881"/>
                    <a:pt x="2675065" y="5078353"/>
                    <a:pt x="2684565" y="5091924"/>
                  </a:cubicBezTo>
                  <a:cubicBezTo>
                    <a:pt x="2698265" y="5111496"/>
                    <a:pt x="2702952" y="5140875"/>
                    <a:pt x="2724321" y="5151559"/>
                  </a:cubicBezTo>
                  <a:cubicBezTo>
                    <a:pt x="2750825" y="5164811"/>
                    <a:pt x="2780128" y="5173536"/>
                    <a:pt x="2803834" y="5191315"/>
                  </a:cubicBezTo>
                  <a:cubicBezTo>
                    <a:pt x="2854519" y="5229328"/>
                    <a:pt x="2827520" y="5217114"/>
                    <a:pt x="2883347" y="5231072"/>
                  </a:cubicBezTo>
                  <a:lnTo>
                    <a:pt x="3131825" y="5221132"/>
                  </a:lnTo>
                  <a:cubicBezTo>
                    <a:pt x="3616333" y="5207483"/>
                    <a:pt x="3439917" y="5248469"/>
                    <a:pt x="3628782" y="5201254"/>
                  </a:cubicBezTo>
                  <a:cubicBezTo>
                    <a:pt x="3737302" y="5146994"/>
                    <a:pt x="3613493" y="5217117"/>
                    <a:pt x="3688417" y="5151559"/>
                  </a:cubicBezTo>
                  <a:cubicBezTo>
                    <a:pt x="3706397" y="5135827"/>
                    <a:pt x="3728174" y="5125054"/>
                    <a:pt x="3748052" y="5111802"/>
                  </a:cubicBezTo>
                  <a:cubicBezTo>
                    <a:pt x="3757991" y="5105176"/>
                    <a:pt x="3766086" y="5093888"/>
                    <a:pt x="3777869" y="5091924"/>
                  </a:cubicBezTo>
                  <a:cubicBezTo>
                    <a:pt x="3850978" y="5079739"/>
                    <a:pt x="3817953" y="5086873"/>
                    <a:pt x="3877260" y="5072046"/>
                  </a:cubicBezTo>
                  <a:cubicBezTo>
                    <a:pt x="3887199" y="5065420"/>
                    <a:pt x="3899616" y="5061495"/>
                    <a:pt x="3907078" y="5052167"/>
                  </a:cubicBezTo>
                  <a:cubicBezTo>
                    <a:pt x="3926603" y="5027761"/>
                    <a:pt x="3931769" y="4991407"/>
                    <a:pt x="3956773" y="4972654"/>
                  </a:cubicBezTo>
                  <a:lnTo>
                    <a:pt x="3996530" y="4942837"/>
                  </a:lnTo>
                  <a:cubicBezTo>
                    <a:pt x="3999843" y="4932898"/>
                    <a:pt x="4002342" y="4922649"/>
                    <a:pt x="4006469" y="4913019"/>
                  </a:cubicBezTo>
                  <a:cubicBezTo>
                    <a:pt x="4012305" y="4899401"/>
                    <a:pt x="4021662" y="4887319"/>
                    <a:pt x="4026347" y="4873263"/>
                  </a:cubicBezTo>
                  <a:cubicBezTo>
                    <a:pt x="4041602" y="4827500"/>
                    <a:pt x="4066104" y="4734115"/>
                    <a:pt x="4066104" y="4734115"/>
                  </a:cubicBezTo>
                  <a:cubicBezTo>
                    <a:pt x="4069417" y="4644663"/>
                    <a:pt x="4076043" y="4555272"/>
                    <a:pt x="4076043" y="4465759"/>
                  </a:cubicBezTo>
                  <a:cubicBezTo>
                    <a:pt x="4076043" y="4455282"/>
                    <a:pt x="4068377" y="4446168"/>
                    <a:pt x="4066104" y="4435941"/>
                  </a:cubicBezTo>
                  <a:cubicBezTo>
                    <a:pt x="4061732" y="4416268"/>
                    <a:pt x="4060697" y="4395942"/>
                    <a:pt x="4056165" y="4376306"/>
                  </a:cubicBezTo>
                  <a:cubicBezTo>
                    <a:pt x="4050741" y="4352804"/>
                    <a:pt x="4042501" y="4330037"/>
                    <a:pt x="4036286" y="4306732"/>
                  </a:cubicBezTo>
                  <a:cubicBezTo>
                    <a:pt x="4007238" y="4197803"/>
                    <a:pt x="4029717" y="4260492"/>
                    <a:pt x="3996530" y="4177524"/>
                  </a:cubicBezTo>
                  <a:cubicBezTo>
                    <a:pt x="3987081" y="4120830"/>
                    <a:pt x="3984726" y="4096920"/>
                    <a:pt x="3966712" y="4038376"/>
                  </a:cubicBezTo>
                  <a:cubicBezTo>
                    <a:pt x="3961465" y="4021324"/>
                    <a:pt x="3952931" y="4005447"/>
                    <a:pt x="3946834" y="3988680"/>
                  </a:cubicBezTo>
                  <a:cubicBezTo>
                    <a:pt x="3939673" y="3968988"/>
                    <a:pt x="3935210" y="3948305"/>
                    <a:pt x="3926956" y="3929046"/>
                  </a:cubicBezTo>
                  <a:cubicBezTo>
                    <a:pt x="3915283" y="3901809"/>
                    <a:pt x="3898204" y="3877046"/>
                    <a:pt x="3887199" y="3849532"/>
                  </a:cubicBezTo>
                  <a:cubicBezTo>
                    <a:pt x="3878241" y="3827138"/>
                    <a:pt x="3875979" y="3802470"/>
                    <a:pt x="3867321" y="3779959"/>
                  </a:cubicBezTo>
                  <a:cubicBezTo>
                    <a:pt x="3859343" y="3759216"/>
                    <a:pt x="3846817" y="3740503"/>
                    <a:pt x="3837504" y="3720324"/>
                  </a:cubicBezTo>
                  <a:cubicBezTo>
                    <a:pt x="3826931" y="3697415"/>
                    <a:pt x="3819768" y="3672901"/>
                    <a:pt x="3807686" y="3650750"/>
                  </a:cubicBezTo>
                  <a:cubicBezTo>
                    <a:pt x="3799754" y="3636207"/>
                    <a:pt x="3785914" y="3625474"/>
                    <a:pt x="3777869" y="3610993"/>
                  </a:cubicBezTo>
                  <a:cubicBezTo>
                    <a:pt x="3769205" y="3595397"/>
                    <a:pt x="3765970" y="3577255"/>
                    <a:pt x="3757991" y="3561298"/>
                  </a:cubicBezTo>
                  <a:cubicBezTo>
                    <a:pt x="3750725" y="3546766"/>
                    <a:pt x="3715047" y="3500727"/>
                    <a:pt x="3708295" y="3491724"/>
                  </a:cubicBezTo>
                  <a:cubicBezTo>
                    <a:pt x="3701669" y="3471846"/>
                    <a:pt x="3699197" y="3450057"/>
                    <a:pt x="3688417" y="3432089"/>
                  </a:cubicBezTo>
                  <a:cubicBezTo>
                    <a:pt x="3678775" y="3416018"/>
                    <a:pt x="3659056" y="3407926"/>
                    <a:pt x="3648660" y="3392332"/>
                  </a:cubicBezTo>
                  <a:cubicBezTo>
                    <a:pt x="3642034" y="3382393"/>
                    <a:pt x="3634708" y="3372886"/>
                    <a:pt x="3628782" y="3362515"/>
                  </a:cubicBezTo>
                  <a:cubicBezTo>
                    <a:pt x="3621431" y="3349651"/>
                    <a:pt x="3616255" y="3335623"/>
                    <a:pt x="3608904" y="3322759"/>
                  </a:cubicBezTo>
                  <a:cubicBezTo>
                    <a:pt x="3602977" y="3312387"/>
                    <a:pt x="3595438" y="3303019"/>
                    <a:pt x="3589025" y="3292941"/>
                  </a:cubicBezTo>
                  <a:cubicBezTo>
                    <a:pt x="3572245" y="3266572"/>
                    <a:pt x="3555411" y="3240229"/>
                    <a:pt x="3539330" y="3213428"/>
                  </a:cubicBezTo>
                  <a:cubicBezTo>
                    <a:pt x="3529391" y="3196863"/>
                    <a:pt x="3520590" y="3179558"/>
                    <a:pt x="3509512" y="3163732"/>
                  </a:cubicBezTo>
                  <a:cubicBezTo>
                    <a:pt x="3497347" y="3146353"/>
                    <a:pt x="3483008" y="3130602"/>
                    <a:pt x="3469756" y="3114037"/>
                  </a:cubicBezTo>
                  <a:cubicBezTo>
                    <a:pt x="3447067" y="3045969"/>
                    <a:pt x="3477805" y="3126110"/>
                    <a:pt x="3410121" y="3024585"/>
                  </a:cubicBezTo>
                  <a:cubicBezTo>
                    <a:pt x="3404309" y="3015868"/>
                    <a:pt x="3404867" y="3004138"/>
                    <a:pt x="3400182" y="2994767"/>
                  </a:cubicBezTo>
                  <a:cubicBezTo>
                    <a:pt x="3391543" y="2977488"/>
                    <a:pt x="3381593" y="2960792"/>
                    <a:pt x="3370365" y="2945072"/>
                  </a:cubicBezTo>
                  <a:cubicBezTo>
                    <a:pt x="3348409" y="2914333"/>
                    <a:pt x="3317685" y="2889406"/>
                    <a:pt x="3300791" y="2855619"/>
                  </a:cubicBezTo>
                  <a:cubicBezTo>
                    <a:pt x="3211512" y="2677064"/>
                    <a:pt x="3308007" y="2849097"/>
                    <a:pt x="3221278" y="2736350"/>
                  </a:cubicBezTo>
                  <a:cubicBezTo>
                    <a:pt x="3199428" y="2707946"/>
                    <a:pt x="3177669" y="2678951"/>
                    <a:pt x="3161643" y="2646898"/>
                  </a:cubicBezTo>
                  <a:cubicBezTo>
                    <a:pt x="3155017" y="2633646"/>
                    <a:pt x="3150377" y="2619198"/>
                    <a:pt x="3141765" y="2607141"/>
                  </a:cubicBezTo>
                  <a:cubicBezTo>
                    <a:pt x="3133595" y="2595703"/>
                    <a:pt x="3120946" y="2588122"/>
                    <a:pt x="3111947" y="2577324"/>
                  </a:cubicBezTo>
                  <a:cubicBezTo>
                    <a:pt x="3083673" y="2543395"/>
                    <a:pt x="3025503" y="2456747"/>
                    <a:pt x="2982738" y="2428237"/>
                  </a:cubicBezTo>
                  <a:lnTo>
                    <a:pt x="2952921" y="2408359"/>
                  </a:lnTo>
                  <a:cubicBezTo>
                    <a:pt x="2933043" y="2381855"/>
                    <a:pt x="2903762" y="2360276"/>
                    <a:pt x="2893286" y="2328846"/>
                  </a:cubicBezTo>
                  <a:cubicBezTo>
                    <a:pt x="2889973" y="2318907"/>
                    <a:pt x="2890246" y="2306913"/>
                    <a:pt x="2883347" y="2299028"/>
                  </a:cubicBezTo>
                  <a:cubicBezTo>
                    <a:pt x="2769384" y="2168783"/>
                    <a:pt x="2878995" y="2349550"/>
                    <a:pt x="2744199" y="2169819"/>
                  </a:cubicBezTo>
                  <a:cubicBezTo>
                    <a:pt x="2724321" y="2143315"/>
                    <a:pt x="2699382" y="2119938"/>
                    <a:pt x="2684565" y="2090306"/>
                  </a:cubicBezTo>
                  <a:cubicBezTo>
                    <a:pt x="2677939" y="2077054"/>
                    <a:pt x="2674171" y="2061932"/>
                    <a:pt x="2664686" y="2050550"/>
                  </a:cubicBezTo>
                  <a:cubicBezTo>
                    <a:pt x="2657039" y="2041374"/>
                    <a:pt x="2644589" y="2037615"/>
                    <a:pt x="2634869" y="2030672"/>
                  </a:cubicBezTo>
                  <a:cubicBezTo>
                    <a:pt x="2621389" y="2021043"/>
                    <a:pt x="2607323" y="2012048"/>
                    <a:pt x="2595112" y="2000854"/>
                  </a:cubicBezTo>
                  <a:cubicBezTo>
                    <a:pt x="2438531" y="1857321"/>
                    <a:pt x="2558684" y="1976031"/>
                    <a:pt x="2495721" y="1881585"/>
                  </a:cubicBezTo>
                  <a:cubicBezTo>
                    <a:pt x="2476047" y="1852074"/>
                    <a:pt x="2472613" y="1868415"/>
                    <a:pt x="2446025" y="1841828"/>
                  </a:cubicBezTo>
                  <a:lnTo>
                    <a:pt x="2446025" y="1841828"/>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708" y="39469"/>
            <a:ext cx="8540030"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Detailed Gross anatomy OF THE kidney</a:t>
            </a:r>
          </a:p>
        </p:txBody>
      </p:sp>
      <p:sp>
        <p:nvSpPr>
          <p:cNvPr id="4" name="TextBox 3"/>
          <p:cNvSpPr txBox="1"/>
          <p:nvPr/>
        </p:nvSpPr>
        <p:spPr>
          <a:xfrm>
            <a:off x="228600" y="6096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regions. (advance slide for answers)</a:t>
            </a:r>
          </a:p>
        </p:txBody>
      </p:sp>
      <p:grpSp>
        <p:nvGrpSpPr>
          <p:cNvPr id="12" name="Group 11"/>
          <p:cNvGrpSpPr/>
          <p:nvPr/>
        </p:nvGrpSpPr>
        <p:grpSpPr>
          <a:xfrm>
            <a:off x="304800" y="1371600"/>
            <a:ext cx="5943600" cy="4983956"/>
            <a:chOff x="304800" y="1371600"/>
            <a:chExt cx="5943600" cy="4983956"/>
          </a:xfrm>
        </p:grpSpPr>
        <p:pic>
          <p:nvPicPr>
            <p:cNvPr id="3" name="Picture 2" descr="obliquekidney.jpg"/>
            <p:cNvPicPr>
              <a:picLocks noChangeAspect="1"/>
            </p:cNvPicPr>
            <p:nvPr/>
          </p:nvPicPr>
          <p:blipFill>
            <a:blip r:embed="rId2" cstate="print"/>
            <a:stretch>
              <a:fillRect/>
            </a:stretch>
          </p:blipFill>
          <p:spPr>
            <a:xfrm>
              <a:off x="304800" y="1371600"/>
              <a:ext cx="5943600" cy="4983956"/>
            </a:xfrm>
            <a:prstGeom prst="rect">
              <a:avLst/>
            </a:prstGeom>
          </p:spPr>
        </p:pic>
        <p:sp>
          <p:nvSpPr>
            <p:cNvPr id="5" name="Freeform 4"/>
            <p:cNvSpPr/>
            <p:nvPr/>
          </p:nvSpPr>
          <p:spPr>
            <a:xfrm>
              <a:off x="2208592" y="2971800"/>
              <a:ext cx="1511956" cy="1540565"/>
            </a:xfrm>
            <a:custGeom>
              <a:avLst/>
              <a:gdLst>
                <a:gd name="connsiteX0" fmla="*/ 1134269 w 1511956"/>
                <a:gd name="connsiteY0" fmla="*/ 1361661 h 1540565"/>
                <a:gd name="connsiteX1" fmla="*/ 1203843 w 1511956"/>
                <a:gd name="connsiteY1" fmla="*/ 1282148 h 1540565"/>
                <a:gd name="connsiteX2" fmla="*/ 1223721 w 1511956"/>
                <a:gd name="connsiteY2" fmla="*/ 1242391 h 1540565"/>
                <a:gd name="connsiteX3" fmla="*/ 1253538 w 1511956"/>
                <a:gd name="connsiteY3" fmla="*/ 1222513 h 1540565"/>
                <a:gd name="connsiteX4" fmla="*/ 1283356 w 1511956"/>
                <a:gd name="connsiteY4" fmla="*/ 1182757 h 1540565"/>
                <a:gd name="connsiteX5" fmla="*/ 1313173 w 1511956"/>
                <a:gd name="connsiteY5" fmla="*/ 1162878 h 1540565"/>
                <a:gd name="connsiteX6" fmla="*/ 1372808 w 1511956"/>
                <a:gd name="connsiteY6" fmla="*/ 1123122 h 1540565"/>
                <a:gd name="connsiteX7" fmla="*/ 1442382 w 1511956"/>
                <a:gd name="connsiteY7" fmla="*/ 1043609 h 1540565"/>
                <a:gd name="connsiteX8" fmla="*/ 1482138 w 1511956"/>
                <a:gd name="connsiteY8" fmla="*/ 983974 h 1540565"/>
                <a:gd name="connsiteX9" fmla="*/ 1492078 w 1511956"/>
                <a:gd name="connsiteY9" fmla="*/ 944217 h 1540565"/>
                <a:gd name="connsiteX10" fmla="*/ 1502017 w 1511956"/>
                <a:gd name="connsiteY10" fmla="*/ 914400 h 1540565"/>
                <a:gd name="connsiteX11" fmla="*/ 1511956 w 1511956"/>
                <a:gd name="connsiteY11" fmla="*/ 775252 h 1540565"/>
                <a:gd name="connsiteX12" fmla="*/ 1502017 w 1511956"/>
                <a:gd name="connsiteY12" fmla="*/ 516835 h 1540565"/>
                <a:gd name="connsiteX13" fmla="*/ 1472199 w 1511956"/>
                <a:gd name="connsiteY13" fmla="*/ 347870 h 1540565"/>
                <a:gd name="connsiteX14" fmla="*/ 1452321 w 1511956"/>
                <a:gd name="connsiteY14" fmla="*/ 218661 h 1540565"/>
                <a:gd name="connsiteX15" fmla="*/ 1432443 w 1511956"/>
                <a:gd name="connsiteY15" fmla="*/ 168965 h 1540565"/>
                <a:gd name="connsiteX16" fmla="*/ 1402625 w 1511956"/>
                <a:gd name="connsiteY16" fmla="*/ 119270 h 1540565"/>
                <a:gd name="connsiteX17" fmla="*/ 1362869 w 1511956"/>
                <a:gd name="connsiteY17" fmla="*/ 89452 h 1540565"/>
                <a:gd name="connsiteX18" fmla="*/ 1283356 w 1511956"/>
                <a:gd name="connsiteY18" fmla="*/ 49696 h 1540565"/>
                <a:gd name="connsiteX19" fmla="*/ 1193904 w 1511956"/>
                <a:gd name="connsiteY19" fmla="*/ 39757 h 1540565"/>
                <a:gd name="connsiteX20" fmla="*/ 1034878 w 1511956"/>
                <a:gd name="connsiteY20" fmla="*/ 19878 h 1540565"/>
                <a:gd name="connsiteX21" fmla="*/ 995121 w 1511956"/>
                <a:gd name="connsiteY21" fmla="*/ 9939 h 1540565"/>
                <a:gd name="connsiteX22" fmla="*/ 816217 w 1511956"/>
                <a:gd name="connsiteY22" fmla="*/ 0 h 1540565"/>
                <a:gd name="connsiteX23" fmla="*/ 518043 w 1511956"/>
                <a:gd name="connsiteY23" fmla="*/ 9939 h 1540565"/>
                <a:gd name="connsiteX24" fmla="*/ 488225 w 1511956"/>
                <a:gd name="connsiteY24" fmla="*/ 29817 h 1540565"/>
                <a:gd name="connsiteX25" fmla="*/ 408712 w 1511956"/>
                <a:gd name="connsiteY25" fmla="*/ 59635 h 1540565"/>
                <a:gd name="connsiteX26" fmla="*/ 359017 w 1511956"/>
                <a:gd name="connsiteY26" fmla="*/ 89452 h 1540565"/>
                <a:gd name="connsiteX27" fmla="*/ 339138 w 1511956"/>
                <a:gd name="connsiteY27" fmla="*/ 119270 h 1540565"/>
                <a:gd name="connsiteX28" fmla="*/ 299382 w 1511956"/>
                <a:gd name="connsiteY28" fmla="*/ 168965 h 1540565"/>
                <a:gd name="connsiteX29" fmla="*/ 219869 w 1511956"/>
                <a:gd name="connsiteY29" fmla="*/ 248478 h 1540565"/>
                <a:gd name="connsiteX30" fmla="*/ 199991 w 1511956"/>
                <a:gd name="connsiteY30" fmla="*/ 268357 h 1540565"/>
                <a:gd name="connsiteX31" fmla="*/ 150295 w 1511956"/>
                <a:gd name="connsiteY31" fmla="*/ 337930 h 1540565"/>
                <a:gd name="connsiteX32" fmla="*/ 120478 w 1511956"/>
                <a:gd name="connsiteY32" fmla="*/ 397565 h 1540565"/>
                <a:gd name="connsiteX33" fmla="*/ 31025 w 1511956"/>
                <a:gd name="connsiteY33" fmla="*/ 596348 h 1540565"/>
                <a:gd name="connsiteX34" fmla="*/ 21086 w 1511956"/>
                <a:gd name="connsiteY34" fmla="*/ 646043 h 1540565"/>
                <a:gd name="connsiteX35" fmla="*/ 11147 w 1511956"/>
                <a:gd name="connsiteY35" fmla="*/ 685800 h 1540565"/>
                <a:gd name="connsiteX36" fmla="*/ 40965 w 1511956"/>
                <a:gd name="connsiteY36" fmla="*/ 964096 h 1540565"/>
                <a:gd name="connsiteX37" fmla="*/ 70782 w 1511956"/>
                <a:gd name="connsiteY37" fmla="*/ 1063487 h 1540565"/>
                <a:gd name="connsiteX38" fmla="*/ 100599 w 1511956"/>
                <a:gd name="connsiteY38" fmla="*/ 1143000 h 1540565"/>
                <a:gd name="connsiteX39" fmla="*/ 120478 w 1511956"/>
                <a:gd name="connsiteY39" fmla="*/ 1202635 h 1540565"/>
                <a:gd name="connsiteX40" fmla="*/ 160234 w 1511956"/>
                <a:gd name="connsiteY40" fmla="*/ 1262270 h 1540565"/>
                <a:gd name="connsiteX41" fmla="*/ 180112 w 1511956"/>
                <a:gd name="connsiteY41" fmla="*/ 1292087 h 1540565"/>
                <a:gd name="connsiteX42" fmla="*/ 209930 w 1511956"/>
                <a:gd name="connsiteY42" fmla="*/ 1331843 h 1540565"/>
                <a:gd name="connsiteX43" fmla="*/ 269565 w 1511956"/>
                <a:gd name="connsiteY43" fmla="*/ 1431235 h 1540565"/>
                <a:gd name="connsiteX44" fmla="*/ 299382 w 1511956"/>
                <a:gd name="connsiteY44" fmla="*/ 1451113 h 1540565"/>
                <a:gd name="connsiteX45" fmla="*/ 349078 w 1511956"/>
                <a:gd name="connsiteY45" fmla="*/ 1490870 h 1540565"/>
                <a:gd name="connsiteX46" fmla="*/ 368956 w 1511956"/>
                <a:gd name="connsiteY46" fmla="*/ 1520687 h 1540565"/>
                <a:gd name="connsiteX47" fmla="*/ 468347 w 1511956"/>
                <a:gd name="connsiteY47" fmla="*/ 1540565 h 1540565"/>
                <a:gd name="connsiteX48" fmla="*/ 736704 w 1511956"/>
                <a:gd name="connsiteY48" fmla="*/ 1530626 h 1540565"/>
                <a:gd name="connsiteX49" fmla="*/ 776460 w 1511956"/>
                <a:gd name="connsiteY49" fmla="*/ 1520687 h 1540565"/>
                <a:gd name="connsiteX50" fmla="*/ 875851 w 1511956"/>
                <a:gd name="connsiteY50" fmla="*/ 1500809 h 1540565"/>
                <a:gd name="connsiteX51" fmla="*/ 915608 w 1511956"/>
                <a:gd name="connsiteY51" fmla="*/ 1480930 h 1540565"/>
                <a:gd name="connsiteX52" fmla="*/ 945425 w 1511956"/>
                <a:gd name="connsiteY52" fmla="*/ 1470991 h 1540565"/>
                <a:gd name="connsiteX53" fmla="*/ 965304 w 1511956"/>
                <a:gd name="connsiteY53" fmla="*/ 1451113 h 1540565"/>
                <a:gd name="connsiteX54" fmla="*/ 995121 w 1511956"/>
                <a:gd name="connsiteY54" fmla="*/ 1431235 h 1540565"/>
                <a:gd name="connsiteX55" fmla="*/ 1064695 w 1511956"/>
                <a:gd name="connsiteY55" fmla="*/ 1391478 h 1540565"/>
                <a:gd name="connsiteX56" fmla="*/ 1104451 w 1511956"/>
                <a:gd name="connsiteY56" fmla="*/ 1341783 h 1540565"/>
                <a:gd name="connsiteX57" fmla="*/ 1124330 w 1511956"/>
                <a:gd name="connsiteY57" fmla="*/ 1311965 h 1540565"/>
                <a:gd name="connsiteX58" fmla="*/ 1183965 w 1511956"/>
                <a:gd name="connsiteY58" fmla="*/ 1292087 h 154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1956" h="1540565">
                  <a:moveTo>
                    <a:pt x="1134269" y="1361661"/>
                  </a:moveTo>
                  <a:cubicBezTo>
                    <a:pt x="1180750" y="1268697"/>
                    <a:pt x="1118071" y="1380173"/>
                    <a:pt x="1203843" y="1282148"/>
                  </a:cubicBezTo>
                  <a:cubicBezTo>
                    <a:pt x="1213600" y="1270997"/>
                    <a:pt x="1214236" y="1253773"/>
                    <a:pt x="1223721" y="1242391"/>
                  </a:cubicBezTo>
                  <a:cubicBezTo>
                    <a:pt x="1231368" y="1233214"/>
                    <a:pt x="1245091" y="1230959"/>
                    <a:pt x="1253538" y="1222513"/>
                  </a:cubicBezTo>
                  <a:cubicBezTo>
                    <a:pt x="1265251" y="1210800"/>
                    <a:pt x="1271643" y="1194470"/>
                    <a:pt x="1283356" y="1182757"/>
                  </a:cubicBezTo>
                  <a:cubicBezTo>
                    <a:pt x="1291803" y="1174310"/>
                    <a:pt x="1303996" y="1170525"/>
                    <a:pt x="1313173" y="1162878"/>
                  </a:cubicBezTo>
                  <a:cubicBezTo>
                    <a:pt x="1362805" y="1121518"/>
                    <a:pt x="1320410" y="1140588"/>
                    <a:pt x="1372808" y="1123122"/>
                  </a:cubicBezTo>
                  <a:cubicBezTo>
                    <a:pt x="1413953" y="1081977"/>
                    <a:pt x="1410446" y="1089232"/>
                    <a:pt x="1442382" y="1043609"/>
                  </a:cubicBezTo>
                  <a:cubicBezTo>
                    <a:pt x="1456082" y="1024037"/>
                    <a:pt x="1482138" y="983974"/>
                    <a:pt x="1482138" y="983974"/>
                  </a:cubicBezTo>
                  <a:cubicBezTo>
                    <a:pt x="1485451" y="970722"/>
                    <a:pt x="1488325" y="957352"/>
                    <a:pt x="1492078" y="944217"/>
                  </a:cubicBezTo>
                  <a:cubicBezTo>
                    <a:pt x="1494956" y="934144"/>
                    <a:pt x="1500793" y="924805"/>
                    <a:pt x="1502017" y="914400"/>
                  </a:cubicBezTo>
                  <a:cubicBezTo>
                    <a:pt x="1507450" y="868218"/>
                    <a:pt x="1508643" y="821635"/>
                    <a:pt x="1511956" y="775252"/>
                  </a:cubicBezTo>
                  <a:cubicBezTo>
                    <a:pt x="1508643" y="689113"/>
                    <a:pt x="1508464" y="602796"/>
                    <a:pt x="1502017" y="516835"/>
                  </a:cubicBezTo>
                  <a:cubicBezTo>
                    <a:pt x="1493749" y="406593"/>
                    <a:pt x="1494027" y="413354"/>
                    <a:pt x="1472199" y="347870"/>
                  </a:cubicBezTo>
                  <a:cubicBezTo>
                    <a:pt x="1470632" y="336899"/>
                    <a:pt x="1456458" y="233830"/>
                    <a:pt x="1452321" y="218661"/>
                  </a:cubicBezTo>
                  <a:cubicBezTo>
                    <a:pt x="1447627" y="201448"/>
                    <a:pt x="1440422" y="184923"/>
                    <a:pt x="1432443" y="168965"/>
                  </a:cubicBezTo>
                  <a:cubicBezTo>
                    <a:pt x="1423804" y="151686"/>
                    <a:pt x="1415346" y="133808"/>
                    <a:pt x="1402625" y="119270"/>
                  </a:cubicBezTo>
                  <a:cubicBezTo>
                    <a:pt x="1391717" y="106803"/>
                    <a:pt x="1377178" y="97799"/>
                    <a:pt x="1362869" y="89452"/>
                  </a:cubicBezTo>
                  <a:cubicBezTo>
                    <a:pt x="1337273" y="74521"/>
                    <a:pt x="1311785" y="58057"/>
                    <a:pt x="1283356" y="49696"/>
                  </a:cubicBezTo>
                  <a:cubicBezTo>
                    <a:pt x="1254574" y="41231"/>
                    <a:pt x="1223721" y="43070"/>
                    <a:pt x="1193904" y="39757"/>
                  </a:cubicBezTo>
                  <a:cubicBezTo>
                    <a:pt x="1100280" y="16349"/>
                    <a:pt x="1212046" y="42024"/>
                    <a:pt x="1034878" y="19878"/>
                  </a:cubicBezTo>
                  <a:cubicBezTo>
                    <a:pt x="1021323" y="18184"/>
                    <a:pt x="1008725" y="11176"/>
                    <a:pt x="995121" y="9939"/>
                  </a:cubicBezTo>
                  <a:cubicBezTo>
                    <a:pt x="935640" y="4532"/>
                    <a:pt x="875852" y="3313"/>
                    <a:pt x="816217" y="0"/>
                  </a:cubicBezTo>
                  <a:cubicBezTo>
                    <a:pt x="716826" y="3313"/>
                    <a:pt x="617081" y="936"/>
                    <a:pt x="518043" y="9939"/>
                  </a:cubicBezTo>
                  <a:cubicBezTo>
                    <a:pt x="506147" y="11020"/>
                    <a:pt x="498597" y="23890"/>
                    <a:pt x="488225" y="29817"/>
                  </a:cubicBezTo>
                  <a:cubicBezTo>
                    <a:pt x="447797" y="52919"/>
                    <a:pt x="452198" y="48764"/>
                    <a:pt x="408712" y="59635"/>
                  </a:cubicBezTo>
                  <a:cubicBezTo>
                    <a:pt x="392147" y="69574"/>
                    <a:pt x="373684" y="76880"/>
                    <a:pt x="359017" y="89452"/>
                  </a:cubicBezTo>
                  <a:cubicBezTo>
                    <a:pt x="349947" y="97226"/>
                    <a:pt x="346305" y="109713"/>
                    <a:pt x="339138" y="119270"/>
                  </a:cubicBezTo>
                  <a:cubicBezTo>
                    <a:pt x="326410" y="136241"/>
                    <a:pt x="313771" y="153377"/>
                    <a:pt x="299382" y="168965"/>
                  </a:cubicBezTo>
                  <a:cubicBezTo>
                    <a:pt x="273958" y="196507"/>
                    <a:pt x="246373" y="221974"/>
                    <a:pt x="219869" y="248478"/>
                  </a:cubicBezTo>
                  <a:cubicBezTo>
                    <a:pt x="213243" y="255104"/>
                    <a:pt x="205614" y="260860"/>
                    <a:pt x="199991" y="268357"/>
                  </a:cubicBezTo>
                  <a:cubicBezTo>
                    <a:pt x="188917" y="283122"/>
                    <a:pt x="160677" y="319242"/>
                    <a:pt x="150295" y="337930"/>
                  </a:cubicBezTo>
                  <a:cubicBezTo>
                    <a:pt x="139502" y="357358"/>
                    <a:pt x="131015" y="377997"/>
                    <a:pt x="120478" y="397565"/>
                  </a:cubicBezTo>
                  <a:cubicBezTo>
                    <a:pt x="63962" y="502523"/>
                    <a:pt x="79709" y="450296"/>
                    <a:pt x="31025" y="596348"/>
                  </a:cubicBezTo>
                  <a:cubicBezTo>
                    <a:pt x="25683" y="612374"/>
                    <a:pt x="24751" y="629552"/>
                    <a:pt x="21086" y="646043"/>
                  </a:cubicBezTo>
                  <a:cubicBezTo>
                    <a:pt x="18123" y="659378"/>
                    <a:pt x="14460" y="672548"/>
                    <a:pt x="11147" y="685800"/>
                  </a:cubicBezTo>
                  <a:cubicBezTo>
                    <a:pt x="27867" y="1036916"/>
                    <a:pt x="0" y="786584"/>
                    <a:pt x="40965" y="964096"/>
                  </a:cubicBezTo>
                  <a:cubicBezTo>
                    <a:pt x="62180" y="1056026"/>
                    <a:pt x="35392" y="992706"/>
                    <a:pt x="70782" y="1063487"/>
                  </a:cubicBezTo>
                  <a:cubicBezTo>
                    <a:pt x="94344" y="1181299"/>
                    <a:pt x="63374" y="1059245"/>
                    <a:pt x="100599" y="1143000"/>
                  </a:cubicBezTo>
                  <a:cubicBezTo>
                    <a:pt x="109109" y="1162148"/>
                    <a:pt x="108855" y="1185200"/>
                    <a:pt x="120478" y="1202635"/>
                  </a:cubicBezTo>
                  <a:lnTo>
                    <a:pt x="160234" y="1262270"/>
                  </a:lnTo>
                  <a:cubicBezTo>
                    <a:pt x="166860" y="1272209"/>
                    <a:pt x="172945" y="1282531"/>
                    <a:pt x="180112" y="1292087"/>
                  </a:cubicBezTo>
                  <a:cubicBezTo>
                    <a:pt x="190051" y="1305339"/>
                    <a:pt x="201150" y="1317796"/>
                    <a:pt x="209930" y="1331843"/>
                  </a:cubicBezTo>
                  <a:cubicBezTo>
                    <a:pt x="243994" y="1386345"/>
                    <a:pt x="215942" y="1369952"/>
                    <a:pt x="269565" y="1431235"/>
                  </a:cubicBezTo>
                  <a:cubicBezTo>
                    <a:pt x="277431" y="1440225"/>
                    <a:pt x="289443" y="1444487"/>
                    <a:pt x="299382" y="1451113"/>
                  </a:cubicBezTo>
                  <a:cubicBezTo>
                    <a:pt x="320477" y="1514399"/>
                    <a:pt x="290243" y="1451646"/>
                    <a:pt x="349078" y="1490870"/>
                  </a:cubicBezTo>
                  <a:cubicBezTo>
                    <a:pt x="359017" y="1497496"/>
                    <a:pt x="359017" y="1514061"/>
                    <a:pt x="368956" y="1520687"/>
                  </a:cubicBezTo>
                  <a:cubicBezTo>
                    <a:pt x="378841" y="1527277"/>
                    <a:pt x="468151" y="1540532"/>
                    <a:pt x="468347" y="1540565"/>
                  </a:cubicBezTo>
                  <a:cubicBezTo>
                    <a:pt x="557799" y="1537252"/>
                    <a:pt x="647376" y="1536389"/>
                    <a:pt x="736704" y="1530626"/>
                  </a:cubicBezTo>
                  <a:cubicBezTo>
                    <a:pt x="750336" y="1529747"/>
                    <a:pt x="763065" y="1523366"/>
                    <a:pt x="776460" y="1520687"/>
                  </a:cubicBezTo>
                  <a:cubicBezTo>
                    <a:pt x="898308" y="1496318"/>
                    <a:pt x="783508" y="1523895"/>
                    <a:pt x="875851" y="1500809"/>
                  </a:cubicBezTo>
                  <a:cubicBezTo>
                    <a:pt x="889103" y="1494183"/>
                    <a:pt x="901989" y="1486767"/>
                    <a:pt x="915608" y="1480930"/>
                  </a:cubicBezTo>
                  <a:cubicBezTo>
                    <a:pt x="925238" y="1476803"/>
                    <a:pt x="936441" y="1476381"/>
                    <a:pt x="945425" y="1470991"/>
                  </a:cubicBezTo>
                  <a:cubicBezTo>
                    <a:pt x="953460" y="1466170"/>
                    <a:pt x="957987" y="1456967"/>
                    <a:pt x="965304" y="1451113"/>
                  </a:cubicBezTo>
                  <a:cubicBezTo>
                    <a:pt x="974632" y="1443651"/>
                    <a:pt x="984750" y="1437161"/>
                    <a:pt x="995121" y="1431235"/>
                  </a:cubicBezTo>
                  <a:cubicBezTo>
                    <a:pt x="1083379" y="1380803"/>
                    <a:pt x="992061" y="1439903"/>
                    <a:pt x="1064695" y="1391478"/>
                  </a:cubicBezTo>
                  <a:cubicBezTo>
                    <a:pt x="1084044" y="1333430"/>
                    <a:pt x="1059495" y="1386739"/>
                    <a:pt x="1104451" y="1341783"/>
                  </a:cubicBezTo>
                  <a:cubicBezTo>
                    <a:pt x="1112898" y="1333336"/>
                    <a:pt x="1114200" y="1318296"/>
                    <a:pt x="1124330" y="1311965"/>
                  </a:cubicBezTo>
                  <a:cubicBezTo>
                    <a:pt x="1142099" y="1300860"/>
                    <a:pt x="1183965" y="1292087"/>
                    <a:pt x="1183965" y="1292087"/>
                  </a:cubicBezTo>
                </a:path>
              </a:pathLst>
            </a:custGeom>
            <a:ln w="38100">
              <a:solidFill>
                <a:srgbClr val="A8A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543878" y="2335696"/>
              <a:ext cx="3051571" cy="2763078"/>
            </a:xfrm>
            <a:custGeom>
              <a:avLst/>
              <a:gdLst>
                <a:gd name="connsiteX0" fmla="*/ 2126974 w 3051571"/>
                <a:gd name="connsiteY0" fmla="*/ 785191 h 2763078"/>
                <a:gd name="connsiteX1" fmla="*/ 2097157 w 3051571"/>
                <a:gd name="connsiteY1" fmla="*/ 765313 h 2763078"/>
                <a:gd name="connsiteX2" fmla="*/ 2007705 w 3051571"/>
                <a:gd name="connsiteY2" fmla="*/ 636104 h 2763078"/>
                <a:gd name="connsiteX3" fmla="*/ 1987826 w 3051571"/>
                <a:gd name="connsiteY3" fmla="*/ 616226 h 2763078"/>
                <a:gd name="connsiteX4" fmla="*/ 1838739 w 3051571"/>
                <a:gd name="connsiteY4" fmla="*/ 586408 h 2763078"/>
                <a:gd name="connsiteX5" fmla="*/ 1182757 w 3051571"/>
                <a:gd name="connsiteY5" fmla="*/ 596347 h 2763078"/>
                <a:gd name="connsiteX6" fmla="*/ 1143000 w 3051571"/>
                <a:gd name="connsiteY6" fmla="*/ 616226 h 2763078"/>
                <a:gd name="connsiteX7" fmla="*/ 1053548 w 3051571"/>
                <a:gd name="connsiteY7" fmla="*/ 646043 h 2763078"/>
                <a:gd name="connsiteX8" fmla="*/ 974035 w 3051571"/>
                <a:gd name="connsiteY8" fmla="*/ 685800 h 2763078"/>
                <a:gd name="connsiteX9" fmla="*/ 924339 w 3051571"/>
                <a:gd name="connsiteY9" fmla="*/ 755374 h 2763078"/>
                <a:gd name="connsiteX10" fmla="*/ 884583 w 3051571"/>
                <a:gd name="connsiteY10" fmla="*/ 795130 h 2763078"/>
                <a:gd name="connsiteX11" fmla="*/ 864705 w 3051571"/>
                <a:gd name="connsiteY11" fmla="*/ 844826 h 2763078"/>
                <a:gd name="connsiteX12" fmla="*/ 834887 w 3051571"/>
                <a:gd name="connsiteY12" fmla="*/ 884582 h 2763078"/>
                <a:gd name="connsiteX13" fmla="*/ 775252 w 3051571"/>
                <a:gd name="connsiteY13" fmla="*/ 964095 h 2763078"/>
                <a:gd name="connsiteX14" fmla="*/ 735496 w 3051571"/>
                <a:gd name="connsiteY14" fmla="*/ 983974 h 2763078"/>
                <a:gd name="connsiteX15" fmla="*/ 705679 w 3051571"/>
                <a:gd name="connsiteY15" fmla="*/ 1043608 h 2763078"/>
                <a:gd name="connsiteX16" fmla="*/ 675861 w 3051571"/>
                <a:gd name="connsiteY16" fmla="*/ 1083365 h 2763078"/>
                <a:gd name="connsiteX17" fmla="*/ 665922 w 3051571"/>
                <a:gd name="connsiteY17" fmla="*/ 1113182 h 2763078"/>
                <a:gd name="connsiteX18" fmla="*/ 646044 w 3051571"/>
                <a:gd name="connsiteY18" fmla="*/ 1143000 h 2763078"/>
                <a:gd name="connsiteX19" fmla="*/ 606287 w 3051571"/>
                <a:gd name="connsiteY19" fmla="*/ 1242391 h 2763078"/>
                <a:gd name="connsiteX20" fmla="*/ 596348 w 3051571"/>
                <a:gd name="connsiteY20" fmla="*/ 1311965 h 2763078"/>
                <a:gd name="connsiteX21" fmla="*/ 606287 w 3051571"/>
                <a:gd name="connsiteY21" fmla="*/ 1709530 h 2763078"/>
                <a:gd name="connsiteX22" fmla="*/ 626165 w 3051571"/>
                <a:gd name="connsiteY22" fmla="*/ 1878495 h 2763078"/>
                <a:gd name="connsiteX23" fmla="*/ 675861 w 3051571"/>
                <a:gd name="connsiteY23" fmla="*/ 1967947 h 2763078"/>
                <a:gd name="connsiteX24" fmla="*/ 745435 w 3051571"/>
                <a:gd name="connsiteY24" fmla="*/ 2087217 h 2763078"/>
                <a:gd name="connsiteX25" fmla="*/ 785192 w 3051571"/>
                <a:gd name="connsiteY25" fmla="*/ 2117034 h 2763078"/>
                <a:gd name="connsiteX26" fmla="*/ 844826 w 3051571"/>
                <a:gd name="connsiteY26" fmla="*/ 2176669 h 2763078"/>
                <a:gd name="connsiteX27" fmla="*/ 974035 w 3051571"/>
                <a:gd name="connsiteY27" fmla="*/ 2226365 h 2763078"/>
                <a:gd name="connsiteX28" fmla="*/ 1063487 w 3051571"/>
                <a:gd name="connsiteY28" fmla="*/ 2246243 h 2763078"/>
                <a:gd name="connsiteX29" fmla="*/ 1490870 w 3051571"/>
                <a:gd name="connsiteY29" fmla="*/ 2226365 h 2763078"/>
                <a:gd name="connsiteX30" fmla="*/ 1520687 w 3051571"/>
                <a:gd name="connsiteY30" fmla="*/ 2216426 h 2763078"/>
                <a:gd name="connsiteX31" fmla="*/ 1649896 w 3051571"/>
                <a:gd name="connsiteY31" fmla="*/ 2176669 h 2763078"/>
                <a:gd name="connsiteX32" fmla="*/ 1679713 w 3051571"/>
                <a:gd name="connsiteY32" fmla="*/ 2166730 h 2763078"/>
                <a:gd name="connsiteX33" fmla="*/ 1739348 w 3051571"/>
                <a:gd name="connsiteY33" fmla="*/ 2126974 h 2763078"/>
                <a:gd name="connsiteX34" fmla="*/ 1759226 w 3051571"/>
                <a:gd name="connsiteY34" fmla="*/ 2107095 h 2763078"/>
                <a:gd name="connsiteX35" fmla="*/ 1798983 w 3051571"/>
                <a:gd name="connsiteY35" fmla="*/ 2097156 h 2763078"/>
                <a:gd name="connsiteX36" fmla="*/ 1858618 w 3051571"/>
                <a:gd name="connsiteY36" fmla="*/ 2057400 h 2763078"/>
                <a:gd name="connsiteX37" fmla="*/ 1888435 w 3051571"/>
                <a:gd name="connsiteY37" fmla="*/ 2037521 h 2763078"/>
                <a:gd name="connsiteX38" fmla="*/ 1958009 w 3051571"/>
                <a:gd name="connsiteY38" fmla="*/ 1967947 h 2763078"/>
                <a:gd name="connsiteX39" fmla="*/ 1987826 w 3051571"/>
                <a:gd name="connsiteY39" fmla="*/ 1938130 h 2763078"/>
                <a:gd name="connsiteX40" fmla="*/ 2007705 w 3051571"/>
                <a:gd name="connsiteY40" fmla="*/ 1918252 h 2763078"/>
                <a:gd name="connsiteX41" fmla="*/ 2027583 w 3051571"/>
                <a:gd name="connsiteY41" fmla="*/ 1888434 h 2763078"/>
                <a:gd name="connsiteX42" fmla="*/ 2057400 w 3051571"/>
                <a:gd name="connsiteY42" fmla="*/ 1868556 h 2763078"/>
                <a:gd name="connsiteX43" fmla="*/ 2077279 w 3051571"/>
                <a:gd name="connsiteY43" fmla="*/ 1848678 h 2763078"/>
                <a:gd name="connsiteX44" fmla="*/ 2117035 w 3051571"/>
                <a:gd name="connsiteY44" fmla="*/ 1779104 h 2763078"/>
                <a:gd name="connsiteX45" fmla="*/ 2146852 w 3051571"/>
                <a:gd name="connsiteY45" fmla="*/ 1749287 h 2763078"/>
                <a:gd name="connsiteX46" fmla="*/ 2166731 w 3051571"/>
                <a:gd name="connsiteY46" fmla="*/ 1709530 h 2763078"/>
                <a:gd name="connsiteX47" fmla="*/ 2186609 w 3051571"/>
                <a:gd name="connsiteY47" fmla="*/ 1679713 h 2763078"/>
                <a:gd name="connsiteX48" fmla="*/ 2216426 w 3051571"/>
                <a:gd name="connsiteY48" fmla="*/ 1530626 h 2763078"/>
                <a:gd name="connsiteX49" fmla="*/ 2206487 w 3051571"/>
                <a:gd name="connsiteY49" fmla="*/ 964095 h 2763078"/>
                <a:gd name="connsiteX50" fmla="*/ 2186609 w 3051571"/>
                <a:gd name="connsiteY50" fmla="*/ 904461 h 2763078"/>
                <a:gd name="connsiteX51" fmla="*/ 2196548 w 3051571"/>
                <a:gd name="connsiteY51" fmla="*/ 864704 h 2763078"/>
                <a:gd name="connsiteX52" fmla="*/ 2236305 w 3051571"/>
                <a:gd name="connsiteY52" fmla="*/ 844826 h 2763078"/>
                <a:gd name="connsiteX53" fmla="*/ 2335696 w 3051571"/>
                <a:gd name="connsiteY53" fmla="*/ 824947 h 2763078"/>
                <a:gd name="connsiteX54" fmla="*/ 2594113 w 3051571"/>
                <a:gd name="connsiteY54" fmla="*/ 834887 h 2763078"/>
                <a:gd name="connsiteX55" fmla="*/ 2703444 w 3051571"/>
                <a:gd name="connsiteY55" fmla="*/ 864704 h 2763078"/>
                <a:gd name="connsiteX56" fmla="*/ 2773018 w 3051571"/>
                <a:gd name="connsiteY56" fmla="*/ 894521 h 2763078"/>
                <a:gd name="connsiteX57" fmla="*/ 2852531 w 3051571"/>
                <a:gd name="connsiteY57" fmla="*/ 904461 h 2763078"/>
                <a:gd name="connsiteX58" fmla="*/ 2902226 w 3051571"/>
                <a:gd name="connsiteY58" fmla="*/ 914400 h 2763078"/>
                <a:gd name="connsiteX59" fmla="*/ 2922105 w 3051571"/>
                <a:gd name="connsiteY59" fmla="*/ 934278 h 2763078"/>
                <a:gd name="connsiteX60" fmla="*/ 2981739 w 3051571"/>
                <a:gd name="connsiteY60" fmla="*/ 974034 h 2763078"/>
                <a:gd name="connsiteX61" fmla="*/ 3011557 w 3051571"/>
                <a:gd name="connsiteY61" fmla="*/ 1013791 h 2763078"/>
                <a:gd name="connsiteX62" fmla="*/ 3031435 w 3051571"/>
                <a:gd name="connsiteY62" fmla="*/ 1053547 h 2763078"/>
                <a:gd name="connsiteX63" fmla="*/ 3051313 w 3051571"/>
                <a:gd name="connsiteY63" fmla="*/ 1083365 h 2763078"/>
                <a:gd name="connsiteX64" fmla="*/ 3031435 w 3051571"/>
                <a:gd name="connsiteY64" fmla="*/ 1282147 h 2763078"/>
                <a:gd name="connsiteX65" fmla="*/ 2991679 w 3051571"/>
                <a:gd name="connsiteY65" fmla="*/ 1361661 h 2763078"/>
                <a:gd name="connsiteX66" fmla="*/ 2961861 w 3051571"/>
                <a:gd name="connsiteY66" fmla="*/ 1401417 h 2763078"/>
                <a:gd name="connsiteX67" fmla="*/ 2922105 w 3051571"/>
                <a:gd name="connsiteY67" fmla="*/ 1480930 h 2763078"/>
                <a:gd name="connsiteX68" fmla="*/ 2892287 w 3051571"/>
                <a:gd name="connsiteY68" fmla="*/ 1550504 h 2763078"/>
                <a:gd name="connsiteX69" fmla="*/ 2812774 w 3051571"/>
                <a:gd name="connsiteY69" fmla="*/ 1669774 h 2763078"/>
                <a:gd name="connsiteX70" fmla="*/ 2763079 w 3051571"/>
                <a:gd name="connsiteY70" fmla="*/ 1739347 h 2763078"/>
                <a:gd name="connsiteX71" fmla="*/ 2743200 w 3051571"/>
                <a:gd name="connsiteY71" fmla="*/ 1779104 h 2763078"/>
                <a:gd name="connsiteX72" fmla="*/ 2713383 w 3051571"/>
                <a:gd name="connsiteY72" fmla="*/ 1818861 h 2763078"/>
                <a:gd name="connsiteX73" fmla="*/ 2683565 w 3051571"/>
                <a:gd name="connsiteY73" fmla="*/ 1868556 h 2763078"/>
                <a:gd name="connsiteX74" fmla="*/ 2653748 w 3051571"/>
                <a:gd name="connsiteY74" fmla="*/ 1898374 h 2763078"/>
                <a:gd name="connsiteX75" fmla="*/ 2623931 w 3051571"/>
                <a:gd name="connsiteY75" fmla="*/ 1938130 h 2763078"/>
                <a:gd name="connsiteX76" fmla="*/ 2604052 w 3051571"/>
                <a:gd name="connsiteY76" fmla="*/ 1967947 h 2763078"/>
                <a:gd name="connsiteX77" fmla="*/ 2534479 w 3051571"/>
                <a:gd name="connsiteY77" fmla="*/ 2037521 h 2763078"/>
                <a:gd name="connsiteX78" fmla="*/ 2504661 w 3051571"/>
                <a:gd name="connsiteY78" fmla="*/ 2067339 h 2763078"/>
                <a:gd name="connsiteX79" fmla="*/ 2464905 w 3051571"/>
                <a:gd name="connsiteY79" fmla="*/ 2097156 h 2763078"/>
                <a:gd name="connsiteX80" fmla="*/ 2435087 w 3051571"/>
                <a:gd name="connsiteY80" fmla="*/ 2146852 h 2763078"/>
                <a:gd name="connsiteX81" fmla="*/ 2405270 w 3051571"/>
                <a:gd name="connsiteY81" fmla="*/ 2176669 h 2763078"/>
                <a:gd name="connsiteX82" fmla="*/ 2385392 w 3051571"/>
                <a:gd name="connsiteY82" fmla="*/ 2216426 h 2763078"/>
                <a:gd name="connsiteX83" fmla="*/ 2335696 w 3051571"/>
                <a:gd name="connsiteY83" fmla="*/ 2266121 h 2763078"/>
                <a:gd name="connsiteX84" fmla="*/ 2286000 w 3051571"/>
                <a:gd name="connsiteY84" fmla="*/ 2335695 h 2763078"/>
                <a:gd name="connsiteX85" fmla="*/ 2236305 w 3051571"/>
                <a:gd name="connsiteY85" fmla="*/ 2375452 h 2763078"/>
                <a:gd name="connsiteX86" fmla="*/ 2156792 w 3051571"/>
                <a:gd name="connsiteY86" fmla="*/ 2454965 h 2763078"/>
                <a:gd name="connsiteX87" fmla="*/ 2097157 w 3051571"/>
                <a:gd name="connsiteY87" fmla="*/ 2494721 h 2763078"/>
                <a:gd name="connsiteX88" fmla="*/ 2007705 w 3051571"/>
                <a:gd name="connsiteY88" fmla="*/ 2544417 h 2763078"/>
                <a:gd name="connsiteX89" fmla="*/ 1918252 w 3051571"/>
                <a:gd name="connsiteY89" fmla="*/ 2623930 h 2763078"/>
                <a:gd name="connsiteX90" fmla="*/ 1888435 w 3051571"/>
                <a:gd name="connsiteY90" fmla="*/ 2633869 h 2763078"/>
                <a:gd name="connsiteX91" fmla="*/ 1838739 w 3051571"/>
                <a:gd name="connsiteY91" fmla="*/ 2663687 h 2763078"/>
                <a:gd name="connsiteX92" fmla="*/ 1808922 w 3051571"/>
                <a:gd name="connsiteY92" fmla="*/ 2683565 h 2763078"/>
                <a:gd name="connsiteX93" fmla="*/ 1769165 w 3051571"/>
                <a:gd name="connsiteY93" fmla="*/ 2693504 h 2763078"/>
                <a:gd name="connsiteX94" fmla="*/ 1729409 w 3051571"/>
                <a:gd name="connsiteY94" fmla="*/ 2713382 h 2763078"/>
                <a:gd name="connsiteX95" fmla="*/ 1689652 w 3051571"/>
                <a:gd name="connsiteY95" fmla="*/ 2723321 h 2763078"/>
                <a:gd name="connsiteX96" fmla="*/ 1659835 w 3051571"/>
                <a:gd name="connsiteY96" fmla="*/ 2733261 h 2763078"/>
                <a:gd name="connsiteX97" fmla="*/ 1580322 w 3051571"/>
                <a:gd name="connsiteY97" fmla="*/ 2763078 h 2763078"/>
                <a:gd name="connsiteX98" fmla="*/ 1361661 w 3051571"/>
                <a:gd name="connsiteY98" fmla="*/ 2753139 h 2763078"/>
                <a:gd name="connsiteX99" fmla="*/ 1292087 w 3051571"/>
                <a:gd name="connsiteY99" fmla="*/ 2743200 h 2763078"/>
                <a:gd name="connsiteX100" fmla="*/ 1262270 w 3051571"/>
                <a:gd name="connsiteY100" fmla="*/ 2723321 h 2763078"/>
                <a:gd name="connsiteX101" fmla="*/ 1182757 w 3051571"/>
                <a:gd name="connsiteY101" fmla="*/ 2683565 h 2763078"/>
                <a:gd name="connsiteX102" fmla="*/ 1113183 w 3051571"/>
                <a:gd name="connsiteY102" fmla="*/ 2623930 h 2763078"/>
                <a:gd name="connsiteX103" fmla="*/ 1083365 w 3051571"/>
                <a:gd name="connsiteY103" fmla="*/ 2613991 h 2763078"/>
                <a:gd name="connsiteX104" fmla="*/ 1053548 w 3051571"/>
                <a:gd name="connsiteY104" fmla="*/ 2594113 h 2763078"/>
                <a:gd name="connsiteX105" fmla="*/ 884583 w 3051571"/>
                <a:gd name="connsiteY105" fmla="*/ 2544417 h 2763078"/>
                <a:gd name="connsiteX106" fmla="*/ 815009 w 3051571"/>
                <a:gd name="connsiteY106" fmla="*/ 2534478 h 2763078"/>
                <a:gd name="connsiteX107" fmla="*/ 775252 w 3051571"/>
                <a:gd name="connsiteY107" fmla="*/ 2504661 h 2763078"/>
                <a:gd name="connsiteX108" fmla="*/ 725557 w 3051571"/>
                <a:gd name="connsiteY108" fmla="*/ 2494721 h 2763078"/>
                <a:gd name="connsiteX109" fmla="*/ 685800 w 3051571"/>
                <a:gd name="connsiteY109" fmla="*/ 2484782 h 2763078"/>
                <a:gd name="connsiteX110" fmla="*/ 655983 w 3051571"/>
                <a:gd name="connsiteY110" fmla="*/ 2464904 h 2763078"/>
                <a:gd name="connsiteX111" fmla="*/ 566531 w 3051571"/>
                <a:gd name="connsiteY111" fmla="*/ 2425147 h 2763078"/>
                <a:gd name="connsiteX112" fmla="*/ 546652 w 3051571"/>
                <a:gd name="connsiteY112" fmla="*/ 2405269 h 2763078"/>
                <a:gd name="connsiteX113" fmla="*/ 487018 w 3051571"/>
                <a:gd name="connsiteY113" fmla="*/ 2355574 h 2763078"/>
                <a:gd name="connsiteX114" fmla="*/ 467139 w 3051571"/>
                <a:gd name="connsiteY114" fmla="*/ 2335695 h 2763078"/>
                <a:gd name="connsiteX115" fmla="*/ 417444 w 3051571"/>
                <a:gd name="connsiteY115" fmla="*/ 2295939 h 2763078"/>
                <a:gd name="connsiteX116" fmla="*/ 327992 w 3051571"/>
                <a:gd name="connsiteY116" fmla="*/ 2196547 h 2763078"/>
                <a:gd name="connsiteX117" fmla="*/ 278296 w 3051571"/>
                <a:gd name="connsiteY117" fmla="*/ 2136913 h 2763078"/>
                <a:gd name="connsiteX118" fmla="*/ 228600 w 3051571"/>
                <a:gd name="connsiteY118" fmla="*/ 2047461 h 2763078"/>
                <a:gd name="connsiteX119" fmla="*/ 168965 w 3051571"/>
                <a:gd name="connsiteY119" fmla="*/ 1967947 h 2763078"/>
                <a:gd name="connsiteX120" fmla="*/ 109331 w 3051571"/>
                <a:gd name="connsiteY120" fmla="*/ 1888434 h 2763078"/>
                <a:gd name="connsiteX121" fmla="*/ 99392 w 3051571"/>
                <a:gd name="connsiteY121" fmla="*/ 1858617 h 2763078"/>
                <a:gd name="connsiteX122" fmla="*/ 49696 w 3051571"/>
                <a:gd name="connsiteY122" fmla="*/ 1789043 h 2763078"/>
                <a:gd name="connsiteX123" fmla="*/ 19879 w 3051571"/>
                <a:gd name="connsiteY123" fmla="*/ 1699591 h 2763078"/>
                <a:gd name="connsiteX124" fmla="*/ 0 w 3051571"/>
                <a:gd name="connsiteY124" fmla="*/ 1630017 h 2763078"/>
                <a:gd name="connsiteX125" fmla="*/ 9939 w 3051571"/>
                <a:gd name="connsiteY125" fmla="*/ 1351721 h 2763078"/>
                <a:gd name="connsiteX126" fmla="*/ 19879 w 3051571"/>
                <a:gd name="connsiteY126" fmla="*/ 1302026 h 2763078"/>
                <a:gd name="connsiteX127" fmla="*/ 29818 w 3051571"/>
                <a:gd name="connsiteY127" fmla="*/ 1192695 h 2763078"/>
                <a:gd name="connsiteX128" fmla="*/ 49696 w 3051571"/>
                <a:gd name="connsiteY128" fmla="*/ 1063487 h 2763078"/>
                <a:gd name="connsiteX129" fmla="*/ 59635 w 3051571"/>
                <a:gd name="connsiteY129" fmla="*/ 983974 h 2763078"/>
                <a:gd name="connsiteX130" fmla="*/ 79513 w 3051571"/>
                <a:gd name="connsiteY130" fmla="*/ 924339 h 2763078"/>
                <a:gd name="connsiteX131" fmla="*/ 89452 w 3051571"/>
                <a:gd name="connsiteY131" fmla="*/ 884582 h 2763078"/>
                <a:gd name="connsiteX132" fmla="*/ 109331 w 3051571"/>
                <a:gd name="connsiteY132" fmla="*/ 854765 h 2763078"/>
                <a:gd name="connsiteX133" fmla="*/ 149087 w 3051571"/>
                <a:gd name="connsiteY133" fmla="*/ 775252 h 2763078"/>
                <a:gd name="connsiteX134" fmla="*/ 178905 w 3051571"/>
                <a:gd name="connsiteY134" fmla="*/ 745434 h 2763078"/>
                <a:gd name="connsiteX135" fmla="*/ 248479 w 3051571"/>
                <a:gd name="connsiteY135" fmla="*/ 655982 h 2763078"/>
                <a:gd name="connsiteX136" fmla="*/ 288235 w 3051571"/>
                <a:gd name="connsiteY136" fmla="*/ 606287 h 2763078"/>
                <a:gd name="connsiteX137" fmla="*/ 357809 w 3051571"/>
                <a:gd name="connsiteY137" fmla="*/ 536713 h 2763078"/>
                <a:gd name="connsiteX138" fmla="*/ 427383 w 3051571"/>
                <a:gd name="connsiteY138" fmla="*/ 467139 h 2763078"/>
                <a:gd name="connsiteX139" fmla="*/ 506896 w 3051571"/>
                <a:gd name="connsiteY139" fmla="*/ 367747 h 2763078"/>
                <a:gd name="connsiteX140" fmla="*/ 556592 w 3051571"/>
                <a:gd name="connsiteY140" fmla="*/ 357808 h 2763078"/>
                <a:gd name="connsiteX141" fmla="*/ 606287 w 3051571"/>
                <a:gd name="connsiteY141" fmla="*/ 298174 h 2763078"/>
                <a:gd name="connsiteX142" fmla="*/ 646044 w 3051571"/>
                <a:gd name="connsiteY142" fmla="*/ 278295 h 2763078"/>
                <a:gd name="connsiteX143" fmla="*/ 665922 w 3051571"/>
                <a:gd name="connsiteY143" fmla="*/ 248478 h 2763078"/>
                <a:gd name="connsiteX144" fmla="*/ 695739 w 3051571"/>
                <a:gd name="connsiteY144" fmla="*/ 238539 h 2763078"/>
                <a:gd name="connsiteX145" fmla="*/ 745435 w 3051571"/>
                <a:gd name="connsiteY145" fmla="*/ 218661 h 2763078"/>
                <a:gd name="connsiteX146" fmla="*/ 844826 w 3051571"/>
                <a:gd name="connsiteY146" fmla="*/ 168965 h 2763078"/>
                <a:gd name="connsiteX147" fmla="*/ 964096 w 3051571"/>
                <a:gd name="connsiteY147" fmla="*/ 99391 h 2763078"/>
                <a:gd name="connsiteX148" fmla="*/ 1003852 w 3051571"/>
                <a:gd name="connsiteY148" fmla="*/ 69574 h 2763078"/>
                <a:gd name="connsiteX149" fmla="*/ 1083365 w 3051571"/>
                <a:gd name="connsiteY149" fmla="*/ 49695 h 2763078"/>
                <a:gd name="connsiteX150" fmla="*/ 1113183 w 3051571"/>
                <a:gd name="connsiteY150" fmla="*/ 39756 h 2763078"/>
                <a:gd name="connsiteX151" fmla="*/ 1143000 w 3051571"/>
                <a:gd name="connsiteY151" fmla="*/ 19878 h 2763078"/>
                <a:gd name="connsiteX152" fmla="*/ 1262270 w 3051571"/>
                <a:gd name="connsiteY152" fmla="*/ 0 h 2763078"/>
                <a:gd name="connsiteX153" fmla="*/ 1530626 w 3051571"/>
                <a:gd name="connsiteY153" fmla="*/ 9939 h 2763078"/>
                <a:gd name="connsiteX154" fmla="*/ 1630018 w 3051571"/>
                <a:gd name="connsiteY154" fmla="*/ 29817 h 2763078"/>
                <a:gd name="connsiteX155" fmla="*/ 1689652 w 3051571"/>
                <a:gd name="connsiteY155" fmla="*/ 39756 h 2763078"/>
                <a:gd name="connsiteX156" fmla="*/ 1719470 w 3051571"/>
                <a:gd name="connsiteY156" fmla="*/ 49695 h 2763078"/>
                <a:gd name="connsiteX157" fmla="*/ 1848679 w 3051571"/>
                <a:gd name="connsiteY157" fmla="*/ 69574 h 2763078"/>
                <a:gd name="connsiteX158" fmla="*/ 2007705 w 3051571"/>
                <a:gd name="connsiteY158" fmla="*/ 89452 h 2763078"/>
                <a:gd name="connsiteX159" fmla="*/ 2087218 w 3051571"/>
                <a:gd name="connsiteY159" fmla="*/ 109330 h 2763078"/>
                <a:gd name="connsiteX160" fmla="*/ 2117035 w 3051571"/>
                <a:gd name="connsiteY160" fmla="*/ 129208 h 2763078"/>
                <a:gd name="connsiteX161" fmla="*/ 2166731 w 3051571"/>
                <a:gd name="connsiteY161" fmla="*/ 139147 h 2763078"/>
                <a:gd name="connsiteX162" fmla="*/ 2226365 w 3051571"/>
                <a:gd name="connsiteY162" fmla="*/ 159026 h 2763078"/>
                <a:gd name="connsiteX163" fmla="*/ 2266122 w 3051571"/>
                <a:gd name="connsiteY163" fmla="*/ 168965 h 2763078"/>
                <a:gd name="connsiteX164" fmla="*/ 2315818 w 3051571"/>
                <a:gd name="connsiteY164" fmla="*/ 198782 h 2763078"/>
                <a:gd name="connsiteX165" fmla="*/ 2514600 w 3051571"/>
                <a:gd name="connsiteY165" fmla="*/ 218661 h 2763078"/>
                <a:gd name="connsiteX166" fmla="*/ 2584174 w 3051571"/>
                <a:gd name="connsiteY166" fmla="*/ 248478 h 2763078"/>
                <a:gd name="connsiteX167" fmla="*/ 2643809 w 3051571"/>
                <a:gd name="connsiteY167" fmla="*/ 268356 h 2763078"/>
                <a:gd name="connsiteX168" fmla="*/ 2673626 w 3051571"/>
                <a:gd name="connsiteY168" fmla="*/ 278295 h 2763078"/>
                <a:gd name="connsiteX169" fmla="*/ 2723322 w 3051571"/>
                <a:gd name="connsiteY169" fmla="*/ 298174 h 2763078"/>
                <a:gd name="connsiteX170" fmla="*/ 2773018 w 3051571"/>
                <a:gd name="connsiteY170" fmla="*/ 357808 h 2763078"/>
                <a:gd name="connsiteX171" fmla="*/ 2832652 w 3051571"/>
                <a:gd name="connsiteY171" fmla="*/ 477078 h 2763078"/>
                <a:gd name="connsiteX172" fmla="*/ 2822713 w 3051571"/>
                <a:gd name="connsiteY172" fmla="*/ 725556 h 2763078"/>
                <a:gd name="connsiteX173" fmla="*/ 2782957 w 3051571"/>
                <a:gd name="connsiteY173" fmla="*/ 765313 h 2763078"/>
                <a:gd name="connsiteX174" fmla="*/ 2673626 w 3051571"/>
                <a:gd name="connsiteY174" fmla="*/ 815008 h 2763078"/>
                <a:gd name="connsiteX175" fmla="*/ 2176670 w 3051571"/>
                <a:gd name="connsiteY175" fmla="*/ 805069 h 2763078"/>
                <a:gd name="connsiteX176" fmla="*/ 2146852 w 3051571"/>
                <a:gd name="connsiteY176" fmla="*/ 795130 h 2763078"/>
                <a:gd name="connsiteX177" fmla="*/ 2126974 w 3051571"/>
                <a:gd name="connsiteY177" fmla="*/ 785191 h 276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3051571" h="2763078">
                  <a:moveTo>
                    <a:pt x="2126974" y="785191"/>
                  </a:moveTo>
                  <a:cubicBezTo>
                    <a:pt x="2118692" y="780222"/>
                    <a:pt x="2103616" y="775361"/>
                    <a:pt x="2097157" y="765313"/>
                  </a:cubicBezTo>
                  <a:cubicBezTo>
                    <a:pt x="2009448" y="628876"/>
                    <a:pt x="2085203" y="661937"/>
                    <a:pt x="2007705" y="636104"/>
                  </a:cubicBezTo>
                  <a:cubicBezTo>
                    <a:pt x="2001079" y="629478"/>
                    <a:pt x="1996207" y="620417"/>
                    <a:pt x="1987826" y="616226"/>
                  </a:cubicBezTo>
                  <a:cubicBezTo>
                    <a:pt x="1937483" y="591054"/>
                    <a:pt x="1894964" y="592655"/>
                    <a:pt x="1838739" y="586408"/>
                  </a:cubicBezTo>
                  <a:cubicBezTo>
                    <a:pt x="1620078" y="589721"/>
                    <a:pt x="1401242" y="586983"/>
                    <a:pt x="1182757" y="596347"/>
                  </a:cubicBezTo>
                  <a:cubicBezTo>
                    <a:pt x="1167954" y="596981"/>
                    <a:pt x="1156873" y="611023"/>
                    <a:pt x="1143000" y="616226"/>
                  </a:cubicBezTo>
                  <a:cubicBezTo>
                    <a:pt x="1037466" y="655802"/>
                    <a:pt x="1179233" y="588034"/>
                    <a:pt x="1053548" y="646043"/>
                  </a:cubicBezTo>
                  <a:cubicBezTo>
                    <a:pt x="1026643" y="658461"/>
                    <a:pt x="974035" y="685800"/>
                    <a:pt x="974035" y="685800"/>
                  </a:cubicBezTo>
                  <a:cubicBezTo>
                    <a:pt x="957470" y="708991"/>
                    <a:pt x="942386" y="733316"/>
                    <a:pt x="924339" y="755374"/>
                  </a:cubicBezTo>
                  <a:cubicBezTo>
                    <a:pt x="912471" y="769879"/>
                    <a:pt x="894979" y="779536"/>
                    <a:pt x="884583" y="795130"/>
                  </a:cubicBezTo>
                  <a:cubicBezTo>
                    <a:pt x="874686" y="809975"/>
                    <a:pt x="873370" y="829230"/>
                    <a:pt x="864705" y="844826"/>
                  </a:cubicBezTo>
                  <a:cubicBezTo>
                    <a:pt x="856660" y="859307"/>
                    <a:pt x="844387" y="871011"/>
                    <a:pt x="834887" y="884582"/>
                  </a:cubicBezTo>
                  <a:cubicBezTo>
                    <a:pt x="826727" y="896240"/>
                    <a:pt x="797593" y="949201"/>
                    <a:pt x="775252" y="964095"/>
                  </a:cubicBezTo>
                  <a:cubicBezTo>
                    <a:pt x="762924" y="972314"/>
                    <a:pt x="748748" y="977348"/>
                    <a:pt x="735496" y="983974"/>
                  </a:cubicBezTo>
                  <a:cubicBezTo>
                    <a:pt x="725557" y="1003852"/>
                    <a:pt x="717113" y="1024551"/>
                    <a:pt x="705679" y="1043608"/>
                  </a:cubicBezTo>
                  <a:cubicBezTo>
                    <a:pt x="697156" y="1057813"/>
                    <a:pt x="684080" y="1068982"/>
                    <a:pt x="675861" y="1083365"/>
                  </a:cubicBezTo>
                  <a:cubicBezTo>
                    <a:pt x="670663" y="1092461"/>
                    <a:pt x="670607" y="1103811"/>
                    <a:pt x="665922" y="1113182"/>
                  </a:cubicBezTo>
                  <a:cubicBezTo>
                    <a:pt x="660580" y="1123866"/>
                    <a:pt x="651386" y="1132316"/>
                    <a:pt x="646044" y="1143000"/>
                  </a:cubicBezTo>
                  <a:cubicBezTo>
                    <a:pt x="623412" y="1188263"/>
                    <a:pt x="619507" y="1202730"/>
                    <a:pt x="606287" y="1242391"/>
                  </a:cubicBezTo>
                  <a:cubicBezTo>
                    <a:pt x="602974" y="1265582"/>
                    <a:pt x="596348" y="1288538"/>
                    <a:pt x="596348" y="1311965"/>
                  </a:cubicBezTo>
                  <a:cubicBezTo>
                    <a:pt x="596348" y="1444528"/>
                    <a:pt x="599320" y="1577150"/>
                    <a:pt x="606287" y="1709530"/>
                  </a:cubicBezTo>
                  <a:cubicBezTo>
                    <a:pt x="609268" y="1766162"/>
                    <a:pt x="617752" y="1822412"/>
                    <a:pt x="626165" y="1878495"/>
                  </a:cubicBezTo>
                  <a:cubicBezTo>
                    <a:pt x="632054" y="1917757"/>
                    <a:pt x="656758" y="1929741"/>
                    <a:pt x="675861" y="1967947"/>
                  </a:cubicBezTo>
                  <a:cubicBezTo>
                    <a:pt x="687290" y="1990805"/>
                    <a:pt x="724604" y="2071594"/>
                    <a:pt x="745435" y="2087217"/>
                  </a:cubicBezTo>
                  <a:cubicBezTo>
                    <a:pt x="758687" y="2097156"/>
                    <a:pt x="773479" y="2105321"/>
                    <a:pt x="785192" y="2117034"/>
                  </a:cubicBezTo>
                  <a:cubicBezTo>
                    <a:pt x="822040" y="2153882"/>
                    <a:pt x="801324" y="2156591"/>
                    <a:pt x="844826" y="2176669"/>
                  </a:cubicBezTo>
                  <a:cubicBezTo>
                    <a:pt x="857021" y="2182298"/>
                    <a:pt x="938824" y="2216305"/>
                    <a:pt x="974035" y="2226365"/>
                  </a:cubicBezTo>
                  <a:cubicBezTo>
                    <a:pt x="1006784" y="2235722"/>
                    <a:pt x="1029331" y="2239412"/>
                    <a:pt x="1063487" y="2246243"/>
                  </a:cubicBezTo>
                  <a:cubicBezTo>
                    <a:pt x="1127535" y="2244464"/>
                    <a:pt x="1365455" y="2251448"/>
                    <a:pt x="1490870" y="2226365"/>
                  </a:cubicBezTo>
                  <a:cubicBezTo>
                    <a:pt x="1501143" y="2224310"/>
                    <a:pt x="1510580" y="2219183"/>
                    <a:pt x="1520687" y="2216426"/>
                  </a:cubicBezTo>
                  <a:cubicBezTo>
                    <a:pt x="1667120" y="2176489"/>
                    <a:pt x="1542435" y="2216966"/>
                    <a:pt x="1649896" y="2176669"/>
                  </a:cubicBezTo>
                  <a:cubicBezTo>
                    <a:pt x="1659706" y="2172990"/>
                    <a:pt x="1670555" y="2171818"/>
                    <a:pt x="1679713" y="2166730"/>
                  </a:cubicBezTo>
                  <a:cubicBezTo>
                    <a:pt x="1700597" y="2155128"/>
                    <a:pt x="1722455" y="2143868"/>
                    <a:pt x="1739348" y="2126974"/>
                  </a:cubicBezTo>
                  <a:cubicBezTo>
                    <a:pt x="1745974" y="2120348"/>
                    <a:pt x="1750845" y="2111286"/>
                    <a:pt x="1759226" y="2107095"/>
                  </a:cubicBezTo>
                  <a:cubicBezTo>
                    <a:pt x="1771444" y="2100986"/>
                    <a:pt x="1785731" y="2100469"/>
                    <a:pt x="1798983" y="2097156"/>
                  </a:cubicBezTo>
                  <a:lnTo>
                    <a:pt x="1858618" y="2057400"/>
                  </a:lnTo>
                  <a:cubicBezTo>
                    <a:pt x="1868557" y="2050774"/>
                    <a:pt x="1879988" y="2045968"/>
                    <a:pt x="1888435" y="2037521"/>
                  </a:cubicBezTo>
                  <a:lnTo>
                    <a:pt x="1958009" y="1967947"/>
                  </a:lnTo>
                  <a:lnTo>
                    <a:pt x="1987826" y="1938130"/>
                  </a:lnTo>
                  <a:cubicBezTo>
                    <a:pt x="1994452" y="1931504"/>
                    <a:pt x="2002507" y="1926049"/>
                    <a:pt x="2007705" y="1918252"/>
                  </a:cubicBezTo>
                  <a:cubicBezTo>
                    <a:pt x="2014331" y="1908313"/>
                    <a:pt x="2019136" y="1896881"/>
                    <a:pt x="2027583" y="1888434"/>
                  </a:cubicBezTo>
                  <a:cubicBezTo>
                    <a:pt x="2036029" y="1879987"/>
                    <a:pt x="2048072" y="1876018"/>
                    <a:pt x="2057400" y="1868556"/>
                  </a:cubicBezTo>
                  <a:cubicBezTo>
                    <a:pt x="2064717" y="1862702"/>
                    <a:pt x="2070653" y="1855304"/>
                    <a:pt x="2077279" y="1848678"/>
                  </a:cubicBezTo>
                  <a:cubicBezTo>
                    <a:pt x="2089431" y="1824374"/>
                    <a:pt x="2099474" y="1800177"/>
                    <a:pt x="2117035" y="1779104"/>
                  </a:cubicBezTo>
                  <a:cubicBezTo>
                    <a:pt x="2126033" y="1768306"/>
                    <a:pt x="2138682" y="1760725"/>
                    <a:pt x="2146852" y="1749287"/>
                  </a:cubicBezTo>
                  <a:cubicBezTo>
                    <a:pt x="2155464" y="1737230"/>
                    <a:pt x="2159380" y="1722394"/>
                    <a:pt x="2166731" y="1709530"/>
                  </a:cubicBezTo>
                  <a:cubicBezTo>
                    <a:pt x="2172658" y="1699159"/>
                    <a:pt x="2179983" y="1689652"/>
                    <a:pt x="2186609" y="1679713"/>
                  </a:cubicBezTo>
                  <a:cubicBezTo>
                    <a:pt x="2215974" y="1591617"/>
                    <a:pt x="2204173" y="1640903"/>
                    <a:pt x="2216426" y="1530626"/>
                  </a:cubicBezTo>
                  <a:cubicBezTo>
                    <a:pt x="2213113" y="1341782"/>
                    <a:pt x="2215471" y="1152754"/>
                    <a:pt x="2206487" y="964095"/>
                  </a:cubicBezTo>
                  <a:cubicBezTo>
                    <a:pt x="2205490" y="943165"/>
                    <a:pt x="2186609" y="904461"/>
                    <a:pt x="2186609" y="904461"/>
                  </a:cubicBezTo>
                  <a:cubicBezTo>
                    <a:pt x="2189922" y="891209"/>
                    <a:pt x="2187803" y="875198"/>
                    <a:pt x="2196548" y="864704"/>
                  </a:cubicBezTo>
                  <a:cubicBezTo>
                    <a:pt x="2206033" y="853322"/>
                    <a:pt x="2222686" y="850662"/>
                    <a:pt x="2236305" y="844826"/>
                  </a:cubicBezTo>
                  <a:cubicBezTo>
                    <a:pt x="2270999" y="829957"/>
                    <a:pt x="2294541" y="830827"/>
                    <a:pt x="2335696" y="824947"/>
                  </a:cubicBezTo>
                  <a:cubicBezTo>
                    <a:pt x="2421835" y="828260"/>
                    <a:pt x="2508089" y="829337"/>
                    <a:pt x="2594113" y="834887"/>
                  </a:cubicBezTo>
                  <a:cubicBezTo>
                    <a:pt x="2619157" y="836503"/>
                    <a:pt x="2683845" y="854904"/>
                    <a:pt x="2703444" y="864704"/>
                  </a:cubicBezTo>
                  <a:cubicBezTo>
                    <a:pt x="2723028" y="874496"/>
                    <a:pt x="2750034" y="890342"/>
                    <a:pt x="2773018" y="894521"/>
                  </a:cubicBezTo>
                  <a:cubicBezTo>
                    <a:pt x="2799298" y="899299"/>
                    <a:pt x="2826131" y="900399"/>
                    <a:pt x="2852531" y="904461"/>
                  </a:cubicBezTo>
                  <a:cubicBezTo>
                    <a:pt x="2869228" y="907030"/>
                    <a:pt x="2885661" y="911087"/>
                    <a:pt x="2902226" y="914400"/>
                  </a:cubicBezTo>
                  <a:cubicBezTo>
                    <a:pt x="2908852" y="921026"/>
                    <a:pt x="2914608" y="928656"/>
                    <a:pt x="2922105" y="934278"/>
                  </a:cubicBezTo>
                  <a:cubicBezTo>
                    <a:pt x="2941217" y="948612"/>
                    <a:pt x="2967405" y="954922"/>
                    <a:pt x="2981739" y="974034"/>
                  </a:cubicBezTo>
                  <a:cubicBezTo>
                    <a:pt x="2991678" y="987286"/>
                    <a:pt x="3002777" y="999744"/>
                    <a:pt x="3011557" y="1013791"/>
                  </a:cubicBezTo>
                  <a:cubicBezTo>
                    <a:pt x="3019410" y="1026355"/>
                    <a:pt x="3024084" y="1040683"/>
                    <a:pt x="3031435" y="1053547"/>
                  </a:cubicBezTo>
                  <a:cubicBezTo>
                    <a:pt x="3037362" y="1063919"/>
                    <a:pt x="3044687" y="1073426"/>
                    <a:pt x="3051313" y="1083365"/>
                  </a:cubicBezTo>
                  <a:cubicBezTo>
                    <a:pt x="3050960" y="1089006"/>
                    <a:pt x="3051571" y="1233820"/>
                    <a:pt x="3031435" y="1282147"/>
                  </a:cubicBezTo>
                  <a:cubicBezTo>
                    <a:pt x="3020038" y="1309501"/>
                    <a:pt x="3006610" y="1336065"/>
                    <a:pt x="2991679" y="1361661"/>
                  </a:cubicBezTo>
                  <a:cubicBezTo>
                    <a:pt x="2983332" y="1375970"/>
                    <a:pt x="2971800" y="1388165"/>
                    <a:pt x="2961861" y="1401417"/>
                  </a:cubicBezTo>
                  <a:cubicBezTo>
                    <a:pt x="2939449" y="1468652"/>
                    <a:pt x="2969047" y="1387047"/>
                    <a:pt x="2922105" y="1480930"/>
                  </a:cubicBezTo>
                  <a:cubicBezTo>
                    <a:pt x="2910821" y="1503498"/>
                    <a:pt x="2904929" y="1528668"/>
                    <a:pt x="2892287" y="1550504"/>
                  </a:cubicBezTo>
                  <a:cubicBezTo>
                    <a:pt x="2868347" y="1591855"/>
                    <a:pt x="2812774" y="1669774"/>
                    <a:pt x="2812774" y="1669774"/>
                  </a:cubicBezTo>
                  <a:cubicBezTo>
                    <a:pt x="2791636" y="1733189"/>
                    <a:pt x="2819676" y="1663885"/>
                    <a:pt x="2763079" y="1739347"/>
                  </a:cubicBezTo>
                  <a:cubicBezTo>
                    <a:pt x="2754189" y="1751200"/>
                    <a:pt x="2751053" y="1766540"/>
                    <a:pt x="2743200" y="1779104"/>
                  </a:cubicBezTo>
                  <a:cubicBezTo>
                    <a:pt x="2734420" y="1793151"/>
                    <a:pt x="2722572" y="1805078"/>
                    <a:pt x="2713383" y="1818861"/>
                  </a:cubicBezTo>
                  <a:cubicBezTo>
                    <a:pt x="2702667" y="1834935"/>
                    <a:pt x="2695156" y="1853102"/>
                    <a:pt x="2683565" y="1868556"/>
                  </a:cubicBezTo>
                  <a:cubicBezTo>
                    <a:pt x="2675131" y="1879801"/>
                    <a:pt x="2662896" y="1887702"/>
                    <a:pt x="2653748" y="1898374"/>
                  </a:cubicBezTo>
                  <a:cubicBezTo>
                    <a:pt x="2642968" y="1910951"/>
                    <a:pt x="2633559" y="1924651"/>
                    <a:pt x="2623931" y="1938130"/>
                  </a:cubicBezTo>
                  <a:cubicBezTo>
                    <a:pt x="2616988" y="1947850"/>
                    <a:pt x="2612043" y="1959068"/>
                    <a:pt x="2604052" y="1967947"/>
                  </a:cubicBezTo>
                  <a:cubicBezTo>
                    <a:pt x="2582112" y="1992325"/>
                    <a:pt x="2557670" y="2014330"/>
                    <a:pt x="2534479" y="2037521"/>
                  </a:cubicBezTo>
                  <a:cubicBezTo>
                    <a:pt x="2524540" y="2047460"/>
                    <a:pt x="2515906" y="2058905"/>
                    <a:pt x="2504661" y="2067339"/>
                  </a:cubicBezTo>
                  <a:lnTo>
                    <a:pt x="2464905" y="2097156"/>
                  </a:lnTo>
                  <a:cubicBezTo>
                    <a:pt x="2454966" y="2113721"/>
                    <a:pt x="2446678" y="2131397"/>
                    <a:pt x="2435087" y="2146852"/>
                  </a:cubicBezTo>
                  <a:cubicBezTo>
                    <a:pt x="2426653" y="2158097"/>
                    <a:pt x="2413440" y="2165231"/>
                    <a:pt x="2405270" y="2176669"/>
                  </a:cubicBezTo>
                  <a:cubicBezTo>
                    <a:pt x="2396658" y="2188726"/>
                    <a:pt x="2394488" y="2204731"/>
                    <a:pt x="2385392" y="2216426"/>
                  </a:cubicBezTo>
                  <a:cubicBezTo>
                    <a:pt x="2371009" y="2234918"/>
                    <a:pt x="2351260" y="2248612"/>
                    <a:pt x="2335696" y="2266121"/>
                  </a:cubicBezTo>
                  <a:cubicBezTo>
                    <a:pt x="2279764" y="2329045"/>
                    <a:pt x="2328732" y="2282280"/>
                    <a:pt x="2286000" y="2335695"/>
                  </a:cubicBezTo>
                  <a:cubicBezTo>
                    <a:pt x="2257459" y="2371371"/>
                    <a:pt x="2274195" y="2341006"/>
                    <a:pt x="2236305" y="2375452"/>
                  </a:cubicBezTo>
                  <a:cubicBezTo>
                    <a:pt x="2208570" y="2400666"/>
                    <a:pt x="2187980" y="2434174"/>
                    <a:pt x="2156792" y="2454965"/>
                  </a:cubicBezTo>
                  <a:cubicBezTo>
                    <a:pt x="2136914" y="2468217"/>
                    <a:pt x="2119822" y="2487166"/>
                    <a:pt x="2097157" y="2494721"/>
                  </a:cubicBezTo>
                  <a:cubicBezTo>
                    <a:pt x="2059663" y="2507220"/>
                    <a:pt x="2041880" y="2510242"/>
                    <a:pt x="2007705" y="2544417"/>
                  </a:cubicBezTo>
                  <a:cubicBezTo>
                    <a:pt x="1980764" y="2571358"/>
                    <a:pt x="1952378" y="2604430"/>
                    <a:pt x="1918252" y="2623930"/>
                  </a:cubicBezTo>
                  <a:cubicBezTo>
                    <a:pt x="1909156" y="2629128"/>
                    <a:pt x="1897806" y="2629184"/>
                    <a:pt x="1888435" y="2633869"/>
                  </a:cubicBezTo>
                  <a:cubicBezTo>
                    <a:pt x="1871156" y="2642509"/>
                    <a:pt x="1855121" y="2653448"/>
                    <a:pt x="1838739" y="2663687"/>
                  </a:cubicBezTo>
                  <a:cubicBezTo>
                    <a:pt x="1828610" y="2670018"/>
                    <a:pt x="1819901" y="2678860"/>
                    <a:pt x="1808922" y="2683565"/>
                  </a:cubicBezTo>
                  <a:cubicBezTo>
                    <a:pt x="1796366" y="2688946"/>
                    <a:pt x="1782417" y="2690191"/>
                    <a:pt x="1769165" y="2693504"/>
                  </a:cubicBezTo>
                  <a:cubicBezTo>
                    <a:pt x="1755913" y="2700130"/>
                    <a:pt x="1743282" y="2708180"/>
                    <a:pt x="1729409" y="2713382"/>
                  </a:cubicBezTo>
                  <a:cubicBezTo>
                    <a:pt x="1716619" y="2718178"/>
                    <a:pt x="1702787" y="2719568"/>
                    <a:pt x="1689652" y="2723321"/>
                  </a:cubicBezTo>
                  <a:cubicBezTo>
                    <a:pt x="1679578" y="2726199"/>
                    <a:pt x="1669681" y="2729681"/>
                    <a:pt x="1659835" y="2733261"/>
                  </a:cubicBezTo>
                  <a:cubicBezTo>
                    <a:pt x="1633233" y="2742935"/>
                    <a:pt x="1606826" y="2753139"/>
                    <a:pt x="1580322" y="2763078"/>
                  </a:cubicBezTo>
                  <a:cubicBezTo>
                    <a:pt x="1507435" y="2759765"/>
                    <a:pt x="1434450" y="2758159"/>
                    <a:pt x="1361661" y="2753139"/>
                  </a:cubicBezTo>
                  <a:cubicBezTo>
                    <a:pt x="1338290" y="2751527"/>
                    <a:pt x="1314526" y="2749932"/>
                    <a:pt x="1292087" y="2743200"/>
                  </a:cubicBezTo>
                  <a:cubicBezTo>
                    <a:pt x="1280645" y="2739767"/>
                    <a:pt x="1272400" y="2729652"/>
                    <a:pt x="1262270" y="2723321"/>
                  </a:cubicBezTo>
                  <a:cubicBezTo>
                    <a:pt x="1208623" y="2689792"/>
                    <a:pt x="1228171" y="2698703"/>
                    <a:pt x="1182757" y="2683565"/>
                  </a:cubicBezTo>
                  <a:cubicBezTo>
                    <a:pt x="1159258" y="2660066"/>
                    <a:pt x="1142933" y="2640930"/>
                    <a:pt x="1113183" y="2623930"/>
                  </a:cubicBezTo>
                  <a:cubicBezTo>
                    <a:pt x="1104086" y="2618732"/>
                    <a:pt x="1093304" y="2617304"/>
                    <a:pt x="1083365" y="2613991"/>
                  </a:cubicBezTo>
                  <a:cubicBezTo>
                    <a:pt x="1073426" y="2607365"/>
                    <a:pt x="1064574" y="2598707"/>
                    <a:pt x="1053548" y="2594113"/>
                  </a:cubicBezTo>
                  <a:cubicBezTo>
                    <a:pt x="1022808" y="2581305"/>
                    <a:pt x="921025" y="2549623"/>
                    <a:pt x="884583" y="2544417"/>
                  </a:cubicBezTo>
                  <a:lnTo>
                    <a:pt x="815009" y="2534478"/>
                  </a:lnTo>
                  <a:cubicBezTo>
                    <a:pt x="801757" y="2524539"/>
                    <a:pt x="790389" y="2511389"/>
                    <a:pt x="775252" y="2504661"/>
                  </a:cubicBezTo>
                  <a:cubicBezTo>
                    <a:pt x="759815" y="2497800"/>
                    <a:pt x="742048" y="2498386"/>
                    <a:pt x="725557" y="2494721"/>
                  </a:cubicBezTo>
                  <a:cubicBezTo>
                    <a:pt x="712222" y="2491758"/>
                    <a:pt x="699052" y="2488095"/>
                    <a:pt x="685800" y="2484782"/>
                  </a:cubicBezTo>
                  <a:cubicBezTo>
                    <a:pt x="675861" y="2478156"/>
                    <a:pt x="666667" y="2470246"/>
                    <a:pt x="655983" y="2464904"/>
                  </a:cubicBezTo>
                  <a:cubicBezTo>
                    <a:pt x="569741" y="2421784"/>
                    <a:pt x="710501" y="2515129"/>
                    <a:pt x="566531" y="2425147"/>
                  </a:cubicBezTo>
                  <a:cubicBezTo>
                    <a:pt x="558585" y="2420180"/>
                    <a:pt x="553704" y="2411440"/>
                    <a:pt x="546652" y="2405269"/>
                  </a:cubicBezTo>
                  <a:cubicBezTo>
                    <a:pt x="527179" y="2388230"/>
                    <a:pt x="506491" y="2372613"/>
                    <a:pt x="487018" y="2355574"/>
                  </a:cubicBezTo>
                  <a:cubicBezTo>
                    <a:pt x="479966" y="2349403"/>
                    <a:pt x="474254" y="2341794"/>
                    <a:pt x="467139" y="2335695"/>
                  </a:cubicBezTo>
                  <a:cubicBezTo>
                    <a:pt x="451032" y="2321889"/>
                    <a:pt x="433212" y="2310130"/>
                    <a:pt x="417444" y="2295939"/>
                  </a:cubicBezTo>
                  <a:cubicBezTo>
                    <a:pt x="388554" y="2269938"/>
                    <a:pt x="349958" y="2229496"/>
                    <a:pt x="327992" y="2196547"/>
                  </a:cubicBezTo>
                  <a:cubicBezTo>
                    <a:pt x="287641" y="2136020"/>
                    <a:pt x="332639" y="2173142"/>
                    <a:pt x="278296" y="2136913"/>
                  </a:cubicBezTo>
                  <a:cubicBezTo>
                    <a:pt x="262800" y="2090424"/>
                    <a:pt x="269613" y="2102146"/>
                    <a:pt x="228600" y="2047461"/>
                  </a:cubicBezTo>
                  <a:cubicBezTo>
                    <a:pt x="208722" y="2020956"/>
                    <a:pt x="183782" y="1997580"/>
                    <a:pt x="168965" y="1967947"/>
                  </a:cubicBezTo>
                  <a:cubicBezTo>
                    <a:pt x="140706" y="1911428"/>
                    <a:pt x="159563" y="1938668"/>
                    <a:pt x="109331" y="1888434"/>
                  </a:cubicBezTo>
                  <a:cubicBezTo>
                    <a:pt x="106018" y="1878495"/>
                    <a:pt x="104590" y="1867713"/>
                    <a:pt x="99392" y="1858617"/>
                  </a:cubicBezTo>
                  <a:cubicBezTo>
                    <a:pt x="94504" y="1850062"/>
                    <a:pt x="55617" y="1803253"/>
                    <a:pt x="49696" y="1789043"/>
                  </a:cubicBezTo>
                  <a:cubicBezTo>
                    <a:pt x="37608" y="1760030"/>
                    <a:pt x="29818" y="1729408"/>
                    <a:pt x="19879" y="1699591"/>
                  </a:cubicBezTo>
                  <a:cubicBezTo>
                    <a:pt x="5615" y="1656801"/>
                    <a:pt x="12485" y="1679957"/>
                    <a:pt x="0" y="1630017"/>
                  </a:cubicBezTo>
                  <a:cubicBezTo>
                    <a:pt x="3313" y="1537252"/>
                    <a:pt x="4323" y="1444375"/>
                    <a:pt x="9939" y="1351721"/>
                  </a:cubicBezTo>
                  <a:cubicBezTo>
                    <a:pt x="10961" y="1334859"/>
                    <a:pt x="17784" y="1318789"/>
                    <a:pt x="19879" y="1302026"/>
                  </a:cubicBezTo>
                  <a:cubicBezTo>
                    <a:pt x="24418" y="1265715"/>
                    <a:pt x="25987" y="1229088"/>
                    <a:pt x="29818" y="1192695"/>
                  </a:cubicBezTo>
                  <a:cubicBezTo>
                    <a:pt x="47834" y="1021540"/>
                    <a:pt x="30735" y="1186731"/>
                    <a:pt x="49696" y="1063487"/>
                  </a:cubicBezTo>
                  <a:cubicBezTo>
                    <a:pt x="53758" y="1037087"/>
                    <a:pt x="54038" y="1010092"/>
                    <a:pt x="59635" y="983974"/>
                  </a:cubicBezTo>
                  <a:cubicBezTo>
                    <a:pt x="64025" y="963486"/>
                    <a:pt x="74431" y="944667"/>
                    <a:pt x="79513" y="924339"/>
                  </a:cubicBezTo>
                  <a:cubicBezTo>
                    <a:pt x="82826" y="911087"/>
                    <a:pt x="84071" y="897138"/>
                    <a:pt x="89452" y="884582"/>
                  </a:cubicBezTo>
                  <a:cubicBezTo>
                    <a:pt x="94158" y="873602"/>
                    <a:pt x="102705" y="864704"/>
                    <a:pt x="109331" y="854765"/>
                  </a:cubicBezTo>
                  <a:cubicBezTo>
                    <a:pt x="121560" y="818077"/>
                    <a:pt x="120921" y="812807"/>
                    <a:pt x="149087" y="775252"/>
                  </a:cubicBezTo>
                  <a:cubicBezTo>
                    <a:pt x="157521" y="764007"/>
                    <a:pt x="169906" y="756232"/>
                    <a:pt x="178905" y="745434"/>
                  </a:cubicBezTo>
                  <a:cubicBezTo>
                    <a:pt x="203088" y="716415"/>
                    <a:pt x="225141" y="685685"/>
                    <a:pt x="248479" y="655982"/>
                  </a:cubicBezTo>
                  <a:cubicBezTo>
                    <a:pt x="261585" y="639301"/>
                    <a:pt x="273235" y="621287"/>
                    <a:pt x="288235" y="606287"/>
                  </a:cubicBezTo>
                  <a:cubicBezTo>
                    <a:pt x="311426" y="583096"/>
                    <a:pt x="338131" y="562951"/>
                    <a:pt x="357809" y="536713"/>
                  </a:cubicBezTo>
                  <a:cubicBezTo>
                    <a:pt x="397565" y="483704"/>
                    <a:pt x="374374" y="506895"/>
                    <a:pt x="427383" y="467139"/>
                  </a:cubicBezTo>
                  <a:cubicBezTo>
                    <a:pt x="449214" y="434391"/>
                    <a:pt x="477815" y="388897"/>
                    <a:pt x="506896" y="367747"/>
                  </a:cubicBezTo>
                  <a:cubicBezTo>
                    <a:pt x="520558" y="357811"/>
                    <a:pt x="540027" y="361121"/>
                    <a:pt x="556592" y="357808"/>
                  </a:cubicBezTo>
                  <a:cubicBezTo>
                    <a:pt x="573157" y="337930"/>
                    <a:pt x="586948" y="315365"/>
                    <a:pt x="606287" y="298174"/>
                  </a:cubicBezTo>
                  <a:cubicBezTo>
                    <a:pt x="617361" y="288330"/>
                    <a:pt x="634662" y="287780"/>
                    <a:pt x="646044" y="278295"/>
                  </a:cubicBezTo>
                  <a:cubicBezTo>
                    <a:pt x="655221" y="270648"/>
                    <a:pt x="656594" y="255940"/>
                    <a:pt x="665922" y="248478"/>
                  </a:cubicBezTo>
                  <a:cubicBezTo>
                    <a:pt x="674103" y="241933"/>
                    <a:pt x="685929" y="242218"/>
                    <a:pt x="695739" y="238539"/>
                  </a:cubicBezTo>
                  <a:cubicBezTo>
                    <a:pt x="712444" y="232275"/>
                    <a:pt x="729839" y="227326"/>
                    <a:pt x="745435" y="218661"/>
                  </a:cubicBezTo>
                  <a:cubicBezTo>
                    <a:pt x="851411" y="159785"/>
                    <a:pt x="706920" y="214934"/>
                    <a:pt x="844826" y="168965"/>
                  </a:cubicBezTo>
                  <a:cubicBezTo>
                    <a:pt x="1048134" y="23744"/>
                    <a:pt x="813308" y="183161"/>
                    <a:pt x="964096" y="99391"/>
                  </a:cubicBezTo>
                  <a:cubicBezTo>
                    <a:pt x="978576" y="91346"/>
                    <a:pt x="989470" y="77793"/>
                    <a:pt x="1003852" y="69574"/>
                  </a:cubicBezTo>
                  <a:cubicBezTo>
                    <a:pt x="1021526" y="59475"/>
                    <a:pt x="1068818" y="53332"/>
                    <a:pt x="1083365" y="49695"/>
                  </a:cubicBezTo>
                  <a:cubicBezTo>
                    <a:pt x="1093529" y="47154"/>
                    <a:pt x="1103244" y="43069"/>
                    <a:pt x="1113183" y="39756"/>
                  </a:cubicBezTo>
                  <a:cubicBezTo>
                    <a:pt x="1123122" y="33130"/>
                    <a:pt x="1131458" y="22956"/>
                    <a:pt x="1143000" y="19878"/>
                  </a:cubicBezTo>
                  <a:cubicBezTo>
                    <a:pt x="1181944" y="9493"/>
                    <a:pt x="1262270" y="0"/>
                    <a:pt x="1262270" y="0"/>
                  </a:cubicBezTo>
                  <a:cubicBezTo>
                    <a:pt x="1351722" y="3313"/>
                    <a:pt x="1441267" y="4683"/>
                    <a:pt x="1530626" y="9939"/>
                  </a:cubicBezTo>
                  <a:cubicBezTo>
                    <a:pt x="1648583" y="16878"/>
                    <a:pt x="1560976" y="14475"/>
                    <a:pt x="1630018" y="29817"/>
                  </a:cubicBezTo>
                  <a:cubicBezTo>
                    <a:pt x="1649690" y="34189"/>
                    <a:pt x="1669980" y="35384"/>
                    <a:pt x="1689652" y="39756"/>
                  </a:cubicBezTo>
                  <a:cubicBezTo>
                    <a:pt x="1699879" y="42029"/>
                    <a:pt x="1709306" y="47154"/>
                    <a:pt x="1719470" y="49695"/>
                  </a:cubicBezTo>
                  <a:cubicBezTo>
                    <a:pt x="1774161" y="63367"/>
                    <a:pt x="1785918" y="59918"/>
                    <a:pt x="1848679" y="69574"/>
                  </a:cubicBezTo>
                  <a:cubicBezTo>
                    <a:pt x="1997000" y="92393"/>
                    <a:pt x="1745635" y="65628"/>
                    <a:pt x="2007705" y="89452"/>
                  </a:cubicBezTo>
                  <a:cubicBezTo>
                    <a:pt x="2034209" y="96078"/>
                    <a:pt x="2064486" y="94176"/>
                    <a:pt x="2087218" y="109330"/>
                  </a:cubicBezTo>
                  <a:cubicBezTo>
                    <a:pt x="2097157" y="115956"/>
                    <a:pt x="2105850" y="125014"/>
                    <a:pt x="2117035" y="129208"/>
                  </a:cubicBezTo>
                  <a:cubicBezTo>
                    <a:pt x="2132853" y="135140"/>
                    <a:pt x="2150433" y="134702"/>
                    <a:pt x="2166731" y="139147"/>
                  </a:cubicBezTo>
                  <a:cubicBezTo>
                    <a:pt x="2186946" y="144660"/>
                    <a:pt x="2206037" y="153944"/>
                    <a:pt x="2226365" y="159026"/>
                  </a:cubicBezTo>
                  <a:lnTo>
                    <a:pt x="2266122" y="168965"/>
                  </a:lnTo>
                  <a:cubicBezTo>
                    <a:pt x="2282687" y="178904"/>
                    <a:pt x="2296875" y="194993"/>
                    <a:pt x="2315818" y="198782"/>
                  </a:cubicBezTo>
                  <a:cubicBezTo>
                    <a:pt x="2381116" y="211842"/>
                    <a:pt x="2514600" y="218661"/>
                    <a:pt x="2514600" y="218661"/>
                  </a:cubicBezTo>
                  <a:cubicBezTo>
                    <a:pt x="2537791" y="228600"/>
                    <a:pt x="2560624" y="239421"/>
                    <a:pt x="2584174" y="248478"/>
                  </a:cubicBezTo>
                  <a:cubicBezTo>
                    <a:pt x="2603731" y="256000"/>
                    <a:pt x="2623931" y="261730"/>
                    <a:pt x="2643809" y="268356"/>
                  </a:cubicBezTo>
                  <a:cubicBezTo>
                    <a:pt x="2653748" y="271669"/>
                    <a:pt x="2663899" y="274404"/>
                    <a:pt x="2673626" y="278295"/>
                  </a:cubicBezTo>
                  <a:lnTo>
                    <a:pt x="2723322" y="298174"/>
                  </a:lnTo>
                  <a:cubicBezTo>
                    <a:pt x="2747626" y="322478"/>
                    <a:pt x="2757206" y="328160"/>
                    <a:pt x="2773018" y="357808"/>
                  </a:cubicBezTo>
                  <a:cubicBezTo>
                    <a:pt x="2793935" y="397028"/>
                    <a:pt x="2832652" y="477078"/>
                    <a:pt x="2832652" y="477078"/>
                  </a:cubicBezTo>
                  <a:cubicBezTo>
                    <a:pt x="2841243" y="571575"/>
                    <a:pt x="2854926" y="628918"/>
                    <a:pt x="2822713" y="725556"/>
                  </a:cubicBezTo>
                  <a:cubicBezTo>
                    <a:pt x="2816786" y="743336"/>
                    <a:pt x="2797187" y="753116"/>
                    <a:pt x="2782957" y="765313"/>
                  </a:cubicBezTo>
                  <a:cubicBezTo>
                    <a:pt x="2751968" y="791875"/>
                    <a:pt x="2711467" y="802395"/>
                    <a:pt x="2673626" y="815008"/>
                  </a:cubicBezTo>
                  <a:lnTo>
                    <a:pt x="2176670" y="805069"/>
                  </a:lnTo>
                  <a:cubicBezTo>
                    <a:pt x="2166201" y="804674"/>
                    <a:pt x="2156223" y="799815"/>
                    <a:pt x="2146852" y="795130"/>
                  </a:cubicBezTo>
                  <a:cubicBezTo>
                    <a:pt x="2136168" y="789788"/>
                    <a:pt x="2135256" y="790160"/>
                    <a:pt x="2126974" y="785191"/>
                  </a:cubicBez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24600" y="1981200"/>
            <a:ext cx="1676400" cy="1055132"/>
            <a:chOff x="6324600" y="1981200"/>
            <a:chExt cx="1676400" cy="1055132"/>
          </a:xfrm>
        </p:grpSpPr>
        <p:sp>
          <p:nvSpPr>
            <p:cNvPr id="7" name="TextBox 6"/>
            <p:cNvSpPr txBox="1"/>
            <p:nvPr/>
          </p:nvSpPr>
          <p:spPr>
            <a:xfrm>
              <a:off x="6324600" y="1981200"/>
              <a:ext cx="1676400" cy="646331"/>
            </a:xfrm>
            <a:prstGeom prst="rect">
              <a:avLst/>
            </a:prstGeom>
            <a:noFill/>
          </p:spPr>
          <p:txBody>
            <a:bodyPr wrap="square" rtlCol="0">
              <a:spAutoFit/>
            </a:bodyPr>
            <a:lstStyle/>
            <a:p>
              <a:r>
                <a:rPr lang="en-US" dirty="0">
                  <a:solidFill>
                    <a:srgbClr val="C49500"/>
                  </a:solidFill>
                </a:rPr>
                <a:t>Pars radiata/</a:t>
              </a:r>
            </a:p>
            <a:p>
              <a:r>
                <a:rPr lang="en-US" dirty="0">
                  <a:solidFill>
                    <a:srgbClr val="C49500"/>
                  </a:solidFill>
                </a:rPr>
                <a:t>medullary ray</a:t>
              </a:r>
            </a:p>
          </p:txBody>
        </p:sp>
        <p:sp>
          <p:nvSpPr>
            <p:cNvPr id="8" name="TextBox 7"/>
            <p:cNvSpPr txBox="1"/>
            <p:nvPr/>
          </p:nvSpPr>
          <p:spPr>
            <a:xfrm>
              <a:off x="6324600" y="2667000"/>
              <a:ext cx="1676400" cy="369332"/>
            </a:xfrm>
            <a:prstGeom prst="rect">
              <a:avLst/>
            </a:prstGeom>
            <a:noFill/>
          </p:spPr>
          <p:txBody>
            <a:bodyPr wrap="square" rtlCol="0">
              <a:spAutoFit/>
            </a:bodyPr>
            <a:lstStyle/>
            <a:p>
              <a:r>
                <a:rPr lang="en-US" dirty="0">
                  <a:solidFill>
                    <a:srgbClr val="002060"/>
                  </a:solidFill>
                </a:rPr>
                <a:t>Pars </a:t>
              </a:r>
              <a:r>
                <a:rPr lang="en-US" dirty="0" err="1">
                  <a:solidFill>
                    <a:srgbClr val="002060"/>
                  </a:solidFill>
                </a:rPr>
                <a:t>convoluta</a:t>
              </a:r>
              <a:endParaRPr lang="en-US" dirty="0">
                <a:solidFill>
                  <a:srgbClr val="002060"/>
                </a:solidFill>
              </a:endParaRPr>
            </a:p>
          </p:txBody>
        </p:sp>
      </p:grpSp>
      <p:sp>
        <p:nvSpPr>
          <p:cNvPr id="9" name="TextBox 8"/>
          <p:cNvSpPr txBox="1"/>
          <p:nvPr/>
        </p:nvSpPr>
        <p:spPr>
          <a:xfrm>
            <a:off x="6477000" y="3657600"/>
            <a:ext cx="2057400" cy="646331"/>
          </a:xfrm>
          <a:prstGeom prst="rect">
            <a:avLst/>
          </a:prstGeom>
          <a:noFill/>
        </p:spPr>
        <p:txBody>
          <a:bodyPr wrap="square" rtlCol="0">
            <a:spAutoFit/>
          </a:bodyPr>
          <a:lstStyle/>
          <a:p>
            <a:r>
              <a:rPr lang="en-US" dirty="0"/>
              <a:t>Together, they are a renal ___________</a:t>
            </a:r>
          </a:p>
        </p:txBody>
      </p:sp>
      <p:sp>
        <p:nvSpPr>
          <p:cNvPr id="10" name="TextBox 9"/>
          <p:cNvSpPr txBox="1"/>
          <p:nvPr/>
        </p:nvSpPr>
        <p:spPr>
          <a:xfrm>
            <a:off x="6553200" y="4648200"/>
            <a:ext cx="1981200" cy="369332"/>
          </a:xfrm>
          <a:prstGeom prst="rect">
            <a:avLst/>
          </a:prstGeom>
          <a:noFill/>
        </p:spPr>
        <p:txBody>
          <a:bodyPr wrap="square" rtlCol="0">
            <a:spAutoFit/>
          </a:bodyPr>
          <a:lstStyle/>
          <a:p>
            <a:r>
              <a:rPr lang="en-US" dirty="0"/>
              <a:t>Renal lobule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2" cstate="print"/>
          <a:srcRect/>
          <a:stretch>
            <a:fillRect/>
          </a:stretch>
        </p:blipFill>
        <p:spPr bwMode="auto">
          <a:xfrm>
            <a:off x="0" y="609600"/>
            <a:ext cx="5410200" cy="5555974"/>
          </a:xfrm>
          <a:prstGeom prst="rect">
            <a:avLst/>
          </a:prstGeom>
          <a:noFill/>
          <a:ln w="9525">
            <a:noFill/>
            <a:miter lim="800000"/>
            <a:headEnd/>
            <a:tailEnd/>
          </a:ln>
        </p:spPr>
      </p:pic>
      <p:sp>
        <p:nvSpPr>
          <p:cNvPr id="3" name="Rectangle 2"/>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5562600" y="587829"/>
            <a:ext cx="3581400" cy="5786199"/>
          </a:xfrm>
          <a:prstGeom prst="rect">
            <a:avLst/>
          </a:prstGeom>
          <a:noFill/>
        </p:spPr>
        <p:txBody>
          <a:bodyPr wrap="square" rtlCol="0">
            <a:spAutoFit/>
          </a:bodyPr>
          <a:lstStyle/>
          <a:p>
            <a:r>
              <a:rPr lang="en-US" b="1" dirty="0">
                <a:solidFill>
                  <a:srgbClr val="C00000"/>
                </a:solidFill>
              </a:rPr>
              <a:t>The architecture of the renal blood vessels is quite organized to ensure efficient blood flow to each lobule. </a:t>
            </a:r>
          </a:p>
          <a:p>
            <a:endParaRPr lang="en-US" sz="1000" b="1" dirty="0">
              <a:solidFill>
                <a:srgbClr val="C00000"/>
              </a:solidFill>
            </a:endParaRPr>
          </a:p>
          <a:p>
            <a:r>
              <a:rPr lang="en-US" b="1" dirty="0">
                <a:solidFill>
                  <a:srgbClr val="C00000"/>
                </a:solidFill>
              </a:rPr>
              <a:t>Blood vessels enter / leave the kidney at the hilus.  The </a:t>
            </a:r>
            <a:r>
              <a:rPr lang="en-US" b="1" dirty="0">
                <a:solidFill>
                  <a:schemeClr val="accent6">
                    <a:lumMod val="50000"/>
                  </a:schemeClr>
                </a:solidFill>
              </a:rPr>
              <a:t>renal artery</a:t>
            </a:r>
            <a:r>
              <a:rPr lang="en-US" b="1" dirty="0">
                <a:solidFill>
                  <a:srgbClr val="C00000"/>
                </a:solidFill>
              </a:rPr>
              <a:t> branches into </a:t>
            </a:r>
            <a:r>
              <a:rPr lang="en-US" b="1" dirty="0">
                <a:solidFill>
                  <a:schemeClr val="accent6">
                    <a:lumMod val="50000"/>
                  </a:schemeClr>
                </a:solidFill>
              </a:rPr>
              <a:t>segmental arteries </a:t>
            </a:r>
            <a:r>
              <a:rPr lang="en-US" b="1" dirty="0">
                <a:solidFill>
                  <a:srgbClr val="C00000"/>
                </a:solidFill>
              </a:rPr>
              <a:t>within the renal sinus.  These segmental arteries give rise to </a:t>
            </a:r>
            <a:r>
              <a:rPr lang="en-US" b="1" dirty="0" err="1">
                <a:solidFill>
                  <a:schemeClr val="accent6">
                    <a:lumMod val="50000"/>
                  </a:schemeClr>
                </a:solidFill>
              </a:rPr>
              <a:t>interlobar</a:t>
            </a:r>
            <a:r>
              <a:rPr lang="en-US" b="1" dirty="0">
                <a:solidFill>
                  <a:schemeClr val="accent6">
                    <a:lumMod val="50000"/>
                  </a:schemeClr>
                </a:solidFill>
              </a:rPr>
              <a:t> arteries</a:t>
            </a:r>
            <a:r>
              <a:rPr lang="en-US" b="1" dirty="0">
                <a:solidFill>
                  <a:srgbClr val="C00000"/>
                </a:solidFill>
              </a:rPr>
              <a:t>, which run in the renal columns between the renal pyramids.  At the junction of the medulla and cortex, the </a:t>
            </a:r>
            <a:r>
              <a:rPr lang="en-US" b="1" dirty="0" err="1">
                <a:solidFill>
                  <a:srgbClr val="C00000"/>
                </a:solidFill>
              </a:rPr>
              <a:t>interlobar</a:t>
            </a:r>
            <a:r>
              <a:rPr lang="en-US" b="1" dirty="0">
                <a:solidFill>
                  <a:srgbClr val="C00000"/>
                </a:solidFill>
              </a:rPr>
              <a:t> arteries branch at right angles, forming </a:t>
            </a:r>
            <a:r>
              <a:rPr lang="en-US" b="1" dirty="0" err="1">
                <a:solidFill>
                  <a:schemeClr val="accent6">
                    <a:lumMod val="50000"/>
                  </a:schemeClr>
                </a:solidFill>
              </a:rPr>
              <a:t>arcuate</a:t>
            </a:r>
            <a:r>
              <a:rPr lang="en-US" b="1" dirty="0">
                <a:solidFill>
                  <a:schemeClr val="accent6">
                    <a:lumMod val="50000"/>
                  </a:schemeClr>
                </a:solidFill>
              </a:rPr>
              <a:t> arteries </a:t>
            </a:r>
            <a:r>
              <a:rPr lang="en-US" b="1" dirty="0">
                <a:solidFill>
                  <a:srgbClr val="C00000"/>
                </a:solidFill>
              </a:rPr>
              <a:t>that run between the cortex and medulla.  Coming off of the </a:t>
            </a:r>
            <a:r>
              <a:rPr lang="en-US" b="1" dirty="0" err="1">
                <a:solidFill>
                  <a:srgbClr val="C00000"/>
                </a:solidFill>
              </a:rPr>
              <a:t>arcuate</a:t>
            </a:r>
            <a:r>
              <a:rPr lang="en-US" b="1" dirty="0">
                <a:solidFill>
                  <a:srgbClr val="C00000"/>
                </a:solidFill>
              </a:rPr>
              <a:t> arteries at a right angle are </a:t>
            </a:r>
            <a:r>
              <a:rPr lang="en-US" b="1" dirty="0">
                <a:solidFill>
                  <a:schemeClr val="accent6">
                    <a:lumMod val="50000"/>
                  </a:schemeClr>
                </a:solidFill>
              </a:rPr>
              <a:t>interlobular arteries</a:t>
            </a:r>
            <a:r>
              <a:rPr lang="en-US" b="1" dirty="0">
                <a:solidFill>
                  <a:srgbClr val="C00000"/>
                </a:solidFill>
              </a:rPr>
              <a:t>, which run in the cortex.  All these arteries have accompanying veins.</a:t>
            </a:r>
          </a:p>
        </p:txBody>
      </p:sp>
      <p:sp>
        <p:nvSpPr>
          <p:cNvPr id="6" name="TextBox 5"/>
          <p:cNvSpPr txBox="1"/>
          <p:nvPr/>
        </p:nvSpPr>
        <p:spPr>
          <a:xfrm>
            <a:off x="0" y="6027003"/>
            <a:ext cx="5540829" cy="830997"/>
          </a:xfrm>
          <a:prstGeom prst="rect">
            <a:avLst/>
          </a:prstGeom>
          <a:noFill/>
        </p:spPr>
        <p:txBody>
          <a:bodyPr wrap="square" rtlCol="0">
            <a:spAutoFit/>
          </a:bodyPr>
          <a:lstStyle/>
          <a:p>
            <a:r>
              <a:rPr lang="en-US" sz="1600" b="1" dirty="0">
                <a:solidFill>
                  <a:schemeClr val="accent6">
                    <a:lumMod val="50000"/>
                  </a:schemeClr>
                </a:solidFill>
                <a:latin typeface="Tempus Sans ITC" pitchFamily="82" charset="0"/>
              </a:rPr>
              <a:t>Other renal vessels, such as </a:t>
            </a:r>
            <a:r>
              <a:rPr lang="en-US" sz="1600" b="1" dirty="0">
                <a:solidFill>
                  <a:srgbClr val="C00000"/>
                </a:solidFill>
                <a:latin typeface="Tempus Sans ITC" pitchFamily="82" charset="0"/>
              </a:rPr>
              <a:t>afferent</a:t>
            </a:r>
            <a:r>
              <a:rPr lang="en-US" sz="1600" b="1" dirty="0">
                <a:solidFill>
                  <a:schemeClr val="accent6">
                    <a:lumMod val="50000"/>
                  </a:schemeClr>
                </a:solidFill>
                <a:latin typeface="Tempus Sans ITC" pitchFamily="82" charset="0"/>
              </a:rPr>
              <a:t> and </a:t>
            </a:r>
            <a:r>
              <a:rPr lang="en-US" sz="1600" b="1" dirty="0">
                <a:solidFill>
                  <a:srgbClr val="C00000"/>
                </a:solidFill>
                <a:latin typeface="Tempus Sans ITC" pitchFamily="82" charset="0"/>
              </a:rPr>
              <a:t>efferent arterioles</a:t>
            </a:r>
            <a:r>
              <a:rPr lang="en-US" sz="1600" b="1" dirty="0">
                <a:solidFill>
                  <a:schemeClr val="accent6">
                    <a:lumMod val="50000"/>
                  </a:schemeClr>
                </a:solidFill>
                <a:latin typeface="Tempus Sans ITC" pitchFamily="82" charset="0"/>
              </a:rPr>
              <a:t>, </a:t>
            </a:r>
            <a:r>
              <a:rPr lang="en-US" sz="1600" b="1" dirty="0">
                <a:solidFill>
                  <a:srgbClr val="C00000"/>
                </a:solidFill>
                <a:latin typeface="Tempus Sans ITC" pitchFamily="82" charset="0"/>
              </a:rPr>
              <a:t>peritubular capillaries</a:t>
            </a:r>
            <a:r>
              <a:rPr lang="en-US" sz="1600" b="1" dirty="0">
                <a:solidFill>
                  <a:schemeClr val="accent6">
                    <a:lumMod val="50000"/>
                  </a:schemeClr>
                </a:solidFill>
                <a:latin typeface="Tempus Sans ITC" pitchFamily="82" charset="0"/>
              </a:rPr>
              <a:t>, and </a:t>
            </a:r>
            <a:r>
              <a:rPr lang="en-US" sz="1600" b="1" dirty="0">
                <a:solidFill>
                  <a:srgbClr val="C00000"/>
                </a:solidFill>
                <a:latin typeface="Tempus Sans ITC" pitchFamily="82" charset="0"/>
              </a:rPr>
              <a:t>vasa recta </a:t>
            </a:r>
            <a:r>
              <a:rPr lang="en-US" sz="1600" b="1" dirty="0">
                <a:solidFill>
                  <a:schemeClr val="accent6">
                    <a:lumMod val="50000"/>
                  </a:schemeClr>
                </a:solidFill>
                <a:latin typeface="Tempus Sans ITC" pitchFamily="82" charset="0"/>
              </a:rPr>
              <a:t>will be discussed in subsequent modules.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2" cstate="print"/>
          <a:srcRect/>
          <a:stretch>
            <a:fillRect/>
          </a:stretch>
        </p:blipFill>
        <p:spPr bwMode="auto">
          <a:xfrm>
            <a:off x="0" y="609600"/>
            <a:ext cx="5562600" cy="5712480"/>
          </a:xfrm>
          <a:prstGeom prst="rect">
            <a:avLst/>
          </a:prstGeom>
          <a:noFill/>
          <a:ln w="9525">
            <a:noFill/>
            <a:miter lim="800000"/>
            <a:headEnd/>
            <a:tailEnd/>
          </a:ln>
        </p:spPr>
      </p:pic>
      <p:sp>
        <p:nvSpPr>
          <p:cNvPr id="3" name="Rectangle 2"/>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5562600" y="685800"/>
            <a:ext cx="3581400" cy="5386090"/>
          </a:xfrm>
          <a:prstGeom prst="rect">
            <a:avLst/>
          </a:prstGeom>
          <a:noFill/>
        </p:spPr>
        <p:txBody>
          <a:bodyPr wrap="square" rtlCol="0">
            <a:spAutoFit/>
          </a:bodyPr>
          <a:lstStyle/>
          <a:p>
            <a:r>
              <a:rPr lang="en-US" b="1" dirty="0">
                <a:solidFill>
                  <a:srgbClr val="C00000"/>
                </a:solidFill>
              </a:rPr>
              <a:t>As mentioned on the previous slide, renal vessels are named by their </a:t>
            </a:r>
            <a:r>
              <a:rPr lang="en-US" b="1" i="1" dirty="0">
                <a:solidFill>
                  <a:srgbClr val="C00000"/>
                </a:solidFill>
              </a:rPr>
              <a:t>position within the kidney</a:t>
            </a:r>
            <a:r>
              <a:rPr lang="en-US" b="1" dirty="0">
                <a:solidFill>
                  <a:srgbClr val="C00000"/>
                </a:solidFill>
              </a:rPr>
              <a:t>:</a:t>
            </a:r>
          </a:p>
          <a:p>
            <a:r>
              <a:rPr lang="en-US" sz="1000" b="1" dirty="0">
                <a:solidFill>
                  <a:srgbClr val="C00000"/>
                </a:solidFill>
              </a:rPr>
              <a:t> </a:t>
            </a:r>
          </a:p>
          <a:p>
            <a:pPr marL="231775" indent="-231775">
              <a:buFont typeface="Arial" pitchFamily="34" charset="0"/>
              <a:buChar char="•"/>
            </a:pPr>
            <a:r>
              <a:rPr lang="en-US" b="1" dirty="0">
                <a:solidFill>
                  <a:srgbClr val="FF0000"/>
                </a:solidFill>
              </a:rPr>
              <a:t>renal</a:t>
            </a:r>
            <a:r>
              <a:rPr lang="en-US" b="1" dirty="0">
                <a:solidFill>
                  <a:srgbClr val="C00000"/>
                </a:solidFill>
              </a:rPr>
              <a:t> and </a:t>
            </a:r>
            <a:r>
              <a:rPr lang="en-US" b="1" dirty="0">
                <a:solidFill>
                  <a:srgbClr val="FF0000"/>
                </a:solidFill>
              </a:rPr>
              <a:t>segmental</a:t>
            </a:r>
            <a:r>
              <a:rPr lang="en-US" b="1" dirty="0">
                <a:solidFill>
                  <a:srgbClr val="C00000"/>
                </a:solidFill>
              </a:rPr>
              <a:t> vessels are in the sinus</a:t>
            </a:r>
          </a:p>
          <a:p>
            <a:pPr marL="231775" indent="-231775">
              <a:buFont typeface="Arial" pitchFamily="34" charset="0"/>
              <a:buChar char="•"/>
            </a:pPr>
            <a:r>
              <a:rPr lang="en-US" b="1" dirty="0" err="1">
                <a:solidFill>
                  <a:srgbClr val="FF0000"/>
                </a:solidFill>
              </a:rPr>
              <a:t>interlobar</a:t>
            </a:r>
            <a:r>
              <a:rPr lang="en-US" b="1" dirty="0">
                <a:solidFill>
                  <a:srgbClr val="C00000"/>
                </a:solidFill>
              </a:rPr>
              <a:t> vessels are in the renal columns (between pyramids)</a:t>
            </a:r>
          </a:p>
          <a:p>
            <a:pPr marL="231775" indent="-231775">
              <a:buFont typeface="Arial" pitchFamily="34" charset="0"/>
              <a:buChar char="•"/>
            </a:pPr>
            <a:r>
              <a:rPr lang="en-US" b="1" dirty="0" err="1">
                <a:solidFill>
                  <a:srgbClr val="FF0000"/>
                </a:solidFill>
              </a:rPr>
              <a:t>arcuate</a:t>
            </a:r>
            <a:r>
              <a:rPr lang="en-US" b="1" dirty="0">
                <a:solidFill>
                  <a:srgbClr val="FF0000"/>
                </a:solidFill>
              </a:rPr>
              <a:t> </a:t>
            </a:r>
            <a:r>
              <a:rPr lang="en-US" b="1" dirty="0">
                <a:solidFill>
                  <a:srgbClr val="C00000"/>
                </a:solidFill>
              </a:rPr>
              <a:t>vessels are between the cortex and medulla</a:t>
            </a:r>
          </a:p>
          <a:p>
            <a:pPr marL="231775" indent="-231775">
              <a:buFont typeface="Arial" pitchFamily="34" charset="0"/>
              <a:buChar char="•"/>
            </a:pPr>
            <a:r>
              <a:rPr lang="en-US" b="1" dirty="0">
                <a:solidFill>
                  <a:srgbClr val="FF0000"/>
                </a:solidFill>
              </a:rPr>
              <a:t>interlobular </a:t>
            </a:r>
            <a:r>
              <a:rPr lang="en-US" b="1" dirty="0">
                <a:solidFill>
                  <a:srgbClr val="C00000"/>
                </a:solidFill>
              </a:rPr>
              <a:t>vessels are in cortex, between lobules</a:t>
            </a:r>
          </a:p>
          <a:p>
            <a:pPr marL="231775" indent="-231775">
              <a:buFont typeface="Arial" pitchFamily="34" charset="0"/>
              <a:buChar char="•"/>
            </a:pPr>
            <a:r>
              <a:rPr lang="en-US" b="1" dirty="0">
                <a:solidFill>
                  <a:srgbClr val="FF0000"/>
                </a:solidFill>
              </a:rPr>
              <a:t>afferent</a:t>
            </a:r>
            <a:r>
              <a:rPr lang="en-US" b="1" dirty="0">
                <a:solidFill>
                  <a:srgbClr val="C00000"/>
                </a:solidFill>
              </a:rPr>
              <a:t> and </a:t>
            </a:r>
            <a:r>
              <a:rPr lang="en-US" b="1" dirty="0">
                <a:solidFill>
                  <a:srgbClr val="FF0000"/>
                </a:solidFill>
              </a:rPr>
              <a:t>efferent arterioles </a:t>
            </a:r>
            <a:r>
              <a:rPr lang="en-US" b="1" dirty="0">
                <a:solidFill>
                  <a:srgbClr val="C00000"/>
                </a:solidFill>
              </a:rPr>
              <a:t>bring blood to and from the </a:t>
            </a:r>
            <a:r>
              <a:rPr lang="en-US" b="1" dirty="0">
                <a:solidFill>
                  <a:srgbClr val="FF0000"/>
                </a:solidFill>
              </a:rPr>
              <a:t>glomerulus</a:t>
            </a:r>
            <a:r>
              <a:rPr lang="en-US" b="1" dirty="0">
                <a:solidFill>
                  <a:srgbClr val="C00000"/>
                </a:solidFill>
              </a:rPr>
              <a:t> of the corpuscle, respectively</a:t>
            </a:r>
          </a:p>
          <a:p>
            <a:pPr marL="231775" indent="-231775">
              <a:buFont typeface="Arial" pitchFamily="34" charset="0"/>
              <a:buChar char="•"/>
            </a:pPr>
            <a:r>
              <a:rPr lang="en-US" b="1" dirty="0" err="1">
                <a:solidFill>
                  <a:srgbClr val="FF0000"/>
                </a:solidFill>
              </a:rPr>
              <a:t>peritubular</a:t>
            </a:r>
            <a:r>
              <a:rPr lang="en-US" b="1" dirty="0">
                <a:solidFill>
                  <a:srgbClr val="C00000"/>
                </a:solidFill>
              </a:rPr>
              <a:t> vessels are in the cortex</a:t>
            </a:r>
          </a:p>
          <a:p>
            <a:pPr marL="231775" indent="-231775">
              <a:buFont typeface="Arial" pitchFamily="34" charset="0"/>
              <a:buChar char="•"/>
            </a:pPr>
            <a:r>
              <a:rPr lang="en-US" b="1" dirty="0">
                <a:solidFill>
                  <a:srgbClr val="FF0000"/>
                </a:solidFill>
              </a:rPr>
              <a:t>vasa recta </a:t>
            </a:r>
            <a:r>
              <a:rPr lang="en-US" b="1" dirty="0">
                <a:solidFill>
                  <a:srgbClr val="C00000"/>
                </a:solidFill>
              </a:rPr>
              <a:t>are in the medulla</a:t>
            </a:r>
          </a:p>
        </p:txBody>
      </p:sp>
    </p:spTree>
    <p:extLst>
      <p:ext uri="{BB962C8B-B14F-4D97-AF65-F5344CB8AC3E}">
        <p14:creationId xmlns:p14="http://schemas.microsoft.com/office/powerpoint/2010/main" val="298401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pic>
        <p:nvPicPr>
          <p:cNvPr id="48130" name="Picture 2" descr="http://static.howstuffworks.com/gif/adam/images/en/kidney-function-picture.jpg"/>
          <p:cNvPicPr>
            <a:picLocks noChangeAspect="1" noChangeArrowheads="1"/>
          </p:cNvPicPr>
          <p:nvPr/>
        </p:nvPicPr>
        <p:blipFill>
          <a:blip r:embed="rId3" cstate="print"/>
          <a:srcRect/>
          <a:stretch>
            <a:fillRect/>
          </a:stretch>
        </p:blipFill>
        <p:spPr bwMode="auto">
          <a:xfrm>
            <a:off x="76200" y="1524000"/>
            <a:ext cx="4095749" cy="3276600"/>
          </a:xfrm>
          <a:prstGeom prst="rect">
            <a:avLst/>
          </a:prstGeom>
          <a:noFill/>
        </p:spPr>
      </p:pic>
      <p:pic>
        <p:nvPicPr>
          <p:cNvPr id="48132" name="Picture 4" descr="http://www.aboutkidneystone.info/gambar/kidney_infection.JPG"/>
          <p:cNvPicPr>
            <a:picLocks noChangeAspect="1" noChangeArrowheads="1"/>
          </p:cNvPicPr>
          <p:nvPr/>
        </p:nvPicPr>
        <p:blipFill>
          <a:blip r:embed="rId4" cstate="print"/>
          <a:srcRect/>
          <a:stretch>
            <a:fillRect/>
          </a:stretch>
        </p:blipFill>
        <p:spPr bwMode="auto">
          <a:xfrm>
            <a:off x="4419600" y="1524000"/>
            <a:ext cx="4419600" cy="3314700"/>
          </a:xfrm>
          <a:prstGeom prst="rect">
            <a:avLst/>
          </a:prstGeom>
          <a:noFill/>
        </p:spPr>
      </p:pic>
      <p:sp>
        <p:nvSpPr>
          <p:cNvPr id="5" name="TextBox 4"/>
          <p:cNvSpPr txBox="1"/>
          <p:nvPr/>
        </p:nvSpPr>
        <p:spPr>
          <a:xfrm>
            <a:off x="76200" y="4876800"/>
            <a:ext cx="4038600" cy="369332"/>
          </a:xfrm>
          <a:prstGeom prst="rect">
            <a:avLst/>
          </a:prstGeom>
          <a:noFill/>
        </p:spPr>
        <p:txBody>
          <a:bodyPr wrap="square" rtlCol="0">
            <a:spAutoFit/>
          </a:bodyPr>
          <a:lstStyle/>
          <a:p>
            <a:r>
              <a:rPr lang="en-US" b="1" dirty="0">
                <a:solidFill>
                  <a:schemeClr val="accent2">
                    <a:lumMod val="50000"/>
                  </a:schemeClr>
                </a:solidFill>
                <a:latin typeface="Tempus Sans ITC" pitchFamily="82" charset="0"/>
              </a:rPr>
              <a:t>This is a gross view of Adam’s kidneys.  </a:t>
            </a:r>
          </a:p>
        </p:txBody>
      </p:sp>
      <p:sp>
        <p:nvSpPr>
          <p:cNvPr id="6" name="TextBox 5"/>
          <p:cNvSpPr txBox="1"/>
          <p:nvPr/>
        </p:nvSpPr>
        <p:spPr>
          <a:xfrm>
            <a:off x="4419600" y="4876800"/>
            <a:ext cx="4648200" cy="646331"/>
          </a:xfrm>
          <a:prstGeom prst="rect">
            <a:avLst/>
          </a:prstGeom>
          <a:noFill/>
        </p:spPr>
        <p:txBody>
          <a:bodyPr wrap="square" rtlCol="0">
            <a:spAutoFit/>
          </a:bodyPr>
          <a:lstStyle/>
          <a:p>
            <a:r>
              <a:rPr lang="en-US" b="1" dirty="0">
                <a:solidFill>
                  <a:schemeClr val="accent2">
                    <a:lumMod val="50000"/>
                  </a:schemeClr>
                </a:solidFill>
                <a:latin typeface="Tempus Sans ITC" pitchFamily="82" charset="0"/>
              </a:rPr>
              <a:t>This person has an unusual birthmark, showing the approximate location of his kidneys.</a:t>
            </a:r>
          </a:p>
        </p:txBody>
      </p:sp>
      <p:sp>
        <p:nvSpPr>
          <p:cNvPr id="7" name="TextBox 6"/>
          <p:cNvSpPr txBox="1"/>
          <p:nvPr/>
        </p:nvSpPr>
        <p:spPr>
          <a:xfrm>
            <a:off x="32657" y="685800"/>
            <a:ext cx="9144000" cy="646331"/>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Before delving into too much histology, let’s get an idea of where the kidneys are positioned in the body at the gross level.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5029200" y="1371600"/>
            <a:ext cx="3962400" cy="4524315"/>
          </a:xfrm>
          <a:prstGeom prst="rect">
            <a:avLst/>
          </a:prstGeom>
          <a:noFill/>
        </p:spPr>
        <p:txBody>
          <a:bodyPr wrap="square" rtlCol="0">
            <a:spAutoFit/>
          </a:bodyPr>
          <a:lstStyle/>
          <a:p>
            <a:r>
              <a:rPr lang="en-US" b="1" dirty="0">
                <a:solidFill>
                  <a:srgbClr val="C00000"/>
                </a:solidFill>
              </a:rPr>
              <a:t>When looking at slides, renal vessels are identified by their position:</a:t>
            </a:r>
          </a:p>
          <a:p>
            <a:r>
              <a:rPr lang="en-US" b="1" dirty="0">
                <a:solidFill>
                  <a:srgbClr val="C00000"/>
                </a:solidFill>
              </a:rPr>
              <a:t> </a:t>
            </a:r>
          </a:p>
          <a:p>
            <a:pPr marL="285750" indent="-285750">
              <a:buFont typeface="Arial" pitchFamily="34" charset="0"/>
              <a:buChar char="•"/>
            </a:pPr>
            <a:r>
              <a:rPr lang="en-US" b="1" dirty="0">
                <a:solidFill>
                  <a:srgbClr val="FF0000"/>
                </a:solidFill>
              </a:rPr>
              <a:t>renal</a:t>
            </a:r>
            <a:r>
              <a:rPr lang="en-US" b="1" dirty="0">
                <a:solidFill>
                  <a:srgbClr val="C00000"/>
                </a:solidFill>
              </a:rPr>
              <a:t> and </a:t>
            </a:r>
            <a:r>
              <a:rPr lang="en-US" b="1" dirty="0">
                <a:solidFill>
                  <a:srgbClr val="FF0000"/>
                </a:solidFill>
              </a:rPr>
              <a:t>segmental</a:t>
            </a:r>
            <a:r>
              <a:rPr lang="en-US" b="1" dirty="0">
                <a:solidFill>
                  <a:srgbClr val="C00000"/>
                </a:solidFill>
              </a:rPr>
              <a:t> vessels are in the sinus</a:t>
            </a:r>
          </a:p>
          <a:p>
            <a:pPr marL="285750" indent="-285750">
              <a:buFont typeface="Arial" pitchFamily="34" charset="0"/>
              <a:buChar char="•"/>
            </a:pPr>
            <a:r>
              <a:rPr lang="en-US" b="1" dirty="0" err="1">
                <a:solidFill>
                  <a:srgbClr val="FF0000"/>
                </a:solidFill>
              </a:rPr>
              <a:t>interlobar</a:t>
            </a:r>
            <a:r>
              <a:rPr lang="en-US" b="1" dirty="0">
                <a:solidFill>
                  <a:srgbClr val="C00000"/>
                </a:solidFill>
              </a:rPr>
              <a:t> vessels are in the renal columns (between pyramids)</a:t>
            </a:r>
          </a:p>
          <a:p>
            <a:pPr marL="285750" indent="-285750">
              <a:buFont typeface="Arial" pitchFamily="34" charset="0"/>
              <a:buChar char="•"/>
            </a:pPr>
            <a:r>
              <a:rPr lang="en-US" b="1" dirty="0" err="1">
                <a:solidFill>
                  <a:srgbClr val="FF0000"/>
                </a:solidFill>
              </a:rPr>
              <a:t>arcuate</a:t>
            </a:r>
            <a:r>
              <a:rPr lang="en-US" b="1" dirty="0">
                <a:solidFill>
                  <a:srgbClr val="FF0000"/>
                </a:solidFill>
              </a:rPr>
              <a:t> </a:t>
            </a:r>
            <a:r>
              <a:rPr lang="en-US" b="1" dirty="0">
                <a:solidFill>
                  <a:srgbClr val="C00000"/>
                </a:solidFill>
              </a:rPr>
              <a:t>vessels are between the cortex and medulla</a:t>
            </a:r>
          </a:p>
          <a:p>
            <a:pPr marL="285750" indent="-285750">
              <a:buFont typeface="Arial" pitchFamily="34" charset="0"/>
              <a:buChar char="•"/>
            </a:pPr>
            <a:r>
              <a:rPr lang="en-US" b="1" dirty="0">
                <a:solidFill>
                  <a:srgbClr val="FF0000"/>
                </a:solidFill>
              </a:rPr>
              <a:t>interlobular </a:t>
            </a:r>
            <a:r>
              <a:rPr lang="en-US" b="1" dirty="0">
                <a:solidFill>
                  <a:srgbClr val="C00000"/>
                </a:solidFill>
              </a:rPr>
              <a:t>vessels are in cortex, between lobules</a:t>
            </a:r>
          </a:p>
          <a:p>
            <a:pPr marL="285750" indent="-285750">
              <a:buFont typeface="Arial" pitchFamily="34" charset="0"/>
              <a:buChar char="•"/>
            </a:pPr>
            <a:r>
              <a:rPr lang="en-US" b="1" dirty="0">
                <a:solidFill>
                  <a:srgbClr val="FF0000"/>
                </a:solidFill>
              </a:rPr>
              <a:t>afferent</a:t>
            </a:r>
            <a:r>
              <a:rPr lang="en-US" b="1" dirty="0">
                <a:solidFill>
                  <a:srgbClr val="C00000"/>
                </a:solidFill>
              </a:rPr>
              <a:t> and </a:t>
            </a:r>
            <a:r>
              <a:rPr lang="en-US" b="1" dirty="0">
                <a:solidFill>
                  <a:srgbClr val="FF0000"/>
                </a:solidFill>
              </a:rPr>
              <a:t>efferent arterioles </a:t>
            </a:r>
            <a:r>
              <a:rPr lang="en-US" b="1" dirty="0">
                <a:solidFill>
                  <a:srgbClr val="C00000"/>
                </a:solidFill>
              </a:rPr>
              <a:t>bring blood to and from the </a:t>
            </a:r>
            <a:r>
              <a:rPr lang="en-US" b="1" dirty="0">
                <a:solidFill>
                  <a:srgbClr val="FF0000"/>
                </a:solidFill>
              </a:rPr>
              <a:t>glomerulus</a:t>
            </a:r>
            <a:r>
              <a:rPr lang="en-US" b="1" dirty="0">
                <a:solidFill>
                  <a:srgbClr val="C00000"/>
                </a:solidFill>
              </a:rPr>
              <a:t> of the corpuscle, respectively</a:t>
            </a:r>
          </a:p>
          <a:p>
            <a:pPr marL="285750" indent="-285750">
              <a:buFont typeface="Arial" pitchFamily="34" charset="0"/>
              <a:buChar char="•"/>
            </a:pPr>
            <a:r>
              <a:rPr lang="en-US" b="1" dirty="0" err="1">
                <a:solidFill>
                  <a:srgbClr val="FF0000"/>
                </a:solidFill>
              </a:rPr>
              <a:t>peritubular</a:t>
            </a:r>
            <a:r>
              <a:rPr lang="en-US" b="1" dirty="0">
                <a:solidFill>
                  <a:srgbClr val="C00000"/>
                </a:solidFill>
              </a:rPr>
              <a:t> vessels are in the cortex</a:t>
            </a:r>
          </a:p>
          <a:p>
            <a:pPr marL="285750" indent="-285750">
              <a:buFont typeface="Arial" pitchFamily="34" charset="0"/>
              <a:buChar char="•"/>
            </a:pPr>
            <a:r>
              <a:rPr lang="en-US" b="1" dirty="0">
                <a:solidFill>
                  <a:srgbClr val="FF0000"/>
                </a:solidFill>
              </a:rPr>
              <a:t>vasa recta </a:t>
            </a:r>
            <a:r>
              <a:rPr lang="en-US" b="1" dirty="0">
                <a:solidFill>
                  <a:srgbClr val="C00000"/>
                </a:solidFill>
              </a:rPr>
              <a:t>are in the medulla</a:t>
            </a:r>
          </a:p>
        </p:txBody>
      </p:sp>
      <p:pic>
        <p:nvPicPr>
          <p:cNvPr id="70658" name="Picture 2" descr="http://www.stockmedicalart.com/medicalartlibrary/images/renal-blood-vessels.jpg"/>
          <p:cNvPicPr>
            <a:picLocks noChangeAspect="1" noChangeArrowheads="1"/>
          </p:cNvPicPr>
          <p:nvPr/>
        </p:nvPicPr>
        <p:blipFill>
          <a:blip r:embed="rId2" cstate="print"/>
          <a:srcRect/>
          <a:stretch>
            <a:fillRect/>
          </a:stretch>
        </p:blipFill>
        <p:spPr bwMode="auto">
          <a:xfrm>
            <a:off x="304800" y="838200"/>
            <a:ext cx="4606290" cy="556651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idney diagram for Adobe edit PPT lecture 9-28-04"/>
          <p:cNvPicPr>
            <a:picLocks noChangeAspect="1" noChangeArrowheads="1"/>
          </p:cNvPicPr>
          <p:nvPr/>
        </p:nvPicPr>
        <p:blipFill>
          <a:blip r:embed="rId2" cstate="print"/>
          <a:srcRect t="4597" r="862" b="6895"/>
          <a:stretch>
            <a:fillRect/>
          </a:stretch>
        </p:blipFill>
        <p:spPr bwMode="auto">
          <a:xfrm>
            <a:off x="0" y="2133600"/>
            <a:ext cx="6828312" cy="4572000"/>
          </a:xfrm>
          <a:prstGeom prst="rect">
            <a:avLst/>
          </a:prstGeom>
          <a:noFill/>
          <a:ln w="9525">
            <a:solidFill>
              <a:srgbClr val="FF0000"/>
            </a:solidFill>
            <a:miter lim="800000"/>
            <a:headEnd/>
            <a:tailEnd/>
          </a:ln>
        </p:spPr>
      </p:pic>
      <p:sp>
        <p:nvSpPr>
          <p:cNvPr id="3" name="TextBox 2"/>
          <p:cNvSpPr txBox="1"/>
          <p:nvPr/>
        </p:nvSpPr>
        <p:spPr>
          <a:xfrm>
            <a:off x="228600" y="8382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arrow. (advance slide for answers)</a:t>
            </a:r>
          </a:p>
        </p:txBody>
      </p:sp>
      <p:sp>
        <p:nvSpPr>
          <p:cNvPr id="4" name="Rectangle 3"/>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cxnSp>
        <p:nvCxnSpPr>
          <p:cNvPr id="5" name="Straight Arrow Connector 4"/>
          <p:cNvCxnSpPr/>
          <p:nvPr/>
        </p:nvCxnSpPr>
        <p:spPr>
          <a:xfrm rot="10800000" flipV="1">
            <a:off x="638176" y="3962399"/>
            <a:ext cx="6372227" cy="309563"/>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4150520" y="2590800"/>
            <a:ext cx="2859881" cy="533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114800" y="4572000"/>
            <a:ext cx="2895600" cy="304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1652588" y="1904999"/>
            <a:ext cx="4748212" cy="1026319"/>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477000" y="1676400"/>
            <a:ext cx="2667000" cy="3679686"/>
            <a:chOff x="6477000" y="1676400"/>
            <a:chExt cx="2667000" cy="3679686"/>
          </a:xfrm>
        </p:grpSpPr>
        <p:sp>
          <p:nvSpPr>
            <p:cNvPr id="20" name="TextBox 19"/>
            <p:cNvSpPr txBox="1"/>
            <p:nvPr/>
          </p:nvSpPr>
          <p:spPr>
            <a:xfrm>
              <a:off x="6477000" y="1676400"/>
              <a:ext cx="2667000" cy="400110"/>
            </a:xfrm>
            <a:prstGeom prst="rect">
              <a:avLst/>
            </a:prstGeom>
            <a:noFill/>
          </p:spPr>
          <p:txBody>
            <a:bodyPr wrap="square" rtlCol="0">
              <a:spAutoFit/>
            </a:bodyPr>
            <a:lstStyle/>
            <a:p>
              <a:r>
                <a:rPr lang="en-US" sz="2000" b="1" dirty="0">
                  <a:solidFill>
                    <a:srgbClr val="C00000"/>
                  </a:solidFill>
                </a:rPr>
                <a:t>Interlobular artery</a:t>
              </a:r>
            </a:p>
          </p:txBody>
        </p:sp>
        <p:sp>
          <p:nvSpPr>
            <p:cNvPr id="21" name="TextBox 20"/>
            <p:cNvSpPr txBox="1"/>
            <p:nvPr/>
          </p:nvSpPr>
          <p:spPr>
            <a:xfrm>
              <a:off x="7010400" y="2362200"/>
              <a:ext cx="2133600" cy="400110"/>
            </a:xfrm>
            <a:prstGeom prst="rect">
              <a:avLst/>
            </a:prstGeom>
            <a:noFill/>
          </p:spPr>
          <p:txBody>
            <a:bodyPr wrap="square" rtlCol="0">
              <a:spAutoFit/>
            </a:bodyPr>
            <a:lstStyle/>
            <a:p>
              <a:r>
                <a:rPr lang="en-US" sz="2000" b="1" dirty="0" err="1">
                  <a:solidFill>
                    <a:srgbClr val="C00000"/>
                  </a:solidFill>
                </a:rPr>
                <a:t>Interlobar</a:t>
              </a:r>
              <a:r>
                <a:rPr lang="en-US" sz="2000" b="1" dirty="0">
                  <a:solidFill>
                    <a:srgbClr val="C00000"/>
                  </a:solidFill>
                </a:rPr>
                <a:t> artery</a:t>
              </a:r>
            </a:p>
          </p:txBody>
        </p:sp>
        <p:sp>
          <p:nvSpPr>
            <p:cNvPr id="22" name="TextBox 21"/>
            <p:cNvSpPr txBox="1"/>
            <p:nvPr/>
          </p:nvSpPr>
          <p:spPr>
            <a:xfrm>
              <a:off x="7010400" y="3733800"/>
              <a:ext cx="1752600" cy="400110"/>
            </a:xfrm>
            <a:prstGeom prst="rect">
              <a:avLst/>
            </a:prstGeom>
            <a:noFill/>
          </p:spPr>
          <p:txBody>
            <a:bodyPr wrap="square" rtlCol="0">
              <a:spAutoFit/>
            </a:bodyPr>
            <a:lstStyle/>
            <a:p>
              <a:r>
                <a:rPr lang="en-US" sz="2000" b="1" dirty="0" err="1">
                  <a:solidFill>
                    <a:srgbClr val="C00000"/>
                  </a:solidFill>
                </a:rPr>
                <a:t>arcuate</a:t>
              </a:r>
              <a:r>
                <a:rPr lang="en-US" sz="2000" b="1" dirty="0">
                  <a:solidFill>
                    <a:srgbClr val="C00000"/>
                  </a:solidFill>
                </a:rPr>
                <a:t> artery</a:t>
              </a:r>
            </a:p>
          </p:txBody>
        </p:sp>
        <p:sp>
          <p:nvSpPr>
            <p:cNvPr id="23" name="TextBox 22"/>
            <p:cNvSpPr txBox="1"/>
            <p:nvPr/>
          </p:nvSpPr>
          <p:spPr>
            <a:xfrm>
              <a:off x="7010400" y="4648200"/>
              <a:ext cx="2133600" cy="707886"/>
            </a:xfrm>
            <a:prstGeom prst="rect">
              <a:avLst/>
            </a:prstGeom>
            <a:noFill/>
          </p:spPr>
          <p:txBody>
            <a:bodyPr wrap="square" rtlCol="0">
              <a:spAutoFit/>
            </a:bodyPr>
            <a:lstStyle/>
            <a:p>
              <a:r>
                <a:rPr lang="en-US" sz="2000" b="1" dirty="0">
                  <a:solidFill>
                    <a:srgbClr val="C00000"/>
                  </a:solidFill>
                </a:rPr>
                <a:t>Segmental (or renal) artery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retory_1_552.jpg"/>
          <p:cNvPicPr>
            <a:picLocks noChangeAspect="1"/>
          </p:cNvPicPr>
          <p:nvPr/>
        </p:nvPicPr>
        <p:blipFill>
          <a:blip r:embed="rId2" cstate="print"/>
          <a:srcRect l="22622" r="39674" b="53781"/>
          <a:stretch>
            <a:fillRect/>
          </a:stretch>
        </p:blipFill>
        <p:spPr>
          <a:xfrm>
            <a:off x="304800" y="838200"/>
            <a:ext cx="3810000" cy="5842000"/>
          </a:xfrm>
          <a:prstGeom prst="rect">
            <a:avLst/>
          </a:prstGeom>
        </p:spPr>
      </p:pic>
      <p:sp>
        <p:nvSpPr>
          <p:cNvPr id="3" name="Rectangle 2"/>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4495800" y="1886520"/>
            <a:ext cx="4648200" cy="3416320"/>
          </a:xfrm>
          <a:prstGeom prst="rect">
            <a:avLst/>
          </a:prstGeom>
          <a:noFill/>
        </p:spPr>
        <p:txBody>
          <a:bodyPr wrap="square" rtlCol="0">
            <a:spAutoFit/>
          </a:bodyPr>
          <a:lstStyle/>
          <a:p>
            <a:r>
              <a:rPr lang="en-US" b="1" dirty="0">
                <a:solidFill>
                  <a:srgbClr val="C00000"/>
                </a:solidFill>
              </a:rPr>
              <a:t>When looking at slides, renal vessels are identified by their </a:t>
            </a:r>
            <a:r>
              <a:rPr lang="en-US" b="1" i="1" dirty="0">
                <a:solidFill>
                  <a:srgbClr val="C00000"/>
                </a:solidFill>
              </a:rPr>
              <a:t>position within the kidney</a:t>
            </a:r>
            <a:r>
              <a:rPr lang="en-US" b="1" dirty="0">
                <a:solidFill>
                  <a:srgbClr val="C00000"/>
                </a:solidFill>
              </a:rPr>
              <a:t>:</a:t>
            </a:r>
          </a:p>
          <a:p>
            <a:r>
              <a:rPr lang="en-US" b="1" dirty="0">
                <a:solidFill>
                  <a:srgbClr val="C00000"/>
                </a:solidFill>
              </a:rPr>
              <a:t> </a:t>
            </a:r>
          </a:p>
          <a:p>
            <a:pPr marL="285750" indent="-285750">
              <a:buFont typeface="Arial" pitchFamily="34" charset="0"/>
              <a:buChar char="•"/>
            </a:pPr>
            <a:r>
              <a:rPr lang="en-US" b="1" dirty="0">
                <a:solidFill>
                  <a:srgbClr val="FF0000"/>
                </a:solidFill>
              </a:rPr>
              <a:t>renal</a:t>
            </a:r>
            <a:r>
              <a:rPr lang="en-US" b="1" dirty="0">
                <a:solidFill>
                  <a:srgbClr val="C00000"/>
                </a:solidFill>
              </a:rPr>
              <a:t> and </a:t>
            </a:r>
            <a:r>
              <a:rPr lang="en-US" b="1" dirty="0">
                <a:solidFill>
                  <a:srgbClr val="FF0000"/>
                </a:solidFill>
              </a:rPr>
              <a:t>segmental</a:t>
            </a:r>
            <a:r>
              <a:rPr lang="en-US" b="1" dirty="0">
                <a:solidFill>
                  <a:srgbClr val="C00000"/>
                </a:solidFill>
              </a:rPr>
              <a:t> vessels are in the sinus</a:t>
            </a:r>
          </a:p>
          <a:p>
            <a:pPr marL="285750" indent="-285750">
              <a:buFont typeface="Arial" pitchFamily="34" charset="0"/>
              <a:buChar char="•"/>
            </a:pPr>
            <a:r>
              <a:rPr lang="en-US" b="1" dirty="0" err="1">
                <a:solidFill>
                  <a:srgbClr val="FF0000"/>
                </a:solidFill>
              </a:rPr>
              <a:t>interlobar</a:t>
            </a:r>
            <a:r>
              <a:rPr lang="en-US" b="1" dirty="0">
                <a:solidFill>
                  <a:srgbClr val="C00000"/>
                </a:solidFill>
              </a:rPr>
              <a:t> vessels are in the renal columns (between pyramids)</a:t>
            </a:r>
          </a:p>
          <a:p>
            <a:pPr marL="285750" indent="-285750">
              <a:buFont typeface="Arial" pitchFamily="34" charset="0"/>
              <a:buChar char="•"/>
            </a:pPr>
            <a:r>
              <a:rPr lang="en-US" b="1" dirty="0" err="1">
                <a:solidFill>
                  <a:srgbClr val="FF0000"/>
                </a:solidFill>
              </a:rPr>
              <a:t>arcuate</a:t>
            </a:r>
            <a:r>
              <a:rPr lang="en-US" b="1" dirty="0">
                <a:solidFill>
                  <a:srgbClr val="FF0000"/>
                </a:solidFill>
              </a:rPr>
              <a:t> </a:t>
            </a:r>
            <a:r>
              <a:rPr lang="en-US" b="1" dirty="0">
                <a:solidFill>
                  <a:srgbClr val="C00000"/>
                </a:solidFill>
              </a:rPr>
              <a:t>vessels are between the cortex and medulla</a:t>
            </a:r>
          </a:p>
          <a:p>
            <a:pPr marL="285750" indent="-285750">
              <a:buFont typeface="Arial" pitchFamily="34" charset="0"/>
              <a:buChar char="•"/>
            </a:pPr>
            <a:r>
              <a:rPr lang="en-US" b="1" dirty="0">
                <a:solidFill>
                  <a:srgbClr val="FF0000"/>
                </a:solidFill>
              </a:rPr>
              <a:t>interlobular </a:t>
            </a:r>
            <a:r>
              <a:rPr lang="en-US" b="1" dirty="0">
                <a:solidFill>
                  <a:srgbClr val="C00000"/>
                </a:solidFill>
              </a:rPr>
              <a:t>vessels are in cortex, between lobules</a:t>
            </a:r>
          </a:p>
          <a:p>
            <a:pPr marL="285750" indent="-285750">
              <a:buFont typeface="Arial" pitchFamily="34" charset="0"/>
              <a:buChar char="•"/>
            </a:pPr>
            <a:r>
              <a:rPr lang="en-US" b="1" dirty="0" err="1">
                <a:solidFill>
                  <a:srgbClr val="FF0000"/>
                </a:solidFill>
              </a:rPr>
              <a:t>peritubular</a:t>
            </a:r>
            <a:r>
              <a:rPr lang="en-US" b="1" dirty="0">
                <a:solidFill>
                  <a:srgbClr val="C00000"/>
                </a:solidFill>
              </a:rPr>
              <a:t> vessels are in the cortex</a:t>
            </a:r>
          </a:p>
          <a:p>
            <a:pPr marL="285750" indent="-285750">
              <a:buFont typeface="Arial" pitchFamily="34" charset="0"/>
              <a:buChar char="•"/>
            </a:pPr>
            <a:r>
              <a:rPr lang="en-US" b="1" dirty="0">
                <a:solidFill>
                  <a:srgbClr val="FF0000"/>
                </a:solidFill>
              </a:rPr>
              <a:t>vasa recta </a:t>
            </a:r>
            <a:r>
              <a:rPr lang="en-US" b="1" dirty="0">
                <a:solidFill>
                  <a:srgbClr val="C00000"/>
                </a:solidFill>
              </a:rPr>
              <a:t>are in the medulla</a:t>
            </a:r>
          </a:p>
        </p:txBody>
      </p:sp>
      <p:sp>
        <p:nvSpPr>
          <p:cNvPr id="5" name="TextBox 4"/>
          <p:cNvSpPr txBox="1"/>
          <p:nvPr/>
        </p:nvSpPr>
        <p:spPr>
          <a:xfrm>
            <a:off x="4267200" y="838200"/>
            <a:ext cx="4876800" cy="1015663"/>
          </a:xfrm>
          <a:prstGeom prst="rect">
            <a:avLst/>
          </a:prstGeom>
          <a:noFill/>
        </p:spPr>
        <p:txBody>
          <a:bodyPr wrap="square" rtlCol="0">
            <a:spAutoFit/>
          </a:bodyPr>
          <a:lstStyle/>
          <a:p>
            <a:r>
              <a:rPr lang="en-US" sz="2000" b="1" dirty="0">
                <a:solidFill>
                  <a:srgbClr val="7030A0"/>
                </a:solidFill>
                <a:latin typeface="Tempus Sans ITC" pitchFamily="82" charset="0"/>
              </a:rPr>
              <a:t>This drawing shows some of these vessels as you will see them on your slides – in section.  But, the principles stay the same.</a:t>
            </a:r>
          </a:p>
        </p:txBody>
      </p:sp>
      <p:cxnSp>
        <p:nvCxnSpPr>
          <p:cNvPr id="7" name="Straight Arrow Connector 6"/>
          <p:cNvCxnSpPr/>
          <p:nvPr/>
        </p:nvCxnSpPr>
        <p:spPr>
          <a:xfrm flipH="1" flipV="1">
            <a:off x="2240756" y="2471738"/>
            <a:ext cx="2331244" cy="42386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600200" y="3200400"/>
            <a:ext cx="2924525"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76400" y="3759200"/>
            <a:ext cx="2895600" cy="1041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3" name="TextBox 2"/>
          <p:cNvSpPr txBox="1"/>
          <p:nvPr/>
        </p:nvSpPr>
        <p:spPr>
          <a:xfrm>
            <a:off x="2734025" y="1839686"/>
            <a:ext cx="3581400" cy="369332"/>
          </a:xfrm>
          <a:prstGeom prst="rect">
            <a:avLst/>
          </a:prstGeom>
          <a:noFill/>
        </p:spPr>
        <p:txBody>
          <a:bodyPr wrap="square" rtlCol="0">
            <a:spAutoFit/>
          </a:bodyPr>
          <a:lstStyle/>
          <a:p>
            <a:r>
              <a:rPr lang="en-US" dirty="0">
                <a:hlinkClick r:id="rId2"/>
              </a:rPr>
              <a:t>Video showing renal vessels - SL115</a:t>
            </a:r>
            <a:endParaRPr lang="en-US" dirty="0"/>
          </a:p>
        </p:txBody>
      </p:sp>
      <p:sp>
        <p:nvSpPr>
          <p:cNvPr id="5" name="TextBox 4"/>
          <p:cNvSpPr txBox="1"/>
          <p:nvPr/>
        </p:nvSpPr>
        <p:spPr>
          <a:xfrm>
            <a:off x="381000" y="3200400"/>
            <a:ext cx="7391400" cy="2062103"/>
          </a:xfrm>
          <a:prstGeom prst="rect">
            <a:avLst/>
          </a:prstGeom>
          <a:noFill/>
        </p:spPr>
        <p:txBody>
          <a:bodyPr wrap="square" rtlCol="0">
            <a:spAutoFit/>
          </a:bodyPr>
          <a:lstStyle/>
          <a:p>
            <a:r>
              <a:rPr lang="en-US" sz="1600" b="1" dirty="0">
                <a:solidFill>
                  <a:schemeClr val="accent6">
                    <a:lumMod val="50000"/>
                  </a:schemeClr>
                </a:solidFill>
                <a:latin typeface="Tempus Sans ITC" pitchFamily="82" charset="0"/>
              </a:rPr>
              <a:t>Note that this video only describes:</a:t>
            </a:r>
          </a:p>
          <a:p>
            <a:pPr marL="682625" indent="-220663">
              <a:buFont typeface="Arial" pitchFamily="34" charset="0"/>
              <a:buChar char="•"/>
            </a:pPr>
            <a:r>
              <a:rPr lang="en-US" sz="1600" b="1" dirty="0">
                <a:solidFill>
                  <a:srgbClr val="C00000"/>
                </a:solidFill>
                <a:latin typeface="Tempus Sans ITC" pitchFamily="82" charset="0"/>
              </a:rPr>
              <a:t>renal / segmental vessels</a:t>
            </a:r>
          </a:p>
          <a:p>
            <a:pPr marL="682625" indent="-220663">
              <a:buFont typeface="Arial" pitchFamily="34" charset="0"/>
              <a:buChar char="•"/>
            </a:pPr>
            <a:r>
              <a:rPr lang="en-US" sz="1600" b="1" dirty="0" err="1">
                <a:solidFill>
                  <a:srgbClr val="C00000"/>
                </a:solidFill>
                <a:latin typeface="Tempus Sans ITC" pitchFamily="82" charset="0"/>
              </a:rPr>
              <a:t>interlobar</a:t>
            </a:r>
            <a:r>
              <a:rPr lang="en-US" sz="1600" b="1" dirty="0">
                <a:solidFill>
                  <a:srgbClr val="C00000"/>
                </a:solidFill>
                <a:latin typeface="Tempus Sans ITC" pitchFamily="82" charset="0"/>
              </a:rPr>
              <a:t> vessels</a:t>
            </a:r>
          </a:p>
          <a:p>
            <a:pPr marL="682625" indent="-220663">
              <a:buFont typeface="Arial" pitchFamily="34" charset="0"/>
              <a:buChar char="•"/>
            </a:pPr>
            <a:r>
              <a:rPr lang="en-US" sz="1600" b="1" dirty="0" err="1">
                <a:solidFill>
                  <a:srgbClr val="C00000"/>
                </a:solidFill>
                <a:latin typeface="Tempus Sans ITC" pitchFamily="82" charset="0"/>
              </a:rPr>
              <a:t>arcuate</a:t>
            </a:r>
            <a:r>
              <a:rPr lang="en-US" sz="1600" b="1" dirty="0">
                <a:solidFill>
                  <a:srgbClr val="C00000"/>
                </a:solidFill>
                <a:latin typeface="Tempus Sans ITC" pitchFamily="82" charset="0"/>
              </a:rPr>
              <a:t> vessels</a:t>
            </a:r>
          </a:p>
          <a:p>
            <a:pPr marL="682625" indent="-220663">
              <a:buFont typeface="Arial" pitchFamily="34" charset="0"/>
              <a:buChar char="•"/>
            </a:pPr>
            <a:r>
              <a:rPr lang="en-US" sz="1600" b="1" dirty="0">
                <a:solidFill>
                  <a:srgbClr val="C00000"/>
                </a:solidFill>
                <a:latin typeface="Tempus Sans ITC" pitchFamily="82" charset="0"/>
              </a:rPr>
              <a:t>interlobular vessels</a:t>
            </a:r>
          </a:p>
          <a:p>
            <a:endParaRPr lang="en-US" sz="1600" b="1" dirty="0">
              <a:solidFill>
                <a:schemeClr val="accent6">
                  <a:lumMod val="50000"/>
                </a:schemeClr>
              </a:solidFill>
              <a:latin typeface="Tempus Sans ITC" pitchFamily="82" charset="0"/>
            </a:endParaRPr>
          </a:p>
          <a:p>
            <a:r>
              <a:rPr lang="en-US" sz="1600" b="1" dirty="0">
                <a:solidFill>
                  <a:schemeClr val="accent6">
                    <a:lumMod val="50000"/>
                  </a:schemeClr>
                </a:solidFill>
                <a:latin typeface="Tempus Sans ITC" pitchFamily="82" charset="0"/>
              </a:rPr>
              <a:t>Other renal vessels, such as </a:t>
            </a:r>
            <a:r>
              <a:rPr lang="en-US" sz="1600" b="1" dirty="0">
                <a:solidFill>
                  <a:srgbClr val="C00000"/>
                </a:solidFill>
                <a:latin typeface="Tempus Sans ITC" pitchFamily="82" charset="0"/>
              </a:rPr>
              <a:t>afferent</a:t>
            </a:r>
            <a:r>
              <a:rPr lang="en-US" sz="1600" b="1" dirty="0">
                <a:solidFill>
                  <a:schemeClr val="accent6">
                    <a:lumMod val="50000"/>
                  </a:schemeClr>
                </a:solidFill>
                <a:latin typeface="Tempus Sans ITC" pitchFamily="82" charset="0"/>
              </a:rPr>
              <a:t> and </a:t>
            </a:r>
            <a:r>
              <a:rPr lang="en-US" sz="1600" b="1" dirty="0">
                <a:solidFill>
                  <a:srgbClr val="C00000"/>
                </a:solidFill>
                <a:latin typeface="Tempus Sans ITC" pitchFamily="82" charset="0"/>
              </a:rPr>
              <a:t>efferent arterioles</a:t>
            </a:r>
            <a:r>
              <a:rPr lang="en-US" sz="1600" b="1" dirty="0">
                <a:solidFill>
                  <a:schemeClr val="accent6">
                    <a:lumMod val="50000"/>
                  </a:schemeClr>
                </a:solidFill>
                <a:latin typeface="Tempus Sans ITC" pitchFamily="82" charset="0"/>
              </a:rPr>
              <a:t>, </a:t>
            </a:r>
            <a:r>
              <a:rPr lang="en-US" sz="1600" b="1" dirty="0">
                <a:solidFill>
                  <a:srgbClr val="C00000"/>
                </a:solidFill>
                <a:latin typeface="Tempus Sans ITC" pitchFamily="82" charset="0"/>
              </a:rPr>
              <a:t>peritubular capillaries</a:t>
            </a:r>
            <a:r>
              <a:rPr lang="en-US" sz="1600" b="1" dirty="0">
                <a:solidFill>
                  <a:schemeClr val="accent6">
                    <a:lumMod val="50000"/>
                  </a:schemeClr>
                </a:solidFill>
                <a:latin typeface="Tempus Sans ITC" pitchFamily="82" charset="0"/>
              </a:rPr>
              <a:t>, and </a:t>
            </a:r>
            <a:r>
              <a:rPr lang="en-US" sz="1600" b="1" dirty="0">
                <a:solidFill>
                  <a:srgbClr val="C00000"/>
                </a:solidFill>
                <a:latin typeface="Tempus Sans ITC" pitchFamily="82" charset="0"/>
              </a:rPr>
              <a:t>vasa recta </a:t>
            </a:r>
            <a:r>
              <a:rPr lang="en-US" sz="1600" b="1" dirty="0">
                <a:solidFill>
                  <a:schemeClr val="accent6">
                    <a:lumMod val="50000"/>
                  </a:schemeClr>
                </a:solidFill>
                <a:latin typeface="Tempus Sans ITC" pitchFamily="82" charset="0"/>
              </a:rPr>
              <a:t>will be discussed in subsequent modules.</a:t>
            </a:r>
          </a:p>
        </p:txBody>
      </p:sp>
      <p:sp>
        <p:nvSpPr>
          <p:cNvPr id="7" name="TextBox 6"/>
          <p:cNvSpPr txBox="1"/>
          <p:nvPr/>
        </p:nvSpPr>
        <p:spPr>
          <a:xfrm>
            <a:off x="1905000" y="5410200"/>
            <a:ext cx="5715000" cy="1384995"/>
          </a:xfrm>
          <a:prstGeom prst="rect">
            <a:avLst/>
          </a:prstGeom>
          <a:noFill/>
        </p:spPr>
        <p:txBody>
          <a:bodyPr wrap="square" rtlCol="0">
            <a:spAutoFit/>
          </a:bodyPr>
          <a:lstStyle/>
          <a:p>
            <a:r>
              <a:rPr lang="en-US" dirty="0"/>
              <a:t>Link to </a:t>
            </a:r>
            <a:r>
              <a:rPr lang="en-US" u="sng" dirty="0">
                <a:hlinkClick r:id="rId3"/>
              </a:rPr>
              <a:t>SL 115</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Renal artery and vein (or segmental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Interlobar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Arcuate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Interlobular artery and vein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3" name="TextBox 2"/>
          <p:cNvSpPr txBox="1"/>
          <p:nvPr/>
        </p:nvSpPr>
        <p:spPr>
          <a:xfrm>
            <a:off x="2286000" y="1981200"/>
            <a:ext cx="3733800" cy="369332"/>
          </a:xfrm>
          <a:prstGeom prst="rect">
            <a:avLst/>
          </a:prstGeom>
          <a:noFill/>
        </p:spPr>
        <p:txBody>
          <a:bodyPr wrap="square" rtlCol="0">
            <a:spAutoFit/>
          </a:bodyPr>
          <a:lstStyle/>
          <a:p>
            <a:r>
              <a:rPr lang="en-US" dirty="0">
                <a:hlinkClick r:id="rId2"/>
              </a:rPr>
              <a:t>Video showing renal vessels – SL116</a:t>
            </a:r>
            <a:endParaRPr lang="en-US" dirty="0"/>
          </a:p>
        </p:txBody>
      </p:sp>
      <p:sp>
        <p:nvSpPr>
          <p:cNvPr id="5" name="TextBox 4"/>
          <p:cNvSpPr txBox="1"/>
          <p:nvPr/>
        </p:nvSpPr>
        <p:spPr>
          <a:xfrm>
            <a:off x="1828800" y="5410200"/>
            <a:ext cx="5105400" cy="1384995"/>
          </a:xfrm>
          <a:prstGeom prst="rect">
            <a:avLst/>
          </a:prstGeom>
          <a:noFill/>
        </p:spPr>
        <p:txBody>
          <a:bodyPr wrap="square" rtlCol="0">
            <a:spAutoFit/>
          </a:bodyPr>
          <a:lstStyle/>
          <a:p>
            <a:r>
              <a:rPr lang="en-US" dirty="0"/>
              <a:t>Link to </a:t>
            </a:r>
            <a:r>
              <a:rPr lang="en-US" u="sng" dirty="0">
                <a:hlinkClick r:id="rId3"/>
              </a:rPr>
              <a:t>SL 116</a:t>
            </a:r>
            <a:endParaRPr lang="en-US" u="sng" dirty="0"/>
          </a:p>
          <a:p>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Renal artery and vein (or segmental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Interlobar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Arcuate artery and vein</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Interlobular artery and vein</a:t>
            </a: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retory_1_552.jpg"/>
          <p:cNvPicPr>
            <a:picLocks noChangeAspect="1"/>
          </p:cNvPicPr>
          <p:nvPr/>
        </p:nvPicPr>
        <p:blipFill>
          <a:blip r:embed="rId2" cstate="print"/>
          <a:srcRect l="22622" r="39674" b="53781"/>
          <a:stretch>
            <a:fillRect/>
          </a:stretch>
        </p:blipFill>
        <p:spPr>
          <a:xfrm>
            <a:off x="76200" y="533401"/>
            <a:ext cx="3810000" cy="5842000"/>
          </a:xfrm>
          <a:prstGeom prst="rect">
            <a:avLst/>
          </a:prstGeom>
        </p:spPr>
      </p:pic>
      <p:sp>
        <p:nvSpPr>
          <p:cNvPr id="3" name="Rectangle 2"/>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4267200" y="1581721"/>
            <a:ext cx="4648200" cy="3416320"/>
          </a:xfrm>
          <a:prstGeom prst="rect">
            <a:avLst/>
          </a:prstGeom>
          <a:noFill/>
        </p:spPr>
        <p:txBody>
          <a:bodyPr wrap="square" rtlCol="0">
            <a:spAutoFit/>
          </a:bodyPr>
          <a:lstStyle/>
          <a:p>
            <a:r>
              <a:rPr lang="en-US" b="1" dirty="0">
                <a:solidFill>
                  <a:srgbClr val="C00000"/>
                </a:solidFill>
              </a:rPr>
              <a:t>When looking at slides, renal vessels are identified by their position:</a:t>
            </a:r>
          </a:p>
          <a:p>
            <a:r>
              <a:rPr lang="en-US" b="1" dirty="0">
                <a:solidFill>
                  <a:srgbClr val="C00000"/>
                </a:solidFill>
              </a:rPr>
              <a:t> </a:t>
            </a:r>
          </a:p>
          <a:p>
            <a:pPr marL="285750" indent="-285750">
              <a:buFont typeface="Arial" pitchFamily="34" charset="0"/>
              <a:buChar char="•"/>
            </a:pPr>
            <a:r>
              <a:rPr lang="en-US" b="1" dirty="0">
                <a:solidFill>
                  <a:srgbClr val="FF0000"/>
                </a:solidFill>
              </a:rPr>
              <a:t>renal</a:t>
            </a:r>
            <a:r>
              <a:rPr lang="en-US" b="1" dirty="0">
                <a:solidFill>
                  <a:srgbClr val="C00000"/>
                </a:solidFill>
              </a:rPr>
              <a:t> and </a:t>
            </a:r>
            <a:r>
              <a:rPr lang="en-US" b="1" dirty="0">
                <a:solidFill>
                  <a:srgbClr val="FF0000"/>
                </a:solidFill>
              </a:rPr>
              <a:t>segmental</a:t>
            </a:r>
            <a:r>
              <a:rPr lang="en-US" b="1" dirty="0">
                <a:solidFill>
                  <a:srgbClr val="C00000"/>
                </a:solidFill>
              </a:rPr>
              <a:t> vessels are in the sinus</a:t>
            </a:r>
          </a:p>
          <a:p>
            <a:pPr marL="285750" indent="-285750">
              <a:buFont typeface="Arial" pitchFamily="34" charset="0"/>
              <a:buChar char="•"/>
            </a:pPr>
            <a:r>
              <a:rPr lang="en-US" b="1" dirty="0" err="1">
                <a:solidFill>
                  <a:srgbClr val="FF0000"/>
                </a:solidFill>
              </a:rPr>
              <a:t>interlobar</a:t>
            </a:r>
            <a:r>
              <a:rPr lang="en-US" b="1" dirty="0">
                <a:solidFill>
                  <a:srgbClr val="C00000"/>
                </a:solidFill>
              </a:rPr>
              <a:t> vessels are in the renal columns (between pyramids)</a:t>
            </a:r>
          </a:p>
          <a:p>
            <a:pPr marL="285750" indent="-285750">
              <a:buFont typeface="Arial" pitchFamily="34" charset="0"/>
              <a:buChar char="•"/>
            </a:pPr>
            <a:r>
              <a:rPr lang="en-US" b="1" dirty="0" err="1">
                <a:solidFill>
                  <a:srgbClr val="FF0000"/>
                </a:solidFill>
              </a:rPr>
              <a:t>arcuate</a:t>
            </a:r>
            <a:r>
              <a:rPr lang="en-US" b="1" dirty="0">
                <a:solidFill>
                  <a:srgbClr val="FF0000"/>
                </a:solidFill>
              </a:rPr>
              <a:t> </a:t>
            </a:r>
            <a:r>
              <a:rPr lang="en-US" b="1" dirty="0">
                <a:solidFill>
                  <a:srgbClr val="C00000"/>
                </a:solidFill>
              </a:rPr>
              <a:t>vessels are between the cortex and medulla</a:t>
            </a:r>
          </a:p>
          <a:p>
            <a:pPr marL="285750" indent="-285750">
              <a:buFont typeface="Arial" pitchFamily="34" charset="0"/>
              <a:buChar char="•"/>
            </a:pPr>
            <a:r>
              <a:rPr lang="en-US" b="1" dirty="0">
                <a:solidFill>
                  <a:srgbClr val="FF0000"/>
                </a:solidFill>
              </a:rPr>
              <a:t>interlobular </a:t>
            </a:r>
            <a:r>
              <a:rPr lang="en-US" b="1" dirty="0">
                <a:solidFill>
                  <a:srgbClr val="C00000"/>
                </a:solidFill>
              </a:rPr>
              <a:t>vessels are in cortex, between lobules</a:t>
            </a:r>
          </a:p>
          <a:p>
            <a:pPr marL="285750" indent="-285750">
              <a:buFont typeface="Arial" pitchFamily="34" charset="0"/>
              <a:buChar char="•"/>
            </a:pPr>
            <a:r>
              <a:rPr lang="en-US" b="1" dirty="0" err="1">
                <a:solidFill>
                  <a:srgbClr val="FF0000"/>
                </a:solidFill>
              </a:rPr>
              <a:t>peritubular</a:t>
            </a:r>
            <a:r>
              <a:rPr lang="en-US" b="1" dirty="0">
                <a:solidFill>
                  <a:srgbClr val="C00000"/>
                </a:solidFill>
              </a:rPr>
              <a:t> vessels are in the cortex</a:t>
            </a:r>
          </a:p>
          <a:p>
            <a:pPr marL="285750" indent="-285750">
              <a:buFont typeface="Arial" pitchFamily="34" charset="0"/>
              <a:buChar char="•"/>
            </a:pPr>
            <a:r>
              <a:rPr lang="en-US" b="1" dirty="0">
                <a:solidFill>
                  <a:srgbClr val="FF0000"/>
                </a:solidFill>
              </a:rPr>
              <a:t>vasa recta </a:t>
            </a:r>
            <a:r>
              <a:rPr lang="en-US" b="1" dirty="0">
                <a:solidFill>
                  <a:srgbClr val="C00000"/>
                </a:solidFill>
              </a:rPr>
              <a:t>are in the medulla</a:t>
            </a:r>
          </a:p>
        </p:txBody>
      </p:sp>
      <p:cxnSp>
        <p:nvCxnSpPr>
          <p:cNvPr id="7" name="Straight Arrow Connector 6"/>
          <p:cNvCxnSpPr/>
          <p:nvPr/>
        </p:nvCxnSpPr>
        <p:spPr>
          <a:xfrm flipH="1" flipV="1">
            <a:off x="2012156" y="2166939"/>
            <a:ext cx="2331244" cy="42386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371600" y="2895601"/>
            <a:ext cx="2924525"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47800" y="3454401"/>
            <a:ext cx="2895600" cy="1041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44943" y="4998041"/>
            <a:ext cx="4922857" cy="1815882"/>
          </a:xfrm>
          <a:prstGeom prst="rect">
            <a:avLst/>
          </a:prstGeom>
          <a:solidFill>
            <a:srgbClr val="000000">
              <a:alpha val="18824"/>
            </a:srgbClr>
          </a:solidFill>
        </p:spPr>
        <p:txBody>
          <a:bodyPr wrap="square" rtlCol="0">
            <a:spAutoFit/>
          </a:bodyPr>
          <a:lstStyle/>
          <a:p>
            <a:r>
              <a:rPr lang="en-US" sz="1600" b="1" dirty="0">
                <a:solidFill>
                  <a:srgbClr val="002060"/>
                </a:solidFill>
                <a:latin typeface="Tempus Sans ITC" pitchFamily="82" charset="0"/>
              </a:rPr>
              <a:t>I can’t stress enough that these vessels are not named because they look different from one another.  Apart from size, they all look like any other artery or vein.  If you try to name them by studying how they look individually, you will be staring for quite some time.</a:t>
            </a:r>
          </a:p>
          <a:p>
            <a:r>
              <a:rPr lang="en-US" sz="1600" b="1" dirty="0">
                <a:solidFill>
                  <a:srgbClr val="002060"/>
                </a:solidFill>
                <a:latin typeface="Tempus Sans ITC" pitchFamily="82" charset="0"/>
              </a:rPr>
              <a:t>They are so-named because of their POSITION within the kidney.</a:t>
            </a:r>
          </a:p>
        </p:txBody>
      </p:sp>
    </p:spTree>
    <p:extLst>
      <p:ext uri="{BB962C8B-B14F-4D97-AF65-F5344CB8AC3E}">
        <p14:creationId xmlns:p14="http://schemas.microsoft.com/office/powerpoint/2010/main" val="1370790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1066800" y="533400"/>
            <a:ext cx="6781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vessel indicated by the arrows. (advance slide for answers)</a:t>
            </a:r>
          </a:p>
        </p:txBody>
      </p:sp>
      <p:pic>
        <p:nvPicPr>
          <p:cNvPr id="6" name="Picture 5" descr="arcuatehigh.jpg"/>
          <p:cNvPicPr>
            <a:picLocks noChangeAspect="1"/>
          </p:cNvPicPr>
          <p:nvPr/>
        </p:nvPicPr>
        <p:blipFill>
          <a:blip r:embed="rId2" cstate="print"/>
          <a:stretch>
            <a:fillRect/>
          </a:stretch>
        </p:blipFill>
        <p:spPr>
          <a:xfrm>
            <a:off x="4114800" y="3382962"/>
            <a:ext cx="5029200" cy="3475038"/>
          </a:xfrm>
          <a:prstGeom prst="rect">
            <a:avLst/>
          </a:prstGeom>
        </p:spPr>
      </p:pic>
      <p:pic>
        <p:nvPicPr>
          <p:cNvPr id="5" name="Picture 4" descr="arcuatelow.jpg"/>
          <p:cNvPicPr>
            <a:picLocks noChangeAspect="1"/>
          </p:cNvPicPr>
          <p:nvPr/>
        </p:nvPicPr>
        <p:blipFill>
          <a:blip r:embed="rId3" cstate="print"/>
          <a:stretch>
            <a:fillRect/>
          </a:stretch>
        </p:blipFill>
        <p:spPr>
          <a:xfrm>
            <a:off x="0" y="1371600"/>
            <a:ext cx="5280144" cy="3657600"/>
          </a:xfrm>
          <a:prstGeom prst="rect">
            <a:avLst/>
          </a:prstGeom>
        </p:spPr>
      </p:pic>
      <p:cxnSp>
        <p:nvCxnSpPr>
          <p:cNvPr id="8" name="Straight Arrow Connector 7"/>
          <p:cNvCxnSpPr/>
          <p:nvPr/>
        </p:nvCxnSpPr>
        <p:spPr>
          <a:xfrm rot="10800000" flipV="1">
            <a:off x="2166730" y="2133600"/>
            <a:ext cx="3853070" cy="907774"/>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4914900" y="3390900"/>
            <a:ext cx="2514600" cy="1524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9800" y="1828800"/>
            <a:ext cx="3124200" cy="892552"/>
          </a:xfrm>
          <a:prstGeom prst="rect">
            <a:avLst/>
          </a:prstGeom>
          <a:noFill/>
        </p:spPr>
        <p:txBody>
          <a:bodyPr wrap="square" rtlCol="0">
            <a:spAutoFit/>
          </a:bodyPr>
          <a:lstStyle/>
          <a:p>
            <a:pPr marL="233363" indent="-233363"/>
            <a:r>
              <a:rPr lang="en-US" sz="2000" b="1" dirty="0">
                <a:solidFill>
                  <a:schemeClr val="accent5">
                    <a:lumMod val="50000"/>
                  </a:schemeClr>
                </a:solidFill>
              </a:rPr>
              <a:t>Arcuate artery </a:t>
            </a:r>
            <a:r>
              <a:rPr lang="en-US" sz="1600" b="1" dirty="0">
                <a:solidFill>
                  <a:schemeClr val="accent5">
                    <a:lumMod val="50000"/>
                  </a:schemeClr>
                </a:solidFill>
              </a:rPr>
              <a:t>– note it’s position between cortex and medulla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nterlobular2.jpg"/>
          <p:cNvPicPr>
            <a:picLocks noChangeAspect="1"/>
          </p:cNvPicPr>
          <p:nvPr/>
        </p:nvPicPr>
        <p:blipFill>
          <a:blip r:embed="rId2" cstate="print"/>
          <a:stretch>
            <a:fillRect/>
          </a:stretch>
        </p:blipFill>
        <p:spPr>
          <a:xfrm>
            <a:off x="0" y="1625600"/>
            <a:ext cx="6727372" cy="5232400"/>
          </a:xfrm>
          <a:prstGeom prst="rect">
            <a:avLst/>
          </a:prstGeom>
        </p:spPr>
      </p:pic>
      <p:sp>
        <p:nvSpPr>
          <p:cNvPr id="2" name="Rectangle 1"/>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1066800" y="762000"/>
            <a:ext cx="6781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vessel indicated by the arrow. (advance slide for answers)</a:t>
            </a:r>
          </a:p>
        </p:txBody>
      </p:sp>
      <p:cxnSp>
        <p:nvCxnSpPr>
          <p:cNvPr id="6" name="Straight Arrow Connector 5"/>
          <p:cNvCxnSpPr/>
          <p:nvPr/>
        </p:nvCxnSpPr>
        <p:spPr>
          <a:xfrm rot="5400000">
            <a:off x="3048000" y="1752600"/>
            <a:ext cx="1143000" cy="8382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267200" y="1828800"/>
            <a:ext cx="4876800" cy="3429000"/>
            <a:chOff x="4267200" y="1828800"/>
            <a:chExt cx="4876800" cy="3429000"/>
          </a:xfrm>
        </p:grpSpPr>
        <p:sp>
          <p:nvSpPr>
            <p:cNvPr id="7" name="TextBox 6"/>
            <p:cNvSpPr txBox="1"/>
            <p:nvPr/>
          </p:nvSpPr>
          <p:spPr>
            <a:xfrm>
              <a:off x="6705600" y="1828800"/>
              <a:ext cx="2438400" cy="2123658"/>
            </a:xfrm>
            <a:prstGeom prst="rect">
              <a:avLst/>
            </a:prstGeom>
            <a:noFill/>
          </p:spPr>
          <p:txBody>
            <a:bodyPr wrap="square" rtlCol="0">
              <a:spAutoFit/>
            </a:bodyPr>
            <a:lstStyle/>
            <a:p>
              <a:pPr marL="233363" indent="-233363"/>
              <a:r>
                <a:rPr lang="en-US" sz="2000" b="1" dirty="0">
                  <a:solidFill>
                    <a:schemeClr val="accent5">
                      <a:lumMod val="50000"/>
                    </a:schemeClr>
                  </a:solidFill>
                </a:rPr>
                <a:t>Interlobular artery </a:t>
              </a:r>
              <a:r>
                <a:rPr lang="en-US" sz="1600" b="1" dirty="0">
                  <a:solidFill>
                    <a:schemeClr val="accent5">
                      <a:lumMod val="50000"/>
                    </a:schemeClr>
                  </a:solidFill>
                </a:rPr>
                <a:t>– there are glomeruli all around, so even with this limited view, you know you are in the cortex</a:t>
              </a:r>
            </a:p>
            <a:p>
              <a:pPr marL="233363" indent="-233363"/>
              <a:endParaRPr lang="en-US" sz="1600" b="1" dirty="0">
                <a:solidFill>
                  <a:schemeClr val="accent5">
                    <a:lumMod val="50000"/>
                  </a:schemeClr>
                </a:solidFill>
              </a:endParaRPr>
            </a:p>
            <a:p>
              <a:pPr marL="233363" indent="-233363"/>
              <a:r>
                <a:rPr lang="en-US" sz="1600" b="1" dirty="0">
                  <a:solidFill>
                    <a:schemeClr val="accent5">
                      <a:lumMod val="50000"/>
                    </a:schemeClr>
                  </a:solidFill>
                </a:rPr>
                <a:t>		glomeruli</a:t>
              </a:r>
            </a:p>
          </p:txBody>
        </p:sp>
        <p:cxnSp>
          <p:nvCxnSpPr>
            <p:cNvPr id="9" name="Straight Arrow Connector 8"/>
            <p:cNvCxnSpPr/>
            <p:nvPr/>
          </p:nvCxnSpPr>
          <p:spPr>
            <a:xfrm rot="10800000">
              <a:off x="4267200" y="2514600"/>
              <a:ext cx="3352800" cy="12954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6172200" y="3886200"/>
              <a:ext cx="1447800" cy="13716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93" y="0"/>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1066800" y="457200"/>
            <a:ext cx="6781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vessel indicated by the arrows. (advance slide for answers)</a:t>
            </a:r>
          </a:p>
        </p:txBody>
      </p:sp>
      <p:pic>
        <p:nvPicPr>
          <p:cNvPr id="6" name="Picture 5" descr="renalartery.jpg"/>
          <p:cNvPicPr>
            <a:picLocks noChangeAspect="1"/>
          </p:cNvPicPr>
          <p:nvPr/>
        </p:nvPicPr>
        <p:blipFill>
          <a:blip r:embed="rId2" cstate="print"/>
          <a:stretch>
            <a:fillRect/>
          </a:stretch>
        </p:blipFill>
        <p:spPr>
          <a:xfrm>
            <a:off x="0" y="2547257"/>
            <a:ext cx="5029200" cy="4310743"/>
          </a:xfrm>
          <a:prstGeom prst="rect">
            <a:avLst/>
          </a:prstGeom>
        </p:spPr>
      </p:pic>
      <p:pic>
        <p:nvPicPr>
          <p:cNvPr id="7" name="Picture 6" descr="renalartery2.jpg"/>
          <p:cNvPicPr>
            <a:picLocks noChangeAspect="1"/>
          </p:cNvPicPr>
          <p:nvPr/>
        </p:nvPicPr>
        <p:blipFill>
          <a:blip r:embed="rId3" cstate="print"/>
          <a:stretch>
            <a:fillRect/>
          </a:stretch>
        </p:blipFill>
        <p:spPr>
          <a:xfrm>
            <a:off x="5105401" y="1295400"/>
            <a:ext cx="4038599" cy="3525760"/>
          </a:xfrm>
          <a:prstGeom prst="rect">
            <a:avLst/>
          </a:prstGeom>
        </p:spPr>
      </p:pic>
      <p:cxnSp>
        <p:nvCxnSpPr>
          <p:cNvPr id="8" name="Straight Arrow Connector 7"/>
          <p:cNvCxnSpPr/>
          <p:nvPr/>
        </p:nvCxnSpPr>
        <p:spPr>
          <a:xfrm rot="16200000" flipH="1">
            <a:off x="2128520" y="2463800"/>
            <a:ext cx="1061720" cy="5588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1879600"/>
            <a:ext cx="2966720" cy="14224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1600200"/>
            <a:ext cx="1981200" cy="646331"/>
          </a:xfrm>
          <a:prstGeom prst="rect">
            <a:avLst/>
          </a:prstGeom>
          <a:noFill/>
        </p:spPr>
        <p:txBody>
          <a:bodyPr wrap="square" rtlCol="0">
            <a:spAutoFit/>
          </a:bodyPr>
          <a:lstStyle/>
          <a:p>
            <a:r>
              <a:rPr lang="en-US" dirty="0">
                <a:solidFill>
                  <a:srgbClr val="36174D"/>
                </a:solidFill>
              </a:rPr>
              <a:t>Renal or segmental artery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93" y="39469"/>
            <a:ext cx="6076665"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BLOOD SUPPLY OF THE kidney</a:t>
            </a:r>
          </a:p>
        </p:txBody>
      </p:sp>
      <p:sp>
        <p:nvSpPr>
          <p:cNvPr id="4" name="TextBox 3"/>
          <p:cNvSpPr txBox="1"/>
          <p:nvPr/>
        </p:nvSpPr>
        <p:spPr>
          <a:xfrm>
            <a:off x="1066800" y="685800"/>
            <a:ext cx="6781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vessel indicated by the arrows. (advance slide for answers)</a:t>
            </a:r>
          </a:p>
        </p:txBody>
      </p:sp>
      <p:pic>
        <p:nvPicPr>
          <p:cNvPr id="5" name="Picture 4" descr="renalartery.jpg"/>
          <p:cNvPicPr>
            <a:picLocks noChangeAspect="1"/>
          </p:cNvPicPr>
          <p:nvPr/>
        </p:nvPicPr>
        <p:blipFill>
          <a:blip r:embed="rId2" cstate="print"/>
          <a:stretch>
            <a:fillRect/>
          </a:stretch>
        </p:blipFill>
        <p:spPr>
          <a:xfrm>
            <a:off x="3987800" y="2438400"/>
            <a:ext cx="5156200" cy="4419600"/>
          </a:xfrm>
          <a:prstGeom prst="rect">
            <a:avLst/>
          </a:prstGeom>
        </p:spPr>
      </p:pic>
      <p:pic>
        <p:nvPicPr>
          <p:cNvPr id="6" name="Picture 5" descr="renalartery3.jpg"/>
          <p:cNvPicPr>
            <a:picLocks noChangeAspect="1"/>
          </p:cNvPicPr>
          <p:nvPr/>
        </p:nvPicPr>
        <p:blipFill>
          <a:blip r:embed="rId3" cstate="print"/>
          <a:stretch>
            <a:fillRect/>
          </a:stretch>
        </p:blipFill>
        <p:spPr>
          <a:xfrm>
            <a:off x="0" y="1676400"/>
            <a:ext cx="3886200" cy="3354160"/>
          </a:xfrm>
          <a:prstGeom prst="rect">
            <a:avLst/>
          </a:prstGeom>
        </p:spPr>
      </p:pic>
      <p:cxnSp>
        <p:nvCxnSpPr>
          <p:cNvPr id="7" name="Straight Arrow Connector 6"/>
          <p:cNvCxnSpPr/>
          <p:nvPr/>
        </p:nvCxnSpPr>
        <p:spPr>
          <a:xfrm>
            <a:off x="2057400" y="5715000"/>
            <a:ext cx="2931160" cy="60452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62100" y="5143500"/>
            <a:ext cx="990600" cy="1524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5638800"/>
            <a:ext cx="1981200" cy="369332"/>
          </a:xfrm>
          <a:prstGeom prst="rect">
            <a:avLst/>
          </a:prstGeom>
          <a:noFill/>
        </p:spPr>
        <p:txBody>
          <a:bodyPr wrap="square" rtlCol="0">
            <a:spAutoFit/>
          </a:bodyPr>
          <a:lstStyle/>
          <a:p>
            <a:r>
              <a:rPr lang="en-US" dirty="0">
                <a:solidFill>
                  <a:srgbClr val="36174D"/>
                </a:solidFill>
              </a:rPr>
              <a:t>Interlobar vein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lide4.JPG"/>
          <p:cNvPicPr>
            <a:picLocks noChangeAspect="1"/>
          </p:cNvPicPr>
          <p:nvPr/>
        </p:nvPicPr>
        <p:blipFill>
          <a:blip r:embed="rId3" cstate="print"/>
          <a:srcRect/>
          <a:stretch>
            <a:fillRect/>
          </a:stretch>
        </p:blipFill>
        <p:spPr bwMode="auto">
          <a:xfrm>
            <a:off x="228600" y="573590"/>
            <a:ext cx="8534400" cy="4303210"/>
          </a:xfrm>
          <a:prstGeom prst="rect">
            <a:avLst/>
          </a:prstGeom>
          <a:noFill/>
          <a:ln w="9525">
            <a:noFill/>
            <a:miter lim="800000"/>
            <a:headEnd/>
            <a:tailEnd/>
          </a:ln>
        </p:spPr>
      </p:pic>
      <p:sp>
        <p:nvSpPr>
          <p:cNvPr id="5" name="Rectangle 4"/>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6" name="TextBox 5"/>
          <p:cNvSpPr txBox="1"/>
          <p:nvPr/>
        </p:nvSpPr>
        <p:spPr>
          <a:xfrm>
            <a:off x="0" y="4724400"/>
            <a:ext cx="9144000" cy="2154436"/>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Look and learn all labeled parts.  Note:</a:t>
            </a:r>
          </a:p>
          <a:p>
            <a:endParaRPr lang="en-US" sz="800" b="1" dirty="0">
              <a:solidFill>
                <a:schemeClr val="accent2">
                  <a:lumMod val="75000"/>
                </a:schemeClr>
              </a:solidFill>
              <a:latin typeface="Times New Roman" pitchFamily="18" charset="0"/>
              <a:cs typeface="Times New Roman" pitchFamily="18" charset="0"/>
            </a:endParaRPr>
          </a:p>
          <a:p>
            <a:pPr marL="174625" indent="-174625">
              <a:buFont typeface="Arial" pitchFamily="34" charset="0"/>
              <a:buChar char="•"/>
            </a:pPr>
            <a:r>
              <a:rPr lang="en-US" b="1" dirty="0">
                <a:solidFill>
                  <a:schemeClr val="accent2">
                    <a:lumMod val="75000"/>
                  </a:schemeClr>
                </a:solidFill>
                <a:latin typeface="Times New Roman" pitchFamily="18" charset="0"/>
                <a:cs typeface="Times New Roman" pitchFamily="18" charset="0"/>
              </a:rPr>
              <a:t>the </a:t>
            </a:r>
            <a:r>
              <a:rPr lang="en-US" b="1" dirty="0">
                <a:solidFill>
                  <a:schemeClr val="accent2">
                    <a:lumMod val="50000"/>
                  </a:schemeClr>
                </a:solidFill>
                <a:latin typeface="Times New Roman" pitchFamily="18" charset="0"/>
                <a:cs typeface="Times New Roman" pitchFamily="18" charset="0"/>
              </a:rPr>
              <a:t>medulla</a:t>
            </a:r>
            <a:r>
              <a:rPr lang="en-US" b="1" dirty="0">
                <a:solidFill>
                  <a:schemeClr val="accent2">
                    <a:lumMod val="75000"/>
                  </a:schemeClr>
                </a:solidFill>
                <a:latin typeface="Times New Roman" pitchFamily="18" charset="0"/>
                <a:cs typeface="Times New Roman" pitchFamily="18" charset="0"/>
              </a:rPr>
              <a:t> is a region, and includes the </a:t>
            </a:r>
            <a:r>
              <a:rPr lang="en-US" b="1" dirty="0">
                <a:solidFill>
                  <a:schemeClr val="accent2">
                    <a:lumMod val="50000"/>
                  </a:schemeClr>
                </a:solidFill>
                <a:latin typeface="Times New Roman" pitchFamily="18" charset="0"/>
                <a:cs typeface="Times New Roman" pitchFamily="18" charset="0"/>
              </a:rPr>
              <a:t>medullary (renal) pyramids </a:t>
            </a:r>
            <a:r>
              <a:rPr lang="en-US" b="1" dirty="0">
                <a:solidFill>
                  <a:schemeClr val="accent2">
                    <a:lumMod val="75000"/>
                  </a:schemeClr>
                </a:solidFill>
                <a:latin typeface="Times New Roman" pitchFamily="18" charset="0"/>
                <a:cs typeface="Times New Roman" pitchFamily="18" charset="0"/>
              </a:rPr>
              <a:t>and </a:t>
            </a:r>
            <a:r>
              <a:rPr lang="en-US" b="1" dirty="0">
                <a:solidFill>
                  <a:schemeClr val="accent2">
                    <a:lumMod val="50000"/>
                  </a:schemeClr>
                </a:solidFill>
                <a:latin typeface="Times New Roman" pitchFamily="18" charset="0"/>
                <a:cs typeface="Times New Roman" pitchFamily="18" charset="0"/>
              </a:rPr>
              <a:t>renal columns</a:t>
            </a:r>
            <a:r>
              <a:rPr lang="en-US" b="1" dirty="0">
                <a:solidFill>
                  <a:schemeClr val="accent2">
                    <a:lumMod val="75000"/>
                  </a:schemeClr>
                </a:solidFill>
                <a:latin typeface="Times New Roman" pitchFamily="18" charset="0"/>
                <a:cs typeface="Times New Roman" pitchFamily="18" charset="0"/>
              </a:rPr>
              <a:t>.</a:t>
            </a:r>
          </a:p>
          <a:p>
            <a:pPr marL="174625" indent="-174625">
              <a:buFont typeface="Arial" pitchFamily="34" charset="0"/>
              <a:buChar char="•"/>
            </a:pPr>
            <a:r>
              <a:rPr lang="en-US" b="1" dirty="0">
                <a:solidFill>
                  <a:schemeClr val="accent2">
                    <a:lumMod val="75000"/>
                  </a:schemeClr>
                </a:solidFill>
                <a:latin typeface="Times New Roman" pitchFamily="18" charset="0"/>
                <a:cs typeface="Times New Roman" pitchFamily="18" charset="0"/>
              </a:rPr>
              <a:t>the </a:t>
            </a:r>
            <a:r>
              <a:rPr lang="en-US" b="1" dirty="0">
                <a:solidFill>
                  <a:schemeClr val="accent2">
                    <a:lumMod val="50000"/>
                  </a:schemeClr>
                </a:solidFill>
                <a:latin typeface="Times New Roman" pitchFamily="18" charset="0"/>
                <a:cs typeface="Times New Roman" pitchFamily="18" charset="0"/>
              </a:rPr>
              <a:t>renal papilla </a:t>
            </a:r>
            <a:r>
              <a:rPr lang="en-US" b="1" dirty="0">
                <a:solidFill>
                  <a:schemeClr val="accent2">
                    <a:lumMod val="75000"/>
                  </a:schemeClr>
                </a:solidFill>
                <a:latin typeface="Times New Roman" pitchFamily="18" charset="0"/>
                <a:cs typeface="Times New Roman" pitchFamily="18" charset="0"/>
              </a:rPr>
              <a:t>is the tip of the renal pyramid</a:t>
            </a:r>
          </a:p>
          <a:p>
            <a:pPr marL="174625" indent="-174625">
              <a:buFont typeface="Arial" pitchFamily="34" charset="0"/>
              <a:buChar char="•"/>
            </a:pPr>
            <a:r>
              <a:rPr lang="en-US" b="1" dirty="0">
                <a:solidFill>
                  <a:schemeClr val="accent2">
                    <a:lumMod val="75000"/>
                  </a:schemeClr>
                </a:solidFill>
                <a:latin typeface="Times New Roman" pitchFamily="18" charset="0"/>
                <a:cs typeface="Times New Roman" pitchFamily="18" charset="0"/>
              </a:rPr>
              <a:t>each pyramid/papilla drains into a </a:t>
            </a:r>
            <a:r>
              <a:rPr lang="en-US" b="1" dirty="0">
                <a:solidFill>
                  <a:schemeClr val="accent2">
                    <a:lumMod val="50000"/>
                  </a:schemeClr>
                </a:solidFill>
                <a:latin typeface="Times New Roman" pitchFamily="18" charset="0"/>
                <a:cs typeface="Times New Roman" pitchFamily="18" charset="0"/>
              </a:rPr>
              <a:t>minor calyx</a:t>
            </a:r>
            <a:r>
              <a:rPr lang="en-US" b="1" dirty="0">
                <a:solidFill>
                  <a:schemeClr val="accent2">
                    <a:lumMod val="75000"/>
                  </a:schemeClr>
                </a:solidFill>
                <a:latin typeface="Times New Roman" pitchFamily="18" charset="0"/>
                <a:cs typeface="Times New Roman" pitchFamily="18" charset="0"/>
              </a:rPr>
              <a:t>.  Two or more minor calyces join to form a </a:t>
            </a:r>
            <a:r>
              <a:rPr lang="en-US" b="1" dirty="0">
                <a:solidFill>
                  <a:schemeClr val="accent2">
                    <a:lumMod val="50000"/>
                  </a:schemeClr>
                </a:solidFill>
                <a:latin typeface="Times New Roman" pitchFamily="18" charset="0"/>
                <a:cs typeface="Times New Roman" pitchFamily="18" charset="0"/>
              </a:rPr>
              <a:t>major calyx</a:t>
            </a:r>
            <a:r>
              <a:rPr lang="en-US" b="1" dirty="0">
                <a:solidFill>
                  <a:schemeClr val="accent2">
                    <a:lumMod val="75000"/>
                  </a:schemeClr>
                </a:solidFill>
                <a:latin typeface="Times New Roman" pitchFamily="18" charset="0"/>
                <a:cs typeface="Times New Roman" pitchFamily="18" charset="0"/>
              </a:rPr>
              <a:t>, major calyces ultimately join to form the </a:t>
            </a:r>
            <a:r>
              <a:rPr lang="en-US" b="1" dirty="0">
                <a:solidFill>
                  <a:schemeClr val="accent2">
                    <a:lumMod val="50000"/>
                  </a:schemeClr>
                </a:solidFill>
                <a:latin typeface="Times New Roman" pitchFamily="18" charset="0"/>
                <a:cs typeface="Times New Roman" pitchFamily="18" charset="0"/>
              </a:rPr>
              <a:t>renal pelvis</a:t>
            </a:r>
            <a:r>
              <a:rPr lang="en-US" b="1" dirty="0">
                <a:solidFill>
                  <a:schemeClr val="accent2">
                    <a:lumMod val="75000"/>
                  </a:schemeClr>
                </a:solidFill>
                <a:latin typeface="Times New Roman" pitchFamily="18" charset="0"/>
                <a:cs typeface="Times New Roman" pitchFamily="18" charset="0"/>
              </a:rPr>
              <a:t>.</a:t>
            </a:r>
          </a:p>
          <a:p>
            <a:pPr marL="174625" indent="-174625">
              <a:buFont typeface="Arial" pitchFamily="34" charset="0"/>
              <a:buChar char="•"/>
            </a:pPr>
            <a:r>
              <a:rPr lang="en-US" b="1" dirty="0">
                <a:solidFill>
                  <a:schemeClr val="accent2">
                    <a:lumMod val="75000"/>
                  </a:schemeClr>
                </a:solidFill>
                <a:latin typeface="Times New Roman" pitchFamily="18" charset="0"/>
                <a:cs typeface="Times New Roman" pitchFamily="18" charset="0"/>
              </a:rPr>
              <a:t>the </a:t>
            </a:r>
            <a:r>
              <a:rPr lang="en-US" b="1" dirty="0">
                <a:solidFill>
                  <a:schemeClr val="accent2">
                    <a:lumMod val="50000"/>
                  </a:schemeClr>
                </a:solidFill>
                <a:latin typeface="Times New Roman" pitchFamily="18" charset="0"/>
                <a:cs typeface="Times New Roman" pitchFamily="18" charset="0"/>
              </a:rPr>
              <a:t>renal sinus </a:t>
            </a:r>
            <a:r>
              <a:rPr lang="en-US" b="1" dirty="0">
                <a:solidFill>
                  <a:schemeClr val="accent2">
                    <a:lumMod val="75000"/>
                  </a:schemeClr>
                </a:solidFill>
                <a:latin typeface="Times New Roman" pitchFamily="18" charset="0"/>
                <a:cs typeface="Times New Roman" pitchFamily="18" charset="0"/>
              </a:rPr>
              <a:t>is the space created when the fat between the calyces and renal vessels is dissected away.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6168"/>
            <a:ext cx="9144000"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b="1" dirty="0">
                <a:solidFill>
                  <a:srgbClr val="002060"/>
                </a:solidFill>
                <a:latin typeface="Helvetica"/>
                <a:cs typeface="Times New Roman" pitchFamily="18" charset="0"/>
              </a:rPr>
              <a:t>The next set of slides is a cumulative quiz for this module.  Before continuing, we suggest you remind yourself of the list of objectives covered in this module (blue), and mentally visualize what each region or structure will look like: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900" b="1" i="0" u="none" strike="noStrike" cap="none" normalizeH="0" baseline="0" dirty="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describe the gross anatomical features of the kidneys </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Cortex</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Medulla, including renal pyramid,</a:t>
            </a:r>
            <a:r>
              <a:rPr kumimoji="0" lang="en-US" sz="1200" b="1" i="0" u="none" strike="noStrike" cap="none" normalizeH="0" dirty="0">
                <a:ln>
                  <a:noFill/>
                </a:ln>
                <a:solidFill>
                  <a:srgbClr val="002060"/>
                </a:solidFill>
                <a:effectLst/>
                <a:latin typeface="Georgia" pitchFamily="18" charset="0"/>
                <a:ea typeface="Times"/>
                <a:cs typeface="Arial" pitchFamily="34" charset="0"/>
              </a:rPr>
              <a:t> renal papilla, renal columns</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cs typeface="Arial" pitchFamily="34" charset="0"/>
              </a:rPr>
              <a:t>Hilus, sinus, renal pelvis, and major and minor calyces</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recognize and discriminate between the pars </a:t>
            </a:r>
            <a:r>
              <a:rPr kumimoji="0" lang="en-US" sz="1200" b="1" i="0" u="none" strike="noStrike" cap="none" normalizeH="0" baseline="0" dirty="0" err="1">
                <a:ln>
                  <a:noFill/>
                </a:ln>
                <a:solidFill>
                  <a:srgbClr val="002060"/>
                </a:solidFill>
                <a:effectLst/>
                <a:latin typeface="Georgia" pitchFamily="18" charset="0"/>
                <a:ea typeface="Times"/>
                <a:cs typeface="Arial" pitchFamily="34" charset="0"/>
              </a:rPr>
              <a:t>convoluta</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 and the pars radiata.</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diagram blood circulation through the kidneys, and identify the major</a:t>
            </a:r>
            <a:r>
              <a:rPr kumimoji="0" lang="en-US" sz="1200" b="1" i="0" u="none" strike="noStrike" cap="none" normalizeH="0" dirty="0">
                <a:ln>
                  <a:noFill/>
                </a:ln>
                <a:solidFill>
                  <a:srgbClr val="002060"/>
                </a:solidFill>
                <a:effectLst/>
                <a:latin typeface="Georgia" pitchFamily="18" charset="0"/>
                <a:ea typeface="Times"/>
                <a:cs typeface="Arial" pitchFamily="34" charset="0"/>
              </a:rPr>
              <a:t> renal vessels on a histological section: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Renal</a:t>
            </a:r>
            <a:r>
              <a:rPr lang="en-US" sz="1200" b="1" dirty="0">
                <a:solidFill>
                  <a:srgbClr val="00206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Interlobar</a:t>
            </a:r>
            <a:r>
              <a:rPr kumimoji="0" lang="en-US" sz="1200" b="1" i="0" u="none" strike="noStrike" cap="none" normalizeH="0" dirty="0">
                <a:ln>
                  <a:noFill/>
                </a:ln>
                <a:solidFill>
                  <a:srgbClr val="002060"/>
                </a:solidFill>
                <a:effectLst/>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Arcuate</a:t>
            </a:r>
            <a:r>
              <a:rPr lang="en-US" sz="1200" b="1" dirty="0">
                <a:solidFill>
                  <a:srgbClr val="002060"/>
                </a:solidFill>
                <a:latin typeface="Georgia" pitchFamily="18" charset="0"/>
                <a:ea typeface="Times"/>
                <a:cs typeface="Arial" pitchFamily="34" charset="0"/>
              </a:rPr>
              <a:t> artery and vein</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Interlobular artery</a:t>
            </a:r>
            <a:r>
              <a:rPr kumimoji="0" lang="en-US" sz="1200" b="1" i="0" u="none" strike="noStrike" cap="none" normalizeH="0" dirty="0">
                <a:ln>
                  <a:noFill/>
                </a:ln>
                <a:solidFill>
                  <a:srgbClr val="002060"/>
                </a:solidFill>
                <a:effectLst/>
                <a:latin typeface="Georgia" pitchFamily="18" charset="0"/>
                <a:ea typeface="Times"/>
                <a:cs typeface="Arial" pitchFamily="34" charset="0"/>
              </a:rPr>
              <a:t> and vein</a:t>
            </a:r>
          </a:p>
          <a:p>
            <a:pPr lvl="1" eaLnBrk="0" fontAlgn="base" hangingPunct="0">
              <a:spcBef>
                <a:spcPct val="0"/>
              </a:spcBef>
              <a:spcAft>
                <a:spcPct val="0"/>
              </a:spcAft>
              <a:buFontTx/>
              <a:buChar char="•"/>
              <a:tabLst>
                <a:tab pos="457200" algn="l"/>
              </a:tabLst>
            </a:pPr>
            <a:r>
              <a:rPr lang="en-US" sz="1200" b="1" baseline="0" dirty="0">
                <a:solidFill>
                  <a:srgbClr val="002060"/>
                </a:solidFill>
                <a:latin typeface="Georgia" pitchFamily="18" charset="0"/>
                <a:ea typeface="Times"/>
                <a:cs typeface="Arial" pitchFamily="34" charset="0"/>
              </a:rPr>
              <a:t>Afferent</a:t>
            </a:r>
            <a:r>
              <a:rPr lang="en-US" sz="1200" b="1" dirty="0">
                <a:solidFill>
                  <a:srgbClr val="002060"/>
                </a:solidFill>
                <a:latin typeface="Georgia" pitchFamily="18" charset="0"/>
                <a:ea typeface="Times"/>
                <a:cs typeface="Arial" pitchFamily="34" charset="0"/>
              </a:rPr>
              <a:t> arteriole, glomerulus, efferent arteriole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Peritubular</a:t>
            </a:r>
            <a:r>
              <a:rPr kumimoji="0" lang="en-US" sz="1200" b="1" i="0" u="none" strike="noStrike" cap="none" normalizeH="0" dirty="0">
                <a:ln>
                  <a:noFill/>
                </a:ln>
                <a:solidFill>
                  <a:srgbClr val="002060"/>
                </a:solidFill>
                <a:effectLst/>
                <a:latin typeface="Georgia" pitchFamily="18" charset="0"/>
                <a:ea typeface="Times"/>
                <a:cs typeface="Arial" pitchFamily="34" charset="0"/>
              </a:rPr>
              <a:t> capillaries and vasa recta</a:t>
            </a:r>
            <a:r>
              <a:rPr kumimoji="0" lang="en-US" sz="1200" b="1" i="0" u="none" strike="noStrike" cap="none" normalizeH="0" baseline="0" dirty="0">
                <a:ln>
                  <a:noFill/>
                </a:ln>
                <a:solidFill>
                  <a:srgbClr val="00206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00206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distinguish, at both the light and electron microscopic level, </a:t>
            </a:r>
            <a:r>
              <a:rPr lang="en-US" sz="1200" b="1" dirty="0">
                <a:solidFill>
                  <a:srgbClr val="C49500"/>
                </a:solidFill>
                <a:latin typeface="Georgia" pitchFamily="18" charset="0"/>
                <a:ea typeface="Times"/>
                <a:cs typeface="Arial" pitchFamily="34" charset="0"/>
              </a:rPr>
              <a:t>each of the following renal tubular structures: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proximal convoluted tubule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descending limb of the loop of Henle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thin</a:t>
            </a:r>
            <a:r>
              <a:rPr lang="en-US" sz="1200" b="1" dirty="0">
                <a:solidFill>
                  <a:srgbClr val="C49500"/>
                </a:solidFill>
                <a:latin typeface="Georgia" pitchFamily="18" charset="0"/>
                <a:ea typeface="Times"/>
                <a:cs typeface="Arial" pitchFamily="34" charset="0"/>
              </a:rPr>
              <a:t> limb of the loop of Henle</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thick</a:t>
            </a:r>
            <a:r>
              <a:rPr kumimoji="0" lang="en-US" sz="1200" b="1" i="0" u="none" strike="noStrike" cap="none" normalizeH="0" dirty="0">
                <a:ln>
                  <a:noFill/>
                </a:ln>
                <a:solidFill>
                  <a:srgbClr val="C49500"/>
                </a:solidFill>
                <a:effectLst/>
                <a:latin typeface="Georgia" pitchFamily="18" charset="0"/>
                <a:ea typeface="Times"/>
                <a:cs typeface="Arial" pitchFamily="34" charset="0"/>
              </a:rPr>
              <a:t> ascending limb of the loop of Henle</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distal convoluted tubules</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collecting (connecting) ducts, papillary ducts</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Identify glomeruli at the light microscopic level, as well as identify each of the following</a:t>
            </a:r>
            <a:r>
              <a:rPr kumimoji="0" lang="en-US" sz="1200" b="1" i="0" u="none" strike="noStrike" cap="none" normalizeH="0" dirty="0">
                <a:ln>
                  <a:noFill/>
                </a:ln>
                <a:solidFill>
                  <a:srgbClr val="C49500"/>
                </a:solidFill>
                <a:effectLst/>
                <a:latin typeface="Georgia" pitchFamily="18" charset="0"/>
                <a:ea typeface="Times"/>
                <a:cs typeface="Arial" pitchFamily="34" charset="0"/>
              </a:rPr>
              <a:t> in an electron micrograph:</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endothelial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podocytes, including their </a:t>
            </a:r>
            <a:r>
              <a:rPr lang="en-US" sz="1200" b="1" dirty="0">
                <a:solidFill>
                  <a:srgbClr val="C49500"/>
                </a:solidFill>
                <a:latin typeface="Georgia" pitchFamily="18" charset="0"/>
                <a:ea typeface="Times"/>
                <a:cs typeface="Arial" pitchFamily="34" charset="0"/>
              </a:rPr>
              <a:t>primary and secondary </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pedicels (foot processes)</a:t>
            </a:r>
            <a:r>
              <a:rPr kumimoji="0" lang="en-US" sz="1200" b="1" i="0" u="none" strike="noStrike" cap="none" normalizeH="0" dirty="0">
                <a:ln>
                  <a:noFill/>
                </a:ln>
                <a:solidFill>
                  <a:srgbClr val="C49500"/>
                </a:solidFill>
                <a:effectLst/>
                <a:latin typeface="Georgia" pitchFamily="18" charset="0"/>
                <a:ea typeface="Times"/>
                <a:cs typeface="Arial" pitchFamily="34" charset="0"/>
              </a:rPr>
              <a:t> </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filtration slits</a:t>
            </a:r>
            <a:endParaRPr kumimoji="0" lang="en-US" sz="1200" b="1" i="0" u="none" strike="noStrike" cap="none" normalizeH="0" baseline="0" dirty="0">
              <a:ln>
                <a:noFill/>
              </a:ln>
              <a:solidFill>
                <a:srgbClr val="C49500"/>
              </a:solidFill>
              <a:effectLst/>
              <a:latin typeface="Georgia" pitchFamily="18" charset="0"/>
              <a:ea typeface="Times"/>
              <a:cs typeface="Arial" pitchFamily="34" charset="0"/>
            </a:endParaRP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parietal epithelium</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lamina densa</a:t>
            </a:r>
          </a:p>
          <a:p>
            <a:pPr lvl="1" eaLnBrk="0" fontAlgn="base" hangingPunct="0">
              <a:spcBef>
                <a:spcPct val="0"/>
              </a:spcBef>
              <a:spcAft>
                <a:spcPct val="0"/>
              </a:spcAft>
              <a:buFontTx/>
              <a:buChar char="•"/>
              <a:tabLst>
                <a:tab pos="457200" algn="l"/>
              </a:tabLst>
            </a:pPr>
            <a:r>
              <a:rPr lang="en-US" sz="1200" b="1" dirty="0">
                <a:solidFill>
                  <a:srgbClr val="C49500"/>
                </a:solidFill>
                <a:latin typeface="Georgia" pitchFamily="18" charset="0"/>
                <a:ea typeface="Times"/>
                <a:cs typeface="Arial" pitchFamily="34" charset="0"/>
              </a:rPr>
              <a:t>mesangial cells</a:t>
            </a:r>
          </a:p>
          <a:p>
            <a:pPr lvl="1" eaLnBrk="0" fontAlgn="base" hangingPunct="0">
              <a:spcBef>
                <a:spcPct val="0"/>
              </a:spcBef>
              <a:spcAft>
                <a:spcPct val="0"/>
              </a:spcAft>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blood</a:t>
            </a:r>
            <a:r>
              <a:rPr kumimoji="0" lang="en-US" sz="1200" b="1" i="0" u="none" strike="noStrike" cap="none" normalizeH="0" dirty="0">
                <a:ln>
                  <a:noFill/>
                </a:ln>
                <a:solidFill>
                  <a:srgbClr val="C49500"/>
                </a:solidFill>
                <a:effectLst/>
                <a:latin typeface="Georgia" pitchFamily="18" charset="0"/>
                <a:ea typeface="Times"/>
                <a:cs typeface="Arial" pitchFamily="34" charset="0"/>
              </a:rPr>
              <a:t> space</a:t>
            </a:r>
          </a:p>
          <a:p>
            <a:pPr lvl="1" eaLnBrk="0" fontAlgn="base" hangingPunct="0">
              <a:spcBef>
                <a:spcPct val="0"/>
              </a:spcBef>
              <a:spcAft>
                <a:spcPct val="0"/>
              </a:spcAft>
              <a:buFontTx/>
              <a:buChar char="•"/>
              <a:tabLst>
                <a:tab pos="457200" algn="l"/>
              </a:tabLst>
            </a:pPr>
            <a:r>
              <a:rPr lang="en-US" sz="1200" b="1" baseline="0" dirty="0">
                <a:solidFill>
                  <a:srgbClr val="C49500"/>
                </a:solidFill>
                <a:latin typeface="Georgia" pitchFamily="18" charset="0"/>
                <a:ea typeface="Times"/>
                <a:cs typeface="Arial" pitchFamily="34" charset="0"/>
              </a:rPr>
              <a:t>urinary</a:t>
            </a:r>
            <a:r>
              <a:rPr lang="en-US" sz="1200" b="1" dirty="0">
                <a:solidFill>
                  <a:srgbClr val="C49500"/>
                </a:solidFill>
                <a:latin typeface="Georgia" pitchFamily="18" charset="0"/>
                <a:ea typeface="Times"/>
                <a:cs typeface="Arial" pitchFamily="34" charset="0"/>
              </a:rPr>
              <a:t> space</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a:t>
            </a:r>
            <a:endParaRPr kumimoji="0" lang="en-US" sz="1200" b="1" i="0" u="none" strike="noStrike" cap="none" normalizeH="0" baseline="0" dirty="0">
              <a:ln>
                <a:noFill/>
              </a:ln>
              <a:solidFill>
                <a:srgbClr val="C495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Identify a juxtaglomerular apparatus,</a:t>
            </a:r>
            <a:r>
              <a:rPr kumimoji="0" lang="en-US" sz="1200" b="1" i="0" u="none" strike="noStrike" cap="none" normalizeH="0" dirty="0">
                <a:ln>
                  <a:noFill/>
                </a:ln>
                <a:solidFill>
                  <a:srgbClr val="C49500"/>
                </a:solidFill>
                <a:effectLst/>
                <a:latin typeface="Georgia" pitchFamily="18" charset="0"/>
                <a:ea typeface="Times"/>
                <a:cs typeface="Arial" pitchFamily="34" charset="0"/>
              </a:rPr>
              <a:t> including the macula densa and </a:t>
            </a:r>
            <a:r>
              <a:rPr kumimoji="0" lang="en-US" sz="1200" b="1" i="0" u="none" strike="noStrike" cap="none" normalizeH="0" baseline="0" dirty="0">
                <a:ln>
                  <a:noFill/>
                </a:ln>
                <a:solidFill>
                  <a:srgbClr val="C49500"/>
                </a:solidFill>
                <a:effectLst/>
                <a:latin typeface="Georgia" pitchFamily="18" charset="0"/>
                <a:ea typeface="Times"/>
                <a:cs typeface="Arial" pitchFamily="34" charset="0"/>
              </a:rPr>
              <a:t>juxtaglomerular cells</a:t>
            </a:r>
            <a:endParaRPr kumimoji="0" lang="en-US" sz="1200" b="1" i="0" u="none" strike="noStrike" cap="none" normalizeH="0" baseline="0" dirty="0">
              <a:ln>
                <a:noFill/>
              </a:ln>
              <a:solidFill>
                <a:srgbClr val="C49500"/>
              </a:solidFill>
              <a:effectLst/>
              <a:latin typeface="Georgia" pitchFamily="18"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39469"/>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18" name="TextBox 17"/>
          <p:cNvSpPr txBox="1"/>
          <p:nvPr/>
        </p:nvSpPr>
        <p:spPr>
          <a:xfrm>
            <a:off x="1066800" y="762000"/>
            <a:ext cx="6781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the vessel indicated by the arrow. (advance slide for answers)</a:t>
            </a:r>
          </a:p>
        </p:txBody>
      </p:sp>
      <p:pic>
        <p:nvPicPr>
          <p:cNvPr id="20" name="Picture 19" descr="interlobular.jpg"/>
          <p:cNvPicPr>
            <a:picLocks noChangeAspect="1"/>
          </p:cNvPicPr>
          <p:nvPr/>
        </p:nvPicPr>
        <p:blipFill>
          <a:blip r:embed="rId3" cstate="print"/>
          <a:stretch>
            <a:fillRect/>
          </a:stretch>
        </p:blipFill>
        <p:spPr>
          <a:xfrm>
            <a:off x="76200" y="1892300"/>
            <a:ext cx="6492882" cy="4813300"/>
          </a:xfrm>
          <a:prstGeom prst="rect">
            <a:avLst/>
          </a:prstGeom>
        </p:spPr>
      </p:pic>
      <p:cxnSp>
        <p:nvCxnSpPr>
          <p:cNvPr id="22" name="Straight Arrow Connector 21"/>
          <p:cNvCxnSpPr/>
          <p:nvPr/>
        </p:nvCxnSpPr>
        <p:spPr>
          <a:xfrm rot="10800000" flipV="1">
            <a:off x="3657600" y="1739900"/>
            <a:ext cx="1524000" cy="13716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096000" y="1828800"/>
            <a:ext cx="3048000" cy="4495800"/>
            <a:chOff x="6096000" y="1828800"/>
            <a:chExt cx="3048000" cy="4495800"/>
          </a:xfrm>
        </p:grpSpPr>
        <p:sp>
          <p:nvSpPr>
            <p:cNvPr id="23" name="TextBox 22"/>
            <p:cNvSpPr txBox="1"/>
            <p:nvPr/>
          </p:nvSpPr>
          <p:spPr>
            <a:xfrm>
              <a:off x="6705600" y="1828800"/>
              <a:ext cx="2438400" cy="2123658"/>
            </a:xfrm>
            <a:prstGeom prst="rect">
              <a:avLst/>
            </a:prstGeom>
            <a:noFill/>
          </p:spPr>
          <p:txBody>
            <a:bodyPr wrap="square" rtlCol="0">
              <a:spAutoFit/>
            </a:bodyPr>
            <a:lstStyle/>
            <a:p>
              <a:pPr marL="233363" indent="-233363"/>
              <a:r>
                <a:rPr lang="en-US" sz="2000" b="1" dirty="0">
                  <a:solidFill>
                    <a:schemeClr val="accent5">
                      <a:lumMod val="50000"/>
                    </a:schemeClr>
                  </a:solidFill>
                </a:rPr>
                <a:t>Interlobular vein </a:t>
              </a:r>
              <a:r>
                <a:rPr lang="en-US" sz="1600" b="1" dirty="0">
                  <a:solidFill>
                    <a:schemeClr val="accent5">
                      <a:lumMod val="50000"/>
                    </a:schemeClr>
                  </a:solidFill>
                </a:rPr>
                <a:t>– there are glomeruli all around, so even with this limited view, you know you are in the cortex</a:t>
              </a:r>
            </a:p>
            <a:p>
              <a:pPr marL="233363" indent="-233363"/>
              <a:endParaRPr lang="en-US" sz="1600" b="1" dirty="0">
                <a:solidFill>
                  <a:schemeClr val="accent5">
                    <a:lumMod val="50000"/>
                  </a:schemeClr>
                </a:solidFill>
              </a:endParaRPr>
            </a:p>
            <a:p>
              <a:pPr marL="233363" indent="-233363"/>
              <a:r>
                <a:rPr lang="en-US" sz="1600" b="1" dirty="0">
                  <a:solidFill>
                    <a:schemeClr val="accent5">
                      <a:lumMod val="50000"/>
                    </a:schemeClr>
                  </a:solidFill>
                </a:rPr>
                <a:t>		glomeruli</a:t>
              </a:r>
            </a:p>
          </p:txBody>
        </p:sp>
        <p:cxnSp>
          <p:nvCxnSpPr>
            <p:cNvPr id="24" name="Straight Arrow Connector 23"/>
            <p:cNvCxnSpPr/>
            <p:nvPr/>
          </p:nvCxnSpPr>
          <p:spPr>
            <a:xfrm rot="10800000" flipV="1">
              <a:off x="6553200" y="3810000"/>
              <a:ext cx="1066800" cy="2286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715000" y="4343400"/>
              <a:ext cx="2362200" cy="1600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0"/>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3810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region.</a:t>
            </a:r>
          </a:p>
        </p:txBody>
      </p:sp>
      <p:sp>
        <p:nvSpPr>
          <p:cNvPr id="27" name="TextBox 26"/>
          <p:cNvSpPr txBox="1"/>
          <p:nvPr/>
        </p:nvSpPr>
        <p:spPr>
          <a:xfrm>
            <a:off x="7391400" y="1752600"/>
            <a:ext cx="1752600" cy="1200329"/>
          </a:xfrm>
          <a:prstGeom prst="rect">
            <a:avLst/>
          </a:prstGeom>
          <a:noFill/>
          <a:ln>
            <a:noFill/>
          </a:ln>
        </p:spPr>
        <p:txBody>
          <a:bodyPr wrap="square" rtlCol="0">
            <a:spAutoFit/>
          </a:bodyPr>
          <a:lstStyle/>
          <a:p>
            <a:r>
              <a:rPr lang="en-US" dirty="0"/>
              <a:t>medullary ray</a:t>
            </a:r>
          </a:p>
          <a:p>
            <a:endParaRPr lang="en-US" dirty="0">
              <a:solidFill>
                <a:srgbClr val="BCB800"/>
              </a:solidFill>
            </a:endParaRPr>
          </a:p>
          <a:p>
            <a:r>
              <a:rPr lang="en-US" dirty="0">
                <a:solidFill>
                  <a:srgbClr val="BCB800"/>
                </a:solidFill>
              </a:rPr>
              <a:t>These are really sweet!!!</a:t>
            </a:r>
          </a:p>
        </p:txBody>
      </p:sp>
      <p:pic>
        <p:nvPicPr>
          <p:cNvPr id="12" name="Picture 11" descr="rays.jpg"/>
          <p:cNvPicPr>
            <a:picLocks noChangeAspect="1"/>
          </p:cNvPicPr>
          <p:nvPr/>
        </p:nvPicPr>
        <p:blipFill>
          <a:blip r:embed="rId3" cstate="print"/>
          <a:stretch>
            <a:fillRect/>
          </a:stretch>
        </p:blipFill>
        <p:spPr>
          <a:xfrm>
            <a:off x="762000" y="965200"/>
            <a:ext cx="6380174" cy="5892800"/>
          </a:xfrm>
          <a:prstGeom prst="rect">
            <a:avLst/>
          </a:prstGeom>
        </p:spPr>
      </p:pic>
      <p:sp>
        <p:nvSpPr>
          <p:cNvPr id="13" name="Freeform 12"/>
          <p:cNvSpPr/>
          <p:nvPr/>
        </p:nvSpPr>
        <p:spPr>
          <a:xfrm>
            <a:off x="3840480" y="1524000"/>
            <a:ext cx="3330201" cy="1808480"/>
          </a:xfrm>
          <a:custGeom>
            <a:avLst/>
            <a:gdLst>
              <a:gd name="connsiteX0" fmla="*/ 2936240 w 3330201"/>
              <a:gd name="connsiteY0" fmla="*/ 1016000 h 1808480"/>
              <a:gd name="connsiteX1" fmla="*/ 2794000 w 3330201"/>
              <a:gd name="connsiteY1" fmla="*/ 955040 h 1808480"/>
              <a:gd name="connsiteX2" fmla="*/ 2712720 w 3330201"/>
              <a:gd name="connsiteY2" fmla="*/ 924560 h 1808480"/>
              <a:gd name="connsiteX3" fmla="*/ 2661920 w 3330201"/>
              <a:gd name="connsiteY3" fmla="*/ 914400 h 1808480"/>
              <a:gd name="connsiteX4" fmla="*/ 2560320 w 3330201"/>
              <a:gd name="connsiteY4" fmla="*/ 883920 h 1808480"/>
              <a:gd name="connsiteX5" fmla="*/ 2448560 w 3330201"/>
              <a:gd name="connsiteY5" fmla="*/ 863600 h 1808480"/>
              <a:gd name="connsiteX6" fmla="*/ 2407920 w 3330201"/>
              <a:gd name="connsiteY6" fmla="*/ 843280 h 1808480"/>
              <a:gd name="connsiteX7" fmla="*/ 2346960 w 3330201"/>
              <a:gd name="connsiteY7" fmla="*/ 833120 h 1808480"/>
              <a:gd name="connsiteX8" fmla="*/ 2306320 w 3330201"/>
              <a:gd name="connsiteY8" fmla="*/ 822960 h 1808480"/>
              <a:gd name="connsiteX9" fmla="*/ 2245360 w 3330201"/>
              <a:gd name="connsiteY9" fmla="*/ 782320 h 1808480"/>
              <a:gd name="connsiteX10" fmla="*/ 2194560 w 3330201"/>
              <a:gd name="connsiteY10" fmla="*/ 762000 h 1808480"/>
              <a:gd name="connsiteX11" fmla="*/ 2153920 w 3330201"/>
              <a:gd name="connsiteY11" fmla="*/ 741680 h 1808480"/>
              <a:gd name="connsiteX12" fmla="*/ 2103120 w 3330201"/>
              <a:gd name="connsiteY12" fmla="*/ 711200 h 1808480"/>
              <a:gd name="connsiteX13" fmla="*/ 2042160 w 3330201"/>
              <a:gd name="connsiteY13" fmla="*/ 670560 h 1808480"/>
              <a:gd name="connsiteX14" fmla="*/ 1991360 w 3330201"/>
              <a:gd name="connsiteY14" fmla="*/ 650240 h 1808480"/>
              <a:gd name="connsiteX15" fmla="*/ 1910080 w 3330201"/>
              <a:gd name="connsiteY15" fmla="*/ 599440 h 1808480"/>
              <a:gd name="connsiteX16" fmla="*/ 1838960 w 3330201"/>
              <a:gd name="connsiteY16" fmla="*/ 579120 h 1808480"/>
              <a:gd name="connsiteX17" fmla="*/ 1747520 w 3330201"/>
              <a:gd name="connsiteY17" fmla="*/ 548640 h 1808480"/>
              <a:gd name="connsiteX18" fmla="*/ 1554480 w 3330201"/>
              <a:gd name="connsiteY18" fmla="*/ 497840 h 1808480"/>
              <a:gd name="connsiteX19" fmla="*/ 1493520 w 3330201"/>
              <a:gd name="connsiteY19" fmla="*/ 467360 h 1808480"/>
              <a:gd name="connsiteX20" fmla="*/ 1442720 w 3330201"/>
              <a:gd name="connsiteY20" fmla="*/ 447040 h 1808480"/>
              <a:gd name="connsiteX21" fmla="*/ 1361440 w 3330201"/>
              <a:gd name="connsiteY21" fmla="*/ 406400 h 1808480"/>
              <a:gd name="connsiteX22" fmla="*/ 1330960 w 3330201"/>
              <a:gd name="connsiteY22" fmla="*/ 396240 h 1808480"/>
              <a:gd name="connsiteX23" fmla="*/ 1300480 w 3330201"/>
              <a:gd name="connsiteY23" fmla="*/ 375920 h 1808480"/>
              <a:gd name="connsiteX24" fmla="*/ 1259840 w 3330201"/>
              <a:gd name="connsiteY24" fmla="*/ 355600 h 1808480"/>
              <a:gd name="connsiteX25" fmla="*/ 1229360 w 3330201"/>
              <a:gd name="connsiteY25" fmla="*/ 345440 h 1808480"/>
              <a:gd name="connsiteX26" fmla="*/ 1168400 w 3330201"/>
              <a:gd name="connsiteY26" fmla="*/ 304800 h 1808480"/>
              <a:gd name="connsiteX27" fmla="*/ 1137920 w 3330201"/>
              <a:gd name="connsiteY27" fmla="*/ 294640 h 1808480"/>
              <a:gd name="connsiteX28" fmla="*/ 1066800 w 3330201"/>
              <a:gd name="connsiteY28" fmla="*/ 243840 h 1808480"/>
              <a:gd name="connsiteX29" fmla="*/ 1036320 w 3330201"/>
              <a:gd name="connsiteY29" fmla="*/ 233680 h 1808480"/>
              <a:gd name="connsiteX30" fmla="*/ 934720 w 3330201"/>
              <a:gd name="connsiteY30" fmla="*/ 182880 h 1808480"/>
              <a:gd name="connsiteX31" fmla="*/ 904240 w 3330201"/>
              <a:gd name="connsiteY31" fmla="*/ 152400 h 1808480"/>
              <a:gd name="connsiteX32" fmla="*/ 833120 w 3330201"/>
              <a:gd name="connsiteY32" fmla="*/ 111760 h 1808480"/>
              <a:gd name="connsiteX33" fmla="*/ 762000 w 3330201"/>
              <a:gd name="connsiteY33" fmla="*/ 81280 h 1808480"/>
              <a:gd name="connsiteX34" fmla="*/ 670560 w 3330201"/>
              <a:gd name="connsiteY34" fmla="*/ 50800 h 1808480"/>
              <a:gd name="connsiteX35" fmla="*/ 629920 w 3330201"/>
              <a:gd name="connsiteY35" fmla="*/ 30480 h 1808480"/>
              <a:gd name="connsiteX36" fmla="*/ 558800 w 3330201"/>
              <a:gd name="connsiteY36" fmla="*/ 20320 h 1808480"/>
              <a:gd name="connsiteX37" fmla="*/ 345440 w 3330201"/>
              <a:gd name="connsiteY37" fmla="*/ 0 h 1808480"/>
              <a:gd name="connsiteX38" fmla="*/ 172720 w 3330201"/>
              <a:gd name="connsiteY38" fmla="*/ 10160 h 1808480"/>
              <a:gd name="connsiteX39" fmla="*/ 142240 w 3330201"/>
              <a:gd name="connsiteY39" fmla="*/ 20320 h 1808480"/>
              <a:gd name="connsiteX40" fmla="*/ 91440 w 3330201"/>
              <a:gd name="connsiteY40" fmla="*/ 71120 h 1808480"/>
              <a:gd name="connsiteX41" fmla="*/ 50800 w 3330201"/>
              <a:gd name="connsiteY41" fmla="*/ 121920 h 1808480"/>
              <a:gd name="connsiteX42" fmla="*/ 20320 w 3330201"/>
              <a:gd name="connsiteY42" fmla="*/ 223520 h 1808480"/>
              <a:gd name="connsiteX43" fmla="*/ 10160 w 3330201"/>
              <a:gd name="connsiteY43" fmla="*/ 264160 h 1808480"/>
              <a:gd name="connsiteX44" fmla="*/ 0 w 3330201"/>
              <a:gd name="connsiteY44" fmla="*/ 314960 h 1808480"/>
              <a:gd name="connsiteX45" fmla="*/ 20320 w 3330201"/>
              <a:gd name="connsiteY45" fmla="*/ 558800 h 1808480"/>
              <a:gd name="connsiteX46" fmla="*/ 81280 w 3330201"/>
              <a:gd name="connsiteY46" fmla="*/ 629920 h 1808480"/>
              <a:gd name="connsiteX47" fmla="*/ 111760 w 3330201"/>
              <a:gd name="connsiteY47" fmla="*/ 640080 h 1808480"/>
              <a:gd name="connsiteX48" fmla="*/ 162560 w 3330201"/>
              <a:gd name="connsiteY48" fmla="*/ 670560 h 1808480"/>
              <a:gd name="connsiteX49" fmla="*/ 406400 w 3330201"/>
              <a:gd name="connsiteY49" fmla="*/ 751840 h 1808480"/>
              <a:gd name="connsiteX50" fmla="*/ 436880 w 3330201"/>
              <a:gd name="connsiteY50" fmla="*/ 772160 h 1808480"/>
              <a:gd name="connsiteX51" fmla="*/ 548640 w 3330201"/>
              <a:gd name="connsiteY51" fmla="*/ 812800 h 1808480"/>
              <a:gd name="connsiteX52" fmla="*/ 619760 w 3330201"/>
              <a:gd name="connsiteY52" fmla="*/ 843280 h 1808480"/>
              <a:gd name="connsiteX53" fmla="*/ 721360 w 3330201"/>
              <a:gd name="connsiteY53" fmla="*/ 894080 h 1808480"/>
              <a:gd name="connsiteX54" fmla="*/ 792480 w 3330201"/>
              <a:gd name="connsiteY54" fmla="*/ 914400 h 1808480"/>
              <a:gd name="connsiteX55" fmla="*/ 883920 w 3330201"/>
              <a:gd name="connsiteY55" fmla="*/ 975360 h 1808480"/>
              <a:gd name="connsiteX56" fmla="*/ 955040 w 3330201"/>
              <a:gd name="connsiteY56" fmla="*/ 1026160 h 1808480"/>
              <a:gd name="connsiteX57" fmla="*/ 1097280 w 3330201"/>
              <a:gd name="connsiteY57" fmla="*/ 1107440 h 1808480"/>
              <a:gd name="connsiteX58" fmla="*/ 1178560 w 3330201"/>
              <a:gd name="connsiteY58" fmla="*/ 1168400 h 1808480"/>
              <a:gd name="connsiteX59" fmla="*/ 1259840 w 3330201"/>
              <a:gd name="connsiteY59" fmla="*/ 1219200 h 1808480"/>
              <a:gd name="connsiteX60" fmla="*/ 1330960 w 3330201"/>
              <a:gd name="connsiteY60" fmla="*/ 1239520 h 1808480"/>
              <a:gd name="connsiteX61" fmla="*/ 1412240 w 3330201"/>
              <a:gd name="connsiteY61" fmla="*/ 1290320 h 1808480"/>
              <a:gd name="connsiteX62" fmla="*/ 1452880 w 3330201"/>
              <a:gd name="connsiteY62" fmla="*/ 1320800 h 1808480"/>
              <a:gd name="connsiteX63" fmla="*/ 1564640 w 3330201"/>
              <a:gd name="connsiteY63" fmla="*/ 1381760 h 1808480"/>
              <a:gd name="connsiteX64" fmla="*/ 1595120 w 3330201"/>
              <a:gd name="connsiteY64" fmla="*/ 1402080 h 1808480"/>
              <a:gd name="connsiteX65" fmla="*/ 1706880 w 3330201"/>
              <a:gd name="connsiteY65" fmla="*/ 1452880 h 1808480"/>
              <a:gd name="connsiteX66" fmla="*/ 1788160 w 3330201"/>
              <a:gd name="connsiteY66" fmla="*/ 1503680 h 1808480"/>
              <a:gd name="connsiteX67" fmla="*/ 1930400 w 3330201"/>
              <a:gd name="connsiteY67" fmla="*/ 1534160 h 1808480"/>
              <a:gd name="connsiteX68" fmla="*/ 1991360 w 3330201"/>
              <a:gd name="connsiteY68" fmla="*/ 1554480 h 1808480"/>
              <a:gd name="connsiteX69" fmla="*/ 2072640 w 3330201"/>
              <a:gd name="connsiteY69" fmla="*/ 1595120 h 1808480"/>
              <a:gd name="connsiteX70" fmla="*/ 2153920 w 3330201"/>
              <a:gd name="connsiteY70" fmla="*/ 1625600 h 1808480"/>
              <a:gd name="connsiteX71" fmla="*/ 2245360 w 3330201"/>
              <a:gd name="connsiteY71" fmla="*/ 1645920 h 1808480"/>
              <a:gd name="connsiteX72" fmla="*/ 2296160 w 3330201"/>
              <a:gd name="connsiteY72" fmla="*/ 1676400 h 1808480"/>
              <a:gd name="connsiteX73" fmla="*/ 2387600 w 3330201"/>
              <a:gd name="connsiteY73" fmla="*/ 1696720 h 1808480"/>
              <a:gd name="connsiteX74" fmla="*/ 2438400 w 3330201"/>
              <a:gd name="connsiteY74" fmla="*/ 1727200 h 1808480"/>
              <a:gd name="connsiteX75" fmla="*/ 2580640 w 3330201"/>
              <a:gd name="connsiteY75" fmla="*/ 1747520 h 1808480"/>
              <a:gd name="connsiteX76" fmla="*/ 2733040 w 3330201"/>
              <a:gd name="connsiteY76" fmla="*/ 1798320 h 1808480"/>
              <a:gd name="connsiteX77" fmla="*/ 2804160 w 3330201"/>
              <a:gd name="connsiteY77" fmla="*/ 1808480 h 1808480"/>
              <a:gd name="connsiteX78" fmla="*/ 3078480 w 3330201"/>
              <a:gd name="connsiteY78" fmla="*/ 1798320 h 1808480"/>
              <a:gd name="connsiteX79" fmla="*/ 3169920 w 3330201"/>
              <a:gd name="connsiteY79" fmla="*/ 1778000 h 1808480"/>
              <a:gd name="connsiteX80" fmla="*/ 3200400 w 3330201"/>
              <a:gd name="connsiteY80" fmla="*/ 1747520 h 1808480"/>
              <a:gd name="connsiteX81" fmla="*/ 3220720 w 3330201"/>
              <a:gd name="connsiteY81" fmla="*/ 1717040 h 1808480"/>
              <a:gd name="connsiteX82" fmla="*/ 3291840 w 3330201"/>
              <a:gd name="connsiteY82" fmla="*/ 1645920 h 1808480"/>
              <a:gd name="connsiteX83" fmla="*/ 3302000 w 3330201"/>
              <a:gd name="connsiteY83" fmla="*/ 1584960 h 1808480"/>
              <a:gd name="connsiteX84" fmla="*/ 3322320 w 3330201"/>
              <a:gd name="connsiteY84" fmla="*/ 1493520 h 1808480"/>
              <a:gd name="connsiteX85" fmla="*/ 3302000 w 3330201"/>
              <a:gd name="connsiteY85" fmla="*/ 1300480 h 1808480"/>
              <a:gd name="connsiteX86" fmla="*/ 3281680 w 3330201"/>
              <a:gd name="connsiteY86" fmla="*/ 1219200 h 1808480"/>
              <a:gd name="connsiteX87" fmla="*/ 3261360 w 3330201"/>
              <a:gd name="connsiteY87" fmla="*/ 1178560 h 1808480"/>
              <a:gd name="connsiteX88" fmla="*/ 3230880 w 3330201"/>
              <a:gd name="connsiteY88" fmla="*/ 1107440 h 1808480"/>
              <a:gd name="connsiteX89" fmla="*/ 3200400 w 3330201"/>
              <a:gd name="connsiteY89" fmla="*/ 1087120 h 1808480"/>
              <a:gd name="connsiteX90" fmla="*/ 3129280 w 3330201"/>
              <a:gd name="connsiteY90" fmla="*/ 1026160 h 1808480"/>
              <a:gd name="connsiteX91" fmla="*/ 3048000 w 3330201"/>
              <a:gd name="connsiteY91" fmla="*/ 995680 h 1808480"/>
              <a:gd name="connsiteX92" fmla="*/ 2936240 w 3330201"/>
              <a:gd name="connsiteY92" fmla="*/ 1016000 h 18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30201" h="1808480">
                <a:moveTo>
                  <a:pt x="2936240" y="1016000"/>
                </a:moveTo>
                <a:cubicBezTo>
                  <a:pt x="2893907" y="1009227"/>
                  <a:pt x="2926890" y="996568"/>
                  <a:pt x="2794000" y="955040"/>
                </a:cubicBezTo>
                <a:cubicBezTo>
                  <a:pt x="2756708" y="943386"/>
                  <a:pt x="2746731" y="933063"/>
                  <a:pt x="2712720" y="924560"/>
                </a:cubicBezTo>
                <a:cubicBezTo>
                  <a:pt x="2695967" y="920372"/>
                  <a:pt x="2678606" y="918849"/>
                  <a:pt x="2661920" y="914400"/>
                </a:cubicBezTo>
                <a:cubicBezTo>
                  <a:pt x="2627756" y="905290"/>
                  <a:pt x="2594484" y="893030"/>
                  <a:pt x="2560320" y="883920"/>
                </a:cubicBezTo>
                <a:cubicBezTo>
                  <a:pt x="2536653" y="877609"/>
                  <a:pt x="2470088" y="867188"/>
                  <a:pt x="2448560" y="863600"/>
                </a:cubicBezTo>
                <a:cubicBezTo>
                  <a:pt x="2435013" y="856827"/>
                  <a:pt x="2422427" y="847632"/>
                  <a:pt x="2407920" y="843280"/>
                </a:cubicBezTo>
                <a:cubicBezTo>
                  <a:pt x="2388189" y="837361"/>
                  <a:pt x="2367160" y="837160"/>
                  <a:pt x="2346960" y="833120"/>
                </a:cubicBezTo>
                <a:cubicBezTo>
                  <a:pt x="2333268" y="830382"/>
                  <a:pt x="2319867" y="826347"/>
                  <a:pt x="2306320" y="822960"/>
                </a:cubicBezTo>
                <a:cubicBezTo>
                  <a:pt x="2286000" y="809413"/>
                  <a:pt x="2266800" y="794014"/>
                  <a:pt x="2245360" y="782320"/>
                </a:cubicBezTo>
                <a:cubicBezTo>
                  <a:pt x="2229349" y="773587"/>
                  <a:pt x="2211226" y="769407"/>
                  <a:pt x="2194560" y="762000"/>
                </a:cubicBezTo>
                <a:cubicBezTo>
                  <a:pt x="2180720" y="755849"/>
                  <a:pt x="2167160" y="749035"/>
                  <a:pt x="2153920" y="741680"/>
                </a:cubicBezTo>
                <a:cubicBezTo>
                  <a:pt x="2136658" y="732090"/>
                  <a:pt x="2119780" y="721802"/>
                  <a:pt x="2103120" y="711200"/>
                </a:cubicBezTo>
                <a:cubicBezTo>
                  <a:pt x="2082516" y="698089"/>
                  <a:pt x="2064835" y="679630"/>
                  <a:pt x="2042160" y="670560"/>
                </a:cubicBezTo>
                <a:cubicBezTo>
                  <a:pt x="2025227" y="663787"/>
                  <a:pt x="2007418" y="658887"/>
                  <a:pt x="1991360" y="650240"/>
                </a:cubicBezTo>
                <a:cubicBezTo>
                  <a:pt x="1963229" y="635093"/>
                  <a:pt x="1939032" y="612951"/>
                  <a:pt x="1910080" y="599440"/>
                </a:cubicBezTo>
                <a:cubicBezTo>
                  <a:pt x="1887738" y="589014"/>
                  <a:pt x="1862493" y="586474"/>
                  <a:pt x="1838960" y="579120"/>
                </a:cubicBezTo>
                <a:cubicBezTo>
                  <a:pt x="1808294" y="569537"/>
                  <a:pt x="1778257" y="557995"/>
                  <a:pt x="1747520" y="548640"/>
                </a:cubicBezTo>
                <a:cubicBezTo>
                  <a:pt x="1617041" y="508929"/>
                  <a:pt x="1643700" y="515684"/>
                  <a:pt x="1554480" y="497840"/>
                </a:cubicBezTo>
                <a:cubicBezTo>
                  <a:pt x="1534160" y="487680"/>
                  <a:pt x="1514202" y="476761"/>
                  <a:pt x="1493520" y="467360"/>
                </a:cubicBezTo>
                <a:cubicBezTo>
                  <a:pt x="1476917" y="459813"/>
                  <a:pt x="1459279" y="454683"/>
                  <a:pt x="1442720" y="447040"/>
                </a:cubicBezTo>
                <a:cubicBezTo>
                  <a:pt x="1415217" y="434346"/>
                  <a:pt x="1389016" y="418935"/>
                  <a:pt x="1361440" y="406400"/>
                </a:cubicBezTo>
                <a:cubicBezTo>
                  <a:pt x="1351690" y="401968"/>
                  <a:pt x="1340539" y="401029"/>
                  <a:pt x="1330960" y="396240"/>
                </a:cubicBezTo>
                <a:cubicBezTo>
                  <a:pt x="1320038" y="390779"/>
                  <a:pt x="1311082" y="381978"/>
                  <a:pt x="1300480" y="375920"/>
                </a:cubicBezTo>
                <a:cubicBezTo>
                  <a:pt x="1287330" y="368406"/>
                  <a:pt x="1273761" y="361566"/>
                  <a:pt x="1259840" y="355600"/>
                </a:cubicBezTo>
                <a:cubicBezTo>
                  <a:pt x="1249996" y="351381"/>
                  <a:pt x="1238722" y="350641"/>
                  <a:pt x="1229360" y="345440"/>
                </a:cubicBezTo>
                <a:cubicBezTo>
                  <a:pt x="1208012" y="333580"/>
                  <a:pt x="1191568" y="312523"/>
                  <a:pt x="1168400" y="304800"/>
                </a:cubicBezTo>
                <a:cubicBezTo>
                  <a:pt x="1158240" y="301413"/>
                  <a:pt x="1147499" y="299429"/>
                  <a:pt x="1137920" y="294640"/>
                </a:cubicBezTo>
                <a:cubicBezTo>
                  <a:pt x="1106470" y="278915"/>
                  <a:pt x="1099015" y="262248"/>
                  <a:pt x="1066800" y="243840"/>
                </a:cubicBezTo>
                <a:cubicBezTo>
                  <a:pt x="1057501" y="238527"/>
                  <a:pt x="1045899" y="238469"/>
                  <a:pt x="1036320" y="233680"/>
                </a:cubicBezTo>
                <a:cubicBezTo>
                  <a:pt x="903443" y="167241"/>
                  <a:pt x="1065214" y="235078"/>
                  <a:pt x="934720" y="182880"/>
                </a:cubicBezTo>
                <a:cubicBezTo>
                  <a:pt x="924560" y="172720"/>
                  <a:pt x="915278" y="161598"/>
                  <a:pt x="904240" y="152400"/>
                </a:cubicBezTo>
                <a:cubicBezTo>
                  <a:pt x="885103" y="136452"/>
                  <a:pt x="854982" y="121697"/>
                  <a:pt x="833120" y="111760"/>
                </a:cubicBezTo>
                <a:cubicBezTo>
                  <a:pt x="809640" y="101087"/>
                  <a:pt x="786150" y="90336"/>
                  <a:pt x="762000" y="81280"/>
                </a:cubicBezTo>
                <a:cubicBezTo>
                  <a:pt x="731917" y="69999"/>
                  <a:pt x="699297" y="65168"/>
                  <a:pt x="670560" y="50800"/>
                </a:cubicBezTo>
                <a:cubicBezTo>
                  <a:pt x="657013" y="44027"/>
                  <a:pt x="644532" y="34465"/>
                  <a:pt x="629920" y="30480"/>
                </a:cubicBezTo>
                <a:cubicBezTo>
                  <a:pt x="606816" y="24179"/>
                  <a:pt x="582469" y="23961"/>
                  <a:pt x="558800" y="20320"/>
                </a:cubicBezTo>
                <a:cubicBezTo>
                  <a:pt x="431270" y="700"/>
                  <a:pt x="558803" y="14224"/>
                  <a:pt x="345440" y="0"/>
                </a:cubicBezTo>
                <a:cubicBezTo>
                  <a:pt x="287867" y="3387"/>
                  <a:pt x="230107" y="4421"/>
                  <a:pt x="172720" y="10160"/>
                </a:cubicBezTo>
                <a:cubicBezTo>
                  <a:pt x="162064" y="11226"/>
                  <a:pt x="150808" y="13894"/>
                  <a:pt x="142240" y="20320"/>
                </a:cubicBezTo>
                <a:cubicBezTo>
                  <a:pt x="123082" y="34688"/>
                  <a:pt x="107460" y="53320"/>
                  <a:pt x="91440" y="71120"/>
                </a:cubicBezTo>
                <a:cubicBezTo>
                  <a:pt x="76933" y="87239"/>
                  <a:pt x="64347" y="104987"/>
                  <a:pt x="50800" y="121920"/>
                </a:cubicBezTo>
                <a:cubicBezTo>
                  <a:pt x="35369" y="168212"/>
                  <a:pt x="37767" y="159549"/>
                  <a:pt x="20320" y="223520"/>
                </a:cubicBezTo>
                <a:cubicBezTo>
                  <a:pt x="16646" y="236992"/>
                  <a:pt x="13189" y="250529"/>
                  <a:pt x="10160" y="264160"/>
                </a:cubicBezTo>
                <a:cubicBezTo>
                  <a:pt x="6414" y="281017"/>
                  <a:pt x="3387" y="298027"/>
                  <a:pt x="0" y="314960"/>
                </a:cubicBezTo>
                <a:cubicBezTo>
                  <a:pt x="6773" y="396240"/>
                  <a:pt x="5982" y="478508"/>
                  <a:pt x="20320" y="558800"/>
                </a:cubicBezTo>
                <a:cubicBezTo>
                  <a:pt x="22223" y="569459"/>
                  <a:pt x="70390" y="622660"/>
                  <a:pt x="81280" y="629920"/>
                </a:cubicBezTo>
                <a:cubicBezTo>
                  <a:pt x="90191" y="635861"/>
                  <a:pt x="102181" y="635291"/>
                  <a:pt x="111760" y="640080"/>
                </a:cubicBezTo>
                <a:cubicBezTo>
                  <a:pt x="129423" y="648911"/>
                  <a:pt x="144450" y="662686"/>
                  <a:pt x="162560" y="670560"/>
                </a:cubicBezTo>
                <a:cubicBezTo>
                  <a:pt x="330049" y="743381"/>
                  <a:pt x="291817" y="732743"/>
                  <a:pt x="406400" y="751840"/>
                </a:cubicBezTo>
                <a:cubicBezTo>
                  <a:pt x="416560" y="758613"/>
                  <a:pt x="425958" y="766699"/>
                  <a:pt x="436880" y="772160"/>
                </a:cubicBezTo>
                <a:cubicBezTo>
                  <a:pt x="475922" y="791681"/>
                  <a:pt x="507544" y="796994"/>
                  <a:pt x="548640" y="812800"/>
                </a:cubicBezTo>
                <a:cubicBezTo>
                  <a:pt x="572713" y="822059"/>
                  <a:pt x="596423" y="832298"/>
                  <a:pt x="619760" y="843280"/>
                </a:cubicBezTo>
                <a:cubicBezTo>
                  <a:pt x="654020" y="859402"/>
                  <a:pt x="685439" y="882106"/>
                  <a:pt x="721360" y="894080"/>
                </a:cubicBezTo>
                <a:cubicBezTo>
                  <a:pt x="765087" y="908656"/>
                  <a:pt x="741450" y="901643"/>
                  <a:pt x="792480" y="914400"/>
                </a:cubicBezTo>
                <a:cubicBezTo>
                  <a:pt x="916506" y="1013620"/>
                  <a:pt x="781001" y="911036"/>
                  <a:pt x="883920" y="975360"/>
                </a:cubicBezTo>
                <a:cubicBezTo>
                  <a:pt x="942070" y="1011704"/>
                  <a:pt x="904888" y="997502"/>
                  <a:pt x="955040" y="1026160"/>
                </a:cubicBezTo>
                <a:cubicBezTo>
                  <a:pt x="1024480" y="1065840"/>
                  <a:pt x="999709" y="1034261"/>
                  <a:pt x="1097280" y="1107440"/>
                </a:cubicBezTo>
                <a:lnTo>
                  <a:pt x="1178560" y="1168400"/>
                </a:lnTo>
                <a:cubicBezTo>
                  <a:pt x="1209303" y="1191458"/>
                  <a:pt x="1223743" y="1206074"/>
                  <a:pt x="1259840" y="1219200"/>
                </a:cubicBezTo>
                <a:cubicBezTo>
                  <a:pt x="1283011" y="1227626"/>
                  <a:pt x="1307253" y="1232747"/>
                  <a:pt x="1330960" y="1239520"/>
                </a:cubicBezTo>
                <a:cubicBezTo>
                  <a:pt x="1358053" y="1256453"/>
                  <a:pt x="1385656" y="1272597"/>
                  <a:pt x="1412240" y="1290320"/>
                </a:cubicBezTo>
                <a:cubicBezTo>
                  <a:pt x="1426329" y="1299713"/>
                  <a:pt x="1438360" y="1312088"/>
                  <a:pt x="1452880" y="1320800"/>
                </a:cubicBezTo>
                <a:cubicBezTo>
                  <a:pt x="1489268" y="1342633"/>
                  <a:pt x="1527796" y="1360706"/>
                  <a:pt x="1564640" y="1381760"/>
                </a:cubicBezTo>
                <a:cubicBezTo>
                  <a:pt x="1575242" y="1387818"/>
                  <a:pt x="1584198" y="1396619"/>
                  <a:pt x="1595120" y="1402080"/>
                </a:cubicBezTo>
                <a:cubicBezTo>
                  <a:pt x="1631721" y="1420381"/>
                  <a:pt x="1670668" y="1433821"/>
                  <a:pt x="1706880" y="1452880"/>
                </a:cubicBezTo>
                <a:cubicBezTo>
                  <a:pt x="1735153" y="1467760"/>
                  <a:pt x="1759208" y="1490169"/>
                  <a:pt x="1788160" y="1503680"/>
                </a:cubicBezTo>
                <a:cubicBezTo>
                  <a:pt x="1829695" y="1523063"/>
                  <a:pt x="1885973" y="1527813"/>
                  <a:pt x="1930400" y="1534160"/>
                </a:cubicBezTo>
                <a:cubicBezTo>
                  <a:pt x="1950720" y="1540933"/>
                  <a:pt x="1971673" y="1546043"/>
                  <a:pt x="1991360" y="1554480"/>
                </a:cubicBezTo>
                <a:cubicBezTo>
                  <a:pt x="2019202" y="1566412"/>
                  <a:pt x="2044277" y="1584484"/>
                  <a:pt x="2072640" y="1595120"/>
                </a:cubicBezTo>
                <a:cubicBezTo>
                  <a:pt x="2099733" y="1605280"/>
                  <a:pt x="2126469" y="1616450"/>
                  <a:pt x="2153920" y="1625600"/>
                </a:cubicBezTo>
                <a:cubicBezTo>
                  <a:pt x="2175442" y="1632774"/>
                  <a:pt x="2225229" y="1641894"/>
                  <a:pt x="2245360" y="1645920"/>
                </a:cubicBezTo>
                <a:cubicBezTo>
                  <a:pt x="2262293" y="1656080"/>
                  <a:pt x="2278115" y="1668380"/>
                  <a:pt x="2296160" y="1676400"/>
                </a:cubicBezTo>
                <a:cubicBezTo>
                  <a:pt x="2307899" y="1681618"/>
                  <a:pt x="2379567" y="1695113"/>
                  <a:pt x="2387600" y="1696720"/>
                </a:cubicBezTo>
                <a:cubicBezTo>
                  <a:pt x="2404533" y="1706880"/>
                  <a:pt x="2420065" y="1719866"/>
                  <a:pt x="2438400" y="1727200"/>
                </a:cubicBezTo>
                <a:cubicBezTo>
                  <a:pt x="2463284" y="1737153"/>
                  <a:pt x="2571467" y="1746501"/>
                  <a:pt x="2580640" y="1747520"/>
                </a:cubicBezTo>
                <a:cubicBezTo>
                  <a:pt x="2640141" y="1771320"/>
                  <a:pt x="2660748" y="1781310"/>
                  <a:pt x="2733040" y="1798320"/>
                </a:cubicBezTo>
                <a:cubicBezTo>
                  <a:pt x="2756351" y="1803805"/>
                  <a:pt x="2780453" y="1805093"/>
                  <a:pt x="2804160" y="1808480"/>
                </a:cubicBezTo>
                <a:cubicBezTo>
                  <a:pt x="2895600" y="1805093"/>
                  <a:pt x="2987155" y="1804028"/>
                  <a:pt x="3078480" y="1798320"/>
                </a:cubicBezTo>
                <a:cubicBezTo>
                  <a:pt x="3095678" y="1797245"/>
                  <a:pt x="3150770" y="1782788"/>
                  <a:pt x="3169920" y="1778000"/>
                </a:cubicBezTo>
                <a:cubicBezTo>
                  <a:pt x="3180080" y="1767840"/>
                  <a:pt x="3191202" y="1758558"/>
                  <a:pt x="3200400" y="1747520"/>
                </a:cubicBezTo>
                <a:cubicBezTo>
                  <a:pt x="3208217" y="1738139"/>
                  <a:pt x="3212086" y="1725674"/>
                  <a:pt x="3220720" y="1717040"/>
                </a:cubicBezTo>
                <a:cubicBezTo>
                  <a:pt x="3305189" y="1632571"/>
                  <a:pt x="3245902" y="1714828"/>
                  <a:pt x="3291840" y="1645920"/>
                </a:cubicBezTo>
                <a:cubicBezTo>
                  <a:pt x="3295227" y="1625600"/>
                  <a:pt x="3297960" y="1605160"/>
                  <a:pt x="3302000" y="1584960"/>
                </a:cubicBezTo>
                <a:cubicBezTo>
                  <a:pt x="3308123" y="1554343"/>
                  <a:pt x="3321072" y="1524719"/>
                  <a:pt x="3322320" y="1493520"/>
                </a:cubicBezTo>
                <a:cubicBezTo>
                  <a:pt x="3330201" y="1296507"/>
                  <a:pt x="3325638" y="1387154"/>
                  <a:pt x="3302000" y="1300480"/>
                </a:cubicBezTo>
                <a:cubicBezTo>
                  <a:pt x="3294652" y="1273537"/>
                  <a:pt x="3290511" y="1245694"/>
                  <a:pt x="3281680" y="1219200"/>
                </a:cubicBezTo>
                <a:cubicBezTo>
                  <a:pt x="3276891" y="1204832"/>
                  <a:pt x="3267326" y="1192481"/>
                  <a:pt x="3261360" y="1178560"/>
                </a:cubicBezTo>
                <a:cubicBezTo>
                  <a:pt x="3250150" y="1152403"/>
                  <a:pt x="3250701" y="1131226"/>
                  <a:pt x="3230880" y="1107440"/>
                </a:cubicBezTo>
                <a:cubicBezTo>
                  <a:pt x="3223063" y="1098059"/>
                  <a:pt x="3209781" y="1094937"/>
                  <a:pt x="3200400" y="1087120"/>
                </a:cubicBezTo>
                <a:cubicBezTo>
                  <a:pt x="3163441" y="1056320"/>
                  <a:pt x="3174940" y="1051526"/>
                  <a:pt x="3129280" y="1026160"/>
                </a:cubicBezTo>
                <a:cubicBezTo>
                  <a:pt x="3111057" y="1016036"/>
                  <a:pt x="3070813" y="1003284"/>
                  <a:pt x="3048000" y="995680"/>
                </a:cubicBezTo>
                <a:cubicBezTo>
                  <a:pt x="2970633" y="1011153"/>
                  <a:pt x="2978573" y="1022773"/>
                  <a:pt x="2936240" y="1016000"/>
                </a:cubicBez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0"/>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3810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structure indicated by the arrows.</a:t>
            </a:r>
          </a:p>
        </p:txBody>
      </p:sp>
      <p:sp>
        <p:nvSpPr>
          <p:cNvPr id="27" name="TextBox 26"/>
          <p:cNvSpPr txBox="1"/>
          <p:nvPr/>
        </p:nvSpPr>
        <p:spPr>
          <a:xfrm>
            <a:off x="7239000" y="685800"/>
            <a:ext cx="1752600" cy="923330"/>
          </a:xfrm>
          <a:prstGeom prst="rect">
            <a:avLst/>
          </a:prstGeom>
          <a:noFill/>
          <a:ln>
            <a:noFill/>
          </a:ln>
        </p:spPr>
        <p:txBody>
          <a:bodyPr wrap="square" rtlCol="0">
            <a:spAutoFit/>
          </a:bodyPr>
          <a:lstStyle/>
          <a:p>
            <a:r>
              <a:rPr lang="en-US" dirty="0"/>
              <a:t>Renal (segmental) artery</a:t>
            </a:r>
            <a:endParaRPr lang="en-US" dirty="0">
              <a:solidFill>
                <a:srgbClr val="BCB800"/>
              </a:solidFill>
            </a:endParaRPr>
          </a:p>
        </p:txBody>
      </p:sp>
      <p:pic>
        <p:nvPicPr>
          <p:cNvPr id="8" name="Picture 7" descr="renalartery4low.jpg"/>
          <p:cNvPicPr>
            <a:picLocks noChangeAspect="1"/>
          </p:cNvPicPr>
          <p:nvPr/>
        </p:nvPicPr>
        <p:blipFill>
          <a:blip r:embed="rId3" cstate="print"/>
          <a:stretch>
            <a:fillRect/>
          </a:stretch>
        </p:blipFill>
        <p:spPr>
          <a:xfrm>
            <a:off x="0" y="762000"/>
            <a:ext cx="5441552" cy="3962400"/>
          </a:xfrm>
          <a:prstGeom prst="rect">
            <a:avLst/>
          </a:prstGeom>
        </p:spPr>
      </p:pic>
      <p:pic>
        <p:nvPicPr>
          <p:cNvPr id="9" name="Picture 8" descr="renalartery4hi.jpg"/>
          <p:cNvPicPr>
            <a:picLocks noChangeAspect="1"/>
          </p:cNvPicPr>
          <p:nvPr/>
        </p:nvPicPr>
        <p:blipFill>
          <a:blip r:embed="rId4" cstate="print"/>
          <a:stretch>
            <a:fillRect/>
          </a:stretch>
        </p:blipFill>
        <p:spPr>
          <a:xfrm>
            <a:off x="4800600" y="3109233"/>
            <a:ext cx="4343399" cy="3748767"/>
          </a:xfrm>
          <a:prstGeom prst="rect">
            <a:avLst/>
          </a:prstGeom>
        </p:spPr>
      </p:pic>
      <p:cxnSp>
        <p:nvCxnSpPr>
          <p:cNvPr id="10" name="Straight Arrow Connector 9"/>
          <p:cNvCxnSpPr/>
          <p:nvPr/>
        </p:nvCxnSpPr>
        <p:spPr>
          <a:xfrm rot="10800000" flipV="1">
            <a:off x="4572000" y="1447800"/>
            <a:ext cx="2667000" cy="6858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781800" y="1905000"/>
            <a:ext cx="2057400" cy="11430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sskidneyMCO.jpg"/>
          <p:cNvPicPr>
            <a:picLocks noChangeAspect="1"/>
          </p:cNvPicPr>
          <p:nvPr/>
        </p:nvPicPr>
        <p:blipFill>
          <a:blip r:embed="rId3" cstate="print"/>
          <a:stretch>
            <a:fillRect/>
          </a:stretch>
        </p:blipFill>
        <p:spPr>
          <a:xfrm>
            <a:off x="0" y="1219200"/>
            <a:ext cx="9144000" cy="5499100"/>
          </a:xfrm>
          <a:prstGeom prst="rect">
            <a:avLst/>
          </a:prstGeom>
        </p:spPr>
      </p:pic>
      <p:sp>
        <p:nvSpPr>
          <p:cNvPr id="6" name="Rectangle 5"/>
          <p:cNvSpPr/>
          <p:nvPr/>
        </p:nvSpPr>
        <p:spPr>
          <a:xfrm>
            <a:off x="3061021" y="39469"/>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4572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cortex, medulla, papilla, minor calyx, sinus. (advance slide for answers)</a:t>
            </a:r>
          </a:p>
        </p:txBody>
      </p:sp>
      <p:grpSp>
        <p:nvGrpSpPr>
          <p:cNvPr id="33" name="Group 32"/>
          <p:cNvGrpSpPr/>
          <p:nvPr/>
        </p:nvGrpSpPr>
        <p:grpSpPr>
          <a:xfrm>
            <a:off x="45155" y="1219200"/>
            <a:ext cx="9053689" cy="5638800"/>
            <a:chOff x="45155" y="1219200"/>
            <a:chExt cx="9053689" cy="5638800"/>
          </a:xfrm>
        </p:grpSpPr>
        <p:sp>
          <p:nvSpPr>
            <p:cNvPr id="5" name="Freeform 4"/>
            <p:cNvSpPr/>
            <p:nvPr/>
          </p:nvSpPr>
          <p:spPr>
            <a:xfrm>
              <a:off x="3733800" y="4949472"/>
              <a:ext cx="1097844" cy="1146528"/>
            </a:xfrm>
            <a:custGeom>
              <a:avLst/>
              <a:gdLst>
                <a:gd name="connsiteX0" fmla="*/ 993422 w 1162755"/>
                <a:gd name="connsiteY0" fmla="*/ 620889 h 1320800"/>
                <a:gd name="connsiteX1" fmla="*/ 1016000 w 1162755"/>
                <a:gd name="connsiteY1" fmla="*/ 553156 h 1320800"/>
                <a:gd name="connsiteX2" fmla="*/ 1027289 w 1162755"/>
                <a:gd name="connsiteY2" fmla="*/ 508000 h 1320800"/>
                <a:gd name="connsiteX3" fmla="*/ 1095022 w 1162755"/>
                <a:gd name="connsiteY3" fmla="*/ 440267 h 1320800"/>
                <a:gd name="connsiteX4" fmla="*/ 1106311 w 1162755"/>
                <a:gd name="connsiteY4" fmla="*/ 406400 h 1320800"/>
                <a:gd name="connsiteX5" fmla="*/ 1140178 w 1162755"/>
                <a:gd name="connsiteY5" fmla="*/ 395111 h 1320800"/>
                <a:gd name="connsiteX6" fmla="*/ 1151467 w 1162755"/>
                <a:gd name="connsiteY6" fmla="*/ 349956 h 1320800"/>
                <a:gd name="connsiteX7" fmla="*/ 1162755 w 1162755"/>
                <a:gd name="connsiteY7" fmla="*/ 293511 h 1320800"/>
                <a:gd name="connsiteX8" fmla="*/ 1151467 w 1162755"/>
                <a:gd name="connsiteY8" fmla="*/ 225778 h 1320800"/>
                <a:gd name="connsiteX9" fmla="*/ 1117600 w 1162755"/>
                <a:gd name="connsiteY9" fmla="*/ 203200 h 1320800"/>
                <a:gd name="connsiteX10" fmla="*/ 1038578 w 1162755"/>
                <a:gd name="connsiteY10" fmla="*/ 180622 h 1320800"/>
                <a:gd name="connsiteX11" fmla="*/ 993422 w 1162755"/>
                <a:gd name="connsiteY11" fmla="*/ 158045 h 1320800"/>
                <a:gd name="connsiteX12" fmla="*/ 959555 w 1162755"/>
                <a:gd name="connsiteY12" fmla="*/ 135467 h 1320800"/>
                <a:gd name="connsiteX13" fmla="*/ 914400 w 1162755"/>
                <a:gd name="connsiteY13" fmla="*/ 101600 h 1320800"/>
                <a:gd name="connsiteX14" fmla="*/ 688622 w 1162755"/>
                <a:gd name="connsiteY14" fmla="*/ 11289 h 1320800"/>
                <a:gd name="connsiteX15" fmla="*/ 609600 w 1162755"/>
                <a:gd name="connsiteY15" fmla="*/ 0 h 1320800"/>
                <a:gd name="connsiteX16" fmla="*/ 259644 w 1162755"/>
                <a:gd name="connsiteY16" fmla="*/ 22578 h 1320800"/>
                <a:gd name="connsiteX17" fmla="*/ 214489 w 1162755"/>
                <a:gd name="connsiteY17" fmla="*/ 45156 h 1320800"/>
                <a:gd name="connsiteX18" fmla="*/ 169333 w 1162755"/>
                <a:gd name="connsiteY18" fmla="*/ 56445 h 1320800"/>
                <a:gd name="connsiteX19" fmla="*/ 101600 w 1162755"/>
                <a:gd name="connsiteY19" fmla="*/ 101600 h 1320800"/>
                <a:gd name="connsiteX20" fmla="*/ 45155 w 1162755"/>
                <a:gd name="connsiteY20" fmla="*/ 158045 h 1320800"/>
                <a:gd name="connsiteX21" fmla="*/ 22578 w 1162755"/>
                <a:gd name="connsiteY21" fmla="*/ 191911 h 1320800"/>
                <a:gd name="connsiteX22" fmla="*/ 0 w 1162755"/>
                <a:gd name="connsiteY22" fmla="*/ 270934 h 1320800"/>
                <a:gd name="connsiteX23" fmla="*/ 11289 w 1162755"/>
                <a:gd name="connsiteY23" fmla="*/ 440267 h 1320800"/>
                <a:gd name="connsiteX24" fmla="*/ 22578 w 1162755"/>
                <a:gd name="connsiteY24" fmla="*/ 485422 h 1320800"/>
                <a:gd name="connsiteX25" fmla="*/ 33867 w 1162755"/>
                <a:gd name="connsiteY25" fmla="*/ 643467 h 1320800"/>
                <a:gd name="connsiteX26" fmla="*/ 45155 w 1162755"/>
                <a:gd name="connsiteY26" fmla="*/ 745067 h 1320800"/>
                <a:gd name="connsiteX27" fmla="*/ 67733 w 1162755"/>
                <a:gd name="connsiteY27" fmla="*/ 835378 h 1320800"/>
                <a:gd name="connsiteX28" fmla="*/ 79022 w 1162755"/>
                <a:gd name="connsiteY28" fmla="*/ 936978 h 1320800"/>
                <a:gd name="connsiteX29" fmla="*/ 90311 w 1162755"/>
                <a:gd name="connsiteY29" fmla="*/ 970845 h 1320800"/>
                <a:gd name="connsiteX30" fmla="*/ 101600 w 1162755"/>
                <a:gd name="connsiteY30" fmla="*/ 1151467 h 1320800"/>
                <a:gd name="connsiteX31" fmla="*/ 112889 w 1162755"/>
                <a:gd name="connsiteY31" fmla="*/ 1219200 h 1320800"/>
                <a:gd name="connsiteX32" fmla="*/ 169333 w 1162755"/>
                <a:gd name="connsiteY32" fmla="*/ 1309511 h 1320800"/>
                <a:gd name="connsiteX33" fmla="*/ 203200 w 1162755"/>
                <a:gd name="connsiteY33" fmla="*/ 1320800 h 1320800"/>
                <a:gd name="connsiteX34" fmla="*/ 259644 w 1162755"/>
                <a:gd name="connsiteY34" fmla="*/ 1309511 h 1320800"/>
                <a:gd name="connsiteX35" fmla="*/ 327378 w 1162755"/>
                <a:gd name="connsiteY35" fmla="*/ 1298222 h 1320800"/>
                <a:gd name="connsiteX36" fmla="*/ 372533 w 1162755"/>
                <a:gd name="connsiteY36" fmla="*/ 1286934 h 1320800"/>
                <a:gd name="connsiteX37" fmla="*/ 440267 w 1162755"/>
                <a:gd name="connsiteY37" fmla="*/ 1219200 h 1320800"/>
                <a:gd name="connsiteX38" fmla="*/ 519289 w 1162755"/>
                <a:gd name="connsiteY38" fmla="*/ 1151467 h 1320800"/>
                <a:gd name="connsiteX39" fmla="*/ 541867 w 1162755"/>
                <a:gd name="connsiteY39" fmla="*/ 1117600 h 1320800"/>
                <a:gd name="connsiteX40" fmla="*/ 575733 w 1162755"/>
                <a:gd name="connsiteY40" fmla="*/ 1083734 h 1320800"/>
                <a:gd name="connsiteX41" fmla="*/ 620889 w 1162755"/>
                <a:gd name="connsiteY41" fmla="*/ 1016000 h 1320800"/>
                <a:gd name="connsiteX42" fmla="*/ 654755 w 1162755"/>
                <a:gd name="connsiteY42" fmla="*/ 993422 h 1320800"/>
                <a:gd name="connsiteX43" fmla="*/ 756355 w 1162755"/>
                <a:gd name="connsiteY43" fmla="*/ 869245 h 1320800"/>
                <a:gd name="connsiteX44" fmla="*/ 790222 w 1162755"/>
                <a:gd name="connsiteY44" fmla="*/ 857956 h 1320800"/>
                <a:gd name="connsiteX45" fmla="*/ 857955 w 1162755"/>
                <a:gd name="connsiteY45" fmla="*/ 790222 h 1320800"/>
                <a:gd name="connsiteX46" fmla="*/ 891822 w 1162755"/>
                <a:gd name="connsiteY46" fmla="*/ 756356 h 1320800"/>
                <a:gd name="connsiteX47" fmla="*/ 936978 w 1162755"/>
                <a:gd name="connsiteY47" fmla="*/ 688622 h 1320800"/>
                <a:gd name="connsiteX48" fmla="*/ 993422 w 1162755"/>
                <a:gd name="connsiteY48" fmla="*/ 620889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2755" h="1320800">
                  <a:moveTo>
                    <a:pt x="993422" y="620889"/>
                  </a:moveTo>
                  <a:cubicBezTo>
                    <a:pt x="1006592" y="598311"/>
                    <a:pt x="1010228" y="576244"/>
                    <a:pt x="1016000" y="553156"/>
                  </a:cubicBezTo>
                  <a:cubicBezTo>
                    <a:pt x="1019763" y="538104"/>
                    <a:pt x="1020350" y="521877"/>
                    <a:pt x="1027289" y="508000"/>
                  </a:cubicBezTo>
                  <a:cubicBezTo>
                    <a:pt x="1048292" y="465993"/>
                    <a:pt x="1060646" y="463184"/>
                    <a:pt x="1095022" y="440267"/>
                  </a:cubicBezTo>
                  <a:cubicBezTo>
                    <a:pt x="1098785" y="428978"/>
                    <a:pt x="1097897" y="414814"/>
                    <a:pt x="1106311" y="406400"/>
                  </a:cubicBezTo>
                  <a:cubicBezTo>
                    <a:pt x="1114725" y="397986"/>
                    <a:pt x="1132744" y="404403"/>
                    <a:pt x="1140178" y="395111"/>
                  </a:cubicBezTo>
                  <a:cubicBezTo>
                    <a:pt x="1149870" y="382996"/>
                    <a:pt x="1148101" y="365101"/>
                    <a:pt x="1151467" y="349956"/>
                  </a:cubicBezTo>
                  <a:cubicBezTo>
                    <a:pt x="1155629" y="331225"/>
                    <a:pt x="1158992" y="312326"/>
                    <a:pt x="1162755" y="293511"/>
                  </a:cubicBezTo>
                  <a:cubicBezTo>
                    <a:pt x="1158992" y="270933"/>
                    <a:pt x="1161703" y="246251"/>
                    <a:pt x="1151467" y="225778"/>
                  </a:cubicBezTo>
                  <a:cubicBezTo>
                    <a:pt x="1145399" y="213643"/>
                    <a:pt x="1129735" y="209268"/>
                    <a:pt x="1117600" y="203200"/>
                  </a:cubicBezTo>
                  <a:cubicBezTo>
                    <a:pt x="1090311" y="189556"/>
                    <a:pt x="1067510" y="191471"/>
                    <a:pt x="1038578" y="180622"/>
                  </a:cubicBezTo>
                  <a:cubicBezTo>
                    <a:pt x="1022821" y="174713"/>
                    <a:pt x="1008033" y="166394"/>
                    <a:pt x="993422" y="158045"/>
                  </a:cubicBezTo>
                  <a:cubicBezTo>
                    <a:pt x="981642" y="151314"/>
                    <a:pt x="970595" y="143353"/>
                    <a:pt x="959555" y="135467"/>
                  </a:cubicBezTo>
                  <a:cubicBezTo>
                    <a:pt x="944245" y="124531"/>
                    <a:pt x="931228" y="110014"/>
                    <a:pt x="914400" y="101600"/>
                  </a:cubicBezTo>
                  <a:cubicBezTo>
                    <a:pt x="894249" y="91525"/>
                    <a:pt x="744390" y="24159"/>
                    <a:pt x="688622" y="11289"/>
                  </a:cubicBezTo>
                  <a:cubicBezTo>
                    <a:pt x="662695" y="5306"/>
                    <a:pt x="635941" y="3763"/>
                    <a:pt x="609600" y="0"/>
                  </a:cubicBezTo>
                  <a:cubicBezTo>
                    <a:pt x="492948" y="7526"/>
                    <a:pt x="375783" y="9305"/>
                    <a:pt x="259644" y="22578"/>
                  </a:cubicBezTo>
                  <a:cubicBezTo>
                    <a:pt x="242924" y="24489"/>
                    <a:pt x="230246" y="39247"/>
                    <a:pt x="214489" y="45156"/>
                  </a:cubicBezTo>
                  <a:cubicBezTo>
                    <a:pt x="199962" y="50604"/>
                    <a:pt x="184385" y="52682"/>
                    <a:pt x="169333" y="56445"/>
                  </a:cubicBezTo>
                  <a:cubicBezTo>
                    <a:pt x="146755" y="71497"/>
                    <a:pt x="116652" y="79022"/>
                    <a:pt x="101600" y="101600"/>
                  </a:cubicBezTo>
                  <a:cubicBezTo>
                    <a:pt x="71496" y="146756"/>
                    <a:pt x="90311" y="127941"/>
                    <a:pt x="45155" y="158045"/>
                  </a:cubicBezTo>
                  <a:cubicBezTo>
                    <a:pt x="37629" y="169334"/>
                    <a:pt x="28645" y="179776"/>
                    <a:pt x="22578" y="191911"/>
                  </a:cubicBezTo>
                  <a:cubicBezTo>
                    <a:pt x="14480" y="208107"/>
                    <a:pt x="3617" y="256465"/>
                    <a:pt x="0" y="270934"/>
                  </a:cubicBezTo>
                  <a:cubicBezTo>
                    <a:pt x="3763" y="327378"/>
                    <a:pt x="5367" y="384008"/>
                    <a:pt x="11289" y="440267"/>
                  </a:cubicBezTo>
                  <a:cubicBezTo>
                    <a:pt x="12913" y="455697"/>
                    <a:pt x="20865" y="470002"/>
                    <a:pt x="22578" y="485422"/>
                  </a:cubicBezTo>
                  <a:cubicBezTo>
                    <a:pt x="28411" y="537915"/>
                    <a:pt x="29292" y="590850"/>
                    <a:pt x="33867" y="643467"/>
                  </a:cubicBezTo>
                  <a:cubicBezTo>
                    <a:pt x="36819" y="677414"/>
                    <a:pt x="39233" y="711510"/>
                    <a:pt x="45155" y="745067"/>
                  </a:cubicBezTo>
                  <a:cubicBezTo>
                    <a:pt x="50547" y="775625"/>
                    <a:pt x="67733" y="835378"/>
                    <a:pt x="67733" y="835378"/>
                  </a:cubicBezTo>
                  <a:cubicBezTo>
                    <a:pt x="71496" y="869245"/>
                    <a:pt x="73420" y="903367"/>
                    <a:pt x="79022" y="936978"/>
                  </a:cubicBezTo>
                  <a:cubicBezTo>
                    <a:pt x="80978" y="948716"/>
                    <a:pt x="89065" y="959011"/>
                    <a:pt x="90311" y="970845"/>
                  </a:cubicBezTo>
                  <a:cubicBezTo>
                    <a:pt x="96626" y="1030838"/>
                    <a:pt x="96138" y="1091390"/>
                    <a:pt x="101600" y="1151467"/>
                  </a:cubicBezTo>
                  <a:cubicBezTo>
                    <a:pt x="103672" y="1174262"/>
                    <a:pt x="107338" y="1196994"/>
                    <a:pt x="112889" y="1219200"/>
                  </a:cubicBezTo>
                  <a:cubicBezTo>
                    <a:pt x="127598" y="1278035"/>
                    <a:pt x="122596" y="1286143"/>
                    <a:pt x="169333" y="1309511"/>
                  </a:cubicBezTo>
                  <a:cubicBezTo>
                    <a:pt x="179976" y="1314833"/>
                    <a:pt x="191911" y="1317037"/>
                    <a:pt x="203200" y="1320800"/>
                  </a:cubicBezTo>
                  <a:lnTo>
                    <a:pt x="259644" y="1309511"/>
                  </a:lnTo>
                  <a:cubicBezTo>
                    <a:pt x="282164" y="1305416"/>
                    <a:pt x="304933" y="1302711"/>
                    <a:pt x="327378" y="1298222"/>
                  </a:cubicBezTo>
                  <a:cubicBezTo>
                    <a:pt x="342592" y="1295179"/>
                    <a:pt x="357481" y="1290697"/>
                    <a:pt x="372533" y="1286934"/>
                  </a:cubicBezTo>
                  <a:cubicBezTo>
                    <a:pt x="395111" y="1264356"/>
                    <a:pt x="414723" y="1238358"/>
                    <a:pt x="440267" y="1219200"/>
                  </a:cubicBezTo>
                  <a:cubicBezTo>
                    <a:pt x="473488" y="1194285"/>
                    <a:pt x="493083" y="1182915"/>
                    <a:pt x="519289" y="1151467"/>
                  </a:cubicBezTo>
                  <a:cubicBezTo>
                    <a:pt x="527975" y="1141044"/>
                    <a:pt x="533181" y="1128023"/>
                    <a:pt x="541867" y="1117600"/>
                  </a:cubicBezTo>
                  <a:cubicBezTo>
                    <a:pt x="552087" y="1105336"/>
                    <a:pt x="565932" y="1096336"/>
                    <a:pt x="575733" y="1083734"/>
                  </a:cubicBezTo>
                  <a:cubicBezTo>
                    <a:pt x="592392" y="1062315"/>
                    <a:pt x="598311" y="1031052"/>
                    <a:pt x="620889" y="1016000"/>
                  </a:cubicBezTo>
                  <a:cubicBezTo>
                    <a:pt x="632178" y="1008474"/>
                    <a:pt x="645679" y="1003507"/>
                    <a:pt x="654755" y="993422"/>
                  </a:cubicBezTo>
                  <a:cubicBezTo>
                    <a:pt x="663814" y="983356"/>
                    <a:pt x="724838" y="890256"/>
                    <a:pt x="756355" y="869245"/>
                  </a:cubicBezTo>
                  <a:cubicBezTo>
                    <a:pt x="766256" y="862644"/>
                    <a:pt x="778933" y="861719"/>
                    <a:pt x="790222" y="857956"/>
                  </a:cubicBezTo>
                  <a:lnTo>
                    <a:pt x="857955" y="790222"/>
                  </a:lnTo>
                  <a:cubicBezTo>
                    <a:pt x="869244" y="778933"/>
                    <a:pt x="882966" y="769640"/>
                    <a:pt x="891822" y="756356"/>
                  </a:cubicBezTo>
                  <a:cubicBezTo>
                    <a:pt x="906874" y="733778"/>
                    <a:pt x="917790" y="707810"/>
                    <a:pt x="936978" y="688622"/>
                  </a:cubicBezTo>
                  <a:cubicBezTo>
                    <a:pt x="976166" y="649434"/>
                    <a:pt x="980252" y="643467"/>
                    <a:pt x="993422" y="620889"/>
                  </a:cubicBezTo>
                  <a:close/>
                </a:path>
              </a:pathLst>
            </a:cu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33800" y="1752600"/>
              <a:ext cx="1143000" cy="461665"/>
            </a:xfrm>
            <a:prstGeom prst="rect">
              <a:avLst/>
            </a:prstGeom>
            <a:noFill/>
          </p:spPr>
          <p:txBody>
            <a:bodyPr wrap="square" rtlCol="0">
              <a:spAutoFit/>
            </a:bodyPr>
            <a:lstStyle/>
            <a:p>
              <a:r>
                <a:rPr lang="en-US" sz="2400" b="1" dirty="0">
                  <a:solidFill>
                    <a:srgbClr val="002060"/>
                  </a:solidFill>
                </a:rPr>
                <a:t>cortex</a:t>
              </a:r>
            </a:p>
          </p:txBody>
        </p:sp>
        <p:sp>
          <p:nvSpPr>
            <p:cNvPr id="10" name="TextBox 9"/>
            <p:cNvSpPr txBox="1"/>
            <p:nvPr/>
          </p:nvSpPr>
          <p:spPr>
            <a:xfrm>
              <a:off x="3657600" y="5100935"/>
              <a:ext cx="1143000" cy="461665"/>
            </a:xfrm>
            <a:prstGeom prst="rect">
              <a:avLst/>
            </a:prstGeom>
            <a:noFill/>
          </p:spPr>
          <p:txBody>
            <a:bodyPr wrap="square" rtlCol="0">
              <a:spAutoFit/>
            </a:bodyPr>
            <a:lstStyle/>
            <a:p>
              <a:r>
                <a:rPr lang="en-US" sz="2400" b="1" dirty="0">
                  <a:solidFill>
                    <a:srgbClr val="0070C0"/>
                  </a:solidFill>
                </a:rPr>
                <a:t>papilla</a:t>
              </a:r>
            </a:p>
          </p:txBody>
        </p:sp>
        <p:sp>
          <p:nvSpPr>
            <p:cNvPr id="8" name="Freeform 7"/>
            <p:cNvSpPr/>
            <p:nvPr/>
          </p:nvSpPr>
          <p:spPr>
            <a:xfrm>
              <a:off x="45155" y="1219200"/>
              <a:ext cx="9053689" cy="5273847"/>
            </a:xfrm>
            <a:custGeom>
              <a:avLst/>
              <a:gdLst>
                <a:gd name="connsiteX0" fmla="*/ 5396089 w 8613422"/>
                <a:gd name="connsiteY0" fmla="*/ 4233334 h 5144025"/>
                <a:gd name="connsiteX1" fmla="*/ 5170311 w 8613422"/>
                <a:gd name="connsiteY1" fmla="*/ 4244622 h 5144025"/>
                <a:gd name="connsiteX2" fmla="*/ 5102578 w 8613422"/>
                <a:gd name="connsiteY2" fmla="*/ 4267200 h 5144025"/>
                <a:gd name="connsiteX3" fmla="*/ 4921955 w 8613422"/>
                <a:gd name="connsiteY3" fmla="*/ 4278489 h 5144025"/>
                <a:gd name="connsiteX4" fmla="*/ 4854222 w 8613422"/>
                <a:gd name="connsiteY4" fmla="*/ 4301067 h 5144025"/>
                <a:gd name="connsiteX5" fmla="*/ 4820355 w 8613422"/>
                <a:gd name="connsiteY5" fmla="*/ 4334934 h 5144025"/>
                <a:gd name="connsiteX6" fmla="*/ 4786489 w 8613422"/>
                <a:gd name="connsiteY6" fmla="*/ 4380089 h 5144025"/>
                <a:gd name="connsiteX7" fmla="*/ 4752622 w 8613422"/>
                <a:gd name="connsiteY7" fmla="*/ 4391378 h 5144025"/>
                <a:gd name="connsiteX8" fmla="*/ 4673600 w 8613422"/>
                <a:gd name="connsiteY8" fmla="*/ 4492978 h 5144025"/>
                <a:gd name="connsiteX9" fmla="*/ 4662311 w 8613422"/>
                <a:gd name="connsiteY9" fmla="*/ 4538134 h 5144025"/>
                <a:gd name="connsiteX10" fmla="*/ 4651022 w 8613422"/>
                <a:gd name="connsiteY10" fmla="*/ 4572000 h 5144025"/>
                <a:gd name="connsiteX11" fmla="*/ 4662311 w 8613422"/>
                <a:gd name="connsiteY11" fmla="*/ 4763911 h 5144025"/>
                <a:gd name="connsiteX12" fmla="*/ 4707467 w 8613422"/>
                <a:gd name="connsiteY12" fmla="*/ 4831645 h 5144025"/>
                <a:gd name="connsiteX13" fmla="*/ 4741333 w 8613422"/>
                <a:gd name="connsiteY13" fmla="*/ 4888089 h 5144025"/>
                <a:gd name="connsiteX14" fmla="*/ 4797778 w 8613422"/>
                <a:gd name="connsiteY14" fmla="*/ 4921956 h 5144025"/>
                <a:gd name="connsiteX15" fmla="*/ 4842933 w 8613422"/>
                <a:gd name="connsiteY15" fmla="*/ 4955822 h 5144025"/>
                <a:gd name="connsiteX16" fmla="*/ 4944533 w 8613422"/>
                <a:gd name="connsiteY16" fmla="*/ 4989689 h 5144025"/>
                <a:gd name="connsiteX17" fmla="*/ 5000978 w 8613422"/>
                <a:gd name="connsiteY17" fmla="*/ 5012267 h 5144025"/>
                <a:gd name="connsiteX18" fmla="*/ 5147733 w 8613422"/>
                <a:gd name="connsiteY18" fmla="*/ 5034845 h 5144025"/>
                <a:gd name="connsiteX19" fmla="*/ 5260622 w 8613422"/>
                <a:gd name="connsiteY19" fmla="*/ 5057422 h 5144025"/>
                <a:gd name="connsiteX20" fmla="*/ 5305778 w 8613422"/>
                <a:gd name="connsiteY20" fmla="*/ 5068711 h 5144025"/>
                <a:gd name="connsiteX21" fmla="*/ 5362222 w 8613422"/>
                <a:gd name="connsiteY21" fmla="*/ 5080000 h 5144025"/>
                <a:gd name="connsiteX22" fmla="*/ 5520267 w 8613422"/>
                <a:gd name="connsiteY22" fmla="*/ 5113867 h 5144025"/>
                <a:gd name="connsiteX23" fmla="*/ 5825067 w 8613422"/>
                <a:gd name="connsiteY23" fmla="*/ 5136445 h 5144025"/>
                <a:gd name="connsiteX24" fmla="*/ 6175022 w 8613422"/>
                <a:gd name="connsiteY24" fmla="*/ 5125156 h 5144025"/>
                <a:gd name="connsiteX25" fmla="*/ 6265333 w 8613422"/>
                <a:gd name="connsiteY25" fmla="*/ 5113867 h 5144025"/>
                <a:gd name="connsiteX26" fmla="*/ 6366933 w 8613422"/>
                <a:gd name="connsiteY26" fmla="*/ 5102578 h 5144025"/>
                <a:gd name="connsiteX27" fmla="*/ 6434667 w 8613422"/>
                <a:gd name="connsiteY27" fmla="*/ 5091289 h 5144025"/>
                <a:gd name="connsiteX28" fmla="*/ 6581422 w 8613422"/>
                <a:gd name="connsiteY28" fmla="*/ 5080000 h 5144025"/>
                <a:gd name="connsiteX29" fmla="*/ 6739467 w 8613422"/>
                <a:gd name="connsiteY29" fmla="*/ 5034845 h 5144025"/>
                <a:gd name="connsiteX30" fmla="*/ 6874933 w 8613422"/>
                <a:gd name="connsiteY30" fmla="*/ 5012267 h 5144025"/>
                <a:gd name="connsiteX31" fmla="*/ 6965244 w 8613422"/>
                <a:gd name="connsiteY31" fmla="*/ 4989689 h 5144025"/>
                <a:gd name="connsiteX32" fmla="*/ 7021689 w 8613422"/>
                <a:gd name="connsiteY32" fmla="*/ 4978400 h 5144025"/>
                <a:gd name="connsiteX33" fmla="*/ 7123289 w 8613422"/>
                <a:gd name="connsiteY33" fmla="*/ 4944534 h 5144025"/>
                <a:gd name="connsiteX34" fmla="*/ 7382933 w 8613422"/>
                <a:gd name="connsiteY34" fmla="*/ 4888089 h 5144025"/>
                <a:gd name="connsiteX35" fmla="*/ 7428089 w 8613422"/>
                <a:gd name="connsiteY35" fmla="*/ 4865511 h 5144025"/>
                <a:gd name="connsiteX36" fmla="*/ 7563555 w 8613422"/>
                <a:gd name="connsiteY36" fmla="*/ 4809067 h 5144025"/>
                <a:gd name="connsiteX37" fmla="*/ 7687733 w 8613422"/>
                <a:gd name="connsiteY37" fmla="*/ 4730045 h 5144025"/>
                <a:gd name="connsiteX38" fmla="*/ 7800622 w 8613422"/>
                <a:gd name="connsiteY38" fmla="*/ 4617156 h 5144025"/>
                <a:gd name="connsiteX39" fmla="*/ 7902222 w 8613422"/>
                <a:gd name="connsiteY39" fmla="*/ 4549422 h 5144025"/>
                <a:gd name="connsiteX40" fmla="*/ 7936089 w 8613422"/>
                <a:gd name="connsiteY40" fmla="*/ 4515556 h 5144025"/>
                <a:gd name="connsiteX41" fmla="*/ 8015111 w 8613422"/>
                <a:gd name="connsiteY41" fmla="*/ 4459111 h 5144025"/>
                <a:gd name="connsiteX42" fmla="*/ 8082844 w 8613422"/>
                <a:gd name="connsiteY42" fmla="*/ 4391378 h 5144025"/>
                <a:gd name="connsiteX43" fmla="*/ 8128000 w 8613422"/>
                <a:gd name="connsiteY43" fmla="*/ 4346222 h 5144025"/>
                <a:gd name="connsiteX44" fmla="*/ 8173155 w 8613422"/>
                <a:gd name="connsiteY44" fmla="*/ 4301067 h 5144025"/>
                <a:gd name="connsiteX45" fmla="*/ 8218311 w 8613422"/>
                <a:gd name="connsiteY45" fmla="*/ 4267200 h 5144025"/>
                <a:gd name="connsiteX46" fmla="*/ 8286044 w 8613422"/>
                <a:gd name="connsiteY46" fmla="*/ 4199467 h 5144025"/>
                <a:gd name="connsiteX47" fmla="*/ 8342489 w 8613422"/>
                <a:gd name="connsiteY47" fmla="*/ 4131734 h 5144025"/>
                <a:gd name="connsiteX48" fmla="*/ 8376355 w 8613422"/>
                <a:gd name="connsiteY48" fmla="*/ 4086578 h 5144025"/>
                <a:gd name="connsiteX49" fmla="*/ 8410222 w 8613422"/>
                <a:gd name="connsiteY49" fmla="*/ 4052711 h 5144025"/>
                <a:gd name="connsiteX50" fmla="*/ 8432800 w 8613422"/>
                <a:gd name="connsiteY50" fmla="*/ 4007556 h 5144025"/>
                <a:gd name="connsiteX51" fmla="*/ 8466667 w 8613422"/>
                <a:gd name="connsiteY51" fmla="*/ 3962400 h 5144025"/>
                <a:gd name="connsiteX52" fmla="*/ 8511822 w 8613422"/>
                <a:gd name="connsiteY52" fmla="*/ 3872089 h 5144025"/>
                <a:gd name="connsiteX53" fmla="*/ 8534400 w 8613422"/>
                <a:gd name="connsiteY53" fmla="*/ 3770489 h 5144025"/>
                <a:gd name="connsiteX54" fmla="*/ 8545689 w 8613422"/>
                <a:gd name="connsiteY54" fmla="*/ 3657600 h 5144025"/>
                <a:gd name="connsiteX55" fmla="*/ 8579555 w 8613422"/>
                <a:gd name="connsiteY55" fmla="*/ 3533422 h 5144025"/>
                <a:gd name="connsiteX56" fmla="*/ 8602133 w 8613422"/>
                <a:gd name="connsiteY56" fmla="*/ 3386667 h 5144025"/>
                <a:gd name="connsiteX57" fmla="*/ 8613422 w 8613422"/>
                <a:gd name="connsiteY57" fmla="*/ 2935111 h 5144025"/>
                <a:gd name="connsiteX58" fmla="*/ 8602133 w 8613422"/>
                <a:gd name="connsiteY58" fmla="*/ 2731911 h 5144025"/>
                <a:gd name="connsiteX59" fmla="*/ 8579555 w 8613422"/>
                <a:gd name="connsiteY59" fmla="*/ 2472267 h 5144025"/>
                <a:gd name="connsiteX60" fmla="*/ 8523111 w 8613422"/>
                <a:gd name="connsiteY60" fmla="*/ 2178756 h 5144025"/>
                <a:gd name="connsiteX61" fmla="*/ 8511822 w 8613422"/>
                <a:gd name="connsiteY61" fmla="*/ 2144889 h 5144025"/>
                <a:gd name="connsiteX62" fmla="*/ 8410222 w 8613422"/>
                <a:gd name="connsiteY62" fmla="*/ 1964267 h 5144025"/>
                <a:gd name="connsiteX63" fmla="*/ 8274755 w 8613422"/>
                <a:gd name="connsiteY63" fmla="*/ 1783645 h 5144025"/>
                <a:gd name="connsiteX64" fmla="*/ 8240889 w 8613422"/>
                <a:gd name="connsiteY64" fmla="*/ 1761067 h 5144025"/>
                <a:gd name="connsiteX65" fmla="*/ 8184444 w 8613422"/>
                <a:gd name="connsiteY65" fmla="*/ 1693334 h 5144025"/>
                <a:gd name="connsiteX66" fmla="*/ 8071555 w 8613422"/>
                <a:gd name="connsiteY66" fmla="*/ 1580445 h 5144025"/>
                <a:gd name="connsiteX67" fmla="*/ 7969955 w 8613422"/>
                <a:gd name="connsiteY67" fmla="*/ 1478845 h 5144025"/>
                <a:gd name="connsiteX68" fmla="*/ 7947378 w 8613422"/>
                <a:gd name="connsiteY68" fmla="*/ 1444978 h 5144025"/>
                <a:gd name="connsiteX69" fmla="*/ 7834489 w 8613422"/>
                <a:gd name="connsiteY69" fmla="*/ 1354667 h 5144025"/>
                <a:gd name="connsiteX70" fmla="*/ 7800622 w 8613422"/>
                <a:gd name="connsiteY70" fmla="*/ 1332089 h 5144025"/>
                <a:gd name="connsiteX71" fmla="*/ 7699022 w 8613422"/>
                <a:gd name="connsiteY71" fmla="*/ 1253067 h 5144025"/>
                <a:gd name="connsiteX72" fmla="*/ 7642578 w 8613422"/>
                <a:gd name="connsiteY72" fmla="*/ 1207911 h 5144025"/>
                <a:gd name="connsiteX73" fmla="*/ 7495822 w 8613422"/>
                <a:gd name="connsiteY73" fmla="*/ 1072445 h 5144025"/>
                <a:gd name="connsiteX74" fmla="*/ 7461955 w 8613422"/>
                <a:gd name="connsiteY74" fmla="*/ 1038578 h 5144025"/>
                <a:gd name="connsiteX75" fmla="*/ 7224889 w 8613422"/>
                <a:gd name="connsiteY75" fmla="*/ 891822 h 5144025"/>
                <a:gd name="connsiteX76" fmla="*/ 7168444 w 8613422"/>
                <a:gd name="connsiteY76" fmla="*/ 869245 h 5144025"/>
                <a:gd name="connsiteX77" fmla="*/ 7134578 w 8613422"/>
                <a:gd name="connsiteY77" fmla="*/ 846667 h 5144025"/>
                <a:gd name="connsiteX78" fmla="*/ 7032978 w 8613422"/>
                <a:gd name="connsiteY78" fmla="*/ 812800 h 5144025"/>
                <a:gd name="connsiteX79" fmla="*/ 6965244 w 8613422"/>
                <a:gd name="connsiteY79" fmla="*/ 767645 h 5144025"/>
                <a:gd name="connsiteX80" fmla="*/ 6886222 w 8613422"/>
                <a:gd name="connsiteY80" fmla="*/ 711200 h 5144025"/>
                <a:gd name="connsiteX81" fmla="*/ 6829778 w 8613422"/>
                <a:gd name="connsiteY81" fmla="*/ 699911 h 5144025"/>
                <a:gd name="connsiteX82" fmla="*/ 6705600 w 8613422"/>
                <a:gd name="connsiteY82" fmla="*/ 609600 h 5144025"/>
                <a:gd name="connsiteX83" fmla="*/ 6615289 w 8613422"/>
                <a:gd name="connsiteY83" fmla="*/ 575734 h 5144025"/>
                <a:gd name="connsiteX84" fmla="*/ 6581422 w 8613422"/>
                <a:gd name="connsiteY84" fmla="*/ 553156 h 5144025"/>
                <a:gd name="connsiteX85" fmla="*/ 6491111 w 8613422"/>
                <a:gd name="connsiteY85" fmla="*/ 508000 h 5144025"/>
                <a:gd name="connsiteX86" fmla="*/ 6412089 w 8613422"/>
                <a:gd name="connsiteY86" fmla="*/ 474134 h 5144025"/>
                <a:gd name="connsiteX87" fmla="*/ 6333067 w 8613422"/>
                <a:gd name="connsiteY87" fmla="*/ 428978 h 5144025"/>
                <a:gd name="connsiteX88" fmla="*/ 6276622 w 8613422"/>
                <a:gd name="connsiteY88" fmla="*/ 417689 h 5144025"/>
                <a:gd name="connsiteX89" fmla="*/ 6220178 w 8613422"/>
                <a:gd name="connsiteY89" fmla="*/ 372534 h 5144025"/>
                <a:gd name="connsiteX90" fmla="*/ 5971822 w 8613422"/>
                <a:gd name="connsiteY90" fmla="*/ 259645 h 5144025"/>
                <a:gd name="connsiteX91" fmla="*/ 5915378 w 8613422"/>
                <a:gd name="connsiteY91" fmla="*/ 248356 h 5144025"/>
                <a:gd name="connsiteX92" fmla="*/ 5836355 w 8613422"/>
                <a:gd name="connsiteY92" fmla="*/ 214489 h 5144025"/>
                <a:gd name="connsiteX93" fmla="*/ 5791200 w 8613422"/>
                <a:gd name="connsiteY93" fmla="*/ 191911 h 5144025"/>
                <a:gd name="connsiteX94" fmla="*/ 5599289 w 8613422"/>
                <a:gd name="connsiteY94" fmla="*/ 146756 h 5144025"/>
                <a:gd name="connsiteX95" fmla="*/ 5520267 w 8613422"/>
                <a:gd name="connsiteY95" fmla="*/ 112889 h 5144025"/>
                <a:gd name="connsiteX96" fmla="*/ 5305778 w 8613422"/>
                <a:gd name="connsiteY96" fmla="*/ 90311 h 5144025"/>
                <a:gd name="connsiteX97" fmla="*/ 5170311 w 8613422"/>
                <a:gd name="connsiteY97" fmla="*/ 67734 h 5144025"/>
                <a:gd name="connsiteX98" fmla="*/ 4944533 w 8613422"/>
                <a:gd name="connsiteY98" fmla="*/ 45156 h 5144025"/>
                <a:gd name="connsiteX99" fmla="*/ 4842933 w 8613422"/>
                <a:gd name="connsiteY99" fmla="*/ 33867 h 5144025"/>
                <a:gd name="connsiteX100" fmla="*/ 4684889 w 8613422"/>
                <a:gd name="connsiteY100" fmla="*/ 22578 h 5144025"/>
                <a:gd name="connsiteX101" fmla="*/ 4605867 w 8613422"/>
                <a:gd name="connsiteY101" fmla="*/ 11289 h 5144025"/>
                <a:gd name="connsiteX102" fmla="*/ 4380089 w 8613422"/>
                <a:gd name="connsiteY102" fmla="*/ 0 h 5144025"/>
                <a:gd name="connsiteX103" fmla="*/ 4007555 w 8613422"/>
                <a:gd name="connsiteY103" fmla="*/ 11289 h 5144025"/>
                <a:gd name="connsiteX104" fmla="*/ 3725333 w 8613422"/>
                <a:gd name="connsiteY104" fmla="*/ 33867 h 5144025"/>
                <a:gd name="connsiteX105" fmla="*/ 3567289 w 8613422"/>
                <a:gd name="connsiteY105" fmla="*/ 79022 h 5144025"/>
                <a:gd name="connsiteX106" fmla="*/ 3420533 w 8613422"/>
                <a:gd name="connsiteY106" fmla="*/ 101600 h 5144025"/>
                <a:gd name="connsiteX107" fmla="*/ 2833511 w 8613422"/>
                <a:gd name="connsiteY107" fmla="*/ 124178 h 5144025"/>
                <a:gd name="connsiteX108" fmla="*/ 2754489 w 8613422"/>
                <a:gd name="connsiteY108" fmla="*/ 135467 h 5144025"/>
                <a:gd name="connsiteX109" fmla="*/ 2641600 w 8613422"/>
                <a:gd name="connsiteY109" fmla="*/ 158045 h 5144025"/>
                <a:gd name="connsiteX110" fmla="*/ 2494844 w 8613422"/>
                <a:gd name="connsiteY110" fmla="*/ 225778 h 5144025"/>
                <a:gd name="connsiteX111" fmla="*/ 2438400 w 8613422"/>
                <a:gd name="connsiteY111" fmla="*/ 237067 h 5144025"/>
                <a:gd name="connsiteX112" fmla="*/ 2336800 w 8613422"/>
                <a:gd name="connsiteY112" fmla="*/ 304800 h 5144025"/>
                <a:gd name="connsiteX113" fmla="*/ 2302933 w 8613422"/>
                <a:gd name="connsiteY113" fmla="*/ 327378 h 5144025"/>
                <a:gd name="connsiteX114" fmla="*/ 2246489 w 8613422"/>
                <a:gd name="connsiteY114" fmla="*/ 349956 h 5144025"/>
                <a:gd name="connsiteX115" fmla="*/ 2167467 w 8613422"/>
                <a:gd name="connsiteY115" fmla="*/ 406400 h 5144025"/>
                <a:gd name="connsiteX116" fmla="*/ 1986844 w 8613422"/>
                <a:gd name="connsiteY116" fmla="*/ 508000 h 5144025"/>
                <a:gd name="connsiteX117" fmla="*/ 1941689 w 8613422"/>
                <a:gd name="connsiteY117" fmla="*/ 541867 h 5144025"/>
                <a:gd name="connsiteX118" fmla="*/ 1907822 w 8613422"/>
                <a:gd name="connsiteY118" fmla="*/ 564445 h 5144025"/>
                <a:gd name="connsiteX119" fmla="*/ 1873955 w 8613422"/>
                <a:gd name="connsiteY119" fmla="*/ 598311 h 5144025"/>
                <a:gd name="connsiteX120" fmla="*/ 1828800 w 8613422"/>
                <a:gd name="connsiteY120" fmla="*/ 632178 h 5144025"/>
                <a:gd name="connsiteX121" fmla="*/ 1727200 w 8613422"/>
                <a:gd name="connsiteY121" fmla="*/ 711200 h 5144025"/>
                <a:gd name="connsiteX122" fmla="*/ 1670755 w 8613422"/>
                <a:gd name="connsiteY122" fmla="*/ 733778 h 5144025"/>
                <a:gd name="connsiteX123" fmla="*/ 1603022 w 8613422"/>
                <a:gd name="connsiteY123" fmla="*/ 778934 h 5144025"/>
                <a:gd name="connsiteX124" fmla="*/ 1535289 w 8613422"/>
                <a:gd name="connsiteY124" fmla="*/ 824089 h 5144025"/>
                <a:gd name="connsiteX125" fmla="*/ 1501422 w 8613422"/>
                <a:gd name="connsiteY125" fmla="*/ 846667 h 5144025"/>
                <a:gd name="connsiteX126" fmla="*/ 1456267 w 8613422"/>
                <a:gd name="connsiteY126" fmla="*/ 891822 h 5144025"/>
                <a:gd name="connsiteX127" fmla="*/ 1411111 w 8613422"/>
                <a:gd name="connsiteY127" fmla="*/ 914400 h 5144025"/>
                <a:gd name="connsiteX128" fmla="*/ 1365955 w 8613422"/>
                <a:gd name="connsiteY128" fmla="*/ 948267 h 5144025"/>
                <a:gd name="connsiteX129" fmla="*/ 1332089 w 8613422"/>
                <a:gd name="connsiteY129" fmla="*/ 970845 h 5144025"/>
                <a:gd name="connsiteX130" fmla="*/ 1286933 w 8613422"/>
                <a:gd name="connsiteY130" fmla="*/ 1016000 h 5144025"/>
                <a:gd name="connsiteX131" fmla="*/ 1219200 w 8613422"/>
                <a:gd name="connsiteY131" fmla="*/ 1072445 h 5144025"/>
                <a:gd name="connsiteX132" fmla="*/ 1185333 w 8613422"/>
                <a:gd name="connsiteY132" fmla="*/ 1117600 h 5144025"/>
                <a:gd name="connsiteX133" fmla="*/ 1140178 w 8613422"/>
                <a:gd name="connsiteY133" fmla="*/ 1151467 h 5144025"/>
                <a:gd name="connsiteX134" fmla="*/ 1027289 w 8613422"/>
                <a:gd name="connsiteY134" fmla="*/ 1230489 h 5144025"/>
                <a:gd name="connsiteX135" fmla="*/ 925689 w 8613422"/>
                <a:gd name="connsiteY135" fmla="*/ 1332089 h 5144025"/>
                <a:gd name="connsiteX136" fmla="*/ 835378 w 8613422"/>
                <a:gd name="connsiteY136" fmla="*/ 1388534 h 5144025"/>
                <a:gd name="connsiteX137" fmla="*/ 688622 w 8613422"/>
                <a:gd name="connsiteY137" fmla="*/ 1501422 h 5144025"/>
                <a:gd name="connsiteX138" fmla="*/ 666044 w 8613422"/>
                <a:gd name="connsiteY138" fmla="*/ 1535289 h 5144025"/>
                <a:gd name="connsiteX139" fmla="*/ 598311 w 8613422"/>
                <a:gd name="connsiteY139" fmla="*/ 1580445 h 5144025"/>
                <a:gd name="connsiteX140" fmla="*/ 519289 w 8613422"/>
                <a:gd name="connsiteY140" fmla="*/ 1659467 h 5144025"/>
                <a:gd name="connsiteX141" fmla="*/ 451555 w 8613422"/>
                <a:gd name="connsiteY141" fmla="*/ 1749778 h 5144025"/>
                <a:gd name="connsiteX142" fmla="*/ 372533 w 8613422"/>
                <a:gd name="connsiteY142" fmla="*/ 1828800 h 5144025"/>
                <a:gd name="connsiteX143" fmla="*/ 304800 w 8613422"/>
                <a:gd name="connsiteY143" fmla="*/ 1907822 h 5144025"/>
                <a:gd name="connsiteX144" fmla="*/ 259644 w 8613422"/>
                <a:gd name="connsiteY144" fmla="*/ 1975556 h 5144025"/>
                <a:gd name="connsiteX145" fmla="*/ 225778 w 8613422"/>
                <a:gd name="connsiteY145" fmla="*/ 2032000 h 5144025"/>
                <a:gd name="connsiteX146" fmla="*/ 203200 w 8613422"/>
                <a:gd name="connsiteY146" fmla="*/ 2088445 h 5144025"/>
                <a:gd name="connsiteX147" fmla="*/ 158044 w 8613422"/>
                <a:gd name="connsiteY147" fmla="*/ 2133600 h 5144025"/>
                <a:gd name="connsiteX148" fmla="*/ 135467 w 8613422"/>
                <a:gd name="connsiteY148" fmla="*/ 2257778 h 5144025"/>
                <a:gd name="connsiteX149" fmla="*/ 124178 w 8613422"/>
                <a:gd name="connsiteY149" fmla="*/ 2302934 h 5144025"/>
                <a:gd name="connsiteX150" fmla="*/ 90311 w 8613422"/>
                <a:gd name="connsiteY150" fmla="*/ 2472267 h 5144025"/>
                <a:gd name="connsiteX151" fmla="*/ 67733 w 8613422"/>
                <a:gd name="connsiteY151" fmla="*/ 2675467 h 5144025"/>
                <a:gd name="connsiteX152" fmla="*/ 45155 w 8613422"/>
                <a:gd name="connsiteY152" fmla="*/ 2754489 h 5144025"/>
                <a:gd name="connsiteX153" fmla="*/ 33867 w 8613422"/>
                <a:gd name="connsiteY153" fmla="*/ 2844800 h 5144025"/>
                <a:gd name="connsiteX154" fmla="*/ 22578 w 8613422"/>
                <a:gd name="connsiteY154" fmla="*/ 2912534 h 5144025"/>
                <a:gd name="connsiteX155" fmla="*/ 0 w 8613422"/>
                <a:gd name="connsiteY155" fmla="*/ 3172178 h 5144025"/>
                <a:gd name="connsiteX156" fmla="*/ 22578 w 8613422"/>
                <a:gd name="connsiteY156" fmla="*/ 3465689 h 5144025"/>
                <a:gd name="connsiteX157" fmla="*/ 45155 w 8613422"/>
                <a:gd name="connsiteY157" fmla="*/ 3522134 h 5144025"/>
                <a:gd name="connsiteX158" fmla="*/ 56444 w 8613422"/>
                <a:gd name="connsiteY158" fmla="*/ 3567289 h 5144025"/>
                <a:gd name="connsiteX159" fmla="*/ 79022 w 8613422"/>
                <a:gd name="connsiteY159" fmla="*/ 3623734 h 5144025"/>
                <a:gd name="connsiteX160" fmla="*/ 135467 w 8613422"/>
                <a:gd name="connsiteY160" fmla="*/ 3759200 h 5144025"/>
                <a:gd name="connsiteX161" fmla="*/ 180622 w 8613422"/>
                <a:gd name="connsiteY161" fmla="*/ 3826934 h 5144025"/>
                <a:gd name="connsiteX162" fmla="*/ 214489 w 8613422"/>
                <a:gd name="connsiteY162" fmla="*/ 3894667 h 5144025"/>
                <a:gd name="connsiteX163" fmla="*/ 248355 w 8613422"/>
                <a:gd name="connsiteY163" fmla="*/ 3928534 h 5144025"/>
                <a:gd name="connsiteX164" fmla="*/ 270933 w 8613422"/>
                <a:gd name="connsiteY164" fmla="*/ 3962400 h 5144025"/>
                <a:gd name="connsiteX165" fmla="*/ 304800 w 8613422"/>
                <a:gd name="connsiteY165" fmla="*/ 4007556 h 5144025"/>
                <a:gd name="connsiteX166" fmla="*/ 349955 w 8613422"/>
                <a:gd name="connsiteY166" fmla="*/ 4086578 h 5144025"/>
                <a:gd name="connsiteX167" fmla="*/ 406400 w 8613422"/>
                <a:gd name="connsiteY167" fmla="*/ 4165600 h 5144025"/>
                <a:gd name="connsiteX168" fmla="*/ 474133 w 8613422"/>
                <a:gd name="connsiteY168" fmla="*/ 4233334 h 5144025"/>
                <a:gd name="connsiteX169" fmla="*/ 508000 w 8613422"/>
                <a:gd name="connsiteY169" fmla="*/ 4278489 h 5144025"/>
                <a:gd name="connsiteX170" fmla="*/ 620889 w 8613422"/>
                <a:gd name="connsiteY170" fmla="*/ 4357511 h 5144025"/>
                <a:gd name="connsiteX171" fmla="*/ 643467 w 8613422"/>
                <a:gd name="connsiteY171" fmla="*/ 4391378 h 5144025"/>
                <a:gd name="connsiteX172" fmla="*/ 677333 w 8613422"/>
                <a:gd name="connsiteY172" fmla="*/ 4413956 h 5144025"/>
                <a:gd name="connsiteX173" fmla="*/ 722489 w 8613422"/>
                <a:gd name="connsiteY173" fmla="*/ 4436534 h 5144025"/>
                <a:gd name="connsiteX174" fmla="*/ 801511 w 8613422"/>
                <a:gd name="connsiteY174" fmla="*/ 4470400 h 5144025"/>
                <a:gd name="connsiteX175" fmla="*/ 846667 w 8613422"/>
                <a:gd name="connsiteY175" fmla="*/ 4504267 h 5144025"/>
                <a:gd name="connsiteX176" fmla="*/ 891822 w 8613422"/>
                <a:gd name="connsiteY176" fmla="*/ 4526845 h 5144025"/>
                <a:gd name="connsiteX177" fmla="*/ 948267 w 8613422"/>
                <a:gd name="connsiteY177" fmla="*/ 4572000 h 5144025"/>
                <a:gd name="connsiteX178" fmla="*/ 1027289 w 8613422"/>
                <a:gd name="connsiteY178" fmla="*/ 4594578 h 5144025"/>
                <a:gd name="connsiteX179" fmla="*/ 1128889 w 8613422"/>
                <a:gd name="connsiteY179" fmla="*/ 4628445 h 5144025"/>
                <a:gd name="connsiteX180" fmla="*/ 1241778 w 8613422"/>
                <a:gd name="connsiteY180" fmla="*/ 4662311 h 5144025"/>
                <a:gd name="connsiteX181" fmla="*/ 1275644 w 8613422"/>
                <a:gd name="connsiteY181" fmla="*/ 4684889 h 5144025"/>
                <a:gd name="connsiteX182" fmla="*/ 1377244 w 8613422"/>
                <a:gd name="connsiteY182" fmla="*/ 4707467 h 5144025"/>
                <a:gd name="connsiteX183" fmla="*/ 1467555 w 8613422"/>
                <a:gd name="connsiteY183" fmla="*/ 4752622 h 5144025"/>
                <a:gd name="connsiteX184" fmla="*/ 1580444 w 8613422"/>
                <a:gd name="connsiteY184" fmla="*/ 4763911 h 5144025"/>
                <a:gd name="connsiteX185" fmla="*/ 1659467 w 8613422"/>
                <a:gd name="connsiteY185" fmla="*/ 4775200 h 5144025"/>
                <a:gd name="connsiteX186" fmla="*/ 1794933 w 8613422"/>
                <a:gd name="connsiteY186" fmla="*/ 4786489 h 5144025"/>
                <a:gd name="connsiteX187" fmla="*/ 2968978 w 8613422"/>
                <a:gd name="connsiteY187" fmla="*/ 4752622 h 5144025"/>
                <a:gd name="connsiteX188" fmla="*/ 3002844 w 8613422"/>
                <a:gd name="connsiteY188" fmla="*/ 4741334 h 5144025"/>
                <a:gd name="connsiteX189" fmla="*/ 3081867 w 8613422"/>
                <a:gd name="connsiteY189" fmla="*/ 4662311 h 5144025"/>
                <a:gd name="connsiteX190" fmla="*/ 3127022 w 8613422"/>
                <a:gd name="connsiteY190" fmla="*/ 4617156 h 5144025"/>
                <a:gd name="connsiteX191" fmla="*/ 3262489 w 8613422"/>
                <a:gd name="connsiteY191" fmla="*/ 4526845 h 5144025"/>
                <a:gd name="connsiteX192" fmla="*/ 3330222 w 8613422"/>
                <a:gd name="connsiteY192" fmla="*/ 4492978 h 5144025"/>
                <a:gd name="connsiteX193" fmla="*/ 3318933 w 8613422"/>
                <a:gd name="connsiteY193" fmla="*/ 4301067 h 5144025"/>
                <a:gd name="connsiteX194" fmla="*/ 3285067 w 8613422"/>
                <a:gd name="connsiteY194" fmla="*/ 4255911 h 5144025"/>
                <a:gd name="connsiteX195" fmla="*/ 3251200 w 8613422"/>
                <a:gd name="connsiteY195" fmla="*/ 4199467 h 5144025"/>
                <a:gd name="connsiteX196" fmla="*/ 3228622 w 8613422"/>
                <a:gd name="connsiteY196" fmla="*/ 4154311 h 5144025"/>
                <a:gd name="connsiteX197" fmla="*/ 3172178 w 8613422"/>
                <a:gd name="connsiteY197" fmla="*/ 4086578 h 5144025"/>
                <a:gd name="connsiteX198" fmla="*/ 3115733 w 8613422"/>
                <a:gd name="connsiteY198" fmla="*/ 4018845 h 5144025"/>
                <a:gd name="connsiteX199" fmla="*/ 3048000 w 8613422"/>
                <a:gd name="connsiteY199" fmla="*/ 3939822 h 5144025"/>
                <a:gd name="connsiteX200" fmla="*/ 3002844 w 8613422"/>
                <a:gd name="connsiteY200" fmla="*/ 3894667 h 5144025"/>
                <a:gd name="connsiteX201" fmla="*/ 2980267 w 8613422"/>
                <a:gd name="connsiteY201" fmla="*/ 3860800 h 5144025"/>
                <a:gd name="connsiteX202" fmla="*/ 2912533 w 8613422"/>
                <a:gd name="connsiteY202" fmla="*/ 3826934 h 5144025"/>
                <a:gd name="connsiteX203" fmla="*/ 2765778 w 8613422"/>
                <a:gd name="connsiteY203" fmla="*/ 3849511 h 5144025"/>
                <a:gd name="connsiteX204" fmla="*/ 2619022 w 8613422"/>
                <a:gd name="connsiteY204" fmla="*/ 3894667 h 5144025"/>
                <a:gd name="connsiteX205" fmla="*/ 2494844 w 8613422"/>
                <a:gd name="connsiteY205" fmla="*/ 3917245 h 5144025"/>
                <a:gd name="connsiteX206" fmla="*/ 2302933 w 8613422"/>
                <a:gd name="connsiteY206" fmla="*/ 3928534 h 5144025"/>
                <a:gd name="connsiteX207" fmla="*/ 2099733 w 8613422"/>
                <a:gd name="connsiteY207" fmla="*/ 3883378 h 5144025"/>
                <a:gd name="connsiteX208" fmla="*/ 2043289 w 8613422"/>
                <a:gd name="connsiteY208" fmla="*/ 3860800 h 5144025"/>
                <a:gd name="connsiteX209" fmla="*/ 1998133 w 8613422"/>
                <a:gd name="connsiteY209" fmla="*/ 3826934 h 5144025"/>
                <a:gd name="connsiteX210" fmla="*/ 1964267 w 8613422"/>
                <a:gd name="connsiteY210" fmla="*/ 3804356 h 5144025"/>
                <a:gd name="connsiteX211" fmla="*/ 1885244 w 8613422"/>
                <a:gd name="connsiteY211" fmla="*/ 3736622 h 5144025"/>
                <a:gd name="connsiteX212" fmla="*/ 1851378 w 8613422"/>
                <a:gd name="connsiteY212" fmla="*/ 3691467 h 5144025"/>
                <a:gd name="connsiteX213" fmla="*/ 1783644 w 8613422"/>
                <a:gd name="connsiteY213" fmla="*/ 3623734 h 5144025"/>
                <a:gd name="connsiteX214" fmla="*/ 1749778 w 8613422"/>
                <a:gd name="connsiteY214" fmla="*/ 3578578 h 5144025"/>
                <a:gd name="connsiteX215" fmla="*/ 1670755 w 8613422"/>
                <a:gd name="connsiteY215" fmla="*/ 3499556 h 5144025"/>
                <a:gd name="connsiteX216" fmla="*/ 1614311 w 8613422"/>
                <a:gd name="connsiteY216" fmla="*/ 3431822 h 5144025"/>
                <a:gd name="connsiteX217" fmla="*/ 1524000 w 8613422"/>
                <a:gd name="connsiteY217" fmla="*/ 3296356 h 5144025"/>
                <a:gd name="connsiteX218" fmla="*/ 1490133 w 8613422"/>
                <a:gd name="connsiteY218" fmla="*/ 3239911 h 5144025"/>
                <a:gd name="connsiteX219" fmla="*/ 1478844 w 8613422"/>
                <a:gd name="connsiteY219" fmla="*/ 3194756 h 5144025"/>
                <a:gd name="connsiteX220" fmla="*/ 1444978 w 8613422"/>
                <a:gd name="connsiteY220" fmla="*/ 3104445 h 5144025"/>
                <a:gd name="connsiteX221" fmla="*/ 1422400 w 8613422"/>
                <a:gd name="connsiteY221" fmla="*/ 2980267 h 5144025"/>
                <a:gd name="connsiteX222" fmla="*/ 1444978 w 8613422"/>
                <a:gd name="connsiteY222" fmla="*/ 2709334 h 5144025"/>
                <a:gd name="connsiteX223" fmla="*/ 1478844 w 8613422"/>
                <a:gd name="connsiteY223" fmla="*/ 2630311 h 5144025"/>
                <a:gd name="connsiteX224" fmla="*/ 1490133 w 8613422"/>
                <a:gd name="connsiteY224" fmla="*/ 2585156 h 5144025"/>
                <a:gd name="connsiteX225" fmla="*/ 1557867 w 8613422"/>
                <a:gd name="connsiteY225" fmla="*/ 2472267 h 5144025"/>
                <a:gd name="connsiteX226" fmla="*/ 1614311 w 8613422"/>
                <a:gd name="connsiteY226" fmla="*/ 2381956 h 5144025"/>
                <a:gd name="connsiteX227" fmla="*/ 1648178 w 8613422"/>
                <a:gd name="connsiteY227" fmla="*/ 2325511 h 5144025"/>
                <a:gd name="connsiteX228" fmla="*/ 1693333 w 8613422"/>
                <a:gd name="connsiteY228" fmla="*/ 2280356 h 5144025"/>
                <a:gd name="connsiteX229" fmla="*/ 1738489 w 8613422"/>
                <a:gd name="connsiteY229" fmla="*/ 2223911 h 5144025"/>
                <a:gd name="connsiteX230" fmla="*/ 1772355 w 8613422"/>
                <a:gd name="connsiteY230" fmla="*/ 2190045 h 5144025"/>
                <a:gd name="connsiteX231" fmla="*/ 1840089 w 8613422"/>
                <a:gd name="connsiteY231" fmla="*/ 2111022 h 5144025"/>
                <a:gd name="connsiteX232" fmla="*/ 1862667 w 8613422"/>
                <a:gd name="connsiteY232" fmla="*/ 2077156 h 5144025"/>
                <a:gd name="connsiteX233" fmla="*/ 1952978 w 8613422"/>
                <a:gd name="connsiteY233" fmla="*/ 2009422 h 5144025"/>
                <a:gd name="connsiteX234" fmla="*/ 1975555 w 8613422"/>
                <a:gd name="connsiteY234" fmla="*/ 1975556 h 5144025"/>
                <a:gd name="connsiteX235" fmla="*/ 2065867 w 8613422"/>
                <a:gd name="connsiteY235" fmla="*/ 1907822 h 5144025"/>
                <a:gd name="connsiteX236" fmla="*/ 2133600 w 8613422"/>
                <a:gd name="connsiteY236" fmla="*/ 1840089 h 5144025"/>
                <a:gd name="connsiteX237" fmla="*/ 2167467 w 8613422"/>
                <a:gd name="connsiteY237" fmla="*/ 1806222 h 5144025"/>
                <a:gd name="connsiteX238" fmla="*/ 2212622 w 8613422"/>
                <a:gd name="connsiteY238" fmla="*/ 1783645 h 5144025"/>
                <a:gd name="connsiteX239" fmla="*/ 2269067 w 8613422"/>
                <a:gd name="connsiteY239" fmla="*/ 1749778 h 5144025"/>
                <a:gd name="connsiteX240" fmla="*/ 2336800 w 8613422"/>
                <a:gd name="connsiteY240" fmla="*/ 1693334 h 5144025"/>
                <a:gd name="connsiteX241" fmla="*/ 2494844 w 8613422"/>
                <a:gd name="connsiteY241" fmla="*/ 1591734 h 5144025"/>
                <a:gd name="connsiteX242" fmla="*/ 2506133 w 8613422"/>
                <a:gd name="connsiteY242" fmla="*/ 1557867 h 5144025"/>
                <a:gd name="connsiteX243" fmla="*/ 2551289 w 8613422"/>
                <a:gd name="connsiteY243" fmla="*/ 1524000 h 5144025"/>
                <a:gd name="connsiteX244" fmla="*/ 2641600 w 8613422"/>
                <a:gd name="connsiteY244" fmla="*/ 1478845 h 5144025"/>
                <a:gd name="connsiteX245" fmla="*/ 2731911 w 8613422"/>
                <a:gd name="connsiteY245" fmla="*/ 1433689 h 5144025"/>
                <a:gd name="connsiteX246" fmla="*/ 2833511 w 8613422"/>
                <a:gd name="connsiteY246" fmla="*/ 1377245 h 5144025"/>
                <a:gd name="connsiteX247" fmla="*/ 2935111 w 8613422"/>
                <a:gd name="connsiteY247" fmla="*/ 1332089 h 5144025"/>
                <a:gd name="connsiteX248" fmla="*/ 3036711 w 8613422"/>
                <a:gd name="connsiteY248" fmla="*/ 1275645 h 5144025"/>
                <a:gd name="connsiteX249" fmla="*/ 3104444 w 8613422"/>
                <a:gd name="connsiteY249" fmla="*/ 1253067 h 5144025"/>
                <a:gd name="connsiteX250" fmla="*/ 3217333 w 8613422"/>
                <a:gd name="connsiteY250" fmla="*/ 1230489 h 5144025"/>
                <a:gd name="connsiteX251" fmla="*/ 3251200 w 8613422"/>
                <a:gd name="connsiteY251" fmla="*/ 1219200 h 5144025"/>
                <a:gd name="connsiteX252" fmla="*/ 3488267 w 8613422"/>
                <a:gd name="connsiteY252" fmla="*/ 1196622 h 5144025"/>
                <a:gd name="connsiteX253" fmla="*/ 3917244 w 8613422"/>
                <a:gd name="connsiteY253" fmla="*/ 1207911 h 5144025"/>
                <a:gd name="connsiteX254" fmla="*/ 4165600 w 8613422"/>
                <a:gd name="connsiteY254" fmla="*/ 1230489 h 5144025"/>
                <a:gd name="connsiteX255" fmla="*/ 4346222 w 8613422"/>
                <a:gd name="connsiteY255" fmla="*/ 1241778 h 5144025"/>
                <a:gd name="connsiteX256" fmla="*/ 4481689 w 8613422"/>
                <a:gd name="connsiteY256" fmla="*/ 1275645 h 5144025"/>
                <a:gd name="connsiteX257" fmla="*/ 4628444 w 8613422"/>
                <a:gd name="connsiteY257" fmla="*/ 1286934 h 5144025"/>
                <a:gd name="connsiteX258" fmla="*/ 4831644 w 8613422"/>
                <a:gd name="connsiteY258" fmla="*/ 1320800 h 5144025"/>
                <a:gd name="connsiteX259" fmla="*/ 4944533 w 8613422"/>
                <a:gd name="connsiteY259" fmla="*/ 1354667 h 5144025"/>
                <a:gd name="connsiteX260" fmla="*/ 5170311 w 8613422"/>
                <a:gd name="connsiteY260" fmla="*/ 1377245 h 5144025"/>
                <a:gd name="connsiteX261" fmla="*/ 5238044 w 8613422"/>
                <a:gd name="connsiteY261" fmla="*/ 1388534 h 5144025"/>
                <a:gd name="connsiteX262" fmla="*/ 5497689 w 8613422"/>
                <a:gd name="connsiteY262" fmla="*/ 1411111 h 5144025"/>
                <a:gd name="connsiteX263" fmla="*/ 5588000 w 8613422"/>
                <a:gd name="connsiteY263" fmla="*/ 1433689 h 5144025"/>
                <a:gd name="connsiteX264" fmla="*/ 5621867 w 8613422"/>
                <a:gd name="connsiteY264" fmla="*/ 1444978 h 5144025"/>
                <a:gd name="connsiteX265" fmla="*/ 5723467 w 8613422"/>
                <a:gd name="connsiteY265" fmla="*/ 1467556 h 5144025"/>
                <a:gd name="connsiteX266" fmla="*/ 5791200 w 8613422"/>
                <a:gd name="connsiteY266" fmla="*/ 1478845 h 5144025"/>
                <a:gd name="connsiteX267" fmla="*/ 5858933 w 8613422"/>
                <a:gd name="connsiteY267" fmla="*/ 1501422 h 5144025"/>
                <a:gd name="connsiteX268" fmla="*/ 5892800 w 8613422"/>
                <a:gd name="connsiteY268" fmla="*/ 1524000 h 5144025"/>
                <a:gd name="connsiteX269" fmla="*/ 5983111 w 8613422"/>
                <a:gd name="connsiteY269" fmla="*/ 1546578 h 5144025"/>
                <a:gd name="connsiteX270" fmla="*/ 6141155 w 8613422"/>
                <a:gd name="connsiteY270" fmla="*/ 1636889 h 5144025"/>
                <a:gd name="connsiteX271" fmla="*/ 6197600 w 8613422"/>
                <a:gd name="connsiteY271" fmla="*/ 1648178 h 5144025"/>
                <a:gd name="connsiteX272" fmla="*/ 6310489 w 8613422"/>
                <a:gd name="connsiteY272" fmla="*/ 1727200 h 5144025"/>
                <a:gd name="connsiteX273" fmla="*/ 6355644 w 8613422"/>
                <a:gd name="connsiteY273" fmla="*/ 1749778 h 5144025"/>
                <a:gd name="connsiteX274" fmla="*/ 6434667 w 8613422"/>
                <a:gd name="connsiteY274" fmla="*/ 1817511 h 5144025"/>
                <a:gd name="connsiteX275" fmla="*/ 6536267 w 8613422"/>
                <a:gd name="connsiteY275" fmla="*/ 1873956 h 5144025"/>
                <a:gd name="connsiteX276" fmla="*/ 6604000 w 8613422"/>
                <a:gd name="connsiteY276" fmla="*/ 1919111 h 5144025"/>
                <a:gd name="connsiteX277" fmla="*/ 6637867 w 8613422"/>
                <a:gd name="connsiteY277" fmla="*/ 1952978 h 5144025"/>
                <a:gd name="connsiteX278" fmla="*/ 6739467 w 8613422"/>
                <a:gd name="connsiteY278" fmla="*/ 2032000 h 5144025"/>
                <a:gd name="connsiteX279" fmla="*/ 6773333 w 8613422"/>
                <a:gd name="connsiteY279" fmla="*/ 2077156 h 5144025"/>
                <a:gd name="connsiteX280" fmla="*/ 6852355 w 8613422"/>
                <a:gd name="connsiteY280" fmla="*/ 2190045 h 5144025"/>
                <a:gd name="connsiteX281" fmla="*/ 6897511 w 8613422"/>
                <a:gd name="connsiteY281" fmla="*/ 2257778 h 5144025"/>
                <a:gd name="connsiteX282" fmla="*/ 6920089 w 8613422"/>
                <a:gd name="connsiteY282" fmla="*/ 2291645 h 5144025"/>
                <a:gd name="connsiteX283" fmla="*/ 6942667 w 8613422"/>
                <a:gd name="connsiteY283" fmla="*/ 2336800 h 5144025"/>
                <a:gd name="connsiteX284" fmla="*/ 7055555 w 8613422"/>
                <a:gd name="connsiteY284" fmla="*/ 2460978 h 5144025"/>
                <a:gd name="connsiteX285" fmla="*/ 7100711 w 8613422"/>
                <a:gd name="connsiteY285" fmla="*/ 2528711 h 5144025"/>
                <a:gd name="connsiteX286" fmla="*/ 7168444 w 8613422"/>
                <a:gd name="connsiteY286" fmla="*/ 2596445 h 5144025"/>
                <a:gd name="connsiteX287" fmla="*/ 7179733 w 8613422"/>
                <a:gd name="connsiteY287" fmla="*/ 2630311 h 5144025"/>
                <a:gd name="connsiteX288" fmla="*/ 7202311 w 8613422"/>
                <a:gd name="connsiteY288" fmla="*/ 2664178 h 5144025"/>
                <a:gd name="connsiteX289" fmla="*/ 7213600 w 8613422"/>
                <a:gd name="connsiteY289" fmla="*/ 2709334 h 5144025"/>
                <a:gd name="connsiteX290" fmla="*/ 7236178 w 8613422"/>
                <a:gd name="connsiteY290" fmla="*/ 2810934 h 5144025"/>
                <a:gd name="connsiteX291" fmla="*/ 7247467 w 8613422"/>
                <a:gd name="connsiteY291" fmla="*/ 2991556 h 5144025"/>
                <a:gd name="connsiteX292" fmla="*/ 7224889 w 8613422"/>
                <a:gd name="connsiteY292" fmla="*/ 3420534 h 5144025"/>
                <a:gd name="connsiteX293" fmla="*/ 7202311 w 8613422"/>
                <a:gd name="connsiteY293" fmla="*/ 3556000 h 5144025"/>
                <a:gd name="connsiteX294" fmla="*/ 7179733 w 8613422"/>
                <a:gd name="connsiteY294" fmla="*/ 3623734 h 5144025"/>
                <a:gd name="connsiteX295" fmla="*/ 7134578 w 8613422"/>
                <a:gd name="connsiteY295" fmla="*/ 3815645 h 5144025"/>
                <a:gd name="connsiteX296" fmla="*/ 7100711 w 8613422"/>
                <a:gd name="connsiteY296" fmla="*/ 3894667 h 5144025"/>
                <a:gd name="connsiteX297" fmla="*/ 7089422 w 8613422"/>
                <a:gd name="connsiteY297" fmla="*/ 3939822 h 5144025"/>
                <a:gd name="connsiteX298" fmla="*/ 6987822 w 8613422"/>
                <a:gd name="connsiteY298" fmla="*/ 4018845 h 5144025"/>
                <a:gd name="connsiteX299" fmla="*/ 6908800 w 8613422"/>
                <a:gd name="connsiteY299" fmla="*/ 4064000 h 5144025"/>
                <a:gd name="connsiteX300" fmla="*/ 6750755 w 8613422"/>
                <a:gd name="connsiteY300" fmla="*/ 4086578 h 5144025"/>
                <a:gd name="connsiteX301" fmla="*/ 6705600 w 8613422"/>
                <a:gd name="connsiteY301" fmla="*/ 4097867 h 5144025"/>
                <a:gd name="connsiteX302" fmla="*/ 6649155 w 8613422"/>
                <a:gd name="connsiteY302" fmla="*/ 4120445 h 5144025"/>
                <a:gd name="connsiteX303" fmla="*/ 6378222 w 8613422"/>
                <a:gd name="connsiteY303" fmla="*/ 4165600 h 5144025"/>
                <a:gd name="connsiteX304" fmla="*/ 6299200 w 8613422"/>
                <a:gd name="connsiteY304" fmla="*/ 4188178 h 5144025"/>
                <a:gd name="connsiteX305" fmla="*/ 6208889 w 8613422"/>
                <a:gd name="connsiteY305" fmla="*/ 4199467 h 5144025"/>
                <a:gd name="connsiteX306" fmla="*/ 5949244 w 8613422"/>
                <a:gd name="connsiteY306" fmla="*/ 4222045 h 5144025"/>
                <a:gd name="connsiteX307" fmla="*/ 5396089 w 8613422"/>
                <a:gd name="connsiteY307" fmla="*/ 4233334 h 514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8613422" h="5144025">
                  <a:moveTo>
                    <a:pt x="5396089" y="4233334"/>
                  </a:moveTo>
                  <a:cubicBezTo>
                    <a:pt x="5266267" y="4237097"/>
                    <a:pt x="5245168" y="4235985"/>
                    <a:pt x="5170311" y="4244622"/>
                  </a:cubicBezTo>
                  <a:cubicBezTo>
                    <a:pt x="5146669" y="4247350"/>
                    <a:pt x="5126159" y="4263984"/>
                    <a:pt x="5102578" y="4267200"/>
                  </a:cubicBezTo>
                  <a:cubicBezTo>
                    <a:pt x="5042806" y="4275351"/>
                    <a:pt x="4982163" y="4274726"/>
                    <a:pt x="4921955" y="4278489"/>
                  </a:cubicBezTo>
                  <a:cubicBezTo>
                    <a:pt x="4899377" y="4286015"/>
                    <a:pt x="4871050" y="4284239"/>
                    <a:pt x="4854222" y="4301067"/>
                  </a:cubicBezTo>
                  <a:cubicBezTo>
                    <a:pt x="4842933" y="4312356"/>
                    <a:pt x="4830745" y="4322812"/>
                    <a:pt x="4820355" y="4334934"/>
                  </a:cubicBezTo>
                  <a:cubicBezTo>
                    <a:pt x="4808111" y="4349219"/>
                    <a:pt x="4800943" y="4368044"/>
                    <a:pt x="4786489" y="4380089"/>
                  </a:cubicBezTo>
                  <a:cubicBezTo>
                    <a:pt x="4777347" y="4387707"/>
                    <a:pt x="4763911" y="4387615"/>
                    <a:pt x="4752622" y="4391378"/>
                  </a:cubicBezTo>
                  <a:cubicBezTo>
                    <a:pt x="4698611" y="4472395"/>
                    <a:pt x="4726654" y="4439924"/>
                    <a:pt x="4673600" y="4492978"/>
                  </a:cubicBezTo>
                  <a:cubicBezTo>
                    <a:pt x="4669837" y="4508030"/>
                    <a:pt x="4666573" y="4523216"/>
                    <a:pt x="4662311" y="4538134"/>
                  </a:cubicBezTo>
                  <a:cubicBezTo>
                    <a:pt x="4659042" y="4549575"/>
                    <a:pt x="4651022" y="4560101"/>
                    <a:pt x="4651022" y="4572000"/>
                  </a:cubicBezTo>
                  <a:cubicBezTo>
                    <a:pt x="4651022" y="4636081"/>
                    <a:pt x="4648698" y="4701293"/>
                    <a:pt x="4662311" y="4763911"/>
                  </a:cubicBezTo>
                  <a:cubicBezTo>
                    <a:pt x="4668075" y="4790427"/>
                    <a:pt x="4693506" y="4808377"/>
                    <a:pt x="4707467" y="4831645"/>
                  </a:cubicBezTo>
                  <a:cubicBezTo>
                    <a:pt x="4718756" y="4850460"/>
                    <a:pt x="4725818" y="4872574"/>
                    <a:pt x="4741333" y="4888089"/>
                  </a:cubicBezTo>
                  <a:cubicBezTo>
                    <a:pt x="4756848" y="4903604"/>
                    <a:pt x="4779521" y="4909785"/>
                    <a:pt x="4797778" y="4921956"/>
                  </a:cubicBezTo>
                  <a:cubicBezTo>
                    <a:pt x="4813433" y="4932392"/>
                    <a:pt x="4826486" y="4946685"/>
                    <a:pt x="4842933" y="4955822"/>
                  </a:cubicBezTo>
                  <a:cubicBezTo>
                    <a:pt x="4895934" y="4985267"/>
                    <a:pt x="4893385" y="4972639"/>
                    <a:pt x="4944533" y="4989689"/>
                  </a:cubicBezTo>
                  <a:cubicBezTo>
                    <a:pt x="4963757" y="4996097"/>
                    <a:pt x="4981754" y="5005859"/>
                    <a:pt x="5000978" y="5012267"/>
                  </a:cubicBezTo>
                  <a:cubicBezTo>
                    <a:pt x="5049862" y="5028562"/>
                    <a:pt x="5095127" y="5029000"/>
                    <a:pt x="5147733" y="5034845"/>
                  </a:cubicBezTo>
                  <a:cubicBezTo>
                    <a:pt x="5252619" y="5061067"/>
                    <a:pt x="5122226" y="5029744"/>
                    <a:pt x="5260622" y="5057422"/>
                  </a:cubicBezTo>
                  <a:cubicBezTo>
                    <a:pt x="5275836" y="5060465"/>
                    <a:pt x="5290632" y="5065345"/>
                    <a:pt x="5305778" y="5068711"/>
                  </a:cubicBezTo>
                  <a:cubicBezTo>
                    <a:pt x="5324508" y="5072873"/>
                    <a:pt x="5343844" y="5074487"/>
                    <a:pt x="5362222" y="5080000"/>
                  </a:cubicBezTo>
                  <a:cubicBezTo>
                    <a:pt x="5496935" y="5120414"/>
                    <a:pt x="5320116" y="5091628"/>
                    <a:pt x="5520267" y="5113867"/>
                  </a:cubicBezTo>
                  <a:cubicBezTo>
                    <a:pt x="5640896" y="5144025"/>
                    <a:pt x="5597772" y="5136445"/>
                    <a:pt x="5825067" y="5136445"/>
                  </a:cubicBezTo>
                  <a:cubicBezTo>
                    <a:pt x="5941779" y="5136445"/>
                    <a:pt x="6058370" y="5128919"/>
                    <a:pt x="6175022" y="5125156"/>
                  </a:cubicBezTo>
                  <a:lnTo>
                    <a:pt x="6265333" y="5113867"/>
                  </a:lnTo>
                  <a:cubicBezTo>
                    <a:pt x="6299175" y="5109886"/>
                    <a:pt x="6333157" y="5107082"/>
                    <a:pt x="6366933" y="5102578"/>
                  </a:cubicBezTo>
                  <a:cubicBezTo>
                    <a:pt x="6389622" y="5099553"/>
                    <a:pt x="6411903" y="5093685"/>
                    <a:pt x="6434667" y="5091289"/>
                  </a:cubicBezTo>
                  <a:cubicBezTo>
                    <a:pt x="6483460" y="5086153"/>
                    <a:pt x="6532504" y="5083763"/>
                    <a:pt x="6581422" y="5080000"/>
                  </a:cubicBezTo>
                  <a:cubicBezTo>
                    <a:pt x="6634104" y="5064948"/>
                    <a:pt x="6686481" y="5048789"/>
                    <a:pt x="6739467" y="5034845"/>
                  </a:cubicBezTo>
                  <a:cubicBezTo>
                    <a:pt x="6803423" y="5018015"/>
                    <a:pt x="6802682" y="5026717"/>
                    <a:pt x="6874933" y="5012267"/>
                  </a:cubicBezTo>
                  <a:cubicBezTo>
                    <a:pt x="6905361" y="5006181"/>
                    <a:pt x="6935008" y="4996666"/>
                    <a:pt x="6965244" y="4989689"/>
                  </a:cubicBezTo>
                  <a:cubicBezTo>
                    <a:pt x="6983940" y="4985374"/>
                    <a:pt x="7003240" y="4983671"/>
                    <a:pt x="7021689" y="4978400"/>
                  </a:cubicBezTo>
                  <a:cubicBezTo>
                    <a:pt x="7056014" y="4968593"/>
                    <a:pt x="7088656" y="4953192"/>
                    <a:pt x="7123289" y="4944534"/>
                  </a:cubicBezTo>
                  <a:cubicBezTo>
                    <a:pt x="7209214" y="4923053"/>
                    <a:pt x="7382933" y="4888089"/>
                    <a:pt x="7382933" y="4888089"/>
                  </a:cubicBezTo>
                  <a:cubicBezTo>
                    <a:pt x="7397985" y="4880563"/>
                    <a:pt x="7412671" y="4872256"/>
                    <a:pt x="7428089" y="4865511"/>
                  </a:cubicBezTo>
                  <a:cubicBezTo>
                    <a:pt x="7472906" y="4845904"/>
                    <a:pt x="7519293" y="4829896"/>
                    <a:pt x="7563555" y="4809067"/>
                  </a:cubicBezTo>
                  <a:cubicBezTo>
                    <a:pt x="7581939" y="4800416"/>
                    <a:pt x="7677587" y="4738923"/>
                    <a:pt x="7687733" y="4730045"/>
                  </a:cubicBezTo>
                  <a:cubicBezTo>
                    <a:pt x="7727782" y="4695002"/>
                    <a:pt x="7756343" y="4646675"/>
                    <a:pt x="7800622" y="4617156"/>
                  </a:cubicBezTo>
                  <a:cubicBezTo>
                    <a:pt x="7834489" y="4594578"/>
                    <a:pt x="7873440" y="4578203"/>
                    <a:pt x="7902222" y="4549422"/>
                  </a:cubicBezTo>
                  <a:cubicBezTo>
                    <a:pt x="7913511" y="4538133"/>
                    <a:pt x="7923824" y="4525776"/>
                    <a:pt x="7936089" y="4515556"/>
                  </a:cubicBezTo>
                  <a:cubicBezTo>
                    <a:pt x="8018521" y="4446863"/>
                    <a:pt x="7913460" y="4550597"/>
                    <a:pt x="8015111" y="4459111"/>
                  </a:cubicBezTo>
                  <a:cubicBezTo>
                    <a:pt x="8038844" y="4437751"/>
                    <a:pt x="8060266" y="4413956"/>
                    <a:pt x="8082844" y="4391378"/>
                  </a:cubicBezTo>
                  <a:lnTo>
                    <a:pt x="8128000" y="4346222"/>
                  </a:lnTo>
                  <a:cubicBezTo>
                    <a:pt x="8143052" y="4331170"/>
                    <a:pt x="8156126" y="4313839"/>
                    <a:pt x="8173155" y="4301067"/>
                  </a:cubicBezTo>
                  <a:cubicBezTo>
                    <a:pt x="8188207" y="4289778"/>
                    <a:pt x="8205007" y="4280504"/>
                    <a:pt x="8218311" y="4267200"/>
                  </a:cubicBezTo>
                  <a:cubicBezTo>
                    <a:pt x="8302328" y="4183184"/>
                    <a:pt x="8206230" y="4252678"/>
                    <a:pt x="8286044" y="4199467"/>
                  </a:cubicBezTo>
                  <a:cubicBezTo>
                    <a:pt x="8335949" y="4124610"/>
                    <a:pt x="8277293" y="4207796"/>
                    <a:pt x="8342489" y="4131734"/>
                  </a:cubicBezTo>
                  <a:cubicBezTo>
                    <a:pt x="8354733" y="4117449"/>
                    <a:pt x="8364111" y="4100863"/>
                    <a:pt x="8376355" y="4086578"/>
                  </a:cubicBezTo>
                  <a:cubicBezTo>
                    <a:pt x="8386745" y="4074456"/>
                    <a:pt x="8400942" y="4065702"/>
                    <a:pt x="8410222" y="4052711"/>
                  </a:cubicBezTo>
                  <a:cubicBezTo>
                    <a:pt x="8420003" y="4039017"/>
                    <a:pt x="8423881" y="4021826"/>
                    <a:pt x="8432800" y="4007556"/>
                  </a:cubicBezTo>
                  <a:cubicBezTo>
                    <a:pt x="8442772" y="3991601"/>
                    <a:pt x="8457187" y="3978652"/>
                    <a:pt x="8466667" y="3962400"/>
                  </a:cubicBezTo>
                  <a:cubicBezTo>
                    <a:pt x="8483626" y="3933328"/>
                    <a:pt x="8511822" y="3872089"/>
                    <a:pt x="8511822" y="3872089"/>
                  </a:cubicBezTo>
                  <a:cubicBezTo>
                    <a:pt x="8519348" y="3838222"/>
                    <a:pt x="8528989" y="3804757"/>
                    <a:pt x="8534400" y="3770489"/>
                  </a:cubicBezTo>
                  <a:cubicBezTo>
                    <a:pt x="8540298" y="3733134"/>
                    <a:pt x="8538613" y="3694749"/>
                    <a:pt x="8545689" y="3657600"/>
                  </a:cubicBezTo>
                  <a:cubicBezTo>
                    <a:pt x="8553717" y="3615453"/>
                    <a:pt x="8570805" y="3575425"/>
                    <a:pt x="8579555" y="3533422"/>
                  </a:cubicBezTo>
                  <a:cubicBezTo>
                    <a:pt x="8589649" y="3484968"/>
                    <a:pt x="8594607" y="3435585"/>
                    <a:pt x="8602133" y="3386667"/>
                  </a:cubicBezTo>
                  <a:cubicBezTo>
                    <a:pt x="8605896" y="3236148"/>
                    <a:pt x="8613422" y="3085677"/>
                    <a:pt x="8613422" y="2935111"/>
                  </a:cubicBezTo>
                  <a:cubicBezTo>
                    <a:pt x="8613422" y="2867273"/>
                    <a:pt x="8606117" y="2799632"/>
                    <a:pt x="8602133" y="2731911"/>
                  </a:cubicBezTo>
                  <a:cubicBezTo>
                    <a:pt x="8579566" y="2348276"/>
                    <a:pt x="8603618" y="2688839"/>
                    <a:pt x="8579555" y="2472267"/>
                  </a:cubicBezTo>
                  <a:cubicBezTo>
                    <a:pt x="8557942" y="2277742"/>
                    <a:pt x="8586056" y="2405354"/>
                    <a:pt x="8523111" y="2178756"/>
                  </a:cubicBezTo>
                  <a:cubicBezTo>
                    <a:pt x="8519926" y="2167290"/>
                    <a:pt x="8516854" y="2155672"/>
                    <a:pt x="8511822" y="2144889"/>
                  </a:cubicBezTo>
                  <a:cubicBezTo>
                    <a:pt x="8434863" y="1979976"/>
                    <a:pt x="8474683" y="2054512"/>
                    <a:pt x="8410222" y="1964267"/>
                  </a:cubicBezTo>
                  <a:cubicBezTo>
                    <a:pt x="8374578" y="1914365"/>
                    <a:pt x="8322067" y="1830957"/>
                    <a:pt x="8274755" y="1783645"/>
                  </a:cubicBezTo>
                  <a:cubicBezTo>
                    <a:pt x="8265161" y="1774051"/>
                    <a:pt x="8250483" y="1770661"/>
                    <a:pt x="8240889" y="1761067"/>
                  </a:cubicBezTo>
                  <a:cubicBezTo>
                    <a:pt x="8220107" y="1740285"/>
                    <a:pt x="8204545" y="1714775"/>
                    <a:pt x="8184444" y="1693334"/>
                  </a:cubicBezTo>
                  <a:cubicBezTo>
                    <a:pt x="8148047" y="1654511"/>
                    <a:pt x="8105623" y="1621327"/>
                    <a:pt x="8071555" y="1580445"/>
                  </a:cubicBezTo>
                  <a:cubicBezTo>
                    <a:pt x="8003066" y="1498257"/>
                    <a:pt x="8038623" y="1530345"/>
                    <a:pt x="7969955" y="1478845"/>
                  </a:cubicBezTo>
                  <a:cubicBezTo>
                    <a:pt x="7962429" y="1467556"/>
                    <a:pt x="7957379" y="1454146"/>
                    <a:pt x="7947378" y="1444978"/>
                  </a:cubicBezTo>
                  <a:cubicBezTo>
                    <a:pt x="7911855" y="1412415"/>
                    <a:pt x="7874585" y="1381398"/>
                    <a:pt x="7834489" y="1354667"/>
                  </a:cubicBezTo>
                  <a:cubicBezTo>
                    <a:pt x="7823200" y="1347141"/>
                    <a:pt x="7811045" y="1340775"/>
                    <a:pt x="7800622" y="1332089"/>
                  </a:cubicBezTo>
                  <a:cubicBezTo>
                    <a:pt x="7694515" y="1243666"/>
                    <a:pt x="7870210" y="1367191"/>
                    <a:pt x="7699022" y="1253067"/>
                  </a:cubicBezTo>
                  <a:cubicBezTo>
                    <a:pt x="7672813" y="1174441"/>
                    <a:pt x="7712333" y="1261253"/>
                    <a:pt x="7642578" y="1207911"/>
                  </a:cubicBezTo>
                  <a:cubicBezTo>
                    <a:pt x="7589695" y="1167471"/>
                    <a:pt x="7542897" y="1119520"/>
                    <a:pt x="7495822" y="1072445"/>
                  </a:cubicBezTo>
                  <a:cubicBezTo>
                    <a:pt x="7484533" y="1061156"/>
                    <a:pt x="7474422" y="1048551"/>
                    <a:pt x="7461955" y="1038578"/>
                  </a:cubicBezTo>
                  <a:cubicBezTo>
                    <a:pt x="7390144" y="981130"/>
                    <a:pt x="7304972" y="933971"/>
                    <a:pt x="7224889" y="891822"/>
                  </a:cubicBezTo>
                  <a:cubicBezTo>
                    <a:pt x="7206957" y="882384"/>
                    <a:pt x="7186569" y="878307"/>
                    <a:pt x="7168444" y="869245"/>
                  </a:cubicBezTo>
                  <a:cubicBezTo>
                    <a:pt x="7156309" y="863178"/>
                    <a:pt x="7146713" y="852735"/>
                    <a:pt x="7134578" y="846667"/>
                  </a:cubicBezTo>
                  <a:cubicBezTo>
                    <a:pt x="7092069" y="825412"/>
                    <a:pt x="7076093" y="823579"/>
                    <a:pt x="7032978" y="812800"/>
                  </a:cubicBezTo>
                  <a:cubicBezTo>
                    <a:pt x="7010400" y="797748"/>
                    <a:pt x="6987474" y="783206"/>
                    <a:pt x="6965244" y="767645"/>
                  </a:cubicBezTo>
                  <a:cubicBezTo>
                    <a:pt x="6962245" y="765546"/>
                    <a:pt x="6897517" y="715436"/>
                    <a:pt x="6886222" y="711200"/>
                  </a:cubicBezTo>
                  <a:cubicBezTo>
                    <a:pt x="6868256" y="704463"/>
                    <a:pt x="6848593" y="703674"/>
                    <a:pt x="6829778" y="699911"/>
                  </a:cubicBezTo>
                  <a:cubicBezTo>
                    <a:pt x="6788385" y="669807"/>
                    <a:pt x="6753523" y="627571"/>
                    <a:pt x="6705600" y="609600"/>
                  </a:cubicBezTo>
                  <a:cubicBezTo>
                    <a:pt x="6675496" y="598311"/>
                    <a:pt x="6644558" y="589038"/>
                    <a:pt x="6615289" y="575734"/>
                  </a:cubicBezTo>
                  <a:cubicBezTo>
                    <a:pt x="6602937" y="570120"/>
                    <a:pt x="6593333" y="559653"/>
                    <a:pt x="6581422" y="553156"/>
                  </a:cubicBezTo>
                  <a:cubicBezTo>
                    <a:pt x="6551875" y="537039"/>
                    <a:pt x="6521610" y="522233"/>
                    <a:pt x="6491111" y="508000"/>
                  </a:cubicBezTo>
                  <a:cubicBezTo>
                    <a:pt x="6465142" y="495881"/>
                    <a:pt x="6437721" y="486950"/>
                    <a:pt x="6412089" y="474134"/>
                  </a:cubicBezTo>
                  <a:cubicBezTo>
                    <a:pt x="6362541" y="449360"/>
                    <a:pt x="6392439" y="448769"/>
                    <a:pt x="6333067" y="428978"/>
                  </a:cubicBezTo>
                  <a:cubicBezTo>
                    <a:pt x="6314864" y="422910"/>
                    <a:pt x="6295437" y="421452"/>
                    <a:pt x="6276622" y="417689"/>
                  </a:cubicBezTo>
                  <a:cubicBezTo>
                    <a:pt x="6257807" y="402637"/>
                    <a:pt x="6241098" y="384488"/>
                    <a:pt x="6220178" y="372534"/>
                  </a:cubicBezTo>
                  <a:cubicBezTo>
                    <a:pt x="6142061" y="327895"/>
                    <a:pt x="6059649" y="283597"/>
                    <a:pt x="5971822" y="259645"/>
                  </a:cubicBezTo>
                  <a:cubicBezTo>
                    <a:pt x="5953311" y="254597"/>
                    <a:pt x="5934193" y="252119"/>
                    <a:pt x="5915378" y="248356"/>
                  </a:cubicBezTo>
                  <a:cubicBezTo>
                    <a:pt x="5889037" y="237067"/>
                    <a:pt x="5862444" y="226348"/>
                    <a:pt x="5836355" y="214489"/>
                  </a:cubicBezTo>
                  <a:cubicBezTo>
                    <a:pt x="5821035" y="207525"/>
                    <a:pt x="5807262" y="196930"/>
                    <a:pt x="5791200" y="191911"/>
                  </a:cubicBezTo>
                  <a:cubicBezTo>
                    <a:pt x="5722728" y="170514"/>
                    <a:pt x="5666084" y="160115"/>
                    <a:pt x="5599289" y="146756"/>
                  </a:cubicBezTo>
                  <a:cubicBezTo>
                    <a:pt x="5571682" y="132952"/>
                    <a:pt x="5550164" y="119533"/>
                    <a:pt x="5520267" y="112889"/>
                  </a:cubicBezTo>
                  <a:cubicBezTo>
                    <a:pt x="5448541" y="96950"/>
                    <a:pt x="5380177" y="96034"/>
                    <a:pt x="5305778" y="90311"/>
                  </a:cubicBezTo>
                  <a:cubicBezTo>
                    <a:pt x="5227326" y="70698"/>
                    <a:pt x="5283572" y="82835"/>
                    <a:pt x="5170311" y="67734"/>
                  </a:cubicBezTo>
                  <a:cubicBezTo>
                    <a:pt x="4983068" y="42769"/>
                    <a:pt x="5227809" y="70909"/>
                    <a:pt x="4944533" y="45156"/>
                  </a:cubicBezTo>
                  <a:cubicBezTo>
                    <a:pt x="4910598" y="42071"/>
                    <a:pt x="4876880" y="36819"/>
                    <a:pt x="4842933" y="33867"/>
                  </a:cubicBezTo>
                  <a:cubicBezTo>
                    <a:pt x="4790316" y="29292"/>
                    <a:pt x="4737467" y="27585"/>
                    <a:pt x="4684889" y="22578"/>
                  </a:cubicBezTo>
                  <a:cubicBezTo>
                    <a:pt x="4658401" y="20055"/>
                    <a:pt x="4632402" y="13255"/>
                    <a:pt x="4605867" y="11289"/>
                  </a:cubicBezTo>
                  <a:cubicBezTo>
                    <a:pt x="4530720" y="5722"/>
                    <a:pt x="4455348" y="3763"/>
                    <a:pt x="4380089" y="0"/>
                  </a:cubicBezTo>
                  <a:cubicBezTo>
                    <a:pt x="4255911" y="3763"/>
                    <a:pt x="4131624" y="4872"/>
                    <a:pt x="4007555" y="11289"/>
                  </a:cubicBezTo>
                  <a:cubicBezTo>
                    <a:pt x="3913306" y="16164"/>
                    <a:pt x="3725333" y="33867"/>
                    <a:pt x="3725333" y="33867"/>
                  </a:cubicBezTo>
                  <a:cubicBezTo>
                    <a:pt x="3649805" y="64079"/>
                    <a:pt x="3666196" y="61039"/>
                    <a:pt x="3567289" y="79022"/>
                  </a:cubicBezTo>
                  <a:cubicBezTo>
                    <a:pt x="3518593" y="87876"/>
                    <a:pt x="3469934" y="98560"/>
                    <a:pt x="3420533" y="101600"/>
                  </a:cubicBezTo>
                  <a:cubicBezTo>
                    <a:pt x="3225084" y="113628"/>
                    <a:pt x="2833511" y="124178"/>
                    <a:pt x="2833511" y="124178"/>
                  </a:cubicBezTo>
                  <a:cubicBezTo>
                    <a:pt x="2807170" y="127941"/>
                    <a:pt x="2780692" y="130843"/>
                    <a:pt x="2754489" y="135467"/>
                  </a:cubicBezTo>
                  <a:cubicBezTo>
                    <a:pt x="2716698" y="142136"/>
                    <a:pt x="2641600" y="158045"/>
                    <a:pt x="2641600" y="158045"/>
                  </a:cubicBezTo>
                  <a:cubicBezTo>
                    <a:pt x="2599688" y="179001"/>
                    <a:pt x="2538653" y="211175"/>
                    <a:pt x="2494844" y="225778"/>
                  </a:cubicBezTo>
                  <a:cubicBezTo>
                    <a:pt x="2476641" y="231846"/>
                    <a:pt x="2457215" y="233304"/>
                    <a:pt x="2438400" y="237067"/>
                  </a:cubicBezTo>
                  <a:lnTo>
                    <a:pt x="2336800" y="304800"/>
                  </a:lnTo>
                  <a:cubicBezTo>
                    <a:pt x="2325511" y="312326"/>
                    <a:pt x="2315530" y="322339"/>
                    <a:pt x="2302933" y="327378"/>
                  </a:cubicBezTo>
                  <a:cubicBezTo>
                    <a:pt x="2284118" y="334904"/>
                    <a:pt x="2263993" y="339746"/>
                    <a:pt x="2246489" y="349956"/>
                  </a:cubicBezTo>
                  <a:cubicBezTo>
                    <a:pt x="2218528" y="366266"/>
                    <a:pt x="2194608" y="388759"/>
                    <a:pt x="2167467" y="406400"/>
                  </a:cubicBezTo>
                  <a:cubicBezTo>
                    <a:pt x="2027726" y="497231"/>
                    <a:pt x="2071650" y="479731"/>
                    <a:pt x="1986844" y="508000"/>
                  </a:cubicBezTo>
                  <a:cubicBezTo>
                    <a:pt x="1971792" y="519289"/>
                    <a:pt x="1956999" y="530931"/>
                    <a:pt x="1941689" y="541867"/>
                  </a:cubicBezTo>
                  <a:cubicBezTo>
                    <a:pt x="1930649" y="549753"/>
                    <a:pt x="1918245" y="555759"/>
                    <a:pt x="1907822" y="564445"/>
                  </a:cubicBezTo>
                  <a:cubicBezTo>
                    <a:pt x="1895557" y="574665"/>
                    <a:pt x="1886076" y="587921"/>
                    <a:pt x="1873955" y="598311"/>
                  </a:cubicBezTo>
                  <a:cubicBezTo>
                    <a:pt x="1859670" y="610555"/>
                    <a:pt x="1843492" y="620424"/>
                    <a:pt x="1828800" y="632178"/>
                  </a:cubicBezTo>
                  <a:cubicBezTo>
                    <a:pt x="1812144" y="645502"/>
                    <a:pt x="1757129" y="696236"/>
                    <a:pt x="1727200" y="711200"/>
                  </a:cubicBezTo>
                  <a:cubicBezTo>
                    <a:pt x="1709075" y="720263"/>
                    <a:pt x="1688545" y="724074"/>
                    <a:pt x="1670755" y="733778"/>
                  </a:cubicBezTo>
                  <a:cubicBezTo>
                    <a:pt x="1646933" y="746772"/>
                    <a:pt x="1625600" y="763882"/>
                    <a:pt x="1603022" y="778934"/>
                  </a:cubicBezTo>
                  <a:lnTo>
                    <a:pt x="1535289" y="824089"/>
                  </a:lnTo>
                  <a:cubicBezTo>
                    <a:pt x="1524000" y="831615"/>
                    <a:pt x="1511016" y="837073"/>
                    <a:pt x="1501422" y="846667"/>
                  </a:cubicBezTo>
                  <a:cubicBezTo>
                    <a:pt x="1486370" y="861719"/>
                    <a:pt x="1473296" y="879050"/>
                    <a:pt x="1456267" y="891822"/>
                  </a:cubicBezTo>
                  <a:cubicBezTo>
                    <a:pt x="1442804" y="901919"/>
                    <a:pt x="1425382" y="905481"/>
                    <a:pt x="1411111" y="914400"/>
                  </a:cubicBezTo>
                  <a:cubicBezTo>
                    <a:pt x="1395156" y="924372"/>
                    <a:pt x="1381265" y="937331"/>
                    <a:pt x="1365955" y="948267"/>
                  </a:cubicBezTo>
                  <a:cubicBezTo>
                    <a:pt x="1354915" y="956153"/>
                    <a:pt x="1342390" y="962015"/>
                    <a:pt x="1332089" y="970845"/>
                  </a:cubicBezTo>
                  <a:cubicBezTo>
                    <a:pt x="1315927" y="984698"/>
                    <a:pt x="1302755" y="1001760"/>
                    <a:pt x="1286933" y="1016000"/>
                  </a:cubicBezTo>
                  <a:cubicBezTo>
                    <a:pt x="1265088" y="1035661"/>
                    <a:pt x="1239982" y="1051663"/>
                    <a:pt x="1219200" y="1072445"/>
                  </a:cubicBezTo>
                  <a:cubicBezTo>
                    <a:pt x="1205896" y="1085749"/>
                    <a:pt x="1198637" y="1104296"/>
                    <a:pt x="1185333" y="1117600"/>
                  </a:cubicBezTo>
                  <a:cubicBezTo>
                    <a:pt x="1172029" y="1130904"/>
                    <a:pt x="1155592" y="1140677"/>
                    <a:pt x="1140178" y="1151467"/>
                  </a:cubicBezTo>
                  <a:cubicBezTo>
                    <a:pt x="1119135" y="1166197"/>
                    <a:pt x="1050923" y="1208673"/>
                    <a:pt x="1027289" y="1230489"/>
                  </a:cubicBezTo>
                  <a:cubicBezTo>
                    <a:pt x="992096" y="1262975"/>
                    <a:pt x="968527" y="1310670"/>
                    <a:pt x="925689" y="1332089"/>
                  </a:cubicBezTo>
                  <a:cubicBezTo>
                    <a:pt x="850592" y="1369638"/>
                    <a:pt x="908656" y="1337240"/>
                    <a:pt x="835378" y="1388534"/>
                  </a:cubicBezTo>
                  <a:cubicBezTo>
                    <a:pt x="765147" y="1437696"/>
                    <a:pt x="754534" y="1435510"/>
                    <a:pt x="688622" y="1501422"/>
                  </a:cubicBezTo>
                  <a:cubicBezTo>
                    <a:pt x="679028" y="1511016"/>
                    <a:pt x="676255" y="1526355"/>
                    <a:pt x="666044" y="1535289"/>
                  </a:cubicBezTo>
                  <a:cubicBezTo>
                    <a:pt x="645623" y="1553158"/>
                    <a:pt x="617498" y="1561258"/>
                    <a:pt x="598311" y="1580445"/>
                  </a:cubicBezTo>
                  <a:cubicBezTo>
                    <a:pt x="571970" y="1606786"/>
                    <a:pt x="541640" y="1629666"/>
                    <a:pt x="519289" y="1659467"/>
                  </a:cubicBezTo>
                  <a:cubicBezTo>
                    <a:pt x="496711" y="1689571"/>
                    <a:pt x="478163" y="1723170"/>
                    <a:pt x="451555" y="1749778"/>
                  </a:cubicBezTo>
                  <a:cubicBezTo>
                    <a:pt x="425214" y="1776119"/>
                    <a:pt x="394883" y="1798999"/>
                    <a:pt x="372533" y="1828800"/>
                  </a:cubicBezTo>
                  <a:cubicBezTo>
                    <a:pt x="329088" y="1886728"/>
                    <a:pt x="351971" y="1860652"/>
                    <a:pt x="304800" y="1907822"/>
                  </a:cubicBezTo>
                  <a:cubicBezTo>
                    <a:pt x="282159" y="1975744"/>
                    <a:pt x="310382" y="1907905"/>
                    <a:pt x="259644" y="1975556"/>
                  </a:cubicBezTo>
                  <a:cubicBezTo>
                    <a:pt x="246479" y="1993109"/>
                    <a:pt x="235590" y="2012375"/>
                    <a:pt x="225778" y="2032000"/>
                  </a:cubicBezTo>
                  <a:cubicBezTo>
                    <a:pt x="216716" y="2050125"/>
                    <a:pt x="214441" y="2071584"/>
                    <a:pt x="203200" y="2088445"/>
                  </a:cubicBezTo>
                  <a:cubicBezTo>
                    <a:pt x="191392" y="2106156"/>
                    <a:pt x="173096" y="2118548"/>
                    <a:pt x="158044" y="2133600"/>
                  </a:cubicBezTo>
                  <a:cubicBezTo>
                    <a:pt x="149877" y="2182600"/>
                    <a:pt x="145982" y="2210458"/>
                    <a:pt x="135467" y="2257778"/>
                  </a:cubicBezTo>
                  <a:cubicBezTo>
                    <a:pt x="132101" y="2272924"/>
                    <a:pt x="127037" y="2287685"/>
                    <a:pt x="124178" y="2302934"/>
                  </a:cubicBezTo>
                  <a:cubicBezTo>
                    <a:pt x="92634" y="2471167"/>
                    <a:pt x="117898" y="2389505"/>
                    <a:pt x="90311" y="2472267"/>
                  </a:cubicBezTo>
                  <a:cubicBezTo>
                    <a:pt x="83926" y="2542497"/>
                    <a:pt x="80218" y="2606800"/>
                    <a:pt x="67733" y="2675467"/>
                  </a:cubicBezTo>
                  <a:cubicBezTo>
                    <a:pt x="62063" y="2706650"/>
                    <a:pt x="54827" y="2725474"/>
                    <a:pt x="45155" y="2754489"/>
                  </a:cubicBezTo>
                  <a:cubicBezTo>
                    <a:pt x="41392" y="2784593"/>
                    <a:pt x="38157" y="2814767"/>
                    <a:pt x="33867" y="2844800"/>
                  </a:cubicBezTo>
                  <a:cubicBezTo>
                    <a:pt x="30630" y="2867459"/>
                    <a:pt x="25603" y="2889845"/>
                    <a:pt x="22578" y="2912534"/>
                  </a:cubicBezTo>
                  <a:cubicBezTo>
                    <a:pt x="9408" y="3011312"/>
                    <a:pt x="7593" y="3065882"/>
                    <a:pt x="0" y="3172178"/>
                  </a:cubicBezTo>
                  <a:cubicBezTo>
                    <a:pt x="7526" y="3270015"/>
                    <a:pt x="10021" y="3368370"/>
                    <a:pt x="22578" y="3465689"/>
                  </a:cubicBezTo>
                  <a:cubicBezTo>
                    <a:pt x="25171" y="3485787"/>
                    <a:pt x="38747" y="3502910"/>
                    <a:pt x="45155" y="3522134"/>
                  </a:cubicBezTo>
                  <a:cubicBezTo>
                    <a:pt x="50061" y="3536853"/>
                    <a:pt x="51538" y="3552570"/>
                    <a:pt x="56444" y="3567289"/>
                  </a:cubicBezTo>
                  <a:cubicBezTo>
                    <a:pt x="62852" y="3586513"/>
                    <a:pt x="72614" y="3604510"/>
                    <a:pt x="79022" y="3623734"/>
                  </a:cubicBezTo>
                  <a:cubicBezTo>
                    <a:pt x="103438" y="3696981"/>
                    <a:pt x="72604" y="3664904"/>
                    <a:pt x="135467" y="3759200"/>
                  </a:cubicBezTo>
                  <a:cubicBezTo>
                    <a:pt x="150519" y="3781778"/>
                    <a:pt x="168487" y="3802664"/>
                    <a:pt x="180622" y="3826934"/>
                  </a:cubicBezTo>
                  <a:cubicBezTo>
                    <a:pt x="191911" y="3849512"/>
                    <a:pt x="200487" y="3873664"/>
                    <a:pt x="214489" y="3894667"/>
                  </a:cubicBezTo>
                  <a:cubicBezTo>
                    <a:pt x="223345" y="3907951"/>
                    <a:pt x="238135" y="3916269"/>
                    <a:pt x="248355" y="3928534"/>
                  </a:cubicBezTo>
                  <a:cubicBezTo>
                    <a:pt x="257041" y="3938957"/>
                    <a:pt x="263047" y="3951360"/>
                    <a:pt x="270933" y="3962400"/>
                  </a:cubicBezTo>
                  <a:cubicBezTo>
                    <a:pt x="281869" y="3977710"/>
                    <a:pt x="293864" y="3992246"/>
                    <a:pt x="304800" y="4007556"/>
                  </a:cubicBezTo>
                  <a:cubicBezTo>
                    <a:pt x="375841" y="4107012"/>
                    <a:pt x="272778" y="3965299"/>
                    <a:pt x="349955" y="4086578"/>
                  </a:cubicBezTo>
                  <a:cubicBezTo>
                    <a:pt x="367334" y="4113888"/>
                    <a:pt x="385491" y="4140889"/>
                    <a:pt x="406400" y="4165600"/>
                  </a:cubicBezTo>
                  <a:cubicBezTo>
                    <a:pt x="427025" y="4189975"/>
                    <a:pt x="452773" y="4209601"/>
                    <a:pt x="474133" y="4233334"/>
                  </a:cubicBezTo>
                  <a:cubicBezTo>
                    <a:pt x="486719" y="4247319"/>
                    <a:pt x="493637" y="4266336"/>
                    <a:pt x="508000" y="4278489"/>
                  </a:cubicBezTo>
                  <a:cubicBezTo>
                    <a:pt x="543065" y="4308159"/>
                    <a:pt x="620889" y="4357511"/>
                    <a:pt x="620889" y="4357511"/>
                  </a:cubicBezTo>
                  <a:cubicBezTo>
                    <a:pt x="628415" y="4368800"/>
                    <a:pt x="633873" y="4381784"/>
                    <a:pt x="643467" y="4391378"/>
                  </a:cubicBezTo>
                  <a:cubicBezTo>
                    <a:pt x="653061" y="4400972"/>
                    <a:pt x="665553" y="4407225"/>
                    <a:pt x="677333" y="4413956"/>
                  </a:cubicBezTo>
                  <a:cubicBezTo>
                    <a:pt x="691944" y="4422305"/>
                    <a:pt x="707021" y="4429905"/>
                    <a:pt x="722489" y="4436534"/>
                  </a:cubicBezTo>
                  <a:cubicBezTo>
                    <a:pt x="771377" y="4457485"/>
                    <a:pt x="747047" y="4436360"/>
                    <a:pt x="801511" y="4470400"/>
                  </a:cubicBezTo>
                  <a:cubicBezTo>
                    <a:pt x="817466" y="4480372"/>
                    <a:pt x="830712" y="4494295"/>
                    <a:pt x="846667" y="4504267"/>
                  </a:cubicBezTo>
                  <a:cubicBezTo>
                    <a:pt x="860937" y="4513186"/>
                    <a:pt x="877820" y="4517510"/>
                    <a:pt x="891822" y="4526845"/>
                  </a:cubicBezTo>
                  <a:cubicBezTo>
                    <a:pt x="911870" y="4540210"/>
                    <a:pt x="927835" y="4559230"/>
                    <a:pt x="948267" y="4572000"/>
                  </a:cubicBezTo>
                  <a:cubicBezTo>
                    <a:pt x="959065" y="4578749"/>
                    <a:pt x="1019858" y="4592720"/>
                    <a:pt x="1027289" y="4594578"/>
                  </a:cubicBezTo>
                  <a:cubicBezTo>
                    <a:pt x="1121590" y="4641729"/>
                    <a:pt x="1019475" y="4595621"/>
                    <a:pt x="1128889" y="4628445"/>
                  </a:cubicBezTo>
                  <a:cubicBezTo>
                    <a:pt x="1277409" y="4673000"/>
                    <a:pt x="1095146" y="4632985"/>
                    <a:pt x="1241778" y="4662311"/>
                  </a:cubicBezTo>
                  <a:cubicBezTo>
                    <a:pt x="1253067" y="4669837"/>
                    <a:pt x="1263509" y="4678821"/>
                    <a:pt x="1275644" y="4684889"/>
                  </a:cubicBezTo>
                  <a:cubicBezTo>
                    <a:pt x="1303434" y="4698784"/>
                    <a:pt x="1351231" y="4703131"/>
                    <a:pt x="1377244" y="4707467"/>
                  </a:cubicBezTo>
                  <a:cubicBezTo>
                    <a:pt x="1407348" y="4722519"/>
                    <a:pt x="1434065" y="4749273"/>
                    <a:pt x="1467555" y="4752622"/>
                  </a:cubicBezTo>
                  <a:lnTo>
                    <a:pt x="1580444" y="4763911"/>
                  </a:lnTo>
                  <a:cubicBezTo>
                    <a:pt x="1606870" y="4767020"/>
                    <a:pt x="1633005" y="4772414"/>
                    <a:pt x="1659467" y="4775200"/>
                  </a:cubicBezTo>
                  <a:cubicBezTo>
                    <a:pt x="1704530" y="4779944"/>
                    <a:pt x="1749778" y="4782726"/>
                    <a:pt x="1794933" y="4786489"/>
                  </a:cubicBezTo>
                  <a:cubicBezTo>
                    <a:pt x="2465181" y="4779507"/>
                    <a:pt x="2566370" y="4862423"/>
                    <a:pt x="2968978" y="4752622"/>
                  </a:cubicBezTo>
                  <a:cubicBezTo>
                    <a:pt x="2980458" y="4749491"/>
                    <a:pt x="2991555" y="4745097"/>
                    <a:pt x="3002844" y="4741334"/>
                  </a:cubicBezTo>
                  <a:lnTo>
                    <a:pt x="3081867" y="4662311"/>
                  </a:lnTo>
                  <a:cubicBezTo>
                    <a:pt x="3096919" y="4647259"/>
                    <a:pt x="3109701" y="4629528"/>
                    <a:pt x="3127022" y="4617156"/>
                  </a:cubicBezTo>
                  <a:cubicBezTo>
                    <a:pt x="3258695" y="4523103"/>
                    <a:pt x="3154700" y="4594212"/>
                    <a:pt x="3262489" y="4526845"/>
                  </a:cubicBezTo>
                  <a:cubicBezTo>
                    <a:pt x="3312512" y="4495581"/>
                    <a:pt x="3277997" y="4510386"/>
                    <a:pt x="3330222" y="4492978"/>
                  </a:cubicBezTo>
                  <a:cubicBezTo>
                    <a:pt x="3326459" y="4429008"/>
                    <a:pt x="3330923" y="4364016"/>
                    <a:pt x="3318933" y="4301067"/>
                  </a:cubicBezTo>
                  <a:cubicBezTo>
                    <a:pt x="3315413" y="4282584"/>
                    <a:pt x="3295504" y="4271566"/>
                    <a:pt x="3285067" y="4255911"/>
                  </a:cubicBezTo>
                  <a:cubicBezTo>
                    <a:pt x="3272896" y="4237654"/>
                    <a:pt x="3261856" y="4218647"/>
                    <a:pt x="3251200" y="4199467"/>
                  </a:cubicBezTo>
                  <a:cubicBezTo>
                    <a:pt x="3243027" y="4184756"/>
                    <a:pt x="3236971" y="4168922"/>
                    <a:pt x="3228622" y="4154311"/>
                  </a:cubicBezTo>
                  <a:cubicBezTo>
                    <a:pt x="3198048" y="4100807"/>
                    <a:pt x="3214626" y="4137516"/>
                    <a:pt x="3172178" y="4086578"/>
                  </a:cubicBezTo>
                  <a:cubicBezTo>
                    <a:pt x="3093609" y="3992294"/>
                    <a:pt x="3214657" y="4117766"/>
                    <a:pt x="3115733" y="4018845"/>
                  </a:cubicBezTo>
                  <a:cubicBezTo>
                    <a:pt x="3078916" y="3945211"/>
                    <a:pt x="3113130" y="3996811"/>
                    <a:pt x="3048000" y="3939822"/>
                  </a:cubicBezTo>
                  <a:cubicBezTo>
                    <a:pt x="3031980" y="3925805"/>
                    <a:pt x="3016697" y="3910829"/>
                    <a:pt x="3002844" y="3894667"/>
                  </a:cubicBezTo>
                  <a:cubicBezTo>
                    <a:pt x="2994014" y="3884366"/>
                    <a:pt x="2989861" y="3870394"/>
                    <a:pt x="2980267" y="3860800"/>
                  </a:cubicBezTo>
                  <a:cubicBezTo>
                    <a:pt x="2958383" y="3838915"/>
                    <a:pt x="2940079" y="3836115"/>
                    <a:pt x="2912533" y="3826934"/>
                  </a:cubicBezTo>
                  <a:cubicBezTo>
                    <a:pt x="2875861" y="3831518"/>
                    <a:pt x="2806005" y="3838017"/>
                    <a:pt x="2765778" y="3849511"/>
                  </a:cubicBezTo>
                  <a:cubicBezTo>
                    <a:pt x="2642532" y="3884725"/>
                    <a:pt x="2701821" y="3876267"/>
                    <a:pt x="2619022" y="3894667"/>
                  </a:cubicBezTo>
                  <a:cubicBezTo>
                    <a:pt x="2595900" y="3899805"/>
                    <a:pt x="2514978" y="3915494"/>
                    <a:pt x="2494844" y="3917245"/>
                  </a:cubicBezTo>
                  <a:cubicBezTo>
                    <a:pt x="2431004" y="3922796"/>
                    <a:pt x="2366903" y="3924771"/>
                    <a:pt x="2302933" y="3928534"/>
                  </a:cubicBezTo>
                  <a:cubicBezTo>
                    <a:pt x="2176891" y="3907527"/>
                    <a:pt x="2193792" y="3917582"/>
                    <a:pt x="2099733" y="3883378"/>
                  </a:cubicBezTo>
                  <a:cubicBezTo>
                    <a:pt x="2080689" y="3876453"/>
                    <a:pt x="2061003" y="3870641"/>
                    <a:pt x="2043289" y="3860800"/>
                  </a:cubicBezTo>
                  <a:cubicBezTo>
                    <a:pt x="2026842" y="3851663"/>
                    <a:pt x="2013443" y="3837870"/>
                    <a:pt x="1998133" y="3826934"/>
                  </a:cubicBezTo>
                  <a:cubicBezTo>
                    <a:pt x="1987093" y="3819048"/>
                    <a:pt x="1975307" y="3812242"/>
                    <a:pt x="1964267" y="3804356"/>
                  </a:cubicBezTo>
                  <a:cubicBezTo>
                    <a:pt x="1931393" y="3780874"/>
                    <a:pt x="1911156" y="3766853"/>
                    <a:pt x="1885244" y="3736622"/>
                  </a:cubicBezTo>
                  <a:cubicBezTo>
                    <a:pt x="1873000" y="3722337"/>
                    <a:pt x="1863964" y="3705452"/>
                    <a:pt x="1851378" y="3691467"/>
                  </a:cubicBezTo>
                  <a:cubicBezTo>
                    <a:pt x="1830018" y="3667734"/>
                    <a:pt x="1802802" y="3649278"/>
                    <a:pt x="1783644" y="3623734"/>
                  </a:cubicBezTo>
                  <a:cubicBezTo>
                    <a:pt x="1772355" y="3608682"/>
                    <a:pt x="1762434" y="3592500"/>
                    <a:pt x="1749778" y="3578578"/>
                  </a:cubicBezTo>
                  <a:cubicBezTo>
                    <a:pt x="1724720" y="3551014"/>
                    <a:pt x="1691418" y="3530552"/>
                    <a:pt x="1670755" y="3499556"/>
                  </a:cubicBezTo>
                  <a:cubicBezTo>
                    <a:pt x="1639322" y="3452405"/>
                    <a:pt x="1657772" y="3475283"/>
                    <a:pt x="1614311" y="3431822"/>
                  </a:cubicBezTo>
                  <a:cubicBezTo>
                    <a:pt x="1582613" y="3336731"/>
                    <a:pt x="1634994" y="3481346"/>
                    <a:pt x="1524000" y="3296356"/>
                  </a:cubicBezTo>
                  <a:lnTo>
                    <a:pt x="1490133" y="3239911"/>
                  </a:lnTo>
                  <a:cubicBezTo>
                    <a:pt x="1486370" y="3224859"/>
                    <a:pt x="1483750" y="3209475"/>
                    <a:pt x="1478844" y="3194756"/>
                  </a:cubicBezTo>
                  <a:cubicBezTo>
                    <a:pt x="1454996" y="3123210"/>
                    <a:pt x="1460827" y="3159915"/>
                    <a:pt x="1444978" y="3104445"/>
                  </a:cubicBezTo>
                  <a:cubicBezTo>
                    <a:pt x="1429770" y="3051219"/>
                    <a:pt x="1431536" y="3044218"/>
                    <a:pt x="1422400" y="2980267"/>
                  </a:cubicBezTo>
                  <a:cubicBezTo>
                    <a:pt x="1428397" y="2866333"/>
                    <a:pt x="1421336" y="2803899"/>
                    <a:pt x="1444978" y="2709334"/>
                  </a:cubicBezTo>
                  <a:cubicBezTo>
                    <a:pt x="1458994" y="2653270"/>
                    <a:pt x="1454615" y="2694924"/>
                    <a:pt x="1478844" y="2630311"/>
                  </a:cubicBezTo>
                  <a:cubicBezTo>
                    <a:pt x="1484292" y="2615784"/>
                    <a:pt x="1484685" y="2599683"/>
                    <a:pt x="1490133" y="2585156"/>
                  </a:cubicBezTo>
                  <a:cubicBezTo>
                    <a:pt x="1515484" y="2517554"/>
                    <a:pt x="1518472" y="2551061"/>
                    <a:pt x="1557867" y="2472267"/>
                  </a:cubicBezTo>
                  <a:cubicBezTo>
                    <a:pt x="1601964" y="2384069"/>
                    <a:pt x="1555694" y="2469881"/>
                    <a:pt x="1614311" y="2381956"/>
                  </a:cubicBezTo>
                  <a:cubicBezTo>
                    <a:pt x="1626482" y="2363699"/>
                    <a:pt x="1634707" y="2342831"/>
                    <a:pt x="1648178" y="2325511"/>
                  </a:cubicBezTo>
                  <a:cubicBezTo>
                    <a:pt x="1661246" y="2308709"/>
                    <a:pt x="1679191" y="2296266"/>
                    <a:pt x="1693333" y="2280356"/>
                  </a:cubicBezTo>
                  <a:cubicBezTo>
                    <a:pt x="1709341" y="2262347"/>
                    <a:pt x="1722622" y="2242044"/>
                    <a:pt x="1738489" y="2223911"/>
                  </a:cubicBezTo>
                  <a:cubicBezTo>
                    <a:pt x="1749002" y="2211896"/>
                    <a:pt x="1761675" y="2201911"/>
                    <a:pt x="1772355" y="2190045"/>
                  </a:cubicBezTo>
                  <a:cubicBezTo>
                    <a:pt x="1795563" y="2164258"/>
                    <a:pt x="1818416" y="2138113"/>
                    <a:pt x="1840089" y="2111022"/>
                  </a:cubicBezTo>
                  <a:cubicBezTo>
                    <a:pt x="1848565" y="2100428"/>
                    <a:pt x="1852582" y="2086232"/>
                    <a:pt x="1862667" y="2077156"/>
                  </a:cubicBezTo>
                  <a:cubicBezTo>
                    <a:pt x="1890637" y="2051983"/>
                    <a:pt x="1922874" y="2032000"/>
                    <a:pt x="1952978" y="2009422"/>
                  </a:cubicBezTo>
                  <a:cubicBezTo>
                    <a:pt x="1960504" y="1998133"/>
                    <a:pt x="1965962" y="1985149"/>
                    <a:pt x="1975555" y="1975556"/>
                  </a:cubicBezTo>
                  <a:cubicBezTo>
                    <a:pt x="2002371" y="1948740"/>
                    <a:pt x="2034601" y="1928666"/>
                    <a:pt x="2065867" y="1907822"/>
                  </a:cubicBezTo>
                  <a:cubicBezTo>
                    <a:pt x="2105612" y="1848204"/>
                    <a:pt x="2068256" y="1896099"/>
                    <a:pt x="2133600" y="1840089"/>
                  </a:cubicBezTo>
                  <a:cubicBezTo>
                    <a:pt x="2145722" y="1829699"/>
                    <a:pt x="2154476" y="1815501"/>
                    <a:pt x="2167467" y="1806222"/>
                  </a:cubicBezTo>
                  <a:cubicBezTo>
                    <a:pt x="2181161" y="1796441"/>
                    <a:pt x="2197911" y="1791817"/>
                    <a:pt x="2212622" y="1783645"/>
                  </a:cubicBezTo>
                  <a:cubicBezTo>
                    <a:pt x="2231803" y="1772989"/>
                    <a:pt x="2251322" y="1762684"/>
                    <a:pt x="2269067" y="1749778"/>
                  </a:cubicBezTo>
                  <a:cubicBezTo>
                    <a:pt x="2292835" y="1732492"/>
                    <a:pt x="2313505" y="1711253"/>
                    <a:pt x="2336800" y="1693334"/>
                  </a:cubicBezTo>
                  <a:cubicBezTo>
                    <a:pt x="2411705" y="1635715"/>
                    <a:pt x="2414712" y="1637523"/>
                    <a:pt x="2494844" y="1591734"/>
                  </a:cubicBezTo>
                  <a:cubicBezTo>
                    <a:pt x="2498607" y="1580445"/>
                    <a:pt x="2498515" y="1567009"/>
                    <a:pt x="2506133" y="1557867"/>
                  </a:cubicBezTo>
                  <a:cubicBezTo>
                    <a:pt x="2518178" y="1543413"/>
                    <a:pt x="2535037" y="1533480"/>
                    <a:pt x="2551289" y="1524000"/>
                  </a:cubicBezTo>
                  <a:cubicBezTo>
                    <a:pt x="2580361" y="1507041"/>
                    <a:pt x="2611496" y="1493897"/>
                    <a:pt x="2641600" y="1478845"/>
                  </a:cubicBezTo>
                  <a:cubicBezTo>
                    <a:pt x="2671704" y="1463793"/>
                    <a:pt x="2702489" y="1450034"/>
                    <a:pt x="2731911" y="1433689"/>
                  </a:cubicBezTo>
                  <a:cubicBezTo>
                    <a:pt x="2765778" y="1414874"/>
                    <a:pt x="2798859" y="1394571"/>
                    <a:pt x="2833511" y="1377245"/>
                  </a:cubicBezTo>
                  <a:cubicBezTo>
                    <a:pt x="2887032" y="1350484"/>
                    <a:pt x="2887234" y="1362012"/>
                    <a:pt x="2935111" y="1332089"/>
                  </a:cubicBezTo>
                  <a:cubicBezTo>
                    <a:pt x="3016281" y="1281357"/>
                    <a:pt x="2941469" y="1310278"/>
                    <a:pt x="3036711" y="1275645"/>
                  </a:cubicBezTo>
                  <a:cubicBezTo>
                    <a:pt x="3059077" y="1267512"/>
                    <a:pt x="3081356" y="1258839"/>
                    <a:pt x="3104444" y="1253067"/>
                  </a:cubicBezTo>
                  <a:cubicBezTo>
                    <a:pt x="3141673" y="1243760"/>
                    <a:pt x="3180927" y="1242624"/>
                    <a:pt x="3217333" y="1230489"/>
                  </a:cubicBezTo>
                  <a:cubicBezTo>
                    <a:pt x="3228622" y="1226726"/>
                    <a:pt x="3239492" y="1221329"/>
                    <a:pt x="3251200" y="1219200"/>
                  </a:cubicBezTo>
                  <a:cubicBezTo>
                    <a:pt x="3314907" y="1207617"/>
                    <a:pt x="3433021" y="1200872"/>
                    <a:pt x="3488267" y="1196622"/>
                  </a:cubicBezTo>
                  <a:cubicBezTo>
                    <a:pt x="3631259" y="1200385"/>
                    <a:pt x="3774381" y="1200768"/>
                    <a:pt x="3917244" y="1207911"/>
                  </a:cubicBezTo>
                  <a:cubicBezTo>
                    <a:pt x="4000267" y="1212062"/>
                    <a:pt x="4082731" y="1223947"/>
                    <a:pt x="4165600" y="1230489"/>
                  </a:cubicBezTo>
                  <a:cubicBezTo>
                    <a:pt x="4225738" y="1235237"/>
                    <a:pt x="4286015" y="1238015"/>
                    <a:pt x="4346222" y="1241778"/>
                  </a:cubicBezTo>
                  <a:cubicBezTo>
                    <a:pt x="4383143" y="1252327"/>
                    <a:pt x="4440791" y="1271101"/>
                    <a:pt x="4481689" y="1275645"/>
                  </a:cubicBezTo>
                  <a:cubicBezTo>
                    <a:pt x="4530452" y="1281063"/>
                    <a:pt x="4579526" y="1283171"/>
                    <a:pt x="4628444" y="1286934"/>
                  </a:cubicBezTo>
                  <a:cubicBezTo>
                    <a:pt x="4793517" y="1341956"/>
                    <a:pt x="4568979" y="1273042"/>
                    <a:pt x="4831644" y="1320800"/>
                  </a:cubicBezTo>
                  <a:cubicBezTo>
                    <a:pt x="4870297" y="1327828"/>
                    <a:pt x="4905781" y="1348208"/>
                    <a:pt x="4944533" y="1354667"/>
                  </a:cubicBezTo>
                  <a:cubicBezTo>
                    <a:pt x="5019139" y="1367101"/>
                    <a:pt x="5095175" y="1368575"/>
                    <a:pt x="5170311" y="1377245"/>
                  </a:cubicBezTo>
                  <a:cubicBezTo>
                    <a:pt x="5193049" y="1379869"/>
                    <a:pt x="5215332" y="1385695"/>
                    <a:pt x="5238044" y="1388534"/>
                  </a:cubicBezTo>
                  <a:cubicBezTo>
                    <a:pt x="5315643" y="1398234"/>
                    <a:pt x="5422349" y="1405316"/>
                    <a:pt x="5497689" y="1411111"/>
                  </a:cubicBezTo>
                  <a:cubicBezTo>
                    <a:pt x="5527793" y="1418637"/>
                    <a:pt x="5558063" y="1425524"/>
                    <a:pt x="5588000" y="1433689"/>
                  </a:cubicBezTo>
                  <a:cubicBezTo>
                    <a:pt x="5599480" y="1436820"/>
                    <a:pt x="5610323" y="1442092"/>
                    <a:pt x="5621867" y="1444978"/>
                  </a:cubicBezTo>
                  <a:cubicBezTo>
                    <a:pt x="5655524" y="1453392"/>
                    <a:pt x="5689448" y="1460752"/>
                    <a:pt x="5723467" y="1467556"/>
                  </a:cubicBezTo>
                  <a:cubicBezTo>
                    <a:pt x="5745912" y="1472045"/>
                    <a:pt x="5768994" y="1473294"/>
                    <a:pt x="5791200" y="1478845"/>
                  </a:cubicBezTo>
                  <a:cubicBezTo>
                    <a:pt x="5814288" y="1484617"/>
                    <a:pt x="5858933" y="1501422"/>
                    <a:pt x="5858933" y="1501422"/>
                  </a:cubicBezTo>
                  <a:cubicBezTo>
                    <a:pt x="5870222" y="1508948"/>
                    <a:pt x="5880049" y="1519363"/>
                    <a:pt x="5892800" y="1524000"/>
                  </a:cubicBezTo>
                  <a:cubicBezTo>
                    <a:pt x="5921962" y="1534604"/>
                    <a:pt x="5983111" y="1546578"/>
                    <a:pt x="5983111" y="1546578"/>
                  </a:cubicBezTo>
                  <a:cubicBezTo>
                    <a:pt x="6041059" y="1585211"/>
                    <a:pt x="6073445" y="1610847"/>
                    <a:pt x="6141155" y="1636889"/>
                  </a:cubicBezTo>
                  <a:cubicBezTo>
                    <a:pt x="6159064" y="1643777"/>
                    <a:pt x="6178785" y="1644415"/>
                    <a:pt x="6197600" y="1648178"/>
                  </a:cubicBezTo>
                  <a:cubicBezTo>
                    <a:pt x="6225924" y="1669421"/>
                    <a:pt x="6282683" y="1713297"/>
                    <a:pt x="6310489" y="1727200"/>
                  </a:cubicBezTo>
                  <a:cubicBezTo>
                    <a:pt x="6325541" y="1734726"/>
                    <a:pt x="6342181" y="1739681"/>
                    <a:pt x="6355644" y="1749778"/>
                  </a:cubicBezTo>
                  <a:cubicBezTo>
                    <a:pt x="6443889" y="1815963"/>
                    <a:pt x="6361739" y="1775838"/>
                    <a:pt x="6434667" y="1817511"/>
                  </a:cubicBezTo>
                  <a:cubicBezTo>
                    <a:pt x="6540250" y="1877843"/>
                    <a:pt x="6412191" y="1794999"/>
                    <a:pt x="6536267" y="1873956"/>
                  </a:cubicBezTo>
                  <a:cubicBezTo>
                    <a:pt x="6559160" y="1888524"/>
                    <a:pt x="6584813" y="1899924"/>
                    <a:pt x="6604000" y="1919111"/>
                  </a:cubicBezTo>
                  <a:cubicBezTo>
                    <a:pt x="6615289" y="1930400"/>
                    <a:pt x="6625602" y="1942757"/>
                    <a:pt x="6637867" y="1952978"/>
                  </a:cubicBezTo>
                  <a:cubicBezTo>
                    <a:pt x="6718422" y="2020108"/>
                    <a:pt x="6613144" y="1905677"/>
                    <a:pt x="6739467" y="2032000"/>
                  </a:cubicBezTo>
                  <a:cubicBezTo>
                    <a:pt x="6752771" y="2045304"/>
                    <a:pt x="6762397" y="2061846"/>
                    <a:pt x="6773333" y="2077156"/>
                  </a:cubicBezTo>
                  <a:cubicBezTo>
                    <a:pt x="6800031" y="2114533"/>
                    <a:pt x="6826333" y="2152194"/>
                    <a:pt x="6852355" y="2190045"/>
                  </a:cubicBezTo>
                  <a:cubicBezTo>
                    <a:pt x="6867728" y="2212405"/>
                    <a:pt x="6882459" y="2235200"/>
                    <a:pt x="6897511" y="2257778"/>
                  </a:cubicBezTo>
                  <a:cubicBezTo>
                    <a:pt x="6905037" y="2269067"/>
                    <a:pt x="6914021" y="2279510"/>
                    <a:pt x="6920089" y="2291645"/>
                  </a:cubicBezTo>
                  <a:cubicBezTo>
                    <a:pt x="6927615" y="2306697"/>
                    <a:pt x="6933332" y="2322798"/>
                    <a:pt x="6942667" y="2336800"/>
                  </a:cubicBezTo>
                  <a:cubicBezTo>
                    <a:pt x="6975221" y="2385631"/>
                    <a:pt x="7013915" y="2419338"/>
                    <a:pt x="7055555" y="2460978"/>
                  </a:cubicBezTo>
                  <a:cubicBezTo>
                    <a:pt x="7075394" y="2520496"/>
                    <a:pt x="7053731" y="2472336"/>
                    <a:pt x="7100711" y="2528711"/>
                  </a:cubicBezTo>
                  <a:cubicBezTo>
                    <a:pt x="7155738" y="2594743"/>
                    <a:pt x="7081909" y="2531543"/>
                    <a:pt x="7168444" y="2596445"/>
                  </a:cubicBezTo>
                  <a:cubicBezTo>
                    <a:pt x="7172207" y="2607734"/>
                    <a:pt x="7174411" y="2619668"/>
                    <a:pt x="7179733" y="2630311"/>
                  </a:cubicBezTo>
                  <a:cubicBezTo>
                    <a:pt x="7185801" y="2642446"/>
                    <a:pt x="7196966" y="2651707"/>
                    <a:pt x="7202311" y="2664178"/>
                  </a:cubicBezTo>
                  <a:cubicBezTo>
                    <a:pt x="7208423" y="2678439"/>
                    <a:pt x="7210234" y="2694188"/>
                    <a:pt x="7213600" y="2709334"/>
                  </a:cubicBezTo>
                  <a:cubicBezTo>
                    <a:pt x="7242264" y="2838319"/>
                    <a:pt x="7208646" y="2700807"/>
                    <a:pt x="7236178" y="2810934"/>
                  </a:cubicBezTo>
                  <a:cubicBezTo>
                    <a:pt x="7239941" y="2871141"/>
                    <a:pt x="7247467" y="2931231"/>
                    <a:pt x="7247467" y="2991556"/>
                  </a:cubicBezTo>
                  <a:cubicBezTo>
                    <a:pt x="7247467" y="3221197"/>
                    <a:pt x="7246884" y="3255571"/>
                    <a:pt x="7224889" y="3420534"/>
                  </a:cubicBezTo>
                  <a:cubicBezTo>
                    <a:pt x="7220675" y="3452138"/>
                    <a:pt x="7211760" y="3521355"/>
                    <a:pt x="7202311" y="3556000"/>
                  </a:cubicBezTo>
                  <a:cubicBezTo>
                    <a:pt x="7196049" y="3578961"/>
                    <a:pt x="7185865" y="3600738"/>
                    <a:pt x="7179733" y="3623734"/>
                  </a:cubicBezTo>
                  <a:cubicBezTo>
                    <a:pt x="7167323" y="3670273"/>
                    <a:pt x="7150454" y="3768018"/>
                    <a:pt x="7134578" y="3815645"/>
                  </a:cubicBezTo>
                  <a:cubicBezTo>
                    <a:pt x="7078507" y="3983853"/>
                    <a:pt x="7184417" y="3671453"/>
                    <a:pt x="7100711" y="3894667"/>
                  </a:cubicBezTo>
                  <a:cubicBezTo>
                    <a:pt x="7095263" y="3909194"/>
                    <a:pt x="7097120" y="3926351"/>
                    <a:pt x="7089422" y="3939822"/>
                  </a:cubicBezTo>
                  <a:cubicBezTo>
                    <a:pt x="7073098" y="3968389"/>
                    <a:pt x="7006410" y="4006453"/>
                    <a:pt x="6987822" y="4018845"/>
                  </a:cubicBezTo>
                  <a:cubicBezTo>
                    <a:pt x="6963053" y="4035358"/>
                    <a:pt x="6937438" y="4054454"/>
                    <a:pt x="6908800" y="4064000"/>
                  </a:cubicBezTo>
                  <a:cubicBezTo>
                    <a:pt x="6872857" y="4075981"/>
                    <a:pt x="6775677" y="4083809"/>
                    <a:pt x="6750755" y="4086578"/>
                  </a:cubicBezTo>
                  <a:cubicBezTo>
                    <a:pt x="6735703" y="4090341"/>
                    <a:pt x="6720319" y="4092961"/>
                    <a:pt x="6705600" y="4097867"/>
                  </a:cubicBezTo>
                  <a:cubicBezTo>
                    <a:pt x="6686376" y="4104275"/>
                    <a:pt x="6668640" y="4114878"/>
                    <a:pt x="6649155" y="4120445"/>
                  </a:cubicBezTo>
                  <a:cubicBezTo>
                    <a:pt x="6560828" y="4145681"/>
                    <a:pt x="6468973" y="4154256"/>
                    <a:pt x="6378222" y="4165600"/>
                  </a:cubicBezTo>
                  <a:cubicBezTo>
                    <a:pt x="6351881" y="4173126"/>
                    <a:pt x="6326063" y="4182805"/>
                    <a:pt x="6299200" y="4188178"/>
                  </a:cubicBezTo>
                  <a:cubicBezTo>
                    <a:pt x="6269451" y="4194128"/>
                    <a:pt x="6238961" y="4195457"/>
                    <a:pt x="6208889" y="4199467"/>
                  </a:cubicBezTo>
                  <a:cubicBezTo>
                    <a:pt x="6051494" y="4220453"/>
                    <a:pt x="6198716" y="4206453"/>
                    <a:pt x="5949244" y="4222045"/>
                  </a:cubicBezTo>
                  <a:cubicBezTo>
                    <a:pt x="5721905" y="4259935"/>
                    <a:pt x="5525911" y="4229571"/>
                    <a:pt x="5396089" y="4233334"/>
                  </a:cubicBezTo>
                  <a:close/>
                </a:path>
              </a:pathLst>
            </a:cu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4" name="Freeform 13"/>
            <p:cNvSpPr/>
            <p:nvPr/>
          </p:nvSpPr>
          <p:spPr>
            <a:xfrm>
              <a:off x="1777018" y="2681288"/>
              <a:ext cx="5595332" cy="3338512"/>
            </a:xfrm>
            <a:custGeom>
              <a:avLst/>
              <a:gdLst>
                <a:gd name="connsiteX0" fmla="*/ 566132 w 5595332"/>
                <a:gd name="connsiteY0" fmla="*/ 500062 h 3314700"/>
                <a:gd name="connsiteX1" fmla="*/ 466120 w 5595332"/>
                <a:gd name="connsiteY1" fmla="*/ 657225 h 3314700"/>
                <a:gd name="connsiteX2" fmla="*/ 423257 w 5595332"/>
                <a:gd name="connsiteY2" fmla="*/ 714375 h 3314700"/>
                <a:gd name="connsiteX3" fmla="*/ 394682 w 5595332"/>
                <a:gd name="connsiteY3" fmla="*/ 757237 h 3314700"/>
                <a:gd name="connsiteX4" fmla="*/ 351820 w 5595332"/>
                <a:gd name="connsiteY4" fmla="*/ 800100 h 3314700"/>
                <a:gd name="connsiteX5" fmla="*/ 308957 w 5595332"/>
                <a:gd name="connsiteY5" fmla="*/ 857250 h 3314700"/>
                <a:gd name="connsiteX6" fmla="*/ 280382 w 5595332"/>
                <a:gd name="connsiteY6" fmla="*/ 900112 h 3314700"/>
                <a:gd name="connsiteX7" fmla="*/ 194657 w 5595332"/>
                <a:gd name="connsiteY7" fmla="*/ 985837 h 3314700"/>
                <a:gd name="connsiteX8" fmla="*/ 123220 w 5595332"/>
                <a:gd name="connsiteY8" fmla="*/ 1071562 h 3314700"/>
                <a:gd name="connsiteX9" fmla="*/ 51782 w 5595332"/>
                <a:gd name="connsiteY9" fmla="*/ 1171575 h 3314700"/>
                <a:gd name="connsiteX10" fmla="*/ 23207 w 5595332"/>
                <a:gd name="connsiteY10" fmla="*/ 1257300 h 3314700"/>
                <a:gd name="connsiteX11" fmla="*/ 23207 w 5595332"/>
                <a:gd name="connsiteY11" fmla="*/ 1671637 h 3314700"/>
                <a:gd name="connsiteX12" fmla="*/ 37495 w 5595332"/>
                <a:gd name="connsiteY12" fmla="*/ 1714500 h 3314700"/>
                <a:gd name="connsiteX13" fmla="*/ 94645 w 5595332"/>
                <a:gd name="connsiteY13" fmla="*/ 1828800 h 3314700"/>
                <a:gd name="connsiteX14" fmla="*/ 137507 w 5595332"/>
                <a:gd name="connsiteY14" fmla="*/ 1957387 h 3314700"/>
                <a:gd name="connsiteX15" fmla="*/ 166082 w 5595332"/>
                <a:gd name="connsiteY15" fmla="*/ 2057400 h 3314700"/>
                <a:gd name="connsiteX16" fmla="*/ 208945 w 5595332"/>
                <a:gd name="connsiteY16" fmla="*/ 2100262 h 3314700"/>
                <a:gd name="connsiteX17" fmla="*/ 351820 w 5595332"/>
                <a:gd name="connsiteY17" fmla="*/ 2243137 h 3314700"/>
                <a:gd name="connsiteX18" fmla="*/ 466120 w 5595332"/>
                <a:gd name="connsiteY18" fmla="*/ 2286000 h 3314700"/>
                <a:gd name="connsiteX19" fmla="*/ 537557 w 5595332"/>
                <a:gd name="connsiteY19" fmla="*/ 2314575 h 3314700"/>
                <a:gd name="connsiteX20" fmla="*/ 651857 w 5595332"/>
                <a:gd name="connsiteY20" fmla="*/ 2371725 h 3314700"/>
                <a:gd name="connsiteX21" fmla="*/ 1009045 w 5595332"/>
                <a:gd name="connsiteY21" fmla="*/ 2357437 h 3314700"/>
                <a:gd name="connsiteX22" fmla="*/ 1080482 w 5595332"/>
                <a:gd name="connsiteY22" fmla="*/ 2343150 h 3314700"/>
                <a:gd name="connsiteX23" fmla="*/ 1137632 w 5595332"/>
                <a:gd name="connsiteY23" fmla="*/ 2314575 h 3314700"/>
                <a:gd name="connsiteX24" fmla="*/ 1209070 w 5595332"/>
                <a:gd name="connsiteY24" fmla="*/ 2286000 h 3314700"/>
                <a:gd name="connsiteX25" fmla="*/ 1309082 w 5595332"/>
                <a:gd name="connsiteY25" fmla="*/ 2214562 h 3314700"/>
                <a:gd name="connsiteX26" fmla="*/ 1366232 w 5595332"/>
                <a:gd name="connsiteY26" fmla="*/ 2200275 h 3314700"/>
                <a:gd name="connsiteX27" fmla="*/ 1580545 w 5595332"/>
                <a:gd name="connsiteY27" fmla="*/ 2214562 h 3314700"/>
                <a:gd name="connsiteX28" fmla="*/ 1666270 w 5595332"/>
                <a:gd name="connsiteY28" fmla="*/ 2243137 h 3314700"/>
                <a:gd name="connsiteX29" fmla="*/ 1709132 w 5595332"/>
                <a:gd name="connsiteY29" fmla="*/ 2271712 h 3314700"/>
                <a:gd name="connsiteX30" fmla="*/ 1751995 w 5595332"/>
                <a:gd name="connsiteY30" fmla="*/ 2286000 h 3314700"/>
                <a:gd name="connsiteX31" fmla="*/ 1837720 w 5595332"/>
                <a:gd name="connsiteY31" fmla="*/ 2343150 h 3314700"/>
                <a:gd name="connsiteX32" fmla="*/ 1866295 w 5595332"/>
                <a:gd name="connsiteY32" fmla="*/ 2386012 h 3314700"/>
                <a:gd name="connsiteX33" fmla="*/ 1909157 w 5595332"/>
                <a:gd name="connsiteY33" fmla="*/ 2428875 h 3314700"/>
                <a:gd name="connsiteX34" fmla="*/ 1923445 w 5595332"/>
                <a:gd name="connsiteY34" fmla="*/ 2471737 h 3314700"/>
                <a:gd name="connsiteX35" fmla="*/ 1952020 w 5595332"/>
                <a:gd name="connsiteY35" fmla="*/ 2514600 h 3314700"/>
                <a:gd name="connsiteX36" fmla="*/ 1966307 w 5595332"/>
                <a:gd name="connsiteY36" fmla="*/ 2571750 h 3314700"/>
                <a:gd name="connsiteX37" fmla="*/ 1980595 w 5595332"/>
                <a:gd name="connsiteY37" fmla="*/ 2728912 h 3314700"/>
                <a:gd name="connsiteX38" fmla="*/ 2009170 w 5595332"/>
                <a:gd name="connsiteY38" fmla="*/ 2786062 h 3314700"/>
                <a:gd name="connsiteX39" fmla="*/ 2052032 w 5595332"/>
                <a:gd name="connsiteY39" fmla="*/ 2928937 h 3314700"/>
                <a:gd name="connsiteX40" fmla="*/ 2066320 w 5595332"/>
                <a:gd name="connsiteY40" fmla="*/ 2971800 h 3314700"/>
                <a:gd name="connsiteX41" fmla="*/ 2080607 w 5595332"/>
                <a:gd name="connsiteY41" fmla="*/ 3057525 h 3314700"/>
                <a:gd name="connsiteX42" fmla="*/ 2094895 w 5595332"/>
                <a:gd name="connsiteY42" fmla="*/ 3114675 h 3314700"/>
                <a:gd name="connsiteX43" fmla="*/ 2109182 w 5595332"/>
                <a:gd name="connsiteY43" fmla="*/ 3228975 h 3314700"/>
                <a:gd name="connsiteX44" fmla="*/ 2123470 w 5595332"/>
                <a:gd name="connsiteY44" fmla="*/ 3271837 h 3314700"/>
                <a:gd name="connsiteX45" fmla="*/ 2209195 w 5595332"/>
                <a:gd name="connsiteY45" fmla="*/ 3314700 h 3314700"/>
                <a:gd name="connsiteX46" fmla="*/ 2323495 w 5595332"/>
                <a:gd name="connsiteY46" fmla="*/ 3300412 h 3314700"/>
                <a:gd name="connsiteX47" fmla="*/ 2352070 w 5595332"/>
                <a:gd name="connsiteY47" fmla="*/ 3257550 h 3314700"/>
                <a:gd name="connsiteX48" fmla="*/ 2394932 w 5595332"/>
                <a:gd name="connsiteY48" fmla="*/ 3228975 h 3314700"/>
                <a:gd name="connsiteX49" fmla="*/ 2409220 w 5595332"/>
                <a:gd name="connsiteY49" fmla="*/ 3186112 h 3314700"/>
                <a:gd name="connsiteX50" fmla="*/ 2480657 w 5595332"/>
                <a:gd name="connsiteY50" fmla="*/ 3100387 h 3314700"/>
                <a:gd name="connsiteX51" fmla="*/ 2537807 w 5595332"/>
                <a:gd name="connsiteY51" fmla="*/ 3057525 h 3314700"/>
                <a:gd name="connsiteX52" fmla="*/ 2580670 w 5595332"/>
                <a:gd name="connsiteY52" fmla="*/ 3028950 h 3314700"/>
                <a:gd name="connsiteX53" fmla="*/ 2666395 w 5595332"/>
                <a:gd name="connsiteY53" fmla="*/ 2971800 h 3314700"/>
                <a:gd name="connsiteX54" fmla="*/ 2723545 w 5595332"/>
                <a:gd name="connsiteY54" fmla="*/ 2857500 h 3314700"/>
                <a:gd name="connsiteX55" fmla="*/ 2780695 w 5595332"/>
                <a:gd name="connsiteY55" fmla="*/ 2728912 h 3314700"/>
                <a:gd name="connsiteX56" fmla="*/ 2866420 w 5595332"/>
                <a:gd name="connsiteY56" fmla="*/ 2643187 h 3314700"/>
                <a:gd name="connsiteX57" fmla="*/ 2952145 w 5595332"/>
                <a:gd name="connsiteY57" fmla="*/ 2586037 h 3314700"/>
                <a:gd name="connsiteX58" fmla="*/ 2980720 w 5595332"/>
                <a:gd name="connsiteY58" fmla="*/ 2543175 h 3314700"/>
                <a:gd name="connsiteX59" fmla="*/ 3109307 w 5595332"/>
                <a:gd name="connsiteY59" fmla="*/ 2443162 h 3314700"/>
                <a:gd name="connsiteX60" fmla="*/ 3152170 w 5595332"/>
                <a:gd name="connsiteY60" fmla="*/ 2414587 h 3314700"/>
                <a:gd name="connsiteX61" fmla="*/ 3195032 w 5595332"/>
                <a:gd name="connsiteY61" fmla="*/ 2386012 h 3314700"/>
                <a:gd name="connsiteX62" fmla="*/ 3237895 w 5595332"/>
                <a:gd name="connsiteY62" fmla="*/ 2371725 h 3314700"/>
                <a:gd name="connsiteX63" fmla="*/ 3280757 w 5595332"/>
                <a:gd name="connsiteY63" fmla="*/ 2343150 h 3314700"/>
                <a:gd name="connsiteX64" fmla="*/ 3466495 w 5595332"/>
                <a:gd name="connsiteY64" fmla="*/ 2343150 h 3314700"/>
                <a:gd name="connsiteX65" fmla="*/ 3509357 w 5595332"/>
                <a:gd name="connsiteY65" fmla="*/ 2357437 h 3314700"/>
                <a:gd name="connsiteX66" fmla="*/ 3623657 w 5595332"/>
                <a:gd name="connsiteY66" fmla="*/ 2328862 h 3314700"/>
                <a:gd name="connsiteX67" fmla="*/ 3795107 w 5595332"/>
                <a:gd name="connsiteY67" fmla="*/ 2343150 h 3314700"/>
                <a:gd name="connsiteX68" fmla="*/ 3809395 w 5595332"/>
                <a:gd name="connsiteY68" fmla="*/ 2657475 h 3314700"/>
                <a:gd name="connsiteX69" fmla="*/ 3823682 w 5595332"/>
                <a:gd name="connsiteY69" fmla="*/ 2700337 h 3314700"/>
                <a:gd name="connsiteX70" fmla="*/ 3880832 w 5595332"/>
                <a:gd name="connsiteY70" fmla="*/ 2728912 h 3314700"/>
                <a:gd name="connsiteX71" fmla="*/ 4195157 w 5595332"/>
                <a:gd name="connsiteY71" fmla="*/ 2743200 h 3314700"/>
                <a:gd name="connsiteX72" fmla="*/ 4309457 w 5595332"/>
                <a:gd name="connsiteY72" fmla="*/ 2786062 h 3314700"/>
                <a:gd name="connsiteX73" fmla="*/ 4509482 w 5595332"/>
                <a:gd name="connsiteY73" fmla="*/ 2757487 h 3314700"/>
                <a:gd name="connsiteX74" fmla="*/ 4609495 w 5595332"/>
                <a:gd name="connsiteY74" fmla="*/ 2743200 h 3314700"/>
                <a:gd name="connsiteX75" fmla="*/ 4752370 w 5595332"/>
                <a:gd name="connsiteY75" fmla="*/ 2714625 h 3314700"/>
                <a:gd name="connsiteX76" fmla="*/ 4823807 w 5595332"/>
                <a:gd name="connsiteY76" fmla="*/ 2700337 h 3314700"/>
                <a:gd name="connsiteX77" fmla="*/ 4938107 w 5595332"/>
                <a:gd name="connsiteY77" fmla="*/ 2671762 h 3314700"/>
                <a:gd name="connsiteX78" fmla="*/ 4995257 w 5595332"/>
                <a:gd name="connsiteY78" fmla="*/ 2643187 h 3314700"/>
                <a:gd name="connsiteX79" fmla="*/ 5038120 w 5595332"/>
                <a:gd name="connsiteY79" fmla="*/ 2614612 h 3314700"/>
                <a:gd name="connsiteX80" fmla="*/ 5080982 w 5595332"/>
                <a:gd name="connsiteY80" fmla="*/ 2600325 h 3314700"/>
                <a:gd name="connsiteX81" fmla="*/ 5152420 w 5595332"/>
                <a:gd name="connsiteY81" fmla="*/ 2571750 h 3314700"/>
                <a:gd name="connsiteX82" fmla="*/ 5195282 w 5595332"/>
                <a:gd name="connsiteY82" fmla="*/ 2543175 h 3314700"/>
                <a:gd name="connsiteX83" fmla="*/ 5266720 w 5595332"/>
                <a:gd name="connsiteY83" fmla="*/ 2514600 h 3314700"/>
                <a:gd name="connsiteX84" fmla="*/ 5352445 w 5595332"/>
                <a:gd name="connsiteY84" fmla="*/ 2457450 h 3314700"/>
                <a:gd name="connsiteX85" fmla="*/ 5509607 w 5595332"/>
                <a:gd name="connsiteY85" fmla="*/ 2357437 h 3314700"/>
                <a:gd name="connsiteX86" fmla="*/ 5566757 w 5595332"/>
                <a:gd name="connsiteY86" fmla="*/ 2286000 h 3314700"/>
                <a:gd name="connsiteX87" fmla="*/ 5581045 w 5595332"/>
                <a:gd name="connsiteY87" fmla="*/ 2228850 h 3314700"/>
                <a:gd name="connsiteX88" fmla="*/ 5409595 w 5595332"/>
                <a:gd name="connsiteY88" fmla="*/ 2228850 h 3314700"/>
                <a:gd name="connsiteX89" fmla="*/ 5452457 w 5595332"/>
                <a:gd name="connsiteY89" fmla="*/ 2128837 h 3314700"/>
                <a:gd name="connsiteX90" fmla="*/ 5481032 w 5595332"/>
                <a:gd name="connsiteY90" fmla="*/ 2057400 h 3314700"/>
                <a:gd name="connsiteX91" fmla="*/ 5509607 w 5595332"/>
                <a:gd name="connsiteY91" fmla="*/ 2000250 h 3314700"/>
                <a:gd name="connsiteX92" fmla="*/ 5552470 w 5595332"/>
                <a:gd name="connsiteY92" fmla="*/ 1900237 h 3314700"/>
                <a:gd name="connsiteX93" fmla="*/ 5581045 w 5595332"/>
                <a:gd name="connsiteY93" fmla="*/ 1657350 h 3314700"/>
                <a:gd name="connsiteX94" fmla="*/ 5595332 w 5595332"/>
                <a:gd name="connsiteY94" fmla="*/ 1543050 h 3314700"/>
                <a:gd name="connsiteX95" fmla="*/ 5581045 w 5595332"/>
                <a:gd name="connsiteY95" fmla="*/ 1428750 h 3314700"/>
                <a:gd name="connsiteX96" fmla="*/ 5566757 w 5595332"/>
                <a:gd name="connsiteY96" fmla="*/ 1385887 h 3314700"/>
                <a:gd name="connsiteX97" fmla="*/ 5552470 w 5595332"/>
                <a:gd name="connsiteY97" fmla="*/ 1328737 h 3314700"/>
                <a:gd name="connsiteX98" fmla="*/ 5509607 w 5595332"/>
                <a:gd name="connsiteY98" fmla="*/ 1171575 h 3314700"/>
                <a:gd name="connsiteX99" fmla="*/ 5423882 w 5595332"/>
                <a:gd name="connsiteY99" fmla="*/ 1000125 h 3314700"/>
                <a:gd name="connsiteX100" fmla="*/ 5395307 w 5595332"/>
                <a:gd name="connsiteY100" fmla="*/ 957262 h 3314700"/>
                <a:gd name="connsiteX101" fmla="*/ 5309582 w 5595332"/>
                <a:gd name="connsiteY101" fmla="*/ 900112 h 3314700"/>
                <a:gd name="connsiteX102" fmla="*/ 5266720 w 5595332"/>
                <a:gd name="connsiteY102" fmla="*/ 871537 h 3314700"/>
                <a:gd name="connsiteX103" fmla="*/ 5180995 w 5595332"/>
                <a:gd name="connsiteY103" fmla="*/ 800100 h 3314700"/>
                <a:gd name="connsiteX104" fmla="*/ 5109557 w 5595332"/>
                <a:gd name="connsiteY104" fmla="*/ 728662 h 3314700"/>
                <a:gd name="connsiteX105" fmla="*/ 5023832 w 5595332"/>
                <a:gd name="connsiteY105" fmla="*/ 642937 h 3314700"/>
                <a:gd name="connsiteX106" fmla="*/ 4923820 w 5595332"/>
                <a:gd name="connsiteY106" fmla="*/ 585787 h 3314700"/>
                <a:gd name="connsiteX107" fmla="*/ 4880957 w 5595332"/>
                <a:gd name="connsiteY107" fmla="*/ 542925 h 3314700"/>
                <a:gd name="connsiteX108" fmla="*/ 4838095 w 5595332"/>
                <a:gd name="connsiteY108" fmla="*/ 528637 h 3314700"/>
                <a:gd name="connsiteX109" fmla="*/ 4752370 w 5595332"/>
                <a:gd name="connsiteY109" fmla="*/ 485775 h 3314700"/>
                <a:gd name="connsiteX110" fmla="*/ 4666645 w 5595332"/>
                <a:gd name="connsiteY110" fmla="*/ 428625 h 3314700"/>
                <a:gd name="connsiteX111" fmla="*/ 4638070 w 5595332"/>
                <a:gd name="connsiteY111" fmla="*/ 385762 h 3314700"/>
                <a:gd name="connsiteX112" fmla="*/ 4595207 w 5595332"/>
                <a:gd name="connsiteY112" fmla="*/ 371475 h 3314700"/>
                <a:gd name="connsiteX113" fmla="*/ 4538057 w 5595332"/>
                <a:gd name="connsiteY113" fmla="*/ 342900 h 3314700"/>
                <a:gd name="connsiteX114" fmla="*/ 4452332 w 5595332"/>
                <a:gd name="connsiteY114" fmla="*/ 285750 h 3314700"/>
                <a:gd name="connsiteX115" fmla="*/ 4152295 w 5595332"/>
                <a:gd name="connsiteY115" fmla="*/ 214312 h 3314700"/>
                <a:gd name="connsiteX116" fmla="*/ 4066570 w 5595332"/>
                <a:gd name="connsiteY116" fmla="*/ 200025 h 3314700"/>
                <a:gd name="connsiteX117" fmla="*/ 3709382 w 5595332"/>
                <a:gd name="connsiteY117" fmla="*/ 171450 h 3314700"/>
                <a:gd name="connsiteX118" fmla="*/ 3666520 w 5595332"/>
                <a:gd name="connsiteY118" fmla="*/ 142875 h 3314700"/>
                <a:gd name="connsiteX119" fmla="*/ 3623657 w 5595332"/>
                <a:gd name="connsiteY119" fmla="*/ 128587 h 3314700"/>
                <a:gd name="connsiteX120" fmla="*/ 3495070 w 5595332"/>
                <a:gd name="connsiteY120" fmla="*/ 57150 h 3314700"/>
                <a:gd name="connsiteX121" fmla="*/ 3452207 w 5595332"/>
                <a:gd name="connsiteY121" fmla="*/ 28575 h 3314700"/>
                <a:gd name="connsiteX122" fmla="*/ 3323620 w 5595332"/>
                <a:gd name="connsiteY122" fmla="*/ 0 h 3314700"/>
                <a:gd name="connsiteX123" fmla="*/ 2523520 w 5595332"/>
                <a:gd name="connsiteY123" fmla="*/ 28575 h 3314700"/>
                <a:gd name="connsiteX124" fmla="*/ 1894870 w 5595332"/>
                <a:gd name="connsiteY124" fmla="*/ 14287 h 3314700"/>
                <a:gd name="connsiteX125" fmla="*/ 1609120 w 5595332"/>
                <a:gd name="connsiteY125" fmla="*/ 28575 h 3314700"/>
                <a:gd name="connsiteX126" fmla="*/ 1523395 w 5595332"/>
                <a:gd name="connsiteY126" fmla="*/ 57150 h 3314700"/>
                <a:gd name="connsiteX127" fmla="*/ 1366232 w 5595332"/>
                <a:gd name="connsiteY127" fmla="*/ 85725 h 3314700"/>
                <a:gd name="connsiteX128" fmla="*/ 1323370 w 5595332"/>
                <a:gd name="connsiteY128" fmla="*/ 100012 h 3314700"/>
                <a:gd name="connsiteX129" fmla="*/ 1223357 w 5595332"/>
                <a:gd name="connsiteY129" fmla="*/ 142875 h 3314700"/>
                <a:gd name="connsiteX130" fmla="*/ 1066195 w 5595332"/>
                <a:gd name="connsiteY130" fmla="*/ 285750 h 3314700"/>
                <a:gd name="connsiteX131" fmla="*/ 1037620 w 5595332"/>
                <a:gd name="connsiteY131" fmla="*/ 328612 h 3314700"/>
                <a:gd name="connsiteX132" fmla="*/ 909032 w 5595332"/>
                <a:gd name="connsiteY132" fmla="*/ 357187 h 3314700"/>
                <a:gd name="connsiteX133" fmla="*/ 680432 w 5595332"/>
                <a:gd name="connsiteY133" fmla="*/ 385762 h 3314700"/>
                <a:gd name="connsiteX134" fmla="*/ 608995 w 5595332"/>
                <a:gd name="connsiteY134" fmla="*/ 471487 h 3314700"/>
                <a:gd name="connsiteX135" fmla="*/ 566132 w 5595332"/>
                <a:gd name="connsiteY135" fmla="*/ 500062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595332" h="3314700">
                  <a:moveTo>
                    <a:pt x="566132" y="500062"/>
                  </a:moveTo>
                  <a:cubicBezTo>
                    <a:pt x="542320" y="531018"/>
                    <a:pt x="560881" y="530878"/>
                    <a:pt x="466120" y="657225"/>
                  </a:cubicBezTo>
                  <a:cubicBezTo>
                    <a:pt x="451832" y="676275"/>
                    <a:pt x="436466" y="694562"/>
                    <a:pt x="423257" y="714375"/>
                  </a:cubicBezTo>
                  <a:cubicBezTo>
                    <a:pt x="413732" y="728662"/>
                    <a:pt x="405675" y="744046"/>
                    <a:pt x="394682" y="757237"/>
                  </a:cubicBezTo>
                  <a:cubicBezTo>
                    <a:pt x="381747" y="772759"/>
                    <a:pt x="364970" y="784759"/>
                    <a:pt x="351820" y="800100"/>
                  </a:cubicBezTo>
                  <a:cubicBezTo>
                    <a:pt x="336323" y="818180"/>
                    <a:pt x="322798" y="837873"/>
                    <a:pt x="308957" y="857250"/>
                  </a:cubicBezTo>
                  <a:cubicBezTo>
                    <a:pt x="298976" y="871223"/>
                    <a:pt x="291790" y="887278"/>
                    <a:pt x="280382" y="900112"/>
                  </a:cubicBezTo>
                  <a:cubicBezTo>
                    <a:pt x="253534" y="930316"/>
                    <a:pt x="223232" y="957262"/>
                    <a:pt x="194657" y="985837"/>
                  </a:cubicBezTo>
                  <a:cubicBezTo>
                    <a:pt x="69434" y="1111061"/>
                    <a:pt x="222677" y="952214"/>
                    <a:pt x="123220" y="1071562"/>
                  </a:cubicBezTo>
                  <a:cubicBezTo>
                    <a:pt x="70109" y="1135294"/>
                    <a:pt x="84320" y="1090229"/>
                    <a:pt x="51782" y="1171575"/>
                  </a:cubicBezTo>
                  <a:cubicBezTo>
                    <a:pt x="40595" y="1199541"/>
                    <a:pt x="23207" y="1257300"/>
                    <a:pt x="23207" y="1257300"/>
                  </a:cubicBezTo>
                  <a:cubicBezTo>
                    <a:pt x="4824" y="1459514"/>
                    <a:pt x="0" y="1427964"/>
                    <a:pt x="23207" y="1671637"/>
                  </a:cubicBezTo>
                  <a:cubicBezTo>
                    <a:pt x="24635" y="1686630"/>
                    <a:pt x="31263" y="1700789"/>
                    <a:pt x="37495" y="1714500"/>
                  </a:cubicBezTo>
                  <a:cubicBezTo>
                    <a:pt x="55122" y="1753279"/>
                    <a:pt x="94645" y="1828800"/>
                    <a:pt x="94645" y="1828800"/>
                  </a:cubicBezTo>
                  <a:cubicBezTo>
                    <a:pt x="125954" y="1985348"/>
                    <a:pt x="86806" y="1822186"/>
                    <a:pt x="137507" y="1957387"/>
                  </a:cubicBezTo>
                  <a:cubicBezTo>
                    <a:pt x="141587" y="1968267"/>
                    <a:pt x="156216" y="2042602"/>
                    <a:pt x="166082" y="2057400"/>
                  </a:cubicBezTo>
                  <a:cubicBezTo>
                    <a:pt x="177290" y="2074212"/>
                    <a:pt x="196540" y="2084313"/>
                    <a:pt x="208945" y="2100262"/>
                  </a:cubicBezTo>
                  <a:cubicBezTo>
                    <a:pt x="254929" y="2159384"/>
                    <a:pt x="267736" y="2222115"/>
                    <a:pt x="351820" y="2243137"/>
                  </a:cubicBezTo>
                  <a:cubicBezTo>
                    <a:pt x="449313" y="2267511"/>
                    <a:pt x="370060" y="2243306"/>
                    <a:pt x="466120" y="2286000"/>
                  </a:cubicBezTo>
                  <a:cubicBezTo>
                    <a:pt x="489556" y="2296416"/>
                    <a:pt x="514271" y="2303828"/>
                    <a:pt x="537557" y="2314575"/>
                  </a:cubicBezTo>
                  <a:cubicBezTo>
                    <a:pt x="576233" y="2332426"/>
                    <a:pt x="651857" y="2371725"/>
                    <a:pt x="651857" y="2371725"/>
                  </a:cubicBezTo>
                  <a:cubicBezTo>
                    <a:pt x="770920" y="2366962"/>
                    <a:pt x="890151" y="2365363"/>
                    <a:pt x="1009045" y="2357437"/>
                  </a:cubicBezTo>
                  <a:cubicBezTo>
                    <a:pt x="1033275" y="2355822"/>
                    <a:pt x="1057444" y="2350829"/>
                    <a:pt x="1080482" y="2343150"/>
                  </a:cubicBezTo>
                  <a:cubicBezTo>
                    <a:pt x="1100688" y="2336415"/>
                    <a:pt x="1118169" y="2323225"/>
                    <a:pt x="1137632" y="2314575"/>
                  </a:cubicBezTo>
                  <a:cubicBezTo>
                    <a:pt x="1161069" y="2304159"/>
                    <a:pt x="1186651" y="2298455"/>
                    <a:pt x="1209070" y="2286000"/>
                  </a:cubicBezTo>
                  <a:cubicBezTo>
                    <a:pt x="1225534" y="2276853"/>
                    <a:pt x="1285651" y="2224604"/>
                    <a:pt x="1309082" y="2214562"/>
                  </a:cubicBezTo>
                  <a:cubicBezTo>
                    <a:pt x="1327131" y="2206827"/>
                    <a:pt x="1347182" y="2205037"/>
                    <a:pt x="1366232" y="2200275"/>
                  </a:cubicBezTo>
                  <a:cubicBezTo>
                    <a:pt x="1437670" y="2205037"/>
                    <a:pt x="1509668" y="2204437"/>
                    <a:pt x="1580545" y="2214562"/>
                  </a:cubicBezTo>
                  <a:cubicBezTo>
                    <a:pt x="1610363" y="2218822"/>
                    <a:pt x="1666270" y="2243137"/>
                    <a:pt x="1666270" y="2243137"/>
                  </a:cubicBezTo>
                  <a:cubicBezTo>
                    <a:pt x="1680557" y="2252662"/>
                    <a:pt x="1693774" y="2264033"/>
                    <a:pt x="1709132" y="2271712"/>
                  </a:cubicBezTo>
                  <a:cubicBezTo>
                    <a:pt x="1722603" y="2278447"/>
                    <a:pt x="1738830" y="2278686"/>
                    <a:pt x="1751995" y="2286000"/>
                  </a:cubicBezTo>
                  <a:cubicBezTo>
                    <a:pt x="1782016" y="2302678"/>
                    <a:pt x="1837720" y="2343150"/>
                    <a:pt x="1837720" y="2343150"/>
                  </a:cubicBezTo>
                  <a:cubicBezTo>
                    <a:pt x="1847245" y="2357437"/>
                    <a:pt x="1855302" y="2372821"/>
                    <a:pt x="1866295" y="2386012"/>
                  </a:cubicBezTo>
                  <a:cubicBezTo>
                    <a:pt x="1879230" y="2401534"/>
                    <a:pt x="1897949" y="2412063"/>
                    <a:pt x="1909157" y="2428875"/>
                  </a:cubicBezTo>
                  <a:cubicBezTo>
                    <a:pt x="1917511" y="2441406"/>
                    <a:pt x="1916710" y="2458267"/>
                    <a:pt x="1923445" y="2471737"/>
                  </a:cubicBezTo>
                  <a:cubicBezTo>
                    <a:pt x="1931124" y="2487096"/>
                    <a:pt x="1942495" y="2500312"/>
                    <a:pt x="1952020" y="2514600"/>
                  </a:cubicBezTo>
                  <a:cubicBezTo>
                    <a:pt x="1956782" y="2533650"/>
                    <a:pt x="1963712" y="2552286"/>
                    <a:pt x="1966307" y="2571750"/>
                  </a:cubicBezTo>
                  <a:cubicBezTo>
                    <a:pt x="1973259" y="2623892"/>
                    <a:pt x="1970278" y="2677330"/>
                    <a:pt x="1980595" y="2728912"/>
                  </a:cubicBezTo>
                  <a:cubicBezTo>
                    <a:pt x="1984772" y="2749797"/>
                    <a:pt x="1999645" y="2767012"/>
                    <a:pt x="2009170" y="2786062"/>
                  </a:cubicBezTo>
                  <a:cubicBezTo>
                    <a:pt x="2030762" y="2872431"/>
                    <a:pt x="2017248" y="2824587"/>
                    <a:pt x="2052032" y="2928937"/>
                  </a:cubicBezTo>
                  <a:lnTo>
                    <a:pt x="2066320" y="2971800"/>
                  </a:lnTo>
                  <a:cubicBezTo>
                    <a:pt x="2071082" y="3000375"/>
                    <a:pt x="2074926" y="3029118"/>
                    <a:pt x="2080607" y="3057525"/>
                  </a:cubicBezTo>
                  <a:cubicBezTo>
                    <a:pt x="2084458" y="3076780"/>
                    <a:pt x="2091667" y="3095306"/>
                    <a:pt x="2094895" y="3114675"/>
                  </a:cubicBezTo>
                  <a:cubicBezTo>
                    <a:pt x="2101207" y="3152549"/>
                    <a:pt x="2102313" y="3191198"/>
                    <a:pt x="2109182" y="3228975"/>
                  </a:cubicBezTo>
                  <a:cubicBezTo>
                    <a:pt x="2111876" y="3243792"/>
                    <a:pt x="2114062" y="3260077"/>
                    <a:pt x="2123470" y="3271837"/>
                  </a:cubicBezTo>
                  <a:cubicBezTo>
                    <a:pt x="2143613" y="3297016"/>
                    <a:pt x="2180959" y="3305288"/>
                    <a:pt x="2209195" y="3314700"/>
                  </a:cubicBezTo>
                  <a:cubicBezTo>
                    <a:pt x="2247295" y="3309937"/>
                    <a:pt x="2287845" y="3314672"/>
                    <a:pt x="2323495" y="3300412"/>
                  </a:cubicBezTo>
                  <a:cubicBezTo>
                    <a:pt x="2339438" y="3294035"/>
                    <a:pt x="2339928" y="3269692"/>
                    <a:pt x="2352070" y="3257550"/>
                  </a:cubicBezTo>
                  <a:cubicBezTo>
                    <a:pt x="2364212" y="3245408"/>
                    <a:pt x="2380645" y="3238500"/>
                    <a:pt x="2394932" y="3228975"/>
                  </a:cubicBezTo>
                  <a:cubicBezTo>
                    <a:pt x="2399695" y="3214687"/>
                    <a:pt x="2402485" y="3199583"/>
                    <a:pt x="2409220" y="3186112"/>
                  </a:cubicBezTo>
                  <a:cubicBezTo>
                    <a:pt x="2425754" y="3153045"/>
                    <a:pt x="2453011" y="3124084"/>
                    <a:pt x="2480657" y="3100387"/>
                  </a:cubicBezTo>
                  <a:cubicBezTo>
                    <a:pt x="2498737" y="3084890"/>
                    <a:pt x="2518430" y="3071366"/>
                    <a:pt x="2537807" y="3057525"/>
                  </a:cubicBezTo>
                  <a:cubicBezTo>
                    <a:pt x="2551780" y="3047544"/>
                    <a:pt x="2567478" y="3039943"/>
                    <a:pt x="2580670" y="3028950"/>
                  </a:cubicBezTo>
                  <a:cubicBezTo>
                    <a:pt x="2652019" y="2969492"/>
                    <a:pt x="2591067" y="2996908"/>
                    <a:pt x="2666395" y="2971800"/>
                  </a:cubicBezTo>
                  <a:cubicBezTo>
                    <a:pt x="2698612" y="2875145"/>
                    <a:pt x="2656065" y="2992460"/>
                    <a:pt x="2723545" y="2857500"/>
                  </a:cubicBezTo>
                  <a:cubicBezTo>
                    <a:pt x="2736134" y="2832322"/>
                    <a:pt x="2760495" y="2754162"/>
                    <a:pt x="2780695" y="2728912"/>
                  </a:cubicBezTo>
                  <a:cubicBezTo>
                    <a:pt x="2805940" y="2697356"/>
                    <a:pt x="2832796" y="2665603"/>
                    <a:pt x="2866420" y="2643187"/>
                  </a:cubicBezTo>
                  <a:lnTo>
                    <a:pt x="2952145" y="2586037"/>
                  </a:lnTo>
                  <a:cubicBezTo>
                    <a:pt x="2961670" y="2571750"/>
                    <a:pt x="2969727" y="2556366"/>
                    <a:pt x="2980720" y="2543175"/>
                  </a:cubicBezTo>
                  <a:cubicBezTo>
                    <a:pt x="3022688" y="2492813"/>
                    <a:pt x="3049564" y="2482991"/>
                    <a:pt x="3109307" y="2443162"/>
                  </a:cubicBezTo>
                  <a:lnTo>
                    <a:pt x="3152170" y="2414587"/>
                  </a:lnTo>
                  <a:cubicBezTo>
                    <a:pt x="3166457" y="2405062"/>
                    <a:pt x="3178742" y="2391442"/>
                    <a:pt x="3195032" y="2386012"/>
                  </a:cubicBezTo>
                  <a:lnTo>
                    <a:pt x="3237895" y="2371725"/>
                  </a:lnTo>
                  <a:cubicBezTo>
                    <a:pt x="3252182" y="2362200"/>
                    <a:pt x="3265399" y="2350829"/>
                    <a:pt x="3280757" y="2343150"/>
                  </a:cubicBezTo>
                  <a:cubicBezTo>
                    <a:pt x="3344508" y="2311274"/>
                    <a:pt x="3386554" y="2335156"/>
                    <a:pt x="3466495" y="2343150"/>
                  </a:cubicBezTo>
                  <a:cubicBezTo>
                    <a:pt x="3480782" y="2347912"/>
                    <a:pt x="3494359" y="2358801"/>
                    <a:pt x="3509357" y="2357437"/>
                  </a:cubicBezTo>
                  <a:cubicBezTo>
                    <a:pt x="3548468" y="2353881"/>
                    <a:pt x="3623657" y="2328862"/>
                    <a:pt x="3623657" y="2328862"/>
                  </a:cubicBezTo>
                  <a:cubicBezTo>
                    <a:pt x="3680807" y="2333625"/>
                    <a:pt x="3766888" y="2293225"/>
                    <a:pt x="3795107" y="2343150"/>
                  </a:cubicBezTo>
                  <a:cubicBezTo>
                    <a:pt x="3846716" y="2434457"/>
                    <a:pt x="3801031" y="2552926"/>
                    <a:pt x="3809395" y="2657475"/>
                  </a:cubicBezTo>
                  <a:cubicBezTo>
                    <a:pt x="3810596" y="2672487"/>
                    <a:pt x="3813033" y="2689688"/>
                    <a:pt x="3823682" y="2700337"/>
                  </a:cubicBezTo>
                  <a:cubicBezTo>
                    <a:pt x="3838742" y="2715397"/>
                    <a:pt x="3859674" y="2726471"/>
                    <a:pt x="3880832" y="2728912"/>
                  </a:cubicBezTo>
                  <a:cubicBezTo>
                    <a:pt x="3985024" y="2740934"/>
                    <a:pt x="4090382" y="2738437"/>
                    <a:pt x="4195157" y="2743200"/>
                  </a:cubicBezTo>
                  <a:cubicBezTo>
                    <a:pt x="4223451" y="2757347"/>
                    <a:pt x="4274440" y="2788007"/>
                    <a:pt x="4309457" y="2786062"/>
                  </a:cubicBezTo>
                  <a:cubicBezTo>
                    <a:pt x="4376705" y="2782326"/>
                    <a:pt x="4442807" y="2767012"/>
                    <a:pt x="4509482" y="2757487"/>
                  </a:cubicBezTo>
                  <a:cubicBezTo>
                    <a:pt x="4542820" y="2752725"/>
                    <a:pt x="4576277" y="2748737"/>
                    <a:pt x="4609495" y="2743200"/>
                  </a:cubicBezTo>
                  <a:cubicBezTo>
                    <a:pt x="4777460" y="2715205"/>
                    <a:pt x="4624499" y="2743041"/>
                    <a:pt x="4752370" y="2714625"/>
                  </a:cubicBezTo>
                  <a:cubicBezTo>
                    <a:pt x="4776076" y="2709357"/>
                    <a:pt x="4800145" y="2705798"/>
                    <a:pt x="4823807" y="2700337"/>
                  </a:cubicBezTo>
                  <a:cubicBezTo>
                    <a:pt x="4862074" y="2691506"/>
                    <a:pt x="4902981" y="2689325"/>
                    <a:pt x="4938107" y="2671762"/>
                  </a:cubicBezTo>
                  <a:cubicBezTo>
                    <a:pt x="4957157" y="2662237"/>
                    <a:pt x="4976765" y="2653754"/>
                    <a:pt x="4995257" y="2643187"/>
                  </a:cubicBezTo>
                  <a:cubicBezTo>
                    <a:pt x="5010166" y="2634668"/>
                    <a:pt x="5022761" y="2622291"/>
                    <a:pt x="5038120" y="2614612"/>
                  </a:cubicBezTo>
                  <a:cubicBezTo>
                    <a:pt x="5051590" y="2607877"/>
                    <a:pt x="5066881" y="2605613"/>
                    <a:pt x="5080982" y="2600325"/>
                  </a:cubicBezTo>
                  <a:cubicBezTo>
                    <a:pt x="5104996" y="2591320"/>
                    <a:pt x="5129481" y="2583220"/>
                    <a:pt x="5152420" y="2571750"/>
                  </a:cubicBezTo>
                  <a:cubicBezTo>
                    <a:pt x="5167778" y="2564071"/>
                    <a:pt x="5179924" y="2550854"/>
                    <a:pt x="5195282" y="2543175"/>
                  </a:cubicBezTo>
                  <a:cubicBezTo>
                    <a:pt x="5218221" y="2531705"/>
                    <a:pt x="5244205" y="2526881"/>
                    <a:pt x="5266720" y="2514600"/>
                  </a:cubicBezTo>
                  <a:cubicBezTo>
                    <a:pt x="5296869" y="2498155"/>
                    <a:pt x="5322780" y="2474754"/>
                    <a:pt x="5352445" y="2457450"/>
                  </a:cubicBezTo>
                  <a:cubicBezTo>
                    <a:pt x="5439577" y="2406623"/>
                    <a:pt x="5437915" y="2429129"/>
                    <a:pt x="5509607" y="2357437"/>
                  </a:cubicBezTo>
                  <a:cubicBezTo>
                    <a:pt x="5531170" y="2335874"/>
                    <a:pt x="5547707" y="2309812"/>
                    <a:pt x="5566757" y="2286000"/>
                  </a:cubicBezTo>
                  <a:cubicBezTo>
                    <a:pt x="5571520" y="2266950"/>
                    <a:pt x="5593616" y="2243935"/>
                    <a:pt x="5581045" y="2228850"/>
                  </a:cubicBezTo>
                  <a:cubicBezTo>
                    <a:pt x="5531350" y="2169215"/>
                    <a:pt x="5459290" y="2212285"/>
                    <a:pt x="5409595" y="2228850"/>
                  </a:cubicBezTo>
                  <a:cubicBezTo>
                    <a:pt x="5438938" y="2140818"/>
                    <a:pt x="5405379" y="2234761"/>
                    <a:pt x="5452457" y="2128837"/>
                  </a:cubicBezTo>
                  <a:cubicBezTo>
                    <a:pt x="5462873" y="2105401"/>
                    <a:pt x="5470616" y="2080836"/>
                    <a:pt x="5481032" y="2057400"/>
                  </a:cubicBezTo>
                  <a:cubicBezTo>
                    <a:pt x="5489682" y="2037937"/>
                    <a:pt x="5502129" y="2020192"/>
                    <a:pt x="5509607" y="2000250"/>
                  </a:cubicBezTo>
                  <a:cubicBezTo>
                    <a:pt x="5549148" y="1894809"/>
                    <a:pt x="5494562" y="1987101"/>
                    <a:pt x="5552470" y="1900237"/>
                  </a:cubicBezTo>
                  <a:cubicBezTo>
                    <a:pt x="5583737" y="1775163"/>
                    <a:pt x="5559177" y="1886961"/>
                    <a:pt x="5581045" y="1657350"/>
                  </a:cubicBezTo>
                  <a:cubicBezTo>
                    <a:pt x="5584685" y="1619126"/>
                    <a:pt x="5590570" y="1581150"/>
                    <a:pt x="5595332" y="1543050"/>
                  </a:cubicBezTo>
                  <a:cubicBezTo>
                    <a:pt x="5590570" y="1504950"/>
                    <a:pt x="5587914" y="1466527"/>
                    <a:pt x="5581045" y="1428750"/>
                  </a:cubicBezTo>
                  <a:cubicBezTo>
                    <a:pt x="5578351" y="1413932"/>
                    <a:pt x="5570894" y="1400368"/>
                    <a:pt x="5566757" y="1385887"/>
                  </a:cubicBezTo>
                  <a:cubicBezTo>
                    <a:pt x="5561363" y="1367006"/>
                    <a:pt x="5555698" y="1348106"/>
                    <a:pt x="5552470" y="1328737"/>
                  </a:cubicBezTo>
                  <a:cubicBezTo>
                    <a:pt x="5528756" y="1186455"/>
                    <a:pt x="5562743" y="1251279"/>
                    <a:pt x="5509607" y="1171575"/>
                  </a:cubicBezTo>
                  <a:cubicBezTo>
                    <a:pt x="5470172" y="1053269"/>
                    <a:pt x="5497740" y="1110913"/>
                    <a:pt x="5423882" y="1000125"/>
                  </a:cubicBezTo>
                  <a:cubicBezTo>
                    <a:pt x="5414357" y="985837"/>
                    <a:pt x="5409595" y="966787"/>
                    <a:pt x="5395307" y="957262"/>
                  </a:cubicBezTo>
                  <a:lnTo>
                    <a:pt x="5309582" y="900112"/>
                  </a:lnTo>
                  <a:cubicBezTo>
                    <a:pt x="5295295" y="890587"/>
                    <a:pt x="5277023" y="885274"/>
                    <a:pt x="5266720" y="871537"/>
                  </a:cubicBezTo>
                  <a:cubicBezTo>
                    <a:pt x="5214821" y="802339"/>
                    <a:pt x="5246448" y="821917"/>
                    <a:pt x="5180995" y="800100"/>
                  </a:cubicBezTo>
                  <a:cubicBezTo>
                    <a:pt x="5122113" y="711776"/>
                    <a:pt x="5187489" y="797935"/>
                    <a:pt x="5109557" y="728662"/>
                  </a:cubicBezTo>
                  <a:cubicBezTo>
                    <a:pt x="5079353" y="701814"/>
                    <a:pt x="5059977" y="661009"/>
                    <a:pt x="5023832" y="642937"/>
                  </a:cubicBezTo>
                  <a:cubicBezTo>
                    <a:pt x="4988894" y="625468"/>
                    <a:pt x="4954114" y="611032"/>
                    <a:pt x="4923820" y="585787"/>
                  </a:cubicBezTo>
                  <a:cubicBezTo>
                    <a:pt x="4908298" y="572852"/>
                    <a:pt x="4897769" y="554133"/>
                    <a:pt x="4880957" y="542925"/>
                  </a:cubicBezTo>
                  <a:cubicBezTo>
                    <a:pt x="4868426" y="534571"/>
                    <a:pt x="4851565" y="535372"/>
                    <a:pt x="4838095" y="528637"/>
                  </a:cubicBezTo>
                  <a:cubicBezTo>
                    <a:pt x="4727316" y="473247"/>
                    <a:pt x="4860097" y="521683"/>
                    <a:pt x="4752370" y="485775"/>
                  </a:cubicBezTo>
                  <a:cubicBezTo>
                    <a:pt x="4723795" y="466725"/>
                    <a:pt x="4685695" y="457200"/>
                    <a:pt x="4666645" y="428625"/>
                  </a:cubicBezTo>
                  <a:cubicBezTo>
                    <a:pt x="4657120" y="414337"/>
                    <a:pt x="4651479" y="396489"/>
                    <a:pt x="4638070" y="385762"/>
                  </a:cubicBezTo>
                  <a:cubicBezTo>
                    <a:pt x="4626310" y="376354"/>
                    <a:pt x="4609050" y="377408"/>
                    <a:pt x="4595207" y="371475"/>
                  </a:cubicBezTo>
                  <a:cubicBezTo>
                    <a:pt x="4575630" y="363085"/>
                    <a:pt x="4557107" y="352425"/>
                    <a:pt x="4538057" y="342900"/>
                  </a:cubicBezTo>
                  <a:cubicBezTo>
                    <a:pt x="4466051" y="270892"/>
                    <a:pt x="4528149" y="320212"/>
                    <a:pt x="4452332" y="285750"/>
                  </a:cubicBezTo>
                  <a:cubicBezTo>
                    <a:pt x="4262046" y="199257"/>
                    <a:pt x="4410309" y="234160"/>
                    <a:pt x="4152295" y="214312"/>
                  </a:cubicBezTo>
                  <a:cubicBezTo>
                    <a:pt x="4123720" y="209550"/>
                    <a:pt x="4095466" y="202089"/>
                    <a:pt x="4066570" y="200025"/>
                  </a:cubicBezTo>
                  <a:cubicBezTo>
                    <a:pt x="3704535" y="174165"/>
                    <a:pt x="3856437" y="220466"/>
                    <a:pt x="3709382" y="171450"/>
                  </a:cubicBezTo>
                  <a:cubicBezTo>
                    <a:pt x="3695095" y="161925"/>
                    <a:pt x="3681878" y="150554"/>
                    <a:pt x="3666520" y="142875"/>
                  </a:cubicBezTo>
                  <a:cubicBezTo>
                    <a:pt x="3653049" y="136140"/>
                    <a:pt x="3636822" y="135901"/>
                    <a:pt x="3623657" y="128587"/>
                  </a:cubicBezTo>
                  <a:cubicBezTo>
                    <a:pt x="3476276" y="46709"/>
                    <a:pt x="3592055" y="89478"/>
                    <a:pt x="3495070" y="57150"/>
                  </a:cubicBezTo>
                  <a:cubicBezTo>
                    <a:pt x="3480782" y="47625"/>
                    <a:pt x="3467566" y="36254"/>
                    <a:pt x="3452207" y="28575"/>
                  </a:cubicBezTo>
                  <a:cubicBezTo>
                    <a:pt x="3417032" y="10987"/>
                    <a:pt x="3356551" y="5488"/>
                    <a:pt x="3323620" y="0"/>
                  </a:cubicBezTo>
                  <a:lnTo>
                    <a:pt x="2523520" y="28575"/>
                  </a:lnTo>
                  <a:cubicBezTo>
                    <a:pt x="2313916" y="28575"/>
                    <a:pt x="2104420" y="19050"/>
                    <a:pt x="1894870" y="14287"/>
                  </a:cubicBezTo>
                  <a:cubicBezTo>
                    <a:pt x="1799620" y="19050"/>
                    <a:pt x="1703860" y="17643"/>
                    <a:pt x="1609120" y="28575"/>
                  </a:cubicBezTo>
                  <a:cubicBezTo>
                    <a:pt x="1579198" y="32028"/>
                    <a:pt x="1552616" y="49845"/>
                    <a:pt x="1523395" y="57150"/>
                  </a:cubicBezTo>
                  <a:cubicBezTo>
                    <a:pt x="1433574" y="79604"/>
                    <a:pt x="1485684" y="68660"/>
                    <a:pt x="1366232" y="85725"/>
                  </a:cubicBezTo>
                  <a:cubicBezTo>
                    <a:pt x="1351945" y="90487"/>
                    <a:pt x="1337212" y="94080"/>
                    <a:pt x="1323370" y="100012"/>
                  </a:cubicBezTo>
                  <a:cubicBezTo>
                    <a:pt x="1199776" y="152981"/>
                    <a:pt x="1323884" y="109365"/>
                    <a:pt x="1223357" y="142875"/>
                  </a:cubicBezTo>
                  <a:cubicBezTo>
                    <a:pt x="1178193" y="179006"/>
                    <a:pt x="1096849" y="239770"/>
                    <a:pt x="1066195" y="285750"/>
                  </a:cubicBezTo>
                  <a:cubicBezTo>
                    <a:pt x="1056670" y="300037"/>
                    <a:pt x="1051907" y="319087"/>
                    <a:pt x="1037620" y="328612"/>
                  </a:cubicBezTo>
                  <a:cubicBezTo>
                    <a:pt x="1029055" y="334322"/>
                    <a:pt x="910505" y="356942"/>
                    <a:pt x="909032" y="357187"/>
                  </a:cubicBezTo>
                  <a:cubicBezTo>
                    <a:pt x="827467" y="370781"/>
                    <a:pt x="764192" y="376456"/>
                    <a:pt x="680432" y="385762"/>
                  </a:cubicBezTo>
                  <a:cubicBezTo>
                    <a:pt x="609485" y="492183"/>
                    <a:pt x="700669" y="361477"/>
                    <a:pt x="608995" y="471487"/>
                  </a:cubicBezTo>
                  <a:cubicBezTo>
                    <a:pt x="569974" y="518313"/>
                    <a:pt x="589945" y="469106"/>
                    <a:pt x="566132" y="50006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57600" y="3581400"/>
              <a:ext cx="1447800" cy="461665"/>
            </a:xfrm>
            <a:prstGeom prst="rect">
              <a:avLst/>
            </a:prstGeom>
            <a:noFill/>
          </p:spPr>
          <p:txBody>
            <a:bodyPr wrap="square" rtlCol="0">
              <a:spAutoFit/>
            </a:bodyPr>
            <a:lstStyle/>
            <a:p>
              <a:r>
                <a:rPr lang="en-US" sz="2400" b="1" dirty="0">
                  <a:solidFill>
                    <a:schemeClr val="accent3">
                      <a:lumMod val="50000"/>
                    </a:schemeClr>
                  </a:solidFill>
                </a:rPr>
                <a:t>medulla</a:t>
              </a:r>
            </a:p>
          </p:txBody>
        </p:sp>
        <p:sp>
          <p:nvSpPr>
            <p:cNvPr id="16" name="TextBox 15"/>
            <p:cNvSpPr txBox="1"/>
            <p:nvPr/>
          </p:nvSpPr>
          <p:spPr>
            <a:xfrm>
              <a:off x="990600" y="6396335"/>
              <a:ext cx="1828800" cy="461665"/>
            </a:xfrm>
            <a:prstGeom prst="rect">
              <a:avLst/>
            </a:prstGeom>
            <a:noFill/>
          </p:spPr>
          <p:txBody>
            <a:bodyPr wrap="square" rtlCol="0">
              <a:spAutoFit/>
            </a:bodyPr>
            <a:lstStyle/>
            <a:p>
              <a:r>
                <a:rPr lang="en-US" sz="2400" b="1" dirty="0">
                  <a:solidFill>
                    <a:srgbClr val="C00000"/>
                  </a:solidFill>
                </a:rPr>
                <a:t>minor calyx</a:t>
              </a:r>
            </a:p>
          </p:txBody>
        </p:sp>
        <p:sp>
          <p:nvSpPr>
            <p:cNvPr id="17" name="TextBox 16"/>
            <p:cNvSpPr txBox="1"/>
            <p:nvPr/>
          </p:nvSpPr>
          <p:spPr>
            <a:xfrm>
              <a:off x="3810000" y="6396335"/>
              <a:ext cx="1066800" cy="461665"/>
            </a:xfrm>
            <a:prstGeom prst="rect">
              <a:avLst/>
            </a:prstGeom>
            <a:noFill/>
          </p:spPr>
          <p:txBody>
            <a:bodyPr wrap="square" rtlCol="0">
              <a:spAutoFit/>
            </a:bodyPr>
            <a:lstStyle/>
            <a:p>
              <a:r>
                <a:rPr lang="en-US" sz="2400" b="1" dirty="0"/>
                <a:t>sinus</a:t>
              </a:r>
            </a:p>
          </p:txBody>
        </p:sp>
        <p:cxnSp>
          <p:nvCxnSpPr>
            <p:cNvPr id="19" name="Straight Arrow Connector 18"/>
            <p:cNvCxnSpPr/>
            <p:nvPr/>
          </p:nvCxnSpPr>
          <p:spPr>
            <a:xfrm flipV="1">
              <a:off x="2667000" y="6172200"/>
              <a:ext cx="1219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267197" y="6400805"/>
              <a:ext cx="228607" cy="761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137025" y="5494834"/>
              <a:ext cx="714212" cy="805954"/>
            </a:xfrm>
            <a:custGeom>
              <a:avLst/>
              <a:gdLst>
                <a:gd name="connsiteX0" fmla="*/ 282575 w 714212"/>
                <a:gd name="connsiteY0" fmla="*/ 491629 h 805954"/>
                <a:gd name="connsiteX1" fmla="*/ 263525 w 714212"/>
                <a:gd name="connsiteY1" fmla="*/ 515441 h 805954"/>
                <a:gd name="connsiteX2" fmla="*/ 254000 w 714212"/>
                <a:gd name="connsiteY2" fmla="*/ 529729 h 805954"/>
                <a:gd name="connsiteX3" fmla="*/ 225425 w 714212"/>
                <a:gd name="connsiteY3" fmla="*/ 563066 h 805954"/>
                <a:gd name="connsiteX4" fmla="*/ 211138 w 714212"/>
                <a:gd name="connsiteY4" fmla="*/ 567829 h 805954"/>
                <a:gd name="connsiteX5" fmla="*/ 196850 w 714212"/>
                <a:gd name="connsiteY5" fmla="*/ 586879 h 805954"/>
                <a:gd name="connsiteX6" fmla="*/ 163513 w 714212"/>
                <a:gd name="connsiteY6" fmla="*/ 615454 h 805954"/>
                <a:gd name="connsiteX7" fmla="*/ 125413 w 714212"/>
                <a:gd name="connsiteY7" fmla="*/ 658316 h 805954"/>
                <a:gd name="connsiteX8" fmla="*/ 82550 w 714212"/>
                <a:gd name="connsiteY8" fmla="*/ 696416 h 805954"/>
                <a:gd name="connsiteX9" fmla="*/ 58738 w 714212"/>
                <a:gd name="connsiteY9" fmla="*/ 729754 h 805954"/>
                <a:gd name="connsiteX10" fmla="*/ 44450 w 714212"/>
                <a:gd name="connsiteY10" fmla="*/ 739279 h 805954"/>
                <a:gd name="connsiteX11" fmla="*/ 15875 w 714212"/>
                <a:gd name="connsiteY11" fmla="*/ 758329 h 805954"/>
                <a:gd name="connsiteX12" fmla="*/ 1588 w 714212"/>
                <a:gd name="connsiteY12" fmla="*/ 777379 h 805954"/>
                <a:gd name="connsiteX13" fmla="*/ 30163 w 714212"/>
                <a:gd name="connsiteY13" fmla="*/ 801191 h 805954"/>
                <a:gd name="connsiteX14" fmla="*/ 106363 w 714212"/>
                <a:gd name="connsiteY14" fmla="*/ 805954 h 805954"/>
                <a:gd name="connsiteX15" fmla="*/ 196850 w 714212"/>
                <a:gd name="connsiteY15" fmla="*/ 801191 h 805954"/>
                <a:gd name="connsiteX16" fmla="*/ 334963 w 714212"/>
                <a:gd name="connsiteY16" fmla="*/ 791666 h 805954"/>
                <a:gd name="connsiteX17" fmla="*/ 373063 w 714212"/>
                <a:gd name="connsiteY17" fmla="*/ 782141 h 805954"/>
                <a:gd name="connsiteX18" fmla="*/ 392113 w 714212"/>
                <a:gd name="connsiteY18" fmla="*/ 777379 h 805954"/>
                <a:gd name="connsiteX19" fmla="*/ 434975 w 714212"/>
                <a:gd name="connsiteY19" fmla="*/ 767854 h 805954"/>
                <a:gd name="connsiteX20" fmla="*/ 515938 w 714212"/>
                <a:gd name="connsiteY20" fmla="*/ 763091 h 805954"/>
                <a:gd name="connsiteX21" fmla="*/ 592138 w 714212"/>
                <a:gd name="connsiteY21" fmla="*/ 753566 h 805954"/>
                <a:gd name="connsiteX22" fmla="*/ 654050 w 714212"/>
                <a:gd name="connsiteY22" fmla="*/ 744041 h 805954"/>
                <a:gd name="connsiteX23" fmla="*/ 649288 w 714212"/>
                <a:gd name="connsiteY23" fmla="*/ 624979 h 805954"/>
                <a:gd name="connsiteX24" fmla="*/ 644525 w 714212"/>
                <a:gd name="connsiteY24" fmla="*/ 605929 h 805954"/>
                <a:gd name="connsiteX25" fmla="*/ 635000 w 714212"/>
                <a:gd name="connsiteY25" fmla="*/ 553541 h 805954"/>
                <a:gd name="connsiteX26" fmla="*/ 630238 w 714212"/>
                <a:gd name="connsiteY26" fmla="*/ 486866 h 805954"/>
                <a:gd name="connsiteX27" fmla="*/ 625475 w 714212"/>
                <a:gd name="connsiteY27" fmla="*/ 472579 h 805954"/>
                <a:gd name="connsiteX28" fmla="*/ 620713 w 714212"/>
                <a:gd name="connsiteY28" fmla="*/ 439241 h 805954"/>
                <a:gd name="connsiteX29" fmla="*/ 615950 w 714212"/>
                <a:gd name="connsiteY29" fmla="*/ 343991 h 805954"/>
                <a:gd name="connsiteX30" fmla="*/ 611188 w 714212"/>
                <a:gd name="connsiteY30" fmla="*/ 320179 h 805954"/>
                <a:gd name="connsiteX31" fmla="*/ 601663 w 714212"/>
                <a:gd name="connsiteY31" fmla="*/ 305891 h 805954"/>
                <a:gd name="connsiteX32" fmla="*/ 611188 w 714212"/>
                <a:gd name="connsiteY32" fmla="*/ 258266 h 805954"/>
                <a:gd name="connsiteX33" fmla="*/ 620713 w 714212"/>
                <a:gd name="connsiteY33" fmla="*/ 234454 h 805954"/>
                <a:gd name="connsiteX34" fmla="*/ 630238 w 714212"/>
                <a:gd name="connsiteY34" fmla="*/ 205879 h 805954"/>
                <a:gd name="connsiteX35" fmla="*/ 644525 w 714212"/>
                <a:gd name="connsiteY35" fmla="*/ 172541 h 805954"/>
                <a:gd name="connsiteX36" fmla="*/ 658813 w 714212"/>
                <a:gd name="connsiteY36" fmla="*/ 124916 h 805954"/>
                <a:gd name="connsiteX37" fmla="*/ 668338 w 714212"/>
                <a:gd name="connsiteY37" fmla="*/ 96341 h 805954"/>
                <a:gd name="connsiteX38" fmla="*/ 673100 w 714212"/>
                <a:gd name="connsiteY38" fmla="*/ 72529 h 805954"/>
                <a:gd name="connsiteX39" fmla="*/ 687388 w 714212"/>
                <a:gd name="connsiteY39" fmla="*/ 48716 h 805954"/>
                <a:gd name="connsiteX40" fmla="*/ 696913 w 714212"/>
                <a:gd name="connsiteY40" fmla="*/ 20141 h 805954"/>
                <a:gd name="connsiteX41" fmla="*/ 711200 w 714212"/>
                <a:gd name="connsiteY41" fmla="*/ 5854 h 805954"/>
                <a:gd name="connsiteX42" fmla="*/ 692150 w 714212"/>
                <a:gd name="connsiteY42" fmla="*/ 10616 h 805954"/>
                <a:gd name="connsiteX43" fmla="*/ 677863 w 714212"/>
                <a:gd name="connsiteY43" fmla="*/ 20141 h 805954"/>
                <a:gd name="connsiteX44" fmla="*/ 635000 w 714212"/>
                <a:gd name="connsiteY44" fmla="*/ 63004 h 805954"/>
                <a:gd name="connsiteX45" fmla="*/ 620713 w 714212"/>
                <a:gd name="connsiteY45" fmla="*/ 77291 h 805954"/>
                <a:gd name="connsiteX46" fmla="*/ 606425 w 714212"/>
                <a:gd name="connsiteY46" fmla="*/ 91579 h 805954"/>
                <a:gd name="connsiteX47" fmla="*/ 587375 w 714212"/>
                <a:gd name="connsiteY47" fmla="*/ 120154 h 805954"/>
                <a:gd name="connsiteX48" fmla="*/ 573088 w 714212"/>
                <a:gd name="connsiteY48" fmla="*/ 134441 h 805954"/>
                <a:gd name="connsiteX49" fmla="*/ 539750 w 714212"/>
                <a:gd name="connsiteY49" fmla="*/ 172541 h 805954"/>
                <a:gd name="connsiteX50" fmla="*/ 515938 w 714212"/>
                <a:gd name="connsiteY50" fmla="*/ 201116 h 805954"/>
                <a:gd name="connsiteX51" fmla="*/ 496888 w 714212"/>
                <a:gd name="connsiteY51" fmla="*/ 229691 h 805954"/>
                <a:gd name="connsiteX52" fmla="*/ 487363 w 714212"/>
                <a:gd name="connsiteY52" fmla="*/ 248741 h 805954"/>
                <a:gd name="connsiteX53" fmla="*/ 473075 w 714212"/>
                <a:gd name="connsiteY53" fmla="*/ 263029 h 805954"/>
                <a:gd name="connsiteX54" fmla="*/ 463550 w 714212"/>
                <a:gd name="connsiteY54" fmla="*/ 277316 h 805954"/>
                <a:gd name="connsiteX55" fmla="*/ 449263 w 714212"/>
                <a:gd name="connsiteY55" fmla="*/ 291604 h 805954"/>
                <a:gd name="connsiteX56" fmla="*/ 430213 w 714212"/>
                <a:gd name="connsiteY56" fmla="*/ 320179 h 805954"/>
                <a:gd name="connsiteX57" fmla="*/ 401638 w 714212"/>
                <a:gd name="connsiteY57" fmla="*/ 358279 h 805954"/>
                <a:gd name="connsiteX58" fmla="*/ 387350 w 714212"/>
                <a:gd name="connsiteY58" fmla="*/ 377329 h 805954"/>
                <a:gd name="connsiteX59" fmla="*/ 358775 w 714212"/>
                <a:gd name="connsiteY59" fmla="*/ 405904 h 805954"/>
                <a:gd name="connsiteX60" fmla="*/ 325438 w 714212"/>
                <a:gd name="connsiteY60" fmla="*/ 448766 h 805954"/>
                <a:gd name="connsiteX61" fmla="*/ 315913 w 714212"/>
                <a:gd name="connsiteY61" fmla="*/ 477341 h 805954"/>
                <a:gd name="connsiteX62" fmla="*/ 282575 w 714212"/>
                <a:gd name="connsiteY62" fmla="*/ 491629 h 80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14212" h="805954">
                  <a:moveTo>
                    <a:pt x="282575" y="491629"/>
                  </a:moveTo>
                  <a:cubicBezTo>
                    <a:pt x="273844" y="497979"/>
                    <a:pt x="285067" y="493899"/>
                    <a:pt x="263525" y="515441"/>
                  </a:cubicBezTo>
                  <a:cubicBezTo>
                    <a:pt x="259478" y="519488"/>
                    <a:pt x="257327" y="525071"/>
                    <a:pt x="254000" y="529729"/>
                  </a:cubicBezTo>
                  <a:cubicBezTo>
                    <a:pt x="247996" y="538135"/>
                    <a:pt x="234869" y="556770"/>
                    <a:pt x="225425" y="563066"/>
                  </a:cubicBezTo>
                  <a:cubicBezTo>
                    <a:pt x="221248" y="565851"/>
                    <a:pt x="215900" y="566241"/>
                    <a:pt x="211138" y="567829"/>
                  </a:cubicBezTo>
                  <a:cubicBezTo>
                    <a:pt x="206375" y="574179"/>
                    <a:pt x="202463" y="581266"/>
                    <a:pt x="196850" y="586879"/>
                  </a:cubicBezTo>
                  <a:cubicBezTo>
                    <a:pt x="153095" y="630633"/>
                    <a:pt x="199804" y="573978"/>
                    <a:pt x="163513" y="615454"/>
                  </a:cubicBezTo>
                  <a:cubicBezTo>
                    <a:pt x="144459" y="637230"/>
                    <a:pt x="146698" y="640072"/>
                    <a:pt x="125413" y="658316"/>
                  </a:cubicBezTo>
                  <a:cubicBezTo>
                    <a:pt x="103145" y="677403"/>
                    <a:pt x="107577" y="658875"/>
                    <a:pt x="82550" y="696416"/>
                  </a:cubicBezTo>
                  <a:cubicBezTo>
                    <a:pt x="77142" y="704528"/>
                    <a:pt x="64645" y="723847"/>
                    <a:pt x="58738" y="729754"/>
                  </a:cubicBezTo>
                  <a:cubicBezTo>
                    <a:pt x="54691" y="733801"/>
                    <a:pt x="48847" y="735615"/>
                    <a:pt x="44450" y="739279"/>
                  </a:cubicBezTo>
                  <a:cubicBezTo>
                    <a:pt x="20666" y="759098"/>
                    <a:pt x="40985" y="749958"/>
                    <a:pt x="15875" y="758329"/>
                  </a:cubicBezTo>
                  <a:cubicBezTo>
                    <a:pt x="11113" y="764679"/>
                    <a:pt x="2710" y="769521"/>
                    <a:pt x="1588" y="777379"/>
                  </a:cubicBezTo>
                  <a:cubicBezTo>
                    <a:pt x="0" y="788496"/>
                    <a:pt x="24663" y="800366"/>
                    <a:pt x="30163" y="801191"/>
                  </a:cubicBezTo>
                  <a:cubicBezTo>
                    <a:pt x="55331" y="804966"/>
                    <a:pt x="80963" y="804366"/>
                    <a:pt x="106363" y="805954"/>
                  </a:cubicBezTo>
                  <a:lnTo>
                    <a:pt x="196850" y="801191"/>
                  </a:lnTo>
                  <a:lnTo>
                    <a:pt x="334963" y="791666"/>
                  </a:lnTo>
                  <a:lnTo>
                    <a:pt x="373063" y="782141"/>
                  </a:lnTo>
                  <a:cubicBezTo>
                    <a:pt x="379413" y="780554"/>
                    <a:pt x="385904" y="779449"/>
                    <a:pt x="392113" y="777379"/>
                  </a:cubicBezTo>
                  <a:cubicBezTo>
                    <a:pt x="409924" y="771441"/>
                    <a:pt x="412291" y="769827"/>
                    <a:pt x="434975" y="767854"/>
                  </a:cubicBezTo>
                  <a:cubicBezTo>
                    <a:pt x="461908" y="765512"/>
                    <a:pt x="488950" y="764679"/>
                    <a:pt x="515938" y="763091"/>
                  </a:cubicBezTo>
                  <a:cubicBezTo>
                    <a:pt x="572719" y="753629"/>
                    <a:pt x="514304" y="762723"/>
                    <a:pt x="592138" y="753566"/>
                  </a:cubicBezTo>
                  <a:cubicBezTo>
                    <a:pt x="612993" y="751112"/>
                    <a:pt x="633364" y="747489"/>
                    <a:pt x="654050" y="744041"/>
                  </a:cubicBezTo>
                  <a:cubicBezTo>
                    <a:pt x="652463" y="704354"/>
                    <a:pt x="652021" y="664604"/>
                    <a:pt x="649288" y="624979"/>
                  </a:cubicBezTo>
                  <a:cubicBezTo>
                    <a:pt x="648838" y="618449"/>
                    <a:pt x="645945" y="612319"/>
                    <a:pt x="644525" y="605929"/>
                  </a:cubicBezTo>
                  <a:cubicBezTo>
                    <a:pt x="640092" y="585978"/>
                    <a:pt x="638443" y="574198"/>
                    <a:pt x="635000" y="553541"/>
                  </a:cubicBezTo>
                  <a:cubicBezTo>
                    <a:pt x="633413" y="531316"/>
                    <a:pt x="632841" y="508995"/>
                    <a:pt x="630238" y="486866"/>
                  </a:cubicBezTo>
                  <a:cubicBezTo>
                    <a:pt x="629651" y="481880"/>
                    <a:pt x="626460" y="477502"/>
                    <a:pt x="625475" y="472579"/>
                  </a:cubicBezTo>
                  <a:cubicBezTo>
                    <a:pt x="623274" y="461572"/>
                    <a:pt x="622300" y="450354"/>
                    <a:pt x="620713" y="439241"/>
                  </a:cubicBezTo>
                  <a:cubicBezTo>
                    <a:pt x="619125" y="407491"/>
                    <a:pt x="618485" y="375679"/>
                    <a:pt x="615950" y="343991"/>
                  </a:cubicBezTo>
                  <a:cubicBezTo>
                    <a:pt x="615304" y="335922"/>
                    <a:pt x="614030" y="327758"/>
                    <a:pt x="611188" y="320179"/>
                  </a:cubicBezTo>
                  <a:cubicBezTo>
                    <a:pt x="609178" y="314819"/>
                    <a:pt x="604838" y="310654"/>
                    <a:pt x="601663" y="305891"/>
                  </a:cubicBezTo>
                  <a:cubicBezTo>
                    <a:pt x="604838" y="290016"/>
                    <a:pt x="607017" y="273909"/>
                    <a:pt x="611188" y="258266"/>
                  </a:cubicBezTo>
                  <a:cubicBezTo>
                    <a:pt x="613391" y="250006"/>
                    <a:pt x="617791" y="242488"/>
                    <a:pt x="620713" y="234454"/>
                  </a:cubicBezTo>
                  <a:cubicBezTo>
                    <a:pt x="624144" y="225018"/>
                    <a:pt x="626634" y="215250"/>
                    <a:pt x="630238" y="205879"/>
                  </a:cubicBezTo>
                  <a:cubicBezTo>
                    <a:pt x="634578" y="194595"/>
                    <a:pt x="640185" y="183825"/>
                    <a:pt x="644525" y="172541"/>
                  </a:cubicBezTo>
                  <a:cubicBezTo>
                    <a:pt x="659831" y="132744"/>
                    <a:pt x="649195" y="156974"/>
                    <a:pt x="658813" y="124916"/>
                  </a:cubicBezTo>
                  <a:cubicBezTo>
                    <a:pt x="661698" y="115299"/>
                    <a:pt x="666369" y="106186"/>
                    <a:pt x="668338" y="96341"/>
                  </a:cubicBezTo>
                  <a:cubicBezTo>
                    <a:pt x="669925" y="88404"/>
                    <a:pt x="670094" y="80045"/>
                    <a:pt x="673100" y="72529"/>
                  </a:cubicBezTo>
                  <a:cubicBezTo>
                    <a:pt x="676538" y="63934"/>
                    <a:pt x="683557" y="57143"/>
                    <a:pt x="687388" y="48716"/>
                  </a:cubicBezTo>
                  <a:cubicBezTo>
                    <a:pt x="691543" y="39576"/>
                    <a:pt x="689813" y="27241"/>
                    <a:pt x="696913" y="20141"/>
                  </a:cubicBezTo>
                  <a:cubicBezTo>
                    <a:pt x="701675" y="15379"/>
                    <a:pt x="714212" y="11878"/>
                    <a:pt x="711200" y="5854"/>
                  </a:cubicBezTo>
                  <a:cubicBezTo>
                    <a:pt x="708273" y="0"/>
                    <a:pt x="698500" y="9029"/>
                    <a:pt x="692150" y="10616"/>
                  </a:cubicBezTo>
                  <a:cubicBezTo>
                    <a:pt x="687388" y="13791"/>
                    <a:pt x="682141" y="16338"/>
                    <a:pt x="677863" y="20141"/>
                  </a:cubicBezTo>
                  <a:lnTo>
                    <a:pt x="635000" y="63004"/>
                  </a:lnTo>
                  <a:lnTo>
                    <a:pt x="620713" y="77291"/>
                  </a:lnTo>
                  <a:cubicBezTo>
                    <a:pt x="615950" y="82054"/>
                    <a:pt x="610161" y="85975"/>
                    <a:pt x="606425" y="91579"/>
                  </a:cubicBezTo>
                  <a:cubicBezTo>
                    <a:pt x="600075" y="101104"/>
                    <a:pt x="595470" y="112059"/>
                    <a:pt x="587375" y="120154"/>
                  </a:cubicBezTo>
                  <a:cubicBezTo>
                    <a:pt x="582613" y="124916"/>
                    <a:pt x="577223" y="129125"/>
                    <a:pt x="573088" y="134441"/>
                  </a:cubicBezTo>
                  <a:cubicBezTo>
                    <a:pt x="543170" y="172907"/>
                    <a:pt x="567410" y="154102"/>
                    <a:pt x="539750" y="172541"/>
                  </a:cubicBezTo>
                  <a:cubicBezTo>
                    <a:pt x="505717" y="223592"/>
                    <a:pt x="558713" y="146119"/>
                    <a:pt x="515938" y="201116"/>
                  </a:cubicBezTo>
                  <a:cubicBezTo>
                    <a:pt x="508910" y="210152"/>
                    <a:pt x="502008" y="219452"/>
                    <a:pt x="496888" y="229691"/>
                  </a:cubicBezTo>
                  <a:cubicBezTo>
                    <a:pt x="493713" y="236041"/>
                    <a:pt x="491490" y="242964"/>
                    <a:pt x="487363" y="248741"/>
                  </a:cubicBezTo>
                  <a:cubicBezTo>
                    <a:pt x="483448" y="254222"/>
                    <a:pt x="477387" y="257855"/>
                    <a:pt x="473075" y="263029"/>
                  </a:cubicBezTo>
                  <a:cubicBezTo>
                    <a:pt x="469411" y="267426"/>
                    <a:pt x="467214" y="272919"/>
                    <a:pt x="463550" y="277316"/>
                  </a:cubicBezTo>
                  <a:cubicBezTo>
                    <a:pt x="459238" y="282490"/>
                    <a:pt x="453398" y="286288"/>
                    <a:pt x="449263" y="291604"/>
                  </a:cubicBezTo>
                  <a:cubicBezTo>
                    <a:pt x="442235" y="300640"/>
                    <a:pt x="437082" y="311021"/>
                    <a:pt x="430213" y="320179"/>
                  </a:cubicBezTo>
                  <a:lnTo>
                    <a:pt x="401638" y="358279"/>
                  </a:lnTo>
                  <a:cubicBezTo>
                    <a:pt x="396875" y="364629"/>
                    <a:pt x="392963" y="371716"/>
                    <a:pt x="387350" y="377329"/>
                  </a:cubicBezTo>
                  <a:cubicBezTo>
                    <a:pt x="377825" y="386854"/>
                    <a:pt x="366247" y="394696"/>
                    <a:pt x="358775" y="405904"/>
                  </a:cubicBezTo>
                  <a:cubicBezTo>
                    <a:pt x="335989" y="440083"/>
                    <a:pt x="347820" y="426384"/>
                    <a:pt x="325438" y="448766"/>
                  </a:cubicBezTo>
                  <a:cubicBezTo>
                    <a:pt x="322263" y="458291"/>
                    <a:pt x="324267" y="471772"/>
                    <a:pt x="315913" y="477341"/>
                  </a:cubicBezTo>
                  <a:cubicBezTo>
                    <a:pt x="284384" y="498360"/>
                    <a:pt x="291306" y="485279"/>
                    <a:pt x="282575" y="49162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0"/>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3810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regions.</a:t>
            </a:r>
          </a:p>
        </p:txBody>
      </p:sp>
      <p:cxnSp>
        <p:nvCxnSpPr>
          <p:cNvPr id="24" name="Straight Arrow Connector 23"/>
          <p:cNvCxnSpPr/>
          <p:nvPr/>
        </p:nvCxnSpPr>
        <p:spPr>
          <a:xfrm flipV="1">
            <a:off x="4343400" y="5791200"/>
            <a:ext cx="9906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91400" y="1752600"/>
            <a:ext cx="1752600" cy="1200329"/>
          </a:xfrm>
          <a:prstGeom prst="rect">
            <a:avLst/>
          </a:prstGeom>
          <a:noFill/>
          <a:ln>
            <a:noFill/>
          </a:ln>
        </p:spPr>
        <p:txBody>
          <a:bodyPr wrap="square" rtlCol="0">
            <a:spAutoFit/>
          </a:bodyPr>
          <a:lstStyle/>
          <a:p>
            <a:r>
              <a:rPr lang="en-US" dirty="0"/>
              <a:t>(part of)</a:t>
            </a:r>
          </a:p>
          <a:p>
            <a:r>
              <a:rPr lang="en-US" dirty="0"/>
              <a:t>pars </a:t>
            </a:r>
            <a:r>
              <a:rPr lang="en-US" dirty="0" err="1"/>
              <a:t>convoluta</a:t>
            </a:r>
            <a:endParaRPr lang="en-US" dirty="0"/>
          </a:p>
          <a:p>
            <a:endParaRPr lang="en-US" dirty="0"/>
          </a:p>
          <a:p>
            <a:r>
              <a:rPr lang="en-US" dirty="0">
                <a:solidFill>
                  <a:srgbClr val="0070C0"/>
                </a:solidFill>
              </a:rPr>
              <a:t>lobule</a:t>
            </a:r>
            <a:endParaRPr lang="en-US" dirty="0">
              <a:solidFill>
                <a:srgbClr val="BCB800"/>
              </a:solidFill>
            </a:endParaRPr>
          </a:p>
        </p:txBody>
      </p:sp>
      <p:pic>
        <p:nvPicPr>
          <p:cNvPr id="9" name="Picture 8" descr="convolutalobule.jpg"/>
          <p:cNvPicPr>
            <a:picLocks noChangeAspect="1"/>
          </p:cNvPicPr>
          <p:nvPr/>
        </p:nvPicPr>
        <p:blipFill>
          <a:blip r:embed="rId3" cstate="print"/>
          <a:stretch>
            <a:fillRect/>
          </a:stretch>
        </p:blipFill>
        <p:spPr>
          <a:xfrm>
            <a:off x="457200" y="796925"/>
            <a:ext cx="7010400" cy="6061075"/>
          </a:xfrm>
          <a:prstGeom prst="rect">
            <a:avLst/>
          </a:prstGeom>
        </p:spPr>
      </p:pic>
      <p:sp>
        <p:nvSpPr>
          <p:cNvPr id="10" name="Freeform 9"/>
          <p:cNvSpPr/>
          <p:nvPr/>
        </p:nvSpPr>
        <p:spPr>
          <a:xfrm>
            <a:off x="3698240" y="838201"/>
            <a:ext cx="1504892" cy="5958839"/>
          </a:xfrm>
          <a:custGeom>
            <a:avLst/>
            <a:gdLst>
              <a:gd name="connsiteX0" fmla="*/ 1658656 w 1719616"/>
              <a:gd name="connsiteY0" fmla="*/ 3677192 h 5577112"/>
              <a:gd name="connsiteX1" fmla="*/ 1638336 w 1719616"/>
              <a:gd name="connsiteY1" fmla="*/ 3159032 h 5577112"/>
              <a:gd name="connsiteX2" fmla="*/ 1618016 w 1719616"/>
              <a:gd name="connsiteY2" fmla="*/ 2945672 h 5577112"/>
              <a:gd name="connsiteX3" fmla="*/ 1597696 w 1719616"/>
              <a:gd name="connsiteY3" fmla="*/ 2508792 h 5577112"/>
              <a:gd name="connsiteX4" fmla="*/ 1577376 w 1719616"/>
              <a:gd name="connsiteY4" fmla="*/ 2325912 h 5577112"/>
              <a:gd name="connsiteX5" fmla="*/ 1567216 w 1719616"/>
              <a:gd name="connsiteY5" fmla="*/ 2102392 h 5577112"/>
              <a:gd name="connsiteX6" fmla="*/ 1557056 w 1719616"/>
              <a:gd name="connsiteY6" fmla="*/ 2010952 h 5577112"/>
              <a:gd name="connsiteX7" fmla="*/ 1546896 w 1719616"/>
              <a:gd name="connsiteY7" fmla="*/ 1858552 h 5577112"/>
              <a:gd name="connsiteX8" fmla="*/ 1516416 w 1719616"/>
              <a:gd name="connsiteY8" fmla="*/ 1563912 h 5577112"/>
              <a:gd name="connsiteX9" fmla="*/ 1506256 w 1719616"/>
              <a:gd name="connsiteY9" fmla="*/ 1452152 h 5577112"/>
              <a:gd name="connsiteX10" fmla="*/ 1485936 w 1719616"/>
              <a:gd name="connsiteY10" fmla="*/ 1187992 h 5577112"/>
              <a:gd name="connsiteX11" fmla="*/ 1465616 w 1719616"/>
              <a:gd name="connsiteY11" fmla="*/ 994952 h 5577112"/>
              <a:gd name="connsiteX12" fmla="*/ 1455456 w 1719616"/>
              <a:gd name="connsiteY12" fmla="*/ 913672 h 5577112"/>
              <a:gd name="connsiteX13" fmla="*/ 1445296 w 1719616"/>
              <a:gd name="connsiteY13" fmla="*/ 761272 h 5577112"/>
              <a:gd name="connsiteX14" fmla="*/ 1435136 w 1719616"/>
              <a:gd name="connsiteY14" fmla="*/ 578392 h 5577112"/>
              <a:gd name="connsiteX15" fmla="*/ 1414816 w 1719616"/>
              <a:gd name="connsiteY15" fmla="*/ 334552 h 5577112"/>
              <a:gd name="connsiteX16" fmla="*/ 1384336 w 1719616"/>
              <a:gd name="connsiteY16" fmla="*/ 171992 h 5577112"/>
              <a:gd name="connsiteX17" fmla="*/ 1364016 w 1719616"/>
              <a:gd name="connsiteY17" fmla="*/ 131352 h 5577112"/>
              <a:gd name="connsiteX18" fmla="*/ 1333536 w 1719616"/>
              <a:gd name="connsiteY18" fmla="*/ 50072 h 5577112"/>
              <a:gd name="connsiteX19" fmla="*/ 1303056 w 1719616"/>
              <a:gd name="connsiteY19" fmla="*/ 19592 h 5577112"/>
              <a:gd name="connsiteX20" fmla="*/ 957616 w 1719616"/>
              <a:gd name="connsiteY20" fmla="*/ 29752 h 5577112"/>
              <a:gd name="connsiteX21" fmla="*/ 297216 w 1719616"/>
              <a:gd name="connsiteY21" fmla="*/ 60232 h 5577112"/>
              <a:gd name="connsiteX22" fmla="*/ 134656 w 1719616"/>
              <a:gd name="connsiteY22" fmla="*/ 182152 h 5577112"/>
              <a:gd name="connsiteX23" fmla="*/ 104176 w 1719616"/>
              <a:gd name="connsiteY23" fmla="*/ 212632 h 5577112"/>
              <a:gd name="connsiteX24" fmla="*/ 73696 w 1719616"/>
              <a:gd name="connsiteY24" fmla="*/ 243112 h 5577112"/>
              <a:gd name="connsiteX25" fmla="*/ 33056 w 1719616"/>
              <a:gd name="connsiteY25" fmla="*/ 304072 h 5577112"/>
              <a:gd name="connsiteX26" fmla="*/ 12736 w 1719616"/>
              <a:gd name="connsiteY26" fmla="*/ 365032 h 5577112"/>
              <a:gd name="connsiteX27" fmla="*/ 22896 w 1719616"/>
              <a:gd name="connsiteY27" fmla="*/ 781592 h 5577112"/>
              <a:gd name="connsiteX28" fmla="*/ 33056 w 1719616"/>
              <a:gd name="connsiteY28" fmla="*/ 994952 h 5577112"/>
              <a:gd name="connsiteX29" fmla="*/ 53376 w 1719616"/>
              <a:gd name="connsiteY29" fmla="*/ 1970312 h 5577112"/>
              <a:gd name="connsiteX30" fmla="*/ 63536 w 1719616"/>
              <a:gd name="connsiteY30" fmla="*/ 2874552 h 5577112"/>
              <a:gd name="connsiteX31" fmla="*/ 73696 w 1719616"/>
              <a:gd name="connsiteY31" fmla="*/ 2996472 h 5577112"/>
              <a:gd name="connsiteX32" fmla="*/ 83856 w 1719616"/>
              <a:gd name="connsiteY32" fmla="*/ 3209832 h 5577112"/>
              <a:gd name="connsiteX33" fmla="*/ 94016 w 1719616"/>
              <a:gd name="connsiteY33" fmla="*/ 3260632 h 5577112"/>
              <a:gd name="connsiteX34" fmla="*/ 104176 w 1719616"/>
              <a:gd name="connsiteY34" fmla="*/ 3362232 h 5577112"/>
              <a:gd name="connsiteX35" fmla="*/ 124496 w 1719616"/>
              <a:gd name="connsiteY35" fmla="*/ 3606072 h 5577112"/>
              <a:gd name="connsiteX36" fmla="*/ 134656 w 1719616"/>
              <a:gd name="connsiteY36" fmla="*/ 3677192 h 5577112"/>
              <a:gd name="connsiteX37" fmla="*/ 144816 w 1719616"/>
              <a:gd name="connsiteY37" fmla="*/ 3819432 h 5577112"/>
              <a:gd name="connsiteX38" fmla="*/ 175296 w 1719616"/>
              <a:gd name="connsiteY38" fmla="*/ 3992152 h 5577112"/>
              <a:gd name="connsiteX39" fmla="*/ 185456 w 1719616"/>
              <a:gd name="connsiteY39" fmla="*/ 4063272 h 5577112"/>
              <a:gd name="connsiteX40" fmla="*/ 195616 w 1719616"/>
              <a:gd name="connsiteY40" fmla="*/ 4225832 h 5577112"/>
              <a:gd name="connsiteX41" fmla="*/ 205776 w 1719616"/>
              <a:gd name="connsiteY41" fmla="*/ 4276632 h 5577112"/>
              <a:gd name="connsiteX42" fmla="*/ 215936 w 1719616"/>
              <a:gd name="connsiteY42" fmla="*/ 5475512 h 5577112"/>
              <a:gd name="connsiteX43" fmla="*/ 276896 w 1719616"/>
              <a:gd name="connsiteY43" fmla="*/ 5526312 h 5577112"/>
              <a:gd name="connsiteX44" fmla="*/ 378496 w 1719616"/>
              <a:gd name="connsiteY44" fmla="*/ 5556792 h 5577112"/>
              <a:gd name="connsiteX45" fmla="*/ 581696 w 1719616"/>
              <a:gd name="connsiteY45" fmla="*/ 5577112 h 5577112"/>
              <a:gd name="connsiteX46" fmla="*/ 967776 w 1719616"/>
              <a:gd name="connsiteY46" fmla="*/ 5566952 h 5577112"/>
              <a:gd name="connsiteX47" fmla="*/ 1049056 w 1719616"/>
              <a:gd name="connsiteY47" fmla="*/ 5556792 h 5577112"/>
              <a:gd name="connsiteX48" fmla="*/ 1170976 w 1719616"/>
              <a:gd name="connsiteY48" fmla="*/ 5546632 h 5577112"/>
              <a:gd name="connsiteX49" fmla="*/ 1292896 w 1719616"/>
              <a:gd name="connsiteY49" fmla="*/ 5516152 h 5577112"/>
              <a:gd name="connsiteX50" fmla="*/ 1333536 w 1719616"/>
              <a:gd name="connsiteY50" fmla="*/ 5505992 h 5577112"/>
              <a:gd name="connsiteX51" fmla="*/ 1394496 w 1719616"/>
              <a:gd name="connsiteY51" fmla="*/ 5485672 h 5577112"/>
              <a:gd name="connsiteX52" fmla="*/ 1516416 w 1719616"/>
              <a:gd name="connsiteY52" fmla="*/ 5414552 h 5577112"/>
              <a:gd name="connsiteX53" fmla="*/ 1567216 w 1719616"/>
              <a:gd name="connsiteY53" fmla="*/ 5404392 h 5577112"/>
              <a:gd name="connsiteX54" fmla="*/ 1587536 w 1719616"/>
              <a:gd name="connsiteY54" fmla="*/ 5373912 h 5577112"/>
              <a:gd name="connsiteX55" fmla="*/ 1597696 w 1719616"/>
              <a:gd name="connsiteY55" fmla="*/ 5343432 h 5577112"/>
              <a:gd name="connsiteX56" fmla="*/ 1638336 w 1719616"/>
              <a:gd name="connsiteY56" fmla="*/ 5211352 h 5577112"/>
              <a:gd name="connsiteX57" fmla="*/ 1668816 w 1719616"/>
              <a:gd name="connsiteY57" fmla="*/ 4926872 h 5577112"/>
              <a:gd name="connsiteX58" fmla="*/ 1678976 w 1719616"/>
              <a:gd name="connsiteY58" fmla="*/ 4784632 h 5577112"/>
              <a:gd name="connsiteX59" fmla="*/ 1699296 w 1719616"/>
              <a:gd name="connsiteY59" fmla="*/ 4622072 h 5577112"/>
              <a:gd name="connsiteX60" fmla="*/ 1709456 w 1719616"/>
              <a:gd name="connsiteY60" fmla="*/ 4540792 h 5577112"/>
              <a:gd name="connsiteX61" fmla="*/ 1719616 w 1719616"/>
              <a:gd name="connsiteY61" fmla="*/ 4388392 h 5577112"/>
              <a:gd name="connsiteX62" fmla="*/ 1709456 w 1719616"/>
              <a:gd name="connsiteY62" fmla="*/ 4205512 h 5577112"/>
              <a:gd name="connsiteX63" fmla="*/ 1699296 w 1719616"/>
              <a:gd name="connsiteY63" fmla="*/ 3809272 h 5577112"/>
              <a:gd name="connsiteX64" fmla="*/ 1689136 w 1719616"/>
              <a:gd name="connsiteY64" fmla="*/ 3768632 h 5577112"/>
              <a:gd name="connsiteX65" fmla="*/ 1678976 w 1719616"/>
              <a:gd name="connsiteY65" fmla="*/ 3707672 h 5577112"/>
              <a:gd name="connsiteX66" fmla="*/ 1658656 w 1719616"/>
              <a:gd name="connsiteY66" fmla="*/ 3626392 h 557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19616" h="5577112">
                <a:moveTo>
                  <a:pt x="1658656" y="3677192"/>
                </a:moveTo>
                <a:cubicBezTo>
                  <a:pt x="1640464" y="2967721"/>
                  <a:pt x="1661625" y="3496717"/>
                  <a:pt x="1638336" y="3159032"/>
                </a:cubicBezTo>
                <a:cubicBezTo>
                  <a:pt x="1624742" y="2961915"/>
                  <a:pt x="1642797" y="3044795"/>
                  <a:pt x="1618016" y="2945672"/>
                </a:cubicBezTo>
                <a:cubicBezTo>
                  <a:pt x="1610144" y="2693784"/>
                  <a:pt x="1616480" y="2690369"/>
                  <a:pt x="1597696" y="2508792"/>
                </a:cubicBezTo>
                <a:cubicBezTo>
                  <a:pt x="1591385" y="2447782"/>
                  <a:pt x="1577376" y="2325912"/>
                  <a:pt x="1577376" y="2325912"/>
                </a:cubicBezTo>
                <a:cubicBezTo>
                  <a:pt x="1573989" y="2251405"/>
                  <a:pt x="1572018" y="2176821"/>
                  <a:pt x="1567216" y="2102392"/>
                </a:cubicBezTo>
                <a:cubicBezTo>
                  <a:pt x="1565242" y="2071788"/>
                  <a:pt x="1559603" y="2041514"/>
                  <a:pt x="1557056" y="2010952"/>
                </a:cubicBezTo>
                <a:cubicBezTo>
                  <a:pt x="1552828" y="1960215"/>
                  <a:pt x="1551505" y="1909256"/>
                  <a:pt x="1546896" y="1858552"/>
                </a:cubicBezTo>
                <a:cubicBezTo>
                  <a:pt x="1537957" y="1760220"/>
                  <a:pt x="1525355" y="1662244"/>
                  <a:pt x="1516416" y="1563912"/>
                </a:cubicBezTo>
                <a:cubicBezTo>
                  <a:pt x="1513029" y="1526659"/>
                  <a:pt x="1509279" y="1489437"/>
                  <a:pt x="1506256" y="1452152"/>
                </a:cubicBezTo>
                <a:cubicBezTo>
                  <a:pt x="1499119" y="1364127"/>
                  <a:pt x="1493755" y="1275959"/>
                  <a:pt x="1485936" y="1187992"/>
                </a:cubicBezTo>
                <a:cubicBezTo>
                  <a:pt x="1480207" y="1123544"/>
                  <a:pt x="1472761" y="1059258"/>
                  <a:pt x="1465616" y="994952"/>
                </a:cubicBezTo>
                <a:cubicBezTo>
                  <a:pt x="1462601" y="967815"/>
                  <a:pt x="1457821" y="940874"/>
                  <a:pt x="1455456" y="913672"/>
                </a:cubicBezTo>
                <a:cubicBezTo>
                  <a:pt x="1451045" y="862951"/>
                  <a:pt x="1448376" y="812092"/>
                  <a:pt x="1445296" y="761272"/>
                </a:cubicBezTo>
                <a:cubicBezTo>
                  <a:pt x="1441603" y="700330"/>
                  <a:pt x="1438829" y="639334"/>
                  <a:pt x="1435136" y="578392"/>
                </a:cubicBezTo>
                <a:cubicBezTo>
                  <a:pt x="1426861" y="441856"/>
                  <a:pt x="1428234" y="448606"/>
                  <a:pt x="1414816" y="334552"/>
                </a:cubicBezTo>
                <a:cubicBezTo>
                  <a:pt x="1410345" y="296549"/>
                  <a:pt x="1401916" y="207153"/>
                  <a:pt x="1384336" y="171992"/>
                </a:cubicBezTo>
                <a:cubicBezTo>
                  <a:pt x="1377563" y="158445"/>
                  <a:pt x="1369334" y="145533"/>
                  <a:pt x="1364016" y="131352"/>
                </a:cubicBezTo>
                <a:cubicBezTo>
                  <a:pt x="1347222" y="86569"/>
                  <a:pt x="1363312" y="91758"/>
                  <a:pt x="1333536" y="50072"/>
                </a:cubicBezTo>
                <a:cubicBezTo>
                  <a:pt x="1325185" y="38380"/>
                  <a:pt x="1313216" y="29752"/>
                  <a:pt x="1303056" y="19592"/>
                </a:cubicBezTo>
                <a:lnTo>
                  <a:pt x="957616" y="29752"/>
                </a:lnTo>
                <a:cubicBezTo>
                  <a:pt x="327405" y="49653"/>
                  <a:pt x="538145" y="0"/>
                  <a:pt x="297216" y="60232"/>
                </a:cubicBezTo>
                <a:cubicBezTo>
                  <a:pt x="170974" y="135977"/>
                  <a:pt x="223543" y="93265"/>
                  <a:pt x="134656" y="182152"/>
                </a:cubicBezTo>
                <a:lnTo>
                  <a:pt x="104176" y="212632"/>
                </a:lnTo>
                <a:lnTo>
                  <a:pt x="73696" y="243112"/>
                </a:lnTo>
                <a:cubicBezTo>
                  <a:pt x="40084" y="343949"/>
                  <a:pt x="96477" y="189914"/>
                  <a:pt x="33056" y="304072"/>
                </a:cubicBezTo>
                <a:cubicBezTo>
                  <a:pt x="22654" y="322796"/>
                  <a:pt x="12736" y="365032"/>
                  <a:pt x="12736" y="365032"/>
                </a:cubicBezTo>
                <a:cubicBezTo>
                  <a:pt x="16123" y="503885"/>
                  <a:pt x="18418" y="642770"/>
                  <a:pt x="22896" y="781592"/>
                </a:cubicBezTo>
                <a:cubicBezTo>
                  <a:pt x="25192" y="852756"/>
                  <a:pt x="31762" y="923763"/>
                  <a:pt x="33056" y="994952"/>
                </a:cubicBezTo>
                <a:cubicBezTo>
                  <a:pt x="50872" y="1974849"/>
                  <a:pt x="0" y="1596681"/>
                  <a:pt x="53376" y="1970312"/>
                </a:cubicBezTo>
                <a:cubicBezTo>
                  <a:pt x="56763" y="2271725"/>
                  <a:pt x="57568" y="2573179"/>
                  <a:pt x="63536" y="2874552"/>
                </a:cubicBezTo>
                <a:cubicBezTo>
                  <a:pt x="64343" y="2915325"/>
                  <a:pt x="71229" y="2955766"/>
                  <a:pt x="73696" y="2996472"/>
                </a:cubicBezTo>
                <a:cubicBezTo>
                  <a:pt x="78003" y="3067542"/>
                  <a:pt x="78395" y="3138841"/>
                  <a:pt x="83856" y="3209832"/>
                </a:cubicBezTo>
                <a:cubicBezTo>
                  <a:pt x="85180" y="3227050"/>
                  <a:pt x="91734" y="3243515"/>
                  <a:pt x="94016" y="3260632"/>
                </a:cubicBezTo>
                <a:cubicBezTo>
                  <a:pt x="98514" y="3294369"/>
                  <a:pt x="101184" y="3328328"/>
                  <a:pt x="104176" y="3362232"/>
                </a:cubicBezTo>
                <a:cubicBezTo>
                  <a:pt x="111345" y="3443478"/>
                  <a:pt x="116640" y="3524890"/>
                  <a:pt x="124496" y="3606072"/>
                </a:cubicBezTo>
                <a:cubicBezTo>
                  <a:pt x="126803" y="3629908"/>
                  <a:pt x="132386" y="3653353"/>
                  <a:pt x="134656" y="3677192"/>
                </a:cubicBezTo>
                <a:cubicBezTo>
                  <a:pt x="139163" y="3724512"/>
                  <a:pt x="140309" y="3772112"/>
                  <a:pt x="144816" y="3819432"/>
                </a:cubicBezTo>
                <a:cubicBezTo>
                  <a:pt x="151359" y="3888130"/>
                  <a:pt x="162541" y="3919872"/>
                  <a:pt x="175296" y="3992152"/>
                </a:cubicBezTo>
                <a:cubicBezTo>
                  <a:pt x="179458" y="4015735"/>
                  <a:pt x="182069" y="4039565"/>
                  <a:pt x="185456" y="4063272"/>
                </a:cubicBezTo>
                <a:cubicBezTo>
                  <a:pt x="188843" y="4117459"/>
                  <a:pt x="190469" y="4171784"/>
                  <a:pt x="195616" y="4225832"/>
                </a:cubicBezTo>
                <a:cubicBezTo>
                  <a:pt x="197253" y="4243023"/>
                  <a:pt x="205495" y="4259366"/>
                  <a:pt x="205776" y="4276632"/>
                </a:cubicBezTo>
                <a:cubicBezTo>
                  <a:pt x="212273" y="4676220"/>
                  <a:pt x="202732" y="5076089"/>
                  <a:pt x="215936" y="5475512"/>
                </a:cubicBezTo>
                <a:cubicBezTo>
                  <a:pt x="216270" y="5485627"/>
                  <a:pt x="267417" y="5522666"/>
                  <a:pt x="276896" y="5526312"/>
                </a:cubicBezTo>
                <a:cubicBezTo>
                  <a:pt x="309897" y="5539005"/>
                  <a:pt x="343897" y="5549508"/>
                  <a:pt x="378496" y="5556792"/>
                </a:cubicBezTo>
                <a:cubicBezTo>
                  <a:pt x="400218" y="5561365"/>
                  <a:pt x="569781" y="5576029"/>
                  <a:pt x="581696" y="5577112"/>
                </a:cubicBezTo>
                <a:lnTo>
                  <a:pt x="967776" y="5566952"/>
                </a:lnTo>
                <a:cubicBezTo>
                  <a:pt x="995054" y="5565766"/>
                  <a:pt x="1021887" y="5559509"/>
                  <a:pt x="1049056" y="5556792"/>
                </a:cubicBezTo>
                <a:cubicBezTo>
                  <a:pt x="1089634" y="5552734"/>
                  <a:pt x="1130336" y="5550019"/>
                  <a:pt x="1170976" y="5546632"/>
                </a:cubicBezTo>
                <a:cubicBezTo>
                  <a:pt x="1256924" y="5529442"/>
                  <a:pt x="1189507" y="5544349"/>
                  <a:pt x="1292896" y="5516152"/>
                </a:cubicBezTo>
                <a:cubicBezTo>
                  <a:pt x="1306368" y="5512478"/>
                  <a:pt x="1320161" y="5510004"/>
                  <a:pt x="1333536" y="5505992"/>
                </a:cubicBezTo>
                <a:cubicBezTo>
                  <a:pt x="1354052" y="5499837"/>
                  <a:pt x="1394496" y="5485672"/>
                  <a:pt x="1394496" y="5485672"/>
                </a:cubicBezTo>
                <a:cubicBezTo>
                  <a:pt x="1429967" y="5459069"/>
                  <a:pt x="1472586" y="5423318"/>
                  <a:pt x="1516416" y="5414552"/>
                </a:cubicBezTo>
                <a:lnTo>
                  <a:pt x="1567216" y="5404392"/>
                </a:lnTo>
                <a:cubicBezTo>
                  <a:pt x="1573989" y="5394232"/>
                  <a:pt x="1582075" y="5384834"/>
                  <a:pt x="1587536" y="5373912"/>
                </a:cubicBezTo>
                <a:cubicBezTo>
                  <a:pt x="1592325" y="5364333"/>
                  <a:pt x="1593936" y="5353460"/>
                  <a:pt x="1597696" y="5343432"/>
                </a:cubicBezTo>
                <a:cubicBezTo>
                  <a:pt x="1632224" y="5251356"/>
                  <a:pt x="1607718" y="5333824"/>
                  <a:pt x="1638336" y="5211352"/>
                </a:cubicBezTo>
                <a:cubicBezTo>
                  <a:pt x="1648496" y="5116525"/>
                  <a:pt x="1659774" y="5021812"/>
                  <a:pt x="1668816" y="4926872"/>
                </a:cubicBezTo>
                <a:cubicBezTo>
                  <a:pt x="1673323" y="4879552"/>
                  <a:pt x="1674246" y="4831930"/>
                  <a:pt x="1678976" y="4784632"/>
                </a:cubicBezTo>
                <a:cubicBezTo>
                  <a:pt x="1684410" y="4730295"/>
                  <a:pt x="1692523" y="4676259"/>
                  <a:pt x="1699296" y="4622072"/>
                </a:cubicBezTo>
                <a:cubicBezTo>
                  <a:pt x="1702683" y="4594979"/>
                  <a:pt x="1707640" y="4568036"/>
                  <a:pt x="1709456" y="4540792"/>
                </a:cubicBezTo>
                <a:lnTo>
                  <a:pt x="1719616" y="4388392"/>
                </a:lnTo>
                <a:cubicBezTo>
                  <a:pt x="1716229" y="4327432"/>
                  <a:pt x="1711597" y="4266528"/>
                  <a:pt x="1709456" y="4205512"/>
                </a:cubicBezTo>
                <a:cubicBezTo>
                  <a:pt x="1704823" y="4073470"/>
                  <a:pt x="1705435" y="3941253"/>
                  <a:pt x="1699296" y="3809272"/>
                </a:cubicBezTo>
                <a:cubicBezTo>
                  <a:pt x="1698647" y="3795323"/>
                  <a:pt x="1691874" y="3782324"/>
                  <a:pt x="1689136" y="3768632"/>
                </a:cubicBezTo>
                <a:cubicBezTo>
                  <a:pt x="1685096" y="3748432"/>
                  <a:pt x="1683292" y="3727815"/>
                  <a:pt x="1678976" y="3707672"/>
                </a:cubicBezTo>
                <a:cubicBezTo>
                  <a:pt x="1673124" y="3680365"/>
                  <a:pt x="1658656" y="3626392"/>
                  <a:pt x="1658656" y="3626392"/>
                </a:cubicBezTo>
              </a:path>
            </a:pathLst>
          </a:cu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140960" y="2604917"/>
            <a:ext cx="1117877" cy="2861163"/>
          </a:xfrm>
          <a:custGeom>
            <a:avLst/>
            <a:gdLst>
              <a:gd name="connsiteX0" fmla="*/ 694620 w 736513"/>
              <a:gd name="connsiteY0" fmla="*/ 1819804 h 2663084"/>
              <a:gd name="connsiteX1" fmla="*/ 674300 w 736513"/>
              <a:gd name="connsiteY1" fmla="*/ 1708044 h 2663084"/>
              <a:gd name="connsiteX2" fmla="*/ 664140 w 736513"/>
              <a:gd name="connsiteY2" fmla="*/ 448204 h 2663084"/>
              <a:gd name="connsiteX3" fmla="*/ 653980 w 736513"/>
              <a:gd name="connsiteY3" fmla="*/ 407564 h 2663084"/>
              <a:gd name="connsiteX4" fmla="*/ 633660 w 736513"/>
              <a:gd name="connsiteY4" fmla="*/ 285644 h 2663084"/>
              <a:gd name="connsiteX5" fmla="*/ 623500 w 736513"/>
              <a:gd name="connsiteY5" fmla="*/ 255164 h 2663084"/>
              <a:gd name="connsiteX6" fmla="*/ 603180 w 736513"/>
              <a:gd name="connsiteY6" fmla="*/ 133244 h 2663084"/>
              <a:gd name="connsiteX7" fmla="*/ 582860 w 736513"/>
              <a:gd name="connsiteY7" fmla="*/ 72284 h 2663084"/>
              <a:gd name="connsiteX8" fmla="*/ 511740 w 736513"/>
              <a:gd name="connsiteY8" fmla="*/ 51964 h 2663084"/>
              <a:gd name="connsiteX9" fmla="*/ 471100 w 736513"/>
              <a:gd name="connsiteY9" fmla="*/ 21484 h 2663084"/>
              <a:gd name="connsiteX10" fmla="*/ 328860 w 736513"/>
              <a:gd name="connsiteY10" fmla="*/ 21484 h 2663084"/>
              <a:gd name="connsiteX11" fmla="*/ 288220 w 736513"/>
              <a:gd name="connsiteY11" fmla="*/ 31644 h 2663084"/>
              <a:gd name="connsiteX12" fmla="*/ 237420 w 736513"/>
              <a:gd name="connsiteY12" fmla="*/ 41804 h 2663084"/>
              <a:gd name="connsiteX13" fmla="*/ 145980 w 736513"/>
              <a:gd name="connsiteY13" fmla="*/ 102764 h 2663084"/>
              <a:gd name="connsiteX14" fmla="*/ 95180 w 736513"/>
              <a:gd name="connsiteY14" fmla="*/ 163724 h 2663084"/>
              <a:gd name="connsiteX15" fmla="*/ 85020 w 736513"/>
              <a:gd name="connsiteY15" fmla="*/ 194204 h 2663084"/>
              <a:gd name="connsiteX16" fmla="*/ 64700 w 736513"/>
              <a:gd name="connsiteY16" fmla="*/ 224684 h 2663084"/>
              <a:gd name="connsiteX17" fmla="*/ 44380 w 736513"/>
              <a:gd name="connsiteY17" fmla="*/ 305964 h 2663084"/>
              <a:gd name="connsiteX18" fmla="*/ 24060 w 736513"/>
              <a:gd name="connsiteY18" fmla="*/ 427884 h 2663084"/>
              <a:gd name="connsiteX19" fmla="*/ 24060 w 736513"/>
              <a:gd name="connsiteY19" fmla="*/ 1494684 h 2663084"/>
              <a:gd name="connsiteX20" fmla="*/ 44380 w 736513"/>
              <a:gd name="connsiteY20" fmla="*/ 1596284 h 2663084"/>
              <a:gd name="connsiteX21" fmla="*/ 64700 w 736513"/>
              <a:gd name="connsiteY21" fmla="*/ 1738524 h 2663084"/>
              <a:gd name="connsiteX22" fmla="*/ 105340 w 736513"/>
              <a:gd name="connsiteY22" fmla="*/ 1860444 h 2663084"/>
              <a:gd name="connsiteX23" fmla="*/ 125660 w 736513"/>
              <a:gd name="connsiteY23" fmla="*/ 1931564 h 2663084"/>
              <a:gd name="connsiteX24" fmla="*/ 145980 w 736513"/>
              <a:gd name="connsiteY24" fmla="*/ 1982364 h 2663084"/>
              <a:gd name="connsiteX25" fmla="*/ 145980 w 736513"/>
              <a:gd name="connsiteY25" fmla="*/ 2541164 h 2663084"/>
              <a:gd name="connsiteX26" fmla="*/ 186620 w 736513"/>
              <a:gd name="connsiteY26" fmla="*/ 2571644 h 2663084"/>
              <a:gd name="connsiteX27" fmla="*/ 237420 w 736513"/>
              <a:gd name="connsiteY27" fmla="*/ 2642764 h 2663084"/>
              <a:gd name="connsiteX28" fmla="*/ 298380 w 736513"/>
              <a:gd name="connsiteY28" fmla="*/ 2663084 h 2663084"/>
              <a:gd name="connsiteX29" fmla="*/ 481260 w 736513"/>
              <a:gd name="connsiteY29" fmla="*/ 2642764 h 2663084"/>
              <a:gd name="connsiteX30" fmla="*/ 521900 w 736513"/>
              <a:gd name="connsiteY30" fmla="*/ 2632604 h 2663084"/>
              <a:gd name="connsiteX31" fmla="*/ 552380 w 736513"/>
              <a:gd name="connsiteY31" fmla="*/ 2612284 h 2663084"/>
              <a:gd name="connsiteX32" fmla="*/ 572700 w 736513"/>
              <a:gd name="connsiteY32" fmla="*/ 2571644 h 2663084"/>
              <a:gd name="connsiteX33" fmla="*/ 613340 w 736513"/>
              <a:gd name="connsiteY33" fmla="*/ 2510684 h 2663084"/>
              <a:gd name="connsiteX34" fmla="*/ 633660 w 736513"/>
              <a:gd name="connsiteY34" fmla="*/ 2470044 h 2663084"/>
              <a:gd name="connsiteX35" fmla="*/ 643820 w 736513"/>
              <a:gd name="connsiteY35" fmla="*/ 2398924 h 2663084"/>
              <a:gd name="connsiteX36" fmla="*/ 674300 w 736513"/>
              <a:gd name="connsiteY36" fmla="*/ 2358284 h 2663084"/>
              <a:gd name="connsiteX37" fmla="*/ 684460 w 736513"/>
              <a:gd name="connsiteY37" fmla="*/ 2277004 h 2663084"/>
              <a:gd name="connsiteX38" fmla="*/ 694620 w 736513"/>
              <a:gd name="connsiteY38" fmla="*/ 2236364 h 2663084"/>
              <a:gd name="connsiteX39" fmla="*/ 714940 w 736513"/>
              <a:gd name="connsiteY39" fmla="*/ 2144924 h 2663084"/>
              <a:gd name="connsiteX40" fmla="*/ 714940 w 736513"/>
              <a:gd name="connsiteY40" fmla="*/ 1799484 h 2663084"/>
              <a:gd name="connsiteX41" fmla="*/ 694620 w 736513"/>
              <a:gd name="connsiteY41" fmla="*/ 1769004 h 2663084"/>
              <a:gd name="connsiteX42" fmla="*/ 664140 w 736513"/>
              <a:gd name="connsiteY42" fmla="*/ 1758844 h 266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6513" h="2663084">
                <a:moveTo>
                  <a:pt x="694620" y="1819804"/>
                </a:moveTo>
                <a:cubicBezTo>
                  <a:pt x="687847" y="1782551"/>
                  <a:pt x="675141" y="1745899"/>
                  <a:pt x="674300" y="1708044"/>
                </a:cubicBezTo>
                <a:cubicBezTo>
                  <a:pt x="664970" y="1288187"/>
                  <a:pt x="670701" y="868113"/>
                  <a:pt x="664140" y="448204"/>
                </a:cubicBezTo>
                <a:cubicBezTo>
                  <a:pt x="663922" y="434242"/>
                  <a:pt x="657009" y="421195"/>
                  <a:pt x="653980" y="407564"/>
                </a:cubicBezTo>
                <a:cubicBezTo>
                  <a:pt x="617630" y="243988"/>
                  <a:pt x="676069" y="497687"/>
                  <a:pt x="633660" y="285644"/>
                </a:cubicBezTo>
                <a:cubicBezTo>
                  <a:pt x="631560" y="275142"/>
                  <a:pt x="626887" y="265324"/>
                  <a:pt x="623500" y="255164"/>
                </a:cubicBezTo>
                <a:cubicBezTo>
                  <a:pt x="616296" y="197532"/>
                  <a:pt x="617565" y="181193"/>
                  <a:pt x="603180" y="133244"/>
                </a:cubicBezTo>
                <a:cubicBezTo>
                  <a:pt x="597025" y="112728"/>
                  <a:pt x="603180" y="79057"/>
                  <a:pt x="582860" y="72284"/>
                </a:cubicBezTo>
                <a:cubicBezTo>
                  <a:pt x="539133" y="57708"/>
                  <a:pt x="562770" y="64721"/>
                  <a:pt x="511740" y="51964"/>
                </a:cubicBezTo>
                <a:cubicBezTo>
                  <a:pt x="498193" y="41804"/>
                  <a:pt x="486246" y="29057"/>
                  <a:pt x="471100" y="21484"/>
                </a:cubicBezTo>
                <a:cubicBezTo>
                  <a:pt x="428132" y="0"/>
                  <a:pt x="369545" y="17415"/>
                  <a:pt x="328860" y="21484"/>
                </a:cubicBezTo>
                <a:cubicBezTo>
                  <a:pt x="315313" y="24871"/>
                  <a:pt x="301851" y="28615"/>
                  <a:pt x="288220" y="31644"/>
                </a:cubicBezTo>
                <a:cubicBezTo>
                  <a:pt x="271363" y="35390"/>
                  <a:pt x="253454" y="35391"/>
                  <a:pt x="237420" y="41804"/>
                </a:cubicBezTo>
                <a:cubicBezTo>
                  <a:pt x="209426" y="53002"/>
                  <a:pt x="170411" y="84440"/>
                  <a:pt x="145980" y="102764"/>
                </a:cubicBezTo>
                <a:cubicBezTo>
                  <a:pt x="122685" y="172650"/>
                  <a:pt x="156690" y="89913"/>
                  <a:pt x="95180" y="163724"/>
                </a:cubicBezTo>
                <a:cubicBezTo>
                  <a:pt x="88324" y="171951"/>
                  <a:pt x="89809" y="184625"/>
                  <a:pt x="85020" y="194204"/>
                </a:cubicBezTo>
                <a:cubicBezTo>
                  <a:pt x="79559" y="205126"/>
                  <a:pt x="71473" y="214524"/>
                  <a:pt x="64700" y="224684"/>
                </a:cubicBezTo>
                <a:cubicBezTo>
                  <a:pt x="57927" y="251777"/>
                  <a:pt x="48329" y="278318"/>
                  <a:pt x="44380" y="305964"/>
                </a:cubicBezTo>
                <a:cubicBezTo>
                  <a:pt x="31778" y="394179"/>
                  <a:pt x="38916" y="353602"/>
                  <a:pt x="24060" y="427884"/>
                </a:cubicBezTo>
                <a:cubicBezTo>
                  <a:pt x="0" y="860972"/>
                  <a:pt x="1401" y="762057"/>
                  <a:pt x="24060" y="1494684"/>
                </a:cubicBezTo>
                <a:cubicBezTo>
                  <a:pt x="25128" y="1529205"/>
                  <a:pt x="38993" y="1562169"/>
                  <a:pt x="44380" y="1596284"/>
                </a:cubicBezTo>
                <a:cubicBezTo>
                  <a:pt x="62962" y="1713967"/>
                  <a:pt x="44857" y="1652539"/>
                  <a:pt x="64700" y="1738524"/>
                </a:cubicBezTo>
                <a:cubicBezTo>
                  <a:pt x="94777" y="1868859"/>
                  <a:pt x="69231" y="1776190"/>
                  <a:pt x="105340" y="1860444"/>
                </a:cubicBezTo>
                <a:cubicBezTo>
                  <a:pt x="120017" y="1894690"/>
                  <a:pt x="112771" y="1892896"/>
                  <a:pt x="125660" y="1931564"/>
                </a:cubicBezTo>
                <a:cubicBezTo>
                  <a:pt x="131427" y="1948866"/>
                  <a:pt x="139207" y="1965431"/>
                  <a:pt x="145980" y="1982364"/>
                </a:cubicBezTo>
                <a:cubicBezTo>
                  <a:pt x="144818" y="2023019"/>
                  <a:pt x="123644" y="2438420"/>
                  <a:pt x="145980" y="2541164"/>
                </a:cubicBezTo>
                <a:cubicBezTo>
                  <a:pt x="149577" y="2557711"/>
                  <a:pt x="173073" y="2561484"/>
                  <a:pt x="186620" y="2571644"/>
                </a:cubicBezTo>
                <a:cubicBezTo>
                  <a:pt x="200006" y="2598417"/>
                  <a:pt x="208904" y="2626922"/>
                  <a:pt x="237420" y="2642764"/>
                </a:cubicBezTo>
                <a:cubicBezTo>
                  <a:pt x="256144" y="2653166"/>
                  <a:pt x="298380" y="2663084"/>
                  <a:pt x="298380" y="2663084"/>
                </a:cubicBezTo>
                <a:cubicBezTo>
                  <a:pt x="359340" y="2656311"/>
                  <a:pt x="420487" y="2651051"/>
                  <a:pt x="481260" y="2642764"/>
                </a:cubicBezTo>
                <a:cubicBezTo>
                  <a:pt x="495096" y="2640877"/>
                  <a:pt x="509065" y="2638105"/>
                  <a:pt x="521900" y="2632604"/>
                </a:cubicBezTo>
                <a:cubicBezTo>
                  <a:pt x="533123" y="2627794"/>
                  <a:pt x="542220" y="2619057"/>
                  <a:pt x="552380" y="2612284"/>
                </a:cubicBezTo>
                <a:cubicBezTo>
                  <a:pt x="559153" y="2598737"/>
                  <a:pt x="564908" y="2584631"/>
                  <a:pt x="572700" y="2571644"/>
                </a:cubicBezTo>
                <a:cubicBezTo>
                  <a:pt x="585265" y="2550703"/>
                  <a:pt x="602418" y="2532527"/>
                  <a:pt x="613340" y="2510684"/>
                </a:cubicBezTo>
                <a:lnTo>
                  <a:pt x="633660" y="2470044"/>
                </a:lnTo>
                <a:cubicBezTo>
                  <a:pt x="637047" y="2446337"/>
                  <a:pt x="635636" y="2421430"/>
                  <a:pt x="643820" y="2398924"/>
                </a:cubicBezTo>
                <a:cubicBezTo>
                  <a:pt x="649607" y="2383010"/>
                  <a:pt x="668945" y="2374348"/>
                  <a:pt x="674300" y="2358284"/>
                </a:cubicBezTo>
                <a:cubicBezTo>
                  <a:pt x="682934" y="2332381"/>
                  <a:pt x="679971" y="2303937"/>
                  <a:pt x="684460" y="2277004"/>
                </a:cubicBezTo>
                <a:cubicBezTo>
                  <a:pt x="686756" y="2263230"/>
                  <a:pt x="691882" y="2250056"/>
                  <a:pt x="694620" y="2236364"/>
                </a:cubicBezTo>
                <a:cubicBezTo>
                  <a:pt x="712501" y="2146959"/>
                  <a:pt x="695167" y="2204243"/>
                  <a:pt x="714940" y="2144924"/>
                </a:cubicBezTo>
                <a:cubicBezTo>
                  <a:pt x="732819" y="2001895"/>
                  <a:pt x="736513" y="2008021"/>
                  <a:pt x="714940" y="1799484"/>
                </a:cubicBezTo>
                <a:cubicBezTo>
                  <a:pt x="713684" y="1787338"/>
                  <a:pt x="704155" y="1776632"/>
                  <a:pt x="694620" y="1769004"/>
                </a:cubicBezTo>
                <a:cubicBezTo>
                  <a:pt x="686257" y="1762314"/>
                  <a:pt x="664140" y="1758844"/>
                  <a:pt x="664140" y="1758844"/>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39469"/>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533400"/>
            <a:ext cx="8686800" cy="830997"/>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outlined structures and structure indicated by arrow.</a:t>
            </a:r>
          </a:p>
        </p:txBody>
      </p:sp>
      <p:pic>
        <p:nvPicPr>
          <p:cNvPr id="18" name="Picture 17" descr="cortex.jpg"/>
          <p:cNvPicPr>
            <a:picLocks noChangeAspect="1"/>
          </p:cNvPicPr>
          <p:nvPr/>
        </p:nvPicPr>
        <p:blipFill>
          <a:blip r:embed="rId3" cstate="print"/>
          <a:stretch>
            <a:fillRect/>
          </a:stretch>
        </p:blipFill>
        <p:spPr>
          <a:xfrm>
            <a:off x="76200" y="1371600"/>
            <a:ext cx="7315200" cy="5359400"/>
          </a:xfrm>
          <a:prstGeom prst="rect">
            <a:avLst/>
          </a:prstGeom>
        </p:spPr>
      </p:pic>
      <p:sp>
        <p:nvSpPr>
          <p:cNvPr id="20" name="Freeform 19"/>
          <p:cNvSpPr/>
          <p:nvPr/>
        </p:nvSpPr>
        <p:spPr>
          <a:xfrm>
            <a:off x="873760" y="1727200"/>
            <a:ext cx="1574800" cy="1818640"/>
          </a:xfrm>
          <a:custGeom>
            <a:avLst/>
            <a:gdLst>
              <a:gd name="connsiteX0" fmla="*/ 1473200 w 1574800"/>
              <a:gd name="connsiteY0" fmla="*/ 1056640 h 1818640"/>
              <a:gd name="connsiteX1" fmla="*/ 1524000 w 1574800"/>
              <a:gd name="connsiteY1" fmla="*/ 975360 h 1818640"/>
              <a:gd name="connsiteX2" fmla="*/ 1534160 w 1574800"/>
              <a:gd name="connsiteY2" fmla="*/ 944880 h 1818640"/>
              <a:gd name="connsiteX3" fmla="*/ 1544320 w 1574800"/>
              <a:gd name="connsiteY3" fmla="*/ 883920 h 1818640"/>
              <a:gd name="connsiteX4" fmla="*/ 1554480 w 1574800"/>
              <a:gd name="connsiteY4" fmla="*/ 843280 h 1818640"/>
              <a:gd name="connsiteX5" fmla="*/ 1574800 w 1574800"/>
              <a:gd name="connsiteY5" fmla="*/ 741680 h 1818640"/>
              <a:gd name="connsiteX6" fmla="*/ 1554480 w 1574800"/>
              <a:gd name="connsiteY6" fmla="*/ 508000 h 1818640"/>
              <a:gd name="connsiteX7" fmla="*/ 1493520 w 1574800"/>
              <a:gd name="connsiteY7" fmla="*/ 406400 h 1818640"/>
              <a:gd name="connsiteX8" fmla="*/ 1432560 w 1574800"/>
              <a:gd name="connsiteY8" fmla="*/ 314960 h 1818640"/>
              <a:gd name="connsiteX9" fmla="*/ 1351280 w 1574800"/>
              <a:gd name="connsiteY9" fmla="*/ 223520 h 1818640"/>
              <a:gd name="connsiteX10" fmla="*/ 1310640 w 1574800"/>
              <a:gd name="connsiteY10" fmla="*/ 193040 h 1818640"/>
              <a:gd name="connsiteX11" fmla="*/ 1290320 w 1574800"/>
              <a:gd name="connsiteY11" fmla="*/ 162560 h 1818640"/>
              <a:gd name="connsiteX12" fmla="*/ 1249680 w 1574800"/>
              <a:gd name="connsiteY12" fmla="*/ 121920 h 1818640"/>
              <a:gd name="connsiteX13" fmla="*/ 1219200 w 1574800"/>
              <a:gd name="connsiteY13" fmla="*/ 101600 h 1818640"/>
              <a:gd name="connsiteX14" fmla="*/ 1168400 w 1574800"/>
              <a:gd name="connsiteY14" fmla="*/ 60960 h 1818640"/>
              <a:gd name="connsiteX15" fmla="*/ 1127760 w 1574800"/>
              <a:gd name="connsiteY15" fmla="*/ 40640 h 1818640"/>
              <a:gd name="connsiteX16" fmla="*/ 1036320 w 1574800"/>
              <a:gd name="connsiteY16" fmla="*/ 0 h 1818640"/>
              <a:gd name="connsiteX17" fmla="*/ 873760 w 1574800"/>
              <a:gd name="connsiteY17" fmla="*/ 10160 h 1818640"/>
              <a:gd name="connsiteX18" fmla="*/ 843280 w 1574800"/>
              <a:gd name="connsiteY18" fmla="*/ 20320 h 1818640"/>
              <a:gd name="connsiteX19" fmla="*/ 772160 w 1574800"/>
              <a:gd name="connsiteY19" fmla="*/ 40640 h 1818640"/>
              <a:gd name="connsiteX20" fmla="*/ 721360 w 1574800"/>
              <a:gd name="connsiteY20" fmla="*/ 81280 h 1818640"/>
              <a:gd name="connsiteX21" fmla="*/ 690880 w 1574800"/>
              <a:gd name="connsiteY21" fmla="*/ 121920 h 1818640"/>
              <a:gd name="connsiteX22" fmla="*/ 650240 w 1574800"/>
              <a:gd name="connsiteY22" fmla="*/ 132080 h 1818640"/>
              <a:gd name="connsiteX23" fmla="*/ 558800 w 1574800"/>
              <a:gd name="connsiteY23" fmla="*/ 203200 h 1818640"/>
              <a:gd name="connsiteX24" fmla="*/ 518160 w 1574800"/>
              <a:gd name="connsiteY24" fmla="*/ 233680 h 1818640"/>
              <a:gd name="connsiteX25" fmla="*/ 447040 w 1574800"/>
              <a:gd name="connsiteY25" fmla="*/ 294640 h 1818640"/>
              <a:gd name="connsiteX26" fmla="*/ 386080 w 1574800"/>
              <a:gd name="connsiteY26" fmla="*/ 314960 h 1818640"/>
              <a:gd name="connsiteX27" fmla="*/ 355600 w 1574800"/>
              <a:gd name="connsiteY27" fmla="*/ 325120 h 1818640"/>
              <a:gd name="connsiteX28" fmla="*/ 304800 w 1574800"/>
              <a:gd name="connsiteY28" fmla="*/ 355600 h 1818640"/>
              <a:gd name="connsiteX29" fmla="*/ 233680 w 1574800"/>
              <a:gd name="connsiteY29" fmla="*/ 386080 h 1818640"/>
              <a:gd name="connsiteX30" fmla="*/ 152400 w 1574800"/>
              <a:gd name="connsiteY30" fmla="*/ 457200 h 1818640"/>
              <a:gd name="connsiteX31" fmla="*/ 132080 w 1574800"/>
              <a:gd name="connsiteY31" fmla="*/ 487680 h 1818640"/>
              <a:gd name="connsiteX32" fmla="*/ 81280 w 1574800"/>
              <a:gd name="connsiteY32" fmla="*/ 579120 h 1818640"/>
              <a:gd name="connsiteX33" fmla="*/ 71120 w 1574800"/>
              <a:gd name="connsiteY33" fmla="*/ 609600 h 1818640"/>
              <a:gd name="connsiteX34" fmla="*/ 50800 w 1574800"/>
              <a:gd name="connsiteY34" fmla="*/ 650240 h 1818640"/>
              <a:gd name="connsiteX35" fmla="*/ 20320 w 1574800"/>
              <a:gd name="connsiteY35" fmla="*/ 721360 h 1818640"/>
              <a:gd name="connsiteX36" fmla="*/ 0 w 1574800"/>
              <a:gd name="connsiteY36" fmla="*/ 955040 h 1818640"/>
              <a:gd name="connsiteX37" fmla="*/ 10160 w 1574800"/>
              <a:gd name="connsiteY37" fmla="*/ 1259840 h 1818640"/>
              <a:gd name="connsiteX38" fmla="*/ 50800 w 1574800"/>
              <a:gd name="connsiteY38" fmla="*/ 1351280 h 1818640"/>
              <a:gd name="connsiteX39" fmla="*/ 91440 w 1574800"/>
              <a:gd name="connsiteY39" fmla="*/ 1371600 h 1818640"/>
              <a:gd name="connsiteX40" fmla="*/ 182880 w 1574800"/>
              <a:gd name="connsiteY40" fmla="*/ 1452880 h 1818640"/>
              <a:gd name="connsiteX41" fmla="*/ 223520 w 1574800"/>
              <a:gd name="connsiteY41" fmla="*/ 1493520 h 1818640"/>
              <a:gd name="connsiteX42" fmla="*/ 345440 w 1574800"/>
              <a:gd name="connsiteY42" fmla="*/ 1544320 h 1818640"/>
              <a:gd name="connsiteX43" fmla="*/ 406400 w 1574800"/>
              <a:gd name="connsiteY43" fmla="*/ 1564640 h 1818640"/>
              <a:gd name="connsiteX44" fmla="*/ 497840 w 1574800"/>
              <a:gd name="connsiteY44" fmla="*/ 1605280 h 1818640"/>
              <a:gd name="connsiteX45" fmla="*/ 650240 w 1574800"/>
              <a:gd name="connsiteY45" fmla="*/ 1635760 h 1818640"/>
              <a:gd name="connsiteX46" fmla="*/ 690880 w 1574800"/>
              <a:gd name="connsiteY46" fmla="*/ 1666240 h 1818640"/>
              <a:gd name="connsiteX47" fmla="*/ 741680 w 1574800"/>
              <a:gd name="connsiteY47" fmla="*/ 1706880 h 1818640"/>
              <a:gd name="connsiteX48" fmla="*/ 822960 w 1574800"/>
              <a:gd name="connsiteY48" fmla="*/ 1767840 h 1818640"/>
              <a:gd name="connsiteX49" fmla="*/ 843280 w 1574800"/>
              <a:gd name="connsiteY49" fmla="*/ 1798320 h 1818640"/>
              <a:gd name="connsiteX50" fmla="*/ 883920 w 1574800"/>
              <a:gd name="connsiteY50" fmla="*/ 1808480 h 1818640"/>
              <a:gd name="connsiteX51" fmla="*/ 914400 w 1574800"/>
              <a:gd name="connsiteY51" fmla="*/ 1818640 h 1818640"/>
              <a:gd name="connsiteX52" fmla="*/ 985520 w 1574800"/>
              <a:gd name="connsiteY52" fmla="*/ 1798320 h 1818640"/>
              <a:gd name="connsiteX53" fmla="*/ 1026160 w 1574800"/>
              <a:gd name="connsiteY53" fmla="*/ 1767840 h 1818640"/>
              <a:gd name="connsiteX54" fmla="*/ 1056640 w 1574800"/>
              <a:gd name="connsiteY54" fmla="*/ 1747520 h 1818640"/>
              <a:gd name="connsiteX55" fmla="*/ 1097280 w 1574800"/>
              <a:gd name="connsiteY55" fmla="*/ 1717040 h 1818640"/>
              <a:gd name="connsiteX56" fmla="*/ 1158240 w 1574800"/>
              <a:gd name="connsiteY56" fmla="*/ 1676400 h 1818640"/>
              <a:gd name="connsiteX57" fmla="*/ 1239520 w 1574800"/>
              <a:gd name="connsiteY57" fmla="*/ 1574800 h 1818640"/>
              <a:gd name="connsiteX58" fmla="*/ 1259840 w 1574800"/>
              <a:gd name="connsiteY58" fmla="*/ 1534160 h 1818640"/>
              <a:gd name="connsiteX59" fmla="*/ 1330960 w 1574800"/>
              <a:gd name="connsiteY59" fmla="*/ 1452880 h 1818640"/>
              <a:gd name="connsiteX60" fmla="*/ 1371600 w 1574800"/>
              <a:gd name="connsiteY60" fmla="*/ 1391920 h 1818640"/>
              <a:gd name="connsiteX61" fmla="*/ 1391920 w 1574800"/>
              <a:gd name="connsiteY61" fmla="*/ 1361440 h 1818640"/>
              <a:gd name="connsiteX62" fmla="*/ 1422400 w 1574800"/>
              <a:gd name="connsiteY62" fmla="*/ 1270000 h 1818640"/>
              <a:gd name="connsiteX63" fmla="*/ 1432560 w 1574800"/>
              <a:gd name="connsiteY63" fmla="*/ 1239520 h 1818640"/>
              <a:gd name="connsiteX64" fmla="*/ 1463040 w 1574800"/>
              <a:gd name="connsiteY64" fmla="*/ 1158240 h 1818640"/>
              <a:gd name="connsiteX65" fmla="*/ 1483360 w 1574800"/>
              <a:gd name="connsiteY65" fmla="*/ 1097280 h 1818640"/>
              <a:gd name="connsiteX66" fmla="*/ 1473200 w 1574800"/>
              <a:gd name="connsiteY66" fmla="*/ 1056640 h 18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74800" h="1818640">
                <a:moveTo>
                  <a:pt x="1473200" y="1056640"/>
                </a:moveTo>
                <a:cubicBezTo>
                  <a:pt x="1493671" y="974757"/>
                  <a:pt x="1465715" y="1056959"/>
                  <a:pt x="1524000" y="975360"/>
                </a:cubicBezTo>
                <a:cubicBezTo>
                  <a:pt x="1530225" y="966645"/>
                  <a:pt x="1531837" y="955335"/>
                  <a:pt x="1534160" y="944880"/>
                </a:cubicBezTo>
                <a:cubicBezTo>
                  <a:pt x="1538629" y="924770"/>
                  <a:pt x="1540280" y="904120"/>
                  <a:pt x="1544320" y="883920"/>
                </a:cubicBezTo>
                <a:cubicBezTo>
                  <a:pt x="1547058" y="870228"/>
                  <a:pt x="1551554" y="856934"/>
                  <a:pt x="1554480" y="843280"/>
                </a:cubicBezTo>
                <a:cubicBezTo>
                  <a:pt x="1561717" y="809509"/>
                  <a:pt x="1574800" y="741680"/>
                  <a:pt x="1574800" y="741680"/>
                </a:cubicBezTo>
                <a:cubicBezTo>
                  <a:pt x="1574116" y="729368"/>
                  <a:pt x="1573663" y="565548"/>
                  <a:pt x="1554480" y="508000"/>
                </a:cubicBezTo>
                <a:cubicBezTo>
                  <a:pt x="1539273" y="462379"/>
                  <a:pt x="1516706" y="452772"/>
                  <a:pt x="1493520" y="406400"/>
                </a:cubicBezTo>
                <a:cubicBezTo>
                  <a:pt x="1438216" y="295792"/>
                  <a:pt x="1490740" y="384777"/>
                  <a:pt x="1432560" y="314960"/>
                </a:cubicBezTo>
                <a:cubicBezTo>
                  <a:pt x="1388555" y="262154"/>
                  <a:pt x="1439101" y="289386"/>
                  <a:pt x="1351280" y="223520"/>
                </a:cubicBezTo>
                <a:cubicBezTo>
                  <a:pt x="1337733" y="213360"/>
                  <a:pt x="1322614" y="205014"/>
                  <a:pt x="1310640" y="193040"/>
                </a:cubicBezTo>
                <a:cubicBezTo>
                  <a:pt x="1302006" y="184406"/>
                  <a:pt x="1298267" y="171831"/>
                  <a:pt x="1290320" y="162560"/>
                </a:cubicBezTo>
                <a:cubicBezTo>
                  <a:pt x="1277852" y="148014"/>
                  <a:pt x="1264226" y="134388"/>
                  <a:pt x="1249680" y="121920"/>
                </a:cubicBezTo>
                <a:cubicBezTo>
                  <a:pt x="1240409" y="113973"/>
                  <a:pt x="1228969" y="108926"/>
                  <a:pt x="1219200" y="101600"/>
                </a:cubicBezTo>
                <a:cubicBezTo>
                  <a:pt x="1201852" y="88589"/>
                  <a:pt x="1186443" y="72989"/>
                  <a:pt x="1168400" y="60960"/>
                </a:cubicBezTo>
                <a:cubicBezTo>
                  <a:pt x="1155798" y="52559"/>
                  <a:pt x="1141000" y="47995"/>
                  <a:pt x="1127760" y="40640"/>
                </a:cubicBezTo>
                <a:cubicBezTo>
                  <a:pt x="1055856" y="693"/>
                  <a:pt x="1102574" y="16564"/>
                  <a:pt x="1036320" y="0"/>
                </a:cubicBezTo>
                <a:cubicBezTo>
                  <a:pt x="982133" y="3387"/>
                  <a:pt x="927754" y="4476"/>
                  <a:pt x="873760" y="10160"/>
                </a:cubicBezTo>
                <a:cubicBezTo>
                  <a:pt x="863109" y="11281"/>
                  <a:pt x="853578" y="17378"/>
                  <a:pt x="843280" y="20320"/>
                </a:cubicBezTo>
                <a:cubicBezTo>
                  <a:pt x="753978" y="45835"/>
                  <a:pt x="845241" y="16280"/>
                  <a:pt x="772160" y="40640"/>
                </a:cubicBezTo>
                <a:cubicBezTo>
                  <a:pt x="755227" y="54187"/>
                  <a:pt x="736694" y="65946"/>
                  <a:pt x="721360" y="81280"/>
                </a:cubicBezTo>
                <a:cubicBezTo>
                  <a:pt x="709386" y="93254"/>
                  <a:pt x="704659" y="112078"/>
                  <a:pt x="690880" y="121920"/>
                </a:cubicBezTo>
                <a:cubicBezTo>
                  <a:pt x="679517" y="130036"/>
                  <a:pt x="663787" y="128693"/>
                  <a:pt x="650240" y="132080"/>
                </a:cubicBezTo>
                <a:cubicBezTo>
                  <a:pt x="516457" y="221269"/>
                  <a:pt x="642360" y="131577"/>
                  <a:pt x="558800" y="203200"/>
                </a:cubicBezTo>
                <a:cubicBezTo>
                  <a:pt x="545943" y="214220"/>
                  <a:pt x="531017" y="222660"/>
                  <a:pt x="518160" y="233680"/>
                </a:cubicBezTo>
                <a:cubicBezTo>
                  <a:pt x="489691" y="258082"/>
                  <a:pt x="482693" y="276813"/>
                  <a:pt x="447040" y="294640"/>
                </a:cubicBezTo>
                <a:cubicBezTo>
                  <a:pt x="427882" y="304219"/>
                  <a:pt x="406400" y="308187"/>
                  <a:pt x="386080" y="314960"/>
                </a:cubicBezTo>
                <a:cubicBezTo>
                  <a:pt x="375920" y="318347"/>
                  <a:pt x="364783" y="319610"/>
                  <a:pt x="355600" y="325120"/>
                </a:cubicBezTo>
                <a:cubicBezTo>
                  <a:pt x="338667" y="335280"/>
                  <a:pt x="322463" y="346769"/>
                  <a:pt x="304800" y="355600"/>
                </a:cubicBezTo>
                <a:cubicBezTo>
                  <a:pt x="235664" y="390168"/>
                  <a:pt x="318247" y="333226"/>
                  <a:pt x="233680" y="386080"/>
                </a:cubicBezTo>
                <a:cubicBezTo>
                  <a:pt x="204938" y="404044"/>
                  <a:pt x="174213" y="431752"/>
                  <a:pt x="152400" y="457200"/>
                </a:cubicBezTo>
                <a:cubicBezTo>
                  <a:pt x="144453" y="466471"/>
                  <a:pt x="138552" y="477325"/>
                  <a:pt x="132080" y="487680"/>
                </a:cubicBezTo>
                <a:cubicBezTo>
                  <a:pt x="114564" y="515706"/>
                  <a:pt x="94512" y="548245"/>
                  <a:pt x="81280" y="579120"/>
                </a:cubicBezTo>
                <a:cubicBezTo>
                  <a:pt x="77061" y="588964"/>
                  <a:pt x="75339" y="599756"/>
                  <a:pt x="71120" y="609600"/>
                </a:cubicBezTo>
                <a:cubicBezTo>
                  <a:pt x="65154" y="623521"/>
                  <a:pt x="56766" y="636319"/>
                  <a:pt x="50800" y="650240"/>
                </a:cubicBezTo>
                <a:cubicBezTo>
                  <a:pt x="5952" y="754886"/>
                  <a:pt x="87713" y="586574"/>
                  <a:pt x="20320" y="721360"/>
                </a:cubicBezTo>
                <a:cubicBezTo>
                  <a:pt x="10268" y="801777"/>
                  <a:pt x="0" y="871206"/>
                  <a:pt x="0" y="955040"/>
                </a:cubicBezTo>
                <a:cubicBezTo>
                  <a:pt x="0" y="1056696"/>
                  <a:pt x="4191" y="1158359"/>
                  <a:pt x="10160" y="1259840"/>
                </a:cubicBezTo>
                <a:cubicBezTo>
                  <a:pt x="11853" y="1288627"/>
                  <a:pt x="31883" y="1332363"/>
                  <a:pt x="50800" y="1351280"/>
                </a:cubicBezTo>
                <a:cubicBezTo>
                  <a:pt x="61510" y="1361990"/>
                  <a:pt x="77893" y="1364827"/>
                  <a:pt x="91440" y="1371600"/>
                </a:cubicBezTo>
                <a:cubicBezTo>
                  <a:pt x="147748" y="1465447"/>
                  <a:pt x="87991" y="1386457"/>
                  <a:pt x="182880" y="1452880"/>
                </a:cubicBezTo>
                <a:cubicBezTo>
                  <a:pt x="198575" y="1463866"/>
                  <a:pt x="207825" y="1482534"/>
                  <a:pt x="223520" y="1493520"/>
                </a:cubicBezTo>
                <a:cubicBezTo>
                  <a:pt x="259937" y="1519012"/>
                  <a:pt x="304129" y="1530550"/>
                  <a:pt x="345440" y="1544320"/>
                </a:cubicBezTo>
                <a:cubicBezTo>
                  <a:pt x="365760" y="1551093"/>
                  <a:pt x="387242" y="1555061"/>
                  <a:pt x="406400" y="1564640"/>
                </a:cubicBezTo>
                <a:cubicBezTo>
                  <a:pt x="427882" y="1575381"/>
                  <a:pt x="468933" y="1599499"/>
                  <a:pt x="497840" y="1605280"/>
                </a:cubicBezTo>
                <a:cubicBezTo>
                  <a:pt x="663445" y="1638401"/>
                  <a:pt x="572064" y="1609701"/>
                  <a:pt x="650240" y="1635760"/>
                </a:cubicBezTo>
                <a:cubicBezTo>
                  <a:pt x="663787" y="1645920"/>
                  <a:pt x="678906" y="1654266"/>
                  <a:pt x="690880" y="1666240"/>
                </a:cubicBezTo>
                <a:cubicBezTo>
                  <a:pt x="736836" y="1712196"/>
                  <a:pt x="682342" y="1687101"/>
                  <a:pt x="741680" y="1706880"/>
                </a:cubicBezTo>
                <a:cubicBezTo>
                  <a:pt x="814460" y="1803920"/>
                  <a:pt x="722665" y="1696201"/>
                  <a:pt x="822960" y="1767840"/>
                </a:cubicBezTo>
                <a:cubicBezTo>
                  <a:pt x="832896" y="1774937"/>
                  <a:pt x="833120" y="1791547"/>
                  <a:pt x="843280" y="1798320"/>
                </a:cubicBezTo>
                <a:cubicBezTo>
                  <a:pt x="854898" y="1806066"/>
                  <a:pt x="870494" y="1804644"/>
                  <a:pt x="883920" y="1808480"/>
                </a:cubicBezTo>
                <a:cubicBezTo>
                  <a:pt x="894218" y="1811422"/>
                  <a:pt x="904240" y="1815253"/>
                  <a:pt x="914400" y="1818640"/>
                </a:cubicBezTo>
                <a:cubicBezTo>
                  <a:pt x="938107" y="1811867"/>
                  <a:pt x="963075" y="1808522"/>
                  <a:pt x="985520" y="1798320"/>
                </a:cubicBezTo>
                <a:cubicBezTo>
                  <a:pt x="1000936" y="1791313"/>
                  <a:pt x="1012381" y="1777682"/>
                  <a:pt x="1026160" y="1767840"/>
                </a:cubicBezTo>
                <a:cubicBezTo>
                  <a:pt x="1036096" y="1760743"/>
                  <a:pt x="1046704" y="1754617"/>
                  <a:pt x="1056640" y="1747520"/>
                </a:cubicBezTo>
                <a:cubicBezTo>
                  <a:pt x="1070419" y="1737678"/>
                  <a:pt x="1083408" y="1726751"/>
                  <a:pt x="1097280" y="1717040"/>
                </a:cubicBezTo>
                <a:cubicBezTo>
                  <a:pt x="1117287" y="1703035"/>
                  <a:pt x="1142984" y="1695470"/>
                  <a:pt x="1158240" y="1676400"/>
                </a:cubicBezTo>
                <a:cubicBezTo>
                  <a:pt x="1185333" y="1642533"/>
                  <a:pt x="1220124" y="1613592"/>
                  <a:pt x="1239520" y="1574800"/>
                </a:cubicBezTo>
                <a:cubicBezTo>
                  <a:pt x="1246293" y="1561253"/>
                  <a:pt x="1251439" y="1546762"/>
                  <a:pt x="1259840" y="1534160"/>
                </a:cubicBezTo>
                <a:cubicBezTo>
                  <a:pt x="1343762" y="1408277"/>
                  <a:pt x="1262415" y="1541009"/>
                  <a:pt x="1330960" y="1452880"/>
                </a:cubicBezTo>
                <a:cubicBezTo>
                  <a:pt x="1345953" y="1433603"/>
                  <a:pt x="1358053" y="1412240"/>
                  <a:pt x="1371600" y="1391920"/>
                </a:cubicBezTo>
                <a:cubicBezTo>
                  <a:pt x="1378373" y="1381760"/>
                  <a:pt x="1388059" y="1373024"/>
                  <a:pt x="1391920" y="1361440"/>
                </a:cubicBezTo>
                <a:lnTo>
                  <a:pt x="1422400" y="1270000"/>
                </a:lnTo>
                <a:cubicBezTo>
                  <a:pt x="1425787" y="1259840"/>
                  <a:pt x="1427771" y="1249099"/>
                  <a:pt x="1432560" y="1239520"/>
                </a:cubicBezTo>
                <a:cubicBezTo>
                  <a:pt x="1466627" y="1171386"/>
                  <a:pt x="1442290" y="1227407"/>
                  <a:pt x="1463040" y="1158240"/>
                </a:cubicBezTo>
                <a:cubicBezTo>
                  <a:pt x="1469195" y="1137724"/>
                  <a:pt x="1483360" y="1118699"/>
                  <a:pt x="1483360" y="1097280"/>
                </a:cubicBezTo>
                <a:lnTo>
                  <a:pt x="1473200" y="1056640"/>
                </a:lnTo>
                <a:close/>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47754" y="1798320"/>
            <a:ext cx="3312966" cy="1188720"/>
          </a:xfrm>
          <a:custGeom>
            <a:avLst/>
            <a:gdLst>
              <a:gd name="connsiteX0" fmla="*/ 1951526 w 3312966"/>
              <a:gd name="connsiteY0" fmla="*/ 924560 h 1188720"/>
              <a:gd name="connsiteX1" fmla="*/ 2073446 w 3312966"/>
              <a:gd name="connsiteY1" fmla="*/ 904240 h 1188720"/>
              <a:gd name="connsiteX2" fmla="*/ 2236006 w 3312966"/>
              <a:gd name="connsiteY2" fmla="*/ 873760 h 1188720"/>
              <a:gd name="connsiteX3" fmla="*/ 2510326 w 3312966"/>
              <a:gd name="connsiteY3" fmla="*/ 843280 h 1188720"/>
              <a:gd name="connsiteX4" fmla="*/ 2601766 w 3312966"/>
              <a:gd name="connsiteY4" fmla="*/ 833120 h 1188720"/>
              <a:gd name="connsiteX5" fmla="*/ 2703366 w 3312966"/>
              <a:gd name="connsiteY5" fmla="*/ 812800 h 1188720"/>
              <a:gd name="connsiteX6" fmla="*/ 2764326 w 3312966"/>
              <a:gd name="connsiteY6" fmla="*/ 802640 h 1188720"/>
              <a:gd name="connsiteX7" fmla="*/ 2835446 w 3312966"/>
              <a:gd name="connsiteY7" fmla="*/ 782320 h 1188720"/>
              <a:gd name="connsiteX8" fmla="*/ 2926886 w 3312966"/>
              <a:gd name="connsiteY8" fmla="*/ 762000 h 1188720"/>
              <a:gd name="connsiteX9" fmla="*/ 3028486 w 3312966"/>
              <a:gd name="connsiteY9" fmla="*/ 711200 h 1188720"/>
              <a:gd name="connsiteX10" fmla="*/ 3069126 w 3312966"/>
              <a:gd name="connsiteY10" fmla="*/ 690880 h 1188720"/>
              <a:gd name="connsiteX11" fmla="*/ 3119926 w 3312966"/>
              <a:gd name="connsiteY11" fmla="*/ 680720 h 1188720"/>
              <a:gd name="connsiteX12" fmla="*/ 3201206 w 3312966"/>
              <a:gd name="connsiteY12" fmla="*/ 640080 h 1188720"/>
              <a:gd name="connsiteX13" fmla="*/ 3241846 w 3312966"/>
              <a:gd name="connsiteY13" fmla="*/ 619760 h 1188720"/>
              <a:gd name="connsiteX14" fmla="*/ 3262166 w 3312966"/>
              <a:gd name="connsiteY14" fmla="*/ 589280 h 1188720"/>
              <a:gd name="connsiteX15" fmla="*/ 3292646 w 3312966"/>
              <a:gd name="connsiteY15" fmla="*/ 558800 h 1188720"/>
              <a:gd name="connsiteX16" fmla="*/ 3312966 w 3312966"/>
              <a:gd name="connsiteY16" fmla="*/ 497840 h 1188720"/>
              <a:gd name="connsiteX17" fmla="*/ 3292646 w 3312966"/>
              <a:gd name="connsiteY17" fmla="*/ 203200 h 1188720"/>
              <a:gd name="connsiteX18" fmla="*/ 3241846 w 3312966"/>
              <a:gd name="connsiteY18" fmla="*/ 111760 h 1188720"/>
              <a:gd name="connsiteX19" fmla="*/ 3211366 w 3312966"/>
              <a:gd name="connsiteY19" fmla="*/ 91440 h 1188720"/>
              <a:gd name="connsiteX20" fmla="*/ 3180886 w 3312966"/>
              <a:gd name="connsiteY20" fmla="*/ 50800 h 1188720"/>
              <a:gd name="connsiteX21" fmla="*/ 3140246 w 3312966"/>
              <a:gd name="connsiteY21" fmla="*/ 30480 h 1188720"/>
              <a:gd name="connsiteX22" fmla="*/ 3038646 w 3312966"/>
              <a:gd name="connsiteY22" fmla="*/ 0 h 1188720"/>
              <a:gd name="connsiteX23" fmla="*/ 2449366 w 3312966"/>
              <a:gd name="connsiteY23" fmla="*/ 10160 h 1188720"/>
              <a:gd name="connsiteX24" fmla="*/ 2327446 w 3312966"/>
              <a:gd name="connsiteY24" fmla="*/ 30480 h 1188720"/>
              <a:gd name="connsiteX25" fmla="*/ 2144566 w 3312966"/>
              <a:gd name="connsiteY25" fmla="*/ 50800 h 1188720"/>
              <a:gd name="connsiteX26" fmla="*/ 1941366 w 3312966"/>
              <a:gd name="connsiteY26" fmla="*/ 91440 h 1188720"/>
              <a:gd name="connsiteX27" fmla="*/ 1707686 w 3312966"/>
              <a:gd name="connsiteY27" fmla="*/ 162560 h 1188720"/>
              <a:gd name="connsiteX28" fmla="*/ 1646726 w 3312966"/>
              <a:gd name="connsiteY28" fmla="*/ 172720 h 1188720"/>
              <a:gd name="connsiteX29" fmla="*/ 1545126 w 3312966"/>
              <a:gd name="connsiteY29" fmla="*/ 193040 h 1188720"/>
              <a:gd name="connsiteX30" fmla="*/ 1443526 w 3312966"/>
              <a:gd name="connsiteY30" fmla="*/ 203200 h 1188720"/>
              <a:gd name="connsiteX31" fmla="*/ 1270806 w 3312966"/>
              <a:gd name="connsiteY31" fmla="*/ 213360 h 1188720"/>
              <a:gd name="connsiteX32" fmla="*/ 1128566 w 3312966"/>
              <a:gd name="connsiteY32" fmla="*/ 223520 h 1188720"/>
              <a:gd name="connsiteX33" fmla="*/ 1087926 w 3312966"/>
              <a:gd name="connsiteY33" fmla="*/ 233680 h 1188720"/>
              <a:gd name="connsiteX34" fmla="*/ 1016806 w 3312966"/>
              <a:gd name="connsiteY34" fmla="*/ 254000 h 1188720"/>
              <a:gd name="connsiteX35" fmla="*/ 986326 w 3312966"/>
              <a:gd name="connsiteY35" fmla="*/ 274320 h 1188720"/>
              <a:gd name="connsiteX36" fmla="*/ 915206 w 3312966"/>
              <a:gd name="connsiteY36" fmla="*/ 294640 h 1188720"/>
              <a:gd name="connsiteX37" fmla="*/ 854246 w 3312966"/>
              <a:gd name="connsiteY37" fmla="*/ 314960 h 1188720"/>
              <a:gd name="connsiteX38" fmla="*/ 783126 w 3312966"/>
              <a:gd name="connsiteY38" fmla="*/ 335280 h 1188720"/>
              <a:gd name="connsiteX39" fmla="*/ 722166 w 3312966"/>
              <a:gd name="connsiteY39" fmla="*/ 355600 h 1188720"/>
              <a:gd name="connsiteX40" fmla="*/ 691686 w 3312966"/>
              <a:gd name="connsiteY40" fmla="*/ 375920 h 1188720"/>
              <a:gd name="connsiteX41" fmla="*/ 610406 w 3312966"/>
              <a:gd name="connsiteY41" fmla="*/ 396240 h 1188720"/>
              <a:gd name="connsiteX42" fmla="*/ 549446 w 3312966"/>
              <a:gd name="connsiteY42" fmla="*/ 436880 h 1188720"/>
              <a:gd name="connsiteX43" fmla="*/ 498646 w 3312966"/>
              <a:gd name="connsiteY43" fmla="*/ 447040 h 1188720"/>
              <a:gd name="connsiteX44" fmla="*/ 458006 w 3312966"/>
              <a:gd name="connsiteY44" fmla="*/ 467360 h 1188720"/>
              <a:gd name="connsiteX45" fmla="*/ 407206 w 3312966"/>
              <a:gd name="connsiteY45" fmla="*/ 497840 h 1188720"/>
              <a:gd name="connsiteX46" fmla="*/ 295446 w 3312966"/>
              <a:gd name="connsiteY46" fmla="*/ 558800 h 1188720"/>
              <a:gd name="connsiteX47" fmla="*/ 254806 w 3312966"/>
              <a:gd name="connsiteY47" fmla="*/ 589280 h 1188720"/>
              <a:gd name="connsiteX48" fmla="*/ 193846 w 3312966"/>
              <a:gd name="connsiteY48" fmla="*/ 629920 h 1188720"/>
              <a:gd name="connsiteX49" fmla="*/ 163366 w 3312966"/>
              <a:gd name="connsiteY49" fmla="*/ 650240 h 1188720"/>
              <a:gd name="connsiteX50" fmla="*/ 92246 w 3312966"/>
              <a:gd name="connsiteY50" fmla="*/ 721360 h 1188720"/>
              <a:gd name="connsiteX51" fmla="*/ 21126 w 3312966"/>
              <a:gd name="connsiteY51" fmla="*/ 802640 h 1188720"/>
              <a:gd name="connsiteX52" fmla="*/ 806 w 3312966"/>
              <a:gd name="connsiteY52" fmla="*/ 894080 h 1188720"/>
              <a:gd name="connsiteX53" fmla="*/ 51606 w 3312966"/>
              <a:gd name="connsiteY53" fmla="*/ 1026160 h 1188720"/>
              <a:gd name="connsiteX54" fmla="*/ 82086 w 3312966"/>
              <a:gd name="connsiteY54" fmla="*/ 1097280 h 1188720"/>
              <a:gd name="connsiteX55" fmla="*/ 122726 w 3312966"/>
              <a:gd name="connsiteY55" fmla="*/ 1107440 h 1188720"/>
              <a:gd name="connsiteX56" fmla="*/ 204006 w 3312966"/>
              <a:gd name="connsiteY56" fmla="*/ 1148080 h 1188720"/>
              <a:gd name="connsiteX57" fmla="*/ 234486 w 3312966"/>
              <a:gd name="connsiteY57" fmla="*/ 1158240 h 1188720"/>
              <a:gd name="connsiteX58" fmla="*/ 264966 w 3312966"/>
              <a:gd name="connsiteY58" fmla="*/ 1178560 h 1188720"/>
              <a:gd name="connsiteX59" fmla="*/ 356406 w 3312966"/>
              <a:gd name="connsiteY59" fmla="*/ 1188720 h 1188720"/>
              <a:gd name="connsiteX60" fmla="*/ 640886 w 3312966"/>
              <a:gd name="connsiteY60" fmla="*/ 1168400 h 1188720"/>
              <a:gd name="connsiteX61" fmla="*/ 691686 w 3312966"/>
              <a:gd name="connsiteY61" fmla="*/ 1158240 h 1188720"/>
              <a:gd name="connsiteX62" fmla="*/ 722166 w 3312966"/>
              <a:gd name="connsiteY62" fmla="*/ 1148080 h 1188720"/>
              <a:gd name="connsiteX63" fmla="*/ 925366 w 3312966"/>
              <a:gd name="connsiteY63" fmla="*/ 1127760 h 1188720"/>
              <a:gd name="connsiteX64" fmla="*/ 1128566 w 3312966"/>
              <a:gd name="connsiteY64" fmla="*/ 1107440 h 1188720"/>
              <a:gd name="connsiteX65" fmla="*/ 1189526 w 3312966"/>
              <a:gd name="connsiteY65" fmla="*/ 1097280 h 1188720"/>
              <a:gd name="connsiteX66" fmla="*/ 1321606 w 3312966"/>
              <a:gd name="connsiteY66" fmla="*/ 1087120 h 1188720"/>
              <a:gd name="connsiteX67" fmla="*/ 1423206 w 3312966"/>
              <a:gd name="connsiteY67" fmla="*/ 1076960 h 1188720"/>
              <a:gd name="connsiteX68" fmla="*/ 1463846 w 3312966"/>
              <a:gd name="connsiteY68" fmla="*/ 1066800 h 1188720"/>
              <a:gd name="connsiteX69" fmla="*/ 1656886 w 3312966"/>
              <a:gd name="connsiteY69" fmla="*/ 1046480 h 1188720"/>
              <a:gd name="connsiteX70" fmla="*/ 1768646 w 3312966"/>
              <a:gd name="connsiteY70" fmla="*/ 1026160 h 1188720"/>
              <a:gd name="connsiteX71" fmla="*/ 1829606 w 3312966"/>
              <a:gd name="connsiteY71" fmla="*/ 1005840 h 1188720"/>
              <a:gd name="connsiteX72" fmla="*/ 1900726 w 3312966"/>
              <a:gd name="connsiteY72" fmla="*/ 985520 h 1188720"/>
              <a:gd name="connsiteX73" fmla="*/ 1961686 w 3312966"/>
              <a:gd name="connsiteY73" fmla="*/ 944880 h 1188720"/>
              <a:gd name="connsiteX74" fmla="*/ 1992166 w 3312966"/>
              <a:gd name="connsiteY74" fmla="*/ 924560 h 1188720"/>
              <a:gd name="connsiteX75" fmla="*/ 2012486 w 3312966"/>
              <a:gd name="connsiteY75" fmla="*/ 91440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12966" h="1188720">
                <a:moveTo>
                  <a:pt x="1951526" y="924560"/>
                </a:moveTo>
                <a:cubicBezTo>
                  <a:pt x="1992166" y="917787"/>
                  <a:pt x="2033476" y="914233"/>
                  <a:pt x="2073446" y="904240"/>
                </a:cubicBezTo>
                <a:cubicBezTo>
                  <a:pt x="2146392" y="886004"/>
                  <a:pt x="2122928" y="890722"/>
                  <a:pt x="2236006" y="873760"/>
                </a:cubicBezTo>
                <a:cubicBezTo>
                  <a:pt x="2301937" y="863870"/>
                  <a:pt x="2478643" y="846800"/>
                  <a:pt x="2510326" y="843280"/>
                </a:cubicBezTo>
                <a:cubicBezTo>
                  <a:pt x="2540806" y="839893"/>
                  <a:pt x="2571474" y="837903"/>
                  <a:pt x="2601766" y="833120"/>
                </a:cubicBezTo>
                <a:cubicBezTo>
                  <a:pt x="2635881" y="827733"/>
                  <a:pt x="2669299" y="818478"/>
                  <a:pt x="2703366" y="812800"/>
                </a:cubicBezTo>
                <a:cubicBezTo>
                  <a:pt x="2723686" y="809413"/>
                  <a:pt x="2744253" y="807272"/>
                  <a:pt x="2764326" y="802640"/>
                </a:cubicBezTo>
                <a:cubicBezTo>
                  <a:pt x="2788350" y="797096"/>
                  <a:pt x="2811527" y="788300"/>
                  <a:pt x="2835446" y="782320"/>
                </a:cubicBezTo>
                <a:cubicBezTo>
                  <a:pt x="2865737" y="774747"/>
                  <a:pt x="2896406" y="768773"/>
                  <a:pt x="2926886" y="762000"/>
                </a:cubicBezTo>
                <a:lnTo>
                  <a:pt x="3028486" y="711200"/>
                </a:lnTo>
                <a:cubicBezTo>
                  <a:pt x="3042033" y="704427"/>
                  <a:pt x="3054274" y="693850"/>
                  <a:pt x="3069126" y="690880"/>
                </a:cubicBezTo>
                <a:lnTo>
                  <a:pt x="3119926" y="680720"/>
                </a:lnTo>
                <a:lnTo>
                  <a:pt x="3201206" y="640080"/>
                </a:lnTo>
                <a:lnTo>
                  <a:pt x="3241846" y="619760"/>
                </a:lnTo>
                <a:cubicBezTo>
                  <a:pt x="3248619" y="609600"/>
                  <a:pt x="3254349" y="598661"/>
                  <a:pt x="3262166" y="589280"/>
                </a:cubicBezTo>
                <a:cubicBezTo>
                  <a:pt x="3271364" y="578242"/>
                  <a:pt x="3285668" y="571360"/>
                  <a:pt x="3292646" y="558800"/>
                </a:cubicBezTo>
                <a:cubicBezTo>
                  <a:pt x="3303048" y="540076"/>
                  <a:pt x="3312966" y="497840"/>
                  <a:pt x="3312966" y="497840"/>
                </a:cubicBezTo>
                <a:cubicBezTo>
                  <a:pt x="3306193" y="399627"/>
                  <a:pt x="3304149" y="300972"/>
                  <a:pt x="3292646" y="203200"/>
                </a:cubicBezTo>
                <a:cubicBezTo>
                  <a:pt x="3289307" y="174819"/>
                  <a:pt x="3261663" y="131577"/>
                  <a:pt x="3241846" y="111760"/>
                </a:cubicBezTo>
                <a:cubicBezTo>
                  <a:pt x="3233212" y="103126"/>
                  <a:pt x="3220000" y="100074"/>
                  <a:pt x="3211366" y="91440"/>
                </a:cubicBezTo>
                <a:cubicBezTo>
                  <a:pt x="3199392" y="79466"/>
                  <a:pt x="3193743" y="61820"/>
                  <a:pt x="3180886" y="50800"/>
                </a:cubicBezTo>
                <a:cubicBezTo>
                  <a:pt x="3169387" y="40943"/>
                  <a:pt x="3154308" y="36105"/>
                  <a:pt x="3140246" y="30480"/>
                </a:cubicBezTo>
                <a:cubicBezTo>
                  <a:pt x="3099020" y="13990"/>
                  <a:pt x="3078565" y="9980"/>
                  <a:pt x="3038646" y="0"/>
                </a:cubicBezTo>
                <a:cubicBezTo>
                  <a:pt x="2842219" y="3387"/>
                  <a:pt x="2645642" y="1748"/>
                  <a:pt x="2449366" y="10160"/>
                </a:cubicBezTo>
                <a:cubicBezTo>
                  <a:pt x="2408203" y="11924"/>
                  <a:pt x="2368285" y="25035"/>
                  <a:pt x="2327446" y="30480"/>
                </a:cubicBezTo>
                <a:cubicBezTo>
                  <a:pt x="2266649" y="38586"/>
                  <a:pt x="2205326" y="42419"/>
                  <a:pt x="2144566" y="50800"/>
                </a:cubicBezTo>
                <a:cubicBezTo>
                  <a:pt x="2111296" y="55389"/>
                  <a:pt x="1979711" y="80484"/>
                  <a:pt x="1941366" y="91440"/>
                </a:cubicBezTo>
                <a:cubicBezTo>
                  <a:pt x="1759161" y="143499"/>
                  <a:pt x="1882095" y="121523"/>
                  <a:pt x="1707686" y="162560"/>
                </a:cubicBezTo>
                <a:cubicBezTo>
                  <a:pt x="1687633" y="167278"/>
                  <a:pt x="1666973" y="168924"/>
                  <a:pt x="1646726" y="172720"/>
                </a:cubicBezTo>
                <a:cubicBezTo>
                  <a:pt x="1612780" y="179085"/>
                  <a:pt x="1579492" y="189603"/>
                  <a:pt x="1545126" y="193040"/>
                </a:cubicBezTo>
                <a:cubicBezTo>
                  <a:pt x="1511259" y="196427"/>
                  <a:pt x="1477469" y="200686"/>
                  <a:pt x="1443526" y="203200"/>
                </a:cubicBezTo>
                <a:cubicBezTo>
                  <a:pt x="1386011" y="207460"/>
                  <a:pt x="1328359" y="209647"/>
                  <a:pt x="1270806" y="213360"/>
                </a:cubicBezTo>
                <a:lnTo>
                  <a:pt x="1128566" y="223520"/>
                </a:lnTo>
                <a:cubicBezTo>
                  <a:pt x="1115019" y="226907"/>
                  <a:pt x="1101352" y="229844"/>
                  <a:pt x="1087926" y="233680"/>
                </a:cubicBezTo>
                <a:cubicBezTo>
                  <a:pt x="985896" y="262831"/>
                  <a:pt x="1143853" y="222238"/>
                  <a:pt x="1016806" y="254000"/>
                </a:cubicBezTo>
                <a:cubicBezTo>
                  <a:pt x="1006646" y="260773"/>
                  <a:pt x="997248" y="268859"/>
                  <a:pt x="986326" y="274320"/>
                </a:cubicBezTo>
                <a:cubicBezTo>
                  <a:pt x="969254" y="282856"/>
                  <a:pt x="931482" y="289757"/>
                  <a:pt x="915206" y="294640"/>
                </a:cubicBezTo>
                <a:cubicBezTo>
                  <a:pt x="894690" y="300795"/>
                  <a:pt x="874718" y="308661"/>
                  <a:pt x="854246" y="314960"/>
                </a:cubicBezTo>
                <a:cubicBezTo>
                  <a:pt x="830681" y="322211"/>
                  <a:pt x="806691" y="328029"/>
                  <a:pt x="783126" y="335280"/>
                </a:cubicBezTo>
                <a:cubicBezTo>
                  <a:pt x="762654" y="341579"/>
                  <a:pt x="741739" y="346901"/>
                  <a:pt x="722166" y="355600"/>
                </a:cubicBezTo>
                <a:cubicBezTo>
                  <a:pt x="711008" y="360559"/>
                  <a:pt x="703162" y="371747"/>
                  <a:pt x="691686" y="375920"/>
                </a:cubicBezTo>
                <a:cubicBezTo>
                  <a:pt x="665440" y="385464"/>
                  <a:pt x="637499" y="389467"/>
                  <a:pt x="610406" y="396240"/>
                </a:cubicBezTo>
                <a:cubicBezTo>
                  <a:pt x="590086" y="409787"/>
                  <a:pt x="571679" y="426774"/>
                  <a:pt x="549446" y="436880"/>
                </a:cubicBezTo>
                <a:cubicBezTo>
                  <a:pt x="533725" y="444026"/>
                  <a:pt x="515029" y="441579"/>
                  <a:pt x="498646" y="447040"/>
                </a:cubicBezTo>
                <a:cubicBezTo>
                  <a:pt x="484278" y="451829"/>
                  <a:pt x="471246" y="460005"/>
                  <a:pt x="458006" y="467360"/>
                </a:cubicBezTo>
                <a:cubicBezTo>
                  <a:pt x="440744" y="476950"/>
                  <a:pt x="424468" y="488250"/>
                  <a:pt x="407206" y="497840"/>
                </a:cubicBezTo>
                <a:cubicBezTo>
                  <a:pt x="334977" y="537967"/>
                  <a:pt x="392637" y="496951"/>
                  <a:pt x="295446" y="558800"/>
                </a:cubicBezTo>
                <a:cubicBezTo>
                  <a:pt x="281160" y="567891"/>
                  <a:pt x="268678" y="579569"/>
                  <a:pt x="254806" y="589280"/>
                </a:cubicBezTo>
                <a:cubicBezTo>
                  <a:pt x="234799" y="603285"/>
                  <a:pt x="214166" y="616373"/>
                  <a:pt x="193846" y="629920"/>
                </a:cubicBezTo>
                <a:cubicBezTo>
                  <a:pt x="183686" y="636693"/>
                  <a:pt x="170692" y="640471"/>
                  <a:pt x="163366" y="650240"/>
                </a:cubicBezTo>
                <a:cubicBezTo>
                  <a:pt x="110534" y="720683"/>
                  <a:pt x="158625" y="664464"/>
                  <a:pt x="92246" y="721360"/>
                </a:cubicBezTo>
                <a:cubicBezTo>
                  <a:pt x="63092" y="746349"/>
                  <a:pt x="45599" y="772049"/>
                  <a:pt x="21126" y="802640"/>
                </a:cubicBezTo>
                <a:cubicBezTo>
                  <a:pt x="17859" y="815706"/>
                  <a:pt x="0" y="884406"/>
                  <a:pt x="806" y="894080"/>
                </a:cubicBezTo>
                <a:cubicBezTo>
                  <a:pt x="5973" y="956080"/>
                  <a:pt x="29814" y="971679"/>
                  <a:pt x="51606" y="1026160"/>
                </a:cubicBezTo>
                <a:cubicBezTo>
                  <a:pt x="60875" y="1049333"/>
                  <a:pt x="57389" y="1080816"/>
                  <a:pt x="82086" y="1097280"/>
                </a:cubicBezTo>
                <a:cubicBezTo>
                  <a:pt x="93704" y="1105026"/>
                  <a:pt x="109837" y="1102069"/>
                  <a:pt x="122726" y="1107440"/>
                </a:cubicBezTo>
                <a:cubicBezTo>
                  <a:pt x="150687" y="1119090"/>
                  <a:pt x="175269" y="1138501"/>
                  <a:pt x="204006" y="1148080"/>
                </a:cubicBezTo>
                <a:cubicBezTo>
                  <a:pt x="214166" y="1151467"/>
                  <a:pt x="224907" y="1153451"/>
                  <a:pt x="234486" y="1158240"/>
                </a:cubicBezTo>
                <a:cubicBezTo>
                  <a:pt x="245408" y="1163701"/>
                  <a:pt x="253120" y="1175598"/>
                  <a:pt x="264966" y="1178560"/>
                </a:cubicBezTo>
                <a:cubicBezTo>
                  <a:pt x="294718" y="1185998"/>
                  <a:pt x="325926" y="1185333"/>
                  <a:pt x="356406" y="1188720"/>
                </a:cubicBezTo>
                <a:cubicBezTo>
                  <a:pt x="448456" y="1183606"/>
                  <a:pt x="548114" y="1180770"/>
                  <a:pt x="640886" y="1168400"/>
                </a:cubicBezTo>
                <a:cubicBezTo>
                  <a:pt x="658003" y="1166118"/>
                  <a:pt x="674933" y="1162428"/>
                  <a:pt x="691686" y="1158240"/>
                </a:cubicBezTo>
                <a:cubicBezTo>
                  <a:pt x="702076" y="1155643"/>
                  <a:pt x="711602" y="1149841"/>
                  <a:pt x="722166" y="1148080"/>
                </a:cubicBezTo>
                <a:cubicBezTo>
                  <a:pt x="764589" y="1141009"/>
                  <a:pt x="888201" y="1131889"/>
                  <a:pt x="925366" y="1127760"/>
                </a:cubicBezTo>
                <a:cubicBezTo>
                  <a:pt x="1146830" y="1103153"/>
                  <a:pt x="775992" y="1134561"/>
                  <a:pt x="1128566" y="1107440"/>
                </a:cubicBezTo>
                <a:cubicBezTo>
                  <a:pt x="1148886" y="1104053"/>
                  <a:pt x="1169039" y="1099437"/>
                  <a:pt x="1189526" y="1097280"/>
                </a:cubicBezTo>
                <a:cubicBezTo>
                  <a:pt x="1233440" y="1092657"/>
                  <a:pt x="1277615" y="1090945"/>
                  <a:pt x="1321606" y="1087120"/>
                </a:cubicBezTo>
                <a:cubicBezTo>
                  <a:pt x="1355514" y="1084172"/>
                  <a:pt x="1389339" y="1080347"/>
                  <a:pt x="1423206" y="1076960"/>
                </a:cubicBezTo>
                <a:cubicBezTo>
                  <a:pt x="1436753" y="1073573"/>
                  <a:pt x="1450000" y="1068606"/>
                  <a:pt x="1463846" y="1066800"/>
                </a:cubicBezTo>
                <a:cubicBezTo>
                  <a:pt x="1528005" y="1058431"/>
                  <a:pt x="1656886" y="1046480"/>
                  <a:pt x="1656886" y="1046480"/>
                </a:cubicBezTo>
                <a:cubicBezTo>
                  <a:pt x="1740306" y="1018673"/>
                  <a:pt x="1607809" y="1060625"/>
                  <a:pt x="1768646" y="1026160"/>
                </a:cubicBezTo>
                <a:cubicBezTo>
                  <a:pt x="1789590" y="1021672"/>
                  <a:pt x="1809286" y="1012613"/>
                  <a:pt x="1829606" y="1005840"/>
                </a:cubicBezTo>
                <a:cubicBezTo>
                  <a:pt x="1873333" y="991264"/>
                  <a:pt x="1849696" y="998277"/>
                  <a:pt x="1900726" y="985520"/>
                </a:cubicBezTo>
                <a:lnTo>
                  <a:pt x="1961686" y="944880"/>
                </a:lnTo>
                <a:cubicBezTo>
                  <a:pt x="1971846" y="938107"/>
                  <a:pt x="1981244" y="930021"/>
                  <a:pt x="1992166" y="924560"/>
                </a:cubicBezTo>
                <a:lnTo>
                  <a:pt x="2012486" y="91440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4343400" y="5791200"/>
            <a:ext cx="9906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391400" y="1676400"/>
            <a:ext cx="1752600" cy="4724400"/>
            <a:chOff x="7391400" y="1676400"/>
            <a:chExt cx="1752600" cy="4724400"/>
          </a:xfrm>
        </p:grpSpPr>
        <p:sp>
          <p:nvSpPr>
            <p:cNvPr id="27" name="TextBox 26"/>
            <p:cNvSpPr txBox="1"/>
            <p:nvPr/>
          </p:nvSpPr>
          <p:spPr>
            <a:xfrm>
              <a:off x="7391400" y="1676400"/>
              <a:ext cx="1752600" cy="3693319"/>
            </a:xfrm>
            <a:prstGeom prst="rect">
              <a:avLst/>
            </a:prstGeom>
            <a:noFill/>
            <a:ln>
              <a:noFill/>
            </a:ln>
          </p:spPr>
          <p:txBody>
            <a:bodyPr wrap="square" rtlCol="0">
              <a:spAutoFit/>
            </a:bodyPr>
            <a:lstStyle/>
            <a:p>
              <a:r>
                <a:rPr lang="en-US" dirty="0"/>
                <a:t>Medullary ray (pars radiata)</a:t>
              </a:r>
            </a:p>
            <a:p>
              <a:endParaRPr lang="en-US" dirty="0"/>
            </a:p>
            <a:p>
              <a:r>
                <a:rPr lang="en-US" dirty="0">
                  <a:solidFill>
                    <a:srgbClr val="0070C0"/>
                  </a:solidFill>
                </a:rPr>
                <a:t>Pars </a:t>
              </a:r>
              <a:r>
                <a:rPr lang="en-US" dirty="0" err="1">
                  <a:solidFill>
                    <a:srgbClr val="0070C0"/>
                  </a:solidFill>
                </a:rPr>
                <a:t>convoluta</a:t>
              </a:r>
              <a:endParaRPr lang="en-US" dirty="0">
                <a:solidFill>
                  <a:srgbClr val="0070C0"/>
                </a:solidFill>
              </a:endParaRPr>
            </a:p>
            <a:p>
              <a:endParaRPr lang="en-US" dirty="0">
                <a:solidFill>
                  <a:srgbClr val="002060"/>
                </a:solidFill>
              </a:endParaRPr>
            </a:p>
            <a:p>
              <a:r>
                <a:rPr lang="en-US" dirty="0">
                  <a:solidFill>
                    <a:srgbClr val="BCB800"/>
                  </a:solidFill>
                </a:rPr>
                <a:t>Interlobular artery</a:t>
              </a:r>
            </a:p>
            <a:p>
              <a:endParaRPr lang="en-US" dirty="0">
                <a:solidFill>
                  <a:srgbClr val="BCB800"/>
                </a:solidFill>
              </a:endParaRPr>
            </a:p>
            <a:p>
              <a:endParaRPr lang="en-US" dirty="0">
                <a:solidFill>
                  <a:srgbClr val="BCB800"/>
                </a:solidFill>
              </a:endParaRPr>
            </a:p>
            <a:p>
              <a:r>
                <a:rPr lang="en-US" dirty="0">
                  <a:solidFill>
                    <a:schemeClr val="accent2">
                      <a:lumMod val="50000"/>
                    </a:schemeClr>
                  </a:solidFill>
                </a:rPr>
                <a:t>This is a tangential cut through the cortex.</a:t>
              </a:r>
            </a:p>
          </p:txBody>
        </p:sp>
        <p:pic>
          <p:nvPicPr>
            <p:cNvPr id="28" name="Picture 27" descr="Kidney diagram for Adobe edit PPT lecture 9-28-04"/>
            <p:cNvPicPr>
              <a:picLocks noChangeAspect="1" noChangeArrowheads="1"/>
            </p:cNvPicPr>
            <p:nvPr/>
          </p:nvPicPr>
          <p:blipFill>
            <a:blip r:embed="rId4" cstate="print"/>
            <a:srcRect l="74104" t="22338" r="5869" b="52293"/>
            <a:stretch>
              <a:fillRect/>
            </a:stretch>
          </p:blipFill>
          <p:spPr bwMode="auto">
            <a:xfrm>
              <a:off x="7696200" y="5410200"/>
              <a:ext cx="1042737" cy="990600"/>
            </a:xfrm>
            <a:prstGeom prst="rect">
              <a:avLst/>
            </a:prstGeom>
            <a:noFill/>
            <a:ln w="9525">
              <a:solidFill>
                <a:srgbClr val="FF0000"/>
              </a:solidFill>
              <a:miter lim="800000"/>
              <a:headEnd/>
              <a:tailEnd/>
            </a:ln>
          </p:spPr>
        </p:pic>
        <p:cxnSp>
          <p:nvCxnSpPr>
            <p:cNvPr id="29" name="Straight Connector 28"/>
            <p:cNvCxnSpPr/>
            <p:nvPr/>
          </p:nvCxnSpPr>
          <p:spPr>
            <a:xfrm>
              <a:off x="8153400" y="5562600"/>
              <a:ext cx="42164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021" y="0"/>
            <a:ext cx="2927404"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FINAL REVIEW</a:t>
            </a:r>
          </a:p>
        </p:txBody>
      </p:sp>
      <p:sp>
        <p:nvSpPr>
          <p:cNvPr id="7" name="TextBox 6"/>
          <p:cNvSpPr txBox="1"/>
          <p:nvPr/>
        </p:nvSpPr>
        <p:spPr>
          <a:xfrm>
            <a:off x="228600" y="3810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structure indicated by the arrows.</a:t>
            </a:r>
          </a:p>
        </p:txBody>
      </p:sp>
      <p:sp>
        <p:nvSpPr>
          <p:cNvPr id="27" name="TextBox 26"/>
          <p:cNvSpPr txBox="1"/>
          <p:nvPr/>
        </p:nvSpPr>
        <p:spPr>
          <a:xfrm>
            <a:off x="7543800" y="1295400"/>
            <a:ext cx="1371600" cy="369332"/>
          </a:xfrm>
          <a:prstGeom prst="rect">
            <a:avLst/>
          </a:prstGeom>
          <a:noFill/>
          <a:ln>
            <a:noFill/>
          </a:ln>
        </p:spPr>
        <p:txBody>
          <a:bodyPr wrap="square" rtlCol="0">
            <a:spAutoFit/>
          </a:bodyPr>
          <a:lstStyle/>
          <a:p>
            <a:r>
              <a:rPr lang="en-US" dirty="0"/>
              <a:t>Arcuate vein</a:t>
            </a:r>
            <a:endParaRPr lang="en-US" dirty="0">
              <a:solidFill>
                <a:srgbClr val="BCB800"/>
              </a:solidFill>
            </a:endParaRPr>
          </a:p>
        </p:txBody>
      </p:sp>
      <p:pic>
        <p:nvPicPr>
          <p:cNvPr id="15" name="Picture 14" descr="arcuate2.jpg"/>
          <p:cNvPicPr>
            <a:picLocks noChangeAspect="1"/>
          </p:cNvPicPr>
          <p:nvPr/>
        </p:nvPicPr>
        <p:blipFill>
          <a:blip r:embed="rId3" cstate="print"/>
          <a:stretch>
            <a:fillRect/>
          </a:stretch>
        </p:blipFill>
        <p:spPr>
          <a:xfrm>
            <a:off x="4320209" y="2895600"/>
            <a:ext cx="4823791" cy="3962400"/>
          </a:xfrm>
          <a:prstGeom prst="rect">
            <a:avLst/>
          </a:prstGeom>
        </p:spPr>
      </p:pic>
      <p:pic>
        <p:nvPicPr>
          <p:cNvPr id="16" name="Picture 15" descr="arcuate2low.jpg"/>
          <p:cNvPicPr>
            <a:picLocks noChangeAspect="1"/>
          </p:cNvPicPr>
          <p:nvPr/>
        </p:nvPicPr>
        <p:blipFill>
          <a:blip r:embed="rId4" cstate="print"/>
          <a:stretch>
            <a:fillRect/>
          </a:stretch>
        </p:blipFill>
        <p:spPr>
          <a:xfrm>
            <a:off x="0" y="838200"/>
            <a:ext cx="5437848" cy="3657600"/>
          </a:xfrm>
          <a:prstGeom prst="rect">
            <a:avLst/>
          </a:prstGeom>
        </p:spPr>
      </p:pic>
      <p:cxnSp>
        <p:nvCxnSpPr>
          <p:cNvPr id="17" name="Straight Arrow Connector 16"/>
          <p:cNvCxnSpPr/>
          <p:nvPr/>
        </p:nvCxnSpPr>
        <p:spPr>
          <a:xfrm rot="10800000" flipV="1">
            <a:off x="2590800" y="1676400"/>
            <a:ext cx="5105400" cy="6096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248400" y="2590800"/>
            <a:ext cx="2514600" cy="685800"/>
          </a:xfrm>
          <a:prstGeom prst="straightConnector1">
            <a:avLst/>
          </a:prstGeom>
          <a:ln w="38100">
            <a:solidFill>
              <a:srgbClr val="36174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pic>
        <p:nvPicPr>
          <p:cNvPr id="3" name="Picture 2" descr="Netter 313 B.jpg"/>
          <p:cNvPicPr>
            <a:picLocks noChangeAspect="1"/>
          </p:cNvPicPr>
          <p:nvPr/>
        </p:nvPicPr>
        <p:blipFill>
          <a:blip r:embed="rId2" cstate="print"/>
          <a:stretch>
            <a:fillRect/>
          </a:stretch>
        </p:blipFill>
        <p:spPr>
          <a:xfrm>
            <a:off x="914400" y="762000"/>
            <a:ext cx="7315200" cy="5257800"/>
          </a:xfrm>
          <a:prstGeom prst="rect">
            <a:avLst/>
          </a:prstGeom>
        </p:spPr>
      </p:pic>
      <p:sp>
        <p:nvSpPr>
          <p:cNvPr id="4" name="TextBox 3"/>
          <p:cNvSpPr txBox="1"/>
          <p:nvPr/>
        </p:nvSpPr>
        <p:spPr>
          <a:xfrm>
            <a:off x="381000" y="762000"/>
            <a:ext cx="4038600" cy="369332"/>
          </a:xfrm>
          <a:prstGeom prst="rect">
            <a:avLst/>
          </a:prstGeom>
          <a:noFill/>
        </p:spPr>
        <p:txBody>
          <a:bodyPr wrap="square" rtlCol="0">
            <a:spAutoFit/>
          </a:bodyPr>
          <a:lstStyle/>
          <a:p>
            <a:r>
              <a:rPr lang="en-US" b="1" dirty="0">
                <a:solidFill>
                  <a:schemeClr val="accent2">
                    <a:lumMod val="50000"/>
                  </a:schemeClr>
                </a:solidFill>
                <a:latin typeface="Tempus Sans ITC" pitchFamily="82" charset="0"/>
              </a:rPr>
              <a:t>Dr. Frank’s kidneys…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lide4.JPG"/>
          <p:cNvPicPr>
            <a:picLocks noChangeAspect="1"/>
          </p:cNvPicPr>
          <p:nvPr/>
        </p:nvPicPr>
        <p:blipFill>
          <a:blip r:embed="rId3" cstate="print"/>
          <a:srcRect/>
          <a:stretch>
            <a:fillRect/>
          </a:stretch>
        </p:blipFill>
        <p:spPr bwMode="auto">
          <a:xfrm>
            <a:off x="228600" y="584475"/>
            <a:ext cx="8534400" cy="4303210"/>
          </a:xfrm>
          <a:prstGeom prst="rect">
            <a:avLst/>
          </a:prstGeom>
          <a:noFill/>
          <a:ln w="9525">
            <a:noFill/>
            <a:miter lim="800000"/>
            <a:headEnd/>
            <a:tailEnd/>
          </a:ln>
        </p:spPr>
      </p:pic>
      <p:sp>
        <p:nvSpPr>
          <p:cNvPr id="5" name="Rectangle 4"/>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6" name="TextBox 5"/>
          <p:cNvSpPr txBox="1"/>
          <p:nvPr/>
        </p:nvSpPr>
        <p:spPr>
          <a:xfrm>
            <a:off x="0" y="4872727"/>
            <a:ext cx="9144000" cy="1200329"/>
          </a:xfrm>
          <a:prstGeom prst="rect">
            <a:avLst/>
          </a:prstGeom>
          <a:noFill/>
        </p:spPr>
        <p:txBody>
          <a:bodyPr wrap="square" rtlCol="0">
            <a:spAutoFit/>
          </a:bodyPr>
          <a:lstStyle/>
          <a:p>
            <a:r>
              <a:rPr lang="en-US" b="1" dirty="0">
                <a:solidFill>
                  <a:schemeClr val="accent2">
                    <a:lumMod val="75000"/>
                  </a:schemeClr>
                </a:solidFill>
                <a:latin typeface="Times New Roman" pitchFamily="18" charset="0"/>
                <a:cs typeface="Times New Roman" pitchFamily="18" charset="0"/>
              </a:rPr>
              <a:t>Since you may have missed it, look at the label for </a:t>
            </a:r>
            <a:r>
              <a:rPr lang="en-US" b="1" dirty="0">
                <a:solidFill>
                  <a:schemeClr val="accent2">
                    <a:lumMod val="50000"/>
                  </a:schemeClr>
                </a:solidFill>
                <a:latin typeface="Times New Roman" pitchFamily="18" charset="0"/>
                <a:cs typeface="Times New Roman" pitchFamily="18" charset="0"/>
              </a:rPr>
              <a:t>renal lobe</a:t>
            </a:r>
            <a:r>
              <a:rPr lang="en-US" b="1" dirty="0">
                <a:solidFill>
                  <a:schemeClr val="accent2">
                    <a:lumMod val="75000"/>
                  </a:schemeClr>
                </a:solidFill>
                <a:latin typeface="Times New Roman" pitchFamily="18" charset="0"/>
                <a:cs typeface="Times New Roman" pitchFamily="18" charset="0"/>
              </a:rPr>
              <a:t>.  This is indicating a region outlined with a thin black line.  A renal lobe includes a renal pyramid, as well as it’s associated cortex (includes portions of the renal columns). All the nephrons in each lobe drain into the associated minor calyx. </a:t>
            </a:r>
          </a:p>
        </p:txBody>
      </p:sp>
      <p:sp>
        <p:nvSpPr>
          <p:cNvPr id="2" name="Rectangle 1"/>
          <p:cNvSpPr/>
          <p:nvPr/>
        </p:nvSpPr>
        <p:spPr>
          <a:xfrm>
            <a:off x="3962400" y="3200400"/>
            <a:ext cx="838200" cy="304800"/>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135469"/>
            <a:ext cx="9144000" cy="646331"/>
          </a:xfrm>
          <a:prstGeom prst="rect">
            <a:avLst/>
          </a:prstGeom>
          <a:noFill/>
        </p:spPr>
        <p:txBody>
          <a:bodyPr wrap="square" rtlCol="0">
            <a:spAutoFit/>
          </a:bodyPr>
          <a:lstStyle/>
          <a:p>
            <a:r>
              <a:rPr lang="en-US" b="1" dirty="0">
                <a:solidFill>
                  <a:srgbClr val="002060"/>
                </a:solidFill>
                <a:latin typeface="Tempus Sans ITC" pitchFamily="82" charset="0"/>
                <a:cs typeface="Times New Roman" pitchFamily="18" charset="0"/>
              </a:rPr>
              <a:t>Human kidneys have 10-20 of these lobes, all “pointing” to the renal pelvis.  Think 3D here; you see about 8 or so lobes in these images, but some are situated either side of the section.</a:t>
            </a:r>
            <a:endParaRPr lang="en-US" dirty="0">
              <a:solidFill>
                <a:srgbClr val="002060"/>
              </a:solidFill>
              <a:latin typeface="Tempus Sans ITC" pitchFamily="82" charset="0"/>
            </a:endParaRPr>
          </a:p>
        </p:txBody>
      </p:sp>
    </p:spTree>
    <p:extLst>
      <p:ext uri="{BB962C8B-B14F-4D97-AF65-F5344CB8AC3E}">
        <p14:creationId xmlns:p14="http://schemas.microsoft.com/office/powerpoint/2010/main" val="178163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ter 313 B.jpg"/>
          <p:cNvPicPr>
            <a:picLocks noChangeAspect="1"/>
          </p:cNvPicPr>
          <p:nvPr/>
        </p:nvPicPr>
        <p:blipFill>
          <a:blip r:embed="rId2" cstate="print"/>
          <a:stretch>
            <a:fillRect/>
          </a:stretch>
        </p:blipFill>
        <p:spPr>
          <a:xfrm>
            <a:off x="990600" y="1764506"/>
            <a:ext cx="7086600" cy="5093494"/>
          </a:xfrm>
          <a:prstGeom prst="rect">
            <a:avLst/>
          </a:prstGeom>
        </p:spPr>
      </p:pic>
      <p:sp>
        <p:nvSpPr>
          <p:cNvPr id="3" name="Rectangle 2"/>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4" name="Freeform 3"/>
          <p:cNvSpPr/>
          <p:nvPr/>
        </p:nvSpPr>
        <p:spPr>
          <a:xfrm>
            <a:off x="3200400" y="1764506"/>
            <a:ext cx="2438400" cy="1584402"/>
          </a:xfrm>
          <a:custGeom>
            <a:avLst/>
            <a:gdLst>
              <a:gd name="connsiteX0" fmla="*/ 66723 w 991514"/>
              <a:gd name="connsiteY0" fmla="*/ 477981 h 590985"/>
              <a:gd name="connsiteX1" fmla="*/ 129069 w 991514"/>
              <a:gd name="connsiteY1" fmla="*/ 509154 h 590985"/>
              <a:gd name="connsiteX2" fmla="*/ 191414 w 991514"/>
              <a:gd name="connsiteY2" fmla="*/ 550718 h 590985"/>
              <a:gd name="connsiteX3" fmla="*/ 222587 w 991514"/>
              <a:gd name="connsiteY3" fmla="*/ 571500 h 590985"/>
              <a:gd name="connsiteX4" fmla="*/ 326496 w 991514"/>
              <a:gd name="connsiteY4" fmla="*/ 581890 h 590985"/>
              <a:gd name="connsiteX5" fmla="*/ 471969 w 991514"/>
              <a:gd name="connsiteY5" fmla="*/ 571500 h 590985"/>
              <a:gd name="connsiteX6" fmla="*/ 492751 w 991514"/>
              <a:gd name="connsiteY6" fmla="*/ 509154 h 590985"/>
              <a:gd name="connsiteX7" fmla="*/ 513533 w 991514"/>
              <a:gd name="connsiteY7" fmla="*/ 477981 h 590985"/>
              <a:gd name="connsiteX8" fmla="*/ 523923 w 991514"/>
              <a:gd name="connsiteY8" fmla="*/ 259772 h 590985"/>
              <a:gd name="connsiteX9" fmla="*/ 669396 w 991514"/>
              <a:gd name="connsiteY9" fmla="*/ 270163 h 590985"/>
              <a:gd name="connsiteX10" fmla="*/ 762914 w 991514"/>
              <a:gd name="connsiteY10" fmla="*/ 280554 h 590985"/>
              <a:gd name="connsiteX11" fmla="*/ 866823 w 991514"/>
              <a:gd name="connsiteY11" fmla="*/ 290945 h 590985"/>
              <a:gd name="connsiteX12" fmla="*/ 949951 w 991514"/>
              <a:gd name="connsiteY12" fmla="*/ 301336 h 590985"/>
              <a:gd name="connsiteX13" fmla="*/ 991514 w 991514"/>
              <a:gd name="connsiteY13" fmla="*/ 238990 h 590985"/>
              <a:gd name="connsiteX14" fmla="*/ 981123 w 991514"/>
              <a:gd name="connsiteY14" fmla="*/ 187036 h 590985"/>
              <a:gd name="connsiteX15" fmla="*/ 960342 w 991514"/>
              <a:gd name="connsiteY15" fmla="*/ 155863 h 590985"/>
              <a:gd name="connsiteX16" fmla="*/ 897996 w 991514"/>
              <a:gd name="connsiteY16" fmla="*/ 103909 h 590985"/>
              <a:gd name="connsiteX17" fmla="*/ 877214 w 991514"/>
              <a:gd name="connsiteY17" fmla="*/ 62345 h 590985"/>
              <a:gd name="connsiteX18" fmla="*/ 783696 w 991514"/>
              <a:gd name="connsiteY18" fmla="*/ 20781 h 590985"/>
              <a:gd name="connsiteX19" fmla="*/ 752523 w 991514"/>
              <a:gd name="connsiteY19" fmla="*/ 0 h 590985"/>
              <a:gd name="connsiteX20" fmla="*/ 565487 w 991514"/>
              <a:gd name="connsiteY20" fmla="*/ 10390 h 590985"/>
              <a:gd name="connsiteX21" fmla="*/ 471969 w 991514"/>
              <a:gd name="connsiteY21" fmla="*/ 20781 h 590985"/>
              <a:gd name="connsiteX22" fmla="*/ 440796 w 991514"/>
              <a:gd name="connsiteY22" fmla="*/ 41563 h 590985"/>
              <a:gd name="connsiteX23" fmla="*/ 409623 w 991514"/>
              <a:gd name="connsiteY23" fmla="*/ 51954 h 590985"/>
              <a:gd name="connsiteX24" fmla="*/ 378451 w 991514"/>
              <a:gd name="connsiteY24" fmla="*/ 72736 h 590985"/>
              <a:gd name="connsiteX25" fmla="*/ 316105 w 991514"/>
              <a:gd name="connsiteY25" fmla="*/ 103909 h 590985"/>
              <a:gd name="connsiteX26" fmla="*/ 284933 w 991514"/>
              <a:gd name="connsiteY26" fmla="*/ 135081 h 590985"/>
              <a:gd name="connsiteX27" fmla="*/ 222587 w 991514"/>
              <a:gd name="connsiteY27" fmla="*/ 155863 h 590985"/>
              <a:gd name="connsiteX28" fmla="*/ 191414 w 991514"/>
              <a:gd name="connsiteY28" fmla="*/ 187036 h 590985"/>
              <a:gd name="connsiteX29" fmla="*/ 160242 w 991514"/>
              <a:gd name="connsiteY29" fmla="*/ 197427 h 590985"/>
              <a:gd name="connsiteX30" fmla="*/ 129069 w 991514"/>
              <a:gd name="connsiteY30" fmla="*/ 259772 h 590985"/>
              <a:gd name="connsiteX31" fmla="*/ 97896 w 991514"/>
              <a:gd name="connsiteY31" fmla="*/ 280554 h 590985"/>
              <a:gd name="connsiteX32" fmla="*/ 45942 w 991514"/>
              <a:gd name="connsiteY32" fmla="*/ 363681 h 590985"/>
              <a:gd name="connsiteX33" fmla="*/ 45942 w 991514"/>
              <a:gd name="connsiteY33" fmla="*/ 457200 h 590985"/>
              <a:gd name="connsiteX34" fmla="*/ 66723 w 991514"/>
              <a:gd name="connsiteY34" fmla="*/ 477981 h 5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1514" h="590985">
                <a:moveTo>
                  <a:pt x="66723" y="477981"/>
                </a:moveTo>
                <a:cubicBezTo>
                  <a:pt x="80577" y="486640"/>
                  <a:pt x="0" y="437448"/>
                  <a:pt x="129069" y="509154"/>
                </a:cubicBezTo>
                <a:cubicBezTo>
                  <a:pt x="150902" y="521284"/>
                  <a:pt x="170632" y="536863"/>
                  <a:pt x="191414" y="550718"/>
                </a:cubicBezTo>
                <a:cubicBezTo>
                  <a:pt x="201805" y="557645"/>
                  <a:pt x="210161" y="570257"/>
                  <a:pt x="222587" y="571500"/>
                </a:cubicBezTo>
                <a:lnTo>
                  <a:pt x="326496" y="581890"/>
                </a:lnTo>
                <a:cubicBezTo>
                  <a:pt x="374987" y="578427"/>
                  <a:pt x="427430" y="590985"/>
                  <a:pt x="471969" y="571500"/>
                </a:cubicBezTo>
                <a:cubicBezTo>
                  <a:pt x="492039" y="562720"/>
                  <a:pt x="480600" y="527381"/>
                  <a:pt x="492751" y="509154"/>
                </a:cubicBezTo>
                <a:lnTo>
                  <a:pt x="513533" y="477981"/>
                </a:lnTo>
                <a:cubicBezTo>
                  <a:pt x="516996" y="405245"/>
                  <a:pt x="480232" y="318027"/>
                  <a:pt x="523923" y="259772"/>
                </a:cubicBezTo>
                <a:cubicBezTo>
                  <a:pt x="553092" y="220880"/>
                  <a:pt x="620964" y="265952"/>
                  <a:pt x="669396" y="270163"/>
                </a:cubicBezTo>
                <a:cubicBezTo>
                  <a:pt x="700643" y="272880"/>
                  <a:pt x="731722" y="277271"/>
                  <a:pt x="762914" y="280554"/>
                </a:cubicBezTo>
                <a:lnTo>
                  <a:pt x="866823" y="290945"/>
                </a:lnTo>
                <a:cubicBezTo>
                  <a:pt x="894532" y="309418"/>
                  <a:pt x="911431" y="331297"/>
                  <a:pt x="949951" y="301336"/>
                </a:cubicBezTo>
                <a:cubicBezTo>
                  <a:pt x="969666" y="286002"/>
                  <a:pt x="991514" y="238990"/>
                  <a:pt x="991514" y="238990"/>
                </a:cubicBezTo>
                <a:cubicBezTo>
                  <a:pt x="988050" y="221672"/>
                  <a:pt x="987324" y="203573"/>
                  <a:pt x="981123" y="187036"/>
                </a:cubicBezTo>
                <a:cubicBezTo>
                  <a:pt x="976738" y="175343"/>
                  <a:pt x="968337" y="165457"/>
                  <a:pt x="960342" y="155863"/>
                </a:cubicBezTo>
                <a:cubicBezTo>
                  <a:pt x="935340" y="125860"/>
                  <a:pt x="928648" y="124342"/>
                  <a:pt x="897996" y="103909"/>
                </a:cubicBezTo>
                <a:cubicBezTo>
                  <a:pt x="891069" y="90054"/>
                  <a:pt x="887130" y="74245"/>
                  <a:pt x="877214" y="62345"/>
                </a:cubicBezTo>
                <a:cubicBezTo>
                  <a:pt x="850779" y="30623"/>
                  <a:pt x="817606" y="43387"/>
                  <a:pt x="783696" y="20781"/>
                </a:cubicBezTo>
                <a:lnTo>
                  <a:pt x="752523" y="0"/>
                </a:lnTo>
                <a:lnTo>
                  <a:pt x="565487" y="10390"/>
                </a:lnTo>
                <a:cubicBezTo>
                  <a:pt x="534208" y="12707"/>
                  <a:pt x="502397" y="13174"/>
                  <a:pt x="471969" y="20781"/>
                </a:cubicBezTo>
                <a:cubicBezTo>
                  <a:pt x="459853" y="23810"/>
                  <a:pt x="451966" y="35978"/>
                  <a:pt x="440796" y="41563"/>
                </a:cubicBezTo>
                <a:cubicBezTo>
                  <a:pt x="430999" y="46461"/>
                  <a:pt x="420014" y="48490"/>
                  <a:pt x="409623" y="51954"/>
                </a:cubicBezTo>
                <a:cubicBezTo>
                  <a:pt x="399232" y="58881"/>
                  <a:pt x="389621" y="67151"/>
                  <a:pt x="378451" y="72736"/>
                </a:cubicBezTo>
                <a:cubicBezTo>
                  <a:pt x="331586" y="96169"/>
                  <a:pt x="360775" y="66684"/>
                  <a:pt x="316105" y="103909"/>
                </a:cubicBezTo>
                <a:cubicBezTo>
                  <a:pt x="304816" y="113316"/>
                  <a:pt x="297778" y="127945"/>
                  <a:pt x="284933" y="135081"/>
                </a:cubicBezTo>
                <a:cubicBezTo>
                  <a:pt x="265784" y="145719"/>
                  <a:pt x="222587" y="155863"/>
                  <a:pt x="222587" y="155863"/>
                </a:cubicBezTo>
                <a:cubicBezTo>
                  <a:pt x="212196" y="166254"/>
                  <a:pt x="203641" y="178885"/>
                  <a:pt x="191414" y="187036"/>
                </a:cubicBezTo>
                <a:cubicBezTo>
                  <a:pt x="182301" y="193112"/>
                  <a:pt x="168795" y="190585"/>
                  <a:pt x="160242" y="197427"/>
                </a:cubicBezTo>
                <a:cubicBezTo>
                  <a:pt x="111576" y="236361"/>
                  <a:pt x="162536" y="217939"/>
                  <a:pt x="129069" y="259772"/>
                </a:cubicBezTo>
                <a:cubicBezTo>
                  <a:pt x="121267" y="269524"/>
                  <a:pt x="108287" y="273627"/>
                  <a:pt x="97896" y="280554"/>
                </a:cubicBezTo>
                <a:cubicBezTo>
                  <a:pt x="73165" y="354747"/>
                  <a:pt x="95341" y="330749"/>
                  <a:pt x="45942" y="363681"/>
                </a:cubicBezTo>
                <a:cubicBezTo>
                  <a:pt x="33246" y="401769"/>
                  <a:pt x="25369" y="409195"/>
                  <a:pt x="45942" y="457200"/>
                </a:cubicBezTo>
                <a:cubicBezTo>
                  <a:pt x="48993" y="464318"/>
                  <a:pt x="52869" y="469322"/>
                  <a:pt x="66723" y="477981"/>
                </a:cubicBezTo>
                <a:close/>
              </a:path>
            </a:pathLst>
          </a:cu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extBox 4"/>
          <p:cNvSpPr txBox="1"/>
          <p:nvPr/>
        </p:nvSpPr>
        <p:spPr>
          <a:xfrm>
            <a:off x="228600" y="609600"/>
            <a:ext cx="8686800" cy="1200329"/>
          </a:xfrm>
          <a:prstGeom prst="rect">
            <a:avLst/>
          </a:prstGeom>
          <a:noFill/>
        </p:spPr>
        <p:txBody>
          <a:bodyPr wrap="square" rtlCol="0">
            <a:spAutoFit/>
          </a:bodyPr>
          <a:lstStyle/>
          <a:p>
            <a:r>
              <a:rPr lang="en-US" sz="2400" b="1" dirty="0">
                <a:solidFill>
                  <a:schemeClr val="accent3">
                    <a:lumMod val="50000"/>
                  </a:schemeClr>
                </a:solidFill>
                <a:latin typeface="Blackadder ITC" pitchFamily="82" charset="0"/>
              </a:rPr>
              <a:t>The next slide is an annotated video, looking at a section of the kidney similar to the outlined region shown below.  Note this section shows a complete lobe, with a second incomplete lobe, and a small portion of a third lobe.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96805"/>
            <a:ext cx="7239000" cy="1384995"/>
          </a:xfrm>
          <a:prstGeom prst="rect">
            <a:avLst/>
          </a:prstGeom>
          <a:noFill/>
        </p:spPr>
        <p:txBody>
          <a:bodyPr wrap="square" rtlCol="0">
            <a:spAutoFit/>
          </a:bodyPr>
          <a:lstStyle/>
          <a:p>
            <a:pPr lvl="1" eaLnBrk="0" fontAlgn="base" hangingPunct="0">
              <a:spcBef>
                <a:spcPct val="0"/>
              </a:spcBef>
              <a:spcAft>
                <a:spcPct val="0"/>
              </a:spcAft>
              <a:tabLst>
                <a:tab pos="457200" algn="l"/>
              </a:tabLst>
            </a:pPr>
            <a:r>
              <a:rPr lang="en-US" b="1" dirty="0"/>
              <a:t>Link to </a:t>
            </a:r>
            <a:r>
              <a:rPr lang="en-US" u="sng" dirty="0">
                <a:hlinkClick r:id="rId2"/>
              </a:rPr>
              <a:t>SL 115</a:t>
            </a:r>
            <a:endParaRPr lang="en-US" b="1" dirty="0"/>
          </a:p>
          <a:p>
            <a:pPr lvl="1" eaLnBrk="0" fontAlgn="base" hangingPunct="0">
              <a:spcBef>
                <a:spcPct val="0"/>
              </a:spcBef>
              <a:spcAft>
                <a:spcPct val="0"/>
              </a:spcAft>
              <a:tabLst>
                <a:tab pos="457200" algn="l"/>
              </a:tabLst>
            </a:pPr>
            <a:r>
              <a:rPr lang="en-US" b="1" dirty="0"/>
              <a:t>Be able to identify:</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Renal lobe</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Cortex</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ea typeface="Times"/>
                <a:cs typeface="Arial" pitchFamily="34" charset="0"/>
              </a:rPr>
              <a:t>Medulla, including renal pyramid, renal papilla, renal columns</a:t>
            </a:r>
          </a:p>
          <a:p>
            <a:pPr lvl="1" eaLnBrk="0" fontAlgn="base" hangingPunct="0">
              <a:spcBef>
                <a:spcPct val="0"/>
              </a:spcBef>
              <a:spcAft>
                <a:spcPct val="0"/>
              </a:spcAft>
              <a:buFontTx/>
              <a:buChar char="•"/>
              <a:tabLst>
                <a:tab pos="457200" algn="l"/>
              </a:tabLst>
            </a:pPr>
            <a:r>
              <a:rPr lang="en-US" sz="1200" b="1" dirty="0">
                <a:solidFill>
                  <a:srgbClr val="002060"/>
                </a:solidFill>
                <a:latin typeface="Georgia" pitchFamily="18" charset="0"/>
                <a:cs typeface="Arial" pitchFamily="34" charset="0"/>
              </a:rPr>
              <a:t>sinus, minor calyx</a:t>
            </a:r>
            <a:endParaRPr lang="en-US" b="1" dirty="0"/>
          </a:p>
        </p:txBody>
      </p:sp>
      <p:sp>
        <p:nvSpPr>
          <p:cNvPr id="5" name="TextBox 4"/>
          <p:cNvSpPr txBox="1"/>
          <p:nvPr/>
        </p:nvSpPr>
        <p:spPr>
          <a:xfrm>
            <a:off x="2514600" y="2209800"/>
            <a:ext cx="3276600" cy="369332"/>
          </a:xfrm>
          <a:prstGeom prst="rect">
            <a:avLst/>
          </a:prstGeom>
          <a:noFill/>
        </p:spPr>
        <p:txBody>
          <a:bodyPr wrap="square" rtlCol="0">
            <a:spAutoFit/>
          </a:bodyPr>
          <a:lstStyle/>
          <a:p>
            <a:r>
              <a:rPr lang="en-US" i="1" dirty="0">
                <a:hlinkClick r:id="rId3"/>
              </a:rPr>
              <a:t>Video of Gross Kidney – SL115 </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cretory_1_552.jpg"/>
          <p:cNvPicPr>
            <a:picLocks noChangeAspect="1"/>
          </p:cNvPicPr>
          <p:nvPr/>
        </p:nvPicPr>
        <p:blipFill>
          <a:blip r:embed="rId2" cstate="print"/>
          <a:srcRect b="53781"/>
          <a:stretch>
            <a:fillRect/>
          </a:stretch>
        </p:blipFill>
        <p:spPr>
          <a:xfrm>
            <a:off x="1524000" y="1752600"/>
            <a:ext cx="6063008" cy="3505200"/>
          </a:xfrm>
          <a:prstGeom prst="rect">
            <a:avLst/>
          </a:prstGeom>
        </p:spPr>
      </p:pic>
      <p:sp>
        <p:nvSpPr>
          <p:cNvPr id="3" name="Rectangle 2"/>
          <p:cNvSpPr/>
          <p:nvPr/>
        </p:nvSpPr>
        <p:spPr>
          <a:xfrm>
            <a:off x="1219200" y="39469"/>
            <a:ext cx="6611041" cy="646331"/>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Gross anatomy OF THE kidney</a:t>
            </a:r>
          </a:p>
        </p:txBody>
      </p:sp>
      <p:sp>
        <p:nvSpPr>
          <p:cNvPr id="5" name="TextBox 4"/>
          <p:cNvSpPr txBox="1"/>
          <p:nvPr/>
        </p:nvSpPr>
        <p:spPr>
          <a:xfrm>
            <a:off x="228600" y="609600"/>
            <a:ext cx="8686800" cy="461665"/>
          </a:xfrm>
          <a:prstGeom prst="rect">
            <a:avLst/>
          </a:prstGeom>
          <a:noFill/>
        </p:spPr>
        <p:txBody>
          <a:bodyPr wrap="square" rtlCol="0">
            <a:spAutoFit/>
          </a:bodyPr>
          <a:lstStyle/>
          <a:p>
            <a:r>
              <a:rPr lang="en-US" sz="2400" b="1" dirty="0">
                <a:solidFill>
                  <a:schemeClr val="accent3">
                    <a:lumMod val="50000"/>
                  </a:schemeClr>
                </a:solidFill>
                <a:latin typeface="Script MT Bold" pitchFamily="66" charset="0"/>
              </a:rPr>
              <a:t>Self-check:  Identify 1-4. (advance slide for answers)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2660</Words>
  <Application>Microsoft Macintosh PowerPoint</Application>
  <PresentationFormat>On-screen Show (4:3)</PresentationFormat>
  <Paragraphs>315</Paragraphs>
  <Slides>47</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Blackadder ITC</vt:lpstr>
      <vt:lpstr>Bradley Hand ITC</vt:lpstr>
      <vt:lpstr>Calibri</vt:lpstr>
      <vt:lpstr>Chiller</vt:lpstr>
      <vt:lpstr>Georgia</vt:lpstr>
      <vt:lpstr>Helvetica</vt:lpstr>
      <vt:lpstr>Script MT Bold</vt:lpstr>
      <vt:lpstr>Tempus Sans ITC</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84</cp:revision>
  <dcterms:created xsi:type="dcterms:W3CDTF">2010-07-30T16:42:30Z</dcterms:created>
  <dcterms:modified xsi:type="dcterms:W3CDTF">2020-07-31T21:30:02Z</dcterms:modified>
</cp:coreProperties>
</file>