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33" r:id="rId2"/>
    <p:sldId id="332" r:id="rId3"/>
    <p:sldId id="267" r:id="rId4"/>
    <p:sldId id="344" r:id="rId5"/>
    <p:sldId id="346" r:id="rId6"/>
    <p:sldId id="349" r:id="rId7"/>
    <p:sldId id="345" r:id="rId8"/>
    <p:sldId id="347" r:id="rId9"/>
    <p:sldId id="348" r:id="rId10"/>
    <p:sldId id="350" r:id="rId11"/>
    <p:sldId id="352" r:id="rId12"/>
    <p:sldId id="351" r:id="rId13"/>
    <p:sldId id="353" r:id="rId14"/>
    <p:sldId id="354" r:id="rId15"/>
    <p:sldId id="355" r:id="rId16"/>
    <p:sldId id="336" r:id="rId17"/>
    <p:sldId id="356" r:id="rId18"/>
    <p:sldId id="357" r:id="rId19"/>
    <p:sldId id="358" r:id="rId20"/>
    <p:sldId id="362" r:id="rId21"/>
    <p:sldId id="396" r:id="rId22"/>
    <p:sldId id="397" r:id="rId23"/>
    <p:sldId id="364" r:id="rId24"/>
    <p:sldId id="367" r:id="rId25"/>
    <p:sldId id="372" r:id="rId26"/>
    <p:sldId id="398" r:id="rId27"/>
    <p:sldId id="373" r:id="rId28"/>
    <p:sldId id="400" r:id="rId29"/>
    <p:sldId id="374" r:id="rId30"/>
    <p:sldId id="401" r:id="rId31"/>
    <p:sldId id="375" r:id="rId32"/>
    <p:sldId id="376" r:id="rId33"/>
    <p:sldId id="378" r:id="rId34"/>
    <p:sldId id="402" r:id="rId35"/>
    <p:sldId id="399" r:id="rId36"/>
    <p:sldId id="381" r:id="rId37"/>
    <p:sldId id="406" r:id="rId38"/>
    <p:sldId id="407" r:id="rId39"/>
    <p:sldId id="409" r:id="rId40"/>
    <p:sldId id="410" r:id="rId41"/>
    <p:sldId id="411" r:id="rId42"/>
    <p:sldId id="412" r:id="rId43"/>
    <p:sldId id="343"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 id="1" name="Robert Brackenbury" initials="" lastIdx="4" clrIdx="1"/>
  <p:cmAuthor id="2" name="College of Medicine" initials="COM"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192"/>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3" autoAdjust="0"/>
    <p:restoredTop sz="95308" autoAdjust="0"/>
  </p:normalViewPr>
  <p:slideViewPr>
    <p:cSldViewPr>
      <p:cViewPr varScale="1">
        <p:scale>
          <a:sx n="109" d="100"/>
          <a:sy n="109" d="100"/>
        </p:scale>
        <p:origin x="191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10/7/2021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10/7/2021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15711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4031308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3004502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12</a:t>
            </a:fld>
            <a:endParaRPr lang="en-US"/>
          </a:p>
        </p:txBody>
      </p:sp>
    </p:spTree>
    <p:extLst>
      <p:ext uri="{BB962C8B-B14F-4D97-AF65-F5344CB8AC3E}">
        <p14:creationId xmlns:p14="http://schemas.microsoft.com/office/powerpoint/2010/main" val="1438395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3741048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14</a:t>
            </a:fld>
            <a:endParaRPr lang="en-US"/>
          </a:p>
        </p:txBody>
      </p:sp>
    </p:spTree>
    <p:extLst>
      <p:ext uri="{BB962C8B-B14F-4D97-AF65-F5344CB8AC3E}">
        <p14:creationId xmlns:p14="http://schemas.microsoft.com/office/powerpoint/2010/main" val="367776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2949021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825897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3956433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93511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253064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69703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20</a:t>
            </a:fld>
            <a:endParaRPr lang="en-US"/>
          </a:p>
        </p:txBody>
      </p:sp>
    </p:spTree>
    <p:extLst>
      <p:ext uri="{BB962C8B-B14F-4D97-AF65-F5344CB8AC3E}">
        <p14:creationId xmlns:p14="http://schemas.microsoft.com/office/powerpoint/2010/main" val="2540843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78278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7636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39916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2460616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555617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641006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1589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3537399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725428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3362080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93929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903838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894402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EF1E77-07B0-45B4-A96C-0CBF8FD9412A}"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2309621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10/7/2021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10/7/2021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10/7/2021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10/7/2021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10/7/2021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10/7/2021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10/7/2021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10/7/2021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uccom.mediaspace.kaltura.com/media/cellnucleuscytosolSL103_xvid.mp4.mp4/1_g1pqg5w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s://accessibilityresources.mediaspace.kaltura.com/media/cellsnucleuscytosolSL14_xvid.mp4.mp4/1_346r8nx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s://uccom.mediaspace.kaltura.com/media/HandESL102_xvid.mp4.mp4/1_yd4r71yo"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uccom.mediaspace.kaltura.com/media/HandEcytoplasmicbasophiliaSL108_xvid.mp4.mp4/1_s4x5xtwj"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hyperlink" Target="https://uccom.mediaspace.kaltura.com/media/HandEnucleusSL102_xvid.mp4.mp4/1_44q8hqed"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uccom.mediaspace.kaltura.com/media/PASSL19_xvid.mp4.mp4/1_9y5ai40n"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uccom.mediaspace.kaltura.com/media/HandEcytoplasmSL52_xvid.mp4.mp4/1_tyrqthfi" TargetMode="External"/><Relationship Id="rId4" Type="http://schemas.openxmlformats.org/officeDocument/2006/relationships/hyperlink" Target="https://uccom.mediaspace.kaltura.com/media/HandEcytoplasmSL102_xvid.mp4.mp4/1_dl4vdh5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medmicroscope.uc.edu/"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s://uccom.mediaspace.kaltura.com/media/lacunaeSL20_xvid.mp4.mp4/1_5lfddq5h"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09800" y="1219200"/>
            <a:ext cx="4800600" cy="1323439"/>
          </a:xfrm>
          <a:prstGeom prst="rect">
            <a:avLst/>
          </a:prstGeom>
          <a:noFill/>
        </p:spPr>
        <p:txBody>
          <a:bodyPr wrap="square">
            <a:spAutoFit/>
          </a:bodyPr>
          <a:lstStyle/>
          <a:p>
            <a:pPr algn="ctr" fontAlgn="auto">
              <a:spcBef>
                <a:spcPts val="0"/>
              </a:spcBef>
              <a:spcAft>
                <a:spcPts val="0"/>
              </a:spcAft>
              <a:defRPr/>
            </a:pPr>
            <a:r>
              <a:rPr lang="en-US" sz="4000" dirty="0">
                <a:solidFill>
                  <a:schemeClr val="accent6">
                    <a:lumMod val="50000"/>
                  </a:schemeClr>
                </a:solidFill>
                <a:latin typeface="+mn-lt"/>
              </a:rPr>
              <a:t>An Introduction to Light Microscopy</a:t>
            </a:r>
            <a:endParaRPr lang="en-US" sz="4000" dirty="0">
              <a:solidFill>
                <a:srgbClr val="36174D"/>
              </a:solidFill>
              <a:latin typeface="Chiller" pitchFamily="82" charset="0"/>
            </a:endParaRP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457200" y="51054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60 minutes to complete.</a:t>
            </a:r>
          </a:p>
        </p:txBody>
      </p:sp>
      <p:pic>
        <p:nvPicPr>
          <p:cNvPr id="1026" name="Picture 2" descr="http://upload.wikimedia.org/wikipedia/commons/thumb/b/b1/Optical_microscope_nikon_alphaphot_%2B.jpg/220px-Optical_microscope_nikon_alphaphot_%2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4038600"/>
            <a:ext cx="1692761" cy="25622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792823"/>
            <a:ext cx="3505200" cy="4247317"/>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 eyepieces also magnify the image (usually 10X).  It will be very beneficial to use both eyes when looking at your specimens – this will save a lot of headaches (literally).</a:t>
            </a:r>
          </a:p>
          <a:p>
            <a:endParaRPr lang="en-US"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One important adjustment is the inter-pupillary distance.  While looking through the microscope, move the eyepieces toward or away from each other until they align with your eyes.  (Note:  some microscopes have a little roller that moves the eyepieces.)</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399" y="1123950"/>
            <a:ext cx="914401" cy="4000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499" y="1638300"/>
            <a:ext cx="914401" cy="3905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0"/>
          <p:cNvSpPr txBox="1">
            <a:spLocks noChangeArrowheads="1"/>
          </p:cNvSpPr>
          <p:nvPr/>
        </p:nvSpPr>
        <p:spPr bwMode="auto">
          <a:xfrm>
            <a:off x="152398" y="5304472"/>
            <a:ext cx="8915402" cy="1477328"/>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In people, inter-pupillary distances vary, but in most cases not significantly.  However, some individuals have unusual spacing, either too narrow or too wide .  Your seating assignment is random, so hopefully you and your partner have comparable distances.  If not, better luck next lifetime.  If it makes you feel better, my PhD advisor had a very narrow distance, so I feel your pain, even though I’m not going to do anything about it.</a:t>
            </a:r>
          </a:p>
        </p:txBody>
      </p:sp>
    </p:spTree>
    <p:extLst>
      <p:ext uri="{BB962C8B-B14F-4D97-AF65-F5344CB8AC3E}">
        <p14:creationId xmlns:p14="http://schemas.microsoft.com/office/powerpoint/2010/main" val="425190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762774"/>
            <a:ext cx="3505200" cy="2862322"/>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Focusing your specimen is done through knobs that raise or lower the stage.  The course knob moves the stage more quickly, and should only be used under low magnification.  After an image is focused under low power, switch to higher magnifications and then use the fine focus to “tweak” the image.</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657724" y="3429000"/>
            <a:ext cx="914401"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a:spLocks noChangeArrowheads="1"/>
          </p:cNvSpPr>
          <p:nvPr/>
        </p:nvSpPr>
        <p:spPr bwMode="auto">
          <a:xfrm>
            <a:off x="323882" y="5562600"/>
            <a:ext cx="8496279" cy="923330"/>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The higher magnification lenses are longer and, therefore, closer to the glass slides.  If you use the course focus with these high magnification lenses, you risk driving the lens through and breaking the slide, or, worse, damaging the objective lens. </a:t>
            </a:r>
          </a:p>
        </p:txBody>
      </p:sp>
    </p:spTree>
    <p:extLst>
      <p:ext uri="{BB962C8B-B14F-4D97-AF65-F5344CB8AC3E}">
        <p14:creationId xmlns:p14="http://schemas.microsoft.com/office/powerpoint/2010/main" val="153762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762774"/>
            <a:ext cx="3505200" cy="6032421"/>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A second important adjustment ensures that each eyepiece is focused properly for your eyes. If you look closely, you will see that turning one of the eyepieces moves it in and out (in the direction of the blue double- arrow).  By adjusting this eyepiece, you can ensure that both images that you see (with each eye) are in focus.  </a:t>
            </a:r>
          </a:p>
          <a:p>
            <a:endParaRPr lang="en-US" sz="800"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Start by covering the eye corresponding to the adjustable eyepiece and adjust the focus until the image is sharp through the “fixed” eyepiece.  Then cover the “fixed” eye and adjust the “knurled diopter ring” (not the focus knob), until the image is sharp through the “adjustable” eyepiece. </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399" y="1123950"/>
            <a:ext cx="914401" cy="4000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600911" y="654977"/>
            <a:ext cx="914401" cy="26826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0"/>
          <p:cNvSpPr txBox="1">
            <a:spLocks noChangeArrowheads="1"/>
          </p:cNvSpPr>
          <p:nvPr/>
        </p:nvSpPr>
        <p:spPr bwMode="auto">
          <a:xfrm>
            <a:off x="323883" y="5964198"/>
            <a:ext cx="5086318" cy="646331"/>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Again, this is another feature where you may have to compromise with your partner.  </a:t>
            </a:r>
          </a:p>
        </p:txBody>
      </p:sp>
      <p:cxnSp>
        <p:nvCxnSpPr>
          <p:cNvPr id="3" name="Straight Arrow Connector 2"/>
          <p:cNvCxnSpPr/>
          <p:nvPr/>
        </p:nvCxnSpPr>
        <p:spPr>
          <a:xfrm>
            <a:off x="1989667" y="1075267"/>
            <a:ext cx="372533" cy="220133"/>
          </a:xfrm>
          <a:prstGeom prst="straightConnector1">
            <a:avLst/>
          </a:prstGeom>
          <a:ln w="4445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15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619750" y="3429000"/>
            <a:ext cx="3371850" cy="646331"/>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There are two knobs that move the stage along the X and Y axis.</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43400" y="419100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a:spLocks noChangeArrowheads="1"/>
          </p:cNvSpPr>
          <p:nvPr/>
        </p:nvSpPr>
        <p:spPr bwMode="auto">
          <a:xfrm>
            <a:off x="323882" y="5352871"/>
            <a:ext cx="8496279" cy="1477328"/>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In case you aren’t aware, the image you see is upside-down and reversed.  This makes the image seen through the lenses move in the opposite direction from the actual movement of the specimen.  You won’t notice this when you are looking through the eyepieces, but if you compare your image with what’s actually happening with the stage, you will.</a:t>
            </a:r>
          </a:p>
        </p:txBody>
      </p:sp>
    </p:spTree>
    <p:extLst>
      <p:ext uri="{BB962C8B-B14F-4D97-AF65-F5344CB8AC3E}">
        <p14:creationId xmlns:p14="http://schemas.microsoft.com/office/powerpoint/2010/main" val="1341993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4149902" y="838200"/>
            <a:ext cx="4917899" cy="3693319"/>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If you’re not familiar with cell biology, it’s a good idea to start with a simple drawing of a single cell.  We’ll be discussing the structure and function of the cell’s components over the next several weeks.  For now, appreciate that:</a:t>
            </a:r>
          </a:p>
          <a:p>
            <a:r>
              <a:rPr lang="en-US" b="1" dirty="0">
                <a:solidFill>
                  <a:schemeClr val="accent6">
                    <a:lumMod val="75000"/>
                  </a:schemeClr>
                </a:solidFill>
                <a:latin typeface="Calibri" pitchFamily="34" charset="0"/>
              </a:rPr>
              <a:t>--the outer membrane of the cell, the </a:t>
            </a:r>
            <a:r>
              <a:rPr lang="en-US" b="1" dirty="0">
                <a:solidFill>
                  <a:schemeClr val="accent6">
                    <a:lumMod val="50000"/>
                  </a:schemeClr>
                </a:solidFill>
                <a:latin typeface="Calibri" pitchFamily="34" charset="0"/>
              </a:rPr>
              <a:t>plasma membrane</a:t>
            </a:r>
            <a:r>
              <a:rPr lang="en-US" b="1" dirty="0">
                <a:solidFill>
                  <a:schemeClr val="accent6">
                    <a:lumMod val="75000"/>
                  </a:schemeClr>
                </a:solidFill>
                <a:latin typeface="Calibri" pitchFamily="34" charset="0"/>
              </a:rPr>
              <a:t>, separates it from the extracellular matrix</a:t>
            </a:r>
          </a:p>
          <a:p>
            <a:r>
              <a:rPr lang="en-US" b="1" dirty="0">
                <a:solidFill>
                  <a:schemeClr val="accent6">
                    <a:lumMod val="75000"/>
                  </a:schemeClr>
                </a:solidFill>
                <a:latin typeface="Calibri" pitchFamily="34" charset="0"/>
              </a:rPr>
              <a:t>--the cell contains many </a:t>
            </a:r>
            <a:r>
              <a:rPr lang="en-US" b="1" dirty="0">
                <a:solidFill>
                  <a:schemeClr val="accent6">
                    <a:lumMod val="50000"/>
                  </a:schemeClr>
                </a:solidFill>
                <a:latin typeface="Calibri" pitchFamily="34" charset="0"/>
              </a:rPr>
              <a:t>organelles</a:t>
            </a:r>
            <a:r>
              <a:rPr lang="en-US" b="1" dirty="0">
                <a:solidFill>
                  <a:schemeClr val="accent6">
                    <a:lumMod val="75000"/>
                  </a:schemeClr>
                </a:solidFill>
                <a:latin typeface="Calibri" pitchFamily="34" charset="0"/>
              </a:rPr>
              <a:t>, the most prominent organelle is the </a:t>
            </a:r>
            <a:r>
              <a:rPr lang="en-US" b="1" dirty="0">
                <a:solidFill>
                  <a:schemeClr val="accent6">
                    <a:lumMod val="50000"/>
                  </a:schemeClr>
                </a:solidFill>
                <a:latin typeface="Calibri" pitchFamily="34" charset="0"/>
              </a:rPr>
              <a:t>nucleus</a:t>
            </a:r>
          </a:p>
          <a:p>
            <a:r>
              <a:rPr lang="en-US" b="1" dirty="0">
                <a:solidFill>
                  <a:schemeClr val="accent6">
                    <a:lumMod val="75000"/>
                  </a:schemeClr>
                </a:solidFill>
                <a:latin typeface="Calibri" pitchFamily="34" charset="0"/>
              </a:rPr>
              <a:t>--the portion of the cell excluding the nucleus is referred to as the </a:t>
            </a:r>
            <a:r>
              <a:rPr lang="en-US" b="1" dirty="0">
                <a:solidFill>
                  <a:schemeClr val="accent6">
                    <a:lumMod val="50000"/>
                  </a:schemeClr>
                </a:solidFill>
                <a:latin typeface="Calibri" pitchFamily="34" charset="0"/>
              </a:rPr>
              <a:t>cytoplasm</a:t>
            </a:r>
            <a:r>
              <a:rPr lang="en-US" b="1" dirty="0">
                <a:solidFill>
                  <a:schemeClr val="accent6">
                    <a:lumMod val="75000"/>
                  </a:schemeClr>
                </a:solidFill>
                <a:latin typeface="Calibri" pitchFamily="34" charset="0"/>
              </a:rPr>
              <a:t> (aka </a:t>
            </a:r>
            <a:r>
              <a:rPr lang="en-US" b="1" dirty="0">
                <a:solidFill>
                  <a:schemeClr val="accent6">
                    <a:lumMod val="50000"/>
                  </a:schemeClr>
                </a:solidFill>
                <a:latin typeface="Calibri" pitchFamily="34" charset="0"/>
              </a:rPr>
              <a:t>cytosol</a:t>
            </a:r>
            <a:r>
              <a:rPr lang="en-US" b="1" dirty="0">
                <a:solidFill>
                  <a:schemeClr val="accent6">
                    <a:lumMod val="75000"/>
                  </a:schemeClr>
                </a:solidFill>
                <a:latin typeface="Calibri" pitchFamily="34" charset="0"/>
              </a:rPr>
              <a:t>, though the two aren’t exactly the same)</a:t>
            </a:r>
          </a:p>
        </p:txBody>
      </p:sp>
      <p:sp>
        <p:nvSpPr>
          <p:cNvPr id="8" name="Rectangle 7"/>
          <p:cNvSpPr/>
          <p:nvPr/>
        </p:nvSpPr>
        <p:spPr>
          <a:xfrm>
            <a:off x="1163982" y="76200"/>
            <a:ext cx="681609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Basic Features of Cells and Tissues </a:t>
            </a:r>
          </a:p>
        </p:txBody>
      </p:sp>
      <p:pic>
        <p:nvPicPr>
          <p:cNvPr id="10" name="Picture 4" descr="Martini3-2resized"/>
          <p:cNvPicPr>
            <a:picLocks noChangeAspect="1" noChangeArrowheads="1"/>
          </p:cNvPicPr>
          <p:nvPr/>
        </p:nvPicPr>
        <p:blipFill>
          <a:blip r:embed="rId3" cstate="print"/>
          <a:srcRect/>
          <a:stretch>
            <a:fillRect/>
          </a:stretch>
        </p:blipFill>
        <p:spPr bwMode="auto">
          <a:xfrm>
            <a:off x="9525" y="722531"/>
            <a:ext cx="4140377" cy="4230470"/>
          </a:xfrm>
          <a:prstGeom prst="rect">
            <a:avLst/>
          </a:prstGeom>
          <a:noFill/>
        </p:spPr>
      </p:pic>
      <p:sp>
        <p:nvSpPr>
          <p:cNvPr id="11" name="TextBox 10"/>
          <p:cNvSpPr txBox="1">
            <a:spLocks noChangeArrowheads="1"/>
          </p:cNvSpPr>
          <p:nvPr/>
        </p:nvSpPr>
        <p:spPr bwMode="auto">
          <a:xfrm>
            <a:off x="609601" y="5181600"/>
            <a:ext cx="8077200" cy="1200329"/>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Technically, cytoplasm refers to everything in the cell, excluding the nucleus.  Cytosol is the liquid component of the cytoplasm, i.e. cytoplasm minus the organelles.  However, these two terms are often used interchangeably.  In fact, most cell biologists  do not know the difference.</a:t>
            </a:r>
          </a:p>
        </p:txBody>
      </p:sp>
    </p:spTree>
    <p:extLst>
      <p:ext uri="{BB962C8B-B14F-4D97-AF65-F5344CB8AC3E}">
        <p14:creationId xmlns:p14="http://schemas.microsoft.com/office/powerpoint/2010/main" val="570564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4648200" y="722531"/>
            <a:ext cx="4343370" cy="5355312"/>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This is an image taken from a slide of the liver.  The liver is a good place to start because the cells are clearly defined (one cell is outlined in green).  </a:t>
            </a:r>
          </a:p>
          <a:p>
            <a:r>
              <a:rPr lang="en-US" b="1" dirty="0">
                <a:solidFill>
                  <a:schemeClr val="accent6">
                    <a:lumMod val="75000"/>
                  </a:schemeClr>
                </a:solidFill>
                <a:latin typeface="Calibri" pitchFamily="34" charset="0"/>
              </a:rPr>
              <a:t>The most prominent organelle in the cell, and the only one we can see easily in the light microscope, is the nucleus (blue arrows), which appears blue on this slide.  The remainder of the cell (pinkish-purple on this slide) is the cytoplasm; the organelles within the cytoplasm are too small to be seen at this resolution.</a:t>
            </a:r>
          </a:p>
          <a:p>
            <a:r>
              <a:rPr lang="en-US" b="1" dirty="0">
                <a:solidFill>
                  <a:schemeClr val="accent6">
                    <a:lumMod val="75000"/>
                  </a:schemeClr>
                </a:solidFill>
                <a:latin typeface="Calibri" pitchFamily="34" charset="0"/>
              </a:rPr>
              <a:t>The slight amount of material between the cells is the extracellular matrix.  However, this is complicated somewhat in the liver, since the paler pink tissue between the cells includes blood vessels, which are composed of some cells, and other connective tissue cells.</a:t>
            </a:r>
          </a:p>
        </p:txBody>
      </p:sp>
      <p:sp>
        <p:nvSpPr>
          <p:cNvPr id="8" name="Rectangle 7"/>
          <p:cNvSpPr/>
          <p:nvPr/>
        </p:nvSpPr>
        <p:spPr>
          <a:xfrm>
            <a:off x="1163982" y="76200"/>
            <a:ext cx="681609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Basic Features of Cells and Tissues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722530"/>
            <a:ext cx="4495800" cy="4531623"/>
          </a:xfrm>
          <a:prstGeom prst="rect">
            <a:avLst/>
          </a:prstGeom>
        </p:spPr>
      </p:pic>
      <p:sp>
        <p:nvSpPr>
          <p:cNvPr id="3" name="Freeform 2"/>
          <p:cNvSpPr/>
          <p:nvPr/>
        </p:nvSpPr>
        <p:spPr>
          <a:xfrm>
            <a:off x="2628900" y="1171575"/>
            <a:ext cx="695325" cy="581025"/>
          </a:xfrm>
          <a:custGeom>
            <a:avLst/>
            <a:gdLst>
              <a:gd name="connsiteX0" fmla="*/ 561975 w 695325"/>
              <a:gd name="connsiteY0" fmla="*/ 542925 h 581025"/>
              <a:gd name="connsiteX1" fmla="*/ 609600 w 695325"/>
              <a:gd name="connsiteY1" fmla="*/ 523875 h 581025"/>
              <a:gd name="connsiteX2" fmla="*/ 638175 w 695325"/>
              <a:gd name="connsiteY2" fmla="*/ 504825 h 581025"/>
              <a:gd name="connsiteX3" fmla="*/ 685800 w 695325"/>
              <a:gd name="connsiteY3" fmla="*/ 447675 h 581025"/>
              <a:gd name="connsiteX4" fmla="*/ 695325 w 695325"/>
              <a:gd name="connsiteY4" fmla="*/ 419100 h 581025"/>
              <a:gd name="connsiteX5" fmla="*/ 685800 w 695325"/>
              <a:gd name="connsiteY5" fmla="*/ 200025 h 581025"/>
              <a:gd name="connsiteX6" fmla="*/ 666750 w 695325"/>
              <a:gd name="connsiteY6" fmla="*/ 142875 h 581025"/>
              <a:gd name="connsiteX7" fmla="*/ 647700 w 695325"/>
              <a:gd name="connsiteY7" fmla="*/ 114300 h 581025"/>
              <a:gd name="connsiteX8" fmla="*/ 609600 w 695325"/>
              <a:gd name="connsiteY8" fmla="*/ 66675 h 581025"/>
              <a:gd name="connsiteX9" fmla="*/ 590550 w 695325"/>
              <a:gd name="connsiteY9" fmla="*/ 38100 h 581025"/>
              <a:gd name="connsiteX10" fmla="*/ 552450 w 695325"/>
              <a:gd name="connsiteY10" fmla="*/ 28575 h 581025"/>
              <a:gd name="connsiteX11" fmla="*/ 495300 w 695325"/>
              <a:gd name="connsiteY11" fmla="*/ 9525 h 581025"/>
              <a:gd name="connsiteX12" fmla="*/ 466725 w 695325"/>
              <a:gd name="connsiteY12" fmla="*/ 0 h 581025"/>
              <a:gd name="connsiteX13" fmla="*/ 219075 w 695325"/>
              <a:gd name="connsiteY13" fmla="*/ 9525 h 581025"/>
              <a:gd name="connsiteX14" fmla="*/ 171450 w 695325"/>
              <a:gd name="connsiteY14" fmla="*/ 19050 h 581025"/>
              <a:gd name="connsiteX15" fmla="*/ 142875 w 695325"/>
              <a:gd name="connsiteY15" fmla="*/ 38100 h 581025"/>
              <a:gd name="connsiteX16" fmla="*/ 85725 w 695325"/>
              <a:gd name="connsiteY16" fmla="*/ 123825 h 581025"/>
              <a:gd name="connsiteX17" fmla="*/ 66675 w 695325"/>
              <a:gd name="connsiteY17" fmla="*/ 152400 h 581025"/>
              <a:gd name="connsiteX18" fmla="*/ 47625 w 695325"/>
              <a:gd name="connsiteY18" fmla="*/ 228600 h 581025"/>
              <a:gd name="connsiteX19" fmla="*/ 28575 w 695325"/>
              <a:gd name="connsiteY19" fmla="*/ 285750 h 581025"/>
              <a:gd name="connsiteX20" fmla="*/ 9525 w 695325"/>
              <a:gd name="connsiteY20" fmla="*/ 342900 h 581025"/>
              <a:gd name="connsiteX21" fmla="*/ 0 w 695325"/>
              <a:gd name="connsiteY21" fmla="*/ 381000 h 581025"/>
              <a:gd name="connsiteX22" fmla="*/ 9525 w 695325"/>
              <a:gd name="connsiteY22" fmla="*/ 466725 h 581025"/>
              <a:gd name="connsiteX23" fmla="*/ 57150 w 695325"/>
              <a:gd name="connsiteY23" fmla="*/ 514350 h 581025"/>
              <a:gd name="connsiteX24" fmla="*/ 85725 w 695325"/>
              <a:gd name="connsiteY24" fmla="*/ 523875 h 581025"/>
              <a:gd name="connsiteX25" fmla="*/ 114300 w 695325"/>
              <a:gd name="connsiteY25" fmla="*/ 542925 h 581025"/>
              <a:gd name="connsiteX26" fmla="*/ 152400 w 695325"/>
              <a:gd name="connsiteY26" fmla="*/ 552450 h 581025"/>
              <a:gd name="connsiteX27" fmla="*/ 219075 w 695325"/>
              <a:gd name="connsiteY27" fmla="*/ 571500 h 581025"/>
              <a:gd name="connsiteX28" fmla="*/ 333375 w 695325"/>
              <a:gd name="connsiteY28" fmla="*/ 581025 h 581025"/>
              <a:gd name="connsiteX29" fmla="*/ 504825 w 695325"/>
              <a:gd name="connsiteY29" fmla="*/ 561975 h 581025"/>
              <a:gd name="connsiteX30" fmla="*/ 561975 w 695325"/>
              <a:gd name="connsiteY30" fmla="*/ 542925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95325" h="581025">
                <a:moveTo>
                  <a:pt x="561975" y="542925"/>
                </a:moveTo>
                <a:cubicBezTo>
                  <a:pt x="579437" y="536575"/>
                  <a:pt x="594307" y="531521"/>
                  <a:pt x="609600" y="523875"/>
                </a:cubicBezTo>
                <a:cubicBezTo>
                  <a:pt x="619839" y="518755"/>
                  <a:pt x="629381" y="512154"/>
                  <a:pt x="638175" y="504825"/>
                </a:cubicBezTo>
                <a:cubicBezTo>
                  <a:pt x="656231" y="489778"/>
                  <a:pt x="675096" y="469082"/>
                  <a:pt x="685800" y="447675"/>
                </a:cubicBezTo>
                <a:cubicBezTo>
                  <a:pt x="690290" y="438695"/>
                  <a:pt x="692150" y="428625"/>
                  <a:pt x="695325" y="419100"/>
                </a:cubicBezTo>
                <a:cubicBezTo>
                  <a:pt x="692150" y="346075"/>
                  <a:pt x="693321" y="272731"/>
                  <a:pt x="685800" y="200025"/>
                </a:cubicBezTo>
                <a:cubicBezTo>
                  <a:pt x="683734" y="180051"/>
                  <a:pt x="677889" y="159583"/>
                  <a:pt x="666750" y="142875"/>
                </a:cubicBezTo>
                <a:cubicBezTo>
                  <a:pt x="660400" y="133350"/>
                  <a:pt x="652820" y="124539"/>
                  <a:pt x="647700" y="114300"/>
                </a:cubicBezTo>
                <a:cubicBezTo>
                  <a:pt x="624696" y="68292"/>
                  <a:pt x="657770" y="98788"/>
                  <a:pt x="609600" y="66675"/>
                </a:cubicBezTo>
                <a:cubicBezTo>
                  <a:pt x="603250" y="57150"/>
                  <a:pt x="600075" y="44450"/>
                  <a:pt x="590550" y="38100"/>
                </a:cubicBezTo>
                <a:cubicBezTo>
                  <a:pt x="579658" y="30838"/>
                  <a:pt x="564989" y="32337"/>
                  <a:pt x="552450" y="28575"/>
                </a:cubicBezTo>
                <a:cubicBezTo>
                  <a:pt x="533216" y="22805"/>
                  <a:pt x="514350" y="15875"/>
                  <a:pt x="495300" y="9525"/>
                </a:cubicBezTo>
                <a:lnTo>
                  <a:pt x="466725" y="0"/>
                </a:lnTo>
                <a:cubicBezTo>
                  <a:pt x="384175" y="3175"/>
                  <a:pt x="301515" y="4206"/>
                  <a:pt x="219075" y="9525"/>
                </a:cubicBezTo>
                <a:cubicBezTo>
                  <a:pt x="202919" y="10567"/>
                  <a:pt x="186609" y="13366"/>
                  <a:pt x="171450" y="19050"/>
                </a:cubicBezTo>
                <a:cubicBezTo>
                  <a:pt x="160731" y="23070"/>
                  <a:pt x="152400" y="31750"/>
                  <a:pt x="142875" y="38100"/>
                </a:cubicBezTo>
                <a:lnTo>
                  <a:pt x="85725" y="123825"/>
                </a:lnTo>
                <a:lnTo>
                  <a:pt x="66675" y="152400"/>
                </a:lnTo>
                <a:cubicBezTo>
                  <a:pt x="60325" y="177800"/>
                  <a:pt x="55904" y="203762"/>
                  <a:pt x="47625" y="228600"/>
                </a:cubicBezTo>
                <a:lnTo>
                  <a:pt x="28575" y="285750"/>
                </a:lnTo>
                <a:cubicBezTo>
                  <a:pt x="22225" y="304800"/>
                  <a:pt x="14395" y="323419"/>
                  <a:pt x="9525" y="342900"/>
                </a:cubicBezTo>
                <a:lnTo>
                  <a:pt x="0" y="381000"/>
                </a:lnTo>
                <a:cubicBezTo>
                  <a:pt x="3175" y="409575"/>
                  <a:pt x="2552" y="438833"/>
                  <a:pt x="9525" y="466725"/>
                </a:cubicBezTo>
                <a:cubicBezTo>
                  <a:pt x="14968" y="488496"/>
                  <a:pt x="39007" y="505279"/>
                  <a:pt x="57150" y="514350"/>
                </a:cubicBezTo>
                <a:cubicBezTo>
                  <a:pt x="66130" y="518840"/>
                  <a:pt x="76745" y="519385"/>
                  <a:pt x="85725" y="523875"/>
                </a:cubicBezTo>
                <a:cubicBezTo>
                  <a:pt x="95964" y="528995"/>
                  <a:pt x="103778" y="538416"/>
                  <a:pt x="114300" y="542925"/>
                </a:cubicBezTo>
                <a:cubicBezTo>
                  <a:pt x="126332" y="548082"/>
                  <a:pt x="139813" y="548854"/>
                  <a:pt x="152400" y="552450"/>
                </a:cubicBezTo>
                <a:cubicBezTo>
                  <a:pt x="177002" y="559479"/>
                  <a:pt x="192607" y="568191"/>
                  <a:pt x="219075" y="571500"/>
                </a:cubicBezTo>
                <a:cubicBezTo>
                  <a:pt x="257012" y="576242"/>
                  <a:pt x="295275" y="577850"/>
                  <a:pt x="333375" y="581025"/>
                </a:cubicBezTo>
                <a:cubicBezTo>
                  <a:pt x="373026" y="577721"/>
                  <a:pt x="457394" y="573833"/>
                  <a:pt x="504825" y="561975"/>
                </a:cubicBezTo>
                <a:cubicBezTo>
                  <a:pt x="559411" y="548328"/>
                  <a:pt x="544513" y="549275"/>
                  <a:pt x="561975" y="542925"/>
                </a:cubicBezTo>
                <a:close/>
              </a:path>
            </a:pathLst>
          </a:cu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a:off x="1600200" y="2514600"/>
            <a:ext cx="228600" cy="542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914525" y="3267075"/>
            <a:ext cx="228600" cy="666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962150" y="2876550"/>
            <a:ext cx="504825" cy="219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00150" y="3200400"/>
            <a:ext cx="552451" cy="200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21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688931" y="5334000"/>
            <a:ext cx="3416469" cy="1384995"/>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u="sng" dirty="0">
                <a:hlinkClick r:id="rId3"/>
              </a:rPr>
              <a:t>SL 103</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Cells</a:t>
            </a:r>
          </a:p>
          <a:p>
            <a:pPr lvl="2" eaLnBrk="0" hangingPunct="0">
              <a:buFontTx/>
              <a:buChar char="•"/>
            </a:pPr>
            <a:r>
              <a:rPr lang="en-US" sz="1200" b="1" dirty="0">
                <a:solidFill>
                  <a:srgbClr val="002060"/>
                </a:solidFill>
                <a:latin typeface="Georgia" pitchFamily="18" charset="0"/>
                <a:ea typeface="Times" pitchFamily="18" charset="0"/>
                <a:cs typeface="Arial" charset="0"/>
              </a:rPr>
              <a:t>Nuclei</a:t>
            </a:r>
          </a:p>
          <a:p>
            <a:pPr lvl="2" eaLnBrk="0" hangingPunct="0">
              <a:buFontTx/>
              <a:buChar char="•"/>
            </a:pPr>
            <a:r>
              <a:rPr lang="en-US" sz="1200" b="1" dirty="0">
                <a:solidFill>
                  <a:srgbClr val="002060"/>
                </a:solidFill>
                <a:latin typeface="Georgia" pitchFamily="18" charset="0"/>
                <a:ea typeface="Times" pitchFamily="18" charset="0"/>
                <a:cs typeface="Arial" charset="0"/>
              </a:rPr>
              <a:t>Cytosol (cytoplasm)</a:t>
            </a:r>
          </a:p>
          <a:p>
            <a:pPr lvl="1" eaLnBrk="0" hangingPunct="0">
              <a:buFontTx/>
              <a:buChar char="•"/>
            </a:pPr>
            <a:r>
              <a:rPr lang="en-US" sz="1200" b="1" dirty="0">
                <a:solidFill>
                  <a:srgbClr val="002060"/>
                </a:solidFill>
                <a:latin typeface="Georgia" pitchFamily="18" charset="0"/>
                <a:ea typeface="Times" pitchFamily="18" charset="0"/>
                <a:cs typeface="Arial" charset="0"/>
              </a:rPr>
              <a:t>Extracellular matrix</a:t>
            </a:r>
            <a:endParaRPr lang="en-US" dirty="0">
              <a:latin typeface="Calibri" pitchFamily="34" charset="0"/>
            </a:endParaRPr>
          </a:p>
        </p:txBody>
      </p:sp>
      <p:sp>
        <p:nvSpPr>
          <p:cNvPr id="5" name="TextBox 3"/>
          <p:cNvSpPr txBox="1">
            <a:spLocks noChangeArrowheads="1"/>
          </p:cNvSpPr>
          <p:nvPr/>
        </p:nvSpPr>
        <p:spPr bwMode="auto">
          <a:xfrm>
            <a:off x="1638794" y="1698460"/>
            <a:ext cx="6057405"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cells, nuclei, cytoplasm, extracellular matrix – SL103</a:t>
            </a:r>
            <a:endParaRPr lang="en-US" dirty="0">
              <a:latin typeface="Calibri" pitchFamily="34" charset="0"/>
            </a:endParaRPr>
          </a:p>
        </p:txBody>
      </p:sp>
      <p:sp>
        <p:nvSpPr>
          <p:cNvPr id="6" name="Rectangle 5"/>
          <p:cNvSpPr/>
          <p:nvPr/>
        </p:nvSpPr>
        <p:spPr>
          <a:xfrm>
            <a:off x="1163982" y="76200"/>
            <a:ext cx="681609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Basic Features of Cells and Tissues </a:t>
            </a:r>
          </a:p>
        </p:txBody>
      </p:sp>
      <p:sp>
        <p:nvSpPr>
          <p:cNvPr id="2" name="TextBox 1"/>
          <p:cNvSpPr txBox="1"/>
          <p:nvPr/>
        </p:nvSpPr>
        <p:spPr>
          <a:xfrm>
            <a:off x="76200" y="685800"/>
            <a:ext cx="1295400" cy="1631216"/>
          </a:xfrm>
          <a:prstGeom prst="rect">
            <a:avLst/>
          </a:prstGeom>
          <a:noFill/>
        </p:spPr>
        <p:txBody>
          <a:bodyPr wrap="square" rtlCol="0">
            <a:spAutoFit/>
          </a:bodyPr>
          <a:lstStyle/>
          <a:p>
            <a:r>
              <a:rPr lang="en-US" sz="2000" b="1" dirty="0">
                <a:solidFill>
                  <a:schemeClr val="accent6">
                    <a:lumMod val="50000"/>
                  </a:schemeClr>
                </a:solidFill>
              </a:rPr>
              <a:t>Click this link to view the video</a:t>
            </a:r>
          </a:p>
        </p:txBody>
      </p:sp>
      <p:sp>
        <p:nvSpPr>
          <p:cNvPr id="3" name="Bent Arrow 2"/>
          <p:cNvSpPr/>
          <p:nvPr/>
        </p:nvSpPr>
        <p:spPr>
          <a:xfrm rot="5400000">
            <a:off x="1868423" y="234866"/>
            <a:ext cx="749470" cy="1993731"/>
          </a:xfrm>
          <a:prstGeom prst="ben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61877" y="3062547"/>
            <a:ext cx="3187870" cy="1631216"/>
          </a:xfrm>
          <a:prstGeom prst="rect">
            <a:avLst/>
          </a:prstGeom>
          <a:noFill/>
        </p:spPr>
        <p:txBody>
          <a:bodyPr wrap="square" rtlCol="0">
            <a:spAutoFit/>
          </a:bodyPr>
          <a:lstStyle/>
          <a:p>
            <a:r>
              <a:rPr lang="en-US" sz="2000" b="1" dirty="0">
                <a:solidFill>
                  <a:schemeClr val="accent6">
                    <a:lumMod val="50000"/>
                  </a:schemeClr>
                </a:solidFill>
              </a:rPr>
              <a:t>This link takes you to the entire slide database – once there click on the slide number in the menu on the left</a:t>
            </a:r>
            <a:endParaRPr lang="en-US" sz="1400" b="1" dirty="0">
              <a:solidFill>
                <a:schemeClr val="accent6">
                  <a:lumMod val="50000"/>
                </a:schemeClr>
              </a:solidFill>
            </a:endParaRPr>
          </a:p>
        </p:txBody>
      </p:sp>
      <p:sp>
        <p:nvSpPr>
          <p:cNvPr id="8" name="Bent Arrow 7"/>
          <p:cNvSpPr/>
          <p:nvPr/>
        </p:nvSpPr>
        <p:spPr>
          <a:xfrm rot="5400000">
            <a:off x="2165747" y="4375548"/>
            <a:ext cx="1231106" cy="685800"/>
          </a:xfrm>
          <a:prstGeom prst="bent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3581400" y="2758884"/>
            <a:ext cx="5562600" cy="1815882"/>
          </a:xfrm>
          <a:prstGeom prst="rect">
            <a:avLst/>
          </a:prstGeom>
          <a:noFill/>
        </p:spPr>
        <p:txBody>
          <a:bodyPr wrap="square" rtlCol="0">
            <a:spAutoFit/>
          </a:bodyPr>
          <a:lstStyle/>
          <a:p>
            <a:r>
              <a:rPr lang="en-US" sz="1400" b="1" dirty="0">
                <a:solidFill>
                  <a:srgbClr val="C00000"/>
                </a:solidFill>
              </a:rPr>
              <a:t>Both links only work through UC, either on our computers, or from home using the VPN client.</a:t>
            </a:r>
          </a:p>
          <a:p>
            <a:endParaRPr lang="en-US" sz="1400" b="1" dirty="0">
              <a:solidFill>
                <a:srgbClr val="C00000"/>
              </a:solidFill>
            </a:endParaRPr>
          </a:p>
          <a:p>
            <a:endParaRPr lang="en-US" sz="1400" b="1" dirty="0">
              <a:solidFill>
                <a:srgbClr val="C00000"/>
              </a:solidFill>
            </a:endParaRPr>
          </a:p>
          <a:p>
            <a:r>
              <a:rPr lang="en-US" sz="1400" b="1" dirty="0">
                <a:solidFill>
                  <a:srgbClr val="C00000"/>
                </a:solidFill>
              </a:rPr>
              <a:t>When you click the link to the digital slide, it will open in your browser.  Using the slides is somewhat intuitive; drag and drop to pan around the slide, use your mouse roller to zoom in and out.  There are also control buttons on the bottom of the slide</a:t>
            </a:r>
          </a:p>
        </p:txBody>
      </p:sp>
      <p:sp>
        <p:nvSpPr>
          <p:cNvPr id="10" name="TextBox 9"/>
          <p:cNvSpPr txBox="1"/>
          <p:nvPr/>
        </p:nvSpPr>
        <p:spPr>
          <a:xfrm>
            <a:off x="4724400" y="5339039"/>
            <a:ext cx="4267200" cy="1384995"/>
          </a:xfrm>
          <a:prstGeom prst="rect">
            <a:avLst/>
          </a:prstGeom>
          <a:noFill/>
        </p:spPr>
        <p:txBody>
          <a:bodyPr wrap="square" rtlCol="0">
            <a:spAutoFit/>
          </a:bodyPr>
          <a:lstStyle/>
          <a:p>
            <a:r>
              <a:rPr lang="en-US" sz="1400" b="1" dirty="0">
                <a:solidFill>
                  <a:srgbClr val="002060"/>
                </a:solidFill>
                <a:latin typeface="Tempus Sans ITC" pitchFamily="82" charset="0"/>
              </a:rPr>
              <a:t>The  recommended strategy here is for you to watch the video which demonstrates features of a slide, and then to open the slide and find those same structures in a different area of the slide (when possible).  It may be tempting to skip this second part, but most students who do so have trouble on exams.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50" y="619125"/>
            <a:ext cx="5556451" cy="4333875"/>
          </a:xfrm>
          <a:prstGeom prst="rect">
            <a:avLst/>
          </a:prstGeom>
        </p:spPr>
      </p:pic>
      <p:sp>
        <p:nvSpPr>
          <p:cNvPr id="75781" name="TextBox 10"/>
          <p:cNvSpPr txBox="1">
            <a:spLocks noChangeArrowheads="1"/>
          </p:cNvSpPr>
          <p:nvPr/>
        </p:nvSpPr>
        <p:spPr bwMode="auto">
          <a:xfrm>
            <a:off x="6131326" y="685800"/>
            <a:ext cx="3012673" cy="5355312"/>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In the previous slide, it was easy to pick out cell borders.  However, this is the exception rather than the rule.  The strip of tissue between the green brackets contains approximately 30-50 cells.  You know this because you can see approximately that many nuclei (one nucleus bounded by blue arrows).  The pink region around, but mostly above, the nucleus is the cytoplasm.  The plasma membranes between the cells are, for the most part, not visible, though you can see them in some locations (black arrows).  </a:t>
            </a:r>
          </a:p>
        </p:txBody>
      </p:sp>
      <p:sp>
        <p:nvSpPr>
          <p:cNvPr id="8" name="Rectangle 7"/>
          <p:cNvSpPr/>
          <p:nvPr/>
        </p:nvSpPr>
        <p:spPr>
          <a:xfrm>
            <a:off x="1163982" y="76200"/>
            <a:ext cx="681609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Basic Features of Cells and Tissues </a:t>
            </a:r>
          </a:p>
        </p:txBody>
      </p:sp>
      <p:cxnSp>
        <p:nvCxnSpPr>
          <p:cNvPr id="5" name="Straight Arrow Connector 4"/>
          <p:cNvCxnSpPr/>
          <p:nvPr/>
        </p:nvCxnSpPr>
        <p:spPr>
          <a:xfrm>
            <a:off x="2497797" y="2760751"/>
            <a:ext cx="228600" cy="5429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790825" y="3509963"/>
            <a:ext cx="228600" cy="666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819400" y="3186112"/>
            <a:ext cx="504825" cy="2190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162175" y="3467099"/>
            <a:ext cx="552451" cy="2000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Left Brace 5"/>
          <p:cNvSpPr/>
          <p:nvPr/>
        </p:nvSpPr>
        <p:spPr>
          <a:xfrm>
            <a:off x="0" y="3810000"/>
            <a:ext cx="304800" cy="990600"/>
          </a:xfrm>
          <a:prstGeom prst="lef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flipH="1">
            <a:off x="5826527" y="981075"/>
            <a:ext cx="304800" cy="990600"/>
          </a:xfrm>
          <a:prstGeom prst="lef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V="1">
            <a:off x="5181600" y="1209675"/>
            <a:ext cx="552451" cy="200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5210924" y="1285126"/>
            <a:ext cx="552451" cy="2000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a:spLocks noChangeArrowheads="1"/>
          </p:cNvSpPr>
          <p:nvPr/>
        </p:nvSpPr>
        <p:spPr bwMode="auto">
          <a:xfrm>
            <a:off x="151543" y="5181600"/>
            <a:ext cx="5978927" cy="1477328"/>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When cell borders are not obvious, you’ll have to mentally draw them in so that you can imagine the shape and size of the cells.  For example, the imaginary outline of a single cell (green) indicates that these cells are columnar in shape (rectangular).  </a:t>
            </a:r>
          </a:p>
        </p:txBody>
      </p:sp>
      <p:sp>
        <p:nvSpPr>
          <p:cNvPr id="7" name="Freeform 6"/>
          <p:cNvSpPr/>
          <p:nvPr/>
        </p:nvSpPr>
        <p:spPr>
          <a:xfrm>
            <a:off x="3603509" y="2055468"/>
            <a:ext cx="507427" cy="777884"/>
          </a:xfrm>
          <a:custGeom>
            <a:avLst/>
            <a:gdLst>
              <a:gd name="connsiteX0" fmla="*/ 376063 w 507427"/>
              <a:gd name="connsiteY0" fmla="*/ 363184 h 777884"/>
              <a:gd name="connsiteX1" fmla="*/ 363184 w 507427"/>
              <a:gd name="connsiteY1" fmla="*/ 350306 h 777884"/>
              <a:gd name="connsiteX2" fmla="*/ 352881 w 507427"/>
              <a:gd name="connsiteY2" fmla="*/ 342578 h 777884"/>
              <a:gd name="connsiteX3" fmla="*/ 347729 w 507427"/>
              <a:gd name="connsiteY3" fmla="*/ 334851 h 777884"/>
              <a:gd name="connsiteX4" fmla="*/ 332275 w 507427"/>
              <a:gd name="connsiteY4" fmla="*/ 324548 h 777884"/>
              <a:gd name="connsiteX5" fmla="*/ 319396 w 507427"/>
              <a:gd name="connsiteY5" fmla="*/ 309093 h 777884"/>
              <a:gd name="connsiteX6" fmla="*/ 309093 w 507427"/>
              <a:gd name="connsiteY6" fmla="*/ 293638 h 777884"/>
              <a:gd name="connsiteX7" fmla="*/ 303941 w 507427"/>
              <a:gd name="connsiteY7" fmla="*/ 285911 h 777884"/>
              <a:gd name="connsiteX8" fmla="*/ 296214 w 507427"/>
              <a:gd name="connsiteY8" fmla="*/ 278184 h 777884"/>
              <a:gd name="connsiteX9" fmla="*/ 278183 w 507427"/>
              <a:gd name="connsiteY9" fmla="*/ 255002 h 777884"/>
              <a:gd name="connsiteX10" fmla="*/ 270456 w 507427"/>
              <a:gd name="connsiteY10" fmla="*/ 234396 h 777884"/>
              <a:gd name="connsiteX11" fmla="*/ 262729 w 507427"/>
              <a:gd name="connsiteY11" fmla="*/ 226668 h 777884"/>
              <a:gd name="connsiteX12" fmla="*/ 252426 w 507427"/>
              <a:gd name="connsiteY12" fmla="*/ 208638 h 777884"/>
              <a:gd name="connsiteX13" fmla="*/ 249850 w 507427"/>
              <a:gd name="connsiteY13" fmla="*/ 200911 h 777884"/>
              <a:gd name="connsiteX14" fmla="*/ 244698 w 507427"/>
              <a:gd name="connsiteY14" fmla="*/ 193183 h 777884"/>
              <a:gd name="connsiteX15" fmla="*/ 236971 w 507427"/>
              <a:gd name="connsiteY15" fmla="*/ 177729 h 777884"/>
              <a:gd name="connsiteX16" fmla="*/ 234395 w 507427"/>
              <a:gd name="connsiteY16" fmla="*/ 170001 h 777884"/>
              <a:gd name="connsiteX17" fmla="*/ 229244 w 507427"/>
              <a:gd name="connsiteY17" fmla="*/ 162274 h 777884"/>
              <a:gd name="connsiteX18" fmla="*/ 224092 w 507427"/>
              <a:gd name="connsiteY18" fmla="*/ 146819 h 777884"/>
              <a:gd name="connsiteX19" fmla="*/ 218941 w 507427"/>
              <a:gd name="connsiteY19" fmla="*/ 136516 h 777884"/>
              <a:gd name="connsiteX20" fmla="*/ 213789 w 507427"/>
              <a:gd name="connsiteY20" fmla="*/ 121062 h 777884"/>
              <a:gd name="connsiteX21" fmla="*/ 203486 w 507427"/>
              <a:gd name="connsiteY21" fmla="*/ 103031 h 777884"/>
              <a:gd name="connsiteX22" fmla="*/ 195759 w 507427"/>
              <a:gd name="connsiteY22" fmla="*/ 77273 h 777884"/>
              <a:gd name="connsiteX23" fmla="*/ 182880 w 507427"/>
              <a:gd name="connsiteY23" fmla="*/ 61819 h 777884"/>
              <a:gd name="connsiteX24" fmla="*/ 180304 w 507427"/>
              <a:gd name="connsiteY24" fmla="*/ 54091 h 777884"/>
              <a:gd name="connsiteX25" fmla="*/ 162274 w 507427"/>
              <a:gd name="connsiteY25" fmla="*/ 30909 h 777884"/>
              <a:gd name="connsiteX26" fmla="*/ 154546 w 507427"/>
              <a:gd name="connsiteY26" fmla="*/ 15455 h 777884"/>
              <a:gd name="connsiteX27" fmla="*/ 139092 w 507427"/>
              <a:gd name="connsiteY27" fmla="*/ 0 h 777884"/>
              <a:gd name="connsiteX28" fmla="*/ 123637 w 507427"/>
              <a:gd name="connsiteY28" fmla="*/ 2576 h 777884"/>
              <a:gd name="connsiteX29" fmla="*/ 115910 w 507427"/>
              <a:gd name="connsiteY29" fmla="*/ 5152 h 777884"/>
              <a:gd name="connsiteX30" fmla="*/ 95303 w 507427"/>
              <a:gd name="connsiteY30" fmla="*/ 10303 h 777884"/>
              <a:gd name="connsiteX31" fmla="*/ 87576 w 507427"/>
              <a:gd name="connsiteY31" fmla="*/ 15455 h 777884"/>
              <a:gd name="connsiteX32" fmla="*/ 79849 w 507427"/>
              <a:gd name="connsiteY32" fmla="*/ 18031 h 777884"/>
              <a:gd name="connsiteX33" fmla="*/ 61818 w 507427"/>
              <a:gd name="connsiteY33" fmla="*/ 23182 h 777884"/>
              <a:gd name="connsiteX34" fmla="*/ 43788 w 507427"/>
              <a:gd name="connsiteY34" fmla="*/ 33485 h 777884"/>
              <a:gd name="connsiteX35" fmla="*/ 36061 w 507427"/>
              <a:gd name="connsiteY35" fmla="*/ 36061 h 777884"/>
              <a:gd name="connsiteX36" fmla="*/ 20606 w 507427"/>
              <a:gd name="connsiteY36" fmla="*/ 46364 h 777884"/>
              <a:gd name="connsiteX37" fmla="*/ 12879 w 507427"/>
              <a:gd name="connsiteY37" fmla="*/ 51516 h 777884"/>
              <a:gd name="connsiteX38" fmla="*/ 0 w 507427"/>
              <a:gd name="connsiteY38" fmla="*/ 74698 h 777884"/>
              <a:gd name="connsiteX39" fmla="*/ 5151 w 507427"/>
              <a:gd name="connsiteY39" fmla="*/ 97880 h 777884"/>
              <a:gd name="connsiteX40" fmla="*/ 10303 w 507427"/>
              <a:gd name="connsiteY40" fmla="*/ 105607 h 777884"/>
              <a:gd name="connsiteX41" fmla="*/ 12879 w 507427"/>
              <a:gd name="connsiteY41" fmla="*/ 113334 h 777884"/>
              <a:gd name="connsiteX42" fmla="*/ 18030 w 507427"/>
              <a:gd name="connsiteY42" fmla="*/ 121062 h 777884"/>
              <a:gd name="connsiteX43" fmla="*/ 20606 w 507427"/>
              <a:gd name="connsiteY43" fmla="*/ 128789 h 777884"/>
              <a:gd name="connsiteX44" fmla="*/ 25757 w 507427"/>
              <a:gd name="connsiteY44" fmla="*/ 136516 h 777884"/>
              <a:gd name="connsiteX45" fmla="*/ 30909 w 507427"/>
              <a:gd name="connsiteY45" fmla="*/ 151971 h 777884"/>
              <a:gd name="connsiteX46" fmla="*/ 33485 w 507427"/>
              <a:gd name="connsiteY46" fmla="*/ 159698 h 777884"/>
              <a:gd name="connsiteX47" fmla="*/ 43788 w 507427"/>
              <a:gd name="connsiteY47" fmla="*/ 182880 h 777884"/>
              <a:gd name="connsiteX48" fmla="*/ 46364 w 507427"/>
              <a:gd name="connsiteY48" fmla="*/ 190607 h 777884"/>
              <a:gd name="connsiteX49" fmla="*/ 51515 w 507427"/>
              <a:gd name="connsiteY49" fmla="*/ 198335 h 777884"/>
              <a:gd name="connsiteX50" fmla="*/ 54091 w 507427"/>
              <a:gd name="connsiteY50" fmla="*/ 206062 h 777884"/>
              <a:gd name="connsiteX51" fmla="*/ 64394 w 507427"/>
              <a:gd name="connsiteY51" fmla="*/ 221517 h 777884"/>
              <a:gd name="connsiteX52" fmla="*/ 77273 w 507427"/>
              <a:gd name="connsiteY52" fmla="*/ 244699 h 777884"/>
              <a:gd name="connsiteX53" fmla="*/ 82425 w 507427"/>
              <a:gd name="connsiteY53" fmla="*/ 252426 h 777884"/>
              <a:gd name="connsiteX54" fmla="*/ 87576 w 507427"/>
              <a:gd name="connsiteY54" fmla="*/ 260153 h 777884"/>
              <a:gd name="connsiteX55" fmla="*/ 95303 w 507427"/>
              <a:gd name="connsiteY55" fmla="*/ 265305 h 777884"/>
              <a:gd name="connsiteX56" fmla="*/ 110758 w 507427"/>
              <a:gd name="connsiteY56" fmla="*/ 280760 h 777884"/>
              <a:gd name="connsiteX57" fmla="*/ 118485 w 507427"/>
              <a:gd name="connsiteY57" fmla="*/ 285911 h 777884"/>
              <a:gd name="connsiteX58" fmla="*/ 131364 w 507427"/>
              <a:gd name="connsiteY58" fmla="*/ 301366 h 777884"/>
              <a:gd name="connsiteX59" fmla="*/ 149395 w 507427"/>
              <a:gd name="connsiteY59" fmla="*/ 321972 h 777884"/>
              <a:gd name="connsiteX60" fmla="*/ 159698 w 507427"/>
              <a:gd name="connsiteY60" fmla="*/ 337427 h 777884"/>
              <a:gd name="connsiteX61" fmla="*/ 164849 w 507427"/>
              <a:gd name="connsiteY61" fmla="*/ 352881 h 777884"/>
              <a:gd name="connsiteX62" fmla="*/ 170001 w 507427"/>
              <a:gd name="connsiteY62" fmla="*/ 360609 h 777884"/>
              <a:gd name="connsiteX63" fmla="*/ 172577 w 507427"/>
              <a:gd name="connsiteY63" fmla="*/ 368336 h 777884"/>
              <a:gd name="connsiteX64" fmla="*/ 182880 w 507427"/>
              <a:gd name="connsiteY64" fmla="*/ 383791 h 777884"/>
              <a:gd name="connsiteX65" fmla="*/ 188031 w 507427"/>
              <a:gd name="connsiteY65" fmla="*/ 391518 h 777884"/>
              <a:gd name="connsiteX66" fmla="*/ 195759 w 507427"/>
              <a:gd name="connsiteY66" fmla="*/ 406973 h 777884"/>
              <a:gd name="connsiteX67" fmla="*/ 206062 w 507427"/>
              <a:gd name="connsiteY67" fmla="*/ 430155 h 777884"/>
              <a:gd name="connsiteX68" fmla="*/ 211213 w 507427"/>
              <a:gd name="connsiteY68" fmla="*/ 450761 h 777884"/>
              <a:gd name="connsiteX69" fmla="*/ 216365 w 507427"/>
              <a:gd name="connsiteY69" fmla="*/ 466215 h 777884"/>
              <a:gd name="connsiteX70" fmla="*/ 221516 w 507427"/>
              <a:gd name="connsiteY70" fmla="*/ 484246 h 777884"/>
              <a:gd name="connsiteX71" fmla="*/ 226668 w 507427"/>
              <a:gd name="connsiteY71" fmla="*/ 494549 h 777884"/>
              <a:gd name="connsiteX72" fmla="*/ 234395 w 507427"/>
              <a:gd name="connsiteY72" fmla="*/ 520307 h 777884"/>
              <a:gd name="connsiteX73" fmla="*/ 239547 w 507427"/>
              <a:gd name="connsiteY73" fmla="*/ 528034 h 777884"/>
              <a:gd name="connsiteX74" fmla="*/ 242123 w 507427"/>
              <a:gd name="connsiteY74" fmla="*/ 535761 h 777884"/>
              <a:gd name="connsiteX75" fmla="*/ 252426 w 507427"/>
              <a:gd name="connsiteY75" fmla="*/ 561519 h 777884"/>
              <a:gd name="connsiteX76" fmla="*/ 255001 w 507427"/>
              <a:gd name="connsiteY76" fmla="*/ 569246 h 777884"/>
              <a:gd name="connsiteX77" fmla="*/ 260153 w 507427"/>
              <a:gd name="connsiteY77" fmla="*/ 576974 h 777884"/>
              <a:gd name="connsiteX78" fmla="*/ 265305 w 507427"/>
              <a:gd name="connsiteY78" fmla="*/ 592428 h 777884"/>
              <a:gd name="connsiteX79" fmla="*/ 270456 w 507427"/>
              <a:gd name="connsiteY79" fmla="*/ 607883 h 777884"/>
              <a:gd name="connsiteX80" fmla="*/ 273032 w 507427"/>
              <a:gd name="connsiteY80" fmla="*/ 615610 h 777884"/>
              <a:gd name="connsiteX81" fmla="*/ 278183 w 507427"/>
              <a:gd name="connsiteY81" fmla="*/ 623338 h 777884"/>
              <a:gd name="connsiteX82" fmla="*/ 280759 w 507427"/>
              <a:gd name="connsiteY82" fmla="*/ 633641 h 777884"/>
              <a:gd name="connsiteX83" fmla="*/ 283335 w 507427"/>
              <a:gd name="connsiteY83" fmla="*/ 641368 h 777884"/>
              <a:gd name="connsiteX84" fmla="*/ 288486 w 507427"/>
              <a:gd name="connsiteY84" fmla="*/ 661974 h 777884"/>
              <a:gd name="connsiteX85" fmla="*/ 293638 w 507427"/>
              <a:gd name="connsiteY85" fmla="*/ 680005 h 777884"/>
              <a:gd name="connsiteX86" fmla="*/ 298790 w 507427"/>
              <a:gd name="connsiteY86" fmla="*/ 687732 h 777884"/>
              <a:gd name="connsiteX87" fmla="*/ 306517 w 507427"/>
              <a:gd name="connsiteY87" fmla="*/ 703187 h 777884"/>
              <a:gd name="connsiteX88" fmla="*/ 309093 w 507427"/>
              <a:gd name="connsiteY88" fmla="*/ 710914 h 777884"/>
              <a:gd name="connsiteX89" fmla="*/ 314244 w 507427"/>
              <a:gd name="connsiteY89" fmla="*/ 718641 h 777884"/>
              <a:gd name="connsiteX90" fmla="*/ 316820 w 507427"/>
              <a:gd name="connsiteY90" fmla="*/ 726369 h 777884"/>
              <a:gd name="connsiteX91" fmla="*/ 327123 w 507427"/>
              <a:gd name="connsiteY91" fmla="*/ 741823 h 777884"/>
              <a:gd name="connsiteX92" fmla="*/ 329699 w 507427"/>
              <a:gd name="connsiteY92" fmla="*/ 749551 h 777884"/>
              <a:gd name="connsiteX93" fmla="*/ 360608 w 507427"/>
              <a:gd name="connsiteY93" fmla="*/ 775308 h 777884"/>
              <a:gd name="connsiteX94" fmla="*/ 373487 w 507427"/>
              <a:gd name="connsiteY94" fmla="*/ 777884 h 777884"/>
              <a:gd name="connsiteX95" fmla="*/ 399245 w 507427"/>
              <a:gd name="connsiteY95" fmla="*/ 772733 h 777884"/>
              <a:gd name="connsiteX96" fmla="*/ 412124 w 507427"/>
              <a:gd name="connsiteY96" fmla="*/ 770157 h 777884"/>
              <a:gd name="connsiteX97" fmla="*/ 419851 w 507427"/>
              <a:gd name="connsiteY97" fmla="*/ 767581 h 777884"/>
              <a:gd name="connsiteX98" fmla="*/ 440457 w 507427"/>
              <a:gd name="connsiteY98" fmla="*/ 762429 h 777884"/>
              <a:gd name="connsiteX99" fmla="*/ 466215 w 507427"/>
              <a:gd name="connsiteY99" fmla="*/ 754702 h 777884"/>
              <a:gd name="connsiteX100" fmla="*/ 473942 w 507427"/>
              <a:gd name="connsiteY100" fmla="*/ 744399 h 777884"/>
              <a:gd name="connsiteX101" fmla="*/ 479094 w 507427"/>
              <a:gd name="connsiteY101" fmla="*/ 736672 h 777884"/>
              <a:gd name="connsiteX102" fmla="*/ 486821 w 507427"/>
              <a:gd name="connsiteY102" fmla="*/ 734096 h 777884"/>
              <a:gd name="connsiteX103" fmla="*/ 497124 w 507427"/>
              <a:gd name="connsiteY103" fmla="*/ 718641 h 777884"/>
              <a:gd name="connsiteX104" fmla="*/ 502276 w 507427"/>
              <a:gd name="connsiteY104" fmla="*/ 710914 h 777884"/>
              <a:gd name="connsiteX105" fmla="*/ 507427 w 507427"/>
              <a:gd name="connsiteY105" fmla="*/ 692884 h 777884"/>
              <a:gd name="connsiteX106" fmla="*/ 504852 w 507427"/>
              <a:gd name="connsiteY106" fmla="*/ 651671 h 777884"/>
              <a:gd name="connsiteX107" fmla="*/ 497124 w 507427"/>
              <a:gd name="connsiteY107" fmla="*/ 649095 h 777884"/>
              <a:gd name="connsiteX108" fmla="*/ 489397 w 507427"/>
              <a:gd name="connsiteY108" fmla="*/ 641368 h 777884"/>
              <a:gd name="connsiteX109" fmla="*/ 484245 w 507427"/>
              <a:gd name="connsiteY109" fmla="*/ 633641 h 777884"/>
              <a:gd name="connsiteX110" fmla="*/ 476518 w 507427"/>
              <a:gd name="connsiteY110" fmla="*/ 625913 h 777884"/>
              <a:gd name="connsiteX111" fmla="*/ 471366 w 507427"/>
              <a:gd name="connsiteY111" fmla="*/ 618186 h 777884"/>
              <a:gd name="connsiteX112" fmla="*/ 458488 w 507427"/>
              <a:gd name="connsiteY112" fmla="*/ 602731 h 777884"/>
              <a:gd name="connsiteX113" fmla="*/ 450760 w 507427"/>
              <a:gd name="connsiteY113" fmla="*/ 579549 h 777884"/>
              <a:gd name="connsiteX114" fmla="*/ 448185 w 507427"/>
              <a:gd name="connsiteY114" fmla="*/ 571822 h 777884"/>
              <a:gd name="connsiteX115" fmla="*/ 443033 w 507427"/>
              <a:gd name="connsiteY115" fmla="*/ 558943 h 777884"/>
              <a:gd name="connsiteX116" fmla="*/ 437881 w 507427"/>
              <a:gd name="connsiteY116" fmla="*/ 535761 h 777884"/>
              <a:gd name="connsiteX117" fmla="*/ 435306 w 507427"/>
              <a:gd name="connsiteY117" fmla="*/ 528034 h 777884"/>
              <a:gd name="connsiteX118" fmla="*/ 432730 w 507427"/>
              <a:gd name="connsiteY118" fmla="*/ 515155 h 777884"/>
              <a:gd name="connsiteX119" fmla="*/ 427578 w 507427"/>
              <a:gd name="connsiteY119" fmla="*/ 499700 h 777884"/>
              <a:gd name="connsiteX120" fmla="*/ 422427 w 507427"/>
              <a:gd name="connsiteY120" fmla="*/ 484246 h 777884"/>
              <a:gd name="connsiteX121" fmla="*/ 419851 w 507427"/>
              <a:gd name="connsiteY121" fmla="*/ 476518 h 777884"/>
              <a:gd name="connsiteX122" fmla="*/ 417275 w 507427"/>
              <a:gd name="connsiteY122" fmla="*/ 468791 h 777884"/>
              <a:gd name="connsiteX123" fmla="*/ 409548 w 507427"/>
              <a:gd name="connsiteY123" fmla="*/ 443033 h 777884"/>
              <a:gd name="connsiteX124" fmla="*/ 406972 w 507427"/>
              <a:gd name="connsiteY124" fmla="*/ 435306 h 777884"/>
              <a:gd name="connsiteX125" fmla="*/ 401821 w 507427"/>
              <a:gd name="connsiteY125" fmla="*/ 425003 h 777884"/>
              <a:gd name="connsiteX126" fmla="*/ 396669 w 507427"/>
              <a:gd name="connsiteY126" fmla="*/ 409548 h 777884"/>
              <a:gd name="connsiteX127" fmla="*/ 391517 w 507427"/>
              <a:gd name="connsiteY127" fmla="*/ 399245 h 777884"/>
              <a:gd name="connsiteX128" fmla="*/ 386366 w 507427"/>
              <a:gd name="connsiteY128" fmla="*/ 383791 h 777884"/>
              <a:gd name="connsiteX129" fmla="*/ 383790 w 507427"/>
              <a:gd name="connsiteY129" fmla="*/ 376063 h 777884"/>
              <a:gd name="connsiteX130" fmla="*/ 381214 w 507427"/>
              <a:gd name="connsiteY130" fmla="*/ 368336 h 777884"/>
              <a:gd name="connsiteX131" fmla="*/ 376063 w 507427"/>
              <a:gd name="connsiteY131" fmla="*/ 363184 h 777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507427" h="777884">
                <a:moveTo>
                  <a:pt x="376063" y="363184"/>
                </a:moveTo>
                <a:cubicBezTo>
                  <a:pt x="371770" y="358891"/>
                  <a:pt x="367722" y="354339"/>
                  <a:pt x="363184" y="350306"/>
                </a:cubicBezTo>
                <a:cubicBezTo>
                  <a:pt x="359975" y="347454"/>
                  <a:pt x="355917" y="345614"/>
                  <a:pt x="352881" y="342578"/>
                </a:cubicBezTo>
                <a:cubicBezTo>
                  <a:pt x="350692" y="340389"/>
                  <a:pt x="350059" y="336890"/>
                  <a:pt x="347729" y="334851"/>
                </a:cubicBezTo>
                <a:cubicBezTo>
                  <a:pt x="343070" y="330774"/>
                  <a:pt x="332275" y="324548"/>
                  <a:pt x="332275" y="324548"/>
                </a:cubicBezTo>
                <a:cubicBezTo>
                  <a:pt x="313862" y="296928"/>
                  <a:pt x="342537" y="338847"/>
                  <a:pt x="319396" y="309093"/>
                </a:cubicBezTo>
                <a:cubicBezTo>
                  <a:pt x="315595" y="304206"/>
                  <a:pt x="312527" y="298790"/>
                  <a:pt x="309093" y="293638"/>
                </a:cubicBezTo>
                <a:cubicBezTo>
                  <a:pt x="307376" y="291062"/>
                  <a:pt x="306130" y="288100"/>
                  <a:pt x="303941" y="285911"/>
                </a:cubicBezTo>
                <a:cubicBezTo>
                  <a:pt x="301365" y="283335"/>
                  <a:pt x="298450" y="281059"/>
                  <a:pt x="296214" y="278184"/>
                </a:cubicBezTo>
                <a:cubicBezTo>
                  <a:pt x="274652" y="250461"/>
                  <a:pt x="295725" y="272541"/>
                  <a:pt x="278183" y="255002"/>
                </a:cubicBezTo>
                <a:cubicBezTo>
                  <a:pt x="276109" y="246703"/>
                  <a:pt x="275638" y="241651"/>
                  <a:pt x="270456" y="234396"/>
                </a:cubicBezTo>
                <a:cubicBezTo>
                  <a:pt x="268339" y="231432"/>
                  <a:pt x="265305" y="229244"/>
                  <a:pt x="262729" y="226668"/>
                </a:cubicBezTo>
                <a:cubicBezTo>
                  <a:pt x="256823" y="208951"/>
                  <a:pt x="264901" y="230469"/>
                  <a:pt x="252426" y="208638"/>
                </a:cubicBezTo>
                <a:cubicBezTo>
                  <a:pt x="251079" y="206281"/>
                  <a:pt x="251064" y="203339"/>
                  <a:pt x="249850" y="200911"/>
                </a:cubicBezTo>
                <a:cubicBezTo>
                  <a:pt x="248465" y="198142"/>
                  <a:pt x="246415" y="195759"/>
                  <a:pt x="244698" y="193183"/>
                </a:cubicBezTo>
                <a:cubicBezTo>
                  <a:pt x="238227" y="173765"/>
                  <a:pt x="246956" y="197697"/>
                  <a:pt x="236971" y="177729"/>
                </a:cubicBezTo>
                <a:cubicBezTo>
                  <a:pt x="235757" y="175300"/>
                  <a:pt x="235609" y="172430"/>
                  <a:pt x="234395" y="170001"/>
                </a:cubicBezTo>
                <a:cubicBezTo>
                  <a:pt x="233011" y="167232"/>
                  <a:pt x="230501" y="165103"/>
                  <a:pt x="229244" y="162274"/>
                </a:cubicBezTo>
                <a:cubicBezTo>
                  <a:pt x="227039" y="157312"/>
                  <a:pt x="226520" y="151676"/>
                  <a:pt x="224092" y="146819"/>
                </a:cubicBezTo>
                <a:cubicBezTo>
                  <a:pt x="222375" y="143385"/>
                  <a:pt x="220367" y="140081"/>
                  <a:pt x="218941" y="136516"/>
                </a:cubicBezTo>
                <a:cubicBezTo>
                  <a:pt x="216924" y="131474"/>
                  <a:pt x="216801" y="125580"/>
                  <a:pt x="213789" y="121062"/>
                </a:cubicBezTo>
                <a:cubicBezTo>
                  <a:pt x="209518" y="114655"/>
                  <a:pt x="206288" y="110503"/>
                  <a:pt x="203486" y="103031"/>
                </a:cubicBezTo>
                <a:cubicBezTo>
                  <a:pt x="201386" y="97430"/>
                  <a:pt x="199279" y="80793"/>
                  <a:pt x="195759" y="77273"/>
                </a:cubicBezTo>
                <a:cubicBezTo>
                  <a:pt x="190061" y="71576"/>
                  <a:pt x="186466" y="68992"/>
                  <a:pt x="182880" y="61819"/>
                </a:cubicBezTo>
                <a:cubicBezTo>
                  <a:pt x="181666" y="59390"/>
                  <a:pt x="181623" y="56465"/>
                  <a:pt x="180304" y="54091"/>
                </a:cubicBezTo>
                <a:cubicBezTo>
                  <a:pt x="172603" y="40229"/>
                  <a:pt x="171659" y="40295"/>
                  <a:pt x="162274" y="30909"/>
                </a:cubicBezTo>
                <a:cubicBezTo>
                  <a:pt x="159886" y="23747"/>
                  <a:pt x="159873" y="21448"/>
                  <a:pt x="154546" y="15455"/>
                </a:cubicBezTo>
                <a:cubicBezTo>
                  <a:pt x="149706" y="10010"/>
                  <a:pt x="139092" y="0"/>
                  <a:pt x="139092" y="0"/>
                </a:cubicBezTo>
                <a:cubicBezTo>
                  <a:pt x="133940" y="859"/>
                  <a:pt x="128735" y="1443"/>
                  <a:pt x="123637" y="2576"/>
                </a:cubicBezTo>
                <a:cubicBezTo>
                  <a:pt x="120987" y="3165"/>
                  <a:pt x="118544" y="4494"/>
                  <a:pt x="115910" y="5152"/>
                </a:cubicBezTo>
                <a:lnTo>
                  <a:pt x="95303" y="10303"/>
                </a:lnTo>
                <a:cubicBezTo>
                  <a:pt x="92727" y="12020"/>
                  <a:pt x="90345" y="14070"/>
                  <a:pt x="87576" y="15455"/>
                </a:cubicBezTo>
                <a:cubicBezTo>
                  <a:pt x="85148" y="16669"/>
                  <a:pt x="82460" y="17285"/>
                  <a:pt x="79849" y="18031"/>
                </a:cubicBezTo>
                <a:cubicBezTo>
                  <a:pt x="73309" y="19900"/>
                  <a:pt x="67998" y="20533"/>
                  <a:pt x="61818" y="23182"/>
                </a:cubicBezTo>
                <a:cubicBezTo>
                  <a:pt x="30213" y="36728"/>
                  <a:pt x="69651" y="20553"/>
                  <a:pt x="43788" y="33485"/>
                </a:cubicBezTo>
                <a:cubicBezTo>
                  <a:pt x="41360" y="34699"/>
                  <a:pt x="38434" y="34742"/>
                  <a:pt x="36061" y="36061"/>
                </a:cubicBezTo>
                <a:cubicBezTo>
                  <a:pt x="30649" y="39068"/>
                  <a:pt x="25758" y="42930"/>
                  <a:pt x="20606" y="46364"/>
                </a:cubicBezTo>
                <a:lnTo>
                  <a:pt x="12879" y="51516"/>
                </a:lnTo>
                <a:cubicBezTo>
                  <a:pt x="1070" y="69229"/>
                  <a:pt x="4534" y="61097"/>
                  <a:pt x="0" y="74698"/>
                </a:cubicBezTo>
                <a:cubicBezTo>
                  <a:pt x="988" y="80625"/>
                  <a:pt x="1983" y="91543"/>
                  <a:pt x="5151" y="97880"/>
                </a:cubicBezTo>
                <a:cubicBezTo>
                  <a:pt x="6535" y="100649"/>
                  <a:pt x="8918" y="102838"/>
                  <a:pt x="10303" y="105607"/>
                </a:cubicBezTo>
                <a:cubicBezTo>
                  <a:pt x="11517" y="108035"/>
                  <a:pt x="11665" y="110906"/>
                  <a:pt x="12879" y="113334"/>
                </a:cubicBezTo>
                <a:cubicBezTo>
                  <a:pt x="14263" y="116103"/>
                  <a:pt x="16646" y="118293"/>
                  <a:pt x="18030" y="121062"/>
                </a:cubicBezTo>
                <a:cubicBezTo>
                  <a:pt x="19244" y="123490"/>
                  <a:pt x="19392" y="126361"/>
                  <a:pt x="20606" y="128789"/>
                </a:cubicBezTo>
                <a:cubicBezTo>
                  <a:pt x="21990" y="131558"/>
                  <a:pt x="24500" y="133687"/>
                  <a:pt x="25757" y="136516"/>
                </a:cubicBezTo>
                <a:cubicBezTo>
                  <a:pt x="27962" y="141478"/>
                  <a:pt x="29192" y="146819"/>
                  <a:pt x="30909" y="151971"/>
                </a:cubicBezTo>
                <a:cubicBezTo>
                  <a:pt x="31768" y="154547"/>
                  <a:pt x="31979" y="157439"/>
                  <a:pt x="33485" y="159698"/>
                </a:cubicBezTo>
                <a:cubicBezTo>
                  <a:pt x="41648" y="171944"/>
                  <a:pt x="37657" y="164489"/>
                  <a:pt x="43788" y="182880"/>
                </a:cubicBezTo>
                <a:cubicBezTo>
                  <a:pt x="44647" y="185456"/>
                  <a:pt x="44858" y="188348"/>
                  <a:pt x="46364" y="190607"/>
                </a:cubicBezTo>
                <a:cubicBezTo>
                  <a:pt x="48081" y="193183"/>
                  <a:pt x="50131" y="195566"/>
                  <a:pt x="51515" y="198335"/>
                </a:cubicBezTo>
                <a:cubicBezTo>
                  <a:pt x="52729" y="200763"/>
                  <a:pt x="52772" y="203689"/>
                  <a:pt x="54091" y="206062"/>
                </a:cubicBezTo>
                <a:cubicBezTo>
                  <a:pt x="57098" y="211474"/>
                  <a:pt x="62436" y="215643"/>
                  <a:pt x="64394" y="221517"/>
                </a:cubicBezTo>
                <a:cubicBezTo>
                  <a:pt x="68928" y="235117"/>
                  <a:pt x="65465" y="226987"/>
                  <a:pt x="77273" y="244699"/>
                </a:cubicBezTo>
                <a:lnTo>
                  <a:pt x="82425" y="252426"/>
                </a:lnTo>
                <a:cubicBezTo>
                  <a:pt x="84142" y="255002"/>
                  <a:pt x="85000" y="258436"/>
                  <a:pt x="87576" y="260153"/>
                </a:cubicBezTo>
                <a:cubicBezTo>
                  <a:pt x="90152" y="261870"/>
                  <a:pt x="92989" y="263248"/>
                  <a:pt x="95303" y="265305"/>
                </a:cubicBezTo>
                <a:cubicBezTo>
                  <a:pt x="100748" y="270145"/>
                  <a:pt x="104696" y="276719"/>
                  <a:pt x="110758" y="280760"/>
                </a:cubicBezTo>
                <a:lnTo>
                  <a:pt x="118485" y="285911"/>
                </a:lnTo>
                <a:cubicBezTo>
                  <a:pt x="136901" y="313532"/>
                  <a:pt x="108218" y="271606"/>
                  <a:pt x="131364" y="301366"/>
                </a:cubicBezTo>
                <a:cubicBezTo>
                  <a:pt x="147543" y="322169"/>
                  <a:pt x="134436" y="311999"/>
                  <a:pt x="149395" y="321972"/>
                </a:cubicBezTo>
                <a:cubicBezTo>
                  <a:pt x="157912" y="347529"/>
                  <a:pt x="143623" y="308492"/>
                  <a:pt x="159698" y="337427"/>
                </a:cubicBezTo>
                <a:cubicBezTo>
                  <a:pt x="162335" y="342174"/>
                  <a:pt x="161837" y="348363"/>
                  <a:pt x="164849" y="352881"/>
                </a:cubicBezTo>
                <a:cubicBezTo>
                  <a:pt x="166566" y="355457"/>
                  <a:pt x="168616" y="357840"/>
                  <a:pt x="170001" y="360609"/>
                </a:cubicBezTo>
                <a:cubicBezTo>
                  <a:pt x="171215" y="363037"/>
                  <a:pt x="171258" y="365963"/>
                  <a:pt x="172577" y="368336"/>
                </a:cubicBezTo>
                <a:cubicBezTo>
                  <a:pt x="175584" y="373748"/>
                  <a:pt x="179446" y="378639"/>
                  <a:pt x="182880" y="383791"/>
                </a:cubicBezTo>
                <a:cubicBezTo>
                  <a:pt x="184597" y="386367"/>
                  <a:pt x="187052" y="388581"/>
                  <a:pt x="188031" y="391518"/>
                </a:cubicBezTo>
                <a:cubicBezTo>
                  <a:pt x="191586" y="402182"/>
                  <a:pt x="189101" y="396986"/>
                  <a:pt x="195759" y="406973"/>
                </a:cubicBezTo>
                <a:cubicBezTo>
                  <a:pt x="201889" y="425364"/>
                  <a:pt x="197898" y="417909"/>
                  <a:pt x="206062" y="430155"/>
                </a:cubicBezTo>
                <a:cubicBezTo>
                  <a:pt x="207779" y="437024"/>
                  <a:pt x="208974" y="444044"/>
                  <a:pt x="211213" y="450761"/>
                </a:cubicBezTo>
                <a:cubicBezTo>
                  <a:pt x="212930" y="455912"/>
                  <a:pt x="215048" y="460947"/>
                  <a:pt x="216365" y="466215"/>
                </a:cubicBezTo>
                <a:cubicBezTo>
                  <a:pt x="217670" y="471433"/>
                  <a:pt x="219302" y="479080"/>
                  <a:pt x="221516" y="484246"/>
                </a:cubicBezTo>
                <a:cubicBezTo>
                  <a:pt x="223028" y="487775"/>
                  <a:pt x="225320" y="490954"/>
                  <a:pt x="226668" y="494549"/>
                </a:cubicBezTo>
                <a:cubicBezTo>
                  <a:pt x="229752" y="502773"/>
                  <a:pt x="229365" y="512764"/>
                  <a:pt x="234395" y="520307"/>
                </a:cubicBezTo>
                <a:cubicBezTo>
                  <a:pt x="236112" y="522883"/>
                  <a:pt x="238162" y="525265"/>
                  <a:pt x="239547" y="528034"/>
                </a:cubicBezTo>
                <a:cubicBezTo>
                  <a:pt x="240761" y="530462"/>
                  <a:pt x="241054" y="533265"/>
                  <a:pt x="242123" y="535761"/>
                </a:cubicBezTo>
                <a:cubicBezTo>
                  <a:pt x="253488" y="562279"/>
                  <a:pt x="240706" y="526358"/>
                  <a:pt x="252426" y="561519"/>
                </a:cubicBezTo>
                <a:cubicBezTo>
                  <a:pt x="253285" y="564095"/>
                  <a:pt x="253495" y="566987"/>
                  <a:pt x="255001" y="569246"/>
                </a:cubicBezTo>
                <a:cubicBezTo>
                  <a:pt x="256718" y="571822"/>
                  <a:pt x="258896" y="574145"/>
                  <a:pt x="260153" y="576974"/>
                </a:cubicBezTo>
                <a:cubicBezTo>
                  <a:pt x="262359" y="581936"/>
                  <a:pt x="263588" y="587277"/>
                  <a:pt x="265305" y="592428"/>
                </a:cubicBezTo>
                <a:lnTo>
                  <a:pt x="270456" y="607883"/>
                </a:lnTo>
                <a:cubicBezTo>
                  <a:pt x="271315" y="610459"/>
                  <a:pt x="271526" y="613351"/>
                  <a:pt x="273032" y="615610"/>
                </a:cubicBezTo>
                <a:lnTo>
                  <a:pt x="278183" y="623338"/>
                </a:lnTo>
                <a:cubicBezTo>
                  <a:pt x="279042" y="626772"/>
                  <a:pt x="279786" y="630237"/>
                  <a:pt x="280759" y="633641"/>
                </a:cubicBezTo>
                <a:cubicBezTo>
                  <a:pt x="281505" y="636252"/>
                  <a:pt x="282621" y="638749"/>
                  <a:pt x="283335" y="641368"/>
                </a:cubicBezTo>
                <a:cubicBezTo>
                  <a:pt x="285198" y="648199"/>
                  <a:pt x="286769" y="655105"/>
                  <a:pt x="288486" y="661974"/>
                </a:cubicBezTo>
                <a:cubicBezTo>
                  <a:pt x="289311" y="665274"/>
                  <a:pt x="291791" y="676311"/>
                  <a:pt x="293638" y="680005"/>
                </a:cubicBezTo>
                <a:cubicBezTo>
                  <a:pt x="295023" y="682774"/>
                  <a:pt x="297073" y="685156"/>
                  <a:pt x="298790" y="687732"/>
                </a:cubicBezTo>
                <a:cubicBezTo>
                  <a:pt x="305260" y="707146"/>
                  <a:pt x="296534" y="683222"/>
                  <a:pt x="306517" y="703187"/>
                </a:cubicBezTo>
                <a:cubicBezTo>
                  <a:pt x="307731" y="705615"/>
                  <a:pt x="307879" y="708486"/>
                  <a:pt x="309093" y="710914"/>
                </a:cubicBezTo>
                <a:cubicBezTo>
                  <a:pt x="310477" y="713683"/>
                  <a:pt x="312860" y="715872"/>
                  <a:pt x="314244" y="718641"/>
                </a:cubicBezTo>
                <a:cubicBezTo>
                  <a:pt x="315458" y="721070"/>
                  <a:pt x="315501" y="723995"/>
                  <a:pt x="316820" y="726369"/>
                </a:cubicBezTo>
                <a:cubicBezTo>
                  <a:pt x="319827" y="731781"/>
                  <a:pt x="325165" y="735950"/>
                  <a:pt x="327123" y="741823"/>
                </a:cubicBezTo>
                <a:cubicBezTo>
                  <a:pt x="327982" y="744399"/>
                  <a:pt x="328032" y="747408"/>
                  <a:pt x="329699" y="749551"/>
                </a:cubicBezTo>
                <a:cubicBezTo>
                  <a:pt x="333429" y="754347"/>
                  <a:pt x="352777" y="773742"/>
                  <a:pt x="360608" y="775308"/>
                </a:cubicBezTo>
                <a:lnTo>
                  <a:pt x="373487" y="777884"/>
                </a:lnTo>
                <a:cubicBezTo>
                  <a:pt x="403759" y="772838"/>
                  <a:pt x="376199" y="777854"/>
                  <a:pt x="399245" y="772733"/>
                </a:cubicBezTo>
                <a:cubicBezTo>
                  <a:pt x="403519" y="771783"/>
                  <a:pt x="407877" y="771219"/>
                  <a:pt x="412124" y="770157"/>
                </a:cubicBezTo>
                <a:cubicBezTo>
                  <a:pt x="414758" y="769498"/>
                  <a:pt x="417232" y="768295"/>
                  <a:pt x="419851" y="767581"/>
                </a:cubicBezTo>
                <a:cubicBezTo>
                  <a:pt x="426682" y="765718"/>
                  <a:pt x="433740" y="764668"/>
                  <a:pt x="440457" y="762429"/>
                </a:cubicBezTo>
                <a:cubicBezTo>
                  <a:pt x="459270" y="756159"/>
                  <a:pt x="450644" y="758595"/>
                  <a:pt x="466215" y="754702"/>
                </a:cubicBezTo>
                <a:cubicBezTo>
                  <a:pt x="468791" y="751268"/>
                  <a:pt x="471447" y="747892"/>
                  <a:pt x="473942" y="744399"/>
                </a:cubicBezTo>
                <a:cubicBezTo>
                  <a:pt x="475741" y="741880"/>
                  <a:pt x="476677" y="738606"/>
                  <a:pt x="479094" y="736672"/>
                </a:cubicBezTo>
                <a:cubicBezTo>
                  <a:pt x="481214" y="734976"/>
                  <a:pt x="484245" y="734955"/>
                  <a:pt x="486821" y="734096"/>
                </a:cubicBezTo>
                <a:lnTo>
                  <a:pt x="497124" y="718641"/>
                </a:lnTo>
                <a:cubicBezTo>
                  <a:pt x="498841" y="716065"/>
                  <a:pt x="501297" y="713851"/>
                  <a:pt x="502276" y="710914"/>
                </a:cubicBezTo>
                <a:cubicBezTo>
                  <a:pt x="505972" y="699829"/>
                  <a:pt x="504194" y="705821"/>
                  <a:pt x="507427" y="692884"/>
                </a:cubicBezTo>
                <a:cubicBezTo>
                  <a:pt x="506569" y="679146"/>
                  <a:pt x="508005" y="665070"/>
                  <a:pt x="504852" y="651671"/>
                </a:cubicBezTo>
                <a:cubicBezTo>
                  <a:pt x="504230" y="649028"/>
                  <a:pt x="499383" y="650601"/>
                  <a:pt x="497124" y="649095"/>
                </a:cubicBezTo>
                <a:cubicBezTo>
                  <a:pt x="494093" y="647075"/>
                  <a:pt x="491729" y="644166"/>
                  <a:pt x="489397" y="641368"/>
                </a:cubicBezTo>
                <a:cubicBezTo>
                  <a:pt x="487415" y="638990"/>
                  <a:pt x="486227" y="636019"/>
                  <a:pt x="484245" y="633641"/>
                </a:cubicBezTo>
                <a:cubicBezTo>
                  <a:pt x="481913" y="630843"/>
                  <a:pt x="478850" y="628711"/>
                  <a:pt x="476518" y="625913"/>
                </a:cubicBezTo>
                <a:cubicBezTo>
                  <a:pt x="474536" y="623535"/>
                  <a:pt x="473348" y="620564"/>
                  <a:pt x="471366" y="618186"/>
                </a:cubicBezTo>
                <a:cubicBezTo>
                  <a:pt x="465586" y="611251"/>
                  <a:pt x="462144" y="610957"/>
                  <a:pt x="458488" y="602731"/>
                </a:cubicBezTo>
                <a:cubicBezTo>
                  <a:pt x="458486" y="602727"/>
                  <a:pt x="452048" y="583414"/>
                  <a:pt x="450760" y="579549"/>
                </a:cubicBezTo>
                <a:cubicBezTo>
                  <a:pt x="449902" y="576973"/>
                  <a:pt x="449193" y="574343"/>
                  <a:pt x="448185" y="571822"/>
                </a:cubicBezTo>
                <a:cubicBezTo>
                  <a:pt x="446468" y="567529"/>
                  <a:pt x="444303" y="563389"/>
                  <a:pt x="443033" y="558943"/>
                </a:cubicBezTo>
                <a:cubicBezTo>
                  <a:pt x="440858" y="551332"/>
                  <a:pt x="439801" y="543441"/>
                  <a:pt x="437881" y="535761"/>
                </a:cubicBezTo>
                <a:cubicBezTo>
                  <a:pt x="437223" y="533127"/>
                  <a:pt x="435964" y="530668"/>
                  <a:pt x="435306" y="528034"/>
                </a:cubicBezTo>
                <a:cubicBezTo>
                  <a:pt x="434244" y="523787"/>
                  <a:pt x="433882" y="519379"/>
                  <a:pt x="432730" y="515155"/>
                </a:cubicBezTo>
                <a:cubicBezTo>
                  <a:pt x="431301" y="509916"/>
                  <a:pt x="429295" y="504852"/>
                  <a:pt x="427578" y="499700"/>
                </a:cubicBezTo>
                <a:lnTo>
                  <a:pt x="422427" y="484246"/>
                </a:lnTo>
                <a:lnTo>
                  <a:pt x="419851" y="476518"/>
                </a:lnTo>
                <a:cubicBezTo>
                  <a:pt x="418992" y="473942"/>
                  <a:pt x="417934" y="471425"/>
                  <a:pt x="417275" y="468791"/>
                </a:cubicBezTo>
                <a:cubicBezTo>
                  <a:pt x="413383" y="453224"/>
                  <a:pt x="415817" y="461840"/>
                  <a:pt x="409548" y="443033"/>
                </a:cubicBezTo>
                <a:cubicBezTo>
                  <a:pt x="408689" y="440457"/>
                  <a:pt x="408186" y="437734"/>
                  <a:pt x="406972" y="435306"/>
                </a:cubicBezTo>
                <a:cubicBezTo>
                  <a:pt x="405255" y="431872"/>
                  <a:pt x="403247" y="428568"/>
                  <a:pt x="401821" y="425003"/>
                </a:cubicBezTo>
                <a:cubicBezTo>
                  <a:pt x="399804" y="419961"/>
                  <a:pt x="399098" y="414405"/>
                  <a:pt x="396669" y="409548"/>
                </a:cubicBezTo>
                <a:cubicBezTo>
                  <a:pt x="394952" y="406114"/>
                  <a:pt x="392943" y="402810"/>
                  <a:pt x="391517" y="399245"/>
                </a:cubicBezTo>
                <a:cubicBezTo>
                  <a:pt x="389500" y="394203"/>
                  <a:pt x="388083" y="388942"/>
                  <a:pt x="386366" y="383791"/>
                </a:cubicBezTo>
                <a:lnTo>
                  <a:pt x="383790" y="376063"/>
                </a:lnTo>
                <a:cubicBezTo>
                  <a:pt x="382931" y="373487"/>
                  <a:pt x="382720" y="370595"/>
                  <a:pt x="381214" y="368336"/>
                </a:cubicBezTo>
                <a:lnTo>
                  <a:pt x="376063" y="363184"/>
                </a:lnTo>
                <a:close/>
              </a:path>
            </a:pathLst>
          </a:custGeom>
          <a:noFill/>
          <a:ln w="1905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spTree>
    <p:extLst>
      <p:ext uri="{BB962C8B-B14F-4D97-AF65-F5344CB8AC3E}">
        <p14:creationId xmlns:p14="http://schemas.microsoft.com/office/powerpoint/2010/main" val="1832235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81200" y="5334000"/>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3"/>
              </a:rPr>
              <a:t>SL 014</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Cells</a:t>
            </a:r>
          </a:p>
          <a:p>
            <a:pPr lvl="2" eaLnBrk="0" hangingPunct="0">
              <a:buFontTx/>
              <a:buChar char="•"/>
            </a:pPr>
            <a:r>
              <a:rPr lang="en-US" sz="1200" b="1" dirty="0">
                <a:solidFill>
                  <a:srgbClr val="002060"/>
                </a:solidFill>
                <a:latin typeface="Georgia" pitchFamily="18" charset="0"/>
                <a:ea typeface="Times" pitchFamily="18" charset="0"/>
                <a:cs typeface="Arial" charset="0"/>
              </a:rPr>
              <a:t>Nuclei</a:t>
            </a:r>
          </a:p>
          <a:p>
            <a:pPr lvl="2" eaLnBrk="0" hangingPunct="0">
              <a:buFontTx/>
              <a:buChar char="•"/>
            </a:pPr>
            <a:r>
              <a:rPr lang="en-US" sz="1200" b="1" dirty="0">
                <a:solidFill>
                  <a:srgbClr val="002060"/>
                </a:solidFill>
                <a:latin typeface="Georgia" pitchFamily="18" charset="0"/>
                <a:ea typeface="Times" pitchFamily="18" charset="0"/>
                <a:cs typeface="Arial" charset="0"/>
              </a:rPr>
              <a:t>Cytosol (cytoplasm)</a:t>
            </a:r>
          </a:p>
          <a:p>
            <a:pPr lvl="1" eaLnBrk="0" hangingPunct="0">
              <a:buFontTx/>
              <a:buChar char="•"/>
            </a:pPr>
            <a:r>
              <a:rPr lang="en-US" sz="1200" b="1" dirty="0">
                <a:solidFill>
                  <a:srgbClr val="002060"/>
                </a:solidFill>
                <a:latin typeface="Georgia" pitchFamily="18" charset="0"/>
                <a:ea typeface="Times" pitchFamily="18" charset="0"/>
                <a:cs typeface="Arial" charset="0"/>
              </a:rPr>
              <a:t>Extracellular matrix</a:t>
            </a:r>
            <a:endParaRPr lang="en-US" dirty="0">
              <a:latin typeface="Calibri" pitchFamily="34" charset="0"/>
            </a:endParaRPr>
          </a:p>
        </p:txBody>
      </p:sp>
      <p:sp>
        <p:nvSpPr>
          <p:cNvPr id="5" name="TextBox 3"/>
          <p:cNvSpPr txBox="1">
            <a:spLocks noChangeArrowheads="1"/>
          </p:cNvSpPr>
          <p:nvPr/>
        </p:nvSpPr>
        <p:spPr bwMode="auto">
          <a:xfrm>
            <a:off x="1676400" y="2297668"/>
            <a:ext cx="60198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cells, nuclei, cytoplasm, extracellular matrix – SL14</a:t>
            </a:r>
            <a:endParaRPr lang="en-US" dirty="0">
              <a:latin typeface="Calibri" pitchFamily="34" charset="0"/>
            </a:endParaRPr>
          </a:p>
        </p:txBody>
      </p:sp>
      <p:sp>
        <p:nvSpPr>
          <p:cNvPr id="6" name="Rectangle 5"/>
          <p:cNvSpPr/>
          <p:nvPr/>
        </p:nvSpPr>
        <p:spPr>
          <a:xfrm>
            <a:off x="1163982" y="76200"/>
            <a:ext cx="681609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Basic Features of Cells and Tissues </a:t>
            </a:r>
          </a:p>
        </p:txBody>
      </p:sp>
      <p:sp>
        <p:nvSpPr>
          <p:cNvPr id="7" name="TextBox 6"/>
          <p:cNvSpPr txBox="1"/>
          <p:nvPr/>
        </p:nvSpPr>
        <p:spPr>
          <a:xfrm>
            <a:off x="4876800" y="3505200"/>
            <a:ext cx="4108704" cy="830997"/>
          </a:xfrm>
          <a:prstGeom prst="rect">
            <a:avLst/>
          </a:prstGeom>
          <a:noFill/>
        </p:spPr>
        <p:txBody>
          <a:bodyPr wrap="square" rtlCol="0">
            <a:spAutoFit/>
          </a:bodyPr>
          <a:lstStyle/>
          <a:p>
            <a:r>
              <a:rPr lang="en-US" sz="1200" b="1" dirty="0">
                <a:solidFill>
                  <a:srgbClr val="C00000"/>
                </a:solidFill>
              </a:rPr>
              <a:t>That cool little magnifier I used in the video is not available in the browser version.  You’ll see me use it a few times, but I don’t think it’s necessary that you have it available to you for casual slide viewing.  </a:t>
            </a:r>
            <a:endParaRPr lang="en-US" sz="1400" b="1" dirty="0">
              <a:solidFill>
                <a:srgbClr val="C00000"/>
              </a:solidFill>
            </a:endParaRPr>
          </a:p>
        </p:txBody>
      </p:sp>
    </p:spTree>
    <p:extLst>
      <p:ext uri="{BB962C8B-B14F-4D97-AF65-F5344CB8AC3E}">
        <p14:creationId xmlns:p14="http://schemas.microsoft.com/office/powerpoint/2010/main" val="1537892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descr="esophagus"/>
          <p:cNvPicPr>
            <a:picLocks noChangeAspect="1" noChangeArrowheads="1"/>
          </p:cNvPicPr>
          <p:nvPr/>
        </p:nvPicPr>
        <p:blipFill>
          <a:blip r:embed="rId3" cstate="print"/>
          <a:srcRect/>
          <a:stretch>
            <a:fillRect/>
          </a:stretch>
        </p:blipFill>
        <p:spPr bwMode="auto">
          <a:xfrm>
            <a:off x="381000" y="722531"/>
            <a:ext cx="5425055" cy="4305300"/>
          </a:xfrm>
          <a:prstGeom prst="rect">
            <a:avLst/>
          </a:prstGeom>
          <a:noFill/>
        </p:spPr>
      </p:pic>
      <p:sp>
        <p:nvSpPr>
          <p:cNvPr id="75781" name="TextBox 10"/>
          <p:cNvSpPr txBox="1">
            <a:spLocks noChangeArrowheads="1"/>
          </p:cNvSpPr>
          <p:nvPr/>
        </p:nvSpPr>
        <p:spPr bwMode="auto">
          <a:xfrm>
            <a:off x="6007172" y="838200"/>
            <a:ext cx="3136827" cy="2585323"/>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Another image for practice.  Here, in the region between the green brackets, most of the cells are cuboidal (square) or round-</a:t>
            </a:r>
            <a:r>
              <a:rPr lang="en-US" b="1" dirty="0" err="1">
                <a:solidFill>
                  <a:schemeClr val="accent6">
                    <a:lumMod val="75000"/>
                  </a:schemeClr>
                </a:solidFill>
                <a:latin typeface="Calibri" pitchFamily="34" charset="0"/>
              </a:rPr>
              <a:t>ish</a:t>
            </a:r>
            <a:r>
              <a:rPr lang="en-US" b="1" dirty="0">
                <a:solidFill>
                  <a:schemeClr val="accent6">
                    <a:lumMod val="75000"/>
                  </a:schemeClr>
                </a:solidFill>
                <a:latin typeface="Calibri" pitchFamily="34" charset="0"/>
              </a:rPr>
              <a:t>.  Identify the nuclei, and then the cytoplasm.  Mentally draw in the borders between the cells (some you can see).</a:t>
            </a:r>
          </a:p>
        </p:txBody>
      </p:sp>
      <p:sp>
        <p:nvSpPr>
          <p:cNvPr id="8" name="Rectangle 7"/>
          <p:cNvSpPr/>
          <p:nvPr/>
        </p:nvSpPr>
        <p:spPr>
          <a:xfrm>
            <a:off x="1163982" y="76200"/>
            <a:ext cx="681609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002060"/>
                </a:solidFill>
                <a:latin typeface="+mn-lt"/>
              </a:rPr>
              <a:t>Basic Features of Cells and Tissues </a:t>
            </a:r>
          </a:p>
        </p:txBody>
      </p:sp>
      <p:sp>
        <p:nvSpPr>
          <p:cNvPr id="6" name="Left Brace 5"/>
          <p:cNvSpPr/>
          <p:nvPr/>
        </p:nvSpPr>
        <p:spPr>
          <a:xfrm>
            <a:off x="152400" y="714374"/>
            <a:ext cx="304800" cy="2589301"/>
          </a:xfrm>
          <a:prstGeom prst="lef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flipH="1">
            <a:off x="5702372" y="2192407"/>
            <a:ext cx="304800" cy="2835423"/>
          </a:xfrm>
          <a:prstGeom prst="leftBrace">
            <a:avLst/>
          </a:prstGeom>
          <a:ln w="571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0"/>
          <p:cNvSpPr txBox="1">
            <a:spLocks noChangeArrowheads="1"/>
          </p:cNvSpPr>
          <p:nvPr/>
        </p:nvSpPr>
        <p:spPr bwMode="auto">
          <a:xfrm>
            <a:off x="114728" y="5029200"/>
            <a:ext cx="8928883" cy="1754326"/>
          </a:xfrm>
          <a:prstGeom prst="rect">
            <a:avLst/>
          </a:prstGeom>
          <a:noFill/>
          <a:ln w="9525">
            <a:noFill/>
            <a:miter lim="800000"/>
            <a:headEnd/>
            <a:tailEnd/>
          </a:ln>
        </p:spPr>
        <p:txBody>
          <a:bodyPr wrap="square">
            <a:spAutoFit/>
          </a:bodyPr>
          <a:lstStyle/>
          <a:p>
            <a:r>
              <a:rPr lang="en-US" b="1" dirty="0">
                <a:solidFill>
                  <a:srgbClr val="002060"/>
                </a:solidFill>
                <a:latin typeface="Calibri" pitchFamily="34" charset="0"/>
              </a:rPr>
              <a:t>FYI, for now….This bottom region below the tissue indicated by the green brackets is slightly different.  Here, there are smaller cells with smaller nuclei; the nucleus of one is indicated by the yellow arrow.  This type of tissue has more extracellular matrix than the tissue bounded by the green brackets.  Therefore, the pink between the nuclei is actually both cytoplasm and extracellular matrix; the border between these is not visible.</a:t>
            </a:r>
          </a:p>
          <a:p>
            <a:r>
              <a:rPr lang="en-US" b="1" dirty="0">
                <a:solidFill>
                  <a:srgbClr val="002060"/>
                </a:solidFill>
                <a:latin typeface="Calibri" pitchFamily="34" charset="0"/>
              </a:rPr>
              <a:t>We’ll look at why the tissues, cells, and nuclei are different in these regions later.   </a:t>
            </a:r>
          </a:p>
        </p:txBody>
      </p:sp>
      <p:cxnSp>
        <p:nvCxnSpPr>
          <p:cNvPr id="19" name="Straight Arrow Connector 18"/>
          <p:cNvCxnSpPr/>
          <p:nvPr/>
        </p:nvCxnSpPr>
        <p:spPr>
          <a:xfrm flipV="1">
            <a:off x="2133600" y="4321622"/>
            <a:ext cx="725399" cy="333375"/>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63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28600" y="304800"/>
            <a:ext cx="8763000" cy="3139321"/>
          </a:xfrm>
          <a:prstGeom prst="rect">
            <a:avLst/>
          </a:prstGeom>
          <a:noFill/>
          <a:ln w="9525">
            <a:noFill/>
            <a:miter lim="800000"/>
            <a:headEnd/>
            <a:tailEnd/>
          </a:ln>
        </p:spPr>
        <p:txBody>
          <a:bodyPr wrap="square">
            <a:spAutoFit/>
          </a:bodyPr>
          <a:lstStyle/>
          <a:p>
            <a:pPr>
              <a:tabLst>
                <a:tab pos="457200" algn="l"/>
              </a:tabLst>
            </a:pPr>
            <a:r>
              <a:rPr lang="en-US" b="1" dirty="0">
                <a:solidFill>
                  <a:srgbClr val="002060"/>
                </a:solidFill>
                <a:latin typeface="Helvetica" pitchFamily="34" charset="0"/>
                <a:cs typeface="Times New Roman" pitchFamily="18" charset="0"/>
              </a:rPr>
              <a:t>After completing this exercise, you should be able to:</a:t>
            </a:r>
          </a:p>
          <a:p>
            <a:pPr>
              <a:tabLst>
                <a:tab pos="457200" algn="l"/>
              </a:tabLst>
            </a:pPr>
            <a:r>
              <a:rPr lang="en-US" sz="1200" dirty="0">
                <a:solidFill>
                  <a:srgbClr val="002060"/>
                </a:solidFill>
                <a:latin typeface="Georgia" pitchFamily="18" charset="0"/>
              </a:rPr>
              <a:t> </a:t>
            </a:r>
            <a:endParaRPr lang="en-US" sz="1200" b="1" dirty="0">
              <a:solidFill>
                <a:srgbClr val="002060"/>
              </a:solidFill>
              <a:latin typeface="Georgia" pitchFamily="18" charset="0"/>
            </a:endParaRPr>
          </a:p>
          <a:p>
            <a:pPr>
              <a:buFont typeface="Arial" charset="0"/>
              <a:buChar char="•"/>
              <a:tabLst>
                <a:tab pos="457200" algn="l"/>
              </a:tabLst>
            </a:pPr>
            <a:r>
              <a:rPr lang="en-US" sz="1200" b="1" dirty="0">
                <a:solidFill>
                  <a:srgbClr val="002060"/>
                </a:solidFill>
                <a:latin typeface="Georgia" pitchFamily="18" charset="0"/>
              </a:rPr>
              <a:t>Understand the parts and use of the light microscope</a:t>
            </a:r>
          </a:p>
          <a:p>
            <a:pPr>
              <a:buFont typeface="Arial" charset="0"/>
              <a:buChar char="•"/>
              <a:tabLst>
                <a:tab pos="457200" algn="l"/>
              </a:tabLst>
            </a:pPr>
            <a:r>
              <a:rPr lang="en-US" sz="1200" b="1" dirty="0">
                <a:solidFill>
                  <a:srgbClr val="002060"/>
                </a:solidFill>
                <a:latin typeface="Georgia" pitchFamily="18" charset="0"/>
              </a:rPr>
              <a:t>Be able to recognize major features of a tissue in light microscopy</a:t>
            </a:r>
          </a:p>
          <a:p>
            <a:pPr lvl="1">
              <a:buFont typeface="Arial" charset="0"/>
              <a:buChar char="•"/>
              <a:tabLst>
                <a:tab pos="457200" algn="l"/>
              </a:tabLst>
            </a:pPr>
            <a:r>
              <a:rPr lang="en-US" sz="1200" b="1" dirty="0">
                <a:solidFill>
                  <a:srgbClr val="002060"/>
                </a:solidFill>
                <a:latin typeface="Georgia" pitchFamily="18" charset="0"/>
              </a:rPr>
              <a:t>Cell</a:t>
            </a:r>
          </a:p>
          <a:p>
            <a:pPr lvl="2">
              <a:buFont typeface="Arial" charset="0"/>
              <a:buChar char="•"/>
              <a:tabLst>
                <a:tab pos="457200" algn="l"/>
              </a:tabLst>
            </a:pPr>
            <a:r>
              <a:rPr lang="en-US" sz="1200" b="1" dirty="0">
                <a:solidFill>
                  <a:srgbClr val="002060"/>
                </a:solidFill>
                <a:latin typeface="Georgia" pitchFamily="18" charset="0"/>
              </a:rPr>
              <a:t>Nucleus</a:t>
            </a:r>
          </a:p>
          <a:p>
            <a:pPr lvl="2">
              <a:buFont typeface="Arial" charset="0"/>
              <a:buChar char="•"/>
              <a:tabLst>
                <a:tab pos="457200" algn="l"/>
              </a:tabLst>
            </a:pPr>
            <a:r>
              <a:rPr lang="en-US" sz="1200" b="1" dirty="0">
                <a:solidFill>
                  <a:srgbClr val="002060"/>
                </a:solidFill>
                <a:latin typeface="Georgia" pitchFamily="18" charset="0"/>
              </a:rPr>
              <a:t>Cytosol (cytoplasm)</a:t>
            </a:r>
          </a:p>
          <a:p>
            <a:pPr lvl="1">
              <a:buFont typeface="Arial" charset="0"/>
              <a:buChar char="•"/>
              <a:tabLst>
                <a:tab pos="457200" algn="l"/>
              </a:tabLst>
            </a:pPr>
            <a:r>
              <a:rPr lang="en-US" sz="1200" b="1" dirty="0">
                <a:solidFill>
                  <a:srgbClr val="002060"/>
                </a:solidFill>
                <a:latin typeface="Georgia" pitchFamily="18" charset="0"/>
              </a:rPr>
              <a:t>Extracellular matrix</a:t>
            </a:r>
          </a:p>
          <a:p>
            <a:pPr>
              <a:buFont typeface="Arial" charset="0"/>
              <a:buChar char="•"/>
              <a:tabLst>
                <a:tab pos="457200" algn="l"/>
              </a:tabLst>
            </a:pPr>
            <a:r>
              <a:rPr lang="en-US" sz="1200" b="1" dirty="0">
                <a:solidFill>
                  <a:srgbClr val="002060"/>
                </a:solidFill>
                <a:latin typeface="Georgia" pitchFamily="18" charset="0"/>
              </a:rPr>
              <a:t>Become familiar with the procedures used to prepare a specimen for visualization with the light microscope</a:t>
            </a:r>
          </a:p>
          <a:p>
            <a:pPr marL="576263" lvl="1" indent="-119063">
              <a:buFont typeface="Arial" charset="0"/>
              <a:buChar char="•"/>
              <a:tabLst>
                <a:tab pos="457200" algn="l"/>
              </a:tabLst>
            </a:pPr>
            <a:r>
              <a:rPr lang="en-US" sz="1200" b="1" dirty="0">
                <a:solidFill>
                  <a:srgbClr val="002060"/>
                </a:solidFill>
                <a:latin typeface="Georgia" pitchFamily="18" charset="0"/>
              </a:rPr>
              <a:t>Be able to describe  the most common histological stains, including the basic principle of the stain, the colors of the stain, the cellular components that are stained, and how variations in staining can provide clues about the structure and function of cells and tissues</a:t>
            </a:r>
          </a:p>
          <a:p>
            <a:pPr lvl="2">
              <a:buFont typeface="Arial" charset="0"/>
              <a:buChar char="•"/>
              <a:tabLst>
                <a:tab pos="457200" algn="l"/>
              </a:tabLst>
            </a:pPr>
            <a:r>
              <a:rPr lang="en-US" sz="1200" b="1" dirty="0">
                <a:solidFill>
                  <a:srgbClr val="002060"/>
                </a:solidFill>
                <a:latin typeface="Georgia" pitchFamily="18" charset="0"/>
              </a:rPr>
              <a:t>Hematoxylin and Eosin (H&amp;E)</a:t>
            </a:r>
          </a:p>
          <a:p>
            <a:pPr lvl="2">
              <a:buFont typeface="Arial" charset="0"/>
              <a:buChar char="•"/>
              <a:tabLst>
                <a:tab pos="457200" algn="l"/>
              </a:tabLst>
            </a:pPr>
            <a:r>
              <a:rPr lang="en-US" sz="1200" b="1" dirty="0">
                <a:solidFill>
                  <a:srgbClr val="002060"/>
                </a:solidFill>
                <a:latin typeface="Georgia" pitchFamily="18" charset="0"/>
              </a:rPr>
              <a:t>Periodic Acid Schiff (PAS)</a:t>
            </a:r>
          </a:p>
          <a:p>
            <a:pPr marL="576263" lvl="1" indent="-119063">
              <a:buFont typeface="Arial" charset="0"/>
              <a:buChar char="•"/>
              <a:tabLst>
                <a:tab pos="457200" algn="l"/>
              </a:tabLst>
            </a:pPr>
            <a:r>
              <a:rPr lang="en-US" sz="1200" b="1" dirty="0">
                <a:solidFill>
                  <a:srgbClr val="002060"/>
                </a:solidFill>
                <a:latin typeface="Georgia" pitchFamily="18" charset="0"/>
              </a:rPr>
              <a:t>Understand how tissue preparation affects the appearance of a tissue, and how those features may provide clues as to the structure and function of the cells or tissues in that specimen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228600" y="838200"/>
            <a:ext cx="8915399" cy="2862322"/>
          </a:xfrm>
          <a:prstGeom prst="rect">
            <a:avLst/>
          </a:prstGeom>
          <a:noFill/>
          <a:ln w="9525">
            <a:noFill/>
            <a:miter lim="800000"/>
            <a:headEnd/>
            <a:tailEnd/>
          </a:ln>
        </p:spPr>
        <p:txBody>
          <a:bodyPr wrap="square">
            <a:spAutoFit/>
          </a:bodyPr>
          <a:lstStyle/>
          <a:p>
            <a:r>
              <a:rPr lang="en-US" b="1" dirty="0">
                <a:solidFill>
                  <a:srgbClr val="7030A0"/>
                </a:solidFill>
                <a:latin typeface="Calibri" pitchFamily="34" charset="0"/>
              </a:rPr>
              <a:t>Although you do not need to know the details of slide preparation, understanding the procedure in general will make it easier for you to interpret the slides that you will look at in the laboratory.  </a:t>
            </a:r>
          </a:p>
          <a:p>
            <a:endParaRPr lang="en-US" b="1" dirty="0">
              <a:solidFill>
                <a:srgbClr val="7030A0"/>
              </a:solidFill>
              <a:latin typeface="Calibri" pitchFamily="34" charset="0"/>
            </a:endParaRPr>
          </a:p>
          <a:p>
            <a:r>
              <a:rPr lang="en-US" b="1" dirty="0">
                <a:solidFill>
                  <a:srgbClr val="7030A0"/>
                </a:solidFill>
                <a:latin typeface="Calibri" pitchFamily="34" charset="0"/>
              </a:rPr>
              <a:t>The four major steps of slide preparation are:</a:t>
            </a:r>
          </a:p>
          <a:p>
            <a:endParaRPr lang="en-US" b="1" dirty="0">
              <a:solidFill>
                <a:srgbClr val="7030A0"/>
              </a:solidFill>
              <a:latin typeface="Calibri" pitchFamily="34" charset="0"/>
            </a:endParaRPr>
          </a:p>
          <a:p>
            <a:pPr marL="342900" indent="-342900">
              <a:buAutoNum type="arabicPeriod"/>
            </a:pPr>
            <a:r>
              <a:rPr lang="en-US" b="1" dirty="0">
                <a:solidFill>
                  <a:srgbClr val="7030A0"/>
                </a:solidFill>
                <a:latin typeface="Calibri" pitchFamily="34" charset="0"/>
              </a:rPr>
              <a:t>Fixation</a:t>
            </a:r>
          </a:p>
          <a:p>
            <a:pPr marL="342900" indent="-342900">
              <a:buAutoNum type="arabicPeriod"/>
            </a:pPr>
            <a:r>
              <a:rPr lang="en-US" b="1" dirty="0">
                <a:solidFill>
                  <a:srgbClr val="7030A0"/>
                </a:solidFill>
                <a:latin typeface="Calibri" pitchFamily="34" charset="0"/>
              </a:rPr>
              <a:t>Embedding</a:t>
            </a:r>
          </a:p>
          <a:p>
            <a:pPr marL="342900" indent="-342900">
              <a:buAutoNum type="arabicPeriod"/>
            </a:pPr>
            <a:r>
              <a:rPr lang="en-US" b="1" dirty="0">
                <a:solidFill>
                  <a:srgbClr val="7030A0"/>
                </a:solidFill>
                <a:latin typeface="Calibri" pitchFamily="34" charset="0"/>
              </a:rPr>
              <a:t>Sectioning</a:t>
            </a:r>
          </a:p>
          <a:p>
            <a:pPr marL="342900" indent="-342900">
              <a:buAutoNum type="arabicPeriod"/>
            </a:pPr>
            <a:r>
              <a:rPr lang="en-US" b="1" dirty="0">
                <a:solidFill>
                  <a:srgbClr val="7030A0"/>
                </a:solidFill>
                <a:latin typeface="Calibri" pitchFamily="34" charset="0"/>
              </a:rPr>
              <a:t>Staining</a:t>
            </a:r>
          </a:p>
        </p:txBody>
      </p:sp>
      <p:sp>
        <p:nvSpPr>
          <p:cNvPr id="8" name="Rectangle 7"/>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Tree>
    <p:extLst>
      <p:ext uri="{BB962C8B-B14F-4D97-AF65-F5344CB8AC3E}">
        <p14:creationId xmlns:p14="http://schemas.microsoft.com/office/powerpoint/2010/main" val="2975214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tissue prep for lab manual #1 resized part1"/>
          <p:cNvPicPr>
            <a:picLocks noChangeAspect="1" noChangeArrowheads="1"/>
          </p:cNvPicPr>
          <p:nvPr/>
        </p:nvPicPr>
        <p:blipFill>
          <a:blip r:embed="rId2" cstate="print"/>
          <a:srcRect/>
          <a:stretch>
            <a:fillRect/>
          </a:stretch>
        </p:blipFill>
        <p:spPr bwMode="auto">
          <a:xfrm>
            <a:off x="4272337" y="1981200"/>
            <a:ext cx="4847690" cy="4847690"/>
          </a:xfrm>
          <a:prstGeom prst="rect">
            <a:avLst/>
          </a:prstGeom>
          <a:noFill/>
        </p:spPr>
      </p:pic>
      <p:sp>
        <p:nvSpPr>
          <p:cNvPr id="26629" name="WordArt 5"/>
          <p:cNvSpPr>
            <a:spLocks noChangeArrowheads="1" noChangeShapeType="1" noTextEdit="1"/>
          </p:cNvSpPr>
          <p:nvPr/>
        </p:nvSpPr>
        <p:spPr bwMode="auto">
          <a:xfrm>
            <a:off x="0" y="1066800"/>
            <a:ext cx="4343400" cy="1371600"/>
          </a:xfrm>
          <a:prstGeom prst="rect">
            <a:avLst/>
          </a:prstGeom>
          <a:ln>
            <a:noFill/>
          </a:ln>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tissue fixation</a:t>
            </a:r>
          </a:p>
        </p:txBody>
      </p:sp>
      <p:sp>
        <p:nvSpPr>
          <p:cNvPr id="6" name="TextBox 10"/>
          <p:cNvSpPr txBox="1">
            <a:spLocks noChangeArrowheads="1"/>
          </p:cNvSpPr>
          <p:nvPr/>
        </p:nvSpPr>
        <p:spPr bwMode="auto">
          <a:xfrm>
            <a:off x="228600" y="2743200"/>
            <a:ext cx="3136827" cy="1754326"/>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Tissue fixation terminates cell metabolism and prevents tissue degeneration.  This can be accomplished with reagents that cross-link adjacent proteins (chemical fixation).</a:t>
            </a:r>
          </a:p>
        </p:txBody>
      </p:sp>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Tree>
    <p:extLst>
      <p:ext uri="{BB962C8B-B14F-4D97-AF65-F5344CB8AC3E}">
        <p14:creationId xmlns:p14="http://schemas.microsoft.com/office/powerpoint/2010/main" val="1912170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WordArt 4"/>
          <p:cNvSpPr>
            <a:spLocks noChangeArrowheads="1" noChangeShapeType="1" noTextEdit="1"/>
          </p:cNvSpPr>
          <p:nvPr/>
        </p:nvSpPr>
        <p:spPr bwMode="auto">
          <a:xfrm>
            <a:off x="219219" y="1066800"/>
            <a:ext cx="4343400" cy="1371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tissue fixation</a:t>
            </a:r>
          </a:p>
        </p:txBody>
      </p:sp>
      <p:pic>
        <p:nvPicPr>
          <p:cNvPr id="27653" name="Picture 5" descr="3eb4bziu[1]"/>
          <p:cNvPicPr>
            <a:picLocks noChangeAspect="1" noChangeArrowheads="1"/>
          </p:cNvPicPr>
          <p:nvPr/>
        </p:nvPicPr>
        <p:blipFill>
          <a:blip r:embed="rId2" cstate="print"/>
          <a:srcRect/>
          <a:stretch>
            <a:fillRect/>
          </a:stretch>
        </p:blipFill>
        <p:spPr bwMode="auto">
          <a:xfrm>
            <a:off x="5029200" y="1062037"/>
            <a:ext cx="3823360" cy="4119563"/>
          </a:xfrm>
          <a:prstGeom prst="rect">
            <a:avLst/>
          </a:prstGeom>
          <a:noFill/>
        </p:spPr>
      </p:pic>
      <p:sp>
        <p:nvSpPr>
          <p:cNvPr id="5" name="TextBox 10"/>
          <p:cNvSpPr txBox="1">
            <a:spLocks noChangeArrowheads="1"/>
          </p:cNvSpPr>
          <p:nvPr/>
        </p:nvSpPr>
        <p:spPr bwMode="auto">
          <a:xfrm>
            <a:off x="571536" y="2895600"/>
            <a:ext cx="4152863" cy="1477328"/>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Chemical fixation is time consuming, and destroys protein structure.  In some cases, if time or preservation of enzymatic activity is a concern, tissues can be preserved by quick-freezing. </a:t>
            </a:r>
          </a:p>
        </p:txBody>
      </p:sp>
      <p:sp>
        <p:nvSpPr>
          <p:cNvPr id="7" name="TextBox 6"/>
          <p:cNvSpPr txBox="1">
            <a:spLocks noChangeArrowheads="1"/>
          </p:cNvSpPr>
          <p:nvPr/>
        </p:nvSpPr>
        <p:spPr bwMode="auto">
          <a:xfrm>
            <a:off x="151543" y="5257800"/>
            <a:ext cx="8763857" cy="1200329"/>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Surgeons can biopsy tissues and send them to the pathology lab for quick analysis.  Freezing allows the pathologist to return the results of that analysis rapidly, even while the patient is still on the operating table.  Surgical options can then be selected based on the results.</a:t>
            </a:r>
          </a:p>
        </p:txBody>
      </p:sp>
      <p:sp>
        <p:nvSpPr>
          <p:cNvPr id="8" name="Rectangle 7"/>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Tree>
    <p:extLst>
      <p:ext uri="{BB962C8B-B14F-4D97-AF65-F5344CB8AC3E}">
        <p14:creationId xmlns:p14="http://schemas.microsoft.com/office/powerpoint/2010/main" val="1271409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tissue prep for lab manual #1 resized"/>
          <p:cNvPicPr>
            <a:picLocks noChangeAspect="1" noChangeArrowheads="1"/>
          </p:cNvPicPr>
          <p:nvPr/>
        </p:nvPicPr>
        <p:blipFill>
          <a:blip r:embed="rId2" cstate="print"/>
          <a:srcRect/>
          <a:stretch>
            <a:fillRect/>
          </a:stretch>
        </p:blipFill>
        <p:spPr bwMode="auto">
          <a:xfrm>
            <a:off x="4724400" y="1031515"/>
            <a:ext cx="3886200" cy="5802512"/>
          </a:xfrm>
          <a:prstGeom prst="rect">
            <a:avLst/>
          </a:prstGeom>
          <a:noFill/>
        </p:spPr>
      </p:pic>
      <p:sp>
        <p:nvSpPr>
          <p:cNvPr id="29701" name="WordArt 5"/>
          <p:cNvSpPr>
            <a:spLocks noChangeArrowheads="1" noChangeShapeType="1" noTextEdit="1"/>
          </p:cNvSpPr>
          <p:nvPr/>
        </p:nvSpPr>
        <p:spPr bwMode="auto">
          <a:xfrm>
            <a:off x="2569" y="990600"/>
            <a:ext cx="4343400" cy="1371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embedding</a:t>
            </a:r>
          </a:p>
        </p:txBody>
      </p:sp>
      <p:sp>
        <p:nvSpPr>
          <p:cNvPr id="6" name="TextBox 10"/>
          <p:cNvSpPr txBox="1">
            <a:spLocks noChangeArrowheads="1"/>
          </p:cNvSpPr>
          <p:nvPr/>
        </p:nvSpPr>
        <p:spPr bwMode="auto">
          <a:xfrm>
            <a:off x="151544" y="2590800"/>
            <a:ext cx="4420494" cy="646331"/>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Fixed tissues are embedded in a medium that allows for easy handling and sectioning.</a:t>
            </a:r>
          </a:p>
        </p:txBody>
      </p:sp>
      <p:sp>
        <p:nvSpPr>
          <p:cNvPr id="8" name="TextBox 7"/>
          <p:cNvSpPr txBox="1">
            <a:spLocks noChangeArrowheads="1"/>
          </p:cNvSpPr>
          <p:nvPr/>
        </p:nvSpPr>
        <p:spPr bwMode="auto">
          <a:xfrm>
            <a:off x="151543" y="3429000"/>
            <a:ext cx="4420493" cy="1754326"/>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FYI….Embedding is not simply coating the outside of the tissue (left image), but actual perfusion of the embedding substance into the tissue so that the tissue is part of the embedded block (right image, less likely to fall apart on sectioning).</a:t>
            </a:r>
          </a:p>
        </p:txBody>
      </p:sp>
      <p:sp>
        <p:nvSpPr>
          <p:cNvPr id="9" name="Rectangle 8"/>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grpSp>
        <p:nvGrpSpPr>
          <p:cNvPr id="7" name="Group 6"/>
          <p:cNvGrpSpPr/>
          <p:nvPr/>
        </p:nvGrpSpPr>
        <p:grpSpPr>
          <a:xfrm>
            <a:off x="419174" y="5276208"/>
            <a:ext cx="1638226" cy="1295400"/>
            <a:chOff x="419174" y="5410200"/>
            <a:chExt cx="1638226" cy="1295400"/>
          </a:xfrm>
        </p:grpSpPr>
        <p:sp>
          <p:nvSpPr>
            <p:cNvPr id="4" name="Rectangle 3"/>
            <p:cNvSpPr/>
            <p:nvPr/>
          </p:nvSpPr>
          <p:spPr>
            <a:xfrm>
              <a:off x="419174" y="5410200"/>
              <a:ext cx="1638226"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609600" y="5652655"/>
              <a:ext cx="1143000" cy="820189"/>
            </a:xfrm>
            <a:custGeom>
              <a:avLst/>
              <a:gdLst>
                <a:gd name="connsiteX0" fmla="*/ 803563 w 1014153"/>
                <a:gd name="connsiteY0" fmla="*/ 66501 h 820189"/>
                <a:gd name="connsiteX1" fmla="*/ 775854 w 1014153"/>
                <a:gd name="connsiteY1" fmla="*/ 55418 h 820189"/>
                <a:gd name="connsiteX2" fmla="*/ 759229 w 1014153"/>
                <a:gd name="connsiteY2" fmla="*/ 38792 h 820189"/>
                <a:gd name="connsiteX3" fmla="*/ 748145 w 1014153"/>
                <a:gd name="connsiteY3" fmla="*/ 22167 h 820189"/>
                <a:gd name="connsiteX4" fmla="*/ 714894 w 1014153"/>
                <a:gd name="connsiteY4" fmla="*/ 11083 h 820189"/>
                <a:gd name="connsiteX5" fmla="*/ 670560 w 1014153"/>
                <a:gd name="connsiteY5" fmla="*/ 0 h 820189"/>
                <a:gd name="connsiteX6" fmla="*/ 604058 w 1014153"/>
                <a:gd name="connsiteY6" fmla="*/ 11083 h 820189"/>
                <a:gd name="connsiteX7" fmla="*/ 554182 w 1014153"/>
                <a:gd name="connsiteY7" fmla="*/ 49876 h 820189"/>
                <a:gd name="connsiteX8" fmla="*/ 504305 w 1014153"/>
                <a:gd name="connsiteY8" fmla="*/ 77585 h 820189"/>
                <a:gd name="connsiteX9" fmla="*/ 493222 w 1014153"/>
                <a:gd name="connsiteY9" fmla="*/ 94210 h 820189"/>
                <a:gd name="connsiteX10" fmla="*/ 471054 w 1014153"/>
                <a:gd name="connsiteY10" fmla="*/ 99752 h 820189"/>
                <a:gd name="connsiteX11" fmla="*/ 410094 w 1014153"/>
                <a:gd name="connsiteY11" fmla="*/ 110836 h 820189"/>
                <a:gd name="connsiteX12" fmla="*/ 354676 w 1014153"/>
                <a:gd name="connsiteY12" fmla="*/ 133003 h 820189"/>
                <a:gd name="connsiteX13" fmla="*/ 338051 w 1014153"/>
                <a:gd name="connsiteY13" fmla="*/ 138545 h 820189"/>
                <a:gd name="connsiteX14" fmla="*/ 321425 w 1014153"/>
                <a:gd name="connsiteY14" fmla="*/ 144087 h 820189"/>
                <a:gd name="connsiteX15" fmla="*/ 288174 w 1014153"/>
                <a:gd name="connsiteY15" fmla="*/ 160712 h 820189"/>
                <a:gd name="connsiteX16" fmla="*/ 254923 w 1014153"/>
                <a:gd name="connsiteY16" fmla="*/ 182880 h 820189"/>
                <a:gd name="connsiteX17" fmla="*/ 221673 w 1014153"/>
                <a:gd name="connsiteY17" fmla="*/ 193963 h 820189"/>
                <a:gd name="connsiteX18" fmla="*/ 182880 w 1014153"/>
                <a:gd name="connsiteY18" fmla="*/ 216130 h 820189"/>
                <a:gd name="connsiteX19" fmla="*/ 171796 w 1014153"/>
                <a:gd name="connsiteY19" fmla="*/ 232756 h 820189"/>
                <a:gd name="connsiteX20" fmla="*/ 144087 w 1014153"/>
                <a:gd name="connsiteY20" fmla="*/ 254923 h 820189"/>
                <a:gd name="connsiteX21" fmla="*/ 138545 w 1014153"/>
                <a:gd name="connsiteY21" fmla="*/ 271549 h 820189"/>
                <a:gd name="connsiteX22" fmla="*/ 121920 w 1014153"/>
                <a:gd name="connsiteY22" fmla="*/ 277090 h 820189"/>
                <a:gd name="connsiteX23" fmla="*/ 99753 w 1014153"/>
                <a:gd name="connsiteY23" fmla="*/ 310341 h 820189"/>
                <a:gd name="connsiteX24" fmla="*/ 88669 w 1014153"/>
                <a:gd name="connsiteY24" fmla="*/ 326967 h 820189"/>
                <a:gd name="connsiteX25" fmla="*/ 38793 w 1014153"/>
                <a:gd name="connsiteY25" fmla="*/ 371301 h 820189"/>
                <a:gd name="connsiteX26" fmla="*/ 16625 w 1014153"/>
                <a:gd name="connsiteY26" fmla="*/ 410094 h 820189"/>
                <a:gd name="connsiteX27" fmla="*/ 11083 w 1014153"/>
                <a:gd name="connsiteY27" fmla="*/ 432261 h 820189"/>
                <a:gd name="connsiteX28" fmla="*/ 0 w 1014153"/>
                <a:gd name="connsiteY28" fmla="*/ 465512 h 820189"/>
                <a:gd name="connsiteX29" fmla="*/ 5542 w 1014153"/>
                <a:gd name="connsiteY29" fmla="*/ 498763 h 820189"/>
                <a:gd name="connsiteX30" fmla="*/ 16625 w 1014153"/>
                <a:gd name="connsiteY30" fmla="*/ 520930 h 820189"/>
                <a:gd name="connsiteX31" fmla="*/ 38793 w 1014153"/>
                <a:gd name="connsiteY31" fmla="*/ 554181 h 820189"/>
                <a:gd name="connsiteX32" fmla="*/ 88669 w 1014153"/>
                <a:gd name="connsiteY32" fmla="*/ 581890 h 820189"/>
                <a:gd name="connsiteX33" fmla="*/ 105294 w 1014153"/>
                <a:gd name="connsiteY33" fmla="*/ 592974 h 820189"/>
                <a:gd name="connsiteX34" fmla="*/ 138545 w 1014153"/>
                <a:gd name="connsiteY34" fmla="*/ 604058 h 820189"/>
                <a:gd name="connsiteX35" fmla="*/ 171796 w 1014153"/>
                <a:gd name="connsiteY35" fmla="*/ 620683 h 820189"/>
                <a:gd name="connsiteX36" fmla="*/ 188422 w 1014153"/>
                <a:gd name="connsiteY36" fmla="*/ 631767 h 820189"/>
                <a:gd name="connsiteX37" fmla="*/ 221673 w 1014153"/>
                <a:gd name="connsiteY37" fmla="*/ 642850 h 820189"/>
                <a:gd name="connsiteX38" fmla="*/ 238298 w 1014153"/>
                <a:gd name="connsiteY38" fmla="*/ 648392 h 820189"/>
                <a:gd name="connsiteX39" fmla="*/ 288174 w 1014153"/>
                <a:gd name="connsiteY39" fmla="*/ 676101 h 820189"/>
                <a:gd name="connsiteX40" fmla="*/ 321425 w 1014153"/>
                <a:gd name="connsiteY40" fmla="*/ 698269 h 820189"/>
                <a:gd name="connsiteX41" fmla="*/ 349134 w 1014153"/>
                <a:gd name="connsiteY41" fmla="*/ 731520 h 820189"/>
                <a:gd name="connsiteX42" fmla="*/ 365760 w 1014153"/>
                <a:gd name="connsiteY42" fmla="*/ 742603 h 820189"/>
                <a:gd name="connsiteX43" fmla="*/ 393469 w 1014153"/>
                <a:gd name="connsiteY43" fmla="*/ 764770 h 820189"/>
                <a:gd name="connsiteX44" fmla="*/ 426720 w 1014153"/>
                <a:gd name="connsiteY44" fmla="*/ 786938 h 820189"/>
                <a:gd name="connsiteX45" fmla="*/ 482138 w 1014153"/>
                <a:gd name="connsiteY45" fmla="*/ 803563 h 820189"/>
                <a:gd name="connsiteX46" fmla="*/ 559723 w 1014153"/>
                <a:gd name="connsiteY46" fmla="*/ 820189 h 820189"/>
                <a:gd name="connsiteX47" fmla="*/ 731520 w 1014153"/>
                <a:gd name="connsiteY47" fmla="*/ 814647 h 820189"/>
                <a:gd name="connsiteX48" fmla="*/ 759229 w 1014153"/>
                <a:gd name="connsiteY48" fmla="*/ 786938 h 820189"/>
                <a:gd name="connsiteX49" fmla="*/ 792480 w 1014153"/>
                <a:gd name="connsiteY49" fmla="*/ 764770 h 820189"/>
                <a:gd name="connsiteX50" fmla="*/ 836814 w 1014153"/>
                <a:gd name="connsiteY50" fmla="*/ 720436 h 820189"/>
                <a:gd name="connsiteX51" fmla="*/ 870065 w 1014153"/>
                <a:gd name="connsiteY51" fmla="*/ 698269 h 820189"/>
                <a:gd name="connsiteX52" fmla="*/ 903316 w 1014153"/>
                <a:gd name="connsiteY52" fmla="*/ 670560 h 820189"/>
                <a:gd name="connsiteX53" fmla="*/ 919942 w 1014153"/>
                <a:gd name="connsiteY53" fmla="*/ 653934 h 820189"/>
                <a:gd name="connsiteX54" fmla="*/ 942109 w 1014153"/>
                <a:gd name="connsiteY54" fmla="*/ 642850 h 820189"/>
                <a:gd name="connsiteX55" fmla="*/ 958734 w 1014153"/>
                <a:gd name="connsiteY55" fmla="*/ 631767 h 820189"/>
                <a:gd name="connsiteX56" fmla="*/ 980902 w 1014153"/>
                <a:gd name="connsiteY56" fmla="*/ 604058 h 820189"/>
                <a:gd name="connsiteX57" fmla="*/ 986443 w 1014153"/>
                <a:gd name="connsiteY57" fmla="*/ 587432 h 820189"/>
                <a:gd name="connsiteX58" fmla="*/ 1014153 w 1014153"/>
                <a:gd name="connsiteY58" fmla="*/ 537556 h 820189"/>
                <a:gd name="connsiteX59" fmla="*/ 1008611 w 1014153"/>
                <a:gd name="connsiteY59" fmla="*/ 448887 h 820189"/>
                <a:gd name="connsiteX60" fmla="*/ 1003069 w 1014153"/>
                <a:gd name="connsiteY60" fmla="*/ 432261 h 820189"/>
                <a:gd name="connsiteX61" fmla="*/ 986443 w 1014153"/>
                <a:gd name="connsiteY61" fmla="*/ 421178 h 820189"/>
                <a:gd name="connsiteX62" fmla="*/ 980902 w 1014153"/>
                <a:gd name="connsiteY62" fmla="*/ 404552 h 820189"/>
                <a:gd name="connsiteX63" fmla="*/ 953193 w 1014153"/>
                <a:gd name="connsiteY63" fmla="*/ 371301 h 820189"/>
                <a:gd name="connsiteX64" fmla="*/ 947651 w 1014153"/>
                <a:gd name="connsiteY64" fmla="*/ 354676 h 820189"/>
                <a:gd name="connsiteX65" fmla="*/ 931025 w 1014153"/>
                <a:gd name="connsiteY65" fmla="*/ 332509 h 820189"/>
                <a:gd name="connsiteX66" fmla="*/ 908858 w 1014153"/>
                <a:gd name="connsiteY66" fmla="*/ 299258 h 820189"/>
                <a:gd name="connsiteX67" fmla="*/ 897774 w 1014153"/>
                <a:gd name="connsiteY67" fmla="*/ 282632 h 820189"/>
                <a:gd name="connsiteX68" fmla="*/ 881149 w 1014153"/>
                <a:gd name="connsiteY68" fmla="*/ 249381 h 820189"/>
                <a:gd name="connsiteX69" fmla="*/ 870065 w 1014153"/>
                <a:gd name="connsiteY69" fmla="*/ 216130 h 820189"/>
                <a:gd name="connsiteX70" fmla="*/ 864523 w 1014153"/>
                <a:gd name="connsiteY70" fmla="*/ 199505 h 820189"/>
                <a:gd name="connsiteX71" fmla="*/ 853440 w 1014153"/>
                <a:gd name="connsiteY71" fmla="*/ 182880 h 820189"/>
                <a:gd name="connsiteX72" fmla="*/ 847898 w 1014153"/>
                <a:gd name="connsiteY72" fmla="*/ 160712 h 820189"/>
                <a:gd name="connsiteX73" fmla="*/ 825731 w 1014153"/>
                <a:gd name="connsiteY73" fmla="*/ 127461 h 820189"/>
                <a:gd name="connsiteX74" fmla="*/ 820189 w 1014153"/>
                <a:gd name="connsiteY74" fmla="*/ 110836 h 820189"/>
                <a:gd name="connsiteX75" fmla="*/ 803563 w 1014153"/>
                <a:gd name="connsiteY75" fmla="*/ 66501 h 82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14153" h="820189">
                  <a:moveTo>
                    <a:pt x="803563" y="66501"/>
                  </a:moveTo>
                  <a:cubicBezTo>
                    <a:pt x="796174" y="57265"/>
                    <a:pt x="784290" y="60690"/>
                    <a:pt x="775854" y="55418"/>
                  </a:cubicBezTo>
                  <a:cubicBezTo>
                    <a:pt x="769208" y="51264"/>
                    <a:pt x="764246" y="44813"/>
                    <a:pt x="759229" y="38792"/>
                  </a:cubicBezTo>
                  <a:cubicBezTo>
                    <a:pt x="754965" y="33675"/>
                    <a:pt x="753793" y="25697"/>
                    <a:pt x="748145" y="22167"/>
                  </a:cubicBezTo>
                  <a:cubicBezTo>
                    <a:pt x="738238" y="15975"/>
                    <a:pt x="725978" y="14778"/>
                    <a:pt x="714894" y="11083"/>
                  </a:cubicBezTo>
                  <a:cubicBezTo>
                    <a:pt x="689332" y="2562"/>
                    <a:pt x="703999" y="6687"/>
                    <a:pt x="670560" y="0"/>
                  </a:cubicBezTo>
                  <a:cubicBezTo>
                    <a:pt x="661398" y="1018"/>
                    <a:pt x="620307" y="2056"/>
                    <a:pt x="604058" y="11083"/>
                  </a:cubicBezTo>
                  <a:cubicBezTo>
                    <a:pt x="539895" y="46729"/>
                    <a:pt x="594576" y="18458"/>
                    <a:pt x="554182" y="49876"/>
                  </a:cubicBezTo>
                  <a:cubicBezTo>
                    <a:pt x="525600" y="72107"/>
                    <a:pt x="529389" y="69224"/>
                    <a:pt x="504305" y="77585"/>
                  </a:cubicBezTo>
                  <a:cubicBezTo>
                    <a:pt x="500611" y="83127"/>
                    <a:pt x="498764" y="90516"/>
                    <a:pt x="493222" y="94210"/>
                  </a:cubicBezTo>
                  <a:cubicBezTo>
                    <a:pt x="486884" y="98435"/>
                    <a:pt x="478548" y="98389"/>
                    <a:pt x="471054" y="99752"/>
                  </a:cubicBezTo>
                  <a:cubicBezTo>
                    <a:pt x="398245" y="112990"/>
                    <a:pt x="460373" y="98266"/>
                    <a:pt x="410094" y="110836"/>
                  </a:cubicBezTo>
                  <a:cubicBezTo>
                    <a:pt x="377475" y="127146"/>
                    <a:pt x="395768" y="119306"/>
                    <a:pt x="354676" y="133003"/>
                  </a:cubicBezTo>
                  <a:lnTo>
                    <a:pt x="338051" y="138545"/>
                  </a:lnTo>
                  <a:cubicBezTo>
                    <a:pt x="332509" y="140392"/>
                    <a:pt x="326286" y="140847"/>
                    <a:pt x="321425" y="144087"/>
                  </a:cubicBezTo>
                  <a:cubicBezTo>
                    <a:pt x="299939" y="158410"/>
                    <a:pt x="311118" y="153064"/>
                    <a:pt x="288174" y="160712"/>
                  </a:cubicBezTo>
                  <a:cubicBezTo>
                    <a:pt x="277090" y="168101"/>
                    <a:pt x="267560" y="178668"/>
                    <a:pt x="254923" y="182880"/>
                  </a:cubicBezTo>
                  <a:cubicBezTo>
                    <a:pt x="243840" y="186574"/>
                    <a:pt x="232122" y="188738"/>
                    <a:pt x="221673" y="193963"/>
                  </a:cubicBezTo>
                  <a:cubicBezTo>
                    <a:pt x="193548" y="208026"/>
                    <a:pt x="206379" y="200464"/>
                    <a:pt x="182880" y="216130"/>
                  </a:cubicBezTo>
                  <a:cubicBezTo>
                    <a:pt x="179185" y="221672"/>
                    <a:pt x="176997" y="228595"/>
                    <a:pt x="171796" y="232756"/>
                  </a:cubicBezTo>
                  <a:cubicBezTo>
                    <a:pt x="133554" y="263351"/>
                    <a:pt x="175855" y="207274"/>
                    <a:pt x="144087" y="254923"/>
                  </a:cubicBezTo>
                  <a:cubicBezTo>
                    <a:pt x="142240" y="260465"/>
                    <a:pt x="142676" y="267418"/>
                    <a:pt x="138545" y="271549"/>
                  </a:cubicBezTo>
                  <a:cubicBezTo>
                    <a:pt x="134415" y="275679"/>
                    <a:pt x="125569" y="272529"/>
                    <a:pt x="121920" y="277090"/>
                  </a:cubicBezTo>
                  <a:cubicBezTo>
                    <a:pt x="81023" y="328212"/>
                    <a:pt x="152218" y="275365"/>
                    <a:pt x="99753" y="310341"/>
                  </a:cubicBezTo>
                  <a:cubicBezTo>
                    <a:pt x="96058" y="315883"/>
                    <a:pt x="93379" y="322257"/>
                    <a:pt x="88669" y="326967"/>
                  </a:cubicBezTo>
                  <a:cubicBezTo>
                    <a:pt x="65240" y="350395"/>
                    <a:pt x="62070" y="324748"/>
                    <a:pt x="38793" y="371301"/>
                  </a:cubicBezTo>
                  <a:cubicBezTo>
                    <a:pt x="24730" y="399426"/>
                    <a:pt x="32292" y="386595"/>
                    <a:pt x="16625" y="410094"/>
                  </a:cubicBezTo>
                  <a:cubicBezTo>
                    <a:pt x="14778" y="417483"/>
                    <a:pt x="13272" y="424966"/>
                    <a:pt x="11083" y="432261"/>
                  </a:cubicBezTo>
                  <a:cubicBezTo>
                    <a:pt x="7726" y="443451"/>
                    <a:pt x="0" y="465512"/>
                    <a:pt x="0" y="465512"/>
                  </a:cubicBezTo>
                  <a:cubicBezTo>
                    <a:pt x="1847" y="476596"/>
                    <a:pt x="2313" y="488000"/>
                    <a:pt x="5542" y="498763"/>
                  </a:cubicBezTo>
                  <a:cubicBezTo>
                    <a:pt x="7916" y="506676"/>
                    <a:pt x="12375" y="513846"/>
                    <a:pt x="16625" y="520930"/>
                  </a:cubicBezTo>
                  <a:cubicBezTo>
                    <a:pt x="23479" y="532353"/>
                    <a:pt x="27709" y="546792"/>
                    <a:pt x="38793" y="554181"/>
                  </a:cubicBezTo>
                  <a:cubicBezTo>
                    <a:pt x="76903" y="579590"/>
                    <a:pt x="59406" y="572137"/>
                    <a:pt x="88669" y="581890"/>
                  </a:cubicBezTo>
                  <a:cubicBezTo>
                    <a:pt x="94211" y="585585"/>
                    <a:pt x="99208" y="590269"/>
                    <a:pt x="105294" y="592974"/>
                  </a:cubicBezTo>
                  <a:cubicBezTo>
                    <a:pt x="115970" y="597719"/>
                    <a:pt x="128824" y="597578"/>
                    <a:pt x="138545" y="604058"/>
                  </a:cubicBezTo>
                  <a:cubicBezTo>
                    <a:pt x="186203" y="635827"/>
                    <a:pt x="125899" y="597734"/>
                    <a:pt x="171796" y="620683"/>
                  </a:cubicBezTo>
                  <a:cubicBezTo>
                    <a:pt x="177753" y="623662"/>
                    <a:pt x="182335" y="629062"/>
                    <a:pt x="188422" y="631767"/>
                  </a:cubicBezTo>
                  <a:cubicBezTo>
                    <a:pt x="199098" y="636512"/>
                    <a:pt x="210589" y="639156"/>
                    <a:pt x="221673" y="642850"/>
                  </a:cubicBezTo>
                  <a:cubicBezTo>
                    <a:pt x="227215" y="644697"/>
                    <a:pt x="233438" y="645152"/>
                    <a:pt x="238298" y="648392"/>
                  </a:cubicBezTo>
                  <a:cubicBezTo>
                    <a:pt x="276409" y="673800"/>
                    <a:pt x="258911" y="666348"/>
                    <a:pt x="288174" y="676101"/>
                  </a:cubicBezTo>
                  <a:cubicBezTo>
                    <a:pt x="299258" y="683490"/>
                    <a:pt x="314036" y="687185"/>
                    <a:pt x="321425" y="698269"/>
                  </a:cubicBezTo>
                  <a:cubicBezTo>
                    <a:pt x="332322" y="714613"/>
                    <a:pt x="333136" y="718188"/>
                    <a:pt x="349134" y="731520"/>
                  </a:cubicBezTo>
                  <a:cubicBezTo>
                    <a:pt x="354251" y="735784"/>
                    <a:pt x="360218" y="738909"/>
                    <a:pt x="365760" y="742603"/>
                  </a:cubicBezTo>
                  <a:cubicBezTo>
                    <a:pt x="386239" y="773324"/>
                    <a:pt x="365125" y="749024"/>
                    <a:pt x="393469" y="764770"/>
                  </a:cubicBezTo>
                  <a:cubicBezTo>
                    <a:pt x="405114" y="771239"/>
                    <a:pt x="414082" y="782726"/>
                    <a:pt x="426720" y="786938"/>
                  </a:cubicBezTo>
                  <a:cubicBezTo>
                    <a:pt x="451775" y="795289"/>
                    <a:pt x="458690" y="798538"/>
                    <a:pt x="482138" y="803563"/>
                  </a:cubicBezTo>
                  <a:cubicBezTo>
                    <a:pt x="570179" y="822430"/>
                    <a:pt x="509110" y="807535"/>
                    <a:pt x="559723" y="820189"/>
                  </a:cubicBezTo>
                  <a:cubicBezTo>
                    <a:pt x="616989" y="818342"/>
                    <a:pt x="674446" y="819683"/>
                    <a:pt x="731520" y="814647"/>
                  </a:cubicBezTo>
                  <a:cubicBezTo>
                    <a:pt x="749127" y="813093"/>
                    <a:pt x="749010" y="795880"/>
                    <a:pt x="759229" y="786938"/>
                  </a:cubicBezTo>
                  <a:cubicBezTo>
                    <a:pt x="769254" y="778166"/>
                    <a:pt x="792480" y="764770"/>
                    <a:pt x="792480" y="764770"/>
                  </a:cubicBezTo>
                  <a:cubicBezTo>
                    <a:pt x="825334" y="715489"/>
                    <a:pt x="798947" y="743157"/>
                    <a:pt x="836814" y="720436"/>
                  </a:cubicBezTo>
                  <a:cubicBezTo>
                    <a:pt x="848237" y="713582"/>
                    <a:pt x="870065" y="698269"/>
                    <a:pt x="870065" y="698269"/>
                  </a:cubicBezTo>
                  <a:cubicBezTo>
                    <a:pt x="891916" y="665492"/>
                    <a:pt x="867521" y="696128"/>
                    <a:pt x="903316" y="670560"/>
                  </a:cubicBezTo>
                  <a:cubicBezTo>
                    <a:pt x="909694" y="666005"/>
                    <a:pt x="913564" y="658490"/>
                    <a:pt x="919942" y="653934"/>
                  </a:cubicBezTo>
                  <a:cubicBezTo>
                    <a:pt x="926664" y="649132"/>
                    <a:pt x="934936" y="646949"/>
                    <a:pt x="942109" y="642850"/>
                  </a:cubicBezTo>
                  <a:cubicBezTo>
                    <a:pt x="947892" y="639546"/>
                    <a:pt x="953192" y="635461"/>
                    <a:pt x="958734" y="631767"/>
                  </a:cubicBezTo>
                  <a:cubicBezTo>
                    <a:pt x="972665" y="589974"/>
                    <a:pt x="952252" y="639871"/>
                    <a:pt x="980902" y="604058"/>
                  </a:cubicBezTo>
                  <a:cubicBezTo>
                    <a:pt x="984551" y="599496"/>
                    <a:pt x="983606" y="592539"/>
                    <a:pt x="986443" y="587432"/>
                  </a:cubicBezTo>
                  <a:cubicBezTo>
                    <a:pt x="1018206" y="530258"/>
                    <a:pt x="1001612" y="575178"/>
                    <a:pt x="1014153" y="537556"/>
                  </a:cubicBezTo>
                  <a:cubicBezTo>
                    <a:pt x="1012306" y="508000"/>
                    <a:pt x="1011711" y="478338"/>
                    <a:pt x="1008611" y="448887"/>
                  </a:cubicBezTo>
                  <a:cubicBezTo>
                    <a:pt x="1007999" y="443077"/>
                    <a:pt x="1006718" y="436823"/>
                    <a:pt x="1003069" y="432261"/>
                  </a:cubicBezTo>
                  <a:cubicBezTo>
                    <a:pt x="998908" y="427060"/>
                    <a:pt x="991985" y="424872"/>
                    <a:pt x="986443" y="421178"/>
                  </a:cubicBezTo>
                  <a:cubicBezTo>
                    <a:pt x="984596" y="415636"/>
                    <a:pt x="983514" y="409777"/>
                    <a:pt x="980902" y="404552"/>
                  </a:cubicBezTo>
                  <a:cubicBezTo>
                    <a:pt x="973189" y="389125"/>
                    <a:pt x="965445" y="383554"/>
                    <a:pt x="953193" y="371301"/>
                  </a:cubicBezTo>
                  <a:cubicBezTo>
                    <a:pt x="951346" y="365759"/>
                    <a:pt x="950549" y="359748"/>
                    <a:pt x="947651" y="354676"/>
                  </a:cubicBezTo>
                  <a:cubicBezTo>
                    <a:pt x="943068" y="346657"/>
                    <a:pt x="936322" y="340076"/>
                    <a:pt x="931025" y="332509"/>
                  </a:cubicBezTo>
                  <a:cubicBezTo>
                    <a:pt x="923386" y="321596"/>
                    <a:pt x="916247" y="310342"/>
                    <a:pt x="908858" y="299258"/>
                  </a:cubicBezTo>
                  <a:lnTo>
                    <a:pt x="897774" y="282632"/>
                  </a:lnTo>
                  <a:cubicBezTo>
                    <a:pt x="877572" y="222019"/>
                    <a:pt x="909789" y="313819"/>
                    <a:pt x="881149" y="249381"/>
                  </a:cubicBezTo>
                  <a:cubicBezTo>
                    <a:pt x="876404" y="238705"/>
                    <a:pt x="873760" y="227214"/>
                    <a:pt x="870065" y="216130"/>
                  </a:cubicBezTo>
                  <a:cubicBezTo>
                    <a:pt x="868218" y="210588"/>
                    <a:pt x="867763" y="204365"/>
                    <a:pt x="864523" y="199505"/>
                  </a:cubicBezTo>
                  <a:lnTo>
                    <a:pt x="853440" y="182880"/>
                  </a:lnTo>
                  <a:cubicBezTo>
                    <a:pt x="851593" y="175491"/>
                    <a:pt x="851304" y="167525"/>
                    <a:pt x="847898" y="160712"/>
                  </a:cubicBezTo>
                  <a:cubicBezTo>
                    <a:pt x="841941" y="148797"/>
                    <a:pt x="829944" y="140098"/>
                    <a:pt x="825731" y="127461"/>
                  </a:cubicBezTo>
                  <a:cubicBezTo>
                    <a:pt x="823884" y="121919"/>
                    <a:pt x="822801" y="116061"/>
                    <a:pt x="820189" y="110836"/>
                  </a:cubicBezTo>
                  <a:cubicBezTo>
                    <a:pt x="813921" y="98300"/>
                    <a:pt x="810952" y="75737"/>
                    <a:pt x="803563" y="665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685800" y="5662773"/>
              <a:ext cx="1023814" cy="767137"/>
              <a:chOff x="2195822" y="5584860"/>
              <a:chExt cx="1023814" cy="767137"/>
            </a:xfrm>
          </p:grpSpPr>
          <p:sp>
            <p:nvSpPr>
              <p:cNvPr id="2" name="Pie 1"/>
              <p:cNvSpPr/>
              <p:nvPr/>
            </p:nvSpPr>
            <p:spPr>
              <a:xfrm>
                <a:off x="2250636" y="586740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2403036" y="601980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e 10"/>
              <p:cNvSpPr/>
              <p:nvPr/>
            </p:nvSpPr>
            <p:spPr>
              <a:xfrm>
                <a:off x="2555436" y="5912777"/>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Pie 11"/>
              <p:cNvSpPr/>
              <p:nvPr/>
            </p:nvSpPr>
            <p:spPr>
              <a:xfrm>
                <a:off x="2659043" y="6147371"/>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e 12"/>
              <p:cNvSpPr/>
              <p:nvPr/>
            </p:nvSpPr>
            <p:spPr>
              <a:xfrm>
                <a:off x="2659043" y="6012094"/>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ie 13"/>
              <p:cNvSpPr/>
              <p:nvPr/>
            </p:nvSpPr>
            <p:spPr>
              <a:xfrm>
                <a:off x="2451829" y="6133672"/>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Pie 14"/>
              <p:cNvSpPr/>
              <p:nvPr/>
            </p:nvSpPr>
            <p:spPr>
              <a:xfrm>
                <a:off x="2668200" y="580917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Pie 15"/>
              <p:cNvSpPr/>
              <p:nvPr/>
            </p:nvSpPr>
            <p:spPr>
              <a:xfrm>
                <a:off x="2537214" y="5738973"/>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ie 16"/>
              <p:cNvSpPr/>
              <p:nvPr/>
            </p:nvSpPr>
            <p:spPr>
              <a:xfrm>
                <a:off x="2195822" y="596157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Pie 17"/>
              <p:cNvSpPr/>
              <p:nvPr/>
            </p:nvSpPr>
            <p:spPr>
              <a:xfrm>
                <a:off x="2866257" y="6088294"/>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Pie 18"/>
              <p:cNvSpPr/>
              <p:nvPr/>
            </p:nvSpPr>
            <p:spPr>
              <a:xfrm>
                <a:off x="2386369" y="576893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Pie 19"/>
              <p:cNvSpPr/>
              <p:nvPr/>
            </p:nvSpPr>
            <p:spPr>
              <a:xfrm>
                <a:off x="2555436" y="617220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Pie 20"/>
              <p:cNvSpPr/>
              <p:nvPr/>
            </p:nvSpPr>
            <p:spPr>
              <a:xfrm>
                <a:off x="2762650" y="558486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Pie 21"/>
              <p:cNvSpPr/>
              <p:nvPr/>
            </p:nvSpPr>
            <p:spPr>
              <a:xfrm>
                <a:off x="2846267" y="5702157"/>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ie 22"/>
              <p:cNvSpPr/>
              <p:nvPr/>
            </p:nvSpPr>
            <p:spPr>
              <a:xfrm>
                <a:off x="2805422" y="5942743"/>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ie 23"/>
              <p:cNvSpPr/>
              <p:nvPr/>
            </p:nvSpPr>
            <p:spPr>
              <a:xfrm>
                <a:off x="3012422" y="6000964"/>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Pie 24"/>
              <p:cNvSpPr/>
              <p:nvPr/>
            </p:nvSpPr>
            <p:spPr>
              <a:xfrm>
                <a:off x="2639053" y="5662773"/>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Pie 25"/>
              <p:cNvSpPr/>
              <p:nvPr/>
            </p:nvSpPr>
            <p:spPr>
              <a:xfrm>
                <a:off x="2915050" y="584513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Pie 26"/>
              <p:cNvSpPr/>
              <p:nvPr/>
            </p:nvSpPr>
            <p:spPr>
              <a:xfrm>
                <a:off x="2828315" y="6199597"/>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28" name="Group 27"/>
          <p:cNvGrpSpPr/>
          <p:nvPr/>
        </p:nvGrpSpPr>
        <p:grpSpPr>
          <a:xfrm>
            <a:off x="2665410" y="5257800"/>
            <a:ext cx="1638226" cy="1295400"/>
            <a:chOff x="2665410" y="5391792"/>
            <a:chExt cx="1638226" cy="1295400"/>
          </a:xfrm>
        </p:grpSpPr>
        <p:sp>
          <p:nvSpPr>
            <p:cNvPr id="31" name="Rectangle 30"/>
            <p:cNvSpPr/>
            <p:nvPr/>
          </p:nvSpPr>
          <p:spPr>
            <a:xfrm>
              <a:off x="2665410" y="5391792"/>
              <a:ext cx="1638226" cy="1295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2932036" y="5644365"/>
              <a:ext cx="1023814" cy="767137"/>
              <a:chOff x="2195822" y="5584860"/>
              <a:chExt cx="1023814" cy="767137"/>
            </a:xfrm>
          </p:grpSpPr>
          <p:sp>
            <p:nvSpPr>
              <p:cNvPr id="34" name="Pie 33"/>
              <p:cNvSpPr/>
              <p:nvPr/>
            </p:nvSpPr>
            <p:spPr>
              <a:xfrm>
                <a:off x="2250636" y="586740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Pie 34"/>
              <p:cNvSpPr/>
              <p:nvPr/>
            </p:nvSpPr>
            <p:spPr>
              <a:xfrm>
                <a:off x="2403036" y="601980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Pie 35"/>
              <p:cNvSpPr/>
              <p:nvPr/>
            </p:nvSpPr>
            <p:spPr>
              <a:xfrm>
                <a:off x="2555436" y="5912777"/>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 name="Pie 36"/>
              <p:cNvSpPr/>
              <p:nvPr/>
            </p:nvSpPr>
            <p:spPr>
              <a:xfrm>
                <a:off x="2659043" y="6147371"/>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Pie 37"/>
              <p:cNvSpPr/>
              <p:nvPr/>
            </p:nvSpPr>
            <p:spPr>
              <a:xfrm>
                <a:off x="2659043" y="6012094"/>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Pie 38"/>
              <p:cNvSpPr/>
              <p:nvPr/>
            </p:nvSpPr>
            <p:spPr>
              <a:xfrm>
                <a:off x="2451829" y="6133672"/>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Pie 39"/>
              <p:cNvSpPr/>
              <p:nvPr/>
            </p:nvSpPr>
            <p:spPr>
              <a:xfrm>
                <a:off x="2668200" y="580917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Pie 40"/>
              <p:cNvSpPr/>
              <p:nvPr/>
            </p:nvSpPr>
            <p:spPr>
              <a:xfrm>
                <a:off x="2537214" y="5738973"/>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Pie 41"/>
              <p:cNvSpPr/>
              <p:nvPr/>
            </p:nvSpPr>
            <p:spPr>
              <a:xfrm>
                <a:off x="2195822" y="596157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Pie 42"/>
              <p:cNvSpPr/>
              <p:nvPr/>
            </p:nvSpPr>
            <p:spPr>
              <a:xfrm>
                <a:off x="2866257" y="6088294"/>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Pie 43"/>
              <p:cNvSpPr/>
              <p:nvPr/>
            </p:nvSpPr>
            <p:spPr>
              <a:xfrm>
                <a:off x="2386369" y="576893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Pie 44"/>
              <p:cNvSpPr/>
              <p:nvPr/>
            </p:nvSpPr>
            <p:spPr>
              <a:xfrm>
                <a:off x="2555436" y="617220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Pie 45"/>
              <p:cNvSpPr/>
              <p:nvPr/>
            </p:nvSpPr>
            <p:spPr>
              <a:xfrm>
                <a:off x="2762650" y="5584860"/>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Pie 46"/>
              <p:cNvSpPr/>
              <p:nvPr/>
            </p:nvSpPr>
            <p:spPr>
              <a:xfrm>
                <a:off x="2846267" y="5702157"/>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Pie 47"/>
              <p:cNvSpPr/>
              <p:nvPr/>
            </p:nvSpPr>
            <p:spPr>
              <a:xfrm>
                <a:off x="2805422" y="5942743"/>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Pie 48"/>
              <p:cNvSpPr/>
              <p:nvPr/>
            </p:nvSpPr>
            <p:spPr>
              <a:xfrm>
                <a:off x="3012422" y="6000964"/>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ie 49"/>
              <p:cNvSpPr/>
              <p:nvPr/>
            </p:nvSpPr>
            <p:spPr>
              <a:xfrm>
                <a:off x="2639053" y="5662773"/>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ie 50"/>
              <p:cNvSpPr/>
              <p:nvPr/>
            </p:nvSpPr>
            <p:spPr>
              <a:xfrm>
                <a:off x="2915050" y="5845139"/>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ie 51"/>
              <p:cNvSpPr/>
              <p:nvPr/>
            </p:nvSpPr>
            <p:spPr>
              <a:xfrm>
                <a:off x="2828315" y="6199597"/>
                <a:ext cx="207214" cy="152400"/>
              </a:xfrm>
              <a:prstGeom prst="p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Tree>
    <p:extLst>
      <p:ext uri="{BB962C8B-B14F-4D97-AF65-F5344CB8AC3E}">
        <p14:creationId xmlns:p14="http://schemas.microsoft.com/office/powerpoint/2010/main" val="175824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WordArt 5"/>
          <p:cNvSpPr>
            <a:spLocks noChangeArrowheads="1" noChangeShapeType="1" noTextEdit="1"/>
          </p:cNvSpPr>
          <p:nvPr/>
        </p:nvSpPr>
        <p:spPr bwMode="auto">
          <a:xfrm>
            <a:off x="11987" y="1016285"/>
            <a:ext cx="4343400" cy="1371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sectioning</a:t>
            </a:r>
          </a:p>
        </p:txBody>
      </p:sp>
      <p:pic>
        <p:nvPicPr>
          <p:cNvPr id="5" name="Picture 4" descr="tissue prep for lab manual #2 resized"/>
          <p:cNvPicPr>
            <a:picLocks noChangeAspect="1" noChangeArrowheads="1"/>
          </p:cNvPicPr>
          <p:nvPr/>
        </p:nvPicPr>
        <p:blipFill>
          <a:blip r:embed="rId2" cstate="print"/>
          <a:srcRect/>
          <a:stretch>
            <a:fillRect/>
          </a:stretch>
        </p:blipFill>
        <p:spPr bwMode="auto">
          <a:xfrm>
            <a:off x="4947984" y="842236"/>
            <a:ext cx="3927146" cy="5329964"/>
          </a:xfrm>
          <a:prstGeom prst="rect">
            <a:avLst/>
          </a:prstGeom>
          <a:noFill/>
        </p:spPr>
      </p:pic>
      <p:sp>
        <p:nvSpPr>
          <p:cNvPr id="6" name="TextBox 10"/>
          <p:cNvSpPr txBox="1">
            <a:spLocks noChangeArrowheads="1"/>
          </p:cNvSpPr>
          <p:nvPr/>
        </p:nvSpPr>
        <p:spPr bwMode="auto">
          <a:xfrm>
            <a:off x="355780" y="2590800"/>
            <a:ext cx="4152863" cy="1477328"/>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 embedded tissue is then sectioned into thin (5-15µm) slices, which are mounted on glass slides.  A series of washes removes the embedding medium, leaving the tissue on the slide.</a:t>
            </a:r>
          </a:p>
        </p:txBody>
      </p:sp>
      <p:grpSp>
        <p:nvGrpSpPr>
          <p:cNvPr id="2" name="Group 1"/>
          <p:cNvGrpSpPr/>
          <p:nvPr/>
        </p:nvGrpSpPr>
        <p:grpSpPr>
          <a:xfrm>
            <a:off x="37521" y="4153932"/>
            <a:ext cx="4789380" cy="2523067"/>
            <a:chOff x="37521" y="4153932"/>
            <a:chExt cx="4789380" cy="2523067"/>
          </a:xfrm>
        </p:grpSpPr>
        <p:pic>
          <p:nvPicPr>
            <p:cNvPr id="31748" name="Picture 4" descr="Junquiera1-1"/>
            <p:cNvPicPr>
              <a:picLocks noChangeAspect="1" noChangeArrowheads="1"/>
            </p:cNvPicPr>
            <p:nvPr/>
          </p:nvPicPr>
          <p:blipFill>
            <a:blip r:embed="rId3" cstate="print"/>
            <a:srcRect/>
            <a:stretch>
              <a:fillRect/>
            </a:stretch>
          </p:blipFill>
          <p:spPr bwMode="auto">
            <a:xfrm>
              <a:off x="37521" y="4162399"/>
              <a:ext cx="4789380" cy="2514600"/>
            </a:xfrm>
            <a:prstGeom prst="rect">
              <a:avLst/>
            </a:prstGeom>
            <a:noFill/>
          </p:spPr>
        </p:pic>
        <p:sp>
          <p:nvSpPr>
            <p:cNvPr id="7" name="TextBox 10"/>
            <p:cNvSpPr txBox="1">
              <a:spLocks noChangeArrowheads="1"/>
            </p:cNvSpPr>
            <p:nvPr/>
          </p:nvSpPr>
          <p:spPr bwMode="auto">
            <a:xfrm>
              <a:off x="355780" y="4153932"/>
              <a:ext cx="3530420" cy="369332"/>
            </a:xfrm>
            <a:prstGeom prst="rect">
              <a:avLst/>
            </a:prstGeom>
            <a:noFill/>
            <a:ln w="9525">
              <a:noFill/>
              <a:miter lim="800000"/>
              <a:headEnd/>
              <a:tailEnd/>
            </a:ln>
          </p:spPr>
          <p:txBody>
            <a:bodyPr wrap="square">
              <a:spAutoFit/>
            </a:bodyPr>
            <a:lstStyle/>
            <a:p>
              <a:r>
                <a:rPr lang="en-US" b="1" dirty="0">
                  <a:solidFill>
                    <a:schemeClr val="bg1"/>
                  </a:solidFill>
                  <a:latin typeface="Calibri" pitchFamily="34" charset="0"/>
                </a:rPr>
                <a:t>Microtome used to section tissues</a:t>
              </a:r>
            </a:p>
          </p:txBody>
        </p:sp>
      </p:grpSp>
      <p:sp>
        <p:nvSpPr>
          <p:cNvPr id="9" name="Rectangle 8"/>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Tree>
    <p:extLst>
      <p:ext uri="{BB962C8B-B14F-4D97-AF65-F5344CB8AC3E}">
        <p14:creationId xmlns:p14="http://schemas.microsoft.com/office/powerpoint/2010/main" val="4235200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177694" y="838200"/>
            <a:ext cx="3886200" cy="1371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staining</a:t>
            </a:r>
          </a:p>
        </p:txBody>
      </p:sp>
      <p:sp>
        <p:nvSpPr>
          <p:cNvPr id="7" name="TextBox 10"/>
          <p:cNvSpPr txBox="1">
            <a:spLocks noChangeArrowheads="1"/>
          </p:cNvSpPr>
          <p:nvPr/>
        </p:nvSpPr>
        <p:spPr bwMode="auto">
          <a:xfrm>
            <a:off x="177694" y="2362200"/>
            <a:ext cx="8483420" cy="2862322"/>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Stains are used to enhance the visualization of cellular components.  There are a number of procedures that can help you visualize components on a slide; each will highlight a different cellular component.  This can range from relatively non-selective staining based on charge, to very specific staining based on antibody-antigen interaction.</a:t>
            </a:r>
          </a:p>
          <a:p>
            <a:endParaRPr lang="en-US" b="1" dirty="0">
              <a:solidFill>
                <a:schemeClr val="accent6">
                  <a:lumMod val="75000"/>
                </a:schemeClr>
              </a:solidFill>
              <a:latin typeface="Calibri" pitchFamily="34" charset="0"/>
            </a:endParaRPr>
          </a:p>
          <a:p>
            <a:r>
              <a:rPr lang="en-US" b="1" dirty="0">
                <a:solidFill>
                  <a:schemeClr val="accent6">
                    <a:lumMod val="50000"/>
                  </a:schemeClr>
                </a:solidFill>
                <a:latin typeface="Calibri" pitchFamily="34" charset="0"/>
              </a:rPr>
              <a:t>Here, we will look at two very common staining techniques:</a:t>
            </a:r>
          </a:p>
          <a:p>
            <a:endParaRPr lang="en-US" sz="1200" b="1" dirty="0">
              <a:solidFill>
                <a:schemeClr val="accent6">
                  <a:lumMod val="50000"/>
                </a:schemeClr>
              </a:solidFill>
              <a:latin typeface="Calibri" pitchFamily="34" charset="0"/>
            </a:endParaRPr>
          </a:p>
          <a:p>
            <a:r>
              <a:rPr lang="en-US" b="1" dirty="0">
                <a:solidFill>
                  <a:schemeClr val="accent6">
                    <a:lumMod val="50000"/>
                  </a:schemeClr>
                </a:solidFill>
                <a:latin typeface="Calibri" pitchFamily="34" charset="0"/>
              </a:rPr>
              <a:t>--Hematoxylin and Eosin (H&amp;E)</a:t>
            </a:r>
          </a:p>
          <a:p>
            <a:r>
              <a:rPr lang="en-US" b="1" dirty="0">
                <a:solidFill>
                  <a:schemeClr val="accent6">
                    <a:lumMod val="50000"/>
                  </a:schemeClr>
                </a:solidFill>
                <a:latin typeface="Calibri" pitchFamily="34" charset="0"/>
              </a:rPr>
              <a:t>--Periodic acid Schiff (PAS)</a:t>
            </a:r>
          </a:p>
        </p:txBody>
      </p:sp>
      <p:sp>
        <p:nvSpPr>
          <p:cNvPr id="8" name="Rectangle 7"/>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grpSp>
        <p:nvGrpSpPr>
          <p:cNvPr id="4" name="Group 3"/>
          <p:cNvGrpSpPr/>
          <p:nvPr/>
        </p:nvGrpSpPr>
        <p:grpSpPr>
          <a:xfrm>
            <a:off x="4394380" y="4570053"/>
            <a:ext cx="4597220" cy="2135547"/>
            <a:chOff x="4080827" y="4543778"/>
            <a:chExt cx="4597220" cy="2135547"/>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543778"/>
              <a:ext cx="4057650" cy="1409700"/>
            </a:xfrm>
            <a:prstGeom prst="rect">
              <a:avLst/>
            </a:prstGeom>
          </p:spPr>
        </p:pic>
        <p:sp>
          <p:nvSpPr>
            <p:cNvPr id="3" name="TextBox 2"/>
            <p:cNvSpPr txBox="1"/>
            <p:nvPr/>
          </p:nvSpPr>
          <p:spPr>
            <a:xfrm>
              <a:off x="4080827" y="5940661"/>
              <a:ext cx="4597220" cy="738664"/>
            </a:xfrm>
            <a:prstGeom prst="rect">
              <a:avLst/>
            </a:prstGeom>
            <a:noFill/>
          </p:spPr>
          <p:txBody>
            <a:bodyPr wrap="square" rtlCol="0">
              <a:spAutoFit/>
            </a:bodyPr>
            <a:lstStyle/>
            <a:p>
              <a:r>
                <a:rPr lang="en-US" sz="1400" dirty="0"/>
                <a:t>FYI…here is a portion of one of our slides that did not take the stain very well.  This image should give you an idea of what an unstained piece of tissue looks like.</a:t>
              </a:r>
            </a:p>
          </p:txBody>
        </p:sp>
      </p:grpSp>
    </p:spTree>
    <p:extLst>
      <p:ext uri="{BB962C8B-B14F-4D97-AF65-F5344CB8AC3E}">
        <p14:creationId xmlns:p14="http://schemas.microsoft.com/office/powerpoint/2010/main" val="328453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177694" y="838200"/>
            <a:ext cx="3886200" cy="1371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staining</a:t>
            </a:r>
          </a:p>
        </p:txBody>
      </p:sp>
      <p:sp>
        <p:nvSpPr>
          <p:cNvPr id="35846" name="Text Box 6"/>
          <p:cNvSpPr txBox="1">
            <a:spLocks noChangeArrowheads="1"/>
          </p:cNvSpPr>
          <p:nvPr/>
        </p:nvSpPr>
        <p:spPr bwMode="auto">
          <a:xfrm>
            <a:off x="190537" y="2514600"/>
            <a:ext cx="8696325" cy="823912"/>
          </a:xfrm>
          <a:prstGeom prst="rect">
            <a:avLst/>
          </a:prstGeom>
          <a:noFill/>
          <a:ln w="9525">
            <a:noFill/>
            <a:miter lim="800000"/>
            <a:headEnd/>
            <a:tailEnd/>
          </a:ln>
          <a:effectLst/>
        </p:spPr>
        <p:txBody>
          <a:bodyPr wrap="none">
            <a:spAutoFit/>
          </a:bodyPr>
          <a:lstStyle/>
          <a:p>
            <a:r>
              <a:rPr lang="en-US" sz="4800" b="1" dirty="0">
                <a:solidFill>
                  <a:srgbClr val="002060"/>
                </a:solidFill>
              </a:rPr>
              <a:t>Hematoxylin</a:t>
            </a:r>
            <a:r>
              <a:rPr lang="en-US" sz="4800" b="1" dirty="0"/>
              <a:t> and </a:t>
            </a:r>
            <a:r>
              <a:rPr lang="en-US" sz="4800" b="1" dirty="0">
                <a:solidFill>
                  <a:srgbClr val="FF0000"/>
                </a:solidFill>
              </a:rPr>
              <a:t>eosin</a:t>
            </a:r>
            <a:r>
              <a:rPr lang="en-US" sz="4800" b="1" dirty="0"/>
              <a:t> (H&amp;E)</a:t>
            </a:r>
          </a:p>
        </p:txBody>
      </p:sp>
      <p:sp>
        <p:nvSpPr>
          <p:cNvPr id="35847" name="Text Box 7"/>
          <p:cNvSpPr txBox="1">
            <a:spLocks noChangeArrowheads="1"/>
          </p:cNvSpPr>
          <p:nvPr/>
        </p:nvSpPr>
        <p:spPr bwMode="auto">
          <a:xfrm>
            <a:off x="190537" y="3505200"/>
            <a:ext cx="8763000" cy="1569660"/>
          </a:xfrm>
          <a:prstGeom prst="rect">
            <a:avLst/>
          </a:prstGeom>
          <a:noFill/>
          <a:ln w="9525">
            <a:noFill/>
            <a:miter lim="800000"/>
            <a:headEnd/>
            <a:tailEnd/>
          </a:ln>
          <a:effectLst/>
        </p:spPr>
        <p:txBody>
          <a:bodyPr>
            <a:spAutoFit/>
          </a:bodyPr>
          <a:lstStyle/>
          <a:p>
            <a:r>
              <a:rPr lang="en-US" sz="1600" b="1" dirty="0">
                <a:solidFill>
                  <a:srgbClr val="002060"/>
                </a:solidFill>
              </a:rPr>
              <a:t>Hematoxylin</a:t>
            </a:r>
            <a:r>
              <a:rPr lang="en-US" sz="1600" b="1" dirty="0"/>
              <a:t> is a blue dye that localizes to negatively charged cell structures (e.g. DNA, RNA).  Structures that bind to hematoxylin are referred to as </a:t>
            </a:r>
            <a:r>
              <a:rPr lang="en-US" sz="1600" b="1" dirty="0">
                <a:solidFill>
                  <a:srgbClr val="002060"/>
                </a:solidFill>
              </a:rPr>
              <a:t>basophilic</a:t>
            </a:r>
            <a:r>
              <a:rPr lang="en-US" sz="1600" b="1" dirty="0"/>
              <a:t>.</a:t>
            </a:r>
          </a:p>
          <a:p>
            <a:endParaRPr lang="en-US" sz="1600" b="1" dirty="0"/>
          </a:p>
          <a:p>
            <a:r>
              <a:rPr lang="en-US" sz="1600" b="1" dirty="0">
                <a:solidFill>
                  <a:srgbClr val="FF0000"/>
                </a:solidFill>
              </a:rPr>
              <a:t>Eosin </a:t>
            </a:r>
            <a:r>
              <a:rPr lang="en-US" sz="1600" b="1" dirty="0"/>
              <a:t>is a </a:t>
            </a:r>
            <a:r>
              <a:rPr lang="en-US" sz="1600" b="1" dirty="0">
                <a:solidFill>
                  <a:srgbClr val="FF0000"/>
                </a:solidFill>
              </a:rPr>
              <a:t>red/pink</a:t>
            </a:r>
            <a:r>
              <a:rPr lang="en-US" sz="1600" b="1" dirty="0"/>
              <a:t> dye that localizes to positively charged cell structures (e.g. proteins, mitochondria).  Structures that bind to eosin are commonly referred to as </a:t>
            </a:r>
            <a:r>
              <a:rPr lang="en-US" sz="1600" b="1" dirty="0" err="1">
                <a:solidFill>
                  <a:srgbClr val="FF0000"/>
                </a:solidFill>
              </a:rPr>
              <a:t>eosinophilic</a:t>
            </a:r>
            <a:r>
              <a:rPr lang="en-US" sz="1600" b="1" dirty="0">
                <a:solidFill>
                  <a:srgbClr val="FF0000"/>
                </a:solidFill>
              </a:rPr>
              <a:t> </a:t>
            </a:r>
            <a:r>
              <a:rPr lang="en-US" sz="1600" b="1" dirty="0">
                <a:solidFill>
                  <a:srgbClr val="000000"/>
                </a:solidFill>
              </a:rPr>
              <a:t>or, sometimes, </a:t>
            </a:r>
            <a:r>
              <a:rPr lang="en-US" sz="1600" b="1" dirty="0">
                <a:solidFill>
                  <a:srgbClr val="FF0000"/>
                </a:solidFill>
              </a:rPr>
              <a:t>acidophilic</a:t>
            </a:r>
            <a:r>
              <a:rPr lang="en-US" sz="1600" b="1" dirty="0"/>
              <a:t>.</a:t>
            </a:r>
          </a:p>
        </p:txBody>
      </p:sp>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Tree>
    <p:extLst>
      <p:ext uri="{BB962C8B-B14F-4D97-AF65-F5344CB8AC3E}">
        <p14:creationId xmlns:p14="http://schemas.microsoft.com/office/powerpoint/2010/main" val="4120306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SL103MP"/>
          <p:cNvPicPr>
            <a:picLocks noChangeAspect="1" noChangeArrowheads="1"/>
          </p:cNvPicPr>
          <p:nvPr/>
        </p:nvPicPr>
        <p:blipFill>
          <a:blip r:embed="rId2" cstate="print"/>
          <a:srcRect/>
          <a:stretch>
            <a:fillRect/>
          </a:stretch>
        </p:blipFill>
        <p:spPr bwMode="auto">
          <a:xfrm>
            <a:off x="1447800" y="944563"/>
            <a:ext cx="5638800" cy="4229408"/>
          </a:xfrm>
          <a:prstGeom prst="rect">
            <a:avLst/>
          </a:prstGeom>
          <a:noFill/>
        </p:spPr>
      </p:pic>
      <p:sp>
        <p:nvSpPr>
          <p:cNvPr id="36869"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dirty="0">
                <a:solidFill>
                  <a:schemeClr val="accent2"/>
                </a:solidFill>
              </a:rPr>
              <a:t>Hematoxylin</a:t>
            </a:r>
            <a:r>
              <a:rPr lang="en-US" sz="4800" b="1" dirty="0"/>
              <a:t> and </a:t>
            </a:r>
            <a:r>
              <a:rPr lang="en-US" sz="4800" b="1" dirty="0">
                <a:solidFill>
                  <a:srgbClr val="FF0000"/>
                </a:solidFill>
              </a:rPr>
              <a:t>eosin</a:t>
            </a:r>
            <a:r>
              <a:rPr lang="en-US" sz="4800" b="1" dirty="0"/>
              <a:t> (H&amp;E)</a:t>
            </a:r>
          </a:p>
        </p:txBody>
      </p:sp>
      <p:sp>
        <p:nvSpPr>
          <p:cNvPr id="4" name="TextBox 10"/>
          <p:cNvSpPr txBox="1">
            <a:spLocks noChangeArrowheads="1"/>
          </p:cNvSpPr>
          <p:nvPr/>
        </p:nvSpPr>
        <p:spPr bwMode="auto">
          <a:xfrm>
            <a:off x="152400" y="5173971"/>
            <a:ext cx="8483420" cy="1200329"/>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The liver cells that you looked at previously were stained with H&amp;E.  Note that hematoxylin staining of the negatively charged DNA molecules gave the nucleus a blue color, while eosin stained proteins in the cytoplasm pink.  Many extracellular components also are eosinophilic.</a:t>
            </a:r>
          </a:p>
        </p:txBody>
      </p:sp>
    </p:spTree>
    <p:extLst>
      <p:ext uri="{BB962C8B-B14F-4D97-AF65-F5344CB8AC3E}">
        <p14:creationId xmlns:p14="http://schemas.microsoft.com/office/powerpoint/2010/main" val="2718858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74351" y="55626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3"/>
              </a:rPr>
              <a:t>SL 102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Hematoxylin and Eosin (H&amp;E) staining</a:t>
            </a:r>
          </a:p>
          <a:p>
            <a:pPr lvl="2" eaLnBrk="0" hangingPunct="0">
              <a:buFontTx/>
              <a:buChar char="•"/>
            </a:pPr>
            <a:r>
              <a:rPr lang="en-US" sz="1200" b="1" dirty="0">
                <a:solidFill>
                  <a:srgbClr val="002060"/>
                </a:solidFill>
                <a:latin typeface="Georgia" pitchFamily="18" charset="0"/>
                <a:ea typeface="Times" pitchFamily="18" charset="0"/>
                <a:cs typeface="Arial" charset="0"/>
              </a:rPr>
              <a:t>Basophilic structures</a:t>
            </a:r>
          </a:p>
          <a:p>
            <a:pPr lvl="2" eaLnBrk="0" hangingPunct="0">
              <a:buFontTx/>
              <a:buChar char="•"/>
            </a:pPr>
            <a:r>
              <a:rPr lang="en-US" sz="1200" b="1" dirty="0">
                <a:solidFill>
                  <a:srgbClr val="002060"/>
                </a:solidFill>
                <a:latin typeface="Georgia" pitchFamily="18" charset="0"/>
                <a:ea typeface="Times" pitchFamily="18" charset="0"/>
                <a:cs typeface="Arial" charset="0"/>
              </a:rPr>
              <a:t>Eosinophilic structures</a:t>
            </a:r>
          </a:p>
        </p:txBody>
      </p:sp>
      <p:sp>
        <p:nvSpPr>
          <p:cNvPr id="5" name="TextBox 3"/>
          <p:cNvSpPr txBox="1">
            <a:spLocks noChangeArrowheads="1"/>
          </p:cNvSpPr>
          <p:nvPr/>
        </p:nvSpPr>
        <p:spPr bwMode="auto">
          <a:xfrm>
            <a:off x="2971800" y="2652445"/>
            <a:ext cx="32004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H&amp;E staining – SL102</a:t>
            </a:r>
            <a:endParaRPr lang="en-US" dirty="0">
              <a:latin typeface="Calibri" pitchFamily="34" charset="0"/>
            </a:endParaRPr>
          </a:p>
        </p:txBody>
      </p:sp>
      <p:sp>
        <p:nvSpPr>
          <p:cNvPr id="7"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dirty="0">
                <a:solidFill>
                  <a:schemeClr val="accent2"/>
                </a:solidFill>
              </a:rPr>
              <a:t>Hematoxylin</a:t>
            </a:r>
            <a:r>
              <a:rPr lang="en-US" sz="4800" b="1" dirty="0"/>
              <a:t> and </a:t>
            </a:r>
            <a:r>
              <a:rPr lang="en-US" sz="4800" b="1" dirty="0">
                <a:solidFill>
                  <a:srgbClr val="FF0000"/>
                </a:solidFill>
              </a:rPr>
              <a:t>eosin</a:t>
            </a:r>
            <a:r>
              <a:rPr lang="en-US" sz="4800" b="1" dirty="0"/>
              <a:t> (H&amp;E)</a:t>
            </a:r>
          </a:p>
        </p:txBody>
      </p:sp>
    </p:spTree>
    <p:extLst>
      <p:ext uri="{BB962C8B-B14F-4D97-AF65-F5344CB8AC3E}">
        <p14:creationId xmlns:p14="http://schemas.microsoft.com/office/powerpoint/2010/main" val="3381801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dirty="0">
                <a:solidFill>
                  <a:schemeClr val="accent2"/>
                </a:solidFill>
              </a:rPr>
              <a:t>Hematoxylin</a:t>
            </a:r>
            <a:r>
              <a:rPr lang="en-US" sz="4800" b="1" dirty="0"/>
              <a:t> and </a:t>
            </a:r>
            <a:r>
              <a:rPr lang="en-US" sz="4800" b="1" dirty="0">
                <a:solidFill>
                  <a:srgbClr val="FF0000"/>
                </a:solidFill>
              </a:rPr>
              <a:t>eosin</a:t>
            </a:r>
            <a:r>
              <a:rPr lang="en-US" sz="4800" b="1" dirty="0"/>
              <a:t> (H&amp;E)</a:t>
            </a:r>
          </a:p>
        </p:txBody>
      </p:sp>
      <p:pic>
        <p:nvPicPr>
          <p:cNvPr id="37894" name="Picture 6" descr="SL108OL"/>
          <p:cNvPicPr>
            <a:picLocks noChangeAspect="1" noChangeArrowheads="1"/>
          </p:cNvPicPr>
          <p:nvPr/>
        </p:nvPicPr>
        <p:blipFill>
          <a:blip r:embed="rId2" cstate="print"/>
          <a:srcRect/>
          <a:stretch>
            <a:fillRect/>
          </a:stretch>
        </p:blipFill>
        <p:spPr bwMode="auto">
          <a:xfrm>
            <a:off x="1676400" y="944563"/>
            <a:ext cx="6034882" cy="4525808"/>
          </a:xfrm>
          <a:prstGeom prst="rect">
            <a:avLst/>
          </a:prstGeom>
          <a:noFill/>
        </p:spPr>
      </p:pic>
      <p:sp>
        <p:nvSpPr>
          <p:cNvPr id="5" name="TextBox 10"/>
          <p:cNvSpPr txBox="1">
            <a:spLocks noChangeArrowheads="1"/>
          </p:cNvSpPr>
          <p:nvPr/>
        </p:nvSpPr>
        <p:spPr bwMode="auto">
          <a:xfrm>
            <a:off x="127571" y="5470371"/>
            <a:ext cx="8811642" cy="923330"/>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Because ribosomes are composed of RNA, which is basophilic, cells actively synthesizing large amounts of proteins will have some hematoxylin staining in the cytoplasm.  This adds blue to the typically pink cytoplasm, a feature referred to as </a:t>
            </a:r>
            <a:r>
              <a:rPr lang="en-US" b="1" dirty="0">
                <a:solidFill>
                  <a:srgbClr val="002060"/>
                </a:solidFill>
                <a:latin typeface="Calibri" pitchFamily="34" charset="0"/>
              </a:rPr>
              <a:t>cytoplasmic basophilia</a:t>
            </a:r>
            <a:r>
              <a:rPr lang="en-US" b="1" dirty="0">
                <a:solidFill>
                  <a:schemeClr val="accent6">
                    <a:lumMod val="50000"/>
                  </a:schemeClr>
                </a:solidFill>
                <a:latin typeface="Calibri" pitchFamily="34" charset="0"/>
              </a:rPr>
              <a:t>.</a:t>
            </a:r>
          </a:p>
        </p:txBody>
      </p:sp>
    </p:spTree>
    <p:extLst>
      <p:ext uri="{BB962C8B-B14F-4D97-AF65-F5344CB8AC3E}">
        <p14:creationId xmlns:p14="http://schemas.microsoft.com/office/powerpoint/2010/main" val="2283377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152422" y="5410200"/>
            <a:ext cx="8839199" cy="1015663"/>
          </a:xfrm>
          <a:prstGeom prst="rect">
            <a:avLst/>
          </a:prstGeom>
          <a:noFill/>
          <a:ln w="9525">
            <a:noFill/>
            <a:miter lim="800000"/>
            <a:headEnd/>
            <a:tailEnd/>
          </a:ln>
        </p:spPr>
        <p:txBody>
          <a:bodyPr wrap="square">
            <a:spAutoFit/>
          </a:bodyPr>
          <a:lstStyle/>
          <a:p>
            <a:r>
              <a:rPr lang="en-US" sz="2000" b="1" dirty="0">
                <a:solidFill>
                  <a:schemeClr val="accent6">
                    <a:lumMod val="75000"/>
                  </a:schemeClr>
                </a:solidFill>
                <a:latin typeface="Calibri" pitchFamily="34" charset="0"/>
              </a:rPr>
              <a:t>A light microscope is designed to magnify the image of a tissue mounted on a glass slide.  Light is focused with condensers, passes through the tissue specimen, and then through objectives, which magnify the image.</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399" y="722531"/>
            <a:ext cx="6435165" cy="468766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74351" y="5410200"/>
            <a:ext cx="4495800" cy="1384995"/>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3"/>
              </a:rPr>
              <a:t>SL 108</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Hematoxylin and Eosin (H&amp;E) staining</a:t>
            </a:r>
          </a:p>
          <a:p>
            <a:pPr lvl="2" eaLnBrk="0" hangingPunct="0">
              <a:buFontTx/>
              <a:buChar char="•"/>
            </a:pPr>
            <a:r>
              <a:rPr lang="en-US" sz="1200" b="1" dirty="0">
                <a:solidFill>
                  <a:srgbClr val="002060"/>
                </a:solidFill>
                <a:latin typeface="Georgia" pitchFamily="18" charset="0"/>
                <a:ea typeface="Times" pitchFamily="18" charset="0"/>
                <a:cs typeface="Arial" charset="0"/>
              </a:rPr>
              <a:t>Basophilic structures</a:t>
            </a:r>
          </a:p>
          <a:p>
            <a:pPr lvl="3" eaLnBrk="0" hangingPunct="0">
              <a:buFontTx/>
              <a:buChar char="•"/>
            </a:pPr>
            <a:r>
              <a:rPr lang="en-US" sz="1200" b="1" dirty="0">
                <a:solidFill>
                  <a:srgbClr val="002060"/>
                </a:solidFill>
                <a:latin typeface="Georgia" pitchFamily="18" charset="0"/>
                <a:ea typeface="Times" pitchFamily="18" charset="0"/>
                <a:cs typeface="Arial" charset="0"/>
              </a:rPr>
              <a:t>Cytoplasmic basophilia</a:t>
            </a:r>
          </a:p>
          <a:p>
            <a:pPr lvl="2" eaLnBrk="0" hangingPunct="0">
              <a:buFontTx/>
              <a:buChar char="•"/>
            </a:pPr>
            <a:r>
              <a:rPr lang="en-US" sz="1200" b="1" dirty="0">
                <a:solidFill>
                  <a:srgbClr val="002060"/>
                </a:solidFill>
                <a:latin typeface="Georgia" pitchFamily="18" charset="0"/>
                <a:ea typeface="Times" pitchFamily="18" charset="0"/>
                <a:cs typeface="Arial" charset="0"/>
              </a:rPr>
              <a:t>Eosinophilic structures</a:t>
            </a:r>
          </a:p>
        </p:txBody>
      </p:sp>
      <p:sp>
        <p:nvSpPr>
          <p:cNvPr id="5" name="TextBox 3"/>
          <p:cNvSpPr txBox="1">
            <a:spLocks noChangeArrowheads="1"/>
          </p:cNvSpPr>
          <p:nvPr/>
        </p:nvSpPr>
        <p:spPr bwMode="auto">
          <a:xfrm>
            <a:off x="2971800" y="2652445"/>
            <a:ext cx="3200400" cy="646331"/>
          </a:xfrm>
          <a:prstGeom prst="rect">
            <a:avLst/>
          </a:prstGeom>
          <a:noFill/>
          <a:ln w="9525">
            <a:noFill/>
            <a:miter lim="800000"/>
            <a:headEnd/>
            <a:tailEnd/>
          </a:ln>
        </p:spPr>
        <p:txBody>
          <a:bodyPr wrap="square">
            <a:spAutoFit/>
          </a:bodyPr>
          <a:lstStyle/>
          <a:p>
            <a:r>
              <a:rPr lang="en-US" dirty="0">
                <a:latin typeface="Calibri" pitchFamily="34" charset="0"/>
                <a:hlinkClick r:id="rId4"/>
              </a:rPr>
              <a:t>Video of H&amp;E staining with cytoplasmic basophilia – SL108</a:t>
            </a:r>
            <a:endParaRPr lang="en-US" dirty="0">
              <a:latin typeface="Calibri" pitchFamily="34" charset="0"/>
            </a:endParaRPr>
          </a:p>
        </p:txBody>
      </p:sp>
      <p:sp>
        <p:nvSpPr>
          <p:cNvPr id="7"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dirty="0">
                <a:solidFill>
                  <a:schemeClr val="accent2"/>
                </a:solidFill>
              </a:rPr>
              <a:t>Hematoxylin</a:t>
            </a:r>
            <a:r>
              <a:rPr lang="en-US" sz="4800" b="1" dirty="0"/>
              <a:t> and </a:t>
            </a:r>
            <a:r>
              <a:rPr lang="en-US" sz="4800" b="1" dirty="0">
                <a:solidFill>
                  <a:srgbClr val="FF0000"/>
                </a:solidFill>
              </a:rPr>
              <a:t>eosin</a:t>
            </a:r>
            <a:r>
              <a:rPr lang="en-US" sz="4800" b="1" dirty="0"/>
              <a:t> (H&amp;E)</a:t>
            </a:r>
          </a:p>
        </p:txBody>
      </p:sp>
    </p:spTree>
    <p:extLst>
      <p:ext uri="{BB962C8B-B14F-4D97-AF65-F5344CB8AC3E}">
        <p14:creationId xmlns:p14="http://schemas.microsoft.com/office/powerpoint/2010/main" val="664199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SL125bOL"/>
          <p:cNvPicPr>
            <a:picLocks noChangeAspect="1" noChangeArrowheads="1"/>
          </p:cNvPicPr>
          <p:nvPr/>
        </p:nvPicPr>
        <p:blipFill>
          <a:blip r:embed="rId2" cstate="print"/>
          <a:srcRect/>
          <a:stretch>
            <a:fillRect/>
          </a:stretch>
        </p:blipFill>
        <p:spPr bwMode="auto">
          <a:xfrm>
            <a:off x="1219200" y="914400"/>
            <a:ext cx="6477000" cy="4857750"/>
          </a:xfrm>
          <a:prstGeom prst="rect">
            <a:avLst/>
          </a:prstGeom>
          <a:noFill/>
        </p:spPr>
      </p:pic>
      <p:sp>
        <p:nvSpPr>
          <p:cNvPr id="38917"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a:solidFill>
                  <a:schemeClr val="accent2"/>
                </a:solidFill>
              </a:rPr>
              <a:t>Hematoxylin</a:t>
            </a:r>
            <a:r>
              <a:rPr lang="en-US" sz="4800" b="1"/>
              <a:t> and </a:t>
            </a:r>
            <a:r>
              <a:rPr lang="en-US" sz="4800" b="1">
                <a:solidFill>
                  <a:srgbClr val="FF0000"/>
                </a:solidFill>
              </a:rPr>
              <a:t>eosin</a:t>
            </a:r>
            <a:r>
              <a:rPr lang="en-US" sz="4800" b="1"/>
              <a:t> (H&amp;E)</a:t>
            </a:r>
          </a:p>
        </p:txBody>
      </p:sp>
      <p:sp>
        <p:nvSpPr>
          <p:cNvPr id="38919" name="Line 7"/>
          <p:cNvSpPr>
            <a:spLocks noChangeShapeType="1"/>
          </p:cNvSpPr>
          <p:nvPr/>
        </p:nvSpPr>
        <p:spPr bwMode="auto">
          <a:xfrm flipV="1">
            <a:off x="3581399" y="1962364"/>
            <a:ext cx="271409" cy="3896106"/>
          </a:xfrm>
          <a:prstGeom prst="line">
            <a:avLst/>
          </a:prstGeom>
          <a:noFill/>
          <a:ln w="50800">
            <a:solidFill>
              <a:srgbClr val="008000"/>
            </a:solidFill>
            <a:round/>
            <a:headEnd/>
            <a:tailEnd type="triangle" w="med" len="med"/>
          </a:ln>
          <a:effectLst/>
        </p:spPr>
        <p:txBody>
          <a:bodyPr/>
          <a:lstStyle/>
          <a:p>
            <a:endParaRPr lang="en-US"/>
          </a:p>
        </p:txBody>
      </p:sp>
      <p:sp>
        <p:nvSpPr>
          <p:cNvPr id="38920" name="Line 8"/>
          <p:cNvSpPr>
            <a:spLocks noChangeShapeType="1"/>
          </p:cNvSpPr>
          <p:nvPr/>
        </p:nvSpPr>
        <p:spPr bwMode="auto">
          <a:xfrm flipV="1">
            <a:off x="3886200" y="3863083"/>
            <a:ext cx="1394717" cy="1995386"/>
          </a:xfrm>
          <a:prstGeom prst="line">
            <a:avLst/>
          </a:prstGeom>
          <a:noFill/>
          <a:ln w="50800">
            <a:solidFill>
              <a:srgbClr val="008000"/>
            </a:solidFill>
            <a:round/>
            <a:headEnd/>
            <a:tailEnd type="triangle" w="med" len="med"/>
          </a:ln>
          <a:effectLst/>
        </p:spPr>
        <p:txBody>
          <a:bodyPr/>
          <a:lstStyle/>
          <a:p>
            <a:endParaRPr lang="en-US"/>
          </a:p>
        </p:txBody>
      </p:sp>
      <p:sp>
        <p:nvSpPr>
          <p:cNvPr id="7" name="TextBox 10"/>
          <p:cNvSpPr txBox="1">
            <a:spLocks noChangeArrowheads="1"/>
          </p:cNvSpPr>
          <p:nvPr/>
        </p:nvSpPr>
        <p:spPr bwMode="auto">
          <a:xfrm>
            <a:off x="127571" y="5858470"/>
            <a:ext cx="8811642" cy="369332"/>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Another example of cells with </a:t>
            </a:r>
            <a:r>
              <a:rPr lang="en-US" b="1" dirty="0">
                <a:solidFill>
                  <a:srgbClr val="002060"/>
                </a:solidFill>
                <a:latin typeface="Calibri" pitchFamily="34" charset="0"/>
              </a:rPr>
              <a:t>cytoplasmic basophilia</a:t>
            </a:r>
            <a:r>
              <a:rPr lang="en-US" b="1" dirty="0">
                <a:solidFill>
                  <a:schemeClr val="accent6">
                    <a:lumMod val="50000"/>
                  </a:schemeClr>
                </a:solidFill>
                <a:latin typeface="Calibri" pitchFamily="34" charset="0"/>
              </a:rPr>
              <a:t>.</a:t>
            </a:r>
          </a:p>
        </p:txBody>
      </p:sp>
    </p:spTree>
    <p:extLst>
      <p:ext uri="{BB962C8B-B14F-4D97-AF65-F5344CB8AC3E}">
        <p14:creationId xmlns:p14="http://schemas.microsoft.com/office/powerpoint/2010/main" val="332979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SL126HP"/>
          <p:cNvPicPr>
            <a:picLocks noChangeAspect="1" noChangeArrowheads="1"/>
          </p:cNvPicPr>
          <p:nvPr/>
        </p:nvPicPr>
        <p:blipFill>
          <a:blip r:embed="rId2" cstate="print"/>
          <a:srcRect/>
          <a:stretch>
            <a:fillRect/>
          </a:stretch>
        </p:blipFill>
        <p:spPr bwMode="auto">
          <a:xfrm>
            <a:off x="242888" y="944563"/>
            <a:ext cx="3759507" cy="2819400"/>
          </a:xfrm>
          <a:prstGeom prst="rect">
            <a:avLst/>
          </a:prstGeom>
          <a:noFill/>
        </p:spPr>
      </p:pic>
      <p:sp>
        <p:nvSpPr>
          <p:cNvPr id="39941"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dirty="0">
                <a:solidFill>
                  <a:schemeClr val="accent2"/>
                </a:solidFill>
              </a:rPr>
              <a:t>Hematoxylin</a:t>
            </a:r>
            <a:r>
              <a:rPr lang="en-US" sz="4800" b="1" dirty="0"/>
              <a:t> and </a:t>
            </a:r>
            <a:r>
              <a:rPr lang="en-US" sz="4800" b="1" dirty="0">
                <a:solidFill>
                  <a:srgbClr val="FF0000"/>
                </a:solidFill>
              </a:rPr>
              <a:t>eosin</a:t>
            </a:r>
            <a:r>
              <a:rPr lang="en-US" sz="4800" b="1" dirty="0"/>
              <a:t> (H&amp;E)</a:t>
            </a:r>
          </a:p>
        </p:txBody>
      </p:sp>
      <p:sp>
        <p:nvSpPr>
          <p:cNvPr id="39943" name="Freeform 7"/>
          <p:cNvSpPr>
            <a:spLocks/>
          </p:cNvSpPr>
          <p:nvPr/>
        </p:nvSpPr>
        <p:spPr bwMode="auto">
          <a:xfrm>
            <a:off x="825691" y="816155"/>
            <a:ext cx="1688909" cy="1241245"/>
          </a:xfrm>
          <a:custGeom>
            <a:avLst/>
            <a:gdLst/>
            <a:ahLst/>
            <a:cxnLst>
              <a:cxn ang="0">
                <a:pos x="1385" y="104"/>
              </a:cxn>
              <a:cxn ang="0">
                <a:pos x="1028" y="49"/>
              </a:cxn>
              <a:cxn ang="0">
                <a:pos x="535" y="40"/>
              </a:cxn>
              <a:cxn ang="0">
                <a:pos x="50" y="141"/>
              </a:cxn>
              <a:cxn ang="0">
                <a:pos x="59" y="388"/>
              </a:cxn>
              <a:cxn ang="0">
                <a:pos x="96" y="488"/>
              </a:cxn>
              <a:cxn ang="0">
                <a:pos x="141" y="580"/>
              </a:cxn>
              <a:cxn ang="0">
                <a:pos x="196" y="708"/>
              </a:cxn>
              <a:cxn ang="0">
                <a:pos x="215" y="772"/>
              </a:cxn>
              <a:cxn ang="0">
                <a:pos x="269" y="836"/>
              </a:cxn>
              <a:cxn ang="0">
                <a:pos x="333" y="927"/>
              </a:cxn>
              <a:cxn ang="0">
                <a:pos x="407" y="1009"/>
              </a:cxn>
              <a:cxn ang="0">
                <a:pos x="452" y="1055"/>
              </a:cxn>
              <a:cxn ang="0">
                <a:pos x="562" y="1137"/>
              </a:cxn>
              <a:cxn ang="0">
                <a:pos x="873" y="1293"/>
              </a:cxn>
              <a:cxn ang="0">
                <a:pos x="964" y="1338"/>
              </a:cxn>
              <a:cxn ang="0">
                <a:pos x="1184" y="1357"/>
              </a:cxn>
              <a:cxn ang="0">
                <a:pos x="1421" y="1311"/>
              </a:cxn>
              <a:cxn ang="0">
                <a:pos x="1549" y="1201"/>
              </a:cxn>
              <a:cxn ang="0">
                <a:pos x="1568" y="1156"/>
              </a:cxn>
              <a:cxn ang="0">
                <a:pos x="1586" y="1137"/>
              </a:cxn>
              <a:cxn ang="0">
                <a:pos x="1696" y="845"/>
              </a:cxn>
              <a:cxn ang="0">
                <a:pos x="1723" y="644"/>
              </a:cxn>
              <a:cxn ang="0">
                <a:pos x="1623" y="196"/>
              </a:cxn>
              <a:cxn ang="0">
                <a:pos x="1577" y="95"/>
              </a:cxn>
              <a:cxn ang="0">
                <a:pos x="1522" y="77"/>
              </a:cxn>
              <a:cxn ang="0">
                <a:pos x="1495" y="68"/>
              </a:cxn>
              <a:cxn ang="0">
                <a:pos x="1330" y="86"/>
              </a:cxn>
              <a:cxn ang="0">
                <a:pos x="1106" y="63"/>
              </a:cxn>
            </a:cxnLst>
            <a:rect l="0" t="0" r="r" b="b"/>
            <a:pathLst>
              <a:path w="1723" h="1398">
                <a:moveTo>
                  <a:pt x="1385" y="104"/>
                </a:moveTo>
                <a:cubicBezTo>
                  <a:pt x="1277" y="51"/>
                  <a:pt x="1146" y="57"/>
                  <a:pt x="1028" y="49"/>
                </a:cubicBezTo>
                <a:cubicBezTo>
                  <a:pt x="881" y="0"/>
                  <a:pt x="642" y="38"/>
                  <a:pt x="535" y="40"/>
                </a:cubicBezTo>
                <a:cubicBezTo>
                  <a:pt x="374" y="63"/>
                  <a:pt x="204" y="90"/>
                  <a:pt x="50" y="141"/>
                </a:cubicBezTo>
                <a:cubicBezTo>
                  <a:pt x="0" y="216"/>
                  <a:pt x="14" y="312"/>
                  <a:pt x="59" y="388"/>
                </a:cubicBezTo>
                <a:cubicBezTo>
                  <a:pt x="80" y="472"/>
                  <a:pt x="63" y="441"/>
                  <a:pt x="96" y="488"/>
                </a:cubicBezTo>
                <a:cubicBezTo>
                  <a:pt x="107" y="522"/>
                  <a:pt x="128" y="547"/>
                  <a:pt x="141" y="580"/>
                </a:cubicBezTo>
                <a:cubicBezTo>
                  <a:pt x="160" y="629"/>
                  <a:pt x="165" y="666"/>
                  <a:pt x="196" y="708"/>
                </a:cubicBezTo>
                <a:cubicBezTo>
                  <a:pt x="198" y="717"/>
                  <a:pt x="208" y="762"/>
                  <a:pt x="215" y="772"/>
                </a:cubicBezTo>
                <a:cubicBezTo>
                  <a:pt x="286" y="877"/>
                  <a:pt x="195" y="708"/>
                  <a:pt x="269" y="836"/>
                </a:cubicBezTo>
                <a:cubicBezTo>
                  <a:pt x="289" y="871"/>
                  <a:pt x="304" y="898"/>
                  <a:pt x="333" y="927"/>
                </a:cubicBezTo>
                <a:cubicBezTo>
                  <a:pt x="348" y="967"/>
                  <a:pt x="380" y="977"/>
                  <a:pt x="407" y="1009"/>
                </a:cubicBezTo>
                <a:cubicBezTo>
                  <a:pt x="447" y="1057"/>
                  <a:pt x="400" y="1020"/>
                  <a:pt x="452" y="1055"/>
                </a:cubicBezTo>
                <a:cubicBezTo>
                  <a:pt x="469" y="1107"/>
                  <a:pt x="524" y="1097"/>
                  <a:pt x="562" y="1137"/>
                </a:cubicBezTo>
                <a:cubicBezTo>
                  <a:pt x="642" y="1220"/>
                  <a:pt x="769" y="1250"/>
                  <a:pt x="873" y="1293"/>
                </a:cubicBezTo>
                <a:cubicBezTo>
                  <a:pt x="907" y="1327"/>
                  <a:pt x="920" y="1323"/>
                  <a:pt x="964" y="1338"/>
                </a:cubicBezTo>
                <a:cubicBezTo>
                  <a:pt x="1024" y="1398"/>
                  <a:pt x="1095" y="1362"/>
                  <a:pt x="1184" y="1357"/>
                </a:cubicBezTo>
                <a:cubicBezTo>
                  <a:pt x="1262" y="1345"/>
                  <a:pt x="1345" y="1336"/>
                  <a:pt x="1421" y="1311"/>
                </a:cubicBezTo>
                <a:cubicBezTo>
                  <a:pt x="1462" y="1272"/>
                  <a:pt x="1506" y="1238"/>
                  <a:pt x="1549" y="1201"/>
                </a:cubicBezTo>
                <a:cubicBezTo>
                  <a:pt x="1555" y="1186"/>
                  <a:pt x="1560" y="1170"/>
                  <a:pt x="1568" y="1156"/>
                </a:cubicBezTo>
                <a:cubicBezTo>
                  <a:pt x="1572" y="1148"/>
                  <a:pt x="1582" y="1145"/>
                  <a:pt x="1586" y="1137"/>
                </a:cubicBezTo>
                <a:cubicBezTo>
                  <a:pt x="1630" y="1049"/>
                  <a:pt x="1668" y="939"/>
                  <a:pt x="1696" y="845"/>
                </a:cubicBezTo>
                <a:cubicBezTo>
                  <a:pt x="1706" y="777"/>
                  <a:pt x="1716" y="712"/>
                  <a:pt x="1723" y="644"/>
                </a:cubicBezTo>
                <a:cubicBezTo>
                  <a:pt x="1706" y="492"/>
                  <a:pt x="1692" y="335"/>
                  <a:pt x="1623" y="196"/>
                </a:cubicBezTo>
                <a:cubicBezTo>
                  <a:pt x="1618" y="169"/>
                  <a:pt x="1607" y="113"/>
                  <a:pt x="1577" y="95"/>
                </a:cubicBezTo>
                <a:cubicBezTo>
                  <a:pt x="1561" y="85"/>
                  <a:pt x="1540" y="83"/>
                  <a:pt x="1522" y="77"/>
                </a:cubicBezTo>
                <a:cubicBezTo>
                  <a:pt x="1513" y="74"/>
                  <a:pt x="1495" y="68"/>
                  <a:pt x="1495" y="68"/>
                </a:cubicBezTo>
                <a:cubicBezTo>
                  <a:pt x="1460" y="71"/>
                  <a:pt x="1375" y="86"/>
                  <a:pt x="1330" y="86"/>
                </a:cubicBezTo>
                <a:lnTo>
                  <a:pt x="1106" y="63"/>
                </a:lnTo>
              </a:path>
            </a:pathLst>
          </a:custGeom>
          <a:noFill/>
          <a:ln w="63500">
            <a:solidFill>
              <a:srgbClr val="0000FF"/>
            </a:solidFill>
            <a:round/>
            <a:headEnd/>
            <a:tailEnd/>
          </a:ln>
          <a:effectLst/>
        </p:spPr>
        <p:txBody>
          <a:bodyPr/>
          <a:lstStyle/>
          <a:p>
            <a:endParaRPr lang="en-US"/>
          </a:p>
        </p:txBody>
      </p:sp>
      <p:pic>
        <p:nvPicPr>
          <p:cNvPr id="6" name="Picture 6" descr="SL60MP"/>
          <p:cNvPicPr>
            <a:picLocks noChangeAspect="1" noChangeArrowheads="1"/>
          </p:cNvPicPr>
          <p:nvPr/>
        </p:nvPicPr>
        <p:blipFill>
          <a:blip r:embed="rId3" cstate="print"/>
          <a:srcRect/>
          <a:stretch>
            <a:fillRect/>
          </a:stretch>
        </p:blipFill>
        <p:spPr bwMode="auto">
          <a:xfrm>
            <a:off x="4624067" y="880367"/>
            <a:ext cx="4343400" cy="3257550"/>
          </a:xfrm>
          <a:prstGeom prst="rect">
            <a:avLst/>
          </a:prstGeom>
          <a:noFill/>
        </p:spPr>
      </p:pic>
      <p:pic>
        <p:nvPicPr>
          <p:cNvPr id="7" name="Picture 7" descr="SL86OL"/>
          <p:cNvPicPr>
            <a:picLocks noChangeAspect="1" noChangeArrowheads="1"/>
          </p:cNvPicPr>
          <p:nvPr/>
        </p:nvPicPr>
        <p:blipFill>
          <a:blip r:embed="rId4" cstate="print"/>
          <a:srcRect/>
          <a:stretch>
            <a:fillRect/>
          </a:stretch>
        </p:blipFill>
        <p:spPr bwMode="auto">
          <a:xfrm>
            <a:off x="5334000" y="2888935"/>
            <a:ext cx="3465888" cy="2599416"/>
          </a:xfrm>
          <a:prstGeom prst="rect">
            <a:avLst/>
          </a:prstGeom>
          <a:noFill/>
        </p:spPr>
      </p:pic>
      <p:sp>
        <p:nvSpPr>
          <p:cNvPr id="8" name="TextBox 10"/>
          <p:cNvSpPr txBox="1">
            <a:spLocks noChangeArrowheads="1"/>
          </p:cNvSpPr>
          <p:nvPr/>
        </p:nvSpPr>
        <p:spPr bwMode="auto">
          <a:xfrm>
            <a:off x="127571" y="5470371"/>
            <a:ext cx="8811642" cy="923330"/>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Cells with abundant cytoplasmic proteins show more intense eosinophilia.  The circled region in the left image shows cells with abundant mitochondria, while the images to the right are from skeletal muscle.</a:t>
            </a:r>
          </a:p>
        </p:txBody>
      </p:sp>
    </p:spTree>
    <p:extLst>
      <p:ext uri="{BB962C8B-B14F-4D97-AF65-F5344CB8AC3E}">
        <p14:creationId xmlns:p14="http://schemas.microsoft.com/office/powerpoint/2010/main" val="965592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Wheater's 15-7"/>
          <p:cNvPicPr>
            <a:picLocks noChangeAspect="1" noChangeArrowheads="1"/>
          </p:cNvPicPr>
          <p:nvPr/>
        </p:nvPicPr>
        <p:blipFill>
          <a:blip r:embed="rId2" cstate="print"/>
          <a:srcRect/>
          <a:stretch>
            <a:fillRect/>
          </a:stretch>
        </p:blipFill>
        <p:spPr bwMode="auto">
          <a:xfrm>
            <a:off x="1295400" y="910316"/>
            <a:ext cx="5867400" cy="4291045"/>
          </a:xfrm>
          <a:prstGeom prst="rect">
            <a:avLst/>
          </a:prstGeom>
          <a:noFill/>
        </p:spPr>
      </p:pic>
      <p:sp>
        <p:nvSpPr>
          <p:cNvPr id="41989"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a:solidFill>
                  <a:schemeClr val="accent2"/>
                </a:solidFill>
              </a:rPr>
              <a:t>Hematoxylin</a:t>
            </a:r>
            <a:r>
              <a:rPr lang="en-US" sz="4800" b="1"/>
              <a:t> and </a:t>
            </a:r>
            <a:r>
              <a:rPr lang="en-US" sz="4800" b="1">
                <a:solidFill>
                  <a:srgbClr val="FF0000"/>
                </a:solidFill>
              </a:rPr>
              <a:t>eosin</a:t>
            </a:r>
            <a:r>
              <a:rPr lang="en-US" sz="4800" b="1"/>
              <a:t> (H&amp;E)</a:t>
            </a:r>
          </a:p>
        </p:txBody>
      </p:sp>
      <p:sp>
        <p:nvSpPr>
          <p:cNvPr id="41991" name="Line 7"/>
          <p:cNvSpPr>
            <a:spLocks noChangeShapeType="1"/>
          </p:cNvSpPr>
          <p:nvPr/>
        </p:nvSpPr>
        <p:spPr bwMode="auto">
          <a:xfrm flipH="1">
            <a:off x="4811300" y="1676400"/>
            <a:ext cx="235021" cy="609600"/>
          </a:xfrm>
          <a:prstGeom prst="line">
            <a:avLst/>
          </a:prstGeom>
          <a:noFill/>
          <a:ln w="50800">
            <a:solidFill>
              <a:srgbClr val="FF0000"/>
            </a:solidFill>
            <a:round/>
            <a:headEnd/>
            <a:tailEnd type="triangle" w="med" len="med"/>
          </a:ln>
          <a:effectLst/>
        </p:spPr>
        <p:txBody>
          <a:bodyPr/>
          <a:lstStyle/>
          <a:p>
            <a:endParaRPr lang="en-US"/>
          </a:p>
        </p:txBody>
      </p:sp>
      <p:sp>
        <p:nvSpPr>
          <p:cNvPr id="6" name="TextBox 10"/>
          <p:cNvSpPr txBox="1">
            <a:spLocks noChangeArrowheads="1"/>
          </p:cNvSpPr>
          <p:nvPr/>
        </p:nvSpPr>
        <p:spPr bwMode="auto">
          <a:xfrm>
            <a:off x="76202" y="5334000"/>
            <a:ext cx="9000066" cy="1477328"/>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The staining properties of the nucleus also tells us something about a cell’s relative activity.  As you might know, the genetic material, DNA, can be in a condensed (inactive) form called heterochromatin, or in a de-condensed (active) form called euchromatin.  Condensed DNA in a cell will result in a smaller, more densely-stained nucleus (the 11 o’clock arrows coming from the S), whereas an active cell will have a larger, paler nucleus (red arrow).</a:t>
            </a:r>
          </a:p>
        </p:txBody>
      </p:sp>
    </p:spTree>
    <p:extLst>
      <p:ext uri="{BB962C8B-B14F-4D97-AF65-F5344CB8AC3E}">
        <p14:creationId xmlns:p14="http://schemas.microsoft.com/office/powerpoint/2010/main" val="15133599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47809" y="5862514"/>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3"/>
              </a:rPr>
              <a:t>SL 102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 cell’s activity based on it’s nuclear profile</a:t>
            </a:r>
          </a:p>
        </p:txBody>
      </p:sp>
      <p:sp>
        <p:nvSpPr>
          <p:cNvPr id="5" name="TextBox 3"/>
          <p:cNvSpPr txBox="1">
            <a:spLocks noChangeArrowheads="1"/>
          </p:cNvSpPr>
          <p:nvPr/>
        </p:nvSpPr>
        <p:spPr bwMode="auto">
          <a:xfrm>
            <a:off x="2590800" y="2652445"/>
            <a:ext cx="41148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H&amp;E nucleus – SL102</a:t>
            </a:r>
            <a:endParaRPr lang="en-US" dirty="0">
              <a:latin typeface="Calibri" pitchFamily="34" charset="0"/>
            </a:endParaRPr>
          </a:p>
        </p:txBody>
      </p:sp>
      <p:sp>
        <p:nvSpPr>
          <p:cNvPr id="7" name="Text Box 5"/>
          <p:cNvSpPr txBox="1">
            <a:spLocks noChangeArrowheads="1"/>
          </p:cNvSpPr>
          <p:nvPr/>
        </p:nvSpPr>
        <p:spPr bwMode="auto">
          <a:xfrm>
            <a:off x="242888" y="120650"/>
            <a:ext cx="8696325" cy="823913"/>
          </a:xfrm>
          <a:prstGeom prst="rect">
            <a:avLst/>
          </a:prstGeom>
          <a:noFill/>
          <a:ln w="9525">
            <a:noFill/>
            <a:miter lim="800000"/>
            <a:headEnd/>
            <a:tailEnd/>
          </a:ln>
          <a:effectLst/>
        </p:spPr>
        <p:txBody>
          <a:bodyPr wrap="none">
            <a:spAutoFit/>
          </a:bodyPr>
          <a:lstStyle/>
          <a:p>
            <a:r>
              <a:rPr lang="en-US" sz="4800" b="1" dirty="0">
                <a:solidFill>
                  <a:schemeClr val="accent2"/>
                </a:solidFill>
              </a:rPr>
              <a:t>Hematoxylin</a:t>
            </a:r>
            <a:r>
              <a:rPr lang="en-US" sz="4800" b="1" dirty="0"/>
              <a:t> and </a:t>
            </a:r>
            <a:r>
              <a:rPr lang="en-US" sz="4800" b="1" dirty="0">
                <a:solidFill>
                  <a:srgbClr val="FF0000"/>
                </a:solidFill>
              </a:rPr>
              <a:t>eosin</a:t>
            </a:r>
            <a:r>
              <a:rPr lang="en-US" sz="4800" b="1" dirty="0"/>
              <a:t> (H&amp;E)</a:t>
            </a:r>
          </a:p>
        </p:txBody>
      </p:sp>
    </p:spTree>
    <p:extLst>
      <p:ext uri="{BB962C8B-B14F-4D97-AF65-F5344CB8AC3E}">
        <p14:creationId xmlns:p14="http://schemas.microsoft.com/office/powerpoint/2010/main" val="1780017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WordArt 4"/>
          <p:cNvSpPr>
            <a:spLocks noChangeArrowheads="1" noChangeShapeType="1" noTextEdit="1"/>
          </p:cNvSpPr>
          <p:nvPr/>
        </p:nvSpPr>
        <p:spPr bwMode="auto">
          <a:xfrm>
            <a:off x="177694" y="838200"/>
            <a:ext cx="3886200" cy="13716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solidFill>
                  <a:srgbClr val="BA52AB"/>
                </a:solidFill>
                <a:latin typeface="Impact"/>
              </a:rPr>
              <a:t>staining</a:t>
            </a:r>
          </a:p>
        </p:txBody>
      </p:sp>
      <p:sp>
        <p:nvSpPr>
          <p:cNvPr id="35846" name="Text Box 6"/>
          <p:cNvSpPr txBox="1">
            <a:spLocks noChangeArrowheads="1"/>
          </p:cNvSpPr>
          <p:nvPr/>
        </p:nvSpPr>
        <p:spPr bwMode="auto">
          <a:xfrm>
            <a:off x="190537" y="2514600"/>
            <a:ext cx="7706725" cy="830997"/>
          </a:xfrm>
          <a:prstGeom prst="rect">
            <a:avLst/>
          </a:prstGeom>
          <a:noFill/>
          <a:ln w="9525">
            <a:noFill/>
            <a:miter lim="800000"/>
            <a:headEnd/>
            <a:tailEnd/>
          </a:ln>
          <a:effectLst/>
        </p:spPr>
        <p:txBody>
          <a:bodyPr wrap="none">
            <a:spAutoFit/>
          </a:bodyPr>
          <a:lstStyle/>
          <a:p>
            <a:r>
              <a:rPr lang="en-US" sz="4800" b="1" dirty="0">
                <a:solidFill>
                  <a:srgbClr val="7030A0"/>
                </a:solidFill>
              </a:rPr>
              <a:t>Periodic acid Schiff (PAS)</a:t>
            </a:r>
          </a:p>
        </p:txBody>
      </p:sp>
      <p:sp>
        <p:nvSpPr>
          <p:cNvPr id="35847" name="Text Box 7"/>
          <p:cNvSpPr txBox="1">
            <a:spLocks noChangeArrowheads="1"/>
          </p:cNvSpPr>
          <p:nvPr/>
        </p:nvSpPr>
        <p:spPr bwMode="auto">
          <a:xfrm>
            <a:off x="190537" y="3505200"/>
            <a:ext cx="8763000" cy="1569660"/>
          </a:xfrm>
          <a:prstGeom prst="rect">
            <a:avLst/>
          </a:prstGeom>
          <a:noFill/>
          <a:ln w="9525">
            <a:noFill/>
            <a:miter lim="800000"/>
            <a:headEnd/>
            <a:tailEnd/>
          </a:ln>
          <a:effectLst/>
        </p:spPr>
        <p:txBody>
          <a:bodyPr>
            <a:spAutoFit/>
          </a:bodyPr>
          <a:lstStyle/>
          <a:p>
            <a:r>
              <a:rPr lang="en-US" sz="1600" b="1" dirty="0">
                <a:solidFill>
                  <a:srgbClr val="002060"/>
                </a:solidFill>
              </a:rPr>
              <a:t>Periodic acid Schiff (PAS) is a staining technique that highlights carbohydrates within a tissue.  Structures that react with this procedure are referred to as PAS positive, and show up as a bright magenta (purple).  The tissue is typically counterstained with a basic dye to highlight the nucleus.  PAS+ structures within the cell are the Golgi apparatus, plasma membrane, and the mucus-containing vesicles of goblet cells.  You will learn more about these structures in subsequent laboratories.</a:t>
            </a:r>
            <a:endParaRPr lang="en-US" sz="1600" b="1" dirty="0"/>
          </a:p>
        </p:txBody>
      </p:sp>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Tree>
    <p:extLst>
      <p:ext uri="{BB962C8B-B14F-4D97-AF65-F5344CB8AC3E}">
        <p14:creationId xmlns:p14="http://schemas.microsoft.com/office/powerpoint/2010/main" val="3858492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SL19OL"/>
          <p:cNvPicPr>
            <a:picLocks noChangeAspect="1" noChangeArrowheads="1"/>
          </p:cNvPicPr>
          <p:nvPr/>
        </p:nvPicPr>
        <p:blipFill rotWithShape="1">
          <a:blip r:embed="rId2" cstate="print"/>
          <a:srcRect b="24830"/>
          <a:stretch/>
        </p:blipFill>
        <p:spPr bwMode="auto">
          <a:xfrm>
            <a:off x="609600" y="742950"/>
            <a:ext cx="8153400" cy="4596694"/>
          </a:xfrm>
          <a:prstGeom prst="rect">
            <a:avLst/>
          </a:prstGeom>
          <a:noFill/>
        </p:spPr>
      </p:pic>
      <p:sp>
        <p:nvSpPr>
          <p:cNvPr id="45061" name="Text Box 5"/>
          <p:cNvSpPr txBox="1">
            <a:spLocks noChangeArrowheads="1"/>
          </p:cNvSpPr>
          <p:nvPr/>
        </p:nvSpPr>
        <p:spPr bwMode="auto">
          <a:xfrm>
            <a:off x="762000" y="0"/>
            <a:ext cx="7712075" cy="823913"/>
          </a:xfrm>
          <a:prstGeom prst="rect">
            <a:avLst/>
          </a:prstGeom>
          <a:noFill/>
          <a:ln w="9525">
            <a:noFill/>
            <a:miter lim="800000"/>
            <a:headEnd/>
            <a:tailEnd/>
          </a:ln>
          <a:effectLst/>
        </p:spPr>
        <p:txBody>
          <a:bodyPr wrap="none">
            <a:spAutoFit/>
          </a:bodyPr>
          <a:lstStyle/>
          <a:p>
            <a:r>
              <a:rPr lang="en-US" sz="4800" b="1" dirty="0">
                <a:solidFill>
                  <a:srgbClr val="CC0099"/>
                </a:solidFill>
              </a:rPr>
              <a:t>Periodic acid-Schiff (PAS)</a:t>
            </a:r>
          </a:p>
        </p:txBody>
      </p:sp>
      <p:sp>
        <p:nvSpPr>
          <p:cNvPr id="45062" name="WordArt 6"/>
          <p:cNvSpPr>
            <a:spLocks noChangeArrowheads="1" noChangeShapeType="1" noTextEdit="1"/>
          </p:cNvSpPr>
          <p:nvPr/>
        </p:nvSpPr>
        <p:spPr bwMode="auto">
          <a:xfrm>
            <a:off x="381000" y="609600"/>
            <a:ext cx="2324100" cy="1285875"/>
          </a:xfrm>
          <a:prstGeom prst="rect">
            <a:avLst/>
          </a:prstGeom>
        </p:spPr>
        <p:txBody>
          <a:bodyPr wrap="none" fromWordArt="1">
            <a:prstTxWarp prst="textSlantUp">
              <a:avLst>
                <a:gd name="adj" fmla="val 32056"/>
              </a:avLst>
            </a:prstTxWarp>
          </a:bodyPr>
          <a:lstStyle/>
          <a:p>
            <a:pPr algn="ctr"/>
            <a:r>
              <a:rPr 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rPr>
              <a:t>stains carbs</a:t>
            </a:r>
          </a:p>
        </p:txBody>
      </p:sp>
      <p:sp>
        <p:nvSpPr>
          <p:cNvPr id="45063" name="Line 7"/>
          <p:cNvSpPr>
            <a:spLocks noChangeShapeType="1"/>
          </p:cNvSpPr>
          <p:nvPr/>
        </p:nvSpPr>
        <p:spPr bwMode="auto">
          <a:xfrm>
            <a:off x="2819400" y="1371600"/>
            <a:ext cx="838200" cy="457200"/>
          </a:xfrm>
          <a:prstGeom prst="line">
            <a:avLst/>
          </a:prstGeom>
          <a:noFill/>
          <a:ln w="57150">
            <a:solidFill>
              <a:schemeClr val="tx1"/>
            </a:solidFill>
            <a:round/>
            <a:headEnd/>
            <a:tailEnd type="triangle" w="med" len="med"/>
          </a:ln>
          <a:effectLst/>
        </p:spPr>
        <p:txBody>
          <a:bodyPr/>
          <a:lstStyle/>
          <a:p>
            <a:endParaRPr lang="en-US"/>
          </a:p>
        </p:txBody>
      </p:sp>
      <p:sp>
        <p:nvSpPr>
          <p:cNvPr id="45064" name="Line 8"/>
          <p:cNvSpPr>
            <a:spLocks noChangeShapeType="1"/>
          </p:cNvSpPr>
          <p:nvPr/>
        </p:nvSpPr>
        <p:spPr bwMode="auto">
          <a:xfrm>
            <a:off x="2667000" y="1600200"/>
            <a:ext cx="174625" cy="266700"/>
          </a:xfrm>
          <a:prstGeom prst="line">
            <a:avLst/>
          </a:prstGeom>
          <a:noFill/>
          <a:ln w="57150">
            <a:solidFill>
              <a:schemeClr val="tx1"/>
            </a:solidFill>
            <a:round/>
            <a:headEnd/>
            <a:tailEnd type="triangle" w="med" len="med"/>
          </a:ln>
          <a:effectLst/>
        </p:spPr>
        <p:txBody>
          <a:bodyPr/>
          <a:lstStyle/>
          <a:p>
            <a:endParaRPr lang="en-US"/>
          </a:p>
        </p:txBody>
      </p:sp>
      <p:sp>
        <p:nvSpPr>
          <p:cNvPr id="45065" name="Line 9"/>
          <p:cNvSpPr>
            <a:spLocks noChangeShapeType="1"/>
          </p:cNvSpPr>
          <p:nvPr/>
        </p:nvSpPr>
        <p:spPr bwMode="auto">
          <a:xfrm>
            <a:off x="2819400" y="1219200"/>
            <a:ext cx="2362200" cy="1066800"/>
          </a:xfrm>
          <a:prstGeom prst="line">
            <a:avLst/>
          </a:prstGeom>
          <a:noFill/>
          <a:ln w="57150">
            <a:solidFill>
              <a:schemeClr val="tx1"/>
            </a:solidFill>
            <a:round/>
            <a:headEnd/>
            <a:tailEnd type="triangle" w="med" len="med"/>
          </a:ln>
          <a:effectLst/>
        </p:spPr>
        <p:txBody>
          <a:bodyPr/>
          <a:lstStyle/>
          <a:p>
            <a:endParaRPr lang="en-US"/>
          </a:p>
        </p:txBody>
      </p:sp>
      <p:sp>
        <p:nvSpPr>
          <p:cNvPr id="45066" name="Line 10"/>
          <p:cNvSpPr>
            <a:spLocks noChangeShapeType="1"/>
          </p:cNvSpPr>
          <p:nvPr/>
        </p:nvSpPr>
        <p:spPr bwMode="auto">
          <a:xfrm>
            <a:off x="2362200" y="1600200"/>
            <a:ext cx="1676400" cy="2362200"/>
          </a:xfrm>
          <a:prstGeom prst="line">
            <a:avLst/>
          </a:prstGeom>
          <a:noFill/>
          <a:ln w="57150">
            <a:solidFill>
              <a:schemeClr val="tx1"/>
            </a:solidFill>
            <a:round/>
            <a:headEnd/>
            <a:tailEnd type="triangle" w="med" len="med"/>
          </a:ln>
          <a:effectLst/>
        </p:spPr>
        <p:txBody>
          <a:bodyPr/>
          <a:lstStyle/>
          <a:p>
            <a:endParaRPr lang="en-US"/>
          </a:p>
        </p:txBody>
      </p:sp>
      <p:sp>
        <p:nvSpPr>
          <p:cNvPr id="45067" name="Line 11"/>
          <p:cNvSpPr>
            <a:spLocks noChangeShapeType="1"/>
          </p:cNvSpPr>
          <p:nvPr/>
        </p:nvSpPr>
        <p:spPr bwMode="auto">
          <a:xfrm>
            <a:off x="2133600" y="1676400"/>
            <a:ext cx="274638" cy="552450"/>
          </a:xfrm>
          <a:prstGeom prst="line">
            <a:avLst/>
          </a:prstGeom>
          <a:noFill/>
          <a:ln w="57150">
            <a:solidFill>
              <a:schemeClr val="tx1"/>
            </a:solidFill>
            <a:round/>
            <a:headEnd/>
            <a:tailEnd type="triangle" w="med" len="med"/>
          </a:ln>
          <a:effectLst/>
        </p:spPr>
        <p:txBody>
          <a:bodyPr/>
          <a:lstStyle/>
          <a:p>
            <a:endParaRPr lang="en-US"/>
          </a:p>
        </p:txBody>
      </p:sp>
      <p:sp>
        <p:nvSpPr>
          <p:cNvPr id="10" name="TextBox 10"/>
          <p:cNvSpPr txBox="1">
            <a:spLocks noChangeArrowheads="1"/>
          </p:cNvSpPr>
          <p:nvPr/>
        </p:nvSpPr>
        <p:spPr bwMode="auto">
          <a:xfrm>
            <a:off x="457200" y="5334000"/>
            <a:ext cx="8412163" cy="1477328"/>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In this tissue stained with PAS, you can see more clearly defined cell borders due to staining of the carbohydrate component of the lipid bilayer (</a:t>
            </a:r>
            <a:r>
              <a:rPr lang="en-US" b="1" dirty="0" err="1">
                <a:solidFill>
                  <a:schemeClr val="accent6">
                    <a:lumMod val="50000"/>
                  </a:schemeClr>
                </a:solidFill>
                <a:latin typeface="Calibri" pitchFamily="34" charset="0"/>
              </a:rPr>
              <a:t>glycocalyx</a:t>
            </a:r>
            <a:r>
              <a:rPr lang="en-US" b="1" dirty="0">
                <a:solidFill>
                  <a:schemeClr val="accent6">
                    <a:lumMod val="50000"/>
                  </a:schemeClr>
                </a:solidFill>
                <a:latin typeface="Calibri" pitchFamily="34" charset="0"/>
              </a:rPr>
              <a:t>), an area just above the nucleus where the Golgi apparatus is located, a cell with a lot of secretory vesicles containing glycoproteins, and an extracellular structure called the basement membrane.  You will learn more details about all these in upcoming activities.</a:t>
            </a:r>
          </a:p>
        </p:txBody>
      </p:sp>
    </p:spTree>
    <p:extLst>
      <p:ext uri="{BB962C8B-B14F-4D97-AF65-F5344CB8AC3E}">
        <p14:creationId xmlns:p14="http://schemas.microsoft.com/office/powerpoint/2010/main" val="3158292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47808" y="5862514"/>
            <a:ext cx="5367391"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sz="1600" u="sng" dirty="0">
                <a:latin typeface="Arial" pitchFamily="34" charset="0"/>
                <a:cs typeface="Arial" pitchFamily="34" charset="0"/>
                <a:hlinkClick r:id="rId3"/>
              </a:rPr>
              <a:t>SL 019</a:t>
            </a:r>
            <a:r>
              <a:rPr lang="en-US" sz="1600" dirty="0">
                <a:latin typeface="Arial" pitchFamily="34" charset="0"/>
                <a:cs typeface="Arial" pitchFamily="34" charset="0"/>
                <a:hlinkClick r:id="rId3"/>
              </a:rPr>
              <a:t> </a:t>
            </a:r>
            <a:endParaRPr lang="en-US" sz="1600" dirty="0">
              <a:latin typeface="Arial" pitchFamily="34" charset="0"/>
              <a:cs typeface="Arial" pitchFamily="34" charset="0"/>
            </a:endParaRPr>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 tissue stained with Periodic acid-Schiff (PAS)</a:t>
            </a:r>
          </a:p>
        </p:txBody>
      </p:sp>
      <p:sp>
        <p:nvSpPr>
          <p:cNvPr id="5" name="TextBox 3"/>
          <p:cNvSpPr txBox="1">
            <a:spLocks noChangeArrowheads="1"/>
          </p:cNvSpPr>
          <p:nvPr/>
        </p:nvSpPr>
        <p:spPr bwMode="auto">
          <a:xfrm>
            <a:off x="3429000" y="2652445"/>
            <a:ext cx="20574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PAS – SL19</a:t>
            </a:r>
            <a:endParaRPr lang="en-US" dirty="0">
              <a:latin typeface="Calibri" pitchFamily="34" charset="0"/>
            </a:endParaRPr>
          </a:p>
        </p:txBody>
      </p:sp>
      <p:sp>
        <p:nvSpPr>
          <p:cNvPr id="8" name="Text Box 5"/>
          <p:cNvSpPr txBox="1">
            <a:spLocks noChangeArrowheads="1"/>
          </p:cNvSpPr>
          <p:nvPr/>
        </p:nvSpPr>
        <p:spPr bwMode="auto">
          <a:xfrm>
            <a:off x="762000" y="0"/>
            <a:ext cx="7712075" cy="823913"/>
          </a:xfrm>
          <a:prstGeom prst="rect">
            <a:avLst/>
          </a:prstGeom>
          <a:noFill/>
          <a:ln w="9525">
            <a:noFill/>
            <a:miter lim="800000"/>
            <a:headEnd/>
            <a:tailEnd/>
          </a:ln>
          <a:effectLst/>
        </p:spPr>
        <p:txBody>
          <a:bodyPr wrap="none">
            <a:spAutoFit/>
          </a:bodyPr>
          <a:lstStyle/>
          <a:p>
            <a:r>
              <a:rPr lang="en-US" sz="4800" b="1" dirty="0">
                <a:solidFill>
                  <a:srgbClr val="CC0099"/>
                </a:solidFill>
              </a:rPr>
              <a:t>Periodic acid-Schiff (PAS)</a:t>
            </a:r>
          </a:p>
        </p:txBody>
      </p:sp>
    </p:spTree>
    <p:extLst>
      <p:ext uri="{BB962C8B-B14F-4D97-AF65-F5344CB8AC3E}">
        <p14:creationId xmlns:p14="http://schemas.microsoft.com/office/powerpoint/2010/main" val="13753432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Text Box 7"/>
          <p:cNvSpPr txBox="1">
            <a:spLocks noChangeArrowheads="1"/>
          </p:cNvSpPr>
          <p:nvPr/>
        </p:nvSpPr>
        <p:spPr bwMode="auto">
          <a:xfrm>
            <a:off x="209818" y="1226403"/>
            <a:ext cx="8763000" cy="830997"/>
          </a:xfrm>
          <a:prstGeom prst="rect">
            <a:avLst/>
          </a:prstGeom>
          <a:noFill/>
          <a:ln w="9525">
            <a:noFill/>
            <a:miter lim="800000"/>
            <a:headEnd/>
            <a:tailEnd/>
          </a:ln>
          <a:effectLst/>
        </p:spPr>
        <p:txBody>
          <a:bodyPr>
            <a:spAutoFit/>
          </a:bodyPr>
          <a:lstStyle/>
          <a:p>
            <a:r>
              <a:rPr lang="en-US" sz="1600" b="1" dirty="0">
                <a:solidFill>
                  <a:srgbClr val="002060"/>
                </a:solidFill>
              </a:rPr>
              <a:t>A final topic regarding preparation of slides is artifacts.  Artifacts are features of a prepared slide that are not present in the original sample.  These are features that are introduced during tissue preparation.  </a:t>
            </a:r>
            <a:endParaRPr lang="en-US" sz="1600" b="1" dirty="0"/>
          </a:p>
        </p:txBody>
      </p:sp>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pic>
        <p:nvPicPr>
          <p:cNvPr id="6" name="Picture 6" descr="Wheater's 15-7"/>
          <p:cNvPicPr>
            <a:picLocks noChangeAspect="1" noChangeArrowheads="1"/>
          </p:cNvPicPr>
          <p:nvPr/>
        </p:nvPicPr>
        <p:blipFill>
          <a:blip r:embed="rId2" cstate="print"/>
          <a:srcRect/>
          <a:stretch>
            <a:fillRect/>
          </a:stretch>
        </p:blipFill>
        <p:spPr bwMode="auto">
          <a:xfrm rot="5400000">
            <a:off x="631719" y="1539820"/>
            <a:ext cx="2819400" cy="3854560"/>
          </a:xfrm>
          <a:prstGeom prst="rect">
            <a:avLst/>
          </a:prstGeom>
          <a:noFill/>
        </p:spPr>
      </p:pic>
      <p:pic>
        <p:nvPicPr>
          <p:cNvPr id="8" name="Picture 7" descr="SL127aMP"/>
          <p:cNvPicPr>
            <a:picLocks noChangeAspect="1" noChangeArrowheads="1"/>
          </p:cNvPicPr>
          <p:nvPr/>
        </p:nvPicPr>
        <p:blipFill>
          <a:blip r:embed="rId3" cstate="print"/>
          <a:srcRect b="23810"/>
          <a:stretch>
            <a:fillRect/>
          </a:stretch>
        </p:blipFill>
        <p:spPr bwMode="auto">
          <a:xfrm>
            <a:off x="4076703" y="2057400"/>
            <a:ext cx="5067297" cy="2895599"/>
          </a:xfrm>
          <a:prstGeom prst="rect">
            <a:avLst/>
          </a:prstGeom>
          <a:noFill/>
        </p:spPr>
      </p:pic>
      <p:sp>
        <p:nvSpPr>
          <p:cNvPr id="9" name="TextBox 10"/>
          <p:cNvSpPr txBox="1">
            <a:spLocks noChangeArrowheads="1"/>
          </p:cNvSpPr>
          <p:nvPr/>
        </p:nvSpPr>
        <p:spPr bwMode="auto">
          <a:xfrm>
            <a:off x="76199" y="5027474"/>
            <a:ext cx="8957733" cy="1754327"/>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The absence of staining in the cytoplasm can sometimes suggest the presence of specific molecules in the tissue!  To understand this, note that many cellular components, such as glycogen or lipid droplets, wash away from the sample during tissue fixation.  This leaves a clear area, which is a clue of what once existed in the original tissue.  Here, the image to the left shows liver cells that previously contained glycogen.  The right image is from the adrenal gland; here, the pale cytoplasm “reveals” lipid droplets lost during tissue preparation.</a:t>
            </a:r>
          </a:p>
        </p:txBody>
      </p:sp>
      <p:sp>
        <p:nvSpPr>
          <p:cNvPr id="10"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spTree>
    <p:extLst>
      <p:ext uri="{BB962C8B-B14F-4D97-AF65-F5344CB8AC3E}">
        <p14:creationId xmlns:p14="http://schemas.microsoft.com/office/powerpoint/2010/main" val="3027782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600200" y="5486400"/>
            <a:ext cx="6662792" cy="1200329"/>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sz="1600" u="sng" dirty="0">
                <a:hlinkClick r:id="rId3"/>
              </a:rPr>
              <a:t>SL 102</a:t>
            </a:r>
            <a:r>
              <a:rPr lang="en-US" sz="1600" dirty="0">
                <a:latin typeface="Calibri" pitchFamily="34" charset="0"/>
                <a:hlinkClick r:id="rId3"/>
              </a:rPr>
              <a:t> </a:t>
            </a:r>
            <a:r>
              <a:rPr lang="en-US" dirty="0">
                <a:latin typeface="Calibri" pitchFamily="34" charset="0"/>
              </a:rPr>
              <a:t>and </a:t>
            </a:r>
            <a:r>
              <a:rPr lang="en-US" sz="1600" u="sng" dirty="0">
                <a:hlinkClick r:id="rId3"/>
              </a:rPr>
              <a:t>SL 052</a:t>
            </a:r>
            <a:endParaRPr lang="en-US" sz="1600"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A cell’s cytoplasmic contents based on appearance (for now, at least list possibilities of what could be in there, later when you learn about different cell types, you’ll be able to provide more educated guesses)</a:t>
            </a:r>
          </a:p>
        </p:txBody>
      </p:sp>
      <p:sp>
        <p:nvSpPr>
          <p:cNvPr id="5" name="TextBox 3"/>
          <p:cNvSpPr txBox="1">
            <a:spLocks noChangeArrowheads="1"/>
          </p:cNvSpPr>
          <p:nvPr/>
        </p:nvSpPr>
        <p:spPr bwMode="auto">
          <a:xfrm>
            <a:off x="2590800" y="2652445"/>
            <a:ext cx="41148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H&amp;E cytoplasm – SL102</a:t>
            </a:r>
            <a:endParaRPr lang="en-US" dirty="0">
              <a:latin typeface="Calibri" pitchFamily="34" charset="0"/>
            </a:endParaRPr>
          </a:p>
        </p:txBody>
      </p:sp>
      <p:sp>
        <p:nvSpPr>
          <p:cNvPr id="6" name="TextBox 3"/>
          <p:cNvSpPr txBox="1">
            <a:spLocks noChangeArrowheads="1"/>
          </p:cNvSpPr>
          <p:nvPr/>
        </p:nvSpPr>
        <p:spPr bwMode="auto">
          <a:xfrm>
            <a:off x="2593369" y="3429000"/>
            <a:ext cx="4114800" cy="369332"/>
          </a:xfrm>
          <a:prstGeom prst="rect">
            <a:avLst/>
          </a:prstGeom>
          <a:noFill/>
          <a:ln w="9525">
            <a:noFill/>
            <a:miter lim="800000"/>
            <a:headEnd/>
            <a:tailEnd/>
          </a:ln>
        </p:spPr>
        <p:txBody>
          <a:bodyPr wrap="square">
            <a:spAutoFit/>
          </a:bodyPr>
          <a:lstStyle/>
          <a:p>
            <a:r>
              <a:rPr lang="en-US" dirty="0">
                <a:latin typeface="Calibri" pitchFamily="34" charset="0"/>
                <a:hlinkClick r:id="rId5"/>
              </a:rPr>
              <a:t>Video of H&amp;E cytoplasm – SL52</a:t>
            </a:r>
            <a:endParaRPr lang="en-US" dirty="0">
              <a:latin typeface="Calibri" pitchFamily="34" charset="0"/>
            </a:endParaRPr>
          </a:p>
        </p:txBody>
      </p:sp>
      <p:sp>
        <p:nvSpPr>
          <p:cNvPr id="8" name="Rectangle 7"/>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
        <p:nvSpPr>
          <p:cNvPr id="9"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spTree>
    <p:extLst>
      <p:ext uri="{BB962C8B-B14F-4D97-AF65-F5344CB8AC3E}">
        <p14:creationId xmlns:p14="http://schemas.microsoft.com/office/powerpoint/2010/main" val="263778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238700" y="5665857"/>
            <a:ext cx="8810050" cy="1015663"/>
          </a:xfrm>
          <a:prstGeom prst="rect">
            <a:avLst/>
          </a:prstGeom>
          <a:noFill/>
          <a:ln w="9525">
            <a:noFill/>
            <a:miter lim="800000"/>
            <a:headEnd/>
            <a:tailEnd/>
          </a:ln>
        </p:spPr>
        <p:txBody>
          <a:bodyPr wrap="square">
            <a:spAutoFit/>
          </a:bodyPr>
          <a:lstStyle/>
          <a:p>
            <a:r>
              <a:rPr lang="en-US" sz="2000" b="1" dirty="0">
                <a:solidFill>
                  <a:schemeClr val="accent6">
                    <a:lumMod val="75000"/>
                  </a:schemeClr>
                </a:solidFill>
                <a:latin typeface="Calibri" pitchFamily="34" charset="0"/>
              </a:rPr>
              <a:t>This image shows a microscope similar to the one you will be using in the laboratory. Your microscope is in good working order, so the following set of slides will focus only on the components involved in standard tissue visualization.</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3783" y="733417"/>
            <a:ext cx="5512818" cy="4981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088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
        <p:nvSpPr>
          <p:cNvPr id="9" name="TextBox 10"/>
          <p:cNvSpPr txBox="1">
            <a:spLocks noChangeArrowheads="1"/>
          </p:cNvSpPr>
          <p:nvPr/>
        </p:nvSpPr>
        <p:spPr bwMode="auto">
          <a:xfrm>
            <a:off x="4031617" y="809685"/>
            <a:ext cx="5036183" cy="4524315"/>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Another artifact of sample preparation is tissue shrinkage.  This occurs in most routine preparations of tissue samples, though some procedures can be performed to minimize tissue shrinkage.  What is important to remember is that not all tissues in a sample shrink to the same extent.  When one tissue shrinks more than an adjacent tissue, the tissues pull away from each other, creating spaces within the sample. For example, in this low power image of cartilage, the extracellular matrix is semi-solid, so shrinks less than the cells (black arrows) that are embedded within it.  This creates holes (called lacunae), in which the shrunken cells are located.  In many places (blue arrow), the cells have fallen out of their lacuna during sectioning.  </a:t>
            </a:r>
          </a:p>
        </p:txBody>
      </p:sp>
      <p:sp>
        <p:nvSpPr>
          <p:cNvPr id="10"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pic>
        <p:nvPicPr>
          <p:cNvPr id="11" name="Picture 5" descr="SL20MP"/>
          <p:cNvPicPr>
            <a:picLocks noChangeAspect="1" noChangeArrowheads="1"/>
          </p:cNvPicPr>
          <p:nvPr/>
        </p:nvPicPr>
        <p:blipFill rotWithShape="1">
          <a:blip r:embed="rId2" cstate="print"/>
          <a:srcRect l="-1" r="47262" b="34075"/>
          <a:stretch/>
        </p:blipFill>
        <p:spPr bwMode="auto">
          <a:xfrm>
            <a:off x="76200" y="1295400"/>
            <a:ext cx="3955417" cy="3708300"/>
          </a:xfrm>
          <a:prstGeom prst="rect">
            <a:avLst/>
          </a:prstGeom>
          <a:noFill/>
        </p:spPr>
      </p:pic>
      <p:sp>
        <p:nvSpPr>
          <p:cNvPr id="2" name="TextBox 1"/>
          <p:cNvSpPr txBox="1"/>
          <p:nvPr/>
        </p:nvSpPr>
        <p:spPr>
          <a:xfrm>
            <a:off x="2971800" y="2339939"/>
            <a:ext cx="914400" cy="400110"/>
          </a:xfrm>
          <a:prstGeom prst="rect">
            <a:avLst/>
          </a:prstGeom>
          <a:noFill/>
        </p:spPr>
        <p:txBody>
          <a:bodyPr wrap="square" rtlCol="0">
            <a:spAutoFit/>
          </a:bodyPr>
          <a:lstStyle/>
          <a:p>
            <a:r>
              <a:rPr lang="en-US" sz="1000" dirty="0"/>
              <a:t>Extracellular matrix</a:t>
            </a:r>
          </a:p>
        </p:txBody>
      </p:sp>
      <p:sp>
        <p:nvSpPr>
          <p:cNvPr id="12" name="TextBox 11"/>
          <p:cNvSpPr txBox="1"/>
          <p:nvPr/>
        </p:nvSpPr>
        <p:spPr>
          <a:xfrm rot="2590130">
            <a:off x="1151562" y="3601948"/>
            <a:ext cx="914400" cy="400110"/>
          </a:xfrm>
          <a:prstGeom prst="rect">
            <a:avLst/>
          </a:prstGeom>
          <a:noFill/>
        </p:spPr>
        <p:txBody>
          <a:bodyPr wrap="square" rtlCol="0">
            <a:spAutoFit/>
          </a:bodyPr>
          <a:lstStyle/>
          <a:p>
            <a:r>
              <a:rPr lang="en-US" sz="1000" dirty="0"/>
              <a:t>Extracellular matrix</a:t>
            </a:r>
          </a:p>
        </p:txBody>
      </p:sp>
      <p:cxnSp>
        <p:nvCxnSpPr>
          <p:cNvPr id="4" name="Straight Arrow Connector 3"/>
          <p:cNvCxnSpPr/>
          <p:nvPr/>
        </p:nvCxnSpPr>
        <p:spPr>
          <a:xfrm>
            <a:off x="1756881" y="2917860"/>
            <a:ext cx="10274" cy="400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92139" y="3337388"/>
            <a:ext cx="10274" cy="400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08616" y="1672975"/>
            <a:ext cx="10274" cy="40069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9600" y="3802003"/>
            <a:ext cx="10274" cy="40069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2885" y="3040003"/>
            <a:ext cx="289389" cy="30937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152400" y="5562600"/>
            <a:ext cx="8916257" cy="923330"/>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So even though your initial thought is that artifacts are bad, in fact, in some cases, features created during tissue preparation can be helpful in tissue identification, since only cartilage and bone have shrunken cells within lacunae. </a:t>
            </a:r>
          </a:p>
        </p:txBody>
      </p:sp>
    </p:spTree>
    <p:extLst>
      <p:ext uri="{BB962C8B-B14F-4D97-AF65-F5344CB8AC3E}">
        <p14:creationId xmlns:p14="http://schemas.microsoft.com/office/powerpoint/2010/main" val="3691661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Box 4"/>
          <p:cNvSpPr txBox="1">
            <a:spLocks noChangeArrowheads="1"/>
          </p:cNvSpPr>
          <p:nvPr/>
        </p:nvSpPr>
        <p:spPr bwMode="auto">
          <a:xfrm>
            <a:off x="1947808" y="5862514"/>
            <a:ext cx="5367391" cy="830997"/>
          </a:xfrm>
          <a:prstGeom prst="rect">
            <a:avLst/>
          </a:prstGeom>
          <a:noFill/>
          <a:ln w="9525">
            <a:noFill/>
            <a:miter lim="800000"/>
            <a:headEnd/>
            <a:tailEnd/>
          </a:ln>
        </p:spPr>
        <p:txBody>
          <a:bodyPr wrap="square">
            <a:spAutoFit/>
          </a:bodyPr>
          <a:lstStyle/>
          <a:p>
            <a:r>
              <a:rPr lang="en-US" dirty="0">
                <a:latin typeface="Calibri" pitchFamily="34" charset="0"/>
              </a:rPr>
              <a:t>Link to </a:t>
            </a:r>
            <a:r>
              <a:rPr lang="en-US" sz="1600" u="sng" dirty="0">
                <a:hlinkClick r:id="rId3"/>
              </a:rPr>
              <a:t>SL 020</a:t>
            </a:r>
            <a:endParaRPr lang="en-US" sz="1600"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Cells in lacunae</a:t>
            </a:r>
          </a:p>
        </p:txBody>
      </p:sp>
      <p:sp>
        <p:nvSpPr>
          <p:cNvPr id="5" name="TextBox 3"/>
          <p:cNvSpPr txBox="1">
            <a:spLocks noChangeArrowheads="1"/>
          </p:cNvSpPr>
          <p:nvPr/>
        </p:nvSpPr>
        <p:spPr bwMode="auto">
          <a:xfrm>
            <a:off x="3048000" y="2652445"/>
            <a:ext cx="2514600" cy="369332"/>
          </a:xfrm>
          <a:prstGeom prst="rect">
            <a:avLst/>
          </a:prstGeom>
          <a:noFill/>
          <a:ln w="9525">
            <a:noFill/>
            <a:miter lim="800000"/>
            <a:headEnd/>
            <a:tailEnd/>
          </a:ln>
        </p:spPr>
        <p:txBody>
          <a:bodyPr wrap="square">
            <a:spAutoFit/>
          </a:bodyPr>
          <a:lstStyle/>
          <a:p>
            <a:r>
              <a:rPr lang="en-US" dirty="0">
                <a:latin typeface="Calibri" pitchFamily="34" charset="0"/>
                <a:hlinkClick r:id="rId4"/>
              </a:rPr>
              <a:t>Video of lacunae – SL20</a:t>
            </a:r>
            <a:endParaRPr lang="en-US" dirty="0">
              <a:latin typeface="Calibri" pitchFamily="34" charset="0"/>
            </a:endParaRPr>
          </a:p>
        </p:txBody>
      </p:sp>
      <p:sp>
        <p:nvSpPr>
          <p:cNvPr id="8" name="Rectangle 7"/>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
        <p:nvSpPr>
          <p:cNvPr id="9"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spTree>
    <p:extLst>
      <p:ext uri="{BB962C8B-B14F-4D97-AF65-F5344CB8AC3E}">
        <p14:creationId xmlns:p14="http://schemas.microsoft.com/office/powerpoint/2010/main" val="756365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471110" y="76200"/>
            <a:ext cx="4201856" cy="76944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4400" b="1" dirty="0">
                <a:ln/>
                <a:solidFill>
                  <a:srgbClr val="BA52AB"/>
                </a:solidFill>
                <a:latin typeface="+mn-lt"/>
              </a:rPr>
              <a:t>Slide Preparation</a:t>
            </a:r>
          </a:p>
        </p:txBody>
      </p:sp>
      <p:sp>
        <p:nvSpPr>
          <p:cNvPr id="9" name="TextBox 10"/>
          <p:cNvSpPr txBox="1">
            <a:spLocks noChangeArrowheads="1"/>
          </p:cNvSpPr>
          <p:nvPr/>
        </p:nvSpPr>
        <p:spPr bwMode="auto">
          <a:xfrm>
            <a:off x="136729" y="4572000"/>
            <a:ext cx="8870618" cy="1477328"/>
          </a:xfrm>
          <a:prstGeom prst="rect">
            <a:avLst/>
          </a:prstGeom>
          <a:noFill/>
          <a:ln w="9525">
            <a:noFill/>
            <a:miter lim="800000"/>
            <a:headEnd/>
            <a:tailEnd/>
          </a:ln>
        </p:spPr>
        <p:txBody>
          <a:bodyPr wrap="square">
            <a:spAutoFit/>
          </a:bodyPr>
          <a:lstStyle/>
          <a:p>
            <a:r>
              <a:rPr lang="en-US" b="1" dirty="0">
                <a:solidFill>
                  <a:schemeClr val="accent6">
                    <a:lumMod val="50000"/>
                  </a:schemeClr>
                </a:solidFill>
                <a:latin typeface="Calibri" pitchFamily="34" charset="0"/>
              </a:rPr>
              <a:t>Here are a couple of artifacts that are not so helpful.  The image to the left is a cross section of an elastic artery.  When tissue shrinkage occurred, the vessel folded up on itself, creating dark bands (green arrows) that are not real structures, but simply areas of overlapped tissue (nevertheless</a:t>
            </a:r>
            <a:r>
              <a:rPr lang="en-US" b="1">
                <a:solidFill>
                  <a:schemeClr val="accent6">
                    <a:lumMod val="50000"/>
                  </a:schemeClr>
                </a:solidFill>
                <a:latin typeface="Calibri" pitchFamily="34" charset="0"/>
              </a:rPr>
              <a:t>, this always causes confusion!)</a:t>
            </a:r>
            <a:endParaRPr lang="en-US" b="1" dirty="0">
              <a:solidFill>
                <a:schemeClr val="accent6">
                  <a:lumMod val="50000"/>
                </a:schemeClr>
              </a:solidFill>
              <a:latin typeface="Calibri" pitchFamily="34" charset="0"/>
            </a:endParaRPr>
          </a:p>
          <a:p>
            <a:r>
              <a:rPr lang="en-US" b="1" dirty="0">
                <a:solidFill>
                  <a:schemeClr val="accent6">
                    <a:lumMod val="50000"/>
                  </a:schemeClr>
                </a:solidFill>
                <a:latin typeface="Calibri" pitchFamily="34" charset="0"/>
              </a:rPr>
              <a:t>The image to the right features torn tissue (black arrow) and a piece of debris (blue arrow). </a:t>
            </a:r>
          </a:p>
        </p:txBody>
      </p:sp>
      <p:sp>
        <p:nvSpPr>
          <p:cNvPr id="10" name="WordArt 4"/>
          <p:cNvSpPr>
            <a:spLocks noChangeArrowheads="1" noChangeShapeType="1" noTextEdit="1"/>
          </p:cNvSpPr>
          <p:nvPr/>
        </p:nvSpPr>
        <p:spPr bwMode="auto">
          <a:xfrm>
            <a:off x="209818" y="304800"/>
            <a:ext cx="1981200" cy="754559"/>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a:ln w="9525">
                  <a:round/>
                  <a:headEnd/>
                  <a:tailEnd/>
                </a:ln>
                <a:gradFill rotWithShape="0">
                  <a:gsLst>
                    <a:gs pos="0">
                      <a:srgbClr val="FFE701"/>
                    </a:gs>
                    <a:gs pos="100000">
                      <a:srgbClr val="FE3E02"/>
                    </a:gs>
                  </a:gsLst>
                  <a:lin ang="5400000" scaled="1"/>
                </a:gradFill>
                <a:latin typeface="Impact"/>
              </a:rPr>
              <a:t>artifacts</a:t>
            </a:r>
          </a:p>
        </p:txBody>
      </p:sp>
      <p:pic>
        <p:nvPicPr>
          <p:cNvPr id="14" name="Picture 6" descr="SL184SC"/>
          <p:cNvPicPr>
            <a:picLocks noChangeAspect="1" noChangeArrowheads="1"/>
          </p:cNvPicPr>
          <p:nvPr/>
        </p:nvPicPr>
        <p:blipFill>
          <a:blip r:embed="rId2" cstate="print"/>
          <a:srcRect/>
          <a:stretch>
            <a:fillRect/>
          </a:stretch>
        </p:blipFill>
        <p:spPr bwMode="auto">
          <a:xfrm>
            <a:off x="209818" y="1423827"/>
            <a:ext cx="4133582" cy="3100187"/>
          </a:xfrm>
          <a:prstGeom prst="rect">
            <a:avLst/>
          </a:prstGeom>
          <a:noFill/>
        </p:spPr>
      </p:pic>
      <p:pic>
        <p:nvPicPr>
          <p:cNvPr id="19" name="Picture 6" descr="esophagus2"/>
          <p:cNvPicPr>
            <a:picLocks noChangeAspect="1" noChangeArrowheads="1"/>
          </p:cNvPicPr>
          <p:nvPr/>
        </p:nvPicPr>
        <p:blipFill>
          <a:blip r:embed="rId3" cstate="print"/>
          <a:srcRect/>
          <a:stretch>
            <a:fillRect/>
          </a:stretch>
        </p:blipFill>
        <p:spPr bwMode="auto">
          <a:xfrm>
            <a:off x="4542928" y="1400710"/>
            <a:ext cx="4403890" cy="3018890"/>
          </a:xfrm>
          <a:prstGeom prst="rect">
            <a:avLst/>
          </a:prstGeom>
          <a:noFill/>
        </p:spPr>
      </p:pic>
      <p:sp>
        <p:nvSpPr>
          <p:cNvPr id="21" name="Line 10"/>
          <p:cNvSpPr>
            <a:spLocks noChangeShapeType="1"/>
          </p:cNvSpPr>
          <p:nvPr/>
        </p:nvSpPr>
        <p:spPr bwMode="auto">
          <a:xfrm>
            <a:off x="910119" y="2932823"/>
            <a:ext cx="304800" cy="579266"/>
          </a:xfrm>
          <a:prstGeom prst="line">
            <a:avLst/>
          </a:prstGeom>
          <a:noFill/>
          <a:ln w="57150">
            <a:solidFill>
              <a:srgbClr val="006600"/>
            </a:solidFill>
            <a:round/>
            <a:headEnd/>
            <a:tailEnd type="triangle" w="med" len="med"/>
          </a:ln>
          <a:effectLst/>
        </p:spPr>
        <p:txBody>
          <a:bodyPr/>
          <a:lstStyle/>
          <a:p>
            <a:endParaRPr lang="en-US"/>
          </a:p>
        </p:txBody>
      </p:sp>
      <p:sp>
        <p:nvSpPr>
          <p:cNvPr id="22" name="Line 10"/>
          <p:cNvSpPr>
            <a:spLocks noChangeShapeType="1"/>
          </p:cNvSpPr>
          <p:nvPr/>
        </p:nvSpPr>
        <p:spPr bwMode="auto">
          <a:xfrm>
            <a:off x="723472" y="3074949"/>
            <a:ext cx="304800" cy="579266"/>
          </a:xfrm>
          <a:prstGeom prst="line">
            <a:avLst/>
          </a:prstGeom>
          <a:noFill/>
          <a:ln w="57150">
            <a:solidFill>
              <a:srgbClr val="006600"/>
            </a:solidFill>
            <a:round/>
            <a:headEnd/>
            <a:tailEnd type="triangle" w="med" len="med"/>
          </a:ln>
          <a:effectLst/>
        </p:spPr>
        <p:txBody>
          <a:bodyPr/>
          <a:lstStyle/>
          <a:p>
            <a:endParaRPr lang="en-US"/>
          </a:p>
        </p:txBody>
      </p:sp>
      <p:sp>
        <p:nvSpPr>
          <p:cNvPr id="23" name="Line 7"/>
          <p:cNvSpPr>
            <a:spLocks noChangeShapeType="1"/>
          </p:cNvSpPr>
          <p:nvPr/>
        </p:nvSpPr>
        <p:spPr bwMode="auto">
          <a:xfrm flipH="1">
            <a:off x="6796244" y="1097031"/>
            <a:ext cx="514350" cy="887413"/>
          </a:xfrm>
          <a:prstGeom prst="line">
            <a:avLst/>
          </a:prstGeom>
          <a:noFill/>
          <a:ln w="57150">
            <a:solidFill>
              <a:srgbClr val="0000FF"/>
            </a:solidFill>
            <a:round/>
            <a:headEnd/>
            <a:tailEnd type="triangle" w="med" len="med"/>
          </a:ln>
          <a:effectLst/>
        </p:spPr>
        <p:txBody>
          <a:bodyPr/>
          <a:lstStyle/>
          <a:p>
            <a:endParaRPr lang="en-US"/>
          </a:p>
        </p:txBody>
      </p:sp>
      <p:sp>
        <p:nvSpPr>
          <p:cNvPr id="24" name="Line 7"/>
          <p:cNvSpPr>
            <a:spLocks noChangeShapeType="1"/>
          </p:cNvSpPr>
          <p:nvPr/>
        </p:nvSpPr>
        <p:spPr bwMode="auto">
          <a:xfrm>
            <a:off x="4542928" y="2693427"/>
            <a:ext cx="1133470" cy="1058057"/>
          </a:xfrm>
          <a:prstGeom prst="line">
            <a:avLst/>
          </a:prstGeom>
          <a:noFill/>
          <a:ln w="57150">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194721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228600" y="304800"/>
            <a:ext cx="8610600" cy="3970318"/>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endParaRPr lang="en-US" b="1" dirty="0">
              <a:solidFill>
                <a:srgbClr val="002060"/>
              </a:solidFill>
              <a:latin typeface="Helvetica" pitchFamily="34" charset="0"/>
              <a:cs typeface="Times New Roman" pitchFamily="18" charset="0"/>
            </a:endParaRPr>
          </a:p>
          <a:p>
            <a:pPr>
              <a:buFont typeface="Arial" charset="0"/>
              <a:buChar char="•"/>
              <a:tabLst>
                <a:tab pos="457200" algn="l"/>
              </a:tabLst>
            </a:pPr>
            <a:r>
              <a:rPr lang="en-US" sz="1200" b="1" dirty="0">
                <a:solidFill>
                  <a:srgbClr val="002060"/>
                </a:solidFill>
                <a:latin typeface="Georgia" pitchFamily="18" charset="0"/>
              </a:rPr>
              <a:t>Understand the parts and use of the light microscope</a:t>
            </a:r>
          </a:p>
          <a:p>
            <a:pPr>
              <a:buFont typeface="Arial" charset="0"/>
              <a:buChar char="•"/>
              <a:tabLst>
                <a:tab pos="457200" algn="l"/>
              </a:tabLst>
            </a:pPr>
            <a:r>
              <a:rPr lang="en-US" sz="1200" b="1" dirty="0">
                <a:solidFill>
                  <a:srgbClr val="002060"/>
                </a:solidFill>
                <a:latin typeface="Georgia" pitchFamily="18" charset="0"/>
              </a:rPr>
              <a:t>Be able to recognize major features of a tissue in light microscopy</a:t>
            </a:r>
          </a:p>
          <a:p>
            <a:pPr lvl="1">
              <a:buFont typeface="Arial" charset="0"/>
              <a:buChar char="•"/>
              <a:tabLst>
                <a:tab pos="457200" algn="l"/>
              </a:tabLst>
            </a:pPr>
            <a:r>
              <a:rPr lang="en-US" sz="1200" b="1" dirty="0">
                <a:solidFill>
                  <a:srgbClr val="002060"/>
                </a:solidFill>
                <a:latin typeface="Georgia" pitchFamily="18" charset="0"/>
              </a:rPr>
              <a:t>Cell</a:t>
            </a:r>
          </a:p>
          <a:p>
            <a:pPr lvl="2">
              <a:buFont typeface="Arial" charset="0"/>
              <a:buChar char="•"/>
              <a:tabLst>
                <a:tab pos="457200" algn="l"/>
              </a:tabLst>
            </a:pPr>
            <a:r>
              <a:rPr lang="en-US" sz="1200" b="1" dirty="0">
                <a:solidFill>
                  <a:srgbClr val="002060"/>
                </a:solidFill>
                <a:latin typeface="Georgia" pitchFamily="18" charset="0"/>
              </a:rPr>
              <a:t>Nucleus</a:t>
            </a:r>
          </a:p>
          <a:p>
            <a:pPr lvl="2">
              <a:buFont typeface="Arial" charset="0"/>
              <a:buChar char="•"/>
              <a:tabLst>
                <a:tab pos="457200" algn="l"/>
              </a:tabLst>
            </a:pPr>
            <a:r>
              <a:rPr lang="en-US" sz="1200" b="1" dirty="0">
                <a:solidFill>
                  <a:srgbClr val="002060"/>
                </a:solidFill>
                <a:latin typeface="Georgia" pitchFamily="18" charset="0"/>
              </a:rPr>
              <a:t>Cytosol (cytoplasm)</a:t>
            </a:r>
          </a:p>
          <a:p>
            <a:pPr lvl="1">
              <a:buFont typeface="Arial" charset="0"/>
              <a:buChar char="•"/>
              <a:tabLst>
                <a:tab pos="457200" algn="l"/>
              </a:tabLst>
            </a:pPr>
            <a:r>
              <a:rPr lang="en-US" sz="1200" b="1" dirty="0">
                <a:solidFill>
                  <a:srgbClr val="002060"/>
                </a:solidFill>
                <a:latin typeface="Georgia" pitchFamily="18" charset="0"/>
              </a:rPr>
              <a:t>Extracellular matrix</a:t>
            </a:r>
          </a:p>
          <a:p>
            <a:pPr>
              <a:buFont typeface="Arial" charset="0"/>
              <a:buChar char="•"/>
              <a:tabLst>
                <a:tab pos="457200" algn="l"/>
              </a:tabLst>
            </a:pPr>
            <a:r>
              <a:rPr lang="en-US" sz="1200" b="1" dirty="0">
                <a:solidFill>
                  <a:srgbClr val="002060"/>
                </a:solidFill>
                <a:latin typeface="Georgia" pitchFamily="18" charset="0"/>
              </a:rPr>
              <a:t>Become familiar with the procedures used to prepare a specimen for visualization with the light microscope</a:t>
            </a:r>
          </a:p>
          <a:p>
            <a:pPr marL="576263" lvl="1" indent="-119063">
              <a:buFont typeface="Arial" charset="0"/>
              <a:buChar char="•"/>
              <a:tabLst>
                <a:tab pos="457200" algn="l"/>
              </a:tabLst>
            </a:pPr>
            <a:r>
              <a:rPr lang="en-US" sz="1200" b="1" dirty="0">
                <a:solidFill>
                  <a:srgbClr val="002060"/>
                </a:solidFill>
                <a:latin typeface="Georgia" pitchFamily="18" charset="0"/>
              </a:rPr>
              <a:t>Be able to describe  the most common histological stains, including the basic principle of the stain, the colors of the stain, what cellular components are stained, and how variations in staining can provide clues about the structure and function of cells and tissues</a:t>
            </a:r>
          </a:p>
          <a:p>
            <a:pPr lvl="2">
              <a:buFont typeface="Arial" charset="0"/>
              <a:buChar char="•"/>
              <a:tabLst>
                <a:tab pos="457200" algn="l"/>
              </a:tabLst>
            </a:pPr>
            <a:r>
              <a:rPr lang="en-US" sz="1200" b="1" dirty="0">
                <a:solidFill>
                  <a:srgbClr val="002060"/>
                </a:solidFill>
                <a:latin typeface="Georgia" pitchFamily="18" charset="0"/>
              </a:rPr>
              <a:t>Hematoxylin and Eosin (H&amp;E)</a:t>
            </a:r>
          </a:p>
          <a:p>
            <a:pPr lvl="2">
              <a:buFont typeface="Arial" charset="0"/>
              <a:buChar char="•"/>
              <a:tabLst>
                <a:tab pos="457200" algn="l"/>
              </a:tabLst>
            </a:pPr>
            <a:r>
              <a:rPr lang="en-US" sz="1200" b="1" dirty="0">
                <a:solidFill>
                  <a:srgbClr val="002060"/>
                </a:solidFill>
                <a:latin typeface="Georgia" pitchFamily="18" charset="0"/>
              </a:rPr>
              <a:t>Periodic Acid Schiff (PAS)</a:t>
            </a:r>
          </a:p>
          <a:p>
            <a:pPr marL="576263" lvl="1" indent="-119063">
              <a:buFont typeface="Arial" charset="0"/>
              <a:buChar char="•"/>
              <a:tabLst>
                <a:tab pos="457200" algn="l"/>
              </a:tabLst>
            </a:pPr>
            <a:r>
              <a:rPr lang="en-US" sz="1200" b="1" dirty="0">
                <a:solidFill>
                  <a:srgbClr val="002060"/>
                </a:solidFill>
                <a:latin typeface="Georgia" pitchFamily="18" charset="0"/>
              </a:rPr>
              <a:t>Understand how tissue preparation gives rise to specific features in a tissue, and how those features may provide clues as to the structure and function of the cells or tissues in that specimen</a:t>
            </a:r>
          </a:p>
        </p:txBody>
      </p:sp>
      <p:sp>
        <p:nvSpPr>
          <p:cNvPr id="3" name="TextBox 2"/>
          <p:cNvSpPr txBox="1"/>
          <p:nvPr/>
        </p:nvSpPr>
        <p:spPr>
          <a:xfrm>
            <a:off x="571500" y="4645378"/>
            <a:ext cx="7924800" cy="1015663"/>
          </a:xfrm>
          <a:prstGeom prst="rect">
            <a:avLst/>
          </a:prstGeom>
          <a:noFill/>
        </p:spPr>
        <p:txBody>
          <a:bodyPr wrap="square" rtlCol="0">
            <a:spAutoFit/>
          </a:bodyPr>
          <a:lstStyle/>
          <a:p>
            <a:r>
              <a:rPr lang="en-US" sz="2000" b="1" dirty="0">
                <a:solidFill>
                  <a:schemeClr val="accent3">
                    <a:lumMod val="50000"/>
                  </a:schemeClr>
                </a:solidFill>
              </a:rPr>
              <a:t>Normally, a quiz will follow this slide.  However, much of what we just covered will be reinforced in the laboratory and large group discussions, so we’ll skip the quiz on this module.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81436" y="838200"/>
            <a:ext cx="3505200" cy="4247317"/>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There is a little screw that locks down the headpiece.  Loosen this and the headpiece can be rotated.  </a:t>
            </a:r>
          </a:p>
          <a:p>
            <a:endParaRPr lang="en-US" sz="1200"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When you take your microscope out of your locker, it’s likely that the headpiece will be in a position that is 180</a:t>
            </a:r>
            <a:r>
              <a:rPr lang="en-US" b="1" baseline="30000" dirty="0">
                <a:solidFill>
                  <a:schemeClr val="accent6">
                    <a:lumMod val="75000"/>
                  </a:schemeClr>
                </a:solidFill>
                <a:latin typeface="Calibri" pitchFamily="34" charset="0"/>
              </a:rPr>
              <a:t>o</a:t>
            </a:r>
            <a:r>
              <a:rPr lang="en-US" b="1" dirty="0">
                <a:solidFill>
                  <a:schemeClr val="accent6">
                    <a:lumMod val="75000"/>
                  </a:schemeClr>
                </a:solidFill>
                <a:latin typeface="Calibri" pitchFamily="34" charset="0"/>
              </a:rPr>
              <a:t> from what you see in this image.  Before you begin, loosen the screw to rotate the headpiece into the position you see here.  You’ll need to loosen it again at the end of lab to return the headpiece to it’s storage position.</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67201" y="1975722"/>
            <a:ext cx="1295399" cy="3102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5725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838200"/>
            <a:ext cx="3505200" cy="2862322"/>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 stage is where you place your glass slide.  There is a little specimen holder or clip for your convenience.</a:t>
            </a:r>
          </a:p>
          <a:p>
            <a:endParaRPr lang="en-US"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The stage can move:</a:t>
            </a:r>
          </a:p>
          <a:p>
            <a:r>
              <a:rPr lang="en-US" b="1" dirty="0">
                <a:solidFill>
                  <a:schemeClr val="accent6">
                    <a:lumMod val="75000"/>
                  </a:schemeClr>
                </a:solidFill>
                <a:latin typeface="Calibri" pitchFamily="34" charset="0"/>
              </a:rPr>
              <a:t>--up and down (for focusing)</a:t>
            </a:r>
          </a:p>
          <a:p>
            <a:r>
              <a:rPr lang="en-US" b="1" dirty="0">
                <a:solidFill>
                  <a:schemeClr val="accent6">
                    <a:lumMod val="75000"/>
                  </a:schemeClr>
                </a:solidFill>
                <a:latin typeface="Calibri" pitchFamily="34" charset="0"/>
              </a:rPr>
              <a:t>--back and forth, right and left (for panning around on the slide)</a:t>
            </a:r>
          </a:p>
          <a:p>
            <a:r>
              <a:rPr lang="en-US" b="1" i="1" dirty="0">
                <a:solidFill>
                  <a:schemeClr val="accent6">
                    <a:lumMod val="50000"/>
                  </a:schemeClr>
                </a:solidFill>
                <a:latin typeface="Calibri" pitchFamily="34" charset="0"/>
              </a:rPr>
              <a:t>(more on these later)</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880188"/>
            <a:ext cx="914400" cy="49716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064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838200"/>
            <a:ext cx="3505200" cy="4801314"/>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There is a bulb in the base of the microscope that is the source of light.  The on-off switch also controls the intensity of the bulb.</a:t>
            </a:r>
          </a:p>
          <a:p>
            <a:endParaRPr lang="en-US"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Plug in the microscope, turn the bulb on, and increase the brightness until you can see the image without frying your retinas.</a:t>
            </a:r>
          </a:p>
          <a:p>
            <a:endParaRPr lang="en-US"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If your bulb burns out, you’ll need to replace it.  Unplug the microscope, and carefully turn it over.  There is a little door on the bottom.  Extra bulbs are either on the sink or in the drawer labeled Microscopic Anatomy.</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6800" y="4876800"/>
            <a:ext cx="6858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3543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838200"/>
            <a:ext cx="3505200" cy="5632312"/>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The condenser that focuses light is underneath the stage.  There is a little knob on the left (not visible in this image) that can raise or lower the condenser.  It’s likely that the condenser is already in the proper position, which is approximately 1mm below the slide on the stage.  If it isn’t, raise it slowly until it touches the bottom of your glass slide, and then lower it 1mm.  </a:t>
            </a:r>
          </a:p>
          <a:p>
            <a:endParaRPr lang="en-US"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There will be some instances in which you will be directed to “lower your condenser”.  After viewing a slide with the condenser lowered, don’t forget to raise it back up when you are finished with that portion of the exercise.</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449" y="3343275"/>
            <a:ext cx="1228725" cy="2476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143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1" name="TextBox 10"/>
          <p:cNvSpPr txBox="1">
            <a:spLocks noChangeArrowheads="1"/>
          </p:cNvSpPr>
          <p:nvPr/>
        </p:nvSpPr>
        <p:spPr bwMode="auto">
          <a:xfrm>
            <a:off x="5562600" y="838200"/>
            <a:ext cx="3505200" cy="4801314"/>
          </a:xfrm>
          <a:prstGeom prst="rect">
            <a:avLst/>
          </a:prstGeom>
          <a:noFill/>
          <a:ln w="9525">
            <a:noFill/>
            <a:miter lim="800000"/>
            <a:headEnd/>
            <a:tailEnd/>
          </a:ln>
        </p:spPr>
        <p:txBody>
          <a:bodyPr wrap="square">
            <a:spAutoFit/>
          </a:bodyPr>
          <a:lstStyle/>
          <a:p>
            <a:r>
              <a:rPr lang="en-US" b="1" dirty="0">
                <a:solidFill>
                  <a:schemeClr val="accent6">
                    <a:lumMod val="75000"/>
                  </a:schemeClr>
                </a:solidFill>
                <a:latin typeface="Calibri" pitchFamily="34" charset="0"/>
              </a:rPr>
              <a:t>Light is projected upward from the bulb in the base, and passes through the specimen on your slide.  The light then passes through two objectives before it reaches your eyes.</a:t>
            </a:r>
          </a:p>
          <a:p>
            <a:endParaRPr lang="en-US" b="1" dirty="0">
              <a:solidFill>
                <a:schemeClr val="accent6">
                  <a:lumMod val="75000"/>
                </a:schemeClr>
              </a:solidFill>
              <a:latin typeface="Calibri" pitchFamily="34" charset="0"/>
            </a:endParaRPr>
          </a:p>
          <a:p>
            <a:r>
              <a:rPr lang="en-US" b="1" dirty="0">
                <a:solidFill>
                  <a:schemeClr val="accent6">
                    <a:lumMod val="75000"/>
                  </a:schemeClr>
                </a:solidFill>
                <a:latin typeface="Calibri" pitchFamily="34" charset="0"/>
              </a:rPr>
              <a:t>The lower set of objectives is on a revolving headpiece (nosepiece), which you can turn to select the desired magnification.  For convenience, and to avoid damaging the objectives and slides, always start with the lowest magnification (4X), focus the image, and then progress to higher magnifications. </a:t>
            </a:r>
          </a:p>
        </p:txBody>
      </p:sp>
      <p:sp>
        <p:nvSpPr>
          <p:cNvPr id="8" name="Rectangle 7"/>
          <p:cNvSpPr/>
          <p:nvPr/>
        </p:nvSpPr>
        <p:spPr>
          <a:xfrm>
            <a:off x="2441951" y="76200"/>
            <a:ext cx="4260142"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Light Microscope</a:t>
            </a:r>
          </a:p>
        </p:txBody>
      </p:sp>
      <p:pic>
        <p:nvPicPr>
          <p:cNvPr id="2050" name="Picture 2" descr="http://www.adafruit.com/adablog/wp-content/uploads/2009/08/compound-microscope-pa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4977"/>
            <a:ext cx="5346645" cy="48314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2362200"/>
            <a:ext cx="1228725"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0"/>
          <p:cNvSpPr txBox="1">
            <a:spLocks noChangeArrowheads="1"/>
          </p:cNvSpPr>
          <p:nvPr/>
        </p:nvSpPr>
        <p:spPr bwMode="auto">
          <a:xfrm>
            <a:off x="212783" y="5873167"/>
            <a:ext cx="8915402" cy="646331"/>
          </a:xfrm>
          <a:prstGeom prst="rect">
            <a:avLst/>
          </a:prstGeom>
          <a:noFill/>
          <a:ln w="9525">
            <a:noFill/>
            <a:miter lim="800000"/>
            <a:headEnd/>
            <a:tailEnd/>
          </a:ln>
        </p:spPr>
        <p:txBody>
          <a:bodyPr wrap="square">
            <a:spAutoFit/>
          </a:bodyPr>
          <a:lstStyle/>
          <a:p>
            <a:r>
              <a:rPr lang="en-US" b="1" dirty="0">
                <a:solidFill>
                  <a:schemeClr val="accent3">
                    <a:lumMod val="50000"/>
                  </a:schemeClr>
                </a:solidFill>
                <a:latin typeface="Tempus Sans ITC" pitchFamily="82" charset="0"/>
              </a:rPr>
              <a:t>Our scopes are </a:t>
            </a:r>
            <a:r>
              <a:rPr lang="en-US" b="1" dirty="0" err="1">
                <a:solidFill>
                  <a:schemeClr val="accent3">
                    <a:lumMod val="50000"/>
                  </a:schemeClr>
                </a:solidFill>
                <a:latin typeface="Tempus Sans ITC" pitchFamily="82" charset="0"/>
              </a:rPr>
              <a:t>parfocal</a:t>
            </a:r>
            <a:r>
              <a:rPr lang="en-US" b="1" dirty="0">
                <a:solidFill>
                  <a:schemeClr val="accent3">
                    <a:lumMod val="50000"/>
                  </a:schemeClr>
                </a:solidFill>
                <a:latin typeface="Tempus Sans ITC" pitchFamily="82" charset="0"/>
              </a:rPr>
              <a:t>, which means that, as you switch magnifications, the image should remain in focus (or at least close to it). </a:t>
            </a:r>
          </a:p>
        </p:txBody>
      </p:sp>
    </p:spTree>
    <p:extLst>
      <p:ext uri="{BB962C8B-B14F-4D97-AF65-F5344CB8AC3E}">
        <p14:creationId xmlns:p14="http://schemas.microsoft.com/office/powerpoint/2010/main" val="30438778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2522</TotalTime>
  <Words>3985</Words>
  <Application>Microsoft Office PowerPoint</Application>
  <PresentationFormat>On-screen Show (4:3)</PresentationFormat>
  <Paragraphs>241</Paragraphs>
  <Slides>43</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Bradley Hand ITC</vt:lpstr>
      <vt:lpstr>Calibri</vt:lpstr>
      <vt:lpstr>Chiller</vt:lpstr>
      <vt:lpstr>Georgia</vt:lpstr>
      <vt:lpstr>Helvetica</vt:lpstr>
      <vt:lpstr>Impact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Lowrie, DJ (lowriedj)</cp:lastModifiedBy>
  <cp:revision>203</cp:revision>
  <dcterms:created xsi:type="dcterms:W3CDTF">2009-07-20T18:28:08Z</dcterms:created>
  <dcterms:modified xsi:type="dcterms:W3CDTF">2021-10-07T12:31:55Z</dcterms:modified>
</cp:coreProperties>
</file>