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33" r:id="rId2"/>
    <p:sldId id="461" r:id="rId3"/>
    <p:sldId id="332" r:id="rId4"/>
    <p:sldId id="262" r:id="rId5"/>
    <p:sldId id="379" r:id="rId6"/>
    <p:sldId id="462" r:id="rId7"/>
    <p:sldId id="463" r:id="rId8"/>
    <p:sldId id="464" r:id="rId9"/>
    <p:sldId id="465" r:id="rId10"/>
    <p:sldId id="466" r:id="rId11"/>
    <p:sldId id="467" r:id="rId12"/>
    <p:sldId id="471" r:id="rId13"/>
    <p:sldId id="367" r:id="rId14"/>
    <p:sldId id="472" r:id="rId15"/>
    <p:sldId id="473" r:id="rId16"/>
    <p:sldId id="474" r:id="rId17"/>
    <p:sldId id="475" r:id="rId18"/>
    <p:sldId id="476" r:id="rId19"/>
    <p:sldId id="477" r:id="rId20"/>
    <p:sldId id="478" r:id="rId21"/>
    <p:sldId id="479" r:id="rId22"/>
    <p:sldId id="491" r:id="rId23"/>
    <p:sldId id="480" r:id="rId24"/>
    <p:sldId id="481" r:id="rId25"/>
    <p:sldId id="482" r:id="rId26"/>
    <p:sldId id="484" r:id="rId27"/>
    <p:sldId id="483" r:id="rId28"/>
    <p:sldId id="485" r:id="rId29"/>
    <p:sldId id="487" r:id="rId30"/>
    <p:sldId id="486" r:id="rId31"/>
    <p:sldId id="488" r:id="rId32"/>
    <p:sldId id="490" r:id="rId33"/>
    <p:sldId id="489" r:id="rId34"/>
    <p:sldId id="492" r:id="rId35"/>
    <p:sldId id="493" r:id="rId36"/>
    <p:sldId id="494" r:id="rId37"/>
    <p:sldId id="500" r:id="rId38"/>
    <p:sldId id="502" r:id="rId39"/>
    <p:sldId id="506" r:id="rId40"/>
    <p:sldId id="509" r:id="rId41"/>
    <p:sldId id="498" r:id="rId42"/>
    <p:sldId id="510" r:id="rId43"/>
    <p:sldId id="497" r:id="rId44"/>
    <p:sldId id="501" r:id="rId45"/>
    <p:sldId id="499" r:id="rId46"/>
    <p:sldId id="507" r:id="rId47"/>
    <p:sldId id="505" r:id="rId48"/>
    <p:sldId id="448" r:id="rId49"/>
    <p:sldId id="504" r:id="rId50"/>
    <p:sldId id="503" r:id="rId51"/>
    <p:sldId id="508" r:id="rId5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56D09"/>
    <a:srgbClr val="602E04"/>
    <a:srgbClr val="A54C03"/>
    <a:srgbClr val="F67B16"/>
    <a:srgbClr val="EAEAEA"/>
    <a:srgbClr val="B05408"/>
    <a:srgbClr val="C45D08"/>
    <a:srgbClr val="FFFFFF"/>
    <a:srgbClr val="9C4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4" autoAdjust="0"/>
    <p:restoredTop sz="96041" autoAdjust="0"/>
  </p:normalViewPr>
  <p:slideViewPr>
    <p:cSldViewPr>
      <p:cViewPr varScale="1">
        <p:scale>
          <a:sx n="113" d="100"/>
          <a:sy n="113" d="100"/>
        </p:scale>
        <p:origin x="1840" y="1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med2.uc.edu/labmanuals/ma/virtuallabs/Intestines/intestinalepithelialcelltypesSL14_xvid.mp4.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ebslideserver.uc.edu:82/@73/view.apml?u=guest&amp;p=gues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hyperlink" Target="http://med2.uc.edu/labmanuals/ma/virtuallabs/Intestines/jejunumSL14_xvid.mp4.mp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ebslideserver.uc.edu:82/@73/view.apml?u=guest&amp;p=gues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med2.uc.edu/labmanuals/ma/virtuallabs/Intestines/jejunumSL19_xvid.mp4.mp4"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ebslideserver.uc.edu:82/@63/view.apml?u=guest&amp;p=gues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Intestines/ileumSL11_xvid.mp4.mp4"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webslideserver.uc.edu:82/@71/view.apml?u=guest&amp;p=gues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hyperlink" Target="http://med2.uc.edu/labmanuals/ma/virtuallabs/Intestines/duodenumSL54_xvid.mp4.mp4"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ebslideserver.uc.edu:82/@110/view.apml?u=guest&amp;p=gues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med2.uc.edu/labmanuals/ma/virtuallabs/Intestines/duodenumampullaSL54_xvid.mp4.mp4"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webslideserver.uc.edu:82/@110/view.apml?u=guest&amp;p=gues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med2.uc.edu/labmanuals/ma/virtuallabs/Intestines/largeintestineSL53_xvid.mp4.mp4"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med2.uc.edu/labmanuals/ma/virtuallabs/Intestines/appendixSL99_xvid.mp4.mp4"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med2.uc.edu/labmanuals/ma/virtuallabs/Intestines/analcanalSL182_xvid.mp4.mp4" TargetMode="External"/><Relationship Id="rId5" Type="http://schemas.openxmlformats.org/officeDocument/2006/relationships/hyperlink" Target="http://webslideserver.uc.edu:82/@249/view.apml?u=guest&amp;p=guest" TargetMode="External"/><Relationship Id="rId4" Type="http://schemas.openxmlformats.org/officeDocument/2006/relationships/hyperlink" Target="http://webslideserver.uc.edu:82/@160/view.apml?u=guest&amp;p=gues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9906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Intestines</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152400" y="49530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7" name="Picture 3" descr="http://www.medicinechest.info/system/photos/0000/0332/Picture_707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789" y="4606364"/>
            <a:ext cx="3312458" cy="220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4" name="TextBox 3"/>
          <p:cNvSpPr txBox="1"/>
          <p:nvPr/>
        </p:nvSpPr>
        <p:spPr>
          <a:xfrm>
            <a:off x="129208" y="563940"/>
            <a:ext cx="8481391" cy="1569660"/>
          </a:xfrm>
          <a:prstGeom prst="rect">
            <a:avLst/>
          </a:prstGeom>
          <a:noFill/>
        </p:spPr>
        <p:txBody>
          <a:bodyPr wrap="square" rtlCol="0">
            <a:spAutoFit/>
          </a:bodyPr>
          <a:lstStyle/>
          <a:p>
            <a:r>
              <a:rPr lang="en-US" sz="1600" b="1" dirty="0" err="1">
                <a:solidFill>
                  <a:srgbClr val="E56D09"/>
                </a:solidFill>
                <a:latin typeface="Times New Roman" pitchFamily="18" charset="0"/>
                <a:cs typeface="Times New Roman" pitchFamily="18" charset="0"/>
              </a:rPr>
              <a:t>Paneth</a:t>
            </a:r>
            <a:r>
              <a:rPr lang="en-US" sz="1600" b="1" dirty="0">
                <a:solidFill>
                  <a:srgbClr val="E56D09"/>
                </a:solidFill>
                <a:latin typeface="Times New Roman" pitchFamily="18" charset="0"/>
                <a:cs typeface="Times New Roman" pitchFamily="18" charset="0"/>
              </a:rPr>
              <a:t> cells </a:t>
            </a:r>
            <a:r>
              <a:rPr lang="en-US" sz="1600" b="1" dirty="0">
                <a:solidFill>
                  <a:srgbClr val="602E04"/>
                </a:solidFill>
                <a:latin typeface="Times New Roman" pitchFamily="18" charset="0"/>
                <a:cs typeface="Times New Roman" pitchFamily="18" charset="0"/>
              </a:rPr>
              <a:t>are found at the base of the crypts (within outlined region) of the intestinal tract.  They produce antibacterial proteins, such as lysozymes and </a:t>
            </a:r>
            <a:r>
              <a:rPr lang="el-GR" sz="1600" b="1" dirty="0">
                <a:solidFill>
                  <a:srgbClr val="602E04"/>
                </a:solidFill>
                <a:latin typeface="Times New Roman" pitchFamily="18" charset="0"/>
                <a:cs typeface="Times New Roman" pitchFamily="18" charset="0"/>
              </a:rPr>
              <a:t>α</a:t>
            </a:r>
            <a:r>
              <a:rPr lang="en-US" sz="1600" b="1" dirty="0">
                <a:solidFill>
                  <a:srgbClr val="602E04"/>
                </a:solidFill>
                <a:latin typeface="Times New Roman" pitchFamily="18" charset="0"/>
                <a:cs typeface="Times New Roman" pitchFamily="18" charset="0"/>
              </a:rPr>
              <a:t>-</a:t>
            </a:r>
            <a:r>
              <a:rPr lang="en-US" sz="1600" b="1" dirty="0" err="1">
                <a:solidFill>
                  <a:srgbClr val="602E04"/>
                </a:solidFill>
                <a:latin typeface="Times New Roman" pitchFamily="18" charset="0"/>
                <a:cs typeface="Times New Roman" pitchFamily="18" charset="0"/>
              </a:rPr>
              <a:t>defensins</a:t>
            </a:r>
            <a:r>
              <a:rPr lang="en-US" sz="1600" b="1" dirty="0">
                <a:solidFill>
                  <a:srgbClr val="602E04"/>
                </a:solidFill>
                <a:latin typeface="Times New Roman" pitchFamily="18" charset="0"/>
                <a:cs typeface="Times New Roman" pitchFamily="18" charset="0"/>
              </a:rPr>
              <a:t>, which are released into the lumen of the intestinal tract.  Their secretory granules are highly eosinophilic on H&amp;E stained sections, and are located in the apical aspect of the cytoplasm.  These cells are numerous in the small intestine, especially the cranial portion (closest to the stomach), become less numerous distally, and are rare in the large intestine. </a:t>
            </a:r>
            <a:endParaRPr lang="en-US" sz="1600" dirty="0">
              <a:solidFill>
                <a:srgbClr val="602E04"/>
              </a:solidFill>
            </a:endParaRPr>
          </a:p>
        </p:txBody>
      </p:sp>
      <p:pic>
        <p:nvPicPr>
          <p:cNvPr id="1026" name="Picture 2" descr="\\ahc-webdata\com\LabManuals\MA\VLM\Lab24\SL14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2133600"/>
            <a:ext cx="6197599" cy="464819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8418443" y="3786809"/>
            <a:ext cx="233888" cy="348697"/>
          </a:xfrm>
          <a:custGeom>
            <a:avLst/>
            <a:gdLst>
              <a:gd name="connsiteX0" fmla="*/ 241116 w 243090"/>
              <a:gd name="connsiteY0" fmla="*/ 149087 h 298174"/>
              <a:gd name="connsiteX1" fmla="*/ 211299 w 243090"/>
              <a:gd name="connsiteY1" fmla="*/ 9939 h 298174"/>
              <a:gd name="connsiteX2" fmla="*/ 181482 w 243090"/>
              <a:gd name="connsiteY2" fmla="*/ 0 h 298174"/>
              <a:gd name="connsiteX3" fmla="*/ 131786 w 243090"/>
              <a:gd name="connsiteY3" fmla="*/ 9939 h 298174"/>
              <a:gd name="connsiteX4" fmla="*/ 82090 w 243090"/>
              <a:gd name="connsiteY4" fmla="*/ 49696 h 298174"/>
              <a:gd name="connsiteX5" fmla="*/ 22456 w 243090"/>
              <a:gd name="connsiteY5" fmla="*/ 99391 h 298174"/>
              <a:gd name="connsiteX6" fmla="*/ 12516 w 243090"/>
              <a:gd name="connsiteY6" fmla="*/ 248478 h 298174"/>
              <a:gd name="connsiteX7" fmla="*/ 92029 w 243090"/>
              <a:gd name="connsiteY7" fmla="*/ 288235 h 298174"/>
              <a:gd name="connsiteX8" fmla="*/ 121847 w 243090"/>
              <a:gd name="connsiteY8" fmla="*/ 298174 h 298174"/>
              <a:gd name="connsiteX9" fmla="*/ 211299 w 243090"/>
              <a:gd name="connsiteY9" fmla="*/ 288235 h 298174"/>
              <a:gd name="connsiteX10" fmla="*/ 231177 w 243090"/>
              <a:gd name="connsiteY10" fmla="*/ 248478 h 298174"/>
              <a:gd name="connsiteX11" fmla="*/ 241116 w 243090"/>
              <a:gd name="connsiteY11" fmla="*/ 149087 h 2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90" h="298174">
                <a:moveTo>
                  <a:pt x="241116" y="149087"/>
                </a:moveTo>
                <a:cubicBezTo>
                  <a:pt x="237803" y="109331"/>
                  <a:pt x="248719" y="39875"/>
                  <a:pt x="211299" y="9939"/>
                </a:cubicBezTo>
                <a:cubicBezTo>
                  <a:pt x="203118" y="3394"/>
                  <a:pt x="191421" y="3313"/>
                  <a:pt x="181482" y="0"/>
                </a:cubicBezTo>
                <a:cubicBezTo>
                  <a:pt x="164917" y="3313"/>
                  <a:pt x="147604" y="4007"/>
                  <a:pt x="131786" y="9939"/>
                </a:cubicBezTo>
                <a:cubicBezTo>
                  <a:pt x="102995" y="20736"/>
                  <a:pt x="103494" y="32573"/>
                  <a:pt x="82090" y="49696"/>
                </a:cubicBezTo>
                <a:cubicBezTo>
                  <a:pt x="12902" y="105047"/>
                  <a:pt x="93286" y="28561"/>
                  <a:pt x="22456" y="99391"/>
                </a:cubicBezTo>
                <a:cubicBezTo>
                  <a:pt x="-64" y="166948"/>
                  <a:pt x="-9540" y="167608"/>
                  <a:pt x="12516" y="248478"/>
                </a:cubicBezTo>
                <a:cubicBezTo>
                  <a:pt x="19455" y="273919"/>
                  <a:pt x="85570" y="286082"/>
                  <a:pt x="92029" y="288235"/>
                </a:cubicBezTo>
                <a:lnTo>
                  <a:pt x="121847" y="298174"/>
                </a:lnTo>
                <a:cubicBezTo>
                  <a:pt x="151664" y="294861"/>
                  <a:pt x="183987" y="300650"/>
                  <a:pt x="211299" y="288235"/>
                </a:cubicBezTo>
                <a:cubicBezTo>
                  <a:pt x="224787" y="282104"/>
                  <a:pt x="226492" y="262534"/>
                  <a:pt x="231177" y="248478"/>
                </a:cubicBezTo>
                <a:cubicBezTo>
                  <a:pt x="245014" y="206965"/>
                  <a:pt x="244429" y="188843"/>
                  <a:pt x="241116" y="149087"/>
                </a:cubicBezTo>
                <a:close/>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925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4" name="TextBox 3"/>
          <p:cNvSpPr txBox="1"/>
          <p:nvPr/>
        </p:nvSpPr>
        <p:spPr>
          <a:xfrm>
            <a:off x="129208" y="805069"/>
            <a:ext cx="8862391" cy="584775"/>
          </a:xfrm>
          <a:prstGeom prst="rect">
            <a:avLst/>
          </a:prstGeom>
          <a:noFill/>
        </p:spPr>
        <p:txBody>
          <a:bodyPr wrap="square" rtlCol="0">
            <a:spAutoFit/>
          </a:bodyPr>
          <a:lstStyle/>
          <a:p>
            <a:r>
              <a:rPr lang="en-US" sz="1600" b="1" dirty="0">
                <a:solidFill>
                  <a:srgbClr val="602E04"/>
                </a:solidFill>
                <a:latin typeface="Times New Roman" pitchFamily="18" charset="0"/>
                <a:cs typeface="Times New Roman" pitchFamily="18" charset="0"/>
              </a:rPr>
              <a:t>Crypts at higher magnification.  Note the </a:t>
            </a:r>
            <a:r>
              <a:rPr lang="en-US" sz="1600" b="1" dirty="0" err="1">
                <a:solidFill>
                  <a:srgbClr val="E56D09"/>
                </a:solidFill>
                <a:latin typeface="Times New Roman" pitchFamily="18" charset="0"/>
                <a:cs typeface="Times New Roman" pitchFamily="18" charset="0"/>
              </a:rPr>
              <a:t>Paneth</a:t>
            </a:r>
            <a:r>
              <a:rPr lang="en-US" sz="1600" b="1" dirty="0">
                <a:solidFill>
                  <a:srgbClr val="E56D09"/>
                </a:solidFill>
                <a:latin typeface="Times New Roman" pitchFamily="18" charset="0"/>
                <a:cs typeface="Times New Roman" pitchFamily="18" charset="0"/>
              </a:rPr>
              <a:t> cells </a:t>
            </a:r>
            <a:r>
              <a:rPr lang="en-US" sz="1600" b="1" dirty="0">
                <a:solidFill>
                  <a:srgbClr val="602E04"/>
                </a:solidFill>
                <a:latin typeface="Times New Roman" pitchFamily="18" charset="0"/>
                <a:cs typeface="Times New Roman" pitchFamily="18" charset="0"/>
              </a:rPr>
              <a:t>(outlined) are at the base of the crypts.  Their secretory granules are apically placed, and are brightly eosinophilic. </a:t>
            </a:r>
            <a:endParaRPr lang="en-US" sz="1600" dirty="0">
              <a:solidFill>
                <a:srgbClr val="602E04"/>
              </a:solidFill>
            </a:endParaRPr>
          </a:p>
        </p:txBody>
      </p:sp>
      <p:pic>
        <p:nvPicPr>
          <p:cNvPr id="2050" name="Picture 2" descr="\\ahc-webdata\com\LabManuals\MA\VLM\Lab24\SL14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448" y="1898253"/>
            <a:ext cx="5994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780507" y="2633870"/>
            <a:ext cx="727389" cy="884582"/>
          </a:xfrm>
          <a:custGeom>
            <a:avLst/>
            <a:gdLst>
              <a:gd name="connsiteX0" fmla="*/ 765313 w 775252"/>
              <a:gd name="connsiteY0" fmla="*/ 437322 h 905829"/>
              <a:gd name="connsiteX1" fmla="*/ 775252 w 775252"/>
              <a:gd name="connsiteY1" fmla="*/ 377687 h 905829"/>
              <a:gd name="connsiteX2" fmla="*/ 745435 w 775252"/>
              <a:gd name="connsiteY2" fmla="*/ 139148 h 905829"/>
              <a:gd name="connsiteX3" fmla="*/ 735495 w 775252"/>
              <a:gd name="connsiteY3" fmla="*/ 69574 h 905829"/>
              <a:gd name="connsiteX4" fmla="*/ 725556 w 775252"/>
              <a:gd name="connsiteY4" fmla="*/ 39757 h 905829"/>
              <a:gd name="connsiteX5" fmla="*/ 665922 w 775252"/>
              <a:gd name="connsiteY5" fmla="*/ 0 h 905829"/>
              <a:gd name="connsiteX6" fmla="*/ 477078 w 775252"/>
              <a:gd name="connsiteY6" fmla="*/ 19878 h 905829"/>
              <a:gd name="connsiteX7" fmla="*/ 417443 w 775252"/>
              <a:gd name="connsiteY7" fmla="*/ 39757 h 905829"/>
              <a:gd name="connsiteX8" fmla="*/ 377687 w 775252"/>
              <a:gd name="connsiteY8" fmla="*/ 49696 h 905829"/>
              <a:gd name="connsiteX9" fmla="*/ 347869 w 775252"/>
              <a:gd name="connsiteY9" fmla="*/ 59635 h 905829"/>
              <a:gd name="connsiteX10" fmla="*/ 298174 w 775252"/>
              <a:gd name="connsiteY10" fmla="*/ 69574 h 905829"/>
              <a:gd name="connsiteX11" fmla="*/ 218661 w 775252"/>
              <a:gd name="connsiteY11" fmla="*/ 99391 h 905829"/>
              <a:gd name="connsiteX12" fmla="*/ 188843 w 775252"/>
              <a:gd name="connsiteY12" fmla="*/ 119270 h 905829"/>
              <a:gd name="connsiteX13" fmla="*/ 139148 w 775252"/>
              <a:gd name="connsiteY13" fmla="*/ 129209 h 905829"/>
              <a:gd name="connsiteX14" fmla="*/ 39756 w 775252"/>
              <a:gd name="connsiteY14" fmla="*/ 188844 h 905829"/>
              <a:gd name="connsiteX15" fmla="*/ 19878 w 775252"/>
              <a:gd name="connsiteY15" fmla="*/ 218661 h 905829"/>
              <a:gd name="connsiteX16" fmla="*/ 0 w 775252"/>
              <a:gd name="connsiteY16" fmla="*/ 278296 h 905829"/>
              <a:gd name="connsiteX17" fmla="*/ 9939 w 775252"/>
              <a:gd name="connsiteY17" fmla="*/ 397565 h 905829"/>
              <a:gd name="connsiteX18" fmla="*/ 29817 w 775252"/>
              <a:gd name="connsiteY18" fmla="*/ 457200 h 905829"/>
              <a:gd name="connsiteX19" fmla="*/ 39756 w 775252"/>
              <a:gd name="connsiteY19" fmla="*/ 487017 h 905829"/>
              <a:gd name="connsiteX20" fmla="*/ 49695 w 775252"/>
              <a:gd name="connsiteY20" fmla="*/ 516835 h 905829"/>
              <a:gd name="connsiteX21" fmla="*/ 89452 w 775252"/>
              <a:gd name="connsiteY21" fmla="*/ 626165 h 905829"/>
              <a:gd name="connsiteX22" fmla="*/ 129208 w 775252"/>
              <a:gd name="connsiteY22" fmla="*/ 755374 h 905829"/>
              <a:gd name="connsiteX23" fmla="*/ 139148 w 775252"/>
              <a:gd name="connsiteY23" fmla="*/ 785191 h 905829"/>
              <a:gd name="connsiteX24" fmla="*/ 159026 w 775252"/>
              <a:gd name="connsiteY24" fmla="*/ 805070 h 905829"/>
              <a:gd name="connsiteX25" fmla="*/ 178904 w 775252"/>
              <a:gd name="connsiteY25" fmla="*/ 864704 h 905829"/>
              <a:gd name="connsiteX26" fmla="*/ 218661 w 775252"/>
              <a:gd name="connsiteY26" fmla="*/ 904461 h 905829"/>
              <a:gd name="connsiteX27" fmla="*/ 546652 w 775252"/>
              <a:gd name="connsiteY27" fmla="*/ 854765 h 905829"/>
              <a:gd name="connsiteX28" fmla="*/ 626165 w 775252"/>
              <a:gd name="connsiteY28" fmla="*/ 785191 h 905829"/>
              <a:gd name="connsiteX29" fmla="*/ 665922 w 775252"/>
              <a:gd name="connsiteY29" fmla="*/ 725557 h 905829"/>
              <a:gd name="connsiteX30" fmla="*/ 705678 w 775252"/>
              <a:gd name="connsiteY30" fmla="*/ 665922 h 905829"/>
              <a:gd name="connsiteX31" fmla="*/ 715617 w 775252"/>
              <a:gd name="connsiteY31" fmla="*/ 626165 h 905829"/>
              <a:gd name="connsiteX32" fmla="*/ 755374 w 775252"/>
              <a:gd name="connsiteY32" fmla="*/ 566531 h 905829"/>
              <a:gd name="connsiteX33" fmla="*/ 765313 w 775252"/>
              <a:gd name="connsiteY33" fmla="*/ 437322 h 90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5252" h="905829">
                <a:moveTo>
                  <a:pt x="765313" y="437322"/>
                </a:moveTo>
                <a:cubicBezTo>
                  <a:pt x="768626" y="405848"/>
                  <a:pt x="775252" y="397840"/>
                  <a:pt x="775252" y="377687"/>
                </a:cubicBezTo>
                <a:cubicBezTo>
                  <a:pt x="775252" y="285096"/>
                  <a:pt x="758449" y="230237"/>
                  <a:pt x="745435" y="139148"/>
                </a:cubicBezTo>
                <a:cubicBezTo>
                  <a:pt x="742122" y="115957"/>
                  <a:pt x="740090" y="92546"/>
                  <a:pt x="735495" y="69574"/>
                </a:cubicBezTo>
                <a:cubicBezTo>
                  <a:pt x="733440" y="59301"/>
                  <a:pt x="732964" y="47165"/>
                  <a:pt x="725556" y="39757"/>
                </a:cubicBezTo>
                <a:cubicBezTo>
                  <a:pt x="708663" y="22864"/>
                  <a:pt x="665922" y="0"/>
                  <a:pt x="665922" y="0"/>
                </a:cubicBezTo>
                <a:cubicBezTo>
                  <a:pt x="622147" y="3367"/>
                  <a:pt x="530091" y="6625"/>
                  <a:pt x="477078" y="19878"/>
                </a:cubicBezTo>
                <a:cubicBezTo>
                  <a:pt x="456750" y="24960"/>
                  <a:pt x="437771" y="34675"/>
                  <a:pt x="417443" y="39757"/>
                </a:cubicBezTo>
                <a:cubicBezTo>
                  <a:pt x="404191" y="43070"/>
                  <a:pt x="390821" y="45943"/>
                  <a:pt x="377687" y="49696"/>
                </a:cubicBezTo>
                <a:cubicBezTo>
                  <a:pt x="367613" y="52574"/>
                  <a:pt x="358033" y="57094"/>
                  <a:pt x="347869" y="59635"/>
                </a:cubicBezTo>
                <a:cubicBezTo>
                  <a:pt x="331480" y="63732"/>
                  <a:pt x="314739" y="66261"/>
                  <a:pt x="298174" y="69574"/>
                </a:cubicBezTo>
                <a:cubicBezTo>
                  <a:pt x="228242" y="116194"/>
                  <a:pt x="316920" y="62543"/>
                  <a:pt x="218661" y="99391"/>
                </a:cubicBezTo>
                <a:cubicBezTo>
                  <a:pt x="207476" y="103585"/>
                  <a:pt x="200028" y="115076"/>
                  <a:pt x="188843" y="119270"/>
                </a:cubicBezTo>
                <a:cubicBezTo>
                  <a:pt x="173026" y="125202"/>
                  <a:pt x="155713" y="125896"/>
                  <a:pt x="139148" y="129209"/>
                </a:cubicBezTo>
                <a:cubicBezTo>
                  <a:pt x="94292" y="151637"/>
                  <a:pt x="66978" y="154817"/>
                  <a:pt x="39756" y="188844"/>
                </a:cubicBezTo>
                <a:cubicBezTo>
                  <a:pt x="32294" y="198172"/>
                  <a:pt x="24729" y="207745"/>
                  <a:pt x="19878" y="218661"/>
                </a:cubicBezTo>
                <a:cubicBezTo>
                  <a:pt x="11368" y="237809"/>
                  <a:pt x="0" y="278296"/>
                  <a:pt x="0" y="278296"/>
                </a:cubicBezTo>
                <a:cubicBezTo>
                  <a:pt x="3313" y="318052"/>
                  <a:pt x="3381" y="358214"/>
                  <a:pt x="9939" y="397565"/>
                </a:cubicBezTo>
                <a:cubicBezTo>
                  <a:pt x="13384" y="418233"/>
                  <a:pt x="23191" y="437322"/>
                  <a:pt x="29817" y="457200"/>
                </a:cubicBezTo>
                <a:lnTo>
                  <a:pt x="39756" y="487017"/>
                </a:lnTo>
                <a:cubicBezTo>
                  <a:pt x="43069" y="496956"/>
                  <a:pt x="45804" y="507107"/>
                  <a:pt x="49695" y="516835"/>
                </a:cubicBezTo>
                <a:cubicBezTo>
                  <a:pt x="66491" y="558825"/>
                  <a:pt x="76692" y="581503"/>
                  <a:pt x="89452" y="626165"/>
                </a:cubicBezTo>
                <a:cubicBezTo>
                  <a:pt x="115079" y="715860"/>
                  <a:pt x="101709" y="672880"/>
                  <a:pt x="129208" y="755374"/>
                </a:cubicBezTo>
                <a:cubicBezTo>
                  <a:pt x="132521" y="765313"/>
                  <a:pt x="131740" y="777783"/>
                  <a:pt x="139148" y="785191"/>
                </a:cubicBezTo>
                <a:lnTo>
                  <a:pt x="159026" y="805070"/>
                </a:lnTo>
                <a:cubicBezTo>
                  <a:pt x="165652" y="824948"/>
                  <a:pt x="164088" y="849888"/>
                  <a:pt x="178904" y="864704"/>
                </a:cubicBezTo>
                <a:lnTo>
                  <a:pt x="218661" y="904461"/>
                </a:lnTo>
                <a:cubicBezTo>
                  <a:pt x="382439" y="897910"/>
                  <a:pt x="433862" y="929958"/>
                  <a:pt x="546652" y="854765"/>
                </a:cubicBezTo>
                <a:cubicBezTo>
                  <a:pt x="578174" y="833750"/>
                  <a:pt x="602907" y="820077"/>
                  <a:pt x="626165" y="785191"/>
                </a:cubicBezTo>
                <a:lnTo>
                  <a:pt x="665922" y="725557"/>
                </a:lnTo>
                <a:cubicBezTo>
                  <a:pt x="696953" y="632460"/>
                  <a:pt x="646118" y="770153"/>
                  <a:pt x="705678" y="665922"/>
                </a:cubicBezTo>
                <a:cubicBezTo>
                  <a:pt x="712455" y="654062"/>
                  <a:pt x="709508" y="638383"/>
                  <a:pt x="715617" y="626165"/>
                </a:cubicBezTo>
                <a:cubicBezTo>
                  <a:pt x="726301" y="604797"/>
                  <a:pt x="755374" y="566531"/>
                  <a:pt x="755374" y="566531"/>
                </a:cubicBezTo>
                <a:cubicBezTo>
                  <a:pt x="779443" y="494324"/>
                  <a:pt x="762000" y="468796"/>
                  <a:pt x="765313" y="437322"/>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6626" y="1878375"/>
            <a:ext cx="3019511" cy="3062377"/>
          </a:xfrm>
          <a:prstGeom prst="rect">
            <a:avLst/>
          </a:prstGeom>
          <a:noFill/>
          <a:ln w="9525">
            <a:noFill/>
            <a:miter lim="800000"/>
            <a:headEnd/>
            <a:tailEnd/>
          </a:ln>
        </p:spPr>
        <p:txBody>
          <a:bodyPr wrap="square">
            <a:spAutoFit/>
          </a:bodyPr>
          <a:lstStyle/>
          <a:p>
            <a:r>
              <a:rPr lang="en-US" sz="1400" b="1" dirty="0">
                <a:solidFill>
                  <a:schemeClr val="accent6">
                    <a:lumMod val="50000"/>
                  </a:schemeClr>
                </a:solidFill>
                <a:latin typeface="Tempus Sans ITC" pitchFamily="82" charset="0"/>
                <a:cs typeface="Times New Roman" pitchFamily="18" charset="0"/>
              </a:rPr>
              <a:t>Just making sure you master the obvious…</a:t>
            </a:r>
          </a:p>
          <a:p>
            <a:endParaRPr lang="en-US" sz="400" b="1" dirty="0">
              <a:solidFill>
                <a:schemeClr val="accent6">
                  <a:lumMod val="50000"/>
                </a:schemeClr>
              </a:solidFill>
              <a:latin typeface="Tempus Sans ITC" pitchFamily="82" charset="0"/>
              <a:cs typeface="Times New Roman" pitchFamily="18" charset="0"/>
            </a:endParaRPr>
          </a:p>
          <a:p>
            <a:r>
              <a:rPr lang="en-US" sz="1400" b="1" dirty="0" err="1">
                <a:solidFill>
                  <a:schemeClr val="accent6">
                    <a:lumMod val="50000"/>
                  </a:schemeClr>
                </a:solidFill>
                <a:latin typeface="Tempus Sans ITC" pitchFamily="82" charset="0"/>
                <a:cs typeface="Times New Roman" pitchFamily="18" charset="0"/>
              </a:rPr>
              <a:t>Paneth</a:t>
            </a:r>
            <a:r>
              <a:rPr lang="en-US" sz="1400" b="1" dirty="0">
                <a:solidFill>
                  <a:schemeClr val="accent6">
                    <a:lumMod val="50000"/>
                  </a:schemeClr>
                </a:solidFill>
                <a:latin typeface="Tempus Sans ITC" pitchFamily="82" charset="0"/>
                <a:cs typeface="Times New Roman" pitchFamily="18" charset="0"/>
              </a:rPr>
              <a:t> cells secrete their product apically, into the lumen of the intestine.  Therefore, you would expect to find secretory granules in these cells apical to their nucleus.</a:t>
            </a:r>
          </a:p>
          <a:p>
            <a:endParaRPr lang="en-US" sz="500" b="1" dirty="0">
              <a:solidFill>
                <a:schemeClr val="accent6">
                  <a:lumMod val="50000"/>
                </a:schemeClr>
              </a:solidFill>
              <a:latin typeface="Tempus Sans ITC" pitchFamily="82" charset="0"/>
              <a:cs typeface="Times New Roman" pitchFamily="18" charset="0"/>
            </a:endParaRPr>
          </a:p>
          <a:p>
            <a:r>
              <a:rPr lang="en-US" sz="1400" b="1" dirty="0">
                <a:solidFill>
                  <a:schemeClr val="accent6">
                    <a:lumMod val="50000"/>
                  </a:schemeClr>
                </a:solidFill>
                <a:latin typeface="Tempus Sans ITC" pitchFamily="82" charset="0"/>
                <a:cs typeface="Times New Roman" pitchFamily="18" charset="0"/>
              </a:rPr>
              <a:t>You already looked at </a:t>
            </a:r>
            <a:r>
              <a:rPr lang="en-US" sz="1400" b="1" dirty="0" err="1">
                <a:solidFill>
                  <a:schemeClr val="accent6">
                    <a:lumMod val="50000"/>
                  </a:schemeClr>
                </a:solidFill>
                <a:latin typeface="Tempus Sans ITC" pitchFamily="82" charset="0"/>
                <a:cs typeface="Times New Roman" pitchFamily="18" charset="0"/>
              </a:rPr>
              <a:t>enteroendocrine</a:t>
            </a:r>
            <a:r>
              <a:rPr lang="en-US" sz="1400" b="1" dirty="0">
                <a:solidFill>
                  <a:schemeClr val="accent6">
                    <a:lumMod val="50000"/>
                  </a:schemeClr>
                </a:solidFill>
                <a:latin typeface="Tempus Sans ITC" pitchFamily="82" charset="0"/>
                <a:cs typeface="Times New Roman" pitchFamily="18" charset="0"/>
              </a:rPr>
              <a:t> cells, which secrete their product basally, into the connective tissue.  As you recall, their secretory granules were basally-located in the cytoplasm.</a:t>
            </a:r>
          </a:p>
        </p:txBody>
      </p:sp>
      <p:sp>
        <p:nvSpPr>
          <p:cNvPr id="10" name="TextBox 9"/>
          <p:cNvSpPr txBox="1"/>
          <p:nvPr/>
        </p:nvSpPr>
        <p:spPr>
          <a:xfrm>
            <a:off x="7086600" y="2604053"/>
            <a:ext cx="783912" cy="338554"/>
          </a:xfrm>
          <a:prstGeom prst="rect">
            <a:avLst/>
          </a:prstGeom>
          <a:solidFill>
            <a:srgbClr val="FFFFFF">
              <a:alpha val="0"/>
            </a:srgbClr>
          </a:solidFill>
        </p:spPr>
        <p:txBody>
          <a:bodyPr wrap="square" rtlCol="0">
            <a:spAutoFit/>
          </a:bodyPr>
          <a:lstStyle/>
          <a:p>
            <a:r>
              <a:rPr lang="en-US" sz="800" b="1" dirty="0">
                <a:solidFill>
                  <a:srgbClr val="002060"/>
                </a:solidFill>
              </a:rPr>
              <a:t>Lumen here somewhere</a:t>
            </a:r>
          </a:p>
        </p:txBody>
      </p:sp>
      <p:sp>
        <p:nvSpPr>
          <p:cNvPr id="11" name="TextBox 10"/>
          <p:cNvSpPr txBox="1"/>
          <p:nvPr/>
        </p:nvSpPr>
        <p:spPr>
          <a:xfrm>
            <a:off x="5884024" y="4585633"/>
            <a:ext cx="555021" cy="215444"/>
          </a:xfrm>
          <a:prstGeom prst="rect">
            <a:avLst/>
          </a:prstGeom>
          <a:solidFill>
            <a:srgbClr val="FFFFFF">
              <a:alpha val="0"/>
            </a:srgbClr>
          </a:solidFill>
        </p:spPr>
        <p:txBody>
          <a:bodyPr wrap="square" rtlCol="0">
            <a:spAutoFit/>
          </a:bodyPr>
          <a:lstStyle/>
          <a:p>
            <a:r>
              <a:rPr lang="en-US" sz="800" b="1" dirty="0">
                <a:solidFill>
                  <a:srgbClr val="002060"/>
                </a:solidFill>
              </a:rPr>
              <a:t>Lumen</a:t>
            </a:r>
          </a:p>
        </p:txBody>
      </p:sp>
      <p:sp>
        <p:nvSpPr>
          <p:cNvPr id="12" name="TextBox 11"/>
          <p:cNvSpPr txBox="1"/>
          <p:nvPr/>
        </p:nvSpPr>
        <p:spPr>
          <a:xfrm>
            <a:off x="3200400" y="4572762"/>
            <a:ext cx="555021" cy="215444"/>
          </a:xfrm>
          <a:prstGeom prst="rect">
            <a:avLst/>
          </a:prstGeom>
          <a:solidFill>
            <a:srgbClr val="FFFFFF">
              <a:alpha val="50196"/>
            </a:srgbClr>
          </a:solidFill>
        </p:spPr>
        <p:txBody>
          <a:bodyPr wrap="square" rtlCol="0">
            <a:spAutoFit/>
          </a:bodyPr>
          <a:lstStyle/>
          <a:p>
            <a:r>
              <a:rPr lang="en-US" sz="800" b="1" dirty="0">
                <a:solidFill>
                  <a:srgbClr val="002060"/>
                </a:solidFill>
              </a:rPr>
              <a:t>Lumen</a:t>
            </a:r>
          </a:p>
        </p:txBody>
      </p:sp>
      <p:sp>
        <p:nvSpPr>
          <p:cNvPr id="13" name="TextBox 4"/>
          <p:cNvSpPr txBox="1">
            <a:spLocks noChangeArrowheads="1"/>
          </p:cNvSpPr>
          <p:nvPr/>
        </p:nvSpPr>
        <p:spPr bwMode="auto">
          <a:xfrm>
            <a:off x="38876" y="5358896"/>
            <a:ext cx="3019511" cy="1384995"/>
          </a:xfrm>
          <a:prstGeom prst="rect">
            <a:avLst/>
          </a:prstGeom>
          <a:noFill/>
          <a:ln w="9525">
            <a:noFill/>
            <a:miter lim="800000"/>
            <a:headEnd/>
            <a:tailEnd/>
          </a:ln>
        </p:spPr>
        <p:txBody>
          <a:bodyPr wrap="square">
            <a:spAutoFit/>
          </a:bodyPr>
          <a:lstStyle/>
          <a:p>
            <a:r>
              <a:rPr lang="en-US" sz="1400" b="1" dirty="0">
                <a:solidFill>
                  <a:srgbClr val="000000"/>
                </a:solidFill>
                <a:latin typeface="Tempus Sans ITC" pitchFamily="82" charset="0"/>
                <a:cs typeface="Times New Roman" pitchFamily="18" charset="0"/>
              </a:rPr>
              <a:t>The nuclei in the outlined region outnumber the eosinophilic </a:t>
            </a:r>
            <a:r>
              <a:rPr lang="en-US" sz="1400" b="1" dirty="0" err="1">
                <a:solidFill>
                  <a:srgbClr val="000000"/>
                </a:solidFill>
                <a:latin typeface="Tempus Sans ITC" pitchFamily="82" charset="0"/>
                <a:cs typeface="Times New Roman" pitchFamily="18" charset="0"/>
              </a:rPr>
              <a:t>cytoplasms</a:t>
            </a:r>
            <a:r>
              <a:rPr lang="en-US" sz="1400" b="1" dirty="0">
                <a:solidFill>
                  <a:srgbClr val="000000"/>
                </a:solidFill>
                <a:latin typeface="Tempus Sans ITC" pitchFamily="82" charset="0"/>
                <a:cs typeface="Times New Roman" pitchFamily="18" charset="0"/>
              </a:rPr>
              <a:t>.  That’s because there are other cells in the outlined region, such as enterocytes and </a:t>
            </a:r>
            <a:r>
              <a:rPr lang="en-US" sz="1400" b="1" dirty="0" err="1">
                <a:solidFill>
                  <a:srgbClr val="000000"/>
                </a:solidFill>
                <a:latin typeface="Tempus Sans ITC" pitchFamily="82" charset="0"/>
                <a:cs typeface="Times New Roman" pitchFamily="18" charset="0"/>
              </a:rPr>
              <a:t>enteroendocrine</a:t>
            </a:r>
            <a:r>
              <a:rPr lang="en-US" sz="1400" b="1" dirty="0">
                <a:solidFill>
                  <a:srgbClr val="000000"/>
                </a:solidFill>
                <a:latin typeface="Tempus Sans ITC" pitchFamily="82" charset="0"/>
                <a:cs typeface="Times New Roman" pitchFamily="18" charset="0"/>
              </a:rPr>
              <a:t> cells.</a:t>
            </a:r>
          </a:p>
        </p:txBody>
      </p:sp>
    </p:spTree>
    <p:extLst>
      <p:ext uri="{BB962C8B-B14F-4D97-AF65-F5344CB8AC3E}">
        <p14:creationId xmlns:p14="http://schemas.microsoft.com/office/powerpoint/2010/main" val="27384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4" name="TextBox 3"/>
          <p:cNvSpPr txBox="1"/>
          <p:nvPr/>
        </p:nvSpPr>
        <p:spPr>
          <a:xfrm>
            <a:off x="430695" y="631157"/>
            <a:ext cx="8408505" cy="338554"/>
          </a:xfrm>
          <a:prstGeom prst="rect">
            <a:avLst/>
          </a:prstGeom>
          <a:noFill/>
        </p:spPr>
        <p:txBody>
          <a:bodyPr wrap="square" rtlCol="0">
            <a:spAutoFit/>
          </a:bodyPr>
          <a:lstStyle/>
          <a:p>
            <a:r>
              <a:rPr lang="en-US" sz="1600" b="1" dirty="0">
                <a:solidFill>
                  <a:srgbClr val="602E04"/>
                </a:solidFill>
                <a:latin typeface="Times New Roman" pitchFamily="18" charset="0"/>
                <a:cs typeface="Times New Roman" pitchFamily="18" charset="0"/>
              </a:rPr>
              <a:t>This image of </a:t>
            </a:r>
            <a:r>
              <a:rPr lang="en-US" sz="1600" b="1" dirty="0" err="1">
                <a:solidFill>
                  <a:srgbClr val="602E04"/>
                </a:solidFill>
                <a:latin typeface="Times New Roman" pitchFamily="18" charset="0"/>
                <a:cs typeface="Times New Roman" pitchFamily="18" charset="0"/>
              </a:rPr>
              <a:t>Paneth</a:t>
            </a:r>
            <a:r>
              <a:rPr lang="en-US" sz="1600" b="1" dirty="0">
                <a:solidFill>
                  <a:srgbClr val="602E04"/>
                </a:solidFill>
                <a:latin typeface="Times New Roman" pitchFamily="18" charset="0"/>
                <a:cs typeface="Times New Roman" pitchFamily="18" charset="0"/>
              </a:rPr>
              <a:t> cells from your Ross text is totally sweet!!!!!  Look at those granules!!!!</a:t>
            </a:r>
            <a:endParaRPr lang="en-US" sz="1600" dirty="0">
              <a:solidFill>
                <a:srgbClr val="602E04"/>
              </a:solidFill>
            </a:endParaRPr>
          </a:p>
        </p:txBody>
      </p:sp>
      <p:pic>
        <p:nvPicPr>
          <p:cNvPr id="3074" name="Picture 2" descr="P:\My Documents\Histology course director\digital labs\Gastrointestinal\Intestines\figure_1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4528158" cy="574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1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600200" y="2405579"/>
            <a:ext cx="5725733"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small intestine showing epithelial cell types – SL14</a:t>
            </a:r>
            <a:endParaRPr lang="en-US" dirty="0">
              <a:latin typeface="Calibri" pitchFamily="34" charset="0"/>
            </a:endParaRPr>
          </a:p>
        </p:txBody>
      </p:sp>
      <p:sp>
        <p:nvSpPr>
          <p:cNvPr id="64514" name="TextBox 4"/>
          <p:cNvSpPr txBox="1">
            <a:spLocks noChangeArrowheads="1"/>
          </p:cNvSpPr>
          <p:nvPr/>
        </p:nvSpPr>
        <p:spPr bwMode="auto">
          <a:xfrm>
            <a:off x="946799" y="5257800"/>
            <a:ext cx="7696200" cy="150810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014</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Enterocytes (intestinal absorptive cells)</a:t>
            </a:r>
          </a:p>
          <a:p>
            <a:pPr lvl="2" eaLnBrk="0" hangingPunct="0">
              <a:buFontTx/>
              <a:buChar char="•"/>
            </a:pPr>
            <a:r>
              <a:rPr lang="en-US" sz="1200" b="1" dirty="0">
                <a:solidFill>
                  <a:srgbClr val="002060"/>
                </a:solidFill>
                <a:latin typeface="Georgia" pitchFamily="18" charset="0"/>
                <a:ea typeface="Times" pitchFamily="18" charset="0"/>
                <a:cs typeface="Arial" charset="0"/>
              </a:rPr>
              <a:t>Goblet cells</a:t>
            </a:r>
          </a:p>
          <a:p>
            <a:pPr lvl="2" eaLnBrk="0" hangingPunct="0">
              <a:buFontTx/>
              <a:buChar char="•"/>
            </a:pPr>
            <a:r>
              <a:rPr lang="en-US" sz="1200" b="1" dirty="0" err="1">
                <a:solidFill>
                  <a:srgbClr val="002060"/>
                </a:solidFill>
                <a:latin typeface="Georgia" pitchFamily="18" charset="0"/>
                <a:ea typeface="Times" pitchFamily="18" charset="0"/>
                <a:cs typeface="Arial" charset="0"/>
              </a:rPr>
              <a:t>Paneth</a:t>
            </a:r>
            <a:r>
              <a:rPr lang="en-US" sz="1200" b="1" dirty="0">
                <a:solidFill>
                  <a:srgbClr val="002060"/>
                </a:solidFill>
                <a:latin typeface="Georgia" pitchFamily="18" charset="0"/>
                <a:ea typeface="Times" pitchFamily="18" charset="0"/>
                <a:cs typeface="Arial" charset="0"/>
              </a:rPr>
              <a:t> cells</a:t>
            </a:r>
          </a:p>
        </p:txBody>
      </p:sp>
      <p:sp>
        <p:nvSpPr>
          <p:cNvPr id="6" name="Rectangle 5"/>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Tree>
    <p:extLst>
      <p:ext uri="{BB962C8B-B14F-4D97-AF65-F5344CB8AC3E}">
        <p14:creationId xmlns:p14="http://schemas.microsoft.com/office/powerpoint/2010/main" val="5619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60170" y="660975"/>
            <a:ext cx="6867585" cy="307777"/>
          </a:xfrm>
          <a:prstGeom prst="rect">
            <a:avLst/>
          </a:prstGeom>
          <a:noFill/>
          <a:ln w="9525">
            <a:noFill/>
            <a:miter lim="800000"/>
            <a:headEnd/>
            <a:tailEnd/>
          </a:ln>
        </p:spPr>
        <p:txBody>
          <a:bodyPr wrap="square">
            <a:spAutoFit/>
          </a:bodyPr>
          <a:lstStyle/>
          <a:p>
            <a:r>
              <a:rPr lang="en-US" sz="1400" b="1" dirty="0">
                <a:solidFill>
                  <a:schemeClr val="accent6">
                    <a:lumMod val="50000"/>
                  </a:schemeClr>
                </a:solidFill>
                <a:latin typeface="Tempus Sans ITC" pitchFamily="82" charset="0"/>
                <a:cs typeface="Times New Roman" pitchFamily="18" charset="0"/>
              </a:rPr>
              <a:t>Ho, hum, you’ve seen this multiple times before…..but now it is in in some context.</a:t>
            </a:r>
          </a:p>
        </p:txBody>
      </p:sp>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4" name="TextBox 3"/>
          <p:cNvSpPr txBox="1"/>
          <p:nvPr/>
        </p:nvSpPr>
        <p:spPr>
          <a:xfrm>
            <a:off x="0" y="1371600"/>
            <a:ext cx="4419600" cy="4247317"/>
          </a:xfrm>
          <a:prstGeom prst="rect">
            <a:avLst/>
          </a:prstGeom>
          <a:noFill/>
        </p:spPr>
        <p:txBody>
          <a:bodyPr wrap="square" rtlCol="0">
            <a:spAutoFit/>
          </a:bodyPr>
          <a:lstStyle/>
          <a:p>
            <a:r>
              <a:rPr lang="en-US" b="1" dirty="0">
                <a:solidFill>
                  <a:srgbClr val="602E04"/>
                </a:solidFill>
                <a:latin typeface="Times New Roman" pitchFamily="18" charset="0"/>
                <a:cs typeface="Times New Roman" pitchFamily="18" charset="0"/>
              </a:rPr>
              <a:t>Cell types in the epithelium of the small intestine:</a:t>
            </a:r>
          </a:p>
          <a:p>
            <a:endParaRPr lang="en-US" sz="1000" b="1" dirty="0">
              <a:solidFill>
                <a:srgbClr val="602E04"/>
              </a:solidFill>
              <a:latin typeface="Times New Roman" pitchFamily="18" charset="0"/>
              <a:cs typeface="Times New Roman" pitchFamily="18" charset="0"/>
            </a:endParaRPr>
          </a:p>
          <a:p>
            <a:pPr marL="342900" indent="-342900">
              <a:buAutoNum type="arabicPeriod"/>
            </a:pPr>
            <a:r>
              <a:rPr lang="en-US" sz="1600" b="1" dirty="0">
                <a:solidFill>
                  <a:srgbClr val="E56D09"/>
                </a:solidFill>
                <a:latin typeface="Times New Roman" pitchFamily="18" charset="0"/>
                <a:cs typeface="Times New Roman" pitchFamily="18" charset="0"/>
              </a:rPr>
              <a:t>Enterocytes / intestinal absorptive cells</a:t>
            </a:r>
            <a:r>
              <a:rPr lang="en-US" sz="1600" b="1" dirty="0">
                <a:solidFill>
                  <a:srgbClr val="602E04"/>
                </a:solidFill>
                <a:latin typeface="Times New Roman" pitchFamily="18" charset="0"/>
                <a:cs typeface="Times New Roman" pitchFamily="18" charset="0"/>
              </a:rPr>
              <a:t> (outlined cell is one of many, curved because of adjacent goblet cell).  Note they are tall, columnar, with an elongated nucleus, numerous mitochondria, basally-located rough ER, a Golgi region (3), no obvious granules (constitutive secretion), abundant microvilli (2), and junctional complexes (6) between adjacent cells at the apical end.  </a:t>
            </a:r>
          </a:p>
          <a:p>
            <a:pPr marL="342900" indent="-342900">
              <a:buAutoNum type="arabicPeriod"/>
            </a:pPr>
            <a:r>
              <a:rPr lang="en-US" sz="1600" b="1" dirty="0">
                <a:solidFill>
                  <a:srgbClr val="E56D09"/>
                </a:solidFill>
                <a:latin typeface="Times New Roman" pitchFamily="18" charset="0"/>
                <a:cs typeface="Times New Roman" pitchFamily="18" charset="0"/>
              </a:rPr>
              <a:t>Goblet cells</a:t>
            </a:r>
            <a:r>
              <a:rPr lang="en-US" sz="1600" b="1" dirty="0">
                <a:solidFill>
                  <a:srgbClr val="602E04"/>
                </a:solidFill>
                <a:latin typeface="Times New Roman" pitchFamily="18" charset="0"/>
                <a:cs typeface="Times New Roman" pitchFamily="18" charset="0"/>
              </a:rPr>
              <a:t> (immediately to left of outlined enterocyte) are easily recognized because of their numerous, pale, mucus-containing secretory granules (5) in the apical region which preserve well in EMs.</a:t>
            </a:r>
          </a:p>
        </p:txBody>
      </p:sp>
      <p:pic>
        <p:nvPicPr>
          <p:cNvPr id="4098" name="Picture 2" descr="\\ahc-webdata\com\LabManuals\MA\VLM\Lab24\eme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87508"/>
            <a:ext cx="4369064" cy="552140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4601817" y="1095210"/>
            <a:ext cx="2325939" cy="3953868"/>
          </a:xfrm>
          <a:custGeom>
            <a:avLst/>
            <a:gdLst>
              <a:gd name="connsiteX0" fmla="*/ 2325757 w 2325939"/>
              <a:gd name="connsiteY0" fmla="*/ 226694 h 3953868"/>
              <a:gd name="connsiteX1" fmla="*/ 2315818 w 2325939"/>
              <a:gd name="connsiteY1" fmla="*/ 47790 h 3953868"/>
              <a:gd name="connsiteX2" fmla="*/ 2286000 w 2325939"/>
              <a:gd name="connsiteY2" fmla="*/ 37851 h 3953868"/>
              <a:gd name="connsiteX3" fmla="*/ 2196548 w 2325939"/>
              <a:gd name="connsiteY3" fmla="*/ 27912 h 3953868"/>
              <a:gd name="connsiteX4" fmla="*/ 1729409 w 2325939"/>
              <a:gd name="connsiteY4" fmla="*/ 27912 h 3953868"/>
              <a:gd name="connsiteX5" fmla="*/ 1480931 w 2325939"/>
              <a:gd name="connsiteY5" fmla="*/ 37851 h 3953868"/>
              <a:gd name="connsiteX6" fmla="*/ 1451113 w 2325939"/>
              <a:gd name="connsiteY6" fmla="*/ 47790 h 3953868"/>
              <a:gd name="connsiteX7" fmla="*/ 1401418 w 2325939"/>
              <a:gd name="connsiteY7" fmla="*/ 87547 h 3953868"/>
              <a:gd name="connsiteX8" fmla="*/ 1371600 w 2325939"/>
              <a:gd name="connsiteY8" fmla="*/ 107425 h 3953868"/>
              <a:gd name="connsiteX9" fmla="*/ 1371600 w 2325939"/>
              <a:gd name="connsiteY9" fmla="*/ 226694 h 3953868"/>
              <a:gd name="connsiteX10" fmla="*/ 1411357 w 2325939"/>
              <a:gd name="connsiteY10" fmla="*/ 286329 h 3953868"/>
              <a:gd name="connsiteX11" fmla="*/ 1441174 w 2325939"/>
              <a:gd name="connsiteY11" fmla="*/ 355903 h 3953868"/>
              <a:gd name="connsiteX12" fmla="*/ 1461053 w 2325939"/>
              <a:gd name="connsiteY12" fmla="*/ 375781 h 3953868"/>
              <a:gd name="connsiteX13" fmla="*/ 1490870 w 2325939"/>
              <a:gd name="connsiteY13" fmla="*/ 475173 h 3953868"/>
              <a:gd name="connsiteX14" fmla="*/ 1500809 w 2325939"/>
              <a:gd name="connsiteY14" fmla="*/ 504990 h 3953868"/>
              <a:gd name="connsiteX15" fmla="*/ 1520687 w 2325939"/>
              <a:gd name="connsiteY15" fmla="*/ 584503 h 3953868"/>
              <a:gd name="connsiteX16" fmla="*/ 1550505 w 2325939"/>
              <a:gd name="connsiteY16" fmla="*/ 673955 h 3953868"/>
              <a:gd name="connsiteX17" fmla="*/ 1560444 w 2325939"/>
              <a:gd name="connsiteY17" fmla="*/ 703773 h 3953868"/>
              <a:gd name="connsiteX18" fmla="*/ 1560444 w 2325939"/>
              <a:gd name="connsiteY18" fmla="*/ 952251 h 3953868"/>
              <a:gd name="connsiteX19" fmla="*/ 1540566 w 2325939"/>
              <a:gd name="connsiteY19" fmla="*/ 1011886 h 3953868"/>
              <a:gd name="connsiteX20" fmla="*/ 1530626 w 2325939"/>
              <a:gd name="connsiteY20" fmla="*/ 1041703 h 3953868"/>
              <a:gd name="connsiteX21" fmla="*/ 1520687 w 2325939"/>
              <a:gd name="connsiteY21" fmla="*/ 1081460 h 3953868"/>
              <a:gd name="connsiteX22" fmla="*/ 1480931 w 2325939"/>
              <a:gd name="connsiteY22" fmla="*/ 1141094 h 3953868"/>
              <a:gd name="connsiteX23" fmla="*/ 1421296 w 2325939"/>
              <a:gd name="connsiteY23" fmla="*/ 1260364 h 3953868"/>
              <a:gd name="connsiteX24" fmla="*/ 1381540 w 2325939"/>
              <a:gd name="connsiteY24" fmla="*/ 1319999 h 3953868"/>
              <a:gd name="connsiteX25" fmla="*/ 1351722 w 2325939"/>
              <a:gd name="connsiteY25" fmla="*/ 1379633 h 3953868"/>
              <a:gd name="connsiteX26" fmla="*/ 1321905 w 2325939"/>
              <a:gd name="connsiteY26" fmla="*/ 1399512 h 3953868"/>
              <a:gd name="connsiteX27" fmla="*/ 1282148 w 2325939"/>
              <a:gd name="connsiteY27" fmla="*/ 1459147 h 3953868"/>
              <a:gd name="connsiteX28" fmla="*/ 1222513 w 2325939"/>
              <a:gd name="connsiteY28" fmla="*/ 1538660 h 3953868"/>
              <a:gd name="connsiteX29" fmla="*/ 1172818 w 2325939"/>
              <a:gd name="connsiteY29" fmla="*/ 1608233 h 3953868"/>
              <a:gd name="connsiteX30" fmla="*/ 1162879 w 2325939"/>
              <a:gd name="connsiteY30" fmla="*/ 1638051 h 3953868"/>
              <a:gd name="connsiteX31" fmla="*/ 1103244 w 2325939"/>
              <a:gd name="connsiteY31" fmla="*/ 1717564 h 3953868"/>
              <a:gd name="connsiteX32" fmla="*/ 1073426 w 2325939"/>
              <a:gd name="connsiteY32" fmla="*/ 1777199 h 3953868"/>
              <a:gd name="connsiteX33" fmla="*/ 1043609 w 2325939"/>
              <a:gd name="connsiteY33" fmla="*/ 1846773 h 3953868"/>
              <a:gd name="connsiteX34" fmla="*/ 1013792 w 2325939"/>
              <a:gd name="connsiteY34" fmla="*/ 1906407 h 3953868"/>
              <a:gd name="connsiteX35" fmla="*/ 993913 w 2325939"/>
              <a:gd name="connsiteY35" fmla="*/ 1966042 h 3953868"/>
              <a:gd name="connsiteX36" fmla="*/ 914400 w 2325939"/>
              <a:gd name="connsiteY36" fmla="*/ 2085312 h 3953868"/>
              <a:gd name="connsiteX37" fmla="*/ 874644 w 2325939"/>
              <a:gd name="connsiteY37" fmla="*/ 2144947 h 3953868"/>
              <a:gd name="connsiteX38" fmla="*/ 854766 w 2325939"/>
              <a:gd name="connsiteY38" fmla="*/ 2174764 h 3953868"/>
              <a:gd name="connsiteX39" fmla="*/ 834887 w 2325939"/>
              <a:gd name="connsiteY39" fmla="*/ 2234399 h 3953868"/>
              <a:gd name="connsiteX40" fmla="*/ 824948 w 2325939"/>
              <a:gd name="connsiteY40" fmla="*/ 2274155 h 3953868"/>
              <a:gd name="connsiteX41" fmla="*/ 815009 w 2325939"/>
              <a:gd name="connsiteY41" fmla="*/ 2323851 h 3953868"/>
              <a:gd name="connsiteX42" fmla="*/ 795131 w 2325939"/>
              <a:gd name="connsiteY42" fmla="*/ 2383486 h 3953868"/>
              <a:gd name="connsiteX43" fmla="*/ 755374 w 2325939"/>
              <a:gd name="connsiteY43" fmla="*/ 2443120 h 3953868"/>
              <a:gd name="connsiteX44" fmla="*/ 735496 w 2325939"/>
              <a:gd name="connsiteY44" fmla="*/ 2502755 h 3953868"/>
              <a:gd name="connsiteX45" fmla="*/ 725557 w 2325939"/>
              <a:gd name="connsiteY45" fmla="*/ 2542512 h 3953868"/>
              <a:gd name="connsiteX46" fmla="*/ 695740 w 2325939"/>
              <a:gd name="connsiteY46" fmla="*/ 2572329 h 3953868"/>
              <a:gd name="connsiteX47" fmla="*/ 675861 w 2325939"/>
              <a:gd name="connsiteY47" fmla="*/ 2602147 h 3953868"/>
              <a:gd name="connsiteX48" fmla="*/ 626166 w 2325939"/>
              <a:gd name="connsiteY48" fmla="*/ 2691599 h 3953868"/>
              <a:gd name="connsiteX49" fmla="*/ 606287 w 2325939"/>
              <a:gd name="connsiteY49" fmla="*/ 2711477 h 3953868"/>
              <a:gd name="connsiteX50" fmla="*/ 556592 w 2325939"/>
              <a:gd name="connsiteY50" fmla="*/ 2771112 h 3953868"/>
              <a:gd name="connsiteX51" fmla="*/ 526774 w 2325939"/>
              <a:gd name="connsiteY51" fmla="*/ 2820807 h 3953868"/>
              <a:gd name="connsiteX52" fmla="*/ 487018 w 2325939"/>
              <a:gd name="connsiteY52" fmla="*/ 2880442 h 3953868"/>
              <a:gd name="connsiteX53" fmla="*/ 447261 w 2325939"/>
              <a:gd name="connsiteY53" fmla="*/ 2930138 h 3953868"/>
              <a:gd name="connsiteX54" fmla="*/ 417444 w 2325939"/>
              <a:gd name="connsiteY54" fmla="*/ 2950016 h 3953868"/>
              <a:gd name="connsiteX55" fmla="*/ 377687 w 2325939"/>
              <a:gd name="connsiteY55" fmla="*/ 2999712 h 3953868"/>
              <a:gd name="connsiteX56" fmla="*/ 357809 w 2325939"/>
              <a:gd name="connsiteY56" fmla="*/ 3029529 h 3953868"/>
              <a:gd name="connsiteX57" fmla="*/ 327992 w 2325939"/>
              <a:gd name="connsiteY57" fmla="*/ 3059347 h 3953868"/>
              <a:gd name="connsiteX58" fmla="*/ 288235 w 2325939"/>
              <a:gd name="connsiteY58" fmla="*/ 3099103 h 3953868"/>
              <a:gd name="connsiteX59" fmla="*/ 248479 w 2325939"/>
              <a:gd name="connsiteY59" fmla="*/ 3148799 h 3953868"/>
              <a:gd name="connsiteX60" fmla="*/ 218661 w 2325939"/>
              <a:gd name="connsiteY60" fmla="*/ 3158738 h 3953868"/>
              <a:gd name="connsiteX61" fmla="*/ 198783 w 2325939"/>
              <a:gd name="connsiteY61" fmla="*/ 3188555 h 3953868"/>
              <a:gd name="connsiteX62" fmla="*/ 149087 w 2325939"/>
              <a:gd name="connsiteY62" fmla="*/ 3228312 h 3953868"/>
              <a:gd name="connsiteX63" fmla="*/ 129209 w 2325939"/>
              <a:gd name="connsiteY63" fmla="*/ 3258129 h 3953868"/>
              <a:gd name="connsiteX64" fmla="*/ 79513 w 2325939"/>
              <a:gd name="connsiteY64" fmla="*/ 3297886 h 3953868"/>
              <a:gd name="connsiteX65" fmla="*/ 49696 w 2325939"/>
              <a:gd name="connsiteY65" fmla="*/ 3357520 h 3953868"/>
              <a:gd name="connsiteX66" fmla="*/ 9940 w 2325939"/>
              <a:gd name="connsiteY66" fmla="*/ 3417155 h 3953868"/>
              <a:gd name="connsiteX67" fmla="*/ 0 w 2325939"/>
              <a:gd name="connsiteY67" fmla="*/ 3466851 h 3953868"/>
              <a:gd name="connsiteX68" fmla="*/ 29818 w 2325939"/>
              <a:gd name="connsiteY68" fmla="*/ 3655694 h 3953868"/>
              <a:gd name="connsiteX69" fmla="*/ 49696 w 2325939"/>
              <a:gd name="connsiteY69" fmla="*/ 3725268 h 3953868"/>
              <a:gd name="connsiteX70" fmla="*/ 79513 w 2325939"/>
              <a:gd name="connsiteY70" fmla="*/ 3735207 h 3953868"/>
              <a:gd name="connsiteX71" fmla="*/ 99392 w 2325939"/>
              <a:gd name="connsiteY71" fmla="*/ 3765025 h 3953868"/>
              <a:gd name="connsiteX72" fmla="*/ 129209 w 2325939"/>
              <a:gd name="connsiteY72" fmla="*/ 3794842 h 3953868"/>
              <a:gd name="connsiteX73" fmla="*/ 139148 w 2325939"/>
              <a:gd name="connsiteY73" fmla="*/ 3824660 h 3953868"/>
              <a:gd name="connsiteX74" fmla="*/ 168966 w 2325939"/>
              <a:gd name="connsiteY74" fmla="*/ 3864416 h 3953868"/>
              <a:gd name="connsiteX75" fmla="*/ 198783 w 2325939"/>
              <a:gd name="connsiteY75" fmla="*/ 3924051 h 3953868"/>
              <a:gd name="connsiteX76" fmla="*/ 268357 w 2325939"/>
              <a:gd name="connsiteY76" fmla="*/ 3953868 h 3953868"/>
              <a:gd name="connsiteX77" fmla="*/ 367748 w 2325939"/>
              <a:gd name="connsiteY77" fmla="*/ 3933990 h 3953868"/>
              <a:gd name="connsiteX78" fmla="*/ 427383 w 2325939"/>
              <a:gd name="connsiteY78" fmla="*/ 3914112 h 3953868"/>
              <a:gd name="connsiteX79" fmla="*/ 516835 w 2325939"/>
              <a:gd name="connsiteY79" fmla="*/ 3854477 h 3953868"/>
              <a:gd name="connsiteX80" fmla="*/ 546653 w 2325939"/>
              <a:gd name="connsiteY80" fmla="*/ 3834599 h 3953868"/>
              <a:gd name="connsiteX81" fmla="*/ 556592 w 2325939"/>
              <a:gd name="connsiteY81" fmla="*/ 3804781 h 3953868"/>
              <a:gd name="connsiteX82" fmla="*/ 596348 w 2325939"/>
              <a:gd name="connsiteY82" fmla="*/ 3745147 h 3953868"/>
              <a:gd name="connsiteX83" fmla="*/ 626166 w 2325939"/>
              <a:gd name="connsiteY83" fmla="*/ 3685512 h 3953868"/>
              <a:gd name="connsiteX84" fmla="*/ 646044 w 2325939"/>
              <a:gd name="connsiteY84" fmla="*/ 3665633 h 3953868"/>
              <a:gd name="connsiteX85" fmla="*/ 685800 w 2325939"/>
              <a:gd name="connsiteY85" fmla="*/ 3596060 h 3953868"/>
              <a:gd name="connsiteX86" fmla="*/ 715618 w 2325939"/>
              <a:gd name="connsiteY86" fmla="*/ 3566242 h 3953868"/>
              <a:gd name="connsiteX87" fmla="*/ 755374 w 2325939"/>
              <a:gd name="connsiteY87" fmla="*/ 3506607 h 3953868"/>
              <a:gd name="connsiteX88" fmla="*/ 795131 w 2325939"/>
              <a:gd name="connsiteY88" fmla="*/ 3446973 h 3953868"/>
              <a:gd name="connsiteX89" fmla="*/ 834887 w 2325939"/>
              <a:gd name="connsiteY89" fmla="*/ 3387338 h 3953868"/>
              <a:gd name="connsiteX90" fmla="*/ 854766 w 2325939"/>
              <a:gd name="connsiteY90" fmla="*/ 3367460 h 3953868"/>
              <a:gd name="connsiteX91" fmla="*/ 874644 w 2325939"/>
              <a:gd name="connsiteY91" fmla="*/ 3307825 h 3953868"/>
              <a:gd name="connsiteX92" fmla="*/ 924340 w 2325939"/>
              <a:gd name="connsiteY92" fmla="*/ 3248190 h 3953868"/>
              <a:gd name="connsiteX93" fmla="*/ 964096 w 2325939"/>
              <a:gd name="connsiteY93" fmla="*/ 3198494 h 3953868"/>
              <a:gd name="connsiteX94" fmla="*/ 993913 w 2325939"/>
              <a:gd name="connsiteY94" fmla="*/ 3138860 h 3953868"/>
              <a:gd name="connsiteX95" fmla="*/ 1003853 w 2325939"/>
              <a:gd name="connsiteY95" fmla="*/ 3109042 h 3953868"/>
              <a:gd name="connsiteX96" fmla="*/ 1033670 w 2325939"/>
              <a:gd name="connsiteY96" fmla="*/ 3079225 h 3953868"/>
              <a:gd name="connsiteX97" fmla="*/ 1053548 w 2325939"/>
              <a:gd name="connsiteY97" fmla="*/ 3049407 h 3953868"/>
              <a:gd name="connsiteX98" fmla="*/ 1083366 w 2325939"/>
              <a:gd name="connsiteY98" fmla="*/ 3019590 h 3953868"/>
              <a:gd name="connsiteX99" fmla="*/ 1123122 w 2325939"/>
              <a:gd name="connsiteY99" fmla="*/ 2959955 h 3953868"/>
              <a:gd name="connsiteX100" fmla="*/ 1133061 w 2325939"/>
              <a:gd name="connsiteY100" fmla="*/ 2930138 h 3953868"/>
              <a:gd name="connsiteX101" fmla="*/ 1152940 w 2325939"/>
              <a:gd name="connsiteY101" fmla="*/ 2910260 h 3953868"/>
              <a:gd name="connsiteX102" fmla="*/ 1172818 w 2325939"/>
              <a:gd name="connsiteY102" fmla="*/ 2880442 h 3953868"/>
              <a:gd name="connsiteX103" fmla="*/ 1192696 w 2325939"/>
              <a:gd name="connsiteY103" fmla="*/ 2810868 h 3953868"/>
              <a:gd name="connsiteX104" fmla="*/ 1232453 w 2325939"/>
              <a:gd name="connsiteY104" fmla="*/ 2741294 h 3953868"/>
              <a:gd name="connsiteX105" fmla="*/ 1252331 w 2325939"/>
              <a:gd name="connsiteY105" fmla="*/ 2681660 h 3953868"/>
              <a:gd name="connsiteX106" fmla="*/ 1302026 w 2325939"/>
              <a:gd name="connsiteY106" fmla="*/ 2602147 h 3953868"/>
              <a:gd name="connsiteX107" fmla="*/ 1351722 w 2325939"/>
              <a:gd name="connsiteY107" fmla="*/ 2512694 h 3953868"/>
              <a:gd name="connsiteX108" fmla="*/ 1381540 w 2325939"/>
              <a:gd name="connsiteY108" fmla="*/ 2443120 h 3953868"/>
              <a:gd name="connsiteX109" fmla="*/ 1391479 w 2325939"/>
              <a:gd name="connsiteY109" fmla="*/ 2413303 h 3953868"/>
              <a:gd name="connsiteX110" fmla="*/ 1441174 w 2325939"/>
              <a:gd name="connsiteY110" fmla="*/ 2363607 h 3953868"/>
              <a:gd name="connsiteX111" fmla="*/ 1490870 w 2325939"/>
              <a:gd name="connsiteY111" fmla="*/ 2274155 h 3953868"/>
              <a:gd name="connsiteX112" fmla="*/ 1570383 w 2325939"/>
              <a:gd name="connsiteY112" fmla="*/ 2135007 h 3953868"/>
              <a:gd name="connsiteX113" fmla="*/ 1590261 w 2325939"/>
              <a:gd name="connsiteY113" fmla="*/ 2105190 h 3953868"/>
              <a:gd name="connsiteX114" fmla="*/ 1630018 w 2325939"/>
              <a:gd name="connsiteY114" fmla="*/ 2065433 h 3953868"/>
              <a:gd name="connsiteX115" fmla="*/ 1689653 w 2325939"/>
              <a:gd name="connsiteY115" fmla="*/ 1995860 h 3953868"/>
              <a:gd name="connsiteX116" fmla="*/ 1729409 w 2325939"/>
              <a:gd name="connsiteY116" fmla="*/ 1936225 h 3953868"/>
              <a:gd name="connsiteX117" fmla="*/ 1769166 w 2325939"/>
              <a:gd name="connsiteY117" fmla="*/ 1876590 h 3953868"/>
              <a:gd name="connsiteX118" fmla="*/ 1798983 w 2325939"/>
              <a:gd name="connsiteY118" fmla="*/ 1797077 h 3953868"/>
              <a:gd name="connsiteX119" fmla="*/ 1838740 w 2325939"/>
              <a:gd name="connsiteY119" fmla="*/ 1707625 h 3953868"/>
              <a:gd name="connsiteX120" fmla="*/ 1858618 w 2325939"/>
              <a:gd name="connsiteY120" fmla="*/ 1638051 h 3953868"/>
              <a:gd name="connsiteX121" fmla="*/ 1878496 w 2325939"/>
              <a:gd name="connsiteY121" fmla="*/ 1578416 h 3953868"/>
              <a:gd name="connsiteX122" fmla="*/ 1888435 w 2325939"/>
              <a:gd name="connsiteY122" fmla="*/ 1548599 h 3953868"/>
              <a:gd name="connsiteX123" fmla="*/ 1898374 w 2325939"/>
              <a:gd name="connsiteY123" fmla="*/ 1518781 h 3953868"/>
              <a:gd name="connsiteX124" fmla="*/ 1918253 w 2325939"/>
              <a:gd name="connsiteY124" fmla="*/ 1488964 h 3953868"/>
              <a:gd name="connsiteX125" fmla="*/ 1938131 w 2325939"/>
              <a:gd name="connsiteY125" fmla="*/ 1419390 h 3953868"/>
              <a:gd name="connsiteX126" fmla="*/ 1958009 w 2325939"/>
              <a:gd name="connsiteY126" fmla="*/ 1339877 h 3953868"/>
              <a:gd name="connsiteX127" fmla="*/ 1977887 w 2325939"/>
              <a:gd name="connsiteY127" fmla="*/ 1280242 h 3953868"/>
              <a:gd name="connsiteX128" fmla="*/ 1997766 w 2325939"/>
              <a:gd name="connsiteY128" fmla="*/ 1220607 h 3953868"/>
              <a:gd name="connsiteX129" fmla="*/ 2007705 w 2325939"/>
              <a:gd name="connsiteY129" fmla="*/ 1190790 h 3953868"/>
              <a:gd name="connsiteX130" fmla="*/ 2027583 w 2325939"/>
              <a:gd name="connsiteY130" fmla="*/ 1160973 h 3953868"/>
              <a:gd name="connsiteX131" fmla="*/ 2037522 w 2325939"/>
              <a:gd name="connsiteY131" fmla="*/ 1131155 h 3953868"/>
              <a:gd name="connsiteX132" fmla="*/ 2047461 w 2325939"/>
              <a:gd name="connsiteY132" fmla="*/ 1081460 h 3953868"/>
              <a:gd name="connsiteX133" fmla="*/ 2087218 w 2325939"/>
              <a:gd name="connsiteY133" fmla="*/ 1021825 h 3953868"/>
              <a:gd name="connsiteX134" fmla="*/ 2107096 w 2325939"/>
              <a:gd name="connsiteY134" fmla="*/ 992007 h 3953868"/>
              <a:gd name="connsiteX135" fmla="*/ 2126974 w 2325939"/>
              <a:gd name="connsiteY135" fmla="*/ 922433 h 3953868"/>
              <a:gd name="connsiteX136" fmla="*/ 2146853 w 2325939"/>
              <a:gd name="connsiteY136" fmla="*/ 882677 h 3953868"/>
              <a:gd name="connsiteX137" fmla="*/ 2166731 w 2325939"/>
              <a:gd name="connsiteY137" fmla="*/ 803164 h 3953868"/>
              <a:gd name="connsiteX138" fmla="*/ 2176670 w 2325939"/>
              <a:gd name="connsiteY138" fmla="*/ 773347 h 3953868"/>
              <a:gd name="connsiteX139" fmla="*/ 2186609 w 2325939"/>
              <a:gd name="connsiteY139" fmla="*/ 733590 h 3953868"/>
              <a:gd name="connsiteX140" fmla="*/ 2206487 w 2325939"/>
              <a:gd name="connsiteY140" fmla="*/ 673955 h 3953868"/>
              <a:gd name="connsiteX141" fmla="*/ 2216426 w 2325939"/>
              <a:gd name="connsiteY141" fmla="*/ 624260 h 3953868"/>
              <a:gd name="connsiteX142" fmla="*/ 2236305 w 2325939"/>
              <a:gd name="connsiteY142" fmla="*/ 564625 h 3953868"/>
              <a:gd name="connsiteX143" fmla="*/ 2246244 w 2325939"/>
              <a:gd name="connsiteY143" fmla="*/ 534807 h 3953868"/>
              <a:gd name="connsiteX144" fmla="*/ 2286000 w 2325939"/>
              <a:gd name="connsiteY144" fmla="*/ 475173 h 3953868"/>
              <a:gd name="connsiteX145" fmla="*/ 2295940 w 2325939"/>
              <a:gd name="connsiteY145" fmla="*/ 385720 h 3953868"/>
              <a:gd name="connsiteX146" fmla="*/ 2315818 w 2325939"/>
              <a:gd name="connsiteY146" fmla="*/ 316147 h 3953868"/>
              <a:gd name="connsiteX147" fmla="*/ 2325757 w 2325939"/>
              <a:gd name="connsiteY147" fmla="*/ 226694 h 39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325939" h="3953868">
                <a:moveTo>
                  <a:pt x="2325757" y="226694"/>
                </a:moveTo>
                <a:cubicBezTo>
                  <a:pt x="2325757" y="181968"/>
                  <a:pt x="2328122" y="106235"/>
                  <a:pt x="2315818" y="47790"/>
                </a:cubicBezTo>
                <a:cubicBezTo>
                  <a:pt x="2313660" y="37538"/>
                  <a:pt x="2296334" y="39573"/>
                  <a:pt x="2286000" y="37851"/>
                </a:cubicBezTo>
                <a:cubicBezTo>
                  <a:pt x="2256407" y="32919"/>
                  <a:pt x="2226365" y="31225"/>
                  <a:pt x="2196548" y="27912"/>
                </a:cubicBezTo>
                <a:cubicBezTo>
                  <a:pt x="2028958" y="-27951"/>
                  <a:pt x="2169470" y="15157"/>
                  <a:pt x="1729409" y="27912"/>
                </a:cubicBezTo>
                <a:cubicBezTo>
                  <a:pt x="1646552" y="30314"/>
                  <a:pt x="1563757" y="34538"/>
                  <a:pt x="1480931" y="37851"/>
                </a:cubicBezTo>
                <a:cubicBezTo>
                  <a:pt x="1470992" y="41164"/>
                  <a:pt x="1460484" y="43105"/>
                  <a:pt x="1451113" y="47790"/>
                </a:cubicBezTo>
                <a:cubicBezTo>
                  <a:pt x="1410321" y="68186"/>
                  <a:pt x="1432236" y="62893"/>
                  <a:pt x="1401418" y="87547"/>
                </a:cubicBezTo>
                <a:cubicBezTo>
                  <a:pt x="1392090" y="95009"/>
                  <a:pt x="1381539" y="100799"/>
                  <a:pt x="1371600" y="107425"/>
                </a:cubicBezTo>
                <a:cubicBezTo>
                  <a:pt x="1359732" y="154896"/>
                  <a:pt x="1351070" y="169212"/>
                  <a:pt x="1371600" y="226694"/>
                </a:cubicBezTo>
                <a:cubicBezTo>
                  <a:pt x="1379635" y="249193"/>
                  <a:pt x="1411357" y="286329"/>
                  <a:pt x="1411357" y="286329"/>
                </a:cubicBezTo>
                <a:cubicBezTo>
                  <a:pt x="1420191" y="312833"/>
                  <a:pt x="1424798" y="331340"/>
                  <a:pt x="1441174" y="355903"/>
                </a:cubicBezTo>
                <a:cubicBezTo>
                  <a:pt x="1446372" y="363700"/>
                  <a:pt x="1454427" y="369155"/>
                  <a:pt x="1461053" y="375781"/>
                </a:cubicBezTo>
                <a:cubicBezTo>
                  <a:pt x="1508294" y="517506"/>
                  <a:pt x="1460827" y="370020"/>
                  <a:pt x="1490870" y="475173"/>
                </a:cubicBezTo>
                <a:cubicBezTo>
                  <a:pt x="1493748" y="485247"/>
                  <a:pt x="1498052" y="494883"/>
                  <a:pt x="1500809" y="504990"/>
                </a:cubicBezTo>
                <a:cubicBezTo>
                  <a:pt x="1507997" y="531347"/>
                  <a:pt x="1512047" y="558585"/>
                  <a:pt x="1520687" y="584503"/>
                </a:cubicBezTo>
                <a:lnTo>
                  <a:pt x="1550505" y="673955"/>
                </a:lnTo>
                <a:lnTo>
                  <a:pt x="1560444" y="703773"/>
                </a:lnTo>
                <a:cubicBezTo>
                  <a:pt x="1575891" y="811902"/>
                  <a:pt x="1579175" y="802403"/>
                  <a:pt x="1560444" y="952251"/>
                </a:cubicBezTo>
                <a:cubicBezTo>
                  <a:pt x="1557845" y="973043"/>
                  <a:pt x="1547192" y="992008"/>
                  <a:pt x="1540566" y="1011886"/>
                </a:cubicBezTo>
                <a:cubicBezTo>
                  <a:pt x="1537253" y="1021825"/>
                  <a:pt x="1533167" y="1031539"/>
                  <a:pt x="1530626" y="1041703"/>
                </a:cubicBezTo>
                <a:cubicBezTo>
                  <a:pt x="1527313" y="1054955"/>
                  <a:pt x="1526796" y="1069242"/>
                  <a:pt x="1520687" y="1081460"/>
                </a:cubicBezTo>
                <a:cubicBezTo>
                  <a:pt x="1510003" y="1102828"/>
                  <a:pt x="1480931" y="1141094"/>
                  <a:pt x="1480931" y="1141094"/>
                </a:cubicBezTo>
                <a:cubicBezTo>
                  <a:pt x="1430967" y="1290988"/>
                  <a:pt x="1498365" y="1106225"/>
                  <a:pt x="1421296" y="1260364"/>
                </a:cubicBezTo>
                <a:cubicBezTo>
                  <a:pt x="1397227" y="1308502"/>
                  <a:pt x="1411894" y="1289643"/>
                  <a:pt x="1381540" y="1319999"/>
                </a:cubicBezTo>
                <a:cubicBezTo>
                  <a:pt x="1373456" y="1344249"/>
                  <a:pt x="1370988" y="1360366"/>
                  <a:pt x="1351722" y="1379633"/>
                </a:cubicBezTo>
                <a:cubicBezTo>
                  <a:pt x="1343275" y="1388080"/>
                  <a:pt x="1331844" y="1392886"/>
                  <a:pt x="1321905" y="1399512"/>
                </a:cubicBezTo>
                <a:cubicBezTo>
                  <a:pt x="1273836" y="1495645"/>
                  <a:pt x="1327681" y="1398436"/>
                  <a:pt x="1282148" y="1459147"/>
                </a:cubicBezTo>
                <a:cubicBezTo>
                  <a:pt x="1214720" y="1549052"/>
                  <a:pt x="1268100" y="1493073"/>
                  <a:pt x="1222513" y="1538660"/>
                </a:cubicBezTo>
                <a:cubicBezTo>
                  <a:pt x="1200056" y="1606032"/>
                  <a:pt x="1231774" y="1525694"/>
                  <a:pt x="1172818" y="1608233"/>
                </a:cubicBezTo>
                <a:cubicBezTo>
                  <a:pt x="1166728" y="1616758"/>
                  <a:pt x="1168269" y="1629067"/>
                  <a:pt x="1162879" y="1638051"/>
                </a:cubicBezTo>
                <a:cubicBezTo>
                  <a:pt x="1127556" y="1696923"/>
                  <a:pt x="1144503" y="1593787"/>
                  <a:pt x="1103244" y="1717564"/>
                </a:cubicBezTo>
                <a:cubicBezTo>
                  <a:pt x="1089527" y="1758714"/>
                  <a:pt x="1099116" y="1738664"/>
                  <a:pt x="1073426" y="1777199"/>
                </a:cubicBezTo>
                <a:cubicBezTo>
                  <a:pt x="1052741" y="1859938"/>
                  <a:pt x="1077928" y="1778135"/>
                  <a:pt x="1043609" y="1846773"/>
                </a:cubicBezTo>
                <a:cubicBezTo>
                  <a:pt x="1002463" y="1929067"/>
                  <a:pt x="1070756" y="1820960"/>
                  <a:pt x="1013792" y="1906407"/>
                </a:cubicBezTo>
                <a:cubicBezTo>
                  <a:pt x="1007166" y="1926285"/>
                  <a:pt x="1005536" y="1948607"/>
                  <a:pt x="993913" y="1966042"/>
                </a:cubicBezTo>
                <a:lnTo>
                  <a:pt x="914400" y="2085312"/>
                </a:lnTo>
                <a:lnTo>
                  <a:pt x="874644" y="2144947"/>
                </a:lnTo>
                <a:cubicBezTo>
                  <a:pt x="868018" y="2154886"/>
                  <a:pt x="858544" y="2163432"/>
                  <a:pt x="854766" y="2174764"/>
                </a:cubicBezTo>
                <a:cubicBezTo>
                  <a:pt x="848140" y="2194642"/>
                  <a:pt x="839969" y="2214071"/>
                  <a:pt x="834887" y="2234399"/>
                </a:cubicBezTo>
                <a:cubicBezTo>
                  <a:pt x="831574" y="2247651"/>
                  <a:pt x="827911" y="2260820"/>
                  <a:pt x="824948" y="2274155"/>
                </a:cubicBezTo>
                <a:cubicBezTo>
                  <a:pt x="821283" y="2290646"/>
                  <a:pt x="819454" y="2307553"/>
                  <a:pt x="815009" y="2323851"/>
                </a:cubicBezTo>
                <a:cubicBezTo>
                  <a:pt x="809496" y="2344066"/>
                  <a:pt x="806754" y="2366052"/>
                  <a:pt x="795131" y="2383486"/>
                </a:cubicBezTo>
                <a:lnTo>
                  <a:pt x="755374" y="2443120"/>
                </a:lnTo>
                <a:cubicBezTo>
                  <a:pt x="748748" y="2462998"/>
                  <a:pt x="740578" y="2482427"/>
                  <a:pt x="735496" y="2502755"/>
                </a:cubicBezTo>
                <a:cubicBezTo>
                  <a:pt x="732183" y="2516007"/>
                  <a:pt x="732334" y="2530652"/>
                  <a:pt x="725557" y="2542512"/>
                </a:cubicBezTo>
                <a:cubicBezTo>
                  <a:pt x="718583" y="2554716"/>
                  <a:pt x="704738" y="2561531"/>
                  <a:pt x="695740" y="2572329"/>
                </a:cubicBezTo>
                <a:cubicBezTo>
                  <a:pt x="688093" y="2581506"/>
                  <a:pt x="682487" y="2592208"/>
                  <a:pt x="675861" y="2602147"/>
                </a:cubicBezTo>
                <a:cubicBezTo>
                  <a:pt x="663363" y="2639640"/>
                  <a:pt x="660340" y="2657427"/>
                  <a:pt x="626166" y="2691599"/>
                </a:cubicBezTo>
                <a:cubicBezTo>
                  <a:pt x="619540" y="2698225"/>
                  <a:pt x="612286" y="2704278"/>
                  <a:pt x="606287" y="2711477"/>
                </a:cubicBezTo>
                <a:cubicBezTo>
                  <a:pt x="547208" y="2782370"/>
                  <a:pt x="601556" y="2726146"/>
                  <a:pt x="556592" y="2771112"/>
                </a:cubicBezTo>
                <a:cubicBezTo>
                  <a:pt x="537587" y="2828126"/>
                  <a:pt x="559519" y="2777147"/>
                  <a:pt x="526774" y="2820807"/>
                </a:cubicBezTo>
                <a:cubicBezTo>
                  <a:pt x="512440" y="2839919"/>
                  <a:pt x="500270" y="2860564"/>
                  <a:pt x="487018" y="2880442"/>
                </a:cubicBezTo>
                <a:cubicBezTo>
                  <a:pt x="472256" y="2902586"/>
                  <a:pt x="467496" y="2913950"/>
                  <a:pt x="447261" y="2930138"/>
                </a:cubicBezTo>
                <a:cubicBezTo>
                  <a:pt x="437933" y="2937600"/>
                  <a:pt x="427383" y="2943390"/>
                  <a:pt x="417444" y="2950016"/>
                </a:cubicBezTo>
                <a:cubicBezTo>
                  <a:pt x="398095" y="3008063"/>
                  <a:pt x="422644" y="2954755"/>
                  <a:pt x="377687" y="2999712"/>
                </a:cubicBezTo>
                <a:cubicBezTo>
                  <a:pt x="369240" y="3008159"/>
                  <a:pt x="365456" y="3020352"/>
                  <a:pt x="357809" y="3029529"/>
                </a:cubicBezTo>
                <a:cubicBezTo>
                  <a:pt x="348811" y="3040327"/>
                  <a:pt x="337931" y="3049408"/>
                  <a:pt x="327992" y="3059347"/>
                </a:cubicBezTo>
                <a:cubicBezTo>
                  <a:pt x="306307" y="3124402"/>
                  <a:pt x="336425" y="3060552"/>
                  <a:pt x="288235" y="3099103"/>
                </a:cubicBezTo>
                <a:cubicBezTo>
                  <a:pt x="247608" y="3131604"/>
                  <a:pt x="289003" y="3124484"/>
                  <a:pt x="248479" y="3148799"/>
                </a:cubicBezTo>
                <a:cubicBezTo>
                  <a:pt x="239495" y="3154189"/>
                  <a:pt x="228600" y="3155425"/>
                  <a:pt x="218661" y="3158738"/>
                </a:cubicBezTo>
                <a:cubicBezTo>
                  <a:pt x="212035" y="3168677"/>
                  <a:pt x="207230" y="3180108"/>
                  <a:pt x="198783" y="3188555"/>
                </a:cubicBezTo>
                <a:cubicBezTo>
                  <a:pt x="147122" y="3240216"/>
                  <a:pt x="188433" y="3179130"/>
                  <a:pt x="149087" y="3228312"/>
                </a:cubicBezTo>
                <a:cubicBezTo>
                  <a:pt x="141625" y="3237640"/>
                  <a:pt x="137656" y="3249682"/>
                  <a:pt x="129209" y="3258129"/>
                </a:cubicBezTo>
                <a:cubicBezTo>
                  <a:pt x="77548" y="3309790"/>
                  <a:pt x="118859" y="3248704"/>
                  <a:pt x="79513" y="3297886"/>
                </a:cubicBezTo>
                <a:cubicBezTo>
                  <a:pt x="31381" y="3358051"/>
                  <a:pt x="83096" y="3297399"/>
                  <a:pt x="49696" y="3357520"/>
                </a:cubicBezTo>
                <a:cubicBezTo>
                  <a:pt x="38094" y="3378404"/>
                  <a:pt x="9940" y="3417155"/>
                  <a:pt x="9940" y="3417155"/>
                </a:cubicBezTo>
                <a:cubicBezTo>
                  <a:pt x="6627" y="3433720"/>
                  <a:pt x="0" y="3449958"/>
                  <a:pt x="0" y="3466851"/>
                </a:cubicBezTo>
                <a:cubicBezTo>
                  <a:pt x="0" y="3574865"/>
                  <a:pt x="6201" y="3569097"/>
                  <a:pt x="29818" y="3655694"/>
                </a:cubicBezTo>
                <a:cubicBezTo>
                  <a:pt x="29915" y="3656049"/>
                  <a:pt x="44935" y="3720507"/>
                  <a:pt x="49696" y="3725268"/>
                </a:cubicBezTo>
                <a:cubicBezTo>
                  <a:pt x="57104" y="3732676"/>
                  <a:pt x="69574" y="3731894"/>
                  <a:pt x="79513" y="3735207"/>
                </a:cubicBezTo>
                <a:cubicBezTo>
                  <a:pt x="86139" y="3745146"/>
                  <a:pt x="91745" y="3755848"/>
                  <a:pt x="99392" y="3765025"/>
                </a:cubicBezTo>
                <a:cubicBezTo>
                  <a:pt x="108390" y="3775823"/>
                  <a:pt x="121412" y="3783147"/>
                  <a:pt x="129209" y="3794842"/>
                </a:cubicBezTo>
                <a:cubicBezTo>
                  <a:pt x="135020" y="3803559"/>
                  <a:pt x="133950" y="3815563"/>
                  <a:pt x="139148" y="3824660"/>
                </a:cubicBezTo>
                <a:cubicBezTo>
                  <a:pt x="147367" y="3839043"/>
                  <a:pt x="159027" y="3851164"/>
                  <a:pt x="168966" y="3864416"/>
                </a:cubicBezTo>
                <a:cubicBezTo>
                  <a:pt x="175750" y="3884767"/>
                  <a:pt x="180999" y="3909231"/>
                  <a:pt x="198783" y="3924051"/>
                </a:cubicBezTo>
                <a:cubicBezTo>
                  <a:pt x="215158" y="3937697"/>
                  <a:pt x="247643" y="3946963"/>
                  <a:pt x="268357" y="3953868"/>
                </a:cubicBezTo>
                <a:cubicBezTo>
                  <a:pt x="308657" y="3947151"/>
                  <a:pt x="330680" y="3945110"/>
                  <a:pt x="367748" y="3933990"/>
                </a:cubicBezTo>
                <a:cubicBezTo>
                  <a:pt x="387818" y="3927969"/>
                  <a:pt x="427383" y="3914112"/>
                  <a:pt x="427383" y="3914112"/>
                </a:cubicBezTo>
                <a:lnTo>
                  <a:pt x="516835" y="3854477"/>
                </a:lnTo>
                <a:lnTo>
                  <a:pt x="546653" y="3834599"/>
                </a:lnTo>
                <a:cubicBezTo>
                  <a:pt x="549966" y="3824660"/>
                  <a:pt x="551504" y="3813940"/>
                  <a:pt x="556592" y="3804781"/>
                </a:cubicBezTo>
                <a:cubicBezTo>
                  <a:pt x="568194" y="3783897"/>
                  <a:pt x="596348" y="3745147"/>
                  <a:pt x="596348" y="3745147"/>
                </a:cubicBezTo>
                <a:cubicBezTo>
                  <a:pt x="606846" y="3713650"/>
                  <a:pt x="604144" y="3713039"/>
                  <a:pt x="626166" y="3685512"/>
                </a:cubicBezTo>
                <a:cubicBezTo>
                  <a:pt x="632020" y="3678195"/>
                  <a:pt x="640846" y="3673430"/>
                  <a:pt x="646044" y="3665633"/>
                </a:cubicBezTo>
                <a:cubicBezTo>
                  <a:pt x="678445" y="3617031"/>
                  <a:pt x="651914" y="3636723"/>
                  <a:pt x="685800" y="3596060"/>
                </a:cubicBezTo>
                <a:cubicBezTo>
                  <a:pt x="694799" y="3585262"/>
                  <a:pt x="706988" y="3577337"/>
                  <a:pt x="715618" y="3566242"/>
                </a:cubicBezTo>
                <a:cubicBezTo>
                  <a:pt x="730285" y="3547384"/>
                  <a:pt x="742122" y="3526485"/>
                  <a:pt x="755374" y="3506607"/>
                </a:cubicBezTo>
                <a:lnTo>
                  <a:pt x="795131" y="3446973"/>
                </a:lnTo>
                <a:lnTo>
                  <a:pt x="834887" y="3387338"/>
                </a:lnTo>
                <a:lnTo>
                  <a:pt x="854766" y="3367460"/>
                </a:lnTo>
                <a:cubicBezTo>
                  <a:pt x="861392" y="3347582"/>
                  <a:pt x="863021" y="3325260"/>
                  <a:pt x="874644" y="3307825"/>
                </a:cubicBezTo>
                <a:cubicBezTo>
                  <a:pt x="923994" y="3233798"/>
                  <a:pt x="860570" y="3324712"/>
                  <a:pt x="924340" y="3248190"/>
                </a:cubicBezTo>
                <a:cubicBezTo>
                  <a:pt x="987047" y="3172943"/>
                  <a:pt x="906251" y="3256342"/>
                  <a:pt x="964096" y="3198494"/>
                </a:cubicBezTo>
                <a:cubicBezTo>
                  <a:pt x="989077" y="3123552"/>
                  <a:pt x="955380" y="3215924"/>
                  <a:pt x="993913" y="3138860"/>
                </a:cubicBezTo>
                <a:cubicBezTo>
                  <a:pt x="998599" y="3129489"/>
                  <a:pt x="998041" y="3117759"/>
                  <a:pt x="1003853" y="3109042"/>
                </a:cubicBezTo>
                <a:cubicBezTo>
                  <a:pt x="1011650" y="3097347"/>
                  <a:pt x="1024672" y="3090023"/>
                  <a:pt x="1033670" y="3079225"/>
                </a:cubicBezTo>
                <a:cubicBezTo>
                  <a:pt x="1041317" y="3070048"/>
                  <a:pt x="1045901" y="3058584"/>
                  <a:pt x="1053548" y="3049407"/>
                </a:cubicBezTo>
                <a:cubicBezTo>
                  <a:pt x="1062547" y="3038609"/>
                  <a:pt x="1074736" y="3030685"/>
                  <a:pt x="1083366" y="3019590"/>
                </a:cubicBezTo>
                <a:cubicBezTo>
                  <a:pt x="1098033" y="3000732"/>
                  <a:pt x="1115567" y="2982620"/>
                  <a:pt x="1123122" y="2959955"/>
                </a:cubicBezTo>
                <a:cubicBezTo>
                  <a:pt x="1126435" y="2950016"/>
                  <a:pt x="1127671" y="2939122"/>
                  <a:pt x="1133061" y="2930138"/>
                </a:cubicBezTo>
                <a:cubicBezTo>
                  <a:pt x="1137882" y="2922103"/>
                  <a:pt x="1147086" y="2917577"/>
                  <a:pt x="1152940" y="2910260"/>
                </a:cubicBezTo>
                <a:cubicBezTo>
                  <a:pt x="1160402" y="2900932"/>
                  <a:pt x="1166192" y="2890381"/>
                  <a:pt x="1172818" y="2880442"/>
                </a:cubicBezTo>
                <a:cubicBezTo>
                  <a:pt x="1177861" y="2860270"/>
                  <a:pt x="1184142" y="2830829"/>
                  <a:pt x="1192696" y="2810868"/>
                </a:cubicBezTo>
                <a:cubicBezTo>
                  <a:pt x="1207828" y="2775560"/>
                  <a:pt x="1212489" y="2771239"/>
                  <a:pt x="1232453" y="2741294"/>
                </a:cubicBezTo>
                <a:cubicBezTo>
                  <a:pt x="1239079" y="2721416"/>
                  <a:pt x="1240708" y="2699094"/>
                  <a:pt x="1252331" y="2681660"/>
                </a:cubicBezTo>
                <a:cubicBezTo>
                  <a:pt x="1268098" y="2658009"/>
                  <a:pt x="1290040" y="2626118"/>
                  <a:pt x="1302026" y="2602147"/>
                </a:cubicBezTo>
                <a:cubicBezTo>
                  <a:pt x="1347580" y="2511039"/>
                  <a:pt x="1293074" y="2590893"/>
                  <a:pt x="1351722" y="2512694"/>
                </a:cubicBezTo>
                <a:cubicBezTo>
                  <a:pt x="1372407" y="2429954"/>
                  <a:pt x="1347220" y="2511759"/>
                  <a:pt x="1381540" y="2443120"/>
                </a:cubicBezTo>
                <a:cubicBezTo>
                  <a:pt x="1386225" y="2433749"/>
                  <a:pt x="1385193" y="2421684"/>
                  <a:pt x="1391479" y="2413303"/>
                </a:cubicBezTo>
                <a:cubicBezTo>
                  <a:pt x="1405535" y="2394562"/>
                  <a:pt x="1441174" y="2363607"/>
                  <a:pt x="1441174" y="2363607"/>
                </a:cubicBezTo>
                <a:cubicBezTo>
                  <a:pt x="1468660" y="2281148"/>
                  <a:pt x="1422515" y="2410867"/>
                  <a:pt x="1490870" y="2274155"/>
                </a:cubicBezTo>
                <a:cubicBezTo>
                  <a:pt x="1541311" y="2173272"/>
                  <a:pt x="1514188" y="2219299"/>
                  <a:pt x="1570383" y="2135007"/>
                </a:cubicBezTo>
                <a:cubicBezTo>
                  <a:pt x="1577009" y="2125068"/>
                  <a:pt x="1581814" y="2113637"/>
                  <a:pt x="1590261" y="2105190"/>
                </a:cubicBezTo>
                <a:cubicBezTo>
                  <a:pt x="1603513" y="2091938"/>
                  <a:pt x="1618773" y="2080426"/>
                  <a:pt x="1630018" y="2065433"/>
                </a:cubicBezTo>
                <a:cubicBezTo>
                  <a:pt x="1668269" y="2014432"/>
                  <a:pt x="1648122" y="2037390"/>
                  <a:pt x="1689653" y="1995860"/>
                </a:cubicBezTo>
                <a:cubicBezTo>
                  <a:pt x="1710973" y="1931896"/>
                  <a:pt x="1682877" y="2001370"/>
                  <a:pt x="1729409" y="1936225"/>
                </a:cubicBezTo>
                <a:cubicBezTo>
                  <a:pt x="1789576" y="1851990"/>
                  <a:pt x="1715979" y="1929774"/>
                  <a:pt x="1769166" y="1876590"/>
                </a:cubicBezTo>
                <a:cubicBezTo>
                  <a:pt x="1798707" y="1787967"/>
                  <a:pt x="1751441" y="1927821"/>
                  <a:pt x="1798983" y="1797077"/>
                </a:cubicBezTo>
                <a:cubicBezTo>
                  <a:pt x="1827369" y="1719014"/>
                  <a:pt x="1804541" y="1758921"/>
                  <a:pt x="1838740" y="1707625"/>
                </a:cubicBezTo>
                <a:cubicBezTo>
                  <a:pt x="1872145" y="1607405"/>
                  <a:pt x="1821174" y="1762865"/>
                  <a:pt x="1858618" y="1638051"/>
                </a:cubicBezTo>
                <a:cubicBezTo>
                  <a:pt x="1864639" y="1617981"/>
                  <a:pt x="1871870" y="1598294"/>
                  <a:pt x="1878496" y="1578416"/>
                </a:cubicBezTo>
                <a:lnTo>
                  <a:pt x="1888435" y="1548599"/>
                </a:lnTo>
                <a:cubicBezTo>
                  <a:pt x="1891748" y="1538660"/>
                  <a:pt x="1892562" y="1527498"/>
                  <a:pt x="1898374" y="1518781"/>
                </a:cubicBezTo>
                <a:lnTo>
                  <a:pt x="1918253" y="1488964"/>
                </a:lnTo>
                <a:cubicBezTo>
                  <a:pt x="1924879" y="1465773"/>
                  <a:pt x="1931916" y="1442695"/>
                  <a:pt x="1938131" y="1419390"/>
                </a:cubicBezTo>
                <a:cubicBezTo>
                  <a:pt x="1945170" y="1392992"/>
                  <a:pt x="1949370" y="1365795"/>
                  <a:pt x="1958009" y="1339877"/>
                </a:cubicBezTo>
                <a:lnTo>
                  <a:pt x="1977887" y="1280242"/>
                </a:lnTo>
                <a:lnTo>
                  <a:pt x="1997766" y="1220607"/>
                </a:lnTo>
                <a:cubicBezTo>
                  <a:pt x="2001079" y="1210668"/>
                  <a:pt x="2001894" y="1199507"/>
                  <a:pt x="2007705" y="1190790"/>
                </a:cubicBezTo>
                <a:lnTo>
                  <a:pt x="2027583" y="1160973"/>
                </a:lnTo>
                <a:cubicBezTo>
                  <a:pt x="2030896" y="1151034"/>
                  <a:pt x="2034981" y="1141319"/>
                  <a:pt x="2037522" y="1131155"/>
                </a:cubicBezTo>
                <a:cubicBezTo>
                  <a:pt x="2041619" y="1114766"/>
                  <a:pt x="2040471" y="1096839"/>
                  <a:pt x="2047461" y="1081460"/>
                </a:cubicBezTo>
                <a:cubicBezTo>
                  <a:pt x="2057347" y="1059711"/>
                  <a:pt x="2073966" y="1041703"/>
                  <a:pt x="2087218" y="1021825"/>
                </a:cubicBezTo>
                <a:lnTo>
                  <a:pt x="2107096" y="992007"/>
                </a:lnTo>
                <a:cubicBezTo>
                  <a:pt x="2112139" y="971837"/>
                  <a:pt x="2118420" y="942392"/>
                  <a:pt x="2126974" y="922433"/>
                </a:cubicBezTo>
                <a:cubicBezTo>
                  <a:pt x="2132811" y="908815"/>
                  <a:pt x="2140227" y="895929"/>
                  <a:pt x="2146853" y="882677"/>
                </a:cubicBezTo>
                <a:cubicBezTo>
                  <a:pt x="2153479" y="856173"/>
                  <a:pt x="2158092" y="829082"/>
                  <a:pt x="2166731" y="803164"/>
                </a:cubicBezTo>
                <a:cubicBezTo>
                  <a:pt x="2170044" y="793225"/>
                  <a:pt x="2173792" y="783421"/>
                  <a:pt x="2176670" y="773347"/>
                </a:cubicBezTo>
                <a:cubicBezTo>
                  <a:pt x="2180423" y="760212"/>
                  <a:pt x="2182684" y="746674"/>
                  <a:pt x="2186609" y="733590"/>
                </a:cubicBezTo>
                <a:cubicBezTo>
                  <a:pt x="2192630" y="713520"/>
                  <a:pt x="2202378" y="694502"/>
                  <a:pt x="2206487" y="673955"/>
                </a:cubicBezTo>
                <a:cubicBezTo>
                  <a:pt x="2209800" y="657390"/>
                  <a:pt x="2211981" y="640558"/>
                  <a:pt x="2216426" y="624260"/>
                </a:cubicBezTo>
                <a:cubicBezTo>
                  <a:pt x="2221939" y="604045"/>
                  <a:pt x="2229679" y="584503"/>
                  <a:pt x="2236305" y="564625"/>
                </a:cubicBezTo>
                <a:cubicBezTo>
                  <a:pt x="2239618" y="554686"/>
                  <a:pt x="2240432" y="543524"/>
                  <a:pt x="2246244" y="534807"/>
                </a:cubicBezTo>
                <a:lnTo>
                  <a:pt x="2286000" y="475173"/>
                </a:lnTo>
                <a:cubicBezTo>
                  <a:pt x="2289313" y="445355"/>
                  <a:pt x="2291378" y="415372"/>
                  <a:pt x="2295940" y="385720"/>
                </a:cubicBezTo>
                <a:cubicBezTo>
                  <a:pt x="2303377" y="337379"/>
                  <a:pt x="2305427" y="357712"/>
                  <a:pt x="2315818" y="316147"/>
                </a:cubicBezTo>
                <a:cubicBezTo>
                  <a:pt x="2326407" y="273792"/>
                  <a:pt x="2325757" y="271420"/>
                  <a:pt x="2325757" y="226694"/>
                </a:cubicBezTo>
                <a:close/>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32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hc-webdata\com\LabManuals\MA\emenv\emenv_files\slide0009_image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4" y="660974"/>
            <a:ext cx="4849057" cy="60795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2400" y="914400"/>
            <a:ext cx="3990984" cy="3231654"/>
          </a:xfrm>
          <a:prstGeom prst="rect">
            <a:avLst/>
          </a:prstGeom>
          <a:noFill/>
        </p:spPr>
        <p:txBody>
          <a:bodyPr wrap="square" rtlCol="0">
            <a:spAutoFit/>
          </a:bodyPr>
          <a:lstStyle/>
          <a:p>
            <a:r>
              <a:rPr lang="en-US" sz="1200" b="1" dirty="0">
                <a:solidFill>
                  <a:srgbClr val="C45D08"/>
                </a:solidFill>
              </a:rPr>
              <a:t>More enterocytes you have seen.  Note microvilli (1) with actin (2) as their core protein, rough ER (5).  </a:t>
            </a:r>
          </a:p>
          <a:p>
            <a:endParaRPr lang="en-US" sz="1200" b="1" dirty="0">
              <a:solidFill>
                <a:srgbClr val="C45D08"/>
              </a:solidFill>
            </a:endParaRPr>
          </a:p>
          <a:p>
            <a:r>
              <a:rPr lang="en-US" sz="1200" b="1" dirty="0">
                <a:solidFill>
                  <a:srgbClr val="C45D08"/>
                </a:solidFill>
              </a:rPr>
              <a:t>Enterocytes absorb nutrients.  This includes lipids in a meal, which are </a:t>
            </a:r>
            <a:r>
              <a:rPr lang="en-US" sz="1200" b="1" dirty="0" err="1">
                <a:solidFill>
                  <a:srgbClr val="C45D08"/>
                </a:solidFill>
              </a:rPr>
              <a:t>endocytosed</a:t>
            </a:r>
            <a:r>
              <a:rPr lang="en-US" sz="1200" b="1" dirty="0">
                <a:solidFill>
                  <a:srgbClr val="C45D08"/>
                </a:solidFill>
              </a:rPr>
              <a:t> into the smooth ER compartment; the lipid droplets are the gray structures at 3, surrounded by smooth ER membrane (tip of arrow at 6).  There are also some free lipid droplets at 4.</a:t>
            </a:r>
          </a:p>
          <a:p>
            <a:endParaRPr lang="en-US" sz="1200" b="1" dirty="0">
              <a:solidFill>
                <a:srgbClr val="C45D08"/>
              </a:solidFill>
            </a:endParaRPr>
          </a:p>
          <a:p>
            <a:r>
              <a:rPr lang="en-US" sz="1200" b="1" dirty="0">
                <a:solidFill>
                  <a:srgbClr val="C45D08"/>
                </a:solidFill>
              </a:rPr>
              <a:t>These lipid-containing vesicles are transported to the Golgi apparatus for packaging with proteins to make chylomicrons, which are moved to the basal aspect of the cell, released into the connective tissue, and picked up by lymphatic channels in the lamina propria.  More on this process in your live sessions.</a:t>
            </a:r>
          </a:p>
        </p:txBody>
      </p:sp>
      <p:sp>
        <p:nvSpPr>
          <p:cNvPr id="11" name="Rectangle 10"/>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grpSp>
        <p:nvGrpSpPr>
          <p:cNvPr id="4" name="Group 3"/>
          <p:cNvGrpSpPr/>
          <p:nvPr/>
        </p:nvGrpSpPr>
        <p:grpSpPr>
          <a:xfrm>
            <a:off x="2691487" y="5181600"/>
            <a:ext cx="1458523" cy="1254471"/>
            <a:chOff x="1524000" y="4800600"/>
            <a:chExt cx="1458523" cy="1254471"/>
          </a:xfrm>
        </p:grpSpPr>
        <p:pic>
          <p:nvPicPr>
            <p:cNvPr id="5122" name="Picture 2" descr="C:\Program Files\Microsoft Office\MEDIA\CAGCAT10\j028603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937" y="5169932"/>
              <a:ext cx="918972" cy="8851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4800600"/>
              <a:ext cx="1458523" cy="369332"/>
            </a:xfrm>
            <a:prstGeom prst="rect">
              <a:avLst/>
            </a:prstGeom>
            <a:noFill/>
          </p:spPr>
          <p:txBody>
            <a:bodyPr wrap="square" rtlCol="0">
              <a:spAutoFit/>
            </a:bodyPr>
            <a:lstStyle/>
            <a:p>
              <a:r>
                <a:rPr lang="en-US" dirty="0"/>
                <a:t>So beautiful.</a:t>
              </a:r>
            </a:p>
          </p:txBody>
        </p:sp>
      </p:grpSp>
    </p:spTree>
    <p:extLst>
      <p:ext uri="{BB962C8B-B14F-4D97-AF65-F5344CB8AC3E}">
        <p14:creationId xmlns:p14="http://schemas.microsoft.com/office/powerpoint/2010/main" val="289516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28600" y="854735"/>
            <a:ext cx="3838584" cy="1200329"/>
          </a:xfrm>
          <a:prstGeom prst="rect">
            <a:avLst/>
          </a:prstGeom>
          <a:noFill/>
        </p:spPr>
        <p:txBody>
          <a:bodyPr wrap="square" rtlCol="0">
            <a:spAutoFit/>
          </a:bodyPr>
          <a:lstStyle/>
          <a:p>
            <a:r>
              <a:rPr lang="en-US" sz="1200" b="1" dirty="0">
                <a:solidFill>
                  <a:srgbClr val="C45D08"/>
                </a:solidFill>
              </a:rPr>
              <a:t>Again, more enterocytes you have seen.  Note the junctional complex:</a:t>
            </a:r>
          </a:p>
          <a:p>
            <a:endParaRPr lang="en-US" sz="1200" b="1" dirty="0">
              <a:solidFill>
                <a:srgbClr val="C45D08"/>
              </a:solidFill>
            </a:endParaRPr>
          </a:p>
          <a:p>
            <a:pPr marL="228600" indent="-228600">
              <a:buAutoNum type="arabicPeriod"/>
            </a:pPr>
            <a:r>
              <a:rPr lang="en-US" sz="1200" b="1" dirty="0" err="1">
                <a:solidFill>
                  <a:srgbClr val="C45D08"/>
                </a:solidFill>
              </a:rPr>
              <a:t>Zonula</a:t>
            </a:r>
            <a:r>
              <a:rPr lang="en-US" sz="1200" b="1" dirty="0">
                <a:solidFill>
                  <a:srgbClr val="C45D08"/>
                </a:solidFill>
              </a:rPr>
              <a:t> </a:t>
            </a:r>
            <a:r>
              <a:rPr lang="en-US" sz="1200" b="1" dirty="0" err="1">
                <a:solidFill>
                  <a:srgbClr val="C45D08"/>
                </a:solidFill>
              </a:rPr>
              <a:t>occludens</a:t>
            </a:r>
            <a:r>
              <a:rPr lang="en-US" sz="1200" b="1" dirty="0">
                <a:solidFill>
                  <a:srgbClr val="C45D08"/>
                </a:solidFill>
              </a:rPr>
              <a:t> - tight junctions </a:t>
            </a:r>
          </a:p>
          <a:p>
            <a:pPr marL="228600" indent="-228600">
              <a:buAutoNum type="arabicPeriod"/>
            </a:pPr>
            <a:r>
              <a:rPr lang="en-US" sz="1200" b="1" dirty="0" err="1">
                <a:solidFill>
                  <a:srgbClr val="C45D08"/>
                </a:solidFill>
              </a:rPr>
              <a:t>Zonula</a:t>
            </a:r>
            <a:r>
              <a:rPr lang="en-US" sz="1200" b="1" dirty="0">
                <a:solidFill>
                  <a:srgbClr val="C45D08"/>
                </a:solidFill>
              </a:rPr>
              <a:t> </a:t>
            </a:r>
            <a:r>
              <a:rPr lang="en-US" sz="1200" b="1" dirty="0" err="1">
                <a:solidFill>
                  <a:srgbClr val="C45D08"/>
                </a:solidFill>
              </a:rPr>
              <a:t>adherens</a:t>
            </a:r>
            <a:r>
              <a:rPr lang="en-US" sz="1200" b="1" dirty="0">
                <a:solidFill>
                  <a:srgbClr val="C45D08"/>
                </a:solidFill>
              </a:rPr>
              <a:t> - belt desmosomes</a:t>
            </a:r>
          </a:p>
          <a:p>
            <a:pPr marL="228600" indent="-228600">
              <a:buAutoNum type="arabicPeriod"/>
            </a:pPr>
            <a:r>
              <a:rPr lang="en-US" sz="1200" b="1" dirty="0">
                <a:solidFill>
                  <a:srgbClr val="C45D08"/>
                </a:solidFill>
              </a:rPr>
              <a:t>Macula </a:t>
            </a:r>
            <a:r>
              <a:rPr lang="en-US" sz="1200" b="1" dirty="0" err="1">
                <a:solidFill>
                  <a:srgbClr val="C45D08"/>
                </a:solidFill>
              </a:rPr>
              <a:t>adherens</a:t>
            </a:r>
            <a:r>
              <a:rPr lang="en-US" sz="1200" b="1" dirty="0">
                <a:solidFill>
                  <a:srgbClr val="C45D08"/>
                </a:solidFill>
              </a:rPr>
              <a:t> - (spot) desmosomes</a:t>
            </a:r>
            <a:endParaRPr lang="en-US" sz="1200" b="1" dirty="0">
              <a:solidFill>
                <a:srgbClr val="F67B16"/>
              </a:solidFill>
            </a:endParaRPr>
          </a:p>
        </p:txBody>
      </p:sp>
      <p:pic>
        <p:nvPicPr>
          <p:cNvPr id="8" name="Picture 5" descr="\\ahc-webdata\com\LabManuals\MA\emenv\emenv_files\slide0015_image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9" y="829029"/>
            <a:ext cx="4460290" cy="56534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Tree>
    <p:extLst>
      <p:ext uri="{BB962C8B-B14F-4D97-AF65-F5344CB8AC3E}">
        <p14:creationId xmlns:p14="http://schemas.microsoft.com/office/powerpoint/2010/main" val="319267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23816" y="762000"/>
            <a:ext cx="3838584" cy="3046988"/>
          </a:xfrm>
          <a:prstGeom prst="rect">
            <a:avLst/>
          </a:prstGeom>
          <a:noFill/>
        </p:spPr>
        <p:txBody>
          <a:bodyPr wrap="square" rtlCol="0">
            <a:spAutoFit/>
          </a:bodyPr>
          <a:lstStyle/>
          <a:p>
            <a:r>
              <a:rPr lang="en-US" sz="1200" b="1" dirty="0">
                <a:solidFill>
                  <a:srgbClr val="C45D08"/>
                </a:solidFill>
              </a:rPr>
              <a:t>EM of a </a:t>
            </a:r>
            <a:r>
              <a:rPr lang="en-US" sz="1200" b="1" dirty="0" err="1">
                <a:solidFill>
                  <a:srgbClr val="C45D08"/>
                </a:solidFill>
              </a:rPr>
              <a:t>Paneth</a:t>
            </a:r>
            <a:r>
              <a:rPr lang="en-US" sz="1200" b="1" dirty="0">
                <a:solidFill>
                  <a:srgbClr val="C45D08"/>
                </a:solidFill>
              </a:rPr>
              <a:t> cell (actually, looks like an entire cell in the center, and parts of two more to the left and upper right).  Note the abundant rough ER and large, dark secretory granules.</a:t>
            </a:r>
          </a:p>
          <a:p>
            <a:endParaRPr lang="en-US" sz="1200" b="1" dirty="0">
              <a:solidFill>
                <a:srgbClr val="C45D08"/>
              </a:solidFill>
            </a:endParaRPr>
          </a:p>
          <a:p>
            <a:r>
              <a:rPr lang="en-US" sz="1200" b="1" dirty="0">
                <a:solidFill>
                  <a:srgbClr val="C45D08"/>
                </a:solidFill>
              </a:rPr>
              <a:t>The pale halo around the dark region in the secretory granule is a fixation artifact that occurs in secretory granules of many cell types, and is not necessarily specific for </a:t>
            </a:r>
            <a:r>
              <a:rPr lang="en-US" sz="1200" b="1" dirty="0" err="1">
                <a:solidFill>
                  <a:srgbClr val="C45D08"/>
                </a:solidFill>
              </a:rPr>
              <a:t>Paneth</a:t>
            </a:r>
            <a:r>
              <a:rPr lang="en-US" sz="1200" b="1" dirty="0">
                <a:solidFill>
                  <a:srgbClr val="C45D08"/>
                </a:solidFill>
              </a:rPr>
              <a:t> cells.</a:t>
            </a:r>
          </a:p>
          <a:p>
            <a:endParaRPr lang="en-US" sz="1200" b="1" dirty="0">
              <a:solidFill>
                <a:srgbClr val="C45D08"/>
              </a:solidFill>
            </a:endParaRPr>
          </a:p>
          <a:p>
            <a:r>
              <a:rPr lang="en-US" sz="1200" b="1" dirty="0">
                <a:solidFill>
                  <a:srgbClr val="C45D08"/>
                </a:solidFill>
              </a:rPr>
              <a:t>In this EM, it’s hard to tell which side is basal and which side is apical.  In fact, with so many nuclei, it’s even hard to tell which nucleus belongs to the </a:t>
            </a:r>
            <a:r>
              <a:rPr lang="en-US" sz="1200" b="1" dirty="0" err="1">
                <a:solidFill>
                  <a:srgbClr val="C45D08"/>
                </a:solidFill>
              </a:rPr>
              <a:t>Paneth</a:t>
            </a:r>
            <a:r>
              <a:rPr lang="en-US" sz="1200" b="1" dirty="0">
                <a:solidFill>
                  <a:srgbClr val="C45D08"/>
                </a:solidFill>
              </a:rPr>
              <a:t> cells.  Since you need to know orientation to differentiate </a:t>
            </a:r>
            <a:r>
              <a:rPr lang="en-US" sz="1200" b="1" dirty="0" err="1">
                <a:solidFill>
                  <a:srgbClr val="C45D08"/>
                </a:solidFill>
              </a:rPr>
              <a:t>Paneth</a:t>
            </a:r>
            <a:r>
              <a:rPr lang="en-US" sz="1200" b="1" dirty="0">
                <a:solidFill>
                  <a:srgbClr val="C45D08"/>
                </a:solidFill>
              </a:rPr>
              <a:t> cells from </a:t>
            </a:r>
            <a:r>
              <a:rPr lang="en-US" sz="1200" b="1" dirty="0" err="1">
                <a:solidFill>
                  <a:srgbClr val="C45D08"/>
                </a:solidFill>
              </a:rPr>
              <a:t>enteroendocrine</a:t>
            </a:r>
            <a:r>
              <a:rPr lang="en-US" sz="1200" b="1" dirty="0">
                <a:solidFill>
                  <a:srgbClr val="C45D08"/>
                </a:solidFill>
              </a:rPr>
              <a:t> cells, this is NOT a good quiz image.</a:t>
            </a:r>
            <a:endParaRPr lang="en-US" sz="1200" b="1" dirty="0">
              <a:solidFill>
                <a:srgbClr val="F67B16"/>
              </a:solidFill>
            </a:endParaRPr>
          </a:p>
        </p:txBody>
      </p:sp>
      <p:sp>
        <p:nvSpPr>
          <p:cNvPr id="11" name="Rectangle 10"/>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2" name="TextBox 1"/>
          <p:cNvSpPr txBox="1"/>
          <p:nvPr/>
        </p:nvSpPr>
        <p:spPr>
          <a:xfrm>
            <a:off x="5464762" y="6183867"/>
            <a:ext cx="1905000" cy="369332"/>
          </a:xfrm>
          <a:prstGeom prst="rect">
            <a:avLst/>
          </a:prstGeom>
          <a:noFill/>
        </p:spPr>
        <p:txBody>
          <a:bodyPr wrap="square" rtlCol="0">
            <a:spAutoFit/>
          </a:bodyPr>
          <a:lstStyle/>
          <a:p>
            <a:r>
              <a:rPr lang="en-US" b="1" dirty="0">
                <a:solidFill>
                  <a:srgbClr val="B05408"/>
                </a:solidFill>
              </a:rPr>
              <a:t>Lamina propria</a:t>
            </a:r>
          </a:p>
        </p:txBody>
      </p:sp>
      <p:sp>
        <p:nvSpPr>
          <p:cNvPr id="7" name="TextBox 4"/>
          <p:cNvSpPr txBox="1">
            <a:spLocks noChangeArrowheads="1"/>
          </p:cNvSpPr>
          <p:nvPr/>
        </p:nvSpPr>
        <p:spPr bwMode="auto">
          <a:xfrm>
            <a:off x="262966" y="4419600"/>
            <a:ext cx="3560284" cy="954107"/>
          </a:xfrm>
          <a:prstGeom prst="rect">
            <a:avLst/>
          </a:prstGeom>
          <a:noFill/>
          <a:ln w="9525">
            <a:noFill/>
            <a:miter lim="800000"/>
            <a:headEnd/>
            <a:tailEnd/>
          </a:ln>
        </p:spPr>
        <p:txBody>
          <a:bodyPr wrap="square">
            <a:spAutoFit/>
          </a:bodyPr>
          <a:lstStyle/>
          <a:p>
            <a:r>
              <a:rPr lang="en-US" sz="1400" b="1" dirty="0">
                <a:solidFill>
                  <a:srgbClr val="602E04"/>
                </a:solidFill>
                <a:latin typeface="Tempus Sans ITC" pitchFamily="82" charset="0"/>
                <a:cs typeface="Times New Roman" pitchFamily="18" charset="0"/>
              </a:rPr>
              <a:t>Secretory granules are typically dark-staining in both </a:t>
            </a:r>
            <a:r>
              <a:rPr lang="en-US" sz="1400" b="1" dirty="0" err="1">
                <a:solidFill>
                  <a:srgbClr val="602E04"/>
                </a:solidFill>
                <a:latin typeface="Tempus Sans ITC" pitchFamily="82" charset="0"/>
                <a:cs typeface="Times New Roman" pitchFamily="18" charset="0"/>
              </a:rPr>
              <a:t>Paneth</a:t>
            </a:r>
            <a:r>
              <a:rPr lang="en-US" sz="1400" b="1" dirty="0">
                <a:solidFill>
                  <a:srgbClr val="602E04"/>
                </a:solidFill>
                <a:latin typeface="Tempus Sans ITC" pitchFamily="82" charset="0"/>
                <a:cs typeface="Times New Roman" pitchFamily="18" charset="0"/>
              </a:rPr>
              <a:t> and </a:t>
            </a:r>
            <a:r>
              <a:rPr lang="en-US" sz="1400" b="1" dirty="0" err="1">
                <a:solidFill>
                  <a:srgbClr val="602E04"/>
                </a:solidFill>
                <a:latin typeface="Tempus Sans ITC" pitchFamily="82" charset="0"/>
                <a:cs typeface="Times New Roman" pitchFamily="18" charset="0"/>
              </a:rPr>
              <a:t>enteroendocrine</a:t>
            </a:r>
            <a:r>
              <a:rPr lang="en-US" sz="1400" b="1" dirty="0">
                <a:solidFill>
                  <a:srgbClr val="602E04"/>
                </a:solidFill>
                <a:latin typeface="Tempus Sans ITC" pitchFamily="82" charset="0"/>
                <a:cs typeface="Times New Roman" pitchFamily="18" charset="0"/>
              </a:rPr>
              <a:t> cells, and are typically pale-staining (and typically more numerous) in goblet cells.</a:t>
            </a:r>
          </a:p>
        </p:txBody>
      </p:sp>
      <p:pic>
        <p:nvPicPr>
          <p:cNvPr id="6147" name="Picture 3" descr="\\ahc-webdata\com\LabManuals\MA\VLM\Lab24\ems0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052" y="660975"/>
            <a:ext cx="4596419"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1091" y="2285082"/>
            <a:ext cx="740362" cy="338554"/>
          </a:xfrm>
          <a:prstGeom prst="rect">
            <a:avLst/>
          </a:prstGeom>
          <a:noFill/>
        </p:spPr>
        <p:txBody>
          <a:bodyPr wrap="square" rtlCol="0">
            <a:spAutoFit/>
          </a:bodyPr>
          <a:lstStyle/>
          <a:p>
            <a:r>
              <a:rPr lang="en-US" sz="800" b="1" dirty="0">
                <a:solidFill>
                  <a:schemeClr val="bg1"/>
                </a:solidFill>
              </a:rPr>
              <a:t>Secretory granule</a:t>
            </a:r>
          </a:p>
        </p:txBody>
      </p:sp>
      <p:sp>
        <p:nvSpPr>
          <p:cNvPr id="12" name="TextBox 11"/>
          <p:cNvSpPr txBox="1"/>
          <p:nvPr/>
        </p:nvSpPr>
        <p:spPr>
          <a:xfrm>
            <a:off x="5933501" y="1633250"/>
            <a:ext cx="740362" cy="338554"/>
          </a:xfrm>
          <a:prstGeom prst="rect">
            <a:avLst/>
          </a:prstGeom>
          <a:noFill/>
        </p:spPr>
        <p:txBody>
          <a:bodyPr wrap="square" rtlCol="0">
            <a:spAutoFit/>
          </a:bodyPr>
          <a:lstStyle/>
          <a:p>
            <a:r>
              <a:rPr lang="en-US" sz="800" b="1" dirty="0">
                <a:solidFill>
                  <a:schemeClr val="bg1"/>
                </a:solidFill>
              </a:rPr>
              <a:t>Secretory granule</a:t>
            </a:r>
          </a:p>
        </p:txBody>
      </p:sp>
    </p:spTree>
    <p:extLst>
      <p:ext uri="{BB962C8B-B14F-4D97-AF65-F5344CB8AC3E}">
        <p14:creationId xmlns:p14="http://schemas.microsoft.com/office/powerpoint/2010/main" val="2979209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6215" y="762000"/>
            <a:ext cx="3838584" cy="1384995"/>
          </a:xfrm>
          <a:prstGeom prst="rect">
            <a:avLst/>
          </a:prstGeom>
          <a:noFill/>
        </p:spPr>
        <p:txBody>
          <a:bodyPr wrap="square" rtlCol="0">
            <a:spAutoFit/>
          </a:bodyPr>
          <a:lstStyle/>
          <a:p>
            <a:r>
              <a:rPr lang="en-US" sz="1200" b="1" dirty="0">
                <a:solidFill>
                  <a:srgbClr val="C45D08"/>
                </a:solidFill>
              </a:rPr>
              <a:t>This EM shamelessly stolen from </a:t>
            </a:r>
            <a:r>
              <a:rPr lang="en-US" sz="1200" b="1" dirty="0" err="1">
                <a:solidFill>
                  <a:srgbClr val="C45D08"/>
                </a:solidFill>
              </a:rPr>
              <a:t>Science</a:t>
            </a:r>
            <a:r>
              <a:rPr lang="en-US" sz="1200" b="1" dirty="0" err="1">
                <a:solidFill>
                  <a:srgbClr val="E56D09"/>
                </a:solidFill>
              </a:rPr>
              <a:t>Photo</a:t>
            </a:r>
            <a:r>
              <a:rPr lang="en-US" sz="1200" b="1" dirty="0" err="1">
                <a:solidFill>
                  <a:srgbClr val="C45D08"/>
                </a:solidFill>
              </a:rPr>
              <a:t>Library</a:t>
            </a:r>
            <a:r>
              <a:rPr lang="en-US" sz="1200" b="1" dirty="0">
                <a:solidFill>
                  <a:srgbClr val="C45D08"/>
                </a:solidFill>
              </a:rPr>
              <a:t> is a totally sweet EM of a </a:t>
            </a:r>
            <a:r>
              <a:rPr lang="en-US" sz="1200" b="1" dirty="0" err="1">
                <a:solidFill>
                  <a:srgbClr val="C45D08"/>
                </a:solidFill>
              </a:rPr>
              <a:t>Paneth</a:t>
            </a:r>
            <a:r>
              <a:rPr lang="en-US" sz="1200" b="1" dirty="0">
                <a:solidFill>
                  <a:srgbClr val="C45D08"/>
                </a:solidFill>
              </a:rPr>
              <a:t> cell.  Note the connective tissue of the lamina propria, which signifies the basal aspect of the epithelium.  This nicely demonstrates that the secretory granules in this </a:t>
            </a:r>
            <a:r>
              <a:rPr lang="en-US" sz="1200" b="1" dirty="0" err="1">
                <a:solidFill>
                  <a:srgbClr val="C45D08"/>
                </a:solidFill>
              </a:rPr>
              <a:t>Paneth</a:t>
            </a:r>
            <a:r>
              <a:rPr lang="en-US" sz="1200" b="1" dirty="0">
                <a:solidFill>
                  <a:srgbClr val="C45D08"/>
                </a:solidFill>
              </a:rPr>
              <a:t> cell are large, and situated in the apical aspect of the cell.</a:t>
            </a:r>
            <a:endParaRPr lang="en-US" sz="1200" b="1" dirty="0">
              <a:solidFill>
                <a:srgbClr val="F67B16"/>
              </a:solidFill>
            </a:endParaRPr>
          </a:p>
        </p:txBody>
      </p:sp>
      <p:sp>
        <p:nvSpPr>
          <p:cNvPr id="11" name="Rectangle 10"/>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pic>
        <p:nvPicPr>
          <p:cNvPr id="6146" name="Picture 2" descr="Paneth cell from the small intestine, 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946" y="690352"/>
            <a:ext cx="5110633" cy="5862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64762" y="6183867"/>
            <a:ext cx="1905000" cy="369332"/>
          </a:xfrm>
          <a:prstGeom prst="rect">
            <a:avLst/>
          </a:prstGeom>
          <a:noFill/>
        </p:spPr>
        <p:txBody>
          <a:bodyPr wrap="square" rtlCol="0">
            <a:spAutoFit/>
          </a:bodyPr>
          <a:lstStyle/>
          <a:p>
            <a:r>
              <a:rPr lang="en-US" b="1" dirty="0">
                <a:solidFill>
                  <a:srgbClr val="B05408"/>
                </a:solidFill>
              </a:rPr>
              <a:t>Lamina propria</a:t>
            </a:r>
          </a:p>
        </p:txBody>
      </p:sp>
      <p:sp>
        <p:nvSpPr>
          <p:cNvPr id="9" name="TextBox 4"/>
          <p:cNvSpPr txBox="1">
            <a:spLocks noChangeArrowheads="1"/>
          </p:cNvSpPr>
          <p:nvPr/>
        </p:nvSpPr>
        <p:spPr bwMode="auto">
          <a:xfrm>
            <a:off x="152400" y="4337208"/>
            <a:ext cx="3505200" cy="2031325"/>
          </a:xfrm>
          <a:prstGeom prst="rect">
            <a:avLst/>
          </a:prstGeom>
          <a:noFill/>
          <a:ln w="9525">
            <a:noFill/>
            <a:miter lim="800000"/>
            <a:headEnd/>
            <a:tailEnd/>
          </a:ln>
        </p:spPr>
        <p:txBody>
          <a:bodyPr wrap="square">
            <a:spAutoFit/>
          </a:bodyPr>
          <a:lstStyle/>
          <a:p>
            <a:r>
              <a:rPr lang="en-US" sz="1400" b="1" dirty="0">
                <a:solidFill>
                  <a:srgbClr val="000000"/>
                </a:solidFill>
                <a:latin typeface="Tempus Sans ITC" pitchFamily="82" charset="0"/>
                <a:cs typeface="Times New Roman" pitchFamily="18" charset="0"/>
              </a:rPr>
              <a:t>Lots of cells have dark granules (basophils, cells of the pituitary gland), so it helps to know the source of the tissue in these situations in order to identify the cell type. </a:t>
            </a:r>
          </a:p>
          <a:p>
            <a:endParaRPr lang="en-US" sz="1050" b="1" dirty="0">
              <a:solidFill>
                <a:srgbClr val="000000"/>
              </a:solidFill>
              <a:latin typeface="Tempus Sans ITC" pitchFamily="82" charset="0"/>
              <a:cs typeface="Times New Roman" pitchFamily="18" charset="0"/>
            </a:endParaRPr>
          </a:p>
          <a:p>
            <a:r>
              <a:rPr lang="en-US" sz="1400" b="1" dirty="0">
                <a:solidFill>
                  <a:srgbClr val="000000"/>
                </a:solidFill>
                <a:latin typeface="Tempus Sans ITC" pitchFamily="82" charset="0"/>
                <a:cs typeface="Times New Roman" pitchFamily="18" charset="0"/>
              </a:rPr>
              <a:t>On exams, either the image will provide clues sufficient to determine the source, or, if this is not the case, the question stem will indicate the source tissue.</a:t>
            </a:r>
          </a:p>
        </p:txBody>
      </p:sp>
    </p:spTree>
    <p:extLst>
      <p:ext uri="{BB962C8B-B14F-4D97-AF65-F5344CB8AC3E}">
        <p14:creationId xmlns:p14="http://schemas.microsoft.com/office/powerpoint/2010/main" val="274128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14326" y="685800"/>
            <a:ext cx="8915400" cy="1323439"/>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The small intestine is divided into three parts.  From cranial to caudal, they are:</a:t>
            </a:r>
          </a:p>
          <a:p>
            <a:pPr marL="457200" indent="-457200">
              <a:buAutoNum type="arabicPeriod"/>
            </a:pPr>
            <a:r>
              <a:rPr lang="en-US" sz="2000" b="1" dirty="0">
                <a:solidFill>
                  <a:srgbClr val="9C4A06"/>
                </a:solidFill>
                <a:latin typeface="Times New Roman" pitchFamily="18" charset="0"/>
                <a:cs typeface="Times New Roman" pitchFamily="18" charset="0"/>
              </a:rPr>
              <a:t>duodenum - about 12 inches long, C-shaped</a:t>
            </a:r>
          </a:p>
          <a:p>
            <a:pPr marL="457200" indent="-457200">
              <a:buAutoNum type="arabicPeriod"/>
            </a:pPr>
            <a:r>
              <a:rPr lang="en-US" sz="2000" b="1" dirty="0">
                <a:solidFill>
                  <a:srgbClr val="9C4A06"/>
                </a:solidFill>
                <a:latin typeface="Times New Roman" pitchFamily="18" charset="0"/>
                <a:cs typeface="Times New Roman" pitchFamily="18" charset="0"/>
              </a:rPr>
              <a:t>jejunum – middle segment</a:t>
            </a:r>
          </a:p>
          <a:p>
            <a:pPr marL="457200" indent="-457200">
              <a:buAutoNum type="arabicPeriod"/>
            </a:pPr>
            <a:r>
              <a:rPr lang="en-US" sz="2000" b="1" dirty="0">
                <a:solidFill>
                  <a:srgbClr val="9C4A06"/>
                </a:solidFill>
                <a:latin typeface="Times New Roman" pitchFamily="18" charset="0"/>
                <a:cs typeface="Times New Roman" pitchFamily="18" charset="0"/>
              </a:rPr>
              <a:t>ileum – final segment, joins with the large intestine </a:t>
            </a:r>
            <a:endParaRPr lang="en-US" sz="1600" dirty="0">
              <a:solidFill>
                <a:srgbClr val="9C4A06"/>
              </a:solidFill>
              <a:latin typeface="Calibri" pitchFamily="34" charset="0"/>
            </a:endParaRPr>
          </a:p>
        </p:txBody>
      </p:sp>
      <p:pic>
        <p:nvPicPr>
          <p:cNvPr id="22"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040453"/>
            <a:ext cx="3657601" cy="308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
          <p:cNvSpPr txBox="1">
            <a:spLocks noChangeArrowheads="1"/>
          </p:cNvSpPr>
          <p:nvPr/>
        </p:nvSpPr>
        <p:spPr bwMode="auto">
          <a:xfrm>
            <a:off x="76200" y="5212140"/>
            <a:ext cx="5615848" cy="1569660"/>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These have some differences which are illustrated on the next slides.  Some general differences that may not be blatantly obvious when looking at a single image or slide include:</a:t>
            </a:r>
          </a:p>
          <a:p>
            <a:pPr marL="457200" indent="-457200">
              <a:buAutoNum type="arabicPeriod"/>
            </a:pPr>
            <a:r>
              <a:rPr lang="en-US" sz="1600" b="1" dirty="0">
                <a:solidFill>
                  <a:srgbClr val="F67B16"/>
                </a:solidFill>
                <a:latin typeface="Tempus Sans ITC" pitchFamily="82" charset="0"/>
                <a:cs typeface="Times New Roman" pitchFamily="18" charset="0"/>
              </a:rPr>
              <a:t>A decrease in the number of </a:t>
            </a:r>
            <a:r>
              <a:rPr lang="en-US" sz="1600" b="1" dirty="0" err="1">
                <a:solidFill>
                  <a:srgbClr val="F67B16"/>
                </a:solidFill>
                <a:latin typeface="Tempus Sans ITC" pitchFamily="82" charset="0"/>
                <a:cs typeface="Times New Roman" pitchFamily="18" charset="0"/>
              </a:rPr>
              <a:t>Paneth</a:t>
            </a:r>
            <a:r>
              <a:rPr lang="en-US" sz="1600" b="1" dirty="0">
                <a:solidFill>
                  <a:srgbClr val="F67B16"/>
                </a:solidFill>
                <a:latin typeface="Tempus Sans ITC" pitchFamily="82" charset="0"/>
                <a:cs typeface="Times New Roman" pitchFamily="18" charset="0"/>
              </a:rPr>
              <a:t> cells</a:t>
            </a:r>
          </a:p>
          <a:p>
            <a:pPr marL="457200" indent="-457200">
              <a:buAutoNum type="arabicPeriod"/>
            </a:pPr>
            <a:r>
              <a:rPr lang="en-US" sz="1600" b="1" dirty="0">
                <a:solidFill>
                  <a:srgbClr val="F67B16"/>
                </a:solidFill>
                <a:latin typeface="Tempus Sans ITC" pitchFamily="82" charset="0"/>
                <a:cs typeface="Times New Roman" pitchFamily="18" charset="0"/>
              </a:rPr>
              <a:t>The jejunum has the most elaborate surface area modifications (</a:t>
            </a:r>
            <a:r>
              <a:rPr lang="en-US" sz="1600" b="1" dirty="0" err="1">
                <a:solidFill>
                  <a:srgbClr val="F67B16"/>
                </a:solidFill>
                <a:latin typeface="Tempus Sans ITC" pitchFamily="82" charset="0"/>
                <a:cs typeface="Times New Roman" pitchFamily="18" charset="0"/>
              </a:rPr>
              <a:t>plica</a:t>
            </a:r>
            <a:r>
              <a:rPr lang="en-US" sz="1600" b="1" dirty="0">
                <a:solidFill>
                  <a:srgbClr val="F67B16"/>
                </a:solidFill>
                <a:latin typeface="Tempus Sans ITC" pitchFamily="82" charset="0"/>
                <a:cs typeface="Times New Roman" pitchFamily="18" charset="0"/>
              </a:rPr>
              <a:t>, villi)</a:t>
            </a:r>
          </a:p>
        </p:txBody>
      </p:sp>
      <p:pic>
        <p:nvPicPr>
          <p:cNvPr id="6" name="Picture 1" descr="Slide18.JPG"/>
          <p:cNvPicPr>
            <a:picLocks noChangeAspect="1"/>
          </p:cNvPicPr>
          <p:nvPr/>
        </p:nvPicPr>
        <p:blipFill rotWithShape="1">
          <a:blip r:embed="rId4">
            <a:extLst>
              <a:ext uri="{28A0092B-C50C-407E-A947-70E740481C1C}">
                <a14:useLocalDpi xmlns:a14="http://schemas.microsoft.com/office/drawing/2010/main" val="0"/>
              </a:ext>
            </a:extLst>
          </a:blip>
          <a:srcRect r="44093"/>
          <a:stretch/>
        </p:blipFill>
        <p:spPr bwMode="auto">
          <a:xfrm>
            <a:off x="5435253" y="2049634"/>
            <a:ext cx="3594473" cy="423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58202" y="76200"/>
            <a:ext cx="502765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REGIONS</a:t>
            </a:r>
          </a:p>
        </p:txBody>
      </p:sp>
    </p:spTree>
    <p:extLst>
      <p:ext uri="{BB962C8B-B14F-4D97-AF65-F5344CB8AC3E}">
        <p14:creationId xmlns:p14="http://schemas.microsoft.com/office/powerpoint/2010/main" val="273965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09397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Small intestine</a:t>
            </a:r>
          </a:p>
          <a:p>
            <a:pPr lvl="2">
              <a:buFont typeface="Arial" charset="0"/>
              <a:buChar char="•"/>
              <a:tabLst>
                <a:tab pos="457200" algn="l"/>
              </a:tabLst>
            </a:pPr>
            <a:r>
              <a:rPr lang="en-US" sz="1200" dirty="0">
                <a:solidFill>
                  <a:srgbClr val="002060"/>
                </a:solidFill>
                <a:latin typeface="Georgia" pitchFamily="18" charset="0"/>
              </a:rPr>
              <a:t>Structures</a:t>
            </a:r>
          </a:p>
          <a:p>
            <a:pPr lvl="3">
              <a:buFont typeface="Arial" charset="0"/>
              <a:buChar char="•"/>
              <a:tabLst>
                <a:tab pos="457200" algn="l"/>
              </a:tabLst>
            </a:pPr>
            <a:r>
              <a:rPr lang="en-US" sz="1200" dirty="0" err="1">
                <a:solidFill>
                  <a:srgbClr val="002060"/>
                </a:solidFill>
                <a:latin typeface="Georgia" pitchFamily="18" charset="0"/>
              </a:rPr>
              <a:t>Plica</a:t>
            </a:r>
            <a:r>
              <a:rPr lang="en-US" sz="1200" dirty="0">
                <a:solidFill>
                  <a:srgbClr val="002060"/>
                </a:solidFill>
                <a:latin typeface="Georgia" pitchFamily="18" charset="0"/>
              </a:rPr>
              <a:t>, villi, microvilli (review)</a:t>
            </a:r>
          </a:p>
          <a:p>
            <a:pPr lvl="3">
              <a:buFont typeface="Arial" charset="0"/>
              <a:buChar char="•"/>
              <a:tabLst>
                <a:tab pos="457200" algn="l"/>
              </a:tabLst>
            </a:pPr>
            <a:r>
              <a:rPr lang="en-US" sz="1200" dirty="0">
                <a:solidFill>
                  <a:srgbClr val="002060"/>
                </a:solidFill>
                <a:latin typeface="Georgia" pitchFamily="18" charset="0"/>
              </a:rPr>
              <a:t>Intestinal crypts (of </a:t>
            </a:r>
            <a:r>
              <a:rPr lang="en-US" sz="1200" dirty="0" err="1">
                <a:solidFill>
                  <a:srgbClr val="002060"/>
                </a:solidFill>
                <a:latin typeface="Georgia" pitchFamily="18" charset="0"/>
              </a:rPr>
              <a:t>Lieberk</a:t>
            </a:r>
            <a:r>
              <a:rPr lang="en-US" sz="1200" dirty="0" err="1">
                <a:latin typeface="Georgia" pitchFamily="18" charset="0"/>
              </a:rPr>
              <a:t>ü</a:t>
            </a:r>
            <a:r>
              <a:rPr lang="en-US" sz="1200" dirty="0" err="1">
                <a:solidFill>
                  <a:srgbClr val="002060"/>
                </a:solidFill>
                <a:latin typeface="Georgia" pitchFamily="18" charset="0"/>
              </a:rPr>
              <a:t>hn</a:t>
            </a:r>
            <a:r>
              <a:rPr lang="en-US" sz="1200" dirty="0">
                <a:solidFill>
                  <a:srgbClr val="002060"/>
                </a:solidFill>
                <a:latin typeface="Georgia" pitchFamily="18" charset="0"/>
              </a:rPr>
              <a:t>)</a:t>
            </a:r>
          </a:p>
          <a:p>
            <a:pPr marL="914400" lvl="3">
              <a:buFont typeface="Arial" charset="0"/>
              <a:buChar char="•"/>
              <a:tabLst>
                <a:tab pos="457200" algn="l"/>
              </a:tabLst>
            </a:pPr>
            <a:r>
              <a:rPr lang="en-US" sz="1200" dirty="0">
                <a:solidFill>
                  <a:srgbClr val="002060"/>
                </a:solidFill>
                <a:latin typeface="Georgia" pitchFamily="18" charset="0"/>
              </a:rPr>
              <a:t>Cells</a:t>
            </a:r>
          </a:p>
          <a:p>
            <a:pPr marL="1371600" lvl="4">
              <a:buFont typeface="Arial" charset="0"/>
              <a:buChar char="•"/>
              <a:tabLst>
                <a:tab pos="457200" algn="l"/>
              </a:tabLst>
            </a:pPr>
            <a:r>
              <a:rPr lang="en-US" sz="1200" dirty="0">
                <a:solidFill>
                  <a:srgbClr val="002060"/>
                </a:solidFill>
                <a:latin typeface="Georgia" pitchFamily="18" charset="0"/>
              </a:rPr>
              <a:t>Enterocytes (intestinal absorptive cells)</a:t>
            </a:r>
          </a:p>
          <a:p>
            <a:pPr marL="1371600" lvl="4">
              <a:buFont typeface="Arial" charset="0"/>
              <a:buChar char="•"/>
              <a:tabLst>
                <a:tab pos="457200" algn="l"/>
              </a:tabLst>
            </a:pPr>
            <a:r>
              <a:rPr lang="en-US" sz="1200" dirty="0">
                <a:solidFill>
                  <a:srgbClr val="002060"/>
                </a:solidFill>
                <a:latin typeface="Georgia" pitchFamily="18" charset="0"/>
              </a:rPr>
              <a:t>Goblet cells</a:t>
            </a:r>
          </a:p>
          <a:p>
            <a:pPr marL="1371600" lvl="4">
              <a:buFont typeface="Arial" charset="0"/>
              <a:buChar char="•"/>
              <a:tabLst>
                <a:tab pos="457200" algn="l"/>
              </a:tabLst>
            </a:pPr>
            <a:r>
              <a:rPr lang="en-US" sz="1200" dirty="0" err="1">
                <a:solidFill>
                  <a:srgbClr val="002060"/>
                </a:solidFill>
                <a:latin typeface="Georgia" pitchFamily="18" charset="0"/>
              </a:rPr>
              <a:t>Paneth</a:t>
            </a:r>
            <a:r>
              <a:rPr lang="en-US" sz="1200" dirty="0">
                <a:solidFill>
                  <a:srgbClr val="002060"/>
                </a:solidFill>
                <a:latin typeface="Georgia" pitchFamily="18" charset="0"/>
              </a:rPr>
              <a:t> cells</a:t>
            </a:r>
          </a:p>
          <a:p>
            <a:pPr marL="1371600" lvl="4">
              <a:buFont typeface="Arial" charset="0"/>
              <a:buChar char="•"/>
              <a:tabLst>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a:t>
            </a:r>
          </a:p>
          <a:p>
            <a:pPr marL="914400" lvl="4">
              <a:buFont typeface="Arial" charset="0"/>
              <a:buChar char="•"/>
              <a:tabLst>
                <a:tab pos="457200" algn="l"/>
              </a:tabLst>
            </a:pPr>
            <a:r>
              <a:rPr lang="en-US" sz="1200" dirty="0">
                <a:solidFill>
                  <a:srgbClr val="002060"/>
                </a:solidFill>
                <a:latin typeface="Georgia" pitchFamily="18" charset="0"/>
              </a:rPr>
              <a:t>Regions</a:t>
            </a:r>
          </a:p>
          <a:p>
            <a:pPr marL="1371600" lvl="5">
              <a:buFont typeface="Arial" charset="0"/>
              <a:buChar char="•"/>
              <a:tabLst>
                <a:tab pos="457200" algn="l"/>
              </a:tabLst>
            </a:pPr>
            <a:r>
              <a:rPr lang="en-US" sz="1200" dirty="0">
                <a:solidFill>
                  <a:srgbClr val="002060"/>
                </a:solidFill>
                <a:latin typeface="Georgia" pitchFamily="18" charset="0"/>
              </a:rPr>
              <a:t>Duodenum</a:t>
            </a:r>
          </a:p>
          <a:p>
            <a:pPr marL="1828800" lvl="6">
              <a:buFont typeface="Arial" charset="0"/>
              <a:buChar char="•"/>
              <a:tabLst>
                <a:tab pos="457200" algn="l"/>
              </a:tabLst>
            </a:pPr>
            <a:r>
              <a:rPr lang="en-US" sz="1200" dirty="0" err="1">
                <a:solidFill>
                  <a:srgbClr val="002060"/>
                </a:solidFill>
                <a:latin typeface="Georgia" pitchFamily="18" charset="0"/>
              </a:rPr>
              <a:t>Submucosal</a:t>
            </a:r>
            <a:r>
              <a:rPr lang="en-US" sz="1200" dirty="0">
                <a:solidFill>
                  <a:srgbClr val="002060"/>
                </a:solidFill>
                <a:latin typeface="Georgia" pitchFamily="18" charset="0"/>
              </a:rPr>
              <a:t> (Brunner’s) glands</a:t>
            </a:r>
          </a:p>
          <a:p>
            <a:pPr marL="1828800" lvl="6">
              <a:buFont typeface="Arial" charset="0"/>
              <a:buChar char="•"/>
              <a:tabLst>
                <a:tab pos="457200" algn="l"/>
              </a:tabLst>
            </a:pPr>
            <a:r>
              <a:rPr lang="en-US" sz="1200" dirty="0">
                <a:solidFill>
                  <a:srgbClr val="002060"/>
                </a:solidFill>
                <a:latin typeface="Georgia" pitchFamily="18" charset="0"/>
              </a:rPr>
              <a:t>Ampulla of </a:t>
            </a:r>
            <a:r>
              <a:rPr lang="en-US" sz="1200" dirty="0" err="1">
                <a:solidFill>
                  <a:srgbClr val="002060"/>
                </a:solidFill>
                <a:latin typeface="Georgia" pitchFamily="18" charset="0"/>
              </a:rPr>
              <a:t>Vater</a:t>
            </a:r>
            <a:endParaRPr lang="en-US" sz="1200" dirty="0">
              <a:solidFill>
                <a:srgbClr val="002060"/>
              </a:solidFill>
              <a:latin typeface="Georgia" pitchFamily="18" charset="0"/>
            </a:endParaRPr>
          </a:p>
          <a:p>
            <a:pPr marL="1371600" lvl="6">
              <a:buFont typeface="Arial" charset="0"/>
              <a:buChar char="•"/>
              <a:tabLst>
                <a:tab pos="457200" algn="l"/>
              </a:tabLst>
            </a:pPr>
            <a:r>
              <a:rPr lang="en-US" sz="1200" dirty="0">
                <a:solidFill>
                  <a:srgbClr val="002060"/>
                </a:solidFill>
                <a:latin typeface="Georgia" pitchFamily="18" charset="0"/>
              </a:rPr>
              <a:t>Jejunum</a:t>
            </a:r>
          </a:p>
          <a:p>
            <a:pPr marL="1371600" lvl="6">
              <a:buFont typeface="Arial" charset="0"/>
              <a:buChar char="•"/>
              <a:tabLst>
                <a:tab pos="457200" algn="l"/>
              </a:tabLst>
            </a:pPr>
            <a:r>
              <a:rPr lang="en-US" sz="1200" dirty="0">
                <a:solidFill>
                  <a:srgbClr val="002060"/>
                </a:solidFill>
                <a:latin typeface="Georgia" pitchFamily="18" charset="0"/>
              </a:rPr>
              <a:t>Ileum </a:t>
            </a:r>
          </a:p>
          <a:p>
            <a:pPr marL="1828800" lvl="7">
              <a:buFont typeface="Arial" charset="0"/>
              <a:buChar char="•"/>
              <a:tabLst>
                <a:tab pos="457200" algn="l"/>
              </a:tabLst>
            </a:pPr>
            <a:r>
              <a:rPr lang="en-US" sz="1200" dirty="0">
                <a:solidFill>
                  <a:srgbClr val="002060"/>
                </a:solidFill>
                <a:latin typeface="Georgia" pitchFamily="18" charset="0"/>
              </a:rPr>
              <a:t>Peyer’s patches	</a:t>
            </a:r>
          </a:p>
          <a:p>
            <a:pPr marL="457200" lvl="2">
              <a:buFont typeface="Arial" charset="0"/>
              <a:buChar char="•"/>
              <a:tabLst>
                <a:tab pos="457200" algn="l"/>
              </a:tabLst>
            </a:pPr>
            <a:r>
              <a:rPr lang="en-US" sz="1200" dirty="0">
                <a:solidFill>
                  <a:srgbClr val="002060"/>
                </a:solidFill>
                <a:latin typeface="Georgia" pitchFamily="18" charset="0"/>
              </a:rPr>
              <a:t>Large intestine</a:t>
            </a:r>
          </a:p>
          <a:p>
            <a:pPr marL="914400" lvl="3">
              <a:buFont typeface="Arial" charset="0"/>
              <a:buChar char="•"/>
              <a:tabLst>
                <a:tab pos="457200" algn="l"/>
              </a:tabLst>
            </a:pPr>
            <a:r>
              <a:rPr lang="en-US" sz="1200" dirty="0">
                <a:solidFill>
                  <a:srgbClr val="002060"/>
                </a:solidFill>
                <a:latin typeface="Georgia" pitchFamily="18" charset="0"/>
              </a:rPr>
              <a:t>Structures</a:t>
            </a:r>
          </a:p>
          <a:p>
            <a:pPr marL="1371600" lvl="4">
              <a:buFont typeface="Arial" charset="0"/>
              <a:buChar char="•"/>
              <a:tabLst>
                <a:tab pos="457200" algn="l"/>
              </a:tabLst>
            </a:pPr>
            <a:r>
              <a:rPr lang="en-US" sz="1200" dirty="0">
                <a:solidFill>
                  <a:srgbClr val="002060"/>
                </a:solidFill>
                <a:latin typeface="Georgia" pitchFamily="18" charset="0"/>
              </a:rPr>
              <a:t>Intestinal crypts (of </a:t>
            </a:r>
            <a:r>
              <a:rPr lang="en-US" sz="1200" dirty="0" err="1">
                <a:solidFill>
                  <a:srgbClr val="002060"/>
                </a:solidFill>
                <a:latin typeface="Georgia" pitchFamily="18" charset="0"/>
              </a:rPr>
              <a:t>Lieberk</a:t>
            </a:r>
            <a:r>
              <a:rPr lang="en-US" sz="1200" dirty="0" err="1">
                <a:latin typeface="Georgia" pitchFamily="18" charset="0"/>
              </a:rPr>
              <a:t>ü</a:t>
            </a:r>
            <a:r>
              <a:rPr lang="en-US" sz="1200" dirty="0" err="1">
                <a:solidFill>
                  <a:srgbClr val="002060"/>
                </a:solidFill>
                <a:latin typeface="Georgia" pitchFamily="18" charset="0"/>
              </a:rPr>
              <a:t>hn</a:t>
            </a:r>
            <a:r>
              <a:rPr lang="en-US" sz="1200" dirty="0">
                <a:solidFill>
                  <a:srgbClr val="002060"/>
                </a:solidFill>
                <a:latin typeface="Georgia" pitchFamily="18" charset="0"/>
              </a:rPr>
              <a:t>)</a:t>
            </a:r>
          </a:p>
          <a:p>
            <a:pPr marL="1371600" lvl="4">
              <a:buFont typeface="Arial" charset="0"/>
              <a:buChar char="•"/>
              <a:tabLst>
                <a:tab pos="457200" algn="l"/>
              </a:tabLst>
            </a:pPr>
            <a:r>
              <a:rPr lang="en-US" sz="1200" dirty="0" err="1">
                <a:solidFill>
                  <a:srgbClr val="002060"/>
                </a:solidFill>
                <a:latin typeface="Georgia" pitchFamily="18" charset="0"/>
              </a:rPr>
              <a:t>Teniae</a:t>
            </a:r>
            <a:r>
              <a:rPr lang="en-US" sz="1200" dirty="0">
                <a:solidFill>
                  <a:srgbClr val="002060"/>
                </a:solidFill>
                <a:latin typeface="Georgia" pitchFamily="18" charset="0"/>
              </a:rPr>
              <a:t> coli</a:t>
            </a:r>
          </a:p>
          <a:p>
            <a:pPr marL="914400" lvl="4">
              <a:buFont typeface="Arial" charset="0"/>
              <a:buChar char="•"/>
              <a:tabLst>
                <a:tab pos="457200" algn="l"/>
              </a:tabLst>
            </a:pPr>
            <a:r>
              <a:rPr lang="en-US" sz="1200" dirty="0">
                <a:solidFill>
                  <a:srgbClr val="002060"/>
                </a:solidFill>
                <a:latin typeface="Georgia" pitchFamily="18" charset="0"/>
              </a:rPr>
              <a:t>Cells</a:t>
            </a:r>
          </a:p>
          <a:p>
            <a:pPr marL="1371600" lvl="5">
              <a:buFont typeface="Arial" charset="0"/>
              <a:buChar char="•"/>
              <a:tabLst>
                <a:tab pos="457200" algn="l"/>
              </a:tabLst>
            </a:pPr>
            <a:r>
              <a:rPr lang="en-US" sz="1200" dirty="0">
                <a:solidFill>
                  <a:srgbClr val="002060"/>
                </a:solidFill>
                <a:latin typeface="Georgia" pitchFamily="18" charset="0"/>
              </a:rPr>
              <a:t>Enterocytes (intestinal absorptive cells)</a:t>
            </a:r>
          </a:p>
          <a:p>
            <a:pPr marL="1371600" lvl="5">
              <a:buFont typeface="Arial" charset="0"/>
              <a:buChar char="•"/>
              <a:tabLst>
                <a:tab pos="457200" algn="l"/>
              </a:tabLst>
            </a:pPr>
            <a:r>
              <a:rPr lang="en-US" sz="1200" dirty="0">
                <a:solidFill>
                  <a:srgbClr val="002060"/>
                </a:solidFill>
                <a:latin typeface="Georgia" pitchFamily="18" charset="0"/>
              </a:rPr>
              <a:t>Goblet cells</a:t>
            </a:r>
          </a:p>
          <a:p>
            <a:pPr marL="1371600" lvl="5">
              <a:buFont typeface="Arial" charset="0"/>
              <a:buChar char="•"/>
              <a:tabLst>
                <a:tab pos="457200" algn="l"/>
              </a:tabLst>
            </a:pPr>
            <a:endParaRPr lang="en-US" sz="1200" dirty="0">
              <a:solidFill>
                <a:srgbClr val="002060"/>
              </a:solidFill>
              <a:latin typeface="Georgia" pitchFamily="18" charset="0"/>
            </a:endParaRPr>
          </a:p>
          <a:p>
            <a:pPr marL="463550" lvl="2">
              <a:tabLst>
                <a:tab pos="395288" algn="l"/>
                <a:tab pos="457200" algn="l"/>
              </a:tabLst>
            </a:pPr>
            <a:r>
              <a:rPr lang="en-US" sz="1400" dirty="0">
                <a:solidFill>
                  <a:srgbClr val="7030A0"/>
                </a:solidFill>
                <a:latin typeface="Georgia" pitchFamily="18" charset="0"/>
              </a:rPr>
              <a:t>Continues on next page…..</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tabLst>
                <a:tab pos="457200" algn="l"/>
              </a:tabLst>
            </a:pP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558356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14326" y="609600"/>
            <a:ext cx="8915400" cy="1015663"/>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Let’s start with the middle segment, the </a:t>
            </a:r>
            <a:r>
              <a:rPr lang="en-US" sz="2000" b="1" dirty="0">
                <a:solidFill>
                  <a:srgbClr val="F67B16"/>
                </a:solidFill>
                <a:latin typeface="Times New Roman" pitchFamily="18" charset="0"/>
                <a:cs typeface="Times New Roman" pitchFamily="18" charset="0"/>
              </a:rPr>
              <a:t>jejunum</a:t>
            </a:r>
            <a:r>
              <a:rPr lang="en-US" sz="2000" b="1" dirty="0">
                <a:solidFill>
                  <a:srgbClr val="9C4A06"/>
                </a:solidFill>
                <a:latin typeface="Times New Roman" pitchFamily="18" charset="0"/>
                <a:cs typeface="Times New Roman" pitchFamily="18" charset="0"/>
              </a:rPr>
              <a:t>, because it is the one we have been considering, and it is the most generic (i.e. we will define the duodenum and ileum by adding identifying features specific to those regions).</a:t>
            </a:r>
          </a:p>
        </p:txBody>
      </p:sp>
      <p:sp>
        <p:nvSpPr>
          <p:cNvPr id="7" name="Rectangle 6"/>
          <p:cNvSpPr/>
          <p:nvPr/>
        </p:nvSpPr>
        <p:spPr>
          <a:xfrm>
            <a:off x="2007900" y="76200"/>
            <a:ext cx="5128263"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JEJUNUM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879"/>
          <a:stretch/>
        </p:blipFill>
        <p:spPr>
          <a:xfrm>
            <a:off x="147376" y="1666196"/>
            <a:ext cx="2980099" cy="161040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7544" t="32494" r="25674" b="28033"/>
          <a:stretch/>
        </p:blipFill>
        <p:spPr>
          <a:xfrm>
            <a:off x="5524526" y="1635796"/>
            <a:ext cx="3505200" cy="2618893"/>
          </a:xfrm>
          <a:prstGeom prst="rect">
            <a:avLst/>
          </a:prstGeom>
        </p:spPr>
      </p:pic>
      <p:pic>
        <p:nvPicPr>
          <p:cNvPr id="10" name="Picture 2" descr="\\ahc-webdata\com\LabManuals\MA\VLM\Lab24\eme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666196"/>
            <a:ext cx="2184532" cy="27607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a:spLocks noChangeArrowheads="1"/>
          </p:cNvSpPr>
          <p:nvPr/>
        </p:nvSpPr>
        <p:spPr bwMode="auto">
          <a:xfrm>
            <a:off x="147376" y="4452880"/>
            <a:ext cx="8915400" cy="1323439"/>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The </a:t>
            </a:r>
            <a:r>
              <a:rPr lang="en-US" sz="2000" b="1" dirty="0">
                <a:solidFill>
                  <a:srgbClr val="F67B16"/>
                </a:solidFill>
                <a:latin typeface="Times New Roman" pitchFamily="18" charset="0"/>
                <a:cs typeface="Times New Roman" pitchFamily="18" charset="0"/>
              </a:rPr>
              <a:t>jejunum</a:t>
            </a:r>
            <a:r>
              <a:rPr lang="en-US" sz="2000" b="1" dirty="0">
                <a:solidFill>
                  <a:srgbClr val="9C4A06"/>
                </a:solidFill>
                <a:latin typeface="Times New Roman" pitchFamily="18" charset="0"/>
                <a:cs typeface="Times New Roman" pitchFamily="18" charset="0"/>
              </a:rPr>
              <a:t> can be characterized by all the features mentioned in the previous slides:  elaborate surface modifications (</a:t>
            </a:r>
            <a:r>
              <a:rPr lang="en-US" sz="2000" b="1" dirty="0" err="1">
                <a:solidFill>
                  <a:srgbClr val="9C4A06"/>
                </a:solidFill>
                <a:latin typeface="Times New Roman" pitchFamily="18" charset="0"/>
                <a:cs typeface="Times New Roman" pitchFamily="18" charset="0"/>
              </a:rPr>
              <a:t>plica</a:t>
            </a:r>
            <a:r>
              <a:rPr lang="en-US" sz="2000" b="1" dirty="0">
                <a:solidFill>
                  <a:srgbClr val="9C4A06"/>
                </a:solidFill>
                <a:latin typeface="Times New Roman" pitchFamily="18" charset="0"/>
                <a:cs typeface="Times New Roman" pitchFamily="18" charset="0"/>
              </a:rPr>
              <a:t>, villi), intestinal crypts, simple columnar epithelium with microvilli and goblet cells, numerous </a:t>
            </a:r>
            <a:r>
              <a:rPr lang="en-US" sz="2000" b="1" dirty="0" err="1">
                <a:solidFill>
                  <a:srgbClr val="9C4A06"/>
                </a:solidFill>
                <a:latin typeface="Times New Roman" pitchFamily="18" charset="0"/>
                <a:cs typeface="Times New Roman" pitchFamily="18" charset="0"/>
              </a:rPr>
              <a:t>Paneth</a:t>
            </a:r>
            <a:r>
              <a:rPr lang="en-US" sz="2000" b="1" dirty="0">
                <a:solidFill>
                  <a:srgbClr val="9C4A06"/>
                </a:solidFill>
                <a:latin typeface="Times New Roman" pitchFamily="18" charset="0"/>
                <a:cs typeface="Times New Roman" pitchFamily="18" charset="0"/>
              </a:rPr>
              <a:t> cells, distinct </a:t>
            </a:r>
            <a:r>
              <a:rPr lang="en-US" sz="2000" b="1" dirty="0" err="1">
                <a:solidFill>
                  <a:srgbClr val="9C4A06"/>
                </a:solidFill>
                <a:latin typeface="Times New Roman" pitchFamily="18" charset="0"/>
                <a:cs typeface="Times New Roman" pitchFamily="18" charset="0"/>
              </a:rPr>
              <a:t>muscularis</a:t>
            </a:r>
            <a:r>
              <a:rPr lang="en-US" sz="2000" b="1" dirty="0">
                <a:solidFill>
                  <a:srgbClr val="9C4A06"/>
                </a:solidFill>
                <a:latin typeface="Times New Roman" pitchFamily="18" charset="0"/>
                <a:cs typeface="Times New Roman" pitchFamily="18" charset="0"/>
              </a:rPr>
              <a:t> </a:t>
            </a:r>
            <a:r>
              <a:rPr lang="en-US" sz="2000" b="1" dirty="0" err="1">
                <a:solidFill>
                  <a:srgbClr val="9C4A06"/>
                </a:solidFill>
                <a:latin typeface="Times New Roman" pitchFamily="18" charset="0"/>
                <a:cs typeface="Times New Roman" pitchFamily="18" charset="0"/>
              </a:rPr>
              <a:t>externa</a:t>
            </a:r>
            <a:r>
              <a:rPr lang="en-US" sz="2000" b="1" dirty="0">
                <a:solidFill>
                  <a:srgbClr val="9C4A06"/>
                </a:solidFill>
                <a:latin typeface="Times New Roman" pitchFamily="18" charset="0"/>
                <a:cs typeface="Times New Roman" pitchFamily="18" charset="0"/>
              </a:rPr>
              <a:t>…..</a:t>
            </a:r>
          </a:p>
        </p:txBody>
      </p:sp>
      <p:sp>
        <p:nvSpPr>
          <p:cNvPr id="12" name="TextBox 4"/>
          <p:cNvSpPr txBox="1">
            <a:spLocks noChangeArrowheads="1"/>
          </p:cNvSpPr>
          <p:nvPr/>
        </p:nvSpPr>
        <p:spPr bwMode="auto">
          <a:xfrm>
            <a:off x="88619" y="6043080"/>
            <a:ext cx="8965893" cy="830997"/>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I would say that the jejunum can be specifically identified as such because it has all these, AND lacks features of the duodenum and ileum, but you don’t know these yet, so please proceed to the next slide.</a:t>
            </a:r>
          </a:p>
        </p:txBody>
      </p:sp>
    </p:spTree>
    <p:extLst>
      <p:ext uri="{BB962C8B-B14F-4D97-AF65-F5344CB8AC3E}">
        <p14:creationId xmlns:p14="http://schemas.microsoft.com/office/powerpoint/2010/main" val="2364553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3140598" y="2405579"/>
            <a:ext cx="24982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jejunum– SL14</a:t>
            </a:r>
            <a:endParaRPr lang="en-US" dirty="0">
              <a:latin typeface="Calibri" pitchFamily="34" charset="0"/>
            </a:endParaRPr>
          </a:p>
        </p:txBody>
      </p:sp>
      <p:sp>
        <p:nvSpPr>
          <p:cNvPr id="64514" name="TextBox 4"/>
          <p:cNvSpPr txBox="1">
            <a:spLocks noChangeArrowheads="1"/>
          </p:cNvSpPr>
          <p:nvPr/>
        </p:nvSpPr>
        <p:spPr bwMode="auto">
          <a:xfrm>
            <a:off x="946799" y="5562600"/>
            <a:ext cx="7696200" cy="113877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014</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jejunum</a:t>
            </a:r>
          </a:p>
        </p:txBody>
      </p:sp>
      <p:sp>
        <p:nvSpPr>
          <p:cNvPr id="5" name="Rectangle 4"/>
          <p:cNvSpPr/>
          <p:nvPr/>
        </p:nvSpPr>
        <p:spPr>
          <a:xfrm>
            <a:off x="2007900" y="76200"/>
            <a:ext cx="5128263"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JEJUNUM</a:t>
            </a:r>
          </a:p>
        </p:txBody>
      </p:sp>
    </p:spTree>
    <p:extLst>
      <p:ext uri="{BB962C8B-B14F-4D97-AF65-F5344CB8AC3E}">
        <p14:creationId xmlns:p14="http://schemas.microsoft.com/office/powerpoint/2010/main" val="2564392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819400" y="2409481"/>
            <a:ext cx="36412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jejunum PAS stained – SL19</a:t>
            </a:r>
            <a:endParaRPr lang="en-US" dirty="0">
              <a:latin typeface="Calibri" pitchFamily="34" charset="0"/>
            </a:endParaRPr>
          </a:p>
        </p:txBody>
      </p:sp>
      <p:sp>
        <p:nvSpPr>
          <p:cNvPr id="64514" name="TextBox 4"/>
          <p:cNvSpPr txBox="1">
            <a:spLocks noChangeArrowheads="1"/>
          </p:cNvSpPr>
          <p:nvPr/>
        </p:nvSpPr>
        <p:spPr bwMode="auto">
          <a:xfrm>
            <a:off x="946799" y="5562600"/>
            <a:ext cx="7696200" cy="113877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019</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jejunum</a:t>
            </a:r>
          </a:p>
        </p:txBody>
      </p:sp>
      <p:sp>
        <p:nvSpPr>
          <p:cNvPr id="5" name="Rectangle 4"/>
          <p:cNvSpPr/>
          <p:nvPr/>
        </p:nvSpPr>
        <p:spPr>
          <a:xfrm>
            <a:off x="2007900" y="76200"/>
            <a:ext cx="5128263"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JEJUNUM</a:t>
            </a:r>
          </a:p>
        </p:txBody>
      </p:sp>
    </p:spTree>
    <p:extLst>
      <p:ext uri="{BB962C8B-B14F-4D97-AF65-F5344CB8AC3E}">
        <p14:creationId xmlns:p14="http://schemas.microsoft.com/office/powerpoint/2010/main" val="145270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38126" y="609600"/>
            <a:ext cx="9029674" cy="1015663"/>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The </a:t>
            </a:r>
            <a:r>
              <a:rPr lang="en-US" sz="2000" b="1" dirty="0">
                <a:solidFill>
                  <a:srgbClr val="F67B16"/>
                </a:solidFill>
                <a:latin typeface="Times New Roman" pitchFamily="18" charset="0"/>
                <a:cs typeface="Times New Roman" pitchFamily="18" charset="0"/>
              </a:rPr>
              <a:t>ileum </a:t>
            </a:r>
            <a:r>
              <a:rPr lang="en-US" sz="2000" b="1" dirty="0">
                <a:solidFill>
                  <a:srgbClr val="9C4A06"/>
                </a:solidFill>
                <a:latin typeface="Times New Roman" pitchFamily="18" charset="0"/>
                <a:cs typeface="Times New Roman" pitchFamily="18" charset="0"/>
              </a:rPr>
              <a:t>can be identified because it has all the features of the small intestine, plus large regions of diffuse lymphoid tissue called </a:t>
            </a:r>
            <a:r>
              <a:rPr lang="en-US" sz="2000" b="1" dirty="0">
                <a:solidFill>
                  <a:srgbClr val="F67B16"/>
                </a:solidFill>
                <a:latin typeface="Times New Roman" pitchFamily="18" charset="0"/>
                <a:cs typeface="Times New Roman" pitchFamily="18" charset="0"/>
              </a:rPr>
              <a:t>Peyer’s Patches</a:t>
            </a:r>
            <a:r>
              <a:rPr lang="en-US" sz="2000" b="1" dirty="0">
                <a:solidFill>
                  <a:srgbClr val="9C4A06"/>
                </a:solidFill>
                <a:latin typeface="Times New Roman" pitchFamily="18" charset="0"/>
                <a:cs typeface="Times New Roman" pitchFamily="18" charset="0"/>
              </a:rPr>
              <a:t>.  These are located on the anti-mesenteric side of the ileum (the side opposite the mesentery).</a:t>
            </a:r>
          </a:p>
        </p:txBody>
      </p:sp>
      <p:sp>
        <p:nvSpPr>
          <p:cNvPr id="7" name="Rectangle 6"/>
          <p:cNvSpPr/>
          <p:nvPr/>
        </p:nvSpPr>
        <p:spPr>
          <a:xfrm>
            <a:off x="2272396" y="76200"/>
            <a:ext cx="459927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ILEUM</a:t>
            </a:r>
          </a:p>
        </p:txBody>
      </p:sp>
      <p:sp>
        <p:nvSpPr>
          <p:cNvPr id="12" name="TextBox 4"/>
          <p:cNvSpPr txBox="1">
            <a:spLocks noChangeArrowheads="1"/>
          </p:cNvSpPr>
          <p:nvPr/>
        </p:nvSpPr>
        <p:spPr bwMode="auto">
          <a:xfrm>
            <a:off x="76200" y="5257800"/>
            <a:ext cx="8965893" cy="1569660"/>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Since the lumen of the intestinal tract houses lots bacteria, both endogenous and exogenous, diffuse immune tissue is prominent throughout.  Like the tonsils, the ileum is an area where this diffuse immune tissue exists in substantial amounts.  It make perfect sense to have lots of immune tissue in the tonsils; after all, this is the gateway into the body.  Not sure anyone knows why the ileum was selected for such a specialized role…maybe to prevent colonic bacteria from growing </a:t>
            </a:r>
            <a:r>
              <a:rPr lang="en-US" sz="1600" b="1" dirty="0" err="1">
                <a:solidFill>
                  <a:srgbClr val="F67B16"/>
                </a:solidFill>
                <a:latin typeface="Tempus Sans ITC" pitchFamily="82" charset="0"/>
                <a:cs typeface="Times New Roman" pitchFamily="18" charset="0"/>
              </a:rPr>
              <a:t>retrogradely</a:t>
            </a:r>
            <a:r>
              <a:rPr lang="en-US" sz="1600" b="1" dirty="0">
                <a:solidFill>
                  <a:srgbClr val="F67B16"/>
                </a:solidFill>
                <a:latin typeface="Tempus Sans ITC" pitchFamily="82" charset="0"/>
                <a:cs typeface="Times New Roman" pitchFamily="18" charset="0"/>
              </a:rPr>
              <a:t> into the small intestine?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9" y="1794830"/>
            <a:ext cx="5738061" cy="34748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125" y="1600200"/>
            <a:ext cx="3095625" cy="2095500"/>
          </a:xfrm>
          <a:prstGeom prst="rect">
            <a:avLst/>
          </a:prstGeom>
        </p:spPr>
      </p:pic>
      <p:sp>
        <p:nvSpPr>
          <p:cNvPr id="14" name="Rectangle 13"/>
          <p:cNvSpPr/>
          <p:nvPr/>
        </p:nvSpPr>
        <p:spPr>
          <a:xfrm>
            <a:off x="6248400" y="2785431"/>
            <a:ext cx="272718" cy="3048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5833540" y="3090231"/>
            <a:ext cx="414860" cy="21794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48125" y="1794830"/>
            <a:ext cx="500275" cy="990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8325119" y="2219021"/>
            <a:ext cx="1219200" cy="523220"/>
          </a:xfrm>
          <a:prstGeom prst="rect">
            <a:avLst/>
          </a:prstGeom>
          <a:noFill/>
        </p:spPr>
        <p:txBody>
          <a:bodyPr wrap="square" rtlCol="0">
            <a:spAutoFit/>
          </a:bodyPr>
          <a:lstStyle/>
          <a:p>
            <a:r>
              <a:rPr lang="en-US" sz="1400" dirty="0"/>
              <a:t>Mesentery here</a:t>
            </a:r>
          </a:p>
        </p:txBody>
      </p:sp>
      <p:sp>
        <p:nvSpPr>
          <p:cNvPr id="22" name="TextBox 21"/>
          <p:cNvSpPr txBox="1"/>
          <p:nvPr/>
        </p:nvSpPr>
        <p:spPr>
          <a:xfrm>
            <a:off x="1524000" y="3438220"/>
            <a:ext cx="1219200" cy="954107"/>
          </a:xfrm>
          <a:prstGeom prst="rect">
            <a:avLst/>
          </a:prstGeom>
          <a:solidFill>
            <a:srgbClr val="EAEAEA">
              <a:alpha val="50196"/>
            </a:srgbClr>
          </a:solidFill>
        </p:spPr>
        <p:txBody>
          <a:bodyPr wrap="square" rtlCol="0">
            <a:spAutoFit/>
          </a:bodyPr>
          <a:lstStyle/>
          <a:p>
            <a:r>
              <a:rPr lang="en-US" sz="1400" dirty="0"/>
              <a:t>Lymphoid nodule of Peyer’s Patch</a:t>
            </a:r>
          </a:p>
        </p:txBody>
      </p:sp>
    </p:spTree>
    <p:extLst>
      <p:ext uri="{BB962C8B-B14F-4D97-AF65-F5344CB8AC3E}">
        <p14:creationId xmlns:p14="http://schemas.microsoft.com/office/powerpoint/2010/main" val="87253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3140598" y="2405579"/>
            <a:ext cx="24982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ileum– SL11</a:t>
            </a:r>
            <a:endParaRPr lang="en-US" dirty="0">
              <a:latin typeface="Calibri" pitchFamily="34" charset="0"/>
            </a:endParaRPr>
          </a:p>
        </p:txBody>
      </p:sp>
      <p:sp>
        <p:nvSpPr>
          <p:cNvPr id="64514" name="TextBox 4"/>
          <p:cNvSpPr txBox="1">
            <a:spLocks noChangeArrowheads="1"/>
          </p:cNvSpPr>
          <p:nvPr/>
        </p:nvSpPr>
        <p:spPr bwMode="auto">
          <a:xfrm>
            <a:off x="946799" y="5486400"/>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011</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Ileum</a:t>
            </a:r>
          </a:p>
          <a:p>
            <a:pPr lvl="3" eaLnBrk="0" hangingPunct="0">
              <a:buFontTx/>
              <a:buChar char="•"/>
            </a:pPr>
            <a:r>
              <a:rPr lang="en-US" sz="1200" b="1" dirty="0">
                <a:solidFill>
                  <a:srgbClr val="002060"/>
                </a:solidFill>
                <a:latin typeface="Georgia" pitchFamily="18" charset="0"/>
                <a:ea typeface="Times" pitchFamily="18" charset="0"/>
                <a:cs typeface="Arial" charset="0"/>
              </a:rPr>
              <a:t>Peyer’s Patches</a:t>
            </a:r>
          </a:p>
        </p:txBody>
      </p:sp>
      <p:sp>
        <p:nvSpPr>
          <p:cNvPr id="5" name="Rectangle 4"/>
          <p:cNvSpPr/>
          <p:nvPr/>
        </p:nvSpPr>
        <p:spPr>
          <a:xfrm>
            <a:off x="2272396" y="76200"/>
            <a:ext cx="459927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ILEUM</a:t>
            </a:r>
          </a:p>
        </p:txBody>
      </p:sp>
    </p:spTree>
    <p:extLst>
      <p:ext uri="{BB962C8B-B14F-4D97-AF65-F5344CB8AC3E}">
        <p14:creationId xmlns:p14="http://schemas.microsoft.com/office/powerpoint/2010/main" val="55597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Slide20.JPG"/>
          <p:cNvPicPr>
            <a:picLocks noChangeAspect="1"/>
          </p:cNvPicPr>
          <p:nvPr/>
        </p:nvPicPr>
        <p:blipFill rotWithShape="1">
          <a:blip r:embed="rId3">
            <a:extLst>
              <a:ext uri="{28A0092B-C50C-407E-A947-70E740481C1C}">
                <a14:useLocalDpi xmlns:a14="http://schemas.microsoft.com/office/drawing/2010/main" val="0"/>
              </a:ext>
            </a:extLst>
          </a:blip>
          <a:srcRect t="5503" r="35834" b="10838"/>
          <a:stretch/>
        </p:blipFill>
        <p:spPr bwMode="auto">
          <a:xfrm>
            <a:off x="38126" y="1420713"/>
            <a:ext cx="476726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97916" y="1659237"/>
            <a:ext cx="5253567" cy="3886200"/>
          </a:xfrm>
          <a:prstGeom prst="rect">
            <a:avLst/>
          </a:prstGeom>
        </p:spPr>
      </p:pic>
      <p:sp>
        <p:nvSpPr>
          <p:cNvPr id="67586" name="TextBox 4"/>
          <p:cNvSpPr txBox="1">
            <a:spLocks noChangeArrowheads="1"/>
          </p:cNvSpPr>
          <p:nvPr/>
        </p:nvSpPr>
        <p:spPr bwMode="auto">
          <a:xfrm>
            <a:off x="38126" y="609600"/>
            <a:ext cx="9029674" cy="707886"/>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For orientation, our slide of the duodenum is of the left wall of the duodenum and includes the adjacent pancreas.</a:t>
            </a:r>
          </a:p>
        </p:txBody>
      </p:sp>
      <p:sp>
        <p:nvSpPr>
          <p:cNvPr id="7" name="Rectangle 6"/>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
        <p:nvSpPr>
          <p:cNvPr id="11" name="TextBox 4"/>
          <p:cNvSpPr txBox="1">
            <a:spLocks noChangeArrowheads="1"/>
          </p:cNvSpPr>
          <p:nvPr/>
        </p:nvSpPr>
        <p:spPr bwMode="auto">
          <a:xfrm>
            <a:off x="5486400" y="6027003"/>
            <a:ext cx="3657600" cy="830997"/>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This low power image from our slide has been turned 90</a:t>
            </a:r>
            <a:r>
              <a:rPr lang="en-US" sz="1600" b="1" baseline="30000" dirty="0">
                <a:solidFill>
                  <a:srgbClr val="F67B16"/>
                </a:solidFill>
                <a:latin typeface="Tempus Sans ITC" pitchFamily="82" charset="0"/>
                <a:cs typeface="Times New Roman" pitchFamily="18" charset="0"/>
              </a:rPr>
              <a:t>o</a:t>
            </a:r>
            <a:r>
              <a:rPr lang="en-US" sz="1600" b="1" dirty="0">
                <a:solidFill>
                  <a:srgbClr val="F67B16"/>
                </a:solidFill>
                <a:latin typeface="Tempus Sans ITC" pitchFamily="82" charset="0"/>
                <a:cs typeface="Times New Roman" pitchFamily="18" charset="0"/>
              </a:rPr>
              <a:t> to have the same orientation as the drawing to the left.</a:t>
            </a:r>
          </a:p>
        </p:txBody>
      </p:sp>
      <p:sp>
        <p:nvSpPr>
          <p:cNvPr id="20" name="TextBox 19"/>
          <p:cNvSpPr txBox="1"/>
          <p:nvPr/>
        </p:nvSpPr>
        <p:spPr>
          <a:xfrm>
            <a:off x="7124699" y="3011455"/>
            <a:ext cx="1012830" cy="307777"/>
          </a:xfrm>
          <a:prstGeom prst="rect">
            <a:avLst/>
          </a:prstGeom>
          <a:solidFill>
            <a:srgbClr val="EAEAEA">
              <a:alpha val="20000"/>
            </a:srgbClr>
          </a:solidFill>
        </p:spPr>
        <p:txBody>
          <a:bodyPr wrap="square" rtlCol="0">
            <a:spAutoFit/>
          </a:bodyPr>
          <a:lstStyle/>
          <a:p>
            <a:r>
              <a:rPr lang="en-US" sz="1400" dirty="0"/>
              <a:t>pancreas</a:t>
            </a:r>
          </a:p>
        </p:txBody>
      </p:sp>
      <p:sp>
        <p:nvSpPr>
          <p:cNvPr id="22" name="TextBox 21"/>
          <p:cNvSpPr txBox="1"/>
          <p:nvPr/>
        </p:nvSpPr>
        <p:spPr>
          <a:xfrm>
            <a:off x="6248400" y="4590705"/>
            <a:ext cx="670628" cy="307777"/>
          </a:xfrm>
          <a:prstGeom prst="rect">
            <a:avLst/>
          </a:prstGeom>
          <a:solidFill>
            <a:srgbClr val="EAEAEA">
              <a:alpha val="20000"/>
            </a:srgbClr>
          </a:solidFill>
        </p:spPr>
        <p:txBody>
          <a:bodyPr wrap="square" rtlCol="0">
            <a:spAutoFit/>
          </a:bodyPr>
          <a:lstStyle/>
          <a:p>
            <a:r>
              <a:rPr lang="en-US" sz="1400" dirty="0"/>
              <a:t>lumen</a:t>
            </a:r>
          </a:p>
        </p:txBody>
      </p:sp>
      <p:sp>
        <p:nvSpPr>
          <p:cNvPr id="24" name="TextBox 23"/>
          <p:cNvSpPr txBox="1"/>
          <p:nvPr/>
        </p:nvSpPr>
        <p:spPr>
          <a:xfrm rot="18351057">
            <a:off x="5913087" y="3373372"/>
            <a:ext cx="670628" cy="307777"/>
          </a:xfrm>
          <a:prstGeom prst="rect">
            <a:avLst/>
          </a:prstGeom>
          <a:solidFill>
            <a:srgbClr val="EAEAEA">
              <a:alpha val="20000"/>
            </a:srgbClr>
          </a:solidFill>
        </p:spPr>
        <p:txBody>
          <a:bodyPr wrap="square" rtlCol="0">
            <a:spAutoFit/>
          </a:bodyPr>
          <a:lstStyle/>
          <a:p>
            <a:r>
              <a:rPr lang="en-US" sz="1400" dirty="0"/>
              <a:t>lumen</a:t>
            </a:r>
          </a:p>
        </p:txBody>
      </p:sp>
      <p:cxnSp>
        <p:nvCxnSpPr>
          <p:cNvPr id="26" name="Straight Connector 25"/>
          <p:cNvCxnSpPr/>
          <p:nvPr/>
        </p:nvCxnSpPr>
        <p:spPr>
          <a:xfrm flipH="1" flipV="1">
            <a:off x="1509311" y="5188946"/>
            <a:ext cx="3833870" cy="10025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90115" y="1002535"/>
            <a:ext cx="3709846" cy="3731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58466" y="4726236"/>
            <a:ext cx="550845" cy="46270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4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2" y="2240816"/>
            <a:ext cx="2327327" cy="17215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675" y="2277623"/>
            <a:ext cx="6715125" cy="3990975"/>
          </a:xfrm>
          <a:prstGeom prst="rect">
            <a:avLst/>
          </a:prstGeom>
        </p:spPr>
      </p:pic>
      <p:sp>
        <p:nvSpPr>
          <p:cNvPr id="67586" name="TextBox 4"/>
          <p:cNvSpPr txBox="1">
            <a:spLocks noChangeArrowheads="1"/>
          </p:cNvSpPr>
          <p:nvPr/>
        </p:nvSpPr>
        <p:spPr bwMode="auto">
          <a:xfrm>
            <a:off x="38126" y="609600"/>
            <a:ext cx="9029674" cy="1631216"/>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Because the duodenum is receiving acidic </a:t>
            </a:r>
            <a:r>
              <a:rPr lang="en-US" sz="2000" b="1" dirty="0" err="1">
                <a:solidFill>
                  <a:srgbClr val="9C4A06"/>
                </a:solidFill>
                <a:latin typeface="Times New Roman" pitchFamily="18" charset="0"/>
                <a:cs typeface="Times New Roman" pitchFamily="18" charset="0"/>
              </a:rPr>
              <a:t>chyme</a:t>
            </a:r>
            <a:r>
              <a:rPr lang="en-US" sz="2000" b="1" dirty="0">
                <a:solidFill>
                  <a:srgbClr val="9C4A06"/>
                </a:solidFill>
                <a:latin typeface="Times New Roman" pitchFamily="18" charset="0"/>
                <a:cs typeface="Times New Roman" pitchFamily="18" charset="0"/>
              </a:rPr>
              <a:t> from the stomach, and digestive secretions from the pancreas and liver, it secretes a tremendous amount of mucus for protection.  Although goblet cells play some role here,  </a:t>
            </a:r>
            <a:r>
              <a:rPr lang="en-US" sz="2000" b="1" dirty="0" err="1">
                <a:solidFill>
                  <a:srgbClr val="9C4A06"/>
                </a:solidFill>
                <a:latin typeface="Times New Roman" pitchFamily="18" charset="0"/>
                <a:cs typeface="Times New Roman" pitchFamily="18" charset="0"/>
              </a:rPr>
              <a:t>submucosal</a:t>
            </a:r>
            <a:r>
              <a:rPr lang="en-US" sz="2000" b="1" dirty="0">
                <a:solidFill>
                  <a:srgbClr val="9C4A06"/>
                </a:solidFill>
                <a:latin typeface="Times New Roman" pitchFamily="18" charset="0"/>
                <a:cs typeface="Times New Roman" pitchFamily="18" charset="0"/>
              </a:rPr>
              <a:t> glands (Brunner’s glands) within the </a:t>
            </a:r>
            <a:r>
              <a:rPr lang="en-US" sz="2000" b="1" dirty="0">
                <a:solidFill>
                  <a:srgbClr val="F67B16"/>
                </a:solidFill>
                <a:latin typeface="Times New Roman" pitchFamily="18" charset="0"/>
                <a:cs typeface="Times New Roman" pitchFamily="18" charset="0"/>
              </a:rPr>
              <a:t>duodenum </a:t>
            </a:r>
            <a:r>
              <a:rPr lang="en-US" sz="2000" b="1" dirty="0">
                <a:solidFill>
                  <a:srgbClr val="9C4A06"/>
                </a:solidFill>
                <a:latin typeface="Times New Roman" pitchFamily="18" charset="0"/>
                <a:cs typeface="Times New Roman" pitchFamily="18" charset="0"/>
              </a:rPr>
              <a:t>provide the bulk of this mucus, and allow us to distinguish the duodenum from the rest of the intestinal tract.</a:t>
            </a:r>
          </a:p>
        </p:txBody>
      </p:sp>
      <p:sp>
        <p:nvSpPr>
          <p:cNvPr id="7" name="Rectangle 6"/>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
        <p:nvSpPr>
          <p:cNvPr id="14" name="Rectangle 13"/>
          <p:cNvSpPr/>
          <p:nvPr/>
        </p:nvSpPr>
        <p:spPr>
          <a:xfrm>
            <a:off x="1404684" y="2977670"/>
            <a:ext cx="272718" cy="3048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flipV="1">
            <a:off x="1404684" y="3309652"/>
            <a:ext cx="947991" cy="29387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77402" y="2277623"/>
            <a:ext cx="675273" cy="694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4"/>
          <p:cNvSpPr txBox="1">
            <a:spLocks noChangeArrowheads="1"/>
          </p:cNvSpPr>
          <p:nvPr/>
        </p:nvSpPr>
        <p:spPr bwMode="auto">
          <a:xfrm>
            <a:off x="101907" y="6248400"/>
            <a:ext cx="8965893" cy="584775"/>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The mucosa of this preparation is not well preserved; therefore, villi and epithelial cells typical of the small intestine are not readily apparent on this slide.</a:t>
            </a:r>
          </a:p>
        </p:txBody>
      </p:sp>
      <p:sp>
        <p:nvSpPr>
          <p:cNvPr id="20" name="TextBox 19"/>
          <p:cNvSpPr txBox="1"/>
          <p:nvPr/>
        </p:nvSpPr>
        <p:spPr>
          <a:xfrm>
            <a:off x="610873" y="2624710"/>
            <a:ext cx="1012830" cy="307777"/>
          </a:xfrm>
          <a:prstGeom prst="rect">
            <a:avLst/>
          </a:prstGeom>
          <a:solidFill>
            <a:srgbClr val="EAEAEA">
              <a:alpha val="20000"/>
            </a:srgbClr>
          </a:solidFill>
        </p:spPr>
        <p:txBody>
          <a:bodyPr wrap="square" rtlCol="0">
            <a:spAutoFit/>
          </a:bodyPr>
          <a:lstStyle/>
          <a:p>
            <a:r>
              <a:rPr lang="en-US" sz="1400" dirty="0"/>
              <a:t>pancreas</a:t>
            </a:r>
          </a:p>
        </p:txBody>
      </p:sp>
    </p:spTree>
    <p:extLst>
      <p:ext uri="{BB962C8B-B14F-4D97-AF65-F5344CB8AC3E}">
        <p14:creationId xmlns:p14="http://schemas.microsoft.com/office/powerpoint/2010/main" val="257944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3140598" y="2405579"/>
            <a:ext cx="287920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duodenum – SL54</a:t>
            </a:r>
            <a:endParaRPr lang="en-US" dirty="0">
              <a:latin typeface="Calibri" pitchFamily="34" charset="0"/>
            </a:endParaRPr>
          </a:p>
        </p:txBody>
      </p:sp>
      <p:sp>
        <p:nvSpPr>
          <p:cNvPr id="64514" name="TextBox 4"/>
          <p:cNvSpPr txBox="1">
            <a:spLocks noChangeArrowheads="1"/>
          </p:cNvSpPr>
          <p:nvPr/>
        </p:nvSpPr>
        <p:spPr bwMode="auto">
          <a:xfrm>
            <a:off x="946799" y="5486399"/>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054</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Duodenum</a:t>
            </a:r>
          </a:p>
          <a:p>
            <a:pPr lvl="3" eaLnBrk="0" hangingPunct="0">
              <a:buFontTx/>
              <a:buChar char="•"/>
            </a:pPr>
            <a:r>
              <a:rPr lang="en-US" sz="1200" b="1" dirty="0" err="1">
                <a:solidFill>
                  <a:srgbClr val="002060"/>
                </a:solidFill>
                <a:latin typeface="Georgia" pitchFamily="18" charset="0"/>
                <a:ea typeface="Times" pitchFamily="18" charset="0"/>
                <a:cs typeface="Arial" charset="0"/>
              </a:rPr>
              <a:t>Submucosal</a:t>
            </a:r>
            <a:r>
              <a:rPr lang="en-US" sz="1200" b="1" dirty="0">
                <a:solidFill>
                  <a:srgbClr val="002060"/>
                </a:solidFill>
                <a:latin typeface="Georgia" pitchFamily="18" charset="0"/>
                <a:ea typeface="Times" pitchFamily="18" charset="0"/>
                <a:cs typeface="Arial" charset="0"/>
              </a:rPr>
              <a:t> (Brunner’s) glands</a:t>
            </a:r>
          </a:p>
        </p:txBody>
      </p:sp>
      <p:sp>
        <p:nvSpPr>
          <p:cNvPr id="5" name="Rectangle 4"/>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Tree>
    <p:extLst>
      <p:ext uri="{BB962C8B-B14F-4D97-AF65-F5344CB8AC3E}">
        <p14:creationId xmlns:p14="http://schemas.microsoft.com/office/powerpoint/2010/main" val="566671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Slide20.JPG"/>
          <p:cNvPicPr>
            <a:picLocks noChangeAspect="1"/>
          </p:cNvPicPr>
          <p:nvPr/>
        </p:nvPicPr>
        <p:blipFill rotWithShape="1">
          <a:blip r:embed="rId3">
            <a:extLst>
              <a:ext uri="{28A0092B-C50C-407E-A947-70E740481C1C}">
                <a14:useLocalDpi xmlns:a14="http://schemas.microsoft.com/office/drawing/2010/main" val="0"/>
              </a:ext>
            </a:extLst>
          </a:blip>
          <a:srcRect t="5503" r="35834" b="10838"/>
          <a:stretch/>
        </p:blipFill>
        <p:spPr bwMode="auto">
          <a:xfrm>
            <a:off x="4552962" y="1517702"/>
            <a:ext cx="4514837" cy="438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4"/>
          <p:cNvSpPr txBox="1">
            <a:spLocks noChangeArrowheads="1"/>
          </p:cNvSpPr>
          <p:nvPr/>
        </p:nvSpPr>
        <p:spPr bwMode="auto">
          <a:xfrm>
            <a:off x="38126" y="609600"/>
            <a:ext cx="9029674" cy="1015663"/>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Another feature visible on our slides is the </a:t>
            </a:r>
            <a:r>
              <a:rPr lang="en-US" sz="2000" b="1" dirty="0">
                <a:solidFill>
                  <a:srgbClr val="F67B16"/>
                </a:solidFill>
                <a:latin typeface="Times New Roman" pitchFamily="18" charset="0"/>
                <a:cs typeface="Times New Roman" pitchFamily="18" charset="0"/>
              </a:rPr>
              <a:t>ampulla of </a:t>
            </a:r>
            <a:r>
              <a:rPr lang="en-US" sz="2000" b="1" dirty="0" err="1">
                <a:solidFill>
                  <a:srgbClr val="F67B16"/>
                </a:solidFill>
                <a:latin typeface="Times New Roman" pitchFamily="18" charset="0"/>
                <a:cs typeface="Times New Roman" pitchFamily="18" charset="0"/>
              </a:rPr>
              <a:t>Vater</a:t>
            </a:r>
            <a:r>
              <a:rPr lang="en-US" sz="2000" b="1" dirty="0">
                <a:solidFill>
                  <a:srgbClr val="9C4A06"/>
                </a:solidFill>
                <a:latin typeface="Times New Roman" pitchFamily="18" charset="0"/>
                <a:cs typeface="Times New Roman" pitchFamily="18" charset="0"/>
              </a:rPr>
              <a:t>.  The duodenum is the site of entry for secretions from the liver and pancreas.  These reach the duodenum via the bile duct and pancreatic duct, respectively.  </a:t>
            </a:r>
          </a:p>
        </p:txBody>
      </p:sp>
      <p:sp>
        <p:nvSpPr>
          <p:cNvPr id="7" name="Rectangle 6"/>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
        <p:nvSpPr>
          <p:cNvPr id="11" name="TextBox 4"/>
          <p:cNvSpPr txBox="1">
            <a:spLocks noChangeArrowheads="1"/>
          </p:cNvSpPr>
          <p:nvPr/>
        </p:nvSpPr>
        <p:spPr bwMode="auto">
          <a:xfrm>
            <a:off x="5912947" y="5885813"/>
            <a:ext cx="2967412" cy="830997"/>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You will see the ampulla and papilla on our slides; the sphincter is not so obvious.</a:t>
            </a:r>
          </a:p>
        </p:txBody>
      </p:sp>
      <p:sp>
        <p:nvSpPr>
          <p:cNvPr id="13" name="TextBox 4"/>
          <p:cNvSpPr txBox="1">
            <a:spLocks noChangeArrowheads="1"/>
          </p:cNvSpPr>
          <p:nvPr/>
        </p:nvSpPr>
        <p:spPr bwMode="auto">
          <a:xfrm>
            <a:off x="57405" y="1905000"/>
            <a:ext cx="4362195" cy="3416320"/>
          </a:xfrm>
          <a:prstGeom prst="rect">
            <a:avLst/>
          </a:prstGeom>
          <a:noFill/>
          <a:ln w="9525">
            <a:noFill/>
            <a:miter lim="800000"/>
            <a:headEnd/>
            <a:tailEnd/>
          </a:ln>
        </p:spPr>
        <p:txBody>
          <a:bodyPr wrap="square">
            <a:spAutoFit/>
          </a:bodyPr>
          <a:lstStyle/>
          <a:p>
            <a:r>
              <a:rPr lang="en-US" b="1" dirty="0">
                <a:solidFill>
                  <a:srgbClr val="602E04"/>
                </a:solidFill>
                <a:latin typeface="Times New Roman" pitchFamily="18" charset="0"/>
                <a:cs typeface="Times New Roman" pitchFamily="18" charset="0"/>
              </a:rPr>
              <a:t>The </a:t>
            </a:r>
            <a:r>
              <a:rPr lang="en-US" b="1" dirty="0">
                <a:solidFill>
                  <a:srgbClr val="F67B16"/>
                </a:solidFill>
                <a:latin typeface="Times New Roman" pitchFamily="18" charset="0"/>
                <a:cs typeface="Times New Roman" pitchFamily="18" charset="0"/>
              </a:rPr>
              <a:t>ampulla of </a:t>
            </a:r>
            <a:r>
              <a:rPr lang="en-US" b="1" dirty="0" err="1">
                <a:solidFill>
                  <a:srgbClr val="F67B16"/>
                </a:solidFill>
                <a:latin typeface="Times New Roman" pitchFamily="18" charset="0"/>
                <a:cs typeface="Times New Roman" pitchFamily="18" charset="0"/>
              </a:rPr>
              <a:t>Vater</a:t>
            </a:r>
            <a:r>
              <a:rPr lang="en-US" b="1" dirty="0">
                <a:solidFill>
                  <a:srgbClr val="F67B16"/>
                </a:solidFill>
                <a:latin typeface="Times New Roman" pitchFamily="18" charset="0"/>
                <a:cs typeface="Times New Roman" pitchFamily="18" charset="0"/>
              </a:rPr>
              <a:t> </a:t>
            </a:r>
            <a:r>
              <a:rPr lang="en-US" b="1" dirty="0">
                <a:solidFill>
                  <a:srgbClr val="602E04"/>
                </a:solidFill>
                <a:latin typeface="Times New Roman" pitchFamily="18" charset="0"/>
                <a:cs typeface="Times New Roman" pitchFamily="18" charset="0"/>
              </a:rPr>
              <a:t>is the dilation of these two ducts as they join together within the wall of the duodenum.  The presence of the ampulla within the duodenal wall creates a bulge on the inner surface of the duodenum that is visible to the naked eye, called the </a:t>
            </a:r>
            <a:r>
              <a:rPr lang="en-US" b="1" dirty="0">
                <a:solidFill>
                  <a:srgbClr val="A54C03"/>
                </a:solidFill>
                <a:latin typeface="Times New Roman" pitchFamily="18" charset="0"/>
                <a:cs typeface="Times New Roman" pitchFamily="18" charset="0"/>
              </a:rPr>
              <a:t>major (greater) duodenal papilla</a:t>
            </a:r>
            <a:r>
              <a:rPr lang="en-US" b="1" dirty="0">
                <a:solidFill>
                  <a:srgbClr val="602E04"/>
                </a:solidFill>
                <a:latin typeface="Times New Roman" pitchFamily="18" charset="0"/>
                <a:cs typeface="Times New Roman" pitchFamily="18" charset="0"/>
              </a:rPr>
              <a:t>.  Release of liver and pancreatic secretions into the duodenum is controlled by the </a:t>
            </a:r>
            <a:r>
              <a:rPr lang="en-US" b="1" dirty="0">
                <a:solidFill>
                  <a:srgbClr val="A54C03"/>
                </a:solidFill>
                <a:latin typeface="Times New Roman" pitchFamily="18" charset="0"/>
                <a:cs typeface="Times New Roman" pitchFamily="18" charset="0"/>
              </a:rPr>
              <a:t>sphincter of </a:t>
            </a:r>
            <a:r>
              <a:rPr lang="en-US" b="1" dirty="0" err="1">
                <a:solidFill>
                  <a:srgbClr val="A54C03"/>
                </a:solidFill>
                <a:latin typeface="Times New Roman" pitchFamily="18" charset="0"/>
                <a:cs typeface="Times New Roman" pitchFamily="18" charset="0"/>
              </a:rPr>
              <a:t>Oddi</a:t>
            </a:r>
            <a:r>
              <a:rPr lang="en-US" b="1" dirty="0">
                <a:solidFill>
                  <a:srgbClr val="602E04"/>
                </a:solidFill>
                <a:latin typeface="Times New Roman" pitchFamily="18" charset="0"/>
                <a:cs typeface="Times New Roman" pitchFamily="18" charset="0"/>
              </a:rPr>
              <a:t>, a specialization of the inner circular layer of the </a:t>
            </a:r>
            <a:r>
              <a:rPr lang="en-US" b="1" dirty="0" err="1">
                <a:solidFill>
                  <a:srgbClr val="602E04"/>
                </a:solidFill>
                <a:latin typeface="Times New Roman" pitchFamily="18" charset="0"/>
                <a:cs typeface="Times New Roman" pitchFamily="18" charset="0"/>
              </a:rPr>
              <a:t>muscularis</a:t>
            </a:r>
            <a:r>
              <a:rPr lang="en-US" b="1" dirty="0">
                <a:solidFill>
                  <a:srgbClr val="602E04"/>
                </a:solidFill>
                <a:latin typeface="Times New Roman" pitchFamily="18" charset="0"/>
                <a:cs typeface="Times New Roman" pitchFamily="18" charset="0"/>
              </a:rPr>
              <a:t> </a:t>
            </a:r>
            <a:r>
              <a:rPr lang="en-US" b="1" dirty="0" err="1">
                <a:solidFill>
                  <a:srgbClr val="602E04"/>
                </a:solidFill>
                <a:latin typeface="Times New Roman" pitchFamily="18" charset="0"/>
                <a:cs typeface="Times New Roman" pitchFamily="18" charset="0"/>
              </a:rPr>
              <a:t>externa</a:t>
            </a:r>
            <a:r>
              <a:rPr lang="en-US" b="1" dirty="0">
                <a:solidFill>
                  <a:srgbClr val="602E04"/>
                </a:solidFill>
                <a:latin typeface="Times New Roman" pitchFamily="18" charset="0"/>
                <a:cs typeface="Times New Roman" pitchFamily="18" charset="0"/>
              </a:rPr>
              <a:t>.</a:t>
            </a:r>
          </a:p>
        </p:txBody>
      </p:sp>
      <p:sp>
        <p:nvSpPr>
          <p:cNvPr id="14" name="TextBox 4"/>
          <p:cNvSpPr txBox="1">
            <a:spLocks noChangeArrowheads="1"/>
          </p:cNvSpPr>
          <p:nvPr/>
        </p:nvSpPr>
        <p:spPr bwMode="auto">
          <a:xfrm>
            <a:off x="152400" y="5630832"/>
            <a:ext cx="4648200" cy="1077218"/>
          </a:xfrm>
          <a:prstGeom prst="rect">
            <a:avLst/>
          </a:prstGeom>
          <a:noFill/>
          <a:ln w="9525">
            <a:noFill/>
            <a:miter lim="800000"/>
            <a:headEnd/>
            <a:tailEnd/>
          </a:ln>
        </p:spPr>
        <p:txBody>
          <a:bodyPr wrap="square">
            <a:spAutoFit/>
          </a:bodyPr>
          <a:lstStyle/>
          <a:p>
            <a:r>
              <a:rPr lang="en-US" sz="1600" b="1" dirty="0">
                <a:solidFill>
                  <a:srgbClr val="002060"/>
                </a:solidFill>
                <a:latin typeface="Tempus Sans ITC" pitchFamily="82" charset="0"/>
                <a:cs typeface="Times New Roman" pitchFamily="18" charset="0"/>
              </a:rPr>
              <a:t>The sphincter of </a:t>
            </a:r>
            <a:r>
              <a:rPr lang="en-US" sz="1600" b="1" dirty="0" err="1">
                <a:solidFill>
                  <a:srgbClr val="002060"/>
                </a:solidFill>
                <a:latin typeface="Tempus Sans ITC" pitchFamily="82" charset="0"/>
                <a:cs typeface="Times New Roman" pitchFamily="18" charset="0"/>
              </a:rPr>
              <a:t>Oddi</a:t>
            </a:r>
            <a:r>
              <a:rPr lang="en-US" sz="1600" b="1" dirty="0">
                <a:solidFill>
                  <a:srgbClr val="002060"/>
                </a:solidFill>
                <a:latin typeface="Tempus Sans ITC" pitchFamily="82" charset="0"/>
                <a:cs typeface="Times New Roman" pitchFamily="18" charset="0"/>
              </a:rPr>
              <a:t> is relaxed by cholecystokinin, which is released by the duodenum in response to fatty acids in a meal.  This relaxation allows bile and pancreatic secretions to enter the duodenum.</a:t>
            </a:r>
          </a:p>
        </p:txBody>
      </p:sp>
    </p:spTree>
    <p:extLst>
      <p:ext uri="{BB962C8B-B14F-4D97-AF65-F5344CB8AC3E}">
        <p14:creationId xmlns:p14="http://schemas.microsoft.com/office/powerpoint/2010/main" val="3891187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Slide20.JPG"/>
          <p:cNvPicPr>
            <a:picLocks noChangeAspect="1"/>
          </p:cNvPicPr>
          <p:nvPr/>
        </p:nvPicPr>
        <p:blipFill rotWithShape="1">
          <a:blip r:embed="rId3">
            <a:extLst>
              <a:ext uri="{28A0092B-C50C-407E-A947-70E740481C1C}">
                <a14:useLocalDpi xmlns:a14="http://schemas.microsoft.com/office/drawing/2010/main" val="0"/>
              </a:ext>
            </a:extLst>
          </a:blip>
          <a:srcRect t="5503" r="35834" b="10838"/>
          <a:stretch/>
        </p:blipFill>
        <p:spPr bwMode="auto">
          <a:xfrm>
            <a:off x="38126" y="1420713"/>
            <a:ext cx="4030041" cy="39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453" t="29813" r="10056"/>
          <a:stretch/>
        </p:blipFill>
        <p:spPr>
          <a:xfrm rot="5400000">
            <a:off x="3712463" y="1621454"/>
            <a:ext cx="5757671" cy="4495799"/>
          </a:xfrm>
          <a:prstGeom prst="rect">
            <a:avLst/>
          </a:prstGeom>
        </p:spPr>
      </p:pic>
      <p:sp>
        <p:nvSpPr>
          <p:cNvPr id="67586" name="TextBox 4"/>
          <p:cNvSpPr txBox="1">
            <a:spLocks noChangeArrowheads="1"/>
          </p:cNvSpPr>
          <p:nvPr/>
        </p:nvSpPr>
        <p:spPr bwMode="auto">
          <a:xfrm>
            <a:off x="38126" y="609600"/>
            <a:ext cx="9029674" cy="707886"/>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The ampulla of </a:t>
            </a:r>
            <a:r>
              <a:rPr lang="en-US" sz="2000" b="1" dirty="0" err="1">
                <a:solidFill>
                  <a:srgbClr val="9C4A06"/>
                </a:solidFill>
                <a:latin typeface="Times New Roman" pitchFamily="18" charset="0"/>
                <a:cs typeface="Times New Roman" pitchFamily="18" charset="0"/>
              </a:rPr>
              <a:t>Vater</a:t>
            </a:r>
            <a:r>
              <a:rPr lang="en-US" sz="2000" b="1" dirty="0">
                <a:solidFill>
                  <a:srgbClr val="9C4A06"/>
                </a:solidFill>
                <a:latin typeface="Times New Roman" pitchFamily="18" charset="0"/>
                <a:cs typeface="Times New Roman" pitchFamily="18" charset="0"/>
              </a:rPr>
              <a:t> (arrows) is the dilated duct, while the major (greater) duodenal papilla (outlined) is the bulge.</a:t>
            </a:r>
          </a:p>
        </p:txBody>
      </p:sp>
      <p:sp>
        <p:nvSpPr>
          <p:cNvPr id="7" name="Rectangle 6"/>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
        <p:nvSpPr>
          <p:cNvPr id="11" name="TextBox 4"/>
          <p:cNvSpPr txBox="1">
            <a:spLocks noChangeArrowheads="1"/>
          </p:cNvSpPr>
          <p:nvPr/>
        </p:nvSpPr>
        <p:spPr bwMode="auto">
          <a:xfrm>
            <a:off x="56947" y="5737212"/>
            <a:ext cx="3042747" cy="830997"/>
          </a:xfrm>
          <a:prstGeom prst="rect">
            <a:avLst/>
          </a:prstGeom>
          <a:noFill/>
          <a:ln w="9525">
            <a:noFill/>
            <a:miter lim="800000"/>
            <a:headEnd/>
            <a:tailEnd/>
          </a:ln>
        </p:spPr>
        <p:txBody>
          <a:bodyPr wrap="square">
            <a:spAutoFit/>
          </a:bodyPr>
          <a:lstStyle/>
          <a:p>
            <a:r>
              <a:rPr lang="en-US" sz="1600" b="1" dirty="0">
                <a:solidFill>
                  <a:srgbClr val="F67B16"/>
                </a:solidFill>
                <a:latin typeface="Tempus Sans ITC" pitchFamily="82" charset="0"/>
                <a:cs typeface="Times New Roman" pitchFamily="18" charset="0"/>
              </a:rPr>
              <a:t>This low power image from our slide has been turned 90</a:t>
            </a:r>
            <a:r>
              <a:rPr lang="en-US" sz="1600" b="1" baseline="30000" dirty="0">
                <a:solidFill>
                  <a:srgbClr val="F67B16"/>
                </a:solidFill>
                <a:latin typeface="Tempus Sans ITC" pitchFamily="82" charset="0"/>
                <a:cs typeface="Times New Roman" pitchFamily="18" charset="0"/>
              </a:rPr>
              <a:t>o</a:t>
            </a:r>
            <a:r>
              <a:rPr lang="en-US" sz="1600" b="1" dirty="0">
                <a:solidFill>
                  <a:srgbClr val="F67B16"/>
                </a:solidFill>
                <a:latin typeface="Tempus Sans ITC" pitchFamily="82" charset="0"/>
                <a:cs typeface="Times New Roman" pitchFamily="18" charset="0"/>
              </a:rPr>
              <a:t> to reflect the drawing to the left.</a:t>
            </a:r>
          </a:p>
        </p:txBody>
      </p:sp>
      <p:cxnSp>
        <p:nvCxnSpPr>
          <p:cNvPr id="26" name="Straight Connector 25"/>
          <p:cNvCxnSpPr/>
          <p:nvPr/>
        </p:nvCxnSpPr>
        <p:spPr>
          <a:xfrm flipH="1" flipV="1">
            <a:off x="1312845" y="4726236"/>
            <a:ext cx="3030554" cy="202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12845" y="1002535"/>
            <a:ext cx="3887116" cy="3260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62000" y="4263527"/>
            <a:ext cx="550845" cy="46270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114361" y="3855904"/>
            <a:ext cx="377570" cy="817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600264" y="4045945"/>
            <a:ext cx="307312" cy="523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123542" y="4118473"/>
            <a:ext cx="310309" cy="78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849957" y="2743200"/>
            <a:ext cx="1268686" cy="2247441"/>
          </a:xfrm>
          <a:custGeom>
            <a:avLst/>
            <a:gdLst>
              <a:gd name="connsiteX0" fmla="*/ 1266939 w 1268686"/>
              <a:gd name="connsiteY0" fmla="*/ 991518 h 2247441"/>
              <a:gd name="connsiteX1" fmla="*/ 1233889 w 1268686"/>
              <a:gd name="connsiteY1" fmla="*/ 936434 h 2247441"/>
              <a:gd name="connsiteX2" fmla="*/ 1211855 w 1268686"/>
              <a:gd name="connsiteY2" fmla="*/ 870333 h 2247441"/>
              <a:gd name="connsiteX3" fmla="*/ 1189821 w 1268686"/>
              <a:gd name="connsiteY3" fmla="*/ 837282 h 2247441"/>
              <a:gd name="connsiteX4" fmla="*/ 1167788 w 1268686"/>
              <a:gd name="connsiteY4" fmla="*/ 771181 h 2247441"/>
              <a:gd name="connsiteX5" fmla="*/ 1156771 w 1268686"/>
              <a:gd name="connsiteY5" fmla="*/ 727113 h 2247441"/>
              <a:gd name="connsiteX6" fmla="*/ 1112703 w 1268686"/>
              <a:gd name="connsiteY6" fmla="*/ 638978 h 2247441"/>
              <a:gd name="connsiteX7" fmla="*/ 1090670 w 1268686"/>
              <a:gd name="connsiteY7" fmla="*/ 594911 h 2247441"/>
              <a:gd name="connsiteX8" fmla="*/ 1068636 w 1268686"/>
              <a:gd name="connsiteY8" fmla="*/ 528810 h 2247441"/>
              <a:gd name="connsiteX9" fmla="*/ 1024568 w 1268686"/>
              <a:gd name="connsiteY9" fmla="*/ 462708 h 2247441"/>
              <a:gd name="connsiteX10" fmla="*/ 1013551 w 1268686"/>
              <a:gd name="connsiteY10" fmla="*/ 429658 h 2247441"/>
              <a:gd name="connsiteX11" fmla="*/ 991518 w 1268686"/>
              <a:gd name="connsiteY11" fmla="*/ 374573 h 2247441"/>
              <a:gd name="connsiteX12" fmla="*/ 980501 w 1268686"/>
              <a:gd name="connsiteY12" fmla="*/ 330506 h 2247441"/>
              <a:gd name="connsiteX13" fmla="*/ 936433 w 1268686"/>
              <a:gd name="connsiteY13" fmla="*/ 264405 h 2247441"/>
              <a:gd name="connsiteX14" fmla="*/ 925416 w 1268686"/>
              <a:gd name="connsiteY14" fmla="*/ 231354 h 2247441"/>
              <a:gd name="connsiteX15" fmla="*/ 914400 w 1268686"/>
              <a:gd name="connsiteY15" fmla="*/ 187287 h 2247441"/>
              <a:gd name="connsiteX16" fmla="*/ 848298 w 1268686"/>
              <a:gd name="connsiteY16" fmla="*/ 77118 h 2247441"/>
              <a:gd name="connsiteX17" fmla="*/ 804231 w 1268686"/>
              <a:gd name="connsiteY17" fmla="*/ 11017 h 2247441"/>
              <a:gd name="connsiteX18" fmla="*/ 771180 w 1268686"/>
              <a:gd name="connsiteY18" fmla="*/ 0 h 2247441"/>
              <a:gd name="connsiteX19" fmla="*/ 672029 w 1268686"/>
              <a:gd name="connsiteY19" fmla="*/ 11017 h 2247441"/>
              <a:gd name="connsiteX20" fmla="*/ 594910 w 1268686"/>
              <a:gd name="connsiteY20" fmla="*/ 44067 h 2247441"/>
              <a:gd name="connsiteX21" fmla="*/ 528809 w 1268686"/>
              <a:gd name="connsiteY21" fmla="*/ 88135 h 2247441"/>
              <a:gd name="connsiteX22" fmla="*/ 440674 w 1268686"/>
              <a:gd name="connsiteY22" fmla="*/ 143219 h 2247441"/>
              <a:gd name="connsiteX23" fmla="*/ 374573 w 1268686"/>
              <a:gd name="connsiteY23" fmla="*/ 187287 h 2247441"/>
              <a:gd name="connsiteX24" fmla="*/ 297455 w 1268686"/>
              <a:gd name="connsiteY24" fmla="*/ 286439 h 2247441"/>
              <a:gd name="connsiteX25" fmla="*/ 275421 w 1268686"/>
              <a:gd name="connsiteY25" fmla="*/ 319489 h 2247441"/>
              <a:gd name="connsiteX26" fmla="*/ 253388 w 1268686"/>
              <a:gd name="connsiteY26" fmla="*/ 385590 h 2247441"/>
              <a:gd name="connsiteX27" fmla="*/ 242371 w 1268686"/>
              <a:gd name="connsiteY27" fmla="*/ 440675 h 2247441"/>
              <a:gd name="connsiteX28" fmla="*/ 220337 w 1268686"/>
              <a:gd name="connsiteY28" fmla="*/ 506776 h 2247441"/>
              <a:gd name="connsiteX29" fmla="*/ 198303 w 1268686"/>
              <a:gd name="connsiteY29" fmla="*/ 539827 h 2247441"/>
              <a:gd name="connsiteX30" fmla="*/ 176270 w 1268686"/>
              <a:gd name="connsiteY30" fmla="*/ 605928 h 2247441"/>
              <a:gd name="connsiteX31" fmla="*/ 110168 w 1268686"/>
              <a:gd name="connsiteY31" fmla="*/ 705080 h 2247441"/>
              <a:gd name="connsiteX32" fmla="*/ 88135 w 1268686"/>
              <a:gd name="connsiteY32" fmla="*/ 738130 h 2247441"/>
              <a:gd name="connsiteX33" fmla="*/ 66101 w 1268686"/>
              <a:gd name="connsiteY33" fmla="*/ 771181 h 2247441"/>
              <a:gd name="connsiteX34" fmla="*/ 44067 w 1268686"/>
              <a:gd name="connsiteY34" fmla="*/ 815248 h 2247441"/>
              <a:gd name="connsiteX35" fmla="*/ 11016 w 1268686"/>
              <a:gd name="connsiteY35" fmla="*/ 947451 h 2247441"/>
              <a:gd name="connsiteX36" fmla="*/ 0 w 1268686"/>
              <a:gd name="connsiteY36" fmla="*/ 980501 h 2247441"/>
              <a:gd name="connsiteX37" fmla="*/ 22033 w 1268686"/>
              <a:gd name="connsiteY37" fmla="*/ 1266940 h 2247441"/>
              <a:gd name="connsiteX38" fmla="*/ 55084 w 1268686"/>
              <a:gd name="connsiteY38" fmla="*/ 1377108 h 2247441"/>
              <a:gd name="connsiteX39" fmla="*/ 77118 w 1268686"/>
              <a:gd name="connsiteY39" fmla="*/ 1432193 h 2247441"/>
              <a:gd name="connsiteX40" fmla="*/ 88135 w 1268686"/>
              <a:gd name="connsiteY40" fmla="*/ 1487277 h 2247441"/>
              <a:gd name="connsiteX41" fmla="*/ 99151 w 1268686"/>
              <a:gd name="connsiteY41" fmla="*/ 1531345 h 2247441"/>
              <a:gd name="connsiteX42" fmla="*/ 143219 w 1268686"/>
              <a:gd name="connsiteY42" fmla="*/ 1641513 h 2247441"/>
              <a:gd name="connsiteX43" fmla="*/ 165253 w 1268686"/>
              <a:gd name="connsiteY43" fmla="*/ 1674564 h 2247441"/>
              <a:gd name="connsiteX44" fmla="*/ 187286 w 1268686"/>
              <a:gd name="connsiteY44" fmla="*/ 1740665 h 2247441"/>
              <a:gd name="connsiteX45" fmla="*/ 231354 w 1268686"/>
              <a:gd name="connsiteY45" fmla="*/ 1806766 h 2247441"/>
              <a:gd name="connsiteX46" fmla="*/ 275421 w 1268686"/>
              <a:gd name="connsiteY46" fmla="*/ 1872867 h 2247441"/>
              <a:gd name="connsiteX47" fmla="*/ 363556 w 1268686"/>
              <a:gd name="connsiteY47" fmla="*/ 1972019 h 2247441"/>
              <a:gd name="connsiteX48" fmla="*/ 396607 w 1268686"/>
              <a:gd name="connsiteY48" fmla="*/ 2038120 h 2247441"/>
              <a:gd name="connsiteX49" fmla="*/ 429657 w 1268686"/>
              <a:gd name="connsiteY49" fmla="*/ 2071171 h 2247441"/>
              <a:gd name="connsiteX50" fmla="*/ 484742 w 1268686"/>
              <a:gd name="connsiteY50" fmla="*/ 2137272 h 2247441"/>
              <a:gd name="connsiteX51" fmla="*/ 583894 w 1268686"/>
              <a:gd name="connsiteY51" fmla="*/ 2203373 h 2247441"/>
              <a:gd name="connsiteX52" fmla="*/ 616944 w 1268686"/>
              <a:gd name="connsiteY52" fmla="*/ 2225407 h 2247441"/>
              <a:gd name="connsiteX53" fmla="*/ 705079 w 1268686"/>
              <a:gd name="connsiteY53" fmla="*/ 2247441 h 2247441"/>
              <a:gd name="connsiteX54" fmla="*/ 859315 w 1268686"/>
              <a:gd name="connsiteY54" fmla="*/ 2236424 h 2247441"/>
              <a:gd name="connsiteX55" fmla="*/ 958467 w 1268686"/>
              <a:gd name="connsiteY55" fmla="*/ 2192357 h 2247441"/>
              <a:gd name="connsiteX56" fmla="*/ 991518 w 1268686"/>
              <a:gd name="connsiteY56" fmla="*/ 2181340 h 2247441"/>
              <a:gd name="connsiteX57" fmla="*/ 1013551 w 1268686"/>
              <a:gd name="connsiteY57" fmla="*/ 2148289 h 2247441"/>
              <a:gd name="connsiteX58" fmla="*/ 1024568 w 1268686"/>
              <a:gd name="connsiteY58" fmla="*/ 2115239 h 2247441"/>
              <a:gd name="connsiteX59" fmla="*/ 1057619 w 1268686"/>
              <a:gd name="connsiteY59" fmla="*/ 2093205 h 2247441"/>
              <a:gd name="connsiteX60" fmla="*/ 1090670 w 1268686"/>
              <a:gd name="connsiteY60" fmla="*/ 1994053 h 2247441"/>
              <a:gd name="connsiteX61" fmla="*/ 1101686 w 1268686"/>
              <a:gd name="connsiteY61" fmla="*/ 1961002 h 2247441"/>
              <a:gd name="connsiteX62" fmla="*/ 1123720 w 1268686"/>
              <a:gd name="connsiteY62" fmla="*/ 1861851 h 2247441"/>
              <a:gd name="connsiteX63" fmla="*/ 1134737 w 1268686"/>
              <a:gd name="connsiteY63" fmla="*/ 1795749 h 2247441"/>
              <a:gd name="connsiteX64" fmla="*/ 1167788 w 1268686"/>
              <a:gd name="connsiteY64" fmla="*/ 1685581 h 2247441"/>
              <a:gd name="connsiteX65" fmla="*/ 1189821 w 1268686"/>
              <a:gd name="connsiteY65" fmla="*/ 1619480 h 2247441"/>
              <a:gd name="connsiteX66" fmla="*/ 1200838 w 1268686"/>
              <a:gd name="connsiteY66" fmla="*/ 1586429 h 2247441"/>
              <a:gd name="connsiteX67" fmla="*/ 1211855 w 1268686"/>
              <a:gd name="connsiteY67" fmla="*/ 1509311 h 2247441"/>
              <a:gd name="connsiteX68" fmla="*/ 1233889 w 1268686"/>
              <a:gd name="connsiteY68" fmla="*/ 1410159 h 2247441"/>
              <a:gd name="connsiteX69" fmla="*/ 1244906 w 1268686"/>
              <a:gd name="connsiteY69" fmla="*/ 1311007 h 2247441"/>
              <a:gd name="connsiteX70" fmla="*/ 1255923 w 1268686"/>
              <a:gd name="connsiteY70" fmla="*/ 1255923 h 2247441"/>
              <a:gd name="connsiteX71" fmla="*/ 1266939 w 1268686"/>
              <a:gd name="connsiteY71" fmla="*/ 991518 h 22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68686" h="2247441">
                <a:moveTo>
                  <a:pt x="1266939" y="991518"/>
                </a:moveTo>
                <a:cubicBezTo>
                  <a:pt x="1263267" y="938270"/>
                  <a:pt x="1242750" y="955927"/>
                  <a:pt x="1233889" y="936434"/>
                </a:cubicBezTo>
                <a:cubicBezTo>
                  <a:pt x="1224278" y="915290"/>
                  <a:pt x="1224738" y="889658"/>
                  <a:pt x="1211855" y="870333"/>
                </a:cubicBezTo>
                <a:cubicBezTo>
                  <a:pt x="1204510" y="859316"/>
                  <a:pt x="1195199" y="849382"/>
                  <a:pt x="1189821" y="837282"/>
                </a:cubicBezTo>
                <a:cubicBezTo>
                  <a:pt x="1180388" y="816058"/>
                  <a:pt x="1173421" y="793713"/>
                  <a:pt x="1167788" y="771181"/>
                </a:cubicBezTo>
                <a:cubicBezTo>
                  <a:pt x="1164116" y="756492"/>
                  <a:pt x="1162595" y="741090"/>
                  <a:pt x="1156771" y="727113"/>
                </a:cubicBezTo>
                <a:cubicBezTo>
                  <a:pt x="1144138" y="696794"/>
                  <a:pt x="1127392" y="668356"/>
                  <a:pt x="1112703" y="638978"/>
                </a:cubicBezTo>
                <a:cubicBezTo>
                  <a:pt x="1105359" y="624289"/>
                  <a:pt x="1095863" y="610491"/>
                  <a:pt x="1090670" y="594911"/>
                </a:cubicBezTo>
                <a:cubicBezTo>
                  <a:pt x="1083325" y="572877"/>
                  <a:pt x="1081519" y="548135"/>
                  <a:pt x="1068636" y="528810"/>
                </a:cubicBezTo>
                <a:cubicBezTo>
                  <a:pt x="1053947" y="506776"/>
                  <a:pt x="1032942" y="487831"/>
                  <a:pt x="1024568" y="462708"/>
                </a:cubicBezTo>
                <a:cubicBezTo>
                  <a:pt x="1020896" y="451691"/>
                  <a:pt x="1017628" y="440531"/>
                  <a:pt x="1013551" y="429658"/>
                </a:cubicBezTo>
                <a:cubicBezTo>
                  <a:pt x="1006607" y="411141"/>
                  <a:pt x="997772" y="393334"/>
                  <a:pt x="991518" y="374573"/>
                </a:cubicBezTo>
                <a:cubicBezTo>
                  <a:pt x="986730" y="360209"/>
                  <a:pt x="987272" y="344049"/>
                  <a:pt x="980501" y="330506"/>
                </a:cubicBezTo>
                <a:cubicBezTo>
                  <a:pt x="968658" y="306820"/>
                  <a:pt x="936433" y="264405"/>
                  <a:pt x="936433" y="264405"/>
                </a:cubicBezTo>
                <a:cubicBezTo>
                  <a:pt x="932761" y="253388"/>
                  <a:pt x="928606" y="242520"/>
                  <a:pt x="925416" y="231354"/>
                </a:cubicBezTo>
                <a:cubicBezTo>
                  <a:pt x="921257" y="216796"/>
                  <a:pt x="919716" y="201464"/>
                  <a:pt x="914400" y="187287"/>
                </a:cubicBezTo>
                <a:cubicBezTo>
                  <a:pt x="899881" y="148570"/>
                  <a:pt x="870262" y="110065"/>
                  <a:pt x="848298" y="77118"/>
                </a:cubicBezTo>
                <a:cubicBezTo>
                  <a:pt x="848297" y="77116"/>
                  <a:pt x="804234" y="11018"/>
                  <a:pt x="804231" y="11017"/>
                </a:cubicBezTo>
                <a:lnTo>
                  <a:pt x="771180" y="0"/>
                </a:lnTo>
                <a:cubicBezTo>
                  <a:pt x="738130" y="3672"/>
                  <a:pt x="704830" y="5550"/>
                  <a:pt x="672029" y="11017"/>
                </a:cubicBezTo>
                <a:cubicBezTo>
                  <a:pt x="650990" y="14524"/>
                  <a:pt x="610344" y="34807"/>
                  <a:pt x="594910" y="44067"/>
                </a:cubicBezTo>
                <a:cubicBezTo>
                  <a:pt x="572202" y="57691"/>
                  <a:pt x="552494" y="76292"/>
                  <a:pt x="528809" y="88135"/>
                </a:cubicBezTo>
                <a:cubicBezTo>
                  <a:pt x="455532" y="124775"/>
                  <a:pt x="512177" y="93167"/>
                  <a:pt x="440674" y="143219"/>
                </a:cubicBezTo>
                <a:cubicBezTo>
                  <a:pt x="418980" y="158405"/>
                  <a:pt x="393298" y="168562"/>
                  <a:pt x="374573" y="187287"/>
                </a:cubicBezTo>
                <a:cubicBezTo>
                  <a:pt x="322797" y="239063"/>
                  <a:pt x="350167" y="207372"/>
                  <a:pt x="297455" y="286439"/>
                </a:cubicBezTo>
                <a:lnTo>
                  <a:pt x="275421" y="319489"/>
                </a:lnTo>
                <a:cubicBezTo>
                  <a:pt x="268077" y="341523"/>
                  <a:pt x="257943" y="362816"/>
                  <a:pt x="253388" y="385590"/>
                </a:cubicBezTo>
                <a:cubicBezTo>
                  <a:pt x="249716" y="403952"/>
                  <a:pt x="247298" y="422610"/>
                  <a:pt x="242371" y="440675"/>
                </a:cubicBezTo>
                <a:cubicBezTo>
                  <a:pt x="236260" y="463082"/>
                  <a:pt x="233220" y="487451"/>
                  <a:pt x="220337" y="506776"/>
                </a:cubicBezTo>
                <a:cubicBezTo>
                  <a:pt x="212992" y="517793"/>
                  <a:pt x="203681" y="527727"/>
                  <a:pt x="198303" y="539827"/>
                </a:cubicBezTo>
                <a:cubicBezTo>
                  <a:pt x="188870" y="561051"/>
                  <a:pt x="189153" y="586603"/>
                  <a:pt x="176270" y="605928"/>
                </a:cubicBezTo>
                <a:lnTo>
                  <a:pt x="110168" y="705080"/>
                </a:lnTo>
                <a:lnTo>
                  <a:pt x="88135" y="738130"/>
                </a:lnTo>
                <a:cubicBezTo>
                  <a:pt x="80790" y="749147"/>
                  <a:pt x="72023" y="759338"/>
                  <a:pt x="66101" y="771181"/>
                </a:cubicBezTo>
                <a:lnTo>
                  <a:pt x="44067" y="815248"/>
                </a:lnTo>
                <a:cubicBezTo>
                  <a:pt x="29231" y="904262"/>
                  <a:pt x="40114" y="860154"/>
                  <a:pt x="11016" y="947451"/>
                </a:cubicBezTo>
                <a:lnTo>
                  <a:pt x="0" y="980501"/>
                </a:lnTo>
                <a:cubicBezTo>
                  <a:pt x="5493" y="1079383"/>
                  <a:pt x="6009" y="1170796"/>
                  <a:pt x="22033" y="1266940"/>
                </a:cubicBezTo>
                <a:cubicBezTo>
                  <a:pt x="26671" y="1294766"/>
                  <a:pt x="46688" y="1356119"/>
                  <a:pt x="55084" y="1377108"/>
                </a:cubicBezTo>
                <a:cubicBezTo>
                  <a:pt x="62429" y="1395470"/>
                  <a:pt x="71435" y="1413251"/>
                  <a:pt x="77118" y="1432193"/>
                </a:cubicBezTo>
                <a:cubicBezTo>
                  <a:pt x="82499" y="1450128"/>
                  <a:pt x="84073" y="1468998"/>
                  <a:pt x="88135" y="1487277"/>
                </a:cubicBezTo>
                <a:cubicBezTo>
                  <a:pt x="91420" y="1502058"/>
                  <a:pt x="94800" y="1516842"/>
                  <a:pt x="99151" y="1531345"/>
                </a:cubicBezTo>
                <a:cubicBezTo>
                  <a:pt x="113406" y="1578863"/>
                  <a:pt x="119971" y="1600829"/>
                  <a:pt x="143219" y="1641513"/>
                </a:cubicBezTo>
                <a:cubicBezTo>
                  <a:pt x="149788" y="1653009"/>
                  <a:pt x="159875" y="1662464"/>
                  <a:pt x="165253" y="1674564"/>
                </a:cubicBezTo>
                <a:cubicBezTo>
                  <a:pt x="174686" y="1695788"/>
                  <a:pt x="174403" y="1721340"/>
                  <a:pt x="187286" y="1740665"/>
                </a:cubicBezTo>
                <a:lnTo>
                  <a:pt x="231354" y="1806766"/>
                </a:lnTo>
                <a:cubicBezTo>
                  <a:pt x="252424" y="1869975"/>
                  <a:pt x="227282" y="1810974"/>
                  <a:pt x="275421" y="1872867"/>
                </a:cubicBezTo>
                <a:cubicBezTo>
                  <a:pt x="351374" y="1970522"/>
                  <a:pt x="283258" y="1911796"/>
                  <a:pt x="363556" y="1972019"/>
                </a:cubicBezTo>
                <a:cubicBezTo>
                  <a:pt x="374598" y="2005145"/>
                  <a:pt x="372876" y="2009643"/>
                  <a:pt x="396607" y="2038120"/>
                </a:cubicBezTo>
                <a:cubicBezTo>
                  <a:pt x="406581" y="2050089"/>
                  <a:pt x="419683" y="2059202"/>
                  <a:pt x="429657" y="2071171"/>
                </a:cubicBezTo>
                <a:cubicBezTo>
                  <a:pt x="463159" y="2111374"/>
                  <a:pt x="439003" y="2101697"/>
                  <a:pt x="484742" y="2137272"/>
                </a:cubicBezTo>
                <a:cubicBezTo>
                  <a:pt x="484777" y="2137300"/>
                  <a:pt x="567350" y="2192344"/>
                  <a:pt x="583894" y="2203373"/>
                </a:cubicBezTo>
                <a:cubicBezTo>
                  <a:pt x="594911" y="2210717"/>
                  <a:pt x="604383" y="2221220"/>
                  <a:pt x="616944" y="2225407"/>
                </a:cubicBezTo>
                <a:cubicBezTo>
                  <a:pt x="667759" y="2242345"/>
                  <a:pt x="638608" y="2234146"/>
                  <a:pt x="705079" y="2247441"/>
                </a:cubicBezTo>
                <a:cubicBezTo>
                  <a:pt x="756491" y="2243769"/>
                  <a:pt x="808342" y="2244070"/>
                  <a:pt x="859315" y="2236424"/>
                </a:cubicBezTo>
                <a:cubicBezTo>
                  <a:pt x="940518" y="2224243"/>
                  <a:pt x="904642" y="2219269"/>
                  <a:pt x="958467" y="2192357"/>
                </a:cubicBezTo>
                <a:cubicBezTo>
                  <a:pt x="968854" y="2187164"/>
                  <a:pt x="980501" y="2185012"/>
                  <a:pt x="991518" y="2181340"/>
                </a:cubicBezTo>
                <a:cubicBezTo>
                  <a:pt x="998862" y="2170323"/>
                  <a:pt x="1007630" y="2160132"/>
                  <a:pt x="1013551" y="2148289"/>
                </a:cubicBezTo>
                <a:cubicBezTo>
                  <a:pt x="1018744" y="2137902"/>
                  <a:pt x="1017314" y="2124307"/>
                  <a:pt x="1024568" y="2115239"/>
                </a:cubicBezTo>
                <a:cubicBezTo>
                  <a:pt x="1032840" y="2104900"/>
                  <a:pt x="1046602" y="2100550"/>
                  <a:pt x="1057619" y="2093205"/>
                </a:cubicBezTo>
                <a:lnTo>
                  <a:pt x="1090670" y="1994053"/>
                </a:lnTo>
                <a:cubicBezTo>
                  <a:pt x="1094342" y="1983036"/>
                  <a:pt x="1099777" y="1972457"/>
                  <a:pt x="1101686" y="1961002"/>
                </a:cubicBezTo>
                <a:cubicBezTo>
                  <a:pt x="1114612" y="1883446"/>
                  <a:pt x="1105639" y="1916092"/>
                  <a:pt x="1123720" y="1861851"/>
                </a:cubicBezTo>
                <a:cubicBezTo>
                  <a:pt x="1127392" y="1839817"/>
                  <a:pt x="1130356" y="1817653"/>
                  <a:pt x="1134737" y="1795749"/>
                </a:cubicBezTo>
                <a:cubicBezTo>
                  <a:pt x="1143062" y="1754123"/>
                  <a:pt x="1153736" y="1727738"/>
                  <a:pt x="1167788" y="1685581"/>
                </a:cubicBezTo>
                <a:lnTo>
                  <a:pt x="1189821" y="1619480"/>
                </a:lnTo>
                <a:lnTo>
                  <a:pt x="1200838" y="1586429"/>
                </a:lnTo>
                <a:cubicBezTo>
                  <a:pt x="1204510" y="1560723"/>
                  <a:pt x="1207586" y="1534925"/>
                  <a:pt x="1211855" y="1509311"/>
                </a:cubicBezTo>
                <a:cubicBezTo>
                  <a:pt x="1218848" y="1467354"/>
                  <a:pt x="1223986" y="1449772"/>
                  <a:pt x="1233889" y="1410159"/>
                </a:cubicBezTo>
                <a:cubicBezTo>
                  <a:pt x="1237561" y="1377108"/>
                  <a:pt x="1240203" y="1343927"/>
                  <a:pt x="1244906" y="1311007"/>
                </a:cubicBezTo>
                <a:cubicBezTo>
                  <a:pt x="1247554" y="1292470"/>
                  <a:pt x="1253855" y="1274533"/>
                  <a:pt x="1255923" y="1255923"/>
                </a:cubicBezTo>
                <a:cubicBezTo>
                  <a:pt x="1269192" y="1136498"/>
                  <a:pt x="1270611" y="1044766"/>
                  <a:pt x="1266939" y="991518"/>
                </a:cubicBez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82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3323987"/>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Small intestine</a:t>
            </a:r>
          </a:p>
          <a:p>
            <a:pPr lvl="2">
              <a:buFont typeface="Arial" charset="0"/>
              <a:buChar char="•"/>
              <a:tabLst>
                <a:tab pos="457200" algn="l"/>
              </a:tabLst>
            </a:pPr>
            <a:r>
              <a:rPr lang="en-US" sz="1200" dirty="0">
                <a:solidFill>
                  <a:srgbClr val="002060"/>
                </a:solidFill>
                <a:latin typeface="Georgia" pitchFamily="18" charset="0"/>
              </a:rPr>
              <a:t>Enterocytes (intestinal absorptive cells)</a:t>
            </a:r>
          </a:p>
          <a:p>
            <a:pPr lvl="3">
              <a:buFont typeface="Arial" charset="0"/>
              <a:buChar char="•"/>
              <a:tabLst>
                <a:tab pos="457200" algn="l"/>
              </a:tabLst>
            </a:pPr>
            <a:r>
              <a:rPr lang="en-US" sz="1200" dirty="0">
                <a:solidFill>
                  <a:srgbClr val="002060"/>
                </a:solidFill>
                <a:latin typeface="Georgia" pitchFamily="18" charset="0"/>
              </a:rPr>
              <a:t>Microvilli (review, not covered in this module)</a:t>
            </a:r>
          </a:p>
          <a:p>
            <a:pPr marL="914400" lvl="3">
              <a:buFont typeface="Arial" charset="0"/>
              <a:buChar char="•"/>
              <a:tabLst>
                <a:tab pos="457200" algn="l"/>
              </a:tabLst>
            </a:pPr>
            <a:r>
              <a:rPr lang="en-US" sz="1200" dirty="0">
                <a:solidFill>
                  <a:srgbClr val="002060"/>
                </a:solidFill>
                <a:latin typeface="Georgia" pitchFamily="18" charset="0"/>
              </a:rPr>
              <a:t>Goblet cells</a:t>
            </a:r>
          </a:p>
          <a:p>
            <a:pPr marL="914400" lvl="3">
              <a:buFont typeface="Arial" charset="0"/>
              <a:buChar char="•"/>
              <a:tabLst>
                <a:tab pos="457200" algn="l"/>
              </a:tabLst>
            </a:pPr>
            <a:r>
              <a:rPr lang="en-US" sz="1200" dirty="0" err="1">
                <a:solidFill>
                  <a:srgbClr val="002060"/>
                </a:solidFill>
                <a:latin typeface="Georgia" pitchFamily="18" charset="0"/>
              </a:rPr>
              <a:t>Paneth</a:t>
            </a:r>
            <a:r>
              <a:rPr lang="en-US" sz="1200" dirty="0">
                <a:solidFill>
                  <a:srgbClr val="002060"/>
                </a:solidFill>
                <a:latin typeface="Georgia" pitchFamily="18" charset="0"/>
              </a:rPr>
              <a:t> cells</a:t>
            </a:r>
          </a:p>
          <a:p>
            <a:pPr marL="1371600" lvl="4">
              <a:buFont typeface="Arial" charset="0"/>
              <a:buChar char="•"/>
              <a:tabLst>
                <a:tab pos="457200" algn="l"/>
              </a:tabLst>
            </a:pPr>
            <a:r>
              <a:rPr lang="en-US" sz="1200" dirty="0">
                <a:solidFill>
                  <a:srgbClr val="002060"/>
                </a:solidFill>
                <a:latin typeface="Georgia" pitchFamily="18" charset="0"/>
              </a:rPr>
              <a:t>Secretory granules</a:t>
            </a:r>
          </a:p>
          <a:p>
            <a:pPr marL="914400" lvl="4">
              <a:buFont typeface="Arial" charset="0"/>
              <a:buChar char="•"/>
              <a:tabLst>
                <a:tab pos="457200" algn="l"/>
                <a:tab pos="9144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a:t>
            </a:r>
          </a:p>
          <a:p>
            <a:pPr marL="1371600" lvl="5">
              <a:buFont typeface="Arial" charset="0"/>
              <a:buChar char="•"/>
              <a:tabLst>
                <a:tab pos="457200" algn="l"/>
                <a:tab pos="914400" algn="l"/>
              </a:tabLst>
            </a:pPr>
            <a:r>
              <a:rPr lang="en-US" sz="1200" dirty="0">
                <a:solidFill>
                  <a:srgbClr val="002060"/>
                </a:solidFill>
                <a:latin typeface="Georgia" pitchFamily="18" charset="0"/>
              </a:rPr>
              <a:t>Secretory granules</a:t>
            </a:r>
          </a:p>
          <a:p>
            <a:pPr marL="511175" lvl="5" indent="-53975">
              <a:buFont typeface="Arial" charset="0"/>
              <a:buChar char="•"/>
              <a:tabLst>
                <a:tab pos="457200" algn="l"/>
                <a:tab pos="914400" algn="l"/>
              </a:tabLst>
            </a:pPr>
            <a:r>
              <a:rPr lang="en-US" sz="1200" dirty="0">
                <a:solidFill>
                  <a:srgbClr val="002060"/>
                </a:solidFill>
                <a:latin typeface="Georgia" pitchFamily="18" charset="0"/>
              </a:rPr>
              <a:t>Large intestine</a:t>
            </a:r>
          </a:p>
          <a:p>
            <a:pPr marL="968375" lvl="6" indent="-53975">
              <a:buFont typeface="Arial" charset="0"/>
              <a:buChar char="•"/>
              <a:tabLst>
                <a:tab pos="457200" algn="l"/>
                <a:tab pos="914400" algn="l"/>
              </a:tabLst>
            </a:pPr>
            <a:r>
              <a:rPr lang="en-US" sz="1200" dirty="0">
                <a:solidFill>
                  <a:srgbClr val="002060"/>
                </a:solidFill>
                <a:latin typeface="Georgia" pitchFamily="18" charset="0"/>
              </a:rPr>
              <a:t>Enterocytes</a:t>
            </a:r>
          </a:p>
          <a:p>
            <a:pPr marL="968375" lvl="6" indent="-53975">
              <a:buFont typeface="Arial" charset="0"/>
              <a:buChar char="•"/>
              <a:tabLst>
                <a:tab pos="457200" algn="l"/>
                <a:tab pos="914400" algn="l"/>
              </a:tabLst>
            </a:pPr>
            <a:r>
              <a:rPr lang="en-US" sz="1200" dirty="0">
                <a:solidFill>
                  <a:srgbClr val="002060"/>
                </a:solidFill>
                <a:latin typeface="Georgia" pitchFamily="18" charset="0"/>
              </a:rPr>
              <a:t>Goblet cells</a:t>
            </a:r>
          </a:p>
          <a:p>
            <a:pPr marL="968375" lvl="6" indent="-53975">
              <a:buFont typeface="Arial" charset="0"/>
              <a:buChar char="•"/>
              <a:tabLst>
                <a:tab pos="457200" algn="l"/>
                <a:tab pos="9144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	</a:t>
            </a:r>
          </a:p>
        </p:txBody>
      </p:sp>
      <p:sp>
        <p:nvSpPr>
          <p:cNvPr id="3" name="TextBox 2"/>
          <p:cNvSpPr txBox="1"/>
          <p:nvPr/>
        </p:nvSpPr>
        <p:spPr>
          <a:xfrm>
            <a:off x="5410200" y="3962400"/>
            <a:ext cx="3124200" cy="1169551"/>
          </a:xfrm>
          <a:prstGeom prst="rect">
            <a:avLst/>
          </a:prstGeom>
          <a:noFill/>
        </p:spPr>
        <p:txBody>
          <a:bodyPr wrap="square" rtlCol="0">
            <a:spAutoFit/>
          </a:bodyPr>
          <a:lstStyle/>
          <a:p>
            <a:r>
              <a:rPr lang="en-US" sz="1400" b="1" dirty="0">
                <a:solidFill>
                  <a:srgbClr val="B05408"/>
                </a:solidFill>
                <a:latin typeface="Tempus Sans ITC" pitchFamily="82" charset="0"/>
              </a:rPr>
              <a:t>Seems like a lot, but many of these are things you know, or can make the jump from what you know easily.  Plus, many EM structures reinforce the light microscopy anyway.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747413" y="2405579"/>
            <a:ext cx="572018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duodenum showing the ampulla of </a:t>
            </a:r>
            <a:r>
              <a:rPr lang="en-US" dirty="0" err="1">
                <a:latin typeface="Calibri" pitchFamily="34" charset="0"/>
                <a:hlinkClick r:id="rId3"/>
              </a:rPr>
              <a:t>Vater</a:t>
            </a:r>
            <a:r>
              <a:rPr lang="en-US" dirty="0">
                <a:latin typeface="Calibri" pitchFamily="34" charset="0"/>
                <a:hlinkClick r:id="rId3"/>
              </a:rPr>
              <a:t> – SL54</a:t>
            </a:r>
            <a:endParaRPr lang="en-US" dirty="0">
              <a:latin typeface="Calibri" pitchFamily="34" charset="0"/>
            </a:endParaRPr>
          </a:p>
        </p:txBody>
      </p:sp>
      <p:sp>
        <p:nvSpPr>
          <p:cNvPr id="64514" name="TextBox 4"/>
          <p:cNvSpPr txBox="1">
            <a:spLocks noChangeArrowheads="1"/>
          </p:cNvSpPr>
          <p:nvPr/>
        </p:nvSpPr>
        <p:spPr bwMode="auto">
          <a:xfrm>
            <a:off x="946799" y="5486399"/>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054</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Small intestine</a:t>
            </a:r>
          </a:p>
          <a:p>
            <a:pPr lvl="2" eaLnBrk="0" hangingPunct="0">
              <a:buFontTx/>
              <a:buChar char="•"/>
            </a:pPr>
            <a:r>
              <a:rPr lang="en-US" sz="1200" b="1" dirty="0">
                <a:solidFill>
                  <a:srgbClr val="002060"/>
                </a:solidFill>
                <a:latin typeface="Georgia" pitchFamily="18" charset="0"/>
                <a:ea typeface="Times" pitchFamily="18" charset="0"/>
                <a:cs typeface="Arial" charset="0"/>
              </a:rPr>
              <a:t>Duodenum</a:t>
            </a:r>
          </a:p>
          <a:p>
            <a:pPr lvl="3" eaLnBrk="0" hangingPunct="0">
              <a:buFontTx/>
              <a:buChar char="•"/>
            </a:pPr>
            <a:r>
              <a:rPr lang="en-US" sz="1200" b="1" dirty="0">
                <a:solidFill>
                  <a:srgbClr val="002060"/>
                </a:solidFill>
                <a:latin typeface="Georgia" pitchFamily="18" charset="0"/>
                <a:ea typeface="Times" pitchFamily="18" charset="0"/>
                <a:cs typeface="Arial" charset="0"/>
              </a:rPr>
              <a:t>Ampulla of </a:t>
            </a:r>
            <a:r>
              <a:rPr lang="en-US" sz="1200" b="1" dirty="0" err="1">
                <a:solidFill>
                  <a:srgbClr val="002060"/>
                </a:solidFill>
                <a:latin typeface="Georgia" pitchFamily="18" charset="0"/>
                <a:ea typeface="Times" pitchFamily="18" charset="0"/>
                <a:cs typeface="Arial" charset="0"/>
              </a:rPr>
              <a:t>Vater</a:t>
            </a:r>
            <a:endParaRPr lang="en-US" sz="1200" b="1" dirty="0">
              <a:solidFill>
                <a:srgbClr val="002060"/>
              </a:solidFill>
              <a:latin typeface="Georgia" pitchFamily="18" charset="0"/>
              <a:ea typeface="Times" pitchFamily="18" charset="0"/>
              <a:cs typeface="Arial" charset="0"/>
            </a:endParaRPr>
          </a:p>
        </p:txBody>
      </p:sp>
      <p:sp>
        <p:nvSpPr>
          <p:cNvPr id="5" name="Rectangle 4"/>
          <p:cNvSpPr/>
          <p:nvPr/>
        </p:nvSpPr>
        <p:spPr>
          <a:xfrm>
            <a:off x="1747413" y="76200"/>
            <a:ext cx="564924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 - DUODENUM</a:t>
            </a:r>
          </a:p>
        </p:txBody>
      </p:sp>
    </p:spTree>
    <p:extLst>
      <p:ext uri="{BB962C8B-B14F-4D97-AF65-F5344CB8AC3E}">
        <p14:creationId xmlns:p14="http://schemas.microsoft.com/office/powerpoint/2010/main" val="117014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7" y="548245"/>
            <a:ext cx="2353870" cy="166155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 y="2320869"/>
            <a:ext cx="5373301" cy="4537131"/>
          </a:xfrm>
          <a:prstGeom prst="rect">
            <a:avLst/>
          </a:prstGeom>
        </p:spPr>
      </p:pic>
      <p:sp>
        <p:nvSpPr>
          <p:cNvPr id="20" name="Rectangle 19"/>
          <p:cNvSpPr/>
          <p:nvPr/>
        </p:nvSpPr>
        <p:spPr>
          <a:xfrm>
            <a:off x="533401" y="1141518"/>
            <a:ext cx="128134" cy="23750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H="1" flipV="1">
            <a:off x="616518" y="1145268"/>
            <a:ext cx="3193482" cy="11756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5230" y="1379023"/>
            <a:ext cx="508171" cy="941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5400000">
            <a:off x="4445066" y="4311134"/>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67586" name="TextBox 4"/>
          <p:cNvSpPr txBox="1">
            <a:spLocks noChangeArrowheads="1"/>
          </p:cNvSpPr>
          <p:nvPr/>
        </p:nvSpPr>
        <p:spPr bwMode="auto">
          <a:xfrm>
            <a:off x="2437566" y="609600"/>
            <a:ext cx="6630233" cy="1323439"/>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Similar to the regions of the small intestine, the large intestine can the thought of as a variation of a common theme.  Therefore, the large intestine has features similar to the small intestine except that it:</a:t>
            </a:r>
          </a:p>
        </p:txBody>
      </p:sp>
      <p:sp>
        <p:nvSpPr>
          <p:cNvPr id="7" name="Rectangle 6"/>
          <p:cNvSpPr/>
          <p:nvPr/>
        </p:nvSpPr>
        <p:spPr>
          <a:xfrm>
            <a:off x="2223026" y="76200"/>
            <a:ext cx="469801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LARGE INTESTINE (COLON)</a:t>
            </a:r>
          </a:p>
        </p:txBody>
      </p:sp>
      <p:sp>
        <p:nvSpPr>
          <p:cNvPr id="11" name="TextBox 4"/>
          <p:cNvSpPr txBox="1">
            <a:spLocks noChangeArrowheads="1"/>
          </p:cNvSpPr>
          <p:nvPr/>
        </p:nvSpPr>
        <p:spPr bwMode="auto">
          <a:xfrm>
            <a:off x="5486400" y="3174694"/>
            <a:ext cx="3505200" cy="3539430"/>
          </a:xfrm>
          <a:prstGeom prst="rect">
            <a:avLst/>
          </a:prstGeom>
          <a:noFill/>
          <a:ln w="9525">
            <a:noFill/>
            <a:miter lim="800000"/>
            <a:headEnd/>
            <a:tailEnd/>
          </a:ln>
        </p:spPr>
        <p:txBody>
          <a:bodyPr wrap="square">
            <a:spAutoFit/>
          </a:bodyPr>
          <a:lstStyle/>
          <a:p>
            <a:r>
              <a:rPr lang="en-US" sz="1600" b="1" dirty="0">
                <a:solidFill>
                  <a:srgbClr val="602E04"/>
                </a:solidFill>
                <a:latin typeface="Tempus Sans ITC" pitchFamily="82" charset="0"/>
                <a:cs typeface="Times New Roman" pitchFamily="18" charset="0"/>
              </a:rPr>
              <a:t>The major function of the large intestine is to absorb water.  What is happening in the lumen of the large intestine is the transition of undigested material from a liquid state to a solid state.  Therefore, mucus from goblet cells is quite useful in easing passage of the solid mass, so the more the merrier.  There are still enterocytes, which absorb water, among other things, just not as many.</a:t>
            </a:r>
          </a:p>
          <a:p>
            <a:r>
              <a:rPr lang="en-US" sz="1600" b="1" dirty="0">
                <a:solidFill>
                  <a:srgbClr val="602E04"/>
                </a:solidFill>
                <a:latin typeface="Tempus Sans ITC" pitchFamily="82" charset="0"/>
                <a:cs typeface="Times New Roman" pitchFamily="18" charset="0"/>
              </a:rPr>
              <a:t>And villi would be useless because they could not stand the sheer stress associated with stool movement.  </a:t>
            </a:r>
          </a:p>
        </p:txBody>
      </p:sp>
      <p:sp>
        <p:nvSpPr>
          <p:cNvPr id="30" name="TextBox 4"/>
          <p:cNvSpPr txBox="1">
            <a:spLocks noChangeArrowheads="1"/>
          </p:cNvSpPr>
          <p:nvPr/>
        </p:nvSpPr>
        <p:spPr bwMode="auto">
          <a:xfrm>
            <a:off x="5537753" y="1951383"/>
            <a:ext cx="3336926" cy="923330"/>
          </a:xfrm>
          <a:prstGeom prst="rect">
            <a:avLst/>
          </a:prstGeom>
          <a:noFill/>
          <a:ln w="9525">
            <a:noFill/>
            <a:miter lim="800000"/>
            <a:headEnd/>
            <a:tailEnd/>
          </a:ln>
        </p:spPr>
        <p:txBody>
          <a:bodyPr wrap="square">
            <a:spAutoFit/>
          </a:bodyPr>
          <a:lstStyle/>
          <a:p>
            <a:r>
              <a:rPr lang="en-US" b="1" dirty="0">
                <a:solidFill>
                  <a:srgbClr val="602E04"/>
                </a:solidFill>
                <a:latin typeface="Times New Roman" pitchFamily="18" charset="0"/>
                <a:cs typeface="Times New Roman" pitchFamily="18" charset="0"/>
              </a:rPr>
              <a:t>--has numerous goblet cells</a:t>
            </a:r>
          </a:p>
          <a:p>
            <a:r>
              <a:rPr lang="en-US" b="1" dirty="0">
                <a:solidFill>
                  <a:srgbClr val="602E04"/>
                </a:solidFill>
                <a:latin typeface="Times New Roman" pitchFamily="18" charset="0"/>
                <a:cs typeface="Times New Roman" pitchFamily="18" charset="0"/>
              </a:rPr>
              <a:t>--lacks villi</a:t>
            </a:r>
          </a:p>
          <a:p>
            <a:r>
              <a:rPr lang="en-US" b="1" dirty="0">
                <a:solidFill>
                  <a:srgbClr val="602E04"/>
                </a:solidFill>
                <a:latin typeface="Times New Roman" pitchFamily="18" charset="0"/>
                <a:cs typeface="Times New Roman" pitchFamily="18" charset="0"/>
              </a:rPr>
              <a:t>--(mostly lacks </a:t>
            </a:r>
            <a:r>
              <a:rPr lang="en-US" b="1" dirty="0" err="1">
                <a:solidFill>
                  <a:srgbClr val="602E04"/>
                </a:solidFill>
                <a:latin typeface="Times New Roman" pitchFamily="18" charset="0"/>
                <a:cs typeface="Times New Roman" pitchFamily="18" charset="0"/>
              </a:rPr>
              <a:t>Paneth</a:t>
            </a:r>
            <a:r>
              <a:rPr lang="en-US" b="1" dirty="0">
                <a:solidFill>
                  <a:srgbClr val="602E04"/>
                </a:solidFill>
                <a:latin typeface="Times New Roman" pitchFamily="18" charset="0"/>
                <a:cs typeface="Times New Roman" pitchFamily="18" charset="0"/>
              </a:rPr>
              <a:t> cells)</a:t>
            </a:r>
          </a:p>
        </p:txBody>
      </p:sp>
    </p:spTree>
    <p:extLst>
      <p:ext uri="{BB962C8B-B14F-4D97-AF65-F5344CB8AC3E}">
        <p14:creationId xmlns:p14="http://schemas.microsoft.com/office/powerpoint/2010/main" val="143520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52400" y="609600"/>
            <a:ext cx="8915399" cy="1631216"/>
          </a:xfrm>
          <a:prstGeom prst="rect">
            <a:avLst/>
          </a:prstGeom>
          <a:noFill/>
          <a:ln w="9525">
            <a:noFill/>
            <a:miter lim="800000"/>
            <a:headEnd/>
            <a:tailEnd/>
          </a:ln>
        </p:spPr>
        <p:txBody>
          <a:bodyPr wrap="square">
            <a:spAutoFit/>
          </a:bodyPr>
          <a:lstStyle/>
          <a:p>
            <a:r>
              <a:rPr lang="en-US" sz="2000" b="1" dirty="0">
                <a:solidFill>
                  <a:srgbClr val="9C4A06"/>
                </a:solidFill>
                <a:latin typeface="Times New Roman" pitchFamily="18" charset="0"/>
                <a:cs typeface="Times New Roman" pitchFamily="18" charset="0"/>
              </a:rPr>
              <a:t>The outer longitudinal layer of the </a:t>
            </a:r>
            <a:r>
              <a:rPr lang="en-US" sz="2000" b="1" dirty="0" err="1">
                <a:solidFill>
                  <a:srgbClr val="9C4A06"/>
                </a:solidFill>
                <a:latin typeface="Times New Roman" pitchFamily="18" charset="0"/>
                <a:cs typeface="Times New Roman" pitchFamily="18" charset="0"/>
              </a:rPr>
              <a:t>muscularis</a:t>
            </a:r>
            <a:r>
              <a:rPr lang="en-US" sz="2000" b="1" dirty="0">
                <a:solidFill>
                  <a:srgbClr val="9C4A06"/>
                </a:solidFill>
                <a:latin typeface="Times New Roman" pitchFamily="18" charset="0"/>
                <a:cs typeface="Times New Roman" pitchFamily="18" charset="0"/>
              </a:rPr>
              <a:t> </a:t>
            </a:r>
            <a:r>
              <a:rPr lang="en-US" sz="2000" b="1" dirty="0" err="1">
                <a:solidFill>
                  <a:srgbClr val="9C4A06"/>
                </a:solidFill>
                <a:latin typeface="Times New Roman" pitchFamily="18" charset="0"/>
                <a:cs typeface="Times New Roman" pitchFamily="18" charset="0"/>
              </a:rPr>
              <a:t>externa</a:t>
            </a:r>
            <a:r>
              <a:rPr lang="en-US" sz="2000" b="1" dirty="0">
                <a:solidFill>
                  <a:srgbClr val="9C4A06"/>
                </a:solidFill>
                <a:latin typeface="Times New Roman" pitchFamily="18" charset="0"/>
                <a:cs typeface="Times New Roman" pitchFamily="18" charset="0"/>
              </a:rPr>
              <a:t> of the colon is thick in some regions, and very thin in others.  The thickened regions are the </a:t>
            </a:r>
            <a:r>
              <a:rPr lang="en-US" sz="2000" b="1" dirty="0" err="1">
                <a:solidFill>
                  <a:srgbClr val="E56D09"/>
                </a:solidFill>
                <a:latin typeface="Times New Roman" pitchFamily="18" charset="0"/>
                <a:cs typeface="Times New Roman" pitchFamily="18" charset="0"/>
              </a:rPr>
              <a:t>teniae</a:t>
            </a:r>
            <a:r>
              <a:rPr lang="en-US" sz="2000" b="1" dirty="0">
                <a:solidFill>
                  <a:srgbClr val="E56D09"/>
                </a:solidFill>
                <a:latin typeface="Times New Roman" pitchFamily="18" charset="0"/>
                <a:cs typeface="Times New Roman" pitchFamily="18" charset="0"/>
              </a:rPr>
              <a:t> coli</a:t>
            </a:r>
            <a:r>
              <a:rPr lang="en-US" sz="2000" b="1" dirty="0">
                <a:solidFill>
                  <a:srgbClr val="9C4A06"/>
                </a:solidFill>
                <a:latin typeface="Times New Roman" pitchFamily="18" charset="0"/>
                <a:cs typeface="Times New Roman" pitchFamily="18" charset="0"/>
              </a:rPr>
              <a:t>.  Typically, three are present.  On our slides, one is obvious (outlined).  The other two are more ill-defined; it appears that they are fused together to make one larger structure (arrows).</a:t>
            </a:r>
          </a:p>
        </p:txBody>
      </p:sp>
      <p:sp>
        <p:nvSpPr>
          <p:cNvPr id="7" name="Rectangle 6"/>
          <p:cNvSpPr/>
          <p:nvPr/>
        </p:nvSpPr>
        <p:spPr>
          <a:xfrm>
            <a:off x="2223026" y="76200"/>
            <a:ext cx="469801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LARGE INTESTINE (COLON)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999" y="2209800"/>
            <a:ext cx="6479601" cy="4573836"/>
          </a:xfrm>
          <a:prstGeom prst="rect">
            <a:avLst/>
          </a:prstGeom>
        </p:spPr>
      </p:pic>
      <p:sp>
        <p:nvSpPr>
          <p:cNvPr id="2" name="Freeform 1"/>
          <p:cNvSpPr/>
          <p:nvPr/>
        </p:nvSpPr>
        <p:spPr>
          <a:xfrm>
            <a:off x="6626799" y="3251812"/>
            <a:ext cx="593993" cy="1244906"/>
          </a:xfrm>
          <a:custGeom>
            <a:avLst/>
            <a:gdLst>
              <a:gd name="connsiteX0" fmla="*/ 396607 w 495759"/>
              <a:gd name="connsiteY0" fmla="*/ 154236 h 1244906"/>
              <a:gd name="connsiteX1" fmla="*/ 341523 w 495759"/>
              <a:gd name="connsiteY1" fmla="*/ 121186 h 1244906"/>
              <a:gd name="connsiteX2" fmla="*/ 319489 w 495759"/>
              <a:gd name="connsiteY2" fmla="*/ 88135 h 1244906"/>
              <a:gd name="connsiteX3" fmla="*/ 220338 w 495759"/>
              <a:gd name="connsiteY3" fmla="*/ 11017 h 1244906"/>
              <a:gd name="connsiteX4" fmla="*/ 187287 w 495759"/>
              <a:gd name="connsiteY4" fmla="*/ 0 h 1244906"/>
              <a:gd name="connsiteX5" fmla="*/ 121186 w 495759"/>
              <a:gd name="connsiteY5" fmla="*/ 11017 h 1244906"/>
              <a:gd name="connsiteX6" fmla="*/ 99152 w 495759"/>
              <a:gd name="connsiteY6" fmla="*/ 44068 h 1244906"/>
              <a:gd name="connsiteX7" fmla="*/ 66101 w 495759"/>
              <a:gd name="connsiteY7" fmla="*/ 66101 h 1244906"/>
              <a:gd name="connsiteX8" fmla="*/ 55085 w 495759"/>
              <a:gd name="connsiteY8" fmla="*/ 99152 h 1244906"/>
              <a:gd name="connsiteX9" fmla="*/ 44068 w 495759"/>
              <a:gd name="connsiteY9" fmla="*/ 143219 h 1244906"/>
              <a:gd name="connsiteX10" fmla="*/ 0 w 495759"/>
              <a:gd name="connsiteY10" fmla="*/ 209321 h 1244906"/>
              <a:gd name="connsiteX11" fmla="*/ 11017 w 495759"/>
              <a:gd name="connsiteY11" fmla="*/ 341523 h 1244906"/>
              <a:gd name="connsiteX12" fmla="*/ 33051 w 495759"/>
              <a:gd name="connsiteY12" fmla="*/ 583894 h 1244906"/>
              <a:gd name="connsiteX13" fmla="*/ 55085 w 495759"/>
              <a:gd name="connsiteY13" fmla="*/ 661012 h 1244906"/>
              <a:gd name="connsiteX14" fmla="*/ 77118 w 495759"/>
              <a:gd name="connsiteY14" fmla="*/ 694063 h 1244906"/>
              <a:gd name="connsiteX15" fmla="*/ 99152 w 495759"/>
              <a:gd name="connsiteY15" fmla="*/ 760164 h 1244906"/>
              <a:gd name="connsiteX16" fmla="*/ 110169 w 495759"/>
              <a:gd name="connsiteY16" fmla="*/ 793215 h 1244906"/>
              <a:gd name="connsiteX17" fmla="*/ 121186 w 495759"/>
              <a:gd name="connsiteY17" fmla="*/ 936434 h 1244906"/>
              <a:gd name="connsiteX18" fmla="*/ 110169 w 495759"/>
              <a:gd name="connsiteY18" fmla="*/ 1189822 h 1244906"/>
              <a:gd name="connsiteX19" fmla="*/ 121186 w 495759"/>
              <a:gd name="connsiteY19" fmla="*/ 1222872 h 1244906"/>
              <a:gd name="connsiteX20" fmla="*/ 154236 w 495759"/>
              <a:gd name="connsiteY20" fmla="*/ 1244906 h 1244906"/>
              <a:gd name="connsiteX21" fmla="*/ 286439 w 495759"/>
              <a:gd name="connsiteY21" fmla="*/ 1233889 h 1244906"/>
              <a:gd name="connsiteX22" fmla="*/ 352540 w 495759"/>
              <a:gd name="connsiteY22" fmla="*/ 1211856 h 1244906"/>
              <a:gd name="connsiteX23" fmla="*/ 429658 w 495759"/>
              <a:gd name="connsiteY23" fmla="*/ 1112704 h 1244906"/>
              <a:gd name="connsiteX24" fmla="*/ 451692 w 495759"/>
              <a:gd name="connsiteY24" fmla="*/ 1079653 h 1244906"/>
              <a:gd name="connsiteX25" fmla="*/ 462709 w 495759"/>
              <a:gd name="connsiteY25" fmla="*/ 1046603 h 1244906"/>
              <a:gd name="connsiteX26" fmla="*/ 484742 w 495759"/>
              <a:gd name="connsiteY26" fmla="*/ 925417 h 1244906"/>
              <a:gd name="connsiteX27" fmla="*/ 495759 w 495759"/>
              <a:gd name="connsiteY27" fmla="*/ 892366 h 1244906"/>
              <a:gd name="connsiteX28" fmla="*/ 484742 w 495759"/>
              <a:gd name="connsiteY28" fmla="*/ 627962 h 1244906"/>
              <a:gd name="connsiteX29" fmla="*/ 462709 w 495759"/>
              <a:gd name="connsiteY29" fmla="*/ 528810 h 1244906"/>
              <a:gd name="connsiteX30" fmla="*/ 429658 w 495759"/>
              <a:gd name="connsiteY30" fmla="*/ 385591 h 1244906"/>
              <a:gd name="connsiteX31" fmla="*/ 418641 w 495759"/>
              <a:gd name="connsiteY31" fmla="*/ 352540 h 1244906"/>
              <a:gd name="connsiteX32" fmla="*/ 407624 w 495759"/>
              <a:gd name="connsiteY32" fmla="*/ 308472 h 1244906"/>
              <a:gd name="connsiteX33" fmla="*/ 385591 w 495759"/>
              <a:gd name="connsiteY33" fmla="*/ 275422 h 1244906"/>
              <a:gd name="connsiteX34" fmla="*/ 374574 w 495759"/>
              <a:gd name="connsiteY34" fmla="*/ 231354 h 1244906"/>
              <a:gd name="connsiteX35" fmla="*/ 352540 w 495759"/>
              <a:gd name="connsiteY35" fmla="*/ 143219 h 1244906"/>
              <a:gd name="connsiteX36" fmla="*/ 352540 w 495759"/>
              <a:gd name="connsiteY36" fmla="*/ 110169 h 1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5759" h="1244906">
                <a:moveTo>
                  <a:pt x="396607" y="154236"/>
                </a:moveTo>
                <a:cubicBezTo>
                  <a:pt x="378246" y="143219"/>
                  <a:pt x="357781" y="135121"/>
                  <a:pt x="341523" y="121186"/>
                </a:cubicBezTo>
                <a:cubicBezTo>
                  <a:pt x="331470" y="112569"/>
                  <a:pt x="327965" y="98307"/>
                  <a:pt x="319489" y="88135"/>
                </a:cubicBezTo>
                <a:cubicBezTo>
                  <a:pt x="297552" y="61810"/>
                  <a:pt x="248688" y="20467"/>
                  <a:pt x="220338" y="11017"/>
                </a:cubicBezTo>
                <a:lnTo>
                  <a:pt x="187287" y="0"/>
                </a:lnTo>
                <a:cubicBezTo>
                  <a:pt x="165253" y="3672"/>
                  <a:pt x="141165" y="1027"/>
                  <a:pt x="121186" y="11017"/>
                </a:cubicBezTo>
                <a:cubicBezTo>
                  <a:pt x="109343" y="16939"/>
                  <a:pt x="108515" y="34705"/>
                  <a:pt x="99152" y="44068"/>
                </a:cubicBezTo>
                <a:cubicBezTo>
                  <a:pt x="89789" y="53430"/>
                  <a:pt x="77118" y="58757"/>
                  <a:pt x="66101" y="66101"/>
                </a:cubicBezTo>
                <a:cubicBezTo>
                  <a:pt x="62429" y="77118"/>
                  <a:pt x="58275" y="87986"/>
                  <a:pt x="55085" y="99152"/>
                </a:cubicBezTo>
                <a:cubicBezTo>
                  <a:pt x="50926" y="113711"/>
                  <a:pt x="50839" y="129676"/>
                  <a:pt x="44068" y="143219"/>
                </a:cubicBezTo>
                <a:cubicBezTo>
                  <a:pt x="32225" y="166905"/>
                  <a:pt x="0" y="209321"/>
                  <a:pt x="0" y="209321"/>
                </a:cubicBezTo>
                <a:cubicBezTo>
                  <a:pt x="3672" y="253388"/>
                  <a:pt x="7866" y="297415"/>
                  <a:pt x="11017" y="341523"/>
                </a:cubicBezTo>
                <a:cubicBezTo>
                  <a:pt x="20125" y="469035"/>
                  <a:pt x="13608" y="486682"/>
                  <a:pt x="33051" y="583894"/>
                </a:cubicBezTo>
                <a:cubicBezTo>
                  <a:pt x="35405" y="595662"/>
                  <a:pt x="48084" y="647010"/>
                  <a:pt x="55085" y="661012"/>
                </a:cubicBezTo>
                <a:cubicBezTo>
                  <a:pt x="61006" y="672855"/>
                  <a:pt x="71741" y="681964"/>
                  <a:pt x="77118" y="694063"/>
                </a:cubicBezTo>
                <a:cubicBezTo>
                  <a:pt x="86551" y="715287"/>
                  <a:pt x="91807" y="738130"/>
                  <a:pt x="99152" y="760164"/>
                </a:cubicBezTo>
                <a:lnTo>
                  <a:pt x="110169" y="793215"/>
                </a:lnTo>
                <a:cubicBezTo>
                  <a:pt x="113841" y="840955"/>
                  <a:pt x="121186" y="888553"/>
                  <a:pt x="121186" y="936434"/>
                </a:cubicBezTo>
                <a:cubicBezTo>
                  <a:pt x="121186" y="1020976"/>
                  <a:pt x="110169" y="1105280"/>
                  <a:pt x="110169" y="1189822"/>
                </a:cubicBezTo>
                <a:cubicBezTo>
                  <a:pt x="110169" y="1201435"/>
                  <a:pt x="113932" y="1213804"/>
                  <a:pt x="121186" y="1222872"/>
                </a:cubicBezTo>
                <a:cubicBezTo>
                  <a:pt x="129457" y="1233211"/>
                  <a:pt x="143219" y="1237561"/>
                  <a:pt x="154236" y="1244906"/>
                </a:cubicBezTo>
                <a:cubicBezTo>
                  <a:pt x="198304" y="1241234"/>
                  <a:pt x="242820" y="1241159"/>
                  <a:pt x="286439" y="1233889"/>
                </a:cubicBezTo>
                <a:cubicBezTo>
                  <a:pt x="309348" y="1230071"/>
                  <a:pt x="352540" y="1211856"/>
                  <a:pt x="352540" y="1211856"/>
                </a:cubicBezTo>
                <a:cubicBezTo>
                  <a:pt x="404316" y="1160080"/>
                  <a:pt x="376948" y="1191769"/>
                  <a:pt x="429658" y="1112704"/>
                </a:cubicBezTo>
                <a:cubicBezTo>
                  <a:pt x="437003" y="1101687"/>
                  <a:pt x="447505" y="1092214"/>
                  <a:pt x="451692" y="1079653"/>
                </a:cubicBezTo>
                <a:cubicBezTo>
                  <a:pt x="455364" y="1068636"/>
                  <a:pt x="459892" y="1057869"/>
                  <a:pt x="462709" y="1046603"/>
                </a:cubicBezTo>
                <a:cubicBezTo>
                  <a:pt x="482760" y="966400"/>
                  <a:pt x="465097" y="1013822"/>
                  <a:pt x="484742" y="925417"/>
                </a:cubicBezTo>
                <a:cubicBezTo>
                  <a:pt x="487261" y="914081"/>
                  <a:pt x="492087" y="903383"/>
                  <a:pt x="495759" y="892366"/>
                </a:cubicBezTo>
                <a:cubicBezTo>
                  <a:pt x="492087" y="804231"/>
                  <a:pt x="490811" y="715964"/>
                  <a:pt x="484742" y="627962"/>
                </a:cubicBezTo>
                <a:cubicBezTo>
                  <a:pt x="482311" y="592716"/>
                  <a:pt x="468925" y="562996"/>
                  <a:pt x="462709" y="528810"/>
                </a:cubicBezTo>
                <a:cubicBezTo>
                  <a:pt x="439826" y="402955"/>
                  <a:pt x="467579" y="499353"/>
                  <a:pt x="429658" y="385591"/>
                </a:cubicBezTo>
                <a:cubicBezTo>
                  <a:pt x="425986" y="374574"/>
                  <a:pt x="421458" y="363806"/>
                  <a:pt x="418641" y="352540"/>
                </a:cubicBezTo>
                <a:cubicBezTo>
                  <a:pt x="414969" y="337851"/>
                  <a:pt x="413588" y="322389"/>
                  <a:pt x="407624" y="308472"/>
                </a:cubicBezTo>
                <a:cubicBezTo>
                  <a:pt x="402408" y="296302"/>
                  <a:pt x="392935" y="286439"/>
                  <a:pt x="385591" y="275422"/>
                </a:cubicBezTo>
                <a:cubicBezTo>
                  <a:pt x="381919" y="260733"/>
                  <a:pt x="378734" y="245913"/>
                  <a:pt x="374574" y="231354"/>
                </a:cubicBezTo>
                <a:cubicBezTo>
                  <a:pt x="361249" y="184719"/>
                  <a:pt x="360007" y="202953"/>
                  <a:pt x="352540" y="143219"/>
                </a:cubicBezTo>
                <a:cubicBezTo>
                  <a:pt x="351174" y="132287"/>
                  <a:pt x="352540" y="121186"/>
                  <a:pt x="352540" y="110169"/>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2209800" y="4191000"/>
            <a:ext cx="457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04851" y="5980323"/>
            <a:ext cx="198303" cy="4746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387906" y="5559845"/>
            <a:ext cx="493923" cy="256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12484" y="4974116"/>
            <a:ext cx="470053" cy="1808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4"/>
          <p:cNvSpPr txBox="1">
            <a:spLocks noChangeArrowheads="1"/>
          </p:cNvSpPr>
          <p:nvPr/>
        </p:nvSpPr>
        <p:spPr bwMode="auto">
          <a:xfrm>
            <a:off x="269415" y="4800598"/>
            <a:ext cx="2242584" cy="1323439"/>
          </a:xfrm>
          <a:prstGeom prst="rect">
            <a:avLst/>
          </a:prstGeom>
          <a:noFill/>
          <a:ln w="9525">
            <a:noFill/>
            <a:miter lim="800000"/>
            <a:headEnd/>
            <a:tailEnd/>
          </a:ln>
        </p:spPr>
        <p:txBody>
          <a:bodyPr wrap="square">
            <a:spAutoFit/>
          </a:bodyPr>
          <a:lstStyle/>
          <a:p>
            <a:r>
              <a:rPr lang="en-US" sz="1600" b="1" dirty="0">
                <a:solidFill>
                  <a:srgbClr val="602E04"/>
                </a:solidFill>
                <a:latin typeface="Tempus Sans ITC" pitchFamily="82" charset="0"/>
                <a:cs typeface="Times New Roman" pitchFamily="18" charset="0"/>
              </a:rPr>
              <a:t>Don’t lose any sleep over this; this has bothered me for years, but I have come to grips with it.</a:t>
            </a:r>
          </a:p>
        </p:txBody>
      </p:sp>
    </p:spTree>
    <p:extLst>
      <p:ext uri="{BB962C8B-B14F-4D97-AF65-F5344CB8AC3E}">
        <p14:creationId xmlns:p14="http://schemas.microsoft.com/office/powerpoint/2010/main" val="93597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626324" y="2398464"/>
            <a:ext cx="389142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large intestine (colon) – SL53</a:t>
            </a:r>
            <a:endParaRPr lang="en-US" dirty="0">
              <a:latin typeface="Calibri" pitchFamily="34" charset="0"/>
            </a:endParaRPr>
          </a:p>
        </p:txBody>
      </p:sp>
      <p:sp>
        <p:nvSpPr>
          <p:cNvPr id="64514" name="TextBox 4"/>
          <p:cNvSpPr txBox="1">
            <a:spLocks noChangeArrowheads="1"/>
          </p:cNvSpPr>
          <p:nvPr/>
        </p:nvSpPr>
        <p:spPr bwMode="auto">
          <a:xfrm>
            <a:off x="946799" y="4495800"/>
            <a:ext cx="7696200" cy="224676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r>
              <a:rPr lang="en-US" dirty="0"/>
              <a:t>           </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large intestine (colon)</a:t>
            </a:r>
          </a:p>
          <a:p>
            <a:pPr lvl="2" eaLnBrk="0" hangingPunct="0">
              <a:buFontTx/>
              <a:buChar char="•"/>
            </a:pPr>
            <a:r>
              <a:rPr lang="en-US" sz="1200" b="1" dirty="0">
                <a:solidFill>
                  <a:srgbClr val="002060"/>
                </a:solidFill>
                <a:latin typeface="Georgia" pitchFamily="18" charset="0"/>
                <a:ea typeface="Times" pitchFamily="18" charset="0"/>
                <a:cs typeface="Arial" charset="0"/>
              </a:rPr>
              <a:t>Similar structures as small intestine</a:t>
            </a:r>
          </a:p>
          <a:p>
            <a:pPr lvl="3" eaLnBrk="0" hangingPunct="0">
              <a:buFontTx/>
              <a:buChar char="•"/>
            </a:pPr>
            <a:r>
              <a:rPr lang="en-US" sz="1200" b="1" dirty="0">
                <a:solidFill>
                  <a:srgbClr val="002060"/>
                </a:solidFill>
                <a:latin typeface="Georgia" pitchFamily="18" charset="0"/>
                <a:ea typeface="Times" pitchFamily="18" charset="0"/>
                <a:cs typeface="Arial" charset="0"/>
              </a:rPr>
              <a:t>Intestinal crypts (of </a:t>
            </a:r>
            <a:r>
              <a:rPr lang="en-US" sz="1200" b="1" dirty="0" err="1">
                <a:solidFill>
                  <a:srgbClr val="002060"/>
                </a:solidFill>
                <a:latin typeface="Georgia" pitchFamily="18" charset="0"/>
                <a:ea typeface="Times" pitchFamily="18" charset="0"/>
                <a:cs typeface="Arial" charset="0"/>
              </a:rPr>
              <a:t>Lieberk</a:t>
            </a:r>
            <a:r>
              <a:rPr lang="en-US" sz="1200" b="1" dirty="0" err="1">
                <a:solidFill>
                  <a:srgbClr val="002060"/>
                </a:solidFill>
                <a:latin typeface="Georgia" pitchFamily="18" charset="0"/>
              </a:rPr>
              <a:t>ühn</a:t>
            </a:r>
            <a:r>
              <a:rPr lang="en-US" sz="1200" b="1" dirty="0">
                <a:solidFill>
                  <a:srgbClr val="002060"/>
                </a:solidFill>
                <a:latin typeface="Georgia" pitchFamily="18" charset="0"/>
              </a:rPr>
              <a:t>)</a:t>
            </a:r>
            <a:endParaRPr lang="en-US" sz="1200" b="1" dirty="0">
              <a:solidFill>
                <a:srgbClr val="002060"/>
              </a:solidFill>
              <a:latin typeface="Georgia" pitchFamily="18" charset="0"/>
              <a:ea typeface="Times" pitchFamily="18" charset="0"/>
              <a:cs typeface="Arial" charset="0"/>
            </a:endParaRPr>
          </a:p>
          <a:p>
            <a:pPr lvl="3" eaLnBrk="0" hangingPunct="0">
              <a:buFontTx/>
              <a:buChar char="•"/>
            </a:pPr>
            <a:r>
              <a:rPr lang="en-US" sz="1200" b="1" dirty="0">
                <a:solidFill>
                  <a:srgbClr val="002060"/>
                </a:solidFill>
                <a:latin typeface="Georgia" pitchFamily="18" charset="0"/>
                <a:ea typeface="Times" pitchFamily="18" charset="0"/>
                <a:cs typeface="Arial" charset="0"/>
              </a:rPr>
              <a:t>Enterocytes</a:t>
            </a:r>
          </a:p>
          <a:p>
            <a:pPr lvl="3" eaLnBrk="0" hangingPunct="0">
              <a:buFontTx/>
              <a:buChar char="•"/>
            </a:pPr>
            <a:r>
              <a:rPr lang="en-US" sz="1200" b="1" dirty="0">
                <a:solidFill>
                  <a:srgbClr val="002060"/>
                </a:solidFill>
                <a:latin typeface="Georgia" pitchFamily="18" charset="0"/>
                <a:ea typeface="Times" pitchFamily="18" charset="0"/>
                <a:cs typeface="Arial" charset="0"/>
              </a:rPr>
              <a:t>Goblet cells (lots of these)</a:t>
            </a:r>
          </a:p>
          <a:p>
            <a:pPr lvl="3" eaLnBrk="0" hangingPunct="0">
              <a:buFontTx/>
              <a:buChar char="•"/>
            </a:pPr>
            <a:r>
              <a:rPr lang="en-US" sz="1200" b="1" dirty="0" err="1">
                <a:solidFill>
                  <a:srgbClr val="002060"/>
                </a:solidFill>
                <a:latin typeface="Georgia" pitchFamily="18" charset="0"/>
                <a:ea typeface="Times" pitchFamily="18" charset="0"/>
                <a:cs typeface="Arial" charset="0"/>
              </a:rPr>
              <a:t>Etc</a:t>
            </a:r>
            <a:endParaRPr lang="en-US" sz="1200" b="1" dirty="0">
              <a:solidFill>
                <a:srgbClr val="002060"/>
              </a:solidFill>
              <a:latin typeface="Georgia" pitchFamily="18" charset="0"/>
              <a:ea typeface="Times" pitchFamily="18" charset="0"/>
              <a:cs typeface="Arial" charset="0"/>
            </a:endParaRPr>
          </a:p>
          <a:p>
            <a:pPr marL="969963" lvl="8" indent="-55563" eaLnBrk="0" hangingPunct="0">
              <a:buFontTx/>
              <a:buChar char="•"/>
            </a:pPr>
            <a:r>
              <a:rPr lang="en-US" sz="1200" b="1" dirty="0">
                <a:solidFill>
                  <a:srgbClr val="002060"/>
                </a:solidFill>
                <a:latin typeface="Georgia" pitchFamily="18" charset="0"/>
                <a:ea typeface="Times" pitchFamily="18" charset="0"/>
                <a:cs typeface="Arial" charset="0"/>
              </a:rPr>
              <a:t>Lack of villi and very few </a:t>
            </a:r>
            <a:r>
              <a:rPr lang="en-US" sz="1200" b="1" dirty="0" err="1">
                <a:solidFill>
                  <a:srgbClr val="002060"/>
                </a:solidFill>
                <a:latin typeface="Georgia" pitchFamily="18" charset="0"/>
                <a:ea typeface="Times" pitchFamily="18" charset="0"/>
                <a:cs typeface="Arial" charset="0"/>
              </a:rPr>
              <a:t>Paneth</a:t>
            </a:r>
            <a:r>
              <a:rPr lang="en-US" sz="1200" b="1" dirty="0">
                <a:solidFill>
                  <a:srgbClr val="002060"/>
                </a:solidFill>
                <a:latin typeface="Georgia" pitchFamily="18" charset="0"/>
                <a:ea typeface="Times" pitchFamily="18" charset="0"/>
                <a:cs typeface="Arial" charset="0"/>
              </a:rPr>
              <a:t> cells</a:t>
            </a:r>
          </a:p>
          <a:p>
            <a:pPr lvl="2" eaLnBrk="0" hangingPunct="0">
              <a:buFontTx/>
              <a:buChar char="•"/>
            </a:pPr>
            <a:r>
              <a:rPr lang="en-US" sz="1200" b="1" dirty="0" err="1">
                <a:solidFill>
                  <a:srgbClr val="002060"/>
                </a:solidFill>
                <a:latin typeface="Georgia" pitchFamily="18" charset="0"/>
                <a:ea typeface="Times" pitchFamily="18" charset="0"/>
                <a:cs typeface="Arial" charset="0"/>
              </a:rPr>
              <a:t>Teniae</a:t>
            </a:r>
            <a:r>
              <a:rPr lang="en-US" sz="1200" b="1" dirty="0">
                <a:solidFill>
                  <a:srgbClr val="002060"/>
                </a:solidFill>
                <a:latin typeface="Georgia" pitchFamily="18" charset="0"/>
                <a:ea typeface="Times" pitchFamily="18" charset="0"/>
                <a:cs typeface="Arial" charset="0"/>
              </a:rPr>
              <a:t> coli</a:t>
            </a:r>
          </a:p>
        </p:txBody>
      </p:sp>
      <p:sp>
        <p:nvSpPr>
          <p:cNvPr id="6" name="Rectangle 5"/>
          <p:cNvSpPr/>
          <p:nvPr/>
        </p:nvSpPr>
        <p:spPr>
          <a:xfrm>
            <a:off x="2223026" y="76200"/>
            <a:ext cx="469801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LARGE INTESTINE (COLON)</a:t>
            </a:r>
          </a:p>
        </p:txBody>
      </p:sp>
    </p:spTree>
    <p:extLst>
      <p:ext uri="{BB962C8B-B14F-4D97-AF65-F5344CB8AC3E}">
        <p14:creationId xmlns:p14="http://schemas.microsoft.com/office/powerpoint/2010/main" val="411490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626324" y="2398464"/>
            <a:ext cx="389142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the appendix – SL99</a:t>
            </a:r>
            <a:endParaRPr lang="en-US" dirty="0">
              <a:latin typeface="Calibri" pitchFamily="34" charset="0"/>
            </a:endParaRPr>
          </a:p>
        </p:txBody>
      </p:sp>
      <p:sp>
        <p:nvSpPr>
          <p:cNvPr id="64514" name="TextBox 4"/>
          <p:cNvSpPr txBox="1">
            <a:spLocks noChangeArrowheads="1"/>
          </p:cNvSpPr>
          <p:nvPr/>
        </p:nvSpPr>
        <p:spPr bwMode="auto">
          <a:xfrm>
            <a:off x="917421" y="5105400"/>
            <a:ext cx="7696200" cy="156966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099</a:t>
            </a:r>
            <a:endParaRPr lang="en-US" u="sng" dirty="0"/>
          </a:p>
          <a:p>
            <a:r>
              <a:rPr lang="en-US" dirty="0">
                <a:latin typeface="Calibri" pitchFamily="34" charset="0"/>
              </a:rPr>
              <a:t>Link to </a:t>
            </a:r>
            <a:r>
              <a:rPr lang="en-US" u="sng" dirty="0">
                <a:hlinkClick r:id="rId5"/>
              </a:rPr>
              <a:t>SL 182</a:t>
            </a:r>
            <a:r>
              <a:rPr lang="en-US" dirty="0"/>
              <a:t>          </a:t>
            </a:r>
          </a:p>
          <a:p>
            <a:endParaRPr lang="en-US"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these are just a couple cool slides that will help you understand other concepts in the gastrointestinal course.</a:t>
            </a:r>
            <a:endParaRPr lang="en-US" sz="800" dirty="0">
              <a:latin typeface="Calibri" pitchFamily="34" charset="0"/>
            </a:endParaRPr>
          </a:p>
        </p:txBody>
      </p:sp>
      <p:sp>
        <p:nvSpPr>
          <p:cNvPr id="6" name="Rectangle 5"/>
          <p:cNvSpPr/>
          <p:nvPr/>
        </p:nvSpPr>
        <p:spPr>
          <a:xfrm>
            <a:off x="3250617" y="76200"/>
            <a:ext cx="264283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BONUS SLIDES</a:t>
            </a:r>
          </a:p>
        </p:txBody>
      </p:sp>
      <p:sp>
        <p:nvSpPr>
          <p:cNvPr id="5" name="TextBox 3"/>
          <p:cNvSpPr txBox="1">
            <a:spLocks noChangeArrowheads="1"/>
          </p:cNvSpPr>
          <p:nvPr/>
        </p:nvSpPr>
        <p:spPr bwMode="auto">
          <a:xfrm>
            <a:off x="2626326" y="3048000"/>
            <a:ext cx="3891420"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the anal canal – SL182</a:t>
            </a:r>
            <a:endParaRPr lang="en-US" dirty="0">
              <a:latin typeface="Calibri" pitchFamily="34" charset="0"/>
            </a:endParaRPr>
          </a:p>
        </p:txBody>
      </p:sp>
    </p:spTree>
    <p:extLst>
      <p:ext uri="{BB962C8B-B14F-4D97-AF65-F5344CB8AC3E}">
        <p14:creationId xmlns:p14="http://schemas.microsoft.com/office/powerpoint/2010/main" val="1364456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494085"/>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Small intestine</a:t>
            </a:r>
          </a:p>
          <a:p>
            <a:pPr lvl="2">
              <a:buFont typeface="Arial" charset="0"/>
              <a:buChar char="•"/>
              <a:tabLst>
                <a:tab pos="457200" algn="l"/>
              </a:tabLst>
            </a:pPr>
            <a:r>
              <a:rPr lang="en-US" sz="1200" dirty="0">
                <a:solidFill>
                  <a:srgbClr val="002060"/>
                </a:solidFill>
                <a:latin typeface="Georgia" pitchFamily="18" charset="0"/>
              </a:rPr>
              <a:t>Structures</a:t>
            </a:r>
          </a:p>
          <a:p>
            <a:pPr lvl="3">
              <a:buFont typeface="Arial" charset="0"/>
              <a:buChar char="•"/>
              <a:tabLst>
                <a:tab pos="457200" algn="l"/>
              </a:tabLst>
            </a:pPr>
            <a:r>
              <a:rPr lang="en-US" sz="1200" dirty="0" err="1">
                <a:solidFill>
                  <a:srgbClr val="002060"/>
                </a:solidFill>
                <a:latin typeface="Georgia" pitchFamily="18" charset="0"/>
              </a:rPr>
              <a:t>Plica</a:t>
            </a:r>
            <a:r>
              <a:rPr lang="en-US" sz="1200" dirty="0">
                <a:solidFill>
                  <a:srgbClr val="002060"/>
                </a:solidFill>
                <a:latin typeface="Georgia" pitchFamily="18" charset="0"/>
              </a:rPr>
              <a:t>, villi, microvilli (review)</a:t>
            </a:r>
          </a:p>
          <a:p>
            <a:pPr lvl="3">
              <a:buFont typeface="Arial" charset="0"/>
              <a:buChar char="•"/>
              <a:tabLst>
                <a:tab pos="457200" algn="l"/>
              </a:tabLst>
            </a:pPr>
            <a:r>
              <a:rPr lang="en-US" sz="1200" dirty="0">
                <a:solidFill>
                  <a:srgbClr val="002060"/>
                </a:solidFill>
                <a:latin typeface="Georgia" pitchFamily="18" charset="0"/>
              </a:rPr>
              <a:t>Intestinal crypts (of </a:t>
            </a:r>
            <a:r>
              <a:rPr lang="en-US" sz="1200" dirty="0" err="1">
                <a:solidFill>
                  <a:srgbClr val="002060"/>
                </a:solidFill>
                <a:latin typeface="Georgia" pitchFamily="18" charset="0"/>
              </a:rPr>
              <a:t>Lieberk</a:t>
            </a:r>
            <a:r>
              <a:rPr lang="en-US" sz="1200" dirty="0" err="1">
                <a:latin typeface="Georgia" pitchFamily="18" charset="0"/>
              </a:rPr>
              <a:t>ü</a:t>
            </a:r>
            <a:r>
              <a:rPr lang="en-US" sz="1200" dirty="0" err="1">
                <a:solidFill>
                  <a:srgbClr val="002060"/>
                </a:solidFill>
                <a:latin typeface="Georgia" pitchFamily="18" charset="0"/>
              </a:rPr>
              <a:t>hn</a:t>
            </a:r>
            <a:r>
              <a:rPr lang="en-US" sz="1200" dirty="0">
                <a:solidFill>
                  <a:srgbClr val="002060"/>
                </a:solidFill>
                <a:latin typeface="Georgia" pitchFamily="18" charset="0"/>
              </a:rPr>
              <a:t>)</a:t>
            </a:r>
          </a:p>
          <a:p>
            <a:pPr marL="914400" lvl="3">
              <a:buFont typeface="Arial" charset="0"/>
              <a:buChar char="•"/>
              <a:tabLst>
                <a:tab pos="457200" algn="l"/>
              </a:tabLst>
            </a:pPr>
            <a:r>
              <a:rPr lang="en-US" sz="1200" dirty="0">
                <a:solidFill>
                  <a:srgbClr val="002060"/>
                </a:solidFill>
                <a:latin typeface="Georgia" pitchFamily="18" charset="0"/>
              </a:rPr>
              <a:t>Cells</a:t>
            </a:r>
          </a:p>
          <a:p>
            <a:pPr marL="1371600" lvl="4">
              <a:buFont typeface="Arial" charset="0"/>
              <a:buChar char="•"/>
              <a:tabLst>
                <a:tab pos="457200" algn="l"/>
              </a:tabLst>
            </a:pPr>
            <a:r>
              <a:rPr lang="en-US" sz="1200" dirty="0">
                <a:solidFill>
                  <a:srgbClr val="002060"/>
                </a:solidFill>
                <a:latin typeface="Georgia" pitchFamily="18" charset="0"/>
              </a:rPr>
              <a:t>Enterocytes (intestinal absorptive cells)</a:t>
            </a:r>
          </a:p>
          <a:p>
            <a:pPr marL="1371600" lvl="4">
              <a:buFont typeface="Arial" charset="0"/>
              <a:buChar char="•"/>
              <a:tabLst>
                <a:tab pos="457200" algn="l"/>
              </a:tabLst>
            </a:pPr>
            <a:r>
              <a:rPr lang="en-US" sz="1200" dirty="0">
                <a:solidFill>
                  <a:srgbClr val="002060"/>
                </a:solidFill>
                <a:latin typeface="Georgia" pitchFamily="18" charset="0"/>
              </a:rPr>
              <a:t>Goblet cells</a:t>
            </a:r>
          </a:p>
          <a:p>
            <a:pPr marL="1371600" lvl="4">
              <a:buFont typeface="Arial" charset="0"/>
              <a:buChar char="•"/>
              <a:tabLst>
                <a:tab pos="457200" algn="l"/>
              </a:tabLst>
            </a:pPr>
            <a:r>
              <a:rPr lang="en-US" sz="1200" dirty="0" err="1">
                <a:solidFill>
                  <a:srgbClr val="002060"/>
                </a:solidFill>
                <a:latin typeface="Georgia" pitchFamily="18" charset="0"/>
              </a:rPr>
              <a:t>Paneth</a:t>
            </a:r>
            <a:r>
              <a:rPr lang="en-US" sz="1200" dirty="0">
                <a:solidFill>
                  <a:srgbClr val="002060"/>
                </a:solidFill>
                <a:latin typeface="Georgia" pitchFamily="18" charset="0"/>
              </a:rPr>
              <a:t> cells</a:t>
            </a:r>
          </a:p>
          <a:p>
            <a:pPr marL="1371600" lvl="4">
              <a:buFont typeface="Arial" charset="0"/>
              <a:buChar char="•"/>
              <a:tabLst>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a:t>
            </a:r>
          </a:p>
          <a:p>
            <a:pPr marL="914400" lvl="4">
              <a:buFont typeface="Arial" charset="0"/>
              <a:buChar char="•"/>
              <a:tabLst>
                <a:tab pos="457200" algn="l"/>
              </a:tabLst>
            </a:pPr>
            <a:r>
              <a:rPr lang="en-US" sz="1200" dirty="0">
                <a:solidFill>
                  <a:srgbClr val="002060"/>
                </a:solidFill>
                <a:latin typeface="Georgia" pitchFamily="18" charset="0"/>
              </a:rPr>
              <a:t>Regions</a:t>
            </a:r>
          </a:p>
          <a:p>
            <a:pPr marL="1371600" lvl="5">
              <a:buFont typeface="Arial" charset="0"/>
              <a:buChar char="•"/>
              <a:tabLst>
                <a:tab pos="457200" algn="l"/>
              </a:tabLst>
            </a:pPr>
            <a:r>
              <a:rPr lang="en-US" sz="1200" dirty="0">
                <a:solidFill>
                  <a:srgbClr val="002060"/>
                </a:solidFill>
                <a:latin typeface="Georgia" pitchFamily="18" charset="0"/>
              </a:rPr>
              <a:t>Duodenum</a:t>
            </a:r>
          </a:p>
          <a:p>
            <a:pPr marL="1828800" lvl="6">
              <a:buFont typeface="Arial" charset="0"/>
              <a:buChar char="•"/>
              <a:tabLst>
                <a:tab pos="457200" algn="l"/>
              </a:tabLst>
            </a:pPr>
            <a:r>
              <a:rPr lang="en-US" sz="1200" dirty="0" err="1">
                <a:solidFill>
                  <a:srgbClr val="002060"/>
                </a:solidFill>
                <a:latin typeface="Georgia" pitchFamily="18" charset="0"/>
              </a:rPr>
              <a:t>Submucosal</a:t>
            </a:r>
            <a:r>
              <a:rPr lang="en-US" sz="1200" dirty="0">
                <a:solidFill>
                  <a:srgbClr val="002060"/>
                </a:solidFill>
                <a:latin typeface="Georgia" pitchFamily="18" charset="0"/>
              </a:rPr>
              <a:t> (Brunner’s) glands</a:t>
            </a:r>
          </a:p>
          <a:p>
            <a:pPr marL="1828800" lvl="6">
              <a:buFont typeface="Arial" charset="0"/>
              <a:buChar char="•"/>
              <a:tabLst>
                <a:tab pos="457200" algn="l"/>
              </a:tabLst>
            </a:pPr>
            <a:r>
              <a:rPr lang="en-US" sz="1200" dirty="0">
                <a:solidFill>
                  <a:srgbClr val="002060"/>
                </a:solidFill>
                <a:latin typeface="Georgia" pitchFamily="18" charset="0"/>
              </a:rPr>
              <a:t>Ampulla of </a:t>
            </a:r>
            <a:r>
              <a:rPr lang="en-US" sz="1200" dirty="0" err="1">
                <a:solidFill>
                  <a:srgbClr val="002060"/>
                </a:solidFill>
                <a:latin typeface="Georgia" pitchFamily="18" charset="0"/>
              </a:rPr>
              <a:t>Vater</a:t>
            </a:r>
            <a:endParaRPr lang="en-US" sz="1200" dirty="0">
              <a:solidFill>
                <a:srgbClr val="002060"/>
              </a:solidFill>
              <a:latin typeface="Georgia" pitchFamily="18" charset="0"/>
            </a:endParaRPr>
          </a:p>
          <a:p>
            <a:pPr marL="1371600" lvl="6">
              <a:buFont typeface="Arial" charset="0"/>
              <a:buChar char="•"/>
              <a:tabLst>
                <a:tab pos="457200" algn="l"/>
              </a:tabLst>
            </a:pPr>
            <a:r>
              <a:rPr lang="en-US" sz="1200" dirty="0">
                <a:solidFill>
                  <a:srgbClr val="002060"/>
                </a:solidFill>
                <a:latin typeface="Georgia" pitchFamily="18" charset="0"/>
              </a:rPr>
              <a:t>Jejunum</a:t>
            </a:r>
          </a:p>
          <a:p>
            <a:pPr marL="1371600" lvl="6">
              <a:buFont typeface="Arial" charset="0"/>
              <a:buChar char="•"/>
              <a:tabLst>
                <a:tab pos="457200" algn="l"/>
              </a:tabLst>
            </a:pPr>
            <a:r>
              <a:rPr lang="en-US" sz="1200" dirty="0">
                <a:solidFill>
                  <a:srgbClr val="002060"/>
                </a:solidFill>
                <a:latin typeface="Georgia" pitchFamily="18" charset="0"/>
              </a:rPr>
              <a:t>ileum </a:t>
            </a:r>
          </a:p>
          <a:p>
            <a:pPr marL="1828800" lvl="7">
              <a:buFont typeface="Arial" charset="0"/>
              <a:buChar char="•"/>
              <a:tabLst>
                <a:tab pos="457200" algn="l"/>
              </a:tabLst>
            </a:pPr>
            <a:r>
              <a:rPr lang="en-US" sz="1200" dirty="0">
                <a:solidFill>
                  <a:srgbClr val="002060"/>
                </a:solidFill>
                <a:latin typeface="Georgia" pitchFamily="18" charset="0"/>
              </a:rPr>
              <a:t>Peyer’s patches	</a:t>
            </a:r>
          </a:p>
          <a:p>
            <a:pPr marL="457200" lvl="2">
              <a:buFont typeface="Arial" charset="0"/>
              <a:buChar char="•"/>
              <a:tabLst>
                <a:tab pos="457200" algn="l"/>
              </a:tabLst>
            </a:pPr>
            <a:r>
              <a:rPr lang="en-US" sz="1200" dirty="0">
                <a:solidFill>
                  <a:srgbClr val="002060"/>
                </a:solidFill>
                <a:latin typeface="Georgia" pitchFamily="18" charset="0"/>
              </a:rPr>
              <a:t>Large intestine</a:t>
            </a:r>
          </a:p>
          <a:p>
            <a:pPr marL="914400" lvl="3">
              <a:buFont typeface="Arial" charset="0"/>
              <a:buChar char="•"/>
              <a:tabLst>
                <a:tab pos="457200" algn="l"/>
              </a:tabLst>
            </a:pPr>
            <a:r>
              <a:rPr lang="en-US" sz="1200" dirty="0">
                <a:solidFill>
                  <a:srgbClr val="002060"/>
                </a:solidFill>
                <a:latin typeface="Georgia" pitchFamily="18" charset="0"/>
              </a:rPr>
              <a:t>Structures</a:t>
            </a:r>
          </a:p>
          <a:p>
            <a:pPr marL="1371600" lvl="4">
              <a:buFont typeface="Arial" charset="0"/>
              <a:buChar char="•"/>
              <a:tabLst>
                <a:tab pos="457200" algn="l"/>
              </a:tabLst>
            </a:pPr>
            <a:r>
              <a:rPr lang="en-US" sz="1200" dirty="0">
                <a:solidFill>
                  <a:srgbClr val="002060"/>
                </a:solidFill>
                <a:latin typeface="Georgia" pitchFamily="18" charset="0"/>
              </a:rPr>
              <a:t>Intestinal crypts (of </a:t>
            </a:r>
            <a:r>
              <a:rPr lang="en-US" sz="1200" dirty="0" err="1">
                <a:solidFill>
                  <a:srgbClr val="002060"/>
                </a:solidFill>
                <a:latin typeface="Georgia" pitchFamily="18" charset="0"/>
              </a:rPr>
              <a:t>Lieberk</a:t>
            </a:r>
            <a:r>
              <a:rPr lang="en-US" sz="1200" dirty="0" err="1">
                <a:latin typeface="Georgia" pitchFamily="18" charset="0"/>
              </a:rPr>
              <a:t>ü</a:t>
            </a:r>
            <a:r>
              <a:rPr lang="en-US" sz="1200" dirty="0" err="1">
                <a:solidFill>
                  <a:srgbClr val="002060"/>
                </a:solidFill>
                <a:latin typeface="Georgia" pitchFamily="18" charset="0"/>
              </a:rPr>
              <a:t>hn</a:t>
            </a:r>
            <a:r>
              <a:rPr lang="en-US" sz="1200" dirty="0">
                <a:solidFill>
                  <a:srgbClr val="002060"/>
                </a:solidFill>
                <a:latin typeface="Georgia" pitchFamily="18" charset="0"/>
              </a:rPr>
              <a:t>)</a:t>
            </a:r>
          </a:p>
          <a:p>
            <a:pPr marL="1371600" lvl="4">
              <a:buFont typeface="Arial" charset="0"/>
              <a:buChar char="•"/>
              <a:tabLst>
                <a:tab pos="457200" algn="l"/>
              </a:tabLst>
            </a:pPr>
            <a:r>
              <a:rPr lang="en-US" sz="1200" dirty="0" err="1">
                <a:solidFill>
                  <a:srgbClr val="002060"/>
                </a:solidFill>
                <a:latin typeface="Georgia" pitchFamily="18" charset="0"/>
              </a:rPr>
              <a:t>Teniae</a:t>
            </a:r>
            <a:r>
              <a:rPr lang="en-US" sz="1200" dirty="0">
                <a:solidFill>
                  <a:srgbClr val="002060"/>
                </a:solidFill>
                <a:latin typeface="Georgia" pitchFamily="18" charset="0"/>
              </a:rPr>
              <a:t> coli</a:t>
            </a:r>
          </a:p>
          <a:p>
            <a:pPr marL="914400" lvl="4">
              <a:buFont typeface="Arial" charset="0"/>
              <a:buChar char="•"/>
              <a:tabLst>
                <a:tab pos="457200" algn="l"/>
              </a:tabLst>
            </a:pPr>
            <a:r>
              <a:rPr lang="en-US" sz="1200" dirty="0">
                <a:solidFill>
                  <a:srgbClr val="002060"/>
                </a:solidFill>
                <a:latin typeface="Georgia" pitchFamily="18" charset="0"/>
              </a:rPr>
              <a:t>Cells</a:t>
            </a:r>
          </a:p>
          <a:p>
            <a:pPr marL="1371600" lvl="5">
              <a:buFont typeface="Arial" charset="0"/>
              <a:buChar char="•"/>
              <a:tabLst>
                <a:tab pos="457200" algn="l"/>
              </a:tabLst>
            </a:pPr>
            <a:r>
              <a:rPr lang="en-US" sz="1200" dirty="0">
                <a:solidFill>
                  <a:srgbClr val="002060"/>
                </a:solidFill>
                <a:latin typeface="Georgia" pitchFamily="18" charset="0"/>
              </a:rPr>
              <a:t>Enterocytes (intestinal absorptive cells)</a:t>
            </a:r>
          </a:p>
          <a:p>
            <a:pPr marL="1371600" lvl="5">
              <a:buFont typeface="Arial" charset="0"/>
              <a:buChar char="•"/>
              <a:tabLst>
                <a:tab pos="457200" algn="l"/>
              </a:tabLst>
            </a:pPr>
            <a:r>
              <a:rPr lang="en-US" sz="1200" dirty="0">
                <a:solidFill>
                  <a:srgbClr val="002060"/>
                </a:solidFill>
                <a:latin typeface="Georgia" pitchFamily="18" charset="0"/>
              </a:rPr>
              <a:t>Goblet cells</a:t>
            </a:r>
          </a:p>
          <a:p>
            <a:pPr marL="1371600" lvl="5">
              <a:buFont typeface="Arial" charset="0"/>
              <a:buChar char="•"/>
              <a:tabLst>
                <a:tab pos="457200" algn="l"/>
              </a:tabLst>
            </a:pPr>
            <a:endParaRPr lang="en-US" sz="1200" dirty="0">
              <a:solidFill>
                <a:srgbClr val="002060"/>
              </a:solidFill>
              <a:latin typeface="Georgia" pitchFamily="18" charset="0"/>
            </a:endParaRPr>
          </a:p>
          <a:p>
            <a:pPr marL="463550" lvl="2">
              <a:tabLst>
                <a:tab pos="395288" algn="l"/>
                <a:tab pos="457200" algn="l"/>
              </a:tabLst>
            </a:pPr>
            <a:r>
              <a:rPr lang="en-US" sz="1400" dirty="0">
                <a:solidFill>
                  <a:srgbClr val="7030A0"/>
                </a:solidFill>
                <a:latin typeface="Georgia" pitchFamily="18" charset="0"/>
              </a:rPr>
              <a:t>Continues on next page…..</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tabLst>
                <a:tab pos="457200" algn="l"/>
              </a:tabLst>
            </a:pP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1349148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3877985"/>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r>
              <a:rPr lang="en-US" sz="1200" dirty="0">
                <a:solidFill>
                  <a:srgbClr val="002060"/>
                </a:solidFill>
                <a:latin typeface="Georgia" pitchFamily="18" charset="0"/>
              </a:rPr>
              <a:t> </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Small intestine</a:t>
            </a:r>
          </a:p>
          <a:p>
            <a:pPr lvl="2">
              <a:buFont typeface="Arial" charset="0"/>
              <a:buChar char="•"/>
              <a:tabLst>
                <a:tab pos="457200" algn="l"/>
              </a:tabLst>
            </a:pPr>
            <a:r>
              <a:rPr lang="en-US" sz="1200" dirty="0">
                <a:solidFill>
                  <a:srgbClr val="002060"/>
                </a:solidFill>
                <a:latin typeface="Georgia" pitchFamily="18" charset="0"/>
              </a:rPr>
              <a:t>Enterocytes (intestinal absorptive cells)</a:t>
            </a:r>
          </a:p>
          <a:p>
            <a:pPr lvl="3">
              <a:buFont typeface="Arial" charset="0"/>
              <a:buChar char="•"/>
              <a:tabLst>
                <a:tab pos="457200" algn="l"/>
              </a:tabLst>
            </a:pPr>
            <a:r>
              <a:rPr lang="en-US" sz="1200" dirty="0">
                <a:solidFill>
                  <a:srgbClr val="002060"/>
                </a:solidFill>
                <a:latin typeface="Georgia" pitchFamily="18" charset="0"/>
              </a:rPr>
              <a:t>Microvilli (review, not covered in this module)</a:t>
            </a:r>
          </a:p>
          <a:p>
            <a:pPr marL="914400" lvl="3">
              <a:buFont typeface="Arial" charset="0"/>
              <a:buChar char="•"/>
              <a:tabLst>
                <a:tab pos="457200" algn="l"/>
              </a:tabLst>
            </a:pPr>
            <a:r>
              <a:rPr lang="en-US" sz="1200" dirty="0">
                <a:solidFill>
                  <a:srgbClr val="002060"/>
                </a:solidFill>
                <a:latin typeface="Georgia" pitchFamily="18" charset="0"/>
              </a:rPr>
              <a:t>Goblet cells</a:t>
            </a:r>
          </a:p>
          <a:p>
            <a:pPr marL="914400" lvl="3">
              <a:buFont typeface="Arial" charset="0"/>
              <a:buChar char="•"/>
              <a:tabLst>
                <a:tab pos="457200" algn="l"/>
              </a:tabLst>
            </a:pPr>
            <a:r>
              <a:rPr lang="en-US" sz="1200" dirty="0" err="1">
                <a:solidFill>
                  <a:srgbClr val="002060"/>
                </a:solidFill>
                <a:latin typeface="Georgia" pitchFamily="18" charset="0"/>
              </a:rPr>
              <a:t>Paneth</a:t>
            </a:r>
            <a:r>
              <a:rPr lang="en-US" sz="1200" dirty="0">
                <a:solidFill>
                  <a:srgbClr val="002060"/>
                </a:solidFill>
                <a:latin typeface="Georgia" pitchFamily="18" charset="0"/>
              </a:rPr>
              <a:t> cells</a:t>
            </a:r>
          </a:p>
          <a:p>
            <a:pPr marL="1371600" lvl="4">
              <a:buFont typeface="Arial" charset="0"/>
              <a:buChar char="•"/>
              <a:tabLst>
                <a:tab pos="457200" algn="l"/>
              </a:tabLst>
            </a:pPr>
            <a:r>
              <a:rPr lang="en-US" sz="1200" dirty="0">
                <a:solidFill>
                  <a:srgbClr val="002060"/>
                </a:solidFill>
                <a:latin typeface="Georgia" pitchFamily="18" charset="0"/>
              </a:rPr>
              <a:t>Secretory granules</a:t>
            </a:r>
          </a:p>
          <a:p>
            <a:pPr marL="914400" lvl="4">
              <a:buFont typeface="Arial" charset="0"/>
              <a:buChar char="•"/>
              <a:tabLst>
                <a:tab pos="457200" algn="l"/>
                <a:tab pos="9144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a:t>
            </a:r>
          </a:p>
          <a:p>
            <a:pPr marL="1371600" lvl="5">
              <a:buFont typeface="Arial" charset="0"/>
              <a:buChar char="•"/>
              <a:tabLst>
                <a:tab pos="457200" algn="l"/>
                <a:tab pos="914400" algn="l"/>
              </a:tabLst>
            </a:pPr>
            <a:r>
              <a:rPr lang="en-US" sz="1200" dirty="0">
                <a:solidFill>
                  <a:srgbClr val="002060"/>
                </a:solidFill>
                <a:latin typeface="Georgia" pitchFamily="18" charset="0"/>
              </a:rPr>
              <a:t>Secretory granules</a:t>
            </a:r>
          </a:p>
          <a:p>
            <a:pPr marL="511175" lvl="5" indent="-53975">
              <a:buFont typeface="Arial" charset="0"/>
              <a:buChar char="•"/>
              <a:tabLst>
                <a:tab pos="457200" algn="l"/>
                <a:tab pos="914400" algn="l"/>
              </a:tabLst>
            </a:pPr>
            <a:r>
              <a:rPr lang="en-US" sz="1200" dirty="0">
                <a:solidFill>
                  <a:srgbClr val="002060"/>
                </a:solidFill>
                <a:latin typeface="Georgia" pitchFamily="18" charset="0"/>
              </a:rPr>
              <a:t>Large intestine</a:t>
            </a:r>
          </a:p>
          <a:p>
            <a:pPr marL="968375" lvl="6" indent="-53975">
              <a:buFont typeface="Arial" charset="0"/>
              <a:buChar char="•"/>
              <a:tabLst>
                <a:tab pos="457200" algn="l"/>
                <a:tab pos="914400" algn="l"/>
              </a:tabLst>
            </a:pPr>
            <a:r>
              <a:rPr lang="en-US" sz="1200" dirty="0">
                <a:solidFill>
                  <a:srgbClr val="002060"/>
                </a:solidFill>
                <a:latin typeface="Georgia" pitchFamily="18" charset="0"/>
              </a:rPr>
              <a:t>Enterocytes</a:t>
            </a:r>
          </a:p>
          <a:p>
            <a:pPr marL="968375" lvl="6" indent="-53975">
              <a:buFont typeface="Arial" charset="0"/>
              <a:buChar char="•"/>
              <a:tabLst>
                <a:tab pos="457200" algn="l"/>
                <a:tab pos="914400" algn="l"/>
              </a:tabLst>
            </a:pPr>
            <a:r>
              <a:rPr lang="en-US" sz="1200" dirty="0">
                <a:solidFill>
                  <a:srgbClr val="002060"/>
                </a:solidFill>
                <a:latin typeface="Georgia" pitchFamily="18" charset="0"/>
              </a:rPr>
              <a:t>Goblet cells</a:t>
            </a:r>
          </a:p>
          <a:p>
            <a:pPr marL="968375" lvl="6" indent="-53975">
              <a:buFont typeface="Arial" charset="0"/>
              <a:buChar char="•"/>
              <a:tabLst>
                <a:tab pos="457200" algn="l"/>
                <a:tab pos="9144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(review, not covered in this module)	</a:t>
            </a:r>
          </a:p>
        </p:txBody>
      </p:sp>
    </p:spTree>
    <p:extLst>
      <p:ext uri="{BB962C8B-B14F-4D97-AF65-F5344CB8AC3E}">
        <p14:creationId xmlns:p14="http://schemas.microsoft.com/office/powerpoint/2010/main" val="1616226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01" y="1400312"/>
            <a:ext cx="7348538" cy="513856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from which this image was derived. (advance slide for answers)</a:t>
            </a:r>
          </a:p>
        </p:txBody>
      </p:sp>
      <p:sp>
        <p:nvSpPr>
          <p:cNvPr id="5" name="Rectangle 4"/>
          <p:cNvSpPr/>
          <p:nvPr/>
        </p:nvSpPr>
        <p:spPr>
          <a:xfrm>
            <a:off x="2438400" y="4114800"/>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jejunum</a:t>
            </a:r>
          </a:p>
        </p:txBody>
      </p:sp>
    </p:spTree>
    <p:extLst>
      <p:ext uri="{BB962C8B-B14F-4D97-AF65-F5344CB8AC3E}">
        <p14:creationId xmlns:p14="http://schemas.microsoft.com/office/powerpoint/2010/main" val="299365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1393633"/>
            <a:ext cx="6665205" cy="54533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sp>
        <p:nvSpPr>
          <p:cNvPr id="5" name="Rectangle 4"/>
          <p:cNvSpPr/>
          <p:nvPr/>
        </p:nvSpPr>
        <p:spPr>
          <a:xfrm>
            <a:off x="4038600" y="5105400"/>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goblet cells</a:t>
            </a:r>
          </a:p>
        </p:txBody>
      </p:sp>
      <p:cxnSp>
        <p:nvCxnSpPr>
          <p:cNvPr id="9" name="Straight Arrow Connector 8"/>
          <p:cNvCxnSpPr/>
          <p:nvPr/>
        </p:nvCxnSpPr>
        <p:spPr>
          <a:xfrm>
            <a:off x="4876800" y="3048000"/>
            <a:ext cx="290111" cy="40028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854067" y="4327793"/>
            <a:ext cx="288275" cy="32132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80752" y="2735855"/>
            <a:ext cx="290111" cy="40028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1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03" y="1505607"/>
            <a:ext cx="6160294" cy="526641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from which this image was derived. (advance slide for answers)</a:t>
            </a:r>
          </a:p>
        </p:txBody>
      </p:sp>
      <p:sp>
        <p:nvSpPr>
          <p:cNvPr id="5" name="Rectangle 4"/>
          <p:cNvSpPr/>
          <p:nvPr/>
        </p:nvSpPr>
        <p:spPr>
          <a:xfrm>
            <a:off x="2438400" y="4114800"/>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FF00"/>
                </a:solidFill>
                <a:effectLst>
                  <a:outerShdw blurRad="50800" dist="39000" dir="5460000" algn="tl">
                    <a:srgbClr val="000000">
                      <a:alpha val="38000"/>
                    </a:srgbClr>
                  </a:outerShdw>
                </a:effectLst>
                <a:latin typeface="+mn-lt"/>
              </a:rPr>
              <a:t>duodenum</a:t>
            </a:r>
          </a:p>
        </p:txBody>
      </p:sp>
    </p:spTree>
    <p:extLst>
      <p:ext uri="{BB962C8B-B14F-4D97-AF65-F5344CB8AC3E}">
        <p14:creationId xmlns:p14="http://schemas.microsoft.com/office/powerpoint/2010/main" val="36521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14326" y="685800"/>
            <a:ext cx="8915400" cy="1569660"/>
          </a:xfrm>
          <a:prstGeom prst="rect">
            <a:avLst/>
          </a:prstGeom>
          <a:noFill/>
          <a:ln w="9525">
            <a:noFill/>
            <a:miter lim="800000"/>
            <a:headEnd/>
            <a:tailEnd/>
          </a:ln>
        </p:spPr>
        <p:txBody>
          <a:bodyPr wrap="square">
            <a:spAutoFit/>
          </a:bodyPr>
          <a:lstStyle/>
          <a:p>
            <a:r>
              <a:rPr lang="en-US" sz="2400" b="1" dirty="0">
                <a:solidFill>
                  <a:srgbClr val="9C4A06"/>
                </a:solidFill>
                <a:latin typeface="Times New Roman" pitchFamily="18" charset="0"/>
                <a:cs typeface="Times New Roman" pitchFamily="18" charset="0"/>
              </a:rPr>
              <a:t>The remaining modules in this block will discuss the organs of the gastrointestinal system.  Although many texts begin with the oral cavity and proceed toward the anal canal, this first organ module will cover the small and large intestines.  </a:t>
            </a:r>
            <a:endParaRPr lang="en-US" dirty="0">
              <a:solidFill>
                <a:srgbClr val="9C4A06"/>
              </a:solidFill>
              <a:latin typeface="Calibri" pitchFamily="34" charset="0"/>
            </a:endParaRPr>
          </a:p>
        </p:txBody>
      </p:sp>
      <p:sp>
        <p:nvSpPr>
          <p:cNvPr id="9" name="Rectangle 8"/>
          <p:cNvSpPr/>
          <p:nvPr/>
        </p:nvSpPr>
        <p:spPr>
          <a:xfrm>
            <a:off x="1282705" y="76200"/>
            <a:ext cx="657866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9C4A06"/>
                </a:solidFill>
                <a:latin typeface="+mn-lt"/>
              </a:rPr>
              <a:t>GASTROINTESTINAL SYSTEM ORGANS</a:t>
            </a:r>
          </a:p>
        </p:txBody>
      </p:sp>
      <p:pic>
        <p:nvPicPr>
          <p:cNvPr id="22"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09" y="2211333"/>
            <a:ext cx="5430344" cy="45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
          <p:cNvSpPr txBox="1">
            <a:spLocks noChangeArrowheads="1"/>
          </p:cNvSpPr>
          <p:nvPr/>
        </p:nvSpPr>
        <p:spPr bwMode="auto">
          <a:xfrm>
            <a:off x="5688110" y="2286000"/>
            <a:ext cx="3341616" cy="4231928"/>
          </a:xfrm>
          <a:prstGeom prst="rect">
            <a:avLst/>
          </a:prstGeom>
          <a:noFill/>
          <a:ln w="9525">
            <a:noFill/>
            <a:miter lim="800000"/>
            <a:headEnd/>
            <a:tailEnd/>
          </a:ln>
        </p:spPr>
        <p:txBody>
          <a:bodyPr wrap="square">
            <a:spAutoFit/>
          </a:bodyPr>
          <a:lstStyle/>
          <a:p>
            <a:r>
              <a:rPr lang="en-US" sz="2000" b="1" dirty="0">
                <a:solidFill>
                  <a:srgbClr val="000000"/>
                </a:solidFill>
                <a:latin typeface="Tempus Sans ITC" pitchFamily="82" charset="0"/>
                <a:cs typeface="Times New Roman" pitchFamily="18" charset="0"/>
              </a:rPr>
              <a:t>As you know, the function of the GI tract is to break down and absorb nutrients.  Since the intestines is largely involved in the process of absorption, it makes sense to begin here (or at least is a reasonable option).  </a:t>
            </a:r>
          </a:p>
          <a:p>
            <a:endParaRPr lang="en-US" sz="900" b="1" dirty="0">
              <a:solidFill>
                <a:srgbClr val="000000"/>
              </a:solidFill>
              <a:latin typeface="Tempus Sans ITC" pitchFamily="82" charset="0"/>
              <a:cs typeface="Times New Roman" pitchFamily="18" charset="0"/>
            </a:endParaRPr>
          </a:p>
          <a:p>
            <a:r>
              <a:rPr lang="en-US" sz="2000" b="1" dirty="0">
                <a:solidFill>
                  <a:srgbClr val="602E04"/>
                </a:solidFill>
                <a:latin typeface="Tempus Sans ITC" pitchFamily="82" charset="0"/>
                <a:cs typeface="Times New Roman" pitchFamily="18" charset="0"/>
              </a:rPr>
              <a:t>In addition, the overview module spent a lot of time with the intestines as a model organ, so this is a nice transition.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 y="1440597"/>
            <a:ext cx="9144000" cy="556313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1828800" y="1450427"/>
            <a:ext cx="44196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Peyer’s Patches</a:t>
            </a:r>
          </a:p>
        </p:txBody>
      </p:sp>
      <p:sp>
        <p:nvSpPr>
          <p:cNvPr id="9" name="Freeform 8"/>
          <p:cNvSpPr/>
          <p:nvPr/>
        </p:nvSpPr>
        <p:spPr>
          <a:xfrm>
            <a:off x="2000922" y="3408602"/>
            <a:ext cx="3818965" cy="2327294"/>
          </a:xfrm>
          <a:custGeom>
            <a:avLst/>
            <a:gdLst>
              <a:gd name="connsiteX0" fmla="*/ 2086984 w 3818965"/>
              <a:gd name="connsiteY0" fmla="*/ 1572 h 2327294"/>
              <a:gd name="connsiteX1" fmla="*/ 2033196 w 3818965"/>
              <a:gd name="connsiteY1" fmla="*/ 33845 h 2327294"/>
              <a:gd name="connsiteX2" fmla="*/ 1979407 w 3818965"/>
              <a:gd name="connsiteY2" fmla="*/ 55360 h 2327294"/>
              <a:gd name="connsiteX3" fmla="*/ 1957892 w 3818965"/>
              <a:gd name="connsiteY3" fmla="*/ 76876 h 2327294"/>
              <a:gd name="connsiteX4" fmla="*/ 1871831 w 3818965"/>
              <a:gd name="connsiteY4" fmla="*/ 98391 h 2327294"/>
              <a:gd name="connsiteX5" fmla="*/ 1742739 w 3818965"/>
              <a:gd name="connsiteY5" fmla="*/ 152179 h 2327294"/>
              <a:gd name="connsiteX6" fmla="*/ 1602890 w 3818965"/>
              <a:gd name="connsiteY6" fmla="*/ 205967 h 2327294"/>
              <a:gd name="connsiteX7" fmla="*/ 1484556 w 3818965"/>
              <a:gd name="connsiteY7" fmla="*/ 248998 h 2327294"/>
              <a:gd name="connsiteX8" fmla="*/ 1398494 w 3818965"/>
              <a:gd name="connsiteY8" fmla="*/ 270513 h 2327294"/>
              <a:gd name="connsiteX9" fmla="*/ 1323191 w 3818965"/>
              <a:gd name="connsiteY9" fmla="*/ 292029 h 2327294"/>
              <a:gd name="connsiteX10" fmla="*/ 1247887 w 3818965"/>
              <a:gd name="connsiteY10" fmla="*/ 313544 h 2327294"/>
              <a:gd name="connsiteX11" fmla="*/ 1183342 w 3818965"/>
              <a:gd name="connsiteY11" fmla="*/ 324302 h 2327294"/>
              <a:gd name="connsiteX12" fmla="*/ 1151069 w 3818965"/>
              <a:gd name="connsiteY12" fmla="*/ 335059 h 2327294"/>
              <a:gd name="connsiteX13" fmla="*/ 1043492 w 3818965"/>
              <a:gd name="connsiteY13" fmla="*/ 367332 h 2327294"/>
              <a:gd name="connsiteX14" fmla="*/ 1000462 w 3818965"/>
              <a:gd name="connsiteY14" fmla="*/ 388847 h 2327294"/>
              <a:gd name="connsiteX15" fmla="*/ 968189 w 3818965"/>
              <a:gd name="connsiteY15" fmla="*/ 399605 h 2327294"/>
              <a:gd name="connsiteX16" fmla="*/ 903643 w 3818965"/>
              <a:gd name="connsiteY16" fmla="*/ 431878 h 2327294"/>
              <a:gd name="connsiteX17" fmla="*/ 839097 w 3818965"/>
              <a:gd name="connsiteY17" fmla="*/ 442636 h 2327294"/>
              <a:gd name="connsiteX18" fmla="*/ 774551 w 3818965"/>
              <a:gd name="connsiteY18" fmla="*/ 464151 h 2327294"/>
              <a:gd name="connsiteX19" fmla="*/ 688490 w 3818965"/>
              <a:gd name="connsiteY19" fmla="*/ 507182 h 2327294"/>
              <a:gd name="connsiteX20" fmla="*/ 666974 w 3818965"/>
              <a:gd name="connsiteY20" fmla="*/ 528697 h 2327294"/>
              <a:gd name="connsiteX21" fmla="*/ 634702 w 3818965"/>
              <a:gd name="connsiteY21" fmla="*/ 539454 h 2327294"/>
              <a:gd name="connsiteX22" fmla="*/ 527125 w 3818965"/>
              <a:gd name="connsiteY22" fmla="*/ 614758 h 2327294"/>
              <a:gd name="connsiteX23" fmla="*/ 484094 w 3818965"/>
              <a:gd name="connsiteY23" fmla="*/ 636273 h 2327294"/>
              <a:gd name="connsiteX24" fmla="*/ 462579 w 3818965"/>
              <a:gd name="connsiteY24" fmla="*/ 657789 h 2327294"/>
              <a:gd name="connsiteX25" fmla="*/ 398033 w 3818965"/>
              <a:gd name="connsiteY25" fmla="*/ 700819 h 2327294"/>
              <a:gd name="connsiteX26" fmla="*/ 333487 w 3818965"/>
              <a:gd name="connsiteY26" fmla="*/ 754607 h 2327294"/>
              <a:gd name="connsiteX27" fmla="*/ 311972 w 3818965"/>
              <a:gd name="connsiteY27" fmla="*/ 776123 h 2327294"/>
              <a:gd name="connsiteX28" fmla="*/ 247426 w 3818965"/>
              <a:gd name="connsiteY28" fmla="*/ 819153 h 2327294"/>
              <a:gd name="connsiteX29" fmla="*/ 225911 w 3818965"/>
              <a:gd name="connsiteY29" fmla="*/ 851426 h 2327294"/>
              <a:gd name="connsiteX30" fmla="*/ 150607 w 3818965"/>
              <a:gd name="connsiteY30" fmla="*/ 894457 h 2327294"/>
              <a:gd name="connsiteX31" fmla="*/ 75304 w 3818965"/>
              <a:gd name="connsiteY31" fmla="*/ 991276 h 2327294"/>
              <a:gd name="connsiteX32" fmla="*/ 43031 w 3818965"/>
              <a:gd name="connsiteY32" fmla="*/ 1055822 h 2327294"/>
              <a:gd name="connsiteX33" fmla="*/ 21516 w 3818965"/>
              <a:gd name="connsiteY33" fmla="*/ 1088094 h 2327294"/>
              <a:gd name="connsiteX34" fmla="*/ 0 w 3818965"/>
              <a:gd name="connsiteY34" fmla="*/ 1163398 h 2327294"/>
              <a:gd name="connsiteX35" fmla="*/ 10758 w 3818965"/>
              <a:gd name="connsiteY35" fmla="*/ 1378551 h 2327294"/>
              <a:gd name="connsiteX36" fmla="*/ 32273 w 3818965"/>
              <a:gd name="connsiteY36" fmla="*/ 1443097 h 2327294"/>
              <a:gd name="connsiteX37" fmla="*/ 86062 w 3818965"/>
              <a:gd name="connsiteY37" fmla="*/ 1486127 h 2327294"/>
              <a:gd name="connsiteX38" fmla="*/ 118334 w 3818965"/>
              <a:gd name="connsiteY38" fmla="*/ 1518400 h 2327294"/>
              <a:gd name="connsiteX39" fmla="*/ 204396 w 3818965"/>
              <a:gd name="connsiteY39" fmla="*/ 1561431 h 2327294"/>
              <a:gd name="connsiteX40" fmla="*/ 268942 w 3818965"/>
              <a:gd name="connsiteY40" fmla="*/ 1615219 h 2327294"/>
              <a:gd name="connsiteX41" fmla="*/ 355003 w 3818965"/>
              <a:gd name="connsiteY41" fmla="*/ 1647492 h 2327294"/>
              <a:gd name="connsiteX42" fmla="*/ 387276 w 3818965"/>
              <a:gd name="connsiteY42" fmla="*/ 1658250 h 2327294"/>
              <a:gd name="connsiteX43" fmla="*/ 473337 w 3818965"/>
              <a:gd name="connsiteY43" fmla="*/ 1701280 h 2327294"/>
              <a:gd name="connsiteX44" fmla="*/ 505610 w 3818965"/>
              <a:gd name="connsiteY44" fmla="*/ 1712038 h 2327294"/>
              <a:gd name="connsiteX45" fmla="*/ 548640 w 3818965"/>
              <a:gd name="connsiteY45" fmla="*/ 1733553 h 2327294"/>
              <a:gd name="connsiteX46" fmla="*/ 623944 w 3818965"/>
              <a:gd name="connsiteY46" fmla="*/ 1744311 h 2327294"/>
              <a:gd name="connsiteX47" fmla="*/ 656217 w 3818965"/>
              <a:gd name="connsiteY47" fmla="*/ 1755069 h 2327294"/>
              <a:gd name="connsiteX48" fmla="*/ 699247 w 3818965"/>
              <a:gd name="connsiteY48" fmla="*/ 1765826 h 2327294"/>
              <a:gd name="connsiteX49" fmla="*/ 731520 w 3818965"/>
              <a:gd name="connsiteY49" fmla="*/ 1787342 h 2327294"/>
              <a:gd name="connsiteX50" fmla="*/ 839097 w 3818965"/>
              <a:gd name="connsiteY50" fmla="*/ 1798099 h 2327294"/>
              <a:gd name="connsiteX51" fmla="*/ 903643 w 3818965"/>
              <a:gd name="connsiteY51" fmla="*/ 1808857 h 2327294"/>
              <a:gd name="connsiteX52" fmla="*/ 935916 w 3818965"/>
              <a:gd name="connsiteY52" fmla="*/ 1819614 h 2327294"/>
              <a:gd name="connsiteX53" fmla="*/ 978946 w 3818965"/>
              <a:gd name="connsiteY53" fmla="*/ 1830372 h 2327294"/>
              <a:gd name="connsiteX54" fmla="*/ 1043492 w 3818965"/>
              <a:gd name="connsiteY54" fmla="*/ 1851887 h 2327294"/>
              <a:gd name="connsiteX55" fmla="*/ 1075765 w 3818965"/>
              <a:gd name="connsiteY55" fmla="*/ 1862645 h 2327294"/>
              <a:gd name="connsiteX56" fmla="*/ 1129553 w 3818965"/>
              <a:gd name="connsiteY56" fmla="*/ 1884160 h 2327294"/>
              <a:gd name="connsiteX57" fmla="*/ 1172584 w 3818965"/>
              <a:gd name="connsiteY57" fmla="*/ 1894918 h 2327294"/>
              <a:gd name="connsiteX58" fmla="*/ 1269403 w 3818965"/>
              <a:gd name="connsiteY58" fmla="*/ 1916433 h 2327294"/>
              <a:gd name="connsiteX59" fmla="*/ 1323191 w 3818965"/>
              <a:gd name="connsiteY59" fmla="*/ 1937949 h 2327294"/>
              <a:gd name="connsiteX60" fmla="*/ 1366222 w 3818965"/>
              <a:gd name="connsiteY60" fmla="*/ 1948706 h 2327294"/>
              <a:gd name="connsiteX61" fmla="*/ 1398494 w 3818965"/>
              <a:gd name="connsiteY61" fmla="*/ 1970222 h 2327294"/>
              <a:gd name="connsiteX62" fmla="*/ 1452283 w 3818965"/>
              <a:gd name="connsiteY62" fmla="*/ 1980979 h 2327294"/>
              <a:gd name="connsiteX63" fmla="*/ 1538344 w 3818965"/>
              <a:gd name="connsiteY63" fmla="*/ 2002494 h 2327294"/>
              <a:gd name="connsiteX64" fmla="*/ 1592132 w 3818965"/>
              <a:gd name="connsiteY64" fmla="*/ 2013252 h 2327294"/>
              <a:gd name="connsiteX65" fmla="*/ 1678193 w 3818965"/>
              <a:gd name="connsiteY65" fmla="*/ 2045525 h 2327294"/>
              <a:gd name="connsiteX66" fmla="*/ 1818043 w 3818965"/>
              <a:gd name="connsiteY66" fmla="*/ 2077798 h 2327294"/>
              <a:gd name="connsiteX67" fmla="*/ 1871831 w 3818965"/>
              <a:gd name="connsiteY67" fmla="*/ 2099313 h 2327294"/>
              <a:gd name="connsiteX68" fmla="*/ 1904104 w 3818965"/>
              <a:gd name="connsiteY68" fmla="*/ 2110071 h 2327294"/>
              <a:gd name="connsiteX69" fmla="*/ 1947134 w 3818965"/>
              <a:gd name="connsiteY69" fmla="*/ 2131586 h 2327294"/>
              <a:gd name="connsiteX70" fmla="*/ 2054711 w 3818965"/>
              <a:gd name="connsiteY70" fmla="*/ 2142344 h 2327294"/>
              <a:gd name="connsiteX71" fmla="*/ 2130014 w 3818965"/>
              <a:gd name="connsiteY71" fmla="*/ 2163859 h 2327294"/>
              <a:gd name="connsiteX72" fmla="*/ 2162287 w 3818965"/>
              <a:gd name="connsiteY72" fmla="*/ 2174617 h 2327294"/>
              <a:gd name="connsiteX73" fmla="*/ 2248349 w 3818965"/>
              <a:gd name="connsiteY73" fmla="*/ 2185374 h 2327294"/>
              <a:gd name="connsiteX74" fmla="*/ 2355925 w 3818965"/>
              <a:gd name="connsiteY74" fmla="*/ 2206890 h 2327294"/>
              <a:gd name="connsiteX75" fmla="*/ 2441986 w 3818965"/>
              <a:gd name="connsiteY75" fmla="*/ 2217647 h 2327294"/>
              <a:gd name="connsiteX76" fmla="*/ 2517290 w 3818965"/>
              <a:gd name="connsiteY76" fmla="*/ 2228405 h 2327294"/>
              <a:gd name="connsiteX77" fmla="*/ 2614109 w 3818965"/>
              <a:gd name="connsiteY77" fmla="*/ 2239163 h 2327294"/>
              <a:gd name="connsiteX78" fmla="*/ 2732443 w 3818965"/>
              <a:gd name="connsiteY78" fmla="*/ 2260678 h 2327294"/>
              <a:gd name="connsiteX79" fmla="*/ 2796989 w 3818965"/>
              <a:gd name="connsiteY79" fmla="*/ 2271436 h 2327294"/>
              <a:gd name="connsiteX80" fmla="*/ 2883050 w 3818965"/>
              <a:gd name="connsiteY80" fmla="*/ 2292951 h 2327294"/>
              <a:gd name="connsiteX81" fmla="*/ 3033657 w 3818965"/>
              <a:gd name="connsiteY81" fmla="*/ 2303709 h 2327294"/>
              <a:gd name="connsiteX82" fmla="*/ 3474720 w 3818965"/>
              <a:gd name="connsiteY82" fmla="*/ 2303709 h 2327294"/>
              <a:gd name="connsiteX83" fmla="*/ 3550024 w 3818965"/>
              <a:gd name="connsiteY83" fmla="*/ 2282193 h 2327294"/>
              <a:gd name="connsiteX84" fmla="*/ 3603812 w 3818965"/>
              <a:gd name="connsiteY84" fmla="*/ 2271436 h 2327294"/>
              <a:gd name="connsiteX85" fmla="*/ 3636085 w 3818965"/>
              <a:gd name="connsiteY85" fmla="*/ 2260678 h 2327294"/>
              <a:gd name="connsiteX86" fmla="*/ 3689873 w 3818965"/>
              <a:gd name="connsiteY86" fmla="*/ 2249920 h 2327294"/>
              <a:gd name="connsiteX87" fmla="*/ 3732904 w 3818965"/>
              <a:gd name="connsiteY87" fmla="*/ 2239163 h 2327294"/>
              <a:gd name="connsiteX88" fmla="*/ 3797450 w 3818965"/>
              <a:gd name="connsiteY88" fmla="*/ 2196132 h 2327294"/>
              <a:gd name="connsiteX89" fmla="*/ 3818965 w 3818965"/>
              <a:gd name="connsiteY89" fmla="*/ 2131586 h 2327294"/>
              <a:gd name="connsiteX90" fmla="*/ 3797450 w 3818965"/>
              <a:gd name="connsiteY90" fmla="*/ 2002494 h 2327294"/>
              <a:gd name="connsiteX91" fmla="*/ 3775934 w 3818965"/>
              <a:gd name="connsiteY91" fmla="*/ 1980979 h 2327294"/>
              <a:gd name="connsiteX92" fmla="*/ 3765177 w 3818965"/>
              <a:gd name="connsiteY92" fmla="*/ 1937949 h 2327294"/>
              <a:gd name="connsiteX93" fmla="*/ 3754419 w 3818965"/>
              <a:gd name="connsiteY93" fmla="*/ 1884160 h 2327294"/>
              <a:gd name="connsiteX94" fmla="*/ 3722146 w 3818965"/>
              <a:gd name="connsiteY94" fmla="*/ 1841130 h 2327294"/>
              <a:gd name="connsiteX95" fmla="*/ 3700631 w 3818965"/>
              <a:gd name="connsiteY95" fmla="*/ 1776584 h 2327294"/>
              <a:gd name="connsiteX96" fmla="*/ 3689873 w 3818965"/>
              <a:gd name="connsiteY96" fmla="*/ 1744311 h 2327294"/>
              <a:gd name="connsiteX97" fmla="*/ 3657600 w 3818965"/>
              <a:gd name="connsiteY97" fmla="*/ 1701280 h 2327294"/>
              <a:gd name="connsiteX98" fmla="*/ 3614570 w 3818965"/>
              <a:gd name="connsiteY98" fmla="*/ 1593704 h 2327294"/>
              <a:gd name="connsiteX99" fmla="*/ 3603812 w 3818965"/>
              <a:gd name="connsiteY99" fmla="*/ 1561431 h 2327294"/>
              <a:gd name="connsiteX100" fmla="*/ 3582297 w 3818965"/>
              <a:gd name="connsiteY100" fmla="*/ 1529158 h 2327294"/>
              <a:gd name="connsiteX101" fmla="*/ 3571539 w 3818965"/>
              <a:gd name="connsiteY101" fmla="*/ 1496885 h 2327294"/>
              <a:gd name="connsiteX102" fmla="*/ 3539266 w 3818965"/>
              <a:gd name="connsiteY102" fmla="*/ 1475370 h 2327294"/>
              <a:gd name="connsiteX103" fmla="*/ 3528509 w 3818965"/>
              <a:gd name="connsiteY103" fmla="*/ 1443097 h 2327294"/>
              <a:gd name="connsiteX104" fmla="*/ 3463963 w 3818965"/>
              <a:gd name="connsiteY104" fmla="*/ 1357036 h 2327294"/>
              <a:gd name="connsiteX105" fmla="*/ 3453205 w 3818965"/>
              <a:gd name="connsiteY105" fmla="*/ 1324763 h 2327294"/>
              <a:gd name="connsiteX106" fmla="*/ 3410174 w 3818965"/>
              <a:gd name="connsiteY106" fmla="*/ 1281732 h 2327294"/>
              <a:gd name="connsiteX107" fmla="*/ 3356386 w 3818965"/>
              <a:gd name="connsiteY107" fmla="*/ 1227944 h 2327294"/>
              <a:gd name="connsiteX108" fmla="*/ 3302598 w 3818965"/>
              <a:gd name="connsiteY108" fmla="*/ 1163398 h 2327294"/>
              <a:gd name="connsiteX109" fmla="*/ 3281083 w 3818965"/>
              <a:gd name="connsiteY109" fmla="*/ 1131125 h 2327294"/>
              <a:gd name="connsiteX110" fmla="*/ 3238052 w 3818965"/>
              <a:gd name="connsiteY110" fmla="*/ 1088094 h 2327294"/>
              <a:gd name="connsiteX111" fmla="*/ 3216537 w 3818965"/>
              <a:gd name="connsiteY111" fmla="*/ 1045064 h 2327294"/>
              <a:gd name="connsiteX112" fmla="*/ 3162749 w 3818965"/>
              <a:gd name="connsiteY112" fmla="*/ 1002033 h 2327294"/>
              <a:gd name="connsiteX113" fmla="*/ 3130476 w 3818965"/>
              <a:gd name="connsiteY113" fmla="*/ 969760 h 2327294"/>
              <a:gd name="connsiteX114" fmla="*/ 3119718 w 3818965"/>
              <a:gd name="connsiteY114" fmla="*/ 926730 h 2327294"/>
              <a:gd name="connsiteX115" fmla="*/ 3076687 w 3818965"/>
              <a:gd name="connsiteY115" fmla="*/ 883699 h 2327294"/>
              <a:gd name="connsiteX116" fmla="*/ 2990626 w 3818965"/>
              <a:gd name="connsiteY116" fmla="*/ 786880 h 2327294"/>
              <a:gd name="connsiteX117" fmla="*/ 2958353 w 3818965"/>
              <a:gd name="connsiteY117" fmla="*/ 754607 h 2327294"/>
              <a:gd name="connsiteX118" fmla="*/ 2893807 w 3818965"/>
              <a:gd name="connsiteY118" fmla="*/ 679304 h 2327294"/>
              <a:gd name="connsiteX119" fmla="*/ 2872292 w 3818965"/>
              <a:gd name="connsiteY119" fmla="*/ 647031 h 2327294"/>
              <a:gd name="connsiteX120" fmla="*/ 2840019 w 3818965"/>
              <a:gd name="connsiteY120" fmla="*/ 614758 h 2327294"/>
              <a:gd name="connsiteX121" fmla="*/ 2796989 w 3818965"/>
              <a:gd name="connsiteY121" fmla="*/ 571727 h 2327294"/>
              <a:gd name="connsiteX122" fmla="*/ 2743200 w 3818965"/>
              <a:gd name="connsiteY122" fmla="*/ 507182 h 2327294"/>
              <a:gd name="connsiteX123" fmla="*/ 2721685 w 3818965"/>
              <a:gd name="connsiteY123" fmla="*/ 474909 h 2327294"/>
              <a:gd name="connsiteX124" fmla="*/ 2700170 w 3818965"/>
              <a:gd name="connsiteY124" fmla="*/ 453393 h 2327294"/>
              <a:gd name="connsiteX125" fmla="*/ 2678654 w 3818965"/>
              <a:gd name="connsiteY125" fmla="*/ 421120 h 2327294"/>
              <a:gd name="connsiteX126" fmla="*/ 2646382 w 3818965"/>
              <a:gd name="connsiteY126" fmla="*/ 410363 h 2327294"/>
              <a:gd name="connsiteX127" fmla="*/ 2592593 w 3818965"/>
              <a:gd name="connsiteY127" fmla="*/ 367332 h 2327294"/>
              <a:gd name="connsiteX128" fmla="*/ 2560320 w 3818965"/>
              <a:gd name="connsiteY128" fmla="*/ 335059 h 2327294"/>
              <a:gd name="connsiteX129" fmla="*/ 2495774 w 3818965"/>
              <a:gd name="connsiteY129" fmla="*/ 292029 h 2327294"/>
              <a:gd name="connsiteX130" fmla="*/ 2463502 w 3818965"/>
              <a:gd name="connsiteY130" fmla="*/ 270513 h 2327294"/>
              <a:gd name="connsiteX131" fmla="*/ 2431229 w 3818965"/>
              <a:gd name="connsiteY131" fmla="*/ 248998 h 2327294"/>
              <a:gd name="connsiteX132" fmla="*/ 2398956 w 3818965"/>
              <a:gd name="connsiteY132" fmla="*/ 227483 h 2327294"/>
              <a:gd name="connsiteX133" fmla="*/ 2355925 w 3818965"/>
              <a:gd name="connsiteY133" fmla="*/ 205967 h 2327294"/>
              <a:gd name="connsiteX134" fmla="*/ 2323652 w 3818965"/>
              <a:gd name="connsiteY134" fmla="*/ 195210 h 2327294"/>
              <a:gd name="connsiteX135" fmla="*/ 2269864 w 3818965"/>
              <a:gd name="connsiteY135" fmla="*/ 173694 h 2327294"/>
              <a:gd name="connsiteX136" fmla="*/ 2205318 w 3818965"/>
              <a:gd name="connsiteY136" fmla="*/ 152179 h 2327294"/>
              <a:gd name="connsiteX137" fmla="*/ 2140772 w 3818965"/>
              <a:gd name="connsiteY137" fmla="*/ 119906 h 2327294"/>
              <a:gd name="connsiteX138" fmla="*/ 2076226 w 3818965"/>
              <a:gd name="connsiteY138" fmla="*/ 87633 h 2327294"/>
              <a:gd name="connsiteX139" fmla="*/ 2086984 w 3818965"/>
              <a:gd name="connsiteY139" fmla="*/ 1572 h 23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818965" h="2327294">
                <a:moveTo>
                  <a:pt x="2086984" y="1572"/>
                </a:moveTo>
                <a:cubicBezTo>
                  <a:pt x="2079812" y="-7393"/>
                  <a:pt x="2051898" y="24494"/>
                  <a:pt x="2033196" y="33845"/>
                </a:cubicBezTo>
                <a:cubicBezTo>
                  <a:pt x="2015924" y="42481"/>
                  <a:pt x="1996173" y="45779"/>
                  <a:pt x="1979407" y="55360"/>
                </a:cubicBezTo>
                <a:cubicBezTo>
                  <a:pt x="1970601" y="60392"/>
                  <a:pt x="1967309" y="73109"/>
                  <a:pt x="1957892" y="76876"/>
                </a:cubicBezTo>
                <a:cubicBezTo>
                  <a:pt x="1930437" y="87858"/>
                  <a:pt x="1898279" y="85167"/>
                  <a:pt x="1871831" y="98391"/>
                </a:cubicBezTo>
                <a:cubicBezTo>
                  <a:pt x="1663436" y="202589"/>
                  <a:pt x="1946603" y="64808"/>
                  <a:pt x="1742739" y="152179"/>
                </a:cubicBezTo>
                <a:cubicBezTo>
                  <a:pt x="1608319" y="209788"/>
                  <a:pt x="1706374" y="185271"/>
                  <a:pt x="1602890" y="205967"/>
                </a:cubicBezTo>
                <a:cubicBezTo>
                  <a:pt x="1567239" y="220228"/>
                  <a:pt x="1521391" y="239789"/>
                  <a:pt x="1484556" y="248998"/>
                </a:cubicBezTo>
                <a:cubicBezTo>
                  <a:pt x="1455869" y="256170"/>
                  <a:pt x="1426547" y="261162"/>
                  <a:pt x="1398494" y="270513"/>
                </a:cubicBezTo>
                <a:cubicBezTo>
                  <a:pt x="1321144" y="296298"/>
                  <a:pt x="1417711" y="265024"/>
                  <a:pt x="1323191" y="292029"/>
                </a:cubicBezTo>
                <a:cubicBezTo>
                  <a:pt x="1275350" y="305698"/>
                  <a:pt x="1303929" y="302335"/>
                  <a:pt x="1247887" y="313544"/>
                </a:cubicBezTo>
                <a:cubicBezTo>
                  <a:pt x="1226499" y="317822"/>
                  <a:pt x="1204634" y="319570"/>
                  <a:pt x="1183342" y="324302"/>
                </a:cubicBezTo>
                <a:cubicBezTo>
                  <a:pt x="1172273" y="326762"/>
                  <a:pt x="1161972" y="331944"/>
                  <a:pt x="1151069" y="335059"/>
                </a:cubicBezTo>
                <a:cubicBezTo>
                  <a:pt x="1115042" y="345352"/>
                  <a:pt x="1077572" y="350292"/>
                  <a:pt x="1043492" y="367332"/>
                </a:cubicBezTo>
                <a:cubicBezTo>
                  <a:pt x="1029149" y="374504"/>
                  <a:pt x="1015202" y="382530"/>
                  <a:pt x="1000462" y="388847"/>
                </a:cubicBezTo>
                <a:cubicBezTo>
                  <a:pt x="990039" y="393314"/>
                  <a:pt x="978551" y="395000"/>
                  <a:pt x="968189" y="399605"/>
                </a:cubicBezTo>
                <a:cubicBezTo>
                  <a:pt x="946207" y="409375"/>
                  <a:pt x="926463" y="424271"/>
                  <a:pt x="903643" y="431878"/>
                </a:cubicBezTo>
                <a:cubicBezTo>
                  <a:pt x="882950" y="438776"/>
                  <a:pt x="860258" y="437346"/>
                  <a:pt x="839097" y="442636"/>
                </a:cubicBezTo>
                <a:cubicBezTo>
                  <a:pt x="817095" y="448136"/>
                  <a:pt x="796066" y="456979"/>
                  <a:pt x="774551" y="464151"/>
                </a:cubicBezTo>
                <a:cubicBezTo>
                  <a:pt x="646417" y="560250"/>
                  <a:pt x="809337" y="446759"/>
                  <a:pt x="688490" y="507182"/>
                </a:cubicBezTo>
                <a:cubicBezTo>
                  <a:pt x="679418" y="511718"/>
                  <a:pt x="675671" y="523479"/>
                  <a:pt x="666974" y="528697"/>
                </a:cubicBezTo>
                <a:cubicBezTo>
                  <a:pt x="657251" y="534531"/>
                  <a:pt x="645459" y="535868"/>
                  <a:pt x="634702" y="539454"/>
                </a:cubicBezTo>
                <a:cubicBezTo>
                  <a:pt x="607720" y="559691"/>
                  <a:pt x="553609" y="601516"/>
                  <a:pt x="527125" y="614758"/>
                </a:cubicBezTo>
                <a:lnTo>
                  <a:pt x="484094" y="636273"/>
                </a:lnTo>
                <a:cubicBezTo>
                  <a:pt x="476922" y="643445"/>
                  <a:pt x="470693" y="651703"/>
                  <a:pt x="462579" y="657789"/>
                </a:cubicBezTo>
                <a:cubicBezTo>
                  <a:pt x="441893" y="673304"/>
                  <a:pt x="416317" y="682535"/>
                  <a:pt x="398033" y="700819"/>
                </a:cubicBezTo>
                <a:cubicBezTo>
                  <a:pt x="321363" y="777489"/>
                  <a:pt x="408379" y="694692"/>
                  <a:pt x="333487" y="754607"/>
                </a:cubicBezTo>
                <a:cubicBezTo>
                  <a:pt x="325567" y="760943"/>
                  <a:pt x="320086" y="770037"/>
                  <a:pt x="311972" y="776123"/>
                </a:cubicBezTo>
                <a:cubicBezTo>
                  <a:pt x="291286" y="791638"/>
                  <a:pt x="247426" y="819153"/>
                  <a:pt x="247426" y="819153"/>
                </a:cubicBezTo>
                <a:cubicBezTo>
                  <a:pt x="240254" y="829911"/>
                  <a:pt x="235053" y="842284"/>
                  <a:pt x="225911" y="851426"/>
                </a:cubicBezTo>
                <a:cubicBezTo>
                  <a:pt x="193348" y="883989"/>
                  <a:pt x="187532" y="882148"/>
                  <a:pt x="150607" y="894457"/>
                </a:cubicBezTo>
                <a:cubicBezTo>
                  <a:pt x="121215" y="982639"/>
                  <a:pt x="172055" y="846148"/>
                  <a:pt x="75304" y="991276"/>
                </a:cubicBezTo>
                <a:cubicBezTo>
                  <a:pt x="13642" y="1083770"/>
                  <a:pt x="87572" y="966741"/>
                  <a:pt x="43031" y="1055822"/>
                </a:cubicBezTo>
                <a:cubicBezTo>
                  <a:pt x="37249" y="1067386"/>
                  <a:pt x="27298" y="1076530"/>
                  <a:pt x="21516" y="1088094"/>
                </a:cubicBezTo>
                <a:cubicBezTo>
                  <a:pt x="13799" y="1103528"/>
                  <a:pt x="3447" y="1149610"/>
                  <a:pt x="0" y="1163398"/>
                </a:cubicBezTo>
                <a:cubicBezTo>
                  <a:pt x="3586" y="1235116"/>
                  <a:pt x="2527" y="1307217"/>
                  <a:pt x="10758" y="1378551"/>
                </a:cubicBezTo>
                <a:cubicBezTo>
                  <a:pt x="13358" y="1401081"/>
                  <a:pt x="16236" y="1427061"/>
                  <a:pt x="32273" y="1443097"/>
                </a:cubicBezTo>
                <a:cubicBezTo>
                  <a:pt x="94883" y="1505704"/>
                  <a:pt x="4620" y="1418258"/>
                  <a:pt x="86062" y="1486127"/>
                </a:cubicBezTo>
                <a:cubicBezTo>
                  <a:pt x="97749" y="1495866"/>
                  <a:pt x="105499" y="1510232"/>
                  <a:pt x="118334" y="1518400"/>
                </a:cubicBezTo>
                <a:cubicBezTo>
                  <a:pt x="145393" y="1535620"/>
                  <a:pt x="204396" y="1561431"/>
                  <a:pt x="204396" y="1561431"/>
                </a:cubicBezTo>
                <a:cubicBezTo>
                  <a:pt x="225251" y="1582286"/>
                  <a:pt x="241483" y="1602738"/>
                  <a:pt x="268942" y="1615219"/>
                </a:cubicBezTo>
                <a:cubicBezTo>
                  <a:pt x="296834" y="1627897"/>
                  <a:pt x="326210" y="1637022"/>
                  <a:pt x="355003" y="1647492"/>
                </a:cubicBezTo>
                <a:cubicBezTo>
                  <a:pt x="365660" y="1651367"/>
                  <a:pt x="376953" y="1653558"/>
                  <a:pt x="387276" y="1658250"/>
                </a:cubicBezTo>
                <a:cubicBezTo>
                  <a:pt x="416474" y="1671522"/>
                  <a:pt x="442910" y="1691137"/>
                  <a:pt x="473337" y="1701280"/>
                </a:cubicBezTo>
                <a:cubicBezTo>
                  <a:pt x="484095" y="1704866"/>
                  <a:pt x="495187" y="1707571"/>
                  <a:pt x="505610" y="1712038"/>
                </a:cubicBezTo>
                <a:cubicBezTo>
                  <a:pt x="520350" y="1718355"/>
                  <a:pt x="533169" y="1729334"/>
                  <a:pt x="548640" y="1733553"/>
                </a:cubicBezTo>
                <a:cubicBezTo>
                  <a:pt x="573103" y="1740225"/>
                  <a:pt x="598843" y="1740725"/>
                  <a:pt x="623944" y="1744311"/>
                </a:cubicBezTo>
                <a:cubicBezTo>
                  <a:pt x="634702" y="1747897"/>
                  <a:pt x="645314" y="1751954"/>
                  <a:pt x="656217" y="1755069"/>
                </a:cubicBezTo>
                <a:cubicBezTo>
                  <a:pt x="670433" y="1759131"/>
                  <a:pt x="685658" y="1760002"/>
                  <a:pt x="699247" y="1765826"/>
                </a:cubicBezTo>
                <a:cubicBezTo>
                  <a:pt x="711131" y="1770919"/>
                  <a:pt x="718922" y="1784435"/>
                  <a:pt x="731520" y="1787342"/>
                </a:cubicBezTo>
                <a:cubicBezTo>
                  <a:pt x="766635" y="1795445"/>
                  <a:pt x="803337" y="1793629"/>
                  <a:pt x="839097" y="1798099"/>
                </a:cubicBezTo>
                <a:cubicBezTo>
                  <a:pt x="860741" y="1800804"/>
                  <a:pt x="882350" y="1804125"/>
                  <a:pt x="903643" y="1808857"/>
                </a:cubicBezTo>
                <a:cubicBezTo>
                  <a:pt x="914712" y="1811317"/>
                  <a:pt x="925013" y="1816499"/>
                  <a:pt x="935916" y="1819614"/>
                </a:cubicBezTo>
                <a:cubicBezTo>
                  <a:pt x="950132" y="1823676"/>
                  <a:pt x="964785" y="1826124"/>
                  <a:pt x="978946" y="1830372"/>
                </a:cubicBezTo>
                <a:cubicBezTo>
                  <a:pt x="1000669" y="1836889"/>
                  <a:pt x="1021977" y="1844715"/>
                  <a:pt x="1043492" y="1851887"/>
                </a:cubicBezTo>
                <a:cubicBezTo>
                  <a:pt x="1054250" y="1855473"/>
                  <a:pt x="1065236" y="1858434"/>
                  <a:pt x="1075765" y="1862645"/>
                </a:cubicBezTo>
                <a:cubicBezTo>
                  <a:pt x="1093694" y="1869817"/>
                  <a:pt x="1111233" y="1878053"/>
                  <a:pt x="1129553" y="1884160"/>
                </a:cubicBezTo>
                <a:cubicBezTo>
                  <a:pt x="1143579" y="1888835"/>
                  <a:pt x="1158368" y="1890856"/>
                  <a:pt x="1172584" y="1894918"/>
                </a:cubicBezTo>
                <a:cubicBezTo>
                  <a:pt x="1246734" y="1916104"/>
                  <a:pt x="1152923" y="1897021"/>
                  <a:pt x="1269403" y="1916433"/>
                </a:cubicBezTo>
                <a:cubicBezTo>
                  <a:pt x="1287332" y="1923605"/>
                  <a:pt x="1304871" y="1931842"/>
                  <a:pt x="1323191" y="1937949"/>
                </a:cubicBezTo>
                <a:cubicBezTo>
                  <a:pt x="1337217" y="1942624"/>
                  <a:pt x="1352632" y="1942882"/>
                  <a:pt x="1366222" y="1948706"/>
                </a:cubicBezTo>
                <a:cubicBezTo>
                  <a:pt x="1378106" y="1953799"/>
                  <a:pt x="1386388" y="1965682"/>
                  <a:pt x="1398494" y="1970222"/>
                </a:cubicBezTo>
                <a:cubicBezTo>
                  <a:pt x="1415614" y="1976642"/>
                  <a:pt x="1434467" y="1976868"/>
                  <a:pt x="1452283" y="1980979"/>
                </a:cubicBezTo>
                <a:cubicBezTo>
                  <a:pt x="1481096" y="1987628"/>
                  <a:pt x="1509348" y="1996695"/>
                  <a:pt x="1538344" y="2002494"/>
                </a:cubicBezTo>
                <a:cubicBezTo>
                  <a:pt x="1556273" y="2006080"/>
                  <a:pt x="1574656" y="2007875"/>
                  <a:pt x="1592132" y="2013252"/>
                </a:cubicBezTo>
                <a:cubicBezTo>
                  <a:pt x="1621415" y="2022262"/>
                  <a:pt x="1648910" y="2036515"/>
                  <a:pt x="1678193" y="2045525"/>
                </a:cubicBezTo>
                <a:cubicBezTo>
                  <a:pt x="1753257" y="2068622"/>
                  <a:pt x="1726730" y="2041273"/>
                  <a:pt x="1818043" y="2077798"/>
                </a:cubicBezTo>
                <a:cubicBezTo>
                  <a:pt x="1835972" y="2084970"/>
                  <a:pt x="1853750" y="2092533"/>
                  <a:pt x="1871831" y="2099313"/>
                </a:cubicBezTo>
                <a:cubicBezTo>
                  <a:pt x="1882449" y="2103295"/>
                  <a:pt x="1893681" y="2105604"/>
                  <a:pt x="1904104" y="2110071"/>
                </a:cubicBezTo>
                <a:cubicBezTo>
                  <a:pt x="1918844" y="2116388"/>
                  <a:pt x="1931454" y="2128226"/>
                  <a:pt x="1947134" y="2131586"/>
                </a:cubicBezTo>
                <a:cubicBezTo>
                  <a:pt x="1982372" y="2139137"/>
                  <a:pt x="2018852" y="2138758"/>
                  <a:pt x="2054711" y="2142344"/>
                </a:cubicBezTo>
                <a:lnTo>
                  <a:pt x="2130014" y="2163859"/>
                </a:lnTo>
                <a:cubicBezTo>
                  <a:pt x="2140875" y="2167117"/>
                  <a:pt x="2151130" y="2172589"/>
                  <a:pt x="2162287" y="2174617"/>
                </a:cubicBezTo>
                <a:cubicBezTo>
                  <a:pt x="2190731" y="2179789"/>
                  <a:pt x="2219832" y="2180621"/>
                  <a:pt x="2248349" y="2185374"/>
                </a:cubicBezTo>
                <a:cubicBezTo>
                  <a:pt x="2284420" y="2191386"/>
                  <a:pt x="2319638" y="2202354"/>
                  <a:pt x="2355925" y="2206890"/>
                </a:cubicBezTo>
                <a:lnTo>
                  <a:pt x="2441986" y="2217647"/>
                </a:lnTo>
                <a:lnTo>
                  <a:pt x="2517290" y="2228405"/>
                </a:lnTo>
                <a:cubicBezTo>
                  <a:pt x="2549511" y="2232433"/>
                  <a:pt x="2581888" y="2235135"/>
                  <a:pt x="2614109" y="2239163"/>
                </a:cubicBezTo>
                <a:cubicBezTo>
                  <a:pt x="2759958" y="2257394"/>
                  <a:pt x="2632212" y="2240631"/>
                  <a:pt x="2732443" y="2260678"/>
                </a:cubicBezTo>
                <a:cubicBezTo>
                  <a:pt x="2753832" y="2264956"/>
                  <a:pt x="2775696" y="2266704"/>
                  <a:pt x="2796989" y="2271436"/>
                </a:cubicBezTo>
                <a:cubicBezTo>
                  <a:pt x="2861133" y="2285690"/>
                  <a:pt x="2794722" y="2283653"/>
                  <a:pt x="2883050" y="2292951"/>
                </a:cubicBezTo>
                <a:cubicBezTo>
                  <a:pt x="2933104" y="2298220"/>
                  <a:pt x="2983455" y="2300123"/>
                  <a:pt x="3033657" y="2303709"/>
                </a:cubicBezTo>
                <a:cubicBezTo>
                  <a:pt x="3202102" y="2345818"/>
                  <a:pt x="3091966" y="2322380"/>
                  <a:pt x="3474720" y="2303709"/>
                </a:cubicBezTo>
                <a:cubicBezTo>
                  <a:pt x="3499723" y="2302489"/>
                  <a:pt x="3525989" y="2288202"/>
                  <a:pt x="3550024" y="2282193"/>
                </a:cubicBezTo>
                <a:cubicBezTo>
                  <a:pt x="3567762" y="2277758"/>
                  <a:pt x="3586074" y="2275871"/>
                  <a:pt x="3603812" y="2271436"/>
                </a:cubicBezTo>
                <a:cubicBezTo>
                  <a:pt x="3614813" y="2268686"/>
                  <a:pt x="3625084" y="2263428"/>
                  <a:pt x="3636085" y="2260678"/>
                </a:cubicBezTo>
                <a:cubicBezTo>
                  <a:pt x="3653823" y="2256243"/>
                  <a:pt x="3672024" y="2253886"/>
                  <a:pt x="3689873" y="2249920"/>
                </a:cubicBezTo>
                <a:cubicBezTo>
                  <a:pt x="3704306" y="2246713"/>
                  <a:pt x="3718560" y="2242749"/>
                  <a:pt x="3732904" y="2239163"/>
                </a:cubicBezTo>
                <a:cubicBezTo>
                  <a:pt x="3754419" y="2224819"/>
                  <a:pt x="3789273" y="2220663"/>
                  <a:pt x="3797450" y="2196132"/>
                </a:cubicBezTo>
                <a:lnTo>
                  <a:pt x="3818965" y="2131586"/>
                </a:lnTo>
                <a:cubicBezTo>
                  <a:pt x="3817903" y="2122031"/>
                  <a:pt x="3814651" y="2031163"/>
                  <a:pt x="3797450" y="2002494"/>
                </a:cubicBezTo>
                <a:cubicBezTo>
                  <a:pt x="3792232" y="1993797"/>
                  <a:pt x="3783106" y="1988151"/>
                  <a:pt x="3775934" y="1980979"/>
                </a:cubicBezTo>
                <a:cubicBezTo>
                  <a:pt x="3772348" y="1966636"/>
                  <a:pt x="3768384" y="1952382"/>
                  <a:pt x="3765177" y="1937949"/>
                </a:cubicBezTo>
                <a:cubicBezTo>
                  <a:pt x="3761211" y="1920100"/>
                  <a:pt x="3761845" y="1900869"/>
                  <a:pt x="3754419" y="1884160"/>
                </a:cubicBezTo>
                <a:cubicBezTo>
                  <a:pt x="3747137" y="1867776"/>
                  <a:pt x="3732904" y="1855473"/>
                  <a:pt x="3722146" y="1841130"/>
                </a:cubicBezTo>
                <a:lnTo>
                  <a:pt x="3700631" y="1776584"/>
                </a:lnTo>
                <a:cubicBezTo>
                  <a:pt x="3697045" y="1765826"/>
                  <a:pt x="3696677" y="1753383"/>
                  <a:pt x="3689873" y="1744311"/>
                </a:cubicBezTo>
                <a:lnTo>
                  <a:pt x="3657600" y="1701280"/>
                </a:lnTo>
                <a:cubicBezTo>
                  <a:pt x="3608632" y="1554374"/>
                  <a:pt x="3662054" y="1704498"/>
                  <a:pt x="3614570" y="1593704"/>
                </a:cubicBezTo>
                <a:cubicBezTo>
                  <a:pt x="3610103" y="1583281"/>
                  <a:pt x="3608883" y="1571573"/>
                  <a:pt x="3603812" y="1561431"/>
                </a:cubicBezTo>
                <a:cubicBezTo>
                  <a:pt x="3598030" y="1549867"/>
                  <a:pt x="3588079" y="1540722"/>
                  <a:pt x="3582297" y="1529158"/>
                </a:cubicBezTo>
                <a:cubicBezTo>
                  <a:pt x="3577226" y="1519016"/>
                  <a:pt x="3578623" y="1505740"/>
                  <a:pt x="3571539" y="1496885"/>
                </a:cubicBezTo>
                <a:cubicBezTo>
                  <a:pt x="3563462" y="1486789"/>
                  <a:pt x="3550024" y="1482542"/>
                  <a:pt x="3539266" y="1475370"/>
                </a:cubicBezTo>
                <a:cubicBezTo>
                  <a:pt x="3535680" y="1464612"/>
                  <a:pt x="3534343" y="1452821"/>
                  <a:pt x="3528509" y="1443097"/>
                </a:cubicBezTo>
                <a:cubicBezTo>
                  <a:pt x="3490275" y="1379375"/>
                  <a:pt x="3508623" y="1491013"/>
                  <a:pt x="3463963" y="1357036"/>
                </a:cubicBezTo>
                <a:cubicBezTo>
                  <a:pt x="3460377" y="1346278"/>
                  <a:pt x="3459796" y="1333990"/>
                  <a:pt x="3453205" y="1324763"/>
                </a:cubicBezTo>
                <a:cubicBezTo>
                  <a:pt x="3441415" y="1308256"/>
                  <a:pt x="3421426" y="1298610"/>
                  <a:pt x="3410174" y="1281732"/>
                </a:cubicBezTo>
                <a:cubicBezTo>
                  <a:pt x="3381487" y="1238701"/>
                  <a:pt x="3399417" y="1256631"/>
                  <a:pt x="3356386" y="1227944"/>
                </a:cubicBezTo>
                <a:cubicBezTo>
                  <a:pt x="3302968" y="1147816"/>
                  <a:pt x="3371623" y="1246228"/>
                  <a:pt x="3302598" y="1163398"/>
                </a:cubicBezTo>
                <a:cubicBezTo>
                  <a:pt x="3294321" y="1153466"/>
                  <a:pt x="3289497" y="1140941"/>
                  <a:pt x="3281083" y="1131125"/>
                </a:cubicBezTo>
                <a:cubicBezTo>
                  <a:pt x="3267882" y="1115723"/>
                  <a:pt x="3247124" y="1106237"/>
                  <a:pt x="3238052" y="1088094"/>
                </a:cubicBezTo>
                <a:cubicBezTo>
                  <a:pt x="3230880" y="1073751"/>
                  <a:pt x="3227097" y="1057133"/>
                  <a:pt x="3216537" y="1045064"/>
                </a:cubicBezTo>
                <a:cubicBezTo>
                  <a:pt x="3201417" y="1027784"/>
                  <a:pt x="3180029" y="1017153"/>
                  <a:pt x="3162749" y="1002033"/>
                </a:cubicBezTo>
                <a:cubicBezTo>
                  <a:pt x="3151300" y="992015"/>
                  <a:pt x="3141234" y="980518"/>
                  <a:pt x="3130476" y="969760"/>
                </a:cubicBezTo>
                <a:cubicBezTo>
                  <a:pt x="3126890" y="955417"/>
                  <a:pt x="3127554" y="939267"/>
                  <a:pt x="3119718" y="926730"/>
                </a:cubicBezTo>
                <a:cubicBezTo>
                  <a:pt x="3108967" y="909528"/>
                  <a:pt x="3087939" y="900577"/>
                  <a:pt x="3076687" y="883699"/>
                </a:cubicBezTo>
                <a:cubicBezTo>
                  <a:pt x="3038294" y="826109"/>
                  <a:pt x="3064314" y="860568"/>
                  <a:pt x="2990626" y="786880"/>
                </a:cubicBezTo>
                <a:cubicBezTo>
                  <a:pt x="2979868" y="776122"/>
                  <a:pt x="2965157" y="768214"/>
                  <a:pt x="2958353" y="754607"/>
                </a:cubicBezTo>
                <a:cubicBezTo>
                  <a:pt x="2928820" y="695540"/>
                  <a:pt x="2949667" y="721199"/>
                  <a:pt x="2893807" y="679304"/>
                </a:cubicBezTo>
                <a:cubicBezTo>
                  <a:pt x="2886635" y="668546"/>
                  <a:pt x="2880569" y="656963"/>
                  <a:pt x="2872292" y="647031"/>
                </a:cubicBezTo>
                <a:cubicBezTo>
                  <a:pt x="2862553" y="635344"/>
                  <a:pt x="2848458" y="627417"/>
                  <a:pt x="2840019" y="614758"/>
                </a:cubicBezTo>
                <a:cubicBezTo>
                  <a:pt x="2807234" y="565580"/>
                  <a:pt x="2858462" y="592219"/>
                  <a:pt x="2796989" y="571727"/>
                </a:cubicBezTo>
                <a:cubicBezTo>
                  <a:pt x="2743564" y="491592"/>
                  <a:pt x="2812232" y="590019"/>
                  <a:pt x="2743200" y="507182"/>
                </a:cubicBezTo>
                <a:cubicBezTo>
                  <a:pt x="2734923" y="497250"/>
                  <a:pt x="2729762" y="485005"/>
                  <a:pt x="2721685" y="474909"/>
                </a:cubicBezTo>
                <a:cubicBezTo>
                  <a:pt x="2715349" y="466989"/>
                  <a:pt x="2706506" y="461313"/>
                  <a:pt x="2700170" y="453393"/>
                </a:cubicBezTo>
                <a:cubicBezTo>
                  <a:pt x="2692093" y="443297"/>
                  <a:pt x="2688750" y="429197"/>
                  <a:pt x="2678654" y="421120"/>
                </a:cubicBezTo>
                <a:cubicBezTo>
                  <a:pt x="2669800" y="414037"/>
                  <a:pt x="2657139" y="413949"/>
                  <a:pt x="2646382" y="410363"/>
                </a:cubicBezTo>
                <a:cubicBezTo>
                  <a:pt x="2583785" y="347766"/>
                  <a:pt x="2674018" y="435185"/>
                  <a:pt x="2592593" y="367332"/>
                </a:cubicBezTo>
                <a:cubicBezTo>
                  <a:pt x="2580906" y="357593"/>
                  <a:pt x="2572329" y="344399"/>
                  <a:pt x="2560320" y="335059"/>
                </a:cubicBezTo>
                <a:cubicBezTo>
                  <a:pt x="2539909" y="319184"/>
                  <a:pt x="2517289" y="306373"/>
                  <a:pt x="2495774" y="292029"/>
                </a:cubicBezTo>
                <a:lnTo>
                  <a:pt x="2463502" y="270513"/>
                </a:lnTo>
                <a:lnTo>
                  <a:pt x="2431229" y="248998"/>
                </a:lnTo>
                <a:cubicBezTo>
                  <a:pt x="2420471" y="241826"/>
                  <a:pt x="2410520" y="233265"/>
                  <a:pt x="2398956" y="227483"/>
                </a:cubicBezTo>
                <a:cubicBezTo>
                  <a:pt x="2384612" y="220311"/>
                  <a:pt x="2370665" y="212284"/>
                  <a:pt x="2355925" y="205967"/>
                </a:cubicBezTo>
                <a:cubicBezTo>
                  <a:pt x="2345502" y="201500"/>
                  <a:pt x="2334270" y="199192"/>
                  <a:pt x="2323652" y="195210"/>
                </a:cubicBezTo>
                <a:cubicBezTo>
                  <a:pt x="2305571" y="188430"/>
                  <a:pt x="2288012" y="180293"/>
                  <a:pt x="2269864" y="173694"/>
                </a:cubicBezTo>
                <a:cubicBezTo>
                  <a:pt x="2248550" y="165943"/>
                  <a:pt x="2224188" y="164759"/>
                  <a:pt x="2205318" y="152179"/>
                </a:cubicBezTo>
                <a:cubicBezTo>
                  <a:pt x="2112828" y="90520"/>
                  <a:pt x="2229849" y="164445"/>
                  <a:pt x="2140772" y="119906"/>
                </a:cubicBezTo>
                <a:cubicBezTo>
                  <a:pt x="2057356" y="78198"/>
                  <a:pt x="2157345" y="114674"/>
                  <a:pt x="2076226" y="87633"/>
                </a:cubicBezTo>
                <a:cubicBezTo>
                  <a:pt x="2040788" y="34475"/>
                  <a:pt x="2094156" y="10537"/>
                  <a:pt x="2086984" y="1572"/>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83622" y="5279902"/>
            <a:ext cx="1470797" cy="1691053"/>
          </a:xfrm>
          <a:custGeom>
            <a:avLst/>
            <a:gdLst>
              <a:gd name="connsiteX0" fmla="*/ 1470797 w 1470797"/>
              <a:gd name="connsiteY0" fmla="*/ 970291 h 1691053"/>
              <a:gd name="connsiteX1" fmla="*/ 1460039 w 1470797"/>
              <a:gd name="connsiteY1" fmla="*/ 755138 h 1691053"/>
              <a:gd name="connsiteX2" fmla="*/ 1417009 w 1470797"/>
              <a:gd name="connsiteY2" fmla="*/ 636804 h 1691053"/>
              <a:gd name="connsiteX3" fmla="*/ 1395493 w 1470797"/>
              <a:gd name="connsiteY3" fmla="*/ 572258 h 1691053"/>
              <a:gd name="connsiteX4" fmla="*/ 1373978 w 1470797"/>
              <a:gd name="connsiteY4" fmla="*/ 539985 h 1691053"/>
              <a:gd name="connsiteX5" fmla="*/ 1352463 w 1470797"/>
              <a:gd name="connsiteY5" fmla="*/ 486197 h 1691053"/>
              <a:gd name="connsiteX6" fmla="*/ 1330947 w 1470797"/>
              <a:gd name="connsiteY6" fmla="*/ 464682 h 1691053"/>
              <a:gd name="connsiteX7" fmla="*/ 1287917 w 1470797"/>
              <a:gd name="connsiteY7" fmla="*/ 400136 h 1691053"/>
              <a:gd name="connsiteX8" fmla="*/ 1266402 w 1470797"/>
              <a:gd name="connsiteY8" fmla="*/ 378620 h 1691053"/>
              <a:gd name="connsiteX9" fmla="*/ 1137310 w 1470797"/>
              <a:gd name="connsiteY9" fmla="*/ 292559 h 1691053"/>
              <a:gd name="connsiteX10" fmla="*/ 1105037 w 1470797"/>
              <a:gd name="connsiteY10" fmla="*/ 271044 h 1691053"/>
              <a:gd name="connsiteX11" fmla="*/ 1051249 w 1470797"/>
              <a:gd name="connsiteY11" fmla="*/ 249529 h 1691053"/>
              <a:gd name="connsiteX12" fmla="*/ 975945 w 1470797"/>
              <a:gd name="connsiteY12" fmla="*/ 228013 h 1691053"/>
              <a:gd name="connsiteX13" fmla="*/ 932914 w 1470797"/>
              <a:gd name="connsiteY13" fmla="*/ 206498 h 1691053"/>
              <a:gd name="connsiteX14" fmla="*/ 846853 w 1470797"/>
              <a:gd name="connsiteY14" fmla="*/ 152710 h 1691053"/>
              <a:gd name="connsiteX15" fmla="*/ 793065 w 1470797"/>
              <a:gd name="connsiteY15" fmla="*/ 141952 h 1691053"/>
              <a:gd name="connsiteX16" fmla="*/ 750034 w 1470797"/>
              <a:gd name="connsiteY16" fmla="*/ 120437 h 1691053"/>
              <a:gd name="connsiteX17" fmla="*/ 717762 w 1470797"/>
              <a:gd name="connsiteY17" fmla="*/ 109679 h 1691053"/>
              <a:gd name="connsiteX18" fmla="*/ 685489 w 1470797"/>
              <a:gd name="connsiteY18" fmla="*/ 88164 h 1691053"/>
              <a:gd name="connsiteX19" fmla="*/ 642458 w 1470797"/>
              <a:gd name="connsiteY19" fmla="*/ 77406 h 1691053"/>
              <a:gd name="connsiteX20" fmla="*/ 545639 w 1470797"/>
              <a:gd name="connsiteY20" fmla="*/ 45133 h 1691053"/>
              <a:gd name="connsiteX21" fmla="*/ 513366 w 1470797"/>
              <a:gd name="connsiteY21" fmla="*/ 34376 h 1691053"/>
              <a:gd name="connsiteX22" fmla="*/ 481093 w 1470797"/>
              <a:gd name="connsiteY22" fmla="*/ 23618 h 1691053"/>
              <a:gd name="connsiteX23" fmla="*/ 395032 w 1470797"/>
              <a:gd name="connsiteY23" fmla="*/ 2103 h 1691053"/>
              <a:gd name="connsiteX24" fmla="*/ 179879 w 1470797"/>
              <a:gd name="connsiteY24" fmla="*/ 34376 h 1691053"/>
              <a:gd name="connsiteX25" fmla="*/ 126091 w 1470797"/>
              <a:gd name="connsiteY25" fmla="*/ 88164 h 1691053"/>
              <a:gd name="connsiteX26" fmla="*/ 83060 w 1470797"/>
              <a:gd name="connsiteY26" fmla="*/ 152710 h 1691053"/>
              <a:gd name="connsiteX27" fmla="*/ 61545 w 1470797"/>
              <a:gd name="connsiteY27" fmla="*/ 249529 h 1691053"/>
              <a:gd name="connsiteX28" fmla="*/ 50787 w 1470797"/>
              <a:gd name="connsiteY28" fmla="*/ 292559 h 1691053"/>
              <a:gd name="connsiteX29" fmla="*/ 40030 w 1470797"/>
              <a:gd name="connsiteY29" fmla="*/ 346347 h 1691053"/>
              <a:gd name="connsiteX30" fmla="*/ 18514 w 1470797"/>
              <a:gd name="connsiteY30" fmla="*/ 389378 h 1691053"/>
              <a:gd name="connsiteX31" fmla="*/ 18514 w 1470797"/>
              <a:gd name="connsiteY31" fmla="*/ 679834 h 1691053"/>
              <a:gd name="connsiteX32" fmla="*/ 61545 w 1470797"/>
              <a:gd name="connsiteY32" fmla="*/ 808926 h 1691053"/>
              <a:gd name="connsiteX33" fmla="*/ 72303 w 1470797"/>
              <a:gd name="connsiteY33" fmla="*/ 841199 h 1691053"/>
              <a:gd name="connsiteX34" fmla="*/ 83060 w 1470797"/>
              <a:gd name="connsiteY34" fmla="*/ 884230 h 1691053"/>
              <a:gd name="connsiteX35" fmla="*/ 104576 w 1470797"/>
              <a:gd name="connsiteY35" fmla="*/ 927260 h 1691053"/>
              <a:gd name="connsiteX36" fmla="*/ 126091 w 1470797"/>
              <a:gd name="connsiteY36" fmla="*/ 981049 h 1691053"/>
              <a:gd name="connsiteX37" fmla="*/ 169122 w 1470797"/>
              <a:gd name="connsiteY37" fmla="*/ 1056352 h 1691053"/>
              <a:gd name="connsiteX38" fmla="*/ 190637 w 1470797"/>
              <a:gd name="connsiteY38" fmla="*/ 1110140 h 1691053"/>
              <a:gd name="connsiteX39" fmla="*/ 212152 w 1470797"/>
              <a:gd name="connsiteY39" fmla="*/ 1142413 h 1691053"/>
              <a:gd name="connsiteX40" fmla="*/ 298213 w 1470797"/>
              <a:gd name="connsiteY40" fmla="*/ 1271505 h 1691053"/>
              <a:gd name="connsiteX41" fmla="*/ 341244 w 1470797"/>
              <a:gd name="connsiteY41" fmla="*/ 1325293 h 1691053"/>
              <a:gd name="connsiteX42" fmla="*/ 384274 w 1470797"/>
              <a:gd name="connsiteY42" fmla="*/ 1400597 h 1691053"/>
              <a:gd name="connsiteX43" fmla="*/ 481093 w 1470797"/>
              <a:gd name="connsiteY43" fmla="*/ 1518931 h 1691053"/>
              <a:gd name="connsiteX44" fmla="*/ 534882 w 1470797"/>
              <a:gd name="connsiteY44" fmla="*/ 1572719 h 1691053"/>
              <a:gd name="connsiteX45" fmla="*/ 545639 w 1470797"/>
              <a:gd name="connsiteY45" fmla="*/ 1604992 h 1691053"/>
              <a:gd name="connsiteX46" fmla="*/ 653216 w 1470797"/>
              <a:gd name="connsiteY46" fmla="*/ 1669538 h 1691053"/>
              <a:gd name="connsiteX47" fmla="*/ 685489 w 1470797"/>
              <a:gd name="connsiteY47" fmla="*/ 1691053 h 1691053"/>
              <a:gd name="connsiteX48" fmla="*/ 846853 w 1470797"/>
              <a:gd name="connsiteY48" fmla="*/ 1680296 h 1691053"/>
              <a:gd name="connsiteX49" fmla="*/ 879126 w 1470797"/>
              <a:gd name="connsiteY49" fmla="*/ 1669538 h 1691053"/>
              <a:gd name="connsiteX50" fmla="*/ 922157 w 1470797"/>
              <a:gd name="connsiteY50" fmla="*/ 1658780 h 1691053"/>
              <a:gd name="connsiteX51" fmla="*/ 1029733 w 1470797"/>
              <a:gd name="connsiteY51" fmla="*/ 1594234 h 1691053"/>
              <a:gd name="connsiteX52" fmla="*/ 1094279 w 1470797"/>
              <a:gd name="connsiteY52" fmla="*/ 1572719 h 1691053"/>
              <a:gd name="connsiteX53" fmla="*/ 1158825 w 1470797"/>
              <a:gd name="connsiteY53" fmla="*/ 1529689 h 1691053"/>
              <a:gd name="connsiteX54" fmla="*/ 1201856 w 1470797"/>
              <a:gd name="connsiteY54" fmla="*/ 1486658 h 1691053"/>
              <a:gd name="connsiteX55" fmla="*/ 1234129 w 1470797"/>
              <a:gd name="connsiteY55" fmla="*/ 1443627 h 1691053"/>
              <a:gd name="connsiteX56" fmla="*/ 1298674 w 1470797"/>
              <a:gd name="connsiteY56" fmla="*/ 1389839 h 1691053"/>
              <a:gd name="connsiteX57" fmla="*/ 1352463 w 1470797"/>
              <a:gd name="connsiteY57" fmla="*/ 1336051 h 1691053"/>
              <a:gd name="connsiteX58" fmla="*/ 1373978 w 1470797"/>
              <a:gd name="connsiteY58" fmla="*/ 1293020 h 1691053"/>
              <a:gd name="connsiteX59" fmla="*/ 1406251 w 1470797"/>
              <a:gd name="connsiteY59" fmla="*/ 1260747 h 1691053"/>
              <a:gd name="connsiteX60" fmla="*/ 1417009 w 1470797"/>
              <a:gd name="connsiteY60" fmla="*/ 1217717 h 1691053"/>
              <a:gd name="connsiteX61" fmla="*/ 1449282 w 1470797"/>
              <a:gd name="connsiteY61" fmla="*/ 1120898 h 1691053"/>
              <a:gd name="connsiteX62" fmla="*/ 1460039 w 1470797"/>
              <a:gd name="connsiteY62" fmla="*/ 1088625 h 1691053"/>
              <a:gd name="connsiteX63" fmla="*/ 1470797 w 1470797"/>
              <a:gd name="connsiteY63" fmla="*/ 970291 h 169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70797" h="1691053">
                <a:moveTo>
                  <a:pt x="1470797" y="970291"/>
                </a:moveTo>
                <a:cubicBezTo>
                  <a:pt x="1467211" y="898573"/>
                  <a:pt x="1468270" y="826472"/>
                  <a:pt x="1460039" y="755138"/>
                </a:cubicBezTo>
                <a:cubicBezTo>
                  <a:pt x="1457386" y="732147"/>
                  <a:pt x="1425687" y="660668"/>
                  <a:pt x="1417009" y="636804"/>
                </a:cubicBezTo>
                <a:cubicBezTo>
                  <a:pt x="1409258" y="615490"/>
                  <a:pt x="1408073" y="591128"/>
                  <a:pt x="1395493" y="572258"/>
                </a:cubicBezTo>
                <a:cubicBezTo>
                  <a:pt x="1388321" y="561500"/>
                  <a:pt x="1379760" y="551549"/>
                  <a:pt x="1373978" y="539985"/>
                </a:cubicBezTo>
                <a:cubicBezTo>
                  <a:pt x="1365342" y="522713"/>
                  <a:pt x="1362044" y="502963"/>
                  <a:pt x="1352463" y="486197"/>
                </a:cubicBezTo>
                <a:cubicBezTo>
                  <a:pt x="1347431" y="477391"/>
                  <a:pt x="1337033" y="472796"/>
                  <a:pt x="1330947" y="464682"/>
                </a:cubicBezTo>
                <a:cubicBezTo>
                  <a:pt x="1315432" y="443996"/>
                  <a:pt x="1306201" y="418421"/>
                  <a:pt x="1287917" y="400136"/>
                </a:cubicBezTo>
                <a:cubicBezTo>
                  <a:pt x="1280745" y="392964"/>
                  <a:pt x="1274194" y="385113"/>
                  <a:pt x="1266402" y="378620"/>
                </a:cubicBezTo>
                <a:cubicBezTo>
                  <a:pt x="1217944" y="338238"/>
                  <a:pt x="1197752" y="332853"/>
                  <a:pt x="1137310" y="292559"/>
                </a:cubicBezTo>
                <a:cubicBezTo>
                  <a:pt x="1126552" y="285387"/>
                  <a:pt x="1116601" y="276826"/>
                  <a:pt x="1105037" y="271044"/>
                </a:cubicBezTo>
                <a:cubicBezTo>
                  <a:pt x="1087765" y="262408"/>
                  <a:pt x="1069569" y="255636"/>
                  <a:pt x="1051249" y="249529"/>
                </a:cubicBezTo>
                <a:cubicBezTo>
                  <a:pt x="1010302" y="235880"/>
                  <a:pt x="1012209" y="243554"/>
                  <a:pt x="975945" y="228013"/>
                </a:cubicBezTo>
                <a:cubicBezTo>
                  <a:pt x="961205" y="221696"/>
                  <a:pt x="946513" y="214997"/>
                  <a:pt x="932914" y="206498"/>
                </a:cubicBezTo>
                <a:cubicBezTo>
                  <a:pt x="890846" y="180206"/>
                  <a:pt x="893585" y="168287"/>
                  <a:pt x="846853" y="152710"/>
                </a:cubicBezTo>
                <a:cubicBezTo>
                  <a:pt x="829507" y="146928"/>
                  <a:pt x="810994" y="145538"/>
                  <a:pt x="793065" y="141952"/>
                </a:cubicBezTo>
                <a:cubicBezTo>
                  <a:pt x="778721" y="134780"/>
                  <a:pt x="764774" y="126754"/>
                  <a:pt x="750034" y="120437"/>
                </a:cubicBezTo>
                <a:cubicBezTo>
                  <a:pt x="739612" y="115970"/>
                  <a:pt x="727904" y="114750"/>
                  <a:pt x="717762" y="109679"/>
                </a:cubicBezTo>
                <a:cubicBezTo>
                  <a:pt x="706198" y="103897"/>
                  <a:pt x="697373" y="93257"/>
                  <a:pt x="685489" y="88164"/>
                </a:cubicBezTo>
                <a:cubicBezTo>
                  <a:pt x="671899" y="82340"/>
                  <a:pt x="656620" y="81654"/>
                  <a:pt x="642458" y="77406"/>
                </a:cubicBezTo>
                <a:cubicBezTo>
                  <a:pt x="642408" y="77391"/>
                  <a:pt x="561800" y="50520"/>
                  <a:pt x="545639" y="45133"/>
                </a:cubicBezTo>
                <a:lnTo>
                  <a:pt x="513366" y="34376"/>
                </a:lnTo>
                <a:cubicBezTo>
                  <a:pt x="502608" y="30790"/>
                  <a:pt x="492094" y="26368"/>
                  <a:pt x="481093" y="23618"/>
                </a:cubicBezTo>
                <a:lnTo>
                  <a:pt x="395032" y="2103"/>
                </a:lnTo>
                <a:cubicBezTo>
                  <a:pt x="299399" y="7728"/>
                  <a:pt x="241756" y="-19766"/>
                  <a:pt x="179879" y="34376"/>
                </a:cubicBezTo>
                <a:cubicBezTo>
                  <a:pt x="160797" y="51073"/>
                  <a:pt x="142147" y="68540"/>
                  <a:pt x="126091" y="88164"/>
                </a:cubicBezTo>
                <a:cubicBezTo>
                  <a:pt x="109717" y="108177"/>
                  <a:pt x="83060" y="152710"/>
                  <a:pt x="83060" y="152710"/>
                </a:cubicBezTo>
                <a:cubicBezTo>
                  <a:pt x="62124" y="215521"/>
                  <a:pt x="80480" y="154860"/>
                  <a:pt x="61545" y="249529"/>
                </a:cubicBezTo>
                <a:cubicBezTo>
                  <a:pt x="58645" y="264027"/>
                  <a:pt x="53994" y="278126"/>
                  <a:pt x="50787" y="292559"/>
                </a:cubicBezTo>
                <a:cubicBezTo>
                  <a:pt x="46821" y="310408"/>
                  <a:pt x="45812" y="329001"/>
                  <a:pt x="40030" y="346347"/>
                </a:cubicBezTo>
                <a:cubicBezTo>
                  <a:pt x="34959" y="361561"/>
                  <a:pt x="25686" y="375034"/>
                  <a:pt x="18514" y="389378"/>
                </a:cubicBezTo>
                <a:cubicBezTo>
                  <a:pt x="-4274" y="503322"/>
                  <a:pt x="-8000" y="499538"/>
                  <a:pt x="18514" y="679834"/>
                </a:cubicBezTo>
                <a:cubicBezTo>
                  <a:pt x="25113" y="724710"/>
                  <a:pt x="47201" y="765895"/>
                  <a:pt x="61545" y="808926"/>
                </a:cubicBezTo>
                <a:cubicBezTo>
                  <a:pt x="65131" y="819684"/>
                  <a:pt x="69553" y="830198"/>
                  <a:pt x="72303" y="841199"/>
                </a:cubicBezTo>
                <a:cubicBezTo>
                  <a:pt x="75889" y="855543"/>
                  <a:pt x="77869" y="870386"/>
                  <a:pt x="83060" y="884230"/>
                </a:cubicBezTo>
                <a:cubicBezTo>
                  <a:pt x="88691" y="899245"/>
                  <a:pt x="98063" y="912606"/>
                  <a:pt x="104576" y="927260"/>
                </a:cubicBezTo>
                <a:cubicBezTo>
                  <a:pt x="112419" y="944906"/>
                  <a:pt x="117455" y="963777"/>
                  <a:pt x="126091" y="981049"/>
                </a:cubicBezTo>
                <a:cubicBezTo>
                  <a:pt x="195325" y="1119521"/>
                  <a:pt x="93669" y="886585"/>
                  <a:pt x="169122" y="1056352"/>
                </a:cubicBezTo>
                <a:cubicBezTo>
                  <a:pt x="176965" y="1073998"/>
                  <a:pt x="182001" y="1092868"/>
                  <a:pt x="190637" y="1110140"/>
                </a:cubicBezTo>
                <a:cubicBezTo>
                  <a:pt x="196419" y="1121704"/>
                  <a:pt x="205300" y="1131449"/>
                  <a:pt x="212152" y="1142413"/>
                </a:cubicBezTo>
                <a:cubicBezTo>
                  <a:pt x="261155" y="1220819"/>
                  <a:pt x="231003" y="1181893"/>
                  <a:pt x="298213" y="1271505"/>
                </a:cubicBezTo>
                <a:cubicBezTo>
                  <a:pt x="311990" y="1289874"/>
                  <a:pt x="328508" y="1306188"/>
                  <a:pt x="341244" y="1325293"/>
                </a:cubicBezTo>
                <a:cubicBezTo>
                  <a:pt x="357281" y="1349348"/>
                  <a:pt x="368237" y="1376542"/>
                  <a:pt x="384274" y="1400597"/>
                </a:cubicBezTo>
                <a:cubicBezTo>
                  <a:pt x="507559" y="1585525"/>
                  <a:pt x="402416" y="1424520"/>
                  <a:pt x="481093" y="1518931"/>
                </a:cubicBezTo>
                <a:cubicBezTo>
                  <a:pt x="525916" y="1572718"/>
                  <a:pt x="475716" y="1533276"/>
                  <a:pt x="534882" y="1572719"/>
                </a:cubicBezTo>
                <a:cubicBezTo>
                  <a:pt x="538468" y="1583477"/>
                  <a:pt x="537621" y="1596974"/>
                  <a:pt x="545639" y="1604992"/>
                </a:cubicBezTo>
                <a:cubicBezTo>
                  <a:pt x="580729" y="1640082"/>
                  <a:pt x="613600" y="1646901"/>
                  <a:pt x="653216" y="1669538"/>
                </a:cubicBezTo>
                <a:cubicBezTo>
                  <a:pt x="664442" y="1675953"/>
                  <a:pt x="674731" y="1683881"/>
                  <a:pt x="685489" y="1691053"/>
                </a:cubicBezTo>
                <a:cubicBezTo>
                  <a:pt x="739277" y="1687467"/>
                  <a:pt x="793275" y="1686249"/>
                  <a:pt x="846853" y="1680296"/>
                </a:cubicBezTo>
                <a:cubicBezTo>
                  <a:pt x="858123" y="1679044"/>
                  <a:pt x="868223" y="1672653"/>
                  <a:pt x="879126" y="1669538"/>
                </a:cubicBezTo>
                <a:cubicBezTo>
                  <a:pt x="893342" y="1665476"/>
                  <a:pt x="907813" y="1662366"/>
                  <a:pt x="922157" y="1658780"/>
                </a:cubicBezTo>
                <a:cubicBezTo>
                  <a:pt x="960033" y="1633530"/>
                  <a:pt x="988390" y="1610771"/>
                  <a:pt x="1029733" y="1594234"/>
                </a:cubicBezTo>
                <a:cubicBezTo>
                  <a:pt x="1050790" y="1585811"/>
                  <a:pt x="1075409" y="1585299"/>
                  <a:pt x="1094279" y="1572719"/>
                </a:cubicBezTo>
                <a:lnTo>
                  <a:pt x="1158825" y="1529689"/>
                </a:lnTo>
                <a:cubicBezTo>
                  <a:pt x="1183100" y="1456867"/>
                  <a:pt x="1148895" y="1530793"/>
                  <a:pt x="1201856" y="1486658"/>
                </a:cubicBezTo>
                <a:cubicBezTo>
                  <a:pt x="1215630" y="1475180"/>
                  <a:pt x="1221451" y="1456305"/>
                  <a:pt x="1234129" y="1443627"/>
                </a:cubicBezTo>
                <a:cubicBezTo>
                  <a:pt x="1253932" y="1423823"/>
                  <a:pt x="1278871" y="1409642"/>
                  <a:pt x="1298674" y="1389839"/>
                </a:cubicBezTo>
                <a:cubicBezTo>
                  <a:pt x="1370388" y="1318125"/>
                  <a:pt x="1266406" y="1393421"/>
                  <a:pt x="1352463" y="1336051"/>
                </a:cubicBezTo>
                <a:cubicBezTo>
                  <a:pt x="1359635" y="1321707"/>
                  <a:pt x="1364657" y="1306070"/>
                  <a:pt x="1373978" y="1293020"/>
                </a:cubicBezTo>
                <a:cubicBezTo>
                  <a:pt x="1382821" y="1280640"/>
                  <a:pt x="1398703" y="1273956"/>
                  <a:pt x="1406251" y="1260747"/>
                </a:cubicBezTo>
                <a:cubicBezTo>
                  <a:pt x="1413586" y="1247910"/>
                  <a:pt x="1412761" y="1231878"/>
                  <a:pt x="1417009" y="1217717"/>
                </a:cubicBezTo>
                <a:cubicBezTo>
                  <a:pt x="1417024" y="1217667"/>
                  <a:pt x="1443895" y="1137059"/>
                  <a:pt x="1449282" y="1120898"/>
                </a:cubicBezTo>
                <a:cubicBezTo>
                  <a:pt x="1452868" y="1110140"/>
                  <a:pt x="1460039" y="1099965"/>
                  <a:pt x="1460039" y="1088625"/>
                </a:cubicBezTo>
                <a:lnTo>
                  <a:pt x="1470797" y="970291"/>
                </a:ln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324574" y="5943600"/>
            <a:ext cx="3162748" cy="1068223"/>
          </a:xfrm>
          <a:custGeom>
            <a:avLst/>
            <a:gdLst>
              <a:gd name="connsiteX0" fmla="*/ 1269402 w 3162748"/>
              <a:gd name="connsiteY0" fmla="*/ 0 h 1068223"/>
              <a:gd name="connsiteX1" fmla="*/ 1183341 w 3162748"/>
              <a:gd name="connsiteY1" fmla="*/ 43030 h 1068223"/>
              <a:gd name="connsiteX2" fmla="*/ 1140311 w 3162748"/>
              <a:gd name="connsiteY2" fmla="*/ 53788 h 1068223"/>
              <a:gd name="connsiteX3" fmla="*/ 1108038 w 3162748"/>
              <a:gd name="connsiteY3" fmla="*/ 64546 h 1068223"/>
              <a:gd name="connsiteX4" fmla="*/ 989704 w 3162748"/>
              <a:gd name="connsiteY4" fmla="*/ 86061 h 1068223"/>
              <a:gd name="connsiteX5" fmla="*/ 957431 w 3162748"/>
              <a:gd name="connsiteY5" fmla="*/ 107576 h 1068223"/>
              <a:gd name="connsiteX6" fmla="*/ 925158 w 3162748"/>
              <a:gd name="connsiteY6" fmla="*/ 118334 h 1068223"/>
              <a:gd name="connsiteX7" fmla="*/ 839097 w 3162748"/>
              <a:gd name="connsiteY7" fmla="*/ 150607 h 1068223"/>
              <a:gd name="connsiteX8" fmla="*/ 763793 w 3162748"/>
              <a:gd name="connsiteY8" fmla="*/ 172122 h 1068223"/>
              <a:gd name="connsiteX9" fmla="*/ 666974 w 3162748"/>
              <a:gd name="connsiteY9" fmla="*/ 215153 h 1068223"/>
              <a:gd name="connsiteX10" fmla="*/ 623944 w 3162748"/>
              <a:gd name="connsiteY10" fmla="*/ 225910 h 1068223"/>
              <a:gd name="connsiteX11" fmla="*/ 591671 w 3162748"/>
              <a:gd name="connsiteY11" fmla="*/ 236668 h 1068223"/>
              <a:gd name="connsiteX12" fmla="*/ 473337 w 3162748"/>
              <a:gd name="connsiteY12" fmla="*/ 268941 h 1068223"/>
              <a:gd name="connsiteX13" fmla="*/ 451821 w 3162748"/>
              <a:gd name="connsiteY13" fmla="*/ 290456 h 1068223"/>
              <a:gd name="connsiteX14" fmla="*/ 355002 w 3162748"/>
              <a:gd name="connsiteY14" fmla="*/ 344244 h 1068223"/>
              <a:gd name="connsiteX15" fmla="*/ 268941 w 3162748"/>
              <a:gd name="connsiteY15" fmla="*/ 408790 h 1068223"/>
              <a:gd name="connsiteX16" fmla="*/ 225911 w 3162748"/>
              <a:gd name="connsiteY16" fmla="*/ 441063 h 1068223"/>
              <a:gd name="connsiteX17" fmla="*/ 193638 w 3162748"/>
              <a:gd name="connsiteY17" fmla="*/ 462579 h 1068223"/>
              <a:gd name="connsiteX18" fmla="*/ 150607 w 3162748"/>
              <a:gd name="connsiteY18" fmla="*/ 516367 h 1068223"/>
              <a:gd name="connsiteX19" fmla="*/ 118334 w 3162748"/>
              <a:gd name="connsiteY19" fmla="*/ 548640 h 1068223"/>
              <a:gd name="connsiteX20" fmla="*/ 96819 w 3162748"/>
              <a:gd name="connsiteY20" fmla="*/ 580913 h 1068223"/>
              <a:gd name="connsiteX21" fmla="*/ 64546 w 3162748"/>
              <a:gd name="connsiteY21" fmla="*/ 613186 h 1068223"/>
              <a:gd name="connsiteX22" fmla="*/ 10758 w 3162748"/>
              <a:gd name="connsiteY22" fmla="*/ 710004 h 1068223"/>
              <a:gd name="connsiteX23" fmla="*/ 0 w 3162748"/>
              <a:gd name="connsiteY23" fmla="*/ 742277 h 1068223"/>
              <a:gd name="connsiteX24" fmla="*/ 10758 w 3162748"/>
              <a:gd name="connsiteY24" fmla="*/ 849854 h 1068223"/>
              <a:gd name="connsiteX25" fmla="*/ 32273 w 3162748"/>
              <a:gd name="connsiteY25" fmla="*/ 914400 h 1068223"/>
              <a:gd name="connsiteX26" fmla="*/ 64546 w 3162748"/>
              <a:gd name="connsiteY26" fmla="*/ 925157 h 1068223"/>
              <a:gd name="connsiteX27" fmla="*/ 129092 w 3162748"/>
              <a:gd name="connsiteY27" fmla="*/ 957430 h 1068223"/>
              <a:gd name="connsiteX28" fmla="*/ 161365 w 3162748"/>
              <a:gd name="connsiteY28" fmla="*/ 978946 h 1068223"/>
              <a:gd name="connsiteX29" fmla="*/ 215153 w 3162748"/>
              <a:gd name="connsiteY29" fmla="*/ 989703 h 1068223"/>
              <a:gd name="connsiteX30" fmla="*/ 258184 w 3162748"/>
              <a:gd name="connsiteY30" fmla="*/ 1000461 h 1068223"/>
              <a:gd name="connsiteX31" fmla="*/ 419548 w 3162748"/>
              <a:gd name="connsiteY31" fmla="*/ 1032734 h 1068223"/>
              <a:gd name="connsiteX32" fmla="*/ 527125 w 3162748"/>
              <a:gd name="connsiteY32" fmla="*/ 1043492 h 1068223"/>
              <a:gd name="connsiteX33" fmla="*/ 623944 w 3162748"/>
              <a:gd name="connsiteY33" fmla="*/ 1032734 h 1068223"/>
              <a:gd name="connsiteX34" fmla="*/ 1075765 w 3162748"/>
              <a:gd name="connsiteY34" fmla="*/ 1054249 h 1068223"/>
              <a:gd name="connsiteX35" fmla="*/ 1581374 w 3162748"/>
              <a:gd name="connsiteY35" fmla="*/ 1054249 h 1068223"/>
              <a:gd name="connsiteX36" fmla="*/ 1893346 w 3162748"/>
              <a:gd name="connsiteY36" fmla="*/ 1043492 h 1068223"/>
              <a:gd name="connsiteX37" fmla="*/ 2248348 w 3162748"/>
              <a:gd name="connsiteY37" fmla="*/ 1021976 h 1068223"/>
              <a:gd name="connsiteX38" fmla="*/ 2291379 w 3162748"/>
              <a:gd name="connsiteY38" fmla="*/ 1011219 h 1068223"/>
              <a:gd name="connsiteX39" fmla="*/ 2431228 w 3162748"/>
              <a:gd name="connsiteY39" fmla="*/ 1000461 h 1068223"/>
              <a:gd name="connsiteX40" fmla="*/ 2764715 w 3162748"/>
              <a:gd name="connsiteY40" fmla="*/ 989703 h 1068223"/>
              <a:gd name="connsiteX41" fmla="*/ 2969111 w 3162748"/>
              <a:gd name="connsiteY41" fmla="*/ 978946 h 1068223"/>
              <a:gd name="connsiteX42" fmla="*/ 3044414 w 3162748"/>
              <a:gd name="connsiteY42" fmla="*/ 968188 h 1068223"/>
              <a:gd name="connsiteX43" fmla="*/ 3162748 w 3162748"/>
              <a:gd name="connsiteY43" fmla="*/ 935915 h 1068223"/>
              <a:gd name="connsiteX44" fmla="*/ 3151991 w 3162748"/>
              <a:gd name="connsiteY44" fmla="*/ 839096 h 1068223"/>
              <a:gd name="connsiteX45" fmla="*/ 3108960 w 3162748"/>
              <a:gd name="connsiteY45" fmla="*/ 774550 h 1068223"/>
              <a:gd name="connsiteX46" fmla="*/ 3055172 w 3162748"/>
              <a:gd name="connsiteY46" fmla="*/ 699247 h 1068223"/>
              <a:gd name="connsiteX47" fmla="*/ 3001384 w 3162748"/>
              <a:gd name="connsiteY47" fmla="*/ 623943 h 1068223"/>
              <a:gd name="connsiteX48" fmla="*/ 2958353 w 3162748"/>
              <a:gd name="connsiteY48" fmla="*/ 591670 h 1068223"/>
              <a:gd name="connsiteX49" fmla="*/ 2936838 w 3162748"/>
              <a:gd name="connsiteY49" fmla="*/ 548640 h 1068223"/>
              <a:gd name="connsiteX50" fmla="*/ 2893807 w 3162748"/>
              <a:gd name="connsiteY50" fmla="*/ 516367 h 1068223"/>
              <a:gd name="connsiteX51" fmla="*/ 2829261 w 3162748"/>
              <a:gd name="connsiteY51" fmla="*/ 462579 h 1068223"/>
              <a:gd name="connsiteX52" fmla="*/ 2786231 w 3162748"/>
              <a:gd name="connsiteY52" fmla="*/ 408790 h 1068223"/>
              <a:gd name="connsiteX53" fmla="*/ 2710927 w 3162748"/>
              <a:gd name="connsiteY53" fmla="*/ 365760 h 1068223"/>
              <a:gd name="connsiteX54" fmla="*/ 2689412 w 3162748"/>
              <a:gd name="connsiteY54" fmla="*/ 333487 h 1068223"/>
              <a:gd name="connsiteX55" fmla="*/ 2624866 w 3162748"/>
              <a:gd name="connsiteY55" fmla="*/ 301214 h 1068223"/>
              <a:gd name="connsiteX56" fmla="*/ 2592593 w 3162748"/>
              <a:gd name="connsiteY56" fmla="*/ 279699 h 1068223"/>
              <a:gd name="connsiteX57" fmla="*/ 2506532 w 3162748"/>
              <a:gd name="connsiteY57" fmla="*/ 236668 h 1068223"/>
              <a:gd name="connsiteX58" fmla="*/ 2463501 w 3162748"/>
              <a:gd name="connsiteY58" fmla="*/ 215153 h 1068223"/>
              <a:gd name="connsiteX59" fmla="*/ 2291379 w 3162748"/>
              <a:gd name="connsiteY59" fmla="*/ 182880 h 1068223"/>
              <a:gd name="connsiteX60" fmla="*/ 2151530 w 3162748"/>
              <a:gd name="connsiteY60" fmla="*/ 172122 h 1068223"/>
              <a:gd name="connsiteX61" fmla="*/ 1968650 w 3162748"/>
              <a:gd name="connsiteY61" fmla="*/ 161364 h 1068223"/>
              <a:gd name="connsiteX62" fmla="*/ 1893346 w 3162748"/>
              <a:gd name="connsiteY62" fmla="*/ 150607 h 1068223"/>
              <a:gd name="connsiteX63" fmla="*/ 1710466 w 3162748"/>
              <a:gd name="connsiteY63" fmla="*/ 129092 h 1068223"/>
              <a:gd name="connsiteX64" fmla="*/ 1645920 w 3162748"/>
              <a:gd name="connsiteY64" fmla="*/ 118334 h 1068223"/>
              <a:gd name="connsiteX65" fmla="*/ 1613647 w 3162748"/>
              <a:gd name="connsiteY65" fmla="*/ 107576 h 1068223"/>
              <a:gd name="connsiteX66" fmla="*/ 1495313 w 3162748"/>
              <a:gd name="connsiteY66" fmla="*/ 96819 h 1068223"/>
              <a:gd name="connsiteX67" fmla="*/ 1441525 w 3162748"/>
              <a:gd name="connsiteY67" fmla="*/ 86061 h 1068223"/>
              <a:gd name="connsiteX68" fmla="*/ 1226372 w 3162748"/>
              <a:gd name="connsiteY68" fmla="*/ 64546 h 1068223"/>
              <a:gd name="connsiteX69" fmla="*/ 1194099 w 3162748"/>
              <a:gd name="connsiteY69" fmla="*/ 32273 h 106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162748" h="1068223">
                <a:moveTo>
                  <a:pt x="1269402" y="0"/>
                </a:moveTo>
                <a:cubicBezTo>
                  <a:pt x="1240715" y="14343"/>
                  <a:pt x="1212947" y="30694"/>
                  <a:pt x="1183341" y="43030"/>
                </a:cubicBezTo>
                <a:cubicBezTo>
                  <a:pt x="1169693" y="48716"/>
                  <a:pt x="1154527" y="49726"/>
                  <a:pt x="1140311" y="53788"/>
                </a:cubicBezTo>
                <a:cubicBezTo>
                  <a:pt x="1129408" y="56903"/>
                  <a:pt x="1119157" y="62322"/>
                  <a:pt x="1108038" y="64546"/>
                </a:cubicBezTo>
                <a:cubicBezTo>
                  <a:pt x="915330" y="103087"/>
                  <a:pt x="1117255" y="54172"/>
                  <a:pt x="989704" y="86061"/>
                </a:cubicBezTo>
                <a:cubicBezTo>
                  <a:pt x="978946" y="93233"/>
                  <a:pt x="968995" y="101794"/>
                  <a:pt x="957431" y="107576"/>
                </a:cubicBezTo>
                <a:cubicBezTo>
                  <a:pt x="947289" y="112647"/>
                  <a:pt x="935776" y="114352"/>
                  <a:pt x="925158" y="118334"/>
                </a:cubicBezTo>
                <a:cubicBezTo>
                  <a:pt x="877710" y="136127"/>
                  <a:pt x="879783" y="138401"/>
                  <a:pt x="839097" y="150607"/>
                </a:cubicBezTo>
                <a:cubicBezTo>
                  <a:pt x="814092" y="158108"/>
                  <a:pt x="788237" y="162956"/>
                  <a:pt x="763793" y="172122"/>
                </a:cubicBezTo>
                <a:cubicBezTo>
                  <a:pt x="730725" y="184523"/>
                  <a:pt x="699937" y="202475"/>
                  <a:pt x="666974" y="215153"/>
                </a:cubicBezTo>
                <a:cubicBezTo>
                  <a:pt x="653175" y="220460"/>
                  <a:pt x="638160" y="221848"/>
                  <a:pt x="623944" y="225910"/>
                </a:cubicBezTo>
                <a:cubicBezTo>
                  <a:pt x="613041" y="229025"/>
                  <a:pt x="602611" y="233684"/>
                  <a:pt x="591671" y="236668"/>
                </a:cubicBezTo>
                <a:cubicBezTo>
                  <a:pt x="458211" y="273066"/>
                  <a:pt x="547621" y="244179"/>
                  <a:pt x="473337" y="268941"/>
                </a:cubicBezTo>
                <a:cubicBezTo>
                  <a:pt x="466165" y="276113"/>
                  <a:pt x="460074" y="284561"/>
                  <a:pt x="451821" y="290456"/>
                </a:cubicBezTo>
                <a:cubicBezTo>
                  <a:pt x="420298" y="312972"/>
                  <a:pt x="389111" y="327190"/>
                  <a:pt x="355002" y="344244"/>
                </a:cubicBezTo>
                <a:cubicBezTo>
                  <a:pt x="305659" y="393589"/>
                  <a:pt x="366257" y="335801"/>
                  <a:pt x="268941" y="408790"/>
                </a:cubicBezTo>
                <a:cubicBezTo>
                  <a:pt x="254598" y="419548"/>
                  <a:pt x="240501" y="430642"/>
                  <a:pt x="225911" y="441063"/>
                </a:cubicBezTo>
                <a:cubicBezTo>
                  <a:pt x="215390" y="448578"/>
                  <a:pt x="203734" y="454502"/>
                  <a:pt x="193638" y="462579"/>
                </a:cubicBezTo>
                <a:cubicBezTo>
                  <a:pt x="162336" y="487620"/>
                  <a:pt x="178568" y="482813"/>
                  <a:pt x="150607" y="516367"/>
                </a:cubicBezTo>
                <a:cubicBezTo>
                  <a:pt x="140868" y="528054"/>
                  <a:pt x="128073" y="536953"/>
                  <a:pt x="118334" y="548640"/>
                </a:cubicBezTo>
                <a:cubicBezTo>
                  <a:pt x="110057" y="558572"/>
                  <a:pt x="105096" y="570981"/>
                  <a:pt x="96819" y="580913"/>
                </a:cubicBezTo>
                <a:cubicBezTo>
                  <a:pt x="87080" y="592600"/>
                  <a:pt x="73674" y="601015"/>
                  <a:pt x="64546" y="613186"/>
                </a:cubicBezTo>
                <a:cubicBezTo>
                  <a:pt x="50944" y="631321"/>
                  <a:pt x="20976" y="686163"/>
                  <a:pt x="10758" y="710004"/>
                </a:cubicBezTo>
                <a:cubicBezTo>
                  <a:pt x="6291" y="720427"/>
                  <a:pt x="3586" y="731519"/>
                  <a:pt x="0" y="742277"/>
                </a:cubicBezTo>
                <a:cubicBezTo>
                  <a:pt x="3586" y="778136"/>
                  <a:pt x="4117" y="814433"/>
                  <a:pt x="10758" y="849854"/>
                </a:cubicBezTo>
                <a:cubicBezTo>
                  <a:pt x="14937" y="872145"/>
                  <a:pt x="10758" y="907229"/>
                  <a:pt x="32273" y="914400"/>
                </a:cubicBezTo>
                <a:lnTo>
                  <a:pt x="64546" y="925157"/>
                </a:lnTo>
                <a:cubicBezTo>
                  <a:pt x="157037" y="986819"/>
                  <a:pt x="40014" y="912891"/>
                  <a:pt x="129092" y="957430"/>
                </a:cubicBezTo>
                <a:cubicBezTo>
                  <a:pt x="140656" y="963212"/>
                  <a:pt x="149259" y="974406"/>
                  <a:pt x="161365" y="978946"/>
                </a:cubicBezTo>
                <a:cubicBezTo>
                  <a:pt x="178485" y="985366"/>
                  <a:pt x="197304" y="985737"/>
                  <a:pt x="215153" y="989703"/>
                </a:cubicBezTo>
                <a:cubicBezTo>
                  <a:pt x="229586" y="992910"/>
                  <a:pt x="243840" y="996875"/>
                  <a:pt x="258184" y="1000461"/>
                </a:cubicBezTo>
                <a:cubicBezTo>
                  <a:pt x="326944" y="1046300"/>
                  <a:pt x="275705" y="1019657"/>
                  <a:pt x="419548" y="1032734"/>
                </a:cubicBezTo>
                <a:lnTo>
                  <a:pt x="527125" y="1043492"/>
                </a:lnTo>
                <a:cubicBezTo>
                  <a:pt x="559398" y="1039906"/>
                  <a:pt x="591479" y="1032097"/>
                  <a:pt x="623944" y="1032734"/>
                </a:cubicBezTo>
                <a:cubicBezTo>
                  <a:pt x="774693" y="1035690"/>
                  <a:pt x="1075765" y="1054249"/>
                  <a:pt x="1075765" y="1054249"/>
                </a:cubicBezTo>
                <a:cubicBezTo>
                  <a:pt x="1312447" y="1077918"/>
                  <a:pt x="1158225" y="1067072"/>
                  <a:pt x="1581374" y="1054249"/>
                </a:cubicBezTo>
                <a:lnTo>
                  <a:pt x="1893346" y="1043492"/>
                </a:lnTo>
                <a:cubicBezTo>
                  <a:pt x="2157929" y="1014093"/>
                  <a:pt x="1739793" y="1058301"/>
                  <a:pt x="2248348" y="1021976"/>
                </a:cubicBezTo>
                <a:cubicBezTo>
                  <a:pt x="2263095" y="1020923"/>
                  <a:pt x="2276695" y="1012946"/>
                  <a:pt x="2291379" y="1011219"/>
                </a:cubicBezTo>
                <a:cubicBezTo>
                  <a:pt x="2337813" y="1005756"/>
                  <a:pt x="2384522" y="1002584"/>
                  <a:pt x="2431228" y="1000461"/>
                </a:cubicBezTo>
                <a:cubicBezTo>
                  <a:pt x="2542333" y="995411"/>
                  <a:pt x="2653584" y="994148"/>
                  <a:pt x="2764715" y="989703"/>
                </a:cubicBezTo>
                <a:cubicBezTo>
                  <a:pt x="2832887" y="986976"/>
                  <a:pt x="2900979" y="982532"/>
                  <a:pt x="2969111" y="978946"/>
                </a:cubicBezTo>
                <a:cubicBezTo>
                  <a:pt x="2994212" y="975360"/>
                  <a:pt x="3019551" y="973161"/>
                  <a:pt x="3044414" y="968188"/>
                </a:cubicBezTo>
                <a:cubicBezTo>
                  <a:pt x="3105083" y="956054"/>
                  <a:pt x="3116379" y="951372"/>
                  <a:pt x="3162748" y="935915"/>
                </a:cubicBezTo>
                <a:cubicBezTo>
                  <a:pt x="3159162" y="903642"/>
                  <a:pt x="3162259" y="869901"/>
                  <a:pt x="3151991" y="839096"/>
                </a:cubicBezTo>
                <a:cubicBezTo>
                  <a:pt x="3143814" y="814565"/>
                  <a:pt x="3120524" y="797678"/>
                  <a:pt x="3108960" y="774550"/>
                </a:cubicBezTo>
                <a:cubicBezTo>
                  <a:pt x="3069148" y="694926"/>
                  <a:pt x="3109688" y="764667"/>
                  <a:pt x="3055172" y="699247"/>
                </a:cubicBezTo>
                <a:cubicBezTo>
                  <a:pt x="3024630" y="662596"/>
                  <a:pt x="3040141" y="662700"/>
                  <a:pt x="3001384" y="623943"/>
                </a:cubicBezTo>
                <a:cubicBezTo>
                  <a:pt x="2988706" y="611265"/>
                  <a:pt x="2972697" y="602428"/>
                  <a:pt x="2958353" y="591670"/>
                </a:cubicBezTo>
                <a:cubicBezTo>
                  <a:pt x="2951181" y="577327"/>
                  <a:pt x="2947274" y="560816"/>
                  <a:pt x="2936838" y="548640"/>
                </a:cubicBezTo>
                <a:cubicBezTo>
                  <a:pt x="2925170" y="535027"/>
                  <a:pt x="2907808" y="527567"/>
                  <a:pt x="2893807" y="516367"/>
                </a:cubicBezTo>
                <a:cubicBezTo>
                  <a:pt x="2871937" y="498871"/>
                  <a:pt x="2850338" y="481022"/>
                  <a:pt x="2829261" y="462579"/>
                </a:cubicBezTo>
                <a:cubicBezTo>
                  <a:pt x="2744098" y="388061"/>
                  <a:pt x="2882853" y="505412"/>
                  <a:pt x="2786231" y="408790"/>
                </a:cubicBezTo>
                <a:cubicBezTo>
                  <a:pt x="2753667" y="376226"/>
                  <a:pt x="2747853" y="378068"/>
                  <a:pt x="2710927" y="365760"/>
                </a:cubicBezTo>
                <a:cubicBezTo>
                  <a:pt x="2703755" y="355002"/>
                  <a:pt x="2698554" y="342629"/>
                  <a:pt x="2689412" y="333487"/>
                </a:cubicBezTo>
                <a:cubicBezTo>
                  <a:pt x="2658584" y="302659"/>
                  <a:pt x="2659862" y="318712"/>
                  <a:pt x="2624866" y="301214"/>
                </a:cubicBezTo>
                <a:cubicBezTo>
                  <a:pt x="2613302" y="295432"/>
                  <a:pt x="2602689" y="287776"/>
                  <a:pt x="2592593" y="279699"/>
                </a:cubicBezTo>
                <a:cubicBezTo>
                  <a:pt x="2511580" y="214888"/>
                  <a:pt x="2677883" y="322341"/>
                  <a:pt x="2506532" y="236668"/>
                </a:cubicBezTo>
                <a:cubicBezTo>
                  <a:pt x="2492188" y="229496"/>
                  <a:pt x="2478715" y="220224"/>
                  <a:pt x="2463501" y="215153"/>
                </a:cubicBezTo>
                <a:cubicBezTo>
                  <a:pt x="2404078" y="195345"/>
                  <a:pt x="2353316" y="188779"/>
                  <a:pt x="2291379" y="182880"/>
                </a:cubicBezTo>
                <a:cubicBezTo>
                  <a:pt x="2244836" y="178447"/>
                  <a:pt x="2198180" y="175232"/>
                  <a:pt x="2151530" y="172122"/>
                </a:cubicBezTo>
                <a:lnTo>
                  <a:pt x="1968650" y="161364"/>
                </a:lnTo>
                <a:cubicBezTo>
                  <a:pt x="1943549" y="157778"/>
                  <a:pt x="1918528" y="153570"/>
                  <a:pt x="1893346" y="150607"/>
                </a:cubicBezTo>
                <a:cubicBezTo>
                  <a:pt x="1743727" y="133005"/>
                  <a:pt x="1833275" y="147985"/>
                  <a:pt x="1710466" y="129092"/>
                </a:cubicBezTo>
                <a:cubicBezTo>
                  <a:pt x="1688908" y="125775"/>
                  <a:pt x="1667213" y="123066"/>
                  <a:pt x="1645920" y="118334"/>
                </a:cubicBezTo>
                <a:cubicBezTo>
                  <a:pt x="1634850" y="115874"/>
                  <a:pt x="1624873" y="109180"/>
                  <a:pt x="1613647" y="107576"/>
                </a:cubicBezTo>
                <a:cubicBezTo>
                  <a:pt x="1574438" y="101975"/>
                  <a:pt x="1534758" y="100405"/>
                  <a:pt x="1495313" y="96819"/>
                </a:cubicBezTo>
                <a:cubicBezTo>
                  <a:pt x="1477384" y="93233"/>
                  <a:pt x="1459727" y="87795"/>
                  <a:pt x="1441525" y="86061"/>
                </a:cubicBezTo>
                <a:cubicBezTo>
                  <a:pt x="1215109" y="64497"/>
                  <a:pt x="1335340" y="91787"/>
                  <a:pt x="1226372" y="64546"/>
                </a:cubicBezTo>
                <a:lnTo>
                  <a:pt x="1194099" y="32273"/>
                </a:lnTo>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15461" y="5260489"/>
            <a:ext cx="2003795" cy="1753497"/>
          </a:xfrm>
          <a:custGeom>
            <a:avLst/>
            <a:gdLst>
              <a:gd name="connsiteX0" fmla="*/ 1573490 w 2003795"/>
              <a:gd name="connsiteY0" fmla="*/ 527125 h 1753497"/>
              <a:gd name="connsiteX1" fmla="*/ 1541217 w 2003795"/>
              <a:gd name="connsiteY1" fmla="*/ 462579 h 1753497"/>
              <a:gd name="connsiteX2" fmla="*/ 1519701 w 2003795"/>
              <a:gd name="connsiteY2" fmla="*/ 441064 h 1753497"/>
              <a:gd name="connsiteX3" fmla="*/ 1444398 w 2003795"/>
              <a:gd name="connsiteY3" fmla="*/ 355003 h 1753497"/>
              <a:gd name="connsiteX4" fmla="*/ 1412125 w 2003795"/>
              <a:gd name="connsiteY4" fmla="*/ 311972 h 1753497"/>
              <a:gd name="connsiteX5" fmla="*/ 1379852 w 2003795"/>
              <a:gd name="connsiteY5" fmla="*/ 279699 h 1753497"/>
              <a:gd name="connsiteX6" fmla="*/ 1336821 w 2003795"/>
              <a:gd name="connsiteY6" fmla="*/ 215153 h 1753497"/>
              <a:gd name="connsiteX7" fmla="*/ 1293791 w 2003795"/>
              <a:gd name="connsiteY7" fmla="*/ 182880 h 1753497"/>
              <a:gd name="connsiteX8" fmla="*/ 1261518 w 2003795"/>
              <a:gd name="connsiteY8" fmla="*/ 150607 h 1753497"/>
              <a:gd name="connsiteX9" fmla="*/ 1196972 w 2003795"/>
              <a:gd name="connsiteY9" fmla="*/ 107577 h 1753497"/>
              <a:gd name="connsiteX10" fmla="*/ 1110911 w 2003795"/>
              <a:gd name="connsiteY10" fmla="*/ 53789 h 1753497"/>
              <a:gd name="connsiteX11" fmla="*/ 1067880 w 2003795"/>
              <a:gd name="connsiteY11" fmla="*/ 32273 h 1753497"/>
              <a:gd name="connsiteX12" fmla="*/ 928031 w 2003795"/>
              <a:gd name="connsiteY12" fmla="*/ 10758 h 1753497"/>
              <a:gd name="connsiteX13" fmla="*/ 863485 w 2003795"/>
              <a:gd name="connsiteY13" fmla="*/ 0 h 1753497"/>
              <a:gd name="connsiteX14" fmla="*/ 605301 w 2003795"/>
              <a:gd name="connsiteY14" fmla="*/ 21516 h 1753497"/>
              <a:gd name="connsiteX15" fmla="*/ 486967 w 2003795"/>
              <a:gd name="connsiteY15" fmla="*/ 32273 h 1753497"/>
              <a:gd name="connsiteX16" fmla="*/ 314845 w 2003795"/>
              <a:gd name="connsiteY16" fmla="*/ 64546 h 1753497"/>
              <a:gd name="connsiteX17" fmla="*/ 185753 w 2003795"/>
              <a:gd name="connsiteY17" fmla="*/ 96819 h 1753497"/>
              <a:gd name="connsiteX18" fmla="*/ 153480 w 2003795"/>
              <a:gd name="connsiteY18" fmla="*/ 107577 h 1753497"/>
              <a:gd name="connsiteX19" fmla="*/ 121207 w 2003795"/>
              <a:gd name="connsiteY19" fmla="*/ 129092 h 1753497"/>
              <a:gd name="connsiteX20" fmla="*/ 67419 w 2003795"/>
              <a:gd name="connsiteY20" fmla="*/ 193638 h 1753497"/>
              <a:gd name="connsiteX21" fmla="*/ 24388 w 2003795"/>
              <a:gd name="connsiteY21" fmla="*/ 258184 h 1753497"/>
              <a:gd name="connsiteX22" fmla="*/ 13631 w 2003795"/>
              <a:gd name="connsiteY22" fmla="*/ 311972 h 1753497"/>
              <a:gd name="connsiteX23" fmla="*/ 2873 w 2003795"/>
              <a:gd name="connsiteY23" fmla="*/ 344245 h 1753497"/>
              <a:gd name="connsiteX24" fmla="*/ 24388 w 2003795"/>
              <a:gd name="connsiteY24" fmla="*/ 806824 h 1753497"/>
              <a:gd name="connsiteX25" fmla="*/ 56661 w 2003795"/>
              <a:gd name="connsiteY25" fmla="*/ 1333949 h 1753497"/>
              <a:gd name="connsiteX26" fmla="*/ 78177 w 2003795"/>
              <a:gd name="connsiteY26" fmla="*/ 1420010 h 1753497"/>
              <a:gd name="connsiteX27" fmla="*/ 88934 w 2003795"/>
              <a:gd name="connsiteY27" fmla="*/ 1452283 h 1753497"/>
              <a:gd name="connsiteX28" fmla="*/ 174995 w 2003795"/>
              <a:gd name="connsiteY28" fmla="*/ 1516829 h 1753497"/>
              <a:gd name="connsiteX29" fmla="*/ 261057 w 2003795"/>
              <a:gd name="connsiteY29" fmla="*/ 1581375 h 1753497"/>
              <a:gd name="connsiteX30" fmla="*/ 325603 w 2003795"/>
              <a:gd name="connsiteY30" fmla="*/ 1613647 h 1753497"/>
              <a:gd name="connsiteX31" fmla="*/ 357875 w 2003795"/>
              <a:gd name="connsiteY31" fmla="*/ 1635163 h 1753497"/>
              <a:gd name="connsiteX32" fmla="*/ 508483 w 2003795"/>
              <a:gd name="connsiteY32" fmla="*/ 1656678 h 1753497"/>
              <a:gd name="connsiteX33" fmla="*/ 745151 w 2003795"/>
              <a:gd name="connsiteY33" fmla="*/ 1678193 h 1753497"/>
              <a:gd name="connsiteX34" fmla="*/ 798939 w 2003795"/>
              <a:gd name="connsiteY34" fmla="*/ 1688951 h 1753497"/>
              <a:gd name="connsiteX35" fmla="*/ 981819 w 2003795"/>
              <a:gd name="connsiteY35" fmla="*/ 1699709 h 1753497"/>
              <a:gd name="connsiteX36" fmla="*/ 1100153 w 2003795"/>
              <a:gd name="connsiteY36" fmla="*/ 1710466 h 1753497"/>
              <a:gd name="connsiteX37" fmla="*/ 1261518 w 2003795"/>
              <a:gd name="connsiteY37" fmla="*/ 1721224 h 1753497"/>
              <a:gd name="connsiteX38" fmla="*/ 1530459 w 2003795"/>
              <a:gd name="connsiteY38" fmla="*/ 1742739 h 1753497"/>
              <a:gd name="connsiteX39" fmla="*/ 1605763 w 2003795"/>
              <a:gd name="connsiteY39" fmla="*/ 1753497 h 1753497"/>
              <a:gd name="connsiteX40" fmla="*/ 1820915 w 2003795"/>
              <a:gd name="connsiteY40" fmla="*/ 1742739 h 1753497"/>
              <a:gd name="connsiteX41" fmla="*/ 1863946 w 2003795"/>
              <a:gd name="connsiteY41" fmla="*/ 1731982 h 1753497"/>
              <a:gd name="connsiteX42" fmla="*/ 1917734 w 2003795"/>
              <a:gd name="connsiteY42" fmla="*/ 1699709 h 1753497"/>
              <a:gd name="connsiteX43" fmla="*/ 1971523 w 2003795"/>
              <a:gd name="connsiteY43" fmla="*/ 1656678 h 1753497"/>
              <a:gd name="connsiteX44" fmla="*/ 2003795 w 2003795"/>
              <a:gd name="connsiteY44" fmla="*/ 1538344 h 1753497"/>
              <a:gd name="connsiteX45" fmla="*/ 1993038 w 2003795"/>
              <a:gd name="connsiteY45" fmla="*/ 1344706 h 1753497"/>
              <a:gd name="connsiteX46" fmla="*/ 1982280 w 2003795"/>
              <a:gd name="connsiteY46" fmla="*/ 1312433 h 1753497"/>
              <a:gd name="connsiteX47" fmla="*/ 1971523 w 2003795"/>
              <a:gd name="connsiteY47" fmla="*/ 1269403 h 1753497"/>
              <a:gd name="connsiteX48" fmla="*/ 1950007 w 2003795"/>
              <a:gd name="connsiteY48" fmla="*/ 1204857 h 1753497"/>
              <a:gd name="connsiteX49" fmla="*/ 1917734 w 2003795"/>
              <a:gd name="connsiteY49" fmla="*/ 1140311 h 1753497"/>
              <a:gd name="connsiteX50" fmla="*/ 1896219 w 2003795"/>
              <a:gd name="connsiteY50" fmla="*/ 1108038 h 1753497"/>
              <a:gd name="connsiteX51" fmla="*/ 1874704 w 2003795"/>
              <a:gd name="connsiteY51" fmla="*/ 1043492 h 1753497"/>
              <a:gd name="connsiteX52" fmla="*/ 1831673 w 2003795"/>
              <a:gd name="connsiteY52" fmla="*/ 978946 h 1753497"/>
              <a:gd name="connsiteX53" fmla="*/ 1820915 w 2003795"/>
              <a:gd name="connsiteY53" fmla="*/ 946673 h 1753497"/>
              <a:gd name="connsiteX54" fmla="*/ 1767127 w 2003795"/>
              <a:gd name="connsiteY54" fmla="*/ 860612 h 1753497"/>
              <a:gd name="connsiteX55" fmla="*/ 1724097 w 2003795"/>
              <a:gd name="connsiteY55" fmla="*/ 796066 h 1753497"/>
              <a:gd name="connsiteX56" fmla="*/ 1670308 w 2003795"/>
              <a:gd name="connsiteY56" fmla="*/ 710005 h 1753497"/>
              <a:gd name="connsiteX57" fmla="*/ 1627278 w 2003795"/>
              <a:gd name="connsiteY57" fmla="*/ 645459 h 1753497"/>
              <a:gd name="connsiteX58" fmla="*/ 1584247 w 2003795"/>
              <a:gd name="connsiteY58" fmla="*/ 591671 h 1753497"/>
              <a:gd name="connsiteX59" fmla="*/ 1551974 w 2003795"/>
              <a:gd name="connsiteY59" fmla="*/ 570156 h 1753497"/>
              <a:gd name="connsiteX60" fmla="*/ 1508944 w 2003795"/>
              <a:gd name="connsiteY60" fmla="*/ 505610 h 1753497"/>
              <a:gd name="connsiteX61" fmla="*/ 1498186 w 2003795"/>
              <a:gd name="connsiteY61" fmla="*/ 473337 h 1753497"/>
              <a:gd name="connsiteX62" fmla="*/ 1465913 w 2003795"/>
              <a:gd name="connsiteY62" fmla="*/ 441064 h 1753497"/>
              <a:gd name="connsiteX63" fmla="*/ 1444398 w 2003795"/>
              <a:gd name="connsiteY63" fmla="*/ 376518 h 1753497"/>
              <a:gd name="connsiteX64" fmla="*/ 1433640 w 2003795"/>
              <a:gd name="connsiteY64" fmla="*/ 344245 h 1753497"/>
              <a:gd name="connsiteX65" fmla="*/ 1390610 w 2003795"/>
              <a:gd name="connsiteY65" fmla="*/ 279699 h 1753497"/>
              <a:gd name="connsiteX66" fmla="*/ 1369094 w 2003795"/>
              <a:gd name="connsiteY66" fmla="*/ 236669 h 175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03795" h="1753497">
                <a:moveTo>
                  <a:pt x="1573490" y="527125"/>
                </a:moveTo>
                <a:cubicBezTo>
                  <a:pt x="1562732" y="505610"/>
                  <a:pt x="1553966" y="482977"/>
                  <a:pt x="1541217" y="462579"/>
                </a:cubicBezTo>
                <a:cubicBezTo>
                  <a:pt x="1535841" y="453978"/>
                  <a:pt x="1525787" y="449178"/>
                  <a:pt x="1519701" y="441064"/>
                </a:cubicBezTo>
                <a:cubicBezTo>
                  <a:pt x="1456947" y="357392"/>
                  <a:pt x="1504463" y="395045"/>
                  <a:pt x="1444398" y="355003"/>
                </a:cubicBezTo>
                <a:cubicBezTo>
                  <a:pt x="1433640" y="340659"/>
                  <a:pt x="1423793" y="325585"/>
                  <a:pt x="1412125" y="311972"/>
                </a:cubicBezTo>
                <a:cubicBezTo>
                  <a:pt x="1402224" y="300421"/>
                  <a:pt x="1389192" y="291708"/>
                  <a:pt x="1379852" y="279699"/>
                </a:cubicBezTo>
                <a:cubicBezTo>
                  <a:pt x="1363977" y="259288"/>
                  <a:pt x="1357508" y="230668"/>
                  <a:pt x="1336821" y="215153"/>
                </a:cubicBezTo>
                <a:cubicBezTo>
                  <a:pt x="1322478" y="204395"/>
                  <a:pt x="1307404" y="194548"/>
                  <a:pt x="1293791" y="182880"/>
                </a:cubicBezTo>
                <a:cubicBezTo>
                  <a:pt x="1282240" y="172979"/>
                  <a:pt x="1273527" y="159947"/>
                  <a:pt x="1261518" y="150607"/>
                </a:cubicBezTo>
                <a:cubicBezTo>
                  <a:pt x="1241107" y="134732"/>
                  <a:pt x="1218487" y="121920"/>
                  <a:pt x="1196972" y="107577"/>
                </a:cubicBezTo>
                <a:cubicBezTo>
                  <a:pt x="1171372" y="90510"/>
                  <a:pt x="1136859" y="66763"/>
                  <a:pt x="1110911" y="53789"/>
                </a:cubicBezTo>
                <a:cubicBezTo>
                  <a:pt x="1096567" y="46617"/>
                  <a:pt x="1083094" y="37344"/>
                  <a:pt x="1067880" y="32273"/>
                </a:cubicBezTo>
                <a:cubicBezTo>
                  <a:pt x="1037066" y="22002"/>
                  <a:pt x="951086" y="14052"/>
                  <a:pt x="928031" y="10758"/>
                </a:cubicBezTo>
                <a:cubicBezTo>
                  <a:pt x="906438" y="7673"/>
                  <a:pt x="885000" y="3586"/>
                  <a:pt x="863485" y="0"/>
                </a:cubicBezTo>
                <a:cubicBezTo>
                  <a:pt x="586448" y="18470"/>
                  <a:pt x="805857" y="1461"/>
                  <a:pt x="605301" y="21516"/>
                </a:cubicBezTo>
                <a:cubicBezTo>
                  <a:pt x="565890" y="25457"/>
                  <a:pt x="526303" y="27645"/>
                  <a:pt x="486967" y="32273"/>
                </a:cubicBezTo>
                <a:cubicBezTo>
                  <a:pt x="434677" y="38425"/>
                  <a:pt x="362787" y="56555"/>
                  <a:pt x="314845" y="64546"/>
                </a:cubicBezTo>
                <a:cubicBezTo>
                  <a:pt x="227931" y="79032"/>
                  <a:pt x="270989" y="68407"/>
                  <a:pt x="185753" y="96819"/>
                </a:cubicBezTo>
                <a:cubicBezTo>
                  <a:pt x="174995" y="100405"/>
                  <a:pt x="162915" y="101287"/>
                  <a:pt x="153480" y="107577"/>
                </a:cubicBezTo>
                <a:lnTo>
                  <a:pt x="121207" y="129092"/>
                </a:lnTo>
                <a:cubicBezTo>
                  <a:pt x="44332" y="244406"/>
                  <a:pt x="164046" y="69404"/>
                  <a:pt x="67419" y="193638"/>
                </a:cubicBezTo>
                <a:cubicBezTo>
                  <a:pt x="51544" y="214049"/>
                  <a:pt x="24388" y="258184"/>
                  <a:pt x="24388" y="258184"/>
                </a:cubicBezTo>
                <a:cubicBezTo>
                  <a:pt x="20802" y="276113"/>
                  <a:pt x="18066" y="294234"/>
                  <a:pt x="13631" y="311972"/>
                </a:cubicBezTo>
                <a:cubicBezTo>
                  <a:pt x="10881" y="322973"/>
                  <a:pt x="2873" y="332905"/>
                  <a:pt x="2873" y="344245"/>
                </a:cubicBezTo>
                <a:cubicBezTo>
                  <a:pt x="2873" y="715116"/>
                  <a:pt x="-11593" y="626910"/>
                  <a:pt x="24388" y="806824"/>
                </a:cubicBezTo>
                <a:cubicBezTo>
                  <a:pt x="28391" y="886879"/>
                  <a:pt x="47568" y="1297579"/>
                  <a:pt x="56661" y="1333949"/>
                </a:cubicBezTo>
                <a:cubicBezTo>
                  <a:pt x="63833" y="1362636"/>
                  <a:pt x="68827" y="1391957"/>
                  <a:pt x="78177" y="1420010"/>
                </a:cubicBezTo>
                <a:cubicBezTo>
                  <a:pt x="81763" y="1430768"/>
                  <a:pt x="83100" y="1442559"/>
                  <a:pt x="88934" y="1452283"/>
                </a:cubicBezTo>
                <a:cubicBezTo>
                  <a:pt x="103244" y="1476133"/>
                  <a:pt x="166999" y="1508833"/>
                  <a:pt x="174995" y="1516829"/>
                </a:cubicBezTo>
                <a:cubicBezTo>
                  <a:pt x="214796" y="1556628"/>
                  <a:pt x="188073" y="1532719"/>
                  <a:pt x="261057" y="1581375"/>
                </a:cubicBezTo>
                <a:cubicBezTo>
                  <a:pt x="302764" y="1609180"/>
                  <a:pt x="281065" y="1598802"/>
                  <a:pt x="325603" y="1613647"/>
                </a:cubicBezTo>
                <a:cubicBezTo>
                  <a:pt x="336360" y="1620819"/>
                  <a:pt x="346311" y="1629381"/>
                  <a:pt x="357875" y="1635163"/>
                </a:cubicBezTo>
                <a:cubicBezTo>
                  <a:pt x="399262" y="1655857"/>
                  <a:pt x="478267" y="1653931"/>
                  <a:pt x="508483" y="1656678"/>
                </a:cubicBezTo>
                <a:cubicBezTo>
                  <a:pt x="623408" y="1685410"/>
                  <a:pt x="496615" y="1656581"/>
                  <a:pt x="745151" y="1678193"/>
                </a:cubicBezTo>
                <a:cubicBezTo>
                  <a:pt x="763367" y="1679777"/>
                  <a:pt x="780730" y="1687296"/>
                  <a:pt x="798939" y="1688951"/>
                </a:cubicBezTo>
                <a:cubicBezTo>
                  <a:pt x="859754" y="1694480"/>
                  <a:pt x="920909" y="1695358"/>
                  <a:pt x="981819" y="1699709"/>
                </a:cubicBezTo>
                <a:cubicBezTo>
                  <a:pt x="1021326" y="1702531"/>
                  <a:pt x="1060662" y="1707428"/>
                  <a:pt x="1100153" y="1710466"/>
                </a:cubicBezTo>
                <a:cubicBezTo>
                  <a:pt x="1153902" y="1714600"/>
                  <a:pt x="1207730" y="1717638"/>
                  <a:pt x="1261518" y="1721224"/>
                </a:cubicBezTo>
                <a:cubicBezTo>
                  <a:pt x="1412934" y="1746461"/>
                  <a:pt x="1243060" y="1720632"/>
                  <a:pt x="1530459" y="1742739"/>
                </a:cubicBezTo>
                <a:cubicBezTo>
                  <a:pt x="1555741" y="1744684"/>
                  <a:pt x="1580662" y="1749911"/>
                  <a:pt x="1605763" y="1753497"/>
                </a:cubicBezTo>
                <a:cubicBezTo>
                  <a:pt x="1677480" y="1749911"/>
                  <a:pt x="1749356" y="1748702"/>
                  <a:pt x="1820915" y="1742739"/>
                </a:cubicBezTo>
                <a:cubicBezTo>
                  <a:pt x="1835649" y="1741511"/>
                  <a:pt x="1850435" y="1737987"/>
                  <a:pt x="1863946" y="1731982"/>
                </a:cubicBezTo>
                <a:cubicBezTo>
                  <a:pt x="1883053" y="1723490"/>
                  <a:pt x="1900003" y="1710791"/>
                  <a:pt x="1917734" y="1699709"/>
                </a:cubicBezTo>
                <a:cubicBezTo>
                  <a:pt x="1953921" y="1677092"/>
                  <a:pt x="1944414" y="1683785"/>
                  <a:pt x="1971523" y="1656678"/>
                </a:cubicBezTo>
                <a:cubicBezTo>
                  <a:pt x="1998820" y="1574786"/>
                  <a:pt x="1988590" y="1614371"/>
                  <a:pt x="2003795" y="1538344"/>
                </a:cubicBezTo>
                <a:cubicBezTo>
                  <a:pt x="2000209" y="1473798"/>
                  <a:pt x="1999167" y="1409060"/>
                  <a:pt x="1993038" y="1344706"/>
                </a:cubicBezTo>
                <a:cubicBezTo>
                  <a:pt x="1991963" y="1333417"/>
                  <a:pt x="1985395" y="1323336"/>
                  <a:pt x="1982280" y="1312433"/>
                </a:cubicBezTo>
                <a:cubicBezTo>
                  <a:pt x="1978218" y="1298217"/>
                  <a:pt x="1975771" y="1283564"/>
                  <a:pt x="1971523" y="1269403"/>
                </a:cubicBezTo>
                <a:cubicBezTo>
                  <a:pt x="1965006" y="1247680"/>
                  <a:pt x="1962587" y="1223727"/>
                  <a:pt x="1950007" y="1204857"/>
                </a:cubicBezTo>
                <a:cubicBezTo>
                  <a:pt x="1888348" y="1112367"/>
                  <a:pt x="1962273" y="1229388"/>
                  <a:pt x="1917734" y="1140311"/>
                </a:cubicBezTo>
                <a:cubicBezTo>
                  <a:pt x="1911952" y="1128747"/>
                  <a:pt x="1901470" y="1119853"/>
                  <a:pt x="1896219" y="1108038"/>
                </a:cubicBezTo>
                <a:cubicBezTo>
                  <a:pt x="1887008" y="1087314"/>
                  <a:pt x="1887284" y="1062362"/>
                  <a:pt x="1874704" y="1043492"/>
                </a:cubicBezTo>
                <a:cubicBezTo>
                  <a:pt x="1860360" y="1021977"/>
                  <a:pt x="1839850" y="1003477"/>
                  <a:pt x="1831673" y="978946"/>
                </a:cubicBezTo>
                <a:cubicBezTo>
                  <a:pt x="1828087" y="968188"/>
                  <a:pt x="1825986" y="956815"/>
                  <a:pt x="1820915" y="946673"/>
                </a:cubicBezTo>
                <a:cubicBezTo>
                  <a:pt x="1780332" y="865505"/>
                  <a:pt x="1801268" y="920357"/>
                  <a:pt x="1767127" y="860612"/>
                </a:cubicBezTo>
                <a:cubicBezTo>
                  <a:pt x="1732391" y="799824"/>
                  <a:pt x="1762444" y="834415"/>
                  <a:pt x="1724097" y="796066"/>
                </a:cubicBezTo>
                <a:cubicBezTo>
                  <a:pt x="1700621" y="702168"/>
                  <a:pt x="1734492" y="806282"/>
                  <a:pt x="1670308" y="710005"/>
                </a:cubicBezTo>
                <a:lnTo>
                  <a:pt x="1627278" y="645459"/>
                </a:lnTo>
                <a:cubicBezTo>
                  <a:pt x="1611301" y="621493"/>
                  <a:pt x="1606148" y="609191"/>
                  <a:pt x="1584247" y="591671"/>
                </a:cubicBezTo>
                <a:cubicBezTo>
                  <a:pt x="1574151" y="583594"/>
                  <a:pt x="1562732" y="577328"/>
                  <a:pt x="1551974" y="570156"/>
                </a:cubicBezTo>
                <a:cubicBezTo>
                  <a:pt x="1537631" y="548641"/>
                  <a:pt x="1517121" y="530141"/>
                  <a:pt x="1508944" y="505610"/>
                </a:cubicBezTo>
                <a:cubicBezTo>
                  <a:pt x="1505358" y="494852"/>
                  <a:pt x="1504476" y="482772"/>
                  <a:pt x="1498186" y="473337"/>
                </a:cubicBezTo>
                <a:cubicBezTo>
                  <a:pt x="1489747" y="460679"/>
                  <a:pt x="1476671" y="451822"/>
                  <a:pt x="1465913" y="441064"/>
                </a:cubicBezTo>
                <a:lnTo>
                  <a:pt x="1444398" y="376518"/>
                </a:lnTo>
                <a:cubicBezTo>
                  <a:pt x="1440812" y="365760"/>
                  <a:pt x="1439930" y="353680"/>
                  <a:pt x="1433640" y="344245"/>
                </a:cubicBezTo>
                <a:cubicBezTo>
                  <a:pt x="1419297" y="322730"/>
                  <a:pt x="1398787" y="304230"/>
                  <a:pt x="1390610" y="279699"/>
                </a:cubicBezTo>
                <a:cubicBezTo>
                  <a:pt x="1378248" y="242615"/>
                  <a:pt x="1387871" y="255444"/>
                  <a:pt x="1369094" y="236669"/>
                </a:cubicBezTo>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7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umc.edu/emrl/images/Small%20intestine/goblet%20cell%20mouse%20(4854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62" y="1828800"/>
            <a:ext cx="5781675"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X. (advance slide for answers)</a:t>
            </a:r>
          </a:p>
        </p:txBody>
      </p:sp>
      <p:sp>
        <p:nvSpPr>
          <p:cNvPr id="5" name="Rectangle 4"/>
          <p:cNvSpPr/>
          <p:nvPr/>
        </p:nvSpPr>
        <p:spPr>
          <a:xfrm>
            <a:off x="3863248" y="1440597"/>
            <a:ext cx="53340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Goblet cell</a:t>
            </a:r>
          </a:p>
        </p:txBody>
      </p:sp>
      <p:sp>
        <p:nvSpPr>
          <p:cNvPr id="8" name="TextBox 7"/>
          <p:cNvSpPr txBox="1"/>
          <p:nvPr/>
        </p:nvSpPr>
        <p:spPr>
          <a:xfrm>
            <a:off x="5562600" y="4572000"/>
            <a:ext cx="533400" cy="707886"/>
          </a:xfrm>
          <a:prstGeom prst="rect">
            <a:avLst/>
          </a:prstGeom>
          <a:noFill/>
        </p:spPr>
        <p:txBody>
          <a:bodyPr wrap="square" rtlCol="0">
            <a:spAutoFit/>
          </a:bodyPr>
          <a:lstStyle/>
          <a:p>
            <a:r>
              <a:rPr lang="en-US" sz="4000" b="1" dirty="0">
                <a:solidFill>
                  <a:srgbClr val="FF0000"/>
                </a:solidFill>
              </a:rPr>
              <a:t>X</a:t>
            </a:r>
          </a:p>
        </p:txBody>
      </p:sp>
    </p:spTree>
    <p:extLst>
      <p:ext uri="{BB962C8B-B14F-4D97-AF65-F5344CB8AC3E}">
        <p14:creationId xmlns:p14="http://schemas.microsoft.com/office/powerpoint/2010/main" val="11368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144000" cy="431596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from which this image was derived. (advance slide for answers)</a:t>
            </a:r>
          </a:p>
        </p:txBody>
      </p:sp>
      <p:sp>
        <p:nvSpPr>
          <p:cNvPr id="5" name="Rectangle 4"/>
          <p:cNvSpPr/>
          <p:nvPr/>
        </p:nvSpPr>
        <p:spPr>
          <a:xfrm>
            <a:off x="1371600" y="1981200"/>
            <a:ext cx="50292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FF00"/>
                </a:solidFill>
                <a:effectLst>
                  <a:outerShdw blurRad="50800" dist="39000" dir="5460000" algn="tl">
                    <a:srgbClr val="000000">
                      <a:alpha val="38000"/>
                    </a:srgbClr>
                  </a:outerShdw>
                </a:effectLst>
                <a:latin typeface="+mn-lt"/>
              </a:rPr>
              <a:t>Large intestine / colon</a:t>
            </a:r>
          </a:p>
        </p:txBody>
      </p:sp>
    </p:spTree>
    <p:extLst>
      <p:ext uri="{BB962C8B-B14F-4D97-AF65-F5344CB8AC3E}">
        <p14:creationId xmlns:p14="http://schemas.microsoft.com/office/powerpoint/2010/main" val="4695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28" y="1440597"/>
            <a:ext cx="5867400" cy="5120137"/>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X in this micrograph from the small intestine. (advance slide for answers)</a:t>
            </a:r>
          </a:p>
        </p:txBody>
      </p:sp>
      <p:sp>
        <p:nvSpPr>
          <p:cNvPr id="5" name="Rectangle 4"/>
          <p:cNvSpPr/>
          <p:nvPr/>
        </p:nvSpPr>
        <p:spPr>
          <a:xfrm>
            <a:off x="3863248" y="1440597"/>
            <a:ext cx="53340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rgbClr val="C00000"/>
                </a:solidFill>
                <a:effectLst>
                  <a:outerShdw blurRad="50800" dist="39000" dir="5460000" algn="tl">
                    <a:srgbClr val="000000">
                      <a:alpha val="38000"/>
                    </a:srgbClr>
                  </a:outerShdw>
                </a:effectLst>
                <a:latin typeface="+mn-lt"/>
              </a:rPr>
              <a:t>Enteroendocrine</a:t>
            </a:r>
            <a:r>
              <a:rPr lang="en-US" sz="5400" b="1" dirty="0">
                <a:ln w="11430"/>
                <a:solidFill>
                  <a:srgbClr val="C00000"/>
                </a:solidFill>
                <a:effectLst>
                  <a:outerShdw blurRad="50800" dist="39000" dir="5460000" algn="tl">
                    <a:srgbClr val="000000">
                      <a:alpha val="38000"/>
                    </a:srgbClr>
                  </a:outerShdw>
                </a:effectLst>
                <a:latin typeface="+mn-lt"/>
              </a:rPr>
              <a:t> cell</a:t>
            </a:r>
          </a:p>
        </p:txBody>
      </p:sp>
      <p:sp>
        <p:nvSpPr>
          <p:cNvPr id="8" name="TextBox 7"/>
          <p:cNvSpPr txBox="1"/>
          <p:nvPr/>
        </p:nvSpPr>
        <p:spPr>
          <a:xfrm>
            <a:off x="5295900" y="3737571"/>
            <a:ext cx="533400" cy="707886"/>
          </a:xfrm>
          <a:prstGeom prst="rect">
            <a:avLst/>
          </a:prstGeom>
          <a:noFill/>
        </p:spPr>
        <p:txBody>
          <a:bodyPr wrap="square" rtlCol="0">
            <a:spAutoFit/>
          </a:bodyPr>
          <a:lstStyle/>
          <a:p>
            <a:r>
              <a:rPr lang="en-US" sz="4000" b="1" dirty="0">
                <a:solidFill>
                  <a:srgbClr val="FF0000"/>
                </a:solidFill>
              </a:rPr>
              <a:t>X</a:t>
            </a:r>
          </a:p>
        </p:txBody>
      </p:sp>
    </p:spTree>
    <p:extLst>
      <p:ext uri="{BB962C8B-B14F-4D97-AF65-F5344CB8AC3E}">
        <p14:creationId xmlns:p14="http://schemas.microsoft.com/office/powerpoint/2010/main" val="104636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71265"/>
            <a:ext cx="6553200" cy="5777674"/>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cells. (advance slide for answers)</a:t>
            </a:r>
          </a:p>
        </p:txBody>
      </p:sp>
      <p:sp>
        <p:nvSpPr>
          <p:cNvPr id="5" name="Rectangle 4"/>
          <p:cNvSpPr/>
          <p:nvPr/>
        </p:nvSpPr>
        <p:spPr>
          <a:xfrm>
            <a:off x="4038600" y="5334000"/>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rgbClr val="C00000"/>
                </a:solidFill>
                <a:effectLst>
                  <a:outerShdw blurRad="50800" dist="39000" dir="5460000" algn="tl">
                    <a:srgbClr val="000000">
                      <a:alpha val="38000"/>
                    </a:srgbClr>
                  </a:outerShdw>
                </a:effectLst>
                <a:latin typeface="+mn-lt"/>
              </a:rPr>
              <a:t>Paneth</a:t>
            </a:r>
            <a:r>
              <a:rPr lang="en-US" sz="5400" b="1" dirty="0">
                <a:ln w="11430"/>
                <a:solidFill>
                  <a:srgbClr val="C00000"/>
                </a:solidFill>
                <a:effectLst>
                  <a:outerShdw blurRad="50800" dist="39000" dir="5460000" algn="tl">
                    <a:srgbClr val="000000">
                      <a:alpha val="38000"/>
                    </a:srgbClr>
                  </a:outerShdw>
                </a:effectLst>
                <a:latin typeface="+mn-lt"/>
              </a:rPr>
              <a:t> cells</a:t>
            </a:r>
          </a:p>
        </p:txBody>
      </p:sp>
      <p:sp>
        <p:nvSpPr>
          <p:cNvPr id="3" name="Freeform 2"/>
          <p:cNvSpPr/>
          <p:nvPr/>
        </p:nvSpPr>
        <p:spPr>
          <a:xfrm>
            <a:off x="4891489" y="4395730"/>
            <a:ext cx="683046" cy="672029"/>
          </a:xfrm>
          <a:custGeom>
            <a:avLst/>
            <a:gdLst>
              <a:gd name="connsiteX0" fmla="*/ 539827 w 683046"/>
              <a:gd name="connsiteY0" fmla="*/ 594911 h 672029"/>
              <a:gd name="connsiteX1" fmla="*/ 661012 w 683046"/>
              <a:gd name="connsiteY1" fmla="*/ 495759 h 672029"/>
              <a:gd name="connsiteX2" fmla="*/ 683046 w 683046"/>
              <a:gd name="connsiteY2" fmla="*/ 451692 h 672029"/>
              <a:gd name="connsiteX3" fmla="*/ 672029 w 683046"/>
              <a:gd name="connsiteY3" fmla="*/ 330506 h 672029"/>
              <a:gd name="connsiteX4" fmla="*/ 649995 w 683046"/>
              <a:gd name="connsiteY4" fmla="*/ 297456 h 672029"/>
              <a:gd name="connsiteX5" fmla="*/ 638978 w 683046"/>
              <a:gd name="connsiteY5" fmla="*/ 264405 h 672029"/>
              <a:gd name="connsiteX6" fmla="*/ 583894 w 683046"/>
              <a:gd name="connsiteY6" fmla="*/ 198304 h 672029"/>
              <a:gd name="connsiteX7" fmla="*/ 528810 w 683046"/>
              <a:gd name="connsiteY7" fmla="*/ 143219 h 672029"/>
              <a:gd name="connsiteX8" fmla="*/ 517793 w 683046"/>
              <a:gd name="connsiteY8" fmla="*/ 110169 h 672029"/>
              <a:gd name="connsiteX9" fmla="*/ 440675 w 683046"/>
              <a:gd name="connsiteY9" fmla="*/ 22034 h 672029"/>
              <a:gd name="connsiteX10" fmla="*/ 374574 w 683046"/>
              <a:gd name="connsiteY10" fmla="*/ 0 h 672029"/>
              <a:gd name="connsiteX11" fmla="*/ 220338 w 683046"/>
              <a:gd name="connsiteY11" fmla="*/ 11017 h 672029"/>
              <a:gd name="connsiteX12" fmla="*/ 187287 w 683046"/>
              <a:gd name="connsiteY12" fmla="*/ 22034 h 672029"/>
              <a:gd name="connsiteX13" fmla="*/ 154236 w 683046"/>
              <a:gd name="connsiteY13" fmla="*/ 55084 h 672029"/>
              <a:gd name="connsiteX14" fmla="*/ 110169 w 683046"/>
              <a:gd name="connsiteY14" fmla="*/ 154236 h 672029"/>
              <a:gd name="connsiteX15" fmla="*/ 99152 w 683046"/>
              <a:gd name="connsiteY15" fmla="*/ 187287 h 672029"/>
              <a:gd name="connsiteX16" fmla="*/ 55084 w 683046"/>
              <a:gd name="connsiteY16" fmla="*/ 253388 h 672029"/>
              <a:gd name="connsiteX17" fmla="*/ 22034 w 683046"/>
              <a:gd name="connsiteY17" fmla="*/ 352540 h 672029"/>
              <a:gd name="connsiteX18" fmla="*/ 11017 w 683046"/>
              <a:gd name="connsiteY18" fmla="*/ 385590 h 672029"/>
              <a:gd name="connsiteX19" fmla="*/ 0 w 683046"/>
              <a:gd name="connsiteY19" fmla="*/ 451692 h 672029"/>
              <a:gd name="connsiteX20" fmla="*/ 22034 w 683046"/>
              <a:gd name="connsiteY20" fmla="*/ 561860 h 672029"/>
              <a:gd name="connsiteX21" fmla="*/ 33051 w 683046"/>
              <a:gd name="connsiteY21" fmla="*/ 594911 h 672029"/>
              <a:gd name="connsiteX22" fmla="*/ 132203 w 683046"/>
              <a:gd name="connsiteY22" fmla="*/ 649995 h 672029"/>
              <a:gd name="connsiteX23" fmla="*/ 176270 w 683046"/>
              <a:gd name="connsiteY23" fmla="*/ 661012 h 672029"/>
              <a:gd name="connsiteX24" fmla="*/ 209321 w 683046"/>
              <a:gd name="connsiteY24" fmla="*/ 672029 h 672029"/>
              <a:gd name="connsiteX25" fmla="*/ 429658 w 683046"/>
              <a:gd name="connsiteY25" fmla="*/ 638978 h 672029"/>
              <a:gd name="connsiteX26" fmla="*/ 495759 w 683046"/>
              <a:gd name="connsiteY26" fmla="*/ 616945 h 672029"/>
              <a:gd name="connsiteX27" fmla="*/ 539827 w 683046"/>
              <a:gd name="connsiteY27" fmla="*/ 594911 h 67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3046" h="672029">
                <a:moveTo>
                  <a:pt x="539827" y="594911"/>
                </a:moveTo>
                <a:cubicBezTo>
                  <a:pt x="619489" y="541803"/>
                  <a:pt x="627113" y="555081"/>
                  <a:pt x="661012" y="495759"/>
                </a:cubicBezTo>
                <a:cubicBezTo>
                  <a:pt x="669160" y="481500"/>
                  <a:pt x="675701" y="466381"/>
                  <a:pt x="683046" y="451692"/>
                </a:cubicBezTo>
                <a:cubicBezTo>
                  <a:pt x="679374" y="411297"/>
                  <a:pt x="680528" y="370168"/>
                  <a:pt x="672029" y="330506"/>
                </a:cubicBezTo>
                <a:cubicBezTo>
                  <a:pt x="669255" y="317559"/>
                  <a:pt x="655916" y="309299"/>
                  <a:pt x="649995" y="297456"/>
                </a:cubicBezTo>
                <a:cubicBezTo>
                  <a:pt x="644801" y="287069"/>
                  <a:pt x="644171" y="274792"/>
                  <a:pt x="638978" y="264405"/>
                </a:cubicBezTo>
                <a:cubicBezTo>
                  <a:pt x="618462" y="223371"/>
                  <a:pt x="614354" y="234855"/>
                  <a:pt x="583894" y="198304"/>
                </a:cubicBezTo>
                <a:cubicBezTo>
                  <a:pt x="537988" y="143217"/>
                  <a:pt x="589404" y="183616"/>
                  <a:pt x="528810" y="143219"/>
                </a:cubicBezTo>
                <a:cubicBezTo>
                  <a:pt x="525138" y="132202"/>
                  <a:pt x="523433" y="120320"/>
                  <a:pt x="517793" y="110169"/>
                </a:cubicBezTo>
                <a:cubicBezTo>
                  <a:pt x="495820" y="70619"/>
                  <a:pt x="481039" y="39974"/>
                  <a:pt x="440675" y="22034"/>
                </a:cubicBezTo>
                <a:cubicBezTo>
                  <a:pt x="419451" y="12601"/>
                  <a:pt x="374574" y="0"/>
                  <a:pt x="374574" y="0"/>
                </a:cubicBezTo>
                <a:cubicBezTo>
                  <a:pt x="323162" y="3672"/>
                  <a:pt x="271528" y="4995"/>
                  <a:pt x="220338" y="11017"/>
                </a:cubicBezTo>
                <a:cubicBezTo>
                  <a:pt x="208805" y="12374"/>
                  <a:pt x="196950" y="15592"/>
                  <a:pt x="187287" y="22034"/>
                </a:cubicBezTo>
                <a:cubicBezTo>
                  <a:pt x="174323" y="30676"/>
                  <a:pt x="164210" y="43115"/>
                  <a:pt x="154236" y="55084"/>
                </a:cubicBezTo>
                <a:cubicBezTo>
                  <a:pt x="125141" y="89998"/>
                  <a:pt x="126180" y="106204"/>
                  <a:pt x="110169" y="154236"/>
                </a:cubicBezTo>
                <a:cubicBezTo>
                  <a:pt x="106497" y="165253"/>
                  <a:pt x="105594" y="177624"/>
                  <a:pt x="99152" y="187287"/>
                </a:cubicBezTo>
                <a:lnTo>
                  <a:pt x="55084" y="253388"/>
                </a:lnTo>
                <a:lnTo>
                  <a:pt x="22034" y="352540"/>
                </a:lnTo>
                <a:lnTo>
                  <a:pt x="11017" y="385590"/>
                </a:lnTo>
                <a:cubicBezTo>
                  <a:pt x="7345" y="407624"/>
                  <a:pt x="0" y="429354"/>
                  <a:pt x="0" y="451692"/>
                </a:cubicBezTo>
                <a:cubicBezTo>
                  <a:pt x="0" y="473335"/>
                  <a:pt x="14754" y="536381"/>
                  <a:pt x="22034" y="561860"/>
                </a:cubicBezTo>
                <a:cubicBezTo>
                  <a:pt x="25224" y="573026"/>
                  <a:pt x="24839" y="586699"/>
                  <a:pt x="33051" y="594911"/>
                </a:cubicBezTo>
                <a:cubicBezTo>
                  <a:pt x="64615" y="626475"/>
                  <a:pt x="93413" y="638912"/>
                  <a:pt x="132203" y="649995"/>
                </a:cubicBezTo>
                <a:cubicBezTo>
                  <a:pt x="146762" y="654155"/>
                  <a:pt x="161711" y="656852"/>
                  <a:pt x="176270" y="661012"/>
                </a:cubicBezTo>
                <a:cubicBezTo>
                  <a:pt x="187436" y="664202"/>
                  <a:pt x="198304" y="668357"/>
                  <a:pt x="209321" y="672029"/>
                </a:cubicBezTo>
                <a:cubicBezTo>
                  <a:pt x="386735" y="659356"/>
                  <a:pt x="314654" y="677312"/>
                  <a:pt x="429658" y="638978"/>
                </a:cubicBezTo>
                <a:lnTo>
                  <a:pt x="495759" y="616945"/>
                </a:lnTo>
                <a:lnTo>
                  <a:pt x="539827" y="594911"/>
                </a:ln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5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edcell.med.yale.edu/histology_old/gi1/images/enterocyte_goblet_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278650"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cell in this section of the small intestine. (advance slide for answers)</a:t>
            </a:r>
          </a:p>
        </p:txBody>
      </p:sp>
      <p:sp>
        <p:nvSpPr>
          <p:cNvPr id="2" name="Freeform 1"/>
          <p:cNvSpPr/>
          <p:nvPr/>
        </p:nvSpPr>
        <p:spPr>
          <a:xfrm>
            <a:off x="1145754" y="3723701"/>
            <a:ext cx="6555036" cy="3051672"/>
          </a:xfrm>
          <a:custGeom>
            <a:avLst/>
            <a:gdLst>
              <a:gd name="connsiteX0" fmla="*/ 0 w 6555036"/>
              <a:gd name="connsiteY0" fmla="*/ 3051672 h 3051672"/>
              <a:gd name="connsiteX1" fmla="*/ 484742 w 6555036"/>
              <a:gd name="connsiteY1" fmla="*/ 3040656 h 3051672"/>
              <a:gd name="connsiteX2" fmla="*/ 539827 w 6555036"/>
              <a:gd name="connsiteY2" fmla="*/ 3029639 h 3051672"/>
              <a:gd name="connsiteX3" fmla="*/ 782198 w 6555036"/>
              <a:gd name="connsiteY3" fmla="*/ 3018622 h 3051672"/>
              <a:gd name="connsiteX4" fmla="*/ 1288974 w 6555036"/>
              <a:gd name="connsiteY4" fmla="*/ 3029639 h 3051672"/>
              <a:gd name="connsiteX5" fmla="*/ 1487277 w 6555036"/>
              <a:gd name="connsiteY5" fmla="*/ 3040656 h 3051672"/>
              <a:gd name="connsiteX6" fmla="*/ 1850834 w 6555036"/>
              <a:gd name="connsiteY6" fmla="*/ 3051672 h 3051672"/>
              <a:gd name="connsiteX7" fmla="*/ 3007605 w 6555036"/>
              <a:gd name="connsiteY7" fmla="*/ 3029639 h 3051672"/>
              <a:gd name="connsiteX8" fmla="*/ 3040656 w 6555036"/>
              <a:gd name="connsiteY8" fmla="*/ 3018622 h 3051672"/>
              <a:gd name="connsiteX9" fmla="*/ 3106757 w 6555036"/>
              <a:gd name="connsiteY9" fmla="*/ 3007605 h 3051672"/>
              <a:gd name="connsiteX10" fmla="*/ 3249976 w 6555036"/>
              <a:gd name="connsiteY10" fmla="*/ 2963538 h 3051672"/>
              <a:gd name="connsiteX11" fmla="*/ 3305060 w 6555036"/>
              <a:gd name="connsiteY11" fmla="*/ 2952521 h 3051672"/>
              <a:gd name="connsiteX12" fmla="*/ 3349128 w 6555036"/>
              <a:gd name="connsiteY12" fmla="*/ 2941504 h 3051672"/>
              <a:gd name="connsiteX13" fmla="*/ 3459297 w 6555036"/>
              <a:gd name="connsiteY13" fmla="*/ 2919470 h 3051672"/>
              <a:gd name="connsiteX14" fmla="*/ 3503364 w 6555036"/>
              <a:gd name="connsiteY14" fmla="*/ 2897436 h 3051672"/>
              <a:gd name="connsiteX15" fmla="*/ 3635566 w 6555036"/>
              <a:gd name="connsiteY15" fmla="*/ 2864386 h 3051672"/>
              <a:gd name="connsiteX16" fmla="*/ 3690651 w 6555036"/>
              <a:gd name="connsiteY16" fmla="*/ 2853369 h 3051672"/>
              <a:gd name="connsiteX17" fmla="*/ 3756752 w 6555036"/>
              <a:gd name="connsiteY17" fmla="*/ 2831335 h 3051672"/>
              <a:gd name="connsiteX18" fmla="*/ 3855904 w 6555036"/>
              <a:gd name="connsiteY18" fmla="*/ 2809301 h 3051672"/>
              <a:gd name="connsiteX19" fmla="*/ 3899971 w 6555036"/>
              <a:gd name="connsiteY19" fmla="*/ 2787268 h 3051672"/>
              <a:gd name="connsiteX20" fmla="*/ 4010140 w 6555036"/>
              <a:gd name="connsiteY20" fmla="*/ 2765234 h 3051672"/>
              <a:gd name="connsiteX21" fmla="*/ 4120309 w 6555036"/>
              <a:gd name="connsiteY21" fmla="*/ 2721166 h 3051672"/>
              <a:gd name="connsiteX22" fmla="*/ 4186410 w 6555036"/>
              <a:gd name="connsiteY22" fmla="*/ 2688116 h 3051672"/>
              <a:gd name="connsiteX23" fmla="*/ 4274545 w 6555036"/>
              <a:gd name="connsiteY23" fmla="*/ 2666082 h 3051672"/>
              <a:gd name="connsiteX24" fmla="*/ 4373697 w 6555036"/>
              <a:gd name="connsiteY24" fmla="*/ 2633032 h 3051672"/>
              <a:gd name="connsiteX25" fmla="*/ 4406747 w 6555036"/>
              <a:gd name="connsiteY25" fmla="*/ 2610998 h 3051672"/>
              <a:gd name="connsiteX26" fmla="*/ 4505899 w 6555036"/>
              <a:gd name="connsiteY26" fmla="*/ 2577947 h 3051672"/>
              <a:gd name="connsiteX27" fmla="*/ 4538950 w 6555036"/>
              <a:gd name="connsiteY27" fmla="*/ 2555913 h 3051672"/>
              <a:gd name="connsiteX28" fmla="*/ 4572000 w 6555036"/>
              <a:gd name="connsiteY28" fmla="*/ 2544897 h 3051672"/>
              <a:gd name="connsiteX29" fmla="*/ 4616068 w 6555036"/>
              <a:gd name="connsiteY29" fmla="*/ 2511846 h 3051672"/>
              <a:gd name="connsiteX30" fmla="*/ 4682169 w 6555036"/>
              <a:gd name="connsiteY30" fmla="*/ 2489812 h 3051672"/>
              <a:gd name="connsiteX31" fmla="*/ 4748270 w 6555036"/>
              <a:gd name="connsiteY31" fmla="*/ 2456762 h 3051672"/>
              <a:gd name="connsiteX32" fmla="*/ 4880473 w 6555036"/>
              <a:gd name="connsiteY32" fmla="*/ 2390660 h 3051672"/>
              <a:gd name="connsiteX33" fmla="*/ 4913523 w 6555036"/>
              <a:gd name="connsiteY33" fmla="*/ 2368627 h 3051672"/>
              <a:gd name="connsiteX34" fmla="*/ 4957591 w 6555036"/>
              <a:gd name="connsiteY34" fmla="*/ 2357610 h 3051672"/>
              <a:gd name="connsiteX35" fmla="*/ 5056742 w 6555036"/>
              <a:gd name="connsiteY35" fmla="*/ 2313542 h 3051672"/>
              <a:gd name="connsiteX36" fmla="*/ 5111827 w 6555036"/>
              <a:gd name="connsiteY36" fmla="*/ 2280492 h 3051672"/>
              <a:gd name="connsiteX37" fmla="*/ 5144877 w 6555036"/>
              <a:gd name="connsiteY37" fmla="*/ 2269475 h 3051672"/>
              <a:gd name="connsiteX38" fmla="*/ 5288097 w 6555036"/>
              <a:gd name="connsiteY38" fmla="*/ 2236424 h 3051672"/>
              <a:gd name="connsiteX39" fmla="*/ 5442333 w 6555036"/>
              <a:gd name="connsiteY39" fmla="*/ 2148289 h 3051672"/>
              <a:gd name="connsiteX40" fmla="*/ 5475383 w 6555036"/>
              <a:gd name="connsiteY40" fmla="*/ 2137272 h 3051672"/>
              <a:gd name="connsiteX41" fmla="*/ 5519451 w 6555036"/>
              <a:gd name="connsiteY41" fmla="*/ 2115239 h 3051672"/>
              <a:gd name="connsiteX42" fmla="*/ 5618603 w 6555036"/>
              <a:gd name="connsiteY42" fmla="*/ 2082188 h 3051672"/>
              <a:gd name="connsiteX43" fmla="*/ 5739788 w 6555036"/>
              <a:gd name="connsiteY43" fmla="*/ 2038121 h 3051672"/>
              <a:gd name="connsiteX44" fmla="*/ 5871991 w 6555036"/>
              <a:gd name="connsiteY44" fmla="*/ 1972019 h 3051672"/>
              <a:gd name="connsiteX45" fmla="*/ 5916058 w 6555036"/>
              <a:gd name="connsiteY45" fmla="*/ 1949986 h 3051672"/>
              <a:gd name="connsiteX46" fmla="*/ 5982159 w 6555036"/>
              <a:gd name="connsiteY46" fmla="*/ 1927952 h 3051672"/>
              <a:gd name="connsiteX47" fmla="*/ 6070294 w 6555036"/>
              <a:gd name="connsiteY47" fmla="*/ 1883885 h 3051672"/>
              <a:gd name="connsiteX48" fmla="*/ 6103345 w 6555036"/>
              <a:gd name="connsiteY48" fmla="*/ 1861851 h 3051672"/>
              <a:gd name="connsiteX49" fmla="*/ 6180463 w 6555036"/>
              <a:gd name="connsiteY49" fmla="*/ 1828800 h 3051672"/>
              <a:gd name="connsiteX50" fmla="*/ 6224530 w 6555036"/>
              <a:gd name="connsiteY50" fmla="*/ 1795750 h 3051672"/>
              <a:gd name="connsiteX51" fmla="*/ 6257581 w 6555036"/>
              <a:gd name="connsiteY51" fmla="*/ 1773716 h 3051672"/>
              <a:gd name="connsiteX52" fmla="*/ 6290632 w 6555036"/>
              <a:gd name="connsiteY52" fmla="*/ 1740665 h 3051672"/>
              <a:gd name="connsiteX53" fmla="*/ 6356733 w 6555036"/>
              <a:gd name="connsiteY53" fmla="*/ 1696598 h 3051672"/>
              <a:gd name="connsiteX54" fmla="*/ 6411817 w 6555036"/>
              <a:gd name="connsiteY54" fmla="*/ 1630497 h 3051672"/>
              <a:gd name="connsiteX55" fmla="*/ 6433851 w 6555036"/>
              <a:gd name="connsiteY55" fmla="*/ 1597446 h 3051672"/>
              <a:gd name="connsiteX56" fmla="*/ 6499952 w 6555036"/>
              <a:gd name="connsiteY56" fmla="*/ 1487277 h 3051672"/>
              <a:gd name="connsiteX57" fmla="*/ 6510969 w 6555036"/>
              <a:gd name="connsiteY57" fmla="*/ 1454227 h 3051672"/>
              <a:gd name="connsiteX58" fmla="*/ 6533003 w 6555036"/>
              <a:gd name="connsiteY58" fmla="*/ 1366092 h 3051672"/>
              <a:gd name="connsiteX59" fmla="*/ 6555036 w 6555036"/>
              <a:gd name="connsiteY59" fmla="*/ 1333041 h 3051672"/>
              <a:gd name="connsiteX60" fmla="*/ 6521986 w 6555036"/>
              <a:gd name="connsiteY60" fmla="*/ 1068636 h 3051672"/>
              <a:gd name="connsiteX61" fmla="*/ 6499952 w 6555036"/>
              <a:gd name="connsiteY61" fmla="*/ 1024569 h 3051672"/>
              <a:gd name="connsiteX62" fmla="*/ 6466901 w 6555036"/>
              <a:gd name="connsiteY62" fmla="*/ 991518 h 3051672"/>
              <a:gd name="connsiteX63" fmla="*/ 6400800 w 6555036"/>
              <a:gd name="connsiteY63" fmla="*/ 826265 h 3051672"/>
              <a:gd name="connsiteX64" fmla="*/ 6378766 w 6555036"/>
              <a:gd name="connsiteY64" fmla="*/ 793215 h 3051672"/>
              <a:gd name="connsiteX65" fmla="*/ 6367750 w 6555036"/>
              <a:gd name="connsiteY65" fmla="*/ 760164 h 3051672"/>
              <a:gd name="connsiteX66" fmla="*/ 6334699 w 6555036"/>
              <a:gd name="connsiteY66" fmla="*/ 716097 h 3051672"/>
              <a:gd name="connsiteX67" fmla="*/ 6246564 w 6555036"/>
              <a:gd name="connsiteY67" fmla="*/ 616945 h 3051672"/>
              <a:gd name="connsiteX68" fmla="*/ 6180463 w 6555036"/>
              <a:gd name="connsiteY68" fmla="*/ 550844 h 3051672"/>
              <a:gd name="connsiteX69" fmla="*/ 6114362 w 6555036"/>
              <a:gd name="connsiteY69" fmla="*/ 473726 h 3051672"/>
              <a:gd name="connsiteX70" fmla="*/ 6081311 w 6555036"/>
              <a:gd name="connsiteY70" fmla="*/ 451692 h 3051672"/>
              <a:gd name="connsiteX71" fmla="*/ 6004193 w 6555036"/>
              <a:gd name="connsiteY71" fmla="*/ 374574 h 3051672"/>
              <a:gd name="connsiteX72" fmla="*/ 5971142 w 6555036"/>
              <a:gd name="connsiteY72" fmla="*/ 341523 h 3051672"/>
              <a:gd name="connsiteX73" fmla="*/ 5871991 w 6555036"/>
              <a:gd name="connsiteY73" fmla="*/ 275422 h 3051672"/>
              <a:gd name="connsiteX74" fmla="*/ 5772839 w 6555036"/>
              <a:gd name="connsiteY74" fmla="*/ 209321 h 3051672"/>
              <a:gd name="connsiteX75" fmla="*/ 5739788 w 6555036"/>
              <a:gd name="connsiteY75" fmla="*/ 198304 h 3051672"/>
              <a:gd name="connsiteX76" fmla="*/ 5706738 w 6555036"/>
              <a:gd name="connsiteY76" fmla="*/ 176270 h 3051672"/>
              <a:gd name="connsiteX77" fmla="*/ 5640636 w 6555036"/>
              <a:gd name="connsiteY77" fmla="*/ 154236 h 3051672"/>
              <a:gd name="connsiteX78" fmla="*/ 5574535 w 6555036"/>
              <a:gd name="connsiteY78" fmla="*/ 121186 h 3051672"/>
              <a:gd name="connsiteX79" fmla="*/ 5508434 w 6555036"/>
              <a:gd name="connsiteY79" fmla="*/ 88135 h 3051672"/>
              <a:gd name="connsiteX80" fmla="*/ 5475383 w 6555036"/>
              <a:gd name="connsiteY80" fmla="*/ 66101 h 3051672"/>
              <a:gd name="connsiteX81" fmla="*/ 5321147 w 6555036"/>
              <a:gd name="connsiteY81" fmla="*/ 44068 h 3051672"/>
              <a:gd name="connsiteX82" fmla="*/ 5233012 w 6555036"/>
              <a:gd name="connsiteY82" fmla="*/ 22034 h 3051672"/>
              <a:gd name="connsiteX83" fmla="*/ 5133860 w 6555036"/>
              <a:gd name="connsiteY83" fmla="*/ 11017 h 3051672"/>
              <a:gd name="connsiteX84" fmla="*/ 5078776 w 6555036"/>
              <a:gd name="connsiteY84" fmla="*/ 0 h 3051672"/>
              <a:gd name="connsiteX85" fmla="*/ 4946574 w 6555036"/>
              <a:gd name="connsiteY85" fmla="*/ 11017 h 3051672"/>
              <a:gd name="connsiteX86" fmla="*/ 4913523 w 6555036"/>
              <a:gd name="connsiteY86" fmla="*/ 22034 h 3051672"/>
              <a:gd name="connsiteX87" fmla="*/ 4880473 w 6555036"/>
              <a:gd name="connsiteY87" fmla="*/ 55085 h 3051672"/>
              <a:gd name="connsiteX88" fmla="*/ 4858439 w 6555036"/>
              <a:gd name="connsiteY88" fmla="*/ 88135 h 3051672"/>
              <a:gd name="connsiteX89" fmla="*/ 4825388 w 6555036"/>
              <a:gd name="connsiteY89" fmla="*/ 154236 h 3051672"/>
              <a:gd name="connsiteX90" fmla="*/ 4803354 w 6555036"/>
              <a:gd name="connsiteY90" fmla="*/ 220338 h 3051672"/>
              <a:gd name="connsiteX91" fmla="*/ 4792338 w 6555036"/>
              <a:gd name="connsiteY91" fmla="*/ 253388 h 3051672"/>
              <a:gd name="connsiteX92" fmla="*/ 4770304 w 6555036"/>
              <a:gd name="connsiteY92" fmla="*/ 286439 h 3051672"/>
              <a:gd name="connsiteX93" fmla="*/ 4748270 w 6555036"/>
              <a:gd name="connsiteY93" fmla="*/ 363557 h 3051672"/>
              <a:gd name="connsiteX94" fmla="*/ 4726236 w 6555036"/>
              <a:gd name="connsiteY94" fmla="*/ 429658 h 3051672"/>
              <a:gd name="connsiteX95" fmla="*/ 4704203 w 6555036"/>
              <a:gd name="connsiteY95" fmla="*/ 495759 h 3051672"/>
              <a:gd name="connsiteX96" fmla="*/ 4693186 w 6555036"/>
              <a:gd name="connsiteY96" fmla="*/ 528810 h 3051672"/>
              <a:gd name="connsiteX97" fmla="*/ 4671152 w 6555036"/>
              <a:gd name="connsiteY97" fmla="*/ 605928 h 3051672"/>
              <a:gd name="connsiteX98" fmla="*/ 4638101 w 6555036"/>
              <a:gd name="connsiteY98" fmla="*/ 649995 h 3051672"/>
              <a:gd name="connsiteX99" fmla="*/ 4616068 w 6555036"/>
              <a:gd name="connsiteY99" fmla="*/ 683046 h 3051672"/>
              <a:gd name="connsiteX100" fmla="*/ 4605051 w 6555036"/>
              <a:gd name="connsiteY100" fmla="*/ 716097 h 3051672"/>
              <a:gd name="connsiteX101" fmla="*/ 4572000 w 6555036"/>
              <a:gd name="connsiteY101" fmla="*/ 738130 h 3051672"/>
              <a:gd name="connsiteX102" fmla="*/ 4549966 w 6555036"/>
              <a:gd name="connsiteY102" fmla="*/ 782198 h 3051672"/>
              <a:gd name="connsiteX103" fmla="*/ 4516916 w 6555036"/>
              <a:gd name="connsiteY103" fmla="*/ 804232 h 3051672"/>
              <a:gd name="connsiteX104" fmla="*/ 4494882 w 6555036"/>
              <a:gd name="connsiteY104" fmla="*/ 837282 h 3051672"/>
              <a:gd name="connsiteX105" fmla="*/ 4461832 w 6555036"/>
              <a:gd name="connsiteY105" fmla="*/ 859316 h 3051672"/>
              <a:gd name="connsiteX106" fmla="*/ 4428781 w 6555036"/>
              <a:gd name="connsiteY106" fmla="*/ 892366 h 3051672"/>
              <a:gd name="connsiteX107" fmla="*/ 4351663 w 6555036"/>
              <a:gd name="connsiteY107" fmla="*/ 991518 h 3051672"/>
              <a:gd name="connsiteX108" fmla="*/ 4329629 w 6555036"/>
              <a:gd name="connsiteY108" fmla="*/ 1024569 h 3051672"/>
              <a:gd name="connsiteX109" fmla="*/ 4263528 w 6555036"/>
              <a:gd name="connsiteY109" fmla="*/ 1090670 h 3051672"/>
              <a:gd name="connsiteX110" fmla="*/ 4230477 w 6555036"/>
              <a:gd name="connsiteY110" fmla="*/ 1123721 h 3051672"/>
              <a:gd name="connsiteX111" fmla="*/ 4197427 w 6555036"/>
              <a:gd name="connsiteY111" fmla="*/ 1156771 h 3051672"/>
              <a:gd name="connsiteX112" fmla="*/ 4142342 w 6555036"/>
              <a:gd name="connsiteY112" fmla="*/ 1233889 h 3051672"/>
              <a:gd name="connsiteX113" fmla="*/ 4109292 w 6555036"/>
              <a:gd name="connsiteY113" fmla="*/ 1255923 h 3051672"/>
              <a:gd name="connsiteX114" fmla="*/ 4043191 w 6555036"/>
              <a:gd name="connsiteY114" fmla="*/ 1322024 h 3051672"/>
              <a:gd name="connsiteX115" fmla="*/ 3988106 w 6555036"/>
              <a:gd name="connsiteY115" fmla="*/ 1377109 h 3051672"/>
              <a:gd name="connsiteX116" fmla="*/ 3966073 w 6555036"/>
              <a:gd name="connsiteY116" fmla="*/ 1410159 h 3051672"/>
              <a:gd name="connsiteX117" fmla="*/ 3899971 w 6555036"/>
              <a:gd name="connsiteY117" fmla="*/ 1454227 h 3051672"/>
              <a:gd name="connsiteX118" fmla="*/ 3833870 w 6555036"/>
              <a:gd name="connsiteY118" fmla="*/ 1520328 h 3051672"/>
              <a:gd name="connsiteX119" fmla="*/ 3734718 w 6555036"/>
              <a:gd name="connsiteY119" fmla="*/ 1586429 h 3051672"/>
              <a:gd name="connsiteX120" fmla="*/ 3701668 w 6555036"/>
              <a:gd name="connsiteY120" fmla="*/ 1608463 h 3051672"/>
              <a:gd name="connsiteX121" fmla="*/ 3668617 w 6555036"/>
              <a:gd name="connsiteY121" fmla="*/ 1630497 h 3051672"/>
              <a:gd name="connsiteX122" fmla="*/ 3580482 w 6555036"/>
              <a:gd name="connsiteY122" fmla="*/ 1718632 h 3051672"/>
              <a:gd name="connsiteX123" fmla="*/ 3547432 w 6555036"/>
              <a:gd name="connsiteY123" fmla="*/ 1729648 h 3051672"/>
              <a:gd name="connsiteX124" fmla="*/ 3481330 w 6555036"/>
              <a:gd name="connsiteY124" fmla="*/ 1773716 h 3051672"/>
              <a:gd name="connsiteX125" fmla="*/ 3415229 w 6555036"/>
              <a:gd name="connsiteY125" fmla="*/ 1839817 h 3051672"/>
              <a:gd name="connsiteX126" fmla="*/ 3338111 w 6555036"/>
              <a:gd name="connsiteY126" fmla="*/ 1872868 h 3051672"/>
              <a:gd name="connsiteX127" fmla="*/ 3294044 w 6555036"/>
              <a:gd name="connsiteY127" fmla="*/ 1905918 h 3051672"/>
              <a:gd name="connsiteX128" fmla="*/ 3260993 w 6555036"/>
              <a:gd name="connsiteY128" fmla="*/ 1916935 h 3051672"/>
              <a:gd name="connsiteX129" fmla="*/ 3150824 w 6555036"/>
              <a:gd name="connsiteY129" fmla="*/ 1972019 h 3051672"/>
              <a:gd name="connsiteX130" fmla="*/ 3117774 w 6555036"/>
              <a:gd name="connsiteY130" fmla="*/ 1994053 h 3051672"/>
              <a:gd name="connsiteX131" fmla="*/ 2996588 w 6555036"/>
              <a:gd name="connsiteY131" fmla="*/ 2038121 h 3051672"/>
              <a:gd name="connsiteX132" fmla="*/ 2952521 w 6555036"/>
              <a:gd name="connsiteY132" fmla="*/ 2049138 h 3051672"/>
              <a:gd name="connsiteX133" fmla="*/ 2831335 w 6555036"/>
              <a:gd name="connsiteY133" fmla="*/ 2082188 h 3051672"/>
              <a:gd name="connsiteX134" fmla="*/ 2776251 w 6555036"/>
              <a:gd name="connsiteY134" fmla="*/ 2093205 h 3051672"/>
              <a:gd name="connsiteX135" fmla="*/ 2688116 w 6555036"/>
              <a:gd name="connsiteY135" fmla="*/ 2115239 h 3051672"/>
              <a:gd name="connsiteX136" fmla="*/ 2544897 w 6555036"/>
              <a:gd name="connsiteY136" fmla="*/ 2126256 h 3051672"/>
              <a:gd name="connsiteX137" fmla="*/ 2456762 w 6555036"/>
              <a:gd name="connsiteY137" fmla="*/ 2137272 h 3051672"/>
              <a:gd name="connsiteX138" fmla="*/ 2390660 w 6555036"/>
              <a:gd name="connsiteY138" fmla="*/ 2159306 h 3051672"/>
              <a:gd name="connsiteX139" fmla="*/ 2247441 w 6555036"/>
              <a:gd name="connsiteY139" fmla="*/ 2181340 h 3051672"/>
              <a:gd name="connsiteX140" fmla="*/ 2203374 w 6555036"/>
              <a:gd name="connsiteY140" fmla="*/ 2192357 h 3051672"/>
              <a:gd name="connsiteX141" fmla="*/ 2126256 w 6555036"/>
              <a:gd name="connsiteY141" fmla="*/ 2203374 h 3051672"/>
              <a:gd name="connsiteX142" fmla="*/ 2005070 w 6555036"/>
              <a:gd name="connsiteY142" fmla="*/ 2236424 h 3051672"/>
              <a:gd name="connsiteX143" fmla="*/ 1972019 w 6555036"/>
              <a:gd name="connsiteY143" fmla="*/ 2247441 h 3051672"/>
              <a:gd name="connsiteX144" fmla="*/ 1916935 w 6555036"/>
              <a:gd name="connsiteY144" fmla="*/ 2258458 h 3051672"/>
              <a:gd name="connsiteX145" fmla="*/ 1883885 w 6555036"/>
              <a:gd name="connsiteY145" fmla="*/ 2269475 h 3051672"/>
              <a:gd name="connsiteX146" fmla="*/ 1828800 w 6555036"/>
              <a:gd name="connsiteY146" fmla="*/ 2280492 h 3051672"/>
              <a:gd name="connsiteX147" fmla="*/ 1751682 w 6555036"/>
              <a:gd name="connsiteY147" fmla="*/ 2302526 h 3051672"/>
              <a:gd name="connsiteX148" fmla="*/ 1707615 w 6555036"/>
              <a:gd name="connsiteY148" fmla="*/ 2313542 h 3051672"/>
              <a:gd name="connsiteX149" fmla="*/ 1597446 w 6555036"/>
              <a:gd name="connsiteY149" fmla="*/ 2335576 h 3051672"/>
              <a:gd name="connsiteX150" fmla="*/ 1542362 w 6555036"/>
              <a:gd name="connsiteY150" fmla="*/ 2357610 h 3051672"/>
              <a:gd name="connsiteX151" fmla="*/ 1344058 w 6555036"/>
              <a:gd name="connsiteY151" fmla="*/ 2390660 h 3051672"/>
              <a:gd name="connsiteX152" fmla="*/ 1266940 w 6555036"/>
              <a:gd name="connsiteY152" fmla="*/ 2412694 h 3051672"/>
              <a:gd name="connsiteX153" fmla="*/ 1156771 w 6555036"/>
              <a:gd name="connsiteY153" fmla="*/ 2445745 h 3051672"/>
              <a:gd name="connsiteX154" fmla="*/ 1123721 w 6555036"/>
              <a:gd name="connsiteY154" fmla="*/ 2467779 h 3051672"/>
              <a:gd name="connsiteX155" fmla="*/ 991518 w 6555036"/>
              <a:gd name="connsiteY155" fmla="*/ 2500829 h 3051672"/>
              <a:gd name="connsiteX156" fmla="*/ 914400 w 6555036"/>
              <a:gd name="connsiteY156" fmla="*/ 2522863 h 3051672"/>
              <a:gd name="connsiteX157" fmla="*/ 881350 w 6555036"/>
              <a:gd name="connsiteY157" fmla="*/ 2533880 h 3051672"/>
              <a:gd name="connsiteX158" fmla="*/ 760164 w 6555036"/>
              <a:gd name="connsiteY158" fmla="*/ 2555913 h 3051672"/>
              <a:gd name="connsiteX159" fmla="*/ 627962 w 6555036"/>
              <a:gd name="connsiteY159" fmla="*/ 2599981 h 3051672"/>
              <a:gd name="connsiteX160" fmla="*/ 594911 w 6555036"/>
              <a:gd name="connsiteY160" fmla="*/ 2610998 h 3051672"/>
              <a:gd name="connsiteX161" fmla="*/ 561860 w 6555036"/>
              <a:gd name="connsiteY161" fmla="*/ 2633032 h 3051672"/>
              <a:gd name="connsiteX162" fmla="*/ 495759 w 6555036"/>
              <a:gd name="connsiteY162" fmla="*/ 2655065 h 3051672"/>
              <a:gd name="connsiteX163" fmla="*/ 462709 w 6555036"/>
              <a:gd name="connsiteY163" fmla="*/ 2666082 h 3051672"/>
              <a:gd name="connsiteX164" fmla="*/ 374574 w 6555036"/>
              <a:gd name="connsiteY164" fmla="*/ 2710150 h 3051672"/>
              <a:gd name="connsiteX165" fmla="*/ 297456 w 6555036"/>
              <a:gd name="connsiteY165" fmla="*/ 2743200 h 3051672"/>
              <a:gd name="connsiteX166" fmla="*/ 231354 w 6555036"/>
              <a:gd name="connsiteY166" fmla="*/ 2765234 h 3051672"/>
              <a:gd name="connsiteX167" fmla="*/ 154236 w 6555036"/>
              <a:gd name="connsiteY167" fmla="*/ 2853369 h 3051672"/>
              <a:gd name="connsiteX168" fmla="*/ 132203 w 6555036"/>
              <a:gd name="connsiteY168" fmla="*/ 2886419 h 3051672"/>
              <a:gd name="connsiteX169" fmla="*/ 99152 w 6555036"/>
              <a:gd name="connsiteY169" fmla="*/ 2952521 h 3051672"/>
              <a:gd name="connsiteX170" fmla="*/ 99152 w 6555036"/>
              <a:gd name="connsiteY170" fmla="*/ 3007605 h 30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555036" h="3051672">
                <a:moveTo>
                  <a:pt x="0" y="3051672"/>
                </a:moveTo>
                <a:lnTo>
                  <a:pt x="484742" y="3040656"/>
                </a:lnTo>
                <a:cubicBezTo>
                  <a:pt x="503452" y="3039892"/>
                  <a:pt x="521153" y="3031022"/>
                  <a:pt x="539827" y="3029639"/>
                </a:cubicBezTo>
                <a:cubicBezTo>
                  <a:pt x="620480" y="3023665"/>
                  <a:pt x="701408" y="3022294"/>
                  <a:pt x="782198" y="3018622"/>
                </a:cubicBezTo>
                <a:lnTo>
                  <a:pt x="1288974" y="3029639"/>
                </a:lnTo>
                <a:cubicBezTo>
                  <a:pt x="1355145" y="3031707"/>
                  <a:pt x="1421125" y="3038062"/>
                  <a:pt x="1487277" y="3040656"/>
                </a:cubicBezTo>
                <a:lnTo>
                  <a:pt x="1850834" y="3051672"/>
                </a:lnTo>
                <a:cubicBezTo>
                  <a:pt x="1882027" y="3051272"/>
                  <a:pt x="2745077" y="3047141"/>
                  <a:pt x="3007605" y="3029639"/>
                </a:cubicBezTo>
                <a:cubicBezTo>
                  <a:pt x="3019192" y="3028867"/>
                  <a:pt x="3029320" y="3021141"/>
                  <a:pt x="3040656" y="3018622"/>
                </a:cubicBezTo>
                <a:cubicBezTo>
                  <a:pt x="3062462" y="3013776"/>
                  <a:pt x="3084723" y="3011277"/>
                  <a:pt x="3106757" y="3007605"/>
                </a:cubicBezTo>
                <a:cubicBezTo>
                  <a:pt x="3161203" y="2989456"/>
                  <a:pt x="3193136" y="2977748"/>
                  <a:pt x="3249976" y="2963538"/>
                </a:cubicBezTo>
                <a:cubicBezTo>
                  <a:pt x="3268142" y="2958997"/>
                  <a:pt x="3286781" y="2956583"/>
                  <a:pt x="3305060" y="2952521"/>
                </a:cubicBezTo>
                <a:cubicBezTo>
                  <a:pt x="3319841" y="2949236"/>
                  <a:pt x="3334323" y="2944677"/>
                  <a:pt x="3349128" y="2941504"/>
                </a:cubicBezTo>
                <a:cubicBezTo>
                  <a:pt x="3385747" y="2933657"/>
                  <a:pt x="3459297" y="2919470"/>
                  <a:pt x="3459297" y="2919470"/>
                </a:cubicBezTo>
                <a:cubicBezTo>
                  <a:pt x="3473986" y="2912125"/>
                  <a:pt x="3487689" y="2902335"/>
                  <a:pt x="3503364" y="2897436"/>
                </a:cubicBezTo>
                <a:cubicBezTo>
                  <a:pt x="3546720" y="2883887"/>
                  <a:pt x="3591025" y="2873294"/>
                  <a:pt x="3635566" y="2864386"/>
                </a:cubicBezTo>
                <a:cubicBezTo>
                  <a:pt x="3653928" y="2860714"/>
                  <a:pt x="3672586" y="2858296"/>
                  <a:pt x="3690651" y="2853369"/>
                </a:cubicBezTo>
                <a:cubicBezTo>
                  <a:pt x="3713058" y="2847258"/>
                  <a:pt x="3734080" y="2836373"/>
                  <a:pt x="3756752" y="2831335"/>
                </a:cubicBezTo>
                <a:lnTo>
                  <a:pt x="3855904" y="2809301"/>
                </a:lnTo>
                <a:cubicBezTo>
                  <a:pt x="3870593" y="2801957"/>
                  <a:pt x="3884241" y="2791987"/>
                  <a:pt x="3899971" y="2787268"/>
                </a:cubicBezTo>
                <a:cubicBezTo>
                  <a:pt x="3988240" y="2760788"/>
                  <a:pt x="3939500" y="2790463"/>
                  <a:pt x="4010140" y="2765234"/>
                </a:cubicBezTo>
                <a:cubicBezTo>
                  <a:pt x="4047388" y="2751931"/>
                  <a:pt x="4084933" y="2738854"/>
                  <a:pt x="4120309" y="2721166"/>
                </a:cubicBezTo>
                <a:cubicBezTo>
                  <a:pt x="4142343" y="2710149"/>
                  <a:pt x="4163211" y="2696401"/>
                  <a:pt x="4186410" y="2688116"/>
                </a:cubicBezTo>
                <a:cubicBezTo>
                  <a:pt x="4214928" y="2677931"/>
                  <a:pt x="4274545" y="2666082"/>
                  <a:pt x="4274545" y="2666082"/>
                </a:cubicBezTo>
                <a:cubicBezTo>
                  <a:pt x="4422763" y="2591971"/>
                  <a:pt x="4202852" y="2697098"/>
                  <a:pt x="4373697" y="2633032"/>
                </a:cubicBezTo>
                <a:cubicBezTo>
                  <a:pt x="4386095" y="2628383"/>
                  <a:pt x="4394904" y="2616919"/>
                  <a:pt x="4406747" y="2610998"/>
                </a:cubicBezTo>
                <a:cubicBezTo>
                  <a:pt x="4448231" y="2590256"/>
                  <a:pt x="4463823" y="2588466"/>
                  <a:pt x="4505899" y="2577947"/>
                </a:cubicBezTo>
                <a:cubicBezTo>
                  <a:pt x="4516916" y="2570602"/>
                  <a:pt x="4527107" y="2561834"/>
                  <a:pt x="4538950" y="2555913"/>
                </a:cubicBezTo>
                <a:cubicBezTo>
                  <a:pt x="4549337" y="2550720"/>
                  <a:pt x="4561917" y="2550658"/>
                  <a:pt x="4572000" y="2544897"/>
                </a:cubicBezTo>
                <a:cubicBezTo>
                  <a:pt x="4587942" y="2535787"/>
                  <a:pt x="4599645" y="2520058"/>
                  <a:pt x="4616068" y="2511846"/>
                </a:cubicBezTo>
                <a:cubicBezTo>
                  <a:pt x="4636842" y="2501459"/>
                  <a:pt x="4662844" y="2502695"/>
                  <a:pt x="4682169" y="2489812"/>
                </a:cubicBezTo>
                <a:cubicBezTo>
                  <a:pt x="4759554" y="2438223"/>
                  <a:pt x="4672248" y="2492239"/>
                  <a:pt x="4748270" y="2456762"/>
                </a:cubicBezTo>
                <a:cubicBezTo>
                  <a:pt x="4792917" y="2435927"/>
                  <a:pt x="4839478" y="2417989"/>
                  <a:pt x="4880473" y="2390660"/>
                </a:cubicBezTo>
                <a:cubicBezTo>
                  <a:pt x="4891490" y="2383316"/>
                  <a:pt x="4901353" y="2373843"/>
                  <a:pt x="4913523" y="2368627"/>
                </a:cubicBezTo>
                <a:cubicBezTo>
                  <a:pt x="4927440" y="2362663"/>
                  <a:pt x="4942902" y="2361282"/>
                  <a:pt x="4957591" y="2357610"/>
                </a:cubicBezTo>
                <a:cubicBezTo>
                  <a:pt x="5035586" y="2305612"/>
                  <a:pt x="4933139" y="2369725"/>
                  <a:pt x="5056742" y="2313542"/>
                </a:cubicBezTo>
                <a:cubicBezTo>
                  <a:pt x="5076236" y="2304681"/>
                  <a:pt x="5092675" y="2290068"/>
                  <a:pt x="5111827" y="2280492"/>
                </a:cubicBezTo>
                <a:cubicBezTo>
                  <a:pt x="5122214" y="2275299"/>
                  <a:pt x="5133674" y="2272531"/>
                  <a:pt x="5144877" y="2269475"/>
                </a:cubicBezTo>
                <a:cubicBezTo>
                  <a:pt x="5217959" y="2249543"/>
                  <a:pt x="5223859" y="2249272"/>
                  <a:pt x="5288097" y="2236424"/>
                </a:cubicBezTo>
                <a:cubicBezTo>
                  <a:pt x="5339509" y="2207046"/>
                  <a:pt x="5386158" y="2167015"/>
                  <a:pt x="5442333" y="2148289"/>
                </a:cubicBezTo>
                <a:cubicBezTo>
                  <a:pt x="5453350" y="2144617"/>
                  <a:pt x="5464709" y="2141846"/>
                  <a:pt x="5475383" y="2137272"/>
                </a:cubicBezTo>
                <a:cubicBezTo>
                  <a:pt x="5490478" y="2130803"/>
                  <a:pt x="5504123" y="2121134"/>
                  <a:pt x="5519451" y="2115239"/>
                </a:cubicBezTo>
                <a:cubicBezTo>
                  <a:pt x="5551967" y="2102733"/>
                  <a:pt x="5586581" y="2095912"/>
                  <a:pt x="5618603" y="2082188"/>
                </a:cubicBezTo>
                <a:cubicBezTo>
                  <a:pt x="5741433" y="2029547"/>
                  <a:pt x="5601876" y="2061107"/>
                  <a:pt x="5739788" y="2038121"/>
                </a:cubicBezTo>
                <a:lnTo>
                  <a:pt x="5871991" y="1972019"/>
                </a:lnTo>
                <a:cubicBezTo>
                  <a:pt x="5886680" y="1964675"/>
                  <a:pt x="5900478" y="1955179"/>
                  <a:pt x="5916058" y="1949986"/>
                </a:cubicBezTo>
                <a:cubicBezTo>
                  <a:pt x="5938092" y="1942641"/>
                  <a:pt x="5962834" y="1940835"/>
                  <a:pt x="5982159" y="1927952"/>
                </a:cubicBezTo>
                <a:cubicBezTo>
                  <a:pt x="6058732" y="1876903"/>
                  <a:pt x="5962489" y="1937787"/>
                  <a:pt x="6070294" y="1883885"/>
                </a:cubicBezTo>
                <a:cubicBezTo>
                  <a:pt x="6082137" y="1877964"/>
                  <a:pt x="6091502" y="1867773"/>
                  <a:pt x="6103345" y="1861851"/>
                </a:cubicBezTo>
                <a:cubicBezTo>
                  <a:pt x="6178314" y="1824366"/>
                  <a:pt x="6088758" y="1886115"/>
                  <a:pt x="6180463" y="1828800"/>
                </a:cubicBezTo>
                <a:cubicBezTo>
                  <a:pt x="6196033" y="1819069"/>
                  <a:pt x="6209589" y="1806422"/>
                  <a:pt x="6224530" y="1795750"/>
                </a:cubicBezTo>
                <a:cubicBezTo>
                  <a:pt x="6235304" y="1788054"/>
                  <a:pt x="6247409" y="1782193"/>
                  <a:pt x="6257581" y="1773716"/>
                </a:cubicBezTo>
                <a:cubicBezTo>
                  <a:pt x="6269550" y="1763742"/>
                  <a:pt x="6278334" y="1750230"/>
                  <a:pt x="6290632" y="1740665"/>
                </a:cubicBezTo>
                <a:cubicBezTo>
                  <a:pt x="6311535" y="1724407"/>
                  <a:pt x="6356733" y="1696598"/>
                  <a:pt x="6356733" y="1696598"/>
                </a:cubicBezTo>
                <a:cubicBezTo>
                  <a:pt x="6411432" y="1614545"/>
                  <a:pt x="6341134" y="1715315"/>
                  <a:pt x="6411817" y="1630497"/>
                </a:cubicBezTo>
                <a:cubicBezTo>
                  <a:pt x="6420294" y="1620325"/>
                  <a:pt x="6426155" y="1608220"/>
                  <a:pt x="6433851" y="1597446"/>
                </a:cubicBezTo>
                <a:cubicBezTo>
                  <a:pt x="6476388" y="1537893"/>
                  <a:pt x="6465792" y="1564137"/>
                  <a:pt x="6499952" y="1487277"/>
                </a:cubicBezTo>
                <a:cubicBezTo>
                  <a:pt x="6504668" y="1476665"/>
                  <a:pt x="6507913" y="1465430"/>
                  <a:pt x="6510969" y="1454227"/>
                </a:cubicBezTo>
                <a:cubicBezTo>
                  <a:pt x="6518937" y="1425012"/>
                  <a:pt x="6516206" y="1391289"/>
                  <a:pt x="6533003" y="1366092"/>
                </a:cubicBezTo>
                <a:lnTo>
                  <a:pt x="6555036" y="1333041"/>
                </a:lnTo>
                <a:cubicBezTo>
                  <a:pt x="6550387" y="1249357"/>
                  <a:pt x="6562267" y="1149197"/>
                  <a:pt x="6521986" y="1068636"/>
                </a:cubicBezTo>
                <a:cubicBezTo>
                  <a:pt x="6514641" y="1053947"/>
                  <a:pt x="6509498" y="1037933"/>
                  <a:pt x="6499952" y="1024569"/>
                </a:cubicBezTo>
                <a:cubicBezTo>
                  <a:pt x="6490896" y="1011891"/>
                  <a:pt x="6477918" y="1002535"/>
                  <a:pt x="6466901" y="991518"/>
                </a:cubicBezTo>
                <a:cubicBezTo>
                  <a:pt x="6449479" y="939250"/>
                  <a:pt x="6424625" y="862001"/>
                  <a:pt x="6400800" y="826265"/>
                </a:cubicBezTo>
                <a:lnTo>
                  <a:pt x="6378766" y="793215"/>
                </a:lnTo>
                <a:cubicBezTo>
                  <a:pt x="6375094" y="782198"/>
                  <a:pt x="6373512" y="770247"/>
                  <a:pt x="6367750" y="760164"/>
                </a:cubicBezTo>
                <a:cubicBezTo>
                  <a:pt x="6358640" y="744222"/>
                  <a:pt x="6345371" y="731038"/>
                  <a:pt x="6334699" y="716097"/>
                </a:cubicBezTo>
                <a:cubicBezTo>
                  <a:pt x="6285548" y="647287"/>
                  <a:pt x="6345166" y="715547"/>
                  <a:pt x="6246564" y="616945"/>
                </a:cubicBezTo>
                <a:cubicBezTo>
                  <a:pt x="6224530" y="594911"/>
                  <a:pt x="6199159" y="575772"/>
                  <a:pt x="6180463" y="550844"/>
                </a:cubicBezTo>
                <a:cubicBezTo>
                  <a:pt x="6156149" y="518425"/>
                  <a:pt x="6145051" y="499300"/>
                  <a:pt x="6114362" y="473726"/>
                </a:cubicBezTo>
                <a:cubicBezTo>
                  <a:pt x="6104190" y="465249"/>
                  <a:pt x="6092328" y="459037"/>
                  <a:pt x="6081311" y="451692"/>
                </a:cubicBezTo>
                <a:cubicBezTo>
                  <a:pt x="6041813" y="392445"/>
                  <a:pt x="6077467" y="438689"/>
                  <a:pt x="6004193" y="374574"/>
                </a:cubicBezTo>
                <a:cubicBezTo>
                  <a:pt x="5992468" y="364314"/>
                  <a:pt x="5982971" y="351663"/>
                  <a:pt x="5971142" y="341523"/>
                </a:cubicBezTo>
                <a:cubicBezTo>
                  <a:pt x="5923107" y="300349"/>
                  <a:pt x="5927471" y="312408"/>
                  <a:pt x="5871991" y="275422"/>
                </a:cubicBezTo>
                <a:cubicBezTo>
                  <a:pt x="5816634" y="238517"/>
                  <a:pt x="5836856" y="241329"/>
                  <a:pt x="5772839" y="209321"/>
                </a:cubicBezTo>
                <a:cubicBezTo>
                  <a:pt x="5762452" y="204128"/>
                  <a:pt x="5750805" y="201976"/>
                  <a:pt x="5739788" y="198304"/>
                </a:cubicBezTo>
                <a:cubicBezTo>
                  <a:pt x="5728771" y="190959"/>
                  <a:pt x="5718837" y="181648"/>
                  <a:pt x="5706738" y="176270"/>
                </a:cubicBezTo>
                <a:cubicBezTo>
                  <a:pt x="5685514" y="166837"/>
                  <a:pt x="5659961" y="167119"/>
                  <a:pt x="5640636" y="154236"/>
                </a:cubicBezTo>
                <a:cubicBezTo>
                  <a:pt x="5597923" y="125761"/>
                  <a:pt x="5620147" y="136390"/>
                  <a:pt x="5574535" y="121186"/>
                </a:cubicBezTo>
                <a:cubicBezTo>
                  <a:pt x="5479824" y="58044"/>
                  <a:pt x="5599653" y="133744"/>
                  <a:pt x="5508434" y="88135"/>
                </a:cubicBezTo>
                <a:cubicBezTo>
                  <a:pt x="5496591" y="82214"/>
                  <a:pt x="5488272" y="69134"/>
                  <a:pt x="5475383" y="66101"/>
                </a:cubicBezTo>
                <a:cubicBezTo>
                  <a:pt x="5424830" y="54206"/>
                  <a:pt x="5321147" y="44068"/>
                  <a:pt x="5321147" y="44068"/>
                </a:cubicBezTo>
                <a:cubicBezTo>
                  <a:pt x="5282699" y="31252"/>
                  <a:pt x="5279544" y="28681"/>
                  <a:pt x="5233012" y="22034"/>
                </a:cubicBezTo>
                <a:cubicBezTo>
                  <a:pt x="5200092" y="17331"/>
                  <a:pt x="5166780" y="15720"/>
                  <a:pt x="5133860" y="11017"/>
                </a:cubicBezTo>
                <a:cubicBezTo>
                  <a:pt x="5115323" y="8369"/>
                  <a:pt x="5097137" y="3672"/>
                  <a:pt x="5078776" y="0"/>
                </a:cubicBezTo>
                <a:cubicBezTo>
                  <a:pt x="5034709" y="3672"/>
                  <a:pt x="4990406" y="5173"/>
                  <a:pt x="4946574" y="11017"/>
                </a:cubicBezTo>
                <a:cubicBezTo>
                  <a:pt x="4935063" y="12552"/>
                  <a:pt x="4923186" y="15592"/>
                  <a:pt x="4913523" y="22034"/>
                </a:cubicBezTo>
                <a:cubicBezTo>
                  <a:pt x="4900560" y="30676"/>
                  <a:pt x="4890447" y="43116"/>
                  <a:pt x="4880473" y="55085"/>
                </a:cubicBezTo>
                <a:cubicBezTo>
                  <a:pt x="4871997" y="65257"/>
                  <a:pt x="4865784" y="77118"/>
                  <a:pt x="4858439" y="88135"/>
                </a:cubicBezTo>
                <a:cubicBezTo>
                  <a:pt x="4818260" y="208673"/>
                  <a:pt x="4882340" y="26096"/>
                  <a:pt x="4825388" y="154236"/>
                </a:cubicBezTo>
                <a:cubicBezTo>
                  <a:pt x="4815955" y="175460"/>
                  <a:pt x="4810699" y="198304"/>
                  <a:pt x="4803354" y="220338"/>
                </a:cubicBezTo>
                <a:cubicBezTo>
                  <a:pt x="4799682" y="231355"/>
                  <a:pt x="4798779" y="243726"/>
                  <a:pt x="4792338" y="253388"/>
                </a:cubicBezTo>
                <a:cubicBezTo>
                  <a:pt x="4784993" y="264405"/>
                  <a:pt x="4776226" y="274596"/>
                  <a:pt x="4770304" y="286439"/>
                </a:cubicBezTo>
                <a:cubicBezTo>
                  <a:pt x="4761047" y="304953"/>
                  <a:pt x="4753565" y="345906"/>
                  <a:pt x="4748270" y="363557"/>
                </a:cubicBezTo>
                <a:cubicBezTo>
                  <a:pt x="4741596" y="385803"/>
                  <a:pt x="4733581" y="407624"/>
                  <a:pt x="4726236" y="429658"/>
                </a:cubicBezTo>
                <a:lnTo>
                  <a:pt x="4704203" y="495759"/>
                </a:lnTo>
                <a:cubicBezTo>
                  <a:pt x="4700531" y="506776"/>
                  <a:pt x="4696003" y="517544"/>
                  <a:pt x="4693186" y="528810"/>
                </a:cubicBezTo>
                <a:cubicBezTo>
                  <a:pt x="4690801" y="538349"/>
                  <a:pt x="4678176" y="593636"/>
                  <a:pt x="4671152" y="605928"/>
                </a:cubicBezTo>
                <a:cubicBezTo>
                  <a:pt x="4662042" y="621870"/>
                  <a:pt x="4648773" y="635054"/>
                  <a:pt x="4638101" y="649995"/>
                </a:cubicBezTo>
                <a:cubicBezTo>
                  <a:pt x="4630405" y="660769"/>
                  <a:pt x="4621989" y="671203"/>
                  <a:pt x="4616068" y="683046"/>
                </a:cubicBezTo>
                <a:cubicBezTo>
                  <a:pt x="4610875" y="693433"/>
                  <a:pt x="4612306" y="707029"/>
                  <a:pt x="4605051" y="716097"/>
                </a:cubicBezTo>
                <a:cubicBezTo>
                  <a:pt x="4596780" y="726436"/>
                  <a:pt x="4583017" y="730786"/>
                  <a:pt x="4572000" y="738130"/>
                </a:cubicBezTo>
                <a:cubicBezTo>
                  <a:pt x="4564655" y="752819"/>
                  <a:pt x="4560480" y="769581"/>
                  <a:pt x="4549966" y="782198"/>
                </a:cubicBezTo>
                <a:cubicBezTo>
                  <a:pt x="4541490" y="792370"/>
                  <a:pt x="4526278" y="794870"/>
                  <a:pt x="4516916" y="804232"/>
                </a:cubicBezTo>
                <a:cubicBezTo>
                  <a:pt x="4507554" y="813594"/>
                  <a:pt x="4504244" y="827920"/>
                  <a:pt x="4494882" y="837282"/>
                </a:cubicBezTo>
                <a:cubicBezTo>
                  <a:pt x="4485520" y="846644"/>
                  <a:pt x="4472004" y="850840"/>
                  <a:pt x="4461832" y="859316"/>
                </a:cubicBezTo>
                <a:cubicBezTo>
                  <a:pt x="4449863" y="869290"/>
                  <a:pt x="4439798" y="881349"/>
                  <a:pt x="4428781" y="892366"/>
                </a:cubicBezTo>
                <a:cubicBezTo>
                  <a:pt x="4398679" y="982673"/>
                  <a:pt x="4450746" y="842893"/>
                  <a:pt x="4351663" y="991518"/>
                </a:cubicBezTo>
                <a:cubicBezTo>
                  <a:pt x="4344318" y="1002535"/>
                  <a:pt x="4338426" y="1014673"/>
                  <a:pt x="4329629" y="1024569"/>
                </a:cubicBezTo>
                <a:cubicBezTo>
                  <a:pt x="4308927" y="1047859"/>
                  <a:pt x="4285562" y="1068636"/>
                  <a:pt x="4263528" y="1090670"/>
                </a:cubicBezTo>
                <a:lnTo>
                  <a:pt x="4230477" y="1123721"/>
                </a:lnTo>
                <a:cubicBezTo>
                  <a:pt x="4219460" y="1134738"/>
                  <a:pt x="4206069" y="1143808"/>
                  <a:pt x="4197427" y="1156771"/>
                </a:cubicBezTo>
                <a:cubicBezTo>
                  <a:pt x="4184915" y="1175540"/>
                  <a:pt x="4156010" y="1220221"/>
                  <a:pt x="4142342" y="1233889"/>
                </a:cubicBezTo>
                <a:cubicBezTo>
                  <a:pt x="4132980" y="1243251"/>
                  <a:pt x="4118654" y="1246560"/>
                  <a:pt x="4109292" y="1255923"/>
                </a:cubicBezTo>
                <a:cubicBezTo>
                  <a:pt x="4027307" y="1337910"/>
                  <a:pt x="4121076" y="1270101"/>
                  <a:pt x="4043191" y="1322024"/>
                </a:cubicBezTo>
                <a:cubicBezTo>
                  <a:pt x="3984434" y="1410160"/>
                  <a:pt x="4061553" y="1303662"/>
                  <a:pt x="3988106" y="1377109"/>
                </a:cubicBezTo>
                <a:cubicBezTo>
                  <a:pt x="3978744" y="1386471"/>
                  <a:pt x="3976037" y="1401440"/>
                  <a:pt x="3966073" y="1410159"/>
                </a:cubicBezTo>
                <a:cubicBezTo>
                  <a:pt x="3946144" y="1427597"/>
                  <a:pt x="3918696" y="1435502"/>
                  <a:pt x="3899971" y="1454227"/>
                </a:cubicBezTo>
                <a:cubicBezTo>
                  <a:pt x="3877937" y="1476261"/>
                  <a:pt x="3859797" y="1503043"/>
                  <a:pt x="3833870" y="1520328"/>
                </a:cubicBezTo>
                <a:lnTo>
                  <a:pt x="3734718" y="1586429"/>
                </a:lnTo>
                <a:lnTo>
                  <a:pt x="3701668" y="1608463"/>
                </a:lnTo>
                <a:lnTo>
                  <a:pt x="3668617" y="1630497"/>
                </a:lnTo>
                <a:cubicBezTo>
                  <a:pt x="3637716" y="1676847"/>
                  <a:pt x="3641498" y="1677954"/>
                  <a:pt x="3580482" y="1718632"/>
                </a:cubicBezTo>
                <a:cubicBezTo>
                  <a:pt x="3570820" y="1725073"/>
                  <a:pt x="3558449" y="1725976"/>
                  <a:pt x="3547432" y="1729648"/>
                </a:cubicBezTo>
                <a:cubicBezTo>
                  <a:pt x="3525398" y="1744337"/>
                  <a:pt x="3500055" y="1754991"/>
                  <a:pt x="3481330" y="1773716"/>
                </a:cubicBezTo>
                <a:cubicBezTo>
                  <a:pt x="3459296" y="1795750"/>
                  <a:pt x="3444790" y="1829963"/>
                  <a:pt x="3415229" y="1839817"/>
                </a:cubicBezTo>
                <a:cubicBezTo>
                  <a:pt x="3383101" y="1850527"/>
                  <a:pt x="3369228" y="1853420"/>
                  <a:pt x="3338111" y="1872868"/>
                </a:cubicBezTo>
                <a:cubicBezTo>
                  <a:pt x="3322541" y="1882599"/>
                  <a:pt x="3309986" y="1896808"/>
                  <a:pt x="3294044" y="1905918"/>
                </a:cubicBezTo>
                <a:cubicBezTo>
                  <a:pt x="3283961" y="1911680"/>
                  <a:pt x="3271145" y="1911295"/>
                  <a:pt x="3260993" y="1916935"/>
                </a:cubicBezTo>
                <a:cubicBezTo>
                  <a:pt x="3153677" y="1976555"/>
                  <a:pt x="3236945" y="1950491"/>
                  <a:pt x="3150824" y="1972019"/>
                </a:cubicBezTo>
                <a:cubicBezTo>
                  <a:pt x="3139807" y="1979364"/>
                  <a:pt x="3129617" y="1988132"/>
                  <a:pt x="3117774" y="1994053"/>
                </a:cubicBezTo>
                <a:cubicBezTo>
                  <a:pt x="3095872" y="2005004"/>
                  <a:pt x="3017153" y="2032980"/>
                  <a:pt x="2996588" y="2038121"/>
                </a:cubicBezTo>
                <a:cubicBezTo>
                  <a:pt x="2981899" y="2041793"/>
                  <a:pt x="2967080" y="2044979"/>
                  <a:pt x="2952521" y="2049138"/>
                </a:cubicBezTo>
                <a:cubicBezTo>
                  <a:pt x="2878668" y="2070238"/>
                  <a:pt x="2962219" y="2056011"/>
                  <a:pt x="2831335" y="2082188"/>
                </a:cubicBezTo>
                <a:cubicBezTo>
                  <a:pt x="2812974" y="2085860"/>
                  <a:pt x="2794417" y="2088663"/>
                  <a:pt x="2776251" y="2093205"/>
                </a:cubicBezTo>
                <a:cubicBezTo>
                  <a:pt x="2721332" y="2106935"/>
                  <a:pt x="2761204" y="2107118"/>
                  <a:pt x="2688116" y="2115239"/>
                </a:cubicBezTo>
                <a:cubicBezTo>
                  <a:pt x="2640528" y="2120527"/>
                  <a:pt x="2592562" y="2121717"/>
                  <a:pt x="2544897" y="2126256"/>
                </a:cubicBezTo>
                <a:cubicBezTo>
                  <a:pt x="2515423" y="2129063"/>
                  <a:pt x="2486140" y="2133600"/>
                  <a:pt x="2456762" y="2137272"/>
                </a:cubicBezTo>
                <a:cubicBezTo>
                  <a:pt x="2434728" y="2144617"/>
                  <a:pt x="2413192" y="2153673"/>
                  <a:pt x="2390660" y="2159306"/>
                </a:cubicBezTo>
                <a:cubicBezTo>
                  <a:pt x="2362262" y="2166406"/>
                  <a:pt x="2273068" y="2176680"/>
                  <a:pt x="2247441" y="2181340"/>
                </a:cubicBezTo>
                <a:cubicBezTo>
                  <a:pt x="2232544" y="2184049"/>
                  <a:pt x="2218271" y="2189648"/>
                  <a:pt x="2203374" y="2192357"/>
                </a:cubicBezTo>
                <a:cubicBezTo>
                  <a:pt x="2177826" y="2197002"/>
                  <a:pt x="2151962" y="2199702"/>
                  <a:pt x="2126256" y="2203374"/>
                </a:cubicBezTo>
                <a:cubicBezTo>
                  <a:pt x="1984434" y="2250646"/>
                  <a:pt x="2129653" y="2205278"/>
                  <a:pt x="2005070" y="2236424"/>
                </a:cubicBezTo>
                <a:cubicBezTo>
                  <a:pt x="1993804" y="2239241"/>
                  <a:pt x="1983285" y="2244624"/>
                  <a:pt x="1972019" y="2247441"/>
                </a:cubicBezTo>
                <a:cubicBezTo>
                  <a:pt x="1953853" y="2251983"/>
                  <a:pt x="1935101" y="2253916"/>
                  <a:pt x="1916935" y="2258458"/>
                </a:cubicBezTo>
                <a:cubicBezTo>
                  <a:pt x="1905669" y="2261275"/>
                  <a:pt x="1895151" y="2266658"/>
                  <a:pt x="1883885" y="2269475"/>
                </a:cubicBezTo>
                <a:cubicBezTo>
                  <a:pt x="1865719" y="2274017"/>
                  <a:pt x="1846966" y="2275950"/>
                  <a:pt x="1828800" y="2280492"/>
                </a:cubicBezTo>
                <a:cubicBezTo>
                  <a:pt x="1802864" y="2286976"/>
                  <a:pt x="1777475" y="2295492"/>
                  <a:pt x="1751682" y="2302526"/>
                </a:cubicBezTo>
                <a:cubicBezTo>
                  <a:pt x="1737074" y="2306510"/>
                  <a:pt x="1722420" y="2310370"/>
                  <a:pt x="1707615" y="2313542"/>
                </a:cubicBezTo>
                <a:cubicBezTo>
                  <a:pt x="1670996" y="2321389"/>
                  <a:pt x="1632218" y="2321667"/>
                  <a:pt x="1597446" y="2335576"/>
                </a:cubicBezTo>
                <a:cubicBezTo>
                  <a:pt x="1579085" y="2342921"/>
                  <a:pt x="1561470" y="2352514"/>
                  <a:pt x="1542362" y="2357610"/>
                </a:cubicBezTo>
                <a:cubicBezTo>
                  <a:pt x="1468663" y="2377263"/>
                  <a:pt x="1417571" y="2381472"/>
                  <a:pt x="1344058" y="2390660"/>
                </a:cubicBezTo>
                <a:cubicBezTo>
                  <a:pt x="1232973" y="2427688"/>
                  <a:pt x="1405286" y="2371189"/>
                  <a:pt x="1266940" y="2412694"/>
                </a:cubicBezTo>
                <a:cubicBezTo>
                  <a:pt x="1132838" y="2452925"/>
                  <a:pt x="1258339" y="2420353"/>
                  <a:pt x="1156771" y="2445745"/>
                </a:cubicBezTo>
                <a:cubicBezTo>
                  <a:pt x="1145754" y="2453090"/>
                  <a:pt x="1135820" y="2462402"/>
                  <a:pt x="1123721" y="2467779"/>
                </a:cubicBezTo>
                <a:cubicBezTo>
                  <a:pt x="1071349" y="2491055"/>
                  <a:pt x="1046943" y="2491591"/>
                  <a:pt x="991518" y="2500829"/>
                </a:cubicBezTo>
                <a:cubicBezTo>
                  <a:pt x="912276" y="2527244"/>
                  <a:pt x="1011233" y="2495196"/>
                  <a:pt x="914400" y="2522863"/>
                </a:cubicBezTo>
                <a:cubicBezTo>
                  <a:pt x="903234" y="2526053"/>
                  <a:pt x="892616" y="2531063"/>
                  <a:pt x="881350" y="2533880"/>
                </a:cubicBezTo>
                <a:cubicBezTo>
                  <a:pt x="850549" y="2541580"/>
                  <a:pt x="789638" y="2551001"/>
                  <a:pt x="760164" y="2555913"/>
                </a:cubicBezTo>
                <a:lnTo>
                  <a:pt x="627962" y="2599981"/>
                </a:lnTo>
                <a:cubicBezTo>
                  <a:pt x="616945" y="2603653"/>
                  <a:pt x="604574" y="2604556"/>
                  <a:pt x="594911" y="2610998"/>
                </a:cubicBezTo>
                <a:cubicBezTo>
                  <a:pt x="583894" y="2618343"/>
                  <a:pt x="573960" y="2627654"/>
                  <a:pt x="561860" y="2633032"/>
                </a:cubicBezTo>
                <a:cubicBezTo>
                  <a:pt x="540636" y="2642465"/>
                  <a:pt x="517793" y="2647721"/>
                  <a:pt x="495759" y="2655065"/>
                </a:cubicBezTo>
                <a:cubicBezTo>
                  <a:pt x="484742" y="2658737"/>
                  <a:pt x="473096" y="2660889"/>
                  <a:pt x="462709" y="2666082"/>
                </a:cubicBezTo>
                <a:cubicBezTo>
                  <a:pt x="433331" y="2680771"/>
                  <a:pt x="405735" y="2699764"/>
                  <a:pt x="374574" y="2710150"/>
                </a:cubicBezTo>
                <a:cubicBezTo>
                  <a:pt x="268210" y="2745601"/>
                  <a:pt x="433555" y="2688760"/>
                  <a:pt x="297456" y="2743200"/>
                </a:cubicBezTo>
                <a:cubicBezTo>
                  <a:pt x="275891" y="2751826"/>
                  <a:pt x="231354" y="2765234"/>
                  <a:pt x="231354" y="2765234"/>
                </a:cubicBezTo>
                <a:cubicBezTo>
                  <a:pt x="176271" y="2801957"/>
                  <a:pt x="205648" y="2776252"/>
                  <a:pt x="154236" y="2853369"/>
                </a:cubicBezTo>
                <a:lnTo>
                  <a:pt x="132203" y="2886419"/>
                </a:lnTo>
                <a:cubicBezTo>
                  <a:pt x="117062" y="2909131"/>
                  <a:pt x="102661" y="2924452"/>
                  <a:pt x="99152" y="2952521"/>
                </a:cubicBezTo>
                <a:cubicBezTo>
                  <a:pt x="96875" y="2970741"/>
                  <a:pt x="99152" y="2989244"/>
                  <a:pt x="99152" y="3007605"/>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6200" y="1614081"/>
            <a:ext cx="9071472" cy="2585323"/>
            <a:chOff x="76200" y="1614081"/>
            <a:chExt cx="9071472" cy="2585323"/>
          </a:xfrm>
        </p:grpSpPr>
        <p:sp>
          <p:nvSpPr>
            <p:cNvPr id="5" name="Rectangle 4"/>
            <p:cNvSpPr/>
            <p:nvPr/>
          </p:nvSpPr>
          <p:spPr>
            <a:xfrm>
              <a:off x="76200" y="1614081"/>
              <a:ext cx="5029200" cy="258532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Enterocyte / intestinal absorptive cell</a:t>
              </a:r>
            </a:p>
          </p:txBody>
        </p:sp>
        <p:sp>
          <p:nvSpPr>
            <p:cNvPr id="9" name="Rectangle 8"/>
            <p:cNvSpPr/>
            <p:nvPr/>
          </p:nvSpPr>
          <p:spPr>
            <a:xfrm>
              <a:off x="6528412" y="2445077"/>
              <a:ext cx="261926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b="1" dirty="0">
                  <a:ln w="11430"/>
                  <a:solidFill>
                    <a:srgbClr val="C00000"/>
                  </a:solidFill>
                  <a:effectLst>
                    <a:outerShdw blurRad="50800" dist="39000" dir="5460000" algn="tl">
                      <a:srgbClr val="000000">
                        <a:alpha val="38000"/>
                      </a:srgbClr>
                    </a:outerShdw>
                  </a:effectLst>
                  <a:latin typeface="+mn-lt"/>
                </a:rPr>
                <a:t>Microvilli in cross and longitudinal section right next to each other – you must be living right.</a:t>
              </a:r>
            </a:p>
          </p:txBody>
        </p:sp>
      </p:grpSp>
    </p:spTree>
    <p:extLst>
      <p:ext uri="{BB962C8B-B14F-4D97-AF65-F5344CB8AC3E}">
        <p14:creationId xmlns:p14="http://schemas.microsoft.com/office/powerpoint/2010/main" val="142664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608" y="990600"/>
            <a:ext cx="6840392" cy="583331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1594315" y="1390859"/>
            <a:ext cx="5029200"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latin typeface="+mn-lt"/>
              </a:rPr>
              <a:t>Submucosal</a:t>
            </a:r>
            <a:r>
              <a:rPr lang="en-US" sz="3600" b="1" dirty="0">
                <a:ln w="11430"/>
                <a:solidFill>
                  <a:srgbClr val="FFFF00"/>
                </a:solidFill>
                <a:effectLst>
                  <a:outerShdw blurRad="50800" dist="39000" dir="5460000" algn="tl">
                    <a:srgbClr val="000000">
                      <a:alpha val="38000"/>
                    </a:srgbClr>
                  </a:outerShdw>
                </a:effectLst>
                <a:latin typeface="+mn-lt"/>
              </a:rPr>
              <a:t> glands of the duodenum (Brunner’s glands)</a:t>
            </a:r>
          </a:p>
        </p:txBody>
      </p:sp>
      <p:sp>
        <p:nvSpPr>
          <p:cNvPr id="8" name="Freeform 7"/>
          <p:cNvSpPr/>
          <p:nvPr/>
        </p:nvSpPr>
        <p:spPr>
          <a:xfrm>
            <a:off x="1490324" y="2858801"/>
            <a:ext cx="5647765" cy="3964701"/>
          </a:xfrm>
          <a:custGeom>
            <a:avLst/>
            <a:gdLst>
              <a:gd name="connsiteX0" fmla="*/ 4098664 w 5647765"/>
              <a:gd name="connsiteY0" fmla="*/ 1409761 h 4060147"/>
              <a:gd name="connsiteX1" fmla="*/ 4173967 w 5647765"/>
              <a:gd name="connsiteY1" fmla="*/ 1399003 h 4060147"/>
              <a:gd name="connsiteX2" fmla="*/ 4206240 w 5647765"/>
              <a:gd name="connsiteY2" fmla="*/ 1377488 h 4060147"/>
              <a:gd name="connsiteX3" fmla="*/ 4260029 w 5647765"/>
              <a:gd name="connsiteY3" fmla="*/ 1366730 h 4060147"/>
              <a:gd name="connsiteX4" fmla="*/ 4303059 w 5647765"/>
              <a:gd name="connsiteY4" fmla="*/ 1345215 h 4060147"/>
              <a:gd name="connsiteX5" fmla="*/ 4335332 w 5647765"/>
              <a:gd name="connsiteY5" fmla="*/ 1323700 h 4060147"/>
              <a:gd name="connsiteX6" fmla="*/ 4453666 w 5647765"/>
              <a:gd name="connsiteY6" fmla="*/ 1280669 h 4060147"/>
              <a:gd name="connsiteX7" fmla="*/ 4507455 w 5647765"/>
              <a:gd name="connsiteY7" fmla="*/ 1259154 h 4060147"/>
              <a:gd name="connsiteX8" fmla="*/ 4572000 w 5647765"/>
              <a:gd name="connsiteY8" fmla="*/ 1237638 h 4060147"/>
              <a:gd name="connsiteX9" fmla="*/ 4625789 w 5647765"/>
              <a:gd name="connsiteY9" fmla="*/ 1205366 h 4060147"/>
              <a:gd name="connsiteX10" fmla="*/ 4647304 w 5647765"/>
              <a:gd name="connsiteY10" fmla="*/ 1183850 h 4060147"/>
              <a:gd name="connsiteX11" fmla="*/ 4690335 w 5647765"/>
              <a:gd name="connsiteY11" fmla="*/ 1162335 h 4060147"/>
              <a:gd name="connsiteX12" fmla="*/ 4744123 w 5647765"/>
              <a:gd name="connsiteY12" fmla="*/ 1119304 h 4060147"/>
              <a:gd name="connsiteX13" fmla="*/ 4787153 w 5647765"/>
              <a:gd name="connsiteY13" fmla="*/ 1087031 h 4060147"/>
              <a:gd name="connsiteX14" fmla="*/ 4851699 w 5647765"/>
              <a:gd name="connsiteY14" fmla="*/ 1065516 h 4060147"/>
              <a:gd name="connsiteX15" fmla="*/ 4916245 w 5647765"/>
              <a:gd name="connsiteY15" fmla="*/ 1033243 h 4060147"/>
              <a:gd name="connsiteX16" fmla="*/ 4948518 w 5647765"/>
              <a:gd name="connsiteY16" fmla="*/ 1011728 h 4060147"/>
              <a:gd name="connsiteX17" fmla="*/ 5013064 w 5647765"/>
              <a:gd name="connsiteY17" fmla="*/ 990213 h 4060147"/>
              <a:gd name="connsiteX18" fmla="*/ 5034579 w 5647765"/>
              <a:gd name="connsiteY18" fmla="*/ 968697 h 4060147"/>
              <a:gd name="connsiteX19" fmla="*/ 5099125 w 5647765"/>
              <a:gd name="connsiteY19" fmla="*/ 947182 h 4060147"/>
              <a:gd name="connsiteX20" fmla="*/ 5131398 w 5647765"/>
              <a:gd name="connsiteY20" fmla="*/ 936424 h 4060147"/>
              <a:gd name="connsiteX21" fmla="*/ 5195944 w 5647765"/>
              <a:gd name="connsiteY21" fmla="*/ 893394 h 4060147"/>
              <a:gd name="connsiteX22" fmla="*/ 5282005 w 5647765"/>
              <a:gd name="connsiteY22" fmla="*/ 828848 h 4060147"/>
              <a:gd name="connsiteX23" fmla="*/ 5292763 w 5647765"/>
              <a:gd name="connsiteY23" fmla="*/ 796575 h 4060147"/>
              <a:gd name="connsiteX24" fmla="*/ 5325036 w 5647765"/>
              <a:gd name="connsiteY24" fmla="*/ 775060 h 4060147"/>
              <a:gd name="connsiteX25" fmla="*/ 5346551 w 5647765"/>
              <a:gd name="connsiteY25" fmla="*/ 753544 h 4060147"/>
              <a:gd name="connsiteX26" fmla="*/ 5368066 w 5647765"/>
              <a:gd name="connsiteY26" fmla="*/ 721271 h 4060147"/>
              <a:gd name="connsiteX27" fmla="*/ 5421855 w 5647765"/>
              <a:gd name="connsiteY27" fmla="*/ 667483 h 4060147"/>
              <a:gd name="connsiteX28" fmla="*/ 5454127 w 5647765"/>
              <a:gd name="connsiteY28" fmla="*/ 635210 h 4060147"/>
              <a:gd name="connsiteX29" fmla="*/ 5475643 w 5647765"/>
              <a:gd name="connsiteY29" fmla="*/ 613695 h 4060147"/>
              <a:gd name="connsiteX30" fmla="*/ 5507916 w 5647765"/>
              <a:gd name="connsiteY30" fmla="*/ 570664 h 4060147"/>
              <a:gd name="connsiteX31" fmla="*/ 5529431 w 5647765"/>
              <a:gd name="connsiteY31" fmla="*/ 527634 h 4060147"/>
              <a:gd name="connsiteX32" fmla="*/ 5572462 w 5647765"/>
              <a:gd name="connsiteY32" fmla="*/ 473846 h 4060147"/>
              <a:gd name="connsiteX33" fmla="*/ 5593977 w 5647765"/>
              <a:gd name="connsiteY33" fmla="*/ 398542 h 4060147"/>
              <a:gd name="connsiteX34" fmla="*/ 5615492 w 5647765"/>
              <a:gd name="connsiteY34" fmla="*/ 366269 h 4060147"/>
              <a:gd name="connsiteX35" fmla="*/ 5626250 w 5647765"/>
              <a:gd name="connsiteY35" fmla="*/ 312481 h 4060147"/>
              <a:gd name="connsiteX36" fmla="*/ 5637007 w 5647765"/>
              <a:gd name="connsiteY36" fmla="*/ 280208 h 4060147"/>
              <a:gd name="connsiteX37" fmla="*/ 5647765 w 5647765"/>
              <a:gd name="connsiteY37" fmla="*/ 194147 h 4060147"/>
              <a:gd name="connsiteX38" fmla="*/ 5637007 w 5647765"/>
              <a:gd name="connsiteY38" fmla="*/ 22024 h 4060147"/>
              <a:gd name="connsiteX39" fmla="*/ 5604735 w 5647765"/>
              <a:gd name="connsiteY39" fmla="*/ 509 h 4060147"/>
              <a:gd name="connsiteX40" fmla="*/ 5475643 w 5647765"/>
              <a:gd name="connsiteY40" fmla="*/ 11267 h 4060147"/>
              <a:gd name="connsiteX41" fmla="*/ 5346551 w 5647765"/>
              <a:gd name="connsiteY41" fmla="*/ 43540 h 4060147"/>
              <a:gd name="connsiteX42" fmla="*/ 5303520 w 5647765"/>
              <a:gd name="connsiteY42" fmla="*/ 54297 h 4060147"/>
              <a:gd name="connsiteX43" fmla="*/ 5228217 w 5647765"/>
              <a:gd name="connsiteY43" fmla="*/ 75813 h 4060147"/>
              <a:gd name="connsiteX44" fmla="*/ 5152913 w 5647765"/>
              <a:gd name="connsiteY44" fmla="*/ 97328 h 4060147"/>
              <a:gd name="connsiteX45" fmla="*/ 5066852 w 5647765"/>
              <a:gd name="connsiteY45" fmla="*/ 140358 h 4060147"/>
              <a:gd name="connsiteX46" fmla="*/ 5002306 w 5647765"/>
              <a:gd name="connsiteY46" fmla="*/ 151116 h 4060147"/>
              <a:gd name="connsiteX47" fmla="*/ 4862457 w 5647765"/>
              <a:gd name="connsiteY47" fmla="*/ 215662 h 4060147"/>
              <a:gd name="connsiteX48" fmla="*/ 4819426 w 5647765"/>
              <a:gd name="connsiteY48" fmla="*/ 226420 h 4060147"/>
              <a:gd name="connsiteX49" fmla="*/ 4787153 w 5647765"/>
              <a:gd name="connsiteY49" fmla="*/ 247935 h 4060147"/>
              <a:gd name="connsiteX50" fmla="*/ 4744123 w 5647765"/>
              <a:gd name="connsiteY50" fmla="*/ 269450 h 4060147"/>
              <a:gd name="connsiteX51" fmla="*/ 4658062 w 5647765"/>
              <a:gd name="connsiteY51" fmla="*/ 301723 h 4060147"/>
              <a:gd name="connsiteX52" fmla="*/ 4582758 w 5647765"/>
              <a:gd name="connsiteY52" fmla="*/ 344754 h 4060147"/>
              <a:gd name="connsiteX53" fmla="*/ 4475182 w 5647765"/>
              <a:gd name="connsiteY53" fmla="*/ 387784 h 4060147"/>
              <a:gd name="connsiteX54" fmla="*/ 4453666 w 5647765"/>
              <a:gd name="connsiteY54" fmla="*/ 409300 h 4060147"/>
              <a:gd name="connsiteX55" fmla="*/ 4399878 w 5647765"/>
              <a:gd name="connsiteY55" fmla="*/ 420057 h 4060147"/>
              <a:gd name="connsiteX56" fmla="*/ 4367605 w 5647765"/>
              <a:gd name="connsiteY56" fmla="*/ 430815 h 4060147"/>
              <a:gd name="connsiteX57" fmla="*/ 4281544 w 5647765"/>
              <a:gd name="connsiteY57" fmla="*/ 463088 h 4060147"/>
              <a:gd name="connsiteX58" fmla="*/ 4195483 w 5647765"/>
              <a:gd name="connsiteY58" fmla="*/ 484603 h 4060147"/>
              <a:gd name="connsiteX59" fmla="*/ 4087906 w 5647765"/>
              <a:gd name="connsiteY59" fmla="*/ 506118 h 4060147"/>
              <a:gd name="connsiteX60" fmla="*/ 4001845 w 5647765"/>
              <a:gd name="connsiteY60" fmla="*/ 549149 h 4060147"/>
              <a:gd name="connsiteX61" fmla="*/ 3937299 w 5647765"/>
              <a:gd name="connsiteY61" fmla="*/ 559907 h 4060147"/>
              <a:gd name="connsiteX62" fmla="*/ 3905026 w 5647765"/>
              <a:gd name="connsiteY62" fmla="*/ 570664 h 4060147"/>
              <a:gd name="connsiteX63" fmla="*/ 3861996 w 5647765"/>
              <a:gd name="connsiteY63" fmla="*/ 581422 h 4060147"/>
              <a:gd name="connsiteX64" fmla="*/ 3797450 w 5647765"/>
              <a:gd name="connsiteY64" fmla="*/ 602937 h 4060147"/>
              <a:gd name="connsiteX65" fmla="*/ 3689873 w 5647765"/>
              <a:gd name="connsiteY65" fmla="*/ 624453 h 4060147"/>
              <a:gd name="connsiteX66" fmla="*/ 3560782 w 5647765"/>
              <a:gd name="connsiteY66" fmla="*/ 667483 h 4060147"/>
              <a:gd name="connsiteX67" fmla="*/ 3496236 w 5647765"/>
              <a:gd name="connsiteY67" fmla="*/ 688998 h 4060147"/>
              <a:gd name="connsiteX68" fmla="*/ 3463963 w 5647765"/>
              <a:gd name="connsiteY68" fmla="*/ 710514 h 4060147"/>
              <a:gd name="connsiteX69" fmla="*/ 3399417 w 5647765"/>
              <a:gd name="connsiteY69" fmla="*/ 732029 h 4060147"/>
              <a:gd name="connsiteX70" fmla="*/ 3356386 w 5647765"/>
              <a:gd name="connsiteY70" fmla="*/ 742787 h 4060147"/>
              <a:gd name="connsiteX71" fmla="*/ 3291840 w 5647765"/>
              <a:gd name="connsiteY71" fmla="*/ 775060 h 4060147"/>
              <a:gd name="connsiteX72" fmla="*/ 3173506 w 5647765"/>
              <a:gd name="connsiteY72" fmla="*/ 818090 h 4060147"/>
              <a:gd name="connsiteX73" fmla="*/ 3065930 w 5647765"/>
              <a:gd name="connsiteY73" fmla="*/ 861121 h 4060147"/>
              <a:gd name="connsiteX74" fmla="*/ 3012142 w 5647765"/>
              <a:gd name="connsiteY74" fmla="*/ 893394 h 4060147"/>
              <a:gd name="connsiteX75" fmla="*/ 2947596 w 5647765"/>
              <a:gd name="connsiteY75" fmla="*/ 904151 h 4060147"/>
              <a:gd name="connsiteX76" fmla="*/ 2872292 w 5647765"/>
              <a:gd name="connsiteY76" fmla="*/ 936424 h 4060147"/>
              <a:gd name="connsiteX77" fmla="*/ 2818504 w 5647765"/>
              <a:gd name="connsiteY77" fmla="*/ 947182 h 4060147"/>
              <a:gd name="connsiteX78" fmla="*/ 2786231 w 5647765"/>
              <a:gd name="connsiteY78" fmla="*/ 957940 h 4060147"/>
              <a:gd name="connsiteX79" fmla="*/ 2743200 w 5647765"/>
              <a:gd name="connsiteY79" fmla="*/ 968697 h 4060147"/>
              <a:gd name="connsiteX80" fmla="*/ 2667897 w 5647765"/>
              <a:gd name="connsiteY80" fmla="*/ 1000970 h 4060147"/>
              <a:gd name="connsiteX81" fmla="*/ 2614109 w 5647765"/>
              <a:gd name="connsiteY81" fmla="*/ 1033243 h 4060147"/>
              <a:gd name="connsiteX82" fmla="*/ 2495775 w 5647765"/>
              <a:gd name="connsiteY82" fmla="*/ 1065516 h 4060147"/>
              <a:gd name="connsiteX83" fmla="*/ 2463502 w 5647765"/>
              <a:gd name="connsiteY83" fmla="*/ 1087031 h 4060147"/>
              <a:gd name="connsiteX84" fmla="*/ 2398956 w 5647765"/>
              <a:gd name="connsiteY84" fmla="*/ 1108547 h 4060147"/>
              <a:gd name="connsiteX85" fmla="*/ 2377440 w 5647765"/>
              <a:gd name="connsiteY85" fmla="*/ 1130062 h 4060147"/>
              <a:gd name="connsiteX86" fmla="*/ 2345167 w 5647765"/>
              <a:gd name="connsiteY86" fmla="*/ 1140820 h 4060147"/>
              <a:gd name="connsiteX87" fmla="*/ 2269864 w 5647765"/>
              <a:gd name="connsiteY87" fmla="*/ 1183850 h 4060147"/>
              <a:gd name="connsiteX88" fmla="*/ 2248349 w 5647765"/>
              <a:gd name="connsiteY88" fmla="*/ 1205366 h 4060147"/>
              <a:gd name="connsiteX89" fmla="*/ 2130015 w 5647765"/>
              <a:gd name="connsiteY89" fmla="*/ 1291427 h 4060147"/>
              <a:gd name="connsiteX90" fmla="*/ 2086984 w 5647765"/>
              <a:gd name="connsiteY90" fmla="*/ 1312942 h 4060147"/>
              <a:gd name="connsiteX91" fmla="*/ 2043953 w 5647765"/>
              <a:gd name="connsiteY91" fmla="*/ 1366730 h 4060147"/>
              <a:gd name="connsiteX92" fmla="*/ 1979407 w 5647765"/>
              <a:gd name="connsiteY92" fmla="*/ 1399003 h 4060147"/>
              <a:gd name="connsiteX93" fmla="*/ 1947135 w 5647765"/>
              <a:gd name="connsiteY93" fmla="*/ 1431276 h 4060147"/>
              <a:gd name="connsiteX94" fmla="*/ 1914862 w 5647765"/>
              <a:gd name="connsiteY94" fmla="*/ 1452791 h 4060147"/>
              <a:gd name="connsiteX95" fmla="*/ 1861073 w 5647765"/>
              <a:gd name="connsiteY95" fmla="*/ 1495822 h 4060147"/>
              <a:gd name="connsiteX96" fmla="*/ 1807285 w 5647765"/>
              <a:gd name="connsiteY96" fmla="*/ 1549610 h 4060147"/>
              <a:gd name="connsiteX97" fmla="*/ 1764255 w 5647765"/>
              <a:gd name="connsiteY97" fmla="*/ 1624914 h 4060147"/>
              <a:gd name="connsiteX98" fmla="*/ 1721224 w 5647765"/>
              <a:gd name="connsiteY98" fmla="*/ 1689460 h 4060147"/>
              <a:gd name="connsiteX99" fmla="*/ 1699709 w 5647765"/>
              <a:gd name="connsiteY99" fmla="*/ 1721733 h 4060147"/>
              <a:gd name="connsiteX100" fmla="*/ 1678193 w 5647765"/>
              <a:gd name="connsiteY100" fmla="*/ 1754006 h 4060147"/>
              <a:gd name="connsiteX101" fmla="*/ 1645920 w 5647765"/>
              <a:gd name="connsiteY101" fmla="*/ 1818551 h 4060147"/>
              <a:gd name="connsiteX102" fmla="*/ 1613647 w 5647765"/>
              <a:gd name="connsiteY102" fmla="*/ 1883097 h 4060147"/>
              <a:gd name="connsiteX103" fmla="*/ 1570617 w 5647765"/>
              <a:gd name="connsiteY103" fmla="*/ 1936886 h 4060147"/>
              <a:gd name="connsiteX104" fmla="*/ 1559859 w 5647765"/>
              <a:gd name="connsiteY104" fmla="*/ 1969158 h 4060147"/>
              <a:gd name="connsiteX105" fmla="*/ 1538344 w 5647765"/>
              <a:gd name="connsiteY105" fmla="*/ 2001431 h 4060147"/>
              <a:gd name="connsiteX106" fmla="*/ 1527586 w 5647765"/>
              <a:gd name="connsiteY106" fmla="*/ 2033704 h 4060147"/>
              <a:gd name="connsiteX107" fmla="*/ 1506071 w 5647765"/>
              <a:gd name="connsiteY107" fmla="*/ 2055220 h 4060147"/>
              <a:gd name="connsiteX108" fmla="*/ 1430767 w 5647765"/>
              <a:gd name="connsiteY108" fmla="*/ 2141281 h 4060147"/>
              <a:gd name="connsiteX109" fmla="*/ 1398495 w 5647765"/>
              <a:gd name="connsiteY109" fmla="*/ 2152038 h 4060147"/>
              <a:gd name="connsiteX110" fmla="*/ 1312433 w 5647765"/>
              <a:gd name="connsiteY110" fmla="*/ 2195069 h 4060147"/>
              <a:gd name="connsiteX111" fmla="*/ 1226372 w 5647765"/>
              <a:gd name="connsiteY111" fmla="*/ 2216584 h 4060147"/>
              <a:gd name="connsiteX112" fmla="*/ 1183342 w 5647765"/>
              <a:gd name="connsiteY112" fmla="*/ 2227342 h 4060147"/>
              <a:gd name="connsiteX113" fmla="*/ 699247 w 5647765"/>
              <a:gd name="connsiteY113" fmla="*/ 2238100 h 4060147"/>
              <a:gd name="connsiteX114" fmla="*/ 656217 w 5647765"/>
              <a:gd name="connsiteY114" fmla="*/ 2248857 h 4060147"/>
              <a:gd name="connsiteX115" fmla="*/ 484095 w 5647765"/>
              <a:gd name="connsiteY115" fmla="*/ 2281130 h 4060147"/>
              <a:gd name="connsiteX116" fmla="*/ 441064 w 5647765"/>
              <a:gd name="connsiteY116" fmla="*/ 2291888 h 4060147"/>
              <a:gd name="connsiteX117" fmla="*/ 408791 w 5647765"/>
              <a:gd name="connsiteY117" fmla="*/ 2313403 h 4060147"/>
              <a:gd name="connsiteX118" fmla="*/ 376518 w 5647765"/>
              <a:gd name="connsiteY118" fmla="*/ 2324161 h 4060147"/>
              <a:gd name="connsiteX119" fmla="*/ 268942 w 5647765"/>
              <a:gd name="connsiteY119" fmla="*/ 2377949 h 4060147"/>
              <a:gd name="connsiteX120" fmla="*/ 225911 w 5647765"/>
              <a:gd name="connsiteY120" fmla="*/ 2420980 h 4060147"/>
              <a:gd name="connsiteX121" fmla="*/ 150607 w 5647765"/>
              <a:gd name="connsiteY121" fmla="*/ 2474768 h 4060147"/>
              <a:gd name="connsiteX122" fmla="*/ 96819 w 5647765"/>
              <a:gd name="connsiteY122" fmla="*/ 2528556 h 4060147"/>
              <a:gd name="connsiteX123" fmla="*/ 64546 w 5647765"/>
              <a:gd name="connsiteY123" fmla="*/ 2593102 h 4060147"/>
              <a:gd name="connsiteX124" fmla="*/ 21516 w 5647765"/>
              <a:gd name="connsiteY124" fmla="*/ 2657648 h 4060147"/>
              <a:gd name="connsiteX125" fmla="*/ 0 w 5647765"/>
              <a:gd name="connsiteY125" fmla="*/ 2883558 h 4060147"/>
              <a:gd name="connsiteX126" fmla="*/ 10758 w 5647765"/>
              <a:gd name="connsiteY126" fmla="*/ 3174015 h 4060147"/>
              <a:gd name="connsiteX127" fmla="*/ 21516 w 5647765"/>
              <a:gd name="connsiteY127" fmla="*/ 3217046 h 4060147"/>
              <a:gd name="connsiteX128" fmla="*/ 32273 w 5647765"/>
              <a:gd name="connsiteY128" fmla="*/ 3356895 h 4060147"/>
              <a:gd name="connsiteX129" fmla="*/ 43031 w 5647765"/>
              <a:gd name="connsiteY129" fmla="*/ 3410683 h 4060147"/>
              <a:gd name="connsiteX130" fmla="*/ 64546 w 5647765"/>
              <a:gd name="connsiteY130" fmla="*/ 3808716 h 4060147"/>
              <a:gd name="connsiteX131" fmla="*/ 150607 w 5647765"/>
              <a:gd name="connsiteY131" fmla="*/ 3884020 h 4060147"/>
              <a:gd name="connsiteX132" fmla="*/ 215153 w 5647765"/>
              <a:gd name="connsiteY132" fmla="*/ 3905535 h 4060147"/>
              <a:gd name="connsiteX133" fmla="*/ 1549102 w 5647765"/>
              <a:gd name="connsiteY133" fmla="*/ 3916293 h 4060147"/>
              <a:gd name="connsiteX134" fmla="*/ 1613647 w 5647765"/>
              <a:gd name="connsiteY134" fmla="*/ 3905535 h 4060147"/>
              <a:gd name="connsiteX135" fmla="*/ 1656678 w 5647765"/>
              <a:gd name="connsiteY135" fmla="*/ 3884020 h 4060147"/>
              <a:gd name="connsiteX136" fmla="*/ 1742739 w 5647765"/>
              <a:gd name="connsiteY136" fmla="*/ 3862504 h 4060147"/>
              <a:gd name="connsiteX137" fmla="*/ 1775012 w 5647765"/>
              <a:gd name="connsiteY137" fmla="*/ 3840989 h 4060147"/>
              <a:gd name="connsiteX138" fmla="*/ 1807285 w 5647765"/>
              <a:gd name="connsiteY138" fmla="*/ 3830231 h 4060147"/>
              <a:gd name="connsiteX139" fmla="*/ 1861073 w 5647765"/>
              <a:gd name="connsiteY139" fmla="*/ 3797958 h 4060147"/>
              <a:gd name="connsiteX140" fmla="*/ 1925619 w 5647765"/>
              <a:gd name="connsiteY140" fmla="*/ 3776443 h 4060147"/>
              <a:gd name="connsiteX141" fmla="*/ 1968650 w 5647765"/>
              <a:gd name="connsiteY141" fmla="*/ 3722655 h 4060147"/>
              <a:gd name="connsiteX142" fmla="*/ 1990165 w 5647765"/>
              <a:gd name="connsiteY142" fmla="*/ 3679624 h 4060147"/>
              <a:gd name="connsiteX143" fmla="*/ 2000923 w 5647765"/>
              <a:gd name="connsiteY143" fmla="*/ 3647351 h 4060147"/>
              <a:gd name="connsiteX144" fmla="*/ 2022438 w 5647765"/>
              <a:gd name="connsiteY144" fmla="*/ 3615078 h 4060147"/>
              <a:gd name="connsiteX145" fmla="*/ 2033196 w 5647765"/>
              <a:gd name="connsiteY145" fmla="*/ 3561290 h 4060147"/>
              <a:gd name="connsiteX146" fmla="*/ 2054711 w 5647765"/>
              <a:gd name="connsiteY146" fmla="*/ 3485987 h 4060147"/>
              <a:gd name="connsiteX147" fmla="*/ 2086984 w 5647765"/>
              <a:gd name="connsiteY147" fmla="*/ 3356895 h 4060147"/>
              <a:gd name="connsiteX148" fmla="*/ 2108499 w 5647765"/>
              <a:gd name="connsiteY148" fmla="*/ 3324622 h 4060147"/>
              <a:gd name="connsiteX149" fmla="*/ 2140772 w 5647765"/>
              <a:gd name="connsiteY149" fmla="*/ 3249318 h 4060147"/>
              <a:gd name="connsiteX150" fmla="*/ 2151530 w 5647765"/>
              <a:gd name="connsiteY150" fmla="*/ 3217046 h 4060147"/>
              <a:gd name="connsiteX151" fmla="*/ 2173045 w 5647765"/>
              <a:gd name="connsiteY151" fmla="*/ 3174015 h 4060147"/>
              <a:gd name="connsiteX152" fmla="*/ 2183803 w 5647765"/>
              <a:gd name="connsiteY152" fmla="*/ 3141742 h 4060147"/>
              <a:gd name="connsiteX153" fmla="*/ 2205318 w 5647765"/>
              <a:gd name="connsiteY153" fmla="*/ 3109469 h 4060147"/>
              <a:gd name="connsiteX154" fmla="*/ 2226833 w 5647765"/>
              <a:gd name="connsiteY154" fmla="*/ 3044923 h 4060147"/>
              <a:gd name="connsiteX155" fmla="*/ 2248349 w 5647765"/>
              <a:gd name="connsiteY155" fmla="*/ 2980377 h 4060147"/>
              <a:gd name="connsiteX156" fmla="*/ 2259106 w 5647765"/>
              <a:gd name="connsiteY156" fmla="*/ 2948104 h 4060147"/>
              <a:gd name="connsiteX157" fmla="*/ 2280622 w 5647765"/>
              <a:gd name="connsiteY157" fmla="*/ 2926589 h 4060147"/>
              <a:gd name="connsiteX158" fmla="*/ 2334410 w 5647765"/>
              <a:gd name="connsiteY158" fmla="*/ 2829770 h 4060147"/>
              <a:gd name="connsiteX159" fmla="*/ 2377440 w 5647765"/>
              <a:gd name="connsiteY159" fmla="*/ 2797497 h 4060147"/>
              <a:gd name="connsiteX160" fmla="*/ 2409713 w 5647765"/>
              <a:gd name="connsiteY160" fmla="*/ 2743709 h 4060147"/>
              <a:gd name="connsiteX161" fmla="*/ 2441986 w 5647765"/>
              <a:gd name="connsiteY161" fmla="*/ 2722194 h 4060147"/>
              <a:gd name="connsiteX162" fmla="*/ 2463502 w 5647765"/>
              <a:gd name="connsiteY162" fmla="*/ 2700678 h 4060147"/>
              <a:gd name="connsiteX163" fmla="*/ 2528047 w 5647765"/>
              <a:gd name="connsiteY163" fmla="*/ 2668406 h 4060147"/>
              <a:gd name="connsiteX164" fmla="*/ 2560320 w 5647765"/>
              <a:gd name="connsiteY164" fmla="*/ 2646890 h 4060147"/>
              <a:gd name="connsiteX165" fmla="*/ 2581836 w 5647765"/>
              <a:gd name="connsiteY165" fmla="*/ 2625375 h 4060147"/>
              <a:gd name="connsiteX166" fmla="*/ 2624866 w 5647765"/>
              <a:gd name="connsiteY166" fmla="*/ 2603860 h 4060147"/>
              <a:gd name="connsiteX167" fmla="*/ 2646382 w 5647765"/>
              <a:gd name="connsiteY167" fmla="*/ 2582344 h 4060147"/>
              <a:gd name="connsiteX168" fmla="*/ 2721685 w 5647765"/>
              <a:gd name="connsiteY168" fmla="*/ 2539314 h 4060147"/>
              <a:gd name="connsiteX169" fmla="*/ 2829262 w 5647765"/>
              <a:gd name="connsiteY169" fmla="*/ 2485526 h 4060147"/>
              <a:gd name="connsiteX170" fmla="*/ 2872292 w 5647765"/>
              <a:gd name="connsiteY170" fmla="*/ 2453253 h 4060147"/>
              <a:gd name="connsiteX171" fmla="*/ 2915323 w 5647765"/>
              <a:gd name="connsiteY171" fmla="*/ 2431737 h 4060147"/>
              <a:gd name="connsiteX172" fmla="*/ 2947596 w 5647765"/>
              <a:gd name="connsiteY172" fmla="*/ 2399464 h 4060147"/>
              <a:gd name="connsiteX173" fmla="*/ 3012142 w 5647765"/>
              <a:gd name="connsiteY173" fmla="*/ 2377949 h 4060147"/>
              <a:gd name="connsiteX174" fmla="*/ 3044415 w 5647765"/>
              <a:gd name="connsiteY174" fmla="*/ 2356434 h 4060147"/>
              <a:gd name="connsiteX175" fmla="*/ 3065930 w 5647765"/>
              <a:gd name="connsiteY175" fmla="*/ 2334918 h 4060147"/>
              <a:gd name="connsiteX176" fmla="*/ 3098203 w 5647765"/>
              <a:gd name="connsiteY176" fmla="*/ 2324161 h 4060147"/>
              <a:gd name="connsiteX177" fmla="*/ 3141233 w 5647765"/>
              <a:gd name="connsiteY177" fmla="*/ 2291888 h 4060147"/>
              <a:gd name="connsiteX178" fmla="*/ 3184264 w 5647765"/>
              <a:gd name="connsiteY178" fmla="*/ 2248857 h 4060147"/>
              <a:gd name="connsiteX179" fmla="*/ 3281083 w 5647765"/>
              <a:gd name="connsiteY179" fmla="*/ 2162796 h 4060147"/>
              <a:gd name="connsiteX180" fmla="*/ 3313356 w 5647765"/>
              <a:gd name="connsiteY180" fmla="*/ 2130523 h 4060147"/>
              <a:gd name="connsiteX181" fmla="*/ 3334871 w 5647765"/>
              <a:gd name="connsiteY181" fmla="*/ 2098250 h 4060147"/>
              <a:gd name="connsiteX182" fmla="*/ 3367144 w 5647765"/>
              <a:gd name="connsiteY182" fmla="*/ 2076735 h 4060147"/>
              <a:gd name="connsiteX183" fmla="*/ 3388659 w 5647765"/>
              <a:gd name="connsiteY183" fmla="*/ 2044462 h 4060147"/>
              <a:gd name="connsiteX184" fmla="*/ 3410175 w 5647765"/>
              <a:gd name="connsiteY184" fmla="*/ 2022947 h 4060147"/>
              <a:gd name="connsiteX185" fmla="*/ 3485478 w 5647765"/>
              <a:gd name="connsiteY185" fmla="*/ 1926128 h 4060147"/>
              <a:gd name="connsiteX186" fmla="*/ 3517751 w 5647765"/>
              <a:gd name="connsiteY186" fmla="*/ 1904613 h 4060147"/>
              <a:gd name="connsiteX187" fmla="*/ 3528509 w 5647765"/>
              <a:gd name="connsiteY187" fmla="*/ 1861582 h 4060147"/>
              <a:gd name="connsiteX188" fmla="*/ 3625327 w 5647765"/>
              <a:gd name="connsiteY188" fmla="*/ 1786278 h 4060147"/>
              <a:gd name="connsiteX189" fmla="*/ 3711389 w 5647765"/>
              <a:gd name="connsiteY189" fmla="*/ 1721733 h 4060147"/>
              <a:gd name="connsiteX190" fmla="*/ 3765177 w 5647765"/>
              <a:gd name="connsiteY190" fmla="*/ 1667944 h 4060147"/>
              <a:gd name="connsiteX191" fmla="*/ 3829723 w 5647765"/>
              <a:gd name="connsiteY191" fmla="*/ 1624914 h 4060147"/>
              <a:gd name="connsiteX192" fmla="*/ 3851238 w 5647765"/>
              <a:gd name="connsiteY192" fmla="*/ 1603398 h 4060147"/>
              <a:gd name="connsiteX193" fmla="*/ 3915784 w 5647765"/>
              <a:gd name="connsiteY193" fmla="*/ 1560368 h 4060147"/>
              <a:gd name="connsiteX194" fmla="*/ 4012603 w 5647765"/>
              <a:gd name="connsiteY194" fmla="*/ 1485064 h 4060147"/>
              <a:gd name="connsiteX195" fmla="*/ 4044876 w 5647765"/>
              <a:gd name="connsiteY195" fmla="*/ 1463549 h 4060147"/>
              <a:gd name="connsiteX196" fmla="*/ 4077149 w 5647765"/>
              <a:gd name="connsiteY196" fmla="*/ 1452791 h 4060147"/>
              <a:gd name="connsiteX197" fmla="*/ 4141695 w 5647765"/>
              <a:gd name="connsiteY197" fmla="*/ 1420518 h 4060147"/>
              <a:gd name="connsiteX198" fmla="*/ 4173967 w 5647765"/>
              <a:gd name="connsiteY198" fmla="*/ 1388246 h 406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5647765" h="4060147">
                <a:moveTo>
                  <a:pt x="4098664" y="1409761"/>
                </a:moveTo>
                <a:cubicBezTo>
                  <a:pt x="4123765" y="1406175"/>
                  <a:pt x="4149681" y="1406289"/>
                  <a:pt x="4173967" y="1399003"/>
                </a:cubicBezTo>
                <a:cubicBezTo>
                  <a:pt x="4186351" y="1395288"/>
                  <a:pt x="4194134" y="1382028"/>
                  <a:pt x="4206240" y="1377488"/>
                </a:cubicBezTo>
                <a:cubicBezTo>
                  <a:pt x="4223361" y="1371068"/>
                  <a:pt x="4242099" y="1370316"/>
                  <a:pt x="4260029" y="1366730"/>
                </a:cubicBezTo>
                <a:cubicBezTo>
                  <a:pt x="4274372" y="1359558"/>
                  <a:pt x="4289136" y="1353171"/>
                  <a:pt x="4303059" y="1345215"/>
                </a:cubicBezTo>
                <a:cubicBezTo>
                  <a:pt x="4314285" y="1338800"/>
                  <a:pt x="4323768" y="1329482"/>
                  <a:pt x="4335332" y="1323700"/>
                </a:cubicBezTo>
                <a:cubicBezTo>
                  <a:pt x="4450331" y="1266201"/>
                  <a:pt x="4370009" y="1308555"/>
                  <a:pt x="4453666" y="1280669"/>
                </a:cubicBezTo>
                <a:cubicBezTo>
                  <a:pt x="4471986" y="1274562"/>
                  <a:pt x="4489307" y="1265753"/>
                  <a:pt x="4507455" y="1259154"/>
                </a:cubicBezTo>
                <a:cubicBezTo>
                  <a:pt x="4528768" y="1251404"/>
                  <a:pt x="4550485" y="1244810"/>
                  <a:pt x="4572000" y="1237638"/>
                </a:cubicBezTo>
                <a:cubicBezTo>
                  <a:pt x="4626522" y="1183119"/>
                  <a:pt x="4555958" y="1247265"/>
                  <a:pt x="4625789" y="1205366"/>
                </a:cubicBezTo>
                <a:cubicBezTo>
                  <a:pt x="4634486" y="1200148"/>
                  <a:pt x="4638865" y="1189476"/>
                  <a:pt x="4647304" y="1183850"/>
                </a:cubicBezTo>
                <a:cubicBezTo>
                  <a:pt x="4660647" y="1174954"/>
                  <a:pt x="4676411" y="1170291"/>
                  <a:pt x="4690335" y="1162335"/>
                </a:cubicBezTo>
                <a:cubicBezTo>
                  <a:pt x="4741106" y="1133323"/>
                  <a:pt x="4705573" y="1151430"/>
                  <a:pt x="4744123" y="1119304"/>
                </a:cubicBezTo>
                <a:cubicBezTo>
                  <a:pt x="4757897" y="1107826"/>
                  <a:pt x="4771117" y="1095049"/>
                  <a:pt x="4787153" y="1087031"/>
                </a:cubicBezTo>
                <a:cubicBezTo>
                  <a:pt x="4807438" y="1076889"/>
                  <a:pt x="4851699" y="1065516"/>
                  <a:pt x="4851699" y="1065516"/>
                </a:cubicBezTo>
                <a:cubicBezTo>
                  <a:pt x="4895004" y="1022213"/>
                  <a:pt x="4846853" y="1062983"/>
                  <a:pt x="4916245" y="1033243"/>
                </a:cubicBezTo>
                <a:cubicBezTo>
                  <a:pt x="4928129" y="1028150"/>
                  <a:pt x="4936703" y="1016979"/>
                  <a:pt x="4948518" y="1011728"/>
                </a:cubicBezTo>
                <a:cubicBezTo>
                  <a:pt x="4969242" y="1002517"/>
                  <a:pt x="5013064" y="990213"/>
                  <a:pt x="5013064" y="990213"/>
                </a:cubicBezTo>
                <a:cubicBezTo>
                  <a:pt x="5020236" y="983041"/>
                  <a:pt x="5025507" y="973233"/>
                  <a:pt x="5034579" y="968697"/>
                </a:cubicBezTo>
                <a:cubicBezTo>
                  <a:pt x="5054864" y="958554"/>
                  <a:pt x="5077610" y="954354"/>
                  <a:pt x="5099125" y="947182"/>
                </a:cubicBezTo>
                <a:cubicBezTo>
                  <a:pt x="5109883" y="943596"/>
                  <a:pt x="5121963" y="942714"/>
                  <a:pt x="5131398" y="936424"/>
                </a:cubicBezTo>
                <a:cubicBezTo>
                  <a:pt x="5152913" y="922081"/>
                  <a:pt x="5177660" y="911678"/>
                  <a:pt x="5195944" y="893394"/>
                </a:cubicBezTo>
                <a:cubicBezTo>
                  <a:pt x="5257750" y="831588"/>
                  <a:pt x="5225677" y="847624"/>
                  <a:pt x="5282005" y="828848"/>
                </a:cubicBezTo>
                <a:cubicBezTo>
                  <a:pt x="5285591" y="818090"/>
                  <a:pt x="5285679" y="805430"/>
                  <a:pt x="5292763" y="796575"/>
                </a:cubicBezTo>
                <a:cubicBezTo>
                  <a:pt x="5300840" y="786479"/>
                  <a:pt x="5314940" y="783137"/>
                  <a:pt x="5325036" y="775060"/>
                </a:cubicBezTo>
                <a:cubicBezTo>
                  <a:pt x="5332956" y="768724"/>
                  <a:pt x="5340215" y="761464"/>
                  <a:pt x="5346551" y="753544"/>
                </a:cubicBezTo>
                <a:cubicBezTo>
                  <a:pt x="5354628" y="743448"/>
                  <a:pt x="5359552" y="731001"/>
                  <a:pt x="5368066" y="721271"/>
                </a:cubicBezTo>
                <a:cubicBezTo>
                  <a:pt x="5384763" y="702189"/>
                  <a:pt x="5403925" y="685413"/>
                  <a:pt x="5421855" y="667483"/>
                </a:cubicBezTo>
                <a:lnTo>
                  <a:pt x="5454127" y="635210"/>
                </a:lnTo>
                <a:cubicBezTo>
                  <a:pt x="5461299" y="628038"/>
                  <a:pt x="5469558" y="621809"/>
                  <a:pt x="5475643" y="613695"/>
                </a:cubicBezTo>
                <a:cubicBezTo>
                  <a:pt x="5486401" y="599351"/>
                  <a:pt x="5498413" y="585868"/>
                  <a:pt x="5507916" y="570664"/>
                </a:cubicBezTo>
                <a:cubicBezTo>
                  <a:pt x="5516415" y="557065"/>
                  <a:pt x="5521475" y="541557"/>
                  <a:pt x="5529431" y="527634"/>
                </a:cubicBezTo>
                <a:cubicBezTo>
                  <a:pt x="5547526" y="495967"/>
                  <a:pt x="5548900" y="497407"/>
                  <a:pt x="5572462" y="473846"/>
                </a:cubicBezTo>
                <a:cubicBezTo>
                  <a:pt x="5575910" y="460053"/>
                  <a:pt x="5586258" y="413979"/>
                  <a:pt x="5593977" y="398542"/>
                </a:cubicBezTo>
                <a:cubicBezTo>
                  <a:pt x="5599759" y="386978"/>
                  <a:pt x="5608320" y="377027"/>
                  <a:pt x="5615492" y="366269"/>
                </a:cubicBezTo>
                <a:cubicBezTo>
                  <a:pt x="5619078" y="348340"/>
                  <a:pt x="5621815" y="330220"/>
                  <a:pt x="5626250" y="312481"/>
                </a:cubicBezTo>
                <a:cubicBezTo>
                  <a:pt x="5629000" y="301480"/>
                  <a:pt x="5634979" y="291365"/>
                  <a:pt x="5637007" y="280208"/>
                </a:cubicBezTo>
                <a:cubicBezTo>
                  <a:pt x="5642179" y="251764"/>
                  <a:pt x="5644179" y="222834"/>
                  <a:pt x="5647765" y="194147"/>
                </a:cubicBezTo>
                <a:cubicBezTo>
                  <a:pt x="5644179" y="136773"/>
                  <a:pt x="5649477" y="78141"/>
                  <a:pt x="5637007" y="22024"/>
                </a:cubicBezTo>
                <a:cubicBezTo>
                  <a:pt x="5634202" y="9403"/>
                  <a:pt x="5617635" y="1369"/>
                  <a:pt x="5604735" y="509"/>
                </a:cubicBezTo>
                <a:cubicBezTo>
                  <a:pt x="5561651" y="-2363"/>
                  <a:pt x="5518674" y="7681"/>
                  <a:pt x="5475643" y="11267"/>
                </a:cubicBezTo>
                <a:lnTo>
                  <a:pt x="5346551" y="43540"/>
                </a:lnTo>
                <a:cubicBezTo>
                  <a:pt x="5332207" y="47126"/>
                  <a:pt x="5317546" y="49621"/>
                  <a:pt x="5303520" y="54297"/>
                </a:cubicBezTo>
                <a:cubicBezTo>
                  <a:pt x="5226160" y="80084"/>
                  <a:pt x="5322746" y="48805"/>
                  <a:pt x="5228217" y="75813"/>
                </a:cubicBezTo>
                <a:cubicBezTo>
                  <a:pt x="5120196" y="106676"/>
                  <a:pt x="5287421" y="63700"/>
                  <a:pt x="5152913" y="97328"/>
                </a:cubicBezTo>
                <a:cubicBezTo>
                  <a:pt x="5118804" y="120067"/>
                  <a:pt x="5111388" y="128212"/>
                  <a:pt x="5066852" y="140358"/>
                </a:cubicBezTo>
                <a:cubicBezTo>
                  <a:pt x="5045808" y="146097"/>
                  <a:pt x="5023821" y="147530"/>
                  <a:pt x="5002306" y="151116"/>
                </a:cubicBezTo>
                <a:cubicBezTo>
                  <a:pt x="4955690" y="172631"/>
                  <a:pt x="4909932" y="196113"/>
                  <a:pt x="4862457" y="215662"/>
                </a:cubicBezTo>
                <a:cubicBezTo>
                  <a:pt x="4848786" y="221291"/>
                  <a:pt x="4833016" y="220596"/>
                  <a:pt x="4819426" y="226420"/>
                </a:cubicBezTo>
                <a:cubicBezTo>
                  <a:pt x="4807542" y="231513"/>
                  <a:pt x="4798379" y="241520"/>
                  <a:pt x="4787153" y="247935"/>
                </a:cubicBezTo>
                <a:cubicBezTo>
                  <a:pt x="4773230" y="255891"/>
                  <a:pt x="4758926" y="263282"/>
                  <a:pt x="4744123" y="269450"/>
                </a:cubicBezTo>
                <a:cubicBezTo>
                  <a:pt x="4715842" y="281234"/>
                  <a:pt x="4686343" y="289939"/>
                  <a:pt x="4658062" y="301723"/>
                </a:cubicBezTo>
                <a:cubicBezTo>
                  <a:pt x="4598036" y="326734"/>
                  <a:pt x="4632752" y="316186"/>
                  <a:pt x="4582758" y="344754"/>
                </a:cubicBezTo>
                <a:cubicBezTo>
                  <a:pt x="4538441" y="370078"/>
                  <a:pt x="4528074" y="370153"/>
                  <a:pt x="4475182" y="387784"/>
                </a:cubicBezTo>
                <a:cubicBezTo>
                  <a:pt x="4468010" y="394956"/>
                  <a:pt x="4462989" y="405305"/>
                  <a:pt x="4453666" y="409300"/>
                </a:cubicBezTo>
                <a:cubicBezTo>
                  <a:pt x="4436860" y="416503"/>
                  <a:pt x="4417616" y="415622"/>
                  <a:pt x="4399878" y="420057"/>
                </a:cubicBezTo>
                <a:cubicBezTo>
                  <a:pt x="4388877" y="422807"/>
                  <a:pt x="4378223" y="426833"/>
                  <a:pt x="4367605" y="430815"/>
                </a:cubicBezTo>
                <a:cubicBezTo>
                  <a:pt x="4338632" y="441680"/>
                  <a:pt x="4311382" y="454950"/>
                  <a:pt x="4281544" y="463088"/>
                </a:cubicBezTo>
                <a:cubicBezTo>
                  <a:pt x="4253016" y="470868"/>
                  <a:pt x="4224651" y="479742"/>
                  <a:pt x="4195483" y="484603"/>
                </a:cubicBezTo>
                <a:cubicBezTo>
                  <a:pt x="4116353" y="497792"/>
                  <a:pt x="4152098" y="490071"/>
                  <a:pt x="4087906" y="506118"/>
                </a:cubicBezTo>
                <a:cubicBezTo>
                  <a:pt x="4053797" y="528858"/>
                  <a:pt x="4046383" y="537002"/>
                  <a:pt x="4001845" y="549149"/>
                </a:cubicBezTo>
                <a:cubicBezTo>
                  <a:pt x="3980801" y="554888"/>
                  <a:pt x="3958592" y="555175"/>
                  <a:pt x="3937299" y="559907"/>
                </a:cubicBezTo>
                <a:cubicBezTo>
                  <a:pt x="3926230" y="562367"/>
                  <a:pt x="3915929" y="567549"/>
                  <a:pt x="3905026" y="570664"/>
                </a:cubicBezTo>
                <a:cubicBezTo>
                  <a:pt x="3890810" y="574726"/>
                  <a:pt x="3876157" y="577174"/>
                  <a:pt x="3861996" y="581422"/>
                </a:cubicBezTo>
                <a:cubicBezTo>
                  <a:pt x="3840273" y="587939"/>
                  <a:pt x="3819452" y="597436"/>
                  <a:pt x="3797450" y="602937"/>
                </a:cubicBezTo>
                <a:cubicBezTo>
                  <a:pt x="3733258" y="618985"/>
                  <a:pt x="3769003" y="611264"/>
                  <a:pt x="3689873" y="624453"/>
                </a:cubicBezTo>
                <a:cubicBezTo>
                  <a:pt x="3592842" y="672969"/>
                  <a:pt x="3713207" y="616676"/>
                  <a:pt x="3560782" y="667483"/>
                </a:cubicBezTo>
                <a:lnTo>
                  <a:pt x="3496236" y="688998"/>
                </a:lnTo>
                <a:cubicBezTo>
                  <a:pt x="3485478" y="696170"/>
                  <a:pt x="3475778" y="705263"/>
                  <a:pt x="3463963" y="710514"/>
                </a:cubicBezTo>
                <a:cubicBezTo>
                  <a:pt x="3443239" y="719725"/>
                  <a:pt x="3421419" y="726528"/>
                  <a:pt x="3399417" y="732029"/>
                </a:cubicBezTo>
                <a:cubicBezTo>
                  <a:pt x="3385073" y="735615"/>
                  <a:pt x="3370114" y="737296"/>
                  <a:pt x="3356386" y="742787"/>
                </a:cubicBezTo>
                <a:cubicBezTo>
                  <a:pt x="3334052" y="751721"/>
                  <a:pt x="3313739" y="765106"/>
                  <a:pt x="3291840" y="775060"/>
                </a:cubicBezTo>
                <a:cubicBezTo>
                  <a:pt x="3231356" y="802553"/>
                  <a:pt x="3239506" y="793340"/>
                  <a:pt x="3173506" y="818090"/>
                </a:cubicBezTo>
                <a:cubicBezTo>
                  <a:pt x="3137344" y="831651"/>
                  <a:pt x="3099047" y="841251"/>
                  <a:pt x="3065930" y="861121"/>
                </a:cubicBezTo>
                <a:cubicBezTo>
                  <a:pt x="3048001" y="871879"/>
                  <a:pt x="3031792" y="886249"/>
                  <a:pt x="3012142" y="893394"/>
                </a:cubicBezTo>
                <a:cubicBezTo>
                  <a:pt x="2991643" y="900848"/>
                  <a:pt x="2969111" y="900565"/>
                  <a:pt x="2947596" y="904151"/>
                </a:cubicBezTo>
                <a:cubicBezTo>
                  <a:pt x="2922495" y="914909"/>
                  <a:pt x="2898200" y="927788"/>
                  <a:pt x="2872292" y="936424"/>
                </a:cubicBezTo>
                <a:cubicBezTo>
                  <a:pt x="2854946" y="942206"/>
                  <a:pt x="2836242" y="942747"/>
                  <a:pt x="2818504" y="947182"/>
                </a:cubicBezTo>
                <a:cubicBezTo>
                  <a:pt x="2807503" y="949932"/>
                  <a:pt x="2797134" y="954825"/>
                  <a:pt x="2786231" y="957940"/>
                </a:cubicBezTo>
                <a:cubicBezTo>
                  <a:pt x="2772015" y="962002"/>
                  <a:pt x="2757544" y="965111"/>
                  <a:pt x="2743200" y="968697"/>
                </a:cubicBezTo>
                <a:cubicBezTo>
                  <a:pt x="2656104" y="1026763"/>
                  <a:pt x="2772094" y="954660"/>
                  <a:pt x="2667897" y="1000970"/>
                </a:cubicBezTo>
                <a:cubicBezTo>
                  <a:pt x="2648790" y="1009462"/>
                  <a:pt x="2633523" y="1025478"/>
                  <a:pt x="2614109" y="1033243"/>
                </a:cubicBezTo>
                <a:cubicBezTo>
                  <a:pt x="2563591" y="1053450"/>
                  <a:pt x="2546026" y="1032016"/>
                  <a:pt x="2495775" y="1065516"/>
                </a:cubicBezTo>
                <a:cubicBezTo>
                  <a:pt x="2485017" y="1072688"/>
                  <a:pt x="2475317" y="1081780"/>
                  <a:pt x="2463502" y="1087031"/>
                </a:cubicBezTo>
                <a:cubicBezTo>
                  <a:pt x="2442777" y="1096242"/>
                  <a:pt x="2398956" y="1108547"/>
                  <a:pt x="2398956" y="1108547"/>
                </a:cubicBezTo>
                <a:cubicBezTo>
                  <a:pt x="2391784" y="1115719"/>
                  <a:pt x="2386137" y="1124844"/>
                  <a:pt x="2377440" y="1130062"/>
                </a:cubicBezTo>
                <a:cubicBezTo>
                  <a:pt x="2367716" y="1135896"/>
                  <a:pt x="2355590" y="1136353"/>
                  <a:pt x="2345167" y="1140820"/>
                </a:cubicBezTo>
                <a:cubicBezTo>
                  <a:pt x="2321384" y="1151013"/>
                  <a:pt x="2290639" y="1167230"/>
                  <a:pt x="2269864" y="1183850"/>
                </a:cubicBezTo>
                <a:cubicBezTo>
                  <a:pt x="2261944" y="1190186"/>
                  <a:pt x="2256269" y="1199030"/>
                  <a:pt x="2248349" y="1205366"/>
                </a:cubicBezTo>
                <a:cubicBezTo>
                  <a:pt x="2244842" y="1208172"/>
                  <a:pt x="2158628" y="1275076"/>
                  <a:pt x="2130015" y="1291427"/>
                </a:cubicBezTo>
                <a:cubicBezTo>
                  <a:pt x="2116091" y="1299383"/>
                  <a:pt x="2101328" y="1305770"/>
                  <a:pt x="2086984" y="1312942"/>
                </a:cubicBezTo>
                <a:cubicBezTo>
                  <a:pt x="2077210" y="1327603"/>
                  <a:pt x="2060987" y="1356510"/>
                  <a:pt x="2043953" y="1366730"/>
                </a:cubicBezTo>
                <a:cubicBezTo>
                  <a:pt x="1974650" y="1408311"/>
                  <a:pt x="2049351" y="1340716"/>
                  <a:pt x="1979407" y="1399003"/>
                </a:cubicBezTo>
                <a:cubicBezTo>
                  <a:pt x="1967720" y="1408742"/>
                  <a:pt x="1958822" y="1421537"/>
                  <a:pt x="1947135" y="1431276"/>
                </a:cubicBezTo>
                <a:cubicBezTo>
                  <a:pt x="1937203" y="1439553"/>
                  <a:pt x="1924958" y="1444714"/>
                  <a:pt x="1914862" y="1452791"/>
                </a:cubicBezTo>
                <a:cubicBezTo>
                  <a:pt x="1838218" y="1514106"/>
                  <a:pt x="1960404" y="1429602"/>
                  <a:pt x="1861073" y="1495822"/>
                </a:cubicBezTo>
                <a:cubicBezTo>
                  <a:pt x="1803700" y="1581883"/>
                  <a:pt x="1879002" y="1477893"/>
                  <a:pt x="1807285" y="1549610"/>
                </a:cubicBezTo>
                <a:cubicBezTo>
                  <a:pt x="1788678" y="1568217"/>
                  <a:pt x="1776911" y="1603821"/>
                  <a:pt x="1764255" y="1624914"/>
                </a:cubicBezTo>
                <a:cubicBezTo>
                  <a:pt x="1750951" y="1647087"/>
                  <a:pt x="1735568" y="1667945"/>
                  <a:pt x="1721224" y="1689460"/>
                </a:cubicBezTo>
                <a:lnTo>
                  <a:pt x="1699709" y="1721733"/>
                </a:lnTo>
                <a:lnTo>
                  <a:pt x="1678193" y="1754006"/>
                </a:lnTo>
                <a:cubicBezTo>
                  <a:pt x="1651154" y="1835125"/>
                  <a:pt x="1687629" y="1735133"/>
                  <a:pt x="1645920" y="1818551"/>
                </a:cubicBezTo>
                <a:cubicBezTo>
                  <a:pt x="1619404" y="1871582"/>
                  <a:pt x="1654759" y="1831706"/>
                  <a:pt x="1613647" y="1883097"/>
                </a:cubicBezTo>
                <a:cubicBezTo>
                  <a:pt x="1586966" y="1916449"/>
                  <a:pt x="1592690" y="1892740"/>
                  <a:pt x="1570617" y="1936886"/>
                </a:cubicBezTo>
                <a:cubicBezTo>
                  <a:pt x="1565546" y="1947028"/>
                  <a:pt x="1564930" y="1959016"/>
                  <a:pt x="1559859" y="1969158"/>
                </a:cubicBezTo>
                <a:cubicBezTo>
                  <a:pt x="1554077" y="1980722"/>
                  <a:pt x="1544126" y="1989867"/>
                  <a:pt x="1538344" y="2001431"/>
                </a:cubicBezTo>
                <a:cubicBezTo>
                  <a:pt x="1533273" y="2011573"/>
                  <a:pt x="1533420" y="2023980"/>
                  <a:pt x="1527586" y="2033704"/>
                </a:cubicBezTo>
                <a:cubicBezTo>
                  <a:pt x="1522368" y="2042401"/>
                  <a:pt x="1512156" y="2047106"/>
                  <a:pt x="1506071" y="2055220"/>
                </a:cubicBezTo>
                <a:cubicBezTo>
                  <a:pt x="1467344" y="2106856"/>
                  <a:pt x="1478818" y="2117256"/>
                  <a:pt x="1430767" y="2141281"/>
                </a:cubicBezTo>
                <a:cubicBezTo>
                  <a:pt x="1420625" y="2146352"/>
                  <a:pt x="1409252" y="2148452"/>
                  <a:pt x="1398495" y="2152038"/>
                </a:cubicBezTo>
                <a:cubicBezTo>
                  <a:pt x="1360942" y="2189591"/>
                  <a:pt x="1386602" y="2170346"/>
                  <a:pt x="1312433" y="2195069"/>
                </a:cubicBezTo>
                <a:cubicBezTo>
                  <a:pt x="1254755" y="2214295"/>
                  <a:pt x="1304274" y="2199273"/>
                  <a:pt x="1226372" y="2216584"/>
                </a:cubicBezTo>
                <a:cubicBezTo>
                  <a:pt x="1211939" y="2219791"/>
                  <a:pt x="1198115" y="2226739"/>
                  <a:pt x="1183342" y="2227342"/>
                </a:cubicBezTo>
                <a:cubicBezTo>
                  <a:pt x="1022071" y="2233925"/>
                  <a:pt x="860612" y="2234514"/>
                  <a:pt x="699247" y="2238100"/>
                </a:cubicBezTo>
                <a:cubicBezTo>
                  <a:pt x="684904" y="2241686"/>
                  <a:pt x="670715" y="2245958"/>
                  <a:pt x="656217" y="2248857"/>
                </a:cubicBezTo>
                <a:cubicBezTo>
                  <a:pt x="598977" y="2260305"/>
                  <a:pt x="540726" y="2266972"/>
                  <a:pt x="484095" y="2281130"/>
                </a:cubicBezTo>
                <a:lnTo>
                  <a:pt x="441064" y="2291888"/>
                </a:lnTo>
                <a:cubicBezTo>
                  <a:pt x="430306" y="2299060"/>
                  <a:pt x="420355" y="2307621"/>
                  <a:pt x="408791" y="2313403"/>
                </a:cubicBezTo>
                <a:cubicBezTo>
                  <a:pt x="398649" y="2318474"/>
                  <a:pt x="386431" y="2318654"/>
                  <a:pt x="376518" y="2324161"/>
                </a:cubicBezTo>
                <a:cubicBezTo>
                  <a:pt x="271726" y="2382378"/>
                  <a:pt x="353036" y="2356925"/>
                  <a:pt x="268942" y="2377949"/>
                </a:cubicBezTo>
                <a:cubicBezTo>
                  <a:pt x="254598" y="2392293"/>
                  <a:pt x="242789" y="2409728"/>
                  <a:pt x="225911" y="2420980"/>
                </a:cubicBezTo>
                <a:cubicBezTo>
                  <a:pt x="178720" y="2452440"/>
                  <a:pt x="203981" y="2434738"/>
                  <a:pt x="150607" y="2474768"/>
                </a:cubicBezTo>
                <a:cubicBezTo>
                  <a:pt x="93234" y="2560829"/>
                  <a:pt x="168536" y="2456839"/>
                  <a:pt x="96819" y="2528556"/>
                </a:cubicBezTo>
                <a:cubicBezTo>
                  <a:pt x="61004" y="2564371"/>
                  <a:pt x="86418" y="2553732"/>
                  <a:pt x="64546" y="2593102"/>
                </a:cubicBezTo>
                <a:cubicBezTo>
                  <a:pt x="51988" y="2615706"/>
                  <a:pt x="21516" y="2657648"/>
                  <a:pt x="21516" y="2657648"/>
                </a:cubicBezTo>
                <a:cubicBezTo>
                  <a:pt x="16108" y="2706322"/>
                  <a:pt x="0" y="2843196"/>
                  <a:pt x="0" y="2883558"/>
                </a:cubicBezTo>
                <a:cubicBezTo>
                  <a:pt x="0" y="2980443"/>
                  <a:pt x="4520" y="3077331"/>
                  <a:pt x="10758" y="3174015"/>
                </a:cubicBezTo>
                <a:cubicBezTo>
                  <a:pt x="11710" y="3188769"/>
                  <a:pt x="17930" y="3202702"/>
                  <a:pt x="21516" y="3217046"/>
                </a:cubicBezTo>
                <a:cubicBezTo>
                  <a:pt x="25102" y="3263662"/>
                  <a:pt x="27110" y="3310427"/>
                  <a:pt x="32273" y="3356895"/>
                </a:cubicBezTo>
                <a:cubicBezTo>
                  <a:pt x="34292" y="3375068"/>
                  <a:pt x="41728" y="3392445"/>
                  <a:pt x="43031" y="3410683"/>
                </a:cubicBezTo>
                <a:cubicBezTo>
                  <a:pt x="52498" y="3543217"/>
                  <a:pt x="-9159" y="3698161"/>
                  <a:pt x="64546" y="3808716"/>
                </a:cubicBezTo>
                <a:cubicBezTo>
                  <a:pt x="89647" y="3846366"/>
                  <a:pt x="96821" y="3866092"/>
                  <a:pt x="150607" y="3884020"/>
                </a:cubicBezTo>
                <a:lnTo>
                  <a:pt x="215153" y="3905535"/>
                </a:lnTo>
                <a:cubicBezTo>
                  <a:pt x="545806" y="4236172"/>
                  <a:pt x="236201" y="3936807"/>
                  <a:pt x="1549102" y="3916293"/>
                </a:cubicBezTo>
                <a:cubicBezTo>
                  <a:pt x="1570911" y="3915952"/>
                  <a:pt x="1592132" y="3909121"/>
                  <a:pt x="1613647" y="3905535"/>
                </a:cubicBezTo>
                <a:cubicBezTo>
                  <a:pt x="1627991" y="3898363"/>
                  <a:pt x="1641464" y="3889091"/>
                  <a:pt x="1656678" y="3884020"/>
                </a:cubicBezTo>
                <a:cubicBezTo>
                  <a:pt x="1693506" y="3871744"/>
                  <a:pt x="1710534" y="3878606"/>
                  <a:pt x="1742739" y="3862504"/>
                </a:cubicBezTo>
                <a:cubicBezTo>
                  <a:pt x="1754303" y="3856722"/>
                  <a:pt x="1763448" y="3846771"/>
                  <a:pt x="1775012" y="3840989"/>
                </a:cubicBezTo>
                <a:cubicBezTo>
                  <a:pt x="1785154" y="3835918"/>
                  <a:pt x="1797143" y="3835302"/>
                  <a:pt x="1807285" y="3830231"/>
                </a:cubicBezTo>
                <a:cubicBezTo>
                  <a:pt x="1825987" y="3820880"/>
                  <a:pt x="1842038" y="3806610"/>
                  <a:pt x="1861073" y="3797958"/>
                </a:cubicBezTo>
                <a:cubicBezTo>
                  <a:pt x="1881719" y="3788573"/>
                  <a:pt x="1925619" y="3776443"/>
                  <a:pt x="1925619" y="3776443"/>
                </a:cubicBezTo>
                <a:cubicBezTo>
                  <a:pt x="1949181" y="3752882"/>
                  <a:pt x="1950555" y="3754321"/>
                  <a:pt x="1968650" y="3722655"/>
                </a:cubicBezTo>
                <a:cubicBezTo>
                  <a:pt x="1976606" y="3708731"/>
                  <a:pt x="1983848" y="3694364"/>
                  <a:pt x="1990165" y="3679624"/>
                </a:cubicBezTo>
                <a:cubicBezTo>
                  <a:pt x="1994632" y="3669201"/>
                  <a:pt x="1995852" y="3657493"/>
                  <a:pt x="2000923" y="3647351"/>
                </a:cubicBezTo>
                <a:cubicBezTo>
                  <a:pt x="2006705" y="3635787"/>
                  <a:pt x="2015266" y="3625836"/>
                  <a:pt x="2022438" y="3615078"/>
                </a:cubicBezTo>
                <a:cubicBezTo>
                  <a:pt x="2026024" y="3597149"/>
                  <a:pt x="2028761" y="3579029"/>
                  <a:pt x="2033196" y="3561290"/>
                </a:cubicBezTo>
                <a:cubicBezTo>
                  <a:pt x="2053699" y="3479278"/>
                  <a:pt x="2034591" y="3586581"/>
                  <a:pt x="2054711" y="3485987"/>
                </a:cubicBezTo>
                <a:cubicBezTo>
                  <a:pt x="2061625" y="3451420"/>
                  <a:pt x="2066445" y="3387703"/>
                  <a:pt x="2086984" y="3356895"/>
                </a:cubicBezTo>
                <a:lnTo>
                  <a:pt x="2108499" y="3324622"/>
                </a:lnTo>
                <a:cubicBezTo>
                  <a:pt x="2130888" y="3235069"/>
                  <a:pt x="2103627" y="3323606"/>
                  <a:pt x="2140772" y="3249318"/>
                </a:cubicBezTo>
                <a:cubicBezTo>
                  <a:pt x="2145843" y="3239176"/>
                  <a:pt x="2147063" y="3227468"/>
                  <a:pt x="2151530" y="3217046"/>
                </a:cubicBezTo>
                <a:cubicBezTo>
                  <a:pt x="2157847" y="3202306"/>
                  <a:pt x="2166728" y="3188755"/>
                  <a:pt x="2173045" y="3174015"/>
                </a:cubicBezTo>
                <a:cubicBezTo>
                  <a:pt x="2177512" y="3163592"/>
                  <a:pt x="2178732" y="3151884"/>
                  <a:pt x="2183803" y="3141742"/>
                </a:cubicBezTo>
                <a:cubicBezTo>
                  <a:pt x="2189585" y="3130178"/>
                  <a:pt x="2200067" y="3121284"/>
                  <a:pt x="2205318" y="3109469"/>
                </a:cubicBezTo>
                <a:cubicBezTo>
                  <a:pt x="2214529" y="3088745"/>
                  <a:pt x="2219661" y="3066438"/>
                  <a:pt x="2226833" y="3044923"/>
                </a:cubicBezTo>
                <a:lnTo>
                  <a:pt x="2248349" y="2980377"/>
                </a:lnTo>
                <a:cubicBezTo>
                  <a:pt x="2251935" y="2969619"/>
                  <a:pt x="2251088" y="2956122"/>
                  <a:pt x="2259106" y="2948104"/>
                </a:cubicBezTo>
                <a:lnTo>
                  <a:pt x="2280622" y="2926589"/>
                </a:lnTo>
                <a:cubicBezTo>
                  <a:pt x="2292347" y="2891412"/>
                  <a:pt x="2301528" y="2854432"/>
                  <a:pt x="2334410" y="2829770"/>
                </a:cubicBezTo>
                <a:lnTo>
                  <a:pt x="2377440" y="2797497"/>
                </a:lnTo>
                <a:cubicBezTo>
                  <a:pt x="2388198" y="2779568"/>
                  <a:pt x="2396106" y="2759584"/>
                  <a:pt x="2409713" y="2743709"/>
                </a:cubicBezTo>
                <a:cubicBezTo>
                  <a:pt x="2418127" y="2733893"/>
                  <a:pt x="2431890" y="2730271"/>
                  <a:pt x="2441986" y="2722194"/>
                </a:cubicBezTo>
                <a:cubicBezTo>
                  <a:pt x="2449906" y="2715858"/>
                  <a:pt x="2455582" y="2707014"/>
                  <a:pt x="2463502" y="2700678"/>
                </a:cubicBezTo>
                <a:cubicBezTo>
                  <a:pt x="2493293" y="2676845"/>
                  <a:pt x="2493961" y="2679768"/>
                  <a:pt x="2528047" y="2668406"/>
                </a:cubicBezTo>
                <a:cubicBezTo>
                  <a:pt x="2538805" y="2661234"/>
                  <a:pt x="2550224" y="2654967"/>
                  <a:pt x="2560320" y="2646890"/>
                </a:cubicBezTo>
                <a:cubicBezTo>
                  <a:pt x="2568240" y="2640554"/>
                  <a:pt x="2573397" y="2631001"/>
                  <a:pt x="2581836" y="2625375"/>
                </a:cubicBezTo>
                <a:cubicBezTo>
                  <a:pt x="2595179" y="2616480"/>
                  <a:pt x="2611523" y="2612755"/>
                  <a:pt x="2624866" y="2603860"/>
                </a:cubicBezTo>
                <a:cubicBezTo>
                  <a:pt x="2633305" y="2598234"/>
                  <a:pt x="2637943" y="2587970"/>
                  <a:pt x="2646382" y="2582344"/>
                </a:cubicBezTo>
                <a:cubicBezTo>
                  <a:pt x="2670437" y="2566308"/>
                  <a:pt x="2697064" y="2554466"/>
                  <a:pt x="2721685" y="2539314"/>
                </a:cubicBezTo>
                <a:cubicBezTo>
                  <a:pt x="2809319" y="2485385"/>
                  <a:pt x="2754977" y="2504096"/>
                  <a:pt x="2829262" y="2485526"/>
                </a:cubicBezTo>
                <a:cubicBezTo>
                  <a:pt x="2843605" y="2474768"/>
                  <a:pt x="2857088" y="2462756"/>
                  <a:pt x="2872292" y="2453253"/>
                </a:cubicBezTo>
                <a:cubicBezTo>
                  <a:pt x="2885891" y="2444753"/>
                  <a:pt x="2902273" y="2441058"/>
                  <a:pt x="2915323" y="2431737"/>
                </a:cubicBezTo>
                <a:cubicBezTo>
                  <a:pt x="2927703" y="2422894"/>
                  <a:pt x="2934297" y="2406852"/>
                  <a:pt x="2947596" y="2399464"/>
                </a:cubicBezTo>
                <a:cubicBezTo>
                  <a:pt x="2967421" y="2388450"/>
                  <a:pt x="2993272" y="2390529"/>
                  <a:pt x="3012142" y="2377949"/>
                </a:cubicBezTo>
                <a:cubicBezTo>
                  <a:pt x="3022900" y="2370777"/>
                  <a:pt x="3034319" y="2364511"/>
                  <a:pt x="3044415" y="2356434"/>
                </a:cubicBezTo>
                <a:cubicBezTo>
                  <a:pt x="3052335" y="2350098"/>
                  <a:pt x="3057233" y="2340136"/>
                  <a:pt x="3065930" y="2334918"/>
                </a:cubicBezTo>
                <a:cubicBezTo>
                  <a:pt x="3075654" y="2329084"/>
                  <a:pt x="3087445" y="2327747"/>
                  <a:pt x="3098203" y="2324161"/>
                </a:cubicBezTo>
                <a:cubicBezTo>
                  <a:pt x="3112546" y="2313403"/>
                  <a:pt x="3127740" y="2303695"/>
                  <a:pt x="3141233" y="2291888"/>
                </a:cubicBezTo>
                <a:cubicBezTo>
                  <a:pt x="3156499" y="2278530"/>
                  <a:pt x="3167386" y="2260109"/>
                  <a:pt x="3184264" y="2248857"/>
                </a:cubicBezTo>
                <a:cubicBezTo>
                  <a:pt x="3241854" y="2210464"/>
                  <a:pt x="3207395" y="2236484"/>
                  <a:pt x="3281083" y="2162796"/>
                </a:cubicBezTo>
                <a:cubicBezTo>
                  <a:pt x="3291841" y="2152038"/>
                  <a:pt x="3304917" y="2143182"/>
                  <a:pt x="3313356" y="2130523"/>
                </a:cubicBezTo>
                <a:cubicBezTo>
                  <a:pt x="3320528" y="2119765"/>
                  <a:pt x="3325729" y="2107392"/>
                  <a:pt x="3334871" y="2098250"/>
                </a:cubicBezTo>
                <a:cubicBezTo>
                  <a:pt x="3344013" y="2089108"/>
                  <a:pt x="3356386" y="2083907"/>
                  <a:pt x="3367144" y="2076735"/>
                </a:cubicBezTo>
                <a:cubicBezTo>
                  <a:pt x="3374316" y="2065977"/>
                  <a:pt x="3380582" y="2054558"/>
                  <a:pt x="3388659" y="2044462"/>
                </a:cubicBezTo>
                <a:cubicBezTo>
                  <a:pt x="3394995" y="2036542"/>
                  <a:pt x="3404089" y="2031061"/>
                  <a:pt x="3410175" y="2022947"/>
                </a:cubicBezTo>
                <a:cubicBezTo>
                  <a:pt x="3450159" y="1969636"/>
                  <a:pt x="3441678" y="1962628"/>
                  <a:pt x="3485478" y="1926128"/>
                </a:cubicBezTo>
                <a:cubicBezTo>
                  <a:pt x="3495410" y="1917851"/>
                  <a:pt x="3506993" y="1911785"/>
                  <a:pt x="3517751" y="1904613"/>
                </a:cubicBezTo>
                <a:cubicBezTo>
                  <a:pt x="3521337" y="1890269"/>
                  <a:pt x="3521174" y="1874419"/>
                  <a:pt x="3528509" y="1861582"/>
                </a:cubicBezTo>
                <a:cubicBezTo>
                  <a:pt x="3548696" y="1826255"/>
                  <a:pt x="3599743" y="1811861"/>
                  <a:pt x="3625327" y="1786278"/>
                </a:cubicBezTo>
                <a:cubicBezTo>
                  <a:pt x="3687134" y="1724472"/>
                  <a:pt x="3655061" y="1740508"/>
                  <a:pt x="3711389" y="1721733"/>
                </a:cubicBezTo>
                <a:cubicBezTo>
                  <a:pt x="3729318" y="1703803"/>
                  <a:pt x="3744079" y="1682009"/>
                  <a:pt x="3765177" y="1667944"/>
                </a:cubicBezTo>
                <a:cubicBezTo>
                  <a:pt x="3786692" y="1653601"/>
                  <a:pt x="3811439" y="1643199"/>
                  <a:pt x="3829723" y="1624914"/>
                </a:cubicBezTo>
                <a:cubicBezTo>
                  <a:pt x="3836895" y="1617742"/>
                  <a:pt x="3843124" y="1609484"/>
                  <a:pt x="3851238" y="1603398"/>
                </a:cubicBezTo>
                <a:cubicBezTo>
                  <a:pt x="3871924" y="1587883"/>
                  <a:pt x="3897500" y="1578652"/>
                  <a:pt x="3915784" y="1560368"/>
                </a:cubicBezTo>
                <a:cubicBezTo>
                  <a:pt x="3966341" y="1509811"/>
                  <a:pt x="3935400" y="1536533"/>
                  <a:pt x="4012603" y="1485064"/>
                </a:cubicBezTo>
                <a:cubicBezTo>
                  <a:pt x="4023361" y="1477892"/>
                  <a:pt x="4032610" y="1467638"/>
                  <a:pt x="4044876" y="1463549"/>
                </a:cubicBezTo>
                <a:cubicBezTo>
                  <a:pt x="4055634" y="1459963"/>
                  <a:pt x="4067007" y="1457862"/>
                  <a:pt x="4077149" y="1452791"/>
                </a:cubicBezTo>
                <a:cubicBezTo>
                  <a:pt x="4160565" y="1411083"/>
                  <a:pt x="4060576" y="1447559"/>
                  <a:pt x="4141695" y="1420518"/>
                </a:cubicBezTo>
                <a:lnTo>
                  <a:pt x="4173967" y="1388246"/>
                </a:lnTo>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1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8" y="1440596"/>
            <a:ext cx="5609422" cy="53130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2929758" y="5298101"/>
            <a:ext cx="290111" cy="40028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52839" y="4776537"/>
            <a:ext cx="446908" cy="44710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56221" y="5259105"/>
            <a:ext cx="749051" cy="15109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38200" y="4097133"/>
            <a:ext cx="8288265" cy="2347554"/>
            <a:chOff x="838200" y="4097133"/>
            <a:chExt cx="8288265" cy="2347554"/>
          </a:xfrm>
        </p:grpSpPr>
        <p:grpSp>
          <p:nvGrpSpPr>
            <p:cNvPr id="13" name="Group 12"/>
            <p:cNvGrpSpPr/>
            <p:nvPr/>
          </p:nvGrpSpPr>
          <p:grpSpPr>
            <a:xfrm>
              <a:off x="838200" y="4097133"/>
              <a:ext cx="8288265" cy="2334116"/>
              <a:chOff x="838200" y="4097133"/>
              <a:chExt cx="8288265" cy="2334116"/>
            </a:xfrm>
          </p:grpSpPr>
          <p:sp>
            <p:nvSpPr>
              <p:cNvPr id="5" name="Rectangle 4"/>
              <p:cNvSpPr/>
              <p:nvPr/>
            </p:nvSpPr>
            <p:spPr>
              <a:xfrm>
                <a:off x="838200" y="4097133"/>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Goblet cells</a:t>
                </a:r>
              </a:p>
            </p:txBody>
          </p:sp>
          <p:sp>
            <p:nvSpPr>
              <p:cNvPr id="12" name="Rectangle 11"/>
              <p:cNvSpPr/>
              <p:nvPr/>
            </p:nvSpPr>
            <p:spPr>
              <a:xfrm>
                <a:off x="7160172" y="4184480"/>
                <a:ext cx="1966293" cy="224676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dirty="0">
                    <a:ln w="11430"/>
                    <a:solidFill>
                      <a:srgbClr val="C00000"/>
                    </a:solidFill>
                    <a:effectLst>
                      <a:outerShdw blurRad="50800" dist="39000" dir="5460000" algn="tl">
                        <a:srgbClr val="000000">
                          <a:alpha val="38000"/>
                        </a:srgbClr>
                      </a:outerShdw>
                    </a:effectLst>
                    <a:latin typeface="+mn-lt"/>
                  </a:rPr>
                  <a:t>This is PAS (look at goblet cells in villi), </a:t>
                </a:r>
                <a:r>
                  <a:rPr lang="en-US" sz="2000" b="1" dirty="0" err="1">
                    <a:ln w="11430"/>
                    <a:solidFill>
                      <a:srgbClr val="C00000"/>
                    </a:solidFill>
                    <a:effectLst>
                      <a:outerShdw blurRad="50800" dist="39000" dir="5460000" algn="tl">
                        <a:srgbClr val="000000">
                          <a:alpha val="38000"/>
                        </a:srgbClr>
                      </a:outerShdw>
                    </a:effectLst>
                    <a:latin typeface="+mn-lt"/>
                  </a:rPr>
                  <a:t>Paneth</a:t>
                </a:r>
                <a:r>
                  <a:rPr lang="en-US" sz="2000" b="1" dirty="0">
                    <a:ln w="11430"/>
                    <a:solidFill>
                      <a:srgbClr val="C00000"/>
                    </a:solidFill>
                    <a:effectLst>
                      <a:outerShdw blurRad="50800" dist="39000" dir="5460000" algn="tl">
                        <a:srgbClr val="000000">
                          <a:alpha val="38000"/>
                        </a:srgbClr>
                      </a:outerShdw>
                    </a:effectLst>
                    <a:latin typeface="+mn-lt"/>
                  </a:rPr>
                  <a:t> cells are lighter pink at the bottom of the glands</a:t>
                </a:r>
              </a:p>
            </p:txBody>
          </p:sp>
        </p:grpSp>
        <p:sp>
          <p:nvSpPr>
            <p:cNvPr id="17" name="Freeform 16"/>
            <p:cNvSpPr/>
            <p:nvPr/>
          </p:nvSpPr>
          <p:spPr>
            <a:xfrm>
              <a:off x="5722823" y="5486400"/>
              <a:ext cx="2002280" cy="958287"/>
            </a:xfrm>
            <a:custGeom>
              <a:avLst/>
              <a:gdLst>
                <a:gd name="connsiteX0" fmla="*/ 1954924 w 1954924"/>
                <a:gd name="connsiteY0" fmla="*/ 756745 h 947377"/>
                <a:gd name="connsiteX1" fmla="*/ 1881352 w 1954924"/>
                <a:gd name="connsiteY1" fmla="*/ 798786 h 947377"/>
                <a:gd name="connsiteX2" fmla="*/ 1702676 w 1954924"/>
                <a:gd name="connsiteY2" fmla="*/ 851338 h 947377"/>
                <a:gd name="connsiteX3" fmla="*/ 1576552 w 1954924"/>
                <a:gd name="connsiteY3" fmla="*/ 882869 h 947377"/>
                <a:gd name="connsiteX4" fmla="*/ 1387366 w 1954924"/>
                <a:gd name="connsiteY4" fmla="*/ 903890 h 947377"/>
                <a:gd name="connsiteX5" fmla="*/ 1313793 w 1954924"/>
                <a:gd name="connsiteY5" fmla="*/ 914400 h 947377"/>
                <a:gd name="connsiteX6" fmla="*/ 1208690 w 1954924"/>
                <a:gd name="connsiteY6" fmla="*/ 924910 h 947377"/>
                <a:gd name="connsiteX7" fmla="*/ 819807 w 1954924"/>
                <a:gd name="connsiteY7" fmla="*/ 924910 h 947377"/>
                <a:gd name="connsiteX8" fmla="*/ 662152 w 1954924"/>
                <a:gd name="connsiteY8" fmla="*/ 893379 h 947377"/>
                <a:gd name="connsiteX9" fmla="*/ 630621 w 1954924"/>
                <a:gd name="connsiteY9" fmla="*/ 872359 h 947377"/>
                <a:gd name="connsiteX10" fmla="*/ 599090 w 1954924"/>
                <a:gd name="connsiteY10" fmla="*/ 861848 h 947377"/>
                <a:gd name="connsiteX11" fmla="*/ 557049 w 1954924"/>
                <a:gd name="connsiteY11" fmla="*/ 840828 h 947377"/>
                <a:gd name="connsiteX12" fmla="*/ 525518 w 1954924"/>
                <a:gd name="connsiteY12" fmla="*/ 819807 h 947377"/>
                <a:gd name="connsiteX13" fmla="*/ 483476 w 1954924"/>
                <a:gd name="connsiteY13" fmla="*/ 798786 h 947377"/>
                <a:gd name="connsiteX14" fmla="*/ 409904 w 1954924"/>
                <a:gd name="connsiteY14" fmla="*/ 746235 h 947377"/>
                <a:gd name="connsiteX15" fmla="*/ 346842 w 1954924"/>
                <a:gd name="connsiteY15" fmla="*/ 704193 h 947377"/>
                <a:gd name="connsiteX16" fmla="*/ 315311 w 1954924"/>
                <a:gd name="connsiteY16" fmla="*/ 672662 h 947377"/>
                <a:gd name="connsiteX17" fmla="*/ 241738 w 1954924"/>
                <a:gd name="connsiteY17" fmla="*/ 609600 h 947377"/>
                <a:gd name="connsiteX18" fmla="*/ 168166 w 1954924"/>
                <a:gd name="connsiteY18" fmla="*/ 536028 h 947377"/>
                <a:gd name="connsiteX19" fmla="*/ 147145 w 1954924"/>
                <a:gd name="connsiteY19" fmla="*/ 504497 h 947377"/>
                <a:gd name="connsiteX20" fmla="*/ 115614 w 1954924"/>
                <a:gd name="connsiteY20" fmla="*/ 462455 h 947377"/>
                <a:gd name="connsiteX21" fmla="*/ 63062 w 1954924"/>
                <a:gd name="connsiteY21" fmla="*/ 357352 h 947377"/>
                <a:gd name="connsiteX22" fmla="*/ 42042 w 1954924"/>
                <a:gd name="connsiteY22" fmla="*/ 283779 h 947377"/>
                <a:gd name="connsiteX23" fmla="*/ 21021 w 1954924"/>
                <a:gd name="connsiteY23" fmla="*/ 105104 h 947377"/>
                <a:gd name="connsiteX24" fmla="*/ 10511 w 1954924"/>
                <a:gd name="connsiteY24" fmla="*/ 63062 h 947377"/>
                <a:gd name="connsiteX25" fmla="*/ 0 w 1954924"/>
                <a:gd name="connsiteY25" fmla="*/ 0 h 94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4924" h="947377">
                  <a:moveTo>
                    <a:pt x="1954924" y="756745"/>
                  </a:moveTo>
                  <a:cubicBezTo>
                    <a:pt x="1930400" y="770759"/>
                    <a:pt x="1907384" y="787825"/>
                    <a:pt x="1881352" y="798786"/>
                  </a:cubicBezTo>
                  <a:cubicBezTo>
                    <a:pt x="1742020" y="857452"/>
                    <a:pt x="1797175" y="827713"/>
                    <a:pt x="1702676" y="851338"/>
                  </a:cubicBezTo>
                  <a:cubicBezTo>
                    <a:pt x="1631366" y="869166"/>
                    <a:pt x="1640499" y="873031"/>
                    <a:pt x="1576552" y="882869"/>
                  </a:cubicBezTo>
                  <a:cubicBezTo>
                    <a:pt x="1500299" y="894600"/>
                    <a:pt x="1467264" y="894490"/>
                    <a:pt x="1387366" y="903890"/>
                  </a:cubicBezTo>
                  <a:cubicBezTo>
                    <a:pt x="1362762" y="906785"/>
                    <a:pt x="1338397" y="911506"/>
                    <a:pt x="1313793" y="914400"/>
                  </a:cubicBezTo>
                  <a:cubicBezTo>
                    <a:pt x="1278825" y="918514"/>
                    <a:pt x="1243724" y="921407"/>
                    <a:pt x="1208690" y="924910"/>
                  </a:cubicBezTo>
                  <a:cubicBezTo>
                    <a:pt x="1059807" y="962134"/>
                    <a:pt x="1138083" y="946611"/>
                    <a:pt x="819807" y="924910"/>
                  </a:cubicBezTo>
                  <a:cubicBezTo>
                    <a:pt x="771110" y="921590"/>
                    <a:pt x="712274" y="905910"/>
                    <a:pt x="662152" y="893379"/>
                  </a:cubicBezTo>
                  <a:cubicBezTo>
                    <a:pt x="651642" y="886372"/>
                    <a:pt x="641919" y="878008"/>
                    <a:pt x="630621" y="872359"/>
                  </a:cubicBezTo>
                  <a:cubicBezTo>
                    <a:pt x="620712" y="867404"/>
                    <a:pt x="609273" y="866212"/>
                    <a:pt x="599090" y="861848"/>
                  </a:cubicBezTo>
                  <a:cubicBezTo>
                    <a:pt x="584689" y="855676"/>
                    <a:pt x="570652" y="848601"/>
                    <a:pt x="557049" y="840828"/>
                  </a:cubicBezTo>
                  <a:cubicBezTo>
                    <a:pt x="546081" y="834561"/>
                    <a:pt x="536486" y="826074"/>
                    <a:pt x="525518" y="819807"/>
                  </a:cubicBezTo>
                  <a:cubicBezTo>
                    <a:pt x="511914" y="812033"/>
                    <a:pt x="497080" y="806559"/>
                    <a:pt x="483476" y="798786"/>
                  </a:cubicBezTo>
                  <a:cubicBezTo>
                    <a:pt x="456893" y="783596"/>
                    <a:pt x="434976" y="763786"/>
                    <a:pt x="409904" y="746235"/>
                  </a:cubicBezTo>
                  <a:cubicBezTo>
                    <a:pt x="389207" y="731747"/>
                    <a:pt x="364706" y="722057"/>
                    <a:pt x="346842" y="704193"/>
                  </a:cubicBezTo>
                  <a:cubicBezTo>
                    <a:pt x="336332" y="693683"/>
                    <a:pt x="326597" y="682335"/>
                    <a:pt x="315311" y="672662"/>
                  </a:cubicBezTo>
                  <a:cubicBezTo>
                    <a:pt x="282399" y="644452"/>
                    <a:pt x="267818" y="643132"/>
                    <a:pt x="241738" y="609600"/>
                  </a:cubicBezTo>
                  <a:cubicBezTo>
                    <a:pt x="182710" y="533706"/>
                    <a:pt x="228419" y="556112"/>
                    <a:pt x="168166" y="536028"/>
                  </a:cubicBezTo>
                  <a:cubicBezTo>
                    <a:pt x="161159" y="525518"/>
                    <a:pt x="154487" y="514776"/>
                    <a:pt x="147145" y="504497"/>
                  </a:cubicBezTo>
                  <a:cubicBezTo>
                    <a:pt x="136963" y="490242"/>
                    <a:pt x="124002" y="477833"/>
                    <a:pt x="115614" y="462455"/>
                  </a:cubicBezTo>
                  <a:cubicBezTo>
                    <a:pt x="24353" y="295143"/>
                    <a:pt x="124806" y="449966"/>
                    <a:pt x="63062" y="357352"/>
                  </a:cubicBezTo>
                  <a:cubicBezTo>
                    <a:pt x="56081" y="336408"/>
                    <a:pt x="44682" y="304897"/>
                    <a:pt x="42042" y="283779"/>
                  </a:cubicBezTo>
                  <a:cubicBezTo>
                    <a:pt x="22677" y="128864"/>
                    <a:pt x="42925" y="203676"/>
                    <a:pt x="21021" y="105104"/>
                  </a:cubicBezTo>
                  <a:cubicBezTo>
                    <a:pt x="17887" y="91003"/>
                    <a:pt x="13344" y="77227"/>
                    <a:pt x="10511" y="63062"/>
                  </a:cubicBezTo>
                  <a:cubicBezTo>
                    <a:pt x="6332" y="42165"/>
                    <a:pt x="0" y="0"/>
                    <a:pt x="0" y="0"/>
                  </a:cubicBezTo>
                </a:path>
              </a:pathLst>
            </a:custGeom>
            <a:noFill/>
            <a:ln w="57150">
              <a:solidFill>
                <a:srgbClr val="0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73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My Documents\Histology course director\digital labs\Gastrointestinal\Intestines\quiz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98435"/>
            <a:ext cx="6477000" cy="5149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labeled X in this micrograph from the small intestine. (advance slide for answers)</a:t>
            </a:r>
          </a:p>
        </p:txBody>
      </p:sp>
      <p:sp>
        <p:nvSpPr>
          <p:cNvPr id="5" name="Rectangle 4"/>
          <p:cNvSpPr/>
          <p:nvPr/>
        </p:nvSpPr>
        <p:spPr>
          <a:xfrm>
            <a:off x="2362200" y="2318648"/>
            <a:ext cx="26289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rgbClr val="C00000"/>
                </a:solidFill>
                <a:effectLst>
                  <a:outerShdw blurRad="50800" dist="39000" dir="5460000" algn="tl">
                    <a:srgbClr val="000000">
                      <a:alpha val="38000"/>
                    </a:srgbClr>
                  </a:outerShdw>
                </a:effectLst>
                <a:latin typeface="+mn-lt"/>
              </a:rPr>
              <a:t>Paneth</a:t>
            </a:r>
            <a:r>
              <a:rPr lang="en-US" sz="5400" b="1" dirty="0">
                <a:ln w="11430"/>
                <a:solidFill>
                  <a:srgbClr val="C00000"/>
                </a:solidFill>
                <a:effectLst>
                  <a:outerShdw blurRad="50800" dist="39000" dir="5460000" algn="tl">
                    <a:srgbClr val="000000">
                      <a:alpha val="38000"/>
                    </a:srgbClr>
                  </a:outerShdw>
                </a:effectLst>
                <a:latin typeface="+mn-lt"/>
              </a:rPr>
              <a:t> cells</a:t>
            </a:r>
          </a:p>
        </p:txBody>
      </p:sp>
      <p:sp>
        <p:nvSpPr>
          <p:cNvPr id="2" name="TextBox 1"/>
          <p:cNvSpPr txBox="1"/>
          <p:nvPr/>
        </p:nvSpPr>
        <p:spPr>
          <a:xfrm>
            <a:off x="5138569" y="4267200"/>
            <a:ext cx="533400" cy="646331"/>
          </a:xfrm>
          <a:prstGeom prst="rect">
            <a:avLst/>
          </a:prstGeom>
          <a:noFill/>
        </p:spPr>
        <p:txBody>
          <a:bodyPr wrap="square" rtlCol="0">
            <a:spAutoFit/>
          </a:bodyPr>
          <a:lstStyle/>
          <a:p>
            <a:r>
              <a:rPr lang="en-US" sz="3600" b="1" dirty="0">
                <a:solidFill>
                  <a:srgbClr val="C00000"/>
                </a:solidFill>
              </a:rPr>
              <a:t>X</a:t>
            </a:r>
          </a:p>
        </p:txBody>
      </p:sp>
      <p:sp>
        <p:nvSpPr>
          <p:cNvPr id="9" name="TextBox 8"/>
          <p:cNvSpPr txBox="1"/>
          <p:nvPr/>
        </p:nvSpPr>
        <p:spPr>
          <a:xfrm>
            <a:off x="6248400" y="2438400"/>
            <a:ext cx="533400" cy="646331"/>
          </a:xfrm>
          <a:prstGeom prst="rect">
            <a:avLst/>
          </a:prstGeom>
          <a:noFill/>
        </p:spPr>
        <p:txBody>
          <a:bodyPr wrap="square" rtlCol="0">
            <a:spAutoFit/>
          </a:bodyPr>
          <a:lstStyle/>
          <a:p>
            <a:r>
              <a:rPr lang="en-US" sz="3600" b="1" dirty="0">
                <a:solidFill>
                  <a:srgbClr val="C00000"/>
                </a:solidFill>
              </a:rPr>
              <a:t>X</a:t>
            </a:r>
          </a:p>
        </p:txBody>
      </p:sp>
    </p:spTree>
    <p:extLst>
      <p:ext uri="{BB962C8B-B14F-4D97-AF65-F5344CB8AC3E}">
        <p14:creationId xmlns:p14="http://schemas.microsoft.com/office/powerpoint/2010/main" val="11981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71265"/>
            <a:ext cx="6553200" cy="5777674"/>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819400" y="5105400"/>
            <a:ext cx="62484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Intestinal crypts (intestinal glands)</a:t>
            </a:r>
          </a:p>
        </p:txBody>
      </p:sp>
      <p:sp>
        <p:nvSpPr>
          <p:cNvPr id="7" name="Freeform 6"/>
          <p:cNvSpPr/>
          <p:nvPr/>
        </p:nvSpPr>
        <p:spPr>
          <a:xfrm>
            <a:off x="3161841" y="1299990"/>
            <a:ext cx="2677099" cy="3811837"/>
          </a:xfrm>
          <a:custGeom>
            <a:avLst/>
            <a:gdLst>
              <a:gd name="connsiteX0" fmla="*/ 1542361 w 2677099"/>
              <a:gd name="connsiteY0" fmla="*/ 1046603 h 3811837"/>
              <a:gd name="connsiteX1" fmla="*/ 1531345 w 2677099"/>
              <a:gd name="connsiteY1" fmla="*/ 947451 h 3811837"/>
              <a:gd name="connsiteX2" fmla="*/ 1509311 w 2677099"/>
              <a:gd name="connsiteY2" fmla="*/ 914400 h 3811837"/>
              <a:gd name="connsiteX3" fmla="*/ 1421176 w 2677099"/>
              <a:gd name="connsiteY3" fmla="*/ 738130 h 3811837"/>
              <a:gd name="connsiteX4" fmla="*/ 1399142 w 2677099"/>
              <a:gd name="connsiteY4" fmla="*/ 705080 h 3811837"/>
              <a:gd name="connsiteX5" fmla="*/ 1377108 w 2677099"/>
              <a:gd name="connsiteY5" fmla="*/ 649996 h 3811837"/>
              <a:gd name="connsiteX6" fmla="*/ 1299990 w 2677099"/>
              <a:gd name="connsiteY6" fmla="*/ 539827 h 3811837"/>
              <a:gd name="connsiteX7" fmla="*/ 1277957 w 2677099"/>
              <a:gd name="connsiteY7" fmla="*/ 506776 h 3811837"/>
              <a:gd name="connsiteX8" fmla="*/ 1266940 w 2677099"/>
              <a:gd name="connsiteY8" fmla="*/ 473726 h 3811837"/>
              <a:gd name="connsiteX9" fmla="*/ 1233889 w 2677099"/>
              <a:gd name="connsiteY9" fmla="*/ 429658 h 3811837"/>
              <a:gd name="connsiteX10" fmla="*/ 1178805 w 2677099"/>
              <a:gd name="connsiteY10" fmla="*/ 363557 h 3811837"/>
              <a:gd name="connsiteX11" fmla="*/ 1101687 w 2677099"/>
              <a:gd name="connsiteY11" fmla="*/ 253388 h 3811837"/>
              <a:gd name="connsiteX12" fmla="*/ 1057619 w 2677099"/>
              <a:gd name="connsiteY12" fmla="*/ 198304 h 3811837"/>
              <a:gd name="connsiteX13" fmla="*/ 1013552 w 2677099"/>
              <a:gd name="connsiteY13" fmla="*/ 132203 h 3811837"/>
              <a:gd name="connsiteX14" fmla="*/ 947451 w 2677099"/>
              <a:gd name="connsiteY14" fmla="*/ 77118 h 3811837"/>
              <a:gd name="connsiteX15" fmla="*/ 914400 w 2677099"/>
              <a:gd name="connsiteY15" fmla="*/ 44068 h 3811837"/>
              <a:gd name="connsiteX16" fmla="*/ 881349 w 2677099"/>
              <a:gd name="connsiteY16" fmla="*/ 22034 h 3811837"/>
              <a:gd name="connsiteX17" fmla="*/ 815248 w 2677099"/>
              <a:gd name="connsiteY17" fmla="*/ 0 h 3811837"/>
              <a:gd name="connsiteX18" fmla="*/ 649995 w 2677099"/>
              <a:gd name="connsiteY18" fmla="*/ 11017 h 3811837"/>
              <a:gd name="connsiteX19" fmla="*/ 561860 w 2677099"/>
              <a:gd name="connsiteY19" fmla="*/ 33051 h 3811837"/>
              <a:gd name="connsiteX20" fmla="*/ 528810 w 2677099"/>
              <a:gd name="connsiteY20" fmla="*/ 55085 h 3811837"/>
              <a:gd name="connsiteX21" fmla="*/ 484742 w 2677099"/>
              <a:gd name="connsiteY21" fmla="*/ 88135 h 3811837"/>
              <a:gd name="connsiteX22" fmla="*/ 385590 w 2677099"/>
              <a:gd name="connsiteY22" fmla="*/ 143220 h 3811837"/>
              <a:gd name="connsiteX23" fmla="*/ 319489 w 2677099"/>
              <a:gd name="connsiteY23" fmla="*/ 198304 h 3811837"/>
              <a:gd name="connsiteX24" fmla="*/ 275422 w 2677099"/>
              <a:gd name="connsiteY24" fmla="*/ 253388 h 3811837"/>
              <a:gd name="connsiteX25" fmla="*/ 231354 w 2677099"/>
              <a:gd name="connsiteY25" fmla="*/ 319490 h 3811837"/>
              <a:gd name="connsiteX26" fmla="*/ 209320 w 2677099"/>
              <a:gd name="connsiteY26" fmla="*/ 352540 h 3811837"/>
              <a:gd name="connsiteX27" fmla="*/ 176270 w 2677099"/>
              <a:gd name="connsiteY27" fmla="*/ 385591 h 3811837"/>
              <a:gd name="connsiteX28" fmla="*/ 165253 w 2677099"/>
              <a:gd name="connsiteY28" fmla="*/ 418641 h 3811837"/>
              <a:gd name="connsiteX29" fmla="*/ 99152 w 2677099"/>
              <a:gd name="connsiteY29" fmla="*/ 495759 h 3811837"/>
              <a:gd name="connsiteX30" fmla="*/ 55084 w 2677099"/>
              <a:gd name="connsiteY30" fmla="*/ 572877 h 3811837"/>
              <a:gd name="connsiteX31" fmla="*/ 44067 w 2677099"/>
              <a:gd name="connsiteY31" fmla="*/ 605928 h 3811837"/>
              <a:gd name="connsiteX32" fmla="*/ 22034 w 2677099"/>
              <a:gd name="connsiteY32" fmla="*/ 638979 h 3811837"/>
              <a:gd name="connsiteX33" fmla="*/ 0 w 2677099"/>
              <a:gd name="connsiteY33" fmla="*/ 705080 h 3811837"/>
              <a:gd name="connsiteX34" fmla="*/ 11017 w 2677099"/>
              <a:gd name="connsiteY34" fmla="*/ 903383 h 3811837"/>
              <a:gd name="connsiteX35" fmla="*/ 66101 w 2677099"/>
              <a:gd name="connsiteY35" fmla="*/ 1024569 h 3811837"/>
              <a:gd name="connsiteX36" fmla="*/ 110169 w 2677099"/>
              <a:gd name="connsiteY36" fmla="*/ 1090670 h 3811837"/>
              <a:gd name="connsiteX37" fmla="*/ 132202 w 2677099"/>
              <a:gd name="connsiteY37" fmla="*/ 1123721 h 3811837"/>
              <a:gd name="connsiteX38" fmla="*/ 165253 w 2677099"/>
              <a:gd name="connsiteY38" fmla="*/ 1156771 h 3811837"/>
              <a:gd name="connsiteX39" fmla="*/ 220337 w 2677099"/>
              <a:gd name="connsiteY39" fmla="*/ 1222873 h 3811837"/>
              <a:gd name="connsiteX40" fmla="*/ 275422 w 2677099"/>
              <a:gd name="connsiteY40" fmla="*/ 1299991 h 3811837"/>
              <a:gd name="connsiteX41" fmla="*/ 308472 w 2677099"/>
              <a:gd name="connsiteY41" fmla="*/ 1333041 h 3811837"/>
              <a:gd name="connsiteX42" fmla="*/ 330506 w 2677099"/>
              <a:gd name="connsiteY42" fmla="*/ 1377109 h 3811837"/>
              <a:gd name="connsiteX43" fmla="*/ 352540 w 2677099"/>
              <a:gd name="connsiteY43" fmla="*/ 1410159 h 3811837"/>
              <a:gd name="connsiteX44" fmla="*/ 407624 w 2677099"/>
              <a:gd name="connsiteY44" fmla="*/ 1498294 h 3811837"/>
              <a:gd name="connsiteX45" fmla="*/ 440675 w 2677099"/>
              <a:gd name="connsiteY45" fmla="*/ 1575412 h 3811837"/>
              <a:gd name="connsiteX46" fmla="*/ 462708 w 2677099"/>
              <a:gd name="connsiteY46" fmla="*/ 1630497 h 3811837"/>
              <a:gd name="connsiteX47" fmla="*/ 517793 w 2677099"/>
              <a:gd name="connsiteY47" fmla="*/ 1707615 h 3811837"/>
              <a:gd name="connsiteX48" fmla="*/ 572877 w 2677099"/>
              <a:gd name="connsiteY48" fmla="*/ 1828800 h 3811837"/>
              <a:gd name="connsiteX49" fmla="*/ 605928 w 2677099"/>
              <a:gd name="connsiteY49" fmla="*/ 1883885 h 3811837"/>
              <a:gd name="connsiteX50" fmla="*/ 627961 w 2677099"/>
              <a:gd name="connsiteY50" fmla="*/ 1938969 h 3811837"/>
              <a:gd name="connsiteX51" fmla="*/ 649995 w 2677099"/>
              <a:gd name="connsiteY51" fmla="*/ 1972020 h 3811837"/>
              <a:gd name="connsiteX52" fmla="*/ 672029 w 2677099"/>
              <a:gd name="connsiteY52" fmla="*/ 2027104 h 3811837"/>
              <a:gd name="connsiteX53" fmla="*/ 694063 w 2677099"/>
              <a:gd name="connsiteY53" fmla="*/ 2071171 h 3811837"/>
              <a:gd name="connsiteX54" fmla="*/ 705079 w 2677099"/>
              <a:gd name="connsiteY54" fmla="*/ 2104222 h 3811837"/>
              <a:gd name="connsiteX55" fmla="*/ 738130 w 2677099"/>
              <a:gd name="connsiteY55" fmla="*/ 2192357 h 3811837"/>
              <a:gd name="connsiteX56" fmla="*/ 749147 w 2677099"/>
              <a:gd name="connsiteY56" fmla="*/ 2258458 h 3811837"/>
              <a:gd name="connsiteX57" fmla="*/ 837282 w 2677099"/>
              <a:gd name="connsiteY57" fmla="*/ 2445745 h 3811837"/>
              <a:gd name="connsiteX58" fmla="*/ 881349 w 2677099"/>
              <a:gd name="connsiteY58" fmla="*/ 2555914 h 3811837"/>
              <a:gd name="connsiteX59" fmla="*/ 914400 w 2677099"/>
              <a:gd name="connsiteY59" fmla="*/ 2633032 h 3811837"/>
              <a:gd name="connsiteX60" fmla="*/ 936434 w 2677099"/>
              <a:gd name="connsiteY60" fmla="*/ 2677099 h 3811837"/>
              <a:gd name="connsiteX61" fmla="*/ 947451 w 2677099"/>
              <a:gd name="connsiteY61" fmla="*/ 2710150 h 3811837"/>
              <a:gd name="connsiteX62" fmla="*/ 969484 w 2677099"/>
              <a:gd name="connsiteY62" fmla="*/ 2743200 h 3811837"/>
              <a:gd name="connsiteX63" fmla="*/ 980501 w 2677099"/>
              <a:gd name="connsiteY63" fmla="*/ 2776251 h 3811837"/>
              <a:gd name="connsiteX64" fmla="*/ 1002535 w 2677099"/>
              <a:gd name="connsiteY64" fmla="*/ 2809302 h 3811837"/>
              <a:gd name="connsiteX65" fmla="*/ 1057619 w 2677099"/>
              <a:gd name="connsiteY65" fmla="*/ 2897437 h 3811837"/>
              <a:gd name="connsiteX66" fmla="*/ 1167788 w 2677099"/>
              <a:gd name="connsiteY66" fmla="*/ 3095740 h 3811837"/>
              <a:gd name="connsiteX67" fmla="*/ 1211855 w 2677099"/>
              <a:gd name="connsiteY67" fmla="*/ 3150824 h 3811837"/>
              <a:gd name="connsiteX68" fmla="*/ 1255923 w 2677099"/>
              <a:gd name="connsiteY68" fmla="*/ 3194892 h 3811837"/>
              <a:gd name="connsiteX69" fmla="*/ 1322024 w 2677099"/>
              <a:gd name="connsiteY69" fmla="*/ 3283027 h 3811837"/>
              <a:gd name="connsiteX70" fmla="*/ 1344058 w 2677099"/>
              <a:gd name="connsiteY70" fmla="*/ 3316077 h 3811837"/>
              <a:gd name="connsiteX71" fmla="*/ 1377108 w 2677099"/>
              <a:gd name="connsiteY71" fmla="*/ 3349128 h 3811837"/>
              <a:gd name="connsiteX72" fmla="*/ 1432193 w 2677099"/>
              <a:gd name="connsiteY72" fmla="*/ 3426246 h 3811837"/>
              <a:gd name="connsiteX73" fmla="*/ 1476260 w 2677099"/>
              <a:gd name="connsiteY73" fmla="*/ 3459297 h 3811837"/>
              <a:gd name="connsiteX74" fmla="*/ 1509311 w 2677099"/>
              <a:gd name="connsiteY74" fmla="*/ 3492347 h 3811837"/>
              <a:gd name="connsiteX75" fmla="*/ 1531345 w 2677099"/>
              <a:gd name="connsiteY75" fmla="*/ 3525398 h 3811837"/>
              <a:gd name="connsiteX76" fmla="*/ 1564395 w 2677099"/>
              <a:gd name="connsiteY76" fmla="*/ 3536415 h 3811837"/>
              <a:gd name="connsiteX77" fmla="*/ 1630496 w 2677099"/>
              <a:gd name="connsiteY77" fmla="*/ 3591499 h 3811837"/>
              <a:gd name="connsiteX78" fmla="*/ 1663547 w 2677099"/>
              <a:gd name="connsiteY78" fmla="*/ 3602516 h 3811837"/>
              <a:gd name="connsiteX79" fmla="*/ 1729648 w 2677099"/>
              <a:gd name="connsiteY79" fmla="*/ 3657600 h 3811837"/>
              <a:gd name="connsiteX80" fmla="*/ 1762699 w 2677099"/>
              <a:gd name="connsiteY80" fmla="*/ 3668617 h 3811837"/>
              <a:gd name="connsiteX81" fmla="*/ 1795749 w 2677099"/>
              <a:gd name="connsiteY81" fmla="*/ 3690651 h 3811837"/>
              <a:gd name="connsiteX82" fmla="*/ 1828800 w 2677099"/>
              <a:gd name="connsiteY82" fmla="*/ 3701668 h 3811837"/>
              <a:gd name="connsiteX83" fmla="*/ 1872867 w 2677099"/>
              <a:gd name="connsiteY83" fmla="*/ 3734718 h 3811837"/>
              <a:gd name="connsiteX84" fmla="*/ 1949986 w 2677099"/>
              <a:gd name="connsiteY84" fmla="*/ 3778786 h 3811837"/>
              <a:gd name="connsiteX85" fmla="*/ 2027104 w 2677099"/>
              <a:gd name="connsiteY85" fmla="*/ 3800820 h 3811837"/>
              <a:gd name="connsiteX86" fmla="*/ 2060154 w 2677099"/>
              <a:gd name="connsiteY86" fmla="*/ 3811837 h 3811837"/>
              <a:gd name="connsiteX87" fmla="*/ 2247441 w 2677099"/>
              <a:gd name="connsiteY87" fmla="*/ 3789803 h 3811837"/>
              <a:gd name="connsiteX88" fmla="*/ 2313542 w 2677099"/>
              <a:gd name="connsiteY88" fmla="*/ 3767769 h 3811837"/>
              <a:gd name="connsiteX89" fmla="*/ 2346593 w 2677099"/>
              <a:gd name="connsiteY89" fmla="*/ 3734718 h 3811837"/>
              <a:gd name="connsiteX90" fmla="*/ 2379643 w 2677099"/>
              <a:gd name="connsiteY90" fmla="*/ 3712685 h 3811837"/>
              <a:gd name="connsiteX91" fmla="*/ 2445745 w 2677099"/>
              <a:gd name="connsiteY91" fmla="*/ 3657600 h 3811837"/>
              <a:gd name="connsiteX92" fmla="*/ 2478795 w 2677099"/>
              <a:gd name="connsiteY92" fmla="*/ 3591499 h 3811837"/>
              <a:gd name="connsiteX93" fmla="*/ 2511846 w 2677099"/>
              <a:gd name="connsiteY93" fmla="*/ 3569465 h 3811837"/>
              <a:gd name="connsiteX94" fmla="*/ 2555913 w 2677099"/>
              <a:gd name="connsiteY94" fmla="*/ 3514381 h 3811837"/>
              <a:gd name="connsiteX95" fmla="*/ 2566930 w 2677099"/>
              <a:gd name="connsiteY95" fmla="*/ 3481330 h 3811837"/>
              <a:gd name="connsiteX96" fmla="*/ 2622014 w 2677099"/>
              <a:gd name="connsiteY96" fmla="*/ 3415229 h 3811837"/>
              <a:gd name="connsiteX97" fmla="*/ 2644048 w 2677099"/>
              <a:gd name="connsiteY97" fmla="*/ 3349128 h 3811837"/>
              <a:gd name="connsiteX98" fmla="*/ 2655065 w 2677099"/>
              <a:gd name="connsiteY98" fmla="*/ 3316077 h 3811837"/>
              <a:gd name="connsiteX99" fmla="*/ 2666082 w 2677099"/>
              <a:gd name="connsiteY99" fmla="*/ 3260993 h 3811837"/>
              <a:gd name="connsiteX100" fmla="*/ 2677099 w 2677099"/>
              <a:gd name="connsiteY100" fmla="*/ 3150824 h 3811837"/>
              <a:gd name="connsiteX101" fmla="*/ 2666082 w 2677099"/>
              <a:gd name="connsiteY101" fmla="*/ 2765234 h 3811837"/>
              <a:gd name="connsiteX102" fmla="*/ 2622014 w 2677099"/>
              <a:gd name="connsiteY102" fmla="*/ 2666082 h 3811837"/>
              <a:gd name="connsiteX103" fmla="*/ 2588964 w 2677099"/>
              <a:gd name="connsiteY103" fmla="*/ 2622015 h 3811837"/>
              <a:gd name="connsiteX104" fmla="*/ 2555913 w 2677099"/>
              <a:gd name="connsiteY104" fmla="*/ 2566930 h 3811837"/>
              <a:gd name="connsiteX105" fmla="*/ 2522863 w 2677099"/>
              <a:gd name="connsiteY105" fmla="*/ 2522863 h 3811837"/>
              <a:gd name="connsiteX106" fmla="*/ 2401677 w 2677099"/>
              <a:gd name="connsiteY106" fmla="*/ 2335576 h 3811837"/>
              <a:gd name="connsiteX107" fmla="*/ 2357610 w 2677099"/>
              <a:gd name="connsiteY107" fmla="*/ 2247441 h 3811837"/>
              <a:gd name="connsiteX108" fmla="*/ 2335576 w 2677099"/>
              <a:gd name="connsiteY108" fmla="*/ 2203374 h 3811837"/>
              <a:gd name="connsiteX109" fmla="*/ 2324559 w 2677099"/>
              <a:gd name="connsiteY109" fmla="*/ 2159306 h 3811837"/>
              <a:gd name="connsiteX110" fmla="*/ 2291508 w 2677099"/>
              <a:gd name="connsiteY110" fmla="*/ 2126256 h 3811837"/>
              <a:gd name="connsiteX111" fmla="*/ 2247441 w 2677099"/>
              <a:gd name="connsiteY111" fmla="*/ 2060155 h 3811837"/>
              <a:gd name="connsiteX112" fmla="*/ 2225407 w 2677099"/>
              <a:gd name="connsiteY112" fmla="*/ 2027104 h 3811837"/>
              <a:gd name="connsiteX113" fmla="*/ 2203373 w 2677099"/>
              <a:gd name="connsiteY113" fmla="*/ 1961003 h 3811837"/>
              <a:gd name="connsiteX114" fmla="*/ 2192357 w 2677099"/>
              <a:gd name="connsiteY114" fmla="*/ 1927952 h 3811837"/>
              <a:gd name="connsiteX115" fmla="*/ 2148289 w 2677099"/>
              <a:gd name="connsiteY115" fmla="*/ 1850834 h 3811837"/>
              <a:gd name="connsiteX116" fmla="*/ 2115239 w 2677099"/>
              <a:gd name="connsiteY116" fmla="*/ 1784733 h 3811837"/>
              <a:gd name="connsiteX117" fmla="*/ 2060154 w 2677099"/>
              <a:gd name="connsiteY117" fmla="*/ 1674564 h 3811837"/>
              <a:gd name="connsiteX118" fmla="*/ 2038120 w 2677099"/>
              <a:gd name="connsiteY118" fmla="*/ 1641514 h 3811837"/>
              <a:gd name="connsiteX119" fmla="*/ 2005070 w 2677099"/>
              <a:gd name="connsiteY119" fmla="*/ 1619480 h 3811837"/>
              <a:gd name="connsiteX120" fmla="*/ 1961002 w 2677099"/>
              <a:gd name="connsiteY120" fmla="*/ 1553379 h 3811837"/>
              <a:gd name="connsiteX121" fmla="*/ 1949986 w 2677099"/>
              <a:gd name="connsiteY121" fmla="*/ 1520328 h 3811837"/>
              <a:gd name="connsiteX122" fmla="*/ 1872867 w 2677099"/>
              <a:gd name="connsiteY122" fmla="*/ 1410159 h 3811837"/>
              <a:gd name="connsiteX123" fmla="*/ 1850834 w 2677099"/>
              <a:gd name="connsiteY123" fmla="*/ 1366092 h 3811837"/>
              <a:gd name="connsiteX124" fmla="*/ 1806766 w 2677099"/>
              <a:gd name="connsiteY124" fmla="*/ 1299991 h 3811837"/>
              <a:gd name="connsiteX125" fmla="*/ 1784732 w 2677099"/>
              <a:gd name="connsiteY125" fmla="*/ 1266940 h 3811837"/>
              <a:gd name="connsiteX126" fmla="*/ 1762699 w 2677099"/>
              <a:gd name="connsiteY126" fmla="*/ 1233890 h 3811837"/>
              <a:gd name="connsiteX127" fmla="*/ 1696598 w 2677099"/>
              <a:gd name="connsiteY127" fmla="*/ 1167788 h 3811837"/>
              <a:gd name="connsiteX128" fmla="*/ 1630496 w 2677099"/>
              <a:gd name="connsiteY128" fmla="*/ 1112704 h 3811837"/>
              <a:gd name="connsiteX129" fmla="*/ 1586429 w 2677099"/>
              <a:gd name="connsiteY129" fmla="*/ 1046603 h 3811837"/>
              <a:gd name="connsiteX130" fmla="*/ 1542361 w 2677099"/>
              <a:gd name="connsiteY130" fmla="*/ 980502 h 381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677099" h="3811837">
                <a:moveTo>
                  <a:pt x="1542361" y="1046603"/>
                </a:moveTo>
                <a:cubicBezTo>
                  <a:pt x="1538689" y="1013552"/>
                  <a:pt x="1539410" y="979712"/>
                  <a:pt x="1531345" y="947451"/>
                </a:cubicBezTo>
                <a:cubicBezTo>
                  <a:pt x="1528134" y="934606"/>
                  <a:pt x="1515478" y="926117"/>
                  <a:pt x="1509311" y="914400"/>
                </a:cubicBezTo>
                <a:cubicBezTo>
                  <a:pt x="1478715" y="856268"/>
                  <a:pt x="1457616" y="792788"/>
                  <a:pt x="1421176" y="738130"/>
                </a:cubicBezTo>
                <a:cubicBezTo>
                  <a:pt x="1413831" y="727113"/>
                  <a:pt x="1405063" y="716923"/>
                  <a:pt x="1399142" y="705080"/>
                </a:cubicBezTo>
                <a:cubicBezTo>
                  <a:pt x="1390298" y="687392"/>
                  <a:pt x="1387283" y="666954"/>
                  <a:pt x="1377108" y="649996"/>
                </a:cubicBezTo>
                <a:cubicBezTo>
                  <a:pt x="1354045" y="611558"/>
                  <a:pt x="1325505" y="576683"/>
                  <a:pt x="1299990" y="539827"/>
                </a:cubicBezTo>
                <a:cubicBezTo>
                  <a:pt x="1292453" y="528941"/>
                  <a:pt x="1282144" y="519337"/>
                  <a:pt x="1277957" y="506776"/>
                </a:cubicBezTo>
                <a:cubicBezTo>
                  <a:pt x="1274285" y="495759"/>
                  <a:pt x="1272702" y="483809"/>
                  <a:pt x="1266940" y="473726"/>
                </a:cubicBezTo>
                <a:cubicBezTo>
                  <a:pt x="1257830" y="457784"/>
                  <a:pt x="1244562" y="444599"/>
                  <a:pt x="1233889" y="429658"/>
                </a:cubicBezTo>
                <a:cubicBezTo>
                  <a:pt x="1195545" y="375976"/>
                  <a:pt x="1230240" y="414994"/>
                  <a:pt x="1178805" y="363557"/>
                </a:cubicBezTo>
                <a:cubicBezTo>
                  <a:pt x="1156302" y="273546"/>
                  <a:pt x="1186579" y="362535"/>
                  <a:pt x="1101687" y="253388"/>
                </a:cubicBezTo>
                <a:cubicBezTo>
                  <a:pt x="1044381" y="179709"/>
                  <a:pt x="1148337" y="258782"/>
                  <a:pt x="1057619" y="198304"/>
                </a:cubicBezTo>
                <a:cubicBezTo>
                  <a:pt x="1042930" y="176270"/>
                  <a:pt x="1032277" y="150928"/>
                  <a:pt x="1013552" y="132203"/>
                </a:cubicBezTo>
                <a:cubicBezTo>
                  <a:pt x="917002" y="35653"/>
                  <a:pt x="1039471" y="153801"/>
                  <a:pt x="947451" y="77118"/>
                </a:cubicBezTo>
                <a:cubicBezTo>
                  <a:pt x="935482" y="67144"/>
                  <a:pt x="926369" y="54042"/>
                  <a:pt x="914400" y="44068"/>
                </a:cubicBezTo>
                <a:cubicBezTo>
                  <a:pt x="904228" y="35592"/>
                  <a:pt x="893449" y="27412"/>
                  <a:pt x="881349" y="22034"/>
                </a:cubicBezTo>
                <a:cubicBezTo>
                  <a:pt x="860125" y="12601"/>
                  <a:pt x="815248" y="0"/>
                  <a:pt x="815248" y="0"/>
                </a:cubicBezTo>
                <a:cubicBezTo>
                  <a:pt x="760164" y="3672"/>
                  <a:pt x="704738" y="3877"/>
                  <a:pt x="649995" y="11017"/>
                </a:cubicBezTo>
                <a:cubicBezTo>
                  <a:pt x="619967" y="14934"/>
                  <a:pt x="561860" y="33051"/>
                  <a:pt x="561860" y="33051"/>
                </a:cubicBezTo>
                <a:cubicBezTo>
                  <a:pt x="550843" y="40396"/>
                  <a:pt x="539584" y="47389"/>
                  <a:pt x="528810" y="55085"/>
                </a:cubicBezTo>
                <a:cubicBezTo>
                  <a:pt x="513869" y="65757"/>
                  <a:pt x="500684" y="79025"/>
                  <a:pt x="484742" y="88135"/>
                </a:cubicBezTo>
                <a:cubicBezTo>
                  <a:pt x="420094" y="125076"/>
                  <a:pt x="476120" y="52690"/>
                  <a:pt x="385590" y="143220"/>
                </a:cubicBezTo>
                <a:cubicBezTo>
                  <a:pt x="343177" y="185633"/>
                  <a:pt x="365503" y="167628"/>
                  <a:pt x="319489" y="198304"/>
                </a:cubicBezTo>
                <a:cubicBezTo>
                  <a:pt x="294679" y="272734"/>
                  <a:pt x="329087" y="192057"/>
                  <a:pt x="275422" y="253388"/>
                </a:cubicBezTo>
                <a:cubicBezTo>
                  <a:pt x="257984" y="273317"/>
                  <a:pt x="246043" y="297456"/>
                  <a:pt x="231354" y="319490"/>
                </a:cubicBezTo>
                <a:cubicBezTo>
                  <a:pt x="224009" y="330507"/>
                  <a:pt x="218682" y="343177"/>
                  <a:pt x="209320" y="352540"/>
                </a:cubicBezTo>
                <a:lnTo>
                  <a:pt x="176270" y="385591"/>
                </a:lnTo>
                <a:cubicBezTo>
                  <a:pt x="172598" y="396608"/>
                  <a:pt x="171015" y="408558"/>
                  <a:pt x="165253" y="418641"/>
                </a:cubicBezTo>
                <a:cubicBezTo>
                  <a:pt x="146408" y="451619"/>
                  <a:pt x="125200" y="469711"/>
                  <a:pt x="99152" y="495759"/>
                </a:cubicBezTo>
                <a:cubicBezTo>
                  <a:pt x="73892" y="571540"/>
                  <a:pt x="108442" y="479501"/>
                  <a:pt x="55084" y="572877"/>
                </a:cubicBezTo>
                <a:cubicBezTo>
                  <a:pt x="49322" y="582960"/>
                  <a:pt x="49260" y="595541"/>
                  <a:pt x="44067" y="605928"/>
                </a:cubicBezTo>
                <a:cubicBezTo>
                  <a:pt x="38146" y="617771"/>
                  <a:pt x="27411" y="626880"/>
                  <a:pt x="22034" y="638979"/>
                </a:cubicBezTo>
                <a:cubicBezTo>
                  <a:pt x="12601" y="660203"/>
                  <a:pt x="0" y="705080"/>
                  <a:pt x="0" y="705080"/>
                </a:cubicBezTo>
                <a:cubicBezTo>
                  <a:pt x="3672" y="771181"/>
                  <a:pt x="3428" y="837616"/>
                  <a:pt x="11017" y="903383"/>
                </a:cubicBezTo>
                <a:cubicBezTo>
                  <a:pt x="24607" y="1021160"/>
                  <a:pt x="17927" y="962631"/>
                  <a:pt x="66101" y="1024569"/>
                </a:cubicBezTo>
                <a:cubicBezTo>
                  <a:pt x="82359" y="1045472"/>
                  <a:pt x="95480" y="1068636"/>
                  <a:pt x="110169" y="1090670"/>
                </a:cubicBezTo>
                <a:cubicBezTo>
                  <a:pt x="117514" y="1101687"/>
                  <a:pt x="122839" y="1114359"/>
                  <a:pt x="132202" y="1123721"/>
                </a:cubicBezTo>
                <a:lnTo>
                  <a:pt x="165253" y="1156771"/>
                </a:lnTo>
                <a:cubicBezTo>
                  <a:pt x="212522" y="1251309"/>
                  <a:pt x="158052" y="1160588"/>
                  <a:pt x="220337" y="1222873"/>
                </a:cubicBezTo>
                <a:cubicBezTo>
                  <a:pt x="260031" y="1262567"/>
                  <a:pt x="244142" y="1262455"/>
                  <a:pt x="275422" y="1299991"/>
                </a:cubicBezTo>
                <a:cubicBezTo>
                  <a:pt x="285396" y="1311960"/>
                  <a:pt x="299416" y="1320363"/>
                  <a:pt x="308472" y="1333041"/>
                </a:cubicBezTo>
                <a:cubicBezTo>
                  <a:pt x="318018" y="1346405"/>
                  <a:pt x="322358" y="1362850"/>
                  <a:pt x="330506" y="1377109"/>
                </a:cubicBezTo>
                <a:cubicBezTo>
                  <a:pt x="337075" y="1388605"/>
                  <a:pt x="345971" y="1398663"/>
                  <a:pt x="352540" y="1410159"/>
                </a:cubicBezTo>
                <a:cubicBezTo>
                  <a:pt x="400934" y="1494849"/>
                  <a:pt x="344427" y="1414033"/>
                  <a:pt x="407624" y="1498294"/>
                </a:cubicBezTo>
                <a:cubicBezTo>
                  <a:pt x="430254" y="1566185"/>
                  <a:pt x="404369" y="1493721"/>
                  <a:pt x="440675" y="1575412"/>
                </a:cubicBezTo>
                <a:cubicBezTo>
                  <a:pt x="448707" y="1593484"/>
                  <a:pt x="452743" y="1613415"/>
                  <a:pt x="462708" y="1630497"/>
                </a:cubicBezTo>
                <a:cubicBezTo>
                  <a:pt x="478625" y="1657784"/>
                  <a:pt x="499431" y="1681909"/>
                  <a:pt x="517793" y="1707615"/>
                </a:cubicBezTo>
                <a:cubicBezTo>
                  <a:pt x="534843" y="1758762"/>
                  <a:pt x="535933" y="1767227"/>
                  <a:pt x="572877" y="1828800"/>
                </a:cubicBezTo>
                <a:cubicBezTo>
                  <a:pt x="583894" y="1847162"/>
                  <a:pt x="596352" y="1864732"/>
                  <a:pt x="605928" y="1883885"/>
                </a:cubicBezTo>
                <a:cubicBezTo>
                  <a:pt x="614772" y="1901573"/>
                  <a:pt x="619117" y="1921281"/>
                  <a:pt x="627961" y="1938969"/>
                </a:cubicBezTo>
                <a:cubicBezTo>
                  <a:pt x="633882" y="1950812"/>
                  <a:pt x="644073" y="1960177"/>
                  <a:pt x="649995" y="1972020"/>
                </a:cubicBezTo>
                <a:cubicBezTo>
                  <a:pt x="658839" y="1989708"/>
                  <a:pt x="663997" y="2009033"/>
                  <a:pt x="672029" y="2027104"/>
                </a:cubicBezTo>
                <a:cubicBezTo>
                  <a:pt x="678699" y="2042111"/>
                  <a:pt x="687594" y="2056076"/>
                  <a:pt x="694063" y="2071171"/>
                </a:cubicBezTo>
                <a:cubicBezTo>
                  <a:pt x="698637" y="2081845"/>
                  <a:pt x="701002" y="2093349"/>
                  <a:pt x="705079" y="2104222"/>
                </a:cubicBezTo>
                <a:cubicBezTo>
                  <a:pt x="709759" y="2116702"/>
                  <a:pt x="733583" y="2171895"/>
                  <a:pt x="738130" y="2192357"/>
                </a:cubicBezTo>
                <a:cubicBezTo>
                  <a:pt x="742976" y="2214163"/>
                  <a:pt x="741007" y="2237656"/>
                  <a:pt x="749147" y="2258458"/>
                </a:cubicBezTo>
                <a:cubicBezTo>
                  <a:pt x="774289" y="2322710"/>
                  <a:pt x="808535" y="2383023"/>
                  <a:pt x="837282" y="2445745"/>
                </a:cubicBezTo>
                <a:cubicBezTo>
                  <a:pt x="932159" y="2652750"/>
                  <a:pt x="837715" y="2446830"/>
                  <a:pt x="881349" y="2555914"/>
                </a:cubicBezTo>
                <a:cubicBezTo>
                  <a:pt x="891736" y="2581881"/>
                  <a:pt x="902827" y="2607572"/>
                  <a:pt x="914400" y="2633032"/>
                </a:cubicBezTo>
                <a:cubicBezTo>
                  <a:pt x="921196" y="2647983"/>
                  <a:pt x="929965" y="2662004"/>
                  <a:pt x="936434" y="2677099"/>
                </a:cubicBezTo>
                <a:cubicBezTo>
                  <a:pt x="941009" y="2687773"/>
                  <a:pt x="942258" y="2699763"/>
                  <a:pt x="947451" y="2710150"/>
                </a:cubicBezTo>
                <a:cubicBezTo>
                  <a:pt x="953372" y="2721993"/>
                  <a:pt x="963563" y="2731357"/>
                  <a:pt x="969484" y="2743200"/>
                </a:cubicBezTo>
                <a:cubicBezTo>
                  <a:pt x="974677" y="2753587"/>
                  <a:pt x="975308" y="2765864"/>
                  <a:pt x="980501" y="2776251"/>
                </a:cubicBezTo>
                <a:cubicBezTo>
                  <a:pt x="986422" y="2788094"/>
                  <a:pt x="995426" y="2798131"/>
                  <a:pt x="1002535" y="2809302"/>
                </a:cubicBezTo>
                <a:cubicBezTo>
                  <a:pt x="1021135" y="2838530"/>
                  <a:pt x="1042125" y="2866450"/>
                  <a:pt x="1057619" y="2897437"/>
                </a:cubicBezTo>
                <a:cubicBezTo>
                  <a:pt x="1085472" y="2953141"/>
                  <a:pt x="1130903" y="3049633"/>
                  <a:pt x="1167788" y="3095740"/>
                </a:cubicBezTo>
                <a:cubicBezTo>
                  <a:pt x="1182477" y="3114101"/>
                  <a:pt x="1196233" y="3133249"/>
                  <a:pt x="1211855" y="3150824"/>
                </a:cubicBezTo>
                <a:cubicBezTo>
                  <a:pt x="1225656" y="3166351"/>
                  <a:pt x="1242624" y="3178933"/>
                  <a:pt x="1255923" y="3194892"/>
                </a:cubicBezTo>
                <a:cubicBezTo>
                  <a:pt x="1279432" y="3223103"/>
                  <a:pt x="1301653" y="3252472"/>
                  <a:pt x="1322024" y="3283027"/>
                </a:cubicBezTo>
                <a:cubicBezTo>
                  <a:pt x="1329369" y="3294044"/>
                  <a:pt x="1335582" y="3305905"/>
                  <a:pt x="1344058" y="3316077"/>
                </a:cubicBezTo>
                <a:cubicBezTo>
                  <a:pt x="1354032" y="3328046"/>
                  <a:pt x="1367134" y="3337159"/>
                  <a:pt x="1377108" y="3349128"/>
                </a:cubicBezTo>
                <a:cubicBezTo>
                  <a:pt x="1408385" y="3386662"/>
                  <a:pt x="1392503" y="3386556"/>
                  <a:pt x="1432193" y="3426246"/>
                </a:cubicBezTo>
                <a:cubicBezTo>
                  <a:pt x="1445176" y="3439229"/>
                  <a:pt x="1462319" y="3447348"/>
                  <a:pt x="1476260" y="3459297"/>
                </a:cubicBezTo>
                <a:cubicBezTo>
                  <a:pt x="1488089" y="3469436"/>
                  <a:pt x="1499337" y="3480378"/>
                  <a:pt x="1509311" y="3492347"/>
                </a:cubicBezTo>
                <a:cubicBezTo>
                  <a:pt x="1517788" y="3502519"/>
                  <a:pt x="1521006" y="3517126"/>
                  <a:pt x="1531345" y="3525398"/>
                </a:cubicBezTo>
                <a:cubicBezTo>
                  <a:pt x="1540413" y="3532652"/>
                  <a:pt x="1553378" y="3532743"/>
                  <a:pt x="1564395" y="3536415"/>
                </a:cubicBezTo>
                <a:cubicBezTo>
                  <a:pt x="1588758" y="3560777"/>
                  <a:pt x="1599823" y="3576162"/>
                  <a:pt x="1630496" y="3591499"/>
                </a:cubicBezTo>
                <a:cubicBezTo>
                  <a:pt x="1640883" y="3596693"/>
                  <a:pt x="1652530" y="3598844"/>
                  <a:pt x="1663547" y="3602516"/>
                </a:cubicBezTo>
                <a:cubicBezTo>
                  <a:pt x="1687912" y="3626881"/>
                  <a:pt x="1698972" y="3642262"/>
                  <a:pt x="1729648" y="3657600"/>
                </a:cubicBezTo>
                <a:cubicBezTo>
                  <a:pt x="1740035" y="3662793"/>
                  <a:pt x="1751682" y="3664945"/>
                  <a:pt x="1762699" y="3668617"/>
                </a:cubicBezTo>
                <a:cubicBezTo>
                  <a:pt x="1773716" y="3675962"/>
                  <a:pt x="1783906" y="3684730"/>
                  <a:pt x="1795749" y="3690651"/>
                </a:cubicBezTo>
                <a:cubicBezTo>
                  <a:pt x="1806136" y="3695845"/>
                  <a:pt x="1818717" y="3695906"/>
                  <a:pt x="1828800" y="3701668"/>
                </a:cubicBezTo>
                <a:cubicBezTo>
                  <a:pt x="1844742" y="3710778"/>
                  <a:pt x="1857926" y="3724046"/>
                  <a:pt x="1872867" y="3734718"/>
                </a:cubicBezTo>
                <a:cubicBezTo>
                  <a:pt x="1900529" y="3754476"/>
                  <a:pt x="1917709" y="3764953"/>
                  <a:pt x="1949986" y="3778786"/>
                </a:cubicBezTo>
                <a:cubicBezTo>
                  <a:pt x="1976403" y="3790108"/>
                  <a:pt x="1999148" y="3792832"/>
                  <a:pt x="2027104" y="3800820"/>
                </a:cubicBezTo>
                <a:cubicBezTo>
                  <a:pt x="2038270" y="3804010"/>
                  <a:pt x="2049137" y="3808165"/>
                  <a:pt x="2060154" y="3811837"/>
                </a:cubicBezTo>
                <a:cubicBezTo>
                  <a:pt x="2121743" y="3806705"/>
                  <a:pt x="2186798" y="3806342"/>
                  <a:pt x="2247441" y="3789803"/>
                </a:cubicBezTo>
                <a:cubicBezTo>
                  <a:pt x="2269848" y="3783692"/>
                  <a:pt x="2313542" y="3767769"/>
                  <a:pt x="2313542" y="3767769"/>
                </a:cubicBezTo>
                <a:cubicBezTo>
                  <a:pt x="2324559" y="3756752"/>
                  <a:pt x="2334624" y="3744692"/>
                  <a:pt x="2346593" y="3734718"/>
                </a:cubicBezTo>
                <a:cubicBezTo>
                  <a:pt x="2356765" y="3726242"/>
                  <a:pt x="2370281" y="3722047"/>
                  <a:pt x="2379643" y="3712685"/>
                </a:cubicBezTo>
                <a:cubicBezTo>
                  <a:pt x="2439671" y="3652657"/>
                  <a:pt x="2382620" y="3678642"/>
                  <a:pt x="2445745" y="3657600"/>
                </a:cubicBezTo>
                <a:cubicBezTo>
                  <a:pt x="2454705" y="3630718"/>
                  <a:pt x="2457438" y="3612856"/>
                  <a:pt x="2478795" y="3591499"/>
                </a:cubicBezTo>
                <a:cubicBezTo>
                  <a:pt x="2488158" y="3582136"/>
                  <a:pt x="2500829" y="3576810"/>
                  <a:pt x="2511846" y="3569465"/>
                </a:cubicBezTo>
                <a:cubicBezTo>
                  <a:pt x="2539538" y="3486391"/>
                  <a:pt x="2498962" y="3585571"/>
                  <a:pt x="2555913" y="3514381"/>
                </a:cubicBezTo>
                <a:cubicBezTo>
                  <a:pt x="2563167" y="3505313"/>
                  <a:pt x="2561736" y="3491717"/>
                  <a:pt x="2566930" y="3481330"/>
                </a:cubicBezTo>
                <a:cubicBezTo>
                  <a:pt x="2582267" y="3450657"/>
                  <a:pt x="2597652" y="3439592"/>
                  <a:pt x="2622014" y="3415229"/>
                </a:cubicBezTo>
                <a:lnTo>
                  <a:pt x="2644048" y="3349128"/>
                </a:lnTo>
                <a:cubicBezTo>
                  <a:pt x="2647720" y="3338111"/>
                  <a:pt x="2652787" y="3327464"/>
                  <a:pt x="2655065" y="3316077"/>
                </a:cubicBezTo>
                <a:lnTo>
                  <a:pt x="2666082" y="3260993"/>
                </a:lnTo>
                <a:cubicBezTo>
                  <a:pt x="2669754" y="3224270"/>
                  <a:pt x="2677099" y="3187730"/>
                  <a:pt x="2677099" y="3150824"/>
                </a:cubicBezTo>
                <a:cubicBezTo>
                  <a:pt x="2677099" y="3022242"/>
                  <a:pt x="2675466" y="2893474"/>
                  <a:pt x="2666082" y="2765234"/>
                </a:cubicBezTo>
                <a:cubicBezTo>
                  <a:pt x="2663161" y="2725317"/>
                  <a:pt x="2643648" y="2696369"/>
                  <a:pt x="2622014" y="2666082"/>
                </a:cubicBezTo>
                <a:cubicBezTo>
                  <a:pt x="2611342" y="2651141"/>
                  <a:pt x="2599149" y="2637292"/>
                  <a:pt x="2588964" y="2622015"/>
                </a:cubicBezTo>
                <a:cubicBezTo>
                  <a:pt x="2577086" y="2604198"/>
                  <a:pt x="2567791" y="2584747"/>
                  <a:pt x="2555913" y="2566930"/>
                </a:cubicBezTo>
                <a:cubicBezTo>
                  <a:pt x="2545728" y="2551653"/>
                  <a:pt x="2532063" y="2538753"/>
                  <a:pt x="2522863" y="2522863"/>
                </a:cubicBezTo>
                <a:cubicBezTo>
                  <a:pt x="2415354" y="2337165"/>
                  <a:pt x="2489460" y="2394098"/>
                  <a:pt x="2401677" y="2335576"/>
                </a:cubicBezTo>
                <a:lnTo>
                  <a:pt x="2357610" y="2247441"/>
                </a:lnTo>
                <a:lnTo>
                  <a:pt x="2335576" y="2203374"/>
                </a:lnTo>
                <a:cubicBezTo>
                  <a:pt x="2331904" y="2188685"/>
                  <a:pt x="2332071" y="2172452"/>
                  <a:pt x="2324559" y="2159306"/>
                </a:cubicBezTo>
                <a:cubicBezTo>
                  <a:pt x="2316829" y="2145779"/>
                  <a:pt x="2301073" y="2138554"/>
                  <a:pt x="2291508" y="2126256"/>
                </a:cubicBezTo>
                <a:cubicBezTo>
                  <a:pt x="2275250" y="2105353"/>
                  <a:pt x="2262130" y="2082189"/>
                  <a:pt x="2247441" y="2060155"/>
                </a:cubicBezTo>
                <a:cubicBezTo>
                  <a:pt x="2240096" y="2049138"/>
                  <a:pt x="2229594" y="2039665"/>
                  <a:pt x="2225407" y="2027104"/>
                </a:cubicBezTo>
                <a:lnTo>
                  <a:pt x="2203373" y="1961003"/>
                </a:lnTo>
                <a:cubicBezTo>
                  <a:pt x="2199701" y="1949986"/>
                  <a:pt x="2198799" y="1937614"/>
                  <a:pt x="2192357" y="1927952"/>
                </a:cubicBezTo>
                <a:cubicBezTo>
                  <a:pt x="2170228" y="1894759"/>
                  <a:pt x="2165063" y="1889973"/>
                  <a:pt x="2148289" y="1850834"/>
                </a:cubicBezTo>
                <a:cubicBezTo>
                  <a:pt x="2120922" y="1786977"/>
                  <a:pt x="2157582" y="1848248"/>
                  <a:pt x="2115239" y="1784733"/>
                </a:cubicBezTo>
                <a:cubicBezTo>
                  <a:pt x="2097799" y="1714975"/>
                  <a:pt x="2112621" y="1753263"/>
                  <a:pt x="2060154" y="1674564"/>
                </a:cubicBezTo>
                <a:cubicBezTo>
                  <a:pt x="2052809" y="1663547"/>
                  <a:pt x="2049137" y="1648859"/>
                  <a:pt x="2038120" y="1641514"/>
                </a:cubicBezTo>
                <a:lnTo>
                  <a:pt x="2005070" y="1619480"/>
                </a:lnTo>
                <a:cubicBezTo>
                  <a:pt x="1979768" y="1518270"/>
                  <a:pt x="2016335" y="1622546"/>
                  <a:pt x="1961002" y="1553379"/>
                </a:cubicBezTo>
                <a:cubicBezTo>
                  <a:pt x="1953748" y="1544311"/>
                  <a:pt x="1955626" y="1530479"/>
                  <a:pt x="1949986" y="1520328"/>
                </a:cubicBezTo>
                <a:cubicBezTo>
                  <a:pt x="1883011" y="1399772"/>
                  <a:pt x="1930628" y="1502577"/>
                  <a:pt x="1872867" y="1410159"/>
                </a:cubicBezTo>
                <a:cubicBezTo>
                  <a:pt x="1864163" y="1396233"/>
                  <a:pt x="1859283" y="1380174"/>
                  <a:pt x="1850834" y="1366092"/>
                </a:cubicBezTo>
                <a:cubicBezTo>
                  <a:pt x="1837209" y="1343384"/>
                  <a:pt x="1821455" y="1322025"/>
                  <a:pt x="1806766" y="1299991"/>
                </a:cubicBezTo>
                <a:lnTo>
                  <a:pt x="1784732" y="1266940"/>
                </a:lnTo>
                <a:cubicBezTo>
                  <a:pt x="1777388" y="1255923"/>
                  <a:pt x="1772061" y="1243252"/>
                  <a:pt x="1762699" y="1233890"/>
                </a:cubicBezTo>
                <a:cubicBezTo>
                  <a:pt x="1740665" y="1211856"/>
                  <a:pt x="1713883" y="1193715"/>
                  <a:pt x="1696598" y="1167788"/>
                </a:cubicBezTo>
                <a:cubicBezTo>
                  <a:pt x="1665454" y="1121073"/>
                  <a:pt x="1686407" y="1140659"/>
                  <a:pt x="1630496" y="1112704"/>
                </a:cubicBezTo>
                <a:cubicBezTo>
                  <a:pt x="1609426" y="1049495"/>
                  <a:pt x="1634567" y="1108495"/>
                  <a:pt x="1586429" y="1046603"/>
                </a:cubicBezTo>
                <a:cubicBezTo>
                  <a:pt x="1570171" y="1025700"/>
                  <a:pt x="1542361" y="980502"/>
                  <a:pt x="1542361" y="980502"/>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6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r="879"/>
          <a:stretch/>
        </p:blipFill>
        <p:spPr>
          <a:xfrm>
            <a:off x="0" y="1666197"/>
            <a:ext cx="9111891" cy="4923936"/>
          </a:xfrm>
          <a:prstGeom prst="rect">
            <a:avLst/>
          </a:prstGeom>
        </p:spPr>
      </p:pic>
      <p:sp>
        <p:nvSpPr>
          <p:cNvPr id="67586" name="TextBox 4"/>
          <p:cNvSpPr txBox="1">
            <a:spLocks noChangeArrowheads="1"/>
          </p:cNvSpPr>
          <p:nvPr/>
        </p:nvSpPr>
        <p:spPr bwMode="auto">
          <a:xfrm>
            <a:off x="162732" y="705345"/>
            <a:ext cx="8981268" cy="830997"/>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This is a longitudinal section of the small intestine from the first module.  Remind yourself of friends of yours...</a:t>
            </a:r>
          </a:p>
        </p:txBody>
      </p:sp>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2053" name="Right Brace 2052"/>
          <p:cNvSpPr/>
          <p:nvPr/>
        </p:nvSpPr>
        <p:spPr>
          <a:xfrm rot="475710">
            <a:off x="4854749" y="5016087"/>
            <a:ext cx="313687" cy="437322"/>
          </a:xfrm>
          <a:prstGeom prst="rightBrace">
            <a:avLst>
              <a:gd name="adj1" fmla="val 8333"/>
              <a:gd name="adj2" fmla="val 5288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5217460" y="5043056"/>
            <a:ext cx="1689230" cy="523220"/>
          </a:xfrm>
          <a:prstGeom prst="rect">
            <a:avLst/>
          </a:prstGeom>
          <a:noFill/>
        </p:spPr>
        <p:txBody>
          <a:bodyPr wrap="square" rtlCol="0">
            <a:spAutoFit/>
          </a:bodyPr>
          <a:lstStyle/>
          <a:p>
            <a:r>
              <a:rPr lang="en-US" sz="1400" b="1" dirty="0" err="1">
                <a:latin typeface="Times New Roman" pitchFamily="18" charset="0"/>
                <a:cs typeface="Times New Roman" pitchFamily="18" charset="0"/>
              </a:rPr>
              <a:t>Muscularis</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externa</a:t>
            </a:r>
            <a:r>
              <a:rPr lang="en-US" sz="1400" b="1" dirty="0">
                <a:latin typeface="Times New Roman" pitchFamily="18" charset="0"/>
                <a:cs typeface="Times New Roman" pitchFamily="18" charset="0"/>
              </a:rPr>
              <a:t> inner circular layer</a:t>
            </a:r>
            <a:endParaRPr lang="en-US" sz="1400" dirty="0"/>
          </a:p>
        </p:txBody>
      </p:sp>
      <p:sp>
        <p:nvSpPr>
          <p:cNvPr id="37" name="Right Brace 36"/>
          <p:cNvSpPr/>
          <p:nvPr/>
        </p:nvSpPr>
        <p:spPr>
          <a:xfrm rot="475710">
            <a:off x="5680079" y="5706471"/>
            <a:ext cx="166751" cy="147524"/>
          </a:xfrm>
          <a:prstGeom prst="rightBrace">
            <a:avLst>
              <a:gd name="adj1" fmla="val 8333"/>
              <a:gd name="adj2" fmla="val 52886"/>
            </a:avLst>
          </a:prstGeom>
          <a:noFill/>
          <a:ln w="38100">
            <a:solidFill>
              <a:srgbClr val="B0540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860368" y="5570758"/>
            <a:ext cx="2186117" cy="523220"/>
          </a:xfrm>
          <a:prstGeom prst="rect">
            <a:avLst/>
          </a:prstGeom>
          <a:noFill/>
        </p:spPr>
        <p:txBody>
          <a:bodyPr wrap="square" rtlCol="0">
            <a:spAutoFit/>
          </a:bodyPr>
          <a:lstStyle/>
          <a:p>
            <a:r>
              <a:rPr lang="en-US" sz="1400" b="1" dirty="0" err="1">
                <a:solidFill>
                  <a:srgbClr val="C45D08"/>
                </a:solidFill>
                <a:latin typeface="Times New Roman" pitchFamily="18" charset="0"/>
                <a:cs typeface="Times New Roman" pitchFamily="18" charset="0"/>
              </a:rPr>
              <a:t>Muscularis</a:t>
            </a:r>
            <a:r>
              <a:rPr lang="en-US" sz="1400" b="1" dirty="0">
                <a:solidFill>
                  <a:srgbClr val="C45D08"/>
                </a:solidFill>
                <a:latin typeface="Times New Roman" pitchFamily="18" charset="0"/>
                <a:cs typeface="Times New Roman" pitchFamily="18" charset="0"/>
              </a:rPr>
              <a:t> </a:t>
            </a:r>
            <a:r>
              <a:rPr lang="en-US" sz="1400" b="1" dirty="0" err="1">
                <a:solidFill>
                  <a:srgbClr val="C45D08"/>
                </a:solidFill>
                <a:latin typeface="Times New Roman" pitchFamily="18" charset="0"/>
                <a:cs typeface="Times New Roman" pitchFamily="18" charset="0"/>
              </a:rPr>
              <a:t>externa</a:t>
            </a:r>
            <a:r>
              <a:rPr lang="en-US" sz="1400" b="1" dirty="0">
                <a:solidFill>
                  <a:srgbClr val="C45D08"/>
                </a:solidFill>
                <a:latin typeface="Times New Roman" pitchFamily="18" charset="0"/>
                <a:cs typeface="Times New Roman" pitchFamily="18" charset="0"/>
              </a:rPr>
              <a:t> outer longitudinal layer</a:t>
            </a:r>
            <a:endParaRPr lang="en-US" sz="1400" dirty="0">
              <a:solidFill>
                <a:srgbClr val="C45D08"/>
              </a:solidFill>
            </a:endParaRPr>
          </a:p>
        </p:txBody>
      </p:sp>
      <p:sp>
        <p:nvSpPr>
          <p:cNvPr id="40" name="Right Brace 39"/>
          <p:cNvSpPr/>
          <p:nvPr/>
        </p:nvSpPr>
        <p:spPr>
          <a:xfrm rot="475710">
            <a:off x="3496653" y="4470469"/>
            <a:ext cx="328946" cy="327760"/>
          </a:xfrm>
          <a:prstGeom prst="rightBrace">
            <a:avLst>
              <a:gd name="adj1" fmla="val 8333"/>
              <a:gd name="adj2" fmla="val 52886"/>
            </a:avLst>
          </a:prstGeom>
          <a:no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835617" y="4505872"/>
            <a:ext cx="1689230" cy="307777"/>
          </a:xfrm>
          <a:prstGeom prst="rect">
            <a:avLst/>
          </a:prstGeom>
          <a:noFill/>
        </p:spPr>
        <p:txBody>
          <a:bodyPr wrap="square" rtlCol="0">
            <a:spAutoFit/>
          </a:bodyPr>
          <a:lstStyle/>
          <a:p>
            <a:r>
              <a:rPr lang="en-US" sz="1400" b="1" dirty="0" err="1">
                <a:solidFill>
                  <a:srgbClr val="002060"/>
                </a:solidFill>
                <a:latin typeface="Times New Roman" pitchFamily="18" charset="0"/>
                <a:cs typeface="Times New Roman" pitchFamily="18" charset="0"/>
              </a:rPr>
              <a:t>submucosa</a:t>
            </a:r>
            <a:endParaRPr lang="en-US" sz="1400" dirty="0">
              <a:solidFill>
                <a:srgbClr val="002060"/>
              </a:solidFill>
            </a:endParaRPr>
          </a:p>
        </p:txBody>
      </p:sp>
      <p:sp>
        <p:nvSpPr>
          <p:cNvPr id="49" name="Right Brace 48"/>
          <p:cNvSpPr/>
          <p:nvPr/>
        </p:nvSpPr>
        <p:spPr>
          <a:xfrm rot="21416194">
            <a:off x="5270427" y="4455738"/>
            <a:ext cx="246864" cy="289366"/>
          </a:xfrm>
          <a:prstGeom prst="rightBrace">
            <a:avLst>
              <a:gd name="adj1" fmla="val 8333"/>
              <a:gd name="adj2" fmla="val 5288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5535746" y="4409534"/>
            <a:ext cx="844615" cy="307777"/>
          </a:xfrm>
          <a:prstGeom prst="rect">
            <a:avLst/>
          </a:prstGeom>
          <a:noFill/>
        </p:spPr>
        <p:txBody>
          <a:bodyPr wrap="square" rtlCol="0">
            <a:spAutoFit/>
          </a:bodyPr>
          <a:lstStyle/>
          <a:p>
            <a:r>
              <a:rPr lang="en-US" sz="1400" b="1" dirty="0">
                <a:latin typeface="Times New Roman" pitchFamily="18" charset="0"/>
                <a:cs typeface="Times New Roman" pitchFamily="18" charset="0"/>
              </a:rPr>
              <a:t>mucosa</a:t>
            </a:r>
            <a:endParaRPr lang="en-US" sz="1400" dirty="0"/>
          </a:p>
        </p:txBody>
      </p:sp>
    </p:spTree>
    <p:extLst>
      <p:ext uri="{BB962C8B-B14F-4D97-AF65-F5344CB8AC3E}">
        <p14:creationId xmlns:p14="http://schemas.microsoft.com/office/powerpoint/2010/main" val="3644533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1393633"/>
            <a:ext cx="6665205" cy="54533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sp>
        <p:nvSpPr>
          <p:cNvPr id="5" name="Rectangle 4"/>
          <p:cNvSpPr/>
          <p:nvPr/>
        </p:nvSpPr>
        <p:spPr>
          <a:xfrm>
            <a:off x="1828800" y="5105400"/>
            <a:ext cx="72390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mn-lt"/>
              </a:rPr>
              <a:t>Enterocytes / intestinal absorptive cells</a:t>
            </a:r>
          </a:p>
        </p:txBody>
      </p:sp>
      <p:cxnSp>
        <p:nvCxnSpPr>
          <p:cNvPr id="9" name="Straight Arrow Connector 8"/>
          <p:cNvCxnSpPr/>
          <p:nvPr/>
        </p:nvCxnSpPr>
        <p:spPr>
          <a:xfrm>
            <a:off x="3581400" y="3448280"/>
            <a:ext cx="290111" cy="40028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482028" y="4790502"/>
            <a:ext cx="288275" cy="32132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656463" y="4601378"/>
            <a:ext cx="477397" cy="411297"/>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4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6" y="1333233"/>
            <a:ext cx="8843234" cy="538014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from which this image was derived. (advance slide for answers)</a:t>
            </a:r>
          </a:p>
        </p:txBody>
      </p:sp>
      <p:sp>
        <p:nvSpPr>
          <p:cNvPr id="5" name="Rectangle 4"/>
          <p:cNvSpPr/>
          <p:nvPr/>
        </p:nvSpPr>
        <p:spPr>
          <a:xfrm>
            <a:off x="1371600" y="1981200"/>
            <a:ext cx="5029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FF00"/>
                </a:solidFill>
                <a:effectLst>
                  <a:outerShdw blurRad="50800" dist="39000" dir="5460000" algn="tl">
                    <a:srgbClr val="000000">
                      <a:alpha val="38000"/>
                    </a:srgbClr>
                  </a:outerShdw>
                </a:effectLst>
                <a:latin typeface="+mn-lt"/>
              </a:rPr>
              <a:t>ileum</a:t>
            </a:r>
          </a:p>
        </p:txBody>
      </p:sp>
    </p:spTree>
    <p:extLst>
      <p:ext uri="{BB962C8B-B14F-4D97-AF65-F5344CB8AC3E}">
        <p14:creationId xmlns:p14="http://schemas.microsoft.com/office/powerpoint/2010/main" val="31815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r="879"/>
          <a:stretch/>
        </p:blipFill>
        <p:spPr>
          <a:xfrm>
            <a:off x="0" y="1666197"/>
            <a:ext cx="9111891" cy="4923936"/>
          </a:xfrm>
          <a:prstGeom prst="rect">
            <a:avLst/>
          </a:prstGeom>
        </p:spPr>
      </p:pic>
      <p:sp>
        <p:nvSpPr>
          <p:cNvPr id="67586" name="TextBox 4"/>
          <p:cNvSpPr txBox="1">
            <a:spLocks noChangeArrowheads="1"/>
          </p:cNvSpPr>
          <p:nvPr/>
        </p:nvSpPr>
        <p:spPr bwMode="auto">
          <a:xfrm>
            <a:off x="162732" y="705345"/>
            <a:ext cx="8981268" cy="830997"/>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This is a longitudinal section of the small intestine from the first module.  Remind yourself of friends of yours...</a:t>
            </a:r>
          </a:p>
        </p:txBody>
      </p:sp>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2" name="Freeform 1"/>
          <p:cNvSpPr/>
          <p:nvPr/>
        </p:nvSpPr>
        <p:spPr>
          <a:xfrm>
            <a:off x="121024" y="3429000"/>
            <a:ext cx="2354548" cy="1707776"/>
          </a:xfrm>
          <a:custGeom>
            <a:avLst/>
            <a:gdLst>
              <a:gd name="connsiteX0" fmla="*/ 1653988 w 2354548"/>
              <a:gd name="connsiteY0" fmla="*/ 833718 h 1707776"/>
              <a:gd name="connsiteX1" fmla="*/ 1519517 w 2354548"/>
              <a:gd name="connsiteY1" fmla="*/ 766482 h 1707776"/>
              <a:gd name="connsiteX2" fmla="*/ 1452282 w 2354548"/>
              <a:gd name="connsiteY2" fmla="*/ 699247 h 1707776"/>
              <a:gd name="connsiteX3" fmla="*/ 1371600 w 2354548"/>
              <a:gd name="connsiteY3" fmla="*/ 618565 h 1707776"/>
              <a:gd name="connsiteX4" fmla="*/ 1304364 w 2354548"/>
              <a:gd name="connsiteY4" fmla="*/ 564776 h 1707776"/>
              <a:gd name="connsiteX5" fmla="*/ 1169894 w 2354548"/>
              <a:gd name="connsiteY5" fmla="*/ 470647 h 1707776"/>
              <a:gd name="connsiteX6" fmla="*/ 1129552 w 2354548"/>
              <a:gd name="connsiteY6" fmla="*/ 443753 h 1707776"/>
              <a:gd name="connsiteX7" fmla="*/ 1089211 w 2354548"/>
              <a:gd name="connsiteY7" fmla="*/ 403412 h 1707776"/>
              <a:gd name="connsiteX8" fmla="*/ 1008529 w 2354548"/>
              <a:gd name="connsiteY8" fmla="*/ 349624 h 1707776"/>
              <a:gd name="connsiteX9" fmla="*/ 981635 w 2354548"/>
              <a:gd name="connsiteY9" fmla="*/ 322729 h 1707776"/>
              <a:gd name="connsiteX10" fmla="*/ 914400 w 2354548"/>
              <a:gd name="connsiteY10" fmla="*/ 282388 h 1707776"/>
              <a:gd name="connsiteX11" fmla="*/ 887505 w 2354548"/>
              <a:gd name="connsiteY11" fmla="*/ 255494 h 1707776"/>
              <a:gd name="connsiteX12" fmla="*/ 847164 w 2354548"/>
              <a:gd name="connsiteY12" fmla="*/ 242047 h 1707776"/>
              <a:gd name="connsiteX13" fmla="*/ 753035 w 2354548"/>
              <a:gd name="connsiteY13" fmla="*/ 188259 h 1707776"/>
              <a:gd name="connsiteX14" fmla="*/ 658905 w 2354548"/>
              <a:gd name="connsiteY14" fmla="*/ 147918 h 1707776"/>
              <a:gd name="connsiteX15" fmla="*/ 578223 w 2354548"/>
              <a:gd name="connsiteY15" fmla="*/ 80682 h 1707776"/>
              <a:gd name="connsiteX16" fmla="*/ 497541 w 2354548"/>
              <a:gd name="connsiteY16" fmla="*/ 26894 h 1707776"/>
              <a:gd name="connsiteX17" fmla="*/ 349623 w 2354548"/>
              <a:gd name="connsiteY17" fmla="*/ 0 h 1707776"/>
              <a:gd name="connsiteX18" fmla="*/ 188258 w 2354548"/>
              <a:gd name="connsiteY18" fmla="*/ 26894 h 1707776"/>
              <a:gd name="connsiteX19" fmla="*/ 147917 w 2354548"/>
              <a:gd name="connsiteY19" fmla="*/ 53788 h 1707776"/>
              <a:gd name="connsiteX20" fmla="*/ 94129 w 2354548"/>
              <a:gd name="connsiteY20" fmla="*/ 121024 h 1707776"/>
              <a:gd name="connsiteX21" fmla="*/ 53788 w 2354548"/>
              <a:gd name="connsiteY21" fmla="*/ 147918 h 1707776"/>
              <a:gd name="connsiteX22" fmla="*/ 26894 w 2354548"/>
              <a:gd name="connsiteY22" fmla="*/ 188259 h 1707776"/>
              <a:gd name="connsiteX23" fmla="*/ 13447 w 2354548"/>
              <a:gd name="connsiteY23" fmla="*/ 268941 h 1707776"/>
              <a:gd name="connsiteX24" fmla="*/ 0 w 2354548"/>
              <a:gd name="connsiteY24" fmla="*/ 322729 h 1707776"/>
              <a:gd name="connsiteX25" fmla="*/ 26894 w 2354548"/>
              <a:gd name="connsiteY25" fmla="*/ 551329 h 1707776"/>
              <a:gd name="connsiteX26" fmla="*/ 53788 w 2354548"/>
              <a:gd name="connsiteY26" fmla="*/ 645459 h 1707776"/>
              <a:gd name="connsiteX27" fmla="*/ 121023 w 2354548"/>
              <a:gd name="connsiteY27" fmla="*/ 726141 h 1707776"/>
              <a:gd name="connsiteX28" fmla="*/ 174811 w 2354548"/>
              <a:gd name="connsiteY28" fmla="*/ 806824 h 1707776"/>
              <a:gd name="connsiteX29" fmla="*/ 201705 w 2354548"/>
              <a:gd name="connsiteY29" fmla="*/ 847165 h 1707776"/>
              <a:gd name="connsiteX30" fmla="*/ 268941 w 2354548"/>
              <a:gd name="connsiteY30" fmla="*/ 914400 h 1707776"/>
              <a:gd name="connsiteX31" fmla="*/ 309282 w 2354548"/>
              <a:gd name="connsiteY31" fmla="*/ 968188 h 1707776"/>
              <a:gd name="connsiteX32" fmla="*/ 416858 w 2354548"/>
              <a:gd name="connsiteY32" fmla="*/ 1062318 h 1707776"/>
              <a:gd name="connsiteX33" fmla="*/ 457200 w 2354548"/>
              <a:gd name="connsiteY33" fmla="*/ 1075765 h 1707776"/>
              <a:gd name="connsiteX34" fmla="*/ 537882 w 2354548"/>
              <a:gd name="connsiteY34" fmla="*/ 1116106 h 1707776"/>
              <a:gd name="connsiteX35" fmla="*/ 632011 w 2354548"/>
              <a:gd name="connsiteY35" fmla="*/ 1156447 h 1707776"/>
              <a:gd name="connsiteX36" fmla="*/ 672352 w 2354548"/>
              <a:gd name="connsiteY36" fmla="*/ 1183341 h 1707776"/>
              <a:gd name="connsiteX37" fmla="*/ 753035 w 2354548"/>
              <a:gd name="connsiteY37" fmla="*/ 1210235 h 1707776"/>
              <a:gd name="connsiteX38" fmla="*/ 793376 w 2354548"/>
              <a:gd name="connsiteY38" fmla="*/ 1237129 h 1707776"/>
              <a:gd name="connsiteX39" fmla="*/ 874058 w 2354548"/>
              <a:gd name="connsiteY39" fmla="*/ 1264024 h 1707776"/>
              <a:gd name="connsiteX40" fmla="*/ 914400 w 2354548"/>
              <a:gd name="connsiteY40" fmla="*/ 1290918 h 1707776"/>
              <a:gd name="connsiteX41" fmla="*/ 995082 w 2354548"/>
              <a:gd name="connsiteY41" fmla="*/ 1317812 h 1707776"/>
              <a:gd name="connsiteX42" fmla="*/ 1116105 w 2354548"/>
              <a:gd name="connsiteY42" fmla="*/ 1371600 h 1707776"/>
              <a:gd name="connsiteX43" fmla="*/ 1156447 w 2354548"/>
              <a:gd name="connsiteY43" fmla="*/ 1385047 h 1707776"/>
              <a:gd name="connsiteX44" fmla="*/ 1264023 w 2354548"/>
              <a:gd name="connsiteY44" fmla="*/ 1438835 h 1707776"/>
              <a:gd name="connsiteX45" fmla="*/ 1331258 w 2354548"/>
              <a:gd name="connsiteY45" fmla="*/ 1479176 h 1707776"/>
              <a:gd name="connsiteX46" fmla="*/ 1385047 w 2354548"/>
              <a:gd name="connsiteY46" fmla="*/ 1506071 h 1707776"/>
              <a:gd name="connsiteX47" fmla="*/ 1465729 w 2354548"/>
              <a:gd name="connsiteY47" fmla="*/ 1532965 h 1707776"/>
              <a:gd name="connsiteX48" fmla="*/ 1506070 w 2354548"/>
              <a:gd name="connsiteY48" fmla="*/ 1559859 h 1707776"/>
              <a:gd name="connsiteX49" fmla="*/ 1559858 w 2354548"/>
              <a:gd name="connsiteY49" fmla="*/ 1600200 h 1707776"/>
              <a:gd name="connsiteX50" fmla="*/ 1600200 w 2354548"/>
              <a:gd name="connsiteY50" fmla="*/ 1613647 h 1707776"/>
              <a:gd name="connsiteX51" fmla="*/ 1680882 w 2354548"/>
              <a:gd name="connsiteY51" fmla="*/ 1667435 h 1707776"/>
              <a:gd name="connsiteX52" fmla="*/ 1721223 w 2354548"/>
              <a:gd name="connsiteY52" fmla="*/ 1680882 h 1707776"/>
              <a:gd name="connsiteX53" fmla="*/ 1815352 w 2354548"/>
              <a:gd name="connsiteY53" fmla="*/ 1694329 h 1707776"/>
              <a:gd name="connsiteX54" fmla="*/ 1896035 w 2354548"/>
              <a:gd name="connsiteY54" fmla="*/ 1707776 h 1707776"/>
              <a:gd name="connsiteX55" fmla="*/ 2084294 w 2354548"/>
              <a:gd name="connsiteY55" fmla="*/ 1694329 h 1707776"/>
              <a:gd name="connsiteX56" fmla="*/ 2138082 w 2354548"/>
              <a:gd name="connsiteY56" fmla="*/ 1667435 h 1707776"/>
              <a:gd name="connsiteX57" fmla="*/ 2232211 w 2354548"/>
              <a:gd name="connsiteY57" fmla="*/ 1627094 h 1707776"/>
              <a:gd name="connsiteX58" fmla="*/ 2312894 w 2354548"/>
              <a:gd name="connsiteY58" fmla="*/ 1586753 h 1707776"/>
              <a:gd name="connsiteX59" fmla="*/ 2353235 w 2354548"/>
              <a:gd name="connsiteY59" fmla="*/ 1546412 h 1707776"/>
              <a:gd name="connsiteX60" fmla="*/ 2339788 w 2354548"/>
              <a:gd name="connsiteY60" fmla="*/ 1479176 h 1707776"/>
              <a:gd name="connsiteX61" fmla="*/ 2272552 w 2354548"/>
              <a:gd name="connsiteY61" fmla="*/ 1358153 h 1707776"/>
              <a:gd name="connsiteX62" fmla="*/ 2232211 w 2354548"/>
              <a:gd name="connsiteY62" fmla="*/ 1317812 h 1707776"/>
              <a:gd name="connsiteX63" fmla="*/ 2178423 w 2354548"/>
              <a:gd name="connsiteY63" fmla="*/ 1250576 h 1707776"/>
              <a:gd name="connsiteX64" fmla="*/ 2138082 w 2354548"/>
              <a:gd name="connsiteY64" fmla="*/ 1169894 h 1707776"/>
              <a:gd name="connsiteX65" fmla="*/ 2097741 w 2354548"/>
              <a:gd name="connsiteY65" fmla="*/ 1129553 h 1707776"/>
              <a:gd name="connsiteX66" fmla="*/ 2070847 w 2354548"/>
              <a:gd name="connsiteY66" fmla="*/ 1089212 h 1707776"/>
              <a:gd name="connsiteX67" fmla="*/ 1963270 w 2354548"/>
              <a:gd name="connsiteY67" fmla="*/ 995082 h 1707776"/>
              <a:gd name="connsiteX68" fmla="*/ 1855694 w 2354548"/>
              <a:gd name="connsiteY68" fmla="*/ 941294 h 1707776"/>
              <a:gd name="connsiteX69" fmla="*/ 1775011 w 2354548"/>
              <a:gd name="connsiteY69" fmla="*/ 887506 h 1707776"/>
              <a:gd name="connsiteX70" fmla="*/ 1734670 w 2354548"/>
              <a:gd name="connsiteY70" fmla="*/ 860612 h 1707776"/>
              <a:gd name="connsiteX71" fmla="*/ 1694329 w 2354548"/>
              <a:gd name="connsiteY71" fmla="*/ 847165 h 1707776"/>
              <a:gd name="connsiteX72" fmla="*/ 1653988 w 2354548"/>
              <a:gd name="connsiteY72" fmla="*/ 833718 h 170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354548" h="1707776">
                <a:moveTo>
                  <a:pt x="1653988" y="833718"/>
                </a:moveTo>
                <a:cubicBezTo>
                  <a:pt x="1624853" y="820271"/>
                  <a:pt x="1547315" y="808180"/>
                  <a:pt x="1519517" y="766482"/>
                </a:cubicBezTo>
                <a:cubicBezTo>
                  <a:pt x="1464099" y="683355"/>
                  <a:pt x="1525629" y="764445"/>
                  <a:pt x="1452282" y="699247"/>
                </a:cubicBezTo>
                <a:cubicBezTo>
                  <a:pt x="1423855" y="673979"/>
                  <a:pt x="1403246" y="639662"/>
                  <a:pt x="1371600" y="618565"/>
                </a:cubicBezTo>
                <a:cubicBezTo>
                  <a:pt x="1271859" y="552073"/>
                  <a:pt x="1381007" y="628646"/>
                  <a:pt x="1304364" y="564776"/>
                </a:cubicBezTo>
                <a:cubicBezTo>
                  <a:pt x="1264545" y="531593"/>
                  <a:pt x="1211784" y="498574"/>
                  <a:pt x="1169894" y="470647"/>
                </a:cubicBezTo>
                <a:cubicBezTo>
                  <a:pt x="1156447" y="461682"/>
                  <a:pt x="1140980" y="455181"/>
                  <a:pt x="1129552" y="443753"/>
                </a:cubicBezTo>
                <a:cubicBezTo>
                  <a:pt x="1116105" y="430306"/>
                  <a:pt x="1104222" y="415087"/>
                  <a:pt x="1089211" y="403412"/>
                </a:cubicBezTo>
                <a:cubicBezTo>
                  <a:pt x="1063697" y="383568"/>
                  <a:pt x="1031384" y="372480"/>
                  <a:pt x="1008529" y="349624"/>
                </a:cubicBezTo>
                <a:cubicBezTo>
                  <a:pt x="999564" y="340659"/>
                  <a:pt x="991952" y="330098"/>
                  <a:pt x="981635" y="322729"/>
                </a:cubicBezTo>
                <a:cubicBezTo>
                  <a:pt x="960367" y="307537"/>
                  <a:pt x="935668" y="297579"/>
                  <a:pt x="914400" y="282388"/>
                </a:cubicBezTo>
                <a:cubicBezTo>
                  <a:pt x="904083" y="275019"/>
                  <a:pt x="898377" y="262017"/>
                  <a:pt x="887505" y="255494"/>
                </a:cubicBezTo>
                <a:cubicBezTo>
                  <a:pt x="875351" y="248201"/>
                  <a:pt x="859842" y="248386"/>
                  <a:pt x="847164" y="242047"/>
                </a:cubicBezTo>
                <a:cubicBezTo>
                  <a:pt x="712117" y="174523"/>
                  <a:pt x="918059" y="258984"/>
                  <a:pt x="753035" y="188259"/>
                </a:cubicBezTo>
                <a:cubicBezTo>
                  <a:pt x="614522" y="128896"/>
                  <a:pt x="837315" y="237121"/>
                  <a:pt x="658905" y="147918"/>
                </a:cubicBezTo>
                <a:cubicBezTo>
                  <a:pt x="614779" y="81727"/>
                  <a:pt x="654049" y="126177"/>
                  <a:pt x="578223" y="80682"/>
                </a:cubicBezTo>
                <a:cubicBezTo>
                  <a:pt x="550507" y="64052"/>
                  <a:pt x="528899" y="34733"/>
                  <a:pt x="497541" y="26894"/>
                </a:cubicBezTo>
                <a:cubicBezTo>
                  <a:pt x="413003" y="5760"/>
                  <a:pt x="462048" y="16061"/>
                  <a:pt x="349623" y="0"/>
                </a:cubicBezTo>
                <a:cubicBezTo>
                  <a:pt x="311279" y="4260"/>
                  <a:pt x="233313" y="4367"/>
                  <a:pt x="188258" y="26894"/>
                </a:cubicBezTo>
                <a:cubicBezTo>
                  <a:pt x="173803" y="34121"/>
                  <a:pt x="161364" y="44823"/>
                  <a:pt x="147917" y="53788"/>
                </a:cubicBezTo>
                <a:cubicBezTo>
                  <a:pt x="127949" y="83740"/>
                  <a:pt x="121500" y="99127"/>
                  <a:pt x="94129" y="121024"/>
                </a:cubicBezTo>
                <a:cubicBezTo>
                  <a:pt x="81509" y="131120"/>
                  <a:pt x="67235" y="138953"/>
                  <a:pt x="53788" y="147918"/>
                </a:cubicBezTo>
                <a:cubicBezTo>
                  <a:pt x="44823" y="161365"/>
                  <a:pt x="32005" y="172927"/>
                  <a:pt x="26894" y="188259"/>
                </a:cubicBezTo>
                <a:cubicBezTo>
                  <a:pt x="18272" y="214125"/>
                  <a:pt x="18794" y="242205"/>
                  <a:pt x="13447" y="268941"/>
                </a:cubicBezTo>
                <a:cubicBezTo>
                  <a:pt x="9823" y="287063"/>
                  <a:pt x="4482" y="304800"/>
                  <a:pt x="0" y="322729"/>
                </a:cubicBezTo>
                <a:cubicBezTo>
                  <a:pt x="3599" y="355123"/>
                  <a:pt x="20733" y="514363"/>
                  <a:pt x="26894" y="551329"/>
                </a:cubicBezTo>
                <a:cubicBezTo>
                  <a:pt x="29048" y="564255"/>
                  <a:pt x="45794" y="629471"/>
                  <a:pt x="53788" y="645459"/>
                </a:cubicBezTo>
                <a:cubicBezTo>
                  <a:pt x="82619" y="703122"/>
                  <a:pt x="79387" y="672609"/>
                  <a:pt x="121023" y="726141"/>
                </a:cubicBezTo>
                <a:cubicBezTo>
                  <a:pt x="140867" y="751655"/>
                  <a:pt x="156882" y="779930"/>
                  <a:pt x="174811" y="806824"/>
                </a:cubicBezTo>
                <a:cubicBezTo>
                  <a:pt x="183776" y="820271"/>
                  <a:pt x="190277" y="835737"/>
                  <a:pt x="201705" y="847165"/>
                </a:cubicBezTo>
                <a:cubicBezTo>
                  <a:pt x="224117" y="869577"/>
                  <a:pt x="249924" y="889044"/>
                  <a:pt x="268941" y="914400"/>
                </a:cubicBezTo>
                <a:cubicBezTo>
                  <a:pt x="282388" y="932329"/>
                  <a:pt x="294524" y="951322"/>
                  <a:pt x="309282" y="968188"/>
                </a:cubicBezTo>
                <a:cubicBezTo>
                  <a:pt x="335318" y="997943"/>
                  <a:pt x="381323" y="1042012"/>
                  <a:pt x="416858" y="1062318"/>
                </a:cubicBezTo>
                <a:cubicBezTo>
                  <a:pt x="429165" y="1069351"/>
                  <a:pt x="443753" y="1071283"/>
                  <a:pt x="457200" y="1075765"/>
                </a:cubicBezTo>
                <a:cubicBezTo>
                  <a:pt x="572812" y="1152839"/>
                  <a:pt x="426536" y="1060433"/>
                  <a:pt x="537882" y="1116106"/>
                </a:cubicBezTo>
                <a:cubicBezTo>
                  <a:pt x="630746" y="1162538"/>
                  <a:pt x="520067" y="1128461"/>
                  <a:pt x="632011" y="1156447"/>
                </a:cubicBezTo>
                <a:cubicBezTo>
                  <a:pt x="645458" y="1165412"/>
                  <a:pt x="657584" y="1176777"/>
                  <a:pt x="672352" y="1183341"/>
                </a:cubicBezTo>
                <a:cubicBezTo>
                  <a:pt x="698258" y="1194855"/>
                  <a:pt x="729447" y="1194510"/>
                  <a:pt x="753035" y="1210235"/>
                </a:cubicBezTo>
                <a:cubicBezTo>
                  <a:pt x="766482" y="1219200"/>
                  <a:pt x="778608" y="1230565"/>
                  <a:pt x="793376" y="1237129"/>
                </a:cubicBezTo>
                <a:cubicBezTo>
                  <a:pt x="819281" y="1248643"/>
                  <a:pt x="850470" y="1248299"/>
                  <a:pt x="874058" y="1264024"/>
                </a:cubicBezTo>
                <a:cubicBezTo>
                  <a:pt x="887505" y="1272989"/>
                  <a:pt x="899631" y="1284354"/>
                  <a:pt x="914400" y="1290918"/>
                </a:cubicBezTo>
                <a:cubicBezTo>
                  <a:pt x="940305" y="1302431"/>
                  <a:pt x="971494" y="1302087"/>
                  <a:pt x="995082" y="1317812"/>
                </a:cubicBezTo>
                <a:cubicBezTo>
                  <a:pt x="1059010" y="1360431"/>
                  <a:pt x="1020092" y="1339596"/>
                  <a:pt x="1116105" y="1371600"/>
                </a:cubicBezTo>
                <a:lnTo>
                  <a:pt x="1156447" y="1385047"/>
                </a:lnTo>
                <a:cubicBezTo>
                  <a:pt x="1208392" y="1462965"/>
                  <a:pt x="1150652" y="1397609"/>
                  <a:pt x="1264023" y="1438835"/>
                </a:cubicBezTo>
                <a:cubicBezTo>
                  <a:pt x="1288586" y="1447767"/>
                  <a:pt x="1308411" y="1466483"/>
                  <a:pt x="1331258" y="1479176"/>
                </a:cubicBezTo>
                <a:cubicBezTo>
                  <a:pt x="1348781" y="1488911"/>
                  <a:pt x="1366435" y="1498626"/>
                  <a:pt x="1385047" y="1506071"/>
                </a:cubicBezTo>
                <a:cubicBezTo>
                  <a:pt x="1411368" y="1516600"/>
                  <a:pt x="1442141" y="1517240"/>
                  <a:pt x="1465729" y="1532965"/>
                </a:cubicBezTo>
                <a:cubicBezTo>
                  <a:pt x="1479176" y="1541930"/>
                  <a:pt x="1492919" y="1550465"/>
                  <a:pt x="1506070" y="1559859"/>
                </a:cubicBezTo>
                <a:cubicBezTo>
                  <a:pt x="1524307" y="1572886"/>
                  <a:pt x="1540399" y="1589081"/>
                  <a:pt x="1559858" y="1600200"/>
                </a:cubicBezTo>
                <a:cubicBezTo>
                  <a:pt x="1572165" y="1607233"/>
                  <a:pt x="1586753" y="1609165"/>
                  <a:pt x="1600200" y="1613647"/>
                </a:cubicBezTo>
                <a:cubicBezTo>
                  <a:pt x="1627094" y="1631576"/>
                  <a:pt x="1650218" y="1657214"/>
                  <a:pt x="1680882" y="1667435"/>
                </a:cubicBezTo>
                <a:cubicBezTo>
                  <a:pt x="1694329" y="1671917"/>
                  <a:pt x="1707324" y="1678102"/>
                  <a:pt x="1721223" y="1680882"/>
                </a:cubicBezTo>
                <a:cubicBezTo>
                  <a:pt x="1752302" y="1687098"/>
                  <a:pt x="1784026" y="1689510"/>
                  <a:pt x="1815352" y="1694329"/>
                </a:cubicBezTo>
                <a:cubicBezTo>
                  <a:pt x="1842300" y="1698475"/>
                  <a:pt x="1869141" y="1703294"/>
                  <a:pt x="1896035" y="1707776"/>
                </a:cubicBezTo>
                <a:cubicBezTo>
                  <a:pt x="1958788" y="1703294"/>
                  <a:pt x="2022237" y="1704672"/>
                  <a:pt x="2084294" y="1694329"/>
                </a:cubicBezTo>
                <a:cubicBezTo>
                  <a:pt x="2104067" y="1691034"/>
                  <a:pt x="2119657" y="1675331"/>
                  <a:pt x="2138082" y="1667435"/>
                </a:cubicBezTo>
                <a:cubicBezTo>
                  <a:pt x="2213513" y="1635108"/>
                  <a:pt x="2143015" y="1678063"/>
                  <a:pt x="2232211" y="1627094"/>
                </a:cubicBezTo>
                <a:cubicBezTo>
                  <a:pt x="2305199" y="1585386"/>
                  <a:pt x="2238930" y="1611407"/>
                  <a:pt x="2312894" y="1586753"/>
                </a:cubicBezTo>
                <a:cubicBezTo>
                  <a:pt x="2326341" y="1573306"/>
                  <a:pt x="2348623" y="1564861"/>
                  <a:pt x="2353235" y="1546412"/>
                </a:cubicBezTo>
                <a:cubicBezTo>
                  <a:pt x="2358778" y="1524239"/>
                  <a:pt x="2345331" y="1501349"/>
                  <a:pt x="2339788" y="1479176"/>
                </a:cubicBezTo>
                <a:cubicBezTo>
                  <a:pt x="2328515" y="1434083"/>
                  <a:pt x="2305938" y="1391539"/>
                  <a:pt x="2272552" y="1358153"/>
                </a:cubicBezTo>
                <a:cubicBezTo>
                  <a:pt x="2259105" y="1344706"/>
                  <a:pt x="2244385" y="1332421"/>
                  <a:pt x="2232211" y="1317812"/>
                </a:cubicBezTo>
                <a:cubicBezTo>
                  <a:pt x="2147385" y="1216021"/>
                  <a:pt x="2256674" y="1328830"/>
                  <a:pt x="2178423" y="1250576"/>
                </a:cubicBezTo>
                <a:cubicBezTo>
                  <a:pt x="2164946" y="1210145"/>
                  <a:pt x="2167046" y="1204651"/>
                  <a:pt x="2138082" y="1169894"/>
                </a:cubicBezTo>
                <a:cubicBezTo>
                  <a:pt x="2125908" y="1155285"/>
                  <a:pt x="2109915" y="1144162"/>
                  <a:pt x="2097741" y="1129553"/>
                </a:cubicBezTo>
                <a:cubicBezTo>
                  <a:pt x="2087395" y="1117138"/>
                  <a:pt x="2081489" y="1101375"/>
                  <a:pt x="2070847" y="1089212"/>
                </a:cubicBezTo>
                <a:cubicBezTo>
                  <a:pt x="2037541" y="1051148"/>
                  <a:pt x="2006856" y="1018856"/>
                  <a:pt x="1963270" y="995082"/>
                </a:cubicBezTo>
                <a:cubicBezTo>
                  <a:pt x="1928074" y="975884"/>
                  <a:pt x="1889052" y="963532"/>
                  <a:pt x="1855694" y="941294"/>
                </a:cubicBezTo>
                <a:lnTo>
                  <a:pt x="1775011" y="887506"/>
                </a:lnTo>
                <a:cubicBezTo>
                  <a:pt x="1761564" y="878541"/>
                  <a:pt x="1750002" y="865723"/>
                  <a:pt x="1734670" y="860612"/>
                </a:cubicBezTo>
                <a:cubicBezTo>
                  <a:pt x="1721223" y="856130"/>
                  <a:pt x="1707007" y="853504"/>
                  <a:pt x="1694329" y="847165"/>
                </a:cubicBezTo>
                <a:cubicBezTo>
                  <a:pt x="1630596" y="815298"/>
                  <a:pt x="1683123" y="847165"/>
                  <a:pt x="1653988" y="833718"/>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4471" y="2893839"/>
            <a:ext cx="1195203" cy="523220"/>
          </a:xfrm>
          <a:prstGeom prst="rect">
            <a:avLst/>
          </a:prstGeom>
          <a:noFill/>
        </p:spPr>
        <p:txBody>
          <a:bodyPr wrap="square" rtlCol="0">
            <a:spAutoFit/>
          </a:bodyPr>
          <a:lstStyle/>
          <a:p>
            <a:r>
              <a:rPr lang="en-US" sz="1400" b="1" dirty="0" err="1">
                <a:solidFill>
                  <a:srgbClr val="002060"/>
                </a:solidFill>
                <a:latin typeface="Times New Roman" pitchFamily="18" charset="0"/>
                <a:cs typeface="Times New Roman" pitchFamily="18" charset="0"/>
              </a:rPr>
              <a:t>Plica</a:t>
            </a:r>
            <a:r>
              <a:rPr lang="en-US" sz="1400" b="1" dirty="0">
                <a:solidFill>
                  <a:srgbClr val="002060"/>
                </a:solidFill>
                <a:latin typeface="Times New Roman" pitchFamily="18" charset="0"/>
                <a:cs typeface="Times New Roman" pitchFamily="18" charset="0"/>
              </a:rPr>
              <a:t> </a:t>
            </a:r>
            <a:r>
              <a:rPr lang="en-US" sz="1400" b="1" dirty="0" err="1">
                <a:solidFill>
                  <a:srgbClr val="002060"/>
                </a:solidFill>
                <a:latin typeface="Times New Roman" pitchFamily="18" charset="0"/>
                <a:cs typeface="Times New Roman" pitchFamily="18" charset="0"/>
              </a:rPr>
              <a:t>circularis</a:t>
            </a:r>
            <a:endParaRPr lang="en-US" sz="1400" dirty="0">
              <a:solidFill>
                <a:srgbClr val="002060"/>
              </a:solidFill>
            </a:endParaRPr>
          </a:p>
        </p:txBody>
      </p:sp>
      <p:sp>
        <p:nvSpPr>
          <p:cNvPr id="3" name="Freeform 2"/>
          <p:cNvSpPr/>
          <p:nvPr/>
        </p:nvSpPr>
        <p:spPr>
          <a:xfrm>
            <a:off x="5538247" y="3209787"/>
            <a:ext cx="274734" cy="193289"/>
          </a:xfrm>
          <a:custGeom>
            <a:avLst/>
            <a:gdLst>
              <a:gd name="connsiteX0" fmla="*/ 249811 w 274734"/>
              <a:gd name="connsiteY0" fmla="*/ 40 h 193289"/>
              <a:gd name="connsiteX1" fmla="*/ 221530 w 274734"/>
              <a:gd name="connsiteY1" fmla="*/ 14180 h 193289"/>
              <a:gd name="connsiteX2" fmla="*/ 193250 w 274734"/>
              <a:gd name="connsiteY2" fmla="*/ 23607 h 193289"/>
              <a:gd name="connsiteX3" fmla="*/ 179110 w 274734"/>
              <a:gd name="connsiteY3" fmla="*/ 33034 h 193289"/>
              <a:gd name="connsiteX4" fmla="*/ 150829 w 274734"/>
              <a:gd name="connsiteY4" fmla="*/ 42460 h 193289"/>
              <a:gd name="connsiteX5" fmla="*/ 117835 w 274734"/>
              <a:gd name="connsiteY5" fmla="*/ 51887 h 193289"/>
              <a:gd name="connsiteX6" fmla="*/ 89555 w 274734"/>
              <a:gd name="connsiteY6" fmla="*/ 66027 h 193289"/>
              <a:gd name="connsiteX7" fmla="*/ 75415 w 274734"/>
              <a:gd name="connsiteY7" fmla="*/ 75454 h 193289"/>
              <a:gd name="connsiteX8" fmla="*/ 56561 w 274734"/>
              <a:gd name="connsiteY8" fmla="*/ 84881 h 193289"/>
              <a:gd name="connsiteX9" fmla="*/ 28281 w 274734"/>
              <a:gd name="connsiteY9" fmla="*/ 103735 h 193289"/>
              <a:gd name="connsiteX10" fmla="*/ 4714 w 274734"/>
              <a:gd name="connsiteY10" fmla="*/ 136728 h 193289"/>
              <a:gd name="connsiteX11" fmla="*/ 0 w 274734"/>
              <a:gd name="connsiteY11" fmla="*/ 150869 h 193289"/>
              <a:gd name="connsiteX12" fmla="*/ 4714 w 274734"/>
              <a:gd name="connsiteY12" fmla="*/ 174436 h 193289"/>
              <a:gd name="connsiteX13" fmla="*/ 18854 w 274734"/>
              <a:gd name="connsiteY13" fmla="*/ 179149 h 193289"/>
              <a:gd name="connsiteX14" fmla="*/ 51848 w 274734"/>
              <a:gd name="connsiteY14" fmla="*/ 193289 h 193289"/>
              <a:gd name="connsiteX15" fmla="*/ 108409 w 274734"/>
              <a:gd name="connsiteY15" fmla="*/ 188576 h 193289"/>
              <a:gd name="connsiteX16" fmla="*/ 136689 w 274734"/>
              <a:gd name="connsiteY16" fmla="*/ 179149 h 193289"/>
              <a:gd name="connsiteX17" fmla="*/ 150829 w 274734"/>
              <a:gd name="connsiteY17" fmla="*/ 169722 h 193289"/>
              <a:gd name="connsiteX18" fmla="*/ 160256 w 274734"/>
              <a:gd name="connsiteY18" fmla="*/ 155582 h 193289"/>
              <a:gd name="connsiteX19" fmla="*/ 188537 w 274734"/>
              <a:gd name="connsiteY19" fmla="*/ 136728 h 193289"/>
              <a:gd name="connsiteX20" fmla="*/ 202677 w 274734"/>
              <a:gd name="connsiteY20" fmla="*/ 127302 h 193289"/>
              <a:gd name="connsiteX21" fmla="*/ 216817 w 274734"/>
              <a:gd name="connsiteY21" fmla="*/ 113161 h 193289"/>
              <a:gd name="connsiteX22" fmla="*/ 230957 w 274734"/>
              <a:gd name="connsiteY22" fmla="*/ 108448 h 193289"/>
              <a:gd name="connsiteX23" fmla="*/ 240384 w 274734"/>
              <a:gd name="connsiteY23" fmla="*/ 94308 h 193289"/>
              <a:gd name="connsiteX24" fmla="*/ 254524 w 274734"/>
              <a:gd name="connsiteY24" fmla="*/ 84881 h 193289"/>
              <a:gd name="connsiteX25" fmla="*/ 268664 w 274734"/>
              <a:gd name="connsiteY25" fmla="*/ 70741 h 193289"/>
              <a:gd name="connsiteX26" fmla="*/ 268664 w 274734"/>
              <a:gd name="connsiteY26" fmla="*/ 18893 h 193289"/>
              <a:gd name="connsiteX27" fmla="*/ 249811 w 274734"/>
              <a:gd name="connsiteY27" fmla="*/ 40 h 19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734" h="193289">
                <a:moveTo>
                  <a:pt x="249811" y="40"/>
                </a:moveTo>
                <a:cubicBezTo>
                  <a:pt x="241955" y="-745"/>
                  <a:pt x="231259" y="10126"/>
                  <a:pt x="221530" y="14180"/>
                </a:cubicBezTo>
                <a:cubicBezTo>
                  <a:pt x="212358" y="18002"/>
                  <a:pt x="201518" y="18095"/>
                  <a:pt x="193250" y="23607"/>
                </a:cubicBezTo>
                <a:cubicBezTo>
                  <a:pt x="188537" y="26749"/>
                  <a:pt x="184287" y="30733"/>
                  <a:pt x="179110" y="33034"/>
                </a:cubicBezTo>
                <a:cubicBezTo>
                  <a:pt x="170030" y="37070"/>
                  <a:pt x="160256" y="39318"/>
                  <a:pt x="150829" y="42460"/>
                </a:cubicBezTo>
                <a:cubicBezTo>
                  <a:pt x="130530" y="49226"/>
                  <a:pt x="141527" y="45965"/>
                  <a:pt x="117835" y="51887"/>
                </a:cubicBezTo>
                <a:cubicBezTo>
                  <a:pt x="77311" y="78904"/>
                  <a:pt x="128583" y="46513"/>
                  <a:pt x="89555" y="66027"/>
                </a:cubicBezTo>
                <a:cubicBezTo>
                  <a:pt x="84488" y="68560"/>
                  <a:pt x="80333" y="72643"/>
                  <a:pt x="75415" y="75454"/>
                </a:cubicBezTo>
                <a:cubicBezTo>
                  <a:pt x="69314" y="78940"/>
                  <a:pt x="62586" y="81266"/>
                  <a:pt x="56561" y="84881"/>
                </a:cubicBezTo>
                <a:cubicBezTo>
                  <a:pt x="46846" y="90710"/>
                  <a:pt x="35079" y="94671"/>
                  <a:pt x="28281" y="103735"/>
                </a:cubicBezTo>
                <a:cubicBezTo>
                  <a:pt x="25079" y="108004"/>
                  <a:pt x="8160" y="129837"/>
                  <a:pt x="4714" y="136728"/>
                </a:cubicBezTo>
                <a:cubicBezTo>
                  <a:pt x="2492" y="141172"/>
                  <a:pt x="1571" y="146155"/>
                  <a:pt x="0" y="150869"/>
                </a:cubicBezTo>
                <a:cubicBezTo>
                  <a:pt x="1571" y="158725"/>
                  <a:pt x="270" y="167770"/>
                  <a:pt x="4714" y="174436"/>
                </a:cubicBezTo>
                <a:cubicBezTo>
                  <a:pt x="7470" y="178570"/>
                  <a:pt x="14410" y="176927"/>
                  <a:pt x="18854" y="179149"/>
                </a:cubicBezTo>
                <a:cubicBezTo>
                  <a:pt x="51404" y="195424"/>
                  <a:pt x="12609" y="183480"/>
                  <a:pt x="51848" y="193289"/>
                </a:cubicBezTo>
                <a:cubicBezTo>
                  <a:pt x="70702" y="191718"/>
                  <a:pt x="89747" y="191686"/>
                  <a:pt x="108409" y="188576"/>
                </a:cubicBezTo>
                <a:cubicBezTo>
                  <a:pt x="118210" y="186942"/>
                  <a:pt x="136689" y="179149"/>
                  <a:pt x="136689" y="179149"/>
                </a:cubicBezTo>
                <a:cubicBezTo>
                  <a:pt x="141402" y="176007"/>
                  <a:pt x="146823" y="173728"/>
                  <a:pt x="150829" y="169722"/>
                </a:cubicBezTo>
                <a:cubicBezTo>
                  <a:pt x="154835" y="165716"/>
                  <a:pt x="155993" y="159312"/>
                  <a:pt x="160256" y="155582"/>
                </a:cubicBezTo>
                <a:cubicBezTo>
                  <a:pt x="168783" y="148121"/>
                  <a:pt x="179110" y="143013"/>
                  <a:pt x="188537" y="136728"/>
                </a:cubicBezTo>
                <a:cubicBezTo>
                  <a:pt x="193250" y="133586"/>
                  <a:pt x="198672" y="131308"/>
                  <a:pt x="202677" y="127302"/>
                </a:cubicBezTo>
                <a:cubicBezTo>
                  <a:pt x="207390" y="122588"/>
                  <a:pt x="211271" y="116859"/>
                  <a:pt x="216817" y="113161"/>
                </a:cubicBezTo>
                <a:cubicBezTo>
                  <a:pt x="220951" y="110405"/>
                  <a:pt x="226244" y="110019"/>
                  <a:pt x="230957" y="108448"/>
                </a:cubicBezTo>
                <a:cubicBezTo>
                  <a:pt x="234099" y="103735"/>
                  <a:pt x="236378" y="98314"/>
                  <a:pt x="240384" y="94308"/>
                </a:cubicBezTo>
                <a:cubicBezTo>
                  <a:pt x="244390" y="90302"/>
                  <a:pt x="250172" y="88508"/>
                  <a:pt x="254524" y="84881"/>
                </a:cubicBezTo>
                <a:cubicBezTo>
                  <a:pt x="259645" y="80614"/>
                  <a:pt x="263951" y="75454"/>
                  <a:pt x="268664" y="70741"/>
                </a:cubicBezTo>
                <a:cubicBezTo>
                  <a:pt x="276026" y="48660"/>
                  <a:pt x="277458" y="51140"/>
                  <a:pt x="268664" y="18893"/>
                </a:cubicBezTo>
                <a:cubicBezTo>
                  <a:pt x="264451" y="3446"/>
                  <a:pt x="257667" y="825"/>
                  <a:pt x="249811" y="40"/>
                </a:cubicBez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78012" y="2998654"/>
            <a:ext cx="597602" cy="307777"/>
          </a:xfrm>
          <a:prstGeom prst="rect">
            <a:avLst/>
          </a:prstGeom>
          <a:noFill/>
        </p:spPr>
        <p:txBody>
          <a:bodyPr wrap="square" rtlCol="0">
            <a:spAutoFit/>
          </a:bodyPr>
          <a:lstStyle/>
          <a:p>
            <a:r>
              <a:rPr lang="en-US" sz="1400" b="1" dirty="0">
                <a:solidFill>
                  <a:srgbClr val="C00000"/>
                </a:solidFill>
                <a:latin typeface="Times New Roman" pitchFamily="18" charset="0"/>
                <a:cs typeface="Times New Roman" pitchFamily="18" charset="0"/>
              </a:rPr>
              <a:t>villus</a:t>
            </a:r>
            <a:endParaRPr lang="en-US" sz="1400" dirty="0">
              <a:solidFill>
                <a:srgbClr val="C00000"/>
              </a:solidFill>
            </a:endParaRPr>
          </a:p>
        </p:txBody>
      </p:sp>
    </p:spTree>
    <p:extLst>
      <p:ext uri="{BB962C8B-B14F-4D97-AF65-F5344CB8AC3E}">
        <p14:creationId xmlns:p14="http://schemas.microsoft.com/office/powerpoint/2010/main" val="46812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64761" y="640140"/>
            <a:ext cx="5421639" cy="1569660"/>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In the first module, the epithelial invagination outlined in green was called a gland (generic term, applies to all organs of the GI tract).  </a:t>
            </a:r>
          </a:p>
        </p:txBody>
      </p:sp>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925" y="533400"/>
            <a:ext cx="3108985" cy="16652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353039"/>
            <a:ext cx="6753225" cy="4467225"/>
          </a:xfrm>
          <a:prstGeom prst="rect">
            <a:avLst/>
          </a:prstGeom>
        </p:spPr>
      </p:pic>
      <p:sp>
        <p:nvSpPr>
          <p:cNvPr id="12" name="Rectangle 11"/>
          <p:cNvSpPr/>
          <p:nvPr/>
        </p:nvSpPr>
        <p:spPr>
          <a:xfrm>
            <a:off x="6651524" y="1256153"/>
            <a:ext cx="422438" cy="3190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flipV="1">
            <a:off x="7073963" y="1264416"/>
            <a:ext cx="1995673" cy="1110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369325" y="1264417"/>
            <a:ext cx="3282199" cy="10886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5211135" y="3623586"/>
            <a:ext cx="1319571" cy="1838157"/>
          </a:xfrm>
          <a:custGeom>
            <a:avLst/>
            <a:gdLst>
              <a:gd name="connsiteX0" fmla="*/ 598449 w 1319571"/>
              <a:gd name="connsiteY0" fmla="*/ 416312 h 1838157"/>
              <a:gd name="connsiteX1" fmla="*/ 583580 w 1319571"/>
              <a:gd name="connsiteY1" fmla="*/ 382858 h 1838157"/>
              <a:gd name="connsiteX2" fmla="*/ 568712 w 1319571"/>
              <a:gd name="connsiteY2" fmla="*/ 349405 h 1838157"/>
              <a:gd name="connsiteX3" fmla="*/ 553844 w 1319571"/>
              <a:gd name="connsiteY3" fmla="*/ 327102 h 1838157"/>
              <a:gd name="connsiteX4" fmla="*/ 538975 w 1319571"/>
              <a:gd name="connsiteY4" fmla="*/ 297366 h 1838157"/>
              <a:gd name="connsiteX5" fmla="*/ 527824 w 1319571"/>
              <a:gd name="connsiteY5" fmla="*/ 271346 h 1838157"/>
              <a:gd name="connsiteX6" fmla="*/ 524107 w 1319571"/>
              <a:gd name="connsiteY6" fmla="*/ 260195 h 1838157"/>
              <a:gd name="connsiteX7" fmla="*/ 520390 w 1319571"/>
              <a:gd name="connsiteY7" fmla="*/ 245327 h 1838157"/>
              <a:gd name="connsiteX8" fmla="*/ 505522 w 1319571"/>
              <a:gd name="connsiteY8" fmla="*/ 223024 h 1838157"/>
              <a:gd name="connsiteX9" fmla="*/ 498088 w 1319571"/>
              <a:gd name="connsiteY9" fmla="*/ 200722 h 1838157"/>
              <a:gd name="connsiteX10" fmla="*/ 490653 w 1319571"/>
              <a:gd name="connsiteY10" fmla="*/ 189571 h 1838157"/>
              <a:gd name="connsiteX11" fmla="*/ 472068 w 1319571"/>
              <a:gd name="connsiteY11" fmla="*/ 170985 h 1838157"/>
              <a:gd name="connsiteX12" fmla="*/ 460917 w 1319571"/>
              <a:gd name="connsiteY12" fmla="*/ 148683 h 1838157"/>
              <a:gd name="connsiteX13" fmla="*/ 449766 w 1319571"/>
              <a:gd name="connsiteY13" fmla="*/ 137532 h 1838157"/>
              <a:gd name="connsiteX14" fmla="*/ 442331 w 1319571"/>
              <a:gd name="connsiteY14" fmla="*/ 126380 h 1838157"/>
              <a:gd name="connsiteX15" fmla="*/ 431180 w 1319571"/>
              <a:gd name="connsiteY15" fmla="*/ 115229 h 1838157"/>
              <a:gd name="connsiteX16" fmla="*/ 416312 w 1319571"/>
              <a:gd name="connsiteY16" fmla="*/ 92927 h 1838157"/>
              <a:gd name="connsiteX17" fmla="*/ 397727 w 1319571"/>
              <a:gd name="connsiteY17" fmla="*/ 78058 h 1838157"/>
              <a:gd name="connsiteX18" fmla="*/ 386575 w 1319571"/>
              <a:gd name="connsiteY18" fmla="*/ 63190 h 1838157"/>
              <a:gd name="connsiteX19" fmla="*/ 375424 w 1319571"/>
              <a:gd name="connsiteY19" fmla="*/ 55756 h 1838157"/>
              <a:gd name="connsiteX20" fmla="*/ 364273 w 1319571"/>
              <a:gd name="connsiteY20" fmla="*/ 44605 h 1838157"/>
              <a:gd name="connsiteX21" fmla="*/ 338253 w 1319571"/>
              <a:gd name="connsiteY21" fmla="*/ 29736 h 1838157"/>
              <a:gd name="connsiteX22" fmla="*/ 323385 w 1319571"/>
              <a:gd name="connsiteY22" fmla="*/ 18585 h 1838157"/>
              <a:gd name="connsiteX23" fmla="*/ 308517 w 1319571"/>
              <a:gd name="connsiteY23" fmla="*/ 14868 h 1838157"/>
              <a:gd name="connsiteX24" fmla="*/ 297366 w 1319571"/>
              <a:gd name="connsiteY24" fmla="*/ 11151 h 1838157"/>
              <a:gd name="connsiteX25" fmla="*/ 271346 w 1319571"/>
              <a:gd name="connsiteY25" fmla="*/ 0 h 1838157"/>
              <a:gd name="connsiteX26" fmla="*/ 182136 w 1319571"/>
              <a:gd name="connsiteY26" fmla="*/ 3717 h 1838157"/>
              <a:gd name="connsiteX27" fmla="*/ 144966 w 1319571"/>
              <a:gd name="connsiteY27" fmla="*/ 11151 h 1838157"/>
              <a:gd name="connsiteX28" fmla="*/ 104078 w 1319571"/>
              <a:gd name="connsiteY28" fmla="*/ 18585 h 1838157"/>
              <a:gd name="connsiteX29" fmla="*/ 81775 w 1319571"/>
              <a:gd name="connsiteY29" fmla="*/ 29736 h 1838157"/>
              <a:gd name="connsiteX30" fmla="*/ 55756 w 1319571"/>
              <a:gd name="connsiteY30" fmla="*/ 40888 h 1838157"/>
              <a:gd name="connsiteX31" fmla="*/ 40888 w 1319571"/>
              <a:gd name="connsiteY31" fmla="*/ 52039 h 1838157"/>
              <a:gd name="connsiteX32" fmla="*/ 22302 w 1319571"/>
              <a:gd name="connsiteY32" fmla="*/ 70624 h 1838157"/>
              <a:gd name="connsiteX33" fmla="*/ 14868 w 1319571"/>
              <a:gd name="connsiteY33" fmla="*/ 85493 h 1838157"/>
              <a:gd name="connsiteX34" fmla="*/ 3717 w 1319571"/>
              <a:gd name="connsiteY34" fmla="*/ 89210 h 1838157"/>
              <a:gd name="connsiteX35" fmla="*/ 0 w 1319571"/>
              <a:gd name="connsiteY35" fmla="*/ 107795 h 1838157"/>
              <a:gd name="connsiteX36" fmla="*/ 7434 w 1319571"/>
              <a:gd name="connsiteY36" fmla="*/ 152400 h 1838157"/>
              <a:gd name="connsiteX37" fmla="*/ 18585 w 1319571"/>
              <a:gd name="connsiteY37" fmla="*/ 182136 h 1838157"/>
              <a:gd name="connsiteX38" fmla="*/ 26019 w 1319571"/>
              <a:gd name="connsiteY38" fmla="*/ 189571 h 1838157"/>
              <a:gd name="connsiteX39" fmla="*/ 40888 w 1319571"/>
              <a:gd name="connsiteY39" fmla="*/ 211873 h 1838157"/>
              <a:gd name="connsiteX40" fmla="*/ 48322 w 1319571"/>
              <a:gd name="connsiteY40" fmla="*/ 226741 h 1838157"/>
              <a:gd name="connsiteX41" fmla="*/ 59473 w 1319571"/>
              <a:gd name="connsiteY41" fmla="*/ 237893 h 1838157"/>
              <a:gd name="connsiteX42" fmla="*/ 63190 w 1319571"/>
              <a:gd name="connsiteY42" fmla="*/ 249044 h 1838157"/>
              <a:gd name="connsiteX43" fmla="*/ 81775 w 1319571"/>
              <a:gd name="connsiteY43" fmla="*/ 267629 h 1838157"/>
              <a:gd name="connsiteX44" fmla="*/ 89210 w 1319571"/>
              <a:gd name="connsiteY44" fmla="*/ 282497 h 1838157"/>
              <a:gd name="connsiteX45" fmla="*/ 92927 w 1319571"/>
              <a:gd name="connsiteY45" fmla="*/ 293649 h 1838157"/>
              <a:gd name="connsiteX46" fmla="*/ 107795 w 1319571"/>
              <a:gd name="connsiteY46" fmla="*/ 315951 h 1838157"/>
              <a:gd name="connsiteX47" fmla="*/ 115229 w 1319571"/>
              <a:gd name="connsiteY47" fmla="*/ 338254 h 1838157"/>
              <a:gd name="connsiteX48" fmla="*/ 130097 w 1319571"/>
              <a:gd name="connsiteY48" fmla="*/ 360556 h 1838157"/>
              <a:gd name="connsiteX49" fmla="*/ 137531 w 1319571"/>
              <a:gd name="connsiteY49" fmla="*/ 371707 h 1838157"/>
              <a:gd name="connsiteX50" fmla="*/ 148683 w 1319571"/>
              <a:gd name="connsiteY50" fmla="*/ 390293 h 1838157"/>
              <a:gd name="connsiteX51" fmla="*/ 156117 w 1319571"/>
              <a:gd name="connsiteY51" fmla="*/ 412595 h 1838157"/>
              <a:gd name="connsiteX52" fmla="*/ 170985 w 1319571"/>
              <a:gd name="connsiteY52" fmla="*/ 434897 h 1838157"/>
              <a:gd name="connsiteX53" fmla="*/ 178419 w 1319571"/>
              <a:gd name="connsiteY53" fmla="*/ 446049 h 1838157"/>
              <a:gd name="connsiteX54" fmla="*/ 182136 w 1319571"/>
              <a:gd name="connsiteY54" fmla="*/ 457200 h 1838157"/>
              <a:gd name="connsiteX55" fmla="*/ 197005 w 1319571"/>
              <a:gd name="connsiteY55" fmla="*/ 483219 h 1838157"/>
              <a:gd name="connsiteX56" fmla="*/ 200722 w 1319571"/>
              <a:gd name="connsiteY56" fmla="*/ 494371 h 1838157"/>
              <a:gd name="connsiteX57" fmla="*/ 208156 w 1319571"/>
              <a:gd name="connsiteY57" fmla="*/ 505522 h 1838157"/>
              <a:gd name="connsiteX58" fmla="*/ 215590 w 1319571"/>
              <a:gd name="connsiteY58" fmla="*/ 527824 h 1838157"/>
              <a:gd name="connsiteX59" fmla="*/ 230458 w 1319571"/>
              <a:gd name="connsiteY59" fmla="*/ 550127 h 1838157"/>
              <a:gd name="connsiteX60" fmla="*/ 234175 w 1319571"/>
              <a:gd name="connsiteY60" fmla="*/ 564995 h 1838157"/>
              <a:gd name="connsiteX61" fmla="*/ 252761 w 1319571"/>
              <a:gd name="connsiteY61" fmla="*/ 591014 h 1838157"/>
              <a:gd name="connsiteX62" fmla="*/ 260195 w 1319571"/>
              <a:gd name="connsiteY62" fmla="*/ 613317 h 1838157"/>
              <a:gd name="connsiteX63" fmla="*/ 263912 w 1319571"/>
              <a:gd name="connsiteY63" fmla="*/ 624468 h 1838157"/>
              <a:gd name="connsiteX64" fmla="*/ 271346 w 1319571"/>
              <a:gd name="connsiteY64" fmla="*/ 639336 h 1838157"/>
              <a:gd name="connsiteX65" fmla="*/ 275063 w 1319571"/>
              <a:gd name="connsiteY65" fmla="*/ 654205 h 1838157"/>
              <a:gd name="connsiteX66" fmla="*/ 282497 w 1319571"/>
              <a:gd name="connsiteY66" fmla="*/ 665356 h 1838157"/>
              <a:gd name="connsiteX67" fmla="*/ 286214 w 1319571"/>
              <a:gd name="connsiteY67" fmla="*/ 676507 h 1838157"/>
              <a:gd name="connsiteX68" fmla="*/ 297366 w 1319571"/>
              <a:gd name="connsiteY68" fmla="*/ 695093 h 1838157"/>
              <a:gd name="connsiteX69" fmla="*/ 304800 w 1319571"/>
              <a:gd name="connsiteY69" fmla="*/ 728546 h 1838157"/>
              <a:gd name="connsiteX70" fmla="*/ 319668 w 1319571"/>
              <a:gd name="connsiteY70" fmla="*/ 747132 h 1838157"/>
              <a:gd name="connsiteX71" fmla="*/ 327102 w 1319571"/>
              <a:gd name="connsiteY71" fmla="*/ 773151 h 1838157"/>
              <a:gd name="connsiteX72" fmla="*/ 334536 w 1319571"/>
              <a:gd name="connsiteY72" fmla="*/ 784302 h 1838157"/>
              <a:gd name="connsiteX73" fmla="*/ 338253 w 1319571"/>
              <a:gd name="connsiteY73" fmla="*/ 795454 h 1838157"/>
              <a:gd name="connsiteX74" fmla="*/ 353122 w 1319571"/>
              <a:gd name="connsiteY74" fmla="*/ 817756 h 1838157"/>
              <a:gd name="connsiteX75" fmla="*/ 356839 w 1319571"/>
              <a:gd name="connsiteY75" fmla="*/ 836341 h 1838157"/>
              <a:gd name="connsiteX76" fmla="*/ 364273 w 1319571"/>
              <a:gd name="connsiteY76" fmla="*/ 847493 h 1838157"/>
              <a:gd name="connsiteX77" fmla="*/ 371707 w 1319571"/>
              <a:gd name="connsiteY77" fmla="*/ 880946 h 1838157"/>
              <a:gd name="connsiteX78" fmla="*/ 379141 w 1319571"/>
              <a:gd name="connsiteY78" fmla="*/ 892097 h 1838157"/>
              <a:gd name="connsiteX79" fmla="*/ 394010 w 1319571"/>
              <a:gd name="connsiteY79" fmla="*/ 925551 h 1838157"/>
              <a:gd name="connsiteX80" fmla="*/ 397727 w 1319571"/>
              <a:gd name="connsiteY80" fmla="*/ 936702 h 1838157"/>
              <a:gd name="connsiteX81" fmla="*/ 401444 w 1319571"/>
              <a:gd name="connsiteY81" fmla="*/ 951571 h 1838157"/>
              <a:gd name="connsiteX82" fmla="*/ 408878 w 1319571"/>
              <a:gd name="connsiteY82" fmla="*/ 962722 h 1838157"/>
              <a:gd name="connsiteX83" fmla="*/ 423746 w 1319571"/>
              <a:gd name="connsiteY83" fmla="*/ 985024 h 1838157"/>
              <a:gd name="connsiteX84" fmla="*/ 434897 w 1319571"/>
              <a:gd name="connsiteY84" fmla="*/ 1025912 h 1838157"/>
              <a:gd name="connsiteX85" fmla="*/ 442331 w 1319571"/>
              <a:gd name="connsiteY85" fmla="*/ 1040780 h 1838157"/>
              <a:gd name="connsiteX86" fmla="*/ 453483 w 1319571"/>
              <a:gd name="connsiteY86" fmla="*/ 1066800 h 1838157"/>
              <a:gd name="connsiteX87" fmla="*/ 460917 w 1319571"/>
              <a:gd name="connsiteY87" fmla="*/ 1096536 h 1838157"/>
              <a:gd name="connsiteX88" fmla="*/ 468351 w 1319571"/>
              <a:gd name="connsiteY88" fmla="*/ 1103971 h 1838157"/>
              <a:gd name="connsiteX89" fmla="*/ 475785 w 1319571"/>
              <a:gd name="connsiteY89" fmla="*/ 1129990 h 1838157"/>
              <a:gd name="connsiteX90" fmla="*/ 483219 w 1319571"/>
              <a:gd name="connsiteY90" fmla="*/ 1144858 h 1838157"/>
              <a:gd name="connsiteX91" fmla="*/ 490653 w 1319571"/>
              <a:gd name="connsiteY91" fmla="*/ 1170878 h 1838157"/>
              <a:gd name="connsiteX92" fmla="*/ 505522 w 1319571"/>
              <a:gd name="connsiteY92" fmla="*/ 1196897 h 1838157"/>
              <a:gd name="connsiteX93" fmla="*/ 512956 w 1319571"/>
              <a:gd name="connsiteY93" fmla="*/ 1219200 h 1838157"/>
              <a:gd name="connsiteX94" fmla="*/ 524107 w 1319571"/>
              <a:gd name="connsiteY94" fmla="*/ 1241502 h 1838157"/>
              <a:gd name="connsiteX95" fmla="*/ 531541 w 1319571"/>
              <a:gd name="connsiteY95" fmla="*/ 1252654 h 1838157"/>
              <a:gd name="connsiteX96" fmla="*/ 535258 w 1319571"/>
              <a:gd name="connsiteY96" fmla="*/ 1263805 h 1838157"/>
              <a:gd name="connsiteX97" fmla="*/ 542692 w 1319571"/>
              <a:gd name="connsiteY97" fmla="*/ 1274956 h 1838157"/>
              <a:gd name="connsiteX98" fmla="*/ 546410 w 1319571"/>
              <a:gd name="connsiteY98" fmla="*/ 1286107 h 1838157"/>
              <a:gd name="connsiteX99" fmla="*/ 553844 w 1319571"/>
              <a:gd name="connsiteY99" fmla="*/ 1297258 h 1838157"/>
              <a:gd name="connsiteX100" fmla="*/ 568712 w 1319571"/>
              <a:gd name="connsiteY100" fmla="*/ 1330712 h 1838157"/>
              <a:gd name="connsiteX101" fmla="*/ 576146 w 1319571"/>
              <a:gd name="connsiteY101" fmla="*/ 1341863 h 1838157"/>
              <a:gd name="connsiteX102" fmla="*/ 583580 w 1319571"/>
              <a:gd name="connsiteY102" fmla="*/ 1356732 h 1838157"/>
              <a:gd name="connsiteX103" fmla="*/ 591014 w 1319571"/>
              <a:gd name="connsiteY103" fmla="*/ 1367883 h 1838157"/>
              <a:gd name="connsiteX104" fmla="*/ 605883 w 1319571"/>
              <a:gd name="connsiteY104" fmla="*/ 1401336 h 1838157"/>
              <a:gd name="connsiteX105" fmla="*/ 620751 w 1319571"/>
              <a:gd name="connsiteY105" fmla="*/ 1427356 h 1838157"/>
              <a:gd name="connsiteX106" fmla="*/ 624468 w 1319571"/>
              <a:gd name="connsiteY106" fmla="*/ 1438507 h 1838157"/>
              <a:gd name="connsiteX107" fmla="*/ 628185 w 1319571"/>
              <a:gd name="connsiteY107" fmla="*/ 1453375 h 1838157"/>
              <a:gd name="connsiteX108" fmla="*/ 643053 w 1319571"/>
              <a:gd name="connsiteY108" fmla="*/ 1471961 h 1838157"/>
              <a:gd name="connsiteX109" fmla="*/ 665356 w 1319571"/>
              <a:gd name="connsiteY109" fmla="*/ 1505414 h 1838157"/>
              <a:gd name="connsiteX110" fmla="*/ 672790 w 1319571"/>
              <a:gd name="connsiteY110" fmla="*/ 1520283 h 1838157"/>
              <a:gd name="connsiteX111" fmla="*/ 676507 w 1319571"/>
              <a:gd name="connsiteY111" fmla="*/ 1535151 h 1838157"/>
              <a:gd name="connsiteX112" fmla="*/ 687658 w 1319571"/>
              <a:gd name="connsiteY112" fmla="*/ 1542585 h 1838157"/>
              <a:gd name="connsiteX113" fmla="*/ 698810 w 1319571"/>
              <a:gd name="connsiteY113" fmla="*/ 1568605 h 1838157"/>
              <a:gd name="connsiteX114" fmla="*/ 713678 w 1319571"/>
              <a:gd name="connsiteY114" fmla="*/ 1594624 h 1838157"/>
              <a:gd name="connsiteX115" fmla="*/ 724829 w 1319571"/>
              <a:gd name="connsiteY115" fmla="*/ 1605775 h 1838157"/>
              <a:gd name="connsiteX116" fmla="*/ 735980 w 1319571"/>
              <a:gd name="connsiteY116" fmla="*/ 1628078 h 1838157"/>
              <a:gd name="connsiteX117" fmla="*/ 750849 w 1319571"/>
              <a:gd name="connsiteY117" fmla="*/ 1650380 h 1838157"/>
              <a:gd name="connsiteX118" fmla="*/ 762000 w 1319571"/>
              <a:gd name="connsiteY118" fmla="*/ 1661532 h 1838157"/>
              <a:gd name="connsiteX119" fmla="*/ 776868 w 1319571"/>
              <a:gd name="connsiteY119" fmla="*/ 1691268 h 1838157"/>
              <a:gd name="connsiteX120" fmla="*/ 802888 w 1319571"/>
              <a:gd name="connsiteY120" fmla="*/ 1724722 h 1838157"/>
              <a:gd name="connsiteX121" fmla="*/ 821473 w 1319571"/>
              <a:gd name="connsiteY121" fmla="*/ 1743307 h 1838157"/>
              <a:gd name="connsiteX122" fmla="*/ 825190 w 1319571"/>
              <a:gd name="connsiteY122" fmla="*/ 1754458 h 1838157"/>
              <a:gd name="connsiteX123" fmla="*/ 843775 w 1319571"/>
              <a:gd name="connsiteY123" fmla="*/ 1773044 h 1838157"/>
              <a:gd name="connsiteX124" fmla="*/ 851210 w 1319571"/>
              <a:gd name="connsiteY124" fmla="*/ 1780478 h 1838157"/>
              <a:gd name="connsiteX125" fmla="*/ 862361 w 1319571"/>
              <a:gd name="connsiteY125" fmla="*/ 1787912 h 1838157"/>
              <a:gd name="connsiteX126" fmla="*/ 884663 w 1319571"/>
              <a:gd name="connsiteY126" fmla="*/ 1810214 h 1838157"/>
              <a:gd name="connsiteX127" fmla="*/ 906966 w 1319571"/>
              <a:gd name="connsiteY127" fmla="*/ 1828800 h 1838157"/>
              <a:gd name="connsiteX128" fmla="*/ 955288 w 1319571"/>
              <a:gd name="connsiteY128" fmla="*/ 1832517 h 1838157"/>
              <a:gd name="connsiteX129" fmla="*/ 1014761 w 1319571"/>
              <a:gd name="connsiteY129" fmla="*/ 1832517 h 1838157"/>
              <a:gd name="connsiteX130" fmla="*/ 1037063 w 1319571"/>
              <a:gd name="connsiteY130" fmla="*/ 1825083 h 1838157"/>
              <a:gd name="connsiteX131" fmla="*/ 1048214 w 1319571"/>
              <a:gd name="connsiteY131" fmla="*/ 1817649 h 1838157"/>
              <a:gd name="connsiteX132" fmla="*/ 1070517 w 1319571"/>
              <a:gd name="connsiteY132" fmla="*/ 1810214 h 1838157"/>
              <a:gd name="connsiteX133" fmla="*/ 1092819 w 1319571"/>
              <a:gd name="connsiteY133" fmla="*/ 1802780 h 1838157"/>
              <a:gd name="connsiteX134" fmla="*/ 1103970 w 1319571"/>
              <a:gd name="connsiteY134" fmla="*/ 1799063 h 1838157"/>
              <a:gd name="connsiteX135" fmla="*/ 1122556 w 1319571"/>
              <a:gd name="connsiteY135" fmla="*/ 1795346 h 1838157"/>
              <a:gd name="connsiteX136" fmla="*/ 1133707 w 1319571"/>
              <a:gd name="connsiteY136" fmla="*/ 1787912 h 1838157"/>
              <a:gd name="connsiteX137" fmla="*/ 1152292 w 1319571"/>
              <a:gd name="connsiteY137" fmla="*/ 1780478 h 1838157"/>
              <a:gd name="connsiteX138" fmla="*/ 1193180 w 1319571"/>
              <a:gd name="connsiteY138" fmla="*/ 1769327 h 1838157"/>
              <a:gd name="connsiteX139" fmla="*/ 1245219 w 1319571"/>
              <a:gd name="connsiteY139" fmla="*/ 1754458 h 1838157"/>
              <a:gd name="connsiteX140" fmla="*/ 1282390 w 1319571"/>
              <a:gd name="connsiteY140" fmla="*/ 1739590 h 1838157"/>
              <a:gd name="connsiteX141" fmla="*/ 1293541 w 1319571"/>
              <a:gd name="connsiteY141" fmla="*/ 1735873 h 1838157"/>
              <a:gd name="connsiteX142" fmla="*/ 1312127 w 1319571"/>
              <a:gd name="connsiteY142" fmla="*/ 1721005 h 1838157"/>
              <a:gd name="connsiteX143" fmla="*/ 1319561 w 1319571"/>
              <a:gd name="connsiteY143" fmla="*/ 1706136 h 1838157"/>
              <a:gd name="connsiteX144" fmla="*/ 1312127 w 1319571"/>
              <a:gd name="connsiteY144" fmla="*/ 1680117 h 1838157"/>
              <a:gd name="connsiteX145" fmla="*/ 1297258 w 1319571"/>
              <a:gd name="connsiteY145" fmla="*/ 1654097 h 1838157"/>
              <a:gd name="connsiteX146" fmla="*/ 1278673 w 1319571"/>
              <a:gd name="connsiteY146" fmla="*/ 1624361 h 1838157"/>
              <a:gd name="connsiteX147" fmla="*/ 1271239 w 1319571"/>
              <a:gd name="connsiteY147" fmla="*/ 1613210 h 1838157"/>
              <a:gd name="connsiteX148" fmla="*/ 1260088 w 1319571"/>
              <a:gd name="connsiteY148" fmla="*/ 1609493 h 1838157"/>
              <a:gd name="connsiteX149" fmla="*/ 1234068 w 1319571"/>
              <a:gd name="connsiteY149" fmla="*/ 1579756 h 1838157"/>
              <a:gd name="connsiteX150" fmla="*/ 1226634 w 1319571"/>
              <a:gd name="connsiteY150" fmla="*/ 1564888 h 1838157"/>
              <a:gd name="connsiteX151" fmla="*/ 1208049 w 1319571"/>
              <a:gd name="connsiteY151" fmla="*/ 1550019 h 1838157"/>
              <a:gd name="connsiteX152" fmla="*/ 1200614 w 1319571"/>
              <a:gd name="connsiteY152" fmla="*/ 1535151 h 1838157"/>
              <a:gd name="connsiteX153" fmla="*/ 1189463 w 1319571"/>
              <a:gd name="connsiteY153" fmla="*/ 1524000 h 1838157"/>
              <a:gd name="connsiteX154" fmla="*/ 1174595 w 1319571"/>
              <a:gd name="connsiteY154" fmla="*/ 1501697 h 1838157"/>
              <a:gd name="connsiteX155" fmla="*/ 1167161 w 1319571"/>
              <a:gd name="connsiteY155" fmla="*/ 1490546 h 1838157"/>
              <a:gd name="connsiteX156" fmla="*/ 1163444 w 1319571"/>
              <a:gd name="connsiteY156" fmla="*/ 1479395 h 1838157"/>
              <a:gd name="connsiteX157" fmla="*/ 1148575 w 1319571"/>
              <a:gd name="connsiteY157" fmla="*/ 1457093 h 1838157"/>
              <a:gd name="connsiteX158" fmla="*/ 1141141 w 1319571"/>
              <a:gd name="connsiteY158" fmla="*/ 1445941 h 1838157"/>
              <a:gd name="connsiteX159" fmla="*/ 1133707 w 1319571"/>
              <a:gd name="connsiteY159" fmla="*/ 1434790 h 1838157"/>
              <a:gd name="connsiteX160" fmla="*/ 1126273 w 1319571"/>
              <a:gd name="connsiteY160" fmla="*/ 1423639 h 1838157"/>
              <a:gd name="connsiteX161" fmla="*/ 1107688 w 1319571"/>
              <a:gd name="connsiteY161" fmla="*/ 1390185 h 1838157"/>
              <a:gd name="connsiteX162" fmla="*/ 1100253 w 1319571"/>
              <a:gd name="connsiteY162" fmla="*/ 1379034 h 1838157"/>
              <a:gd name="connsiteX163" fmla="*/ 1092819 w 1319571"/>
              <a:gd name="connsiteY163" fmla="*/ 1367883 h 1838157"/>
              <a:gd name="connsiteX164" fmla="*/ 1081668 w 1319571"/>
              <a:gd name="connsiteY164" fmla="*/ 1353014 h 1838157"/>
              <a:gd name="connsiteX165" fmla="*/ 1063083 w 1319571"/>
              <a:gd name="connsiteY165" fmla="*/ 1326995 h 1838157"/>
              <a:gd name="connsiteX166" fmla="*/ 1051931 w 1319571"/>
              <a:gd name="connsiteY166" fmla="*/ 1315844 h 1838157"/>
              <a:gd name="connsiteX167" fmla="*/ 1048214 w 1319571"/>
              <a:gd name="connsiteY167" fmla="*/ 1304693 h 1838157"/>
              <a:gd name="connsiteX168" fmla="*/ 1029629 w 1319571"/>
              <a:gd name="connsiteY168" fmla="*/ 1282390 h 1838157"/>
              <a:gd name="connsiteX169" fmla="*/ 1014761 w 1319571"/>
              <a:gd name="connsiteY169" fmla="*/ 1260088 h 1838157"/>
              <a:gd name="connsiteX170" fmla="*/ 999892 w 1319571"/>
              <a:gd name="connsiteY170" fmla="*/ 1237785 h 1838157"/>
              <a:gd name="connsiteX171" fmla="*/ 996175 w 1319571"/>
              <a:gd name="connsiteY171" fmla="*/ 1222917 h 1838157"/>
              <a:gd name="connsiteX172" fmla="*/ 985024 w 1319571"/>
              <a:gd name="connsiteY172" fmla="*/ 1211766 h 1838157"/>
              <a:gd name="connsiteX173" fmla="*/ 973873 w 1319571"/>
              <a:gd name="connsiteY173" fmla="*/ 1196897 h 1838157"/>
              <a:gd name="connsiteX174" fmla="*/ 959005 w 1319571"/>
              <a:gd name="connsiteY174" fmla="*/ 1167161 h 1838157"/>
              <a:gd name="connsiteX175" fmla="*/ 936702 w 1319571"/>
              <a:gd name="connsiteY175" fmla="*/ 1137424 h 1838157"/>
              <a:gd name="connsiteX176" fmla="*/ 929268 w 1319571"/>
              <a:gd name="connsiteY176" fmla="*/ 1122556 h 1838157"/>
              <a:gd name="connsiteX177" fmla="*/ 914400 w 1319571"/>
              <a:gd name="connsiteY177" fmla="*/ 1100254 h 1838157"/>
              <a:gd name="connsiteX178" fmla="*/ 910683 w 1319571"/>
              <a:gd name="connsiteY178" fmla="*/ 1089102 h 1838157"/>
              <a:gd name="connsiteX179" fmla="*/ 884663 w 1319571"/>
              <a:gd name="connsiteY179" fmla="*/ 1051932 h 1838157"/>
              <a:gd name="connsiteX180" fmla="*/ 877229 w 1319571"/>
              <a:gd name="connsiteY180" fmla="*/ 1044497 h 1838157"/>
              <a:gd name="connsiteX181" fmla="*/ 862361 w 1319571"/>
              <a:gd name="connsiteY181" fmla="*/ 1018478 h 1838157"/>
              <a:gd name="connsiteX182" fmla="*/ 847492 w 1319571"/>
              <a:gd name="connsiteY182" fmla="*/ 996175 h 1838157"/>
              <a:gd name="connsiteX183" fmla="*/ 843775 w 1319571"/>
              <a:gd name="connsiteY183" fmla="*/ 985024 h 1838157"/>
              <a:gd name="connsiteX184" fmla="*/ 828907 w 1319571"/>
              <a:gd name="connsiteY184" fmla="*/ 962722 h 1838157"/>
              <a:gd name="connsiteX185" fmla="*/ 810322 w 1319571"/>
              <a:gd name="connsiteY185" fmla="*/ 921834 h 1838157"/>
              <a:gd name="connsiteX186" fmla="*/ 802888 w 1319571"/>
              <a:gd name="connsiteY186" fmla="*/ 899532 h 1838157"/>
              <a:gd name="connsiteX187" fmla="*/ 799170 w 1319571"/>
              <a:gd name="connsiteY187" fmla="*/ 888380 h 1838157"/>
              <a:gd name="connsiteX188" fmla="*/ 788019 w 1319571"/>
              <a:gd name="connsiteY188" fmla="*/ 873512 h 1838157"/>
              <a:gd name="connsiteX189" fmla="*/ 780585 w 1319571"/>
              <a:gd name="connsiteY189" fmla="*/ 847493 h 1838157"/>
              <a:gd name="connsiteX190" fmla="*/ 773151 w 1319571"/>
              <a:gd name="connsiteY190" fmla="*/ 836341 h 1838157"/>
              <a:gd name="connsiteX191" fmla="*/ 765717 w 1319571"/>
              <a:gd name="connsiteY191" fmla="*/ 814039 h 1838157"/>
              <a:gd name="connsiteX192" fmla="*/ 762000 w 1319571"/>
              <a:gd name="connsiteY192" fmla="*/ 802888 h 1838157"/>
              <a:gd name="connsiteX193" fmla="*/ 747131 w 1319571"/>
              <a:gd name="connsiteY193" fmla="*/ 780585 h 1838157"/>
              <a:gd name="connsiteX194" fmla="*/ 743414 w 1319571"/>
              <a:gd name="connsiteY194" fmla="*/ 762000 h 1838157"/>
              <a:gd name="connsiteX195" fmla="*/ 728546 w 1319571"/>
              <a:gd name="connsiteY195" fmla="*/ 721112 h 1838157"/>
              <a:gd name="connsiteX196" fmla="*/ 713678 w 1319571"/>
              <a:gd name="connsiteY196" fmla="*/ 687658 h 1838157"/>
              <a:gd name="connsiteX197" fmla="*/ 709961 w 1319571"/>
              <a:gd name="connsiteY197" fmla="*/ 672790 h 1838157"/>
              <a:gd name="connsiteX198" fmla="*/ 683941 w 1319571"/>
              <a:gd name="connsiteY198" fmla="*/ 624468 h 1838157"/>
              <a:gd name="connsiteX199" fmla="*/ 676507 w 1319571"/>
              <a:gd name="connsiteY199" fmla="*/ 598449 h 1838157"/>
              <a:gd name="connsiteX200" fmla="*/ 672790 w 1319571"/>
              <a:gd name="connsiteY200" fmla="*/ 583580 h 1838157"/>
              <a:gd name="connsiteX201" fmla="*/ 665356 w 1319571"/>
              <a:gd name="connsiteY201" fmla="*/ 572429 h 1838157"/>
              <a:gd name="connsiteX202" fmla="*/ 657922 w 1319571"/>
              <a:gd name="connsiteY202" fmla="*/ 550127 h 1838157"/>
              <a:gd name="connsiteX203" fmla="*/ 650488 w 1319571"/>
              <a:gd name="connsiteY203" fmla="*/ 527824 h 1838157"/>
              <a:gd name="connsiteX204" fmla="*/ 646770 w 1319571"/>
              <a:gd name="connsiteY204" fmla="*/ 516673 h 1838157"/>
              <a:gd name="connsiteX205" fmla="*/ 639336 w 1319571"/>
              <a:gd name="connsiteY205" fmla="*/ 490654 h 1838157"/>
              <a:gd name="connsiteX206" fmla="*/ 631902 w 1319571"/>
              <a:gd name="connsiteY206" fmla="*/ 464634 h 1838157"/>
              <a:gd name="connsiteX207" fmla="*/ 624468 w 1319571"/>
              <a:gd name="connsiteY207" fmla="*/ 453483 h 1838157"/>
              <a:gd name="connsiteX208" fmla="*/ 613317 w 1319571"/>
              <a:gd name="connsiteY208" fmla="*/ 434897 h 1838157"/>
              <a:gd name="connsiteX209" fmla="*/ 609600 w 1319571"/>
              <a:gd name="connsiteY209" fmla="*/ 423746 h 1838157"/>
              <a:gd name="connsiteX210" fmla="*/ 598449 w 1319571"/>
              <a:gd name="connsiteY210" fmla="*/ 416312 h 18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19571" h="1838157">
                <a:moveTo>
                  <a:pt x="598449" y="416312"/>
                </a:moveTo>
                <a:cubicBezTo>
                  <a:pt x="594112" y="409497"/>
                  <a:pt x="601253" y="418205"/>
                  <a:pt x="583580" y="382858"/>
                </a:cubicBezTo>
                <a:cubicBezTo>
                  <a:pt x="572395" y="360488"/>
                  <a:pt x="580536" y="369111"/>
                  <a:pt x="568712" y="349405"/>
                </a:cubicBezTo>
                <a:cubicBezTo>
                  <a:pt x="564115" y="341743"/>
                  <a:pt x="556669" y="335578"/>
                  <a:pt x="553844" y="327102"/>
                </a:cubicBezTo>
                <a:cubicBezTo>
                  <a:pt x="547842" y="309097"/>
                  <a:pt x="552143" y="319311"/>
                  <a:pt x="538975" y="297366"/>
                </a:cubicBezTo>
                <a:cubicBezTo>
                  <a:pt x="531239" y="266421"/>
                  <a:pt x="540659" y="297015"/>
                  <a:pt x="527824" y="271346"/>
                </a:cubicBezTo>
                <a:cubicBezTo>
                  <a:pt x="526072" y="267842"/>
                  <a:pt x="525183" y="263962"/>
                  <a:pt x="524107" y="260195"/>
                </a:cubicBezTo>
                <a:cubicBezTo>
                  <a:pt x="522704" y="255283"/>
                  <a:pt x="522675" y="249896"/>
                  <a:pt x="520390" y="245327"/>
                </a:cubicBezTo>
                <a:cubicBezTo>
                  <a:pt x="516394" y="237335"/>
                  <a:pt x="508347" y="231500"/>
                  <a:pt x="505522" y="223024"/>
                </a:cubicBezTo>
                <a:cubicBezTo>
                  <a:pt x="503044" y="215590"/>
                  <a:pt x="502435" y="207242"/>
                  <a:pt x="498088" y="200722"/>
                </a:cubicBezTo>
                <a:cubicBezTo>
                  <a:pt x="495610" y="197005"/>
                  <a:pt x="493595" y="192933"/>
                  <a:pt x="490653" y="189571"/>
                </a:cubicBezTo>
                <a:cubicBezTo>
                  <a:pt x="484884" y="182977"/>
                  <a:pt x="472068" y="170985"/>
                  <a:pt x="472068" y="170985"/>
                </a:cubicBezTo>
                <a:cubicBezTo>
                  <a:pt x="468343" y="159809"/>
                  <a:pt x="468923" y="158290"/>
                  <a:pt x="460917" y="148683"/>
                </a:cubicBezTo>
                <a:cubicBezTo>
                  <a:pt x="457552" y="144645"/>
                  <a:pt x="453131" y="141570"/>
                  <a:pt x="449766" y="137532"/>
                </a:cubicBezTo>
                <a:cubicBezTo>
                  <a:pt x="446906" y="134100"/>
                  <a:pt x="445191" y="129812"/>
                  <a:pt x="442331" y="126380"/>
                </a:cubicBezTo>
                <a:cubicBezTo>
                  <a:pt x="438966" y="122342"/>
                  <a:pt x="434407" y="119378"/>
                  <a:pt x="431180" y="115229"/>
                </a:cubicBezTo>
                <a:cubicBezTo>
                  <a:pt x="425695" y="108176"/>
                  <a:pt x="423746" y="97883"/>
                  <a:pt x="416312" y="92927"/>
                </a:cubicBezTo>
                <a:cubicBezTo>
                  <a:pt x="407305" y="86922"/>
                  <a:pt x="404350" y="86006"/>
                  <a:pt x="397727" y="78058"/>
                </a:cubicBezTo>
                <a:cubicBezTo>
                  <a:pt x="393761" y="73299"/>
                  <a:pt x="390956" y="67571"/>
                  <a:pt x="386575" y="63190"/>
                </a:cubicBezTo>
                <a:cubicBezTo>
                  <a:pt x="383416" y="60031"/>
                  <a:pt x="378856" y="58616"/>
                  <a:pt x="375424" y="55756"/>
                </a:cubicBezTo>
                <a:cubicBezTo>
                  <a:pt x="371386" y="52391"/>
                  <a:pt x="368311" y="47970"/>
                  <a:pt x="364273" y="44605"/>
                </a:cubicBezTo>
                <a:cubicBezTo>
                  <a:pt x="351998" y="34376"/>
                  <a:pt x="352793" y="38824"/>
                  <a:pt x="338253" y="29736"/>
                </a:cubicBezTo>
                <a:cubicBezTo>
                  <a:pt x="333000" y="26453"/>
                  <a:pt x="328926" y="21355"/>
                  <a:pt x="323385" y="18585"/>
                </a:cubicBezTo>
                <a:cubicBezTo>
                  <a:pt x="318816" y="16300"/>
                  <a:pt x="313429" y="16271"/>
                  <a:pt x="308517" y="14868"/>
                </a:cubicBezTo>
                <a:cubicBezTo>
                  <a:pt x="304750" y="13792"/>
                  <a:pt x="300870" y="12903"/>
                  <a:pt x="297366" y="11151"/>
                </a:cubicBezTo>
                <a:cubicBezTo>
                  <a:pt x="271696" y="-1683"/>
                  <a:pt x="302288" y="7736"/>
                  <a:pt x="271346" y="0"/>
                </a:cubicBezTo>
                <a:cubicBezTo>
                  <a:pt x="241609" y="1239"/>
                  <a:pt x="211837" y="1801"/>
                  <a:pt x="182136" y="3717"/>
                </a:cubicBezTo>
                <a:cubicBezTo>
                  <a:pt x="126695" y="7294"/>
                  <a:pt x="175852" y="4974"/>
                  <a:pt x="144966" y="11151"/>
                </a:cubicBezTo>
                <a:cubicBezTo>
                  <a:pt x="78376" y="24469"/>
                  <a:pt x="148152" y="7566"/>
                  <a:pt x="104078" y="18585"/>
                </a:cubicBezTo>
                <a:cubicBezTo>
                  <a:pt x="72113" y="39895"/>
                  <a:pt x="112562" y="14342"/>
                  <a:pt x="81775" y="29736"/>
                </a:cubicBezTo>
                <a:cubicBezTo>
                  <a:pt x="56103" y="42573"/>
                  <a:pt x="86703" y="33151"/>
                  <a:pt x="55756" y="40888"/>
                </a:cubicBezTo>
                <a:cubicBezTo>
                  <a:pt x="50800" y="44605"/>
                  <a:pt x="45269" y="47659"/>
                  <a:pt x="40888" y="52039"/>
                </a:cubicBezTo>
                <a:cubicBezTo>
                  <a:pt x="16108" y="76818"/>
                  <a:pt x="52037" y="50801"/>
                  <a:pt x="22302" y="70624"/>
                </a:cubicBezTo>
                <a:cubicBezTo>
                  <a:pt x="19824" y="75580"/>
                  <a:pt x="18786" y="81575"/>
                  <a:pt x="14868" y="85493"/>
                </a:cubicBezTo>
                <a:cubicBezTo>
                  <a:pt x="12098" y="88264"/>
                  <a:pt x="5890" y="85950"/>
                  <a:pt x="3717" y="89210"/>
                </a:cubicBezTo>
                <a:cubicBezTo>
                  <a:pt x="213" y="94467"/>
                  <a:pt x="1239" y="101600"/>
                  <a:pt x="0" y="107795"/>
                </a:cubicBezTo>
                <a:cubicBezTo>
                  <a:pt x="2478" y="122663"/>
                  <a:pt x="4656" y="137585"/>
                  <a:pt x="7434" y="152400"/>
                </a:cubicBezTo>
                <a:cubicBezTo>
                  <a:pt x="9566" y="163770"/>
                  <a:pt x="12043" y="172323"/>
                  <a:pt x="18585" y="182136"/>
                </a:cubicBezTo>
                <a:cubicBezTo>
                  <a:pt x="20529" y="185052"/>
                  <a:pt x="24075" y="186655"/>
                  <a:pt x="26019" y="189571"/>
                </a:cubicBezTo>
                <a:cubicBezTo>
                  <a:pt x="44017" y="216569"/>
                  <a:pt x="23844" y="194832"/>
                  <a:pt x="40888" y="211873"/>
                </a:cubicBezTo>
                <a:cubicBezTo>
                  <a:pt x="43366" y="216829"/>
                  <a:pt x="45101" y="222232"/>
                  <a:pt x="48322" y="226741"/>
                </a:cubicBezTo>
                <a:cubicBezTo>
                  <a:pt x="51377" y="231019"/>
                  <a:pt x="56557" y="233519"/>
                  <a:pt x="59473" y="237893"/>
                </a:cubicBezTo>
                <a:cubicBezTo>
                  <a:pt x="61646" y="241153"/>
                  <a:pt x="61438" y="245540"/>
                  <a:pt x="63190" y="249044"/>
                </a:cubicBezTo>
                <a:cubicBezTo>
                  <a:pt x="69385" y="261434"/>
                  <a:pt x="70624" y="260195"/>
                  <a:pt x="81775" y="267629"/>
                </a:cubicBezTo>
                <a:cubicBezTo>
                  <a:pt x="84253" y="272585"/>
                  <a:pt x="87027" y="277404"/>
                  <a:pt x="89210" y="282497"/>
                </a:cubicBezTo>
                <a:cubicBezTo>
                  <a:pt x="90754" y="286099"/>
                  <a:pt x="91024" y="290224"/>
                  <a:pt x="92927" y="293649"/>
                </a:cubicBezTo>
                <a:cubicBezTo>
                  <a:pt x="97266" y="301459"/>
                  <a:pt x="104970" y="307475"/>
                  <a:pt x="107795" y="315951"/>
                </a:cubicBezTo>
                <a:cubicBezTo>
                  <a:pt x="110273" y="323385"/>
                  <a:pt x="110882" y="331734"/>
                  <a:pt x="115229" y="338254"/>
                </a:cubicBezTo>
                <a:lnTo>
                  <a:pt x="130097" y="360556"/>
                </a:lnTo>
                <a:cubicBezTo>
                  <a:pt x="132575" y="364273"/>
                  <a:pt x="136118" y="367469"/>
                  <a:pt x="137531" y="371707"/>
                </a:cubicBezTo>
                <a:cubicBezTo>
                  <a:pt x="142358" y="386183"/>
                  <a:pt x="138479" y="380087"/>
                  <a:pt x="148683" y="390293"/>
                </a:cubicBezTo>
                <a:cubicBezTo>
                  <a:pt x="151161" y="397727"/>
                  <a:pt x="151770" y="406075"/>
                  <a:pt x="156117" y="412595"/>
                </a:cubicBezTo>
                <a:lnTo>
                  <a:pt x="170985" y="434897"/>
                </a:lnTo>
                <a:cubicBezTo>
                  <a:pt x="173463" y="438614"/>
                  <a:pt x="177006" y="441811"/>
                  <a:pt x="178419" y="446049"/>
                </a:cubicBezTo>
                <a:cubicBezTo>
                  <a:pt x="179658" y="449766"/>
                  <a:pt x="180384" y="453696"/>
                  <a:pt x="182136" y="457200"/>
                </a:cubicBezTo>
                <a:cubicBezTo>
                  <a:pt x="200800" y="494527"/>
                  <a:pt x="177455" y="437605"/>
                  <a:pt x="197005" y="483219"/>
                </a:cubicBezTo>
                <a:cubicBezTo>
                  <a:pt x="198549" y="486821"/>
                  <a:pt x="198970" y="490866"/>
                  <a:pt x="200722" y="494371"/>
                </a:cubicBezTo>
                <a:cubicBezTo>
                  <a:pt x="202720" y="498367"/>
                  <a:pt x="206342" y="501440"/>
                  <a:pt x="208156" y="505522"/>
                </a:cubicBezTo>
                <a:cubicBezTo>
                  <a:pt x="211339" y="512683"/>
                  <a:pt x="211243" y="521304"/>
                  <a:pt x="215590" y="527824"/>
                </a:cubicBezTo>
                <a:lnTo>
                  <a:pt x="230458" y="550127"/>
                </a:lnTo>
                <a:cubicBezTo>
                  <a:pt x="231697" y="555083"/>
                  <a:pt x="232162" y="560300"/>
                  <a:pt x="234175" y="564995"/>
                </a:cubicBezTo>
                <a:cubicBezTo>
                  <a:pt x="235985" y="569218"/>
                  <a:pt x="251495" y="589326"/>
                  <a:pt x="252761" y="591014"/>
                </a:cubicBezTo>
                <a:lnTo>
                  <a:pt x="260195" y="613317"/>
                </a:lnTo>
                <a:cubicBezTo>
                  <a:pt x="261434" y="617034"/>
                  <a:pt x="262160" y="620964"/>
                  <a:pt x="263912" y="624468"/>
                </a:cubicBezTo>
                <a:lnTo>
                  <a:pt x="271346" y="639336"/>
                </a:lnTo>
                <a:cubicBezTo>
                  <a:pt x="272585" y="644292"/>
                  <a:pt x="273051" y="649509"/>
                  <a:pt x="275063" y="654205"/>
                </a:cubicBezTo>
                <a:cubicBezTo>
                  <a:pt x="276823" y="658311"/>
                  <a:pt x="280499" y="661360"/>
                  <a:pt x="282497" y="665356"/>
                </a:cubicBezTo>
                <a:cubicBezTo>
                  <a:pt x="284249" y="668860"/>
                  <a:pt x="284462" y="673003"/>
                  <a:pt x="286214" y="676507"/>
                </a:cubicBezTo>
                <a:cubicBezTo>
                  <a:pt x="289445" y="682969"/>
                  <a:pt x="294135" y="688631"/>
                  <a:pt x="297366" y="695093"/>
                </a:cubicBezTo>
                <a:cubicBezTo>
                  <a:pt x="304167" y="708695"/>
                  <a:pt x="299090" y="711417"/>
                  <a:pt x="304800" y="728546"/>
                </a:cubicBezTo>
                <a:cubicBezTo>
                  <a:pt x="307144" y="735578"/>
                  <a:pt x="314594" y="742057"/>
                  <a:pt x="319668" y="747132"/>
                </a:cubicBezTo>
                <a:cubicBezTo>
                  <a:pt x="320859" y="751896"/>
                  <a:pt x="324436" y="767819"/>
                  <a:pt x="327102" y="773151"/>
                </a:cubicBezTo>
                <a:cubicBezTo>
                  <a:pt x="329100" y="777147"/>
                  <a:pt x="332058" y="780585"/>
                  <a:pt x="334536" y="784302"/>
                </a:cubicBezTo>
                <a:cubicBezTo>
                  <a:pt x="335775" y="788019"/>
                  <a:pt x="336350" y="792029"/>
                  <a:pt x="338253" y="795454"/>
                </a:cubicBezTo>
                <a:cubicBezTo>
                  <a:pt x="342592" y="803264"/>
                  <a:pt x="353122" y="817756"/>
                  <a:pt x="353122" y="817756"/>
                </a:cubicBezTo>
                <a:cubicBezTo>
                  <a:pt x="354361" y="823951"/>
                  <a:pt x="354621" y="830426"/>
                  <a:pt x="356839" y="836341"/>
                </a:cubicBezTo>
                <a:cubicBezTo>
                  <a:pt x="358408" y="840524"/>
                  <a:pt x="362704" y="843310"/>
                  <a:pt x="364273" y="847493"/>
                </a:cubicBezTo>
                <a:cubicBezTo>
                  <a:pt x="369564" y="861602"/>
                  <a:pt x="365995" y="867619"/>
                  <a:pt x="371707" y="880946"/>
                </a:cubicBezTo>
                <a:cubicBezTo>
                  <a:pt x="373467" y="885052"/>
                  <a:pt x="376925" y="888218"/>
                  <a:pt x="379141" y="892097"/>
                </a:cubicBezTo>
                <a:cubicBezTo>
                  <a:pt x="385281" y="902843"/>
                  <a:pt x="389668" y="913972"/>
                  <a:pt x="394010" y="925551"/>
                </a:cubicBezTo>
                <a:cubicBezTo>
                  <a:pt x="395386" y="929220"/>
                  <a:pt x="396651" y="932935"/>
                  <a:pt x="397727" y="936702"/>
                </a:cubicBezTo>
                <a:cubicBezTo>
                  <a:pt x="399130" y="941614"/>
                  <a:pt x="399432" y="946875"/>
                  <a:pt x="401444" y="951571"/>
                </a:cubicBezTo>
                <a:cubicBezTo>
                  <a:pt x="403204" y="955677"/>
                  <a:pt x="406880" y="958726"/>
                  <a:pt x="408878" y="962722"/>
                </a:cubicBezTo>
                <a:cubicBezTo>
                  <a:pt x="419637" y="984239"/>
                  <a:pt x="402607" y="963885"/>
                  <a:pt x="423746" y="985024"/>
                </a:cubicBezTo>
                <a:cubicBezTo>
                  <a:pt x="426465" y="998620"/>
                  <a:pt x="428609" y="1013336"/>
                  <a:pt x="434897" y="1025912"/>
                </a:cubicBezTo>
                <a:cubicBezTo>
                  <a:pt x="437375" y="1030868"/>
                  <a:pt x="440148" y="1035687"/>
                  <a:pt x="442331" y="1040780"/>
                </a:cubicBezTo>
                <a:cubicBezTo>
                  <a:pt x="458740" y="1079065"/>
                  <a:pt x="428830" y="1017493"/>
                  <a:pt x="453483" y="1066800"/>
                </a:cubicBezTo>
                <a:cubicBezTo>
                  <a:pt x="454283" y="1070798"/>
                  <a:pt x="457488" y="1090821"/>
                  <a:pt x="460917" y="1096536"/>
                </a:cubicBezTo>
                <a:cubicBezTo>
                  <a:pt x="462720" y="1099541"/>
                  <a:pt x="465873" y="1101493"/>
                  <a:pt x="468351" y="1103971"/>
                </a:cubicBezTo>
                <a:cubicBezTo>
                  <a:pt x="470237" y="1111516"/>
                  <a:pt x="472586" y="1122525"/>
                  <a:pt x="475785" y="1129990"/>
                </a:cubicBezTo>
                <a:cubicBezTo>
                  <a:pt x="477968" y="1135083"/>
                  <a:pt x="480741" y="1139902"/>
                  <a:pt x="483219" y="1144858"/>
                </a:cubicBezTo>
                <a:cubicBezTo>
                  <a:pt x="484410" y="1149621"/>
                  <a:pt x="487987" y="1165546"/>
                  <a:pt x="490653" y="1170878"/>
                </a:cubicBezTo>
                <a:cubicBezTo>
                  <a:pt x="504064" y="1197698"/>
                  <a:pt x="492490" y="1164317"/>
                  <a:pt x="505522" y="1196897"/>
                </a:cubicBezTo>
                <a:cubicBezTo>
                  <a:pt x="508432" y="1204173"/>
                  <a:pt x="508609" y="1212680"/>
                  <a:pt x="512956" y="1219200"/>
                </a:cubicBezTo>
                <a:cubicBezTo>
                  <a:pt x="534258" y="1251153"/>
                  <a:pt x="508721" y="1210728"/>
                  <a:pt x="524107" y="1241502"/>
                </a:cubicBezTo>
                <a:cubicBezTo>
                  <a:pt x="526105" y="1245498"/>
                  <a:pt x="529543" y="1248658"/>
                  <a:pt x="531541" y="1252654"/>
                </a:cubicBezTo>
                <a:cubicBezTo>
                  <a:pt x="533293" y="1256158"/>
                  <a:pt x="533506" y="1260301"/>
                  <a:pt x="535258" y="1263805"/>
                </a:cubicBezTo>
                <a:cubicBezTo>
                  <a:pt x="537256" y="1267801"/>
                  <a:pt x="540694" y="1270960"/>
                  <a:pt x="542692" y="1274956"/>
                </a:cubicBezTo>
                <a:cubicBezTo>
                  <a:pt x="544444" y="1278460"/>
                  <a:pt x="544658" y="1282603"/>
                  <a:pt x="546410" y="1286107"/>
                </a:cubicBezTo>
                <a:cubicBezTo>
                  <a:pt x="548408" y="1290103"/>
                  <a:pt x="551846" y="1293262"/>
                  <a:pt x="553844" y="1297258"/>
                </a:cubicBezTo>
                <a:cubicBezTo>
                  <a:pt x="569775" y="1329120"/>
                  <a:pt x="552947" y="1303123"/>
                  <a:pt x="568712" y="1330712"/>
                </a:cubicBezTo>
                <a:cubicBezTo>
                  <a:pt x="570928" y="1334591"/>
                  <a:pt x="573930" y="1337984"/>
                  <a:pt x="576146" y="1341863"/>
                </a:cubicBezTo>
                <a:cubicBezTo>
                  <a:pt x="578895" y="1346674"/>
                  <a:pt x="580831" y="1351921"/>
                  <a:pt x="583580" y="1356732"/>
                </a:cubicBezTo>
                <a:cubicBezTo>
                  <a:pt x="585796" y="1360611"/>
                  <a:pt x="589200" y="1363801"/>
                  <a:pt x="591014" y="1367883"/>
                </a:cubicBezTo>
                <a:cubicBezTo>
                  <a:pt x="608709" y="1407693"/>
                  <a:pt x="589059" y="1376100"/>
                  <a:pt x="605883" y="1401336"/>
                </a:cubicBezTo>
                <a:cubicBezTo>
                  <a:pt x="614405" y="1426904"/>
                  <a:pt x="602749" y="1395853"/>
                  <a:pt x="620751" y="1427356"/>
                </a:cubicBezTo>
                <a:cubicBezTo>
                  <a:pt x="622695" y="1430758"/>
                  <a:pt x="623392" y="1434740"/>
                  <a:pt x="624468" y="1438507"/>
                </a:cubicBezTo>
                <a:cubicBezTo>
                  <a:pt x="625871" y="1443419"/>
                  <a:pt x="625704" y="1448909"/>
                  <a:pt x="628185" y="1453375"/>
                </a:cubicBezTo>
                <a:cubicBezTo>
                  <a:pt x="632038" y="1460310"/>
                  <a:pt x="638442" y="1465505"/>
                  <a:pt x="643053" y="1471961"/>
                </a:cubicBezTo>
                <a:cubicBezTo>
                  <a:pt x="650843" y="1482867"/>
                  <a:pt x="659363" y="1493427"/>
                  <a:pt x="665356" y="1505414"/>
                </a:cubicBezTo>
                <a:cubicBezTo>
                  <a:pt x="667834" y="1510370"/>
                  <a:pt x="670844" y="1515095"/>
                  <a:pt x="672790" y="1520283"/>
                </a:cubicBezTo>
                <a:cubicBezTo>
                  <a:pt x="674584" y="1525066"/>
                  <a:pt x="673673" y="1530900"/>
                  <a:pt x="676507" y="1535151"/>
                </a:cubicBezTo>
                <a:cubicBezTo>
                  <a:pt x="678985" y="1538868"/>
                  <a:pt x="683941" y="1540107"/>
                  <a:pt x="687658" y="1542585"/>
                </a:cubicBezTo>
                <a:cubicBezTo>
                  <a:pt x="693763" y="1567009"/>
                  <a:pt x="687400" y="1548638"/>
                  <a:pt x="698810" y="1568605"/>
                </a:cubicBezTo>
                <a:cubicBezTo>
                  <a:pt x="705422" y="1580174"/>
                  <a:pt x="705444" y="1584743"/>
                  <a:pt x="713678" y="1594624"/>
                </a:cubicBezTo>
                <a:cubicBezTo>
                  <a:pt x="717043" y="1598662"/>
                  <a:pt x="721464" y="1601737"/>
                  <a:pt x="724829" y="1605775"/>
                </a:cubicBezTo>
                <a:cubicBezTo>
                  <a:pt x="741332" y="1625580"/>
                  <a:pt x="724802" y="1607959"/>
                  <a:pt x="735980" y="1628078"/>
                </a:cubicBezTo>
                <a:cubicBezTo>
                  <a:pt x="740319" y="1635888"/>
                  <a:pt x="744531" y="1644062"/>
                  <a:pt x="750849" y="1650380"/>
                </a:cubicBezTo>
                <a:cubicBezTo>
                  <a:pt x="754566" y="1654097"/>
                  <a:pt x="759178" y="1657097"/>
                  <a:pt x="762000" y="1661532"/>
                </a:cubicBezTo>
                <a:cubicBezTo>
                  <a:pt x="767950" y="1670881"/>
                  <a:pt x="770721" y="1682047"/>
                  <a:pt x="776868" y="1691268"/>
                </a:cubicBezTo>
                <a:cubicBezTo>
                  <a:pt x="814441" y="1747630"/>
                  <a:pt x="773775" y="1689788"/>
                  <a:pt x="802888" y="1724722"/>
                </a:cubicBezTo>
                <a:cubicBezTo>
                  <a:pt x="818377" y="1743308"/>
                  <a:pt x="801028" y="1729677"/>
                  <a:pt x="821473" y="1743307"/>
                </a:cubicBezTo>
                <a:cubicBezTo>
                  <a:pt x="822712" y="1747024"/>
                  <a:pt x="822839" y="1751324"/>
                  <a:pt x="825190" y="1754458"/>
                </a:cubicBezTo>
                <a:cubicBezTo>
                  <a:pt x="830447" y="1761467"/>
                  <a:pt x="837580" y="1766849"/>
                  <a:pt x="843775" y="1773044"/>
                </a:cubicBezTo>
                <a:cubicBezTo>
                  <a:pt x="846253" y="1775522"/>
                  <a:pt x="848294" y="1778534"/>
                  <a:pt x="851210" y="1780478"/>
                </a:cubicBezTo>
                <a:cubicBezTo>
                  <a:pt x="854927" y="1782956"/>
                  <a:pt x="859022" y="1784944"/>
                  <a:pt x="862361" y="1787912"/>
                </a:cubicBezTo>
                <a:cubicBezTo>
                  <a:pt x="870219" y="1794897"/>
                  <a:pt x="877229" y="1802780"/>
                  <a:pt x="884663" y="1810214"/>
                </a:cubicBezTo>
                <a:cubicBezTo>
                  <a:pt x="888201" y="1813753"/>
                  <a:pt x="900594" y="1827605"/>
                  <a:pt x="906966" y="1828800"/>
                </a:cubicBezTo>
                <a:cubicBezTo>
                  <a:pt x="922844" y="1831777"/>
                  <a:pt x="939181" y="1831278"/>
                  <a:pt x="955288" y="1832517"/>
                </a:cubicBezTo>
                <a:cubicBezTo>
                  <a:pt x="979677" y="1840647"/>
                  <a:pt x="971142" y="1839404"/>
                  <a:pt x="1014761" y="1832517"/>
                </a:cubicBezTo>
                <a:cubicBezTo>
                  <a:pt x="1022501" y="1831295"/>
                  <a:pt x="1030543" y="1829430"/>
                  <a:pt x="1037063" y="1825083"/>
                </a:cubicBezTo>
                <a:cubicBezTo>
                  <a:pt x="1040780" y="1822605"/>
                  <a:pt x="1044132" y="1819463"/>
                  <a:pt x="1048214" y="1817649"/>
                </a:cubicBezTo>
                <a:cubicBezTo>
                  <a:pt x="1055375" y="1814466"/>
                  <a:pt x="1063083" y="1812692"/>
                  <a:pt x="1070517" y="1810214"/>
                </a:cubicBezTo>
                <a:lnTo>
                  <a:pt x="1092819" y="1802780"/>
                </a:lnTo>
                <a:cubicBezTo>
                  <a:pt x="1096536" y="1801541"/>
                  <a:pt x="1100128" y="1799831"/>
                  <a:pt x="1103970" y="1799063"/>
                </a:cubicBezTo>
                <a:lnTo>
                  <a:pt x="1122556" y="1795346"/>
                </a:lnTo>
                <a:cubicBezTo>
                  <a:pt x="1126273" y="1792868"/>
                  <a:pt x="1129711" y="1789910"/>
                  <a:pt x="1133707" y="1787912"/>
                </a:cubicBezTo>
                <a:cubicBezTo>
                  <a:pt x="1139675" y="1784928"/>
                  <a:pt x="1146021" y="1782758"/>
                  <a:pt x="1152292" y="1780478"/>
                </a:cubicBezTo>
                <a:cubicBezTo>
                  <a:pt x="1175347" y="1772095"/>
                  <a:pt x="1171136" y="1773736"/>
                  <a:pt x="1193180" y="1769327"/>
                </a:cubicBezTo>
                <a:cubicBezTo>
                  <a:pt x="1234295" y="1748771"/>
                  <a:pt x="1168539" y="1780017"/>
                  <a:pt x="1245219" y="1754458"/>
                </a:cubicBezTo>
                <a:cubicBezTo>
                  <a:pt x="1295980" y="1737538"/>
                  <a:pt x="1244108" y="1755997"/>
                  <a:pt x="1282390" y="1739590"/>
                </a:cubicBezTo>
                <a:cubicBezTo>
                  <a:pt x="1285991" y="1738047"/>
                  <a:pt x="1290037" y="1737625"/>
                  <a:pt x="1293541" y="1735873"/>
                </a:cubicBezTo>
                <a:cubicBezTo>
                  <a:pt x="1302918" y="1731185"/>
                  <a:pt x="1305213" y="1727919"/>
                  <a:pt x="1312127" y="1721005"/>
                </a:cubicBezTo>
                <a:cubicBezTo>
                  <a:pt x="1314605" y="1716049"/>
                  <a:pt x="1318874" y="1711634"/>
                  <a:pt x="1319561" y="1706136"/>
                </a:cubicBezTo>
                <a:cubicBezTo>
                  <a:pt x="1319865" y="1703702"/>
                  <a:pt x="1313647" y="1683662"/>
                  <a:pt x="1312127" y="1680117"/>
                </a:cubicBezTo>
                <a:cubicBezTo>
                  <a:pt x="1302501" y="1657659"/>
                  <a:pt x="1307921" y="1672758"/>
                  <a:pt x="1297258" y="1654097"/>
                </a:cubicBezTo>
                <a:cubicBezTo>
                  <a:pt x="1277302" y="1619173"/>
                  <a:pt x="1304051" y="1659890"/>
                  <a:pt x="1278673" y="1624361"/>
                </a:cubicBezTo>
                <a:cubicBezTo>
                  <a:pt x="1276076" y="1620726"/>
                  <a:pt x="1274727" y="1616001"/>
                  <a:pt x="1271239" y="1613210"/>
                </a:cubicBezTo>
                <a:cubicBezTo>
                  <a:pt x="1268180" y="1610762"/>
                  <a:pt x="1263805" y="1610732"/>
                  <a:pt x="1260088" y="1609493"/>
                </a:cubicBezTo>
                <a:cubicBezTo>
                  <a:pt x="1242741" y="1583473"/>
                  <a:pt x="1252653" y="1592146"/>
                  <a:pt x="1234068" y="1579756"/>
                </a:cubicBezTo>
                <a:cubicBezTo>
                  <a:pt x="1231590" y="1574800"/>
                  <a:pt x="1230181" y="1569145"/>
                  <a:pt x="1226634" y="1564888"/>
                </a:cubicBezTo>
                <a:cubicBezTo>
                  <a:pt x="1210055" y="1544993"/>
                  <a:pt x="1220613" y="1568864"/>
                  <a:pt x="1208049" y="1550019"/>
                </a:cubicBezTo>
                <a:cubicBezTo>
                  <a:pt x="1204975" y="1545409"/>
                  <a:pt x="1203835" y="1539660"/>
                  <a:pt x="1200614" y="1535151"/>
                </a:cubicBezTo>
                <a:cubicBezTo>
                  <a:pt x="1197559" y="1530874"/>
                  <a:pt x="1192690" y="1528149"/>
                  <a:pt x="1189463" y="1524000"/>
                </a:cubicBezTo>
                <a:cubicBezTo>
                  <a:pt x="1183978" y="1516947"/>
                  <a:pt x="1179551" y="1509131"/>
                  <a:pt x="1174595" y="1501697"/>
                </a:cubicBezTo>
                <a:cubicBezTo>
                  <a:pt x="1172117" y="1497980"/>
                  <a:pt x="1168574" y="1494784"/>
                  <a:pt x="1167161" y="1490546"/>
                </a:cubicBezTo>
                <a:cubicBezTo>
                  <a:pt x="1165922" y="1486829"/>
                  <a:pt x="1165347" y="1482820"/>
                  <a:pt x="1163444" y="1479395"/>
                </a:cubicBezTo>
                <a:cubicBezTo>
                  <a:pt x="1159105" y="1471585"/>
                  <a:pt x="1153531" y="1464527"/>
                  <a:pt x="1148575" y="1457093"/>
                </a:cubicBezTo>
                <a:lnTo>
                  <a:pt x="1141141" y="1445941"/>
                </a:lnTo>
                <a:lnTo>
                  <a:pt x="1133707" y="1434790"/>
                </a:lnTo>
                <a:cubicBezTo>
                  <a:pt x="1131229" y="1431073"/>
                  <a:pt x="1127686" y="1427877"/>
                  <a:pt x="1126273" y="1423639"/>
                </a:cubicBezTo>
                <a:cubicBezTo>
                  <a:pt x="1119731" y="1404013"/>
                  <a:pt x="1124728" y="1415745"/>
                  <a:pt x="1107688" y="1390185"/>
                </a:cubicBezTo>
                <a:lnTo>
                  <a:pt x="1100253" y="1379034"/>
                </a:lnTo>
                <a:cubicBezTo>
                  <a:pt x="1097775" y="1375317"/>
                  <a:pt x="1095499" y="1371457"/>
                  <a:pt x="1092819" y="1367883"/>
                </a:cubicBezTo>
                <a:cubicBezTo>
                  <a:pt x="1089102" y="1362927"/>
                  <a:pt x="1085269" y="1358055"/>
                  <a:pt x="1081668" y="1353014"/>
                </a:cubicBezTo>
                <a:cubicBezTo>
                  <a:pt x="1073267" y="1341252"/>
                  <a:pt x="1073490" y="1339136"/>
                  <a:pt x="1063083" y="1326995"/>
                </a:cubicBezTo>
                <a:cubicBezTo>
                  <a:pt x="1059662" y="1323004"/>
                  <a:pt x="1055648" y="1319561"/>
                  <a:pt x="1051931" y="1315844"/>
                </a:cubicBezTo>
                <a:cubicBezTo>
                  <a:pt x="1050692" y="1312127"/>
                  <a:pt x="1049966" y="1308197"/>
                  <a:pt x="1048214" y="1304693"/>
                </a:cubicBezTo>
                <a:cubicBezTo>
                  <a:pt x="1043038" y="1294341"/>
                  <a:pt x="1037851" y="1290612"/>
                  <a:pt x="1029629" y="1282390"/>
                </a:cubicBezTo>
                <a:cubicBezTo>
                  <a:pt x="1020790" y="1255874"/>
                  <a:pt x="1033324" y="1287933"/>
                  <a:pt x="1014761" y="1260088"/>
                </a:cubicBezTo>
                <a:cubicBezTo>
                  <a:pt x="993247" y="1227815"/>
                  <a:pt x="1035461" y="1273351"/>
                  <a:pt x="999892" y="1237785"/>
                </a:cubicBezTo>
                <a:cubicBezTo>
                  <a:pt x="998653" y="1232829"/>
                  <a:pt x="998710" y="1227352"/>
                  <a:pt x="996175" y="1222917"/>
                </a:cubicBezTo>
                <a:cubicBezTo>
                  <a:pt x="993567" y="1218353"/>
                  <a:pt x="988445" y="1215757"/>
                  <a:pt x="985024" y="1211766"/>
                </a:cubicBezTo>
                <a:cubicBezTo>
                  <a:pt x="980992" y="1207062"/>
                  <a:pt x="976882" y="1202313"/>
                  <a:pt x="973873" y="1196897"/>
                </a:cubicBezTo>
                <a:cubicBezTo>
                  <a:pt x="960771" y="1173312"/>
                  <a:pt x="972824" y="1184434"/>
                  <a:pt x="959005" y="1167161"/>
                </a:cubicBezTo>
                <a:cubicBezTo>
                  <a:pt x="945062" y="1149733"/>
                  <a:pt x="953997" y="1172015"/>
                  <a:pt x="936702" y="1137424"/>
                </a:cubicBezTo>
                <a:cubicBezTo>
                  <a:pt x="934224" y="1132468"/>
                  <a:pt x="932119" y="1127307"/>
                  <a:pt x="929268" y="1122556"/>
                </a:cubicBezTo>
                <a:cubicBezTo>
                  <a:pt x="924671" y="1114895"/>
                  <a:pt x="914400" y="1100254"/>
                  <a:pt x="914400" y="1100254"/>
                </a:cubicBezTo>
                <a:cubicBezTo>
                  <a:pt x="913161" y="1096537"/>
                  <a:pt x="912586" y="1092527"/>
                  <a:pt x="910683" y="1089102"/>
                </a:cubicBezTo>
                <a:cubicBezTo>
                  <a:pt x="906824" y="1082156"/>
                  <a:pt x="891158" y="1059726"/>
                  <a:pt x="884663" y="1051932"/>
                </a:cubicBezTo>
                <a:cubicBezTo>
                  <a:pt x="882419" y="1049240"/>
                  <a:pt x="879707" y="1046975"/>
                  <a:pt x="877229" y="1044497"/>
                </a:cubicBezTo>
                <a:cubicBezTo>
                  <a:pt x="869926" y="1022589"/>
                  <a:pt x="878435" y="1044196"/>
                  <a:pt x="862361" y="1018478"/>
                </a:cubicBezTo>
                <a:cubicBezTo>
                  <a:pt x="847359" y="994474"/>
                  <a:pt x="862641" y="1011324"/>
                  <a:pt x="847492" y="996175"/>
                </a:cubicBezTo>
                <a:cubicBezTo>
                  <a:pt x="846253" y="992458"/>
                  <a:pt x="845678" y="988449"/>
                  <a:pt x="843775" y="985024"/>
                </a:cubicBezTo>
                <a:cubicBezTo>
                  <a:pt x="839436" y="977214"/>
                  <a:pt x="831732" y="971198"/>
                  <a:pt x="828907" y="962722"/>
                </a:cubicBezTo>
                <a:cubicBezTo>
                  <a:pt x="808211" y="900632"/>
                  <a:pt x="835625" y="977501"/>
                  <a:pt x="810322" y="921834"/>
                </a:cubicBezTo>
                <a:cubicBezTo>
                  <a:pt x="807079" y="914700"/>
                  <a:pt x="805366" y="906966"/>
                  <a:pt x="802888" y="899532"/>
                </a:cubicBezTo>
                <a:cubicBezTo>
                  <a:pt x="801649" y="895815"/>
                  <a:pt x="801521" y="891515"/>
                  <a:pt x="799170" y="888380"/>
                </a:cubicBezTo>
                <a:lnTo>
                  <a:pt x="788019" y="873512"/>
                </a:lnTo>
                <a:cubicBezTo>
                  <a:pt x="786828" y="868748"/>
                  <a:pt x="783251" y="852826"/>
                  <a:pt x="780585" y="847493"/>
                </a:cubicBezTo>
                <a:cubicBezTo>
                  <a:pt x="778587" y="843497"/>
                  <a:pt x="774965" y="840424"/>
                  <a:pt x="773151" y="836341"/>
                </a:cubicBezTo>
                <a:cubicBezTo>
                  <a:pt x="769969" y="829180"/>
                  <a:pt x="768195" y="821473"/>
                  <a:pt x="765717" y="814039"/>
                </a:cubicBezTo>
                <a:cubicBezTo>
                  <a:pt x="764478" y="810322"/>
                  <a:pt x="764173" y="806148"/>
                  <a:pt x="762000" y="802888"/>
                </a:cubicBezTo>
                <a:lnTo>
                  <a:pt x="747131" y="780585"/>
                </a:lnTo>
                <a:cubicBezTo>
                  <a:pt x="745892" y="774390"/>
                  <a:pt x="745076" y="768095"/>
                  <a:pt x="743414" y="762000"/>
                </a:cubicBezTo>
                <a:cubicBezTo>
                  <a:pt x="737497" y="740303"/>
                  <a:pt x="735802" y="741067"/>
                  <a:pt x="728546" y="721112"/>
                </a:cubicBezTo>
                <a:cubicBezTo>
                  <a:pt x="717930" y="691917"/>
                  <a:pt x="726467" y="706844"/>
                  <a:pt x="713678" y="687658"/>
                </a:cubicBezTo>
                <a:cubicBezTo>
                  <a:pt x="712439" y="682702"/>
                  <a:pt x="711926" y="677506"/>
                  <a:pt x="709961" y="672790"/>
                </a:cubicBezTo>
                <a:cubicBezTo>
                  <a:pt x="701737" y="653053"/>
                  <a:pt x="694355" y="641826"/>
                  <a:pt x="683941" y="624468"/>
                </a:cubicBezTo>
                <a:cubicBezTo>
                  <a:pt x="672317" y="577973"/>
                  <a:pt x="687175" y="635788"/>
                  <a:pt x="676507" y="598449"/>
                </a:cubicBezTo>
                <a:cubicBezTo>
                  <a:pt x="675104" y="593537"/>
                  <a:pt x="674802" y="588276"/>
                  <a:pt x="672790" y="583580"/>
                </a:cubicBezTo>
                <a:cubicBezTo>
                  <a:pt x="671030" y="579474"/>
                  <a:pt x="667170" y="576511"/>
                  <a:pt x="665356" y="572429"/>
                </a:cubicBezTo>
                <a:cubicBezTo>
                  <a:pt x="662173" y="565268"/>
                  <a:pt x="660400" y="557561"/>
                  <a:pt x="657922" y="550127"/>
                </a:cubicBezTo>
                <a:lnTo>
                  <a:pt x="650488" y="527824"/>
                </a:lnTo>
                <a:cubicBezTo>
                  <a:pt x="649249" y="524107"/>
                  <a:pt x="647720" y="520474"/>
                  <a:pt x="646770" y="516673"/>
                </a:cubicBezTo>
                <a:cubicBezTo>
                  <a:pt x="635146" y="470178"/>
                  <a:pt x="650004" y="527993"/>
                  <a:pt x="639336" y="490654"/>
                </a:cubicBezTo>
                <a:cubicBezTo>
                  <a:pt x="637748" y="485095"/>
                  <a:pt x="634873" y="470576"/>
                  <a:pt x="631902" y="464634"/>
                </a:cubicBezTo>
                <a:cubicBezTo>
                  <a:pt x="629904" y="460638"/>
                  <a:pt x="626466" y="457479"/>
                  <a:pt x="624468" y="453483"/>
                </a:cubicBezTo>
                <a:cubicBezTo>
                  <a:pt x="614817" y="434181"/>
                  <a:pt x="627838" y="449420"/>
                  <a:pt x="613317" y="434897"/>
                </a:cubicBezTo>
                <a:cubicBezTo>
                  <a:pt x="612078" y="431180"/>
                  <a:pt x="612048" y="426805"/>
                  <a:pt x="609600" y="423746"/>
                </a:cubicBezTo>
                <a:cubicBezTo>
                  <a:pt x="585670" y="393834"/>
                  <a:pt x="602786" y="423127"/>
                  <a:pt x="598449" y="416312"/>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8" name="Freeform 17"/>
          <p:cNvSpPr/>
          <p:nvPr/>
        </p:nvSpPr>
        <p:spPr>
          <a:xfrm>
            <a:off x="5584371" y="5405367"/>
            <a:ext cx="370507" cy="429376"/>
          </a:xfrm>
          <a:custGeom>
            <a:avLst/>
            <a:gdLst>
              <a:gd name="connsiteX0" fmla="*/ 315686 w 370507"/>
              <a:gd name="connsiteY0" fmla="*/ 364062 h 429376"/>
              <a:gd name="connsiteX1" fmla="*/ 348343 w 370507"/>
              <a:gd name="connsiteY1" fmla="*/ 298747 h 429376"/>
              <a:gd name="connsiteX2" fmla="*/ 370115 w 370507"/>
              <a:gd name="connsiteY2" fmla="*/ 266090 h 429376"/>
              <a:gd name="connsiteX3" fmla="*/ 359229 w 370507"/>
              <a:gd name="connsiteY3" fmla="*/ 211662 h 429376"/>
              <a:gd name="connsiteX4" fmla="*/ 337458 w 370507"/>
              <a:gd name="connsiteY4" fmla="*/ 146347 h 429376"/>
              <a:gd name="connsiteX5" fmla="*/ 315686 w 370507"/>
              <a:gd name="connsiteY5" fmla="*/ 124576 h 429376"/>
              <a:gd name="connsiteX6" fmla="*/ 272143 w 370507"/>
              <a:gd name="connsiteY6" fmla="*/ 70147 h 429376"/>
              <a:gd name="connsiteX7" fmla="*/ 261258 w 370507"/>
              <a:gd name="connsiteY7" fmla="*/ 37490 h 429376"/>
              <a:gd name="connsiteX8" fmla="*/ 141515 w 370507"/>
              <a:gd name="connsiteY8" fmla="*/ 15719 h 429376"/>
              <a:gd name="connsiteX9" fmla="*/ 108858 w 370507"/>
              <a:gd name="connsiteY9" fmla="*/ 26604 h 429376"/>
              <a:gd name="connsiteX10" fmla="*/ 21772 w 370507"/>
              <a:gd name="connsiteY10" fmla="*/ 91919 h 429376"/>
              <a:gd name="connsiteX11" fmla="*/ 0 w 370507"/>
              <a:gd name="connsiteY11" fmla="*/ 124576 h 429376"/>
              <a:gd name="connsiteX12" fmla="*/ 32658 w 370507"/>
              <a:gd name="connsiteY12" fmla="*/ 276976 h 429376"/>
              <a:gd name="connsiteX13" fmla="*/ 54429 w 370507"/>
              <a:gd name="connsiteY13" fmla="*/ 309633 h 429376"/>
              <a:gd name="connsiteX14" fmla="*/ 87086 w 370507"/>
              <a:gd name="connsiteY14" fmla="*/ 385833 h 429376"/>
              <a:gd name="connsiteX15" fmla="*/ 108858 w 370507"/>
              <a:gd name="connsiteY15" fmla="*/ 407604 h 429376"/>
              <a:gd name="connsiteX16" fmla="*/ 174172 w 370507"/>
              <a:gd name="connsiteY16" fmla="*/ 429376 h 429376"/>
              <a:gd name="connsiteX17" fmla="*/ 283029 w 370507"/>
              <a:gd name="connsiteY17" fmla="*/ 418490 h 429376"/>
              <a:gd name="connsiteX18" fmla="*/ 315686 w 370507"/>
              <a:gd name="connsiteY18" fmla="*/ 364062 h 4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507" h="429376">
                <a:moveTo>
                  <a:pt x="315686" y="364062"/>
                </a:moveTo>
                <a:cubicBezTo>
                  <a:pt x="326572" y="344105"/>
                  <a:pt x="336522" y="320025"/>
                  <a:pt x="348343" y="298747"/>
                </a:cubicBezTo>
                <a:cubicBezTo>
                  <a:pt x="354697" y="287310"/>
                  <a:pt x="368492" y="279072"/>
                  <a:pt x="370115" y="266090"/>
                </a:cubicBezTo>
                <a:cubicBezTo>
                  <a:pt x="372410" y="247731"/>
                  <a:pt x="364097" y="229512"/>
                  <a:pt x="359229" y="211662"/>
                </a:cubicBezTo>
                <a:cubicBezTo>
                  <a:pt x="353191" y="189521"/>
                  <a:pt x="353686" y="162574"/>
                  <a:pt x="337458" y="146347"/>
                </a:cubicBezTo>
                <a:cubicBezTo>
                  <a:pt x="330201" y="139090"/>
                  <a:pt x="322097" y="132590"/>
                  <a:pt x="315686" y="124576"/>
                </a:cubicBezTo>
                <a:cubicBezTo>
                  <a:pt x="260752" y="55909"/>
                  <a:pt x="324716" y="122720"/>
                  <a:pt x="272143" y="70147"/>
                </a:cubicBezTo>
                <a:cubicBezTo>
                  <a:pt x="268515" y="59261"/>
                  <a:pt x="266390" y="47753"/>
                  <a:pt x="261258" y="37490"/>
                </a:cubicBezTo>
                <a:cubicBezTo>
                  <a:pt x="230734" y="-23559"/>
                  <a:pt x="228695" y="6032"/>
                  <a:pt x="141515" y="15719"/>
                </a:cubicBezTo>
                <a:cubicBezTo>
                  <a:pt x="130629" y="19347"/>
                  <a:pt x="118888" y="21032"/>
                  <a:pt x="108858" y="26604"/>
                </a:cubicBezTo>
                <a:cubicBezTo>
                  <a:pt x="83777" y="40538"/>
                  <a:pt x="42914" y="65491"/>
                  <a:pt x="21772" y="91919"/>
                </a:cubicBezTo>
                <a:cubicBezTo>
                  <a:pt x="13599" y="102135"/>
                  <a:pt x="7257" y="113690"/>
                  <a:pt x="0" y="124576"/>
                </a:cubicBezTo>
                <a:cubicBezTo>
                  <a:pt x="4607" y="161428"/>
                  <a:pt x="8794" y="241179"/>
                  <a:pt x="32658" y="276976"/>
                </a:cubicBezTo>
                <a:lnTo>
                  <a:pt x="54429" y="309633"/>
                </a:lnTo>
                <a:cubicBezTo>
                  <a:pt x="65361" y="353362"/>
                  <a:pt x="59750" y="351664"/>
                  <a:pt x="87086" y="385833"/>
                </a:cubicBezTo>
                <a:cubicBezTo>
                  <a:pt x="93497" y="393847"/>
                  <a:pt x="99678" y="403014"/>
                  <a:pt x="108858" y="407604"/>
                </a:cubicBezTo>
                <a:cubicBezTo>
                  <a:pt x="129384" y="417867"/>
                  <a:pt x="174172" y="429376"/>
                  <a:pt x="174172" y="429376"/>
                </a:cubicBezTo>
                <a:cubicBezTo>
                  <a:pt x="210458" y="425747"/>
                  <a:pt x="247496" y="426690"/>
                  <a:pt x="283029" y="418490"/>
                </a:cubicBezTo>
                <a:cubicBezTo>
                  <a:pt x="386092" y="394706"/>
                  <a:pt x="304800" y="384019"/>
                  <a:pt x="315686" y="364062"/>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
          <p:cNvSpPr txBox="1">
            <a:spLocks noChangeArrowheads="1"/>
          </p:cNvSpPr>
          <p:nvPr/>
        </p:nvSpPr>
        <p:spPr bwMode="auto">
          <a:xfrm>
            <a:off x="3550782" y="5954486"/>
            <a:ext cx="2209801" cy="769441"/>
          </a:xfrm>
          <a:prstGeom prst="rect">
            <a:avLst/>
          </a:prstGeom>
          <a:solidFill>
            <a:srgbClr val="FFFFFF">
              <a:alpha val="76863"/>
            </a:srgbClr>
          </a:solidFill>
          <a:ln w="9525">
            <a:noFill/>
            <a:miter lim="800000"/>
            <a:headEnd/>
            <a:tailEnd/>
          </a:ln>
        </p:spPr>
        <p:txBody>
          <a:bodyPr wrap="square">
            <a:spAutoFit/>
          </a:bodyPr>
          <a:lstStyle/>
          <a:p>
            <a:r>
              <a:rPr lang="en-US" sz="1100" b="1" dirty="0">
                <a:solidFill>
                  <a:schemeClr val="accent3">
                    <a:lumMod val="50000"/>
                  </a:schemeClr>
                </a:solidFill>
                <a:latin typeface="Tempus Sans ITC" pitchFamily="82" charset="0"/>
              </a:rPr>
              <a:t>For the sake of completion, a </a:t>
            </a:r>
            <a:r>
              <a:rPr lang="en-US" sz="1100" b="1" dirty="0">
                <a:solidFill>
                  <a:schemeClr val="accent3">
                    <a:lumMod val="75000"/>
                  </a:schemeClr>
                </a:solidFill>
                <a:latin typeface="Tempus Sans ITC" pitchFamily="82" charset="0"/>
              </a:rPr>
              <a:t>gland </a:t>
            </a:r>
            <a:r>
              <a:rPr lang="en-US" sz="1100" b="1" dirty="0">
                <a:solidFill>
                  <a:schemeClr val="accent3">
                    <a:lumMod val="50000"/>
                  </a:schemeClr>
                </a:solidFill>
                <a:latin typeface="Tempus Sans ITC" pitchFamily="82" charset="0"/>
              </a:rPr>
              <a:t>is outlined in green.  Glands project downward into the lamina propria from the base of the villi</a:t>
            </a:r>
            <a:r>
              <a:rPr lang="en-US" sz="1100" dirty="0">
                <a:solidFill>
                  <a:schemeClr val="accent3">
                    <a:lumMod val="50000"/>
                  </a:schemeClr>
                </a:solidFill>
                <a:latin typeface="Tempus Sans ITC" pitchFamily="82" charset="0"/>
              </a:rPr>
              <a:t>.</a:t>
            </a:r>
          </a:p>
        </p:txBody>
      </p:sp>
      <p:sp>
        <p:nvSpPr>
          <p:cNvPr id="20" name="TextBox 19"/>
          <p:cNvSpPr txBox="1"/>
          <p:nvPr/>
        </p:nvSpPr>
        <p:spPr>
          <a:xfrm>
            <a:off x="5078012" y="3319514"/>
            <a:ext cx="597602" cy="307777"/>
          </a:xfrm>
          <a:prstGeom prst="rect">
            <a:avLst/>
          </a:prstGeom>
          <a:noFill/>
        </p:spPr>
        <p:txBody>
          <a:bodyPr wrap="square" rtlCol="0">
            <a:spAutoFit/>
          </a:bodyPr>
          <a:lstStyle/>
          <a:p>
            <a:r>
              <a:rPr lang="en-US" sz="1400" b="1" dirty="0">
                <a:solidFill>
                  <a:srgbClr val="C00000"/>
                </a:solidFill>
                <a:latin typeface="Times New Roman" pitchFamily="18" charset="0"/>
                <a:cs typeface="Times New Roman" pitchFamily="18" charset="0"/>
              </a:rPr>
              <a:t>villus</a:t>
            </a:r>
            <a:endParaRPr lang="en-US" sz="1400" dirty="0">
              <a:solidFill>
                <a:srgbClr val="C00000"/>
              </a:solidFill>
            </a:endParaRPr>
          </a:p>
        </p:txBody>
      </p:sp>
      <p:sp>
        <p:nvSpPr>
          <p:cNvPr id="4" name="TextBox 3"/>
          <p:cNvSpPr txBox="1"/>
          <p:nvPr/>
        </p:nvSpPr>
        <p:spPr>
          <a:xfrm>
            <a:off x="152400" y="2457739"/>
            <a:ext cx="1956834" cy="2031325"/>
          </a:xfrm>
          <a:prstGeom prst="rect">
            <a:avLst/>
          </a:prstGeom>
          <a:noFill/>
        </p:spPr>
        <p:txBody>
          <a:bodyPr wrap="square" rtlCol="0">
            <a:spAutoFit/>
          </a:bodyPr>
          <a:lstStyle/>
          <a:p>
            <a:r>
              <a:rPr lang="en-US" b="1" dirty="0">
                <a:solidFill>
                  <a:srgbClr val="602E04"/>
                </a:solidFill>
                <a:latin typeface="Times New Roman" pitchFamily="18" charset="0"/>
                <a:cs typeface="Times New Roman" pitchFamily="18" charset="0"/>
              </a:rPr>
              <a:t>In the small and large intestine, these glands are specifically referred to as </a:t>
            </a:r>
            <a:r>
              <a:rPr lang="en-US" b="1" dirty="0">
                <a:solidFill>
                  <a:srgbClr val="C45D08"/>
                </a:solidFill>
                <a:latin typeface="Times New Roman" pitchFamily="18" charset="0"/>
                <a:cs typeface="Times New Roman" pitchFamily="18" charset="0"/>
              </a:rPr>
              <a:t>intestinal crypts </a:t>
            </a:r>
            <a:r>
              <a:rPr lang="en-US" b="1" dirty="0">
                <a:solidFill>
                  <a:srgbClr val="602E04"/>
                </a:solidFill>
                <a:latin typeface="Times New Roman" pitchFamily="18" charset="0"/>
                <a:cs typeface="Times New Roman" pitchFamily="18" charset="0"/>
              </a:rPr>
              <a:t>(</a:t>
            </a:r>
            <a:r>
              <a:rPr lang="en-US" b="1" dirty="0">
                <a:solidFill>
                  <a:srgbClr val="C45D08"/>
                </a:solidFill>
                <a:latin typeface="Times New Roman" pitchFamily="18" charset="0"/>
                <a:cs typeface="Times New Roman" pitchFamily="18" charset="0"/>
              </a:rPr>
              <a:t>of </a:t>
            </a:r>
            <a:r>
              <a:rPr lang="en-US" b="1" dirty="0" err="1">
                <a:solidFill>
                  <a:srgbClr val="C45D08"/>
                </a:solidFill>
                <a:latin typeface="Times New Roman" pitchFamily="18" charset="0"/>
                <a:cs typeface="Times New Roman" pitchFamily="18" charset="0"/>
              </a:rPr>
              <a:t>Lieberk</a:t>
            </a:r>
            <a:r>
              <a:rPr lang="en-US" b="1" dirty="0" err="1">
                <a:solidFill>
                  <a:srgbClr val="C45D08"/>
                </a:solidFill>
                <a:latin typeface="Georgia" pitchFamily="18" charset="0"/>
              </a:rPr>
              <a:t>ü</a:t>
            </a:r>
            <a:r>
              <a:rPr lang="en-US" b="1" dirty="0" err="1">
                <a:solidFill>
                  <a:srgbClr val="C45D08"/>
                </a:solidFill>
                <a:latin typeface="Times New Roman" pitchFamily="18" charset="0"/>
                <a:cs typeface="Times New Roman" pitchFamily="18" charset="0"/>
              </a:rPr>
              <a:t>hn</a:t>
            </a:r>
            <a:r>
              <a:rPr lang="en-US" b="1" dirty="0">
                <a:solidFill>
                  <a:srgbClr val="602E04"/>
                </a:solidFill>
                <a:latin typeface="Times New Roman" pitchFamily="18" charset="0"/>
                <a:cs typeface="Times New Roman" pitchFamily="18" charset="0"/>
              </a:rPr>
              <a:t>)</a:t>
            </a:r>
            <a:endParaRPr lang="en-US" dirty="0">
              <a:solidFill>
                <a:srgbClr val="602E04"/>
              </a:solidFill>
            </a:endParaRPr>
          </a:p>
        </p:txBody>
      </p:sp>
    </p:spTree>
    <p:extLst>
      <p:ext uri="{BB962C8B-B14F-4D97-AF65-F5344CB8AC3E}">
        <p14:creationId xmlns:p14="http://schemas.microsoft.com/office/powerpoint/2010/main" val="1308118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60171" y="682972"/>
            <a:ext cx="6039022" cy="523220"/>
          </a:xfrm>
          <a:prstGeom prst="rect">
            <a:avLst/>
          </a:prstGeom>
          <a:noFill/>
          <a:ln w="9525">
            <a:noFill/>
            <a:miter lim="800000"/>
            <a:headEnd/>
            <a:tailEnd/>
          </a:ln>
        </p:spPr>
        <p:txBody>
          <a:bodyPr wrap="square">
            <a:spAutoFit/>
          </a:bodyPr>
          <a:lstStyle/>
          <a:p>
            <a:r>
              <a:rPr lang="en-US" sz="1400" b="1" dirty="0">
                <a:solidFill>
                  <a:schemeClr val="accent6">
                    <a:lumMod val="50000"/>
                  </a:schemeClr>
                </a:solidFill>
                <a:latin typeface="Tempus Sans ITC" pitchFamily="82" charset="0"/>
                <a:cs typeface="Times New Roman" pitchFamily="18" charset="0"/>
              </a:rPr>
              <a:t>Although the nerve/muscle tissues are involved in peristalsis, much of the “action” of the intestines happens in the mucosa, specifically the epithelium. </a:t>
            </a:r>
          </a:p>
        </p:txBody>
      </p:sp>
      <p:sp>
        <p:nvSpPr>
          <p:cNvPr id="9" name="Rectangle 8"/>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
        <p:nvSpPr>
          <p:cNvPr id="4" name="TextBox 3"/>
          <p:cNvSpPr txBox="1"/>
          <p:nvPr/>
        </p:nvSpPr>
        <p:spPr>
          <a:xfrm>
            <a:off x="0" y="1371600"/>
            <a:ext cx="5376040" cy="4985980"/>
          </a:xfrm>
          <a:prstGeom prst="rect">
            <a:avLst/>
          </a:prstGeom>
          <a:noFill/>
        </p:spPr>
        <p:txBody>
          <a:bodyPr wrap="square" rtlCol="0">
            <a:spAutoFit/>
          </a:bodyPr>
          <a:lstStyle/>
          <a:p>
            <a:r>
              <a:rPr lang="en-US" b="1" dirty="0">
                <a:solidFill>
                  <a:srgbClr val="602E04"/>
                </a:solidFill>
                <a:latin typeface="Times New Roman" pitchFamily="18" charset="0"/>
                <a:cs typeface="Times New Roman" pitchFamily="18" charset="0"/>
              </a:rPr>
              <a:t>Cell types in the epithelium of the small intestine (focus on the ones in orange text):</a:t>
            </a:r>
          </a:p>
          <a:p>
            <a:endParaRPr lang="en-US" sz="1000" b="1" dirty="0">
              <a:solidFill>
                <a:srgbClr val="602E04"/>
              </a:solidFill>
              <a:latin typeface="Times New Roman" pitchFamily="18" charset="0"/>
              <a:cs typeface="Times New Roman" pitchFamily="18" charset="0"/>
            </a:endParaRPr>
          </a:p>
          <a:p>
            <a:pPr marL="342900" indent="-342900">
              <a:buAutoNum type="arabicPeriod"/>
            </a:pPr>
            <a:r>
              <a:rPr lang="en-US" sz="1600" b="1" dirty="0">
                <a:solidFill>
                  <a:srgbClr val="E56D09"/>
                </a:solidFill>
                <a:latin typeface="Times New Roman" pitchFamily="18" charset="0"/>
                <a:cs typeface="Times New Roman" pitchFamily="18" charset="0"/>
              </a:rPr>
              <a:t>Enterocytes / intestinal absorptive cells</a:t>
            </a:r>
            <a:r>
              <a:rPr lang="en-US" sz="1600" b="1" dirty="0">
                <a:solidFill>
                  <a:srgbClr val="602E04"/>
                </a:solidFill>
                <a:latin typeface="Times New Roman" pitchFamily="18" charset="0"/>
                <a:cs typeface="Times New Roman" pitchFamily="18" charset="0"/>
              </a:rPr>
              <a:t> (two are outlined) absorb nutrients.  They also express digestive enzymes in the brush border.  They are the most numerous cell type in the small intestinal epithelium, are simple columnar, with eosinophilic cytoplasm and microvilli / brush border.</a:t>
            </a:r>
          </a:p>
          <a:p>
            <a:pPr marL="342900" indent="-342900">
              <a:buAutoNum type="arabicPeriod"/>
            </a:pPr>
            <a:r>
              <a:rPr lang="en-US" sz="1600" b="1" dirty="0">
                <a:solidFill>
                  <a:srgbClr val="E56D09"/>
                </a:solidFill>
                <a:latin typeface="Times New Roman" pitchFamily="18" charset="0"/>
                <a:cs typeface="Times New Roman" pitchFamily="18" charset="0"/>
              </a:rPr>
              <a:t>Goblet cells</a:t>
            </a:r>
            <a:r>
              <a:rPr lang="en-US" sz="1600" b="1" dirty="0">
                <a:solidFill>
                  <a:srgbClr val="602E04"/>
                </a:solidFill>
                <a:latin typeface="Times New Roman" pitchFamily="18" charset="0"/>
                <a:cs typeface="Times New Roman" pitchFamily="18" charset="0"/>
              </a:rPr>
              <a:t> (arrows) are easily recognized because their numerous mucus-containing secretory granules wash out on H&amp;E preparations.</a:t>
            </a:r>
          </a:p>
          <a:p>
            <a:pPr marL="342900" indent="-342900">
              <a:buAutoNum type="arabicPeriod"/>
            </a:pPr>
            <a:r>
              <a:rPr lang="en-US" sz="1600" b="1" dirty="0">
                <a:solidFill>
                  <a:srgbClr val="000000"/>
                </a:solidFill>
                <a:latin typeface="Times New Roman" pitchFamily="18" charset="0"/>
                <a:cs typeface="Times New Roman" pitchFamily="18" charset="0"/>
              </a:rPr>
              <a:t>Stem cells </a:t>
            </a:r>
            <a:r>
              <a:rPr lang="en-US" sz="1600" b="1" dirty="0">
                <a:solidFill>
                  <a:srgbClr val="602E04"/>
                </a:solidFill>
                <a:latin typeface="Times New Roman" pitchFamily="18" charset="0"/>
                <a:cs typeface="Times New Roman" pitchFamily="18" charset="0"/>
              </a:rPr>
              <a:t>are located in the junction of the villi and crypts, but are not seen in H&amp;E sections.</a:t>
            </a:r>
          </a:p>
          <a:p>
            <a:pPr marL="342900" indent="-342900">
              <a:buAutoNum type="arabicPeriod"/>
            </a:pPr>
            <a:r>
              <a:rPr lang="en-US" sz="1600" b="1" dirty="0" err="1">
                <a:solidFill>
                  <a:srgbClr val="E56D09"/>
                </a:solidFill>
                <a:latin typeface="Times New Roman" pitchFamily="18" charset="0"/>
                <a:cs typeface="Times New Roman" pitchFamily="18" charset="0"/>
              </a:rPr>
              <a:t>Enteroendocrine</a:t>
            </a:r>
            <a:r>
              <a:rPr lang="en-US" sz="1600" b="1" dirty="0">
                <a:solidFill>
                  <a:srgbClr val="E56D09"/>
                </a:solidFill>
                <a:latin typeface="Times New Roman" pitchFamily="18" charset="0"/>
                <a:cs typeface="Times New Roman" pitchFamily="18" charset="0"/>
              </a:rPr>
              <a:t> cells </a:t>
            </a:r>
            <a:r>
              <a:rPr lang="en-US" sz="1600" b="1" dirty="0">
                <a:solidFill>
                  <a:srgbClr val="602E04"/>
                </a:solidFill>
                <a:latin typeface="Times New Roman" pitchFamily="18" charset="0"/>
                <a:cs typeface="Times New Roman" pitchFamily="18" charset="0"/>
              </a:rPr>
              <a:t>have already been discussed in the overview module.</a:t>
            </a:r>
          </a:p>
          <a:p>
            <a:pPr marL="342900" indent="-342900">
              <a:buAutoNum type="arabicPeriod"/>
            </a:pPr>
            <a:r>
              <a:rPr lang="en-US" sz="1600" b="1" dirty="0" err="1">
                <a:solidFill>
                  <a:srgbClr val="E56D09"/>
                </a:solidFill>
                <a:latin typeface="Times New Roman" pitchFamily="18" charset="0"/>
                <a:cs typeface="Times New Roman" pitchFamily="18" charset="0"/>
              </a:rPr>
              <a:t>Paneth</a:t>
            </a:r>
            <a:r>
              <a:rPr lang="en-US" sz="1600" b="1" dirty="0">
                <a:solidFill>
                  <a:srgbClr val="E56D09"/>
                </a:solidFill>
                <a:latin typeface="Times New Roman" pitchFamily="18" charset="0"/>
                <a:cs typeface="Times New Roman" pitchFamily="18" charset="0"/>
              </a:rPr>
              <a:t> cells </a:t>
            </a:r>
            <a:r>
              <a:rPr lang="en-US" sz="1600" b="1" dirty="0">
                <a:solidFill>
                  <a:srgbClr val="602E04"/>
                </a:solidFill>
                <a:latin typeface="Times New Roman" pitchFamily="18" charset="0"/>
                <a:cs typeface="Times New Roman" pitchFamily="18" charset="0"/>
              </a:rPr>
              <a:t>will be discussed in later slides.</a:t>
            </a:r>
          </a:p>
          <a:p>
            <a:pPr marL="342900" indent="-342900">
              <a:buAutoNum type="arabicPeriod"/>
            </a:pPr>
            <a:r>
              <a:rPr lang="en-US" sz="1600" b="1" dirty="0">
                <a:solidFill>
                  <a:srgbClr val="000000"/>
                </a:solidFill>
                <a:latin typeface="Times New Roman" pitchFamily="18" charset="0"/>
                <a:cs typeface="Times New Roman" pitchFamily="18" charset="0"/>
              </a:rPr>
              <a:t>M cells </a:t>
            </a:r>
            <a:r>
              <a:rPr lang="en-US" sz="1600" b="1" dirty="0">
                <a:solidFill>
                  <a:srgbClr val="602E04"/>
                </a:solidFill>
                <a:latin typeface="Times New Roman" pitchFamily="18" charset="0"/>
                <a:cs typeface="Times New Roman" pitchFamily="18" charset="0"/>
              </a:rPr>
              <a:t>are associated with antigen transport, have been considered in Fundamentals, are not easily seen on our slides, so not discussed here.</a:t>
            </a:r>
            <a:endParaRPr lang="en-US" sz="1600" dirty="0">
              <a:solidFill>
                <a:srgbClr val="602E04"/>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40801"/>
          <a:stretch/>
        </p:blipFill>
        <p:spPr>
          <a:xfrm>
            <a:off x="5376040" y="2388824"/>
            <a:ext cx="3731964" cy="438880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925" y="533400"/>
            <a:ext cx="3108985" cy="1665288"/>
          </a:xfrm>
          <a:prstGeom prst="rect">
            <a:avLst/>
          </a:prstGeom>
        </p:spPr>
      </p:pic>
      <p:sp>
        <p:nvSpPr>
          <p:cNvPr id="21" name="Rectangle 20"/>
          <p:cNvSpPr/>
          <p:nvPr/>
        </p:nvSpPr>
        <p:spPr>
          <a:xfrm>
            <a:off x="7540963" y="1409277"/>
            <a:ext cx="78193" cy="7504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H="1" flipV="1">
            <a:off x="7623674" y="1421177"/>
            <a:ext cx="1484330" cy="10025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376040" y="1407591"/>
            <a:ext cx="2153036" cy="9812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ight Brace 23"/>
          <p:cNvSpPr/>
          <p:nvPr/>
        </p:nvSpPr>
        <p:spPr>
          <a:xfrm rot="19680818">
            <a:off x="6403768" y="4653896"/>
            <a:ext cx="76200" cy="4571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p:cNvSpPr/>
          <p:nvPr/>
        </p:nvSpPr>
        <p:spPr>
          <a:xfrm rot="19680818">
            <a:off x="6105518" y="4292764"/>
            <a:ext cx="76200" cy="4571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flipV="1">
            <a:off x="6452558" y="5562600"/>
            <a:ext cx="100642"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235547" y="2302525"/>
            <a:ext cx="149074" cy="3167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8352968" y="4554556"/>
            <a:ext cx="100642"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6452626" y="4921405"/>
            <a:ext cx="357356" cy="483219"/>
          </a:xfrm>
          <a:custGeom>
            <a:avLst/>
            <a:gdLst>
              <a:gd name="connsiteX0" fmla="*/ 141462 w 357356"/>
              <a:gd name="connsiteY0" fmla="*/ 44605 h 483219"/>
              <a:gd name="connsiteX1" fmla="*/ 122876 w 357356"/>
              <a:gd name="connsiteY1" fmla="*/ 26019 h 483219"/>
              <a:gd name="connsiteX2" fmla="*/ 104291 w 357356"/>
              <a:gd name="connsiteY2" fmla="*/ 7434 h 483219"/>
              <a:gd name="connsiteX3" fmla="*/ 81989 w 357356"/>
              <a:gd name="connsiteY3" fmla="*/ 0 h 483219"/>
              <a:gd name="connsiteX4" fmla="*/ 41101 w 357356"/>
              <a:gd name="connsiteY4" fmla="*/ 3717 h 483219"/>
              <a:gd name="connsiteX5" fmla="*/ 29950 w 357356"/>
              <a:gd name="connsiteY5" fmla="*/ 7434 h 483219"/>
              <a:gd name="connsiteX6" fmla="*/ 11364 w 357356"/>
              <a:gd name="connsiteY6" fmla="*/ 26019 h 483219"/>
              <a:gd name="connsiteX7" fmla="*/ 7647 w 357356"/>
              <a:gd name="connsiteY7" fmla="*/ 37171 h 483219"/>
              <a:gd name="connsiteX8" fmla="*/ 213 w 357356"/>
              <a:gd name="connsiteY8" fmla="*/ 48322 h 483219"/>
              <a:gd name="connsiteX9" fmla="*/ 11364 w 357356"/>
              <a:gd name="connsiteY9" fmla="*/ 122663 h 483219"/>
              <a:gd name="connsiteX10" fmla="*/ 15081 w 357356"/>
              <a:gd name="connsiteY10" fmla="*/ 133815 h 483219"/>
              <a:gd name="connsiteX11" fmla="*/ 29950 w 357356"/>
              <a:gd name="connsiteY11" fmla="*/ 156117 h 483219"/>
              <a:gd name="connsiteX12" fmla="*/ 37384 w 357356"/>
              <a:gd name="connsiteY12" fmla="*/ 182136 h 483219"/>
              <a:gd name="connsiteX13" fmla="*/ 41101 w 357356"/>
              <a:gd name="connsiteY13" fmla="*/ 200722 h 483219"/>
              <a:gd name="connsiteX14" fmla="*/ 48535 w 357356"/>
              <a:gd name="connsiteY14" fmla="*/ 223024 h 483219"/>
              <a:gd name="connsiteX15" fmla="*/ 52252 w 357356"/>
              <a:gd name="connsiteY15" fmla="*/ 234175 h 483219"/>
              <a:gd name="connsiteX16" fmla="*/ 55969 w 357356"/>
              <a:gd name="connsiteY16" fmla="*/ 245327 h 483219"/>
              <a:gd name="connsiteX17" fmla="*/ 63403 w 357356"/>
              <a:gd name="connsiteY17" fmla="*/ 256478 h 483219"/>
              <a:gd name="connsiteX18" fmla="*/ 78272 w 357356"/>
              <a:gd name="connsiteY18" fmla="*/ 278780 h 483219"/>
              <a:gd name="connsiteX19" fmla="*/ 81989 w 357356"/>
              <a:gd name="connsiteY19" fmla="*/ 289932 h 483219"/>
              <a:gd name="connsiteX20" fmla="*/ 100574 w 357356"/>
              <a:gd name="connsiteY20" fmla="*/ 315951 h 483219"/>
              <a:gd name="connsiteX21" fmla="*/ 119159 w 357356"/>
              <a:gd name="connsiteY21" fmla="*/ 338254 h 483219"/>
              <a:gd name="connsiteX22" fmla="*/ 137745 w 357356"/>
              <a:gd name="connsiteY22" fmla="*/ 371707 h 483219"/>
              <a:gd name="connsiteX23" fmla="*/ 156330 w 357356"/>
              <a:gd name="connsiteY23" fmla="*/ 390293 h 483219"/>
              <a:gd name="connsiteX24" fmla="*/ 174915 w 357356"/>
              <a:gd name="connsiteY24" fmla="*/ 412595 h 483219"/>
              <a:gd name="connsiteX25" fmla="*/ 186067 w 357356"/>
              <a:gd name="connsiteY25" fmla="*/ 420029 h 483219"/>
              <a:gd name="connsiteX26" fmla="*/ 200935 w 357356"/>
              <a:gd name="connsiteY26" fmla="*/ 438615 h 483219"/>
              <a:gd name="connsiteX27" fmla="*/ 212086 w 357356"/>
              <a:gd name="connsiteY27" fmla="*/ 446049 h 483219"/>
              <a:gd name="connsiteX28" fmla="*/ 219520 w 357356"/>
              <a:gd name="connsiteY28" fmla="*/ 457200 h 483219"/>
              <a:gd name="connsiteX29" fmla="*/ 230672 w 357356"/>
              <a:gd name="connsiteY29" fmla="*/ 460917 h 483219"/>
              <a:gd name="connsiteX30" fmla="*/ 256691 w 357356"/>
              <a:gd name="connsiteY30" fmla="*/ 475785 h 483219"/>
              <a:gd name="connsiteX31" fmla="*/ 278994 w 357356"/>
              <a:gd name="connsiteY31" fmla="*/ 483219 h 483219"/>
              <a:gd name="connsiteX32" fmla="*/ 312447 w 357356"/>
              <a:gd name="connsiteY32" fmla="*/ 479502 h 483219"/>
              <a:gd name="connsiteX33" fmla="*/ 334750 w 357356"/>
              <a:gd name="connsiteY33" fmla="*/ 472068 h 483219"/>
              <a:gd name="connsiteX34" fmla="*/ 357052 w 357356"/>
              <a:gd name="connsiteY34" fmla="*/ 449766 h 483219"/>
              <a:gd name="connsiteX35" fmla="*/ 353335 w 357356"/>
              <a:gd name="connsiteY35" fmla="*/ 394010 h 483219"/>
              <a:gd name="connsiteX36" fmla="*/ 345901 w 357356"/>
              <a:gd name="connsiteY36" fmla="*/ 382858 h 483219"/>
              <a:gd name="connsiteX37" fmla="*/ 342184 w 357356"/>
              <a:gd name="connsiteY37" fmla="*/ 371707 h 483219"/>
              <a:gd name="connsiteX38" fmla="*/ 327315 w 357356"/>
              <a:gd name="connsiteY38" fmla="*/ 349405 h 483219"/>
              <a:gd name="connsiteX39" fmla="*/ 319881 w 357356"/>
              <a:gd name="connsiteY39" fmla="*/ 334536 h 483219"/>
              <a:gd name="connsiteX40" fmla="*/ 297579 w 357356"/>
              <a:gd name="connsiteY40" fmla="*/ 304800 h 483219"/>
              <a:gd name="connsiteX41" fmla="*/ 290145 w 357356"/>
              <a:gd name="connsiteY41" fmla="*/ 289932 h 483219"/>
              <a:gd name="connsiteX42" fmla="*/ 275276 w 357356"/>
              <a:gd name="connsiteY42" fmla="*/ 260195 h 483219"/>
              <a:gd name="connsiteX43" fmla="*/ 267842 w 357356"/>
              <a:gd name="connsiteY43" fmla="*/ 245327 h 483219"/>
              <a:gd name="connsiteX44" fmla="*/ 264125 w 357356"/>
              <a:gd name="connsiteY44" fmla="*/ 234175 h 483219"/>
              <a:gd name="connsiteX45" fmla="*/ 249257 w 357356"/>
              <a:gd name="connsiteY45" fmla="*/ 211873 h 483219"/>
              <a:gd name="connsiteX46" fmla="*/ 245540 w 357356"/>
              <a:gd name="connsiteY46" fmla="*/ 197005 h 483219"/>
              <a:gd name="connsiteX47" fmla="*/ 230672 w 357356"/>
              <a:gd name="connsiteY47" fmla="*/ 178419 h 483219"/>
              <a:gd name="connsiteX48" fmla="*/ 226954 w 357356"/>
              <a:gd name="connsiteY48" fmla="*/ 167268 h 483219"/>
              <a:gd name="connsiteX49" fmla="*/ 219520 w 357356"/>
              <a:gd name="connsiteY49" fmla="*/ 156117 h 483219"/>
              <a:gd name="connsiteX50" fmla="*/ 197218 w 357356"/>
              <a:gd name="connsiteY50" fmla="*/ 130097 h 483219"/>
              <a:gd name="connsiteX51" fmla="*/ 182350 w 357356"/>
              <a:gd name="connsiteY51" fmla="*/ 111512 h 483219"/>
              <a:gd name="connsiteX52" fmla="*/ 160047 w 357356"/>
              <a:gd name="connsiteY52" fmla="*/ 78058 h 483219"/>
              <a:gd name="connsiteX53" fmla="*/ 152613 w 357356"/>
              <a:gd name="connsiteY53" fmla="*/ 66907 h 483219"/>
              <a:gd name="connsiteX54" fmla="*/ 141462 w 357356"/>
              <a:gd name="connsiteY54" fmla="*/ 55756 h 483219"/>
              <a:gd name="connsiteX55" fmla="*/ 126594 w 357356"/>
              <a:gd name="connsiteY55" fmla="*/ 29736 h 483219"/>
              <a:gd name="connsiteX56" fmla="*/ 141462 w 357356"/>
              <a:gd name="connsiteY56" fmla="*/ 44605 h 48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7356" h="483219">
                <a:moveTo>
                  <a:pt x="141462" y="44605"/>
                </a:moveTo>
                <a:cubicBezTo>
                  <a:pt x="140842" y="43986"/>
                  <a:pt x="128646" y="32613"/>
                  <a:pt x="122876" y="26019"/>
                </a:cubicBezTo>
                <a:cubicBezTo>
                  <a:pt x="112626" y="14305"/>
                  <a:pt x="119497" y="14192"/>
                  <a:pt x="104291" y="7434"/>
                </a:cubicBezTo>
                <a:cubicBezTo>
                  <a:pt x="97130" y="4251"/>
                  <a:pt x="81989" y="0"/>
                  <a:pt x="81989" y="0"/>
                </a:cubicBezTo>
                <a:cubicBezTo>
                  <a:pt x="68360" y="1239"/>
                  <a:pt x="54649" y="1782"/>
                  <a:pt x="41101" y="3717"/>
                </a:cubicBezTo>
                <a:cubicBezTo>
                  <a:pt x="37222" y="4271"/>
                  <a:pt x="33084" y="5083"/>
                  <a:pt x="29950" y="7434"/>
                </a:cubicBezTo>
                <a:cubicBezTo>
                  <a:pt x="22941" y="12691"/>
                  <a:pt x="11364" y="26019"/>
                  <a:pt x="11364" y="26019"/>
                </a:cubicBezTo>
                <a:cubicBezTo>
                  <a:pt x="10125" y="29736"/>
                  <a:pt x="9399" y="33666"/>
                  <a:pt x="7647" y="37171"/>
                </a:cubicBezTo>
                <a:cubicBezTo>
                  <a:pt x="5649" y="41167"/>
                  <a:pt x="510" y="43865"/>
                  <a:pt x="213" y="48322"/>
                </a:cubicBezTo>
                <a:cubicBezTo>
                  <a:pt x="-1173" y="69116"/>
                  <a:pt x="4387" y="101730"/>
                  <a:pt x="11364" y="122663"/>
                </a:cubicBezTo>
                <a:cubicBezTo>
                  <a:pt x="12603" y="126380"/>
                  <a:pt x="13178" y="130390"/>
                  <a:pt x="15081" y="133815"/>
                </a:cubicBezTo>
                <a:cubicBezTo>
                  <a:pt x="19420" y="141625"/>
                  <a:pt x="29950" y="156117"/>
                  <a:pt x="29950" y="156117"/>
                </a:cubicBezTo>
                <a:cubicBezTo>
                  <a:pt x="34089" y="168534"/>
                  <a:pt x="34273" y="168135"/>
                  <a:pt x="37384" y="182136"/>
                </a:cubicBezTo>
                <a:cubicBezTo>
                  <a:pt x="38755" y="188304"/>
                  <a:pt x="39439" y="194627"/>
                  <a:pt x="41101" y="200722"/>
                </a:cubicBezTo>
                <a:cubicBezTo>
                  <a:pt x="43163" y="208282"/>
                  <a:pt x="46057" y="215590"/>
                  <a:pt x="48535" y="223024"/>
                </a:cubicBezTo>
                <a:lnTo>
                  <a:pt x="52252" y="234175"/>
                </a:lnTo>
                <a:cubicBezTo>
                  <a:pt x="53491" y="237892"/>
                  <a:pt x="53795" y="242067"/>
                  <a:pt x="55969" y="245327"/>
                </a:cubicBezTo>
                <a:lnTo>
                  <a:pt x="63403" y="256478"/>
                </a:lnTo>
                <a:cubicBezTo>
                  <a:pt x="71940" y="290625"/>
                  <a:pt x="59602" y="255443"/>
                  <a:pt x="78272" y="278780"/>
                </a:cubicBezTo>
                <a:cubicBezTo>
                  <a:pt x="80720" y="281840"/>
                  <a:pt x="80237" y="286427"/>
                  <a:pt x="81989" y="289932"/>
                </a:cubicBezTo>
                <a:cubicBezTo>
                  <a:pt x="84909" y="295771"/>
                  <a:pt x="97768" y="312023"/>
                  <a:pt x="100574" y="315951"/>
                </a:cubicBezTo>
                <a:cubicBezTo>
                  <a:pt x="113512" y="334064"/>
                  <a:pt x="101804" y="320897"/>
                  <a:pt x="119159" y="338254"/>
                </a:cubicBezTo>
                <a:cubicBezTo>
                  <a:pt x="123834" y="352278"/>
                  <a:pt x="124962" y="358923"/>
                  <a:pt x="137745" y="371707"/>
                </a:cubicBezTo>
                <a:cubicBezTo>
                  <a:pt x="143940" y="377902"/>
                  <a:pt x="151470" y="383003"/>
                  <a:pt x="156330" y="390293"/>
                </a:cubicBezTo>
                <a:cubicBezTo>
                  <a:pt x="163639" y="401257"/>
                  <a:pt x="164183" y="403652"/>
                  <a:pt x="174915" y="412595"/>
                </a:cubicBezTo>
                <a:cubicBezTo>
                  <a:pt x="178347" y="415455"/>
                  <a:pt x="182350" y="417551"/>
                  <a:pt x="186067" y="420029"/>
                </a:cubicBezTo>
                <a:cubicBezTo>
                  <a:pt x="191585" y="428307"/>
                  <a:pt x="193370" y="432563"/>
                  <a:pt x="200935" y="438615"/>
                </a:cubicBezTo>
                <a:cubicBezTo>
                  <a:pt x="204423" y="441406"/>
                  <a:pt x="208369" y="443571"/>
                  <a:pt x="212086" y="446049"/>
                </a:cubicBezTo>
                <a:cubicBezTo>
                  <a:pt x="214564" y="449766"/>
                  <a:pt x="216032" y="454409"/>
                  <a:pt x="219520" y="457200"/>
                </a:cubicBezTo>
                <a:cubicBezTo>
                  <a:pt x="222580" y="459648"/>
                  <a:pt x="227167" y="459165"/>
                  <a:pt x="230672" y="460917"/>
                </a:cubicBezTo>
                <a:cubicBezTo>
                  <a:pt x="257497" y="474329"/>
                  <a:pt x="224104" y="462751"/>
                  <a:pt x="256691" y="475785"/>
                </a:cubicBezTo>
                <a:cubicBezTo>
                  <a:pt x="263967" y="478695"/>
                  <a:pt x="278994" y="483219"/>
                  <a:pt x="278994" y="483219"/>
                </a:cubicBezTo>
                <a:cubicBezTo>
                  <a:pt x="290145" y="481980"/>
                  <a:pt x="301445" y="481702"/>
                  <a:pt x="312447" y="479502"/>
                </a:cubicBezTo>
                <a:cubicBezTo>
                  <a:pt x="320131" y="477965"/>
                  <a:pt x="334750" y="472068"/>
                  <a:pt x="334750" y="472068"/>
                </a:cubicBezTo>
                <a:cubicBezTo>
                  <a:pt x="338773" y="469051"/>
                  <a:pt x="356579" y="458273"/>
                  <a:pt x="357052" y="449766"/>
                </a:cubicBezTo>
                <a:cubicBezTo>
                  <a:pt x="358085" y="431168"/>
                  <a:pt x="356397" y="412383"/>
                  <a:pt x="353335" y="394010"/>
                </a:cubicBezTo>
                <a:cubicBezTo>
                  <a:pt x="352601" y="389603"/>
                  <a:pt x="347899" y="386854"/>
                  <a:pt x="345901" y="382858"/>
                </a:cubicBezTo>
                <a:cubicBezTo>
                  <a:pt x="344149" y="379354"/>
                  <a:pt x="344087" y="375132"/>
                  <a:pt x="342184" y="371707"/>
                </a:cubicBezTo>
                <a:cubicBezTo>
                  <a:pt x="337845" y="363897"/>
                  <a:pt x="331311" y="357397"/>
                  <a:pt x="327315" y="349405"/>
                </a:cubicBezTo>
                <a:cubicBezTo>
                  <a:pt x="324837" y="344449"/>
                  <a:pt x="322955" y="339147"/>
                  <a:pt x="319881" y="334536"/>
                </a:cubicBezTo>
                <a:cubicBezTo>
                  <a:pt x="313008" y="324227"/>
                  <a:pt x="303120" y="315882"/>
                  <a:pt x="297579" y="304800"/>
                </a:cubicBezTo>
                <a:cubicBezTo>
                  <a:pt x="295101" y="299844"/>
                  <a:pt x="292203" y="295077"/>
                  <a:pt x="290145" y="289932"/>
                </a:cubicBezTo>
                <a:cubicBezTo>
                  <a:pt x="278755" y="261457"/>
                  <a:pt x="289526" y="274443"/>
                  <a:pt x="275276" y="260195"/>
                </a:cubicBezTo>
                <a:cubicBezTo>
                  <a:pt x="272798" y="255239"/>
                  <a:pt x="270025" y="250420"/>
                  <a:pt x="267842" y="245327"/>
                </a:cubicBezTo>
                <a:cubicBezTo>
                  <a:pt x="266299" y="241725"/>
                  <a:pt x="266028" y="237600"/>
                  <a:pt x="264125" y="234175"/>
                </a:cubicBezTo>
                <a:cubicBezTo>
                  <a:pt x="259786" y="226365"/>
                  <a:pt x="249257" y="211873"/>
                  <a:pt x="249257" y="211873"/>
                </a:cubicBezTo>
                <a:cubicBezTo>
                  <a:pt x="248018" y="206917"/>
                  <a:pt x="247552" y="201700"/>
                  <a:pt x="245540" y="197005"/>
                </a:cubicBezTo>
                <a:cubicBezTo>
                  <a:pt x="242024" y="188801"/>
                  <a:pt x="236666" y="184414"/>
                  <a:pt x="230672" y="178419"/>
                </a:cubicBezTo>
                <a:cubicBezTo>
                  <a:pt x="229433" y="174702"/>
                  <a:pt x="228706" y="170772"/>
                  <a:pt x="226954" y="167268"/>
                </a:cubicBezTo>
                <a:cubicBezTo>
                  <a:pt x="224956" y="163272"/>
                  <a:pt x="222117" y="159752"/>
                  <a:pt x="219520" y="156117"/>
                </a:cubicBezTo>
                <a:cubicBezTo>
                  <a:pt x="207600" y="139428"/>
                  <a:pt x="210726" y="143606"/>
                  <a:pt x="197218" y="130097"/>
                </a:cubicBezTo>
                <a:cubicBezTo>
                  <a:pt x="188848" y="104987"/>
                  <a:pt x="200456" y="132203"/>
                  <a:pt x="182350" y="111512"/>
                </a:cubicBezTo>
                <a:cubicBezTo>
                  <a:pt x="182337" y="111497"/>
                  <a:pt x="163769" y="83642"/>
                  <a:pt x="160047" y="78058"/>
                </a:cubicBezTo>
                <a:cubicBezTo>
                  <a:pt x="157569" y="74341"/>
                  <a:pt x="155772" y="70066"/>
                  <a:pt x="152613" y="66907"/>
                </a:cubicBezTo>
                <a:cubicBezTo>
                  <a:pt x="148896" y="63190"/>
                  <a:pt x="144517" y="60033"/>
                  <a:pt x="141462" y="55756"/>
                </a:cubicBezTo>
                <a:cubicBezTo>
                  <a:pt x="134177" y="45556"/>
                  <a:pt x="135371" y="38513"/>
                  <a:pt x="126594" y="29736"/>
                </a:cubicBezTo>
                <a:lnTo>
                  <a:pt x="141462" y="44605"/>
                </a:lnTo>
                <a:close/>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917366" y="5218771"/>
            <a:ext cx="356839" cy="583580"/>
          </a:xfrm>
          <a:custGeom>
            <a:avLst/>
            <a:gdLst>
              <a:gd name="connsiteX0" fmla="*/ 308517 w 356839"/>
              <a:gd name="connsiteY0" fmla="*/ 561278 h 583580"/>
              <a:gd name="connsiteX1" fmla="*/ 327102 w 356839"/>
              <a:gd name="connsiteY1" fmla="*/ 553844 h 583580"/>
              <a:gd name="connsiteX2" fmla="*/ 341971 w 356839"/>
              <a:gd name="connsiteY2" fmla="*/ 538975 h 583580"/>
              <a:gd name="connsiteX3" fmla="*/ 356839 w 356839"/>
              <a:gd name="connsiteY3" fmla="*/ 505522 h 583580"/>
              <a:gd name="connsiteX4" fmla="*/ 345688 w 356839"/>
              <a:gd name="connsiteY4" fmla="*/ 453483 h 583580"/>
              <a:gd name="connsiteX5" fmla="*/ 338254 w 356839"/>
              <a:gd name="connsiteY5" fmla="*/ 427463 h 583580"/>
              <a:gd name="connsiteX6" fmla="*/ 330819 w 356839"/>
              <a:gd name="connsiteY6" fmla="*/ 416312 h 583580"/>
              <a:gd name="connsiteX7" fmla="*/ 319668 w 356839"/>
              <a:gd name="connsiteY7" fmla="*/ 379141 h 583580"/>
              <a:gd name="connsiteX8" fmla="*/ 315951 w 356839"/>
              <a:gd name="connsiteY8" fmla="*/ 367990 h 583580"/>
              <a:gd name="connsiteX9" fmla="*/ 308517 w 356839"/>
              <a:gd name="connsiteY9" fmla="*/ 356839 h 583580"/>
              <a:gd name="connsiteX10" fmla="*/ 301083 w 356839"/>
              <a:gd name="connsiteY10" fmla="*/ 327102 h 583580"/>
              <a:gd name="connsiteX11" fmla="*/ 293649 w 356839"/>
              <a:gd name="connsiteY11" fmla="*/ 315951 h 583580"/>
              <a:gd name="connsiteX12" fmla="*/ 286214 w 356839"/>
              <a:gd name="connsiteY12" fmla="*/ 293649 h 583580"/>
              <a:gd name="connsiteX13" fmla="*/ 278780 w 356839"/>
              <a:gd name="connsiteY13" fmla="*/ 267629 h 583580"/>
              <a:gd name="connsiteX14" fmla="*/ 275063 w 356839"/>
              <a:gd name="connsiteY14" fmla="*/ 256478 h 583580"/>
              <a:gd name="connsiteX15" fmla="*/ 271346 w 356839"/>
              <a:gd name="connsiteY15" fmla="*/ 241609 h 583580"/>
              <a:gd name="connsiteX16" fmla="*/ 263912 w 356839"/>
              <a:gd name="connsiteY16" fmla="*/ 219307 h 583580"/>
              <a:gd name="connsiteX17" fmla="*/ 260195 w 356839"/>
              <a:gd name="connsiteY17" fmla="*/ 208156 h 583580"/>
              <a:gd name="connsiteX18" fmla="*/ 256478 w 356839"/>
              <a:gd name="connsiteY18" fmla="*/ 193288 h 583580"/>
              <a:gd name="connsiteX19" fmla="*/ 249044 w 356839"/>
              <a:gd name="connsiteY19" fmla="*/ 170985 h 583580"/>
              <a:gd name="connsiteX20" fmla="*/ 245327 w 356839"/>
              <a:gd name="connsiteY20" fmla="*/ 156117 h 583580"/>
              <a:gd name="connsiteX21" fmla="*/ 237893 w 356839"/>
              <a:gd name="connsiteY21" fmla="*/ 133814 h 583580"/>
              <a:gd name="connsiteX22" fmla="*/ 234175 w 356839"/>
              <a:gd name="connsiteY22" fmla="*/ 111512 h 583580"/>
              <a:gd name="connsiteX23" fmla="*/ 230458 w 356839"/>
              <a:gd name="connsiteY23" fmla="*/ 100361 h 583580"/>
              <a:gd name="connsiteX24" fmla="*/ 226741 w 356839"/>
              <a:gd name="connsiteY24" fmla="*/ 85492 h 583580"/>
              <a:gd name="connsiteX25" fmla="*/ 219307 w 356839"/>
              <a:gd name="connsiteY25" fmla="*/ 55756 h 583580"/>
              <a:gd name="connsiteX26" fmla="*/ 208156 w 356839"/>
              <a:gd name="connsiteY26" fmla="*/ 29736 h 583580"/>
              <a:gd name="connsiteX27" fmla="*/ 193288 w 356839"/>
              <a:gd name="connsiteY27" fmla="*/ 22302 h 583580"/>
              <a:gd name="connsiteX28" fmla="*/ 178419 w 356839"/>
              <a:gd name="connsiteY28" fmla="*/ 11151 h 583580"/>
              <a:gd name="connsiteX29" fmla="*/ 167268 w 356839"/>
              <a:gd name="connsiteY29" fmla="*/ 7434 h 583580"/>
              <a:gd name="connsiteX30" fmla="*/ 156117 w 356839"/>
              <a:gd name="connsiteY30" fmla="*/ 0 h 583580"/>
              <a:gd name="connsiteX31" fmla="*/ 130097 w 356839"/>
              <a:gd name="connsiteY31" fmla="*/ 3717 h 583580"/>
              <a:gd name="connsiteX32" fmla="*/ 104078 w 356839"/>
              <a:gd name="connsiteY32" fmla="*/ 14868 h 583580"/>
              <a:gd name="connsiteX33" fmla="*/ 85493 w 356839"/>
              <a:gd name="connsiteY33" fmla="*/ 29736 h 583580"/>
              <a:gd name="connsiteX34" fmla="*/ 78058 w 356839"/>
              <a:gd name="connsiteY34" fmla="*/ 37170 h 583580"/>
              <a:gd name="connsiteX35" fmla="*/ 55756 w 356839"/>
              <a:gd name="connsiteY35" fmla="*/ 52039 h 583580"/>
              <a:gd name="connsiteX36" fmla="*/ 33454 w 356839"/>
              <a:gd name="connsiteY36" fmla="*/ 70624 h 583580"/>
              <a:gd name="connsiteX37" fmla="*/ 29736 w 356839"/>
              <a:gd name="connsiteY37" fmla="*/ 81775 h 583580"/>
              <a:gd name="connsiteX38" fmla="*/ 18585 w 356839"/>
              <a:gd name="connsiteY38" fmla="*/ 85492 h 583580"/>
              <a:gd name="connsiteX39" fmla="*/ 11151 w 356839"/>
              <a:gd name="connsiteY39" fmla="*/ 92927 h 583580"/>
              <a:gd name="connsiteX40" fmla="*/ 0 w 356839"/>
              <a:gd name="connsiteY40" fmla="*/ 118946 h 583580"/>
              <a:gd name="connsiteX41" fmla="*/ 3717 w 356839"/>
              <a:gd name="connsiteY41" fmla="*/ 156117 h 583580"/>
              <a:gd name="connsiteX42" fmla="*/ 7434 w 356839"/>
              <a:gd name="connsiteY42" fmla="*/ 167268 h 583580"/>
              <a:gd name="connsiteX43" fmla="*/ 29736 w 356839"/>
              <a:gd name="connsiteY43" fmla="*/ 182136 h 583580"/>
              <a:gd name="connsiteX44" fmla="*/ 55756 w 356839"/>
              <a:gd name="connsiteY44" fmla="*/ 204439 h 583580"/>
              <a:gd name="connsiteX45" fmla="*/ 63190 w 356839"/>
              <a:gd name="connsiteY45" fmla="*/ 215590 h 583580"/>
              <a:gd name="connsiteX46" fmla="*/ 66907 w 356839"/>
              <a:gd name="connsiteY46" fmla="*/ 226741 h 583580"/>
              <a:gd name="connsiteX47" fmla="*/ 78058 w 356839"/>
              <a:gd name="connsiteY47" fmla="*/ 241609 h 583580"/>
              <a:gd name="connsiteX48" fmla="*/ 85493 w 356839"/>
              <a:gd name="connsiteY48" fmla="*/ 256478 h 583580"/>
              <a:gd name="connsiteX49" fmla="*/ 96644 w 356839"/>
              <a:gd name="connsiteY49" fmla="*/ 278780 h 583580"/>
              <a:gd name="connsiteX50" fmla="*/ 107795 w 356839"/>
              <a:gd name="connsiteY50" fmla="*/ 286214 h 583580"/>
              <a:gd name="connsiteX51" fmla="*/ 118946 w 356839"/>
              <a:gd name="connsiteY51" fmla="*/ 308517 h 583580"/>
              <a:gd name="connsiteX52" fmla="*/ 130097 w 356839"/>
              <a:gd name="connsiteY52" fmla="*/ 319668 h 583580"/>
              <a:gd name="connsiteX53" fmla="*/ 144966 w 356839"/>
              <a:gd name="connsiteY53" fmla="*/ 341970 h 583580"/>
              <a:gd name="connsiteX54" fmla="*/ 156117 w 356839"/>
              <a:gd name="connsiteY54" fmla="*/ 364273 h 583580"/>
              <a:gd name="connsiteX55" fmla="*/ 159834 w 356839"/>
              <a:gd name="connsiteY55" fmla="*/ 375424 h 583580"/>
              <a:gd name="connsiteX56" fmla="*/ 167268 w 356839"/>
              <a:gd name="connsiteY56" fmla="*/ 390292 h 583580"/>
              <a:gd name="connsiteX57" fmla="*/ 174702 w 356839"/>
              <a:gd name="connsiteY57" fmla="*/ 401444 h 583580"/>
              <a:gd name="connsiteX58" fmla="*/ 189571 w 356839"/>
              <a:gd name="connsiteY58" fmla="*/ 431180 h 583580"/>
              <a:gd name="connsiteX59" fmla="*/ 204439 w 356839"/>
              <a:gd name="connsiteY59" fmla="*/ 464634 h 583580"/>
              <a:gd name="connsiteX60" fmla="*/ 208156 w 356839"/>
              <a:gd name="connsiteY60" fmla="*/ 475785 h 583580"/>
              <a:gd name="connsiteX61" fmla="*/ 211873 w 356839"/>
              <a:gd name="connsiteY61" fmla="*/ 490653 h 583580"/>
              <a:gd name="connsiteX62" fmla="*/ 219307 w 356839"/>
              <a:gd name="connsiteY62" fmla="*/ 498088 h 583580"/>
              <a:gd name="connsiteX63" fmla="*/ 234175 w 356839"/>
              <a:gd name="connsiteY63" fmla="*/ 531541 h 583580"/>
              <a:gd name="connsiteX64" fmla="*/ 241610 w 356839"/>
              <a:gd name="connsiteY64" fmla="*/ 538975 h 583580"/>
              <a:gd name="connsiteX65" fmla="*/ 245327 w 356839"/>
              <a:gd name="connsiteY65" fmla="*/ 550127 h 583580"/>
              <a:gd name="connsiteX66" fmla="*/ 271346 w 356839"/>
              <a:gd name="connsiteY66" fmla="*/ 583580 h 583580"/>
              <a:gd name="connsiteX67" fmla="*/ 308517 w 356839"/>
              <a:gd name="connsiteY67" fmla="*/ 561278 h 58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6839" h="583580">
                <a:moveTo>
                  <a:pt x="308517" y="561278"/>
                </a:moveTo>
                <a:cubicBezTo>
                  <a:pt x="317810" y="556322"/>
                  <a:pt x="321550" y="557545"/>
                  <a:pt x="327102" y="553844"/>
                </a:cubicBezTo>
                <a:cubicBezTo>
                  <a:pt x="332934" y="549956"/>
                  <a:pt x="341971" y="538975"/>
                  <a:pt x="341971" y="538975"/>
                </a:cubicBezTo>
                <a:cubicBezTo>
                  <a:pt x="350818" y="512435"/>
                  <a:pt x="345058" y="523193"/>
                  <a:pt x="356839" y="505522"/>
                </a:cubicBezTo>
                <a:cubicBezTo>
                  <a:pt x="348773" y="440993"/>
                  <a:pt x="358930" y="506454"/>
                  <a:pt x="345688" y="453483"/>
                </a:cubicBezTo>
                <a:cubicBezTo>
                  <a:pt x="344497" y="448720"/>
                  <a:pt x="340920" y="432795"/>
                  <a:pt x="338254" y="427463"/>
                </a:cubicBezTo>
                <a:cubicBezTo>
                  <a:pt x="336256" y="423467"/>
                  <a:pt x="333297" y="420029"/>
                  <a:pt x="330819" y="416312"/>
                </a:cubicBezTo>
                <a:cubicBezTo>
                  <a:pt x="325202" y="393843"/>
                  <a:pt x="328717" y="406289"/>
                  <a:pt x="319668" y="379141"/>
                </a:cubicBezTo>
                <a:cubicBezTo>
                  <a:pt x="318429" y="375424"/>
                  <a:pt x="318124" y="371250"/>
                  <a:pt x="315951" y="367990"/>
                </a:cubicBezTo>
                <a:lnTo>
                  <a:pt x="308517" y="356839"/>
                </a:lnTo>
                <a:cubicBezTo>
                  <a:pt x="307103" y="349770"/>
                  <a:pt x="304893" y="334722"/>
                  <a:pt x="301083" y="327102"/>
                </a:cubicBezTo>
                <a:cubicBezTo>
                  <a:pt x="299085" y="323106"/>
                  <a:pt x="295463" y="320033"/>
                  <a:pt x="293649" y="315951"/>
                </a:cubicBezTo>
                <a:cubicBezTo>
                  <a:pt x="290466" y="308790"/>
                  <a:pt x="288692" y="301083"/>
                  <a:pt x="286214" y="293649"/>
                </a:cubicBezTo>
                <a:cubicBezTo>
                  <a:pt x="277308" y="266932"/>
                  <a:pt x="288107" y="300273"/>
                  <a:pt x="278780" y="267629"/>
                </a:cubicBezTo>
                <a:cubicBezTo>
                  <a:pt x="277704" y="263862"/>
                  <a:pt x="276139" y="260245"/>
                  <a:pt x="275063" y="256478"/>
                </a:cubicBezTo>
                <a:cubicBezTo>
                  <a:pt x="273660" y="251566"/>
                  <a:pt x="272814" y="246502"/>
                  <a:pt x="271346" y="241609"/>
                </a:cubicBezTo>
                <a:cubicBezTo>
                  <a:pt x="269094" y="234103"/>
                  <a:pt x="266390" y="226741"/>
                  <a:pt x="263912" y="219307"/>
                </a:cubicBezTo>
                <a:cubicBezTo>
                  <a:pt x="262673" y="215590"/>
                  <a:pt x="261145" y="211957"/>
                  <a:pt x="260195" y="208156"/>
                </a:cubicBezTo>
                <a:cubicBezTo>
                  <a:pt x="258956" y="203200"/>
                  <a:pt x="257946" y="198181"/>
                  <a:pt x="256478" y="193288"/>
                </a:cubicBezTo>
                <a:cubicBezTo>
                  <a:pt x="254226" y="185782"/>
                  <a:pt x="250945" y="178587"/>
                  <a:pt x="249044" y="170985"/>
                </a:cubicBezTo>
                <a:cubicBezTo>
                  <a:pt x="247805" y="166029"/>
                  <a:pt x="246795" y="161010"/>
                  <a:pt x="245327" y="156117"/>
                </a:cubicBezTo>
                <a:cubicBezTo>
                  <a:pt x="243075" y="148611"/>
                  <a:pt x="239182" y="141544"/>
                  <a:pt x="237893" y="133814"/>
                </a:cubicBezTo>
                <a:cubicBezTo>
                  <a:pt x="236654" y="126380"/>
                  <a:pt x="235810" y="118869"/>
                  <a:pt x="234175" y="111512"/>
                </a:cubicBezTo>
                <a:cubicBezTo>
                  <a:pt x="233325" y="107687"/>
                  <a:pt x="231534" y="104128"/>
                  <a:pt x="230458" y="100361"/>
                </a:cubicBezTo>
                <a:cubicBezTo>
                  <a:pt x="229055" y="95449"/>
                  <a:pt x="227849" y="90479"/>
                  <a:pt x="226741" y="85492"/>
                </a:cubicBezTo>
                <a:cubicBezTo>
                  <a:pt x="215407" y="34487"/>
                  <a:pt x="229269" y="90624"/>
                  <a:pt x="219307" y="55756"/>
                </a:cubicBezTo>
                <a:cubicBezTo>
                  <a:pt x="216542" y="46078"/>
                  <a:pt x="216643" y="36809"/>
                  <a:pt x="208156" y="29736"/>
                </a:cubicBezTo>
                <a:cubicBezTo>
                  <a:pt x="203899" y="26189"/>
                  <a:pt x="197987" y="25239"/>
                  <a:pt x="193288" y="22302"/>
                </a:cubicBezTo>
                <a:cubicBezTo>
                  <a:pt x="188034" y="19019"/>
                  <a:pt x="183798" y="14225"/>
                  <a:pt x="178419" y="11151"/>
                </a:cubicBezTo>
                <a:cubicBezTo>
                  <a:pt x="175017" y="9207"/>
                  <a:pt x="170772" y="9186"/>
                  <a:pt x="167268" y="7434"/>
                </a:cubicBezTo>
                <a:cubicBezTo>
                  <a:pt x="163272" y="5436"/>
                  <a:pt x="159834" y="2478"/>
                  <a:pt x="156117" y="0"/>
                </a:cubicBezTo>
                <a:cubicBezTo>
                  <a:pt x="147444" y="1239"/>
                  <a:pt x="138688" y="1999"/>
                  <a:pt x="130097" y="3717"/>
                </a:cubicBezTo>
                <a:cubicBezTo>
                  <a:pt x="120982" y="5540"/>
                  <a:pt x="112137" y="10838"/>
                  <a:pt x="104078" y="14868"/>
                </a:cubicBezTo>
                <a:cubicBezTo>
                  <a:pt x="89273" y="37076"/>
                  <a:pt x="105441" y="17768"/>
                  <a:pt x="85493" y="29736"/>
                </a:cubicBezTo>
                <a:cubicBezTo>
                  <a:pt x="82488" y="31539"/>
                  <a:pt x="80862" y="35067"/>
                  <a:pt x="78058" y="37170"/>
                </a:cubicBezTo>
                <a:cubicBezTo>
                  <a:pt x="70910" y="42531"/>
                  <a:pt x="55756" y="52039"/>
                  <a:pt x="55756" y="52039"/>
                </a:cubicBezTo>
                <a:cubicBezTo>
                  <a:pt x="35975" y="91601"/>
                  <a:pt x="62975" y="47009"/>
                  <a:pt x="33454" y="70624"/>
                </a:cubicBezTo>
                <a:cubicBezTo>
                  <a:pt x="30394" y="73072"/>
                  <a:pt x="32507" y="79005"/>
                  <a:pt x="29736" y="81775"/>
                </a:cubicBezTo>
                <a:cubicBezTo>
                  <a:pt x="26965" y="84545"/>
                  <a:pt x="22302" y="84253"/>
                  <a:pt x="18585" y="85492"/>
                </a:cubicBezTo>
                <a:cubicBezTo>
                  <a:pt x="16107" y="87970"/>
                  <a:pt x="13095" y="90011"/>
                  <a:pt x="11151" y="92927"/>
                </a:cubicBezTo>
                <a:cubicBezTo>
                  <a:pt x="5027" y="102114"/>
                  <a:pt x="3304" y="109033"/>
                  <a:pt x="0" y="118946"/>
                </a:cubicBezTo>
                <a:cubicBezTo>
                  <a:pt x="1239" y="131336"/>
                  <a:pt x="1824" y="143810"/>
                  <a:pt x="3717" y="156117"/>
                </a:cubicBezTo>
                <a:cubicBezTo>
                  <a:pt x="4313" y="159990"/>
                  <a:pt x="4664" y="164498"/>
                  <a:pt x="7434" y="167268"/>
                </a:cubicBezTo>
                <a:cubicBezTo>
                  <a:pt x="13752" y="173586"/>
                  <a:pt x="23418" y="175818"/>
                  <a:pt x="29736" y="182136"/>
                </a:cubicBezTo>
                <a:cubicBezTo>
                  <a:pt x="47764" y="200164"/>
                  <a:pt x="38773" y="193117"/>
                  <a:pt x="55756" y="204439"/>
                </a:cubicBezTo>
                <a:cubicBezTo>
                  <a:pt x="58234" y="208156"/>
                  <a:pt x="61192" y="211594"/>
                  <a:pt x="63190" y="215590"/>
                </a:cubicBezTo>
                <a:cubicBezTo>
                  <a:pt x="64942" y="219094"/>
                  <a:pt x="64963" y="223339"/>
                  <a:pt x="66907" y="226741"/>
                </a:cubicBezTo>
                <a:cubicBezTo>
                  <a:pt x="69981" y="232120"/>
                  <a:pt x="74775" y="236356"/>
                  <a:pt x="78058" y="241609"/>
                </a:cubicBezTo>
                <a:cubicBezTo>
                  <a:pt x="80995" y="246308"/>
                  <a:pt x="83310" y="251385"/>
                  <a:pt x="85493" y="256478"/>
                </a:cubicBezTo>
                <a:cubicBezTo>
                  <a:pt x="90028" y="267059"/>
                  <a:pt x="87715" y="269851"/>
                  <a:pt x="96644" y="278780"/>
                </a:cubicBezTo>
                <a:cubicBezTo>
                  <a:pt x="99803" y="281939"/>
                  <a:pt x="104078" y="283736"/>
                  <a:pt x="107795" y="286214"/>
                </a:cubicBezTo>
                <a:cubicBezTo>
                  <a:pt x="111520" y="297391"/>
                  <a:pt x="110939" y="298909"/>
                  <a:pt x="118946" y="308517"/>
                </a:cubicBezTo>
                <a:cubicBezTo>
                  <a:pt x="122311" y="312555"/>
                  <a:pt x="126870" y="315519"/>
                  <a:pt x="130097" y="319668"/>
                </a:cubicBezTo>
                <a:cubicBezTo>
                  <a:pt x="135583" y="326721"/>
                  <a:pt x="144966" y="341970"/>
                  <a:pt x="144966" y="341970"/>
                </a:cubicBezTo>
                <a:cubicBezTo>
                  <a:pt x="154308" y="369998"/>
                  <a:pt x="141707" y="335453"/>
                  <a:pt x="156117" y="364273"/>
                </a:cubicBezTo>
                <a:cubicBezTo>
                  <a:pt x="157869" y="367777"/>
                  <a:pt x="158291" y="371823"/>
                  <a:pt x="159834" y="375424"/>
                </a:cubicBezTo>
                <a:cubicBezTo>
                  <a:pt x="162017" y="380517"/>
                  <a:pt x="164519" y="385481"/>
                  <a:pt x="167268" y="390292"/>
                </a:cubicBezTo>
                <a:cubicBezTo>
                  <a:pt x="169484" y="394171"/>
                  <a:pt x="172888" y="397361"/>
                  <a:pt x="174702" y="401444"/>
                </a:cubicBezTo>
                <a:cubicBezTo>
                  <a:pt x="188368" y="432194"/>
                  <a:pt x="174303" y="415914"/>
                  <a:pt x="189571" y="431180"/>
                </a:cubicBezTo>
                <a:cubicBezTo>
                  <a:pt x="208749" y="488717"/>
                  <a:pt x="186768" y="429293"/>
                  <a:pt x="204439" y="464634"/>
                </a:cubicBezTo>
                <a:cubicBezTo>
                  <a:pt x="206191" y="468138"/>
                  <a:pt x="207080" y="472018"/>
                  <a:pt x="208156" y="475785"/>
                </a:cubicBezTo>
                <a:cubicBezTo>
                  <a:pt x="209559" y="480697"/>
                  <a:pt x="209588" y="486084"/>
                  <a:pt x="211873" y="490653"/>
                </a:cubicBezTo>
                <a:cubicBezTo>
                  <a:pt x="213440" y="493788"/>
                  <a:pt x="217363" y="495172"/>
                  <a:pt x="219307" y="498088"/>
                </a:cubicBezTo>
                <a:cubicBezTo>
                  <a:pt x="232545" y="517946"/>
                  <a:pt x="221287" y="508988"/>
                  <a:pt x="234175" y="531541"/>
                </a:cubicBezTo>
                <a:cubicBezTo>
                  <a:pt x="235914" y="534584"/>
                  <a:pt x="239132" y="536497"/>
                  <a:pt x="241610" y="538975"/>
                </a:cubicBezTo>
                <a:cubicBezTo>
                  <a:pt x="242849" y="542692"/>
                  <a:pt x="243424" y="546702"/>
                  <a:pt x="245327" y="550127"/>
                </a:cubicBezTo>
                <a:cubicBezTo>
                  <a:pt x="256441" y="570133"/>
                  <a:pt x="257801" y="570035"/>
                  <a:pt x="271346" y="583580"/>
                </a:cubicBezTo>
                <a:cubicBezTo>
                  <a:pt x="325845" y="579388"/>
                  <a:pt x="299224" y="566234"/>
                  <a:pt x="308517" y="561278"/>
                </a:cubicBezTo>
                <a:close/>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96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544" t="32494" r="25674" b="28033"/>
          <a:stretch/>
        </p:blipFill>
        <p:spPr>
          <a:xfrm>
            <a:off x="2683422" y="1535275"/>
            <a:ext cx="6308178" cy="4713125"/>
          </a:xfrm>
          <a:prstGeom prst="rect">
            <a:avLst/>
          </a:prstGeom>
        </p:spPr>
      </p:pic>
      <p:sp>
        <p:nvSpPr>
          <p:cNvPr id="12" name="TextBox 11"/>
          <p:cNvSpPr txBox="1"/>
          <p:nvPr/>
        </p:nvSpPr>
        <p:spPr>
          <a:xfrm>
            <a:off x="47616" y="837337"/>
            <a:ext cx="9096384" cy="307777"/>
          </a:xfrm>
          <a:prstGeom prst="rect">
            <a:avLst/>
          </a:prstGeom>
          <a:noFill/>
        </p:spPr>
        <p:txBody>
          <a:bodyPr wrap="square" rtlCol="0">
            <a:spAutoFit/>
          </a:bodyPr>
          <a:lstStyle/>
          <a:p>
            <a:r>
              <a:rPr lang="en-US" sz="1400" b="1" dirty="0">
                <a:solidFill>
                  <a:srgbClr val="9C4A06"/>
                </a:solidFill>
              </a:rPr>
              <a:t>Just a reminder of the microvilli / brush border (brackets) on the enterocytes (intestinal absorptive cells).</a:t>
            </a:r>
            <a:endParaRPr lang="en-US" sz="1600" b="1" dirty="0">
              <a:solidFill>
                <a:srgbClr val="DEA810"/>
              </a:solidFill>
            </a:endParaRPr>
          </a:p>
        </p:txBody>
      </p:sp>
      <p:sp>
        <p:nvSpPr>
          <p:cNvPr id="7" name="Right Brace 6"/>
          <p:cNvSpPr/>
          <p:nvPr/>
        </p:nvSpPr>
        <p:spPr>
          <a:xfrm rot="19680818">
            <a:off x="5967094" y="3951049"/>
            <a:ext cx="144769" cy="95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9680818">
            <a:off x="5205094" y="2884249"/>
            <a:ext cx="144769" cy="95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flipV="1">
            <a:off x="5402978" y="2943600"/>
            <a:ext cx="1066801" cy="60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064666" y="3030637"/>
            <a:ext cx="486135" cy="833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912765">
            <a:off x="6462364" y="2389223"/>
            <a:ext cx="1219200" cy="646331"/>
          </a:xfrm>
          <a:prstGeom prst="rect">
            <a:avLst/>
          </a:prstGeom>
          <a:noFill/>
        </p:spPr>
        <p:txBody>
          <a:bodyPr wrap="square" rtlCol="0">
            <a:spAutoFit/>
          </a:bodyPr>
          <a:lstStyle/>
          <a:p>
            <a:r>
              <a:rPr lang="en-US" dirty="0"/>
              <a:t>brackets here</a:t>
            </a:r>
          </a:p>
        </p:txBody>
      </p:sp>
      <p:sp>
        <p:nvSpPr>
          <p:cNvPr id="20" name="TextBox 19"/>
          <p:cNvSpPr txBox="1"/>
          <p:nvPr/>
        </p:nvSpPr>
        <p:spPr>
          <a:xfrm>
            <a:off x="47616" y="2190530"/>
            <a:ext cx="2619384" cy="1754326"/>
          </a:xfrm>
          <a:prstGeom prst="rect">
            <a:avLst/>
          </a:prstGeom>
          <a:noFill/>
        </p:spPr>
        <p:txBody>
          <a:bodyPr wrap="square" rtlCol="0">
            <a:spAutoFit/>
          </a:bodyPr>
          <a:lstStyle/>
          <a:p>
            <a:r>
              <a:rPr lang="en-US" sz="1200" b="1" dirty="0">
                <a:solidFill>
                  <a:srgbClr val="F67B16"/>
                </a:solidFill>
              </a:rPr>
              <a:t>Note the height of the microvilli is approximately 1/10 the length of the nucleus (cilia are approximately 1/3 to 1/2).  You can’t see individual microvilli, what you are seeing is the collective of numerous microvilli; this is termed the “brush border”.</a:t>
            </a:r>
          </a:p>
        </p:txBody>
      </p:sp>
      <p:sp>
        <p:nvSpPr>
          <p:cNvPr id="13" name="Rectangle 12"/>
          <p:cNvSpPr/>
          <p:nvPr/>
        </p:nvSpPr>
        <p:spPr>
          <a:xfrm>
            <a:off x="2982523" y="76200"/>
            <a:ext cx="31790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SMALL INTESTINE</a:t>
            </a:r>
          </a:p>
        </p:txBody>
      </p:sp>
    </p:spTree>
    <p:extLst>
      <p:ext uri="{BB962C8B-B14F-4D97-AF65-F5344CB8AC3E}">
        <p14:creationId xmlns:p14="http://schemas.microsoft.com/office/powerpoint/2010/main" val="4083320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4283</TotalTime>
  <Words>3614</Words>
  <Application>Microsoft Macintosh PowerPoint</Application>
  <PresentationFormat>On-screen Show (4:3)</PresentationFormat>
  <Paragraphs>379</Paragraphs>
  <Slides>51</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Bradley Hand ITC</vt:lpstr>
      <vt:lpstr>Calibri</vt:lpstr>
      <vt:lpstr>Chiller</vt:lpstr>
      <vt:lpstr>Georgia</vt:lpstr>
      <vt:lpstr>Helvetica</vt:lpstr>
      <vt:lpstr>Script MT Bold</vt:lpstr>
      <vt:lpstr>Tempus Sans ITC</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Freiermuth, Jacquelyn (freierjp)</cp:lastModifiedBy>
  <cp:revision>282</cp:revision>
  <cp:lastPrinted>2013-01-04T15:02:45Z</cp:lastPrinted>
  <dcterms:created xsi:type="dcterms:W3CDTF">2009-07-20T18:28:08Z</dcterms:created>
  <dcterms:modified xsi:type="dcterms:W3CDTF">2020-07-31T21:11:57Z</dcterms:modified>
</cp:coreProperties>
</file>