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3"/>
  </p:notesMasterIdLst>
  <p:sldIdLst>
    <p:sldId id="257" r:id="rId2"/>
    <p:sldId id="258" r:id="rId3"/>
    <p:sldId id="262" r:id="rId4"/>
    <p:sldId id="259" r:id="rId5"/>
    <p:sldId id="268" r:id="rId6"/>
    <p:sldId id="260" r:id="rId7"/>
    <p:sldId id="278" r:id="rId8"/>
    <p:sldId id="311" r:id="rId9"/>
    <p:sldId id="282" r:id="rId10"/>
    <p:sldId id="348" r:id="rId11"/>
    <p:sldId id="309" r:id="rId12"/>
    <p:sldId id="283" r:id="rId13"/>
    <p:sldId id="280" r:id="rId14"/>
    <p:sldId id="349" r:id="rId15"/>
    <p:sldId id="279" r:id="rId16"/>
    <p:sldId id="281" r:id="rId17"/>
    <p:sldId id="350" r:id="rId18"/>
    <p:sldId id="351" r:id="rId19"/>
    <p:sldId id="310" r:id="rId20"/>
    <p:sldId id="312" r:id="rId21"/>
    <p:sldId id="313" r:id="rId22"/>
    <p:sldId id="355" r:id="rId23"/>
    <p:sldId id="275" r:id="rId24"/>
    <p:sldId id="352" r:id="rId25"/>
    <p:sldId id="274" r:id="rId26"/>
    <p:sldId id="317" r:id="rId27"/>
    <p:sldId id="318" r:id="rId28"/>
    <p:sldId id="354" r:id="rId29"/>
    <p:sldId id="269" r:id="rId30"/>
    <p:sldId id="319" r:id="rId31"/>
    <p:sldId id="272" r:id="rId32"/>
    <p:sldId id="320" r:id="rId33"/>
    <p:sldId id="314" r:id="rId34"/>
    <p:sldId id="321" r:id="rId35"/>
    <p:sldId id="322" r:id="rId36"/>
    <p:sldId id="273" r:id="rId37"/>
    <p:sldId id="270" r:id="rId38"/>
    <p:sldId id="356" r:id="rId39"/>
    <p:sldId id="326" r:id="rId40"/>
    <p:sldId id="327" r:id="rId41"/>
    <p:sldId id="328" r:id="rId42"/>
    <p:sldId id="331" r:id="rId43"/>
    <p:sldId id="358" r:id="rId44"/>
    <p:sldId id="359" r:id="rId45"/>
    <p:sldId id="329" r:id="rId46"/>
    <p:sldId id="330" r:id="rId47"/>
    <p:sldId id="291" r:id="rId48"/>
    <p:sldId id="370" r:id="rId49"/>
    <p:sldId id="340" r:id="rId50"/>
    <p:sldId id="376" r:id="rId51"/>
    <p:sldId id="339" r:id="rId52"/>
    <p:sldId id="372" r:id="rId53"/>
    <p:sldId id="385" r:id="rId54"/>
    <p:sldId id="323" r:id="rId55"/>
    <p:sldId id="335" r:id="rId56"/>
    <p:sldId id="342" r:id="rId57"/>
    <p:sldId id="337" r:id="rId58"/>
    <p:sldId id="373" r:id="rId59"/>
    <p:sldId id="261" r:id="rId60"/>
    <p:sldId id="368" r:id="rId61"/>
    <p:sldId id="347" r:id="rId62"/>
    <p:sldId id="377" r:id="rId63"/>
    <p:sldId id="325" r:id="rId64"/>
    <p:sldId id="369" r:id="rId65"/>
    <p:sldId id="371" r:id="rId66"/>
    <p:sldId id="384" r:id="rId67"/>
    <p:sldId id="333" r:id="rId68"/>
    <p:sldId id="363" r:id="rId69"/>
    <p:sldId id="378" r:id="rId70"/>
    <p:sldId id="386" r:id="rId71"/>
    <p:sldId id="365" r:id="rId72"/>
    <p:sldId id="383" r:id="rId73"/>
    <p:sldId id="343" r:id="rId74"/>
    <p:sldId id="361" r:id="rId75"/>
    <p:sldId id="332" r:id="rId76"/>
    <p:sldId id="336" r:id="rId77"/>
    <p:sldId id="364" r:id="rId78"/>
    <p:sldId id="366" r:id="rId79"/>
    <p:sldId id="367" r:id="rId80"/>
    <p:sldId id="382" r:id="rId81"/>
    <p:sldId id="375" r:id="rId82"/>
    <p:sldId id="341" r:id="rId83"/>
    <p:sldId id="338" r:id="rId84"/>
    <p:sldId id="374" r:id="rId85"/>
    <p:sldId id="362" r:id="rId86"/>
    <p:sldId id="379" r:id="rId87"/>
    <p:sldId id="345" r:id="rId88"/>
    <p:sldId id="334" r:id="rId89"/>
    <p:sldId id="324" r:id="rId90"/>
    <p:sldId id="344" r:id="rId91"/>
    <p:sldId id="387" r:id="rId9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9AC"/>
    <a:srgbClr val="FF9900"/>
    <a:srgbClr val="007F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6041" autoAdjust="0"/>
  </p:normalViewPr>
  <p:slideViewPr>
    <p:cSldViewPr>
      <p:cViewPr varScale="1">
        <p:scale>
          <a:sx n="101" d="100"/>
          <a:sy n="101" d="100"/>
        </p:scale>
        <p:origin x="1026" y="108"/>
      </p:cViewPr>
      <p:guideLst>
        <p:guide orient="horz" pos="2160"/>
        <p:guide pos="2880"/>
      </p:guideLst>
    </p:cSldViewPr>
  </p:slideViewPr>
  <p:notesTextViewPr>
    <p:cViewPr>
      <p:scale>
        <a:sx n="1" d="1"/>
        <a:sy n="1" d="1"/>
      </p:scale>
      <p:origin x="0" y="0"/>
    </p:cViewPr>
  </p:notesTextViewPr>
  <p:sorterViewPr>
    <p:cViewPr>
      <p:scale>
        <a:sx n="50" d="100"/>
        <a:sy n="50" d="100"/>
      </p:scale>
      <p:origin x="0" y="76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97E2859-AC30-491D-AF8B-4CF3F8DA12A8}" type="datetimeFigureOut">
              <a:rPr lang="en-US" smtClean="0"/>
              <a:pPr/>
              <a:t>11/5/2021</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2B75849-0C5E-4AE1-BEB6-598CD8E4BB32}" type="slidenum">
              <a:rPr lang="en-US" smtClean="0"/>
              <a:pPr/>
              <a:t>‹#›</a:t>
            </a:fld>
            <a:endParaRPr lang="en-US" dirty="0"/>
          </a:p>
        </p:txBody>
      </p:sp>
    </p:spTree>
    <p:extLst>
      <p:ext uri="{BB962C8B-B14F-4D97-AF65-F5344CB8AC3E}">
        <p14:creationId xmlns:p14="http://schemas.microsoft.com/office/powerpoint/2010/main" val="2192060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ACD1C77-9E18-4D08-BB3D-6D61790A1D5C}" type="slidenum">
              <a:rPr lang="en-US" smtClean="0"/>
              <a:pPr/>
              <a:t>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75849-0C5E-4AE1-BEB6-598CD8E4BB32}" type="slidenum">
              <a:rPr lang="en-US" smtClean="0"/>
              <a:pPr/>
              <a:t>28</a:t>
            </a:fld>
            <a:endParaRPr lang="en-US" dirty="0"/>
          </a:p>
        </p:txBody>
      </p:sp>
    </p:spTree>
    <p:extLst>
      <p:ext uri="{BB962C8B-B14F-4D97-AF65-F5344CB8AC3E}">
        <p14:creationId xmlns:p14="http://schemas.microsoft.com/office/powerpoint/2010/main" val="20785628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B75849-0C5E-4AE1-BEB6-598CD8E4BB32}" type="slidenum">
              <a:rPr lang="en-US" smtClean="0"/>
              <a:pPr/>
              <a:t>29</a:t>
            </a:fld>
            <a:endParaRPr lang="en-US" dirty="0"/>
          </a:p>
        </p:txBody>
      </p:sp>
    </p:spTree>
    <p:extLst>
      <p:ext uri="{BB962C8B-B14F-4D97-AF65-F5344CB8AC3E}">
        <p14:creationId xmlns:p14="http://schemas.microsoft.com/office/powerpoint/2010/main" val="2078562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16559718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3628268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3349966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2766142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384123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3270315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4116896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3682130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31450571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2769831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58BB57-4F7B-4D3D-9A3E-B8803D7F8795}" type="datetimeFigureOut">
              <a:rPr lang="en-US" smtClean="0"/>
              <a:pPr/>
              <a:t>11/5/2021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36556432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58BB57-4F7B-4D3D-9A3E-B8803D7F8795}" type="datetimeFigureOut">
              <a:rPr lang="en-US" smtClean="0"/>
              <a:pPr/>
              <a:t>11/5/2021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DFA527-8365-4B0A-8E38-0522368F3B73}" type="slidenum">
              <a:rPr lang="en-US" smtClean="0"/>
              <a:pPr/>
              <a:t>‹#›</a:t>
            </a:fld>
            <a:endParaRPr lang="en-US" dirty="0"/>
          </a:p>
        </p:txBody>
      </p:sp>
    </p:spTree>
    <p:extLst>
      <p:ext uri="{BB962C8B-B14F-4D97-AF65-F5344CB8AC3E}">
        <p14:creationId xmlns:p14="http://schemas.microsoft.com/office/powerpoint/2010/main" val="751308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accessibilityresources.mediaspace.kaltura.com/media/dermis-hypodermisSL25_xvid.mp4/1_sj2m2q9v" TargetMode="External"/><Relationship Id="rId2" Type="http://schemas.openxmlformats.org/officeDocument/2006/relationships/hyperlink" Target="https://medmicroscope.uc.edu/"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php.med.unsw.edu.au/embryology/index.php?title=File:Hair_development_stages.png"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10.97.106.250/activex/slide118.html" TargetMode="External"/><Relationship Id="rId2" Type="http://schemas.openxmlformats.org/officeDocument/2006/relationships/hyperlink" Target="https://medmicroscope.uc.edu/" TargetMode="External"/><Relationship Id="rId1" Type="http://schemas.openxmlformats.org/officeDocument/2006/relationships/slideLayout" Target="../slideLayouts/slideLayout7.xml"/><Relationship Id="rId4" Type="http://schemas.openxmlformats.org/officeDocument/2006/relationships/hyperlink" Target="https://accessibilityresources.mediaspace.kaltura.com/media/hairSL89_xvid.mp4/1_h0dde4kc"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accessibilityresources.mediaspace.kaltura.com/media/sebaceous-arrector-piliSL89_xvid.mp4/1_nukvd89e" TargetMode="External"/><Relationship Id="rId2" Type="http://schemas.openxmlformats.org/officeDocument/2006/relationships/hyperlink" Target="https://medmicroscope.uc.edu/"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accessibilityresources.mediaspace.kaltura.com/media/eccrine-apocrine-ductsSL33_xvid.mp4/1_mx3rv7k9" TargetMode="External"/><Relationship Id="rId2" Type="http://schemas.openxmlformats.org/officeDocument/2006/relationships/hyperlink" Target="https://medmicroscope.uc.edu/"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accessibilityresources.mediaspace.kaltura.com/media/pacinian-meissnersSL178_xvid.mp4/1_r2uoymmm" TargetMode="External"/><Relationship Id="rId2" Type="http://schemas.openxmlformats.org/officeDocument/2006/relationships/hyperlink" Target="https://medmicroscope.uc.edu/" TargetMode="Externa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hyperlink" Target="http://webslideserver.uc.edu:82/@90/view.apml?u=guest2&amp;p=guest"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accessibilityresources.mediaspace.kaltura.com/media/embryonicSL42_xvid.mp4/1_u793bxwk" TargetMode="External"/><Relationship Id="rId2" Type="http://schemas.openxmlformats.org/officeDocument/2006/relationships/hyperlink" Target="https://medmicroscope.uc.edu/"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accessibilityresources.mediaspace.kaltura.com/media/epidermis-layersSL25_xvid.mp4/1_j6es5v67" TargetMode="External"/><Relationship Id="rId2" Type="http://schemas.openxmlformats.org/officeDocument/2006/relationships/hyperlink" Target="https://medmicroscope.uc.edu/" TargetMode="Externa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accessibilityresources.mediaspace.kaltura.com/media/epidermis-thin-layersSL9_xvid.mp4/1_x6sb95h5" TargetMode="External"/><Relationship Id="rId2" Type="http://schemas.openxmlformats.org/officeDocument/2006/relationships/hyperlink" Target="https://medmicroscope.uc.edu/" TargetMode="Externa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hyperlink" Target="http://webslideserver.uc.edu:82/@143/view.apml?u=guest2&amp;p=guest" TargetMode="External"/><Relationship Id="rId2" Type="http://schemas.openxmlformats.org/officeDocument/2006/relationships/hyperlink" Target="http://webslideserver.uc.edu:82/@83/view.apml?u=guest2&amp;p=guest" TargetMode="External"/><Relationship Id="rId1" Type="http://schemas.openxmlformats.org/officeDocument/2006/relationships/slideLayout" Target="../slideLayouts/slideLayout7.xml"/><Relationship Id="rId5" Type="http://schemas.openxmlformats.org/officeDocument/2006/relationships/hyperlink" Target="http://webslideserver.uc.edu:82/@70/view.apml?u=guest2&amp;p=guest" TargetMode="External"/><Relationship Id="rId4" Type="http://schemas.openxmlformats.org/officeDocument/2006/relationships/hyperlink" Target="http://webslideserver.uc.edu:82/@90/view.apml?u=guest2&amp;p=guest"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webslideserver.uc.edu:82/@143/view.apml?u=guest2&amp;p=guest" TargetMode="External"/><Relationship Id="rId2" Type="http://schemas.openxmlformats.org/officeDocument/2006/relationships/hyperlink" Target="http://webslideserver.uc.edu:82/@83/view.apml?u=guest2&amp;p=guest" TargetMode="External"/><Relationship Id="rId1" Type="http://schemas.openxmlformats.org/officeDocument/2006/relationships/slideLayout" Target="../slideLayouts/slideLayout7.xml"/><Relationship Id="rId5" Type="http://schemas.openxmlformats.org/officeDocument/2006/relationships/hyperlink" Target="http://webslideserver.uc.edu:82/@70/view.apml?u=guest2&amp;p=guest" TargetMode="External"/><Relationship Id="rId4" Type="http://schemas.openxmlformats.org/officeDocument/2006/relationships/hyperlink" Target="http://webslideserver.uc.edu:82/@90/view.apml?u=guest2&amp;p=gue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95400" y="1600200"/>
            <a:ext cx="5943600" cy="1323439"/>
          </a:xfrm>
          <a:prstGeom prst="rect">
            <a:avLst/>
          </a:prstGeom>
          <a:noFill/>
        </p:spPr>
        <p:txBody>
          <a:bodyPr wrap="square" rtlCol="0">
            <a:spAutoFit/>
          </a:bodyPr>
          <a:lstStyle/>
          <a:p>
            <a:pPr algn="ctr"/>
            <a:r>
              <a:rPr lang="en-US" sz="4000" dirty="0">
                <a:solidFill>
                  <a:schemeClr val="accent6">
                    <a:lumMod val="50000"/>
                  </a:schemeClr>
                </a:solidFill>
              </a:rPr>
              <a:t>Integument</a:t>
            </a:r>
          </a:p>
          <a:p>
            <a:pPr algn="ctr"/>
            <a:r>
              <a:rPr lang="en-US" sz="4000" dirty="0">
                <a:solidFill>
                  <a:srgbClr val="36174D"/>
                </a:solidFill>
                <a:latin typeface="Chiller" pitchFamily="82" charset="0"/>
              </a:rPr>
              <a:t>Digital Laboratory</a:t>
            </a:r>
          </a:p>
        </p:txBody>
      </p:sp>
      <p:sp>
        <p:nvSpPr>
          <p:cNvPr id="3" name="TextBox 2"/>
          <p:cNvSpPr txBox="1"/>
          <p:nvPr/>
        </p:nvSpPr>
        <p:spPr>
          <a:xfrm>
            <a:off x="228600" y="3352800"/>
            <a:ext cx="8839200" cy="461665"/>
          </a:xfrm>
          <a:prstGeom prst="rect">
            <a:avLst/>
          </a:prstGeom>
          <a:noFill/>
        </p:spPr>
        <p:txBody>
          <a:bodyPr wrap="square" rtlCol="0">
            <a:spAutoFit/>
          </a:bodyPr>
          <a:lstStyle/>
          <a:p>
            <a:r>
              <a:rPr lang="en-US" sz="2400" b="1" dirty="0">
                <a:solidFill>
                  <a:srgbClr val="7030A0"/>
                </a:solidFill>
                <a:latin typeface="Bradley Hand ITC" pitchFamily="66" charset="0"/>
              </a:rPr>
              <a:t>It’s best to view this in </a:t>
            </a:r>
            <a:r>
              <a:rPr lang="en-US" sz="2400" b="1" i="1" dirty="0">
                <a:solidFill>
                  <a:srgbClr val="7030A0"/>
                </a:solidFill>
                <a:latin typeface="Bradley Hand ITC" pitchFamily="66" charset="0"/>
              </a:rPr>
              <a:t>Slide Show </a:t>
            </a:r>
            <a:r>
              <a:rPr lang="en-US" sz="2400" b="1" dirty="0">
                <a:solidFill>
                  <a:srgbClr val="7030A0"/>
                </a:solidFill>
                <a:latin typeface="Bradley Hand ITC" pitchFamily="66" charset="0"/>
              </a:rPr>
              <a:t>mode, especially for the quizzes.</a:t>
            </a:r>
          </a:p>
        </p:txBody>
      </p:sp>
      <p:pic>
        <p:nvPicPr>
          <p:cNvPr id="2" name="Picture 2" descr="http://static.howstuffworks.com/gif/skin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08124" y="4018153"/>
            <a:ext cx="2315110" cy="222829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57200" y="4419600"/>
            <a:ext cx="5638800" cy="954107"/>
          </a:xfrm>
          <a:prstGeom prst="rect">
            <a:avLst/>
          </a:prstGeom>
          <a:noFill/>
        </p:spPr>
        <p:txBody>
          <a:bodyPr wrap="square" rtlCol="0">
            <a:spAutoFit/>
          </a:bodyPr>
          <a:lstStyle/>
          <a:p>
            <a:r>
              <a:rPr lang="en-US" sz="2800" b="1" dirty="0">
                <a:solidFill>
                  <a:schemeClr val="accent3">
                    <a:lumMod val="50000"/>
                  </a:schemeClr>
                </a:solidFill>
                <a:latin typeface="Bradley Hand ITC" pitchFamily="66" charset="0"/>
              </a:rPr>
              <a:t>This module will take approximately 90 minutes to complete.</a:t>
            </a:r>
          </a:p>
        </p:txBody>
      </p:sp>
    </p:spTree>
    <p:extLst>
      <p:ext uri="{BB962C8B-B14F-4D97-AF65-F5344CB8AC3E}">
        <p14:creationId xmlns:p14="http://schemas.microsoft.com/office/powerpoint/2010/main" val="197525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itl-web1\com\LabManuals\MA\VLM\Lab21\ems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77" y="533400"/>
            <a:ext cx="3301746" cy="4114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4" name="TextBox 33"/>
          <p:cNvSpPr txBox="1"/>
          <p:nvPr/>
        </p:nvSpPr>
        <p:spPr>
          <a:xfrm>
            <a:off x="76200" y="5334000"/>
            <a:ext cx="8737021" cy="1200329"/>
          </a:xfrm>
          <a:prstGeom prst="rect">
            <a:avLst/>
          </a:prstGeom>
          <a:noFill/>
        </p:spPr>
        <p:txBody>
          <a:bodyPr wrap="square" rtlCol="0">
            <a:spAutoFit/>
          </a:bodyPr>
          <a:lstStyle/>
          <a:p>
            <a:r>
              <a:rPr lang="en-US" b="1" dirty="0">
                <a:solidFill>
                  <a:srgbClr val="002060"/>
                </a:solidFill>
                <a:latin typeface="Tempus Sans ITC" pitchFamily="82" charset="0"/>
              </a:rPr>
              <a:t>This is a micrograph from a light-skinned individual.  Note that the individual melanosomes (red outlines) are clustered together within vesicles (orange outlines) for degradation.  Micrographs from dark-skinned individuals will have melanosomes, but show no such packaging and degradation.</a:t>
            </a:r>
          </a:p>
        </p:txBody>
      </p:sp>
      <p:pic>
        <p:nvPicPr>
          <p:cNvPr id="24" name="Picture 2" descr="\\aitl-web1\com\LabManuals\MA\VLM\Lab21\ems05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487" t="28995" r="20858" b="27808"/>
          <a:stretch/>
        </p:blipFill>
        <p:spPr bwMode="auto">
          <a:xfrm>
            <a:off x="3962400" y="608876"/>
            <a:ext cx="4572000" cy="4764792"/>
          </a:xfrm>
          <a:prstGeom prst="rect">
            <a:avLst/>
          </a:prstGeom>
          <a:noFill/>
          <a:extLst>
            <a:ext uri="{909E8E84-426E-40DD-AFC4-6F175D3DCCD1}">
              <a14:hiddenFill xmlns:a14="http://schemas.microsoft.com/office/drawing/2010/main">
                <a:solidFill>
                  <a:srgbClr val="FFFFFF"/>
                </a:solidFill>
              </a14:hiddenFill>
            </a:ext>
          </a:extLst>
        </p:spPr>
      </p:pic>
      <p:sp>
        <p:nvSpPr>
          <p:cNvPr id="25" name="Freeform 24"/>
          <p:cNvSpPr/>
          <p:nvPr/>
        </p:nvSpPr>
        <p:spPr>
          <a:xfrm>
            <a:off x="5807687" y="2550135"/>
            <a:ext cx="644484" cy="727419"/>
          </a:xfrm>
          <a:custGeom>
            <a:avLst/>
            <a:gdLst>
              <a:gd name="connsiteX0" fmla="*/ 360552 w 360552"/>
              <a:gd name="connsiteY0" fmla="*/ 208248 h 379698"/>
              <a:gd name="connsiteX1" fmla="*/ 355790 w 360552"/>
              <a:gd name="connsiteY1" fmla="*/ 93948 h 379698"/>
              <a:gd name="connsiteX2" fmla="*/ 331977 w 360552"/>
              <a:gd name="connsiteY2" fmla="*/ 51085 h 379698"/>
              <a:gd name="connsiteX3" fmla="*/ 303402 w 360552"/>
              <a:gd name="connsiteY3" fmla="*/ 32035 h 379698"/>
              <a:gd name="connsiteX4" fmla="*/ 274827 w 360552"/>
              <a:gd name="connsiteY4" fmla="*/ 22510 h 379698"/>
              <a:gd name="connsiteX5" fmla="*/ 260540 w 360552"/>
              <a:gd name="connsiteY5" fmla="*/ 17748 h 379698"/>
              <a:gd name="connsiteX6" fmla="*/ 241490 w 360552"/>
              <a:gd name="connsiteY6" fmla="*/ 12985 h 379698"/>
              <a:gd name="connsiteX7" fmla="*/ 217677 w 360552"/>
              <a:gd name="connsiteY7" fmla="*/ 8223 h 379698"/>
              <a:gd name="connsiteX8" fmla="*/ 203390 w 360552"/>
              <a:gd name="connsiteY8" fmla="*/ 3460 h 379698"/>
              <a:gd name="connsiteX9" fmla="*/ 141477 w 360552"/>
              <a:gd name="connsiteY9" fmla="*/ 17748 h 379698"/>
              <a:gd name="connsiteX10" fmla="*/ 127190 w 360552"/>
              <a:gd name="connsiteY10" fmla="*/ 32035 h 379698"/>
              <a:gd name="connsiteX11" fmla="*/ 108140 w 360552"/>
              <a:gd name="connsiteY11" fmla="*/ 46323 h 379698"/>
              <a:gd name="connsiteX12" fmla="*/ 79565 w 360552"/>
              <a:gd name="connsiteY12" fmla="*/ 65373 h 379698"/>
              <a:gd name="connsiteX13" fmla="*/ 70040 w 360552"/>
              <a:gd name="connsiteY13" fmla="*/ 98710 h 379698"/>
              <a:gd name="connsiteX14" fmla="*/ 55752 w 360552"/>
              <a:gd name="connsiteY14" fmla="*/ 117760 h 379698"/>
              <a:gd name="connsiteX15" fmla="*/ 41465 w 360552"/>
              <a:gd name="connsiteY15" fmla="*/ 127285 h 379698"/>
              <a:gd name="connsiteX16" fmla="*/ 22415 w 360552"/>
              <a:gd name="connsiteY16" fmla="*/ 165385 h 379698"/>
              <a:gd name="connsiteX17" fmla="*/ 17652 w 360552"/>
              <a:gd name="connsiteY17" fmla="*/ 179673 h 379698"/>
              <a:gd name="connsiteX18" fmla="*/ 3365 w 360552"/>
              <a:gd name="connsiteY18" fmla="*/ 213010 h 379698"/>
              <a:gd name="connsiteX19" fmla="*/ 17652 w 360552"/>
              <a:gd name="connsiteY19" fmla="*/ 279685 h 379698"/>
              <a:gd name="connsiteX20" fmla="*/ 22415 w 360552"/>
              <a:gd name="connsiteY20" fmla="*/ 293973 h 379698"/>
              <a:gd name="connsiteX21" fmla="*/ 46227 w 360552"/>
              <a:gd name="connsiteY21" fmla="*/ 322548 h 379698"/>
              <a:gd name="connsiteX22" fmla="*/ 65277 w 360552"/>
              <a:gd name="connsiteY22" fmla="*/ 351123 h 379698"/>
              <a:gd name="connsiteX23" fmla="*/ 89090 w 360552"/>
              <a:gd name="connsiteY23" fmla="*/ 374935 h 379698"/>
              <a:gd name="connsiteX24" fmla="*/ 108140 w 360552"/>
              <a:gd name="connsiteY24" fmla="*/ 379698 h 379698"/>
              <a:gd name="connsiteX25" fmla="*/ 212915 w 360552"/>
              <a:gd name="connsiteY25" fmla="*/ 374935 h 379698"/>
              <a:gd name="connsiteX26" fmla="*/ 274827 w 360552"/>
              <a:gd name="connsiteY26" fmla="*/ 370173 h 379698"/>
              <a:gd name="connsiteX27" fmla="*/ 289115 w 360552"/>
              <a:gd name="connsiteY27" fmla="*/ 360648 h 379698"/>
              <a:gd name="connsiteX28" fmla="*/ 308165 w 360552"/>
              <a:gd name="connsiteY28" fmla="*/ 332073 h 379698"/>
              <a:gd name="connsiteX29" fmla="*/ 317690 w 360552"/>
              <a:gd name="connsiteY29" fmla="*/ 317785 h 379698"/>
              <a:gd name="connsiteX30" fmla="*/ 336740 w 360552"/>
              <a:gd name="connsiteY30" fmla="*/ 270160 h 379698"/>
              <a:gd name="connsiteX31" fmla="*/ 351027 w 360552"/>
              <a:gd name="connsiteY31" fmla="*/ 241585 h 379698"/>
              <a:gd name="connsiteX32" fmla="*/ 355790 w 360552"/>
              <a:gd name="connsiteY32" fmla="*/ 222535 h 379698"/>
              <a:gd name="connsiteX33" fmla="*/ 360552 w 360552"/>
              <a:gd name="connsiteY33" fmla="*/ 208248 h 37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0552" h="379698">
                <a:moveTo>
                  <a:pt x="360552" y="208248"/>
                </a:moveTo>
                <a:cubicBezTo>
                  <a:pt x="360552" y="186817"/>
                  <a:pt x="358607" y="131977"/>
                  <a:pt x="355790" y="93948"/>
                </a:cubicBezTo>
                <a:cubicBezTo>
                  <a:pt x="354888" y="81767"/>
                  <a:pt x="336753" y="54269"/>
                  <a:pt x="331977" y="51085"/>
                </a:cubicBezTo>
                <a:cubicBezTo>
                  <a:pt x="322452" y="44735"/>
                  <a:pt x="314262" y="35655"/>
                  <a:pt x="303402" y="32035"/>
                </a:cubicBezTo>
                <a:lnTo>
                  <a:pt x="274827" y="22510"/>
                </a:lnTo>
                <a:cubicBezTo>
                  <a:pt x="270065" y="20923"/>
                  <a:pt x="265410" y="18966"/>
                  <a:pt x="260540" y="17748"/>
                </a:cubicBezTo>
                <a:cubicBezTo>
                  <a:pt x="254190" y="16160"/>
                  <a:pt x="247880" y="14405"/>
                  <a:pt x="241490" y="12985"/>
                </a:cubicBezTo>
                <a:cubicBezTo>
                  <a:pt x="233588" y="11229"/>
                  <a:pt x="225530" y="10186"/>
                  <a:pt x="217677" y="8223"/>
                </a:cubicBezTo>
                <a:cubicBezTo>
                  <a:pt x="212807" y="7005"/>
                  <a:pt x="208152" y="5048"/>
                  <a:pt x="203390" y="3460"/>
                </a:cubicBezTo>
                <a:cubicBezTo>
                  <a:pt x="167531" y="7046"/>
                  <a:pt x="162775" y="0"/>
                  <a:pt x="141477" y="17748"/>
                </a:cubicBezTo>
                <a:cubicBezTo>
                  <a:pt x="136303" y="22060"/>
                  <a:pt x="132304" y="27652"/>
                  <a:pt x="127190" y="32035"/>
                </a:cubicBezTo>
                <a:cubicBezTo>
                  <a:pt x="121163" y="37201"/>
                  <a:pt x="114643" y="41771"/>
                  <a:pt x="108140" y="46323"/>
                </a:cubicBezTo>
                <a:cubicBezTo>
                  <a:pt x="98762" y="52888"/>
                  <a:pt x="79565" y="65373"/>
                  <a:pt x="79565" y="65373"/>
                </a:cubicBezTo>
                <a:cubicBezTo>
                  <a:pt x="78535" y="69493"/>
                  <a:pt x="73075" y="93399"/>
                  <a:pt x="70040" y="98710"/>
                </a:cubicBezTo>
                <a:cubicBezTo>
                  <a:pt x="66102" y="105602"/>
                  <a:pt x="61365" y="112147"/>
                  <a:pt x="55752" y="117760"/>
                </a:cubicBezTo>
                <a:cubicBezTo>
                  <a:pt x="51705" y="121807"/>
                  <a:pt x="46227" y="124110"/>
                  <a:pt x="41465" y="127285"/>
                </a:cubicBezTo>
                <a:cubicBezTo>
                  <a:pt x="30724" y="159505"/>
                  <a:pt x="44909" y="120397"/>
                  <a:pt x="22415" y="165385"/>
                </a:cubicBezTo>
                <a:cubicBezTo>
                  <a:pt x="20170" y="169875"/>
                  <a:pt x="19630" y="175059"/>
                  <a:pt x="17652" y="179673"/>
                </a:cubicBezTo>
                <a:cubicBezTo>
                  <a:pt x="0" y="220860"/>
                  <a:pt x="14531" y="179510"/>
                  <a:pt x="3365" y="213010"/>
                </a:cubicBezTo>
                <a:cubicBezTo>
                  <a:pt x="9372" y="261071"/>
                  <a:pt x="4080" y="238969"/>
                  <a:pt x="17652" y="279685"/>
                </a:cubicBezTo>
                <a:cubicBezTo>
                  <a:pt x="19240" y="284448"/>
                  <a:pt x="19630" y="289796"/>
                  <a:pt x="22415" y="293973"/>
                </a:cubicBezTo>
                <a:cubicBezTo>
                  <a:pt x="56456" y="345033"/>
                  <a:pt x="3441" y="267535"/>
                  <a:pt x="46227" y="322548"/>
                </a:cubicBezTo>
                <a:cubicBezTo>
                  <a:pt x="53255" y="331584"/>
                  <a:pt x="58927" y="341598"/>
                  <a:pt x="65277" y="351123"/>
                </a:cubicBezTo>
                <a:cubicBezTo>
                  <a:pt x="73744" y="363823"/>
                  <a:pt x="74273" y="368585"/>
                  <a:pt x="89090" y="374935"/>
                </a:cubicBezTo>
                <a:cubicBezTo>
                  <a:pt x="95106" y="377513"/>
                  <a:pt x="101790" y="378110"/>
                  <a:pt x="108140" y="379698"/>
                </a:cubicBezTo>
                <a:lnTo>
                  <a:pt x="212915" y="374935"/>
                </a:lnTo>
                <a:cubicBezTo>
                  <a:pt x="233580" y="373754"/>
                  <a:pt x="254483" y="373987"/>
                  <a:pt x="274827" y="370173"/>
                </a:cubicBezTo>
                <a:cubicBezTo>
                  <a:pt x="280453" y="369118"/>
                  <a:pt x="284352" y="363823"/>
                  <a:pt x="289115" y="360648"/>
                </a:cubicBezTo>
                <a:lnTo>
                  <a:pt x="308165" y="332073"/>
                </a:lnTo>
                <a:lnTo>
                  <a:pt x="317690" y="317785"/>
                </a:lnTo>
                <a:cubicBezTo>
                  <a:pt x="339372" y="252738"/>
                  <a:pt x="315716" y="319217"/>
                  <a:pt x="336740" y="270160"/>
                </a:cubicBezTo>
                <a:cubicBezTo>
                  <a:pt x="348571" y="242554"/>
                  <a:pt x="332721" y="269045"/>
                  <a:pt x="351027" y="241585"/>
                </a:cubicBezTo>
                <a:cubicBezTo>
                  <a:pt x="352615" y="235235"/>
                  <a:pt x="353992" y="228829"/>
                  <a:pt x="355790" y="222535"/>
                </a:cubicBezTo>
                <a:cubicBezTo>
                  <a:pt x="357169" y="217708"/>
                  <a:pt x="360552" y="229679"/>
                  <a:pt x="360552" y="208248"/>
                </a:cubicBezTo>
                <a:close/>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29" name="Freeform 28"/>
          <p:cNvSpPr/>
          <p:nvPr/>
        </p:nvSpPr>
        <p:spPr>
          <a:xfrm>
            <a:off x="6524090" y="3308376"/>
            <a:ext cx="924674" cy="1109609"/>
          </a:xfrm>
          <a:custGeom>
            <a:avLst/>
            <a:gdLst>
              <a:gd name="connsiteX0" fmla="*/ 433387 w 453361"/>
              <a:gd name="connsiteY0" fmla="*/ 209550 h 552450"/>
              <a:gd name="connsiteX1" fmla="*/ 428625 w 453361"/>
              <a:gd name="connsiteY1" fmla="*/ 123825 h 552450"/>
              <a:gd name="connsiteX2" fmla="*/ 419100 w 453361"/>
              <a:gd name="connsiteY2" fmla="*/ 95250 h 552450"/>
              <a:gd name="connsiteX3" fmla="*/ 404812 w 453361"/>
              <a:gd name="connsiteY3" fmla="*/ 80963 h 552450"/>
              <a:gd name="connsiteX4" fmla="*/ 381000 w 453361"/>
              <a:gd name="connsiteY4" fmla="*/ 38100 h 552450"/>
              <a:gd name="connsiteX5" fmla="*/ 357187 w 453361"/>
              <a:gd name="connsiteY5" fmla="*/ 14288 h 552450"/>
              <a:gd name="connsiteX6" fmla="*/ 328612 w 453361"/>
              <a:gd name="connsiteY6" fmla="*/ 4763 h 552450"/>
              <a:gd name="connsiteX7" fmla="*/ 314325 w 453361"/>
              <a:gd name="connsiteY7" fmla="*/ 0 h 552450"/>
              <a:gd name="connsiteX8" fmla="*/ 276225 w 453361"/>
              <a:gd name="connsiteY8" fmla="*/ 9525 h 552450"/>
              <a:gd name="connsiteX9" fmla="*/ 247650 w 453361"/>
              <a:gd name="connsiteY9" fmla="*/ 23813 h 552450"/>
              <a:gd name="connsiteX10" fmla="*/ 233362 w 453361"/>
              <a:gd name="connsiteY10" fmla="*/ 38100 h 552450"/>
              <a:gd name="connsiteX11" fmla="*/ 219075 w 453361"/>
              <a:gd name="connsiteY11" fmla="*/ 47625 h 552450"/>
              <a:gd name="connsiteX12" fmla="*/ 190500 w 453361"/>
              <a:gd name="connsiteY12" fmla="*/ 90488 h 552450"/>
              <a:gd name="connsiteX13" fmla="*/ 161925 w 453361"/>
              <a:gd name="connsiteY13" fmla="*/ 133350 h 552450"/>
              <a:gd name="connsiteX14" fmla="*/ 152400 w 453361"/>
              <a:gd name="connsiteY14" fmla="*/ 147638 h 552450"/>
              <a:gd name="connsiteX15" fmla="*/ 147637 w 453361"/>
              <a:gd name="connsiteY15" fmla="*/ 161925 h 552450"/>
              <a:gd name="connsiteX16" fmla="*/ 128587 w 453361"/>
              <a:gd name="connsiteY16" fmla="*/ 190500 h 552450"/>
              <a:gd name="connsiteX17" fmla="*/ 109537 w 453361"/>
              <a:gd name="connsiteY17" fmla="*/ 228600 h 552450"/>
              <a:gd name="connsiteX18" fmla="*/ 95250 w 453361"/>
              <a:gd name="connsiteY18" fmla="*/ 261938 h 552450"/>
              <a:gd name="connsiteX19" fmla="*/ 85725 w 453361"/>
              <a:gd name="connsiteY19" fmla="*/ 280988 h 552450"/>
              <a:gd name="connsiteX20" fmla="*/ 80962 w 453361"/>
              <a:gd name="connsiteY20" fmla="*/ 295275 h 552450"/>
              <a:gd name="connsiteX21" fmla="*/ 52387 w 453361"/>
              <a:gd name="connsiteY21" fmla="*/ 309563 h 552450"/>
              <a:gd name="connsiteX22" fmla="*/ 38100 w 453361"/>
              <a:gd name="connsiteY22" fmla="*/ 323850 h 552450"/>
              <a:gd name="connsiteX23" fmla="*/ 9525 w 453361"/>
              <a:gd name="connsiteY23" fmla="*/ 371475 h 552450"/>
              <a:gd name="connsiteX24" fmla="*/ 0 w 453361"/>
              <a:gd name="connsiteY24" fmla="*/ 400050 h 552450"/>
              <a:gd name="connsiteX25" fmla="*/ 4762 w 453361"/>
              <a:gd name="connsiteY25" fmla="*/ 433388 h 552450"/>
              <a:gd name="connsiteX26" fmla="*/ 23812 w 453361"/>
              <a:gd name="connsiteY26" fmla="*/ 481013 h 552450"/>
              <a:gd name="connsiteX27" fmla="*/ 33337 w 453361"/>
              <a:gd name="connsiteY27" fmla="*/ 509588 h 552450"/>
              <a:gd name="connsiteX28" fmla="*/ 52387 w 453361"/>
              <a:gd name="connsiteY28" fmla="*/ 538163 h 552450"/>
              <a:gd name="connsiteX29" fmla="*/ 66675 w 453361"/>
              <a:gd name="connsiteY29" fmla="*/ 542925 h 552450"/>
              <a:gd name="connsiteX30" fmla="*/ 95250 w 453361"/>
              <a:gd name="connsiteY30" fmla="*/ 547688 h 552450"/>
              <a:gd name="connsiteX31" fmla="*/ 209550 w 453361"/>
              <a:gd name="connsiteY31" fmla="*/ 552450 h 552450"/>
              <a:gd name="connsiteX32" fmla="*/ 223837 w 453361"/>
              <a:gd name="connsiteY32" fmla="*/ 547688 h 552450"/>
              <a:gd name="connsiteX33" fmla="*/ 252412 w 453361"/>
              <a:gd name="connsiteY33" fmla="*/ 528638 h 552450"/>
              <a:gd name="connsiteX34" fmla="*/ 280987 w 453361"/>
              <a:gd name="connsiteY34" fmla="*/ 500063 h 552450"/>
              <a:gd name="connsiteX35" fmla="*/ 309562 w 453361"/>
              <a:gd name="connsiteY35" fmla="*/ 490538 h 552450"/>
              <a:gd name="connsiteX36" fmla="*/ 319087 w 453361"/>
              <a:gd name="connsiteY36" fmla="*/ 476250 h 552450"/>
              <a:gd name="connsiteX37" fmla="*/ 338137 w 453361"/>
              <a:gd name="connsiteY37" fmla="*/ 471488 h 552450"/>
              <a:gd name="connsiteX38" fmla="*/ 352425 w 453361"/>
              <a:gd name="connsiteY38" fmla="*/ 466725 h 552450"/>
              <a:gd name="connsiteX39" fmla="*/ 381000 w 453361"/>
              <a:gd name="connsiteY39" fmla="*/ 452438 h 552450"/>
              <a:gd name="connsiteX40" fmla="*/ 404812 w 453361"/>
              <a:gd name="connsiteY40" fmla="*/ 423863 h 552450"/>
              <a:gd name="connsiteX41" fmla="*/ 419100 w 453361"/>
              <a:gd name="connsiteY41" fmla="*/ 409575 h 552450"/>
              <a:gd name="connsiteX42" fmla="*/ 428625 w 453361"/>
              <a:gd name="connsiteY42" fmla="*/ 371475 h 552450"/>
              <a:gd name="connsiteX43" fmla="*/ 433387 w 453361"/>
              <a:gd name="connsiteY43" fmla="*/ 347663 h 552450"/>
              <a:gd name="connsiteX44" fmla="*/ 442912 w 453361"/>
              <a:gd name="connsiteY44" fmla="*/ 319088 h 552450"/>
              <a:gd name="connsiteX45" fmla="*/ 452437 w 453361"/>
              <a:gd name="connsiteY45" fmla="*/ 271463 h 552450"/>
              <a:gd name="connsiteX46" fmla="*/ 447675 w 453361"/>
              <a:gd name="connsiteY46" fmla="*/ 209550 h 552450"/>
              <a:gd name="connsiteX47" fmla="*/ 433387 w 453361"/>
              <a:gd name="connsiteY47" fmla="*/ 204788 h 552450"/>
              <a:gd name="connsiteX48" fmla="*/ 433387 w 453361"/>
              <a:gd name="connsiteY48" fmla="*/ 20955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3361" h="552450">
                <a:moveTo>
                  <a:pt x="433387" y="209550"/>
                </a:moveTo>
                <a:cubicBezTo>
                  <a:pt x="432593" y="196056"/>
                  <a:pt x="432175" y="152223"/>
                  <a:pt x="428625" y="123825"/>
                </a:cubicBezTo>
                <a:cubicBezTo>
                  <a:pt x="427380" y="113862"/>
                  <a:pt x="426200" y="102349"/>
                  <a:pt x="419100" y="95250"/>
                </a:cubicBezTo>
                <a:lnTo>
                  <a:pt x="404812" y="80963"/>
                </a:lnTo>
                <a:cubicBezTo>
                  <a:pt x="389616" y="35374"/>
                  <a:pt x="404762" y="66615"/>
                  <a:pt x="381000" y="38100"/>
                </a:cubicBezTo>
                <a:cubicBezTo>
                  <a:pt x="368861" y="23533"/>
                  <a:pt x="375676" y="22505"/>
                  <a:pt x="357187" y="14288"/>
                </a:cubicBezTo>
                <a:cubicBezTo>
                  <a:pt x="348012" y="10210"/>
                  <a:pt x="338137" y="7938"/>
                  <a:pt x="328612" y="4763"/>
                </a:cubicBezTo>
                <a:lnTo>
                  <a:pt x="314325" y="0"/>
                </a:lnTo>
                <a:cubicBezTo>
                  <a:pt x="305272" y="1811"/>
                  <a:pt x="285986" y="4645"/>
                  <a:pt x="276225" y="9525"/>
                </a:cubicBezTo>
                <a:cubicBezTo>
                  <a:pt x="239289" y="27993"/>
                  <a:pt x="283567" y="11839"/>
                  <a:pt x="247650" y="23813"/>
                </a:cubicBezTo>
                <a:cubicBezTo>
                  <a:pt x="242887" y="28575"/>
                  <a:pt x="238536" y="33788"/>
                  <a:pt x="233362" y="38100"/>
                </a:cubicBezTo>
                <a:cubicBezTo>
                  <a:pt x="228965" y="41764"/>
                  <a:pt x="222844" y="43317"/>
                  <a:pt x="219075" y="47625"/>
                </a:cubicBezTo>
                <a:cubicBezTo>
                  <a:pt x="219070" y="47630"/>
                  <a:pt x="195264" y="83341"/>
                  <a:pt x="190500" y="90488"/>
                </a:cubicBezTo>
                <a:lnTo>
                  <a:pt x="161925" y="133350"/>
                </a:lnTo>
                <a:cubicBezTo>
                  <a:pt x="158750" y="138113"/>
                  <a:pt x="154210" y="142208"/>
                  <a:pt x="152400" y="147638"/>
                </a:cubicBezTo>
                <a:cubicBezTo>
                  <a:pt x="150812" y="152400"/>
                  <a:pt x="150075" y="157537"/>
                  <a:pt x="147637" y="161925"/>
                </a:cubicBezTo>
                <a:cubicBezTo>
                  <a:pt x="142077" y="171932"/>
                  <a:pt x="133707" y="180261"/>
                  <a:pt x="128587" y="190500"/>
                </a:cubicBezTo>
                <a:lnTo>
                  <a:pt x="109537" y="228600"/>
                </a:lnTo>
                <a:cubicBezTo>
                  <a:pt x="77947" y="291780"/>
                  <a:pt x="116272" y="212885"/>
                  <a:pt x="95250" y="261938"/>
                </a:cubicBezTo>
                <a:cubicBezTo>
                  <a:pt x="92453" y="268464"/>
                  <a:pt x="88522" y="274463"/>
                  <a:pt x="85725" y="280988"/>
                </a:cubicBezTo>
                <a:cubicBezTo>
                  <a:pt x="83747" y="285602"/>
                  <a:pt x="84098" y="291355"/>
                  <a:pt x="80962" y="295275"/>
                </a:cubicBezTo>
                <a:cubicBezTo>
                  <a:pt x="74247" y="303668"/>
                  <a:pt x="61799" y="306425"/>
                  <a:pt x="52387" y="309563"/>
                </a:cubicBezTo>
                <a:cubicBezTo>
                  <a:pt x="47625" y="314325"/>
                  <a:pt x="42235" y="318534"/>
                  <a:pt x="38100" y="323850"/>
                </a:cubicBezTo>
                <a:cubicBezTo>
                  <a:pt x="28892" y="335689"/>
                  <a:pt x="15624" y="356229"/>
                  <a:pt x="9525" y="371475"/>
                </a:cubicBezTo>
                <a:cubicBezTo>
                  <a:pt x="5796" y="380797"/>
                  <a:pt x="0" y="400050"/>
                  <a:pt x="0" y="400050"/>
                </a:cubicBezTo>
                <a:cubicBezTo>
                  <a:pt x="1587" y="411163"/>
                  <a:pt x="2238" y="422450"/>
                  <a:pt x="4762" y="433388"/>
                </a:cubicBezTo>
                <a:cubicBezTo>
                  <a:pt x="13377" y="470720"/>
                  <a:pt x="12028" y="451553"/>
                  <a:pt x="23812" y="481013"/>
                </a:cubicBezTo>
                <a:cubicBezTo>
                  <a:pt x="27541" y="490335"/>
                  <a:pt x="30162" y="500063"/>
                  <a:pt x="33337" y="509588"/>
                </a:cubicBezTo>
                <a:cubicBezTo>
                  <a:pt x="38330" y="524565"/>
                  <a:pt x="37100" y="527972"/>
                  <a:pt x="52387" y="538163"/>
                </a:cubicBezTo>
                <a:cubicBezTo>
                  <a:pt x="56564" y="540948"/>
                  <a:pt x="61774" y="541836"/>
                  <a:pt x="66675" y="542925"/>
                </a:cubicBezTo>
                <a:cubicBezTo>
                  <a:pt x="76101" y="545020"/>
                  <a:pt x="85615" y="547046"/>
                  <a:pt x="95250" y="547688"/>
                </a:cubicBezTo>
                <a:cubicBezTo>
                  <a:pt x="133299" y="550225"/>
                  <a:pt x="171450" y="550863"/>
                  <a:pt x="209550" y="552450"/>
                </a:cubicBezTo>
                <a:cubicBezTo>
                  <a:pt x="214312" y="550863"/>
                  <a:pt x="219660" y="550473"/>
                  <a:pt x="223837" y="547688"/>
                </a:cubicBezTo>
                <a:cubicBezTo>
                  <a:pt x="259511" y="523905"/>
                  <a:pt x="218442" y="539961"/>
                  <a:pt x="252412" y="528638"/>
                </a:cubicBezTo>
                <a:cubicBezTo>
                  <a:pt x="261937" y="519113"/>
                  <a:pt x="268208" y="504323"/>
                  <a:pt x="280987" y="500063"/>
                </a:cubicBezTo>
                <a:lnTo>
                  <a:pt x="309562" y="490538"/>
                </a:lnTo>
                <a:cubicBezTo>
                  <a:pt x="312737" y="485775"/>
                  <a:pt x="314324" y="479425"/>
                  <a:pt x="319087" y="476250"/>
                </a:cubicBezTo>
                <a:cubicBezTo>
                  <a:pt x="324533" y="472619"/>
                  <a:pt x="331843" y="473286"/>
                  <a:pt x="338137" y="471488"/>
                </a:cubicBezTo>
                <a:cubicBezTo>
                  <a:pt x="342964" y="470109"/>
                  <a:pt x="347935" y="468970"/>
                  <a:pt x="352425" y="466725"/>
                </a:cubicBezTo>
                <a:cubicBezTo>
                  <a:pt x="389347" y="448264"/>
                  <a:pt x="345093" y="464405"/>
                  <a:pt x="381000" y="452438"/>
                </a:cubicBezTo>
                <a:cubicBezTo>
                  <a:pt x="422750" y="410685"/>
                  <a:pt x="371652" y="463655"/>
                  <a:pt x="404812" y="423863"/>
                </a:cubicBezTo>
                <a:cubicBezTo>
                  <a:pt x="409124" y="418689"/>
                  <a:pt x="414337" y="414338"/>
                  <a:pt x="419100" y="409575"/>
                </a:cubicBezTo>
                <a:cubicBezTo>
                  <a:pt x="422275" y="396875"/>
                  <a:pt x="426058" y="384312"/>
                  <a:pt x="428625" y="371475"/>
                </a:cubicBezTo>
                <a:cubicBezTo>
                  <a:pt x="430212" y="363538"/>
                  <a:pt x="431257" y="355472"/>
                  <a:pt x="433387" y="347663"/>
                </a:cubicBezTo>
                <a:cubicBezTo>
                  <a:pt x="436029" y="337977"/>
                  <a:pt x="440477" y="328828"/>
                  <a:pt x="442912" y="319088"/>
                </a:cubicBezTo>
                <a:cubicBezTo>
                  <a:pt x="450017" y="290670"/>
                  <a:pt x="446599" y="306494"/>
                  <a:pt x="452437" y="271463"/>
                </a:cubicBezTo>
                <a:cubicBezTo>
                  <a:pt x="450850" y="250825"/>
                  <a:pt x="453361" y="229452"/>
                  <a:pt x="447675" y="209550"/>
                </a:cubicBezTo>
                <a:cubicBezTo>
                  <a:pt x="446296" y="204723"/>
                  <a:pt x="437564" y="207573"/>
                  <a:pt x="433387" y="204788"/>
                </a:cubicBezTo>
                <a:cubicBezTo>
                  <a:pt x="432066" y="203907"/>
                  <a:pt x="434181" y="223044"/>
                  <a:pt x="433387" y="209550"/>
                </a:cubicBezTo>
                <a:close/>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6"/>
          <p:cNvSpPr/>
          <p:nvPr/>
        </p:nvSpPr>
        <p:spPr>
          <a:xfrm>
            <a:off x="6583677" y="3921401"/>
            <a:ext cx="311682" cy="303614"/>
          </a:xfrm>
          <a:custGeom>
            <a:avLst/>
            <a:gdLst>
              <a:gd name="connsiteX0" fmla="*/ 254754 w 311682"/>
              <a:gd name="connsiteY0" fmla="*/ 49812 h 295312"/>
              <a:gd name="connsiteX1" fmla="*/ 165805 w 311682"/>
              <a:gd name="connsiteY1" fmla="*/ 3558 h 295312"/>
              <a:gd name="connsiteX2" fmla="*/ 151573 w 311682"/>
              <a:gd name="connsiteY2" fmla="*/ 0 h 295312"/>
              <a:gd name="connsiteX3" fmla="*/ 112435 w 311682"/>
              <a:gd name="connsiteY3" fmla="*/ 7116 h 295312"/>
              <a:gd name="connsiteX4" fmla="*/ 69739 w 311682"/>
              <a:gd name="connsiteY4" fmla="*/ 17790 h 295312"/>
              <a:gd name="connsiteX5" fmla="*/ 59065 w 311682"/>
              <a:gd name="connsiteY5" fmla="*/ 24906 h 295312"/>
              <a:gd name="connsiteX6" fmla="*/ 48391 w 311682"/>
              <a:gd name="connsiteY6" fmla="*/ 28464 h 295312"/>
              <a:gd name="connsiteX7" fmla="*/ 34160 w 311682"/>
              <a:gd name="connsiteY7" fmla="*/ 35580 h 295312"/>
              <a:gd name="connsiteX8" fmla="*/ 27044 w 311682"/>
              <a:gd name="connsiteY8" fmla="*/ 49812 h 295312"/>
              <a:gd name="connsiteX9" fmla="*/ 16370 w 311682"/>
              <a:gd name="connsiteY9" fmla="*/ 60486 h 295312"/>
              <a:gd name="connsiteX10" fmla="*/ 12812 w 311682"/>
              <a:gd name="connsiteY10" fmla="*/ 71159 h 295312"/>
              <a:gd name="connsiteX11" fmla="*/ 5696 w 311682"/>
              <a:gd name="connsiteY11" fmla="*/ 81833 h 295312"/>
              <a:gd name="connsiteX12" fmla="*/ 5696 w 311682"/>
              <a:gd name="connsiteY12" fmla="*/ 163667 h 295312"/>
              <a:gd name="connsiteX13" fmla="*/ 12812 w 311682"/>
              <a:gd name="connsiteY13" fmla="*/ 192131 h 295312"/>
              <a:gd name="connsiteX14" fmla="*/ 16370 w 311682"/>
              <a:gd name="connsiteY14" fmla="*/ 202805 h 295312"/>
              <a:gd name="connsiteX15" fmla="*/ 37718 w 311682"/>
              <a:gd name="connsiteY15" fmla="*/ 231268 h 295312"/>
              <a:gd name="connsiteX16" fmla="*/ 51949 w 311682"/>
              <a:gd name="connsiteY16" fmla="*/ 241942 h 295312"/>
              <a:gd name="connsiteX17" fmla="*/ 62623 w 311682"/>
              <a:gd name="connsiteY17" fmla="*/ 252616 h 295312"/>
              <a:gd name="connsiteX18" fmla="*/ 73297 w 311682"/>
              <a:gd name="connsiteY18" fmla="*/ 256174 h 295312"/>
              <a:gd name="connsiteX19" fmla="*/ 94645 w 311682"/>
              <a:gd name="connsiteY19" fmla="*/ 270406 h 295312"/>
              <a:gd name="connsiteX20" fmla="*/ 130225 w 311682"/>
              <a:gd name="connsiteY20" fmla="*/ 281080 h 295312"/>
              <a:gd name="connsiteX21" fmla="*/ 140899 w 311682"/>
              <a:gd name="connsiteY21" fmla="*/ 284638 h 295312"/>
              <a:gd name="connsiteX22" fmla="*/ 162247 w 311682"/>
              <a:gd name="connsiteY22" fmla="*/ 288196 h 295312"/>
              <a:gd name="connsiteX23" fmla="*/ 212058 w 311682"/>
              <a:gd name="connsiteY23" fmla="*/ 295312 h 295312"/>
              <a:gd name="connsiteX24" fmla="*/ 268986 w 311682"/>
              <a:gd name="connsiteY24" fmla="*/ 288196 h 295312"/>
              <a:gd name="connsiteX25" fmla="*/ 279660 w 311682"/>
              <a:gd name="connsiteY25" fmla="*/ 281080 h 295312"/>
              <a:gd name="connsiteX26" fmla="*/ 283218 w 311682"/>
              <a:gd name="connsiteY26" fmla="*/ 270406 h 295312"/>
              <a:gd name="connsiteX27" fmla="*/ 290334 w 311682"/>
              <a:gd name="connsiteY27" fmla="*/ 259732 h 295312"/>
              <a:gd name="connsiteX28" fmla="*/ 304566 w 311682"/>
              <a:gd name="connsiteY28" fmla="*/ 227710 h 295312"/>
              <a:gd name="connsiteX29" fmla="*/ 308124 w 311682"/>
              <a:gd name="connsiteY29" fmla="*/ 209921 h 295312"/>
              <a:gd name="connsiteX30" fmla="*/ 311682 w 311682"/>
              <a:gd name="connsiteY30" fmla="*/ 199247 h 295312"/>
              <a:gd name="connsiteX31" fmla="*/ 308124 w 311682"/>
              <a:gd name="connsiteY31" fmla="*/ 142319 h 295312"/>
              <a:gd name="connsiteX32" fmla="*/ 301008 w 311682"/>
              <a:gd name="connsiteY32" fmla="*/ 120971 h 295312"/>
              <a:gd name="connsiteX33" fmla="*/ 293892 w 311682"/>
              <a:gd name="connsiteY33" fmla="*/ 99623 h 295312"/>
              <a:gd name="connsiteX34" fmla="*/ 290334 w 311682"/>
              <a:gd name="connsiteY34" fmla="*/ 88949 h 295312"/>
              <a:gd name="connsiteX35" fmla="*/ 283218 w 311682"/>
              <a:gd name="connsiteY35" fmla="*/ 78275 h 295312"/>
              <a:gd name="connsiteX36" fmla="*/ 279660 w 311682"/>
              <a:gd name="connsiteY36" fmla="*/ 67602 h 295312"/>
              <a:gd name="connsiteX37" fmla="*/ 268986 w 311682"/>
              <a:gd name="connsiteY37" fmla="*/ 60486 h 295312"/>
              <a:gd name="connsiteX38" fmla="*/ 254754 w 311682"/>
              <a:gd name="connsiteY38" fmla="*/ 49812 h 295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11682" h="295312">
                <a:moveTo>
                  <a:pt x="254754" y="49812"/>
                </a:moveTo>
                <a:cubicBezTo>
                  <a:pt x="237557" y="40324"/>
                  <a:pt x="197549" y="12628"/>
                  <a:pt x="165805" y="3558"/>
                </a:cubicBezTo>
                <a:cubicBezTo>
                  <a:pt x="161103" y="2215"/>
                  <a:pt x="156317" y="1186"/>
                  <a:pt x="151573" y="0"/>
                </a:cubicBezTo>
                <a:cubicBezTo>
                  <a:pt x="88261" y="9045"/>
                  <a:pt x="154375" y="-1272"/>
                  <a:pt x="112435" y="7116"/>
                </a:cubicBezTo>
                <a:cubicBezTo>
                  <a:pt x="101002" y="9403"/>
                  <a:pt x="79929" y="10997"/>
                  <a:pt x="69739" y="17790"/>
                </a:cubicBezTo>
                <a:cubicBezTo>
                  <a:pt x="66181" y="20162"/>
                  <a:pt x="62890" y="22994"/>
                  <a:pt x="59065" y="24906"/>
                </a:cubicBezTo>
                <a:cubicBezTo>
                  <a:pt x="55710" y="26583"/>
                  <a:pt x="51838" y="26987"/>
                  <a:pt x="48391" y="28464"/>
                </a:cubicBezTo>
                <a:cubicBezTo>
                  <a:pt x="43516" y="30553"/>
                  <a:pt x="38904" y="33208"/>
                  <a:pt x="34160" y="35580"/>
                </a:cubicBezTo>
                <a:cubicBezTo>
                  <a:pt x="31788" y="40324"/>
                  <a:pt x="30127" y="45496"/>
                  <a:pt x="27044" y="49812"/>
                </a:cubicBezTo>
                <a:cubicBezTo>
                  <a:pt x="24119" y="53907"/>
                  <a:pt x="19161" y="56299"/>
                  <a:pt x="16370" y="60486"/>
                </a:cubicBezTo>
                <a:cubicBezTo>
                  <a:pt x="14290" y="63606"/>
                  <a:pt x="14489" y="67805"/>
                  <a:pt x="12812" y="71159"/>
                </a:cubicBezTo>
                <a:cubicBezTo>
                  <a:pt x="10900" y="74984"/>
                  <a:pt x="8068" y="78275"/>
                  <a:pt x="5696" y="81833"/>
                </a:cubicBezTo>
                <a:cubicBezTo>
                  <a:pt x="-2699" y="115413"/>
                  <a:pt x="-1054" y="102920"/>
                  <a:pt x="5696" y="163667"/>
                </a:cubicBezTo>
                <a:cubicBezTo>
                  <a:pt x="6776" y="173387"/>
                  <a:pt x="9719" y="182853"/>
                  <a:pt x="12812" y="192131"/>
                </a:cubicBezTo>
                <a:cubicBezTo>
                  <a:pt x="13998" y="195689"/>
                  <a:pt x="14356" y="199641"/>
                  <a:pt x="16370" y="202805"/>
                </a:cubicBezTo>
                <a:cubicBezTo>
                  <a:pt x="22737" y="212811"/>
                  <a:pt x="28230" y="224152"/>
                  <a:pt x="37718" y="231268"/>
                </a:cubicBezTo>
                <a:cubicBezTo>
                  <a:pt x="42462" y="234826"/>
                  <a:pt x="47447" y="238083"/>
                  <a:pt x="51949" y="241942"/>
                </a:cubicBezTo>
                <a:cubicBezTo>
                  <a:pt x="55769" y="245217"/>
                  <a:pt x="58436" y="249825"/>
                  <a:pt x="62623" y="252616"/>
                </a:cubicBezTo>
                <a:cubicBezTo>
                  <a:pt x="65744" y="254696"/>
                  <a:pt x="70019" y="254353"/>
                  <a:pt x="73297" y="256174"/>
                </a:cubicBezTo>
                <a:cubicBezTo>
                  <a:pt x="80773" y="260327"/>
                  <a:pt x="86532" y="267702"/>
                  <a:pt x="94645" y="270406"/>
                </a:cubicBezTo>
                <a:cubicBezTo>
                  <a:pt x="145377" y="287317"/>
                  <a:pt x="92584" y="270326"/>
                  <a:pt x="130225" y="281080"/>
                </a:cubicBezTo>
                <a:cubicBezTo>
                  <a:pt x="133831" y="282110"/>
                  <a:pt x="137238" y="283824"/>
                  <a:pt x="140899" y="284638"/>
                </a:cubicBezTo>
                <a:cubicBezTo>
                  <a:pt x="147941" y="286203"/>
                  <a:pt x="155149" y="286905"/>
                  <a:pt x="162247" y="288196"/>
                </a:cubicBezTo>
                <a:cubicBezTo>
                  <a:pt x="197851" y="294669"/>
                  <a:pt x="161093" y="289649"/>
                  <a:pt x="212058" y="295312"/>
                </a:cubicBezTo>
                <a:cubicBezTo>
                  <a:pt x="220886" y="294633"/>
                  <a:pt x="253626" y="295876"/>
                  <a:pt x="268986" y="288196"/>
                </a:cubicBezTo>
                <a:cubicBezTo>
                  <a:pt x="272811" y="286284"/>
                  <a:pt x="276102" y="283452"/>
                  <a:pt x="279660" y="281080"/>
                </a:cubicBezTo>
                <a:cubicBezTo>
                  <a:pt x="280846" y="277522"/>
                  <a:pt x="281541" y="273761"/>
                  <a:pt x="283218" y="270406"/>
                </a:cubicBezTo>
                <a:cubicBezTo>
                  <a:pt x="285130" y="266581"/>
                  <a:pt x="288597" y="263640"/>
                  <a:pt x="290334" y="259732"/>
                </a:cubicBezTo>
                <a:cubicBezTo>
                  <a:pt x="307270" y="221625"/>
                  <a:pt x="288462" y="251867"/>
                  <a:pt x="304566" y="227710"/>
                </a:cubicBezTo>
                <a:cubicBezTo>
                  <a:pt x="305752" y="221780"/>
                  <a:pt x="306657" y="215788"/>
                  <a:pt x="308124" y="209921"/>
                </a:cubicBezTo>
                <a:cubicBezTo>
                  <a:pt x="309034" y="206283"/>
                  <a:pt x="311682" y="202997"/>
                  <a:pt x="311682" y="199247"/>
                </a:cubicBezTo>
                <a:cubicBezTo>
                  <a:pt x="311682" y="180234"/>
                  <a:pt x="310693" y="161158"/>
                  <a:pt x="308124" y="142319"/>
                </a:cubicBezTo>
                <a:cubicBezTo>
                  <a:pt x="307111" y="134887"/>
                  <a:pt x="303380" y="128087"/>
                  <a:pt x="301008" y="120971"/>
                </a:cubicBezTo>
                <a:lnTo>
                  <a:pt x="293892" y="99623"/>
                </a:lnTo>
                <a:cubicBezTo>
                  <a:pt x="292706" y="96065"/>
                  <a:pt x="292414" y="92070"/>
                  <a:pt x="290334" y="88949"/>
                </a:cubicBezTo>
                <a:cubicBezTo>
                  <a:pt x="287962" y="85391"/>
                  <a:pt x="285130" y="82100"/>
                  <a:pt x="283218" y="78275"/>
                </a:cubicBezTo>
                <a:cubicBezTo>
                  <a:pt x="281541" y="74921"/>
                  <a:pt x="282003" y="70530"/>
                  <a:pt x="279660" y="67602"/>
                </a:cubicBezTo>
                <a:cubicBezTo>
                  <a:pt x="276989" y="64263"/>
                  <a:pt x="272544" y="62858"/>
                  <a:pt x="268986" y="60486"/>
                </a:cubicBezTo>
                <a:cubicBezTo>
                  <a:pt x="261120" y="44754"/>
                  <a:pt x="271951" y="59300"/>
                  <a:pt x="254754" y="49812"/>
                </a:cubicBez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a:off x="7094605" y="3577359"/>
            <a:ext cx="217037" cy="263395"/>
          </a:xfrm>
          <a:custGeom>
            <a:avLst/>
            <a:gdLst>
              <a:gd name="connsiteX0" fmla="*/ 120972 w 217037"/>
              <a:gd name="connsiteY0" fmla="*/ 104 h 263395"/>
              <a:gd name="connsiteX1" fmla="*/ 103182 w 217037"/>
              <a:gd name="connsiteY1" fmla="*/ 3662 h 263395"/>
              <a:gd name="connsiteX2" fmla="*/ 92508 w 217037"/>
              <a:gd name="connsiteY2" fmla="*/ 10778 h 263395"/>
              <a:gd name="connsiteX3" fmla="*/ 71160 w 217037"/>
              <a:gd name="connsiteY3" fmla="*/ 17894 h 263395"/>
              <a:gd name="connsiteX4" fmla="*/ 35580 w 217037"/>
              <a:gd name="connsiteY4" fmla="*/ 28568 h 263395"/>
              <a:gd name="connsiteX5" fmla="*/ 24906 w 217037"/>
              <a:gd name="connsiteY5" fmla="*/ 35684 h 263395"/>
              <a:gd name="connsiteX6" fmla="*/ 10674 w 217037"/>
              <a:gd name="connsiteY6" fmla="*/ 57032 h 263395"/>
              <a:gd name="connsiteX7" fmla="*/ 3558 w 217037"/>
              <a:gd name="connsiteY7" fmla="*/ 67706 h 263395"/>
              <a:gd name="connsiteX8" fmla="*/ 0 w 217037"/>
              <a:gd name="connsiteY8" fmla="*/ 78380 h 263395"/>
              <a:gd name="connsiteX9" fmla="*/ 7116 w 217037"/>
              <a:gd name="connsiteY9" fmla="*/ 145981 h 263395"/>
              <a:gd name="connsiteX10" fmla="*/ 14232 w 217037"/>
              <a:gd name="connsiteY10" fmla="*/ 167329 h 263395"/>
              <a:gd name="connsiteX11" fmla="*/ 28464 w 217037"/>
              <a:gd name="connsiteY11" fmla="*/ 188677 h 263395"/>
              <a:gd name="connsiteX12" fmla="*/ 39138 w 217037"/>
              <a:gd name="connsiteY12" fmla="*/ 227815 h 263395"/>
              <a:gd name="connsiteX13" fmla="*/ 71160 w 217037"/>
              <a:gd name="connsiteY13" fmla="*/ 256279 h 263395"/>
              <a:gd name="connsiteX14" fmla="*/ 96066 w 217037"/>
              <a:gd name="connsiteY14" fmla="*/ 263395 h 263395"/>
              <a:gd name="connsiteX15" fmla="*/ 149435 w 217037"/>
              <a:gd name="connsiteY15" fmla="*/ 259837 h 263395"/>
              <a:gd name="connsiteX16" fmla="*/ 167225 w 217037"/>
              <a:gd name="connsiteY16" fmla="*/ 256279 h 263395"/>
              <a:gd name="connsiteX17" fmla="*/ 188573 w 217037"/>
              <a:gd name="connsiteY17" fmla="*/ 249163 h 263395"/>
              <a:gd name="connsiteX18" fmla="*/ 202805 w 217037"/>
              <a:gd name="connsiteY18" fmla="*/ 227815 h 263395"/>
              <a:gd name="connsiteX19" fmla="*/ 209921 w 217037"/>
              <a:gd name="connsiteY19" fmla="*/ 217141 h 263395"/>
              <a:gd name="connsiteX20" fmla="*/ 217037 w 217037"/>
              <a:gd name="connsiteY20" fmla="*/ 192235 h 263395"/>
              <a:gd name="connsiteX21" fmla="*/ 213479 w 217037"/>
              <a:gd name="connsiteY21" fmla="*/ 110402 h 263395"/>
              <a:gd name="connsiteX22" fmla="*/ 199247 w 217037"/>
              <a:gd name="connsiteY22" fmla="*/ 78380 h 263395"/>
              <a:gd name="connsiteX23" fmla="*/ 192131 w 217037"/>
              <a:gd name="connsiteY23" fmla="*/ 57032 h 263395"/>
              <a:gd name="connsiteX24" fmla="*/ 188573 w 217037"/>
              <a:gd name="connsiteY24" fmla="*/ 46358 h 263395"/>
              <a:gd name="connsiteX25" fmla="*/ 177899 w 217037"/>
              <a:gd name="connsiteY25" fmla="*/ 35684 h 263395"/>
              <a:gd name="connsiteX26" fmla="*/ 170783 w 217037"/>
              <a:gd name="connsiteY26" fmla="*/ 25010 h 263395"/>
              <a:gd name="connsiteX27" fmla="*/ 135204 w 217037"/>
              <a:gd name="connsiteY27" fmla="*/ 7220 h 263395"/>
              <a:gd name="connsiteX28" fmla="*/ 120972 w 217037"/>
              <a:gd name="connsiteY28" fmla="*/ 104 h 263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17037" h="263395">
                <a:moveTo>
                  <a:pt x="120972" y="104"/>
                </a:moveTo>
                <a:cubicBezTo>
                  <a:pt x="115635" y="-489"/>
                  <a:pt x="108844" y="1539"/>
                  <a:pt x="103182" y="3662"/>
                </a:cubicBezTo>
                <a:cubicBezTo>
                  <a:pt x="99178" y="5163"/>
                  <a:pt x="96416" y="9041"/>
                  <a:pt x="92508" y="10778"/>
                </a:cubicBezTo>
                <a:cubicBezTo>
                  <a:pt x="85654" y="13824"/>
                  <a:pt x="78345" y="15739"/>
                  <a:pt x="71160" y="17894"/>
                </a:cubicBezTo>
                <a:cubicBezTo>
                  <a:pt x="62119" y="20606"/>
                  <a:pt x="42442" y="23994"/>
                  <a:pt x="35580" y="28568"/>
                </a:cubicBezTo>
                <a:lnTo>
                  <a:pt x="24906" y="35684"/>
                </a:lnTo>
                <a:lnTo>
                  <a:pt x="10674" y="57032"/>
                </a:lnTo>
                <a:cubicBezTo>
                  <a:pt x="8302" y="60590"/>
                  <a:pt x="4910" y="63649"/>
                  <a:pt x="3558" y="67706"/>
                </a:cubicBezTo>
                <a:lnTo>
                  <a:pt x="0" y="78380"/>
                </a:lnTo>
                <a:cubicBezTo>
                  <a:pt x="1566" y="100299"/>
                  <a:pt x="1174" y="124193"/>
                  <a:pt x="7116" y="145981"/>
                </a:cubicBezTo>
                <a:cubicBezTo>
                  <a:pt x="9090" y="153218"/>
                  <a:pt x="10071" y="161088"/>
                  <a:pt x="14232" y="167329"/>
                </a:cubicBezTo>
                <a:lnTo>
                  <a:pt x="28464" y="188677"/>
                </a:lnTo>
                <a:cubicBezTo>
                  <a:pt x="29854" y="195625"/>
                  <a:pt x="34624" y="223301"/>
                  <a:pt x="39138" y="227815"/>
                </a:cubicBezTo>
                <a:cubicBezTo>
                  <a:pt x="48568" y="237245"/>
                  <a:pt x="58462" y="249930"/>
                  <a:pt x="71160" y="256279"/>
                </a:cubicBezTo>
                <a:cubicBezTo>
                  <a:pt x="76264" y="258831"/>
                  <a:pt x="91506" y="262255"/>
                  <a:pt x="96066" y="263395"/>
                </a:cubicBezTo>
                <a:cubicBezTo>
                  <a:pt x="113856" y="262209"/>
                  <a:pt x="131694" y="261611"/>
                  <a:pt x="149435" y="259837"/>
                </a:cubicBezTo>
                <a:cubicBezTo>
                  <a:pt x="155452" y="259235"/>
                  <a:pt x="161391" y="257870"/>
                  <a:pt x="167225" y="256279"/>
                </a:cubicBezTo>
                <a:cubicBezTo>
                  <a:pt x="174462" y="254305"/>
                  <a:pt x="188573" y="249163"/>
                  <a:pt x="188573" y="249163"/>
                </a:cubicBezTo>
                <a:lnTo>
                  <a:pt x="202805" y="227815"/>
                </a:lnTo>
                <a:cubicBezTo>
                  <a:pt x="205177" y="224257"/>
                  <a:pt x="208569" y="221198"/>
                  <a:pt x="209921" y="217141"/>
                </a:cubicBezTo>
                <a:cubicBezTo>
                  <a:pt x="215025" y="201828"/>
                  <a:pt x="212569" y="210105"/>
                  <a:pt x="217037" y="192235"/>
                </a:cubicBezTo>
                <a:cubicBezTo>
                  <a:pt x="215851" y="164957"/>
                  <a:pt x="216289" y="137561"/>
                  <a:pt x="213479" y="110402"/>
                </a:cubicBezTo>
                <a:cubicBezTo>
                  <a:pt x="210622" y="82788"/>
                  <a:pt x="207325" y="96555"/>
                  <a:pt x="199247" y="78380"/>
                </a:cubicBezTo>
                <a:cubicBezTo>
                  <a:pt x="196201" y="71526"/>
                  <a:pt x="194503" y="64148"/>
                  <a:pt x="192131" y="57032"/>
                </a:cubicBezTo>
                <a:cubicBezTo>
                  <a:pt x="190945" y="53474"/>
                  <a:pt x="191225" y="49010"/>
                  <a:pt x="188573" y="46358"/>
                </a:cubicBezTo>
                <a:cubicBezTo>
                  <a:pt x="185015" y="42800"/>
                  <a:pt x="181120" y="39550"/>
                  <a:pt x="177899" y="35684"/>
                </a:cubicBezTo>
                <a:cubicBezTo>
                  <a:pt x="175161" y="32399"/>
                  <a:pt x="174001" y="27826"/>
                  <a:pt x="170783" y="25010"/>
                </a:cubicBezTo>
                <a:cubicBezTo>
                  <a:pt x="151150" y="7831"/>
                  <a:pt x="154426" y="12987"/>
                  <a:pt x="135204" y="7220"/>
                </a:cubicBezTo>
                <a:cubicBezTo>
                  <a:pt x="110235" y="-271"/>
                  <a:pt x="126309" y="697"/>
                  <a:pt x="120972" y="104"/>
                </a:cubicBez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p:cNvSpPr/>
          <p:nvPr/>
        </p:nvSpPr>
        <p:spPr>
          <a:xfrm>
            <a:off x="656141" y="1774631"/>
            <a:ext cx="1921805" cy="1864003"/>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 name="Straight Connector 30"/>
          <p:cNvCxnSpPr/>
          <p:nvPr/>
        </p:nvCxnSpPr>
        <p:spPr>
          <a:xfrm flipV="1">
            <a:off x="645405" y="642047"/>
            <a:ext cx="3309650" cy="110406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45864" y="3594567"/>
            <a:ext cx="3320208" cy="1751682"/>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6468534"/>
            <a:ext cx="9144000" cy="369332"/>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I don’t see the membrane of the vesicles either, but note how the melanosomes are clustered.</a:t>
            </a:r>
          </a:p>
        </p:txBody>
      </p:sp>
    </p:spTree>
    <p:extLst>
      <p:ext uri="{BB962C8B-B14F-4D97-AF65-F5344CB8AC3E}">
        <p14:creationId xmlns:p14="http://schemas.microsoft.com/office/powerpoint/2010/main" val="3304497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562418"/>
            <a:ext cx="8527201" cy="6198911"/>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84573" y="3429000"/>
            <a:ext cx="4876666" cy="3139321"/>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Melanocytes produce pigment packaged as melanosomes.  They then transfer these melanosomes to the keratinocytes.  The melanin within the melanosomes protects the keratinocyte DNA from mutation caused by ultraviolet rays from the sun.</a:t>
            </a:r>
          </a:p>
          <a:p>
            <a:r>
              <a:rPr lang="en-US" b="1" dirty="0">
                <a:solidFill>
                  <a:schemeClr val="accent2">
                    <a:lumMod val="50000"/>
                  </a:schemeClr>
                </a:solidFill>
                <a:latin typeface="Times New Roman" pitchFamily="18" charset="0"/>
                <a:cs typeface="Times New Roman" pitchFamily="18" charset="0"/>
              </a:rPr>
              <a:t>In this electron micrograph of the stratum basale, note that melanocytes are characterized by numerous processes that extend between the keratinocytes.  In addition, melanocytes lack tonofilaments and desmosomes.</a:t>
            </a:r>
          </a:p>
        </p:txBody>
      </p:sp>
    </p:spTree>
    <p:extLst>
      <p:ext uri="{BB962C8B-B14F-4D97-AF65-F5344CB8AC3E}">
        <p14:creationId xmlns:p14="http://schemas.microsoft.com/office/powerpoint/2010/main" val="409918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uc.edu/labmanuals/ma/vlm/lab5/SLa26OL.jpg"/>
          <p:cNvPicPr>
            <a:picLocks noChangeAspect="1" noChangeArrowheads="1"/>
          </p:cNvPicPr>
          <p:nvPr/>
        </p:nvPicPr>
        <p:blipFill rotWithShape="1">
          <a:blip r:embed="rId2">
            <a:extLst>
              <a:ext uri="{28A0092B-C50C-407E-A947-70E740481C1C}">
                <a14:useLocalDpi xmlns:a14="http://schemas.microsoft.com/office/drawing/2010/main" val="0"/>
              </a:ext>
            </a:extLst>
          </a:blip>
          <a:srcRect l="6803" t="12324" r="14378" b="11339"/>
          <a:stretch/>
        </p:blipFill>
        <p:spPr bwMode="auto">
          <a:xfrm>
            <a:off x="0" y="1977286"/>
            <a:ext cx="3886805" cy="28233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0" y="476071"/>
            <a:ext cx="9144000" cy="1477328"/>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The stratum spinosum is named for the spines that connect cells in light micrographs (fine vertical lines between blue lines in image to left).  You can see in the electron micrograph that this is a fixation artifact.   When cells are fixed, they shrink and pull apart, but remain attached where they are connected by </a:t>
            </a:r>
            <a:r>
              <a:rPr lang="en-US" b="1" dirty="0">
                <a:solidFill>
                  <a:schemeClr val="accent2">
                    <a:lumMod val="75000"/>
                  </a:schemeClr>
                </a:solidFill>
                <a:latin typeface="Times New Roman" pitchFamily="18" charset="0"/>
                <a:cs typeface="Times New Roman" pitchFamily="18" charset="0"/>
              </a:rPr>
              <a:t>desmosomes</a:t>
            </a:r>
            <a:r>
              <a:rPr lang="en-US" b="1" dirty="0">
                <a:solidFill>
                  <a:schemeClr val="accent2">
                    <a:lumMod val="50000"/>
                  </a:schemeClr>
                </a:solidFill>
                <a:latin typeface="Times New Roman" pitchFamily="18" charset="0"/>
                <a:cs typeface="Times New Roman" pitchFamily="18" charset="0"/>
              </a:rPr>
              <a:t> (D).  Even the electron micrograph shows shrinkage, as demonstrated by the clear areas.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2746428"/>
            <a:ext cx="5943599" cy="4111572"/>
          </a:xfrm>
          <a:prstGeom prst="rect">
            <a:avLst/>
          </a:prstGeom>
        </p:spPr>
      </p:pic>
      <p:sp>
        <p:nvSpPr>
          <p:cNvPr id="3" name="Freeform 2"/>
          <p:cNvSpPr/>
          <p:nvPr/>
        </p:nvSpPr>
        <p:spPr>
          <a:xfrm>
            <a:off x="5757949" y="3020291"/>
            <a:ext cx="393852" cy="432262"/>
          </a:xfrm>
          <a:custGeom>
            <a:avLst/>
            <a:gdLst>
              <a:gd name="connsiteX0" fmla="*/ 321426 w 393852"/>
              <a:gd name="connsiteY0" fmla="*/ 343593 h 432262"/>
              <a:gd name="connsiteX1" fmla="*/ 332509 w 393852"/>
              <a:gd name="connsiteY1" fmla="*/ 315884 h 432262"/>
              <a:gd name="connsiteX2" fmla="*/ 338051 w 393852"/>
              <a:gd name="connsiteY2" fmla="*/ 299258 h 432262"/>
              <a:gd name="connsiteX3" fmla="*/ 354676 w 393852"/>
              <a:gd name="connsiteY3" fmla="*/ 282633 h 432262"/>
              <a:gd name="connsiteX4" fmla="*/ 376844 w 393852"/>
              <a:gd name="connsiteY4" fmla="*/ 249382 h 432262"/>
              <a:gd name="connsiteX5" fmla="*/ 382386 w 393852"/>
              <a:gd name="connsiteY5" fmla="*/ 232756 h 432262"/>
              <a:gd name="connsiteX6" fmla="*/ 393469 w 393852"/>
              <a:gd name="connsiteY6" fmla="*/ 216131 h 432262"/>
              <a:gd name="connsiteX7" fmla="*/ 387927 w 393852"/>
              <a:gd name="connsiteY7" fmla="*/ 88669 h 432262"/>
              <a:gd name="connsiteX8" fmla="*/ 382386 w 393852"/>
              <a:gd name="connsiteY8" fmla="*/ 72044 h 432262"/>
              <a:gd name="connsiteX9" fmla="*/ 315884 w 393852"/>
              <a:gd name="connsiteY9" fmla="*/ 38793 h 432262"/>
              <a:gd name="connsiteX10" fmla="*/ 277091 w 393852"/>
              <a:gd name="connsiteY10" fmla="*/ 27709 h 432262"/>
              <a:gd name="connsiteX11" fmla="*/ 260466 w 393852"/>
              <a:gd name="connsiteY11" fmla="*/ 22167 h 432262"/>
              <a:gd name="connsiteX12" fmla="*/ 193964 w 393852"/>
              <a:gd name="connsiteY12" fmla="*/ 11084 h 432262"/>
              <a:gd name="connsiteX13" fmla="*/ 171796 w 393852"/>
              <a:gd name="connsiteY13" fmla="*/ 5542 h 432262"/>
              <a:gd name="connsiteX14" fmla="*/ 127462 w 393852"/>
              <a:gd name="connsiteY14" fmla="*/ 0 h 432262"/>
              <a:gd name="connsiteX15" fmla="*/ 77586 w 393852"/>
              <a:gd name="connsiteY15" fmla="*/ 11084 h 432262"/>
              <a:gd name="connsiteX16" fmla="*/ 60960 w 393852"/>
              <a:gd name="connsiteY16" fmla="*/ 60960 h 432262"/>
              <a:gd name="connsiteX17" fmla="*/ 55418 w 393852"/>
              <a:gd name="connsiteY17" fmla="*/ 77585 h 432262"/>
              <a:gd name="connsiteX18" fmla="*/ 49876 w 393852"/>
              <a:gd name="connsiteY18" fmla="*/ 94211 h 432262"/>
              <a:gd name="connsiteX19" fmla="*/ 44335 w 393852"/>
              <a:gd name="connsiteY19" fmla="*/ 133004 h 432262"/>
              <a:gd name="connsiteX20" fmla="*/ 33251 w 393852"/>
              <a:gd name="connsiteY20" fmla="*/ 149629 h 432262"/>
              <a:gd name="connsiteX21" fmla="*/ 22167 w 393852"/>
              <a:gd name="connsiteY21" fmla="*/ 182880 h 432262"/>
              <a:gd name="connsiteX22" fmla="*/ 16626 w 393852"/>
              <a:gd name="connsiteY22" fmla="*/ 199505 h 432262"/>
              <a:gd name="connsiteX23" fmla="*/ 0 w 393852"/>
              <a:gd name="connsiteY23" fmla="*/ 232756 h 432262"/>
              <a:gd name="connsiteX24" fmla="*/ 5542 w 393852"/>
              <a:gd name="connsiteY24" fmla="*/ 321425 h 432262"/>
              <a:gd name="connsiteX25" fmla="*/ 22167 w 393852"/>
              <a:gd name="connsiteY25" fmla="*/ 360218 h 432262"/>
              <a:gd name="connsiteX26" fmla="*/ 55418 w 393852"/>
              <a:gd name="connsiteY26" fmla="*/ 393469 h 432262"/>
              <a:gd name="connsiteX27" fmla="*/ 121920 w 393852"/>
              <a:gd name="connsiteY27" fmla="*/ 426720 h 432262"/>
              <a:gd name="connsiteX28" fmla="*/ 160713 w 393852"/>
              <a:gd name="connsiteY28" fmla="*/ 432262 h 432262"/>
              <a:gd name="connsiteX29" fmla="*/ 221673 w 393852"/>
              <a:gd name="connsiteY29" fmla="*/ 421178 h 432262"/>
              <a:gd name="connsiteX30" fmla="*/ 254924 w 393852"/>
              <a:gd name="connsiteY30" fmla="*/ 410094 h 432262"/>
              <a:gd name="connsiteX31" fmla="*/ 288175 w 393852"/>
              <a:gd name="connsiteY31" fmla="*/ 393469 h 432262"/>
              <a:gd name="connsiteX32" fmla="*/ 310342 w 393852"/>
              <a:gd name="connsiteY32" fmla="*/ 360218 h 432262"/>
              <a:gd name="connsiteX33" fmla="*/ 321426 w 393852"/>
              <a:gd name="connsiteY33" fmla="*/ 343593 h 432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3852" h="432262">
                <a:moveTo>
                  <a:pt x="321426" y="343593"/>
                </a:moveTo>
                <a:cubicBezTo>
                  <a:pt x="325121" y="336204"/>
                  <a:pt x="329016" y="325198"/>
                  <a:pt x="332509" y="315884"/>
                </a:cubicBezTo>
                <a:cubicBezTo>
                  <a:pt x="334560" y="310414"/>
                  <a:pt x="334811" y="304119"/>
                  <a:pt x="338051" y="299258"/>
                </a:cubicBezTo>
                <a:cubicBezTo>
                  <a:pt x="342398" y="292737"/>
                  <a:pt x="349864" y="288819"/>
                  <a:pt x="354676" y="282633"/>
                </a:cubicBezTo>
                <a:cubicBezTo>
                  <a:pt x="362854" y="272118"/>
                  <a:pt x="376844" y="249382"/>
                  <a:pt x="376844" y="249382"/>
                </a:cubicBezTo>
                <a:cubicBezTo>
                  <a:pt x="378691" y="243840"/>
                  <a:pt x="379774" y="237981"/>
                  <a:pt x="382386" y="232756"/>
                </a:cubicBezTo>
                <a:cubicBezTo>
                  <a:pt x="385364" y="226799"/>
                  <a:pt x="393213" y="222786"/>
                  <a:pt x="393469" y="216131"/>
                </a:cubicBezTo>
                <a:cubicBezTo>
                  <a:pt x="395103" y="173635"/>
                  <a:pt x="391189" y="131071"/>
                  <a:pt x="387927" y="88669"/>
                </a:cubicBezTo>
                <a:cubicBezTo>
                  <a:pt x="387479" y="82845"/>
                  <a:pt x="386516" y="76175"/>
                  <a:pt x="382386" y="72044"/>
                </a:cubicBezTo>
                <a:cubicBezTo>
                  <a:pt x="360899" y="50556"/>
                  <a:pt x="342930" y="47808"/>
                  <a:pt x="315884" y="38793"/>
                </a:cubicBezTo>
                <a:cubicBezTo>
                  <a:pt x="276003" y="25500"/>
                  <a:pt x="325824" y="41633"/>
                  <a:pt x="277091" y="27709"/>
                </a:cubicBezTo>
                <a:cubicBezTo>
                  <a:pt x="271474" y="26104"/>
                  <a:pt x="266133" y="23584"/>
                  <a:pt x="260466" y="22167"/>
                </a:cubicBezTo>
                <a:cubicBezTo>
                  <a:pt x="229830" y="14508"/>
                  <a:pt x="228378" y="17341"/>
                  <a:pt x="193964" y="11084"/>
                </a:cubicBezTo>
                <a:cubicBezTo>
                  <a:pt x="186470" y="9722"/>
                  <a:pt x="179309" y="6794"/>
                  <a:pt x="171796" y="5542"/>
                </a:cubicBezTo>
                <a:cubicBezTo>
                  <a:pt x="157106" y="3094"/>
                  <a:pt x="142240" y="1847"/>
                  <a:pt x="127462" y="0"/>
                </a:cubicBezTo>
                <a:cubicBezTo>
                  <a:pt x="110837" y="3695"/>
                  <a:pt x="91360" y="1067"/>
                  <a:pt x="77586" y="11084"/>
                </a:cubicBezTo>
                <a:cubicBezTo>
                  <a:pt x="77585" y="11085"/>
                  <a:pt x="63731" y="52647"/>
                  <a:pt x="60960" y="60960"/>
                </a:cubicBezTo>
                <a:lnTo>
                  <a:pt x="55418" y="77585"/>
                </a:lnTo>
                <a:lnTo>
                  <a:pt x="49876" y="94211"/>
                </a:lnTo>
                <a:cubicBezTo>
                  <a:pt x="48029" y="107142"/>
                  <a:pt x="48088" y="120493"/>
                  <a:pt x="44335" y="133004"/>
                </a:cubicBezTo>
                <a:cubicBezTo>
                  <a:pt x="42421" y="139383"/>
                  <a:pt x="35956" y="143543"/>
                  <a:pt x="33251" y="149629"/>
                </a:cubicBezTo>
                <a:cubicBezTo>
                  <a:pt x="28506" y="160305"/>
                  <a:pt x="25861" y="171796"/>
                  <a:pt x="22167" y="182880"/>
                </a:cubicBezTo>
                <a:cubicBezTo>
                  <a:pt x="20320" y="188422"/>
                  <a:pt x="19866" y="194645"/>
                  <a:pt x="16626" y="199505"/>
                </a:cubicBezTo>
                <a:cubicBezTo>
                  <a:pt x="2302" y="220991"/>
                  <a:pt x="7648" y="209812"/>
                  <a:pt x="0" y="232756"/>
                </a:cubicBezTo>
                <a:cubicBezTo>
                  <a:pt x="1847" y="262312"/>
                  <a:pt x="2442" y="291974"/>
                  <a:pt x="5542" y="321425"/>
                </a:cubicBezTo>
                <a:cubicBezTo>
                  <a:pt x="6391" y="329492"/>
                  <a:pt x="18802" y="356012"/>
                  <a:pt x="22167" y="360218"/>
                </a:cubicBezTo>
                <a:cubicBezTo>
                  <a:pt x="31959" y="372458"/>
                  <a:pt x="42376" y="384774"/>
                  <a:pt x="55418" y="393469"/>
                </a:cubicBezTo>
                <a:cubicBezTo>
                  <a:pt x="79363" y="409432"/>
                  <a:pt x="92719" y="422548"/>
                  <a:pt x="121920" y="426720"/>
                </a:cubicBezTo>
                <a:lnTo>
                  <a:pt x="160713" y="432262"/>
                </a:lnTo>
                <a:cubicBezTo>
                  <a:pt x="188036" y="428359"/>
                  <a:pt x="197918" y="428305"/>
                  <a:pt x="221673" y="421178"/>
                </a:cubicBezTo>
                <a:cubicBezTo>
                  <a:pt x="232863" y="417821"/>
                  <a:pt x="245203" y="416575"/>
                  <a:pt x="254924" y="410094"/>
                </a:cubicBezTo>
                <a:cubicBezTo>
                  <a:pt x="276410" y="395771"/>
                  <a:pt x="265231" y="401117"/>
                  <a:pt x="288175" y="393469"/>
                </a:cubicBezTo>
                <a:cubicBezTo>
                  <a:pt x="295564" y="382385"/>
                  <a:pt x="299259" y="367607"/>
                  <a:pt x="310342" y="360218"/>
                </a:cubicBezTo>
                <a:cubicBezTo>
                  <a:pt x="328504" y="348109"/>
                  <a:pt x="317731" y="350982"/>
                  <a:pt x="321426" y="343593"/>
                </a:cubicBezTo>
                <a:close/>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 y="4800600"/>
            <a:ext cx="3200400" cy="2031325"/>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The structure outlined in the EM in red is equivalent to one of the pink vertical connections in the light micrograph.  Don’t count these to compare; the light micrograph is thicker anyway.</a:t>
            </a:r>
          </a:p>
        </p:txBody>
      </p:sp>
    </p:spTree>
    <p:extLst>
      <p:ext uri="{BB962C8B-B14F-4D97-AF65-F5344CB8AC3E}">
        <p14:creationId xmlns:p14="http://schemas.microsoft.com/office/powerpoint/2010/main" val="2988985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itl-web1\com\LabManuals\MA\VLM\Lab21\emf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09600"/>
            <a:ext cx="4963972" cy="6248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5105400" y="762000"/>
            <a:ext cx="4038600" cy="1754326"/>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High powered view of two adjacent keratinocytes (A and B).  Note undulating membranes, which, like dovetailed joints in carpentry, provide better strength than a straight edge connection between the cells.</a:t>
            </a:r>
          </a:p>
        </p:txBody>
      </p:sp>
      <p:sp>
        <p:nvSpPr>
          <p:cNvPr id="5" name="TextBox 4"/>
          <p:cNvSpPr txBox="1"/>
          <p:nvPr/>
        </p:nvSpPr>
        <p:spPr>
          <a:xfrm>
            <a:off x="381000" y="2667000"/>
            <a:ext cx="457200" cy="707886"/>
          </a:xfrm>
          <a:prstGeom prst="rect">
            <a:avLst/>
          </a:prstGeom>
          <a:noFill/>
        </p:spPr>
        <p:txBody>
          <a:bodyPr wrap="square" rtlCol="0">
            <a:spAutoFit/>
          </a:bodyPr>
          <a:lstStyle/>
          <a:p>
            <a:r>
              <a:rPr lang="en-US" sz="4000" b="1" dirty="0">
                <a:solidFill>
                  <a:srgbClr val="FFFF00"/>
                </a:solidFill>
              </a:rPr>
              <a:t>A</a:t>
            </a:r>
          </a:p>
        </p:txBody>
      </p:sp>
      <p:sp>
        <p:nvSpPr>
          <p:cNvPr id="6" name="TextBox 5"/>
          <p:cNvSpPr txBox="1"/>
          <p:nvPr/>
        </p:nvSpPr>
        <p:spPr>
          <a:xfrm>
            <a:off x="4419600" y="2667000"/>
            <a:ext cx="457200" cy="707886"/>
          </a:xfrm>
          <a:prstGeom prst="rect">
            <a:avLst/>
          </a:prstGeom>
          <a:noFill/>
        </p:spPr>
        <p:txBody>
          <a:bodyPr wrap="square" rtlCol="0">
            <a:spAutoFit/>
          </a:bodyPr>
          <a:lstStyle/>
          <a:p>
            <a:r>
              <a:rPr lang="en-US" sz="4000" b="1" dirty="0">
                <a:solidFill>
                  <a:srgbClr val="FFFF00"/>
                </a:solidFill>
              </a:rPr>
              <a:t>B</a:t>
            </a:r>
          </a:p>
        </p:txBody>
      </p:sp>
      <p:pic>
        <p:nvPicPr>
          <p:cNvPr id="40962" name="Picture 2" descr="http://www.qualityhomefurnishingsltd.co.uk/image_library/library/q/qua/qualityhomefurnishingsltd.co.uk/orig_Dovetail_joint.jpg"/>
          <p:cNvPicPr>
            <a:picLocks noChangeAspect="1" noChangeArrowheads="1"/>
          </p:cNvPicPr>
          <p:nvPr/>
        </p:nvPicPr>
        <p:blipFill>
          <a:blip r:embed="rId3" cstate="print"/>
          <a:srcRect/>
          <a:stretch>
            <a:fillRect/>
          </a:stretch>
        </p:blipFill>
        <p:spPr bwMode="auto">
          <a:xfrm>
            <a:off x="5410200" y="3075498"/>
            <a:ext cx="3733800" cy="3782502"/>
          </a:xfrm>
          <a:prstGeom prst="rect">
            <a:avLst/>
          </a:prstGeom>
          <a:noFill/>
        </p:spPr>
      </p:pic>
    </p:spTree>
    <p:extLst>
      <p:ext uri="{BB962C8B-B14F-4D97-AF65-F5344CB8AC3E}">
        <p14:creationId xmlns:p14="http://schemas.microsoft.com/office/powerpoint/2010/main" val="2854401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76200" y="590477"/>
            <a:ext cx="9067800" cy="1754326"/>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In this electron micrograph and drawing, you can see that </a:t>
            </a:r>
            <a:r>
              <a:rPr lang="en-US" b="1" dirty="0">
                <a:solidFill>
                  <a:schemeClr val="accent2">
                    <a:lumMod val="75000"/>
                  </a:schemeClr>
                </a:solidFill>
                <a:latin typeface="Times New Roman" pitchFamily="18" charset="0"/>
                <a:cs typeface="Times New Roman" pitchFamily="18" charset="0"/>
              </a:rPr>
              <a:t>desmosomes </a:t>
            </a:r>
            <a:r>
              <a:rPr lang="en-US" b="1" dirty="0">
                <a:solidFill>
                  <a:schemeClr val="accent2">
                    <a:lumMod val="50000"/>
                  </a:schemeClr>
                </a:solidFill>
                <a:latin typeface="Times New Roman" pitchFamily="18" charset="0"/>
                <a:cs typeface="Times New Roman" pitchFamily="18" charset="0"/>
              </a:rPr>
              <a:t>are composed of </a:t>
            </a:r>
            <a:r>
              <a:rPr lang="en-US" b="1" dirty="0" err="1">
                <a:solidFill>
                  <a:schemeClr val="accent2">
                    <a:lumMod val="50000"/>
                  </a:schemeClr>
                </a:solidFill>
                <a:latin typeface="Times New Roman" pitchFamily="18" charset="0"/>
                <a:cs typeface="Times New Roman" pitchFamily="18" charset="0"/>
              </a:rPr>
              <a:t>transmembrane</a:t>
            </a:r>
            <a:r>
              <a:rPr lang="en-US" b="1" dirty="0">
                <a:solidFill>
                  <a:schemeClr val="accent2">
                    <a:lumMod val="50000"/>
                  </a:schemeClr>
                </a:solidFill>
                <a:latin typeface="Times New Roman" pitchFamily="18" charset="0"/>
                <a:cs typeface="Times New Roman" pitchFamily="18" charset="0"/>
              </a:rPr>
              <a:t> proteins (</a:t>
            </a:r>
            <a:r>
              <a:rPr lang="en-US" b="1" dirty="0" err="1">
                <a:solidFill>
                  <a:schemeClr val="accent2">
                    <a:lumMod val="50000"/>
                  </a:schemeClr>
                </a:solidFill>
                <a:latin typeface="Times New Roman" pitchFamily="18" charset="0"/>
                <a:cs typeface="Times New Roman" pitchFamily="18" charset="0"/>
              </a:rPr>
              <a:t>desmocollins</a:t>
            </a:r>
            <a:r>
              <a:rPr lang="en-US" b="1" dirty="0">
                <a:solidFill>
                  <a:schemeClr val="accent2">
                    <a:lumMod val="50000"/>
                  </a:schemeClr>
                </a:solidFill>
                <a:latin typeface="Times New Roman" pitchFamily="18" charset="0"/>
                <a:cs typeface="Times New Roman" pitchFamily="18" charset="0"/>
              </a:rPr>
              <a:t> and </a:t>
            </a:r>
            <a:r>
              <a:rPr lang="en-US" b="1" dirty="0" err="1">
                <a:solidFill>
                  <a:schemeClr val="accent2">
                    <a:lumMod val="50000"/>
                  </a:schemeClr>
                </a:solidFill>
                <a:latin typeface="Times New Roman" pitchFamily="18" charset="0"/>
                <a:cs typeface="Times New Roman" pitchFamily="18" charset="0"/>
              </a:rPr>
              <a:t>desmogliens</a:t>
            </a:r>
            <a:r>
              <a:rPr lang="en-US" b="1" dirty="0">
                <a:solidFill>
                  <a:schemeClr val="accent2">
                    <a:lumMod val="50000"/>
                  </a:schemeClr>
                </a:solidFill>
                <a:latin typeface="Times New Roman" pitchFamily="18" charset="0"/>
                <a:cs typeface="Times New Roman" pitchFamily="18" charset="0"/>
              </a:rPr>
              <a:t>) from adjacent cells.  The cytoplasmic side of the plasma membrane of each cell has a dense intracellular plaque (bracket in EM), which is rich in desmoplakin, and to which the </a:t>
            </a:r>
            <a:r>
              <a:rPr lang="en-US" b="1" dirty="0">
                <a:solidFill>
                  <a:schemeClr val="accent2">
                    <a:lumMod val="75000"/>
                  </a:schemeClr>
                </a:solidFill>
                <a:latin typeface="Times New Roman" pitchFamily="18" charset="0"/>
                <a:cs typeface="Times New Roman" pitchFamily="18" charset="0"/>
              </a:rPr>
              <a:t>keratin (intermediate) filaments </a:t>
            </a:r>
            <a:r>
              <a:rPr lang="en-US" b="1" dirty="0">
                <a:solidFill>
                  <a:schemeClr val="accent2">
                    <a:lumMod val="50000"/>
                  </a:schemeClr>
                </a:solidFill>
                <a:latin typeface="Times New Roman" pitchFamily="18" charset="0"/>
                <a:cs typeface="Times New Roman" pitchFamily="18" charset="0"/>
              </a:rPr>
              <a:t>(arrows in EM) attach.  The arrowhead indicates a density created by the overlap of the extracellular domains of the </a:t>
            </a:r>
            <a:r>
              <a:rPr lang="en-US" b="1" dirty="0" err="1">
                <a:solidFill>
                  <a:schemeClr val="accent2">
                    <a:lumMod val="50000"/>
                  </a:schemeClr>
                </a:solidFill>
                <a:latin typeface="Times New Roman" pitchFamily="18" charset="0"/>
                <a:cs typeface="Times New Roman" pitchFamily="18" charset="0"/>
              </a:rPr>
              <a:t>desmocollin</a:t>
            </a:r>
            <a:r>
              <a:rPr lang="en-US" b="1" dirty="0">
                <a:solidFill>
                  <a:schemeClr val="accent2">
                    <a:lumMod val="50000"/>
                  </a:schemeClr>
                </a:solidFill>
                <a:latin typeface="Times New Roman" pitchFamily="18" charset="0"/>
                <a:cs typeface="Times New Roman" pitchFamily="18" charset="0"/>
              </a:rPr>
              <a:t> and </a:t>
            </a:r>
            <a:r>
              <a:rPr lang="en-US" b="1" dirty="0" err="1">
                <a:solidFill>
                  <a:schemeClr val="accent2">
                    <a:lumMod val="50000"/>
                  </a:schemeClr>
                </a:solidFill>
                <a:latin typeface="Times New Roman" pitchFamily="18" charset="0"/>
                <a:cs typeface="Times New Roman" pitchFamily="18" charset="0"/>
              </a:rPr>
              <a:t>desmoglein</a:t>
            </a:r>
            <a:r>
              <a:rPr lang="en-US" b="1" dirty="0">
                <a:solidFill>
                  <a:schemeClr val="accent2">
                    <a:lumMod val="50000"/>
                  </a:schemeClr>
                </a:solidFill>
                <a:latin typeface="Times New Roman" pitchFamily="18" charset="0"/>
                <a:cs typeface="Times New Roman" pitchFamily="18" charset="0"/>
              </a:rPr>
              <a:t> of adjacent cells.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460" y="2344923"/>
            <a:ext cx="9144000" cy="4513077"/>
          </a:xfrm>
          <a:prstGeom prst="rect">
            <a:avLst/>
          </a:prstGeom>
        </p:spPr>
      </p:pic>
      <p:sp>
        <p:nvSpPr>
          <p:cNvPr id="7" name="Right Brace 6"/>
          <p:cNvSpPr/>
          <p:nvPr/>
        </p:nvSpPr>
        <p:spPr>
          <a:xfrm rot="5400000">
            <a:off x="1917123" y="4842830"/>
            <a:ext cx="114298" cy="182241"/>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09179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mosomes.jpg"/>
          <p:cNvPicPr>
            <a:picLocks noChangeAspect="1"/>
          </p:cNvPicPr>
          <p:nvPr/>
        </p:nvPicPr>
        <p:blipFill>
          <a:blip r:embed="rId2" cstate="print"/>
          <a:srcRect l="12308"/>
          <a:stretch>
            <a:fillRect/>
          </a:stretch>
        </p:blipFill>
        <p:spPr>
          <a:xfrm rot="16200000">
            <a:off x="2195579" y="547622"/>
            <a:ext cx="4343400" cy="8124957"/>
          </a:xfrm>
          <a:prstGeom prst="rect">
            <a:avLst/>
          </a:prstGeom>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0" y="600670"/>
            <a:ext cx="9144000" cy="1754326"/>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Enlargement of adjacent keratinocytes (A and B).  A and B are over keratin tonofilaments.  The series of the red arrows are, from left to right:</a:t>
            </a:r>
          </a:p>
          <a:p>
            <a:pPr marL="346075" indent="-179388">
              <a:buFont typeface="Arial" pitchFamily="34" charset="0"/>
              <a:buChar char="•"/>
            </a:pPr>
            <a:r>
              <a:rPr lang="en-US" b="1" dirty="0">
                <a:solidFill>
                  <a:schemeClr val="accent2">
                    <a:lumMod val="50000"/>
                  </a:schemeClr>
                </a:solidFill>
                <a:latin typeface="Times New Roman" pitchFamily="18" charset="0"/>
                <a:cs typeface="Times New Roman" pitchFamily="18" charset="0"/>
              </a:rPr>
              <a:t>Density from desmoplakin and associated proteins</a:t>
            </a:r>
          </a:p>
          <a:p>
            <a:pPr marL="346075" indent="-179388">
              <a:buFont typeface="Arial" pitchFamily="34" charset="0"/>
              <a:buChar char="•"/>
            </a:pPr>
            <a:r>
              <a:rPr lang="en-US" b="1" dirty="0">
                <a:solidFill>
                  <a:schemeClr val="accent2">
                    <a:lumMod val="50000"/>
                  </a:schemeClr>
                </a:solidFill>
                <a:latin typeface="Times New Roman" pitchFamily="18" charset="0"/>
                <a:cs typeface="Times New Roman" pitchFamily="18" charset="0"/>
              </a:rPr>
              <a:t>Inner dark portion of plasma membrane</a:t>
            </a:r>
          </a:p>
          <a:p>
            <a:pPr marL="346075" indent="-179388">
              <a:buFont typeface="Arial" pitchFamily="34" charset="0"/>
              <a:buChar char="•"/>
            </a:pPr>
            <a:r>
              <a:rPr lang="en-US" b="1" dirty="0">
                <a:solidFill>
                  <a:schemeClr val="accent2">
                    <a:lumMod val="50000"/>
                  </a:schemeClr>
                </a:solidFill>
                <a:latin typeface="Times New Roman" pitchFamily="18" charset="0"/>
                <a:cs typeface="Times New Roman" pitchFamily="18" charset="0"/>
              </a:rPr>
              <a:t>Outer dark portion of plasma membrane</a:t>
            </a:r>
          </a:p>
          <a:p>
            <a:pPr marL="346075" indent="-179388">
              <a:buFont typeface="Arial" pitchFamily="34" charset="0"/>
              <a:buChar char="•"/>
            </a:pPr>
            <a:r>
              <a:rPr lang="en-US" b="1" dirty="0">
                <a:solidFill>
                  <a:schemeClr val="accent2">
                    <a:lumMod val="50000"/>
                  </a:schemeClr>
                </a:solidFill>
                <a:latin typeface="Times New Roman" pitchFamily="18" charset="0"/>
                <a:cs typeface="Times New Roman" pitchFamily="18" charset="0"/>
              </a:rPr>
              <a:t>Density caused by overlapping junctional proteins in extracellular space</a:t>
            </a:r>
          </a:p>
        </p:txBody>
      </p:sp>
      <p:sp>
        <p:nvSpPr>
          <p:cNvPr id="5" name="TextBox 4"/>
          <p:cNvSpPr txBox="1"/>
          <p:nvPr/>
        </p:nvSpPr>
        <p:spPr>
          <a:xfrm>
            <a:off x="501410" y="5402317"/>
            <a:ext cx="457200" cy="707886"/>
          </a:xfrm>
          <a:prstGeom prst="rect">
            <a:avLst/>
          </a:prstGeom>
          <a:noFill/>
        </p:spPr>
        <p:txBody>
          <a:bodyPr wrap="square" rtlCol="0">
            <a:spAutoFit/>
          </a:bodyPr>
          <a:lstStyle/>
          <a:p>
            <a:r>
              <a:rPr lang="en-US" sz="4000" b="1" dirty="0">
                <a:solidFill>
                  <a:srgbClr val="FFFF00"/>
                </a:solidFill>
              </a:rPr>
              <a:t>A</a:t>
            </a:r>
          </a:p>
        </p:txBody>
      </p:sp>
      <p:sp>
        <p:nvSpPr>
          <p:cNvPr id="6" name="TextBox 5"/>
          <p:cNvSpPr txBox="1"/>
          <p:nvPr/>
        </p:nvSpPr>
        <p:spPr>
          <a:xfrm>
            <a:off x="7953244" y="4953000"/>
            <a:ext cx="457200" cy="707886"/>
          </a:xfrm>
          <a:prstGeom prst="rect">
            <a:avLst/>
          </a:prstGeom>
          <a:noFill/>
        </p:spPr>
        <p:txBody>
          <a:bodyPr wrap="square" rtlCol="0">
            <a:spAutoFit/>
          </a:bodyPr>
          <a:lstStyle/>
          <a:p>
            <a:r>
              <a:rPr lang="en-US" sz="4000" b="1" dirty="0">
                <a:solidFill>
                  <a:srgbClr val="FFFF00"/>
                </a:solidFill>
              </a:rPr>
              <a:t>B</a:t>
            </a:r>
          </a:p>
        </p:txBody>
      </p:sp>
      <p:cxnSp>
        <p:nvCxnSpPr>
          <p:cNvPr id="7" name="Straight Arrow Connector 6"/>
          <p:cNvCxnSpPr/>
          <p:nvPr/>
        </p:nvCxnSpPr>
        <p:spPr>
          <a:xfrm rot="16200000" flipH="1">
            <a:off x="2760958" y="4008980"/>
            <a:ext cx="385762" cy="1000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rot="16200000" flipH="1">
            <a:off x="2428744" y="3909431"/>
            <a:ext cx="457200" cy="762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rot="16200000" flipH="1">
            <a:off x="2104897" y="3893346"/>
            <a:ext cx="442912" cy="1000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16200000" flipH="1">
            <a:off x="1895344" y="3848100"/>
            <a:ext cx="381000" cy="152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6866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itl-web1\com\LabManuals\MA\VLM\Lab21\eme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954405"/>
            <a:ext cx="4572000" cy="59035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76200" y="533400"/>
            <a:ext cx="8915400" cy="369332"/>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Electron micrograph of upper regions of epidermis</a:t>
            </a:r>
          </a:p>
        </p:txBody>
      </p:sp>
      <p:sp>
        <p:nvSpPr>
          <p:cNvPr id="5" name="TextBox 4"/>
          <p:cNvSpPr txBox="1"/>
          <p:nvPr/>
        </p:nvSpPr>
        <p:spPr>
          <a:xfrm>
            <a:off x="4953000" y="1143000"/>
            <a:ext cx="4038600" cy="2031325"/>
          </a:xfrm>
          <a:prstGeom prst="rect">
            <a:avLst/>
          </a:prstGeom>
          <a:noFill/>
        </p:spPr>
        <p:txBody>
          <a:bodyPr wrap="square" rtlCol="0">
            <a:spAutoFit/>
          </a:bodyPr>
          <a:lstStyle/>
          <a:p>
            <a:pPr marL="342900" indent="-342900">
              <a:buAutoNum type="arabicPeriod"/>
            </a:pPr>
            <a:r>
              <a:rPr lang="en-US" b="1" dirty="0">
                <a:solidFill>
                  <a:schemeClr val="accent2">
                    <a:lumMod val="50000"/>
                  </a:schemeClr>
                </a:solidFill>
                <a:latin typeface="Times New Roman" pitchFamily="18" charset="0"/>
                <a:cs typeface="Times New Roman" pitchFamily="18" charset="0"/>
              </a:rPr>
              <a:t>Stratum corneum</a:t>
            </a:r>
          </a:p>
          <a:p>
            <a:pPr marL="342900" indent="-342900">
              <a:buAutoNum type="arabicPeriod"/>
            </a:pPr>
            <a:r>
              <a:rPr lang="en-US" b="1" dirty="0">
                <a:solidFill>
                  <a:schemeClr val="accent2">
                    <a:lumMod val="50000"/>
                  </a:schemeClr>
                </a:solidFill>
                <a:latin typeface="Times New Roman" pitchFamily="18" charset="0"/>
                <a:cs typeface="Times New Roman" pitchFamily="18" charset="0"/>
              </a:rPr>
              <a:t>Stratum granulosum</a:t>
            </a:r>
          </a:p>
          <a:p>
            <a:pPr marL="342900" indent="-342900">
              <a:buAutoNum type="arabicPeriod"/>
            </a:pPr>
            <a:r>
              <a:rPr lang="en-US" b="1" dirty="0">
                <a:solidFill>
                  <a:schemeClr val="accent2">
                    <a:lumMod val="50000"/>
                  </a:schemeClr>
                </a:solidFill>
                <a:latin typeface="Times New Roman" pitchFamily="18" charset="0"/>
                <a:cs typeface="Times New Roman" pitchFamily="18" charset="0"/>
              </a:rPr>
              <a:t>Keratinocyte of stratum spinosum</a:t>
            </a:r>
          </a:p>
          <a:p>
            <a:pPr marL="342900" indent="-342900">
              <a:buAutoNum type="arabicPeriod"/>
            </a:pPr>
            <a:r>
              <a:rPr lang="en-US" b="1" dirty="0">
                <a:solidFill>
                  <a:schemeClr val="accent2">
                    <a:lumMod val="50000"/>
                  </a:schemeClr>
                </a:solidFill>
                <a:latin typeface="Times New Roman" pitchFamily="18" charset="0"/>
                <a:cs typeface="Times New Roman" pitchFamily="18" charset="0"/>
              </a:rPr>
              <a:t>Keratohyalin granules</a:t>
            </a:r>
          </a:p>
          <a:p>
            <a:pPr marL="342900" indent="-342900">
              <a:buAutoNum type="arabicPeriod"/>
            </a:pPr>
            <a:r>
              <a:rPr lang="en-US" b="1" dirty="0">
                <a:solidFill>
                  <a:schemeClr val="accent2">
                    <a:lumMod val="50000"/>
                  </a:schemeClr>
                </a:solidFill>
                <a:latin typeface="Times New Roman" pitchFamily="18" charset="0"/>
                <a:cs typeface="Times New Roman" pitchFamily="18" charset="0"/>
              </a:rPr>
              <a:t>Melanosomes</a:t>
            </a:r>
          </a:p>
          <a:p>
            <a:pPr marL="342900" indent="-342900">
              <a:buAutoNum type="arabicPeriod"/>
            </a:pPr>
            <a:r>
              <a:rPr lang="en-US" b="1" dirty="0">
                <a:solidFill>
                  <a:schemeClr val="accent2">
                    <a:lumMod val="50000"/>
                  </a:schemeClr>
                </a:solidFill>
                <a:latin typeface="Times New Roman" pitchFamily="18" charset="0"/>
                <a:cs typeface="Times New Roman" pitchFamily="18" charset="0"/>
              </a:rPr>
              <a:t>Desmosomes</a:t>
            </a:r>
          </a:p>
          <a:p>
            <a:pPr marL="342900" indent="-342900">
              <a:buAutoNum type="arabicPeriod"/>
            </a:pPr>
            <a:r>
              <a:rPr lang="en-US" b="1" dirty="0">
                <a:solidFill>
                  <a:schemeClr val="accent2">
                    <a:lumMod val="50000"/>
                  </a:schemeClr>
                </a:solidFill>
                <a:latin typeface="Times New Roman" pitchFamily="18" charset="0"/>
                <a:cs typeface="Times New Roman" pitchFamily="18" charset="0"/>
              </a:rPr>
              <a:t>Keratin tonofilaments</a:t>
            </a:r>
          </a:p>
        </p:txBody>
      </p:sp>
    </p:spTree>
    <p:extLst>
      <p:ext uri="{BB962C8B-B14F-4D97-AF65-F5344CB8AC3E}">
        <p14:creationId xmlns:p14="http://schemas.microsoft.com/office/powerpoint/2010/main" val="4016754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itl-web1\com\LabManuals\MA\VLM\Lab21\eme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333" t="64045" r="7067" b="82"/>
          <a:stretch/>
        </p:blipFill>
        <p:spPr bwMode="auto">
          <a:xfrm>
            <a:off x="1981200" y="2092811"/>
            <a:ext cx="7162800" cy="362218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itl-web1\com\LabManuals\MA\VLM\Lab21\eme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74" y="382714"/>
            <a:ext cx="2565572" cy="33127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186409" y="5715000"/>
            <a:ext cx="8801591" cy="646331"/>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Higher magnification of </a:t>
            </a:r>
            <a:r>
              <a:rPr lang="en-US" b="1" dirty="0">
                <a:solidFill>
                  <a:schemeClr val="accent2">
                    <a:lumMod val="75000"/>
                  </a:schemeClr>
                </a:solidFill>
                <a:latin typeface="Times New Roman" pitchFamily="18" charset="0"/>
                <a:cs typeface="Times New Roman" pitchFamily="18" charset="0"/>
              </a:rPr>
              <a:t>stratum spinosum </a:t>
            </a:r>
            <a:r>
              <a:rPr lang="en-US" b="1" dirty="0">
                <a:solidFill>
                  <a:schemeClr val="accent2">
                    <a:lumMod val="50000"/>
                  </a:schemeClr>
                </a:solidFill>
                <a:latin typeface="Times New Roman" pitchFamily="18" charset="0"/>
                <a:cs typeface="Times New Roman" pitchFamily="18" charset="0"/>
              </a:rPr>
              <a:t>cells.  Note </a:t>
            </a:r>
            <a:r>
              <a:rPr lang="en-US" b="1" dirty="0">
                <a:solidFill>
                  <a:schemeClr val="accent2">
                    <a:lumMod val="75000"/>
                  </a:schemeClr>
                </a:solidFill>
                <a:latin typeface="Times New Roman" pitchFamily="18" charset="0"/>
                <a:cs typeface="Times New Roman" pitchFamily="18" charset="0"/>
              </a:rPr>
              <a:t>desmosomes </a:t>
            </a:r>
            <a:r>
              <a:rPr lang="en-US" b="1" dirty="0">
                <a:solidFill>
                  <a:schemeClr val="accent2">
                    <a:lumMod val="50000"/>
                  </a:schemeClr>
                </a:solidFill>
                <a:latin typeface="Times New Roman" pitchFamily="18" charset="0"/>
                <a:cs typeface="Times New Roman" pitchFamily="18" charset="0"/>
              </a:rPr>
              <a:t>(6), </a:t>
            </a:r>
            <a:r>
              <a:rPr lang="en-US" b="1" dirty="0">
                <a:solidFill>
                  <a:schemeClr val="accent2">
                    <a:lumMod val="75000"/>
                  </a:schemeClr>
                </a:solidFill>
                <a:latin typeface="Times New Roman" pitchFamily="18" charset="0"/>
                <a:cs typeface="Times New Roman" pitchFamily="18" charset="0"/>
              </a:rPr>
              <a:t>keratin tonofilaments</a:t>
            </a:r>
            <a:r>
              <a:rPr lang="en-US" b="1" dirty="0">
                <a:solidFill>
                  <a:schemeClr val="accent2">
                    <a:lumMod val="50000"/>
                  </a:schemeClr>
                </a:solidFill>
                <a:latin typeface="Times New Roman" pitchFamily="18" charset="0"/>
                <a:cs typeface="Times New Roman" pitchFamily="18" charset="0"/>
              </a:rPr>
              <a:t> (7), and </a:t>
            </a:r>
            <a:r>
              <a:rPr lang="en-US" b="1" dirty="0">
                <a:solidFill>
                  <a:schemeClr val="accent2">
                    <a:lumMod val="75000"/>
                  </a:schemeClr>
                </a:solidFill>
                <a:latin typeface="Times New Roman" pitchFamily="18" charset="0"/>
                <a:cs typeface="Times New Roman" pitchFamily="18" charset="0"/>
              </a:rPr>
              <a:t>melanosomes</a:t>
            </a:r>
            <a:r>
              <a:rPr lang="en-US" b="1" dirty="0">
                <a:solidFill>
                  <a:schemeClr val="accent2">
                    <a:lumMod val="50000"/>
                  </a:schemeClr>
                </a:solidFill>
                <a:latin typeface="Times New Roman" pitchFamily="18" charset="0"/>
                <a:cs typeface="Times New Roman" pitchFamily="18" charset="0"/>
              </a:rPr>
              <a:t> (5).</a:t>
            </a:r>
          </a:p>
        </p:txBody>
      </p:sp>
      <p:sp>
        <p:nvSpPr>
          <p:cNvPr id="6" name="Rectangle 5"/>
          <p:cNvSpPr/>
          <p:nvPr/>
        </p:nvSpPr>
        <p:spPr>
          <a:xfrm>
            <a:off x="186409" y="2438400"/>
            <a:ext cx="2251991" cy="1241233"/>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186409" y="2092811"/>
            <a:ext cx="2391537" cy="345589"/>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86409" y="3695509"/>
            <a:ext cx="1870991" cy="2019491"/>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348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aitl-web1\com\LabManuals\MA\VLM\Lab21\eme2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398" b="37277"/>
          <a:stretch/>
        </p:blipFill>
        <p:spPr bwMode="auto">
          <a:xfrm>
            <a:off x="2305968" y="902732"/>
            <a:ext cx="6784692" cy="3707959"/>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itl-web1\com\LabManuals\MA\VLM\Lab21\eme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14400"/>
            <a:ext cx="2565572" cy="331279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76200" y="4800600"/>
            <a:ext cx="8915400" cy="923330"/>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Higher magnification of the </a:t>
            </a:r>
            <a:r>
              <a:rPr lang="en-US" b="1" dirty="0">
                <a:solidFill>
                  <a:schemeClr val="accent2">
                    <a:lumMod val="75000"/>
                  </a:schemeClr>
                </a:solidFill>
                <a:latin typeface="Times New Roman" pitchFamily="18" charset="0"/>
                <a:cs typeface="Times New Roman" pitchFamily="18" charset="0"/>
              </a:rPr>
              <a:t>stratum granulosum </a:t>
            </a:r>
            <a:r>
              <a:rPr lang="en-US" b="1" dirty="0">
                <a:solidFill>
                  <a:schemeClr val="accent2">
                    <a:lumMod val="50000"/>
                  </a:schemeClr>
                </a:solidFill>
                <a:latin typeface="Times New Roman" pitchFamily="18" charset="0"/>
                <a:cs typeface="Times New Roman" pitchFamily="18" charset="0"/>
              </a:rPr>
              <a:t>(2).  This layer is characterized by electron-dense </a:t>
            </a:r>
            <a:r>
              <a:rPr lang="en-US" b="1" dirty="0" err="1">
                <a:solidFill>
                  <a:schemeClr val="accent2">
                    <a:lumMod val="75000"/>
                  </a:schemeClr>
                </a:solidFill>
                <a:latin typeface="Times New Roman" pitchFamily="18" charset="0"/>
                <a:cs typeface="Times New Roman" pitchFamily="18" charset="0"/>
              </a:rPr>
              <a:t>keratinohyalin</a:t>
            </a:r>
            <a:r>
              <a:rPr lang="en-US" b="1" dirty="0">
                <a:solidFill>
                  <a:schemeClr val="accent2">
                    <a:lumMod val="75000"/>
                  </a:schemeClr>
                </a:solidFill>
                <a:latin typeface="Times New Roman" pitchFamily="18" charset="0"/>
                <a:cs typeface="Times New Roman" pitchFamily="18" charset="0"/>
              </a:rPr>
              <a:t> granules </a:t>
            </a:r>
            <a:r>
              <a:rPr lang="en-US" b="1" dirty="0">
                <a:solidFill>
                  <a:schemeClr val="accent2">
                    <a:lumMod val="50000"/>
                  </a:schemeClr>
                </a:solidFill>
                <a:latin typeface="Times New Roman" pitchFamily="18" charset="0"/>
                <a:cs typeface="Times New Roman" pitchFamily="18" charset="0"/>
              </a:rPr>
              <a:t>(4).  Note that </a:t>
            </a:r>
            <a:r>
              <a:rPr lang="en-US" b="1" dirty="0" err="1">
                <a:solidFill>
                  <a:schemeClr val="accent2">
                    <a:lumMod val="50000"/>
                  </a:schemeClr>
                </a:solidFill>
                <a:latin typeface="Times New Roman" pitchFamily="18" charset="0"/>
                <a:cs typeface="Times New Roman" pitchFamily="18" charset="0"/>
              </a:rPr>
              <a:t>keratohyalin</a:t>
            </a:r>
            <a:r>
              <a:rPr lang="en-US" b="1" dirty="0">
                <a:solidFill>
                  <a:schemeClr val="accent2">
                    <a:lumMod val="50000"/>
                  </a:schemeClr>
                </a:solidFill>
                <a:latin typeface="Times New Roman" pitchFamily="18" charset="0"/>
                <a:cs typeface="Times New Roman" pitchFamily="18" charset="0"/>
              </a:rPr>
              <a:t> granules are irregular in shape; recall that melanosomes are oval. </a:t>
            </a:r>
          </a:p>
        </p:txBody>
      </p:sp>
      <p:sp>
        <p:nvSpPr>
          <p:cNvPr id="6" name="Rectangle 5"/>
          <p:cNvSpPr/>
          <p:nvPr/>
        </p:nvSpPr>
        <p:spPr>
          <a:xfrm>
            <a:off x="723900" y="1636395"/>
            <a:ext cx="1625446" cy="1219201"/>
          </a:xfrm>
          <a:prstGeom prst="rect">
            <a:avLst/>
          </a:prstGeom>
          <a:noFill/>
          <a:ln w="571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723900" y="914400"/>
            <a:ext cx="1917872" cy="72199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89242" y="2886076"/>
            <a:ext cx="1616726" cy="168461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34757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EM - Lang Merk"/>
          <p:cNvPicPr>
            <a:picLocks noChangeAspect="1" noChangeArrowheads="1"/>
          </p:cNvPicPr>
          <p:nvPr/>
        </p:nvPicPr>
        <p:blipFill>
          <a:blip r:embed="rId2" cstate="print"/>
          <a:srcRect t="659" r="1053"/>
          <a:stretch>
            <a:fillRect/>
          </a:stretch>
        </p:blipFill>
        <p:spPr bwMode="auto">
          <a:xfrm>
            <a:off x="1521924" y="1185672"/>
            <a:ext cx="6023952" cy="5638800"/>
          </a:xfrm>
          <a:prstGeom prst="rect">
            <a:avLst/>
          </a:prstGeom>
          <a:noFill/>
          <a:ln w="9525">
            <a:noFill/>
            <a:miter lim="800000"/>
            <a:headEnd/>
            <a:tailEnd/>
          </a:ln>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76200" y="533400"/>
            <a:ext cx="8915400" cy="646331"/>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FYI – Merkel cells (M) have secretory granules in their basal cytoplasm.  Langerhans cells (L) typically have nuclei with multiple indentations.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274" y="0"/>
            <a:ext cx="9144000" cy="65556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b="1" dirty="0">
                <a:solidFill>
                  <a:srgbClr val="002060"/>
                </a:solidFill>
                <a:latin typeface="Helvetica"/>
                <a:cs typeface="Times New Roman" pitchFamily="18" charset="0"/>
              </a:rPr>
              <a:t>After completing this exercise, you should be able to (page one of two):</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marL="171450" indent="-171450">
              <a:buFont typeface="Arial" pitchFamily="34" charset="0"/>
              <a:buChar char="•"/>
            </a:pPr>
            <a:r>
              <a:rPr lang="en-US" sz="1200" b="1" dirty="0">
                <a:solidFill>
                  <a:srgbClr val="002060"/>
                </a:solidFill>
                <a:latin typeface="Georgia" pitchFamily="18" charset="0"/>
              </a:rPr>
              <a:t>Distinguish, at the light microscope level, each of the following and their specific features: </a:t>
            </a:r>
          </a:p>
          <a:p>
            <a:pPr marL="628650" lvl="1" indent="-171450">
              <a:buFont typeface="Arial" pitchFamily="34" charset="0"/>
              <a:buChar char="•"/>
            </a:pPr>
            <a:r>
              <a:rPr lang="en-US" sz="1200" b="1" dirty="0">
                <a:solidFill>
                  <a:srgbClr val="002060"/>
                </a:solidFill>
                <a:latin typeface="Georgia" pitchFamily="18" charset="0"/>
              </a:rPr>
              <a:t>Layers of skin </a:t>
            </a:r>
          </a:p>
          <a:p>
            <a:pPr marL="1085850" lvl="2" indent="-171450">
              <a:buFont typeface="Arial" pitchFamily="34" charset="0"/>
              <a:buChar char="•"/>
            </a:pPr>
            <a:r>
              <a:rPr lang="en-US" sz="1200" b="1" dirty="0">
                <a:solidFill>
                  <a:srgbClr val="002060"/>
                </a:solidFill>
                <a:latin typeface="Georgia" pitchFamily="18" charset="0"/>
              </a:rPr>
              <a:t>Epidermis </a:t>
            </a:r>
          </a:p>
          <a:p>
            <a:pPr marL="1543050" lvl="3" indent="-171450">
              <a:buFont typeface="Arial" pitchFamily="34" charset="0"/>
              <a:buChar char="•"/>
            </a:pPr>
            <a:r>
              <a:rPr lang="en-US" sz="1200" b="1" dirty="0">
                <a:solidFill>
                  <a:srgbClr val="002060"/>
                </a:solidFill>
                <a:latin typeface="Georgia" pitchFamily="18" charset="0"/>
              </a:rPr>
              <a:t>Stratum basale </a:t>
            </a:r>
          </a:p>
          <a:p>
            <a:pPr marL="1543050" lvl="3" indent="-171450">
              <a:buFont typeface="Arial" pitchFamily="34" charset="0"/>
              <a:buChar char="•"/>
            </a:pPr>
            <a:r>
              <a:rPr lang="en-US" sz="1200" b="1" dirty="0">
                <a:solidFill>
                  <a:srgbClr val="002060"/>
                </a:solidFill>
                <a:latin typeface="Georgia" pitchFamily="18" charset="0"/>
              </a:rPr>
              <a:t>Stratum spinosum </a:t>
            </a:r>
          </a:p>
          <a:p>
            <a:pPr marL="1543050" lvl="3" indent="-171450">
              <a:buFont typeface="Arial" pitchFamily="34" charset="0"/>
              <a:buChar char="•"/>
            </a:pPr>
            <a:r>
              <a:rPr lang="en-US" sz="1200" b="1" dirty="0">
                <a:solidFill>
                  <a:srgbClr val="002060"/>
                </a:solidFill>
                <a:latin typeface="Georgia" pitchFamily="18" charset="0"/>
              </a:rPr>
              <a:t>Stratum granulosum </a:t>
            </a:r>
          </a:p>
          <a:p>
            <a:pPr marL="1543050" lvl="3" indent="-171450">
              <a:buFont typeface="Arial" pitchFamily="34" charset="0"/>
              <a:buChar char="•"/>
            </a:pPr>
            <a:r>
              <a:rPr lang="en-US" sz="1200" b="1" dirty="0">
                <a:solidFill>
                  <a:srgbClr val="002060"/>
                </a:solidFill>
                <a:latin typeface="Georgia" pitchFamily="18" charset="0"/>
              </a:rPr>
              <a:t>Stratum lucidum (thick skin only…not well defined on our slides) </a:t>
            </a:r>
          </a:p>
          <a:p>
            <a:pPr marL="1543050" lvl="3" indent="-171450">
              <a:buFont typeface="Arial" pitchFamily="34" charset="0"/>
              <a:buChar char="•"/>
            </a:pPr>
            <a:r>
              <a:rPr lang="en-US" sz="1200" b="1" dirty="0">
                <a:solidFill>
                  <a:srgbClr val="002060"/>
                </a:solidFill>
                <a:latin typeface="Georgia" pitchFamily="18" charset="0"/>
              </a:rPr>
              <a:t>Stratum corneum </a:t>
            </a:r>
          </a:p>
          <a:p>
            <a:pPr marL="1085850" lvl="2" indent="-171450">
              <a:buFont typeface="Arial" pitchFamily="34" charset="0"/>
              <a:buChar char="•"/>
            </a:pPr>
            <a:r>
              <a:rPr lang="en-US" sz="1200" b="1" dirty="0">
                <a:solidFill>
                  <a:srgbClr val="002060"/>
                </a:solidFill>
                <a:latin typeface="Georgia" pitchFamily="18" charset="0"/>
              </a:rPr>
              <a:t>Dermis</a:t>
            </a:r>
          </a:p>
          <a:p>
            <a:pPr marL="1543050" lvl="3" indent="-171450">
              <a:buFont typeface="Arial" pitchFamily="34" charset="0"/>
              <a:buChar char="•"/>
            </a:pPr>
            <a:r>
              <a:rPr lang="en-US" sz="1200" b="1" dirty="0">
                <a:solidFill>
                  <a:srgbClr val="002060"/>
                </a:solidFill>
                <a:latin typeface="Georgia" pitchFamily="18" charset="0"/>
              </a:rPr>
              <a:t>Papillary layer </a:t>
            </a:r>
          </a:p>
          <a:p>
            <a:pPr marL="1543050" lvl="3" indent="-171450">
              <a:buFont typeface="Arial" pitchFamily="34" charset="0"/>
              <a:buChar char="•"/>
            </a:pPr>
            <a:r>
              <a:rPr lang="en-US" sz="1200" b="1" dirty="0">
                <a:solidFill>
                  <a:srgbClr val="002060"/>
                </a:solidFill>
                <a:latin typeface="Georgia" pitchFamily="18" charset="0"/>
              </a:rPr>
              <a:t>Dermal papilla and epidermal pegs </a:t>
            </a:r>
          </a:p>
          <a:p>
            <a:pPr marL="1543050" lvl="3" indent="-171450">
              <a:buFont typeface="Arial" pitchFamily="34" charset="0"/>
              <a:buChar char="•"/>
            </a:pPr>
            <a:r>
              <a:rPr lang="en-US" sz="1200" b="1" dirty="0">
                <a:solidFill>
                  <a:srgbClr val="002060"/>
                </a:solidFill>
                <a:latin typeface="Georgia" pitchFamily="18" charset="0"/>
              </a:rPr>
              <a:t>Reticular layer </a:t>
            </a:r>
          </a:p>
          <a:p>
            <a:pPr marL="1085850" lvl="2" indent="-171450">
              <a:buFont typeface="Arial" pitchFamily="34" charset="0"/>
              <a:buChar char="•"/>
            </a:pPr>
            <a:r>
              <a:rPr lang="en-US" sz="1200" b="1" dirty="0">
                <a:solidFill>
                  <a:srgbClr val="002060"/>
                </a:solidFill>
                <a:latin typeface="Georgia" pitchFamily="18" charset="0"/>
              </a:rPr>
              <a:t>Hypodermis </a:t>
            </a:r>
          </a:p>
          <a:p>
            <a:pPr marL="628650" lvl="1" indent="-171450">
              <a:buFont typeface="Arial" pitchFamily="34" charset="0"/>
              <a:buChar char="•"/>
            </a:pPr>
            <a:r>
              <a:rPr lang="en-US" sz="1200" b="1" dirty="0">
                <a:solidFill>
                  <a:srgbClr val="002060"/>
                </a:solidFill>
                <a:latin typeface="Georgia" pitchFamily="18" charset="0"/>
              </a:rPr>
              <a:t>Accessory structures </a:t>
            </a:r>
          </a:p>
          <a:p>
            <a:pPr marL="1085850" lvl="2" indent="-171450">
              <a:buFont typeface="Arial" pitchFamily="34" charset="0"/>
              <a:buChar char="•"/>
            </a:pPr>
            <a:r>
              <a:rPr lang="en-US" sz="1200" b="1" dirty="0">
                <a:solidFill>
                  <a:srgbClr val="002060"/>
                </a:solidFill>
                <a:latin typeface="Georgia" pitchFamily="18" charset="0"/>
              </a:rPr>
              <a:t>Hair </a:t>
            </a:r>
          </a:p>
          <a:p>
            <a:pPr marL="1543050" lvl="3" indent="-171450">
              <a:buFont typeface="Arial" pitchFamily="34" charset="0"/>
              <a:buChar char="•"/>
            </a:pPr>
            <a:r>
              <a:rPr lang="en-US" sz="1200" b="1" dirty="0">
                <a:solidFill>
                  <a:srgbClr val="002060"/>
                </a:solidFill>
                <a:latin typeface="Georgia" pitchFamily="18" charset="0"/>
              </a:rPr>
              <a:t>Follicle </a:t>
            </a:r>
          </a:p>
          <a:p>
            <a:pPr marL="1543050" lvl="3" indent="-171450">
              <a:buFont typeface="Arial" pitchFamily="34" charset="0"/>
              <a:buChar char="•"/>
            </a:pPr>
            <a:r>
              <a:rPr lang="en-US" sz="1200" b="1" dirty="0">
                <a:solidFill>
                  <a:srgbClr val="002060"/>
                </a:solidFill>
                <a:latin typeface="Georgia" pitchFamily="18" charset="0"/>
              </a:rPr>
              <a:t>Shaft</a:t>
            </a:r>
          </a:p>
          <a:p>
            <a:pPr marL="1543050" lvl="3" indent="-171450">
              <a:buFont typeface="Arial" pitchFamily="34" charset="0"/>
              <a:buChar char="•"/>
            </a:pPr>
            <a:r>
              <a:rPr lang="en-US" sz="1200" b="1" dirty="0">
                <a:solidFill>
                  <a:srgbClr val="002060"/>
                </a:solidFill>
                <a:latin typeface="Georgia" pitchFamily="18" charset="0"/>
              </a:rPr>
              <a:t>Matrix </a:t>
            </a:r>
          </a:p>
          <a:p>
            <a:pPr marL="1543050" lvl="3" indent="-171450">
              <a:buFont typeface="Arial" pitchFamily="34" charset="0"/>
              <a:buChar char="•"/>
            </a:pPr>
            <a:r>
              <a:rPr lang="en-US" sz="1200" b="1" dirty="0">
                <a:solidFill>
                  <a:srgbClr val="002060"/>
                </a:solidFill>
                <a:latin typeface="Georgia" pitchFamily="18" charset="0"/>
              </a:rPr>
              <a:t>Dermal papilla </a:t>
            </a:r>
          </a:p>
          <a:p>
            <a:pPr marL="1085850" lvl="2" indent="-171450">
              <a:buFont typeface="Arial" pitchFamily="34" charset="0"/>
              <a:buChar char="•"/>
            </a:pPr>
            <a:r>
              <a:rPr lang="en-US" sz="1200" b="1" dirty="0">
                <a:solidFill>
                  <a:srgbClr val="002060"/>
                </a:solidFill>
                <a:latin typeface="Georgia" pitchFamily="18" charset="0"/>
              </a:rPr>
              <a:t>Arrector pili muscle </a:t>
            </a:r>
          </a:p>
          <a:p>
            <a:pPr marL="1085850" lvl="2" indent="-171450">
              <a:buFont typeface="Arial" pitchFamily="34" charset="0"/>
              <a:buChar char="•"/>
            </a:pPr>
            <a:r>
              <a:rPr lang="en-US" sz="1200" b="1" dirty="0">
                <a:solidFill>
                  <a:srgbClr val="002060"/>
                </a:solidFill>
                <a:latin typeface="Georgia" pitchFamily="18" charset="0"/>
              </a:rPr>
              <a:t>Glands</a:t>
            </a:r>
          </a:p>
          <a:p>
            <a:pPr marL="1543050" lvl="3" indent="-171450">
              <a:buFont typeface="Arial" pitchFamily="34" charset="0"/>
              <a:buChar char="•"/>
            </a:pPr>
            <a:r>
              <a:rPr lang="en-US" sz="1200" b="1" dirty="0">
                <a:solidFill>
                  <a:srgbClr val="002060"/>
                </a:solidFill>
                <a:latin typeface="Georgia" pitchFamily="18" charset="0"/>
              </a:rPr>
              <a:t>Sebaceous glands </a:t>
            </a:r>
          </a:p>
          <a:p>
            <a:pPr marL="1543050" lvl="3" indent="-171450">
              <a:buFont typeface="Arial" pitchFamily="34" charset="0"/>
              <a:buChar char="•"/>
            </a:pPr>
            <a:r>
              <a:rPr lang="en-US" sz="1200" b="1" dirty="0">
                <a:solidFill>
                  <a:srgbClr val="002060"/>
                </a:solidFill>
                <a:latin typeface="Georgia" pitchFamily="18" charset="0"/>
              </a:rPr>
              <a:t>Sweat glands </a:t>
            </a:r>
          </a:p>
          <a:p>
            <a:pPr marL="2000250" lvl="4" indent="-171450">
              <a:buFont typeface="Arial" pitchFamily="34" charset="0"/>
              <a:buChar char="•"/>
            </a:pPr>
            <a:r>
              <a:rPr lang="en-US" sz="1200" b="1" dirty="0">
                <a:solidFill>
                  <a:srgbClr val="002060"/>
                </a:solidFill>
                <a:latin typeface="Georgia" pitchFamily="18" charset="0"/>
              </a:rPr>
              <a:t>Eccrine </a:t>
            </a:r>
          </a:p>
          <a:p>
            <a:pPr marL="2000250" lvl="4" indent="-171450">
              <a:buFont typeface="Arial" pitchFamily="34" charset="0"/>
              <a:buChar char="•"/>
            </a:pPr>
            <a:r>
              <a:rPr lang="en-US" sz="1200" b="1" dirty="0">
                <a:solidFill>
                  <a:srgbClr val="002060"/>
                </a:solidFill>
                <a:latin typeface="Georgia" pitchFamily="18" charset="0"/>
              </a:rPr>
              <a:t>Apocrine </a:t>
            </a:r>
          </a:p>
          <a:p>
            <a:pPr marL="2000250" lvl="4" indent="-171450">
              <a:buFont typeface="Arial" pitchFamily="34" charset="0"/>
              <a:buChar char="•"/>
            </a:pPr>
            <a:r>
              <a:rPr lang="en-US" sz="1200" b="1" dirty="0">
                <a:solidFill>
                  <a:srgbClr val="002060"/>
                </a:solidFill>
                <a:latin typeface="Georgia" pitchFamily="18" charset="0"/>
              </a:rPr>
              <a:t>Ducts (eccrine or apocrine not distinguishable) </a:t>
            </a:r>
          </a:p>
          <a:p>
            <a:pPr marL="2000250" lvl="4" indent="-171450">
              <a:buFont typeface="Arial" pitchFamily="34" charset="0"/>
              <a:buChar char="•"/>
            </a:pPr>
            <a:r>
              <a:rPr lang="en-US" sz="1200" b="1" dirty="0">
                <a:solidFill>
                  <a:srgbClr val="002060"/>
                </a:solidFill>
                <a:latin typeface="Georgia" pitchFamily="18" charset="0"/>
              </a:rPr>
              <a:t>Secretory cells and myoepithelial cells </a:t>
            </a:r>
          </a:p>
          <a:p>
            <a:pPr marL="2000250" lvl="4" indent="-171450">
              <a:buFont typeface="Arial" pitchFamily="34" charset="0"/>
              <a:buChar char="•"/>
            </a:pPr>
            <a:r>
              <a:rPr lang="en-US" sz="1200" b="1" dirty="0">
                <a:solidFill>
                  <a:srgbClr val="002060"/>
                </a:solidFill>
                <a:latin typeface="Georgia" pitchFamily="18" charset="0"/>
              </a:rPr>
              <a:t>Fibroblasts (in surrounding connective tissue) </a:t>
            </a:r>
          </a:p>
          <a:p>
            <a:pPr marL="1085850" lvl="2" indent="-171450">
              <a:buFont typeface="Arial" pitchFamily="34" charset="0"/>
              <a:buChar char="•"/>
            </a:pPr>
            <a:r>
              <a:rPr lang="en-US" sz="1200" b="1" dirty="0">
                <a:solidFill>
                  <a:srgbClr val="002060"/>
                </a:solidFill>
                <a:latin typeface="Georgia" pitchFamily="18" charset="0"/>
              </a:rPr>
              <a:t>Specialized sensory receptors </a:t>
            </a:r>
          </a:p>
          <a:p>
            <a:pPr marL="1543050" lvl="3" indent="-171450">
              <a:buFont typeface="Arial" pitchFamily="34" charset="0"/>
              <a:buChar char="•"/>
            </a:pPr>
            <a:r>
              <a:rPr lang="en-US" sz="1200" b="1" dirty="0">
                <a:solidFill>
                  <a:srgbClr val="002060"/>
                </a:solidFill>
                <a:latin typeface="Georgia" pitchFamily="18" charset="0"/>
              </a:rPr>
              <a:t>Meissner’s corpuscles </a:t>
            </a:r>
          </a:p>
          <a:p>
            <a:pPr marL="1543050" lvl="3" indent="-171450">
              <a:buFont typeface="Arial" pitchFamily="34" charset="0"/>
              <a:buChar char="•"/>
            </a:pPr>
            <a:r>
              <a:rPr lang="en-US" sz="1200" b="1" dirty="0">
                <a:solidFill>
                  <a:srgbClr val="002060"/>
                </a:solidFill>
                <a:latin typeface="Georgia" pitchFamily="18" charset="0"/>
              </a:rPr>
              <a:t>Pacinian corpuscles </a:t>
            </a:r>
          </a:p>
        </p:txBody>
      </p:sp>
    </p:spTree>
    <p:extLst>
      <p:ext uri="{BB962C8B-B14F-4D97-AF65-F5344CB8AC3E}">
        <p14:creationId xmlns:p14="http://schemas.microsoft.com/office/powerpoint/2010/main" val="4014101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lide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6409" y="2460576"/>
            <a:ext cx="7509791" cy="4360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DERMIS and HYPODERMIS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29688" y="634748"/>
            <a:ext cx="9144000" cy="1323439"/>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The dermis is composed of 2 layers: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Papillary layer</a:t>
            </a:r>
            <a:r>
              <a:rPr lang="en-US" b="1" dirty="0">
                <a:solidFill>
                  <a:schemeClr val="accent2">
                    <a:lumMod val="50000"/>
                  </a:schemeClr>
                </a:solidFill>
                <a:latin typeface="Times New Roman" pitchFamily="18" charset="0"/>
                <a:cs typeface="Times New Roman" pitchFamily="18" charset="0"/>
              </a:rPr>
              <a:t>– loose connective tissue</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Reticular layer </a:t>
            </a:r>
            <a:r>
              <a:rPr lang="en-US" b="1" dirty="0">
                <a:solidFill>
                  <a:schemeClr val="accent2">
                    <a:lumMod val="50000"/>
                  </a:schemeClr>
                </a:solidFill>
                <a:latin typeface="Times New Roman" pitchFamily="18" charset="0"/>
                <a:cs typeface="Times New Roman" pitchFamily="18" charset="0"/>
              </a:rPr>
              <a:t>-  dense irregular connective tissue</a:t>
            </a:r>
          </a:p>
          <a:p>
            <a:pPr marL="228600">
              <a:buFont typeface="Arial" pitchFamily="34" charset="0"/>
              <a:buChar char="•"/>
            </a:pPr>
            <a:endParaRPr lang="en-US" sz="800" b="1" dirty="0">
              <a:solidFill>
                <a:schemeClr val="accent2">
                  <a:lumMod val="50000"/>
                </a:schemeClr>
              </a:solidFill>
              <a:latin typeface="Times New Roman" pitchFamily="18" charset="0"/>
              <a:cs typeface="Times New Roman" pitchFamily="18" charset="0"/>
            </a:endParaRPr>
          </a:p>
          <a:p>
            <a:r>
              <a:rPr lang="en-US" b="1" dirty="0">
                <a:solidFill>
                  <a:schemeClr val="accent2">
                    <a:lumMod val="50000"/>
                  </a:schemeClr>
                </a:solidFill>
                <a:latin typeface="Times New Roman" pitchFamily="18" charset="0"/>
                <a:cs typeface="Times New Roman" pitchFamily="18" charset="0"/>
              </a:rPr>
              <a:t>The hypodermis (subcutaneous layer) is composed mostly of adipose tissue.</a:t>
            </a:r>
          </a:p>
        </p:txBody>
      </p:sp>
      <p:sp>
        <p:nvSpPr>
          <p:cNvPr id="6" name="TextBox 5"/>
          <p:cNvSpPr txBox="1"/>
          <p:nvPr/>
        </p:nvSpPr>
        <p:spPr>
          <a:xfrm>
            <a:off x="3657600" y="1995343"/>
            <a:ext cx="5486400" cy="646331"/>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Note that the epidermal-dermal junction undulates, creating epidermal ridges and dermal papilla.</a:t>
            </a:r>
          </a:p>
        </p:txBody>
      </p:sp>
    </p:spTree>
    <p:extLst>
      <p:ext uri="{BB962C8B-B14F-4D97-AF65-F5344CB8AC3E}">
        <p14:creationId xmlns:p14="http://schemas.microsoft.com/office/powerpoint/2010/main" val="2847060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288340"/>
            <a:ext cx="6400800" cy="1569660"/>
          </a:xfrm>
          <a:prstGeom prst="rect">
            <a:avLst/>
          </a:prstGeom>
          <a:noFill/>
        </p:spPr>
        <p:txBody>
          <a:bodyPr wrap="square" rtlCol="0">
            <a:spAutoFit/>
          </a:bodyPr>
          <a:lstStyle/>
          <a:p>
            <a:r>
              <a:rPr lang="en-US" dirty="0"/>
              <a:t>Link to </a:t>
            </a:r>
            <a:r>
              <a:rPr lang="en-US" u="sng" dirty="0">
                <a:hlinkClick r:id="rId2"/>
              </a:rPr>
              <a:t>SL 025 </a:t>
            </a:r>
            <a:r>
              <a:rPr lang="en-US" dirty="0"/>
              <a:t>and </a:t>
            </a:r>
            <a:r>
              <a:rPr lang="en-US" u="sng" dirty="0">
                <a:hlinkClick r:id="rId2"/>
              </a:rPr>
              <a:t>SL 026</a:t>
            </a:r>
            <a:r>
              <a:rPr lang="en-US" dirty="0">
                <a:hlinkClick r:id="rId2"/>
              </a:rPr>
              <a:t> </a:t>
            </a:r>
            <a:r>
              <a:rPr lang="en-US" dirty="0"/>
              <a:t>and </a:t>
            </a:r>
            <a:r>
              <a:rPr lang="en-US" u="sng" dirty="0">
                <a:hlinkClick r:id="rId2"/>
              </a:rPr>
              <a:t>SL 009</a:t>
            </a:r>
            <a:r>
              <a:rPr lang="en-US" dirty="0">
                <a:hlinkClick r:id="rId2"/>
              </a:rPr>
              <a:t> </a:t>
            </a:r>
            <a:r>
              <a:rPr lang="en-US" dirty="0"/>
              <a:t>and </a:t>
            </a:r>
            <a:r>
              <a:rPr lang="en-US" u="sng" dirty="0">
                <a:hlinkClick r:id="rId2"/>
              </a:rPr>
              <a:t>SL 033 </a:t>
            </a:r>
            <a:r>
              <a:rPr lang="en-US" dirty="0"/>
              <a:t>and </a:t>
            </a:r>
            <a:r>
              <a:rPr lang="en-US" u="sng" dirty="0">
                <a:hlinkClick r:id="rId2"/>
              </a:rPr>
              <a:t>SL 089</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Dermis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Papillary layer</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Reticular layer</a:t>
            </a:r>
          </a:p>
          <a:p>
            <a:pPr marL="457200"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Epidermal ridges and dermal papilla</a:t>
            </a:r>
          </a:p>
          <a:p>
            <a:pPr marL="457200"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Hypodermis</a:t>
            </a:r>
          </a:p>
        </p:txBody>
      </p:sp>
      <p:sp>
        <p:nvSpPr>
          <p:cNvPr id="5" name="TextBox 4"/>
          <p:cNvSpPr txBox="1"/>
          <p:nvPr/>
        </p:nvSpPr>
        <p:spPr>
          <a:xfrm>
            <a:off x="1600200" y="2250678"/>
            <a:ext cx="5715000" cy="369332"/>
          </a:xfrm>
          <a:prstGeom prst="rect">
            <a:avLst/>
          </a:prstGeom>
          <a:noFill/>
        </p:spPr>
        <p:txBody>
          <a:bodyPr wrap="square" rtlCol="0">
            <a:spAutoFit/>
          </a:bodyPr>
          <a:lstStyle/>
          <a:p>
            <a:r>
              <a:rPr lang="en-US" b="1" dirty="0">
                <a:hlinkClick r:id="rId3"/>
              </a:rPr>
              <a:t>Video showing layers of dermis and hypodermis – SL25</a:t>
            </a:r>
            <a:endParaRPr lang="en-US" b="1" dirty="0"/>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DERMIS and HYPODERMIS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012947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ACCESSORY STRUCTURES OF THE SKIN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2017772"/>
            <a:ext cx="7513406" cy="4611628"/>
          </a:xfrm>
          <a:prstGeom prst="rect">
            <a:avLst/>
          </a:prstGeom>
        </p:spPr>
      </p:pic>
      <p:sp>
        <p:nvSpPr>
          <p:cNvPr id="4" name="TextBox 3"/>
          <p:cNvSpPr txBox="1"/>
          <p:nvPr/>
        </p:nvSpPr>
        <p:spPr>
          <a:xfrm>
            <a:off x="131305" y="649875"/>
            <a:ext cx="8984400" cy="1200329"/>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Accessory structures of the skin include:</a:t>
            </a:r>
          </a:p>
          <a:p>
            <a:r>
              <a:rPr lang="en-US" b="1" dirty="0">
                <a:solidFill>
                  <a:schemeClr val="accent2">
                    <a:lumMod val="50000"/>
                  </a:schemeClr>
                </a:solidFill>
                <a:latin typeface="Times New Roman" pitchFamily="18" charset="0"/>
                <a:cs typeface="Times New Roman" pitchFamily="18" charset="0"/>
              </a:rPr>
              <a:t>	--the hair and hair follicle</a:t>
            </a:r>
          </a:p>
          <a:p>
            <a:r>
              <a:rPr lang="en-US" b="1" dirty="0">
                <a:solidFill>
                  <a:schemeClr val="accent2">
                    <a:lumMod val="50000"/>
                  </a:schemeClr>
                </a:solidFill>
                <a:latin typeface="Times New Roman" pitchFamily="18" charset="0"/>
                <a:cs typeface="Times New Roman" pitchFamily="18" charset="0"/>
              </a:rPr>
              <a:t>	--</a:t>
            </a:r>
            <a:r>
              <a:rPr lang="en-US" b="1" dirty="0" err="1">
                <a:solidFill>
                  <a:schemeClr val="accent2">
                    <a:lumMod val="50000"/>
                  </a:schemeClr>
                </a:solidFill>
                <a:latin typeface="Times New Roman" pitchFamily="18" charset="0"/>
                <a:cs typeface="Times New Roman" pitchFamily="18" charset="0"/>
              </a:rPr>
              <a:t>arrector</a:t>
            </a:r>
            <a:r>
              <a:rPr lang="en-US" b="1" dirty="0">
                <a:solidFill>
                  <a:schemeClr val="accent2">
                    <a:lumMod val="50000"/>
                  </a:schemeClr>
                </a:solidFill>
                <a:latin typeface="Times New Roman" pitchFamily="18" charset="0"/>
                <a:cs typeface="Times New Roman" pitchFamily="18" charset="0"/>
              </a:rPr>
              <a:t> pili muscles</a:t>
            </a:r>
          </a:p>
          <a:p>
            <a:r>
              <a:rPr lang="en-US" b="1" dirty="0">
                <a:solidFill>
                  <a:schemeClr val="accent2">
                    <a:lumMod val="50000"/>
                  </a:schemeClr>
                </a:solidFill>
                <a:latin typeface="Times New Roman" pitchFamily="18" charset="0"/>
                <a:cs typeface="Times New Roman" pitchFamily="18" charset="0"/>
              </a:rPr>
              <a:t>	--glands; sebaceous, eccrine, and apocrine</a:t>
            </a:r>
          </a:p>
        </p:txBody>
      </p:sp>
    </p:spTree>
    <p:extLst>
      <p:ext uri="{BB962C8B-B14F-4D97-AF65-F5344CB8AC3E}">
        <p14:creationId xmlns:p14="http://schemas.microsoft.com/office/powerpoint/2010/main" val="938109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371600" y="3105150"/>
            <a:ext cx="5715000" cy="3524250"/>
            <a:chOff x="1371600" y="2819400"/>
            <a:chExt cx="5715000" cy="3524250"/>
          </a:xfrm>
        </p:grpSpPr>
        <p:pic>
          <p:nvPicPr>
            <p:cNvPr id="1026" name="Picture 2" descr="Hair development stages.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819400"/>
              <a:ext cx="5715000" cy="337185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05400" y="5943540"/>
              <a:ext cx="1981200" cy="400110"/>
            </a:xfrm>
            <a:prstGeom prst="rect">
              <a:avLst/>
            </a:prstGeom>
            <a:noFill/>
          </p:spPr>
          <p:txBody>
            <a:bodyPr wrap="square" rtlCol="0">
              <a:spAutoFit/>
            </a:bodyPr>
            <a:lstStyle/>
            <a:p>
              <a:r>
                <a:rPr lang="en-US" sz="1000" dirty="0"/>
                <a:t>Mark Hill</a:t>
              </a:r>
            </a:p>
            <a:p>
              <a:r>
                <a:rPr lang="en-US" sz="1000" dirty="0"/>
                <a:t>University of New South Wales</a:t>
              </a:r>
            </a:p>
          </p:txBody>
        </p:sp>
      </p:gr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HAIR</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76201" y="533400"/>
            <a:ext cx="8984400" cy="2308324"/>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The hair follicle develops through a complex set of interactions between the epithelium (green) and connective tissue (red and white).  Histologically, the epithelial cells proliferate, and then project into the underlying connective tissue.  Note that the basement membrane (black line at arrows) remains faithful to the epithelial invagination, separating the epithelium and connective tissue.  Finally, at the deepest part of the hair follicle, a projection of the dermis called the </a:t>
            </a:r>
            <a:r>
              <a:rPr lang="en-US" b="1" dirty="0">
                <a:solidFill>
                  <a:schemeClr val="accent2">
                    <a:lumMod val="75000"/>
                  </a:schemeClr>
                </a:solidFill>
                <a:latin typeface="Times New Roman" pitchFamily="18" charset="0"/>
                <a:cs typeface="Times New Roman" pitchFamily="18" charset="0"/>
              </a:rPr>
              <a:t>dermal papilla </a:t>
            </a:r>
            <a:r>
              <a:rPr lang="en-US" b="1" dirty="0">
                <a:solidFill>
                  <a:schemeClr val="accent2">
                    <a:lumMod val="50000"/>
                  </a:schemeClr>
                </a:solidFill>
                <a:latin typeface="Times New Roman" pitchFamily="18" charset="0"/>
                <a:cs typeface="Times New Roman" pitchFamily="18" charset="0"/>
              </a:rPr>
              <a:t>develops; note again that the basement membrane remains faithful to the epithelial-connective tissue border.  The </a:t>
            </a:r>
            <a:r>
              <a:rPr lang="en-US" b="1" dirty="0">
                <a:solidFill>
                  <a:schemeClr val="accent2">
                    <a:lumMod val="75000"/>
                  </a:schemeClr>
                </a:solidFill>
                <a:latin typeface="Times New Roman" pitchFamily="18" charset="0"/>
                <a:cs typeface="Times New Roman" pitchFamily="18" charset="0"/>
              </a:rPr>
              <a:t>matrix</a:t>
            </a:r>
            <a:r>
              <a:rPr lang="en-US" b="1" dirty="0">
                <a:solidFill>
                  <a:schemeClr val="accent2">
                    <a:lumMod val="50000"/>
                  </a:schemeClr>
                </a:solidFill>
                <a:latin typeface="Times New Roman" pitchFamily="18" charset="0"/>
                <a:cs typeface="Times New Roman" pitchFamily="18" charset="0"/>
              </a:rPr>
              <a:t> is a region of specialized epithelial stem cells that contribute to the hair.</a:t>
            </a:r>
          </a:p>
        </p:txBody>
      </p:sp>
      <p:cxnSp>
        <p:nvCxnSpPr>
          <p:cNvPr id="3" name="Straight Arrow Connector 2"/>
          <p:cNvCxnSpPr/>
          <p:nvPr/>
        </p:nvCxnSpPr>
        <p:spPr>
          <a:xfrm flipV="1">
            <a:off x="3362325" y="3609975"/>
            <a:ext cx="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552825" y="6477000"/>
            <a:ext cx="0" cy="3048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3981450" y="4181475"/>
            <a:ext cx="209550" cy="2476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25492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accessmedicine.com/loadBinary.aspx?name=mesc12&amp;filename=%09mesc12_c018f012a.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00201" y="2362200"/>
            <a:ext cx="4107058" cy="4478215"/>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www.accessmedicine.com/loadBinary.aspx?name=mesc12&amp;filename=%09mesc12_c018f012b.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0331" y="2009148"/>
            <a:ext cx="2893669" cy="484885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HAIR</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0" y="476071"/>
            <a:ext cx="9144000" cy="2031325"/>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Hair grows from most areas of the body.  The major components of hair that we will be looking at are the:</a:t>
            </a:r>
          </a:p>
          <a:p>
            <a:pPr marL="742950" indent="-742950"/>
            <a:r>
              <a:rPr lang="en-US" b="1" dirty="0">
                <a:solidFill>
                  <a:schemeClr val="accent2">
                    <a:lumMod val="75000"/>
                  </a:schemeClr>
                </a:solidFill>
                <a:latin typeface="Times New Roman" pitchFamily="18" charset="0"/>
                <a:cs typeface="Times New Roman" pitchFamily="18" charset="0"/>
              </a:rPr>
              <a:t>Shaft </a:t>
            </a:r>
            <a:r>
              <a:rPr lang="en-US" b="1" dirty="0">
                <a:solidFill>
                  <a:schemeClr val="accent2">
                    <a:lumMod val="50000"/>
                  </a:schemeClr>
                </a:solidFill>
                <a:latin typeface="Times New Roman" pitchFamily="18" charset="0"/>
                <a:cs typeface="Times New Roman" pitchFamily="18" charset="0"/>
              </a:rPr>
              <a:t>– actual hair (FYI, the shaft specifically refers to hair above the sebaceous glands, the portion below these glands is the root)</a:t>
            </a:r>
          </a:p>
          <a:p>
            <a:r>
              <a:rPr lang="en-US" b="1" dirty="0">
                <a:solidFill>
                  <a:schemeClr val="accent2">
                    <a:lumMod val="75000"/>
                  </a:schemeClr>
                </a:solidFill>
                <a:latin typeface="Times New Roman" pitchFamily="18" charset="0"/>
                <a:cs typeface="Times New Roman" pitchFamily="18" charset="0"/>
              </a:rPr>
              <a:t>Follicle</a:t>
            </a:r>
            <a:r>
              <a:rPr lang="en-US" b="1" dirty="0">
                <a:solidFill>
                  <a:schemeClr val="accent2">
                    <a:lumMod val="50000"/>
                  </a:schemeClr>
                </a:solidFill>
                <a:latin typeface="Times New Roman" pitchFamily="18" charset="0"/>
                <a:cs typeface="Times New Roman" pitchFamily="18" charset="0"/>
              </a:rPr>
              <a:t> – structure from which the hair grows</a:t>
            </a:r>
          </a:p>
          <a:p>
            <a:r>
              <a:rPr lang="en-US" b="1" dirty="0">
                <a:solidFill>
                  <a:schemeClr val="accent2">
                    <a:lumMod val="75000"/>
                  </a:schemeClr>
                </a:solidFill>
                <a:latin typeface="Times New Roman" pitchFamily="18" charset="0"/>
                <a:cs typeface="Times New Roman" pitchFamily="18" charset="0"/>
              </a:rPr>
              <a:t>Matrix</a:t>
            </a:r>
            <a:r>
              <a:rPr lang="en-US" b="1" dirty="0">
                <a:solidFill>
                  <a:schemeClr val="accent2">
                    <a:lumMod val="50000"/>
                  </a:schemeClr>
                </a:solidFill>
                <a:latin typeface="Times New Roman" pitchFamily="18" charset="0"/>
                <a:cs typeface="Times New Roman" pitchFamily="18" charset="0"/>
              </a:rPr>
              <a:t> – epithelial stem cells that produce the hair</a:t>
            </a:r>
          </a:p>
          <a:p>
            <a:r>
              <a:rPr lang="en-US" b="1" dirty="0">
                <a:solidFill>
                  <a:schemeClr val="accent2">
                    <a:lumMod val="75000"/>
                  </a:schemeClr>
                </a:solidFill>
                <a:latin typeface="Times New Roman" pitchFamily="18" charset="0"/>
                <a:cs typeface="Times New Roman" pitchFamily="18" charset="0"/>
              </a:rPr>
              <a:t>Hair (dermal) papilla </a:t>
            </a:r>
            <a:r>
              <a:rPr lang="en-US" b="1" dirty="0">
                <a:solidFill>
                  <a:schemeClr val="accent2">
                    <a:lumMod val="50000"/>
                  </a:schemeClr>
                </a:solidFill>
                <a:latin typeface="Times New Roman" pitchFamily="18" charset="0"/>
                <a:cs typeface="Times New Roman" pitchFamily="18" charset="0"/>
              </a:rPr>
              <a:t>– dermal region near matrix</a:t>
            </a:r>
          </a:p>
        </p:txBody>
      </p:sp>
    </p:spTree>
    <p:extLst>
      <p:ext uri="{BB962C8B-B14F-4D97-AF65-F5344CB8AC3E}">
        <p14:creationId xmlns:p14="http://schemas.microsoft.com/office/powerpoint/2010/main" val="31178372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itl-web1\com\LabManuals\MA\VLM\Lab21\SL89aL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030" y="2666998"/>
            <a:ext cx="4302369" cy="32267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aitl-web1\com\LabManuals\MA\VLM\Lab21\SL89a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6736" y="2534178"/>
            <a:ext cx="4479463" cy="335959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HAIR</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0" y="476071"/>
            <a:ext cx="9144000" cy="1754326"/>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Hair grows from most areas of the body.  The major components of hair that we will be looking at are the:</a:t>
            </a:r>
          </a:p>
          <a:p>
            <a:r>
              <a:rPr lang="en-US" b="1" dirty="0">
                <a:solidFill>
                  <a:schemeClr val="accent2">
                    <a:lumMod val="75000"/>
                  </a:schemeClr>
                </a:solidFill>
                <a:latin typeface="Times New Roman" pitchFamily="18" charset="0"/>
                <a:cs typeface="Times New Roman" pitchFamily="18" charset="0"/>
              </a:rPr>
              <a:t>Shaft</a:t>
            </a:r>
            <a:r>
              <a:rPr lang="en-US" b="1" dirty="0">
                <a:solidFill>
                  <a:schemeClr val="accent2">
                    <a:lumMod val="50000"/>
                  </a:schemeClr>
                </a:solidFill>
                <a:latin typeface="Times New Roman" pitchFamily="18" charset="0"/>
                <a:cs typeface="Times New Roman" pitchFamily="18" charset="0"/>
              </a:rPr>
              <a:t> </a:t>
            </a:r>
            <a:r>
              <a:rPr lang="en-US" b="1" dirty="0">
                <a:solidFill>
                  <a:srgbClr val="002060"/>
                </a:solidFill>
                <a:latin typeface="Times New Roman" pitchFamily="18" charset="0"/>
                <a:cs typeface="Times New Roman" pitchFamily="18" charset="0"/>
              </a:rPr>
              <a:t>(blue arrows) </a:t>
            </a:r>
            <a:r>
              <a:rPr lang="en-US" b="1" dirty="0">
                <a:solidFill>
                  <a:schemeClr val="accent2">
                    <a:lumMod val="50000"/>
                  </a:schemeClr>
                </a:solidFill>
                <a:latin typeface="Times New Roman" pitchFamily="18" charset="0"/>
                <a:cs typeface="Times New Roman" pitchFamily="18" charset="0"/>
              </a:rPr>
              <a:t>– actual hair </a:t>
            </a:r>
          </a:p>
          <a:p>
            <a:r>
              <a:rPr lang="en-US" b="1" dirty="0">
                <a:solidFill>
                  <a:schemeClr val="accent2">
                    <a:lumMod val="75000"/>
                  </a:schemeClr>
                </a:solidFill>
                <a:latin typeface="Times New Roman" pitchFamily="18" charset="0"/>
                <a:cs typeface="Times New Roman" pitchFamily="18" charset="0"/>
              </a:rPr>
              <a:t>Follicle </a:t>
            </a:r>
            <a:r>
              <a:rPr lang="en-US" b="1" dirty="0">
                <a:solidFill>
                  <a:srgbClr val="C00000"/>
                </a:solidFill>
                <a:latin typeface="Times New Roman" pitchFamily="18" charset="0"/>
                <a:cs typeface="Times New Roman" pitchFamily="18" charset="0"/>
              </a:rPr>
              <a:t>(red arrow) </a:t>
            </a:r>
            <a:r>
              <a:rPr lang="en-US" b="1" dirty="0">
                <a:solidFill>
                  <a:schemeClr val="accent2">
                    <a:lumMod val="50000"/>
                  </a:schemeClr>
                </a:solidFill>
                <a:latin typeface="Times New Roman" pitchFamily="18" charset="0"/>
                <a:cs typeface="Times New Roman" pitchFamily="18" charset="0"/>
              </a:rPr>
              <a:t>– structure from which the hair grows</a:t>
            </a:r>
          </a:p>
          <a:p>
            <a:r>
              <a:rPr lang="en-US" b="1" dirty="0">
                <a:solidFill>
                  <a:schemeClr val="accent2">
                    <a:lumMod val="75000"/>
                  </a:schemeClr>
                </a:solidFill>
                <a:latin typeface="Times New Roman" pitchFamily="18" charset="0"/>
                <a:cs typeface="Times New Roman" pitchFamily="18" charset="0"/>
              </a:rPr>
              <a:t>Matrix</a:t>
            </a:r>
            <a:r>
              <a:rPr lang="en-US" b="1" dirty="0">
                <a:solidFill>
                  <a:schemeClr val="accent2">
                    <a:lumMod val="50000"/>
                  </a:schemeClr>
                </a:solidFill>
                <a:latin typeface="Times New Roman" pitchFamily="18" charset="0"/>
                <a:cs typeface="Times New Roman" pitchFamily="18" charset="0"/>
              </a:rPr>
              <a:t> </a:t>
            </a:r>
            <a:r>
              <a:rPr lang="en-US" b="1" dirty="0">
                <a:solidFill>
                  <a:srgbClr val="92D050"/>
                </a:solidFill>
                <a:latin typeface="Times New Roman" pitchFamily="18" charset="0"/>
                <a:cs typeface="Times New Roman" pitchFamily="18" charset="0"/>
              </a:rPr>
              <a:t>(green arrow) </a:t>
            </a:r>
            <a:r>
              <a:rPr lang="en-US" b="1" dirty="0">
                <a:solidFill>
                  <a:schemeClr val="accent2">
                    <a:lumMod val="50000"/>
                  </a:schemeClr>
                </a:solidFill>
                <a:latin typeface="Times New Roman" pitchFamily="18" charset="0"/>
                <a:cs typeface="Times New Roman" pitchFamily="18" charset="0"/>
              </a:rPr>
              <a:t>– epithelial stem cells that produce the hair</a:t>
            </a:r>
          </a:p>
          <a:p>
            <a:r>
              <a:rPr lang="en-US" b="1" dirty="0">
                <a:solidFill>
                  <a:schemeClr val="accent2">
                    <a:lumMod val="75000"/>
                  </a:schemeClr>
                </a:solidFill>
                <a:latin typeface="Times New Roman" pitchFamily="18" charset="0"/>
                <a:cs typeface="Times New Roman" pitchFamily="18" charset="0"/>
              </a:rPr>
              <a:t>Dermal (hair) papilla </a:t>
            </a:r>
            <a:r>
              <a:rPr lang="en-US" b="1" dirty="0">
                <a:solidFill>
                  <a:srgbClr val="FF9900"/>
                </a:solidFill>
                <a:latin typeface="Times New Roman" pitchFamily="18" charset="0"/>
                <a:cs typeface="Times New Roman" pitchFamily="18" charset="0"/>
              </a:rPr>
              <a:t>(orange arrow) </a:t>
            </a:r>
            <a:r>
              <a:rPr lang="en-US" b="1" dirty="0">
                <a:solidFill>
                  <a:schemeClr val="accent2">
                    <a:lumMod val="50000"/>
                  </a:schemeClr>
                </a:solidFill>
                <a:latin typeface="Times New Roman" pitchFamily="18" charset="0"/>
                <a:cs typeface="Times New Roman" pitchFamily="18" charset="0"/>
              </a:rPr>
              <a:t>– dermal region near matrix</a:t>
            </a:r>
          </a:p>
        </p:txBody>
      </p:sp>
      <p:cxnSp>
        <p:nvCxnSpPr>
          <p:cNvPr id="7" name="Straight Arrow Connector 6"/>
          <p:cNvCxnSpPr/>
          <p:nvPr/>
        </p:nvCxnSpPr>
        <p:spPr>
          <a:xfrm flipH="1">
            <a:off x="1805940" y="4008120"/>
            <a:ext cx="363414" cy="317986"/>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141720" y="3672840"/>
            <a:ext cx="363414" cy="317986"/>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989320" y="4714726"/>
            <a:ext cx="99060" cy="543074"/>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1767840" y="3817620"/>
            <a:ext cx="363414" cy="317986"/>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086600" y="3114526"/>
            <a:ext cx="647700" cy="0"/>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18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288340"/>
            <a:ext cx="5696592" cy="1384995"/>
          </a:xfrm>
          <a:prstGeom prst="rect">
            <a:avLst/>
          </a:prstGeom>
          <a:noFill/>
        </p:spPr>
        <p:txBody>
          <a:bodyPr wrap="square" rtlCol="0">
            <a:spAutoFit/>
          </a:bodyPr>
          <a:lstStyle/>
          <a:p>
            <a:r>
              <a:rPr lang="en-US" dirty="0"/>
              <a:t>Link to </a:t>
            </a:r>
            <a:r>
              <a:rPr lang="en-US" u="sng" dirty="0">
                <a:hlinkClick r:id="rId2"/>
              </a:rPr>
              <a:t>SL 089 </a:t>
            </a:r>
            <a:r>
              <a:rPr lang="en-US" dirty="0"/>
              <a:t>and </a:t>
            </a:r>
            <a:r>
              <a:rPr lang="en-US" u="sng" dirty="0">
                <a:hlinkClick r:id="rId2"/>
              </a:rPr>
              <a:t>SL 009</a:t>
            </a:r>
            <a:r>
              <a:rPr lang="en-US" dirty="0">
                <a:hlinkClick r:id="rId2"/>
              </a:rPr>
              <a:t> </a:t>
            </a:r>
            <a:r>
              <a:rPr lang="en-US" dirty="0"/>
              <a:t>and </a:t>
            </a:r>
            <a:r>
              <a:rPr lang="en-US" u="sng" dirty="0">
                <a:hlinkClick r:id="rId2"/>
              </a:rPr>
              <a:t>SL 033</a:t>
            </a:r>
            <a:endParaRPr lang="en-US" dirty="0">
              <a:hlinkClick r:id="rId3"/>
            </a:endParaRPr>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Hair shaft</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Hair follicle</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Dermal (hair) papilla</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Matrix</a:t>
            </a:r>
          </a:p>
        </p:txBody>
      </p:sp>
      <p:sp>
        <p:nvSpPr>
          <p:cNvPr id="5" name="TextBox 4"/>
          <p:cNvSpPr txBox="1"/>
          <p:nvPr/>
        </p:nvSpPr>
        <p:spPr>
          <a:xfrm>
            <a:off x="2362200" y="2445240"/>
            <a:ext cx="4038600" cy="369332"/>
          </a:xfrm>
          <a:prstGeom prst="rect">
            <a:avLst/>
          </a:prstGeom>
          <a:noFill/>
        </p:spPr>
        <p:txBody>
          <a:bodyPr wrap="square" rtlCol="0">
            <a:spAutoFit/>
          </a:bodyPr>
          <a:lstStyle/>
          <a:p>
            <a:r>
              <a:rPr lang="en-US" b="1" dirty="0">
                <a:hlinkClick r:id="rId4"/>
              </a:rPr>
              <a:t>Video showing layers of hair – SL89</a:t>
            </a:r>
            <a:endParaRPr lang="en-US" b="1" dirty="0"/>
          </a:p>
        </p:txBody>
      </p:sp>
      <p:sp>
        <p:nvSpPr>
          <p:cNvPr id="4" name="Rectangle 3"/>
          <p:cNvSpPr/>
          <p:nvPr/>
        </p:nvSpPr>
        <p:spPr>
          <a:xfrm>
            <a:off x="11400"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HAIR</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1824532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aitl-web1\com\LabManuals\MA\VLM\Lab21\SLa89bH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32205" y="1925595"/>
            <a:ext cx="5791200" cy="4343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1400"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ARRECTOR PILI MUSCLES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0" y="649875"/>
            <a:ext cx="9144000" cy="646331"/>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Each hair follicle has an associated </a:t>
            </a:r>
            <a:r>
              <a:rPr lang="en-US" b="1" dirty="0" err="1">
                <a:solidFill>
                  <a:schemeClr val="accent2">
                    <a:lumMod val="75000"/>
                  </a:schemeClr>
                </a:solidFill>
                <a:latin typeface="Times New Roman" pitchFamily="18" charset="0"/>
                <a:cs typeface="Times New Roman" pitchFamily="18" charset="0"/>
              </a:rPr>
              <a:t>arrector</a:t>
            </a:r>
            <a:r>
              <a:rPr lang="en-US" b="1" dirty="0">
                <a:solidFill>
                  <a:schemeClr val="accent2">
                    <a:lumMod val="75000"/>
                  </a:schemeClr>
                </a:solidFill>
                <a:latin typeface="Times New Roman" pitchFamily="18" charset="0"/>
                <a:cs typeface="Times New Roman" pitchFamily="18" charset="0"/>
              </a:rPr>
              <a:t> pili muscle</a:t>
            </a:r>
            <a:r>
              <a:rPr lang="en-US" b="1" dirty="0">
                <a:solidFill>
                  <a:schemeClr val="accent2">
                    <a:lumMod val="50000"/>
                  </a:schemeClr>
                </a:solidFill>
                <a:latin typeface="Times New Roman" pitchFamily="18" charset="0"/>
                <a:cs typeface="Times New Roman" pitchFamily="18" charset="0"/>
              </a:rPr>
              <a:t> (outlined in blue).  This smooth muscle attaches to the hair follicle and the dermis near the epidermis.  </a:t>
            </a:r>
          </a:p>
        </p:txBody>
      </p:sp>
      <p:pic>
        <p:nvPicPr>
          <p:cNvPr id="5" name="Picture 1" descr="Slide9.JPG"/>
          <p:cNvPicPr>
            <a:picLocks noChangeAspect="1"/>
          </p:cNvPicPr>
          <p:nvPr/>
        </p:nvPicPr>
        <p:blipFill rotWithShape="1">
          <a:blip r:embed="rId3">
            <a:extLst>
              <a:ext uri="{28A0092B-C50C-407E-A947-70E740481C1C}">
                <a14:useLocalDpi xmlns:a14="http://schemas.microsoft.com/office/drawing/2010/main" val="0"/>
              </a:ext>
            </a:extLst>
          </a:blip>
          <a:srcRect t="5868" r="55084" b="46950"/>
          <a:stretch/>
        </p:blipFill>
        <p:spPr bwMode="auto">
          <a:xfrm>
            <a:off x="0" y="1925595"/>
            <a:ext cx="3724154"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39334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00"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EXOCRINE GLANDS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3124200" y="762000"/>
            <a:ext cx="6000750" cy="2308324"/>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Exocrine glands develop in much the same way as hair follicles.  Epithelial cells (yellow and purple) proliferate, and then </a:t>
            </a:r>
            <a:r>
              <a:rPr lang="en-US" b="1" dirty="0" err="1">
                <a:solidFill>
                  <a:schemeClr val="accent2">
                    <a:lumMod val="50000"/>
                  </a:schemeClr>
                </a:solidFill>
                <a:latin typeface="Times New Roman" pitchFamily="18" charset="0"/>
                <a:cs typeface="Times New Roman" pitchFamily="18" charset="0"/>
              </a:rPr>
              <a:t>invaginate</a:t>
            </a:r>
            <a:r>
              <a:rPr lang="en-US" b="1" dirty="0">
                <a:solidFill>
                  <a:schemeClr val="accent2">
                    <a:lumMod val="50000"/>
                  </a:schemeClr>
                </a:solidFill>
                <a:latin typeface="Times New Roman" pitchFamily="18" charset="0"/>
                <a:cs typeface="Times New Roman" pitchFamily="18" charset="0"/>
              </a:rPr>
              <a:t> into the underlying connective tissue (white).  Here, a lumen develops within the epithelial invagination, and the epithelial cells in the deeper regions become secretory cells (purple), while those closer to the main epithelium often form ducts (yellow) that connect the secretory cells to the surface.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6575" y="3137807"/>
            <a:ext cx="3048000" cy="370114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659400"/>
            <a:ext cx="3048000" cy="5550568"/>
          </a:xfrm>
          <a:prstGeom prst="rect">
            <a:avLst/>
          </a:prstGeom>
        </p:spPr>
      </p:pic>
      <p:sp>
        <p:nvSpPr>
          <p:cNvPr id="8" name="TextBox 7"/>
          <p:cNvSpPr txBox="1"/>
          <p:nvPr/>
        </p:nvSpPr>
        <p:spPr>
          <a:xfrm rot="16664504">
            <a:off x="1713367" y="1298051"/>
            <a:ext cx="824656" cy="369332"/>
          </a:xfrm>
          <a:prstGeom prst="rect">
            <a:avLst/>
          </a:prstGeom>
          <a:noFill/>
        </p:spPr>
        <p:txBody>
          <a:bodyPr wrap="square" rtlCol="0">
            <a:spAutoFit/>
          </a:bodyPr>
          <a:lstStyle/>
          <a:p>
            <a:r>
              <a:rPr lang="en-US" sz="900" dirty="0"/>
              <a:t>Connective tissue</a:t>
            </a:r>
          </a:p>
        </p:txBody>
      </p:sp>
      <p:sp>
        <p:nvSpPr>
          <p:cNvPr id="13" name="TextBox 12"/>
          <p:cNvSpPr txBox="1"/>
          <p:nvPr/>
        </p:nvSpPr>
        <p:spPr>
          <a:xfrm rot="4459571">
            <a:off x="2369409" y="1351239"/>
            <a:ext cx="824656" cy="369332"/>
          </a:xfrm>
          <a:prstGeom prst="rect">
            <a:avLst/>
          </a:prstGeom>
          <a:noFill/>
        </p:spPr>
        <p:txBody>
          <a:bodyPr wrap="square" rtlCol="0">
            <a:spAutoFit/>
          </a:bodyPr>
          <a:lstStyle/>
          <a:p>
            <a:r>
              <a:rPr lang="en-US" sz="900" dirty="0"/>
              <a:t>Connective tissue</a:t>
            </a:r>
          </a:p>
        </p:txBody>
      </p:sp>
      <p:sp>
        <p:nvSpPr>
          <p:cNvPr id="14" name="TextBox 13"/>
          <p:cNvSpPr txBox="1"/>
          <p:nvPr/>
        </p:nvSpPr>
        <p:spPr>
          <a:xfrm>
            <a:off x="6124575" y="3295650"/>
            <a:ext cx="2869621" cy="3139321"/>
          </a:xfrm>
          <a:prstGeom prst="rect">
            <a:avLst/>
          </a:prstGeom>
          <a:noFill/>
        </p:spPr>
        <p:txBody>
          <a:bodyPr wrap="square" rtlCol="0">
            <a:spAutoFit/>
          </a:bodyPr>
          <a:lstStyle/>
          <a:p>
            <a:r>
              <a:rPr lang="en-US" b="1" dirty="0">
                <a:solidFill>
                  <a:srgbClr val="002060"/>
                </a:solidFill>
                <a:latin typeface="Tempus Sans ITC" pitchFamily="82" charset="0"/>
              </a:rPr>
              <a:t>These drawings do not show glandular development, but the end result.  If you are confused as to how glands develop, go back to the hair follicle development slide; the basic features of development (epithelial proliferation, invagination) apply to both hair follicles and glands. </a:t>
            </a:r>
          </a:p>
        </p:txBody>
      </p:sp>
    </p:spTree>
    <p:extLst>
      <p:ext uri="{BB962C8B-B14F-4D97-AF65-F5344CB8AC3E}">
        <p14:creationId xmlns:p14="http://schemas.microsoft.com/office/powerpoint/2010/main" val="38614480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00"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SEBACEOUS GLANDS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3713070" y="649875"/>
            <a:ext cx="5430930" cy="2585323"/>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Most </a:t>
            </a:r>
            <a:r>
              <a:rPr lang="en-US" b="1" dirty="0">
                <a:solidFill>
                  <a:schemeClr val="accent2">
                    <a:lumMod val="75000"/>
                  </a:schemeClr>
                </a:solidFill>
                <a:latin typeface="Times New Roman" pitchFamily="18" charset="0"/>
                <a:cs typeface="Times New Roman" pitchFamily="18" charset="0"/>
              </a:rPr>
              <a:t>sebaceous glands </a:t>
            </a:r>
            <a:r>
              <a:rPr lang="en-US" b="1" dirty="0">
                <a:solidFill>
                  <a:schemeClr val="accent2">
                    <a:lumMod val="50000"/>
                  </a:schemeClr>
                </a:solidFill>
                <a:latin typeface="Times New Roman" pitchFamily="18" charset="0"/>
                <a:cs typeface="Times New Roman" pitchFamily="18" charset="0"/>
              </a:rPr>
              <a:t>(outlined) are associated with hair follicles.  These glands produce an oily secretion, which makes these cells pale-staining.  They secrete by the </a:t>
            </a:r>
            <a:r>
              <a:rPr lang="en-US" b="1" dirty="0" err="1">
                <a:solidFill>
                  <a:schemeClr val="accent2">
                    <a:lumMod val="50000"/>
                  </a:schemeClr>
                </a:solidFill>
                <a:latin typeface="Times New Roman" pitchFamily="18" charset="0"/>
                <a:cs typeface="Times New Roman" pitchFamily="18" charset="0"/>
              </a:rPr>
              <a:t>holocrine</a:t>
            </a:r>
            <a:r>
              <a:rPr lang="en-US" b="1" dirty="0">
                <a:solidFill>
                  <a:schemeClr val="accent2">
                    <a:lumMod val="50000"/>
                  </a:schemeClr>
                </a:solidFill>
                <a:latin typeface="Times New Roman" pitchFamily="18" charset="0"/>
                <a:cs typeface="Times New Roman" pitchFamily="18" charset="0"/>
              </a:rPr>
              <a:t> method; cells at the base of the gland (black arrows) proliferate and then accumulate product in their cytoplasm as they are pushed up toward the duct (labeled as </a:t>
            </a:r>
            <a:r>
              <a:rPr lang="en-US" b="1" dirty="0" err="1">
                <a:solidFill>
                  <a:schemeClr val="accent2">
                    <a:lumMod val="50000"/>
                  </a:schemeClr>
                </a:solidFill>
                <a:latin typeface="Times New Roman" pitchFamily="18" charset="0"/>
                <a:cs typeface="Times New Roman" pitchFamily="18" charset="0"/>
              </a:rPr>
              <a:t>pilosebaceous</a:t>
            </a:r>
            <a:r>
              <a:rPr lang="en-US" b="1" dirty="0">
                <a:solidFill>
                  <a:schemeClr val="accent2">
                    <a:lumMod val="50000"/>
                  </a:schemeClr>
                </a:solidFill>
                <a:latin typeface="Times New Roman" pitchFamily="18" charset="0"/>
                <a:cs typeface="Times New Roman" pitchFamily="18" charset="0"/>
              </a:rPr>
              <a:t> canal lumen).  Cells then break open, releasing their secretory contents.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598438"/>
            <a:ext cx="3462667" cy="6259562"/>
          </a:xfrm>
          <a:prstGeom prst="rect">
            <a:avLst/>
          </a:prstGeom>
        </p:spPr>
      </p:pic>
      <p:sp>
        <p:nvSpPr>
          <p:cNvPr id="6" name="Freeform 5"/>
          <p:cNvSpPr/>
          <p:nvPr/>
        </p:nvSpPr>
        <p:spPr>
          <a:xfrm>
            <a:off x="2057400" y="2133963"/>
            <a:ext cx="1600734" cy="2133237"/>
          </a:xfrm>
          <a:custGeom>
            <a:avLst/>
            <a:gdLst>
              <a:gd name="connsiteX0" fmla="*/ 1152525 w 1600734"/>
              <a:gd name="connsiteY0" fmla="*/ 47262 h 2133237"/>
              <a:gd name="connsiteX1" fmla="*/ 1104900 w 1600734"/>
              <a:gd name="connsiteY1" fmla="*/ 28212 h 2133237"/>
              <a:gd name="connsiteX2" fmla="*/ 1000125 w 1600734"/>
              <a:gd name="connsiteY2" fmla="*/ 37737 h 2133237"/>
              <a:gd name="connsiteX3" fmla="*/ 942975 w 1600734"/>
              <a:gd name="connsiteY3" fmla="*/ 56787 h 2133237"/>
              <a:gd name="connsiteX4" fmla="*/ 914400 w 1600734"/>
              <a:gd name="connsiteY4" fmla="*/ 66312 h 2133237"/>
              <a:gd name="connsiteX5" fmla="*/ 838200 w 1600734"/>
              <a:gd name="connsiteY5" fmla="*/ 75837 h 2133237"/>
              <a:gd name="connsiteX6" fmla="*/ 685800 w 1600734"/>
              <a:gd name="connsiteY6" fmla="*/ 66312 h 2133237"/>
              <a:gd name="connsiteX7" fmla="*/ 638175 w 1600734"/>
              <a:gd name="connsiteY7" fmla="*/ 56787 h 2133237"/>
              <a:gd name="connsiteX8" fmla="*/ 571500 w 1600734"/>
              <a:gd name="connsiteY8" fmla="*/ 47262 h 2133237"/>
              <a:gd name="connsiteX9" fmla="*/ 542925 w 1600734"/>
              <a:gd name="connsiteY9" fmla="*/ 37737 h 2133237"/>
              <a:gd name="connsiteX10" fmla="*/ 390525 w 1600734"/>
              <a:gd name="connsiteY10" fmla="*/ 18687 h 2133237"/>
              <a:gd name="connsiteX11" fmla="*/ 104775 w 1600734"/>
              <a:gd name="connsiteY11" fmla="*/ 18687 h 2133237"/>
              <a:gd name="connsiteX12" fmla="*/ 76200 w 1600734"/>
              <a:gd name="connsiteY12" fmla="*/ 37737 h 2133237"/>
              <a:gd name="connsiteX13" fmla="*/ 57150 w 1600734"/>
              <a:gd name="connsiteY13" fmla="*/ 66312 h 2133237"/>
              <a:gd name="connsiteX14" fmla="*/ 28575 w 1600734"/>
              <a:gd name="connsiteY14" fmla="*/ 123462 h 2133237"/>
              <a:gd name="connsiteX15" fmla="*/ 19050 w 1600734"/>
              <a:gd name="connsiteY15" fmla="*/ 161562 h 2133237"/>
              <a:gd name="connsiteX16" fmla="*/ 0 w 1600734"/>
              <a:gd name="connsiteY16" fmla="*/ 266337 h 2133237"/>
              <a:gd name="connsiteX17" fmla="*/ 9525 w 1600734"/>
              <a:gd name="connsiteY17" fmla="*/ 523512 h 2133237"/>
              <a:gd name="connsiteX18" fmla="*/ 19050 w 1600734"/>
              <a:gd name="connsiteY18" fmla="*/ 590187 h 2133237"/>
              <a:gd name="connsiteX19" fmla="*/ 38100 w 1600734"/>
              <a:gd name="connsiteY19" fmla="*/ 771162 h 2133237"/>
              <a:gd name="connsiteX20" fmla="*/ 66675 w 1600734"/>
              <a:gd name="connsiteY20" fmla="*/ 1114062 h 2133237"/>
              <a:gd name="connsiteX21" fmla="*/ 76200 w 1600734"/>
              <a:gd name="connsiteY21" fmla="*/ 1171212 h 2133237"/>
              <a:gd name="connsiteX22" fmla="*/ 85725 w 1600734"/>
              <a:gd name="connsiteY22" fmla="*/ 1199787 h 2133237"/>
              <a:gd name="connsiteX23" fmla="*/ 104775 w 1600734"/>
              <a:gd name="connsiteY23" fmla="*/ 1295037 h 2133237"/>
              <a:gd name="connsiteX24" fmla="*/ 133350 w 1600734"/>
              <a:gd name="connsiteY24" fmla="*/ 1409337 h 2133237"/>
              <a:gd name="connsiteX25" fmla="*/ 142875 w 1600734"/>
              <a:gd name="connsiteY25" fmla="*/ 1447437 h 2133237"/>
              <a:gd name="connsiteX26" fmla="*/ 161925 w 1600734"/>
              <a:gd name="connsiteY26" fmla="*/ 1476012 h 2133237"/>
              <a:gd name="connsiteX27" fmla="*/ 190500 w 1600734"/>
              <a:gd name="connsiteY27" fmla="*/ 1552212 h 2133237"/>
              <a:gd name="connsiteX28" fmla="*/ 200025 w 1600734"/>
              <a:gd name="connsiteY28" fmla="*/ 1590312 h 2133237"/>
              <a:gd name="connsiteX29" fmla="*/ 266700 w 1600734"/>
              <a:gd name="connsiteY29" fmla="*/ 1752237 h 2133237"/>
              <a:gd name="connsiteX30" fmla="*/ 285750 w 1600734"/>
              <a:gd name="connsiteY30" fmla="*/ 1799862 h 2133237"/>
              <a:gd name="connsiteX31" fmla="*/ 304800 w 1600734"/>
              <a:gd name="connsiteY31" fmla="*/ 1828437 h 2133237"/>
              <a:gd name="connsiteX32" fmla="*/ 314325 w 1600734"/>
              <a:gd name="connsiteY32" fmla="*/ 1857012 h 2133237"/>
              <a:gd name="connsiteX33" fmla="*/ 352425 w 1600734"/>
              <a:gd name="connsiteY33" fmla="*/ 1933212 h 2133237"/>
              <a:gd name="connsiteX34" fmla="*/ 361950 w 1600734"/>
              <a:gd name="connsiteY34" fmla="*/ 1961787 h 2133237"/>
              <a:gd name="connsiteX35" fmla="*/ 390525 w 1600734"/>
              <a:gd name="connsiteY35" fmla="*/ 1990362 h 2133237"/>
              <a:gd name="connsiteX36" fmla="*/ 419100 w 1600734"/>
              <a:gd name="connsiteY36" fmla="*/ 2047512 h 2133237"/>
              <a:gd name="connsiteX37" fmla="*/ 447675 w 1600734"/>
              <a:gd name="connsiteY37" fmla="*/ 2066562 h 2133237"/>
              <a:gd name="connsiteX38" fmla="*/ 476250 w 1600734"/>
              <a:gd name="connsiteY38" fmla="*/ 2076087 h 2133237"/>
              <a:gd name="connsiteX39" fmla="*/ 571500 w 1600734"/>
              <a:gd name="connsiteY39" fmla="*/ 2114187 h 2133237"/>
              <a:gd name="connsiteX40" fmla="*/ 600075 w 1600734"/>
              <a:gd name="connsiteY40" fmla="*/ 2123712 h 2133237"/>
              <a:gd name="connsiteX41" fmla="*/ 666750 w 1600734"/>
              <a:gd name="connsiteY41" fmla="*/ 2133237 h 2133237"/>
              <a:gd name="connsiteX42" fmla="*/ 952500 w 1600734"/>
              <a:gd name="connsiteY42" fmla="*/ 2123712 h 2133237"/>
              <a:gd name="connsiteX43" fmla="*/ 981075 w 1600734"/>
              <a:gd name="connsiteY43" fmla="*/ 2114187 h 2133237"/>
              <a:gd name="connsiteX44" fmla="*/ 1038225 w 1600734"/>
              <a:gd name="connsiteY44" fmla="*/ 2104662 h 2133237"/>
              <a:gd name="connsiteX45" fmla="*/ 1085850 w 1600734"/>
              <a:gd name="connsiteY45" fmla="*/ 2095137 h 2133237"/>
              <a:gd name="connsiteX46" fmla="*/ 1181100 w 1600734"/>
              <a:gd name="connsiteY46" fmla="*/ 2037987 h 2133237"/>
              <a:gd name="connsiteX47" fmla="*/ 1209675 w 1600734"/>
              <a:gd name="connsiteY47" fmla="*/ 2018937 h 2133237"/>
              <a:gd name="connsiteX48" fmla="*/ 1238250 w 1600734"/>
              <a:gd name="connsiteY48" fmla="*/ 1999887 h 2133237"/>
              <a:gd name="connsiteX49" fmla="*/ 1295400 w 1600734"/>
              <a:gd name="connsiteY49" fmla="*/ 1942737 h 2133237"/>
              <a:gd name="connsiteX50" fmla="*/ 1323975 w 1600734"/>
              <a:gd name="connsiteY50" fmla="*/ 1914162 h 2133237"/>
              <a:gd name="connsiteX51" fmla="*/ 1409700 w 1600734"/>
              <a:gd name="connsiteY51" fmla="*/ 1837962 h 2133237"/>
              <a:gd name="connsiteX52" fmla="*/ 1438275 w 1600734"/>
              <a:gd name="connsiteY52" fmla="*/ 1809387 h 2133237"/>
              <a:gd name="connsiteX53" fmla="*/ 1485900 w 1600734"/>
              <a:gd name="connsiteY53" fmla="*/ 1752237 h 2133237"/>
              <a:gd name="connsiteX54" fmla="*/ 1495425 w 1600734"/>
              <a:gd name="connsiteY54" fmla="*/ 1723662 h 2133237"/>
              <a:gd name="connsiteX55" fmla="*/ 1533525 w 1600734"/>
              <a:gd name="connsiteY55" fmla="*/ 1656987 h 2133237"/>
              <a:gd name="connsiteX56" fmla="*/ 1552575 w 1600734"/>
              <a:gd name="connsiteY56" fmla="*/ 1590312 h 2133237"/>
              <a:gd name="connsiteX57" fmla="*/ 1562100 w 1600734"/>
              <a:gd name="connsiteY57" fmla="*/ 1542687 h 2133237"/>
              <a:gd name="connsiteX58" fmla="*/ 1571625 w 1600734"/>
              <a:gd name="connsiteY58" fmla="*/ 1514112 h 2133237"/>
              <a:gd name="connsiteX59" fmla="*/ 1590675 w 1600734"/>
              <a:gd name="connsiteY59" fmla="*/ 1418862 h 2133237"/>
              <a:gd name="connsiteX60" fmla="*/ 1600200 w 1600734"/>
              <a:gd name="connsiteY60" fmla="*/ 1199787 h 2133237"/>
              <a:gd name="connsiteX61" fmla="*/ 1581150 w 1600734"/>
              <a:gd name="connsiteY61" fmla="*/ 952137 h 2133237"/>
              <a:gd name="connsiteX62" fmla="*/ 1571625 w 1600734"/>
              <a:gd name="connsiteY62" fmla="*/ 866412 h 2133237"/>
              <a:gd name="connsiteX63" fmla="*/ 1552575 w 1600734"/>
              <a:gd name="connsiteY63" fmla="*/ 704487 h 2133237"/>
              <a:gd name="connsiteX64" fmla="*/ 1543050 w 1600734"/>
              <a:gd name="connsiteY64" fmla="*/ 637812 h 2133237"/>
              <a:gd name="connsiteX65" fmla="*/ 1533525 w 1600734"/>
              <a:gd name="connsiteY65" fmla="*/ 609237 h 2133237"/>
              <a:gd name="connsiteX66" fmla="*/ 1514475 w 1600734"/>
              <a:gd name="connsiteY66" fmla="*/ 513987 h 2133237"/>
              <a:gd name="connsiteX67" fmla="*/ 1485900 w 1600734"/>
              <a:gd name="connsiteY67" fmla="*/ 475887 h 2133237"/>
              <a:gd name="connsiteX68" fmla="*/ 1457325 w 1600734"/>
              <a:gd name="connsiteY68" fmla="*/ 390162 h 2133237"/>
              <a:gd name="connsiteX69" fmla="*/ 1390650 w 1600734"/>
              <a:gd name="connsiteY69" fmla="*/ 304437 h 2133237"/>
              <a:gd name="connsiteX70" fmla="*/ 1371600 w 1600734"/>
              <a:gd name="connsiteY70" fmla="*/ 275862 h 2133237"/>
              <a:gd name="connsiteX71" fmla="*/ 1314450 w 1600734"/>
              <a:gd name="connsiteY71" fmla="*/ 228237 h 2133237"/>
              <a:gd name="connsiteX72" fmla="*/ 1285875 w 1600734"/>
              <a:gd name="connsiteY72" fmla="*/ 209187 h 2133237"/>
              <a:gd name="connsiteX73" fmla="*/ 1209675 w 1600734"/>
              <a:gd name="connsiteY73" fmla="*/ 142512 h 2133237"/>
              <a:gd name="connsiteX74" fmla="*/ 1181100 w 1600734"/>
              <a:gd name="connsiteY74" fmla="*/ 123462 h 2133237"/>
              <a:gd name="connsiteX75" fmla="*/ 1162050 w 1600734"/>
              <a:gd name="connsiteY75" fmla="*/ 94887 h 2133237"/>
              <a:gd name="connsiteX76" fmla="*/ 1104900 w 1600734"/>
              <a:gd name="connsiteY76" fmla="*/ 37737 h 2133237"/>
              <a:gd name="connsiteX77" fmla="*/ 1085850 w 1600734"/>
              <a:gd name="connsiteY77" fmla="*/ 9162 h 2133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00734" h="2133237">
                <a:moveTo>
                  <a:pt x="1152525" y="47262"/>
                </a:moveTo>
                <a:cubicBezTo>
                  <a:pt x="1136650" y="40912"/>
                  <a:pt x="1121965" y="29279"/>
                  <a:pt x="1104900" y="28212"/>
                </a:cubicBezTo>
                <a:cubicBezTo>
                  <a:pt x="1069899" y="26024"/>
                  <a:pt x="1034660" y="31643"/>
                  <a:pt x="1000125" y="37737"/>
                </a:cubicBezTo>
                <a:cubicBezTo>
                  <a:pt x="980350" y="41227"/>
                  <a:pt x="962025" y="50437"/>
                  <a:pt x="942975" y="56787"/>
                </a:cubicBezTo>
                <a:cubicBezTo>
                  <a:pt x="933450" y="59962"/>
                  <a:pt x="924363" y="65067"/>
                  <a:pt x="914400" y="66312"/>
                </a:cubicBezTo>
                <a:lnTo>
                  <a:pt x="838200" y="75837"/>
                </a:lnTo>
                <a:cubicBezTo>
                  <a:pt x="787400" y="72662"/>
                  <a:pt x="736470" y="71138"/>
                  <a:pt x="685800" y="66312"/>
                </a:cubicBezTo>
                <a:cubicBezTo>
                  <a:pt x="669684" y="64777"/>
                  <a:pt x="654144" y="59449"/>
                  <a:pt x="638175" y="56787"/>
                </a:cubicBezTo>
                <a:cubicBezTo>
                  <a:pt x="616030" y="53096"/>
                  <a:pt x="593725" y="50437"/>
                  <a:pt x="571500" y="47262"/>
                </a:cubicBezTo>
                <a:cubicBezTo>
                  <a:pt x="561975" y="44087"/>
                  <a:pt x="552770" y="39706"/>
                  <a:pt x="542925" y="37737"/>
                </a:cubicBezTo>
                <a:cubicBezTo>
                  <a:pt x="508948" y="30942"/>
                  <a:pt x="420241" y="21989"/>
                  <a:pt x="390525" y="18687"/>
                </a:cubicBezTo>
                <a:cubicBezTo>
                  <a:pt x="279877" y="-8975"/>
                  <a:pt x="317567" y="-3326"/>
                  <a:pt x="104775" y="18687"/>
                </a:cubicBezTo>
                <a:cubicBezTo>
                  <a:pt x="93388" y="19865"/>
                  <a:pt x="85725" y="31387"/>
                  <a:pt x="76200" y="37737"/>
                </a:cubicBezTo>
                <a:cubicBezTo>
                  <a:pt x="69850" y="47262"/>
                  <a:pt x="62270" y="56073"/>
                  <a:pt x="57150" y="66312"/>
                </a:cubicBezTo>
                <a:cubicBezTo>
                  <a:pt x="17715" y="145182"/>
                  <a:pt x="83170" y="41570"/>
                  <a:pt x="28575" y="123462"/>
                </a:cubicBezTo>
                <a:cubicBezTo>
                  <a:pt x="25400" y="136162"/>
                  <a:pt x="21890" y="148783"/>
                  <a:pt x="19050" y="161562"/>
                </a:cubicBezTo>
                <a:cubicBezTo>
                  <a:pt x="10175" y="201500"/>
                  <a:pt x="6893" y="224980"/>
                  <a:pt x="0" y="266337"/>
                </a:cubicBezTo>
                <a:cubicBezTo>
                  <a:pt x="3175" y="352062"/>
                  <a:pt x="4488" y="437876"/>
                  <a:pt x="9525" y="523512"/>
                </a:cubicBezTo>
                <a:cubicBezTo>
                  <a:pt x="10843" y="545924"/>
                  <a:pt x="16816" y="567848"/>
                  <a:pt x="19050" y="590187"/>
                </a:cubicBezTo>
                <a:cubicBezTo>
                  <a:pt x="38311" y="782796"/>
                  <a:pt x="17918" y="650072"/>
                  <a:pt x="38100" y="771162"/>
                </a:cubicBezTo>
                <a:cubicBezTo>
                  <a:pt x="43680" y="854859"/>
                  <a:pt x="54887" y="1043336"/>
                  <a:pt x="66675" y="1114062"/>
                </a:cubicBezTo>
                <a:cubicBezTo>
                  <a:pt x="69850" y="1133112"/>
                  <a:pt x="72010" y="1152359"/>
                  <a:pt x="76200" y="1171212"/>
                </a:cubicBezTo>
                <a:cubicBezTo>
                  <a:pt x="78378" y="1181013"/>
                  <a:pt x="83467" y="1190004"/>
                  <a:pt x="85725" y="1199787"/>
                </a:cubicBezTo>
                <a:cubicBezTo>
                  <a:pt x="93006" y="1231337"/>
                  <a:pt x="96922" y="1263625"/>
                  <a:pt x="104775" y="1295037"/>
                </a:cubicBezTo>
                <a:lnTo>
                  <a:pt x="133350" y="1409337"/>
                </a:lnTo>
                <a:cubicBezTo>
                  <a:pt x="136525" y="1422037"/>
                  <a:pt x="135613" y="1436545"/>
                  <a:pt x="142875" y="1447437"/>
                </a:cubicBezTo>
                <a:lnTo>
                  <a:pt x="161925" y="1476012"/>
                </a:lnTo>
                <a:cubicBezTo>
                  <a:pt x="186374" y="1573809"/>
                  <a:pt x="153143" y="1452594"/>
                  <a:pt x="190500" y="1552212"/>
                </a:cubicBezTo>
                <a:cubicBezTo>
                  <a:pt x="195097" y="1564469"/>
                  <a:pt x="195622" y="1577984"/>
                  <a:pt x="200025" y="1590312"/>
                </a:cubicBezTo>
                <a:cubicBezTo>
                  <a:pt x="221705" y="1651017"/>
                  <a:pt x="242615" y="1694433"/>
                  <a:pt x="266700" y="1752237"/>
                </a:cubicBezTo>
                <a:cubicBezTo>
                  <a:pt x="273276" y="1768020"/>
                  <a:pt x="276266" y="1785636"/>
                  <a:pt x="285750" y="1799862"/>
                </a:cubicBezTo>
                <a:cubicBezTo>
                  <a:pt x="292100" y="1809387"/>
                  <a:pt x="299680" y="1818198"/>
                  <a:pt x="304800" y="1828437"/>
                </a:cubicBezTo>
                <a:cubicBezTo>
                  <a:pt x="309290" y="1837417"/>
                  <a:pt x="310170" y="1847872"/>
                  <a:pt x="314325" y="1857012"/>
                </a:cubicBezTo>
                <a:cubicBezTo>
                  <a:pt x="326076" y="1882865"/>
                  <a:pt x="343445" y="1906271"/>
                  <a:pt x="352425" y="1933212"/>
                </a:cubicBezTo>
                <a:cubicBezTo>
                  <a:pt x="355600" y="1942737"/>
                  <a:pt x="356381" y="1953433"/>
                  <a:pt x="361950" y="1961787"/>
                </a:cubicBezTo>
                <a:cubicBezTo>
                  <a:pt x="369422" y="1972995"/>
                  <a:pt x="381000" y="1980837"/>
                  <a:pt x="390525" y="1990362"/>
                </a:cubicBezTo>
                <a:cubicBezTo>
                  <a:pt x="398272" y="2013603"/>
                  <a:pt x="400636" y="2029048"/>
                  <a:pt x="419100" y="2047512"/>
                </a:cubicBezTo>
                <a:cubicBezTo>
                  <a:pt x="427195" y="2055607"/>
                  <a:pt x="437436" y="2061442"/>
                  <a:pt x="447675" y="2066562"/>
                </a:cubicBezTo>
                <a:cubicBezTo>
                  <a:pt x="456655" y="2071052"/>
                  <a:pt x="467022" y="2072132"/>
                  <a:pt x="476250" y="2076087"/>
                </a:cubicBezTo>
                <a:cubicBezTo>
                  <a:pt x="574356" y="2118132"/>
                  <a:pt x="441418" y="2070826"/>
                  <a:pt x="571500" y="2114187"/>
                </a:cubicBezTo>
                <a:cubicBezTo>
                  <a:pt x="581025" y="2117362"/>
                  <a:pt x="590136" y="2122292"/>
                  <a:pt x="600075" y="2123712"/>
                </a:cubicBezTo>
                <a:lnTo>
                  <a:pt x="666750" y="2133237"/>
                </a:lnTo>
                <a:cubicBezTo>
                  <a:pt x="762000" y="2130062"/>
                  <a:pt x="857372" y="2129477"/>
                  <a:pt x="952500" y="2123712"/>
                </a:cubicBezTo>
                <a:cubicBezTo>
                  <a:pt x="962522" y="2123105"/>
                  <a:pt x="971274" y="2116365"/>
                  <a:pt x="981075" y="2114187"/>
                </a:cubicBezTo>
                <a:cubicBezTo>
                  <a:pt x="999928" y="2109997"/>
                  <a:pt x="1019224" y="2108117"/>
                  <a:pt x="1038225" y="2104662"/>
                </a:cubicBezTo>
                <a:cubicBezTo>
                  <a:pt x="1054153" y="2101766"/>
                  <a:pt x="1069975" y="2098312"/>
                  <a:pt x="1085850" y="2095137"/>
                </a:cubicBezTo>
                <a:cubicBezTo>
                  <a:pt x="1144428" y="2065848"/>
                  <a:pt x="1112136" y="2083963"/>
                  <a:pt x="1181100" y="2037987"/>
                </a:cubicBezTo>
                <a:lnTo>
                  <a:pt x="1209675" y="2018937"/>
                </a:lnTo>
                <a:cubicBezTo>
                  <a:pt x="1219200" y="2012587"/>
                  <a:pt x="1230155" y="2007982"/>
                  <a:pt x="1238250" y="1999887"/>
                </a:cubicBezTo>
                <a:lnTo>
                  <a:pt x="1295400" y="1942737"/>
                </a:lnTo>
                <a:cubicBezTo>
                  <a:pt x="1304925" y="1933212"/>
                  <a:pt x="1312767" y="1921634"/>
                  <a:pt x="1323975" y="1914162"/>
                </a:cubicBezTo>
                <a:cubicBezTo>
                  <a:pt x="1374966" y="1880168"/>
                  <a:pt x="1344455" y="1903207"/>
                  <a:pt x="1409700" y="1837962"/>
                </a:cubicBezTo>
                <a:cubicBezTo>
                  <a:pt x="1419225" y="1828437"/>
                  <a:pt x="1430803" y="1820595"/>
                  <a:pt x="1438275" y="1809387"/>
                </a:cubicBezTo>
                <a:cubicBezTo>
                  <a:pt x="1464797" y="1769604"/>
                  <a:pt x="1449230" y="1788907"/>
                  <a:pt x="1485900" y="1752237"/>
                </a:cubicBezTo>
                <a:cubicBezTo>
                  <a:pt x="1489075" y="1742712"/>
                  <a:pt x="1490935" y="1732642"/>
                  <a:pt x="1495425" y="1723662"/>
                </a:cubicBezTo>
                <a:cubicBezTo>
                  <a:pt x="1543254" y="1628003"/>
                  <a:pt x="1483428" y="1773879"/>
                  <a:pt x="1533525" y="1656987"/>
                </a:cubicBezTo>
                <a:cubicBezTo>
                  <a:pt x="1540868" y="1639853"/>
                  <a:pt x="1548857" y="1607043"/>
                  <a:pt x="1552575" y="1590312"/>
                </a:cubicBezTo>
                <a:cubicBezTo>
                  <a:pt x="1556087" y="1574508"/>
                  <a:pt x="1558173" y="1558393"/>
                  <a:pt x="1562100" y="1542687"/>
                </a:cubicBezTo>
                <a:cubicBezTo>
                  <a:pt x="1564535" y="1532947"/>
                  <a:pt x="1569367" y="1523895"/>
                  <a:pt x="1571625" y="1514112"/>
                </a:cubicBezTo>
                <a:cubicBezTo>
                  <a:pt x="1578906" y="1482562"/>
                  <a:pt x="1590675" y="1418862"/>
                  <a:pt x="1590675" y="1418862"/>
                </a:cubicBezTo>
                <a:cubicBezTo>
                  <a:pt x="1593850" y="1345837"/>
                  <a:pt x="1600200" y="1272881"/>
                  <a:pt x="1600200" y="1199787"/>
                </a:cubicBezTo>
                <a:cubicBezTo>
                  <a:pt x="1600200" y="1017637"/>
                  <a:pt x="1605739" y="1050493"/>
                  <a:pt x="1581150" y="952137"/>
                </a:cubicBezTo>
                <a:cubicBezTo>
                  <a:pt x="1577975" y="923562"/>
                  <a:pt x="1574116" y="895055"/>
                  <a:pt x="1571625" y="866412"/>
                </a:cubicBezTo>
                <a:cubicBezTo>
                  <a:pt x="1558373" y="714012"/>
                  <a:pt x="1576871" y="777374"/>
                  <a:pt x="1552575" y="704487"/>
                </a:cubicBezTo>
                <a:cubicBezTo>
                  <a:pt x="1549400" y="682262"/>
                  <a:pt x="1547453" y="659827"/>
                  <a:pt x="1543050" y="637812"/>
                </a:cubicBezTo>
                <a:cubicBezTo>
                  <a:pt x="1541081" y="627967"/>
                  <a:pt x="1535703" y="619038"/>
                  <a:pt x="1533525" y="609237"/>
                </a:cubicBezTo>
                <a:cubicBezTo>
                  <a:pt x="1531612" y="600626"/>
                  <a:pt x="1522066" y="529169"/>
                  <a:pt x="1514475" y="513987"/>
                </a:cubicBezTo>
                <a:cubicBezTo>
                  <a:pt x="1507375" y="499788"/>
                  <a:pt x="1495425" y="488587"/>
                  <a:pt x="1485900" y="475887"/>
                </a:cubicBezTo>
                <a:cubicBezTo>
                  <a:pt x="1476375" y="447312"/>
                  <a:pt x="1478624" y="411461"/>
                  <a:pt x="1457325" y="390162"/>
                </a:cubicBezTo>
                <a:cubicBezTo>
                  <a:pt x="1412561" y="345398"/>
                  <a:pt x="1436222" y="372795"/>
                  <a:pt x="1390650" y="304437"/>
                </a:cubicBezTo>
                <a:cubicBezTo>
                  <a:pt x="1384300" y="294912"/>
                  <a:pt x="1381125" y="282212"/>
                  <a:pt x="1371600" y="275862"/>
                </a:cubicBezTo>
                <a:cubicBezTo>
                  <a:pt x="1300654" y="228564"/>
                  <a:pt x="1387789" y="289353"/>
                  <a:pt x="1314450" y="228237"/>
                </a:cubicBezTo>
                <a:cubicBezTo>
                  <a:pt x="1305656" y="220908"/>
                  <a:pt x="1295400" y="215537"/>
                  <a:pt x="1285875" y="209187"/>
                </a:cubicBezTo>
                <a:cubicBezTo>
                  <a:pt x="1254125" y="161562"/>
                  <a:pt x="1276350" y="186962"/>
                  <a:pt x="1209675" y="142512"/>
                </a:cubicBezTo>
                <a:lnTo>
                  <a:pt x="1181100" y="123462"/>
                </a:lnTo>
                <a:cubicBezTo>
                  <a:pt x="1174750" y="113937"/>
                  <a:pt x="1169655" y="103443"/>
                  <a:pt x="1162050" y="94887"/>
                </a:cubicBezTo>
                <a:cubicBezTo>
                  <a:pt x="1144152" y="74751"/>
                  <a:pt x="1119844" y="60153"/>
                  <a:pt x="1104900" y="37737"/>
                </a:cubicBezTo>
                <a:lnTo>
                  <a:pt x="1085850" y="9162"/>
                </a:ln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353094" y="4260786"/>
            <a:ext cx="47625" cy="36602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56674" y="6429145"/>
            <a:ext cx="216235" cy="31388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145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2535" y="457200"/>
            <a:ext cx="9144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b="1" dirty="0">
                <a:solidFill>
                  <a:srgbClr val="002060"/>
                </a:solidFill>
                <a:latin typeface="Helvetica"/>
                <a:cs typeface="Times New Roman" pitchFamily="18" charset="0"/>
              </a:rPr>
              <a:t>After completing this exercise, you should be able to (page two of two):</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marL="171450" indent="-171450">
              <a:buFont typeface="Arial" pitchFamily="34" charset="0"/>
              <a:buChar char="•"/>
            </a:pPr>
            <a:r>
              <a:rPr lang="en-US" sz="1200" b="1" dirty="0">
                <a:solidFill>
                  <a:srgbClr val="002060"/>
                </a:solidFill>
                <a:latin typeface="Georgia" pitchFamily="18" charset="0"/>
              </a:rPr>
              <a:t>Based on skin thickness and distribution of accessory structures, be able to distinguish: </a:t>
            </a:r>
          </a:p>
          <a:p>
            <a:pPr marL="628650" lvl="1" indent="-171450">
              <a:buFont typeface="Arial" pitchFamily="34" charset="0"/>
              <a:buChar char="•"/>
            </a:pPr>
            <a:r>
              <a:rPr lang="en-US" sz="1200" b="1" dirty="0">
                <a:solidFill>
                  <a:srgbClr val="002060"/>
                </a:solidFill>
                <a:latin typeface="Georgia" pitchFamily="18" charset="0"/>
              </a:rPr>
              <a:t>Typical skin (e.g. forearm, leg, abdomen, back) </a:t>
            </a:r>
          </a:p>
          <a:p>
            <a:pPr marL="628650" lvl="1" indent="-171450">
              <a:buFont typeface="Arial" pitchFamily="34" charset="0"/>
              <a:buChar char="•"/>
            </a:pPr>
            <a:r>
              <a:rPr lang="en-US" sz="1200" b="1" dirty="0">
                <a:solidFill>
                  <a:srgbClr val="002060"/>
                </a:solidFill>
                <a:latin typeface="Georgia" pitchFamily="18" charset="0"/>
              </a:rPr>
              <a:t>Scalp </a:t>
            </a:r>
          </a:p>
          <a:p>
            <a:pPr marL="628650" lvl="1" indent="-171450">
              <a:buFont typeface="Arial" pitchFamily="34" charset="0"/>
              <a:buChar char="•"/>
            </a:pPr>
            <a:r>
              <a:rPr lang="en-US" sz="1200" b="1" dirty="0">
                <a:solidFill>
                  <a:srgbClr val="002060"/>
                </a:solidFill>
                <a:latin typeface="Georgia" pitchFamily="18" charset="0"/>
              </a:rPr>
              <a:t>Palms of hands / soles of foot </a:t>
            </a:r>
          </a:p>
          <a:p>
            <a:pPr marL="628650" lvl="1" indent="-171450">
              <a:buFont typeface="Arial" pitchFamily="34" charset="0"/>
              <a:buChar char="•"/>
            </a:pPr>
            <a:r>
              <a:rPr lang="en-US" sz="1200" b="1" dirty="0">
                <a:solidFill>
                  <a:srgbClr val="002060"/>
                </a:solidFill>
                <a:latin typeface="Georgia" pitchFamily="18" charset="0"/>
              </a:rPr>
              <a:t>Axilla / groin </a:t>
            </a:r>
          </a:p>
          <a:p>
            <a:endParaRPr lang="en-US" sz="1200" b="1" dirty="0">
              <a:solidFill>
                <a:srgbClr val="002060"/>
              </a:solidFill>
              <a:latin typeface="Georgia" pitchFamily="18" charset="0"/>
            </a:endParaRPr>
          </a:p>
          <a:p>
            <a:pPr lvl="0">
              <a:buFont typeface="Arial" pitchFamily="34" charset="0"/>
              <a:buChar char="•"/>
            </a:pPr>
            <a:r>
              <a:rPr lang="en-US" sz="1200" b="1" dirty="0">
                <a:solidFill>
                  <a:srgbClr val="002060"/>
                </a:solidFill>
                <a:latin typeface="Georgia" pitchFamily="18" charset="0"/>
              </a:rPr>
              <a:t>Distinguish, at the electron microscopic level, each of the following cells or structures</a:t>
            </a:r>
          </a:p>
          <a:p>
            <a:pPr marL="628650" lvl="1" indent="-171450">
              <a:buFont typeface="Arial" pitchFamily="34" charset="0"/>
              <a:buChar char="•"/>
            </a:pPr>
            <a:r>
              <a:rPr lang="en-US" sz="1200" b="1" dirty="0">
                <a:solidFill>
                  <a:srgbClr val="002060"/>
                </a:solidFill>
                <a:latin typeface="Georgia" pitchFamily="18" charset="0"/>
              </a:rPr>
              <a:t>Layers of skin (see above, if provided enough context) </a:t>
            </a:r>
          </a:p>
          <a:p>
            <a:pPr marL="628650" lvl="1" indent="-171450">
              <a:buFont typeface="Arial" pitchFamily="34" charset="0"/>
              <a:buChar char="•"/>
            </a:pPr>
            <a:r>
              <a:rPr lang="en-US" sz="1200" b="1" dirty="0">
                <a:solidFill>
                  <a:srgbClr val="002060"/>
                </a:solidFill>
                <a:latin typeface="Georgia" pitchFamily="18" charset="0"/>
              </a:rPr>
              <a:t>Cells</a:t>
            </a:r>
          </a:p>
          <a:p>
            <a:pPr marL="1085850" lvl="2" indent="-171450">
              <a:buFont typeface="Arial" pitchFamily="34" charset="0"/>
              <a:buChar char="•"/>
            </a:pPr>
            <a:r>
              <a:rPr lang="en-US" sz="1200" b="1" dirty="0">
                <a:solidFill>
                  <a:srgbClr val="002060"/>
                </a:solidFill>
                <a:latin typeface="Georgia" pitchFamily="18" charset="0"/>
              </a:rPr>
              <a:t>Keratinocytes </a:t>
            </a:r>
          </a:p>
          <a:p>
            <a:pPr marL="1543050" lvl="3" indent="-171450">
              <a:buFont typeface="Arial" pitchFamily="34" charset="0"/>
              <a:buChar char="•"/>
            </a:pPr>
            <a:r>
              <a:rPr lang="en-US" sz="1200" b="1" dirty="0">
                <a:solidFill>
                  <a:srgbClr val="002060"/>
                </a:solidFill>
                <a:latin typeface="Georgia" pitchFamily="18" charset="0"/>
              </a:rPr>
              <a:t>Desmosomes </a:t>
            </a:r>
          </a:p>
          <a:p>
            <a:pPr marL="1543050" lvl="3" indent="-171450">
              <a:buFont typeface="Arial" pitchFamily="34" charset="0"/>
              <a:buChar char="•"/>
            </a:pPr>
            <a:r>
              <a:rPr lang="en-US" sz="1200" b="1" dirty="0">
                <a:solidFill>
                  <a:srgbClr val="002060"/>
                </a:solidFill>
                <a:latin typeface="Georgia" pitchFamily="18" charset="0"/>
              </a:rPr>
              <a:t>Hemidesmosomes</a:t>
            </a:r>
          </a:p>
          <a:p>
            <a:pPr marL="1543050" lvl="3" indent="-171450">
              <a:buFont typeface="Arial" pitchFamily="34" charset="0"/>
              <a:buChar char="•"/>
            </a:pPr>
            <a:r>
              <a:rPr lang="en-US" sz="1200" b="1" dirty="0">
                <a:solidFill>
                  <a:srgbClr val="002060"/>
                </a:solidFill>
                <a:latin typeface="Georgia" pitchFamily="18" charset="0"/>
              </a:rPr>
              <a:t>Tonofibrils / tonofilaments </a:t>
            </a:r>
          </a:p>
          <a:p>
            <a:pPr marL="1543050" lvl="3" indent="-171450">
              <a:buFont typeface="Arial" pitchFamily="34" charset="0"/>
              <a:buChar char="•"/>
            </a:pPr>
            <a:r>
              <a:rPr lang="en-US" sz="1200" b="1" dirty="0">
                <a:solidFill>
                  <a:srgbClr val="002060"/>
                </a:solidFill>
                <a:latin typeface="Georgia" pitchFamily="18" charset="0"/>
              </a:rPr>
              <a:t>Keratohyalin granules </a:t>
            </a:r>
          </a:p>
          <a:p>
            <a:pPr marL="1085850" lvl="2" indent="-171450">
              <a:buFont typeface="Arial" pitchFamily="34" charset="0"/>
              <a:buChar char="•"/>
            </a:pPr>
            <a:r>
              <a:rPr lang="en-US" sz="1200" b="1" dirty="0">
                <a:solidFill>
                  <a:srgbClr val="002060"/>
                </a:solidFill>
                <a:latin typeface="Georgia" pitchFamily="18" charset="0"/>
              </a:rPr>
              <a:t>Melanosomes </a:t>
            </a:r>
          </a:p>
          <a:p>
            <a:pPr marL="1085850" lvl="2" indent="-171450">
              <a:buFont typeface="Arial" pitchFamily="34" charset="0"/>
              <a:buChar char="•"/>
            </a:pPr>
            <a:r>
              <a:rPr lang="en-US" sz="1200" b="1" dirty="0">
                <a:solidFill>
                  <a:srgbClr val="002060"/>
                </a:solidFill>
                <a:latin typeface="Georgia" pitchFamily="18" charset="0"/>
              </a:rPr>
              <a:t>Merkel cells </a:t>
            </a:r>
          </a:p>
          <a:p>
            <a:pPr marL="1085850" lvl="2" indent="-171450">
              <a:buFont typeface="Arial" pitchFamily="34" charset="0"/>
              <a:buChar char="•"/>
            </a:pPr>
            <a:r>
              <a:rPr lang="en-US" sz="1200" b="1" dirty="0">
                <a:solidFill>
                  <a:srgbClr val="002060"/>
                </a:solidFill>
                <a:latin typeface="Georgia" pitchFamily="18" charset="0"/>
              </a:rPr>
              <a:t>Secretory cells of glands </a:t>
            </a:r>
          </a:p>
          <a:p>
            <a:pPr marL="1085850" lvl="2" indent="-171450">
              <a:buFont typeface="Arial" pitchFamily="34" charset="0"/>
              <a:buChar char="•"/>
            </a:pPr>
            <a:r>
              <a:rPr lang="en-US" sz="1200" b="1" dirty="0">
                <a:solidFill>
                  <a:srgbClr val="002060"/>
                </a:solidFill>
                <a:latin typeface="Georgia" pitchFamily="18" charset="0"/>
              </a:rPr>
              <a:t>Myoepithelial cells of glands </a:t>
            </a:r>
          </a:p>
          <a:p>
            <a:pPr marL="628650" lvl="1" indent="-171450">
              <a:buFont typeface="Arial" pitchFamily="34" charset="0"/>
              <a:buChar char="•"/>
            </a:pPr>
            <a:r>
              <a:rPr lang="en-US" sz="1200" b="1" dirty="0">
                <a:solidFill>
                  <a:srgbClr val="002060"/>
                </a:solidFill>
                <a:latin typeface="Georgia" pitchFamily="18" charset="0"/>
              </a:rPr>
              <a:t>Basal lamina / basement membrane </a:t>
            </a:r>
          </a:p>
        </p:txBody>
      </p:sp>
    </p:spTree>
    <p:extLst>
      <p:ext uri="{BB962C8B-B14F-4D97-AF65-F5344CB8AC3E}">
        <p14:creationId xmlns:p14="http://schemas.microsoft.com/office/powerpoint/2010/main" val="4195754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766137"/>
            <a:ext cx="6400800" cy="1015663"/>
          </a:xfrm>
          <a:prstGeom prst="rect">
            <a:avLst/>
          </a:prstGeom>
          <a:noFill/>
        </p:spPr>
        <p:txBody>
          <a:bodyPr wrap="square" rtlCol="0">
            <a:spAutoFit/>
          </a:bodyPr>
          <a:lstStyle/>
          <a:p>
            <a:r>
              <a:rPr lang="en-US" dirty="0"/>
              <a:t>Link to </a:t>
            </a:r>
            <a:r>
              <a:rPr lang="en-US" u="sng" dirty="0">
                <a:hlinkClick r:id="rId2"/>
              </a:rPr>
              <a:t>SL 009</a:t>
            </a:r>
            <a:r>
              <a:rPr lang="en-US" dirty="0">
                <a:hlinkClick r:id="rId2"/>
              </a:rPr>
              <a:t> </a:t>
            </a:r>
            <a:r>
              <a:rPr lang="en-US" dirty="0"/>
              <a:t>and </a:t>
            </a:r>
            <a:r>
              <a:rPr lang="en-US" u="sng" dirty="0">
                <a:hlinkClick r:id="rId2"/>
              </a:rPr>
              <a:t>SL 033</a:t>
            </a:r>
            <a:r>
              <a:rPr lang="en-US" dirty="0">
                <a:hlinkClick r:id="rId2"/>
              </a:rPr>
              <a:t> </a:t>
            </a:r>
            <a:r>
              <a:rPr lang="en-US" dirty="0"/>
              <a:t>and </a:t>
            </a:r>
            <a:r>
              <a:rPr lang="en-US" u="sng" dirty="0">
                <a:hlinkClick r:id="rId2"/>
              </a:rPr>
              <a:t>SL 089</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Sebaceous gland</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Arrector pili muscle</a:t>
            </a:r>
          </a:p>
        </p:txBody>
      </p:sp>
      <p:sp>
        <p:nvSpPr>
          <p:cNvPr id="5" name="TextBox 4"/>
          <p:cNvSpPr txBox="1"/>
          <p:nvPr/>
        </p:nvSpPr>
        <p:spPr>
          <a:xfrm>
            <a:off x="1371600" y="2250678"/>
            <a:ext cx="6629400" cy="369332"/>
          </a:xfrm>
          <a:prstGeom prst="rect">
            <a:avLst/>
          </a:prstGeom>
          <a:noFill/>
        </p:spPr>
        <p:txBody>
          <a:bodyPr wrap="square" rtlCol="0">
            <a:spAutoFit/>
          </a:bodyPr>
          <a:lstStyle/>
          <a:p>
            <a:r>
              <a:rPr lang="en-US" b="1" dirty="0">
                <a:hlinkClick r:id="rId3"/>
              </a:rPr>
              <a:t>Video showing sebaceous gland and </a:t>
            </a:r>
            <a:r>
              <a:rPr lang="en-US" b="1" dirty="0" err="1">
                <a:hlinkClick r:id="rId3"/>
              </a:rPr>
              <a:t>arrector</a:t>
            </a:r>
            <a:r>
              <a:rPr lang="en-US" b="1" dirty="0">
                <a:hlinkClick r:id="rId3"/>
              </a:rPr>
              <a:t> pili muscle – SL89</a:t>
            </a:r>
            <a:endParaRPr lang="en-US" b="1" dirty="0"/>
          </a:p>
        </p:txBody>
      </p:sp>
      <p:sp>
        <p:nvSpPr>
          <p:cNvPr id="4" name="Rectangle 3"/>
          <p:cNvSpPr/>
          <p:nvPr/>
        </p:nvSpPr>
        <p:spPr>
          <a:xfrm>
            <a:off x="186409" y="3544"/>
            <a:ext cx="8874192"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ARRECTOR PILI MUSCLE and SEBACEOUS GLANDS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0676128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itl-web1\com\LabManuals\MA\VLM\Lab21\SL25H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4610098" y="2245093"/>
            <a:ext cx="5181601" cy="3886201"/>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itl-web1\com\LabManuals\MA\VLM\Lab21\SL26b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00698"/>
            <a:ext cx="5299991" cy="397499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ECCRINE SWEAT GLANDS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TextBox 8"/>
          <p:cNvSpPr txBox="1"/>
          <p:nvPr/>
        </p:nvSpPr>
        <p:spPr>
          <a:xfrm>
            <a:off x="0" y="649875"/>
            <a:ext cx="9144000" cy="1200329"/>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Eccrine sweat glands </a:t>
            </a:r>
            <a:r>
              <a:rPr lang="en-US" b="1" dirty="0">
                <a:solidFill>
                  <a:schemeClr val="accent3">
                    <a:lumMod val="50000"/>
                  </a:schemeClr>
                </a:solidFill>
                <a:latin typeface="Times New Roman" pitchFamily="18" charset="0"/>
                <a:cs typeface="Times New Roman" pitchFamily="18" charset="0"/>
              </a:rPr>
              <a:t>(e.g. green outline) </a:t>
            </a:r>
            <a:r>
              <a:rPr lang="en-US" b="1" dirty="0">
                <a:solidFill>
                  <a:schemeClr val="accent2">
                    <a:lumMod val="50000"/>
                  </a:schemeClr>
                </a:solidFill>
                <a:latin typeface="Times New Roman" pitchFamily="18" charset="0"/>
                <a:cs typeface="Times New Roman" pitchFamily="18" charset="0"/>
              </a:rPr>
              <a:t>are found in most locations of the body.  Though the staggered nuclei give the appearance of a pseudostratified epithelium, they are composed of a simple epithelium.  The cells have a pale </a:t>
            </a:r>
            <a:r>
              <a:rPr lang="en-US" b="1" dirty="0" err="1">
                <a:solidFill>
                  <a:schemeClr val="accent2">
                    <a:lumMod val="50000"/>
                  </a:schemeClr>
                </a:solidFill>
                <a:latin typeface="Times New Roman" pitchFamily="18" charset="0"/>
                <a:cs typeface="Times New Roman" pitchFamily="18" charset="0"/>
              </a:rPr>
              <a:t>eosinophilic</a:t>
            </a:r>
            <a:r>
              <a:rPr lang="en-US" b="1" dirty="0">
                <a:solidFill>
                  <a:schemeClr val="accent2">
                    <a:lumMod val="50000"/>
                  </a:schemeClr>
                </a:solidFill>
                <a:latin typeface="Times New Roman" pitchFamily="18" charset="0"/>
                <a:cs typeface="Times New Roman" pitchFamily="18" charset="0"/>
              </a:rPr>
              <a:t> cytoplasm, and the lumen is small but distinct (if in the plane of section).</a:t>
            </a:r>
          </a:p>
        </p:txBody>
      </p:sp>
      <p:sp>
        <p:nvSpPr>
          <p:cNvPr id="2" name="Freeform 1"/>
          <p:cNvSpPr/>
          <p:nvPr/>
        </p:nvSpPr>
        <p:spPr>
          <a:xfrm>
            <a:off x="741405" y="2125362"/>
            <a:ext cx="1633567" cy="1952368"/>
          </a:xfrm>
          <a:custGeom>
            <a:avLst/>
            <a:gdLst>
              <a:gd name="connsiteX0" fmla="*/ 1482811 w 1633567"/>
              <a:gd name="connsiteY0" fmla="*/ 1198606 h 1952368"/>
              <a:gd name="connsiteX1" fmla="*/ 1482811 w 1633567"/>
              <a:gd name="connsiteY1" fmla="*/ 889687 h 1952368"/>
              <a:gd name="connsiteX2" fmla="*/ 1433384 w 1633567"/>
              <a:gd name="connsiteY2" fmla="*/ 766119 h 1952368"/>
              <a:gd name="connsiteX3" fmla="*/ 1458098 w 1633567"/>
              <a:gd name="connsiteY3" fmla="*/ 593124 h 1952368"/>
              <a:gd name="connsiteX4" fmla="*/ 1482811 w 1633567"/>
              <a:gd name="connsiteY4" fmla="*/ 543697 h 1952368"/>
              <a:gd name="connsiteX5" fmla="*/ 1519881 w 1633567"/>
              <a:gd name="connsiteY5" fmla="*/ 518984 h 1952368"/>
              <a:gd name="connsiteX6" fmla="*/ 1581665 w 1633567"/>
              <a:gd name="connsiteY6" fmla="*/ 395416 h 1952368"/>
              <a:gd name="connsiteX7" fmla="*/ 1606379 w 1633567"/>
              <a:gd name="connsiteY7" fmla="*/ 358346 h 1952368"/>
              <a:gd name="connsiteX8" fmla="*/ 1618736 w 1633567"/>
              <a:gd name="connsiteY8" fmla="*/ 321276 h 1952368"/>
              <a:gd name="connsiteX9" fmla="*/ 1618736 w 1633567"/>
              <a:gd name="connsiteY9" fmla="*/ 111211 h 1952368"/>
              <a:gd name="connsiteX10" fmla="*/ 1556952 w 1633567"/>
              <a:gd name="connsiteY10" fmla="*/ 74141 h 1952368"/>
              <a:gd name="connsiteX11" fmla="*/ 1482811 w 1633567"/>
              <a:gd name="connsiteY11" fmla="*/ 49427 h 1952368"/>
              <a:gd name="connsiteX12" fmla="*/ 1445741 w 1633567"/>
              <a:gd name="connsiteY12" fmla="*/ 37070 h 1952368"/>
              <a:gd name="connsiteX13" fmla="*/ 1297460 w 1633567"/>
              <a:gd name="connsiteY13" fmla="*/ 12357 h 1952368"/>
              <a:gd name="connsiteX14" fmla="*/ 1136822 w 1633567"/>
              <a:gd name="connsiteY14" fmla="*/ 0 h 1952368"/>
              <a:gd name="connsiteX15" fmla="*/ 840260 w 1633567"/>
              <a:gd name="connsiteY15" fmla="*/ 12357 h 1952368"/>
              <a:gd name="connsiteX16" fmla="*/ 803190 w 1633567"/>
              <a:gd name="connsiteY16" fmla="*/ 24714 h 1952368"/>
              <a:gd name="connsiteX17" fmla="*/ 679622 w 1633567"/>
              <a:gd name="connsiteY17" fmla="*/ 49427 h 1952368"/>
              <a:gd name="connsiteX18" fmla="*/ 642552 w 1633567"/>
              <a:gd name="connsiteY18" fmla="*/ 74141 h 1952368"/>
              <a:gd name="connsiteX19" fmla="*/ 630195 w 1633567"/>
              <a:gd name="connsiteY19" fmla="*/ 111211 h 1952368"/>
              <a:gd name="connsiteX20" fmla="*/ 593125 w 1633567"/>
              <a:gd name="connsiteY20" fmla="*/ 160638 h 1952368"/>
              <a:gd name="connsiteX21" fmla="*/ 580768 w 1633567"/>
              <a:gd name="connsiteY21" fmla="*/ 197708 h 1952368"/>
              <a:gd name="connsiteX22" fmla="*/ 531341 w 1633567"/>
              <a:gd name="connsiteY22" fmla="*/ 271849 h 1952368"/>
              <a:gd name="connsiteX23" fmla="*/ 506627 w 1633567"/>
              <a:gd name="connsiteY23" fmla="*/ 345989 h 1952368"/>
              <a:gd name="connsiteX24" fmla="*/ 494271 w 1633567"/>
              <a:gd name="connsiteY24" fmla="*/ 383060 h 1952368"/>
              <a:gd name="connsiteX25" fmla="*/ 469557 w 1633567"/>
              <a:gd name="connsiteY25" fmla="*/ 420130 h 1952368"/>
              <a:gd name="connsiteX26" fmla="*/ 457200 w 1633567"/>
              <a:gd name="connsiteY26" fmla="*/ 457200 h 1952368"/>
              <a:gd name="connsiteX27" fmla="*/ 420130 w 1633567"/>
              <a:gd name="connsiteY27" fmla="*/ 494270 h 1952368"/>
              <a:gd name="connsiteX28" fmla="*/ 383060 w 1633567"/>
              <a:gd name="connsiteY28" fmla="*/ 568411 h 1952368"/>
              <a:gd name="connsiteX29" fmla="*/ 345990 w 1633567"/>
              <a:gd name="connsiteY29" fmla="*/ 605481 h 1952368"/>
              <a:gd name="connsiteX30" fmla="*/ 296563 w 1633567"/>
              <a:gd name="connsiteY30" fmla="*/ 679622 h 1952368"/>
              <a:gd name="connsiteX31" fmla="*/ 271849 w 1633567"/>
              <a:gd name="connsiteY31" fmla="*/ 716692 h 1952368"/>
              <a:gd name="connsiteX32" fmla="*/ 197709 w 1633567"/>
              <a:gd name="connsiteY32" fmla="*/ 790833 h 1952368"/>
              <a:gd name="connsiteX33" fmla="*/ 172995 w 1633567"/>
              <a:gd name="connsiteY33" fmla="*/ 827903 h 1952368"/>
              <a:gd name="connsiteX34" fmla="*/ 135925 w 1633567"/>
              <a:gd name="connsiteY34" fmla="*/ 864973 h 1952368"/>
              <a:gd name="connsiteX35" fmla="*/ 61784 w 1633567"/>
              <a:gd name="connsiteY35" fmla="*/ 988541 h 1952368"/>
              <a:gd name="connsiteX36" fmla="*/ 12357 w 1633567"/>
              <a:gd name="connsiteY36" fmla="*/ 1075038 h 1952368"/>
              <a:gd name="connsiteX37" fmla="*/ 0 w 1633567"/>
              <a:gd name="connsiteY37" fmla="*/ 1124465 h 1952368"/>
              <a:gd name="connsiteX38" fmla="*/ 12357 w 1633567"/>
              <a:gd name="connsiteY38" fmla="*/ 1396314 h 1952368"/>
              <a:gd name="connsiteX39" fmla="*/ 61784 w 1633567"/>
              <a:gd name="connsiteY39" fmla="*/ 1433384 h 1952368"/>
              <a:gd name="connsiteX40" fmla="*/ 111211 w 1633567"/>
              <a:gd name="connsiteY40" fmla="*/ 1495168 h 1952368"/>
              <a:gd name="connsiteX41" fmla="*/ 135925 w 1633567"/>
              <a:gd name="connsiteY41" fmla="*/ 1544595 h 1952368"/>
              <a:gd name="connsiteX42" fmla="*/ 172995 w 1633567"/>
              <a:gd name="connsiteY42" fmla="*/ 1569308 h 1952368"/>
              <a:gd name="connsiteX43" fmla="*/ 210065 w 1633567"/>
              <a:gd name="connsiteY43" fmla="*/ 1606379 h 1952368"/>
              <a:gd name="connsiteX44" fmla="*/ 284206 w 1633567"/>
              <a:gd name="connsiteY44" fmla="*/ 1655806 h 1952368"/>
              <a:gd name="connsiteX45" fmla="*/ 358346 w 1633567"/>
              <a:gd name="connsiteY45" fmla="*/ 1729946 h 1952368"/>
              <a:gd name="connsiteX46" fmla="*/ 395417 w 1633567"/>
              <a:gd name="connsiteY46" fmla="*/ 1767016 h 1952368"/>
              <a:gd name="connsiteX47" fmla="*/ 432487 w 1633567"/>
              <a:gd name="connsiteY47" fmla="*/ 1791730 h 1952368"/>
              <a:gd name="connsiteX48" fmla="*/ 469557 w 1633567"/>
              <a:gd name="connsiteY48" fmla="*/ 1828800 h 1952368"/>
              <a:gd name="connsiteX49" fmla="*/ 556054 w 1633567"/>
              <a:gd name="connsiteY49" fmla="*/ 1878227 h 1952368"/>
              <a:gd name="connsiteX50" fmla="*/ 630195 w 1633567"/>
              <a:gd name="connsiteY50" fmla="*/ 1927654 h 1952368"/>
              <a:gd name="connsiteX51" fmla="*/ 815546 w 1633567"/>
              <a:gd name="connsiteY51" fmla="*/ 1952368 h 1952368"/>
              <a:gd name="connsiteX52" fmla="*/ 939114 w 1633567"/>
              <a:gd name="connsiteY52" fmla="*/ 1927654 h 1952368"/>
              <a:gd name="connsiteX53" fmla="*/ 1025611 w 1633567"/>
              <a:gd name="connsiteY53" fmla="*/ 1890584 h 1952368"/>
              <a:gd name="connsiteX54" fmla="*/ 1099752 w 1633567"/>
              <a:gd name="connsiteY54" fmla="*/ 1841157 h 1952368"/>
              <a:gd name="connsiteX55" fmla="*/ 1136822 w 1633567"/>
              <a:gd name="connsiteY55" fmla="*/ 1816443 h 1952368"/>
              <a:gd name="connsiteX56" fmla="*/ 1210963 w 1633567"/>
              <a:gd name="connsiteY56" fmla="*/ 1754660 h 1952368"/>
              <a:gd name="connsiteX57" fmla="*/ 1248033 w 1633567"/>
              <a:gd name="connsiteY57" fmla="*/ 1705233 h 1952368"/>
              <a:gd name="connsiteX58" fmla="*/ 1285103 w 1633567"/>
              <a:gd name="connsiteY58" fmla="*/ 1668162 h 1952368"/>
              <a:gd name="connsiteX59" fmla="*/ 1297460 w 1633567"/>
              <a:gd name="connsiteY59" fmla="*/ 1631092 h 1952368"/>
              <a:gd name="connsiteX60" fmla="*/ 1322173 w 1633567"/>
              <a:gd name="connsiteY60" fmla="*/ 1594022 h 1952368"/>
              <a:gd name="connsiteX61" fmla="*/ 1334530 w 1633567"/>
              <a:gd name="connsiteY61" fmla="*/ 1544595 h 1952368"/>
              <a:gd name="connsiteX62" fmla="*/ 1371600 w 1633567"/>
              <a:gd name="connsiteY62" fmla="*/ 1495168 h 1952368"/>
              <a:gd name="connsiteX63" fmla="*/ 1396314 w 1633567"/>
              <a:gd name="connsiteY63" fmla="*/ 1458097 h 1952368"/>
              <a:gd name="connsiteX64" fmla="*/ 1408671 w 1633567"/>
              <a:gd name="connsiteY64" fmla="*/ 1421027 h 1952368"/>
              <a:gd name="connsiteX65" fmla="*/ 1433384 w 1633567"/>
              <a:gd name="connsiteY65" fmla="*/ 1383957 h 1952368"/>
              <a:gd name="connsiteX66" fmla="*/ 1445741 w 1633567"/>
              <a:gd name="connsiteY66" fmla="*/ 1346887 h 1952368"/>
              <a:gd name="connsiteX67" fmla="*/ 1470454 w 1633567"/>
              <a:gd name="connsiteY67" fmla="*/ 1297460 h 1952368"/>
              <a:gd name="connsiteX68" fmla="*/ 1482811 w 1633567"/>
              <a:gd name="connsiteY68" fmla="*/ 1260389 h 1952368"/>
              <a:gd name="connsiteX69" fmla="*/ 1482811 w 1633567"/>
              <a:gd name="connsiteY69" fmla="*/ 1198606 h 1952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633567" h="1952368">
                <a:moveTo>
                  <a:pt x="1482811" y="1198606"/>
                </a:moveTo>
                <a:cubicBezTo>
                  <a:pt x="1482811" y="1136822"/>
                  <a:pt x="1507333" y="1102216"/>
                  <a:pt x="1482811" y="889687"/>
                </a:cubicBezTo>
                <a:cubicBezTo>
                  <a:pt x="1478230" y="849983"/>
                  <a:pt x="1451394" y="802138"/>
                  <a:pt x="1433384" y="766119"/>
                </a:cubicBezTo>
                <a:cubicBezTo>
                  <a:pt x="1439735" y="696259"/>
                  <a:pt x="1433411" y="650727"/>
                  <a:pt x="1458098" y="593124"/>
                </a:cubicBezTo>
                <a:cubicBezTo>
                  <a:pt x="1465354" y="576193"/>
                  <a:pt x="1471019" y="557848"/>
                  <a:pt x="1482811" y="543697"/>
                </a:cubicBezTo>
                <a:cubicBezTo>
                  <a:pt x="1492318" y="532288"/>
                  <a:pt x="1507524" y="527222"/>
                  <a:pt x="1519881" y="518984"/>
                </a:cubicBezTo>
                <a:cubicBezTo>
                  <a:pt x="1647155" y="328076"/>
                  <a:pt x="1522983" y="532342"/>
                  <a:pt x="1581665" y="395416"/>
                </a:cubicBezTo>
                <a:cubicBezTo>
                  <a:pt x="1587515" y="381766"/>
                  <a:pt x="1599737" y="371629"/>
                  <a:pt x="1606379" y="358346"/>
                </a:cubicBezTo>
                <a:cubicBezTo>
                  <a:pt x="1612204" y="346696"/>
                  <a:pt x="1614617" y="333633"/>
                  <a:pt x="1618736" y="321276"/>
                </a:cubicBezTo>
                <a:cubicBezTo>
                  <a:pt x="1627774" y="258006"/>
                  <a:pt x="1647025" y="172505"/>
                  <a:pt x="1618736" y="111211"/>
                </a:cubicBezTo>
                <a:cubicBezTo>
                  <a:pt x="1608671" y="89404"/>
                  <a:pt x="1578816" y="84079"/>
                  <a:pt x="1556952" y="74141"/>
                </a:cubicBezTo>
                <a:cubicBezTo>
                  <a:pt x="1533236" y="63361"/>
                  <a:pt x="1507525" y="57665"/>
                  <a:pt x="1482811" y="49427"/>
                </a:cubicBezTo>
                <a:cubicBezTo>
                  <a:pt x="1470454" y="45308"/>
                  <a:pt x="1458513" y="39624"/>
                  <a:pt x="1445741" y="37070"/>
                </a:cubicBezTo>
                <a:cubicBezTo>
                  <a:pt x="1388561" y="25635"/>
                  <a:pt x="1358759" y="18487"/>
                  <a:pt x="1297460" y="12357"/>
                </a:cubicBezTo>
                <a:cubicBezTo>
                  <a:pt x="1244022" y="7013"/>
                  <a:pt x="1190368" y="4119"/>
                  <a:pt x="1136822" y="0"/>
                </a:cubicBezTo>
                <a:cubicBezTo>
                  <a:pt x="1037968" y="4119"/>
                  <a:pt x="938929" y="5048"/>
                  <a:pt x="840260" y="12357"/>
                </a:cubicBezTo>
                <a:cubicBezTo>
                  <a:pt x="827270" y="13319"/>
                  <a:pt x="815714" y="21136"/>
                  <a:pt x="803190" y="24714"/>
                </a:cubicBezTo>
                <a:cubicBezTo>
                  <a:pt x="751584" y="39458"/>
                  <a:pt x="737869" y="39719"/>
                  <a:pt x="679622" y="49427"/>
                </a:cubicBezTo>
                <a:cubicBezTo>
                  <a:pt x="667265" y="57665"/>
                  <a:pt x="651829" y="62544"/>
                  <a:pt x="642552" y="74141"/>
                </a:cubicBezTo>
                <a:cubicBezTo>
                  <a:pt x="634415" y="84312"/>
                  <a:pt x="636657" y="99902"/>
                  <a:pt x="630195" y="111211"/>
                </a:cubicBezTo>
                <a:cubicBezTo>
                  <a:pt x="619977" y="129092"/>
                  <a:pt x="605482" y="144162"/>
                  <a:pt x="593125" y="160638"/>
                </a:cubicBezTo>
                <a:cubicBezTo>
                  <a:pt x="589006" y="172995"/>
                  <a:pt x="587094" y="186322"/>
                  <a:pt x="580768" y="197708"/>
                </a:cubicBezTo>
                <a:cubicBezTo>
                  <a:pt x="566343" y="223672"/>
                  <a:pt x="540734" y="243671"/>
                  <a:pt x="531341" y="271849"/>
                </a:cubicBezTo>
                <a:lnTo>
                  <a:pt x="506627" y="345989"/>
                </a:lnTo>
                <a:cubicBezTo>
                  <a:pt x="502508" y="358346"/>
                  <a:pt x="501496" y="372222"/>
                  <a:pt x="494271" y="383060"/>
                </a:cubicBezTo>
                <a:cubicBezTo>
                  <a:pt x="486033" y="395417"/>
                  <a:pt x="476199" y="406847"/>
                  <a:pt x="469557" y="420130"/>
                </a:cubicBezTo>
                <a:cubicBezTo>
                  <a:pt x="463732" y="431780"/>
                  <a:pt x="464425" y="446362"/>
                  <a:pt x="457200" y="457200"/>
                </a:cubicBezTo>
                <a:cubicBezTo>
                  <a:pt x="447507" y="471740"/>
                  <a:pt x="431317" y="480845"/>
                  <a:pt x="420130" y="494270"/>
                </a:cubicBezTo>
                <a:cubicBezTo>
                  <a:pt x="322911" y="610935"/>
                  <a:pt x="457368" y="456949"/>
                  <a:pt x="383060" y="568411"/>
                </a:cubicBezTo>
                <a:cubicBezTo>
                  <a:pt x="373367" y="582951"/>
                  <a:pt x="356719" y="591687"/>
                  <a:pt x="345990" y="605481"/>
                </a:cubicBezTo>
                <a:cubicBezTo>
                  <a:pt x="327755" y="628926"/>
                  <a:pt x="313039" y="654908"/>
                  <a:pt x="296563" y="679622"/>
                </a:cubicBezTo>
                <a:cubicBezTo>
                  <a:pt x="288325" y="691979"/>
                  <a:pt x="282350" y="706191"/>
                  <a:pt x="271849" y="716692"/>
                </a:cubicBezTo>
                <a:cubicBezTo>
                  <a:pt x="247136" y="741406"/>
                  <a:pt x="217096" y="761753"/>
                  <a:pt x="197709" y="790833"/>
                </a:cubicBezTo>
                <a:cubicBezTo>
                  <a:pt x="189471" y="803190"/>
                  <a:pt x="182502" y="816494"/>
                  <a:pt x="172995" y="827903"/>
                </a:cubicBezTo>
                <a:cubicBezTo>
                  <a:pt x="161808" y="841328"/>
                  <a:pt x="146654" y="851179"/>
                  <a:pt x="135925" y="864973"/>
                </a:cubicBezTo>
                <a:cubicBezTo>
                  <a:pt x="70823" y="948677"/>
                  <a:pt x="103166" y="916123"/>
                  <a:pt x="61784" y="988541"/>
                </a:cubicBezTo>
                <a:cubicBezTo>
                  <a:pt x="35713" y="1034166"/>
                  <a:pt x="32724" y="1020728"/>
                  <a:pt x="12357" y="1075038"/>
                </a:cubicBezTo>
                <a:cubicBezTo>
                  <a:pt x="6394" y="1090939"/>
                  <a:pt x="4119" y="1107989"/>
                  <a:pt x="0" y="1124465"/>
                </a:cubicBezTo>
                <a:cubicBezTo>
                  <a:pt x="4119" y="1215081"/>
                  <a:pt x="-5433" y="1307366"/>
                  <a:pt x="12357" y="1396314"/>
                </a:cubicBezTo>
                <a:cubicBezTo>
                  <a:pt x="16396" y="1416509"/>
                  <a:pt x="48600" y="1417563"/>
                  <a:pt x="61784" y="1433384"/>
                </a:cubicBezTo>
                <a:cubicBezTo>
                  <a:pt x="136394" y="1522915"/>
                  <a:pt x="-2321" y="1419478"/>
                  <a:pt x="111211" y="1495168"/>
                </a:cubicBezTo>
                <a:cubicBezTo>
                  <a:pt x="119449" y="1511644"/>
                  <a:pt x="124132" y="1530444"/>
                  <a:pt x="135925" y="1544595"/>
                </a:cubicBezTo>
                <a:cubicBezTo>
                  <a:pt x="145432" y="1556004"/>
                  <a:pt x="161586" y="1559801"/>
                  <a:pt x="172995" y="1569308"/>
                </a:cubicBezTo>
                <a:cubicBezTo>
                  <a:pt x="186420" y="1580495"/>
                  <a:pt x="196271" y="1595650"/>
                  <a:pt x="210065" y="1606379"/>
                </a:cubicBezTo>
                <a:cubicBezTo>
                  <a:pt x="233510" y="1624614"/>
                  <a:pt x="263203" y="1634803"/>
                  <a:pt x="284206" y="1655806"/>
                </a:cubicBezTo>
                <a:lnTo>
                  <a:pt x="358346" y="1729946"/>
                </a:lnTo>
                <a:cubicBezTo>
                  <a:pt x="370703" y="1742303"/>
                  <a:pt x="380877" y="1757322"/>
                  <a:pt x="395417" y="1767016"/>
                </a:cubicBezTo>
                <a:cubicBezTo>
                  <a:pt x="407774" y="1775254"/>
                  <a:pt x="421078" y="1782223"/>
                  <a:pt x="432487" y="1791730"/>
                </a:cubicBezTo>
                <a:cubicBezTo>
                  <a:pt x="445912" y="1802917"/>
                  <a:pt x="456132" y="1817613"/>
                  <a:pt x="469557" y="1828800"/>
                </a:cubicBezTo>
                <a:cubicBezTo>
                  <a:pt x="506199" y="1859336"/>
                  <a:pt x="512884" y="1852325"/>
                  <a:pt x="556054" y="1878227"/>
                </a:cubicBezTo>
                <a:cubicBezTo>
                  <a:pt x="581523" y="1893508"/>
                  <a:pt x="600675" y="1924374"/>
                  <a:pt x="630195" y="1927654"/>
                </a:cubicBezTo>
                <a:cubicBezTo>
                  <a:pt x="766307" y="1942778"/>
                  <a:pt x="704615" y="1933879"/>
                  <a:pt x="815546" y="1952368"/>
                </a:cubicBezTo>
                <a:cubicBezTo>
                  <a:pt x="847426" y="1947814"/>
                  <a:pt x="904605" y="1944908"/>
                  <a:pt x="939114" y="1927654"/>
                </a:cubicBezTo>
                <a:cubicBezTo>
                  <a:pt x="1024447" y="1884987"/>
                  <a:pt x="922744" y="1916301"/>
                  <a:pt x="1025611" y="1890584"/>
                </a:cubicBezTo>
                <a:lnTo>
                  <a:pt x="1099752" y="1841157"/>
                </a:lnTo>
                <a:cubicBezTo>
                  <a:pt x="1112109" y="1832919"/>
                  <a:pt x="1126321" y="1826944"/>
                  <a:pt x="1136822" y="1816443"/>
                </a:cubicBezTo>
                <a:cubicBezTo>
                  <a:pt x="1184393" y="1768872"/>
                  <a:pt x="1159352" y="1789066"/>
                  <a:pt x="1210963" y="1754660"/>
                </a:cubicBezTo>
                <a:cubicBezTo>
                  <a:pt x="1223320" y="1738184"/>
                  <a:pt x="1234630" y="1720870"/>
                  <a:pt x="1248033" y="1705233"/>
                </a:cubicBezTo>
                <a:cubicBezTo>
                  <a:pt x="1259406" y="1691965"/>
                  <a:pt x="1275410" y="1682702"/>
                  <a:pt x="1285103" y="1668162"/>
                </a:cubicBezTo>
                <a:cubicBezTo>
                  <a:pt x="1292328" y="1657324"/>
                  <a:pt x="1291635" y="1642742"/>
                  <a:pt x="1297460" y="1631092"/>
                </a:cubicBezTo>
                <a:cubicBezTo>
                  <a:pt x="1304101" y="1617809"/>
                  <a:pt x="1313935" y="1606379"/>
                  <a:pt x="1322173" y="1594022"/>
                </a:cubicBezTo>
                <a:cubicBezTo>
                  <a:pt x="1326292" y="1577546"/>
                  <a:pt x="1326935" y="1559785"/>
                  <a:pt x="1334530" y="1544595"/>
                </a:cubicBezTo>
                <a:cubicBezTo>
                  <a:pt x="1343740" y="1526175"/>
                  <a:pt x="1359630" y="1511926"/>
                  <a:pt x="1371600" y="1495168"/>
                </a:cubicBezTo>
                <a:cubicBezTo>
                  <a:pt x="1380232" y="1483083"/>
                  <a:pt x="1389672" y="1471380"/>
                  <a:pt x="1396314" y="1458097"/>
                </a:cubicBezTo>
                <a:cubicBezTo>
                  <a:pt x="1402139" y="1446447"/>
                  <a:pt x="1402846" y="1432677"/>
                  <a:pt x="1408671" y="1421027"/>
                </a:cubicBezTo>
                <a:cubicBezTo>
                  <a:pt x="1415312" y="1407744"/>
                  <a:pt x="1426743" y="1397240"/>
                  <a:pt x="1433384" y="1383957"/>
                </a:cubicBezTo>
                <a:cubicBezTo>
                  <a:pt x="1439209" y="1372307"/>
                  <a:pt x="1440610" y="1358859"/>
                  <a:pt x="1445741" y="1346887"/>
                </a:cubicBezTo>
                <a:cubicBezTo>
                  <a:pt x="1452997" y="1329956"/>
                  <a:pt x="1463198" y="1314391"/>
                  <a:pt x="1470454" y="1297460"/>
                </a:cubicBezTo>
                <a:cubicBezTo>
                  <a:pt x="1475585" y="1285488"/>
                  <a:pt x="1479384" y="1272955"/>
                  <a:pt x="1482811" y="1260389"/>
                </a:cubicBezTo>
                <a:cubicBezTo>
                  <a:pt x="1491748" y="1227620"/>
                  <a:pt x="1482811" y="1260390"/>
                  <a:pt x="1482811" y="1198606"/>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007178" y="4226011"/>
            <a:ext cx="878431" cy="951470"/>
          </a:xfrm>
          <a:custGeom>
            <a:avLst/>
            <a:gdLst>
              <a:gd name="connsiteX0" fmla="*/ 222422 w 878431"/>
              <a:gd name="connsiteY0" fmla="*/ 914400 h 951470"/>
              <a:gd name="connsiteX1" fmla="*/ 593125 w 878431"/>
              <a:gd name="connsiteY1" fmla="*/ 914400 h 951470"/>
              <a:gd name="connsiteX2" fmla="*/ 630195 w 878431"/>
              <a:gd name="connsiteY2" fmla="*/ 902043 h 951470"/>
              <a:gd name="connsiteX3" fmla="*/ 704336 w 878431"/>
              <a:gd name="connsiteY3" fmla="*/ 852616 h 951470"/>
              <a:gd name="connsiteX4" fmla="*/ 778476 w 878431"/>
              <a:gd name="connsiteY4" fmla="*/ 778475 h 951470"/>
              <a:gd name="connsiteX5" fmla="*/ 827903 w 878431"/>
              <a:gd name="connsiteY5" fmla="*/ 704335 h 951470"/>
              <a:gd name="connsiteX6" fmla="*/ 852617 w 878431"/>
              <a:gd name="connsiteY6" fmla="*/ 667265 h 951470"/>
              <a:gd name="connsiteX7" fmla="*/ 877330 w 878431"/>
              <a:gd name="connsiteY7" fmla="*/ 407773 h 951470"/>
              <a:gd name="connsiteX8" fmla="*/ 840260 w 878431"/>
              <a:gd name="connsiteY8" fmla="*/ 222421 h 951470"/>
              <a:gd name="connsiteX9" fmla="*/ 803190 w 878431"/>
              <a:gd name="connsiteY9" fmla="*/ 135924 h 951470"/>
              <a:gd name="connsiteX10" fmla="*/ 691979 w 878431"/>
              <a:gd name="connsiteY10" fmla="*/ 74140 h 951470"/>
              <a:gd name="connsiteX11" fmla="*/ 654908 w 878431"/>
              <a:gd name="connsiteY11" fmla="*/ 49427 h 951470"/>
              <a:gd name="connsiteX12" fmla="*/ 543698 w 878431"/>
              <a:gd name="connsiteY12" fmla="*/ 0 h 951470"/>
              <a:gd name="connsiteX13" fmla="*/ 407773 w 878431"/>
              <a:gd name="connsiteY13" fmla="*/ 12357 h 951470"/>
              <a:gd name="connsiteX14" fmla="*/ 333633 w 878431"/>
              <a:gd name="connsiteY14" fmla="*/ 37070 h 951470"/>
              <a:gd name="connsiteX15" fmla="*/ 271849 w 878431"/>
              <a:gd name="connsiteY15" fmla="*/ 86497 h 951470"/>
              <a:gd name="connsiteX16" fmla="*/ 197708 w 878431"/>
              <a:gd name="connsiteY16" fmla="*/ 135924 h 951470"/>
              <a:gd name="connsiteX17" fmla="*/ 172995 w 878431"/>
              <a:gd name="connsiteY17" fmla="*/ 172994 h 951470"/>
              <a:gd name="connsiteX18" fmla="*/ 98854 w 878431"/>
              <a:gd name="connsiteY18" fmla="*/ 247135 h 951470"/>
              <a:gd name="connsiteX19" fmla="*/ 49427 w 878431"/>
              <a:gd name="connsiteY19" fmla="*/ 321275 h 951470"/>
              <a:gd name="connsiteX20" fmla="*/ 24714 w 878431"/>
              <a:gd name="connsiteY20" fmla="*/ 358346 h 951470"/>
              <a:gd name="connsiteX21" fmla="*/ 0 w 878431"/>
              <a:gd name="connsiteY21" fmla="*/ 457200 h 951470"/>
              <a:gd name="connsiteX22" fmla="*/ 24714 w 878431"/>
              <a:gd name="connsiteY22" fmla="*/ 667265 h 951470"/>
              <a:gd name="connsiteX23" fmla="*/ 37071 w 878431"/>
              <a:gd name="connsiteY23" fmla="*/ 704335 h 951470"/>
              <a:gd name="connsiteX24" fmla="*/ 123568 w 878431"/>
              <a:gd name="connsiteY24" fmla="*/ 815546 h 951470"/>
              <a:gd name="connsiteX25" fmla="*/ 185352 w 878431"/>
              <a:gd name="connsiteY25" fmla="*/ 877330 h 951470"/>
              <a:gd name="connsiteX26" fmla="*/ 210065 w 878431"/>
              <a:gd name="connsiteY26" fmla="*/ 914400 h 951470"/>
              <a:gd name="connsiteX27" fmla="*/ 247136 w 878431"/>
              <a:gd name="connsiteY27" fmla="*/ 939113 h 951470"/>
              <a:gd name="connsiteX28" fmla="*/ 259492 w 878431"/>
              <a:gd name="connsiteY28" fmla="*/ 951470 h 951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78431" h="951470">
                <a:moveTo>
                  <a:pt x="222422" y="914400"/>
                </a:moveTo>
                <a:cubicBezTo>
                  <a:pt x="377475" y="945411"/>
                  <a:pt x="301420" y="935237"/>
                  <a:pt x="593125" y="914400"/>
                </a:cubicBezTo>
                <a:cubicBezTo>
                  <a:pt x="606117" y="913472"/>
                  <a:pt x="618809" y="908369"/>
                  <a:pt x="630195" y="902043"/>
                </a:cubicBezTo>
                <a:cubicBezTo>
                  <a:pt x="656159" y="887618"/>
                  <a:pt x="704336" y="852616"/>
                  <a:pt x="704336" y="852616"/>
                </a:cubicBezTo>
                <a:cubicBezTo>
                  <a:pt x="784678" y="732101"/>
                  <a:pt x="655866" y="916412"/>
                  <a:pt x="778476" y="778475"/>
                </a:cubicBezTo>
                <a:cubicBezTo>
                  <a:pt x="798209" y="756276"/>
                  <a:pt x="811427" y="729048"/>
                  <a:pt x="827903" y="704335"/>
                </a:cubicBezTo>
                <a:lnTo>
                  <a:pt x="852617" y="667265"/>
                </a:lnTo>
                <a:cubicBezTo>
                  <a:pt x="865877" y="574436"/>
                  <a:pt x="877330" y="508786"/>
                  <a:pt x="877330" y="407773"/>
                </a:cubicBezTo>
                <a:cubicBezTo>
                  <a:pt x="877330" y="265079"/>
                  <a:pt x="888415" y="294657"/>
                  <a:pt x="840260" y="222421"/>
                </a:cubicBezTo>
                <a:cubicBezTo>
                  <a:pt x="832108" y="189815"/>
                  <a:pt x="830496" y="159817"/>
                  <a:pt x="803190" y="135924"/>
                </a:cubicBezTo>
                <a:cubicBezTo>
                  <a:pt x="699300" y="45021"/>
                  <a:pt x="765520" y="110910"/>
                  <a:pt x="691979" y="74140"/>
                </a:cubicBezTo>
                <a:cubicBezTo>
                  <a:pt x="678696" y="67498"/>
                  <a:pt x="668479" y="55459"/>
                  <a:pt x="654908" y="49427"/>
                </a:cubicBezTo>
                <a:cubicBezTo>
                  <a:pt x="522567" y="-9391"/>
                  <a:pt x="627591" y="55928"/>
                  <a:pt x="543698" y="0"/>
                </a:cubicBezTo>
                <a:cubicBezTo>
                  <a:pt x="498390" y="4119"/>
                  <a:pt x="452576" y="4451"/>
                  <a:pt x="407773" y="12357"/>
                </a:cubicBezTo>
                <a:cubicBezTo>
                  <a:pt x="382119" y="16884"/>
                  <a:pt x="333633" y="37070"/>
                  <a:pt x="333633" y="37070"/>
                </a:cubicBezTo>
                <a:cubicBezTo>
                  <a:pt x="278361" y="119976"/>
                  <a:pt x="343472" y="38748"/>
                  <a:pt x="271849" y="86497"/>
                </a:cubicBezTo>
                <a:cubicBezTo>
                  <a:pt x="179290" y="148204"/>
                  <a:pt x="285853" y="106542"/>
                  <a:pt x="197708" y="135924"/>
                </a:cubicBezTo>
                <a:cubicBezTo>
                  <a:pt x="189470" y="148281"/>
                  <a:pt x="182861" y="161894"/>
                  <a:pt x="172995" y="172994"/>
                </a:cubicBezTo>
                <a:cubicBezTo>
                  <a:pt x="149775" y="199116"/>
                  <a:pt x="118241" y="218055"/>
                  <a:pt x="98854" y="247135"/>
                </a:cubicBezTo>
                <a:lnTo>
                  <a:pt x="49427" y="321275"/>
                </a:lnTo>
                <a:cubicBezTo>
                  <a:pt x="41189" y="333632"/>
                  <a:pt x="29410" y="344257"/>
                  <a:pt x="24714" y="358346"/>
                </a:cubicBezTo>
                <a:cubicBezTo>
                  <a:pt x="5715" y="415341"/>
                  <a:pt x="14911" y="382644"/>
                  <a:pt x="0" y="457200"/>
                </a:cubicBezTo>
                <a:cubicBezTo>
                  <a:pt x="9435" y="579852"/>
                  <a:pt x="668" y="583104"/>
                  <a:pt x="24714" y="667265"/>
                </a:cubicBezTo>
                <a:cubicBezTo>
                  <a:pt x="28292" y="679789"/>
                  <a:pt x="30745" y="692949"/>
                  <a:pt x="37071" y="704335"/>
                </a:cubicBezTo>
                <a:cubicBezTo>
                  <a:pt x="99533" y="816765"/>
                  <a:pt x="63530" y="743499"/>
                  <a:pt x="123568" y="815546"/>
                </a:cubicBezTo>
                <a:cubicBezTo>
                  <a:pt x="175053" y="877329"/>
                  <a:pt x="117390" y="832022"/>
                  <a:pt x="185352" y="877330"/>
                </a:cubicBezTo>
                <a:cubicBezTo>
                  <a:pt x="193590" y="889687"/>
                  <a:pt x="199564" y="903899"/>
                  <a:pt x="210065" y="914400"/>
                </a:cubicBezTo>
                <a:cubicBezTo>
                  <a:pt x="220566" y="924901"/>
                  <a:pt x="235255" y="930202"/>
                  <a:pt x="247136" y="939113"/>
                </a:cubicBezTo>
                <a:cubicBezTo>
                  <a:pt x="251796" y="942608"/>
                  <a:pt x="255373" y="947351"/>
                  <a:pt x="259492" y="951470"/>
                </a:cubicBezTo>
              </a:path>
            </a:pathLst>
          </a:custGeom>
          <a:ln w="381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09390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aitl-web1\com\LabManuals\MA\VLM\Lab21\SL25O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172"/>
          <a:stretch/>
        </p:blipFill>
        <p:spPr bwMode="auto">
          <a:xfrm>
            <a:off x="2059" y="2194296"/>
            <a:ext cx="6627341" cy="46637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a:ln>
            <a:noFill/>
          </a:ln>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ECCRINE SWEAT GLANDS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0" y="649875"/>
            <a:ext cx="9144000" cy="1477328"/>
          </a:xfrm>
          <a:prstGeom prst="rect">
            <a:avLst/>
          </a:prstGeom>
          <a:noFill/>
          <a:ln>
            <a:noFill/>
          </a:ln>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Eccrine sweat glands </a:t>
            </a:r>
            <a:r>
              <a:rPr lang="en-US" b="1" dirty="0">
                <a:solidFill>
                  <a:schemeClr val="accent3">
                    <a:lumMod val="50000"/>
                  </a:schemeClr>
                </a:solidFill>
                <a:latin typeface="Times New Roman" pitchFamily="18" charset="0"/>
                <a:cs typeface="Times New Roman" pitchFamily="18" charset="0"/>
              </a:rPr>
              <a:t>(e.g. green outline) </a:t>
            </a:r>
            <a:r>
              <a:rPr lang="en-US" b="1" dirty="0">
                <a:solidFill>
                  <a:schemeClr val="accent2">
                    <a:lumMod val="50000"/>
                  </a:schemeClr>
                </a:solidFill>
                <a:latin typeface="Times New Roman" pitchFamily="18" charset="0"/>
                <a:cs typeface="Times New Roman" pitchFamily="18" charset="0"/>
              </a:rPr>
              <a:t>have two cell types:</a:t>
            </a:r>
          </a:p>
          <a:p>
            <a:pPr marL="285750" indent="-285750">
              <a:buFont typeface="Arial" pitchFamily="34" charset="0"/>
              <a:buChar char="•"/>
            </a:pPr>
            <a:r>
              <a:rPr lang="en-US" b="1" dirty="0">
                <a:solidFill>
                  <a:schemeClr val="accent6">
                    <a:lumMod val="75000"/>
                  </a:schemeClr>
                </a:solidFill>
                <a:latin typeface="Times New Roman" pitchFamily="18" charset="0"/>
                <a:cs typeface="Times New Roman" pitchFamily="18" charset="0"/>
              </a:rPr>
              <a:t>Secretory cells </a:t>
            </a:r>
            <a:r>
              <a:rPr lang="en-US" b="1" dirty="0">
                <a:solidFill>
                  <a:schemeClr val="accent2">
                    <a:lumMod val="50000"/>
                  </a:schemeClr>
                </a:solidFill>
                <a:latin typeface="Times New Roman" pitchFamily="18" charset="0"/>
                <a:cs typeface="Times New Roman" pitchFamily="18" charset="0"/>
              </a:rPr>
              <a:t>(</a:t>
            </a:r>
            <a:r>
              <a:rPr lang="en-US" b="1" dirty="0">
                <a:solidFill>
                  <a:schemeClr val="accent3">
                    <a:lumMod val="50000"/>
                  </a:schemeClr>
                </a:solidFill>
                <a:latin typeface="Times New Roman" pitchFamily="18" charset="0"/>
                <a:cs typeface="Times New Roman" pitchFamily="18" charset="0"/>
              </a:rPr>
              <a:t>green arrow</a:t>
            </a:r>
            <a:r>
              <a:rPr lang="en-US" b="1" dirty="0">
                <a:solidFill>
                  <a:schemeClr val="accent2">
                    <a:lumMod val="50000"/>
                  </a:schemeClr>
                </a:solidFill>
                <a:latin typeface="Times New Roman" pitchFamily="18" charset="0"/>
                <a:cs typeface="Times New Roman" pitchFamily="18" charset="0"/>
              </a:rPr>
              <a:t>)(actually, these are divided into dark and light cells, but you do not need to distinguish these on our slides).</a:t>
            </a:r>
          </a:p>
          <a:p>
            <a:pPr marL="285750" indent="-285750">
              <a:buFont typeface="Arial" pitchFamily="34" charset="0"/>
              <a:buChar char="•"/>
            </a:pPr>
            <a:r>
              <a:rPr lang="en-US" b="1" dirty="0">
                <a:solidFill>
                  <a:schemeClr val="accent6">
                    <a:lumMod val="75000"/>
                  </a:schemeClr>
                </a:solidFill>
                <a:latin typeface="Times New Roman" pitchFamily="18" charset="0"/>
                <a:cs typeface="Times New Roman" pitchFamily="18" charset="0"/>
              </a:rPr>
              <a:t>Myoepithelial cells </a:t>
            </a:r>
            <a:r>
              <a:rPr lang="en-US" b="1" dirty="0">
                <a:solidFill>
                  <a:schemeClr val="accent2">
                    <a:lumMod val="50000"/>
                  </a:schemeClr>
                </a:solidFill>
                <a:latin typeface="Times New Roman" pitchFamily="18" charset="0"/>
                <a:cs typeface="Times New Roman" pitchFamily="18" charset="0"/>
              </a:rPr>
              <a:t>(</a:t>
            </a:r>
            <a:r>
              <a:rPr lang="en-US" b="1" dirty="0">
                <a:solidFill>
                  <a:srgbClr val="002060"/>
                </a:solidFill>
                <a:latin typeface="Times New Roman" pitchFamily="18" charset="0"/>
                <a:cs typeface="Times New Roman" pitchFamily="18" charset="0"/>
              </a:rPr>
              <a:t>blue arrow</a:t>
            </a:r>
            <a:r>
              <a:rPr lang="en-US" b="1" dirty="0">
                <a:solidFill>
                  <a:schemeClr val="accent2">
                    <a:lumMod val="50000"/>
                  </a:schemeClr>
                </a:solidFill>
                <a:latin typeface="Times New Roman" pitchFamily="18" charset="0"/>
                <a:cs typeface="Times New Roman" pitchFamily="18" charset="0"/>
              </a:rPr>
              <a:t>) – these cells are epithelial, but contain contractile proteins; their nuclei are flattened against the basement membrane (</a:t>
            </a:r>
            <a:r>
              <a:rPr lang="en-US" b="1" dirty="0">
                <a:solidFill>
                  <a:srgbClr val="C00000"/>
                </a:solidFill>
                <a:latin typeface="Times New Roman" pitchFamily="18" charset="0"/>
                <a:cs typeface="Times New Roman" pitchFamily="18" charset="0"/>
              </a:rPr>
              <a:t>red arrow</a:t>
            </a:r>
            <a:r>
              <a:rPr lang="en-US" b="1" dirty="0">
                <a:solidFill>
                  <a:schemeClr val="accent2">
                    <a:lumMod val="50000"/>
                  </a:schemeClr>
                </a:solidFill>
                <a:latin typeface="Times New Roman" pitchFamily="18" charset="0"/>
                <a:cs typeface="Times New Roman" pitchFamily="18" charset="0"/>
              </a:rPr>
              <a:t>).</a:t>
            </a:r>
          </a:p>
        </p:txBody>
      </p:sp>
      <p:sp>
        <p:nvSpPr>
          <p:cNvPr id="5" name="TextBox 4"/>
          <p:cNvSpPr txBox="1"/>
          <p:nvPr/>
        </p:nvSpPr>
        <p:spPr>
          <a:xfrm>
            <a:off x="6629400" y="2874824"/>
            <a:ext cx="2514600" cy="1477328"/>
          </a:xfrm>
          <a:prstGeom prst="rect">
            <a:avLst/>
          </a:prstGeom>
          <a:noFill/>
        </p:spPr>
        <p:txBody>
          <a:bodyPr wrap="square" rtlCol="0">
            <a:spAutoFit/>
          </a:bodyPr>
          <a:lstStyle/>
          <a:p>
            <a:r>
              <a:rPr lang="en-US" b="1" dirty="0">
                <a:latin typeface="Tempus Sans ITC" pitchFamily="82" charset="0"/>
              </a:rPr>
              <a:t>Cells on the connective tissue side of the basement membrane are fibroblasts (</a:t>
            </a:r>
            <a:r>
              <a:rPr lang="en-US" b="1" dirty="0">
                <a:solidFill>
                  <a:schemeClr val="accent6">
                    <a:lumMod val="75000"/>
                  </a:schemeClr>
                </a:solidFill>
                <a:latin typeface="Tempus Sans ITC" pitchFamily="82" charset="0"/>
              </a:rPr>
              <a:t>orange arrow</a:t>
            </a:r>
            <a:r>
              <a:rPr lang="en-US" b="1" dirty="0">
                <a:latin typeface="Tempus Sans ITC" pitchFamily="82" charset="0"/>
              </a:rPr>
              <a:t>).</a:t>
            </a:r>
          </a:p>
        </p:txBody>
      </p:sp>
      <p:cxnSp>
        <p:nvCxnSpPr>
          <p:cNvPr id="6" name="Straight Arrow Connector 5"/>
          <p:cNvCxnSpPr/>
          <p:nvPr/>
        </p:nvCxnSpPr>
        <p:spPr>
          <a:xfrm flipV="1">
            <a:off x="2833816" y="3818179"/>
            <a:ext cx="564293" cy="94735"/>
          </a:xfrm>
          <a:prstGeom prst="straightConnector1">
            <a:avLst/>
          </a:prstGeom>
          <a:ln w="38100">
            <a:solidFill>
              <a:schemeClr val="accent3">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2945027" y="4749055"/>
            <a:ext cx="564293" cy="94735"/>
          </a:xfrm>
          <a:prstGeom prst="straightConnector1">
            <a:avLst/>
          </a:prstGeom>
          <a:ln w="381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233351" y="4073553"/>
            <a:ext cx="564293" cy="94735"/>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3653482" y="3085011"/>
            <a:ext cx="473675" cy="275969"/>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91674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itl-web1\com\LabManuals\MA\VLM\Lab21\SL33S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093" y="3124200"/>
            <a:ext cx="4582297" cy="343672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6" descr="\\aitl-web1\com\LabManuals\MA\VLM\Lab21\SL33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2375072"/>
            <a:ext cx="5581135" cy="4185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APOCRINE SWEAT GLANDS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0" y="649875"/>
            <a:ext cx="9144000" cy="1477328"/>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Apocrine sweat glands </a:t>
            </a:r>
            <a:r>
              <a:rPr lang="en-US" b="1" dirty="0">
                <a:solidFill>
                  <a:schemeClr val="accent3">
                    <a:lumMod val="50000"/>
                  </a:schemeClr>
                </a:solidFill>
                <a:latin typeface="Times New Roman" pitchFamily="18" charset="0"/>
                <a:cs typeface="Times New Roman" pitchFamily="18" charset="0"/>
              </a:rPr>
              <a:t>(e.g. green outline) </a:t>
            </a:r>
            <a:r>
              <a:rPr lang="en-US" b="1" dirty="0">
                <a:solidFill>
                  <a:schemeClr val="accent2">
                    <a:lumMod val="50000"/>
                  </a:schemeClr>
                </a:solidFill>
                <a:latin typeface="Times New Roman" pitchFamily="18" charset="0"/>
                <a:cs typeface="Times New Roman" pitchFamily="18" charset="0"/>
              </a:rPr>
              <a:t>are found in select locations, notably the axilla and pubic regions (also the areola of the breast and the </a:t>
            </a:r>
            <a:r>
              <a:rPr lang="en-US" b="1" dirty="0" err="1">
                <a:solidFill>
                  <a:schemeClr val="accent2">
                    <a:lumMod val="50000"/>
                  </a:schemeClr>
                </a:solidFill>
                <a:latin typeface="Times New Roman" pitchFamily="18" charset="0"/>
                <a:cs typeface="Times New Roman" pitchFamily="18" charset="0"/>
              </a:rPr>
              <a:t>circumanal</a:t>
            </a:r>
            <a:r>
              <a:rPr lang="en-US" b="1" dirty="0">
                <a:solidFill>
                  <a:schemeClr val="accent2">
                    <a:lumMod val="50000"/>
                  </a:schemeClr>
                </a:solidFill>
                <a:latin typeface="Times New Roman" pitchFamily="18" charset="0"/>
                <a:cs typeface="Times New Roman" pitchFamily="18" charset="0"/>
              </a:rPr>
              <a:t> region).  Like eccrine glands, apocrine glands are composed of a simple epithelium with myoepithelial cells.  However, they are larger glands, with a wider lumen and an irregular apical border, and their cells have a more eosinophilic cytoplasm.</a:t>
            </a:r>
          </a:p>
        </p:txBody>
      </p:sp>
      <p:sp>
        <p:nvSpPr>
          <p:cNvPr id="6" name="Freeform 5"/>
          <p:cNvSpPr/>
          <p:nvPr/>
        </p:nvSpPr>
        <p:spPr>
          <a:xfrm>
            <a:off x="5307227" y="4621427"/>
            <a:ext cx="1484651" cy="1062681"/>
          </a:xfrm>
          <a:custGeom>
            <a:avLst/>
            <a:gdLst>
              <a:gd name="connsiteX0" fmla="*/ 1052165 w 1348727"/>
              <a:gd name="connsiteY0" fmla="*/ 111210 h 1062681"/>
              <a:gd name="connsiteX1" fmla="*/ 990381 w 1348727"/>
              <a:gd name="connsiteY1" fmla="*/ 61783 h 1062681"/>
              <a:gd name="connsiteX2" fmla="*/ 891527 w 1348727"/>
              <a:gd name="connsiteY2" fmla="*/ 37070 h 1062681"/>
              <a:gd name="connsiteX3" fmla="*/ 718532 w 1348727"/>
              <a:gd name="connsiteY3" fmla="*/ 0 h 1062681"/>
              <a:gd name="connsiteX4" fmla="*/ 446683 w 1348727"/>
              <a:gd name="connsiteY4" fmla="*/ 12356 h 1062681"/>
              <a:gd name="connsiteX5" fmla="*/ 323116 w 1348727"/>
              <a:gd name="connsiteY5" fmla="*/ 49427 h 1062681"/>
              <a:gd name="connsiteX6" fmla="*/ 236619 w 1348727"/>
              <a:gd name="connsiteY6" fmla="*/ 98854 h 1062681"/>
              <a:gd name="connsiteX7" fmla="*/ 162478 w 1348727"/>
              <a:gd name="connsiteY7" fmla="*/ 123567 h 1062681"/>
              <a:gd name="connsiteX8" fmla="*/ 125408 w 1348727"/>
              <a:gd name="connsiteY8" fmla="*/ 135924 h 1062681"/>
              <a:gd name="connsiteX9" fmla="*/ 51267 w 1348727"/>
              <a:gd name="connsiteY9" fmla="*/ 172994 h 1062681"/>
              <a:gd name="connsiteX10" fmla="*/ 1840 w 1348727"/>
              <a:gd name="connsiteY10" fmla="*/ 321275 h 1062681"/>
              <a:gd name="connsiteX11" fmla="*/ 38910 w 1348727"/>
              <a:gd name="connsiteY11" fmla="*/ 568410 h 1062681"/>
              <a:gd name="connsiteX12" fmla="*/ 63624 w 1348727"/>
              <a:gd name="connsiteY12" fmla="*/ 642551 h 1062681"/>
              <a:gd name="connsiteX13" fmla="*/ 75981 w 1348727"/>
              <a:gd name="connsiteY13" fmla="*/ 691978 h 1062681"/>
              <a:gd name="connsiteX14" fmla="*/ 113051 w 1348727"/>
              <a:gd name="connsiteY14" fmla="*/ 716691 h 1062681"/>
              <a:gd name="connsiteX15" fmla="*/ 174835 w 1348727"/>
              <a:gd name="connsiteY15" fmla="*/ 803189 h 1062681"/>
              <a:gd name="connsiteX16" fmla="*/ 224262 w 1348727"/>
              <a:gd name="connsiteY16" fmla="*/ 877329 h 1062681"/>
              <a:gd name="connsiteX17" fmla="*/ 273689 w 1348727"/>
              <a:gd name="connsiteY17" fmla="*/ 914400 h 1062681"/>
              <a:gd name="connsiteX18" fmla="*/ 335473 w 1348727"/>
              <a:gd name="connsiteY18" fmla="*/ 963827 h 1062681"/>
              <a:gd name="connsiteX19" fmla="*/ 409613 w 1348727"/>
              <a:gd name="connsiteY19" fmla="*/ 1025610 h 1062681"/>
              <a:gd name="connsiteX20" fmla="*/ 508467 w 1348727"/>
              <a:gd name="connsiteY20" fmla="*/ 1037967 h 1062681"/>
              <a:gd name="connsiteX21" fmla="*/ 582608 w 1348727"/>
              <a:gd name="connsiteY21" fmla="*/ 1050324 h 1062681"/>
              <a:gd name="connsiteX22" fmla="*/ 669105 w 1348727"/>
              <a:gd name="connsiteY22" fmla="*/ 1062681 h 1062681"/>
              <a:gd name="connsiteX23" fmla="*/ 842100 w 1348727"/>
              <a:gd name="connsiteY23" fmla="*/ 1037967 h 1062681"/>
              <a:gd name="connsiteX24" fmla="*/ 891527 w 1348727"/>
              <a:gd name="connsiteY24" fmla="*/ 1025610 h 1062681"/>
              <a:gd name="connsiteX25" fmla="*/ 940954 w 1348727"/>
              <a:gd name="connsiteY25" fmla="*/ 1000897 h 1062681"/>
              <a:gd name="connsiteX26" fmla="*/ 1027451 w 1348727"/>
              <a:gd name="connsiteY26" fmla="*/ 976183 h 1062681"/>
              <a:gd name="connsiteX27" fmla="*/ 1126305 w 1348727"/>
              <a:gd name="connsiteY27" fmla="*/ 914400 h 1062681"/>
              <a:gd name="connsiteX28" fmla="*/ 1163375 w 1348727"/>
              <a:gd name="connsiteY28" fmla="*/ 889686 h 1062681"/>
              <a:gd name="connsiteX29" fmla="*/ 1262229 w 1348727"/>
              <a:gd name="connsiteY29" fmla="*/ 778475 h 1062681"/>
              <a:gd name="connsiteX30" fmla="*/ 1274586 w 1348727"/>
              <a:gd name="connsiteY30" fmla="*/ 729048 h 1062681"/>
              <a:gd name="connsiteX31" fmla="*/ 1299300 w 1348727"/>
              <a:gd name="connsiteY31" fmla="*/ 691978 h 1062681"/>
              <a:gd name="connsiteX32" fmla="*/ 1311656 w 1348727"/>
              <a:gd name="connsiteY32" fmla="*/ 630194 h 1062681"/>
              <a:gd name="connsiteX33" fmla="*/ 1336370 w 1348727"/>
              <a:gd name="connsiteY33" fmla="*/ 593124 h 1062681"/>
              <a:gd name="connsiteX34" fmla="*/ 1348727 w 1348727"/>
              <a:gd name="connsiteY34" fmla="*/ 556054 h 1062681"/>
              <a:gd name="connsiteX35" fmla="*/ 1336370 w 1348727"/>
              <a:gd name="connsiteY35" fmla="*/ 444843 h 1062681"/>
              <a:gd name="connsiteX36" fmla="*/ 1311656 w 1348727"/>
              <a:gd name="connsiteY36" fmla="*/ 407773 h 1062681"/>
              <a:gd name="connsiteX37" fmla="*/ 1262229 w 1348727"/>
              <a:gd name="connsiteY37" fmla="*/ 321275 h 1062681"/>
              <a:gd name="connsiteX38" fmla="*/ 1225159 w 1348727"/>
              <a:gd name="connsiteY38" fmla="*/ 296562 h 1062681"/>
              <a:gd name="connsiteX39" fmla="*/ 1163375 w 1348727"/>
              <a:gd name="connsiteY39" fmla="*/ 222421 h 1062681"/>
              <a:gd name="connsiteX40" fmla="*/ 1126305 w 1348727"/>
              <a:gd name="connsiteY40" fmla="*/ 210064 h 1062681"/>
              <a:gd name="connsiteX41" fmla="*/ 1089235 w 1348727"/>
              <a:gd name="connsiteY41" fmla="*/ 185351 h 1062681"/>
              <a:gd name="connsiteX42" fmla="*/ 1064521 w 1348727"/>
              <a:gd name="connsiteY42" fmla="*/ 148281 h 1062681"/>
              <a:gd name="connsiteX43" fmla="*/ 1052165 w 1348727"/>
              <a:gd name="connsiteY43" fmla="*/ 111210 h 106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348727" h="1062681">
                <a:moveTo>
                  <a:pt x="1052165" y="111210"/>
                </a:moveTo>
                <a:cubicBezTo>
                  <a:pt x="1039808" y="96794"/>
                  <a:pt x="1014328" y="72835"/>
                  <a:pt x="990381" y="61783"/>
                </a:cubicBezTo>
                <a:cubicBezTo>
                  <a:pt x="959542" y="47550"/>
                  <a:pt x="923749" y="47811"/>
                  <a:pt x="891527" y="37070"/>
                </a:cubicBezTo>
                <a:cubicBezTo>
                  <a:pt x="785882" y="1855"/>
                  <a:pt x="843235" y="15587"/>
                  <a:pt x="718532" y="0"/>
                </a:cubicBezTo>
                <a:cubicBezTo>
                  <a:pt x="627916" y="4119"/>
                  <a:pt x="537126" y="5399"/>
                  <a:pt x="446683" y="12356"/>
                </a:cubicBezTo>
                <a:cubicBezTo>
                  <a:pt x="425210" y="14008"/>
                  <a:pt x="331721" y="45455"/>
                  <a:pt x="323116" y="49427"/>
                </a:cubicBezTo>
                <a:cubicBezTo>
                  <a:pt x="292965" y="63343"/>
                  <a:pt x="266770" y="84938"/>
                  <a:pt x="236619" y="98854"/>
                </a:cubicBezTo>
                <a:cubicBezTo>
                  <a:pt x="212966" y="109771"/>
                  <a:pt x="187192" y="115329"/>
                  <a:pt x="162478" y="123567"/>
                </a:cubicBezTo>
                <a:cubicBezTo>
                  <a:pt x="150121" y="127686"/>
                  <a:pt x="136246" y="128699"/>
                  <a:pt x="125408" y="135924"/>
                </a:cubicBezTo>
                <a:cubicBezTo>
                  <a:pt x="77499" y="167862"/>
                  <a:pt x="102426" y="155941"/>
                  <a:pt x="51267" y="172994"/>
                </a:cubicBezTo>
                <a:cubicBezTo>
                  <a:pt x="-3424" y="227685"/>
                  <a:pt x="-2556" y="211379"/>
                  <a:pt x="1840" y="321275"/>
                </a:cubicBezTo>
                <a:cubicBezTo>
                  <a:pt x="4190" y="380035"/>
                  <a:pt x="16704" y="494389"/>
                  <a:pt x="38910" y="568410"/>
                </a:cubicBezTo>
                <a:cubicBezTo>
                  <a:pt x="46395" y="593362"/>
                  <a:pt x="57306" y="617278"/>
                  <a:pt x="63624" y="642551"/>
                </a:cubicBezTo>
                <a:cubicBezTo>
                  <a:pt x="67743" y="659027"/>
                  <a:pt x="66561" y="677848"/>
                  <a:pt x="75981" y="691978"/>
                </a:cubicBezTo>
                <a:cubicBezTo>
                  <a:pt x="84219" y="704335"/>
                  <a:pt x="100694" y="708453"/>
                  <a:pt x="113051" y="716691"/>
                </a:cubicBezTo>
                <a:cubicBezTo>
                  <a:pt x="137459" y="789915"/>
                  <a:pt x="107821" y="719422"/>
                  <a:pt x="174835" y="803189"/>
                </a:cubicBezTo>
                <a:cubicBezTo>
                  <a:pt x="193390" y="826382"/>
                  <a:pt x="200501" y="859508"/>
                  <a:pt x="224262" y="877329"/>
                </a:cubicBezTo>
                <a:cubicBezTo>
                  <a:pt x="240738" y="889686"/>
                  <a:pt x="259126" y="899837"/>
                  <a:pt x="273689" y="914400"/>
                </a:cubicBezTo>
                <a:cubicBezTo>
                  <a:pt x="329581" y="970292"/>
                  <a:pt x="263304" y="939771"/>
                  <a:pt x="335473" y="963827"/>
                </a:cubicBezTo>
                <a:cubicBezTo>
                  <a:pt x="350150" y="978504"/>
                  <a:pt x="385958" y="1019159"/>
                  <a:pt x="409613" y="1025610"/>
                </a:cubicBezTo>
                <a:cubicBezTo>
                  <a:pt x="441651" y="1034348"/>
                  <a:pt x="475593" y="1033271"/>
                  <a:pt x="508467" y="1037967"/>
                </a:cubicBezTo>
                <a:cubicBezTo>
                  <a:pt x="533270" y="1041510"/>
                  <a:pt x="557845" y="1046514"/>
                  <a:pt x="582608" y="1050324"/>
                </a:cubicBezTo>
                <a:cubicBezTo>
                  <a:pt x="611394" y="1054753"/>
                  <a:pt x="640273" y="1058562"/>
                  <a:pt x="669105" y="1062681"/>
                </a:cubicBezTo>
                <a:cubicBezTo>
                  <a:pt x="766255" y="1051886"/>
                  <a:pt x="763414" y="1055453"/>
                  <a:pt x="842100" y="1037967"/>
                </a:cubicBezTo>
                <a:cubicBezTo>
                  <a:pt x="858678" y="1034283"/>
                  <a:pt x="875626" y="1031573"/>
                  <a:pt x="891527" y="1025610"/>
                </a:cubicBezTo>
                <a:cubicBezTo>
                  <a:pt x="908774" y="1019142"/>
                  <a:pt x="923707" y="1007365"/>
                  <a:pt x="940954" y="1000897"/>
                </a:cubicBezTo>
                <a:cubicBezTo>
                  <a:pt x="1024565" y="969543"/>
                  <a:pt x="957744" y="1006057"/>
                  <a:pt x="1027451" y="976183"/>
                </a:cubicBezTo>
                <a:cubicBezTo>
                  <a:pt x="1085510" y="951300"/>
                  <a:pt x="1073085" y="952415"/>
                  <a:pt x="1126305" y="914400"/>
                </a:cubicBezTo>
                <a:cubicBezTo>
                  <a:pt x="1138390" y="905768"/>
                  <a:pt x="1152275" y="899553"/>
                  <a:pt x="1163375" y="889686"/>
                </a:cubicBezTo>
                <a:cubicBezTo>
                  <a:pt x="1232629" y="828126"/>
                  <a:pt x="1224668" y="834818"/>
                  <a:pt x="1262229" y="778475"/>
                </a:cubicBezTo>
                <a:cubicBezTo>
                  <a:pt x="1266348" y="761999"/>
                  <a:pt x="1267896" y="744658"/>
                  <a:pt x="1274586" y="729048"/>
                </a:cubicBezTo>
                <a:cubicBezTo>
                  <a:pt x="1280436" y="715398"/>
                  <a:pt x="1294086" y="705883"/>
                  <a:pt x="1299300" y="691978"/>
                </a:cubicBezTo>
                <a:cubicBezTo>
                  <a:pt x="1306674" y="672313"/>
                  <a:pt x="1304282" y="649859"/>
                  <a:pt x="1311656" y="630194"/>
                </a:cubicBezTo>
                <a:cubicBezTo>
                  <a:pt x="1316870" y="616289"/>
                  <a:pt x="1329728" y="606407"/>
                  <a:pt x="1336370" y="593124"/>
                </a:cubicBezTo>
                <a:cubicBezTo>
                  <a:pt x="1342195" y="581474"/>
                  <a:pt x="1344608" y="568411"/>
                  <a:pt x="1348727" y="556054"/>
                </a:cubicBezTo>
                <a:cubicBezTo>
                  <a:pt x="1344608" y="518984"/>
                  <a:pt x="1345416" y="481028"/>
                  <a:pt x="1336370" y="444843"/>
                </a:cubicBezTo>
                <a:cubicBezTo>
                  <a:pt x="1332768" y="430435"/>
                  <a:pt x="1319024" y="420667"/>
                  <a:pt x="1311656" y="407773"/>
                </a:cubicBezTo>
                <a:cubicBezTo>
                  <a:pt x="1298731" y="385154"/>
                  <a:pt x="1282303" y="341349"/>
                  <a:pt x="1262229" y="321275"/>
                </a:cubicBezTo>
                <a:cubicBezTo>
                  <a:pt x="1251728" y="310774"/>
                  <a:pt x="1237516" y="304800"/>
                  <a:pt x="1225159" y="296562"/>
                </a:cubicBezTo>
                <a:cubicBezTo>
                  <a:pt x="1206922" y="269205"/>
                  <a:pt x="1191921" y="241452"/>
                  <a:pt x="1163375" y="222421"/>
                </a:cubicBezTo>
                <a:cubicBezTo>
                  <a:pt x="1152537" y="215196"/>
                  <a:pt x="1137955" y="215889"/>
                  <a:pt x="1126305" y="210064"/>
                </a:cubicBezTo>
                <a:cubicBezTo>
                  <a:pt x="1113022" y="203423"/>
                  <a:pt x="1101592" y="193589"/>
                  <a:pt x="1089235" y="185351"/>
                </a:cubicBezTo>
                <a:cubicBezTo>
                  <a:pt x="1080997" y="172994"/>
                  <a:pt x="1071162" y="161564"/>
                  <a:pt x="1064521" y="148281"/>
                </a:cubicBezTo>
                <a:cubicBezTo>
                  <a:pt x="1036124" y="91486"/>
                  <a:pt x="1064522" y="125626"/>
                  <a:pt x="1052165" y="111210"/>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1958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aitl-web1\com\LabManuals\MA\VLM\Lab21\SL33H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2375072"/>
            <a:ext cx="5581135" cy="41858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DUCTS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5" name="TextBox 4"/>
          <p:cNvSpPr txBox="1"/>
          <p:nvPr/>
        </p:nvSpPr>
        <p:spPr>
          <a:xfrm>
            <a:off x="0" y="649875"/>
            <a:ext cx="9144000" cy="1200329"/>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Ducts </a:t>
            </a:r>
            <a:r>
              <a:rPr lang="en-US" b="1" dirty="0">
                <a:solidFill>
                  <a:schemeClr val="accent3">
                    <a:lumMod val="50000"/>
                  </a:schemeClr>
                </a:solidFill>
                <a:latin typeface="Times New Roman" pitchFamily="18" charset="0"/>
                <a:cs typeface="Times New Roman" pitchFamily="18" charset="0"/>
              </a:rPr>
              <a:t>(e.g. green outline) </a:t>
            </a:r>
            <a:r>
              <a:rPr lang="en-US" b="1" dirty="0">
                <a:solidFill>
                  <a:schemeClr val="accent2">
                    <a:lumMod val="50000"/>
                  </a:schemeClr>
                </a:solidFill>
                <a:latin typeface="Times New Roman" pitchFamily="18" charset="0"/>
                <a:cs typeface="Times New Roman" pitchFamily="18" charset="0"/>
              </a:rPr>
              <a:t>for both eccrine and apocrine glands are smaller than these glands, have a narrow and distinct lumen, and are composed of a stratified cuboidal epithelium in which the cells stain </a:t>
            </a:r>
            <a:r>
              <a:rPr lang="en-US" b="1" dirty="0" err="1">
                <a:solidFill>
                  <a:schemeClr val="accent2">
                    <a:lumMod val="50000"/>
                  </a:schemeClr>
                </a:solidFill>
                <a:latin typeface="Times New Roman" pitchFamily="18" charset="0"/>
                <a:cs typeface="Times New Roman" pitchFamily="18" charset="0"/>
              </a:rPr>
              <a:t>eosinophilic</a:t>
            </a:r>
            <a:r>
              <a:rPr lang="en-US" b="1" dirty="0">
                <a:solidFill>
                  <a:schemeClr val="accent2">
                    <a:lumMod val="50000"/>
                  </a:schemeClr>
                </a:solidFill>
                <a:latin typeface="Times New Roman" pitchFamily="18" charset="0"/>
                <a:cs typeface="Times New Roman" pitchFamily="18" charset="0"/>
              </a:rPr>
              <a:t>.  You do not have to distinguish whether ducts belong to eccrine or apical glands.</a:t>
            </a:r>
          </a:p>
        </p:txBody>
      </p:sp>
      <p:pic>
        <p:nvPicPr>
          <p:cNvPr id="7" name="Picture 4" descr="\\aitl-web1\com\LabManuals\MA\VLM\Lab21\SL26bH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971800"/>
            <a:ext cx="4785498" cy="3589123"/>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p:cNvSpPr/>
          <p:nvPr/>
        </p:nvSpPr>
        <p:spPr>
          <a:xfrm>
            <a:off x="259492" y="3052119"/>
            <a:ext cx="596031" cy="729049"/>
          </a:xfrm>
          <a:custGeom>
            <a:avLst/>
            <a:gdLst>
              <a:gd name="connsiteX0" fmla="*/ 543697 w 596031"/>
              <a:gd name="connsiteY0" fmla="*/ 543697 h 729049"/>
              <a:gd name="connsiteX1" fmla="*/ 556054 w 596031"/>
              <a:gd name="connsiteY1" fmla="*/ 481913 h 729049"/>
              <a:gd name="connsiteX2" fmla="*/ 580767 w 596031"/>
              <a:gd name="connsiteY2" fmla="*/ 407773 h 729049"/>
              <a:gd name="connsiteX3" fmla="*/ 580767 w 596031"/>
              <a:gd name="connsiteY3" fmla="*/ 98854 h 729049"/>
              <a:gd name="connsiteX4" fmla="*/ 543697 w 596031"/>
              <a:gd name="connsiteY4" fmla="*/ 61784 h 729049"/>
              <a:gd name="connsiteX5" fmla="*/ 469557 w 596031"/>
              <a:gd name="connsiteY5" fmla="*/ 0 h 729049"/>
              <a:gd name="connsiteX6" fmla="*/ 234778 w 596031"/>
              <a:gd name="connsiteY6" fmla="*/ 12357 h 729049"/>
              <a:gd name="connsiteX7" fmla="*/ 197708 w 596031"/>
              <a:gd name="connsiteY7" fmla="*/ 37070 h 729049"/>
              <a:gd name="connsiteX8" fmla="*/ 160638 w 596031"/>
              <a:gd name="connsiteY8" fmla="*/ 49427 h 729049"/>
              <a:gd name="connsiteX9" fmla="*/ 123567 w 596031"/>
              <a:gd name="connsiteY9" fmla="*/ 86497 h 729049"/>
              <a:gd name="connsiteX10" fmla="*/ 111211 w 596031"/>
              <a:gd name="connsiteY10" fmla="*/ 123567 h 729049"/>
              <a:gd name="connsiteX11" fmla="*/ 86497 w 596031"/>
              <a:gd name="connsiteY11" fmla="*/ 160638 h 729049"/>
              <a:gd name="connsiteX12" fmla="*/ 74140 w 596031"/>
              <a:gd name="connsiteY12" fmla="*/ 197708 h 729049"/>
              <a:gd name="connsiteX13" fmla="*/ 49427 w 596031"/>
              <a:gd name="connsiteY13" fmla="*/ 234778 h 729049"/>
              <a:gd name="connsiteX14" fmla="*/ 24713 w 596031"/>
              <a:gd name="connsiteY14" fmla="*/ 308919 h 729049"/>
              <a:gd name="connsiteX15" fmla="*/ 0 w 596031"/>
              <a:gd name="connsiteY15" fmla="*/ 407773 h 729049"/>
              <a:gd name="connsiteX16" fmla="*/ 37070 w 596031"/>
              <a:gd name="connsiteY16" fmla="*/ 617838 h 729049"/>
              <a:gd name="connsiteX17" fmla="*/ 49427 w 596031"/>
              <a:gd name="connsiteY17" fmla="*/ 654908 h 729049"/>
              <a:gd name="connsiteX18" fmla="*/ 123567 w 596031"/>
              <a:gd name="connsiteY18" fmla="*/ 704335 h 729049"/>
              <a:gd name="connsiteX19" fmla="*/ 197708 w 596031"/>
              <a:gd name="connsiteY19" fmla="*/ 729049 h 729049"/>
              <a:gd name="connsiteX20" fmla="*/ 333632 w 596031"/>
              <a:gd name="connsiteY20" fmla="*/ 716692 h 729049"/>
              <a:gd name="connsiteX21" fmla="*/ 420130 w 596031"/>
              <a:gd name="connsiteY21" fmla="*/ 691978 h 729049"/>
              <a:gd name="connsiteX22" fmla="*/ 494270 w 596031"/>
              <a:gd name="connsiteY22" fmla="*/ 617838 h 729049"/>
              <a:gd name="connsiteX23" fmla="*/ 531340 w 596031"/>
              <a:gd name="connsiteY23" fmla="*/ 580767 h 729049"/>
              <a:gd name="connsiteX24" fmla="*/ 543697 w 596031"/>
              <a:gd name="connsiteY24" fmla="*/ 543697 h 729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96031" h="729049">
                <a:moveTo>
                  <a:pt x="543697" y="543697"/>
                </a:moveTo>
                <a:cubicBezTo>
                  <a:pt x="547816" y="527221"/>
                  <a:pt x="550528" y="502175"/>
                  <a:pt x="556054" y="481913"/>
                </a:cubicBezTo>
                <a:cubicBezTo>
                  <a:pt x="562908" y="456781"/>
                  <a:pt x="580767" y="407773"/>
                  <a:pt x="580767" y="407773"/>
                </a:cubicBezTo>
                <a:cubicBezTo>
                  <a:pt x="593630" y="292008"/>
                  <a:pt x="607464" y="225666"/>
                  <a:pt x="580767" y="98854"/>
                </a:cubicBezTo>
                <a:cubicBezTo>
                  <a:pt x="577167" y="81754"/>
                  <a:pt x="555070" y="75052"/>
                  <a:pt x="543697" y="61784"/>
                </a:cubicBezTo>
                <a:cubicBezTo>
                  <a:pt x="489835" y="-1056"/>
                  <a:pt x="531842" y="20762"/>
                  <a:pt x="469557" y="0"/>
                </a:cubicBezTo>
                <a:cubicBezTo>
                  <a:pt x="391297" y="4119"/>
                  <a:pt x="312427" y="1769"/>
                  <a:pt x="234778" y="12357"/>
                </a:cubicBezTo>
                <a:cubicBezTo>
                  <a:pt x="220063" y="14364"/>
                  <a:pt x="210991" y="30429"/>
                  <a:pt x="197708" y="37070"/>
                </a:cubicBezTo>
                <a:cubicBezTo>
                  <a:pt x="186058" y="42895"/>
                  <a:pt x="172995" y="45308"/>
                  <a:pt x="160638" y="49427"/>
                </a:cubicBezTo>
                <a:cubicBezTo>
                  <a:pt x="148281" y="61784"/>
                  <a:pt x="133261" y="71957"/>
                  <a:pt x="123567" y="86497"/>
                </a:cubicBezTo>
                <a:cubicBezTo>
                  <a:pt x="116342" y="97334"/>
                  <a:pt x="117036" y="111917"/>
                  <a:pt x="111211" y="123567"/>
                </a:cubicBezTo>
                <a:cubicBezTo>
                  <a:pt x="104569" y="136850"/>
                  <a:pt x="93139" y="147355"/>
                  <a:pt x="86497" y="160638"/>
                </a:cubicBezTo>
                <a:cubicBezTo>
                  <a:pt x="80672" y="172288"/>
                  <a:pt x="79965" y="186058"/>
                  <a:pt x="74140" y="197708"/>
                </a:cubicBezTo>
                <a:cubicBezTo>
                  <a:pt x="67499" y="210991"/>
                  <a:pt x="55458" y="221207"/>
                  <a:pt x="49427" y="234778"/>
                </a:cubicBezTo>
                <a:cubicBezTo>
                  <a:pt x="38847" y="258583"/>
                  <a:pt x="32951" y="284205"/>
                  <a:pt x="24713" y="308919"/>
                </a:cubicBezTo>
                <a:cubicBezTo>
                  <a:pt x="5717" y="365907"/>
                  <a:pt x="14909" y="333227"/>
                  <a:pt x="0" y="407773"/>
                </a:cubicBezTo>
                <a:cubicBezTo>
                  <a:pt x="18209" y="644488"/>
                  <a:pt x="-13183" y="500582"/>
                  <a:pt x="37070" y="617838"/>
                </a:cubicBezTo>
                <a:cubicBezTo>
                  <a:pt x="42201" y="629810"/>
                  <a:pt x="40217" y="645698"/>
                  <a:pt x="49427" y="654908"/>
                </a:cubicBezTo>
                <a:cubicBezTo>
                  <a:pt x="70429" y="675910"/>
                  <a:pt x="95389" y="694942"/>
                  <a:pt x="123567" y="704335"/>
                </a:cubicBezTo>
                <a:lnTo>
                  <a:pt x="197708" y="729049"/>
                </a:lnTo>
                <a:cubicBezTo>
                  <a:pt x="243016" y="724930"/>
                  <a:pt x="288536" y="722705"/>
                  <a:pt x="333632" y="716692"/>
                </a:cubicBezTo>
                <a:cubicBezTo>
                  <a:pt x="359491" y="713244"/>
                  <a:pt x="394716" y="700449"/>
                  <a:pt x="420130" y="691978"/>
                </a:cubicBezTo>
                <a:lnTo>
                  <a:pt x="494270" y="617838"/>
                </a:lnTo>
                <a:cubicBezTo>
                  <a:pt x="506627" y="605481"/>
                  <a:pt x="521646" y="595307"/>
                  <a:pt x="531340" y="580767"/>
                </a:cubicBezTo>
                <a:cubicBezTo>
                  <a:pt x="559285" y="538850"/>
                  <a:pt x="539578" y="560173"/>
                  <a:pt x="543697" y="543697"/>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6178378" y="3249828"/>
            <a:ext cx="778476" cy="716692"/>
          </a:xfrm>
          <a:custGeom>
            <a:avLst/>
            <a:gdLst>
              <a:gd name="connsiteX0" fmla="*/ 506627 w 778476"/>
              <a:gd name="connsiteY0" fmla="*/ 0 h 667265"/>
              <a:gd name="connsiteX1" fmla="*/ 444844 w 778476"/>
              <a:gd name="connsiteY1" fmla="*/ 12357 h 667265"/>
              <a:gd name="connsiteX2" fmla="*/ 172995 w 778476"/>
              <a:gd name="connsiteY2" fmla="*/ 37070 h 667265"/>
              <a:gd name="connsiteX3" fmla="*/ 98854 w 778476"/>
              <a:gd name="connsiteY3" fmla="*/ 86497 h 667265"/>
              <a:gd name="connsiteX4" fmla="*/ 86498 w 778476"/>
              <a:gd name="connsiteY4" fmla="*/ 123568 h 667265"/>
              <a:gd name="connsiteX5" fmla="*/ 24714 w 778476"/>
              <a:gd name="connsiteY5" fmla="*/ 197708 h 667265"/>
              <a:gd name="connsiteX6" fmla="*/ 12357 w 778476"/>
              <a:gd name="connsiteY6" fmla="*/ 259492 h 667265"/>
              <a:gd name="connsiteX7" fmla="*/ 0 w 778476"/>
              <a:gd name="connsiteY7" fmla="*/ 296562 h 667265"/>
              <a:gd name="connsiteX8" fmla="*/ 12357 w 778476"/>
              <a:gd name="connsiteY8" fmla="*/ 432487 h 667265"/>
              <a:gd name="connsiteX9" fmla="*/ 24714 w 778476"/>
              <a:gd name="connsiteY9" fmla="*/ 469557 h 667265"/>
              <a:gd name="connsiteX10" fmla="*/ 61784 w 778476"/>
              <a:gd name="connsiteY10" fmla="*/ 506627 h 667265"/>
              <a:gd name="connsiteX11" fmla="*/ 123568 w 778476"/>
              <a:gd name="connsiteY11" fmla="*/ 580768 h 667265"/>
              <a:gd name="connsiteX12" fmla="*/ 160638 w 778476"/>
              <a:gd name="connsiteY12" fmla="*/ 593124 h 667265"/>
              <a:gd name="connsiteX13" fmla="*/ 234779 w 778476"/>
              <a:gd name="connsiteY13" fmla="*/ 642551 h 667265"/>
              <a:gd name="connsiteX14" fmla="*/ 370703 w 778476"/>
              <a:gd name="connsiteY14" fmla="*/ 667265 h 667265"/>
              <a:gd name="connsiteX15" fmla="*/ 605481 w 778476"/>
              <a:gd name="connsiteY15" fmla="*/ 654908 h 667265"/>
              <a:gd name="connsiteX16" fmla="*/ 642552 w 778476"/>
              <a:gd name="connsiteY16" fmla="*/ 642551 h 667265"/>
              <a:gd name="connsiteX17" fmla="*/ 679622 w 778476"/>
              <a:gd name="connsiteY17" fmla="*/ 605481 h 667265"/>
              <a:gd name="connsiteX18" fmla="*/ 716692 w 778476"/>
              <a:gd name="connsiteY18" fmla="*/ 580768 h 667265"/>
              <a:gd name="connsiteX19" fmla="*/ 778476 w 778476"/>
              <a:gd name="connsiteY19" fmla="*/ 469557 h 667265"/>
              <a:gd name="connsiteX20" fmla="*/ 741406 w 778476"/>
              <a:gd name="connsiteY20" fmla="*/ 234778 h 667265"/>
              <a:gd name="connsiteX21" fmla="*/ 704336 w 778476"/>
              <a:gd name="connsiteY21" fmla="*/ 160638 h 667265"/>
              <a:gd name="connsiteX22" fmla="*/ 630195 w 778476"/>
              <a:gd name="connsiteY22" fmla="*/ 86497 h 667265"/>
              <a:gd name="connsiteX23" fmla="*/ 556054 w 778476"/>
              <a:gd name="connsiteY23" fmla="*/ 61784 h 667265"/>
              <a:gd name="connsiteX24" fmla="*/ 518984 w 778476"/>
              <a:gd name="connsiteY24" fmla="*/ 37070 h 667265"/>
              <a:gd name="connsiteX25" fmla="*/ 444844 w 778476"/>
              <a:gd name="connsiteY25" fmla="*/ 12357 h 66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78476" h="667265">
                <a:moveTo>
                  <a:pt x="506627" y="0"/>
                </a:moveTo>
                <a:cubicBezTo>
                  <a:pt x="486033" y="4119"/>
                  <a:pt x="465774" y="10613"/>
                  <a:pt x="444844" y="12357"/>
                </a:cubicBezTo>
                <a:lnTo>
                  <a:pt x="172995" y="37070"/>
                </a:lnTo>
                <a:cubicBezTo>
                  <a:pt x="148281" y="53546"/>
                  <a:pt x="108246" y="58319"/>
                  <a:pt x="98854" y="86497"/>
                </a:cubicBezTo>
                <a:cubicBezTo>
                  <a:pt x="94735" y="98854"/>
                  <a:pt x="92323" y="111918"/>
                  <a:pt x="86498" y="123568"/>
                </a:cubicBezTo>
                <a:cubicBezTo>
                  <a:pt x="69296" y="157972"/>
                  <a:pt x="52040" y="170382"/>
                  <a:pt x="24714" y="197708"/>
                </a:cubicBezTo>
                <a:cubicBezTo>
                  <a:pt x="20595" y="218303"/>
                  <a:pt x="17451" y="239117"/>
                  <a:pt x="12357" y="259492"/>
                </a:cubicBezTo>
                <a:cubicBezTo>
                  <a:pt x="9198" y="272128"/>
                  <a:pt x="0" y="283537"/>
                  <a:pt x="0" y="296562"/>
                </a:cubicBezTo>
                <a:cubicBezTo>
                  <a:pt x="0" y="342057"/>
                  <a:pt x="5923" y="387449"/>
                  <a:pt x="12357" y="432487"/>
                </a:cubicBezTo>
                <a:cubicBezTo>
                  <a:pt x="14199" y="445381"/>
                  <a:pt x="17489" y="458719"/>
                  <a:pt x="24714" y="469557"/>
                </a:cubicBezTo>
                <a:cubicBezTo>
                  <a:pt x="34407" y="484097"/>
                  <a:pt x="50597" y="493202"/>
                  <a:pt x="61784" y="506627"/>
                </a:cubicBezTo>
                <a:cubicBezTo>
                  <a:pt x="90275" y="540816"/>
                  <a:pt x="82959" y="553695"/>
                  <a:pt x="123568" y="580768"/>
                </a:cubicBezTo>
                <a:cubicBezTo>
                  <a:pt x="134405" y="587993"/>
                  <a:pt x="148281" y="589005"/>
                  <a:pt x="160638" y="593124"/>
                </a:cubicBezTo>
                <a:cubicBezTo>
                  <a:pt x="185352" y="609600"/>
                  <a:pt x="205964" y="635347"/>
                  <a:pt x="234779" y="642551"/>
                </a:cubicBezTo>
                <a:cubicBezTo>
                  <a:pt x="312461" y="661972"/>
                  <a:pt x="267394" y="652506"/>
                  <a:pt x="370703" y="667265"/>
                </a:cubicBezTo>
                <a:cubicBezTo>
                  <a:pt x="448962" y="663146"/>
                  <a:pt x="527435" y="662003"/>
                  <a:pt x="605481" y="654908"/>
                </a:cubicBezTo>
                <a:cubicBezTo>
                  <a:pt x="618453" y="653729"/>
                  <a:pt x="631714" y="649776"/>
                  <a:pt x="642552" y="642551"/>
                </a:cubicBezTo>
                <a:cubicBezTo>
                  <a:pt x="657092" y="632858"/>
                  <a:pt x="666197" y="616668"/>
                  <a:pt x="679622" y="605481"/>
                </a:cubicBezTo>
                <a:cubicBezTo>
                  <a:pt x="691031" y="595974"/>
                  <a:pt x="704335" y="589006"/>
                  <a:pt x="716692" y="580768"/>
                </a:cubicBezTo>
                <a:cubicBezTo>
                  <a:pt x="773344" y="495789"/>
                  <a:pt x="756726" y="534805"/>
                  <a:pt x="778476" y="469557"/>
                </a:cubicBezTo>
                <a:cubicBezTo>
                  <a:pt x="764121" y="282951"/>
                  <a:pt x="783101" y="359864"/>
                  <a:pt x="741406" y="234778"/>
                </a:cubicBezTo>
                <a:cubicBezTo>
                  <a:pt x="729956" y="200428"/>
                  <a:pt x="729885" y="189381"/>
                  <a:pt x="704336" y="160638"/>
                </a:cubicBezTo>
                <a:cubicBezTo>
                  <a:pt x="681116" y="134516"/>
                  <a:pt x="663352" y="97549"/>
                  <a:pt x="630195" y="86497"/>
                </a:cubicBezTo>
                <a:lnTo>
                  <a:pt x="556054" y="61784"/>
                </a:lnTo>
                <a:cubicBezTo>
                  <a:pt x="543697" y="53546"/>
                  <a:pt x="532555" y="43102"/>
                  <a:pt x="518984" y="37070"/>
                </a:cubicBezTo>
                <a:cubicBezTo>
                  <a:pt x="495179" y="26490"/>
                  <a:pt x="444844" y="12357"/>
                  <a:pt x="444844" y="12357"/>
                </a:cubicBezTo>
              </a:path>
            </a:pathLst>
          </a:custGeom>
          <a:ln w="381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313894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95400" y="4578508"/>
            <a:ext cx="6400800" cy="2308324"/>
          </a:xfrm>
          <a:prstGeom prst="rect">
            <a:avLst/>
          </a:prstGeom>
          <a:noFill/>
        </p:spPr>
        <p:txBody>
          <a:bodyPr wrap="square" rtlCol="0">
            <a:spAutoFit/>
          </a:bodyPr>
          <a:lstStyle/>
          <a:p>
            <a:r>
              <a:rPr lang="en-US" dirty="0"/>
              <a:t>Link to </a:t>
            </a:r>
            <a:r>
              <a:rPr lang="en-US" u="sng" dirty="0">
                <a:hlinkClick r:id="rId2"/>
              </a:rPr>
              <a:t>SL 025 </a:t>
            </a:r>
            <a:r>
              <a:rPr lang="en-US" dirty="0"/>
              <a:t>and </a:t>
            </a:r>
            <a:r>
              <a:rPr lang="en-US" u="sng" dirty="0">
                <a:hlinkClick r:id="rId2"/>
              </a:rPr>
              <a:t>SL 026</a:t>
            </a:r>
            <a:r>
              <a:rPr lang="en-US" dirty="0">
                <a:hlinkClick r:id="rId2"/>
              </a:rPr>
              <a:t> </a:t>
            </a:r>
            <a:r>
              <a:rPr lang="en-US" dirty="0"/>
              <a:t>and </a:t>
            </a:r>
            <a:r>
              <a:rPr lang="en-US" u="sng" dirty="0">
                <a:hlinkClick r:id="rId2"/>
              </a:rPr>
              <a:t>SL 009</a:t>
            </a:r>
            <a:r>
              <a:rPr lang="en-US" dirty="0">
                <a:hlinkClick r:id="rId2"/>
              </a:rPr>
              <a:t> </a:t>
            </a:r>
            <a:r>
              <a:rPr lang="en-US" dirty="0"/>
              <a:t>and </a:t>
            </a:r>
            <a:r>
              <a:rPr lang="en-US" u="sng" dirty="0">
                <a:hlinkClick r:id="rId2"/>
              </a:rPr>
              <a:t>SL 033 </a:t>
            </a:r>
            <a:r>
              <a:rPr lang="en-US" dirty="0"/>
              <a:t>and </a:t>
            </a:r>
            <a:r>
              <a:rPr lang="en-US" u="sng" dirty="0">
                <a:hlinkClick r:id="rId2"/>
              </a:rPr>
              <a:t>SL 089</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Eccrine 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Secretory cells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Myoepithelial cells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Fibroblasts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Apocrine glands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Secretory cells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Myoepithelial cells</a:t>
            </a:r>
          </a:p>
          <a:p>
            <a:pPr lvl="2"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Fibroblasts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Ducts </a:t>
            </a:r>
          </a:p>
        </p:txBody>
      </p:sp>
      <p:sp>
        <p:nvSpPr>
          <p:cNvPr id="5" name="TextBox 4"/>
          <p:cNvSpPr txBox="1"/>
          <p:nvPr/>
        </p:nvSpPr>
        <p:spPr>
          <a:xfrm>
            <a:off x="1295400" y="2250678"/>
            <a:ext cx="6553200" cy="369332"/>
          </a:xfrm>
          <a:prstGeom prst="rect">
            <a:avLst/>
          </a:prstGeom>
          <a:noFill/>
        </p:spPr>
        <p:txBody>
          <a:bodyPr wrap="square" rtlCol="0">
            <a:spAutoFit/>
          </a:bodyPr>
          <a:lstStyle/>
          <a:p>
            <a:r>
              <a:rPr lang="en-US" b="1" dirty="0">
                <a:hlinkClick r:id="rId3"/>
              </a:rPr>
              <a:t>Video showing eccrine glands, apocrine glands, and ducts – SL33</a:t>
            </a:r>
            <a:endParaRPr lang="en-US" b="1" dirty="0"/>
          </a:p>
        </p:txBody>
      </p:sp>
      <p:sp>
        <p:nvSpPr>
          <p:cNvPr id="4" name="Rectangle 3"/>
          <p:cNvSpPr/>
          <p:nvPr/>
        </p:nvSpPr>
        <p:spPr>
          <a:xfrm>
            <a:off x="186409" y="3544"/>
            <a:ext cx="8874192"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ECCRINE GLANDS, APOCRINE GLANDS, and DUCTS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564855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ECCRINE GLANDS, APOCRINE GLANDS, and DUCTS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2208" y="2438400"/>
            <a:ext cx="6227334" cy="4375666"/>
          </a:xfrm>
          <a:prstGeom prst="rect">
            <a:avLst/>
          </a:prstGeom>
        </p:spPr>
      </p:pic>
      <p:sp>
        <p:nvSpPr>
          <p:cNvPr id="5" name="TextBox 4"/>
          <p:cNvSpPr txBox="1"/>
          <p:nvPr/>
        </p:nvSpPr>
        <p:spPr>
          <a:xfrm>
            <a:off x="198968" y="990600"/>
            <a:ext cx="8860573" cy="2585323"/>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Electron micrograph of </a:t>
            </a:r>
            <a:r>
              <a:rPr lang="en-US" b="1" dirty="0">
                <a:solidFill>
                  <a:schemeClr val="accent2">
                    <a:lumMod val="75000"/>
                  </a:schemeClr>
                </a:solidFill>
                <a:latin typeface="Times New Roman" pitchFamily="18" charset="0"/>
                <a:cs typeface="Times New Roman" pitchFamily="18" charset="0"/>
              </a:rPr>
              <a:t>eccrine gland.  </a:t>
            </a:r>
          </a:p>
          <a:p>
            <a:pPr marL="342900" indent="-342900">
              <a:buFont typeface="+mj-lt"/>
              <a:buAutoNum type="arabicPeriod"/>
            </a:pPr>
            <a:r>
              <a:rPr lang="en-US" b="1" dirty="0">
                <a:solidFill>
                  <a:schemeClr val="accent2">
                    <a:lumMod val="50000"/>
                  </a:schemeClr>
                </a:solidFill>
                <a:latin typeface="Times New Roman" pitchFamily="18" charset="0"/>
                <a:cs typeface="Times New Roman" pitchFamily="18" charset="0"/>
              </a:rPr>
              <a:t>lumen of gland</a:t>
            </a:r>
          </a:p>
          <a:p>
            <a:pPr marL="342900" indent="-342900">
              <a:buFont typeface="+mj-lt"/>
              <a:buAutoNum type="arabicPeriod"/>
            </a:pPr>
            <a:r>
              <a:rPr lang="en-US" b="1" dirty="0" err="1">
                <a:solidFill>
                  <a:schemeClr val="accent2">
                    <a:lumMod val="50000"/>
                  </a:schemeClr>
                </a:solidFill>
                <a:latin typeface="Times New Roman" pitchFamily="18" charset="0"/>
                <a:cs typeface="Times New Roman" pitchFamily="18" charset="0"/>
              </a:rPr>
              <a:t>canaliculi</a:t>
            </a:r>
            <a:r>
              <a:rPr lang="en-US" b="1" dirty="0">
                <a:solidFill>
                  <a:schemeClr val="accent2">
                    <a:lumMod val="50000"/>
                  </a:schemeClr>
                </a:solidFill>
                <a:latin typeface="Times New Roman" pitchFamily="18" charset="0"/>
                <a:cs typeface="Times New Roman" pitchFamily="18" charset="0"/>
              </a:rPr>
              <a:t> (this is FYI, extracellular channels between cells connected to lumen)</a:t>
            </a:r>
          </a:p>
          <a:p>
            <a:pPr marL="342900" indent="-342900">
              <a:buFont typeface="+mj-lt"/>
              <a:buAutoNum type="arabicPeriod"/>
            </a:pPr>
            <a:r>
              <a:rPr lang="en-US" b="1" dirty="0">
                <a:solidFill>
                  <a:schemeClr val="accent2">
                    <a:lumMod val="50000"/>
                  </a:schemeClr>
                </a:solidFill>
                <a:latin typeface="Times New Roman" pitchFamily="18" charset="0"/>
                <a:cs typeface="Times New Roman" pitchFamily="18" charset="0"/>
              </a:rPr>
              <a:t>secretory cells (FYI – dark cells)</a:t>
            </a:r>
          </a:p>
          <a:p>
            <a:pPr marL="342900" indent="-342900">
              <a:buFont typeface="+mj-lt"/>
              <a:buAutoNum type="arabicPeriod"/>
            </a:pPr>
            <a:r>
              <a:rPr lang="en-US" b="1" dirty="0">
                <a:solidFill>
                  <a:schemeClr val="accent2">
                    <a:lumMod val="50000"/>
                  </a:schemeClr>
                </a:solidFill>
                <a:latin typeface="Times New Roman" pitchFamily="18" charset="0"/>
                <a:cs typeface="Times New Roman" pitchFamily="18" charset="0"/>
              </a:rPr>
              <a:t>secretory cells (FYI – light cells)</a:t>
            </a:r>
          </a:p>
          <a:p>
            <a:pPr marL="342900" indent="-342900">
              <a:buFont typeface="+mj-lt"/>
              <a:buAutoNum type="arabicPeriod"/>
            </a:pPr>
            <a:r>
              <a:rPr lang="en-US" b="1" dirty="0">
                <a:solidFill>
                  <a:schemeClr val="accent2">
                    <a:lumMod val="50000"/>
                  </a:schemeClr>
                </a:solidFill>
                <a:latin typeface="Times New Roman" pitchFamily="18" charset="0"/>
                <a:cs typeface="Times New Roman" pitchFamily="18" charset="0"/>
              </a:rPr>
              <a:t>myoepithelial cells</a:t>
            </a:r>
          </a:p>
          <a:p>
            <a:pPr marL="342900" indent="-342900">
              <a:buFont typeface="+mj-lt"/>
              <a:buAutoNum type="arabicPeriod"/>
            </a:pPr>
            <a:r>
              <a:rPr lang="en-US" b="1" dirty="0">
                <a:solidFill>
                  <a:schemeClr val="accent2">
                    <a:lumMod val="50000"/>
                  </a:schemeClr>
                </a:solidFill>
                <a:latin typeface="Times New Roman" pitchFamily="18" charset="0"/>
                <a:cs typeface="Times New Roman" pitchFamily="18" charset="0"/>
              </a:rPr>
              <a:t>basement membrane</a:t>
            </a:r>
          </a:p>
          <a:p>
            <a:pPr marL="342900" indent="-342900">
              <a:buFont typeface="+mj-lt"/>
              <a:buAutoNum type="arabicPeriod"/>
            </a:pPr>
            <a:r>
              <a:rPr lang="en-US" b="1" dirty="0">
                <a:solidFill>
                  <a:schemeClr val="accent2">
                    <a:lumMod val="50000"/>
                  </a:schemeClr>
                </a:solidFill>
                <a:latin typeface="Times New Roman" pitchFamily="18" charset="0"/>
                <a:cs typeface="Times New Roman" pitchFamily="18" charset="0"/>
              </a:rPr>
              <a:t>connective tissue</a:t>
            </a:r>
          </a:p>
          <a:p>
            <a:pPr marL="342900" indent="-342900">
              <a:buFont typeface="+mj-lt"/>
              <a:buAutoNum type="arabicPeriod"/>
            </a:pPr>
            <a:r>
              <a:rPr lang="en-US" b="1" dirty="0">
                <a:solidFill>
                  <a:schemeClr val="accent2">
                    <a:lumMod val="50000"/>
                  </a:schemeClr>
                </a:solidFill>
                <a:latin typeface="Times New Roman" pitchFamily="18" charset="0"/>
                <a:cs typeface="Times New Roman" pitchFamily="18" charset="0"/>
              </a:rPr>
              <a:t>capillary</a:t>
            </a:r>
          </a:p>
        </p:txBody>
      </p:sp>
      <p:sp>
        <p:nvSpPr>
          <p:cNvPr id="6" name="TextBox 5"/>
          <p:cNvSpPr txBox="1"/>
          <p:nvPr/>
        </p:nvSpPr>
        <p:spPr>
          <a:xfrm>
            <a:off x="8136459" y="6400800"/>
            <a:ext cx="931341" cy="369332"/>
          </a:xfrm>
          <a:prstGeom prst="rect">
            <a:avLst/>
          </a:prstGeom>
          <a:noFill/>
        </p:spPr>
        <p:txBody>
          <a:bodyPr wrap="square" rtlCol="0">
            <a:spAutoFit/>
          </a:bodyPr>
          <a:lstStyle/>
          <a:p>
            <a:r>
              <a:rPr lang="en-US" i="1" dirty="0" err="1"/>
              <a:t>Rhodin</a:t>
            </a:r>
            <a:endParaRPr lang="en-US" i="1" dirty="0"/>
          </a:p>
        </p:txBody>
      </p:sp>
    </p:spTree>
    <p:extLst>
      <p:ext uri="{BB962C8B-B14F-4D97-AF65-F5344CB8AC3E}">
        <p14:creationId xmlns:p14="http://schemas.microsoft.com/office/powerpoint/2010/main" val="3895852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SKIN RECEPTORS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213303" y="649875"/>
            <a:ext cx="8836919" cy="923330"/>
          </a:xfrm>
          <a:prstGeom prst="rect">
            <a:avLst/>
          </a:prstGeom>
          <a:noFill/>
        </p:spPr>
        <p:txBody>
          <a:bodyPr wrap="square" rtlCol="0">
            <a:spAutoFit/>
          </a:bodyPr>
          <a:lstStyle/>
          <a:p>
            <a:r>
              <a:rPr lang="en-US" b="1" dirty="0">
                <a:solidFill>
                  <a:schemeClr val="accent6">
                    <a:lumMod val="75000"/>
                  </a:schemeClr>
                </a:solidFill>
                <a:latin typeface="Times New Roman" pitchFamily="18" charset="0"/>
                <a:cs typeface="Times New Roman" pitchFamily="18" charset="0"/>
              </a:rPr>
              <a:t>Obviously, there are a number of sensory receptors in skin that detect sensations of light touch, pressure, heat, cold, etc.  Here, we will focus on two receptors that are readily visible on H&amp;E slides;  </a:t>
            </a:r>
            <a:r>
              <a:rPr lang="en-US" b="1" dirty="0">
                <a:solidFill>
                  <a:schemeClr val="accent2">
                    <a:lumMod val="75000"/>
                  </a:schemeClr>
                </a:solidFill>
                <a:latin typeface="Times New Roman" pitchFamily="18" charset="0"/>
                <a:cs typeface="Times New Roman" pitchFamily="18" charset="0"/>
              </a:rPr>
              <a:t>Meissner’s corpuscles </a:t>
            </a:r>
            <a:r>
              <a:rPr lang="en-US" b="1" dirty="0">
                <a:solidFill>
                  <a:schemeClr val="accent6">
                    <a:lumMod val="75000"/>
                  </a:schemeClr>
                </a:solidFill>
                <a:latin typeface="Times New Roman" pitchFamily="18" charset="0"/>
                <a:cs typeface="Times New Roman" pitchFamily="18" charset="0"/>
              </a:rPr>
              <a:t>(e) and </a:t>
            </a:r>
            <a:r>
              <a:rPr lang="en-US" b="1" dirty="0" err="1">
                <a:solidFill>
                  <a:schemeClr val="accent2">
                    <a:lumMod val="75000"/>
                  </a:schemeClr>
                </a:solidFill>
                <a:latin typeface="Times New Roman" pitchFamily="18" charset="0"/>
                <a:cs typeface="Times New Roman" pitchFamily="18" charset="0"/>
              </a:rPr>
              <a:t>Pachinian</a:t>
            </a:r>
            <a:r>
              <a:rPr lang="en-US" b="1" dirty="0">
                <a:solidFill>
                  <a:schemeClr val="accent2">
                    <a:lumMod val="75000"/>
                  </a:schemeClr>
                </a:solidFill>
                <a:latin typeface="Times New Roman" pitchFamily="18" charset="0"/>
                <a:cs typeface="Times New Roman" pitchFamily="18" charset="0"/>
              </a:rPr>
              <a:t> corpuscles </a:t>
            </a:r>
            <a:r>
              <a:rPr lang="en-US" b="1" dirty="0">
                <a:solidFill>
                  <a:schemeClr val="accent6">
                    <a:lumMod val="75000"/>
                  </a:schemeClr>
                </a:solidFill>
                <a:latin typeface="Times New Roman" pitchFamily="18" charset="0"/>
                <a:cs typeface="Times New Roman" pitchFamily="18" charset="0"/>
              </a:rPr>
              <a:t>(c).  </a:t>
            </a:r>
            <a:endParaRPr lang="en-US" b="1" dirty="0">
              <a:solidFill>
                <a:schemeClr val="accent6">
                  <a:lumMod val="50000"/>
                </a:schemeClr>
              </a:solidFill>
              <a:latin typeface="Times New Roman" pitchFamily="18" charset="0"/>
              <a:cs typeface="Times New Roman"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676400"/>
            <a:ext cx="5715000" cy="4955557"/>
          </a:xfrm>
          <a:prstGeom prst="rect">
            <a:avLst/>
          </a:prstGeom>
        </p:spPr>
      </p:pic>
    </p:spTree>
    <p:extLst>
      <p:ext uri="{BB962C8B-B14F-4D97-AF65-F5344CB8AC3E}">
        <p14:creationId xmlns:p14="http://schemas.microsoft.com/office/powerpoint/2010/main" val="1076423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aitl-web1\com\LabManuals\MA\VLM\Lab21\SLa178H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4287" y="3461656"/>
            <a:ext cx="3911600" cy="29337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MEISSNER’S CORPUSCLES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179237" y="649875"/>
            <a:ext cx="8836919" cy="923330"/>
          </a:xfrm>
          <a:prstGeom prst="rect">
            <a:avLst/>
          </a:prstGeom>
          <a:noFill/>
        </p:spPr>
        <p:txBody>
          <a:bodyPr wrap="square" rtlCol="0">
            <a:spAutoFit/>
          </a:bodyPr>
          <a:lstStyle/>
          <a:p>
            <a:r>
              <a:rPr lang="en-US" b="1" dirty="0">
                <a:solidFill>
                  <a:schemeClr val="accent6">
                    <a:lumMod val="75000"/>
                  </a:schemeClr>
                </a:solidFill>
                <a:latin typeface="Times New Roman" pitchFamily="18" charset="0"/>
                <a:cs typeface="Times New Roman" pitchFamily="18" charset="0"/>
              </a:rPr>
              <a:t>Meissner’s corpuscles </a:t>
            </a:r>
            <a:r>
              <a:rPr lang="en-US" b="1" dirty="0">
                <a:solidFill>
                  <a:schemeClr val="accent6">
                    <a:lumMod val="50000"/>
                  </a:schemeClr>
                </a:solidFill>
                <a:latin typeface="Times New Roman" pitchFamily="18" charset="0"/>
                <a:cs typeface="Times New Roman" pitchFamily="18" charset="0"/>
              </a:rPr>
              <a:t>are touch receptors found in the dermal papilla.  They are composed of an </a:t>
            </a:r>
            <a:r>
              <a:rPr lang="en-US" b="1" dirty="0" err="1">
                <a:solidFill>
                  <a:schemeClr val="accent6">
                    <a:lumMod val="50000"/>
                  </a:schemeClr>
                </a:solidFill>
                <a:latin typeface="Times New Roman" pitchFamily="18" charset="0"/>
                <a:cs typeface="Times New Roman" pitchFamily="18" charset="0"/>
              </a:rPr>
              <a:t>unmyelinated</a:t>
            </a:r>
            <a:r>
              <a:rPr lang="en-US" b="1" dirty="0">
                <a:solidFill>
                  <a:schemeClr val="accent6">
                    <a:lumMod val="50000"/>
                  </a:schemeClr>
                </a:solidFill>
                <a:latin typeface="Times New Roman" pitchFamily="18" charset="0"/>
                <a:cs typeface="Times New Roman" pitchFamily="18" charset="0"/>
              </a:rPr>
              <a:t> nerve ending that winds its way around flattened supportive cells.  </a:t>
            </a:r>
          </a:p>
        </p:txBody>
      </p:sp>
      <p:grpSp>
        <p:nvGrpSpPr>
          <p:cNvPr id="2" name="Group 1"/>
          <p:cNvGrpSpPr/>
          <p:nvPr/>
        </p:nvGrpSpPr>
        <p:grpSpPr>
          <a:xfrm>
            <a:off x="304800" y="3461656"/>
            <a:ext cx="4648200" cy="3320144"/>
            <a:chOff x="304800" y="3271157"/>
            <a:chExt cx="4648200" cy="3320144"/>
          </a:xfrm>
        </p:grpSpPr>
        <p:pic>
          <p:nvPicPr>
            <p:cNvPr id="1028" name="Picture 4" descr="http://bio.rutgers.edu/~gb102/lab_5/skin/meissners_high_d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271157"/>
              <a:ext cx="4648200" cy="33201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86648" y="6216134"/>
              <a:ext cx="931341" cy="369332"/>
            </a:xfrm>
            <a:prstGeom prst="rect">
              <a:avLst/>
            </a:prstGeom>
            <a:noFill/>
          </p:spPr>
          <p:txBody>
            <a:bodyPr wrap="square" rtlCol="0">
              <a:spAutoFit/>
            </a:bodyPr>
            <a:lstStyle/>
            <a:p>
              <a:r>
                <a:rPr lang="en-US" i="1" dirty="0"/>
                <a:t>Rutgers</a:t>
              </a:r>
            </a:p>
          </p:txBody>
        </p:sp>
      </p:grpSp>
      <p:sp>
        <p:nvSpPr>
          <p:cNvPr id="3" name="Freeform 2"/>
          <p:cNvSpPr/>
          <p:nvPr/>
        </p:nvSpPr>
        <p:spPr>
          <a:xfrm>
            <a:off x="2063578" y="4218802"/>
            <a:ext cx="851785" cy="1581665"/>
          </a:xfrm>
          <a:custGeom>
            <a:avLst/>
            <a:gdLst>
              <a:gd name="connsiteX0" fmla="*/ 840260 w 851785"/>
              <a:gd name="connsiteY0" fmla="*/ 481913 h 1581665"/>
              <a:gd name="connsiteX1" fmla="*/ 803190 w 851785"/>
              <a:gd name="connsiteY1" fmla="*/ 284205 h 1581665"/>
              <a:gd name="connsiteX2" fmla="*/ 778476 w 851785"/>
              <a:gd name="connsiteY2" fmla="*/ 210065 h 1581665"/>
              <a:gd name="connsiteX3" fmla="*/ 741406 w 851785"/>
              <a:gd name="connsiteY3" fmla="*/ 172994 h 1581665"/>
              <a:gd name="connsiteX4" fmla="*/ 691979 w 851785"/>
              <a:gd name="connsiteY4" fmla="*/ 98854 h 1581665"/>
              <a:gd name="connsiteX5" fmla="*/ 605481 w 851785"/>
              <a:gd name="connsiteY5" fmla="*/ 49427 h 1581665"/>
              <a:gd name="connsiteX6" fmla="*/ 568411 w 851785"/>
              <a:gd name="connsiteY6" fmla="*/ 37070 h 1581665"/>
              <a:gd name="connsiteX7" fmla="*/ 494271 w 851785"/>
              <a:gd name="connsiteY7" fmla="*/ 0 h 1581665"/>
              <a:gd name="connsiteX8" fmla="*/ 284206 w 851785"/>
              <a:gd name="connsiteY8" fmla="*/ 12356 h 1581665"/>
              <a:gd name="connsiteX9" fmla="*/ 247136 w 851785"/>
              <a:gd name="connsiteY9" fmla="*/ 24713 h 1581665"/>
              <a:gd name="connsiteX10" fmla="*/ 197708 w 851785"/>
              <a:gd name="connsiteY10" fmla="*/ 86497 h 1581665"/>
              <a:gd name="connsiteX11" fmla="*/ 123568 w 851785"/>
              <a:gd name="connsiteY11" fmla="*/ 185351 h 1581665"/>
              <a:gd name="connsiteX12" fmla="*/ 74141 w 851785"/>
              <a:gd name="connsiteY12" fmla="*/ 259492 h 1581665"/>
              <a:gd name="connsiteX13" fmla="*/ 49427 w 851785"/>
              <a:gd name="connsiteY13" fmla="*/ 296562 h 1581665"/>
              <a:gd name="connsiteX14" fmla="*/ 37071 w 851785"/>
              <a:gd name="connsiteY14" fmla="*/ 333632 h 1581665"/>
              <a:gd name="connsiteX15" fmla="*/ 12357 w 851785"/>
              <a:gd name="connsiteY15" fmla="*/ 383059 h 1581665"/>
              <a:gd name="connsiteX16" fmla="*/ 0 w 851785"/>
              <a:gd name="connsiteY16" fmla="*/ 494270 h 1581665"/>
              <a:gd name="connsiteX17" fmla="*/ 12357 w 851785"/>
              <a:gd name="connsiteY17" fmla="*/ 1062681 h 1581665"/>
              <a:gd name="connsiteX18" fmla="*/ 24714 w 851785"/>
              <a:gd name="connsiteY18" fmla="*/ 1124465 h 1581665"/>
              <a:gd name="connsiteX19" fmla="*/ 49427 w 851785"/>
              <a:gd name="connsiteY19" fmla="*/ 1210962 h 1581665"/>
              <a:gd name="connsiteX20" fmla="*/ 61784 w 851785"/>
              <a:gd name="connsiteY20" fmla="*/ 1260389 h 1581665"/>
              <a:gd name="connsiteX21" fmla="*/ 98854 w 851785"/>
              <a:gd name="connsiteY21" fmla="*/ 1346886 h 1581665"/>
              <a:gd name="connsiteX22" fmla="*/ 148281 w 851785"/>
              <a:gd name="connsiteY22" fmla="*/ 1421027 h 1581665"/>
              <a:gd name="connsiteX23" fmla="*/ 197708 w 851785"/>
              <a:gd name="connsiteY23" fmla="*/ 1445740 h 1581665"/>
              <a:gd name="connsiteX24" fmla="*/ 271849 w 851785"/>
              <a:gd name="connsiteY24" fmla="*/ 1507524 h 1581665"/>
              <a:gd name="connsiteX25" fmla="*/ 308919 w 851785"/>
              <a:gd name="connsiteY25" fmla="*/ 1519881 h 1581665"/>
              <a:gd name="connsiteX26" fmla="*/ 345990 w 851785"/>
              <a:gd name="connsiteY26" fmla="*/ 1544594 h 1581665"/>
              <a:gd name="connsiteX27" fmla="*/ 444844 w 851785"/>
              <a:gd name="connsiteY27" fmla="*/ 1569308 h 1581665"/>
              <a:gd name="connsiteX28" fmla="*/ 481914 w 851785"/>
              <a:gd name="connsiteY28" fmla="*/ 1581665 h 1581665"/>
              <a:gd name="connsiteX29" fmla="*/ 556054 w 851785"/>
              <a:gd name="connsiteY29" fmla="*/ 1569308 h 1581665"/>
              <a:gd name="connsiteX30" fmla="*/ 605481 w 851785"/>
              <a:gd name="connsiteY30" fmla="*/ 1556951 h 1581665"/>
              <a:gd name="connsiteX31" fmla="*/ 654908 w 851785"/>
              <a:gd name="connsiteY31" fmla="*/ 1482811 h 1581665"/>
              <a:gd name="connsiteX32" fmla="*/ 679622 w 851785"/>
              <a:gd name="connsiteY32" fmla="*/ 1445740 h 1581665"/>
              <a:gd name="connsiteX33" fmla="*/ 729049 w 851785"/>
              <a:gd name="connsiteY33" fmla="*/ 1359243 h 1581665"/>
              <a:gd name="connsiteX34" fmla="*/ 741406 w 851785"/>
              <a:gd name="connsiteY34" fmla="*/ 1309816 h 1581665"/>
              <a:gd name="connsiteX35" fmla="*/ 753763 w 851785"/>
              <a:gd name="connsiteY35" fmla="*/ 1272746 h 1581665"/>
              <a:gd name="connsiteX36" fmla="*/ 766119 w 851785"/>
              <a:gd name="connsiteY36" fmla="*/ 1173892 h 1581665"/>
              <a:gd name="connsiteX37" fmla="*/ 778476 w 851785"/>
              <a:gd name="connsiteY37" fmla="*/ 1112108 h 1581665"/>
              <a:gd name="connsiteX38" fmla="*/ 790833 w 851785"/>
              <a:gd name="connsiteY38" fmla="*/ 1025611 h 1581665"/>
              <a:gd name="connsiteX39" fmla="*/ 815546 w 851785"/>
              <a:gd name="connsiteY39" fmla="*/ 889686 h 1581665"/>
              <a:gd name="connsiteX40" fmla="*/ 840260 w 851785"/>
              <a:gd name="connsiteY40" fmla="*/ 704335 h 1581665"/>
              <a:gd name="connsiteX41" fmla="*/ 840260 w 851785"/>
              <a:gd name="connsiteY41" fmla="*/ 481913 h 158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51785" h="1581665">
                <a:moveTo>
                  <a:pt x="840260" y="481913"/>
                </a:moveTo>
                <a:cubicBezTo>
                  <a:pt x="834082" y="411891"/>
                  <a:pt x="813063" y="313823"/>
                  <a:pt x="803190" y="284205"/>
                </a:cubicBezTo>
                <a:cubicBezTo>
                  <a:pt x="794952" y="259492"/>
                  <a:pt x="796896" y="228486"/>
                  <a:pt x="778476" y="210065"/>
                </a:cubicBezTo>
                <a:cubicBezTo>
                  <a:pt x="766119" y="197708"/>
                  <a:pt x="752135" y="186788"/>
                  <a:pt x="741406" y="172994"/>
                </a:cubicBezTo>
                <a:cubicBezTo>
                  <a:pt x="723171" y="149549"/>
                  <a:pt x="716692" y="115330"/>
                  <a:pt x="691979" y="98854"/>
                </a:cubicBezTo>
                <a:cubicBezTo>
                  <a:pt x="654747" y="74033"/>
                  <a:pt x="649381" y="68241"/>
                  <a:pt x="605481" y="49427"/>
                </a:cubicBezTo>
                <a:cubicBezTo>
                  <a:pt x="593509" y="44296"/>
                  <a:pt x="580061" y="42895"/>
                  <a:pt x="568411" y="37070"/>
                </a:cubicBezTo>
                <a:cubicBezTo>
                  <a:pt x="472604" y="-10835"/>
                  <a:pt x="587440" y="31055"/>
                  <a:pt x="494271" y="0"/>
                </a:cubicBezTo>
                <a:cubicBezTo>
                  <a:pt x="424249" y="4119"/>
                  <a:pt x="354001" y="5377"/>
                  <a:pt x="284206" y="12356"/>
                </a:cubicBezTo>
                <a:cubicBezTo>
                  <a:pt x="271246" y="13652"/>
                  <a:pt x="256346" y="15503"/>
                  <a:pt x="247136" y="24713"/>
                </a:cubicBezTo>
                <a:cubicBezTo>
                  <a:pt x="127766" y="144083"/>
                  <a:pt x="362279" y="-23217"/>
                  <a:pt x="197708" y="86497"/>
                </a:cubicBezTo>
                <a:cubicBezTo>
                  <a:pt x="172995" y="119448"/>
                  <a:pt x="146415" y="151080"/>
                  <a:pt x="123568" y="185351"/>
                </a:cubicBezTo>
                <a:lnTo>
                  <a:pt x="74141" y="259492"/>
                </a:lnTo>
                <a:lnTo>
                  <a:pt x="49427" y="296562"/>
                </a:lnTo>
                <a:cubicBezTo>
                  <a:pt x="45308" y="308919"/>
                  <a:pt x="42202" y="321660"/>
                  <a:pt x="37071" y="333632"/>
                </a:cubicBezTo>
                <a:cubicBezTo>
                  <a:pt x="29815" y="350563"/>
                  <a:pt x="16499" y="365110"/>
                  <a:pt x="12357" y="383059"/>
                </a:cubicBezTo>
                <a:cubicBezTo>
                  <a:pt x="3970" y="419402"/>
                  <a:pt x="4119" y="457200"/>
                  <a:pt x="0" y="494270"/>
                </a:cubicBezTo>
                <a:cubicBezTo>
                  <a:pt x="4119" y="683740"/>
                  <a:pt x="4931" y="873311"/>
                  <a:pt x="12357" y="1062681"/>
                </a:cubicBezTo>
                <a:cubicBezTo>
                  <a:pt x="13180" y="1083667"/>
                  <a:pt x="20158" y="1103963"/>
                  <a:pt x="24714" y="1124465"/>
                </a:cubicBezTo>
                <a:cubicBezTo>
                  <a:pt x="44026" y="1211369"/>
                  <a:pt x="28789" y="1138729"/>
                  <a:pt x="49427" y="1210962"/>
                </a:cubicBezTo>
                <a:cubicBezTo>
                  <a:pt x="54092" y="1227291"/>
                  <a:pt x="57118" y="1244060"/>
                  <a:pt x="61784" y="1260389"/>
                </a:cubicBezTo>
                <a:cubicBezTo>
                  <a:pt x="71081" y="1292926"/>
                  <a:pt x="80882" y="1316933"/>
                  <a:pt x="98854" y="1346886"/>
                </a:cubicBezTo>
                <a:cubicBezTo>
                  <a:pt x="114135" y="1372355"/>
                  <a:pt x="121715" y="1407744"/>
                  <a:pt x="148281" y="1421027"/>
                </a:cubicBezTo>
                <a:lnTo>
                  <a:pt x="197708" y="1445740"/>
                </a:lnTo>
                <a:cubicBezTo>
                  <a:pt x="225037" y="1473069"/>
                  <a:pt x="237441" y="1490320"/>
                  <a:pt x="271849" y="1507524"/>
                </a:cubicBezTo>
                <a:cubicBezTo>
                  <a:pt x="283499" y="1513349"/>
                  <a:pt x="297269" y="1514056"/>
                  <a:pt x="308919" y="1519881"/>
                </a:cubicBezTo>
                <a:cubicBezTo>
                  <a:pt x="322202" y="1526523"/>
                  <a:pt x="332033" y="1539519"/>
                  <a:pt x="345990" y="1544594"/>
                </a:cubicBezTo>
                <a:cubicBezTo>
                  <a:pt x="377911" y="1556201"/>
                  <a:pt x="412622" y="1558567"/>
                  <a:pt x="444844" y="1569308"/>
                </a:cubicBezTo>
                <a:lnTo>
                  <a:pt x="481914" y="1581665"/>
                </a:lnTo>
                <a:cubicBezTo>
                  <a:pt x="506627" y="1577546"/>
                  <a:pt x="531486" y="1574222"/>
                  <a:pt x="556054" y="1569308"/>
                </a:cubicBezTo>
                <a:cubicBezTo>
                  <a:pt x="572707" y="1565977"/>
                  <a:pt x="592700" y="1568134"/>
                  <a:pt x="605481" y="1556951"/>
                </a:cubicBezTo>
                <a:cubicBezTo>
                  <a:pt x="627834" y="1537392"/>
                  <a:pt x="638432" y="1507524"/>
                  <a:pt x="654908" y="1482811"/>
                </a:cubicBezTo>
                <a:cubicBezTo>
                  <a:pt x="663146" y="1470454"/>
                  <a:pt x="672980" y="1459023"/>
                  <a:pt x="679622" y="1445740"/>
                </a:cubicBezTo>
                <a:cubicBezTo>
                  <a:pt x="710978" y="1383030"/>
                  <a:pt x="694118" y="1411640"/>
                  <a:pt x="729049" y="1359243"/>
                </a:cubicBezTo>
                <a:cubicBezTo>
                  <a:pt x="733168" y="1342767"/>
                  <a:pt x="736740" y="1326145"/>
                  <a:pt x="741406" y="1309816"/>
                </a:cubicBezTo>
                <a:cubicBezTo>
                  <a:pt x="744984" y="1297292"/>
                  <a:pt x="751433" y="1285561"/>
                  <a:pt x="753763" y="1272746"/>
                </a:cubicBezTo>
                <a:cubicBezTo>
                  <a:pt x="759703" y="1240074"/>
                  <a:pt x="761070" y="1206714"/>
                  <a:pt x="766119" y="1173892"/>
                </a:cubicBezTo>
                <a:cubicBezTo>
                  <a:pt x="769313" y="1153134"/>
                  <a:pt x="775023" y="1132825"/>
                  <a:pt x="778476" y="1112108"/>
                </a:cubicBezTo>
                <a:cubicBezTo>
                  <a:pt x="783264" y="1083379"/>
                  <a:pt x="785623" y="1054266"/>
                  <a:pt x="790833" y="1025611"/>
                </a:cubicBezTo>
                <a:cubicBezTo>
                  <a:pt x="812158" y="908323"/>
                  <a:pt x="797522" y="1060914"/>
                  <a:pt x="815546" y="889686"/>
                </a:cubicBezTo>
                <a:cubicBezTo>
                  <a:pt x="834152" y="712922"/>
                  <a:pt x="810861" y="792529"/>
                  <a:pt x="840260" y="704335"/>
                </a:cubicBezTo>
                <a:cubicBezTo>
                  <a:pt x="862774" y="569251"/>
                  <a:pt x="846438" y="551935"/>
                  <a:pt x="840260" y="481913"/>
                </a:cubicBezTo>
                <a:close/>
              </a:path>
            </a:pathLst>
          </a:custGeom>
          <a:noFill/>
          <a:ln w="38100">
            <a:solidFill>
              <a:srgbClr val="0039A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147" y="1520341"/>
            <a:ext cx="3087247" cy="1827650"/>
          </a:xfrm>
          <a:prstGeom prst="rect">
            <a:avLst/>
          </a:prstGeom>
        </p:spPr>
      </p:pic>
      <p:sp>
        <p:nvSpPr>
          <p:cNvPr id="7" name="TextBox 6"/>
          <p:cNvSpPr txBox="1"/>
          <p:nvPr/>
        </p:nvSpPr>
        <p:spPr>
          <a:xfrm>
            <a:off x="76200" y="1599940"/>
            <a:ext cx="6044901" cy="1754326"/>
          </a:xfrm>
          <a:prstGeom prst="rect">
            <a:avLst/>
          </a:prstGeom>
          <a:noFill/>
        </p:spPr>
        <p:txBody>
          <a:bodyPr wrap="square" rtlCol="0">
            <a:spAutoFit/>
          </a:bodyPr>
          <a:lstStyle/>
          <a:p>
            <a:r>
              <a:rPr lang="en-US" b="1" dirty="0">
                <a:solidFill>
                  <a:srgbClr val="002060"/>
                </a:solidFill>
                <a:latin typeface="Tempus Sans ITC" pitchFamily="82" charset="0"/>
                <a:cs typeface="Times New Roman" pitchFamily="18" charset="0"/>
              </a:rPr>
              <a:t>Because the nerve ending spirals around </a:t>
            </a:r>
            <a:r>
              <a:rPr lang="en-US" b="1" dirty="0" err="1">
                <a:solidFill>
                  <a:srgbClr val="002060"/>
                </a:solidFill>
                <a:latin typeface="Tempus Sans ITC" pitchFamily="82" charset="0"/>
                <a:cs typeface="Times New Roman" pitchFamily="18" charset="0"/>
              </a:rPr>
              <a:t>kinda</a:t>
            </a:r>
            <a:r>
              <a:rPr lang="en-US" b="1" dirty="0">
                <a:solidFill>
                  <a:srgbClr val="002060"/>
                </a:solidFill>
                <a:latin typeface="Tempus Sans ITC" pitchFamily="82" charset="0"/>
                <a:cs typeface="Times New Roman" pitchFamily="18" charset="0"/>
              </a:rPr>
              <a:t> like a slinky, and the supportive cells are all oriented along the axis of the nerve ending (i.e. “horizontal), Meissner’s corpuscles stand out as oval structures in the dermal papilla with most of the nuclei in the same orientation.  Yes, these are a little difficult to see (e.g. the one to the right).</a:t>
            </a:r>
            <a:endParaRPr lang="en-US" dirty="0">
              <a:solidFill>
                <a:srgbClr val="002060"/>
              </a:solidFill>
              <a:latin typeface="Tempus Sans ITC" pitchFamily="82" charset="0"/>
            </a:endParaRPr>
          </a:p>
        </p:txBody>
      </p:sp>
    </p:spTree>
    <p:extLst>
      <p:ext uri="{BB962C8B-B14F-4D97-AF65-F5344CB8AC3E}">
        <p14:creationId xmlns:p14="http://schemas.microsoft.com/office/powerpoint/2010/main" val="3962911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9" name="Picture 7" descr="\\aitl-web1\com\LabManuals\MA\VLM\Lab21\SL178L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57" y="25908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aitl-web1\com\LabManuals\MA\VLM\Lab21\SL178MP.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84357" y="3276600"/>
            <a:ext cx="4514335" cy="33857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PACINIAN CORPUSCLES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52400" y="815787"/>
            <a:ext cx="8894704" cy="1200329"/>
          </a:xfrm>
          <a:prstGeom prst="rect">
            <a:avLst/>
          </a:prstGeom>
          <a:noFill/>
        </p:spPr>
        <p:txBody>
          <a:bodyPr wrap="square" rtlCol="0">
            <a:spAutoFit/>
          </a:bodyPr>
          <a:lstStyle/>
          <a:p>
            <a:r>
              <a:rPr lang="en-US" b="1" dirty="0">
                <a:solidFill>
                  <a:schemeClr val="accent6">
                    <a:lumMod val="75000"/>
                  </a:schemeClr>
                </a:solidFill>
                <a:latin typeface="Times New Roman" pitchFamily="18" charset="0"/>
                <a:cs typeface="Times New Roman" pitchFamily="18" charset="0"/>
              </a:rPr>
              <a:t>Pacinian corpuscles </a:t>
            </a:r>
            <a:r>
              <a:rPr lang="en-US" b="1" dirty="0">
                <a:solidFill>
                  <a:schemeClr val="accent6">
                    <a:lumMod val="50000"/>
                  </a:schemeClr>
                </a:solidFill>
                <a:latin typeface="Times New Roman" pitchFamily="18" charset="0"/>
                <a:cs typeface="Times New Roman" pitchFamily="18" charset="0"/>
              </a:rPr>
              <a:t>are pressure receptors found in the deep dermis and hypodermis.  They are composed of an </a:t>
            </a:r>
            <a:r>
              <a:rPr lang="en-US" b="1" dirty="0" err="1">
                <a:solidFill>
                  <a:schemeClr val="accent6">
                    <a:lumMod val="50000"/>
                  </a:schemeClr>
                </a:solidFill>
                <a:latin typeface="Times New Roman" pitchFamily="18" charset="0"/>
                <a:cs typeface="Times New Roman" pitchFamily="18" charset="0"/>
              </a:rPr>
              <a:t>unmyelinated</a:t>
            </a:r>
            <a:r>
              <a:rPr lang="en-US" b="1" dirty="0">
                <a:solidFill>
                  <a:schemeClr val="accent6">
                    <a:lumMod val="50000"/>
                  </a:schemeClr>
                </a:solidFill>
                <a:latin typeface="Times New Roman" pitchFamily="18" charset="0"/>
                <a:cs typeface="Times New Roman" pitchFamily="18" charset="0"/>
              </a:rPr>
              <a:t> nerve ending covered with lamella, forming a structure with the appearance of a cut onion.  Pacinian corpuscles are very large, and can be seen on your slides with the naked eye (or at very low power with the digital slides).</a:t>
            </a:r>
          </a:p>
        </p:txBody>
      </p:sp>
      <p:sp>
        <p:nvSpPr>
          <p:cNvPr id="2" name="Freeform 1"/>
          <p:cNvSpPr/>
          <p:nvPr/>
        </p:nvSpPr>
        <p:spPr>
          <a:xfrm>
            <a:off x="679622" y="4959178"/>
            <a:ext cx="803189" cy="864973"/>
          </a:xfrm>
          <a:custGeom>
            <a:avLst/>
            <a:gdLst>
              <a:gd name="connsiteX0" fmla="*/ 741405 w 803189"/>
              <a:gd name="connsiteY0" fmla="*/ 247136 h 864973"/>
              <a:gd name="connsiteX1" fmla="*/ 679621 w 803189"/>
              <a:gd name="connsiteY1" fmla="*/ 210065 h 864973"/>
              <a:gd name="connsiteX2" fmla="*/ 654908 w 803189"/>
              <a:gd name="connsiteY2" fmla="*/ 172995 h 864973"/>
              <a:gd name="connsiteX3" fmla="*/ 580767 w 803189"/>
              <a:gd name="connsiteY3" fmla="*/ 123568 h 864973"/>
              <a:gd name="connsiteX4" fmla="*/ 543697 w 803189"/>
              <a:gd name="connsiteY4" fmla="*/ 98854 h 864973"/>
              <a:gd name="connsiteX5" fmla="*/ 469556 w 803189"/>
              <a:gd name="connsiteY5" fmla="*/ 49427 h 864973"/>
              <a:gd name="connsiteX6" fmla="*/ 432486 w 803189"/>
              <a:gd name="connsiteY6" fmla="*/ 24714 h 864973"/>
              <a:gd name="connsiteX7" fmla="*/ 284205 w 803189"/>
              <a:gd name="connsiteY7" fmla="*/ 0 h 864973"/>
              <a:gd name="connsiteX8" fmla="*/ 111210 w 803189"/>
              <a:gd name="connsiteY8" fmla="*/ 37071 h 864973"/>
              <a:gd name="connsiteX9" fmla="*/ 61783 w 803189"/>
              <a:gd name="connsiteY9" fmla="*/ 111211 h 864973"/>
              <a:gd name="connsiteX10" fmla="*/ 37070 w 803189"/>
              <a:gd name="connsiteY10" fmla="*/ 197708 h 864973"/>
              <a:gd name="connsiteX11" fmla="*/ 0 w 803189"/>
              <a:gd name="connsiteY11" fmla="*/ 321276 h 864973"/>
              <a:gd name="connsiteX12" fmla="*/ 12356 w 803189"/>
              <a:gd name="connsiteY12" fmla="*/ 481914 h 864973"/>
              <a:gd name="connsiteX13" fmla="*/ 24713 w 803189"/>
              <a:gd name="connsiteY13" fmla="*/ 531341 h 864973"/>
              <a:gd name="connsiteX14" fmla="*/ 98854 w 803189"/>
              <a:gd name="connsiteY14" fmla="*/ 630195 h 864973"/>
              <a:gd name="connsiteX15" fmla="*/ 123567 w 803189"/>
              <a:gd name="connsiteY15" fmla="*/ 667265 h 864973"/>
              <a:gd name="connsiteX16" fmla="*/ 197708 w 803189"/>
              <a:gd name="connsiteY16" fmla="*/ 741406 h 864973"/>
              <a:gd name="connsiteX17" fmla="*/ 234778 w 803189"/>
              <a:gd name="connsiteY17" fmla="*/ 766119 h 864973"/>
              <a:gd name="connsiteX18" fmla="*/ 308919 w 803189"/>
              <a:gd name="connsiteY18" fmla="*/ 840260 h 864973"/>
              <a:gd name="connsiteX19" fmla="*/ 420129 w 803189"/>
              <a:gd name="connsiteY19" fmla="*/ 864973 h 864973"/>
              <a:gd name="connsiteX20" fmla="*/ 568410 w 803189"/>
              <a:gd name="connsiteY20" fmla="*/ 840260 h 864973"/>
              <a:gd name="connsiteX21" fmla="*/ 642551 w 803189"/>
              <a:gd name="connsiteY21" fmla="*/ 790833 h 864973"/>
              <a:gd name="connsiteX22" fmla="*/ 679621 w 803189"/>
              <a:gd name="connsiteY22" fmla="*/ 766119 h 864973"/>
              <a:gd name="connsiteX23" fmla="*/ 753762 w 803189"/>
              <a:gd name="connsiteY23" fmla="*/ 716692 h 864973"/>
              <a:gd name="connsiteX24" fmla="*/ 766119 w 803189"/>
              <a:gd name="connsiteY24" fmla="*/ 679622 h 864973"/>
              <a:gd name="connsiteX25" fmla="*/ 790832 w 803189"/>
              <a:gd name="connsiteY25" fmla="*/ 642552 h 864973"/>
              <a:gd name="connsiteX26" fmla="*/ 803189 w 803189"/>
              <a:gd name="connsiteY26" fmla="*/ 593125 h 864973"/>
              <a:gd name="connsiteX27" fmla="*/ 790832 w 803189"/>
              <a:gd name="connsiteY27" fmla="*/ 457200 h 864973"/>
              <a:gd name="connsiteX28" fmla="*/ 741405 w 803189"/>
              <a:gd name="connsiteY28" fmla="*/ 383060 h 864973"/>
              <a:gd name="connsiteX29" fmla="*/ 716692 w 803189"/>
              <a:gd name="connsiteY29" fmla="*/ 345990 h 864973"/>
              <a:gd name="connsiteX30" fmla="*/ 741405 w 803189"/>
              <a:gd name="connsiteY30" fmla="*/ 247136 h 86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03189" h="864973">
                <a:moveTo>
                  <a:pt x="741405" y="247136"/>
                </a:moveTo>
                <a:cubicBezTo>
                  <a:pt x="735227" y="224482"/>
                  <a:pt x="697856" y="225695"/>
                  <a:pt x="679621" y="210065"/>
                </a:cubicBezTo>
                <a:cubicBezTo>
                  <a:pt x="668345" y="200400"/>
                  <a:pt x="666084" y="182774"/>
                  <a:pt x="654908" y="172995"/>
                </a:cubicBezTo>
                <a:cubicBezTo>
                  <a:pt x="632555" y="153436"/>
                  <a:pt x="605481" y="140044"/>
                  <a:pt x="580767" y="123568"/>
                </a:cubicBezTo>
                <a:cubicBezTo>
                  <a:pt x="568410" y="115330"/>
                  <a:pt x="554198" y="109355"/>
                  <a:pt x="543697" y="98854"/>
                </a:cubicBezTo>
                <a:cubicBezTo>
                  <a:pt x="473426" y="28583"/>
                  <a:pt x="541087" y="85192"/>
                  <a:pt x="469556" y="49427"/>
                </a:cubicBezTo>
                <a:cubicBezTo>
                  <a:pt x="456273" y="42786"/>
                  <a:pt x="446835" y="28541"/>
                  <a:pt x="432486" y="24714"/>
                </a:cubicBezTo>
                <a:cubicBezTo>
                  <a:pt x="384069" y="11803"/>
                  <a:pt x="284205" y="0"/>
                  <a:pt x="284205" y="0"/>
                </a:cubicBezTo>
                <a:cubicBezTo>
                  <a:pt x="237389" y="4256"/>
                  <a:pt x="152219" y="-9796"/>
                  <a:pt x="111210" y="37071"/>
                </a:cubicBezTo>
                <a:cubicBezTo>
                  <a:pt x="91651" y="59424"/>
                  <a:pt x="61783" y="111211"/>
                  <a:pt x="61783" y="111211"/>
                </a:cubicBezTo>
                <a:cubicBezTo>
                  <a:pt x="20242" y="235840"/>
                  <a:pt x="83637" y="42487"/>
                  <a:pt x="37070" y="197708"/>
                </a:cubicBezTo>
                <a:cubicBezTo>
                  <a:pt x="-8049" y="348104"/>
                  <a:pt x="28475" y="207368"/>
                  <a:pt x="0" y="321276"/>
                </a:cubicBezTo>
                <a:cubicBezTo>
                  <a:pt x="4119" y="374822"/>
                  <a:pt x="6081" y="428578"/>
                  <a:pt x="12356" y="481914"/>
                </a:cubicBezTo>
                <a:cubicBezTo>
                  <a:pt x="14340" y="498780"/>
                  <a:pt x="16156" y="516672"/>
                  <a:pt x="24713" y="531341"/>
                </a:cubicBezTo>
                <a:cubicBezTo>
                  <a:pt x="45467" y="566919"/>
                  <a:pt x="76007" y="595923"/>
                  <a:pt x="98854" y="630195"/>
                </a:cubicBezTo>
                <a:cubicBezTo>
                  <a:pt x="107092" y="642552"/>
                  <a:pt x="113701" y="656165"/>
                  <a:pt x="123567" y="667265"/>
                </a:cubicBezTo>
                <a:cubicBezTo>
                  <a:pt x="146787" y="693387"/>
                  <a:pt x="168627" y="722019"/>
                  <a:pt x="197708" y="741406"/>
                </a:cubicBezTo>
                <a:cubicBezTo>
                  <a:pt x="210065" y="749644"/>
                  <a:pt x="223678" y="756253"/>
                  <a:pt x="234778" y="766119"/>
                </a:cubicBezTo>
                <a:cubicBezTo>
                  <a:pt x="260900" y="789339"/>
                  <a:pt x="274444" y="834514"/>
                  <a:pt x="308919" y="840260"/>
                </a:cubicBezTo>
                <a:cubicBezTo>
                  <a:pt x="395907" y="854758"/>
                  <a:pt x="359290" y="844695"/>
                  <a:pt x="420129" y="864973"/>
                </a:cubicBezTo>
                <a:cubicBezTo>
                  <a:pt x="440552" y="862704"/>
                  <a:pt x="532181" y="860387"/>
                  <a:pt x="568410" y="840260"/>
                </a:cubicBezTo>
                <a:cubicBezTo>
                  <a:pt x="594374" y="825835"/>
                  <a:pt x="617837" y="807309"/>
                  <a:pt x="642551" y="790833"/>
                </a:cubicBezTo>
                <a:cubicBezTo>
                  <a:pt x="654908" y="782595"/>
                  <a:pt x="669120" y="776620"/>
                  <a:pt x="679621" y="766119"/>
                </a:cubicBezTo>
                <a:cubicBezTo>
                  <a:pt x="725902" y="719839"/>
                  <a:pt x="700114" y="734575"/>
                  <a:pt x="753762" y="716692"/>
                </a:cubicBezTo>
                <a:cubicBezTo>
                  <a:pt x="757881" y="704335"/>
                  <a:pt x="760294" y="691272"/>
                  <a:pt x="766119" y="679622"/>
                </a:cubicBezTo>
                <a:cubicBezTo>
                  <a:pt x="772760" y="666339"/>
                  <a:pt x="784982" y="656202"/>
                  <a:pt x="790832" y="642552"/>
                </a:cubicBezTo>
                <a:cubicBezTo>
                  <a:pt x="797522" y="626942"/>
                  <a:pt x="799070" y="609601"/>
                  <a:pt x="803189" y="593125"/>
                </a:cubicBezTo>
                <a:cubicBezTo>
                  <a:pt x="799070" y="547817"/>
                  <a:pt x="803669" y="500846"/>
                  <a:pt x="790832" y="457200"/>
                </a:cubicBezTo>
                <a:cubicBezTo>
                  <a:pt x="782451" y="428705"/>
                  <a:pt x="757881" y="407773"/>
                  <a:pt x="741405" y="383060"/>
                </a:cubicBezTo>
                <a:lnTo>
                  <a:pt x="716692" y="345990"/>
                </a:lnTo>
                <a:cubicBezTo>
                  <a:pt x="702587" y="247260"/>
                  <a:pt x="747583" y="269790"/>
                  <a:pt x="741405" y="247136"/>
                </a:cubicBez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5820002" y="4337222"/>
            <a:ext cx="1804117" cy="1606378"/>
          </a:xfrm>
          <a:custGeom>
            <a:avLst/>
            <a:gdLst>
              <a:gd name="connsiteX0" fmla="*/ 951501 w 1804117"/>
              <a:gd name="connsiteY0" fmla="*/ 0 h 1606378"/>
              <a:gd name="connsiteX1" fmla="*/ 729079 w 1804117"/>
              <a:gd name="connsiteY1" fmla="*/ 24713 h 1606378"/>
              <a:gd name="connsiteX2" fmla="*/ 679652 w 1804117"/>
              <a:gd name="connsiteY2" fmla="*/ 49427 h 1606378"/>
              <a:gd name="connsiteX3" fmla="*/ 556084 w 1804117"/>
              <a:gd name="connsiteY3" fmla="*/ 61783 h 1606378"/>
              <a:gd name="connsiteX4" fmla="*/ 432517 w 1804117"/>
              <a:gd name="connsiteY4" fmla="*/ 98854 h 1606378"/>
              <a:gd name="connsiteX5" fmla="*/ 321306 w 1804117"/>
              <a:gd name="connsiteY5" fmla="*/ 123567 h 1606378"/>
              <a:gd name="connsiteX6" fmla="*/ 247166 w 1804117"/>
              <a:gd name="connsiteY6" fmla="*/ 148281 h 1606378"/>
              <a:gd name="connsiteX7" fmla="*/ 210095 w 1804117"/>
              <a:gd name="connsiteY7" fmla="*/ 160637 h 1606378"/>
              <a:gd name="connsiteX8" fmla="*/ 173025 w 1804117"/>
              <a:gd name="connsiteY8" fmla="*/ 185351 h 1606378"/>
              <a:gd name="connsiteX9" fmla="*/ 86528 w 1804117"/>
              <a:gd name="connsiteY9" fmla="*/ 296562 h 1606378"/>
              <a:gd name="connsiteX10" fmla="*/ 61814 w 1804117"/>
              <a:gd name="connsiteY10" fmla="*/ 333632 h 1606378"/>
              <a:gd name="connsiteX11" fmla="*/ 49457 w 1804117"/>
              <a:gd name="connsiteY11" fmla="*/ 407773 h 1606378"/>
              <a:gd name="connsiteX12" fmla="*/ 24744 w 1804117"/>
              <a:gd name="connsiteY12" fmla="*/ 481913 h 1606378"/>
              <a:gd name="connsiteX13" fmla="*/ 12387 w 1804117"/>
              <a:gd name="connsiteY13" fmla="*/ 531340 h 1606378"/>
              <a:gd name="connsiteX14" fmla="*/ 12387 w 1804117"/>
              <a:gd name="connsiteY14" fmla="*/ 914400 h 1606378"/>
              <a:gd name="connsiteX15" fmla="*/ 49457 w 1804117"/>
              <a:gd name="connsiteY15" fmla="*/ 988540 h 1606378"/>
              <a:gd name="connsiteX16" fmla="*/ 74171 w 1804117"/>
              <a:gd name="connsiteY16" fmla="*/ 1037967 h 1606378"/>
              <a:gd name="connsiteX17" fmla="*/ 173025 w 1804117"/>
              <a:gd name="connsiteY17" fmla="*/ 1186248 h 1606378"/>
              <a:gd name="connsiteX18" fmla="*/ 222452 w 1804117"/>
              <a:gd name="connsiteY18" fmla="*/ 1260389 h 1606378"/>
              <a:gd name="connsiteX19" fmla="*/ 284236 w 1804117"/>
              <a:gd name="connsiteY19" fmla="*/ 1334529 h 1606378"/>
              <a:gd name="connsiteX20" fmla="*/ 370733 w 1804117"/>
              <a:gd name="connsiteY20" fmla="*/ 1383956 h 1606378"/>
              <a:gd name="connsiteX21" fmla="*/ 444874 w 1804117"/>
              <a:gd name="connsiteY21" fmla="*/ 1433383 h 1606378"/>
              <a:gd name="connsiteX22" fmla="*/ 519014 w 1804117"/>
              <a:gd name="connsiteY22" fmla="*/ 1482810 h 1606378"/>
              <a:gd name="connsiteX23" fmla="*/ 556084 w 1804117"/>
              <a:gd name="connsiteY23" fmla="*/ 1495167 h 1606378"/>
              <a:gd name="connsiteX24" fmla="*/ 605512 w 1804117"/>
              <a:gd name="connsiteY24" fmla="*/ 1519881 h 1606378"/>
              <a:gd name="connsiteX25" fmla="*/ 654939 w 1804117"/>
              <a:gd name="connsiteY25" fmla="*/ 1532237 h 1606378"/>
              <a:gd name="connsiteX26" fmla="*/ 692009 w 1804117"/>
              <a:gd name="connsiteY26" fmla="*/ 1556951 h 1606378"/>
              <a:gd name="connsiteX27" fmla="*/ 790863 w 1804117"/>
              <a:gd name="connsiteY27" fmla="*/ 1581664 h 1606378"/>
              <a:gd name="connsiteX28" fmla="*/ 926787 w 1804117"/>
              <a:gd name="connsiteY28" fmla="*/ 1606378 h 1606378"/>
              <a:gd name="connsiteX29" fmla="*/ 1124495 w 1804117"/>
              <a:gd name="connsiteY29" fmla="*/ 1581664 h 1606378"/>
              <a:gd name="connsiteX30" fmla="*/ 1198636 w 1804117"/>
              <a:gd name="connsiteY30" fmla="*/ 1556951 h 1606378"/>
              <a:gd name="connsiteX31" fmla="*/ 1309847 w 1804117"/>
              <a:gd name="connsiteY31" fmla="*/ 1519881 h 1606378"/>
              <a:gd name="connsiteX32" fmla="*/ 1346917 w 1804117"/>
              <a:gd name="connsiteY32" fmla="*/ 1507524 h 1606378"/>
              <a:gd name="connsiteX33" fmla="*/ 1396344 w 1804117"/>
              <a:gd name="connsiteY33" fmla="*/ 1495167 h 1606378"/>
              <a:gd name="connsiteX34" fmla="*/ 1482841 w 1804117"/>
              <a:gd name="connsiteY34" fmla="*/ 1445740 h 1606378"/>
              <a:gd name="connsiteX35" fmla="*/ 1556982 w 1804117"/>
              <a:gd name="connsiteY35" fmla="*/ 1396313 h 1606378"/>
              <a:gd name="connsiteX36" fmla="*/ 1594052 w 1804117"/>
              <a:gd name="connsiteY36" fmla="*/ 1371600 h 1606378"/>
              <a:gd name="connsiteX37" fmla="*/ 1631122 w 1804117"/>
              <a:gd name="connsiteY37" fmla="*/ 1359243 h 1606378"/>
              <a:gd name="connsiteX38" fmla="*/ 1655836 w 1804117"/>
              <a:gd name="connsiteY38" fmla="*/ 1322173 h 1606378"/>
              <a:gd name="connsiteX39" fmla="*/ 1692906 w 1804117"/>
              <a:gd name="connsiteY39" fmla="*/ 1285102 h 1606378"/>
              <a:gd name="connsiteX40" fmla="*/ 1717620 w 1804117"/>
              <a:gd name="connsiteY40" fmla="*/ 1210962 h 1606378"/>
              <a:gd name="connsiteX41" fmla="*/ 1742333 w 1804117"/>
              <a:gd name="connsiteY41" fmla="*/ 1173892 h 1606378"/>
              <a:gd name="connsiteX42" fmla="*/ 1754690 w 1804117"/>
              <a:gd name="connsiteY42" fmla="*/ 1136821 h 1606378"/>
              <a:gd name="connsiteX43" fmla="*/ 1779403 w 1804117"/>
              <a:gd name="connsiteY43" fmla="*/ 1013254 h 1606378"/>
              <a:gd name="connsiteX44" fmla="*/ 1804117 w 1804117"/>
              <a:gd name="connsiteY44" fmla="*/ 889686 h 1606378"/>
              <a:gd name="connsiteX45" fmla="*/ 1779403 w 1804117"/>
              <a:gd name="connsiteY45" fmla="*/ 667264 h 1606378"/>
              <a:gd name="connsiteX46" fmla="*/ 1754690 w 1804117"/>
              <a:gd name="connsiteY46" fmla="*/ 630194 h 1606378"/>
              <a:gd name="connsiteX47" fmla="*/ 1717620 w 1804117"/>
              <a:gd name="connsiteY47" fmla="*/ 531340 h 1606378"/>
              <a:gd name="connsiteX48" fmla="*/ 1705263 w 1804117"/>
              <a:gd name="connsiteY48" fmla="*/ 494270 h 1606378"/>
              <a:gd name="connsiteX49" fmla="*/ 1668193 w 1804117"/>
              <a:gd name="connsiteY49" fmla="*/ 469556 h 1606378"/>
              <a:gd name="connsiteX50" fmla="*/ 1606409 w 1804117"/>
              <a:gd name="connsiteY50" fmla="*/ 383059 h 1606378"/>
              <a:gd name="connsiteX51" fmla="*/ 1581695 w 1804117"/>
              <a:gd name="connsiteY51" fmla="*/ 345989 h 1606378"/>
              <a:gd name="connsiteX52" fmla="*/ 1507555 w 1804117"/>
              <a:gd name="connsiteY52" fmla="*/ 296562 h 1606378"/>
              <a:gd name="connsiteX53" fmla="*/ 1470484 w 1804117"/>
              <a:gd name="connsiteY53" fmla="*/ 247135 h 1606378"/>
              <a:gd name="connsiteX54" fmla="*/ 1408701 w 1804117"/>
              <a:gd name="connsiteY54" fmla="*/ 210064 h 1606378"/>
              <a:gd name="connsiteX55" fmla="*/ 1334560 w 1804117"/>
              <a:gd name="connsiteY55" fmla="*/ 160637 h 1606378"/>
              <a:gd name="connsiteX56" fmla="*/ 1297490 w 1804117"/>
              <a:gd name="connsiteY56" fmla="*/ 135924 h 1606378"/>
              <a:gd name="connsiteX57" fmla="*/ 1260420 w 1804117"/>
              <a:gd name="connsiteY57" fmla="*/ 123567 h 1606378"/>
              <a:gd name="connsiteX58" fmla="*/ 1223349 w 1804117"/>
              <a:gd name="connsiteY58" fmla="*/ 98854 h 1606378"/>
              <a:gd name="connsiteX59" fmla="*/ 1149209 w 1804117"/>
              <a:gd name="connsiteY59" fmla="*/ 74140 h 1606378"/>
              <a:gd name="connsiteX60" fmla="*/ 1000928 w 1804117"/>
              <a:gd name="connsiteY60" fmla="*/ 24713 h 1606378"/>
              <a:gd name="connsiteX61" fmla="*/ 963857 w 1804117"/>
              <a:gd name="connsiteY61" fmla="*/ 12356 h 1606378"/>
              <a:gd name="connsiteX62" fmla="*/ 926787 w 1804117"/>
              <a:gd name="connsiteY62" fmla="*/ 0 h 1606378"/>
              <a:gd name="connsiteX63" fmla="*/ 951501 w 1804117"/>
              <a:gd name="connsiteY63" fmla="*/ 0 h 1606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804117" h="1606378">
                <a:moveTo>
                  <a:pt x="951501" y="0"/>
                </a:moveTo>
                <a:cubicBezTo>
                  <a:pt x="940237" y="1126"/>
                  <a:pt x="752407" y="18881"/>
                  <a:pt x="729079" y="24713"/>
                </a:cubicBezTo>
                <a:cubicBezTo>
                  <a:pt x="711209" y="29181"/>
                  <a:pt x="697664" y="45567"/>
                  <a:pt x="679652" y="49427"/>
                </a:cubicBezTo>
                <a:cubicBezTo>
                  <a:pt x="639176" y="58100"/>
                  <a:pt x="597273" y="57664"/>
                  <a:pt x="556084" y="61783"/>
                </a:cubicBezTo>
                <a:cubicBezTo>
                  <a:pt x="494485" y="82316"/>
                  <a:pt x="488537" y="86405"/>
                  <a:pt x="432517" y="98854"/>
                </a:cubicBezTo>
                <a:cubicBezTo>
                  <a:pt x="387153" y="108935"/>
                  <a:pt x="364365" y="110649"/>
                  <a:pt x="321306" y="123567"/>
                </a:cubicBezTo>
                <a:cubicBezTo>
                  <a:pt x="296354" y="131053"/>
                  <a:pt x="271879" y="140043"/>
                  <a:pt x="247166" y="148281"/>
                </a:cubicBezTo>
                <a:lnTo>
                  <a:pt x="210095" y="160637"/>
                </a:lnTo>
                <a:cubicBezTo>
                  <a:pt x="197738" y="168875"/>
                  <a:pt x="184434" y="175844"/>
                  <a:pt x="173025" y="185351"/>
                </a:cubicBezTo>
                <a:cubicBezTo>
                  <a:pt x="129469" y="221648"/>
                  <a:pt x="120974" y="244893"/>
                  <a:pt x="86528" y="296562"/>
                </a:cubicBezTo>
                <a:lnTo>
                  <a:pt x="61814" y="333632"/>
                </a:lnTo>
                <a:cubicBezTo>
                  <a:pt x="57695" y="358346"/>
                  <a:pt x="55534" y="383466"/>
                  <a:pt x="49457" y="407773"/>
                </a:cubicBezTo>
                <a:cubicBezTo>
                  <a:pt x="43139" y="433045"/>
                  <a:pt x="31062" y="456641"/>
                  <a:pt x="24744" y="481913"/>
                </a:cubicBezTo>
                <a:lnTo>
                  <a:pt x="12387" y="531340"/>
                </a:lnTo>
                <a:cubicBezTo>
                  <a:pt x="1177" y="721913"/>
                  <a:pt x="-8711" y="735073"/>
                  <a:pt x="12387" y="914400"/>
                </a:cubicBezTo>
                <a:cubicBezTo>
                  <a:pt x="16582" y="950059"/>
                  <a:pt x="32179" y="958304"/>
                  <a:pt x="49457" y="988540"/>
                </a:cubicBezTo>
                <a:cubicBezTo>
                  <a:pt x="58596" y="1004533"/>
                  <a:pt x="67330" y="1020864"/>
                  <a:pt x="74171" y="1037967"/>
                </a:cubicBezTo>
                <a:cubicBezTo>
                  <a:pt x="162318" y="1258336"/>
                  <a:pt x="10185" y="941987"/>
                  <a:pt x="173025" y="1186248"/>
                </a:cubicBezTo>
                <a:lnTo>
                  <a:pt x="222452" y="1260389"/>
                </a:lnTo>
                <a:cubicBezTo>
                  <a:pt x="246751" y="1296837"/>
                  <a:pt x="248559" y="1304798"/>
                  <a:pt x="284236" y="1334529"/>
                </a:cubicBezTo>
                <a:cubicBezTo>
                  <a:pt x="310437" y="1356364"/>
                  <a:pt x="340514" y="1368847"/>
                  <a:pt x="370733" y="1383956"/>
                </a:cubicBezTo>
                <a:cubicBezTo>
                  <a:pt x="453002" y="1466228"/>
                  <a:pt x="364399" y="1388676"/>
                  <a:pt x="444874" y="1433383"/>
                </a:cubicBezTo>
                <a:cubicBezTo>
                  <a:pt x="470838" y="1447807"/>
                  <a:pt x="490836" y="1473417"/>
                  <a:pt x="519014" y="1482810"/>
                </a:cubicBezTo>
                <a:cubicBezTo>
                  <a:pt x="531371" y="1486929"/>
                  <a:pt x="544112" y="1490036"/>
                  <a:pt x="556084" y="1495167"/>
                </a:cubicBezTo>
                <a:cubicBezTo>
                  <a:pt x="573015" y="1502423"/>
                  <a:pt x="588264" y="1513413"/>
                  <a:pt x="605512" y="1519881"/>
                </a:cubicBezTo>
                <a:cubicBezTo>
                  <a:pt x="621413" y="1525844"/>
                  <a:pt x="638463" y="1528118"/>
                  <a:pt x="654939" y="1532237"/>
                </a:cubicBezTo>
                <a:cubicBezTo>
                  <a:pt x="667296" y="1540475"/>
                  <a:pt x="678052" y="1551876"/>
                  <a:pt x="692009" y="1556951"/>
                </a:cubicBezTo>
                <a:cubicBezTo>
                  <a:pt x="723929" y="1568558"/>
                  <a:pt x="757912" y="1573426"/>
                  <a:pt x="790863" y="1581664"/>
                </a:cubicBezTo>
                <a:cubicBezTo>
                  <a:pt x="868550" y="1601086"/>
                  <a:pt x="823470" y="1591618"/>
                  <a:pt x="926787" y="1606378"/>
                </a:cubicBezTo>
                <a:cubicBezTo>
                  <a:pt x="950825" y="1603707"/>
                  <a:pt x="1091748" y="1589221"/>
                  <a:pt x="1124495" y="1581664"/>
                </a:cubicBezTo>
                <a:cubicBezTo>
                  <a:pt x="1149878" y="1575806"/>
                  <a:pt x="1173922" y="1565189"/>
                  <a:pt x="1198636" y="1556951"/>
                </a:cubicBezTo>
                <a:lnTo>
                  <a:pt x="1309847" y="1519881"/>
                </a:lnTo>
                <a:cubicBezTo>
                  <a:pt x="1322204" y="1515762"/>
                  <a:pt x="1334281" y="1510683"/>
                  <a:pt x="1346917" y="1507524"/>
                </a:cubicBezTo>
                <a:lnTo>
                  <a:pt x="1396344" y="1495167"/>
                </a:lnTo>
                <a:cubicBezTo>
                  <a:pt x="1524583" y="1409676"/>
                  <a:pt x="1326059" y="1539809"/>
                  <a:pt x="1482841" y="1445740"/>
                </a:cubicBezTo>
                <a:cubicBezTo>
                  <a:pt x="1508310" y="1430458"/>
                  <a:pt x="1532268" y="1412789"/>
                  <a:pt x="1556982" y="1396313"/>
                </a:cubicBezTo>
                <a:cubicBezTo>
                  <a:pt x="1569339" y="1388075"/>
                  <a:pt x="1579963" y="1376296"/>
                  <a:pt x="1594052" y="1371600"/>
                </a:cubicBezTo>
                <a:lnTo>
                  <a:pt x="1631122" y="1359243"/>
                </a:lnTo>
                <a:cubicBezTo>
                  <a:pt x="1639360" y="1346886"/>
                  <a:pt x="1646329" y="1333582"/>
                  <a:pt x="1655836" y="1322173"/>
                </a:cubicBezTo>
                <a:cubicBezTo>
                  <a:pt x="1667023" y="1308748"/>
                  <a:pt x="1684419" y="1300378"/>
                  <a:pt x="1692906" y="1285102"/>
                </a:cubicBezTo>
                <a:cubicBezTo>
                  <a:pt x="1705557" y="1262330"/>
                  <a:pt x="1703170" y="1232637"/>
                  <a:pt x="1717620" y="1210962"/>
                </a:cubicBezTo>
                <a:cubicBezTo>
                  <a:pt x="1725858" y="1198605"/>
                  <a:pt x="1735692" y="1187175"/>
                  <a:pt x="1742333" y="1173892"/>
                </a:cubicBezTo>
                <a:cubicBezTo>
                  <a:pt x="1748158" y="1162242"/>
                  <a:pt x="1751761" y="1149513"/>
                  <a:pt x="1754690" y="1136821"/>
                </a:cubicBezTo>
                <a:cubicBezTo>
                  <a:pt x="1764135" y="1095892"/>
                  <a:pt x="1769215" y="1054004"/>
                  <a:pt x="1779403" y="1013254"/>
                </a:cubicBezTo>
                <a:cubicBezTo>
                  <a:pt x="1797837" y="939521"/>
                  <a:pt x="1788968" y="980579"/>
                  <a:pt x="1804117" y="889686"/>
                </a:cubicBezTo>
                <a:cubicBezTo>
                  <a:pt x="1802573" y="866522"/>
                  <a:pt x="1808884" y="726227"/>
                  <a:pt x="1779403" y="667264"/>
                </a:cubicBezTo>
                <a:cubicBezTo>
                  <a:pt x="1772762" y="653981"/>
                  <a:pt x="1762928" y="642551"/>
                  <a:pt x="1754690" y="630194"/>
                </a:cubicBezTo>
                <a:cubicBezTo>
                  <a:pt x="1731908" y="539069"/>
                  <a:pt x="1756389" y="621802"/>
                  <a:pt x="1717620" y="531340"/>
                </a:cubicBezTo>
                <a:cubicBezTo>
                  <a:pt x="1712489" y="519368"/>
                  <a:pt x="1713400" y="504441"/>
                  <a:pt x="1705263" y="494270"/>
                </a:cubicBezTo>
                <a:cubicBezTo>
                  <a:pt x="1695986" y="482673"/>
                  <a:pt x="1680550" y="477794"/>
                  <a:pt x="1668193" y="469556"/>
                </a:cubicBezTo>
                <a:cubicBezTo>
                  <a:pt x="1622463" y="378098"/>
                  <a:pt x="1669028" y="458201"/>
                  <a:pt x="1606409" y="383059"/>
                </a:cubicBezTo>
                <a:cubicBezTo>
                  <a:pt x="1596902" y="371650"/>
                  <a:pt x="1592872" y="355768"/>
                  <a:pt x="1581695" y="345989"/>
                </a:cubicBezTo>
                <a:cubicBezTo>
                  <a:pt x="1559342" y="326430"/>
                  <a:pt x="1525376" y="320323"/>
                  <a:pt x="1507555" y="296562"/>
                </a:cubicBezTo>
                <a:cubicBezTo>
                  <a:pt x="1495198" y="280086"/>
                  <a:pt x="1485983" y="260697"/>
                  <a:pt x="1470484" y="247135"/>
                </a:cubicBezTo>
                <a:cubicBezTo>
                  <a:pt x="1452409" y="231320"/>
                  <a:pt x="1428963" y="222958"/>
                  <a:pt x="1408701" y="210064"/>
                </a:cubicBezTo>
                <a:cubicBezTo>
                  <a:pt x="1383643" y="194118"/>
                  <a:pt x="1359274" y="177113"/>
                  <a:pt x="1334560" y="160637"/>
                </a:cubicBezTo>
                <a:cubicBezTo>
                  <a:pt x="1322203" y="152399"/>
                  <a:pt x="1311579" y="140620"/>
                  <a:pt x="1297490" y="135924"/>
                </a:cubicBezTo>
                <a:cubicBezTo>
                  <a:pt x="1285133" y="131805"/>
                  <a:pt x="1272070" y="129392"/>
                  <a:pt x="1260420" y="123567"/>
                </a:cubicBezTo>
                <a:cubicBezTo>
                  <a:pt x="1247137" y="116925"/>
                  <a:pt x="1236920" y="104886"/>
                  <a:pt x="1223349" y="98854"/>
                </a:cubicBezTo>
                <a:cubicBezTo>
                  <a:pt x="1199544" y="88274"/>
                  <a:pt x="1173922" y="82378"/>
                  <a:pt x="1149209" y="74140"/>
                </a:cubicBezTo>
                <a:lnTo>
                  <a:pt x="1000928" y="24713"/>
                </a:lnTo>
                <a:lnTo>
                  <a:pt x="963857" y="12356"/>
                </a:lnTo>
                <a:cubicBezTo>
                  <a:pt x="951500" y="8237"/>
                  <a:pt x="935997" y="9210"/>
                  <a:pt x="926787" y="0"/>
                </a:cubicBezTo>
                <a:lnTo>
                  <a:pt x="951501" y="0"/>
                </a:ln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636" y="2038528"/>
            <a:ext cx="1461864" cy="2076271"/>
          </a:xfrm>
          <a:prstGeom prst="rect">
            <a:avLst/>
          </a:prstGeom>
        </p:spPr>
      </p:pic>
    </p:spTree>
    <p:extLst>
      <p:ext uri="{BB962C8B-B14F-4D97-AF65-F5344CB8AC3E}">
        <p14:creationId xmlns:p14="http://schemas.microsoft.com/office/powerpoint/2010/main" val="1882413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Slide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0983" y="2669822"/>
            <a:ext cx="7197922" cy="4179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OVERVIEW OF THE INTEGUMENT</a:t>
            </a:r>
          </a:p>
        </p:txBody>
      </p:sp>
      <p:sp>
        <p:nvSpPr>
          <p:cNvPr id="8" name="TextBox 7"/>
          <p:cNvSpPr txBox="1"/>
          <p:nvPr/>
        </p:nvSpPr>
        <p:spPr>
          <a:xfrm>
            <a:off x="381000" y="476071"/>
            <a:ext cx="8763000" cy="1200329"/>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The integument consists of three regions: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Epidermis</a:t>
            </a:r>
            <a:r>
              <a:rPr lang="en-US" b="1" dirty="0">
                <a:solidFill>
                  <a:schemeClr val="accent2">
                    <a:lumMod val="50000"/>
                  </a:schemeClr>
                </a:solidFill>
                <a:latin typeface="Times New Roman" pitchFamily="18" charset="0"/>
                <a:cs typeface="Times New Roman" pitchFamily="18" charset="0"/>
              </a:rPr>
              <a:t> – stratified squamous keratinized epithelium</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Dermis</a:t>
            </a:r>
            <a:r>
              <a:rPr lang="en-US" b="1" dirty="0">
                <a:solidFill>
                  <a:schemeClr val="accent2">
                    <a:lumMod val="50000"/>
                  </a:schemeClr>
                </a:solidFill>
                <a:latin typeface="Times New Roman" pitchFamily="18" charset="0"/>
                <a:cs typeface="Times New Roman" pitchFamily="18" charset="0"/>
              </a:rPr>
              <a:t> -  loose and dense irregular connective tissue</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Subcutaneous layer (hypodermis) </a:t>
            </a:r>
            <a:r>
              <a:rPr lang="en-US" b="1" dirty="0">
                <a:solidFill>
                  <a:schemeClr val="accent2">
                    <a:lumMod val="50000"/>
                  </a:schemeClr>
                </a:solidFill>
                <a:latin typeface="Times New Roman" pitchFamily="18" charset="0"/>
                <a:cs typeface="Times New Roman" pitchFamily="18" charset="0"/>
              </a:rPr>
              <a:t>– mostly adipose</a:t>
            </a:r>
          </a:p>
        </p:txBody>
      </p:sp>
      <p:sp>
        <p:nvSpPr>
          <p:cNvPr id="2" name="TextBox 1"/>
          <p:cNvSpPr txBox="1"/>
          <p:nvPr/>
        </p:nvSpPr>
        <p:spPr>
          <a:xfrm>
            <a:off x="186409" y="1838235"/>
            <a:ext cx="4004591" cy="646331"/>
          </a:xfrm>
          <a:prstGeom prst="rect">
            <a:avLst/>
          </a:prstGeom>
          <a:noFill/>
        </p:spPr>
        <p:txBody>
          <a:bodyPr wrap="square" rtlCol="0">
            <a:spAutoFit/>
          </a:bodyPr>
          <a:lstStyle/>
          <a:p>
            <a:r>
              <a:rPr lang="en-US" b="1" dirty="0">
                <a:solidFill>
                  <a:schemeClr val="accent3">
                    <a:lumMod val="50000"/>
                  </a:schemeClr>
                </a:solidFill>
                <a:latin typeface="Tempus Sans ITC" pitchFamily="82" charset="0"/>
              </a:rPr>
              <a:t>The subcutaneous layer is the superficial fascia in Gross Anatomy.</a:t>
            </a:r>
          </a:p>
        </p:txBody>
      </p:sp>
      <p:sp>
        <p:nvSpPr>
          <p:cNvPr id="6" name="TextBox 5"/>
          <p:cNvSpPr txBox="1"/>
          <p:nvPr/>
        </p:nvSpPr>
        <p:spPr>
          <a:xfrm>
            <a:off x="7025921" y="636654"/>
            <a:ext cx="2023391" cy="2308324"/>
          </a:xfrm>
          <a:prstGeom prst="rect">
            <a:avLst/>
          </a:prstGeom>
          <a:noFill/>
        </p:spPr>
        <p:txBody>
          <a:bodyPr wrap="square" rtlCol="0">
            <a:spAutoFit/>
          </a:bodyPr>
          <a:lstStyle/>
          <a:p>
            <a:r>
              <a:rPr lang="en-US" b="1" dirty="0">
                <a:solidFill>
                  <a:srgbClr val="007FAC"/>
                </a:solidFill>
                <a:latin typeface="Tempus Sans ITC" pitchFamily="82" charset="0"/>
              </a:rPr>
              <a:t>Many authors do not include the subcutaneous layer as part of the integument, but we will here just for the sake of completeness.</a:t>
            </a:r>
          </a:p>
        </p:txBody>
      </p:sp>
    </p:spTree>
    <p:extLst>
      <p:ext uri="{BB962C8B-B14F-4D97-AF65-F5344CB8AC3E}">
        <p14:creationId xmlns:p14="http://schemas.microsoft.com/office/powerpoint/2010/main" val="4123130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5995" y="5594171"/>
            <a:ext cx="6400800" cy="1015663"/>
          </a:xfrm>
          <a:prstGeom prst="rect">
            <a:avLst/>
          </a:prstGeom>
          <a:noFill/>
        </p:spPr>
        <p:txBody>
          <a:bodyPr wrap="square" rtlCol="0">
            <a:spAutoFit/>
          </a:bodyPr>
          <a:lstStyle/>
          <a:p>
            <a:r>
              <a:rPr lang="en-US" dirty="0"/>
              <a:t>Link to </a:t>
            </a:r>
            <a:r>
              <a:rPr lang="en-US" u="sng" dirty="0">
                <a:hlinkClick r:id="rId2"/>
              </a:rPr>
              <a:t>SL 178</a:t>
            </a:r>
            <a:endParaRPr lang="en-US"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Pacinian corpuscles</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Meissner’s corpuscles </a:t>
            </a:r>
          </a:p>
        </p:txBody>
      </p:sp>
      <p:sp>
        <p:nvSpPr>
          <p:cNvPr id="5" name="TextBox 4"/>
          <p:cNvSpPr txBox="1"/>
          <p:nvPr/>
        </p:nvSpPr>
        <p:spPr>
          <a:xfrm>
            <a:off x="1828800" y="2250678"/>
            <a:ext cx="5791200" cy="369332"/>
          </a:xfrm>
          <a:prstGeom prst="rect">
            <a:avLst/>
          </a:prstGeom>
          <a:noFill/>
        </p:spPr>
        <p:txBody>
          <a:bodyPr wrap="square" rtlCol="0">
            <a:spAutoFit/>
          </a:bodyPr>
          <a:lstStyle/>
          <a:p>
            <a:r>
              <a:rPr lang="en-US" b="1" dirty="0">
                <a:hlinkClick r:id="rId3"/>
              </a:rPr>
              <a:t>Video showing Pacinian and Meissner’s corpuscles – SL178</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PACINIAN and MEISSNER’S CORPUSCLES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3110139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6409" y="646435"/>
            <a:ext cx="8874192" cy="646331"/>
          </a:xfrm>
          <a:prstGeom prst="rect">
            <a:avLst/>
          </a:prstGeom>
          <a:noFill/>
        </p:spPr>
        <p:txBody>
          <a:bodyPr wrap="square" rtlCol="0">
            <a:spAutoFit/>
          </a:bodyPr>
          <a:lstStyle/>
          <a:p>
            <a:r>
              <a:rPr lang="en-US" dirty="0"/>
              <a:t>For fun, link to </a:t>
            </a:r>
            <a:r>
              <a:rPr lang="en-US" u="sng" dirty="0">
                <a:hlinkClick r:id="rId2"/>
              </a:rPr>
              <a:t>SL 025</a:t>
            </a:r>
            <a:r>
              <a:rPr lang="en-US" dirty="0"/>
              <a:t>, examine every dermal papilla (seriously, it only takes a minute or two), and  look carefully to find a </a:t>
            </a:r>
            <a:r>
              <a:rPr lang="en-US" b="1" i="1" dirty="0"/>
              <a:t>very</a:t>
            </a:r>
            <a:r>
              <a:rPr lang="en-US" dirty="0"/>
              <a:t> faint Meissner’s corpuscle.  Advance slide for answer.</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PACINIAN and MEISSNER’S CORPUSCLES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grpSp>
        <p:nvGrpSpPr>
          <p:cNvPr id="6" name="Group 5"/>
          <p:cNvGrpSpPr/>
          <p:nvPr/>
        </p:nvGrpSpPr>
        <p:grpSpPr>
          <a:xfrm>
            <a:off x="1066800" y="1397149"/>
            <a:ext cx="6705600" cy="5285591"/>
            <a:chOff x="1066800" y="1397149"/>
            <a:chExt cx="6705600" cy="528559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1397149"/>
              <a:ext cx="6705600" cy="5285591"/>
            </a:xfrm>
            <a:prstGeom prst="rect">
              <a:avLst/>
            </a:prstGeom>
          </p:spPr>
        </p:pic>
        <p:sp>
          <p:nvSpPr>
            <p:cNvPr id="5" name="Freeform 4"/>
            <p:cNvSpPr/>
            <p:nvPr/>
          </p:nvSpPr>
          <p:spPr>
            <a:xfrm>
              <a:off x="5029200" y="3929448"/>
              <a:ext cx="914400" cy="1328351"/>
            </a:xfrm>
            <a:custGeom>
              <a:avLst/>
              <a:gdLst>
                <a:gd name="connsiteX0" fmla="*/ 741623 w 778693"/>
                <a:gd name="connsiteY0" fmla="*/ 506627 h 1087430"/>
                <a:gd name="connsiteX1" fmla="*/ 716909 w 778693"/>
                <a:gd name="connsiteY1" fmla="*/ 308919 h 1087430"/>
                <a:gd name="connsiteX2" fmla="*/ 692196 w 778693"/>
                <a:gd name="connsiteY2" fmla="*/ 259492 h 1087430"/>
                <a:gd name="connsiteX3" fmla="*/ 679839 w 778693"/>
                <a:gd name="connsiteY3" fmla="*/ 222422 h 1087430"/>
                <a:gd name="connsiteX4" fmla="*/ 642769 w 778693"/>
                <a:gd name="connsiteY4" fmla="*/ 197708 h 1087430"/>
                <a:gd name="connsiteX5" fmla="*/ 568628 w 778693"/>
                <a:gd name="connsiteY5" fmla="*/ 123568 h 1087430"/>
                <a:gd name="connsiteX6" fmla="*/ 543915 w 778693"/>
                <a:gd name="connsiteY6" fmla="*/ 86497 h 1087430"/>
                <a:gd name="connsiteX7" fmla="*/ 494488 w 778693"/>
                <a:gd name="connsiteY7" fmla="*/ 61784 h 1087430"/>
                <a:gd name="connsiteX8" fmla="*/ 457417 w 778693"/>
                <a:gd name="connsiteY8" fmla="*/ 37070 h 1087430"/>
                <a:gd name="connsiteX9" fmla="*/ 370920 w 778693"/>
                <a:gd name="connsiteY9" fmla="*/ 0 h 1087430"/>
                <a:gd name="connsiteX10" fmla="*/ 222639 w 778693"/>
                <a:gd name="connsiteY10" fmla="*/ 49427 h 1087430"/>
                <a:gd name="connsiteX11" fmla="*/ 185569 w 778693"/>
                <a:gd name="connsiteY11" fmla="*/ 61784 h 1087430"/>
                <a:gd name="connsiteX12" fmla="*/ 111428 w 778693"/>
                <a:gd name="connsiteY12" fmla="*/ 111211 h 1087430"/>
                <a:gd name="connsiteX13" fmla="*/ 86715 w 778693"/>
                <a:gd name="connsiteY13" fmla="*/ 160638 h 1087430"/>
                <a:gd name="connsiteX14" fmla="*/ 49644 w 778693"/>
                <a:gd name="connsiteY14" fmla="*/ 197708 h 1087430"/>
                <a:gd name="connsiteX15" fmla="*/ 24931 w 778693"/>
                <a:gd name="connsiteY15" fmla="*/ 296562 h 1087430"/>
                <a:gd name="connsiteX16" fmla="*/ 12574 w 778693"/>
                <a:gd name="connsiteY16" fmla="*/ 333633 h 1087430"/>
                <a:gd name="connsiteX17" fmla="*/ 217 w 778693"/>
                <a:gd name="connsiteY17" fmla="*/ 469557 h 1087430"/>
                <a:gd name="connsiteX18" fmla="*/ 49644 w 778693"/>
                <a:gd name="connsiteY18" fmla="*/ 691979 h 1087430"/>
                <a:gd name="connsiteX19" fmla="*/ 74358 w 778693"/>
                <a:gd name="connsiteY19" fmla="*/ 729049 h 1087430"/>
                <a:gd name="connsiteX20" fmla="*/ 111428 w 778693"/>
                <a:gd name="connsiteY20" fmla="*/ 803189 h 1087430"/>
                <a:gd name="connsiteX21" fmla="*/ 185569 w 778693"/>
                <a:gd name="connsiteY21" fmla="*/ 877330 h 1087430"/>
                <a:gd name="connsiteX22" fmla="*/ 247352 w 778693"/>
                <a:gd name="connsiteY22" fmla="*/ 926757 h 1087430"/>
                <a:gd name="connsiteX23" fmla="*/ 284423 w 778693"/>
                <a:gd name="connsiteY23" fmla="*/ 1000897 h 1087430"/>
                <a:gd name="connsiteX24" fmla="*/ 346206 w 778693"/>
                <a:gd name="connsiteY24" fmla="*/ 1025611 h 1087430"/>
                <a:gd name="connsiteX25" fmla="*/ 420347 w 778693"/>
                <a:gd name="connsiteY25" fmla="*/ 1062681 h 1087430"/>
                <a:gd name="connsiteX26" fmla="*/ 457417 w 778693"/>
                <a:gd name="connsiteY26" fmla="*/ 1087395 h 1087430"/>
                <a:gd name="connsiteX27" fmla="*/ 568628 w 778693"/>
                <a:gd name="connsiteY27" fmla="*/ 1062681 h 1087430"/>
                <a:gd name="connsiteX28" fmla="*/ 642769 w 778693"/>
                <a:gd name="connsiteY28" fmla="*/ 1037968 h 1087430"/>
                <a:gd name="connsiteX29" fmla="*/ 679839 w 778693"/>
                <a:gd name="connsiteY29" fmla="*/ 1013254 h 1087430"/>
                <a:gd name="connsiteX30" fmla="*/ 704552 w 778693"/>
                <a:gd name="connsiteY30" fmla="*/ 976184 h 1087430"/>
                <a:gd name="connsiteX31" fmla="*/ 741623 w 778693"/>
                <a:gd name="connsiteY31" fmla="*/ 939114 h 1087430"/>
                <a:gd name="connsiteX32" fmla="*/ 766336 w 778693"/>
                <a:gd name="connsiteY32" fmla="*/ 864973 h 1087430"/>
                <a:gd name="connsiteX33" fmla="*/ 778693 w 778693"/>
                <a:gd name="connsiteY33" fmla="*/ 827903 h 1087430"/>
                <a:gd name="connsiteX34" fmla="*/ 766336 w 778693"/>
                <a:gd name="connsiteY34" fmla="*/ 580768 h 1087430"/>
                <a:gd name="connsiteX35" fmla="*/ 741623 w 778693"/>
                <a:gd name="connsiteY35" fmla="*/ 506627 h 1087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8693" h="1087430">
                  <a:moveTo>
                    <a:pt x="741623" y="506627"/>
                  </a:moveTo>
                  <a:cubicBezTo>
                    <a:pt x="733385" y="461319"/>
                    <a:pt x="737812" y="364661"/>
                    <a:pt x="716909" y="308919"/>
                  </a:cubicBezTo>
                  <a:cubicBezTo>
                    <a:pt x="710441" y="291672"/>
                    <a:pt x="699452" y="276423"/>
                    <a:pt x="692196" y="259492"/>
                  </a:cubicBezTo>
                  <a:cubicBezTo>
                    <a:pt x="687065" y="247520"/>
                    <a:pt x="687976" y="232593"/>
                    <a:pt x="679839" y="222422"/>
                  </a:cubicBezTo>
                  <a:cubicBezTo>
                    <a:pt x="670562" y="210825"/>
                    <a:pt x="655126" y="205946"/>
                    <a:pt x="642769" y="197708"/>
                  </a:cubicBezTo>
                  <a:cubicBezTo>
                    <a:pt x="584522" y="110340"/>
                    <a:pt x="660595" y="215537"/>
                    <a:pt x="568628" y="123568"/>
                  </a:cubicBezTo>
                  <a:cubicBezTo>
                    <a:pt x="558127" y="113067"/>
                    <a:pt x="555324" y="96004"/>
                    <a:pt x="543915" y="86497"/>
                  </a:cubicBezTo>
                  <a:cubicBezTo>
                    <a:pt x="529764" y="74705"/>
                    <a:pt x="510481" y="70923"/>
                    <a:pt x="494488" y="61784"/>
                  </a:cubicBezTo>
                  <a:cubicBezTo>
                    <a:pt x="481593" y="54416"/>
                    <a:pt x="470312" y="44438"/>
                    <a:pt x="457417" y="37070"/>
                  </a:cubicBezTo>
                  <a:cubicBezTo>
                    <a:pt x="414665" y="12641"/>
                    <a:pt x="412507" y="13863"/>
                    <a:pt x="370920" y="0"/>
                  </a:cubicBezTo>
                  <a:lnTo>
                    <a:pt x="222639" y="49427"/>
                  </a:lnTo>
                  <a:cubicBezTo>
                    <a:pt x="210282" y="53546"/>
                    <a:pt x="196407" y="54559"/>
                    <a:pt x="185569" y="61784"/>
                  </a:cubicBezTo>
                  <a:lnTo>
                    <a:pt x="111428" y="111211"/>
                  </a:lnTo>
                  <a:cubicBezTo>
                    <a:pt x="103190" y="127687"/>
                    <a:pt x="97422" y="145649"/>
                    <a:pt x="86715" y="160638"/>
                  </a:cubicBezTo>
                  <a:cubicBezTo>
                    <a:pt x="76558" y="174858"/>
                    <a:pt x="56875" y="181799"/>
                    <a:pt x="49644" y="197708"/>
                  </a:cubicBezTo>
                  <a:cubicBezTo>
                    <a:pt x="35589" y="228629"/>
                    <a:pt x="35672" y="264340"/>
                    <a:pt x="24931" y="296562"/>
                  </a:cubicBezTo>
                  <a:lnTo>
                    <a:pt x="12574" y="333633"/>
                  </a:lnTo>
                  <a:cubicBezTo>
                    <a:pt x="8455" y="378941"/>
                    <a:pt x="-1601" y="424099"/>
                    <a:pt x="217" y="469557"/>
                  </a:cubicBezTo>
                  <a:cubicBezTo>
                    <a:pt x="4659" y="580614"/>
                    <a:pt x="6115" y="615804"/>
                    <a:pt x="49644" y="691979"/>
                  </a:cubicBezTo>
                  <a:cubicBezTo>
                    <a:pt x="57012" y="704873"/>
                    <a:pt x="67716" y="715766"/>
                    <a:pt x="74358" y="729049"/>
                  </a:cubicBezTo>
                  <a:cubicBezTo>
                    <a:pt x="98895" y="778122"/>
                    <a:pt x="70957" y="757659"/>
                    <a:pt x="111428" y="803189"/>
                  </a:cubicBezTo>
                  <a:cubicBezTo>
                    <a:pt x="134648" y="829311"/>
                    <a:pt x="166182" y="848249"/>
                    <a:pt x="185569" y="877330"/>
                  </a:cubicBezTo>
                  <a:cubicBezTo>
                    <a:pt x="217507" y="925238"/>
                    <a:pt x="196193" y="909704"/>
                    <a:pt x="247352" y="926757"/>
                  </a:cubicBezTo>
                  <a:cubicBezTo>
                    <a:pt x="254776" y="949029"/>
                    <a:pt x="263463" y="985925"/>
                    <a:pt x="284423" y="1000897"/>
                  </a:cubicBezTo>
                  <a:cubicBezTo>
                    <a:pt x="302472" y="1013789"/>
                    <a:pt x="326367" y="1015691"/>
                    <a:pt x="346206" y="1025611"/>
                  </a:cubicBezTo>
                  <a:cubicBezTo>
                    <a:pt x="442012" y="1073515"/>
                    <a:pt x="327180" y="1031627"/>
                    <a:pt x="420347" y="1062681"/>
                  </a:cubicBezTo>
                  <a:cubicBezTo>
                    <a:pt x="432704" y="1070919"/>
                    <a:pt x="442681" y="1085553"/>
                    <a:pt x="457417" y="1087395"/>
                  </a:cubicBezTo>
                  <a:cubicBezTo>
                    <a:pt x="465717" y="1088433"/>
                    <a:pt x="555538" y="1066608"/>
                    <a:pt x="568628" y="1062681"/>
                  </a:cubicBezTo>
                  <a:cubicBezTo>
                    <a:pt x="593580" y="1055196"/>
                    <a:pt x="642769" y="1037968"/>
                    <a:pt x="642769" y="1037968"/>
                  </a:cubicBezTo>
                  <a:cubicBezTo>
                    <a:pt x="655126" y="1029730"/>
                    <a:pt x="669338" y="1023755"/>
                    <a:pt x="679839" y="1013254"/>
                  </a:cubicBezTo>
                  <a:cubicBezTo>
                    <a:pt x="690340" y="1002753"/>
                    <a:pt x="695045" y="987593"/>
                    <a:pt x="704552" y="976184"/>
                  </a:cubicBezTo>
                  <a:cubicBezTo>
                    <a:pt x="715739" y="962759"/>
                    <a:pt x="729266" y="951471"/>
                    <a:pt x="741623" y="939114"/>
                  </a:cubicBezTo>
                  <a:lnTo>
                    <a:pt x="766336" y="864973"/>
                  </a:lnTo>
                  <a:lnTo>
                    <a:pt x="778693" y="827903"/>
                  </a:lnTo>
                  <a:cubicBezTo>
                    <a:pt x="774574" y="745525"/>
                    <a:pt x="773481" y="662939"/>
                    <a:pt x="766336" y="580768"/>
                  </a:cubicBezTo>
                  <a:cubicBezTo>
                    <a:pt x="762773" y="539790"/>
                    <a:pt x="749861" y="551935"/>
                    <a:pt x="741623" y="506627"/>
                  </a:cubicBezTo>
                  <a:close/>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088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5995" y="5757516"/>
            <a:ext cx="6400800" cy="830997"/>
          </a:xfrm>
          <a:prstGeom prst="rect">
            <a:avLst/>
          </a:prstGeom>
          <a:noFill/>
        </p:spPr>
        <p:txBody>
          <a:bodyPr wrap="square" rtlCol="0">
            <a:spAutoFit/>
          </a:bodyPr>
          <a:lstStyle/>
          <a:p>
            <a:r>
              <a:rPr lang="en-US" dirty="0"/>
              <a:t>Link to </a:t>
            </a:r>
            <a:r>
              <a:rPr lang="en-US" u="sng" dirty="0">
                <a:hlinkClick r:id="rId2"/>
              </a:rPr>
              <a:t>SL 042</a:t>
            </a:r>
            <a:r>
              <a:rPr lang="en-US" dirty="0">
                <a:hlinkClick r:id="rId2"/>
              </a:rPr>
              <a:t> </a:t>
            </a:r>
            <a:endParaRPr lang="en-US"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Nothing specific</a:t>
            </a:r>
            <a:endParaRPr lang="en-US" dirty="0"/>
          </a:p>
        </p:txBody>
      </p:sp>
      <p:sp>
        <p:nvSpPr>
          <p:cNvPr id="5" name="TextBox 4"/>
          <p:cNvSpPr txBox="1"/>
          <p:nvPr/>
        </p:nvSpPr>
        <p:spPr>
          <a:xfrm>
            <a:off x="2438400" y="2250678"/>
            <a:ext cx="4876800" cy="369332"/>
          </a:xfrm>
          <a:prstGeom prst="rect">
            <a:avLst/>
          </a:prstGeom>
          <a:noFill/>
        </p:spPr>
        <p:txBody>
          <a:bodyPr wrap="square" rtlCol="0">
            <a:spAutoFit/>
          </a:bodyPr>
          <a:lstStyle/>
          <a:p>
            <a:r>
              <a:rPr lang="en-US" b="1" dirty="0">
                <a:hlinkClick r:id="rId3"/>
              </a:rPr>
              <a:t>Video showing embryonic skin – SL42</a:t>
            </a:r>
            <a:endParaRPr lang="en-US" b="1" dirty="0"/>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EMBRYONIC SKIN</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705701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LOCATION OF SKIN SAMPLES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65897" y="815787"/>
            <a:ext cx="8836919" cy="3970318"/>
          </a:xfrm>
          <a:prstGeom prst="rect">
            <a:avLst/>
          </a:prstGeom>
          <a:noFill/>
        </p:spPr>
        <p:txBody>
          <a:bodyPr wrap="square" rtlCol="0">
            <a:spAutoFit/>
          </a:bodyPr>
          <a:lstStyle/>
          <a:p>
            <a:r>
              <a:rPr lang="en-US" b="1" dirty="0">
                <a:solidFill>
                  <a:schemeClr val="accent6">
                    <a:lumMod val="75000"/>
                  </a:schemeClr>
                </a:solidFill>
                <a:latin typeface="Times New Roman" pitchFamily="18" charset="0"/>
                <a:cs typeface="Times New Roman" pitchFamily="18" charset="0"/>
              </a:rPr>
              <a:t>Based on the characteristic features of a skin sample, you should be able to tell us the location of the body from which that sample was taken.  Here is a summary of the features and structures of the skin, and where in the body they are found:</a:t>
            </a:r>
          </a:p>
          <a:p>
            <a:endParaRPr lang="en-US" b="1" dirty="0">
              <a:solidFill>
                <a:schemeClr val="accent6">
                  <a:lumMod val="75000"/>
                </a:schemeClr>
              </a:solidFill>
              <a:latin typeface="Times New Roman" pitchFamily="18" charset="0"/>
              <a:cs typeface="Times New Roman" pitchFamily="18" charset="0"/>
            </a:endParaRPr>
          </a:p>
          <a:p>
            <a:r>
              <a:rPr lang="en-US" b="1" dirty="0">
                <a:solidFill>
                  <a:schemeClr val="accent6">
                    <a:lumMod val="50000"/>
                  </a:schemeClr>
                </a:solidFill>
                <a:latin typeface="Times New Roman" pitchFamily="18" charset="0"/>
                <a:cs typeface="Times New Roman" pitchFamily="18" charset="0"/>
              </a:rPr>
              <a:t>Thick skin </a:t>
            </a:r>
            <a:r>
              <a:rPr lang="en-US" b="1">
                <a:solidFill>
                  <a:schemeClr val="accent6">
                    <a:lumMod val="75000"/>
                  </a:schemeClr>
                </a:solidFill>
                <a:latin typeface="Times New Roman" pitchFamily="18" charset="0"/>
                <a:cs typeface="Times New Roman" pitchFamily="18" charset="0"/>
              </a:rPr>
              <a:t>– palms </a:t>
            </a:r>
            <a:r>
              <a:rPr lang="en-US" b="1" dirty="0">
                <a:solidFill>
                  <a:schemeClr val="accent6">
                    <a:lumMod val="75000"/>
                  </a:schemeClr>
                </a:solidFill>
                <a:latin typeface="Times New Roman" pitchFamily="18" charset="0"/>
                <a:cs typeface="Times New Roman" pitchFamily="18" charset="0"/>
              </a:rPr>
              <a:t>of the hands, soles of the feet</a:t>
            </a: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r>
              <a:rPr lang="en-US" b="1" dirty="0">
                <a:solidFill>
                  <a:schemeClr val="accent6">
                    <a:lumMod val="50000"/>
                  </a:schemeClr>
                </a:solidFill>
                <a:latin typeface="Times New Roman" pitchFamily="18" charset="0"/>
                <a:cs typeface="Times New Roman" pitchFamily="18" charset="0"/>
              </a:rPr>
              <a:t>Thin skin </a:t>
            </a:r>
            <a:r>
              <a:rPr lang="en-US" b="1" dirty="0">
                <a:solidFill>
                  <a:schemeClr val="accent6">
                    <a:lumMod val="75000"/>
                  </a:schemeClr>
                </a:solidFill>
                <a:latin typeface="Times New Roman" pitchFamily="18" charset="0"/>
                <a:cs typeface="Times New Roman" pitchFamily="18" charset="0"/>
              </a:rPr>
              <a:t>– everywhere else</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810987"/>
            <a:ext cx="2438400" cy="24676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6600" y="4495800"/>
            <a:ext cx="3613121" cy="2276475"/>
          </a:xfrm>
          <a:prstGeom prst="rect">
            <a:avLst/>
          </a:prstGeom>
        </p:spPr>
      </p:pic>
    </p:spTree>
    <p:extLst>
      <p:ext uri="{BB962C8B-B14F-4D97-AF65-F5344CB8AC3E}">
        <p14:creationId xmlns:p14="http://schemas.microsoft.com/office/powerpoint/2010/main" val="13293212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LOCATION OF SKIN SAMPLES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165897" y="685800"/>
            <a:ext cx="8836919" cy="5632311"/>
          </a:xfrm>
          <a:prstGeom prst="rect">
            <a:avLst/>
          </a:prstGeom>
          <a:noFill/>
        </p:spPr>
        <p:txBody>
          <a:bodyPr wrap="square" rtlCol="0">
            <a:spAutoFit/>
          </a:bodyPr>
          <a:lstStyle/>
          <a:p>
            <a:r>
              <a:rPr lang="en-US" b="1" dirty="0">
                <a:solidFill>
                  <a:schemeClr val="accent6">
                    <a:lumMod val="50000"/>
                  </a:schemeClr>
                </a:solidFill>
                <a:latin typeface="Times New Roman" pitchFamily="18" charset="0"/>
                <a:cs typeface="Times New Roman" pitchFamily="18" charset="0"/>
              </a:rPr>
              <a:t>Hair</a:t>
            </a:r>
            <a:r>
              <a:rPr lang="en-US" b="1" dirty="0">
                <a:solidFill>
                  <a:schemeClr val="accent6">
                    <a:lumMod val="75000"/>
                  </a:schemeClr>
                </a:solidFill>
                <a:latin typeface="Times New Roman" pitchFamily="18" charset="0"/>
                <a:cs typeface="Times New Roman" pitchFamily="18" charset="0"/>
              </a:rPr>
              <a:t> – found in most of the body except thick skin</a:t>
            </a:r>
          </a:p>
          <a:p>
            <a:r>
              <a:rPr lang="en-US" b="1" dirty="0">
                <a:solidFill>
                  <a:schemeClr val="accent6">
                    <a:lumMod val="50000"/>
                  </a:schemeClr>
                </a:solidFill>
                <a:latin typeface="Times New Roman" pitchFamily="18" charset="0"/>
                <a:cs typeface="Times New Roman" pitchFamily="18" charset="0"/>
              </a:rPr>
              <a:t>Sebaceous glands </a:t>
            </a:r>
            <a:r>
              <a:rPr lang="en-US" b="1" dirty="0">
                <a:solidFill>
                  <a:schemeClr val="accent6">
                    <a:lumMod val="75000"/>
                  </a:schemeClr>
                </a:solidFill>
                <a:latin typeface="Times New Roman" pitchFamily="18" charset="0"/>
                <a:cs typeface="Times New Roman" pitchFamily="18" charset="0"/>
              </a:rPr>
              <a:t>– found where hair is located, some places that lack hair (anus, but we don’t have slides of that)</a:t>
            </a: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endParaRPr lang="en-US" b="1" dirty="0">
              <a:solidFill>
                <a:schemeClr val="accent6">
                  <a:lumMod val="50000"/>
                </a:schemeClr>
              </a:solidFill>
              <a:latin typeface="Times New Roman" pitchFamily="18" charset="0"/>
              <a:cs typeface="Times New Roman" pitchFamily="18" charset="0"/>
            </a:endParaRPr>
          </a:p>
          <a:p>
            <a:r>
              <a:rPr lang="en-US" b="1" dirty="0">
                <a:solidFill>
                  <a:schemeClr val="accent6">
                    <a:lumMod val="50000"/>
                  </a:schemeClr>
                </a:solidFill>
                <a:latin typeface="Times New Roman" pitchFamily="18" charset="0"/>
                <a:cs typeface="Times New Roman" pitchFamily="18" charset="0"/>
              </a:rPr>
              <a:t>Eccrine sweat glands </a:t>
            </a:r>
            <a:r>
              <a:rPr lang="en-US" b="1" dirty="0">
                <a:solidFill>
                  <a:schemeClr val="accent6">
                    <a:lumMod val="75000"/>
                  </a:schemeClr>
                </a:solidFill>
                <a:latin typeface="Times New Roman" pitchFamily="18" charset="0"/>
                <a:cs typeface="Times New Roman" pitchFamily="18" charset="0"/>
              </a:rPr>
              <a:t>– found in most of the body</a:t>
            </a:r>
          </a:p>
          <a:p>
            <a:r>
              <a:rPr lang="en-US" b="1" dirty="0">
                <a:solidFill>
                  <a:schemeClr val="accent6">
                    <a:lumMod val="50000"/>
                  </a:schemeClr>
                </a:solidFill>
                <a:latin typeface="Times New Roman" pitchFamily="18" charset="0"/>
                <a:cs typeface="Times New Roman" pitchFamily="18" charset="0"/>
              </a:rPr>
              <a:t>Apocrine sweat glands </a:t>
            </a:r>
            <a:r>
              <a:rPr lang="en-US" b="1" dirty="0">
                <a:solidFill>
                  <a:schemeClr val="accent6">
                    <a:lumMod val="75000"/>
                  </a:schemeClr>
                </a:solidFill>
                <a:latin typeface="Times New Roman" pitchFamily="18" charset="0"/>
                <a:cs typeface="Times New Roman" pitchFamily="18" charset="0"/>
              </a:rPr>
              <a:t>– axilla, pubic, nipple, </a:t>
            </a:r>
            <a:r>
              <a:rPr lang="en-US" b="1" dirty="0" err="1">
                <a:solidFill>
                  <a:schemeClr val="accent6">
                    <a:lumMod val="75000"/>
                  </a:schemeClr>
                </a:solidFill>
                <a:latin typeface="Times New Roman" pitchFamily="18" charset="0"/>
                <a:cs typeface="Times New Roman" pitchFamily="18" charset="0"/>
              </a:rPr>
              <a:t>circumanal</a:t>
            </a:r>
            <a:r>
              <a:rPr lang="en-US" b="1" dirty="0">
                <a:solidFill>
                  <a:schemeClr val="accent6">
                    <a:lumMod val="75000"/>
                  </a:schemeClr>
                </a:solidFill>
                <a:latin typeface="Times New Roman" pitchFamily="18" charset="0"/>
                <a:cs typeface="Times New Roman" pitchFamily="18" charset="0"/>
              </a:rPr>
              <a:t> region</a:t>
            </a:r>
            <a:endParaRPr lang="en-US" b="1" dirty="0">
              <a:solidFill>
                <a:schemeClr val="accent6">
                  <a:lumMod val="50000"/>
                </a:schemeClr>
              </a:solidFill>
              <a:latin typeface="Times New Roman" pitchFamily="18" charset="0"/>
              <a:cs typeface="Times New Roman"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5657695" y="3464058"/>
            <a:ext cx="4374613" cy="243120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160" y="1752600"/>
            <a:ext cx="3928391" cy="2793392"/>
          </a:xfrm>
          <a:prstGeom prst="rect">
            <a:avLst/>
          </a:prstGeom>
        </p:spPr>
      </p:pic>
    </p:spTree>
    <p:extLst>
      <p:ext uri="{BB962C8B-B14F-4D97-AF65-F5344CB8AC3E}">
        <p14:creationId xmlns:p14="http://schemas.microsoft.com/office/powerpoint/2010/main" val="7544449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10274" y="0"/>
            <a:ext cx="9144000" cy="67864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tabLst>
                <a:tab pos="457200" algn="l"/>
              </a:tabLst>
            </a:pPr>
            <a:r>
              <a:rPr lang="en-US" b="1" dirty="0">
                <a:solidFill>
                  <a:srgbClr val="002060"/>
                </a:solidFill>
                <a:latin typeface="Helvetica"/>
                <a:cs typeface="Times New Roman" pitchFamily="18" charset="0"/>
              </a:rPr>
              <a:t>The next set of slides is a quiz for this module.  Before continuing, we suggest you remind yourself of the list of objectives covered in this module, and mentally visualize what each region or structure will look like:</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marL="171450" indent="-171450">
              <a:buFont typeface="Arial" pitchFamily="34" charset="0"/>
              <a:buChar char="•"/>
            </a:pPr>
            <a:r>
              <a:rPr lang="en-US" sz="1200" b="1" dirty="0">
                <a:solidFill>
                  <a:srgbClr val="002060"/>
                </a:solidFill>
                <a:latin typeface="Georgia" pitchFamily="18" charset="0"/>
              </a:rPr>
              <a:t>Distinguish, at the light microscope level, each of the following and their specific features: </a:t>
            </a:r>
          </a:p>
          <a:p>
            <a:pPr marL="628650" lvl="1" indent="-171450">
              <a:buFont typeface="Arial" pitchFamily="34" charset="0"/>
              <a:buChar char="•"/>
            </a:pPr>
            <a:r>
              <a:rPr lang="en-US" sz="1200" b="1" dirty="0">
                <a:solidFill>
                  <a:srgbClr val="002060"/>
                </a:solidFill>
                <a:latin typeface="Georgia" pitchFamily="18" charset="0"/>
              </a:rPr>
              <a:t>Layers of skin </a:t>
            </a:r>
          </a:p>
          <a:p>
            <a:pPr marL="1085850" lvl="2" indent="-171450">
              <a:buFont typeface="Arial" pitchFamily="34" charset="0"/>
              <a:buChar char="•"/>
            </a:pPr>
            <a:r>
              <a:rPr lang="en-US" sz="1200" b="1" dirty="0">
                <a:solidFill>
                  <a:srgbClr val="002060"/>
                </a:solidFill>
                <a:latin typeface="Georgia" pitchFamily="18" charset="0"/>
              </a:rPr>
              <a:t>Epidermis </a:t>
            </a:r>
          </a:p>
          <a:p>
            <a:pPr marL="1543050" lvl="3" indent="-171450">
              <a:buFont typeface="Arial" pitchFamily="34" charset="0"/>
              <a:buChar char="•"/>
            </a:pPr>
            <a:r>
              <a:rPr lang="en-US" sz="1200" b="1" dirty="0">
                <a:solidFill>
                  <a:srgbClr val="002060"/>
                </a:solidFill>
                <a:latin typeface="Georgia" pitchFamily="18" charset="0"/>
              </a:rPr>
              <a:t>Stratum basale </a:t>
            </a:r>
          </a:p>
          <a:p>
            <a:pPr marL="1543050" lvl="3" indent="-171450">
              <a:buFont typeface="Arial" pitchFamily="34" charset="0"/>
              <a:buChar char="•"/>
            </a:pPr>
            <a:r>
              <a:rPr lang="en-US" sz="1200" b="1" dirty="0">
                <a:solidFill>
                  <a:srgbClr val="002060"/>
                </a:solidFill>
                <a:latin typeface="Georgia" pitchFamily="18" charset="0"/>
              </a:rPr>
              <a:t>Stratum spinosum </a:t>
            </a:r>
          </a:p>
          <a:p>
            <a:pPr marL="1543050" lvl="3" indent="-171450">
              <a:buFont typeface="Arial" pitchFamily="34" charset="0"/>
              <a:buChar char="•"/>
            </a:pPr>
            <a:r>
              <a:rPr lang="en-US" sz="1200" b="1" dirty="0">
                <a:solidFill>
                  <a:srgbClr val="002060"/>
                </a:solidFill>
                <a:latin typeface="Georgia" pitchFamily="18" charset="0"/>
              </a:rPr>
              <a:t>Stratum granulosum </a:t>
            </a:r>
          </a:p>
          <a:p>
            <a:pPr marL="1543050" lvl="3" indent="-171450">
              <a:buFont typeface="Arial" pitchFamily="34" charset="0"/>
              <a:buChar char="•"/>
            </a:pPr>
            <a:r>
              <a:rPr lang="en-US" sz="1200" b="1" dirty="0">
                <a:solidFill>
                  <a:srgbClr val="002060"/>
                </a:solidFill>
                <a:latin typeface="Georgia" pitchFamily="18" charset="0"/>
              </a:rPr>
              <a:t>Stratum lucidum (thick skin only…not well defined on our slides) </a:t>
            </a:r>
          </a:p>
          <a:p>
            <a:pPr marL="1543050" lvl="3" indent="-171450">
              <a:buFont typeface="Arial" pitchFamily="34" charset="0"/>
              <a:buChar char="•"/>
            </a:pPr>
            <a:r>
              <a:rPr lang="en-US" sz="1200" b="1" dirty="0">
                <a:solidFill>
                  <a:srgbClr val="002060"/>
                </a:solidFill>
                <a:latin typeface="Georgia" pitchFamily="18" charset="0"/>
              </a:rPr>
              <a:t>Stratum corneum </a:t>
            </a:r>
          </a:p>
          <a:p>
            <a:pPr marL="1085850" lvl="2" indent="-171450">
              <a:buFont typeface="Arial" pitchFamily="34" charset="0"/>
              <a:buChar char="•"/>
            </a:pPr>
            <a:r>
              <a:rPr lang="en-US" sz="1200" b="1" dirty="0">
                <a:solidFill>
                  <a:srgbClr val="002060"/>
                </a:solidFill>
                <a:latin typeface="Georgia" pitchFamily="18" charset="0"/>
              </a:rPr>
              <a:t>Dermis</a:t>
            </a:r>
          </a:p>
          <a:p>
            <a:pPr marL="1543050" lvl="3" indent="-171450">
              <a:buFont typeface="Arial" pitchFamily="34" charset="0"/>
              <a:buChar char="•"/>
            </a:pPr>
            <a:r>
              <a:rPr lang="en-US" sz="1200" b="1" dirty="0">
                <a:solidFill>
                  <a:srgbClr val="002060"/>
                </a:solidFill>
                <a:latin typeface="Georgia" pitchFamily="18" charset="0"/>
              </a:rPr>
              <a:t>Papillary layer </a:t>
            </a:r>
          </a:p>
          <a:p>
            <a:pPr marL="1543050" lvl="3" indent="-171450">
              <a:buFont typeface="Arial" pitchFamily="34" charset="0"/>
              <a:buChar char="•"/>
            </a:pPr>
            <a:r>
              <a:rPr lang="en-US" sz="1200" b="1" dirty="0">
                <a:solidFill>
                  <a:srgbClr val="002060"/>
                </a:solidFill>
                <a:latin typeface="Georgia" pitchFamily="18" charset="0"/>
              </a:rPr>
              <a:t>Dermal papilla and epidermal pegs </a:t>
            </a:r>
          </a:p>
          <a:p>
            <a:pPr marL="1543050" lvl="3" indent="-171450">
              <a:buFont typeface="Arial" pitchFamily="34" charset="0"/>
              <a:buChar char="•"/>
            </a:pPr>
            <a:r>
              <a:rPr lang="en-US" sz="1200" b="1" dirty="0">
                <a:solidFill>
                  <a:srgbClr val="002060"/>
                </a:solidFill>
                <a:latin typeface="Georgia" pitchFamily="18" charset="0"/>
              </a:rPr>
              <a:t>Reticular layer </a:t>
            </a:r>
          </a:p>
          <a:p>
            <a:pPr marL="1085850" lvl="2" indent="-171450">
              <a:buFont typeface="Arial" pitchFamily="34" charset="0"/>
              <a:buChar char="•"/>
            </a:pPr>
            <a:r>
              <a:rPr lang="en-US" sz="1200" b="1" dirty="0">
                <a:solidFill>
                  <a:srgbClr val="002060"/>
                </a:solidFill>
                <a:latin typeface="Georgia" pitchFamily="18" charset="0"/>
              </a:rPr>
              <a:t>Hypodermis </a:t>
            </a:r>
          </a:p>
          <a:p>
            <a:pPr marL="628650" lvl="1" indent="-171450">
              <a:buFont typeface="Arial" pitchFamily="34" charset="0"/>
              <a:buChar char="•"/>
            </a:pPr>
            <a:r>
              <a:rPr lang="en-US" sz="1200" b="1" dirty="0">
                <a:solidFill>
                  <a:srgbClr val="002060"/>
                </a:solidFill>
                <a:latin typeface="Georgia" pitchFamily="18" charset="0"/>
              </a:rPr>
              <a:t>Accessory structures </a:t>
            </a:r>
          </a:p>
          <a:p>
            <a:pPr marL="1085850" lvl="2" indent="-171450">
              <a:buFont typeface="Arial" pitchFamily="34" charset="0"/>
              <a:buChar char="•"/>
            </a:pPr>
            <a:r>
              <a:rPr lang="en-US" sz="1200" b="1" dirty="0">
                <a:solidFill>
                  <a:srgbClr val="002060"/>
                </a:solidFill>
                <a:latin typeface="Georgia" pitchFamily="18" charset="0"/>
              </a:rPr>
              <a:t>Hair </a:t>
            </a:r>
          </a:p>
          <a:p>
            <a:pPr marL="1543050" lvl="3" indent="-171450">
              <a:buFont typeface="Arial" pitchFamily="34" charset="0"/>
              <a:buChar char="•"/>
            </a:pPr>
            <a:r>
              <a:rPr lang="en-US" sz="1200" b="1" dirty="0">
                <a:solidFill>
                  <a:srgbClr val="002060"/>
                </a:solidFill>
                <a:latin typeface="Georgia" pitchFamily="18" charset="0"/>
              </a:rPr>
              <a:t>Follicle </a:t>
            </a:r>
          </a:p>
          <a:p>
            <a:pPr marL="1543050" lvl="3" indent="-171450">
              <a:buFont typeface="Arial" pitchFamily="34" charset="0"/>
              <a:buChar char="•"/>
            </a:pPr>
            <a:r>
              <a:rPr lang="en-US" sz="1200" b="1" dirty="0">
                <a:solidFill>
                  <a:srgbClr val="002060"/>
                </a:solidFill>
                <a:latin typeface="Georgia" pitchFamily="18" charset="0"/>
              </a:rPr>
              <a:t>Shaft</a:t>
            </a:r>
          </a:p>
          <a:p>
            <a:pPr marL="1543050" lvl="3" indent="-171450">
              <a:buFont typeface="Arial" pitchFamily="34" charset="0"/>
              <a:buChar char="•"/>
            </a:pPr>
            <a:r>
              <a:rPr lang="en-US" sz="1200" b="1" dirty="0">
                <a:solidFill>
                  <a:srgbClr val="002060"/>
                </a:solidFill>
                <a:latin typeface="Georgia" pitchFamily="18" charset="0"/>
              </a:rPr>
              <a:t>Matrix </a:t>
            </a:r>
          </a:p>
          <a:p>
            <a:pPr marL="1543050" lvl="3" indent="-171450">
              <a:buFont typeface="Arial" pitchFamily="34" charset="0"/>
              <a:buChar char="•"/>
            </a:pPr>
            <a:r>
              <a:rPr lang="en-US" sz="1200" b="1" dirty="0">
                <a:solidFill>
                  <a:srgbClr val="002060"/>
                </a:solidFill>
                <a:latin typeface="Georgia" pitchFamily="18" charset="0"/>
              </a:rPr>
              <a:t>Dermal papilla </a:t>
            </a:r>
          </a:p>
          <a:p>
            <a:pPr marL="1085850" lvl="2" indent="-171450">
              <a:buFont typeface="Arial" pitchFamily="34" charset="0"/>
              <a:buChar char="•"/>
            </a:pPr>
            <a:r>
              <a:rPr lang="en-US" sz="1200" b="1" dirty="0">
                <a:solidFill>
                  <a:srgbClr val="002060"/>
                </a:solidFill>
                <a:latin typeface="Georgia" pitchFamily="18" charset="0"/>
              </a:rPr>
              <a:t>Arrector pili muscle </a:t>
            </a:r>
          </a:p>
          <a:p>
            <a:pPr marL="1085850" lvl="2" indent="-171450">
              <a:buFont typeface="Arial" pitchFamily="34" charset="0"/>
              <a:buChar char="•"/>
            </a:pPr>
            <a:r>
              <a:rPr lang="en-US" sz="1200" b="1" dirty="0">
                <a:solidFill>
                  <a:srgbClr val="002060"/>
                </a:solidFill>
                <a:latin typeface="Georgia" pitchFamily="18" charset="0"/>
              </a:rPr>
              <a:t>Glands</a:t>
            </a:r>
          </a:p>
          <a:p>
            <a:pPr marL="1543050" lvl="3" indent="-171450">
              <a:buFont typeface="Arial" pitchFamily="34" charset="0"/>
              <a:buChar char="•"/>
            </a:pPr>
            <a:r>
              <a:rPr lang="en-US" sz="1200" b="1" dirty="0">
                <a:solidFill>
                  <a:srgbClr val="002060"/>
                </a:solidFill>
                <a:latin typeface="Georgia" pitchFamily="18" charset="0"/>
              </a:rPr>
              <a:t>Sebaceous glands </a:t>
            </a:r>
          </a:p>
          <a:p>
            <a:pPr marL="1543050" lvl="3" indent="-171450">
              <a:buFont typeface="Arial" pitchFamily="34" charset="0"/>
              <a:buChar char="•"/>
            </a:pPr>
            <a:r>
              <a:rPr lang="en-US" sz="1200" b="1" dirty="0">
                <a:solidFill>
                  <a:srgbClr val="002060"/>
                </a:solidFill>
                <a:latin typeface="Georgia" pitchFamily="18" charset="0"/>
              </a:rPr>
              <a:t>Sweat glands </a:t>
            </a:r>
          </a:p>
          <a:p>
            <a:pPr marL="2000250" lvl="4" indent="-171450">
              <a:buFont typeface="Arial" pitchFamily="34" charset="0"/>
              <a:buChar char="•"/>
            </a:pPr>
            <a:r>
              <a:rPr lang="en-US" sz="1200" b="1" dirty="0">
                <a:solidFill>
                  <a:srgbClr val="002060"/>
                </a:solidFill>
                <a:latin typeface="Georgia" pitchFamily="18" charset="0"/>
              </a:rPr>
              <a:t>Eccrine </a:t>
            </a:r>
          </a:p>
          <a:p>
            <a:pPr marL="2000250" lvl="4" indent="-171450">
              <a:buFont typeface="Arial" pitchFamily="34" charset="0"/>
              <a:buChar char="•"/>
            </a:pPr>
            <a:r>
              <a:rPr lang="en-US" sz="1200" b="1" dirty="0">
                <a:solidFill>
                  <a:srgbClr val="002060"/>
                </a:solidFill>
                <a:latin typeface="Georgia" pitchFamily="18" charset="0"/>
              </a:rPr>
              <a:t>Apocrine </a:t>
            </a:r>
          </a:p>
          <a:p>
            <a:pPr marL="2000250" lvl="4" indent="-171450">
              <a:buFont typeface="Arial" pitchFamily="34" charset="0"/>
              <a:buChar char="•"/>
            </a:pPr>
            <a:r>
              <a:rPr lang="en-US" sz="1200" b="1" dirty="0">
                <a:solidFill>
                  <a:srgbClr val="002060"/>
                </a:solidFill>
                <a:latin typeface="Georgia" pitchFamily="18" charset="0"/>
              </a:rPr>
              <a:t>Ducts (eccrine or apocrine not distinguishable) </a:t>
            </a:r>
          </a:p>
          <a:p>
            <a:pPr marL="2000250" lvl="4" indent="-171450">
              <a:buFont typeface="Arial" pitchFamily="34" charset="0"/>
              <a:buChar char="•"/>
            </a:pPr>
            <a:r>
              <a:rPr lang="en-US" sz="1200" b="1" dirty="0">
                <a:solidFill>
                  <a:srgbClr val="002060"/>
                </a:solidFill>
                <a:latin typeface="Georgia" pitchFamily="18" charset="0"/>
              </a:rPr>
              <a:t>Secretory cells and myoepithelial cells </a:t>
            </a:r>
          </a:p>
          <a:p>
            <a:pPr marL="2000250" lvl="4" indent="-171450">
              <a:buFont typeface="Arial" pitchFamily="34" charset="0"/>
              <a:buChar char="•"/>
            </a:pPr>
            <a:r>
              <a:rPr lang="en-US" sz="1200" b="1" dirty="0">
                <a:solidFill>
                  <a:srgbClr val="002060"/>
                </a:solidFill>
                <a:latin typeface="Georgia" pitchFamily="18" charset="0"/>
              </a:rPr>
              <a:t>Fibroblasts (in surrounding connective tissue) </a:t>
            </a:r>
          </a:p>
          <a:p>
            <a:pPr marL="1085850" lvl="2" indent="-171450">
              <a:buFont typeface="Arial" pitchFamily="34" charset="0"/>
              <a:buChar char="•"/>
            </a:pPr>
            <a:r>
              <a:rPr lang="en-US" sz="1200" b="1" dirty="0">
                <a:solidFill>
                  <a:srgbClr val="002060"/>
                </a:solidFill>
                <a:latin typeface="Georgia" pitchFamily="18" charset="0"/>
              </a:rPr>
              <a:t>Specialized sensory receptors </a:t>
            </a:r>
          </a:p>
          <a:p>
            <a:pPr marL="1543050" lvl="3" indent="-171450">
              <a:buFont typeface="Arial" pitchFamily="34" charset="0"/>
              <a:buChar char="•"/>
            </a:pPr>
            <a:r>
              <a:rPr lang="en-US" sz="1200" b="1" dirty="0">
                <a:solidFill>
                  <a:srgbClr val="002060"/>
                </a:solidFill>
                <a:latin typeface="Georgia" pitchFamily="18" charset="0"/>
              </a:rPr>
              <a:t>Meissner’s corpuscles </a:t>
            </a:r>
          </a:p>
          <a:p>
            <a:pPr marL="1543050" lvl="3" indent="-171450">
              <a:buFont typeface="Arial" pitchFamily="34" charset="0"/>
              <a:buChar char="•"/>
            </a:pPr>
            <a:r>
              <a:rPr lang="en-US" sz="1200" b="1" dirty="0">
                <a:solidFill>
                  <a:srgbClr val="002060"/>
                </a:solidFill>
                <a:latin typeface="Georgia" pitchFamily="18" charset="0"/>
              </a:rPr>
              <a:t>Pacinian corpuscles </a:t>
            </a:r>
          </a:p>
        </p:txBody>
      </p:sp>
    </p:spTree>
    <p:extLst>
      <p:ext uri="{BB962C8B-B14F-4D97-AF65-F5344CB8AC3E}">
        <p14:creationId xmlns:p14="http://schemas.microsoft.com/office/powerpoint/2010/main" val="3721822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32535" y="457200"/>
            <a:ext cx="9144000" cy="415498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tab pos="457200" algn="l"/>
              </a:tabLst>
            </a:pPr>
            <a:r>
              <a:rPr lang="en-US" b="1" dirty="0">
                <a:solidFill>
                  <a:srgbClr val="002060"/>
                </a:solidFill>
                <a:latin typeface="Helvetica"/>
                <a:cs typeface="Times New Roman" pitchFamily="18" charset="0"/>
              </a:rPr>
              <a:t>After completing this exercise, you should be able to (page two of two):</a:t>
            </a: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kumimoji="0" lang="en-US" sz="900" b="1" i="0" u="none" strike="noStrike" cap="none" normalizeH="0" baseline="0" dirty="0">
              <a:ln>
                <a:noFill/>
              </a:ln>
              <a:solidFill>
                <a:srgbClr val="002060"/>
              </a:solidFill>
              <a:effectLst/>
              <a:latin typeface="Arial"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tab pos="457200" algn="l"/>
              </a:tabLst>
            </a:pPr>
            <a:endParaRPr lang="en-US" sz="900" b="1" dirty="0">
              <a:solidFill>
                <a:srgbClr val="002060"/>
              </a:solidFill>
              <a:latin typeface="Arial" pitchFamily="34" charset="0"/>
            </a:endParaRPr>
          </a:p>
          <a:p>
            <a:pPr marL="171450" indent="-171450">
              <a:buFont typeface="Arial" pitchFamily="34" charset="0"/>
              <a:buChar char="•"/>
            </a:pPr>
            <a:r>
              <a:rPr lang="en-US" sz="1200" b="1" dirty="0">
                <a:solidFill>
                  <a:srgbClr val="002060"/>
                </a:solidFill>
                <a:latin typeface="Georgia" pitchFamily="18" charset="0"/>
              </a:rPr>
              <a:t>Based on skin thickness and distribution of accessory structures, be able to distinguish: </a:t>
            </a:r>
          </a:p>
          <a:p>
            <a:pPr marL="628650" lvl="1" indent="-171450">
              <a:buFont typeface="Arial" pitchFamily="34" charset="0"/>
              <a:buChar char="•"/>
            </a:pPr>
            <a:r>
              <a:rPr lang="en-US" sz="1200" b="1" dirty="0">
                <a:solidFill>
                  <a:srgbClr val="002060"/>
                </a:solidFill>
                <a:latin typeface="Georgia" pitchFamily="18" charset="0"/>
              </a:rPr>
              <a:t>Typical skin (e.g. forearm, leg, abdomen, back) </a:t>
            </a:r>
          </a:p>
          <a:p>
            <a:pPr marL="628650" lvl="1" indent="-171450">
              <a:buFont typeface="Arial" pitchFamily="34" charset="0"/>
              <a:buChar char="•"/>
            </a:pPr>
            <a:r>
              <a:rPr lang="en-US" sz="1200" b="1" dirty="0">
                <a:solidFill>
                  <a:srgbClr val="002060"/>
                </a:solidFill>
                <a:latin typeface="Georgia" pitchFamily="18" charset="0"/>
              </a:rPr>
              <a:t>Scalp </a:t>
            </a:r>
          </a:p>
          <a:p>
            <a:pPr marL="628650" lvl="1" indent="-171450">
              <a:buFont typeface="Arial" pitchFamily="34" charset="0"/>
              <a:buChar char="•"/>
            </a:pPr>
            <a:r>
              <a:rPr lang="en-US" sz="1200" b="1" dirty="0">
                <a:solidFill>
                  <a:srgbClr val="002060"/>
                </a:solidFill>
                <a:latin typeface="Georgia" pitchFamily="18" charset="0"/>
              </a:rPr>
              <a:t>Palms of hands / soles of foot </a:t>
            </a:r>
          </a:p>
          <a:p>
            <a:pPr marL="628650" lvl="1" indent="-171450">
              <a:buFont typeface="Arial" pitchFamily="34" charset="0"/>
              <a:buChar char="•"/>
            </a:pPr>
            <a:r>
              <a:rPr lang="en-US" sz="1200" b="1" dirty="0">
                <a:solidFill>
                  <a:srgbClr val="002060"/>
                </a:solidFill>
                <a:latin typeface="Georgia" pitchFamily="18" charset="0"/>
              </a:rPr>
              <a:t>Axilla / groin </a:t>
            </a:r>
          </a:p>
          <a:p>
            <a:endParaRPr lang="en-US" sz="1200" b="1" dirty="0">
              <a:solidFill>
                <a:srgbClr val="002060"/>
              </a:solidFill>
              <a:latin typeface="Georgia" pitchFamily="18" charset="0"/>
            </a:endParaRPr>
          </a:p>
          <a:p>
            <a:pPr lvl="0">
              <a:buFont typeface="Arial" pitchFamily="34" charset="0"/>
              <a:buChar char="•"/>
            </a:pPr>
            <a:r>
              <a:rPr lang="en-US" sz="1200" b="1" dirty="0">
                <a:solidFill>
                  <a:srgbClr val="002060"/>
                </a:solidFill>
                <a:latin typeface="Georgia" pitchFamily="18" charset="0"/>
              </a:rPr>
              <a:t>Distinguish, at the electron microscopic level, each of the following cells or structures</a:t>
            </a:r>
          </a:p>
          <a:p>
            <a:pPr marL="628650" lvl="1" indent="-171450">
              <a:buFont typeface="Arial" pitchFamily="34" charset="0"/>
              <a:buChar char="•"/>
            </a:pPr>
            <a:r>
              <a:rPr lang="en-US" sz="1200" b="1" dirty="0">
                <a:solidFill>
                  <a:srgbClr val="002060"/>
                </a:solidFill>
                <a:latin typeface="Georgia" pitchFamily="18" charset="0"/>
              </a:rPr>
              <a:t>Layers of skin (see above, if provided enough context) </a:t>
            </a:r>
          </a:p>
          <a:p>
            <a:pPr marL="628650" lvl="1" indent="-171450">
              <a:buFont typeface="Arial" pitchFamily="34" charset="0"/>
              <a:buChar char="•"/>
            </a:pPr>
            <a:r>
              <a:rPr lang="en-US" sz="1200" b="1" dirty="0">
                <a:solidFill>
                  <a:srgbClr val="002060"/>
                </a:solidFill>
                <a:latin typeface="Georgia" pitchFamily="18" charset="0"/>
              </a:rPr>
              <a:t>Cells</a:t>
            </a:r>
          </a:p>
          <a:p>
            <a:pPr marL="1085850" lvl="2" indent="-171450">
              <a:buFont typeface="Arial" pitchFamily="34" charset="0"/>
              <a:buChar char="•"/>
            </a:pPr>
            <a:r>
              <a:rPr lang="en-US" sz="1200" b="1" dirty="0">
                <a:solidFill>
                  <a:srgbClr val="002060"/>
                </a:solidFill>
                <a:latin typeface="Georgia" pitchFamily="18" charset="0"/>
              </a:rPr>
              <a:t>Keratinocytes </a:t>
            </a:r>
          </a:p>
          <a:p>
            <a:pPr marL="1543050" lvl="3" indent="-171450">
              <a:buFont typeface="Arial" pitchFamily="34" charset="0"/>
              <a:buChar char="•"/>
            </a:pPr>
            <a:r>
              <a:rPr lang="en-US" sz="1200" b="1" dirty="0">
                <a:solidFill>
                  <a:srgbClr val="002060"/>
                </a:solidFill>
                <a:latin typeface="Georgia" pitchFamily="18" charset="0"/>
              </a:rPr>
              <a:t>Desmosomes </a:t>
            </a:r>
          </a:p>
          <a:p>
            <a:pPr marL="1543050" lvl="3" indent="-171450">
              <a:buFont typeface="Arial" pitchFamily="34" charset="0"/>
              <a:buChar char="•"/>
            </a:pPr>
            <a:r>
              <a:rPr lang="en-US" sz="1200" b="1" dirty="0">
                <a:solidFill>
                  <a:srgbClr val="002060"/>
                </a:solidFill>
                <a:latin typeface="Georgia" pitchFamily="18" charset="0"/>
              </a:rPr>
              <a:t>Hemidesmosomes</a:t>
            </a:r>
          </a:p>
          <a:p>
            <a:pPr marL="1543050" lvl="3" indent="-171450">
              <a:buFont typeface="Arial" pitchFamily="34" charset="0"/>
              <a:buChar char="•"/>
            </a:pPr>
            <a:r>
              <a:rPr lang="en-US" sz="1200" b="1" dirty="0">
                <a:solidFill>
                  <a:srgbClr val="002060"/>
                </a:solidFill>
                <a:latin typeface="Georgia" pitchFamily="18" charset="0"/>
              </a:rPr>
              <a:t>Tonofibrils / tonofilaments </a:t>
            </a:r>
          </a:p>
          <a:p>
            <a:pPr marL="1543050" lvl="3" indent="-171450">
              <a:buFont typeface="Arial" pitchFamily="34" charset="0"/>
              <a:buChar char="•"/>
            </a:pPr>
            <a:r>
              <a:rPr lang="en-US" sz="1200" b="1" dirty="0">
                <a:solidFill>
                  <a:srgbClr val="002060"/>
                </a:solidFill>
                <a:latin typeface="Georgia" pitchFamily="18" charset="0"/>
              </a:rPr>
              <a:t>Keratohyalin granules </a:t>
            </a:r>
          </a:p>
          <a:p>
            <a:pPr marL="1085850" lvl="2" indent="-171450">
              <a:buFont typeface="Arial" pitchFamily="34" charset="0"/>
              <a:buChar char="•"/>
            </a:pPr>
            <a:r>
              <a:rPr lang="en-US" sz="1200" b="1" dirty="0">
                <a:solidFill>
                  <a:srgbClr val="002060"/>
                </a:solidFill>
                <a:latin typeface="Georgia" pitchFamily="18" charset="0"/>
              </a:rPr>
              <a:t>Melanosomes </a:t>
            </a:r>
          </a:p>
          <a:p>
            <a:pPr marL="1085850" lvl="2" indent="-171450">
              <a:buFont typeface="Arial" pitchFamily="34" charset="0"/>
              <a:buChar char="•"/>
            </a:pPr>
            <a:r>
              <a:rPr lang="en-US" sz="1200" b="1" dirty="0">
                <a:solidFill>
                  <a:srgbClr val="002060"/>
                </a:solidFill>
                <a:latin typeface="Georgia" pitchFamily="18" charset="0"/>
              </a:rPr>
              <a:t>Merkel cells </a:t>
            </a:r>
          </a:p>
          <a:p>
            <a:pPr marL="1085850" lvl="2" indent="-171450">
              <a:buFont typeface="Arial" pitchFamily="34" charset="0"/>
              <a:buChar char="•"/>
            </a:pPr>
            <a:r>
              <a:rPr lang="en-US" sz="1200" b="1" dirty="0">
                <a:solidFill>
                  <a:srgbClr val="002060"/>
                </a:solidFill>
                <a:latin typeface="Georgia" pitchFamily="18" charset="0"/>
              </a:rPr>
              <a:t>Secretory cells of glands </a:t>
            </a:r>
          </a:p>
          <a:p>
            <a:pPr marL="1085850" lvl="2" indent="-171450">
              <a:buFont typeface="Arial" pitchFamily="34" charset="0"/>
              <a:buChar char="•"/>
            </a:pPr>
            <a:r>
              <a:rPr lang="en-US" sz="1200" b="1" dirty="0">
                <a:solidFill>
                  <a:srgbClr val="002060"/>
                </a:solidFill>
                <a:latin typeface="Georgia" pitchFamily="18" charset="0"/>
              </a:rPr>
              <a:t>Myoepithelial cells of glands </a:t>
            </a:r>
          </a:p>
          <a:p>
            <a:pPr marL="628650" lvl="1" indent="-171450">
              <a:buFont typeface="Arial" pitchFamily="34" charset="0"/>
              <a:buChar char="•"/>
            </a:pPr>
            <a:r>
              <a:rPr lang="en-US" sz="1200" b="1" dirty="0">
                <a:solidFill>
                  <a:srgbClr val="002060"/>
                </a:solidFill>
                <a:latin typeface="Georgia" pitchFamily="18" charset="0"/>
              </a:rPr>
              <a:t>Basal lamina / basement membrane </a:t>
            </a:r>
          </a:p>
        </p:txBody>
      </p:sp>
    </p:spTree>
    <p:extLst>
      <p:ext uri="{BB962C8B-B14F-4D97-AF65-F5344CB8AC3E}">
        <p14:creationId xmlns:p14="http://schemas.microsoft.com/office/powerpoint/2010/main" val="3507111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tegument_4_543.jpg"/>
          <p:cNvPicPr>
            <a:picLocks noChangeAspect="1"/>
          </p:cNvPicPr>
          <p:nvPr/>
        </p:nvPicPr>
        <p:blipFill>
          <a:blip r:embed="rId2" cstate="print"/>
          <a:stretch>
            <a:fillRect/>
          </a:stretch>
        </p:blipFill>
        <p:spPr>
          <a:xfrm>
            <a:off x="1295399" y="1032135"/>
            <a:ext cx="4709241" cy="5825865"/>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structure in the lower image.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5" name="TextBox 4"/>
          <p:cNvSpPr txBox="1"/>
          <p:nvPr/>
        </p:nvSpPr>
        <p:spPr>
          <a:xfrm>
            <a:off x="5791200" y="4343400"/>
            <a:ext cx="2410377" cy="461665"/>
          </a:xfrm>
          <a:prstGeom prst="rect">
            <a:avLst/>
          </a:prstGeom>
          <a:noFill/>
        </p:spPr>
        <p:txBody>
          <a:bodyPr wrap="square" rtlCol="0">
            <a:spAutoFit/>
          </a:bodyPr>
          <a:lstStyle/>
          <a:p>
            <a:r>
              <a:rPr lang="en-US" sz="2400" b="1" dirty="0">
                <a:solidFill>
                  <a:srgbClr val="002060"/>
                </a:solidFill>
              </a:rPr>
              <a:t>desmosome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region indicated by the bracket.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5" name="Picture 3" descr="\\aitl-web1\com\LabManuals\MA\VLM\Lab21\SL26aM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52550"/>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Brace 5"/>
          <p:cNvSpPr/>
          <p:nvPr/>
        </p:nvSpPr>
        <p:spPr>
          <a:xfrm>
            <a:off x="7086600" y="4367055"/>
            <a:ext cx="457200" cy="1691473"/>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7638341" y="4797292"/>
            <a:ext cx="1409700" cy="830997"/>
          </a:xfrm>
          <a:prstGeom prst="rect">
            <a:avLst/>
          </a:prstGeom>
          <a:noFill/>
        </p:spPr>
        <p:txBody>
          <a:bodyPr wrap="square" rtlCol="0">
            <a:spAutoFit/>
          </a:bodyPr>
          <a:lstStyle/>
          <a:p>
            <a:r>
              <a:rPr lang="en-US" sz="2400" b="1" dirty="0">
                <a:solidFill>
                  <a:srgbClr val="0070C0"/>
                </a:solidFill>
              </a:rPr>
              <a:t>Stratum spinosum</a:t>
            </a:r>
          </a:p>
        </p:txBody>
      </p:sp>
    </p:spTree>
    <p:extLst>
      <p:ext uri="{BB962C8B-B14F-4D97-AF65-F5344CB8AC3E}">
        <p14:creationId xmlns:p14="http://schemas.microsoft.com/office/powerpoint/2010/main" val="281209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mesacc.edu/~minckley/anatomy/images/meis40x.jpg"/>
          <p:cNvPicPr>
            <a:picLocks noChangeAspect="1" noChangeArrowheads="1"/>
          </p:cNvPicPr>
          <p:nvPr/>
        </p:nvPicPr>
        <p:blipFill rotWithShape="1">
          <a:blip r:embed="rId2">
            <a:extLst>
              <a:ext uri="{28A0092B-C50C-407E-A947-70E740481C1C}">
                <a14:useLocalDpi xmlns:a14="http://schemas.microsoft.com/office/drawing/2010/main" val="0"/>
              </a:ext>
            </a:extLst>
          </a:blip>
          <a:srcRect t="6100"/>
          <a:stretch/>
        </p:blipFill>
        <p:spPr bwMode="auto">
          <a:xfrm>
            <a:off x="380999" y="1386934"/>
            <a:ext cx="5755643" cy="486146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6220496" y="2362200"/>
            <a:ext cx="2410377" cy="830997"/>
          </a:xfrm>
          <a:prstGeom prst="rect">
            <a:avLst/>
          </a:prstGeom>
          <a:noFill/>
        </p:spPr>
        <p:txBody>
          <a:bodyPr wrap="square" rtlCol="0">
            <a:spAutoFit/>
          </a:bodyPr>
          <a:lstStyle/>
          <a:p>
            <a:r>
              <a:rPr lang="en-US" sz="2400" b="1" dirty="0">
                <a:solidFill>
                  <a:srgbClr val="002060"/>
                </a:solidFill>
              </a:rPr>
              <a:t>Meissner’s corpuscle</a:t>
            </a:r>
          </a:p>
        </p:txBody>
      </p:sp>
    </p:spTree>
    <p:extLst>
      <p:ext uri="{BB962C8B-B14F-4D97-AF65-F5344CB8AC3E}">
        <p14:creationId xmlns:p14="http://schemas.microsoft.com/office/powerpoint/2010/main" val="79328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OVERVIEW OF THE INTEGUMENT</a:t>
            </a:r>
          </a:p>
        </p:txBody>
      </p:sp>
      <p:sp>
        <p:nvSpPr>
          <p:cNvPr id="5" name="TextBox 4"/>
          <p:cNvSpPr txBox="1"/>
          <p:nvPr/>
        </p:nvSpPr>
        <p:spPr>
          <a:xfrm>
            <a:off x="0" y="476071"/>
            <a:ext cx="9144000" cy="1754326"/>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The epidermis is composed of 5 layers: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basale (stratum germinativum)</a:t>
            </a:r>
            <a:r>
              <a:rPr lang="en-US" b="1" dirty="0">
                <a:solidFill>
                  <a:schemeClr val="accent2">
                    <a:lumMod val="50000"/>
                  </a:schemeClr>
                </a:solidFill>
                <a:latin typeface="Times New Roman" pitchFamily="18" charset="0"/>
                <a:cs typeface="Times New Roman" pitchFamily="18" charset="0"/>
              </a:rPr>
              <a:t> – single layer of cuboidal basal stem cells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spinosum</a:t>
            </a:r>
            <a:r>
              <a:rPr lang="en-US" b="1" dirty="0">
                <a:solidFill>
                  <a:schemeClr val="accent2">
                    <a:lumMod val="50000"/>
                  </a:schemeClr>
                </a:solidFill>
                <a:latin typeface="Times New Roman" pitchFamily="18" charset="0"/>
                <a:cs typeface="Times New Roman" pitchFamily="18" charset="0"/>
              </a:rPr>
              <a:t> -  cuboidal cells, some cell division, spinous connections between cells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granulosum </a:t>
            </a:r>
            <a:r>
              <a:rPr lang="en-US" b="1" dirty="0">
                <a:solidFill>
                  <a:schemeClr val="accent2">
                    <a:lumMod val="50000"/>
                  </a:schemeClr>
                </a:solidFill>
                <a:latin typeface="Times New Roman" pitchFamily="18" charset="0"/>
                <a:cs typeface="Times New Roman" pitchFamily="18" charset="0"/>
              </a:rPr>
              <a:t>– cells contain dense keratohyaline granules, cells becoming flat</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lucidum </a:t>
            </a:r>
            <a:r>
              <a:rPr lang="en-US" b="1" dirty="0">
                <a:solidFill>
                  <a:schemeClr val="accent2">
                    <a:lumMod val="50000"/>
                  </a:schemeClr>
                </a:solidFill>
                <a:latin typeface="Times New Roman" pitchFamily="18" charset="0"/>
                <a:cs typeface="Times New Roman" pitchFamily="18" charset="0"/>
              </a:rPr>
              <a:t>– thick skin only, cells clear (we won’t see this layer on our slides)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corneum </a:t>
            </a:r>
            <a:r>
              <a:rPr lang="en-US" b="1" dirty="0">
                <a:solidFill>
                  <a:schemeClr val="accent2">
                    <a:lumMod val="50000"/>
                  </a:schemeClr>
                </a:solidFill>
                <a:latin typeface="Times New Roman" pitchFamily="18" charset="0"/>
                <a:cs typeface="Times New Roman" pitchFamily="18" charset="0"/>
              </a:rPr>
              <a:t>– cells have lost organelles, basically a bag of keratin</a:t>
            </a:r>
          </a:p>
        </p:txBody>
      </p:sp>
      <p:pic>
        <p:nvPicPr>
          <p:cNvPr id="6" name="Picture 1" descr="Slide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2196529"/>
            <a:ext cx="5458725" cy="4627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80696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364397"/>
            <a:ext cx="7710462" cy="5493603"/>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Is this thick or thin skin?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7" name="TextBox 16"/>
          <p:cNvSpPr txBox="1"/>
          <p:nvPr/>
        </p:nvSpPr>
        <p:spPr>
          <a:xfrm>
            <a:off x="3124200" y="1385461"/>
            <a:ext cx="1997633" cy="461665"/>
          </a:xfrm>
          <a:prstGeom prst="rect">
            <a:avLst/>
          </a:prstGeom>
          <a:noFill/>
        </p:spPr>
        <p:txBody>
          <a:bodyPr wrap="square" rtlCol="0">
            <a:spAutoFit/>
          </a:bodyPr>
          <a:lstStyle/>
          <a:p>
            <a:r>
              <a:rPr lang="en-US" sz="2400" b="1" dirty="0">
                <a:solidFill>
                  <a:schemeClr val="accent2">
                    <a:lumMod val="50000"/>
                  </a:schemeClr>
                </a:solidFill>
              </a:rPr>
              <a:t>Thin skin</a:t>
            </a:r>
          </a:p>
        </p:txBody>
      </p:sp>
    </p:spTree>
    <p:extLst>
      <p:ext uri="{BB962C8B-B14F-4D97-AF65-F5344CB8AC3E}">
        <p14:creationId xmlns:p14="http://schemas.microsoft.com/office/powerpoint/2010/main" val="425736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7192"/>
            <a:ext cx="7391400" cy="5480808"/>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Freeform 11"/>
          <p:cNvSpPr/>
          <p:nvPr/>
        </p:nvSpPr>
        <p:spPr>
          <a:xfrm>
            <a:off x="1983346" y="1506828"/>
            <a:ext cx="1094705" cy="888642"/>
          </a:xfrm>
          <a:custGeom>
            <a:avLst/>
            <a:gdLst>
              <a:gd name="connsiteX0" fmla="*/ 1068947 w 1094705"/>
              <a:gd name="connsiteY0" fmla="*/ 721217 h 888642"/>
              <a:gd name="connsiteX1" fmla="*/ 1056068 w 1094705"/>
              <a:gd name="connsiteY1" fmla="*/ 656823 h 888642"/>
              <a:gd name="connsiteX2" fmla="*/ 1068947 w 1094705"/>
              <a:gd name="connsiteY2" fmla="*/ 553792 h 888642"/>
              <a:gd name="connsiteX3" fmla="*/ 1081826 w 1094705"/>
              <a:gd name="connsiteY3" fmla="*/ 515155 h 888642"/>
              <a:gd name="connsiteX4" fmla="*/ 1094705 w 1094705"/>
              <a:gd name="connsiteY4" fmla="*/ 463640 h 888642"/>
              <a:gd name="connsiteX5" fmla="*/ 1056068 w 1094705"/>
              <a:gd name="connsiteY5" fmla="*/ 218941 h 888642"/>
              <a:gd name="connsiteX6" fmla="*/ 1030310 w 1094705"/>
              <a:gd name="connsiteY6" fmla="*/ 167426 h 888642"/>
              <a:gd name="connsiteX7" fmla="*/ 991674 w 1094705"/>
              <a:gd name="connsiteY7" fmla="*/ 141668 h 888642"/>
              <a:gd name="connsiteX8" fmla="*/ 914400 w 1094705"/>
              <a:gd name="connsiteY8" fmla="*/ 77273 h 888642"/>
              <a:gd name="connsiteX9" fmla="*/ 785612 w 1094705"/>
              <a:gd name="connsiteY9" fmla="*/ 25758 h 888642"/>
              <a:gd name="connsiteX10" fmla="*/ 734096 w 1094705"/>
              <a:gd name="connsiteY10" fmla="*/ 12879 h 888642"/>
              <a:gd name="connsiteX11" fmla="*/ 605308 w 1094705"/>
              <a:gd name="connsiteY11" fmla="*/ 0 h 888642"/>
              <a:gd name="connsiteX12" fmla="*/ 296215 w 1094705"/>
              <a:gd name="connsiteY12" fmla="*/ 12879 h 888642"/>
              <a:gd name="connsiteX13" fmla="*/ 218941 w 1094705"/>
              <a:gd name="connsiteY13" fmla="*/ 38637 h 888642"/>
              <a:gd name="connsiteX14" fmla="*/ 103031 w 1094705"/>
              <a:gd name="connsiteY14" fmla="*/ 141668 h 888642"/>
              <a:gd name="connsiteX15" fmla="*/ 38637 w 1094705"/>
              <a:gd name="connsiteY15" fmla="*/ 218941 h 888642"/>
              <a:gd name="connsiteX16" fmla="*/ 25758 w 1094705"/>
              <a:gd name="connsiteY16" fmla="*/ 270457 h 888642"/>
              <a:gd name="connsiteX17" fmla="*/ 12879 w 1094705"/>
              <a:gd name="connsiteY17" fmla="*/ 309093 h 888642"/>
              <a:gd name="connsiteX18" fmla="*/ 0 w 1094705"/>
              <a:gd name="connsiteY18" fmla="*/ 425003 h 888642"/>
              <a:gd name="connsiteX19" fmla="*/ 38637 w 1094705"/>
              <a:gd name="connsiteY19" fmla="*/ 540913 h 888642"/>
              <a:gd name="connsiteX20" fmla="*/ 51516 w 1094705"/>
              <a:gd name="connsiteY20" fmla="*/ 579549 h 888642"/>
              <a:gd name="connsiteX21" fmla="*/ 90153 w 1094705"/>
              <a:gd name="connsiteY21" fmla="*/ 592428 h 888642"/>
              <a:gd name="connsiteX22" fmla="*/ 128789 w 1094705"/>
              <a:gd name="connsiteY22" fmla="*/ 618186 h 888642"/>
              <a:gd name="connsiteX23" fmla="*/ 154547 w 1094705"/>
              <a:gd name="connsiteY23" fmla="*/ 656823 h 888642"/>
              <a:gd name="connsiteX24" fmla="*/ 231820 w 1094705"/>
              <a:gd name="connsiteY24" fmla="*/ 682580 h 888642"/>
              <a:gd name="connsiteX25" fmla="*/ 283336 w 1094705"/>
              <a:gd name="connsiteY25" fmla="*/ 708338 h 888642"/>
              <a:gd name="connsiteX26" fmla="*/ 360609 w 1094705"/>
              <a:gd name="connsiteY26" fmla="*/ 759854 h 888642"/>
              <a:gd name="connsiteX27" fmla="*/ 412124 w 1094705"/>
              <a:gd name="connsiteY27" fmla="*/ 772733 h 888642"/>
              <a:gd name="connsiteX28" fmla="*/ 489398 w 1094705"/>
              <a:gd name="connsiteY28" fmla="*/ 798490 h 888642"/>
              <a:gd name="connsiteX29" fmla="*/ 579550 w 1094705"/>
              <a:gd name="connsiteY29" fmla="*/ 837127 h 888642"/>
              <a:gd name="connsiteX30" fmla="*/ 656823 w 1094705"/>
              <a:gd name="connsiteY30" fmla="*/ 862885 h 888642"/>
              <a:gd name="connsiteX31" fmla="*/ 695460 w 1094705"/>
              <a:gd name="connsiteY31" fmla="*/ 875764 h 888642"/>
              <a:gd name="connsiteX32" fmla="*/ 746975 w 1094705"/>
              <a:gd name="connsiteY32" fmla="*/ 888642 h 888642"/>
              <a:gd name="connsiteX33" fmla="*/ 940158 w 1094705"/>
              <a:gd name="connsiteY33" fmla="*/ 875764 h 888642"/>
              <a:gd name="connsiteX34" fmla="*/ 991674 w 1094705"/>
              <a:gd name="connsiteY34" fmla="*/ 850006 h 888642"/>
              <a:gd name="connsiteX35" fmla="*/ 1017431 w 1094705"/>
              <a:gd name="connsiteY35" fmla="*/ 772733 h 888642"/>
              <a:gd name="connsiteX36" fmla="*/ 1068947 w 1094705"/>
              <a:gd name="connsiteY36" fmla="*/ 721217 h 888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94705" h="888642">
                <a:moveTo>
                  <a:pt x="1068947" y="721217"/>
                </a:moveTo>
                <a:cubicBezTo>
                  <a:pt x="1064654" y="699752"/>
                  <a:pt x="1056068" y="678713"/>
                  <a:pt x="1056068" y="656823"/>
                </a:cubicBezTo>
                <a:cubicBezTo>
                  <a:pt x="1056068" y="622212"/>
                  <a:pt x="1062756" y="587845"/>
                  <a:pt x="1068947" y="553792"/>
                </a:cubicBezTo>
                <a:cubicBezTo>
                  <a:pt x="1071376" y="540435"/>
                  <a:pt x="1078096" y="528208"/>
                  <a:pt x="1081826" y="515155"/>
                </a:cubicBezTo>
                <a:cubicBezTo>
                  <a:pt x="1086689" y="498136"/>
                  <a:pt x="1090412" y="480812"/>
                  <a:pt x="1094705" y="463640"/>
                </a:cubicBezTo>
                <a:cubicBezTo>
                  <a:pt x="1087888" y="375025"/>
                  <a:pt x="1095576" y="297955"/>
                  <a:pt x="1056068" y="218941"/>
                </a:cubicBezTo>
                <a:cubicBezTo>
                  <a:pt x="1047482" y="201769"/>
                  <a:pt x="1042601" y="182175"/>
                  <a:pt x="1030310" y="167426"/>
                </a:cubicBezTo>
                <a:cubicBezTo>
                  <a:pt x="1020401" y="155535"/>
                  <a:pt x="1003565" y="151577"/>
                  <a:pt x="991674" y="141668"/>
                </a:cubicBezTo>
                <a:cubicBezTo>
                  <a:pt x="933560" y="93239"/>
                  <a:pt x="975442" y="112154"/>
                  <a:pt x="914400" y="77273"/>
                </a:cubicBezTo>
                <a:cubicBezTo>
                  <a:pt x="872952" y="53589"/>
                  <a:pt x="832517" y="37484"/>
                  <a:pt x="785612" y="25758"/>
                </a:cubicBezTo>
                <a:cubicBezTo>
                  <a:pt x="768440" y="21465"/>
                  <a:pt x="751619" y="15382"/>
                  <a:pt x="734096" y="12879"/>
                </a:cubicBezTo>
                <a:cubicBezTo>
                  <a:pt x="691386" y="6778"/>
                  <a:pt x="648237" y="4293"/>
                  <a:pt x="605308" y="0"/>
                </a:cubicBezTo>
                <a:cubicBezTo>
                  <a:pt x="502277" y="4293"/>
                  <a:pt x="398824" y="2618"/>
                  <a:pt x="296215" y="12879"/>
                </a:cubicBezTo>
                <a:cubicBezTo>
                  <a:pt x="269198" y="15581"/>
                  <a:pt x="218941" y="38637"/>
                  <a:pt x="218941" y="38637"/>
                </a:cubicBezTo>
                <a:cubicBezTo>
                  <a:pt x="172489" y="69606"/>
                  <a:pt x="138315" y="88741"/>
                  <a:pt x="103031" y="141668"/>
                </a:cubicBezTo>
                <a:cubicBezTo>
                  <a:pt x="67171" y="195459"/>
                  <a:pt x="88219" y="169359"/>
                  <a:pt x="38637" y="218941"/>
                </a:cubicBezTo>
                <a:cubicBezTo>
                  <a:pt x="34344" y="236113"/>
                  <a:pt x="30621" y="253438"/>
                  <a:pt x="25758" y="270457"/>
                </a:cubicBezTo>
                <a:cubicBezTo>
                  <a:pt x="22029" y="283510"/>
                  <a:pt x="15111" y="295702"/>
                  <a:pt x="12879" y="309093"/>
                </a:cubicBezTo>
                <a:cubicBezTo>
                  <a:pt x="6488" y="347438"/>
                  <a:pt x="4293" y="386366"/>
                  <a:pt x="0" y="425003"/>
                </a:cubicBezTo>
                <a:cubicBezTo>
                  <a:pt x="23910" y="568460"/>
                  <a:pt x="-6636" y="450368"/>
                  <a:pt x="38637" y="540913"/>
                </a:cubicBezTo>
                <a:cubicBezTo>
                  <a:pt x="44708" y="553055"/>
                  <a:pt x="41917" y="569950"/>
                  <a:pt x="51516" y="579549"/>
                </a:cubicBezTo>
                <a:cubicBezTo>
                  <a:pt x="61116" y="589148"/>
                  <a:pt x="77274" y="588135"/>
                  <a:pt x="90153" y="592428"/>
                </a:cubicBezTo>
                <a:cubicBezTo>
                  <a:pt x="103032" y="601014"/>
                  <a:pt x="117844" y="607241"/>
                  <a:pt x="128789" y="618186"/>
                </a:cubicBezTo>
                <a:cubicBezTo>
                  <a:pt x="139734" y="629131"/>
                  <a:pt x="141421" y="648619"/>
                  <a:pt x="154547" y="656823"/>
                </a:cubicBezTo>
                <a:cubicBezTo>
                  <a:pt x="177571" y="671213"/>
                  <a:pt x="207536" y="670438"/>
                  <a:pt x="231820" y="682580"/>
                </a:cubicBezTo>
                <a:cubicBezTo>
                  <a:pt x="248992" y="691166"/>
                  <a:pt x="266873" y="698460"/>
                  <a:pt x="283336" y="708338"/>
                </a:cubicBezTo>
                <a:cubicBezTo>
                  <a:pt x="309881" y="724265"/>
                  <a:pt x="330576" y="752346"/>
                  <a:pt x="360609" y="759854"/>
                </a:cubicBezTo>
                <a:cubicBezTo>
                  <a:pt x="377781" y="764147"/>
                  <a:pt x="395170" y="767647"/>
                  <a:pt x="412124" y="772733"/>
                </a:cubicBezTo>
                <a:cubicBezTo>
                  <a:pt x="438130" y="780535"/>
                  <a:pt x="489398" y="798490"/>
                  <a:pt x="489398" y="798490"/>
                </a:cubicBezTo>
                <a:cubicBezTo>
                  <a:pt x="550695" y="839356"/>
                  <a:pt x="503945" y="814445"/>
                  <a:pt x="579550" y="837127"/>
                </a:cubicBezTo>
                <a:cubicBezTo>
                  <a:pt x="605556" y="844929"/>
                  <a:pt x="631065" y="854299"/>
                  <a:pt x="656823" y="862885"/>
                </a:cubicBezTo>
                <a:cubicBezTo>
                  <a:pt x="669702" y="867178"/>
                  <a:pt x="682290" y="872472"/>
                  <a:pt x="695460" y="875764"/>
                </a:cubicBezTo>
                <a:lnTo>
                  <a:pt x="746975" y="888642"/>
                </a:lnTo>
                <a:cubicBezTo>
                  <a:pt x="811369" y="884349"/>
                  <a:pt x="876410" y="885829"/>
                  <a:pt x="940158" y="875764"/>
                </a:cubicBezTo>
                <a:cubicBezTo>
                  <a:pt x="959122" y="872770"/>
                  <a:pt x="980155" y="865365"/>
                  <a:pt x="991674" y="850006"/>
                </a:cubicBezTo>
                <a:cubicBezTo>
                  <a:pt x="1007965" y="828285"/>
                  <a:pt x="1002370" y="795324"/>
                  <a:pt x="1017431" y="772733"/>
                </a:cubicBezTo>
                <a:lnTo>
                  <a:pt x="1068947" y="721217"/>
                </a:lnTo>
                <a:close/>
              </a:path>
            </a:pathLst>
          </a:custGeom>
          <a:noFill/>
          <a:ln w="381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814253" y="1673265"/>
            <a:ext cx="1081087" cy="461665"/>
          </a:xfrm>
          <a:prstGeom prst="rect">
            <a:avLst/>
          </a:prstGeom>
          <a:noFill/>
        </p:spPr>
        <p:txBody>
          <a:bodyPr wrap="square" rtlCol="0">
            <a:spAutoFit/>
          </a:bodyPr>
          <a:lstStyle/>
          <a:p>
            <a:r>
              <a:rPr lang="en-US" sz="2400" b="1" dirty="0">
                <a:solidFill>
                  <a:srgbClr val="0039AC"/>
                </a:solidFill>
              </a:rPr>
              <a:t>duct</a:t>
            </a:r>
          </a:p>
        </p:txBody>
      </p:sp>
    </p:spTree>
    <p:extLst>
      <p:ext uri="{BB962C8B-B14F-4D97-AF65-F5344CB8AC3E}">
        <p14:creationId xmlns:p14="http://schemas.microsoft.com/office/powerpoint/2010/main" val="3672465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7" y="2551251"/>
            <a:ext cx="9060180" cy="401574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Freeform 7"/>
          <p:cNvSpPr/>
          <p:nvPr/>
        </p:nvSpPr>
        <p:spPr>
          <a:xfrm>
            <a:off x="360608" y="4700789"/>
            <a:ext cx="914401" cy="566670"/>
          </a:xfrm>
          <a:custGeom>
            <a:avLst/>
            <a:gdLst>
              <a:gd name="connsiteX0" fmla="*/ 850006 w 978795"/>
              <a:gd name="connsiteY0" fmla="*/ 425003 h 566670"/>
              <a:gd name="connsiteX1" fmla="*/ 914400 w 978795"/>
              <a:gd name="connsiteY1" fmla="*/ 412124 h 566670"/>
              <a:gd name="connsiteX2" fmla="*/ 940158 w 978795"/>
              <a:gd name="connsiteY2" fmla="*/ 373487 h 566670"/>
              <a:gd name="connsiteX3" fmla="*/ 978795 w 978795"/>
              <a:gd name="connsiteY3" fmla="*/ 283335 h 566670"/>
              <a:gd name="connsiteX4" fmla="*/ 940158 w 978795"/>
              <a:gd name="connsiteY4" fmla="*/ 115910 h 566670"/>
              <a:gd name="connsiteX5" fmla="*/ 927279 w 978795"/>
              <a:gd name="connsiteY5" fmla="*/ 77273 h 566670"/>
              <a:gd name="connsiteX6" fmla="*/ 888643 w 978795"/>
              <a:gd name="connsiteY6" fmla="*/ 64394 h 566670"/>
              <a:gd name="connsiteX7" fmla="*/ 837127 w 978795"/>
              <a:gd name="connsiteY7" fmla="*/ 25757 h 566670"/>
              <a:gd name="connsiteX8" fmla="*/ 669702 w 978795"/>
              <a:gd name="connsiteY8" fmla="*/ 0 h 566670"/>
              <a:gd name="connsiteX9" fmla="*/ 566671 w 978795"/>
              <a:gd name="connsiteY9" fmla="*/ 12879 h 566670"/>
              <a:gd name="connsiteX10" fmla="*/ 437882 w 978795"/>
              <a:gd name="connsiteY10" fmla="*/ 38636 h 566670"/>
              <a:gd name="connsiteX11" fmla="*/ 399246 w 978795"/>
              <a:gd name="connsiteY11" fmla="*/ 51515 h 566670"/>
              <a:gd name="connsiteX12" fmla="*/ 309093 w 978795"/>
              <a:gd name="connsiteY12" fmla="*/ 64394 h 566670"/>
              <a:gd name="connsiteX13" fmla="*/ 270457 w 978795"/>
              <a:gd name="connsiteY13" fmla="*/ 77273 h 566670"/>
              <a:gd name="connsiteX14" fmla="*/ 128789 w 978795"/>
              <a:gd name="connsiteY14" fmla="*/ 103031 h 566670"/>
              <a:gd name="connsiteX15" fmla="*/ 51516 w 978795"/>
              <a:gd name="connsiteY15" fmla="*/ 167425 h 566670"/>
              <a:gd name="connsiteX16" fmla="*/ 25758 w 978795"/>
              <a:gd name="connsiteY16" fmla="*/ 218941 h 566670"/>
              <a:gd name="connsiteX17" fmla="*/ 0 w 978795"/>
              <a:gd name="connsiteY17" fmla="*/ 309093 h 566670"/>
              <a:gd name="connsiteX18" fmla="*/ 12879 w 978795"/>
              <a:gd name="connsiteY18" fmla="*/ 437881 h 566670"/>
              <a:gd name="connsiteX19" fmla="*/ 25758 w 978795"/>
              <a:gd name="connsiteY19" fmla="*/ 476518 h 566670"/>
              <a:gd name="connsiteX20" fmla="*/ 154547 w 978795"/>
              <a:gd name="connsiteY20" fmla="*/ 553791 h 566670"/>
              <a:gd name="connsiteX21" fmla="*/ 206062 w 978795"/>
              <a:gd name="connsiteY21" fmla="*/ 566670 h 566670"/>
              <a:gd name="connsiteX22" fmla="*/ 566671 w 978795"/>
              <a:gd name="connsiteY22" fmla="*/ 553791 h 566670"/>
              <a:gd name="connsiteX23" fmla="*/ 669702 w 978795"/>
              <a:gd name="connsiteY23" fmla="*/ 528034 h 566670"/>
              <a:gd name="connsiteX24" fmla="*/ 708338 w 978795"/>
              <a:gd name="connsiteY24" fmla="*/ 502276 h 566670"/>
              <a:gd name="connsiteX25" fmla="*/ 798491 w 978795"/>
              <a:gd name="connsiteY25" fmla="*/ 476518 h 566670"/>
              <a:gd name="connsiteX26" fmla="*/ 850006 w 978795"/>
              <a:gd name="connsiteY26" fmla="*/ 425003 h 56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78795" h="566670">
                <a:moveTo>
                  <a:pt x="850006" y="425003"/>
                </a:moveTo>
                <a:cubicBezTo>
                  <a:pt x="869324" y="414271"/>
                  <a:pt x="895394" y="422984"/>
                  <a:pt x="914400" y="412124"/>
                </a:cubicBezTo>
                <a:cubicBezTo>
                  <a:pt x="927839" y="404444"/>
                  <a:pt x="932478" y="386926"/>
                  <a:pt x="940158" y="373487"/>
                </a:cubicBezTo>
                <a:cubicBezTo>
                  <a:pt x="965622" y="328925"/>
                  <a:pt x="964346" y="326682"/>
                  <a:pt x="978795" y="283335"/>
                </a:cubicBezTo>
                <a:cubicBezTo>
                  <a:pt x="955719" y="52577"/>
                  <a:pt x="992954" y="221501"/>
                  <a:pt x="940158" y="115910"/>
                </a:cubicBezTo>
                <a:cubicBezTo>
                  <a:pt x="934087" y="103768"/>
                  <a:pt x="936878" y="86873"/>
                  <a:pt x="927279" y="77273"/>
                </a:cubicBezTo>
                <a:cubicBezTo>
                  <a:pt x="917680" y="67674"/>
                  <a:pt x="901522" y="68687"/>
                  <a:pt x="888643" y="64394"/>
                </a:cubicBezTo>
                <a:cubicBezTo>
                  <a:pt x="871471" y="51515"/>
                  <a:pt x="856742" y="34475"/>
                  <a:pt x="837127" y="25757"/>
                </a:cubicBezTo>
                <a:cubicBezTo>
                  <a:pt x="814044" y="15498"/>
                  <a:pt x="675472" y="721"/>
                  <a:pt x="669702" y="0"/>
                </a:cubicBezTo>
                <a:cubicBezTo>
                  <a:pt x="635358" y="4293"/>
                  <a:pt x="600811" y="7189"/>
                  <a:pt x="566671" y="12879"/>
                </a:cubicBezTo>
                <a:cubicBezTo>
                  <a:pt x="523487" y="20076"/>
                  <a:pt x="480541" y="28792"/>
                  <a:pt x="437882" y="38636"/>
                </a:cubicBezTo>
                <a:cubicBezTo>
                  <a:pt x="424654" y="41689"/>
                  <a:pt x="412558" y="48853"/>
                  <a:pt x="399246" y="51515"/>
                </a:cubicBezTo>
                <a:cubicBezTo>
                  <a:pt x="369479" y="57468"/>
                  <a:pt x="339144" y="60101"/>
                  <a:pt x="309093" y="64394"/>
                </a:cubicBezTo>
                <a:cubicBezTo>
                  <a:pt x="296214" y="68687"/>
                  <a:pt x="283627" y="73980"/>
                  <a:pt x="270457" y="77273"/>
                </a:cubicBezTo>
                <a:cubicBezTo>
                  <a:pt x="234459" y="86273"/>
                  <a:pt x="163233" y="97290"/>
                  <a:pt x="128789" y="103031"/>
                </a:cubicBezTo>
                <a:cubicBezTo>
                  <a:pt x="97981" y="123570"/>
                  <a:pt x="74053" y="135873"/>
                  <a:pt x="51516" y="167425"/>
                </a:cubicBezTo>
                <a:cubicBezTo>
                  <a:pt x="40357" y="183048"/>
                  <a:pt x="33321" y="201294"/>
                  <a:pt x="25758" y="218941"/>
                </a:cubicBezTo>
                <a:cubicBezTo>
                  <a:pt x="14671" y="244809"/>
                  <a:pt x="6536" y="282949"/>
                  <a:pt x="0" y="309093"/>
                </a:cubicBezTo>
                <a:cubicBezTo>
                  <a:pt x="4293" y="352022"/>
                  <a:pt x="6319" y="395239"/>
                  <a:pt x="12879" y="437881"/>
                </a:cubicBezTo>
                <a:cubicBezTo>
                  <a:pt x="14943" y="451299"/>
                  <a:pt x="16159" y="466919"/>
                  <a:pt x="25758" y="476518"/>
                </a:cubicBezTo>
                <a:cubicBezTo>
                  <a:pt x="43735" y="494495"/>
                  <a:pt x="122023" y="541595"/>
                  <a:pt x="154547" y="553791"/>
                </a:cubicBezTo>
                <a:cubicBezTo>
                  <a:pt x="171120" y="560006"/>
                  <a:pt x="188890" y="562377"/>
                  <a:pt x="206062" y="566670"/>
                </a:cubicBezTo>
                <a:cubicBezTo>
                  <a:pt x="326265" y="562377"/>
                  <a:pt x="446807" y="563780"/>
                  <a:pt x="566671" y="553791"/>
                </a:cubicBezTo>
                <a:cubicBezTo>
                  <a:pt x="601949" y="550851"/>
                  <a:pt x="669702" y="528034"/>
                  <a:pt x="669702" y="528034"/>
                </a:cubicBezTo>
                <a:cubicBezTo>
                  <a:pt x="682581" y="519448"/>
                  <a:pt x="694494" y="509198"/>
                  <a:pt x="708338" y="502276"/>
                </a:cubicBezTo>
                <a:cubicBezTo>
                  <a:pt x="726814" y="493038"/>
                  <a:pt x="781986" y="480644"/>
                  <a:pt x="798491" y="476518"/>
                </a:cubicBezTo>
                <a:cubicBezTo>
                  <a:pt x="842179" y="447392"/>
                  <a:pt x="830688" y="435735"/>
                  <a:pt x="850006" y="425003"/>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228600" y="4239124"/>
            <a:ext cx="2410377" cy="461665"/>
          </a:xfrm>
          <a:prstGeom prst="rect">
            <a:avLst/>
          </a:prstGeom>
          <a:noFill/>
        </p:spPr>
        <p:txBody>
          <a:bodyPr wrap="square" rtlCol="0">
            <a:spAutoFit/>
          </a:bodyPr>
          <a:lstStyle/>
          <a:p>
            <a:r>
              <a:rPr lang="en-US" sz="2400" b="1" dirty="0">
                <a:solidFill>
                  <a:schemeClr val="accent3">
                    <a:lumMod val="50000"/>
                  </a:schemeClr>
                </a:solidFill>
              </a:rPr>
              <a:t>Peripheral nerve</a:t>
            </a:r>
          </a:p>
        </p:txBody>
      </p:sp>
    </p:spTree>
    <p:extLst>
      <p:ext uri="{BB962C8B-B14F-4D97-AF65-F5344CB8AC3E}">
        <p14:creationId xmlns:p14="http://schemas.microsoft.com/office/powerpoint/2010/main" val="4188063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50571" y="1156578"/>
            <a:ext cx="5442857" cy="579120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tissue on this slide.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3785305" y="2819400"/>
            <a:ext cx="1676400" cy="1569660"/>
          </a:xfrm>
          <a:prstGeom prst="rect">
            <a:avLst/>
          </a:prstGeom>
          <a:noFill/>
        </p:spPr>
        <p:txBody>
          <a:bodyPr wrap="square" rtlCol="0">
            <a:spAutoFit/>
          </a:bodyPr>
          <a:lstStyle/>
          <a:p>
            <a:r>
              <a:rPr lang="en-US" sz="2400" b="1" dirty="0"/>
              <a:t>Dense regular connective tissue</a:t>
            </a:r>
          </a:p>
        </p:txBody>
      </p:sp>
    </p:spTree>
    <p:extLst>
      <p:ext uri="{BB962C8B-B14F-4D97-AF65-F5344CB8AC3E}">
        <p14:creationId xmlns:p14="http://schemas.microsoft.com/office/powerpoint/2010/main" val="3212068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43" y="1894268"/>
            <a:ext cx="6779312" cy="4728630"/>
          </a:xfrm>
          <a:prstGeom prst="rect">
            <a:avLst/>
          </a:prstGeom>
        </p:spPr>
      </p:pic>
      <p:sp>
        <p:nvSpPr>
          <p:cNvPr id="3" name="TextBox 2"/>
          <p:cNvSpPr txBox="1"/>
          <p:nvPr/>
        </p:nvSpPr>
        <p:spPr>
          <a:xfrm>
            <a:off x="228600" y="533400"/>
            <a:ext cx="8686800" cy="1200329"/>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These images were taken from keratinocytes.  Was the sample taken from a light-skinned or dark-skinned individual?  </a:t>
            </a:r>
          </a:p>
          <a:p>
            <a:r>
              <a:rPr lang="en-US" sz="2400" b="1" dirty="0">
                <a:solidFill>
                  <a:schemeClr val="accent3">
                    <a:lumMod val="50000"/>
                  </a:schemeClr>
                </a:solidFill>
                <a:latin typeface="Script MT Bold" pitchFamily="66" charset="0"/>
              </a:rPr>
              <a:t>(advance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5" name="TextBox 4"/>
          <p:cNvSpPr txBox="1"/>
          <p:nvPr/>
        </p:nvSpPr>
        <p:spPr>
          <a:xfrm>
            <a:off x="7062968" y="2590800"/>
            <a:ext cx="1997633" cy="461665"/>
          </a:xfrm>
          <a:prstGeom prst="rect">
            <a:avLst/>
          </a:prstGeom>
          <a:noFill/>
        </p:spPr>
        <p:txBody>
          <a:bodyPr wrap="square" rtlCol="0">
            <a:spAutoFit/>
          </a:bodyPr>
          <a:lstStyle/>
          <a:p>
            <a:r>
              <a:rPr lang="en-US" sz="2400" b="1" dirty="0">
                <a:solidFill>
                  <a:srgbClr val="0070C0"/>
                </a:solidFill>
              </a:rPr>
              <a:t>dark-skinned</a:t>
            </a:r>
          </a:p>
        </p:txBody>
      </p:sp>
    </p:spTree>
    <p:extLst>
      <p:ext uri="{BB962C8B-B14F-4D97-AF65-F5344CB8AC3E}">
        <p14:creationId xmlns:p14="http://schemas.microsoft.com/office/powerpoint/2010/main" val="185908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 y="1676400"/>
            <a:ext cx="6618027" cy="4735132"/>
          </a:xfrm>
          <a:prstGeom prst="rect">
            <a:avLst/>
          </a:prstGeom>
        </p:spPr>
      </p:pic>
      <p:sp>
        <p:nvSpPr>
          <p:cNvPr id="9" name="Freeform 8"/>
          <p:cNvSpPr/>
          <p:nvPr/>
        </p:nvSpPr>
        <p:spPr>
          <a:xfrm>
            <a:off x="1892196" y="3132786"/>
            <a:ext cx="1253802" cy="2009104"/>
          </a:xfrm>
          <a:custGeom>
            <a:avLst/>
            <a:gdLst>
              <a:gd name="connsiteX0" fmla="*/ 992672 w 1253802"/>
              <a:gd name="connsiteY0" fmla="*/ 888642 h 2009104"/>
              <a:gd name="connsiteX1" fmla="*/ 1018429 w 1253802"/>
              <a:gd name="connsiteY1" fmla="*/ 643944 h 2009104"/>
              <a:gd name="connsiteX2" fmla="*/ 1044187 w 1253802"/>
              <a:gd name="connsiteY2" fmla="*/ 566670 h 2009104"/>
              <a:gd name="connsiteX3" fmla="*/ 1057066 w 1253802"/>
              <a:gd name="connsiteY3" fmla="*/ 528034 h 2009104"/>
              <a:gd name="connsiteX4" fmla="*/ 1108581 w 1253802"/>
              <a:gd name="connsiteY4" fmla="*/ 450760 h 2009104"/>
              <a:gd name="connsiteX5" fmla="*/ 1121460 w 1253802"/>
              <a:gd name="connsiteY5" fmla="*/ 412124 h 2009104"/>
              <a:gd name="connsiteX6" fmla="*/ 1147218 w 1253802"/>
              <a:gd name="connsiteY6" fmla="*/ 373487 h 2009104"/>
              <a:gd name="connsiteX7" fmla="*/ 1160097 w 1253802"/>
              <a:gd name="connsiteY7" fmla="*/ 334851 h 2009104"/>
              <a:gd name="connsiteX8" fmla="*/ 1185855 w 1253802"/>
              <a:gd name="connsiteY8" fmla="*/ 283335 h 2009104"/>
              <a:gd name="connsiteX9" fmla="*/ 1198734 w 1253802"/>
              <a:gd name="connsiteY9" fmla="*/ 244699 h 2009104"/>
              <a:gd name="connsiteX10" fmla="*/ 1237370 w 1253802"/>
              <a:gd name="connsiteY10" fmla="*/ 193183 h 2009104"/>
              <a:gd name="connsiteX11" fmla="*/ 1237370 w 1253802"/>
              <a:gd name="connsiteY11" fmla="*/ 51515 h 2009104"/>
              <a:gd name="connsiteX12" fmla="*/ 1160097 w 1253802"/>
              <a:gd name="connsiteY12" fmla="*/ 0 h 2009104"/>
              <a:gd name="connsiteX13" fmla="*/ 1031308 w 1253802"/>
              <a:gd name="connsiteY13" fmla="*/ 12879 h 2009104"/>
              <a:gd name="connsiteX14" fmla="*/ 954035 w 1253802"/>
              <a:gd name="connsiteY14" fmla="*/ 64394 h 2009104"/>
              <a:gd name="connsiteX15" fmla="*/ 876762 w 1253802"/>
              <a:gd name="connsiteY15" fmla="*/ 115910 h 2009104"/>
              <a:gd name="connsiteX16" fmla="*/ 812367 w 1253802"/>
              <a:gd name="connsiteY16" fmla="*/ 193183 h 2009104"/>
              <a:gd name="connsiteX17" fmla="*/ 773731 w 1253802"/>
              <a:gd name="connsiteY17" fmla="*/ 231820 h 2009104"/>
              <a:gd name="connsiteX18" fmla="*/ 747973 w 1253802"/>
              <a:gd name="connsiteY18" fmla="*/ 270456 h 2009104"/>
              <a:gd name="connsiteX19" fmla="*/ 709336 w 1253802"/>
              <a:gd name="connsiteY19" fmla="*/ 283335 h 2009104"/>
              <a:gd name="connsiteX20" fmla="*/ 670700 w 1253802"/>
              <a:gd name="connsiteY20" fmla="*/ 347729 h 2009104"/>
              <a:gd name="connsiteX21" fmla="*/ 632063 w 1253802"/>
              <a:gd name="connsiteY21" fmla="*/ 373487 h 2009104"/>
              <a:gd name="connsiteX22" fmla="*/ 606305 w 1253802"/>
              <a:gd name="connsiteY22" fmla="*/ 412124 h 2009104"/>
              <a:gd name="connsiteX23" fmla="*/ 529032 w 1253802"/>
              <a:gd name="connsiteY23" fmla="*/ 489397 h 2009104"/>
              <a:gd name="connsiteX24" fmla="*/ 451759 w 1253802"/>
              <a:gd name="connsiteY24" fmla="*/ 605307 h 2009104"/>
              <a:gd name="connsiteX25" fmla="*/ 426001 w 1253802"/>
              <a:gd name="connsiteY25" fmla="*/ 643944 h 2009104"/>
              <a:gd name="connsiteX26" fmla="*/ 387365 w 1253802"/>
              <a:gd name="connsiteY26" fmla="*/ 695459 h 2009104"/>
              <a:gd name="connsiteX27" fmla="*/ 335849 w 1253802"/>
              <a:gd name="connsiteY27" fmla="*/ 772732 h 2009104"/>
              <a:gd name="connsiteX28" fmla="*/ 322970 w 1253802"/>
              <a:gd name="connsiteY28" fmla="*/ 824248 h 2009104"/>
              <a:gd name="connsiteX29" fmla="*/ 297212 w 1253802"/>
              <a:gd name="connsiteY29" fmla="*/ 862884 h 2009104"/>
              <a:gd name="connsiteX30" fmla="*/ 284334 w 1253802"/>
              <a:gd name="connsiteY30" fmla="*/ 914400 h 2009104"/>
              <a:gd name="connsiteX31" fmla="*/ 232818 w 1253802"/>
              <a:gd name="connsiteY31" fmla="*/ 991673 h 2009104"/>
              <a:gd name="connsiteX32" fmla="*/ 181303 w 1253802"/>
              <a:gd name="connsiteY32" fmla="*/ 1107583 h 2009104"/>
              <a:gd name="connsiteX33" fmla="*/ 142666 w 1253802"/>
              <a:gd name="connsiteY33" fmla="*/ 1236372 h 2009104"/>
              <a:gd name="connsiteX34" fmla="*/ 116908 w 1253802"/>
              <a:gd name="connsiteY34" fmla="*/ 1275008 h 2009104"/>
              <a:gd name="connsiteX35" fmla="*/ 91150 w 1253802"/>
              <a:gd name="connsiteY35" fmla="*/ 1378039 h 2009104"/>
              <a:gd name="connsiteX36" fmla="*/ 78272 w 1253802"/>
              <a:gd name="connsiteY36" fmla="*/ 1429555 h 2009104"/>
              <a:gd name="connsiteX37" fmla="*/ 52514 w 1253802"/>
              <a:gd name="connsiteY37" fmla="*/ 1506828 h 2009104"/>
              <a:gd name="connsiteX38" fmla="*/ 39635 w 1253802"/>
              <a:gd name="connsiteY38" fmla="*/ 1545465 h 2009104"/>
              <a:gd name="connsiteX39" fmla="*/ 13877 w 1253802"/>
              <a:gd name="connsiteY39" fmla="*/ 1687132 h 2009104"/>
              <a:gd name="connsiteX40" fmla="*/ 998 w 1253802"/>
              <a:gd name="connsiteY40" fmla="*/ 1828800 h 2009104"/>
              <a:gd name="connsiteX41" fmla="*/ 116908 w 1253802"/>
              <a:gd name="connsiteY41" fmla="*/ 1996225 h 2009104"/>
              <a:gd name="connsiteX42" fmla="*/ 155545 w 1253802"/>
              <a:gd name="connsiteY42" fmla="*/ 2009104 h 2009104"/>
              <a:gd name="connsiteX43" fmla="*/ 284334 w 1253802"/>
              <a:gd name="connsiteY43" fmla="*/ 1996225 h 2009104"/>
              <a:gd name="connsiteX44" fmla="*/ 322970 w 1253802"/>
              <a:gd name="connsiteY44" fmla="*/ 1970468 h 2009104"/>
              <a:gd name="connsiteX45" fmla="*/ 361607 w 1253802"/>
              <a:gd name="connsiteY45" fmla="*/ 1957589 h 2009104"/>
              <a:gd name="connsiteX46" fmla="*/ 413122 w 1253802"/>
              <a:gd name="connsiteY46" fmla="*/ 1931831 h 2009104"/>
              <a:gd name="connsiteX47" fmla="*/ 477517 w 1253802"/>
              <a:gd name="connsiteY47" fmla="*/ 1906073 h 2009104"/>
              <a:gd name="connsiteX48" fmla="*/ 554790 w 1253802"/>
              <a:gd name="connsiteY48" fmla="*/ 1854558 h 2009104"/>
              <a:gd name="connsiteX49" fmla="*/ 632063 w 1253802"/>
              <a:gd name="connsiteY49" fmla="*/ 1777284 h 2009104"/>
              <a:gd name="connsiteX50" fmla="*/ 670700 w 1253802"/>
              <a:gd name="connsiteY50" fmla="*/ 1725769 h 2009104"/>
              <a:gd name="connsiteX51" fmla="*/ 760852 w 1253802"/>
              <a:gd name="connsiteY51" fmla="*/ 1609859 h 2009104"/>
              <a:gd name="connsiteX52" fmla="*/ 786610 w 1253802"/>
              <a:gd name="connsiteY52" fmla="*/ 1571222 h 2009104"/>
              <a:gd name="connsiteX53" fmla="*/ 838125 w 1253802"/>
              <a:gd name="connsiteY53" fmla="*/ 1365160 h 2009104"/>
              <a:gd name="connsiteX54" fmla="*/ 863883 w 1253802"/>
              <a:gd name="connsiteY54" fmla="*/ 1236372 h 2009104"/>
              <a:gd name="connsiteX55" fmla="*/ 876762 w 1253802"/>
              <a:gd name="connsiteY55" fmla="*/ 1184856 h 2009104"/>
              <a:gd name="connsiteX56" fmla="*/ 902519 w 1253802"/>
              <a:gd name="connsiteY56" fmla="*/ 1146220 h 2009104"/>
              <a:gd name="connsiteX57" fmla="*/ 915398 w 1253802"/>
              <a:gd name="connsiteY57" fmla="*/ 1107583 h 2009104"/>
              <a:gd name="connsiteX58" fmla="*/ 941156 w 1253802"/>
              <a:gd name="connsiteY58" fmla="*/ 1068946 h 2009104"/>
              <a:gd name="connsiteX59" fmla="*/ 966914 w 1253802"/>
              <a:gd name="connsiteY59" fmla="*/ 978794 h 2009104"/>
              <a:gd name="connsiteX60" fmla="*/ 992672 w 1253802"/>
              <a:gd name="connsiteY60" fmla="*/ 888642 h 200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253802" h="2009104">
                <a:moveTo>
                  <a:pt x="992672" y="888642"/>
                </a:moveTo>
                <a:cubicBezTo>
                  <a:pt x="1001258" y="832834"/>
                  <a:pt x="1005261" y="701005"/>
                  <a:pt x="1018429" y="643944"/>
                </a:cubicBezTo>
                <a:cubicBezTo>
                  <a:pt x="1024534" y="617488"/>
                  <a:pt x="1035601" y="592428"/>
                  <a:pt x="1044187" y="566670"/>
                </a:cubicBezTo>
                <a:cubicBezTo>
                  <a:pt x="1048480" y="553791"/>
                  <a:pt x="1049536" y="539329"/>
                  <a:pt x="1057066" y="528034"/>
                </a:cubicBezTo>
                <a:cubicBezTo>
                  <a:pt x="1074238" y="502276"/>
                  <a:pt x="1098791" y="480128"/>
                  <a:pt x="1108581" y="450760"/>
                </a:cubicBezTo>
                <a:cubicBezTo>
                  <a:pt x="1112874" y="437881"/>
                  <a:pt x="1115389" y="424266"/>
                  <a:pt x="1121460" y="412124"/>
                </a:cubicBezTo>
                <a:cubicBezTo>
                  <a:pt x="1128382" y="398280"/>
                  <a:pt x="1140296" y="387331"/>
                  <a:pt x="1147218" y="373487"/>
                </a:cubicBezTo>
                <a:cubicBezTo>
                  <a:pt x="1153289" y="361345"/>
                  <a:pt x="1154749" y="347329"/>
                  <a:pt x="1160097" y="334851"/>
                </a:cubicBezTo>
                <a:cubicBezTo>
                  <a:pt x="1167660" y="317204"/>
                  <a:pt x="1178292" y="300982"/>
                  <a:pt x="1185855" y="283335"/>
                </a:cubicBezTo>
                <a:cubicBezTo>
                  <a:pt x="1191203" y="270857"/>
                  <a:pt x="1191999" y="256486"/>
                  <a:pt x="1198734" y="244699"/>
                </a:cubicBezTo>
                <a:cubicBezTo>
                  <a:pt x="1209383" y="226062"/>
                  <a:pt x="1224491" y="210355"/>
                  <a:pt x="1237370" y="193183"/>
                </a:cubicBezTo>
                <a:cubicBezTo>
                  <a:pt x="1248872" y="147175"/>
                  <a:pt x="1267740" y="99240"/>
                  <a:pt x="1237370" y="51515"/>
                </a:cubicBezTo>
                <a:cubicBezTo>
                  <a:pt x="1220750" y="25398"/>
                  <a:pt x="1160097" y="0"/>
                  <a:pt x="1160097" y="0"/>
                </a:cubicBezTo>
                <a:cubicBezTo>
                  <a:pt x="1117167" y="4293"/>
                  <a:pt x="1072488" y="10"/>
                  <a:pt x="1031308" y="12879"/>
                </a:cubicBezTo>
                <a:cubicBezTo>
                  <a:pt x="1001760" y="22113"/>
                  <a:pt x="979793" y="47222"/>
                  <a:pt x="954035" y="64394"/>
                </a:cubicBezTo>
                <a:lnTo>
                  <a:pt x="876762" y="115910"/>
                </a:lnTo>
                <a:cubicBezTo>
                  <a:pt x="763902" y="228767"/>
                  <a:pt x="902004" y="85617"/>
                  <a:pt x="812367" y="193183"/>
                </a:cubicBezTo>
                <a:cubicBezTo>
                  <a:pt x="800707" y="207175"/>
                  <a:pt x="785391" y="217828"/>
                  <a:pt x="773731" y="231820"/>
                </a:cubicBezTo>
                <a:cubicBezTo>
                  <a:pt x="763822" y="243711"/>
                  <a:pt x="760060" y="260787"/>
                  <a:pt x="747973" y="270456"/>
                </a:cubicBezTo>
                <a:cubicBezTo>
                  <a:pt x="737372" y="278937"/>
                  <a:pt x="722215" y="279042"/>
                  <a:pt x="709336" y="283335"/>
                </a:cubicBezTo>
                <a:cubicBezTo>
                  <a:pt x="696457" y="304800"/>
                  <a:pt x="686990" y="328723"/>
                  <a:pt x="670700" y="347729"/>
                </a:cubicBezTo>
                <a:cubicBezTo>
                  <a:pt x="660627" y="359481"/>
                  <a:pt x="643008" y="362542"/>
                  <a:pt x="632063" y="373487"/>
                </a:cubicBezTo>
                <a:cubicBezTo>
                  <a:pt x="621118" y="384432"/>
                  <a:pt x="616588" y="400555"/>
                  <a:pt x="606305" y="412124"/>
                </a:cubicBezTo>
                <a:cubicBezTo>
                  <a:pt x="582104" y="439350"/>
                  <a:pt x="549238" y="459088"/>
                  <a:pt x="529032" y="489397"/>
                </a:cubicBezTo>
                <a:lnTo>
                  <a:pt x="451759" y="605307"/>
                </a:lnTo>
                <a:cubicBezTo>
                  <a:pt x="443173" y="618186"/>
                  <a:pt x="435288" y="631561"/>
                  <a:pt x="426001" y="643944"/>
                </a:cubicBezTo>
                <a:lnTo>
                  <a:pt x="387365" y="695459"/>
                </a:lnTo>
                <a:cubicBezTo>
                  <a:pt x="347154" y="816091"/>
                  <a:pt x="413027" y="637671"/>
                  <a:pt x="335849" y="772732"/>
                </a:cubicBezTo>
                <a:cubicBezTo>
                  <a:pt x="327067" y="788100"/>
                  <a:pt x="329943" y="807979"/>
                  <a:pt x="322970" y="824248"/>
                </a:cubicBezTo>
                <a:cubicBezTo>
                  <a:pt x="316873" y="838475"/>
                  <a:pt x="305798" y="850005"/>
                  <a:pt x="297212" y="862884"/>
                </a:cubicBezTo>
                <a:cubicBezTo>
                  <a:pt x="292919" y="880056"/>
                  <a:pt x="292250" y="898568"/>
                  <a:pt x="284334" y="914400"/>
                </a:cubicBezTo>
                <a:cubicBezTo>
                  <a:pt x="270490" y="942089"/>
                  <a:pt x="232818" y="991673"/>
                  <a:pt x="232818" y="991673"/>
                </a:cubicBezTo>
                <a:cubicBezTo>
                  <a:pt x="202165" y="1083630"/>
                  <a:pt x="222120" y="1046355"/>
                  <a:pt x="181303" y="1107583"/>
                </a:cubicBezTo>
                <a:cubicBezTo>
                  <a:pt x="174104" y="1136381"/>
                  <a:pt x="155208" y="1217559"/>
                  <a:pt x="142666" y="1236372"/>
                </a:cubicBezTo>
                <a:lnTo>
                  <a:pt x="116908" y="1275008"/>
                </a:lnTo>
                <a:cubicBezTo>
                  <a:pt x="90719" y="1405953"/>
                  <a:pt x="117555" y="1285620"/>
                  <a:pt x="91150" y="1378039"/>
                </a:cubicBezTo>
                <a:cubicBezTo>
                  <a:pt x="86287" y="1395058"/>
                  <a:pt x="83358" y="1412601"/>
                  <a:pt x="78272" y="1429555"/>
                </a:cubicBezTo>
                <a:cubicBezTo>
                  <a:pt x="70470" y="1455561"/>
                  <a:pt x="61100" y="1481070"/>
                  <a:pt x="52514" y="1506828"/>
                </a:cubicBezTo>
                <a:cubicBezTo>
                  <a:pt x="48221" y="1519707"/>
                  <a:pt x="41867" y="1532074"/>
                  <a:pt x="39635" y="1545465"/>
                </a:cubicBezTo>
                <a:cubicBezTo>
                  <a:pt x="23157" y="1644330"/>
                  <a:pt x="31877" y="1597132"/>
                  <a:pt x="13877" y="1687132"/>
                </a:cubicBezTo>
                <a:cubicBezTo>
                  <a:pt x="9584" y="1734355"/>
                  <a:pt x="-3720" y="1781618"/>
                  <a:pt x="998" y="1828800"/>
                </a:cubicBezTo>
                <a:cubicBezTo>
                  <a:pt x="9314" y="1911962"/>
                  <a:pt x="36237" y="1969335"/>
                  <a:pt x="116908" y="1996225"/>
                </a:cubicBezTo>
                <a:lnTo>
                  <a:pt x="155545" y="2009104"/>
                </a:lnTo>
                <a:cubicBezTo>
                  <a:pt x="198475" y="2004811"/>
                  <a:pt x="242295" y="2005926"/>
                  <a:pt x="284334" y="1996225"/>
                </a:cubicBezTo>
                <a:cubicBezTo>
                  <a:pt x="299416" y="1992745"/>
                  <a:pt x="309126" y="1977390"/>
                  <a:pt x="322970" y="1970468"/>
                </a:cubicBezTo>
                <a:cubicBezTo>
                  <a:pt x="335112" y="1964397"/>
                  <a:pt x="349129" y="1962937"/>
                  <a:pt x="361607" y="1957589"/>
                </a:cubicBezTo>
                <a:cubicBezTo>
                  <a:pt x="379253" y="1950026"/>
                  <a:pt x="395578" y="1939628"/>
                  <a:pt x="413122" y="1931831"/>
                </a:cubicBezTo>
                <a:cubicBezTo>
                  <a:pt x="434248" y="1922442"/>
                  <a:pt x="457221" y="1917143"/>
                  <a:pt x="477517" y="1906073"/>
                </a:cubicBezTo>
                <a:cubicBezTo>
                  <a:pt x="504694" y="1891249"/>
                  <a:pt x="554790" y="1854558"/>
                  <a:pt x="554790" y="1854558"/>
                </a:cubicBezTo>
                <a:cubicBezTo>
                  <a:pt x="681057" y="1686202"/>
                  <a:pt x="519074" y="1890273"/>
                  <a:pt x="632063" y="1777284"/>
                </a:cubicBezTo>
                <a:cubicBezTo>
                  <a:pt x="647241" y="1762106"/>
                  <a:pt x="656731" y="1742066"/>
                  <a:pt x="670700" y="1725769"/>
                </a:cubicBezTo>
                <a:cubicBezTo>
                  <a:pt x="761485" y="1619853"/>
                  <a:pt x="647802" y="1779432"/>
                  <a:pt x="760852" y="1609859"/>
                </a:cubicBezTo>
                <a:cubicBezTo>
                  <a:pt x="769438" y="1596980"/>
                  <a:pt x="781715" y="1585906"/>
                  <a:pt x="786610" y="1571222"/>
                </a:cubicBezTo>
                <a:cubicBezTo>
                  <a:pt x="816573" y="1481332"/>
                  <a:pt x="822584" y="1473946"/>
                  <a:pt x="838125" y="1365160"/>
                </a:cubicBezTo>
                <a:cubicBezTo>
                  <a:pt x="860105" y="1211301"/>
                  <a:pt x="838193" y="1326286"/>
                  <a:pt x="863883" y="1236372"/>
                </a:cubicBezTo>
                <a:cubicBezTo>
                  <a:pt x="868746" y="1219353"/>
                  <a:pt x="869790" y="1201125"/>
                  <a:pt x="876762" y="1184856"/>
                </a:cubicBezTo>
                <a:cubicBezTo>
                  <a:pt x="882859" y="1170629"/>
                  <a:pt x="895597" y="1160064"/>
                  <a:pt x="902519" y="1146220"/>
                </a:cubicBezTo>
                <a:cubicBezTo>
                  <a:pt x="908590" y="1134078"/>
                  <a:pt x="909327" y="1119725"/>
                  <a:pt x="915398" y="1107583"/>
                </a:cubicBezTo>
                <a:cubicBezTo>
                  <a:pt x="922320" y="1093738"/>
                  <a:pt x="934234" y="1082790"/>
                  <a:pt x="941156" y="1068946"/>
                </a:cubicBezTo>
                <a:cubicBezTo>
                  <a:pt x="951450" y="1048358"/>
                  <a:pt x="961411" y="998053"/>
                  <a:pt x="966914" y="978794"/>
                </a:cubicBezTo>
                <a:cubicBezTo>
                  <a:pt x="982508" y="924215"/>
                  <a:pt x="984086" y="944450"/>
                  <a:pt x="992672" y="888642"/>
                </a:cubicBezTo>
                <a:close/>
              </a:path>
            </a:pathLst>
          </a:cu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65178" y="2472898"/>
            <a:ext cx="1997633" cy="830997"/>
          </a:xfrm>
          <a:prstGeom prst="rect">
            <a:avLst/>
          </a:prstGeom>
          <a:noFill/>
        </p:spPr>
        <p:txBody>
          <a:bodyPr wrap="square" rtlCol="0">
            <a:spAutoFit/>
          </a:bodyPr>
          <a:lstStyle/>
          <a:p>
            <a:r>
              <a:rPr lang="en-US" sz="2400" b="1" dirty="0">
                <a:solidFill>
                  <a:srgbClr val="FF9900"/>
                </a:solidFill>
              </a:rPr>
              <a:t>Dermal papilla</a:t>
            </a:r>
          </a:p>
        </p:txBody>
      </p:sp>
    </p:spTree>
    <p:extLst>
      <p:ext uri="{BB962C8B-B14F-4D97-AF65-F5344CB8AC3E}">
        <p14:creationId xmlns:p14="http://schemas.microsoft.com/office/powerpoint/2010/main" val="202443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77972" y="-189457"/>
            <a:ext cx="5521696" cy="8620439"/>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2296851" y="4309645"/>
            <a:ext cx="2410377" cy="830997"/>
          </a:xfrm>
          <a:prstGeom prst="rect">
            <a:avLst/>
          </a:prstGeom>
          <a:noFill/>
        </p:spPr>
        <p:txBody>
          <a:bodyPr wrap="square" rtlCol="0">
            <a:spAutoFit/>
          </a:bodyPr>
          <a:lstStyle/>
          <a:p>
            <a:r>
              <a:rPr lang="en-US" sz="2400" b="1" dirty="0">
                <a:solidFill>
                  <a:srgbClr val="FFFF00"/>
                </a:solidFill>
              </a:rPr>
              <a:t>Pacinian corpuscle</a:t>
            </a:r>
          </a:p>
        </p:txBody>
      </p:sp>
      <p:sp>
        <p:nvSpPr>
          <p:cNvPr id="5" name="Freeform 4"/>
          <p:cNvSpPr/>
          <p:nvPr/>
        </p:nvSpPr>
        <p:spPr>
          <a:xfrm>
            <a:off x="1506828" y="2421228"/>
            <a:ext cx="6400800" cy="2073499"/>
          </a:xfrm>
          <a:custGeom>
            <a:avLst/>
            <a:gdLst>
              <a:gd name="connsiteX0" fmla="*/ 2897747 w 6400800"/>
              <a:gd name="connsiteY0" fmla="*/ 231820 h 2073499"/>
              <a:gd name="connsiteX1" fmla="*/ 2691685 w 6400800"/>
              <a:gd name="connsiteY1" fmla="*/ 206062 h 2073499"/>
              <a:gd name="connsiteX2" fmla="*/ 2614411 w 6400800"/>
              <a:gd name="connsiteY2" fmla="*/ 180304 h 2073499"/>
              <a:gd name="connsiteX3" fmla="*/ 2562896 w 6400800"/>
              <a:gd name="connsiteY3" fmla="*/ 167426 h 2073499"/>
              <a:gd name="connsiteX4" fmla="*/ 2498502 w 6400800"/>
              <a:gd name="connsiteY4" fmla="*/ 141668 h 2073499"/>
              <a:gd name="connsiteX5" fmla="*/ 2446986 w 6400800"/>
              <a:gd name="connsiteY5" fmla="*/ 128789 h 2073499"/>
              <a:gd name="connsiteX6" fmla="*/ 2331076 w 6400800"/>
              <a:gd name="connsiteY6" fmla="*/ 103031 h 2073499"/>
              <a:gd name="connsiteX7" fmla="*/ 2279561 w 6400800"/>
              <a:gd name="connsiteY7" fmla="*/ 90152 h 2073499"/>
              <a:gd name="connsiteX8" fmla="*/ 2163651 w 6400800"/>
              <a:gd name="connsiteY8" fmla="*/ 77273 h 2073499"/>
              <a:gd name="connsiteX9" fmla="*/ 1931831 w 6400800"/>
              <a:gd name="connsiteY9" fmla="*/ 38637 h 2073499"/>
              <a:gd name="connsiteX10" fmla="*/ 1893195 w 6400800"/>
              <a:gd name="connsiteY10" fmla="*/ 25758 h 2073499"/>
              <a:gd name="connsiteX11" fmla="*/ 1790164 w 6400800"/>
              <a:gd name="connsiteY11" fmla="*/ 0 h 2073499"/>
              <a:gd name="connsiteX12" fmla="*/ 1481071 w 6400800"/>
              <a:gd name="connsiteY12" fmla="*/ 12879 h 2073499"/>
              <a:gd name="connsiteX13" fmla="*/ 1326524 w 6400800"/>
              <a:gd name="connsiteY13" fmla="*/ 38637 h 2073499"/>
              <a:gd name="connsiteX14" fmla="*/ 1275009 w 6400800"/>
              <a:gd name="connsiteY14" fmla="*/ 64395 h 2073499"/>
              <a:gd name="connsiteX15" fmla="*/ 1223493 w 6400800"/>
              <a:gd name="connsiteY15" fmla="*/ 77273 h 2073499"/>
              <a:gd name="connsiteX16" fmla="*/ 1146220 w 6400800"/>
              <a:gd name="connsiteY16" fmla="*/ 103031 h 2073499"/>
              <a:gd name="connsiteX17" fmla="*/ 1107583 w 6400800"/>
              <a:gd name="connsiteY17" fmla="*/ 115910 h 2073499"/>
              <a:gd name="connsiteX18" fmla="*/ 1068947 w 6400800"/>
              <a:gd name="connsiteY18" fmla="*/ 128789 h 2073499"/>
              <a:gd name="connsiteX19" fmla="*/ 1030310 w 6400800"/>
              <a:gd name="connsiteY19" fmla="*/ 141668 h 2073499"/>
              <a:gd name="connsiteX20" fmla="*/ 978795 w 6400800"/>
              <a:gd name="connsiteY20" fmla="*/ 167426 h 2073499"/>
              <a:gd name="connsiteX21" fmla="*/ 837127 w 6400800"/>
              <a:gd name="connsiteY21" fmla="*/ 206062 h 2073499"/>
              <a:gd name="connsiteX22" fmla="*/ 785611 w 6400800"/>
              <a:gd name="connsiteY22" fmla="*/ 218941 h 2073499"/>
              <a:gd name="connsiteX23" fmla="*/ 631065 w 6400800"/>
              <a:gd name="connsiteY23" fmla="*/ 270457 h 2073499"/>
              <a:gd name="connsiteX24" fmla="*/ 540913 w 6400800"/>
              <a:gd name="connsiteY24" fmla="*/ 296214 h 2073499"/>
              <a:gd name="connsiteX25" fmla="*/ 463640 w 6400800"/>
              <a:gd name="connsiteY25" fmla="*/ 321972 h 2073499"/>
              <a:gd name="connsiteX26" fmla="*/ 386366 w 6400800"/>
              <a:gd name="connsiteY26" fmla="*/ 334851 h 2073499"/>
              <a:gd name="connsiteX27" fmla="*/ 347730 w 6400800"/>
              <a:gd name="connsiteY27" fmla="*/ 347730 h 2073499"/>
              <a:gd name="connsiteX28" fmla="*/ 257578 w 6400800"/>
              <a:gd name="connsiteY28" fmla="*/ 373487 h 2073499"/>
              <a:gd name="connsiteX29" fmla="*/ 218941 w 6400800"/>
              <a:gd name="connsiteY29" fmla="*/ 399245 h 2073499"/>
              <a:gd name="connsiteX30" fmla="*/ 180304 w 6400800"/>
              <a:gd name="connsiteY30" fmla="*/ 412124 h 2073499"/>
              <a:gd name="connsiteX31" fmla="*/ 115910 w 6400800"/>
              <a:gd name="connsiteY31" fmla="*/ 463640 h 2073499"/>
              <a:gd name="connsiteX32" fmla="*/ 90152 w 6400800"/>
              <a:gd name="connsiteY32" fmla="*/ 502276 h 2073499"/>
              <a:gd name="connsiteX33" fmla="*/ 51516 w 6400800"/>
              <a:gd name="connsiteY33" fmla="*/ 540913 h 2073499"/>
              <a:gd name="connsiteX34" fmla="*/ 25758 w 6400800"/>
              <a:gd name="connsiteY34" fmla="*/ 618186 h 2073499"/>
              <a:gd name="connsiteX35" fmla="*/ 12879 w 6400800"/>
              <a:gd name="connsiteY35" fmla="*/ 656823 h 2073499"/>
              <a:gd name="connsiteX36" fmla="*/ 0 w 6400800"/>
              <a:gd name="connsiteY36" fmla="*/ 708338 h 2073499"/>
              <a:gd name="connsiteX37" fmla="*/ 12879 w 6400800"/>
              <a:gd name="connsiteY37" fmla="*/ 953037 h 2073499"/>
              <a:gd name="connsiteX38" fmla="*/ 25758 w 6400800"/>
              <a:gd name="connsiteY38" fmla="*/ 991673 h 2073499"/>
              <a:gd name="connsiteX39" fmla="*/ 64395 w 6400800"/>
              <a:gd name="connsiteY39" fmla="*/ 1043189 h 2073499"/>
              <a:gd name="connsiteX40" fmla="*/ 115910 w 6400800"/>
              <a:gd name="connsiteY40" fmla="*/ 1120462 h 2073499"/>
              <a:gd name="connsiteX41" fmla="*/ 154547 w 6400800"/>
              <a:gd name="connsiteY41" fmla="*/ 1171978 h 2073499"/>
              <a:gd name="connsiteX42" fmla="*/ 193183 w 6400800"/>
              <a:gd name="connsiteY42" fmla="*/ 1197735 h 2073499"/>
              <a:gd name="connsiteX43" fmla="*/ 244699 w 6400800"/>
              <a:gd name="connsiteY43" fmla="*/ 1236372 h 2073499"/>
              <a:gd name="connsiteX44" fmla="*/ 373487 w 6400800"/>
              <a:gd name="connsiteY44" fmla="*/ 1352282 h 2073499"/>
              <a:gd name="connsiteX45" fmla="*/ 463640 w 6400800"/>
              <a:gd name="connsiteY45" fmla="*/ 1416676 h 2073499"/>
              <a:gd name="connsiteX46" fmla="*/ 579549 w 6400800"/>
              <a:gd name="connsiteY46" fmla="*/ 1519707 h 2073499"/>
              <a:gd name="connsiteX47" fmla="*/ 682580 w 6400800"/>
              <a:gd name="connsiteY47" fmla="*/ 1558344 h 2073499"/>
              <a:gd name="connsiteX48" fmla="*/ 721217 w 6400800"/>
              <a:gd name="connsiteY48" fmla="*/ 1584102 h 2073499"/>
              <a:gd name="connsiteX49" fmla="*/ 824248 w 6400800"/>
              <a:gd name="connsiteY49" fmla="*/ 1609859 h 2073499"/>
              <a:gd name="connsiteX50" fmla="*/ 914400 w 6400800"/>
              <a:gd name="connsiteY50" fmla="*/ 1648496 h 2073499"/>
              <a:gd name="connsiteX51" fmla="*/ 1081826 w 6400800"/>
              <a:gd name="connsiteY51" fmla="*/ 1674254 h 2073499"/>
              <a:gd name="connsiteX52" fmla="*/ 1609859 w 6400800"/>
              <a:gd name="connsiteY52" fmla="*/ 1712890 h 2073499"/>
              <a:gd name="connsiteX53" fmla="*/ 1700011 w 6400800"/>
              <a:gd name="connsiteY53" fmla="*/ 1725769 h 2073499"/>
              <a:gd name="connsiteX54" fmla="*/ 1764406 w 6400800"/>
              <a:gd name="connsiteY54" fmla="*/ 1738648 h 2073499"/>
              <a:gd name="connsiteX55" fmla="*/ 2021983 w 6400800"/>
              <a:gd name="connsiteY55" fmla="*/ 1751527 h 2073499"/>
              <a:gd name="connsiteX56" fmla="*/ 2150772 w 6400800"/>
              <a:gd name="connsiteY56" fmla="*/ 1764406 h 2073499"/>
              <a:gd name="connsiteX57" fmla="*/ 2253803 w 6400800"/>
              <a:gd name="connsiteY57" fmla="*/ 1790164 h 2073499"/>
              <a:gd name="connsiteX58" fmla="*/ 2408349 w 6400800"/>
              <a:gd name="connsiteY58" fmla="*/ 1815921 h 2073499"/>
              <a:gd name="connsiteX59" fmla="*/ 2588654 w 6400800"/>
              <a:gd name="connsiteY59" fmla="*/ 1867437 h 2073499"/>
              <a:gd name="connsiteX60" fmla="*/ 2640169 w 6400800"/>
              <a:gd name="connsiteY60" fmla="*/ 1880316 h 2073499"/>
              <a:gd name="connsiteX61" fmla="*/ 2768958 w 6400800"/>
              <a:gd name="connsiteY61" fmla="*/ 1893195 h 2073499"/>
              <a:gd name="connsiteX62" fmla="*/ 3000778 w 6400800"/>
              <a:gd name="connsiteY62" fmla="*/ 1918952 h 2073499"/>
              <a:gd name="connsiteX63" fmla="*/ 3052293 w 6400800"/>
              <a:gd name="connsiteY63" fmla="*/ 1931831 h 2073499"/>
              <a:gd name="connsiteX64" fmla="*/ 3129566 w 6400800"/>
              <a:gd name="connsiteY64" fmla="*/ 1957589 h 2073499"/>
              <a:gd name="connsiteX65" fmla="*/ 3219718 w 6400800"/>
              <a:gd name="connsiteY65" fmla="*/ 1970468 h 2073499"/>
              <a:gd name="connsiteX66" fmla="*/ 3296992 w 6400800"/>
              <a:gd name="connsiteY66" fmla="*/ 1996226 h 2073499"/>
              <a:gd name="connsiteX67" fmla="*/ 3464417 w 6400800"/>
              <a:gd name="connsiteY67" fmla="*/ 2034862 h 2073499"/>
              <a:gd name="connsiteX68" fmla="*/ 3541690 w 6400800"/>
              <a:gd name="connsiteY68" fmla="*/ 2047741 h 2073499"/>
              <a:gd name="connsiteX69" fmla="*/ 4018209 w 6400800"/>
              <a:gd name="connsiteY69" fmla="*/ 2073499 h 2073499"/>
              <a:gd name="connsiteX70" fmla="*/ 4159876 w 6400800"/>
              <a:gd name="connsiteY70" fmla="*/ 2060620 h 2073499"/>
              <a:gd name="connsiteX71" fmla="*/ 4417454 w 6400800"/>
              <a:gd name="connsiteY71" fmla="*/ 2047741 h 2073499"/>
              <a:gd name="connsiteX72" fmla="*/ 4468969 w 6400800"/>
              <a:gd name="connsiteY72" fmla="*/ 2034862 h 2073499"/>
              <a:gd name="connsiteX73" fmla="*/ 4816699 w 6400800"/>
              <a:gd name="connsiteY73" fmla="*/ 2009104 h 2073499"/>
              <a:gd name="connsiteX74" fmla="*/ 5035640 w 6400800"/>
              <a:gd name="connsiteY74" fmla="*/ 1970468 h 2073499"/>
              <a:gd name="connsiteX75" fmla="*/ 5228823 w 6400800"/>
              <a:gd name="connsiteY75" fmla="*/ 1957589 h 2073499"/>
              <a:gd name="connsiteX76" fmla="*/ 5370490 w 6400800"/>
              <a:gd name="connsiteY76" fmla="*/ 1931831 h 2073499"/>
              <a:gd name="connsiteX77" fmla="*/ 5447764 w 6400800"/>
              <a:gd name="connsiteY77" fmla="*/ 1918952 h 2073499"/>
              <a:gd name="connsiteX78" fmla="*/ 5602310 w 6400800"/>
              <a:gd name="connsiteY78" fmla="*/ 1880316 h 2073499"/>
              <a:gd name="connsiteX79" fmla="*/ 5653826 w 6400800"/>
              <a:gd name="connsiteY79" fmla="*/ 1867437 h 2073499"/>
              <a:gd name="connsiteX80" fmla="*/ 5756857 w 6400800"/>
              <a:gd name="connsiteY80" fmla="*/ 1828800 h 2073499"/>
              <a:gd name="connsiteX81" fmla="*/ 5808372 w 6400800"/>
              <a:gd name="connsiteY81" fmla="*/ 1803042 h 2073499"/>
              <a:gd name="connsiteX82" fmla="*/ 5847009 w 6400800"/>
              <a:gd name="connsiteY82" fmla="*/ 1790164 h 2073499"/>
              <a:gd name="connsiteX83" fmla="*/ 5975797 w 6400800"/>
              <a:gd name="connsiteY83" fmla="*/ 1725769 h 2073499"/>
              <a:gd name="connsiteX84" fmla="*/ 6078828 w 6400800"/>
              <a:gd name="connsiteY84" fmla="*/ 1674254 h 2073499"/>
              <a:gd name="connsiteX85" fmla="*/ 6168980 w 6400800"/>
              <a:gd name="connsiteY85" fmla="*/ 1648496 h 2073499"/>
              <a:gd name="connsiteX86" fmla="*/ 6207617 w 6400800"/>
              <a:gd name="connsiteY86" fmla="*/ 1635617 h 2073499"/>
              <a:gd name="connsiteX87" fmla="*/ 6284890 w 6400800"/>
              <a:gd name="connsiteY87" fmla="*/ 1584102 h 2073499"/>
              <a:gd name="connsiteX88" fmla="*/ 6310648 w 6400800"/>
              <a:gd name="connsiteY88" fmla="*/ 1545465 h 2073499"/>
              <a:gd name="connsiteX89" fmla="*/ 6336406 w 6400800"/>
              <a:gd name="connsiteY89" fmla="*/ 1468192 h 2073499"/>
              <a:gd name="connsiteX90" fmla="*/ 6362164 w 6400800"/>
              <a:gd name="connsiteY90" fmla="*/ 1429555 h 2073499"/>
              <a:gd name="connsiteX91" fmla="*/ 6400800 w 6400800"/>
              <a:gd name="connsiteY91" fmla="*/ 1171978 h 2073499"/>
              <a:gd name="connsiteX92" fmla="*/ 6375042 w 6400800"/>
              <a:gd name="connsiteY92" fmla="*/ 759854 h 2073499"/>
              <a:gd name="connsiteX93" fmla="*/ 6362164 w 6400800"/>
              <a:gd name="connsiteY93" fmla="*/ 721217 h 2073499"/>
              <a:gd name="connsiteX94" fmla="*/ 6336406 w 6400800"/>
              <a:gd name="connsiteY94" fmla="*/ 618186 h 2073499"/>
              <a:gd name="connsiteX95" fmla="*/ 6297769 w 6400800"/>
              <a:gd name="connsiteY95" fmla="*/ 579549 h 2073499"/>
              <a:gd name="connsiteX96" fmla="*/ 6246254 w 6400800"/>
              <a:gd name="connsiteY96" fmla="*/ 515155 h 2073499"/>
              <a:gd name="connsiteX97" fmla="*/ 6220496 w 6400800"/>
              <a:gd name="connsiteY97" fmla="*/ 463640 h 2073499"/>
              <a:gd name="connsiteX98" fmla="*/ 6091707 w 6400800"/>
              <a:gd name="connsiteY98" fmla="*/ 373487 h 2073499"/>
              <a:gd name="connsiteX99" fmla="*/ 5988676 w 6400800"/>
              <a:gd name="connsiteY99" fmla="*/ 309093 h 2073499"/>
              <a:gd name="connsiteX100" fmla="*/ 5911403 w 6400800"/>
              <a:gd name="connsiteY100" fmla="*/ 296214 h 2073499"/>
              <a:gd name="connsiteX101" fmla="*/ 5859887 w 6400800"/>
              <a:gd name="connsiteY101" fmla="*/ 283335 h 2073499"/>
              <a:gd name="connsiteX102" fmla="*/ 5821251 w 6400800"/>
              <a:gd name="connsiteY102" fmla="*/ 270457 h 2073499"/>
              <a:gd name="connsiteX103" fmla="*/ 5628068 w 6400800"/>
              <a:gd name="connsiteY103" fmla="*/ 244699 h 2073499"/>
              <a:gd name="connsiteX104" fmla="*/ 5525037 w 6400800"/>
              <a:gd name="connsiteY104" fmla="*/ 218941 h 2073499"/>
              <a:gd name="connsiteX105" fmla="*/ 5447764 w 6400800"/>
              <a:gd name="connsiteY105" fmla="*/ 206062 h 2073499"/>
              <a:gd name="connsiteX106" fmla="*/ 5409127 w 6400800"/>
              <a:gd name="connsiteY106" fmla="*/ 193183 h 2073499"/>
              <a:gd name="connsiteX107" fmla="*/ 5293217 w 6400800"/>
              <a:gd name="connsiteY107" fmla="*/ 167426 h 2073499"/>
              <a:gd name="connsiteX108" fmla="*/ 5190186 w 6400800"/>
              <a:gd name="connsiteY108" fmla="*/ 141668 h 2073499"/>
              <a:gd name="connsiteX109" fmla="*/ 5100034 w 6400800"/>
              <a:gd name="connsiteY109" fmla="*/ 128789 h 2073499"/>
              <a:gd name="connsiteX110" fmla="*/ 4855335 w 6400800"/>
              <a:gd name="connsiteY110" fmla="*/ 103031 h 2073499"/>
              <a:gd name="connsiteX111" fmla="*/ 4417454 w 6400800"/>
              <a:gd name="connsiteY111" fmla="*/ 115910 h 2073499"/>
              <a:gd name="connsiteX112" fmla="*/ 4301544 w 6400800"/>
              <a:gd name="connsiteY112" fmla="*/ 128789 h 2073499"/>
              <a:gd name="connsiteX113" fmla="*/ 4108361 w 6400800"/>
              <a:gd name="connsiteY113" fmla="*/ 141668 h 2073499"/>
              <a:gd name="connsiteX114" fmla="*/ 3928057 w 6400800"/>
              <a:gd name="connsiteY114" fmla="*/ 167426 h 2073499"/>
              <a:gd name="connsiteX115" fmla="*/ 3721995 w 6400800"/>
              <a:gd name="connsiteY115" fmla="*/ 141668 h 2073499"/>
              <a:gd name="connsiteX116" fmla="*/ 3541690 w 6400800"/>
              <a:gd name="connsiteY116" fmla="*/ 128789 h 2073499"/>
              <a:gd name="connsiteX117" fmla="*/ 3271234 w 6400800"/>
              <a:gd name="connsiteY117" fmla="*/ 103031 h 2073499"/>
              <a:gd name="connsiteX118" fmla="*/ 2884868 w 6400800"/>
              <a:gd name="connsiteY118" fmla="*/ 115910 h 2073499"/>
              <a:gd name="connsiteX119" fmla="*/ 2640169 w 6400800"/>
              <a:gd name="connsiteY119" fmla="*/ 141668 h 2073499"/>
              <a:gd name="connsiteX120" fmla="*/ 2575775 w 6400800"/>
              <a:gd name="connsiteY120" fmla="*/ 141668 h 207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6400800" h="2073499">
                <a:moveTo>
                  <a:pt x="2897747" y="231820"/>
                </a:moveTo>
                <a:cubicBezTo>
                  <a:pt x="2852964" y="227342"/>
                  <a:pt x="2744943" y="219377"/>
                  <a:pt x="2691685" y="206062"/>
                </a:cubicBezTo>
                <a:cubicBezTo>
                  <a:pt x="2665344" y="199477"/>
                  <a:pt x="2640752" y="186889"/>
                  <a:pt x="2614411" y="180304"/>
                </a:cubicBezTo>
                <a:cubicBezTo>
                  <a:pt x="2597239" y="176011"/>
                  <a:pt x="2579688" y="173023"/>
                  <a:pt x="2562896" y="167426"/>
                </a:cubicBezTo>
                <a:cubicBezTo>
                  <a:pt x="2540964" y="160115"/>
                  <a:pt x="2520434" y="148979"/>
                  <a:pt x="2498502" y="141668"/>
                </a:cubicBezTo>
                <a:cubicBezTo>
                  <a:pt x="2481710" y="136071"/>
                  <a:pt x="2464233" y="132769"/>
                  <a:pt x="2446986" y="128789"/>
                </a:cubicBezTo>
                <a:lnTo>
                  <a:pt x="2331076" y="103031"/>
                </a:lnTo>
                <a:cubicBezTo>
                  <a:pt x="2313829" y="99051"/>
                  <a:pt x="2297055" y="92843"/>
                  <a:pt x="2279561" y="90152"/>
                </a:cubicBezTo>
                <a:cubicBezTo>
                  <a:pt x="2241139" y="84241"/>
                  <a:pt x="2202259" y="81815"/>
                  <a:pt x="2163651" y="77273"/>
                </a:cubicBezTo>
                <a:cubicBezTo>
                  <a:pt x="2085994" y="68137"/>
                  <a:pt x="2007298" y="60199"/>
                  <a:pt x="1931831" y="38637"/>
                </a:cubicBezTo>
                <a:cubicBezTo>
                  <a:pt x="1918778" y="34908"/>
                  <a:pt x="1906292" y="29330"/>
                  <a:pt x="1893195" y="25758"/>
                </a:cubicBezTo>
                <a:cubicBezTo>
                  <a:pt x="1859042" y="16443"/>
                  <a:pt x="1790164" y="0"/>
                  <a:pt x="1790164" y="0"/>
                </a:cubicBezTo>
                <a:cubicBezTo>
                  <a:pt x="1687133" y="4293"/>
                  <a:pt x="1583835" y="4315"/>
                  <a:pt x="1481071" y="12879"/>
                </a:cubicBezTo>
                <a:cubicBezTo>
                  <a:pt x="1429025" y="17216"/>
                  <a:pt x="1326524" y="38637"/>
                  <a:pt x="1326524" y="38637"/>
                </a:cubicBezTo>
                <a:cubicBezTo>
                  <a:pt x="1309352" y="47223"/>
                  <a:pt x="1292985" y="57654"/>
                  <a:pt x="1275009" y="64395"/>
                </a:cubicBezTo>
                <a:cubicBezTo>
                  <a:pt x="1258436" y="70610"/>
                  <a:pt x="1240447" y="72187"/>
                  <a:pt x="1223493" y="77273"/>
                </a:cubicBezTo>
                <a:cubicBezTo>
                  <a:pt x="1197487" y="85075"/>
                  <a:pt x="1171978" y="94445"/>
                  <a:pt x="1146220" y="103031"/>
                </a:cubicBezTo>
                <a:lnTo>
                  <a:pt x="1107583" y="115910"/>
                </a:lnTo>
                <a:lnTo>
                  <a:pt x="1068947" y="128789"/>
                </a:lnTo>
                <a:cubicBezTo>
                  <a:pt x="1056068" y="133082"/>
                  <a:pt x="1042452" y="135597"/>
                  <a:pt x="1030310" y="141668"/>
                </a:cubicBezTo>
                <a:cubicBezTo>
                  <a:pt x="1013138" y="150254"/>
                  <a:pt x="996441" y="159863"/>
                  <a:pt x="978795" y="167426"/>
                </a:cubicBezTo>
                <a:cubicBezTo>
                  <a:pt x="945102" y="181866"/>
                  <a:pt x="852860" y="202129"/>
                  <a:pt x="837127" y="206062"/>
                </a:cubicBezTo>
                <a:lnTo>
                  <a:pt x="785611" y="218941"/>
                </a:lnTo>
                <a:cubicBezTo>
                  <a:pt x="669463" y="277016"/>
                  <a:pt x="813516" y="209645"/>
                  <a:pt x="631065" y="270457"/>
                </a:cubicBezTo>
                <a:cubicBezTo>
                  <a:pt x="501150" y="313759"/>
                  <a:pt x="702715" y="247673"/>
                  <a:pt x="540913" y="296214"/>
                </a:cubicBezTo>
                <a:cubicBezTo>
                  <a:pt x="514907" y="304016"/>
                  <a:pt x="489980" y="315387"/>
                  <a:pt x="463640" y="321972"/>
                </a:cubicBezTo>
                <a:cubicBezTo>
                  <a:pt x="438306" y="328305"/>
                  <a:pt x="412124" y="330558"/>
                  <a:pt x="386366" y="334851"/>
                </a:cubicBezTo>
                <a:cubicBezTo>
                  <a:pt x="373487" y="339144"/>
                  <a:pt x="360783" y="344001"/>
                  <a:pt x="347730" y="347730"/>
                </a:cubicBezTo>
                <a:cubicBezTo>
                  <a:pt x="234505" y="380080"/>
                  <a:pt x="350233" y="342604"/>
                  <a:pt x="257578" y="373487"/>
                </a:cubicBezTo>
                <a:cubicBezTo>
                  <a:pt x="244699" y="382073"/>
                  <a:pt x="232786" y="392323"/>
                  <a:pt x="218941" y="399245"/>
                </a:cubicBezTo>
                <a:cubicBezTo>
                  <a:pt x="206799" y="405316"/>
                  <a:pt x="191816" y="404929"/>
                  <a:pt x="180304" y="412124"/>
                </a:cubicBezTo>
                <a:cubicBezTo>
                  <a:pt x="156994" y="426693"/>
                  <a:pt x="135347" y="444203"/>
                  <a:pt x="115910" y="463640"/>
                </a:cubicBezTo>
                <a:cubicBezTo>
                  <a:pt x="104965" y="474585"/>
                  <a:pt x="100061" y="490385"/>
                  <a:pt x="90152" y="502276"/>
                </a:cubicBezTo>
                <a:cubicBezTo>
                  <a:pt x="78492" y="516268"/>
                  <a:pt x="64395" y="528034"/>
                  <a:pt x="51516" y="540913"/>
                </a:cubicBezTo>
                <a:lnTo>
                  <a:pt x="25758" y="618186"/>
                </a:lnTo>
                <a:cubicBezTo>
                  <a:pt x="21465" y="631065"/>
                  <a:pt x="16172" y="643653"/>
                  <a:pt x="12879" y="656823"/>
                </a:cubicBezTo>
                <a:lnTo>
                  <a:pt x="0" y="708338"/>
                </a:lnTo>
                <a:cubicBezTo>
                  <a:pt x="4293" y="789904"/>
                  <a:pt x="5484" y="871693"/>
                  <a:pt x="12879" y="953037"/>
                </a:cubicBezTo>
                <a:cubicBezTo>
                  <a:pt x="14108" y="966557"/>
                  <a:pt x="19023" y="979886"/>
                  <a:pt x="25758" y="991673"/>
                </a:cubicBezTo>
                <a:cubicBezTo>
                  <a:pt x="36408" y="1010310"/>
                  <a:pt x="51516" y="1026017"/>
                  <a:pt x="64395" y="1043189"/>
                </a:cubicBezTo>
                <a:cubicBezTo>
                  <a:pt x="86301" y="1108911"/>
                  <a:pt x="63289" y="1059071"/>
                  <a:pt x="115910" y="1120462"/>
                </a:cubicBezTo>
                <a:cubicBezTo>
                  <a:pt x="129879" y="1136759"/>
                  <a:pt x="139369" y="1156800"/>
                  <a:pt x="154547" y="1171978"/>
                </a:cubicBezTo>
                <a:cubicBezTo>
                  <a:pt x="165492" y="1182923"/>
                  <a:pt x="180588" y="1188739"/>
                  <a:pt x="193183" y="1197735"/>
                </a:cubicBezTo>
                <a:cubicBezTo>
                  <a:pt x="210650" y="1210211"/>
                  <a:pt x="227527" y="1223493"/>
                  <a:pt x="244699" y="1236372"/>
                </a:cubicBezTo>
                <a:cubicBezTo>
                  <a:pt x="272597" y="1320066"/>
                  <a:pt x="245137" y="1264042"/>
                  <a:pt x="373487" y="1352282"/>
                </a:cubicBezTo>
                <a:cubicBezTo>
                  <a:pt x="403919" y="1373204"/>
                  <a:pt x="436039" y="1392141"/>
                  <a:pt x="463640" y="1416676"/>
                </a:cubicBezTo>
                <a:cubicBezTo>
                  <a:pt x="502276" y="1451020"/>
                  <a:pt x="536148" y="1491624"/>
                  <a:pt x="579549" y="1519707"/>
                </a:cubicBezTo>
                <a:cubicBezTo>
                  <a:pt x="610344" y="1539633"/>
                  <a:pt x="649189" y="1543166"/>
                  <a:pt x="682580" y="1558344"/>
                </a:cubicBezTo>
                <a:cubicBezTo>
                  <a:pt x="696671" y="1564749"/>
                  <a:pt x="707372" y="1577180"/>
                  <a:pt x="721217" y="1584102"/>
                </a:cubicBezTo>
                <a:cubicBezTo>
                  <a:pt x="747614" y="1597300"/>
                  <a:pt x="799763" y="1604962"/>
                  <a:pt x="824248" y="1609859"/>
                </a:cubicBezTo>
                <a:cubicBezTo>
                  <a:pt x="854299" y="1622738"/>
                  <a:pt x="883674" y="1637323"/>
                  <a:pt x="914400" y="1648496"/>
                </a:cubicBezTo>
                <a:cubicBezTo>
                  <a:pt x="961762" y="1665719"/>
                  <a:pt x="1040276" y="1670588"/>
                  <a:pt x="1081826" y="1674254"/>
                </a:cubicBezTo>
                <a:cubicBezTo>
                  <a:pt x="1347394" y="1697686"/>
                  <a:pt x="1376245" y="1698289"/>
                  <a:pt x="1609859" y="1712890"/>
                </a:cubicBezTo>
                <a:cubicBezTo>
                  <a:pt x="1639910" y="1717183"/>
                  <a:pt x="1670068" y="1720779"/>
                  <a:pt x="1700011" y="1725769"/>
                </a:cubicBezTo>
                <a:cubicBezTo>
                  <a:pt x="1721603" y="1729368"/>
                  <a:pt x="1742586" y="1736902"/>
                  <a:pt x="1764406" y="1738648"/>
                </a:cubicBezTo>
                <a:cubicBezTo>
                  <a:pt x="1850098" y="1745503"/>
                  <a:pt x="1936207" y="1745809"/>
                  <a:pt x="2021983" y="1751527"/>
                </a:cubicBezTo>
                <a:cubicBezTo>
                  <a:pt x="2065031" y="1754397"/>
                  <a:pt x="2107842" y="1760113"/>
                  <a:pt x="2150772" y="1764406"/>
                </a:cubicBezTo>
                <a:cubicBezTo>
                  <a:pt x="2185116" y="1772992"/>
                  <a:pt x="2219090" y="1783221"/>
                  <a:pt x="2253803" y="1790164"/>
                </a:cubicBezTo>
                <a:cubicBezTo>
                  <a:pt x="2336236" y="1806650"/>
                  <a:pt x="2335382" y="1796719"/>
                  <a:pt x="2408349" y="1815921"/>
                </a:cubicBezTo>
                <a:cubicBezTo>
                  <a:pt x="2468798" y="1831829"/>
                  <a:pt x="2528428" y="1850707"/>
                  <a:pt x="2588654" y="1867437"/>
                </a:cubicBezTo>
                <a:cubicBezTo>
                  <a:pt x="2605708" y="1872174"/>
                  <a:pt x="2622647" y="1877813"/>
                  <a:pt x="2640169" y="1880316"/>
                </a:cubicBezTo>
                <a:cubicBezTo>
                  <a:pt x="2682879" y="1886418"/>
                  <a:pt x="2726078" y="1888431"/>
                  <a:pt x="2768958" y="1893195"/>
                </a:cubicBezTo>
                <a:cubicBezTo>
                  <a:pt x="3097102" y="1929654"/>
                  <a:pt x="2610303" y="1879904"/>
                  <a:pt x="3000778" y="1918952"/>
                </a:cubicBezTo>
                <a:cubicBezTo>
                  <a:pt x="3017950" y="1923245"/>
                  <a:pt x="3035339" y="1926745"/>
                  <a:pt x="3052293" y="1931831"/>
                </a:cubicBezTo>
                <a:cubicBezTo>
                  <a:pt x="3078299" y="1939633"/>
                  <a:pt x="3103110" y="1951484"/>
                  <a:pt x="3129566" y="1957589"/>
                </a:cubicBezTo>
                <a:cubicBezTo>
                  <a:pt x="3159144" y="1964415"/>
                  <a:pt x="3189667" y="1966175"/>
                  <a:pt x="3219718" y="1970468"/>
                </a:cubicBezTo>
                <a:cubicBezTo>
                  <a:pt x="3245476" y="1979054"/>
                  <a:pt x="3270651" y="1989641"/>
                  <a:pt x="3296992" y="1996226"/>
                </a:cubicBezTo>
                <a:cubicBezTo>
                  <a:pt x="3378511" y="2016605"/>
                  <a:pt x="3391743" y="2021648"/>
                  <a:pt x="3464417" y="2034862"/>
                </a:cubicBezTo>
                <a:cubicBezTo>
                  <a:pt x="3490109" y="2039533"/>
                  <a:pt x="3515737" y="2044857"/>
                  <a:pt x="3541690" y="2047741"/>
                </a:cubicBezTo>
                <a:cubicBezTo>
                  <a:pt x="3701093" y="2065453"/>
                  <a:pt x="3856898" y="2067047"/>
                  <a:pt x="4018209" y="2073499"/>
                </a:cubicBezTo>
                <a:cubicBezTo>
                  <a:pt x="4065431" y="2069206"/>
                  <a:pt x="4112557" y="2063673"/>
                  <a:pt x="4159876" y="2060620"/>
                </a:cubicBezTo>
                <a:cubicBezTo>
                  <a:pt x="4245664" y="2055085"/>
                  <a:pt x="4331784" y="2054880"/>
                  <a:pt x="4417454" y="2047741"/>
                </a:cubicBezTo>
                <a:cubicBezTo>
                  <a:pt x="4435093" y="2046271"/>
                  <a:pt x="4451406" y="2037057"/>
                  <a:pt x="4468969" y="2034862"/>
                </a:cubicBezTo>
                <a:cubicBezTo>
                  <a:pt x="4531500" y="2027046"/>
                  <a:pt x="4767106" y="2012410"/>
                  <a:pt x="4816699" y="2009104"/>
                </a:cubicBezTo>
                <a:cubicBezTo>
                  <a:pt x="4876930" y="1997058"/>
                  <a:pt x="4991619" y="1973403"/>
                  <a:pt x="5035640" y="1970468"/>
                </a:cubicBezTo>
                <a:lnTo>
                  <a:pt x="5228823" y="1957589"/>
                </a:lnTo>
                <a:cubicBezTo>
                  <a:pt x="5458002" y="1924849"/>
                  <a:pt x="5218677" y="1962194"/>
                  <a:pt x="5370490" y="1931831"/>
                </a:cubicBezTo>
                <a:cubicBezTo>
                  <a:pt x="5396096" y="1926710"/>
                  <a:pt x="5422273" y="1924617"/>
                  <a:pt x="5447764" y="1918952"/>
                </a:cubicBezTo>
                <a:cubicBezTo>
                  <a:pt x="5499600" y="1907433"/>
                  <a:pt x="5550795" y="1893195"/>
                  <a:pt x="5602310" y="1880316"/>
                </a:cubicBezTo>
                <a:lnTo>
                  <a:pt x="5653826" y="1867437"/>
                </a:lnTo>
                <a:cubicBezTo>
                  <a:pt x="5733181" y="1814532"/>
                  <a:pt x="5645456" y="1865934"/>
                  <a:pt x="5756857" y="1828800"/>
                </a:cubicBezTo>
                <a:cubicBezTo>
                  <a:pt x="5775070" y="1822729"/>
                  <a:pt x="5790726" y="1810605"/>
                  <a:pt x="5808372" y="1803042"/>
                </a:cubicBezTo>
                <a:cubicBezTo>
                  <a:pt x="5820850" y="1797694"/>
                  <a:pt x="5834130" y="1794457"/>
                  <a:pt x="5847009" y="1790164"/>
                </a:cubicBezTo>
                <a:cubicBezTo>
                  <a:pt x="6034085" y="1665445"/>
                  <a:pt x="5839888" y="1782397"/>
                  <a:pt x="5975797" y="1725769"/>
                </a:cubicBezTo>
                <a:cubicBezTo>
                  <a:pt x="6011241" y="1711001"/>
                  <a:pt x="6042401" y="1686396"/>
                  <a:pt x="6078828" y="1674254"/>
                </a:cubicBezTo>
                <a:cubicBezTo>
                  <a:pt x="6171467" y="1643374"/>
                  <a:pt x="6055780" y="1680839"/>
                  <a:pt x="6168980" y="1648496"/>
                </a:cubicBezTo>
                <a:cubicBezTo>
                  <a:pt x="6182033" y="1644766"/>
                  <a:pt x="6195750" y="1642210"/>
                  <a:pt x="6207617" y="1635617"/>
                </a:cubicBezTo>
                <a:cubicBezTo>
                  <a:pt x="6234678" y="1620583"/>
                  <a:pt x="6284890" y="1584102"/>
                  <a:pt x="6284890" y="1584102"/>
                </a:cubicBezTo>
                <a:cubicBezTo>
                  <a:pt x="6293476" y="1571223"/>
                  <a:pt x="6304361" y="1559610"/>
                  <a:pt x="6310648" y="1545465"/>
                </a:cubicBezTo>
                <a:cubicBezTo>
                  <a:pt x="6321675" y="1520654"/>
                  <a:pt x="6321345" y="1490783"/>
                  <a:pt x="6336406" y="1468192"/>
                </a:cubicBezTo>
                <a:lnTo>
                  <a:pt x="6362164" y="1429555"/>
                </a:lnTo>
                <a:cubicBezTo>
                  <a:pt x="6396382" y="1258460"/>
                  <a:pt x="6383565" y="1344329"/>
                  <a:pt x="6400800" y="1171978"/>
                </a:cubicBezTo>
                <a:cubicBezTo>
                  <a:pt x="6396240" y="1053420"/>
                  <a:pt x="6404105" y="890642"/>
                  <a:pt x="6375042" y="759854"/>
                </a:cubicBezTo>
                <a:cubicBezTo>
                  <a:pt x="6372097" y="746602"/>
                  <a:pt x="6365456" y="734387"/>
                  <a:pt x="6362164" y="721217"/>
                </a:cubicBezTo>
                <a:cubicBezTo>
                  <a:pt x="6359563" y="710814"/>
                  <a:pt x="6348182" y="635849"/>
                  <a:pt x="6336406" y="618186"/>
                </a:cubicBezTo>
                <a:cubicBezTo>
                  <a:pt x="6326303" y="603031"/>
                  <a:pt x="6310648" y="592428"/>
                  <a:pt x="6297769" y="579549"/>
                </a:cubicBezTo>
                <a:cubicBezTo>
                  <a:pt x="6267019" y="487303"/>
                  <a:pt x="6310980" y="592826"/>
                  <a:pt x="6246254" y="515155"/>
                </a:cubicBezTo>
                <a:cubicBezTo>
                  <a:pt x="6233963" y="500406"/>
                  <a:pt x="6232990" y="478217"/>
                  <a:pt x="6220496" y="463640"/>
                </a:cubicBezTo>
                <a:cubicBezTo>
                  <a:pt x="6207304" y="448250"/>
                  <a:pt x="6095851" y="376595"/>
                  <a:pt x="6091707" y="373487"/>
                </a:cubicBezTo>
                <a:cubicBezTo>
                  <a:pt x="6059971" y="349685"/>
                  <a:pt x="6027962" y="320879"/>
                  <a:pt x="5988676" y="309093"/>
                </a:cubicBezTo>
                <a:cubicBezTo>
                  <a:pt x="5963664" y="301589"/>
                  <a:pt x="5937009" y="301335"/>
                  <a:pt x="5911403" y="296214"/>
                </a:cubicBezTo>
                <a:cubicBezTo>
                  <a:pt x="5894046" y="292743"/>
                  <a:pt x="5876906" y="288198"/>
                  <a:pt x="5859887" y="283335"/>
                </a:cubicBezTo>
                <a:cubicBezTo>
                  <a:pt x="5846834" y="279606"/>
                  <a:pt x="5834503" y="273402"/>
                  <a:pt x="5821251" y="270457"/>
                </a:cubicBezTo>
                <a:cubicBezTo>
                  <a:pt x="5763438" y="257610"/>
                  <a:pt x="5683877" y="250900"/>
                  <a:pt x="5628068" y="244699"/>
                </a:cubicBezTo>
                <a:cubicBezTo>
                  <a:pt x="5593724" y="236113"/>
                  <a:pt x="5559652" y="226359"/>
                  <a:pt x="5525037" y="218941"/>
                </a:cubicBezTo>
                <a:cubicBezTo>
                  <a:pt x="5499504" y="213470"/>
                  <a:pt x="5473255" y="211727"/>
                  <a:pt x="5447764" y="206062"/>
                </a:cubicBezTo>
                <a:cubicBezTo>
                  <a:pt x="5434512" y="203117"/>
                  <a:pt x="5422180" y="196913"/>
                  <a:pt x="5409127" y="193183"/>
                </a:cubicBezTo>
                <a:cubicBezTo>
                  <a:pt x="5346633" y="175328"/>
                  <a:pt x="5362282" y="183364"/>
                  <a:pt x="5293217" y="167426"/>
                </a:cubicBezTo>
                <a:cubicBezTo>
                  <a:pt x="5258723" y="159466"/>
                  <a:pt x="5225231" y="146674"/>
                  <a:pt x="5190186" y="141668"/>
                </a:cubicBezTo>
                <a:lnTo>
                  <a:pt x="5100034" y="128789"/>
                </a:lnTo>
                <a:cubicBezTo>
                  <a:pt x="5029461" y="119967"/>
                  <a:pt x="4924901" y="109988"/>
                  <a:pt x="4855335" y="103031"/>
                </a:cubicBezTo>
                <a:lnTo>
                  <a:pt x="4417454" y="115910"/>
                </a:lnTo>
                <a:cubicBezTo>
                  <a:pt x="4378622" y="117716"/>
                  <a:pt x="4340284" y="125561"/>
                  <a:pt x="4301544" y="128789"/>
                </a:cubicBezTo>
                <a:cubicBezTo>
                  <a:pt x="4237230" y="134149"/>
                  <a:pt x="4172755" y="137375"/>
                  <a:pt x="4108361" y="141668"/>
                </a:cubicBezTo>
                <a:cubicBezTo>
                  <a:pt x="4036858" y="165502"/>
                  <a:pt x="4040920" y="167426"/>
                  <a:pt x="3928057" y="167426"/>
                </a:cubicBezTo>
                <a:cubicBezTo>
                  <a:pt x="3870036" y="167426"/>
                  <a:pt x="3781868" y="147370"/>
                  <a:pt x="3721995" y="141668"/>
                </a:cubicBezTo>
                <a:cubicBezTo>
                  <a:pt x="3662012" y="135955"/>
                  <a:pt x="3601792" y="133082"/>
                  <a:pt x="3541690" y="128789"/>
                </a:cubicBezTo>
                <a:cubicBezTo>
                  <a:pt x="3436241" y="111214"/>
                  <a:pt x="3402777" y="103031"/>
                  <a:pt x="3271234" y="103031"/>
                </a:cubicBezTo>
                <a:cubicBezTo>
                  <a:pt x="3142374" y="103031"/>
                  <a:pt x="3013657" y="111617"/>
                  <a:pt x="2884868" y="115910"/>
                </a:cubicBezTo>
                <a:cubicBezTo>
                  <a:pt x="2775192" y="131578"/>
                  <a:pt x="2771068" y="133968"/>
                  <a:pt x="2640169" y="141668"/>
                </a:cubicBezTo>
                <a:cubicBezTo>
                  <a:pt x="2618741" y="142928"/>
                  <a:pt x="2597240" y="141668"/>
                  <a:pt x="2575775" y="141668"/>
                </a:cubicBezTo>
              </a:path>
            </a:pathLst>
          </a:custGeom>
          <a:ln w="38100">
            <a:solidFill>
              <a:srgbClr val="FFFF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4928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25" y="1348875"/>
            <a:ext cx="7664875" cy="5486353"/>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1244357" y="1586076"/>
            <a:ext cx="2410377" cy="461665"/>
          </a:xfrm>
          <a:prstGeom prst="rect">
            <a:avLst/>
          </a:prstGeom>
          <a:noFill/>
        </p:spPr>
        <p:txBody>
          <a:bodyPr wrap="square" rtlCol="0">
            <a:spAutoFit/>
          </a:bodyPr>
          <a:lstStyle/>
          <a:p>
            <a:r>
              <a:rPr lang="en-US" sz="2400" b="1" dirty="0">
                <a:solidFill>
                  <a:schemeClr val="accent3">
                    <a:lumMod val="50000"/>
                  </a:schemeClr>
                </a:solidFill>
              </a:rPr>
              <a:t>Hair follicle</a:t>
            </a:r>
          </a:p>
        </p:txBody>
      </p:sp>
      <p:sp>
        <p:nvSpPr>
          <p:cNvPr id="11" name="Freeform 10"/>
          <p:cNvSpPr/>
          <p:nvPr/>
        </p:nvSpPr>
        <p:spPr>
          <a:xfrm>
            <a:off x="3078051" y="1455313"/>
            <a:ext cx="3193960" cy="2073498"/>
          </a:xfrm>
          <a:custGeom>
            <a:avLst/>
            <a:gdLst>
              <a:gd name="connsiteX0" fmla="*/ 3155324 w 3193960"/>
              <a:gd name="connsiteY0" fmla="*/ 940157 h 2073498"/>
              <a:gd name="connsiteX1" fmla="*/ 3129566 w 3193960"/>
              <a:gd name="connsiteY1" fmla="*/ 824248 h 2073498"/>
              <a:gd name="connsiteX2" fmla="*/ 3116687 w 3193960"/>
              <a:gd name="connsiteY2" fmla="*/ 785611 h 2073498"/>
              <a:gd name="connsiteX3" fmla="*/ 3090929 w 3193960"/>
              <a:gd name="connsiteY3" fmla="*/ 682580 h 2073498"/>
              <a:gd name="connsiteX4" fmla="*/ 3039414 w 3193960"/>
              <a:gd name="connsiteY4" fmla="*/ 592428 h 2073498"/>
              <a:gd name="connsiteX5" fmla="*/ 2975019 w 3193960"/>
              <a:gd name="connsiteY5" fmla="*/ 476518 h 2073498"/>
              <a:gd name="connsiteX6" fmla="*/ 2936383 w 3193960"/>
              <a:gd name="connsiteY6" fmla="*/ 463639 h 2073498"/>
              <a:gd name="connsiteX7" fmla="*/ 2833352 w 3193960"/>
              <a:gd name="connsiteY7" fmla="*/ 373487 h 2073498"/>
              <a:gd name="connsiteX8" fmla="*/ 2743200 w 3193960"/>
              <a:gd name="connsiteY8" fmla="*/ 296214 h 2073498"/>
              <a:gd name="connsiteX9" fmla="*/ 2704563 w 3193960"/>
              <a:gd name="connsiteY9" fmla="*/ 283335 h 2073498"/>
              <a:gd name="connsiteX10" fmla="*/ 2627290 w 3193960"/>
              <a:gd name="connsiteY10" fmla="*/ 218941 h 2073498"/>
              <a:gd name="connsiteX11" fmla="*/ 2575774 w 3193960"/>
              <a:gd name="connsiteY11" fmla="*/ 193183 h 2073498"/>
              <a:gd name="connsiteX12" fmla="*/ 2524259 w 3193960"/>
              <a:gd name="connsiteY12" fmla="*/ 154546 h 2073498"/>
              <a:gd name="connsiteX13" fmla="*/ 2408349 w 3193960"/>
              <a:gd name="connsiteY13" fmla="*/ 90152 h 2073498"/>
              <a:gd name="connsiteX14" fmla="*/ 2318197 w 3193960"/>
              <a:gd name="connsiteY14" fmla="*/ 64394 h 2073498"/>
              <a:gd name="connsiteX15" fmla="*/ 2279560 w 3193960"/>
              <a:gd name="connsiteY15" fmla="*/ 51515 h 2073498"/>
              <a:gd name="connsiteX16" fmla="*/ 2215166 w 3193960"/>
              <a:gd name="connsiteY16" fmla="*/ 38636 h 2073498"/>
              <a:gd name="connsiteX17" fmla="*/ 2176529 w 3193960"/>
              <a:gd name="connsiteY17" fmla="*/ 25757 h 2073498"/>
              <a:gd name="connsiteX18" fmla="*/ 1996225 w 3193960"/>
              <a:gd name="connsiteY18" fmla="*/ 0 h 2073498"/>
              <a:gd name="connsiteX19" fmla="*/ 1326524 w 3193960"/>
              <a:gd name="connsiteY19" fmla="*/ 12879 h 2073498"/>
              <a:gd name="connsiteX20" fmla="*/ 1043188 w 3193960"/>
              <a:gd name="connsiteY20" fmla="*/ 38636 h 2073498"/>
              <a:gd name="connsiteX21" fmla="*/ 798490 w 3193960"/>
              <a:gd name="connsiteY21" fmla="*/ 51515 h 2073498"/>
              <a:gd name="connsiteX22" fmla="*/ 708338 w 3193960"/>
              <a:gd name="connsiteY22" fmla="*/ 64394 h 2073498"/>
              <a:gd name="connsiteX23" fmla="*/ 631064 w 3193960"/>
              <a:gd name="connsiteY23" fmla="*/ 77273 h 2073498"/>
              <a:gd name="connsiteX24" fmla="*/ 489397 w 3193960"/>
              <a:gd name="connsiteY24" fmla="*/ 90152 h 2073498"/>
              <a:gd name="connsiteX25" fmla="*/ 399245 w 3193960"/>
              <a:gd name="connsiteY25" fmla="*/ 128788 h 2073498"/>
              <a:gd name="connsiteX26" fmla="*/ 296214 w 3193960"/>
              <a:gd name="connsiteY26" fmla="*/ 206062 h 2073498"/>
              <a:gd name="connsiteX27" fmla="*/ 218941 w 3193960"/>
              <a:gd name="connsiteY27" fmla="*/ 270456 h 2073498"/>
              <a:gd name="connsiteX28" fmla="*/ 193183 w 3193960"/>
              <a:gd name="connsiteY28" fmla="*/ 309093 h 2073498"/>
              <a:gd name="connsiteX29" fmla="*/ 103031 w 3193960"/>
              <a:gd name="connsiteY29" fmla="*/ 425002 h 2073498"/>
              <a:gd name="connsiteX30" fmla="*/ 77273 w 3193960"/>
              <a:gd name="connsiteY30" fmla="*/ 463639 h 2073498"/>
              <a:gd name="connsiteX31" fmla="*/ 51515 w 3193960"/>
              <a:gd name="connsiteY31" fmla="*/ 553791 h 2073498"/>
              <a:gd name="connsiteX32" fmla="*/ 12879 w 3193960"/>
              <a:gd name="connsiteY32" fmla="*/ 643943 h 2073498"/>
              <a:gd name="connsiteX33" fmla="*/ 0 w 3193960"/>
              <a:gd name="connsiteY33" fmla="*/ 734095 h 2073498"/>
              <a:gd name="connsiteX34" fmla="*/ 12879 w 3193960"/>
              <a:gd name="connsiteY34" fmla="*/ 914400 h 2073498"/>
              <a:gd name="connsiteX35" fmla="*/ 77273 w 3193960"/>
              <a:gd name="connsiteY35" fmla="*/ 1056067 h 2073498"/>
              <a:gd name="connsiteX36" fmla="*/ 154546 w 3193960"/>
              <a:gd name="connsiteY36" fmla="*/ 1159098 h 2073498"/>
              <a:gd name="connsiteX37" fmla="*/ 180304 w 3193960"/>
              <a:gd name="connsiteY37" fmla="*/ 1197735 h 2073498"/>
              <a:gd name="connsiteX38" fmla="*/ 231819 w 3193960"/>
              <a:gd name="connsiteY38" fmla="*/ 1223493 h 2073498"/>
              <a:gd name="connsiteX39" fmla="*/ 270456 w 3193960"/>
              <a:gd name="connsiteY39" fmla="*/ 1249250 h 2073498"/>
              <a:gd name="connsiteX40" fmla="*/ 347729 w 3193960"/>
              <a:gd name="connsiteY40" fmla="*/ 1300766 h 2073498"/>
              <a:gd name="connsiteX41" fmla="*/ 399245 w 3193960"/>
              <a:gd name="connsiteY41" fmla="*/ 1339402 h 2073498"/>
              <a:gd name="connsiteX42" fmla="*/ 437881 w 3193960"/>
              <a:gd name="connsiteY42" fmla="*/ 1365160 h 2073498"/>
              <a:gd name="connsiteX43" fmla="*/ 489397 w 3193960"/>
              <a:gd name="connsiteY43" fmla="*/ 1390918 h 2073498"/>
              <a:gd name="connsiteX44" fmla="*/ 528034 w 3193960"/>
              <a:gd name="connsiteY44" fmla="*/ 1429555 h 2073498"/>
              <a:gd name="connsiteX45" fmla="*/ 605307 w 3193960"/>
              <a:gd name="connsiteY45" fmla="*/ 1468191 h 2073498"/>
              <a:gd name="connsiteX46" fmla="*/ 708338 w 3193960"/>
              <a:gd name="connsiteY46" fmla="*/ 1558343 h 2073498"/>
              <a:gd name="connsiteX47" fmla="*/ 746974 w 3193960"/>
              <a:gd name="connsiteY47" fmla="*/ 1584101 h 2073498"/>
              <a:gd name="connsiteX48" fmla="*/ 785611 w 3193960"/>
              <a:gd name="connsiteY48" fmla="*/ 1609859 h 2073498"/>
              <a:gd name="connsiteX49" fmla="*/ 811369 w 3193960"/>
              <a:gd name="connsiteY49" fmla="*/ 1648495 h 2073498"/>
              <a:gd name="connsiteX50" fmla="*/ 862884 w 3193960"/>
              <a:gd name="connsiteY50" fmla="*/ 1674253 h 2073498"/>
              <a:gd name="connsiteX51" fmla="*/ 914400 w 3193960"/>
              <a:gd name="connsiteY51" fmla="*/ 1712890 h 2073498"/>
              <a:gd name="connsiteX52" fmla="*/ 991673 w 3193960"/>
              <a:gd name="connsiteY52" fmla="*/ 1764405 h 2073498"/>
              <a:gd name="connsiteX53" fmla="*/ 1030310 w 3193960"/>
              <a:gd name="connsiteY53" fmla="*/ 1790163 h 2073498"/>
              <a:gd name="connsiteX54" fmla="*/ 1184856 w 3193960"/>
              <a:gd name="connsiteY54" fmla="*/ 1893194 h 2073498"/>
              <a:gd name="connsiteX55" fmla="*/ 1223493 w 3193960"/>
              <a:gd name="connsiteY55" fmla="*/ 1918952 h 2073498"/>
              <a:gd name="connsiteX56" fmla="*/ 1275008 w 3193960"/>
              <a:gd name="connsiteY56" fmla="*/ 1931831 h 2073498"/>
              <a:gd name="connsiteX57" fmla="*/ 1313645 w 3193960"/>
              <a:gd name="connsiteY57" fmla="*/ 1970467 h 2073498"/>
              <a:gd name="connsiteX58" fmla="*/ 1352281 w 3193960"/>
              <a:gd name="connsiteY58" fmla="*/ 1983346 h 2073498"/>
              <a:gd name="connsiteX59" fmla="*/ 1390918 w 3193960"/>
              <a:gd name="connsiteY59" fmla="*/ 2009104 h 2073498"/>
              <a:gd name="connsiteX60" fmla="*/ 1429555 w 3193960"/>
              <a:gd name="connsiteY60" fmla="*/ 2021983 h 2073498"/>
              <a:gd name="connsiteX61" fmla="*/ 1493949 w 3193960"/>
              <a:gd name="connsiteY61" fmla="*/ 2047741 h 2073498"/>
              <a:gd name="connsiteX62" fmla="*/ 1596980 w 3193960"/>
              <a:gd name="connsiteY62" fmla="*/ 2073498 h 2073498"/>
              <a:gd name="connsiteX63" fmla="*/ 1880315 w 3193960"/>
              <a:gd name="connsiteY63" fmla="*/ 2060619 h 2073498"/>
              <a:gd name="connsiteX64" fmla="*/ 1944710 w 3193960"/>
              <a:gd name="connsiteY64" fmla="*/ 2047741 h 2073498"/>
              <a:gd name="connsiteX65" fmla="*/ 2021983 w 3193960"/>
              <a:gd name="connsiteY65" fmla="*/ 2034862 h 2073498"/>
              <a:gd name="connsiteX66" fmla="*/ 2176529 w 3193960"/>
              <a:gd name="connsiteY66" fmla="*/ 2009104 h 2073498"/>
              <a:gd name="connsiteX67" fmla="*/ 2228045 w 3193960"/>
              <a:gd name="connsiteY67" fmla="*/ 1996225 h 2073498"/>
              <a:gd name="connsiteX68" fmla="*/ 2343955 w 3193960"/>
              <a:gd name="connsiteY68" fmla="*/ 1983346 h 2073498"/>
              <a:gd name="connsiteX69" fmla="*/ 2446986 w 3193960"/>
              <a:gd name="connsiteY69" fmla="*/ 1957588 h 2073498"/>
              <a:gd name="connsiteX70" fmla="*/ 2498501 w 3193960"/>
              <a:gd name="connsiteY70" fmla="*/ 1944710 h 2073498"/>
              <a:gd name="connsiteX71" fmla="*/ 2627290 w 3193960"/>
              <a:gd name="connsiteY71" fmla="*/ 1918952 h 2073498"/>
              <a:gd name="connsiteX72" fmla="*/ 2704563 w 3193960"/>
              <a:gd name="connsiteY72" fmla="*/ 1880315 h 2073498"/>
              <a:gd name="connsiteX73" fmla="*/ 2794715 w 3193960"/>
              <a:gd name="connsiteY73" fmla="*/ 1854557 h 2073498"/>
              <a:gd name="connsiteX74" fmla="*/ 2910625 w 3193960"/>
              <a:gd name="connsiteY74" fmla="*/ 1790163 h 2073498"/>
              <a:gd name="connsiteX75" fmla="*/ 2962141 w 3193960"/>
              <a:gd name="connsiteY75" fmla="*/ 1738648 h 2073498"/>
              <a:gd name="connsiteX76" fmla="*/ 2987898 w 3193960"/>
              <a:gd name="connsiteY76" fmla="*/ 1687132 h 2073498"/>
              <a:gd name="connsiteX77" fmla="*/ 3026535 w 3193960"/>
              <a:gd name="connsiteY77" fmla="*/ 1648495 h 2073498"/>
              <a:gd name="connsiteX78" fmla="*/ 3078050 w 3193960"/>
              <a:gd name="connsiteY78" fmla="*/ 1532586 h 2073498"/>
              <a:gd name="connsiteX79" fmla="*/ 3090929 w 3193960"/>
              <a:gd name="connsiteY79" fmla="*/ 1481070 h 2073498"/>
              <a:gd name="connsiteX80" fmla="*/ 3103808 w 3193960"/>
              <a:gd name="connsiteY80" fmla="*/ 1442433 h 2073498"/>
              <a:gd name="connsiteX81" fmla="*/ 3116687 w 3193960"/>
              <a:gd name="connsiteY81" fmla="*/ 1352281 h 2073498"/>
              <a:gd name="connsiteX82" fmla="*/ 3129566 w 3193960"/>
              <a:gd name="connsiteY82" fmla="*/ 1313645 h 2073498"/>
              <a:gd name="connsiteX83" fmla="*/ 3155324 w 3193960"/>
              <a:gd name="connsiteY83" fmla="*/ 1197735 h 2073498"/>
              <a:gd name="connsiteX84" fmla="*/ 3181081 w 3193960"/>
              <a:gd name="connsiteY84" fmla="*/ 1120462 h 2073498"/>
              <a:gd name="connsiteX85" fmla="*/ 3193960 w 3193960"/>
              <a:gd name="connsiteY85" fmla="*/ 1081825 h 2073498"/>
              <a:gd name="connsiteX86" fmla="*/ 3155324 w 3193960"/>
              <a:gd name="connsiteY86" fmla="*/ 940157 h 20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193960" h="2073498">
                <a:moveTo>
                  <a:pt x="3155324" y="940157"/>
                </a:moveTo>
                <a:cubicBezTo>
                  <a:pt x="3146471" y="895893"/>
                  <a:pt x="3141692" y="866688"/>
                  <a:pt x="3129566" y="824248"/>
                </a:cubicBezTo>
                <a:cubicBezTo>
                  <a:pt x="3125836" y="811195"/>
                  <a:pt x="3119980" y="798781"/>
                  <a:pt x="3116687" y="785611"/>
                </a:cubicBezTo>
                <a:cubicBezTo>
                  <a:pt x="3109339" y="756218"/>
                  <a:pt x="3105649" y="712021"/>
                  <a:pt x="3090929" y="682580"/>
                </a:cubicBezTo>
                <a:cubicBezTo>
                  <a:pt x="3044463" y="589646"/>
                  <a:pt x="3084572" y="705321"/>
                  <a:pt x="3039414" y="592428"/>
                </a:cubicBezTo>
                <a:cubicBezTo>
                  <a:pt x="3014976" y="531333"/>
                  <a:pt x="3028105" y="511909"/>
                  <a:pt x="2975019" y="476518"/>
                </a:cubicBezTo>
                <a:cubicBezTo>
                  <a:pt x="2963724" y="468988"/>
                  <a:pt x="2949262" y="467932"/>
                  <a:pt x="2936383" y="463639"/>
                </a:cubicBezTo>
                <a:cubicBezTo>
                  <a:pt x="2863402" y="354167"/>
                  <a:pt x="2983606" y="523741"/>
                  <a:pt x="2833352" y="373487"/>
                </a:cubicBezTo>
                <a:cubicBezTo>
                  <a:pt x="2802902" y="343037"/>
                  <a:pt x="2781750" y="318243"/>
                  <a:pt x="2743200" y="296214"/>
                </a:cubicBezTo>
                <a:cubicBezTo>
                  <a:pt x="2731413" y="289479"/>
                  <a:pt x="2717442" y="287628"/>
                  <a:pt x="2704563" y="283335"/>
                </a:cubicBezTo>
                <a:cubicBezTo>
                  <a:pt x="2669047" y="247819"/>
                  <a:pt x="2669128" y="242848"/>
                  <a:pt x="2627290" y="218941"/>
                </a:cubicBezTo>
                <a:cubicBezTo>
                  <a:pt x="2610621" y="209416"/>
                  <a:pt x="2592055" y="203358"/>
                  <a:pt x="2575774" y="193183"/>
                </a:cubicBezTo>
                <a:cubicBezTo>
                  <a:pt x="2557572" y="181807"/>
                  <a:pt x="2542119" y="166452"/>
                  <a:pt x="2524259" y="154546"/>
                </a:cubicBezTo>
                <a:cubicBezTo>
                  <a:pt x="2494957" y="135012"/>
                  <a:pt x="2442712" y="104879"/>
                  <a:pt x="2408349" y="90152"/>
                </a:cubicBezTo>
                <a:cubicBezTo>
                  <a:pt x="2377472" y="76919"/>
                  <a:pt x="2350871" y="73730"/>
                  <a:pt x="2318197" y="64394"/>
                </a:cubicBezTo>
                <a:cubicBezTo>
                  <a:pt x="2305144" y="60664"/>
                  <a:pt x="2292730" y="54808"/>
                  <a:pt x="2279560" y="51515"/>
                </a:cubicBezTo>
                <a:cubicBezTo>
                  <a:pt x="2258324" y="46206"/>
                  <a:pt x="2236402" y="43945"/>
                  <a:pt x="2215166" y="38636"/>
                </a:cubicBezTo>
                <a:cubicBezTo>
                  <a:pt x="2201996" y="35343"/>
                  <a:pt x="2189781" y="28702"/>
                  <a:pt x="2176529" y="25757"/>
                </a:cubicBezTo>
                <a:cubicBezTo>
                  <a:pt x="2128790" y="15149"/>
                  <a:pt x="2040771" y="5568"/>
                  <a:pt x="1996225" y="0"/>
                </a:cubicBezTo>
                <a:lnTo>
                  <a:pt x="1326524" y="12879"/>
                </a:lnTo>
                <a:cubicBezTo>
                  <a:pt x="819110" y="28025"/>
                  <a:pt x="1330786" y="16513"/>
                  <a:pt x="1043188" y="38636"/>
                </a:cubicBezTo>
                <a:cubicBezTo>
                  <a:pt x="961750" y="44901"/>
                  <a:pt x="880056" y="47222"/>
                  <a:pt x="798490" y="51515"/>
                </a:cubicBezTo>
                <a:lnTo>
                  <a:pt x="708338" y="64394"/>
                </a:lnTo>
                <a:cubicBezTo>
                  <a:pt x="682528" y="68365"/>
                  <a:pt x="656998" y="74222"/>
                  <a:pt x="631064" y="77273"/>
                </a:cubicBezTo>
                <a:cubicBezTo>
                  <a:pt x="583972" y="82813"/>
                  <a:pt x="536619" y="85859"/>
                  <a:pt x="489397" y="90152"/>
                </a:cubicBezTo>
                <a:cubicBezTo>
                  <a:pt x="455055" y="101599"/>
                  <a:pt x="431072" y="107570"/>
                  <a:pt x="399245" y="128788"/>
                </a:cubicBezTo>
                <a:cubicBezTo>
                  <a:pt x="363525" y="152601"/>
                  <a:pt x="331934" y="182250"/>
                  <a:pt x="296214" y="206062"/>
                </a:cubicBezTo>
                <a:cubicBezTo>
                  <a:pt x="258221" y="231389"/>
                  <a:pt x="249931" y="233267"/>
                  <a:pt x="218941" y="270456"/>
                </a:cubicBezTo>
                <a:cubicBezTo>
                  <a:pt x="209032" y="282347"/>
                  <a:pt x="203092" y="297202"/>
                  <a:pt x="193183" y="309093"/>
                </a:cubicBezTo>
                <a:cubicBezTo>
                  <a:pt x="92305" y="430145"/>
                  <a:pt x="233232" y="229699"/>
                  <a:pt x="103031" y="425002"/>
                </a:cubicBezTo>
                <a:lnTo>
                  <a:pt x="77273" y="463639"/>
                </a:lnTo>
                <a:cubicBezTo>
                  <a:pt x="70737" y="489783"/>
                  <a:pt x="62602" y="527923"/>
                  <a:pt x="51515" y="553791"/>
                </a:cubicBezTo>
                <a:cubicBezTo>
                  <a:pt x="3777" y="665178"/>
                  <a:pt x="43077" y="553345"/>
                  <a:pt x="12879" y="643943"/>
                </a:cubicBezTo>
                <a:cubicBezTo>
                  <a:pt x="8586" y="673994"/>
                  <a:pt x="0" y="703739"/>
                  <a:pt x="0" y="734095"/>
                </a:cubicBezTo>
                <a:cubicBezTo>
                  <a:pt x="0" y="794350"/>
                  <a:pt x="3941" y="854812"/>
                  <a:pt x="12879" y="914400"/>
                </a:cubicBezTo>
                <a:cubicBezTo>
                  <a:pt x="20482" y="965085"/>
                  <a:pt x="48702" y="1014798"/>
                  <a:pt x="77273" y="1056067"/>
                </a:cubicBezTo>
                <a:cubicBezTo>
                  <a:pt x="101709" y="1091363"/>
                  <a:pt x="130733" y="1123378"/>
                  <a:pt x="154546" y="1159098"/>
                </a:cubicBezTo>
                <a:cubicBezTo>
                  <a:pt x="163132" y="1171977"/>
                  <a:pt x="168413" y="1187826"/>
                  <a:pt x="180304" y="1197735"/>
                </a:cubicBezTo>
                <a:cubicBezTo>
                  <a:pt x="195053" y="1210026"/>
                  <a:pt x="215150" y="1213968"/>
                  <a:pt x="231819" y="1223493"/>
                </a:cubicBezTo>
                <a:cubicBezTo>
                  <a:pt x="245258" y="1231172"/>
                  <a:pt x="257577" y="1240664"/>
                  <a:pt x="270456" y="1249250"/>
                </a:cubicBezTo>
                <a:cubicBezTo>
                  <a:pt x="320577" y="1324431"/>
                  <a:pt x="264565" y="1259185"/>
                  <a:pt x="347729" y="1300766"/>
                </a:cubicBezTo>
                <a:cubicBezTo>
                  <a:pt x="366928" y="1310365"/>
                  <a:pt x="381778" y="1326926"/>
                  <a:pt x="399245" y="1339402"/>
                </a:cubicBezTo>
                <a:cubicBezTo>
                  <a:pt x="411840" y="1348399"/>
                  <a:pt x="424442" y="1357481"/>
                  <a:pt x="437881" y="1365160"/>
                </a:cubicBezTo>
                <a:cubicBezTo>
                  <a:pt x="454550" y="1374685"/>
                  <a:pt x="473774" y="1379759"/>
                  <a:pt x="489397" y="1390918"/>
                </a:cubicBezTo>
                <a:cubicBezTo>
                  <a:pt x="504218" y="1401504"/>
                  <a:pt x="514042" y="1417895"/>
                  <a:pt x="528034" y="1429555"/>
                </a:cubicBezTo>
                <a:cubicBezTo>
                  <a:pt x="561321" y="1457294"/>
                  <a:pt x="566585" y="1455284"/>
                  <a:pt x="605307" y="1468191"/>
                </a:cubicBezTo>
                <a:cubicBezTo>
                  <a:pt x="648236" y="1532587"/>
                  <a:pt x="618184" y="1498241"/>
                  <a:pt x="708338" y="1558343"/>
                </a:cubicBezTo>
                <a:lnTo>
                  <a:pt x="746974" y="1584101"/>
                </a:lnTo>
                <a:lnTo>
                  <a:pt x="785611" y="1609859"/>
                </a:lnTo>
                <a:cubicBezTo>
                  <a:pt x="794197" y="1622738"/>
                  <a:pt x="799478" y="1638586"/>
                  <a:pt x="811369" y="1648495"/>
                </a:cubicBezTo>
                <a:cubicBezTo>
                  <a:pt x="826118" y="1660786"/>
                  <a:pt x="846604" y="1664078"/>
                  <a:pt x="862884" y="1674253"/>
                </a:cubicBezTo>
                <a:cubicBezTo>
                  <a:pt x="881086" y="1685630"/>
                  <a:pt x="896815" y="1700581"/>
                  <a:pt x="914400" y="1712890"/>
                </a:cubicBezTo>
                <a:cubicBezTo>
                  <a:pt x="939761" y="1730643"/>
                  <a:pt x="965915" y="1747233"/>
                  <a:pt x="991673" y="1764405"/>
                </a:cubicBezTo>
                <a:cubicBezTo>
                  <a:pt x="1004552" y="1772991"/>
                  <a:pt x="1017927" y="1780876"/>
                  <a:pt x="1030310" y="1790163"/>
                </a:cubicBezTo>
                <a:cubicBezTo>
                  <a:pt x="1146348" y="1877193"/>
                  <a:pt x="1003012" y="1771964"/>
                  <a:pt x="1184856" y="1893194"/>
                </a:cubicBezTo>
                <a:cubicBezTo>
                  <a:pt x="1197735" y="1901780"/>
                  <a:pt x="1209266" y="1912855"/>
                  <a:pt x="1223493" y="1918952"/>
                </a:cubicBezTo>
                <a:cubicBezTo>
                  <a:pt x="1239762" y="1925925"/>
                  <a:pt x="1257836" y="1927538"/>
                  <a:pt x="1275008" y="1931831"/>
                </a:cubicBezTo>
                <a:cubicBezTo>
                  <a:pt x="1287887" y="1944710"/>
                  <a:pt x="1298490" y="1960364"/>
                  <a:pt x="1313645" y="1970467"/>
                </a:cubicBezTo>
                <a:cubicBezTo>
                  <a:pt x="1324940" y="1977997"/>
                  <a:pt x="1340139" y="1977275"/>
                  <a:pt x="1352281" y="1983346"/>
                </a:cubicBezTo>
                <a:cubicBezTo>
                  <a:pt x="1366125" y="1990268"/>
                  <a:pt x="1377073" y="2002182"/>
                  <a:pt x="1390918" y="2009104"/>
                </a:cubicBezTo>
                <a:cubicBezTo>
                  <a:pt x="1403060" y="2015175"/>
                  <a:pt x="1416844" y="2017216"/>
                  <a:pt x="1429555" y="2021983"/>
                </a:cubicBezTo>
                <a:cubicBezTo>
                  <a:pt x="1451201" y="2030100"/>
                  <a:pt x="1471853" y="2040942"/>
                  <a:pt x="1493949" y="2047741"/>
                </a:cubicBezTo>
                <a:cubicBezTo>
                  <a:pt x="1527784" y="2058152"/>
                  <a:pt x="1596980" y="2073498"/>
                  <a:pt x="1596980" y="2073498"/>
                </a:cubicBezTo>
                <a:cubicBezTo>
                  <a:pt x="1691425" y="2069205"/>
                  <a:pt x="1786031" y="2067603"/>
                  <a:pt x="1880315" y="2060619"/>
                </a:cubicBezTo>
                <a:cubicBezTo>
                  <a:pt x="1902145" y="2059002"/>
                  <a:pt x="1923173" y="2051657"/>
                  <a:pt x="1944710" y="2047741"/>
                </a:cubicBezTo>
                <a:cubicBezTo>
                  <a:pt x="1970402" y="2043070"/>
                  <a:pt x="1996225" y="2039155"/>
                  <a:pt x="2021983" y="2034862"/>
                </a:cubicBezTo>
                <a:cubicBezTo>
                  <a:pt x="2108257" y="2006103"/>
                  <a:pt x="2016318" y="2033752"/>
                  <a:pt x="2176529" y="2009104"/>
                </a:cubicBezTo>
                <a:cubicBezTo>
                  <a:pt x="2194024" y="2006412"/>
                  <a:pt x="2210550" y="1998917"/>
                  <a:pt x="2228045" y="1996225"/>
                </a:cubicBezTo>
                <a:cubicBezTo>
                  <a:pt x="2266467" y="1990314"/>
                  <a:pt x="2305318" y="1987639"/>
                  <a:pt x="2343955" y="1983346"/>
                </a:cubicBezTo>
                <a:cubicBezTo>
                  <a:pt x="2412992" y="1960333"/>
                  <a:pt x="2353745" y="1978308"/>
                  <a:pt x="2446986" y="1957588"/>
                </a:cubicBezTo>
                <a:cubicBezTo>
                  <a:pt x="2464265" y="1953748"/>
                  <a:pt x="2481194" y="1948419"/>
                  <a:pt x="2498501" y="1944710"/>
                </a:cubicBezTo>
                <a:cubicBezTo>
                  <a:pt x="2541309" y="1935537"/>
                  <a:pt x="2627290" y="1918952"/>
                  <a:pt x="2627290" y="1918952"/>
                </a:cubicBezTo>
                <a:cubicBezTo>
                  <a:pt x="2669623" y="1890730"/>
                  <a:pt x="2657907" y="1893645"/>
                  <a:pt x="2704563" y="1880315"/>
                </a:cubicBezTo>
                <a:cubicBezTo>
                  <a:pt x="2718295" y="1876391"/>
                  <a:pt x="2778366" y="1863640"/>
                  <a:pt x="2794715" y="1854557"/>
                </a:cubicBezTo>
                <a:cubicBezTo>
                  <a:pt x="2927566" y="1780751"/>
                  <a:pt x="2823201" y="1819304"/>
                  <a:pt x="2910625" y="1790163"/>
                </a:cubicBezTo>
                <a:cubicBezTo>
                  <a:pt x="2944970" y="1687129"/>
                  <a:pt x="2893452" y="1807337"/>
                  <a:pt x="2962141" y="1738648"/>
                </a:cubicBezTo>
                <a:cubicBezTo>
                  <a:pt x="2975717" y="1725072"/>
                  <a:pt x="2976739" y="1702755"/>
                  <a:pt x="2987898" y="1687132"/>
                </a:cubicBezTo>
                <a:cubicBezTo>
                  <a:pt x="2998484" y="1672311"/>
                  <a:pt x="3013656" y="1661374"/>
                  <a:pt x="3026535" y="1648495"/>
                </a:cubicBezTo>
                <a:cubicBezTo>
                  <a:pt x="3057188" y="1556538"/>
                  <a:pt x="3037232" y="1593813"/>
                  <a:pt x="3078050" y="1532586"/>
                </a:cubicBezTo>
                <a:cubicBezTo>
                  <a:pt x="3082343" y="1515414"/>
                  <a:pt x="3086066" y="1498089"/>
                  <a:pt x="3090929" y="1481070"/>
                </a:cubicBezTo>
                <a:cubicBezTo>
                  <a:pt x="3094659" y="1468017"/>
                  <a:pt x="3101146" y="1455745"/>
                  <a:pt x="3103808" y="1442433"/>
                </a:cubicBezTo>
                <a:cubicBezTo>
                  <a:pt x="3109761" y="1412667"/>
                  <a:pt x="3110734" y="1382047"/>
                  <a:pt x="3116687" y="1352281"/>
                </a:cubicBezTo>
                <a:cubicBezTo>
                  <a:pt x="3119349" y="1338969"/>
                  <a:pt x="3126273" y="1326815"/>
                  <a:pt x="3129566" y="1313645"/>
                </a:cubicBezTo>
                <a:cubicBezTo>
                  <a:pt x="3147953" y="1240098"/>
                  <a:pt x="3135489" y="1263853"/>
                  <a:pt x="3155324" y="1197735"/>
                </a:cubicBezTo>
                <a:cubicBezTo>
                  <a:pt x="3163126" y="1171729"/>
                  <a:pt x="3172495" y="1146220"/>
                  <a:pt x="3181081" y="1120462"/>
                </a:cubicBezTo>
                <a:cubicBezTo>
                  <a:pt x="3185374" y="1107583"/>
                  <a:pt x="3193960" y="1095401"/>
                  <a:pt x="3193960" y="1081825"/>
                </a:cubicBezTo>
                <a:lnTo>
                  <a:pt x="3155324" y="940157"/>
                </a:lnTo>
                <a:close/>
              </a:path>
            </a:pathLst>
          </a:custGeom>
          <a:noFill/>
          <a:ln w="3810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3055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7" y="2551251"/>
            <a:ext cx="9060180" cy="401574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structures.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Freeform 9"/>
          <p:cNvSpPr/>
          <p:nvPr/>
        </p:nvSpPr>
        <p:spPr>
          <a:xfrm>
            <a:off x="3387144" y="3193961"/>
            <a:ext cx="5808371" cy="3477295"/>
          </a:xfrm>
          <a:custGeom>
            <a:avLst/>
            <a:gdLst>
              <a:gd name="connsiteX0" fmla="*/ 5718219 w 5808371"/>
              <a:gd name="connsiteY0" fmla="*/ 1918952 h 3477295"/>
              <a:gd name="connsiteX1" fmla="*/ 5705341 w 5808371"/>
              <a:gd name="connsiteY1" fmla="*/ 1661374 h 3477295"/>
              <a:gd name="connsiteX2" fmla="*/ 5692462 w 5808371"/>
              <a:gd name="connsiteY2" fmla="*/ 1584101 h 3477295"/>
              <a:gd name="connsiteX3" fmla="*/ 5679583 w 5808371"/>
              <a:gd name="connsiteY3" fmla="*/ 1403797 h 3477295"/>
              <a:gd name="connsiteX4" fmla="*/ 5653825 w 5808371"/>
              <a:gd name="connsiteY4" fmla="*/ 1197735 h 3477295"/>
              <a:gd name="connsiteX5" fmla="*/ 5640946 w 5808371"/>
              <a:gd name="connsiteY5" fmla="*/ 850005 h 3477295"/>
              <a:gd name="connsiteX6" fmla="*/ 5615188 w 5808371"/>
              <a:gd name="connsiteY6" fmla="*/ 669701 h 3477295"/>
              <a:gd name="connsiteX7" fmla="*/ 5563673 w 5808371"/>
              <a:gd name="connsiteY7" fmla="*/ 515154 h 3477295"/>
              <a:gd name="connsiteX8" fmla="*/ 5537915 w 5808371"/>
              <a:gd name="connsiteY8" fmla="*/ 476518 h 3477295"/>
              <a:gd name="connsiteX9" fmla="*/ 5383369 w 5808371"/>
              <a:gd name="connsiteY9" fmla="*/ 399245 h 3477295"/>
              <a:gd name="connsiteX10" fmla="*/ 5280338 w 5808371"/>
              <a:gd name="connsiteY10" fmla="*/ 360608 h 3477295"/>
              <a:gd name="connsiteX11" fmla="*/ 5138670 w 5808371"/>
              <a:gd name="connsiteY11" fmla="*/ 283335 h 3477295"/>
              <a:gd name="connsiteX12" fmla="*/ 5087155 w 5808371"/>
              <a:gd name="connsiteY12" fmla="*/ 270456 h 3477295"/>
              <a:gd name="connsiteX13" fmla="*/ 5048518 w 5808371"/>
              <a:gd name="connsiteY13" fmla="*/ 244698 h 3477295"/>
              <a:gd name="connsiteX14" fmla="*/ 4945487 w 5808371"/>
              <a:gd name="connsiteY14" fmla="*/ 206062 h 3477295"/>
              <a:gd name="connsiteX15" fmla="*/ 4906850 w 5808371"/>
              <a:gd name="connsiteY15" fmla="*/ 180304 h 3477295"/>
              <a:gd name="connsiteX16" fmla="*/ 4829577 w 5808371"/>
              <a:gd name="connsiteY16" fmla="*/ 154546 h 3477295"/>
              <a:gd name="connsiteX17" fmla="*/ 4790941 w 5808371"/>
              <a:gd name="connsiteY17" fmla="*/ 141667 h 3477295"/>
              <a:gd name="connsiteX18" fmla="*/ 4739425 w 5808371"/>
              <a:gd name="connsiteY18" fmla="*/ 115909 h 3477295"/>
              <a:gd name="connsiteX19" fmla="*/ 4649273 w 5808371"/>
              <a:gd name="connsiteY19" fmla="*/ 90152 h 3477295"/>
              <a:gd name="connsiteX20" fmla="*/ 4610636 w 5808371"/>
              <a:gd name="connsiteY20" fmla="*/ 77273 h 3477295"/>
              <a:gd name="connsiteX21" fmla="*/ 4430332 w 5808371"/>
              <a:gd name="connsiteY21" fmla="*/ 38636 h 3477295"/>
              <a:gd name="connsiteX22" fmla="*/ 4365938 w 5808371"/>
              <a:gd name="connsiteY22" fmla="*/ 25757 h 3477295"/>
              <a:gd name="connsiteX23" fmla="*/ 4108360 w 5808371"/>
              <a:gd name="connsiteY23" fmla="*/ 0 h 3477295"/>
              <a:gd name="connsiteX24" fmla="*/ 3541690 w 5808371"/>
              <a:gd name="connsiteY24" fmla="*/ 12878 h 3477295"/>
              <a:gd name="connsiteX25" fmla="*/ 3387143 w 5808371"/>
              <a:gd name="connsiteY25" fmla="*/ 25757 h 3477295"/>
              <a:gd name="connsiteX26" fmla="*/ 3193960 w 5808371"/>
              <a:gd name="connsiteY26" fmla="*/ 38636 h 3477295"/>
              <a:gd name="connsiteX27" fmla="*/ 2871988 w 5808371"/>
              <a:gd name="connsiteY27" fmla="*/ 64394 h 3477295"/>
              <a:gd name="connsiteX28" fmla="*/ 2601532 w 5808371"/>
              <a:gd name="connsiteY28" fmla="*/ 77273 h 3477295"/>
              <a:gd name="connsiteX29" fmla="*/ 2434107 w 5808371"/>
              <a:gd name="connsiteY29" fmla="*/ 90152 h 3477295"/>
              <a:gd name="connsiteX30" fmla="*/ 2125014 w 5808371"/>
              <a:gd name="connsiteY30" fmla="*/ 115909 h 3477295"/>
              <a:gd name="connsiteX31" fmla="*/ 2060619 w 5808371"/>
              <a:gd name="connsiteY31" fmla="*/ 128788 h 3477295"/>
              <a:gd name="connsiteX32" fmla="*/ 1970467 w 5808371"/>
              <a:gd name="connsiteY32" fmla="*/ 141667 h 3477295"/>
              <a:gd name="connsiteX33" fmla="*/ 1803042 w 5808371"/>
              <a:gd name="connsiteY33" fmla="*/ 180304 h 3477295"/>
              <a:gd name="connsiteX34" fmla="*/ 1764405 w 5808371"/>
              <a:gd name="connsiteY34" fmla="*/ 193183 h 3477295"/>
              <a:gd name="connsiteX35" fmla="*/ 1687132 w 5808371"/>
              <a:gd name="connsiteY35" fmla="*/ 231819 h 3477295"/>
              <a:gd name="connsiteX36" fmla="*/ 1558343 w 5808371"/>
              <a:gd name="connsiteY36" fmla="*/ 257577 h 3477295"/>
              <a:gd name="connsiteX37" fmla="*/ 1519707 w 5808371"/>
              <a:gd name="connsiteY37" fmla="*/ 270456 h 3477295"/>
              <a:gd name="connsiteX38" fmla="*/ 1378039 w 5808371"/>
              <a:gd name="connsiteY38" fmla="*/ 296214 h 3477295"/>
              <a:gd name="connsiteX39" fmla="*/ 1326524 w 5808371"/>
              <a:gd name="connsiteY39" fmla="*/ 309093 h 3477295"/>
              <a:gd name="connsiteX40" fmla="*/ 1262129 w 5808371"/>
              <a:gd name="connsiteY40" fmla="*/ 334850 h 3477295"/>
              <a:gd name="connsiteX41" fmla="*/ 1146219 w 5808371"/>
              <a:gd name="connsiteY41" fmla="*/ 347729 h 3477295"/>
              <a:gd name="connsiteX42" fmla="*/ 1056067 w 5808371"/>
              <a:gd name="connsiteY42" fmla="*/ 373487 h 3477295"/>
              <a:gd name="connsiteX43" fmla="*/ 953036 w 5808371"/>
              <a:gd name="connsiteY43" fmla="*/ 399245 h 3477295"/>
              <a:gd name="connsiteX44" fmla="*/ 875763 w 5808371"/>
              <a:gd name="connsiteY44" fmla="*/ 437881 h 3477295"/>
              <a:gd name="connsiteX45" fmla="*/ 837126 w 5808371"/>
              <a:gd name="connsiteY45" fmla="*/ 463639 h 3477295"/>
              <a:gd name="connsiteX46" fmla="*/ 734095 w 5808371"/>
              <a:gd name="connsiteY46" fmla="*/ 502276 h 3477295"/>
              <a:gd name="connsiteX47" fmla="*/ 669701 w 5808371"/>
              <a:gd name="connsiteY47" fmla="*/ 553791 h 3477295"/>
              <a:gd name="connsiteX48" fmla="*/ 631064 w 5808371"/>
              <a:gd name="connsiteY48" fmla="*/ 592428 h 3477295"/>
              <a:gd name="connsiteX49" fmla="*/ 592428 w 5808371"/>
              <a:gd name="connsiteY49" fmla="*/ 618185 h 3477295"/>
              <a:gd name="connsiteX50" fmla="*/ 476518 w 5808371"/>
              <a:gd name="connsiteY50" fmla="*/ 708338 h 3477295"/>
              <a:gd name="connsiteX51" fmla="*/ 425002 w 5808371"/>
              <a:gd name="connsiteY51" fmla="*/ 759853 h 3477295"/>
              <a:gd name="connsiteX52" fmla="*/ 386366 w 5808371"/>
              <a:gd name="connsiteY52" fmla="*/ 785611 h 3477295"/>
              <a:gd name="connsiteX53" fmla="*/ 309093 w 5808371"/>
              <a:gd name="connsiteY53" fmla="*/ 837126 h 3477295"/>
              <a:gd name="connsiteX54" fmla="*/ 283335 w 5808371"/>
              <a:gd name="connsiteY54" fmla="*/ 875763 h 3477295"/>
              <a:gd name="connsiteX55" fmla="*/ 231819 w 5808371"/>
              <a:gd name="connsiteY55" fmla="*/ 914400 h 3477295"/>
              <a:gd name="connsiteX56" fmla="*/ 206062 w 5808371"/>
              <a:gd name="connsiteY56" fmla="*/ 965915 h 3477295"/>
              <a:gd name="connsiteX57" fmla="*/ 141667 w 5808371"/>
              <a:gd name="connsiteY57" fmla="*/ 1043188 h 3477295"/>
              <a:gd name="connsiteX58" fmla="*/ 128788 w 5808371"/>
              <a:gd name="connsiteY58" fmla="*/ 1094704 h 3477295"/>
              <a:gd name="connsiteX59" fmla="*/ 51515 w 5808371"/>
              <a:gd name="connsiteY59" fmla="*/ 1262129 h 3477295"/>
              <a:gd name="connsiteX60" fmla="*/ 25757 w 5808371"/>
              <a:gd name="connsiteY60" fmla="*/ 1416676 h 3477295"/>
              <a:gd name="connsiteX61" fmla="*/ 12879 w 5808371"/>
              <a:gd name="connsiteY61" fmla="*/ 1468191 h 3477295"/>
              <a:gd name="connsiteX62" fmla="*/ 0 w 5808371"/>
              <a:gd name="connsiteY62" fmla="*/ 1596980 h 3477295"/>
              <a:gd name="connsiteX63" fmla="*/ 25757 w 5808371"/>
              <a:gd name="connsiteY63" fmla="*/ 2073498 h 3477295"/>
              <a:gd name="connsiteX64" fmla="*/ 38636 w 5808371"/>
              <a:gd name="connsiteY64" fmla="*/ 2202287 h 3477295"/>
              <a:gd name="connsiteX65" fmla="*/ 64394 w 5808371"/>
              <a:gd name="connsiteY65" fmla="*/ 2279560 h 3477295"/>
              <a:gd name="connsiteX66" fmla="*/ 77273 w 5808371"/>
              <a:gd name="connsiteY66" fmla="*/ 2331076 h 3477295"/>
              <a:gd name="connsiteX67" fmla="*/ 103031 w 5808371"/>
              <a:gd name="connsiteY67" fmla="*/ 2369712 h 3477295"/>
              <a:gd name="connsiteX68" fmla="*/ 154546 w 5808371"/>
              <a:gd name="connsiteY68" fmla="*/ 2459864 h 3477295"/>
              <a:gd name="connsiteX69" fmla="*/ 206062 w 5808371"/>
              <a:gd name="connsiteY69" fmla="*/ 2537138 h 3477295"/>
              <a:gd name="connsiteX70" fmla="*/ 231819 w 5808371"/>
              <a:gd name="connsiteY70" fmla="*/ 2575774 h 3477295"/>
              <a:gd name="connsiteX71" fmla="*/ 283335 w 5808371"/>
              <a:gd name="connsiteY71" fmla="*/ 2601532 h 3477295"/>
              <a:gd name="connsiteX72" fmla="*/ 296214 w 5808371"/>
              <a:gd name="connsiteY72" fmla="*/ 2640169 h 3477295"/>
              <a:gd name="connsiteX73" fmla="*/ 373487 w 5808371"/>
              <a:gd name="connsiteY73" fmla="*/ 2691684 h 3477295"/>
              <a:gd name="connsiteX74" fmla="*/ 437881 w 5808371"/>
              <a:gd name="connsiteY74" fmla="*/ 2743200 h 3477295"/>
              <a:gd name="connsiteX75" fmla="*/ 476518 w 5808371"/>
              <a:gd name="connsiteY75" fmla="*/ 2768957 h 3477295"/>
              <a:gd name="connsiteX76" fmla="*/ 553791 w 5808371"/>
              <a:gd name="connsiteY76" fmla="*/ 2833352 h 3477295"/>
              <a:gd name="connsiteX77" fmla="*/ 631064 w 5808371"/>
              <a:gd name="connsiteY77" fmla="*/ 2884867 h 3477295"/>
              <a:gd name="connsiteX78" fmla="*/ 708338 w 5808371"/>
              <a:gd name="connsiteY78" fmla="*/ 2923504 h 3477295"/>
              <a:gd name="connsiteX79" fmla="*/ 785611 w 5808371"/>
              <a:gd name="connsiteY79" fmla="*/ 2975019 h 3477295"/>
              <a:gd name="connsiteX80" fmla="*/ 824248 w 5808371"/>
              <a:gd name="connsiteY80" fmla="*/ 3000777 h 3477295"/>
              <a:gd name="connsiteX81" fmla="*/ 875763 w 5808371"/>
              <a:gd name="connsiteY81" fmla="*/ 3013656 h 3477295"/>
              <a:gd name="connsiteX82" fmla="*/ 914400 w 5808371"/>
              <a:gd name="connsiteY82" fmla="*/ 3039414 h 3477295"/>
              <a:gd name="connsiteX83" fmla="*/ 1004552 w 5808371"/>
              <a:gd name="connsiteY83" fmla="*/ 3103808 h 3477295"/>
              <a:gd name="connsiteX84" fmla="*/ 1184856 w 5808371"/>
              <a:gd name="connsiteY84" fmla="*/ 3206839 h 3477295"/>
              <a:gd name="connsiteX85" fmla="*/ 1223493 w 5808371"/>
              <a:gd name="connsiteY85" fmla="*/ 3232597 h 3477295"/>
              <a:gd name="connsiteX86" fmla="*/ 1326524 w 5808371"/>
              <a:gd name="connsiteY86" fmla="*/ 3258354 h 3477295"/>
              <a:gd name="connsiteX87" fmla="*/ 1403797 w 5808371"/>
              <a:gd name="connsiteY87" fmla="*/ 3296991 h 3477295"/>
              <a:gd name="connsiteX88" fmla="*/ 1442433 w 5808371"/>
              <a:gd name="connsiteY88" fmla="*/ 3322749 h 3477295"/>
              <a:gd name="connsiteX89" fmla="*/ 1622738 w 5808371"/>
              <a:gd name="connsiteY89" fmla="*/ 3374264 h 3477295"/>
              <a:gd name="connsiteX90" fmla="*/ 1674253 w 5808371"/>
              <a:gd name="connsiteY90" fmla="*/ 3387143 h 3477295"/>
              <a:gd name="connsiteX91" fmla="*/ 1712890 w 5808371"/>
              <a:gd name="connsiteY91" fmla="*/ 3400022 h 3477295"/>
              <a:gd name="connsiteX92" fmla="*/ 1841679 w 5808371"/>
              <a:gd name="connsiteY92" fmla="*/ 3412901 h 3477295"/>
              <a:gd name="connsiteX93" fmla="*/ 1906073 w 5808371"/>
              <a:gd name="connsiteY93" fmla="*/ 3425780 h 3477295"/>
              <a:gd name="connsiteX94" fmla="*/ 2305318 w 5808371"/>
              <a:gd name="connsiteY94" fmla="*/ 3464416 h 3477295"/>
              <a:gd name="connsiteX95" fmla="*/ 2446986 w 5808371"/>
              <a:gd name="connsiteY95" fmla="*/ 3477295 h 3477295"/>
              <a:gd name="connsiteX96" fmla="*/ 3078050 w 5808371"/>
              <a:gd name="connsiteY96" fmla="*/ 3464416 h 3477295"/>
              <a:gd name="connsiteX97" fmla="*/ 3309870 w 5808371"/>
              <a:gd name="connsiteY97" fmla="*/ 3438659 h 3477295"/>
              <a:gd name="connsiteX98" fmla="*/ 3490174 w 5808371"/>
              <a:gd name="connsiteY98" fmla="*/ 3412901 h 3477295"/>
              <a:gd name="connsiteX99" fmla="*/ 3580326 w 5808371"/>
              <a:gd name="connsiteY99" fmla="*/ 3387143 h 3477295"/>
              <a:gd name="connsiteX100" fmla="*/ 3670479 w 5808371"/>
              <a:gd name="connsiteY100" fmla="*/ 3361385 h 3477295"/>
              <a:gd name="connsiteX101" fmla="*/ 3709115 w 5808371"/>
              <a:gd name="connsiteY101" fmla="*/ 3335628 h 3477295"/>
              <a:gd name="connsiteX102" fmla="*/ 3837904 w 5808371"/>
              <a:gd name="connsiteY102" fmla="*/ 3296991 h 3477295"/>
              <a:gd name="connsiteX103" fmla="*/ 3966693 w 5808371"/>
              <a:gd name="connsiteY103" fmla="*/ 3232597 h 3477295"/>
              <a:gd name="connsiteX104" fmla="*/ 4018208 w 5808371"/>
              <a:gd name="connsiteY104" fmla="*/ 3206839 h 3477295"/>
              <a:gd name="connsiteX105" fmla="*/ 4095481 w 5808371"/>
              <a:gd name="connsiteY105" fmla="*/ 3155324 h 3477295"/>
              <a:gd name="connsiteX106" fmla="*/ 4185633 w 5808371"/>
              <a:gd name="connsiteY106" fmla="*/ 3103808 h 3477295"/>
              <a:gd name="connsiteX107" fmla="*/ 4224270 w 5808371"/>
              <a:gd name="connsiteY107" fmla="*/ 3078050 h 3477295"/>
              <a:gd name="connsiteX108" fmla="*/ 4262907 w 5808371"/>
              <a:gd name="connsiteY108" fmla="*/ 3065171 h 3477295"/>
              <a:gd name="connsiteX109" fmla="*/ 4301543 w 5808371"/>
              <a:gd name="connsiteY109" fmla="*/ 3039414 h 3477295"/>
              <a:gd name="connsiteX110" fmla="*/ 4340180 w 5808371"/>
              <a:gd name="connsiteY110" fmla="*/ 3026535 h 3477295"/>
              <a:gd name="connsiteX111" fmla="*/ 4430332 w 5808371"/>
              <a:gd name="connsiteY111" fmla="*/ 2987898 h 3477295"/>
              <a:gd name="connsiteX112" fmla="*/ 4520484 w 5808371"/>
              <a:gd name="connsiteY112" fmla="*/ 2936383 h 3477295"/>
              <a:gd name="connsiteX113" fmla="*/ 4584879 w 5808371"/>
              <a:gd name="connsiteY113" fmla="*/ 2923504 h 3477295"/>
              <a:gd name="connsiteX114" fmla="*/ 4700788 w 5808371"/>
              <a:gd name="connsiteY114" fmla="*/ 2871988 h 3477295"/>
              <a:gd name="connsiteX115" fmla="*/ 4739425 w 5808371"/>
              <a:gd name="connsiteY115" fmla="*/ 2859109 h 3477295"/>
              <a:gd name="connsiteX116" fmla="*/ 4816698 w 5808371"/>
              <a:gd name="connsiteY116" fmla="*/ 2820473 h 3477295"/>
              <a:gd name="connsiteX117" fmla="*/ 4855335 w 5808371"/>
              <a:gd name="connsiteY117" fmla="*/ 2794715 h 3477295"/>
              <a:gd name="connsiteX118" fmla="*/ 4893971 w 5808371"/>
              <a:gd name="connsiteY118" fmla="*/ 2781836 h 3477295"/>
              <a:gd name="connsiteX119" fmla="*/ 4984124 w 5808371"/>
              <a:gd name="connsiteY119" fmla="*/ 2743200 h 3477295"/>
              <a:gd name="connsiteX120" fmla="*/ 5061397 w 5808371"/>
              <a:gd name="connsiteY120" fmla="*/ 2704563 h 3477295"/>
              <a:gd name="connsiteX121" fmla="*/ 5100033 w 5808371"/>
              <a:gd name="connsiteY121" fmla="*/ 2678805 h 3477295"/>
              <a:gd name="connsiteX122" fmla="*/ 5138670 w 5808371"/>
              <a:gd name="connsiteY122" fmla="*/ 2665926 h 3477295"/>
              <a:gd name="connsiteX123" fmla="*/ 5190186 w 5808371"/>
              <a:gd name="connsiteY123" fmla="*/ 2640169 h 3477295"/>
              <a:gd name="connsiteX124" fmla="*/ 5228822 w 5808371"/>
              <a:gd name="connsiteY124" fmla="*/ 2601532 h 3477295"/>
              <a:gd name="connsiteX125" fmla="*/ 5280338 w 5808371"/>
              <a:gd name="connsiteY125" fmla="*/ 2562895 h 3477295"/>
              <a:gd name="connsiteX126" fmla="*/ 5344732 w 5808371"/>
              <a:gd name="connsiteY126" fmla="*/ 2498501 h 3477295"/>
              <a:gd name="connsiteX127" fmla="*/ 5409126 w 5808371"/>
              <a:gd name="connsiteY127" fmla="*/ 2408349 h 3477295"/>
              <a:gd name="connsiteX128" fmla="*/ 5447763 w 5808371"/>
              <a:gd name="connsiteY128" fmla="*/ 2395470 h 3477295"/>
              <a:gd name="connsiteX129" fmla="*/ 5525036 w 5808371"/>
              <a:gd name="connsiteY129" fmla="*/ 2318197 h 3477295"/>
              <a:gd name="connsiteX130" fmla="*/ 5563673 w 5808371"/>
              <a:gd name="connsiteY130" fmla="*/ 2279560 h 3477295"/>
              <a:gd name="connsiteX131" fmla="*/ 5602310 w 5808371"/>
              <a:gd name="connsiteY131" fmla="*/ 2253802 h 3477295"/>
              <a:gd name="connsiteX132" fmla="*/ 5666704 w 5808371"/>
              <a:gd name="connsiteY132" fmla="*/ 2189408 h 3477295"/>
              <a:gd name="connsiteX133" fmla="*/ 5692462 w 5808371"/>
              <a:gd name="connsiteY133" fmla="*/ 2150771 h 3477295"/>
              <a:gd name="connsiteX134" fmla="*/ 5731098 w 5808371"/>
              <a:gd name="connsiteY134" fmla="*/ 2112135 h 3477295"/>
              <a:gd name="connsiteX135" fmla="*/ 5782614 w 5808371"/>
              <a:gd name="connsiteY135" fmla="*/ 2021983 h 3477295"/>
              <a:gd name="connsiteX136" fmla="*/ 5808371 w 5808371"/>
              <a:gd name="connsiteY136" fmla="*/ 1983346 h 3477295"/>
              <a:gd name="connsiteX137" fmla="*/ 5756856 w 5808371"/>
              <a:gd name="connsiteY137" fmla="*/ 1906073 h 3477295"/>
              <a:gd name="connsiteX138" fmla="*/ 5718219 w 5808371"/>
              <a:gd name="connsiteY138" fmla="*/ 1918952 h 3477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808371" h="3477295">
                <a:moveTo>
                  <a:pt x="5718219" y="1918952"/>
                </a:moveTo>
                <a:cubicBezTo>
                  <a:pt x="5709633" y="1878169"/>
                  <a:pt x="5711934" y="1747087"/>
                  <a:pt x="5705341" y="1661374"/>
                </a:cubicBezTo>
                <a:cubicBezTo>
                  <a:pt x="5703338" y="1635338"/>
                  <a:pt x="5695060" y="1610084"/>
                  <a:pt x="5692462" y="1584101"/>
                </a:cubicBezTo>
                <a:cubicBezTo>
                  <a:pt x="5686466" y="1524146"/>
                  <a:pt x="5685579" y="1463752"/>
                  <a:pt x="5679583" y="1403797"/>
                </a:cubicBezTo>
                <a:cubicBezTo>
                  <a:pt x="5672695" y="1334919"/>
                  <a:pt x="5653825" y="1197735"/>
                  <a:pt x="5653825" y="1197735"/>
                </a:cubicBezTo>
                <a:cubicBezTo>
                  <a:pt x="5649532" y="1081825"/>
                  <a:pt x="5647380" y="965816"/>
                  <a:pt x="5640946" y="850005"/>
                </a:cubicBezTo>
                <a:cubicBezTo>
                  <a:pt x="5637499" y="787955"/>
                  <a:pt x="5629019" y="729636"/>
                  <a:pt x="5615188" y="669701"/>
                </a:cubicBezTo>
                <a:cubicBezTo>
                  <a:pt x="5596120" y="587071"/>
                  <a:pt x="5599110" y="577168"/>
                  <a:pt x="5563673" y="515154"/>
                </a:cubicBezTo>
                <a:cubicBezTo>
                  <a:pt x="5555994" y="501715"/>
                  <a:pt x="5549564" y="486711"/>
                  <a:pt x="5537915" y="476518"/>
                </a:cubicBezTo>
                <a:cubicBezTo>
                  <a:pt x="5464782" y="412527"/>
                  <a:pt x="5466566" y="432523"/>
                  <a:pt x="5383369" y="399245"/>
                </a:cubicBezTo>
                <a:cubicBezTo>
                  <a:pt x="5271118" y="354345"/>
                  <a:pt x="5391877" y="388493"/>
                  <a:pt x="5280338" y="360608"/>
                </a:cubicBezTo>
                <a:cubicBezTo>
                  <a:pt x="5238020" y="332396"/>
                  <a:pt x="5185422" y="295023"/>
                  <a:pt x="5138670" y="283335"/>
                </a:cubicBezTo>
                <a:lnTo>
                  <a:pt x="5087155" y="270456"/>
                </a:lnTo>
                <a:cubicBezTo>
                  <a:pt x="5074276" y="261870"/>
                  <a:pt x="5062745" y="250795"/>
                  <a:pt x="5048518" y="244698"/>
                </a:cubicBezTo>
                <a:cubicBezTo>
                  <a:pt x="4921747" y="190367"/>
                  <a:pt x="5074256" y="279644"/>
                  <a:pt x="4945487" y="206062"/>
                </a:cubicBezTo>
                <a:cubicBezTo>
                  <a:pt x="4932048" y="198382"/>
                  <a:pt x="4920995" y="186591"/>
                  <a:pt x="4906850" y="180304"/>
                </a:cubicBezTo>
                <a:cubicBezTo>
                  <a:pt x="4882039" y="169277"/>
                  <a:pt x="4855335" y="163132"/>
                  <a:pt x="4829577" y="154546"/>
                </a:cubicBezTo>
                <a:cubicBezTo>
                  <a:pt x="4816698" y="150253"/>
                  <a:pt x="4803083" y="147738"/>
                  <a:pt x="4790941" y="141667"/>
                </a:cubicBezTo>
                <a:cubicBezTo>
                  <a:pt x="4773769" y="133081"/>
                  <a:pt x="4757072" y="123472"/>
                  <a:pt x="4739425" y="115909"/>
                </a:cubicBezTo>
                <a:cubicBezTo>
                  <a:pt x="4708554" y="102679"/>
                  <a:pt x="4681938" y="99485"/>
                  <a:pt x="4649273" y="90152"/>
                </a:cubicBezTo>
                <a:cubicBezTo>
                  <a:pt x="4636220" y="86422"/>
                  <a:pt x="4623689" y="81003"/>
                  <a:pt x="4610636" y="77273"/>
                </a:cubicBezTo>
                <a:cubicBezTo>
                  <a:pt x="4555807" y="61607"/>
                  <a:pt x="4479621" y="48494"/>
                  <a:pt x="4430332" y="38636"/>
                </a:cubicBezTo>
                <a:cubicBezTo>
                  <a:pt x="4408867" y="34343"/>
                  <a:pt x="4387738" y="27739"/>
                  <a:pt x="4365938" y="25757"/>
                </a:cubicBezTo>
                <a:cubicBezTo>
                  <a:pt x="4185555" y="9358"/>
                  <a:pt x="4271397" y="18114"/>
                  <a:pt x="4108360" y="0"/>
                </a:cubicBezTo>
                <a:lnTo>
                  <a:pt x="3541690" y="12878"/>
                </a:lnTo>
                <a:cubicBezTo>
                  <a:pt x="3490029" y="14723"/>
                  <a:pt x="3438696" y="21938"/>
                  <a:pt x="3387143" y="25757"/>
                </a:cubicBezTo>
                <a:lnTo>
                  <a:pt x="3193960" y="38636"/>
                </a:lnTo>
                <a:cubicBezTo>
                  <a:pt x="2914824" y="60967"/>
                  <a:pt x="3237058" y="44112"/>
                  <a:pt x="2871988" y="64394"/>
                </a:cubicBezTo>
                <a:lnTo>
                  <a:pt x="2601532" y="77273"/>
                </a:lnTo>
                <a:cubicBezTo>
                  <a:pt x="2545655" y="80560"/>
                  <a:pt x="2489948" y="86301"/>
                  <a:pt x="2434107" y="90152"/>
                </a:cubicBezTo>
                <a:cubicBezTo>
                  <a:pt x="2290965" y="100024"/>
                  <a:pt x="2247320" y="97093"/>
                  <a:pt x="2125014" y="115909"/>
                </a:cubicBezTo>
                <a:cubicBezTo>
                  <a:pt x="2103378" y="119237"/>
                  <a:pt x="2082211" y="125189"/>
                  <a:pt x="2060619" y="128788"/>
                </a:cubicBezTo>
                <a:cubicBezTo>
                  <a:pt x="2030676" y="133778"/>
                  <a:pt x="2000410" y="136676"/>
                  <a:pt x="1970467" y="141667"/>
                </a:cubicBezTo>
                <a:cubicBezTo>
                  <a:pt x="1929601" y="148478"/>
                  <a:pt x="1833120" y="170278"/>
                  <a:pt x="1803042" y="180304"/>
                </a:cubicBezTo>
                <a:cubicBezTo>
                  <a:pt x="1790163" y="184597"/>
                  <a:pt x="1776547" y="187112"/>
                  <a:pt x="1764405" y="193183"/>
                </a:cubicBezTo>
                <a:cubicBezTo>
                  <a:pt x="1706722" y="222024"/>
                  <a:pt x="1747251" y="217945"/>
                  <a:pt x="1687132" y="231819"/>
                </a:cubicBezTo>
                <a:cubicBezTo>
                  <a:pt x="1644473" y="241663"/>
                  <a:pt x="1599876" y="243732"/>
                  <a:pt x="1558343" y="257577"/>
                </a:cubicBezTo>
                <a:cubicBezTo>
                  <a:pt x="1545464" y="261870"/>
                  <a:pt x="1532877" y="267163"/>
                  <a:pt x="1519707" y="270456"/>
                </a:cubicBezTo>
                <a:cubicBezTo>
                  <a:pt x="1464459" y="284268"/>
                  <a:pt x="1435447" y="284732"/>
                  <a:pt x="1378039" y="296214"/>
                </a:cubicBezTo>
                <a:cubicBezTo>
                  <a:pt x="1360683" y="299685"/>
                  <a:pt x="1343316" y="303496"/>
                  <a:pt x="1326524" y="309093"/>
                </a:cubicBezTo>
                <a:cubicBezTo>
                  <a:pt x="1304592" y="316404"/>
                  <a:pt x="1284734" y="330006"/>
                  <a:pt x="1262129" y="334850"/>
                </a:cubicBezTo>
                <a:cubicBezTo>
                  <a:pt x="1224117" y="342995"/>
                  <a:pt x="1184856" y="343436"/>
                  <a:pt x="1146219" y="347729"/>
                </a:cubicBezTo>
                <a:cubicBezTo>
                  <a:pt x="1053584" y="378608"/>
                  <a:pt x="1169266" y="341144"/>
                  <a:pt x="1056067" y="373487"/>
                </a:cubicBezTo>
                <a:cubicBezTo>
                  <a:pt x="963660" y="399889"/>
                  <a:pt x="1083961" y="373060"/>
                  <a:pt x="953036" y="399245"/>
                </a:cubicBezTo>
                <a:cubicBezTo>
                  <a:pt x="842308" y="473063"/>
                  <a:pt x="982408" y="384559"/>
                  <a:pt x="875763" y="437881"/>
                </a:cubicBezTo>
                <a:cubicBezTo>
                  <a:pt x="861918" y="444803"/>
                  <a:pt x="850970" y="456717"/>
                  <a:pt x="837126" y="463639"/>
                </a:cubicBezTo>
                <a:cubicBezTo>
                  <a:pt x="806325" y="479040"/>
                  <a:pt x="767536" y="491129"/>
                  <a:pt x="734095" y="502276"/>
                </a:cubicBezTo>
                <a:cubicBezTo>
                  <a:pt x="676491" y="588683"/>
                  <a:pt x="744350" y="504025"/>
                  <a:pt x="669701" y="553791"/>
                </a:cubicBezTo>
                <a:cubicBezTo>
                  <a:pt x="654546" y="563894"/>
                  <a:pt x="645056" y="580768"/>
                  <a:pt x="631064" y="592428"/>
                </a:cubicBezTo>
                <a:cubicBezTo>
                  <a:pt x="619173" y="602337"/>
                  <a:pt x="604811" y="608898"/>
                  <a:pt x="592428" y="618185"/>
                </a:cubicBezTo>
                <a:cubicBezTo>
                  <a:pt x="553270" y="647554"/>
                  <a:pt x="513884" y="676721"/>
                  <a:pt x="476518" y="708338"/>
                </a:cubicBezTo>
                <a:cubicBezTo>
                  <a:pt x="457979" y="724024"/>
                  <a:pt x="443440" y="744049"/>
                  <a:pt x="425002" y="759853"/>
                </a:cubicBezTo>
                <a:cubicBezTo>
                  <a:pt x="413250" y="769926"/>
                  <a:pt x="398257" y="775702"/>
                  <a:pt x="386366" y="785611"/>
                </a:cubicBezTo>
                <a:cubicBezTo>
                  <a:pt x="322053" y="839205"/>
                  <a:pt x="376991" y="814493"/>
                  <a:pt x="309093" y="837126"/>
                </a:cubicBezTo>
                <a:cubicBezTo>
                  <a:pt x="300507" y="850005"/>
                  <a:pt x="294280" y="864818"/>
                  <a:pt x="283335" y="875763"/>
                </a:cubicBezTo>
                <a:cubicBezTo>
                  <a:pt x="268157" y="890941"/>
                  <a:pt x="245788" y="898103"/>
                  <a:pt x="231819" y="914400"/>
                </a:cubicBezTo>
                <a:cubicBezTo>
                  <a:pt x="219325" y="928977"/>
                  <a:pt x="215587" y="949246"/>
                  <a:pt x="206062" y="965915"/>
                </a:cubicBezTo>
                <a:cubicBezTo>
                  <a:pt x="182155" y="1007753"/>
                  <a:pt x="177183" y="1007672"/>
                  <a:pt x="141667" y="1043188"/>
                </a:cubicBezTo>
                <a:cubicBezTo>
                  <a:pt x="137374" y="1060360"/>
                  <a:pt x="135596" y="1078365"/>
                  <a:pt x="128788" y="1094704"/>
                </a:cubicBezTo>
                <a:cubicBezTo>
                  <a:pt x="81090" y="1209179"/>
                  <a:pt x="83011" y="1167643"/>
                  <a:pt x="51515" y="1262129"/>
                </a:cubicBezTo>
                <a:cubicBezTo>
                  <a:pt x="32194" y="1320092"/>
                  <a:pt x="37014" y="1349132"/>
                  <a:pt x="25757" y="1416676"/>
                </a:cubicBezTo>
                <a:cubicBezTo>
                  <a:pt x="22847" y="1434135"/>
                  <a:pt x="17172" y="1451019"/>
                  <a:pt x="12879" y="1468191"/>
                </a:cubicBezTo>
                <a:cubicBezTo>
                  <a:pt x="8586" y="1511121"/>
                  <a:pt x="0" y="1553836"/>
                  <a:pt x="0" y="1596980"/>
                </a:cubicBezTo>
                <a:cubicBezTo>
                  <a:pt x="0" y="1980336"/>
                  <a:pt x="1339" y="1853728"/>
                  <a:pt x="25757" y="2073498"/>
                </a:cubicBezTo>
                <a:cubicBezTo>
                  <a:pt x="30521" y="2116378"/>
                  <a:pt x="30685" y="2159882"/>
                  <a:pt x="38636" y="2202287"/>
                </a:cubicBezTo>
                <a:cubicBezTo>
                  <a:pt x="43640" y="2228973"/>
                  <a:pt x="57809" y="2253220"/>
                  <a:pt x="64394" y="2279560"/>
                </a:cubicBezTo>
                <a:cubicBezTo>
                  <a:pt x="68687" y="2296732"/>
                  <a:pt x="70300" y="2314807"/>
                  <a:pt x="77273" y="2331076"/>
                </a:cubicBezTo>
                <a:cubicBezTo>
                  <a:pt x="83370" y="2345303"/>
                  <a:pt x="94445" y="2356833"/>
                  <a:pt x="103031" y="2369712"/>
                </a:cubicBezTo>
                <a:cubicBezTo>
                  <a:pt x="124491" y="2434091"/>
                  <a:pt x="104930" y="2388983"/>
                  <a:pt x="154546" y="2459864"/>
                </a:cubicBezTo>
                <a:cubicBezTo>
                  <a:pt x="172299" y="2485225"/>
                  <a:pt x="188890" y="2511380"/>
                  <a:pt x="206062" y="2537138"/>
                </a:cubicBezTo>
                <a:cubicBezTo>
                  <a:pt x="214648" y="2550017"/>
                  <a:pt x="217975" y="2568852"/>
                  <a:pt x="231819" y="2575774"/>
                </a:cubicBezTo>
                <a:lnTo>
                  <a:pt x="283335" y="2601532"/>
                </a:lnTo>
                <a:cubicBezTo>
                  <a:pt x="287628" y="2614411"/>
                  <a:pt x="288684" y="2628873"/>
                  <a:pt x="296214" y="2640169"/>
                </a:cubicBezTo>
                <a:cubicBezTo>
                  <a:pt x="323777" y="2681514"/>
                  <a:pt x="332980" y="2678182"/>
                  <a:pt x="373487" y="2691684"/>
                </a:cubicBezTo>
                <a:cubicBezTo>
                  <a:pt x="394952" y="2708856"/>
                  <a:pt x="415890" y="2726707"/>
                  <a:pt x="437881" y="2743200"/>
                </a:cubicBezTo>
                <a:cubicBezTo>
                  <a:pt x="450264" y="2752487"/>
                  <a:pt x="465573" y="2758012"/>
                  <a:pt x="476518" y="2768957"/>
                </a:cubicBezTo>
                <a:cubicBezTo>
                  <a:pt x="546693" y="2839131"/>
                  <a:pt x="479997" y="2808753"/>
                  <a:pt x="553791" y="2833352"/>
                </a:cubicBezTo>
                <a:cubicBezTo>
                  <a:pt x="627035" y="2906594"/>
                  <a:pt x="556510" y="2847590"/>
                  <a:pt x="631064" y="2884867"/>
                </a:cubicBezTo>
                <a:cubicBezTo>
                  <a:pt x="730925" y="2934798"/>
                  <a:pt x="611226" y="2891133"/>
                  <a:pt x="708338" y="2923504"/>
                </a:cubicBezTo>
                <a:lnTo>
                  <a:pt x="785611" y="2975019"/>
                </a:lnTo>
                <a:cubicBezTo>
                  <a:pt x="798490" y="2983605"/>
                  <a:pt x="809232" y="2997023"/>
                  <a:pt x="824248" y="3000777"/>
                </a:cubicBezTo>
                <a:lnTo>
                  <a:pt x="875763" y="3013656"/>
                </a:lnTo>
                <a:cubicBezTo>
                  <a:pt x="888642" y="3022242"/>
                  <a:pt x="901805" y="3030417"/>
                  <a:pt x="914400" y="3039414"/>
                </a:cubicBezTo>
                <a:cubicBezTo>
                  <a:pt x="935567" y="3054533"/>
                  <a:pt x="978870" y="3089800"/>
                  <a:pt x="1004552" y="3103808"/>
                </a:cubicBezTo>
                <a:cubicBezTo>
                  <a:pt x="1184291" y="3201848"/>
                  <a:pt x="1036114" y="3107678"/>
                  <a:pt x="1184856" y="3206839"/>
                </a:cubicBezTo>
                <a:cubicBezTo>
                  <a:pt x="1197735" y="3215425"/>
                  <a:pt x="1208476" y="3228843"/>
                  <a:pt x="1223493" y="3232597"/>
                </a:cubicBezTo>
                <a:lnTo>
                  <a:pt x="1326524" y="3258354"/>
                </a:lnTo>
                <a:cubicBezTo>
                  <a:pt x="1352282" y="3271233"/>
                  <a:pt x="1378623" y="3283005"/>
                  <a:pt x="1403797" y="3296991"/>
                </a:cubicBezTo>
                <a:cubicBezTo>
                  <a:pt x="1417327" y="3304508"/>
                  <a:pt x="1428145" y="3316796"/>
                  <a:pt x="1442433" y="3322749"/>
                </a:cubicBezTo>
                <a:cubicBezTo>
                  <a:pt x="1542716" y="3364533"/>
                  <a:pt x="1537969" y="3355426"/>
                  <a:pt x="1622738" y="3374264"/>
                </a:cubicBezTo>
                <a:cubicBezTo>
                  <a:pt x="1640017" y="3378104"/>
                  <a:pt x="1657234" y="3382280"/>
                  <a:pt x="1674253" y="3387143"/>
                </a:cubicBezTo>
                <a:cubicBezTo>
                  <a:pt x="1687306" y="3390873"/>
                  <a:pt x="1699472" y="3397958"/>
                  <a:pt x="1712890" y="3400022"/>
                </a:cubicBezTo>
                <a:cubicBezTo>
                  <a:pt x="1755532" y="3406582"/>
                  <a:pt x="1798749" y="3408608"/>
                  <a:pt x="1841679" y="3412901"/>
                </a:cubicBezTo>
                <a:cubicBezTo>
                  <a:pt x="1863144" y="3417194"/>
                  <a:pt x="1884367" y="3422949"/>
                  <a:pt x="1906073" y="3425780"/>
                </a:cubicBezTo>
                <a:cubicBezTo>
                  <a:pt x="2121922" y="3453935"/>
                  <a:pt x="2111921" y="3448300"/>
                  <a:pt x="2305318" y="3464416"/>
                </a:cubicBezTo>
                <a:lnTo>
                  <a:pt x="2446986" y="3477295"/>
                </a:lnTo>
                <a:cubicBezTo>
                  <a:pt x="2657341" y="3473002"/>
                  <a:pt x="2867862" y="3473827"/>
                  <a:pt x="3078050" y="3464416"/>
                </a:cubicBezTo>
                <a:cubicBezTo>
                  <a:pt x="3155721" y="3460938"/>
                  <a:pt x="3309870" y="3438659"/>
                  <a:pt x="3309870" y="3438659"/>
                </a:cubicBezTo>
                <a:cubicBezTo>
                  <a:pt x="3402916" y="3407644"/>
                  <a:pt x="3302068" y="3437982"/>
                  <a:pt x="3490174" y="3412901"/>
                </a:cubicBezTo>
                <a:cubicBezTo>
                  <a:pt x="3524037" y="3408386"/>
                  <a:pt x="3548537" y="3396680"/>
                  <a:pt x="3580326" y="3387143"/>
                </a:cubicBezTo>
                <a:cubicBezTo>
                  <a:pt x="3610261" y="3378162"/>
                  <a:pt x="3640428" y="3369971"/>
                  <a:pt x="3670479" y="3361385"/>
                </a:cubicBezTo>
                <a:cubicBezTo>
                  <a:pt x="3683358" y="3352799"/>
                  <a:pt x="3694971" y="3341914"/>
                  <a:pt x="3709115" y="3335628"/>
                </a:cubicBezTo>
                <a:cubicBezTo>
                  <a:pt x="3749431" y="3317710"/>
                  <a:pt x="3795088" y="3307695"/>
                  <a:pt x="3837904" y="3296991"/>
                </a:cubicBezTo>
                <a:cubicBezTo>
                  <a:pt x="3929905" y="3235658"/>
                  <a:pt x="3885144" y="3252984"/>
                  <a:pt x="3966693" y="3232597"/>
                </a:cubicBezTo>
                <a:cubicBezTo>
                  <a:pt x="3983865" y="3224011"/>
                  <a:pt x="4002586" y="3217998"/>
                  <a:pt x="4018208" y="3206839"/>
                </a:cubicBezTo>
                <a:cubicBezTo>
                  <a:pt x="4102618" y="3146546"/>
                  <a:pt x="4012604" y="3182948"/>
                  <a:pt x="4095481" y="3155324"/>
                </a:cubicBezTo>
                <a:cubicBezTo>
                  <a:pt x="4220050" y="3061897"/>
                  <a:pt x="4087300" y="3152975"/>
                  <a:pt x="4185633" y="3103808"/>
                </a:cubicBezTo>
                <a:cubicBezTo>
                  <a:pt x="4199477" y="3096886"/>
                  <a:pt x="4210425" y="3084972"/>
                  <a:pt x="4224270" y="3078050"/>
                </a:cubicBezTo>
                <a:cubicBezTo>
                  <a:pt x="4236412" y="3071979"/>
                  <a:pt x="4250765" y="3071242"/>
                  <a:pt x="4262907" y="3065171"/>
                </a:cubicBezTo>
                <a:cubicBezTo>
                  <a:pt x="4276751" y="3058249"/>
                  <a:pt x="4287699" y="3046336"/>
                  <a:pt x="4301543" y="3039414"/>
                </a:cubicBezTo>
                <a:cubicBezTo>
                  <a:pt x="4313685" y="3033343"/>
                  <a:pt x="4328038" y="3032606"/>
                  <a:pt x="4340180" y="3026535"/>
                </a:cubicBezTo>
                <a:cubicBezTo>
                  <a:pt x="4429121" y="2982064"/>
                  <a:pt x="4323117" y="3014702"/>
                  <a:pt x="4430332" y="2987898"/>
                </a:cubicBezTo>
                <a:cubicBezTo>
                  <a:pt x="4458596" y="2969055"/>
                  <a:pt x="4487803" y="2947277"/>
                  <a:pt x="4520484" y="2936383"/>
                </a:cubicBezTo>
                <a:cubicBezTo>
                  <a:pt x="4541251" y="2929461"/>
                  <a:pt x="4563414" y="2927797"/>
                  <a:pt x="4584879" y="2923504"/>
                </a:cubicBezTo>
                <a:cubicBezTo>
                  <a:pt x="4646106" y="2882685"/>
                  <a:pt x="4608831" y="2902640"/>
                  <a:pt x="4700788" y="2871988"/>
                </a:cubicBezTo>
                <a:cubicBezTo>
                  <a:pt x="4713667" y="2867695"/>
                  <a:pt x="4728129" y="2866639"/>
                  <a:pt x="4739425" y="2859109"/>
                </a:cubicBezTo>
                <a:cubicBezTo>
                  <a:pt x="4850163" y="2785286"/>
                  <a:pt x="4710048" y="2873799"/>
                  <a:pt x="4816698" y="2820473"/>
                </a:cubicBezTo>
                <a:cubicBezTo>
                  <a:pt x="4830542" y="2813551"/>
                  <a:pt x="4841491" y="2801637"/>
                  <a:pt x="4855335" y="2794715"/>
                </a:cubicBezTo>
                <a:cubicBezTo>
                  <a:pt x="4867477" y="2788644"/>
                  <a:pt x="4881829" y="2787907"/>
                  <a:pt x="4893971" y="2781836"/>
                </a:cubicBezTo>
                <a:cubicBezTo>
                  <a:pt x="4982907" y="2737367"/>
                  <a:pt x="4876914" y="2770000"/>
                  <a:pt x="4984124" y="2743200"/>
                </a:cubicBezTo>
                <a:cubicBezTo>
                  <a:pt x="5094848" y="2669382"/>
                  <a:pt x="4954756" y="2757884"/>
                  <a:pt x="5061397" y="2704563"/>
                </a:cubicBezTo>
                <a:cubicBezTo>
                  <a:pt x="5075241" y="2697641"/>
                  <a:pt x="5086189" y="2685727"/>
                  <a:pt x="5100033" y="2678805"/>
                </a:cubicBezTo>
                <a:cubicBezTo>
                  <a:pt x="5112175" y="2672734"/>
                  <a:pt x="5126192" y="2671274"/>
                  <a:pt x="5138670" y="2665926"/>
                </a:cubicBezTo>
                <a:cubicBezTo>
                  <a:pt x="5156316" y="2658363"/>
                  <a:pt x="5173014" y="2648755"/>
                  <a:pt x="5190186" y="2640169"/>
                </a:cubicBezTo>
                <a:cubicBezTo>
                  <a:pt x="5203065" y="2627290"/>
                  <a:pt x="5214993" y="2613385"/>
                  <a:pt x="5228822" y="2601532"/>
                </a:cubicBezTo>
                <a:cubicBezTo>
                  <a:pt x="5245119" y="2587563"/>
                  <a:pt x="5265160" y="2578073"/>
                  <a:pt x="5280338" y="2562895"/>
                </a:cubicBezTo>
                <a:cubicBezTo>
                  <a:pt x="5366197" y="2477036"/>
                  <a:pt x="5241698" y="2567190"/>
                  <a:pt x="5344732" y="2498501"/>
                </a:cubicBezTo>
                <a:cubicBezTo>
                  <a:pt x="5356477" y="2480884"/>
                  <a:pt x="5397146" y="2418332"/>
                  <a:pt x="5409126" y="2408349"/>
                </a:cubicBezTo>
                <a:cubicBezTo>
                  <a:pt x="5419555" y="2399658"/>
                  <a:pt x="5434884" y="2399763"/>
                  <a:pt x="5447763" y="2395470"/>
                </a:cubicBezTo>
                <a:lnTo>
                  <a:pt x="5525036" y="2318197"/>
                </a:lnTo>
                <a:cubicBezTo>
                  <a:pt x="5537915" y="2305318"/>
                  <a:pt x="5548518" y="2289663"/>
                  <a:pt x="5563673" y="2279560"/>
                </a:cubicBezTo>
                <a:lnTo>
                  <a:pt x="5602310" y="2253802"/>
                </a:lnTo>
                <a:cubicBezTo>
                  <a:pt x="5670994" y="2150774"/>
                  <a:pt x="5580846" y="2275266"/>
                  <a:pt x="5666704" y="2189408"/>
                </a:cubicBezTo>
                <a:cubicBezTo>
                  <a:pt x="5677649" y="2178463"/>
                  <a:pt x="5682553" y="2162662"/>
                  <a:pt x="5692462" y="2150771"/>
                </a:cubicBezTo>
                <a:cubicBezTo>
                  <a:pt x="5704122" y="2136779"/>
                  <a:pt x="5719438" y="2126127"/>
                  <a:pt x="5731098" y="2112135"/>
                </a:cubicBezTo>
                <a:cubicBezTo>
                  <a:pt x="5759621" y="2077907"/>
                  <a:pt x="5759713" y="2062060"/>
                  <a:pt x="5782614" y="2021983"/>
                </a:cubicBezTo>
                <a:cubicBezTo>
                  <a:pt x="5790293" y="2008544"/>
                  <a:pt x="5799785" y="1996225"/>
                  <a:pt x="5808371" y="1983346"/>
                </a:cubicBezTo>
                <a:cubicBezTo>
                  <a:pt x="5796259" y="1934895"/>
                  <a:pt x="5806268" y="1925838"/>
                  <a:pt x="5756856" y="1906073"/>
                </a:cubicBezTo>
                <a:cubicBezTo>
                  <a:pt x="5748884" y="1902884"/>
                  <a:pt x="5726805" y="1959735"/>
                  <a:pt x="5718219" y="1918952"/>
                </a:cubicBez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p:cNvSpPr txBox="1"/>
          <p:nvPr/>
        </p:nvSpPr>
        <p:spPr>
          <a:xfrm>
            <a:off x="4661068" y="2822448"/>
            <a:ext cx="2410377" cy="461665"/>
          </a:xfrm>
          <a:prstGeom prst="rect">
            <a:avLst/>
          </a:prstGeom>
          <a:noFill/>
        </p:spPr>
        <p:txBody>
          <a:bodyPr wrap="square" rtlCol="0">
            <a:spAutoFit/>
          </a:bodyPr>
          <a:lstStyle/>
          <a:p>
            <a:r>
              <a:rPr lang="en-US" sz="2400" b="1" dirty="0">
                <a:solidFill>
                  <a:srgbClr val="FF0000"/>
                </a:solidFill>
              </a:rPr>
              <a:t>vein</a:t>
            </a:r>
          </a:p>
        </p:txBody>
      </p:sp>
    </p:spTree>
    <p:extLst>
      <p:ext uri="{BB962C8B-B14F-4D97-AF65-F5344CB8AC3E}">
        <p14:creationId xmlns:p14="http://schemas.microsoft.com/office/powerpoint/2010/main" val="98675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region indicated by the bracket.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5" name="Picture 3" descr="\\aitl-web1\com\LabManuals\MA\VLM\Lab21\SL26aM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52550"/>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p:cNvSpPr/>
          <p:nvPr/>
        </p:nvSpPr>
        <p:spPr>
          <a:xfrm>
            <a:off x="7086600" y="1352551"/>
            <a:ext cx="457200" cy="266616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7540619" y="2270133"/>
            <a:ext cx="1565700" cy="830997"/>
          </a:xfrm>
          <a:prstGeom prst="rect">
            <a:avLst/>
          </a:prstGeom>
          <a:noFill/>
        </p:spPr>
        <p:txBody>
          <a:bodyPr wrap="square" rtlCol="0">
            <a:spAutoFit/>
          </a:bodyPr>
          <a:lstStyle/>
          <a:p>
            <a:r>
              <a:rPr lang="en-US" sz="2400" b="1" dirty="0">
                <a:solidFill>
                  <a:srgbClr val="0070C0"/>
                </a:solidFill>
              </a:rPr>
              <a:t>Stratum corneum</a:t>
            </a:r>
          </a:p>
        </p:txBody>
      </p:sp>
    </p:spTree>
    <p:extLst>
      <p:ext uri="{BB962C8B-B14F-4D97-AF65-F5344CB8AC3E}">
        <p14:creationId xmlns:p14="http://schemas.microsoft.com/office/powerpoint/2010/main" val="80381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257800"/>
            <a:ext cx="5696592" cy="1569660"/>
          </a:xfrm>
          <a:prstGeom prst="rect">
            <a:avLst/>
          </a:prstGeom>
          <a:noFill/>
        </p:spPr>
        <p:txBody>
          <a:bodyPr wrap="square" rtlCol="0">
            <a:spAutoFit/>
          </a:bodyPr>
          <a:lstStyle/>
          <a:p>
            <a:r>
              <a:rPr lang="en-US" dirty="0"/>
              <a:t>Link to </a:t>
            </a:r>
            <a:r>
              <a:rPr lang="en-US" u="sng" dirty="0">
                <a:hlinkClick r:id="rId2"/>
              </a:rPr>
              <a:t>SL 025</a:t>
            </a:r>
            <a:r>
              <a:rPr lang="en-US" dirty="0">
                <a:hlinkClick r:id="rId2"/>
              </a:rPr>
              <a:t> </a:t>
            </a:r>
            <a:r>
              <a:rPr lang="en-US" dirty="0"/>
              <a:t>and </a:t>
            </a:r>
            <a:r>
              <a:rPr lang="en-US" u="sng" dirty="0">
                <a:hlinkClick r:id="rId2"/>
              </a:rPr>
              <a:t>SL 026</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Stratum basale</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Stratum spinosum</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Stratum germinativum</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(FYI - Stratum lucidum  - know where this should be )</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Stratum corneum</a:t>
            </a:r>
          </a:p>
        </p:txBody>
      </p:sp>
      <p:sp>
        <p:nvSpPr>
          <p:cNvPr id="5" name="TextBox 4"/>
          <p:cNvSpPr txBox="1"/>
          <p:nvPr/>
        </p:nvSpPr>
        <p:spPr>
          <a:xfrm>
            <a:off x="2362200" y="2261590"/>
            <a:ext cx="4858392" cy="369332"/>
          </a:xfrm>
          <a:prstGeom prst="rect">
            <a:avLst/>
          </a:prstGeom>
          <a:noFill/>
        </p:spPr>
        <p:txBody>
          <a:bodyPr wrap="square" rtlCol="0">
            <a:spAutoFit/>
          </a:bodyPr>
          <a:lstStyle/>
          <a:p>
            <a:r>
              <a:rPr lang="en-US" b="1" dirty="0">
                <a:hlinkClick r:id="rId3"/>
              </a:rPr>
              <a:t>Video showing layers of epidermis – SL25</a:t>
            </a:r>
            <a:endParaRPr lang="en-US" b="1" dirty="0"/>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0808796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25" y="1348875"/>
            <a:ext cx="7664875" cy="5486353"/>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structures.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5" name="TextBox 4"/>
          <p:cNvSpPr txBox="1"/>
          <p:nvPr/>
        </p:nvSpPr>
        <p:spPr>
          <a:xfrm>
            <a:off x="1777285" y="4944868"/>
            <a:ext cx="1997633" cy="830997"/>
          </a:xfrm>
          <a:prstGeom prst="rect">
            <a:avLst/>
          </a:prstGeom>
          <a:solidFill>
            <a:srgbClr val="FFC000"/>
          </a:solidFill>
        </p:spPr>
        <p:txBody>
          <a:bodyPr wrap="square" rtlCol="0">
            <a:spAutoFit/>
          </a:bodyPr>
          <a:lstStyle/>
          <a:p>
            <a:r>
              <a:rPr lang="en-US" sz="2400" b="1" dirty="0">
                <a:solidFill>
                  <a:srgbClr val="00B0F0"/>
                </a:solidFill>
              </a:rPr>
              <a:t>Apocrine glands</a:t>
            </a:r>
          </a:p>
        </p:txBody>
      </p:sp>
      <p:sp>
        <p:nvSpPr>
          <p:cNvPr id="7" name="Freeform 6"/>
          <p:cNvSpPr/>
          <p:nvPr/>
        </p:nvSpPr>
        <p:spPr>
          <a:xfrm>
            <a:off x="1622738" y="2608243"/>
            <a:ext cx="3211427" cy="2285729"/>
          </a:xfrm>
          <a:custGeom>
            <a:avLst/>
            <a:gdLst>
              <a:gd name="connsiteX0" fmla="*/ 2459865 w 3211427"/>
              <a:gd name="connsiteY0" fmla="*/ 2131182 h 2285729"/>
              <a:gd name="connsiteX1" fmla="*/ 2871989 w 3211427"/>
              <a:gd name="connsiteY1" fmla="*/ 2092546 h 2285729"/>
              <a:gd name="connsiteX2" fmla="*/ 2923504 w 3211427"/>
              <a:gd name="connsiteY2" fmla="*/ 2079667 h 2285729"/>
              <a:gd name="connsiteX3" fmla="*/ 2987899 w 3211427"/>
              <a:gd name="connsiteY3" fmla="*/ 2066788 h 2285729"/>
              <a:gd name="connsiteX4" fmla="*/ 3039414 w 3211427"/>
              <a:gd name="connsiteY4" fmla="*/ 2041030 h 2285729"/>
              <a:gd name="connsiteX5" fmla="*/ 3078051 w 3211427"/>
              <a:gd name="connsiteY5" fmla="*/ 2028151 h 2285729"/>
              <a:gd name="connsiteX6" fmla="*/ 3116687 w 3211427"/>
              <a:gd name="connsiteY6" fmla="*/ 2002394 h 2285729"/>
              <a:gd name="connsiteX7" fmla="*/ 3155324 w 3211427"/>
              <a:gd name="connsiteY7" fmla="*/ 1950878 h 2285729"/>
              <a:gd name="connsiteX8" fmla="*/ 3168203 w 3211427"/>
              <a:gd name="connsiteY8" fmla="*/ 1912242 h 2285729"/>
              <a:gd name="connsiteX9" fmla="*/ 3193961 w 3211427"/>
              <a:gd name="connsiteY9" fmla="*/ 1873605 h 2285729"/>
              <a:gd name="connsiteX10" fmla="*/ 3193961 w 3211427"/>
              <a:gd name="connsiteY10" fmla="*/ 1628906 h 2285729"/>
              <a:gd name="connsiteX11" fmla="*/ 3168203 w 3211427"/>
              <a:gd name="connsiteY11" fmla="*/ 1512996 h 2285729"/>
              <a:gd name="connsiteX12" fmla="*/ 3142445 w 3211427"/>
              <a:gd name="connsiteY12" fmla="*/ 1435723 h 2285729"/>
              <a:gd name="connsiteX13" fmla="*/ 3078051 w 3211427"/>
              <a:gd name="connsiteY13" fmla="*/ 1358450 h 2285729"/>
              <a:gd name="connsiteX14" fmla="*/ 3013656 w 3211427"/>
              <a:gd name="connsiteY14" fmla="*/ 1281177 h 2285729"/>
              <a:gd name="connsiteX15" fmla="*/ 2936383 w 3211427"/>
              <a:gd name="connsiteY15" fmla="*/ 1191025 h 2285729"/>
              <a:gd name="connsiteX16" fmla="*/ 2871989 w 3211427"/>
              <a:gd name="connsiteY16" fmla="*/ 1100872 h 2285729"/>
              <a:gd name="connsiteX17" fmla="*/ 2820473 w 3211427"/>
              <a:gd name="connsiteY17" fmla="*/ 1049357 h 2285729"/>
              <a:gd name="connsiteX18" fmla="*/ 2768958 w 3211427"/>
              <a:gd name="connsiteY18" fmla="*/ 972084 h 2285729"/>
              <a:gd name="connsiteX19" fmla="*/ 2717442 w 3211427"/>
              <a:gd name="connsiteY19" fmla="*/ 933447 h 2285729"/>
              <a:gd name="connsiteX20" fmla="*/ 2601532 w 3211427"/>
              <a:gd name="connsiteY20" fmla="*/ 817537 h 2285729"/>
              <a:gd name="connsiteX21" fmla="*/ 2562896 w 3211427"/>
              <a:gd name="connsiteY21" fmla="*/ 778901 h 2285729"/>
              <a:gd name="connsiteX22" fmla="*/ 2537138 w 3211427"/>
              <a:gd name="connsiteY22" fmla="*/ 740264 h 2285729"/>
              <a:gd name="connsiteX23" fmla="*/ 2446986 w 3211427"/>
              <a:gd name="connsiteY23" fmla="*/ 675870 h 2285729"/>
              <a:gd name="connsiteX24" fmla="*/ 2369713 w 3211427"/>
              <a:gd name="connsiteY24" fmla="*/ 624354 h 2285729"/>
              <a:gd name="connsiteX25" fmla="*/ 2253803 w 3211427"/>
              <a:gd name="connsiteY25" fmla="*/ 534202 h 2285729"/>
              <a:gd name="connsiteX26" fmla="*/ 2215166 w 3211427"/>
              <a:gd name="connsiteY26" fmla="*/ 508444 h 2285729"/>
              <a:gd name="connsiteX27" fmla="*/ 2163651 w 3211427"/>
              <a:gd name="connsiteY27" fmla="*/ 482687 h 2285729"/>
              <a:gd name="connsiteX28" fmla="*/ 2125014 w 3211427"/>
              <a:gd name="connsiteY28" fmla="*/ 456929 h 2285729"/>
              <a:gd name="connsiteX29" fmla="*/ 2073499 w 3211427"/>
              <a:gd name="connsiteY29" fmla="*/ 444050 h 2285729"/>
              <a:gd name="connsiteX30" fmla="*/ 2021983 w 3211427"/>
              <a:gd name="connsiteY30" fmla="*/ 418292 h 2285729"/>
              <a:gd name="connsiteX31" fmla="*/ 1983347 w 3211427"/>
              <a:gd name="connsiteY31" fmla="*/ 405413 h 2285729"/>
              <a:gd name="connsiteX32" fmla="*/ 1957589 w 3211427"/>
              <a:gd name="connsiteY32" fmla="*/ 366777 h 2285729"/>
              <a:gd name="connsiteX33" fmla="*/ 1815921 w 3211427"/>
              <a:gd name="connsiteY33" fmla="*/ 302382 h 2285729"/>
              <a:gd name="connsiteX34" fmla="*/ 1712890 w 3211427"/>
              <a:gd name="connsiteY34" fmla="*/ 263746 h 2285729"/>
              <a:gd name="connsiteX35" fmla="*/ 1596980 w 3211427"/>
              <a:gd name="connsiteY35" fmla="*/ 212230 h 2285729"/>
              <a:gd name="connsiteX36" fmla="*/ 1545465 w 3211427"/>
              <a:gd name="connsiteY36" fmla="*/ 186472 h 2285729"/>
              <a:gd name="connsiteX37" fmla="*/ 1506828 w 3211427"/>
              <a:gd name="connsiteY37" fmla="*/ 160715 h 2285729"/>
              <a:gd name="connsiteX38" fmla="*/ 1429555 w 3211427"/>
              <a:gd name="connsiteY38" fmla="*/ 134957 h 2285729"/>
              <a:gd name="connsiteX39" fmla="*/ 1339403 w 3211427"/>
              <a:gd name="connsiteY39" fmla="*/ 96320 h 2285729"/>
              <a:gd name="connsiteX40" fmla="*/ 1236372 w 3211427"/>
              <a:gd name="connsiteY40" fmla="*/ 57684 h 2285729"/>
              <a:gd name="connsiteX41" fmla="*/ 1043189 w 3211427"/>
              <a:gd name="connsiteY41" fmla="*/ 19047 h 2285729"/>
              <a:gd name="connsiteX42" fmla="*/ 746975 w 3211427"/>
              <a:gd name="connsiteY42" fmla="*/ 19047 h 2285729"/>
              <a:gd name="connsiteX43" fmla="*/ 579549 w 3211427"/>
              <a:gd name="connsiteY43" fmla="*/ 44805 h 2285729"/>
              <a:gd name="connsiteX44" fmla="*/ 528034 w 3211427"/>
              <a:gd name="connsiteY44" fmla="*/ 57684 h 2285729"/>
              <a:gd name="connsiteX45" fmla="*/ 450761 w 3211427"/>
              <a:gd name="connsiteY45" fmla="*/ 96320 h 2285729"/>
              <a:gd name="connsiteX46" fmla="*/ 399245 w 3211427"/>
              <a:gd name="connsiteY46" fmla="*/ 109199 h 2285729"/>
              <a:gd name="connsiteX47" fmla="*/ 347730 w 3211427"/>
              <a:gd name="connsiteY47" fmla="*/ 173594 h 2285729"/>
              <a:gd name="connsiteX48" fmla="*/ 309093 w 3211427"/>
              <a:gd name="connsiteY48" fmla="*/ 199351 h 2285729"/>
              <a:gd name="connsiteX49" fmla="*/ 270456 w 3211427"/>
              <a:gd name="connsiteY49" fmla="*/ 237988 h 2285729"/>
              <a:gd name="connsiteX50" fmla="*/ 218941 w 3211427"/>
              <a:gd name="connsiteY50" fmla="*/ 328140 h 2285729"/>
              <a:gd name="connsiteX51" fmla="*/ 167425 w 3211427"/>
              <a:gd name="connsiteY51" fmla="*/ 418292 h 2285729"/>
              <a:gd name="connsiteX52" fmla="*/ 141668 w 3211427"/>
              <a:gd name="connsiteY52" fmla="*/ 559960 h 2285729"/>
              <a:gd name="connsiteX53" fmla="*/ 115910 w 3211427"/>
              <a:gd name="connsiteY53" fmla="*/ 637233 h 2285729"/>
              <a:gd name="connsiteX54" fmla="*/ 103031 w 3211427"/>
              <a:gd name="connsiteY54" fmla="*/ 675870 h 2285729"/>
              <a:gd name="connsiteX55" fmla="*/ 77273 w 3211427"/>
              <a:gd name="connsiteY55" fmla="*/ 714506 h 2285729"/>
              <a:gd name="connsiteX56" fmla="*/ 51516 w 3211427"/>
              <a:gd name="connsiteY56" fmla="*/ 791780 h 2285729"/>
              <a:gd name="connsiteX57" fmla="*/ 38637 w 3211427"/>
              <a:gd name="connsiteY57" fmla="*/ 830416 h 2285729"/>
              <a:gd name="connsiteX58" fmla="*/ 0 w 3211427"/>
              <a:gd name="connsiteY58" fmla="*/ 907689 h 2285729"/>
              <a:gd name="connsiteX59" fmla="*/ 25758 w 3211427"/>
              <a:gd name="connsiteY59" fmla="*/ 1165267 h 2285729"/>
              <a:gd name="connsiteX60" fmla="*/ 38637 w 3211427"/>
              <a:gd name="connsiteY60" fmla="*/ 1203903 h 2285729"/>
              <a:gd name="connsiteX61" fmla="*/ 90152 w 3211427"/>
              <a:gd name="connsiteY61" fmla="*/ 1281177 h 2285729"/>
              <a:gd name="connsiteX62" fmla="*/ 115910 w 3211427"/>
              <a:gd name="connsiteY62" fmla="*/ 1319813 h 2285729"/>
              <a:gd name="connsiteX63" fmla="*/ 167425 w 3211427"/>
              <a:gd name="connsiteY63" fmla="*/ 1384208 h 2285729"/>
              <a:gd name="connsiteX64" fmla="*/ 193183 w 3211427"/>
              <a:gd name="connsiteY64" fmla="*/ 1435723 h 2285729"/>
              <a:gd name="connsiteX65" fmla="*/ 218941 w 3211427"/>
              <a:gd name="connsiteY65" fmla="*/ 1474360 h 2285729"/>
              <a:gd name="connsiteX66" fmla="*/ 231820 w 3211427"/>
              <a:gd name="connsiteY66" fmla="*/ 1512996 h 2285729"/>
              <a:gd name="connsiteX67" fmla="*/ 283335 w 3211427"/>
              <a:gd name="connsiteY67" fmla="*/ 1577391 h 2285729"/>
              <a:gd name="connsiteX68" fmla="*/ 309093 w 3211427"/>
              <a:gd name="connsiteY68" fmla="*/ 1616027 h 2285729"/>
              <a:gd name="connsiteX69" fmla="*/ 347730 w 3211427"/>
              <a:gd name="connsiteY69" fmla="*/ 1654664 h 2285729"/>
              <a:gd name="connsiteX70" fmla="*/ 373487 w 3211427"/>
              <a:gd name="connsiteY70" fmla="*/ 1693301 h 2285729"/>
              <a:gd name="connsiteX71" fmla="*/ 425003 w 3211427"/>
              <a:gd name="connsiteY71" fmla="*/ 1731937 h 2285729"/>
              <a:gd name="connsiteX72" fmla="*/ 489397 w 3211427"/>
              <a:gd name="connsiteY72" fmla="*/ 1809211 h 2285729"/>
              <a:gd name="connsiteX73" fmla="*/ 553792 w 3211427"/>
              <a:gd name="connsiteY73" fmla="*/ 1899363 h 2285729"/>
              <a:gd name="connsiteX74" fmla="*/ 708338 w 3211427"/>
              <a:gd name="connsiteY74" fmla="*/ 2028151 h 2285729"/>
              <a:gd name="connsiteX75" fmla="*/ 746975 w 3211427"/>
              <a:gd name="connsiteY75" fmla="*/ 2053909 h 2285729"/>
              <a:gd name="connsiteX76" fmla="*/ 824248 w 3211427"/>
              <a:gd name="connsiteY76" fmla="*/ 2079667 h 2285729"/>
              <a:gd name="connsiteX77" fmla="*/ 862885 w 3211427"/>
              <a:gd name="connsiteY77" fmla="*/ 2092546 h 2285729"/>
              <a:gd name="connsiteX78" fmla="*/ 991673 w 3211427"/>
              <a:gd name="connsiteY78" fmla="*/ 2105425 h 2285729"/>
              <a:gd name="connsiteX79" fmla="*/ 1056068 w 3211427"/>
              <a:gd name="connsiteY79" fmla="*/ 2118303 h 2285729"/>
              <a:gd name="connsiteX80" fmla="*/ 1159099 w 3211427"/>
              <a:gd name="connsiteY80" fmla="*/ 2144061 h 2285729"/>
              <a:gd name="connsiteX81" fmla="*/ 1287887 w 3211427"/>
              <a:gd name="connsiteY81" fmla="*/ 2156940 h 2285729"/>
              <a:gd name="connsiteX82" fmla="*/ 1352282 w 3211427"/>
              <a:gd name="connsiteY82" fmla="*/ 2169819 h 2285729"/>
              <a:gd name="connsiteX83" fmla="*/ 1506828 w 3211427"/>
              <a:gd name="connsiteY83" fmla="*/ 2195577 h 2285729"/>
              <a:gd name="connsiteX84" fmla="*/ 1558344 w 3211427"/>
              <a:gd name="connsiteY84" fmla="*/ 2208456 h 2285729"/>
              <a:gd name="connsiteX85" fmla="*/ 1687132 w 3211427"/>
              <a:gd name="connsiteY85" fmla="*/ 2221334 h 2285729"/>
              <a:gd name="connsiteX86" fmla="*/ 1725769 w 3211427"/>
              <a:gd name="connsiteY86" fmla="*/ 2234213 h 2285729"/>
              <a:gd name="connsiteX87" fmla="*/ 1867437 w 3211427"/>
              <a:gd name="connsiteY87" fmla="*/ 2259971 h 2285729"/>
              <a:gd name="connsiteX88" fmla="*/ 1996225 w 3211427"/>
              <a:gd name="connsiteY88" fmla="*/ 2272850 h 2285729"/>
              <a:gd name="connsiteX89" fmla="*/ 2073499 w 3211427"/>
              <a:gd name="connsiteY89" fmla="*/ 2285729 h 2285729"/>
              <a:gd name="connsiteX90" fmla="*/ 2137893 w 3211427"/>
              <a:gd name="connsiteY90" fmla="*/ 2272850 h 2285729"/>
              <a:gd name="connsiteX91" fmla="*/ 2318197 w 3211427"/>
              <a:gd name="connsiteY91" fmla="*/ 2247092 h 2285729"/>
              <a:gd name="connsiteX92" fmla="*/ 2395470 w 3211427"/>
              <a:gd name="connsiteY92" fmla="*/ 2221334 h 2285729"/>
              <a:gd name="connsiteX93" fmla="*/ 2434107 w 3211427"/>
              <a:gd name="connsiteY93" fmla="*/ 2208456 h 2285729"/>
              <a:gd name="connsiteX94" fmla="*/ 2524259 w 3211427"/>
              <a:gd name="connsiteY94" fmla="*/ 2156940 h 2285729"/>
              <a:gd name="connsiteX95" fmla="*/ 2575775 w 3211427"/>
              <a:gd name="connsiteY95" fmla="*/ 2131182 h 228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3211427" h="2285729">
                <a:moveTo>
                  <a:pt x="2459865" y="2131182"/>
                </a:moveTo>
                <a:cubicBezTo>
                  <a:pt x="2814838" y="2076572"/>
                  <a:pt x="2416385" y="2132164"/>
                  <a:pt x="2871989" y="2092546"/>
                </a:cubicBezTo>
                <a:cubicBezTo>
                  <a:pt x="2889623" y="2091013"/>
                  <a:pt x="2906225" y="2083507"/>
                  <a:pt x="2923504" y="2079667"/>
                </a:cubicBezTo>
                <a:cubicBezTo>
                  <a:pt x="2944873" y="2074918"/>
                  <a:pt x="2966434" y="2071081"/>
                  <a:pt x="2987899" y="2066788"/>
                </a:cubicBezTo>
                <a:cubicBezTo>
                  <a:pt x="3005071" y="2058202"/>
                  <a:pt x="3021768" y="2048593"/>
                  <a:pt x="3039414" y="2041030"/>
                </a:cubicBezTo>
                <a:cubicBezTo>
                  <a:pt x="3051892" y="2035682"/>
                  <a:pt x="3065909" y="2034222"/>
                  <a:pt x="3078051" y="2028151"/>
                </a:cubicBezTo>
                <a:cubicBezTo>
                  <a:pt x="3091895" y="2021229"/>
                  <a:pt x="3103808" y="2010980"/>
                  <a:pt x="3116687" y="2002394"/>
                </a:cubicBezTo>
                <a:cubicBezTo>
                  <a:pt x="3129566" y="1985222"/>
                  <a:pt x="3144674" y="1969515"/>
                  <a:pt x="3155324" y="1950878"/>
                </a:cubicBezTo>
                <a:cubicBezTo>
                  <a:pt x="3162059" y="1939091"/>
                  <a:pt x="3162132" y="1924384"/>
                  <a:pt x="3168203" y="1912242"/>
                </a:cubicBezTo>
                <a:cubicBezTo>
                  <a:pt x="3175125" y="1898398"/>
                  <a:pt x="3185375" y="1886484"/>
                  <a:pt x="3193961" y="1873605"/>
                </a:cubicBezTo>
                <a:cubicBezTo>
                  <a:pt x="3221114" y="1764986"/>
                  <a:pt x="3213037" y="1819667"/>
                  <a:pt x="3193961" y="1628906"/>
                </a:cubicBezTo>
                <a:cubicBezTo>
                  <a:pt x="3192123" y="1610525"/>
                  <a:pt x="3174656" y="1534506"/>
                  <a:pt x="3168203" y="1512996"/>
                </a:cubicBezTo>
                <a:cubicBezTo>
                  <a:pt x="3160401" y="1486990"/>
                  <a:pt x="3157506" y="1458314"/>
                  <a:pt x="3142445" y="1435723"/>
                </a:cubicBezTo>
                <a:cubicBezTo>
                  <a:pt x="3106584" y="1381933"/>
                  <a:pt x="3127632" y="1408032"/>
                  <a:pt x="3078051" y="1358450"/>
                </a:cubicBezTo>
                <a:cubicBezTo>
                  <a:pt x="3056411" y="1293531"/>
                  <a:pt x="3079152" y="1337316"/>
                  <a:pt x="3013656" y="1281177"/>
                </a:cubicBezTo>
                <a:cubicBezTo>
                  <a:pt x="2979173" y="1251620"/>
                  <a:pt x="2963167" y="1228522"/>
                  <a:pt x="2936383" y="1191025"/>
                </a:cubicBezTo>
                <a:cubicBezTo>
                  <a:pt x="2909673" y="1153631"/>
                  <a:pt x="2904721" y="1138281"/>
                  <a:pt x="2871989" y="1100872"/>
                </a:cubicBezTo>
                <a:cubicBezTo>
                  <a:pt x="2855997" y="1082596"/>
                  <a:pt x="2835644" y="1068320"/>
                  <a:pt x="2820473" y="1049357"/>
                </a:cubicBezTo>
                <a:cubicBezTo>
                  <a:pt x="2801134" y="1025184"/>
                  <a:pt x="2793723" y="990658"/>
                  <a:pt x="2768958" y="972084"/>
                </a:cubicBezTo>
                <a:cubicBezTo>
                  <a:pt x="2751786" y="959205"/>
                  <a:pt x="2733397" y="947806"/>
                  <a:pt x="2717442" y="933447"/>
                </a:cubicBezTo>
                <a:lnTo>
                  <a:pt x="2601532" y="817537"/>
                </a:lnTo>
                <a:cubicBezTo>
                  <a:pt x="2588653" y="804658"/>
                  <a:pt x="2572999" y="794055"/>
                  <a:pt x="2562896" y="778901"/>
                </a:cubicBezTo>
                <a:cubicBezTo>
                  <a:pt x="2554310" y="766022"/>
                  <a:pt x="2548083" y="751209"/>
                  <a:pt x="2537138" y="740264"/>
                </a:cubicBezTo>
                <a:cubicBezTo>
                  <a:pt x="2490730" y="693856"/>
                  <a:pt x="2490871" y="712440"/>
                  <a:pt x="2446986" y="675870"/>
                </a:cubicBezTo>
                <a:cubicBezTo>
                  <a:pt x="2382669" y="622273"/>
                  <a:pt x="2437613" y="646988"/>
                  <a:pt x="2369713" y="624354"/>
                </a:cubicBezTo>
                <a:cubicBezTo>
                  <a:pt x="2309186" y="563829"/>
                  <a:pt x="2346230" y="595820"/>
                  <a:pt x="2253803" y="534202"/>
                </a:cubicBezTo>
                <a:cubicBezTo>
                  <a:pt x="2240924" y="525616"/>
                  <a:pt x="2229011" y="515366"/>
                  <a:pt x="2215166" y="508444"/>
                </a:cubicBezTo>
                <a:cubicBezTo>
                  <a:pt x="2197994" y="499858"/>
                  <a:pt x="2180320" y="492212"/>
                  <a:pt x="2163651" y="482687"/>
                </a:cubicBezTo>
                <a:cubicBezTo>
                  <a:pt x="2150212" y="475007"/>
                  <a:pt x="2139241" y="463026"/>
                  <a:pt x="2125014" y="456929"/>
                </a:cubicBezTo>
                <a:cubicBezTo>
                  <a:pt x="2108745" y="449956"/>
                  <a:pt x="2090072" y="450265"/>
                  <a:pt x="2073499" y="444050"/>
                </a:cubicBezTo>
                <a:cubicBezTo>
                  <a:pt x="2055523" y="437309"/>
                  <a:pt x="2039630" y="425855"/>
                  <a:pt x="2021983" y="418292"/>
                </a:cubicBezTo>
                <a:cubicBezTo>
                  <a:pt x="2009505" y="412944"/>
                  <a:pt x="1996226" y="409706"/>
                  <a:pt x="1983347" y="405413"/>
                </a:cubicBezTo>
                <a:cubicBezTo>
                  <a:pt x="1974761" y="392534"/>
                  <a:pt x="1970269" y="375653"/>
                  <a:pt x="1957589" y="366777"/>
                </a:cubicBezTo>
                <a:cubicBezTo>
                  <a:pt x="1780667" y="242932"/>
                  <a:pt x="1912817" y="350829"/>
                  <a:pt x="1815921" y="302382"/>
                </a:cubicBezTo>
                <a:cubicBezTo>
                  <a:pt x="1727488" y="258166"/>
                  <a:pt x="1837130" y="288594"/>
                  <a:pt x="1712890" y="263746"/>
                </a:cubicBezTo>
                <a:cubicBezTo>
                  <a:pt x="1599239" y="187977"/>
                  <a:pt x="1780897" y="304190"/>
                  <a:pt x="1596980" y="212230"/>
                </a:cubicBezTo>
                <a:cubicBezTo>
                  <a:pt x="1579808" y="203644"/>
                  <a:pt x="1562134" y="195997"/>
                  <a:pt x="1545465" y="186472"/>
                </a:cubicBezTo>
                <a:cubicBezTo>
                  <a:pt x="1532026" y="178793"/>
                  <a:pt x="1520972" y="167001"/>
                  <a:pt x="1506828" y="160715"/>
                </a:cubicBezTo>
                <a:cubicBezTo>
                  <a:pt x="1482017" y="149688"/>
                  <a:pt x="1452146" y="150018"/>
                  <a:pt x="1429555" y="134957"/>
                </a:cubicBezTo>
                <a:cubicBezTo>
                  <a:pt x="1376191" y="99381"/>
                  <a:pt x="1405934" y="112953"/>
                  <a:pt x="1339403" y="96320"/>
                </a:cubicBezTo>
                <a:cubicBezTo>
                  <a:pt x="1272164" y="51496"/>
                  <a:pt x="1330635" y="83393"/>
                  <a:pt x="1236372" y="57684"/>
                </a:cubicBezTo>
                <a:cubicBezTo>
                  <a:pt x="1079413" y="14876"/>
                  <a:pt x="1247374" y="41734"/>
                  <a:pt x="1043189" y="19047"/>
                </a:cubicBezTo>
                <a:cubicBezTo>
                  <a:pt x="916195" y="-12702"/>
                  <a:pt x="991989" y="898"/>
                  <a:pt x="746975" y="19047"/>
                </a:cubicBezTo>
                <a:cubicBezTo>
                  <a:pt x="688430" y="23384"/>
                  <a:pt x="636009" y="32258"/>
                  <a:pt x="579549" y="44805"/>
                </a:cubicBezTo>
                <a:cubicBezTo>
                  <a:pt x="562270" y="48645"/>
                  <a:pt x="545053" y="52821"/>
                  <a:pt x="528034" y="57684"/>
                </a:cubicBezTo>
                <a:cubicBezTo>
                  <a:pt x="419492" y="88696"/>
                  <a:pt x="563652" y="47939"/>
                  <a:pt x="450761" y="96320"/>
                </a:cubicBezTo>
                <a:cubicBezTo>
                  <a:pt x="434492" y="103292"/>
                  <a:pt x="416417" y="104906"/>
                  <a:pt x="399245" y="109199"/>
                </a:cubicBezTo>
                <a:cubicBezTo>
                  <a:pt x="288514" y="183020"/>
                  <a:pt x="418826" y="84723"/>
                  <a:pt x="347730" y="173594"/>
                </a:cubicBezTo>
                <a:cubicBezTo>
                  <a:pt x="338061" y="185681"/>
                  <a:pt x="320984" y="189442"/>
                  <a:pt x="309093" y="199351"/>
                </a:cubicBezTo>
                <a:cubicBezTo>
                  <a:pt x="295101" y="211011"/>
                  <a:pt x="282116" y="223996"/>
                  <a:pt x="270456" y="237988"/>
                </a:cubicBezTo>
                <a:cubicBezTo>
                  <a:pt x="241936" y="272213"/>
                  <a:pt x="241840" y="288067"/>
                  <a:pt x="218941" y="328140"/>
                </a:cubicBezTo>
                <a:cubicBezTo>
                  <a:pt x="146126" y="455565"/>
                  <a:pt x="245263" y="262620"/>
                  <a:pt x="167425" y="418292"/>
                </a:cubicBezTo>
                <a:cubicBezTo>
                  <a:pt x="163217" y="443544"/>
                  <a:pt x="149384" y="531668"/>
                  <a:pt x="141668" y="559960"/>
                </a:cubicBezTo>
                <a:cubicBezTo>
                  <a:pt x="134524" y="586154"/>
                  <a:pt x="124496" y="611475"/>
                  <a:pt x="115910" y="637233"/>
                </a:cubicBezTo>
                <a:cubicBezTo>
                  <a:pt x="111617" y="650112"/>
                  <a:pt x="110562" y="664574"/>
                  <a:pt x="103031" y="675870"/>
                </a:cubicBezTo>
                <a:lnTo>
                  <a:pt x="77273" y="714506"/>
                </a:lnTo>
                <a:lnTo>
                  <a:pt x="51516" y="791780"/>
                </a:lnTo>
                <a:cubicBezTo>
                  <a:pt x="47223" y="804659"/>
                  <a:pt x="46167" y="819121"/>
                  <a:pt x="38637" y="830416"/>
                </a:cubicBezTo>
                <a:cubicBezTo>
                  <a:pt x="5349" y="880348"/>
                  <a:pt x="17774" y="854369"/>
                  <a:pt x="0" y="907689"/>
                </a:cubicBezTo>
                <a:cubicBezTo>
                  <a:pt x="8586" y="993548"/>
                  <a:pt x="14598" y="1079704"/>
                  <a:pt x="25758" y="1165267"/>
                </a:cubicBezTo>
                <a:cubicBezTo>
                  <a:pt x="27514" y="1178728"/>
                  <a:pt x="32044" y="1192036"/>
                  <a:pt x="38637" y="1203903"/>
                </a:cubicBezTo>
                <a:cubicBezTo>
                  <a:pt x="53671" y="1230964"/>
                  <a:pt x="72980" y="1255419"/>
                  <a:pt x="90152" y="1281177"/>
                </a:cubicBezTo>
                <a:lnTo>
                  <a:pt x="115910" y="1319813"/>
                </a:lnTo>
                <a:cubicBezTo>
                  <a:pt x="146659" y="1412061"/>
                  <a:pt x="102699" y="1306537"/>
                  <a:pt x="167425" y="1384208"/>
                </a:cubicBezTo>
                <a:cubicBezTo>
                  <a:pt x="179716" y="1398957"/>
                  <a:pt x="183658" y="1419054"/>
                  <a:pt x="193183" y="1435723"/>
                </a:cubicBezTo>
                <a:cubicBezTo>
                  <a:pt x="200863" y="1449162"/>
                  <a:pt x="212019" y="1460516"/>
                  <a:pt x="218941" y="1474360"/>
                </a:cubicBezTo>
                <a:cubicBezTo>
                  <a:pt x="225012" y="1486502"/>
                  <a:pt x="224625" y="1501484"/>
                  <a:pt x="231820" y="1512996"/>
                </a:cubicBezTo>
                <a:cubicBezTo>
                  <a:pt x="246389" y="1536306"/>
                  <a:pt x="266842" y="1555400"/>
                  <a:pt x="283335" y="1577391"/>
                </a:cubicBezTo>
                <a:cubicBezTo>
                  <a:pt x="292622" y="1589774"/>
                  <a:pt x="299184" y="1604136"/>
                  <a:pt x="309093" y="1616027"/>
                </a:cubicBezTo>
                <a:cubicBezTo>
                  <a:pt x="320753" y="1630019"/>
                  <a:pt x="336070" y="1640672"/>
                  <a:pt x="347730" y="1654664"/>
                </a:cubicBezTo>
                <a:cubicBezTo>
                  <a:pt x="357639" y="1666555"/>
                  <a:pt x="362542" y="1682356"/>
                  <a:pt x="373487" y="1693301"/>
                </a:cubicBezTo>
                <a:cubicBezTo>
                  <a:pt x="388665" y="1708479"/>
                  <a:pt x="407831" y="1719058"/>
                  <a:pt x="425003" y="1731937"/>
                </a:cubicBezTo>
                <a:cubicBezTo>
                  <a:pt x="488952" y="1827860"/>
                  <a:pt x="406766" y="1710053"/>
                  <a:pt x="489397" y="1809211"/>
                </a:cubicBezTo>
                <a:cubicBezTo>
                  <a:pt x="567768" y="1903256"/>
                  <a:pt x="449418" y="1783392"/>
                  <a:pt x="553792" y="1899363"/>
                </a:cubicBezTo>
                <a:cubicBezTo>
                  <a:pt x="628164" y="1981999"/>
                  <a:pt x="621824" y="1970475"/>
                  <a:pt x="708338" y="2028151"/>
                </a:cubicBezTo>
                <a:cubicBezTo>
                  <a:pt x="721217" y="2036737"/>
                  <a:pt x="732291" y="2049014"/>
                  <a:pt x="746975" y="2053909"/>
                </a:cubicBezTo>
                <a:lnTo>
                  <a:pt x="824248" y="2079667"/>
                </a:lnTo>
                <a:cubicBezTo>
                  <a:pt x="837127" y="2083960"/>
                  <a:pt x="849377" y="2091195"/>
                  <a:pt x="862885" y="2092546"/>
                </a:cubicBezTo>
                <a:cubicBezTo>
                  <a:pt x="905814" y="2096839"/>
                  <a:pt x="948908" y="2099723"/>
                  <a:pt x="991673" y="2105425"/>
                </a:cubicBezTo>
                <a:cubicBezTo>
                  <a:pt x="1013371" y="2108318"/>
                  <a:pt x="1034832" y="2112994"/>
                  <a:pt x="1056068" y="2118303"/>
                </a:cubicBezTo>
                <a:cubicBezTo>
                  <a:pt x="1130374" y="2136879"/>
                  <a:pt x="1057362" y="2130496"/>
                  <a:pt x="1159099" y="2144061"/>
                </a:cubicBezTo>
                <a:cubicBezTo>
                  <a:pt x="1201864" y="2149763"/>
                  <a:pt x="1245122" y="2151238"/>
                  <a:pt x="1287887" y="2156940"/>
                </a:cubicBezTo>
                <a:cubicBezTo>
                  <a:pt x="1309585" y="2159833"/>
                  <a:pt x="1330725" y="2166015"/>
                  <a:pt x="1352282" y="2169819"/>
                </a:cubicBezTo>
                <a:cubicBezTo>
                  <a:pt x="1403713" y="2178895"/>
                  <a:pt x="1456161" y="2182910"/>
                  <a:pt x="1506828" y="2195577"/>
                </a:cubicBezTo>
                <a:cubicBezTo>
                  <a:pt x="1524000" y="2199870"/>
                  <a:pt x="1540821" y="2205953"/>
                  <a:pt x="1558344" y="2208456"/>
                </a:cubicBezTo>
                <a:cubicBezTo>
                  <a:pt x="1601054" y="2214557"/>
                  <a:pt x="1644203" y="2217041"/>
                  <a:pt x="1687132" y="2221334"/>
                </a:cubicBezTo>
                <a:cubicBezTo>
                  <a:pt x="1700011" y="2225627"/>
                  <a:pt x="1712599" y="2230920"/>
                  <a:pt x="1725769" y="2234213"/>
                </a:cubicBezTo>
                <a:cubicBezTo>
                  <a:pt x="1752146" y="2240807"/>
                  <a:pt x="1844470" y="2257100"/>
                  <a:pt x="1867437" y="2259971"/>
                </a:cubicBezTo>
                <a:cubicBezTo>
                  <a:pt x="1910247" y="2265322"/>
                  <a:pt x="1953415" y="2267499"/>
                  <a:pt x="1996225" y="2272850"/>
                </a:cubicBezTo>
                <a:cubicBezTo>
                  <a:pt x="2022137" y="2276089"/>
                  <a:pt x="2047741" y="2281436"/>
                  <a:pt x="2073499" y="2285729"/>
                </a:cubicBezTo>
                <a:cubicBezTo>
                  <a:pt x="2094964" y="2281436"/>
                  <a:pt x="2116195" y="2275743"/>
                  <a:pt x="2137893" y="2272850"/>
                </a:cubicBezTo>
                <a:cubicBezTo>
                  <a:pt x="2245300" y="2258529"/>
                  <a:pt x="2240824" y="2270304"/>
                  <a:pt x="2318197" y="2247092"/>
                </a:cubicBezTo>
                <a:cubicBezTo>
                  <a:pt x="2344203" y="2239290"/>
                  <a:pt x="2369712" y="2229920"/>
                  <a:pt x="2395470" y="2221334"/>
                </a:cubicBezTo>
                <a:lnTo>
                  <a:pt x="2434107" y="2208456"/>
                </a:lnTo>
                <a:cubicBezTo>
                  <a:pt x="2528240" y="2145700"/>
                  <a:pt x="2409879" y="2222301"/>
                  <a:pt x="2524259" y="2156940"/>
                </a:cubicBezTo>
                <a:cubicBezTo>
                  <a:pt x="2573502" y="2128801"/>
                  <a:pt x="2545466" y="2131182"/>
                  <a:pt x="2575775" y="2131182"/>
                </a:cubicBezTo>
              </a:path>
            </a:pathLst>
          </a:cu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Freeform 8"/>
          <p:cNvSpPr/>
          <p:nvPr/>
        </p:nvSpPr>
        <p:spPr>
          <a:xfrm>
            <a:off x="6825803" y="1429555"/>
            <a:ext cx="2318197" cy="2781837"/>
          </a:xfrm>
          <a:custGeom>
            <a:avLst/>
            <a:gdLst>
              <a:gd name="connsiteX0" fmla="*/ 1803042 w 2377641"/>
              <a:gd name="connsiteY0" fmla="*/ 128789 h 2781837"/>
              <a:gd name="connsiteX1" fmla="*/ 1609859 w 2377641"/>
              <a:gd name="connsiteY1" fmla="*/ 64394 h 2781837"/>
              <a:gd name="connsiteX2" fmla="*/ 1519707 w 2377641"/>
              <a:gd name="connsiteY2" fmla="*/ 38637 h 2781837"/>
              <a:gd name="connsiteX3" fmla="*/ 1468191 w 2377641"/>
              <a:gd name="connsiteY3" fmla="*/ 25758 h 2781837"/>
              <a:gd name="connsiteX4" fmla="*/ 1339403 w 2377641"/>
              <a:gd name="connsiteY4" fmla="*/ 12879 h 2781837"/>
              <a:gd name="connsiteX5" fmla="*/ 1262129 w 2377641"/>
              <a:gd name="connsiteY5" fmla="*/ 0 h 2781837"/>
              <a:gd name="connsiteX6" fmla="*/ 1133341 w 2377641"/>
              <a:gd name="connsiteY6" fmla="*/ 25758 h 2781837"/>
              <a:gd name="connsiteX7" fmla="*/ 1056067 w 2377641"/>
              <a:gd name="connsiteY7" fmla="*/ 51515 h 2781837"/>
              <a:gd name="connsiteX8" fmla="*/ 1004552 w 2377641"/>
              <a:gd name="connsiteY8" fmla="*/ 90152 h 2781837"/>
              <a:gd name="connsiteX9" fmla="*/ 888642 w 2377641"/>
              <a:gd name="connsiteY9" fmla="*/ 141668 h 2781837"/>
              <a:gd name="connsiteX10" fmla="*/ 850005 w 2377641"/>
              <a:gd name="connsiteY10" fmla="*/ 180304 h 2781837"/>
              <a:gd name="connsiteX11" fmla="*/ 772732 w 2377641"/>
              <a:gd name="connsiteY11" fmla="*/ 231820 h 2781837"/>
              <a:gd name="connsiteX12" fmla="*/ 734096 w 2377641"/>
              <a:gd name="connsiteY12" fmla="*/ 270456 h 2781837"/>
              <a:gd name="connsiteX13" fmla="*/ 695459 w 2377641"/>
              <a:gd name="connsiteY13" fmla="*/ 296214 h 2781837"/>
              <a:gd name="connsiteX14" fmla="*/ 605307 w 2377641"/>
              <a:gd name="connsiteY14" fmla="*/ 360608 h 2781837"/>
              <a:gd name="connsiteX15" fmla="*/ 540912 w 2377641"/>
              <a:gd name="connsiteY15" fmla="*/ 412124 h 2781837"/>
              <a:gd name="connsiteX16" fmla="*/ 476518 w 2377641"/>
              <a:gd name="connsiteY16" fmla="*/ 502276 h 2781837"/>
              <a:gd name="connsiteX17" fmla="*/ 437882 w 2377641"/>
              <a:gd name="connsiteY17" fmla="*/ 528034 h 2781837"/>
              <a:gd name="connsiteX18" fmla="*/ 399245 w 2377641"/>
              <a:gd name="connsiteY18" fmla="*/ 566670 h 2781837"/>
              <a:gd name="connsiteX19" fmla="*/ 386366 w 2377641"/>
              <a:gd name="connsiteY19" fmla="*/ 605307 h 2781837"/>
              <a:gd name="connsiteX20" fmla="*/ 347729 w 2377641"/>
              <a:gd name="connsiteY20" fmla="*/ 618186 h 2781837"/>
              <a:gd name="connsiteX21" fmla="*/ 309093 w 2377641"/>
              <a:gd name="connsiteY21" fmla="*/ 656822 h 2781837"/>
              <a:gd name="connsiteX22" fmla="*/ 218941 w 2377641"/>
              <a:gd name="connsiteY22" fmla="*/ 785611 h 2781837"/>
              <a:gd name="connsiteX23" fmla="*/ 193183 w 2377641"/>
              <a:gd name="connsiteY23" fmla="*/ 824248 h 2781837"/>
              <a:gd name="connsiteX24" fmla="*/ 141667 w 2377641"/>
              <a:gd name="connsiteY24" fmla="*/ 927279 h 2781837"/>
              <a:gd name="connsiteX25" fmla="*/ 90152 w 2377641"/>
              <a:gd name="connsiteY25" fmla="*/ 1004552 h 2781837"/>
              <a:gd name="connsiteX26" fmla="*/ 51515 w 2377641"/>
              <a:gd name="connsiteY26" fmla="*/ 1120462 h 2781837"/>
              <a:gd name="connsiteX27" fmla="*/ 38636 w 2377641"/>
              <a:gd name="connsiteY27" fmla="*/ 1159099 h 2781837"/>
              <a:gd name="connsiteX28" fmla="*/ 0 w 2377641"/>
              <a:gd name="connsiteY28" fmla="*/ 1326524 h 2781837"/>
              <a:gd name="connsiteX29" fmla="*/ 25758 w 2377641"/>
              <a:gd name="connsiteY29" fmla="*/ 1687132 h 2781837"/>
              <a:gd name="connsiteX30" fmla="*/ 38636 w 2377641"/>
              <a:gd name="connsiteY30" fmla="*/ 1725769 h 2781837"/>
              <a:gd name="connsiteX31" fmla="*/ 51515 w 2377641"/>
              <a:gd name="connsiteY31" fmla="*/ 1841679 h 2781837"/>
              <a:gd name="connsiteX32" fmla="*/ 77273 w 2377641"/>
              <a:gd name="connsiteY32" fmla="*/ 2009104 h 2781837"/>
              <a:gd name="connsiteX33" fmla="*/ 90152 w 2377641"/>
              <a:gd name="connsiteY33" fmla="*/ 2099256 h 2781837"/>
              <a:gd name="connsiteX34" fmla="*/ 103031 w 2377641"/>
              <a:gd name="connsiteY34" fmla="*/ 2176530 h 2781837"/>
              <a:gd name="connsiteX35" fmla="*/ 115910 w 2377641"/>
              <a:gd name="connsiteY35" fmla="*/ 2279560 h 2781837"/>
              <a:gd name="connsiteX36" fmla="*/ 141667 w 2377641"/>
              <a:gd name="connsiteY36" fmla="*/ 2472744 h 2781837"/>
              <a:gd name="connsiteX37" fmla="*/ 167425 w 2377641"/>
              <a:gd name="connsiteY37" fmla="*/ 2562896 h 2781837"/>
              <a:gd name="connsiteX38" fmla="*/ 206062 w 2377641"/>
              <a:gd name="connsiteY38" fmla="*/ 2665927 h 2781837"/>
              <a:gd name="connsiteX39" fmla="*/ 231820 w 2377641"/>
              <a:gd name="connsiteY39" fmla="*/ 2704563 h 2781837"/>
              <a:gd name="connsiteX40" fmla="*/ 309093 w 2377641"/>
              <a:gd name="connsiteY40" fmla="*/ 2743200 h 2781837"/>
              <a:gd name="connsiteX41" fmla="*/ 399245 w 2377641"/>
              <a:gd name="connsiteY41" fmla="*/ 2781837 h 2781837"/>
              <a:gd name="connsiteX42" fmla="*/ 618186 w 2377641"/>
              <a:gd name="connsiteY42" fmla="*/ 2756079 h 2781837"/>
              <a:gd name="connsiteX43" fmla="*/ 656822 w 2377641"/>
              <a:gd name="connsiteY43" fmla="*/ 2743200 h 2781837"/>
              <a:gd name="connsiteX44" fmla="*/ 695459 w 2377641"/>
              <a:gd name="connsiteY44" fmla="*/ 2717442 h 2781837"/>
              <a:gd name="connsiteX45" fmla="*/ 772732 w 2377641"/>
              <a:gd name="connsiteY45" fmla="*/ 2640169 h 2781837"/>
              <a:gd name="connsiteX46" fmla="*/ 837127 w 2377641"/>
              <a:gd name="connsiteY46" fmla="*/ 2562896 h 2781837"/>
              <a:gd name="connsiteX47" fmla="*/ 940158 w 2377641"/>
              <a:gd name="connsiteY47" fmla="*/ 2511380 h 2781837"/>
              <a:gd name="connsiteX48" fmla="*/ 1030310 w 2377641"/>
              <a:gd name="connsiteY48" fmla="*/ 2459865 h 2781837"/>
              <a:gd name="connsiteX49" fmla="*/ 1159098 w 2377641"/>
              <a:gd name="connsiteY49" fmla="*/ 2395470 h 2781837"/>
              <a:gd name="connsiteX50" fmla="*/ 1197735 w 2377641"/>
              <a:gd name="connsiteY50" fmla="*/ 2369713 h 2781837"/>
              <a:gd name="connsiteX51" fmla="*/ 1249251 w 2377641"/>
              <a:gd name="connsiteY51" fmla="*/ 2318197 h 2781837"/>
              <a:gd name="connsiteX52" fmla="*/ 1339403 w 2377641"/>
              <a:gd name="connsiteY52" fmla="*/ 2266682 h 2781837"/>
              <a:gd name="connsiteX53" fmla="*/ 1378039 w 2377641"/>
              <a:gd name="connsiteY53" fmla="*/ 2253803 h 2781837"/>
              <a:gd name="connsiteX54" fmla="*/ 1416676 w 2377641"/>
              <a:gd name="connsiteY54" fmla="*/ 2228045 h 2781837"/>
              <a:gd name="connsiteX55" fmla="*/ 1468191 w 2377641"/>
              <a:gd name="connsiteY55" fmla="*/ 2202287 h 2781837"/>
              <a:gd name="connsiteX56" fmla="*/ 1506828 w 2377641"/>
              <a:gd name="connsiteY56" fmla="*/ 2176530 h 2781837"/>
              <a:gd name="connsiteX57" fmla="*/ 1584101 w 2377641"/>
              <a:gd name="connsiteY57" fmla="*/ 2150772 h 2781837"/>
              <a:gd name="connsiteX58" fmla="*/ 1661374 w 2377641"/>
              <a:gd name="connsiteY58" fmla="*/ 2099256 h 2781837"/>
              <a:gd name="connsiteX59" fmla="*/ 1700011 w 2377641"/>
              <a:gd name="connsiteY59" fmla="*/ 2073499 h 2781837"/>
              <a:gd name="connsiteX60" fmla="*/ 1751527 w 2377641"/>
              <a:gd name="connsiteY60" fmla="*/ 2047741 h 2781837"/>
              <a:gd name="connsiteX61" fmla="*/ 1790163 w 2377641"/>
              <a:gd name="connsiteY61" fmla="*/ 2034862 h 2781837"/>
              <a:gd name="connsiteX62" fmla="*/ 1867436 w 2377641"/>
              <a:gd name="connsiteY62" fmla="*/ 1983346 h 2781837"/>
              <a:gd name="connsiteX63" fmla="*/ 1906073 w 2377641"/>
              <a:gd name="connsiteY63" fmla="*/ 1957589 h 2781837"/>
              <a:gd name="connsiteX64" fmla="*/ 1944710 w 2377641"/>
              <a:gd name="connsiteY64" fmla="*/ 1931831 h 2781837"/>
              <a:gd name="connsiteX65" fmla="*/ 1983346 w 2377641"/>
              <a:gd name="connsiteY65" fmla="*/ 1893194 h 2781837"/>
              <a:gd name="connsiteX66" fmla="*/ 2060620 w 2377641"/>
              <a:gd name="connsiteY66" fmla="*/ 1828800 h 2781837"/>
              <a:gd name="connsiteX67" fmla="*/ 2086377 w 2377641"/>
              <a:gd name="connsiteY67" fmla="*/ 1777284 h 2781837"/>
              <a:gd name="connsiteX68" fmla="*/ 2163651 w 2377641"/>
              <a:gd name="connsiteY68" fmla="*/ 1687132 h 2781837"/>
              <a:gd name="connsiteX69" fmla="*/ 2215166 w 2377641"/>
              <a:gd name="connsiteY69" fmla="*/ 1596980 h 2781837"/>
              <a:gd name="connsiteX70" fmla="*/ 2253803 w 2377641"/>
              <a:gd name="connsiteY70" fmla="*/ 1571222 h 2781837"/>
              <a:gd name="connsiteX71" fmla="*/ 2305318 w 2377641"/>
              <a:gd name="connsiteY71" fmla="*/ 1468191 h 2781837"/>
              <a:gd name="connsiteX72" fmla="*/ 2331076 w 2377641"/>
              <a:gd name="connsiteY72" fmla="*/ 1416676 h 2781837"/>
              <a:gd name="connsiteX73" fmla="*/ 2356834 w 2377641"/>
              <a:gd name="connsiteY73" fmla="*/ 1378039 h 2781837"/>
              <a:gd name="connsiteX74" fmla="*/ 2356834 w 2377641"/>
              <a:gd name="connsiteY74" fmla="*/ 1030310 h 2781837"/>
              <a:gd name="connsiteX75" fmla="*/ 2318197 w 2377641"/>
              <a:gd name="connsiteY75" fmla="*/ 772732 h 2781837"/>
              <a:gd name="connsiteX76" fmla="*/ 2292439 w 2377641"/>
              <a:gd name="connsiteY76" fmla="*/ 618186 h 2781837"/>
              <a:gd name="connsiteX77" fmla="*/ 2240924 w 2377641"/>
              <a:gd name="connsiteY77" fmla="*/ 463639 h 2781837"/>
              <a:gd name="connsiteX78" fmla="*/ 2202287 w 2377641"/>
              <a:gd name="connsiteY78" fmla="*/ 425003 h 2781837"/>
              <a:gd name="connsiteX79" fmla="*/ 2112135 w 2377641"/>
              <a:gd name="connsiteY79" fmla="*/ 270456 h 2781837"/>
              <a:gd name="connsiteX80" fmla="*/ 2060620 w 2377641"/>
              <a:gd name="connsiteY80" fmla="*/ 193183 h 2781837"/>
              <a:gd name="connsiteX81" fmla="*/ 1931831 w 2377641"/>
              <a:gd name="connsiteY81" fmla="*/ 103031 h 2781837"/>
              <a:gd name="connsiteX82" fmla="*/ 1880315 w 2377641"/>
              <a:gd name="connsiteY82" fmla="*/ 77273 h 2781837"/>
              <a:gd name="connsiteX83" fmla="*/ 1828800 w 2377641"/>
              <a:gd name="connsiteY83" fmla="*/ 64394 h 2781837"/>
              <a:gd name="connsiteX84" fmla="*/ 1674253 w 2377641"/>
              <a:gd name="connsiteY84" fmla="*/ 77273 h 278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377641" h="2781837">
                <a:moveTo>
                  <a:pt x="1803042" y="128789"/>
                </a:moveTo>
                <a:cubicBezTo>
                  <a:pt x="1677201" y="53283"/>
                  <a:pt x="1805006" y="120149"/>
                  <a:pt x="1609859" y="64394"/>
                </a:cubicBezTo>
                <a:lnTo>
                  <a:pt x="1519707" y="38637"/>
                </a:lnTo>
                <a:cubicBezTo>
                  <a:pt x="1502630" y="33980"/>
                  <a:pt x="1485714" y="28261"/>
                  <a:pt x="1468191" y="25758"/>
                </a:cubicBezTo>
                <a:cubicBezTo>
                  <a:pt x="1425481" y="19657"/>
                  <a:pt x="1382213" y="18230"/>
                  <a:pt x="1339403" y="12879"/>
                </a:cubicBezTo>
                <a:cubicBezTo>
                  <a:pt x="1313491" y="9640"/>
                  <a:pt x="1287887" y="4293"/>
                  <a:pt x="1262129" y="0"/>
                </a:cubicBezTo>
                <a:cubicBezTo>
                  <a:pt x="1209906" y="8704"/>
                  <a:pt x="1181375" y="11348"/>
                  <a:pt x="1133341" y="25758"/>
                </a:cubicBezTo>
                <a:cubicBezTo>
                  <a:pt x="1107335" y="33560"/>
                  <a:pt x="1056067" y="51515"/>
                  <a:pt x="1056067" y="51515"/>
                </a:cubicBezTo>
                <a:cubicBezTo>
                  <a:pt x="1038895" y="64394"/>
                  <a:pt x="1023751" y="80553"/>
                  <a:pt x="1004552" y="90152"/>
                </a:cubicBezTo>
                <a:cubicBezTo>
                  <a:pt x="920311" y="132273"/>
                  <a:pt x="945471" y="94311"/>
                  <a:pt x="888642" y="141668"/>
                </a:cubicBezTo>
                <a:cubicBezTo>
                  <a:pt x="874650" y="153328"/>
                  <a:pt x="864382" y="169122"/>
                  <a:pt x="850005" y="180304"/>
                </a:cubicBezTo>
                <a:cubicBezTo>
                  <a:pt x="825569" y="199310"/>
                  <a:pt x="794622" y="209930"/>
                  <a:pt x="772732" y="231820"/>
                </a:cubicBezTo>
                <a:cubicBezTo>
                  <a:pt x="759853" y="244699"/>
                  <a:pt x="748088" y="258796"/>
                  <a:pt x="734096" y="270456"/>
                </a:cubicBezTo>
                <a:cubicBezTo>
                  <a:pt x="722205" y="280365"/>
                  <a:pt x="707211" y="286141"/>
                  <a:pt x="695459" y="296214"/>
                </a:cubicBezTo>
                <a:cubicBezTo>
                  <a:pt x="617677" y="362885"/>
                  <a:pt x="676299" y="336945"/>
                  <a:pt x="605307" y="360608"/>
                </a:cubicBezTo>
                <a:cubicBezTo>
                  <a:pt x="526422" y="478935"/>
                  <a:pt x="634224" y="334364"/>
                  <a:pt x="540912" y="412124"/>
                </a:cubicBezTo>
                <a:cubicBezTo>
                  <a:pt x="480078" y="462819"/>
                  <a:pt x="523493" y="455300"/>
                  <a:pt x="476518" y="502276"/>
                </a:cubicBezTo>
                <a:cubicBezTo>
                  <a:pt x="465573" y="513221"/>
                  <a:pt x="449773" y="518125"/>
                  <a:pt x="437882" y="528034"/>
                </a:cubicBezTo>
                <a:cubicBezTo>
                  <a:pt x="423890" y="539694"/>
                  <a:pt x="412124" y="553791"/>
                  <a:pt x="399245" y="566670"/>
                </a:cubicBezTo>
                <a:cubicBezTo>
                  <a:pt x="394952" y="579549"/>
                  <a:pt x="395965" y="595708"/>
                  <a:pt x="386366" y="605307"/>
                </a:cubicBezTo>
                <a:cubicBezTo>
                  <a:pt x="376767" y="614906"/>
                  <a:pt x="359025" y="610656"/>
                  <a:pt x="347729" y="618186"/>
                </a:cubicBezTo>
                <a:cubicBezTo>
                  <a:pt x="332575" y="628289"/>
                  <a:pt x="320946" y="642994"/>
                  <a:pt x="309093" y="656822"/>
                </a:cubicBezTo>
                <a:cubicBezTo>
                  <a:pt x="280486" y="690197"/>
                  <a:pt x="241109" y="752358"/>
                  <a:pt x="218941" y="785611"/>
                </a:cubicBezTo>
                <a:cubicBezTo>
                  <a:pt x="210355" y="798490"/>
                  <a:pt x="200105" y="810404"/>
                  <a:pt x="193183" y="824248"/>
                </a:cubicBezTo>
                <a:cubicBezTo>
                  <a:pt x="176011" y="858592"/>
                  <a:pt x="162966" y="895330"/>
                  <a:pt x="141667" y="927279"/>
                </a:cubicBezTo>
                <a:cubicBezTo>
                  <a:pt x="124495" y="953037"/>
                  <a:pt x="99942" y="975184"/>
                  <a:pt x="90152" y="1004552"/>
                </a:cubicBezTo>
                <a:lnTo>
                  <a:pt x="51515" y="1120462"/>
                </a:lnTo>
                <a:cubicBezTo>
                  <a:pt x="47222" y="1133341"/>
                  <a:pt x="41928" y="1145929"/>
                  <a:pt x="38636" y="1159099"/>
                </a:cubicBezTo>
                <a:cubicBezTo>
                  <a:pt x="7570" y="1283366"/>
                  <a:pt x="19822" y="1227417"/>
                  <a:pt x="0" y="1326524"/>
                </a:cubicBezTo>
                <a:cubicBezTo>
                  <a:pt x="4794" y="1427187"/>
                  <a:pt x="3320" y="1574939"/>
                  <a:pt x="25758" y="1687132"/>
                </a:cubicBezTo>
                <a:cubicBezTo>
                  <a:pt x="28420" y="1700444"/>
                  <a:pt x="34343" y="1712890"/>
                  <a:pt x="38636" y="1725769"/>
                </a:cubicBezTo>
                <a:cubicBezTo>
                  <a:pt x="42929" y="1764406"/>
                  <a:pt x="47445" y="1803018"/>
                  <a:pt x="51515" y="1841679"/>
                </a:cubicBezTo>
                <a:cubicBezTo>
                  <a:pt x="66839" y="1987260"/>
                  <a:pt x="50406" y="1928505"/>
                  <a:pt x="77273" y="2009104"/>
                </a:cubicBezTo>
                <a:cubicBezTo>
                  <a:pt x="81566" y="2039155"/>
                  <a:pt x="85536" y="2069253"/>
                  <a:pt x="90152" y="2099256"/>
                </a:cubicBezTo>
                <a:cubicBezTo>
                  <a:pt x="94123" y="2125066"/>
                  <a:pt x="99338" y="2150679"/>
                  <a:pt x="103031" y="2176530"/>
                </a:cubicBezTo>
                <a:cubicBezTo>
                  <a:pt x="107926" y="2210793"/>
                  <a:pt x="111866" y="2245186"/>
                  <a:pt x="115910" y="2279560"/>
                </a:cubicBezTo>
                <a:cubicBezTo>
                  <a:pt x="125726" y="2362996"/>
                  <a:pt x="126393" y="2396372"/>
                  <a:pt x="141667" y="2472744"/>
                </a:cubicBezTo>
                <a:cubicBezTo>
                  <a:pt x="155085" y="2539834"/>
                  <a:pt x="151061" y="2505622"/>
                  <a:pt x="167425" y="2562896"/>
                </a:cubicBezTo>
                <a:cubicBezTo>
                  <a:pt x="185535" y="2626280"/>
                  <a:pt x="171765" y="2605908"/>
                  <a:pt x="206062" y="2665927"/>
                </a:cubicBezTo>
                <a:cubicBezTo>
                  <a:pt x="213741" y="2679366"/>
                  <a:pt x="220875" y="2693618"/>
                  <a:pt x="231820" y="2704563"/>
                </a:cubicBezTo>
                <a:cubicBezTo>
                  <a:pt x="262759" y="2735502"/>
                  <a:pt x="272430" y="2727487"/>
                  <a:pt x="309093" y="2743200"/>
                </a:cubicBezTo>
                <a:cubicBezTo>
                  <a:pt x="420494" y="2790944"/>
                  <a:pt x="308634" y="2751633"/>
                  <a:pt x="399245" y="2781837"/>
                </a:cubicBezTo>
                <a:cubicBezTo>
                  <a:pt x="527076" y="2772004"/>
                  <a:pt x="530470" y="2781141"/>
                  <a:pt x="618186" y="2756079"/>
                </a:cubicBezTo>
                <a:cubicBezTo>
                  <a:pt x="631239" y="2752350"/>
                  <a:pt x="644680" y="2749271"/>
                  <a:pt x="656822" y="2743200"/>
                </a:cubicBezTo>
                <a:cubicBezTo>
                  <a:pt x="670666" y="2736278"/>
                  <a:pt x="682580" y="2726028"/>
                  <a:pt x="695459" y="2717442"/>
                </a:cubicBezTo>
                <a:cubicBezTo>
                  <a:pt x="740803" y="2649427"/>
                  <a:pt x="698185" y="2704068"/>
                  <a:pt x="772732" y="2640169"/>
                </a:cubicBezTo>
                <a:cubicBezTo>
                  <a:pt x="920426" y="2513573"/>
                  <a:pt x="717888" y="2682135"/>
                  <a:pt x="837127" y="2562896"/>
                </a:cubicBezTo>
                <a:cubicBezTo>
                  <a:pt x="870054" y="2529969"/>
                  <a:pt x="898648" y="2534441"/>
                  <a:pt x="940158" y="2511380"/>
                </a:cubicBezTo>
                <a:cubicBezTo>
                  <a:pt x="1057113" y="2446406"/>
                  <a:pt x="936790" y="2491038"/>
                  <a:pt x="1030310" y="2459865"/>
                </a:cubicBezTo>
                <a:cubicBezTo>
                  <a:pt x="1122310" y="2398531"/>
                  <a:pt x="1077550" y="2415857"/>
                  <a:pt x="1159098" y="2395470"/>
                </a:cubicBezTo>
                <a:cubicBezTo>
                  <a:pt x="1171977" y="2386884"/>
                  <a:pt x="1188066" y="2381800"/>
                  <a:pt x="1197735" y="2369713"/>
                </a:cubicBezTo>
                <a:cubicBezTo>
                  <a:pt x="1247691" y="2307269"/>
                  <a:pt x="1164951" y="2346297"/>
                  <a:pt x="1249251" y="2318197"/>
                </a:cubicBezTo>
                <a:cubicBezTo>
                  <a:pt x="1288057" y="2292326"/>
                  <a:pt x="1293645" y="2286292"/>
                  <a:pt x="1339403" y="2266682"/>
                </a:cubicBezTo>
                <a:cubicBezTo>
                  <a:pt x="1351881" y="2261334"/>
                  <a:pt x="1365897" y="2259874"/>
                  <a:pt x="1378039" y="2253803"/>
                </a:cubicBezTo>
                <a:cubicBezTo>
                  <a:pt x="1391883" y="2246881"/>
                  <a:pt x="1403237" y="2235725"/>
                  <a:pt x="1416676" y="2228045"/>
                </a:cubicBezTo>
                <a:cubicBezTo>
                  <a:pt x="1433345" y="2218520"/>
                  <a:pt x="1451522" y="2211812"/>
                  <a:pt x="1468191" y="2202287"/>
                </a:cubicBezTo>
                <a:cubicBezTo>
                  <a:pt x="1481630" y="2194608"/>
                  <a:pt x="1492684" y="2182816"/>
                  <a:pt x="1506828" y="2176530"/>
                </a:cubicBezTo>
                <a:cubicBezTo>
                  <a:pt x="1531639" y="2165503"/>
                  <a:pt x="1561510" y="2165833"/>
                  <a:pt x="1584101" y="2150772"/>
                </a:cubicBezTo>
                <a:lnTo>
                  <a:pt x="1661374" y="2099256"/>
                </a:lnTo>
                <a:cubicBezTo>
                  <a:pt x="1674253" y="2090670"/>
                  <a:pt x="1686167" y="2080421"/>
                  <a:pt x="1700011" y="2073499"/>
                </a:cubicBezTo>
                <a:cubicBezTo>
                  <a:pt x="1717183" y="2064913"/>
                  <a:pt x="1733880" y="2055304"/>
                  <a:pt x="1751527" y="2047741"/>
                </a:cubicBezTo>
                <a:cubicBezTo>
                  <a:pt x="1764005" y="2042393"/>
                  <a:pt x="1778296" y="2041455"/>
                  <a:pt x="1790163" y="2034862"/>
                </a:cubicBezTo>
                <a:cubicBezTo>
                  <a:pt x="1817224" y="2019828"/>
                  <a:pt x="1841678" y="2000518"/>
                  <a:pt x="1867436" y="1983346"/>
                </a:cubicBezTo>
                <a:lnTo>
                  <a:pt x="1906073" y="1957589"/>
                </a:lnTo>
                <a:cubicBezTo>
                  <a:pt x="1918952" y="1949003"/>
                  <a:pt x="1933765" y="1942776"/>
                  <a:pt x="1944710" y="1931831"/>
                </a:cubicBezTo>
                <a:cubicBezTo>
                  <a:pt x="1957589" y="1918952"/>
                  <a:pt x="1969354" y="1904854"/>
                  <a:pt x="1983346" y="1893194"/>
                </a:cubicBezTo>
                <a:cubicBezTo>
                  <a:pt x="2090937" y="1803535"/>
                  <a:pt x="1947732" y="1941688"/>
                  <a:pt x="2060620" y="1828800"/>
                </a:cubicBezTo>
                <a:cubicBezTo>
                  <a:pt x="2069206" y="1811628"/>
                  <a:pt x="2076202" y="1793565"/>
                  <a:pt x="2086377" y="1777284"/>
                </a:cubicBezTo>
                <a:cubicBezTo>
                  <a:pt x="2113911" y="1733230"/>
                  <a:pt x="2128531" y="1722252"/>
                  <a:pt x="2163651" y="1687132"/>
                </a:cubicBezTo>
                <a:cubicBezTo>
                  <a:pt x="2178386" y="1642925"/>
                  <a:pt x="2176180" y="1635966"/>
                  <a:pt x="2215166" y="1596980"/>
                </a:cubicBezTo>
                <a:cubicBezTo>
                  <a:pt x="2226111" y="1586035"/>
                  <a:pt x="2240924" y="1579808"/>
                  <a:pt x="2253803" y="1571222"/>
                </a:cubicBezTo>
                <a:cubicBezTo>
                  <a:pt x="2276401" y="1480832"/>
                  <a:pt x="2250590" y="1555757"/>
                  <a:pt x="2305318" y="1468191"/>
                </a:cubicBezTo>
                <a:cubicBezTo>
                  <a:pt x="2315493" y="1451911"/>
                  <a:pt x="2321551" y="1433345"/>
                  <a:pt x="2331076" y="1416676"/>
                </a:cubicBezTo>
                <a:cubicBezTo>
                  <a:pt x="2338756" y="1403237"/>
                  <a:pt x="2348248" y="1390918"/>
                  <a:pt x="2356834" y="1378039"/>
                </a:cubicBezTo>
                <a:cubicBezTo>
                  <a:pt x="2392906" y="1233744"/>
                  <a:pt x="2374808" y="1326896"/>
                  <a:pt x="2356834" y="1030310"/>
                </a:cubicBezTo>
                <a:cubicBezTo>
                  <a:pt x="2336553" y="695656"/>
                  <a:pt x="2355507" y="1108522"/>
                  <a:pt x="2318197" y="772732"/>
                </a:cubicBezTo>
                <a:cubicBezTo>
                  <a:pt x="2294807" y="562219"/>
                  <a:pt x="2320759" y="722026"/>
                  <a:pt x="2292439" y="618186"/>
                </a:cubicBezTo>
                <a:cubicBezTo>
                  <a:pt x="2277852" y="564699"/>
                  <a:pt x="2273931" y="509848"/>
                  <a:pt x="2240924" y="463639"/>
                </a:cubicBezTo>
                <a:cubicBezTo>
                  <a:pt x="2230338" y="448818"/>
                  <a:pt x="2215166" y="437882"/>
                  <a:pt x="2202287" y="425003"/>
                </a:cubicBezTo>
                <a:cubicBezTo>
                  <a:pt x="2176580" y="322175"/>
                  <a:pt x="2205888" y="411086"/>
                  <a:pt x="2112135" y="270456"/>
                </a:cubicBezTo>
                <a:cubicBezTo>
                  <a:pt x="2094963" y="244698"/>
                  <a:pt x="2085385" y="211757"/>
                  <a:pt x="2060620" y="193183"/>
                </a:cubicBezTo>
                <a:cubicBezTo>
                  <a:pt x="2028313" y="168953"/>
                  <a:pt x="1963544" y="118887"/>
                  <a:pt x="1931831" y="103031"/>
                </a:cubicBezTo>
                <a:cubicBezTo>
                  <a:pt x="1914659" y="94445"/>
                  <a:pt x="1898291" y="84014"/>
                  <a:pt x="1880315" y="77273"/>
                </a:cubicBezTo>
                <a:cubicBezTo>
                  <a:pt x="1863742" y="71058"/>
                  <a:pt x="1845972" y="68687"/>
                  <a:pt x="1828800" y="64394"/>
                </a:cubicBezTo>
                <a:lnTo>
                  <a:pt x="1674253" y="77273"/>
                </a:lnTo>
              </a:path>
            </a:pathLst>
          </a:cu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0901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92" y="1395056"/>
            <a:ext cx="7334015" cy="512702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structures indicated by the red arrows.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1050701" y="2341702"/>
            <a:ext cx="2334177" cy="461665"/>
          </a:xfrm>
          <a:prstGeom prst="rect">
            <a:avLst/>
          </a:prstGeom>
          <a:noFill/>
          <a:ln>
            <a:noFill/>
          </a:ln>
        </p:spPr>
        <p:txBody>
          <a:bodyPr wrap="square" rtlCol="0">
            <a:spAutoFit/>
          </a:bodyPr>
          <a:lstStyle/>
          <a:p>
            <a:r>
              <a:rPr lang="en-US" sz="2400" b="1" dirty="0">
                <a:solidFill>
                  <a:srgbClr val="C00000"/>
                </a:solidFill>
              </a:rPr>
              <a:t>desmosomes</a:t>
            </a:r>
          </a:p>
        </p:txBody>
      </p:sp>
      <p:cxnSp>
        <p:nvCxnSpPr>
          <p:cNvPr id="10" name="Straight Arrow Connector 9"/>
          <p:cNvCxnSpPr/>
          <p:nvPr/>
        </p:nvCxnSpPr>
        <p:spPr>
          <a:xfrm>
            <a:off x="3200400" y="2626509"/>
            <a:ext cx="909034"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114800" y="3807003"/>
            <a:ext cx="609600" cy="381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882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364397"/>
            <a:ext cx="7710462" cy="5493603"/>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indicated by the arrow.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cxnSp>
        <p:nvCxnSpPr>
          <p:cNvPr id="15" name="Straight Arrow Connector 14"/>
          <p:cNvCxnSpPr/>
          <p:nvPr/>
        </p:nvCxnSpPr>
        <p:spPr>
          <a:xfrm flipH="1">
            <a:off x="6096000" y="2464234"/>
            <a:ext cx="838200" cy="278966"/>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944932" y="2168251"/>
            <a:ext cx="1997633" cy="461665"/>
          </a:xfrm>
          <a:prstGeom prst="rect">
            <a:avLst/>
          </a:prstGeom>
          <a:noFill/>
        </p:spPr>
        <p:txBody>
          <a:bodyPr wrap="square" rtlCol="0">
            <a:spAutoFit/>
          </a:bodyPr>
          <a:lstStyle/>
          <a:p>
            <a:r>
              <a:rPr lang="en-US" sz="2400" b="1" dirty="0">
                <a:solidFill>
                  <a:schemeClr val="accent6">
                    <a:lumMod val="50000"/>
                  </a:schemeClr>
                </a:solidFill>
              </a:rPr>
              <a:t>Hair shaft</a:t>
            </a:r>
          </a:p>
        </p:txBody>
      </p:sp>
    </p:spTree>
    <p:extLst>
      <p:ext uri="{BB962C8B-B14F-4D97-AF65-F5344CB8AC3E}">
        <p14:creationId xmlns:p14="http://schemas.microsoft.com/office/powerpoint/2010/main" val="4109836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0" y="1142999"/>
            <a:ext cx="4065781" cy="5714999"/>
          </a:xfrm>
          <a:prstGeom prst="rect">
            <a:avLst/>
          </a:prstGeom>
        </p:spPr>
      </p:pic>
      <p:sp>
        <p:nvSpPr>
          <p:cNvPr id="4" name="TextBox 3"/>
          <p:cNvSpPr txBox="1"/>
          <p:nvPr/>
        </p:nvSpPr>
        <p:spPr>
          <a:xfrm>
            <a:off x="1" y="533400"/>
            <a:ext cx="90606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large structure in this image.  Identify cells at 3.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TextBox 5"/>
          <p:cNvSpPr txBox="1"/>
          <p:nvPr/>
        </p:nvSpPr>
        <p:spPr>
          <a:xfrm>
            <a:off x="338809" y="1854634"/>
            <a:ext cx="3471191" cy="1200329"/>
          </a:xfrm>
          <a:prstGeom prst="rect">
            <a:avLst/>
          </a:prstGeom>
          <a:noFill/>
        </p:spPr>
        <p:txBody>
          <a:bodyPr wrap="square" rtlCol="0">
            <a:spAutoFit/>
          </a:bodyPr>
          <a:lstStyle/>
          <a:p>
            <a:r>
              <a:rPr lang="en-US" sz="2400" b="1" dirty="0">
                <a:solidFill>
                  <a:srgbClr val="0070C0"/>
                </a:solidFill>
              </a:rPr>
              <a:t>Apocrine gland</a:t>
            </a:r>
          </a:p>
          <a:p>
            <a:endParaRPr lang="en-US" sz="2400" b="1" dirty="0">
              <a:solidFill>
                <a:srgbClr val="0070C0"/>
              </a:solidFill>
            </a:endParaRPr>
          </a:p>
          <a:p>
            <a:r>
              <a:rPr lang="en-US" sz="2400" b="1" dirty="0">
                <a:solidFill>
                  <a:srgbClr val="0070C0"/>
                </a:solidFill>
              </a:rPr>
              <a:t>3 = myoepithelial cells</a:t>
            </a:r>
          </a:p>
        </p:txBody>
      </p:sp>
    </p:spTree>
    <p:extLst>
      <p:ext uri="{BB962C8B-B14F-4D97-AF65-F5344CB8AC3E}">
        <p14:creationId xmlns:p14="http://schemas.microsoft.com/office/powerpoint/2010/main" val="1251788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64397"/>
            <a:ext cx="7682081" cy="5503459"/>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8" name="TextBox 17"/>
          <p:cNvSpPr txBox="1"/>
          <p:nvPr/>
        </p:nvSpPr>
        <p:spPr>
          <a:xfrm>
            <a:off x="5867400" y="3459088"/>
            <a:ext cx="1728989" cy="830997"/>
          </a:xfrm>
          <a:prstGeom prst="rect">
            <a:avLst/>
          </a:prstGeom>
          <a:noFill/>
          <a:ln>
            <a:noFill/>
          </a:ln>
        </p:spPr>
        <p:txBody>
          <a:bodyPr wrap="square" rtlCol="0">
            <a:spAutoFit/>
          </a:bodyPr>
          <a:lstStyle/>
          <a:p>
            <a:r>
              <a:rPr lang="en-US" sz="2400" b="1" dirty="0">
                <a:solidFill>
                  <a:schemeClr val="accent2">
                    <a:lumMod val="50000"/>
                  </a:schemeClr>
                </a:solidFill>
              </a:rPr>
              <a:t>Sebaceous gland</a:t>
            </a:r>
          </a:p>
        </p:txBody>
      </p:sp>
      <p:sp>
        <p:nvSpPr>
          <p:cNvPr id="8" name="Freeform 7"/>
          <p:cNvSpPr/>
          <p:nvPr/>
        </p:nvSpPr>
        <p:spPr>
          <a:xfrm>
            <a:off x="3644721" y="3477296"/>
            <a:ext cx="2889283" cy="2112135"/>
          </a:xfrm>
          <a:custGeom>
            <a:avLst/>
            <a:gdLst>
              <a:gd name="connsiteX0" fmla="*/ 2086378 w 2889283"/>
              <a:gd name="connsiteY0" fmla="*/ 837127 h 2112135"/>
              <a:gd name="connsiteX1" fmla="*/ 2009104 w 2889283"/>
              <a:gd name="connsiteY1" fmla="*/ 759853 h 2112135"/>
              <a:gd name="connsiteX2" fmla="*/ 1867437 w 2889283"/>
              <a:gd name="connsiteY2" fmla="*/ 656822 h 2112135"/>
              <a:gd name="connsiteX3" fmla="*/ 1803042 w 2889283"/>
              <a:gd name="connsiteY3" fmla="*/ 566670 h 2112135"/>
              <a:gd name="connsiteX4" fmla="*/ 1777285 w 2889283"/>
              <a:gd name="connsiteY4" fmla="*/ 528034 h 2112135"/>
              <a:gd name="connsiteX5" fmla="*/ 1700011 w 2889283"/>
              <a:gd name="connsiteY5" fmla="*/ 463639 h 2112135"/>
              <a:gd name="connsiteX6" fmla="*/ 1661375 w 2889283"/>
              <a:gd name="connsiteY6" fmla="*/ 425003 h 2112135"/>
              <a:gd name="connsiteX7" fmla="*/ 1622738 w 2889283"/>
              <a:gd name="connsiteY7" fmla="*/ 412124 h 2112135"/>
              <a:gd name="connsiteX8" fmla="*/ 1519707 w 2889283"/>
              <a:gd name="connsiteY8" fmla="*/ 373487 h 2112135"/>
              <a:gd name="connsiteX9" fmla="*/ 1481071 w 2889283"/>
              <a:gd name="connsiteY9" fmla="*/ 360608 h 2112135"/>
              <a:gd name="connsiteX10" fmla="*/ 1442434 w 2889283"/>
              <a:gd name="connsiteY10" fmla="*/ 334850 h 2112135"/>
              <a:gd name="connsiteX11" fmla="*/ 1365161 w 2889283"/>
              <a:gd name="connsiteY11" fmla="*/ 321972 h 2112135"/>
              <a:gd name="connsiteX12" fmla="*/ 1313645 w 2889283"/>
              <a:gd name="connsiteY12" fmla="*/ 296214 h 2112135"/>
              <a:gd name="connsiteX13" fmla="*/ 1236372 w 2889283"/>
              <a:gd name="connsiteY13" fmla="*/ 270456 h 2112135"/>
              <a:gd name="connsiteX14" fmla="*/ 1146220 w 2889283"/>
              <a:gd name="connsiteY14" fmla="*/ 244698 h 2112135"/>
              <a:gd name="connsiteX15" fmla="*/ 1094704 w 2889283"/>
              <a:gd name="connsiteY15" fmla="*/ 206062 h 2112135"/>
              <a:gd name="connsiteX16" fmla="*/ 953037 w 2889283"/>
              <a:gd name="connsiteY16" fmla="*/ 167425 h 2112135"/>
              <a:gd name="connsiteX17" fmla="*/ 875764 w 2889283"/>
              <a:gd name="connsiteY17" fmla="*/ 128789 h 2112135"/>
              <a:gd name="connsiteX18" fmla="*/ 772733 w 2889283"/>
              <a:gd name="connsiteY18" fmla="*/ 90152 h 2112135"/>
              <a:gd name="connsiteX19" fmla="*/ 695459 w 2889283"/>
              <a:gd name="connsiteY19" fmla="*/ 64394 h 2112135"/>
              <a:gd name="connsiteX20" fmla="*/ 631065 w 2889283"/>
              <a:gd name="connsiteY20" fmla="*/ 51515 h 2112135"/>
              <a:gd name="connsiteX21" fmla="*/ 528034 w 2889283"/>
              <a:gd name="connsiteY21" fmla="*/ 25758 h 2112135"/>
              <a:gd name="connsiteX22" fmla="*/ 489397 w 2889283"/>
              <a:gd name="connsiteY22" fmla="*/ 12879 h 2112135"/>
              <a:gd name="connsiteX23" fmla="*/ 412124 w 2889283"/>
              <a:gd name="connsiteY23" fmla="*/ 0 h 2112135"/>
              <a:gd name="connsiteX24" fmla="*/ 154547 w 2889283"/>
              <a:gd name="connsiteY24" fmla="*/ 12879 h 2112135"/>
              <a:gd name="connsiteX25" fmla="*/ 115910 w 2889283"/>
              <a:gd name="connsiteY25" fmla="*/ 25758 h 2112135"/>
              <a:gd name="connsiteX26" fmla="*/ 90152 w 2889283"/>
              <a:gd name="connsiteY26" fmla="*/ 64394 h 2112135"/>
              <a:gd name="connsiteX27" fmla="*/ 51516 w 2889283"/>
              <a:gd name="connsiteY27" fmla="*/ 90152 h 2112135"/>
              <a:gd name="connsiteX28" fmla="*/ 25758 w 2889283"/>
              <a:gd name="connsiteY28" fmla="*/ 128789 h 2112135"/>
              <a:gd name="connsiteX29" fmla="*/ 0 w 2889283"/>
              <a:gd name="connsiteY29" fmla="*/ 206062 h 2112135"/>
              <a:gd name="connsiteX30" fmla="*/ 25758 w 2889283"/>
              <a:gd name="connsiteY30" fmla="*/ 360608 h 2112135"/>
              <a:gd name="connsiteX31" fmla="*/ 51516 w 2889283"/>
              <a:gd name="connsiteY31" fmla="*/ 399245 h 2112135"/>
              <a:gd name="connsiteX32" fmla="*/ 103031 w 2889283"/>
              <a:gd name="connsiteY32" fmla="*/ 489397 h 2112135"/>
              <a:gd name="connsiteX33" fmla="*/ 128789 w 2889283"/>
              <a:gd name="connsiteY33" fmla="*/ 528034 h 2112135"/>
              <a:gd name="connsiteX34" fmla="*/ 180304 w 2889283"/>
              <a:gd name="connsiteY34" fmla="*/ 553791 h 2112135"/>
              <a:gd name="connsiteX35" fmla="*/ 193183 w 2889283"/>
              <a:gd name="connsiteY35" fmla="*/ 605307 h 2112135"/>
              <a:gd name="connsiteX36" fmla="*/ 231820 w 2889283"/>
              <a:gd name="connsiteY36" fmla="*/ 631065 h 2112135"/>
              <a:gd name="connsiteX37" fmla="*/ 309093 w 2889283"/>
              <a:gd name="connsiteY37" fmla="*/ 708338 h 2112135"/>
              <a:gd name="connsiteX38" fmla="*/ 347730 w 2889283"/>
              <a:gd name="connsiteY38" fmla="*/ 746974 h 2112135"/>
              <a:gd name="connsiteX39" fmla="*/ 386366 w 2889283"/>
              <a:gd name="connsiteY39" fmla="*/ 785611 h 2112135"/>
              <a:gd name="connsiteX40" fmla="*/ 463640 w 2889283"/>
              <a:gd name="connsiteY40" fmla="*/ 837127 h 2112135"/>
              <a:gd name="connsiteX41" fmla="*/ 528034 w 2889283"/>
              <a:gd name="connsiteY41" fmla="*/ 901521 h 2112135"/>
              <a:gd name="connsiteX42" fmla="*/ 553792 w 2889283"/>
              <a:gd name="connsiteY42" fmla="*/ 940158 h 2112135"/>
              <a:gd name="connsiteX43" fmla="*/ 631065 w 2889283"/>
              <a:gd name="connsiteY43" fmla="*/ 1004552 h 2112135"/>
              <a:gd name="connsiteX44" fmla="*/ 643944 w 2889283"/>
              <a:gd name="connsiteY44" fmla="*/ 1043189 h 2112135"/>
              <a:gd name="connsiteX45" fmla="*/ 682580 w 2889283"/>
              <a:gd name="connsiteY45" fmla="*/ 1068946 h 2112135"/>
              <a:gd name="connsiteX46" fmla="*/ 759854 w 2889283"/>
              <a:gd name="connsiteY46" fmla="*/ 1133341 h 2112135"/>
              <a:gd name="connsiteX47" fmla="*/ 785611 w 2889283"/>
              <a:gd name="connsiteY47" fmla="*/ 1171977 h 2112135"/>
              <a:gd name="connsiteX48" fmla="*/ 901521 w 2889283"/>
              <a:gd name="connsiteY48" fmla="*/ 1262129 h 2112135"/>
              <a:gd name="connsiteX49" fmla="*/ 940158 w 2889283"/>
              <a:gd name="connsiteY49" fmla="*/ 1287887 h 2112135"/>
              <a:gd name="connsiteX50" fmla="*/ 978794 w 2889283"/>
              <a:gd name="connsiteY50" fmla="*/ 1313645 h 2112135"/>
              <a:gd name="connsiteX51" fmla="*/ 1017431 w 2889283"/>
              <a:gd name="connsiteY51" fmla="*/ 1326524 h 2112135"/>
              <a:gd name="connsiteX52" fmla="*/ 1056068 w 2889283"/>
              <a:gd name="connsiteY52" fmla="*/ 1352281 h 2112135"/>
              <a:gd name="connsiteX53" fmla="*/ 1094704 w 2889283"/>
              <a:gd name="connsiteY53" fmla="*/ 1365160 h 2112135"/>
              <a:gd name="connsiteX54" fmla="*/ 1133341 w 2889283"/>
              <a:gd name="connsiteY54" fmla="*/ 1390918 h 2112135"/>
              <a:gd name="connsiteX55" fmla="*/ 1197735 w 2889283"/>
              <a:gd name="connsiteY55" fmla="*/ 1416676 h 2112135"/>
              <a:gd name="connsiteX56" fmla="*/ 1287887 w 2889283"/>
              <a:gd name="connsiteY56" fmla="*/ 1468191 h 2112135"/>
              <a:gd name="connsiteX57" fmla="*/ 1442434 w 2889283"/>
              <a:gd name="connsiteY57" fmla="*/ 1545465 h 2112135"/>
              <a:gd name="connsiteX58" fmla="*/ 1545465 w 2889283"/>
              <a:gd name="connsiteY58" fmla="*/ 1635617 h 2112135"/>
              <a:gd name="connsiteX59" fmla="*/ 1635617 w 2889283"/>
              <a:gd name="connsiteY59" fmla="*/ 1674253 h 2112135"/>
              <a:gd name="connsiteX60" fmla="*/ 1725769 w 2889283"/>
              <a:gd name="connsiteY60" fmla="*/ 1738648 h 2112135"/>
              <a:gd name="connsiteX61" fmla="*/ 1777285 w 2889283"/>
              <a:gd name="connsiteY61" fmla="*/ 1764405 h 2112135"/>
              <a:gd name="connsiteX62" fmla="*/ 1893194 w 2889283"/>
              <a:gd name="connsiteY62" fmla="*/ 1854558 h 2112135"/>
              <a:gd name="connsiteX63" fmla="*/ 1931831 w 2889283"/>
              <a:gd name="connsiteY63" fmla="*/ 1880315 h 2112135"/>
              <a:gd name="connsiteX64" fmla="*/ 1996225 w 2889283"/>
              <a:gd name="connsiteY64" fmla="*/ 1906073 h 2112135"/>
              <a:gd name="connsiteX65" fmla="*/ 2125014 w 2889283"/>
              <a:gd name="connsiteY65" fmla="*/ 1996225 h 2112135"/>
              <a:gd name="connsiteX66" fmla="*/ 2176530 w 2889283"/>
              <a:gd name="connsiteY66" fmla="*/ 2009104 h 2112135"/>
              <a:gd name="connsiteX67" fmla="*/ 2292440 w 2889283"/>
              <a:gd name="connsiteY67" fmla="*/ 2060619 h 2112135"/>
              <a:gd name="connsiteX68" fmla="*/ 2343955 w 2889283"/>
              <a:gd name="connsiteY68" fmla="*/ 2086377 h 2112135"/>
              <a:gd name="connsiteX69" fmla="*/ 2446986 w 2889283"/>
              <a:gd name="connsiteY69" fmla="*/ 2112135 h 2112135"/>
              <a:gd name="connsiteX70" fmla="*/ 2691685 w 2889283"/>
              <a:gd name="connsiteY70" fmla="*/ 2099256 h 2112135"/>
              <a:gd name="connsiteX71" fmla="*/ 2730321 w 2889283"/>
              <a:gd name="connsiteY71" fmla="*/ 2073498 h 2112135"/>
              <a:gd name="connsiteX72" fmla="*/ 2781837 w 2889283"/>
              <a:gd name="connsiteY72" fmla="*/ 2060619 h 2112135"/>
              <a:gd name="connsiteX73" fmla="*/ 2820473 w 2889283"/>
              <a:gd name="connsiteY73" fmla="*/ 2021983 h 2112135"/>
              <a:gd name="connsiteX74" fmla="*/ 2846231 w 2889283"/>
              <a:gd name="connsiteY74" fmla="*/ 1944710 h 2112135"/>
              <a:gd name="connsiteX75" fmla="*/ 2871989 w 2889283"/>
              <a:gd name="connsiteY75" fmla="*/ 1906073 h 2112135"/>
              <a:gd name="connsiteX76" fmla="*/ 2871989 w 2889283"/>
              <a:gd name="connsiteY76" fmla="*/ 1622738 h 2112135"/>
              <a:gd name="connsiteX77" fmla="*/ 2859110 w 2889283"/>
              <a:gd name="connsiteY77" fmla="*/ 1584101 h 2112135"/>
              <a:gd name="connsiteX78" fmla="*/ 2846231 w 2889283"/>
              <a:gd name="connsiteY78" fmla="*/ 1519707 h 2112135"/>
              <a:gd name="connsiteX79" fmla="*/ 2820473 w 2889283"/>
              <a:gd name="connsiteY79" fmla="*/ 1481070 h 2112135"/>
              <a:gd name="connsiteX80" fmla="*/ 2781837 w 2889283"/>
              <a:gd name="connsiteY80" fmla="*/ 1390918 h 2112135"/>
              <a:gd name="connsiteX81" fmla="*/ 2730321 w 2889283"/>
              <a:gd name="connsiteY81" fmla="*/ 1313645 h 2112135"/>
              <a:gd name="connsiteX82" fmla="*/ 2704564 w 2889283"/>
              <a:gd name="connsiteY82" fmla="*/ 1275008 h 2112135"/>
              <a:gd name="connsiteX83" fmla="*/ 2665927 w 2889283"/>
              <a:gd name="connsiteY83" fmla="*/ 1236372 h 2112135"/>
              <a:gd name="connsiteX84" fmla="*/ 2627290 w 2889283"/>
              <a:gd name="connsiteY84" fmla="*/ 1184856 h 2112135"/>
              <a:gd name="connsiteX85" fmla="*/ 2601533 w 2889283"/>
              <a:gd name="connsiteY85" fmla="*/ 1146219 h 2112135"/>
              <a:gd name="connsiteX86" fmla="*/ 2511380 w 2889283"/>
              <a:gd name="connsiteY86" fmla="*/ 1068946 h 2112135"/>
              <a:gd name="connsiteX87" fmla="*/ 2434107 w 2889283"/>
              <a:gd name="connsiteY87" fmla="*/ 978794 h 2112135"/>
              <a:gd name="connsiteX88" fmla="*/ 2395471 w 2889283"/>
              <a:gd name="connsiteY88" fmla="*/ 953036 h 2112135"/>
              <a:gd name="connsiteX89" fmla="*/ 2318197 w 2889283"/>
              <a:gd name="connsiteY89" fmla="*/ 901521 h 2112135"/>
              <a:gd name="connsiteX90" fmla="*/ 2189409 w 2889283"/>
              <a:gd name="connsiteY90" fmla="*/ 824248 h 2112135"/>
              <a:gd name="connsiteX91" fmla="*/ 2150772 w 2889283"/>
              <a:gd name="connsiteY91" fmla="*/ 785611 h 2112135"/>
              <a:gd name="connsiteX92" fmla="*/ 2073499 w 2889283"/>
              <a:gd name="connsiteY92" fmla="*/ 746974 h 2112135"/>
              <a:gd name="connsiteX93" fmla="*/ 1996225 w 2889283"/>
              <a:gd name="connsiteY93" fmla="*/ 695459 h 2112135"/>
              <a:gd name="connsiteX94" fmla="*/ 1957589 w 2889283"/>
              <a:gd name="connsiteY94" fmla="*/ 669701 h 2112135"/>
              <a:gd name="connsiteX95" fmla="*/ 1880316 w 2889283"/>
              <a:gd name="connsiteY95" fmla="*/ 631065 h 2112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889283" h="2112135">
                <a:moveTo>
                  <a:pt x="2086378" y="837127"/>
                </a:moveTo>
                <a:cubicBezTo>
                  <a:pt x="2060620" y="811369"/>
                  <a:pt x="2036330" y="784054"/>
                  <a:pt x="2009104" y="759853"/>
                </a:cubicBezTo>
                <a:cubicBezTo>
                  <a:pt x="1958776" y="715117"/>
                  <a:pt x="1916207" y="729975"/>
                  <a:pt x="1867437" y="656822"/>
                </a:cubicBezTo>
                <a:cubicBezTo>
                  <a:pt x="1806721" y="565750"/>
                  <a:pt x="1882933" y="678518"/>
                  <a:pt x="1803042" y="566670"/>
                </a:cubicBezTo>
                <a:cubicBezTo>
                  <a:pt x="1794046" y="554075"/>
                  <a:pt x="1787194" y="539925"/>
                  <a:pt x="1777285" y="528034"/>
                </a:cubicBezTo>
                <a:cubicBezTo>
                  <a:pt x="1725977" y="466465"/>
                  <a:pt x="1755269" y="509687"/>
                  <a:pt x="1700011" y="463639"/>
                </a:cubicBezTo>
                <a:cubicBezTo>
                  <a:pt x="1686019" y="451979"/>
                  <a:pt x="1676529" y="435106"/>
                  <a:pt x="1661375" y="425003"/>
                </a:cubicBezTo>
                <a:cubicBezTo>
                  <a:pt x="1650079" y="417473"/>
                  <a:pt x="1635216" y="417472"/>
                  <a:pt x="1622738" y="412124"/>
                </a:cubicBezTo>
                <a:cubicBezTo>
                  <a:pt x="1502695" y="360676"/>
                  <a:pt x="1638433" y="407409"/>
                  <a:pt x="1519707" y="373487"/>
                </a:cubicBezTo>
                <a:cubicBezTo>
                  <a:pt x="1506654" y="369758"/>
                  <a:pt x="1493213" y="366679"/>
                  <a:pt x="1481071" y="360608"/>
                </a:cubicBezTo>
                <a:cubicBezTo>
                  <a:pt x="1467227" y="353686"/>
                  <a:pt x="1457118" y="339745"/>
                  <a:pt x="1442434" y="334850"/>
                </a:cubicBezTo>
                <a:cubicBezTo>
                  <a:pt x="1417661" y="326592"/>
                  <a:pt x="1390919" y="326265"/>
                  <a:pt x="1365161" y="321972"/>
                </a:cubicBezTo>
                <a:cubicBezTo>
                  <a:pt x="1347989" y="313386"/>
                  <a:pt x="1331471" y="303344"/>
                  <a:pt x="1313645" y="296214"/>
                </a:cubicBezTo>
                <a:cubicBezTo>
                  <a:pt x="1288436" y="286130"/>
                  <a:pt x="1262130" y="279042"/>
                  <a:pt x="1236372" y="270456"/>
                </a:cubicBezTo>
                <a:cubicBezTo>
                  <a:pt x="1180945" y="251980"/>
                  <a:pt x="1210903" y="260869"/>
                  <a:pt x="1146220" y="244698"/>
                </a:cubicBezTo>
                <a:cubicBezTo>
                  <a:pt x="1129048" y="231819"/>
                  <a:pt x="1114319" y="214780"/>
                  <a:pt x="1094704" y="206062"/>
                </a:cubicBezTo>
                <a:cubicBezTo>
                  <a:pt x="1022131" y="173807"/>
                  <a:pt x="1028199" y="217533"/>
                  <a:pt x="953037" y="167425"/>
                </a:cubicBezTo>
                <a:cubicBezTo>
                  <a:pt x="903105" y="134137"/>
                  <a:pt x="929084" y="146562"/>
                  <a:pt x="875764" y="128789"/>
                </a:cubicBezTo>
                <a:cubicBezTo>
                  <a:pt x="808526" y="83964"/>
                  <a:pt x="866995" y="115860"/>
                  <a:pt x="772733" y="90152"/>
                </a:cubicBezTo>
                <a:cubicBezTo>
                  <a:pt x="746538" y="83008"/>
                  <a:pt x="722083" y="69719"/>
                  <a:pt x="695459" y="64394"/>
                </a:cubicBezTo>
                <a:cubicBezTo>
                  <a:pt x="673994" y="60101"/>
                  <a:pt x="652394" y="56437"/>
                  <a:pt x="631065" y="51515"/>
                </a:cubicBezTo>
                <a:cubicBezTo>
                  <a:pt x="596571" y="43555"/>
                  <a:pt x="561618" y="36953"/>
                  <a:pt x="528034" y="25758"/>
                </a:cubicBezTo>
                <a:cubicBezTo>
                  <a:pt x="515155" y="21465"/>
                  <a:pt x="502649" y="15824"/>
                  <a:pt x="489397" y="12879"/>
                </a:cubicBezTo>
                <a:cubicBezTo>
                  <a:pt x="463906" y="7214"/>
                  <a:pt x="437882" y="4293"/>
                  <a:pt x="412124" y="0"/>
                </a:cubicBezTo>
                <a:cubicBezTo>
                  <a:pt x="326265" y="4293"/>
                  <a:pt x="240190" y="5432"/>
                  <a:pt x="154547" y="12879"/>
                </a:cubicBezTo>
                <a:cubicBezTo>
                  <a:pt x="141022" y="14055"/>
                  <a:pt x="126511" y="17277"/>
                  <a:pt x="115910" y="25758"/>
                </a:cubicBezTo>
                <a:cubicBezTo>
                  <a:pt x="103823" y="35427"/>
                  <a:pt x="101097" y="53449"/>
                  <a:pt x="90152" y="64394"/>
                </a:cubicBezTo>
                <a:cubicBezTo>
                  <a:pt x="79207" y="75339"/>
                  <a:pt x="64395" y="81566"/>
                  <a:pt x="51516" y="90152"/>
                </a:cubicBezTo>
                <a:cubicBezTo>
                  <a:pt x="42930" y="103031"/>
                  <a:pt x="32045" y="114644"/>
                  <a:pt x="25758" y="128789"/>
                </a:cubicBezTo>
                <a:cubicBezTo>
                  <a:pt x="14731" y="153600"/>
                  <a:pt x="0" y="206062"/>
                  <a:pt x="0" y="206062"/>
                </a:cubicBezTo>
                <a:cubicBezTo>
                  <a:pt x="4081" y="242790"/>
                  <a:pt x="4181" y="317455"/>
                  <a:pt x="25758" y="360608"/>
                </a:cubicBezTo>
                <a:cubicBezTo>
                  <a:pt x="32680" y="374452"/>
                  <a:pt x="42930" y="386366"/>
                  <a:pt x="51516" y="399245"/>
                </a:cubicBezTo>
                <a:cubicBezTo>
                  <a:pt x="72414" y="461943"/>
                  <a:pt x="54300" y="421173"/>
                  <a:pt x="103031" y="489397"/>
                </a:cubicBezTo>
                <a:cubicBezTo>
                  <a:pt x="112028" y="501992"/>
                  <a:pt x="116898" y="518125"/>
                  <a:pt x="128789" y="528034"/>
                </a:cubicBezTo>
                <a:cubicBezTo>
                  <a:pt x="143538" y="540325"/>
                  <a:pt x="163132" y="545205"/>
                  <a:pt x="180304" y="553791"/>
                </a:cubicBezTo>
                <a:cubicBezTo>
                  <a:pt x="184597" y="570963"/>
                  <a:pt x="183365" y="590579"/>
                  <a:pt x="193183" y="605307"/>
                </a:cubicBezTo>
                <a:cubicBezTo>
                  <a:pt x="201769" y="618186"/>
                  <a:pt x="220251" y="620782"/>
                  <a:pt x="231820" y="631065"/>
                </a:cubicBezTo>
                <a:cubicBezTo>
                  <a:pt x="259046" y="655266"/>
                  <a:pt x="283335" y="682580"/>
                  <a:pt x="309093" y="708338"/>
                </a:cubicBezTo>
                <a:lnTo>
                  <a:pt x="347730" y="746974"/>
                </a:lnTo>
                <a:cubicBezTo>
                  <a:pt x="360609" y="759853"/>
                  <a:pt x="371212" y="775508"/>
                  <a:pt x="386366" y="785611"/>
                </a:cubicBezTo>
                <a:lnTo>
                  <a:pt x="463640" y="837127"/>
                </a:lnTo>
                <a:cubicBezTo>
                  <a:pt x="532324" y="940155"/>
                  <a:pt x="442176" y="815663"/>
                  <a:pt x="528034" y="901521"/>
                </a:cubicBezTo>
                <a:cubicBezTo>
                  <a:pt x="538979" y="912466"/>
                  <a:pt x="543883" y="928267"/>
                  <a:pt x="553792" y="940158"/>
                </a:cubicBezTo>
                <a:cubicBezTo>
                  <a:pt x="584780" y="977344"/>
                  <a:pt x="593075" y="979225"/>
                  <a:pt x="631065" y="1004552"/>
                </a:cubicBezTo>
                <a:cubicBezTo>
                  <a:pt x="635358" y="1017431"/>
                  <a:pt x="635463" y="1032588"/>
                  <a:pt x="643944" y="1043189"/>
                </a:cubicBezTo>
                <a:cubicBezTo>
                  <a:pt x="653613" y="1055275"/>
                  <a:pt x="670689" y="1059037"/>
                  <a:pt x="682580" y="1068946"/>
                </a:cubicBezTo>
                <a:cubicBezTo>
                  <a:pt x="781745" y="1151584"/>
                  <a:pt x="663925" y="1069388"/>
                  <a:pt x="759854" y="1133341"/>
                </a:cubicBezTo>
                <a:cubicBezTo>
                  <a:pt x="768440" y="1146220"/>
                  <a:pt x="775702" y="1160086"/>
                  <a:pt x="785611" y="1171977"/>
                </a:cubicBezTo>
                <a:cubicBezTo>
                  <a:pt x="823440" y="1217372"/>
                  <a:pt x="847671" y="1226229"/>
                  <a:pt x="901521" y="1262129"/>
                </a:cubicBezTo>
                <a:lnTo>
                  <a:pt x="940158" y="1287887"/>
                </a:lnTo>
                <a:cubicBezTo>
                  <a:pt x="953037" y="1296473"/>
                  <a:pt x="964110" y="1308750"/>
                  <a:pt x="978794" y="1313645"/>
                </a:cubicBezTo>
                <a:cubicBezTo>
                  <a:pt x="991673" y="1317938"/>
                  <a:pt x="1005288" y="1320453"/>
                  <a:pt x="1017431" y="1326524"/>
                </a:cubicBezTo>
                <a:cubicBezTo>
                  <a:pt x="1031275" y="1333446"/>
                  <a:pt x="1042224" y="1345359"/>
                  <a:pt x="1056068" y="1352281"/>
                </a:cubicBezTo>
                <a:cubicBezTo>
                  <a:pt x="1068210" y="1358352"/>
                  <a:pt x="1082562" y="1359089"/>
                  <a:pt x="1094704" y="1365160"/>
                </a:cubicBezTo>
                <a:cubicBezTo>
                  <a:pt x="1108548" y="1372082"/>
                  <a:pt x="1119497" y="1383996"/>
                  <a:pt x="1133341" y="1390918"/>
                </a:cubicBezTo>
                <a:cubicBezTo>
                  <a:pt x="1154019" y="1401257"/>
                  <a:pt x="1176270" y="1408090"/>
                  <a:pt x="1197735" y="1416676"/>
                </a:cubicBezTo>
                <a:cubicBezTo>
                  <a:pt x="1284486" y="1503425"/>
                  <a:pt x="1184108" y="1416301"/>
                  <a:pt x="1287887" y="1468191"/>
                </a:cubicBezTo>
                <a:cubicBezTo>
                  <a:pt x="1464947" y="1556722"/>
                  <a:pt x="1325833" y="1516315"/>
                  <a:pt x="1442434" y="1545465"/>
                </a:cubicBezTo>
                <a:cubicBezTo>
                  <a:pt x="1482373" y="1585404"/>
                  <a:pt x="1498170" y="1606058"/>
                  <a:pt x="1545465" y="1635617"/>
                </a:cubicBezTo>
                <a:cubicBezTo>
                  <a:pt x="1652659" y="1702613"/>
                  <a:pt x="1547981" y="1630435"/>
                  <a:pt x="1635617" y="1674253"/>
                </a:cubicBezTo>
                <a:cubicBezTo>
                  <a:pt x="1662869" y="1687879"/>
                  <a:pt x="1702426" y="1724059"/>
                  <a:pt x="1725769" y="1738648"/>
                </a:cubicBezTo>
                <a:cubicBezTo>
                  <a:pt x="1742050" y="1748823"/>
                  <a:pt x="1760113" y="1755819"/>
                  <a:pt x="1777285" y="1764405"/>
                </a:cubicBezTo>
                <a:cubicBezTo>
                  <a:pt x="1837809" y="1824930"/>
                  <a:pt x="1800770" y="1792942"/>
                  <a:pt x="1893194" y="1854558"/>
                </a:cubicBezTo>
                <a:cubicBezTo>
                  <a:pt x="1906073" y="1863144"/>
                  <a:pt x="1917460" y="1874566"/>
                  <a:pt x="1931831" y="1880315"/>
                </a:cubicBezTo>
                <a:cubicBezTo>
                  <a:pt x="1953296" y="1888901"/>
                  <a:pt x="1976016" y="1894846"/>
                  <a:pt x="1996225" y="1906073"/>
                </a:cubicBezTo>
                <a:cubicBezTo>
                  <a:pt x="2031099" y="1925448"/>
                  <a:pt x="2089599" y="1987371"/>
                  <a:pt x="2125014" y="1996225"/>
                </a:cubicBezTo>
                <a:lnTo>
                  <a:pt x="2176530" y="2009104"/>
                </a:lnTo>
                <a:cubicBezTo>
                  <a:pt x="2250863" y="2058661"/>
                  <a:pt x="2177491" y="2014640"/>
                  <a:pt x="2292440" y="2060619"/>
                </a:cubicBezTo>
                <a:cubicBezTo>
                  <a:pt x="2310265" y="2067749"/>
                  <a:pt x="2325742" y="2080306"/>
                  <a:pt x="2343955" y="2086377"/>
                </a:cubicBezTo>
                <a:cubicBezTo>
                  <a:pt x="2377539" y="2097572"/>
                  <a:pt x="2446986" y="2112135"/>
                  <a:pt x="2446986" y="2112135"/>
                </a:cubicBezTo>
                <a:cubicBezTo>
                  <a:pt x="2528552" y="2107842"/>
                  <a:pt x="2610755" y="2110292"/>
                  <a:pt x="2691685" y="2099256"/>
                </a:cubicBezTo>
                <a:cubicBezTo>
                  <a:pt x="2707021" y="2097165"/>
                  <a:pt x="2716094" y="2079595"/>
                  <a:pt x="2730321" y="2073498"/>
                </a:cubicBezTo>
                <a:cubicBezTo>
                  <a:pt x="2746590" y="2066525"/>
                  <a:pt x="2764665" y="2064912"/>
                  <a:pt x="2781837" y="2060619"/>
                </a:cubicBezTo>
                <a:cubicBezTo>
                  <a:pt x="2794716" y="2047740"/>
                  <a:pt x="2811628" y="2037904"/>
                  <a:pt x="2820473" y="2021983"/>
                </a:cubicBezTo>
                <a:cubicBezTo>
                  <a:pt x="2833659" y="1998249"/>
                  <a:pt x="2831170" y="1967301"/>
                  <a:pt x="2846231" y="1944710"/>
                </a:cubicBezTo>
                <a:lnTo>
                  <a:pt x="2871989" y="1906073"/>
                </a:lnTo>
                <a:cubicBezTo>
                  <a:pt x="2897226" y="1779888"/>
                  <a:pt x="2892763" y="1830481"/>
                  <a:pt x="2871989" y="1622738"/>
                </a:cubicBezTo>
                <a:cubicBezTo>
                  <a:pt x="2870638" y="1609230"/>
                  <a:pt x="2862403" y="1597271"/>
                  <a:pt x="2859110" y="1584101"/>
                </a:cubicBezTo>
                <a:cubicBezTo>
                  <a:pt x="2853801" y="1562865"/>
                  <a:pt x="2853917" y="1540203"/>
                  <a:pt x="2846231" y="1519707"/>
                </a:cubicBezTo>
                <a:cubicBezTo>
                  <a:pt x="2840796" y="1505214"/>
                  <a:pt x="2827395" y="1494914"/>
                  <a:pt x="2820473" y="1481070"/>
                </a:cubicBezTo>
                <a:cubicBezTo>
                  <a:pt x="2767181" y="1374488"/>
                  <a:pt x="2862232" y="1524910"/>
                  <a:pt x="2781837" y="1390918"/>
                </a:cubicBezTo>
                <a:cubicBezTo>
                  <a:pt x="2765910" y="1364373"/>
                  <a:pt x="2747493" y="1339403"/>
                  <a:pt x="2730321" y="1313645"/>
                </a:cubicBezTo>
                <a:cubicBezTo>
                  <a:pt x="2721735" y="1300766"/>
                  <a:pt x="2715509" y="1285953"/>
                  <a:pt x="2704564" y="1275008"/>
                </a:cubicBezTo>
                <a:cubicBezTo>
                  <a:pt x="2691685" y="1262129"/>
                  <a:pt x="2677780" y="1250201"/>
                  <a:pt x="2665927" y="1236372"/>
                </a:cubicBezTo>
                <a:cubicBezTo>
                  <a:pt x="2651958" y="1220075"/>
                  <a:pt x="2639766" y="1202323"/>
                  <a:pt x="2627290" y="1184856"/>
                </a:cubicBezTo>
                <a:cubicBezTo>
                  <a:pt x="2618293" y="1172261"/>
                  <a:pt x="2611606" y="1157971"/>
                  <a:pt x="2601533" y="1146219"/>
                </a:cubicBezTo>
                <a:cubicBezTo>
                  <a:pt x="2559895" y="1097641"/>
                  <a:pt x="2556951" y="1099327"/>
                  <a:pt x="2511380" y="1068946"/>
                </a:cubicBezTo>
                <a:cubicBezTo>
                  <a:pt x="2482955" y="1031045"/>
                  <a:pt x="2469985" y="1008692"/>
                  <a:pt x="2434107" y="978794"/>
                </a:cubicBezTo>
                <a:cubicBezTo>
                  <a:pt x="2422216" y="968885"/>
                  <a:pt x="2407362" y="962945"/>
                  <a:pt x="2395471" y="953036"/>
                </a:cubicBezTo>
                <a:cubicBezTo>
                  <a:pt x="2331158" y="899442"/>
                  <a:pt x="2386096" y="924154"/>
                  <a:pt x="2318197" y="901521"/>
                </a:cubicBezTo>
                <a:cubicBezTo>
                  <a:pt x="2224950" y="839356"/>
                  <a:pt x="2268613" y="863849"/>
                  <a:pt x="2189409" y="824248"/>
                </a:cubicBezTo>
                <a:cubicBezTo>
                  <a:pt x="2176530" y="811369"/>
                  <a:pt x="2165927" y="795714"/>
                  <a:pt x="2150772" y="785611"/>
                </a:cubicBezTo>
                <a:cubicBezTo>
                  <a:pt x="2034597" y="708161"/>
                  <a:pt x="2195094" y="848303"/>
                  <a:pt x="2073499" y="746974"/>
                </a:cubicBezTo>
                <a:cubicBezTo>
                  <a:pt x="2009186" y="693380"/>
                  <a:pt x="2064124" y="718092"/>
                  <a:pt x="1996225" y="695459"/>
                </a:cubicBezTo>
                <a:cubicBezTo>
                  <a:pt x="1983346" y="686873"/>
                  <a:pt x="1971733" y="675987"/>
                  <a:pt x="1957589" y="669701"/>
                </a:cubicBezTo>
                <a:cubicBezTo>
                  <a:pt x="1876244" y="633547"/>
                  <a:pt x="1880316" y="672523"/>
                  <a:pt x="1880316" y="631065"/>
                </a:cubicBezTo>
              </a:path>
            </a:pathLst>
          </a:custGeom>
          <a:ln w="38100">
            <a:solidFill>
              <a:schemeClr val="accent2">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3381513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region indicated by the bracket.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5" name="Picture 3" descr="\\aitl-web1\com\LabManuals\MA\VLM\Lab21\SL26aM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52550"/>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6" name="Right Brace 5"/>
          <p:cNvSpPr/>
          <p:nvPr/>
        </p:nvSpPr>
        <p:spPr>
          <a:xfrm>
            <a:off x="7086600" y="6117464"/>
            <a:ext cx="434662" cy="130935"/>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TextBox 8"/>
          <p:cNvSpPr txBox="1"/>
          <p:nvPr/>
        </p:nvSpPr>
        <p:spPr>
          <a:xfrm>
            <a:off x="7618619" y="5722424"/>
            <a:ext cx="1409700" cy="830997"/>
          </a:xfrm>
          <a:prstGeom prst="rect">
            <a:avLst/>
          </a:prstGeom>
          <a:noFill/>
        </p:spPr>
        <p:txBody>
          <a:bodyPr wrap="square" rtlCol="0">
            <a:spAutoFit/>
          </a:bodyPr>
          <a:lstStyle/>
          <a:p>
            <a:r>
              <a:rPr lang="en-US" sz="2400" b="1" dirty="0">
                <a:solidFill>
                  <a:srgbClr val="0070C0"/>
                </a:solidFill>
              </a:rPr>
              <a:t>Stratum basale</a:t>
            </a:r>
          </a:p>
        </p:txBody>
      </p:sp>
    </p:spTree>
    <p:extLst>
      <p:ext uri="{BB962C8B-B14F-4D97-AF65-F5344CB8AC3E}">
        <p14:creationId xmlns:p14="http://schemas.microsoft.com/office/powerpoint/2010/main" val="424479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914" y="1143001"/>
            <a:ext cx="8154886" cy="5527876"/>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region.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4609357" y="2937443"/>
            <a:ext cx="1828800" cy="1938992"/>
          </a:xfrm>
          <a:prstGeom prst="rect">
            <a:avLst/>
          </a:prstGeom>
          <a:noFill/>
        </p:spPr>
        <p:txBody>
          <a:bodyPr wrap="square" rtlCol="0">
            <a:spAutoFit/>
          </a:bodyPr>
          <a:lstStyle/>
          <a:p>
            <a:r>
              <a:rPr lang="en-US" sz="2400" b="1" dirty="0"/>
              <a:t>Zone of calcification (zone of calcified cartilage)</a:t>
            </a:r>
          </a:p>
        </p:txBody>
      </p:sp>
      <p:sp>
        <p:nvSpPr>
          <p:cNvPr id="7" name="Freeform 6"/>
          <p:cNvSpPr/>
          <p:nvPr/>
        </p:nvSpPr>
        <p:spPr>
          <a:xfrm>
            <a:off x="3526971" y="1173513"/>
            <a:ext cx="902525" cy="5500419"/>
          </a:xfrm>
          <a:custGeom>
            <a:avLst/>
            <a:gdLst>
              <a:gd name="connsiteX0" fmla="*/ 771897 w 902525"/>
              <a:gd name="connsiteY0" fmla="*/ 1201552 h 5500419"/>
              <a:gd name="connsiteX1" fmla="*/ 760021 w 902525"/>
              <a:gd name="connsiteY1" fmla="*/ 1023422 h 5500419"/>
              <a:gd name="connsiteX2" fmla="*/ 783772 w 902525"/>
              <a:gd name="connsiteY2" fmla="*/ 821542 h 5500419"/>
              <a:gd name="connsiteX3" fmla="*/ 819398 w 902525"/>
              <a:gd name="connsiteY3" fmla="*/ 714664 h 5500419"/>
              <a:gd name="connsiteX4" fmla="*/ 843148 w 902525"/>
              <a:gd name="connsiteY4" fmla="*/ 631536 h 5500419"/>
              <a:gd name="connsiteX5" fmla="*/ 866899 w 902525"/>
              <a:gd name="connsiteY5" fmla="*/ 584035 h 5500419"/>
              <a:gd name="connsiteX6" fmla="*/ 890650 w 902525"/>
              <a:gd name="connsiteY6" fmla="*/ 441531 h 5500419"/>
              <a:gd name="connsiteX7" fmla="*/ 902525 w 902525"/>
              <a:gd name="connsiteY7" fmla="*/ 322778 h 5500419"/>
              <a:gd name="connsiteX8" fmla="*/ 890650 w 902525"/>
              <a:gd name="connsiteY8" fmla="*/ 73396 h 5500419"/>
              <a:gd name="connsiteX9" fmla="*/ 843148 w 902525"/>
              <a:gd name="connsiteY9" fmla="*/ 14019 h 5500419"/>
              <a:gd name="connsiteX10" fmla="*/ 760021 w 902525"/>
              <a:gd name="connsiteY10" fmla="*/ 2144 h 5500419"/>
              <a:gd name="connsiteX11" fmla="*/ 427512 w 902525"/>
              <a:gd name="connsiteY11" fmla="*/ 14019 h 5500419"/>
              <a:gd name="connsiteX12" fmla="*/ 403761 w 902525"/>
              <a:gd name="connsiteY12" fmla="*/ 85271 h 5500419"/>
              <a:gd name="connsiteX13" fmla="*/ 391886 w 902525"/>
              <a:gd name="connsiteY13" fmla="*/ 120897 h 5500419"/>
              <a:gd name="connsiteX14" fmla="*/ 380011 w 902525"/>
              <a:gd name="connsiteY14" fmla="*/ 631536 h 5500419"/>
              <a:gd name="connsiteX15" fmla="*/ 368135 w 902525"/>
              <a:gd name="connsiteY15" fmla="*/ 667162 h 5500419"/>
              <a:gd name="connsiteX16" fmla="*/ 356260 w 902525"/>
              <a:gd name="connsiteY16" fmla="*/ 738414 h 5500419"/>
              <a:gd name="connsiteX17" fmla="*/ 332510 w 902525"/>
              <a:gd name="connsiteY17" fmla="*/ 821542 h 5500419"/>
              <a:gd name="connsiteX18" fmla="*/ 320634 w 902525"/>
              <a:gd name="connsiteY18" fmla="*/ 952170 h 5500419"/>
              <a:gd name="connsiteX19" fmla="*/ 296884 w 902525"/>
              <a:gd name="connsiteY19" fmla="*/ 1106549 h 5500419"/>
              <a:gd name="connsiteX20" fmla="*/ 285008 w 902525"/>
              <a:gd name="connsiteY20" fmla="*/ 1213427 h 5500419"/>
              <a:gd name="connsiteX21" fmla="*/ 273133 w 902525"/>
              <a:gd name="connsiteY21" fmla="*/ 1272804 h 5500419"/>
              <a:gd name="connsiteX22" fmla="*/ 261258 w 902525"/>
              <a:gd name="connsiteY22" fmla="*/ 1391557 h 5500419"/>
              <a:gd name="connsiteX23" fmla="*/ 249382 w 902525"/>
              <a:gd name="connsiteY23" fmla="*/ 1498435 h 5500419"/>
              <a:gd name="connsiteX24" fmla="*/ 225632 w 902525"/>
              <a:gd name="connsiteY24" fmla="*/ 1664690 h 5500419"/>
              <a:gd name="connsiteX25" fmla="*/ 249382 w 902525"/>
              <a:gd name="connsiteY25" fmla="*/ 1997199 h 5500419"/>
              <a:gd name="connsiteX26" fmla="*/ 273133 w 902525"/>
              <a:gd name="connsiteY26" fmla="*/ 2080326 h 5500419"/>
              <a:gd name="connsiteX27" fmla="*/ 296884 w 902525"/>
              <a:gd name="connsiteY27" fmla="*/ 2115952 h 5500419"/>
              <a:gd name="connsiteX28" fmla="*/ 332510 w 902525"/>
              <a:gd name="connsiteY28" fmla="*/ 2199079 h 5500419"/>
              <a:gd name="connsiteX29" fmla="*/ 356260 w 902525"/>
              <a:gd name="connsiteY29" fmla="*/ 2270331 h 5500419"/>
              <a:gd name="connsiteX30" fmla="*/ 332510 w 902525"/>
              <a:gd name="connsiteY30" fmla="*/ 2531588 h 5500419"/>
              <a:gd name="connsiteX31" fmla="*/ 308759 w 902525"/>
              <a:gd name="connsiteY31" fmla="*/ 2626591 h 5500419"/>
              <a:gd name="connsiteX32" fmla="*/ 296884 w 902525"/>
              <a:gd name="connsiteY32" fmla="*/ 2662217 h 5500419"/>
              <a:gd name="connsiteX33" fmla="*/ 285008 w 902525"/>
              <a:gd name="connsiteY33" fmla="*/ 2721593 h 5500419"/>
              <a:gd name="connsiteX34" fmla="*/ 273133 w 902525"/>
              <a:gd name="connsiteY34" fmla="*/ 2757219 h 5500419"/>
              <a:gd name="connsiteX35" fmla="*/ 249382 w 902525"/>
              <a:gd name="connsiteY35" fmla="*/ 2852222 h 5500419"/>
              <a:gd name="connsiteX36" fmla="*/ 225632 w 902525"/>
              <a:gd name="connsiteY36" fmla="*/ 2923474 h 5500419"/>
              <a:gd name="connsiteX37" fmla="*/ 201881 w 902525"/>
              <a:gd name="connsiteY37" fmla="*/ 3030352 h 5500419"/>
              <a:gd name="connsiteX38" fmla="*/ 178130 w 902525"/>
              <a:gd name="connsiteY38" fmla="*/ 3125355 h 5500419"/>
              <a:gd name="connsiteX39" fmla="*/ 154380 w 902525"/>
              <a:gd name="connsiteY39" fmla="*/ 3564742 h 5500419"/>
              <a:gd name="connsiteX40" fmla="*/ 118754 w 902525"/>
              <a:gd name="connsiteY40" fmla="*/ 3647869 h 5500419"/>
              <a:gd name="connsiteX41" fmla="*/ 106878 w 902525"/>
              <a:gd name="connsiteY41" fmla="*/ 3683495 h 5500419"/>
              <a:gd name="connsiteX42" fmla="*/ 71252 w 902525"/>
              <a:gd name="connsiteY42" fmla="*/ 3754747 h 5500419"/>
              <a:gd name="connsiteX43" fmla="*/ 59377 w 902525"/>
              <a:gd name="connsiteY43" fmla="*/ 3837874 h 5500419"/>
              <a:gd name="connsiteX44" fmla="*/ 47502 w 902525"/>
              <a:gd name="connsiteY44" fmla="*/ 3885375 h 5500419"/>
              <a:gd name="connsiteX45" fmla="*/ 35626 w 902525"/>
              <a:gd name="connsiteY45" fmla="*/ 3956627 h 5500419"/>
              <a:gd name="connsiteX46" fmla="*/ 23751 w 902525"/>
              <a:gd name="connsiteY46" fmla="*/ 4134757 h 5500419"/>
              <a:gd name="connsiteX47" fmla="*/ 11876 w 902525"/>
              <a:gd name="connsiteY47" fmla="*/ 4217884 h 5500419"/>
              <a:gd name="connsiteX48" fmla="*/ 0 w 902525"/>
              <a:gd name="connsiteY48" fmla="*/ 4312887 h 5500419"/>
              <a:gd name="connsiteX49" fmla="*/ 11876 w 902525"/>
              <a:gd name="connsiteY49" fmla="*/ 4407890 h 5500419"/>
              <a:gd name="connsiteX50" fmla="*/ 23751 w 902525"/>
              <a:gd name="connsiteY50" fmla="*/ 4455391 h 5500419"/>
              <a:gd name="connsiteX51" fmla="*/ 35626 w 902525"/>
              <a:gd name="connsiteY51" fmla="*/ 4538518 h 5500419"/>
              <a:gd name="connsiteX52" fmla="*/ 35626 w 902525"/>
              <a:gd name="connsiteY52" fmla="*/ 4859152 h 5500419"/>
              <a:gd name="connsiteX53" fmla="*/ 47502 w 902525"/>
              <a:gd name="connsiteY53" fmla="*/ 4894778 h 5500419"/>
              <a:gd name="connsiteX54" fmla="*/ 35626 w 902525"/>
              <a:gd name="connsiteY54" fmla="*/ 5346040 h 5500419"/>
              <a:gd name="connsiteX55" fmla="*/ 47502 w 902525"/>
              <a:gd name="connsiteY55" fmla="*/ 5429168 h 5500419"/>
              <a:gd name="connsiteX56" fmla="*/ 118754 w 902525"/>
              <a:gd name="connsiteY56" fmla="*/ 5452918 h 5500419"/>
              <a:gd name="connsiteX57" fmla="*/ 154380 w 902525"/>
              <a:gd name="connsiteY57" fmla="*/ 5464793 h 5500419"/>
              <a:gd name="connsiteX58" fmla="*/ 190006 w 902525"/>
              <a:gd name="connsiteY58" fmla="*/ 5476669 h 5500419"/>
              <a:gd name="connsiteX59" fmla="*/ 356260 w 902525"/>
              <a:gd name="connsiteY59" fmla="*/ 5500419 h 5500419"/>
              <a:gd name="connsiteX60" fmla="*/ 510639 w 902525"/>
              <a:gd name="connsiteY60" fmla="*/ 5488544 h 5500419"/>
              <a:gd name="connsiteX61" fmla="*/ 593767 w 902525"/>
              <a:gd name="connsiteY61" fmla="*/ 5464793 h 5500419"/>
              <a:gd name="connsiteX62" fmla="*/ 617517 w 902525"/>
              <a:gd name="connsiteY62" fmla="*/ 5429168 h 5500419"/>
              <a:gd name="connsiteX63" fmla="*/ 593767 w 902525"/>
              <a:gd name="connsiteY63" fmla="*/ 5251038 h 5500419"/>
              <a:gd name="connsiteX64" fmla="*/ 570016 w 902525"/>
              <a:gd name="connsiteY64" fmla="*/ 5203536 h 5500419"/>
              <a:gd name="connsiteX65" fmla="*/ 534390 w 902525"/>
              <a:gd name="connsiteY65" fmla="*/ 5084783 h 5500419"/>
              <a:gd name="connsiteX66" fmla="*/ 510639 w 902525"/>
              <a:gd name="connsiteY66" fmla="*/ 5049157 h 5500419"/>
              <a:gd name="connsiteX67" fmla="*/ 451263 w 902525"/>
              <a:gd name="connsiteY67" fmla="*/ 4954155 h 5500419"/>
              <a:gd name="connsiteX68" fmla="*/ 427512 w 902525"/>
              <a:gd name="connsiteY68" fmla="*/ 4918529 h 5500419"/>
              <a:gd name="connsiteX69" fmla="*/ 356260 w 902525"/>
              <a:gd name="connsiteY69" fmla="*/ 4847277 h 5500419"/>
              <a:gd name="connsiteX70" fmla="*/ 344385 w 902525"/>
              <a:gd name="connsiteY70" fmla="*/ 4633521 h 5500419"/>
              <a:gd name="connsiteX71" fmla="*/ 380011 w 902525"/>
              <a:gd name="connsiteY71" fmla="*/ 4467266 h 5500419"/>
              <a:gd name="connsiteX72" fmla="*/ 403761 w 902525"/>
              <a:gd name="connsiteY72" fmla="*/ 4431640 h 5500419"/>
              <a:gd name="connsiteX73" fmla="*/ 415637 w 902525"/>
              <a:gd name="connsiteY73" fmla="*/ 4396014 h 5500419"/>
              <a:gd name="connsiteX74" fmla="*/ 498764 w 902525"/>
              <a:gd name="connsiteY74" fmla="*/ 4289136 h 5500419"/>
              <a:gd name="connsiteX75" fmla="*/ 510639 w 902525"/>
              <a:gd name="connsiteY75" fmla="*/ 4253510 h 5500419"/>
              <a:gd name="connsiteX76" fmla="*/ 558141 w 902525"/>
              <a:gd name="connsiteY76" fmla="*/ 4182258 h 5500419"/>
              <a:gd name="connsiteX77" fmla="*/ 558141 w 902525"/>
              <a:gd name="connsiteY77" fmla="*/ 3992253 h 5500419"/>
              <a:gd name="connsiteX78" fmla="*/ 570016 w 902525"/>
              <a:gd name="connsiteY78" fmla="*/ 3814123 h 5500419"/>
              <a:gd name="connsiteX79" fmla="*/ 581891 w 902525"/>
              <a:gd name="connsiteY79" fmla="*/ 3778497 h 5500419"/>
              <a:gd name="connsiteX80" fmla="*/ 641268 w 902525"/>
              <a:gd name="connsiteY80" fmla="*/ 3659744 h 5500419"/>
              <a:gd name="connsiteX81" fmla="*/ 665019 w 902525"/>
              <a:gd name="connsiteY81" fmla="*/ 3624118 h 5500419"/>
              <a:gd name="connsiteX82" fmla="*/ 712520 w 902525"/>
              <a:gd name="connsiteY82" fmla="*/ 3540991 h 5500419"/>
              <a:gd name="connsiteX83" fmla="*/ 736271 w 902525"/>
              <a:gd name="connsiteY83" fmla="*/ 3457864 h 5500419"/>
              <a:gd name="connsiteX84" fmla="*/ 760021 w 902525"/>
              <a:gd name="connsiteY84" fmla="*/ 3362861 h 5500419"/>
              <a:gd name="connsiteX85" fmla="*/ 724395 w 902525"/>
              <a:gd name="connsiteY85" fmla="*/ 3172856 h 5500419"/>
              <a:gd name="connsiteX86" fmla="*/ 712520 w 902525"/>
              <a:gd name="connsiteY86" fmla="*/ 3137230 h 5500419"/>
              <a:gd name="connsiteX87" fmla="*/ 676894 w 902525"/>
              <a:gd name="connsiteY87" fmla="*/ 3113479 h 5500419"/>
              <a:gd name="connsiteX88" fmla="*/ 605642 w 902525"/>
              <a:gd name="connsiteY88" fmla="*/ 3089729 h 5500419"/>
              <a:gd name="connsiteX89" fmla="*/ 534390 w 902525"/>
              <a:gd name="connsiteY89" fmla="*/ 3018477 h 5500419"/>
              <a:gd name="connsiteX90" fmla="*/ 486889 w 902525"/>
              <a:gd name="connsiteY90" fmla="*/ 2947225 h 5500419"/>
              <a:gd name="connsiteX91" fmla="*/ 463138 w 902525"/>
              <a:gd name="connsiteY91" fmla="*/ 2864097 h 5500419"/>
              <a:gd name="connsiteX92" fmla="*/ 439387 w 902525"/>
              <a:gd name="connsiteY92" fmla="*/ 2828471 h 5500419"/>
              <a:gd name="connsiteX93" fmla="*/ 451263 w 902525"/>
              <a:gd name="connsiteY93" fmla="*/ 2709718 h 5500419"/>
              <a:gd name="connsiteX94" fmla="*/ 486889 w 902525"/>
              <a:gd name="connsiteY94" fmla="*/ 2590965 h 5500419"/>
              <a:gd name="connsiteX95" fmla="*/ 498764 w 902525"/>
              <a:gd name="connsiteY95" fmla="*/ 2543464 h 5500419"/>
              <a:gd name="connsiteX96" fmla="*/ 510639 w 902525"/>
              <a:gd name="connsiteY96" fmla="*/ 2448461 h 5500419"/>
              <a:gd name="connsiteX97" fmla="*/ 534390 w 902525"/>
              <a:gd name="connsiteY97" fmla="*/ 2210955 h 5500419"/>
              <a:gd name="connsiteX98" fmla="*/ 546265 w 902525"/>
              <a:gd name="connsiteY98" fmla="*/ 2127827 h 5500419"/>
              <a:gd name="connsiteX99" fmla="*/ 641268 w 902525"/>
              <a:gd name="connsiteY99" fmla="*/ 2044700 h 5500419"/>
              <a:gd name="connsiteX100" fmla="*/ 712520 w 902525"/>
              <a:gd name="connsiteY100" fmla="*/ 1997199 h 5500419"/>
              <a:gd name="connsiteX101" fmla="*/ 748146 w 902525"/>
              <a:gd name="connsiteY101" fmla="*/ 1985323 h 5500419"/>
              <a:gd name="connsiteX102" fmla="*/ 771897 w 902525"/>
              <a:gd name="connsiteY102" fmla="*/ 1949697 h 5500419"/>
              <a:gd name="connsiteX103" fmla="*/ 795647 w 902525"/>
              <a:gd name="connsiteY103" fmla="*/ 1866570 h 5500419"/>
              <a:gd name="connsiteX104" fmla="*/ 783772 w 902525"/>
              <a:gd name="connsiteY104" fmla="*/ 1510310 h 5500419"/>
              <a:gd name="connsiteX105" fmla="*/ 771897 w 902525"/>
              <a:gd name="connsiteY105" fmla="*/ 1462809 h 5500419"/>
              <a:gd name="connsiteX106" fmla="*/ 760021 w 902525"/>
              <a:gd name="connsiteY106" fmla="*/ 1355931 h 5500419"/>
              <a:gd name="connsiteX107" fmla="*/ 771897 w 902525"/>
              <a:gd name="connsiteY107" fmla="*/ 1201552 h 5500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02525" h="5500419">
                <a:moveTo>
                  <a:pt x="771897" y="1201552"/>
                </a:moveTo>
                <a:cubicBezTo>
                  <a:pt x="771897" y="1146134"/>
                  <a:pt x="758162" y="1082901"/>
                  <a:pt x="760021" y="1023422"/>
                </a:cubicBezTo>
                <a:cubicBezTo>
                  <a:pt x="762137" y="955698"/>
                  <a:pt x="772162" y="888297"/>
                  <a:pt x="783772" y="821542"/>
                </a:cubicBezTo>
                <a:cubicBezTo>
                  <a:pt x="790557" y="782530"/>
                  <a:pt x="810069" y="751983"/>
                  <a:pt x="819398" y="714664"/>
                </a:cubicBezTo>
                <a:cubicBezTo>
                  <a:pt x="825423" y="690561"/>
                  <a:pt x="832927" y="655386"/>
                  <a:pt x="843148" y="631536"/>
                </a:cubicBezTo>
                <a:cubicBezTo>
                  <a:pt x="850121" y="615265"/>
                  <a:pt x="858982" y="599869"/>
                  <a:pt x="866899" y="584035"/>
                </a:cubicBezTo>
                <a:cubicBezTo>
                  <a:pt x="879709" y="519981"/>
                  <a:pt x="882234" y="513064"/>
                  <a:pt x="890650" y="441531"/>
                </a:cubicBezTo>
                <a:cubicBezTo>
                  <a:pt x="895298" y="402022"/>
                  <a:pt x="898567" y="362362"/>
                  <a:pt x="902525" y="322778"/>
                </a:cubicBezTo>
                <a:cubicBezTo>
                  <a:pt x="898567" y="239651"/>
                  <a:pt x="897561" y="156330"/>
                  <a:pt x="890650" y="73396"/>
                </a:cubicBezTo>
                <a:cubicBezTo>
                  <a:pt x="888134" y="43199"/>
                  <a:pt x="873372" y="23086"/>
                  <a:pt x="843148" y="14019"/>
                </a:cubicBezTo>
                <a:cubicBezTo>
                  <a:pt x="816338" y="5976"/>
                  <a:pt x="787730" y="6102"/>
                  <a:pt x="760021" y="2144"/>
                </a:cubicBezTo>
                <a:cubicBezTo>
                  <a:pt x="649185" y="6102"/>
                  <a:pt x="535518" y="-11182"/>
                  <a:pt x="427512" y="14019"/>
                </a:cubicBezTo>
                <a:cubicBezTo>
                  <a:pt x="403131" y="19708"/>
                  <a:pt x="411678" y="61520"/>
                  <a:pt x="403761" y="85271"/>
                </a:cubicBezTo>
                <a:lnTo>
                  <a:pt x="391886" y="120897"/>
                </a:lnTo>
                <a:cubicBezTo>
                  <a:pt x="387928" y="291110"/>
                  <a:pt x="387407" y="461438"/>
                  <a:pt x="380011" y="631536"/>
                </a:cubicBezTo>
                <a:cubicBezTo>
                  <a:pt x="379467" y="644042"/>
                  <a:pt x="370851" y="654942"/>
                  <a:pt x="368135" y="667162"/>
                </a:cubicBezTo>
                <a:cubicBezTo>
                  <a:pt x="362912" y="690667"/>
                  <a:pt x="360982" y="714803"/>
                  <a:pt x="356260" y="738414"/>
                </a:cubicBezTo>
                <a:cubicBezTo>
                  <a:pt x="348804" y="775694"/>
                  <a:pt x="343828" y="787586"/>
                  <a:pt x="332510" y="821542"/>
                </a:cubicBezTo>
                <a:cubicBezTo>
                  <a:pt x="328551" y="865085"/>
                  <a:pt x="325462" y="908715"/>
                  <a:pt x="320634" y="952170"/>
                </a:cubicBezTo>
                <a:cubicBezTo>
                  <a:pt x="306574" y="1078707"/>
                  <a:pt x="312311" y="990849"/>
                  <a:pt x="296884" y="1106549"/>
                </a:cubicBezTo>
                <a:cubicBezTo>
                  <a:pt x="292146" y="1142080"/>
                  <a:pt x="290077" y="1177942"/>
                  <a:pt x="285008" y="1213427"/>
                </a:cubicBezTo>
                <a:cubicBezTo>
                  <a:pt x="282153" y="1233408"/>
                  <a:pt x="275801" y="1252797"/>
                  <a:pt x="273133" y="1272804"/>
                </a:cubicBezTo>
                <a:cubicBezTo>
                  <a:pt x="267875" y="1312237"/>
                  <a:pt x="265423" y="1351994"/>
                  <a:pt x="261258" y="1391557"/>
                </a:cubicBezTo>
                <a:cubicBezTo>
                  <a:pt x="257505" y="1427205"/>
                  <a:pt x="252949" y="1462768"/>
                  <a:pt x="249382" y="1498435"/>
                </a:cubicBezTo>
                <a:cubicBezTo>
                  <a:pt x="234514" y="1647108"/>
                  <a:pt x="251865" y="1585988"/>
                  <a:pt x="225632" y="1664690"/>
                </a:cubicBezTo>
                <a:cubicBezTo>
                  <a:pt x="233018" y="1827185"/>
                  <a:pt x="224718" y="1873879"/>
                  <a:pt x="249382" y="1997199"/>
                </a:cubicBezTo>
                <a:cubicBezTo>
                  <a:pt x="251918" y="2009877"/>
                  <a:pt x="265589" y="2065239"/>
                  <a:pt x="273133" y="2080326"/>
                </a:cubicBezTo>
                <a:cubicBezTo>
                  <a:pt x="279516" y="2093092"/>
                  <a:pt x="288967" y="2104077"/>
                  <a:pt x="296884" y="2115952"/>
                </a:cubicBezTo>
                <a:cubicBezTo>
                  <a:pt x="328298" y="2241609"/>
                  <a:pt x="285647" y="2093635"/>
                  <a:pt x="332510" y="2199079"/>
                </a:cubicBezTo>
                <a:cubicBezTo>
                  <a:pt x="342678" y="2221957"/>
                  <a:pt x="348343" y="2246580"/>
                  <a:pt x="356260" y="2270331"/>
                </a:cubicBezTo>
                <a:cubicBezTo>
                  <a:pt x="348343" y="2357417"/>
                  <a:pt x="353719" y="2446754"/>
                  <a:pt x="332510" y="2531588"/>
                </a:cubicBezTo>
                <a:cubicBezTo>
                  <a:pt x="324593" y="2563256"/>
                  <a:pt x="319081" y="2595624"/>
                  <a:pt x="308759" y="2626591"/>
                </a:cubicBezTo>
                <a:cubicBezTo>
                  <a:pt x="304801" y="2638466"/>
                  <a:pt x="299920" y="2650073"/>
                  <a:pt x="296884" y="2662217"/>
                </a:cubicBezTo>
                <a:cubicBezTo>
                  <a:pt x="291989" y="2681798"/>
                  <a:pt x="289903" y="2702012"/>
                  <a:pt x="285008" y="2721593"/>
                </a:cubicBezTo>
                <a:cubicBezTo>
                  <a:pt x="281972" y="2733737"/>
                  <a:pt x="276427" y="2745142"/>
                  <a:pt x="273133" y="2757219"/>
                </a:cubicBezTo>
                <a:cubicBezTo>
                  <a:pt x="264544" y="2788711"/>
                  <a:pt x="259704" y="2821255"/>
                  <a:pt x="249382" y="2852222"/>
                </a:cubicBezTo>
                <a:cubicBezTo>
                  <a:pt x="241465" y="2875973"/>
                  <a:pt x="231704" y="2899186"/>
                  <a:pt x="225632" y="2923474"/>
                </a:cubicBezTo>
                <a:cubicBezTo>
                  <a:pt x="184494" y="3088015"/>
                  <a:pt x="247090" y="2834444"/>
                  <a:pt x="201881" y="3030352"/>
                </a:cubicBezTo>
                <a:cubicBezTo>
                  <a:pt x="194541" y="3062158"/>
                  <a:pt x="178130" y="3125355"/>
                  <a:pt x="178130" y="3125355"/>
                </a:cubicBezTo>
                <a:cubicBezTo>
                  <a:pt x="146149" y="3381204"/>
                  <a:pt x="188442" y="3019765"/>
                  <a:pt x="154380" y="3564742"/>
                </a:cubicBezTo>
                <a:cubicBezTo>
                  <a:pt x="153022" y="3586475"/>
                  <a:pt x="125311" y="3632570"/>
                  <a:pt x="118754" y="3647869"/>
                </a:cubicBezTo>
                <a:cubicBezTo>
                  <a:pt x="113823" y="3659375"/>
                  <a:pt x="112476" y="3672299"/>
                  <a:pt x="106878" y="3683495"/>
                </a:cubicBezTo>
                <a:cubicBezTo>
                  <a:pt x="60836" y="3775578"/>
                  <a:pt x="101103" y="3665200"/>
                  <a:pt x="71252" y="3754747"/>
                </a:cubicBezTo>
                <a:cubicBezTo>
                  <a:pt x="67294" y="3782456"/>
                  <a:pt x="64384" y="3810335"/>
                  <a:pt x="59377" y="3837874"/>
                </a:cubicBezTo>
                <a:cubicBezTo>
                  <a:pt x="56457" y="3853932"/>
                  <a:pt x="50703" y="3869371"/>
                  <a:pt x="47502" y="3885375"/>
                </a:cubicBezTo>
                <a:cubicBezTo>
                  <a:pt x="42780" y="3908986"/>
                  <a:pt x="39585" y="3932876"/>
                  <a:pt x="35626" y="3956627"/>
                </a:cubicBezTo>
                <a:cubicBezTo>
                  <a:pt x="31668" y="4016004"/>
                  <a:pt x="29138" y="4075493"/>
                  <a:pt x="23751" y="4134757"/>
                </a:cubicBezTo>
                <a:cubicBezTo>
                  <a:pt x="21217" y="4162632"/>
                  <a:pt x="15575" y="4190139"/>
                  <a:pt x="11876" y="4217884"/>
                </a:cubicBezTo>
                <a:cubicBezTo>
                  <a:pt x="7658" y="4249518"/>
                  <a:pt x="3959" y="4281219"/>
                  <a:pt x="0" y="4312887"/>
                </a:cubicBezTo>
                <a:cubicBezTo>
                  <a:pt x="3959" y="4344555"/>
                  <a:pt x="6629" y="4376410"/>
                  <a:pt x="11876" y="4407890"/>
                </a:cubicBezTo>
                <a:cubicBezTo>
                  <a:pt x="14559" y="4423989"/>
                  <a:pt x="20831" y="4439333"/>
                  <a:pt x="23751" y="4455391"/>
                </a:cubicBezTo>
                <a:cubicBezTo>
                  <a:pt x="28758" y="4482930"/>
                  <a:pt x="31668" y="4510809"/>
                  <a:pt x="35626" y="4538518"/>
                </a:cubicBezTo>
                <a:cubicBezTo>
                  <a:pt x="23186" y="4700243"/>
                  <a:pt x="16095" y="4693142"/>
                  <a:pt x="35626" y="4859152"/>
                </a:cubicBezTo>
                <a:cubicBezTo>
                  <a:pt x="37089" y="4871584"/>
                  <a:pt x="43543" y="4882903"/>
                  <a:pt x="47502" y="4894778"/>
                </a:cubicBezTo>
                <a:cubicBezTo>
                  <a:pt x="43543" y="5045199"/>
                  <a:pt x="35626" y="5195567"/>
                  <a:pt x="35626" y="5346040"/>
                </a:cubicBezTo>
                <a:cubicBezTo>
                  <a:pt x="35626" y="5374031"/>
                  <a:pt x="30317" y="5407074"/>
                  <a:pt x="47502" y="5429168"/>
                </a:cubicBezTo>
                <a:cubicBezTo>
                  <a:pt x="62872" y="5448930"/>
                  <a:pt x="95003" y="5445001"/>
                  <a:pt x="118754" y="5452918"/>
                </a:cubicBezTo>
                <a:lnTo>
                  <a:pt x="154380" y="5464793"/>
                </a:lnTo>
                <a:cubicBezTo>
                  <a:pt x="166255" y="5468752"/>
                  <a:pt x="177659" y="5474611"/>
                  <a:pt x="190006" y="5476669"/>
                </a:cubicBezTo>
                <a:cubicBezTo>
                  <a:pt x="292738" y="5493790"/>
                  <a:pt x="237366" y="5485558"/>
                  <a:pt x="356260" y="5500419"/>
                </a:cubicBezTo>
                <a:cubicBezTo>
                  <a:pt x="407720" y="5496461"/>
                  <a:pt x="459381" y="5494574"/>
                  <a:pt x="510639" y="5488544"/>
                </a:cubicBezTo>
                <a:cubicBezTo>
                  <a:pt x="533690" y="5485832"/>
                  <a:pt x="570724" y="5472474"/>
                  <a:pt x="593767" y="5464793"/>
                </a:cubicBezTo>
                <a:cubicBezTo>
                  <a:pt x="601684" y="5452918"/>
                  <a:pt x="616568" y="5443408"/>
                  <a:pt x="617517" y="5429168"/>
                </a:cubicBezTo>
                <a:cubicBezTo>
                  <a:pt x="620772" y="5380336"/>
                  <a:pt x="616469" y="5304009"/>
                  <a:pt x="593767" y="5251038"/>
                </a:cubicBezTo>
                <a:cubicBezTo>
                  <a:pt x="586794" y="5234766"/>
                  <a:pt x="577933" y="5219370"/>
                  <a:pt x="570016" y="5203536"/>
                </a:cubicBezTo>
                <a:cubicBezTo>
                  <a:pt x="563377" y="5176981"/>
                  <a:pt x="545956" y="5102132"/>
                  <a:pt x="534390" y="5084783"/>
                </a:cubicBezTo>
                <a:lnTo>
                  <a:pt x="510639" y="5049157"/>
                </a:lnTo>
                <a:cubicBezTo>
                  <a:pt x="482376" y="4964365"/>
                  <a:pt x="507720" y="4991792"/>
                  <a:pt x="451263" y="4954155"/>
                </a:cubicBezTo>
                <a:cubicBezTo>
                  <a:pt x="443346" y="4942280"/>
                  <a:pt x="436994" y="4929196"/>
                  <a:pt x="427512" y="4918529"/>
                </a:cubicBezTo>
                <a:cubicBezTo>
                  <a:pt x="405197" y="4893425"/>
                  <a:pt x="356260" y="4847277"/>
                  <a:pt x="356260" y="4847277"/>
                </a:cubicBezTo>
                <a:cubicBezTo>
                  <a:pt x="319269" y="4736302"/>
                  <a:pt x="326942" y="4790508"/>
                  <a:pt x="344385" y="4633521"/>
                </a:cubicBezTo>
                <a:cubicBezTo>
                  <a:pt x="347454" y="4605896"/>
                  <a:pt x="369633" y="4482834"/>
                  <a:pt x="380011" y="4467266"/>
                </a:cubicBezTo>
                <a:cubicBezTo>
                  <a:pt x="387928" y="4455391"/>
                  <a:pt x="397378" y="4444405"/>
                  <a:pt x="403761" y="4431640"/>
                </a:cubicBezTo>
                <a:cubicBezTo>
                  <a:pt x="409359" y="4420444"/>
                  <a:pt x="409558" y="4406956"/>
                  <a:pt x="415637" y="4396014"/>
                </a:cubicBezTo>
                <a:cubicBezTo>
                  <a:pt x="451149" y="4332093"/>
                  <a:pt x="455489" y="4332411"/>
                  <a:pt x="498764" y="4289136"/>
                </a:cubicBezTo>
                <a:cubicBezTo>
                  <a:pt x="502722" y="4277261"/>
                  <a:pt x="504560" y="4264452"/>
                  <a:pt x="510639" y="4253510"/>
                </a:cubicBezTo>
                <a:cubicBezTo>
                  <a:pt x="524502" y="4228557"/>
                  <a:pt x="558141" y="4182258"/>
                  <a:pt x="558141" y="4182258"/>
                </a:cubicBezTo>
                <a:cubicBezTo>
                  <a:pt x="589450" y="4088330"/>
                  <a:pt x="558141" y="4197619"/>
                  <a:pt x="558141" y="3992253"/>
                </a:cubicBezTo>
                <a:cubicBezTo>
                  <a:pt x="558141" y="3932745"/>
                  <a:pt x="563445" y="3873268"/>
                  <a:pt x="570016" y="3814123"/>
                </a:cubicBezTo>
                <a:cubicBezTo>
                  <a:pt x="571398" y="3801682"/>
                  <a:pt x="578452" y="3790533"/>
                  <a:pt x="581891" y="3778497"/>
                </a:cubicBezTo>
                <a:cubicBezTo>
                  <a:pt x="605389" y="3696257"/>
                  <a:pt x="576497" y="3756900"/>
                  <a:pt x="641268" y="3659744"/>
                </a:cubicBezTo>
                <a:lnTo>
                  <a:pt x="665019" y="3624118"/>
                </a:lnTo>
                <a:cubicBezTo>
                  <a:pt x="692246" y="3542433"/>
                  <a:pt x="655005" y="3641643"/>
                  <a:pt x="712520" y="3540991"/>
                </a:cubicBezTo>
                <a:cubicBezTo>
                  <a:pt x="720653" y="3526759"/>
                  <a:pt x="732967" y="3469427"/>
                  <a:pt x="736271" y="3457864"/>
                </a:cubicBezTo>
                <a:cubicBezTo>
                  <a:pt x="760612" y="3372673"/>
                  <a:pt x="735882" y="3483559"/>
                  <a:pt x="760021" y="3362861"/>
                </a:cubicBezTo>
                <a:cubicBezTo>
                  <a:pt x="745655" y="3219193"/>
                  <a:pt x="760726" y="3281850"/>
                  <a:pt x="724395" y="3172856"/>
                </a:cubicBezTo>
                <a:cubicBezTo>
                  <a:pt x="720437" y="3160981"/>
                  <a:pt x="722935" y="3144174"/>
                  <a:pt x="712520" y="3137230"/>
                </a:cubicBezTo>
                <a:cubicBezTo>
                  <a:pt x="700645" y="3129313"/>
                  <a:pt x="689936" y="3119276"/>
                  <a:pt x="676894" y="3113479"/>
                </a:cubicBezTo>
                <a:cubicBezTo>
                  <a:pt x="654016" y="3103311"/>
                  <a:pt x="605642" y="3089729"/>
                  <a:pt x="605642" y="3089729"/>
                </a:cubicBezTo>
                <a:cubicBezTo>
                  <a:pt x="581891" y="3065978"/>
                  <a:pt x="553021" y="3046424"/>
                  <a:pt x="534390" y="3018477"/>
                </a:cubicBezTo>
                <a:lnTo>
                  <a:pt x="486889" y="2947225"/>
                </a:lnTo>
                <a:cubicBezTo>
                  <a:pt x="483085" y="2932010"/>
                  <a:pt x="471655" y="2881130"/>
                  <a:pt x="463138" y="2864097"/>
                </a:cubicBezTo>
                <a:cubicBezTo>
                  <a:pt x="456755" y="2851331"/>
                  <a:pt x="447304" y="2840346"/>
                  <a:pt x="439387" y="2828471"/>
                </a:cubicBezTo>
                <a:cubicBezTo>
                  <a:pt x="443346" y="2788887"/>
                  <a:pt x="445637" y="2749100"/>
                  <a:pt x="451263" y="2709718"/>
                </a:cubicBezTo>
                <a:cubicBezTo>
                  <a:pt x="457547" y="2665731"/>
                  <a:pt x="475867" y="2635054"/>
                  <a:pt x="486889" y="2590965"/>
                </a:cubicBezTo>
                <a:lnTo>
                  <a:pt x="498764" y="2543464"/>
                </a:lnTo>
                <a:cubicBezTo>
                  <a:pt x="502722" y="2511796"/>
                  <a:pt x="507239" y="2480193"/>
                  <a:pt x="510639" y="2448461"/>
                </a:cubicBezTo>
                <a:cubicBezTo>
                  <a:pt x="519115" y="2369350"/>
                  <a:pt x="525604" y="2290032"/>
                  <a:pt x="534390" y="2210955"/>
                </a:cubicBezTo>
                <a:cubicBezTo>
                  <a:pt x="537481" y="2183136"/>
                  <a:pt x="538222" y="2154637"/>
                  <a:pt x="546265" y="2127827"/>
                </a:cubicBezTo>
                <a:cubicBezTo>
                  <a:pt x="558635" y="2086594"/>
                  <a:pt x="612570" y="2063832"/>
                  <a:pt x="641268" y="2044700"/>
                </a:cubicBezTo>
                <a:lnTo>
                  <a:pt x="712520" y="1997199"/>
                </a:lnTo>
                <a:lnTo>
                  <a:pt x="748146" y="1985323"/>
                </a:lnTo>
                <a:cubicBezTo>
                  <a:pt x="756063" y="1973448"/>
                  <a:pt x="765514" y="1962463"/>
                  <a:pt x="771897" y="1949697"/>
                </a:cubicBezTo>
                <a:cubicBezTo>
                  <a:pt x="780415" y="1932662"/>
                  <a:pt x="791843" y="1881788"/>
                  <a:pt x="795647" y="1866570"/>
                </a:cubicBezTo>
                <a:cubicBezTo>
                  <a:pt x="791689" y="1747817"/>
                  <a:pt x="790749" y="1628924"/>
                  <a:pt x="783772" y="1510310"/>
                </a:cubicBezTo>
                <a:cubicBezTo>
                  <a:pt x="782814" y="1494017"/>
                  <a:pt x="774379" y="1478940"/>
                  <a:pt x="771897" y="1462809"/>
                </a:cubicBezTo>
                <a:cubicBezTo>
                  <a:pt x="766446" y="1427381"/>
                  <a:pt x="761811" y="1391732"/>
                  <a:pt x="760021" y="1355931"/>
                </a:cubicBezTo>
                <a:cubicBezTo>
                  <a:pt x="757846" y="1312443"/>
                  <a:pt x="771897" y="1256970"/>
                  <a:pt x="771897" y="1201552"/>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605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0229"/>
          <a:stretch/>
        </p:blipFill>
        <p:spPr>
          <a:xfrm>
            <a:off x="1752266" y="1219200"/>
            <a:ext cx="5638800" cy="5518850"/>
          </a:xfrm>
          <a:prstGeom prst="rect">
            <a:avLst/>
          </a:prstGeom>
        </p:spPr>
      </p:pic>
      <p:sp>
        <p:nvSpPr>
          <p:cNvPr id="4" name="TextBox 3"/>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5" name="Rectangle 4"/>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6" name="Freeform 5"/>
          <p:cNvSpPr/>
          <p:nvPr/>
        </p:nvSpPr>
        <p:spPr>
          <a:xfrm>
            <a:off x="4714406" y="4081530"/>
            <a:ext cx="2640169" cy="2730321"/>
          </a:xfrm>
          <a:custGeom>
            <a:avLst/>
            <a:gdLst>
              <a:gd name="connsiteX0" fmla="*/ 1751527 w 2640169"/>
              <a:gd name="connsiteY0" fmla="*/ 231819 h 2730321"/>
              <a:gd name="connsiteX1" fmla="*/ 1571223 w 2640169"/>
              <a:gd name="connsiteY1" fmla="*/ 154546 h 2730321"/>
              <a:gd name="connsiteX2" fmla="*/ 1403798 w 2640169"/>
              <a:gd name="connsiteY2" fmla="*/ 38636 h 2730321"/>
              <a:gd name="connsiteX3" fmla="*/ 1352282 w 2640169"/>
              <a:gd name="connsiteY3" fmla="*/ 25757 h 2730321"/>
              <a:gd name="connsiteX4" fmla="*/ 1275009 w 2640169"/>
              <a:gd name="connsiteY4" fmla="*/ 12878 h 2730321"/>
              <a:gd name="connsiteX5" fmla="*/ 1236372 w 2640169"/>
              <a:gd name="connsiteY5" fmla="*/ 0 h 2730321"/>
              <a:gd name="connsiteX6" fmla="*/ 991674 w 2640169"/>
              <a:gd name="connsiteY6" fmla="*/ 12878 h 2730321"/>
              <a:gd name="connsiteX7" fmla="*/ 862885 w 2640169"/>
              <a:gd name="connsiteY7" fmla="*/ 77273 h 2730321"/>
              <a:gd name="connsiteX8" fmla="*/ 772733 w 2640169"/>
              <a:gd name="connsiteY8" fmla="*/ 115909 h 2730321"/>
              <a:gd name="connsiteX9" fmla="*/ 682581 w 2640169"/>
              <a:gd name="connsiteY9" fmla="*/ 167425 h 2730321"/>
              <a:gd name="connsiteX10" fmla="*/ 605307 w 2640169"/>
              <a:gd name="connsiteY10" fmla="*/ 218940 h 2730321"/>
              <a:gd name="connsiteX11" fmla="*/ 515155 w 2640169"/>
              <a:gd name="connsiteY11" fmla="*/ 270456 h 2730321"/>
              <a:gd name="connsiteX12" fmla="*/ 437882 w 2640169"/>
              <a:gd name="connsiteY12" fmla="*/ 309093 h 2730321"/>
              <a:gd name="connsiteX13" fmla="*/ 399246 w 2640169"/>
              <a:gd name="connsiteY13" fmla="*/ 347729 h 2730321"/>
              <a:gd name="connsiteX14" fmla="*/ 270457 w 2640169"/>
              <a:gd name="connsiteY14" fmla="*/ 425002 h 2730321"/>
              <a:gd name="connsiteX15" fmla="*/ 231820 w 2640169"/>
              <a:gd name="connsiteY15" fmla="*/ 463639 h 2730321"/>
              <a:gd name="connsiteX16" fmla="*/ 167426 w 2640169"/>
              <a:gd name="connsiteY16" fmla="*/ 540912 h 2730321"/>
              <a:gd name="connsiteX17" fmla="*/ 115910 w 2640169"/>
              <a:gd name="connsiteY17" fmla="*/ 618185 h 2730321"/>
              <a:gd name="connsiteX18" fmla="*/ 90153 w 2640169"/>
              <a:gd name="connsiteY18" fmla="*/ 695459 h 2730321"/>
              <a:gd name="connsiteX19" fmla="*/ 64395 w 2640169"/>
              <a:gd name="connsiteY19" fmla="*/ 734095 h 2730321"/>
              <a:gd name="connsiteX20" fmla="*/ 38637 w 2640169"/>
              <a:gd name="connsiteY20" fmla="*/ 850005 h 2730321"/>
              <a:gd name="connsiteX21" fmla="*/ 25758 w 2640169"/>
              <a:gd name="connsiteY21" fmla="*/ 914400 h 2730321"/>
              <a:gd name="connsiteX22" fmla="*/ 12879 w 2640169"/>
              <a:gd name="connsiteY22" fmla="*/ 1068946 h 2730321"/>
              <a:gd name="connsiteX23" fmla="*/ 0 w 2640169"/>
              <a:gd name="connsiteY23" fmla="*/ 1184856 h 2730321"/>
              <a:gd name="connsiteX24" fmla="*/ 12879 w 2640169"/>
              <a:gd name="connsiteY24" fmla="*/ 1674253 h 2730321"/>
              <a:gd name="connsiteX25" fmla="*/ 25758 w 2640169"/>
              <a:gd name="connsiteY25" fmla="*/ 1725769 h 2730321"/>
              <a:gd name="connsiteX26" fmla="*/ 64395 w 2640169"/>
              <a:gd name="connsiteY26" fmla="*/ 1841678 h 2730321"/>
              <a:gd name="connsiteX27" fmla="*/ 90153 w 2640169"/>
              <a:gd name="connsiteY27" fmla="*/ 1944709 h 2730321"/>
              <a:gd name="connsiteX28" fmla="*/ 154547 w 2640169"/>
              <a:gd name="connsiteY28" fmla="*/ 2086377 h 2730321"/>
              <a:gd name="connsiteX29" fmla="*/ 193184 w 2640169"/>
              <a:gd name="connsiteY29" fmla="*/ 2137893 h 2730321"/>
              <a:gd name="connsiteX30" fmla="*/ 218941 w 2640169"/>
              <a:gd name="connsiteY30" fmla="*/ 2176529 h 2730321"/>
              <a:gd name="connsiteX31" fmla="*/ 257578 w 2640169"/>
              <a:gd name="connsiteY31" fmla="*/ 2215166 h 2730321"/>
              <a:gd name="connsiteX32" fmla="*/ 283336 w 2640169"/>
              <a:gd name="connsiteY32" fmla="*/ 2266681 h 2730321"/>
              <a:gd name="connsiteX33" fmla="*/ 360609 w 2640169"/>
              <a:gd name="connsiteY33" fmla="*/ 2343955 h 2730321"/>
              <a:gd name="connsiteX34" fmla="*/ 399246 w 2640169"/>
              <a:gd name="connsiteY34" fmla="*/ 2382591 h 2730321"/>
              <a:gd name="connsiteX35" fmla="*/ 463640 w 2640169"/>
              <a:gd name="connsiteY35" fmla="*/ 2408349 h 2730321"/>
              <a:gd name="connsiteX36" fmla="*/ 502276 w 2640169"/>
              <a:gd name="connsiteY36" fmla="*/ 2434107 h 2730321"/>
              <a:gd name="connsiteX37" fmla="*/ 553792 w 2640169"/>
              <a:gd name="connsiteY37" fmla="*/ 2472743 h 2730321"/>
              <a:gd name="connsiteX38" fmla="*/ 605307 w 2640169"/>
              <a:gd name="connsiteY38" fmla="*/ 2485622 h 2730321"/>
              <a:gd name="connsiteX39" fmla="*/ 708338 w 2640169"/>
              <a:gd name="connsiteY39" fmla="*/ 2537138 h 2730321"/>
              <a:gd name="connsiteX40" fmla="*/ 746975 w 2640169"/>
              <a:gd name="connsiteY40" fmla="*/ 2562895 h 2730321"/>
              <a:gd name="connsiteX41" fmla="*/ 785612 w 2640169"/>
              <a:gd name="connsiteY41" fmla="*/ 2575774 h 2730321"/>
              <a:gd name="connsiteX42" fmla="*/ 824248 w 2640169"/>
              <a:gd name="connsiteY42" fmla="*/ 2601532 h 2730321"/>
              <a:gd name="connsiteX43" fmla="*/ 862885 w 2640169"/>
              <a:gd name="connsiteY43" fmla="*/ 2614411 h 2730321"/>
              <a:gd name="connsiteX44" fmla="*/ 927279 w 2640169"/>
              <a:gd name="connsiteY44" fmla="*/ 2640169 h 2730321"/>
              <a:gd name="connsiteX45" fmla="*/ 1068947 w 2640169"/>
              <a:gd name="connsiteY45" fmla="*/ 2678805 h 2730321"/>
              <a:gd name="connsiteX46" fmla="*/ 1133341 w 2640169"/>
              <a:gd name="connsiteY46" fmla="*/ 2691684 h 2730321"/>
              <a:gd name="connsiteX47" fmla="*/ 1184857 w 2640169"/>
              <a:gd name="connsiteY47" fmla="*/ 2704563 h 2730321"/>
              <a:gd name="connsiteX48" fmla="*/ 1287888 w 2640169"/>
              <a:gd name="connsiteY48" fmla="*/ 2717442 h 2730321"/>
              <a:gd name="connsiteX49" fmla="*/ 1365161 w 2640169"/>
              <a:gd name="connsiteY49" fmla="*/ 2730321 h 2730321"/>
              <a:gd name="connsiteX50" fmla="*/ 1493950 w 2640169"/>
              <a:gd name="connsiteY50" fmla="*/ 2717442 h 2730321"/>
              <a:gd name="connsiteX51" fmla="*/ 1545465 w 2640169"/>
              <a:gd name="connsiteY51" fmla="*/ 2704563 h 2730321"/>
              <a:gd name="connsiteX52" fmla="*/ 1957589 w 2640169"/>
              <a:gd name="connsiteY52" fmla="*/ 2653047 h 2730321"/>
              <a:gd name="connsiteX53" fmla="*/ 1996226 w 2640169"/>
              <a:gd name="connsiteY53" fmla="*/ 2627290 h 2730321"/>
              <a:gd name="connsiteX54" fmla="*/ 2060620 w 2640169"/>
              <a:gd name="connsiteY54" fmla="*/ 2614411 h 2730321"/>
              <a:gd name="connsiteX55" fmla="*/ 2099257 w 2640169"/>
              <a:gd name="connsiteY55" fmla="*/ 2601532 h 2730321"/>
              <a:gd name="connsiteX56" fmla="*/ 2202288 w 2640169"/>
              <a:gd name="connsiteY56" fmla="*/ 2575774 h 2730321"/>
              <a:gd name="connsiteX57" fmla="*/ 2292440 w 2640169"/>
              <a:gd name="connsiteY57" fmla="*/ 2511380 h 2730321"/>
              <a:gd name="connsiteX58" fmla="*/ 2356834 w 2640169"/>
              <a:gd name="connsiteY58" fmla="*/ 2498501 h 2730321"/>
              <a:gd name="connsiteX59" fmla="*/ 2395471 w 2640169"/>
              <a:gd name="connsiteY59" fmla="*/ 2485622 h 2730321"/>
              <a:gd name="connsiteX60" fmla="*/ 2485623 w 2640169"/>
              <a:gd name="connsiteY60" fmla="*/ 2369712 h 2730321"/>
              <a:gd name="connsiteX61" fmla="*/ 2498502 w 2640169"/>
              <a:gd name="connsiteY61" fmla="*/ 2331076 h 2730321"/>
              <a:gd name="connsiteX62" fmla="*/ 2575775 w 2640169"/>
              <a:gd name="connsiteY62" fmla="*/ 2176529 h 2730321"/>
              <a:gd name="connsiteX63" fmla="*/ 2614412 w 2640169"/>
              <a:gd name="connsiteY63" fmla="*/ 2021983 h 2730321"/>
              <a:gd name="connsiteX64" fmla="*/ 2627291 w 2640169"/>
              <a:gd name="connsiteY64" fmla="*/ 1970467 h 2730321"/>
              <a:gd name="connsiteX65" fmla="*/ 2640169 w 2640169"/>
              <a:gd name="connsiteY65" fmla="*/ 1867436 h 2730321"/>
              <a:gd name="connsiteX66" fmla="*/ 2627291 w 2640169"/>
              <a:gd name="connsiteY66" fmla="*/ 1416676 h 2730321"/>
              <a:gd name="connsiteX67" fmla="*/ 2614412 w 2640169"/>
              <a:gd name="connsiteY67" fmla="*/ 1378039 h 2730321"/>
              <a:gd name="connsiteX68" fmla="*/ 2601533 w 2640169"/>
              <a:gd name="connsiteY68" fmla="*/ 1313645 h 2730321"/>
              <a:gd name="connsiteX69" fmla="*/ 2588654 w 2640169"/>
              <a:gd name="connsiteY69" fmla="*/ 1210614 h 2730321"/>
              <a:gd name="connsiteX70" fmla="*/ 2562896 w 2640169"/>
              <a:gd name="connsiteY70" fmla="*/ 1133340 h 2730321"/>
              <a:gd name="connsiteX71" fmla="*/ 2550017 w 2640169"/>
              <a:gd name="connsiteY71" fmla="*/ 1094704 h 2730321"/>
              <a:gd name="connsiteX72" fmla="*/ 2524260 w 2640169"/>
              <a:gd name="connsiteY72" fmla="*/ 1056067 h 2730321"/>
              <a:gd name="connsiteX73" fmla="*/ 2472744 w 2640169"/>
              <a:gd name="connsiteY73" fmla="*/ 927278 h 2730321"/>
              <a:gd name="connsiteX74" fmla="*/ 2446986 w 2640169"/>
              <a:gd name="connsiteY74" fmla="*/ 888642 h 2730321"/>
              <a:gd name="connsiteX75" fmla="*/ 2421229 w 2640169"/>
              <a:gd name="connsiteY75" fmla="*/ 837126 h 2730321"/>
              <a:gd name="connsiteX76" fmla="*/ 2382592 w 2640169"/>
              <a:gd name="connsiteY76" fmla="*/ 798490 h 2730321"/>
              <a:gd name="connsiteX77" fmla="*/ 2343955 w 2640169"/>
              <a:gd name="connsiteY77" fmla="*/ 746974 h 2730321"/>
              <a:gd name="connsiteX78" fmla="*/ 2292440 w 2640169"/>
              <a:gd name="connsiteY78" fmla="*/ 669701 h 2730321"/>
              <a:gd name="connsiteX79" fmla="*/ 2215167 w 2640169"/>
              <a:gd name="connsiteY79" fmla="*/ 579549 h 2730321"/>
              <a:gd name="connsiteX80" fmla="*/ 2137893 w 2640169"/>
              <a:gd name="connsiteY80" fmla="*/ 489397 h 2730321"/>
              <a:gd name="connsiteX81" fmla="*/ 2099257 w 2640169"/>
              <a:gd name="connsiteY81" fmla="*/ 463639 h 2730321"/>
              <a:gd name="connsiteX82" fmla="*/ 2060620 w 2640169"/>
              <a:gd name="connsiteY82" fmla="*/ 425002 h 2730321"/>
              <a:gd name="connsiteX83" fmla="*/ 1931831 w 2640169"/>
              <a:gd name="connsiteY83" fmla="*/ 334850 h 2730321"/>
              <a:gd name="connsiteX84" fmla="*/ 1854558 w 2640169"/>
              <a:gd name="connsiteY84" fmla="*/ 283335 h 2730321"/>
              <a:gd name="connsiteX85" fmla="*/ 1815922 w 2640169"/>
              <a:gd name="connsiteY85" fmla="*/ 244698 h 2730321"/>
              <a:gd name="connsiteX86" fmla="*/ 1751527 w 2640169"/>
              <a:gd name="connsiteY86" fmla="*/ 231819 h 27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2640169" h="2730321">
                <a:moveTo>
                  <a:pt x="1751527" y="231819"/>
                </a:moveTo>
                <a:cubicBezTo>
                  <a:pt x="1710744" y="216794"/>
                  <a:pt x="1623873" y="188051"/>
                  <a:pt x="1571223" y="154546"/>
                </a:cubicBezTo>
                <a:cubicBezTo>
                  <a:pt x="1517768" y="120529"/>
                  <a:pt x="1467427" y="54543"/>
                  <a:pt x="1403798" y="38636"/>
                </a:cubicBezTo>
                <a:cubicBezTo>
                  <a:pt x="1386626" y="34343"/>
                  <a:pt x="1369639" y="29228"/>
                  <a:pt x="1352282" y="25757"/>
                </a:cubicBezTo>
                <a:cubicBezTo>
                  <a:pt x="1326676" y="20636"/>
                  <a:pt x="1300500" y="18543"/>
                  <a:pt x="1275009" y="12878"/>
                </a:cubicBezTo>
                <a:cubicBezTo>
                  <a:pt x="1261757" y="9933"/>
                  <a:pt x="1249251" y="4293"/>
                  <a:pt x="1236372" y="0"/>
                </a:cubicBezTo>
                <a:cubicBezTo>
                  <a:pt x="1154806" y="4293"/>
                  <a:pt x="1073046" y="5802"/>
                  <a:pt x="991674" y="12878"/>
                </a:cubicBezTo>
                <a:cubicBezTo>
                  <a:pt x="892921" y="21465"/>
                  <a:pt x="984976" y="36576"/>
                  <a:pt x="862885" y="77273"/>
                </a:cubicBezTo>
                <a:cubicBezTo>
                  <a:pt x="806035" y="96223"/>
                  <a:pt x="836390" y="84081"/>
                  <a:pt x="772733" y="115909"/>
                </a:cubicBezTo>
                <a:cubicBezTo>
                  <a:pt x="685986" y="202656"/>
                  <a:pt x="786357" y="115538"/>
                  <a:pt x="682581" y="167425"/>
                </a:cubicBezTo>
                <a:cubicBezTo>
                  <a:pt x="654892" y="181269"/>
                  <a:pt x="631065" y="201768"/>
                  <a:pt x="605307" y="218940"/>
                </a:cubicBezTo>
                <a:cubicBezTo>
                  <a:pt x="511157" y="281706"/>
                  <a:pt x="629559" y="205082"/>
                  <a:pt x="515155" y="270456"/>
                </a:cubicBezTo>
                <a:cubicBezTo>
                  <a:pt x="445249" y="310403"/>
                  <a:pt x="508722" y="285480"/>
                  <a:pt x="437882" y="309093"/>
                </a:cubicBezTo>
                <a:cubicBezTo>
                  <a:pt x="425003" y="321972"/>
                  <a:pt x="414067" y="337143"/>
                  <a:pt x="399246" y="347729"/>
                </a:cubicBezTo>
                <a:cubicBezTo>
                  <a:pt x="328109" y="398541"/>
                  <a:pt x="350697" y="344762"/>
                  <a:pt x="270457" y="425002"/>
                </a:cubicBezTo>
                <a:cubicBezTo>
                  <a:pt x="257578" y="437881"/>
                  <a:pt x="243480" y="449647"/>
                  <a:pt x="231820" y="463639"/>
                </a:cubicBezTo>
                <a:cubicBezTo>
                  <a:pt x="142168" y="571222"/>
                  <a:pt x="280301" y="428037"/>
                  <a:pt x="167426" y="540912"/>
                </a:cubicBezTo>
                <a:cubicBezTo>
                  <a:pt x="124817" y="668740"/>
                  <a:pt x="196306" y="473471"/>
                  <a:pt x="115910" y="618185"/>
                </a:cubicBezTo>
                <a:cubicBezTo>
                  <a:pt x="102724" y="641919"/>
                  <a:pt x="101180" y="670648"/>
                  <a:pt x="90153" y="695459"/>
                </a:cubicBezTo>
                <a:cubicBezTo>
                  <a:pt x="83867" y="709603"/>
                  <a:pt x="72981" y="721216"/>
                  <a:pt x="64395" y="734095"/>
                </a:cubicBezTo>
                <a:cubicBezTo>
                  <a:pt x="25551" y="928315"/>
                  <a:pt x="75013" y="686312"/>
                  <a:pt x="38637" y="850005"/>
                </a:cubicBezTo>
                <a:cubicBezTo>
                  <a:pt x="33888" y="871374"/>
                  <a:pt x="30051" y="892935"/>
                  <a:pt x="25758" y="914400"/>
                </a:cubicBezTo>
                <a:cubicBezTo>
                  <a:pt x="21465" y="965915"/>
                  <a:pt x="17780" y="1017485"/>
                  <a:pt x="12879" y="1068946"/>
                </a:cubicBezTo>
                <a:cubicBezTo>
                  <a:pt x="9193" y="1107645"/>
                  <a:pt x="0" y="1145982"/>
                  <a:pt x="0" y="1184856"/>
                </a:cubicBezTo>
                <a:cubicBezTo>
                  <a:pt x="0" y="1348045"/>
                  <a:pt x="5117" y="1511249"/>
                  <a:pt x="12879" y="1674253"/>
                </a:cubicBezTo>
                <a:cubicBezTo>
                  <a:pt x="13721" y="1691933"/>
                  <a:pt x="20552" y="1708851"/>
                  <a:pt x="25758" y="1725769"/>
                </a:cubicBezTo>
                <a:cubicBezTo>
                  <a:pt x="37735" y="1764694"/>
                  <a:pt x="54517" y="1802168"/>
                  <a:pt x="64395" y="1841678"/>
                </a:cubicBezTo>
                <a:cubicBezTo>
                  <a:pt x="72981" y="1876022"/>
                  <a:pt x="77006" y="1911840"/>
                  <a:pt x="90153" y="1944709"/>
                </a:cubicBezTo>
                <a:cubicBezTo>
                  <a:pt x="110881" y="1996531"/>
                  <a:pt x="125158" y="2037396"/>
                  <a:pt x="154547" y="2086377"/>
                </a:cubicBezTo>
                <a:cubicBezTo>
                  <a:pt x="165591" y="2104783"/>
                  <a:pt x="180708" y="2120426"/>
                  <a:pt x="193184" y="2137893"/>
                </a:cubicBezTo>
                <a:cubicBezTo>
                  <a:pt x="202180" y="2150488"/>
                  <a:pt x="209032" y="2164638"/>
                  <a:pt x="218941" y="2176529"/>
                </a:cubicBezTo>
                <a:cubicBezTo>
                  <a:pt x="230601" y="2190521"/>
                  <a:pt x="246991" y="2200345"/>
                  <a:pt x="257578" y="2215166"/>
                </a:cubicBezTo>
                <a:cubicBezTo>
                  <a:pt x="268737" y="2230788"/>
                  <a:pt x="271343" y="2251689"/>
                  <a:pt x="283336" y="2266681"/>
                </a:cubicBezTo>
                <a:cubicBezTo>
                  <a:pt x="306092" y="2295126"/>
                  <a:pt x="334851" y="2318197"/>
                  <a:pt x="360609" y="2343955"/>
                </a:cubicBezTo>
                <a:cubicBezTo>
                  <a:pt x="373488" y="2356834"/>
                  <a:pt x="382335" y="2375827"/>
                  <a:pt x="399246" y="2382591"/>
                </a:cubicBezTo>
                <a:cubicBezTo>
                  <a:pt x="420711" y="2391177"/>
                  <a:pt x="442963" y="2398010"/>
                  <a:pt x="463640" y="2408349"/>
                </a:cubicBezTo>
                <a:cubicBezTo>
                  <a:pt x="477484" y="2415271"/>
                  <a:pt x="489681" y="2425110"/>
                  <a:pt x="502276" y="2434107"/>
                </a:cubicBezTo>
                <a:cubicBezTo>
                  <a:pt x="519743" y="2446583"/>
                  <a:pt x="534593" y="2463144"/>
                  <a:pt x="553792" y="2472743"/>
                </a:cubicBezTo>
                <a:cubicBezTo>
                  <a:pt x="569624" y="2480659"/>
                  <a:pt x="588135" y="2481329"/>
                  <a:pt x="605307" y="2485622"/>
                </a:cubicBezTo>
                <a:cubicBezTo>
                  <a:pt x="678585" y="2558900"/>
                  <a:pt x="603054" y="2497657"/>
                  <a:pt x="708338" y="2537138"/>
                </a:cubicBezTo>
                <a:cubicBezTo>
                  <a:pt x="722831" y="2542573"/>
                  <a:pt x="733131" y="2555973"/>
                  <a:pt x="746975" y="2562895"/>
                </a:cubicBezTo>
                <a:cubicBezTo>
                  <a:pt x="759118" y="2568966"/>
                  <a:pt x="772733" y="2571481"/>
                  <a:pt x="785612" y="2575774"/>
                </a:cubicBezTo>
                <a:cubicBezTo>
                  <a:pt x="798491" y="2584360"/>
                  <a:pt x="810404" y="2594610"/>
                  <a:pt x="824248" y="2601532"/>
                </a:cubicBezTo>
                <a:cubicBezTo>
                  <a:pt x="836390" y="2607603"/>
                  <a:pt x="850174" y="2609644"/>
                  <a:pt x="862885" y="2614411"/>
                </a:cubicBezTo>
                <a:cubicBezTo>
                  <a:pt x="884531" y="2622528"/>
                  <a:pt x="906153" y="2630780"/>
                  <a:pt x="927279" y="2640169"/>
                </a:cubicBezTo>
                <a:cubicBezTo>
                  <a:pt x="1027594" y="2684753"/>
                  <a:pt x="925562" y="2654907"/>
                  <a:pt x="1068947" y="2678805"/>
                </a:cubicBezTo>
                <a:cubicBezTo>
                  <a:pt x="1090539" y="2682404"/>
                  <a:pt x="1111973" y="2686935"/>
                  <a:pt x="1133341" y="2691684"/>
                </a:cubicBezTo>
                <a:cubicBezTo>
                  <a:pt x="1150620" y="2695524"/>
                  <a:pt x="1167397" y="2701653"/>
                  <a:pt x="1184857" y="2704563"/>
                </a:cubicBezTo>
                <a:cubicBezTo>
                  <a:pt x="1218997" y="2710253"/>
                  <a:pt x="1253625" y="2712547"/>
                  <a:pt x="1287888" y="2717442"/>
                </a:cubicBezTo>
                <a:cubicBezTo>
                  <a:pt x="1313739" y="2721135"/>
                  <a:pt x="1339403" y="2726028"/>
                  <a:pt x="1365161" y="2730321"/>
                </a:cubicBezTo>
                <a:cubicBezTo>
                  <a:pt x="1408091" y="2726028"/>
                  <a:pt x="1451240" y="2723544"/>
                  <a:pt x="1493950" y="2717442"/>
                </a:cubicBezTo>
                <a:cubicBezTo>
                  <a:pt x="1511472" y="2714939"/>
                  <a:pt x="1527956" y="2707157"/>
                  <a:pt x="1545465" y="2704563"/>
                </a:cubicBezTo>
                <a:cubicBezTo>
                  <a:pt x="1720123" y="2678687"/>
                  <a:pt x="1805219" y="2669977"/>
                  <a:pt x="1957589" y="2653047"/>
                </a:cubicBezTo>
                <a:cubicBezTo>
                  <a:pt x="1970468" y="2644461"/>
                  <a:pt x="1981733" y="2632725"/>
                  <a:pt x="1996226" y="2627290"/>
                </a:cubicBezTo>
                <a:cubicBezTo>
                  <a:pt x="2016722" y="2619604"/>
                  <a:pt x="2039384" y="2619720"/>
                  <a:pt x="2060620" y="2614411"/>
                </a:cubicBezTo>
                <a:cubicBezTo>
                  <a:pt x="2073790" y="2611118"/>
                  <a:pt x="2086087" y="2604825"/>
                  <a:pt x="2099257" y="2601532"/>
                </a:cubicBezTo>
                <a:lnTo>
                  <a:pt x="2202288" y="2575774"/>
                </a:lnTo>
                <a:cubicBezTo>
                  <a:pt x="2205250" y="2573552"/>
                  <a:pt x="2279886" y="2516088"/>
                  <a:pt x="2292440" y="2511380"/>
                </a:cubicBezTo>
                <a:cubicBezTo>
                  <a:pt x="2312936" y="2503694"/>
                  <a:pt x="2335598" y="2503810"/>
                  <a:pt x="2356834" y="2498501"/>
                </a:cubicBezTo>
                <a:cubicBezTo>
                  <a:pt x="2370004" y="2495208"/>
                  <a:pt x="2382592" y="2489915"/>
                  <a:pt x="2395471" y="2485622"/>
                </a:cubicBezTo>
                <a:cubicBezTo>
                  <a:pt x="2428806" y="2452286"/>
                  <a:pt x="2470219" y="2415923"/>
                  <a:pt x="2485623" y="2369712"/>
                </a:cubicBezTo>
                <a:cubicBezTo>
                  <a:pt x="2489916" y="2356833"/>
                  <a:pt x="2491909" y="2342943"/>
                  <a:pt x="2498502" y="2331076"/>
                </a:cubicBezTo>
                <a:cubicBezTo>
                  <a:pt x="2555732" y="2228061"/>
                  <a:pt x="2548424" y="2285933"/>
                  <a:pt x="2575775" y="2176529"/>
                </a:cubicBezTo>
                <a:lnTo>
                  <a:pt x="2614412" y="2021983"/>
                </a:lnTo>
                <a:lnTo>
                  <a:pt x="2627291" y="1970467"/>
                </a:lnTo>
                <a:cubicBezTo>
                  <a:pt x="2631584" y="1936123"/>
                  <a:pt x="2640169" y="1902047"/>
                  <a:pt x="2640169" y="1867436"/>
                </a:cubicBezTo>
                <a:cubicBezTo>
                  <a:pt x="2640169" y="1717121"/>
                  <a:pt x="2635191" y="1566783"/>
                  <a:pt x="2627291" y="1416676"/>
                </a:cubicBezTo>
                <a:cubicBezTo>
                  <a:pt x="2626577" y="1403119"/>
                  <a:pt x="2617705" y="1391209"/>
                  <a:pt x="2614412" y="1378039"/>
                </a:cubicBezTo>
                <a:cubicBezTo>
                  <a:pt x="2609103" y="1356803"/>
                  <a:pt x="2604862" y="1335280"/>
                  <a:pt x="2601533" y="1313645"/>
                </a:cubicBezTo>
                <a:cubicBezTo>
                  <a:pt x="2596270" y="1279437"/>
                  <a:pt x="2595906" y="1244457"/>
                  <a:pt x="2588654" y="1210614"/>
                </a:cubicBezTo>
                <a:cubicBezTo>
                  <a:pt x="2582965" y="1184065"/>
                  <a:pt x="2571482" y="1159098"/>
                  <a:pt x="2562896" y="1133340"/>
                </a:cubicBezTo>
                <a:cubicBezTo>
                  <a:pt x="2558603" y="1120461"/>
                  <a:pt x="2557547" y="1106000"/>
                  <a:pt x="2550017" y="1094704"/>
                </a:cubicBezTo>
                <a:cubicBezTo>
                  <a:pt x="2541431" y="1081825"/>
                  <a:pt x="2530546" y="1070211"/>
                  <a:pt x="2524260" y="1056067"/>
                </a:cubicBezTo>
                <a:cubicBezTo>
                  <a:pt x="2471494" y="937342"/>
                  <a:pt x="2525449" y="1019511"/>
                  <a:pt x="2472744" y="927278"/>
                </a:cubicBezTo>
                <a:cubicBezTo>
                  <a:pt x="2465065" y="913839"/>
                  <a:pt x="2454665" y="902081"/>
                  <a:pt x="2446986" y="888642"/>
                </a:cubicBezTo>
                <a:cubicBezTo>
                  <a:pt x="2437461" y="871973"/>
                  <a:pt x="2432388" y="852749"/>
                  <a:pt x="2421229" y="837126"/>
                </a:cubicBezTo>
                <a:cubicBezTo>
                  <a:pt x="2410643" y="822305"/>
                  <a:pt x="2394445" y="812319"/>
                  <a:pt x="2382592" y="798490"/>
                </a:cubicBezTo>
                <a:cubicBezTo>
                  <a:pt x="2368623" y="782193"/>
                  <a:pt x="2356264" y="764559"/>
                  <a:pt x="2343955" y="746974"/>
                </a:cubicBezTo>
                <a:cubicBezTo>
                  <a:pt x="2326202" y="721613"/>
                  <a:pt x="2311014" y="694466"/>
                  <a:pt x="2292440" y="669701"/>
                </a:cubicBezTo>
                <a:cubicBezTo>
                  <a:pt x="2179451" y="519049"/>
                  <a:pt x="2322796" y="705117"/>
                  <a:pt x="2215167" y="579549"/>
                </a:cubicBezTo>
                <a:cubicBezTo>
                  <a:pt x="2172526" y="529802"/>
                  <a:pt x="2185833" y="529347"/>
                  <a:pt x="2137893" y="489397"/>
                </a:cubicBezTo>
                <a:cubicBezTo>
                  <a:pt x="2126002" y="479488"/>
                  <a:pt x="2111148" y="473548"/>
                  <a:pt x="2099257" y="463639"/>
                </a:cubicBezTo>
                <a:cubicBezTo>
                  <a:pt x="2085265" y="451979"/>
                  <a:pt x="2074449" y="436855"/>
                  <a:pt x="2060620" y="425002"/>
                </a:cubicBezTo>
                <a:cubicBezTo>
                  <a:pt x="2027249" y="396398"/>
                  <a:pt x="1965078" y="357014"/>
                  <a:pt x="1931831" y="334850"/>
                </a:cubicBezTo>
                <a:cubicBezTo>
                  <a:pt x="1931829" y="334848"/>
                  <a:pt x="1854559" y="283336"/>
                  <a:pt x="1854558" y="283335"/>
                </a:cubicBezTo>
                <a:cubicBezTo>
                  <a:pt x="1841679" y="270456"/>
                  <a:pt x="1829914" y="256358"/>
                  <a:pt x="1815922" y="244698"/>
                </a:cubicBezTo>
                <a:cubicBezTo>
                  <a:pt x="1804031" y="234789"/>
                  <a:pt x="1792310" y="246844"/>
                  <a:pt x="1751527" y="231819"/>
                </a:cubicBezTo>
                <a:close/>
              </a:path>
            </a:pathLst>
          </a:custGeom>
          <a:no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7527367" y="4763851"/>
            <a:ext cx="1235633" cy="830997"/>
          </a:xfrm>
          <a:prstGeom prst="rect">
            <a:avLst/>
          </a:prstGeom>
          <a:noFill/>
        </p:spPr>
        <p:txBody>
          <a:bodyPr wrap="square" rtlCol="0">
            <a:spAutoFit/>
          </a:bodyPr>
          <a:lstStyle/>
          <a:p>
            <a:r>
              <a:rPr lang="en-US" sz="2400" b="1" dirty="0">
                <a:solidFill>
                  <a:srgbClr val="0070C0"/>
                </a:solidFill>
              </a:rPr>
              <a:t>eccrine gland</a:t>
            </a:r>
          </a:p>
        </p:txBody>
      </p:sp>
    </p:spTree>
    <p:extLst>
      <p:ext uri="{BB962C8B-B14F-4D97-AF65-F5344CB8AC3E}">
        <p14:creationId xmlns:p14="http://schemas.microsoft.com/office/powerpoint/2010/main" val="185838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391400" cy="5480808"/>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indicated by the arrow.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cxnSp>
        <p:nvCxnSpPr>
          <p:cNvPr id="21" name="Straight Arrow Connector 20"/>
          <p:cNvCxnSpPr/>
          <p:nvPr/>
        </p:nvCxnSpPr>
        <p:spPr>
          <a:xfrm flipH="1" flipV="1">
            <a:off x="4170610" y="5199620"/>
            <a:ext cx="782390" cy="541986"/>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4953000" y="5708801"/>
            <a:ext cx="2278487" cy="830997"/>
          </a:xfrm>
          <a:prstGeom prst="rect">
            <a:avLst/>
          </a:prstGeom>
          <a:solidFill>
            <a:srgbClr val="FFC000"/>
          </a:solidFill>
        </p:spPr>
        <p:txBody>
          <a:bodyPr wrap="square" rtlCol="0">
            <a:spAutoFit/>
          </a:bodyPr>
          <a:lstStyle/>
          <a:p>
            <a:r>
              <a:rPr lang="en-US" sz="2400" b="1" dirty="0">
                <a:solidFill>
                  <a:srgbClr val="00B050"/>
                </a:solidFill>
              </a:rPr>
              <a:t>myoepithelial cell</a:t>
            </a:r>
          </a:p>
        </p:txBody>
      </p:sp>
    </p:spTree>
    <p:extLst>
      <p:ext uri="{BB962C8B-B14F-4D97-AF65-F5344CB8AC3E}">
        <p14:creationId xmlns:p14="http://schemas.microsoft.com/office/powerpoint/2010/main" val="256980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4" y="1618982"/>
            <a:ext cx="9144000" cy="4881383"/>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7" name="TextBox 16"/>
          <p:cNvSpPr txBox="1"/>
          <p:nvPr/>
        </p:nvSpPr>
        <p:spPr>
          <a:xfrm>
            <a:off x="1371600" y="1834093"/>
            <a:ext cx="1997633" cy="1200329"/>
          </a:xfrm>
          <a:prstGeom prst="rect">
            <a:avLst/>
          </a:prstGeom>
          <a:noFill/>
        </p:spPr>
        <p:txBody>
          <a:bodyPr wrap="square" rtlCol="0">
            <a:spAutoFit/>
          </a:bodyPr>
          <a:lstStyle/>
          <a:p>
            <a:r>
              <a:rPr lang="en-US" sz="2400" b="1" dirty="0">
                <a:solidFill>
                  <a:schemeClr val="accent2">
                    <a:lumMod val="50000"/>
                  </a:schemeClr>
                </a:solidFill>
              </a:rPr>
              <a:t>Dermal papilla (of hair follicle)</a:t>
            </a:r>
          </a:p>
        </p:txBody>
      </p:sp>
      <p:sp>
        <p:nvSpPr>
          <p:cNvPr id="6" name="Freeform 5"/>
          <p:cNvSpPr/>
          <p:nvPr/>
        </p:nvSpPr>
        <p:spPr>
          <a:xfrm>
            <a:off x="4553712" y="2711196"/>
            <a:ext cx="1221067" cy="1106424"/>
          </a:xfrm>
          <a:custGeom>
            <a:avLst/>
            <a:gdLst>
              <a:gd name="connsiteX0" fmla="*/ 754380 w 1221067"/>
              <a:gd name="connsiteY0" fmla="*/ 283464 h 1106424"/>
              <a:gd name="connsiteX1" fmla="*/ 731520 w 1221067"/>
              <a:gd name="connsiteY1" fmla="*/ 256032 h 1106424"/>
              <a:gd name="connsiteX2" fmla="*/ 722376 w 1221067"/>
              <a:gd name="connsiteY2" fmla="*/ 242316 h 1106424"/>
              <a:gd name="connsiteX3" fmla="*/ 708660 w 1221067"/>
              <a:gd name="connsiteY3" fmla="*/ 233172 h 1106424"/>
              <a:gd name="connsiteX4" fmla="*/ 694944 w 1221067"/>
              <a:gd name="connsiteY4" fmla="*/ 219456 h 1106424"/>
              <a:gd name="connsiteX5" fmla="*/ 667512 w 1221067"/>
              <a:gd name="connsiteY5" fmla="*/ 201168 h 1106424"/>
              <a:gd name="connsiteX6" fmla="*/ 626364 w 1221067"/>
              <a:gd name="connsiteY6" fmla="*/ 169164 h 1106424"/>
              <a:gd name="connsiteX7" fmla="*/ 612648 w 1221067"/>
              <a:gd name="connsiteY7" fmla="*/ 160020 h 1106424"/>
              <a:gd name="connsiteX8" fmla="*/ 594360 w 1221067"/>
              <a:gd name="connsiteY8" fmla="*/ 155448 h 1106424"/>
              <a:gd name="connsiteX9" fmla="*/ 571500 w 1221067"/>
              <a:gd name="connsiteY9" fmla="*/ 128016 h 1106424"/>
              <a:gd name="connsiteX10" fmla="*/ 544068 w 1221067"/>
              <a:gd name="connsiteY10" fmla="*/ 109728 h 1106424"/>
              <a:gd name="connsiteX11" fmla="*/ 502920 w 1221067"/>
              <a:gd name="connsiteY11" fmla="*/ 77724 h 1106424"/>
              <a:gd name="connsiteX12" fmla="*/ 489204 w 1221067"/>
              <a:gd name="connsiteY12" fmla="*/ 73152 h 1106424"/>
              <a:gd name="connsiteX13" fmla="*/ 475488 w 1221067"/>
              <a:gd name="connsiteY13" fmla="*/ 64008 h 1106424"/>
              <a:gd name="connsiteX14" fmla="*/ 461772 w 1221067"/>
              <a:gd name="connsiteY14" fmla="*/ 59436 h 1106424"/>
              <a:gd name="connsiteX15" fmla="*/ 448056 w 1221067"/>
              <a:gd name="connsiteY15" fmla="*/ 50292 h 1106424"/>
              <a:gd name="connsiteX16" fmla="*/ 420624 w 1221067"/>
              <a:gd name="connsiteY16" fmla="*/ 41148 h 1106424"/>
              <a:gd name="connsiteX17" fmla="*/ 388620 w 1221067"/>
              <a:gd name="connsiteY17" fmla="*/ 32004 h 1106424"/>
              <a:gd name="connsiteX18" fmla="*/ 356616 w 1221067"/>
              <a:gd name="connsiteY18" fmla="*/ 18288 h 1106424"/>
              <a:gd name="connsiteX19" fmla="*/ 310896 w 1221067"/>
              <a:gd name="connsiteY19" fmla="*/ 4572 h 1106424"/>
              <a:gd name="connsiteX20" fmla="*/ 242316 w 1221067"/>
              <a:gd name="connsiteY20" fmla="*/ 0 h 1106424"/>
              <a:gd name="connsiteX21" fmla="*/ 187452 w 1221067"/>
              <a:gd name="connsiteY21" fmla="*/ 4572 h 1106424"/>
              <a:gd name="connsiteX22" fmla="*/ 146304 w 1221067"/>
              <a:gd name="connsiteY22" fmla="*/ 22860 h 1106424"/>
              <a:gd name="connsiteX23" fmla="*/ 132588 w 1221067"/>
              <a:gd name="connsiteY23" fmla="*/ 27432 h 1106424"/>
              <a:gd name="connsiteX24" fmla="*/ 109728 w 1221067"/>
              <a:gd name="connsiteY24" fmla="*/ 36576 h 1106424"/>
              <a:gd name="connsiteX25" fmla="*/ 96012 w 1221067"/>
              <a:gd name="connsiteY25" fmla="*/ 45720 h 1106424"/>
              <a:gd name="connsiteX26" fmla="*/ 77724 w 1221067"/>
              <a:gd name="connsiteY26" fmla="*/ 54864 h 1106424"/>
              <a:gd name="connsiteX27" fmla="*/ 36576 w 1221067"/>
              <a:gd name="connsiteY27" fmla="*/ 91440 h 1106424"/>
              <a:gd name="connsiteX28" fmla="*/ 22860 w 1221067"/>
              <a:gd name="connsiteY28" fmla="*/ 114300 h 1106424"/>
              <a:gd name="connsiteX29" fmla="*/ 13716 w 1221067"/>
              <a:gd name="connsiteY29" fmla="*/ 141732 h 1106424"/>
              <a:gd name="connsiteX30" fmla="*/ 9144 w 1221067"/>
              <a:gd name="connsiteY30" fmla="*/ 155448 h 1106424"/>
              <a:gd name="connsiteX31" fmla="*/ 0 w 1221067"/>
              <a:gd name="connsiteY31" fmla="*/ 169164 h 1106424"/>
              <a:gd name="connsiteX32" fmla="*/ 9144 w 1221067"/>
              <a:gd name="connsiteY32" fmla="*/ 260604 h 1106424"/>
              <a:gd name="connsiteX33" fmla="*/ 27432 w 1221067"/>
              <a:gd name="connsiteY33" fmla="*/ 292608 h 1106424"/>
              <a:gd name="connsiteX34" fmla="*/ 45720 w 1221067"/>
              <a:gd name="connsiteY34" fmla="*/ 338328 h 1106424"/>
              <a:gd name="connsiteX35" fmla="*/ 59436 w 1221067"/>
              <a:gd name="connsiteY35" fmla="*/ 356616 h 1106424"/>
              <a:gd name="connsiteX36" fmla="*/ 68580 w 1221067"/>
              <a:gd name="connsiteY36" fmla="*/ 374904 h 1106424"/>
              <a:gd name="connsiteX37" fmla="*/ 73152 w 1221067"/>
              <a:gd name="connsiteY37" fmla="*/ 388620 h 1106424"/>
              <a:gd name="connsiteX38" fmla="*/ 91440 w 1221067"/>
              <a:gd name="connsiteY38" fmla="*/ 416052 h 1106424"/>
              <a:gd name="connsiteX39" fmla="*/ 100584 w 1221067"/>
              <a:gd name="connsiteY39" fmla="*/ 434340 h 1106424"/>
              <a:gd name="connsiteX40" fmla="*/ 109728 w 1221067"/>
              <a:gd name="connsiteY40" fmla="*/ 448056 h 1106424"/>
              <a:gd name="connsiteX41" fmla="*/ 114300 w 1221067"/>
              <a:gd name="connsiteY41" fmla="*/ 461772 h 1106424"/>
              <a:gd name="connsiteX42" fmla="*/ 137160 w 1221067"/>
              <a:gd name="connsiteY42" fmla="*/ 489204 h 1106424"/>
              <a:gd name="connsiteX43" fmla="*/ 146304 w 1221067"/>
              <a:gd name="connsiteY43" fmla="*/ 521208 h 1106424"/>
              <a:gd name="connsiteX44" fmla="*/ 155448 w 1221067"/>
              <a:gd name="connsiteY44" fmla="*/ 534924 h 1106424"/>
              <a:gd name="connsiteX45" fmla="*/ 164592 w 1221067"/>
              <a:gd name="connsiteY45" fmla="*/ 566928 h 1106424"/>
              <a:gd name="connsiteX46" fmla="*/ 182880 w 1221067"/>
              <a:gd name="connsiteY46" fmla="*/ 598932 h 1106424"/>
              <a:gd name="connsiteX47" fmla="*/ 187452 w 1221067"/>
              <a:gd name="connsiteY47" fmla="*/ 612648 h 1106424"/>
              <a:gd name="connsiteX48" fmla="*/ 196596 w 1221067"/>
              <a:gd name="connsiteY48" fmla="*/ 626364 h 1106424"/>
              <a:gd name="connsiteX49" fmla="*/ 201168 w 1221067"/>
              <a:gd name="connsiteY49" fmla="*/ 640080 h 1106424"/>
              <a:gd name="connsiteX50" fmla="*/ 214884 w 1221067"/>
              <a:gd name="connsiteY50" fmla="*/ 649224 h 1106424"/>
              <a:gd name="connsiteX51" fmla="*/ 233172 w 1221067"/>
              <a:gd name="connsiteY51" fmla="*/ 667512 h 1106424"/>
              <a:gd name="connsiteX52" fmla="*/ 251460 w 1221067"/>
              <a:gd name="connsiteY52" fmla="*/ 694944 h 1106424"/>
              <a:gd name="connsiteX53" fmla="*/ 278892 w 1221067"/>
              <a:gd name="connsiteY53" fmla="*/ 722376 h 1106424"/>
              <a:gd name="connsiteX54" fmla="*/ 288036 w 1221067"/>
              <a:gd name="connsiteY54" fmla="*/ 736092 h 1106424"/>
              <a:gd name="connsiteX55" fmla="*/ 315468 w 1221067"/>
              <a:gd name="connsiteY55" fmla="*/ 754380 h 1106424"/>
              <a:gd name="connsiteX56" fmla="*/ 342900 w 1221067"/>
              <a:gd name="connsiteY56" fmla="*/ 777240 h 1106424"/>
              <a:gd name="connsiteX57" fmla="*/ 370332 w 1221067"/>
              <a:gd name="connsiteY57" fmla="*/ 795528 h 1106424"/>
              <a:gd name="connsiteX58" fmla="*/ 402336 w 1221067"/>
              <a:gd name="connsiteY58" fmla="*/ 818388 h 1106424"/>
              <a:gd name="connsiteX59" fmla="*/ 420624 w 1221067"/>
              <a:gd name="connsiteY59" fmla="*/ 836676 h 1106424"/>
              <a:gd name="connsiteX60" fmla="*/ 457200 w 1221067"/>
              <a:gd name="connsiteY60" fmla="*/ 854964 h 1106424"/>
              <a:gd name="connsiteX61" fmla="*/ 484632 w 1221067"/>
              <a:gd name="connsiteY61" fmla="*/ 877824 h 1106424"/>
              <a:gd name="connsiteX62" fmla="*/ 498348 w 1221067"/>
              <a:gd name="connsiteY62" fmla="*/ 882396 h 1106424"/>
              <a:gd name="connsiteX63" fmla="*/ 521208 w 1221067"/>
              <a:gd name="connsiteY63" fmla="*/ 896112 h 1106424"/>
              <a:gd name="connsiteX64" fmla="*/ 548640 w 1221067"/>
              <a:gd name="connsiteY64" fmla="*/ 905256 h 1106424"/>
              <a:gd name="connsiteX65" fmla="*/ 562356 w 1221067"/>
              <a:gd name="connsiteY65" fmla="*/ 914400 h 1106424"/>
              <a:gd name="connsiteX66" fmla="*/ 576072 w 1221067"/>
              <a:gd name="connsiteY66" fmla="*/ 918972 h 1106424"/>
              <a:gd name="connsiteX67" fmla="*/ 603504 w 1221067"/>
              <a:gd name="connsiteY67" fmla="*/ 937260 h 1106424"/>
              <a:gd name="connsiteX68" fmla="*/ 649224 w 1221067"/>
              <a:gd name="connsiteY68" fmla="*/ 964692 h 1106424"/>
              <a:gd name="connsiteX69" fmla="*/ 662940 w 1221067"/>
              <a:gd name="connsiteY69" fmla="*/ 973836 h 1106424"/>
              <a:gd name="connsiteX70" fmla="*/ 676656 w 1221067"/>
              <a:gd name="connsiteY70" fmla="*/ 982980 h 1106424"/>
              <a:gd name="connsiteX71" fmla="*/ 685800 w 1221067"/>
              <a:gd name="connsiteY71" fmla="*/ 996696 h 1106424"/>
              <a:gd name="connsiteX72" fmla="*/ 704088 w 1221067"/>
              <a:gd name="connsiteY72" fmla="*/ 1001268 h 1106424"/>
              <a:gd name="connsiteX73" fmla="*/ 740664 w 1221067"/>
              <a:gd name="connsiteY73" fmla="*/ 1019556 h 1106424"/>
              <a:gd name="connsiteX74" fmla="*/ 768096 w 1221067"/>
              <a:gd name="connsiteY74" fmla="*/ 1037844 h 1106424"/>
              <a:gd name="connsiteX75" fmla="*/ 804672 w 1221067"/>
              <a:gd name="connsiteY75" fmla="*/ 1046988 h 1106424"/>
              <a:gd name="connsiteX76" fmla="*/ 818388 w 1221067"/>
              <a:gd name="connsiteY76" fmla="*/ 1060704 h 1106424"/>
              <a:gd name="connsiteX77" fmla="*/ 841248 w 1221067"/>
              <a:gd name="connsiteY77" fmla="*/ 1065276 h 1106424"/>
              <a:gd name="connsiteX78" fmla="*/ 854964 w 1221067"/>
              <a:gd name="connsiteY78" fmla="*/ 1069848 h 1106424"/>
              <a:gd name="connsiteX79" fmla="*/ 873252 w 1221067"/>
              <a:gd name="connsiteY79" fmla="*/ 1078992 h 1106424"/>
              <a:gd name="connsiteX80" fmla="*/ 914400 w 1221067"/>
              <a:gd name="connsiteY80" fmla="*/ 1088136 h 1106424"/>
              <a:gd name="connsiteX81" fmla="*/ 932688 w 1221067"/>
              <a:gd name="connsiteY81" fmla="*/ 1092708 h 1106424"/>
              <a:gd name="connsiteX82" fmla="*/ 955548 w 1221067"/>
              <a:gd name="connsiteY82" fmla="*/ 1097280 h 1106424"/>
              <a:gd name="connsiteX83" fmla="*/ 973836 w 1221067"/>
              <a:gd name="connsiteY83" fmla="*/ 1101852 h 1106424"/>
              <a:gd name="connsiteX84" fmla="*/ 1024128 w 1221067"/>
              <a:gd name="connsiteY84" fmla="*/ 1106424 h 1106424"/>
              <a:gd name="connsiteX85" fmla="*/ 1101852 w 1221067"/>
              <a:gd name="connsiteY85" fmla="*/ 1101852 h 1106424"/>
              <a:gd name="connsiteX86" fmla="*/ 1120140 w 1221067"/>
              <a:gd name="connsiteY86" fmla="*/ 1092708 h 1106424"/>
              <a:gd name="connsiteX87" fmla="*/ 1147572 w 1221067"/>
              <a:gd name="connsiteY87" fmla="*/ 1088136 h 1106424"/>
              <a:gd name="connsiteX88" fmla="*/ 1175004 w 1221067"/>
              <a:gd name="connsiteY88" fmla="*/ 1078992 h 1106424"/>
              <a:gd name="connsiteX89" fmla="*/ 1193292 w 1221067"/>
              <a:gd name="connsiteY89" fmla="*/ 1051560 h 1106424"/>
              <a:gd name="connsiteX90" fmla="*/ 1211580 w 1221067"/>
              <a:gd name="connsiteY90" fmla="*/ 1019556 h 1106424"/>
              <a:gd name="connsiteX91" fmla="*/ 1216152 w 1221067"/>
              <a:gd name="connsiteY91" fmla="*/ 982980 h 1106424"/>
              <a:gd name="connsiteX92" fmla="*/ 1220724 w 1221067"/>
              <a:gd name="connsiteY92" fmla="*/ 964692 h 1106424"/>
              <a:gd name="connsiteX93" fmla="*/ 1211580 w 1221067"/>
              <a:gd name="connsiteY93" fmla="*/ 841248 h 1106424"/>
              <a:gd name="connsiteX94" fmla="*/ 1202436 w 1221067"/>
              <a:gd name="connsiteY94" fmla="*/ 800100 h 1106424"/>
              <a:gd name="connsiteX95" fmla="*/ 1193292 w 1221067"/>
              <a:gd name="connsiteY95" fmla="*/ 745236 h 1106424"/>
              <a:gd name="connsiteX96" fmla="*/ 1175004 w 1221067"/>
              <a:gd name="connsiteY96" fmla="*/ 713232 h 1106424"/>
              <a:gd name="connsiteX97" fmla="*/ 1170432 w 1221067"/>
              <a:gd name="connsiteY97" fmla="*/ 699516 h 1106424"/>
              <a:gd name="connsiteX98" fmla="*/ 1161288 w 1221067"/>
              <a:gd name="connsiteY98" fmla="*/ 685800 h 1106424"/>
              <a:gd name="connsiteX99" fmla="*/ 1152144 w 1221067"/>
              <a:gd name="connsiteY99" fmla="*/ 658368 h 1106424"/>
              <a:gd name="connsiteX100" fmla="*/ 1133856 w 1221067"/>
              <a:gd name="connsiteY100" fmla="*/ 630936 h 1106424"/>
              <a:gd name="connsiteX101" fmla="*/ 1124712 w 1221067"/>
              <a:gd name="connsiteY101" fmla="*/ 617220 h 1106424"/>
              <a:gd name="connsiteX102" fmla="*/ 1097280 w 1221067"/>
              <a:gd name="connsiteY102" fmla="*/ 589788 h 1106424"/>
              <a:gd name="connsiteX103" fmla="*/ 1092708 w 1221067"/>
              <a:gd name="connsiteY103" fmla="*/ 576072 h 1106424"/>
              <a:gd name="connsiteX104" fmla="*/ 1051560 w 1221067"/>
              <a:gd name="connsiteY104" fmla="*/ 534924 h 1106424"/>
              <a:gd name="connsiteX105" fmla="*/ 1037844 w 1221067"/>
              <a:gd name="connsiteY105" fmla="*/ 521208 h 1106424"/>
              <a:gd name="connsiteX106" fmla="*/ 1019556 w 1221067"/>
              <a:gd name="connsiteY106" fmla="*/ 493776 h 1106424"/>
              <a:gd name="connsiteX107" fmla="*/ 1010412 w 1221067"/>
              <a:gd name="connsiteY107" fmla="*/ 480060 h 1106424"/>
              <a:gd name="connsiteX108" fmla="*/ 996696 w 1221067"/>
              <a:gd name="connsiteY108" fmla="*/ 470916 h 1106424"/>
              <a:gd name="connsiteX109" fmla="*/ 982980 w 1221067"/>
              <a:gd name="connsiteY109" fmla="*/ 452628 h 1106424"/>
              <a:gd name="connsiteX110" fmla="*/ 969264 w 1221067"/>
              <a:gd name="connsiteY110" fmla="*/ 438912 h 1106424"/>
              <a:gd name="connsiteX111" fmla="*/ 960120 w 1221067"/>
              <a:gd name="connsiteY111" fmla="*/ 425196 h 1106424"/>
              <a:gd name="connsiteX112" fmla="*/ 946404 w 1221067"/>
              <a:gd name="connsiteY112" fmla="*/ 416052 h 1106424"/>
              <a:gd name="connsiteX113" fmla="*/ 909828 w 1221067"/>
              <a:gd name="connsiteY113" fmla="*/ 374904 h 1106424"/>
              <a:gd name="connsiteX114" fmla="*/ 896112 w 1221067"/>
              <a:gd name="connsiteY114" fmla="*/ 361188 h 1106424"/>
              <a:gd name="connsiteX115" fmla="*/ 868680 w 1221067"/>
              <a:gd name="connsiteY115" fmla="*/ 342900 h 1106424"/>
              <a:gd name="connsiteX116" fmla="*/ 854964 w 1221067"/>
              <a:gd name="connsiteY116" fmla="*/ 333756 h 1106424"/>
              <a:gd name="connsiteX117" fmla="*/ 841248 w 1221067"/>
              <a:gd name="connsiteY117" fmla="*/ 329184 h 1106424"/>
              <a:gd name="connsiteX118" fmla="*/ 813816 w 1221067"/>
              <a:gd name="connsiteY118" fmla="*/ 310896 h 1106424"/>
              <a:gd name="connsiteX119" fmla="*/ 786384 w 1221067"/>
              <a:gd name="connsiteY119" fmla="*/ 301752 h 1106424"/>
              <a:gd name="connsiteX120" fmla="*/ 754380 w 1221067"/>
              <a:gd name="connsiteY120" fmla="*/ 283464 h 1106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221067" h="1106424">
                <a:moveTo>
                  <a:pt x="754380" y="283464"/>
                </a:moveTo>
                <a:cubicBezTo>
                  <a:pt x="745236" y="275844"/>
                  <a:pt x="738828" y="265428"/>
                  <a:pt x="731520" y="256032"/>
                </a:cubicBezTo>
                <a:cubicBezTo>
                  <a:pt x="728146" y="251695"/>
                  <a:pt x="726261" y="246201"/>
                  <a:pt x="722376" y="242316"/>
                </a:cubicBezTo>
                <a:cubicBezTo>
                  <a:pt x="718491" y="238431"/>
                  <a:pt x="712881" y="236690"/>
                  <a:pt x="708660" y="233172"/>
                </a:cubicBezTo>
                <a:cubicBezTo>
                  <a:pt x="703693" y="229033"/>
                  <a:pt x="700048" y="223426"/>
                  <a:pt x="694944" y="219456"/>
                </a:cubicBezTo>
                <a:cubicBezTo>
                  <a:pt x="686269" y="212709"/>
                  <a:pt x="675283" y="208939"/>
                  <a:pt x="667512" y="201168"/>
                </a:cubicBezTo>
                <a:cubicBezTo>
                  <a:pt x="646025" y="179681"/>
                  <a:pt x="659176" y="191039"/>
                  <a:pt x="626364" y="169164"/>
                </a:cubicBezTo>
                <a:cubicBezTo>
                  <a:pt x="621792" y="166116"/>
                  <a:pt x="617979" y="161353"/>
                  <a:pt x="612648" y="160020"/>
                </a:cubicBezTo>
                <a:lnTo>
                  <a:pt x="594360" y="155448"/>
                </a:lnTo>
                <a:cubicBezTo>
                  <a:pt x="586232" y="143256"/>
                  <a:pt x="583686" y="137494"/>
                  <a:pt x="571500" y="128016"/>
                </a:cubicBezTo>
                <a:cubicBezTo>
                  <a:pt x="562825" y="121269"/>
                  <a:pt x="551839" y="117499"/>
                  <a:pt x="544068" y="109728"/>
                </a:cubicBezTo>
                <a:cubicBezTo>
                  <a:pt x="532233" y="97893"/>
                  <a:pt x="519326" y="83193"/>
                  <a:pt x="502920" y="77724"/>
                </a:cubicBezTo>
                <a:cubicBezTo>
                  <a:pt x="498348" y="76200"/>
                  <a:pt x="493515" y="75307"/>
                  <a:pt x="489204" y="73152"/>
                </a:cubicBezTo>
                <a:cubicBezTo>
                  <a:pt x="484289" y="70695"/>
                  <a:pt x="480403" y="66465"/>
                  <a:pt x="475488" y="64008"/>
                </a:cubicBezTo>
                <a:cubicBezTo>
                  <a:pt x="471177" y="61853"/>
                  <a:pt x="466083" y="61591"/>
                  <a:pt x="461772" y="59436"/>
                </a:cubicBezTo>
                <a:cubicBezTo>
                  <a:pt x="456857" y="56979"/>
                  <a:pt x="453077" y="52524"/>
                  <a:pt x="448056" y="50292"/>
                </a:cubicBezTo>
                <a:cubicBezTo>
                  <a:pt x="439248" y="46377"/>
                  <a:pt x="429768" y="44196"/>
                  <a:pt x="420624" y="41148"/>
                </a:cubicBezTo>
                <a:cubicBezTo>
                  <a:pt x="400947" y="34589"/>
                  <a:pt x="411583" y="37745"/>
                  <a:pt x="388620" y="32004"/>
                </a:cubicBezTo>
                <a:cubicBezTo>
                  <a:pt x="366859" y="17497"/>
                  <a:pt x="383456" y="26340"/>
                  <a:pt x="356616" y="18288"/>
                </a:cubicBezTo>
                <a:cubicBezTo>
                  <a:pt x="349017" y="16008"/>
                  <a:pt x="321719" y="5711"/>
                  <a:pt x="310896" y="4572"/>
                </a:cubicBezTo>
                <a:cubicBezTo>
                  <a:pt x="288111" y="2174"/>
                  <a:pt x="265176" y="1524"/>
                  <a:pt x="242316" y="0"/>
                </a:cubicBezTo>
                <a:cubicBezTo>
                  <a:pt x="224028" y="1524"/>
                  <a:pt x="205554" y="1555"/>
                  <a:pt x="187452" y="4572"/>
                </a:cubicBezTo>
                <a:cubicBezTo>
                  <a:pt x="152066" y="10470"/>
                  <a:pt x="169603" y="11211"/>
                  <a:pt x="146304" y="22860"/>
                </a:cubicBezTo>
                <a:cubicBezTo>
                  <a:pt x="141993" y="25015"/>
                  <a:pt x="137100" y="25740"/>
                  <a:pt x="132588" y="27432"/>
                </a:cubicBezTo>
                <a:cubicBezTo>
                  <a:pt x="124904" y="30314"/>
                  <a:pt x="117069" y="32906"/>
                  <a:pt x="109728" y="36576"/>
                </a:cubicBezTo>
                <a:cubicBezTo>
                  <a:pt x="104813" y="39033"/>
                  <a:pt x="100783" y="42994"/>
                  <a:pt x="96012" y="45720"/>
                </a:cubicBezTo>
                <a:cubicBezTo>
                  <a:pt x="90094" y="49101"/>
                  <a:pt x="83642" y="51483"/>
                  <a:pt x="77724" y="54864"/>
                </a:cubicBezTo>
                <a:cubicBezTo>
                  <a:pt x="63477" y="63005"/>
                  <a:pt x="43822" y="79364"/>
                  <a:pt x="36576" y="91440"/>
                </a:cubicBezTo>
                <a:cubicBezTo>
                  <a:pt x="32004" y="99060"/>
                  <a:pt x="26537" y="106210"/>
                  <a:pt x="22860" y="114300"/>
                </a:cubicBezTo>
                <a:cubicBezTo>
                  <a:pt x="18872" y="123075"/>
                  <a:pt x="16764" y="132588"/>
                  <a:pt x="13716" y="141732"/>
                </a:cubicBezTo>
                <a:cubicBezTo>
                  <a:pt x="12192" y="146304"/>
                  <a:pt x="11817" y="151438"/>
                  <a:pt x="9144" y="155448"/>
                </a:cubicBezTo>
                <a:lnTo>
                  <a:pt x="0" y="169164"/>
                </a:lnTo>
                <a:cubicBezTo>
                  <a:pt x="882" y="183282"/>
                  <a:pt x="-304" y="235410"/>
                  <a:pt x="9144" y="260604"/>
                </a:cubicBezTo>
                <a:cubicBezTo>
                  <a:pt x="31039" y="318990"/>
                  <a:pt x="6209" y="244855"/>
                  <a:pt x="27432" y="292608"/>
                </a:cubicBezTo>
                <a:cubicBezTo>
                  <a:pt x="40060" y="321020"/>
                  <a:pt x="31326" y="315298"/>
                  <a:pt x="45720" y="338328"/>
                </a:cubicBezTo>
                <a:cubicBezTo>
                  <a:pt x="49759" y="344790"/>
                  <a:pt x="55397" y="350154"/>
                  <a:pt x="59436" y="356616"/>
                </a:cubicBezTo>
                <a:cubicBezTo>
                  <a:pt x="63048" y="362396"/>
                  <a:pt x="65895" y="368640"/>
                  <a:pt x="68580" y="374904"/>
                </a:cubicBezTo>
                <a:cubicBezTo>
                  <a:pt x="70478" y="379334"/>
                  <a:pt x="70812" y="384407"/>
                  <a:pt x="73152" y="388620"/>
                </a:cubicBezTo>
                <a:cubicBezTo>
                  <a:pt x="78489" y="398227"/>
                  <a:pt x="86525" y="406222"/>
                  <a:pt x="91440" y="416052"/>
                </a:cubicBezTo>
                <a:cubicBezTo>
                  <a:pt x="94488" y="422148"/>
                  <a:pt x="97203" y="428422"/>
                  <a:pt x="100584" y="434340"/>
                </a:cubicBezTo>
                <a:cubicBezTo>
                  <a:pt x="103310" y="439111"/>
                  <a:pt x="107271" y="443141"/>
                  <a:pt x="109728" y="448056"/>
                </a:cubicBezTo>
                <a:cubicBezTo>
                  <a:pt x="111883" y="452367"/>
                  <a:pt x="112145" y="457461"/>
                  <a:pt x="114300" y="461772"/>
                </a:cubicBezTo>
                <a:cubicBezTo>
                  <a:pt x="120665" y="474503"/>
                  <a:pt x="127049" y="479093"/>
                  <a:pt x="137160" y="489204"/>
                </a:cubicBezTo>
                <a:cubicBezTo>
                  <a:pt x="138625" y="495064"/>
                  <a:pt x="143024" y="514649"/>
                  <a:pt x="146304" y="521208"/>
                </a:cubicBezTo>
                <a:cubicBezTo>
                  <a:pt x="148761" y="526123"/>
                  <a:pt x="152991" y="530009"/>
                  <a:pt x="155448" y="534924"/>
                </a:cubicBezTo>
                <a:cubicBezTo>
                  <a:pt x="160975" y="545977"/>
                  <a:pt x="160197" y="555209"/>
                  <a:pt x="164592" y="566928"/>
                </a:cubicBezTo>
                <a:cubicBezTo>
                  <a:pt x="176615" y="598990"/>
                  <a:pt x="169615" y="572403"/>
                  <a:pt x="182880" y="598932"/>
                </a:cubicBezTo>
                <a:cubicBezTo>
                  <a:pt x="185035" y="603243"/>
                  <a:pt x="185297" y="608337"/>
                  <a:pt x="187452" y="612648"/>
                </a:cubicBezTo>
                <a:cubicBezTo>
                  <a:pt x="189909" y="617563"/>
                  <a:pt x="194139" y="621449"/>
                  <a:pt x="196596" y="626364"/>
                </a:cubicBezTo>
                <a:cubicBezTo>
                  <a:pt x="198751" y="630675"/>
                  <a:pt x="198157" y="636317"/>
                  <a:pt x="201168" y="640080"/>
                </a:cubicBezTo>
                <a:cubicBezTo>
                  <a:pt x="204601" y="644371"/>
                  <a:pt x="210712" y="645648"/>
                  <a:pt x="214884" y="649224"/>
                </a:cubicBezTo>
                <a:cubicBezTo>
                  <a:pt x="221430" y="654835"/>
                  <a:pt x="227786" y="660780"/>
                  <a:pt x="233172" y="667512"/>
                </a:cubicBezTo>
                <a:cubicBezTo>
                  <a:pt x="240037" y="676094"/>
                  <a:pt x="243689" y="687173"/>
                  <a:pt x="251460" y="694944"/>
                </a:cubicBezTo>
                <a:cubicBezTo>
                  <a:pt x="260604" y="704088"/>
                  <a:pt x="271719" y="711616"/>
                  <a:pt x="278892" y="722376"/>
                </a:cubicBezTo>
                <a:cubicBezTo>
                  <a:pt x="281940" y="726948"/>
                  <a:pt x="283901" y="732474"/>
                  <a:pt x="288036" y="736092"/>
                </a:cubicBezTo>
                <a:cubicBezTo>
                  <a:pt x="296307" y="743329"/>
                  <a:pt x="315468" y="754380"/>
                  <a:pt x="315468" y="754380"/>
                </a:cubicBezTo>
                <a:cubicBezTo>
                  <a:pt x="330471" y="776885"/>
                  <a:pt x="317119" y="761771"/>
                  <a:pt x="342900" y="777240"/>
                </a:cubicBezTo>
                <a:cubicBezTo>
                  <a:pt x="352324" y="782894"/>
                  <a:pt x="370332" y="795528"/>
                  <a:pt x="370332" y="795528"/>
                </a:cubicBezTo>
                <a:cubicBezTo>
                  <a:pt x="390019" y="825059"/>
                  <a:pt x="365426" y="793782"/>
                  <a:pt x="402336" y="818388"/>
                </a:cubicBezTo>
                <a:cubicBezTo>
                  <a:pt x="409509" y="823170"/>
                  <a:pt x="414078" y="831065"/>
                  <a:pt x="420624" y="836676"/>
                </a:cubicBezTo>
                <a:cubicBezTo>
                  <a:pt x="432608" y="846948"/>
                  <a:pt x="442024" y="848893"/>
                  <a:pt x="457200" y="854964"/>
                </a:cubicBezTo>
                <a:cubicBezTo>
                  <a:pt x="467311" y="865075"/>
                  <a:pt x="471901" y="871459"/>
                  <a:pt x="484632" y="877824"/>
                </a:cubicBezTo>
                <a:cubicBezTo>
                  <a:pt x="488943" y="879979"/>
                  <a:pt x="494037" y="880241"/>
                  <a:pt x="498348" y="882396"/>
                </a:cubicBezTo>
                <a:cubicBezTo>
                  <a:pt x="506296" y="886370"/>
                  <a:pt x="513118" y="892435"/>
                  <a:pt x="521208" y="896112"/>
                </a:cubicBezTo>
                <a:cubicBezTo>
                  <a:pt x="529983" y="900100"/>
                  <a:pt x="540620" y="899909"/>
                  <a:pt x="548640" y="905256"/>
                </a:cubicBezTo>
                <a:cubicBezTo>
                  <a:pt x="553212" y="908304"/>
                  <a:pt x="557441" y="911943"/>
                  <a:pt x="562356" y="914400"/>
                </a:cubicBezTo>
                <a:cubicBezTo>
                  <a:pt x="566667" y="916555"/>
                  <a:pt x="571859" y="916632"/>
                  <a:pt x="576072" y="918972"/>
                </a:cubicBezTo>
                <a:cubicBezTo>
                  <a:pt x="585679" y="924309"/>
                  <a:pt x="593674" y="932345"/>
                  <a:pt x="603504" y="937260"/>
                </a:cubicBezTo>
                <a:cubicBezTo>
                  <a:pt x="631622" y="951319"/>
                  <a:pt x="616121" y="942623"/>
                  <a:pt x="649224" y="964692"/>
                </a:cubicBezTo>
                <a:lnTo>
                  <a:pt x="662940" y="973836"/>
                </a:lnTo>
                <a:lnTo>
                  <a:pt x="676656" y="982980"/>
                </a:lnTo>
                <a:cubicBezTo>
                  <a:pt x="679704" y="987552"/>
                  <a:pt x="681228" y="993648"/>
                  <a:pt x="685800" y="996696"/>
                </a:cubicBezTo>
                <a:cubicBezTo>
                  <a:pt x="691028" y="1000182"/>
                  <a:pt x="698288" y="998851"/>
                  <a:pt x="704088" y="1001268"/>
                </a:cubicBezTo>
                <a:cubicBezTo>
                  <a:pt x="716671" y="1006511"/>
                  <a:pt x="729322" y="1011995"/>
                  <a:pt x="740664" y="1019556"/>
                </a:cubicBezTo>
                <a:cubicBezTo>
                  <a:pt x="749808" y="1025652"/>
                  <a:pt x="757434" y="1035179"/>
                  <a:pt x="768096" y="1037844"/>
                </a:cubicBezTo>
                <a:lnTo>
                  <a:pt x="804672" y="1046988"/>
                </a:lnTo>
                <a:cubicBezTo>
                  <a:pt x="809244" y="1051560"/>
                  <a:pt x="812605" y="1057812"/>
                  <a:pt x="818388" y="1060704"/>
                </a:cubicBezTo>
                <a:cubicBezTo>
                  <a:pt x="825339" y="1064179"/>
                  <a:pt x="833709" y="1063391"/>
                  <a:pt x="841248" y="1065276"/>
                </a:cubicBezTo>
                <a:cubicBezTo>
                  <a:pt x="845923" y="1066445"/>
                  <a:pt x="850534" y="1067950"/>
                  <a:pt x="854964" y="1069848"/>
                </a:cubicBezTo>
                <a:cubicBezTo>
                  <a:pt x="861228" y="1072533"/>
                  <a:pt x="866988" y="1076307"/>
                  <a:pt x="873252" y="1078992"/>
                </a:cubicBezTo>
                <a:cubicBezTo>
                  <a:pt x="888823" y="1085665"/>
                  <a:pt x="895562" y="1084368"/>
                  <a:pt x="914400" y="1088136"/>
                </a:cubicBezTo>
                <a:cubicBezTo>
                  <a:pt x="920562" y="1089368"/>
                  <a:pt x="926554" y="1091345"/>
                  <a:pt x="932688" y="1092708"/>
                </a:cubicBezTo>
                <a:cubicBezTo>
                  <a:pt x="940274" y="1094394"/>
                  <a:pt x="947962" y="1095594"/>
                  <a:pt x="955548" y="1097280"/>
                </a:cubicBezTo>
                <a:cubicBezTo>
                  <a:pt x="961682" y="1098643"/>
                  <a:pt x="967608" y="1101022"/>
                  <a:pt x="973836" y="1101852"/>
                </a:cubicBezTo>
                <a:cubicBezTo>
                  <a:pt x="990521" y="1104077"/>
                  <a:pt x="1007364" y="1104900"/>
                  <a:pt x="1024128" y="1106424"/>
                </a:cubicBezTo>
                <a:cubicBezTo>
                  <a:pt x="1050036" y="1104900"/>
                  <a:pt x="1076160" y="1105522"/>
                  <a:pt x="1101852" y="1101852"/>
                </a:cubicBezTo>
                <a:cubicBezTo>
                  <a:pt x="1108599" y="1100888"/>
                  <a:pt x="1113612" y="1094666"/>
                  <a:pt x="1120140" y="1092708"/>
                </a:cubicBezTo>
                <a:cubicBezTo>
                  <a:pt x="1129019" y="1090044"/>
                  <a:pt x="1138579" y="1090384"/>
                  <a:pt x="1147572" y="1088136"/>
                </a:cubicBezTo>
                <a:cubicBezTo>
                  <a:pt x="1156923" y="1085798"/>
                  <a:pt x="1175004" y="1078992"/>
                  <a:pt x="1175004" y="1078992"/>
                </a:cubicBezTo>
                <a:cubicBezTo>
                  <a:pt x="1181100" y="1069848"/>
                  <a:pt x="1188377" y="1061390"/>
                  <a:pt x="1193292" y="1051560"/>
                </a:cubicBezTo>
                <a:cubicBezTo>
                  <a:pt x="1204893" y="1028357"/>
                  <a:pt x="1198655" y="1038943"/>
                  <a:pt x="1211580" y="1019556"/>
                </a:cubicBezTo>
                <a:cubicBezTo>
                  <a:pt x="1213104" y="1007364"/>
                  <a:pt x="1214132" y="995100"/>
                  <a:pt x="1216152" y="982980"/>
                </a:cubicBezTo>
                <a:cubicBezTo>
                  <a:pt x="1217185" y="976782"/>
                  <a:pt x="1220724" y="970976"/>
                  <a:pt x="1220724" y="964692"/>
                </a:cubicBezTo>
                <a:cubicBezTo>
                  <a:pt x="1220724" y="804442"/>
                  <a:pt x="1223794" y="902316"/>
                  <a:pt x="1211580" y="841248"/>
                </a:cubicBezTo>
                <a:cubicBezTo>
                  <a:pt x="1203534" y="801016"/>
                  <a:pt x="1211334" y="826794"/>
                  <a:pt x="1202436" y="800100"/>
                </a:cubicBezTo>
                <a:cubicBezTo>
                  <a:pt x="1200776" y="786823"/>
                  <a:pt x="1198956" y="760340"/>
                  <a:pt x="1193292" y="745236"/>
                </a:cubicBezTo>
                <a:cubicBezTo>
                  <a:pt x="1181269" y="713174"/>
                  <a:pt x="1188269" y="739761"/>
                  <a:pt x="1175004" y="713232"/>
                </a:cubicBezTo>
                <a:cubicBezTo>
                  <a:pt x="1172849" y="708921"/>
                  <a:pt x="1172587" y="703827"/>
                  <a:pt x="1170432" y="699516"/>
                </a:cubicBezTo>
                <a:cubicBezTo>
                  <a:pt x="1167975" y="694601"/>
                  <a:pt x="1163520" y="690821"/>
                  <a:pt x="1161288" y="685800"/>
                </a:cubicBezTo>
                <a:cubicBezTo>
                  <a:pt x="1157373" y="676992"/>
                  <a:pt x="1157491" y="666388"/>
                  <a:pt x="1152144" y="658368"/>
                </a:cubicBezTo>
                <a:lnTo>
                  <a:pt x="1133856" y="630936"/>
                </a:lnTo>
                <a:cubicBezTo>
                  <a:pt x="1130808" y="626364"/>
                  <a:pt x="1128597" y="621105"/>
                  <a:pt x="1124712" y="617220"/>
                </a:cubicBezTo>
                <a:lnTo>
                  <a:pt x="1097280" y="589788"/>
                </a:lnTo>
                <a:cubicBezTo>
                  <a:pt x="1095756" y="585216"/>
                  <a:pt x="1095667" y="579876"/>
                  <a:pt x="1092708" y="576072"/>
                </a:cubicBezTo>
                <a:lnTo>
                  <a:pt x="1051560" y="534924"/>
                </a:lnTo>
                <a:cubicBezTo>
                  <a:pt x="1046988" y="530352"/>
                  <a:pt x="1041431" y="526588"/>
                  <a:pt x="1037844" y="521208"/>
                </a:cubicBezTo>
                <a:lnTo>
                  <a:pt x="1019556" y="493776"/>
                </a:lnTo>
                <a:cubicBezTo>
                  <a:pt x="1016508" y="489204"/>
                  <a:pt x="1014984" y="483108"/>
                  <a:pt x="1010412" y="480060"/>
                </a:cubicBezTo>
                <a:cubicBezTo>
                  <a:pt x="1005840" y="477012"/>
                  <a:pt x="1000581" y="474801"/>
                  <a:pt x="996696" y="470916"/>
                </a:cubicBezTo>
                <a:cubicBezTo>
                  <a:pt x="991308" y="465528"/>
                  <a:pt x="987939" y="458414"/>
                  <a:pt x="982980" y="452628"/>
                </a:cubicBezTo>
                <a:cubicBezTo>
                  <a:pt x="978772" y="447719"/>
                  <a:pt x="973403" y="443879"/>
                  <a:pt x="969264" y="438912"/>
                </a:cubicBezTo>
                <a:cubicBezTo>
                  <a:pt x="965746" y="434691"/>
                  <a:pt x="964005" y="429081"/>
                  <a:pt x="960120" y="425196"/>
                </a:cubicBezTo>
                <a:cubicBezTo>
                  <a:pt x="956235" y="421311"/>
                  <a:pt x="950976" y="419100"/>
                  <a:pt x="946404" y="416052"/>
                </a:cubicBezTo>
                <a:cubicBezTo>
                  <a:pt x="930087" y="391576"/>
                  <a:pt x="941145" y="406221"/>
                  <a:pt x="909828" y="374904"/>
                </a:cubicBezTo>
                <a:cubicBezTo>
                  <a:pt x="905256" y="370332"/>
                  <a:pt x="901492" y="364775"/>
                  <a:pt x="896112" y="361188"/>
                </a:cubicBezTo>
                <a:lnTo>
                  <a:pt x="868680" y="342900"/>
                </a:lnTo>
                <a:cubicBezTo>
                  <a:pt x="864108" y="339852"/>
                  <a:pt x="860177" y="335494"/>
                  <a:pt x="854964" y="333756"/>
                </a:cubicBezTo>
                <a:cubicBezTo>
                  <a:pt x="850392" y="332232"/>
                  <a:pt x="845461" y="331524"/>
                  <a:pt x="841248" y="329184"/>
                </a:cubicBezTo>
                <a:cubicBezTo>
                  <a:pt x="831641" y="323847"/>
                  <a:pt x="824242" y="314371"/>
                  <a:pt x="813816" y="310896"/>
                </a:cubicBezTo>
                <a:cubicBezTo>
                  <a:pt x="804672" y="307848"/>
                  <a:pt x="794404" y="307099"/>
                  <a:pt x="786384" y="301752"/>
                </a:cubicBezTo>
                <a:cubicBezTo>
                  <a:pt x="757159" y="282268"/>
                  <a:pt x="763524" y="291084"/>
                  <a:pt x="754380" y="283464"/>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080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p>
        </p:txBody>
      </p:sp>
      <p:sp>
        <p:nvSpPr>
          <p:cNvPr id="5" name="TextBox 4"/>
          <p:cNvSpPr txBox="1"/>
          <p:nvPr/>
        </p:nvSpPr>
        <p:spPr>
          <a:xfrm>
            <a:off x="0" y="476071"/>
            <a:ext cx="9144000" cy="1754326"/>
          </a:xfrm>
          <a:prstGeom prst="rect">
            <a:avLst/>
          </a:prstGeom>
          <a:noFill/>
        </p:spPr>
        <p:txBody>
          <a:bodyPr wrap="square" rtlCol="0">
            <a:spAutoFit/>
          </a:bodyPr>
          <a:lstStyle/>
          <a:p>
            <a:r>
              <a:rPr lang="en-US" b="1" dirty="0">
                <a:solidFill>
                  <a:schemeClr val="accent2">
                    <a:lumMod val="50000"/>
                  </a:schemeClr>
                </a:solidFill>
                <a:latin typeface="Times New Roman" pitchFamily="18" charset="0"/>
                <a:cs typeface="Times New Roman" pitchFamily="18" charset="0"/>
              </a:rPr>
              <a:t>The epidermis is composed of 5 layers: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basale (stratum germinativum)</a:t>
            </a:r>
            <a:r>
              <a:rPr lang="en-US" b="1" dirty="0">
                <a:solidFill>
                  <a:schemeClr val="accent2">
                    <a:lumMod val="50000"/>
                  </a:schemeClr>
                </a:solidFill>
                <a:latin typeface="Times New Roman" pitchFamily="18" charset="0"/>
                <a:cs typeface="Times New Roman" pitchFamily="18" charset="0"/>
              </a:rPr>
              <a:t> – single layer of cuboidal basal stem cells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spinosum</a:t>
            </a:r>
            <a:r>
              <a:rPr lang="en-US" b="1" dirty="0">
                <a:solidFill>
                  <a:schemeClr val="accent2">
                    <a:lumMod val="50000"/>
                  </a:schemeClr>
                </a:solidFill>
                <a:latin typeface="Times New Roman" pitchFamily="18" charset="0"/>
                <a:cs typeface="Times New Roman" pitchFamily="18" charset="0"/>
              </a:rPr>
              <a:t> -  cuboidal cells, some cell division, spinous connections between cells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granulosum </a:t>
            </a:r>
            <a:r>
              <a:rPr lang="en-US" b="1" dirty="0">
                <a:solidFill>
                  <a:schemeClr val="accent2">
                    <a:lumMod val="50000"/>
                  </a:schemeClr>
                </a:solidFill>
                <a:latin typeface="Times New Roman" pitchFamily="18" charset="0"/>
                <a:cs typeface="Times New Roman" pitchFamily="18" charset="0"/>
              </a:rPr>
              <a:t>– cells contain dense keratohyaline granules, cells becoming flat</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lucidum </a:t>
            </a:r>
            <a:r>
              <a:rPr lang="en-US" b="1" dirty="0">
                <a:solidFill>
                  <a:schemeClr val="accent2">
                    <a:lumMod val="50000"/>
                  </a:schemeClr>
                </a:solidFill>
                <a:latin typeface="Times New Roman" pitchFamily="18" charset="0"/>
                <a:cs typeface="Times New Roman" pitchFamily="18" charset="0"/>
              </a:rPr>
              <a:t>– thick skin only, cells clear (we won’t see this layer on our slides)</a:t>
            </a:r>
          </a:p>
          <a:p>
            <a:pPr marL="228600">
              <a:buFont typeface="Arial" pitchFamily="34" charset="0"/>
              <a:buChar char="•"/>
            </a:pPr>
            <a:r>
              <a:rPr lang="en-US" b="1" dirty="0">
                <a:solidFill>
                  <a:schemeClr val="accent2">
                    <a:lumMod val="75000"/>
                  </a:schemeClr>
                </a:solidFill>
                <a:latin typeface="Times New Roman" pitchFamily="18" charset="0"/>
                <a:cs typeface="Times New Roman" pitchFamily="18" charset="0"/>
              </a:rPr>
              <a:t>Stratum corneum </a:t>
            </a:r>
            <a:r>
              <a:rPr lang="en-US" b="1" dirty="0">
                <a:solidFill>
                  <a:schemeClr val="accent2">
                    <a:lumMod val="50000"/>
                  </a:schemeClr>
                </a:solidFill>
                <a:latin typeface="Times New Roman" pitchFamily="18" charset="0"/>
                <a:cs typeface="Times New Roman" pitchFamily="18" charset="0"/>
              </a:rPr>
              <a:t>– cells have lost organelles, basically a bag of keratin</a:t>
            </a:r>
          </a:p>
        </p:txBody>
      </p:sp>
      <p:sp>
        <p:nvSpPr>
          <p:cNvPr id="7" name="TextBox 6"/>
          <p:cNvSpPr txBox="1"/>
          <p:nvPr/>
        </p:nvSpPr>
        <p:spPr>
          <a:xfrm>
            <a:off x="5878689" y="2667000"/>
            <a:ext cx="3276600" cy="3693319"/>
          </a:xfrm>
          <a:prstGeom prst="rect">
            <a:avLst/>
          </a:prstGeom>
          <a:noFill/>
        </p:spPr>
        <p:txBody>
          <a:bodyPr wrap="square" rtlCol="0">
            <a:spAutoFit/>
          </a:bodyPr>
          <a:lstStyle/>
          <a:p>
            <a:r>
              <a:rPr lang="en-US" b="1" dirty="0">
                <a:solidFill>
                  <a:schemeClr val="accent6">
                    <a:lumMod val="50000"/>
                  </a:schemeClr>
                </a:solidFill>
                <a:latin typeface="Tempus Sans ITC" pitchFamily="82" charset="0"/>
              </a:rPr>
              <a:t>Image of thin skin; many layers are thinner, stratum lucidum not present:</a:t>
            </a:r>
          </a:p>
          <a:p>
            <a:r>
              <a:rPr lang="en-US" b="1" dirty="0">
                <a:solidFill>
                  <a:schemeClr val="accent6">
                    <a:lumMod val="50000"/>
                  </a:schemeClr>
                </a:solidFill>
                <a:latin typeface="Tempus Sans ITC" pitchFamily="82" charset="0"/>
              </a:rPr>
              <a:t>SB – stratum basale</a:t>
            </a:r>
          </a:p>
          <a:p>
            <a:r>
              <a:rPr lang="en-US" b="1" dirty="0">
                <a:solidFill>
                  <a:schemeClr val="accent6">
                    <a:lumMod val="50000"/>
                  </a:schemeClr>
                </a:solidFill>
                <a:latin typeface="Tempus Sans ITC" pitchFamily="82" charset="0"/>
              </a:rPr>
              <a:t>SS – stratum spinosum</a:t>
            </a:r>
          </a:p>
          <a:p>
            <a:r>
              <a:rPr lang="en-US" b="1" dirty="0">
                <a:solidFill>
                  <a:schemeClr val="accent6">
                    <a:lumMod val="50000"/>
                  </a:schemeClr>
                </a:solidFill>
                <a:latin typeface="Tempus Sans ITC" pitchFamily="82" charset="0"/>
              </a:rPr>
              <a:t>SG – stratum granulosum</a:t>
            </a:r>
          </a:p>
          <a:p>
            <a:r>
              <a:rPr lang="en-US" b="1" dirty="0">
                <a:solidFill>
                  <a:schemeClr val="accent6">
                    <a:lumMod val="50000"/>
                  </a:schemeClr>
                </a:solidFill>
                <a:latin typeface="Tempus Sans ITC" pitchFamily="82" charset="0"/>
              </a:rPr>
              <a:t>SC – </a:t>
            </a:r>
            <a:r>
              <a:rPr lang="en-US" b="1" dirty="0" err="1">
                <a:solidFill>
                  <a:schemeClr val="accent6">
                    <a:lumMod val="50000"/>
                  </a:schemeClr>
                </a:solidFill>
                <a:latin typeface="Tempus Sans ITC" pitchFamily="82" charset="0"/>
              </a:rPr>
              <a:t>stratumcorneum</a:t>
            </a:r>
            <a:endParaRPr lang="en-US" b="1" dirty="0">
              <a:solidFill>
                <a:schemeClr val="accent6">
                  <a:lumMod val="50000"/>
                </a:schemeClr>
              </a:solidFill>
              <a:latin typeface="Tempus Sans ITC" pitchFamily="82" charset="0"/>
            </a:endParaRPr>
          </a:p>
          <a:p>
            <a:endParaRPr lang="en-US" b="1" dirty="0">
              <a:solidFill>
                <a:schemeClr val="accent6">
                  <a:lumMod val="50000"/>
                </a:schemeClr>
              </a:solidFill>
              <a:latin typeface="Tempus Sans ITC" pitchFamily="82" charset="0"/>
            </a:endParaRPr>
          </a:p>
          <a:p>
            <a:r>
              <a:rPr lang="en-US" b="1" dirty="0">
                <a:solidFill>
                  <a:schemeClr val="accent6">
                    <a:lumMod val="50000"/>
                  </a:schemeClr>
                </a:solidFill>
                <a:latin typeface="Tempus Sans ITC" pitchFamily="82" charset="0"/>
              </a:rPr>
              <a:t>FYI (for the moment)…</a:t>
            </a:r>
          </a:p>
          <a:p>
            <a:r>
              <a:rPr lang="en-US" b="1" dirty="0">
                <a:solidFill>
                  <a:schemeClr val="accent6">
                    <a:lumMod val="50000"/>
                  </a:schemeClr>
                </a:solidFill>
                <a:latin typeface="Tempus Sans ITC" pitchFamily="82" charset="0"/>
              </a:rPr>
              <a:t>BV – blood vessels</a:t>
            </a:r>
          </a:p>
          <a:p>
            <a:r>
              <a:rPr lang="en-US" b="1" dirty="0">
                <a:solidFill>
                  <a:schemeClr val="accent6">
                    <a:lumMod val="50000"/>
                  </a:schemeClr>
                </a:solidFill>
                <a:latin typeface="Tempus Sans ITC" pitchFamily="82" charset="0"/>
              </a:rPr>
              <a:t>P – pigment</a:t>
            </a:r>
          </a:p>
          <a:p>
            <a:r>
              <a:rPr lang="en-US" b="1" dirty="0">
                <a:solidFill>
                  <a:schemeClr val="accent6">
                    <a:lumMod val="50000"/>
                  </a:schemeClr>
                </a:solidFill>
                <a:latin typeface="Tempus Sans ITC" pitchFamily="82" charset="0"/>
              </a:rPr>
              <a:t>arrows – intercellular bridges arrowheads - granules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1" y="2238863"/>
            <a:ext cx="5822735" cy="4110166"/>
          </a:xfrm>
          <a:prstGeom prst="rect">
            <a:avLst/>
          </a:prstGeom>
        </p:spPr>
      </p:pic>
    </p:spTree>
    <p:extLst>
      <p:ext uri="{BB962C8B-B14F-4D97-AF65-F5344CB8AC3E}">
        <p14:creationId xmlns:p14="http://schemas.microsoft.com/office/powerpoint/2010/main" val="2548069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717441"/>
            <a:ext cx="8534400" cy="4677508"/>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tissue on this slide.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2820456" y="2057400"/>
            <a:ext cx="1929695" cy="461665"/>
          </a:xfrm>
          <a:prstGeom prst="rect">
            <a:avLst/>
          </a:prstGeom>
          <a:noFill/>
        </p:spPr>
        <p:txBody>
          <a:bodyPr wrap="square" rtlCol="0">
            <a:spAutoFit/>
          </a:bodyPr>
          <a:lstStyle/>
          <a:p>
            <a:r>
              <a:rPr lang="en-US" sz="2400" b="1" dirty="0"/>
              <a:t>fibrocartilage</a:t>
            </a:r>
          </a:p>
        </p:txBody>
      </p:sp>
    </p:spTree>
    <p:extLst>
      <p:ext uri="{BB962C8B-B14F-4D97-AF65-F5344CB8AC3E}">
        <p14:creationId xmlns:p14="http://schemas.microsoft.com/office/powerpoint/2010/main" val="32279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043" y="1894268"/>
            <a:ext cx="6779312" cy="4728630"/>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structure #2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5" name="TextBox 4"/>
          <p:cNvSpPr txBox="1"/>
          <p:nvPr/>
        </p:nvSpPr>
        <p:spPr>
          <a:xfrm>
            <a:off x="7062968" y="2590800"/>
            <a:ext cx="1997633" cy="1200329"/>
          </a:xfrm>
          <a:prstGeom prst="rect">
            <a:avLst/>
          </a:prstGeom>
          <a:noFill/>
        </p:spPr>
        <p:txBody>
          <a:bodyPr wrap="square" rtlCol="0">
            <a:spAutoFit/>
          </a:bodyPr>
          <a:lstStyle/>
          <a:p>
            <a:r>
              <a:rPr lang="en-US" sz="2400" b="1" dirty="0">
                <a:solidFill>
                  <a:srgbClr val="0070C0"/>
                </a:solidFill>
              </a:rPr>
              <a:t>keratin filaments / </a:t>
            </a:r>
            <a:r>
              <a:rPr lang="en-US" sz="2400" b="1" dirty="0" err="1">
                <a:solidFill>
                  <a:srgbClr val="0070C0"/>
                </a:solidFill>
              </a:rPr>
              <a:t>tonofibrils</a:t>
            </a:r>
            <a:endParaRPr lang="en-US" sz="2400" b="1" dirty="0">
              <a:solidFill>
                <a:srgbClr val="0070C0"/>
              </a:solidFill>
            </a:endParaRPr>
          </a:p>
        </p:txBody>
      </p:sp>
    </p:spTree>
    <p:extLst>
      <p:ext uri="{BB962C8B-B14F-4D97-AF65-F5344CB8AC3E}">
        <p14:creationId xmlns:p14="http://schemas.microsoft.com/office/powerpoint/2010/main" val="85671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36" y="1434151"/>
            <a:ext cx="6899564" cy="5351917"/>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5105400" y="3531522"/>
            <a:ext cx="1828800" cy="461665"/>
          </a:xfrm>
          <a:prstGeom prst="rect">
            <a:avLst/>
          </a:prstGeom>
          <a:noFill/>
        </p:spPr>
        <p:txBody>
          <a:bodyPr wrap="square" rtlCol="0">
            <a:spAutoFit/>
          </a:bodyPr>
          <a:lstStyle/>
          <a:p>
            <a:r>
              <a:rPr lang="en-US" sz="2400" b="1" dirty="0"/>
              <a:t>osteoid</a:t>
            </a:r>
          </a:p>
        </p:txBody>
      </p:sp>
      <p:sp>
        <p:nvSpPr>
          <p:cNvPr id="2" name="Freeform 1"/>
          <p:cNvSpPr/>
          <p:nvPr/>
        </p:nvSpPr>
        <p:spPr>
          <a:xfrm>
            <a:off x="3515096" y="3491345"/>
            <a:ext cx="1258785" cy="2363190"/>
          </a:xfrm>
          <a:custGeom>
            <a:avLst/>
            <a:gdLst>
              <a:gd name="connsiteX0" fmla="*/ 914400 w 1258785"/>
              <a:gd name="connsiteY0" fmla="*/ 1246910 h 2363190"/>
              <a:gd name="connsiteX1" fmla="*/ 866899 w 1258785"/>
              <a:gd name="connsiteY1" fmla="*/ 1187533 h 2363190"/>
              <a:gd name="connsiteX2" fmla="*/ 843148 w 1258785"/>
              <a:gd name="connsiteY2" fmla="*/ 1116281 h 2363190"/>
              <a:gd name="connsiteX3" fmla="*/ 855023 w 1258785"/>
              <a:gd name="connsiteY3" fmla="*/ 997528 h 2363190"/>
              <a:gd name="connsiteX4" fmla="*/ 914400 w 1258785"/>
              <a:gd name="connsiteY4" fmla="*/ 938151 h 2363190"/>
              <a:gd name="connsiteX5" fmla="*/ 950026 w 1258785"/>
              <a:gd name="connsiteY5" fmla="*/ 902525 h 2363190"/>
              <a:gd name="connsiteX6" fmla="*/ 1021278 w 1258785"/>
              <a:gd name="connsiteY6" fmla="*/ 878774 h 2363190"/>
              <a:gd name="connsiteX7" fmla="*/ 1092530 w 1258785"/>
              <a:gd name="connsiteY7" fmla="*/ 843149 h 2363190"/>
              <a:gd name="connsiteX8" fmla="*/ 1128156 w 1258785"/>
              <a:gd name="connsiteY8" fmla="*/ 819398 h 2363190"/>
              <a:gd name="connsiteX9" fmla="*/ 1175657 w 1258785"/>
              <a:gd name="connsiteY9" fmla="*/ 736271 h 2363190"/>
              <a:gd name="connsiteX10" fmla="*/ 1199408 w 1258785"/>
              <a:gd name="connsiteY10" fmla="*/ 700645 h 2363190"/>
              <a:gd name="connsiteX11" fmla="*/ 1211283 w 1258785"/>
              <a:gd name="connsiteY11" fmla="*/ 665019 h 2363190"/>
              <a:gd name="connsiteX12" fmla="*/ 1258785 w 1258785"/>
              <a:gd name="connsiteY12" fmla="*/ 593767 h 2363190"/>
              <a:gd name="connsiteX13" fmla="*/ 1092530 w 1258785"/>
              <a:gd name="connsiteY13" fmla="*/ 570016 h 2363190"/>
              <a:gd name="connsiteX14" fmla="*/ 961901 w 1258785"/>
              <a:gd name="connsiteY14" fmla="*/ 534390 h 2363190"/>
              <a:gd name="connsiteX15" fmla="*/ 950026 w 1258785"/>
              <a:gd name="connsiteY15" fmla="*/ 498764 h 2363190"/>
              <a:gd name="connsiteX16" fmla="*/ 902525 w 1258785"/>
              <a:gd name="connsiteY16" fmla="*/ 415637 h 2363190"/>
              <a:gd name="connsiteX17" fmla="*/ 890649 w 1258785"/>
              <a:gd name="connsiteY17" fmla="*/ 380011 h 2363190"/>
              <a:gd name="connsiteX18" fmla="*/ 843148 w 1258785"/>
              <a:gd name="connsiteY18" fmla="*/ 308759 h 2363190"/>
              <a:gd name="connsiteX19" fmla="*/ 795647 w 1258785"/>
              <a:gd name="connsiteY19" fmla="*/ 178130 h 2363190"/>
              <a:gd name="connsiteX20" fmla="*/ 760021 w 1258785"/>
              <a:gd name="connsiteY20" fmla="*/ 154380 h 2363190"/>
              <a:gd name="connsiteX21" fmla="*/ 653143 w 1258785"/>
              <a:gd name="connsiteY21" fmla="*/ 118754 h 2363190"/>
              <a:gd name="connsiteX22" fmla="*/ 617517 w 1258785"/>
              <a:gd name="connsiteY22" fmla="*/ 106878 h 2363190"/>
              <a:gd name="connsiteX23" fmla="*/ 581891 w 1258785"/>
              <a:gd name="connsiteY23" fmla="*/ 130629 h 2363190"/>
              <a:gd name="connsiteX24" fmla="*/ 522514 w 1258785"/>
              <a:gd name="connsiteY24" fmla="*/ 237507 h 2363190"/>
              <a:gd name="connsiteX25" fmla="*/ 463138 w 1258785"/>
              <a:gd name="connsiteY25" fmla="*/ 308759 h 2363190"/>
              <a:gd name="connsiteX26" fmla="*/ 427512 w 1258785"/>
              <a:gd name="connsiteY26" fmla="*/ 332510 h 2363190"/>
              <a:gd name="connsiteX27" fmla="*/ 332509 w 1258785"/>
              <a:gd name="connsiteY27" fmla="*/ 308759 h 2363190"/>
              <a:gd name="connsiteX28" fmla="*/ 296883 w 1258785"/>
              <a:gd name="connsiteY28" fmla="*/ 296884 h 2363190"/>
              <a:gd name="connsiteX29" fmla="*/ 261257 w 1258785"/>
              <a:gd name="connsiteY29" fmla="*/ 273133 h 2363190"/>
              <a:gd name="connsiteX30" fmla="*/ 201881 w 1258785"/>
              <a:gd name="connsiteY30" fmla="*/ 166255 h 2363190"/>
              <a:gd name="connsiteX31" fmla="*/ 190005 w 1258785"/>
              <a:gd name="connsiteY31" fmla="*/ 0 h 2363190"/>
              <a:gd name="connsiteX32" fmla="*/ 130629 w 1258785"/>
              <a:gd name="connsiteY32" fmla="*/ 23751 h 2363190"/>
              <a:gd name="connsiteX33" fmla="*/ 118753 w 1258785"/>
              <a:gd name="connsiteY33" fmla="*/ 59377 h 2363190"/>
              <a:gd name="connsiteX34" fmla="*/ 71252 w 1258785"/>
              <a:gd name="connsiteY34" fmla="*/ 142504 h 2363190"/>
              <a:gd name="connsiteX35" fmla="*/ 35626 w 1258785"/>
              <a:gd name="connsiteY35" fmla="*/ 213756 h 2363190"/>
              <a:gd name="connsiteX36" fmla="*/ 0 w 1258785"/>
              <a:gd name="connsiteY36" fmla="*/ 285008 h 2363190"/>
              <a:gd name="connsiteX37" fmla="*/ 11875 w 1258785"/>
              <a:gd name="connsiteY37" fmla="*/ 427512 h 2363190"/>
              <a:gd name="connsiteX38" fmla="*/ 59377 w 1258785"/>
              <a:gd name="connsiteY38" fmla="*/ 463138 h 2363190"/>
              <a:gd name="connsiteX39" fmla="*/ 130629 w 1258785"/>
              <a:gd name="connsiteY39" fmla="*/ 522515 h 2363190"/>
              <a:gd name="connsiteX40" fmla="*/ 154379 w 1258785"/>
              <a:gd name="connsiteY40" fmla="*/ 653143 h 2363190"/>
              <a:gd name="connsiteX41" fmla="*/ 178130 w 1258785"/>
              <a:gd name="connsiteY41" fmla="*/ 748146 h 2363190"/>
              <a:gd name="connsiteX42" fmla="*/ 201881 w 1258785"/>
              <a:gd name="connsiteY42" fmla="*/ 819398 h 2363190"/>
              <a:gd name="connsiteX43" fmla="*/ 273133 w 1258785"/>
              <a:gd name="connsiteY43" fmla="*/ 878774 h 2363190"/>
              <a:gd name="connsiteX44" fmla="*/ 308759 w 1258785"/>
              <a:gd name="connsiteY44" fmla="*/ 890650 h 2363190"/>
              <a:gd name="connsiteX45" fmla="*/ 332509 w 1258785"/>
              <a:gd name="connsiteY45" fmla="*/ 926276 h 2363190"/>
              <a:gd name="connsiteX46" fmla="*/ 368135 w 1258785"/>
              <a:gd name="connsiteY46" fmla="*/ 950026 h 2363190"/>
              <a:gd name="connsiteX47" fmla="*/ 380010 w 1258785"/>
              <a:gd name="connsiteY47" fmla="*/ 1009403 h 2363190"/>
              <a:gd name="connsiteX48" fmla="*/ 368135 w 1258785"/>
              <a:gd name="connsiteY48" fmla="*/ 1365663 h 2363190"/>
              <a:gd name="connsiteX49" fmla="*/ 356260 w 1258785"/>
              <a:gd name="connsiteY49" fmla="*/ 1413164 h 2363190"/>
              <a:gd name="connsiteX50" fmla="*/ 332509 w 1258785"/>
              <a:gd name="connsiteY50" fmla="*/ 1448790 h 2363190"/>
              <a:gd name="connsiteX51" fmla="*/ 320634 w 1258785"/>
              <a:gd name="connsiteY51" fmla="*/ 1484416 h 2363190"/>
              <a:gd name="connsiteX52" fmla="*/ 273133 w 1258785"/>
              <a:gd name="connsiteY52" fmla="*/ 1555668 h 2363190"/>
              <a:gd name="connsiteX53" fmla="*/ 261257 w 1258785"/>
              <a:gd name="connsiteY53" fmla="*/ 1603169 h 2363190"/>
              <a:gd name="connsiteX54" fmla="*/ 249382 w 1258785"/>
              <a:gd name="connsiteY54" fmla="*/ 1638795 h 2363190"/>
              <a:gd name="connsiteX55" fmla="*/ 237507 w 1258785"/>
              <a:gd name="connsiteY55" fmla="*/ 1698172 h 2363190"/>
              <a:gd name="connsiteX56" fmla="*/ 213756 w 1258785"/>
              <a:gd name="connsiteY56" fmla="*/ 1745673 h 2363190"/>
              <a:gd name="connsiteX57" fmla="*/ 190005 w 1258785"/>
              <a:gd name="connsiteY57" fmla="*/ 1816925 h 2363190"/>
              <a:gd name="connsiteX58" fmla="*/ 178130 w 1258785"/>
              <a:gd name="connsiteY58" fmla="*/ 1852551 h 2363190"/>
              <a:gd name="connsiteX59" fmla="*/ 190005 w 1258785"/>
              <a:gd name="connsiteY59" fmla="*/ 2090058 h 2363190"/>
              <a:gd name="connsiteX60" fmla="*/ 213756 w 1258785"/>
              <a:gd name="connsiteY60" fmla="*/ 2208811 h 2363190"/>
              <a:gd name="connsiteX61" fmla="*/ 249382 w 1258785"/>
              <a:gd name="connsiteY61" fmla="*/ 2363190 h 2363190"/>
              <a:gd name="connsiteX62" fmla="*/ 498764 w 1258785"/>
              <a:gd name="connsiteY62" fmla="*/ 2351315 h 2363190"/>
              <a:gd name="connsiteX63" fmla="*/ 522514 w 1258785"/>
              <a:gd name="connsiteY63" fmla="*/ 2315689 h 2363190"/>
              <a:gd name="connsiteX64" fmla="*/ 534390 w 1258785"/>
              <a:gd name="connsiteY64" fmla="*/ 2280063 h 2363190"/>
              <a:gd name="connsiteX65" fmla="*/ 570016 w 1258785"/>
              <a:gd name="connsiteY65" fmla="*/ 2208811 h 2363190"/>
              <a:gd name="connsiteX66" fmla="*/ 581891 w 1258785"/>
              <a:gd name="connsiteY66" fmla="*/ 1959429 h 2363190"/>
              <a:gd name="connsiteX67" fmla="*/ 605642 w 1258785"/>
              <a:gd name="connsiteY67" fmla="*/ 1923803 h 2363190"/>
              <a:gd name="connsiteX68" fmla="*/ 748146 w 1258785"/>
              <a:gd name="connsiteY68" fmla="*/ 1888177 h 2363190"/>
              <a:gd name="connsiteX69" fmla="*/ 855023 w 1258785"/>
              <a:gd name="connsiteY69" fmla="*/ 1876302 h 2363190"/>
              <a:gd name="connsiteX70" fmla="*/ 890649 w 1258785"/>
              <a:gd name="connsiteY70" fmla="*/ 1864426 h 2363190"/>
              <a:gd name="connsiteX71" fmla="*/ 902525 w 1258785"/>
              <a:gd name="connsiteY71" fmla="*/ 1828800 h 2363190"/>
              <a:gd name="connsiteX72" fmla="*/ 926275 w 1258785"/>
              <a:gd name="connsiteY72" fmla="*/ 1721923 h 2363190"/>
              <a:gd name="connsiteX73" fmla="*/ 890649 w 1258785"/>
              <a:gd name="connsiteY73" fmla="*/ 1520042 h 2363190"/>
              <a:gd name="connsiteX74" fmla="*/ 866899 w 1258785"/>
              <a:gd name="connsiteY74" fmla="*/ 1484416 h 2363190"/>
              <a:gd name="connsiteX75" fmla="*/ 855023 w 1258785"/>
              <a:gd name="connsiteY75" fmla="*/ 1377538 h 2363190"/>
              <a:gd name="connsiteX76" fmla="*/ 866899 w 1258785"/>
              <a:gd name="connsiteY76" fmla="*/ 1223159 h 2363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258785" h="2363190">
                <a:moveTo>
                  <a:pt x="914400" y="1246910"/>
                </a:moveTo>
                <a:cubicBezTo>
                  <a:pt x="898566" y="1227118"/>
                  <a:pt x="879036" y="1209785"/>
                  <a:pt x="866899" y="1187533"/>
                </a:cubicBezTo>
                <a:cubicBezTo>
                  <a:pt x="854911" y="1165554"/>
                  <a:pt x="843148" y="1116281"/>
                  <a:pt x="843148" y="1116281"/>
                </a:cubicBezTo>
                <a:cubicBezTo>
                  <a:pt x="847106" y="1076697"/>
                  <a:pt x="846078" y="1036291"/>
                  <a:pt x="855023" y="997528"/>
                </a:cubicBezTo>
                <a:cubicBezTo>
                  <a:pt x="863317" y="961589"/>
                  <a:pt x="890273" y="958257"/>
                  <a:pt x="914400" y="938151"/>
                </a:cubicBezTo>
                <a:cubicBezTo>
                  <a:pt x="927302" y="927400"/>
                  <a:pt x="935345" y="910681"/>
                  <a:pt x="950026" y="902525"/>
                </a:cubicBezTo>
                <a:cubicBezTo>
                  <a:pt x="971911" y="890367"/>
                  <a:pt x="1000447" y="892661"/>
                  <a:pt x="1021278" y="878774"/>
                </a:cubicBezTo>
                <a:cubicBezTo>
                  <a:pt x="1067319" y="848081"/>
                  <a:pt x="1043364" y="859537"/>
                  <a:pt x="1092530" y="843149"/>
                </a:cubicBezTo>
                <a:cubicBezTo>
                  <a:pt x="1104405" y="835232"/>
                  <a:pt x="1118064" y="829490"/>
                  <a:pt x="1128156" y="819398"/>
                </a:cubicBezTo>
                <a:cubicBezTo>
                  <a:pt x="1185588" y="761966"/>
                  <a:pt x="1148482" y="790621"/>
                  <a:pt x="1175657" y="736271"/>
                </a:cubicBezTo>
                <a:cubicBezTo>
                  <a:pt x="1182040" y="723505"/>
                  <a:pt x="1191491" y="712520"/>
                  <a:pt x="1199408" y="700645"/>
                </a:cubicBezTo>
                <a:cubicBezTo>
                  <a:pt x="1203366" y="688770"/>
                  <a:pt x="1205204" y="675961"/>
                  <a:pt x="1211283" y="665019"/>
                </a:cubicBezTo>
                <a:cubicBezTo>
                  <a:pt x="1225146" y="640066"/>
                  <a:pt x="1258785" y="593767"/>
                  <a:pt x="1258785" y="593767"/>
                </a:cubicBezTo>
                <a:cubicBezTo>
                  <a:pt x="1212523" y="587984"/>
                  <a:pt x="1140462" y="580287"/>
                  <a:pt x="1092530" y="570016"/>
                </a:cubicBezTo>
                <a:cubicBezTo>
                  <a:pt x="1017532" y="553945"/>
                  <a:pt x="1016166" y="552478"/>
                  <a:pt x="961901" y="534390"/>
                </a:cubicBezTo>
                <a:cubicBezTo>
                  <a:pt x="957943" y="522515"/>
                  <a:pt x="955624" y="509960"/>
                  <a:pt x="950026" y="498764"/>
                </a:cubicBezTo>
                <a:cubicBezTo>
                  <a:pt x="890387" y="379486"/>
                  <a:pt x="964991" y="561391"/>
                  <a:pt x="902525" y="415637"/>
                </a:cubicBezTo>
                <a:cubicBezTo>
                  <a:pt x="897594" y="404131"/>
                  <a:pt x="896728" y="390953"/>
                  <a:pt x="890649" y="380011"/>
                </a:cubicBezTo>
                <a:cubicBezTo>
                  <a:pt x="876786" y="355058"/>
                  <a:pt x="843148" y="308759"/>
                  <a:pt x="843148" y="308759"/>
                </a:cubicBezTo>
                <a:cubicBezTo>
                  <a:pt x="831891" y="263730"/>
                  <a:pt x="830529" y="213011"/>
                  <a:pt x="795647" y="178130"/>
                </a:cubicBezTo>
                <a:cubicBezTo>
                  <a:pt x="785555" y="168038"/>
                  <a:pt x="773063" y="160176"/>
                  <a:pt x="760021" y="154380"/>
                </a:cubicBezTo>
                <a:cubicBezTo>
                  <a:pt x="760006" y="154373"/>
                  <a:pt x="670964" y="124694"/>
                  <a:pt x="653143" y="118754"/>
                </a:cubicBezTo>
                <a:lnTo>
                  <a:pt x="617517" y="106878"/>
                </a:lnTo>
                <a:cubicBezTo>
                  <a:pt x="605642" y="114795"/>
                  <a:pt x="591289" y="119888"/>
                  <a:pt x="581891" y="130629"/>
                </a:cubicBezTo>
                <a:cubicBezTo>
                  <a:pt x="494531" y="230470"/>
                  <a:pt x="557852" y="166831"/>
                  <a:pt x="522514" y="237507"/>
                </a:cubicBezTo>
                <a:cubicBezTo>
                  <a:pt x="509168" y="264198"/>
                  <a:pt x="485651" y="289998"/>
                  <a:pt x="463138" y="308759"/>
                </a:cubicBezTo>
                <a:cubicBezTo>
                  <a:pt x="452174" y="317896"/>
                  <a:pt x="439387" y="324593"/>
                  <a:pt x="427512" y="332510"/>
                </a:cubicBezTo>
                <a:cubicBezTo>
                  <a:pt x="395844" y="324593"/>
                  <a:pt x="364001" y="317348"/>
                  <a:pt x="332509" y="308759"/>
                </a:cubicBezTo>
                <a:cubicBezTo>
                  <a:pt x="320432" y="305465"/>
                  <a:pt x="308079" y="302482"/>
                  <a:pt x="296883" y="296884"/>
                </a:cubicBezTo>
                <a:cubicBezTo>
                  <a:pt x="284117" y="290501"/>
                  <a:pt x="273132" y="281050"/>
                  <a:pt x="261257" y="273133"/>
                </a:cubicBezTo>
                <a:cubicBezTo>
                  <a:pt x="257531" y="266923"/>
                  <a:pt x="204502" y="181982"/>
                  <a:pt x="201881" y="166255"/>
                </a:cubicBezTo>
                <a:cubicBezTo>
                  <a:pt x="192747" y="111451"/>
                  <a:pt x="193964" y="55418"/>
                  <a:pt x="190005" y="0"/>
                </a:cubicBezTo>
                <a:cubicBezTo>
                  <a:pt x="170213" y="7917"/>
                  <a:pt x="147005" y="10104"/>
                  <a:pt x="130629" y="23751"/>
                </a:cubicBezTo>
                <a:cubicBezTo>
                  <a:pt x="121013" y="31765"/>
                  <a:pt x="123684" y="47871"/>
                  <a:pt x="118753" y="59377"/>
                </a:cubicBezTo>
                <a:cubicBezTo>
                  <a:pt x="100671" y="101567"/>
                  <a:pt x="95107" y="106723"/>
                  <a:pt x="71252" y="142504"/>
                </a:cubicBezTo>
                <a:cubicBezTo>
                  <a:pt x="41404" y="232051"/>
                  <a:pt x="81667" y="121673"/>
                  <a:pt x="35626" y="213756"/>
                </a:cubicBezTo>
                <a:cubicBezTo>
                  <a:pt x="-13540" y="312088"/>
                  <a:pt x="68067" y="182908"/>
                  <a:pt x="0" y="285008"/>
                </a:cubicBezTo>
                <a:cubicBezTo>
                  <a:pt x="3958" y="332509"/>
                  <a:pt x="-3198" y="382292"/>
                  <a:pt x="11875" y="427512"/>
                </a:cubicBezTo>
                <a:cubicBezTo>
                  <a:pt x="18134" y="446289"/>
                  <a:pt x="45382" y="449143"/>
                  <a:pt x="59377" y="463138"/>
                </a:cubicBezTo>
                <a:cubicBezTo>
                  <a:pt x="126519" y="530280"/>
                  <a:pt x="28719" y="471560"/>
                  <a:pt x="130629" y="522515"/>
                </a:cubicBezTo>
                <a:cubicBezTo>
                  <a:pt x="137902" y="566155"/>
                  <a:pt x="144421" y="609992"/>
                  <a:pt x="154379" y="653143"/>
                </a:cubicBezTo>
                <a:cubicBezTo>
                  <a:pt x="161719" y="684949"/>
                  <a:pt x="167807" y="717179"/>
                  <a:pt x="178130" y="748146"/>
                </a:cubicBezTo>
                <a:cubicBezTo>
                  <a:pt x="186047" y="771897"/>
                  <a:pt x="184178" y="801695"/>
                  <a:pt x="201881" y="819398"/>
                </a:cubicBezTo>
                <a:cubicBezTo>
                  <a:pt x="228146" y="845663"/>
                  <a:pt x="240065" y="862240"/>
                  <a:pt x="273133" y="878774"/>
                </a:cubicBezTo>
                <a:cubicBezTo>
                  <a:pt x="284329" y="884372"/>
                  <a:pt x="296884" y="886691"/>
                  <a:pt x="308759" y="890650"/>
                </a:cubicBezTo>
                <a:cubicBezTo>
                  <a:pt x="316676" y="902525"/>
                  <a:pt x="322417" y="916184"/>
                  <a:pt x="332509" y="926276"/>
                </a:cubicBezTo>
                <a:cubicBezTo>
                  <a:pt x="342601" y="936368"/>
                  <a:pt x="361054" y="937634"/>
                  <a:pt x="368135" y="950026"/>
                </a:cubicBezTo>
                <a:cubicBezTo>
                  <a:pt x="378149" y="967551"/>
                  <a:pt x="376052" y="989611"/>
                  <a:pt x="380010" y="1009403"/>
                </a:cubicBezTo>
                <a:cubicBezTo>
                  <a:pt x="376052" y="1128156"/>
                  <a:pt x="375112" y="1247049"/>
                  <a:pt x="368135" y="1365663"/>
                </a:cubicBezTo>
                <a:cubicBezTo>
                  <a:pt x="367177" y="1381956"/>
                  <a:pt x="362689" y="1398163"/>
                  <a:pt x="356260" y="1413164"/>
                </a:cubicBezTo>
                <a:cubicBezTo>
                  <a:pt x="350638" y="1426282"/>
                  <a:pt x="340426" y="1436915"/>
                  <a:pt x="332509" y="1448790"/>
                </a:cubicBezTo>
                <a:cubicBezTo>
                  <a:pt x="328551" y="1460665"/>
                  <a:pt x="326713" y="1473474"/>
                  <a:pt x="320634" y="1484416"/>
                </a:cubicBezTo>
                <a:cubicBezTo>
                  <a:pt x="306772" y="1509369"/>
                  <a:pt x="273133" y="1555668"/>
                  <a:pt x="273133" y="1555668"/>
                </a:cubicBezTo>
                <a:cubicBezTo>
                  <a:pt x="269174" y="1571502"/>
                  <a:pt x="265741" y="1587476"/>
                  <a:pt x="261257" y="1603169"/>
                </a:cubicBezTo>
                <a:cubicBezTo>
                  <a:pt x="257818" y="1615205"/>
                  <a:pt x="252418" y="1626651"/>
                  <a:pt x="249382" y="1638795"/>
                </a:cubicBezTo>
                <a:cubicBezTo>
                  <a:pt x="244487" y="1658377"/>
                  <a:pt x="243890" y="1679024"/>
                  <a:pt x="237507" y="1698172"/>
                </a:cubicBezTo>
                <a:cubicBezTo>
                  <a:pt x="231909" y="1714966"/>
                  <a:pt x="220331" y="1729237"/>
                  <a:pt x="213756" y="1745673"/>
                </a:cubicBezTo>
                <a:cubicBezTo>
                  <a:pt x="204458" y="1768918"/>
                  <a:pt x="197922" y="1793174"/>
                  <a:pt x="190005" y="1816925"/>
                </a:cubicBezTo>
                <a:lnTo>
                  <a:pt x="178130" y="1852551"/>
                </a:lnTo>
                <a:cubicBezTo>
                  <a:pt x="182088" y="1931720"/>
                  <a:pt x="182118" y="2011183"/>
                  <a:pt x="190005" y="2090058"/>
                </a:cubicBezTo>
                <a:cubicBezTo>
                  <a:pt x="194022" y="2130226"/>
                  <a:pt x="209739" y="2168643"/>
                  <a:pt x="213756" y="2208811"/>
                </a:cubicBezTo>
                <a:cubicBezTo>
                  <a:pt x="227051" y="2341766"/>
                  <a:pt x="203564" y="2294464"/>
                  <a:pt x="249382" y="2363190"/>
                </a:cubicBezTo>
                <a:cubicBezTo>
                  <a:pt x="332509" y="2359232"/>
                  <a:pt x="416773" y="2365574"/>
                  <a:pt x="498764" y="2351315"/>
                </a:cubicBezTo>
                <a:cubicBezTo>
                  <a:pt x="512825" y="2348870"/>
                  <a:pt x="516131" y="2328454"/>
                  <a:pt x="522514" y="2315689"/>
                </a:cubicBezTo>
                <a:cubicBezTo>
                  <a:pt x="528112" y="2304493"/>
                  <a:pt x="528792" y="2291259"/>
                  <a:pt x="534390" y="2280063"/>
                </a:cubicBezTo>
                <a:cubicBezTo>
                  <a:pt x="580432" y="2187980"/>
                  <a:pt x="540165" y="2298358"/>
                  <a:pt x="570016" y="2208811"/>
                </a:cubicBezTo>
                <a:cubicBezTo>
                  <a:pt x="573974" y="2125684"/>
                  <a:pt x="571569" y="2042008"/>
                  <a:pt x="581891" y="1959429"/>
                </a:cubicBezTo>
                <a:cubicBezTo>
                  <a:pt x="583661" y="1945267"/>
                  <a:pt x="593539" y="1931367"/>
                  <a:pt x="605642" y="1923803"/>
                </a:cubicBezTo>
                <a:cubicBezTo>
                  <a:pt x="637156" y="1904107"/>
                  <a:pt x="712387" y="1892945"/>
                  <a:pt x="748146" y="1888177"/>
                </a:cubicBezTo>
                <a:cubicBezTo>
                  <a:pt x="783676" y="1883440"/>
                  <a:pt x="819397" y="1880260"/>
                  <a:pt x="855023" y="1876302"/>
                </a:cubicBezTo>
                <a:cubicBezTo>
                  <a:pt x="866898" y="1872343"/>
                  <a:pt x="881798" y="1873277"/>
                  <a:pt x="890649" y="1864426"/>
                </a:cubicBezTo>
                <a:cubicBezTo>
                  <a:pt x="899500" y="1855575"/>
                  <a:pt x="899086" y="1840836"/>
                  <a:pt x="902525" y="1828800"/>
                </a:cubicBezTo>
                <a:cubicBezTo>
                  <a:pt x="913704" y="1789674"/>
                  <a:pt x="918114" y="1762730"/>
                  <a:pt x="926275" y="1721923"/>
                </a:cubicBezTo>
                <a:cubicBezTo>
                  <a:pt x="922495" y="1680337"/>
                  <a:pt x="922294" y="1567510"/>
                  <a:pt x="890649" y="1520042"/>
                </a:cubicBezTo>
                <a:lnTo>
                  <a:pt x="866899" y="1484416"/>
                </a:lnTo>
                <a:cubicBezTo>
                  <a:pt x="862940" y="1448790"/>
                  <a:pt x="855023" y="1413383"/>
                  <a:pt x="855023" y="1377538"/>
                </a:cubicBezTo>
                <a:cubicBezTo>
                  <a:pt x="855023" y="1325926"/>
                  <a:pt x="866899" y="1274771"/>
                  <a:pt x="866899" y="1223159"/>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15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759" y="1424014"/>
            <a:ext cx="7612380" cy="531114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1" name="TextBox 10"/>
          <p:cNvSpPr txBox="1"/>
          <p:nvPr/>
        </p:nvSpPr>
        <p:spPr>
          <a:xfrm>
            <a:off x="4876800" y="1426180"/>
            <a:ext cx="2410377" cy="1200329"/>
          </a:xfrm>
          <a:prstGeom prst="rect">
            <a:avLst/>
          </a:prstGeom>
          <a:noFill/>
          <a:ln>
            <a:noFill/>
          </a:ln>
        </p:spPr>
        <p:txBody>
          <a:bodyPr wrap="square" rtlCol="0">
            <a:spAutoFit/>
          </a:bodyPr>
          <a:lstStyle/>
          <a:p>
            <a:r>
              <a:rPr lang="en-US" sz="2400" b="1" dirty="0">
                <a:solidFill>
                  <a:schemeClr val="accent3">
                    <a:lumMod val="50000"/>
                  </a:schemeClr>
                </a:solidFill>
              </a:rPr>
              <a:t>Mucus glands (this is a section from a bronchus)</a:t>
            </a:r>
          </a:p>
        </p:txBody>
      </p:sp>
      <p:sp>
        <p:nvSpPr>
          <p:cNvPr id="7" name="Freeform 6"/>
          <p:cNvSpPr/>
          <p:nvPr/>
        </p:nvSpPr>
        <p:spPr>
          <a:xfrm>
            <a:off x="1195439" y="1841679"/>
            <a:ext cx="4717085" cy="2730321"/>
          </a:xfrm>
          <a:custGeom>
            <a:avLst/>
            <a:gdLst>
              <a:gd name="connsiteX0" fmla="*/ 2797012 w 4717085"/>
              <a:gd name="connsiteY0" fmla="*/ 631065 h 2730321"/>
              <a:gd name="connsiteX1" fmla="*/ 2706860 w 4717085"/>
              <a:gd name="connsiteY1" fmla="*/ 463639 h 2730321"/>
              <a:gd name="connsiteX2" fmla="*/ 2681102 w 4717085"/>
              <a:gd name="connsiteY2" fmla="*/ 412124 h 2730321"/>
              <a:gd name="connsiteX3" fmla="*/ 2655344 w 4717085"/>
              <a:gd name="connsiteY3" fmla="*/ 360608 h 2730321"/>
              <a:gd name="connsiteX4" fmla="*/ 2603829 w 4717085"/>
              <a:gd name="connsiteY4" fmla="*/ 270456 h 2730321"/>
              <a:gd name="connsiteX5" fmla="*/ 2590950 w 4717085"/>
              <a:gd name="connsiteY5" fmla="*/ 231820 h 2730321"/>
              <a:gd name="connsiteX6" fmla="*/ 2565192 w 4717085"/>
              <a:gd name="connsiteY6" fmla="*/ 193183 h 2730321"/>
              <a:gd name="connsiteX7" fmla="*/ 2552313 w 4717085"/>
              <a:gd name="connsiteY7" fmla="*/ 154546 h 2730321"/>
              <a:gd name="connsiteX8" fmla="*/ 2475040 w 4717085"/>
              <a:gd name="connsiteY8" fmla="*/ 103031 h 2730321"/>
              <a:gd name="connsiteX9" fmla="*/ 2462161 w 4717085"/>
              <a:gd name="connsiteY9" fmla="*/ 64394 h 2730321"/>
              <a:gd name="connsiteX10" fmla="*/ 2384888 w 4717085"/>
              <a:gd name="connsiteY10" fmla="*/ 38636 h 2730321"/>
              <a:gd name="connsiteX11" fmla="*/ 2294736 w 4717085"/>
              <a:gd name="connsiteY11" fmla="*/ 12879 h 2730321"/>
              <a:gd name="connsiteX12" fmla="*/ 2127310 w 4717085"/>
              <a:gd name="connsiteY12" fmla="*/ 0 h 2730321"/>
              <a:gd name="connsiteX13" fmla="*/ 1612155 w 4717085"/>
              <a:gd name="connsiteY13" fmla="*/ 25758 h 2730321"/>
              <a:gd name="connsiteX14" fmla="*/ 1573519 w 4717085"/>
              <a:gd name="connsiteY14" fmla="*/ 38636 h 2730321"/>
              <a:gd name="connsiteX15" fmla="*/ 1431851 w 4717085"/>
              <a:gd name="connsiteY15" fmla="*/ 77273 h 2730321"/>
              <a:gd name="connsiteX16" fmla="*/ 1380336 w 4717085"/>
              <a:gd name="connsiteY16" fmla="*/ 103031 h 2730321"/>
              <a:gd name="connsiteX17" fmla="*/ 1303062 w 4717085"/>
              <a:gd name="connsiteY17" fmla="*/ 128789 h 2730321"/>
              <a:gd name="connsiteX18" fmla="*/ 1264426 w 4717085"/>
              <a:gd name="connsiteY18" fmla="*/ 154546 h 2730321"/>
              <a:gd name="connsiteX19" fmla="*/ 1187153 w 4717085"/>
              <a:gd name="connsiteY19" fmla="*/ 218941 h 2730321"/>
              <a:gd name="connsiteX20" fmla="*/ 1122758 w 4717085"/>
              <a:gd name="connsiteY20" fmla="*/ 309093 h 2730321"/>
              <a:gd name="connsiteX21" fmla="*/ 1084122 w 4717085"/>
              <a:gd name="connsiteY21" fmla="*/ 334851 h 2730321"/>
              <a:gd name="connsiteX22" fmla="*/ 1019727 w 4717085"/>
              <a:gd name="connsiteY22" fmla="*/ 412124 h 2730321"/>
              <a:gd name="connsiteX23" fmla="*/ 955333 w 4717085"/>
              <a:gd name="connsiteY23" fmla="*/ 476518 h 2730321"/>
              <a:gd name="connsiteX24" fmla="*/ 826544 w 4717085"/>
              <a:gd name="connsiteY24" fmla="*/ 618186 h 2730321"/>
              <a:gd name="connsiteX25" fmla="*/ 775029 w 4717085"/>
              <a:gd name="connsiteY25" fmla="*/ 669701 h 2730321"/>
              <a:gd name="connsiteX26" fmla="*/ 736392 w 4717085"/>
              <a:gd name="connsiteY26" fmla="*/ 721217 h 2730321"/>
              <a:gd name="connsiteX27" fmla="*/ 710634 w 4717085"/>
              <a:gd name="connsiteY27" fmla="*/ 772732 h 2730321"/>
              <a:gd name="connsiteX28" fmla="*/ 671998 w 4717085"/>
              <a:gd name="connsiteY28" fmla="*/ 798490 h 2730321"/>
              <a:gd name="connsiteX29" fmla="*/ 633361 w 4717085"/>
              <a:gd name="connsiteY29" fmla="*/ 837127 h 2730321"/>
              <a:gd name="connsiteX30" fmla="*/ 607603 w 4717085"/>
              <a:gd name="connsiteY30" fmla="*/ 901521 h 2730321"/>
              <a:gd name="connsiteX31" fmla="*/ 568967 w 4717085"/>
              <a:gd name="connsiteY31" fmla="*/ 914400 h 2730321"/>
              <a:gd name="connsiteX32" fmla="*/ 556088 w 4717085"/>
              <a:gd name="connsiteY32" fmla="*/ 953036 h 2730321"/>
              <a:gd name="connsiteX33" fmla="*/ 478815 w 4717085"/>
              <a:gd name="connsiteY33" fmla="*/ 1017431 h 2730321"/>
              <a:gd name="connsiteX34" fmla="*/ 427299 w 4717085"/>
              <a:gd name="connsiteY34" fmla="*/ 1081825 h 2730321"/>
              <a:gd name="connsiteX35" fmla="*/ 350026 w 4717085"/>
              <a:gd name="connsiteY35" fmla="*/ 1210614 h 2730321"/>
              <a:gd name="connsiteX36" fmla="*/ 272753 w 4717085"/>
              <a:gd name="connsiteY36" fmla="*/ 1262129 h 2730321"/>
              <a:gd name="connsiteX37" fmla="*/ 246995 w 4717085"/>
              <a:gd name="connsiteY37" fmla="*/ 1313645 h 2730321"/>
              <a:gd name="connsiteX38" fmla="*/ 208358 w 4717085"/>
              <a:gd name="connsiteY38" fmla="*/ 1326524 h 2730321"/>
              <a:gd name="connsiteX39" fmla="*/ 131085 w 4717085"/>
              <a:gd name="connsiteY39" fmla="*/ 1429555 h 2730321"/>
              <a:gd name="connsiteX40" fmla="*/ 92448 w 4717085"/>
              <a:gd name="connsiteY40" fmla="*/ 1468191 h 2730321"/>
              <a:gd name="connsiteX41" fmla="*/ 66691 w 4717085"/>
              <a:gd name="connsiteY41" fmla="*/ 1506828 h 2730321"/>
              <a:gd name="connsiteX42" fmla="*/ 28054 w 4717085"/>
              <a:gd name="connsiteY42" fmla="*/ 1532586 h 2730321"/>
              <a:gd name="connsiteX43" fmla="*/ 2296 w 4717085"/>
              <a:gd name="connsiteY43" fmla="*/ 1687132 h 2730321"/>
              <a:gd name="connsiteX44" fmla="*/ 105327 w 4717085"/>
              <a:gd name="connsiteY44" fmla="*/ 1918952 h 2730321"/>
              <a:gd name="connsiteX45" fmla="*/ 156843 w 4717085"/>
              <a:gd name="connsiteY45" fmla="*/ 1957589 h 2730321"/>
              <a:gd name="connsiteX46" fmla="*/ 285631 w 4717085"/>
              <a:gd name="connsiteY46" fmla="*/ 2060620 h 2730321"/>
              <a:gd name="connsiteX47" fmla="*/ 414420 w 4717085"/>
              <a:gd name="connsiteY47" fmla="*/ 2086377 h 2730321"/>
              <a:gd name="connsiteX48" fmla="*/ 594724 w 4717085"/>
              <a:gd name="connsiteY48" fmla="*/ 2189408 h 2730321"/>
              <a:gd name="connsiteX49" fmla="*/ 659119 w 4717085"/>
              <a:gd name="connsiteY49" fmla="*/ 2228045 h 2730321"/>
              <a:gd name="connsiteX50" fmla="*/ 697755 w 4717085"/>
              <a:gd name="connsiteY50" fmla="*/ 2266682 h 2730321"/>
              <a:gd name="connsiteX51" fmla="*/ 826544 w 4717085"/>
              <a:gd name="connsiteY51" fmla="*/ 2318197 h 2730321"/>
              <a:gd name="connsiteX52" fmla="*/ 865181 w 4717085"/>
              <a:gd name="connsiteY52" fmla="*/ 2343955 h 2730321"/>
              <a:gd name="connsiteX53" fmla="*/ 942454 w 4717085"/>
              <a:gd name="connsiteY53" fmla="*/ 2369713 h 2730321"/>
              <a:gd name="connsiteX54" fmla="*/ 981091 w 4717085"/>
              <a:gd name="connsiteY54" fmla="*/ 2382591 h 2730321"/>
              <a:gd name="connsiteX55" fmla="*/ 1019727 w 4717085"/>
              <a:gd name="connsiteY55" fmla="*/ 2395470 h 2730321"/>
              <a:gd name="connsiteX56" fmla="*/ 1045485 w 4717085"/>
              <a:gd name="connsiteY56" fmla="*/ 2434107 h 2730321"/>
              <a:gd name="connsiteX57" fmla="*/ 1097000 w 4717085"/>
              <a:gd name="connsiteY57" fmla="*/ 2446986 h 2730321"/>
              <a:gd name="connsiteX58" fmla="*/ 1135637 w 4717085"/>
              <a:gd name="connsiteY58" fmla="*/ 2459865 h 2730321"/>
              <a:gd name="connsiteX59" fmla="*/ 1212910 w 4717085"/>
              <a:gd name="connsiteY59" fmla="*/ 2511380 h 2730321"/>
              <a:gd name="connsiteX60" fmla="*/ 1251547 w 4717085"/>
              <a:gd name="connsiteY60" fmla="*/ 2524259 h 2730321"/>
              <a:gd name="connsiteX61" fmla="*/ 1341699 w 4717085"/>
              <a:gd name="connsiteY61" fmla="*/ 2550017 h 2730321"/>
              <a:gd name="connsiteX62" fmla="*/ 1380336 w 4717085"/>
              <a:gd name="connsiteY62" fmla="*/ 2588653 h 2730321"/>
              <a:gd name="connsiteX63" fmla="*/ 1431851 w 4717085"/>
              <a:gd name="connsiteY63" fmla="*/ 2601532 h 2730321"/>
              <a:gd name="connsiteX64" fmla="*/ 1560640 w 4717085"/>
              <a:gd name="connsiteY64" fmla="*/ 2627290 h 2730321"/>
              <a:gd name="connsiteX65" fmla="*/ 1663671 w 4717085"/>
              <a:gd name="connsiteY65" fmla="*/ 2653048 h 2730321"/>
              <a:gd name="connsiteX66" fmla="*/ 1715186 w 4717085"/>
              <a:gd name="connsiteY66" fmla="*/ 2665927 h 2730321"/>
              <a:gd name="connsiteX67" fmla="*/ 1934127 w 4717085"/>
              <a:gd name="connsiteY67" fmla="*/ 2678806 h 2730321"/>
              <a:gd name="connsiteX68" fmla="*/ 2037158 w 4717085"/>
              <a:gd name="connsiteY68" fmla="*/ 2691684 h 2730321"/>
              <a:gd name="connsiteX69" fmla="*/ 2165947 w 4717085"/>
              <a:gd name="connsiteY69" fmla="*/ 2704563 h 2730321"/>
              <a:gd name="connsiteX70" fmla="*/ 2256099 w 4717085"/>
              <a:gd name="connsiteY70" fmla="*/ 2717442 h 2730321"/>
              <a:gd name="connsiteX71" fmla="*/ 2719738 w 4717085"/>
              <a:gd name="connsiteY71" fmla="*/ 2730321 h 2730321"/>
              <a:gd name="connsiteX72" fmla="*/ 3260651 w 4717085"/>
              <a:gd name="connsiteY72" fmla="*/ 2717442 h 2730321"/>
              <a:gd name="connsiteX73" fmla="*/ 3389440 w 4717085"/>
              <a:gd name="connsiteY73" fmla="*/ 2704563 h 2730321"/>
              <a:gd name="connsiteX74" fmla="*/ 3556865 w 4717085"/>
              <a:gd name="connsiteY74" fmla="*/ 2678806 h 2730321"/>
              <a:gd name="connsiteX75" fmla="*/ 3608381 w 4717085"/>
              <a:gd name="connsiteY75" fmla="*/ 2653048 h 2730321"/>
              <a:gd name="connsiteX76" fmla="*/ 3724291 w 4717085"/>
              <a:gd name="connsiteY76" fmla="*/ 2627290 h 2730321"/>
              <a:gd name="connsiteX77" fmla="*/ 3775806 w 4717085"/>
              <a:gd name="connsiteY77" fmla="*/ 2601532 h 2730321"/>
              <a:gd name="connsiteX78" fmla="*/ 3814443 w 4717085"/>
              <a:gd name="connsiteY78" fmla="*/ 2588653 h 2730321"/>
              <a:gd name="connsiteX79" fmla="*/ 3853079 w 4717085"/>
              <a:gd name="connsiteY79" fmla="*/ 2562896 h 2730321"/>
              <a:gd name="connsiteX80" fmla="*/ 3904595 w 4717085"/>
              <a:gd name="connsiteY80" fmla="*/ 2537138 h 2730321"/>
              <a:gd name="connsiteX81" fmla="*/ 3943231 w 4717085"/>
              <a:gd name="connsiteY81" fmla="*/ 2511380 h 2730321"/>
              <a:gd name="connsiteX82" fmla="*/ 3981868 w 4717085"/>
              <a:gd name="connsiteY82" fmla="*/ 2498501 h 2730321"/>
              <a:gd name="connsiteX83" fmla="*/ 4059141 w 4717085"/>
              <a:gd name="connsiteY83" fmla="*/ 2446986 h 2730321"/>
              <a:gd name="connsiteX84" fmla="*/ 4097778 w 4717085"/>
              <a:gd name="connsiteY84" fmla="*/ 2408349 h 2730321"/>
              <a:gd name="connsiteX85" fmla="*/ 4149293 w 4717085"/>
              <a:gd name="connsiteY85" fmla="*/ 2382591 h 2730321"/>
              <a:gd name="connsiteX86" fmla="*/ 4226567 w 4717085"/>
              <a:gd name="connsiteY86" fmla="*/ 2331076 h 2730321"/>
              <a:gd name="connsiteX87" fmla="*/ 4303840 w 4717085"/>
              <a:gd name="connsiteY87" fmla="*/ 2266682 h 2730321"/>
              <a:gd name="connsiteX88" fmla="*/ 4355355 w 4717085"/>
              <a:gd name="connsiteY88" fmla="*/ 2189408 h 2730321"/>
              <a:gd name="connsiteX89" fmla="*/ 4432629 w 4717085"/>
              <a:gd name="connsiteY89" fmla="*/ 2137893 h 2730321"/>
              <a:gd name="connsiteX90" fmla="*/ 4497023 w 4717085"/>
              <a:gd name="connsiteY90" fmla="*/ 2060620 h 2730321"/>
              <a:gd name="connsiteX91" fmla="*/ 4548538 w 4717085"/>
              <a:gd name="connsiteY91" fmla="*/ 1970467 h 2730321"/>
              <a:gd name="connsiteX92" fmla="*/ 4574296 w 4717085"/>
              <a:gd name="connsiteY92" fmla="*/ 1931831 h 2730321"/>
              <a:gd name="connsiteX93" fmla="*/ 4587175 w 4717085"/>
              <a:gd name="connsiteY93" fmla="*/ 1893194 h 2730321"/>
              <a:gd name="connsiteX94" fmla="*/ 4625812 w 4717085"/>
              <a:gd name="connsiteY94" fmla="*/ 1867436 h 2730321"/>
              <a:gd name="connsiteX95" fmla="*/ 4677327 w 4717085"/>
              <a:gd name="connsiteY95" fmla="*/ 1712890 h 2730321"/>
              <a:gd name="connsiteX96" fmla="*/ 4690206 w 4717085"/>
              <a:gd name="connsiteY96" fmla="*/ 1635617 h 2730321"/>
              <a:gd name="connsiteX97" fmla="*/ 4703085 w 4717085"/>
              <a:gd name="connsiteY97" fmla="*/ 1584101 h 2730321"/>
              <a:gd name="connsiteX98" fmla="*/ 4651569 w 4717085"/>
              <a:gd name="connsiteY98" fmla="*/ 1249251 h 2730321"/>
              <a:gd name="connsiteX99" fmla="*/ 4600054 w 4717085"/>
              <a:gd name="connsiteY99" fmla="*/ 1223493 h 2730321"/>
              <a:gd name="connsiteX100" fmla="*/ 4509902 w 4717085"/>
              <a:gd name="connsiteY100" fmla="*/ 1146220 h 2730321"/>
              <a:gd name="connsiteX101" fmla="*/ 4419750 w 4717085"/>
              <a:gd name="connsiteY101" fmla="*/ 1120462 h 2730321"/>
              <a:gd name="connsiteX102" fmla="*/ 4342476 w 4717085"/>
              <a:gd name="connsiteY102" fmla="*/ 1081825 h 2730321"/>
              <a:gd name="connsiteX103" fmla="*/ 4226567 w 4717085"/>
              <a:gd name="connsiteY103" fmla="*/ 1043189 h 2730321"/>
              <a:gd name="connsiteX104" fmla="*/ 4187930 w 4717085"/>
              <a:gd name="connsiteY104" fmla="*/ 1030310 h 2730321"/>
              <a:gd name="connsiteX105" fmla="*/ 4136415 w 4717085"/>
              <a:gd name="connsiteY105" fmla="*/ 991673 h 2730321"/>
              <a:gd name="connsiteX106" fmla="*/ 4033384 w 4717085"/>
              <a:gd name="connsiteY106" fmla="*/ 965915 h 2730321"/>
              <a:gd name="connsiteX107" fmla="*/ 3956110 w 4717085"/>
              <a:gd name="connsiteY107" fmla="*/ 914400 h 2730321"/>
              <a:gd name="connsiteX108" fmla="*/ 3827322 w 4717085"/>
              <a:gd name="connsiteY108" fmla="*/ 862884 h 2730321"/>
              <a:gd name="connsiteX109" fmla="*/ 3775806 w 4717085"/>
              <a:gd name="connsiteY109" fmla="*/ 811369 h 2730321"/>
              <a:gd name="connsiteX110" fmla="*/ 3672775 w 4717085"/>
              <a:gd name="connsiteY110" fmla="*/ 746975 h 2730321"/>
              <a:gd name="connsiteX111" fmla="*/ 3582623 w 4717085"/>
              <a:gd name="connsiteY111" fmla="*/ 669701 h 2730321"/>
              <a:gd name="connsiteX112" fmla="*/ 3505350 w 4717085"/>
              <a:gd name="connsiteY112" fmla="*/ 618186 h 2730321"/>
              <a:gd name="connsiteX113" fmla="*/ 2951558 w 4717085"/>
              <a:gd name="connsiteY113" fmla="*/ 631065 h 2730321"/>
              <a:gd name="connsiteX114" fmla="*/ 2797012 w 4717085"/>
              <a:gd name="connsiteY114" fmla="*/ 618186 h 2730321"/>
              <a:gd name="connsiteX115" fmla="*/ 2797012 w 4717085"/>
              <a:gd name="connsiteY115" fmla="*/ 631065 h 2730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4717085" h="2730321">
                <a:moveTo>
                  <a:pt x="2797012" y="631065"/>
                </a:moveTo>
                <a:cubicBezTo>
                  <a:pt x="2738617" y="533741"/>
                  <a:pt x="2769573" y="589066"/>
                  <a:pt x="2706860" y="463639"/>
                </a:cubicBezTo>
                <a:lnTo>
                  <a:pt x="2681102" y="412124"/>
                </a:lnTo>
                <a:cubicBezTo>
                  <a:pt x="2672516" y="394952"/>
                  <a:pt x="2665994" y="376582"/>
                  <a:pt x="2655344" y="360608"/>
                </a:cubicBezTo>
                <a:cubicBezTo>
                  <a:pt x="2629473" y="321802"/>
                  <a:pt x="2623439" y="316214"/>
                  <a:pt x="2603829" y="270456"/>
                </a:cubicBezTo>
                <a:cubicBezTo>
                  <a:pt x="2598481" y="257978"/>
                  <a:pt x="2597021" y="243962"/>
                  <a:pt x="2590950" y="231820"/>
                </a:cubicBezTo>
                <a:cubicBezTo>
                  <a:pt x="2584028" y="217976"/>
                  <a:pt x="2572114" y="207028"/>
                  <a:pt x="2565192" y="193183"/>
                </a:cubicBezTo>
                <a:cubicBezTo>
                  <a:pt x="2559121" y="181041"/>
                  <a:pt x="2561912" y="164145"/>
                  <a:pt x="2552313" y="154546"/>
                </a:cubicBezTo>
                <a:cubicBezTo>
                  <a:pt x="2530423" y="132656"/>
                  <a:pt x="2475040" y="103031"/>
                  <a:pt x="2475040" y="103031"/>
                </a:cubicBezTo>
                <a:cubicBezTo>
                  <a:pt x="2470747" y="90152"/>
                  <a:pt x="2473208" y="72285"/>
                  <a:pt x="2462161" y="64394"/>
                </a:cubicBezTo>
                <a:cubicBezTo>
                  <a:pt x="2440067" y="48613"/>
                  <a:pt x="2410646" y="47222"/>
                  <a:pt x="2384888" y="38636"/>
                </a:cubicBezTo>
                <a:cubicBezTo>
                  <a:pt x="2359910" y="30310"/>
                  <a:pt x="2319719" y="15818"/>
                  <a:pt x="2294736" y="12879"/>
                </a:cubicBezTo>
                <a:cubicBezTo>
                  <a:pt x="2239146" y="6339"/>
                  <a:pt x="2183119" y="4293"/>
                  <a:pt x="2127310" y="0"/>
                </a:cubicBezTo>
                <a:cubicBezTo>
                  <a:pt x="2042055" y="3045"/>
                  <a:pt x="1746020" y="7910"/>
                  <a:pt x="1612155" y="25758"/>
                </a:cubicBezTo>
                <a:cubicBezTo>
                  <a:pt x="1598699" y="27552"/>
                  <a:pt x="1586689" y="35344"/>
                  <a:pt x="1573519" y="38636"/>
                </a:cubicBezTo>
                <a:cubicBezTo>
                  <a:pt x="1487296" y="60191"/>
                  <a:pt x="1523943" y="40436"/>
                  <a:pt x="1431851" y="77273"/>
                </a:cubicBezTo>
                <a:cubicBezTo>
                  <a:pt x="1414026" y="84403"/>
                  <a:pt x="1398161" y="95901"/>
                  <a:pt x="1380336" y="103031"/>
                </a:cubicBezTo>
                <a:cubicBezTo>
                  <a:pt x="1355127" y="113115"/>
                  <a:pt x="1325653" y="113728"/>
                  <a:pt x="1303062" y="128789"/>
                </a:cubicBezTo>
                <a:cubicBezTo>
                  <a:pt x="1290183" y="137375"/>
                  <a:pt x="1276317" y="144637"/>
                  <a:pt x="1264426" y="154546"/>
                </a:cubicBezTo>
                <a:cubicBezTo>
                  <a:pt x="1165256" y="237188"/>
                  <a:pt x="1283085" y="154985"/>
                  <a:pt x="1187153" y="218941"/>
                </a:cubicBezTo>
                <a:cubicBezTo>
                  <a:pt x="1172528" y="240878"/>
                  <a:pt x="1138731" y="293120"/>
                  <a:pt x="1122758" y="309093"/>
                </a:cubicBezTo>
                <a:cubicBezTo>
                  <a:pt x="1111813" y="320038"/>
                  <a:pt x="1097001" y="326265"/>
                  <a:pt x="1084122" y="334851"/>
                </a:cubicBezTo>
                <a:cubicBezTo>
                  <a:pt x="1059524" y="408643"/>
                  <a:pt x="1089900" y="341952"/>
                  <a:pt x="1019727" y="412124"/>
                </a:cubicBezTo>
                <a:cubicBezTo>
                  <a:pt x="933865" y="497985"/>
                  <a:pt x="1058366" y="407828"/>
                  <a:pt x="955333" y="476518"/>
                </a:cubicBezTo>
                <a:cubicBezTo>
                  <a:pt x="902634" y="555567"/>
                  <a:pt x="940520" y="504210"/>
                  <a:pt x="826544" y="618186"/>
                </a:cubicBezTo>
                <a:cubicBezTo>
                  <a:pt x="809372" y="635358"/>
                  <a:pt x="789600" y="650273"/>
                  <a:pt x="775029" y="669701"/>
                </a:cubicBezTo>
                <a:cubicBezTo>
                  <a:pt x="762150" y="686873"/>
                  <a:pt x="747769" y="703015"/>
                  <a:pt x="736392" y="721217"/>
                </a:cubicBezTo>
                <a:cubicBezTo>
                  <a:pt x="726217" y="737497"/>
                  <a:pt x="722925" y="757983"/>
                  <a:pt x="710634" y="772732"/>
                </a:cubicBezTo>
                <a:cubicBezTo>
                  <a:pt x="700725" y="784623"/>
                  <a:pt x="683889" y="788581"/>
                  <a:pt x="671998" y="798490"/>
                </a:cubicBezTo>
                <a:cubicBezTo>
                  <a:pt x="658006" y="810150"/>
                  <a:pt x="646240" y="824248"/>
                  <a:pt x="633361" y="837127"/>
                </a:cubicBezTo>
                <a:cubicBezTo>
                  <a:pt x="624775" y="858592"/>
                  <a:pt x="622403" y="883761"/>
                  <a:pt x="607603" y="901521"/>
                </a:cubicBezTo>
                <a:cubicBezTo>
                  <a:pt x="598912" y="911950"/>
                  <a:pt x="578566" y="904801"/>
                  <a:pt x="568967" y="914400"/>
                </a:cubicBezTo>
                <a:cubicBezTo>
                  <a:pt x="559368" y="923999"/>
                  <a:pt x="563618" y="941741"/>
                  <a:pt x="556088" y="953036"/>
                </a:cubicBezTo>
                <a:cubicBezTo>
                  <a:pt x="536255" y="982784"/>
                  <a:pt x="507324" y="998425"/>
                  <a:pt x="478815" y="1017431"/>
                </a:cubicBezTo>
                <a:cubicBezTo>
                  <a:pt x="448065" y="1109679"/>
                  <a:pt x="492027" y="1004152"/>
                  <a:pt x="427299" y="1081825"/>
                </a:cubicBezTo>
                <a:cubicBezTo>
                  <a:pt x="325673" y="1203776"/>
                  <a:pt x="512199" y="1048441"/>
                  <a:pt x="350026" y="1210614"/>
                </a:cubicBezTo>
                <a:cubicBezTo>
                  <a:pt x="328136" y="1232504"/>
                  <a:pt x="272753" y="1262129"/>
                  <a:pt x="272753" y="1262129"/>
                </a:cubicBezTo>
                <a:cubicBezTo>
                  <a:pt x="264167" y="1279301"/>
                  <a:pt x="260571" y="1300069"/>
                  <a:pt x="246995" y="1313645"/>
                </a:cubicBezTo>
                <a:cubicBezTo>
                  <a:pt x="237396" y="1323244"/>
                  <a:pt x="217957" y="1316925"/>
                  <a:pt x="208358" y="1326524"/>
                </a:cubicBezTo>
                <a:cubicBezTo>
                  <a:pt x="178002" y="1356880"/>
                  <a:pt x="161441" y="1399200"/>
                  <a:pt x="131085" y="1429555"/>
                </a:cubicBezTo>
                <a:cubicBezTo>
                  <a:pt x="118206" y="1442434"/>
                  <a:pt x="104108" y="1454199"/>
                  <a:pt x="92448" y="1468191"/>
                </a:cubicBezTo>
                <a:cubicBezTo>
                  <a:pt x="82539" y="1480082"/>
                  <a:pt x="77636" y="1495883"/>
                  <a:pt x="66691" y="1506828"/>
                </a:cubicBezTo>
                <a:cubicBezTo>
                  <a:pt x="55746" y="1517773"/>
                  <a:pt x="40933" y="1524000"/>
                  <a:pt x="28054" y="1532586"/>
                </a:cubicBezTo>
                <a:cubicBezTo>
                  <a:pt x="10915" y="1584001"/>
                  <a:pt x="-6331" y="1626743"/>
                  <a:pt x="2296" y="1687132"/>
                </a:cubicBezTo>
                <a:cubicBezTo>
                  <a:pt x="7181" y="1721330"/>
                  <a:pt x="55855" y="1881848"/>
                  <a:pt x="105327" y="1918952"/>
                </a:cubicBezTo>
                <a:lnTo>
                  <a:pt x="156843" y="1957589"/>
                </a:lnTo>
                <a:cubicBezTo>
                  <a:pt x="190552" y="2008153"/>
                  <a:pt x="207449" y="2044984"/>
                  <a:pt x="285631" y="2060620"/>
                </a:cubicBezTo>
                <a:lnTo>
                  <a:pt x="414420" y="2086377"/>
                </a:lnTo>
                <a:lnTo>
                  <a:pt x="594724" y="2189408"/>
                </a:lnTo>
                <a:cubicBezTo>
                  <a:pt x="616388" y="2201950"/>
                  <a:pt x="641419" y="2210344"/>
                  <a:pt x="659119" y="2228045"/>
                </a:cubicBezTo>
                <a:cubicBezTo>
                  <a:pt x="671998" y="2240924"/>
                  <a:pt x="682934" y="2256096"/>
                  <a:pt x="697755" y="2266682"/>
                </a:cubicBezTo>
                <a:cubicBezTo>
                  <a:pt x="741158" y="2297684"/>
                  <a:pt x="776875" y="2296122"/>
                  <a:pt x="826544" y="2318197"/>
                </a:cubicBezTo>
                <a:cubicBezTo>
                  <a:pt x="840689" y="2324484"/>
                  <a:pt x="851036" y="2337668"/>
                  <a:pt x="865181" y="2343955"/>
                </a:cubicBezTo>
                <a:cubicBezTo>
                  <a:pt x="889992" y="2354982"/>
                  <a:pt x="916696" y="2361127"/>
                  <a:pt x="942454" y="2369713"/>
                </a:cubicBezTo>
                <a:lnTo>
                  <a:pt x="981091" y="2382591"/>
                </a:lnTo>
                <a:lnTo>
                  <a:pt x="1019727" y="2395470"/>
                </a:lnTo>
                <a:cubicBezTo>
                  <a:pt x="1028313" y="2408349"/>
                  <a:pt x="1032606" y="2425521"/>
                  <a:pt x="1045485" y="2434107"/>
                </a:cubicBezTo>
                <a:cubicBezTo>
                  <a:pt x="1060212" y="2443925"/>
                  <a:pt x="1079981" y="2442123"/>
                  <a:pt x="1097000" y="2446986"/>
                </a:cubicBezTo>
                <a:cubicBezTo>
                  <a:pt x="1110053" y="2450716"/>
                  <a:pt x="1123770" y="2453272"/>
                  <a:pt x="1135637" y="2459865"/>
                </a:cubicBezTo>
                <a:cubicBezTo>
                  <a:pt x="1162698" y="2474899"/>
                  <a:pt x="1183542" y="2501591"/>
                  <a:pt x="1212910" y="2511380"/>
                </a:cubicBezTo>
                <a:cubicBezTo>
                  <a:pt x="1225789" y="2515673"/>
                  <a:pt x="1238494" y="2520529"/>
                  <a:pt x="1251547" y="2524259"/>
                </a:cubicBezTo>
                <a:cubicBezTo>
                  <a:pt x="1364747" y="2556602"/>
                  <a:pt x="1249060" y="2519137"/>
                  <a:pt x="1341699" y="2550017"/>
                </a:cubicBezTo>
                <a:cubicBezTo>
                  <a:pt x="1354578" y="2562896"/>
                  <a:pt x="1364522" y="2579617"/>
                  <a:pt x="1380336" y="2588653"/>
                </a:cubicBezTo>
                <a:cubicBezTo>
                  <a:pt x="1395704" y="2597435"/>
                  <a:pt x="1414544" y="2597823"/>
                  <a:pt x="1431851" y="2601532"/>
                </a:cubicBezTo>
                <a:cubicBezTo>
                  <a:pt x="1474659" y="2610705"/>
                  <a:pt x="1518167" y="2616672"/>
                  <a:pt x="1560640" y="2627290"/>
                </a:cubicBezTo>
                <a:lnTo>
                  <a:pt x="1663671" y="2653048"/>
                </a:lnTo>
                <a:cubicBezTo>
                  <a:pt x="1680843" y="2657341"/>
                  <a:pt x="1697516" y="2664888"/>
                  <a:pt x="1715186" y="2665927"/>
                </a:cubicBezTo>
                <a:lnTo>
                  <a:pt x="1934127" y="2678806"/>
                </a:lnTo>
                <a:lnTo>
                  <a:pt x="2037158" y="2691684"/>
                </a:lnTo>
                <a:cubicBezTo>
                  <a:pt x="2080038" y="2696448"/>
                  <a:pt x="2123099" y="2699522"/>
                  <a:pt x="2165947" y="2704563"/>
                </a:cubicBezTo>
                <a:cubicBezTo>
                  <a:pt x="2196095" y="2708110"/>
                  <a:pt x="2225776" y="2716032"/>
                  <a:pt x="2256099" y="2717442"/>
                </a:cubicBezTo>
                <a:cubicBezTo>
                  <a:pt x="2410538" y="2724625"/>
                  <a:pt x="2565192" y="2726028"/>
                  <a:pt x="2719738" y="2730321"/>
                </a:cubicBezTo>
                <a:lnTo>
                  <a:pt x="3260651" y="2717442"/>
                </a:lnTo>
                <a:cubicBezTo>
                  <a:pt x="3303763" y="2715784"/>
                  <a:pt x="3346592" y="2709604"/>
                  <a:pt x="3389440" y="2704563"/>
                </a:cubicBezTo>
                <a:cubicBezTo>
                  <a:pt x="3445768" y="2697936"/>
                  <a:pt x="3500983" y="2688119"/>
                  <a:pt x="3556865" y="2678806"/>
                </a:cubicBezTo>
                <a:cubicBezTo>
                  <a:pt x="3574037" y="2670220"/>
                  <a:pt x="3590405" y="2659789"/>
                  <a:pt x="3608381" y="2653048"/>
                </a:cubicBezTo>
                <a:cubicBezTo>
                  <a:pt x="3629169" y="2645253"/>
                  <a:pt x="3706804" y="2630787"/>
                  <a:pt x="3724291" y="2627290"/>
                </a:cubicBezTo>
                <a:cubicBezTo>
                  <a:pt x="3741463" y="2618704"/>
                  <a:pt x="3758160" y="2609095"/>
                  <a:pt x="3775806" y="2601532"/>
                </a:cubicBezTo>
                <a:cubicBezTo>
                  <a:pt x="3788284" y="2596184"/>
                  <a:pt x="3802301" y="2594724"/>
                  <a:pt x="3814443" y="2588653"/>
                </a:cubicBezTo>
                <a:cubicBezTo>
                  <a:pt x="3828287" y="2581731"/>
                  <a:pt x="3839640" y="2570575"/>
                  <a:pt x="3853079" y="2562896"/>
                </a:cubicBezTo>
                <a:cubicBezTo>
                  <a:pt x="3869748" y="2553371"/>
                  <a:pt x="3887926" y="2546663"/>
                  <a:pt x="3904595" y="2537138"/>
                </a:cubicBezTo>
                <a:cubicBezTo>
                  <a:pt x="3918034" y="2529459"/>
                  <a:pt x="3929387" y="2518302"/>
                  <a:pt x="3943231" y="2511380"/>
                </a:cubicBezTo>
                <a:cubicBezTo>
                  <a:pt x="3955373" y="2505309"/>
                  <a:pt x="3970001" y="2505094"/>
                  <a:pt x="3981868" y="2498501"/>
                </a:cubicBezTo>
                <a:cubicBezTo>
                  <a:pt x="4008929" y="2483467"/>
                  <a:pt x="4037251" y="2468876"/>
                  <a:pt x="4059141" y="2446986"/>
                </a:cubicBezTo>
                <a:cubicBezTo>
                  <a:pt x="4072020" y="2434107"/>
                  <a:pt x="4082957" y="2418936"/>
                  <a:pt x="4097778" y="2408349"/>
                </a:cubicBezTo>
                <a:cubicBezTo>
                  <a:pt x="4113400" y="2397190"/>
                  <a:pt x="4132830" y="2392469"/>
                  <a:pt x="4149293" y="2382591"/>
                </a:cubicBezTo>
                <a:cubicBezTo>
                  <a:pt x="4175839" y="2366664"/>
                  <a:pt x="4200809" y="2348248"/>
                  <a:pt x="4226567" y="2331076"/>
                </a:cubicBezTo>
                <a:cubicBezTo>
                  <a:pt x="4260906" y="2308183"/>
                  <a:pt x="4277146" y="2301003"/>
                  <a:pt x="4303840" y="2266682"/>
                </a:cubicBezTo>
                <a:cubicBezTo>
                  <a:pt x="4322846" y="2242246"/>
                  <a:pt x="4329597" y="2206580"/>
                  <a:pt x="4355355" y="2189408"/>
                </a:cubicBezTo>
                <a:lnTo>
                  <a:pt x="4432629" y="2137893"/>
                </a:lnTo>
                <a:cubicBezTo>
                  <a:pt x="4496574" y="2041971"/>
                  <a:pt x="4414393" y="2159775"/>
                  <a:pt x="4497023" y="2060620"/>
                </a:cubicBezTo>
                <a:cubicBezTo>
                  <a:pt x="4525550" y="2026388"/>
                  <a:pt x="4525633" y="2010551"/>
                  <a:pt x="4548538" y="1970467"/>
                </a:cubicBezTo>
                <a:cubicBezTo>
                  <a:pt x="4556217" y="1957028"/>
                  <a:pt x="4565710" y="1944710"/>
                  <a:pt x="4574296" y="1931831"/>
                </a:cubicBezTo>
                <a:cubicBezTo>
                  <a:pt x="4578589" y="1918952"/>
                  <a:pt x="4578694" y="1903795"/>
                  <a:pt x="4587175" y="1893194"/>
                </a:cubicBezTo>
                <a:cubicBezTo>
                  <a:pt x="4596844" y="1881107"/>
                  <a:pt x="4620063" y="1881808"/>
                  <a:pt x="4625812" y="1867436"/>
                </a:cubicBezTo>
                <a:cubicBezTo>
                  <a:pt x="4714623" y="1645411"/>
                  <a:pt x="4572485" y="1852684"/>
                  <a:pt x="4677327" y="1712890"/>
                </a:cubicBezTo>
                <a:cubicBezTo>
                  <a:pt x="4681620" y="1687132"/>
                  <a:pt x="4685085" y="1661223"/>
                  <a:pt x="4690206" y="1635617"/>
                </a:cubicBezTo>
                <a:cubicBezTo>
                  <a:pt x="4693677" y="1618260"/>
                  <a:pt x="4703085" y="1601801"/>
                  <a:pt x="4703085" y="1584101"/>
                </a:cubicBezTo>
                <a:cubicBezTo>
                  <a:pt x="4703085" y="1447691"/>
                  <a:pt x="4757572" y="1324967"/>
                  <a:pt x="4651569" y="1249251"/>
                </a:cubicBezTo>
                <a:cubicBezTo>
                  <a:pt x="4635946" y="1238092"/>
                  <a:pt x="4615676" y="1234652"/>
                  <a:pt x="4600054" y="1223493"/>
                </a:cubicBezTo>
                <a:cubicBezTo>
                  <a:pt x="4508712" y="1158248"/>
                  <a:pt x="4620213" y="1209254"/>
                  <a:pt x="4509902" y="1146220"/>
                </a:cubicBezTo>
                <a:cubicBezTo>
                  <a:pt x="4494463" y="1137398"/>
                  <a:pt x="4432296" y="1124047"/>
                  <a:pt x="4419750" y="1120462"/>
                </a:cubicBezTo>
                <a:cubicBezTo>
                  <a:pt x="4321114" y="1092280"/>
                  <a:pt x="4444075" y="1126981"/>
                  <a:pt x="4342476" y="1081825"/>
                </a:cubicBezTo>
                <a:cubicBezTo>
                  <a:pt x="4342456" y="1081816"/>
                  <a:pt x="4245896" y="1049632"/>
                  <a:pt x="4226567" y="1043189"/>
                </a:cubicBezTo>
                <a:lnTo>
                  <a:pt x="4187930" y="1030310"/>
                </a:lnTo>
                <a:cubicBezTo>
                  <a:pt x="4170758" y="1017431"/>
                  <a:pt x="4156229" y="999929"/>
                  <a:pt x="4136415" y="991673"/>
                </a:cubicBezTo>
                <a:cubicBezTo>
                  <a:pt x="4103738" y="978057"/>
                  <a:pt x="4033384" y="965915"/>
                  <a:pt x="4033384" y="965915"/>
                </a:cubicBezTo>
                <a:cubicBezTo>
                  <a:pt x="4007626" y="948743"/>
                  <a:pt x="3986143" y="921908"/>
                  <a:pt x="3956110" y="914400"/>
                </a:cubicBezTo>
                <a:cubicBezTo>
                  <a:pt x="3902089" y="900895"/>
                  <a:pt x="3879048" y="899092"/>
                  <a:pt x="3827322" y="862884"/>
                </a:cubicBezTo>
                <a:cubicBezTo>
                  <a:pt x="3807427" y="848958"/>
                  <a:pt x="3794082" y="827361"/>
                  <a:pt x="3775806" y="811369"/>
                </a:cubicBezTo>
                <a:cubicBezTo>
                  <a:pt x="3731220" y="772356"/>
                  <a:pt x="3723555" y="772364"/>
                  <a:pt x="3672775" y="746975"/>
                </a:cubicBezTo>
                <a:cubicBezTo>
                  <a:pt x="3611839" y="665726"/>
                  <a:pt x="3662979" y="717915"/>
                  <a:pt x="3582623" y="669701"/>
                </a:cubicBezTo>
                <a:cubicBezTo>
                  <a:pt x="3556078" y="653774"/>
                  <a:pt x="3505350" y="618186"/>
                  <a:pt x="3505350" y="618186"/>
                </a:cubicBezTo>
                <a:cubicBezTo>
                  <a:pt x="3320753" y="622479"/>
                  <a:pt x="3136205" y="631065"/>
                  <a:pt x="2951558" y="631065"/>
                </a:cubicBezTo>
                <a:cubicBezTo>
                  <a:pt x="2899864" y="631065"/>
                  <a:pt x="2848591" y="621625"/>
                  <a:pt x="2797012" y="618186"/>
                </a:cubicBezTo>
                <a:cubicBezTo>
                  <a:pt x="2784162" y="617329"/>
                  <a:pt x="2771254" y="618186"/>
                  <a:pt x="2797012" y="631065"/>
                </a:cubicBezTo>
                <a:close/>
              </a:path>
            </a:pathLst>
          </a:custGeom>
          <a:noFill/>
          <a:ln w="38100">
            <a:solidFill>
              <a:schemeClr val="accent3">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6852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ntegument_4_543.jpg"/>
          <p:cNvPicPr>
            <a:picLocks noChangeAspect="1"/>
          </p:cNvPicPr>
          <p:nvPr/>
        </p:nvPicPr>
        <p:blipFill>
          <a:blip r:embed="rId2" cstate="print"/>
          <a:stretch>
            <a:fillRect/>
          </a:stretch>
        </p:blipFill>
        <p:spPr>
          <a:xfrm>
            <a:off x="1893357" y="1364397"/>
            <a:ext cx="4431243" cy="5481949"/>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In this micrograph from the skin, identify the cell, the nucleus of which is indicated at 1.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5" name="TextBox 4"/>
          <p:cNvSpPr txBox="1"/>
          <p:nvPr/>
        </p:nvSpPr>
        <p:spPr>
          <a:xfrm>
            <a:off x="6400801" y="2209800"/>
            <a:ext cx="1905000" cy="461665"/>
          </a:xfrm>
          <a:prstGeom prst="rect">
            <a:avLst/>
          </a:prstGeom>
          <a:noFill/>
        </p:spPr>
        <p:txBody>
          <a:bodyPr wrap="square" rtlCol="0">
            <a:spAutoFit/>
          </a:bodyPr>
          <a:lstStyle/>
          <a:p>
            <a:r>
              <a:rPr lang="en-US" sz="2400" b="1" dirty="0">
                <a:solidFill>
                  <a:srgbClr val="002060"/>
                </a:solidFill>
              </a:rPr>
              <a:t>keratinocyte</a:t>
            </a:r>
          </a:p>
        </p:txBody>
      </p:sp>
    </p:spTree>
    <p:extLst>
      <p:ext uri="{BB962C8B-B14F-4D97-AF65-F5344CB8AC3E}">
        <p14:creationId xmlns:p14="http://schemas.microsoft.com/office/powerpoint/2010/main" val="190607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1371599"/>
            <a:ext cx="3802069" cy="5519133"/>
          </a:xfrm>
          <a:prstGeom prst="rect">
            <a:avLst/>
          </a:prstGeom>
        </p:spPr>
      </p:pic>
      <p:sp>
        <p:nvSpPr>
          <p:cNvPr id="5" name="TextBox 4"/>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In this micrograph from a sweat gland, identify cell at 4. (advance slides for answers)</a:t>
            </a:r>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7" name="TextBox 6"/>
          <p:cNvSpPr txBox="1"/>
          <p:nvPr/>
        </p:nvSpPr>
        <p:spPr>
          <a:xfrm>
            <a:off x="5410200" y="5636654"/>
            <a:ext cx="2365420" cy="830997"/>
          </a:xfrm>
          <a:prstGeom prst="rect">
            <a:avLst/>
          </a:prstGeom>
          <a:noFill/>
        </p:spPr>
        <p:txBody>
          <a:bodyPr wrap="square" rtlCol="0">
            <a:spAutoFit/>
          </a:bodyPr>
          <a:lstStyle/>
          <a:p>
            <a:r>
              <a:rPr lang="en-US" sz="2400" b="1" dirty="0">
                <a:solidFill>
                  <a:srgbClr val="0070C0"/>
                </a:solidFill>
              </a:rPr>
              <a:t>Myoepithelial cell</a:t>
            </a:r>
          </a:p>
        </p:txBody>
      </p:sp>
    </p:spTree>
    <p:extLst>
      <p:ext uri="{BB962C8B-B14F-4D97-AF65-F5344CB8AC3E}">
        <p14:creationId xmlns:p14="http://schemas.microsoft.com/office/powerpoint/2010/main" val="183148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364397"/>
            <a:ext cx="7710462" cy="5493603"/>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region.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Freeform 7"/>
          <p:cNvSpPr/>
          <p:nvPr/>
        </p:nvSpPr>
        <p:spPr>
          <a:xfrm>
            <a:off x="1308621" y="2601532"/>
            <a:ext cx="2168675" cy="1416676"/>
          </a:xfrm>
          <a:custGeom>
            <a:avLst/>
            <a:gdLst>
              <a:gd name="connsiteX0" fmla="*/ 2168675 w 2168675"/>
              <a:gd name="connsiteY0" fmla="*/ 1416676 h 1416676"/>
              <a:gd name="connsiteX1" fmla="*/ 2142917 w 2168675"/>
              <a:gd name="connsiteY1" fmla="*/ 1184857 h 1416676"/>
              <a:gd name="connsiteX2" fmla="*/ 2117159 w 2168675"/>
              <a:gd name="connsiteY2" fmla="*/ 1133341 h 1416676"/>
              <a:gd name="connsiteX3" fmla="*/ 2052765 w 2168675"/>
              <a:gd name="connsiteY3" fmla="*/ 1030310 h 1416676"/>
              <a:gd name="connsiteX4" fmla="*/ 2001249 w 2168675"/>
              <a:gd name="connsiteY4" fmla="*/ 953037 h 1416676"/>
              <a:gd name="connsiteX5" fmla="*/ 1975492 w 2168675"/>
              <a:gd name="connsiteY5" fmla="*/ 914400 h 1416676"/>
              <a:gd name="connsiteX6" fmla="*/ 1988371 w 2168675"/>
              <a:gd name="connsiteY6" fmla="*/ 759854 h 1416676"/>
              <a:gd name="connsiteX7" fmla="*/ 2014128 w 2168675"/>
              <a:gd name="connsiteY7" fmla="*/ 669702 h 1416676"/>
              <a:gd name="connsiteX8" fmla="*/ 1988371 w 2168675"/>
              <a:gd name="connsiteY8" fmla="*/ 540913 h 1416676"/>
              <a:gd name="connsiteX9" fmla="*/ 1962613 w 2168675"/>
              <a:gd name="connsiteY9" fmla="*/ 502276 h 1416676"/>
              <a:gd name="connsiteX10" fmla="*/ 1885340 w 2168675"/>
              <a:gd name="connsiteY10" fmla="*/ 437882 h 1416676"/>
              <a:gd name="connsiteX11" fmla="*/ 1859582 w 2168675"/>
              <a:gd name="connsiteY11" fmla="*/ 399245 h 1416676"/>
              <a:gd name="connsiteX12" fmla="*/ 1782309 w 2168675"/>
              <a:gd name="connsiteY12" fmla="*/ 334851 h 1416676"/>
              <a:gd name="connsiteX13" fmla="*/ 1679278 w 2168675"/>
              <a:gd name="connsiteY13" fmla="*/ 270457 h 1416676"/>
              <a:gd name="connsiteX14" fmla="*/ 1640641 w 2168675"/>
              <a:gd name="connsiteY14" fmla="*/ 257578 h 1416676"/>
              <a:gd name="connsiteX15" fmla="*/ 1563368 w 2168675"/>
              <a:gd name="connsiteY15" fmla="*/ 296214 h 1416676"/>
              <a:gd name="connsiteX16" fmla="*/ 1511852 w 2168675"/>
              <a:gd name="connsiteY16" fmla="*/ 373488 h 1416676"/>
              <a:gd name="connsiteX17" fmla="*/ 1473216 w 2168675"/>
              <a:gd name="connsiteY17" fmla="*/ 412124 h 1416676"/>
              <a:gd name="connsiteX18" fmla="*/ 1434579 w 2168675"/>
              <a:gd name="connsiteY18" fmla="*/ 489398 h 1416676"/>
              <a:gd name="connsiteX19" fmla="*/ 1421700 w 2168675"/>
              <a:gd name="connsiteY19" fmla="*/ 528034 h 1416676"/>
              <a:gd name="connsiteX20" fmla="*/ 1344427 w 2168675"/>
              <a:gd name="connsiteY20" fmla="*/ 656823 h 1416676"/>
              <a:gd name="connsiteX21" fmla="*/ 1280033 w 2168675"/>
              <a:gd name="connsiteY21" fmla="*/ 734096 h 1416676"/>
              <a:gd name="connsiteX22" fmla="*/ 1189880 w 2168675"/>
              <a:gd name="connsiteY22" fmla="*/ 759854 h 1416676"/>
              <a:gd name="connsiteX23" fmla="*/ 880787 w 2168675"/>
              <a:gd name="connsiteY23" fmla="*/ 746975 h 1416676"/>
              <a:gd name="connsiteX24" fmla="*/ 842151 w 2168675"/>
              <a:gd name="connsiteY24" fmla="*/ 721217 h 1416676"/>
              <a:gd name="connsiteX25" fmla="*/ 816393 w 2168675"/>
              <a:gd name="connsiteY25" fmla="*/ 682581 h 1416676"/>
              <a:gd name="connsiteX26" fmla="*/ 777756 w 2168675"/>
              <a:gd name="connsiteY26" fmla="*/ 579550 h 1416676"/>
              <a:gd name="connsiteX27" fmla="*/ 777756 w 2168675"/>
              <a:gd name="connsiteY27" fmla="*/ 115910 h 1416676"/>
              <a:gd name="connsiteX28" fmla="*/ 739120 w 2168675"/>
              <a:gd name="connsiteY28" fmla="*/ 38637 h 1416676"/>
              <a:gd name="connsiteX29" fmla="*/ 687604 w 2168675"/>
              <a:gd name="connsiteY29" fmla="*/ 25758 h 1416676"/>
              <a:gd name="connsiteX30" fmla="*/ 610331 w 2168675"/>
              <a:gd name="connsiteY30" fmla="*/ 0 h 1416676"/>
              <a:gd name="connsiteX31" fmla="*/ 520179 w 2168675"/>
              <a:gd name="connsiteY31" fmla="*/ 12879 h 1416676"/>
              <a:gd name="connsiteX32" fmla="*/ 481542 w 2168675"/>
              <a:gd name="connsiteY32" fmla="*/ 25758 h 1416676"/>
              <a:gd name="connsiteX33" fmla="*/ 455785 w 2168675"/>
              <a:gd name="connsiteY33" fmla="*/ 64395 h 1416676"/>
              <a:gd name="connsiteX34" fmla="*/ 417148 w 2168675"/>
              <a:gd name="connsiteY34" fmla="*/ 77274 h 1416676"/>
              <a:gd name="connsiteX35" fmla="*/ 301238 w 2168675"/>
              <a:gd name="connsiteY35" fmla="*/ 141668 h 1416676"/>
              <a:gd name="connsiteX36" fmla="*/ 236844 w 2168675"/>
              <a:gd name="connsiteY36" fmla="*/ 154547 h 1416676"/>
              <a:gd name="connsiteX37" fmla="*/ 198207 w 2168675"/>
              <a:gd name="connsiteY37" fmla="*/ 180305 h 1416676"/>
              <a:gd name="connsiteX38" fmla="*/ 172449 w 2168675"/>
              <a:gd name="connsiteY38" fmla="*/ 218941 h 1416676"/>
              <a:gd name="connsiteX39" fmla="*/ 133813 w 2168675"/>
              <a:gd name="connsiteY39" fmla="*/ 231820 h 1416676"/>
              <a:gd name="connsiteX40" fmla="*/ 30782 w 2168675"/>
              <a:gd name="connsiteY40" fmla="*/ 218941 h 1416676"/>
              <a:gd name="connsiteX41" fmla="*/ 5024 w 2168675"/>
              <a:gd name="connsiteY41" fmla="*/ 180305 h 1416676"/>
              <a:gd name="connsiteX42" fmla="*/ 56540 w 2168675"/>
              <a:gd name="connsiteY42" fmla="*/ 373488 h 1416676"/>
              <a:gd name="connsiteX43" fmla="*/ 108055 w 2168675"/>
              <a:gd name="connsiteY43" fmla="*/ 386367 h 1416676"/>
              <a:gd name="connsiteX44" fmla="*/ 185328 w 2168675"/>
              <a:gd name="connsiteY44" fmla="*/ 425003 h 1416676"/>
              <a:gd name="connsiteX45" fmla="*/ 223965 w 2168675"/>
              <a:gd name="connsiteY45" fmla="*/ 450761 h 1416676"/>
              <a:gd name="connsiteX46" fmla="*/ 301238 w 2168675"/>
              <a:gd name="connsiteY46" fmla="*/ 476519 h 1416676"/>
              <a:gd name="connsiteX47" fmla="*/ 326996 w 2168675"/>
              <a:gd name="connsiteY47" fmla="*/ 515155 h 1416676"/>
              <a:gd name="connsiteX48" fmla="*/ 391390 w 2168675"/>
              <a:gd name="connsiteY48" fmla="*/ 528034 h 1416676"/>
              <a:gd name="connsiteX49" fmla="*/ 430027 w 2168675"/>
              <a:gd name="connsiteY49" fmla="*/ 540913 h 1416676"/>
              <a:gd name="connsiteX50" fmla="*/ 507300 w 2168675"/>
              <a:gd name="connsiteY50" fmla="*/ 592429 h 1416676"/>
              <a:gd name="connsiteX51" fmla="*/ 533058 w 2168675"/>
              <a:gd name="connsiteY51" fmla="*/ 631065 h 1416676"/>
              <a:gd name="connsiteX52" fmla="*/ 571694 w 2168675"/>
              <a:gd name="connsiteY52" fmla="*/ 656823 h 1416676"/>
              <a:gd name="connsiteX53" fmla="*/ 597452 w 2168675"/>
              <a:gd name="connsiteY53" fmla="*/ 708338 h 1416676"/>
              <a:gd name="connsiteX54" fmla="*/ 674725 w 2168675"/>
              <a:gd name="connsiteY54" fmla="*/ 772733 h 1416676"/>
              <a:gd name="connsiteX55" fmla="*/ 751999 w 2168675"/>
              <a:gd name="connsiteY55" fmla="*/ 798491 h 1416676"/>
              <a:gd name="connsiteX56" fmla="*/ 790635 w 2168675"/>
              <a:gd name="connsiteY56" fmla="*/ 811369 h 1416676"/>
              <a:gd name="connsiteX57" fmla="*/ 829272 w 2168675"/>
              <a:gd name="connsiteY57" fmla="*/ 824248 h 1416676"/>
              <a:gd name="connsiteX58" fmla="*/ 893666 w 2168675"/>
              <a:gd name="connsiteY58" fmla="*/ 837127 h 1416676"/>
              <a:gd name="connsiteX59" fmla="*/ 932303 w 2168675"/>
              <a:gd name="connsiteY59" fmla="*/ 850006 h 1416676"/>
              <a:gd name="connsiteX60" fmla="*/ 970940 w 2168675"/>
              <a:gd name="connsiteY60" fmla="*/ 875764 h 1416676"/>
              <a:gd name="connsiteX61" fmla="*/ 1048213 w 2168675"/>
              <a:gd name="connsiteY61" fmla="*/ 888643 h 1416676"/>
              <a:gd name="connsiteX62" fmla="*/ 1112607 w 2168675"/>
              <a:gd name="connsiteY62" fmla="*/ 901522 h 1416676"/>
              <a:gd name="connsiteX63" fmla="*/ 1189880 w 2168675"/>
              <a:gd name="connsiteY63" fmla="*/ 927279 h 1416676"/>
              <a:gd name="connsiteX64" fmla="*/ 1267154 w 2168675"/>
              <a:gd name="connsiteY64" fmla="*/ 953037 h 1416676"/>
              <a:gd name="connsiteX65" fmla="*/ 1305790 w 2168675"/>
              <a:gd name="connsiteY65" fmla="*/ 965916 h 1416676"/>
              <a:gd name="connsiteX66" fmla="*/ 1344427 w 2168675"/>
              <a:gd name="connsiteY66" fmla="*/ 978795 h 1416676"/>
              <a:gd name="connsiteX67" fmla="*/ 1460337 w 2168675"/>
              <a:gd name="connsiteY67" fmla="*/ 1056068 h 1416676"/>
              <a:gd name="connsiteX68" fmla="*/ 1537610 w 2168675"/>
              <a:gd name="connsiteY68" fmla="*/ 1107583 h 1416676"/>
              <a:gd name="connsiteX69" fmla="*/ 1576247 w 2168675"/>
              <a:gd name="connsiteY69" fmla="*/ 1120462 h 1416676"/>
              <a:gd name="connsiteX70" fmla="*/ 1589125 w 2168675"/>
              <a:gd name="connsiteY70" fmla="*/ 1159099 h 1416676"/>
              <a:gd name="connsiteX71" fmla="*/ 1627762 w 2168675"/>
              <a:gd name="connsiteY71" fmla="*/ 1171978 h 1416676"/>
              <a:gd name="connsiteX72" fmla="*/ 1717914 w 2168675"/>
              <a:gd name="connsiteY72" fmla="*/ 1210614 h 1416676"/>
              <a:gd name="connsiteX73" fmla="*/ 1756551 w 2168675"/>
              <a:gd name="connsiteY73" fmla="*/ 1236372 h 1416676"/>
              <a:gd name="connsiteX74" fmla="*/ 1846703 w 2168675"/>
              <a:gd name="connsiteY74" fmla="*/ 1262130 h 1416676"/>
              <a:gd name="connsiteX75" fmla="*/ 1885340 w 2168675"/>
              <a:gd name="connsiteY75" fmla="*/ 1287888 h 1416676"/>
              <a:gd name="connsiteX76" fmla="*/ 1923976 w 2168675"/>
              <a:gd name="connsiteY76" fmla="*/ 1300767 h 1416676"/>
              <a:gd name="connsiteX77" fmla="*/ 2001249 w 2168675"/>
              <a:gd name="connsiteY77" fmla="*/ 1339403 h 1416676"/>
              <a:gd name="connsiteX78" fmla="*/ 2142917 w 2168675"/>
              <a:gd name="connsiteY78" fmla="*/ 1378040 h 1416676"/>
              <a:gd name="connsiteX79" fmla="*/ 2168675 w 2168675"/>
              <a:gd name="connsiteY79" fmla="*/ 1416676 h 141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168675" h="1416676">
                <a:moveTo>
                  <a:pt x="2168675" y="1416676"/>
                </a:moveTo>
                <a:cubicBezTo>
                  <a:pt x="2163221" y="1334873"/>
                  <a:pt x="2174453" y="1258440"/>
                  <a:pt x="2142917" y="1184857"/>
                </a:cubicBezTo>
                <a:cubicBezTo>
                  <a:pt x="2135354" y="1167210"/>
                  <a:pt x="2124289" y="1151167"/>
                  <a:pt x="2117159" y="1133341"/>
                </a:cubicBezTo>
                <a:cubicBezTo>
                  <a:pt x="2078147" y="1035810"/>
                  <a:pt x="2118759" y="1074306"/>
                  <a:pt x="2052765" y="1030310"/>
                </a:cubicBezTo>
                <a:lnTo>
                  <a:pt x="2001249" y="953037"/>
                </a:lnTo>
                <a:lnTo>
                  <a:pt x="1975492" y="914400"/>
                </a:lnTo>
                <a:cubicBezTo>
                  <a:pt x="1979785" y="862885"/>
                  <a:pt x="1981959" y="811149"/>
                  <a:pt x="1988371" y="759854"/>
                </a:cubicBezTo>
                <a:cubicBezTo>
                  <a:pt x="1991606" y="733972"/>
                  <a:pt x="2005572" y="695369"/>
                  <a:pt x="2014128" y="669702"/>
                </a:cubicBezTo>
                <a:cubicBezTo>
                  <a:pt x="2009383" y="636488"/>
                  <a:pt x="2006351" y="576875"/>
                  <a:pt x="1988371" y="540913"/>
                </a:cubicBezTo>
                <a:cubicBezTo>
                  <a:pt x="1981449" y="527068"/>
                  <a:pt x="1973558" y="513221"/>
                  <a:pt x="1962613" y="502276"/>
                </a:cubicBezTo>
                <a:cubicBezTo>
                  <a:pt x="1861308" y="400973"/>
                  <a:pt x="1990830" y="564471"/>
                  <a:pt x="1885340" y="437882"/>
                </a:cubicBezTo>
                <a:cubicBezTo>
                  <a:pt x="1875431" y="425991"/>
                  <a:pt x="1869491" y="411136"/>
                  <a:pt x="1859582" y="399245"/>
                </a:cubicBezTo>
                <a:cubicBezTo>
                  <a:pt x="1828595" y="362062"/>
                  <a:pt x="1820296" y="360177"/>
                  <a:pt x="1782309" y="334851"/>
                </a:cubicBezTo>
                <a:cubicBezTo>
                  <a:pt x="1741490" y="273623"/>
                  <a:pt x="1771236" y="301109"/>
                  <a:pt x="1679278" y="270457"/>
                </a:cubicBezTo>
                <a:lnTo>
                  <a:pt x="1640641" y="257578"/>
                </a:lnTo>
                <a:cubicBezTo>
                  <a:pt x="1613082" y="266764"/>
                  <a:pt x="1583928" y="272717"/>
                  <a:pt x="1563368" y="296214"/>
                </a:cubicBezTo>
                <a:cubicBezTo>
                  <a:pt x="1542983" y="319512"/>
                  <a:pt x="1533742" y="351598"/>
                  <a:pt x="1511852" y="373488"/>
                </a:cubicBezTo>
                <a:lnTo>
                  <a:pt x="1473216" y="412124"/>
                </a:lnTo>
                <a:cubicBezTo>
                  <a:pt x="1440845" y="509236"/>
                  <a:pt x="1484510" y="389537"/>
                  <a:pt x="1434579" y="489398"/>
                </a:cubicBezTo>
                <a:cubicBezTo>
                  <a:pt x="1428508" y="501540"/>
                  <a:pt x="1427048" y="515556"/>
                  <a:pt x="1421700" y="528034"/>
                </a:cubicBezTo>
                <a:cubicBezTo>
                  <a:pt x="1397938" y="583478"/>
                  <a:pt x="1381050" y="601888"/>
                  <a:pt x="1344427" y="656823"/>
                </a:cubicBezTo>
                <a:cubicBezTo>
                  <a:pt x="1325421" y="685332"/>
                  <a:pt x="1309781" y="714264"/>
                  <a:pt x="1280033" y="734096"/>
                </a:cubicBezTo>
                <a:cubicBezTo>
                  <a:pt x="1268947" y="741487"/>
                  <a:pt x="1196750" y="758137"/>
                  <a:pt x="1189880" y="759854"/>
                </a:cubicBezTo>
                <a:cubicBezTo>
                  <a:pt x="1086849" y="755561"/>
                  <a:pt x="983277" y="758363"/>
                  <a:pt x="880787" y="746975"/>
                </a:cubicBezTo>
                <a:cubicBezTo>
                  <a:pt x="865403" y="745266"/>
                  <a:pt x="853096" y="732162"/>
                  <a:pt x="842151" y="721217"/>
                </a:cubicBezTo>
                <a:cubicBezTo>
                  <a:pt x="831206" y="710272"/>
                  <a:pt x="824072" y="696020"/>
                  <a:pt x="816393" y="682581"/>
                </a:cubicBezTo>
                <a:cubicBezTo>
                  <a:pt x="786461" y="630201"/>
                  <a:pt x="791842" y="635892"/>
                  <a:pt x="777756" y="579550"/>
                </a:cubicBezTo>
                <a:cubicBezTo>
                  <a:pt x="787240" y="361414"/>
                  <a:pt x="801515" y="305985"/>
                  <a:pt x="777756" y="115910"/>
                </a:cubicBezTo>
                <a:cubicBezTo>
                  <a:pt x="775418" y="97209"/>
                  <a:pt x="754809" y="49096"/>
                  <a:pt x="739120" y="38637"/>
                </a:cubicBezTo>
                <a:cubicBezTo>
                  <a:pt x="724392" y="28819"/>
                  <a:pt x="704558" y="30844"/>
                  <a:pt x="687604" y="25758"/>
                </a:cubicBezTo>
                <a:cubicBezTo>
                  <a:pt x="661598" y="17956"/>
                  <a:pt x="610331" y="0"/>
                  <a:pt x="610331" y="0"/>
                </a:cubicBezTo>
                <a:cubicBezTo>
                  <a:pt x="580280" y="4293"/>
                  <a:pt x="549945" y="6926"/>
                  <a:pt x="520179" y="12879"/>
                </a:cubicBezTo>
                <a:cubicBezTo>
                  <a:pt x="506867" y="15541"/>
                  <a:pt x="492143" y="17277"/>
                  <a:pt x="481542" y="25758"/>
                </a:cubicBezTo>
                <a:cubicBezTo>
                  <a:pt x="469455" y="35427"/>
                  <a:pt x="467872" y="54726"/>
                  <a:pt x="455785" y="64395"/>
                </a:cubicBezTo>
                <a:cubicBezTo>
                  <a:pt x="445184" y="72876"/>
                  <a:pt x="429015" y="70681"/>
                  <a:pt x="417148" y="77274"/>
                </a:cubicBezTo>
                <a:cubicBezTo>
                  <a:pt x="338664" y="120876"/>
                  <a:pt x="364821" y="125772"/>
                  <a:pt x="301238" y="141668"/>
                </a:cubicBezTo>
                <a:cubicBezTo>
                  <a:pt x="280002" y="146977"/>
                  <a:pt x="258309" y="150254"/>
                  <a:pt x="236844" y="154547"/>
                </a:cubicBezTo>
                <a:cubicBezTo>
                  <a:pt x="223965" y="163133"/>
                  <a:pt x="209152" y="169360"/>
                  <a:pt x="198207" y="180305"/>
                </a:cubicBezTo>
                <a:cubicBezTo>
                  <a:pt x="187262" y="191250"/>
                  <a:pt x="184536" y="209272"/>
                  <a:pt x="172449" y="218941"/>
                </a:cubicBezTo>
                <a:cubicBezTo>
                  <a:pt x="161848" y="227421"/>
                  <a:pt x="146692" y="227527"/>
                  <a:pt x="133813" y="231820"/>
                </a:cubicBezTo>
                <a:cubicBezTo>
                  <a:pt x="99469" y="227527"/>
                  <a:pt x="62918" y="231795"/>
                  <a:pt x="30782" y="218941"/>
                </a:cubicBezTo>
                <a:cubicBezTo>
                  <a:pt x="16411" y="213193"/>
                  <a:pt x="6733" y="164921"/>
                  <a:pt x="5024" y="180305"/>
                </a:cubicBezTo>
                <a:cubicBezTo>
                  <a:pt x="-2605" y="248961"/>
                  <a:pt x="-10892" y="334955"/>
                  <a:pt x="56540" y="373488"/>
                </a:cubicBezTo>
                <a:cubicBezTo>
                  <a:pt x="71908" y="382270"/>
                  <a:pt x="90883" y="382074"/>
                  <a:pt x="108055" y="386367"/>
                </a:cubicBezTo>
                <a:cubicBezTo>
                  <a:pt x="218793" y="460190"/>
                  <a:pt x="78678" y="371677"/>
                  <a:pt x="185328" y="425003"/>
                </a:cubicBezTo>
                <a:cubicBezTo>
                  <a:pt x="199172" y="431925"/>
                  <a:pt x="209820" y="444474"/>
                  <a:pt x="223965" y="450761"/>
                </a:cubicBezTo>
                <a:cubicBezTo>
                  <a:pt x="248776" y="461788"/>
                  <a:pt x="301238" y="476519"/>
                  <a:pt x="301238" y="476519"/>
                </a:cubicBezTo>
                <a:cubicBezTo>
                  <a:pt x="309824" y="489398"/>
                  <a:pt x="313557" y="507476"/>
                  <a:pt x="326996" y="515155"/>
                </a:cubicBezTo>
                <a:cubicBezTo>
                  <a:pt x="346002" y="526015"/>
                  <a:pt x="370154" y="522725"/>
                  <a:pt x="391390" y="528034"/>
                </a:cubicBezTo>
                <a:cubicBezTo>
                  <a:pt x="404560" y="531327"/>
                  <a:pt x="418160" y="534320"/>
                  <a:pt x="430027" y="540913"/>
                </a:cubicBezTo>
                <a:cubicBezTo>
                  <a:pt x="457088" y="555947"/>
                  <a:pt x="507300" y="592429"/>
                  <a:pt x="507300" y="592429"/>
                </a:cubicBezTo>
                <a:cubicBezTo>
                  <a:pt x="515886" y="605308"/>
                  <a:pt x="522113" y="620120"/>
                  <a:pt x="533058" y="631065"/>
                </a:cubicBezTo>
                <a:cubicBezTo>
                  <a:pt x="544003" y="642010"/>
                  <a:pt x="561785" y="644932"/>
                  <a:pt x="571694" y="656823"/>
                </a:cubicBezTo>
                <a:cubicBezTo>
                  <a:pt x="583985" y="671572"/>
                  <a:pt x="586293" y="692716"/>
                  <a:pt x="597452" y="708338"/>
                </a:cubicBezTo>
                <a:cubicBezTo>
                  <a:pt x="611558" y="728086"/>
                  <a:pt x="651083" y="762225"/>
                  <a:pt x="674725" y="772733"/>
                </a:cubicBezTo>
                <a:cubicBezTo>
                  <a:pt x="699536" y="783760"/>
                  <a:pt x="726241" y="789905"/>
                  <a:pt x="751999" y="798491"/>
                </a:cubicBezTo>
                <a:lnTo>
                  <a:pt x="790635" y="811369"/>
                </a:lnTo>
                <a:cubicBezTo>
                  <a:pt x="803514" y="815662"/>
                  <a:pt x="815960" y="821586"/>
                  <a:pt x="829272" y="824248"/>
                </a:cubicBezTo>
                <a:cubicBezTo>
                  <a:pt x="850737" y="828541"/>
                  <a:pt x="872430" y="831818"/>
                  <a:pt x="893666" y="837127"/>
                </a:cubicBezTo>
                <a:cubicBezTo>
                  <a:pt x="906836" y="840420"/>
                  <a:pt x="920161" y="843935"/>
                  <a:pt x="932303" y="850006"/>
                </a:cubicBezTo>
                <a:cubicBezTo>
                  <a:pt x="946148" y="856928"/>
                  <a:pt x="956256" y="870869"/>
                  <a:pt x="970940" y="875764"/>
                </a:cubicBezTo>
                <a:cubicBezTo>
                  <a:pt x="995713" y="884022"/>
                  <a:pt x="1022521" y="883972"/>
                  <a:pt x="1048213" y="888643"/>
                </a:cubicBezTo>
                <a:cubicBezTo>
                  <a:pt x="1069750" y="892559"/>
                  <a:pt x="1091489" y="895762"/>
                  <a:pt x="1112607" y="901522"/>
                </a:cubicBezTo>
                <a:cubicBezTo>
                  <a:pt x="1138801" y="908666"/>
                  <a:pt x="1164122" y="918693"/>
                  <a:pt x="1189880" y="927279"/>
                </a:cubicBezTo>
                <a:lnTo>
                  <a:pt x="1267154" y="953037"/>
                </a:lnTo>
                <a:lnTo>
                  <a:pt x="1305790" y="965916"/>
                </a:lnTo>
                <a:cubicBezTo>
                  <a:pt x="1318669" y="970209"/>
                  <a:pt x="1333131" y="971265"/>
                  <a:pt x="1344427" y="978795"/>
                </a:cubicBezTo>
                <a:lnTo>
                  <a:pt x="1460337" y="1056068"/>
                </a:lnTo>
                <a:lnTo>
                  <a:pt x="1537610" y="1107583"/>
                </a:lnTo>
                <a:lnTo>
                  <a:pt x="1576247" y="1120462"/>
                </a:lnTo>
                <a:cubicBezTo>
                  <a:pt x="1580540" y="1133341"/>
                  <a:pt x="1579526" y="1149500"/>
                  <a:pt x="1589125" y="1159099"/>
                </a:cubicBezTo>
                <a:cubicBezTo>
                  <a:pt x="1598724" y="1168699"/>
                  <a:pt x="1615284" y="1166630"/>
                  <a:pt x="1627762" y="1171978"/>
                </a:cubicBezTo>
                <a:cubicBezTo>
                  <a:pt x="1739155" y="1219718"/>
                  <a:pt x="1627312" y="1180415"/>
                  <a:pt x="1717914" y="1210614"/>
                </a:cubicBezTo>
                <a:cubicBezTo>
                  <a:pt x="1730793" y="1219200"/>
                  <a:pt x="1742324" y="1230275"/>
                  <a:pt x="1756551" y="1236372"/>
                </a:cubicBezTo>
                <a:cubicBezTo>
                  <a:pt x="1814321" y="1261131"/>
                  <a:pt x="1796578" y="1237067"/>
                  <a:pt x="1846703" y="1262130"/>
                </a:cubicBezTo>
                <a:cubicBezTo>
                  <a:pt x="1860548" y="1269052"/>
                  <a:pt x="1871496" y="1280966"/>
                  <a:pt x="1885340" y="1287888"/>
                </a:cubicBezTo>
                <a:cubicBezTo>
                  <a:pt x="1897482" y="1293959"/>
                  <a:pt x="1911834" y="1294696"/>
                  <a:pt x="1923976" y="1300767"/>
                </a:cubicBezTo>
                <a:cubicBezTo>
                  <a:pt x="1986927" y="1332242"/>
                  <a:pt x="1936511" y="1323218"/>
                  <a:pt x="2001249" y="1339403"/>
                </a:cubicBezTo>
                <a:cubicBezTo>
                  <a:pt x="2146883" y="1375812"/>
                  <a:pt x="1977137" y="1322779"/>
                  <a:pt x="2142917" y="1378040"/>
                </a:cubicBezTo>
                <a:lnTo>
                  <a:pt x="2168675" y="1416676"/>
                </a:lnTo>
                <a:close/>
              </a:path>
            </a:pathLst>
          </a:custGeom>
          <a:noFill/>
          <a:ln>
            <a:solidFill>
              <a:srgbClr val="00206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395325" y="1769771"/>
            <a:ext cx="1997633" cy="830997"/>
          </a:xfrm>
          <a:prstGeom prst="rect">
            <a:avLst/>
          </a:prstGeom>
          <a:noFill/>
        </p:spPr>
        <p:txBody>
          <a:bodyPr wrap="square" rtlCol="0">
            <a:spAutoFit/>
          </a:bodyPr>
          <a:lstStyle/>
          <a:p>
            <a:r>
              <a:rPr lang="en-US" sz="2400" b="1" dirty="0">
                <a:solidFill>
                  <a:srgbClr val="0039AC"/>
                </a:solidFill>
              </a:rPr>
              <a:t>Papillary layer of dermis</a:t>
            </a:r>
          </a:p>
        </p:txBody>
      </p:sp>
    </p:spTree>
    <p:extLst>
      <p:ext uri="{BB962C8B-B14F-4D97-AF65-F5344CB8AC3E}">
        <p14:creationId xmlns:p14="http://schemas.microsoft.com/office/powerpoint/2010/main" val="507995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7192"/>
            <a:ext cx="7391400" cy="5480808"/>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6" name="Freeform 15"/>
          <p:cNvSpPr/>
          <p:nvPr/>
        </p:nvSpPr>
        <p:spPr>
          <a:xfrm>
            <a:off x="2189408" y="3709115"/>
            <a:ext cx="2923505" cy="2229276"/>
          </a:xfrm>
          <a:custGeom>
            <a:avLst/>
            <a:gdLst>
              <a:gd name="connsiteX0" fmla="*/ 2550017 w 2923505"/>
              <a:gd name="connsiteY0" fmla="*/ 412124 h 2229276"/>
              <a:gd name="connsiteX1" fmla="*/ 2421229 w 2923505"/>
              <a:gd name="connsiteY1" fmla="*/ 347730 h 2229276"/>
              <a:gd name="connsiteX2" fmla="*/ 2369713 w 2923505"/>
              <a:gd name="connsiteY2" fmla="*/ 321972 h 2229276"/>
              <a:gd name="connsiteX3" fmla="*/ 2331077 w 2923505"/>
              <a:gd name="connsiteY3" fmla="*/ 283336 h 2229276"/>
              <a:gd name="connsiteX4" fmla="*/ 2253803 w 2923505"/>
              <a:gd name="connsiteY4" fmla="*/ 231820 h 2229276"/>
              <a:gd name="connsiteX5" fmla="*/ 2215167 w 2923505"/>
              <a:gd name="connsiteY5" fmla="*/ 206062 h 2229276"/>
              <a:gd name="connsiteX6" fmla="*/ 2176530 w 2923505"/>
              <a:gd name="connsiteY6" fmla="*/ 193184 h 2229276"/>
              <a:gd name="connsiteX7" fmla="*/ 2099257 w 2923505"/>
              <a:gd name="connsiteY7" fmla="*/ 154547 h 2229276"/>
              <a:gd name="connsiteX8" fmla="*/ 2060620 w 2923505"/>
              <a:gd name="connsiteY8" fmla="*/ 128789 h 2229276"/>
              <a:gd name="connsiteX9" fmla="*/ 2021984 w 2923505"/>
              <a:gd name="connsiteY9" fmla="*/ 115910 h 2229276"/>
              <a:gd name="connsiteX10" fmla="*/ 1944710 w 2923505"/>
              <a:gd name="connsiteY10" fmla="*/ 64395 h 2229276"/>
              <a:gd name="connsiteX11" fmla="*/ 1828800 w 2923505"/>
              <a:gd name="connsiteY11" fmla="*/ 38637 h 2229276"/>
              <a:gd name="connsiteX12" fmla="*/ 1700012 w 2923505"/>
              <a:gd name="connsiteY12" fmla="*/ 12879 h 2229276"/>
              <a:gd name="connsiteX13" fmla="*/ 1558344 w 2923505"/>
              <a:gd name="connsiteY13" fmla="*/ 0 h 2229276"/>
              <a:gd name="connsiteX14" fmla="*/ 1197736 w 2923505"/>
              <a:gd name="connsiteY14" fmla="*/ 12879 h 2229276"/>
              <a:gd name="connsiteX15" fmla="*/ 1107584 w 2923505"/>
              <a:gd name="connsiteY15" fmla="*/ 38637 h 2229276"/>
              <a:gd name="connsiteX16" fmla="*/ 1043189 w 2923505"/>
              <a:gd name="connsiteY16" fmla="*/ 51516 h 2229276"/>
              <a:gd name="connsiteX17" fmla="*/ 927279 w 2923505"/>
              <a:gd name="connsiteY17" fmla="*/ 103031 h 2229276"/>
              <a:gd name="connsiteX18" fmla="*/ 888643 w 2923505"/>
              <a:gd name="connsiteY18" fmla="*/ 115910 h 2229276"/>
              <a:gd name="connsiteX19" fmla="*/ 811369 w 2923505"/>
              <a:gd name="connsiteY19" fmla="*/ 167426 h 2229276"/>
              <a:gd name="connsiteX20" fmla="*/ 695460 w 2923505"/>
              <a:gd name="connsiteY20" fmla="*/ 257578 h 2229276"/>
              <a:gd name="connsiteX21" fmla="*/ 682581 w 2923505"/>
              <a:gd name="connsiteY21" fmla="*/ 296215 h 2229276"/>
              <a:gd name="connsiteX22" fmla="*/ 643944 w 2923505"/>
              <a:gd name="connsiteY22" fmla="*/ 334851 h 2229276"/>
              <a:gd name="connsiteX23" fmla="*/ 489398 w 2923505"/>
              <a:gd name="connsiteY23" fmla="*/ 450761 h 2229276"/>
              <a:gd name="connsiteX24" fmla="*/ 463640 w 2923505"/>
              <a:gd name="connsiteY24" fmla="*/ 489398 h 2229276"/>
              <a:gd name="connsiteX25" fmla="*/ 334851 w 2923505"/>
              <a:gd name="connsiteY25" fmla="*/ 579550 h 2229276"/>
              <a:gd name="connsiteX26" fmla="*/ 257578 w 2923505"/>
              <a:gd name="connsiteY26" fmla="*/ 631065 h 2229276"/>
              <a:gd name="connsiteX27" fmla="*/ 218941 w 2923505"/>
              <a:gd name="connsiteY27" fmla="*/ 643944 h 2229276"/>
              <a:gd name="connsiteX28" fmla="*/ 141668 w 2923505"/>
              <a:gd name="connsiteY28" fmla="*/ 734096 h 2229276"/>
              <a:gd name="connsiteX29" fmla="*/ 90153 w 2923505"/>
              <a:gd name="connsiteY29" fmla="*/ 811370 h 2229276"/>
              <a:gd name="connsiteX30" fmla="*/ 64395 w 2923505"/>
              <a:gd name="connsiteY30" fmla="*/ 850006 h 2229276"/>
              <a:gd name="connsiteX31" fmla="*/ 51516 w 2923505"/>
              <a:gd name="connsiteY31" fmla="*/ 888643 h 2229276"/>
              <a:gd name="connsiteX32" fmla="*/ 25758 w 2923505"/>
              <a:gd name="connsiteY32" fmla="*/ 940158 h 2229276"/>
              <a:gd name="connsiteX33" fmla="*/ 0 w 2923505"/>
              <a:gd name="connsiteY33" fmla="*/ 1081826 h 2229276"/>
              <a:gd name="connsiteX34" fmla="*/ 12879 w 2923505"/>
              <a:gd name="connsiteY34" fmla="*/ 1339403 h 2229276"/>
              <a:gd name="connsiteX35" fmla="*/ 51516 w 2923505"/>
              <a:gd name="connsiteY35" fmla="*/ 1481071 h 2229276"/>
              <a:gd name="connsiteX36" fmla="*/ 64395 w 2923505"/>
              <a:gd name="connsiteY36" fmla="*/ 1532586 h 2229276"/>
              <a:gd name="connsiteX37" fmla="*/ 90153 w 2923505"/>
              <a:gd name="connsiteY37" fmla="*/ 1571223 h 2229276"/>
              <a:gd name="connsiteX38" fmla="*/ 141668 w 2923505"/>
              <a:gd name="connsiteY38" fmla="*/ 1661375 h 2229276"/>
              <a:gd name="connsiteX39" fmla="*/ 206062 w 2923505"/>
              <a:gd name="connsiteY39" fmla="*/ 1803043 h 2229276"/>
              <a:gd name="connsiteX40" fmla="*/ 244699 w 2923505"/>
              <a:gd name="connsiteY40" fmla="*/ 1828800 h 2229276"/>
              <a:gd name="connsiteX41" fmla="*/ 296215 w 2923505"/>
              <a:gd name="connsiteY41" fmla="*/ 1906074 h 2229276"/>
              <a:gd name="connsiteX42" fmla="*/ 321972 w 2923505"/>
              <a:gd name="connsiteY42" fmla="*/ 1944710 h 2229276"/>
              <a:gd name="connsiteX43" fmla="*/ 437882 w 2923505"/>
              <a:gd name="connsiteY43" fmla="*/ 2073499 h 2229276"/>
              <a:gd name="connsiteX44" fmla="*/ 476519 w 2923505"/>
              <a:gd name="connsiteY44" fmla="*/ 2086378 h 2229276"/>
              <a:gd name="connsiteX45" fmla="*/ 605307 w 2923505"/>
              <a:gd name="connsiteY45" fmla="*/ 2137893 h 2229276"/>
              <a:gd name="connsiteX46" fmla="*/ 656823 w 2923505"/>
              <a:gd name="connsiteY46" fmla="*/ 2163651 h 2229276"/>
              <a:gd name="connsiteX47" fmla="*/ 1017431 w 2923505"/>
              <a:gd name="connsiteY47" fmla="*/ 2189409 h 2229276"/>
              <a:gd name="connsiteX48" fmla="*/ 1081826 w 2923505"/>
              <a:gd name="connsiteY48" fmla="*/ 2215167 h 2229276"/>
              <a:gd name="connsiteX49" fmla="*/ 1571223 w 2923505"/>
              <a:gd name="connsiteY49" fmla="*/ 2215167 h 2229276"/>
              <a:gd name="connsiteX50" fmla="*/ 1674254 w 2923505"/>
              <a:gd name="connsiteY50" fmla="*/ 2189409 h 2229276"/>
              <a:gd name="connsiteX51" fmla="*/ 1725769 w 2923505"/>
              <a:gd name="connsiteY51" fmla="*/ 2176530 h 2229276"/>
              <a:gd name="connsiteX52" fmla="*/ 1803043 w 2923505"/>
              <a:gd name="connsiteY52" fmla="*/ 2150772 h 2229276"/>
              <a:gd name="connsiteX53" fmla="*/ 1841679 w 2923505"/>
              <a:gd name="connsiteY53" fmla="*/ 2137893 h 2229276"/>
              <a:gd name="connsiteX54" fmla="*/ 1893195 w 2923505"/>
              <a:gd name="connsiteY54" fmla="*/ 2125015 h 2229276"/>
              <a:gd name="connsiteX55" fmla="*/ 1970468 w 2923505"/>
              <a:gd name="connsiteY55" fmla="*/ 2099257 h 2229276"/>
              <a:gd name="connsiteX56" fmla="*/ 2060620 w 2923505"/>
              <a:gd name="connsiteY56" fmla="*/ 2060620 h 2229276"/>
              <a:gd name="connsiteX57" fmla="*/ 2176530 w 2923505"/>
              <a:gd name="connsiteY57" fmla="*/ 2009105 h 2229276"/>
              <a:gd name="connsiteX58" fmla="*/ 2279561 w 2923505"/>
              <a:gd name="connsiteY58" fmla="*/ 1970468 h 2229276"/>
              <a:gd name="connsiteX59" fmla="*/ 2408350 w 2923505"/>
              <a:gd name="connsiteY59" fmla="*/ 1893195 h 2229276"/>
              <a:gd name="connsiteX60" fmla="*/ 2459865 w 2923505"/>
              <a:gd name="connsiteY60" fmla="*/ 1880316 h 2229276"/>
              <a:gd name="connsiteX61" fmla="*/ 2485623 w 2923505"/>
              <a:gd name="connsiteY61" fmla="*/ 1841679 h 2229276"/>
              <a:gd name="connsiteX62" fmla="*/ 2562896 w 2923505"/>
              <a:gd name="connsiteY62" fmla="*/ 1790164 h 2229276"/>
              <a:gd name="connsiteX63" fmla="*/ 2588654 w 2923505"/>
              <a:gd name="connsiteY63" fmla="*/ 1751527 h 2229276"/>
              <a:gd name="connsiteX64" fmla="*/ 2665927 w 2923505"/>
              <a:gd name="connsiteY64" fmla="*/ 1700012 h 2229276"/>
              <a:gd name="connsiteX65" fmla="*/ 2691685 w 2923505"/>
              <a:gd name="connsiteY65" fmla="*/ 1661375 h 2229276"/>
              <a:gd name="connsiteX66" fmla="*/ 2730322 w 2923505"/>
              <a:gd name="connsiteY66" fmla="*/ 1635617 h 2229276"/>
              <a:gd name="connsiteX67" fmla="*/ 2794716 w 2923505"/>
              <a:gd name="connsiteY67" fmla="*/ 1558344 h 2229276"/>
              <a:gd name="connsiteX68" fmla="*/ 2820474 w 2923505"/>
              <a:gd name="connsiteY68" fmla="*/ 1519708 h 2229276"/>
              <a:gd name="connsiteX69" fmla="*/ 2846231 w 2923505"/>
              <a:gd name="connsiteY69" fmla="*/ 1468192 h 2229276"/>
              <a:gd name="connsiteX70" fmla="*/ 2884868 w 2923505"/>
              <a:gd name="connsiteY70" fmla="*/ 1416677 h 2229276"/>
              <a:gd name="connsiteX71" fmla="*/ 2897747 w 2923505"/>
              <a:gd name="connsiteY71" fmla="*/ 1352282 h 2229276"/>
              <a:gd name="connsiteX72" fmla="*/ 2910626 w 2923505"/>
              <a:gd name="connsiteY72" fmla="*/ 1313646 h 2229276"/>
              <a:gd name="connsiteX73" fmla="*/ 2923505 w 2923505"/>
              <a:gd name="connsiteY73" fmla="*/ 1236372 h 2229276"/>
              <a:gd name="connsiteX74" fmla="*/ 2910626 w 2923505"/>
              <a:gd name="connsiteY74" fmla="*/ 978795 h 2229276"/>
              <a:gd name="connsiteX75" fmla="*/ 2897747 w 2923505"/>
              <a:gd name="connsiteY75" fmla="*/ 824248 h 2229276"/>
              <a:gd name="connsiteX76" fmla="*/ 2871989 w 2923505"/>
              <a:gd name="connsiteY76" fmla="*/ 708339 h 2229276"/>
              <a:gd name="connsiteX77" fmla="*/ 2846231 w 2923505"/>
              <a:gd name="connsiteY77" fmla="*/ 631065 h 2229276"/>
              <a:gd name="connsiteX78" fmla="*/ 2756079 w 2923505"/>
              <a:gd name="connsiteY78" fmla="*/ 515155 h 2229276"/>
              <a:gd name="connsiteX79" fmla="*/ 2678806 w 2923505"/>
              <a:gd name="connsiteY79" fmla="*/ 463640 h 2229276"/>
              <a:gd name="connsiteX80" fmla="*/ 2550017 w 2923505"/>
              <a:gd name="connsiteY80" fmla="*/ 412124 h 2229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23505" h="2229276">
                <a:moveTo>
                  <a:pt x="2550017" y="412124"/>
                </a:moveTo>
                <a:cubicBezTo>
                  <a:pt x="2507087" y="392806"/>
                  <a:pt x="2525852" y="413120"/>
                  <a:pt x="2421229" y="347730"/>
                </a:cubicBezTo>
                <a:cubicBezTo>
                  <a:pt x="2404948" y="337555"/>
                  <a:pt x="2385336" y="333131"/>
                  <a:pt x="2369713" y="321972"/>
                </a:cubicBezTo>
                <a:cubicBezTo>
                  <a:pt x="2354892" y="311386"/>
                  <a:pt x="2345454" y="294518"/>
                  <a:pt x="2331077" y="283336"/>
                </a:cubicBezTo>
                <a:cubicBezTo>
                  <a:pt x="2306641" y="264330"/>
                  <a:pt x="2279561" y="248992"/>
                  <a:pt x="2253803" y="231820"/>
                </a:cubicBezTo>
                <a:cubicBezTo>
                  <a:pt x="2240924" y="223234"/>
                  <a:pt x="2229851" y="210956"/>
                  <a:pt x="2215167" y="206062"/>
                </a:cubicBezTo>
                <a:lnTo>
                  <a:pt x="2176530" y="193184"/>
                </a:lnTo>
                <a:cubicBezTo>
                  <a:pt x="2065800" y="119364"/>
                  <a:pt x="2205899" y="207869"/>
                  <a:pt x="2099257" y="154547"/>
                </a:cubicBezTo>
                <a:cubicBezTo>
                  <a:pt x="2085413" y="147625"/>
                  <a:pt x="2074464" y="135711"/>
                  <a:pt x="2060620" y="128789"/>
                </a:cubicBezTo>
                <a:cubicBezTo>
                  <a:pt x="2048478" y="122718"/>
                  <a:pt x="2033851" y="122503"/>
                  <a:pt x="2021984" y="115910"/>
                </a:cubicBezTo>
                <a:cubicBezTo>
                  <a:pt x="1994923" y="100876"/>
                  <a:pt x="1974078" y="74185"/>
                  <a:pt x="1944710" y="64395"/>
                </a:cubicBezTo>
                <a:cubicBezTo>
                  <a:pt x="1869518" y="39330"/>
                  <a:pt x="1942131" y="61303"/>
                  <a:pt x="1828800" y="38637"/>
                </a:cubicBezTo>
                <a:cubicBezTo>
                  <a:pt x="1743513" y="21580"/>
                  <a:pt x="1807193" y="25489"/>
                  <a:pt x="1700012" y="12879"/>
                </a:cubicBezTo>
                <a:cubicBezTo>
                  <a:pt x="1652919" y="7339"/>
                  <a:pt x="1605567" y="4293"/>
                  <a:pt x="1558344" y="0"/>
                </a:cubicBezTo>
                <a:cubicBezTo>
                  <a:pt x="1438141" y="4293"/>
                  <a:pt x="1317781" y="5376"/>
                  <a:pt x="1197736" y="12879"/>
                </a:cubicBezTo>
                <a:cubicBezTo>
                  <a:pt x="1165613" y="14887"/>
                  <a:pt x="1138038" y="31023"/>
                  <a:pt x="1107584" y="38637"/>
                </a:cubicBezTo>
                <a:cubicBezTo>
                  <a:pt x="1086348" y="43946"/>
                  <a:pt x="1064654" y="47223"/>
                  <a:pt x="1043189" y="51516"/>
                </a:cubicBezTo>
                <a:cubicBezTo>
                  <a:pt x="981961" y="92336"/>
                  <a:pt x="1019239" y="72378"/>
                  <a:pt x="927279" y="103031"/>
                </a:cubicBezTo>
                <a:lnTo>
                  <a:pt x="888643" y="115910"/>
                </a:lnTo>
                <a:cubicBezTo>
                  <a:pt x="802898" y="201655"/>
                  <a:pt x="895242" y="120830"/>
                  <a:pt x="811369" y="167426"/>
                </a:cubicBezTo>
                <a:cubicBezTo>
                  <a:pt x="742047" y="205938"/>
                  <a:pt x="742392" y="210645"/>
                  <a:pt x="695460" y="257578"/>
                </a:cubicBezTo>
                <a:cubicBezTo>
                  <a:pt x="691167" y="270457"/>
                  <a:pt x="690111" y="284919"/>
                  <a:pt x="682581" y="296215"/>
                </a:cubicBezTo>
                <a:cubicBezTo>
                  <a:pt x="672478" y="311369"/>
                  <a:pt x="657936" y="323191"/>
                  <a:pt x="643944" y="334851"/>
                </a:cubicBezTo>
                <a:cubicBezTo>
                  <a:pt x="558527" y="406031"/>
                  <a:pt x="555254" y="406856"/>
                  <a:pt x="489398" y="450761"/>
                </a:cubicBezTo>
                <a:cubicBezTo>
                  <a:pt x="480812" y="463640"/>
                  <a:pt x="474585" y="478453"/>
                  <a:pt x="463640" y="489398"/>
                </a:cubicBezTo>
                <a:cubicBezTo>
                  <a:pt x="444575" y="508463"/>
                  <a:pt x="347465" y="571141"/>
                  <a:pt x="334851" y="579550"/>
                </a:cubicBezTo>
                <a:lnTo>
                  <a:pt x="257578" y="631065"/>
                </a:lnTo>
                <a:lnTo>
                  <a:pt x="218941" y="643944"/>
                </a:lnTo>
                <a:cubicBezTo>
                  <a:pt x="139908" y="762498"/>
                  <a:pt x="266582" y="577954"/>
                  <a:pt x="141668" y="734096"/>
                </a:cubicBezTo>
                <a:cubicBezTo>
                  <a:pt x="122329" y="758269"/>
                  <a:pt x="107325" y="785612"/>
                  <a:pt x="90153" y="811370"/>
                </a:cubicBezTo>
                <a:lnTo>
                  <a:pt x="64395" y="850006"/>
                </a:lnTo>
                <a:cubicBezTo>
                  <a:pt x="60102" y="862885"/>
                  <a:pt x="56864" y="876165"/>
                  <a:pt x="51516" y="888643"/>
                </a:cubicBezTo>
                <a:cubicBezTo>
                  <a:pt x="43953" y="906289"/>
                  <a:pt x="31829" y="921945"/>
                  <a:pt x="25758" y="940158"/>
                </a:cubicBezTo>
                <a:cubicBezTo>
                  <a:pt x="19758" y="958157"/>
                  <a:pt x="2162" y="1068853"/>
                  <a:pt x="0" y="1081826"/>
                </a:cubicBezTo>
                <a:cubicBezTo>
                  <a:pt x="4293" y="1167685"/>
                  <a:pt x="6024" y="1253711"/>
                  <a:pt x="12879" y="1339403"/>
                </a:cubicBezTo>
                <a:cubicBezTo>
                  <a:pt x="18120" y="1404921"/>
                  <a:pt x="34913" y="1414661"/>
                  <a:pt x="51516" y="1481071"/>
                </a:cubicBezTo>
                <a:cubicBezTo>
                  <a:pt x="55809" y="1498243"/>
                  <a:pt x="57422" y="1516317"/>
                  <a:pt x="64395" y="1532586"/>
                </a:cubicBezTo>
                <a:cubicBezTo>
                  <a:pt x="70492" y="1546813"/>
                  <a:pt x="82474" y="1557784"/>
                  <a:pt x="90153" y="1571223"/>
                </a:cubicBezTo>
                <a:cubicBezTo>
                  <a:pt x="155507" y="1685595"/>
                  <a:pt x="78917" y="1567251"/>
                  <a:pt x="141668" y="1661375"/>
                </a:cubicBezTo>
                <a:cubicBezTo>
                  <a:pt x="155055" y="1701535"/>
                  <a:pt x="181383" y="1786591"/>
                  <a:pt x="206062" y="1803043"/>
                </a:cubicBezTo>
                <a:lnTo>
                  <a:pt x="244699" y="1828800"/>
                </a:lnTo>
                <a:cubicBezTo>
                  <a:pt x="268113" y="1922455"/>
                  <a:pt x="236921" y="1846780"/>
                  <a:pt x="296215" y="1906074"/>
                </a:cubicBezTo>
                <a:cubicBezTo>
                  <a:pt x="307160" y="1917019"/>
                  <a:pt x="312976" y="1932115"/>
                  <a:pt x="321972" y="1944710"/>
                </a:cubicBezTo>
                <a:cubicBezTo>
                  <a:pt x="344635" y="1976439"/>
                  <a:pt x="409629" y="2064081"/>
                  <a:pt x="437882" y="2073499"/>
                </a:cubicBezTo>
                <a:lnTo>
                  <a:pt x="476519" y="2086378"/>
                </a:lnTo>
                <a:cubicBezTo>
                  <a:pt x="572901" y="2158666"/>
                  <a:pt x="477692" y="2099609"/>
                  <a:pt x="605307" y="2137893"/>
                </a:cubicBezTo>
                <a:cubicBezTo>
                  <a:pt x="623696" y="2143410"/>
                  <a:pt x="639176" y="2156088"/>
                  <a:pt x="656823" y="2163651"/>
                </a:cubicBezTo>
                <a:cubicBezTo>
                  <a:pt x="762913" y="2209118"/>
                  <a:pt x="954420" y="2186889"/>
                  <a:pt x="1017431" y="2189409"/>
                </a:cubicBezTo>
                <a:cubicBezTo>
                  <a:pt x="1038896" y="2197995"/>
                  <a:pt x="1059221" y="2210323"/>
                  <a:pt x="1081826" y="2215167"/>
                </a:cubicBezTo>
                <a:cubicBezTo>
                  <a:pt x="1222123" y="2245231"/>
                  <a:pt x="1477469" y="2218400"/>
                  <a:pt x="1571223" y="2215167"/>
                </a:cubicBezTo>
                <a:lnTo>
                  <a:pt x="1674254" y="2189409"/>
                </a:lnTo>
                <a:cubicBezTo>
                  <a:pt x="1691426" y="2185116"/>
                  <a:pt x="1708977" y="2182127"/>
                  <a:pt x="1725769" y="2176530"/>
                </a:cubicBezTo>
                <a:lnTo>
                  <a:pt x="1803043" y="2150772"/>
                </a:lnTo>
                <a:cubicBezTo>
                  <a:pt x="1815922" y="2146479"/>
                  <a:pt x="1828509" y="2141185"/>
                  <a:pt x="1841679" y="2137893"/>
                </a:cubicBezTo>
                <a:cubicBezTo>
                  <a:pt x="1858851" y="2133600"/>
                  <a:pt x="1876241" y="2130101"/>
                  <a:pt x="1893195" y="2125015"/>
                </a:cubicBezTo>
                <a:cubicBezTo>
                  <a:pt x="1919201" y="2117213"/>
                  <a:pt x="1947877" y="2114318"/>
                  <a:pt x="1970468" y="2099257"/>
                </a:cubicBezTo>
                <a:cubicBezTo>
                  <a:pt x="2023832" y="2063681"/>
                  <a:pt x="1994089" y="2077253"/>
                  <a:pt x="2060620" y="2060620"/>
                </a:cubicBezTo>
                <a:cubicBezTo>
                  <a:pt x="2174275" y="1984850"/>
                  <a:pt x="1992611" y="2101065"/>
                  <a:pt x="2176530" y="2009105"/>
                </a:cubicBezTo>
                <a:cubicBezTo>
                  <a:pt x="2243878" y="1975431"/>
                  <a:pt x="2209420" y="1988003"/>
                  <a:pt x="2279561" y="1970468"/>
                </a:cubicBezTo>
                <a:cubicBezTo>
                  <a:pt x="2318075" y="1944792"/>
                  <a:pt x="2363090" y="1910168"/>
                  <a:pt x="2408350" y="1893195"/>
                </a:cubicBezTo>
                <a:cubicBezTo>
                  <a:pt x="2424923" y="1886980"/>
                  <a:pt x="2442693" y="1884609"/>
                  <a:pt x="2459865" y="1880316"/>
                </a:cubicBezTo>
                <a:cubicBezTo>
                  <a:pt x="2468451" y="1867437"/>
                  <a:pt x="2473974" y="1851872"/>
                  <a:pt x="2485623" y="1841679"/>
                </a:cubicBezTo>
                <a:cubicBezTo>
                  <a:pt x="2508920" y="1821294"/>
                  <a:pt x="2562896" y="1790164"/>
                  <a:pt x="2562896" y="1790164"/>
                </a:cubicBezTo>
                <a:cubicBezTo>
                  <a:pt x="2571482" y="1777285"/>
                  <a:pt x="2577005" y="1761720"/>
                  <a:pt x="2588654" y="1751527"/>
                </a:cubicBezTo>
                <a:cubicBezTo>
                  <a:pt x="2611951" y="1731142"/>
                  <a:pt x="2665927" y="1700012"/>
                  <a:pt x="2665927" y="1700012"/>
                </a:cubicBezTo>
                <a:cubicBezTo>
                  <a:pt x="2674513" y="1687133"/>
                  <a:pt x="2680740" y="1672320"/>
                  <a:pt x="2691685" y="1661375"/>
                </a:cubicBezTo>
                <a:cubicBezTo>
                  <a:pt x="2702630" y="1650430"/>
                  <a:pt x="2720413" y="1647508"/>
                  <a:pt x="2730322" y="1635617"/>
                </a:cubicBezTo>
                <a:cubicBezTo>
                  <a:pt x="2812022" y="1537577"/>
                  <a:pt x="2700582" y="1621100"/>
                  <a:pt x="2794716" y="1558344"/>
                </a:cubicBezTo>
                <a:cubicBezTo>
                  <a:pt x="2803302" y="1545465"/>
                  <a:pt x="2812795" y="1533147"/>
                  <a:pt x="2820474" y="1519708"/>
                </a:cubicBezTo>
                <a:cubicBezTo>
                  <a:pt x="2829999" y="1503039"/>
                  <a:pt x="2836056" y="1484473"/>
                  <a:pt x="2846231" y="1468192"/>
                </a:cubicBezTo>
                <a:cubicBezTo>
                  <a:pt x="2857607" y="1449990"/>
                  <a:pt x="2871989" y="1433849"/>
                  <a:pt x="2884868" y="1416677"/>
                </a:cubicBezTo>
                <a:cubicBezTo>
                  <a:pt x="2889161" y="1395212"/>
                  <a:pt x="2892438" y="1373518"/>
                  <a:pt x="2897747" y="1352282"/>
                </a:cubicBezTo>
                <a:cubicBezTo>
                  <a:pt x="2901040" y="1339112"/>
                  <a:pt x="2907681" y="1326898"/>
                  <a:pt x="2910626" y="1313646"/>
                </a:cubicBezTo>
                <a:cubicBezTo>
                  <a:pt x="2916291" y="1288155"/>
                  <a:pt x="2919212" y="1262130"/>
                  <a:pt x="2923505" y="1236372"/>
                </a:cubicBezTo>
                <a:cubicBezTo>
                  <a:pt x="2919212" y="1150513"/>
                  <a:pt x="2915988" y="1064594"/>
                  <a:pt x="2910626" y="978795"/>
                </a:cubicBezTo>
                <a:cubicBezTo>
                  <a:pt x="2907401" y="927201"/>
                  <a:pt x="2903787" y="875588"/>
                  <a:pt x="2897747" y="824248"/>
                </a:cubicBezTo>
                <a:cubicBezTo>
                  <a:pt x="2895375" y="804086"/>
                  <a:pt x="2878874" y="731290"/>
                  <a:pt x="2871989" y="708339"/>
                </a:cubicBezTo>
                <a:cubicBezTo>
                  <a:pt x="2864187" y="682333"/>
                  <a:pt x="2854817" y="656823"/>
                  <a:pt x="2846231" y="631065"/>
                </a:cubicBezTo>
                <a:cubicBezTo>
                  <a:pt x="2826458" y="571745"/>
                  <a:pt x="2830545" y="564799"/>
                  <a:pt x="2756079" y="515155"/>
                </a:cubicBezTo>
                <a:cubicBezTo>
                  <a:pt x="2730321" y="497983"/>
                  <a:pt x="2709162" y="469711"/>
                  <a:pt x="2678806" y="463640"/>
                </a:cubicBezTo>
                <a:cubicBezTo>
                  <a:pt x="2538111" y="435501"/>
                  <a:pt x="2592947" y="431442"/>
                  <a:pt x="2550017" y="412124"/>
                </a:cubicBezTo>
                <a:close/>
              </a:path>
            </a:pathLst>
          </a:custGeom>
          <a:noFill/>
          <a:ln w="38100">
            <a:solidFill>
              <a:schemeClr val="accent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966654" y="4592920"/>
            <a:ext cx="1185192" cy="830997"/>
          </a:xfrm>
          <a:prstGeom prst="rect">
            <a:avLst/>
          </a:prstGeom>
          <a:noFill/>
        </p:spPr>
        <p:txBody>
          <a:bodyPr wrap="square" rtlCol="0">
            <a:spAutoFit/>
          </a:bodyPr>
          <a:lstStyle/>
          <a:p>
            <a:r>
              <a:rPr lang="en-US" sz="2400" b="1" dirty="0">
                <a:solidFill>
                  <a:schemeClr val="accent6">
                    <a:lumMod val="50000"/>
                  </a:schemeClr>
                </a:solidFill>
              </a:rPr>
              <a:t>Eccrine gland</a:t>
            </a:r>
          </a:p>
        </p:txBody>
      </p:sp>
    </p:spTree>
    <p:extLst>
      <p:ext uri="{BB962C8B-B14F-4D97-AF65-F5344CB8AC3E}">
        <p14:creationId xmlns:p14="http://schemas.microsoft.com/office/powerpoint/2010/main" val="41842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97" y="1676400"/>
            <a:ext cx="6618027" cy="4735132"/>
          </a:xfrm>
          <a:prstGeom prst="rect">
            <a:avLst/>
          </a:prstGeom>
        </p:spPr>
      </p:pic>
      <p:sp>
        <p:nvSpPr>
          <p:cNvPr id="7" name="Freeform 6"/>
          <p:cNvSpPr/>
          <p:nvPr/>
        </p:nvSpPr>
        <p:spPr>
          <a:xfrm>
            <a:off x="2653048" y="3094149"/>
            <a:ext cx="1107583" cy="2138819"/>
          </a:xfrm>
          <a:custGeom>
            <a:avLst/>
            <a:gdLst>
              <a:gd name="connsiteX0" fmla="*/ 798490 w 1107583"/>
              <a:gd name="connsiteY0" fmla="*/ 721217 h 2138819"/>
              <a:gd name="connsiteX1" fmla="*/ 850006 w 1107583"/>
              <a:gd name="connsiteY1" fmla="*/ 656823 h 2138819"/>
              <a:gd name="connsiteX2" fmla="*/ 862884 w 1107583"/>
              <a:gd name="connsiteY2" fmla="*/ 618186 h 2138819"/>
              <a:gd name="connsiteX3" fmla="*/ 901521 w 1107583"/>
              <a:gd name="connsiteY3" fmla="*/ 579550 h 2138819"/>
              <a:gd name="connsiteX4" fmla="*/ 953037 w 1107583"/>
              <a:gd name="connsiteY4" fmla="*/ 502276 h 2138819"/>
              <a:gd name="connsiteX5" fmla="*/ 1004552 w 1107583"/>
              <a:gd name="connsiteY5" fmla="*/ 425003 h 2138819"/>
              <a:gd name="connsiteX6" fmla="*/ 1056067 w 1107583"/>
              <a:gd name="connsiteY6" fmla="*/ 347730 h 2138819"/>
              <a:gd name="connsiteX7" fmla="*/ 1081825 w 1107583"/>
              <a:gd name="connsiteY7" fmla="*/ 257578 h 2138819"/>
              <a:gd name="connsiteX8" fmla="*/ 1094704 w 1107583"/>
              <a:gd name="connsiteY8" fmla="*/ 218941 h 2138819"/>
              <a:gd name="connsiteX9" fmla="*/ 1107583 w 1107583"/>
              <a:gd name="connsiteY9" fmla="*/ 141668 h 2138819"/>
              <a:gd name="connsiteX10" fmla="*/ 1094704 w 1107583"/>
              <a:gd name="connsiteY10" fmla="*/ 90152 h 2138819"/>
              <a:gd name="connsiteX11" fmla="*/ 1004552 w 1107583"/>
              <a:gd name="connsiteY11" fmla="*/ 77274 h 2138819"/>
              <a:gd name="connsiteX12" fmla="*/ 940158 w 1107583"/>
              <a:gd name="connsiteY12" fmla="*/ 64395 h 2138819"/>
              <a:gd name="connsiteX13" fmla="*/ 862884 w 1107583"/>
              <a:gd name="connsiteY13" fmla="*/ 38637 h 2138819"/>
              <a:gd name="connsiteX14" fmla="*/ 824248 w 1107583"/>
              <a:gd name="connsiteY14" fmla="*/ 25758 h 2138819"/>
              <a:gd name="connsiteX15" fmla="*/ 734096 w 1107583"/>
              <a:gd name="connsiteY15" fmla="*/ 0 h 2138819"/>
              <a:gd name="connsiteX16" fmla="*/ 631065 w 1107583"/>
              <a:gd name="connsiteY16" fmla="*/ 12879 h 2138819"/>
              <a:gd name="connsiteX17" fmla="*/ 592428 w 1107583"/>
              <a:gd name="connsiteY17" fmla="*/ 25758 h 2138819"/>
              <a:gd name="connsiteX18" fmla="*/ 540913 w 1107583"/>
              <a:gd name="connsiteY18" fmla="*/ 103031 h 2138819"/>
              <a:gd name="connsiteX19" fmla="*/ 515155 w 1107583"/>
              <a:gd name="connsiteY19" fmla="*/ 141668 h 2138819"/>
              <a:gd name="connsiteX20" fmla="*/ 489397 w 1107583"/>
              <a:gd name="connsiteY20" fmla="*/ 180305 h 2138819"/>
              <a:gd name="connsiteX21" fmla="*/ 476518 w 1107583"/>
              <a:gd name="connsiteY21" fmla="*/ 218941 h 2138819"/>
              <a:gd name="connsiteX22" fmla="*/ 425003 w 1107583"/>
              <a:gd name="connsiteY22" fmla="*/ 296214 h 2138819"/>
              <a:gd name="connsiteX23" fmla="*/ 373487 w 1107583"/>
              <a:gd name="connsiteY23" fmla="*/ 412124 h 2138819"/>
              <a:gd name="connsiteX24" fmla="*/ 360608 w 1107583"/>
              <a:gd name="connsiteY24" fmla="*/ 502276 h 2138819"/>
              <a:gd name="connsiteX25" fmla="*/ 347729 w 1107583"/>
              <a:gd name="connsiteY25" fmla="*/ 540913 h 2138819"/>
              <a:gd name="connsiteX26" fmla="*/ 321972 w 1107583"/>
              <a:gd name="connsiteY26" fmla="*/ 643944 h 2138819"/>
              <a:gd name="connsiteX27" fmla="*/ 296214 w 1107583"/>
              <a:gd name="connsiteY27" fmla="*/ 798490 h 2138819"/>
              <a:gd name="connsiteX28" fmla="*/ 283335 w 1107583"/>
              <a:gd name="connsiteY28" fmla="*/ 837127 h 2138819"/>
              <a:gd name="connsiteX29" fmla="*/ 270456 w 1107583"/>
              <a:gd name="connsiteY29" fmla="*/ 901521 h 2138819"/>
              <a:gd name="connsiteX30" fmla="*/ 244698 w 1107583"/>
              <a:gd name="connsiteY30" fmla="*/ 940158 h 2138819"/>
              <a:gd name="connsiteX31" fmla="*/ 206062 w 1107583"/>
              <a:gd name="connsiteY31" fmla="*/ 1056068 h 2138819"/>
              <a:gd name="connsiteX32" fmla="*/ 167425 w 1107583"/>
              <a:gd name="connsiteY32" fmla="*/ 1171978 h 2138819"/>
              <a:gd name="connsiteX33" fmla="*/ 141667 w 1107583"/>
              <a:gd name="connsiteY33" fmla="*/ 1249251 h 2138819"/>
              <a:gd name="connsiteX34" fmla="*/ 128789 w 1107583"/>
              <a:gd name="connsiteY34" fmla="*/ 1287888 h 2138819"/>
              <a:gd name="connsiteX35" fmla="*/ 115910 w 1107583"/>
              <a:gd name="connsiteY35" fmla="*/ 1339403 h 2138819"/>
              <a:gd name="connsiteX36" fmla="*/ 90152 w 1107583"/>
              <a:gd name="connsiteY36" fmla="*/ 1378040 h 2138819"/>
              <a:gd name="connsiteX37" fmla="*/ 77273 w 1107583"/>
              <a:gd name="connsiteY37" fmla="*/ 1455313 h 2138819"/>
              <a:gd name="connsiteX38" fmla="*/ 51515 w 1107583"/>
              <a:gd name="connsiteY38" fmla="*/ 1558344 h 2138819"/>
              <a:gd name="connsiteX39" fmla="*/ 38637 w 1107583"/>
              <a:gd name="connsiteY39" fmla="*/ 1596981 h 2138819"/>
              <a:gd name="connsiteX40" fmla="*/ 12879 w 1107583"/>
              <a:gd name="connsiteY40" fmla="*/ 1700012 h 2138819"/>
              <a:gd name="connsiteX41" fmla="*/ 0 w 1107583"/>
              <a:gd name="connsiteY41" fmla="*/ 1751527 h 2138819"/>
              <a:gd name="connsiteX42" fmla="*/ 12879 w 1107583"/>
              <a:gd name="connsiteY42" fmla="*/ 2047741 h 2138819"/>
              <a:gd name="connsiteX43" fmla="*/ 25758 w 1107583"/>
              <a:gd name="connsiteY43" fmla="*/ 2086378 h 2138819"/>
              <a:gd name="connsiteX44" fmla="*/ 64394 w 1107583"/>
              <a:gd name="connsiteY44" fmla="*/ 2099257 h 2138819"/>
              <a:gd name="connsiteX45" fmla="*/ 103031 w 1107583"/>
              <a:gd name="connsiteY45" fmla="*/ 2137893 h 2138819"/>
              <a:gd name="connsiteX46" fmla="*/ 244698 w 1107583"/>
              <a:gd name="connsiteY46" fmla="*/ 2073499 h 2138819"/>
              <a:gd name="connsiteX47" fmla="*/ 283335 w 1107583"/>
              <a:gd name="connsiteY47" fmla="*/ 2060620 h 2138819"/>
              <a:gd name="connsiteX48" fmla="*/ 334851 w 1107583"/>
              <a:gd name="connsiteY48" fmla="*/ 2009105 h 2138819"/>
              <a:gd name="connsiteX49" fmla="*/ 412124 w 1107583"/>
              <a:gd name="connsiteY49" fmla="*/ 1957589 h 2138819"/>
              <a:gd name="connsiteX50" fmla="*/ 437882 w 1107583"/>
              <a:gd name="connsiteY50" fmla="*/ 1918952 h 2138819"/>
              <a:gd name="connsiteX51" fmla="*/ 463639 w 1107583"/>
              <a:gd name="connsiteY51" fmla="*/ 1867437 h 2138819"/>
              <a:gd name="connsiteX52" fmla="*/ 502276 w 1107583"/>
              <a:gd name="connsiteY52" fmla="*/ 1841679 h 2138819"/>
              <a:gd name="connsiteX53" fmla="*/ 515155 w 1107583"/>
              <a:gd name="connsiteY53" fmla="*/ 1777285 h 2138819"/>
              <a:gd name="connsiteX54" fmla="*/ 553791 w 1107583"/>
              <a:gd name="connsiteY54" fmla="*/ 1687133 h 2138819"/>
              <a:gd name="connsiteX55" fmla="*/ 579549 w 1107583"/>
              <a:gd name="connsiteY55" fmla="*/ 1584102 h 2138819"/>
              <a:gd name="connsiteX56" fmla="*/ 592428 w 1107583"/>
              <a:gd name="connsiteY56" fmla="*/ 1532586 h 2138819"/>
              <a:gd name="connsiteX57" fmla="*/ 618186 w 1107583"/>
              <a:gd name="connsiteY57" fmla="*/ 1249251 h 2138819"/>
              <a:gd name="connsiteX58" fmla="*/ 643944 w 1107583"/>
              <a:gd name="connsiteY58" fmla="*/ 1146220 h 2138819"/>
              <a:gd name="connsiteX59" fmla="*/ 656822 w 1107583"/>
              <a:gd name="connsiteY59" fmla="*/ 1094705 h 2138819"/>
              <a:gd name="connsiteX60" fmla="*/ 669701 w 1107583"/>
              <a:gd name="connsiteY60" fmla="*/ 1056068 h 2138819"/>
              <a:gd name="connsiteX61" fmla="*/ 682580 w 1107583"/>
              <a:gd name="connsiteY61" fmla="*/ 1004552 h 2138819"/>
              <a:gd name="connsiteX62" fmla="*/ 708338 w 1107583"/>
              <a:gd name="connsiteY62" fmla="*/ 965916 h 2138819"/>
              <a:gd name="connsiteX63" fmla="*/ 734096 w 1107583"/>
              <a:gd name="connsiteY63" fmla="*/ 914400 h 2138819"/>
              <a:gd name="connsiteX64" fmla="*/ 746975 w 1107583"/>
              <a:gd name="connsiteY64" fmla="*/ 862885 h 2138819"/>
              <a:gd name="connsiteX65" fmla="*/ 772732 w 1107583"/>
              <a:gd name="connsiteY65" fmla="*/ 824248 h 2138819"/>
              <a:gd name="connsiteX66" fmla="*/ 824248 w 1107583"/>
              <a:gd name="connsiteY66" fmla="*/ 708338 h 2138819"/>
              <a:gd name="connsiteX67" fmla="*/ 837127 w 1107583"/>
              <a:gd name="connsiteY67" fmla="*/ 656823 h 2138819"/>
              <a:gd name="connsiteX68" fmla="*/ 862884 w 1107583"/>
              <a:gd name="connsiteY68" fmla="*/ 618186 h 213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107583" h="2138819">
                <a:moveTo>
                  <a:pt x="798490" y="721217"/>
                </a:moveTo>
                <a:cubicBezTo>
                  <a:pt x="815662" y="699752"/>
                  <a:pt x="835437" y="680133"/>
                  <a:pt x="850006" y="656823"/>
                </a:cubicBezTo>
                <a:cubicBezTo>
                  <a:pt x="857201" y="645311"/>
                  <a:pt x="855354" y="629482"/>
                  <a:pt x="862884" y="618186"/>
                </a:cubicBezTo>
                <a:cubicBezTo>
                  <a:pt x="872987" y="603031"/>
                  <a:pt x="890339" y="593927"/>
                  <a:pt x="901521" y="579550"/>
                </a:cubicBezTo>
                <a:cubicBezTo>
                  <a:pt x="920527" y="555114"/>
                  <a:pt x="935865" y="528034"/>
                  <a:pt x="953037" y="502276"/>
                </a:cubicBezTo>
                <a:lnTo>
                  <a:pt x="1004552" y="425003"/>
                </a:lnTo>
                <a:lnTo>
                  <a:pt x="1056067" y="347730"/>
                </a:lnTo>
                <a:cubicBezTo>
                  <a:pt x="1086947" y="255091"/>
                  <a:pt x="1049482" y="370778"/>
                  <a:pt x="1081825" y="257578"/>
                </a:cubicBezTo>
                <a:cubicBezTo>
                  <a:pt x="1085555" y="244525"/>
                  <a:pt x="1091759" y="232193"/>
                  <a:pt x="1094704" y="218941"/>
                </a:cubicBezTo>
                <a:cubicBezTo>
                  <a:pt x="1100369" y="193450"/>
                  <a:pt x="1103290" y="167426"/>
                  <a:pt x="1107583" y="141668"/>
                </a:cubicBezTo>
                <a:cubicBezTo>
                  <a:pt x="1103290" y="124496"/>
                  <a:pt x="1109714" y="99533"/>
                  <a:pt x="1094704" y="90152"/>
                </a:cubicBezTo>
                <a:cubicBezTo>
                  <a:pt x="1068962" y="74064"/>
                  <a:pt x="1034495" y="82264"/>
                  <a:pt x="1004552" y="77274"/>
                </a:cubicBezTo>
                <a:cubicBezTo>
                  <a:pt x="982960" y="73675"/>
                  <a:pt x="961276" y="70155"/>
                  <a:pt x="940158" y="64395"/>
                </a:cubicBezTo>
                <a:cubicBezTo>
                  <a:pt x="913963" y="57251"/>
                  <a:pt x="888642" y="47223"/>
                  <a:pt x="862884" y="38637"/>
                </a:cubicBezTo>
                <a:cubicBezTo>
                  <a:pt x="850005" y="34344"/>
                  <a:pt x="837418" y="29051"/>
                  <a:pt x="824248" y="25758"/>
                </a:cubicBezTo>
                <a:cubicBezTo>
                  <a:pt x="759562" y="9586"/>
                  <a:pt x="789524" y="18477"/>
                  <a:pt x="734096" y="0"/>
                </a:cubicBezTo>
                <a:cubicBezTo>
                  <a:pt x="699752" y="4293"/>
                  <a:pt x="665118" y="6688"/>
                  <a:pt x="631065" y="12879"/>
                </a:cubicBezTo>
                <a:cubicBezTo>
                  <a:pt x="617708" y="15308"/>
                  <a:pt x="602027" y="16159"/>
                  <a:pt x="592428" y="25758"/>
                </a:cubicBezTo>
                <a:cubicBezTo>
                  <a:pt x="570538" y="47648"/>
                  <a:pt x="558085" y="77273"/>
                  <a:pt x="540913" y="103031"/>
                </a:cubicBezTo>
                <a:lnTo>
                  <a:pt x="515155" y="141668"/>
                </a:lnTo>
                <a:cubicBezTo>
                  <a:pt x="506569" y="154547"/>
                  <a:pt x="494292" y="165621"/>
                  <a:pt x="489397" y="180305"/>
                </a:cubicBezTo>
                <a:cubicBezTo>
                  <a:pt x="485104" y="193184"/>
                  <a:pt x="483111" y="207074"/>
                  <a:pt x="476518" y="218941"/>
                </a:cubicBezTo>
                <a:cubicBezTo>
                  <a:pt x="461484" y="246002"/>
                  <a:pt x="434792" y="266846"/>
                  <a:pt x="425003" y="296214"/>
                </a:cubicBezTo>
                <a:cubicBezTo>
                  <a:pt x="394350" y="388172"/>
                  <a:pt x="414306" y="350897"/>
                  <a:pt x="373487" y="412124"/>
                </a:cubicBezTo>
                <a:cubicBezTo>
                  <a:pt x="369194" y="442175"/>
                  <a:pt x="366561" y="472510"/>
                  <a:pt x="360608" y="502276"/>
                </a:cubicBezTo>
                <a:cubicBezTo>
                  <a:pt x="357946" y="515588"/>
                  <a:pt x="351301" y="527816"/>
                  <a:pt x="347729" y="540913"/>
                </a:cubicBezTo>
                <a:cubicBezTo>
                  <a:pt x="338415" y="575066"/>
                  <a:pt x="327792" y="609025"/>
                  <a:pt x="321972" y="643944"/>
                </a:cubicBezTo>
                <a:cubicBezTo>
                  <a:pt x="313386" y="695459"/>
                  <a:pt x="312729" y="748944"/>
                  <a:pt x="296214" y="798490"/>
                </a:cubicBezTo>
                <a:cubicBezTo>
                  <a:pt x="291921" y="811369"/>
                  <a:pt x="286628" y="823957"/>
                  <a:pt x="283335" y="837127"/>
                </a:cubicBezTo>
                <a:cubicBezTo>
                  <a:pt x="278026" y="858363"/>
                  <a:pt x="278142" y="881025"/>
                  <a:pt x="270456" y="901521"/>
                </a:cubicBezTo>
                <a:cubicBezTo>
                  <a:pt x="265021" y="916014"/>
                  <a:pt x="253284" y="927279"/>
                  <a:pt x="244698" y="940158"/>
                </a:cubicBezTo>
                <a:cubicBezTo>
                  <a:pt x="219950" y="1063903"/>
                  <a:pt x="248718" y="949430"/>
                  <a:pt x="206062" y="1056068"/>
                </a:cubicBezTo>
                <a:cubicBezTo>
                  <a:pt x="206059" y="1056076"/>
                  <a:pt x="173866" y="1152656"/>
                  <a:pt x="167425" y="1171978"/>
                </a:cubicBezTo>
                <a:lnTo>
                  <a:pt x="141667" y="1249251"/>
                </a:lnTo>
                <a:cubicBezTo>
                  <a:pt x="137374" y="1262130"/>
                  <a:pt x="132082" y="1274718"/>
                  <a:pt x="128789" y="1287888"/>
                </a:cubicBezTo>
                <a:cubicBezTo>
                  <a:pt x="124496" y="1305060"/>
                  <a:pt x="122883" y="1323134"/>
                  <a:pt x="115910" y="1339403"/>
                </a:cubicBezTo>
                <a:cubicBezTo>
                  <a:pt x="109813" y="1353630"/>
                  <a:pt x="98738" y="1365161"/>
                  <a:pt x="90152" y="1378040"/>
                </a:cubicBezTo>
                <a:cubicBezTo>
                  <a:pt x="85859" y="1403798"/>
                  <a:pt x="82744" y="1429780"/>
                  <a:pt x="77273" y="1455313"/>
                </a:cubicBezTo>
                <a:cubicBezTo>
                  <a:pt x="69855" y="1489928"/>
                  <a:pt x="62709" y="1524760"/>
                  <a:pt x="51515" y="1558344"/>
                </a:cubicBezTo>
                <a:cubicBezTo>
                  <a:pt x="47222" y="1571223"/>
                  <a:pt x="42209" y="1583884"/>
                  <a:pt x="38637" y="1596981"/>
                </a:cubicBezTo>
                <a:cubicBezTo>
                  <a:pt x="29323" y="1631134"/>
                  <a:pt x="21465" y="1665668"/>
                  <a:pt x="12879" y="1700012"/>
                </a:cubicBezTo>
                <a:lnTo>
                  <a:pt x="0" y="1751527"/>
                </a:lnTo>
                <a:cubicBezTo>
                  <a:pt x="4293" y="1850265"/>
                  <a:pt x="5299" y="1949201"/>
                  <a:pt x="12879" y="2047741"/>
                </a:cubicBezTo>
                <a:cubicBezTo>
                  <a:pt x="13920" y="2061277"/>
                  <a:pt x="16159" y="2076778"/>
                  <a:pt x="25758" y="2086378"/>
                </a:cubicBezTo>
                <a:cubicBezTo>
                  <a:pt x="35357" y="2095977"/>
                  <a:pt x="51515" y="2094964"/>
                  <a:pt x="64394" y="2099257"/>
                </a:cubicBezTo>
                <a:cubicBezTo>
                  <a:pt x="77273" y="2112136"/>
                  <a:pt x="84908" y="2136081"/>
                  <a:pt x="103031" y="2137893"/>
                </a:cubicBezTo>
                <a:cubicBezTo>
                  <a:pt x="179809" y="2145571"/>
                  <a:pt x="191541" y="2103875"/>
                  <a:pt x="244698" y="2073499"/>
                </a:cubicBezTo>
                <a:cubicBezTo>
                  <a:pt x="256485" y="2066764"/>
                  <a:pt x="270456" y="2064913"/>
                  <a:pt x="283335" y="2060620"/>
                </a:cubicBezTo>
                <a:cubicBezTo>
                  <a:pt x="300507" y="2043448"/>
                  <a:pt x="315888" y="2024275"/>
                  <a:pt x="334851" y="2009105"/>
                </a:cubicBezTo>
                <a:cubicBezTo>
                  <a:pt x="359024" y="1989766"/>
                  <a:pt x="412124" y="1957589"/>
                  <a:pt x="412124" y="1957589"/>
                </a:cubicBezTo>
                <a:cubicBezTo>
                  <a:pt x="420710" y="1944710"/>
                  <a:pt x="430202" y="1932391"/>
                  <a:pt x="437882" y="1918952"/>
                </a:cubicBezTo>
                <a:cubicBezTo>
                  <a:pt x="447407" y="1902283"/>
                  <a:pt x="451348" y="1882186"/>
                  <a:pt x="463639" y="1867437"/>
                </a:cubicBezTo>
                <a:cubicBezTo>
                  <a:pt x="473548" y="1855546"/>
                  <a:pt x="489397" y="1850265"/>
                  <a:pt x="502276" y="1841679"/>
                </a:cubicBezTo>
                <a:cubicBezTo>
                  <a:pt x="506569" y="1820214"/>
                  <a:pt x="508233" y="1798051"/>
                  <a:pt x="515155" y="1777285"/>
                </a:cubicBezTo>
                <a:cubicBezTo>
                  <a:pt x="567930" y="1618961"/>
                  <a:pt x="520031" y="1810919"/>
                  <a:pt x="553791" y="1687133"/>
                </a:cubicBezTo>
                <a:cubicBezTo>
                  <a:pt x="563105" y="1652980"/>
                  <a:pt x="570963" y="1618446"/>
                  <a:pt x="579549" y="1584102"/>
                </a:cubicBezTo>
                <a:lnTo>
                  <a:pt x="592428" y="1532586"/>
                </a:lnTo>
                <a:cubicBezTo>
                  <a:pt x="594493" y="1507801"/>
                  <a:pt x="612179" y="1285295"/>
                  <a:pt x="618186" y="1249251"/>
                </a:cubicBezTo>
                <a:cubicBezTo>
                  <a:pt x="624006" y="1214332"/>
                  <a:pt x="635358" y="1180564"/>
                  <a:pt x="643944" y="1146220"/>
                </a:cubicBezTo>
                <a:cubicBezTo>
                  <a:pt x="648237" y="1129048"/>
                  <a:pt x="651225" y="1111497"/>
                  <a:pt x="656822" y="1094705"/>
                </a:cubicBezTo>
                <a:cubicBezTo>
                  <a:pt x="661115" y="1081826"/>
                  <a:pt x="665971" y="1069121"/>
                  <a:pt x="669701" y="1056068"/>
                </a:cubicBezTo>
                <a:cubicBezTo>
                  <a:pt x="674564" y="1039049"/>
                  <a:pt x="675607" y="1020821"/>
                  <a:pt x="682580" y="1004552"/>
                </a:cubicBezTo>
                <a:cubicBezTo>
                  <a:pt x="688677" y="990325"/>
                  <a:pt x="700659" y="979355"/>
                  <a:pt x="708338" y="965916"/>
                </a:cubicBezTo>
                <a:cubicBezTo>
                  <a:pt x="717863" y="949247"/>
                  <a:pt x="727355" y="932376"/>
                  <a:pt x="734096" y="914400"/>
                </a:cubicBezTo>
                <a:cubicBezTo>
                  <a:pt x="740311" y="897827"/>
                  <a:pt x="740003" y="879154"/>
                  <a:pt x="746975" y="862885"/>
                </a:cubicBezTo>
                <a:cubicBezTo>
                  <a:pt x="753072" y="848658"/>
                  <a:pt x="766446" y="838392"/>
                  <a:pt x="772732" y="824248"/>
                </a:cubicBezTo>
                <a:cubicBezTo>
                  <a:pt x="834034" y="686317"/>
                  <a:pt x="765956" y="795775"/>
                  <a:pt x="824248" y="708338"/>
                </a:cubicBezTo>
                <a:cubicBezTo>
                  <a:pt x="828541" y="691166"/>
                  <a:pt x="830155" y="673092"/>
                  <a:pt x="837127" y="656823"/>
                </a:cubicBezTo>
                <a:cubicBezTo>
                  <a:pt x="843224" y="642596"/>
                  <a:pt x="862884" y="618186"/>
                  <a:pt x="862884" y="618186"/>
                </a:cubicBez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6614807" y="2848008"/>
            <a:ext cx="2410377" cy="1200329"/>
          </a:xfrm>
          <a:prstGeom prst="rect">
            <a:avLst/>
          </a:prstGeom>
          <a:noFill/>
        </p:spPr>
        <p:txBody>
          <a:bodyPr wrap="square" rtlCol="0">
            <a:spAutoFit/>
          </a:bodyPr>
          <a:lstStyle/>
          <a:p>
            <a:r>
              <a:rPr lang="en-US" sz="2400" b="1" dirty="0">
                <a:solidFill>
                  <a:srgbClr val="FF0000"/>
                </a:solidFill>
              </a:rPr>
              <a:t>Epidermal ridges / epidermal pegs / rete pegs</a:t>
            </a:r>
          </a:p>
        </p:txBody>
      </p:sp>
    </p:spTree>
    <p:extLst>
      <p:ext uri="{BB962C8B-B14F-4D97-AF65-F5344CB8AC3E}">
        <p14:creationId xmlns:p14="http://schemas.microsoft.com/office/powerpoint/2010/main" val="292087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9125" y="1348875"/>
            <a:ext cx="7664875" cy="5486353"/>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structures.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8" name="TextBox 17"/>
          <p:cNvSpPr txBox="1"/>
          <p:nvPr/>
        </p:nvSpPr>
        <p:spPr>
          <a:xfrm>
            <a:off x="5907831" y="3861218"/>
            <a:ext cx="998816" cy="461665"/>
          </a:xfrm>
          <a:prstGeom prst="rect">
            <a:avLst/>
          </a:prstGeom>
          <a:noFill/>
        </p:spPr>
        <p:txBody>
          <a:bodyPr wrap="square" rtlCol="0">
            <a:spAutoFit/>
          </a:bodyPr>
          <a:lstStyle/>
          <a:p>
            <a:r>
              <a:rPr lang="en-US" sz="2400" b="1" dirty="0">
                <a:solidFill>
                  <a:srgbClr val="FF0000"/>
                </a:solidFill>
              </a:rPr>
              <a:t>ducts</a:t>
            </a:r>
          </a:p>
        </p:txBody>
      </p:sp>
      <p:sp>
        <p:nvSpPr>
          <p:cNvPr id="13" name="Freeform 12"/>
          <p:cNvSpPr/>
          <p:nvPr/>
        </p:nvSpPr>
        <p:spPr>
          <a:xfrm>
            <a:off x="6168980" y="2047741"/>
            <a:ext cx="476519" cy="631065"/>
          </a:xfrm>
          <a:custGeom>
            <a:avLst/>
            <a:gdLst>
              <a:gd name="connsiteX0" fmla="*/ 425003 w 476519"/>
              <a:gd name="connsiteY0" fmla="*/ 270456 h 631065"/>
              <a:gd name="connsiteX1" fmla="*/ 399245 w 476519"/>
              <a:gd name="connsiteY1" fmla="*/ 154546 h 631065"/>
              <a:gd name="connsiteX2" fmla="*/ 360609 w 476519"/>
              <a:gd name="connsiteY2" fmla="*/ 115910 h 631065"/>
              <a:gd name="connsiteX3" fmla="*/ 309093 w 476519"/>
              <a:gd name="connsiteY3" fmla="*/ 25758 h 631065"/>
              <a:gd name="connsiteX4" fmla="*/ 270457 w 476519"/>
              <a:gd name="connsiteY4" fmla="*/ 0 h 631065"/>
              <a:gd name="connsiteX5" fmla="*/ 64395 w 476519"/>
              <a:gd name="connsiteY5" fmla="*/ 25758 h 631065"/>
              <a:gd name="connsiteX6" fmla="*/ 25758 w 476519"/>
              <a:gd name="connsiteY6" fmla="*/ 51515 h 631065"/>
              <a:gd name="connsiteX7" fmla="*/ 0 w 476519"/>
              <a:gd name="connsiteY7" fmla="*/ 141667 h 631065"/>
              <a:gd name="connsiteX8" fmla="*/ 25758 w 476519"/>
              <a:gd name="connsiteY8" fmla="*/ 296214 h 631065"/>
              <a:gd name="connsiteX9" fmla="*/ 51516 w 476519"/>
              <a:gd name="connsiteY9" fmla="*/ 347729 h 631065"/>
              <a:gd name="connsiteX10" fmla="*/ 64395 w 476519"/>
              <a:gd name="connsiteY10" fmla="*/ 386366 h 631065"/>
              <a:gd name="connsiteX11" fmla="*/ 90152 w 476519"/>
              <a:gd name="connsiteY11" fmla="*/ 425003 h 631065"/>
              <a:gd name="connsiteX12" fmla="*/ 103031 w 476519"/>
              <a:gd name="connsiteY12" fmla="*/ 463639 h 631065"/>
              <a:gd name="connsiteX13" fmla="*/ 154547 w 476519"/>
              <a:gd name="connsiteY13" fmla="*/ 540913 h 631065"/>
              <a:gd name="connsiteX14" fmla="*/ 218941 w 476519"/>
              <a:gd name="connsiteY14" fmla="*/ 605307 h 631065"/>
              <a:gd name="connsiteX15" fmla="*/ 296214 w 476519"/>
              <a:gd name="connsiteY15" fmla="*/ 631065 h 631065"/>
              <a:gd name="connsiteX16" fmla="*/ 347730 w 476519"/>
              <a:gd name="connsiteY16" fmla="*/ 618186 h 631065"/>
              <a:gd name="connsiteX17" fmla="*/ 386366 w 476519"/>
              <a:gd name="connsiteY17" fmla="*/ 592428 h 631065"/>
              <a:gd name="connsiteX18" fmla="*/ 437882 w 476519"/>
              <a:gd name="connsiteY18" fmla="*/ 502276 h 631065"/>
              <a:gd name="connsiteX19" fmla="*/ 450761 w 476519"/>
              <a:gd name="connsiteY19" fmla="*/ 450760 h 631065"/>
              <a:gd name="connsiteX20" fmla="*/ 463640 w 476519"/>
              <a:gd name="connsiteY20" fmla="*/ 412124 h 631065"/>
              <a:gd name="connsiteX21" fmla="*/ 476519 w 476519"/>
              <a:gd name="connsiteY21" fmla="*/ 347729 h 631065"/>
              <a:gd name="connsiteX22" fmla="*/ 463640 w 476519"/>
              <a:gd name="connsiteY22" fmla="*/ 270456 h 631065"/>
              <a:gd name="connsiteX23" fmla="*/ 425003 w 476519"/>
              <a:gd name="connsiteY23" fmla="*/ 218941 h 631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519" h="631065">
                <a:moveTo>
                  <a:pt x="425003" y="270456"/>
                </a:moveTo>
                <a:cubicBezTo>
                  <a:pt x="424225" y="266565"/>
                  <a:pt x="404841" y="164339"/>
                  <a:pt x="399245" y="154546"/>
                </a:cubicBezTo>
                <a:cubicBezTo>
                  <a:pt x="390209" y="138732"/>
                  <a:pt x="371195" y="130731"/>
                  <a:pt x="360609" y="115910"/>
                </a:cubicBezTo>
                <a:cubicBezTo>
                  <a:pt x="335354" y="80552"/>
                  <a:pt x="339515" y="56180"/>
                  <a:pt x="309093" y="25758"/>
                </a:cubicBezTo>
                <a:cubicBezTo>
                  <a:pt x="298148" y="14813"/>
                  <a:pt x="283336" y="8586"/>
                  <a:pt x="270457" y="0"/>
                </a:cubicBezTo>
                <a:cubicBezTo>
                  <a:pt x="254954" y="1409"/>
                  <a:pt x="106979" y="9789"/>
                  <a:pt x="64395" y="25758"/>
                </a:cubicBezTo>
                <a:cubicBezTo>
                  <a:pt x="49902" y="31193"/>
                  <a:pt x="38637" y="42929"/>
                  <a:pt x="25758" y="51515"/>
                </a:cubicBezTo>
                <a:cubicBezTo>
                  <a:pt x="19685" y="69734"/>
                  <a:pt x="0" y="125497"/>
                  <a:pt x="0" y="141667"/>
                </a:cubicBezTo>
                <a:cubicBezTo>
                  <a:pt x="0" y="189465"/>
                  <a:pt x="5607" y="249195"/>
                  <a:pt x="25758" y="296214"/>
                </a:cubicBezTo>
                <a:cubicBezTo>
                  <a:pt x="33321" y="313860"/>
                  <a:pt x="43953" y="330083"/>
                  <a:pt x="51516" y="347729"/>
                </a:cubicBezTo>
                <a:cubicBezTo>
                  <a:pt x="56864" y="360207"/>
                  <a:pt x="58324" y="374223"/>
                  <a:pt x="64395" y="386366"/>
                </a:cubicBezTo>
                <a:cubicBezTo>
                  <a:pt x="71317" y="400210"/>
                  <a:pt x="83230" y="411159"/>
                  <a:pt x="90152" y="425003"/>
                </a:cubicBezTo>
                <a:cubicBezTo>
                  <a:pt x="96223" y="437145"/>
                  <a:pt x="96438" y="451772"/>
                  <a:pt x="103031" y="463639"/>
                </a:cubicBezTo>
                <a:cubicBezTo>
                  <a:pt x="118065" y="490700"/>
                  <a:pt x="137375" y="515155"/>
                  <a:pt x="154547" y="540913"/>
                </a:cubicBezTo>
                <a:cubicBezTo>
                  <a:pt x="178044" y="576159"/>
                  <a:pt x="178273" y="587232"/>
                  <a:pt x="218941" y="605307"/>
                </a:cubicBezTo>
                <a:cubicBezTo>
                  <a:pt x="243752" y="616334"/>
                  <a:pt x="296214" y="631065"/>
                  <a:pt x="296214" y="631065"/>
                </a:cubicBezTo>
                <a:cubicBezTo>
                  <a:pt x="313386" y="626772"/>
                  <a:pt x="331461" y="625159"/>
                  <a:pt x="347730" y="618186"/>
                </a:cubicBezTo>
                <a:cubicBezTo>
                  <a:pt x="361957" y="612089"/>
                  <a:pt x="375421" y="603373"/>
                  <a:pt x="386366" y="592428"/>
                </a:cubicBezTo>
                <a:cubicBezTo>
                  <a:pt x="404569" y="574224"/>
                  <a:pt x="427781" y="522478"/>
                  <a:pt x="437882" y="502276"/>
                </a:cubicBezTo>
                <a:cubicBezTo>
                  <a:pt x="442175" y="485104"/>
                  <a:pt x="445898" y="467779"/>
                  <a:pt x="450761" y="450760"/>
                </a:cubicBezTo>
                <a:cubicBezTo>
                  <a:pt x="454490" y="437707"/>
                  <a:pt x="460347" y="425294"/>
                  <a:pt x="463640" y="412124"/>
                </a:cubicBezTo>
                <a:cubicBezTo>
                  <a:pt x="468949" y="390888"/>
                  <a:pt x="472226" y="369194"/>
                  <a:pt x="476519" y="347729"/>
                </a:cubicBezTo>
                <a:cubicBezTo>
                  <a:pt x="472226" y="321971"/>
                  <a:pt x="471898" y="295229"/>
                  <a:pt x="463640" y="270456"/>
                </a:cubicBezTo>
                <a:cubicBezTo>
                  <a:pt x="456359" y="248613"/>
                  <a:pt x="440258" y="234196"/>
                  <a:pt x="425003" y="218941"/>
                </a:cubicBezTo>
              </a:path>
            </a:pathLst>
          </a:custGeom>
          <a:ln w="38100">
            <a:solidFill>
              <a:srgbClr val="FF000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Freeform 13"/>
          <p:cNvSpPr/>
          <p:nvPr/>
        </p:nvSpPr>
        <p:spPr>
          <a:xfrm>
            <a:off x="7016412" y="3760631"/>
            <a:ext cx="2024557" cy="2009104"/>
          </a:xfrm>
          <a:custGeom>
            <a:avLst/>
            <a:gdLst>
              <a:gd name="connsiteX0" fmla="*/ 1651070 w 2024557"/>
              <a:gd name="connsiteY0" fmla="*/ 0 h 2009104"/>
              <a:gd name="connsiteX1" fmla="*/ 1354856 w 2024557"/>
              <a:gd name="connsiteY1" fmla="*/ 103031 h 2009104"/>
              <a:gd name="connsiteX2" fmla="*/ 1277582 w 2024557"/>
              <a:gd name="connsiteY2" fmla="*/ 141668 h 2009104"/>
              <a:gd name="connsiteX3" fmla="*/ 1174551 w 2024557"/>
              <a:gd name="connsiteY3" fmla="*/ 167425 h 2009104"/>
              <a:gd name="connsiteX4" fmla="*/ 1135915 w 2024557"/>
              <a:gd name="connsiteY4" fmla="*/ 206062 h 2009104"/>
              <a:gd name="connsiteX5" fmla="*/ 1097278 w 2024557"/>
              <a:gd name="connsiteY5" fmla="*/ 218941 h 2009104"/>
              <a:gd name="connsiteX6" fmla="*/ 1020005 w 2024557"/>
              <a:gd name="connsiteY6" fmla="*/ 270456 h 2009104"/>
              <a:gd name="connsiteX7" fmla="*/ 942732 w 2024557"/>
              <a:gd name="connsiteY7" fmla="*/ 321972 h 2009104"/>
              <a:gd name="connsiteX8" fmla="*/ 904095 w 2024557"/>
              <a:gd name="connsiteY8" fmla="*/ 360608 h 2009104"/>
              <a:gd name="connsiteX9" fmla="*/ 852580 w 2024557"/>
              <a:gd name="connsiteY9" fmla="*/ 386366 h 2009104"/>
              <a:gd name="connsiteX10" fmla="*/ 813943 w 2024557"/>
              <a:gd name="connsiteY10" fmla="*/ 412124 h 2009104"/>
              <a:gd name="connsiteX11" fmla="*/ 672275 w 2024557"/>
              <a:gd name="connsiteY11" fmla="*/ 579549 h 2009104"/>
              <a:gd name="connsiteX12" fmla="*/ 633639 w 2024557"/>
              <a:gd name="connsiteY12" fmla="*/ 605307 h 2009104"/>
              <a:gd name="connsiteX13" fmla="*/ 530608 w 2024557"/>
              <a:gd name="connsiteY13" fmla="*/ 695459 h 2009104"/>
              <a:gd name="connsiteX14" fmla="*/ 491971 w 2024557"/>
              <a:gd name="connsiteY14" fmla="*/ 708338 h 2009104"/>
              <a:gd name="connsiteX15" fmla="*/ 453334 w 2024557"/>
              <a:gd name="connsiteY15" fmla="*/ 759854 h 2009104"/>
              <a:gd name="connsiteX16" fmla="*/ 388940 w 2024557"/>
              <a:gd name="connsiteY16" fmla="*/ 798490 h 2009104"/>
              <a:gd name="connsiteX17" fmla="*/ 350303 w 2024557"/>
              <a:gd name="connsiteY17" fmla="*/ 837127 h 2009104"/>
              <a:gd name="connsiteX18" fmla="*/ 311667 w 2024557"/>
              <a:gd name="connsiteY18" fmla="*/ 862884 h 2009104"/>
              <a:gd name="connsiteX19" fmla="*/ 234394 w 2024557"/>
              <a:gd name="connsiteY19" fmla="*/ 940158 h 2009104"/>
              <a:gd name="connsiteX20" fmla="*/ 157120 w 2024557"/>
              <a:gd name="connsiteY20" fmla="*/ 991673 h 2009104"/>
              <a:gd name="connsiteX21" fmla="*/ 118484 w 2024557"/>
              <a:gd name="connsiteY21" fmla="*/ 1017431 h 2009104"/>
              <a:gd name="connsiteX22" fmla="*/ 92726 w 2024557"/>
              <a:gd name="connsiteY22" fmla="*/ 1056068 h 2009104"/>
              <a:gd name="connsiteX23" fmla="*/ 54089 w 2024557"/>
              <a:gd name="connsiteY23" fmla="*/ 1081825 h 2009104"/>
              <a:gd name="connsiteX24" fmla="*/ 28332 w 2024557"/>
              <a:gd name="connsiteY24" fmla="*/ 1159099 h 2009104"/>
              <a:gd name="connsiteX25" fmla="*/ 15453 w 2024557"/>
              <a:gd name="connsiteY25" fmla="*/ 1197735 h 2009104"/>
              <a:gd name="connsiteX26" fmla="*/ 15453 w 2024557"/>
              <a:gd name="connsiteY26" fmla="*/ 1468192 h 2009104"/>
              <a:gd name="connsiteX27" fmla="*/ 28332 w 2024557"/>
              <a:gd name="connsiteY27" fmla="*/ 1519707 h 2009104"/>
              <a:gd name="connsiteX28" fmla="*/ 66968 w 2024557"/>
              <a:gd name="connsiteY28" fmla="*/ 1571223 h 2009104"/>
              <a:gd name="connsiteX29" fmla="*/ 118484 w 2024557"/>
              <a:gd name="connsiteY29" fmla="*/ 1648496 h 2009104"/>
              <a:gd name="connsiteX30" fmla="*/ 157120 w 2024557"/>
              <a:gd name="connsiteY30" fmla="*/ 1700011 h 2009104"/>
              <a:gd name="connsiteX31" fmla="*/ 195757 w 2024557"/>
              <a:gd name="connsiteY31" fmla="*/ 1712890 h 2009104"/>
              <a:gd name="connsiteX32" fmla="*/ 273030 w 2024557"/>
              <a:gd name="connsiteY32" fmla="*/ 1764406 h 2009104"/>
              <a:gd name="connsiteX33" fmla="*/ 273030 w 2024557"/>
              <a:gd name="connsiteY33" fmla="*/ 1764406 h 2009104"/>
              <a:gd name="connsiteX34" fmla="*/ 311667 w 2024557"/>
              <a:gd name="connsiteY34" fmla="*/ 1803042 h 2009104"/>
              <a:gd name="connsiteX35" fmla="*/ 376061 w 2024557"/>
              <a:gd name="connsiteY35" fmla="*/ 1880315 h 2009104"/>
              <a:gd name="connsiteX36" fmla="*/ 453334 w 2024557"/>
              <a:gd name="connsiteY36" fmla="*/ 1918952 h 2009104"/>
              <a:gd name="connsiteX37" fmla="*/ 491971 w 2024557"/>
              <a:gd name="connsiteY37" fmla="*/ 1944710 h 2009104"/>
              <a:gd name="connsiteX38" fmla="*/ 1007126 w 2024557"/>
              <a:gd name="connsiteY38" fmla="*/ 1983346 h 2009104"/>
              <a:gd name="connsiteX39" fmla="*/ 1123036 w 2024557"/>
              <a:gd name="connsiteY39" fmla="*/ 1996225 h 2009104"/>
              <a:gd name="connsiteX40" fmla="*/ 1213188 w 2024557"/>
              <a:gd name="connsiteY40" fmla="*/ 2009104 h 2009104"/>
              <a:gd name="connsiteX41" fmla="*/ 1393492 w 2024557"/>
              <a:gd name="connsiteY41" fmla="*/ 1996225 h 2009104"/>
              <a:gd name="connsiteX42" fmla="*/ 1509402 w 2024557"/>
              <a:gd name="connsiteY42" fmla="*/ 1931831 h 2009104"/>
              <a:gd name="connsiteX43" fmla="*/ 1586675 w 2024557"/>
              <a:gd name="connsiteY43" fmla="*/ 1880315 h 2009104"/>
              <a:gd name="connsiteX44" fmla="*/ 1625312 w 2024557"/>
              <a:gd name="connsiteY44" fmla="*/ 1790163 h 2009104"/>
              <a:gd name="connsiteX45" fmla="*/ 1663949 w 2024557"/>
              <a:gd name="connsiteY45" fmla="*/ 1712890 h 2009104"/>
              <a:gd name="connsiteX46" fmla="*/ 1676827 w 2024557"/>
              <a:gd name="connsiteY46" fmla="*/ 1674254 h 2009104"/>
              <a:gd name="connsiteX47" fmla="*/ 1754101 w 2024557"/>
              <a:gd name="connsiteY47" fmla="*/ 1584101 h 2009104"/>
              <a:gd name="connsiteX48" fmla="*/ 1766980 w 2024557"/>
              <a:gd name="connsiteY48" fmla="*/ 1545465 h 2009104"/>
              <a:gd name="connsiteX49" fmla="*/ 1831374 w 2024557"/>
              <a:gd name="connsiteY49" fmla="*/ 1455313 h 2009104"/>
              <a:gd name="connsiteX50" fmla="*/ 1857132 w 2024557"/>
              <a:gd name="connsiteY50" fmla="*/ 1403797 h 2009104"/>
              <a:gd name="connsiteX51" fmla="*/ 1921526 w 2024557"/>
              <a:gd name="connsiteY51" fmla="*/ 1313645 h 2009104"/>
              <a:gd name="connsiteX52" fmla="*/ 1934405 w 2024557"/>
              <a:gd name="connsiteY52" fmla="*/ 1262130 h 2009104"/>
              <a:gd name="connsiteX53" fmla="*/ 1985920 w 2024557"/>
              <a:gd name="connsiteY53" fmla="*/ 1146220 h 2009104"/>
              <a:gd name="connsiteX54" fmla="*/ 1998799 w 2024557"/>
              <a:gd name="connsiteY54" fmla="*/ 1094704 h 2009104"/>
              <a:gd name="connsiteX55" fmla="*/ 2024557 w 2024557"/>
              <a:gd name="connsiteY55" fmla="*/ 875763 h 2009104"/>
              <a:gd name="connsiteX56" fmla="*/ 2011678 w 2024557"/>
              <a:gd name="connsiteY56" fmla="*/ 592428 h 2009104"/>
              <a:gd name="connsiteX57" fmla="*/ 1985920 w 2024557"/>
              <a:gd name="connsiteY57" fmla="*/ 489397 h 2009104"/>
              <a:gd name="connsiteX58" fmla="*/ 1960163 w 2024557"/>
              <a:gd name="connsiteY58" fmla="*/ 386366 h 2009104"/>
              <a:gd name="connsiteX59" fmla="*/ 1934405 w 2024557"/>
              <a:gd name="connsiteY59" fmla="*/ 283335 h 2009104"/>
              <a:gd name="connsiteX60" fmla="*/ 1921526 w 2024557"/>
              <a:gd name="connsiteY60" fmla="*/ 231820 h 2009104"/>
              <a:gd name="connsiteX61" fmla="*/ 1895768 w 2024557"/>
              <a:gd name="connsiteY61" fmla="*/ 193183 h 2009104"/>
              <a:gd name="connsiteX62" fmla="*/ 1857132 w 2024557"/>
              <a:gd name="connsiteY62" fmla="*/ 103031 h 2009104"/>
              <a:gd name="connsiteX63" fmla="*/ 1818495 w 2024557"/>
              <a:gd name="connsiteY63" fmla="*/ 90152 h 2009104"/>
              <a:gd name="connsiteX64" fmla="*/ 1779858 w 2024557"/>
              <a:gd name="connsiteY64" fmla="*/ 38637 h 2009104"/>
              <a:gd name="connsiteX65" fmla="*/ 1676827 w 2024557"/>
              <a:gd name="connsiteY65" fmla="*/ 12879 h 2009104"/>
              <a:gd name="connsiteX66" fmla="*/ 1651070 w 2024557"/>
              <a:gd name="connsiteY66" fmla="*/ 0 h 2009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024557" h="2009104">
                <a:moveTo>
                  <a:pt x="1651070" y="0"/>
                </a:moveTo>
                <a:cubicBezTo>
                  <a:pt x="1451341" y="83220"/>
                  <a:pt x="1550365" y="49710"/>
                  <a:pt x="1354856" y="103031"/>
                </a:cubicBezTo>
                <a:cubicBezTo>
                  <a:pt x="1314277" y="130084"/>
                  <a:pt x="1322699" y="129363"/>
                  <a:pt x="1277582" y="141668"/>
                </a:cubicBezTo>
                <a:cubicBezTo>
                  <a:pt x="1243429" y="150982"/>
                  <a:pt x="1174551" y="167425"/>
                  <a:pt x="1174551" y="167425"/>
                </a:cubicBezTo>
                <a:cubicBezTo>
                  <a:pt x="1161672" y="180304"/>
                  <a:pt x="1151069" y="195959"/>
                  <a:pt x="1135915" y="206062"/>
                </a:cubicBezTo>
                <a:cubicBezTo>
                  <a:pt x="1124619" y="213592"/>
                  <a:pt x="1109145" y="212348"/>
                  <a:pt x="1097278" y="218941"/>
                </a:cubicBezTo>
                <a:cubicBezTo>
                  <a:pt x="1070217" y="233975"/>
                  <a:pt x="1045763" y="253284"/>
                  <a:pt x="1020005" y="270456"/>
                </a:cubicBezTo>
                <a:lnTo>
                  <a:pt x="942732" y="321972"/>
                </a:lnTo>
                <a:cubicBezTo>
                  <a:pt x="929853" y="334851"/>
                  <a:pt x="918916" y="350022"/>
                  <a:pt x="904095" y="360608"/>
                </a:cubicBezTo>
                <a:cubicBezTo>
                  <a:pt x="888472" y="371767"/>
                  <a:pt x="869249" y="376841"/>
                  <a:pt x="852580" y="386366"/>
                </a:cubicBezTo>
                <a:cubicBezTo>
                  <a:pt x="839141" y="394046"/>
                  <a:pt x="826822" y="403538"/>
                  <a:pt x="813943" y="412124"/>
                </a:cubicBezTo>
                <a:cubicBezTo>
                  <a:pt x="771499" y="475789"/>
                  <a:pt x="739500" y="534731"/>
                  <a:pt x="672275" y="579549"/>
                </a:cubicBezTo>
                <a:cubicBezTo>
                  <a:pt x="659396" y="588135"/>
                  <a:pt x="645391" y="595234"/>
                  <a:pt x="633639" y="605307"/>
                </a:cubicBezTo>
                <a:cubicBezTo>
                  <a:pt x="583765" y="648057"/>
                  <a:pt x="586685" y="663416"/>
                  <a:pt x="530608" y="695459"/>
                </a:cubicBezTo>
                <a:cubicBezTo>
                  <a:pt x="518821" y="702194"/>
                  <a:pt x="504850" y="704045"/>
                  <a:pt x="491971" y="708338"/>
                </a:cubicBezTo>
                <a:cubicBezTo>
                  <a:pt x="479092" y="725510"/>
                  <a:pt x="469488" y="745719"/>
                  <a:pt x="453334" y="759854"/>
                </a:cubicBezTo>
                <a:cubicBezTo>
                  <a:pt x="434496" y="776338"/>
                  <a:pt x="408965" y="783471"/>
                  <a:pt x="388940" y="798490"/>
                </a:cubicBezTo>
                <a:cubicBezTo>
                  <a:pt x="374369" y="809418"/>
                  <a:pt x="364295" y="825467"/>
                  <a:pt x="350303" y="837127"/>
                </a:cubicBezTo>
                <a:cubicBezTo>
                  <a:pt x="338412" y="847036"/>
                  <a:pt x="323235" y="852601"/>
                  <a:pt x="311667" y="862884"/>
                </a:cubicBezTo>
                <a:cubicBezTo>
                  <a:pt x="284441" y="887085"/>
                  <a:pt x="264703" y="919952"/>
                  <a:pt x="234394" y="940158"/>
                </a:cubicBezTo>
                <a:lnTo>
                  <a:pt x="157120" y="991673"/>
                </a:lnTo>
                <a:lnTo>
                  <a:pt x="118484" y="1017431"/>
                </a:lnTo>
                <a:cubicBezTo>
                  <a:pt x="109898" y="1030310"/>
                  <a:pt x="103671" y="1045123"/>
                  <a:pt x="92726" y="1056068"/>
                </a:cubicBezTo>
                <a:cubicBezTo>
                  <a:pt x="81781" y="1067013"/>
                  <a:pt x="62293" y="1068699"/>
                  <a:pt x="54089" y="1081825"/>
                </a:cubicBezTo>
                <a:cubicBezTo>
                  <a:pt x="39699" y="1104849"/>
                  <a:pt x="36918" y="1133341"/>
                  <a:pt x="28332" y="1159099"/>
                </a:cubicBezTo>
                <a:lnTo>
                  <a:pt x="15453" y="1197735"/>
                </a:lnTo>
                <a:cubicBezTo>
                  <a:pt x="-5938" y="1326077"/>
                  <a:pt x="-4349" y="1280071"/>
                  <a:pt x="15453" y="1468192"/>
                </a:cubicBezTo>
                <a:cubicBezTo>
                  <a:pt x="17306" y="1485795"/>
                  <a:pt x="20416" y="1503875"/>
                  <a:pt x="28332" y="1519707"/>
                </a:cubicBezTo>
                <a:cubicBezTo>
                  <a:pt x="37931" y="1538906"/>
                  <a:pt x="54659" y="1553638"/>
                  <a:pt x="66968" y="1571223"/>
                </a:cubicBezTo>
                <a:cubicBezTo>
                  <a:pt x="84721" y="1596584"/>
                  <a:pt x="99910" y="1623730"/>
                  <a:pt x="118484" y="1648496"/>
                </a:cubicBezTo>
                <a:cubicBezTo>
                  <a:pt x="131363" y="1665668"/>
                  <a:pt x="140630" y="1686270"/>
                  <a:pt x="157120" y="1700011"/>
                </a:cubicBezTo>
                <a:cubicBezTo>
                  <a:pt x="167549" y="1708702"/>
                  <a:pt x="183890" y="1706297"/>
                  <a:pt x="195757" y="1712890"/>
                </a:cubicBezTo>
                <a:cubicBezTo>
                  <a:pt x="222818" y="1727924"/>
                  <a:pt x="247272" y="1747234"/>
                  <a:pt x="273030" y="1764406"/>
                </a:cubicBezTo>
                <a:lnTo>
                  <a:pt x="273030" y="1764406"/>
                </a:lnTo>
                <a:cubicBezTo>
                  <a:pt x="285909" y="1777285"/>
                  <a:pt x="300007" y="1789050"/>
                  <a:pt x="311667" y="1803042"/>
                </a:cubicBezTo>
                <a:cubicBezTo>
                  <a:pt x="357717" y="1858301"/>
                  <a:pt x="314491" y="1829007"/>
                  <a:pt x="376061" y="1880315"/>
                </a:cubicBezTo>
                <a:cubicBezTo>
                  <a:pt x="431425" y="1926452"/>
                  <a:pt x="395250" y="1889910"/>
                  <a:pt x="453334" y="1918952"/>
                </a:cubicBezTo>
                <a:cubicBezTo>
                  <a:pt x="467178" y="1925874"/>
                  <a:pt x="476904" y="1941165"/>
                  <a:pt x="491971" y="1944710"/>
                </a:cubicBezTo>
                <a:cubicBezTo>
                  <a:pt x="646250" y="1981011"/>
                  <a:pt x="862934" y="1977801"/>
                  <a:pt x="1007126" y="1983346"/>
                </a:cubicBezTo>
                <a:lnTo>
                  <a:pt x="1123036" y="1996225"/>
                </a:lnTo>
                <a:cubicBezTo>
                  <a:pt x="1153157" y="1999990"/>
                  <a:pt x="1182832" y="2009104"/>
                  <a:pt x="1213188" y="2009104"/>
                </a:cubicBezTo>
                <a:cubicBezTo>
                  <a:pt x="1273442" y="2009104"/>
                  <a:pt x="1333391" y="2000518"/>
                  <a:pt x="1393492" y="1996225"/>
                </a:cubicBezTo>
                <a:cubicBezTo>
                  <a:pt x="1531149" y="1950341"/>
                  <a:pt x="1422650" y="1999305"/>
                  <a:pt x="1509402" y="1931831"/>
                </a:cubicBezTo>
                <a:cubicBezTo>
                  <a:pt x="1533838" y="1912825"/>
                  <a:pt x="1586675" y="1880315"/>
                  <a:pt x="1586675" y="1880315"/>
                </a:cubicBezTo>
                <a:cubicBezTo>
                  <a:pt x="1616878" y="1789707"/>
                  <a:pt x="1577568" y="1901564"/>
                  <a:pt x="1625312" y="1790163"/>
                </a:cubicBezTo>
                <a:cubicBezTo>
                  <a:pt x="1657304" y="1715515"/>
                  <a:pt x="1614449" y="1787140"/>
                  <a:pt x="1663949" y="1712890"/>
                </a:cubicBezTo>
                <a:cubicBezTo>
                  <a:pt x="1668242" y="1700011"/>
                  <a:pt x="1670756" y="1686396"/>
                  <a:pt x="1676827" y="1674254"/>
                </a:cubicBezTo>
                <a:cubicBezTo>
                  <a:pt x="1696441" y="1635026"/>
                  <a:pt x="1722414" y="1615788"/>
                  <a:pt x="1754101" y="1584101"/>
                </a:cubicBezTo>
                <a:cubicBezTo>
                  <a:pt x="1758394" y="1571222"/>
                  <a:pt x="1760909" y="1557607"/>
                  <a:pt x="1766980" y="1545465"/>
                </a:cubicBezTo>
                <a:cubicBezTo>
                  <a:pt x="1780610" y="1518205"/>
                  <a:pt x="1816778" y="1478666"/>
                  <a:pt x="1831374" y="1455313"/>
                </a:cubicBezTo>
                <a:cubicBezTo>
                  <a:pt x="1841549" y="1439032"/>
                  <a:pt x="1847607" y="1420466"/>
                  <a:pt x="1857132" y="1403797"/>
                </a:cubicBezTo>
                <a:cubicBezTo>
                  <a:pt x="1872199" y="1377430"/>
                  <a:pt x="1904939" y="1335761"/>
                  <a:pt x="1921526" y="1313645"/>
                </a:cubicBezTo>
                <a:cubicBezTo>
                  <a:pt x="1925819" y="1296473"/>
                  <a:pt x="1927432" y="1278399"/>
                  <a:pt x="1934405" y="1262130"/>
                </a:cubicBezTo>
                <a:cubicBezTo>
                  <a:pt x="1985148" y="1143730"/>
                  <a:pt x="1937860" y="1338462"/>
                  <a:pt x="1985920" y="1146220"/>
                </a:cubicBezTo>
                <a:cubicBezTo>
                  <a:pt x="1990213" y="1129048"/>
                  <a:pt x="1995889" y="1112164"/>
                  <a:pt x="1998799" y="1094704"/>
                </a:cubicBezTo>
                <a:cubicBezTo>
                  <a:pt x="2004699" y="1059302"/>
                  <a:pt x="2021110" y="906786"/>
                  <a:pt x="2024557" y="875763"/>
                </a:cubicBezTo>
                <a:cubicBezTo>
                  <a:pt x="2020264" y="781318"/>
                  <a:pt x="2021085" y="686501"/>
                  <a:pt x="2011678" y="592428"/>
                </a:cubicBezTo>
                <a:cubicBezTo>
                  <a:pt x="2008155" y="557203"/>
                  <a:pt x="1994506" y="523741"/>
                  <a:pt x="1985920" y="489397"/>
                </a:cubicBezTo>
                <a:cubicBezTo>
                  <a:pt x="1977334" y="455053"/>
                  <a:pt x="1967106" y="421079"/>
                  <a:pt x="1960163" y="386366"/>
                </a:cubicBezTo>
                <a:cubicBezTo>
                  <a:pt x="1933979" y="255450"/>
                  <a:pt x="1960806" y="375738"/>
                  <a:pt x="1934405" y="283335"/>
                </a:cubicBezTo>
                <a:cubicBezTo>
                  <a:pt x="1929542" y="266316"/>
                  <a:pt x="1928499" y="248089"/>
                  <a:pt x="1921526" y="231820"/>
                </a:cubicBezTo>
                <a:cubicBezTo>
                  <a:pt x="1915429" y="217593"/>
                  <a:pt x="1904354" y="206062"/>
                  <a:pt x="1895768" y="193183"/>
                </a:cubicBezTo>
                <a:cubicBezTo>
                  <a:pt x="1888035" y="162251"/>
                  <a:pt x="1884924" y="125265"/>
                  <a:pt x="1857132" y="103031"/>
                </a:cubicBezTo>
                <a:cubicBezTo>
                  <a:pt x="1846531" y="94550"/>
                  <a:pt x="1831374" y="94445"/>
                  <a:pt x="1818495" y="90152"/>
                </a:cubicBezTo>
                <a:cubicBezTo>
                  <a:pt x="1805616" y="72980"/>
                  <a:pt x="1798702" y="48915"/>
                  <a:pt x="1779858" y="38637"/>
                </a:cubicBezTo>
                <a:cubicBezTo>
                  <a:pt x="1748780" y="21685"/>
                  <a:pt x="1708490" y="28711"/>
                  <a:pt x="1676827" y="12879"/>
                </a:cubicBezTo>
                <a:lnTo>
                  <a:pt x="1651070" y="0"/>
                </a:lnTo>
                <a:close/>
              </a:path>
            </a:pathLst>
          </a:cu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855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00200" y="5257800"/>
            <a:ext cx="5696592" cy="1384995"/>
          </a:xfrm>
          <a:prstGeom prst="rect">
            <a:avLst/>
          </a:prstGeom>
          <a:noFill/>
        </p:spPr>
        <p:txBody>
          <a:bodyPr wrap="square" rtlCol="0">
            <a:spAutoFit/>
          </a:bodyPr>
          <a:lstStyle/>
          <a:p>
            <a:r>
              <a:rPr lang="en-US" dirty="0"/>
              <a:t>Link to </a:t>
            </a:r>
            <a:r>
              <a:rPr lang="en-US" u="sng" dirty="0">
                <a:hlinkClick r:id="rId2"/>
              </a:rPr>
              <a:t>SL 009</a:t>
            </a:r>
            <a:r>
              <a:rPr lang="en-US" dirty="0">
                <a:hlinkClick r:id="rId2"/>
              </a:rPr>
              <a:t> </a:t>
            </a:r>
            <a:r>
              <a:rPr lang="en-US" dirty="0"/>
              <a:t>and </a:t>
            </a:r>
            <a:r>
              <a:rPr lang="en-US" u="sng" dirty="0">
                <a:hlinkClick r:id="rId2"/>
              </a:rPr>
              <a:t>SL 033 </a:t>
            </a:r>
            <a:r>
              <a:rPr lang="en-US" dirty="0"/>
              <a:t>and </a:t>
            </a:r>
            <a:r>
              <a:rPr lang="en-US" u="sng" dirty="0">
                <a:hlinkClick r:id="rId2"/>
              </a:rPr>
              <a:t>SL 089</a:t>
            </a:r>
            <a:endParaRPr lang="en-US" u="sng" dirty="0"/>
          </a:p>
          <a:p>
            <a:r>
              <a:rPr lang="en-US" b="1" dirty="0"/>
              <a:t>Be able to identify:</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Stratum basale</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Stratum spinosum</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Stratum germinativum</a:t>
            </a:r>
          </a:p>
          <a:p>
            <a:pPr lvl="1" eaLnBrk="0" fontAlgn="base" hangingPunct="0">
              <a:spcBef>
                <a:spcPct val="0"/>
              </a:spcBef>
              <a:spcAft>
                <a:spcPct val="0"/>
              </a:spcAft>
              <a:buFontTx/>
              <a:buChar char="•"/>
              <a:tabLst>
                <a:tab pos="457200" algn="l"/>
              </a:tabLst>
            </a:pPr>
            <a:r>
              <a:rPr lang="en-US" sz="1200" b="1" dirty="0">
                <a:solidFill>
                  <a:srgbClr val="002060"/>
                </a:solidFill>
                <a:latin typeface="Georgia" pitchFamily="18" charset="0"/>
                <a:cs typeface="Arial" pitchFamily="34" charset="0"/>
              </a:rPr>
              <a:t>Stratum corneum</a:t>
            </a:r>
          </a:p>
        </p:txBody>
      </p:sp>
      <p:sp>
        <p:nvSpPr>
          <p:cNvPr id="5" name="TextBox 4"/>
          <p:cNvSpPr txBox="1"/>
          <p:nvPr/>
        </p:nvSpPr>
        <p:spPr>
          <a:xfrm>
            <a:off x="1752600" y="2250678"/>
            <a:ext cx="5544192" cy="369332"/>
          </a:xfrm>
          <a:prstGeom prst="rect">
            <a:avLst/>
          </a:prstGeom>
          <a:noFill/>
        </p:spPr>
        <p:txBody>
          <a:bodyPr wrap="square" rtlCol="0">
            <a:spAutoFit/>
          </a:bodyPr>
          <a:lstStyle/>
          <a:p>
            <a:r>
              <a:rPr lang="en-US" b="1" dirty="0">
                <a:hlinkClick r:id="rId3"/>
              </a:rPr>
              <a:t>Video showing layers of epidermis in thin skin – SL9</a:t>
            </a:r>
            <a:endParaRPr lang="en-US" b="1" dirty="0"/>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9934677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836" y="1434151"/>
            <a:ext cx="6899564" cy="5351917"/>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cells indicated by the arrows.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4881888" y="3531523"/>
            <a:ext cx="1828800" cy="461665"/>
          </a:xfrm>
          <a:prstGeom prst="rect">
            <a:avLst/>
          </a:prstGeom>
          <a:noFill/>
        </p:spPr>
        <p:txBody>
          <a:bodyPr wrap="square" rtlCol="0">
            <a:spAutoFit/>
          </a:bodyPr>
          <a:lstStyle/>
          <a:p>
            <a:r>
              <a:rPr lang="en-US" sz="2400" b="1" dirty="0"/>
              <a:t>osteoblasts</a:t>
            </a:r>
          </a:p>
        </p:txBody>
      </p:sp>
      <p:cxnSp>
        <p:nvCxnSpPr>
          <p:cNvPr id="9" name="Straight Arrow Connector 8"/>
          <p:cNvCxnSpPr/>
          <p:nvPr/>
        </p:nvCxnSpPr>
        <p:spPr>
          <a:xfrm>
            <a:off x="2371218" y="3446186"/>
            <a:ext cx="482958" cy="4625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761124" y="2090420"/>
            <a:ext cx="482958" cy="462566"/>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4894753" y="4643252"/>
            <a:ext cx="579772" cy="474804"/>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863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38" y="1364397"/>
            <a:ext cx="7710462" cy="5493603"/>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region.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2" name="Freeform 11"/>
          <p:cNvSpPr/>
          <p:nvPr/>
        </p:nvSpPr>
        <p:spPr>
          <a:xfrm>
            <a:off x="442565" y="3412901"/>
            <a:ext cx="5000424" cy="3284113"/>
          </a:xfrm>
          <a:custGeom>
            <a:avLst/>
            <a:gdLst>
              <a:gd name="connsiteX0" fmla="*/ 4039283 w 5000424"/>
              <a:gd name="connsiteY0" fmla="*/ 3284113 h 3284113"/>
              <a:gd name="connsiteX1" fmla="*/ 4142314 w 5000424"/>
              <a:gd name="connsiteY1" fmla="*/ 3271234 h 3284113"/>
              <a:gd name="connsiteX2" fmla="*/ 4258224 w 5000424"/>
              <a:gd name="connsiteY2" fmla="*/ 3206840 h 3284113"/>
              <a:gd name="connsiteX3" fmla="*/ 4361255 w 5000424"/>
              <a:gd name="connsiteY3" fmla="*/ 3168203 h 3284113"/>
              <a:gd name="connsiteX4" fmla="*/ 4438528 w 5000424"/>
              <a:gd name="connsiteY4" fmla="*/ 3103809 h 3284113"/>
              <a:gd name="connsiteX5" fmla="*/ 4580196 w 5000424"/>
              <a:gd name="connsiteY5" fmla="*/ 2987899 h 3284113"/>
              <a:gd name="connsiteX6" fmla="*/ 4618832 w 5000424"/>
              <a:gd name="connsiteY6" fmla="*/ 2910626 h 3284113"/>
              <a:gd name="connsiteX7" fmla="*/ 4657469 w 5000424"/>
              <a:gd name="connsiteY7" fmla="*/ 2871989 h 3284113"/>
              <a:gd name="connsiteX8" fmla="*/ 4721863 w 5000424"/>
              <a:gd name="connsiteY8" fmla="*/ 2794716 h 3284113"/>
              <a:gd name="connsiteX9" fmla="*/ 4799136 w 5000424"/>
              <a:gd name="connsiteY9" fmla="*/ 2653048 h 3284113"/>
              <a:gd name="connsiteX10" fmla="*/ 4824894 w 5000424"/>
              <a:gd name="connsiteY10" fmla="*/ 2614412 h 3284113"/>
              <a:gd name="connsiteX11" fmla="*/ 4863531 w 5000424"/>
              <a:gd name="connsiteY11" fmla="*/ 2524260 h 3284113"/>
              <a:gd name="connsiteX12" fmla="*/ 4889289 w 5000424"/>
              <a:gd name="connsiteY12" fmla="*/ 2434107 h 3284113"/>
              <a:gd name="connsiteX13" fmla="*/ 4915046 w 5000424"/>
              <a:gd name="connsiteY13" fmla="*/ 2382592 h 3284113"/>
              <a:gd name="connsiteX14" fmla="*/ 4966562 w 5000424"/>
              <a:gd name="connsiteY14" fmla="*/ 2215167 h 3284113"/>
              <a:gd name="connsiteX15" fmla="*/ 4992320 w 5000424"/>
              <a:gd name="connsiteY15" fmla="*/ 1957589 h 3284113"/>
              <a:gd name="connsiteX16" fmla="*/ 4966562 w 5000424"/>
              <a:gd name="connsiteY16" fmla="*/ 1455313 h 3284113"/>
              <a:gd name="connsiteX17" fmla="*/ 4940804 w 5000424"/>
              <a:gd name="connsiteY17" fmla="*/ 1390919 h 3284113"/>
              <a:gd name="connsiteX18" fmla="*/ 4902167 w 5000424"/>
              <a:gd name="connsiteY18" fmla="*/ 1287888 h 3284113"/>
              <a:gd name="connsiteX19" fmla="*/ 4889289 w 5000424"/>
              <a:gd name="connsiteY19" fmla="*/ 1249251 h 3284113"/>
              <a:gd name="connsiteX20" fmla="*/ 4850652 w 5000424"/>
              <a:gd name="connsiteY20" fmla="*/ 1223493 h 3284113"/>
              <a:gd name="connsiteX21" fmla="*/ 4824894 w 5000424"/>
              <a:gd name="connsiteY21" fmla="*/ 1184857 h 3284113"/>
              <a:gd name="connsiteX22" fmla="*/ 4721863 w 5000424"/>
              <a:gd name="connsiteY22" fmla="*/ 1159099 h 3284113"/>
              <a:gd name="connsiteX23" fmla="*/ 4644590 w 5000424"/>
              <a:gd name="connsiteY23" fmla="*/ 1133341 h 3284113"/>
              <a:gd name="connsiteX24" fmla="*/ 4593074 w 5000424"/>
              <a:gd name="connsiteY24" fmla="*/ 1120462 h 3284113"/>
              <a:gd name="connsiteX25" fmla="*/ 4477165 w 5000424"/>
              <a:gd name="connsiteY25" fmla="*/ 1081826 h 3284113"/>
              <a:gd name="connsiteX26" fmla="*/ 4309739 w 5000424"/>
              <a:gd name="connsiteY26" fmla="*/ 1056068 h 3284113"/>
              <a:gd name="connsiteX27" fmla="*/ 4116556 w 5000424"/>
              <a:gd name="connsiteY27" fmla="*/ 1030310 h 3284113"/>
              <a:gd name="connsiteX28" fmla="*/ 4077920 w 5000424"/>
              <a:gd name="connsiteY28" fmla="*/ 1017431 h 3284113"/>
              <a:gd name="connsiteX29" fmla="*/ 3949131 w 5000424"/>
              <a:gd name="connsiteY29" fmla="*/ 1004553 h 3284113"/>
              <a:gd name="connsiteX30" fmla="*/ 3910494 w 5000424"/>
              <a:gd name="connsiteY30" fmla="*/ 991674 h 3284113"/>
              <a:gd name="connsiteX31" fmla="*/ 3755948 w 5000424"/>
              <a:gd name="connsiteY31" fmla="*/ 965916 h 3284113"/>
              <a:gd name="connsiteX32" fmla="*/ 3717311 w 5000424"/>
              <a:gd name="connsiteY32" fmla="*/ 940158 h 3284113"/>
              <a:gd name="connsiteX33" fmla="*/ 3665796 w 5000424"/>
              <a:gd name="connsiteY33" fmla="*/ 927279 h 3284113"/>
              <a:gd name="connsiteX34" fmla="*/ 3627159 w 5000424"/>
              <a:gd name="connsiteY34" fmla="*/ 914400 h 3284113"/>
              <a:gd name="connsiteX35" fmla="*/ 3485491 w 5000424"/>
              <a:gd name="connsiteY35" fmla="*/ 875764 h 3284113"/>
              <a:gd name="connsiteX36" fmla="*/ 3421097 w 5000424"/>
              <a:gd name="connsiteY36" fmla="*/ 850006 h 3284113"/>
              <a:gd name="connsiteX37" fmla="*/ 3382460 w 5000424"/>
              <a:gd name="connsiteY37" fmla="*/ 824248 h 3284113"/>
              <a:gd name="connsiteX38" fmla="*/ 3343824 w 5000424"/>
              <a:gd name="connsiteY38" fmla="*/ 811369 h 3284113"/>
              <a:gd name="connsiteX39" fmla="*/ 3292308 w 5000424"/>
              <a:gd name="connsiteY39" fmla="*/ 785612 h 3284113"/>
              <a:gd name="connsiteX40" fmla="*/ 3112004 w 5000424"/>
              <a:gd name="connsiteY40" fmla="*/ 734096 h 3284113"/>
              <a:gd name="connsiteX41" fmla="*/ 2983215 w 5000424"/>
              <a:gd name="connsiteY41" fmla="*/ 695460 h 3284113"/>
              <a:gd name="connsiteX42" fmla="*/ 2905942 w 5000424"/>
              <a:gd name="connsiteY42" fmla="*/ 656823 h 3284113"/>
              <a:gd name="connsiteX43" fmla="*/ 2854427 w 5000424"/>
              <a:gd name="connsiteY43" fmla="*/ 643944 h 3284113"/>
              <a:gd name="connsiteX44" fmla="*/ 2777153 w 5000424"/>
              <a:gd name="connsiteY44" fmla="*/ 618186 h 3284113"/>
              <a:gd name="connsiteX45" fmla="*/ 2699880 w 5000424"/>
              <a:gd name="connsiteY45" fmla="*/ 592429 h 3284113"/>
              <a:gd name="connsiteX46" fmla="*/ 2622607 w 5000424"/>
              <a:gd name="connsiteY46" fmla="*/ 566671 h 3284113"/>
              <a:gd name="connsiteX47" fmla="*/ 2558212 w 5000424"/>
              <a:gd name="connsiteY47" fmla="*/ 528034 h 3284113"/>
              <a:gd name="connsiteX48" fmla="*/ 2442303 w 5000424"/>
              <a:gd name="connsiteY48" fmla="*/ 489398 h 3284113"/>
              <a:gd name="connsiteX49" fmla="*/ 2377908 w 5000424"/>
              <a:gd name="connsiteY49" fmla="*/ 463640 h 3284113"/>
              <a:gd name="connsiteX50" fmla="*/ 2287756 w 5000424"/>
              <a:gd name="connsiteY50" fmla="*/ 437882 h 3284113"/>
              <a:gd name="connsiteX51" fmla="*/ 2249120 w 5000424"/>
              <a:gd name="connsiteY51" fmla="*/ 425003 h 3284113"/>
              <a:gd name="connsiteX52" fmla="*/ 2210483 w 5000424"/>
              <a:gd name="connsiteY52" fmla="*/ 399245 h 3284113"/>
              <a:gd name="connsiteX53" fmla="*/ 2107452 w 5000424"/>
              <a:gd name="connsiteY53" fmla="*/ 373488 h 3284113"/>
              <a:gd name="connsiteX54" fmla="*/ 2068815 w 5000424"/>
              <a:gd name="connsiteY54" fmla="*/ 360609 h 3284113"/>
              <a:gd name="connsiteX55" fmla="*/ 1965784 w 5000424"/>
              <a:gd name="connsiteY55" fmla="*/ 321972 h 3284113"/>
              <a:gd name="connsiteX56" fmla="*/ 1849874 w 5000424"/>
              <a:gd name="connsiteY56" fmla="*/ 283336 h 3284113"/>
              <a:gd name="connsiteX57" fmla="*/ 1772601 w 5000424"/>
              <a:gd name="connsiteY57" fmla="*/ 257578 h 3284113"/>
              <a:gd name="connsiteX58" fmla="*/ 1669570 w 5000424"/>
              <a:gd name="connsiteY58" fmla="*/ 231820 h 3284113"/>
              <a:gd name="connsiteX59" fmla="*/ 1618055 w 5000424"/>
              <a:gd name="connsiteY59" fmla="*/ 218941 h 3284113"/>
              <a:gd name="connsiteX60" fmla="*/ 1540781 w 5000424"/>
              <a:gd name="connsiteY60" fmla="*/ 193184 h 3284113"/>
              <a:gd name="connsiteX61" fmla="*/ 1502145 w 5000424"/>
              <a:gd name="connsiteY61" fmla="*/ 180305 h 3284113"/>
              <a:gd name="connsiteX62" fmla="*/ 1334720 w 5000424"/>
              <a:gd name="connsiteY62" fmla="*/ 115910 h 3284113"/>
              <a:gd name="connsiteX63" fmla="*/ 1296083 w 5000424"/>
              <a:gd name="connsiteY63" fmla="*/ 90153 h 3284113"/>
              <a:gd name="connsiteX64" fmla="*/ 1141536 w 5000424"/>
              <a:gd name="connsiteY64" fmla="*/ 51516 h 3284113"/>
              <a:gd name="connsiteX65" fmla="*/ 1025627 w 5000424"/>
              <a:gd name="connsiteY65" fmla="*/ 12879 h 3284113"/>
              <a:gd name="connsiteX66" fmla="*/ 896838 w 5000424"/>
              <a:gd name="connsiteY66" fmla="*/ 0 h 3284113"/>
              <a:gd name="connsiteX67" fmla="*/ 574866 w 5000424"/>
              <a:gd name="connsiteY67" fmla="*/ 12879 h 3284113"/>
              <a:gd name="connsiteX68" fmla="*/ 458956 w 5000424"/>
              <a:gd name="connsiteY68" fmla="*/ 77274 h 3284113"/>
              <a:gd name="connsiteX69" fmla="*/ 420320 w 5000424"/>
              <a:gd name="connsiteY69" fmla="*/ 103031 h 3284113"/>
              <a:gd name="connsiteX70" fmla="*/ 368804 w 5000424"/>
              <a:gd name="connsiteY70" fmla="*/ 167426 h 3284113"/>
              <a:gd name="connsiteX71" fmla="*/ 343046 w 5000424"/>
              <a:gd name="connsiteY71" fmla="*/ 206062 h 3284113"/>
              <a:gd name="connsiteX72" fmla="*/ 304410 w 5000424"/>
              <a:gd name="connsiteY72" fmla="*/ 257578 h 3284113"/>
              <a:gd name="connsiteX73" fmla="*/ 291531 w 5000424"/>
              <a:gd name="connsiteY73" fmla="*/ 296214 h 3284113"/>
              <a:gd name="connsiteX74" fmla="*/ 278652 w 5000424"/>
              <a:gd name="connsiteY74" fmla="*/ 347730 h 3284113"/>
              <a:gd name="connsiteX75" fmla="*/ 252894 w 5000424"/>
              <a:gd name="connsiteY75" fmla="*/ 386367 h 3284113"/>
              <a:gd name="connsiteX76" fmla="*/ 227136 w 5000424"/>
              <a:gd name="connsiteY76" fmla="*/ 476519 h 3284113"/>
              <a:gd name="connsiteX77" fmla="*/ 201379 w 5000424"/>
              <a:gd name="connsiteY77" fmla="*/ 515155 h 3284113"/>
              <a:gd name="connsiteX78" fmla="*/ 175621 w 5000424"/>
              <a:gd name="connsiteY78" fmla="*/ 631065 h 3284113"/>
              <a:gd name="connsiteX79" fmla="*/ 149863 w 5000424"/>
              <a:gd name="connsiteY79" fmla="*/ 708338 h 3284113"/>
              <a:gd name="connsiteX80" fmla="*/ 136984 w 5000424"/>
              <a:gd name="connsiteY80" fmla="*/ 746975 h 3284113"/>
              <a:gd name="connsiteX81" fmla="*/ 98348 w 5000424"/>
              <a:gd name="connsiteY81" fmla="*/ 927279 h 3284113"/>
              <a:gd name="connsiteX82" fmla="*/ 72590 w 5000424"/>
              <a:gd name="connsiteY82" fmla="*/ 1004553 h 3284113"/>
              <a:gd name="connsiteX83" fmla="*/ 59711 w 5000424"/>
              <a:gd name="connsiteY83" fmla="*/ 1043189 h 3284113"/>
              <a:gd name="connsiteX84" fmla="*/ 33953 w 5000424"/>
              <a:gd name="connsiteY84" fmla="*/ 1081826 h 3284113"/>
              <a:gd name="connsiteX85" fmla="*/ 33953 w 5000424"/>
              <a:gd name="connsiteY85" fmla="*/ 1700012 h 3284113"/>
              <a:gd name="connsiteX86" fmla="*/ 59711 w 5000424"/>
              <a:gd name="connsiteY86" fmla="*/ 1751527 h 3284113"/>
              <a:gd name="connsiteX87" fmla="*/ 85469 w 5000424"/>
              <a:gd name="connsiteY87" fmla="*/ 1815922 h 3284113"/>
              <a:gd name="connsiteX88" fmla="*/ 111227 w 5000424"/>
              <a:gd name="connsiteY88" fmla="*/ 1867437 h 3284113"/>
              <a:gd name="connsiteX89" fmla="*/ 124105 w 5000424"/>
              <a:gd name="connsiteY89" fmla="*/ 1906074 h 3284113"/>
              <a:gd name="connsiteX90" fmla="*/ 162742 w 5000424"/>
              <a:gd name="connsiteY90" fmla="*/ 1957589 h 3284113"/>
              <a:gd name="connsiteX91" fmla="*/ 201379 w 5000424"/>
              <a:gd name="connsiteY91" fmla="*/ 2021984 h 3284113"/>
              <a:gd name="connsiteX92" fmla="*/ 227136 w 5000424"/>
              <a:gd name="connsiteY92" fmla="*/ 2073499 h 3284113"/>
              <a:gd name="connsiteX93" fmla="*/ 394562 w 5000424"/>
              <a:gd name="connsiteY93" fmla="*/ 2253803 h 3284113"/>
              <a:gd name="connsiteX94" fmla="*/ 433198 w 5000424"/>
              <a:gd name="connsiteY94" fmla="*/ 2292440 h 3284113"/>
              <a:gd name="connsiteX95" fmla="*/ 561987 w 5000424"/>
              <a:gd name="connsiteY95" fmla="*/ 2369713 h 3284113"/>
              <a:gd name="connsiteX96" fmla="*/ 652139 w 5000424"/>
              <a:gd name="connsiteY96" fmla="*/ 2421229 h 3284113"/>
              <a:gd name="connsiteX97" fmla="*/ 780928 w 5000424"/>
              <a:gd name="connsiteY97" fmla="*/ 2472744 h 3284113"/>
              <a:gd name="connsiteX98" fmla="*/ 832443 w 5000424"/>
              <a:gd name="connsiteY98" fmla="*/ 2511381 h 3284113"/>
              <a:gd name="connsiteX99" fmla="*/ 974111 w 5000424"/>
              <a:gd name="connsiteY99" fmla="*/ 2550017 h 3284113"/>
              <a:gd name="connsiteX100" fmla="*/ 1077142 w 5000424"/>
              <a:gd name="connsiteY100" fmla="*/ 2575775 h 3284113"/>
              <a:gd name="connsiteX101" fmla="*/ 1128658 w 5000424"/>
              <a:gd name="connsiteY101" fmla="*/ 2588654 h 3284113"/>
              <a:gd name="connsiteX102" fmla="*/ 1257446 w 5000424"/>
              <a:gd name="connsiteY102" fmla="*/ 2627291 h 3284113"/>
              <a:gd name="connsiteX103" fmla="*/ 1334720 w 5000424"/>
              <a:gd name="connsiteY103" fmla="*/ 2640169 h 3284113"/>
              <a:gd name="connsiteX104" fmla="*/ 1489266 w 5000424"/>
              <a:gd name="connsiteY104" fmla="*/ 2678806 h 3284113"/>
              <a:gd name="connsiteX105" fmla="*/ 1553660 w 5000424"/>
              <a:gd name="connsiteY105" fmla="*/ 2691685 h 3284113"/>
              <a:gd name="connsiteX106" fmla="*/ 1592297 w 5000424"/>
              <a:gd name="connsiteY106" fmla="*/ 2704564 h 3284113"/>
              <a:gd name="connsiteX107" fmla="*/ 1733965 w 5000424"/>
              <a:gd name="connsiteY107" fmla="*/ 2730322 h 3284113"/>
              <a:gd name="connsiteX108" fmla="*/ 2081694 w 5000424"/>
              <a:gd name="connsiteY108" fmla="*/ 2756079 h 3284113"/>
              <a:gd name="connsiteX109" fmla="*/ 2171846 w 5000424"/>
              <a:gd name="connsiteY109" fmla="*/ 2768958 h 3284113"/>
              <a:gd name="connsiteX110" fmla="*/ 2339272 w 5000424"/>
              <a:gd name="connsiteY110" fmla="*/ 2807595 h 3284113"/>
              <a:gd name="connsiteX111" fmla="*/ 2429424 w 5000424"/>
              <a:gd name="connsiteY111" fmla="*/ 2820474 h 3284113"/>
              <a:gd name="connsiteX112" fmla="*/ 2571091 w 5000424"/>
              <a:gd name="connsiteY112" fmla="*/ 2871989 h 3284113"/>
              <a:gd name="connsiteX113" fmla="*/ 2635486 w 5000424"/>
              <a:gd name="connsiteY113" fmla="*/ 2884868 h 3284113"/>
              <a:gd name="connsiteX114" fmla="*/ 2674122 w 5000424"/>
              <a:gd name="connsiteY114" fmla="*/ 2897747 h 3284113"/>
              <a:gd name="connsiteX115" fmla="*/ 2725638 w 5000424"/>
              <a:gd name="connsiteY115" fmla="*/ 2910626 h 3284113"/>
              <a:gd name="connsiteX116" fmla="*/ 2764274 w 5000424"/>
              <a:gd name="connsiteY116" fmla="*/ 2923505 h 3284113"/>
              <a:gd name="connsiteX117" fmla="*/ 2880184 w 5000424"/>
              <a:gd name="connsiteY117" fmla="*/ 2949262 h 3284113"/>
              <a:gd name="connsiteX118" fmla="*/ 2918821 w 5000424"/>
              <a:gd name="connsiteY118" fmla="*/ 2975020 h 3284113"/>
              <a:gd name="connsiteX119" fmla="*/ 2996094 w 5000424"/>
              <a:gd name="connsiteY119" fmla="*/ 2987899 h 3284113"/>
              <a:gd name="connsiteX120" fmla="*/ 3060489 w 5000424"/>
              <a:gd name="connsiteY120" fmla="*/ 3000778 h 3284113"/>
              <a:gd name="connsiteX121" fmla="*/ 3099125 w 5000424"/>
              <a:gd name="connsiteY121" fmla="*/ 3013657 h 3284113"/>
              <a:gd name="connsiteX122" fmla="*/ 3176398 w 5000424"/>
              <a:gd name="connsiteY122" fmla="*/ 3026536 h 3284113"/>
              <a:gd name="connsiteX123" fmla="*/ 3279429 w 5000424"/>
              <a:gd name="connsiteY123" fmla="*/ 3052293 h 3284113"/>
              <a:gd name="connsiteX124" fmla="*/ 3330945 w 5000424"/>
              <a:gd name="connsiteY124" fmla="*/ 3065172 h 3284113"/>
              <a:gd name="connsiteX125" fmla="*/ 3588522 w 5000424"/>
              <a:gd name="connsiteY125" fmla="*/ 3090930 h 3284113"/>
              <a:gd name="connsiteX126" fmla="*/ 3627159 w 5000424"/>
              <a:gd name="connsiteY126" fmla="*/ 3103809 h 3284113"/>
              <a:gd name="connsiteX127" fmla="*/ 3781705 w 5000424"/>
              <a:gd name="connsiteY127" fmla="*/ 3129567 h 3284113"/>
              <a:gd name="connsiteX128" fmla="*/ 3858979 w 5000424"/>
              <a:gd name="connsiteY128" fmla="*/ 3155324 h 3284113"/>
              <a:gd name="connsiteX129" fmla="*/ 3897615 w 5000424"/>
              <a:gd name="connsiteY129" fmla="*/ 3168203 h 3284113"/>
              <a:gd name="connsiteX130" fmla="*/ 4039283 w 5000424"/>
              <a:gd name="connsiteY130" fmla="*/ 3181082 h 3284113"/>
              <a:gd name="connsiteX131" fmla="*/ 4155193 w 5000424"/>
              <a:gd name="connsiteY131" fmla="*/ 3206840 h 3284113"/>
              <a:gd name="connsiteX132" fmla="*/ 4232466 w 5000424"/>
              <a:gd name="connsiteY132" fmla="*/ 3219719 h 3284113"/>
              <a:gd name="connsiteX133" fmla="*/ 4271103 w 5000424"/>
              <a:gd name="connsiteY133" fmla="*/ 3219719 h 3284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5000424" h="3284113">
                <a:moveTo>
                  <a:pt x="4039283" y="3284113"/>
                </a:moveTo>
                <a:cubicBezTo>
                  <a:pt x="4073627" y="3279820"/>
                  <a:pt x="4109035" y="3280742"/>
                  <a:pt x="4142314" y="3271234"/>
                </a:cubicBezTo>
                <a:cubicBezTo>
                  <a:pt x="4232896" y="3245354"/>
                  <a:pt x="4195914" y="3237995"/>
                  <a:pt x="4258224" y="3206840"/>
                </a:cubicBezTo>
                <a:cubicBezTo>
                  <a:pt x="4289025" y="3191439"/>
                  <a:pt x="4327814" y="3179350"/>
                  <a:pt x="4361255" y="3168203"/>
                </a:cubicBezTo>
                <a:cubicBezTo>
                  <a:pt x="4499324" y="3076155"/>
                  <a:pt x="4289776" y="3219505"/>
                  <a:pt x="4438528" y="3103809"/>
                </a:cubicBezTo>
                <a:cubicBezTo>
                  <a:pt x="4592322" y="2984192"/>
                  <a:pt x="4443643" y="3124450"/>
                  <a:pt x="4580196" y="2987899"/>
                </a:cubicBezTo>
                <a:cubicBezTo>
                  <a:pt x="4593075" y="2962141"/>
                  <a:pt x="4602858" y="2934587"/>
                  <a:pt x="4618832" y="2910626"/>
                </a:cubicBezTo>
                <a:cubicBezTo>
                  <a:pt x="4628935" y="2895471"/>
                  <a:pt x="4645809" y="2885981"/>
                  <a:pt x="4657469" y="2871989"/>
                </a:cubicBezTo>
                <a:cubicBezTo>
                  <a:pt x="4747129" y="2764399"/>
                  <a:pt x="4608977" y="2907605"/>
                  <a:pt x="4721863" y="2794716"/>
                </a:cubicBezTo>
                <a:cubicBezTo>
                  <a:pt x="4747069" y="2719098"/>
                  <a:pt x="4728979" y="2763294"/>
                  <a:pt x="4799136" y="2653048"/>
                </a:cubicBezTo>
                <a:cubicBezTo>
                  <a:pt x="4807446" y="2639990"/>
                  <a:pt x="4824894" y="2614412"/>
                  <a:pt x="4824894" y="2614412"/>
                </a:cubicBezTo>
                <a:cubicBezTo>
                  <a:pt x="4855098" y="2523801"/>
                  <a:pt x="4815787" y="2635661"/>
                  <a:pt x="4863531" y="2524260"/>
                </a:cubicBezTo>
                <a:cubicBezTo>
                  <a:pt x="4894661" y="2451624"/>
                  <a:pt x="4856619" y="2521228"/>
                  <a:pt x="4889289" y="2434107"/>
                </a:cubicBezTo>
                <a:cubicBezTo>
                  <a:pt x="4896030" y="2416131"/>
                  <a:pt x="4908154" y="2400511"/>
                  <a:pt x="4915046" y="2382592"/>
                </a:cubicBezTo>
                <a:cubicBezTo>
                  <a:pt x="4926095" y="2353865"/>
                  <a:pt x="4958228" y="2261004"/>
                  <a:pt x="4966562" y="2215167"/>
                </a:cubicBezTo>
                <a:cubicBezTo>
                  <a:pt x="4983198" y="2123671"/>
                  <a:pt x="4984782" y="2055585"/>
                  <a:pt x="4992320" y="1957589"/>
                </a:cubicBezTo>
                <a:cubicBezTo>
                  <a:pt x="4986099" y="1733646"/>
                  <a:pt x="5027714" y="1618383"/>
                  <a:pt x="4966562" y="1455313"/>
                </a:cubicBezTo>
                <a:cubicBezTo>
                  <a:pt x="4958445" y="1433667"/>
                  <a:pt x="4949390" y="1412384"/>
                  <a:pt x="4940804" y="1390919"/>
                </a:cubicBezTo>
                <a:cubicBezTo>
                  <a:pt x="4915955" y="1266673"/>
                  <a:pt x="4946385" y="1376326"/>
                  <a:pt x="4902167" y="1287888"/>
                </a:cubicBezTo>
                <a:cubicBezTo>
                  <a:pt x="4896096" y="1275746"/>
                  <a:pt x="4897769" y="1259852"/>
                  <a:pt x="4889289" y="1249251"/>
                </a:cubicBezTo>
                <a:cubicBezTo>
                  <a:pt x="4879620" y="1237164"/>
                  <a:pt x="4863531" y="1232079"/>
                  <a:pt x="4850652" y="1223493"/>
                </a:cubicBezTo>
                <a:cubicBezTo>
                  <a:pt x="4842066" y="1210614"/>
                  <a:pt x="4836981" y="1194526"/>
                  <a:pt x="4824894" y="1184857"/>
                </a:cubicBezTo>
                <a:cubicBezTo>
                  <a:pt x="4811418" y="1174076"/>
                  <a:pt x="4725513" y="1160095"/>
                  <a:pt x="4721863" y="1159099"/>
                </a:cubicBezTo>
                <a:cubicBezTo>
                  <a:pt x="4695669" y="1151955"/>
                  <a:pt x="4670930" y="1139926"/>
                  <a:pt x="4644590" y="1133341"/>
                </a:cubicBezTo>
                <a:cubicBezTo>
                  <a:pt x="4627418" y="1129048"/>
                  <a:pt x="4609992" y="1125667"/>
                  <a:pt x="4593074" y="1120462"/>
                </a:cubicBezTo>
                <a:cubicBezTo>
                  <a:pt x="4554149" y="1108485"/>
                  <a:pt x="4517482" y="1087586"/>
                  <a:pt x="4477165" y="1081826"/>
                </a:cubicBezTo>
                <a:cubicBezTo>
                  <a:pt x="4361161" y="1065254"/>
                  <a:pt x="4416955" y="1073938"/>
                  <a:pt x="4309739" y="1056068"/>
                </a:cubicBezTo>
                <a:cubicBezTo>
                  <a:pt x="4211027" y="1023163"/>
                  <a:pt x="4326649" y="1058323"/>
                  <a:pt x="4116556" y="1030310"/>
                </a:cubicBezTo>
                <a:cubicBezTo>
                  <a:pt x="4103100" y="1028516"/>
                  <a:pt x="4091337" y="1019495"/>
                  <a:pt x="4077920" y="1017431"/>
                </a:cubicBezTo>
                <a:cubicBezTo>
                  <a:pt x="4035278" y="1010871"/>
                  <a:pt x="3992061" y="1008846"/>
                  <a:pt x="3949131" y="1004553"/>
                </a:cubicBezTo>
                <a:cubicBezTo>
                  <a:pt x="3936252" y="1000260"/>
                  <a:pt x="3923806" y="994336"/>
                  <a:pt x="3910494" y="991674"/>
                </a:cubicBezTo>
                <a:cubicBezTo>
                  <a:pt x="3859282" y="981432"/>
                  <a:pt x="3755948" y="965916"/>
                  <a:pt x="3755948" y="965916"/>
                </a:cubicBezTo>
                <a:cubicBezTo>
                  <a:pt x="3743069" y="957330"/>
                  <a:pt x="3731538" y="946255"/>
                  <a:pt x="3717311" y="940158"/>
                </a:cubicBezTo>
                <a:cubicBezTo>
                  <a:pt x="3701042" y="933185"/>
                  <a:pt x="3682815" y="932142"/>
                  <a:pt x="3665796" y="927279"/>
                </a:cubicBezTo>
                <a:cubicBezTo>
                  <a:pt x="3652743" y="923549"/>
                  <a:pt x="3639870" y="919167"/>
                  <a:pt x="3627159" y="914400"/>
                </a:cubicBezTo>
                <a:cubicBezTo>
                  <a:pt x="3527884" y="877172"/>
                  <a:pt x="3597582" y="894446"/>
                  <a:pt x="3485491" y="875764"/>
                </a:cubicBezTo>
                <a:cubicBezTo>
                  <a:pt x="3464026" y="867178"/>
                  <a:pt x="3441775" y="860345"/>
                  <a:pt x="3421097" y="850006"/>
                </a:cubicBezTo>
                <a:cubicBezTo>
                  <a:pt x="3407253" y="843084"/>
                  <a:pt x="3396304" y="831170"/>
                  <a:pt x="3382460" y="824248"/>
                </a:cubicBezTo>
                <a:cubicBezTo>
                  <a:pt x="3370318" y="818177"/>
                  <a:pt x="3356302" y="816717"/>
                  <a:pt x="3343824" y="811369"/>
                </a:cubicBezTo>
                <a:cubicBezTo>
                  <a:pt x="3326178" y="803806"/>
                  <a:pt x="3310134" y="792742"/>
                  <a:pt x="3292308" y="785612"/>
                </a:cubicBezTo>
                <a:cubicBezTo>
                  <a:pt x="3168260" y="735993"/>
                  <a:pt x="3258575" y="782954"/>
                  <a:pt x="3112004" y="734096"/>
                </a:cubicBezTo>
                <a:cubicBezTo>
                  <a:pt x="2928364" y="672882"/>
                  <a:pt x="3119468" y="734388"/>
                  <a:pt x="2983215" y="695460"/>
                </a:cubicBezTo>
                <a:cubicBezTo>
                  <a:pt x="2874693" y="664455"/>
                  <a:pt x="3018815" y="705198"/>
                  <a:pt x="2905942" y="656823"/>
                </a:cubicBezTo>
                <a:cubicBezTo>
                  <a:pt x="2889673" y="649850"/>
                  <a:pt x="2871381" y="649030"/>
                  <a:pt x="2854427" y="643944"/>
                </a:cubicBezTo>
                <a:cubicBezTo>
                  <a:pt x="2828421" y="636142"/>
                  <a:pt x="2802911" y="626772"/>
                  <a:pt x="2777153" y="618186"/>
                </a:cubicBezTo>
                <a:lnTo>
                  <a:pt x="2699880" y="592429"/>
                </a:lnTo>
                <a:cubicBezTo>
                  <a:pt x="2699879" y="592429"/>
                  <a:pt x="2622609" y="566672"/>
                  <a:pt x="2622607" y="566671"/>
                </a:cubicBezTo>
                <a:cubicBezTo>
                  <a:pt x="2601142" y="553792"/>
                  <a:pt x="2581220" y="537895"/>
                  <a:pt x="2558212" y="528034"/>
                </a:cubicBezTo>
                <a:cubicBezTo>
                  <a:pt x="2520779" y="511991"/>
                  <a:pt x="2480116" y="504523"/>
                  <a:pt x="2442303" y="489398"/>
                </a:cubicBezTo>
                <a:cubicBezTo>
                  <a:pt x="2420838" y="480812"/>
                  <a:pt x="2399840" y="470951"/>
                  <a:pt x="2377908" y="463640"/>
                </a:cubicBezTo>
                <a:cubicBezTo>
                  <a:pt x="2348259" y="453757"/>
                  <a:pt x="2317691" y="446863"/>
                  <a:pt x="2287756" y="437882"/>
                </a:cubicBezTo>
                <a:cubicBezTo>
                  <a:pt x="2274753" y="433981"/>
                  <a:pt x="2261262" y="431074"/>
                  <a:pt x="2249120" y="425003"/>
                </a:cubicBezTo>
                <a:cubicBezTo>
                  <a:pt x="2235276" y="418081"/>
                  <a:pt x="2224328" y="406167"/>
                  <a:pt x="2210483" y="399245"/>
                </a:cubicBezTo>
                <a:cubicBezTo>
                  <a:pt x="2181049" y="384528"/>
                  <a:pt x="2136834" y="380834"/>
                  <a:pt x="2107452" y="373488"/>
                </a:cubicBezTo>
                <a:cubicBezTo>
                  <a:pt x="2094282" y="370195"/>
                  <a:pt x="2081573" y="365248"/>
                  <a:pt x="2068815" y="360609"/>
                </a:cubicBezTo>
                <a:cubicBezTo>
                  <a:pt x="2034344" y="348074"/>
                  <a:pt x="2000326" y="334309"/>
                  <a:pt x="1965784" y="321972"/>
                </a:cubicBezTo>
                <a:cubicBezTo>
                  <a:pt x="1965642" y="321921"/>
                  <a:pt x="1869264" y="289799"/>
                  <a:pt x="1849874" y="283336"/>
                </a:cubicBezTo>
                <a:cubicBezTo>
                  <a:pt x="1849870" y="283335"/>
                  <a:pt x="1772604" y="257579"/>
                  <a:pt x="1772601" y="257578"/>
                </a:cubicBezTo>
                <a:cubicBezTo>
                  <a:pt x="1641685" y="231394"/>
                  <a:pt x="1761973" y="258221"/>
                  <a:pt x="1669570" y="231820"/>
                </a:cubicBezTo>
                <a:cubicBezTo>
                  <a:pt x="1652551" y="226957"/>
                  <a:pt x="1635009" y="224027"/>
                  <a:pt x="1618055" y="218941"/>
                </a:cubicBezTo>
                <a:cubicBezTo>
                  <a:pt x="1592049" y="211139"/>
                  <a:pt x="1566539" y="201770"/>
                  <a:pt x="1540781" y="193184"/>
                </a:cubicBezTo>
                <a:cubicBezTo>
                  <a:pt x="1527902" y="188891"/>
                  <a:pt x="1514287" y="186376"/>
                  <a:pt x="1502145" y="180305"/>
                </a:cubicBezTo>
                <a:cubicBezTo>
                  <a:pt x="1379535" y="119000"/>
                  <a:pt x="1436766" y="136319"/>
                  <a:pt x="1334720" y="115910"/>
                </a:cubicBezTo>
                <a:cubicBezTo>
                  <a:pt x="1321841" y="107324"/>
                  <a:pt x="1310227" y="96439"/>
                  <a:pt x="1296083" y="90153"/>
                </a:cubicBezTo>
                <a:cubicBezTo>
                  <a:pt x="1234853" y="62940"/>
                  <a:pt x="1206336" y="62316"/>
                  <a:pt x="1141536" y="51516"/>
                </a:cubicBezTo>
                <a:cubicBezTo>
                  <a:pt x="1100949" y="35281"/>
                  <a:pt x="1068760" y="19041"/>
                  <a:pt x="1025627" y="12879"/>
                </a:cubicBezTo>
                <a:cubicBezTo>
                  <a:pt x="982917" y="6777"/>
                  <a:pt x="939768" y="4293"/>
                  <a:pt x="896838" y="0"/>
                </a:cubicBezTo>
                <a:cubicBezTo>
                  <a:pt x="789514" y="4293"/>
                  <a:pt x="681743" y="2191"/>
                  <a:pt x="574866" y="12879"/>
                </a:cubicBezTo>
                <a:cubicBezTo>
                  <a:pt x="527340" y="17632"/>
                  <a:pt x="494800" y="51671"/>
                  <a:pt x="458956" y="77274"/>
                </a:cubicBezTo>
                <a:cubicBezTo>
                  <a:pt x="446361" y="86270"/>
                  <a:pt x="433199" y="94445"/>
                  <a:pt x="420320" y="103031"/>
                </a:cubicBezTo>
                <a:cubicBezTo>
                  <a:pt x="395248" y="178248"/>
                  <a:pt x="427058" y="109173"/>
                  <a:pt x="368804" y="167426"/>
                </a:cubicBezTo>
                <a:cubicBezTo>
                  <a:pt x="357859" y="178371"/>
                  <a:pt x="352043" y="193467"/>
                  <a:pt x="343046" y="206062"/>
                </a:cubicBezTo>
                <a:cubicBezTo>
                  <a:pt x="330570" y="223529"/>
                  <a:pt x="317289" y="240406"/>
                  <a:pt x="304410" y="257578"/>
                </a:cubicBezTo>
                <a:cubicBezTo>
                  <a:pt x="300117" y="270457"/>
                  <a:pt x="295260" y="283161"/>
                  <a:pt x="291531" y="296214"/>
                </a:cubicBezTo>
                <a:cubicBezTo>
                  <a:pt x="286668" y="313233"/>
                  <a:pt x="285625" y="331461"/>
                  <a:pt x="278652" y="347730"/>
                </a:cubicBezTo>
                <a:cubicBezTo>
                  <a:pt x="272555" y="361957"/>
                  <a:pt x="261480" y="373488"/>
                  <a:pt x="252894" y="386367"/>
                </a:cubicBezTo>
                <a:cubicBezTo>
                  <a:pt x="244308" y="416418"/>
                  <a:pt x="238743" y="447501"/>
                  <a:pt x="227136" y="476519"/>
                </a:cubicBezTo>
                <a:cubicBezTo>
                  <a:pt x="221388" y="490890"/>
                  <a:pt x="207476" y="500928"/>
                  <a:pt x="201379" y="515155"/>
                </a:cubicBezTo>
                <a:cubicBezTo>
                  <a:pt x="192705" y="535394"/>
                  <a:pt x="180205" y="614256"/>
                  <a:pt x="175621" y="631065"/>
                </a:cubicBezTo>
                <a:cubicBezTo>
                  <a:pt x="168477" y="657259"/>
                  <a:pt x="158449" y="682580"/>
                  <a:pt x="149863" y="708338"/>
                </a:cubicBezTo>
                <a:lnTo>
                  <a:pt x="136984" y="746975"/>
                </a:lnTo>
                <a:cubicBezTo>
                  <a:pt x="120738" y="876944"/>
                  <a:pt x="135049" y="817173"/>
                  <a:pt x="98348" y="927279"/>
                </a:cubicBezTo>
                <a:lnTo>
                  <a:pt x="72590" y="1004553"/>
                </a:lnTo>
                <a:cubicBezTo>
                  <a:pt x="68297" y="1017432"/>
                  <a:pt x="67241" y="1031894"/>
                  <a:pt x="59711" y="1043189"/>
                </a:cubicBezTo>
                <a:lnTo>
                  <a:pt x="33953" y="1081826"/>
                </a:lnTo>
                <a:cubicBezTo>
                  <a:pt x="-23009" y="1309671"/>
                  <a:pt x="2078" y="1190019"/>
                  <a:pt x="33953" y="1700012"/>
                </a:cubicBezTo>
                <a:cubicBezTo>
                  <a:pt x="35151" y="1719173"/>
                  <a:pt x="51914" y="1733983"/>
                  <a:pt x="59711" y="1751527"/>
                </a:cubicBezTo>
                <a:cubicBezTo>
                  <a:pt x="69100" y="1772653"/>
                  <a:pt x="76080" y="1794796"/>
                  <a:pt x="85469" y="1815922"/>
                </a:cubicBezTo>
                <a:cubicBezTo>
                  <a:pt x="93266" y="1833466"/>
                  <a:pt x="103664" y="1849791"/>
                  <a:pt x="111227" y="1867437"/>
                </a:cubicBezTo>
                <a:cubicBezTo>
                  <a:pt x="116575" y="1879915"/>
                  <a:pt x="117370" y="1894287"/>
                  <a:pt x="124105" y="1906074"/>
                </a:cubicBezTo>
                <a:cubicBezTo>
                  <a:pt x="134754" y="1924711"/>
                  <a:pt x="150835" y="1939729"/>
                  <a:pt x="162742" y="1957589"/>
                </a:cubicBezTo>
                <a:cubicBezTo>
                  <a:pt x="176627" y="1978417"/>
                  <a:pt x="189222" y="2000102"/>
                  <a:pt x="201379" y="2021984"/>
                </a:cubicBezTo>
                <a:cubicBezTo>
                  <a:pt x="210703" y="2038766"/>
                  <a:pt x="216487" y="2057525"/>
                  <a:pt x="227136" y="2073499"/>
                </a:cubicBezTo>
                <a:cubicBezTo>
                  <a:pt x="269959" y="2137733"/>
                  <a:pt x="344346" y="2203587"/>
                  <a:pt x="394562" y="2253803"/>
                </a:cubicBezTo>
                <a:cubicBezTo>
                  <a:pt x="407441" y="2266682"/>
                  <a:pt x="416907" y="2284295"/>
                  <a:pt x="433198" y="2292440"/>
                </a:cubicBezTo>
                <a:cubicBezTo>
                  <a:pt x="493125" y="2322403"/>
                  <a:pt x="499824" y="2323090"/>
                  <a:pt x="561987" y="2369713"/>
                </a:cubicBezTo>
                <a:cubicBezTo>
                  <a:pt x="686549" y="2463135"/>
                  <a:pt x="553811" y="2372065"/>
                  <a:pt x="652139" y="2421229"/>
                </a:cubicBezTo>
                <a:cubicBezTo>
                  <a:pt x="763024" y="2476671"/>
                  <a:pt x="667748" y="2450108"/>
                  <a:pt x="780928" y="2472744"/>
                </a:cubicBezTo>
                <a:cubicBezTo>
                  <a:pt x="798100" y="2485623"/>
                  <a:pt x="813679" y="2500957"/>
                  <a:pt x="832443" y="2511381"/>
                </a:cubicBezTo>
                <a:cubicBezTo>
                  <a:pt x="893039" y="2545045"/>
                  <a:pt x="905711" y="2535360"/>
                  <a:pt x="974111" y="2550017"/>
                </a:cubicBezTo>
                <a:cubicBezTo>
                  <a:pt x="1008726" y="2557435"/>
                  <a:pt x="1042798" y="2567189"/>
                  <a:pt x="1077142" y="2575775"/>
                </a:cubicBezTo>
                <a:cubicBezTo>
                  <a:pt x="1094314" y="2580068"/>
                  <a:pt x="1111866" y="2583057"/>
                  <a:pt x="1128658" y="2588654"/>
                </a:cubicBezTo>
                <a:cubicBezTo>
                  <a:pt x="1177932" y="2605079"/>
                  <a:pt x="1208791" y="2617560"/>
                  <a:pt x="1257446" y="2627291"/>
                </a:cubicBezTo>
                <a:cubicBezTo>
                  <a:pt x="1283052" y="2632412"/>
                  <a:pt x="1309229" y="2634504"/>
                  <a:pt x="1334720" y="2640169"/>
                </a:cubicBezTo>
                <a:cubicBezTo>
                  <a:pt x="1386556" y="2651688"/>
                  <a:pt x="1437577" y="2666644"/>
                  <a:pt x="1489266" y="2678806"/>
                </a:cubicBezTo>
                <a:cubicBezTo>
                  <a:pt x="1510574" y="2683820"/>
                  <a:pt x="1532424" y="2686376"/>
                  <a:pt x="1553660" y="2691685"/>
                </a:cubicBezTo>
                <a:cubicBezTo>
                  <a:pt x="1566830" y="2694978"/>
                  <a:pt x="1579127" y="2701271"/>
                  <a:pt x="1592297" y="2704564"/>
                </a:cubicBezTo>
                <a:cubicBezTo>
                  <a:pt x="1617604" y="2710891"/>
                  <a:pt x="1712275" y="2727770"/>
                  <a:pt x="1733965" y="2730322"/>
                </a:cubicBezTo>
                <a:cubicBezTo>
                  <a:pt x="1842237" y="2743059"/>
                  <a:pt x="1976255" y="2749489"/>
                  <a:pt x="2081694" y="2756079"/>
                </a:cubicBezTo>
                <a:cubicBezTo>
                  <a:pt x="2111745" y="2760372"/>
                  <a:pt x="2142080" y="2763005"/>
                  <a:pt x="2171846" y="2768958"/>
                </a:cubicBezTo>
                <a:cubicBezTo>
                  <a:pt x="2322243" y="2799038"/>
                  <a:pt x="2224007" y="2788384"/>
                  <a:pt x="2339272" y="2807595"/>
                </a:cubicBezTo>
                <a:cubicBezTo>
                  <a:pt x="2369215" y="2812585"/>
                  <a:pt x="2399373" y="2816181"/>
                  <a:pt x="2429424" y="2820474"/>
                </a:cubicBezTo>
                <a:cubicBezTo>
                  <a:pt x="2478799" y="2840223"/>
                  <a:pt x="2519133" y="2857818"/>
                  <a:pt x="2571091" y="2871989"/>
                </a:cubicBezTo>
                <a:cubicBezTo>
                  <a:pt x="2592210" y="2877749"/>
                  <a:pt x="2614250" y="2879559"/>
                  <a:pt x="2635486" y="2884868"/>
                </a:cubicBezTo>
                <a:cubicBezTo>
                  <a:pt x="2648656" y="2888161"/>
                  <a:pt x="2661069" y="2894018"/>
                  <a:pt x="2674122" y="2897747"/>
                </a:cubicBezTo>
                <a:cubicBezTo>
                  <a:pt x="2691141" y="2902610"/>
                  <a:pt x="2708619" y="2905763"/>
                  <a:pt x="2725638" y="2910626"/>
                </a:cubicBezTo>
                <a:cubicBezTo>
                  <a:pt x="2738691" y="2914355"/>
                  <a:pt x="2751022" y="2920560"/>
                  <a:pt x="2764274" y="2923505"/>
                </a:cubicBezTo>
                <a:cubicBezTo>
                  <a:pt x="2900280" y="2953729"/>
                  <a:pt x="2793203" y="2920270"/>
                  <a:pt x="2880184" y="2949262"/>
                </a:cubicBezTo>
                <a:cubicBezTo>
                  <a:pt x="2893063" y="2957848"/>
                  <a:pt x="2904137" y="2970125"/>
                  <a:pt x="2918821" y="2975020"/>
                </a:cubicBezTo>
                <a:cubicBezTo>
                  <a:pt x="2943594" y="2983278"/>
                  <a:pt x="2970402" y="2983228"/>
                  <a:pt x="2996094" y="2987899"/>
                </a:cubicBezTo>
                <a:cubicBezTo>
                  <a:pt x="3017631" y="2991815"/>
                  <a:pt x="3039253" y="2995469"/>
                  <a:pt x="3060489" y="3000778"/>
                </a:cubicBezTo>
                <a:cubicBezTo>
                  <a:pt x="3073659" y="3004071"/>
                  <a:pt x="3085873" y="3010712"/>
                  <a:pt x="3099125" y="3013657"/>
                </a:cubicBezTo>
                <a:cubicBezTo>
                  <a:pt x="3124616" y="3019322"/>
                  <a:pt x="3150865" y="3021065"/>
                  <a:pt x="3176398" y="3026536"/>
                </a:cubicBezTo>
                <a:cubicBezTo>
                  <a:pt x="3211013" y="3033953"/>
                  <a:pt x="3245085" y="3043707"/>
                  <a:pt x="3279429" y="3052293"/>
                </a:cubicBezTo>
                <a:cubicBezTo>
                  <a:pt x="3296601" y="3056586"/>
                  <a:pt x="3313297" y="3063814"/>
                  <a:pt x="3330945" y="3065172"/>
                </a:cubicBezTo>
                <a:cubicBezTo>
                  <a:pt x="3528636" y="3080379"/>
                  <a:pt x="3442959" y="3070135"/>
                  <a:pt x="3588522" y="3090930"/>
                </a:cubicBezTo>
                <a:cubicBezTo>
                  <a:pt x="3601401" y="3095223"/>
                  <a:pt x="3613847" y="3101147"/>
                  <a:pt x="3627159" y="3103809"/>
                </a:cubicBezTo>
                <a:cubicBezTo>
                  <a:pt x="3696274" y="3117632"/>
                  <a:pt x="3718341" y="3112286"/>
                  <a:pt x="3781705" y="3129567"/>
                </a:cubicBezTo>
                <a:cubicBezTo>
                  <a:pt x="3807900" y="3136711"/>
                  <a:pt x="3833221" y="3146738"/>
                  <a:pt x="3858979" y="3155324"/>
                </a:cubicBezTo>
                <a:cubicBezTo>
                  <a:pt x="3871858" y="3159617"/>
                  <a:pt x="3884095" y="3166974"/>
                  <a:pt x="3897615" y="3168203"/>
                </a:cubicBezTo>
                <a:lnTo>
                  <a:pt x="4039283" y="3181082"/>
                </a:lnTo>
                <a:cubicBezTo>
                  <a:pt x="4094409" y="3194864"/>
                  <a:pt x="4095239" y="3195939"/>
                  <a:pt x="4155193" y="3206840"/>
                </a:cubicBezTo>
                <a:cubicBezTo>
                  <a:pt x="4180885" y="3211511"/>
                  <a:pt x="4206513" y="3216835"/>
                  <a:pt x="4232466" y="3219719"/>
                </a:cubicBezTo>
                <a:cubicBezTo>
                  <a:pt x="4245266" y="3221141"/>
                  <a:pt x="4258224" y="3219719"/>
                  <a:pt x="4271103" y="3219719"/>
                </a:cubicBezTo>
              </a:path>
            </a:pathLst>
          </a:custGeom>
          <a:ln w="38100">
            <a:solidFill>
              <a:schemeClr val="accent3">
                <a:lumMod val="50000"/>
              </a:schemeClr>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FF9900"/>
              </a:solidFill>
            </a:endParaRPr>
          </a:p>
        </p:txBody>
      </p:sp>
      <p:sp>
        <p:nvSpPr>
          <p:cNvPr id="10" name="TextBox 9"/>
          <p:cNvSpPr txBox="1"/>
          <p:nvPr/>
        </p:nvSpPr>
        <p:spPr>
          <a:xfrm>
            <a:off x="1467392" y="4614773"/>
            <a:ext cx="2410377" cy="830997"/>
          </a:xfrm>
          <a:prstGeom prst="rect">
            <a:avLst/>
          </a:prstGeom>
          <a:noFill/>
        </p:spPr>
        <p:txBody>
          <a:bodyPr wrap="square" rtlCol="0">
            <a:spAutoFit/>
          </a:bodyPr>
          <a:lstStyle/>
          <a:p>
            <a:r>
              <a:rPr lang="en-US" sz="2400" b="1" dirty="0">
                <a:solidFill>
                  <a:schemeClr val="accent3">
                    <a:lumMod val="50000"/>
                  </a:schemeClr>
                </a:solidFill>
              </a:rPr>
              <a:t>Reticular layer of dermis</a:t>
            </a:r>
          </a:p>
        </p:txBody>
      </p:sp>
    </p:spTree>
    <p:extLst>
      <p:ext uri="{BB962C8B-B14F-4D97-AF65-F5344CB8AC3E}">
        <p14:creationId xmlns:p14="http://schemas.microsoft.com/office/powerpoint/2010/main" val="339375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17" y="2551251"/>
            <a:ext cx="9060180" cy="401574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7" name="Freeform 6"/>
          <p:cNvSpPr/>
          <p:nvPr/>
        </p:nvSpPr>
        <p:spPr>
          <a:xfrm>
            <a:off x="1275009" y="2871989"/>
            <a:ext cx="1094704" cy="824248"/>
          </a:xfrm>
          <a:custGeom>
            <a:avLst/>
            <a:gdLst>
              <a:gd name="connsiteX0" fmla="*/ 566671 w 998242"/>
              <a:gd name="connsiteY0" fmla="*/ 708338 h 746975"/>
              <a:gd name="connsiteX1" fmla="*/ 734096 w 998242"/>
              <a:gd name="connsiteY1" fmla="*/ 682581 h 746975"/>
              <a:gd name="connsiteX2" fmla="*/ 772733 w 998242"/>
              <a:gd name="connsiteY2" fmla="*/ 669702 h 746975"/>
              <a:gd name="connsiteX3" fmla="*/ 875764 w 998242"/>
              <a:gd name="connsiteY3" fmla="*/ 643944 h 746975"/>
              <a:gd name="connsiteX4" fmla="*/ 914400 w 998242"/>
              <a:gd name="connsiteY4" fmla="*/ 605307 h 746975"/>
              <a:gd name="connsiteX5" fmla="*/ 940158 w 998242"/>
              <a:gd name="connsiteY5" fmla="*/ 566671 h 746975"/>
              <a:gd name="connsiteX6" fmla="*/ 978795 w 998242"/>
              <a:gd name="connsiteY6" fmla="*/ 515155 h 746975"/>
              <a:gd name="connsiteX7" fmla="*/ 978795 w 998242"/>
              <a:gd name="connsiteY7" fmla="*/ 218941 h 746975"/>
              <a:gd name="connsiteX8" fmla="*/ 965916 w 998242"/>
              <a:gd name="connsiteY8" fmla="*/ 154547 h 746975"/>
              <a:gd name="connsiteX9" fmla="*/ 927279 w 998242"/>
              <a:gd name="connsiteY9" fmla="*/ 141668 h 746975"/>
              <a:gd name="connsiteX10" fmla="*/ 888642 w 998242"/>
              <a:gd name="connsiteY10" fmla="*/ 115910 h 746975"/>
              <a:gd name="connsiteX11" fmla="*/ 850006 w 998242"/>
              <a:gd name="connsiteY11" fmla="*/ 103031 h 746975"/>
              <a:gd name="connsiteX12" fmla="*/ 772733 w 998242"/>
              <a:gd name="connsiteY12" fmla="*/ 38637 h 746975"/>
              <a:gd name="connsiteX13" fmla="*/ 669702 w 998242"/>
              <a:gd name="connsiteY13" fmla="*/ 0 h 746975"/>
              <a:gd name="connsiteX14" fmla="*/ 115910 w 998242"/>
              <a:gd name="connsiteY14" fmla="*/ 12879 h 746975"/>
              <a:gd name="connsiteX15" fmla="*/ 64395 w 998242"/>
              <a:gd name="connsiteY15" fmla="*/ 51516 h 746975"/>
              <a:gd name="connsiteX16" fmla="*/ 38637 w 998242"/>
              <a:gd name="connsiteY16" fmla="*/ 141668 h 746975"/>
              <a:gd name="connsiteX17" fmla="*/ 12879 w 998242"/>
              <a:gd name="connsiteY17" fmla="*/ 218941 h 746975"/>
              <a:gd name="connsiteX18" fmla="*/ 0 w 998242"/>
              <a:gd name="connsiteY18" fmla="*/ 257578 h 746975"/>
              <a:gd name="connsiteX19" fmla="*/ 25758 w 998242"/>
              <a:gd name="connsiteY19" fmla="*/ 425003 h 746975"/>
              <a:gd name="connsiteX20" fmla="*/ 51516 w 998242"/>
              <a:gd name="connsiteY20" fmla="*/ 476519 h 746975"/>
              <a:gd name="connsiteX21" fmla="*/ 77273 w 998242"/>
              <a:gd name="connsiteY21" fmla="*/ 515155 h 746975"/>
              <a:gd name="connsiteX22" fmla="*/ 115910 w 998242"/>
              <a:gd name="connsiteY22" fmla="*/ 540913 h 746975"/>
              <a:gd name="connsiteX23" fmla="*/ 180304 w 998242"/>
              <a:gd name="connsiteY23" fmla="*/ 592429 h 746975"/>
              <a:gd name="connsiteX24" fmla="*/ 218941 w 998242"/>
              <a:gd name="connsiteY24" fmla="*/ 631065 h 746975"/>
              <a:gd name="connsiteX25" fmla="*/ 244699 w 998242"/>
              <a:gd name="connsiteY25" fmla="*/ 669702 h 746975"/>
              <a:gd name="connsiteX26" fmla="*/ 283335 w 998242"/>
              <a:gd name="connsiteY26" fmla="*/ 682581 h 746975"/>
              <a:gd name="connsiteX27" fmla="*/ 321972 w 998242"/>
              <a:gd name="connsiteY27" fmla="*/ 708338 h 746975"/>
              <a:gd name="connsiteX28" fmla="*/ 399245 w 998242"/>
              <a:gd name="connsiteY28" fmla="*/ 734096 h 746975"/>
              <a:gd name="connsiteX29" fmla="*/ 437882 w 998242"/>
              <a:gd name="connsiteY29" fmla="*/ 746975 h 746975"/>
              <a:gd name="connsiteX30" fmla="*/ 618186 w 998242"/>
              <a:gd name="connsiteY30" fmla="*/ 721217 h 746975"/>
              <a:gd name="connsiteX31" fmla="*/ 656823 w 998242"/>
              <a:gd name="connsiteY31" fmla="*/ 695460 h 746975"/>
              <a:gd name="connsiteX32" fmla="*/ 708338 w 998242"/>
              <a:gd name="connsiteY32" fmla="*/ 682581 h 746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98242" h="746975">
                <a:moveTo>
                  <a:pt x="566671" y="708338"/>
                </a:moveTo>
                <a:cubicBezTo>
                  <a:pt x="629238" y="700518"/>
                  <a:pt x="675092" y="697332"/>
                  <a:pt x="734096" y="682581"/>
                </a:cubicBezTo>
                <a:cubicBezTo>
                  <a:pt x="747266" y="679288"/>
                  <a:pt x="759563" y="672995"/>
                  <a:pt x="772733" y="669702"/>
                </a:cubicBezTo>
                <a:lnTo>
                  <a:pt x="875764" y="643944"/>
                </a:lnTo>
                <a:cubicBezTo>
                  <a:pt x="888643" y="631065"/>
                  <a:pt x="902740" y="619299"/>
                  <a:pt x="914400" y="605307"/>
                </a:cubicBezTo>
                <a:cubicBezTo>
                  <a:pt x="924309" y="593416"/>
                  <a:pt x="931161" y="579266"/>
                  <a:pt x="940158" y="566671"/>
                </a:cubicBezTo>
                <a:cubicBezTo>
                  <a:pt x="952634" y="549204"/>
                  <a:pt x="965916" y="532327"/>
                  <a:pt x="978795" y="515155"/>
                </a:cubicBezTo>
                <a:cubicBezTo>
                  <a:pt x="1010173" y="389637"/>
                  <a:pt x="998645" y="457147"/>
                  <a:pt x="978795" y="218941"/>
                </a:cubicBezTo>
                <a:cubicBezTo>
                  <a:pt x="976977" y="197127"/>
                  <a:pt x="978058" y="172760"/>
                  <a:pt x="965916" y="154547"/>
                </a:cubicBezTo>
                <a:cubicBezTo>
                  <a:pt x="958386" y="143251"/>
                  <a:pt x="939421" y="147739"/>
                  <a:pt x="927279" y="141668"/>
                </a:cubicBezTo>
                <a:cubicBezTo>
                  <a:pt x="913434" y="134746"/>
                  <a:pt x="902486" y="122832"/>
                  <a:pt x="888642" y="115910"/>
                </a:cubicBezTo>
                <a:cubicBezTo>
                  <a:pt x="876500" y="109839"/>
                  <a:pt x="862148" y="109102"/>
                  <a:pt x="850006" y="103031"/>
                </a:cubicBezTo>
                <a:cubicBezTo>
                  <a:pt x="741520" y="48789"/>
                  <a:pt x="886672" y="109850"/>
                  <a:pt x="772733" y="38637"/>
                </a:cubicBezTo>
                <a:cubicBezTo>
                  <a:pt x="755135" y="27638"/>
                  <a:pt x="695389" y="8563"/>
                  <a:pt x="669702" y="0"/>
                </a:cubicBezTo>
                <a:cubicBezTo>
                  <a:pt x="485105" y="4293"/>
                  <a:pt x="299892" y="-2779"/>
                  <a:pt x="115910" y="12879"/>
                </a:cubicBezTo>
                <a:cubicBezTo>
                  <a:pt x="94523" y="14699"/>
                  <a:pt x="78136" y="35026"/>
                  <a:pt x="64395" y="51516"/>
                </a:cubicBezTo>
                <a:cubicBezTo>
                  <a:pt x="57632" y="59632"/>
                  <a:pt x="39536" y="138671"/>
                  <a:pt x="38637" y="141668"/>
                </a:cubicBezTo>
                <a:cubicBezTo>
                  <a:pt x="30835" y="167674"/>
                  <a:pt x="21465" y="193183"/>
                  <a:pt x="12879" y="218941"/>
                </a:cubicBezTo>
                <a:lnTo>
                  <a:pt x="0" y="257578"/>
                </a:lnTo>
                <a:cubicBezTo>
                  <a:pt x="4520" y="298253"/>
                  <a:pt x="8147" y="378040"/>
                  <a:pt x="25758" y="425003"/>
                </a:cubicBezTo>
                <a:cubicBezTo>
                  <a:pt x="32499" y="442979"/>
                  <a:pt x="41991" y="459850"/>
                  <a:pt x="51516" y="476519"/>
                </a:cubicBezTo>
                <a:cubicBezTo>
                  <a:pt x="59195" y="489958"/>
                  <a:pt x="66328" y="504210"/>
                  <a:pt x="77273" y="515155"/>
                </a:cubicBezTo>
                <a:cubicBezTo>
                  <a:pt x="88218" y="526100"/>
                  <a:pt x="103031" y="532327"/>
                  <a:pt x="115910" y="540913"/>
                </a:cubicBezTo>
                <a:cubicBezTo>
                  <a:pt x="173516" y="627321"/>
                  <a:pt x="105657" y="542664"/>
                  <a:pt x="180304" y="592429"/>
                </a:cubicBezTo>
                <a:cubicBezTo>
                  <a:pt x="195459" y="602532"/>
                  <a:pt x="207281" y="617073"/>
                  <a:pt x="218941" y="631065"/>
                </a:cubicBezTo>
                <a:cubicBezTo>
                  <a:pt x="228850" y="642956"/>
                  <a:pt x="232612" y="660032"/>
                  <a:pt x="244699" y="669702"/>
                </a:cubicBezTo>
                <a:cubicBezTo>
                  <a:pt x="255299" y="678183"/>
                  <a:pt x="271193" y="676510"/>
                  <a:pt x="283335" y="682581"/>
                </a:cubicBezTo>
                <a:cubicBezTo>
                  <a:pt x="297179" y="689503"/>
                  <a:pt x="307828" y="702052"/>
                  <a:pt x="321972" y="708338"/>
                </a:cubicBezTo>
                <a:cubicBezTo>
                  <a:pt x="346783" y="719365"/>
                  <a:pt x="373487" y="725510"/>
                  <a:pt x="399245" y="734096"/>
                </a:cubicBezTo>
                <a:lnTo>
                  <a:pt x="437882" y="746975"/>
                </a:lnTo>
                <a:cubicBezTo>
                  <a:pt x="454819" y="745093"/>
                  <a:pt x="583653" y="734167"/>
                  <a:pt x="618186" y="721217"/>
                </a:cubicBezTo>
                <a:cubicBezTo>
                  <a:pt x="632679" y="715782"/>
                  <a:pt x="642979" y="702382"/>
                  <a:pt x="656823" y="695460"/>
                </a:cubicBezTo>
                <a:cubicBezTo>
                  <a:pt x="685297" y="681223"/>
                  <a:pt x="686385" y="682581"/>
                  <a:pt x="708338" y="682581"/>
                </a:cubicBezTo>
              </a:path>
            </a:pathLst>
          </a:custGeom>
          <a:ln w="38100">
            <a:solidFill>
              <a:srgbClr val="00B05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TextBox 12"/>
          <p:cNvSpPr txBox="1"/>
          <p:nvPr/>
        </p:nvSpPr>
        <p:spPr>
          <a:xfrm>
            <a:off x="2590800" y="2865593"/>
            <a:ext cx="2410377" cy="461665"/>
          </a:xfrm>
          <a:prstGeom prst="rect">
            <a:avLst/>
          </a:prstGeom>
          <a:noFill/>
        </p:spPr>
        <p:txBody>
          <a:bodyPr wrap="square" rtlCol="0">
            <a:spAutoFit/>
          </a:bodyPr>
          <a:lstStyle/>
          <a:p>
            <a:r>
              <a:rPr lang="en-US" sz="2400" b="1" dirty="0">
                <a:solidFill>
                  <a:srgbClr val="00B050"/>
                </a:solidFill>
              </a:rPr>
              <a:t>duct</a:t>
            </a:r>
          </a:p>
        </p:txBody>
      </p:sp>
    </p:spTree>
    <p:extLst>
      <p:ext uri="{BB962C8B-B14F-4D97-AF65-F5344CB8AC3E}">
        <p14:creationId xmlns:p14="http://schemas.microsoft.com/office/powerpoint/2010/main" val="217812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1364397"/>
            <a:ext cx="7682081" cy="5503459"/>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structure.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0" name="TextBox 9"/>
          <p:cNvSpPr txBox="1"/>
          <p:nvPr/>
        </p:nvSpPr>
        <p:spPr>
          <a:xfrm>
            <a:off x="2971800" y="2099257"/>
            <a:ext cx="2410377" cy="830997"/>
          </a:xfrm>
          <a:prstGeom prst="rect">
            <a:avLst/>
          </a:prstGeom>
          <a:noFill/>
        </p:spPr>
        <p:txBody>
          <a:bodyPr wrap="square" rtlCol="0">
            <a:spAutoFit/>
          </a:bodyPr>
          <a:lstStyle/>
          <a:p>
            <a:r>
              <a:rPr lang="en-US" sz="2400" b="1" dirty="0">
                <a:solidFill>
                  <a:srgbClr val="002060"/>
                </a:solidFill>
              </a:rPr>
              <a:t>Arrector pili muscle</a:t>
            </a:r>
          </a:p>
        </p:txBody>
      </p:sp>
      <p:sp>
        <p:nvSpPr>
          <p:cNvPr id="15" name="Freeform 14"/>
          <p:cNvSpPr/>
          <p:nvPr/>
        </p:nvSpPr>
        <p:spPr>
          <a:xfrm>
            <a:off x="2631713" y="2653048"/>
            <a:ext cx="1309222" cy="1004552"/>
          </a:xfrm>
          <a:custGeom>
            <a:avLst/>
            <a:gdLst>
              <a:gd name="connsiteX0" fmla="*/ 1309222 w 1309222"/>
              <a:gd name="connsiteY0" fmla="*/ 721217 h 1004552"/>
              <a:gd name="connsiteX1" fmla="*/ 1257707 w 1309222"/>
              <a:gd name="connsiteY1" fmla="*/ 643944 h 1004552"/>
              <a:gd name="connsiteX2" fmla="*/ 1219070 w 1309222"/>
              <a:gd name="connsiteY2" fmla="*/ 592428 h 1004552"/>
              <a:gd name="connsiteX3" fmla="*/ 1206191 w 1309222"/>
              <a:gd name="connsiteY3" fmla="*/ 553791 h 1004552"/>
              <a:gd name="connsiteX4" fmla="*/ 1128918 w 1309222"/>
              <a:gd name="connsiteY4" fmla="*/ 489397 h 1004552"/>
              <a:gd name="connsiteX5" fmla="*/ 1090281 w 1309222"/>
              <a:gd name="connsiteY5" fmla="*/ 476518 h 1004552"/>
              <a:gd name="connsiteX6" fmla="*/ 1077402 w 1309222"/>
              <a:gd name="connsiteY6" fmla="*/ 437882 h 1004552"/>
              <a:gd name="connsiteX7" fmla="*/ 1038766 w 1309222"/>
              <a:gd name="connsiteY7" fmla="*/ 425003 h 1004552"/>
              <a:gd name="connsiteX8" fmla="*/ 961493 w 1309222"/>
              <a:gd name="connsiteY8" fmla="*/ 373487 h 1004552"/>
              <a:gd name="connsiteX9" fmla="*/ 909977 w 1309222"/>
              <a:gd name="connsiteY9" fmla="*/ 347729 h 1004552"/>
              <a:gd name="connsiteX10" fmla="*/ 871341 w 1309222"/>
              <a:gd name="connsiteY10" fmla="*/ 321972 h 1004552"/>
              <a:gd name="connsiteX11" fmla="*/ 768310 w 1309222"/>
              <a:gd name="connsiteY11" fmla="*/ 309093 h 1004552"/>
              <a:gd name="connsiteX12" fmla="*/ 588005 w 1309222"/>
              <a:gd name="connsiteY12" fmla="*/ 270456 h 1004552"/>
              <a:gd name="connsiteX13" fmla="*/ 510732 w 1309222"/>
              <a:gd name="connsiteY13" fmla="*/ 231820 h 1004552"/>
              <a:gd name="connsiteX14" fmla="*/ 472095 w 1309222"/>
              <a:gd name="connsiteY14" fmla="*/ 218941 h 1004552"/>
              <a:gd name="connsiteX15" fmla="*/ 394822 w 1309222"/>
              <a:gd name="connsiteY15" fmla="*/ 154546 h 1004552"/>
              <a:gd name="connsiteX16" fmla="*/ 369064 w 1309222"/>
              <a:gd name="connsiteY16" fmla="*/ 103031 h 1004552"/>
              <a:gd name="connsiteX17" fmla="*/ 291791 w 1309222"/>
              <a:gd name="connsiteY17" fmla="*/ 51515 h 1004552"/>
              <a:gd name="connsiteX18" fmla="*/ 253155 w 1309222"/>
              <a:gd name="connsiteY18" fmla="*/ 25758 h 1004552"/>
              <a:gd name="connsiteX19" fmla="*/ 214518 w 1309222"/>
              <a:gd name="connsiteY19" fmla="*/ 0 h 1004552"/>
              <a:gd name="connsiteX20" fmla="*/ 124366 w 1309222"/>
              <a:gd name="connsiteY20" fmla="*/ 25758 h 1004552"/>
              <a:gd name="connsiteX21" fmla="*/ 8456 w 1309222"/>
              <a:gd name="connsiteY21" fmla="*/ 38637 h 1004552"/>
              <a:gd name="connsiteX22" fmla="*/ 21335 w 1309222"/>
              <a:gd name="connsiteY22" fmla="*/ 141667 h 1004552"/>
              <a:gd name="connsiteX23" fmla="*/ 47093 w 1309222"/>
              <a:gd name="connsiteY23" fmla="*/ 244698 h 1004552"/>
              <a:gd name="connsiteX24" fmla="*/ 111487 w 1309222"/>
              <a:gd name="connsiteY24" fmla="*/ 321972 h 1004552"/>
              <a:gd name="connsiteX25" fmla="*/ 163002 w 1309222"/>
              <a:gd name="connsiteY25" fmla="*/ 360608 h 1004552"/>
              <a:gd name="connsiteX26" fmla="*/ 227397 w 1309222"/>
              <a:gd name="connsiteY26" fmla="*/ 437882 h 1004552"/>
              <a:gd name="connsiteX27" fmla="*/ 266033 w 1309222"/>
              <a:gd name="connsiteY27" fmla="*/ 515155 h 1004552"/>
              <a:gd name="connsiteX28" fmla="*/ 304670 w 1309222"/>
              <a:gd name="connsiteY28" fmla="*/ 540913 h 1004552"/>
              <a:gd name="connsiteX29" fmla="*/ 343307 w 1309222"/>
              <a:gd name="connsiteY29" fmla="*/ 579549 h 1004552"/>
              <a:gd name="connsiteX30" fmla="*/ 433459 w 1309222"/>
              <a:gd name="connsiteY30" fmla="*/ 643944 h 1004552"/>
              <a:gd name="connsiteX31" fmla="*/ 459217 w 1309222"/>
              <a:gd name="connsiteY31" fmla="*/ 682580 h 1004552"/>
              <a:gd name="connsiteX32" fmla="*/ 497853 w 1309222"/>
              <a:gd name="connsiteY32" fmla="*/ 721217 h 1004552"/>
              <a:gd name="connsiteX33" fmla="*/ 536490 w 1309222"/>
              <a:gd name="connsiteY33" fmla="*/ 772732 h 1004552"/>
              <a:gd name="connsiteX34" fmla="*/ 613763 w 1309222"/>
              <a:gd name="connsiteY34" fmla="*/ 837127 h 1004552"/>
              <a:gd name="connsiteX35" fmla="*/ 652400 w 1309222"/>
              <a:gd name="connsiteY35" fmla="*/ 875763 h 1004552"/>
              <a:gd name="connsiteX36" fmla="*/ 768310 w 1309222"/>
              <a:gd name="connsiteY36" fmla="*/ 953037 h 1004552"/>
              <a:gd name="connsiteX37" fmla="*/ 806946 w 1309222"/>
              <a:gd name="connsiteY37" fmla="*/ 978794 h 1004552"/>
              <a:gd name="connsiteX38" fmla="*/ 884219 w 1309222"/>
              <a:gd name="connsiteY38" fmla="*/ 1004552 h 1004552"/>
              <a:gd name="connsiteX39" fmla="*/ 1013008 w 1309222"/>
              <a:gd name="connsiteY39" fmla="*/ 965915 h 1004552"/>
              <a:gd name="connsiteX40" fmla="*/ 1090281 w 1309222"/>
              <a:gd name="connsiteY40" fmla="*/ 940158 h 1004552"/>
              <a:gd name="connsiteX41" fmla="*/ 1167555 w 1309222"/>
              <a:gd name="connsiteY41" fmla="*/ 888642 h 1004552"/>
              <a:gd name="connsiteX42" fmla="*/ 1180433 w 1309222"/>
              <a:gd name="connsiteY42" fmla="*/ 850006 h 1004552"/>
              <a:gd name="connsiteX43" fmla="*/ 1219070 w 1309222"/>
              <a:gd name="connsiteY43" fmla="*/ 798490 h 1004552"/>
              <a:gd name="connsiteX44" fmla="*/ 1231949 w 1309222"/>
              <a:gd name="connsiteY44" fmla="*/ 772732 h 1004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309222" h="1004552">
                <a:moveTo>
                  <a:pt x="1309222" y="721217"/>
                </a:moveTo>
                <a:cubicBezTo>
                  <a:pt x="1292050" y="695459"/>
                  <a:pt x="1275460" y="669305"/>
                  <a:pt x="1257707" y="643944"/>
                </a:cubicBezTo>
                <a:cubicBezTo>
                  <a:pt x="1245398" y="626359"/>
                  <a:pt x="1229720" y="611065"/>
                  <a:pt x="1219070" y="592428"/>
                </a:cubicBezTo>
                <a:cubicBezTo>
                  <a:pt x="1212335" y="580641"/>
                  <a:pt x="1213721" y="565087"/>
                  <a:pt x="1206191" y="553791"/>
                </a:cubicBezTo>
                <a:cubicBezTo>
                  <a:pt x="1191950" y="532429"/>
                  <a:pt x="1152676" y="501276"/>
                  <a:pt x="1128918" y="489397"/>
                </a:cubicBezTo>
                <a:cubicBezTo>
                  <a:pt x="1116776" y="483326"/>
                  <a:pt x="1103160" y="480811"/>
                  <a:pt x="1090281" y="476518"/>
                </a:cubicBezTo>
                <a:cubicBezTo>
                  <a:pt x="1085988" y="463639"/>
                  <a:pt x="1087001" y="447481"/>
                  <a:pt x="1077402" y="437882"/>
                </a:cubicBezTo>
                <a:cubicBezTo>
                  <a:pt x="1067803" y="428283"/>
                  <a:pt x="1050633" y="431596"/>
                  <a:pt x="1038766" y="425003"/>
                </a:cubicBezTo>
                <a:cubicBezTo>
                  <a:pt x="1011705" y="409969"/>
                  <a:pt x="989182" y="387331"/>
                  <a:pt x="961493" y="373487"/>
                </a:cubicBezTo>
                <a:cubicBezTo>
                  <a:pt x="944321" y="364901"/>
                  <a:pt x="926646" y="357254"/>
                  <a:pt x="909977" y="347729"/>
                </a:cubicBezTo>
                <a:cubicBezTo>
                  <a:pt x="896538" y="340050"/>
                  <a:pt x="886274" y="326045"/>
                  <a:pt x="871341" y="321972"/>
                </a:cubicBezTo>
                <a:cubicBezTo>
                  <a:pt x="837950" y="312865"/>
                  <a:pt x="802573" y="313988"/>
                  <a:pt x="768310" y="309093"/>
                </a:cubicBezTo>
                <a:cubicBezTo>
                  <a:pt x="711568" y="300987"/>
                  <a:pt x="641198" y="288187"/>
                  <a:pt x="588005" y="270456"/>
                </a:cubicBezTo>
                <a:cubicBezTo>
                  <a:pt x="490889" y="238083"/>
                  <a:pt x="610600" y="281753"/>
                  <a:pt x="510732" y="231820"/>
                </a:cubicBezTo>
                <a:cubicBezTo>
                  <a:pt x="498589" y="225749"/>
                  <a:pt x="484974" y="223234"/>
                  <a:pt x="472095" y="218941"/>
                </a:cubicBezTo>
                <a:cubicBezTo>
                  <a:pt x="441288" y="198402"/>
                  <a:pt x="417359" y="186098"/>
                  <a:pt x="394822" y="154546"/>
                </a:cubicBezTo>
                <a:cubicBezTo>
                  <a:pt x="383663" y="138924"/>
                  <a:pt x="382639" y="116606"/>
                  <a:pt x="369064" y="103031"/>
                </a:cubicBezTo>
                <a:cubicBezTo>
                  <a:pt x="347174" y="81141"/>
                  <a:pt x="317549" y="68687"/>
                  <a:pt x="291791" y="51515"/>
                </a:cubicBezTo>
                <a:lnTo>
                  <a:pt x="253155" y="25758"/>
                </a:lnTo>
                <a:lnTo>
                  <a:pt x="214518" y="0"/>
                </a:lnTo>
                <a:cubicBezTo>
                  <a:pt x="184467" y="8586"/>
                  <a:pt x="155084" y="19998"/>
                  <a:pt x="124366" y="25758"/>
                </a:cubicBezTo>
                <a:cubicBezTo>
                  <a:pt x="86157" y="32922"/>
                  <a:pt x="34283" y="9582"/>
                  <a:pt x="8456" y="38637"/>
                </a:cubicBezTo>
                <a:cubicBezTo>
                  <a:pt x="-14538" y="64505"/>
                  <a:pt x="16072" y="107459"/>
                  <a:pt x="21335" y="141667"/>
                </a:cubicBezTo>
                <a:cubicBezTo>
                  <a:pt x="24601" y="162897"/>
                  <a:pt x="34904" y="220320"/>
                  <a:pt x="47093" y="244698"/>
                </a:cubicBezTo>
                <a:cubicBezTo>
                  <a:pt x="61999" y="274510"/>
                  <a:pt x="86562" y="300608"/>
                  <a:pt x="111487" y="321972"/>
                </a:cubicBezTo>
                <a:cubicBezTo>
                  <a:pt x="127784" y="335941"/>
                  <a:pt x="145830" y="347729"/>
                  <a:pt x="163002" y="360608"/>
                </a:cubicBezTo>
                <a:cubicBezTo>
                  <a:pt x="248364" y="531331"/>
                  <a:pt x="130313" y="316528"/>
                  <a:pt x="227397" y="437882"/>
                </a:cubicBezTo>
                <a:cubicBezTo>
                  <a:pt x="311199" y="542633"/>
                  <a:pt x="157461" y="406582"/>
                  <a:pt x="266033" y="515155"/>
                </a:cubicBezTo>
                <a:cubicBezTo>
                  <a:pt x="276978" y="526100"/>
                  <a:pt x="292779" y="531004"/>
                  <a:pt x="304670" y="540913"/>
                </a:cubicBezTo>
                <a:cubicBezTo>
                  <a:pt x="318662" y="552573"/>
                  <a:pt x="329315" y="567889"/>
                  <a:pt x="343307" y="579549"/>
                </a:cubicBezTo>
                <a:cubicBezTo>
                  <a:pt x="387179" y="616109"/>
                  <a:pt x="387067" y="597552"/>
                  <a:pt x="433459" y="643944"/>
                </a:cubicBezTo>
                <a:cubicBezTo>
                  <a:pt x="444404" y="654889"/>
                  <a:pt x="449308" y="670689"/>
                  <a:pt x="459217" y="682580"/>
                </a:cubicBezTo>
                <a:cubicBezTo>
                  <a:pt x="470877" y="696572"/>
                  <a:pt x="486000" y="707388"/>
                  <a:pt x="497853" y="721217"/>
                </a:cubicBezTo>
                <a:cubicBezTo>
                  <a:pt x="511822" y="737514"/>
                  <a:pt x="522521" y="756435"/>
                  <a:pt x="536490" y="772732"/>
                </a:cubicBezTo>
                <a:cubicBezTo>
                  <a:pt x="592929" y="838578"/>
                  <a:pt x="554143" y="787445"/>
                  <a:pt x="613763" y="837127"/>
                </a:cubicBezTo>
                <a:cubicBezTo>
                  <a:pt x="627755" y="848787"/>
                  <a:pt x="638023" y="864581"/>
                  <a:pt x="652400" y="875763"/>
                </a:cubicBezTo>
                <a:cubicBezTo>
                  <a:pt x="652405" y="875767"/>
                  <a:pt x="748989" y="940156"/>
                  <a:pt x="768310" y="953037"/>
                </a:cubicBezTo>
                <a:cubicBezTo>
                  <a:pt x="781189" y="961623"/>
                  <a:pt x="792262" y="973899"/>
                  <a:pt x="806946" y="978794"/>
                </a:cubicBezTo>
                <a:lnTo>
                  <a:pt x="884219" y="1004552"/>
                </a:lnTo>
                <a:cubicBezTo>
                  <a:pt x="1024080" y="981242"/>
                  <a:pt x="906045" y="1008700"/>
                  <a:pt x="1013008" y="965915"/>
                </a:cubicBezTo>
                <a:cubicBezTo>
                  <a:pt x="1038217" y="955831"/>
                  <a:pt x="1067690" y="955219"/>
                  <a:pt x="1090281" y="940158"/>
                </a:cubicBezTo>
                <a:lnTo>
                  <a:pt x="1167555" y="888642"/>
                </a:lnTo>
                <a:cubicBezTo>
                  <a:pt x="1171848" y="875763"/>
                  <a:pt x="1173698" y="861793"/>
                  <a:pt x="1180433" y="850006"/>
                </a:cubicBezTo>
                <a:cubicBezTo>
                  <a:pt x="1191083" y="831369"/>
                  <a:pt x="1207163" y="816350"/>
                  <a:pt x="1219070" y="798490"/>
                </a:cubicBezTo>
                <a:cubicBezTo>
                  <a:pt x="1224395" y="790503"/>
                  <a:pt x="1227656" y="781318"/>
                  <a:pt x="1231949" y="772732"/>
                </a:cubicBezTo>
              </a:path>
            </a:pathLst>
          </a:cu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93051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592" y="1395056"/>
            <a:ext cx="7334015" cy="5127020"/>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structures indicated by the red arrows.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790023" y="3391504"/>
            <a:ext cx="2410377" cy="830997"/>
          </a:xfrm>
          <a:prstGeom prst="rect">
            <a:avLst/>
          </a:prstGeom>
          <a:noFill/>
          <a:ln>
            <a:noFill/>
          </a:ln>
        </p:spPr>
        <p:txBody>
          <a:bodyPr wrap="square" rtlCol="0">
            <a:spAutoFit/>
          </a:bodyPr>
          <a:lstStyle/>
          <a:p>
            <a:r>
              <a:rPr lang="en-US" sz="2400" b="1" dirty="0">
                <a:solidFill>
                  <a:srgbClr val="C00000"/>
                </a:solidFill>
              </a:rPr>
              <a:t>Keratin tonofilaments</a:t>
            </a:r>
          </a:p>
        </p:txBody>
      </p:sp>
      <p:cxnSp>
        <p:nvCxnSpPr>
          <p:cNvPr id="9" name="Straight Arrow Connector 8"/>
          <p:cNvCxnSpPr/>
          <p:nvPr/>
        </p:nvCxnSpPr>
        <p:spPr>
          <a:xfrm>
            <a:off x="1684986" y="4648200"/>
            <a:ext cx="152400" cy="762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124200" y="5159062"/>
            <a:ext cx="152400" cy="762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914400" y="4397062"/>
            <a:ext cx="152400" cy="7620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410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377192"/>
            <a:ext cx="7391400" cy="5480808"/>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cell indicated by the arrow.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cxnSp>
        <p:nvCxnSpPr>
          <p:cNvPr id="20" name="Straight Arrow Connector 19"/>
          <p:cNvCxnSpPr/>
          <p:nvPr/>
        </p:nvCxnSpPr>
        <p:spPr>
          <a:xfrm>
            <a:off x="3328116" y="2921358"/>
            <a:ext cx="123423" cy="90366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78051" y="2153260"/>
            <a:ext cx="2636949" cy="830997"/>
          </a:xfrm>
          <a:prstGeom prst="rect">
            <a:avLst/>
          </a:prstGeom>
          <a:noFill/>
        </p:spPr>
        <p:txBody>
          <a:bodyPr wrap="square" rtlCol="0">
            <a:spAutoFit/>
          </a:bodyPr>
          <a:lstStyle/>
          <a:p>
            <a:r>
              <a:rPr lang="en-US" sz="2400" b="1" dirty="0"/>
              <a:t>Fibroblast (probably)</a:t>
            </a:r>
          </a:p>
        </p:txBody>
      </p:sp>
    </p:spTree>
    <p:extLst>
      <p:ext uri="{BB962C8B-B14F-4D97-AF65-F5344CB8AC3E}">
        <p14:creationId xmlns:p14="http://schemas.microsoft.com/office/powerpoint/2010/main" val="401459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4" y="1618982"/>
            <a:ext cx="9144000" cy="4881383"/>
          </a:xfrm>
          <a:prstGeom prst="rect">
            <a:avLst/>
          </a:prstGeom>
        </p:spPr>
      </p:pic>
      <p:sp>
        <p:nvSpPr>
          <p:cNvPr id="3" name="TextBox 2"/>
          <p:cNvSpPr txBox="1"/>
          <p:nvPr/>
        </p:nvSpPr>
        <p:spPr>
          <a:xfrm>
            <a:off x="228600" y="533400"/>
            <a:ext cx="8686800" cy="461665"/>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outlined region?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17" name="TextBox 16"/>
          <p:cNvSpPr txBox="1"/>
          <p:nvPr/>
        </p:nvSpPr>
        <p:spPr>
          <a:xfrm>
            <a:off x="5892140" y="2555910"/>
            <a:ext cx="1219200" cy="461665"/>
          </a:xfrm>
          <a:prstGeom prst="rect">
            <a:avLst/>
          </a:prstGeom>
          <a:noFill/>
        </p:spPr>
        <p:txBody>
          <a:bodyPr wrap="square" rtlCol="0">
            <a:spAutoFit/>
          </a:bodyPr>
          <a:lstStyle/>
          <a:p>
            <a:r>
              <a:rPr lang="en-US" sz="2400" b="1" dirty="0"/>
              <a:t>matrix</a:t>
            </a:r>
          </a:p>
        </p:txBody>
      </p:sp>
      <p:sp>
        <p:nvSpPr>
          <p:cNvPr id="7" name="Freeform 6"/>
          <p:cNvSpPr/>
          <p:nvPr/>
        </p:nvSpPr>
        <p:spPr>
          <a:xfrm>
            <a:off x="4568371" y="2786743"/>
            <a:ext cx="1716315" cy="1382486"/>
          </a:xfrm>
          <a:custGeom>
            <a:avLst/>
            <a:gdLst>
              <a:gd name="connsiteX0" fmla="*/ 1360715 w 1716315"/>
              <a:gd name="connsiteY0" fmla="*/ 1088571 h 1382486"/>
              <a:gd name="connsiteX1" fmla="*/ 1364343 w 1716315"/>
              <a:gd name="connsiteY1" fmla="*/ 1070428 h 1382486"/>
              <a:gd name="connsiteX2" fmla="*/ 1357086 w 1716315"/>
              <a:gd name="connsiteY2" fmla="*/ 972457 h 1382486"/>
              <a:gd name="connsiteX3" fmla="*/ 1346200 w 1716315"/>
              <a:gd name="connsiteY3" fmla="*/ 947057 h 1382486"/>
              <a:gd name="connsiteX4" fmla="*/ 1342572 w 1716315"/>
              <a:gd name="connsiteY4" fmla="*/ 936171 h 1382486"/>
              <a:gd name="connsiteX5" fmla="*/ 1335315 w 1716315"/>
              <a:gd name="connsiteY5" fmla="*/ 925286 h 1382486"/>
              <a:gd name="connsiteX6" fmla="*/ 1331686 w 1716315"/>
              <a:gd name="connsiteY6" fmla="*/ 914400 h 1382486"/>
              <a:gd name="connsiteX7" fmla="*/ 1313543 w 1716315"/>
              <a:gd name="connsiteY7" fmla="*/ 889000 h 1382486"/>
              <a:gd name="connsiteX8" fmla="*/ 1299029 w 1716315"/>
              <a:gd name="connsiteY8" fmla="*/ 867228 h 1382486"/>
              <a:gd name="connsiteX9" fmla="*/ 1280886 w 1716315"/>
              <a:gd name="connsiteY9" fmla="*/ 834571 h 1382486"/>
              <a:gd name="connsiteX10" fmla="*/ 1266372 w 1716315"/>
              <a:gd name="connsiteY10" fmla="*/ 816428 h 1382486"/>
              <a:gd name="connsiteX11" fmla="*/ 1262743 w 1716315"/>
              <a:gd name="connsiteY11" fmla="*/ 805543 h 1382486"/>
              <a:gd name="connsiteX12" fmla="*/ 1248229 w 1716315"/>
              <a:gd name="connsiteY12" fmla="*/ 783771 h 1382486"/>
              <a:gd name="connsiteX13" fmla="*/ 1240972 w 1716315"/>
              <a:gd name="connsiteY13" fmla="*/ 762000 h 1382486"/>
              <a:gd name="connsiteX14" fmla="*/ 1222829 w 1716315"/>
              <a:gd name="connsiteY14" fmla="*/ 736600 h 1382486"/>
              <a:gd name="connsiteX15" fmla="*/ 1215572 w 1716315"/>
              <a:gd name="connsiteY15" fmla="*/ 725714 h 1382486"/>
              <a:gd name="connsiteX16" fmla="*/ 1211943 w 1716315"/>
              <a:gd name="connsiteY16" fmla="*/ 714828 h 1382486"/>
              <a:gd name="connsiteX17" fmla="*/ 1197429 w 1716315"/>
              <a:gd name="connsiteY17" fmla="*/ 693057 h 1382486"/>
              <a:gd name="connsiteX18" fmla="*/ 1182915 w 1716315"/>
              <a:gd name="connsiteY18" fmla="*/ 671286 h 1382486"/>
              <a:gd name="connsiteX19" fmla="*/ 1168400 w 1716315"/>
              <a:gd name="connsiteY19" fmla="*/ 649514 h 1382486"/>
              <a:gd name="connsiteX20" fmla="*/ 1157515 w 1716315"/>
              <a:gd name="connsiteY20" fmla="*/ 642257 h 1382486"/>
              <a:gd name="connsiteX21" fmla="*/ 1150258 w 1716315"/>
              <a:gd name="connsiteY21" fmla="*/ 631371 h 1382486"/>
              <a:gd name="connsiteX22" fmla="*/ 1139372 w 1716315"/>
              <a:gd name="connsiteY22" fmla="*/ 624114 h 1382486"/>
              <a:gd name="connsiteX23" fmla="*/ 1135743 w 1716315"/>
              <a:gd name="connsiteY23" fmla="*/ 613228 h 1382486"/>
              <a:gd name="connsiteX24" fmla="*/ 1117600 w 1716315"/>
              <a:gd name="connsiteY24" fmla="*/ 595086 h 1382486"/>
              <a:gd name="connsiteX25" fmla="*/ 1092200 w 1716315"/>
              <a:gd name="connsiteY25" fmla="*/ 573314 h 1382486"/>
              <a:gd name="connsiteX26" fmla="*/ 1070429 w 1716315"/>
              <a:gd name="connsiteY26" fmla="*/ 551543 h 1382486"/>
              <a:gd name="connsiteX27" fmla="*/ 1048658 w 1716315"/>
              <a:gd name="connsiteY27" fmla="*/ 526143 h 1382486"/>
              <a:gd name="connsiteX28" fmla="*/ 1030515 w 1716315"/>
              <a:gd name="connsiteY28" fmla="*/ 511628 h 1382486"/>
              <a:gd name="connsiteX29" fmla="*/ 1008743 w 1716315"/>
              <a:gd name="connsiteY29" fmla="*/ 489857 h 1382486"/>
              <a:gd name="connsiteX30" fmla="*/ 997858 w 1716315"/>
              <a:gd name="connsiteY30" fmla="*/ 475343 h 1382486"/>
              <a:gd name="connsiteX31" fmla="*/ 986972 w 1716315"/>
              <a:gd name="connsiteY31" fmla="*/ 468086 h 1382486"/>
              <a:gd name="connsiteX32" fmla="*/ 979715 w 1716315"/>
              <a:gd name="connsiteY32" fmla="*/ 460828 h 1382486"/>
              <a:gd name="connsiteX33" fmla="*/ 950686 w 1716315"/>
              <a:gd name="connsiteY33" fmla="*/ 439057 h 1382486"/>
              <a:gd name="connsiteX34" fmla="*/ 939800 w 1716315"/>
              <a:gd name="connsiteY34" fmla="*/ 431800 h 1382486"/>
              <a:gd name="connsiteX35" fmla="*/ 918029 w 1716315"/>
              <a:gd name="connsiteY35" fmla="*/ 413657 h 1382486"/>
              <a:gd name="connsiteX36" fmla="*/ 892629 w 1716315"/>
              <a:gd name="connsiteY36" fmla="*/ 402771 h 1382486"/>
              <a:gd name="connsiteX37" fmla="*/ 878115 w 1716315"/>
              <a:gd name="connsiteY37" fmla="*/ 391886 h 1382486"/>
              <a:gd name="connsiteX38" fmla="*/ 863600 w 1716315"/>
              <a:gd name="connsiteY38" fmla="*/ 384628 h 1382486"/>
              <a:gd name="connsiteX39" fmla="*/ 841829 w 1716315"/>
              <a:gd name="connsiteY39" fmla="*/ 370114 h 1382486"/>
              <a:gd name="connsiteX40" fmla="*/ 830943 w 1716315"/>
              <a:gd name="connsiteY40" fmla="*/ 362857 h 1382486"/>
              <a:gd name="connsiteX41" fmla="*/ 816429 w 1716315"/>
              <a:gd name="connsiteY41" fmla="*/ 355600 h 1382486"/>
              <a:gd name="connsiteX42" fmla="*/ 805543 w 1716315"/>
              <a:gd name="connsiteY42" fmla="*/ 344714 h 1382486"/>
              <a:gd name="connsiteX43" fmla="*/ 791029 w 1716315"/>
              <a:gd name="connsiteY43" fmla="*/ 333828 h 1382486"/>
              <a:gd name="connsiteX44" fmla="*/ 769258 w 1716315"/>
              <a:gd name="connsiteY44" fmla="*/ 319314 h 1382486"/>
              <a:gd name="connsiteX45" fmla="*/ 762000 w 1716315"/>
              <a:gd name="connsiteY45" fmla="*/ 312057 h 1382486"/>
              <a:gd name="connsiteX46" fmla="*/ 740229 w 1716315"/>
              <a:gd name="connsiteY46" fmla="*/ 301171 h 1382486"/>
              <a:gd name="connsiteX47" fmla="*/ 711200 w 1716315"/>
              <a:gd name="connsiteY47" fmla="*/ 275771 h 1382486"/>
              <a:gd name="connsiteX48" fmla="*/ 689429 w 1716315"/>
              <a:gd name="connsiteY48" fmla="*/ 257628 h 1382486"/>
              <a:gd name="connsiteX49" fmla="*/ 682172 w 1716315"/>
              <a:gd name="connsiteY49" fmla="*/ 246743 h 1382486"/>
              <a:gd name="connsiteX50" fmla="*/ 671286 w 1716315"/>
              <a:gd name="connsiteY50" fmla="*/ 239486 h 1382486"/>
              <a:gd name="connsiteX51" fmla="*/ 642258 w 1716315"/>
              <a:gd name="connsiteY51" fmla="*/ 210457 h 1382486"/>
              <a:gd name="connsiteX52" fmla="*/ 631372 w 1716315"/>
              <a:gd name="connsiteY52" fmla="*/ 199571 h 1382486"/>
              <a:gd name="connsiteX53" fmla="*/ 624115 w 1716315"/>
              <a:gd name="connsiteY53" fmla="*/ 188686 h 1382486"/>
              <a:gd name="connsiteX54" fmla="*/ 616858 w 1716315"/>
              <a:gd name="connsiteY54" fmla="*/ 181428 h 1382486"/>
              <a:gd name="connsiteX55" fmla="*/ 595086 w 1716315"/>
              <a:gd name="connsiteY55" fmla="*/ 148771 h 1382486"/>
              <a:gd name="connsiteX56" fmla="*/ 587829 w 1716315"/>
              <a:gd name="connsiteY56" fmla="*/ 137886 h 1382486"/>
              <a:gd name="connsiteX57" fmla="*/ 576943 w 1716315"/>
              <a:gd name="connsiteY57" fmla="*/ 130628 h 1382486"/>
              <a:gd name="connsiteX58" fmla="*/ 566058 w 1716315"/>
              <a:gd name="connsiteY58" fmla="*/ 90714 h 1382486"/>
              <a:gd name="connsiteX59" fmla="*/ 562429 w 1716315"/>
              <a:gd name="connsiteY59" fmla="*/ 79828 h 1382486"/>
              <a:gd name="connsiteX60" fmla="*/ 569686 w 1716315"/>
              <a:gd name="connsiteY60" fmla="*/ 32657 h 1382486"/>
              <a:gd name="connsiteX61" fmla="*/ 576943 w 1716315"/>
              <a:gd name="connsiteY61" fmla="*/ 21771 h 1382486"/>
              <a:gd name="connsiteX62" fmla="*/ 598715 w 1716315"/>
              <a:gd name="connsiteY62" fmla="*/ 14514 h 1382486"/>
              <a:gd name="connsiteX63" fmla="*/ 635000 w 1716315"/>
              <a:gd name="connsiteY63" fmla="*/ 3628 h 1382486"/>
              <a:gd name="connsiteX64" fmla="*/ 664029 w 1716315"/>
              <a:gd name="connsiteY64" fmla="*/ 0 h 1382486"/>
              <a:gd name="connsiteX65" fmla="*/ 703943 w 1716315"/>
              <a:gd name="connsiteY65" fmla="*/ 3628 h 1382486"/>
              <a:gd name="connsiteX66" fmla="*/ 736600 w 1716315"/>
              <a:gd name="connsiteY66" fmla="*/ 10886 h 1382486"/>
              <a:gd name="connsiteX67" fmla="*/ 747486 w 1716315"/>
              <a:gd name="connsiteY67" fmla="*/ 14514 h 1382486"/>
              <a:gd name="connsiteX68" fmla="*/ 762000 w 1716315"/>
              <a:gd name="connsiteY68" fmla="*/ 18143 h 1382486"/>
              <a:gd name="connsiteX69" fmla="*/ 787400 w 1716315"/>
              <a:gd name="connsiteY69" fmla="*/ 32657 h 1382486"/>
              <a:gd name="connsiteX70" fmla="*/ 798286 w 1716315"/>
              <a:gd name="connsiteY70" fmla="*/ 36286 h 1382486"/>
              <a:gd name="connsiteX71" fmla="*/ 809172 w 1716315"/>
              <a:gd name="connsiteY71" fmla="*/ 43543 h 1382486"/>
              <a:gd name="connsiteX72" fmla="*/ 830943 w 1716315"/>
              <a:gd name="connsiteY72" fmla="*/ 50800 h 1382486"/>
              <a:gd name="connsiteX73" fmla="*/ 841829 w 1716315"/>
              <a:gd name="connsiteY73" fmla="*/ 58057 h 1382486"/>
              <a:gd name="connsiteX74" fmla="*/ 852715 w 1716315"/>
              <a:gd name="connsiteY74" fmla="*/ 61686 h 1382486"/>
              <a:gd name="connsiteX75" fmla="*/ 867229 w 1716315"/>
              <a:gd name="connsiteY75" fmla="*/ 68943 h 1382486"/>
              <a:gd name="connsiteX76" fmla="*/ 889000 w 1716315"/>
              <a:gd name="connsiteY76" fmla="*/ 79828 h 1382486"/>
              <a:gd name="connsiteX77" fmla="*/ 907143 w 1716315"/>
              <a:gd name="connsiteY77" fmla="*/ 97971 h 1382486"/>
              <a:gd name="connsiteX78" fmla="*/ 914400 w 1716315"/>
              <a:gd name="connsiteY78" fmla="*/ 108857 h 1382486"/>
              <a:gd name="connsiteX79" fmla="*/ 932543 w 1716315"/>
              <a:gd name="connsiteY79" fmla="*/ 123371 h 1382486"/>
              <a:gd name="connsiteX80" fmla="*/ 957943 w 1716315"/>
              <a:gd name="connsiteY80" fmla="*/ 152400 h 1382486"/>
              <a:gd name="connsiteX81" fmla="*/ 968829 w 1716315"/>
              <a:gd name="connsiteY81" fmla="*/ 163286 h 1382486"/>
              <a:gd name="connsiteX82" fmla="*/ 983343 w 1716315"/>
              <a:gd name="connsiteY82" fmla="*/ 181428 h 1382486"/>
              <a:gd name="connsiteX83" fmla="*/ 1008743 w 1716315"/>
              <a:gd name="connsiteY83" fmla="*/ 203200 h 1382486"/>
              <a:gd name="connsiteX84" fmla="*/ 1037772 w 1716315"/>
              <a:gd name="connsiteY84" fmla="*/ 235857 h 1382486"/>
              <a:gd name="connsiteX85" fmla="*/ 1055915 w 1716315"/>
              <a:gd name="connsiteY85" fmla="*/ 246743 h 1382486"/>
              <a:gd name="connsiteX86" fmla="*/ 1084943 w 1716315"/>
              <a:gd name="connsiteY86" fmla="*/ 279400 h 1382486"/>
              <a:gd name="connsiteX87" fmla="*/ 1095829 w 1716315"/>
              <a:gd name="connsiteY87" fmla="*/ 283028 h 1382486"/>
              <a:gd name="connsiteX88" fmla="*/ 1103086 w 1716315"/>
              <a:gd name="connsiteY88" fmla="*/ 290286 h 1382486"/>
              <a:gd name="connsiteX89" fmla="*/ 1110343 w 1716315"/>
              <a:gd name="connsiteY89" fmla="*/ 301171 h 1382486"/>
              <a:gd name="connsiteX90" fmla="*/ 1132115 w 1716315"/>
              <a:gd name="connsiteY90" fmla="*/ 315686 h 1382486"/>
              <a:gd name="connsiteX91" fmla="*/ 1150258 w 1716315"/>
              <a:gd name="connsiteY91" fmla="*/ 337457 h 1382486"/>
              <a:gd name="connsiteX92" fmla="*/ 1157515 w 1716315"/>
              <a:gd name="connsiteY92" fmla="*/ 348343 h 1382486"/>
              <a:gd name="connsiteX93" fmla="*/ 1175658 w 1716315"/>
              <a:gd name="connsiteY93" fmla="*/ 366486 h 1382486"/>
              <a:gd name="connsiteX94" fmla="*/ 1186543 w 1716315"/>
              <a:gd name="connsiteY94" fmla="*/ 381000 h 1382486"/>
              <a:gd name="connsiteX95" fmla="*/ 1201058 w 1716315"/>
              <a:gd name="connsiteY95" fmla="*/ 402771 h 1382486"/>
              <a:gd name="connsiteX96" fmla="*/ 1208315 w 1716315"/>
              <a:gd name="connsiteY96" fmla="*/ 417286 h 1382486"/>
              <a:gd name="connsiteX97" fmla="*/ 1222829 w 1716315"/>
              <a:gd name="connsiteY97" fmla="*/ 439057 h 1382486"/>
              <a:gd name="connsiteX98" fmla="*/ 1230086 w 1716315"/>
              <a:gd name="connsiteY98" fmla="*/ 453571 h 1382486"/>
              <a:gd name="connsiteX99" fmla="*/ 1240972 w 1716315"/>
              <a:gd name="connsiteY99" fmla="*/ 464457 h 1382486"/>
              <a:gd name="connsiteX100" fmla="*/ 1248229 w 1716315"/>
              <a:gd name="connsiteY100" fmla="*/ 475343 h 1382486"/>
              <a:gd name="connsiteX101" fmla="*/ 1259115 w 1716315"/>
              <a:gd name="connsiteY101" fmla="*/ 482600 h 1382486"/>
              <a:gd name="connsiteX102" fmla="*/ 1277258 w 1716315"/>
              <a:gd name="connsiteY102" fmla="*/ 500743 h 1382486"/>
              <a:gd name="connsiteX103" fmla="*/ 1288143 w 1716315"/>
              <a:gd name="connsiteY103" fmla="*/ 508000 h 1382486"/>
              <a:gd name="connsiteX104" fmla="*/ 1309915 w 1716315"/>
              <a:gd name="connsiteY104" fmla="*/ 529771 h 1382486"/>
              <a:gd name="connsiteX105" fmla="*/ 1317172 w 1716315"/>
              <a:gd name="connsiteY105" fmla="*/ 540657 h 1382486"/>
              <a:gd name="connsiteX106" fmla="*/ 1328058 w 1716315"/>
              <a:gd name="connsiteY106" fmla="*/ 547914 h 1382486"/>
              <a:gd name="connsiteX107" fmla="*/ 1349829 w 1716315"/>
              <a:gd name="connsiteY107" fmla="*/ 569686 h 1382486"/>
              <a:gd name="connsiteX108" fmla="*/ 1360715 w 1716315"/>
              <a:gd name="connsiteY108" fmla="*/ 584200 h 1382486"/>
              <a:gd name="connsiteX109" fmla="*/ 1371600 w 1716315"/>
              <a:gd name="connsiteY109" fmla="*/ 591457 h 1382486"/>
              <a:gd name="connsiteX110" fmla="*/ 1378858 w 1716315"/>
              <a:gd name="connsiteY110" fmla="*/ 598714 h 1382486"/>
              <a:gd name="connsiteX111" fmla="*/ 1404258 w 1716315"/>
              <a:gd name="connsiteY111" fmla="*/ 631371 h 1382486"/>
              <a:gd name="connsiteX112" fmla="*/ 1426029 w 1716315"/>
              <a:gd name="connsiteY112" fmla="*/ 653143 h 1382486"/>
              <a:gd name="connsiteX113" fmla="*/ 1444172 w 1716315"/>
              <a:gd name="connsiteY113" fmla="*/ 674914 h 1382486"/>
              <a:gd name="connsiteX114" fmla="*/ 1462315 w 1716315"/>
              <a:gd name="connsiteY114" fmla="*/ 696686 h 1382486"/>
              <a:gd name="connsiteX115" fmla="*/ 1487715 w 1716315"/>
              <a:gd name="connsiteY115" fmla="*/ 718457 h 1382486"/>
              <a:gd name="connsiteX116" fmla="*/ 1494972 w 1716315"/>
              <a:gd name="connsiteY116" fmla="*/ 729343 h 1382486"/>
              <a:gd name="connsiteX117" fmla="*/ 1524000 w 1716315"/>
              <a:gd name="connsiteY117" fmla="*/ 754743 h 1382486"/>
              <a:gd name="connsiteX118" fmla="*/ 1538515 w 1716315"/>
              <a:gd name="connsiteY118" fmla="*/ 772886 h 1382486"/>
              <a:gd name="connsiteX119" fmla="*/ 1545772 w 1716315"/>
              <a:gd name="connsiteY119" fmla="*/ 783771 h 1382486"/>
              <a:gd name="connsiteX120" fmla="*/ 1560286 w 1716315"/>
              <a:gd name="connsiteY120" fmla="*/ 787400 h 1382486"/>
              <a:gd name="connsiteX121" fmla="*/ 1582058 w 1716315"/>
              <a:gd name="connsiteY121" fmla="*/ 812800 h 1382486"/>
              <a:gd name="connsiteX122" fmla="*/ 1607458 w 1716315"/>
              <a:gd name="connsiteY122" fmla="*/ 841828 h 1382486"/>
              <a:gd name="connsiteX123" fmla="*/ 1625600 w 1716315"/>
              <a:gd name="connsiteY123" fmla="*/ 856343 h 1382486"/>
              <a:gd name="connsiteX124" fmla="*/ 1632858 w 1716315"/>
              <a:gd name="connsiteY124" fmla="*/ 863600 h 1382486"/>
              <a:gd name="connsiteX125" fmla="*/ 1636486 w 1716315"/>
              <a:gd name="connsiteY125" fmla="*/ 874486 h 1382486"/>
              <a:gd name="connsiteX126" fmla="*/ 1654629 w 1716315"/>
              <a:gd name="connsiteY126" fmla="*/ 896257 h 1382486"/>
              <a:gd name="connsiteX127" fmla="*/ 1661886 w 1716315"/>
              <a:gd name="connsiteY127" fmla="*/ 910771 h 1382486"/>
              <a:gd name="connsiteX128" fmla="*/ 1680029 w 1716315"/>
              <a:gd name="connsiteY128" fmla="*/ 939800 h 1382486"/>
              <a:gd name="connsiteX129" fmla="*/ 1690915 w 1716315"/>
              <a:gd name="connsiteY129" fmla="*/ 961571 h 1382486"/>
              <a:gd name="connsiteX130" fmla="*/ 1701800 w 1716315"/>
              <a:gd name="connsiteY130" fmla="*/ 997857 h 1382486"/>
              <a:gd name="connsiteX131" fmla="*/ 1705429 w 1716315"/>
              <a:gd name="connsiteY131" fmla="*/ 1008743 h 1382486"/>
              <a:gd name="connsiteX132" fmla="*/ 1709058 w 1716315"/>
              <a:gd name="connsiteY132" fmla="*/ 1030514 h 1382486"/>
              <a:gd name="connsiteX133" fmla="*/ 1712686 w 1716315"/>
              <a:gd name="connsiteY133" fmla="*/ 1045028 h 1382486"/>
              <a:gd name="connsiteX134" fmla="*/ 1716315 w 1716315"/>
              <a:gd name="connsiteY134" fmla="*/ 1063171 h 1382486"/>
              <a:gd name="connsiteX135" fmla="*/ 1705429 w 1716315"/>
              <a:gd name="connsiteY135" fmla="*/ 1175657 h 1382486"/>
              <a:gd name="connsiteX136" fmla="*/ 1698172 w 1716315"/>
              <a:gd name="connsiteY136" fmla="*/ 1197428 h 1382486"/>
              <a:gd name="connsiteX137" fmla="*/ 1690915 w 1716315"/>
              <a:gd name="connsiteY137" fmla="*/ 1226457 h 1382486"/>
              <a:gd name="connsiteX138" fmla="*/ 1676400 w 1716315"/>
              <a:gd name="connsiteY138" fmla="*/ 1251857 h 1382486"/>
              <a:gd name="connsiteX139" fmla="*/ 1665515 w 1716315"/>
              <a:gd name="connsiteY139" fmla="*/ 1270000 h 1382486"/>
              <a:gd name="connsiteX140" fmla="*/ 1654629 w 1716315"/>
              <a:gd name="connsiteY140" fmla="*/ 1280886 h 1382486"/>
              <a:gd name="connsiteX141" fmla="*/ 1647372 w 1716315"/>
              <a:gd name="connsiteY141" fmla="*/ 1291771 h 1382486"/>
              <a:gd name="connsiteX142" fmla="*/ 1629229 w 1716315"/>
              <a:gd name="connsiteY142" fmla="*/ 1306286 h 1382486"/>
              <a:gd name="connsiteX143" fmla="*/ 1621972 w 1716315"/>
              <a:gd name="connsiteY143" fmla="*/ 1320800 h 1382486"/>
              <a:gd name="connsiteX144" fmla="*/ 1600200 w 1716315"/>
              <a:gd name="connsiteY144" fmla="*/ 1338943 h 1382486"/>
              <a:gd name="connsiteX145" fmla="*/ 1585686 w 1716315"/>
              <a:gd name="connsiteY145" fmla="*/ 1346200 h 1382486"/>
              <a:gd name="connsiteX146" fmla="*/ 1574800 w 1716315"/>
              <a:gd name="connsiteY146" fmla="*/ 1357086 h 1382486"/>
              <a:gd name="connsiteX147" fmla="*/ 1560286 w 1716315"/>
              <a:gd name="connsiteY147" fmla="*/ 1360714 h 1382486"/>
              <a:gd name="connsiteX148" fmla="*/ 1527629 w 1716315"/>
              <a:gd name="connsiteY148" fmla="*/ 1371600 h 1382486"/>
              <a:gd name="connsiteX149" fmla="*/ 1516743 w 1716315"/>
              <a:gd name="connsiteY149" fmla="*/ 1375228 h 1382486"/>
              <a:gd name="connsiteX150" fmla="*/ 1480458 w 1716315"/>
              <a:gd name="connsiteY150" fmla="*/ 1382486 h 1382486"/>
              <a:gd name="connsiteX151" fmla="*/ 1353458 w 1716315"/>
              <a:gd name="connsiteY151" fmla="*/ 1378857 h 1382486"/>
              <a:gd name="connsiteX152" fmla="*/ 1320800 w 1716315"/>
              <a:gd name="connsiteY152" fmla="*/ 1375228 h 1382486"/>
              <a:gd name="connsiteX153" fmla="*/ 1259115 w 1716315"/>
              <a:gd name="connsiteY153" fmla="*/ 1367971 h 1382486"/>
              <a:gd name="connsiteX154" fmla="*/ 1230086 w 1716315"/>
              <a:gd name="connsiteY154" fmla="*/ 1360714 h 1382486"/>
              <a:gd name="connsiteX155" fmla="*/ 1208315 w 1716315"/>
              <a:gd name="connsiteY155" fmla="*/ 1346200 h 1382486"/>
              <a:gd name="connsiteX156" fmla="*/ 1182915 w 1716315"/>
              <a:gd name="connsiteY156" fmla="*/ 1335314 h 1382486"/>
              <a:gd name="connsiteX157" fmla="*/ 1172029 w 1716315"/>
              <a:gd name="connsiteY157" fmla="*/ 1331686 h 1382486"/>
              <a:gd name="connsiteX158" fmla="*/ 1161143 w 1716315"/>
              <a:gd name="connsiteY158" fmla="*/ 1324428 h 1382486"/>
              <a:gd name="connsiteX159" fmla="*/ 1150258 w 1716315"/>
              <a:gd name="connsiteY159" fmla="*/ 1320800 h 1382486"/>
              <a:gd name="connsiteX160" fmla="*/ 1135743 w 1716315"/>
              <a:gd name="connsiteY160" fmla="*/ 1309914 h 1382486"/>
              <a:gd name="connsiteX161" fmla="*/ 1124858 w 1716315"/>
              <a:gd name="connsiteY161" fmla="*/ 1302657 h 1382486"/>
              <a:gd name="connsiteX162" fmla="*/ 1110343 w 1716315"/>
              <a:gd name="connsiteY162" fmla="*/ 1295400 h 1382486"/>
              <a:gd name="connsiteX163" fmla="*/ 1088572 w 1716315"/>
              <a:gd name="connsiteY163" fmla="*/ 1280886 h 1382486"/>
              <a:gd name="connsiteX164" fmla="*/ 1077686 w 1716315"/>
              <a:gd name="connsiteY164" fmla="*/ 1277257 h 1382486"/>
              <a:gd name="connsiteX165" fmla="*/ 1055915 w 1716315"/>
              <a:gd name="connsiteY165" fmla="*/ 1266371 h 1382486"/>
              <a:gd name="connsiteX166" fmla="*/ 1030515 w 1716315"/>
              <a:gd name="connsiteY166" fmla="*/ 1251857 h 1382486"/>
              <a:gd name="connsiteX167" fmla="*/ 1019629 w 1716315"/>
              <a:gd name="connsiteY167" fmla="*/ 1244600 h 1382486"/>
              <a:gd name="connsiteX168" fmla="*/ 1008743 w 1716315"/>
              <a:gd name="connsiteY168" fmla="*/ 1240971 h 1382486"/>
              <a:gd name="connsiteX169" fmla="*/ 986972 w 1716315"/>
              <a:gd name="connsiteY169" fmla="*/ 1226457 h 1382486"/>
              <a:gd name="connsiteX170" fmla="*/ 972458 w 1716315"/>
              <a:gd name="connsiteY170" fmla="*/ 1219200 h 1382486"/>
              <a:gd name="connsiteX171" fmla="*/ 957943 w 1716315"/>
              <a:gd name="connsiteY171" fmla="*/ 1208314 h 1382486"/>
              <a:gd name="connsiteX172" fmla="*/ 943429 w 1716315"/>
              <a:gd name="connsiteY172" fmla="*/ 1204686 h 1382486"/>
              <a:gd name="connsiteX173" fmla="*/ 932543 w 1716315"/>
              <a:gd name="connsiteY173" fmla="*/ 1201057 h 1382486"/>
              <a:gd name="connsiteX174" fmla="*/ 921658 w 1716315"/>
              <a:gd name="connsiteY174" fmla="*/ 1193800 h 1382486"/>
              <a:gd name="connsiteX175" fmla="*/ 910772 w 1716315"/>
              <a:gd name="connsiteY175" fmla="*/ 1190171 h 1382486"/>
              <a:gd name="connsiteX176" fmla="*/ 899886 w 1716315"/>
              <a:gd name="connsiteY176" fmla="*/ 1182914 h 1382486"/>
              <a:gd name="connsiteX177" fmla="*/ 881743 w 1716315"/>
              <a:gd name="connsiteY177" fmla="*/ 1175657 h 1382486"/>
              <a:gd name="connsiteX178" fmla="*/ 867229 w 1716315"/>
              <a:gd name="connsiteY178" fmla="*/ 1168400 h 1382486"/>
              <a:gd name="connsiteX179" fmla="*/ 841829 w 1716315"/>
              <a:gd name="connsiteY179" fmla="*/ 1161143 h 1382486"/>
              <a:gd name="connsiteX180" fmla="*/ 830943 w 1716315"/>
              <a:gd name="connsiteY180" fmla="*/ 1153886 h 1382486"/>
              <a:gd name="connsiteX181" fmla="*/ 801915 w 1716315"/>
              <a:gd name="connsiteY181" fmla="*/ 1146628 h 1382486"/>
              <a:gd name="connsiteX182" fmla="*/ 791029 w 1716315"/>
              <a:gd name="connsiteY182" fmla="*/ 1143000 h 1382486"/>
              <a:gd name="connsiteX183" fmla="*/ 772886 w 1716315"/>
              <a:gd name="connsiteY183" fmla="*/ 1139371 h 1382486"/>
              <a:gd name="connsiteX184" fmla="*/ 762000 w 1716315"/>
              <a:gd name="connsiteY184" fmla="*/ 1135743 h 1382486"/>
              <a:gd name="connsiteX185" fmla="*/ 747486 w 1716315"/>
              <a:gd name="connsiteY185" fmla="*/ 1132114 h 1382486"/>
              <a:gd name="connsiteX186" fmla="*/ 714829 w 1716315"/>
              <a:gd name="connsiteY186" fmla="*/ 1121228 h 1382486"/>
              <a:gd name="connsiteX187" fmla="*/ 703943 w 1716315"/>
              <a:gd name="connsiteY187" fmla="*/ 1117600 h 1382486"/>
              <a:gd name="connsiteX188" fmla="*/ 682172 w 1716315"/>
              <a:gd name="connsiteY188" fmla="*/ 1106714 h 1382486"/>
              <a:gd name="connsiteX189" fmla="*/ 660400 w 1716315"/>
              <a:gd name="connsiteY189" fmla="*/ 1095828 h 1382486"/>
              <a:gd name="connsiteX190" fmla="*/ 627743 w 1716315"/>
              <a:gd name="connsiteY190" fmla="*/ 1070428 h 1382486"/>
              <a:gd name="connsiteX191" fmla="*/ 616858 w 1716315"/>
              <a:gd name="connsiteY191" fmla="*/ 1066800 h 1382486"/>
              <a:gd name="connsiteX192" fmla="*/ 598715 w 1716315"/>
              <a:gd name="connsiteY192" fmla="*/ 1052286 h 1382486"/>
              <a:gd name="connsiteX193" fmla="*/ 587829 w 1716315"/>
              <a:gd name="connsiteY193" fmla="*/ 1041400 h 1382486"/>
              <a:gd name="connsiteX194" fmla="*/ 566058 w 1716315"/>
              <a:gd name="connsiteY194" fmla="*/ 1026886 h 1382486"/>
              <a:gd name="connsiteX195" fmla="*/ 547915 w 1716315"/>
              <a:gd name="connsiteY195" fmla="*/ 1016000 h 1382486"/>
              <a:gd name="connsiteX196" fmla="*/ 526143 w 1716315"/>
              <a:gd name="connsiteY196" fmla="*/ 1001486 h 1382486"/>
              <a:gd name="connsiteX197" fmla="*/ 518886 w 1716315"/>
              <a:gd name="connsiteY197" fmla="*/ 994228 h 1382486"/>
              <a:gd name="connsiteX198" fmla="*/ 508000 w 1716315"/>
              <a:gd name="connsiteY198" fmla="*/ 990600 h 1382486"/>
              <a:gd name="connsiteX199" fmla="*/ 489858 w 1716315"/>
              <a:gd name="connsiteY199" fmla="*/ 976086 h 1382486"/>
              <a:gd name="connsiteX200" fmla="*/ 482600 w 1716315"/>
              <a:gd name="connsiteY200" fmla="*/ 968828 h 1382486"/>
              <a:gd name="connsiteX201" fmla="*/ 453572 w 1716315"/>
              <a:gd name="connsiteY201" fmla="*/ 954314 h 1382486"/>
              <a:gd name="connsiteX202" fmla="*/ 431800 w 1716315"/>
              <a:gd name="connsiteY202" fmla="*/ 939800 h 1382486"/>
              <a:gd name="connsiteX203" fmla="*/ 420915 w 1716315"/>
              <a:gd name="connsiteY203" fmla="*/ 928914 h 1382486"/>
              <a:gd name="connsiteX204" fmla="*/ 406400 w 1716315"/>
              <a:gd name="connsiteY204" fmla="*/ 921657 h 1382486"/>
              <a:gd name="connsiteX205" fmla="*/ 395515 w 1716315"/>
              <a:gd name="connsiteY205" fmla="*/ 914400 h 1382486"/>
              <a:gd name="connsiteX206" fmla="*/ 384629 w 1716315"/>
              <a:gd name="connsiteY206" fmla="*/ 910771 h 1382486"/>
              <a:gd name="connsiteX207" fmla="*/ 351972 w 1716315"/>
              <a:gd name="connsiteY207" fmla="*/ 892628 h 1382486"/>
              <a:gd name="connsiteX208" fmla="*/ 319315 w 1716315"/>
              <a:gd name="connsiteY208" fmla="*/ 867228 h 1382486"/>
              <a:gd name="connsiteX209" fmla="*/ 308429 w 1716315"/>
              <a:gd name="connsiteY209" fmla="*/ 859971 h 1382486"/>
              <a:gd name="connsiteX210" fmla="*/ 297543 w 1716315"/>
              <a:gd name="connsiteY210" fmla="*/ 852714 h 1382486"/>
              <a:gd name="connsiteX211" fmla="*/ 272143 w 1716315"/>
              <a:gd name="connsiteY211" fmla="*/ 834571 h 1382486"/>
              <a:gd name="connsiteX212" fmla="*/ 261258 w 1716315"/>
              <a:gd name="connsiteY212" fmla="*/ 823686 h 1382486"/>
              <a:gd name="connsiteX213" fmla="*/ 239486 w 1716315"/>
              <a:gd name="connsiteY213" fmla="*/ 809171 h 1382486"/>
              <a:gd name="connsiteX214" fmla="*/ 206829 w 1716315"/>
              <a:gd name="connsiteY214" fmla="*/ 780143 h 1382486"/>
              <a:gd name="connsiteX215" fmla="*/ 195943 w 1716315"/>
              <a:gd name="connsiteY215" fmla="*/ 769257 h 1382486"/>
              <a:gd name="connsiteX216" fmla="*/ 185058 w 1716315"/>
              <a:gd name="connsiteY216" fmla="*/ 762000 h 1382486"/>
              <a:gd name="connsiteX217" fmla="*/ 170543 w 1716315"/>
              <a:gd name="connsiteY217" fmla="*/ 743857 h 1382486"/>
              <a:gd name="connsiteX218" fmla="*/ 137886 w 1716315"/>
              <a:gd name="connsiteY218" fmla="*/ 714828 h 1382486"/>
              <a:gd name="connsiteX219" fmla="*/ 119743 w 1716315"/>
              <a:gd name="connsiteY219" fmla="*/ 689428 h 1382486"/>
              <a:gd name="connsiteX220" fmla="*/ 105229 w 1716315"/>
              <a:gd name="connsiteY220" fmla="*/ 678543 h 1382486"/>
              <a:gd name="connsiteX221" fmla="*/ 90715 w 1716315"/>
              <a:gd name="connsiteY221" fmla="*/ 656771 h 1382486"/>
              <a:gd name="connsiteX222" fmla="*/ 83458 w 1716315"/>
              <a:gd name="connsiteY222" fmla="*/ 642257 h 1382486"/>
              <a:gd name="connsiteX223" fmla="*/ 76200 w 1716315"/>
              <a:gd name="connsiteY223" fmla="*/ 635000 h 1382486"/>
              <a:gd name="connsiteX224" fmla="*/ 68943 w 1716315"/>
              <a:gd name="connsiteY224" fmla="*/ 624114 h 1382486"/>
              <a:gd name="connsiteX225" fmla="*/ 54429 w 1716315"/>
              <a:gd name="connsiteY225" fmla="*/ 595086 h 1382486"/>
              <a:gd name="connsiteX226" fmla="*/ 36286 w 1716315"/>
              <a:gd name="connsiteY226" fmla="*/ 573314 h 1382486"/>
              <a:gd name="connsiteX227" fmla="*/ 32658 w 1716315"/>
              <a:gd name="connsiteY227" fmla="*/ 558800 h 1382486"/>
              <a:gd name="connsiteX228" fmla="*/ 25400 w 1716315"/>
              <a:gd name="connsiteY228" fmla="*/ 551543 h 1382486"/>
              <a:gd name="connsiteX229" fmla="*/ 21772 w 1716315"/>
              <a:gd name="connsiteY229" fmla="*/ 537028 h 1382486"/>
              <a:gd name="connsiteX230" fmla="*/ 14515 w 1716315"/>
              <a:gd name="connsiteY230" fmla="*/ 526143 h 1382486"/>
              <a:gd name="connsiteX231" fmla="*/ 10886 w 1716315"/>
              <a:gd name="connsiteY231" fmla="*/ 511628 h 1382486"/>
              <a:gd name="connsiteX232" fmla="*/ 3629 w 1716315"/>
              <a:gd name="connsiteY232" fmla="*/ 500743 h 1382486"/>
              <a:gd name="connsiteX233" fmla="*/ 0 w 1716315"/>
              <a:gd name="connsiteY233" fmla="*/ 489857 h 1382486"/>
              <a:gd name="connsiteX234" fmla="*/ 7258 w 1716315"/>
              <a:gd name="connsiteY234" fmla="*/ 428171 h 1382486"/>
              <a:gd name="connsiteX235" fmla="*/ 14515 w 1716315"/>
              <a:gd name="connsiteY235" fmla="*/ 417286 h 1382486"/>
              <a:gd name="connsiteX236" fmla="*/ 25400 w 1716315"/>
              <a:gd name="connsiteY236" fmla="*/ 410028 h 1382486"/>
              <a:gd name="connsiteX237" fmla="*/ 32658 w 1716315"/>
              <a:gd name="connsiteY237" fmla="*/ 402771 h 1382486"/>
              <a:gd name="connsiteX238" fmla="*/ 47172 w 1716315"/>
              <a:gd name="connsiteY238" fmla="*/ 395514 h 1382486"/>
              <a:gd name="connsiteX239" fmla="*/ 68943 w 1716315"/>
              <a:gd name="connsiteY239" fmla="*/ 381000 h 1382486"/>
              <a:gd name="connsiteX240" fmla="*/ 90715 w 1716315"/>
              <a:gd name="connsiteY240" fmla="*/ 373743 h 1382486"/>
              <a:gd name="connsiteX241" fmla="*/ 123372 w 1716315"/>
              <a:gd name="connsiteY241" fmla="*/ 381000 h 1382486"/>
              <a:gd name="connsiteX242" fmla="*/ 159658 w 1716315"/>
              <a:gd name="connsiteY242" fmla="*/ 391886 h 1382486"/>
              <a:gd name="connsiteX243" fmla="*/ 174172 w 1716315"/>
              <a:gd name="connsiteY243" fmla="*/ 413657 h 1382486"/>
              <a:gd name="connsiteX244" fmla="*/ 188686 w 1716315"/>
              <a:gd name="connsiteY244" fmla="*/ 435428 h 1382486"/>
              <a:gd name="connsiteX245" fmla="*/ 195943 w 1716315"/>
              <a:gd name="connsiteY245" fmla="*/ 446314 h 1382486"/>
              <a:gd name="connsiteX246" fmla="*/ 199572 w 1716315"/>
              <a:gd name="connsiteY246" fmla="*/ 457200 h 1382486"/>
              <a:gd name="connsiteX247" fmla="*/ 221343 w 1716315"/>
              <a:gd name="connsiteY247" fmla="*/ 478971 h 1382486"/>
              <a:gd name="connsiteX248" fmla="*/ 232229 w 1716315"/>
              <a:gd name="connsiteY248" fmla="*/ 489857 h 1382486"/>
              <a:gd name="connsiteX249" fmla="*/ 246743 w 1716315"/>
              <a:gd name="connsiteY249" fmla="*/ 511628 h 1382486"/>
              <a:gd name="connsiteX250" fmla="*/ 254000 w 1716315"/>
              <a:gd name="connsiteY250" fmla="*/ 518886 h 1382486"/>
              <a:gd name="connsiteX251" fmla="*/ 272143 w 1716315"/>
              <a:gd name="connsiteY251" fmla="*/ 544286 h 1382486"/>
              <a:gd name="connsiteX252" fmla="*/ 283029 w 1716315"/>
              <a:gd name="connsiteY252" fmla="*/ 551543 h 1382486"/>
              <a:gd name="connsiteX253" fmla="*/ 290286 w 1716315"/>
              <a:gd name="connsiteY253" fmla="*/ 562428 h 1382486"/>
              <a:gd name="connsiteX254" fmla="*/ 301172 w 1716315"/>
              <a:gd name="connsiteY254" fmla="*/ 569686 h 1382486"/>
              <a:gd name="connsiteX255" fmla="*/ 312058 w 1716315"/>
              <a:gd name="connsiteY255" fmla="*/ 580571 h 1382486"/>
              <a:gd name="connsiteX256" fmla="*/ 326572 w 1716315"/>
              <a:gd name="connsiteY256" fmla="*/ 598714 h 1382486"/>
              <a:gd name="connsiteX257" fmla="*/ 337458 w 1716315"/>
              <a:gd name="connsiteY257" fmla="*/ 613228 h 1382486"/>
              <a:gd name="connsiteX258" fmla="*/ 344715 w 1716315"/>
              <a:gd name="connsiteY258" fmla="*/ 620486 h 1382486"/>
              <a:gd name="connsiteX259" fmla="*/ 359229 w 1716315"/>
              <a:gd name="connsiteY259" fmla="*/ 642257 h 1382486"/>
              <a:gd name="connsiteX260" fmla="*/ 366486 w 1716315"/>
              <a:gd name="connsiteY260" fmla="*/ 656771 h 1382486"/>
              <a:gd name="connsiteX261" fmla="*/ 384629 w 1716315"/>
              <a:gd name="connsiteY261" fmla="*/ 671286 h 1382486"/>
              <a:gd name="connsiteX262" fmla="*/ 406400 w 1716315"/>
              <a:gd name="connsiteY262" fmla="*/ 707571 h 1382486"/>
              <a:gd name="connsiteX263" fmla="*/ 431800 w 1716315"/>
              <a:gd name="connsiteY263" fmla="*/ 729343 h 1382486"/>
              <a:gd name="connsiteX264" fmla="*/ 457200 w 1716315"/>
              <a:gd name="connsiteY264" fmla="*/ 758371 h 1382486"/>
              <a:gd name="connsiteX265" fmla="*/ 468086 w 1716315"/>
              <a:gd name="connsiteY265" fmla="*/ 762000 h 1382486"/>
              <a:gd name="connsiteX266" fmla="*/ 475343 w 1716315"/>
              <a:gd name="connsiteY266" fmla="*/ 772886 h 1382486"/>
              <a:gd name="connsiteX267" fmla="*/ 497115 w 1716315"/>
              <a:gd name="connsiteY267" fmla="*/ 787400 h 1382486"/>
              <a:gd name="connsiteX268" fmla="*/ 508000 w 1716315"/>
              <a:gd name="connsiteY268" fmla="*/ 794657 h 1382486"/>
              <a:gd name="connsiteX269" fmla="*/ 515258 w 1716315"/>
              <a:gd name="connsiteY269" fmla="*/ 801914 h 1382486"/>
              <a:gd name="connsiteX270" fmla="*/ 537029 w 1716315"/>
              <a:gd name="connsiteY270" fmla="*/ 809171 h 1382486"/>
              <a:gd name="connsiteX271" fmla="*/ 547915 w 1716315"/>
              <a:gd name="connsiteY271" fmla="*/ 816428 h 1382486"/>
              <a:gd name="connsiteX272" fmla="*/ 555172 w 1716315"/>
              <a:gd name="connsiteY272" fmla="*/ 823686 h 1382486"/>
              <a:gd name="connsiteX273" fmla="*/ 566058 w 1716315"/>
              <a:gd name="connsiteY273" fmla="*/ 827314 h 1382486"/>
              <a:gd name="connsiteX274" fmla="*/ 591458 w 1716315"/>
              <a:gd name="connsiteY274" fmla="*/ 838200 h 1382486"/>
              <a:gd name="connsiteX275" fmla="*/ 624115 w 1716315"/>
              <a:gd name="connsiteY275" fmla="*/ 863600 h 1382486"/>
              <a:gd name="connsiteX276" fmla="*/ 638629 w 1716315"/>
              <a:gd name="connsiteY276" fmla="*/ 867228 h 1382486"/>
              <a:gd name="connsiteX277" fmla="*/ 653143 w 1716315"/>
              <a:gd name="connsiteY277" fmla="*/ 874486 h 1382486"/>
              <a:gd name="connsiteX278" fmla="*/ 682172 w 1716315"/>
              <a:gd name="connsiteY278" fmla="*/ 885371 h 1382486"/>
              <a:gd name="connsiteX279" fmla="*/ 700315 w 1716315"/>
              <a:gd name="connsiteY279" fmla="*/ 899886 h 1382486"/>
              <a:gd name="connsiteX280" fmla="*/ 711200 w 1716315"/>
              <a:gd name="connsiteY280" fmla="*/ 907143 h 1382486"/>
              <a:gd name="connsiteX281" fmla="*/ 732972 w 1716315"/>
              <a:gd name="connsiteY281" fmla="*/ 914400 h 1382486"/>
              <a:gd name="connsiteX282" fmla="*/ 743858 w 1716315"/>
              <a:gd name="connsiteY282" fmla="*/ 925286 h 1382486"/>
              <a:gd name="connsiteX283" fmla="*/ 772886 w 1716315"/>
              <a:gd name="connsiteY283" fmla="*/ 932543 h 1382486"/>
              <a:gd name="connsiteX284" fmla="*/ 809172 w 1716315"/>
              <a:gd name="connsiteY284" fmla="*/ 954314 h 1382486"/>
              <a:gd name="connsiteX285" fmla="*/ 820058 w 1716315"/>
              <a:gd name="connsiteY285" fmla="*/ 957943 h 1382486"/>
              <a:gd name="connsiteX286" fmla="*/ 841829 w 1716315"/>
              <a:gd name="connsiteY286" fmla="*/ 972457 h 1382486"/>
              <a:gd name="connsiteX287" fmla="*/ 870858 w 1716315"/>
              <a:gd name="connsiteY287" fmla="*/ 986971 h 1382486"/>
              <a:gd name="connsiteX288" fmla="*/ 903515 w 1716315"/>
              <a:gd name="connsiteY288" fmla="*/ 1001486 h 1382486"/>
              <a:gd name="connsiteX289" fmla="*/ 914400 w 1716315"/>
              <a:gd name="connsiteY289" fmla="*/ 1005114 h 1382486"/>
              <a:gd name="connsiteX290" fmla="*/ 932543 w 1716315"/>
              <a:gd name="connsiteY290" fmla="*/ 1016000 h 1382486"/>
              <a:gd name="connsiteX291" fmla="*/ 961572 w 1716315"/>
              <a:gd name="connsiteY291" fmla="*/ 1030514 h 1382486"/>
              <a:gd name="connsiteX292" fmla="*/ 983343 w 1716315"/>
              <a:gd name="connsiteY292" fmla="*/ 1037771 h 1382486"/>
              <a:gd name="connsiteX293" fmla="*/ 1008743 w 1716315"/>
              <a:gd name="connsiteY293" fmla="*/ 1048657 h 1382486"/>
              <a:gd name="connsiteX294" fmla="*/ 1019629 w 1716315"/>
              <a:gd name="connsiteY294" fmla="*/ 1055914 h 1382486"/>
              <a:gd name="connsiteX295" fmla="*/ 1041400 w 1716315"/>
              <a:gd name="connsiteY295" fmla="*/ 1063171 h 1382486"/>
              <a:gd name="connsiteX296" fmla="*/ 1066800 w 1716315"/>
              <a:gd name="connsiteY296" fmla="*/ 1077686 h 1382486"/>
              <a:gd name="connsiteX297" fmla="*/ 1077686 w 1716315"/>
              <a:gd name="connsiteY297" fmla="*/ 1084943 h 1382486"/>
              <a:gd name="connsiteX298" fmla="*/ 1095829 w 1716315"/>
              <a:gd name="connsiteY298" fmla="*/ 1088571 h 1382486"/>
              <a:gd name="connsiteX299" fmla="*/ 1106715 w 1716315"/>
              <a:gd name="connsiteY299" fmla="*/ 1092200 h 1382486"/>
              <a:gd name="connsiteX300" fmla="*/ 1121229 w 1716315"/>
              <a:gd name="connsiteY300" fmla="*/ 1095828 h 1382486"/>
              <a:gd name="connsiteX301" fmla="*/ 1143000 w 1716315"/>
              <a:gd name="connsiteY301" fmla="*/ 1106714 h 1382486"/>
              <a:gd name="connsiteX302" fmla="*/ 1157515 w 1716315"/>
              <a:gd name="connsiteY302" fmla="*/ 1110343 h 1382486"/>
              <a:gd name="connsiteX303" fmla="*/ 1168400 w 1716315"/>
              <a:gd name="connsiteY303" fmla="*/ 1117600 h 1382486"/>
              <a:gd name="connsiteX304" fmla="*/ 1190172 w 1716315"/>
              <a:gd name="connsiteY304" fmla="*/ 1124857 h 1382486"/>
              <a:gd name="connsiteX305" fmla="*/ 1201058 w 1716315"/>
              <a:gd name="connsiteY305" fmla="*/ 1128486 h 1382486"/>
              <a:gd name="connsiteX306" fmla="*/ 1219200 w 1716315"/>
              <a:gd name="connsiteY306" fmla="*/ 1132114 h 1382486"/>
              <a:gd name="connsiteX307" fmla="*/ 1233715 w 1716315"/>
              <a:gd name="connsiteY307" fmla="*/ 1135743 h 1382486"/>
              <a:gd name="connsiteX308" fmla="*/ 1244600 w 1716315"/>
              <a:gd name="connsiteY308" fmla="*/ 1139371 h 1382486"/>
              <a:gd name="connsiteX309" fmla="*/ 1262743 w 1716315"/>
              <a:gd name="connsiteY309" fmla="*/ 1143000 h 1382486"/>
              <a:gd name="connsiteX310" fmla="*/ 1353458 w 1716315"/>
              <a:gd name="connsiteY310" fmla="*/ 1135743 h 1382486"/>
              <a:gd name="connsiteX311" fmla="*/ 1364343 w 1716315"/>
              <a:gd name="connsiteY311" fmla="*/ 1124857 h 1382486"/>
              <a:gd name="connsiteX312" fmla="*/ 1360715 w 1716315"/>
              <a:gd name="connsiteY312" fmla="*/ 1088571 h 13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Lst>
            <a:rect l="l" t="t" r="r" b="b"/>
            <a:pathLst>
              <a:path w="1716315" h="1382486">
                <a:moveTo>
                  <a:pt x="1360715" y="1088571"/>
                </a:moveTo>
                <a:cubicBezTo>
                  <a:pt x="1360715" y="1079500"/>
                  <a:pt x="1364343" y="1076595"/>
                  <a:pt x="1364343" y="1070428"/>
                </a:cubicBezTo>
                <a:cubicBezTo>
                  <a:pt x="1364343" y="1045247"/>
                  <a:pt x="1363745" y="1002424"/>
                  <a:pt x="1357086" y="972457"/>
                </a:cubicBezTo>
                <a:cubicBezTo>
                  <a:pt x="1354466" y="960666"/>
                  <a:pt x="1351325" y="959015"/>
                  <a:pt x="1346200" y="947057"/>
                </a:cubicBezTo>
                <a:cubicBezTo>
                  <a:pt x="1344693" y="943541"/>
                  <a:pt x="1344282" y="939592"/>
                  <a:pt x="1342572" y="936171"/>
                </a:cubicBezTo>
                <a:cubicBezTo>
                  <a:pt x="1340622" y="932271"/>
                  <a:pt x="1337265" y="929186"/>
                  <a:pt x="1335315" y="925286"/>
                </a:cubicBezTo>
                <a:cubicBezTo>
                  <a:pt x="1333604" y="921865"/>
                  <a:pt x="1333397" y="917821"/>
                  <a:pt x="1331686" y="914400"/>
                </a:cubicBezTo>
                <a:cubicBezTo>
                  <a:pt x="1328734" y="908497"/>
                  <a:pt x="1316424" y="893115"/>
                  <a:pt x="1313543" y="889000"/>
                </a:cubicBezTo>
                <a:cubicBezTo>
                  <a:pt x="1308541" y="881855"/>
                  <a:pt x="1301788" y="875502"/>
                  <a:pt x="1299029" y="867228"/>
                </a:cubicBezTo>
                <a:cubicBezTo>
                  <a:pt x="1292642" y="848069"/>
                  <a:pt x="1297521" y="859524"/>
                  <a:pt x="1280886" y="834571"/>
                </a:cubicBezTo>
                <a:cubicBezTo>
                  <a:pt x="1271733" y="820841"/>
                  <a:pt x="1276711" y="826768"/>
                  <a:pt x="1266372" y="816428"/>
                </a:cubicBezTo>
                <a:cubicBezTo>
                  <a:pt x="1265162" y="812800"/>
                  <a:pt x="1264600" y="808886"/>
                  <a:pt x="1262743" y="805543"/>
                </a:cubicBezTo>
                <a:cubicBezTo>
                  <a:pt x="1258507" y="797919"/>
                  <a:pt x="1250987" y="792046"/>
                  <a:pt x="1248229" y="783771"/>
                </a:cubicBezTo>
                <a:cubicBezTo>
                  <a:pt x="1245810" y="776514"/>
                  <a:pt x="1245215" y="768365"/>
                  <a:pt x="1240972" y="762000"/>
                </a:cubicBezTo>
                <a:cubicBezTo>
                  <a:pt x="1223869" y="736345"/>
                  <a:pt x="1245333" y="768105"/>
                  <a:pt x="1222829" y="736600"/>
                </a:cubicBezTo>
                <a:cubicBezTo>
                  <a:pt x="1220294" y="733051"/>
                  <a:pt x="1217522" y="729615"/>
                  <a:pt x="1215572" y="725714"/>
                </a:cubicBezTo>
                <a:cubicBezTo>
                  <a:pt x="1213861" y="722293"/>
                  <a:pt x="1213801" y="718172"/>
                  <a:pt x="1211943" y="714828"/>
                </a:cubicBezTo>
                <a:cubicBezTo>
                  <a:pt x="1207707" y="707204"/>
                  <a:pt x="1202267" y="700314"/>
                  <a:pt x="1197429" y="693057"/>
                </a:cubicBezTo>
                <a:lnTo>
                  <a:pt x="1182915" y="671286"/>
                </a:lnTo>
                <a:lnTo>
                  <a:pt x="1168400" y="649514"/>
                </a:lnTo>
                <a:lnTo>
                  <a:pt x="1157515" y="642257"/>
                </a:lnTo>
                <a:cubicBezTo>
                  <a:pt x="1155096" y="638628"/>
                  <a:pt x="1153342" y="634455"/>
                  <a:pt x="1150258" y="631371"/>
                </a:cubicBezTo>
                <a:cubicBezTo>
                  <a:pt x="1147174" y="628287"/>
                  <a:pt x="1142096" y="627519"/>
                  <a:pt x="1139372" y="624114"/>
                </a:cubicBezTo>
                <a:cubicBezTo>
                  <a:pt x="1136982" y="621127"/>
                  <a:pt x="1138038" y="616288"/>
                  <a:pt x="1135743" y="613228"/>
                </a:cubicBezTo>
                <a:cubicBezTo>
                  <a:pt x="1130611" y="606386"/>
                  <a:pt x="1123648" y="601134"/>
                  <a:pt x="1117600" y="595086"/>
                </a:cubicBezTo>
                <a:cubicBezTo>
                  <a:pt x="1102433" y="579919"/>
                  <a:pt x="1110827" y="587284"/>
                  <a:pt x="1092200" y="573314"/>
                </a:cubicBezTo>
                <a:cubicBezTo>
                  <a:pt x="1079425" y="554150"/>
                  <a:pt x="1091432" y="569546"/>
                  <a:pt x="1070429" y="551543"/>
                </a:cubicBezTo>
                <a:cubicBezTo>
                  <a:pt x="1056974" y="540010"/>
                  <a:pt x="1060610" y="540485"/>
                  <a:pt x="1048658" y="526143"/>
                </a:cubicBezTo>
                <a:cubicBezTo>
                  <a:pt x="1037277" y="512486"/>
                  <a:pt x="1045571" y="525012"/>
                  <a:pt x="1030515" y="511628"/>
                </a:cubicBezTo>
                <a:cubicBezTo>
                  <a:pt x="1022844" y="504809"/>
                  <a:pt x="1014901" y="498068"/>
                  <a:pt x="1008743" y="489857"/>
                </a:cubicBezTo>
                <a:cubicBezTo>
                  <a:pt x="1005115" y="485019"/>
                  <a:pt x="1002134" y="479619"/>
                  <a:pt x="997858" y="475343"/>
                </a:cubicBezTo>
                <a:cubicBezTo>
                  <a:pt x="994774" y="472259"/>
                  <a:pt x="990377" y="470810"/>
                  <a:pt x="986972" y="468086"/>
                </a:cubicBezTo>
                <a:cubicBezTo>
                  <a:pt x="984301" y="465949"/>
                  <a:pt x="982387" y="462965"/>
                  <a:pt x="979715" y="460828"/>
                </a:cubicBezTo>
                <a:cubicBezTo>
                  <a:pt x="970270" y="453272"/>
                  <a:pt x="960750" y="445766"/>
                  <a:pt x="950686" y="439057"/>
                </a:cubicBezTo>
                <a:cubicBezTo>
                  <a:pt x="947057" y="436638"/>
                  <a:pt x="943150" y="434592"/>
                  <a:pt x="939800" y="431800"/>
                </a:cubicBezTo>
                <a:cubicBezTo>
                  <a:pt x="927759" y="421766"/>
                  <a:pt x="931547" y="420416"/>
                  <a:pt x="918029" y="413657"/>
                </a:cubicBezTo>
                <a:cubicBezTo>
                  <a:pt x="893339" y="401312"/>
                  <a:pt x="922829" y="421645"/>
                  <a:pt x="892629" y="402771"/>
                </a:cubicBezTo>
                <a:cubicBezTo>
                  <a:pt x="887501" y="399566"/>
                  <a:pt x="883243" y="395091"/>
                  <a:pt x="878115" y="391886"/>
                </a:cubicBezTo>
                <a:cubicBezTo>
                  <a:pt x="873528" y="389019"/>
                  <a:pt x="868239" y="387411"/>
                  <a:pt x="863600" y="384628"/>
                </a:cubicBezTo>
                <a:cubicBezTo>
                  <a:pt x="856121" y="380141"/>
                  <a:pt x="849086" y="374952"/>
                  <a:pt x="841829" y="370114"/>
                </a:cubicBezTo>
                <a:cubicBezTo>
                  <a:pt x="838200" y="367695"/>
                  <a:pt x="834844" y="364807"/>
                  <a:pt x="830943" y="362857"/>
                </a:cubicBezTo>
                <a:cubicBezTo>
                  <a:pt x="826105" y="360438"/>
                  <a:pt x="820831" y="358744"/>
                  <a:pt x="816429" y="355600"/>
                </a:cubicBezTo>
                <a:cubicBezTo>
                  <a:pt x="812253" y="352617"/>
                  <a:pt x="809439" y="348054"/>
                  <a:pt x="805543" y="344714"/>
                </a:cubicBezTo>
                <a:cubicBezTo>
                  <a:pt x="800951" y="340778"/>
                  <a:pt x="795983" y="337296"/>
                  <a:pt x="791029" y="333828"/>
                </a:cubicBezTo>
                <a:cubicBezTo>
                  <a:pt x="783884" y="328826"/>
                  <a:pt x="775426" y="325481"/>
                  <a:pt x="769258" y="319314"/>
                </a:cubicBezTo>
                <a:cubicBezTo>
                  <a:pt x="766839" y="316895"/>
                  <a:pt x="764934" y="313817"/>
                  <a:pt x="762000" y="312057"/>
                </a:cubicBezTo>
                <a:cubicBezTo>
                  <a:pt x="741761" y="299913"/>
                  <a:pt x="760246" y="318686"/>
                  <a:pt x="740229" y="301171"/>
                </a:cubicBezTo>
                <a:cubicBezTo>
                  <a:pt x="706266" y="271454"/>
                  <a:pt x="735697" y="292101"/>
                  <a:pt x="711200" y="275771"/>
                </a:cubicBezTo>
                <a:cubicBezTo>
                  <a:pt x="693520" y="249252"/>
                  <a:pt x="717050" y="280646"/>
                  <a:pt x="689429" y="257628"/>
                </a:cubicBezTo>
                <a:cubicBezTo>
                  <a:pt x="686079" y="254836"/>
                  <a:pt x="685256" y="249826"/>
                  <a:pt x="682172" y="246743"/>
                </a:cubicBezTo>
                <a:cubicBezTo>
                  <a:pt x="679088" y="243659"/>
                  <a:pt x="674568" y="242358"/>
                  <a:pt x="671286" y="239486"/>
                </a:cubicBezTo>
                <a:cubicBezTo>
                  <a:pt x="671268" y="239470"/>
                  <a:pt x="646139" y="214338"/>
                  <a:pt x="642258" y="210457"/>
                </a:cubicBezTo>
                <a:cubicBezTo>
                  <a:pt x="638629" y="206828"/>
                  <a:pt x="634219" y="203841"/>
                  <a:pt x="631372" y="199571"/>
                </a:cubicBezTo>
                <a:cubicBezTo>
                  <a:pt x="628953" y="195943"/>
                  <a:pt x="626839" y="192091"/>
                  <a:pt x="624115" y="188686"/>
                </a:cubicBezTo>
                <a:cubicBezTo>
                  <a:pt x="621978" y="186014"/>
                  <a:pt x="618911" y="184165"/>
                  <a:pt x="616858" y="181428"/>
                </a:cubicBezTo>
                <a:cubicBezTo>
                  <a:pt x="616838" y="181401"/>
                  <a:pt x="598724" y="154228"/>
                  <a:pt x="595086" y="148771"/>
                </a:cubicBezTo>
                <a:cubicBezTo>
                  <a:pt x="592667" y="145143"/>
                  <a:pt x="591457" y="140305"/>
                  <a:pt x="587829" y="137886"/>
                </a:cubicBezTo>
                <a:lnTo>
                  <a:pt x="576943" y="130628"/>
                </a:lnTo>
                <a:cubicBezTo>
                  <a:pt x="571815" y="104987"/>
                  <a:pt x="575264" y="118333"/>
                  <a:pt x="566058" y="90714"/>
                </a:cubicBezTo>
                <a:lnTo>
                  <a:pt x="562429" y="79828"/>
                </a:lnTo>
                <a:cubicBezTo>
                  <a:pt x="563469" y="69429"/>
                  <a:pt x="563149" y="45732"/>
                  <a:pt x="569686" y="32657"/>
                </a:cubicBezTo>
                <a:cubicBezTo>
                  <a:pt x="571636" y="28756"/>
                  <a:pt x="573245" y="24082"/>
                  <a:pt x="576943" y="21771"/>
                </a:cubicBezTo>
                <a:cubicBezTo>
                  <a:pt x="583430" y="17717"/>
                  <a:pt x="591458" y="16933"/>
                  <a:pt x="598715" y="14514"/>
                </a:cubicBezTo>
                <a:cubicBezTo>
                  <a:pt x="610312" y="10648"/>
                  <a:pt x="622881" y="5648"/>
                  <a:pt x="635000" y="3628"/>
                </a:cubicBezTo>
                <a:cubicBezTo>
                  <a:pt x="644619" y="2025"/>
                  <a:pt x="654353" y="1209"/>
                  <a:pt x="664029" y="0"/>
                </a:cubicBezTo>
                <a:cubicBezTo>
                  <a:pt x="677334" y="1209"/>
                  <a:pt x="690687" y="1971"/>
                  <a:pt x="703943" y="3628"/>
                </a:cubicBezTo>
                <a:cubicBezTo>
                  <a:pt x="710597" y="4460"/>
                  <a:pt x="729347" y="8814"/>
                  <a:pt x="736600" y="10886"/>
                </a:cubicBezTo>
                <a:cubicBezTo>
                  <a:pt x="740278" y="11937"/>
                  <a:pt x="743808" y="13463"/>
                  <a:pt x="747486" y="14514"/>
                </a:cubicBezTo>
                <a:cubicBezTo>
                  <a:pt x="752281" y="15884"/>
                  <a:pt x="757162" y="16933"/>
                  <a:pt x="762000" y="18143"/>
                </a:cubicBezTo>
                <a:cubicBezTo>
                  <a:pt x="772933" y="25431"/>
                  <a:pt x="774510" y="27133"/>
                  <a:pt x="787400" y="32657"/>
                </a:cubicBezTo>
                <a:cubicBezTo>
                  <a:pt x="790916" y="34164"/>
                  <a:pt x="794865" y="34575"/>
                  <a:pt x="798286" y="36286"/>
                </a:cubicBezTo>
                <a:cubicBezTo>
                  <a:pt x="802187" y="38236"/>
                  <a:pt x="805187" y="41772"/>
                  <a:pt x="809172" y="43543"/>
                </a:cubicBezTo>
                <a:cubicBezTo>
                  <a:pt x="816162" y="46650"/>
                  <a:pt x="824578" y="46557"/>
                  <a:pt x="830943" y="50800"/>
                </a:cubicBezTo>
                <a:cubicBezTo>
                  <a:pt x="834572" y="53219"/>
                  <a:pt x="837928" y="56107"/>
                  <a:pt x="841829" y="58057"/>
                </a:cubicBezTo>
                <a:cubicBezTo>
                  <a:pt x="845250" y="59768"/>
                  <a:pt x="849199" y="60179"/>
                  <a:pt x="852715" y="61686"/>
                </a:cubicBezTo>
                <a:cubicBezTo>
                  <a:pt x="857687" y="63817"/>
                  <a:pt x="862533" y="66259"/>
                  <a:pt x="867229" y="68943"/>
                </a:cubicBezTo>
                <a:cubicBezTo>
                  <a:pt x="886923" y="80196"/>
                  <a:pt x="869044" y="73177"/>
                  <a:pt x="889000" y="79828"/>
                </a:cubicBezTo>
                <a:cubicBezTo>
                  <a:pt x="895048" y="85876"/>
                  <a:pt x="902399" y="90855"/>
                  <a:pt x="907143" y="97971"/>
                </a:cubicBezTo>
                <a:cubicBezTo>
                  <a:pt x="909562" y="101600"/>
                  <a:pt x="911676" y="105452"/>
                  <a:pt x="914400" y="108857"/>
                </a:cubicBezTo>
                <a:cubicBezTo>
                  <a:pt x="920307" y="116241"/>
                  <a:pt x="924464" y="117984"/>
                  <a:pt x="932543" y="123371"/>
                </a:cubicBezTo>
                <a:cubicBezTo>
                  <a:pt x="944544" y="141373"/>
                  <a:pt x="936716" y="131173"/>
                  <a:pt x="957943" y="152400"/>
                </a:cubicBezTo>
                <a:lnTo>
                  <a:pt x="968829" y="163286"/>
                </a:lnTo>
                <a:cubicBezTo>
                  <a:pt x="974934" y="181598"/>
                  <a:pt x="968025" y="168298"/>
                  <a:pt x="983343" y="181428"/>
                </a:cubicBezTo>
                <a:cubicBezTo>
                  <a:pt x="1014139" y="207825"/>
                  <a:pt x="983754" y="186540"/>
                  <a:pt x="1008743" y="203200"/>
                </a:cubicBezTo>
                <a:cubicBezTo>
                  <a:pt x="1017000" y="215586"/>
                  <a:pt x="1023961" y="227570"/>
                  <a:pt x="1037772" y="235857"/>
                </a:cubicBezTo>
                <a:lnTo>
                  <a:pt x="1055915" y="246743"/>
                </a:lnTo>
                <a:cubicBezTo>
                  <a:pt x="1062830" y="257114"/>
                  <a:pt x="1074293" y="275851"/>
                  <a:pt x="1084943" y="279400"/>
                </a:cubicBezTo>
                <a:lnTo>
                  <a:pt x="1095829" y="283028"/>
                </a:lnTo>
                <a:cubicBezTo>
                  <a:pt x="1098248" y="285447"/>
                  <a:pt x="1100949" y="287614"/>
                  <a:pt x="1103086" y="290286"/>
                </a:cubicBezTo>
                <a:cubicBezTo>
                  <a:pt x="1105810" y="293691"/>
                  <a:pt x="1107061" y="298299"/>
                  <a:pt x="1110343" y="301171"/>
                </a:cubicBezTo>
                <a:cubicBezTo>
                  <a:pt x="1116907" y="306915"/>
                  <a:pt x="1132115" y="315686"/>
                  <a:pt x="1132115" y="315686"/>
                </a:cubicBezTo>
                <a:cubicBezTo>
                  <a:pt x="1150136" y="342716"/>
                  <a:pt x="1126972" y="309513"/>
                  <a:pt x="1150258" y="337457"/>
                </a:cubicBezTo>
                <a:cubicBezTo>
                  <a:pt x="1153050" y="340807"/>
                  <a:pt x="1154643" y="345061"/>
                  <a:pt x="1157515" y="348343"/>
                </a:cubicBezTo>
                <a:cubicBezTo>
                  <a:pt x="1163147" y="354780"/>
                  <a:pt x="1170527" y="359644"/>
                  <a:pt x="1175658" y="366486"/>
                </a:cubicBezTo>
                <a:cubicBezTo>
                  <a:pt x="1179286" y="371324"/>
                  <a:pt x="1183338" y="375872"/>
                  <a:pt x="1186543" y="381000"/>
                </a:cubicBezTo>
                <a:cubicBezTo>
                  <a:pt x="1201186" y="404429"/>
                  <a:pt x="1186271" y="387986"/>
                  <a:pt x="1201058" y="402771"/>
                </a:cubicBezTo>
                <a:cubicBezTo>
                  <a:pt x="1203477" y="407609"/>
                  <a:pt x="1205532" y="412647"/>
                  <a:pt x="1208315" y="417286"/>
                </a:cubicBezTo>
                <a:cubicBezTo>
                  <a:pt x="1212802" y="424765"/>
                  <a:pt x="1218928" y="431256"/>
                  <a:pt x="1222829" y="439057"/>
                </a:cubicBezTo>
                <a:cubicBezTo>
                  <a:pt x="1225248" y="443895"/>
                  <a:pt x="1226942" y="449169"/>
                  <a:pt x="1230086" y="453571"/>
                </a:cubicBezTo>
                <a:cubicBezTo>
                  <a:pt x="1233069" y="457747"/>
                  <a:pt x="1237687" y="460515"/>
                  <a:pt x="1240972" y="464457"/>
                </a:cubicBezTo>
                <a:cubicBezTo>
                  <a:pt x="1243764" y="467807"/>
                  <a:pt x="1245145" y="472259"/>
                  <a:pt x="1248229" y="475343"/>
                </a:cubicBezTo>
                <a:cubicBezTo>
                  <a:pt x="1251313" y="478427"/>
                  <a:pt x="1255833" y="479728"/>
                  <a:pt x="1259115" y="482600"/>
                </a:cubicBezTo>
                <a:cubicBezTo>
                  <a:pt x="1265552" y="488232"/>
                  <a:pt x="1270142" y="495999"/>
                  <a:pt x="1277258" y="500743"/>
                </a:cubicBezTo>
                <a:cubicBezTo>
                  <a:pt x="1280886" y="503162"/>
                  <a:pt x="1284884" y="505103"/>
                  <a:pt x="1288143" y="508000"/>
                </a:cubicBezTo>
                <a:cubicBezTo>
                  <a:pt x="1295814" y="514818"/>
                  <a:pt x="1304222" y="521231"/>
                  <a:pt x="1309915" y="529771"/>
                </a:cubicBezTo>
                <a:cubicBezTo>
                  <a:pt x="1312334" y="533400"/>
                  <a:pt x="1314088" y="537573"/>
                  <a:pt x="1317172" y="540657"/>
                </a:cubicBezTo>
                <a:cubicBezTo>
                  <a:pt x="1320256" y="543741"/>
                  <a:pt x="1324799" y="545017"/>
                  <a:pt x="1328058" y="547914"/>
                </a:cubicBezTo>
                <a:cubicBezTo>
                  <a:pt x="1335729" y="554733"/>
                  <a:pt x="1343671" y="561476"/>
                  <a:pt x="1349829" y="569686"/>
                </a:cubicBezTo>
                <a:cubicBezTo>
                  <a:pt x="1353458" y="574524"/>
                  <a:pt x="1356439" y="579924"/>
                  <a:pt x="1360715" y="584200"/>
                </a:cubicBezTo>
                <a:cubicBezTo>
                  <a:pt x="1363799" y="587284"/>
                  <a:pt x="1368195" y="588733"/>
                  <a:pt x="1371600" y="591457"/>
                </a:cubicBezTo>
                <a:cubicBezTo>
                  <a:pt x="1374272" y="593594"/>
                  <a:pt x="1376439" y="596295"/>
                  <a:pt x="1378858" y="598714"/>
                </a:cubicBezTo>
                <a:cubicBezTo>
                  <a:pt x="1396891" y="634781"/>
                  <a:pt x="1371299" y="587420"/>
                  <a:pt x="1404258" y="631371"/>
                </a:cubicBezTo>
                <a:cubicBezTo>
                  <a:pt x="1417759" y="649375"/>
                  <a:pt x="1410111" y="642531"/>
                  <a:pt x="1426029" y="653143"/>
                </a:cubicBezTo>
                <a:cubicBezTo>
                  <a:pt x="1444050" y="680173"/>
                  <a:pt x="1420886" y="646970"/>
                  <a:pt x="1444172" y="674914"/>
                </a:cubicBezTo>
                <a:cubicBezTo>
                  <a:pt x="1458170" y="691712"/>
                  <a:pt x="1443763" y="680784"/>
                  <a:pt x="1462315" y="696686"/>
                </a:cubicBezTo>
                <a:cubicBezTo>
                  <a:pt x="1476331" y="708699"/>
                  <a:pt x="1476460" y="704950"/>
                  <a:pt x="1487715" y="718457"/>
                </a:cubicBezTo>
                <a:cubicBezTo>
                  <a:pt x="1490507" y="721807"/>
                  <a:pt x="1492100" y="726061"/>
                  <a:pt x="1494972" y="729343"/>
                </a:cubicBezTo>
                <a:cubicBezTo>
                  <a:pt x="1509830" y="746323"/>
                  <a:pt x="1509246" y="744907"/>
                  <a:pt x="1524000" y="754743"/>
                </a:cubicBezTo>
                <a:cubicBezTo>
                  <a:pt x="1546348" y="788258"/>
                  <a:pt x="1517826" y="747023"/>
                  <a:pt x="1538515" y="772886"/>
                </a:cubicBezTo>
                <a:cubicBezTo>
                  <a:pt x="1541239" y="776291"/>
                  <a:pt x="1542144" y="781352"/>
                  <a:pt x="1545772" y="783771"/>
                </a:cubicBezTo>
                <a:cubicBezTo>
                  <a:pt x="1549921" y="786537"/>
                  <a:pt x="1555448" y="786190"/>
                  <a:pt x="1560286" y="787400"/>
                </a:cubicBezTo>
                <a:cubicBezTo>
                  <a:pt x="1572120" y="811068"/>
                  <a:pt x="1561122" y="794481"/>
                  <a:pt x="1582058" y="812800"/>
                </a:cubicBezTo>
                <a:cubicBezTo>
                  <a:pt x="1600574" y="829002"/>
                  <a:pt x="1592709" y="824129"/>
                  <a:pt x="1607458" y="841828"/>
                </a:cubicBezTo>
                <a:cubicBezTo>
                  <a:pt x="1616221" y="852344"/>
                  <a:pt x="1613879" y="846966"/>
                  <a:pt x="1625600" y="856343"/>
                </a:cubicBezTo>
                <a:cubicBezTo>
                  <a:pt x="1628272" y="858480"/>
                  <a:pt x="1630439" y="861181"/>
                  <a:pt x="1632858" y="863600"/>
                </a:cubicBezTo>
                <a:cubicBezTo>
                  <a:pt x="1634067" y="867229"/>
                  <a:pt x="1634364" y="871304"/>
                  <a:pt x="1636486" y="874486"/>
                </a:cubicBezTo>
                <a:cubicBezTo>
                  <a:pt x="1666512" y="919525"/>
                  <a:pt x="1630880" y="854696"/>
                  <a:pt x="1654629" y="896257"/>
                </a:cubicBezTo>
                <a:cubicBezTo>
                  <a:pt x="1657313" y="900953"/>
                  <a:pt x="1659161" y="906099"/>
                  <a:pt x="1661886" y="910771"/>
                </a:cubicBezTo>
                <a:cubicBezTo>
                  <a:pt x="1667636" y="920627"/>
                  <a:pt x="1676420" y="928975"/>
                  <a:pt x="1680029" y="939800"/>
                </a:cubicBezTo>
                <a:cubicBezTo>
                  <a:pt x="1685037" y="954823"/>
                  <a:pt x="1681536" y="947503"/>
                  <a:pt x="1690915" y="961571"/>
                </a:cubicBezTo>
                <a:cubicBezTo>
                  <a:pt x="1708169" y="1013336"/>
                  <a:pt x="1690828" y="959453"/>
                  <a:pt x="1701800" y="997857"/>
                </a:cubicBezTo>
                <a:cubicBezTo>
                  <a:pt x="1702851" y="1001535"/>
                  <a:pt x="1704599" y="1005009"/>
                  <a:pt x="1705429" y="1008743"/>
                </a:cubicBezTo>
                <a:cubicBezTo>
                  <a:pt x="1707025" y="1015925"/>
                  <a:pt x="1707615" y="1023300"/>
                  <a:pt x="1709058" y="1030514"/>
                </a:cubicBezTo>
                <a:cubicBezTo>
                  <a:pt x="1710036" y="1035404"/>
                  <a:pt x="1711604" y="1040160"/>
                  <a:pt x="1712686" y="1045028"/>
                </a:cubicBezTo>
                <a:cubicBezTo>
                  <a:pt x="1714024" y="1051049"/>
                  <a:pt x="1715105" y="1057123"/>
                  <a:pt x="1716315" y="1063171"/>
                </a:cubicBezTo>
                <a:cubicBezTo>
                  <a:pt x="1712686" y="1100666"/>
                  <a:pt x="1717341" y="1139920"/>
                  <a:pt x="1705429" y="1175657"/>
                </a:cubicBezTo>
                <a:cubicBezTo>
                  <a:pt x="1703010" y="1182914"/>
                  <a:pt x="1699672" y="1189927"/>
                  <a:pt x="1698172" y="1197428"/>
                </a:cubicBezTo>
                <a:cubicBezTo>
                  <a:pt x="1696043" y="1208070"/>
                  <a:pt x="1695097" y="1216698"/>
                  <a:pt x="1690915" y="1226457"/>
                </a:cubicBezTo>
                <a:cubicBezTo>
                  <a:pt x="1684157" y="1242228"/>
                  <a:pt x="1684684" y="1238603"/>
                  <a:pt x="1676400" y="1251857"/>
                </a:cubicBezTo>
                <a:cubicBezTo>
                  <a:pt x="1672662" y="1257838"/>
                  <a:pt x="1669746" y="1264358"/>
                  <a:pt x="1665515" y="1270000"/>
                </a:cubicBezTo>
                <a:cubicBezTo>
                  <a:pt x="1662436" y="1274105"/>
                  <a:pt x="1657914" y="1276944"/>
                  <a:pt x="1654629" y="1280886"/>
                </a:cubicBezTo>
                <a:cubicBezTo>
                  <a:pt x="1651837" y="1284236"/>
                  <a:pt x="1650456" y="1288687"/>
                  <a:pt x="1647372" y="1291771"/>
                </a:cubicBezTo>
                <a:cubicBezTo>
                  <a:pt x="1641896" y="1297247"/>
                  <a:pt x="1635277" y="1301448"/>
                  <a:pt x="1629229" y="1306286"/>
                </a:cubicBezTo>
                <a:cubicBezTo>
                  <a:pt x="1626810" y="1311124"/>
                  <a:pt x="1625116" y="1316398"/>
                  <a:pt x="1621972" y="1320800"/>
                </a:cubicBezTo>
                <a:cubicBezTo>
                  <a:pt x="1616796" y="1328047"/>
                  <a:pt x="1607883" y="1334553"/>
                  <a:pt x="1600200" y="1338943"/>
                </a:cubicBezTo>
                <a:cubicBezTo>
                  <a:pt x="1595504" y="1341627"/>
                  <a:pt x="1590088" y="1343056"/>
                  <a:pt x="1585686" y="1346200"/>
                </a:cubicBezTo>
                <a:cubicBezTo>
                  <a:pt x="1581510" y="1349183"/>
                  <a:pt x="1579256" y="1354540"/>
                  <a:pt x="1574800" y="1357086"/>
                </a:cubicBezTo>
                <a:cubicBezTo>
                  <a:pt x="1570470" y="1359560"/>
                  <a:pt x="1565063" y="1359281"/>
                  <a:pt x="1560286" y="1360714"/>
                </a:cubicBezTo>
                <a:cubicBezTo>
                  <a:pt x="1560248" y="1360725"/>
                  <a:pt x="1533091" y="1369780"/>
                  <a:pt x="1527629" y="1371600"/>
                </a:cubicBezTo>
                <a:cubicBezTo>
                  <a:pt x="1524000" y="1372809"/>
                  <a:pt x="1520454" y="1374300"/>
                  <a:pt x="1516743" y="1375228"/>
                </a:cubicBezTo>
                <a:cubicBezTo>
                  <a:pt x="1495092" y="1380642"/>
                  <a:pt x="1507148" y="1378037"/>
                  <a:pt x="1480458" y="1382486"/>
                </a:cubicBezTo>
                <a:lnTo>
                  <a:pt x="1353458" y="1378857"/>
                </a:lnTo>
                <a:cubicBezTo>
                  <a:pt x="1342516" y="1378360"/>
                  <a:pt x="1331678" y="1376508"/>
                  <a:pt x="1320800" y="1375228"/>
                </a:cubicBezTo>
                <a:cubicBezTo>
                  <a:pt x="1235995" y="1365251"/>
                  <a:pt x="1351905" y="1378282"/>
                  <a:pt x="1259115" y="1367971"/>
                </a:cubicBezTo>
                <a:cubicBezTo>
                  <a:pt x="1249439" y="1365552"/>
                  <a:pt x="1238385" y="1366247"/>
                  <a:pt x="1230086" y="1360714"/>
                </a:cubicBezTo>
                <a:cubicBezTo>
                  <a:pt x="1222829" y="1355876"/>
                  <a:pt x="1216589" y="1348958"/>
                  <a:pt x="1208315" y="1346200"/>
                </a:cubicBezTo>
                <a:cubicBezTo>
                  <a:pt x="1182776" y="1337686"/>
                  <a:pt x="1214315" y="1348770"/>
                  <a:pt x="1182915" y="1335314"/>
                </a:cubicBezTo>
                <a:cubicBezTo>
                  <a:pt x="1179399" y="1333807"/>
                  <a:pt x="1175658" y="1332895"/>
                  <a:pt x="1172029" y="1331686"/>
                </a:cubicBezTo>
                <a:cubicBezTo>
                  <a:pt x="1168400" y="1329267"/>
                  <a:pt x="1165044" y="1326378"/>
                  <a:pt x="1161143" y="1324428"/>
                </a:cubicBezTo>
                <a:cubicBezTo>
                  <a:pt x="1157722" y="1322718"/>
                  <a:pt x="1153579" y="1322697"/>
                  <a:pt x="1150258" y="1320800"/>
                </a:cubicBezTo>
                <a:cubicBezTo>
                  <a:pt x="1145007" y="1317799"/>
                  <a:pt x="1140664" y="1313429"/>
                  <a:pt x="1135743" y="1309914"/>
                </a:cubicBezTo>
                <a:cubicBezTo>
                  <a:pt x="1132195" y="1307379"/>
                  <a:pt x="1128644" y="1304821"/>
                  <a:pt x="1124858" y="1302657"/>
                </a:cubicBezTo>
                <a:cubicBezTo>
                  <a:pt x="1120161" y="1299973"/>
                  <a:pt x="1114982" y="1298183"/>
                  <a:pt x="1110343" y="1295400"/>
                </a:cubicBezTo>
                <a:cubicBezTo>
                  <a:pt x="1102864" y="1290913"/>
                  <a:pt x="1096846" y="1283644"/>
                  <a:pt x="1088572" y="1280886"/>
                </a:cubicBezTo>
                <a:cubicBezTo>
                  <a:pt x="1084943" y="1279676"/>
                  <a:pt x="1081107" y="1278968"/>
                  <a:pt x="1077686" y="1277257"/>
                </a:cubicBezTo>
                <a:cubicBezTo>
                  <a:pt x="1049547" y="1263187"/>
                  <a:pt x="1083277" y="1275494"/>
                  <a:pt x="1055915" y="1266371"/>
                </a:cubicBezTo>
                <a:cubicBezTo>
                  <a:pt x="1020814" y="1240048"/>
                  <a:pt x="1058221" y="1265711"/>
                  <a:pt x="1030515" y="1251857"/>
                </a:cubicBezTo>
                <a:cubicBezTo>
                  <a:pt x="1026614" y="1249907"/>
                  <a:pt x="1023530" y="1246550"/>
                  <a:pt x="1019629" y="1244600"/>
                </a:cubicBezTo>
                <a:cubicBezTo>
                  <a:pt x="1016208" y="1242889"/>
                  <a:pt x="1012087" y="1242829"/>
                  <a:pt x="1008743" y="1240971"/>
                </a:cubicBezTo>
                <a:cubicBezTo>
                  <a:pt x="1001119" y="1236735"/>
                  <a:pt x="994773" y="1230358"/>
                  <a:pt x="986972" y="1226457"/>
                </a:cubicBezTo>
                <a:cubicBezTo>
                  <a:pt x="982134" y="1224038"/>
                  <a:pt x="977045" y="1222067"/>
                  <a:pt x="972458" y="1219200"/>
                </a:cubicBezTo>
                <a:cubicBezTo>
                  <a:pt x="967329" y="1215995"/>
                  <a:pt x="963352" y="1211019"/>
                  <a:pt x="957943" y="1208314"/>
                </a:cubicBezTo>
                <a:cubicBezTo>
                  <a:pt x="953483" y="1206084"/>
                  <a:pt x="948224" y="1206056"/>
                  <a:pt x="943429" y="1204686"/>
                </a:cubicBezTo>
                <a:cubicBezTo>
                  <a:pt x="939751" y="1203635"/>
                  <a:pt x="935964" y="1202768"/>
                  <a:pt x="932543" y="1201057"/>
                </a:cubicBezTo>
                <a:cubicBezTo>
                  <a:pt x="928643" y="1199107"/>
                  <a:pt x="925558" y="1195750"/>
                  <a:pt x="921658" y="1193800"/>
                </a:cubicBezTo>
                <a:cubicBezTo>
                  <a:pt x="918237" y="1192089"/>
                  <a:pt x="914193" y="1191882"/>
                  <a:pt x="910772" y="1190171"/>
                </a:cubicBezTo>
                <a:cubicBezTo>
                  <a:pt x="906871" y="1188221"/>
                  <a:pt x="903787" y="1184864"/>
                  <a:pt x="899886" y="1182914"/>
                </a:cubicBezTo>
                <a:cubicBezTo>
                  <a:pt x="894060" y="1180001"/>
                  <a:pt x="887695" y="1178302"/>
                  <a:pt x="881743" y="1175657"/>
                </a:cubicBezTo>
                <a:cubicBezTo>
                  <a:pt x="876800" y="1173460"/>
                  <a:pt x="872201" y="1170531"/>
                  <a:pt x="867229" y="1168400"/>
                </a:cubicBezTo>
                <a:cubicBezTo>
                  <a:pt x="859937" y="1165275"/>
                  <a:pt x="849200" y="1162985"/>
                  <a:pt x="841829" y="1161143"/>
                </a:cubicBezTo>
                <a:cubicBezTo>
                  <a:pt x="838200" y="1158724"/>
                  <a:pt x="834844" y="1155836"/>
                  <a:pt x="830943" y="1153886"/>
                </a:cubicBezTo>
                <a:cubicBezTo>
                  <a:pt x="822647" y="1149738"/>
                  <a:pt x="810199" y="1148699"/>
                  <a:pt x="801915" y="1146628"/>
                </a:cubicBezTo>
                <a:cubicBezTo>
                  <a:pt x="798204" y="1145700"/>
                  <a:pt x="794740" y="1143928"/>
                  <a:pt x="791029" y="1143000"/>
                </a:cubicBezTo>
                <a:cubicBezTo>
                  <a:pt x="785046" y="1141504"/>
                  <a:pt x="778869" y="1140867"/>
                  <a:pt x="772886" y="1139371"/>
                </a:cubicBezTo>
                <a:cubicBezTo>
                  <a:pt x="769175" y="1138443"/>
                  <a:pt x="765678" y="1136794"/>
                  <a:pt x="762000" y="1135743"/>
                </a:cubicBezTo>
                <a:cubicBezTo>
                  <a:pt x="757205" y="1134373"/>
                  <a:pt x="752263" y="1133547"/>
                  <a:pt x="747486" y="1132114"/>
                </a:cubicBezTo>
                <a:cubicBezTo>
                  <a:pt x="747448" y="1132102"/>
                  <a:pt x="720291" y="1123048"/>
                  <a:pt x="714829" y="1121228"/>
                </a:cubicBezTo>
                <a:lnTo>
                  <a:pt x="703943" y="1117600"/>
                </a:lnTo>
                <a:cubicBezTo>
                  <a:pt x="672754" y="1096807"/>
                  <a:pt x="712212" y="1121734"/>
                  <a:pt x="682172" y="1106714"/>
                </a:cubicBezTo>
                <a:cubicBezTo>
                  <a:pt x="654035" y="1092645"/>
                  <a:pt x="687763" y="1104950"/>
                  <a:pt x="660400" y="1095828"/>
                </a:cubicBezTo>
                <a:cubicBezTo>
                  <a:pt x="651008" y="1086436"/>
                  <a:pt x="640763" y="1074767"/>
                  <a:pt x="627743" y="1070428"/>
                </a:cubicBezTo>
                <a:lnTo>
                  <a:pt x="616858" y="1066800"/>
                </a:lnTo>
                <a:cubicBezTo>
                  <a:pt x="595733" y="1045678"/>
                  <a:pt x="626191" y="1075183"/>
                  <a:pt x="598715" y="1052286"/>
                </a:cubicBezTo>
                <a:cubicBezTo>
                  <a:pt x="594773" y="1049001"/>
                  <a:pt x="591880" y="1044551"/>
                  <a:pt x="587829" y="1041400"/>
                </a:cubicBezTo>
                <a:cubicBezTo>
                  <a:pt x="580944" y="1036045"/>
                  <a:pt x="572225" y="1033053"/>
                  <a:pt x="566058" y="1026886"/>
                </a:cubicBezTo>
                <a:cubicBezTo>
                  <a:pt x="556096" y="1016924"/>
                  <a:pt x="562046" y="1020710"/>
                  <a:pt x="547915" y="1016000"/>
                </a:cubicBezTo>
                <a:cubicBezTo>
                  <a:pt x="540658" y="1011162"/>
                  <a:pt x="532310" y="1007654"/>
                  <a:pt x="526143" y="1001486"/>
                </a:cubicBezTo>
                <a:cubicBezTo>
                  <a:pt x="523724" y="999067"/>
                  <a:pt x="521820" y="995988"/>
                  <a:pt x="518886" y="994228"/>
                </a:cubicBezTo>
                <a:cubicBezTo>
                  <a:pt x="515606" y="992260"/>
                  <a:pt x="511629" y="991809"/>
                  <a:pt x="508000" y="990600"/>
                </a:cubicBezTo>
                <a:cubicBezTo>
                  <a:pt x="493546" y="968918"/>
                  <a:pt x="509332" y="987770"/>
                  <a:pt x="489858" y="976086"/>
                </a:cubicBezTo>
                <a:cubicBezTo>
                  <a:pt x="486924" y="974326"/>
                  <a:pt x="485534" y="970588"/>
                  <a:pt x="482600" y="968828"/>
                </a:cubicBezTo>
                <a:cubicBezTo>
                  <a:pt x="473324" y="963262"/>
                  <a:pt x="462573" y="960315"/>
                  <a:pt x="453572" y="954314"/>
                </a:cubicBezTo>
                <a:cubicBezTo>
                  <a:pt x="446315" y="949476"/>
                  <a:pt x="437967" y="945968"/>
                  <a:pt x="431800" y="939800"/>
                </a:cubicBezTo>
                <a:cubicBezTo>
                  <a:pt x="428172" y="936171"/>
                  <a:pt x="425091" y="931897"/>
                  <a:pt x="420915" y="928914"/>
                </a:cubicBezTo>
                <a:cubicBezTo>
                  <a:pt x="416513" y="925770"/>
                  <a:pt x="411097" y="924341"/>
                  <a:pt x="406400" y="921657"/>
                </a:cubicBezTo>
                <a:cubicBezTo>
                  <a:pt x="402614" y="919493"/>
                  <a:pt x="399415" y="916350"/>
                  <a:pt x="395515" y="914400"/>
                </a:cubicBezTo>
                <a:cubicBezTo>
                  <a:pt x="392094" y="912689"/>
                  <a:pt x="387973" y="912629"/>
                  <a:pt x="384629" y="910771"/>
                </a:cubicBezTo>
                <a:cubicBezTo>
                  <a:pt x="347198" y="889976"/>
                  <a:pt x="376604" y="900839"/>
                  <a:pt x="351972" y="892628"/>
                </a:cubicBezTo>
                <a:cubicBezTo>
                  <a:pt x="334919" y="875577"/>
                  <a:pt x="345354" y="884588"/>
                  <a:pt x="319315" y="867228"/>
                </a:cubicBezTo>
                <a:lnTo>
                  <a:pt x="308429" y="859971"/>
                </a:lnTo>
                <a:cubicBezTo>
                  <a:pt x="304800" y="857552"/>
                  <a:pt x="300627" y="855798"/>
                  <a:pt x="297543" y="852714"/>
                </a:cubicBezTo>
                <a:cubicBezTo>
                  <a:pt x="282833" y="838003"/>
                  <a:pt x="291248" y="844123"/>
                  <a:pt x="272143" y="834571"/>
                </a:cubicBezTo>
                <a:cubicBezTo>
                  <a:pt x="268515" y="830943"/>
                  <a:pt x="265308" y="826836"/>
                  <a:pt x="261258" y="823686"/>
                </a:cubicBezTo>
                <a:cubicBezTo>
                  <a:pt x="254373" y="818331"/>
                  <a:pt x="245654" y="815339"/>
                  <a:pt x="239486" y="809171"/>
                </a:cubicBezTo>
                <a:cubicBezTo>
                  <a:pt x="194413" y="764098"/>
                  <a:pt x="244203" y="812177"/>
                  <a:pt x="206829" y="780143"/>
                </a:cubicBezTo>
                <a:cubicBezTo>
                  <a:pt x="202933" y="776803"/>
                  <a:pt x="199885" y="772542"/>
                  <a:pt x="195943" y="769257"/>
                </a:cubicBezTo>
                <a:cubicBezTo>
                  <a:pt x="192593" y="766465"/>
                  <a:pt x="188463" y="764724"/>
                  <a:pt x="185058" y="762000"/>
                </a:cubicBezTo>
                <a:cubicBezTo>
                  <a:pt x="167100" y="747634"/>
                  <a:pt x="189406" y="762721"/>
                  <a:pt x="170543" y="743857"/>
                </a:cubicBezTo>
                <a:cubicBezTo>
                  <a:pt x="148726" y="722039"/>
                  <a:pt x="168371" y="760554"/>
                  <a:pt x="137886" y="714828"/>
                </a:cubicBezTo>
                <a:cubicBezTo>
                  <a:pt x="133766" y="708649"/>
                  <a:pt x="124242" y="693927"/>
                  <a:pt x="119743" y="689428"/>
                </a:cubicBezTo>
                <a:cubicBezTo>
                  <a:pt x="115467" y="685152"/>
                  <a:pt x="110067" y="682171"/>
                  <a:pt x="105229" y="678543"/>
                </a:cubicBezTo>
                <a:cubicBezTo>
                  <a:pt x="97444" y="655191"/>
                  <a:pt x="107702" y="680555"/>
                  <a:pt x="90715" y="656771"/>
                </a:cubicBezTo>
                <a:cubicBezTo>
                  <a:pt x="87571" y="652369"/>
                  <a:pt x="86459" y="646758"/>
                  <a:pt x="83458" y="642257"/>
                </a:cubicBezTo>
                <a:cubicBezTo>
                  <a:pt x="81560" y="639410"/>
                  <a:pt x="78337" y="637671"/>
                  <a:pt x="76200" y="635000"/>
                </a:cubicBezTo>
                <a:cubicBezTo>
                  <a:pt x="73476" y="631595"/>
                  <a:pt x="71031" y="627943"/>
                  <a:pt x="68943" y="624114"/>
                </a:cubicBezTo>
                <a:cubicBezTo>
                  <a:pt x="63763" y="614617"/>
                  <a:pt x="62079" y="602736"/>
                  <a:pt x="54429" y="595086"/>
                </a:cubicBezTo>
                <a:cubicBezTo>
                  <a:pt x="40459" y="581116"/>
                  <a:pt x="46389" y="588470"/>
                  <a:pt x="36286" y="573314"/>
                </a:cubicBezTo>
                <a:cubicBezTo>
                  <a:pt x="35077" y="568476"/>
                  <a:pt x="34888" y="563260"/>
                  <a:pt x="32658" y="558800"/>
                </a:cubicBezTo>
                <a:cubicBezTo>
                  <a:pt x="31128" y="555740"/>
                  <a:pt x="26930" y="554603"/>
                  <a:pt x="25400" y="551543"/>
                </a:cubicBezTo>
                <a:cubicBezTo>
                  <a:pt x="23170" y="547082"/>
                  <a:pt x="23736" y="541612"/>
                  <a:pt x="21772" y="537028"/>
                </a:cubicBezTo>
                <a:cubicBezTo>
                  <a:pt x="20054" y="533020"/>
                  <a:pt x="16934" y="529771"/>
                  <a:pt x="14515" y="526143"/>
                </a:cubicBezTo>
                <a:cubicBezTo>
                  <a:pt x="13305" y="521305"/>
                  <a:pt x="12851" y="516212"/>
                  <a:pt x="10886" y="511628"/>
                </a:cubicBezTo>
                <a:cubicBezTo>
                  <a:pt x="9168" y="507620"/>
                  <a:pt x="5579" y="504643"/>
                  <a:pt x="3629" y="500743"/>
                </a:cubicBezTo>
                <a:cubicBezTo>
                  <a:pt x="1918" y="497322"/>
                  <a:pt x="1210" y="493486"/>
                  <a:pt x="0" y="489857"/>
                </a:cubicBezTo>
                <a:cubicBezTo>
                  <a:pt x="574" y="481825"/>
                  <a:pt x="-990" y="444666"/>
                  <a:pt x="7258" y="428171"/>
                </a:cubicBezTo>
                <a:cubicBezTo>
                  <a:pt x="9208" y="424271"/>
                  <a:pt x="11432" y="420370"/>
                  <a:pt x="14515" y="417286"/>
                </a:cubicBezTo>
                <a:cubicBezTo>
                  <a:pt x="17599" y="414202"/>
                  <a:pt x="21995" y="412752"/>
                  <a:pt x="25400" y="410028"/>
                </a:cubicBezTo>
                <a:cubicBezTo>
                  <a:pt x="28071" y="407891"/>
                  <a:pt x="29811" y="404669"/>
                  <a:pt x="32658" y="402771"/>
                </a:cubicBezTo>
                <a:cubicBezTo>
                  <a:pt x="37159" y="399771"/>
                  <a:pt x="42534" y="398297"/>
                  <a:pt x="47172" y="395514"/>
                </a:cubicBezTo>
                <a:cubicBezTo>
                  <a:pt x="54651" y="391027"/>
                  <a:pt x="60669" y="383758"/>
                  <a:pt x="68943" y="381000"/>
                </a:cubicBezTo>
                <a:lnTo>
                  <a:pt x="90715" y="373743"/>
                </a:lnTo>
                <a:cubicBezTo>
                  <a:pt x="101085" y="375817"/>
                  <a:pt x="113114" y="377923"/>
                  <a:pt x="123372" y="381000"/>
                </a:cubicBezTo>
                <a:cubicBezTo>
                  <a:pt x="167536" y="394250"/>
                  <a:pt x="126207" y="383523"/>
                  <a:pt x="159658" y="391886"/>
                </a:cubicBezTo>
                <a:cubicBezTo>
                  <a:pt x="183814" y="416042"/>
                  <a:pt x="161044" y="390027"/>
                  <a:pt x="174172" y="413657"/>
                </a:cubicBezTo>
                <a:cubicBezTo>
                  <a:pt x="178408" y="421281"/>
                  <a:pt x="183848" y="428171"/>
                  <a:pt x="188686" y="435428"/>
                </a:cubicBezTo>
                <a:cubicBezTo>
                  <a:pt x="191105" y="439057"/>
                  <a:pt x="194564" y="442177"/>
                  <a:pt x="195943" y="446314"/>
                </a:cubicBezTo>
                <a:cubicBezTo>
                  <a:pt x="197153" y="449943"/>
                  <a:pt x="197224" y="454181"/>
                  <a:pt x="199572" y="457200"/>
                </a:cubicBezTo>
                <a:cubicBezTo>
                  <a:pt x="205873" y="465301"/>
                  <a:pt x="214086" y="471714"/>
                  <a:pt x="221343" y="478971"/>
                </a:cubicBezTo>
                <a:cubicBezTo>
                  <a:pt x="224972" y="482600"/>
                  <a:pt x="229382" y="485587"/>
                  <a:pt x="232229" y="489857"/>
                </a:cubicBezTo>
                <a:cubicBezTo>
                  <a:pt x="237067" y="497114"/>
                  <a:pt x="240576" y="505460"/>
                  <a:pt x="246743" y="511628"/>
                </a:cubicBezTo>
                <a:cubicBezTo>
                  <a:pt x="249162" y="514047"/>
                  <a:pt x="251863" y="516215"/>
                  <a:pt x="254000" y="518886"/>
                </a:cubicBezTo>
                <a:cubicBezTo>
                  <a:pt x="262230" y="529174"/>
                  <a:pt x="261946" y="534088"/>
                  <a:pt x="272143" y="544286"/>
                </a:cubicBezTo>
                <a:cubicBezTo>
                  <a:pt x="275227" y="547370"/>
                  <a:pt x="279400" y="549124"/>
                  <a:pt x="283029" y="551543"/>
                </a:cubicBezTo>
                <a:cubicBezTo>
                  <a:pt x="285448" y="555171"/>
                  <a:pt x="287202" y="559344"/>
                  <a:pt x="290286" y="562428"/>
                </a:cubicBezTo>
                <a:cubicBezTo>
                  <a:pt x="293370" y="565512"/>
                  <a:pt x="297822" y="566894"/>
                  <a:pt x="301172" y="569686"/>
                </a:cubicBezTo>
                <a:cubicBezTo>
                  <a:pt x="305114" y="572971"/>
                  <a:pt x="308429" y="576943"/>
                  <a:pt x="312058" y="580571"/>
                </a:cubicBezTo>
                <a:cubicBezTo>
                  <a:pt x="319121" y="601763"/>
                  <a:pt x="310160" y="582302"/>
                  <a:pt x="326572" y="598714"/>
                </a:cubicBezTo>
                <a:cubicBezTo>
                  <a:pt x="330848" y="602990"/>
                  <a:pt x="333586" y="608582"/>
                  <a:pt x="337458" y="613228"/>
                </a:cubicBezTo>
                <a:cubicBezTo>
                  <a:pt x="339648" y="615856"/>
                  <a:pt x="342662" y="617749"/>
                  <a:pt x="344715" y="620486"/>
                </a:cubicBezTo>
                <a:cubicBezTo>
                  <a:pt x="349948" y="627464"/>
                  <a:pt x="355328" y="634456"/>
                  <a:pt x="359229" y="642257"/>
                </a:cubicBezTo>
                <a:cubicBezTo>
                  <a:pt x="361648" y="647095"/>
                  <a:pt x="363023" y="652616"/>
                  <a:pt x="366486" y="656771"/>
                </a:cubicBezTo>
                <a:cubicBezTo>
                  <a:pt x="382666" y="676186"/>
                  <a:pt x="372369" y="652895"/>
                  <a:pt x="384629" y="671286"/>
                </a:cubicBezTo>
                <a:cubicBezTo>
                  <a:pt x="392362" y="682886"/>
                  <a:pt x="394407" y="698577"/>
                  <a:pt x="406400" y="707571"/>
                </a:cubicBezTo>
                <a:cubicBezTo>
                  <a:pt x="417083" y="715583"/>
                  <a:pt x="423373" y="719231"/>
                  <a:pt x="431800" y="729343"/>
                </a:cubicBezTo>
                <a:cubicBezTo>
                  <a:pt x="439628" y="738736"/>
                  <a:pt x="444162" y="754024"/>
                  <a:pt x="457200" y="758371"/>
                </a:cubicBezTo>
                <a:lnTo>
                  <a:pt x="468086" y="762000"/>
                </a:lnTo>
                <a:cubicBezTo>
                  <a:pt x="470505" y="765629"/>
                  <a:pt x="472061" y="770014"/>
                  <a:pt x="475343" y="772886"/>
                </a:cubicBezTo>
                <a:cubicBezTo>
                  <a:pt x="481907" y="778629"/>
                  <a:pt x="489858" y="782562"/>
                  <a:pt x="497115" y="787400"/>
                </a:cubicBezTo>
                <a:cubicBezTo>
                  <a:pt x="500743" y="789819"/>
                  <a:pt x="504916" y="791574"/>
                  <a:pt x="508000" y="794657"/>
                </a:cubicBezTo>
                <a:cubicBezTo>
                  <a:pt x="510419" y="797076"/>
                  <a:pt x="512198" y="800384"/>
                  <a:pt x="515258" y="801914"/>
                </a:cubicBezTo>
                <a:cubicBezTo>
                  <a:pt x="522100" y="805335"/>
                  <a:pt x="537029" y="809171"/>
                  <a:pt x="537029" y="809171"/>
                </a:cubicBezTo>
                <a:cubicBezTo>
                  <a:pt x="540658" y="811590"/>
                  <a:pt x="544510" y="813704"/>
                  <a:pt x="547915" y="816428"/>
                </a:cubicBezTo>
                <a:cubicBezTo>
                  <a:pt x="550586" y="818565"/>
                  <a:pt x="552238" y="821926"/>
                  <a:pt x="555172" y="823686"/>
                </a:cubicBezTo>
                <a:cubicBezTo>
                  <a:pt x="558452" y="825654"/>
                  <a:pt x="562542" y="825807"/>
                  <a:pt x="566058" y="827314"/>
                </a:cubicBezTo>
                <a:cubicBezTo>
                  <a:pt x="597458" y="840770"/>
                  <a:pt x="565919" y="829686"/>
                  <a:pt x="591458" y="838200"/>
                </a:cubicBezTo>
                <a:cubicBezTo>
                  <a:pt x="600000" y="846743"/>
                  <a:pt x="612539" y="860706"/>
                  <a:pt x="624115" y="863600"/>
                </a:cubicBezTo>
                <a:lnTo>
                  <a:pt x="638629" y="867228"/>
                </a:lnTo>
                <a:cubicBezTo>
                  <a:pt x="643467" y="869647"/>
                  <a:pt x="648171" y="872355"/>
                  <a:pt x="653143" y="874486"/>
                </a:cubicBezTo>
                <a:cubicBezTo>
                  <a:pt x="675147" y="883917"/>
                  <a:pt x="652067" y="870319"/>
                  <a:pt x="682172" y="885371"/>
                </a:cubicBezTo>
                <a:cubicBezTo>
                  <a:pt x="697066" y="892818"/>
                  <a:pt x="689064" y="890884"/>
                  <a:pt x="700315" y="899886"/>
                </a:cubicBezTo>
                <a:cubicBezTo>
                  <a:pt x="703720" y="902610"/>
                  <a:pt x="707215" y="905372"/>
                  <a:pt x="711200" y="907143"/>
                </a:cubicBezTo>
                <a:cubicBezTo>
                  <a:pt x="718191" y="910250"/>
                  <a:pt x="732972" y="914400"/>
                  <a:pt x="732972" y="914400"/>
                </a:cubicBezTo>
                <a:cubicBezTo>
                  <a:pt x="736601" y="918029"/>
                  <a:pt x="739186" y="923162"/>
                  <a:pt x="743858" y="925286"/>
                </a:cubicBezTo>
                <a:cubicBezTo>
                  <a:pt x="752938" y="929413"/>
                  <a:pt x="772886" y="932543"/>
                  <a:pt x="772886" y="932543"/>
                </a:cubicBezTo>
                <a:cubicBezTo>
                  <a:pt x="788363" y="942861"/>
                  <a:pt x="793551" y="947619"/>
                  <a:pt x="809172" y="954314"/>
                </a:cubicBezTo>
                <a:cubicBezTo>
                  <a:pt x="812688" y="955821"/>
                  <a:pt x="816714" y="956085"/>
                  <a:pt x="820058" y="957943"/>
                </a:cubicBezTo>
                <a:cubicBezTo>
                  <a:pt x="827682" y="962179"/>
                  <a:pt x="834028" y="968557"/>
                  <a:pt x="841829" y="972457"/>
                </a:cubicBezTo>
                <a:cubicBezTo>
                  <a:pt x="851505" y="977295"/>
                  <a:pt x="861857" y="980970"/>
                  <a:pt x="870858" y="986971"/>
                </a:cubicBezTo>
                <a:cubicBezTo>
                  <a:pt x="888107" y="998471"/>
                  <a:pt x="877608" y="992850"/>
                  <a:pt x="903515" y="1001486"/>
                </a:cubicBezTo>
                <a:lnTo>
                  <a:pt x="914400" y="1005114"/>
                </a:lnTo>
                <a:cubicBezTo>
                  <a:pt x="927171" y="1017883"/>
                  <a:pt x="915273" y="1008150"/>
                  <a:pt x="932543" y="1016000"/>
                </a:cubicBezTo>
                <a:cubicBezTo>
                  <a:pt x="942392" y="1020477"/>
                  <a:pt x="951309" y="1027093"/>
                  <a:pt x="961572" y="1030514"/>
                </a:cubicBezTo>
                <a:lnTo>
                  <a:pt x="983343" y="1037771"/>
                </a:lnTo>
                <a:cubicBezTo>
                  <a:pt x="1010673" y="1055990"/>
                  <a:pt x="975939" y="1034598"/>
                  <a:pt x="1008743" y="1048657"/>
                </a:cubicBezTo>
                <a:cubicBezTo>
                  <a:pt x="1012751" y="1050375"/>
                  <a:pt x="1015644" y="1054143"/>
                  <a:pt x="1019629" y="1055914"/>
                </a:cubicBezTo>
                <a:cubicBezTo>
                  <a:pt x="1026619" y="1059021"/>
                  <a:pt x="1041400" y="1063171"/>
                  <a:pt x="1041400" y="1063171"/>
                </a:cubicBezTo>
                <a:cubicBezTo>
                  <a:pt x="1067922" y="1080852"/>
                  <a:pt x="1034574" y="1059270"/>
                  <a:pt x="1066800" y="1077686"/>
                </a:cubicBezTo>
                <a:cubicBezTo>
                  <a:pt x="1070586" y="1079850"/>
                  <a:pt x="1073603" y="1083412"/>
                  <a:pt x="1077686" y="1084943"/>
                </a:cubicBezTo>
                <a:cubicBezTo>
                  <a:pt x="1083461" y="1087108"/>
                  <a:pt x="1089846" y="1087075"/>
                  <a:pt x="1095829" y="1088571"/>
                </a:cubicBezTo>
                <a:cubicBezTo>
                  <a:pt x="1099540" y="1089499"/>
                  <a:pt x="1103037" y="1091149"/>
                  <a:pt x="1106715" y="1092200"/>
                </a:cubicBezTo>
                <a:cubicBezTo>
                  <a:pt x="1111510" y="1093570"/>
                  <a:pt x="1116434" y="1094458"/>
                  <a:pt x="1121229" y="1095828"/>
                </a:cubicBezTo>
                <a:cubicBezTo>
                  <a:pt x="1151806" y="1104564"/>
                  <a:pt x="1111200" y="1093085"/>
                  <a:pt x="1143000" y="1106714"/>
                </a:cubicBezTo>
                <a:cubicBezTo>
                  <a:pt x="1147584" y="1108679"/>
                  <a:pt x="1152677" y="1109133"/>
                  <a:pt x="1157515" y="1110343"/>
                </a:cubicBezTo>
                <a:cubicBezTo>
                  <a:pt x="1161143" y="1112762"/>
                  <a:pt x="1164415" y="1115829"/>
                  <a:pt x="1168400" y="1117600"/>
                </a:cubicBezTo>
                <a:cubicBezTo>
                  <a:pt x="1175391" y="1120707"/>
                  <a:pt x="1182915" y="1122438"/>
                  <a:pt x="1190172" y="1124857"/>
                </a:cubicBezTo>
                <a:cubicBezTo>
                  <a:pt x="1193801" y="1126067"/>
                  <a:pt x="1197307" y="1127736"/>
                  <a:pt x="1201058" y="1128486"/>
                </a:cubicBezTo>
                <a:cubicBezTo>
                  <a:pt x="1207105" y="1129695"/>
                  <a:pt x="1213180" y="1130776"/>
                  <a:pt x="1219200" y="1132114"/>
                </a:cubicBezTo>
                <a:cubicBezTo>
                  <a:pt x="1224069" y="1133196"/>
                  <a:pt x="1228920" y="1134373"/>
                  <a:pt x="1233715" y="1135743"/>
                </a:cubicBezTo>
                <a:cubicBezTo>
                  <a:pt x="1237392" y="1136794"/>
                  <a:pt x="1240890" y="1138443"/>
                  <a:pt x="1244600" y="1139371"/>
                </a:cubicBezTo>
                <a:cubicBezTo>
                  <a:pt x="1250583" y="1140867"/>
                  <a:pt x="1256695" y="1141790"/>
                  <a:pt x="1262743" y="1143000"/>
                </a:cubicBezTo>
                <a:cubicBezTo>
                  <a:pt x="1292981" y="1140581"/>
                  <a:pt x="1323595" y="1141076"/>
                  <a:pt x="1353458" y="1135743"/>
                </a:cubicBezTo>
                <a:cubicBezTo>
                  <a:pt x="1358510" y="1134841"/>
                  <a:pt x="1361851" y="1129343"/>
                  <a:pt x="1364343" y="1124857"/>
                </a:cubicBezTo>
                <a:cubicBezTo>
                  <a:pt x="1375807" y="1104220"/>
                  <a:pt x="1360715" y="1097642"/>
                  <a:pt x="1360715" y="1088571"/>
                </a:cubicBezTo>
                <a:close/>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04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523998"/>
            <a:ext cx="7391400" cy="5133281"/>
          </a:xfrm>
          <a:prstGeom prst="rect">
            <a:avLst/>
          </a:prstGeom>
        </p:spPr>
      </p:pic>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structures at the tips of the arrows.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sp>
        <p:nvSpPr>
          <p:cNvPr id="8" name="TextBox 7"/>
          <p:cNvSpPr txBox="1"/>
          <p:nvPr/>
        </p:nvSpPr>
        <p:spPr>
          <a:xfrm>
            <a:off x="3038400" y="5009882"/>
            <a:ext cx="2410377" cy="830997"/>
          </a:xfrm>
          <a:prstGeom prst="rect">
            <a:avLst/>
          </a:prstGeom>
          <a:noFill/>
          <a:ln>
            <a:noFill/>
          </a:ln>
        </p:spPr>
        <p:txBody>
          <a:bodyPr wrap="square" rtlCol="0">
            <a:spAutoFit/>
          </a:bodyPr>
          <a:lstStyle/>
          <a:p>
            <a:r>
              <a:rPr lang="en-US" sz="2400" b="1" dirty="0">
                <a:solidFill>
                  <a:srgbClr val="C00000"/>
                </a:solidFill>
              </a:rPr>
              <a:t>Keratohyaline granules</a:t>
            </a:r>
          </a:p>
        </p:txBody>
      </p:sp>
      <p:cxnSp>
        <p:nvCxnSpPr>
          <p:cNvPr id="9" name="Straight Arrow Connector 8"/>
          <p:cNvCxnSpPr/>
          <p:nvPr/>
        </p:nvCxnSpPr>
        <p:spPr>
          <a:xfrm>
            <a:off x="3657600" y="3581400"/>
            <a:ext cx="1524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1684986" y="4854262"/>
            <a:ext cx="1524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760631" y="3078051"/>
            <a:ext cx="482958" cy="46256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5593724" y="3036195"/>
            <a:ext cx="150253" cy="67292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605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region indicated by the brackets. (advance slides for answers)</a:t>
            </a:r>
          </a:p>
        </p:txBody>
      </p:sp>
      <p:sp>
        <p:nvSpPr>
          <p:cNvPr id="4" name="Rectangle 3"/>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pic>
        <p:nvPicPr>
          <p:cNvPr id="5" name="Picture 3" descr="\\aitl-web1\com\LabManuals\MA\VLM\Lab21\SL26aM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352550"/>
            <a:ext cx="6934200" cy="5200650"/>
          </a:xfrm>
          <a:prstGeom prst="rect">
            <a:avLst/>
          </a:prstGeom>
          <a:noFill/>
          <a:extLst>
            <a:ext uri="{909E8E84-426E-40DD-AFC4-6F175D3DCCD1}">
              <a14:hiddenFill xmlns:a14="http://schemas.microsoft.com/office/drawing/2010/main">
                <a:solidFill>
                  <a:srgbClr val="FFFFFF"/>
                </a:solidFill>
              </a14:hiddenFill>
            </a:ext>
          </a:extLst>
        </p:spPr>
      </p:pic>
      <p:sp>
        <p:nvSpPr>
          <p:cNvPr id="2" name="Right Brace 1"/>
          <p:cNvSpPr/>
          <p:nvPr/>
        </p:nvSpPr>
        <p:spPr>
          <a:xfrm>
            <a:off x="7086600" y="4005329"/>
            <a:ext cx="396025" cy="437882"/>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TextBox 7"/>
          <p:cNvSpPr txBox="1"/>
          <p:nvPr/>
        </p:nvSpPr>
        <p:spPr>
          <a:xfrm>
            <a:off x="7315200" y="3744466"/>
            <a:ext cx="1828800" cy="830997"/>
          </a:xfrm>
          <a:prstGeom prst="rect">
            <a:avLst/>
          </a:prstGeom>
          <a:noFill/>
        </p:spPr>
        <p:txBody>
          <a:bodyPr wrap="square" rtlCol="0">
            <a:spAutoFit/>
          </a:bodyPr>
          <a:lstStyle/>
          <a:p>
            <a:r>
              <a:rPr lang="en-US" sz="2400" b="1" dirty="0">
                <a:solidFill>
                  <a:srgbClr val="0070C0"/>
                </a:solidFill>
              </a:rPr>
              <a:t>Stratum granulosum</a:t>
            </a:r>
          </a:p>
        </p:txBody>
      </p:sp>
    </p:spTree>
    <p:extLst>
      <p:ext uri="{BB962C8B-B14F-4D97-AF65-F5344CB8AC3E}">
        <p14:creationId xmlns:p14="http://schemas.microsoft.com/office/powerpoint/2010/main" val="303704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371600"/>
            <a:ext cx="3810000" cy="5357479"/>
          </a:xfrm>
          <a:prstGeom prst="rect">
            <a:avLst/>
          </a:prstGeom>
        </p:spPr>
      </p:pic>
      <p:sp>
        <p:nvSpPr>
          <p:cNvPr id="5" name="TextBox 4"/>
          <p:cNvSpPr txBox="1"/>
          <p:nvPr/>
        </p:nvSpPr>
        <p:spPr>
          <a:xfrm>
            <a:off x="228600" y="533400"/>
            <a:ext cx="8686800" cy="830997"/>
          </a:xfrm>
          <a:prstGeom prst="rect">
            <a:avLst/>
          </a:prstGeom>
          <a:noFill/>
        </p:spPr>
        <p:txBody>
          <a:bodyPr wrap="square" rtlCol="0">
            <a:spAutoFit/>
          </a:bodyPr>
          <a:lstStyle/>
          <a:p>
            <a:r>
              <a:rPr lang="en-US" sz="2400" b="1" dirty="0">
                <a:solidFill>
                  <a:schemeClr val="accent3">
                    <a:lumMod val="50000"/>
                  </a:schemeClr>
                </a:solidFill>
                <a:latin typeface="Script MT Bold" pitchFamily="66" charset="0"/>
              </a:rPr>
              <a:t>Self-check:  Identify the structure in this image. (advance slides for answers)</a:t>
            </a:r>
          </a:p>
        </p:txBody>
      </p:sp>
      <p:sp>
        <p:nvSpPr>
          <p:cNvPr id="6" name="Rectangle 5"/>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QUIZ</a:t>
            </a:r>
          </a:p>
        </p:txBody>
      </p:sp>
      <p:grpSp>
        <p:nvGrpSpPr>
          <p:cNvPr id="2" name="Group 1"/>
          <p:cNvGrpSpPr/>
          <p:nvPr/>
        </p:nvGrpSpPr>
        <p:grpSpPr>
          <a:xfrm>
            <a:off x="4164873" y="1028036"/>
            <a:ext cx="4979127" cy="5685812"/>
            <a:chOff x="4164873" y="1028036"/>
            <a:chExt cx="4979127" cy="5685812"/>
          </a:xfrm>
        </p:grpSpPr>
        <p:sp>
          <p:nvSpPr>
            <p:cNvPr id="7" name="TextBox 6"/>
            <p:cNvSpPr txBox="1"/>
            <p:nvPr/>
          </p:nvSpPr>
          <p:spPr>
            <a:xfrm>
              <a:off x="4343400" y="1028036"/>
              <a:ext cx="4800600" cy="2308324"/>
            </a:xfrm>
            <a:prstGeom prst="rect">
              <a:avLst/>
            </a:prstGeom>
            <a:noFill/>
          </p:spPr>
          <p:txBody>
            <a:bodyPr wrap="square" rtlCol="0">
              <a:spAutoFit/>
            </a:bodyPr>
            <a:lstStyle/>
            <a:p>
              <a:r>
                <a:rPr lang="en-US" sz="2400" b="1" dirty="0">
                  <a:solidFill>
                    <a:srgbClr val="0070C0"/>
                  </a:solidFill>
                </a:rPr>
                <a:t>Sebaceous gland – this is a tough one, but maybe you saw the small basal cell (1), and the washed-out inclusions that increase in number, and the increase in cell size, as you move from 1-3. </a:t>
              </a:r>
            </a:p>
          </p:txBody>
        </p:sp>
        <p:pic>
          <p:nvPicPr>
            <p:cNvPr id="8" name="Picture 4" descr="http://www.accessmedicine.com/loadBinary.aspx?name=mesc12&amp;filename=%09mesc12_c018f015b.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9178"/>
            <a:stretch/>
          </p:blipFill>
          <p:spPr bwMode="auto">
            <a:xfrm rot="16200000">
              <a:off x="4966230" y="2559689"/>
              <a:ext cx="3352802" cy="49555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723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aitl-web1\com\LabManuals\MA\VLM\Lab21\ems0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609600"/>
            <a:ext cx="4724400" cy="58877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EPIDERMIS</a:t>
            </a:r>
            <a:endPar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4" name="TextBox 3"/>
          <p:cNvSpPr txBox="1"/>
          <p:nvPr/>
        </p:nvSpPr>
        <p:spPr>
          <a:xfrm>
            <a:off x="4876800" y="609600"/>
            <a:ext cx="4114800" cy="4247317"/>
          </a:xfrm>
          <a:prstGeom prst="rect">
            <a:avLst/>
          </a:prstGeom>
          <a:noFill/>
        </p:spPr>
        <p:txBody>
          <a:bodyPr wrap="square" rtlCol="0">
            <a:spAutoFit/>
          </a:bodyPr>
          <a:lstStyle/>
          <a:p>
            <a:r>
              <a:rPr lang="en-US" b="1" dirty="0">
                <a:solidFill>
                  <a:schemeClr val="accent2">
                    <a:lumMod val="75000"/>
                  </a:schemeClr>
                </a:solidFill>
                <a:latin typeface="Times New Roman" pitchFamily="18" charset="0"/>
                <a:cs typeface="Times New Roman" pitchFamily="18" charset="0"/>
              </a:rPr>
              <a:t>Keratinocytes</a:t>
            </a:r>
            <a:r>
              <a:rPr lang="en-US" b="1" dirty="0">
                <a:solidFill>
                  <a:schemeClr val="accent2">
                    <a:lumMod val="50000"/>
                  </a:schemeClr>
                </a:solidFill>
                <a:latin typeface="Times New Roman" pitchFamily="18" charset="0"/>
                <a:cs typeface="Times New Roman" pitchFamily="18" charset="0"/>
              </a:rPr>
              <a:t> are the most prominent cell type in the epidermis.  Keratinocytes in the stratum basale divide, and then progress upward through the epidermis toward the stratum corneum.  As they progress, they receive </a:t>
            </a:r>
            <a:r>
              <a:rPr lang="en-US" b="1" dirty="0">
                <a:solidFill>
                  <a:schemeClr val="accent2">
                    <a:lumMod val="75000"/>
                  </a:schemeClr>
                </a:solidFill>
                <a:latin typeface="Times New Roman" pitchFamily="18" charset="0"/>
                <a:cs typeface="Times New Roman" pitchFamily="18" charset="0"/>
              </a:rPr>
              <a:t>melanosomes</a:t>
            </a:r>
            <a:r>
              <a:rPr lang="en-US" b="1" dirty="0">
                <a:solidFill>
                  <a:schemeClr val="accent2">
                    <a:lumMod val="50000"/>
                  </a:schemeClr>
                </a:solidFill>
                <a:latin typeface="Times New Roman" pitchFamily="18" charset="0"/>
                <a:cs typeface="Times New Roman" pitchFamily="18" charset="0"/>
              </a:rPr>
              <a:t> from melanocytes, and express keratin </a:t>
            </a:r>
            <a:r>
              <a:rPr lang="en-US" b="1" dirty="0">
                <a:solidFill>
                  <a:schemeClr val="accent2">
                    <a:lumMod val="75000"/>
                  </a:schemeClr>
                </a:solidFill>
                <a:latin typeface="Times New Roman" pitchFamily="18" charset="0"/>
                <a:cs typeface="Times New Roman" pitchFamily="18" charset="0"/>
              </a:rPr>
              <a:t>tonofilaments</a:t>
            </a:r>
            <a:r>
              <a:rPr lang="en-US" b="1" dirty="0">
                <a:solidFill>
                  <a:schemeClr val="accent2">
                    <a:lumMod val="50000"/>
                  </a:schemeClr>
                </a:solidFill>
                <a:latin typeface="Times New Roman" pitchFamily="18" charset="0"/>
                <a:cs typeface="Times New Roman" pitchFamily="18" charset="0"/>
              </a:rPr>
              <a:t>.</a:t>
            </a:r>
          </a:p>
          <a:p>
            <a:r>
              <a:rPr lang="en-US" b="1" dirty="0">
                <a:solidFill>
                  <a:schemeClr val="accent2">
                    <a:lumMod val="50000"/>
                  </a:schemeClr>
                </a:solidFill>
                <a:latin typeface="Times New Roman" pitchFamily="18" charset="0"/>
                <a:cs typeface="Times New Roman" pitchFamily="18" charset="0"/>
              </a:rPr>
              <a:t>In this electron micrograph of the stratum basale (dermis at bottom-left), note the keratinocytes are characterized by having abundant keratin filaments, very electron-dense melanosomes, and desmosomes and hemidesmosomes.  </a:t>
            </a:r>
          </a:p>
        </p:txBody>
      </p:sp>
      <p:sp>
        <p:nvSpPr>
          <p:cNvPr id="5" name="TextBox 4"/>
          <p:cNvSpPr txBox="1"/>
          <p:nvPr/>
        </p:nvSpPr>
        <p:spPr>
          <a:xfrm>
            <a:off x="3886200" y="2534983"/>
            <a:ext cx="457200" cy="707886"/>
          </a:xfrm>
          <a:prstGeom prst="rect">
            <a:avLst/>
          </a:prstGeom>
          <a:noFill/>
        </p:spPr>
        <p:txBody>
          <a:bodyPr wrap="square" rtlCol="0">
            <a:spAutoFit/>
          </a:bodyPr>
          <a:lstStyle/>
          <a:p>
            <a:r>
              <a:rPr lang="en-US" sz="4000" b="1" dirty="0">
                <a:solidFill>
                  <a:srgbClr val="C00000"/>
                </a:solidFill>
              </a:rPr>
              <a:t>X</a:t>
            </a:r>
          </a:p>
        </p:txBody>
      </p:sp>
      <p:sp>
        <p:nvSpPr>
          <p:cNvPr id="6" name="TextBox 5"/>
          <p:cNvSpPr txBox="1"/>
          <p:nvPr/>
        </p:nvSpPr>
        <p:spPr>
          <a:xfrm>
            <a:off x="685800" y="1849183"/>
            <a:ext cx="457200" cy="707886"/>
          </a:xfrm>
          <a:prstGeom prst="rect">
            <a:avLst/>
          </a:prstGeom>
          <a:noFill/>
        </p:spPr>
        <p:txBody>
          <a:bodyPr wrap="square" rtlCol="0">
            <a:spAutoFit/>
          </a:bodyPr>
          <a:lstStyle/>
          <a:p>
            <a:r>
              <a:rPr lang="en-US" sz="4000" b="1" dirty="0">
                <a:solidFill>
                  <a:srgbClr val="C00000"/>
                </a:solidFill>
              </a:rPr>
              <a:t>X</a:t>
            </a:r>
          </a:p>
        </p:txBody>
      </p:sp>
      <p:sp>
        <p:nvSpPr>
          <p:cNvPr id="9" name="Freeform 8"/>
          <p:cNvSpPr/>
          <p:nvPr/>
        </p:nvSpPr>
        <p:spPr>
          <a:xfrm>
            <a:off x="2335022" y="3341147"/>
            <a:ext cx="408177" cy="413035"/>
          </a:xfrm>
          <a:custGeom>
            <a:avLst/>
            <a:gdLst>
              <a:gd name="connsiteX0" fmla="*/ 360552 w 360552"/>
              <a:gd name="connsiteY0" fmla="*/ 208248 h 379698"/>
              <a:gd name="connsiteX1" fmla="*/ 355790 w 360552"/>
              <a:gd name="connsiteY1" fmla="*/ 93948 h 379698"/>
              <a:gd name="connsiteX2" fmla="*/ 331977 w 360552"/>
              <a:gd name="connsiteY2" fmla="*/ 51085 h 379698"/>
              <a:gd name="connsiteX3" fmla="*/ 303402 w 360552"/>
              <a:gd name="connsiteY3" fmla="*/ 32035 h 379698"/>
              <a:gd name="connsiteX4" fmla="*/ 274827 w 360552"/>
              <a:gd name="connsiteY4" fmla="*/ 22510 h 379698"/>
              <a:gd name="connsiteX5" fmla="*/ 260540 w 360552"/>
              <a:gd name="connsiteY5" fmla="*/ 17748 h 379698"/>
              <a:gd name="connsiteX6" fmla="*/ 241490 w 360552"/>
              <a:gd name="connsiteY6" fmla="*/ 12985 h 379698"/>
              <a:gd name="connsiteX7" fmla="*/ 217677 w 360552"/>
              <a:gd name="connsiteY7" fmla="*/ 8223 h 379698"/>
              <a:gd name="connsiteX8" fmla="*/ 203390 w 360552"/>
              <a:gd name="connsiteY8" fmla="*/ 3460 h 379698"/>
              <a:gd name="connsiteX9" fmla="*/ 141477 w 360552"/>
              <a:gd name="connsiteY9" fmla="*/ 17748 h 379698"/>
              <a:gd name="connsiteX10" fmla="*/ 127190 w 360552"/>
              <a:gd name="connsiteY10" fmla="*/ 32035 h 379698"/>
              <a:gd name="connsiteX11" fmla="*/ 108140 w 360552"/>
              <a:gd name="connsiteY11" fmla="*/ 46323 h 379698"/>
              <a:gd name="connsiteX12" fmla="*/ 79565 w 360552"/>
              <a:gd name="connsiteY12" fmla="*/ 65373 h 379698"/>
              <a:gd name="connsiteX13" fmla="*/ 70040 w 360552"/>
              <a:gd name="connsiteY13" fmla="*/ 98710 h 379698"/>
              <a:gd name="connsiteX14" fmla="*/ 55752 w 360552"/>
              <a:gd name="connsiteY14" fmla="*/ 117760 h 379698"/>
              <a:gd name="connsiteX15" fmla="*/ 41465 w 360552"/>
              <a:gd name="connsiteY15" fmla="*/ 127285 h 379698"/>
              <a:gd name="connsiteX16" fmla="*/ 22415 w 360552"/>
              <a:gd name="connsiteY16" fmla="*/ 165385 h 379698"/>
              <a:gd name="connsiteX17" fmla="*/ 17652 w 360552"/>
              <a:gd name="connsiteY17" fmla="*/ 179673 h 379698"/>
              <a:gd name="connsiteX18" fmla="*/ 3365 w 360552"/>
              <a:gd name="connsiteY18" fmla="*/ 213010 h 379698"/>
              <a:gd name="connsiteX19" fmla="*/ 17652 w 360552"/>
              <a:gd name="connsiteY19" fmla="*/ 279685 h 379698"/>
              <a:gd name="connsiteX20" fmla="*/ 22415 w 360552"/>
              <a:gd name="connsiteY20" fmla="*/ 293973 h 379698"/>
              <a:gd name="connsiteX21" fmla="*/ 46227 w 360552"/>
              <a:gd name="connsiteY21" fmla="*/ 322548 h 379698"/>
              <a:gd name="connsiteX22" fmla="*/ 65277 w 360552"/>
              <a:gd name="connsiteY22" fmla="*/ 351123 h 379698"/>
              <a:gd name="connsiteX23" fmla="*/ 89090 w 360552"/>
              <a:gd name="connsiteY23" fmla="*/ 374935 h 379698"/>
              <a:gd name="connsiteX24" fmla="*/ 108140 w 360552"/>
              <a:gd name="connsiteY24" fmla="*/ 379698 h 379698"/>
              <a:gd name="connsiteX25" fmla="*/ 212915 w 360552"/>
              <a:gd name="connsiteY25" fmla="*/ 374935 h 379698"/>
              <a:gd name="connsiteX26" fmla="*/ 274827 w 360552"/>
              <a:gd name="connsiteY26" fmla="*/ 370173 h 379698"/>
              <a:gd name="connsiteX27" fmla="*/ 289115 w 360552"/>
              <a:gd name="connsiteY27" fmla="*/ 360648 h 379698"/>
              <a:gd name="connsiteX28" fmla="*/ 308165 w 360552"/>
              <a:gd name="connsiteY28" fmla="*/ 332073 h 379698"/>
              <a:gd name="connsiteX29" fmla="*/ 317690 w 360552"/>
              <a:gd name="connsiteY29" fmla="*/ 317785 h 379698"/>
              <a:gd name="connsiteX30" fmla="*/ 336740 w 360552"/>
              <a:gd name="connsiteY30" fmla="*/ 270160 h 379698"/>
              <a:gd name="connsiteX31" fmla="*/ 351027 w 360552"/>
              <a:gd name="connsiteY31" fmla="*/ 241585 h 379698"/>
              <a:gd name="connsiteX32" fmla="*/ 355790 w 360552"/>
              <a:gd name="connsiteY32" fmla="*/ 222535 h 379698"/>
              <a:gd name="connsiteX33" fmla="*/ 360552 w 360552"/>
              <a:gd name="connsiteY33" fmla="*/ 208248 h 379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60552" h="379698">
                <a:moveTo>
                  <a:pt x="360552" y="208248"/>
                </a:moveTo>
                <a:cubicBezTo>
                  <a:pt x="360552" y="186817"/>
                  <a:pt x="358607" y="131977"/>
                  <a:pt x="355790" y="93948"/>
                </a:cubicBezTo>
                <a:cubicBezTo>
                  <a:pt x="354888" y="81767"/>
                  <a:pt x="336753" y="54269"/>
                  <a:pt x="331977" y="51085"/>
                </a:cubicBezTo>
                <a:cubicBezTo>
                  <a:pt x="322452" y="44735"/>
                  <a:pt x="314262" y="35655"/>
                  <a:pt x="303402" y="32035"/>
                </a:cubicBezTo>
                <a:lnTo>
                  <a:pt x="274827" y="22510"/>
                </a:lnTo>
                <a:cubicBezTo>
                  <a:pt x="270065" y="20923"/>
                  <a:pt x="265410" y="18966"/>
                  <a:pt x="260540" y="17748"/>
                </a:cubicBezTo>
                <a:cubicBezTo>
                  <a:pt x="254190" y="16160"/>
                  <a:pt x="247880" y="14405"/>
                  <a:pt x="241490" y="12985"/>
                </a:cubicBezTo>
                <a:cubicBezTo>
                  <a:pt x="233588" y="11229"/>
                  <a:pt x="225530" y="10186"/>
                  <a:pt x="217677" y="8223"/>
                </a:cubicBezTo>
                <a:cubicBezTo>
                  <a:pt x="212807" y="7005"/>
                  <a:pt x="208152" y="5048"/>
                  <a:pt x="203390" y="3460"/>
                </a:cubicBezTo>
                <a:cubicBezTo>
                  <a:pt x="167531" y="7046"/>
                  <a:pt x="162775" y="0"/>
                  <a:pt x="141477" y="17748"/>
                </a:cubicBezTo>
                <a:cubicBezTo>
                  <a:pt x="136303" y="22060"/>
                  <a:pt x="132304" y="27652"/>
                  <a:pt x="127190" y="32035"/>
                </a:cubicBezTo>
                <a:cubicBezTo>
                  <a:pt x="121163" y="37201"/>
                  <a:pt x="114643" y="41771"/>
                  <a:pt x="108140" y="46323"/>
                </a:cubicBezTo>
                <a:cubicBezTo>
                  <a:pt x="98762" y="52888"/>
                  <a:pt x="79565" y="65373"/>
                  <a:pt x="79565" y="65373"/>
                </a:cubicBezTo>
                <a:cubicBezTo>
                  <a:pt x="78535" y="69493"/>
                  <a:pt x="73075" y="93399"/>
                  <a:pt x="70040" y="98710"/>
                </a:cubicBezTo>
                <a:cubicBezTo>
                  <a:pt x="66102" y="105602"/>
                  <a:pt x="61365" y="112147"/>
                  <a:pt x="55752" y="117760"/>
                </a:cubicBezTo>
                <a:cubicBezTo>
                  <a:pt x="51705" y="121807"/>
                  <a:pt x="46227" y="124110"/>
                  <a:pt x="41465" y="127285"/>
                </a:cubicBezTo>
                <a:cubicBezTo>
                  <a:pt x="30724" y="159505"/>
                  <a:pt x="44909" y="120397"/>
                  <a:pt x="22415" y="165385"/>
                </a:cubicBezTo>
                <a:cubicBezTo>
                  <a:pt x="20170" y="169875"/>
                  <a:pt x="19630" y="175059"/>
                  <a:pt x="17652" y="179673"/>
                </a:cubicBezTo>
                <a:cubicBezTo>
                  <a:pt x="0" y="220860"/>
                  <a:pt x="14531" y="179510"/>
                  <a:pt x="3365" y="213010"/>
                </a:cubicBezTo>
                <a:cubicBezTo>
                  <a:pt x="9372" y="261071"/>
                  <a:pt x="4080" y="238969"/>
                  <a:pt x="17652" y="279685"/>
                </a:cubicBezTo>
                <a:cubicBezTo>
                  <a:pt x="19240" y="284448"/>
                  <a:pt x="19630" y="289796"/>
                  <a:pt x="22415" y="293973"/>
                </a:cubicBezTo>
                <a:cubicBezTo>
                  <a:pt x="56456" y="345033"/>
                  <a:pt x="3441" y="267535"/>
                  <a:pt x="46227" y="322548"/>
                </a:cubicBezTo>
                <a:cubicBezTo>
                  <a:pt x="53255" y="331584"/>
                  <a:pt x="58927" y="341598"/>
                  <a:pt x="65277" y="351123"/>
                </a:cubicBezTo>
                <a:cubicBezTo>
                  <a:pt x="73744" y="363823"/>
                  <a:pt x="74273" y="368585"/>
                  <a:pt x="89090" y="374935"/>
                </a:cubicBezTo>
                <a:cubicBezTo>
                  <a:pt x="95106" y="377513"/>
                  <a:pt x="101790" y="378110"/>
                  <a:pt x="108140" y="379698"/>
                </a:cubicBezTo>
                <a:lnTo>
                  <a:pt x="212915" y="374935"/>
                </a:lnTo>
                <a:cubicBezTo>
                  <a:pt x="233580" y="373754"/>
                  <a:pt x="254483" y="373987"/>
                  <a:pt x="274827" y="370173"/>
                </a:cubicBezTo>
                <a:cubicBezTo>
                  <a:pt x="280453" y="369118"/>
                  <a:pt x="284352" y="363823"/>
                  <a:pt x="289115" y="360648"/>
                </a:cubicBezTo>
                <a:lnTo>
                  <a:pt x="308165" y="332073"/>
                </a:lnTo>
                <a:lnTo>
                  <a:pt x="317690" y="317785"/>
                </a:lnTo>
                <a:cubicBezTo>
                  <a:pt x="339372" y="252738"/>
                  <a:pt x="315716" y="319217"/>
                  <a:pt x="336740" y="270160"/>
                </a:cubicBezTo>
                <a:cubicBezTo>
                  <a:pt x="348571" y="242554"/>
                  <a:pt x="332721" y="269045"/>
                  <a:pt x="351027" y="241585"/>
                </a:cubicBezTo>
                <a:cubicBezTo>
                  <a:pt x="352615" y="235235"/>
                  <a:pt x="353992" y="228829"/>
                  <a:pt x="355790" y="222535"/>
                </a:cubicBezTo>
                <a:cubicBezTo>
                  <a:pt x="357169" y="217708"/>
                  <a:pt x="360552" y="229679"/>
                  <a:pt x="360552" y="208248"/>
                </a:cubicBezTo>
                <a:close/>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10" name="Freeform 9"/>
          <p:cNvSpPr/>
          <p:nvPr/>
        </p:nvSpPr>
        <p:spPr>
          <a:xfrm>
            <a:off x="2738438" y="3782758"/>
            <a:ext cx="453361" cy="552450"/>
          </a:xfrm>
          <a:custGeom>
            <a:avLst/>
            <a:gdLst>
              <a:gd name="connsiteX0" fmla="*/ 433387 w 453361"/>
              <a:gd name="connsiteY0" fmla="*/ 209550 h 552450"/>
              <a:gd name="connsiteX1" fmla="*/ 428625 w 453361"/>
              <a:gd name="connsiteY1" fmla="*/ 123825 h 552450"/>
              <a:gd name="connsiteX2" fmla="*/ 419100 w 453361"/>
              <a:gd name="connsiteY2" fmla="*/ 95250 h 552450"/>
              <a:gd name="connsiteX3" fmla="*/ 404812 w 453361"/>
              <a:gd name="connsiteY3" fmla="*/ 80963 h 552450"/>
              <a:gd name="connsiteX4" fmla="*/ 381000 w 453361"/>
              <a:gd name="connsiteY4" fmla="*/ 38100 h 552450"/>
              <a:gd name="connsiteX5" fmla="*/ 357187 w 453361"/>
              <a:gd name="connsiteY5" fmla="*/ 14288 h 552450"/>
              <a:gd name="connsiteX6" fmla="*/ 328612 w 453361"/>
              <a:gd name="connsiteY6" fmla="*/ 4763 h 552450"/>
              <a:gd name="connsiteX7" fmla="*/ 314325 w 453361"/>
              <a:gd name="connsiteY7" fmla="*/ 0 h 552450"/>
              <a:gd name="connsiteX8" fmla="*/ 276225 w 453361"/>
              <a:gd name="connsiteY8" fmla="*/ 9525 h 552450"/>
              <a:gd name="connsiteX9" fmla="*/ 247650 w 453361"/>
              <a:gd name="connsiteY9" fmla="*/ 23813 h 552450"/>
              <a:gd name="connsiteX10" fmla="*/ 233362 w 453361"/>
              <a:gd name="connsiteY10" fmla="*/ 38100 h 552450"/>
              <a:gd name="connsiteX11" fmla="*/ 219075 w 453361"/>
              <a:gd name="connsiteY11" fmla="*/ 47625 h 552450"/>
              <a:gd name="connsiteX12" fmla="*/ 190500 w 453361"/>
              <a:gd name="connsiteY12" fmla="*/ 90488 h 552450"/>
              <a:gd name="connsiteX13" fmla="*/ 161925 w 453361"/>
              <a:gd name="connsiteY13" fmla="*/ 133350 h 552450"/>
              <a:gd name="connsiteX14" fmla="*/ 152400 w 453361"/>
              <a:gd name="connsiteY14" fmla="*/ 147638 h 552450"/>
              <a:gd name="connsiteX15" fmla="*/ 147637 w 453361"/>
              <a:gd name="connsiteY15" fmla="*/ 161925 h 552450"/>
              <a:gd name="connsiteX16" fmla="*/ 128587 w 453361"/>
              <a:gd name="connsiteY16" fmla="*/ 190500 h 552450"/>
              <a:gd name="connsiteX17" fmla="*/ 109537 w 453361"/>
              <a:gd name="connsiteY17" fmla="*/ 228600 h 552450"/>
              <a:gd name="connsiteX18" fmla="*/ 95250 w 453361"/>
              <a:gd name="connsiteY18" fmla="*/ 261938 h 552450"/>
              <a:gd name="connsiteX19" fmla="*/ 85725 w 453361"/>
              <a:gd name="connsiteY19" fmla="*/ 280988 h 552450"/>
              <a:gd name="connsiteX20" fmla="*/ 80962 w 453361"/>
              <a:gd name="connsiteY20" fmla="*/ 295275 h 552450"/>
              <a:gd name="connsiteX21" fmla="*/ 52387 w 453361"/>
              <a:gd name="connsiteY21" fmla="*/ 309563 h 552450"/>
              <a:gd name="connsiteX22" fmla="*/ 38100 w 453361"/>
              <a:gd name="connsiteY22" fmla="*/ 323850 h 552450"/>
              <a:gd name="connsiteX23" fmla="*/ 9525 w 453361"/>
              <a:gd name="connsiteY23" fmla="*/ 371475 h 552450"/>
              <a:gd name="connsiteX24" fmla="*/ 0 w 453361"/>
              <a:gd name="connsiteY24" fmla="*/ 400050 h 552450"/>
              <a:gd name="connsiteX25" fmla="*/ 4762 w 453361"/>
              <a:gd name="connsiteY25" fmla="*/ 433388 h 552450"/>
              <a:gd name="connsiteX26" fmla="*/ 23812 w 453361"/>
              <a:gd name="connsiteY26" fmla="*/ 481013 h 552450"/>
              <a:gd name="connsiteX27" fmla="*/ 33337 w 453361"/>
              <a:gd name="connsiteY27" fmla="*/ 509588 h 552450"/>
              <a:gd name="connsiteX28" fmla="*/ 52387 w 453361"/>
              <a:gd name="connsiteY28" fmla="*/ 538163 h 552450"/>
              <a:gd name="connsiteX29" fmla="*/ 66675 w 453361"/>
              <a:gd name="connsiteY29" fmla="*/ 542925 h 552450"/>
              <a:gd name="connsiteX30" fmla="*/ 95250 w 453361"/>
              <a:gd name="connsiteY30" fmla="*/ 547688 h 552450"/>
              <a:gd name="connsiteX31" fmla="*/ 209550 w 453361"/>
              <a:gd name="connsiteY31" fmla="*/ 552450 h 552450"/>
              <a:gd name="connsiteX32" fmla="*/ 223837 w 453361"/>
              <a:gd name="connsiteY32" fmla="*/ 547688 h 552450"/>
              <a:gd name="connsiteX33" fmla="*/ 252412 w 453361"/>
              <a:gd name="connsiteY33" fmla="*/ 528638 h 552450"/>
              <a:gd name="connsiteX34" fmla="*/ 280987 w 453361"/>
              <a:gd name="connsiteY34" fmla="*/ 500063 h 552450"/>
              <a:gd name="connsiteX35" fmla="*/ 309562 w 453361"/>
              <a:gd name="connsiteY35" fmla="*/ 490538 h 552450"/>
              <a:gd name="connsiteX36" fmla="*/ 319087 w 453361"/>
              <a:gd name="connsiteY36" fmla="*/ 476250 h 552450"/>
              <a:gd name="connsiteX37" fmla="*/ 338137 w 453361"/>
              <a:gd name="connsiteY37" fmla="*/ 471488 h 552450"/>
              <a:gd name="connsiteX38" fmla="*/ 352425 w 453361"/>
              <a:gd name="connsiteY38" fmla="*/ 466725 h 552450"/>
              <a:gd name="connsiteX39" fmla="*/ 381000 w 453361"/>
              <a:gd name="connsiteY39" fmla="*/ 452438 h 552450"/>
              <a:gd name="connsiteX40" fmla="*/ 404812 w 453361"/>
              <a:gd name="connsiteY40" fmla="*/ 423863 h 552450"/>
              <a:gd name="connsiteX41" fmla="*/ 419100 w 453361"/>
              <a:gd name="connsiteY41" fmla="*/ 409575 h 552450"/>
              <a:gd name="connsiteX42" fmla="*/ 428625 w 453361"/>
              <a:gd name="connsiteY42" fmla="*/ 371475 h 552450"/>
              <a:gd name="connsiteX43" fmla="*/ 433387 w 453361"/>
              <a:gd name="connsiteY43" fmla="*/ 347663 h 552450"/>
              <a:gd name="connsiteX44" fmla="*/ 442912 w 453361"/>
              <a:gd name="connsiteY44" fmla="*/ 319088 h 552450"/>
              <a:gd name="connsiteX45" fmla="*/ 452437 w 453361"/>
              <a:gd name="connsiteY45" fmla="*/ 271463 h 552450"/>
              <a:gd name="connsiteX46" fmla="*/ 447675 w 453361"/>
              <a:gd name="connsiteY46" fmla="*/ 209550 h 552450"/>
              <a:gd name="connsiteX47" fmla="*/ 433387 w 453361"/>
              <a:gd name="connsiteY47" fmla="*/ 204788 h 552450"/>
              <a:gd name="connsiteX48" fmla="*/ 433387 w 453361"/>
              <a:gd name="connsiteY48" fmla="*/ 209550 h 552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453361" h="552450">
                <a:moveTo>
                  <a:pt x="433387" y="209550"/>
                </a:moveTo>
                <a:cubicBezTo>
                  <a:pt x="432593" y="196056"/>
                  <a:pt x="432175" y="152223"/>
                  <a:pt x="428625" y="123825"/>
                </a:cubicBezTo>
                <a:cubicBezTo>
                  <a:pt x="427380" y="113862"/>
                  <a:pt x="426200" y="102349"/>
                  <a:pt x="419100" y="95250"/>
                </a:cubicBezTo>
                <a:lnTo>
                  <a:pt x="404812" y="80963"/>
                </a:lnTo>
                <a:cubicBezTo>
                  <a:pt x="389616" y="35374"/>
                  <a:pt x="404762" y="66615"/>
                  <a:pt x="381000" y="38100"/>
                </a:cubicBezTo>
                <a:cubicBezTo>
                  <a:pt x="368861" y="23533"/>
                  <a:pt x="375676" y="22505"/>
                  <a:pt x="357187" y="14288"/>
                </a:cubicBezTo>
                <a:cubicBezTo>
                  <a:pt x="348012" y="10210"/>
                  <a:pt x="338137" y="7938"/>
                  <a:pt x="328612" y="4763"/>
                </a:cubicBezTo>
                <a:lnTo>
                  <a:pt x="314325" y="0"/>
                </a:lnTo>
                <a:cubicBezTo>
                  <a:pt x="305272" y="1811"/>
                  <a:pt x="285986" y="4645"/>
                  <a:pt x="276225" y="9525"/>
                </a:cubicBezTo>
                <a:cubicBezTo>
                  <a:pt x="239289" y="27993"/>
                  <a:pt x="283567" y="11839"/>
                  <a:pt x="247650" y="23813"/>
                </a:cubicBezTo>
                <a:cubicBezTo>
                  <a:pt x="242887" y="28575"/>
                  <a:pt x="238536" y="33788"/>
                  <a:pt x="233362" y="38100"/>
                </a:cubicBezTo>
                <a:cubicBezTo>
                  <a:pt x="228965" y="41764"/>
                  <a:pt x="222844" y="43317"/>
                  <a:pt x="219075" y="47625"/>
                </a:cubicBezTo>
                <a:cubicBezTo>
                  <a:pt x="219070" y="47630"/>
                  <a:pt x="195264" y="83341"/>
                  <a:pt x="190500" y="90488"/>
                </a:cubicBezTo>
                <a:lnTo>
                  <a:pt x="161925" y="133350"/>
                </a:lnTo>
                <a:cubicBezTo>
                  <a:pt x="158750" y="138113"/>
                  <a:pt x="154210" y="142208"/>
                  <a:pt x="152400" y="147638"/>
                </a:cubicBezTo>
                <a:cubicBezTo>
                  <a:pt x="150812" y="152400"/>
                  <a:pt x="150075" y="157537"/>
                  <a:pt x="147637" y="161925"/>
                </a:cubicBezTo>
                <a:cubicBezTo>
                  <a:pt x="142077" y="171932"/>
                  <a:pt x="133707" y="180261"/>
                  <a:pt x="128587" y="190500"/>
                </a:cubicBezTo>
                <a:lnTo>
                  <a:pt x="109537" y="228600"/>
                </a:lnTo>
                <a:cubicBezTo>
                  <a:pt x="77947" y="291780"/>
                  <a:pt x="116272" y="212885"/>
                  <a:pt x="95250" y="261938"/>
                </a:cubicBezTo>
                <a:cubicBezTo>
                  <a:pt x="92453" y="268464"/>
                  <a:pt x="88522" y="274463"/>
                  <a:pt x="85725" y="280988"/>
                </a:cubicBezTo>
                <a:cubicBezTo>
                  <a:pt x="83747" y="285602"/>
                  <a:pt x="84098" y="291355"/>
                  <a:pt x="80962" y="295275"/>
                </a:cubicBezTo>
                <a:cubicBezTo>
                  <a:pt x="74247" y="303668"/>
                  <a:pt x="61799" y="306425"/>
                  <a:pt x="52387" y="309563"/>
                </a:cubicBezTo>
                <a:cubicBezTo>
                  <a:pt x="47625" y="314325"/>
                  <a:pt x="42235" y="318534"/>
                  <a:pt x="38100" y="323850"/>
                </a:cubicBezTo>
                <a:cubicBezTo>
                  <a:pt x="28892" y="335689"/>
                  <a:pt x="15624" y="356229"/>
                  <a:pt x="9525" y="371475"/>
                </a:cubicBezTo>
                <a:cubicBezTo>
                  <a:pt x="5796" y="380797"/>
                  <a:pt x="0" y="400050"/>
                  <a:pt x="0" y="400050"/>
                </a:cubicBezTo>
                <a:cubicBezTo>
                  <a:pt x="1587" y="411163"/>
                  <a:pt x="2238" y="422450"/>
                  <a:pt x="4762" y="433388"/>
                </a:cubicBezTo>
                <a:cubicBezTo>
                  <a:pt x="13377" y="470720"/>
                  <a:pt x="12028" y="451553"/>
                  <a:pt x="23812" y="481013"/>
                </a:cubicBezTo>
                <a:cubicBezTo>
                  <a:pt x="27541" y="490335"/>
                  <a:pt x="30162" y="500063"/>
                  <a:pt x="33337" y="509588"/>
                </a:cubicBezTo>
                <a:cubicBezTo>
                  <a:pt x="38330" y="524565"/>
                  <a:pt x="37100" y="527972"/>
                  <a:pt x="52387" y="538163"/>
                </a:cubicBezTo>
                <a:cubicBezTo>
                  <a:pt x="56564" y="540948"/>
                  <a:pt x="61774" y="541836"/>
                  <a:pt x="66675" y="542925"/>
                </a:cubicBezTo>
                <a:cubicBezTo>
                  <a:pt x="76101" y="545020"/>
                  <a:pt x="85615" y="547046"/>
                  <a:pt x="95250" y="547688"/>
                </a:cubicBezTo>
                <a:cubicBezTo>
                  <a:pt x="133299" y="550225"/>
                  <a:pt x="171450" y="550863"/>
                  <a:pt x="209550" y="552450"/>
                </a:cubicBezTo>
                <a:cubicBezTo>
                  <a:pt x="214312" y="550863"/>
                  <a:pt x="219660" y="550473"/>
                  <a:pt x="223837" y="547688"/>
                </a:cubicBezTo>
                <a:cubicBezTo>
                  <a:pt x="259511" y="523905"/>
                  <a:pt x="218442" y="539961"/>
                  <a:pt x="252412" y="528638"/>
                </a:cubicBezTo>
                <a:cubicBezTo>
                  <a:pt x="261937" y="519113"/>
                  <a:pt x="268208" y="504323"/>
                  <a:pt x="280987" y="500063"/>
                </a:cubicBezTo>
                <a:lnTo>
                  <a:pt x="309562" y="490538"/>
                </a:lnTo>
                <a:cubicBezTo>
                  <a:pt x="312737" y="485775"/>
                  <a:pt x="314324" y="479425"/>
                  <a:pt x="319087" y="476250"/>
                </a:cubicBezTo>
                <a:cubicBezTo>
                  <a:pt x="324533" y="472619"/>
                  <a:pt x="331843" y="473286"/>
                  <a:pt x="338137" y="471488"/>
                </a:cubicBezTo>
                <a:cubicBezTo>
                  <a:pt x="342964" y="470109"/>
                  <a:pt x="347935" y="468970"/>
                  <a:pt x="352425" y="466725"/>
                </a:cubicBezTo>
                <a:cubicBezTo>
                  <a:pt x="389347" y="448264"/>
                  <a:pt x="345093" y="464405"/>
                  <a:pt x="381000" y="452438"/>
                </a:cubicBezTo>
                <a:cubicBezTo>
                  <a:pt x="422750" y="410685"/>
                  <a:pt x="371652" y="463655"/>
                  <a:pt x="404812" y="423863"/>
                </a:cubicBezTo>
                <a:cubicBezTo>
                  <a:pt x="409124" y="418689"/>
                  <a:pt x="414337" y="414338"/>
                  <a:pt x="419100" y="409575"/>
                </a:cubicBezTo>
                <a:cubicBezTo>
                  <a:pt x="422275" y="396875"/>
                  <a:pt x="426058" y="384312"/>
                  <a:pt x="428625" y="371475"/>
                </a:cubicBezTo>
                <a:cubicBezTo>
                  <a:pt x="430212" y="363538"/>
                  <a:pt x="431257" y="355472"/>
                  <a:pt x="433387" y="347663"/>
                </a:cubicBezTo>
                <a:cubicBezTo>
                  <a:pt x="436029" y="337977"/>
                  <a:pt x="440477" y="328828"/>
                  <a:pt x="442912" y="319088"/>
                </a:cubicBezTo>
                <a:cubicBezTo>
                  <a:pt x="450017" y="290670"/>
                  <a:pt x="446599" y="306494"/>
                  <a:pt x="452437" y="271463"/>
                </a:cubicBezTo>
                <a:cubicBezTo>
                  <a:pt x="450850" y="250825"/>
                  <a:pt x="453361" y="229452"/>
                  <a:pt x="447675" y="209550"/>
                </a:cubicBezTo>
                <a:cubicBezTo>
                  <a:pt x="446296" y="204723"/>
                  <a:pt x="437564" y="207573"/>
                  <a:pt x="433387" y="204788"/>
                </a:cubicBezTo>
                <a:cubicBezTo>
                  <a:pt x="432066" y="203907"/>
                  <a:pt x="434181" y="223044"/>
                  <a:pt x="433387" y="209550"/>
                </a:cubicBezTo>
                <a:close/>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10"/>
          <p:cNvSpPr/>
          <p:nvPr/>
        </p:nvSpPr>
        <p:spPr>
          <a:xfrm>
            <a:off x="1020583" y="3381821"/>
            <a:ext cx="274817" cy="296162"/>
          </a:xfrm>
          <a:custGeom>
            <a:avLst/>
            <a:gdLst>
              <a:gd name="connsiteX0" fmla="*/ 284342 w 285136"/>
              <a:gd name="connsiteY0" fmla="*/ 139000 h 291400"/>
              <a:gd name="connsiteX1" fmla="*/ 279580 w 285136"/>
              <a:gd name="connsiteY1" fmla="*/ 67562 h 291400"/>
              <a:gd name="connsiteX2" fmla="*/ 274817 w 285136"/>
              <a:gd name="connsiteY2" fmla="*/ 53275 h 291400"/>
              <a:gd name="connsiteX3" fmla="*/ 255767 w 285136"/>
              <a:gd name="connsiteY3" fmla="*/ 24700 h 291400"/>
              <a:gd name="connsiteX4" fmla="*/ 227192 w 285136"/>
              <a:gd name="connsiteY4" fmla="*/ 5650 h 291400"/>
              <a:gd name="connsiteX5" fmla="*/ 189092 w 285136"/>
              <a:gd name="connsiteY5" fmla="*/ 887 h 291400"/>
              <a:gd name="connsiteX6" fmla="*/ 89080 w 285136"/>
              <a:gd name="connsiteY6" fmla="*/ 15175 h 291400"/>
              <a:gd name="connsiteX7" fmla="*/ 74792 w 285136"/>
              <a:gd name="connsiteY7" fmla="*/ 24700 h 291400"/>
              <a:gd name="connsiteX8" fmla="*/ 65267 w 285136"/>
              <a:gd name="connsiteY8" fmla="*/ 38987 h 291400"/>
              <a:gd name="connsiteX9" fmla="*/ 36692 w 285136"/>
              <a:gd name="connsiteY9" fmla="*/ 58037 h 291400"/>
              <a:gd name="connsiteX10" fmla="*/ 17642 w 285136"/>
              <a:gd name="connsiteY10" fmla="*/ 86612 h 291400"/>
              <a:gd name="connsiteX11" fmla="*/ 12880 w 285136"/>
              <a:gd name="connsiteY11" fmla="*/ 200912 h 291400"/>
              <a:gd name="connsiteX12" fmla="*/ 27167 w 285136"/>
              <a:gd name="connsiteY12" fmla="*/ 248537 h 291400"/>
              <a:gd name="connsiteX13" fmla="*/ 70030 w 285136"/>
              <a:gd name="connsiteY13" fmla="*/ 281875 h 291400"/>
              <a:gd name="connsiteX14" fmla="*/ 84317 w 285136"/>
              <a:gd name="connsiteY14" fmla="*/ 291400 h 291400"/>
              <a:gd name="connsiteX15" fmla="*/ 131942 w 285136"/>
              <a:gd name="connsiteY15" fmla="*/ 286637 h 291400"/>
              <a:gd name="connsiteX16" fmla="*/ 146230 w 285136"/>
              <a:gd name="connsiteY16" fmla="*/ 281875 h 291400"/>
              <a:gd name="connsiteX17" fmla="*/ 160517 w 285136"/>
              <a:gd name="connsiteY17" fmla="*/ 267587 h 291400"/>
              <a:gd name="connsiteX18" fmla="*/ 189092 w 285136"/>
              <a:gd name="connsiteY18" fmla="*/ 248537 h 291400"/>
              <a:gd name="connsiteX19" fmla="*/ 203380 w 285136"/>
              <a:gd name="connsiteY19" fmla="*/ 239012 h 291400"/>
              <a:gd name="connsiteX20" fmla="*/ 217667 w 285136"/>
              <a:gd name="connsiteY20" fmla="*/ 234250 h 291400"/>
              <a:gd name="connsiteX21" fmla="*/ 227192 w 285136"/>
              <a:gd name="connsiteY21" fmla="*/ 219962 h 291400"/>
              <a:gd name="connsiteX22" fmla="*/ 231955 w 285136"/>
              <a:gd name="connsiteY22" fmla="*/ 205675 h 291400"/>
              <a:gd name="connsiteX23" fmla="*/ 251005 w 285136"/>
              <a:gd name="connsiteY23" fmla="*/ 177100 h 291400"/>
              <a:gd name="connsiteX24" fmla="*/ 260530 w 285136"/>
              <a:gd name="connsiteY24" fmla="*/ 162812 h 291400"/>
              <a:gd name="connsiteX25" fmla="*/ 274817 w 285136"/>
              <a:gd name="connsiteY25" fmla="*/ 158050 h 291400"/>
              <a:gd name="connsiteX26" fmla="*/ 284342 w 285136"/>
              <a:gd name="connsiteY26" fmla="*/ 139000 h 29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5136" h="291400">
                <a:moveTo>
                  <a:pt x="284342" y="139000"/>
                </a:moveTo>
                <a:cubicBezTo>
                  <a:pt x="285136" y="123919"/>
                  <a:pt x="282216" y="91282"/>
                  <a:pt x="279580" y="67562"/>
                </a:cubicBezTo>
                <a:cubicBezTo>
                  <a:pt x="279026" y="62573"/>
                  <a:pt x="277255" y="57663"/>
                  <a:pt x="274817" y="53275"/>
                </a:cubicBezTo>
                <a:cubicBezTo>
                  <a:pt x="269257" y="43268"/>
                  <a:pt x="265292" y="31050"/>
                  <a:pt x="255767" y="24700"/>
                </a:cubicBezTo>
                <a:cubicBezTo>
                  <a:pt x="246242" y="18350"/>
                  <a:pt x="238551" y="7070"/>
                  <a:pt x="227192" y="5650"/>
                </a:cubicBezTo>
                <a:lnTo>
                  <a:pt x="189092" y="887"/>
                </a:lnTo>
                <a:cubicBezTo>
                  <a:pt x="175267" y="1809"/>
                  <a:pt x="111843" y="0"/>
                  <a:pt x="89080" y="15175"/>
                </a:cubicBezTo>
                <a:lnTo>
                  <a:pt x="74792" y="24700"/>
                </a:lnTo>
                <a:cubicBezTo>
                  <a:pt x="71617" y="29462"/>
                  <a:pt x="69736" y="35411"/>
                  <a:pt x="65267" y="38987"/>
                </a:cubicBezTo>
                <a:cubicBezTo>
                  <a:pt x="32547" y="65164"/>
                  <a:pt x="70689" y="14328"/>
                  <a:pt x="36692" y="58037"/>
                </a:cubicBezTo>
                <a:cubicBezTo>
                  <a:pt x="29664" y="67073"/>
                  <a:pt x="17642" y="86612"/>
                  <a:pt x="17642" y="86612"/>
                </a:cubicBezTo>
                <a:cubicBezTo>
                  <a:pt x="0" y="139539"/>
                  <a:pt x="4901" y="113140"/>
                  <a:pt x="12880" y="200912"/>
                </a:cubicBezTo>
                <a:cubicBezTo>
                  <a:pt x="13528" y="208036"/>
                  <a:pt x="25618" y="246988"/>
                  <a:pt x="27167" y="248537"/>
                </a:cubicBezTo>
                <a:cubicBezTo>
                  <a:pt x="49550" y="270920"/>
                  <a:pt x="35850" y="259088"/>
                  <a:pt x="70030" y="281875"/>
                </a:cubicBezTo>
                <a:lnTo>
                  <a:pt x="84317" y="291400"/>
                </a:lnTo>
                <a:cubicBezTo>
                  <a:pt x="100192" y="289812"/>
                  <a:pt x="116173" y="289063"/>
                  <a:pt x="131942" y="286637"/>
                </a:cubicBezTo>
                <a:cubicBezTo>
                  <a:pt x="136904" y="285874"/>
                  <a:pt x="142053" y="284660"/>
                  <a:pt x="146230" y="281875"/>
                </a:cubicBezTo>
                <a:cubicBezTo>
                  <a:pt x="151834" y="278139"/>
                  <a:pt x="155201" y="271722"/>
                  <a:pt x="160517" y="267587"/>
                </a:cubicBezTo>
                <a:cubicBezTo>
                  <a:pt x="169553" y="260559"/>
                  <a:pt x="179567" y="254887"/>
                  <a:pt x="189092" y="248537"/>
                </a:cubicBezTo>
                <a:cubicBezTo>
                  <a:pt x="193855" y="245362"/>
                  <a:pt x="197950" y="240822"/>
                  <a:pt x="203380" y="239012"/>
                </a:cubicBezTo>
                <a:lnTo>
                  <a:pt x="217667" y="234250"/>
                </a:lnTo>
                <a:cubicBezTo>
                  <a:pt x="220842" y="229487"/>
                  <a:pt x="224632" y="225082"/>
                  <a:pt x="227192" y="219962"/>
                </a:cubicBezTo>
                <a:cubicBezTo>
                  <a:pt x="229437" y="215472"/>
                  <a:pt x="229517" y="210063"/>
                  <a:pt x="231955" y="205675"/>
                </a:cubicBezTo>
                <a:cubicBezTo>
                  <a:pt x="237515" y="195668"/>
                  <a:pt x="244655" y="186625"/>
                  <a:pt x="251005" y="177100"/>
                </a:cubicBezTo>
                <a:cubicBezTo>
                  <a:pt x="254180" y="172337"/>
                  <a:pt x="255100" y="164622"/>
                  <a:pt x="260530" y="162812"/>
                </a:cubicBezTo>
                <a:lnTo>
                  <a:pt x="274817" y="158050"/>
                </a:lnTo>
                <a:cubicBezTo>
                  <a:pt x="281000" y="139502"/>
                  <a:pt x="283548" y="154081"/>
                  <a:pt x="284342" y="139000"/>
                </a:cubicBezTo>
                <a:close/>
              </a:path>
            </a:pathLst>
          </a:custGeom>
          <a:no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 name="Straight Arrow Connector 12"/>
          <p:cNvCxnSpPr/>
          <p:nvPr/>
        </p:nvCxnSpPr>
        <p:spPr>
          <a:xfrm rot="16200000" flipH="1">
            <a:off x="762000" y="3906583"/>
            <a:ext cx="304800" cy="152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rot="16200000" flipH="1">
            <a:off x="957263" y="3792283"/>
            <a:ext cx="304800" cy="152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H="1">
            <a:off x="685800" y="4135183"/>
            <a:ext cx="304800" cy="152400"/>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3048000" y="4287583"/>
            <a:ext cx="304800" cy="152400"/>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flipH="1" flipV="1">
            <a:off x="2362201" y="2006346"/>
            <a:ext cx="271462" cy="119063"/>
          </a:xfrm>
          <a:prstGeom prst="straightConnector1">
            <a:avLst/>
          </a:prstGeom>
          <a:ln w="381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flipV="1">
            <a:off x="914400" y="5201983"/>
            <a:ext cx="304800" cy="15240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1676400" y="5506783"/>
            <a:ext cx="304800" cy="1588"/>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0800000">
            <a:off x="1071564" y="6002083"/>
            <a:ext cx="376237" cy="190500"/>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rot="5400000" flipH="1" flipV="1">
            <a:off x="1640682" y="5871116"/>
            <a:ext cx="357187" cy="200025"/>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81013" y="5597271"/>
            <a:ext cx="280987" cy="138112"/>
          </a:xfrm>
          <a:prstGeom prst="straightConnector1">
            <a:avLst/>
          </a:prstGeom>
          <a:ln w="381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29200" y="5029200"/>
            <a:ext cx="3810000" cy="1754326"/>
          </a:xfrm>
          <a:prstGeom prst="rect">
            <a:avLst/>
          </a:prstGeom>
          <a:noFill/>
        </p:spPr>
        <p:txBody>
          <a:bodyPr wrap="square" rtlCol="0">
            <a:spAutoFit/>
          </a:bodyPr>
          <a:lstStyle/>
          <a:p>
            <a:r>
              <a:rPr lang="en-US" b="1" dirty="0">
                <a:solidFill>
                  <a:srgbClr val="C00000"/>
                </a:solidFill>
                <a:latin typeface="Tempus Sans ITC" pitchFamily="82" charset="0"/>
              </a:rPr>
              <a:t>Red X – keratinocyte nuclei </a:t>
            </a:r>
          </a:p>
          <a:p>
            <a:r>
              <a:rPr lang="en-US" b="1" dirty="0">
                <a:solidFill>
                  <a:schemeClr val="accent6">
                    <a:lumMod val="75000"/>
                  </a:schemeClr>
                </a:solidFill>
                <a:latin typeface="Tempus Sans ITC" pitchFamily="82" charset="0"/>
              </a:rPr>
              <a:t>Orange outline – melanosomes</a:t>
            </a:r>
          </a:p>
          <a:p>
            <a:r>
              <a:rPr lang="en-US" b="1" dirty="0">
                <a:solidFill>
                  <a:srgbClr val="C00000"/>
                </a:solidFill>
                <a:latin typeface="Tempus Sans ITC" pitchFamily="82" charset="0"/>
              </a:rPr>
              <a:t>Red arrows – keratin (tonofilaments)</a:t>
            </a:r>
          </a:p>
          <a:p>
            <a:r>
              <a:rPr lang="en-US" b="1" dirty="0">
                <a:solidFill>
                  <a:srgbClr val="00B050"/>
                </a:solidFill>
                <a:latin typeface="Tempus Sans ITC" pitchFamily="82" charset="0"/>
              </a:rPr>
              <a:t>Green arrows – desmosomes</a:t>
            </a:r>
          </a:p>
          <a:p>
            <a:r>
              <a:rPr lang="en-US" b="1" dirty="0">
                <a:solidFill>
                  <a:schemeClr val="accent6">
                    <a:lumMod val="75000"/>
                  </a:schemeClr>
                </a:solidFill>
                <a:latin typeface="Tempus Sans ITC" pitchFamily="82" charset="0"/>
              </a:rPr>
              <a:t>Orange arrows – hemidesmosomes</a:t>
            </a:r>
          </a:p>
          <a:p>
            <a:r>
              <a:rPr lang="en-US" b="1" dirty="0">
                <a:solidFill>
                  <a:srgbClr val="00B0F0"/>
                </a:solidFill>
                <a:latin typeface="Tempus Sans ITC" pitchFamily="82" charset="0"/>
              </a:rPr>
              <a:t>Blue arrows – basal lamina</a:t>
            </a:r>
          </a:p>
        </p:txBody>
      </p:sp>
      <p:sp>
        <p:nvSpPr>
          <p:cNvPr id="2" name="TextBox 1"/>
          <p:cNvSpPr txBox="1"/>
          <p:nvPr/>
        </p:nvSpPr>
        <p:spPr>
          <a:xfrm>
            <a:off x="86930" y="6248401"/>
            <a:ext cx="903669" cy="369332"/>
          </a:xfrm>
          <a:prstGeom prst="rect">
            <a:avLst/>
          </a:prstGeom>
          <a:noFill/>
        </p:spPr>
        <p:txBody>
          <a:bodyPr wrap="square" rtlCol="0">
            <a:spAutoFit/>
          </a:bodyPr>
          <a:lstStyle/>
          <a:p>
            <a:r>
              <a:rPr lang="en-US" b="1" dirty="0">
                <a:solidFill>
                  <a:srgbClr val="C00000"/>
                </a:solidFill>
              </a:rPr>
              <a:t>dermis</a:t>
            </a:r>
          </a:p>
        </p:txBody>
      </p:sp>
    </p:spTree>
    <p:extLst>
      <p:ext uri="{BB962C8B-B14F-4D97-AF65-F5344CB8AC3E}">
        <p14:creationId xmlns:p14="http://schemas.microsoft.com/office/powerpoint/2010/main" val="4099180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IDENTIFYING REGIONS OF SKIN</a:t>
            </a:r>
          </a:p>
        </p:txBody>
      </p:sp>
      <p:sp>
        <p:nvSpPr>
          <p:cNvPr id="3" name="TextBox 2"/>
          <p:cNvSpPr txBox="1"/>
          <p:nvPr/>
        </p:nvSpPr>
        <p:spPr>
          <a:xfrm>
            <a:off x="0" y="649875"/>
            <a:ext cx="9144000" cy="1877437"/>
          </a:xfrm>
          <a:prstGeom prst="rect">
            <a:avLst/>
          </a:prstGeom>
          <a:noFill/>
        </p:spPr>
        <p:txBody>
          <a:bodyPr wrap="square" rtlCol="0">
            <a:spAutoFit/>
          </a:bodyPr>
          <a:lstStyle/>
          <a:p>
            <a:r>
              <a:rPr lang="en-US" b="1" dirty="0">
                <a:solidFill>
                  <a:schemeClr val="accent4">
                    <a:lumMod val="50000"/>
                  </a:schemeClr>
                </a:solidFill>
                <a:latin typeface="Times New Roman" pitchFamily="18" charset="0"/>
                <a:cs typeface="Times New Roman" pitchFamily="18" charset="0"/>
              </a:rPr>
              <a:t>As a final task, if given a slide of skin, you should be able to tell us the region of the body from which it came.  Review the rules:</a:t>
            </a:r>
          </a:p>
          <a:p>
            <a:endParaRPr lang="en-US" sz="800" b="1" dirty="0">
              <a:solidFill>
                <a:schemeClr val="accent4">
                  <a:lumMod val="50000"/>
                </a:schemeClr>
              </a:solidFill>
              <a:latin typeface="Times New Roman" pitchFamily="18" charset="0"/>
              <a:cs typeface="Times New Roman" pitchFamily="18" charset="0"/>
            </a:endParaRPr>
          </a:p>
          <a:p>
            <a:pPr marL="285750" indent="-285750">
              <a:buFont typeface="Arial" pitchFamily="34" charset="0"/>
              <a:buChar char="•"/>
            </a:pPr>
            <a:r>
              <a:rPr lang="en-US" b="1" dirty="0">
                <a:solidFill>
                  <a:schemeClr val="accent4">
                    <a:lumMod val="50000"/>
                  </a:schemeClr>
                </a:solidFill>
                <a:latin typeface="Times New Roman" pitchFamily="18" charset="0"/>
                <a:cs typeface="Times New Roman" pitchFamily="18" charset="0"/>
              </a:rPr>
              <a:t>Thick skin  - palms of hands and soles of feet</a:t>
            </a:r>
          </a:p>
          <a:p>
            <a:pPr marL="285750" indent="-285750">
              <a:buFont typeface="Arial" pitchFamily="34" charset="0"/>
              <a:buChar char="•"/>
            </a:pPr>
            <a:r>
              <a:rPr lang="en-US" b="1" dirty="0">
                <a:solidFill>
                  <a:schemeClr val="accent4">
                    <a:lumMod val="50000"/>
                  </a:schemeClr>
                </a:solidFill>
                <a:latin typeface="Times New Roman" pitchFamily="18" charset="0"/>
                <a:cs typeface="Times New Roman" pitchFamily="18" charset="0"/>
              </a:rPr>
              <a:t>Apocrine glands – axilla, pubic, areola of breast, </a:t>
            </a:r>
            <a:r>
              <a:rPr lang="en-US" b="1" dirty="0" err="1">
                <a:solidFill>
                  <a:schemeClr val="accent4">
                    <a:lumMod val="50000"/>
                  </a:schemeClr>
                </a:solidFill>
                <a:latin typeface="Times New Roman" pitchFamily="18" charset="0"/>
                <a:cs typeface="Times New Roman" pitchFamily="18" charset="0"/>
              </a:rPr>
              <a:t>circumanal</a:t>
            </a:r>
            <a:r>
              <a:rPr lang="en-US" b="1" dirty="0">
                <a:solidFill>
                  <a:schemeClr val="accent4">
                    <a:lumMod val="50000"/>
                  </a:schemeClr>
                </a:solidFill>
                <a:latin typeface="Times New Roman" pitchFamily="18" charset="0"/>
                <a:cs typeface="Times New Roman" pitchFamily="18" charset="0"/>
              </a:rPr>
              <a:t> region</a:t>
            </a:r>
          </a:p>
          <a:p>
            <a:pPr marL="285750" indent="-285750">
              <a:buFont typeface="Arial" pitchFamily="34" charset="0"/>
              <a:buChar char="•"/>
            </a:pPr>
            <a:r>
              <a:rPr lang="en-US" b="1" dirty="0">
                <a:solidFill>
                  <a:schemeClr val="accent4">
                    <a:lumMod val="50000"/>
                  </a:schemeClr>
                </a:solidFill>
                <a:latin typeface="Times New Roman" pitchFamily="18" charset="0"/>
                <a:cs typeface="Times New Roman" pitchFamily="18" charset="0"/>
              </a:rPr>
              <a:t>Hair – everywhere, except thick skin, dense in scalp, with some variation, also axilla, groin</a:t>
            </a:r>
          </a:p>
        </p:txBody>
      </p:sp>
      <p:sp>
        <p:nvSpPr>
          <p:cNvPr id="4" name="TextBox 3"/>
          <p:cNvSpPr txBox="1"/>
          <p:nvPr/>
        </p:nvSpPr>
        <p:spPr>
          <a:xfrm>
            <a:off x="317344" y="3364468"/>
            <a:ext cx="8576591" cy="369332"/>
          </a:xfrm>
          <a:prstGeom prst="rect">
            <a:avLst/>
          </a:prstGeom>
          <a:noFill/>
        </p:spPr>
        <p:txBody>
          <a:bodyPr wrap="square" rtlCol="0">
            <a:spAutoFit/>
          </a:bodyPr>
          <a:lstStyle/>
          <a:p>
            <a:r>
              <a:rPr lang="en-US" dirty="0"/>
              <a:t>This </a:t>
            </a:r>
            <a:r>
              <a:rPr lang="en-US" u="sng" dirty="0">
                <a:hlinkClick r:id="rId2"/>
              </a:rPr>
              <a:t>SL </a:t>
            </a:r>
            <a:r>
              <a:rPr lang="en-US" u="sng" dirty="0"/>
              <a:t>033</a:t>
            </a:r>
            <a:r>
              <a:rPr lang="en-US" dirty="0"/>
              <a:t> is a section from ____________________</a:t>
            </a:r>
          </a:p>
        </p:txBody>
      </p:sp>
      <p:sp>
        <p:nvSpPr>
          <p:cNvPr id="5" name="TextBox 4"/>
          <p:cNvSpPr txBox="1"/>
          <p:nvPr/>
        </p:nvSpPr>
        <p:spPr>
          <a:xfrm>
            <a:off x="315196" y="4126468"/>
            <a:ext cx="8576591" cy="369332"/>
          </a:xfrm>
          <a:prstGeom prst="rect">
            <a:avLst/>
          </a:prstGeom>
          <a:noFill/>
        </p:spPr>
        <p:txBody>
          <a:bodyPr wrap="square" rtlCol="0">
            <a:spAutoFit/>
          </a:bodyPr>
          <a:lstStyle/>
          <a:p>
            <a:r>
              <a:rPr lang="en-US" dirty="0"/>
              <a:t>This </a:t>
            </a:r>
            <a:r>
              <a:rPr lang="en-US" u="sng" dirty="0">
                <a:hlinkClick r:id="rId3"/>
              </a:rPr>
              <a:t>SL </a:t>
            </a:r>
            <a:r>
              <a:rPr lang="en-US" u="sng" dirty="0"/>
              <a:t>089</a:t>
            </a:r>
            <a:r>
              <a:rPr lang="en-US" dirty="0"/>
              <a:t> is a section from ____________________</a:t>
            </a:r>
          </a:p>
        </p:txBody>
      </p:sp>
      <p:sp>
        <p:nvSpPr>
          <p:cNvPr id="6" name="TextBox 5"/>
          <p:cNvSpPr txBox="1"/>
          <p:nvPr/>
        </p:nvSpPr>
        <p:spPr>
          <a:xfrm>
            <a:off x="317342" y="4964668"/>
            <a:ext cx="8576591" cy="369332"/>
          </a:xfrm>
          <a:prstGeom prst="rect">
            <a:avLst/>
          </a:prstGeom>
          <a:noFill/>
        </p:spPr>
        <p:txBody>
          <a:bodyPr wrap="square" rtlCol="0">
            <a:spAutoFit/>
          </a:bodyPr>
          <a:lstStyle/>
          <a:p>
            <a:r>
              <a:rPr lang="en-US" dirty="0"/>
              <a:t>This </a:t>
            </a:r>
            <a:r>
              <a:rPr lang="en-US" u="sng" dirty="0">
                <a:hlinkClick r:id="rId4"/>
              </a:rPr>
              <a:t>SL </a:t>
            </a:r>
            <a:r>
              <a:rPr lang="en-US" u="sng" dirty="0"/>
              <a:t>025</a:t>
            </a:r>
            <a:r>
              <a:rPr lang="en-US" dirty="0"/>
              <a:t> is a section from ____________________</a:t>
            </a:r>
          </a:p>
        </p:txBody>
      </p:sp>
      <p:sp>
        <p:nvSpPr>
          <p:cNvPr id="7" name="TextBox 6"/>
          <p:cNvSpPr txBox="1"/>
          <p:nvPr/>
        </p:nvSpPr>
        <p:spPr>
          <a:xfrm>
            <a:off x="338809" y="5802868"/>
            <a:ext cx="8576591" cy="369332"/>
          </a:xfrm>
          <a:prstGeom prst="rect">
            <a:avLst/>
          </a:prstGeom>
          <a:noFill/>
        </p:spPr>
        <p:txBody>
          <a:bodyPr wrap="square" rtlCol="0">
            <a:spAutoFit/>
          </a:bodyPr>
          <a:lstStyle/>
          <a:p>
            <a:r>
              <a:rPr lang="en-US" dirty="0"/>
              <a:t>This </a:t>
            </a:r>
            <a:r>
              <a:rPr lang="en-US" u="sng" dirty="0">
                <a:hlinkClick r:id="rId5"/>
              </a:rPr>
              <a:t>SL </a:t>
            </a:r>
            <a:r>
              <a:rPr lang="en-US" u="sng" dirty="0"/>
              <a:t>009</a:t>
            </a:r>
            <a:r>
              <a:rPr lang="en-US" dirty="0"/>
              <a:t> is a section from ____________________</a:t>
            </a:r>
          </a:p>
        </p:txBody>
      </p:sp>
      <p:sp>
        <p:nvSpPr>
          <p:cNvPr id="8" name="TextBox 7"/>
          <p:cNvSpPr txBox="1"/>
          <p:nvPr/>
        </p:nvSpPr>
        <p:spPr>
          <a:xfrm>
            <a:off x="262610" y="2590800"/>
            <a:ext cx="8576590" cy="461665"/>
          </a:xfrm>
          <a:prstGeom prst="rect">
            <a:avLst/>
          </a:prstGeom>
          <a:noFill/>
        </p:spPr>
        <p:txBody>
          <a:bodyPr wrap="square" rtlCol="0">
            <a:spAutoFit/>
          </a:bodyPr>
          <a:lstStyle/>
          <a:p>
            <a:r>
              <a:rPr lang="en-US" sz="2400" b="1" dirty="0">
                <a:solidFill>
                  <a:srgbClr val="FF0000"/>
                </a:solidFill>
                <a:latin typeface="Tempus Sans ITC" pitchFamily="82" charset="0"/>
              </a:rPr>
              <a:t>Answers on next slide.</a:t>
            </a:r>
          </a:p>
        </p:txBody>
      </p:sp>
    </p:spTree>
    <p:extLst>
      <p:ext uri="{BB962C8B-B14F-4D97-AF65-F5344CB8AC3E}">
        <p14:creationId xmlns:p14="http://schemas.microsoft.com/office/powerpoint/2010/main" val="885573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409" y="3544"/>
            <a:ext cx="8874192" cy="64633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IDENTIFYING REGIONS OF SKIN</a:t>
            </a:r>
          </a:p>
        </p:txBody>
      </p:sp>
      <p:sp>
        <p:nvSpPr>
          <p:cNvPr id="4" name="TextBox 3"/>
          <p:cNvSpPr txBox="1"/>
          <p:nvPr/>
        </p:nvSpPr>
        <p:spPr>
          <a:xfrm>
            <a:off x="317344" y="3364468"/>
            <a:ext cx="8576591" cy="369332"/>
          </a:xfrm>
          <a:prstGeom prst="rect">
            <a:avLst/>
          </a:prstGeom>
          <a:noFill/>
        </p:spPr>
        <p:txBody>
          <a:bodyPr wrap="square" rtlCol="0">
            <a:spAutoFit/>
          </a:bodyPr>
          <a:lstStyle/>
          <a:p>
            <a:r>
              <a:rPr lang="en-US" dirty="0"/>
              <a:t>This </a:t>
            </a:r>
            <a:r>
              <a:rPr lang="en-US" u="sng" dirty="0">
                <a:hlinkClick r:id="rId2"/>
              </a:rPr>
              <a:t>SL </a:t>
            </a:r>
            <a:r>
              <a:rPr lang="en-US" u="sng" dirty="0"/>
              <a:t>033</a:t>
            </a:r>
            <a:r>
              <a:rPr lang="en-US" dirty="0"/>
              <a:t> is a section from ____________________</a:t>
            </a:r>
          </a:p>
        </p:txBody>
      </p:sp>
      <p:sp>
        <p:nvSpPr>
          <p:cNvPr id="5" name="TextBox 4"/>
          <p:cNvSpPr txBox="1"/>
          <p:nvPr/>
        </p:nvSpPr>
        <p:spPr>
          <a:xfrm>
            <a:off x="315196" y="4126468"/>
            <a:ext cx="8576591" cy="369332"/>
          </a:xfrm>
          <a:prstGeom prst="rect">
            <a:avLst/>
          </a:prstGeom>
          <a:noFill/>
        </p:spPr>
        <p:txBody>
          <a:bodyPr wrap="square" rtlCol="0">
            <a:spAutoFit/>
          </a:bodyPr>
          <a:lstStyle/>
          <a:p>
            <a:r>
              <a:rPr lang="en-US" dirty="0"/>
              <a:t>This </a:t>
            </a:r>
            <a:r>
              <a:rPr lang="en-US" u="sng" dirty="0">
                <a:hlinkClick r:id="rId3"/>
              </a:rPr>
              <a:t>SL </a:t>
            </a:r>
            <a:r>
              <a:rPr lang="en-US" u="sng" dirty="0"/>
              <a:t>089</a:t>
            </a:r>
            <a:r>
              <a:rPr lang="en-US" dirty="0"/>
              <a:t> is a section from ____________________</a:t>
            </a:r>
          </a:p>
        </p:txBody>
      </p:sp>
      <p:sp>
        <p:nvSpPr>
          <p:cNvPr id="6" name="TextBox 5"/>
          <p:cNvSpPr txBox="1"/>
          <p:nvPr/>
        </p:nvSpPr>
        <p:spPr>
          <a:xfrm>
            <a:off x="317342" y="4964668"/>
            <a:ext cx="8576591" cy="369332"/>
          </a:xfrm>
          <a:prstGeom prst="rect">
            <a:avLst/>
          </a:prstGeom>
          <a:noFill/>
        </p:spPr>
        <p:txBody>
          <a:bodyPr wrap="square" rtlCol="0">
            <a:spAutoFit/>
          </a:bodyPr>
          <a:lstStyle/>
          <a:p>
            <a:r>
              <a:rPr lang="en-US" dirty="0"/>
              <a:t>This </a:t>
            </a:r>
            <a:r>
              <a:rPr lang="en-US" u="sng" dirty="0">
                <a:hlinkClick r:id="rId4"/>
              </a:rPr>
              <a:t>SL </a:t>
            </a:r>
            <a:r>
              <a:rPr lang="en-US" u="sng" dirty="0"/>
              <a:t>025</a:t>
            </a:r>
            <a:r>
              <a:rPr lang="en-US" dirty="0"/>
              <a:t> is a section from ____________________</a:t>
            </a:r>
          </a:p>
        </p:txBody>
      </p:sp>
      <p:sp>
        <p:nvSpPr>
          <p:cNvPr id="7" name="TextBox 6"/>
          <p:cNvSpPr txBox="1"/>
          <p:nvPr/>
        </p:nvSpPr>
        <p:spPr>
          <a:xfrm>
            <a:off x="338809" y="5802868"/>
            <a:ext cx="8576591" cy="369332"/>
          </a:xfrm>
          <a:prstGeom prst="rect">
            <a:avLst/>
          </a:prstGeom>
          <a:noFill/>
        </p:spPr>
        <p:txBody>
          <a:bodyPr wrap="square" rtlCol="0">
            <a:spAutoFit/>
          </a:bodyPr>
          <a:lstStyle/>
          <a:p>
            <a:r>
              <a:rPr lang="en-US" dirty="0"/>
              <a:t>This </a:t>
            </a:r>
            <a:r>
              <a:rPr lang="en-US" u="sng" dirty="0">
                <a:hlinkClick r:id="rId5"/>
              </a:rPr>
              <a:t>SL </a:t>
            </a:r>
            <a:r>
              <a:rPr lang="en-US" u="sng" dirty="0"/>
              <a:t>009</a:t>
            </a:r>
            <a:r>
              <a:rPr lang="en-US" dirty="0"/>
              <a:t> is a section from ____________________</a:t>
            </a:r>
          </a:p>
        </p:txBody>
      </p:sp>
      <p:sp>
        <p:nvSpPr>
          <p:cNvPr id="9" name="TextBox 8"/>
          <p:cNvSpPr txBox="1"/>
          <p:nvPr/>
        </p:nvSpPr>
        <p:spPr>
          <a:xfrm>
            <a:off x="3048000" y="3288268"/>
            <a:ext cx="5638800" cy="369332"/>
          </a:xfrm>
          <a:prstGeom prst="rect">
            <a:avLst/>
          </a:prstGeom>
          <a:noFill/>
        </p:spPr>
        <p:txBody>
          <a:bodyPr wrap="square" rtlCol="0">
            <a:spAutoFit/>
          </a:bodyPr>
          <a:lstStyle/>
          <a:p>
            <a:r>
              <a:rPr lang="en-US" b="1" dirty="0">
                <a:solidFill>
                  <a:srgbClr val="002060"/>
                </a:solidFill>
              </a:rPr>
              <a:t>Axilla, groin (areola, </a:t>
            </a:r>
            <a:r>
              <a:rPr lang="en-US" b="1" dirty="0" err="1">
                <a:solidFill>
                  <a:srgbClr val="002060"/>
                </a:solidFill>
              </a:rPr>
              <a:t>circumanal</a:t>
            </a:r>
            <a:r>
              <a:rPr lang="en-US" b="1" dirty="0">
                <a:solidFill>
                  <a:srgbClr val="002060"/>
                </a:solidFill>
              </a:rPr>
              <a:t>)</a:t>
            </a:r>
          </a:p>
        </p:txBody>
      </p:sp>
      <p:sp>
        <p:nvSpPr>
          <p:cNvPr id="10" name="TextBox 9"/>
          <p:cNvSpPr txBox="1"/>
          <p:nvPr/>
        </p:nvSpPr>
        <p:spPr>
          <a:xfrm>
            <a:off x="3048000" y="4038600"/>
            <a:ext cx="5638800" cy="369332"/>
          </a:xfrm>
          <a:prstGeom prst="rect">
            <a:avLst/>
          </a:prstGeom>
          <a:noFill/>
        </p:spPr>
        <p:txBody>
          <a:bodyPr wrap="square" rtlCol="0">
            <a:spAutoFit/>
          </a:bodyPr>
          <a:lstStyle/>
          <a:p>
            <a:r>
              <a:rPr lang="en-US" b="1" dirty="0">
                <a:solidFill>
                  <a:srgbClr val="002060"/>
                </a:solidFill>
              </a:rPr>
              <a:t>Scalp (best answer)</a:t>
            </a:r>
          </a:p>
        </p:txBody>
      </p:sp>
      <p:sp>
        <p:nvSpPr>
          <p:cNvPr id="11" name="TextBox 10"/>
          <p:cNvSpPr txBox="1"/>
          <p:nvPr/>
        </p:nvSpPr>
        <p:spPr>
          <a:xfrm>
            <a:off x="2971800" y="4888468"/>
            <a:ext cx="5638800" cy="369332"/>
          </a:xfrm>
          <a:prstGeom prst="rect">
            <a:avLst/>
          </a:prstGeom>
          <a:noFill/>
        </p:spPr>
        <p:txBody>
          <a:bodyPr wrap="square" rtlCol="0">
            <a:spAutoFit/>
          </a:bodyPr>
          <a:lstStyle/>
          <a:p>
            <a:r>
              <a:rPr lang="en-US" b="1" dirty="0">
                <a:solidFill>
                  <a:srgbClr val="002060"/>
                </a:solidFill>
              </a:rPr>
              <a:t>Palm of hand, sole of feet</a:t>
            </a:r>
          </a:p>
        </p:txBody>
      </p:sp>
      <p:sp>
        <p:nvSpPr>
          <p:cNvPr id="12" name="TextBox 11"/>
          <p:cNvSpPr txBox="1"/>
          <p:nvPr/>
        </p:nvSpPr>
        <p:spPr>
          <a:xfrm>
            <a:off x="3048000" y="5459768"/>
            <a:ext cx="5638800" cy="646331"/>
          </a:xfrm>
          <a:prstGeom prst="rect">
            <a:avLst/>
          </a:prstGeom>
          <a:noFill/>
        </p:spPr>
        <p:txBody>
          <a:bodyPr wrap="square" rtlCol="0">
            <a:spAutoFit/>
          </a:bodyPr>
          <a:lstStyle/>
          <a:p>
            <a:r>
              <a:rPr lang="en-US" b="1" dirty="0">
                <a:solidFill>
                  <a:srgbClr val="002060"/>
                </a:solidFill>
              </a:rPr>
              <a:t>Anything not one of above is acceptable, (ear, forearm, leg, face, etc.) – this happens to be the ear</a:t>
            </a:r>
          </a:p>
        </p:txBody>
      </p:sp>
    </p:spTree>
    <p:extLst>
      <p:ext uri="{BB962C8B-B14F-4D97-AF65-F5344CB8AC3E}">
        <p14:creationId xmlns:p14="http://schemas.microsoft.com/office/powerpoint/2010/main" val="380451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1" grpId="0"/>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2109</TotalTime>
  <Words>4141</Words>
  <Application>Microsoft Office PowerPoint</Application>
  <PresentationFormat>On-screen Show (4:3)</PresentationFormat>
  <Paragraphs>517</Paragraphs>
  <Slides>91</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91</vt:i4>
      </vt:variant>
    </vt:vector>
  </HeadingPairs>
  <TitlesOfParts>
    <vt:vector size="101" baseType="lpstr">
      <vt:lpstr>Arial</vt:lpstr>
      <vt:lpstr>Bradley Hand ITC</vt:lpstr>
      <vt:lpstr>Calibri</vt:lpstr>
      <vt:lpstr>Chiller</vt:lpstr>
      <vt:lpstr>Georgia</vt:lpstr>
      <vt:lpstr>Helvetica</vt:lpstr>
      <vt:lpstr>Script MT Bold</vt:lpstr>
      <vt:lpstr>Tempus Sans ITC</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Cincinnati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College of Medicine</dc:creator>
  <cp:lastModifiedBy>Lowrie, DJ (lowriedj)</cp:lastModifiedBy>
  <cp:revision>138</cp:revision>
  <cp:lastPrinted>2012-04-12T17:58:34Z</cp:lastPrinted>
  <dcterms:created xsi:type="dcterms:W3CDTF">2010-11-19T17:19:50Z</dcterms:created>
  <dcterms:modified xsi:type="dcterms:W3CDTF">2021-11-05T11:27:53Z</dcterms:modified>
</cp:coreProperties>
</file>