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48" r:id="rId2"/>
    <p:sldId id="332" r:id="rId3"/>
    <p:sldId id="375" r:id="rId4"/>
    <p:sldId id="404" r:id="rId5"/>
    <p:sldId id="374" r:id="rId6"/>
    <p:sldId id="405" r:id="rId7"/>
    <p:sldId id="407" r:id="rId8"/>
    <p:sldId id="408" r:id="rId9"/>
    <p:sldId id="409" r:id="rId10"/>
    <p:sldId id="423" r:id="rId11"/>
    <p:sldId id="406" r:id="rId12"/>
    <p:sldId id="415" r:id="rId13"/>
    <p:sldId id="416" r:id="rId14"/>
    <p:sldId id="417" r:id="rId15"/>
    <p:sldId id="418" r:id="rId16"/>
    <p:sldId id="410" r:id="rId17"/>
    <p:sldId id="419" r:id="rId18"/>
    <p:sldId id="421" r:id="rId19"/>
    <p:sldId id="422" r:id="rId20"/>
    <p:sldId id="420" r:id="rId21"/>
    <p:sldId id="426" r:id="rId22"/>
    <p:sldId id="449" r:id="rId23"/>
    <p:sldId id="425" r:id="rId24"/>
    <p:sldId id="439" r:id="rId25"/>
    <p:sldId id="446" r:id="rId26"/>
    <p:sldId id="443" r:id="rId27"/>
    <p:sldId id="437" r:id="rId28"/>
    <p:sldId id="442" r:id="rId29"/>
    <p:sldId id="447" r:id="rId30"/>
    <p:sldId id="441" r:id="rId31"/>
    <p:sldId id="432" r:id="rId32"/>
    <p:sldId id="402" r:id="rId33"/>
    <p:sldId id="427" r:id="rId34"/>
    <p:sldId id="428" r:id="rId35"/>
    <p:sldId id="431" r:id="rId36"/>
    <p:sldId id="429" r:id="rId37"/>
    <p:sldId id="434" r:id="rId38"/>
    <p:sldId id="424" r:id="rId39"/>
    <p:sldId id="440" r:id="rId40"/>
    <p:sldId id="433" r:id="rId41"/>
    <p:sldId id="436" r:id="rId42"/>
    <p:sldId id="435" r:id="rId43"/>
    <p:sldId id="444" r:id="rId44"/>
    <p:sldId id="445" r:id="rId45"/>
    <p:sldId id="430" r:id="rId46"/>
    <p:sldId id="438"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351"/>
    <a:srgbClr val="00589A"/>
    <a:srgbClr val="5D2E2D"/>
    <a:srgbClr val="6B2B62"/>
    <a:srgbClr val="BA52AB"/>
    <a:srgbClr val="7C3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96041" autoAdjust="0"/>
  </p:normalViewPr>
  <p:slideViewPr>
    <p:cSldViewPr>
      <p:cViewPr varScale="1">
        <p:scale>
          <a:sx n="113" d="100"/>
          <a:sy n="113" d="100"/>
        </p:scale>
        <p:origin x="184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420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0468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0316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4250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0305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26935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00815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53713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07497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28151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7673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28235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95805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60849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45275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919394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734876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66743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686386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147878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776194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99012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009210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814886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261464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046455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662731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700186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24270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10315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828271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267689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62820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63615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54618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833895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457164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327430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979339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888403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42569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0288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17863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68510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9404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70898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avelblog.org/Photos/96494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med2.uc.edu/labmanuals/ma/virtuallabs/HematopoiesisWBCplatelets/myeloblastpromyelocyteSL68_xvid.mp4.mp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ebslideserver.uc.edu:82/@57/view.apml?u=guest&amp;p=guest" TargetMode="External"/><Relationship Id="rId5" Type="http://schemas.openxmlformats.org/officeDocument/2006/relationships/hyperlink" Target="http://10.97.106.250/activex/slide88.html" TargetMode="External"/><Relationship Id="rId4" Type="http://schemas.openxmlformats.org/officeDocument/2006/relationships/hyperlink" Target="http://webslideserver.uc.edu:82/@58/view.apml?u=guest&amp;p=gu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hyperlink" Target="http://med2.uc.edu/labmanuals/ma/virtuallabs/HematopoiesisWBCplatelets/myelocytesSL68_xvid.mp4.mp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ebslideserver.uc.edu:82/@57/view.apml?u=guest&amp;p=guest" TargetMode="External"/><Relationship Id="rId5" Type="http://schemas.openxmlformats.org/officeDocument/2006/relationships/hyperlink" Target="http://10.97.106.250/activex/slide88.html" TargetMode="External"/><Relationship Id="rId4" Type="http://schemas.openxmlformats.org/officeDocument/2006/relationships/hyperlink" Target="http://webslideserver.uc.edu:82/@58/view.apml?u=guest&amp;p=gue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med2.uc.edu/labmanuals/ma/virtuallabs/HematopoiesisWBCplatelets/latergranulocytesSL68_xvid.mp4.mp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ebslideserver.uc.edu:82/@57/view.apml?u=guest&amp;p=guest" TargetMode="External"/><Relationship Id="rId5" Type="http://schemas.openxmlformats.org/officeDocument/2006/relationships/hyperlink" Target="http://10.97.106.250/activex/slide88.html" TargetMode="External"/><Relationship Id="rId4" Type="http://schemas.openxmlformats.org/officeDocument/2006/relationships/hyperlink" Target="http://webslideserver.uc.edu:82/@58/view.apml?u=guest&amp;p=gues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med2.uc.edu/labmanuals/ma/virtuallabs/HematopoiesisWBCplatelets/megakaryocyteSL68B_xvid.mp4.mp4"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med2.uc.edu/labmanuals/ma/virtuallabs/HematopoiesisWBCplatelets/megakaryocyteSL41_xvid.mp4.mp4" TargetMode="External"/><Relationship Id="rId5" Type="http://schemas.openxmlformats.org/officeDocument/2006/relationships/hyperlink" Target="http://webslideserver.uc.edu:82/@95/view.apml?u=guest&amp;p=guest" TargetMode="External"/><Relationship Id="rId4" Type="http://schemas.openxmlformats.org/officeDocument/2006/relationships/hyperlink" Target="http://webslideserver.uc.edu:82/@250/view.apml?u=guest&amp;p=gue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med2.uc.edu/labmanuals/ma/virtuallabs/HematopoiesisWBCplatelets/redmarrowSL39_xvid.mp4.mp4" TargetMode="External"/><Relationship Id="rId7" Type="http://schemas.openxmlformats.org/officeDocument/2006/relationships/hyperlink" Target="http://med2.uc.edu/labmanuals/ma/virtuallabs/HematopoiesisWBCplatelets/redmarrowSL41_xvid.mp4.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10.97.106.250/activex/slide88.html" TargetMode="External"/><Relationship Id="rId5" Type="http://schemas.openxmlformats.org/officeDocument/2006/relationships/hyperlink" Target="http://webslideserver.uc.edu:82/@95/view.apml?u=guest&amp;p=guest" TargetMode="External"/><Relationship Id="rId4" Type="http://schemas.openxmlformats.org/officeDocument/2006/relationships/hyperlink" Target="http://webslideserver.uc.edu:82/@94/view.apml?u=guest&amp;p=gue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914400"/>
            <a:ext cx="7696200" cy="1938992"/>
          </a:xfrm>
          <a:prstGeom prst="rect">
            <a:avLst/>
          </a:prstGeom>
          <a:noFill/>
        </p:spPr>
        <p:txBody>
          <a:bodyPr wrap="square">
            <a:spAutoFit/>
          </a:bodyPr>
          <a:lstStyle/>
          <a:p>
            <a:pPr algn="ctr" fontAlgn="auto">
              <a:spcBef>
                <a:spcPts val="0"/>
              </a:spcBef>
              <a:spcAft>
                <a:spcPts val="0"/>
              </a:spcAft>
              <a:defRPr/>
            </a:pPr>
            <a:r>
              <a:rPr lang="en-US" sz="4000" dirty="0">
                <a:solidFill>
                  <a:srgbClr val="C00000"/>
                </a:solidFill>
                <a:latin typeface="+mn-lt"/>
              </a:rPr>
              <a:t>Hematopoiesis: White Blood Cells and Platelets</a:t>
            </a:r>
          </a:p>
          <a:p>
            <a:pPr algn="ctr" fontAlgn="auto">
              <a:spcBef>
                <a:spcPts val="0"/>
              </a:spcBef>
              <a:spcAft>
                <a:spcPts val="0"/>
              </a:spcAft>
              <a:defRPr/>
            </a:pPr>
            <a:r>
              <a:rPr lang="en-US" sz="4000" dirty="0">
                <a:solidFill>
                  <a:srgbClr val="C00000"/>
                </a:solidFill>
                <a:latin typeface="Chiller" pitchFamily="82" charset="0"/>
              </a:rPr>
              <a:t>Digital Laboratory</a:t>
            </a:r>
          </a:p>
        </p:txBody>
      </p:sp>
      <p:sp>
        <p:nvSpPr>
          <p:cNvPr id="15362" name="TextBox 2"/>
          <p:cNvSpPr txBox="1">
            <a:spLocks noChangeArrowheads="1"/>
          </p:cNvSpPr>
          <p:nvPr/>
        </p:nvSpPr>
        <p:spPr bwMode="auto">
          <a:xfrm>
            <a:off x="152400" y="3119437"/>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136097" y="41910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75 minutes to complete.</a:t>
            </a:r>
          </a:p>
        </p:txBody>
      </p:sp>
      <p:pic>
        <p:nvPicPr>
          <p:cNvPr id="1026" name="Picture 2" descr="Preparing Sheep Testic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524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307651"/>
            <a:ext cx="2971800" cy="2191703"/>
          </a:xfrm>
          <a:prstGeom prst="rect">
            <a:avLst/>
          </a:prstGeom>
        </p:spPr>
      </p:pic>
    </p:spTree>
    <p:extLst>
      <p:ext uri="{BB962C8B-B14F-4D97-AF65-F5344CB8AC3E}">
        <p14:creationId xmlns:p14="http://schemas.microsoft.com/office/powerpoint/2010/main" val="23071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
        <p:nvSpPr>
          <p:cNvPr id="8" name="TextBox 2"/>
          <p:cNvSpPr txBox="1">
            <a:spLocks noChangeArrowheads="1"/>
          </p:cNvSpPr>
          <p:nvPr/>
        </p:nvSpPr>
        <p:spPr bwMode="auto">
          <a:xfrm>
            <a:off x="274172" y="3410534"/>
            <a:ext cx="8793628" cy="2985433"/>
          </a:xfrm>
          <a:prstGeom prst="rect">
            <a:avLst/>
          </a:prstGeom>
          <a:noFill/>
          <a:ln w="9525">
            <a:noFill/>
            <a:miter lim="800000"/>
            <a:headEnd/>
            <a:tailEnd/>
          </a:ln>
        </p:spPr>
        <p:txBody>
          <a:bodyPr wrap="square">
            <a:spAutoFit/>
          </a:bodyPr>
          <a:lstStyle/>
          <a:p>
            <a:r>
              <a:rPr lang="en-US" sz="1600" b="1" dirty="0">
                <a:solidFill>
                  <a:srgbClr val="6B2B62"/>
                </a:solidFill>
                <a:latin typeface="Times New Roman" pitchFamily="18" charset="0"/>
                <a:cs typeface="Times New Roman" pitchFamily="18" charset="0"/>
              </a:rPr>
              <a:t>Not happy with the nucleoli in these cells?  Upset by the nucleus that is not so round in the cell to the right?  Disappointed that the cell to the right has a little eosinophilia mixed in with the basophilia in the cytoplasm?</a:t>
            </a:r>
          </a:p>
          <a:p>
            <a:endParaRPr lang="en-US" sz="800" b="1" dirty="0">
              <a:solidFill>
                <a:srgbClr val="6B2B62"/>
              </a:solidFill>
              <a:latin typeface="Times New Roman" pitchFamily="18" charset="0"/>
              <a:cs typeface="Times New Roman" pitchFamily="18" charset="0"/>
            </a:endParaRPr>
          </a:p>
          <a:p>
            <a:r>
              <a:rPr lang="en-US" sz="1600" b="1" dirty="0">
                <a:solidFill>
                  <a:srgbClr val="6B2B62"/>
                </a:solidFill>
                <a:latin typeface="Times New Roman" pitchFamily="18" charset="0"/>
                <a:cs typeface="Times New Roman" pitchFamily="18" charset="0"/>
              </a:rPr>
              <a:t>Because development is a continuum, it is a challenge to capture “textbook” examples that exhibit every one of the useful features for the multiple views of each cell type.</a:t>
            </a:r>
          </a:p>
          <a:p>
            <a:endParaRPr lang="en-US" sz="1000" b="1" dirty="0">
              <a:solidFill>
                <a:srgbClr val="6B2B62"/>
              </a:solidFill>
              <a:latin typeface="Tempus Sans ITC" pitchFamily="82" charset="0"/>
              <a:cs typeface="Times New Roman" pitchFamily="18" charset="0"/>
            </a:endParaRPr>
          </a:p>
          <a:p>
            <a:r>
              <a:rPr lang="en-US" sz="1600" b="1" dirty="0">
                <a:solidFill>
                  <a:schemeClr val="accent3">
                    <a:lumMod val="50000"/>
                  </a:schemeClr>
                </a:solidFill>
                <a:latin typeface="Tempus Sans ITC" pitchFamily="82" charset="0"/>
                <a:cs typeface="Times New Roman" pitchFamily="18" charset="0"/>
              </a:rPr>
              <a:t>When I scan, I see something that looks good, and get VERY excited, only to find that the nucleolus or granules are not perfect.  You can still give the cell a name, but from a teaching perspective, it’s quite challenging to find these little gems.  If you doubt this, stop by my office and I’ll challenge you to a cell-finding contest; what could be more exciting than that?</a:t>
            </a:r>
          </a:p>
          <a:p>
            <a:endParaRPr lang="en-US" sz="1000" b="1" dirty="0">
              <a:solidFill>
                <a:schemeClr val="accent3">
                  <a:lumMod val="50000"/>
                </a:schemeClr>
              </a:solidFill>
              <a:latin typeface="Tempus Sans ITC" pitchFamily="82" charset="0"/>
              <a:cs typeface="Times New Roman" pitchFamily="18" charset="0"/>
            </a:endParaRPr>
          </a:p>
          <a:p>
            <a:r>
              <a:rPr lang="en-US" sz="1600" b="1" dirty="0">
                <a:solidFill>
                  <a:schemeClr val="accent3">
                    <a:lumMod val="50000"/>
                  </a:schemeClr>
                </a:solidFill>
                <a:latin typeface="Tempus Sans ITC" pitchFamily="82" charset="0"/>
                <a:cs typeface="Times New Roman" pitchFamily="18" charset="0"/>
              </a:rPr>
              <a:t>Fortunately for you, when we do see textbook examples, we save them for exams.  </a:t>
            </a:r>
            <a:r>
              <a:rPr lang="en-US" sz="1600" b="1" dirty="0">
                <a:solidFill>
                  <a:schemeClr val="accent3">
                    <a:lumMod val="50000"/>
                  </a:schemeClr>
                </a:solidFill>
                <a:latin typeface="Tempus Sans ITC" pitchFamily="82" charset="0"/>
                <a:cs typeface="Times New Roman" pitchFamily="18" charset="0"/>
                <a:sym typeface="Wingdings" pitchFamily="2" charset="2"/>
              </a:rPr>
              <a:t></a:t>
            </a:r>
            <a:endParaRPr lang="en-US" sz="1600" b="1" dirty="0">
              <a:solidFill>
                <a:schemeClr val="accent3">
                  <a:lumMod val="50000"/>
                </a:schemeClr>
              </a:solidFill>
              <a:latin typeface="Tempus Sans ITC" pitchFamily="82"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601235"/>
            <a:ext cx="3369381" cy="280929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119" y="658969"/>
            <a:ext cx="3352324" cy="2693832"/>
          </a:xfrm>
          <a:prstGeom prst="rect">
            <a:avLst/>
          </a:prstGeom>
        </p:spPr>
      </p:pic>
    </p:spTree>
    <p:extLst>
      <p:ext uri="{BB962C8B-B14F-4D97-AF65-F5344CB8AC3E}">
        <p14:creationId xmlns:p14="http://schemas.microsoft.com/office/powerpoint/2010/main" val="40429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286000" y="1905000"/>
            <a:ext cx="4931229"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myeloblasts and promyelocytes – SL68</a:t>
            </a:r>
            <a:endParaRPr lang="en-US" dirty="0">
              <a:latin typeface="Calibri" pitchFamily="34" charset="0"/>
            </a:endParaRPr>
          </a:p>
        </p:txBody>
      </p:sp>
      <p:sp>
        <p:nvSpPr>
          <p:cNvPr id="37891" name="TextBox 4"/>
          <p:cNvSpPr txBox="1">
            <a:spLocks noChangeArrowheads="1"/>
          </p:cNvSpPr>
          <p:nvPr/>
        </p:nvSpPr>
        <p:spPr bwMode="auto">
          <a:xfrm>
            <a:off x="762000" y="5689937"/>
            <a:ext cx="8131703" cy="1015663"/>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068</a:t>
            </a:r>
            <a:r>
              <a:rPr lang="en-US" dirty="0">
                <a:latin typeface="Calibri" pitchFamily="34" charset="0"/>
                <a:hlinkClick r:id="rId5"/>
              </a:rPr>
              <a:t> </a:t>
            </a:r>
            <a:r>
              <a:rPr lang="en-US" dirty="0">
                <a:latin typeface="Calibri" pitchFamily="34" charset="0"/>
              </a:rPr>
              <a:t>and </a:t>
            </a:r>
            <a:r>
              <a:rPr lang="en-US" u="sng" dirty="0">
                <a:hlinkClick r:id="rId6"/>
              </a:rPr>
              <a:t>SL 177</a:t>
            </a:r>
            <a:r>
              <a:rPr lang="en-US" dirty="0">
                <a:latin typeface="Calibri" pitchFamily="34" charset="0"/>
                <a:hlinkClick r:id="rId5"/>
              </a:rPr>
              <a:t> </a:t>
            </a:r>
            <a:endParaRPr lang="en-US" dirty="0">
              <a:latin typeface="Calibri" pitchFamily="34" charset="0"/>
            </a:endParaRPr>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Myeloblast</a:t>
            </a:r>
            <a:endParaRPr lang="en-US" sz="1200" b="1" dirty="0">
              <a:solidFill>
                <a:srgbClr val="002060"/>
              </a:solidFill>
              <a:latin typeface="Georgia" pitchFamily="18" charset="0"/>
              <a:ea typeface="Times" pitchFamily="18" charset="0"/>
              <a:cs typeface="Arial" charset="0"/>
            </a:endParaRPr>
          </a:p>
          <a:p>
            <a:pPr lvl="1" eaLnBrk="0" hangingPunct="0">
              <a:buFontTx/>
              <a:buChar char="•"/>
            </a:pPr>
            <a:r>
              <a:rPr lang="en-US" sz="1200" b="1" dirty="0" err="1">
                <a:solidFill>
                  <a:srgbClr val="002060"/>
                </a:solidFill>
                <a:latin typeface="Georgia" pitchFamily="18" charset="0"/>
                <a:cs typeface="Arial" charset="0"/>
              </a:rPr>
              <a:t>Promyelocyte</a:t>
            </a:r>
            <a:endParaRPr lang="en-US" sz="1200" b="1" dirty="0">
              <a:solidFill>
                <a:srgbClr val="002060"/>
              </a:solidFill>
              <a:latin typeface="Georgia" pitchFamily="18" charset="0"/>
              <a:cs typeface="Arial" charset="0"/>
            </a:endParaRPr>
          </a:p>
        </p:txBody>
      </p:sp>
      <p:sp>
        <p:nvSpPr>
          <p:cNvPr id="5" name="Rectangle 4"/>
          <p:cNvSpPr/>
          <p:nvPr/>
        </p:nvSpPr>
        <p:spPr>
          <a:xfrm>
            <a:off x="1752600"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Tree>
    <p:extLst>
      <p:ext uri="{BB962C8B-B14F-4D97-AF65-F5344CB8AC3E}">
        <p14:creationId xmlns:p14="http://schemas.microsoft.com/office/powerpoint/2010/main" val="351360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926"/>
          <a:stretch/>
        </p:blipFill>
        <p:spPr>
          <a:xfrm>
            <a:off x="102987" y="78378"/>
            <a:ext cx="2975209" cy="6646817"/>
          </a:xfrm>
          <a:prstGeom prst="rect">
            <a:avLst/>
          </a:prstGeom>
        </p:spPr>
      </p:pic>
      <p:sp>
        <p:nvSpPr>
          <p:cNvPr id="27654" name="TextBox 2"/>
          <p:cNvSpPr txBox="1">
            <a:spLocks noChangeArrowheads="1"/>
          </p:cNvSpPr>
          <p:nvPr/>
        </p:nvSpPr>
        <p:spPr bwMode="auto">
          <a:xfrm>
            <a:off x="3697074" y="4724400"/>
            <a:ext cx="4556393" cy="2062103"/>
          </a:xfrm>
          <a:prstGeom prst="rect">
            <a:avLst/>
          </a:prstGeom>
          <a:noFill/>
          <a:ln w="9525">
            <a:noFill/>
            <a:miter lim="800000"/>
            <a:headEnd/>
            <a:tailEnd/>
          </a:ln>
        </p:spPr>
        <p:txBody>
          <a:bodyPr wrap="square">
            <a:spAutoFit/>
          </a:bodyPr>
          <a:lstStyle/>
          <a:p>
            <a:r>
              <a:rPr lang="en-US" sz="1600" b="1" dirty="0" err="1">
                <a:solidFill>
                  <a:srgbClr val="00589A"/>
                </a:solidFill>
                <a:latin typeface="Times New Roman" pitchFamily="18" charset="0"/>
                <a:cs typeface="Times New Roman" pitchFamily="18" charset="0"/>
              </a:rPr>
              <a:t>myelocyte</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--medium-sized cell</a:t>
            </a:r>
          </a:p>
          <a:p>
            <a:pPr>
              <a:tabLst>
                <a:tab pos="231775" algn="l"/>
              </a:tabLst>
            </a:pPr>
            <a:r>
              <a:rPr lang="en-US" sz="1600" b="1" dirty="0">
                <a:solidFill>
                  <a:srgbClr val="A95351"/>
                </a:solidFill>
                <a:latin typeface="Times New Roman" pitchFamily="18" charset="0"/>
                <a:cs typeface="Times New Roman" pitchFamily="18" charset="0"/>
              </a:rPr>
              <a:t>	--medium-sized round nucleus</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--no nucleoli</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a:solidFill>
                  <a:srgbClr val="A95351"/>
                </a:solidFill>
                <a:latin typeface="Times New Roman" pitchFamily="18" charset="0"/>
                <a:cs typeface="Times New Roman" pitchFamily="18" charset="0"/>
              </a:rPr>
              <a:t>--clumped chromatin pattern</a:t>
            </a:r>
          </a:p>
          <a:p>
            <a:pPr>
              <a:tabLst>
                <a:tab pos="231775" algn="l"/>
              </a:tabLst>
            </a:pPr>
            <a:r>
              <a:rPr lang="en-US" sz="1600" b="1" dirty="0">
                <a:solidFill>
                  <a:srgbClr val="5D2E2D"/>
                </a:solidFill>
                <a:latin typeface="Times New Roman" pitchFamily="18" charset="0"/>
                <a:cs typeface="Times New Roman" pitchFamily="18" charset="0"/>
              </a:rPr>
              <a:t>	--(mostly) basophilic cytoplasm</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err="1">
                <a:solidFill>
                  <a:srgbClr val="5D2E2D"/>
                </a:solidFill>
                <a:latin typeface="Times New Roman" pitchFamily="18" charset="0"/>
                <a:cs typeface="Times New Roman" pitchFamily="18" charset="0"/>
              </a:rPr>
              <a:t>azurophilic</a:t>
            </a:r>
            <a:r>
              <a:rPr lang="en-US" sz="1600" b="1" dirty="0">
                <a:solidFill>
                  <a:srgbClr val="5D2E2D"/>
                </a:solidFill>
                <a:latin typeface="Times New Roman" pitchFamily="18" charset="0"/>
                <a:cs typeface="Times New Roman" pitchFamily="18" charset="0"/>
              </a:rPr>
              <a:t> granules</a:t>
            </a:r>
          </a:p>
          <a:p>
            <a:pPr>
              <a:tabLst>
                <a:tab pos="231775" algn="l"/>
              </a:tabLst>
            </a:pPr>
            <a:r>
              <a:rPr lang="en-US" sz="1600" b="1" dirty="0">
                <a:solidFill>
                  <a:srgbClr val="A95351"/>
                </a:solidFill>
                <a:latin typeface="Times New Roman" pitchFamily="18" charset="0"/>
                <a:cs typeface="Times New Roman" pitchFamily="18" charset="0"/>
              </a:rPr>
              <a:t>	--specific granules</a:t>
            </a:r>
          </a:p>
        </p:txBody>
      </p:sp>
      <p:sp>
        <p:nvSpPr>
          <p:cNvPr id="4" name="Rectangle 3"/>
          <p:cNvSpPr/>
          <p:nvPr/>
        </p:nvSpPr>
        <p:spPr>
          <a:xfrm>
            <a:off x="152400" y="2238589"/>
            <a:ext cx="3048000" cy="1375859"/>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99965"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
        <p:nvSpPr>
          <p:cNvPr id="10" name="TextBox 2"/>
          <p:cNvSpPr txBox="1">
            <a:spLocks noChangeArrowheads="1"/>
          </p:cNvSpPr>
          <p:nvPr/>
        </p:nvSpPr>
        <p:spPr bwMode="auto">
          <a:xfrm>
            <a:off x="3417521" y="886358"/>
            <a:ext cx="5115497" cy="830997"/>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Shown here are a </a:t>
            </a:r>
            <a:r>
              <a:rPr lang="en-US" sz="1600" b="1" dirty="0" err="1">
                <a:solidFill>
                  <a:srgbClr val="6B2B62"/>
                </a:solidFill>
                <a:latin typeface="Tempus Sans ITC" pitchFamily="82" charset="0"/>
                <a:cs typeface="Times New Roman" pitchFamily="18" charset="0"/>
              </a:rPr>
              <a:t>neutrophilic</a:t>
            </a:r>
            <a:r>
              <a:rPr lang="en-US" sz="1600" b="1" dirty="0">
                <a:solidFill>
                  <a:srgbClr val="6B2B62"/>
                </a:solidFill>
                <a:latin typeface="Tempus Sans ITC" pitchFamily="82" charset="0"/>
                <a:cs typeface="Times New Roman" pitchFamily="18" charset="0"/>
              </a:rPr>
              <a:t> </a:t>
            </a:r>
            <a:r>
              <a:rPr lang="en-US" sz="1600" b="1" dirty="0" err="1">
                <a:solidFill>
                  <a:srgbClr val="6B2B62"/>
                </a:solidFill>
                <a:latin typeface="Tempus Sans ITC" pitchFamily="82" charset="0"/>
                <a:cs typeface="Times New Roman" pitchFamily="18" charset="0"/>
              </a:rPr>
              <a:t>myelocyte</a:t>
            </a:r>
            <a:r>
              <a:rPr lang="en-US" sz="1600" b="1" dirty="0">
                <a:solidFill>
                  <a:srgbClr val="6B2B62"/>
                </a:solidFill>
                <a:latin typeface="Tempus Sans ITC" pitchFamily="82" charset="0"/>
                <a:cs typeface="Times New Roman" pitchFamily="18" charset="0"/>
              </a:rPr>
              <a:t> (NM) and an eosinophilic </a:t>
            </a:r>
            <a:r>
              <a:rPr lang="en-US" sz="1600" b="1" dirty="0" err="1">
                <a:solidFill>
                  <a:srgbClr val="6B2B62"/>
                </a:solidFill>
                <a:latin typeface="Tempus Sans ITC" pitchFamily="82" charset="0"/>
                <a:cs typeface="Times New Roman" pitchFamily="18" charset="0"/>
              </a:rPr>
              <a:t>myelocyte</a:t>
            </a:r>
            <a:r>
              <a:rPr lang="en-US" sz="1600" b="1" dirty="0">
                <a:solidFill>
                  <a:srgbClr val="6B2B62"/>
                </a:solidFill>
                <a:latin typeface="Tempus Sans ITC" pitchFamily="82" charset="0"/>
                <a:cs typeface="Times New Roman" pitchFamily="18" charset="0"/>
              </a:rPr>
              <a:t> (EM).  And, yes, if you are going to call a cell a </a:t>
            </a:r>
            <a:r>
              <a:rPr lang="en-US" sz="1600" b="1" dirty="0" err="1">
                <a:solidFill>
                  <a:srgbClr val="6B2B62"/>
                </a:solidFill>
                <a:latin typeface="Tempus Sans ITC" pitchFamily="82" charset="0"/>
                <a:cs typeface="Times New Roman" pitchFamily="18" charset="0"/>
              </a:rPr>
              <a:t>myelocyte</a:t>
            </a:r>
            <a:r>
              <a:rPr lang="en-US" sz="1600" b="1" dirty="0">
                <a:solidFill>
                  <a:srgbClr val="6B2B62"/>
                </a:solidFill>
                <a:latin typeface="Tempus Sans ITC" pitchFamily="82" charset="0"/>
                <a:cs typeface="Times New Roman" pitchFamily="18" charset="0"/>
              </a:rPr>
              <a:t>, you better say which one.</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6144"/>
          <a:stretch/>
        </p:blipFill>
        <p:spPr>
          <a:xfrm>
            <a:off x="7999467" y="1496927"/>
            <a:ext cx="1068333" cy="1019954"/>
          </a:xfrm>
          <a:prstGeom prst="rect">
            <a:avLst/>
          </a:prstGeom>
        </p:spPr>
      </p:pic>
      <p:grpSp>
        <p:nvGrpSpPr>
          <p:cNvPr id="6" name="Group 5"/>
          <p:cNvGrpSpPr/>
          <p:nvPr/>
        </p:nvGrpSpPr>
        <p:grpSpPr>
          <a:xfrm>
            <a:off x="3470308" y="1943268"/>
            <a:ext cx="4198700" cy="2781132"/>
            <a:chOff x="3470308" y="1522414"/>
            <a:chExt cx="4198700" cy="2781132"/>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470309" y="1522414"/>
              <a:ext cx="4198699" cy="2781132"/>
            </a:xfrm>
            <a:prstGeom prst="rect">
              <a:avLst/>
            </a:prstGeom>
          </p:spPr>
        </p:pic>
        <p:sp>
          <p:nvSpPr>
            <p:cNvPr id="5" name="TextBox 4"/>
            <p:cNvSpPr txBox="1"/>
            <p:nvPr/>
          </p:nvSpPr>
          <p:spPr>
            <a:xfrm>
              <a:off x="3470308" y="2419583"/>
              <a:ext cx="685800" cy="369332"/>
            </a:xfrm>
            <a:prstGeom prst="rect">
              <a:avLst/>
            </a:prstGeom>
            <a:noFill/>
          </p:spPr>
          <p:txBody>
            <a:bodyPr wrap="square" rtlCol="0">
              <a:spAutoFit/>
            </a:bodyPr>
            <a:lstStyle/>
            <a:p>
              <a:r>
                <a:rPr lang="en-US" dirty="0"/>
                <a:t>NM</a:t>
              </a:r>
            </a:p>
          </p:txBody>
        </p:sp>
        <p:sp>
          <p:nvSpPr>
            <p:cNvPr id="13" name="TextBox 12"/>
            <p:cNvSpPr txBox="1"/>
            <p:nvPr/>
          </p:nvSpPr>
          <p:spPr>
            <a:xfrm>
              <a:off x="6781800" y="2607921"/>
              <a:ext cx="685800" cy="369332"/>
            </a:xfrm>
            <a:prstGeom prst="rect">
              <a:avLst/>
            </a:prstGeom>
            <a:noFill/>
          </p:spPr>
          <p:txBody>
            <a:bodyPr wrap="square" rtlCol="0">
              <a:spAutoFit/>
            </a:bodyPr>
            <a:lstStyle/>
            <a:p>
              <a:r>
                <a:rPr lang="en-US" dirty="0"/>
                <a:t>EM</a:t>
              </a:r>
            </a:p>
          </p:txBody>
        </p:sp>
      </p:grpSp>
      <p:sp>
        <p:nvSpPr>
          <p:cNvPr id="7" name="TextBox 6"/>
          <p:cNvSpPr txBox="1"/>
          <p:nvPr/>
        </p:nvSpPr>
        <p:spPr>
          <a:xfrm>
            <a:off x="7317676" y="5210783"/>
            <a:ext cx="1732290" cy="1384995"/>
          </a:xfrm>
          <a:prstGeom prst="rect">
            <a:avLst/>
          </a:prstGeom>
          <a:noFill/>
        </p:spPr>
        <p:txBody>
          <a:bodyPr wrap="square" rtlCol="0">
            <a:spAutoFit/>
          </a:bodyPr>
          <a:lstStyle/>
          <a:p>
            <a:r>
              <a:rPr lang="en-US" sz="1200" b="1" dirty="0">
                <a:solidFill>
                  <a:srgbClr val="A95351"/>
                </a:solidFill>
                <a:latin typeface="Tempus Sans ITC" pitchFamily="82" charset="0"/>
              </a:rPr>
              <a:t>What actually changed from the </a:t>
            </a:r>
            <a:r>
              <a:rPr lang="en-US" sz="1200" b="1" dirty="0" err="1">
                <a:solidFill>
                  <a:srgbClr val="A95351"/>
                </a:solidFill>
                <a:latin typeface="Tempus Sans ITC" pitchFamily="82" charset="0"/>
              </a:rPr>
              <a:t>promyelocyte</a:t>
            </a:r>
            <a:r>
              <a:rPr lang="en-US" sz="1200" b="1" dirty="0">
                <a:solidFill>
                  <a:srgbClr val="A95351"/>
                </a:solidFill>
                <a:latin typeface="Tempus Sans ITC" pitchFamily="82" charset="0"/>
              </a:rPr>
              <a:t> are the 5 features in lighter-colored text, not the two in dark-colored text.  Lots of changes at this stage.</a:t>
            </a:r>
          </a:p>
        </p:txBody>
      </p:sp>
    </p:spTree>
    <p:extLst>
      <p:ext uri="{BB962C8B-B14F-4D97-AF65-F5344CB8AC3E}">
        <p14:creationId xmlns:p14="http://schemas.microsoft.com/office/powerpoint/2010/main" val="307208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803523" y="1905000"/>
            <a:ext cx="4931229"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myelocytes – SL68</a:t>
            </a:r>
            <a:endParaRPr lang="en-US" dirty="0">
              <a:latin typeface="Calibri" pitchFamily="34" charset="0"/>
            </a:endParaRPr>
          </a:p>
        </p:txBody>
      </p:sp>
      <p:sp>
        <p:nvSpPr>
          <p:cNvPr id="37891" name="TextBox 4"/>
          <p:cNvSpPr txBox="1">
            <a:spLocks noChangeArrowheads="1"/>
          </p:cNvSpPr>
          <p:nvPr/>
        </p:nvSpPr>
        <p:spPr bwMode="auto">
          <a:xfrm>
            <a:off x="762000" y="5410200"/>
            <a:ext cx="8131703" cy="1384995"/>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068</a:t>
            </a:r>
            <a:r>
              <a:rPr lang="en-US" dirty="0">
                <a:latin typeface="Calibri" pitchFamily="34" charset="0"/>
                <a:hlinkClick r:id="rId5"/>
              </a:rPr>
              <a:t> </a:t>
            </a:r>
            <a:r>
              <a:rPr lang="en-US" dirty="0">
                <a:latin typeface="Calibri" pitchFamily="34" charset="0"/>
              </a:rPr>
              <a:t>and </a:t>
            </a:r>
            <a:r>
              <a:rPr lang="en-US" u="sng" dirty="0">
                <a:hlinkClick r:id="rId6"/>
              </a:rPr>
              <a:t>SL 177</a:t>
            </a:r>
            <a:r>
              <a:rPr lang="en-US" dirty="0">
                <a:latin typeface="Calibri" pitchFamily="34" charset="0"/>
                <a:hlinkClick r:id="rId5"/>
              </a:rPr>
              <a:t> </a:t>
            </a:r>
            <a:endParaRPr lang="en-US" dirty="0">
              <a:latin typeface="Calibri" pitchFamily="34" charset="0"/>
            </a:endParaRPr>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Myelocyte</a:t>
            </a:r>
            <a:endParaRPr lang="en-US" sz="1200" b="1" dirty="0">
              <a:solidFill>
                <a:srgbClr val="002060"/>
              </a:solidFill>
              <a:latin typeface="Georgia" pitchFamily="18" charset="0"/>
              <a:ea typeface="Times" pitchFamily="18" charset="0"/>
              <a:cs typeface="Arial" charset="0"/>
            </a:endParaRPr>
          </a:p>
          <a:p>
            <a:pPr lvl="2" eaLnBrk="0" hangingPunct="0">
              <a:buFontTx/>
              <a:buChar char="•"/>
            </a:pPr>
            <a:r>
              <a:rPr lang="en-US" sz="1200" b="1" dirty="0" err="1">
                <a:solidFill>
                  <a:srgbClr val="002060"/>
                </a:solidFill>
                <a:latin typeface="Georgia" pitchFamily="18" charset="0"/>
                <a:cs typeface="Arial" charset="0"/>
              </a:rPr>
              <a:t>Neutrophilic</a:t>
            </a:r>
            <a:r>
              <a:rPr lang="en-US" sz="1200" b="1" dirty="0">
                <a:solidFill>
                  <a:srgbClr val="002060"/>
                </a:solidFill>
                <a:latin typeface="Georgia" pitchFamily="18" charset="0"/>
                <a:cs typeface="Arial" charset="0"/>
              </a:rPr>
              <a:t> </a:t>
            </a:r>
            <a:r>
              <a:rPr lang="en-US" sz="1200" b="1" dirty="0" err="1">
                <a:solidFill>
                  <a:srgbClr val="002060"/>
                </a:solidFill>
                <a:latin typeface="Georgia" pitchFamily="18" charset="0"/>
                <a:cs typeface="Arial" charset="0"/>
              </a:rPr>
              <a:t>myelocyte</a:t>
            </a:r>
            <a:endParaRPr lang="en-US" sz="1200" b="1" dirty="0">
              <a:solidFill>
                <a:srgbClr val="002060"/>
              </a:solidFill>
              <a:latin typeface="Georgia" pitchFamily="18" charset="0"/>
              <a:cs typeface="Arial" charset="0"/>
            </a:endParaRPr>
          </a:p>
          <a:p>
            <a:pPr lvl="2" eaLnBrk="0" hangingPunct="0">
              <a:buFontTx/>
              <a:buChar char="•"/>
            </a:pPr>
            <a:r>
              <a:rPr lang="en-US" sz="1200" b="1" dirty="0">
                <a:solidFill>
                  <a:srgbClr val="002060"/>
                </a:solidFill>
                <a:latin typeface="Georgia" pitchFamily="18" charset="0"/>
                <a:cs typeface="Arial" charset="0"/>
              </a:rPr>
              <a:t>Eosinophilic </a:t>
            </a:r>
            <a:r>
              <a:rPr lang="en-US" sz="1200" b="1" dirty="0" err="1">
                <a:solidFill>
                  <a:srgbClr val="002060"/>
                </a:solidFill>
                <a:latin typeface="Georgia" pitchFamily="18" charset="0"/>
                <a:cs typeface="Arial" charset="0"/>
              </a:rPr>
              <a:t>myelocyte</a:t>
            </a:r>
            <a:endParaRPr lang="en-US" sz="1200" b="1" dirty="0">
              <a:solidFill>
                <a:srgbClr val="002060"/>
              </a:solidFill>
              <a:latin typeface="Georgia" pitchFamily="18" charset="0"/>
              <a:cs typeface="Arial" charset="0"/>
            </a:endParaRPr>
          </a:p>
          <a:p>
            <a:pPr lvl="2" eaLnBrk="0" hangingPunct="0">
              <a:buFontTx/>
              <a:buChar char="•"/>
            </a:pPr>
            <a:r>
              <a:rPr lang="en-US" sz="1200" b="1" dirty="0">
                <a:solidFill>
                  <a:srgbClr val="002060"/>
                </a:solidFill>
                <a:latin typeface="Georgia" pitchFamily="18" charset="0"/>
                <a:cs typeface="Arial" charset="0"/>
              </a:rPr>
              <a:t>Basophilic </a:t>
            </a:r>
            <a:r>
              <a:rPr lang="en-US" sz="1200" b="1" dirty="0" err="1">
                <a:solidFill>
                  <a:srgbClr val="002060"/>
                </a:solidFill>
                <a:latin typeface="Georgia" pitchFamily="18" charset="0"/>
                <a:cs typeface="Arial" charset="0"/>
              </a:rPr>
              <a:t>myelocyte</a:t>
            </a:r>
            <a:endParaRPr lang="en-US" sz="1200" b="1" dirty="0">
              <a:solidFill>
                <a:srgbClr val="002060"/>
              </a:solidFill>
              <a:latin typeface="Georgia" pitchFamily="18" charset="0"/>
              <a:cs typeface="Arial" charset="0"/>
            </a:endParaRPr>
          </a:p>
        </p:txBody>
      </p:sp>
      <p:sp>
        <p:nvSpPr>
          <p:cNvPr id="5" name="Rectangle 4"/>
          <p:cNvSpPr/>
          <p:nvPr/>
        </p:nvSpPr>
        <p:spPr>
          <a:xfrm>
            <a:off x="1600200"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Tree>
    <p:extLst>
      <p:ext uri="{BB962C8B-B14F-4D97-AF65-F5344CB8AC3E}">
        <p14:creationId xmlns:p14="http://schemas.microsoft.com/office/powerpoint/2010/main" val="313211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926"/>
          <a:stretch/>
        </p:blipFill>
        <p:spPr>
          <a:xfrm>
            <a:off x="102987" y="78378"/>
            <a:ext cx="2975209" cy="6646817"/>
          </a:xfrm>
          <a:prstGeom prst="rect">
            <a:avLst/>
          </a:prstGeom>
        </p:spPr>
      </p:pic>
      <p:sp>
        <p:nvSpPr>
          <p:cNvPr id="27654" name="TextBox 2"/>
          <p:cNvSpPr txBox="1">
            <a:spLocks noChangeArrowheads="1"/>
          </p:cNvSpPr>
          <p:nvPr/>
        </p:nvSpPr>
        <p:spPr bwMode="auto">
          <a:xfrm>
            <a:off x="3352800" y="762000"/>
            <a:ext cx="5180218" cy="830997"/>
          </a:xfrm>
          <a:prstGeom prst="rect">
            <a:avLst/>
          </a:prstGeom>
          <a:noFill/>
          <a:ln w="9525">
            <a:noFill/>
            <a:miter lim="800000"/>
            <a:headEnd/>
            <a:tailEnd/>
          </a:ln>
        </p:spPr>
        <p:txBody>
          <a:bodyPr wrap="square">
            <a:spAutoFit/>
          </a:bodyPr>
          <a:lstStyle/>
          <a:p>
            <a:pPr>
              <a:tabLst>
                <a:tab pos="231775" algn="l"/>
              </a:tabLst>
            </a:pPr>
            <a:r>
              <a:rPr lang="en-US" sz="1600" b="1" dirty="0">
                <a:solidFill>
                  <a:srgbClr val="5D2E2D"/>
                </a:solidFill>
                <a:latin typeface="Times New Roman" pitchFamily="18" charset="0"/>
                <a:cs typeface="Times New Roman" pitchFamily="18" charset="0"/>
              </a:rPr>
              <a:t>In this sequence, the nucleus changes shape:</a:t>
            </a:r>
          </a:p>
          <a:p>
            <a:pPr>
              <a:tabLst>
                <a:tab pos="231775" algn="l"/>
              </a:tabLst>
            </a:pPr>
            <a:r>
              <a:rPr lang="en-US" sz="1600" b="1" dirty="0">
                <a:solidFill>
                  <a:srgbClr val="5D2E2D"/>
                </a:solidFill>
                <a:latin typeface="Times New Roman" pitchFamily="18" charset="0"/>
                <a:cs typeface="Times New Roman" pitchFamily="18" charset="0"/>
              </a:rPr>
              <a:t>Round       </a:t>
            </a:r>
            <a:r>
              <a:rPr lang="en-US" sz="1600" b="1" dirty="0">
                <a:solidFill>
                  <a:srgbClr val="5D2E2D"/>
                </a:solidFill>
                <a:latin typeface="Times New Roman" pitchFamily="18" charset="0"/>
                <a:cs typeface="Times New Roman" pitchFamily="18" charset="0"/>
                <a:sym typeface="Wingdings" pitchFamily="2" charset="2"/>
              </a:rPr>
              <a:t> indented             horseshoe  segmented</a:t>
            </a:r>
          </a:p>
          <a:p>
            <a:pPr>
              <a:tabLst>
                <a:tab pos="231775" algn="l"/>
              </a:tabLst>
            </a:pPr>
            <a:r>
              <a:rPr lang="en-US" sz="1600" b="1" dirty="0" err="1">
                <a:solidFill>
                  <a:srgbClr val="00589A"/>
                </a:solidFill>
                <a:latin typeface="Times New Roman" pitchFamily="18" charset="0"/>
                <a:cs typeface="Times New Roman" pitchFamily="18" charset="0"/>
              </a:rPr>
              <a:t>Myelocyte</a:t>
            </a:r>
            <a:r>
              <a:rPr lang="en-US" sz="1600" b="1" dirty="0">
                <a:solidFill>
                  <a:srgbClr val="00589A"/>
                </a:solidFill>
                <a:latin typeface="Times New Roman" pitchFamily="18" charset="0"/>
                <a:cs typeface="Times New Roman" pitchFamily="18" charset="0"/>
              </a:rPr>
              <a:t> </a:t>
            </a:r>
            <a:r>
              <a:rPr lang="en-US" sz="1600" b="1" dirty="0">
                <a:solidFill>
                  <a:srgbClr val="00589A"/>
                </a:solidFill>
                <a:latin typeface="Times New Roman" pitchFamily="18" charset="0"/>
                <a:cs typeface="Times New Roman" pitchFamily="18" charset="0"/>
                <a:sym typeface="Wingdings" pitchFamily="2" charset="2"/>
              </a:rPr>
              <a:t> </a:t>
            </a:r>
            <a:r>
              <a:rPr lang="en-US" sz="1600" b="1" dirty="0" err="1">
                <a:solidFill>
                  <a:srgbClr val="00589A"/>
                </a:solidFill>
                <a:latin typeface="Times New Roman" pitchFamily="18" charset="0"/>
                <a:cs typeface="Times New Roman" pitchFamily="18" charset="0"/>
                <a:sym typeface="Wingdings" pitchFamily="2" charset="2"/>
              </a:rPr>
              <a:t>metamyelocyte</a:t>
            </a:r>
            <a:r>
              <a:rPr lang="en-US" sz="1600" b="1" dirty="0">
                <a:solidFill>
                  <a:srgbClr val="00589A"/>
                </a:solidFill>
                <a:latin typeface="Times New Roman" pitchFamily="18" charset="0"/>
                <a:cs typeface="Times New Roman" pitchFamily="18" charset="0"/>
                <a:sym typeface="Wingdings" pitchFamily="2" charset="2"/>
              </a:rPr>
              <a:t>  band           mature cell</a:t>
            </a:r>
          </a:p>
        </p:txBody>
      </p:sp>
      <p:sp>
        <p:nvSpPr>
          <p:cNvPr id="4" name="Rectangle 3"/>
          <p:cNvSpPr/>
          <p:nvPr/>
        </p:nvSpPr>
        <p:spPr>
          <a:xfrm>
            <a:off x="152400" y="2238589"/>
            <a:ext cx="3048000" cy="4547914"/>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99965"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
        <p:nvSpPr>
          <p:cNvPr id="8" name="Rectangle 7"/>
          <p:cNvSpPr/>
          <p:nvPr/>
        </p:nvSpPr>
        <p:spPr>
          <a:xfrm>
            <a:off x="4958508" y="2238589"/>
            <a:ext cx="4038600" cy="2062103"/>
          </a:xfrm>
          <a:prstGeom prst="rect">
            <a:avLst/>
          </a:prstGeom>
        </p:spPr>
        <p:txBody>
          <a:bodyPr wrap="square">
            <a:spAutoFit/>
          </a:bodyPr>
          <a:lstStyle/>
          <a:p>
            <a:pPr>
              <a:tabLst>
                <a:tab pos="231775" algn="l"/>
              </a:tabLst>
            </a:pPr>
            <a:r>
              <a:rPr lang="en-US" sz="1600" b="1" dirty="0">
                <a:solidFill>
                  <a:srgbClr val="A95351"/>
                </a:solidFill>
                <a:latin typeface="Tempus Sans ITC" pitchFamily="82" charset="0"/>
                <a:cs typeface="Times New Roman" pitchFamily="18" charset="0"/>
              </a:rPr>
              <a:t>Nuclear shape changes are accompanied by other “minor” changes, like a general decrease in the overall size of the cell and nucleus, an even clumpier chromatin pattern, and an increase in specific granules.  The most recognizable feature that differentiates these stages, however, is nuclear shape.</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1553" t="225" r="6158"/>
          <a:stretch/>
        </p:blipFill>
        <p:spPr>
          <a:xfrm>
            <a:off x="3537954" y="2222063"/>
            <a:ext cx="1239070" cy="134281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3600997"/>
            <a:ext cx="1195624" cy="118465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3861" y="4857999"/>
            <a:ext cx="1113163" cy="106827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1010" y="5991401"/>
            <a:ext cx="998864" cy="832387"/>
          </a:xfrm>
          <a:prstGeom prst="rect">
            <a:avLst/>
          </a:prstGeom>
        </p:spPr>
      </p:pic>
      <p:sp>
        <p:nvSpPr>
          <p:cNvPr id="18" name="Rectangle 17"/>
          <p:cNvSpPr/>
          <p:nvPr/>
        </p:nvSpPr>
        <p:spPr>
          <a:xfrm>
            <a:off x="4953000" y="4837935"/>
            <a:ext cx="3956524" cy="1569660"/>
          </a:xfrm>
          <a:prstGeom prst="rect">
            <a:avLst/>
          </a:prstGeom>
        </p:spPr>
        <p:txBody>
          <a:bodyPr wrap="square">
            <a:spAutoFit/>
          </a:bodyPr>
          <a:lstStyle/>
          <a:p>
            <a:pPr>
              <a:tabLst>
                <a:tab pos="231775" algn="l"/>
              </a:tabLst>
            </a:pPr>
            <a:r>
              <a:rPr lang="en-US" sz="1600" b="1" dirty="0">
                <a:solidFill>
                  <a:schemeClr val="accent3">
                    <a:lumMod val="50000"/>
                  </a:schemeClr>
                </a:solidFill>
                <a:latin typeface="Tempus Sans ITC" pitchFamily="82" charset="0"/>
                <a:cs typeface="Times New Roman" pitchFamily="18" charset="0"/>
              </a:rPr>
              <a:t>The eosinophil and basophil series of cells also undergo similar maturation of their nuclei.  These cells are not as common, however, and their large granules usually obstruct the nucleus.  Therefore, we show the neutrophil series as our example here.</a:t>
            </a:r>
          </a:p>
        </p:txBody>
      </p:sp>
    </p:spTree>
    <p:extLst>
      <p:ext uri="{BB962C8B-B14F-4D97-AF65-F5344CB8AC3E}">
        <p14:creationId xmlns:p14="http://schemas.microsoft.com/office/powerpoint/2010/main" val="289079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803523" y="1905000"/>
            <a:ext cx="4931229"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later granulocyte stages – SL68</a:t>
            </a:r>
            <a:endParaRPr lang="en-US" dirty="0">
              <a:latin typeface="Calibri" pitchFamily="34" charset="0"/>
            </a:endParaRPr>
          </a:p>
        </p:txBody>
      </p:sp>
      <p:sp>
        <p:nvSpPr>
          <p:cNvPr id="37891" name="TextBox 4"/>
          <p:cNvSpPr txBox="1">
            <a:spLocks noChangeArrowheads="1"/>
          </p:cNvSpPr>
          <p:nvPr/>
        </p:nvSpPr>
        <p:spPr bwMode="auto">
          <a:xfrm>
            <a:off x="457200" y="4800600"/>
            <a:ext cx="8131703" cy="1569660"/>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068</a:t>
            </a:r>
            <a:r>
              <a:rPr lang="en-US" dirty="0">
                <a:latin typeface="Calibri" pitchFamily="34" charset="0"/>
                <a:hlinkClick r:id="rId5"/>
              </a:rPr>
              <a:t> </a:t>
            </a:r>
            <a:r>
              <a:rPr lang="en-US" dirty="0">
                <a:latin typeface="Calibri" pitchFamily="34" charset="0"/>
              </a:rPr>
              <a:t>and </a:t>
            </a:r>
            <a:r>
              <a:rPr lang="en-US" u="sng" dirty="0">
                <a:hlinkClick r:id="rId6"/>
              </a:rPr>
              <a:t>SL 177</a:t>
            </a:r>
            <a:r>
              <a:rPr lang="en-US" dirty="0">
                <a:latin typeface="Calibri" pitchFamily="34" charset="0"/>
                <a:hlinkClick r:id="rId5"/>
              </a:rPr>
              <a:t> </a:t>
            </a:r>
            <a:endParaRPr lang="en-US" dirty="0">
              <a:latin typeface="Calibri" pitchFamily="34" charset="0"/>
            </a:endParaRP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For neutrophils, eosinophils, and basophils</a:t>
            </a:r>
          </a:p>
          <a:p>
            <a:pPr lvl="2" eaLnBrk="0" hangingPunct="0">
              <a:buFontTx/>
              <a:buChar char="•"/>
            </a:pPr>
            <a:r>
              <a:rPr lang="en-US" sz="1200" b="1" dirty="0" err="1">
                <a:solidFill>
                  <a:srgbClr val="002060"/>
                </a:solidFill>
                <a:latin typeface="Georgia" pitchFamily="18" charset="0"/>
                <a:cs typeface="Arial" charset="0"/>
              </a:rPr>
              <a:t>Myelocyte</a:t>
            </a:r>
            <a:endParaRPr lang="en-US" sz="1200" b="1" dirty="0">
              <a:solidFill>
                <a:srgbClr val="002060"/>
              </a:solidFill>
              <a:latin typeface="Georgia" pitchFamily="18" charset="0"/>
              <a:cs typeface="Arial" charset="0"/>
            </a:endParaRPr>
          </a:p>
          <a:p>
            <a:pPr lvl="2" eaLnBrk="0" hangingPunct="0">
              <a:buFontTx/>
              <a:buChar char="•"/>
            </a:pPr>
            <a:r>
              <a:rPr lang="en-US" sz="1200" b="1" dirty="0" err="1">
                <a:solidFill>
                  <a:srgbClr val="002060"/>
                </a:solidFill>
                <a:latin typeface="Georgia" pitchFamily="18" charset="0"/>
                <a:cs typeface="Arial" charset="0"/>
              </a:rPr>
              <a:t>Metamyelocyte</a:t>
            </a:r>
            <a:endParaRPr lang="en-US" sz="1200" b="1" dirty="0">
              <a:solidFill>
                <a:srgbClr val="002060"/>
              </a:solidFill>
              <a:latin typeface="Georgia" pitchFamily="18" charset="0"/>
              <a:cs typeface="Arial" charset="0"/>
            </a:endParaRPr>
          </a:p>
          <a:p>
            <a:pPr lvl="2" eaLnBrk="0" hangingPunct="0">
              <a:buFontTx/>
              <a:buChar char="•"/>
            </a:pPr>
            <a:r>
              <a:rPr lang="en-US" sz="1200" b="1" dirty="0">
                <a:solidFill>
                  <a:srgbClr val="002060"/>
                </a:solidFill>
                <a:latin typeface="Georgia" pitchFamily="18" charset="0"/>
                <a:cs typeface="Arial" charset="0"/>
              </a:rPr>
              <a:t>Band</a:t>
            </a:r>
          </a:p>
          <a:p>
            <a:pPr lvl="2" eaLnBrk="0" hangingPunct="0">
              <a:buFontTx/>
              <a:buChar char="•"/>
            </a:pPr>
            <a:r>
              <a:rPr lang="en-US" sz="1200" b="1" dirty="0">
                <a:solidFill>
                  <a:srgbClr val="002060"/>
                </a:solidFill>
                <a:latin typeface="Georgia" pitchFamily="18" charset="0"/>
                <a:cs typeface="Arial" charset="0"/>
              </a:rPr>
              <a:t>Mature</a:t>
            </a:r>
          </a:p>
        </p:txBody>
      </p:sp>
      <p:sp>
        <p:nvSpPr>
          <p:cNvPr id="5" name="Rectangle 4"/>
          <p:cNvSpPr/>
          <p:nvPr/>
        </p:nvSpPr>
        <p:spPr>
          <a:xfrm>
            <a:off x="5083366" y="5521642"/>
            <a:ext cx="3956524" cy="1077218"/>
          </a:xfrm>
          <a:prstGeom prst="rect">
            <a:avLst/>
          </a:prstGeom>
        </p:spPr>
        <p:txBody>
          <a:bodyPr wrap="square">
            <a:spAutoFit/>
          </a:bodyPr>
          <a:lstStyle/>
          <a:p>
            <a:pPr>
              <a:tabLst>
                <a:tab pos="231775" algn="l"/>
              </a:tabLst>
            </a:pPr>
            <a:r>
              <a:rPr lang="en-US" sz="1600" b="1" dirty="0">
                <a:solidFill>
                  <a:schemeClr val="accent3">
                    <a:lumMod val="50000"/>
                  </a:schemeClr>
                </a:solidFill>
                <a:latin typeface="Tempus Sans ITC" pitchFamily="82" charset="0"/>
                <a:cs typeface="Times New Roman" pitchFamily="18" charset="0"/>
              </a:rPr>
              <a:t>Note, if the presence of specific granules in eosinophils or basophils obscures the nucleus, it may be difficult to determine the exact stage of the cell.</a:t>
            </a:r>
          </a:p>
        </p:txBody>
      </p:sp>
      <p:sp>
        <p:nvSpPr>
          <p:cNvPr id="8" name="Rectangle 7"/>
          <p:cNvSpPr/>
          <p:nvPr/>
        </p:nvSpPr>
        <p:spPr>
          <a:xfrm>
            <a:off x="1676400"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Tree>
    <p:extLst>
      <p:ext uri="{BB962C8B-B14F-4D97-AF65-F5344CB8AC3E}">
        <p14:creationId xmlns:p14="http://schemas.microsoft.com/office/powerpoint/2010/main" val="353288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926"/>
          <a:stretch/>
        </p:blipFill>
        <p:spPr>
          <a:xfrm>
            <a:off x="102987" y="78378"/>
            <a:ext cx="2975209" cy="6646817"/>
          </a:xfrm>
          <a:prstGeom prst="rect">
            <a:avLst/>
          </a:prstGeom>
        </p:spPr>
      </p:pic>
      <p:sp>
        <p:nvSpPr>
          <p:cNvPr id="4" name="Rectangle 3"/>
          <p:cNvSpPr/>
          <p:nvPr/>
        </p:nvSpPr>
        <p:spPr>
          <a:xfrm>
            <a:off x="152400" y="1046602"/>
            <a:ext cx="2925795" cy="1696092"/>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99965"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
        <p:nvSpPr>
          <p:cNvPr id="8" name="TextBox 2"/>
          <p:cNvSpPr txBox="1">
            <a:spLocks noChangeArrowheads="1"/>
          </p:cNvSpPr>
          <p:nvPr/>
        </p:nvSpPr>
        <p:spPr bwMode="auto">
          <a:xfrm>
            <a:off x="3137325" y="3661483"/>
            <a:ext cx="5800109" cy="3293209"/>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Before we leave granulocyte development, it should be emphasized that all cell development is a continuum, and the stages we describe here are a way for humans to organize the content, similar to stages of mitosis.  Obviously, many cells will be between stages.  For example, here is a cell we’ll call a </a:t>
            </a:r>
            <a:r>
              <a:rPr lang="en-US" sz="1600" b="1" dirty="0" err="1">
                <a:solidFill>
                  <a:srgbClr val="6B2B62"/>
                </a:solidFill>
                <a:latin typeface="Tempus Sans ITC" pitchFamily="82" charset="0"/>
                <a:cs typeface="Times New Roman" pitchFamily="18" charset="0"/>
              </a:rPr>
              <a:t>promyelocyte</a:t>
            </a:r>
            <a:r>
              <a:rPr lang="en-US" sz="1600" b="1" dirty="0">
                <a:solidFill>
                  <a:srgbClr val="6B2B62"/>
                </a:solidFill>
                <a:latin typeface="Tempus Sans ITC" pitchFamily="82" charset="0"/>
                <a:cs typeface="Times New Roman" pitchFamily="18" charset="0"/>
              </a:rPr>
              <a:t> – large cell, large round nucleus, fine chromatin with two nucleoli (white arrows), and </a:t>
            </a:r>
            <a:r>
              <a:rPr lang="en-US" sz="1600" b="1" dirty="0" err="1">
                <a:solidFill>
                  <a:srgbClr val="6B2B62"/>
                </a:solidFill>
                <a:latin typeface="Tempus Sans ITC" pitchFamily="82" charset="0"/>
                <a:cs typeface="Times New Roman" pitchFamily="18" charset="0"/>
              </a:rPr>
              <a:t>azurophilic</a:t>
            </a:r>
            <a:r>
              <a:rPr lang="en-US" sz="1600" b="1" dirty="0">
                <a:solidFill>
                  <a:srgbClr val="6B2B62"/>
                </a:solidFill>
                <a:latin typeface="Tempus Sans ITC" pitchFamily="82" charset="0"/>
                <a:cs typeface="Times New Roman" pitchFamily="18" charset="0"/>
              </a:rPr>
              <a:t> granules.  If you look closely, however, you will see cytoplasmic eosinophilia in the Golgi region of this cell (dotted outline).  Obviously, this is due to the production of </a:t>
            </a:r>
            <a:r>
              <a:rPr lang="en-US" sz="1600" b="1" dirty="0" err="1">
                <a:solidFill>
                  <a:srgbClr val="6B2B62"/>
                </a:solidFill>
                <a:latin typeface="Tempus Sans ITC" pitchFamily="82" charset="0"/>
                <a:cs typeface="Times New Roman" pitchFamily="18" charset="0"/>
              </a:rPr>
              <a:t>neutrophilic</a:t>
            </a:r>
            <a:r>
              <a:rPr lang="en-US" sz="1600" b="1" dirty="0">
                <a:solidFill>
                  <a:srgbClr val="6B2B62"/>
                </a:solidFill>
                <a:latin typeface="Tempus Sans ITC" pitchFamily="82" charset="0"/>
                <a:cs typeface="Times New Roman" pitchFamily="18" charset="0"/>
              </a:rPr>
              <a:t> specific granules, which is a feature of the </a:t>
            </a:r>
            <a:r>
              <a:rPr lang="en-US" sz="1600" b="1" dirty="0" err="1">
                <a:solidFill>
                  <a:srgbClr val="6B2B62"/>
                </a:solidFill>
                <a:latin typeface="Tempus Sans ITC" pitchFamily="82" charset="0"/>
                <a:cs typeface="Times New Roman" pitchFamily="18" charset="0"/>
              </a:rPr>
              <a:t>myelocyte</a:t>
            </a:r>
            <a:r>
              <a:rPr lang="en-US" sz="1600" b="1" dirty="0">
                <a:solidFill>
                  <a:srgbClr val="6B2B62"/>
                </a:solidFill>
                <a:latin typeface="Tempus Sans ITC" pitchFamily="82" charset="0"/>
                <a:cs typeface="Times New Roman" pitchFamily="18" charset="0"/>
              </a:rPr>
              <a:t> stage and not the </a:t>
            </a:r>
            <a:r>
              <a:rPr lang="en-US" sz="1600" b="1" dirty="0" err="1">
                <a:solidFill>
                  <a:srgbClr val="6B2B62"/>
                </a:solidFill>
                <a:latin typeface="Tempus Sans ITC" pitchFamily="82" charset="0"/>
                <a:cs typeface="Times New Roman" pitchFamily="18" charset="0"/>
              </a:rPr>
              <a:t>promyelocyte</a:t>
            </a:r>
            <a:r>
              <a:rPr lang="en-US" sz="1600" b="1" dirty="0">
                <a:solidFill>
                  <a:srgbClr val="6B2B62"/>
                </a:solidFill>
                <a:latin typeface="Tempus Sans ITC" pitchFamily="82" charset="0"/>
                <a:cs typeface="Times New Roman" pitchFamily="18" charset="0"/>
              </a:rPr>
              <a:t>.  We call this occurrence “nuclear-cytoplasmic mismatch”.  This is often striking in </a:t>
            </a:r>
            <a:r>
              <a:rPr lang="en-US" sz="1600" b="1" dirty="0" err="1">
                <a:solidFill>
                  <a:srgbClr val="6B2B62"/>
                </a:solidFill>
                <a:latin typeface="Tempus Sans ITC" pitchFamily="82" charset="0"/>
                <a:cs typeface="Times New Roman" pitchFamily="18" charset="0"/>
              </a:rPr>
              <a:t>leukemias</a:t>
            </a:r>
            <a:r>
              <a:rPr lang="en-US" sz="1600" b="1" dirty="0">
                <a:solidFill>
                  <a:srgbClr val="6B2B62"/>
                </a:solidFill>
                <a:latin typeface="Tempus Sans ITC" pitchFamily="82" charset="0"/>
                <a:cs typeface="Times New Roman" pitchFamily="18" charset="0"/>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262" y="914400"/>
            <a:ext cx="2878803" cy="2736890"/>
          </a:xfrm>
          <a:prstGeom prst="rect">
            <a:avLst/>
          </a:prstGeom>
        </p:spPr>
      </p:pic>
      <p:sp>
        <p:nvSpPr>
          <p:cNvPr id="6" name="Freeform 5"/>
          <p:cNvSpPr/>
          <p:nvPr/>
        </p:nvSpPr>
        <p:spPr>
          <a:xfrm>
            <a:off x="3942202" y="2386253"/>
            <a:ext cx="925417" cy="719911"/>
          </a:xfrm>
          <a:custGeom>
            <a:avLst/>
            <a:gdLst>
              <a:gd name="connsiteX0" fmla="*/ 826265 w 925417"/>
              <a:gd name="connsiteY0" fmla="*/ 653810 h 719911"/>
              <a:gd name="connsiteX1" fmla="*/ 881350 w 925417"/>
              <a:gd name="connsiteY1" fmla="*/ 642793 h 719911"/>
              <a:gd name="connsiteX2" fmla="*/ 925417 w 925417"/>
              <a:gd name="connsiteY2" fmla="*/ 576691 h 719911"/>
              <a:gd name="connsiteX3" fmla="*/ 914400 w 925417"/>
              <a:gd name="connsiteY3" fmla="*/ 433472 h 719911"/>
              <a:gd name="connsiteX4" fmla="*/ 881350 w 925417"/>
              <a:gd name="connsiteY4" fmla="*/ 367371 h 719911"/>
              <a:gd name="connsiteX5" fmla="*/ 782198 w 925417"/>
              <a:gd name="connsiteY5" fmla="*/ 279236 h 719911"/>
              <a:gd name="connsiteX6" fmla="*/ 705080 w 925417"/>
              <a:gd name="connsiteY6" fmla="*/ 180084 h 719911"/>
              <a:gd name="connsiteX7" fmla="*/ 638979 w 925417"/>
              <a:gd name="connsiteY7" fmla="*/ 136017 h 719911"/>
              <a:gd name="connsiteX8" fmla="*/ 561861 w 925417"/>
              <a:gd name="connsiteY8" fmla="*/ 113983 h 719911"/>
              <a:gd name="connsiteX9" fmla="*/ 528810 w 925417"/>
              <a:gd name="connsiteY9" fmla="*/ 102966 h 719911"/>
              <a:gd name="connsiteX10" fmla="*/ 506776 w 925417"/>
              <a:gd name="connsiteY10" fmla="*/ 69916 h 719911"/>
              <a:gd name="connsiteX11" fmla="*/ 440675 w 925417"/>
              <a:gd name="connsiteY11" fmla="*/ 47882 h 719911"/>
              <a:gd name="connsiteX12" fmla="*/ 374574 w 925417"/>
              <a:gd name="connsiteY12" fmla="*/ 25848 h 719911"/>
              <a:gd name="connsiteX13" fmla="*/ 341523 w 925417"/>
              <a:gd name="connsiteY13" fmla="*/ 14831 h 719911"/>
              <a:gd name="connsiteX14" fmla="*/ 242371 w 925417"/>
              <a:gd name="connsiteY14" fmla="*/ 3814 h 719911"/>
              <a:gd name="connsiteX15" fmla="*/ 22034 w 925417"/>
              <a:gd name="connsiteY15" fmla="*/ 36865 h 719911"/>
              <a:gd name="connsiteX16" fmla="*/ 0 w 925417"/>
              <a:gd name="connsiteY16" fmla="*/ 80932 h 719911"/>
              <a:gd name="connsiteX17" fmla="*/ 22034 w 925417"/>
              <a:gd name="connsiteY17" fmla="*/ 279236 h 719911"/>
              <a:gd name="connsiteX18" fmla="*/ 44068 w 925417"/>
              <a:gd name="connsiteY18" fmla="*/ 345337 h 719911"/>
              <a:gd name="connsiteX19" fmla="*/ 77118 w 925417"/>
              <a:gd name="connsiteY19" fmla="*/ 389405 h 719911"/>
              <a:gd name="connsiteX20" fmla="*/ 99152 w 925417"/>
              <a:gd name="connsiteY20" fmla="*/ 422455 h 719911"/>
              <a:gd name="connsiteX21" fmla="*/ 132203 w 925417"/>
              <a:gd name="connsiteY21" fmla="*/ 444489 h 719911"/>
              <a:gd name="connsiteX22" fmla="*/ 187287 w 925417"/>
              <a:gd name="connsiteY22" fmla="*/ 510590 h 719911"/>
              <a:gd name="connsiteX23" fmla="*/ 220338 w 925417"/>
              <a:gd name="connsiteY23" fmla="*/ 532624 h 719911"/>
              <a:gd name="connsiteX24" fmla="*/ 297456 w 925417"/>
              <a:gd name="connsiteY24" fmla="*/ 587708 h 719911"/>
              <a:gd name="connsiteX25" fmla="*/ 330506 w 925417"/>
              <a:gd name="connsiteY25" fmla="*/ 598725 h 719911"/>
              <a:gd name="connsiteX26" fmla="*/ 396608 w 925417"/>
              <a:gd name="connsiteY26" fmla="*/ 631776 h 719911"/>
              <a:gd name="connsiteX27" fmla="*/ 495759 w 925417"/>
              <a:gd name="connsiteY27" fmla="*/ 675843 h 719911"/>
              <a:gd name="connsiteX28" fmla="*/ 528810 w 925417"/>
              <a:gd name="connsiteY28" fmla="*/ 686860 h 719911"/>
              <a:gd name="connsiteX29" fmla="*/ 594911 w 925417"/>
              <a:gd name="connsiteY29" fmla="*/ 719911 h 719911"/>
              <a:gd name="connsiteX30" fmla="*/ 771181 w 925417"/>
              <a:gd name="connsiteY30" fmla="*/ 708894 h 719911"/>
              <a:gd name="connsiteX31" fmla="*/ 804232 w 925417"/>
              <a:gd name="connsiteY31" fmla="*/ 697877 h 719911"/>
              <a:gd name="connsiteX32" fmla="*/ 826265 w 925417"/>
              <a:gd name="connsiteY32" fmla="*/ 653810 h 71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25417" h="719911">
                <a:moveTo>
                  <a:pt x="826265" y="653810"/>
                </a:moveTo>
                <a:cubicBezTo>
                  <a:pt x="839118" y="644629"/>
                  <a:pt x="864602" y="651167"/>
                  <a:pt x="881350" y="642793"/>
                </a:cubicBezTo>
                <a:cubicBezTo>
                  <a:pt x="914359" y="626288"/>
                  <a:pt x="915624" y="606069"/>
                  <a:pt x="925417" y="576691"/>
                </a:cubicBezTo>
                <a:cubicBezTo>
                  <a:pt x="921745" y="528951"/>
                  <a:pt x="920339" y="480983"/>
                  <a:pt x="914400" y="433472"/>
                </a:cubicBezTo>
                <a:cubicBezTo>
                  <a:pt x="911616" y="411200"/>
                  <a:pt x="895663" y="383473"/>
                  <a:pt x="881350" y="367371"/>
                </a:cubicBezTo>
                <a:cubicBezTo>
                  <a:pt x="826469" y="305629"/>
                  <a:pt x="832430" y="312724"/>
                  <a:pt x="782198" y="279236"/>
                </a:cubicBezTo>
                <a:cubicBezTo>
                  <a:pt x="756569" y="240793"/>
                  <a:pt x="740922" y="207961"/>
                  <a:pt x="705080" y="180084"/>
                </a:cubicBezTo>
                <a:cubicBezTo>
                  <a:pt x="684177" y="163826"/>
                  <a:pt x="664101" y="144391"/>
                  <a:pt x="638979" y="136017"/>
                </a:cubicBezTo>
                <a:cubicBezTo>
                  <a:pt x="559734" y="109602"/>
                  <a:pt x="658695" y="141650"/>
                  <a:pt x="561861" y="113983"/>
                </a:cubicBezTo>
                <a:cubicBezTo>
                  <a:pt x="550695" y="110793"/>
                  <a:pt x="539827" y="106638"/>
                  <a:pt x="528810" y="102966"/>
                </a:cubicBezTo>
                <a:cubicBezTo>
                  <a:pt x="521465" y="91949"/>
                  <a:pt x="518004" y="76933"/>
                  <a:pt x="506776" y="69916"/>
                </a:cubicBezTo>
                <a:cubicBezTo>
                  <a:pt x="487081" y="57607"/>
                  <a:pt x="462709" y="55227"/>
                  <a:pt x="440675" y="47882"/>
                </a:cubicBezTo>
                <a:lnTo>
                  <a:pt x="374574" y="25848"/>
                </a:lnTo>
                <a:cubicBezTo>
                  <a:pt x="363557" y="22176"/>
                  <a:pt x="353065" y="16113"/>
                  <a:pt x="341523" y="14831"/>
                </a:cubicBezTo>
                <a:lnTo>
                  <a:pt x="242371" y="3814"/>
                </a:lnTo>
                <a:cubicBezTo>
                  <a:pt x="229673" y="4561"/>
                  <a:pt x="67355" y="-17519"/>
                  <a:pt x="22034" y="36865"/>
                </a:cubicBezTo>
                <a:cubicBezTo>
                  <a:pt x="11520" y="49481"/>
                  <a:pt x="7345" y="66243"/>
                  <a:pt x="0" y="80932"/>
                </a:cubicBezTo>
                <a:cubicBezTo>
                  <a:pt x="7092" y="180221"/>
                  <a:pt x="-15" y="205742"/>
                  <a:pt x="22034" y="279236"/>
                </a:cubicBezTo>
                <a:cubicBezTo>
                  <a:pt x="28708" y="301482"/>
                  <a:pt x="30133" y="326756"/>
                  <a:pt x="44068" y="345337"/>
                </a:cubicBezTo>
                <a:cubicBezTo>
                  <a:pt x="55085" y="360026"/>
                  <a:pt x="66446" y="374464"/>
                  <a:pt x="77118" y="389405"/>
                </a:cubicBezTo>
                <a:cubicBezTo>
                  <a:pt x="84814" y="400179"/>
                  <a:pt x="89789" y="413093"/>
                  <a:pt x="99152" y="422455"/>
                </a:cubicBezTo>
                <a:cubicBezTo>
                  <a:pt x="108515" y="431818"/>
                  <a:pt x="122031" y="436012"/>
                  <a:pt x="132203" y="444489"/>
                </a:cubicBezTo>
                <a:cubicBezTo>
                  <a:pt x="240496" y="534735"/>
                  <a:pt x="100623" y="423927"/>
                  <a:pt x="187287" y="510590"/>
                </a:cubicBezTo>
                <a:cubicBezTo>
                  <a:pt x="196650" y="519953"/>
                  <a:pt x="209564" y="524928"/>
                  <a:pt x="220338" y="532624"/>
                </a:cubicBezTo>
                <a:cubicBezTo>
                  <a:pt x="231993" y="540949"/>
                  <a:pt x="280138" y="579049"/>
                  <a:pt x="297456" y="587708"/>
                </a:cubicBezTo>
                <a:cubicBezTo>
                  <a:pt x="307843" y="592901"/>
                  <a:pt x="320119" y="593532"/>
                  <a:pt x="330506" y="598725"/>
                </a:cubicBezTo>
                <a:cubicBezTo>
                  <a:pt x="415929" y="641437"/>
                  <a:pt x="313537" y="604086"/>
                  <a:pt x="396608" y="631776"/>
                </a:cubicBezTo>
                <a:cubicBezTo>
                  <a:pt x="448983" y="666694"/>
                  <a:pt x="417096" y="649623"/>
                  <a:pt x="495759" y="675843"/>
                </a:cubicBezTo>
                <a:cubicBezTo>
                  <a:pt x="506776" y="679515"/>
                  <a:pt x="519147" y="680418"/>
                  <a:pt x="528810" y="686860"/>
                </a:cubicBezTo>
                <a:cubicBezTo>
                  <a:pt x="571523" y="715336"/>
                  <a:pt x="549300" y="704707"/>
                  <a:pt x="594911" y="719911"/>
                </a:cubicBezTo>
                <a:cubicBezTo>
                  <a:pt x="653668" y="716239"/>
                  <a:pt x="712633" y="715057"/>
                  <a:pt x="771181" y="708894"/>
                </a:cubicBezTo>
                <a:cubicBezTo>
                  <a:pt x="782730" y="707678"/>
                  <a:pt x="793845" y="703071"/>
                  <a:pt x="804232" y="697877"/>
                </a:cubicBezTo>
                <a:cubicBezTo>
                  <a:pt x="816075" y="691956"/>
                  <a:pt x="813412" y="662991"/>
                  <a:pt x="826265" y="653810"/>
                </a:cubicBezTo>
                <a:close/>
              </a:path>
            </a:pathLst>
          </a:cu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404910" y="1458224"/>
            <a:ext cx="473726" cy="2267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60703" y="1830962"/>
            <a:ext cx="473726" cy="2267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5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24825"/>
            <a:ext cx="655807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HEMATOPOIESIS - MEGAKARYOCYTES</a:t>
            </a:r>
          </a:p>
        </p:txBody>
      </p:sp>
      <p:sp>
        <p:nvSpPr>
          <p:cNvPr id="14" name="TextBox 2"/>
          <p:cNvSpPr txBox="1">
            <a:spLocks noChangeArrowheads="1"/>
          </p:cNvSpPr>
          <p:nvPr/>
        </p:nvSpPr>
        <p:spPr bwMode="auto">
          <a:xfrm>
            <a:off x="5410200" y="1151263"/>
            <a:ext cx="3704422" cy="4770537"/>
          </a:xfrm>
          <a:prstGeom prst="rect">
            <a:avLst/>
          </a:prstGeom>
          <a:noFill/>
          <a:ln w="9525">
            <a:noFill/>
            <a:miter lim="800000"/>
            <a:headEnd/>
            <a:tailEnd/>
          </a:ln>
        </p:spPr>
        <p:txBody>
          <a:bodyPr wrap="square">
            <a:spAutoFit/>
          </a:bodyPr>
          <a:lstStyle/>
          <a:p>
            <a:r>
              <a:rPr lang="en-US" sz="1600" b="1" dirty="0">
                <a:solidFill>
                  <a:srgbClr val="00589A"/>
                </a:solidFill>
                <a:latin typeface="Times New Roman" pitchFamily="18" charset="0"/>
                <a:cs typeface="Times New Roman" pitchFamily="18" charset="0"/>
              </a:rPr>
              <a:t>Cells that produce platelets progress through developmental stages that include progenitor cells, the </a:t>
            </a:r>
            <a:r>
              <a:rPr lang="en-US" sz="1600" b="1" dirty="0" err="1">
                <a:solidFill>
                  <a:srgbClr val="00589A"/>
                </a:solidFill>
                <a:latin typeface="Times New Roman" pitchFamily="18" charset="0"/>
                <a:cs typeface="Times New Roman" pitchFamily="18" charset="0"/>
              </a:rPr>
              <a:t>megakaryoblast</a:t>
            </a:r>
            <a:r>
              <a:rPr lang="en-US" sz="1600" b="1" dirty="0">
                <a:solidFill>
                  <a:srgbClr val="00589A"/>
                </a:solidFill>
                <a:latin typeface="Times New Roman" pitchFamily="18" charset="0"/>
                <a:cs typeface="Times New Roman" pitchFamily="18" charset="0"/>
              </a:rPr>
              <a:t>, and megakaryocyte.  </a:t>
            </a:r>
          </a:p>
          <a:p>
            <a:endParaRPr lang="en-US" sz="1600" b="1" dirty="0">
              <a:solidFill>
                <a:srgbClr val="00589A"/>
              </a:solidFill>
              <a:latin typeface="Times New Roman" pitchFamily="18" charset="0"/>
              <a:cs typeface="Times New Roman" pitchFamily="18" charset="0"/>
            </a:endParaRPr>
          </a:p>
          <a:p>
            <a:r>
              <a:rPr lang="en-US" sz="1600" b="1" dirty="0">
                <a:solidFill>
                  <a:srgbClr val="00589A"/>
                </a:solidFill>
                <a:latin typeface="Times New Roman" pitchFamily="18" charset="0"/>
                <a:cs typeface="Times New Roman" pitchFamily="18" charset="0"/>
              </a:rPr>
              <a:t>Once the megakaryocyte is formed, it resides in the marrow, next to the sinuses, where it “sheds” portions of its cytoplasm and plasma membrane into the bloodstream.  These released cell fragments of the megakaryocyte are the </a:t>
            </a:r>
            <a:r>
              <a:rPr lang="en-US" sz="1600" b="1" dirty="0">
                <a:solidFill>
                  <a:srgbClr val="00589A"/>
                </a:solidFill>
                <a:latin typeface="Times New Roman" pitchFamily="18" charset="0"/>
                <a:cs typeface="Times New Roman" pitchFamily="18" charset="0"/>
                <a:sym typeface="Wingdings" pitchFamily="2" charset="2"/>
              </a:rPr>
              <a:t>mature </a:t>
            </a:r>
            <a:r>
              <a:rPr lang="en-US" sz="1600" b="1" dirty="0">
                <a:solidFill>
                  <a:srgbClr val="00589A"/>
                </a:solidFill>
                <a:latin typeface="Times New Roman" pitchFamily="18" charset="0"/>
                <a:cs typeface="Times New Roman" pitchFamily="18" charset="0"/>
              </a:rPr>
              <a:t>platelets.  A single megakaryocyte will produce thousands of platelets.</a:t>
            </a:r>
          </a:p>
          <a:p>
            <a:endParaRPr lang="en-US" sz="1600" b="1" dirty="0">
              <a:solidFill>
                <a:srgbClr val="00589A"/>
              </a:solidFill>
              <a:latin typeface="Times New Roman" pitchFamily="18" charset="0"/>
              <a:cs typeface="Times New Roman" pitchFamily="18" charset="0"/>
            </a:endParaRPr>
          </a:p>
          <a:p>
            <a:r>
              <a:rPr lang="en-US" sz="1600" b="1" dirty="0">
                <a:solidFill>
                  <a:srgbClr val="00589A"/>
                </a:solidFill>
                <a:latin typeface="Times New Roman" pitchFamily="18" charset="0"/>
                <a:cs typeface="Times New Roman" pitchFamily="18" charset="0"/>
              </a:rPr>
              <a:t>The early stages (progenitor, blasts) are difficult to definitively recognize.  The mature </a:t>
            </a:r>
            <a:r>
              <a:rPr lang="en-US" sz="1600" b="1" dirty="0">
                <a:solidFill>
                  <a:schemeClr val="accent3">
                    <a:lumMod val="50000"/>
                  </a:schemeClr>
                </a:solidFill>
                <a:latin typeface="Times New Roman" pitchFamily="18" charset="0"/>
                <a:cs typeface="Times New Roman" pitchFamily="18" charset="0"/>
              </a:rPr>
              <a:t>megakaryocyte</a:t>
            </a:r>
            <a:r>
              <a:rPr lang="en-US" sz="1600" b="1" dirty="0">
                <a:solidFill>
                  <a:srgbClr val="00589A"/>
                </a:solidFill>
                <a:latin typeface="Times New Roman" pitchFamily="18" charset="0"/>
                <a:cs typeface="Times New Roman" pitchFamily="18" charset="0"/>
              </a:rPr>
              <a:t>, however, is easily recognized in bone marrow.</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9" y="727074"/>
            <a:ext cx="5257800" cy="6043249"/>
          </a:xfrm>
          <a:prstGeom prst="rect">
            <a:avLst/>
          </a:prstGeom>
        </p:spPr>
      </p:pic>
      <p:sp>
        <p:nvSpPr>
          <p:cNvPr id="3" name="Rectangle 2"/>
          <p:cNvSpPr/>
          <p:nvPr/>
        </p:nvSpPr>
        <p:spPr>
          <a:xfrm>
            <a:off x="1600200" y="5181600"/>
            <a:ext cx="2667000" cy="762000"/>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45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24825"/>
            <a:ext cx="655807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MEGAKARYOCYTES</a:t>
            </a:r>
          </a:p>
        </p:txBody>
      </p:sp>
      <p:sp>
        <p:nvSpPr>
          <p:cNvPr id="14" name="TextBox 2"/>
          <p:cNvSpPr txBox="1">
            <a:spLocks noChangeArrowheads="1"/>
          </p:cNvSpPr>
          <p:nvPr/>
        </p:nvSpPr>
        <p:spPr bwMode="auto">
          <a:xfrm>
            <a:off x="5596875" y="1151263"/>
            <a:ext cx="3517747" cy="5262979"/>
          </a:xfrm>
          <a:prstGeom prst="rect">
            <a:avLst/>
          </a:prstGeom>
          <a:noFill/>
          <a:ln w="9525">
            <a:noFill/>
            <a:miter lim="800000"/>
            <a:headEnd/>
            <a:tailEnd/>
          </a:ln>
        </p:spPr>
        <p:txBody>
          <a:bodyPr wrap="square">
            <a:spAutoFit/>
          </a:bodyPr>
          <a:lstStyle/>
          <a:p>
            <a:r>
              <a:rPr lang="en-US" sz="1600" b="1" dirty="0">
                <a:solidFill>
                  <a:srgbClr val="00589A"/>
                </a:solidFill>
                <a:latin typeface="Times New Roman" pitchFamily="18" charset="0"/>
                <a:cs typeface="Times New Roman" pitchFamily="18" charset="0"/>
              </a:rPr>
              <a:t>During maturation, </a:t>
            </a:r>
            <a:r>
              <a:rPr lang="en-US" sz="1600" b="1" dirty="0" err="1">
                <a:solidFill>
                  <a:srgbClr val="00589A"/>
                </a:solidFill>
                <a:latin typeface="Times New Roman" pitchFamily="18" charset="0"/>
                <a:cs typeface="Times New Roman" pitchFamily="18" charset="0"/>
              </a:rPr>
              <a:t>megakaryoblasts</a:t>
            </a:r>
            <a:r>
              <a:rPr lang="en-US" sz="1600" b="1" dirty="0">
                <a:solidFill>
                  <a:srgbClr val="00589A"/>
                </a:solidFill>
                <a:latin typeface="Times New Roman" pitchFamily="18" charset="0"/>
                <a:cs typeface="Times New Roman" pitchFamily="18" charset="0"/>
              </a:rPr>
              <a:t> duplicate their genome (i.e. 2N </a:t>
            </a:r>
            <a:r>
              <a:rPr lang="en-US" sz="1600" b="1" dirty="0">
                <a:solidFill>
                  <a:srgbClr val="00589A"/>
                </a:solidFill>
                <a:latin typeface="Times New Roman" pitchFamily="18" charset="0"/>
                <a:cs typeface="Times New Roman" pitchFamily="18" charset="0"/>
                <a:sym typeface="Wingdings" pitchFamily="2" charset="2"/>
              </a:rPr>
              <a:t> 4N  8N  16N  32N 64N ) </a:t>
            </a:r>
            <a:r>
              <a:rPr lang="en-US" sz="1600" b="1" dirty="0">
                <a:solidFill>
                  <a:srgbClr val="00589A"/>
                </a:solidFill>
                <a:latin typeface="Times New Roman" pitchFamily="18" charset="0"/>
                <a:cs typeface="Times New Roman" pitchFamily="18" charset="0"/>
              </a:rPr>
              <a:t>without nuclear division.  In addition, the cell expands its basophilic cytoplasm, which will be “shed” to produce platelets. </a:t>
            </a:r>
          </a:p>
          <a:p>
            <a:r>
              <a:rPr lang="en-US" sz="1600" b="1" dirty="0">
                <a:solidFill>
                  <a:srgbClr val="00589A"/>
                </a:solidFill>
                <a:latin typeface="Times New Roman" pitchFamily="18" charset="0"/>
                <a:cs typeface="Times New Roman" pitchFamily="18" charset="0"/>
              </a:rPr>
              <a:t> </a:t>
            </a:r>
          </a:p>
          <a:p>
            <a:r>
              <a:rPr lang="en-US" sz="1600" b="1" dirty="0">
                <a:solidFill>
                  <a:srgbClr val="00589A"/>
                </a:solidFill>
                <a:latin typeface="Times New Roman" pitchFamily="18" charset="0"/>
                <a:cs typeface="Times New Roman" pitchFamily="18" charset="0"/>
              </a:rPr>
              <a:t>The resulting </a:t>
            </a:r>
            <a:r>
              <a:rPr lang="en-US" sz="1600" b="1" dirty="0">
                <a:solidFill>
                  <a:schemeClr val="accent3">
                    <a:lumMod val="50000"/>
                  </a:schemeClr>
                </a:solidFill>
                <a:latin typeface="Times New Roman" pitchFamily="18" charset="0"/>
                <a:cs typeface="Times New Roman" pitchFamily="18" charset="0"/>
              </a:rPr>
              <a:t>megakaryocytes </a:t>
            </a:r>
            <a:r>
              <a:rPr lang="en-US" sz="1600" b="1" dirty="0">
                <a:solidFill>
                  <a:srgbClr val="00589A"/>
                </a:solidFill>
                <a:latin typeface="Times New Roman" pitchFamily="18" charset="0"/>
                <a:cs typeface="Times New Roman" pitchFamily="18" charset="0"/>
              </a:rPr>
              <a:t>are big cells, with extensive </a:t>
            </a:r>
            <a:r>
              <a:rPr lang="en-US" sz="1600" b="1" dirty="0" err="1">
                <a:solidFill>
                  <a:srgbClr val="00589A"/>
                </a:solidFill>
                <a:latin typeface="Times New Roman" pitchFamily="18" charset="0"/>
                <a:cs typeface="Times New Roman" pitchFamily="18" charset="0"/>
              </a:rPr>
              <a:t>eosinophilic</a:t>
            </a:r>
            <a:r>
              <a:rPr lang="en-US" sz="1600" b="1" dirty="0">
                <a:solidFill>
                  <a:srgbClr val="00589A"/>
                </a:solidFill>
                <a:latin typeface="Times New Roman" pitchFamily="18" charset="0"/>
                <a:cs typeface="Times New Roman" pitchFamily="18" charset="0"/>
              </a:rPr>
              <a:t> cytoplasm, often foamy, with granules and a multi-lobed nucleus.</a:t>
            </a:r>
          </a:p>
          <a:p>
            <a:endParaRPr lang="en-US" sz="1600" b="1" dirty="0">
              <a:solidFill>
                <a:srgbClr val="00589A"/>
              </a:solidFill>
              <a:latin typeface="Times New Roman" pitchFamily="18" charset="0"/>
              <a:cs typeface="Times New Roman" pitchFamily="18" charset="0"/>
            </a:endParaRPr>
          </a:p>
          <a:p>
            <a:r>
              <a:rPr lang="en-US" sz="1600" b="1" dirty="0">
                <a:solidFill>
                  <a:srgbClr val="00589A"/>
                </a:solidFill>
                <a:latin typeface="Times New Roman" pitchFamily="18" charset="0"/>
                <a:cs typeface="Times New Roman" pitchFamily="18" charset="0"/>
              </a:rPr>
              <a:t>This image from a bone marrow smear shows a single, REALLY big megakaryocyte (outlined, compare to neighboring RBCs), with nice </a:t>
            </a:r>
            <a:r>
              <a:rPr lang="en-US" sz="1600" b="1" dirty="0" err="1">
                <a:solidFill>
                  <a:srgbClr val="00589A"/>
                </a:solidFill>
                <a:latin typeface="Times New Roman" pitchFamily="18" charset="0"/>
                <a:cs typeface="Times New Roman" pitchFamily="18" charset="0"/>
              </a:rPr>
              <a:t>lobulation</a:t>
            </a:r>
            <a:r>
              <a:rPr lang="en-US" sz="1600" b="1" dirty="0">
                <a:solidFill>
                  <a:srgbClr val="00589A"/>
                </a:solidFill>
                <a:latin typeface="Times New Roman" pitchFamily="18" charset="0"/>
                <a:cs typeface="Times New Roman" pitchFamily="18" charset="0"/>
              </a:rPr>
              <a:t> of the nucleus.  The cytoplasm shows some remaining </a:t>
            </a:r>
            <a:r>
              <a:rPr lang="en-US" sz="1600" b="1" dirty="0" err="1">
                <a:solidFill>
                  <a:srgbClr val="00589A"/>
                </a:solidFill>
                <a:latin typeface="Times New Roman" pitchFamily="18" charset="0"/>
                <a:cs typeface="Times New Roman" pitchFamily="18" charset="0"/>
              </a:rPr>
              <a:t>basophilia</a:t>
            </a:r>
            <a:r>
              <a:rPr lang="en-US" sz="1600" b="1" dirty="0">
                <a:solidFill>
                  <a:srgbClr val="00589A"/>
                </a:solidFill>
                <a:latin typeface="Times New Roman" pitchFamily="18" charset="0"/>
                <a:cs typeface="Times New Roman" pitchFamily="18" charset="0"/>
              </a:rPr>
              <a:t>, but you can clearly see eosinophilic regions as well.</a:t>
            </a:r>
            <a:endParaRPr lang="en-US" sz="1600" b="1" dirty="0">
              <a:solidFill>
                <a:srgbClr val="A95351"/>
              </a:solidFill>
              <a:latin typeface="Times New Roman" pitchFamily="18" charset="0"/>
              <a:cs typeface="Times New Roman" pitchFamily="18" charset="0"/>
            </a:endParaRPr>
          </a:p>
        </p:txBody>
      </p:sp>
      <p:pic>
        <p:nvPicPr>
          <p:cNvPr id="1026" name="Picture 2" descr="\\ahc-webdata\com\LabManuals\MA\VLM\Lab13\Me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91" y="914399"/>
            <a:ext cx="5373783" cy="4030337"/>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1758295" y="1861851"/>
            <a:ext cx="2373030" cy="2732183"/>
          </a:xfrm>
          <a:custGeom>
            <a:avLst/>
            <a:gdLst>
              <a:gd name="connsiteX0" fmla="*/ 1789136 w 2373030"/>
              <a:gd name="connsiteY0" fmla="*/ 341522 h 2732183"/>
              <a:gd name="connsiteX1" fmla="*/ 1734052 w 2373030"/>
              <a:gd name="connsiteY1" fmla="*/ 297455 h 2732183"/>
              <a:gd name="connsiteX2" fmla="*/ 1678968 w 2373030"/>
              <a:gd name="connsiteY2" fmla="*/ 253388 h 2732183"/>
              <a:gd name="connsiteX3" fmla="*/ 1601850 w 2373030"/>
              <a:gd name="connsiteY3" fmla="*/ 198303 h 2732183"/>
              <a:gd name="connsiteX4" fmla="*/ 1568799 w 2373030"/>
              <a:gd name="connsiteY4" fmla="*/ 176269 h 2732183"/>
              <a:gd name="connsiteX5" fmla="*/ 1502698 w 2373030"/>
              <a:gd name="connsiteY5" fmla="*/ 154236 h 2732183"/>
              <a:gd name="connsiteX6" fmla="*/ 1436597 w 2373030"/>
              <a:gd name="connsiteY6" fmla="*/ 110168 h 2732183"/>
              <a:gd name="connsiteX7" fmla="*/ 1403546 w 2373030"/>
              <a:gd name="connsiteY7" fmla="*/ 99151 h 2732183"/>
              <a:gd name="connsiteX8" fmla="*/ 1370495 w 2373030"/>
              <a:gd name="connsiteY8" fmla="*/ 77118 h 2732183"/>
              <a:gd name="connsiteX9" fmla="*/ 1326428 w 2373030"/>
              <a:gd name="connsiteY9" fmla="*/ 66101 h 2732183"/>
              <a:gd name="connsiteX10" fmla="*/ 1260327 w 2373030"/>
              <a:gd name="connsiteY10" fmla="*/ 44067 h 2732183"/>
              <a:gd name="connsiteX11" fmla="*/ 1194225 w 2373030"/>
              <a:gd name="connsiteY11" fmla="*/ 22033 h 2732183"/>
              <a:gd name="connsiteX12" fmla="*/ 1161175 w 2373030"/>
              <a:gd name="connsiteY12" fmla="*/ 11016 h 2732183"/>
              <a:gd name="connsiteX13" fmla="*/ 1039989 w 2373030"/>
              <a:gd name="connsiteY13" fmla="*/ 0 h 2732183"/>
              <a:gd name="connsiteX14" fmla="*/ 720500 w 2373030"/>
              <a:gd name="connsiteY14" fmla="*/ 33050 h 2732183"/>
              <a:gd name="connsiteX15" fmla="*/ 687450 w 2373030"/>
              <a:gd name="connsiteY15" fmla="*/ 44067 h 2732183"/>
              <a:gd name="connsiteX16" fmla="*/ 643382 w 2373030"/>
              <a:gd name="connsiteY16" fmla="*/ 66101 h 2732183"/>
              <a:gd name="connsiteX17" fmla="*/ 577281 w 2373030"/>
              <a:gd name="connsiteY17" fmla="*/ 121185 h 2732183"/>
              <a:gd name="connsiteX18" fmla="*/ 522197 w 2373030"/>
              <a:gd name="connsiteY18" fmla="*/ 165253 h 2732183"/>
              <a:gd name="connsiteX19" fmla="*/ 445078 w 2373030"/>
              <a:gd name="connsiteY19" fmla="*/ 242371 h 2732183"/>
              <a:gd name="connsiteX20" fmla="*/ 412028 w 2373030"/>
              <a:gd name="connsiteY20" fmla="*/ 286438 h 2732183"/>
              <a:gd name="connsiteX21" fmla="*/ 378977 w 2373030"/>
              <a:gd name="connsiteY21" fmla="*/ 297455 h 2732183"/>
              <a:gd name="connsiteX22" fmla="*/ 334910 w 2373030"/>
              <a:gd name="connsiteY22" fmla="*/ 352539 h 2732183"/>
              <a:gd name="connsiteX23" fmla="*/ 323893 w 2373030"/>
              <a:gd name="connsiteY23" fmla="*/ 396607 h 2732183"/>
              <a:gd name="connsiteX24" fmla="*/ 279825 w 2373030"/>
              <a:gd name="connsiteY24" fmla="*/ 462708 h 2732183"/>
              <a:gd name="connsiteX25" fmla="*/ 235758 w 2373030"/>
              <a:gd name="connsiteY25" fmla="*/ 539826 h 2732183"/>
              <a:gd name="connsiteX26" fmla="*/ 202707 w 2373030"/>
              <a:gd name="connsiteY26" fmla="*/ 616944 h 2732183"/>
              <a:gd name="connsiteX27" fmla="*/ 191691 w 2373030"/>
              <a:gd name="connsiteY27" fmla="*/ 649995 h 2732183"/>
              <a:gd name="connsiteX28" fmla="*/ 147623 w 2373030"/>
              <a:gd name="connsiteY28" fmla="*/ 716096 h 2732183"/>
              <a:gd name="connsiteX29" fmla="*/ 114572 w 2373030"/>
              <a:gd name="connsiteY29" fmla="*/ 793214 h 2732183"/>
              <a:gd name="connsiteX30" fmla="*/ 81522 w 2373030"/>
              <a:gd name="connsiteY30" fmla="*/ 870332 h 2732183"/>
              <a:gd name="connsiteX31" fmla="*/ 59488 w 2373030"/>
              <a:gd name="connsiteY31" fmla="*/ 936433 h 2732183"/>
              <a:gd name="connsiteX32" fmla="*/ 48471 w 2373030"/>
              <a:gd name="connsiteY32" fmla="*/ 969484 h 2732183"/>
              <a:gd name="connsiteX33" fmla="*/ 37454 w 2373030"/>
              <a:gd name="connsiteY33" fmla="*/ 1013551 h 2732183"/>
              <a:gd name="connsiteX34" fmla="*/ 26438 w 2373030"/>
              <a:gd name="connsiteY34" fmla="*/ 1046602 h 2732183"/>
              <a:gd name="connsiteX35" fmla="*/ 15421 w 2373030"/>
              <a:gd name="connsiteY35" fmla="*/ 1112703 h 2732183"/>
              <a:gd name="connsiteX36" fmla="*/ 37454 w 2373030"/>
              <a:gd name="connsiteY36" fmla="*/ 1894901 h 2732183"/>
              <a:gd name="connsiteX37" fmla="*/ 48471 w 2373030"/>
              <a:gd name="connsiteY37" fmla="*/ 1927951 h 2732183"/>
              <a:gd name="connsiteX38" fmla="*/ 81522 w 2373030"/>
              <a:gd name="connsiteY38" fmla="*/ 2005069 h 2732183"/>
              <a:gd name="connsiteX39" fmla="*/ 114572 w 2373030"/>
              <a:gd name="connsiteY39" fmla="*/ 2104221 h 2732183"/>
              <a:gd name="connsiteX40" fmla="*/ 125589 w 2373030"/>
              <a:gd name="connsiteY40" fmla="*/ 2137272 h 2732183"/>
              <a:gd name="connsiteX41" fmla="*/ 180674 w 2373030"/>
              <a:gd name="connsiteY41" fmla="*/ 2203373 h 2732183"/>
              <a:gd name="connsiteX42" fmla="*/ 202707 w 2373030"/>
              <a:gd name="connsiteY42" fmla="*/ 2280491 h 2732183"/>
              <a:gd name="connsiteX43" fmla="*/ 235758 w 2373030"/>
              <a:gd name="connsiteY43" fmla="*/ 2313542 h 2732183"/>
              <a:gd name="connsiteX44" fmla="*/ 279825 w 2373030"/>
              <a:gd name="connsiteY44" fmla="*/ 2379643 h 2732183"/>
              <a:gd name="connsiteX45" fmla="*/ 290842 w 2373030"/>
              <a:gd name="connsiteY45" fmla="*/ 2412694 h 2732183"/>
              <a:gd name="connsiteX46" fmla="*/ 345927 w 2373030"/>
              <a:gd name="connsiteY46" fmla="*/ 2478795 h 2732183"/>
              <a:gd name="connsiteX47" fmla="*/ 356944 w 2373030"/>
              <a:gd name="connsiteY47" fmla="*/ 2511845 h 2732183"/>
              <a:gd name="connsiteX48" fmla="*/ 389994 w 2373030"/>
              <a:gd name="connsiteY48" fmla="*/ 2544896 h 2732183"/>
              <a:gd name="connsiteX49" fmla="*/ 467112 w 2373030"/>
              <a:gd name="connsiteY49" fmla="*/ 2588963 h 2732183"/>
              <a:gd name="connsiteX50" fmla="*/ 533213 w 2373030"/>
              <a:gd name="connsiteY50" fmla="*/ 2633031 h 2732183"/>
              <a:gd name="connsiteX51" fmla="*/ 566264 w 2373030"/>
              <a:gd name="connsiteY51" fmla="*/ 2655065 h 2732183"/>
              <a:gd name="connsiteX52" fmla="*/ 632365 w 2373030"/>
              <a:gd name="connsiteY52" fmla="*/ 2666082 h 2732183"/>
              <a:gd name="connsiteX53" fmla="*/ 676433 w 2373030"/>
              <a:gd name="connsiteY53" fmla="*/ 2677098 h 2732183"/>
              <a:gd name="connsiteX54" fmla="*/ 709483 w 2373030"/>
              <a:gd name="connsiteY54" fmla="*/ 2688115 h 2732183"/>
              <a:gd name="connsiteX55" fmla="*/ 764568 w 2373030"/>
              <a:gd name="connsiteY55" fmla="*/ 2699132 h 2732183"/>
              <a:gd name="connsiteX56" fmla="*/ 841686 w 2373030"/>
              <a:gd name="connsiteY56" fmla="*/ 2721166 h 2732183"/>
              <a:gd name="connsiteX57" fmla="*/ 1051006 w 2373030"/>
              <a:gd name="connsiteY57" fmla="*/ 2732183 h 2732183"/>
              <a:gd name="connsiteX58" fmla="*/ 1293377 w 2373030"/>
              <a:gd name="connsiteY58" fmla="*/ 2721166 h 2732183"/>
              <a:gd name="connsiteX59" fmla="*/ 1414563 w 2373030"/>
              <a:gd name="connsiteY59" fmla="*/ 2699132 h 2732183"/>
              <a:gd name="connsiteX60" fmla="*/ 1513715 w 2373030"/>
              <a:gd name="connsiteY60" fmla="*/ 2655065 h 2732183"/>
              <a:gd name="connsiteX61" fmla="*/ 1546765 w 2373030"/>
              <a:gd name="connsiteY61" fmla="*/ 2644048 h 2732183"/>
              <a:gd name="connsiteX62" fmla="*/ 1612866 w 2373030"/>
              <a:gd name="connsiteY62" fmla="*/ 2599980 h 2732183"/>
              <a:gd name="connsiteX63" fmla="*/ 1634900 w 2373030"/>
              <a:gd name="connsiteY63" fmla="*/ 2566930 h 2732183"/>
              <a:gd name="connsiteX64" fmla="*/ 1701001 w 2373030"/>
              <a:gd name="connsiteY64" fmla="*/ 2544896 h 2732183"/>
              <a:gd name="connsiteX65" fmla="*/ 1734052 w 2373030"/>
              <a:gd name="connsiteY65" fmla="*/ 2511845 h 2732183"/>
              <a:gd name="connsiteX66" fmla="*/ 1778119 w 2373030"/>
              <a:gd name="connsiteY66" fmla="*/ 2489812 h 2732183"/>
              <a:gd name="connsiteX67" fmla="*/ 1811170 w 2373030"/>
              <a:gd name="connsiteY67" fmla="*/ 2445744 h 2732183"/>
              <a:gd name="connsiteX68" fmla="*/ 1844221 w 2373030"/>
              <a:gd name="connsiteY68" fmla="*/ 2423710 h 2732183"/>
              <a:gd name="connsiteX69" fmla="*/ 1899305 w 2373030"/>
              <a:gd name="connsiteY69" fmla="*/ 2357609 h 2732183"/>
              <a:gd name="connsiteX70" fmla="*/ 1932356 w 2373030"/>
              <a:gd name="connsiteY70" fmla="*/ 2335576 h 2732183"/>
              <a:gd name="connsiteX71" fmla="*/ 1943372 w 2373030"/>
              <a:gd name="connsiteY71" fmla="*/ 2302525 h 2732183"/>
              <a:gd name="connsiteX72" fmla="*/ 2020491 w 2373030"/>
              <a:gd name="connsiteY72" fmla="*/ 2225407 h 2732183"/>
              <a:gd name="connsiteX73" fmla="*/ 2053541 w 2373030"/>
              <a:gd name="connsiteY73" fmla="*/ 2192356 h 2732183"/>
              <a:gd name="connsiteX74" fmla="*/ 2097609 w 2373030"/>
              <a:gd name="connsiteY74" fmla="*/ 2126255 h 2732183"/>
              <a:gd name="connsiteX75" fmla="*/ 2163710 w 2373030"/>
              <a:gd name="connsiteY75" fmla="*/ 2060154 h 2732183"/>
              <a:gd name="connsiteX76" fmla="*/ 2229811 w 2373030"/>
              <a:gd name="connsiteY76" fmla="*/ 1949985 h 2732183"/>
              <a:gd name="connsiteX77" fmla="*/ 2273878 w 2373030"/>
              <a:gd name="connsiteY77" fmla="*/ 1883884 h 2732183"/>
              <a:gd name="connsiteX78" fmla="*/ 2317946 w 2373030"/>
              <a:gd name="connsiteY78" fmla="*/ 1817783 h 2732183"/>
              <a:gd name="connsiteX79" fmla="*/ 2328963 w 2373030"/>
              <a:gd name="connsiteY79" fmla="*/ 1773715 h 2732183"/>
              <a:gd name="connsiteX80" fmla="*/ 2350997 w 2373030"/>
              <a:gd name="connsiteY80" fmla="*/ 1707614 h 2732183"/>
              <a:gd name="connsiteX81" fmla="*/ 2362013 w 2373030"/>
              <a:gd name="connsiteY81" fmla="*/ 1674563 h 2732183"/>
              <a:gd name="connsiteX82" fmla="*/ 2373030 w 2373030"/>
              <a:gd name="connsiteY82" fmla="*/ 1630496 h 2732183"/>
              <a:gd name="connsiteX83" fmla="*/ 2362013 w 2373030"/>
              <a:gd name="connsiteY83" fmla="*/ 1123720 h 2732183"/>
              <a:gd name="connsiteX84" fmla="*/ 2317946 w 2373030"/>
              <a:gd name="connsiteY84" fmla="*/ 969484 h 2732183"/>
              <a:gd name="connsiteX85" fmla="*/ 2295912 w 2373030"/>
              <a:gd name="connsiteY85" fmla="*/ 881349 h 2732183"/>
              <a:gd name="connsiteX86" fmla="*/ 2273878 w 2373030"/>
              <a:gd name="connsiteY86" fmla="*/ 848298 h 2732183"/>
              <a:gd name="connsiteX87" fmla="*/ 2229811 w 2373030"/>
              <a:gd name="connsiteY87" fmla="*/ 749147 h 2732183"/>
              <a:gd name="connsiteX88" fmla="*/ 2185744 w 2373030"/>
              <a:gd name="connsiteY88" fmla="*/ 694062 h 2732183"/>
              <a:gd name="connsiteX89" fmla="*/ 2163710 w 2373030"/>
              <a:gd name="connsiteY89" fmla="*/ 649995 h 2732183"/>
              <a:gd name="connsiteX90" fmla="*/ 2108625 w 2373030"/>
              <a:gd name="connsiteY90" fmla="*/ 583894 h 2732183"/>
              <a:gd name="connsiteX91" fmla="*/ 2053541 w 2373030"/>
              <a:gd name="connsiteY91" fmla="*/ 528809 h 2732183"/>
              <a:gd name="connsiteX92" fmla="*/ 1998457 w 2373030"/>
              <a:gd name="connsiteY92" fmla="*/ 473725 h 2732183"/>
              <a:gd name="connsiteX93" fmla="*/ 1976423 w 2373030"/>
              <a:gd name="connsiteY93" fmla="*/ 440674 h 2732183"/>
              <a:gd name="connsiteX94" fmla="*/ 1910322 w 2373030"/>
              <a:gd name="connsiteY94" fmla="*/ 407624 h 2732183"/>
              <a:gd name="connsiteX95" fmla="*/ 1877271 w 2373030"/>
              <a:gd name="connsiteY95" fmla="*/ 374573 h 2732183"/>
              <a:gd name="connsiteX96" fmla="*/ 1844221 w 2373030"/>
              <a:gd name="connsiteY96" fmla="*/ 363556 h 2732183"/>
              <a:gd name="connsiteX97" fmla="*/ 1811170 w 2373030"/>
              <a:gd name="connsiteY97" fmla="*/ 330506 h 2732183"/>
              <a:gd name="connsiteX98" fmla="*/ 1789136 w 2373030"/>
              <a:gd name="connsiteY98" fmla="*/ 341522 h 273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73030" h="2732183">
                <a:moveTo>
                  <a:pt x="1789136" y="341522"/>
                </a:moveTo>
                <a:cubicBezTo>
                  <a:pt x="1776283" y="336013"/>
                  <a:pt x="1750679" y="314082"/>
                  <a:pt x="1734052" y="297455"/>
                </a:cubicBezTo>
                <a:cubicBezTo>
                  <a:pt x="1684221" y="247624"/>
                  <a:pt x="1743309" y="274834"/>
                  <a:pt x="1678968" y="253388"/>
                </a:cubicBezTo>
                <a:cubicBezTo>
                  <a:pt x="1625133" y="199553"/>
                  <a:pt x="1669519" y="236972"/>
                  <a:pt x="1601850" y="198303"/>
                </a:cubicBezTo>
                <a:cubicBezTo>
                  <a:pt x="1590354" y="191734"/>
                  <a:pt x="1580899" y="181647"/>
                  <a:pt x="1568799" y="176269"/>
                </a:cubicBezTo>
                <a:cubicBezTo>
                  <a:pt x="1547575" y="166836"/>
                  <a:pt x="1522023" y="167119"/>
                  <a:pt x="1502698" y="154236"/>
                </a:cubicBezTo>
                <a:cubicBezTo>
                  <a:pt x="1480664" y="139547"/>
                  <a:pt x="1461719" y="118542"/>
                  <a:pt x="1436597" y="110168"/>
                </a:cubicBezTo>
                <a:cubicBezTo>
                  <a:pt x="1425580" y="106496"/>
                  <a:pt x="1413933" y="104344"/>
                  <a:pt x="1403546" y="99151"/>
                </a:cubicBezTo>
                <a:cubicBezTo>
                  <a:pt x="1391703" y="93230"/>
                  <a:pt x="1382665" y="82334"/>
                  <a:pt x="1370495" y="77118"/>
                </a:cubicBezTo>
                <a:cubicBezTo>
                  <a:pt x="1356578" y="71154"/>
                  <a:pt x="1340931" y="70452"/>
                  <a:pt x="1326428" y="66101"/>
                </a:cubicBezTo>
                <a:cubicBezTo>
                  <a:pt x="1304182" y="59427"/>
                  <a:pt x="1282361" y="51412"/>
                  <a:pt x="1260327" y="44067"/>
                </a:cubicBezTo>
                <a:lnTo>
                  <a:pt x="1194225" y="22033"/>
                </a:lnTo>
                <a:cubicBezTo>
                  <a:pt x="1183208" y="18361"/>
                  <a:pt x="1172740" y="12067"/>
                  <a:pt x="1161175" y="11016"/>
                </a:cubicBezTo>
                <a:lnTo>
                  <a:pt x="1039989" y="0"/>
                </a:lnTo>
                <a:cubicBezTo>
                  <a:pt x="951619" y="4651"/>
                  <a:pt x="814307" y="1780"/>
                  <a:pt x="720500" y="33050"/>
                </a:cubicBezTo>
                <a:cubicBezTo>
                  <a:pt x="709483" y="36722"/>
                  <a:pt x="698124" y="39493"/>
                  <a:pt x="687450" y="44067"/>
                </a:cubicBezTo>
                <a:cubicBezTo>
                  <a:pt x="672355" y="50536"/>
                  <a:pt x="658071" y="58756"/>
                  <a:pt x="643382" y="66101"/>
                </a:cubicBezTo>
                <a:cubicBezTo>
                  <a:pt x="589698" y="146624"/>
                  <a:pt x="661148" y="51295"/>
                  <a:pt x="577281" y="121185"/>
                </a:cubicBezTo>
                <a:cubicBezTo>
                  <a:pt x="510839" y="176554"/>
                  <a:pt x="601106" y="138949"/>
                  <a:pt x="522197" y="165253"/>
                </a:cubicBezTo>
                <a:cubicBezTo>
                  <a:pt x="496491" y="190959"/>
                  <a:pt x="466890" y="213288"/>
                  <a:pt x="445078" y="242371"/>
                </a:cubicBezTo>
                <a:cubicBezTo>
                  <a:pt x="434061" y="257060"/>
                  <a:pt x="426133" y="274683"/>
                  <a:pt x="412028" y="286438"/>
                </a:cubicBezTo>
                <a:cubicBezTo>
                  <a:pt x="403107" y="293872"/>
                  <a:pt x="389994" y="293783"/>
                  <a:pt x="378977" y="297455"/>
                </a:cubicBezTo>
                <a:cubicBezTo>
                  <a:pt x="342960" y="405507"/>
                  <a:pt x="401353" y="252874"/>
                  <a:pt x="334910" y="352539"/>
                </a:cubicBezTo>
                <a:cubicBezTo>
                  <a:pt x="326511" y="365137"/>
                  <a:pt x="330664" y="383064"/>
                  <a:pt x="323893" y="396607"/>
                </a:cubicBezTo>
                <a:cubicBezTo>
                  <a:pt x="312050" y="420293"/>
                  <a:pt x="291667" y="439022"/>
                  <a:pt x="279825" y="462708"/>
                </a:cubicBezTo>
                <a:cubicBezTo>
                  <a:pt x="251871" y="518619"/>
                  <a:pt x="266902" y="493111"/>
                  <a:pt x="235758" y="539826"/>
                </a:cubicBezTo>
                <a:cubicBezTo>
                  <a:pt x="212828" y="631547"/>
                  <a:pt x="240750" y="540858"/>
                  <a:pt x="202707" y="616944"/>
                </a:cubicBezTo>
                <a:cubicBezTo>
                  <a:pt x="197514" y="627331"/>
                  <a:pt x="197331" y="639844"/>
                  <a:pt x="191691" y="649995"/>
                </a:cubicBezTo>
                <a:cubicBezTo>
                  <a:pt x="178831" y="673144"/>
                  <a:pt x="147623" y="716096"/>
                  <a:pt x="147623" y="716096"/>
                </a:cubicBezTo>
                <a:cubicBezTo>
                  <a:pt x="115991" y="842620"/>
                  <a:pt x="160224" y="686690"/>
                  <a:pt x="114572" y="793214"/>
                </a:cubicBezTo>
                <a:cubicBezTo>
                  <a:pt x="71890" y="892809"/>
                  <a:pt x="136838" y="787361"/>
                  <a:pt x="81522" y="870332"/>
                </a:cubicBezTo>
                <a:lnTo>
                  <a:pt x="59488" y="936433"/>
                </a:lnTo>
                <a:cubicBezTo>
                  <a:pt x="55816" y="947450"/>
                  <a:pt x="51288" y="958218"/>
                  <a:pt x="48471" y="969484"/>
                </a:cubicBezTo>
                <a:cubicBezTo>
                  <a:pt x="44799" y="984173"/>
                  <a:pt x="41613" y="998992"/>
                  <a:pt x="37454" y="1013551"/>
                </a:cubicBezTo>
                <a:cubicBezTo>
                  <a:pt x="34264" y="1024717"/>
                  <a:pt x="28957" y="1035266"/>
                  <a:pt x="26438" y="1046602"/>
                </a:cubicBezTo>
                <a:cubicBezTo>
                  <a:pt x="21592" y="1068408"/>
                  <a:pt x="19093" y="1090669"/>
                  <a:pt x="15421" y="1112703"/>
                </a:cubicBezTo>
                <a:cubicBezTo>
                  <a:pt x="17613" y="1259580"/>
                  <a:pt x="-32681" y="1649421"/>
                  <a:pt x="37454" y="1894901"/>
                </a:cubicBezTo>
                <a:cubicBezTo>
                  <a:pt x="40644" y="1906067"/>
                  <a:pt x="45281" y="1916785"/>
                  <a:pt x="48471" y="1927951"/>
                </a:cubicBezTo>
                <a:cubicBezTo>
                  <a:pt x="66257" y="1990200"/>
                  <a:pt x="47978" y="1954755"/>
                  <a:pt x="81522" y="2005069"/>
                </a:cubicBezTo>
                <a:lnTo>
                  <a:pt x="114572" y="2104221"/>
                </a:lnTo>
                <a:cubicBezTo>
                  <a:pt x="118244" y="2115238"/>
                  <a:pt x="119147" y="2127610"/>
                  <a:pt x="125589" y="2137272"/>
                </a:cubicBezTo>
                <a:cubicBezTo>
                  <a:pt x="156266" y="2183286"/>
                  <a:pt x="138261" y="2160960"/>
                  <a:pt x="180674" y="2203373"/>
                </a:cubicBezTo>
                <a:cubicBezTo>
                  <a:pt x="182142" y="2209245"/>
                  <a:pt x="196387" y="2271010"/>
                  <a:pt x="202707" y="2280491"/>
                </a:cubicBezTo>
                <a:cubicBezTo>
                  <a:pt x="211349" y="2293455"/>
                  <a:pt x="224741" y="2302525"/>
                  <a:pt x="235758" y="2313542"/>
                </a:cubicBezTo>
                <a:cubicBezTo>
                  <a:pt x="261954" y="2392128"/>
                  <a:pt x="224809" y="2297117"/>
                  <a:pt x="279825" y="2379643"/>
                </a:cubicBezTo>
                <a:cubicBezTo>
                  <a:pt x="286267" y="2389306"/>
                  <a:pt x="285648" y="2402307"/>
                  <a:pt x="290842" y="2412694"/>
                </a:cubicBezTo>
                <a:cubicBezTo>
                  <a:pt x="306179" y="2443368"/>
                  <a:pt x="321564" y="2454432"/>
                  <a:pt x="345927" y="2478795"/>
                </a:cubicBezTo>
                <a:cubicBezTo>
                  <a:pt x="349599" y="2489812"/>
                  <a:pt x="350503" y="2502183"/>
                  <a:pt x="356944" y="2511845"/>
                </a:cubicBezTo>
                <a:cubicBezTo>
                  <a:pt x="365586" y="2524809"/>
                  <a:pt x="378025" y="2534922"/>
                  <a:pt x="389994" y="2544896"/>
                </a:cubicBezTo>
                <a:cubicBezTo>
                  <a:pt x="413352" y="2564361"/>
                  <a:pt x="440173" y="2575494"/>
                  <a:pt x="467112" y="2588963"/>
                </a:cubicBezTo>
                <a:cubicBezTo>
                  <a:pt x="529766" y="2651617"/>
                  <a:pt x="469439" y="2601143"/>
                  <a:pt x="533213" y="2633031"/>
                </a:cubicBezTo>
                <a:cubicBezTo>
                  <a:pt x="545056" y="2638953"/>
                  <a:pt x="553703" y="2650878"/>
                  <a:pt x="566264" y="2655065"/>
                </a:cubicBezTo>
                <a:cubicBezTo>
                  <a:pt x="587455" y="2662129"/>
                  <a:pt x="610461" y="2661701"/>
                  <a:pt x="632365" y="2666082"/>
                </a:cubicBezTo>
                <a:cubicBezTo>
                  <a:pt x="647212" y="2669051"/>
                  <a:pt x="661874" y="2672938"/>
                  <a:pt x="676433" y="2677098"/>
                </a:cubicBezTo>
                <a:cubicBezTo>
                  <a:pt x="687599" y="2680288"/>
                  <a:pt x="698217" y="2685298"/>
                  <a:pt x="709483" y="2688115"/>
                </a:cubicBezTo>
                <a:cubicBezTo>
                  <a:pt x="727649" y="2692657"/>
                  <a:pt x="746402" y="2694590"/>
                  <a:pt x="764568" y="2699132"/>
                </a:cubicBezTo>
                <a:cubicBezTo>
                  <a:pt x="793781" y="2706435"/>
                  <a:pt x="810084" y="2718418"/>
                  <a:pt x="841686" y="2721166"/>
                </a:cubicBezTo>
                <a:cubicBezTo>
                  <a:pt x="911293" y="2727219"/>
                  <a:pt x="981233" y="2728511"/>
                  <a:pt x="1051006" y="2732183"/>
                </a:cubicBezTo>
                <a:cubicBezTo>
                  <a:pt x="1131796" y="2728511"/>
                  <a:pt x="1212682" y="2726546"/>
                  <a:pt x="1293377" y="2721166"/>
                </a:cubicBezTo>
                <a:cubicBezTo>
                  <a:pt x="1371235" y="2715975"/>
                  <a:pt x="1361975" y="2716661"/>
                  <a:pt x="1414563" y="2699132"/>
                </a:cubicBezTo>
                <a:cubicBezTo>
                  <a:pt x="1466939" y="2664214"/>
                  <a:pt x="1435050" y="2681286"/>
                  <a:pt x="1513715" y="2655065"/>
                </a:cubicBezTo>
                <a:cubicBezTo>
                  <a:pt x="1524732" y="2651393"/>
                  <a:pt x="1537103" y="2650490"/>
                  <a:pt x="1546765" y="2644048"/>
                </a:cubicBezTo>
                <a:lnTo>
                  <a:pt x="1612866" y="2599980"/>
                </a:lnTo>
                <a:cubicBezTo>
                  <a:pt x="1620211" y="2588963"/>
                  <a:pt x="1623672" y="2573947"/>
                  <a:pt x="1634900" y="2566930"/>
                </a:cubicBezTo>
                <a:cubicBezTo>
                  <a:pt x="1654595" y="2554621"/>
                  <a:pt x="1701001" y="2544896"/>
                  <a:pt x="1701001" y="2544896"/>
                </a:cubicBezTo>
                <a:cubicBezTo>
                  <a:pt x="1712018" y="2533879"/>
                  <a:pt x="1721374" y="2520901"/>
                  <a:pt x="1734052" y="2511845"/>
                </a:cubicBezTo>
                <a:cubicBezTo>
                  <a:pt x="1747416" y="2502300"/>
                  <a:pt x="1765650" y="2500500"/>
                  <a:pt x="1778119" y="2489812"/>
                </a:cubicBezTo>
                <a:cubicBezTo>
                  <a:pt x="1792060" y="2477862"/>
                  <a:pt x="1798186" y="2458728"/>
                  <a:pt x="1811170" y="2445744"/>
                </a:cubicBezTo>
                <a:cubicBezTo>
                  <a:pt x="1820533" y="2436381"/>
                  <a:pt x="1834049" y="2432187"/>
                  <a:pt x="1844221" y="2423710"/>
                </a:cubicBezTo>
                <a:cubicBezTo>
                  <a:pt x="1952517" y="2333464"/>
                  <a:pt x="1812637" y="2444275"/>
                  <a:pt x="1899305" y="2357609"/>
                </a:cubicBezTo>
                <a:cubicBezTo>
                  <a:pt x="1908668" y="2348247"/>
                  <a:pt x="1921339" y="2342920"/>
                  <a:pt x="1932356" y="2335576"/>
                </a:cubicBezTo>
                <a:cubicBezTo>
                  <a:pt x="1936028" y="2324559"/>
                  <a:pt x="1936118" y="2311593"/>
                  <a:pt x="1943372" y="2302525"/>
                </a:cubicBezTo>
                <a:cubicBezTo>
                  <a:pt x="1966082" y="2274137"/>
                  <a:pt x="1994785" y="2251113"/>
                  <a:pt x="2020491" y="2225407"/>
                </a:cubicBezTo>
                <a:cubicBezTo>
                  <a:pt x="2031508" y="2214390"/>
                  <a:pt x="2044899" y="2205319"/>
                  <a:pt x="2053541" y="2192356"/>
                </a:cubicBezTo>
                <a:cubicBezTo>
                  <a:pt x="2068230" y="2170322"/>
                  <a:pt x="2078884" y="2144980"/>
                  <a:pt x="2097609" y="2126255"/>
                </a:cubicBezTo>
                <a:lnTo>
                  <a:pt x="2163710" y="2060154"/>
                </a:lnTo>
                <a:cubicBezTo>
                  <a:pt x="2197585" y="1992403"/>
                  <a:pt x="2176636" y="2029747"/>
                  <a:pt x="2229811" y="1949985"/>
                </a:cubicBezTo>
                <a:lnTo>
                  <a:pt x="2273878" y="1883884"/>
                </a:lnTo>
                <a:cubicBezTo>
                  <a:pt x="2289822" y="1836052"/>
                  <a:pt x="2276683" y="1859044"/>
                  <a:pt x="2317946" y="1817783"/>
                </a:cubicBezTo>
                <a:cubicBezTo>
                  <a:pt x="2321618" y="1803094"/>
                  <a:pt x="2324612" y="1788218"/>
                  <a:pt x="2328963" y="1773715"/>
                </a:cubicBezTo>
                <a:cubicBezTo>
                  <a:pt x="2335637" y="1751469"/>
                  <a:pt x="2343653" y="1729648"/>
                  <a:pt x="2350997" y="1707614"/>
                </a:cubicBezTo>
                <a:cubicBezTo>
                  <a:pt x="2354669" y="1696597"/>
                  <a:pt x="2359196" y="1685829"/>
                  <a:pt x="2362013" y="1674563"/>
                </a:cubicBezTo>
                <a:lnTo>
                  <a:pt x="2373030" y="1630496"/>
                </a:lnTo>
                <a:cubicBezTo>
                  <a:pt x="2369358" y="1461571"/>
                  <a:pt x="2371385" y="1292425"/>
                  <a:pt x="2362013" y="1123720"/>
                </a:cubicBezTo>
                <a:cubicBezTo>
                  <a:pt x="2357800" y="1047888"/>
                  <a:pt x="2331569" y="1037596"/>
                  <a:pt x="2317946" y="969484"/>
                </a:cubicBezTo>
                <a:cubicBezTo>
                  <a:pt x="2313756" y="948533"/>
                  <a:pt x="2307204" y="903933"/>
                  <a:pt x="2295912" y="881349"/>
                </a:cubicBezTo>
                <a:cubicBezTo>
                  <a:pt x="2289991" y="869506"/>
                  <a:pt x="2281223" y="859315"/>
                  <a:pt x="2273878" y="848298"/>
                </a:cubicBezTo>
                <a:cubicBezTo>
                  <a:pt x="2247658" y="769636"/>
                  <a:pt x="2264728" y="801522"/>
                  <a:pt x="2229811" y="749147"/>
                </a:cubicBezTo>
                <a:cubicBezTo>
                  <a:pt x="2203507" y="670236"/>
                  <a:pt x="2241112" y="760503"/>
                  <a:pt x="2185744" y="694062"/>
                </a:cubicBezTo>
                <a:cubicBezTo>
                  <a:pt x="2175230" y="681446"/>
                  <a:pt x="2171858" y="664254"/>
                  <a:pt x="2163710" y="649995"/>
                </a:cubicBezTo>
                <a:cubicBezTo>
                  <a:pt x="2133867" y="597770"/>
                  <a:pt x="2150059" y="633615"/>
                  <a:pt x="2108625" y="583894"/>
                </a:cubicBezTo>
                <a:cubicBezTo>
                  <a:pt x="2062719" y="528807"/>
                  <a:pt x="2114137" y="569207"/>
                  <a:pt x="2053541" y="528809"/>
                </a:cubicBezTo>
                <a:cubicBezTo>
                  <a:pt x="1994781" y="440672"/>
                  <a:pt x="2071905" y="547174"/>
                  <a:pt x="1998457" y="473725"/>
                </a:cubicBezTo>
                <a:cubicBezTo>
                  <a:pt x="1989094" y="464362"/>
                  <a:pt x="1985786" y="450037"/>
                  <a:pt x="1976423" y="440674"/>
                </a:cubicBezTo>
                <a:cubicBezTo>
                  <a:pt x="1955068" y="419319"/>
                  <a:pt x="1937201" y="416584"/>
                  <a:pt x="1910322" y="407624"/>
                </a:cubicBezTo>
                <a:cubicBezTo>
                  <a:pt x="1899305" y="396607"/>
                  <a:pt x="1890235" y="383216"/>
                  <a:pt x="1877271" y="374573"/>
                </a:cubicBezTo>
                <a:cubicBezTo>
                  <a:pt x="1867609" y="368131"/>
                  <a:pt x="1853883" y="369997"/>
                  <a:pt x="1844221" y="363556"/>
                </a:cubicBezTo>
                <a:cubicBezTo>
                  <a:pt x="1831257" y="354914"/>
                  <a:pt x="1824134" y="339148"/>
                  <a:pt x="1811170" y="330506"/>
                </a:cubicBezTo>
                <a:cubicBezTo>
                  <a:pt x="1801507" y="324064"/>
                  <a:pt x="1801989" y="347031"/>
                  <a:pt x="1789136" y="341522"/>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58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24825"/>
            <a:ext cx="655807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HEMATOPOIESIS - MEGAKARYOCYTES</a:t>
            </a:r>
          </a:p>
        </p:txBody>
      </p:sp>
      <p:sp>
        <p:nvSpPr>
          <p:cNvPr id="14" name="TextBox 2"/>
          <p:cNvSpPr txBox="1">
            <a:spLocks noChangeArrowheads="1"/>
          </p:cNvSpPr>
          <p:nvPr/>
        </p:nvSpPr>
        <p:spPr bwMode="auto">
          <a:xfrm>
            <a:off x="5375639" y="1151263"/>
            <a:ext cx="3738984" cy="4770537"/>
          </a:xfrm>
          <a:prstGeom prst="rect">
            <a:avLst/>
          </a:prstGeom>
          <a:noFill/>
          <a:ln w="9525">
            <a:noFill/>
            <a:miter lim="800000"/>
            <a:headEnd/>
            <a:tailEnd/>
          </a:ln>
        </p:spPr>
        <p:txBody>
          <a:bodyPr wrap="square">
            <a:spAutoFit/>
          </a:bodyPr>
          <a:lstStyle/>
          <a:p>
            <a:r>
              <a:rPr lang="en-US" sz="1600" b="1" dirty="0">
                <a:solidFill>
                  <a:srgbClr val="00589A"/>
                </a:solidFill>
                <a:latin typeface="Times New Roman" pitchFamily="18" charset="0"/>
                <a:cs typeface="Times New Roman" pitchFamily="18" charset="0"/>
              </a:rPr>
              <a:t>This image was taken from a red bone marrow section (not a smear, but a section of a bone), and is magnified only to 40X.  </a:t>
            </a:r>
          </a:p>
          <a:p>
            <a:endParaRPr lang="en-US" sz="1600" b="1" dirty="0">
              <a:solidFill>
                <a:srgbClr val="00589A"/>
              </a:solidFill>
              <a:latin typeface="Times New Roman" pitchFamily="18" charset="0"/>
              <a:cs typeface="Times New Roman" pitchFamily="18" charset="0"/>
            </a:endParaRPr>
          </a:p>
          <a:p>
            <a:r>
              <a:rPr lang="en-US" sz="1600" b="1" dirty="0">
                <a:solidFill>
                  <a:srgbClr val="00589A"/>
                </a:solidFill>
                <a:latin typeface="Times New Roman" pitchFamily="18" charset="0"/>
                <a:cs typeface="Times New Roman" pitchFamily="18" charset="0"/>
              </a:rPr>
              <a:t>The numerous nuclei observed throughout the slide represent different stages of blood cell development – but staging is not routinely accomplished in such material because the magnification is insufficient, and because the features of each cell are obscured by both the superimposition of cells in the thickness of a routine section and the proximity of cells to one another.</a:t>
            </a:r>
          </a:p>
          <a:p>
            <a:endParaRPr lang="en-US" sz="1600" b="1" dirty="0">
              <a:solidFill>
                <a:srgbClr val="00589A"/>
              </a:solidFill>
              <a:latin typeface="Times New Roman" pitchFamily="18" charset="0"/>
              <a:cs typeface="Times New Roman" pitchFamily="18" charset="0"/>
            </a:endParaRPr>
          </a:p>
          <a:p>
            <a:r>
              <a:rPr lang="en-US" sz="1600" b="1" dirty="0">
                <a:solidFill>
                  <a:srgbClr val="00589A"/>
                </a:solidFill>
                <a:latin typeface="Times New Roman" pitchFamily="18" charset="0"/>
                <a:cs typeface="Times New Roman" pitchFamily="18" charset="0"/>
              </a:rPr>
              <a:t>Despite this, two megakaryocytes are easily identified - large cells, with multi-lobed nuclei and eosinophilic cytoplasm.</a:t>
            </a:r>
            <a:endParaRPr lang="en-US" sz="1600" b="1" dirty="0">
              <a:solidFill>
                <a:srgbClr val="A95351"/>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07588"/>
            <a:ext cx="5147038" cy="3564411"/>
          </a:xfrm>
          <a:prstGeom prst="rect">
            <a:avLst/>
          </a:prstGeom>
        </p:spPr>
      </p:pic>
      <p:sp>
        <p:nvSpPr>
          <p:cNvPr id="4" name="Freeform 3"/>
          <p:cNvSpPr/>
          <p:nvPr/>
        </p:nvSpPr>
        <p:spPr>
          <a:xfrm>
            <a:off x="3348056" y="2060068"/>
            <a:ext cx="611972" cy="793429"/>
          </a:xfrm>
          <a:custGeom>
            <a:avLst/>
            <a:gdLst>
              <a:gd name="connsiteX0" fmla="*/ 487443 w 611972"/>
              <a:gd name="connsiteY0" fmla="*/ 473211 h 793429"/>
              <a:gd name="connsiteX1" fmla="*/ 498117 w 611972"/>
              <a:gd name="connsiteY1" fmla="*/ 455421 h 793429"/>
              <a:gd name="connsiteX2" fmla="*/ 501675 w 611972"/>
              <a:gd name="connsiteY2" fmla="*/ 444748 h 793429"/>
              <a:gd name="connsiteX3" fmla="*/ 512349 w 611972"/>
              <a:gd name="connsiteY3" fmla="*/ 434074 h 793429"/>
              <a:gd name="connsiteX4" fmla="*/ 526581 w 611972"/>
              <a:gd name="connsiteY4" fmla="*/ 412726 h 793429"/>
              <a:gd name="connsiteX5" fmla="*/ 547928 w 611972"/>
              <a:gd name="connsiteY5" fmla="*/ 398494 h 793429"/>
              <a:gd name="connsiteX6" fmla="*/ 555044 w 611972"/>
              <a:gd name="connsiteY6" fmla="*/ 387820 h 793429"/>
              <a:gd name="connsiteX7" fmla="*/ 565718 w 611972"/>
              <a:gd name="connsiteY7" fmla="*/ 380704 h 793429"/>
              <a:gd name="connsiteX8" fmla="*/ 569276 w 611972"/>
              <a:gd name="connsiteY8" fmla="*/ 370030 h 793429"/>
              <a:gd name="connsiteX9" fmla="*/ 576392 w 611972"/>
              <a:gd name="connsiteY9" fmla="*/ 359356 h 793429"/>
              <a:gd name="connsiteX10" fmla="*/ 579950 w 611972"/>
              <a:gd name="connsiteY10" fmla="*/ 345124 h 793429"/>
              <a:gd name="connsiteX11" fmla="*/ 590624 w 611972"/>
              <a:gd name="connsiteY11" fmla="*/ 323776 h 793429"/>
              <a:gd name="connsiteX12" fmla="*/ 597740 w 611972"/>
              <a:gd name="connsiteY12" fmla="*/ 295313 h 793429"/>
              <a:gd name="connsiteX13" fmla="*/ 604856 w 611972"/>
              <a:gd name="connsiteY13" fmla="*/ 273965 h 793429"/>
              <a:gd name="connsiteX14" fmla="*/ 611972 w 611972"/>
              <a:gd name="connsiteY14" fmla="*/ 249059 h 793429"/>
              <a:gd name="connsiteX15" fmla="*/ 608414 w 611972"/>
              <a:gd name="connsiteY15" fmla="*/ 170783 h 793429"/>
              <a:gd name="connsiteX16" fmla="*/ 597740 w 611972"/>
              <a:gd name="connsiteY16" fmla="*/ 160109 h 793429"/>
              <a:gd name="connsiteX17" fmla="*/ 590624 w 611972"/>
              <a:gd name="connsiteY17" fmla="*/ 149436 h 793429"/>
              <a:gd name="connsiteX18" fmla="*/ 565718 w 611972"/>
              <a:gd name="connsiteY18" fmla="*/ 128088 h 793429"/>
              <a:gd name="connsiteX19" fmla="*/ 555044 w 611972"/>
              <a:gd name="connsiteY19" fmla="*/ 106740 h 793429"/>
              <a:gd name="connsiteX20" fmla="*/ 544370 w 611972"/>
              <a:gd name="connsiteY20" fmla="*/ 85392 h 793429"/>
              <a:gd name="connsiteX21" fmla="*/ 533697 w 611972"/>
              <a:gd name="connsiteY21" fmla="*/ 81834 h 793429"/>
              <a:gd name="connsiteX22" fmla="*/ 526581 w 611972"/>
              <a:gd name="connsiteY22" fmla="*/ 71160 h 793429"/>
              <a:gd name="connsiteX23" fmla="*/ 515907 w 611972"/>
              <a:gd name="connsiteY23" fmla="*/ 67602 h 793429"/>
              <a:gd name="connsiteX24" fmla="*/ 505233 w 611972"/>
              <a:gd name="connsiteY24" fmla="*/ 60486 h 793429"/>
              <a:gd name="connsiteX25" fmla="*/ 494559 w 611972"/>
              <a:gd name="connsiteY25" fmla="*/ 56928 h 793429"/>
              <a:gd name="connsiteX26" fmla="*/ 473211 w 611972"/>
              <a:gd name="connsiteY26" fmla="*/ 42696 h 793429"/>
              <a:gd name="connsiteX27" fmla="*/ 462537 w 611972"/>
              <a:gd name="connsiteY27" fmla="*/ 39138 h 793429"/>
              <a:gd name="connsiteX28" fmla="*/ 451863 w 611972"/>
              <a:gd name="connsiteY28" fmla="*/ 32022 h 793429"/>
              <a:gd name="connsiteX29" fmla="*/ 416283 w 611972"/>
              <a:gd name="connsiteY29" fmla="*/ 21348 h 793429"/>
              <a:gd name="connsiteX30" fmla="*/ 380704 w 611972"/>
              <a:gd name="connsiteY30" fmla="*/ 17790 h 793429"/>
              <a:gd name="connsiteX31" fmla="*/ 338008 w 611972"/>
              <a:gd name="connsiteY31" fmla="*/ 14232 h 793429"/>
              <a:gd name="connsiteX32" fmla="*/ 309544 w 611972"/>
              <a:gd name="connsiteY32" fmla="*/ 10674 h 793429"/>
              <a:gd name="connsiteX33" fmla="*/ 270406 w 611972"/>
              <a:gd name="connsiteY33" fmla="*/ 7116 h 793429"/>
              <a:gd name="connsiteX34" fmla="*/ 206363 w 611972"/>
              <a:gd name="connsiteY34" fmla="*/ 0 h 793429"/>
              <a:gd name="connsiteX35" fmla="*/ 135203 w 611972"/>
              <a:gd name="connsiteY35" fmla="*/ 3558 h 793429"/>
              <a:gd name="connsiteX36" fmla="*/ 124529 w 611972"/>
              <a:gd name="connsiteY36" fmla="*/ 7116 h 793429"/>
              <a:gd name="connsiteX37" fmla="*/ 103181 w 611972"/>
              <a:gd name="connsiteY37" fmla="*/ 21348 h 793429"/>
              <a:gd name="connsiteX38" fmla="*/ 81833 w 611972"/>
              <a:gd name="connsiteY38" fmla="*/ 35580 h 793429"/>
              <a:gd name="connsiteX39" fmla="*/ 60486 w 611972"/>
              <a:gd name="connsiteY39" fmla="*/ 49812 h 793429"/>
              <a:gd name="connsiteX40" fmla="*/ 49812 w 611972"/>
              <a:gd name="connsiteY40" fmla="*/ 56928 h 793429"/>
              <a:gd name="connsiteX41" fmla="*/ 42696 w 611972"/>
              <a:gd name="connsiteY41" fmla="*/ 67602 h 793429"/>
              <a:gd name="connsiteX42" fmla="*/ 32022 w 611972"/>
              <a:gd name="connsiteY42" fmla="*/ 74718 h 793429"/>
              <a:gd name="connsiteX43" fmla="*/ 24906 w 611972"/>
              <a:gd name="connsiteY43" fmla="*/ 96066 h 793429"/>
              <a:gd name="connsiteX44" fmla="*/ 21348 w 611972"/>
              <a:gd name="connsiteY44" fmla="*/ 106740 h 793429"/>
              <a:gd name="connsiteX45" fmla="*/ 24906 w 611972"/>
              <a:gd name="connsiteY45" fmla="*/ 117414 h 793429"/>
              <a:gd name="connsiteX46" fmla="*/ 49812 w 611972"/>
              <a:gd name="connsiteY46" fmla="*/ 152993 h 793429"/>
              <a:gd name="connsiteX47" fmla="*/ 56928 w 611972"/>
              <a:gd name="connsiteY47" fmla="*/ 167225 h 793429"/>
              <a:gd name="connsiteX48" fmla="*/ 67602 w 611972"/>
              <a:gd name="connsiteY48" fmla="*/ 188573 h 793429"/>
              <a:gd name="connsiteX49" fmla="*/ 64044 w 611972"/>
              <a:gd name="connsiteY49" fmla="*/ 224153 h 793429"/>
              <a:gd name="connsiteX50" fmla="*/ 56928 w 611972"/>
              <a:gd name="connsiteY50" fmla="*/ 245501 h 793429"/>
              <a:gd name="connsiteX51" fmla="*/ 53370 w 611972"/>
              <a:gd name="connsiteY51" fmla="*/ 256175 h 793429"/>
              <a:gd name="connsiteX52" fmla="*/ 46254 w 611972"/>
              <a:gd name="connsiteY52" fmla="*/ 266849 h 793429"/>
              <a:gd name="connsiteX53" fmla="*/ 32022 w 611972"/>
              <a:gd name="connsiteY53" fmla="*/ 288197 h 793429"/>
              <a:gd name="connsiteX54" fmla="*/ 21348 w 611972"/>
              <a:gd name="connsiteY54" fmla="*/ 309544 h 793429"/>
              <a:gd name="connsiteX55" fmla="*/ 14232 w 611972"/>
              <a:gd name="connsiteY55" fmla="*/ 330892 h 793429"/>
              <a:gd name="connsiteX56" fmla="*/ 10674 w 611972"/>
              <a:gd name="connsiteY56" fmla="*/ 341566 h 793429"/>
              <a:gd name="connsiteX57" fmla="*/ 3558 w 611972"/>
              <a:gd name="connsiteY57" fmla="*/ 362914 h 793429"/>
              <a:gd name="connsiteX58" fmla="*/ 0 w 611972"/>
              <a:gd name="connsiteY58" fmla="*/ 373588 h 793429"/>
              <a:gd name="connsiteX59" fmla="*/ 3558 w 611972"/>
              <a:gd name="connsiteY59" fmla="*/ 384262 h 793429"/>
              <a:gd name="connsiteX60" fmla="*/ 17790 w 611972"/>
              <a:gd name="connsiteY60" fmla="*/ 405610 h 793429"/>
              <a:gd name="connsiteX61" fmla="*/ 21348 w 611972"/>
              <a:gd name="connsiteY61" fmla="*/ 437632 h 793429"/>
              <a:gd name="connsiteX62" fmla="*/ 24906 w 611972"/>
              <a:gd name="connsiteY62" fmla="*/ 451864 h 793429"/>
              <a:gd name="connsiteX63" fmla="*/ 21348 w 611972"/>
              <a:gd name="connsiteY63" fmla="*/ 473211 h 793429"/>
              <a:gd name="connsiteX64" fmla="*/ 17790 w 611972"/>
              <a:gd name="connsiteY64" fmla="*/ 512349 h 793429"/>
              <a:gd name="connsiteX65" fmla="*/ 10674 w 611972"/>
              <a:gd name="connsiteY65" fmla="*/ 547929 h 793429"/>
              <a:gd name="connsiteX66" fmla="*/ 0 w 611972"/>
              <a:gd name="connsiteY66" fmla="*/ 622646 h 793429"/>
              <a:gd name="connsiteX67" fmla="*/ 3558 w 611972"/>
              <a:gd name="connsiteY67" fmla="*/ 676016 h 793429"/>
              <a:gd name="connsiteX68" fmla="*/ 24906 w 611972"/>
              <a:gd name="connsiteY68" fmla="*/ 697364 h 793429"/>
              <a:gd name="connsiteX69" fmla="*/ 46254 w 611972"/>
              <a:gd name="connsiteY69" fmla="*/ 715154 h 793429"/>
              <a:gd name="connsiteX70" fmla="*/ 60486 w 611972"/>
              <a:gd name="connsiteY70" fmla="*/ 732944 h 793429"/>
              <a:gd name="connsiteX71" fmla="*/ 71160 w 611972"/>
              <a:gd name="connsiteY71" fmla="*/ 743618 h 793429"/>
              <a:gd name="connsiteX72" fmla="*/ 81833 w 611972"/>
              <a:gd name="connsiteY72" fmla="*/ 747176 h 793429"/>
              <a:gd name="connsiteX73" fmla="*/ 92507 w 611972"/>
              <a:gd name="connsiteY73" fmla="*/ 754292 h 793429"/>
              <a:gd name="connsiteX74" fmla="*/ 103181 w 611972"/>
              <a:gd name="connsiteY74" fmla="*/ 757850 h 793429"/>
              <a:gd name="connsiteX75" fmla="*/ 113855 w 611972"/>
              <a:gd name="connsiteY75" fmla="*/ 764965 h 793429"/>
              <a:gd name="connsiteX76" fmla="*/ 124529 w 611972"/>
              <a:gd name="connsiteY76" fmla="*/ 768523 h 793429"/>
              <a:gd name="connsiteX77" fmla="*/ 145877 w 611972"/>
              <a:gd name="connsiteY77" fmla="*/ 782755 h 793429"/>
              <a:gd name="connsiteX78" fmla="*/ 163667 w 611972"/>
              <a:gd name="connsiteY78" fmla="*/ 786313 h 793429"/>
              <a:gd name="connsiteX79" fmla="*/ 185015 w 611972"/>
              <a:gd name="connsiteY79" fmla="*/ 793429 h 793429"/>
              <a:gd name="connsiteX80" fmla="*/ 305986 w 611972"/>
              <a:gd name="connsiteY80" fmla="*/ 789871 h 793429"/>
              <a:gd name="connsiteX81" fmla="*/ 341566 w 611972"/>
              <a:gd name="connsiteY81" fmla="*/ 779197 h 793429"/>
              <a:gd name="connsiteX82" fmla="*/ 352240 w 611972"/>
              <a:gd name="connsiteY82" fmla="*/ 772081 h 793429"/>
              <a:gd name="connsiteX83" fmla="*/ 366472 w 611972"/>
              <a:gd name="connsiteY83" fmla="*/ 768523 h 793429"/>
              <a:gd name="connsiteX84" fmla="*/ 377146 w 611972"/>
              <a:gd name="connsiteY84" fmla="*/ 761407 h 793429"/>
              <a:gd name="connsiteX85" fmla="*/ 398493 w 611972"/>
              <a:gd name="connsiteY85" fmla="*/ 754292 h 793429"/>
              <a:gd name="connsiteX86" fmla="*/ 409167 w 611972"/>
              <a:gd name="connsiteY86" fmla="*/ 743618 h 793429"/>
              <a:gd name="connsiteX87" fmla="*/ 419841 w 611972"/>
              <a:gd name="connsiteY87" fmla="*/ 740060 h 793429"/>
              <a:gd name="connsiteX88" fmla="*/ 444747 w 611972"/>
              <a:gd name="connsiteY88" fmla="*/ 711596 h 793429"/>
              <a:gd name="connsiteX89" fmla="*/ 455421 w 611972"/>
              <a:gd name="connsiteY89" fmla="*/ 690248 h 793429"/>
              <a:gd name="connsiteX90" fmla="*/ 462537 w 611972"/>
              <a:gd name="connsiteY90" fmla="*/ 668900 h 793429"/>
              <a:gd name="connsiteX91" fmla="*/ 469653 w 611972"/>
              <a:gd name="connsiteY91" fmla="*/ 654668 h 793429"/>
              <a:gd name="connsiteX92" fmla="*/ 476769 w 611972"/>
              <a:gd name="connsiteY92" fmla="*/ 633320 h 793429"/>
              <a:gd name="connsiteX93" fmla="*/ 480327 w 611972"/>
              <a:gd name="connsiteY93" fmla="*/ 601299 h 793429"/>
              <a:gd name="connsiteX94" fmla="*/ 483885 w 611972"/>
              <a:gd name="connsiteY94" fmla="*/ 576393 h 793429"/>
              <a:gd name="connsiteX95" fmla="*/ 487443 w 611972"/>
              <a:gd name="connsiteY95" fmla="*/ 530139 h 793429"/>
              <a:gd name="connsiteX96" fmla="*/ 491001 w 611972"/>
              <a:gd name="connsiteY96" fmla="*/ 508791 h 793429"/>
              <a:gd name="connsiteX97" fmla="*/ 494559 w 611972"/>
              <a:gd name="connsiteY97" fmla="*/ 483885 h 793429"/>
              <a:gd name="connsiteX98" fmla="*/ 487443 w 611972"/>
              <a:gd name="connsiteY98" fmla="*/ 473211 h 79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11972" h="793429">
                <a:moveTo>
                  <a:pt x="487443" y="473211"/>
                </a:moveTo>
                <a:cubicBezTo>
                  <a:pt x="488036" y="468467"/>
                  <a:pt x="495024" y="461606"/>
                  <a:pt x="498117" y="455421"/>
                </a:cubicBezTo>
                <a:cubicBezTo>
                  <a:pt x="499794" y="452067"/>
                  <a:pt x="499595" y="447868"/>
                  <a:pt x="501675" y="444748"/>
                </a:cubicBezTo>
                <a:cubicBezTo>
                  <a:pt x="504466" y="440561"/>
                  <a:pt x="509260" y="438046"/>
                  <a:pt x="512349" y="434074"/>
                </a:cubicBezTo>
                <a:cubicBezTo>
                  <a:pt x="517600" y="427323"/>
                  <a:pt x="519465" y="417470"/>
                  <a:pt x="526581" y="412726"/>
                </a:cubicBezTo>
                <a:lnTo>
                  <a:pt x="547928" y="398494"/>
                </a:lnTo>
                <a:cubicBezTo>
                  <a:pt x="550300" y="394936"/>
                  <a:pt x="552020" y="390844"/>
                  <a:pt x="555044" y="387820"/>
                </a:cubicBezTo>
                <a:cubicBezTo>
                  <a:pt x="558068" y="384796"/>
                  <a:pt x="563047" y="384043"/>
                  <a:pt x="565718" y="380704"/>
                </a:cubicBezTo>
                <a:cubicBezTo>
                  <a:pt x="568061" y="377775"/>
                  <a:pt x="567599" y="373385"/>
                  <a:pt x="569276" y="370030"/>
                </a:cubicBezTo>
                <a:cubicBezTo>
                  <a:pt x="571188" y="366205"/>
                  <a:pt x="574020" y="362914"/>
                  <a:pt x="576392" y="359356"/>
                </a:cubicBezTo>
                <a:cubicBezTo>
                  <a:pt x="577578" y="354612"/>
                  <a:pt x="578024" y="349619"/>
                  <a:pt x="579950" y="345124"/>
                </a:cubicBezTo>
                <a:cubicBezTo>
                  <a:pt x="592095" y="316785"/>
                  <a:pt x="583127" y="351263"/>
                  <a:pt x="590624" y="323776"/>
                </a:cubicBezTo>
                <a:cubicBezTo>
                  <a:pt x="593197" y="314341"/>
                  <a:pt x="594647" y="304591"/>
                  <a:pt x="597740" y="295313"/>
                </a:cubicBezTo>
                <a:cubicBezTo>
                  <a:pt x="600112" y="288197"/>
                  <a:pt x="603037" y="281242"/>
                  <a:pt x="604856" y="273965"/>
                </a:cubicBezTo>
                <a:cubicBezTo>
                  <a:pt x="609324" y="256095"/>
                  <a:pt x="606868" y="264372"/>
                  <a:pt x="611972" y="249059"/>
                </a:cubicBezTo>
                <a:cubicBezTo>
                  <a:pt x="610786" y="222967"/>
                  <a:pt x="612541" y="196574"/>
                  <a:pt x="608414" y="170783"/>
                </a:cubicBezTo>
                <a:cubicBezTo>
                  <a:pt x="607619" y="165814"/>
                  <a:pt x="600961" y="163974"/>
                  <a:pt x="597740" y="160109"/>
                </a:cubicBezTo>
                <a:cubicBezTo>
                  <a:pt x="595003" y="156824"/>
                  <a:pt x="593361" y="152721"/>
                  <a:pt x="590624" y="149436"/>
                </a:cubicBezTo>
                <a:cubicBezTo>
                  <a:pt x="582363" y="139524"/>
                  <a:pt x="576189" y="135942"/>
                  <a:pt x="565718" y="128088"/>
                </a:cubicBezTo>
                <a:cubicBezTo>
                  <a:pt x="556775" y="101259"/>
                  <a:pt x="568839" y="134329"/>
                  <a:pt x="555044" y="106740"/>
                </a:cubicBezTo>
                <a:cubicBezTo>
                  <a:pt x="550747" y="98145"/>
                  <a:pt x="552868" y="92190"/>
                  <a:pt x="544370" y="85392"/>
                </a:cubicBezTo>
                <a:cubicBezTo>
                  <a:pt x="541442" y="83049"/>
                  <a:pt x="537255" y="83020"/>
                  <a:pt x="533697" y="81834"/>
                </a:cubicBezTo>
                <a:cubicBezTo>
                  <a:pt x="531325" y="78276"/>
                  <a:pt x="529920" y="73831"/>
                  <a:pt x="526581" y="71160"/>
                </a:cubicBezTo>
                <a:cubicBezTo>
                  <a:pt x="523652" y="68817"/>
                  <a:pt x="519262" y="69279"/>
                  <a:pt x="515907" y="67602"/>
                </a:cubicBezTo>
                <a:cubicBezTo>
                  <a:pt x="512082" y="65690"/>
                  <a:pt x="509058" y="62398"/>
                  <a:pt x="505233" y="60486"/>
                </a:cubicBezTo>
                <a:cubicBezTo>
                  <a:pt x="501878" y="58809"/>
                  <a:pt x="497837" y="58749"/>
                  <a:pt x="494559" y="56928"/>
                </a:cubicBezTo>
                <a:cubicBezTo>
                  <a:pt x="487083" y="52775"/>
                  <a:pt x="481324" y="45400"/>
                  <a:pt x="473211" y="42696"/>
                </a:cubicBezTo>
                <a:cubicBezTo>
                  <a:pt x="469653" y="41510"/>
                  <a:pt x="465892" y="40815"/>
                  <a:pt x="462537" y="39138"/>
                </a:cubicBezTo>
                <a:cubicBezTo>
                  <a:pt x="458712" y="37226"/>
                  <a:pt x="455771" y="33759"/>
                  <a:pt x="451863" y="32022"/>
                </a:cubicBezTo>
                <a:cubicBezTo>
                  <a:pt x="447171" y="29937"/>
                  <a:pt x="423909" y="22437"/>
                  <a:pt x="416283" y="21348"/>
                </a:cubicBezTo>
                <a:cubicBezTo>
                  <a:pt x="404484" y="19662"/>
                  <a:pt x="392574" y="18869"/>
                  <a:pt x="380704" y="17790"/>
                </a:cubicBezTo>
                <a:lnTo>
                  <a:pt x="338008" y="14232"/>
                </a:lnTo>
                <a:cubicBezTo>
                  <a:pt x="328494" y="13281"/>
                  <a:pt x="319053" y="11675"/>
                  <a:pt x="309544" y="10674"/>
                </a:cubicBezTo>
                <a:cubicBezTo>
                  <a:pt x="296516" y="9303"/>
                  <a:pt x="283452" y="8302"/>
                  <a:pt x="270406" y="7116"/>
                </a:cubicBezTo>
                <a:cubicBezTo>
                  <a:pt x="245317" y="2098"/>
                  <a:pt x="238536" y="0"/>
                  <a:pt x="206363" y="0"/>
                </a:cubicBezTo>
                <a:cubicBezTo>
                  <a:pt x="182613" y="0"/>
                  <a:pt x="158923" y="2372"/>
                  <a:pt x="135203" y="3558"/>
                </a:cubicBezTo>
                <a:cubicBezTo>
                  <a:pt x="131645" y="4744"/>
                  <a:pt x="127807" y="5295"/>
                  <a:pt x="124529" y="7116"/>
                </a:cubicBezTo>
                <a:cubicBezTo>
                  <a:pt x="117053" y="11269"/>
                  <a:pt x="110297" y="16604"/>
                  <a:pt x="103181" y="21348"/>
                </a:cubicBezTo>
                <a:lnTo>
                  <a:pt x="81833" y="35580"/>
                </a:lnTo>
                <a:lnTo>
                  <a:pt x="60486" y="49812"/>
                </a:lnTo>
                <a:lnTo>
                  <a:pt x="49812" y="56928"/>
                </a:lnTo>
                <a:cubicBezTo>
                  <a:pt x="47440" y="60486"/>
                  <a:pt x="45720" y="64578"/>
                  <a:pt x="42696" y="67602"/>
                </a:cubicBezTo>
                <a:cubicBezTo>
                  <a:pt x="39672" y="70626"/>
                  <a:pt x="34288" y="71092"/>
                  <a:pt x="32022" y="74718"/>
                </a:cubicBezTo>
                <a:cubicBezTo>
                  <a:pt x="28047" y="81079"/>
                  <a:pt x="27278" y="88950"/>
                  <a:pt x="24906" y="96066"/>
                </a:cubicBezTo>
                <a:lnTo>
                  <a:pt x="21348" y="106740"/>
                </a:lnTo>
                <a:cubicBezTo>
                  <a:pt x="22534" y="110298"/>
                  <a:pt x="23085" y="114136"/>
                  <a:pt x="24906" y="117414"/>
                </a:cubicBezTo>
                <a:cubicBezTo>
                  <a:pt x="46544" y="156362"/>
                  <a:pt x="31152" y="123139"/>
                  <a:pt x="49812" y="152993"/>
                </a:cubicBezTo>
                <a:cubicBezTo>
                  <a:pt x="52623" y="157491"/>
                  <a:pt x="54297" y="162620"/>
                  <a:pt x="56928" y="167225"/>
                </a:cubicBezTo>
                <a:cubicBezTo>
                  <a:pt x="67964" y="186537"/>
                  <a:pt x="61079" y="169003"/>
                  <a:pt x="67602" y="188573"/>
                </a:cubicBezTo>
                <a:cubicBezTo>
                  <a:pt x="66416" y="200433"/>
                  <a:pt x="66241" y="212438"/>
                  <a:pt x="64044" y="224153"/>
                </a:cubicBezTo>
                <a:cubicBezTo>
                  <a:pt x="62662" y="231525"/>
                  <a:pt x="59300" y="238385"/>
                  <a:pt x="56928" y="245501"/>
                </a:cubicBezTo>
                <a:cubicBezTo>
                  <a:pt x="55742" y="249059"/>
                  <a:pt x="55450" y="253054"/>
                  <a:pt x="53370" y="256175"/>
                </a:cubicBezTo>
                <a:cubicBezTo>
                  <a:pt x="50998" y="259733"/>
                  <a:pt x="48166" y="263024"/>
                  <a:pt x="46254" y="266849"/>
                </a:cubicBezTo>
                <a:cubicBezTo>
                  <a:pt x="35956" y="287446"/>
                  <a:pt x="52256" y="267963"/>
                  <a:pt x="32022" y="288197"/>
                </a:cubicBezTo>
                <a:cubicBezTo>
                  <a:pt x="19045" y="327127"/>
                  <a:pt x="39741" y="268161"/>
                  <a:pt x="21348" y="309544"/>
                </a:cubicBezTo>
                <a:cubicBezTo>
                  <a:pt x="18302" y="316398"/>
                  <a:pt x="16604" y="323776"/>
                  <a:pt x="14232" y="330892"/>
                </a:cubicBezTo>
                <a:lnTo>
                  <a:pt x="10674" y="341566"/>
                </a:lnTo>
                <a:lnTo>
                  <a:pt x="3558" y="362914"/>
                </a:lnTo>
                <a:lnTo>
                  <a:pt x="0" y="373588"/>
                </a:lnTo>
                <a:cubicBezTo>
                  <a:pt x="1186" y="377146"/>
                  <a:pt x="1737" y="380984"/>
                  <a:pt x="3558" y="384262"/>
                </a:cubicBezTo>
                <a:cubicBezTo>
                  <a:pt x="7711" y="391738"/>
                  <a:pt x="17790" y="405610"/>
                  <a:pt x="17790" y="405610"/>
                </a:cubicBezTo>
                <a:cubicBezTo>
                  <a:pt x="18976" y="416284"/>
                  <a:pt x="19715" y="427017"/>
                  <a:pt x="21348" y="437632"/>
                </a:cubicBezTo>
                <a:cubicBezTo>
                  <a:pt x="22092" y="442465"/>
                  <a:pt x="24906" y="446974"/>
                  <a:pt x="24906" y="451864"/>
                </a:cubicBezTo>
                <a:cubicBezTo>
                  <a:pt x="24906" y="459078"/>
                  <a:pt x="22191" y="466047"/>
                  <a:pt x="21348" y="473211"/>
                </a:cubicBezTo>
                <a:cubicBezTo>
                  <a:pt x="19817" y="486221"/>
                  <a:pt x="19321" y="499339"/>
                  <a:pt x="17790" y="512349"/>
                </a:cubicBezTo>
                <a:cubicBezTo>
                  <a:pt x="15851" y="528827"/>
                  <a:pt x="14339" y="533269"/>
                  <a:pt x="10674" y="547929"/>
                </a:cubicBezTo>
                <a:cubicBezTo>
                  <a:pt x="3144" y="615700"/>
                  <a:pt x="10350" y="591595"/>
                  <a:pt x="0" y="622646"/>
                </a:cubicBezTo>
                <a:cubicBezTo>
                  <a:pt x="1186" y="640436"/>
                  <a:pt x="-2080" y="659101"/>
                  <a:pt x="3558" y="676016"/>
                </a:cubicBezTo>
                <a:cubicBezTo>
                  <a:pt x="6740" y="685563"/>
                  <a:pt x="17790" y="690248"/>
                  <a:pt x="24906" y="697364"/>
                </a:cubicBezTo>
                <a:cubicBezTo>
                  <a:pt x="38604" y="711062"/>
                  <a:pt x="31393" y="705247"/>
                  <a:pt x="46254" y="715154"/>
                </a:cubicBezTo>
                <a:cubicBezTo>
                  <a:pt x="52095" y="732677"/>
                  <a:pt x="45630" y="720564"/>
                  <a:pt x="60486" y="732944"/>
                </a:cubicBezTo>
                <a:cubicBezTo>
                  <a:pt x="64352" y="736165"/>
                  <a:pt x="66973" y="740827"/>
                  <a:pt x="71160" y="743618"/>
                </a:cubicBezTo>
                <a:cubicBezTo>
                  <a:pt x="74280" y="745698"/>
                  <a:pt x="78479" y="745499"/>
                  <a:pt x="81833" y="747176"/>
                </a:cubicBezTo>
                <a:cubicBezTo>
                  <a:pt x="85658" y="749088"/>
                  <a:pt x="88682" y="752380"/>
                  <a:pt x="92507" y="754292"/>
                </a:cubicBezTo>
                <a:cubicBezTo>
                  <a:pt x="95862" y="755969"/>
                  <a:pt x="99826" y="756173"/>
                  <a:pt x="103181" y="757850"/>
                </a:cubicBezTo>
                <a:cubicBezTo>
                  <a:pt x="107006" y="759762"/>
                  <a:pt x="110030" y="763053"/>
                  <a:pt x="113855" y="764965"/>
                </a:cubicBezTo>
                <a:cubicBezTo>
                  <a:pt x="117210" y="766642"/>
                  <a:pt x="121251" y="766702"/>
                  <a:pt x="124529" y="768523"/>
                </a:cubicBezTo>
                <a:cubicBezTo>
                  <a:pt x="132005" y="772676"/>
                  <a:pt x="137491" y="781078"/>
                  <a:pt x="145877" y="782755"/>
                </a:cubicBezTo>
                <a:cubicBezTo>
                  <a:pt x="151807" y="783941"/>
                  <a:pt x="157833" y="784722"/>
                  <a:pt x="163667" y="786313"/>
                </a:cubicBezTo>
                <a:cubicBezTo>
                  <a:pt x="170904" y="788287"/>
                  <a:pt x="185015" y="793429"/>
                  <a:pt x="185015" y="793429"/>
                </a:cubicBezTo>
                <a:cubicBezTo>
                  <a:pt x="225339" y="792243"/>
                  <a:pt x="265701" y="791991"/>
                  <a:pt x="305986" y="789871"/>
                </a:cubicBezTo>
                <a:cubicBezTo>
                  <a:pt x="311385" y="789587"/>
                  <a:pt x="340291" y="780047"/>
                  <a:pt x="341566" y="779197"/>
                </a:cubicBezTo>
                <a:cubicBezTo>
                  <a:pt x="345124" y="776825"/>
                  <a:pt x="348310" y="773765"/>
                  <a:pt x="352240" y="772081"/>
                </a:cubicBezTo>
                <a:cubicBezTo>
                  <a:pt x="356735" y="770155"/>
                  <a:pt x="361728" y="769709"/>
                  <a:pt x="366472" y="768523"/>
                </a:cubicBezTo>
                <a:cubicBezTo>
                  <a:pt x="370030" y="766151"/>
                  <a:pt x="373238" y="763144"/>
                  <a:pt x="377146" y="761407"/>
                </a:cubicBezTo>
                <a:cubicBezTo>
                  <a:pt x="384000" y="758361"/>
                  <a:pt x="398493" y="754292"/>
                  <a:pt x="398493" y="754292"/>
                </a:cubicBezTo>
                <a:cubicBezTo>
                  <a:pt x="402051" y="750734"/>
                  <a:pt x="404980" y="746409"/>
                  <a:pt x="409167" y="743618"/>
                </a:cubicBezTo>
                <a:cubicBezTo>
                  <a:pt x="412288" y="741538"/>
                  <a:pt x="417189" y="742712"/>
                  <a:pt x="419841" y="740060"/>
                </a:cubicBezTo>
                <a:cubicBezTo>
                  <a:pt x="461351" y="698550"/>
                  <a:pt x="414504" y="731758"/>
                  <a:pt x="444747" y="711596"/>
                </a:cubicBezTo>
                <a:cubicBezTo>
                  <a:pt x="457723" y="672668"/>
                  <a:pt x="437028" y="731632"/>
                  <a:pt x="455421" y="690248"/>
                </a:cubicBezTo>
                <a:cubicBezTo>
                  <a:pt x="458467" y="683394"/>
                  <a:pt x="459182" y="675609"/>
                  <a:pt x="462537" y="668900"/>
                </a:cubicBezTo>
                <a:cubicBezTo>
                  <a:pt x="464909" y="664156"/>
                  <a:pt x="467683" y="659593"/>
                  <a:pt x="469653" y="654668"/>
                </a:cubicBezTo>
                <a:cubicBezTo>
                  <a:pt x="472439" y="647704"/>
                  <a:pt x="476769" y="633320"/>
                  <a:pt x="476769" y="633320"/>
                </a:cubicBezTo>
                <a:cubicBezTo>
                  <a:pt x="477955" y="622646"/>
                  <a:pt x="478995" y="611955"/>
                  <a:pt x="480327" y="601299"/>
                </a:cubicBezTo>
                <a:cubicBezTo>
                  <a:pt x="481367" y="592977"/>
                  <a:pt x="483051" y="584738"/>
                  <a:pt x="483885" y="576393"/>
                </a:cubicBezTo>
                <a:cubicBezTo>
                  <a:pt x="485424" y="561006"/>
                  <a:pt x="485824" y="545518"/>
                  <a:pt x="487443" y="530139"/>
                </a:cubicBezTo>
                <a:cubicBezTo>
                  <a:pt x="488198" y="522964"/>
                  <a:pt x="489904" y="515921"/>
                  <a:pt x="491001" y="508791"/>
                </a:cubicBezTo>
                <a:cubicBezTo>
                  <a:pt x="492276" y="500502"/>
                  <a:pt x="493059" y="492136"/>
                  <a:pt x="494559" y="483885"/>
                </a:cubicBezTo>
                <a:cubicBezTo>
                  <a:pt x="498692" y="461152"/>
                  <a:pt x="486850" y="477955"/>
                  <a:pt x="487443" y="473211"/>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292421" y="2575193"/>
            <a:ext cx="625328" cy="683914"/>
          </a:xfrm>
          <a:custGeom>
            <a:avLst/>
            <a:gdLst>
              <a:gd name="connsiteX0" fmla="*/ 614654 w 625328"/>
              <a:gd name="connsiteY0" fmla="*/ 281862 h 683914"/>
              <a:gd name="connsiteX1" fmla="*/ 611097 w 625328"/>
              <a:gd name="connsiteY1" fmla="*/ 264072 h 683914"/>
              <a:gd name="connsiteX2" fmla="*/ 603981 w 625328"/>
              <a:gd name="connsiteY2" fmla="*/ 235609 h 683914"/>
              <a:gd name="connsiteX3" fmla="*/ 600423 w 625328"/>
              <a:gd name="connsiteY3" fmla="*/ 210703 h 683914"/>
              <a:gd name="connsiteX4" fmla="*/ 593307 w 625328"/>
              <a:gd name="connsiteY4" fmla="*/ 189355 h 683914"/>
              <a:gd name="connsiteX5" fmla="*/ 589749 w 625328"/>
              <a:gd name="connsiteY5" fmla="*/ 178681 h 683914"/>
              <a:gd name="connsiteX6" fmla="*/ 582633 w 625328"/>
              <a:gd name="connsiteY6" fmla="*/ 168007 h 683914"/>
              <a:gd name="connsiteX7" fmla="*/ 571959 w 625328"/>
              <a:gd name="connsiteY7" fmla="*/ 143101 h 683914"/>
              <a:gd name="connsiteX8" fmla="*/ 568401 w 625328"/>
              <a:gd name="connsiteY8" fmla="*/ 128869 h 683914"/>
              <a:gd name="connsiteX9" fmla="*/ 564843 w 625328"/>
              <a:gd name="connsiteY9" fmla="*/ 118195 h 683914"/>
              <a:gd name="connsiteX10" fmla="*/ 557727 w 625328"/>
              <a:gd name="connsiteY10" fmla="*/ 103963 h 683914"/>
              <a:gd name="connsiteX11" fmla="*/ 547053 w 625328"/>
              <a:gd name="connsiteY11" fmla="*/ 82616 h 683914"/>
              <a:gd name="connsiteX12" fmla="*/ 536379 w 625328"/>
              <a:gd name="connsiteY12" fmla="*/ 71942 h 683914"/>
              <a:gd name="connsiteX13" fmla="*/ 522147 w 625328"/>
              <a:gd name="connsiteY13" fmla="*/ 54152 h 683914"/>
              <a:gd name="connsiteX14" fmla="*/ 500799 w 625328"/>
              <a:gd name="connsiteY14" fmla="*/ 36362 h 683914"/>
              <a:gd name="connsiteX15" fmla="*/ 486567 w 625328"/>
              <a:gd name="connsiteY15" fmla="*/ 32804 h 683914"/>
              <a:gd name="connsiteX16" fmla="*/ 475893 w 625328"/>
              <a:gd name="connsiteY16" fmla="*/ 25688 h 683914"/>
              <a:gd name="connsiteX17" fmla="*/ 440314 w 625328"/>
              <a:gd name="connsiteY17" fmla="*/ 15014 h 683914"/>
              <a:gd name="connsiteX18" fmla="*/ 415408 w 625328"/>
              <a:gd name="connsiteY18" fmla="*/ 7898 h 683914"/>
              <a:gd name="connsiteX19" fmla="*/ 344248 w 625328"/>
              <a:gd name="connsiteY19" fmla="*/ 782 h 683914"/>
              <a:gd name="connsiteX20" fmla="*/ 205487 w 625328"/>
              <a:gd name="connsiteY20" fmla="*/ 7898 h 683914"/>
              <a:gd name="connsiteX21" fmla="*/ 194813 w 625328"/>
              <a:gd name="connsiteY21" fmla="*/ 11456 h 683914"/>
              <a:gd name="connsiteX22" fmla="*/ 145002 w 625328"/>
              <a:gd name="connsiteY22" fmla="*/ 25688 h 683914"/>
              <a:gd name="connsiteX23" fmla="*/ 123654 w 625328"/>
              <a:gd name="connsiteY23" fmla="*/ 39920 h 683914"/>
              <a:gd name="connsiteX24" fmla="*/ 102306 w 625328"/>
              <a:gd name="connsiteY24" fmla="*/ 47036 h 683914"/>
              <a:gd name="connsiteX25" fmla="*/ 91632 w 625328"/>
              <a:gd name="connsiteY25" fmla="*/ 57710 h 683914"/>
              <a:gd name="connsiteX26" fmla="*/ 59610 w 625328"/>
              <a:gd name="connsiteY26" fmla="*/ 82616 h 683914"/>
              <a:gd name="connsiteX27" fmla="*/ 45378 w 625328"/>
              <a:gd name="connsiteY27" fmla="*/ 103963 h 683914"/>
              <a:gd name="connsiteX28" fmla="*/ 38262 w 625328"/>
              <a:gd name="connsiteY28" fmla="*/ 114637 h 683914"/>
              <a:gd name="connsiteX29" fmla="*/ 31146 w 625328"/>
              <a:gd name="connsiteY29" fmla="*/ 128869 h 683914"/>
              <a:gd name="connsiteX30" fmla="*/ 24030 w 625328"/>
              <a:gd name="connsiteY30" fmla="*/ 139543 h 683914"/>
              <a:gd name="connsiteX31" fmla="*/ 16914 w 625328"/>
              <a:gd name="connsiteY31" fmla="*/ 160891 h 683914"/>
              <a:gd name="connsiteX32" fmla="*/ 13356 w 625328"/>
              <a:gd name="connsiteY32" fmla="*/ 171565 h 683914"/>
              <a:gd name="connsiteX33" fmla="*/ 9798 w 625328"/>
              <a:gd name="connsiteY33" fmla="*/ 182239 h 683914"/>
              <a:gd name="connsiteX34" fmla="*/ 2683 w 625328"/>
              <a:gd name="connsiteY34" fmla="*/ 214261 h 683914"/>
              <a:gd name="connsiteX35" fmla="*/ 9798 w 625328"/>
              <a:gd name="connsiteY35" fmla="*/ 399275 h 683914"/>
              <a:gd name="connsiteX36" fmla="*/ 16914 w 625328"/>
              <a:gd name="connsiteY36" fmla="*/ 420623 h 683914"/>
              <a:gd name="connsiteX37" fmla="*/ 20472 w 625328"/>
              <a:gd name="connsiteY37" fmla="*/ 431297 h 683914"/>
              <a:gd name="connsiteX38" fmla="*/ 41820 w 625328"/>
              <a:gd name="connsiteY38" fmla="*/ 463319 h 683914"/>
              <a:gd name="connsiteX39" fmla="*/ 48936 w 625328"/>
              <a:gd name="connsiteY39" fmla="*/ 484667 h 683914"/>
              <a:gd name="connsiteX40" fmla="*/ 66726 w 625328"/>
              <a:gd name="connsiteY40" fmla="*/ 509573 h 683914"/>
              <a:gd name="connsiteX41" fmla="*/ 84516 w 625328"/>
              <a:gd name="connsiteY41" fmla="*/ 545153 h 683914"/>
              <a:gd name="connsiteX42" fmla="*/ 84516 w 625328"/>
              <a:gd name="connsiteY42" fmla="*/ 545153 h 683914"/>
              <a:gd name="connsiteX43" fmla="*/ 88074 w 625328"/>
              <a:gd name="connsiteY43" fmla="*/ 555826 h 683914"/>
              <a:gd name="connsiteX44" fmla="*/ 98748 w 625328"/>
              <a:gd name="connsiteY44" fmla="*/ 566500 h 683914"/>
              <a:gd name="connsiteX45" fmla="*/ 109422 w 625328"/>
              <a:gd name="connsiteY45" fmla="*/ 580732 h 683914"/>
              <a:gd name="connsiteX46" fmla="*/ 120096 w 625328"/>
              <a:gd name="connsiteY46" fmla="*/ 602080 h 683914"/>
              <a:gd name="connsiteX47" fmla="*/ 130770 w 625328"/>
              <a:gd name="connsiteY47" fmla="*/ 609196 h 683914"/>
              <a:gd name="connsiteX48" fmla="*/ 148560 w 625328"/>
              <a:gd name="connsiteY48" fmla="*/ 626986 h 683914"/>
              <a:gd name="connsiteX49" fmla="*/ 169907 w 625328"/>
              <a:gd name="connsiteY49" fmla="*/ 644776 h 683914"/>
              <a:gd name="connsiteX50" fmla="*/ 191255 w 625328"/>
              <a:gd name="connsiteY50" fmla="*/ 651892 h 683914"/>
              <a:gd name="connsiteX51" fmla="*/ 201929 w 625328"/>
              <a:gd name="connsiteY51" fmla="*/ 655450 h 683914"/>
              <a:gd name="connsiteX52" fmla="*/ 226835 w 625328"/>
              <a:gd name="connsiteY52" fmla="*/ 666124 h 683914"/>
              <a:gd name="connsiteX53" fmla="*/ 237509 w 625328"/>
              <a:gd name="connsiteY53" fmla="*/ 669682 h 683914"/>
              <a:gd name="connsiteX54" fmla="*/ 269531 w 625328"/>
              <a:gd name="connsiteY54" fmla="*/ 676798 h 683914"/>
              <a:gd name="connsiteX55" fmla="*/ 301553 w 625328"/>
              <a:gd name="connsiteY55" fmla="*/ 683914 h 683914"/>
              <a:gd name="connsiteX56" fmla="*/ 347806 w 625328"/>
              <a:gd name="connsiteY56" fmla="*/ 676798 h 683914"/>
              <a:gd name="connsiteX57" fmla="*/ 369154 w 625328"/>
              <a:gd name="connsiteY57" fmla="*/ 669682 h 683914"/>
              <a:gd name="connsiteX58" fmla="*/ 390502 w 625328"/>
              <a:gd name="connsiteY58" fmla="*/ 666124 h 683914"/>
              <a:gd name="connsiteX59" fmla="*/ 401176 w 625328"/>
              <a:gd name="connsiteY59" fmla="*/ 662566 h 683914"/>
              <a:gd name="connsiteX60" fmla="*/ 440314 w 625328"/>
              <a:gd name="connsiteY60" fmla="*/ 651892 h 683914"/>
              <a:gd name="connsiteX61" fmla="*/ 450988 w 625328"/>
              <a:gd name="connsiteY61" fmla="*/ 644776 h 683914"/>
              <a:gd name="connsiteX62" fmla="*/ 483009 w 625328"/>
              <a:gd name="connsiteY62" fmla="*/ 626986 h 683914"/>
              <a:gd name="connsiteX63" fmla="*/ 504357 w 625328"/>
              <a:gd name="connsiteY63" fmla="*/ 612754 h 683914"/>
              <a:gd name="connsiteX64" fmla="*/ 529263 w 625328"/>
              <a:gd name="connsiteY64" fmla="*/ 591406 h 683914"/>
              <a:gd name="connsiteX65" fmla="*/ 539937 w 625328"/>
              <a:gd name="connsiteY65" fmla="*/ 577174 h 683914"/>
              <a:gd name="connsiteX66" fmla="*/ 550611 w 625328"/>
              <a:gd name="connsiteY66" fmla="*/ 566500 h 683914"/>
              <a:gd name="connsiteX67" fmla="*/ 557727 w 625328"/>
              <a:gd name="connsiteY67" fmla="*/ 555826 h 683914"/>
              <a:gd name="connsiteX68" fmla="*/ 568401 w 625328"/>
              <a:gd name="connsiteY68" fmla="*/ 548711 h 683914"/>
              <a:gd name="connsiteX69" fmla="*/ 579075 w 625328"/>
              <a:gd name="connsiteY69" fmla="*/ 527363 h 683914"/>
              <a:gd name="connsiteX70" fmla="*/ 586191 w 625328"/>
              <a:gd name="connsiteY70" fmla="*/ 506015 h 683914"/>
              <a:gd name="connsiteX71" fmla="*/ 593307 w 625328"/>
              <a:gd name="connsiteY71" fmla="*/ 481109 h 683914"/>
              <a:gd name="connsiteX72" fmla="*/ 607539 w 625328"/>
              <a:gd name="connsiteY72" fmla="*/ 456203 h 683914"/>
              <a:gd name="connsiteX73" fmla="*/ 614654 w 625328"/>
              <a:gd name="connsiteY73" fmla="*/ 427739 h 683914"/>
              <a:gd name="connsiteX74" fmla="*/ 618212 w 625328"/>
              <a:gd name="connsiteY74" fmla="*/ 413507 h 683914"/>
              <a:gd name="connsiteX75" fmla="*/ 625328 w 625328"/>
              <a:gd name="connsiteY75" fmla="*/ 342348 h 683914"/>
              <a:gd name="connsiteX76" fmla="*/ 621770 w 625328"/>
              <a:gd name="connsiteY76" fmla="*/ 299652 h 683914"/>
              <a:gd name="connsiteX77" fmla="*/ 614654 w 625328"/>
              <a:gd name="connsiteY77" fmla="*/ 281862 h 68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25328" h="683914">
                <a:moveTo>
                  <a:pt x="614654" y="281862"/>
                </a:moveTo>
                <a:cubicBezTo>
                  <a:pt x="612875" y="275932"/>
                  <a:pt x="612564" y="269939"/>
                  <a:pt x="611097" y="264072"/>
                </a:cubicBezTo>
                <a:cubicBezTo>
                  <a:pt x="604221" y="236565"/>
                  <a:pt x="610541" y="274967"/>
                  <a:pt x="603981" y="235609"/>
                </a:cubicBezTo>
                <a:cubicBezTo>
                  <a:pt x="602602" y="227337"/>
                  <a:pt x="602309" y="218875"/>
                  <a:pt x="600423" y="210703"/>
                </a:cubicBezTo>
                <a:cubicBezTo>
                  <a:pt x="598736" y="203394"/>
                  <a:pt x="595679" y="196471"/>
                  <a:pt x="593307" y="189355"/>
                </a:cubicBezTo>
                <a:cubicBezTo>
                  <a:pt x="592121" y="185797"/>
                  <a:pt x="591829" y="181802"/>
                  <a:pt x="589749" y="178681"/>
                </a:cubicBezTo>
                <a:lnTo>
                  <a:pt x="582633" y="168007"/>
                </a:lnTo>
                <a:cubicBezTo>
                  <a:pt x="572418" y="127148"/>
                  <a:pt x="586702" y="177501"/>
                  <a:pt x="571959" y="143101"/>
                </a:cubicBezTo>
                <a:cubicBezTo>
                  <a:pt x="570033" y="138606"/>
                  <a:pt x="569744" y="133571"/>
                  <a:pt x="568401" y="128869"/>
                </a:cubicBezTo>
                <a:cubicBezTo>
                  <a:pt x="567371" y="125263"/>
                  <a:pt x="566320" y="121642"/>
                  <a:pt x="564843" y="118195"/>
                </a:cubicBezTo>
                <a:cubicBezTo>
                  <a:pt x="562754" y="113320"/>
                  <a:pt x="559816" y="108838"/>
                  <a:pt x="557727" y="103963"/>
                </a:cubicBezTo>
                <a:cubicBezTo>
                  <a:pt x="552063" y="90747"/>
                  <a:pt x="557109" y="94682"/>
                  <a:pt x="547053" y="82616"/>
                </a:cubicBezTo>
                <a:cubicBezTo>
                  <a:pt x="543832" y="78751"/>
                  <a:pt x="539937" y="75500"/>
                  <a:pt x="536379" y="71942"/>
                </a:cubicBezTo>
                <a:cubicBezTo>
                  <a:pt x="530538" y="54419"/>
                  <a:pt x="537003" y="66532"/>
                  <a:pt x="522147" y="54152"/>
                </a:cubicBezTo>
                <a:cubicBezTo>
                  <a:pt x="513095" y="46609"/>
                  <a:pt x="511711" y="41039"/>
                  <a:pt x="500799" y="36362"/>
                </a:cubicBezTo>
                <a:cubicBezTo>
                  <a:pt x="496304" y="34436"/>
                  <a:pt x="491311" y="33990"/>
                  <a:pt x="486567" y="32804"/>
                </a:cubicBezTo>
                <a:cubicBezTo>
                  <a:pt x="483009" y="30432"/>
                  <a:pt x="479801" y="27425"/>
                  <a:pt x="475893" y="25688"/>
                </a:cubicBezTo>
                <a:cubicBezTo>
                  <a:pt x="460673" y="18923"/>
                  <a:pt x="454804" y="19154"/>
                  <a:pt x="440314" y="15014"/>
                </a:cubicBezTo>
                <a:cubicBezTo>
                  <a:pt x="429465" y="11914"/>
                  <a:pt x="427458" y="9752"/>
                  <a:pt x="415408" y="7898"/>
                </a:cubicBezTo>
                <a:cubicBezTo>
                  <a:pt x="400950" y="5674"/>
                  <a:pt x="356777" y="1921"/>
                  <a:pt x="344248" y="782"/>
                </a:cubicBezTo>
                <a:cubicBezTo>
                  <a:pt x="279134" y="2642"/>
                  <a:pt x="252434" y="-5515"/>
                  <a:pt x="205487" y="7898"/>
                </a:cubicBezTo>
                <a:cubicBezTo>
                  <a:pt x="201881" y="8928"/>
                  <a:pt x="198431" y="10469"/>
                  <a:pt x="194813" y="11456"/>
                </a:cubicBezTo>
                <a:cubicBezTo>
                  <a:pt x="190797" y="12551"/>
                  <a:pt x="151296" y="21492"/>
                  <a:pt x="145002" y="25688"/>
                </a:cubicBezTo>
                <a:cubicBezTo>
                  <a:pt x="137886" y="30432"/>
                  <a:pt x="131767" y="37216"/>
                  <a:pt x="123654" y="39920"/>
                </a:cubicBezTo>
                <a:lnTo>
                  <a:pt x="102306" y="47036"/>
                </a:lnTo>
                <a:cubicBezTo>
                  <a:pt x="98748" y="50594"/>
                  <a:pt x="95604" y="54621"/>
                  <a:pt x="91632" y="57710"/>
                </a:cubicBezTo>
                <a:cubicBezTo>
                  <a:pt x="76497" y="69482"/>
                  <a:pt x="70213" y="68984"/>
                  <a:pt x="59610" y="82616"/>
                </a:cubicBezTo>
                <a:cubicBezTo>
                  <a:pt x="54359" y="89367"/>
                  <a:pt x="50122" y="96847"/>
                  <a:pt x="45378" y="103963"/>
                </a:cubicBezTo>
                <a:cubicBezTo>
                  <a:pt x="43006" y="107521"/>
                  <a:pt x="40174" y="110812"/>
                  <a:pt x="38262" y="114637"/>
                </a:cubicBezTo>
                <a:cubicBezTo>
                  <a:pt x="35890" y="119381"/>
                  <a:pt x="33777" y="124264"/>
                  <a:pt x="31146" y="128869"/>
                </a:cubicBezTo>
                <a:cubicBezTo>
                  <a:pt x="29024" y="132582"/>
                  <a:pt x="25767" y="135635"/>
                  <a:pt x="24030" y="139543"/>
                </a:cubicBezTo>
                <a:cubicBezTo>
                  <a:pt x="20984" y="146397"/>
                  <a:pt x="19286" y="153775"/>
                  <a:pt x="16914" y="160891"/>
                </a:cubicBezTo>
                <a:lnTo>
                  <a:pt x="13356" y="171565"/>
                </a:lnTo>
                <a:cubicBezTo>
                  <a:pt x="12170" y="175123"/>
                  <a:pt x="10415" y="178540"/>
                  <a:pt x="9798" y="182239"/>
                </a:cubicBezTo>
                <a:cubicBezTo>
                  <a:pt x="5623" y="207286"/>
                  <a:pt x="8521" y="196743"/>
                  <a:pt x="2683" y="214261"/>
                </a:cubicBezTo>
                <a:cubicBezTo>
                  <a:pt x="3325" y="245074"/>
                  <a:pt x="-7312" y="342244"/>
                  <a:pt x="9798" y="399275"/>
                </a:cubicBezTo>
                <a:cubicBezTo>
                  <a:pt x="11953" y="406460"/>
                  <a:pt x="14542" y="413507"/>
                  <a:pt x="16914" y="420623"/>
                </a:cubicBezTo>
                <a:cubicBezTo>
                  <a:pt x="18100" y="424181"/>
                  <a:pt x="18542" y="428081"/>
                  <a:pt x="20472" y="431297"/>
                </a:cubicBezTo>
                <a:cubicBezTo>
                  <a:pt x="34197" y="454172"/>
                  <a:pt x="26997" y="443555"/>
                  <a:pt x="41820" y="463319"/>
                </a:cubicBezTo>
                <a:cubicBezTo>
                  <a:pt x="44192" y="470435"/>
                  <a:pt x="44435" y="478666"/>
                  <a:pt x="48936" y="484667"/>
                </a:cubicBezTo>
                <a:cubicBezTo>
                  <a:pt x="62176" y="502320"/>
                  <a:pt x="56321" y="493965"/>
                  <a:pt x="66726" y="509573"/>
                </a:cubicBezTo>
                <a:cubicBezTo>
                  <a:pt x="72358" y="532102"/>
                  <a:pt x="67572" y="519736"/>
                  <a:pt x="84516" y="545153"/>
                </a:cubicBezTo>
                <a:lnTo>
                  <a:pt x="84516" y="545153"/>
                </a:lnTo>
                <a:cubicBezTo>
                  <a:pt x="85702" y="548711"/>
                  <a:pt x="85994" y="552706"/>
                  <a:pt x="88074" y="555826"/>
                </a:cubicBezTo>
                <a:cubicBezTo>
                  <a:pt x="90865" y="560013"/>
                  <a:pt x="95473" y="562680"/>
                  <a:pt x="98748" y="566500"/>
                </a:cubicBezTo>
                <a:cubicBezTo>
                  <a:pt x="102607" y="571002"/>
                  <a:pt x="105864" y="575988"/>
                  <a:pt x="109422" y="580732"/>
                </a:cubicBezTo>
                <a:cubicBezTo>
                  <a:pt x="112316" y="589413"/>
                  <a:pt x="113199" y="595183"/>
                  <a:pt x="120096" y="602080"/>
                </a:cubicBezTo>
                <a:cubicBezTo>
                  <a:pt x="123120" y="605104"/>
                  <a:pt x="127212" y="606824"/>
                  <a:pt x="130770" y="609196"/>
                </a:cubicBezTo>
                <a:cubicBezTo>
                  <a:pt x="143817" y="628767"/>
                  <a:pt x="130769" y="612159"/>
                  <a:pt x="148560" y="626986"/>
                </a:cubicBezTo>
                <a:cubicBezTo>
                  <a:pt x="158137" y="634967"/>
                  <a:pt x="158547" y="639727"/>
                  <a:pt x="169907" y="644776"/>
                </a:cubicBezTo>
                <a:cubicBezTo>
                  <a:pt x="176761" y="647822"/>
                  <a:pt x="184139" y="649520"/>
                  <a:pt x="191255" y="651892"/>
                </a:cubicBezTo>
                <a:cubicBezTo>
                  <a:pt x="194813" y="653078"/>
                  <a:pt x="198808" y="653370"/>
                  <a:pt x="201929" y="655450"/>
                </a:cubicBezTo>
                <a:cubicBezTo>
                  <a:pt x="218179" y="666283"/>
                  <a:pt x="206731" y="660380"/>
                  <a:pt x="226835" y="666124"/>
                </a:cubicBezTo>
                <a:cubicBezTo>
                  <a:pt x="230441" y="667154"/>
                  <a:pt x="233903" y="668652"/>
                  <a:pt x="237509" y="669682"/>
                </a:cubicBezTo>
                <a:cubicBezTo>
                  <a:pt x="252694" y="674021"/>
                  <a:pt x="253023" y="673130"/>
                  <a:pt x="269531" y="676798"/>
                </a:cubicBezTo>
                <a:cubicBezTo>
                  <a:pt x="314753" y="686847"/>
                  <a:pt x="247898" y="673183"/>
                  <a:pt x="301553" y="683914"/>
                </a:cubicBezTo>
                <a:cubicBezTo>
                  <a:pt x="314871" y="682249"/>
                  <a:pt x="334015" y="680559"/>
                  <a:pt x="347806" y="676798"/>
                </a:cubicBezTo>
                <a:cubicBezTo>
                  <a:pt x="355043" y="674824"/>
                  <a:pt x="361877" y="671501"/>
                  <a:pt x="369154" y="669682"/>
                </a:cubicBezTo>
                <a:cubicBezTo>
                  <a:pt x="376153" y="667932"/>
                  <a:pt x="383460" y="667689"/>
                  <a:pt x="390502" y="666124"/>
                </a:cubicBezTo>
                <a:cubicBezTo>
                  <a:pt x="394163" y="665310"/>
                  <a:pt x="397538" y="663476"/>
                  <a:pt x="401176" y="662566"/>
                </a:cubicBezTo>
                <a:cubicBezTo>
                  <a:pt x="411869" y="659893"/>
                  <a:pt x="431154" y="657998"/>
                  <a:pt x="440314" y="651892"/>
                </a:cubicBezTo>
                <a:cubicBezTo>
                  <a:pt x="443872" y="649520"/>
                  <a:pt x="447163" y="646688"/>
                  <a:pt x="450988" y="644776"/>
                </a:cubicBezTo>
                <a:cubicBezTo>
                  <a:pt x="468883" y="635828"/>
                  <a:pt x="460573" y="649422"/>
                  <a:pt x="483009" y="626986"/>
                </a:cubicBezTo>
                <a:cubicBezTo>
                  <a:pt x="496335" y="613660"/>
                  <a:pt x="488909" y="617903"/>
                  <a:pt x="504357" y="612754"/>
                </a:cubicBezTo>
                <a:cubicBezTo>
                  <a:pt x="515606" y="604317"/>
                  <a:pt x="520343" y="601813"/>
                  <a:pt x="529263" y="591406"/>
                </a:cubicBezTo>
                <a:cubicBezTo>
                  <a:pt x="533122" y="586904"/>
                  <a:pt x="536078" y="581676"/>
                  <a:pt x="539937" y="577174"/>
                </a:cubicBezTo>
                <a:cubicBezTo>
                  <a:pt x="543212" y="573354"/>
                  <a:pt x="547390" y="570366"/>
                  <a:pt x="550611" y="566500"/>
                </a:cubicBezTo>
                <a:cubicBezTo>
                  <a:pt x="553349" y="563215"/>
                  <a:pt x="554703" y="558850"/>
                  <a:pt x="557727" y="555826"/>
                </a:cubicBezTo>
                <a:cubicBezTo>
                  <a:pt x="560751" y="552802"/>
                  <a:pt x="564843" y="551083"/>
                  <a:pt x="568401" y="548711"/>
                </a:cubicBezTo>
                <a:cubicBezTo>
                  <a:pt x="581377" y="509783"/>
                  <a:pt x="560682" y="568747"/>
                  <a:pt x="579075" y="527363"/>
                </a:cubicBezTo>
                <a:cubicBezTo>
                  <a:pt x="582121" y="520509"/>
                  <a:pt x="584372" y="513292"/>
                  <a:pt x="586191" y="506015"/>
                </a:cubicBezTo>
                <a:cubicBezTo>
                  <a:pt x="587997" y="498793"/>
                  <a:pt x="590244" y="488255"/>
                  <a:pt x="593307" y="481109"/>
                </a:cubicBezTo>
                <a:cubicBezTo>
                  <a:pt x="598724" y="468469"/>
                  <a:pt x="600392" y="466923"/>
                  <a:pt x="607539" y="456203"/>
                </a:cubicBezTo>
                <a:lnTo>
                  <a:pt x="614654" y="427739"/>
                </a:lnTo>
                <a:cubicBezTo>
                  <a:pt x="615840" y="422995"/>
                  <a:pt x="617520" y="418348"/>
                  <a:pt x="618212" y="413507"/>
                </a:cubicBezTo>
                <a:cubicBezTo>
                  <a:pt x="623957" y="373294"/>
                  <a:pt x="621127" y="396963"/>
                  <a:pt x="625328" y="342348"/>
                </a:cubicBezTo>
                <a:cubicBezTo>
                  <a:pt x="624142" y="328116"/>
                  <a:pt x="624118" y="313739"/>
                  <a:pt x="621770" y="299652"/>
                </a:cubicBezTo>
                <a:cubicBezTo>
                  <a:pt x="620537" y="292253"/>
                  <a:pt x="616433" y="287792"/>
                  <a:pt x="614654" y="281862"/>
                </a:cubicBez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90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763000" cy="5262979"/>
          </a:xfrm>
          <a:prstGeom prst="rect">
            <a:avLst/>
          </a:prstGeom>
          <a:noFill/>
          <a:ln w="9525">
            <a:noFill/>
            <a:miter lim="800000"/>
            <a:headEnd/>
            <a:tailEnd/>
          </a:ln>
        </p:spPr>
        <p:txBody>
          <a:bodyPr wrap="square">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r>
              <a:rPr lang="en-US" dirty="0"/>
              <a:t>	</a:t>
            </a:r>
            <a:r>
              <a:rPr lang="en-US" sz="1200" dirty="0">
                <a:solidFill>
                  <a:srgbClr val="002060"/>
                </a:solidFill>
                <a:latin typeface="Georgia" pitchFamily="18" charset="0"/>
              </a:rPr>
              <a:t>In sections of bone marrow</a:t>
            </a:r>
          </a:p>
          <a:p>
            <a:r>
              <a:rPr lang="en-US" sz="1200" dirty="0">
                <a:solidFill>
                  <a:srgbClr val="002060"/>
                </a:solidFill>
                <a:latin typeface="Georgia" pitchFamily="18" charset="0"/>
              </a:rPr>
              <a:t>		Red bone marrow</a:t>
            </a:r>
          </a:p>
          <a:p>
            <a:r>
              <a:rPr lang="en-US" sz="1200" dirty="0">
                <a:solidFill>
                  <a:srgbClr val="002060"/>
                </a:solidFill>
                <a:latin typeface="Georgia" pitchFamily="18" charset="0"/>
              </a:rPr>
              <a:t>		Yellow bone marrow</a:t>
            </a:r>
          </a:p>
          <a:p>
            <a:r>
              <a:rPr lang="en-US" sz="1200" dirty="0">
                <a:solidFill>
                  <a:srgbClr val="002060"/>
                </a:solidFill>
                <a:latin typeface="Georgia" pitchFamily="18" charset="0"/>
              </a:rPr>
              <a:t>	Bone marrow (or leukemia) smear</a:t>
            </a:r>
          </a:p>
          <a:p>
            <a:r>
              <a:rPr lang="en-US" sz="1200" dirty="0">
                <a:solidFill>
                  <a:srgbClr val="002060"/>
                </a:solidFill>
                <a:latin typeface="Georgia" pitchFamily="18" charset="0"/>
              </a:rPr>
              <a:t>		Stages of granulocyte development</a:t>
            </a:r>
          </a:p>
          <a:p>
            <a:r>
              <a:rPr lang="en-US" sz="1200" dirty="0">
                <a:solidFill>
                  <a:srgbClr val="002060"/>
                </a:solidFill>
                <a:latin typeface="Georgia" pitchFamily="18" charset="0"/>
              </a:rPr>
              <a:t>			</a:t>
            </a:r>
            <a:r>
              <a:rPr lang="en-US" sz="1200" dirty="0" err="1">
                <a:solidFill>
                  <a:srgbClr val="002060"/>
                </a:solidFill>
                <a:latin typeface="Georgia" pitchFamily="18" charset="0"/>
              </a:rPr>
              <a:t>Myeloblast</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Promyelocyte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Neutrophilic</a:t>
            </a:r>
            <a:r>
              <a:rPr lang="en-US" sz="1200" dirty="0">
                <a:solidFill>
                  <a:srgbClr val="002060"/>
                </a:solidFill>
                <a:latin typeface="Georgia" pitchFamily="18" charset="0"/>
              </a:rPr>
              <a:t>  </a:t>
            </a:r>
            <a:r>
              <a:rPr lang="en-US" sz="1200" dirty="0" err="1">
                <a:solidFill>
                  <a:srgbClr val="002060"/>
                </a:solidFill>
                <a:latin typeface="Georgia" pitchFamily="18" charset="0"/>
              </a:rPr>
              <a:t>meylocyte</a:t>
            </a:r>
            <a:endParaRPr lang="en-US" sz="1200" dirty="0">
              <a:solidFill>
                <a:srgbClr val="002060"/>
              </a:solidFill>
              <a:latin typeface="Georgia" pitchFamily="18" charset="0"/>
            </a:endParaRPr>
          </a:p>
          <a:p>
            <a:r>
              <a:rPr lang="en-US" sz="1200" dirty="0">
                <a:solidFill>
                  <a:srgbClr val="002060"/>
                </a:solidFill>
                <a:latin typeface="Georgia" pitchFamily="18" charset="0"/>
              </a:rPr>
              <a:t>				Eosinophilic  </a:t>
            </a:r>
            <a:r>
              <a:rPr lang="en-US" sz="1200" dirty="0" err="1">
                <a:solidFill>
                  <a:srgbClr val="002060"/>
                </a:solidFill>
                <a:latin typeface="Georgia" pitchFamily="18" charset="0"/>
              </a:rPr>
              <a:t>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Basophilic </a:t>
            </a:r>
            <a:r>
              <a:rPr lang="en-US" sz="1200" dirty="0" err="1">
                <a:solidFill>
                  <a:srgbClr val="002060"/>
                </a:solidFill>
                <a:latin typeface="Georgia" pitchFamily="18" charset="0"/>
              </a:rPr>
              <a:t>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Neutrophilic</a:t>
            </a:r>
            <a:r>
              <a:rPr lang="en-US" sz="1200" dirty="0">
                <a:solidFill>
                  <a:srgbClr val="002060"/>
                </a:solidFill>
                <a:latin typeface="Georgia" pitchFamily="18" charset="0"/>
              </a:rPr>
              <a:t>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Eosinophilic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Basophilic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Band</a:t>
            </a:r>
          </a:p>
          <a:p>
            <a:r>
              <a:rPr lang="en-US" sz="1200" dirty="0">
                <a:solidFill>
                  <a:srgbClr val="002060"/>
                </a:solidFill>
                <a:latin typeface="Georgia" pitchFamily="18" charset="0"/>
              </a:rPr>
              <a:t>				</a:t>
            </a:r>
            <a:r>
              <a:rPr lang="en-US" sz="1200" dirty="0" err="1">
                <a:solidFill>
                  <a:srgbClr val="002060"/>
                </a:solidFill>
                <a:latin typeface="Georgia" pitchFamily="18" charset="0"/>
              </a:rPr>
              <a:t>Neutrophilic</a:t>
            </a:r>
            <a:r>
              <a:rPr lang="en-US" sz="1200" dirty="0">
                <a:solidFill>
                  <a:srgbClr val="002060"/>
                </a:solidFill>
                <a:latin typeface="Georgia" pitchFamily="18" charset="0"/>
              </a:rPr>
              <a:t> band cell</a:t>
            </a:r>
          </a:p>
          <a:p>
            <a:r>
              <a:rPr lang="en-US" sz="1200" dirty="0">
                <a:solidFill>
                  <a:srgbClr val="002060"/>
                </a:solidFill>
                <a:latin typeface="Georgia" pitchFamily="18" charset="0"/>
              </a:rPr>
              <a:t>				Eosinophilic band cell</a:t>
            </a:r>
          </a:p>
          <a:p>
            <a:r>
              <a:rPr lang="en-US" sz="1200" dirty="0">
                <a:solidFill>
                  <a:srgbClr val="002060"/>
                </a:solidFill>
                <a:latin typeface="Georgia" pitchFamily="18" charset="0"/>
              </a:rPr>
              <a:t>				Basophilic band cell</a:t>
            </a:r>
          </a:p>
          <a:p>
            <a:r>
              <a:rPr lang="en-US" sz="1200" dirty="0">
                <a:solidFill>
                  <a:srgbClr val="002060"/>
                </a:solidFill>
                <a:latin typeface="Georgia" pitchFamily="18" charset="0"/>
              </a:rPr>
              <a:t>			Mature cells (neutrophil, eosinophil, basophil)</a:t>
            </a:r>
          </a:p>
          <a:p>
            <a:r>
              <a:rPr lang="en-US" sz="1200" dirty="0">
                <a:solidFill>
                  <a:srgbClr val="002060"/>
                </a:solidFill>
                <a:latin typeface="Georgia" pitchFamily="18" charset="0"/>
              </a:rPr>
              <a:t>		Adipocytes</a:t>
            </a:r>
          </a:p>
          <a:p>
            <a:r>
              <a:rPr lang="en-US" sz="1200" dirty="0">
                <a:solidFill>
                  <a:srgbClr val="002060"/>
                </a:solidFill>
                <a:latin typeface="Georgia" pitchFamily="18" charset="0"/>
              </a:rPr>
              <a:t>		Megakaryocyte</a:t>
            </a:r>
          </a:p>
          <a:p>
            <a:r>
              <a:rPr lang="en-US" sz="1200" dirty="0">
                <a:solidFill>
                  <a:srgbClr val="002060"/>
                </a:solidFill>
                <a:latin typeface="Georgia" pitchFamily="18" charset="0"/>
              </a:rPr>
              <a:t>		Plasma cell</a:t>
            </a:r>
          </a:p>
          <a:p>
            <a:r>
              <a:rPr lang="en-US" sz="1200" dirty="0">
                <a:solidFill>
                  <a:srgbClr val="002060"/>
                </a:solidFill>
                <a:latin typeface="Georgia" pitchFamily="18" charset="0"/>
              </a:rPr>
              <a:t>		Lymphocyte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828801" y="1905000"/>
            <a:ext cx="5905952"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megakaryocyte in a bone marrow smear – SL68B</a:t>
            </a:r>
            <a:endParaRPr lang="en-US" dirty="0">
              <a:latin typeface="Calibri" pitchFamily="34" charset="0"/>
            </a:endParaRPr>
          </a:p>
        </p:txBody>
      </p:sp>
      <p:sp>
        <p:nvSpPr>
          <p:cNvPr id="37891" name="TextBox 4"/>
          <p:cNvSpPr txBox="1">
            <a:spLocks noChangeArrowheads="1"/>
          </p:cNvSpPr>
          <p:nvPr/>
        </p:nvSpPr>
        <p:spPr bwMode="auto">
          <a:xfrm>
            <a:off x="381000" y="5715000"/>
            <a:ext cx="8131703"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068B</a:t>
            </a:r>
            <a:r>
              <a:rPr lang="en-US" dirty="0">
                <a:latin typeface="Calibri" pitchFamily="34" charset="0"/>
              </a:rPr>
              <a:t> and </a:t>
            </a:r>
            <a:r>
              <a:rPr lang="en-US" u="sng" dirty="0">
                <a:hlinkClick r:id="rId5"/>
              </a:rPr>
              <a:t>SL 041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megakaryocyte</a:t>
            </a:r>
            <a:endParaRPr lang="en-US" sz="1200" b="1" dirty="0">
              <a:solidFill>
                <a:srgbClr val="002060"/>
              </a:solidFill>
              <a:latin typeface="Georgia" pitchFamily="18" charset="0"/>
              <a:cs typeface="Arial" charset="0"/>
            </a:endParaRPr>
          </a:p>
        </p:txBody>
      </p:sp>
      <p:sp>
        <p:nvSpPr>
          <p:cNvPr id="6" name="Rectangle 5"/>
          <p:cNvSpPr/>
          <p:nvPr/>
        </p:nvSpPr>
        <p:spPr>
          <a:xfrm>
            <a:off x="1524000" y="24825"/>
            <a:ext cx="6558078"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HEMATOPOIESIS - MEGAKARYOCYTES</a:t>
            </a:r>
          </a:p>
        </p:txBody>
      </p:sp>
      <p:sp>
        <p:nvSpPr>
          <p:cNvPr id="7" name="TextBox 3"/>
          <p:cNvSpPr txBox="1">
            <a:spLocks noChangeArrowheads="1"/>
          </p:cNvSpPr>
          <p:nvPr/>
        </p:nvSpPr>
        <p:spPr bwMode="auto">
          <a:xfrm>
            <a:off x="1828800" y="2743200"/>
            <a:ext cx="5905952"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of megakaryocyte in a bone marrow tissue – SL41</a:t>
            </a:r>
            <a:endParaRPr lang="en-US" dirty="0">
              <a:latin typeface="Calibri" pitchFamily="34" charset="0"/>
            </a:endParaRPr>
          </a:p>
        </p:txBody>
      </p:sp>
    </p:spTree>
    <p:extLst>
      <p:ext uri="{BB962C8B-B14F-4D97-AF65-F5344CB8AC3E}">
        <p14:creationId xmlns:p14="http://schemas.microsoft.com/office/powerpoint/2010/main" val="340303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37978" y="24825"/>
            <a:ext cx="6130140"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Lymphocytes and plasma cells</a:t>
            </a:r>
          </a:p>
        </p:txBody>
      </p:sp>
      <p:sp>
        <p:nvSpPr>
          <p:cNvPr id="14" name="TextBox 2"/>
          <p:cNvSpPr txBox="1">
            <a:spLocks noChangeArrowheads="1"/>
          </p:cNvSpPr>
          <p:nvPr/>
        </p:nvSpPr>
        <p:spPr bwMode="auto">
          <a:xfrm>
            <a:off x="152400" y="779217"/>
            <a:ext cx="8733623" cy="584775"/>
          </a:xfrm>
          <a:prstGeom prst="rect">
            <a:avLst/>
          </a:prstGeom>
          <a:noFill/>
          <a:ln w="9525">
            <a:noFill/>
            <a:miter lim="800000"/>
            <a:headEnd/>
            <a:tailEnd/>
          </a:ln>
        </p:spPr>
        <p:txBody>
          <a:bodyPr wrap="square">
            <a:spAutoFit/>
          </a:bodyPr>
          <a:lstStyle/>
          <a:p>
            <a:r>
              <a:rPr lang="en-US" sz="1600" b="1" dirty="0">
                <a:solidFill>
                  <a:srgbClr val="00589A"/>
                </a:solidFill>
                <a:latin typeface="Times New Roman" pitchFamily="18" charset="0"/>
                <a:cs typeface="Times New Roman" pitchFamily="18" charset="0"/>
              </a:rPr>
              <a:t>You saw these cells in the quiz in the hematopoiesis overview module.  Don’t forget that you will see lymphocytes and plasma cells in bone marrow.  You will see mature granulocytes as well.</a:t>
            </a:r>
            <a:endParaRPr lang="en-US" sz="1600" b="1" dirty="0">
              <a:solidFill>
                <a:srgbClr val="A95351"/>
              </a:solidFill>
              <a:latin typeface="Times New Roman" pitchFamily="18" charset="0"/>
              <a:cs typeface="Times New Roman" pitchFamily="18" charset="0"/>
            </a:endParaRPr>
          </a:p>
        </p:txBody>
      </p:sp>
      <p:grpSp>
        <p:nvGrpSpPr>
          <p:cNvPr id="2" name="Group 1"/>
          <p:cNvGrpSpPr/>
          <p:nvPr/>
        </p:nvGrpSpPr>
        <p:grpSpPr>
          <a:xfrm>
            <a:off x="76200" y="1820328"/>
            <a:ext cx="4345393" cy="3667210"/>
            <a:chOff x="220884" y="2133600"/>
            <a:chExt cx="4345393" cy="366721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84" y="2133600"/>
              <a:ext cx="4345393" cy="3667210"/>
            </a:xfrm>
            <a:prstGeom prst="rect">
              <a:avLst/>
            </a:prstGeom>
          </p:spPr>
        </p:pic>
        <p:sp>
          <p:nvSpPr>
            <p:cNvPr id="8" name="Freeform 7"/>
            <p:cNvSpPr/>
            <p:nvPr/>
          </p:nvSpPr>
          <p:spPr>
            <a:xfrm>
              <a:off x="2334431" y="2292392"/>
              <a:ext cx="1742173" cy="1549667"/>
            </a:xfrm>
            <a:custGeom>
              <a:avLst/>
              <a:gdLst>
                <a:gd name="connsiteX0" fmla="*/ 1357162 w 1742173"/>
                <a:gd name="connsiteY0" fmla="*/ 57752 h 1549667"/>
                <a:gd name="connsiteX1" fmla="*/ 1280160 w 1742173"/>
                <a:gd name="connsiteY1" fmla="*/ 48126 h 1549667"/>
                <a:gd name="connsiteX2" fmla="*/ 1203158 w 1742173"/>
                <a:gd name="connsiteY2" fmla="*/ 28876 h 1549667"/>
                <a:gd name="connsiteX3" fmla="*/ 1126156 w 1742173"/>
                <a:gd name="connsiteY3" fmla="*/ 19250 h 1549667"/>
                <a:gd name="connsiteX4" fmla="*/ 1058779 w 1742173"/>
                <a:gd name="connsiteY4" fmla="*/ 9625 h 1549667"/>
                <a:gd name="connsiteX5" fmla="*/ 914400 w 1742173"/>
                <a:gd name="connsiteY5" fmla="*/ 0 h 1549667"/>
                <a:gd name="connsiteX6" fmla="*/ 635268 w 1742173"/>
                <a:gd name="connsiteY6" fmla="*/ 9625 h 1549667"/>
                <a:gd name="connsiteX7" fmla="*/ 577516 w 1742173"/>
                <a:gd name="connsiteY7" fmla="*/ 28876 h 1549667"/>
                <a:gd name="connsiteX8" fmla="*/ 548640 w 1742173"/>
                <a:gd name="connsiteY8" fmla="*/ 38501 h 1549667"/>
                <a:gd name="connsiteX9" fmla="*/ 519765 w 1742173"/>
                <a:gd name="connsiteY9" fmla="*/ 57752 h 1549667"/>
                <a:gd name="connsiteX10" fmla="*/ 471638 w 1742173"/>
                <a:gd name="connsiteY10" fmla="*/ 67377 h 1549667"/>
                <a:gd name="connsiteX11" fmla="*/ 442762 w 1742173"/>
                <a:gd name="connsiteY11" fmla="*/ 77002 h 1549667"/>
                <a:gd name="connsiteX12" fmla="*/ 385011 w 1742173"/>
                <a:gd name="connsiteY12" fmla="*/ 115503 h 1549667"/>
                <a:gd name="connsiteX13" fmla="*/ 327259 w 1742173"/>
                <a:gd name="connsiteY13" fmla="*/ 163629 h 1549667"/>
                <a:gd name="connsiteX14" fmla="*/ 308009 w 1742173"/>
                <a:gd name="connsiteY14" fmla="*/ 192505 h 1549667"/>
                <a:gd name="connsiteX15" fmla="*/ 250257 w 1742173"/>
                <a:gd name="connsiteY15" fmla="*/ 250257 h 1549667"/>
                <a:gd name="connsiteX16" fmla="*/ 221381 w 1742173"/>
                <a:gd name="connsiteY16" fmla="*/ 288758 h 1549667"/>
                <a:gd name="connsiteX17" fmla="*/ 192506 w 1742173"/>
                <a:gd name="connsiteY17" fmla="*/ 317634 h 1549667"/>
                <a:gd name="connsiteX18" fmla="*/ 144379 w 1742173"/>
                <a:gd name="connsiteY18" fmla="*/ 375385 h 1549667"/>
                <a:gd name="connsiteX19" fmla="*/ 86628 w 1742173"/>
                <a:gd name="connsiteY19" fmla="*/ 471638 h 1549667"/>
                <a:gd name="connsiteX20" fmla="*/ 67377 w 1742173"/>
                <a:gd name="connsiteY20" fmla="*/ 500514 h 1549667"/>
                <a:gd name="connsiteX21" fmla="*/ 28876 w 1742173"/>
                <a:gd name="connsiteY21" fmla="*/ 616017 h 1549667"/>
                <a:gd name="connsiteX22" fmla="*/ 19251 w 1742173"/>
                <a:gd name="connsiteY22" fmla="*/ 644893 h 1549667"/>
                <a:gd name="connsiteX23" fmla="*/ 9626 w 1742173"/>
                <a:gd name="connsiteY23" fmla="*/ 673768 h 1549667"/>
                <a:gd name="connsiteX24" fmla="*/ 0 w 1742173"/>
                <a:gd name="connsiteY24" fmla="*/ 721895 h 1549667"/>
                <a:gd name="connsiteX25" fmla="*/ 19251 w 1742173"/>
                <a:gd name="connsiteY25" fmla="*/ 943276 h 1549667"/>
                <a:gd name="connsiteX26" fmla="*/ 57752 w 1742173"/>
                <a:gd name="connsiteY26" fmla="*/ 1029903 h 1549667"/>
                <a:gd name="connsiteX27" fmla="*/ 115504 w 1742173"/>
                <a:gd name="connsiteY27" fmla="*/ 1087655 h 1549667"/>
                <a:gd name="connsiteX28" fmla="*/ 163630 w 1742173"/>
                <a:gd name="connsiteY28" fmla="*/ 1145406 h 1549667"/>
                <a:gd name="connsiteX29" fmla="*/ 211756 w 1742173"/>
                <a:gd name="connsiteY29" fmla="*/ 1193533 h 1549667"/>
                <a:gd name="connsiteX30" fmla="*/ 288758 w 1742173"/>
                <a:gd name="connsiteY30" fmla="*/ 1260909 h 1549667"/>
                <a:gd name="connsiteX31" fmla="*/ 346510 w 1742173"/>
                <a:gd name="connsiteY31" fmla="*/ 1309036 h 1549667"/>
                <a:gd name="connsiteX32" fmla="*/ 404261 w 1742173"/>
                <a:gd name="connsiteY32" fmla="*/ 1347537 h 1549667"/>
                <a:gd name="connsiteX33" fmla="*/ 462013 w 1742173"/>
                <a:gd name="connsiteY33" fmla="*/ 1395663 h 1549667"/>
                <a:gd name="connsiteX34" fmla="*/ 519765 w 1742173"/>
                <a:gd name="connsiteY34" fmla="*/ 1434164 h 1549667"/>
                <a:gd name="connsiteX35" fmla="*/ 596767 w 1742173"/>
                <a:gd name="connsiteY35" fmla="*/ 1463040 h 1549667"/>
                <a:gd name="connsiteX36" fmla="*/ 625642 w 1742173"/>
                <a:gd name="connsiteY36" fmla="*/ 1482290 h 1549667"/>
                <a:gd name="connsiteX37" fmla="*/ 654518 w 1742173"/>
                <a:gd name="connsiteY37" fmla="*/ 1491916 h 1549667"/>
                <a:gd name="connsiteX38" fmla="*/ 693019 w 1742173"/>
                <a:gd name="connsiteY38" fmla="*/ 1511166 h 1549667"/>
                <a:gd name="connsiteX39" fmla="*/ 750771 w 1742173"/>
                <a:gd name="connsiteY39" fmla="*/ 1530417 h 1549667"/>
                <a:gd name="connsiteX40" fmla="*/ 856649 w 1742173"/>
                <a:gd name="connsiteY40" fmla="*/ 1549667 h 1549667"/>
                <a:gd name="connsiteX41" fmla="*/ 1106906 w 1742173"/>
                <a:gd name="connsiteY41" fmla="*/ 1540042 h 1549667"/>
                <a:gd name="connsiteX42" fmla="*/ 1183908 w 1742173"/>
                <a:gd name="connsiteY42" fmla="*/ 1520792 h 1549667"/>
                <a:gd name="connsiteX43" fmla="*/ 1222409 w 1742173"/>
                <a:gd name="connsiteY43" fmla="*/ 1511166 h 1549667"/>
                <a:gd name="connsiteX44" fmla="*/ 1251285 w 1742173"/>
                <a:gd name="connsiteY44" fmla="*/ 1491916 h 1549667"/>
                <a:gd name="connsiteX45" fmla="*/ 1280160 w 1742173"/>
                <a:gd name="connsiteY45" fmla="*/ 1482290 h 1549667"/>
                <a:gd name="connsiteX46" fmla="*/ 1347537 w 1742173"/>
                <a:gd name="connsiteY46" fmla="*/ 1434164 h 1549667"/>
                <a:gd name="connsiteX47" fmla="*/ 1424539 w 1742173"/>
                <a:gd name="connsiteY47" fmla="*/ 1376413 h 1549667"/>
                <a:gd name="connsiteX48" fmla="*/ 1453415 w 1742173"/>
                <a:gd name="connsiteY48" fmla="*/ 1347537 h 1549667"/>
                <a:gd name="connsiteX49" fmla="*/ 1520792 w 1742173"/>
                <a:gd name="connsiteY49" fmla="*/ 1309036 h 1549667"/>
                <a:gd name="connsiteX50" fmla="*/ 1540042 w 1742173"/>
                <a:gd name="connsiteY50" fmla="*/ 1280160 h 1549667"/>
                <a:gd name="connsiteX51" fmla="*/ 1568918 w 1742173"/>
                <a:gd name="connsiteY51" fmla="*/ 1270535 h 1549667"/>
                <a:gd name="connsiteX52" fmla="*/ 1607419 w 1742173"/>
                <a:gd name="connsiteY52" fmla="*/ 1212783 h 1549667"/>
                <a:gd name="connsiteX53" fmla="*/ 1665171 w 1742173"/>
                <a:gd name="connsiteY53" fmla="*/ 1126156 h 1549667"/>
                <a:gd name="connsiteX54" fmla="*/ 1684421 w 1742173"/>
                <a:gd name="connsiteY54" fmla="*/ 1097280 h 1549667"/>
                <a:gd name="connsiteX55" fmla="*/ 1703672 w 1742173"/>
                <a:gd name="connsiteY55" fmla="*/ 1039528 h 1549667"/>
                <a:gd name="connsiteX56" fmla="*/ 1722922 w 1742173"/>
                <a:gd name="connsiteY56" fmla="*/ 962526 h 1549667"/>
                <a:gd name="connsiteX57" fmla="*/ 1732548 w 1742173"/>
                <a:gd name="connsiteY57" fmla="*/ 856648 h 1549667"/>
                <a:gd name="connsiteX58" fmla="*/ 1742173 w 1742173"/>
                <a:gd name="connsiteY58" fmla="*/ 798897 h 1549667"/>
                <a:gd name="connsiteX59" fmla="*/ 1732548 w 1742173"/>
                <a:gd name="connsiteY59" fmla="*/ 529389 h 1549667"/>
                <a:gd name="connsiteX60" fmla="*/ 1703672 w 1742173"/>
                <a:gd name="connsiteY60" fmla="*/ 423512 h 1549667"/>
                <a:gd name="connsiteX61" fmla="*/ 1645920 w 1742173"/>
                <a:gd name="connsiteY61" fmla="*/ 336884 h 1549667"/>
                <a:gd name="connsiteX62" fmla="*/ 1626670 w 1742173"/>
                <a:gd name="connsiteY62" fmla="*/ 308008 h 1549667"/>
                <a:gd name="connsiteX63" fmla="*/ 1597794 w 1742173"/>
                <a:gd name="connsiteY63" fmla="*/ 279133 h 1549667"/>
                <a:gd name="connsiteX64" fmla="*/ 1578544 w 1742173"/>
                <a:gd name="connsiteY64" fmla="*/ 250257 h 1549667"/>
                <a:gd name="connsiteX65" fmla="*/ 1549668 w 1742173"/>
                <a:gd name="connsiteY65" fmla="*/ 211756 h 1549667"/>
                <a:gd name="connsiteX66" fmla="*/ 1530417 w 1742173"/>
                <a:gd name="connsiteY66" fmla="*/ 182880 h 1549667"/>
                <a:gd name="connsiteX67" fmla="*/ 1501541 w 1742173"/>
                <a:gd name="connsiteY67" fmla="*/ 163629 h 1549667"/>
                <a:gd name="connsiteX68" fmla="*/ 1482291 w 1742173"/>
                <a:gd name="connsiteY68" fmla="*/ 134754 h 1549667"/>
                <a:gd name="connsiteX69" fmla="*/ 1414914 w 1742173"/>
                <a:gd name="connsiteY69" fmla="*/ 96253 h 1549667"/>
                <a:gd name="connsiteX70" fmla="*/ 1386038 w 1742173"/>
                <a:gd name="connsiteY70" fmla="*/ 77002 h 1549667"/>
                <a:gd name="connsiteX71" fmla="*/ 1357162 w 1742173"/>
                <a:gd name="connsiteY71" fmla="*/ 57752 h 154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42173" h="1549667">
                  <a:moveTo>
                    <a:pt x="1357162" y="57752"/>
                  </a:moveTo>
                  <a:cubicBezTo>
                    <a:pt x="1339516" y="52939"/>
                    <a:pt x="1305584" y="52893"/>
                    <a:pt x="1280160" y="48126"/>
                  </a:cubicBezTo>
                  <a:cubicBezTo>
                    <a:pt x="1254156" y="43250"/>
                    <a:pt x="1229411" y="32158"/>
                    <a:pt x="1203158" y="28876"/>
                  </a:cubicBezTo>
                  <a:lnTo>
                    <a:pt x="1126156" y="19250"/>
                  </a:lnTo>
                  <a:cubicBezTo>
                    <a:pt x="1103668" y="16252"/>
                    <a:pt x="1081373" y="11679"/>
                    <a:pt x="1058779" y="9625"/>
                  </a:cubicBezTo>
                  <a:cubicBezTo>
                    <a:pt x="1010744" y="5258"/>
                    <a:pt x="962526" y="3208"/>
                    <a:pt x="914400" y="0"/>
                  </a:cubicBezTo>
                  <a:cubicBezTo>
                    <a:pt x="821356" y="3208"/>
                    <a:pt x="728027" y="1674"/>
                    <a:pt x="635268" y="9625"/>
                  </a:cubicBezTo>
                  <a:cubicBezTo>
                    <a:pt x="615050" y="11358"/>
                    <a:pt x="596767" y="22459"/>
                    <a:pt x="577516" y="28876"/>
                  </a:cubicBezTo>
                  <a:lnTo>
                    <a:pt x="548640" y="38501"/>
                  </a:lnTo>
                  <a:cubicBezTo>
                    <a:pt x="539015" y="44918"/>
                    <a:pt x="530596" y="53690"/>
                    <a:pt x="519765" y="57752"/>
                  </a:cubicBezTo>
                  <a:cubicBezTo>
                    <a:pt x="504447" y="63496"/>
                    <a:pt x="487510" y="63409"/>
                    <a:pt x="471638" y="67377"/>
                  </a:cubicBezTo>
                  <a:cubicBezTo>
                    <a:pt x="461795" y="69838"/>
                    <a:pt x="452387" y="73794"/>
                    <a:pt x="442762" y="77002"/>
                  </a:cubicBezTo>
                  <a:cubicBezTo>
                    <a:pt x="423512" y="89836"/>
                    <a:pt x="397845" y="96253"/>
                    <a:pt x="385011" y="115503"/>
                  </a:cubicBezTo>
                  <a:cubicBezTo>
                    <a:pt x="357801" y="156318"/>
                    <a:pt x="376107" y="139206"/>
                    <a:pt x="327259" y="163629"/>
                  </a:cubicBezTo>
                  <a:cubicBezTo>
                    <a:pt x="320842" y="173254"/>
                    <a:pt x="315694" y="183859"/>
                    <a:pt x="308009" y="192505"/>
                  </a:cubicBezTo>
                  <a:cubicBezTo>
                    <a:pt x="289922" y="212853"/>
                    <a:pt x="266592" y="228477"/>
                    <a:pt x="250257" y="250257"/>
                  </a:cubicBezTo>
                  <a:cubicBezTo>
                    <a:pt x="240632" y="263091"/>
                    <a:pt x="231821" y="276578"/>
                    <a:pt x="221381" y="288758"/>
                  </a:cubicBezTo>
                  <a:cubicBezTo>
                    <a:pt x="212522" y="299093"/>
                    <a:pt x="201220" y="307177"/>
                    <a:pt x="192506" y="317634"/>
                  </a:cubicBezTo>
                  <a:cubicBezTo>
                    <a:pt x="125510" y="398029"/>
                    <a:pt x="228732" y="291032"/>
                    <a:pt x="144379" y="375385"/>
                  </a:cubicBezTo>
                  <a:cubicBezTo>
                    <a:pt x="114783" y="434578"/>
                    <a:pt x="133087" y="401950"/>
                    <a:pt x="86628" y="471638"/>
                  </a:cubicBezTo>
                  <a:lnTo>
                    <a:pt x="67377" y="500514"/>
                  </a:lnTo>
                  <a:lnTo>
                    <a:pt x="28876" y="616017"/>
                  </a:lnTo>
                  <a:lnTo>
                    <a:pt x="19251" y="644893"/>
                  </a:lnTo>
                  <a:cubicBezTo>
                    <a:pt x="16043" y="654518"/>
                    <a:pt x="11616" y="663819"/>
                    <a:pt x="9626" y="673768"/>
                  </a:cubicBezTo>
                  <a:lnTo>
                    <a:pt x="0" y="721895"/>
                  </a:lnTo>
                  <a:cubicBezTo>
                    <a:pt x="3636" y="787343"/>
                    <a:pt x="234" y="873545"/>
                    <a:pt x="19251" y="943276"/>
                  </a:cubicBezTo>
                  <a:cubicBezTo>
                    <a:pt x="28256" y="976295"/>
                    <a:pt x="35171" y="1004500"/>
                    <a:pt x="57752" y="1029903"/>
                  </a:cubicBezTo>
                  <a:cubicBezTo>
                    <a:pt x="75839" y="1050251"/>
                    <a:pt x="100403" y="1065003"/>
                    <a:pt x="115504" y="1087655"/>
                  </a:cubicBezTo>
                  <a:cubicBezTo>
                    <a:pt x="163301" y="1159351"/>
                    <a:pt x="101867" y="1071290"/>
                    <a:pt x="163630" y="1145406"/>
                  </a:cubicBezTo>
                  <a:cubicBezTo>
                    <a:pt x="203736" y="1193534"/>
                    <a:pt x="158815" y="1158239"/>
                    <a:pt x="211756" y="1193533"/>
                  </a:cubicBezTo>
                  <a:cubicBezTo>
                    <a:pt x="266303" y="1275349"/>
                    <a:pt x="176458" y="1148609"/>
                    <a:pt x="288758" y="1260909"/>
                  </a:cubicBezTo>
                  <a:cubicBezTo>
                    <a:pt x="373119" y="1345270"/>
                    <a:pt x="266106" y="1242032"/>
                    <a:pt x="346510" y="1309036"/>
                  </a:cubicBezTo>
                  <a:cubicBezTo>
                    <a:pt x="394576" y="1349091"/>
                    <a:pt x="353516" y="1330622"/>
                    <a:pt x="404261" y="1347537"/>
                  </a:cubicBezTo>
                  <a:cubicBezTo>
                    <a:pt x="488623" y="1431899"/>
                    <a:pt x="381609" y="1328660"/>
                    <a:pt x="462013" y="1395663"/>
                  </a:cubicBezTo>
                  <a:cubicBezTo>
                    <a:pt x="510081" y="1435719"/>
                    <a:pt x="469018" y="1417249"/>
                    <a:pt x="519765" y="1434164"/>
                  </a:cubicBezTo>
                  <a:cubicBezTo>
                    <a:pt x="587479" y="1479309"/>
                    <a:pt x="501620" y="1427361"/>
                    <a:pt x="596767" y="1463040"/>
                  </a:cubicBezTo>
                  <a:cubicBezTo>
                    <a:pt x="607598" y="1467102"/>
                    <a:pt x="615295" y="1477117"/>
                    <a:pt x="625642" y="1482290"/>
                  </a:cubicBezTo>
                  <a:cubicBezTo>
                    <a:pt x="634717" y="1486828"/>
                    <a:pt x="645192" y="1487919"/>
                    <a:pt x="654518" y="1491916"/>
                  </a:cubicBezTo>
                  <a:cubicBezTo>
                    <a:pt x="667706" y="1497568"/>
                    <a:pt x="679697" y="1505837"/>
                    <a:pt x="693019" y="1511166"/>
                  </a:cubicBezTo>
                  <a:cubicBezTo>
                    <a:pt x="711860" y="1518702"/>
                    <a:pt x="730683" y="1527547"/>
                    <a:pt x="750771" y="1530417"/>
                  </a:cubicBezTo>
                  <a:cubicBezTo>
                    <a:pt x="831244" y="1541913"/>
                    <a:pt x="796138" y="1534540"/>
                    <a:pt x="856649" y="1549667"/>
                  </a:cubicBezTo>
                  <a:cubicBezTo>
                    <a:pt x="940068" y="1546459"/>
                    <a:pt x="1023748" y="1547379"/>
                    <a:pt x="1106906" y="1540042"/>
                  </a:cubicBezTo>
                  <a:cubicBezTo>
                    <a:pt x="1133261" y="1537717"/>
                    <a:pt x="1158241" y="1527209"/>
                    <a:pt x="1183908" y="1520792"/>
                  </a:cubicBezTo>
                  <a:lnTo>
                    <a:pt x="1222409" y="1511166"/>
                  </a:lnTo>
                  <a:cubicBezTo>
                    <a:pt x="1232034" y="1504749"/>
                    <a:pt x="1240938" y="1497089"/>
                    <a:pt x="1251285" y="1491916"/>
                  </a:cubicBezTo>
                  <a:cubicBezTo>
                    <a:pt x="1260360" y="1487379"/>
                    <a:pt x="1271904" y="1488187"/>
                    <a:pt x="1280160" y="1482290"/>
                  </a:cubicBezTo>
                  <a:cubicBezTo>
                    <a:pt x="1360087" y="1425198"/>
                    <a:pt x="1282296" y="1455910"/>
                    <a:pt x="1347537" y="1434164"/>
                  </a:cubicBezTo>
                  <a:cubicBezTo>
                    <a:pt x="1415748" y="1365953"/>
                    <a:pt x="1328861" y="1448171"/>
                    <a:pt x="1424539" y="1376413"/>
                  </a:cubicBezTo>
                  <a:cubicBezTo>
                    <a:pt x="1435429" y="1368246"/>
                    <a:pt x="1442958" y="1356251"/>
                    <a:pt x="1453415" y="1347537"/>
                  </a:cubicBezTo>
                  <a:cubicBezTo>
                    <a:pt x="1473824" y="1330529"/>
                    <a:pt x="1497253" y="1320805"/>
                    <a:pt x="1520792" y="1309036"/>
                  </a:cubicBezTo>
                  <a:cubicBezTo>
                    <a:pt x="1527209" y="1299411"/>
                    <a:pt x="1531009" y="1287387"/>
                    <a:pt x="1540042" y="1280160"/>
                  </a:cubicBezTo>
                  <a:cubicBezTo>
                    <a:pt x="1547965" y="1273822"/>
                    <a:pt x="1561744" y="1277709"/>
                    <a:pt x="1568918" y="1270535"/>
                  </a:cubicBezTo>
                  <a:cubicBezTo>
                    <a:pt x="1585278" y="1254175"/>
                    <a:pt x="1594585" y="1232034"/>
                    <a:pt x="1607419" y="1212783"/>
                  </a:cubicBezTo>
                  <a:lnTo>
                    <a:pt x="1665171" y="1126156"/>
                  </a:lnTo>
                  <a:cubicBezTo>
                    <a:pt x="1671588" y="1116531"/>
                    <a:pt x="1680763" y="1108254"/>
                    <a:pt x="1684421" y="1097280"/>
                  </a:cubicBezTo>
                  <a:cubicBezTo>
                    <a:pt x="1690838" y="1078029"/>
                    <a:pt x="1699692" y="1059426"/>
                    <a:pt x="1703672" y="1039528"/>
                  </a:cubicBezTo>
                  <a:cubicBezTo>
                    <a:pt x="1715287" y="981453"/>
                    <a:pt x="1708124" y="1006922"/>
                    <a:pt x="1722922" y="962526"/>
                  </a:cubicBezTo>
                  <a:cubicBezTo>
                    <a:pt x="1726131" y="927233"/>
                    <a:pt x="1728407" y="891843"/>
                    <a:pt x="1732548" y="856648"/>
                  </a:cubicBezTo>
                  <a:cubicBezTo>
                    <a:pt x="1734828" y="837266"/>
                    <a:pt x="1742173" y="818413"/>
                    <a:pt x="1742173" y="798897"/>
                  </a:cubicBezTo>
                  <a:cubicBezTo>
                    <a:pt x="1742173" y="709004"/>
                    <a:pt x="1737986" y="619118"/>
                    <a:pt x="1732548" y="529389"/>
                  </a:cubicBezTo>
                  <a:cubicBezTo>
                    <a:pt x="1731343" y="509504"/>
                    <a:pt x="1712714" y="437076"/>
                    <a:pt x="1703672" y="423512"/>
                  </a:cubicBezTo>
                  <a:lnTo>
                    <a:pt x="1645920" y="336884"/>
                  </a:lnTo>
                  <a:cubicBezTo>
                    <a:pt x="1639503" y="327259"/>
                    <a:pt x="1634850" y="316188"/>
                    <a:pt x="1626670" y="308008"/>
                  </a:cubicBezTo>
                  <a:cubicBezTo>
                    <a:pt x="1617045" y="298383"/>
                    <a:pt x="1606508" y="289590"/>
                    <a:pt x="1597794" y="279133"/>
                  </a:cubicBezTo>
                  <a:cubicBezTo>
                    <a:pt x="1590388" y="270246"/>
                    <a:pt x="1585268" y="259670"/>
                    <a:pt x="1578544" y="250257"/>
                  </a:cubicBezTo>
                  <a:cubicBezTo>
                    <a:pt x="1569220" y="237203"/>
                    <a:pt x="1558992" y="224810"/>
                    <a:pt x="1549668" y="211756"/>
                  </a:cubicBezTo>
                  <a:cubicBezTo>
                    <a:pt x="1542944" y="202343"/>
                    <a:pt x="1538597" y="191060"/>
                    <a:pt x="1530417" y="182880"/>
                  </a:cubicBezTo>
                  <a:cubicBezTo>
                    <a:pt x="1522237" y="174700"/>
                    <a:pt x="1511166" y="170046"/>
                    <a:pt x="1501541" y="163629"/>
                  </a:cubicBezTo>
                  <a:cubicBezTo>
                    <a:pt x="1495124" y="154004"/>
                    <a:pt x="1490471" y="142934"/>
                    <a:pt x="1482291" y="134754"/>
                  </a:cubicBezTo>
                  <a:cubicBezTo>
                    <a:pt x="1453154" y="105617"/>
                    <a:pt x="1447953" y="107266"/>
                    <a:pt x="1414914" y="96253"/>
                  </a:cubicBezTo>
                  <a:cubicBezTo>
                    <a:pt x="1405289" y="89836"/>
                    <a:pt x="1396671" y="81559"/>
                    <a:pt x="1386038" y="77002"/>
                  </a:cubicBezTo>
                  <a:cubicBezTo>
                    <a:pt x="1361764" y="66599"/>
                    <a:pt x="1374808" y="62565"/>
                    <a:pt x="1357162" y="57752"/>
                  </a:cubicBezTo>
                  <a:close/>
                </a:path>
              </a:pathLst>
            </a:custGeom>
            <a:noFill/>
            <a:ln w="38100">
              <a:solidFill>
                <a:srgbClr val="00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212" y="1820327"/>
            <a:ext cx="4538682" cy="3818473"/>
          </a:xfrm>
          <a:prstGeom prst="rect">
            <a:avLst/>
          </a:prstGeom>
        </p:spPr>
      </p:pic>
      <p:sp>
        <p:nvSpPr>
          <p:cNvPr id="10" name="Freeform 9"/>
          <p:cNvSpPr/>
          <p:nvPr/>
        </p:nvSpPr>
        <p:spPr>
          <a:xfrm>
            <a:off x="6172201" y="2362200"/>
            <a:ext cx="1905000" cy="2728534"/>
          </a:xfrm>
          <a:custGeom>
            <a:avLst/>
            <a:gdLst>
              <a:gd name="connsiteX0" fmla="*/ 731520 w 2204185"/>
              <a:gd name="connsiteY0" fmla="*/ 0 h 2762451"/>
              <a:gd name="connsiteX1" fmla="*/ 683394 w 2204185"/>
              <a:gd name="connsiteY1" fmla="*/ 9626 h 2762451"/>
              <a:gd name="connsiteX2" fmla="*/ 606392 w 2204185"/>
              <a:gd name="connsiteY2" fmla="*/ 67377 h 2762451"/>
              <a:gd name="connsiteX3" fmla="*/ 567891 w 2204185"/>
              <a:gd name="connsiteY3" fmla="*/ 86628 h 2762451"/>
              <a:gd name="connsiteX4" fmla="*/ 539015 w 2204185"/>
              <a:gd name="connsiteY4" fmla="*/ 105878 h 2762451"/>
              <a:gd name="connsiteX5" fmla="*/ 490888 w 2204185"/>
              <a:gd name="connsiteY5" fmla="*/ 125129 h 2762451"/>
              <a:gd name="connsiteX6" fmla="*/ 385011 w 2204185"/>
              <a:gd name="connsiteY6" fmla="*/ 182880 h 2762451"/>
              <a:gd name="connsiteX7" fmla="*/ 356135 w 2204185"/>
              <a:gd name="connsiteY7" fmla="*/ 192506 h 2762451"/>
              <a:gd name="connsiteX8" fmla="*/ 308008 w 2204185"/>
              <a:gd name="connsiteY8" fmla="*/ 211756 h 2762451"/>
              <a:gd name="connsiteX9" fmla="*/ 279133 w 2204185"/>
              <a:gd name="connsiteY9" fmla="*/ 231007 h 2762451"/>
              <a:gd name="connsiteX10" fmla="*/ 250257 w 2204185"/>
              <a:gd name="connsiteY10" fmla="*/ 240632 h 2762451"/>
              <a:gd name="connsiteX11" fmla="*/ 182880 w 2204185"/>
              <a:gd name="connsiteY11" fmla="*/ 279133 h 2762451"/>
              <a:gd name="connsiteX12" fmla="*/ 163629 w 2204185"/>
              <a:gd name="connsiteY12" fmla="*/ 308009 h 2762451"/>
              <a:gd name="connsiteX13" fmla="*/ 115503 w 2204185"/>
              <a:gd name="connsiteY13" fmla="*/ 336885 h 2762451"/>
              <a:gd name="connsiteX14" fmla="*/ 86627 w 2204185"/>
              <a:gd name="connsiteY14" fmla="*/ 365760 h 2762451"/>
              <a:gd name="connsiteX15" fmla="*/ 38501 w 2204185"/>
              <a:gd name="connsiteY15" fmla="*/ 471638 h 2762451"/>
              <a:gd name="connsiteX16" fmla="*/ 19251 w 2204185"/>
              <a:gd name="connsiteY16" fmla="*/ 635268 h 2762451"/>
              <a:gd name="connsiteX17" fmla="*/ 9625 w 2204185"/>
              <a:gd name="connsiteY17" fmla="*/ 789272 h 2762451"/>
              <a:gd name="connsiteX18" fmla="*/ 0 w 2204185"/>
              <a:gd name="connsiteY18" fmla="*/ 924026 h 2762451"/>
              <a:gd name="connsiteX19" fmla="*/ 9625 w 2204185"/>
              <a:gd name="connsiteY19" fmla="*/ 1780674 h 2762451"/>
              <a:gd name="connsiteX20" fmla="*/ 19251 w 2204185"/>
              <a:gd name="connsiteY20" fmla="*/ 1819175 h 2762451"/>
              <a:gd name="connsiteX21" fmla="*/ 38501 w 2204185"/>
              <a:gd name="connsiteY21" fmla="*/ 1982805 h 2762451"/>
              <a:gd name="connsiteX22" fmla="*/ 57752 w 2204185"/>
              <a:gd name="connsiteY22" fmla="*/ 2040556 h 2762451"/>
              <a:gd name="connsiteX23" fmla="*/ 67377 w 2204185"/>
              <a:gd name="connsiteY23" fmla="*/ 2088682 h 2762451"/>
              <a:gd name="connsiteX24" fmla="*/ 105878 w 2204185"/>
              <a:gd name="connsiteY24" fmla="*/ 2223436 h 2762451"/>
              <a:gd name="connsiteX25" fmla="*/ 125128 w 2204185"/>
              <a:gd name="connsiteY25" fmla="*/ 2261937 h 2762451"/>
              <a:gd name="connsiteX26" fmla="*/ 144379 w 2204185"/>
              <a:gd name="connsiteY26" fmla="*/ 2338939 h 2762451"/>
              <a:gd name="connsiteX27" fmla="*/ 182880 w 2204185"/>
              <a:gd name="connsiteY27" fmla="*/ 2415941 h 2762451"/>
              <a:gd name="connsiteX28" fmla="*/ 221381 w 2204185"/>
              <a:gd name="connsiteY28" fmla="*/ 2492944 h 2762451"/>
              <a:gd name="connsiteX29" fmla="*/ 250257 w 2204185"/>
              <a:gd name="connsiteY29" fmla="*/ 2560320 h 2762451"/>
              <a:gd name="connsiteX30" fmla="*/ 259882 w 2204185"/>
              <a:gd name="connsiteY30" fmla="*/ 2608447 h 2762451"/>
              <a:gd name="connsiteX31" fmla="*/ 288758 w 2204185"/>
              <a:gd name="connsiteY31" fmla="*/ 2637322 h 2762451"/>
              <a:gd name="connsiteX32" fmla="*/ 336884 w 2204185"/>
              <a:gd name="connsiteY32" fmla="*/ 2695074 h 2762451"/>
              <a:gd name="connsiteX33" fmla="*/ 365760 w 2204185"/>
              <a:gd name="connsiteY33" fmla="*/ 2704699 h 2762451"/>
              <a:gd name="connsiteX34" fmla="*/ 394636 w 2204185"/>
              <a:gd name="connsiteY34" fmla="*/ 2733575 h 2762451"/>
              <a:gd name="connsiteX35" fmla="*/ 433137 w 2204185"/>
              <a:gd name="connsiteY35" fmla="*/ 2743200 h 2762451"/>
              <a:gd name="connsiteX36" fmla="*/ 529389 w 2204185"/>
              <a:gd name="connsiteY36" fmla="*/ 2762451 h 2762451"/>
              <a:gd name="connsiteX37" fmla="*/ 693019 w 2204185"/>
              <a:gd name="connsiteY37" fmla="*/ 2752826 h 2762451"/>
              <a:gd name="connsiteX38" fmla="*/ 770021 w 2204185"/>
              <a:gd name="connsiteY38" fmla="*/ 2733575 h 2762451"/>
              <a:gd name="connsiteX39" fmla="*/ 837398 w 2204185"/>
              <a:gd name="connsiteY39" fmla="*/ 2723950 h 2762451"/>
              <a:gd name="connsiteX40" fmla="*/ 924025 w 2204185"/>
              <a:gd name="connsiteY40" fmla="*/ 2695074 h 2762451"/>
              <a:gd name="connsiteX41" fmla="*/ 952901 w 2204185"/>
              <a:gd name="connsiteY41" fmla="*/ 2685449 h 2762451"/>
              <a:gd name="connsiteX42" fmla="*/ 1001027 w 2204185"/>
              <a:gd name="connsiteY42" fmla="*/ 2666198 h 2762451"/>
              <a:gd name="connsiteX43" fmla="*/ 1078029 w 2204185"/>
              <a:gd name="connsiteY43" fmla="*/ 2627697 h 2762451"/>
              <a:gd name="connsiteX44" fmla="*/ 1116531 w 2204185"/>
              <a:gd name="connsiteY44" fmla="*/ 2608447 h 2762451"/>
              <a:gd name="connsiteX45" fmla="*/ 1174282 w 2204185"/>
              <a:gd name="connsiteY45" fmla="*/ 2589196 h 2762451"/>
              <a:gd name="connsiteX46" fmla="*/ 1222408 w 2204185"/>
              <a:gd name="connsiteY46" fmla="*/ 2569946 h 2762451"/>
              <a:gd name="connsiteX47" fmla="*/ 1280160 w 2204185"/>
              <a:gd name="connsiteY47" fmla="*/ 2550695 h 2762451"/>
              <a:gd name="connsiteX48" fmla="*/ 1386038 w 2204185"/>
              <a:gd name="connsiteY48" fmla="*/ 2492944 h 2762451"/>
              <a:gd name="connsiteX49" fmla="*/ 1443789 w 2204185"/>
              <a:gd name="connsiteY49" fmla="*/ 2464068 h 2762451"/>
              <a:gd name="connsiteX50" fmla="*/ 1472665 w 2204185"/>
              <a:gd name="connsiteY50" fmla="*/ 2435192 h 2762451"/>
              <a:gd name="connsiteX51" fmla="*/ 1530417 w 2204185"/>
              <a:gd name="connsiteY51" fmla="*/ 2396691 h 2762451"/>
              <a:gd name="connsiteX52" fmla="*/ 1559293 w 2204185"/>
              <a:gd name="connsiteY52" fmla="*/ 2377440 h 2762451"/>
              <a:gd name="connsiteX53" fmla="*/ 1607419 w 2204185"/>
              <a:gd name="connsiteY53" fmla="*/ 2329314 h 2762451"/>
              <a:gd name="connsiteX54" fmla="*/ 1645920 w 2204185"/>
              <a:gd name="connsiteY54" fmla="*/ 2290813 h 2762451"/>
              <a:gd name="connsiteX55" fmla="*/ 1684421 w 2204185"/>
              <a:gd name="connsiteY55" fmla="*/ 2261937 h 2762451"/>
              <a:gd name="connsiteX56" fmla="*/ 1771048 w 2204185"/>
              <a:gd name="connsiteY56" fmla="*/ 2165685 h 2762451"/>
              <a:gd name="connsiteX57" fmla="*/ 1828800 w 2204185"/>
              <a:gd name="connsiteY57" fmla="*/ 2079057 h 2762451"/>
              <a:gd name="connsiteX58" fmla="*/ 1848051 w 2204185"/>
              <a:gd name="connsiteY58" fmla="*/ 2050181 h 2762451"/>
              <a:gd name="connsiteX59" fmla="*/ 1876926 w 2204185"/>
              <a:gd name="connsiteY59" fmla="*/ 1992430 h 2762451"/>
              <a:gd name="connsiteX60" fmla="*/ 1886552 w 2204185"/>
              <a:gd name="connsiteY60" fmla="*/ 1963554 h 2762451"/>
              <a:gd name="connsiteX61" fmla="*/ 1925053 w 2204185"/>
              <a:gd name="connsiteY61" fmla="*/ 1896177 h 2762451"/>
              <a:gd name="connsiteX62" fmla="*/ 1953928 w 2204185"/>
              <a:gd name="connsiteY62" fmla="*/ 1828800 h 2762451"/>
              <a:gd name="connsiteX63" fmla="*/ 1973179 w 2204185"/>
              <a:gd name="connsiteY63" fmla="*/ 1771049 h 2762451"/>
              <a:gd name="connsiteX64" fmla="*/ 1982804 w 2204185"/>
              <a:gd name="connsiteY64" fmla="*/ 1742173 h 2762451"/>
              <a:gd name="connsiteX65" fmla="*/ 1992429 w 2204185"/>
              <a:gd name="connsiteY65" fmla="*/ 1703672 h 2762451"/>
              <a:gd name="connsiteX66" fmla="*/ 2011680 w 2204185"/>
              <a:gd name="connsiteY66" fmla="*/ 1674796 h 2762451"/>
              <a:gd name="connsiteX67" fmla="*/ 2040556 w 2204185"/>
              <a:gd name="connsiteY67" fmla="*/ 1607419 h 2762451"/>
              <a:gd name="connsiteX68" fmla="*/ 2069432 w 2204185"/>
              <a:gd name="connsiteY68" fmla="*/ 1549668 h 2762451"/>
              <a:gd name="connsiteX69" fmla="*/ 2107933 w 2204185"/>
              <a:gd name="connsiteY69" fmla="*/ 1463040 h 2762451"/>
              <a:gd name="connsiteX70" fmla="*/ 2117558 w 2204185"/>
              <a:gd name="connsiteY70" fmla="*/ 1424539 h 2762451"/>
              <a:gd name="connsiteX71" fmla="*/ 2146434 w 2204185"/>
              <a:gd name="connsiteY71" fmla="*/ 1337912 h 2762451"/>
              <a:gd name="connsiteX72" fmla="*/ 2156059 w 2204185"/>
              <a:gd name="connsiteY72" fmla="*/ 1309036 h 2762451"/>
              <a:gd name="connsiteX73" fmla="*/ 2165684 w 2204185"/>
              <a:gd name="connsiteY73" fmla="*/ 1280160 h 2762451"/>
              <a:gd name="connsiteX74" fmla="*/ 2184935 w 2204185"/>
              <a:gd name="connsiteY74" fmla="*/ 1203158 h 2762451"/>
              <a:gd name="connsiteX75" fmla="*/ 2204185 w 2204185"/>
              <a:gd name="connsiteY75" fmla="*/ 1097280 h 2762451"/>
              <a:gd name="connsiteX76" fmla="*/ 2194560 w 2204185"/>
              <a:gd name="connsiteY76" fmla="*/ 885525 h 2762451"/>
              <a:gd name="connsiteX77" fmla="*/ 2175309 w 2204185"/>
              <a:gd name="connsiteY77" fmla="*/ 827773 h 2762451"/>
              <a:gd name="connsiteX78" fmla="*/ 2146434 w 2204185"/>
              <a:gd name="connsiteY78" fmla="*/ 750771 h 2762451"/>
              <a:gd name="connsiteX79" fmla="*/ 2117558 w 2204185"/>
              <a:gd name="connsiteY79" fmla="*/ 635268 h 2762451"/>
              <a:gd name="connsiteX80" fmla="*/ 2088682 w 2204185"/>
              <a:gd name="connsiteY80" fmla="*/ 567891 h 2762451"/>
              <a:gd name="connsiteX81" fmla="*/ 2059806 w 2204185"/>
              <a:gd name="connsiteY81" fmla="*/ 539015 h 2762451"/>
              <a:gd name="connsiteX82" fmla="*/ 2021305 w 2204185"/>
              <a:gd name="connsiteY82" fmla="*/ 490889 h 2762451"/>
              <a:gd name="connsiteX83" fmla="*/ 1982804 w 2204185"/>
              <a:gd name="connsiteY83" fmla="*/ 423512 h 2762451"/>
              <a:gd name="connsiteX84" fmla="*/ 1925053 w 2204185"/>
              <a:gd name="connsiteY84" fmla="*/ 375386 h 2762451"/>
              <a:gd name="connsiteX85" fmla="*/ 1905802 w 2204185"/>
              <a:gd name="connsiteY85" fmla="*/ 346510 h 2762451"/>
              <a:gd name="connsiteX86" fmla="*/ 1838425 w 2204185"/>
              <a:gd name="connsiteY86" fmla="*/ 288758 h 2762451"/>
              <a:gd name="connsiteX87" fmla="*/ 1819175 w 2204185"/>
              <a:gd name="connsiteY87" fmla="*/ 259882 h 2762451"/>
              <a:gd name="connsiteX88" fmla="*/ 1761423 w 2204185"/>
              <a:gd name="connsiteY88" fmla="*/ 221381 h 2762451"/>
              <a:gd name="connsiteX89" fmla="*/ 1732547 w 2204185"/>
              <a:gd name="connsiteY89" fmla="*/ 202131 h 2762451"/>
              <a:gd name="connsiteX90" fmla="*/ 1655545 w 2204185"/>
              <a:gd name="connsiteY90" fmla="*/ 173255 h 2762451"/>
              <a:gd name="connsiteX91" fmla="*/ 1626669 w 2204185"/>
              <a:gd name="connsiteY91" fmla="*/ 154005 h 2762451"/>
              <a:gd name="connsiteX92" fmla="*/ 1491916 w 2204185"/>
              <a:gd name="connsiteY92" fmla="*/ 115504 h 2762451"/>
              <a:gd name="connsiteX93" fmla="*/ 1405288 w 2204185"/>
              <a:gd name="connsiteY93" fmla="*/ 96253 h 2762451"/>
              <a:gd name="connsiteX94" fmla="*/ 1366787 w 2204185"/>
              <a:gd name="connsiteY94" fmla="*/ 86628 h 2762451"/>
              <a:gd name="connsiteX95" fmla="*/ 1337912 w 2204185"/>
              <a:gd name="connsiteY95" fmla="*/ 77002 h 2762451"/>
              <a:gd name="connsiteX96" fmla="*/ 1232034 w 2204185"/>
              <a:gd name="connsiteY96" fmla="*/ 67377 h 2762451"/>
              <a:gd name="connsiteX97" fmla="*/ 1155032 w 2204185"/>
              <a:gd name="connsiteY97" fmla="*/ 57752 h 2762451"/>
              <a:gd name="connsiteX98" fmla="*/ 1049154 w 2204185"/>
              <a:gd name="connsiteY98" fmla="*/ 48127 h 2762451"/>
              <a:gd name="connsiteX99" fmla="*/ 981777 w 2204185"/>
              <a:gd name="connsiteY99" fmla="*/ 38501 h 2762451"/>
              <a:gd name="connsiteX100" fmla="*/ 779646 w 2204185"/>
              <a:gd name="connsiteY100" fmla="*/ 19251 h 2762451"/>
              <a:gd name="connsiteX101" fmla="*/ 731520 w 2204185"/>
              <a:gd name="connsiteY101" fmla="*/ 0 h 276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04185" h="2762451">
                <a:moveTo>
                  <a:pt x="731520" y="0"/>
                </a:moveTo>
                <a:cubicBezTo>
                  <a:pt x="715478" y="3209"/>
                  <a:pt x="697798" y="1870"/>
                  <a:pt x="683394" y="9626"/>
                </a:cubicBezTo>
                <a:cubicBezTo>
                  <a:pt x="655145" y="24837"/>
                  <a:pt x="635089" y="53028"/>
                  <a:pt x="606392" y="67377"/>
                </a:cubicBezTo>
                <a:cubicBezTo>
                  <a:pt x="593558" y="73794"/>
                  <a:pt x="580349" y="79509"/>
                  <a:pt x="567891" y="86628"/>
                </a:cubicBezTo>
                <a:cubicBezTo>
                  <a:pt x="557847" y="92367"/>
                  <a:pt x="549362" y="100705"/>
                  <a:pt x="539015" y="105878"/>
                </a:cubicBezTo>
                <a:cubicBezTo>
                  <a:pt x="523561" y="113605"/>
                  <a:pt x="506342" y="117402"/>
                  <a:pt x="490888" y="125129"/>
                </a:cubicBezTo>
                <a:cubicBezTo>
                  <a:pt x="454931" y="143107"/>
                  <a:pt x="420968" y="164901"/>
                  <a:pt x="385011" y="182880"/>
                </a:cubicBezTo>
                <a:cubicBezTo>
                  <a:pt x="375936" y="187417"/>
                  <a:pt x="365635" y="188943"/>
                  <a:pt x="356135" y="192506"/>
                </a:cubicBezTo>
                <a:cubicBezTo>
                  <a:pt x="339957" y="198573"/>
                  <a:pt x="323462" y="204029"/>
                  <a:pt x="308008" y="211756"/>
                </a:cubicBezTo>
                <a:cubicBezTo>
                  <a:pt x="297661" y="216929"/>
                  <a:pt x="289480" y="225834"/>
                  <a:pt x="279133" y="231007"/>
                </a:cubicBezTo>
                <a:cubicBezTo>
                  <a:pt x="270058" y="235544"/>
                  <a:pt x="259583" y="236635"/>
                  <a:pt x="250257" y="240632"/>
                </a:cubicBezTo>
                <a:cubicBezTo>
                  <a:pt x="216062" y="255287"/>
                  <a:pt x="211881" y="259799"/>
                  <a:pt x="182880" y="279133"/>
                </a:cubicBezTo>
                <a:cubicBezTo>
                  <a:pt x="176463" y="288758"/>
                  <a:pt x="172412" y="300480"/>
                  <a:pt x="163629" y="308009"/>
                </a:cubicBezTo>
                <a:cubicBezTo>
                  <a:pt x="149425" y="320184"/>
                  <a:pt x="130470" y="325660"/>
                  <a:pt x="115503" y="336885"/>
                </a:cubicBezTo>
                <a:cubicBezTo>
                  <a:pt x="104613" y="345052"/>
                  <a:pt x="96252" y="356135"/>
                  <a:pt x="86627" y="365760"/>
                </a:cubicBezTo>
                <a:cubicBezTo>
                  <a:pt x="43589" y="451837"/>
                  <a:pt x="57200" y="415538"/>
                  <a:pt x="38501" y="471638"/>
                </a:cubicBezTo>
                <a:cubicBezTo>
                  <a:pt x="28496" y="541677"/>
                  <a:pt x="25193" y="558025"/>
                  <a:pt x="19251" y="635268"/>
                </a:cubicBezTo>
                <a:cubicBezTo>
                  <a:pt x="15306" y="686551"/>
                  <a:pt x="13046" y="737951"/>
                  <a:pt x="9625" y="789272"/>
                </a:cubicBezTo>
                <a:cubicBezTo>
                  <a:pt x="6629" y="834205"/>
                  <a:pt x="3208" y="879108"/>
                  <a:pt x="0" y="924026"/>
                </a:cubicBezTo>
                <a:cubicBezTo>
                  <a:pt x="3208" y="1209575"/>
                  <a:pt x="3485" y="1495173"/>
                  <a:pt x="9625" y="1780674"/>
                </a:cubicBezTo>
                <a:cubicBezTo>
                  <a:pt x="9909" y="1793900"/>
                  <a:pt x="17503" y="1806062"/>
                  <a:pt x="19251" y="1819175"/>
                </a:cubicBezTo>
                <a:cubicBezTo>
                  <a:pt x="26002" y="1869807"/>
                  <a:pt x="25606" y="1931225"/>
                  <a:pt x="38501" y="1982805"/>
                </a:cubicBezTo>
                <a:cubicBezTo>
                  <a:pt x="43423" y="2002491"/>
                  <a:pt x="53773" y="2020658"/>
                  <a:pt x="57752" y="2040556"/>
                </a:cubicBezTo>
                <a:cubicBezTo>
                  <a:pt x="60960" y="2056598"/>
                  <a:pt x="63828" y="2072712"/>
                  <a:pt x="67377" y="2088682"/>
                </a:cubicBezTo>
                <a:cubicBezTo>
                  <a:pt x="75859" y="2126850"/>
                  <a:pt x="96666" y="2197642"/>
                  <a:pt x="105878" y="2223436"/>
                </a:cubicBezTo>
                <a:cubicBezTo>
                  <a:pt x="110704" y="2236948"/>
                  <a:pt x="120591" y="2248325"/>
                  <a:pt x="125128" y="2261937"/>
                </a:cubicBezTo>
                <a:cubicBezTo>
                  <a:pt x="133495" y="2287037"/>
                  <a:pt x="129703" y="2316925"/>
                  <a:pt x="144379" y="2338939"/>
                </a:cubicBezTo>
                <a:cubicBezTo>
                  <a:pt x="181095" y="2394014"/>
                  <a:pt x="147560" y="2339415"/>
                  <a:pt x="182880" y="2415941"/>
                </a:cubicBezTo>
                <a:cubicBezTo>
                  <a:pt x="194906" y="2441997"/>
                  <a:pt x="214421" y="2465104"/>
                  <a:pt x="221381" y="2492944"/>
                </a:cubicBezTo>
                <a:cubicBezTo>
                  <a:pt x="233812" y="2542668"/>
                  <a:pt x="223668" y="2520438"/>
                  <a:pt x="250257" y="2560320"/>
                </a:cubicBezTo>
                <a:cubicBezTo>
                  <a:pt x="253465" y="2576362"/>
                  <a:pt x="252566" y="2593814"/>
                  <a:pt x="259882" y="2608447"/>
                </a:cubicBezTo>
                <a:cubicBezTo>
                  <a:pt x="265969" y="2620622"/>
                  <a:pt x="280044" y="2626865"/>
                  <a:pt x="288758" y="2637322"/>
                </a:cubicBezTo>
                <a:cubicBezTo>
                  <a:pt x="310954" y="2663958"/>
                  <a:pt x="305246" y="2673982"/>
                  <a:pt x="336884" y="2695074"/>
                </a:cubicBezTo>
                <a:cubicBezTo>
                  <a:pt x="345326" y="2700702"/>
                  <a:pt x="356135" y="2701491"/>
                  <a:pt x="365760" y="2704699"/>
                </a:cubicBezTo>
                <a:cubicBezTo>
                  <a:pt x="375385" y="2714324"/>
                  <a:pt x="382817" y="2726821"/>
                  <a:pt x="394636" y="2733575"/>
                </a:cubicBezTo>
                <a:cubicBezTo>
                  <a:pt x="406122" y="2740138"/>
                  <a:pt x="420417" y="2739566"/>
                  <a:pt x="433137" y="2743200"/>
                </a:cubicBezTo>
                <a:cubicBezTo>
                  <a:pt x="500340" y="2762401"/>
                  <a:pt x="414394" y="2746023"/>
                  <a:pt x="529389" y="2762451"/>
                </a:cubicBezTo>
                <a:cubicBezTo>
                  <a:pt x="583932" y="2759243"/>
                  <a:pt x="638606" y="2757773"/>
                  <a:pt x="693019" y="2752826"/>
                </a:cubicBezTo>
                <a:cubicBezTo>
                  <a:pt x="780504" y="2744873"/>
                  <a:pt x="707385" y="2746102"/>
                  <a:pt x="770021" y="2733575"/>
                </a:cubicBezTo>
                <a:cubicBezTo>
                  <a:pt x="792267" y="2729126"/>
                  <a:pt x="814939" y="2727158"/>
                  <a:pt x="837398" y="2723950"/>
                </a:cubicBezTo>
                <a:lnTo>
                  <a:pt x="924025" y="2695074"/>
                </a:lnTo>
                <a:cubicBezTo>
                  <a:pt x="933650" y="2691866"/>
                  <a:pt x="943481" y="2689217"/>
                  <a:pt x="952901" y="2685449"/>
                </a:cubicBezTo>
                <a:lnTo>
                  <a:pt x="1001027" y="2666198"/>
                </a:lnTo>
                <a:cubicBezTo>
                  <a:pt x="1051700" y="2615525"/>
                  <a:pt x="1004261" y="2652285"/>
                  <a:pt x="1078029" y="2627697"/>
                </a:cubicBezTo>
                <a:cubicBezTo>
                  <a:pt x="1091641" y="2623160"/>
                  <a:pt x="1103209" y="2613776"/>
                  <a:pt x="1116531" y="2608447"/>
                </a:cubicBezTo>
                <a:cubicBezTo>
                  <a:pt x="1135371" y="2600911"/>
                  <a:pt x="1155442" y="2596732"/>
                  <a:pt x="1174282" y="2589196"/>
                </a:cubicBezTo>
                <a:cubicBezTo>
                  <a:pt x="1190324" y="2582779"/>
                  <a:pt x="1206171" y="2575851"/>
                  <a:pt x="1222408" y="2569946"/>
                </a:cubicBezTo>
                <a:cubicBezTo>
                  <a:pt x="1241478" y="2563011"/>
                  <a:pt x="1263276" y="2561951"/>
                  <a:pt x="1280160" y="2550695"/>
                </a:cubicBezTo>
                <a:cubicBezTo>
                  <a:pt x="1315308" y="2527264"/>
                  <a:pt x="1342364" y="2507503"/>
                  <a:pt x="1386038" y="2492944"/>
                </a:cubicBezTo>
                <a:cubicBezTo>
                  <a:pt x="1414977" y="2483297"/>
                  <a:pt x="1418912" y="2484799"/>
                  <a:pt x="1443789" y="2464068"/>
                </a:cubicBezTo>
                <a:cubicBezTo>
                  <a:pt x="1454246" y="2455354"/>
                  <a:pt x="1461920" y="2443549"/>
                  <a:pt x="1472665" y="2435192"/>
                </a:cubicBezTo>
                <a:cubicBezTo>
                  <a:pt x="1490928" y="2420988"/>
                  <a:pt x="1511166" y="2409525"/>
                  <a:pt x="1530417" y="2396691"/>
                </a:cubicBezTo>
                <a:lnTo>
                  <a:pt x="1559293" y="2377440"/>
                </a:lnTo>
                <a:cubicBezTo>
                  <a:pt x="1596367" y="2321829"/>
                  <a:pt x="1557511" y="2372093"/>
                  <a:pt x="1607419" y="2329314"/>
                </a:cubicBezTo>
                <a:cubicBezTo>
                  <a:pt x="1621199" y="2317502"/>
                  <a:pt x="1632261" y="2302765"/>
                  <a:pt x="1645920" y="2290813"/>
                </a:cubicBezTo>
                <a:cubicBezTo>
                  <a:pt x="1657993" y="2280249"/>
                  <a:pt x="1672497" y="2272669"/>
                  <a:pt x="1684421" y="2261937"/>
                </a:cubicBezTo>
                <a:cubicBezTo>
                  <a:pt x="1726625" y="2223954"/>
                  <a:pt x="1741685" y="2207633"/>
                  <a:pt x="1771048" y="2165685"/>
                </a:cubicBezTo>
                <a:cubicBezTo>
                  <a:pt x="1790950" y="2137254"/>
                  <a:pt x="1809549" y="2107933"/>
                  <a:pt x="1828800" y="2079057"/>
                </a:cubicBezTo>
                <a:lnTo>
                  <a:pt x="1848051" y="2050181"/>
                </a:lnTo>
                <a:cubicBezTo>
                  <a:pt x="1872242" y="1977607"/>
                  <a:pt x="1839611" y="2067060"/>
                  <a:pt x="1876926" y="1992430"/>
                </a:cubicBezTo>
                <a:cubicBezTo>
                  <a:pt x="1881463" y="1983355"/>
                  <a:pt x="1882555" y="1972880"/>
                  <a:pt x="1886552" y="1963554"/>
                </a:cubicBezTo>
                <a:cubicBezTo>
                  <a:pt x="1901208" y="1929357"/>
                  <a:pt x="1905718" y="1925180"/>
                  <a:pt x="1925053" y="1896177"/>
                </a:cubicBezTo>
                <a:cubicBezTo>
                  <a:pt x="1956029" y="1803244"/>
                  <a:pt x="1906362" y="1947714"/>
                  <a:pt x="1953928" y="1828800"/>
                </a:cubicBezTo>
                <a:cubicBezTo>
                  <a:pt x="1961464" y="1809960"/>
                  <a:pt x="1966762" y="1790299"/>
                  <a:pt x="1973179" y="1771049"/>
                </a:cubicBezTo>
                <a:cubicBezTo>
                  <a:pt x="1976387" y="1761424"/>
                  <a:pt x="1980343" y="1752016"/>
                  <a:pt x="1982804" y="1742173"/>
                </a:cubicBezTo>
                <a:cubicBezTo>
                  <a:pt x="1986012" y="1729339"/>
                  <a:pt x="1987218" y="1715831"/>
                  <a:pt x="1992429" y="1703672"/>
                </a:cubicBezTo>
                <a:cubicBezTo>
                  <a:pt x="1996986" y="1693039"/>
                  <a:pt x="2005263" y="1684421"/>
                  <a:pt x="2011680" y="1674796"/>
                </a:cubicBezTo>
                <a:cubicBezTo>
                  <a:pt x="2031711" y="1594669"/>
                  <a:pt x="2007320" y="1673889"/>
                  <a:pt x="2040556" y="1607419"/>
                </a:cubicBezTo>
                <a:cubicBezTo>
                  <a:pt x="2080407" y="1527718"/>
                  <a:pt x="2014260" y="1632425"/>
                  <a:pt x="2069432" y="1549668"/>
                </a:cubicBezTo>
                <a:cubicBezTo>
                  <a:pt x="2092340" y="1480941"/>
                  <a:pt x="2077426" y="1508800"/>
                  <a:pt x="2107933" y="1463040"/>
                </a:cubicBezTo>
                <a:cubicBezTo>
                  <a:pt x="2111141" y="1450206"/>
                  <a:pt x="2113757" y="1437210"/>
                  <a:pt x="2117558" y="1424539"/>
                </a:cubicBezTo>
                <a:cubicBezTo>
                  <a:pt x="2117580" y="1424466"/>
                  <a:pt x="2141609" y="1352386"/>
                  <a:pt x="2146434" y="1337912"/>
                </a:cubicBezTo>
                <a:lnTo>
                  <a:pt x="2156059" y="1309036"/>
                </a:lnTo>
                <a:cubicBezTo>
                  <a:pt x="2159267" y="1299411"/>
                  <a:pt x="2163223" y="1290003"/>
                  <a:pt x="2165684" y="1280160"/>
                </a:cubicBezTo>
                <a:cubicBezTo>
                  <a:pt x="2172101" y="1254493"/>
                  <a:pt x="2181193" y="1229349"/>
                  <a:pt x="2184935" y="1203158"/>
                </a:cubicBezTo>
                <a:cubicBezTo>
                  <a:pt x="2196431" y="1122685"/>
                  <a:pt x="2189058" y="1157791"/>
                  <a:pt x="2204185" y="1097280"/>
                </a:cubicBezTo>
                <a:cubicBezTo>
                  <a:pt x="2200977" y="1026695"/>
                  <a:pt x="2202087" y="955781"/>
                  <a:pt x="2194560" y="885525"/>
                </a:cubicBezTo>
                <a:cubicBezTo>
                  <a:pt x="2192398" y="865348"/>
                  <a:pt x="2180230" y="847459"/>
                  <a:pt x="2175309" y="827773"/>
                </a:cubicBezTo>
                <a:cubicBezTo>
                  <a:pt x="2162204" y="775352"/>
                  <a:pt x="2171600" y="801104"/>
                  <a:pt x="2146434" y="750771"/>
                </a:cubicBezTo>
                <a:cubicBezTo>
                  <a:pt x="2133472" y="673003"/>
                  <a:pt x="2142980" y="711535"/>
                  <a:pt x="2117558" y="635268"/>
                </a:cubicBezTo>
                <a:cubicBezTo>
                  <a:pt x="2109703" y="611701"/>
                  <a:pt x="2103551" y="588708"/>
                  <a:pt x="2088682" y="567891"/>
                </a:cubicBezTo>
                <a:cubicBezTo>
                  <a:pt x="2080770" y="556814"/>
                  <a:pt x="2069431" y="548640"/>
                  <a:pt x="2059806" y="539015"/>
                </a:cubicBezTo>
                <a:cubicBezTo>
                  <a:pt x="2034704" y="463707"/>
                  <a:pt x="2072098" y="556194"/>
                  <a:pt x="2021305" y="490889"/>
                </a:cubicBezTo>
                <a:cubicBezTo>
                  <a:pt x="2005424" y="470471"/>
                  <a:pt x="1997638" y="444703"/>
                  <a:pt x="1982804" y="423512"/>
                </a:cubicBezTo>
                <a:cubicBezTo>
                  <a:pt x="1966592" y="400352"/>
                  <a:pt x="1947541" y="390378"/>
                  <a:pt x="1925053" y="375386"/>
                </a:cubicBezTo>
                <a:cubicBezTo>
                  <a:pt x="1918636" y="365761"/>
                  <a:pt x="1913208" y="355397"/>
                  <a:pt x="1905802" y="346510"/>
                </a:cubicBezTo>
                <a:cubicBezTo>
                  <a:pt x="1883458" y="319697"/>
                  <a:pt x="1866750" y="310002"/>
                  <a:pt x="1838425" y="288758"/>
                </a:cubicBezTo>
                <a:cubicBezTo>
                  <a:pt x="1832008" y="279133"/>
                  <a:pt x="1827881" y="267500"/>
                  <a:pt x="1819175" y="259882"/>
                </a:cubicBezTo>
                <a:cubicBezTo>
                  <a:pt x="1801763" y="244647"/>
                  <a:pt x="1780674" y="234215"/>
                  <a:pt x="1761423" y="221381"/>
                </a:cubicBezTo>
                <a:cubicBezTo>
                  <a:pt x="1751798" y="214964"/>
                  <a:pt x="1743521" y="205789"/>
                  <a:pt x="1732547" y="202131"/>
                </a:cubicBezTo>
                <a:cubicBezTo>
                  <a:pt x="1707554" y="193800"/>
                  <a:pt x="1678566" y="184765"/>
                  <a:pt x="1655545" y="173255"/>
                </a:cubicBezTo>
                <a:cubicBezTo>
                  <a:pt x="1645198" y="168082"/>
                  <a:pt x="1637240" y="158703"/>
                  <a:pt x="1626669" y="154005"/>
                </a:cubicBezTo>
                <a:cubicBezTo>
                  <a:pt x="1571030" y="129276"/>
                  <a:pt x="1553124" y="135908"/>
                  <a:pt x="1491916" y="115504"/>
                </a:cubicBezTo>
                <a:cubicBezTo>
                  <a:pt x="1435721" y="96771"/>
                  <a:pt x="1489984" y="113192"/>
                  <a:pt x="1405288" y="96253"/>
                </a:cubicBezTo>
                <a:cubicBezTo>
                  <a:pt x="1392316" y="93659"/>
                  <a:pt x="1379507" y="90262"/>
                  <a:pt x="1366787" y="86628"/>
                </a:cubicBezTo>
                <a:cubicBezTo>
                  <a:pt x="1357032" y="83841"/>
                  <a:pt x="1347956" y="78437"/>
                  <a:pt x="1337912" y="77002"/>
                </a:cubicBezTo>
                <a:cubicBezTo>
                  <a:pt x="1302830" y="71990"/>
                  <a:pt x="1267277" y="71087"/>
                  <a:pt x="1232034" y="67377"/>
                </a:cubicBezTo>
                <a:cubicBezTo>
                  <a:pt x="1206309" y="64669"/>
                  <a:pt x="1180757" y="60460"/>
                  <a:pt x="1155032" y="57752"/>
                </a:cubicBezTo>
                <a:cubicBezTo>
                  <a:pt x="1119789" y="54042"/>
                  <a:pt x="1084375" y="52041"/>
                  <a:pt x="1049154" y="48127"/>
                </a:cubicBezTo>
                <a:cubicBezTo>
                  <a:pt x="1026606" y="45622"/>
                  <a:pt x="1004335" y="40918"/>
                  <a:pt x="981777" y="38501"/>
                </a:cubicBezTo>
                <a:cubicBezTo>
                  <a:pt x="914480" y="31291"/>
                  <a:pt x="846648" y="28822"/>
                  <a:pt x="779646" y="19251"/>
                </a:cubicBezTo>
                <a:lnTo>
                  <a:pt x="731520" y="0"/>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5262979"/>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r>
              <a:rPr lang="en-US" dirty="0"/>
              <a:t>	</a:t>
            </a:r>
            <a:r>
              <a:rPr lang="en-US" sz="1200" dirty="0"/>
              <a:t>	</a:t>
            </a:r>
            <a:r>
              <a:rPr lang="en-US" sz="1200" dirty="0">
                <a:solidFill>
                  <a:srgbClr val="002060"/>
                </a:solidFill>
                <a:latin typeface="Georgia" pitchFamily="18" charset="0"/>
              </a:rPr>
              <a:t>In sections of bone marrow</a:t>
            </a:r>
          </a:p>
          <a:p>
            <a:r>
              <a:rPr lang="en-US" sz="1200" dirty="0">
                <a:solidFill>
                  <a:srgbClr val="002060"/>
                </a:solidFill>
                <a:latin typeface="Georgia" pitchFamily="18" charset="0"/>
              </a:rPr>
              <a:t>		Red bone marrow</a:t>
            </a:r>
          </a:p>
          <a:p>
            <a:r>
              <a:rPr lang="en-US" sz="1200" dirty="0">
                <a:solidFill>
                  <a:srgbClr val="002060"/>
                </a:solidFill>
                <a:latin typeface="Georgia" pitchFamily="18" charset="0"/>
              </a:rPr>
              <a:t>		Yellow bone marrow</a:t>
            </a:r>
          </a:p>
          <a:p>
            <a:r>
              <a:rPr lang="en-US" sz="1200" dirty="0">
                <a:solidFill>
                  <a:srgbClr val="002060"/>
                </a:solidFill>
                <a:latin typeface="Georgia" pitchFamily="18" charset="0"/>
              </a:rPr>
              <a:t>	Bone marrow (or leukemia) smear</a:t>
            </a:r>
          </a:p>
          <a:p>
            <a:r>
              <a:rPr lang="en-US" sz="1200" dirty="0">
                <a:solidFill>
                  <a:srgbClr val="002060"/>
                </a:solidFill>
                <a:latin typeface="Georgia" pitchFamily="18" charset="0"/>
              </a:rPr>
              <a:t>		Stages of granulocyte development</a:t>
            </a:r>
          </a:p>
          <a:p>
            <a:r>
              <a:rPr lang="en-US" sz="1200" dirty="0">
                <a:solidFill>
                  <a:srgbClr val="002060"/>
                </a:solidFill>
                <a:latin typeface="Georgia" pitchFamily="18" charset="0"/>
              </a:rPr>
              <a:t>			</a:t>
            </a:r>
            <a:r>
              <a:rPr lang="en-US" sz="1200" dirty="0" err="1">
                <a:solidFill>
                  <a:srgbClr val="002060"/>
                </a:solidFill>
                <a:latin typeface="Georgia" pitchFamily="18" charset="0"/>
              </a:rPr>
              <a:t>Myeloblast</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Promyelocyte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Neutrophilic</a:t>
            </a:r>
            <a:r>
              <a:rPr lang="en-US" sz="1200" dirty="0">
                <a:solidFill>
                  <a:srgbClr val="002060"/>
                </a:solidFill>
                <a:latin typeface="Georgia" pitchFamily="18" charset="0"/>
              </a:rPr>
              <a:t>  </a:t>
            </a:r>
            <a:r>
              <a:rPr lang="en-US" sz="1200" dirty="0" err="1">
                <a:solidFill>
                  <a:srgbClr val="002060"/>
                </a:solidFill>
                <a:latin typeface="Georgia" pitchFamily="18" charset="0"/>
              </a:rPr>
              <a:t>meylocyte</a:t>
            </a:r>
            <a:endParaRPr lang="en-US" sz="1200" dirty="0">
              <a:solidFill>
                <a:srgbClr val="002060"/>
              </a:solidFill>
              <a:latin typeface="Georgia" pitchFamily="18" charset="0"/>
            </a:endParaRPr>
          </a:p>
          <a:p>
            <a:r>
              <a:rPr lang="en-US" sz="1200" dirty="0">
                <a:solidFill>
                  <a:srgbClr val="002060"/>
                </a:solidFill>
                <a:latin typeface="Georgia" pitchFamily="18" charset="0"/>
              </a:rPr>
              <a:t>				Eosinophilic  </a:t>
            </a:r>
            <a:r>
              <a:rPr lang="en-US" sz="1200" dirty="0" err="1">
                <a:solidFill>
                  <a:srgbClr val="002060"/>
                </a:solidFill>
                <a:latin typeface="Georgia" pitchFamily="18" charset="0"/>
              </a:rPr>
              <a:t>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Basophilic </a:t>
            </a:r>
            <a:r>
              <a:rPr lang="en-US" sz="1200" dirty="0" err="1">
                <a:solidFill>
                  <a:srgbClr val="002060"/>
                </a:solidFill>
                <a:latin typeface="Georgia" pitchFamily="18" charset="0"/>
              </a:rPr>
              <a:t>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a:t>
            </a:r>
            <a:r>
              <a:rPr lang="en-US" sz="1200" dirty="0" err="1">
                <a:solidFill>
                  <a:srgbClr val="002060"/>
                </a:solidFill>
                <a:latin typeface="Georgia" pitchFamily="18" charset="0"/>
              </a:rPr>
              <a:t>Neutrophilic</a:t>
            </a:r>
            <a:r>
              <a:rPr lang="en-US" sz="1200" dirty="0">
                <a:solidFill>
                  <a:srgbClr val="002060"/>
                </a:solidFill>
                <a:latin typeface="Georgia" pitchFamily="18" charset="0"/>
              </a:rPr>
              <a:t>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Eosinophilic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Basophilic </a:t>
            </a:r>
            <a:r>
              <a:rPr lang="en-US" sz="1200" dirty="0" err="1">
                <a:solidFill>
                  <a:srgbClr val="002060"/>
                </a:solidFill>
                <a:latin typeface="Georgia" pitchFamily="18" charset="0"/>
              </a:rPr>
              <a:t>metamyelocyte</a:t>
            </a:r>
            <a:endParaRPr lang="en-US" sz="1200" dirty="0">
              <a:solidFill>
                <a:srgbClr val="002060"/>
              </a:solidFill>
              <a:latin typeface="Georgia" pitchFamily="18" charset="0"/>
            </a:endParaRPr>
          </a:p>
          <a:p>
            <a:r>
              <a:rPr lang="en-US" sz="1200" dirty="0">
                <a:solidFill>
                  <a:srgbClr val="002060"/>
                </a:solidFill>
                <a:latin typeface="Georgia" pitchFamily="18" charset="0"/>
              </a:rPr>
              <a:t>			Band</a:t>
            </a:r>
          </a:p>
          <a:p>
            <a:r>
              <a:rPr lang="en-US" sz="1200" dirty="0">
                <a:solidFill>
                  <a:srgbClr val="002060"/>
                </a:solidFill>
                <a:latin typeface="Georgia" pitchFamily="18" charset="0"/>
              </a:rPr>
              <a:t>				</a:t>
            </a:r>
            <a:r>
              <a:rPr lang="en-US" sz="1200" dirty="0" err="1">
                <a:solidFill>
                  <a:srgbClr val="002060"/>
                </a:solidFill>
                <a:latin typeface="Georgia" pitchFamily="18" charset="0"/>
              </a:rPr>
              <a:t>Neutrophilic</a:t>
            </a:r>
            <a:r>
              <a:rPr lang="en-US" sz="1200" dirty="0">
                <a:solidFill>
                  <a:srgbClr val="002060"/>
                </a:solidFill>
                <a:latin typeface="Georgia" pitchFamily="18" charset="0"/>
              </a:rPr>
              <a:t> band cell</a:t>
            </a:r>
          </a:p>
          <a:p>
            <a:r>
              <a:rPr lang="en-US" sz="1200" dirty="0">
                <a:solidFill>
                  <a:srgbClr val="002060"/>
                </a:solidFill>
                <a:latin typeface="Georgia" pitchFamily="18" charset="0"/>
              </a:rPr>
              <a:t>				Eosinophilic band cell</a:t>
            </a:r>
          </a:p>
          <a:p>
            <a:r>
              <a:rPr lang="en-US" sz="1200" dirty="0">
                <a:solidFill>
                  <a:srgbClr val="002060"/>
                </a:solidFill>
                <a:latin typeface="Georgia" pitchFamily="18" charset="0"/>
              </a:rPr>
              <a:t>				Basophilic band cell</a:t>
            </a:r>
          </a:p>
          <a:p>
            <a:r>
              <a:rPr lang="en-US" sz="1200" dirty="0">
                <a:solidFill>
                  <a:srgbClr val="002060"/>
                </a:solidFill>
                <a:latin typeface="Georgia" pitchFamily="18" charset="0"/>
              </a:rPr>
              <a:t>			Mature cells (neutrophil, eosinophil, basophil)</a:t>
            </a:r>
          </a:p>
          <a:p>
            <a:r>
              <a:rPr lang="en-US" sz="1200" dirty="0">
                <a:solidFill>
                  <a:srgbClr val="002060"/>
                </a:solidFill>
                <a:latin typeface="Georgia" pitchFamily="18" charset="0"/>
              </a:rPr>
              <a:t>		Adipocytes</a:t>
            </a:r>
          </a:p>
          <a:p>
            <a:r>
              <a:rPr lang="en-US" sz="1200" dirty="0">
                <a:solidFill>
                  <a:srgbClr val="002060"/>
                </a:solidFill>
                <a:latin typeface="Georgia" pitchFamily="18" charset="0"/>
              </a:rPr>
              <a:t>		Megakaryocyte</a:t>
            </a:r>
          </a:p>
          <a:p>
            <a:r>
              <a:rPr lang="en-US" sz="1200" dirty="0">
                <a:solidFill>
                  <a:srgbClr val="002060"/>
                </a:solidFill>
                <a:latin typeface="Georgia" pitchFamily="18" charset="0"/>
              </a:rPr>
              <a:t>		Plasma cell</a:t>
            </a:r>
          </a:p>
          <a:p>
            <a:r>
              <a:rPr lang="en-US" sz="1200" dirty="0">
                <a:solidFill>
                  <a:srgbClr val="002060"/>
                </a:solidFill>
                <a:latin typeface="Georgia" pitchFamily="18" charset="0"/>
              </a:rPr>
              <a:t>		Lymphocyte</a:t>
            </a:r>
          </a:p>
        </p:txBody>
      </p:sp>
    </p:spTree>
    <p:extLst>
      <p:ext uri="{BB962C8B-B14F-4D97-AF65-F5344CB8AC3E}">
        <p14:creationId xmlns:p14="http://schemas.microsoft.com/office/powerpoint/2010/main" val="1157918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13\3 without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0597"/>
            <a:ext cx="6736466" cy="5052350"/>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a:off x="7086600" y="1981200"/>
            <a:ext cx="0" cy="9602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band (stab) cell</a:t>
            </a:r>
          </a:p>
        </p:txBody>
      </p:sp>
    </p:spTree>
    <p:extLst>
      <p:ext uri="{BB962C8B-B14F-4D97-AF65-F5344CB8AC3E}">
        <p14:creationId xmlns:p14="http://schemas.microsoft.com/office/powerpoint/2010/main" val="33194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My Documents\Histology course director\digital labs\RheumOncHem\HematopoiesisWBCplatelet\promyelocyt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123" y="2542834"/>
            <a:ext cx="3043752" cy="2634229"/>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a:off x="4571999" y="1720772"/>
            <a:ext cx="0" cy="9602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promyelocyte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40235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717012"/>
            <a:ext cx="4953000" cy="4187902"/>
          </a:xfrm>
          <a:prstGeom prst="rect">
            <a:avLst/>
          </a:prstGeom>
        </p:spPr>
      </p:pic>
      <p:sp>
        <p:nvSpPr>
          <p:cNvPr id="3077" name="Line 5"/>
          <p:cNvSpPr>
            <a:spLocks noChangeShapeType="1"/>
          </p:cNvSpPr>
          <p:nvPr/>
        </p:nvSpPr>
        <p:spPr bwMode="auto">
          <a:xfrm>
            <a:off x="2971800" y="3962400"/>
            <a:ext cx="1066800" cy="685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band cell</a:t>
            </a:r>
          </a:p>
        </p:txBody>
      </p:sp>
    </p:spTree>
    <p:extLst>
      <p:ext uri="{BB962C8B-B14F-4D97-AF65-F5344CB8AC3E}">
        <p14:creationId xmlns:p14="http://schemas.microsoft.com/office/powerpoint/2010/main" val="60506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13\8 without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559" y="1219200"/>
            <a:ext cx="7213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a:off x="4869359" y="1440597"/>
            <a:ext cx="0" cy="9602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promyelocyte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31556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My Documents\Histology course director\digital labs\RheumOncHem\HematopoiesisWBCplatelet\neutrophilic metamyelocy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701" y="1612935"/>
            <a:ext cx="7089299" cy="4831917"/>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flipV="1">
            <a:off x="6297472" y="4261080"/>
            <a:ext cx="408128" cy="46332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a:t>
            </a:r>
            <a:r>
              <a:rPr lang="en-US" sz="3200" b="1" dirty="0" err="1">
                <a:ln w="11430"/>
                <a:effectLst>
                  <a:outerShdw blurRad="50800" dist="39000" dir="5460000" algn="tl">
                    <a:srgbClr val="000000">
                      <a:alpha val="38000"/>
                    </a:srgbClr>
                  </a:outerShdw>
                </a:effectLst>
                <a:latin typeface="+mn-lt"/>
              </a:rPr>
              <a:t>metamyelocyte</a:t>
            </a:r>
            <a:endParaRPr lang="en-US" sz="3200" b="1" dirty="0">
              <a:ln w="11430"/>
              <a:effectLst>
                <a:outerShdw blurRad="50800" dist="39000" dir="5460000" algn="tl">
                  <a:srgbClr val="000000">
                    <a:alpha val="38000"/>
                  </a:srgbClr>
                </a:outerShdw>
              </a:effectLst>
              <a:latin typeface="+mn-lt"/>
            </a:endParaRPr>
          </a:p>
        </p:txBody>
      </p:sp>
      <p:sp>
        <p:nvSpPr>
          <p:cNvPr id="7" name="Line 5"/>
          <p:cNvSpPr>
            <a:spLocks noChangeShapeType="1"/>
          </p:cNvSpPr>
          <p:nvPr/>
        </p:nvSpPr>
        <p:spPr bwMode="auto">
          <a:xfrm flipH="1" flipV="1">
            <a:off x="7418528" y="2667000"/>
            <a:ext cx="353872" cy="463320"/>
          </a:xfrm>
          <a:prstGeom prst="line">
            <a:avLst/>
          </a:prstGeom>
          <a:noFill/>
          <a:ln w="63500">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220114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209800"/>
            <a:ext cx="4314092" cy="3505200"/>
          </a:xfrm>
          <a:prstGeom prst="rect">
            <a:avLst/>
          </a:prstGeom>
        </p:spPr>
      </p:pic>
      <p:sp>
        <p:nvSpPr>
          <p:cNvPr id="3077" name="Line 5"/>
          <p:cNvSpPr>
            <a:spLocks noChangeShapeType="1"/>
          </p:cNvSpPr>
          <p:nvPr/>
        </p:nvSpPr>
        <p:spPr bwMode="auto">
          <a:xfrm flipH="1">
            <a:off x="6049701" y="1676400"/>
            <a:ext cx="419100" cy="1066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28600" y="1908959"/>
            <a:ext cx="3047999" cy="304698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Basophil or a precursor basophil (e.g. basophilic band cell or basophilic </a:t>
            </a:r>
            <a:r>
              <a:rPr lang="en-US" sz="3200" b="1" dirty="0" err="1">
                <a:ln w="11430"/>
                <a:effectLst>
                  <a:outerShdw blurRad="50800" dist="39000" dir="5460000" algn="tl">
                    <a:srgbClr val="000000">
                      <a:alpha val="38000"/>
                    </a:srgbClr>
                  </a:outerShdw>
                </a:effectLst>
                <a:latin typeface="+mn-lt"/>
              </a:rPr>
              <a:t>metamyelocyte</a:t>
            </a:r>
            <a:r>
              <a:rPr lang="en-US" sz="3200" b="1" dirty="0">
                <a:ln w="11430"/>
                <a:effectLst>
                  <a:outerShdw blurRad="50800" dist="39000" dir="5460000" algn="tl">
                    <a:srgbClr val="000000">
                      <a:alpha val="38000"/>
                    </a:srgbClr>
                  </a:outerShdw>
                </a:effectLst>
                <a:latin typeface="+mn-lt"/>
              </a:rPr>
              <a:t>)</a:t>
            </a:r>
          </a:p>
        </p:txBody>
      </p:sp>
    </p:spTree>
    <p:extLst>
      <p:ext uri="{BB962C8B-B14F-4D97-AF65-F5344CB8AC3E}">
        <p14:creationId xmlns:p14="http://schemas.microsoft.com/office/powerpoint/2010/main" val="18405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717012"/>
            <a:ext cx="4953000" cy="4187902"/>
          </a:xfrm>
          <a:prstGeom prst="rect">
            <a:avLst/>
          </a:prstGeom>
        </p:spPr>
      </p:pic>
      <p:sp>
        <p:nvSpPr>
          <p:cNvPr id="3077" name="Line 5"/>
          <p:cNvSpPr>
            <a:spLocks noChangeShapeType="1"/>
          </p:cNvSpPr>
          <p:nvPr/>
        </p:nvSpPr>
        <p:spPr bwMode="auto">
          <a:xfrm>
            <a:off x="4762500" y="1958887"/>
            <a:ext cx="1066800" cy="685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lymphocyte</a:t>
            </a:r>
          </a:p>
        </p:txBody>
      </p:sp>
    </p:spTree>
    <p:extLst>
      <p:ext uri="{BB962C8B-B14F-4D97-AF65-F5344CB8AC3E}">
        <p14:creationId xmlns:p14="http://schemas.microsoft.com/office/powerpoint/2010/main" val="24661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5562600" y="914400"/>
            <a:ext cx="3505200" cy="4524315"/>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Blood cells develop in the bone marrow from a common precursor.  Once mature, these cells leave the bone marrow and enter the bloodstream, and then the tissues (note brackets at the bottom of diagram at left).  We already have looked at mature blood cells in the bloodstream, as well as some of the features of developing blood cells, such as granules and nuclear shape.  The next two modules focus on identification of  cells that normally reside in the bone marrow.</a:t>
            </a:r>
          </a:p>
        </p:txBody>
      </p:sp>
      <p:sp>
        <p:nvSpPr>
          <p:cNvPr id="2" name="Rectangle 1"/>
          <p:cNvSpPr/>
          <p:nvPr/>
        </p:nvSpPr>
        <p:spPr>
          <a:xfrm>
            <a:off x="370178" y="39469"/>
            <a:ext cx="8599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bone marrow</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27074"/>
            <a:ext cx="5257800" cy="6043249"/>
          </a:xfrm>
          <a:prstGeom prst="rect">
            <a:avLst/>
          </a:prstGeom>
        </p:spPr>
      </p:pic>
    </p:spTree>
    <p:extLst>
      <p:ext uri="{BB962C8B-B14F-4D97-AF65-F5344CB8AC3E}">
        <p14:creationId xmlns:p14="http://schemas.microsoft.com/office/powerpoint/2010/main" val="239025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981200"/>
            <a:ext cx="4495800" cy="3966882"/>
          </a:xfrm>
          <a:prstGeom prst="rect">
            <a:avLst/>
          </a:prstGeom>
        </p:spPr>
      </p:pic>
      <p:sp>
        <p:nvSpPr>
          <p:cNvPr id="3077" name="Line 5"/>
          <p:cNvSpPr>
            <a:spLocks noChangeShapeType="1"/>
          </p:cNvSpPr>
          <p:nvPr/>
        </p:nvSpPr>
        <p:spPr bwMode="auto">
          <a:xfrm>
            <a:off x="3810000" y="3124200"/>
            <a:ext cx="1066800" cy="685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metamyelocyte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41099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304613"/>
            <a:ext cx="6477000" cy="5125278"/>
          </a:xfrm>
          <a:prstGeom prst="rect">
            <a:avLst/>
          </a:prstGeom>
        </p:spPr>
      </p:pic>
      <p:sp>
        <p:nvSpPr>
          <p:cNvPr id="3077" name="Line 5"/>
          <p:cNvSpPr>
            <a:spLocks noChangeShapeType="1"/>
          </p:cNvSpPr>
          <p:nvPr/>
        </p:nvSpPr>
        <p:spPr bwMode="auto">
          <a:xfrm flipH="1" flipV="1">
            <a:off x="6019800" y="3352800"/>
            <a:ext cx="838200" cy="7620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Plasma cell</a:t>
            </a:r>
          </a:p>
        </p:txBody>
      </p:sp>
    </p:spTree>
    <p:extLst>
      <p:ext uri="{BB962C8B-B14F-4D97-AF65-F5344CB8AC3E}">
        <p14:creationId xmlns:p14="http://schemas.microsoft.com/office/powerpoint/2010/main" val="10695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hc-webdata\com\LabManuals\MA\VLM\Lab13\1 without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43929"/>
            <a:ext cx="7418513" cy="5267144"/>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flipV="1">
            <a:off x="3429001" y="2498021"/>
            <a:ext cx="1066800" cy="397578"/>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3" y="1717012"/>
            <a:ext cx="2514600"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30509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724" y="1219200"/>
            <a:ext cx="6604000" cy="4953000"/>
          </a:xfrm>
          <a:prstGeom prst="rect">
            <a:avLst/>
          </a:prstGeom>
        </p:spPr>
      </p:pic>
      <p:sp>
        <p:nvSpPr>
          <p:cNvPr id="3077" name="Line 5"/>
          <p:cNvSpPr>
            <a:spLocks noChangeShapeType="1"/>
          </p:cNvSpPr>
          <p:nvPr/>
        </p:nvSpPr>
        <p:spPr bwMode="auto">
          <a:xfrm>
            <a:off x="5029200" y="2009399"/>
            <a:ext cx="0" cy="9602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megakaryocyte</a:t>
            </a:r>
          </a:p>
        </p:txBody>
      </p:sp>
    </p:spTree>
    <p:extLst>
      <p:ext uri="{BB962C8B-B14F-4D97-AF65-F5344CB8AC3E}">
        <p14:creationId xmlns:p14="http://schemas.microsoft.com/office/powerpoint/2010/main" val="13659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801" y="2009398"/>
            <a:ext cx="5351199" cy="4391401"/>
          </a:xfrm>
          <a:prstGeom prst="rect">
            <a:avLst/>
          </a:prstGeom>
        </p:spPr>
      </p:pic>
      <p:sp>
        <p:nvSpPr>
          <p:cNvPr id="3077" name="Line 5"/>
          <p:cNvSpPr>
            <a:spLocks noChangeShapeType="1"/>
          </p:cNvSpPr>
          <p:nvPr/>
        </p:nvSpPr>
        <p:spPr bwMode="auto">
          <a:xfrm>
            <a:off x="3610901" y="3048000"/>
            <a:ext cx="762000" cy="6554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914400" y="1427517"/>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myeloblast</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3309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304613"/>
            <a:ext cx="6477000" cy="5125278"/>
          </a:xfrm>
          <a:prstGeom prst="rect">
            <a:avLst/>
          </a:prstGeom>
        </p:spPr>
      </p:pic>
      <p:sp>
        <p:nvSpPr>
          <p:cNvPr id="3077" name="Line 5"/>
          <p:cNvSpPr>
            <a:spLocks noChangeShapeType="1"/>
          </p:cNvSpPr>
          <p:nvPr/>
        </p:nvSpPr>
        <p:spPr bwMode="auto">
          <a:xfrm flipV="1">
            <a:off x="3352800" y="4800600"/>
            <a:ext cx="990600" cy="332254"/>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9559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13\8 without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559" y="1219200"/>
            <a:ext cx="7213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a:off x="3657600" y="3124200"/>
            <a:ext cx="896556" cy="3810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406265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a:p>
            <a:pPr algn="ctr" fontAlgn="auto">
              <a:spcBef>
                <a:spcPts val="0"/>
              </a:spcBef>
              <a:spcAft>
                <a:spcPts val="0"/>
              </a:spcAft>
              <a:defRPr/>
            </a:pPr>
            <a:endParaRPr lang="en-US" sz="3200" b="1" dirty="0">
              <a:ln w="11430"/>
              <a:effectLst>
                <a:outerShdw blurRad="50800" dist="39000" dir="5460000" algn="tl">
                  <a:srgbClr val="000000">
                    <a:alpha val="38000"/>
                  </a:srgbClr>
                </a:outerShdw>
              </a:effectLst>
              <a:latin typeface="+mn-lt"/>
            </a:endParaRPr>
          </a:p>
          <a:p>
            <a:pPr algn="ctr" fontAlgn="auto">
              <a:spcBef>
                <a:spcPts val="0"/>
              </a:spcBef>
              <a:spcAft>
                <a:spcPts val="0"/>
              </a:spcAft>
              <a:defRPr/>
            </a:pPr>
            <a:r>
              <a:rPr lang="en-US" b="1" dirty="0">
                <a:ln w="11430"/>
                <a:effectLst>
                  <a:outerShdw blurRad="50800" dist="39000" dir="5460000" algn="tl">
                    <a:srgbClr val="000000">
                      <a:alpha val="38000"/>
                    </a:srgbClr>
                  </a:outerShdw>
                </a:effectLst>
                <a:latin typeface="+mn-lt"/>
              </a:rPr>
              <a:t>The cytoplasm in this neutrophil form looks highly </a:t>
            </a:r>
            <a:r>
              <a:rPr lang="en-US" b="1" dirty="0" err="1">
                <a:ln w="11430"/>
                <a:effectLst>
                  <a:outerShdw blurRad="50800" dist="39000" dir="5460000" algn="tl">
                    <a:srgbClr val="000000">
                      <a:alpha val="38000"/>
                    </a:srgbClr>
                  </a:outerShdw>
                </a:effectLst>
                <a:latin typeface="+mn-lt"/>
              </a:rPr>
              <a:t>eosinophilic</a:t>
            </a:r>
            <a:r>
              <a:rPr lang="en-US" b="1" dirty="0">
                <a:ln w="11430"/>
                <a:effectLst>
                  <a:outerShdw blurRad="50800" dist="39000" dir="5460000" algn="tl">
                    <a:srgbClr val="000000">
                      <a:alpha val="38000"/>
                    </a:srgbClr>
                  </a:outerShdw>
                </a:effectLst>
                <a:latin typeface="+mn-lt"/>
              </a:rPr>
              <a:t> but gain clues to the true ID by looking around at the other obvious neutrophil forms and the degree of eosinophilia characteristic of them on this particular smear.</a:t>
            </a:r>
          </a:p>
        </p:txBody>
      </p:sp>
    </p:spTree>
    <p:extLst>
      <p:ext uri="{BB962C8B-B14F-4D97-AF65-F5344CB8AC3E}">
        <p14:creationId xmlns:p14="http://schemas.microsoft.com/office/powerpoint/2010/main" val="151836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304613"/>
            <a:ext cx="6477000" cy="5125278"/>
          </a:xfrm>
          <a:prstGeom prst="rect">
            <a:avLst/>
          </a:prstGeom>
        </p:spPr>
      </p:pic>
      <p:sp>
        <p:nvSpPr>
          <p:cNvPr id="3077" name="Line 5"/>
          <p:cNvSpPr>
            <a:spLocks noChangeShapeType="1"/>
          </p:cNvSpPr>
          <p:nvPr/>
        </p:nvSpPr>
        <p:spPr bwMode="auto">
          <a:xfrm flipV="1">
            <a:off x="2667000" y="4648200"/>
            <a:ext cx="663856" cy="12954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Neutrophilic</a:t>
            </a:r>
            <a:r>
              <a:rPr lang="en-US" sz="3200" b="1" dirty="0">
                <a:ln w="11430"/>
                <a:effectLst>
                  <a:outerShdw blurRad="50800" dist="39000" dir="5460000" algn="tl">
                    <a:srgbClr val="000000">
                      <a:alpha val="38000"/>
                    </a:srgbClr>
                  </a:outerShdw>
                </a:effectLst>
                <a:latin typeface="+mn-lt"/>
              </a:rPr>
              <a:t> band (stab) cell</a:t>
            </a:r>
          </a:p>
        </p:txBody>
      </p:sp>
    </p:spTree>
    <p:extLst>
      <p:ext uri="{BB962C8B-B14F-4D97-AF65-F5344CB8AC3E}">
        <p14:creationId xmlns:p14="http://schemas.microsoft.com/office/powerpoint/2010/main" val="120900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hc-webdata\com\LabManuals\MA\VLM\Lab13\1 without 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43929"/>
            <a:ext cx="7418513" cy="5267144"/>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a:off x="3695700" y="4191000"/>
            <a:ext cx="1066800" cy="685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metamyelocyte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42315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05000"/>
            <a:ext cx="4114800" cy="3762560"/>
          </a:xfrm>
          <a:prstGeom prst="rect">
            <a:avLst/>
          </a:prstGeom>
        </p:spPr>
      </p:pic>
      <p:sp>
        <p:nvSpPr>
          <p:cNvPr id="3077" name="Line 5"/>
          <p:cNvSpPr>
            <a:spLocks noChangeShapeType="1"/>
          </p:cNvSpPr>
          <p:nvPr/>
        </p:nvSpPr>
        <p:spPr bwMode="auto">
          <a:xfrm flipH="1">
            <a:off x="6248400" y="1371600"/>
            <a:ext cx="419100" cy="1066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228600" y="1908959"/>
            <a:ext cx="3047999" cy="304698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Basophil or a precursor basophil (e.g. basophilic band cell or basophilic </a:t>
            </a:r>
            <a:r>
              <a:rPr lang="en-US" sz="3200" b="1" dirty="0" err="1">
                <a:ln w="11430"/>
                <a:effectLst>
                  <a:outerShdw blurRad="50800" dist="39000" dir="5460000" algn="tl">
                    <a:srgbClr val="000000">
                      <a:alpha val="38000"/>
                    </a:srgbClr>
                  </a:outerShdw>
                </a:effectLst>
                <a:latin typeface="+mn-lt"/>
              </a:rPr>
              <a:t>metamyelocyte</a:t>
            </a:r>
            <a:r>
              <a:rPr lang="en-US" sz="3200" b="1" dirty="0">
                <a:ln w="11430"/>
                <a:effectLst>
                  <a:outerShdw blurRad="50800" dist="39000" dir="5460000" algn="tl">
                    <a:srgbClr val="000000">
                      <a:alpha val="38000"/>
                    </a:srgbClr>
                  </a:outerShdw>
                </a:effectLst>
                <a:latin typeface="+mn-lt"/>
              </a:rPr>
              <a:t>)</a:t>
            </a:r>
          </a:p>
        </p:txBody>
      </p:sp>
    </p:spTree>
    <p:extLst>
      <p:ext uri="{BB962C8B-B14F-4D97-AF65-F5344CB8AC3E}">
        <p14:creationId xmlns:p14="http://schemas.microsoft.com/office/powerpoint/2010/main" val="35083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1"/>
            <a:ext cx="6357995" cy="4495800"/>
          </a:xfrm>
          <a:prstGeom prst="rect">
            <a:avLst/>
          </a:prstGeom>
        </p:spPr>
      </p:pic>
      <p:sp>
        <p:nvSpPr>
          <p:cNvPr id="27654" name="TextBox 2"/>
          <p:cNvSpPr txBox="1">
            <a:spLocks noChangeArrowheads="1"/>
          </p:cNvSpPr>
          <p:nvPr/>
        </p:nvSpPr>
        <p:spPr bwMode="auto">
          <a:xfrm>
            <a:off x="6434195" y="990600"/>
            <a:ext cx="2709805" cy="3293209"/>
          </a:xfrm>
          <a:prstGeom prst="rect">
            <a:avLst/>
          </a:prstGeom>
          <a:noFill/>
          <a:ln w="9525">
            <a:noFill/>
            <a:miter lim="800000"/>
            <a:headEnd/>
            <a:tailEnd/>
          </a:ln>
        </p:spPr>
        <p:txBody>
          <a:bodyPr wrap="square">
            <a:spAutoFit/>
          </a:bodyPr>
          <a:lstStyle/>
          <a:p>
            <a:r>
              <a:rPr lang="en-US" sz="1600" b="1" dirty="0">
                <a:solidFill>
                  <a:schemeClr val="accent3">
                    <a:lumMod val="50000"/>
                  </a:schemeClr>
                </a:solidFill>
                <a:latin typeface="Times New Roman" pitchFamily="18" charset="0"/>
                <a:cs typeface="Times New Roman" pitchFamily="18" charset="0"/>
              </a:rPr>
              <a:t>First, let’s focus on identifying bone marrow as a tissue.</a:t>
            </a:r>
          </a:p>
          <a:p>
            <a:endParaRPr lang="en-US" sz="800" b="1" dirty="0">
              <a:solidFill>
                <a:schemeClr val="accent3">
                  <a:lumMod val="50000"/>
                </a:schemeClr>
              </a:solidFill>
              <a:latin typeface="Times New Roman" pitchFamily="18" charset="0"/>
              <a:cs typeface="Times New Roman" pitchFamily="18" charset="0"/>
            </a:endParaRPr>
          </a:p>
          <a:p>
            <a:r>
              <a:rPr lang="en-US" sz="1600" b="1" dirty="0">
                <a:solidFill>
                  <a:schemeClr val="accent3">
                    <a:lumMod val="50000"/>
                  </a:schemeClr>
                </a:solidFill>
                <a:latin typeface="Times New Roman" pitchFamily="18" charset="0"/>
                <a:cs typeface="Times New Roman" pitchFamily="18" charset="0"/>
              </a:rPr>
              <a:t>There are two types of bone marrow:</a:t>
            </a:r>
          </a:p>
          <a:p>
            <a:r>
              <a:rPr lang="en-US" sz="1600" b="1" dirty="0">
                <a:solidFill>
                  <a:schemeClr val="accent3">
                    <a:lumMod val="50000"/>
                  </a:schemeClr>
                </a:solidFill>
                <a:latin typeface="Times New Roman" pitchFamily="18" charset="0"/>
                <a:cs typeface="Times New Roman" pitchFamily="18" charset="0"/>
              </a:rPr>
              <a:t>--</a:t>
            </a:r>
            <a:r>
              <a:rPr lang="en-US" sz="1600" b="1" dirty="0">
                <a:solidFill>
                  <a:srgbClr val="C00000"/>
                </a:solidFill>
                <a:latin typeface="Times New Roman" pitchFamily="18" charset="0"/>
                <a:cs typeface="Times New Roman" pitchFamily="18" charset="0"/>
              </a:rPr>
              <a:t>red bone marrow </a:t>
            </a:r>
            <a:r>
              <a:rPr lang="en-US" sz="1600" b="1" dirty="0">
                <a:solidFill>
                  <a:schemeClr val="accent3">
                    <a:lumMod val="50000"/>
                  </a:schemeClr>
                </a:solidFill>
                <a:latin typeface="Times New Roman" pitchFamily="18" charset="0"/>
                <a:cs typeface="Times New Roman" pitchFamily="18" charset="0"/>
              </a:rPr>
              <a:t>is shown on the left, and contains developing and mature blood cells and adipose tissue</a:t>
            </a:r>
          </a:p>
          <a:p>
            <a:r>
              <a:rPr lang="en-US" sz="1600" b="1" dirty="0">
                <a:solidFill>
                  <a:schemeClr val="accent3">
                    <a:lumMod val="50000"/>
                  </a:schemeClr>
                </a:solidFill>
                <a:latin typeface="Times New Roman" pitchFamily="18" charset="0"/>
                <a:cs typeface="Times New Roman" pitchFamily="18" charset="0"/>
              </a:rPr>
              <a:t>--</a:t>
            </a:r>
            <a:r>
              <a:rPr lang="en-US" sz="1600" b="1" dirty="0">
                <a:solidFill>
                  <a:srgbClr val="FFC000"/>
                </a:solidFill>
                <a:latin typeface="Times New Roman" pitchFamily="18" charset="0"/>
                <a:cs typeface="Times New Roman" pitchFamily="18" charset="0"/>
              </a:rPr>
              <a:t>yellow bone marrow </a:t>
            </a:r>
            <a:r>
              <a:rPr lang="en-US" sz="1600" b="1" dirty="0">
                <a:solidFill>
                  <a:schemeClr val="accent3">
                    <a:lumMod val="50000"/>
                  </a:schemeClr>
                </a:solidFill>
                <a:latin typeface="Times New Roman" pitchFamily="18" charset="0"/>
                <a:cs typeface="Times New Roman" pitchFamily="18" charset="0"/>
              </a:rPr>
              <a:t>is mostly adipose tissue  </a:t>
            </a:r>
          </a:p>
        </p:txBody>
      </p:sp>
      <p:sp>
        <p:nvSpPr>
          <p:cNvPr id="7" name="TextBox 2"/>
          <p:cNvSpPr txBox="1">
            <a:spLocks noChangeArrowheads="1"/>
          </p:cNvSpPr>
          <p:nvPr/>
        </p:nvSpPr>
        <p:spPr bwMode="auto">
          <a:xfrm>
            <a:off x="901406" y="5181601"/>
            <a:ext cx="3733800" cy="1169551"/>
          </a:xfrm>
          <a:prstGeom prst="rect">
            <a:avLst/>
          </a:prstGeom>
          <a:noFill/>
          <a:ln w="9525">
            <a:noFill/>
            <a:miter lim="800000"/>
            <a:headEnd/>
            <a:tailEnd/>
          </a:ln>
        </p:spPr>
        <p:txBody>
          <a:bodyPr wrap="square">
            <a:spAutoFit/>
          </a:bodyPr>
          <a:lstStyle/>
          <a:p>
            <a:r>
              <a:rPr lang="en-US" sz="1400" b="1" dirty="0">
                <a:solidFill>
                  <a:schemeClr val="accent3">
                    <a:lumMod val="50000"/>
                  </a:schemeClr>
                </a:solidFill>
                <a:latin typeface="Times New Roman" pitchFamily="18" charset="0"/>
                <a:cs typeface="Times New Roman" pitchFamily="18" charset="0"/>
              </a:rPr>
              <a:t>A = adipose</a:t>
            </a:r>
          </a:p>
          <a:p>
            <a:r>
              <a:rPr lang="en-US" sz="1400" b="1" dirty="0">
                <a:solidFill>
                  <a:schemeClr val="accent3">
                    <a:lumMod val="50000"/>
                  </a:schemeClr>
                </a:solidFill>
                <a:latin typeface="Times New Roman" pitchFamily="18" charset="0"/>
                <a:cs typeface="Times New Roman" pitchFamily="18" charset="0"/>
              </a:rPr>
              <a:t>M = megakaryocyte ( produces platelets)</a:t>
            </a:r>
          </a:p>
          <a:p>
            <a:r>
              <a:rPr lang="en-US" sz="1400" b="1" dirty="0" err="1">
                <a:solidFill>
                  <a:schemeClr val="accent3">
                    <a:lumMod val="50000"/>
                  </a:schemeClr>
                </a:solidFill>
                <a:latin typeface="Times New Roman" pitchFamily="18" charset="0"/>
                <a:cs typeface="Times New Roman" pitchFamily="18" charset="0"/>
              </a:rPr>
              <a:t>Ey</a:t>
            </a:r>
            <a:r>
              <a:rPr lang="en-US" sz="1400" b="1" dirty="0">
                <a:solidFill>
                  <a:schemeClr val="accent3">
                    <a:lumMod val="50000"/>
                  </a:schemeClr>
                </a:solidFill>
                <a:latin typeface="Times New Roman" pitchFamily="18" charset="0"/>
                <a:cs typeface="Times New Roman" pitchFamily="18" charset="0"/>
              </a:rPr>
              <a:t> = erythrocytes</a:t>
            </a:r>
          </a:p>
          <a:p>
            <a:r>
              <a:rPr lang="en-US" sz="1400" b="1" dirty="0">
                <a:solidFill>
                  <a:schemeClr val="accent3">
                    <a:lumMod val="50000"/>
                  </a:schemeClr>
                </a:solidFill>
                <a:latin typeface="Times New Roman" pitchFamily="18" charset="0"/>
                <a:cs typeface="Times New Roman" pitchFamily="18" charset="0"/>
              </a:rPr>
              <a:t>E = developing </a:t>
            </a:r>
            <a:r>
              <a:rPr lang="en-US" sz="1400" b="1" dirty="0" err="1">
                <a:solidFill>
                  <a:schemeClr val="accent3">
                    <a:lumMod val="50000"/>
                  </a:schemeClr>
                </a:solidFill>
                <a:latin typeface="Times New Roman" pitchFamily="18" charset="0"/>
                <a:cs typeface="Times New Roman" pitchFamily="18" charset="0"/>
              </a:rPr>
              <a:t>eosinophils</a:t>
            </a:r>
            <a:endParaRPr lang="en-US" sz="1400" b="1" dirty="0">
              <a:solidFill>
                <a:schemeClr val="accent3">
                  <a:lumMod val="50000"/>
                </a:schemeClr>
              </a:solidFill>
              <a:latin typeface="Times New Roman" pitchFamily="18" charset="0"/>
              <a:cs typeface="Times New Roman" pitchFamily="18" charset="0"/>
            </a:endParaRPr>
          </a:p>
          <a:p>
            <a:r>
              <a:rPr lang="en-US" sz="1400" b="1" dirty="0">
                <a:solidFill>
                  <a:schemeClr val="accent3">
                    <a:lumMod val="50000"/>
                  </a:schemeClr>
                </a:solidFill>
                <a:latin typeface="Times New Roman" pitchFamily="18" charset="0"/>
                <a:cs typeface="Times New Roman" pitchFamily="18" charset="0"/>
              </a:rPr>
              <a:t>BN = developing neutrophils</a:t>
            </a:r>
          </a:p>
        </p:txBody>
      </p:sp>
      <p:sp>
        <p:nvSpPr>
          <p:cNvPr id="9" name="Rectangle 8"/>
          <p:cNvSpPr/>
          <p:nvPr/>
        </p:nvSpPr>
        <p:spPr>
          <a:xfrm>
            <a:off x="370178" y="39469"/>
            <a:ext cx="8599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bone marrow</a:t>
            </a:r>
          </a:p>
        </p:txBody>
      </p:sp>
      <p:sp>
        <p:nvSpPr>
          <p:cNvPr id="10" name="TextBox 2"/>
          <p:cNvSpPr txBox="1">
            <a:spLocks noChangeArrowheads="1"/>
          </p:cNvSpPr>
          <p:nvPr/>
        </p:nvSpPr>
        <p:spPr bwMode="auto">
          <a:xfrm>
            <a:off x="6434195" y="4495800"/>
            <a:ext cx="2661908" cy="2308324"/>
          </a:xfrm>
          <a:prstGeom prst="rect">
            <a:avLst/>
          </a:prstGeom>
          <a:noFill/>
          <a:ln w="9525">
            <a:noFill/>
            <a:miter lim="800000"/>
            <a:headEnd/>
            <a:tailEnd/>
          </a:ln>
        </p:spPr>
        <p:txBody>
          <a:bodyPr wrap="square">
            <a:spAutoFit/>
          </a:bodyPr>
          <a:lstStyle/>
          <a:p>
            <a:r>
              <a:rPr lang="en-US" sz="1600" b="1" dirty="0">
                <a:solidFill>
                  <a:schemeClr val="accent3">
                    <a:lumMod val="50000"/>
                  </a:schemeClr>
                </a:solidFill>
                <a:latin typeface="Tempus Sans ITC" pitchFamily="82" charset="0"/>
                <a:cs typeface="Times New Roman" pitchFamily="18" charset="0"/>
              </a:rPr>
              <a:t>If you recall the tips from the previous module, such as precursor cells are large, granules distinguish granulocytes, nuclear shape varies thru development, etc., recognizing this image as taken from red bone marrow is relatively easy.</a:t>
            </a:r>
          </a:p>
        </p:txBody>
      </p:sp>
    </p:spTree>
    <p:extLst>
      <p:ext uri="{BB962C8B-B14F-4D97-AF65-F5344CB8AC3E}">
        <p14:creationId xmlns:p14="http://schemas.microsoft.com/office/powerpoint/2010/main" val="1164635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304613"/>
            <a:ext cx="6477000" cy="5125278"/>
          </a:xfrm>
          <a:prstGeom prst="rect">
            <a:avLst/>
          </a:prstGeom>
        </p:spPr>
      </p:pic>
      <p:sp>
        <p:nvSpPr>
          <p:cNvPr id="3077" name="Line 5"/>
          <p:cNvSpPr>
            <a:spLocks noChangeShapeType="1"/>
          </p:cNvSpPr>
          <p:nvPr/>
        </p:nvSpPr>
        <p:spPr bwMode="auto">
          <a:xfrm flipH="1">
            <a:off x="6384403" y="3962400"/>
            <a:ext cx="419100" cy="1066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a:t>
            </a:r>
          </a:p>
        </p:txBody>
      </p:sp>
    </p:spTree>
    <p:extLst>
      <p:ext uri="{BB962C8B-B14F-4D97-AF65-F5344CB8AC3E}">
        <p14:creationId xmlns:p14="http://schemas.microsoft.com/office/powerpoint/2010/main" val="31369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My Documents\Histology course director\digital labs\RheumOncHem\HematopoiesisWBCplatelet\neutrophilic metamyelocy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701" y="1612935"/>
            <a:ext cx="7089299" cy="4831917"/>
          </a:xfrm>
          <a:prstGeom prst="rect">
            <a:avLst/>
          </a:prstGeom>
          <a:noFill/>
          <a:extLst>
            <a:ext uri="{909E8E84-426E-40DD-AFC4-6F175D3DCCD1}">
              <a14:hiddenFill xmlns:a14="http://schemas.microsoft.com/office/drawing/2010/main">
                <a:solidFill>
                  <a:srgbClr val="FFFFFF"/>
                </a:solidFill>
              </a14:hiddenFill>
            </a:ext>
          </a:extLst>
        </p:spPr>
      </p:pic>
      <p:sp>
        <p:nvSpPr>
          <p:cNvPr id="3077" name="Line 5"/>
          <p:cNvSpPr>
            <a:spLocks noChangeShapeType="1"/>
          </p:cNvSpPr>
          <p:nvPr/>
        </p:nvSpPr>
        <p:spPr bwMode="auto">
          <a:xfrm flipH="1">
            <a:off x="2846527" y="2833008"/>
            <a:ext cx="860144" cy="100353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(Nearly mature) neutrophil</a:t>
            </a:r>
          </a:p>
        </p:txBody>
      </p:sp>
    </p:spTree>
    <p:extLst>
      <p:ext uri="{BB962C8B-B14F-4D97-AF65-F5344CB8AC3E}">
        <p14:creationId xmlns:p14="http://schemas.microsoft.com/office/powerpoint/2010/main" val="14934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304613"/>
            <a:ext cx="6477000" cy="5125278"/>
          </a:xfrm>
          <a:prstGeom prst="rect">
            <a:avLst/>
          </a:prstGeom>
        </p:spPr>
      </p:pic>
      <p:sp>
        <p:nvSpPr>
          <p:cNvPr id="3077" name="Line 5"/>
          <p:cNvSpPr>
            <a:spLocks noChangeShapeType="1"/>
          </p:cNvSpPr>
          <p:nvPr/>
        </p:nvSpPr>
        <p:spPr bwMode="auto">
          <a:xfrm flipH="1">
            <a:off x="4626256" y="1143000"/>
            <a:ext cx="860144" cy="100353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107721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Eosinophilic </a:t>
            </a:r>
            <a:r>
              <a:rPr lang="en-US" sz="3200" b="1" dirty="0" err="1">
                <a:ln w="11430"/>
                <a:effectLst>
                  <a:outerShdw blurRad="50800" dist="39000" dir="5460000" algn="tl">
                    <a:srgbClr val="000000">
                      <a:alpha val="38000"/>
                    </a:srgbClr>
                  </a:outerShdw>
                </a:effectLst>
                <a:latin typeface="+mn-lt"/>
              </a:rPr>
              <a:t>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29221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754630"/>
            <a:ext cx="4724400" cy="4075953"/>
          </a:xfrm>
          <a:prstGeom prst="rect">
            <a:avLst/>
          </a:prstGeom>
        </p:spPr>
      </p:pic>
      <p:sp>
        <p:nvSpPr>
          <p:cNvPr id="3077" name="Line 5"/>
          <p:cNvSpPr>
            <a:spLocks noChangeShapeType="1"/>
          </p:cNvSpPr>
          <p:nvPr/>
        </p:nvSpPr>
        <p:spPr bwMode="auto">
          <a:xfrm flipH="1">
            <a:off x="5181600" y="1717012"/>
            <a:ext cx="419100" cy="1066800"/>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eosinophil</a:t>
            </a:r>
          </a:p>
        </p:txBody>
      </p:sp>
    </p:spTree>
    <p:extLst>
      <p:ext uri="{BB962C8B-B14F-4D97-AF65-F5344CB8AC3E}">
        <p14:creationId xmlns:p14="http://schemas.microsoft.com/office/powerpoint/2010/main" val="18040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012292"/>
            <a:ext cx="4953000" cy="4568834"/>
          </a:xfrm>
          <a:prstGeom prst="rect">
            <a:avLst/>
          </a:prstGeom>
        </p:spPr>
      </p:pic>
      <p:sp>
        <p:nvSpPr>
          <p:cNvPr id="3077" name="Line 5"/>
          <p:cNvSpPr>
            <a:spLocks noChangeShapeType="1"/>
          </p:cNvSpPr>
          <p:nvPr/>
        </p:nvSpPr>
        <p:spPr bwMode="auto">
          <a:xfrm flipH="1">
            <a:off x="4762500" y="1782979"/>
            <a:ext cx="961099" cy="9602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914400" y="1427517"/>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myeloblast</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88412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331" y="1440597"/>
            <a:ext cx="7280269" cy="5168991"/>
          </a:xfrm>
          <a:prstGeom prst="rect">
            <a:avLst/>
          </a:prstGeom>
        </p:spPr>
      </p:pic>
      <p:sp>
        <p:nvSpPr>
          <p:cNvPr id="3077" name="Line 5"/>
          <p:cNvSpPr>
            <a:spLocks noChangeShapeType="1"/>
          </p:cNvSpPr>
          <p:nvPr/>
        </p:nvSpPr>
        <p:spPr bwMode="auto">
          <a:xfrm flipV="1">
            <a:off x="3760325" y="3701125"/>
            <a:ext cx="990600" cy="332254"/>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effectLst>
                  <a:outerShdw blurRad="50800" dist="39000" dir="5460000" algn="tl">
                    <a:srgbClr val="000000">
                      <a:alpha val="38000"/>
                    </a:srgbClr>
                  </a:outerShdw>
                </a:effectLst>
                <a:latin typeface="+mn-lt"/>
              </a:rPr>
              <a:t>Plasma cell</a:t>
            </a:r>
          </a:p>
        </p:txBody>
      </p:sp>
    </p:spTree>
    <p:extLst>
      <p:ext uri="{BB962C8B-B14F-4D97-AF65-F5344CB8AC3E}">
        <p14:creationId xmlns:p14="http://schemas.microsoft.com/office/powerpoint/2010/main" val="274661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526" y="2209800"/>
            <a:ext cx="3048548" cy="2898267"/>
          </a:xfrm>
          <a:prstGeom prst="rect">
            <a:avLst/>
          </a:prstGeom>
        </p:spPr>
      </p:pic>
      <p:sp>
        <p:nvSpPr>
          <p:cNvPr id="3077" name="Line 5"/>
          <p:cNvSpPr>
            <a:spLocks noChangeShapeType="1"/>
          </p:cNvSpPr>
          <p:nvPr/>
        </p:nvSpPr>
        <p:spPr bwMode="auto">
          <a:xfrm>
            <a:off x="4572000" y="1609621"/>
            <a:ext cx="0" cy="960221"/>
          </a:xfrm>
          <a:prstGeom prst="line">
            <a:avLst/>
          </a:prstGeom>
          <a:noFill/>
          <a:ln w="63500">
            <a:solidFill>
              <a:schemeClr val="tx1"/>
            </a:solidFill>
            <a:round/>
            <a:headEnd/>
            <a:tailEnd type="triangle" w="med" len="med"/>
          </a:ln>
          <a:effectLst/>
        </p:spPr>
        <p:txBody>
          <a:bodyPr/>
          <a:lstStyle/>
          <a:p>
            <a:endParaRPr lang="en-US"/>
          </a:p>
        </p:txBody>
      </p:sp>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0" name="Rectangle 9"/>
          <p:cNvSpPr/>
          <p:nvPr/>
        </p:nvSpPr>
        <p:spPr>
          <a:xfrm>
            <a:off x="391742" y="1717012"/>
            <a:ext cx="2884857"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effectLst>
                  <a:outerShdw blurRad="50800" dist="39000" dir="5460000" algn="tl">
                    <a:srgbClr val="000000">
                      <a:alpha val="38000"/>
                    </a:srgbClr>
                  </a:outerShdw>
                </a:effectLst>
                <a:latin typeface="+mn-lt"/>
              </a:rPr>
              <a:t>promyelocyte</a:t>
            </a:r>
            <a:endParaRPr lang="en-US" sz="32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2168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36370" y="1905000"/>
            <a:ext cx="4931229"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red bone marrow </a:t>
            </a:r>
            <a:r>
              <a:rPr lang="en-US" i="1" dirty="0">
                <a:latin typeface="Calibri" pitchFamily="34" charset="0"/>
                <a:hlinkClick r:id="rId3"/>
              </a:rPr>
              <a:t>in situ </a:t>
            </a:r>
            <a:r>
              <a:rPr lang="en-US" dirty="0">
                <a:latin typeface="Calibri" pitchFamily="34" charset="0"/>
                <a:hlinkClick r:id="rId3"/>
              </a:rPr>
              <a:t>– SL39</a:t>
            </a:r>
            <a:endParaRPr lang="en-US" dirty="0">
              <a:latin typeface="Calibri" pitchFamily="34" charset="0"/>
            </a:endParaRPr>
          </a:p>
        </p:txBody>
      </p:sp>
      <p:sp>
        <p:nvSpPr>
          <p:cNvPr id="37891" name="TextBox 4"/>
          <p:cNvSpPr txBox="1">
            <a:spLocks noChangeArrowheads="1"/>
          </p:cNvSpPr>
          <p:nvPr/>
        </p:nvSpPr>
        <p:spPr bwMode="auto">
          <a:xfrm>
            <a:off x="762000" y="5244405"/>
            <a:ext cx="8131703" cy="1384995"/>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4"/>
              </a:rPr>
              <a:t>SL 039</a:t>
            </a:r>
            <a:r>
              <a:rPr lang="en-US" dirty="0">
                <a:latin typeface="Calibri" pitchFamily="34" charset="0"/>
              </a:rPr>
              <a:t> and </a:t>
            </a:r>
            <a:r>
              <a:rPr lang="en-US" u="sng" dirty="0">
                <a:hlinkClick r:id="rId5"/>
              </a:rPr>
              <a:t>SL 041</a:t>
            </a:r>
            <a:r>
              <a:rPr lang="en-US" dirty="0">
                <a:latin typeface="Calibri" pitchFamily="34" charset="0"/>
                <a:hlinkClick r:id="rId6"/>
              </a:rPr>
              <a:t> </a:t>
            </a:r>
            <a:endParaRPr lang="en-US" dirty="0">
              <a:latin typeface="Calibri" pitchFamily="34" charset="0"/>
            </a:endParaRP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Red bone marrow</a:t>
            </a:r>
          </a:p>
          <a:p>
            <a:pPr lvl="2" eaLnBrk="0" hangingPunct="0">
              <a:buFontTx/>
              <a:buChar char="•"/>
            </a:pPr>
            <a:r>
              <a:rPr lang="en-US" sz="1200" b="1" dirty="0">
                <a:solidFill>
                  <a:srgbClr val="002060"/>
                </a:solidFill>
                <a:latin typeface="Georgia" pitchFamily="18" charset="0"/>
                <a:ea typeface="Times" pitchFamily="18" charset="0"/>
                <a:cs typeface="Arial" charset="0"/>
              </a:rPr>
              <a:t>Hematopoietic cells</a:t>
            </a:r>
          </a:p>
          <a:p>
            <a:pPr lvl="2" eaLnBrk="0" hangingPunct="0">
              <a:buFontTx/>
              <a:buChar char="•"/>
            </a:pPr>
            <a:r>
              <a:rPr lang="en-US" sz="1200" b="1" dirty="0">
                <a:solidFill>
                  <a:srgbClr val="002060"/>
                </a:solidFill>
                <a:latin typeface="Georgia" pitchFamily="18" charset="0"/>
                <a:ea typeface="Times" pitchFamily="18" charset="0"/>
                <a:cs typeface="Arial" charset="0"/>
              </a:rPr>
              <a:t>Adipose</a:t>
            </a:r>
          </a:p>
          <a:p>
            <a:pPr lvl="1" eaLnBrk="0" hangingPunct="0">
              <a:buFontTx/>
              <a:buChar char="•"/>
            </a:pPr>
            <a:r>
              <a:rPr lang="en-US" sz="1200" b="1" dirty="0">
                <a:solidFill>
                  <a:srgbClr val="002060"/>
                </a:solidFill>
                <a:latin typeface="Georgia" pitchFamily="18" charset="0"/>
                <a:ea typeface="Times" pitchFamily="18" charset="0"/>
                <a:cs typeface="Arial" charset="0"/>
              </a:rPr>
              <a:t>Yellow bone marrow (we don’t have a slide, but it’s essentially  adipose in the marrow cavity)</a:t>
            </a:r>
            <a:endParaRPr lang="en-US" sz="1200" b="1" dirty="0">
              <a:solidFill>
                <a:srgbClr val="002060"/>
              </a:solidFill>
              <a:latin typeface="Georgia" pitchFamily="18" charset="0"/>
              <a:cs typeface="Arial" charset="0"/>
            </a:endParaRPr>
          </a:p>
        </p:txBody>
      </p:sp>
      <p:sp>
        <p:nvSpPr>
          <p:cNvPr id="5" name="Rectangle 4"/>
          <p:cNvSpPr/>
          <p:nvPr/>
        </p:nvSpPr>
        <p:spPr>
          <a:xfrm>
            <a:off x="370178" y="39469"/>
            <a:ext cx="8599725"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chemeClr val="accent3">
                    <a:lumMod val="50000"/>
                  </a:schemeClr>
                </a:solidFill>
                <a:effectLst>
                  <a:reflection blurRad="12700" stA="50000" endPos="50000" dist="5000" dir="5400000" sy="-100000" rotWithShape="0"/>
                </a:effectLst>
                <a:latin typeface="+mn-lt"/>
              </a:rPr>
              <a:t>Production of blood cells – bone marrow</a:t>
            </a:r>
          </a:p>
        </p:txBody>
      </p:sp>
      <p:sp>
        <p:nvSpPr>
          <p:cNvPr id="6" name="TextBox 3"/>
          <p:cNvSpPr txBox="1">
            <a:spLocks noChangeArrowheads="1"/>
          </p:cNvSpPr>
          <p:nvPr/>
        </p:nvSpPr>
        <p:spPr bwMode="auto">
          <a:xfrm>
            <a:off x="2501536" y="2590800"/>
            <a:ext cx="4931229" cy="369332"/>
          </a:xfrm>
          <a:prstGeom prst="rect">
            <a:avLst/>
          </a:prstGeom>
          <a:noFill/>
          <a:ln w="9525">
            <a:noFill/>
            <a:miter lim="800000"/>
            <a:headEnd/>
            <a:tailEnd/>
          </a:ln>
        </p:spPr>
        <p:txBody>
          <a:bodyPr wrap="square">
            <a:spAutoFit/>
          </a:bodyPr>
          <a:lstStyle/>
          <a:p>
            <a:r>
              <a:rPr lang="en-US" dirty="0">
                <a:latin typeface="Calibri" pitchFamily="34" charset="0"/>
                <a:hlinkClick r:id="rId7"/>
              </a:rPr>
              <a:t>Video of red bone marrow </a:t>
            </a:r>
            <a:r>
              <a:rPr lang="en-US" i="1" dirty="0">
                <a:latin typeface="Calibri" pitchFamily="34" charset="0"/>
                <a:hlinkClick r:id="rId7"/>
              </a:rPr>
              <a:t>in situ </a:t>
            </a:r>
            <a:r>
              <a:rPr lang="en-US" dirty="0">
                <a:latin typeface="Calibri" pitchFamily="34" charset="0"/>
                <a:hlinkClick r:id="rId7"/>
              </a:rPr>
              <a:t>– SL41</a:t>
            </a:r>
            <a:endParaRPr lang="en-US" dirty="0">
              <a:latin typeface="Calibri" pitchFamily="34" charset="0"/>
            </a:endParaRPr>
          </a:p>
        </p:txBody>
      </p:sp>
    </p:spTree>
    <p:extLst>
      <p:ext uri="{BB962C8B-B14F-4D97-AF65-F5344CB8AC3E}">
        <p14:creationId xmlns:p14="http://schemas.microsoft.com/office/powerpoint/2010/main" val="118679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6" y="39469"/>
            <a:ext cx="3959941" cy="6818531"/>
          </a:xfrm>
          <a:prstGeom prst="rect">
            <a:avLst/>
          </a:prstGeom>
        </p:spPr>
      </p:pic>
      <p:sp>
        <p:nvSpPr>
          <p:cNvPr id="27654" name="TextBox 2"/>
          <p:cNvSpPr txBox="1">
            <a:spLocks noChangeArrowheads="1"/>
          </p:cNvSpPr>
          <p:nvPr/>
        </p:nvSpPr>
        <p:spPr bwMode="auto">
          <a:xfrm>
            <a:off x="4114799" y="685800"/>
            <a:ext cx="5029201" cy="4524315"/>
          </a:xfrm>
          <a:prstGeom prst="rect">
            <a:avLst/>
          </a:prstGeom>
          <a:noFill/>
          <a:ln w="9525">
            <a:noFill/>
            <a:miter lim="800000"/>
            <a:headEnd/>
            <a:tailEnd/>
          </a:ln>
        </p:spPr>
        <p:txBody>
          <a:bodyPr wrap="square">
            <a:spAutoFit/>
          </a:bodyPr>
          <a:lstStyle/>
          <a:p>
            <a:r>
              <a:rPr lang="en-US" sz="1600" b="1" dirty="0">
                <a:solidFill>
                  <a:srgbClr val="5D2E2D"/>
                </a:solidFill>
                <a:latin typeface="Times New Roman" pitchFamily="18" charset="0"/>
                <a:cs typeface="Times New Roman" pitchFamily="18" charset="0"/>
              </a:rPr>
              <a:t>The image to the left shows the major stages of blood cell development that we will identify in these modules:</a:t>
            </a:r>
          </a:p>
          <a:p>
            <a:endParaRPr lang="en-US" sz="1000" b="1" dirty="0">
              <a:solidFill>
                <a:srgbClr val="5D2E2D"/>
              </a:solidFill>
              <a:latin typeface="Times New Roman" pitchFamily="18" charset="0"/>
              <a:cs typeface="Times New Roman" pitchFamily="18" charset="0"/>
            </a:endParaRPr>
          </a:p>
          <a:p>
            <a:pPr marL="342900" indent="-342900">
              <a:buAutoNum type="arabicPeriod"/>
            </a:pPr>
            <a:r>
              <a:rPr lang="en-US" sz="1600" b="1" dirty="0">
                <a:solidFill>
                  <a:srgbClr val="A95351"/>
                </a:solidFill>
                <a:latin typeface="Times New Roman" pitchFamily="18" charset="0"/>
                <a:cs typeface="Times New Roman" pitchFamily="18" charset="0"/>
              </a:rPr>
              <a:t>The red blood cell series is shown in the first column and will be covered in the next module when we study red blood cells.</a:t>
            </a:r>
          </a:p>
          <a:p>
            <a:pPr marL="342900" indent="-342900">
              <a:buAutoNum type="arabicPeriod"/>
            </a:pPr>
            <a:r>
              <a:rPr lang="en-US" sz="1600" b="1" dirty="0">
                <a:solidFill>
                  <a:srgbClr val="5D2E2D"/>
                </a:solidFill>
                <a:latin typeface="Times New Roman" pitchFamily="18" charset="0"/>
                <a:cs typeface="Times New Roman" pitchFamily="18" charset="0"/>
              </a:rPr>
              <a:t>The granulocyte series is the next set of columns, and will be the main focus of this module.</a:t>
            </a:r>
          </a:p>
          <a:p>
            <a:pPr marL="342900" indent="-342900">
              <a:buAutoNum type="arabicPeriod"/>
            </a:pPr>
            <a:r>
              <a:rPr lang="en-US" sz="1600" b="1" dirty="0">
                <a:solidFill>
                  <a:srgbClr val="A95351"/>
                </a:solidFill>
                <a:latin typeface="Times New Roman" pitchFamily="18" charset="0"/>
                <a:cs typeface="Times New Roman" pitchFamily="18" charset="0"/>
              </a:rPr>
              <a:t>The </a:t>
            </a:r>
            <a:r>
              <a:rPr lang="en-US" sz="1600" b="1" dirty="0" err="1">
                <a:solidFill>
                  <a:srgbClr val="A95351"/>
                </a:solidFill>
                <a:latin typeface="Times New Roman" pitchFamily="18" charset="0"/>
                <a:cs typeface="Times New Roman" pitchFamily="18" charset="0"/>
              </a:rPr>
              <a:t>agranulcytes</a:t>
            </a:r>
            <a:r>
              <a:rPr lang="en-US" sz="1600" b="1" dirty="0">
                <a:solidFill>
                  <a:srgbClr val="A95351"/>
                </a:solidFill>
                <a:latin typeface="Times New Roman" pitchFamily="18" charset="0"/>
                <a:cs typeface="Times New Roman" pitchFamily="18" charset="0"/>
              </a:rPr>
              <a:t>, monocytes and lymphocytes, do not have developmental stages that are histologically distinct (i.e. they are not in stages as indicated for RBCs and granulocytes on the left).  Therefore, we only ask you to identify their mature forms.</a:t>
            </a:r>
          </a:p>
          <a:p>
            <a:pPr marL="342900" indent="-342900">
              <a:buAutoNum type="arabicPeriod"/>
            </a:pPr>
            <a:r>
              <a:rPr lang="en-US" sz="1600" b="1" dirty="0">
                <a:solidFill>
                  <a:srgbClr val="5D2E2D"/>
                </a:solidFill>
                <a:latin typeface="Times New Roman" pitchFamily="18" charset="0"/>
                <a:cs typeface="Times New Roman" pitchFamily="18" charset="0"/>
              </a:rPr>
              <a:t>Distinguishing </a:t>
            </a:r>
            <a:r>
              <a:rPr lang="en-US" sz="1600" b="1" dirty="0" err="1">
                <a:solidFill>
                  <a:srgbClr val="5D2E2D"/>
                </a:solidFill>
                <a:latin typeface="Times New Roman" pitchFamily="18" charset="0"/>
                <a:cs typeface="Times New Roman" pitchFamily="18" charset="0"/>
              </a:rPr>
              <a:t>megakaryoblasts</a:t>
            </a:r>
            <a:r>
              <a:rPr lang="en-US" sz="1600" b="1" dirty="0">
                <a:solidFill>
                  <a:srgbClr val="5D2E2D"/>
                </a:solidFill>
                <a:latin typeface="Times New Roman" pitchFamily="18" charset="0"/>
                <a:cs typeface="Times New Roman" pitchFamily="18" charset="0"/>
              </a:rPr>
              <a:t> from megakaryocytes is challenging; therefore, we only ask you to identify megakaryocytes -  this will be covered in this module.</a:t>
            </a:r>
          </a:p>
        </p:txBody>
      </p:sp>
      <p:sp>
        <p:nvSpPr>
          <p:cNvPr id="9" name="Rectangle 8"/>
          <p:cNvSpPr/>
          <p:nvPr/>
        </p:nvSpPr>
        <p:spPr>
          <a:xfrm>
            <a:off x="3276600" y="39469"/>
            <a:ext cx="298767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a:t>
            </a:r>
          </a:p>
        </p:txBody>
      </p:sp>
      <p:sp>
        <p:nvSpPr>
          <p:cNvPr id="10" name="TextBox 2"/>
          <p:cNvSpPr txBox="1">
            <a:spLocks noChangeArrowheads="1"/>
          </p:cNvSpPr>
          <p:nvPr/>
        </p:nvSpPr>
        <p:spPr bwMode="auto">
          <a:xfrm>
            <a:off x="4291147" y="5486400"/>
            <a:ext cx="4676503" cy="830997"/>
          </a:xfrm>
          <a:prstGeom prst="rect">
            <a:avLst/>
          </a:prstGeom>
          <a:noFill/>
          <a:ln w="9525">
            <a:noFill/>
            <a:miter lim="800000"/>
            <a:headEnd/>
            <a:tailEnd/>
          </a:ln>
        </p:spPr>
        <p:txBody>
          <a:bodyPr wrap="square">
            <a:spAutoFit/>
          </a:bodyPr>
          <a:lstStyle/>
          <a:p>
            <a:r>
              <a:rPr lang="en-US" sz="1600" b="1" dirty="0">
                <a:solidFill>
                  <a:srgbClr val="C00000"/>
                </a:solidFill>
                <a:latin typeface="Tempus Sans ITC" pitchFamily="82" charset="0"/>
                <a:cs typeface="Times New Roman" pitchFamily="18" charset="0"/>
              </a:rPr>
              <a:t>Again, recalling the previous module, you should recognize some of those features you studied in the cells in this image.</a:t>
            </a:r>
          </a:p>
        </p:txBody>
      </p:sp>
    </p:spTree>
    <p:extLst>
      <p:ext uri="{BB962C8B-B14F-4D97-AF65-F5344CB8AC3E}">
        <p14:creationId xmlns:p14="http://schemas.microsoft.com/office/powerpoint/2010/main" val="345839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926"/>
          <a:stretch/>
        </p:blipFill>
        <p:spPr>
          <a:xfrm>
            <a:off x="102987" y="78378"/>
            <a:ext cx="2975209" cy="6646817"/>
          </a:xfrm>
          <a:prstGeom prst="rect">
            <a:avLst/>
          </a:prstGeom>
        </p:spPr>
      </p:pic>
      <p:sp>
        <p:nvSpPr>
          <p:cNvPr id="27654" name="TextBox 2"/>
          <p:cNvSpPr txBox="1">
            <a:spLocks noChangeArrowheads="1"/>
          </p:cNvSpPr>
          <p:nvPr/>
        </p:nvSpPr>
        <p:spPr bwMode="auto">
          <a:xfrm>
            <a:off x="3346269" y="762000"/>
            <a:ext cx="5638800" cy="3200876"/>
          </a:xfrm>
          <a:prstGeom prst="rect">
            <a:avLst/>
          </a:prstGeom>
          <a:noFill/>
          <a:ln w="9525">
            <a:noFill/>
            <a:miter lim="800000"/>
            <a:headEnd/>
            <a:tailEnd/>
          </a:ln>
        </p:spPr>
        <p:txBody>
          <a:bodyPr wrap="square">
            <a:spAutoFit/>
          </a:bodyPr>
          <a:lstStyle/>
          <a:p>
            <a:r>
              <a:rPr lang="en-US" sz="1600" b="1" dirty="0">
                <a:solidFill>
                  <a:srgbClr val="5D2E2D"/>
                </a:solidFill>
                <a:latin typeface="Times New Roman" pitchFamily="18" charset="0"/>
                <a:cs typeface="Times New Roman" pitchFamily="18" charset="0"/>
              </a:rPr>
              <a:t>In the granulocyte series, the first two recognizable stages, the </a:t>
            </a:r>
            <a:r>
              <a:rPr lang="en-US" sz="1600" b="1" dirty="0" err="1">
                <a:solidFill>
                  <a:srgbClr val="A95351"/>
                </a:solidFill>
                <a:latin typeface="Times New Roman" pitchFamily="18" charset="0"/>
                <a:cs typeface="Times New Roman" pitchFamily="18" charset="0"/>
              </a:rPr>
              <a:t>myeloblast</a:t>
            </a:r>
            <a:r>
              <a:rPr lang="en-US" sz="1600" b="1" dirty="0">
                <a:solidFill>
                  <a:srgbClr val="5D2E2D"/>
                </a:solidFill>
                <a:latin typeface="Times New Roman" pitchFamily="18" charset="0"/>
                <a:cs typeface="Times New Roman" pitchFamily="18" charset="0"/>
              </a:rPr>
              <a:t> and </a:t>
            </a:r>
            <a:r>
              <a:rPr lang="en-US" sz="1600" b="1" dirty="0" err="1">
                <a:solidFill>
                  <a:srgbClr val="A95351"/>
                </a:solidFill>
                <a:latin typeface="Times New Roman" pitchFamily="18" charset="0"/>
                <a:cs typeface="Times New Roman" pitchFamily="18" charset="0"/>
              </a:rPr>
              <a:t>promyelocyte</a:t>
            </a:r>
            <a:r>
              <a:rPr lang="en-US" sz="1600" b="1" dirty="0">
                <a:solidFill>
                  <a:srgbClr val="5D2E2D"/>
                </a:solidFill>
                <a:latin typeface="Times New Roman" pitchFamily="18" charset="0"/>
                <a:cs typeface="Times New Roman" pitchFamily="18" charset="0"/>
              </a:rPr>
              <a:t>, are large cells with a basophilic cytoplasm, and a large, round nucleus with a fine chromatin pattern and nucleoli .  They can be distinguished from each other because the </a:t>
            </a:r>
            <a:r>
              <a:rPr lang="en-US" sz="1600" b="1" dirty="0" err="1">
                <a:solidFill>
                  <a:srgbClr val="5D2E2D"/>
                </a:solidFill>
                <a:latin typeface="Times New Roman" pitchFamily="18" charset="0"/>
                <a:cs typeface="Times New Roman" pitchFamily="18" charset="0"/>
              </a:rPr>
              <a:t>promyelocyte</a:t>
            </a:r>
            <a:r>
              <a:rPr lang="en-US" sz="1600" b="1" dirty="0">
                <a:solidFill>
                  <a:srgbClr val="5D2E2D"/>
                </a:solidFill>
                <a:latin typeface="Times New Roman" pitchFamily="18" charset="0"/>
                <a:cs typeface="Times New Roman" pitchFamily="18" charset="0"/>
              </a:rPr>
              <a:t> has non-specific (</a:t>
            </a:r>
            <a:r>
              <a:rPr lang="en-US" sz="1600" b="1" dirty="0" err="1">
                <a:solidFill>
                  <a:srgbClr val="5D2E2D"/>
                </a:solidFill>
                <a:latin typeface="Times New Roman" pitchFamily="18" charset="0"/>
                <a:cs typeface="Times New Roman" pitchFamily="18" charset="0"/>
              </a:rPr>
              <a:t>azurophilic</a:t>
            </a:r>
            <a:r>
              <a:rPr lang="en-US" sz="1600" b="1" dirty="0">
                <a:solidFill>
                  <a:srgbClr val="5D2E2D"/>
                </a:solidFill>
                <a:latin typeface="Times New Roman" pitchFamily="18" charset="0"/>
                <a:cs typeface="Times New Roman" pitchFamily="18" charset="0"/>
              </a:rPr>
              <a:t>, primary) granules, while the </a:t>
            </a:r>
            <a:r>
              <a:rPr lang="en-US" sz="1600" b="1" dirty="0" err="1">
                <a:solidFill>
                  <a:srgbClr val="5D2E2D"/>
                </a:solidFill>
                <a:latin typeface="Times New Roman" pitchFamily="18" charset="0"/>
                <a:cs typeface="Times New Roman" pitchFamily="18" charset="0"/>
              </a:rPr>
              <a:t>myeloblast</a:t>
            </a:r>
            <a:r>
              <a:rPr lang="en-US" sz="1600" b="1" dirty="0">
                <a:solidFill>
                  <a:srgbClr val="5D2E2D"/>
                </a:solidFill>
                <a:latin typeface="Times New Roman" pitchFamily="18" charset="0"/>
                <a:cs typeface="Times New Roman" pitchFamily="18" charset="0"/>
              </a:rPr>
              <a:t> does not.</a:t>
            </a:r>
          </a:p>
          <a:p>
            <a:endParaRPr lang="en-US" sz="1000" b="1" dirty="0">
              <a:solidFill>
                <a:srgbClr val="7C3E3C"/>
              </a:solidFill>
              <a:latin typeface="Times New Roman" pitchFamily="18" charset="0"/>
              <a:cs typeface="Times New Roman" pitchFamily="18" charset="0"/>
            </a:endParaRPr>
          </a:p>
          <a:p>
            <a:r>
              <a:rPr lang="en-US" sz="1600" b="1" dirty="0">
                <a:solidFill>
                  <a:srgbClr val="7C3E3C"/>
                </a:solidFill>
                <a:latin typeface="Times New Roman" pitchFamily="18" charset="0"/>
                <a:cs typeface="Times New Roman" pitchFamily="18" charset="0"/>
              </a:rPr>
              <a:t>At these early stages, it cannot be determined in routine smears whether the </a:t>
            </a:r>
            <a:r>
              <a:rPr lang="en-US" sz="1600" b="1" dirty="0" err="1">
                <a:solidFill>
                  <a:srgbClr val="7C3E3C"/>
                </a:solidFill>
                <a:latin typeface="Times New Roman" pitchFamily="18" charset="0"/>
                <a:cs typeface="Times New Roman" pitchFamily="18" charset="0"/>
              </a:rPr>
              <a:t>myeloblast</a:t>
            </a:r>
            <a:r>
              <a:rPr lang="en-US" sz="1600" b="1" dirty="0">
                <a:solidFill>
                  <a:srgbClr val="7C3E3C"/>
                </a:solidFill>
                <a:latin typeface="Times New Roman" pitchFamily="18" charset="0"/>
                <a:cs typeface="Times New Roman" pitchFamily="18" charset="0"/>
              </a:rPr>
              <a:t> or </a:t>
            </a:r>
            <a:r>
              <a:rPr lang="en-US" sz="1600" b="1" dirty="0" err="1">
                <a:solidFill>
                  <a:srgbClr val="7C3E3C"/>
                </a:solidFill>
                <a:latin typeface="Times New Roman" pitchFamily="18" charset="0"/>
                <a:cs typeface="Times New Roman" pitchFamily="18" charset="0"/>
              </a:rPr>
              <a:t>promyelocyte</a:t>
            </a:r>
            <a:r>
              <a:rPr lang="en-US" sz="1600" b="1" dirty="0">
                <a:solidFill>
                  <a:srgbClr val="7C3E3C"/>
                </a:solidFill>
                <a:latin typeface="Times New Roman" pitchFamily="18" charset="0"/>
                <a:cs typeface="Times New Roman" pitchFamily="18" charset="0"/>
              </a:rPr>
              <a:t> is committed to the </a:t>
            </a:r>
            <a:r>
              <a:rPr lang="en-US" sz="1600" b="1" dirty="0" err="1">
                <a:solidFill>
                  <a:srgbClr val="7C3E3C"/>
                </a:solidFill>
                <a:latin typeface="Times New Roman" pitchFamily="18" charset="0"/>
                <a:cs typeface="Times New Roman" pitchFamily="18" charset="0"/>
              </a:rPr>
              <a:t>neutrophilic</a:t>
            </a:r>
            <a:r>
              <a:rPr lang="en-US" sz="1600" b="1" dirty="0">
                <a:solidFill>
                  <a:srgbClr val="7C3E3C"/>
                </a:solidFill>
                <a:latin typeface="Times New Roman" pitchFamily="18" charset="0"/>
                <a:cs typeface="Times New Roman" pitchFamily="18" charset="0"/>
              </a:rPr>
              <a:t>, eosinophilic, or basophilic cell lineage. (This can be determined with cell-type-specific markers, but that is beyond the scope of this module.</a:t>
            </a:r>
          </a:p>
          <a:p>
            <a:endParaRPr lang="en-US" sz="1600" b="1" dirty="0">
              <a:solidFill>
                <a:srgbClr val="5D2E2D"/>
              </a:solidFill>
              <a:latin typeface="Times New Roman" pitchFamily="18" charset="0"/>
              <a:cs typeface="Times New Roman" pitchFamily="18" charset="0"/>
            </a:endParaRPr>
          </a:p>
        </p:txBody>
      </p:sp>
      <p:sp>
        <p:nvSpPr>
          <p:cNvPr id="9" name="Rectangle 8"/>
          <p:cNvSpPr/>
          <p:nvPr/>
        </p:nvSpPr>
        <p:spPr>
          <a:xfrm>
            <a:off x="2699965"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
        <p:nvSpPr>
          <p:cNvPr id="10" name="TextBox 2"/>
          <p:cNvSpPr txBox="1">
            <a:spLocks noChangeArrowheads="1"/>
          </p:cNvSpPr>
          <p:nvPr/>
        </p:nvSpPr>
        <p:spPr bwMode="auto">
          <a:xfrm>
            <a:off x="3457302" y="4053032"/>
            <a:ext cx="5416731" cy="1077218"/>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Since you can’t tell whether a </a:t>
            </a:r>
            <a:r>
              <a:rPr lang="en-US" sz="1600" b="1" dirty="0" err="1">
                <a:solidFill>
                  <a:srgbClr val="6B2B62"/>
                </a:solidFill>
                <a:latin typeface="Tempus Sans ITC" pitchFamily="82" charset="0"/>
                <a:cs typeface="Times New Roman" pitchFamily="18" charset="0"/>
              </a:rPr>
              <a:t>myeloblast</a:t>
            </a:r>
            <a:r>
              <a:rPr lang="en-US" sz="1600" b="1" dirty="0">
                <a:solidFill>
                  <a:srgbClr val="6B2B62"/>
                </a:solidFill>
                <a:latin typeface="Tempus Sans ITC" pitchFamily="82" charset="0"/>
                <a:cs typeface="Times New Roman" pitchFamily="18" charset="0"/>
              </a:rPr>
              <a:t> or </a:t>
            </a:r>
            <a:r>
              <a:rPr lang="en-US" sz="1600" b="1" dirty="0" err="1">
                <a:solidFill>
                  <a:srgbClr val="6B2B62"/>
                </a:solidFill>
                <a:latin typeface="Tempus Sans ITC" pitchFamily="82" charset="0"/>
                <a:cs typeface="Times New Roman" pitchFamily="18" charset="0"/>
              </a:rPr>
              <a:t>promyelocyte</a:t>
            </a:r>
            <a:r>
              <a:rPr lang="en-US" sz="1600" b="1" dirty="0">
                <a:solidFill>
                  <a:srgbClr val="6B2B62"/>
                </a:solidFill>
                <a:latin typeface="Tempus Sans ITC" pitchFamily="82" charset="0"/>
                <a:cs typeface="Times New Roman" pitchFamily="18" charset="0"/>
              </a:rPr>
              <a:t> will become a neutrophil or eosinophil or basophil on our slides, calling a cell something like a “basophilic </a:t>
            </a:r>
            <a:r>
              <a:rPr lang="en-US" sz="1600" b="1" dirty="0" err="1">
                <a:solidFill>
                  <a:srgbClr val="6B2B62"/>
                </a:solidFill>
                <a:latin typeface="Tempus Sans ITC" pitchFamily="82" charset="0"/>
                <a:cs typeface="Times New Roman" pitchFamily="18" charset="0"/>
              </a:rPr>
              <a:t>myeloblast</a:t>
            </a:r>
            <a:r>
              <a:rPr lang="en-US" sz="1600" b="1" dirty="0">
                <a:solidFill>
                  <a:srgbClr val="6B2B62"/>
                </a:solidFill>
                <a:latin typeface="Tempus Sans ITC" pitchFamily="82" charset="0"/>
                <a:cs typeface="Times New Roman" pitchFamily="18" charset="0"/>
              </a:rPr>
              <a:t>” or a “</a:t>
            </a:r>
            <a:r>
              <a:rPr lang="en-US" sz="1600" b="1" dirty="0" err="1">
                <a:solidFill>
                  <a:srgbClr val="6B2B62"/>
                </a:solidFill>
                <a:latin typeface="Tempus Sans ITC" pitchFamily="82" charset="0"/>
                <a:cs typeface="Times New Roman" pitchFamily="18" charset="0"/>
              </a:rPr>
              <a:t>neutrophilic</a:t>
            </a:r>
            <a:r>
              <a:rPr lang="en-US" sz="1600" b="1" dirty="0">
                <a:solidFill>
                  <a:srgbClr val="6B2B62"/>
                </a:solidFill>
                <a:latin typeface="Tempus Sans ITC" pitchFamily="82" charset="0"/>
                <a:cs typeface="Times New Roman" pitchFamily="18" charset="0"/>
              </a:rPr>
              <a:t> </a:t>
            </a:r>
            <a:r>
              <a:rPr lang="en-US" sz="1600" b="1" dirty="0" err="1">
                <a:solidFill>
                  <a:srgbClr val="6B2B62"/>
                </a:solidFill>
                <a:latin typeface="Tempus Sans ITC" pitchFamily="82" charset="0"/>
                <a:cs typeface="Times New Roman" pitchFamily="18" charset="0"/>
              </a:rPr>
              <a:t>promyelocyte</a:t>
            </a:r>
            <a:r>
              <a:rPr lang="en-US" sz="1600" b="1" dirty="0">
                <a:solidFill>
                  <a:srgbClr val="6B2B62"/>
                </a:solidFill>
                <a:latin typeface="Tempus Sans ITC" pitchFamily="82" charset="0"/>
                <a:cs typeface="Times New Roman" pitchFamily="18" charset="0"/>
              </a:rPr>
              <a:t>” is not advisable.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141" y="5362039"/>
            <a:ext cx="3278099" cy="1372537"/>
          </a:xfrm>
          <a:prstGeom prst="rect">
            <a:avLst/>
          </a:prstGeom>
        </p:spPr>
      </p:pic>
      <p:sp>
        <p:nvSpPr>
          <p:cNvPr id="4" name="Rectangle 3"/>
          <p:cNvSpPr/>
          <p:nvPr/>
        </p:nvSpPr>
        <p:spPr>
          <a:xfrm>
            <a:off x="1084216" y="39188"/>
            <a:ext cx="1240973" cy="2246811"/>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61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926"/>
          <a:stretch/>
        </p:blipFill>
        <p:spPr>
          <a:xfrm>
            <a:off x="102987" y="78378"/>
            <a:ext cx="2975209" cy="6646817"/>
          </a:xfrm>
          <a:prstGeom prst="rect">
            <a:avLst/>
          </a:prstGeom>
        </p:spPr>
      </p:pic>
      <p:sp>
        <p:nvSpPr>
          <p:cNvPr id="27654" name="TextBox 2"/>
          <p:cNvSpPr txBox="1">
            <a:spLocks noChangeArrowheads="1"/>
          </p:cNvSpPr>
          <p:nvPr/>
        </p:nvSpPr>
        <p:spPr bwMode="auto">
          <a:xfrm>
            <a:off x="3889872" y="4252557"/>
            <a:ext cx="3529988" cy="1815882"/>
          </a:xfrm>
          <a:prstGeom prst="rect">
            <a:avLst/>
          </a:prstGeom>
          <a:noFill/>
          <a:ln w="9525">
            <a:noFill/>
            <a:miter lim="800000"/>
            <a:headEnd/>
            <a:tailEnd/>
          </a:ln>
        </p:spPr>
        <p:txBody>
          <a:bodyPr wrap="square">
            <a:spAutoFit/>
          </a:bodyPr>
          <a:lstStyle/>
          <a:p>
            <a:pPr>
              <a:tabLst>
                <a:tab pos="231775" algn="l"/>
              </a:tabLst>
            </a:pPr>
            <a:r>
              <a:rPr lang="en-US" sz="1600" b="1" dirty="0" err="1">
                <a:solidFill>
                  <a:srgbClr val="00589A"/>
                </a:solidFill>
                <a:latin typeface="Times New Roman" pitchFamily="18" charset="0"/>
                <a:cs typeface="Times New Roman" pitchFamily="18" charset="0"/>
              </a:rPr>
              <a:t>Myeloblast</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5D2E2D"/>
                </a:solidFill>
                <a:latin typeface="Times New Roman" pitchFamily="18" charset="0"/>
                <a:cs typeface="Times New Roman" pitchFamily="18" charset="0"/>
              </a:rPr>
              <a:t>	--nucleoli (at least one)</a:t>
            </a:r>
          </a:p>
          <a:p>
            <a:pPr>
              <a:tabLst>
                <a:tab pos="231775" algn="l"/>
              </a:tabLst>
            </a:pPr>
            <a:r>
              <a:rPr lang="en-US" sz="1600" b="1" dirty="0">
                <a:solidFill>
                  <a:srgbClr val="5D2E2D"/>
                </a:solidFill>
                <a:latin typeface="Times New Roman" pitchFamily="18" charset="0"/>
                <a:cs typeface="Times New Roman" pitchFamily="18" charset="0"/>
              </a:rPr>
              <a:t>	--fine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--absence of granules</a:t>
            </a:r>
          </a:p>
        </p:txBody>
      </p:sp>
      <p:sp>
        <p:nvSpPr>
          <p:cNvPr id="4" name="Rectangle 3"/>
          <p:cNvSpPr/>
          <p:nvPr/>
        </p:nvSpPr>
        <p:spPr>
          <a:xfrm>
            <a:off x="1084216" y="39189"/>
            <a:ext cx="1240973" cy="1027612"/>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99965"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
        <p:nvSpPr>
          <p:cNvPr id="12" name="TextBox 2"/>
          <p:cNvSpPr txBox="1">
            <a:spLocks noChangeArrowheads="1"/>
          </p:cNvSpPr>
          <p:nvPr/>
        </p:nvSpPr>
        <p:spPr bwMode="auto">
          <a:xfrm>
            <a:off x="3429000" y="6155462"/>
            <a:ext cx="5416731" cy="584775"/>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If you don’t readily recognize these features in this cell, you should return to the </a:t>
            </a:r>
            <a:r>
              <a:rPr lang="en-US" sz="1600" b="1" dirty="0">
                <a:solidFill>
                  <a:srgbClr val="00589A"/>
                </a:solidFill>
                <a:latin typeface="Tempus Sans ITC" pitchFamily="82" charset="0"/>
                <a:cs typeface="Times New Roman" pitchFamily="18" charset="0"/>
              </a:rPr>
              <a:t>Hematopoiesis: Overview </a:t>
            </a:r>
            <a:r>
              <a:rPr lang="en-US" sz="1600" b="1" dirty="0">
                <a:solidFill>
                  <a:srgbClr val="6B2B62"/>
                </a:solidFill>
                <a:latin typeface="Tempus Sans ITC" pitchFamily="82" charset="0"/>
                <a:cs typeface="Times New Roman" pitchFamily="18" charset="0"/>
              </a:rPr>
              <a:t>module.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950951" y="278924"/>
            <a:ext cx="3544168" cy="4331761"/>
          </a:xfrm>
          <a:prstGeom prst="rect">
            <a:avLst/>
          </a:prstGeom>
        </p:spPr>
      </p:pic>
    </p:spTree>
    <p:extLst>
      <p:ext uri="{BB962C8B-B14F-4D97-AF65-F5344CB8AC3E}">
        <p14:creationId xmlns:p14="http://schemas.microsoft.com/office/powerpoint/2010/main" val="146222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926"/>
          <a:stretch/>
        </p:blipFill>
        <p:spPr>
          <a:xfrm>
            <a:off x="102987" y="78378"/>
            <a:ext cx="2975209" cy="6646817"/>
          </a:xfrm>
          <a:prstGeom prst="rect">
            <a:avLst/>
          </a:prstGeom>
        </p:spPr>
      </p:pic>
      <p:sp>
        <p:nvSpPr>
          <p:cNvPr id="27654" name="TextBox 2"/>
          <p:cNvSpPr txBox="1">
            <a:spLocks noChangeArrowheads="1"/>
          </p:cNvSpPr>
          <p:nvPr/>
        </p:nvSpPr>
        <p:spPr bwMode="auto">
          <a:xfrm>
            <a:off x="3673206" y="3647499"/>
            <a:ext cx="4556393" cy="2062103"/>
          </a:xfrm>
          <a:prstGeom prst="rect">
            <a:avLst/>
          </a:prstGeom>
          <a:noFill/>
          <a:ln w="9525">
            <a:noFill/>
            <a:miter lim="800000"/>
            <a:headEnd/>
            <a:tailEnd/>
          </a:ln>
        </p:spPr>
        <p:txBody>
          <a:bodyPr wrap="square">
            <a:spAutoFit/>
          </a:bodyPr>
          <a:lstStyle/>
          <a:p>
            <a:r>
              <a:rPr lang="en-US" sz="1600" b="1" dirty="0" err="1">
                <a:solidFill>
                  <a:srgbClr val="00589A"/>
                </a:solidFill>
                <a:latin typeface="Times New Roman" pitchFamily="18" charset="0"/>
                <a:cs typeface="Times New Roman" pitchFamily="18" charset="0"/>
              </a:rPr>
              <a:t>promyelocyte</a:t>
            </a:r>
            <a:endParaRPr lang="en-US" sz="1600" b="1" dirty="0">
              <a:solidFill>
                <a:srgbClr val="00589A"/>
              </a:solidFill>
              <a:latin typeface="Times New Roman" pitchFamily="18" charset="0"/>
              <a:cs typeface="Times New Roman" pitchFamily="18" charset="0"/>
            </a:endParaRPr>
          </a:p>
          <a:p>
            <a:pPr>
              <a:tabLst>
                <a:tab pos="231775" algn="l"/>
              </a:tabLst>
            </a:pPr>
            <a:r>
              <a:rPr lang="en-US" sz="1600" b="1" dirty="0">
                <a:solidFill>
                  <a:srgbClr val="5D2E2D"/>
                </a:solidFill>
                <a:latin typeface="Times New Roman" pitchFamily="18" charset="0"/>
                <a:cs typeface="Times New Roman" pitchFamily="18" charset="0"/>
              </a:rPr>
              <a:t>	--large cell</a:t>
            </a:r>
          </a:p>
          <a:p>
            <a:pPr>
              <a:tabLst>
                <a:tab pos="231775" algn="l"/>
              </a:tabLst>
            </a:pPr>
            <a:r>
              <a:rPr lang="en-US" sz="1600" b="1" dirty="0">
                <a:solidFill>
                  <a:srgbClr val="5D2E2D"/>
                </a:solidFill>
                <a:latin typeface="Times New Roman" pitchFamily="18" charset="0"/>
                <a:cs typeface="Times New Roman" pitchFamily="18" charset="0"/>
              </a:rPr>
              <a:t>	--large round nucleus</a:t>
            </a:r>
          </a:p>
          <a:p>
            <a:pPr>
              <a:tabLst>
                <a:tab pos="231775" algn="l"/>
              </a:tabLst>
            </a:pPr>
            <a:r>
              <a:rPr lang="en-US" sz="1600" b="1" dirty="0">
                <a:solidFill>
                  <a:srgbClr val="5D2E2D"/>
                </a:solidFill>
                <a:latin typeface="Times New Roman" pitchFamily="18" charset="0"/>
                <a:cs typeface="Times New Roman" pitchFamily="18" charset="0"/>
              </a:rPr>
              <a:t>	--nucleoli (at least one)</a:t>
            </a:r>
          </a:p>
          <a:p>
            <a:pPr>
              <a:tabLst>
                <a:tab pos="231775" algn="l"/>
              </a:tabLst>
            </a:pPr>
            <a:r>
              <a:rPr lang="en-US" sz="1600" b="1" dirty="0">
                <a:solidFill>
                  <a:srgbClr val="5D2E2D"/>
                </a:solidFill>
                <a:latin typeface="Times New Roman" pitchFamily="18" charset="0"/>
                <a:cs typeface="Times New Roman" pitchFamily="18" charset="0"/>
              </a:rPr>
              <a:t>	--fine chromatin pattern</a:t>
            </a:r>
          </a:p>
          <a:p>
            <a:pPr>
              <a:tabLst>
                <a:tab pos="231775" algn="l"/>
              </a:tabLst>
            </a:pPr>
            <a:r>
              <a:rPr lang="en-US" sz="1600" b="1" dirty="0">
                <a:solidFill>
                  <a:srgbClr val="5D2E2D"/>
                </a:solidFill>
                <a:latin typeface="Times New Roman" pitchFamily="18" charset="0"/>
                <a:cs typeface="Times New Roman" pitchFamily="18" charset="0"/>
              </a:rPr>
              <a:t>	--basophilic cytoplasm</a:t>
            </a:r>
          </a:p>
          <a:p>
            <a:pPr>
              <a:tabLst>
                <a:tab pos="231775" algn="l"/>
              </a:tabLst>
            </a:pPr>
            <a:r>
              <a:rPr lang="en-US" sz="1600" b="1" dirty="0">
                <a:solidFill>
                  <a:srgbClr val="5D2E2D"/>
                </a:solidFill>
                <a:latin typeface="Times New Roman" pitchFamily="18" charset="0"/>
                <a:cs typeface="Times New Roman" pitchFamily="18" charset="0"/>
              </a:rPr>
              <a:t>	--</a:t>
            </a:r>
            <a:r>
              <a:rPr lang="en-US" sz="1600" b="1" dirty="0" err="1">
                <a:solidFill>
                  <a:srgbClr val="A95351"/>
                </a:solidFill>
                <a:latin typeface="Times New Roman" pitchFamily="18" charset="0"/>
                <a:cs typeface="Times New Roman" pitchFamily="18" charset="0"/>
              </a:rPr>
              <a:t>azurophilic</a:t>
            </a:r>
            <a:r>
              <a:rPr lang="en-US" sz="1600" b="1" dirty="0">
                <a:solidFill>
                  <a:srgbClr val="A95351"/>
                </a:solidFill>
                <a:latin typeface="Times New Roman" pitchFamily="18" charset="0"/>
                <a:cs typeface="Times New Roman" pitchFamily="18" charset="0"/>
              </a:rPr>
              <a:t> granules</a:t>
            </a:r>
          </a:p>
          <a:p>
            <a:pPr>
              <a:tabLst>
                <a:tab pos="231775" algn="l"/>
              </a:tabLst>
            </a:pPr>
            <a:r>
              <a:rPr lang="en-US" sz="1600" b="1" dirty="0">
                <a:solidFill>
                  <a:srgbClr val="A95351"/>
                </a:solidFill>
                <a:latin typeface="Times New Roman" pitchFamily="18" charset="0"/>
                <a:cs typeface="Times New Roman" pitchFamily="18" charset="0"/>
              </a:rPr>
              <a:t>	--more often than not, larger than a </a:t>
            </a:r>
            <a:r>
              <a:rPr lang="en-US" sz="1600" b="1" dirty="0" err="1">
                <a:solidFill>
                  <a:srgbClr val="A95351"/>
                </a:solidFill>
                <a:latin typeface="Times New Roman" pitchFamily="18" charset="0"/>
                <a:cs typeface="Times New Roman" pitchFamily="18" charset="0"/>
              </a:rPr>
              <a:t>myeloblast</a:t>
            </a:r>
            <a:endParaRPr lang="en-US" sz="1600" b="1" dirty="0">
              <a:solidFill>
                <a:srgbClr val="A95351"/>
              </a:solidFill>
              <a:latin typeface="Times New Roman" pitchFamily="18" charset="0"/>
              <a:cs typeface="Times New Roman" pitchFamily="18" charset="0"/>
            </a:endParaRPr>
          </a:p>
        </p:txBody>
      </p:sp>
      <p:sp>
        <p:nvSpPr>
          <p:cNvPr id="4" name="Rectangle 3"/>
          <p:cNvSpPr/>
          <p:nvPr/>
        </p:nvSpPr>
        <p:spPr>
          <a:xfrm>
            <a:off x="1084215" y="1046602"/>
            <a:ext cx="1240973" cy="1163197"/>
          </a:xfrm>
          <a:prstGeom prst="rect">
            <a:avLst/>
          </a:prstGeom>
          <a:noFill/>
          <a:ln w="57150">
            <a:solidFill>
              <a:srgbClr val="5D2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99965" y="39469"/>
            <a:ext cx="6046142"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C00000"/>
                </a:solidFill>
                <a:effectLst>
                  <a:reflection blurRad="12700" stA="50000" endPos="50000" dist="5000" dir="5400000" sy="-100000" rotWithShape="0"/>
                </a:effectLst>
                <a:latin typeface="+mn-lt"/>
              </a:rPr>
              <a:t>HEMATOPOIESIS - granulocytes</a:t>
            </a:r>
          </a:p>
        </p:txBody>
      </p:sp>
      <p:sp>
        <p:nvSpPr>
          <p:cNvPr id="8" name="TextBox 2"/>
          <p:cNvSpPr txBox="1">
            <a:spLocks noChangeArrowheads="1"/>
          </p:cNvSpPr>
          <p:nvPr/>
        </p:nvSpPr>
        <p:spPr bwMode="auto">
          <a:xfrm>
            <a:off x="3267419" y="5791200"/>
            <a:ext cx="5715000" cy="830997"/>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I’ve </a:t>
            </a:r>
            <a:r>
              <a:rPr lang="en-US" sz="1600" b="1" dirty="0">
                <a:solidFill>
                  <a:srgbClr val="A95351"/>
                </a:solidFill>
                <a:latin typeface="Tempus Sans ITC" pitchFamily="82" charset="0"/>
                <a:cs typeface="Times New Roman" pitchFamily="18" charset="0"/>
              </a:rPr>
              <a:t>highlighted</a:t>
            </a:r>
            <a:r>
              <a:rPr lang="en-US" sz="1600" b="1" dirty="0">
                <a:solidFill>
                  <a:srgbClr val="6B2B62"/>
                </a:solidFill>
                <a:latin typeface="Tempus Sans ITC" pitchFamily="82" charset="0"/>
                <a:cs typeface="Times New Roman" pitchFamily="18" charset="0"/>
              </a:rPr>
              <a:t> the major features that changed from the previous stage (i.e. how this cell differs from the </a:t>
            </a:r>
            <a:r>
              <a:rPr lang="en-US" sz="1600" b="1" dirty="0" err="1">
                <a:solidFill>
                  <a:srgbClr val="6B2B62"/>
                </a:solidFill>
                <a:latin typeface="Tempus Sans ITC" pitchFamily="82" charset="0"/>
                <a:cs typeface="Times New Roman" pitchFamily="18" charset="0"/>
              </a:rPr>
              <a:t>myeloblast</a:t>
            </a:r>
            <a:r>
              <a:rPr lang="en-US" sz="1600" b="1" dirty="0">
                <a:solidFill>
                  <a:srgbClr val="6B2B62"/>
                </a:solidFill>
                <a:latin typeface="Tempus Sans ITC" pitchFamily="82" charset="0"/>
                <a:cs typeface="Times New Roman" pitchFamily="18" charset="0"/>
              </a:rPr>
              <a:t>).  I’ll do this for the remaining cells as well.</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805149"/>
            <a:ext cx="3369381" cy="2809299"/>
          </a:xfrm>
          <a:prstGeom prst="rect">
            <a:avLst/>
          </a:prstGeom>
        </p:spPr>
      </p:pic>
      <p:sp>
        <p:nvSpPr>
          <p:cNvPr id="12" name="TextBox 2"/>
          <p:cNvSpPr txBox="1">
            <a:spLocks noChangeArrowheads="1"/>
          </p:cNvSpPr>
          <p:nvPr/>
        </p:nvSpPr>
        <p:spPr bwMode="auto">
          <a:xfrm>
            <a:off x="6838719" y="1178746"/>
            <a:ext cx="2239178" cy="2062103"/>
          </a:xfrm>
          <a:prstGeom prst="rect">
            <a:avLst/>
          </a:prstGeom>
          <a:noFill/>
          <a:ln w="9525">
            <a:noFill/>
            <a:miter lim="800000"/>
            <a:headEnd/>
            <a:tailEnd/>
          </a:ln>
        </p:spPr>
        <p:txBody>
          <a:bodyPr wrap="square">
            <a:spAutoFit/>
          </a:bodyPr>
          <a:lstStyle/>
          <a:p>
            <a:r>
              <a:rPr lang="en-US" sz="1600" b="1" dirty="0">
                <a:solidFill>
                  <a:srgbClr val="6B2B62"/>
                </a:solidFill>
                <a:latin typeface="Tempus Sans ITC" pitchFamily="82" charset="0"/>
                <a:cs typeface="Times New Roman" pitchFamily="18" charset="0"/>
              </a:rPr>
              <a:t>Note that this cell has many </a:t>
            </a:r>
            <a:r>
              <a:rPr lang="en-US" sz="1600" b="1" dirty="0" err="1">
                <a:solidFill>
                  <a:srgbClr val="6B2B62"/>
                </a:solidFill>
                <a:latin typeface="Tempus Sans ITC" pitchFamily="82" charset="0"/>
                <a:cs typeface="Times New Roman" pitchFamily="18" charset="0"/>
              </a:rPr>
              <a:t>azurophilic</a:t>
            </a:r>
            <a:r>
              <a:rPr lang="en-US" sz="1600" b="1" dirty="0">
                <a:solidFill>
                  <a:srgbClr val="6B2B62"/>
                </a:solidFill>
                <a:latin typeface="Tempus Sans ITC" pitchFamily="82" charset="0"/>
                <a:cs typeface="Times New Roman" pitchFamily="18" charset="0"/>
              </a:rPr>
              <a:t> granules in the cytoplasm “over” the nucleus; this obscures the fine chromatin pattern characteristic of a cell at this early stage.</a:t>
            </a:r>
          </a:p>
        </p:txBody>
      </p:sp>
    </p:spTree>
    <p:extLst>
      <p:ext uri="{BB962C8B-B14F-4D97-AF65-F5344CB8AC3E}">
        <p14:creationId xmlns:p14="http://schemas.microsoft.com/office/powerpoint/2010/main" val="2792636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4888</TotalTime>
  <Words>2779</Words>
  <Application>Microsoft Macintosh PowerPoint</Application>
  <PresentationFormat>On-screen Show (4:3)</PresentationFormat>
  <Paragraphs>305</Paragraphs>
  <Slides>46</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Bradley Hand ITC</vt:lpstr>
      <vt:lpstr>Calibri</vt:lpstr>
      <vt:lpstr>Chiller</vt:lpstr>
      <vt:lpstr>Georgia</vt:lpstr>
      <vt:lpstr>Helvetica</vt:lpstr>
      <vt:lpstr>Script MT Bold</vt:lpstr>
      <vt:lpstr>Tempus Sans ITC</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Freiermuth, Jacquelyn (freierjp)</cp:lastModifiedBy>
  <cp:revision>269</cp:revision>
  <cp:lastPrinted>2011-08-22T14:11:49Z</cp:lastPrinted>
  <dcterms:created xsi:type="dcterms:W3CDTF">2009-07-20T18:28:08Z</dcterms:created>
  <dcterms:modified xsi:type="dcterms:W3CDTF">2020-07-31T21:00:37Z</dcterms:modified>
</cp:coreProperties>
</file>