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448" r:id="rId2"/>
    <p:sldId id="332" r:id="rId3"/>
    <p:sldId id="405" r:id="rId4"/>
    <p:sldId id="408" r:id="rId5"/>
    <p:sldId id="449" r:id="rId6"/>
    <p:sldId id="450" r:id="rId7"/>
    <p:sldId id="451" r:id="rId8"/>
    <p:sldId id="406" r:id="rId9"/>
    <p:sldId id="452" r:id="rId10"/>
    <p:sldId id="453" r:id="rId11"/>
    <p:sldId id="459" r:id="rId12"/>
    <p:sldId id="456" r:id="rId13"/>
    <p:sldId id="458" r:id="rId14"/>
    <p:sldId id="457" r:id="rId15"/>
    <p:sldId id="455" r:id="rId16"/>
    <p:sldId id="403" r:id="rId17"/>
    <p:sldId id="468" r:id="rId18"/>
    <p:sldId id="470" r:id="rId19"/>
    <p:sldId id="497" r:id="rId20"/>
    <p:sldId id="502" r:id="rId21"/>
    <p:sldId id="479" r:id="rId22"/>
    <p:sldId id="491" r:id="rId23"/>
    <p:sldId id="496" r:id="rId24"/>
    <p:sldId id="481" r:id="rId25"/>
    <p:sldId id="462" r:id="rId26"/>
    <p:sldId id="473" r:id="rId27"/>
    <p:sldId id="465" r:id="rId28"/>
    <p:sldId id="495" r:id="rId29"/>
    <p:sldId id="488" r:id="rId30"/>
    <p:sldId id="499" r:id="rId31"/>
    <p:sldId id="474" r:id="rId32"/>
    <p:sldId id="492" r:id="rId33"/>
    <p:sldId id="464" r:id="rId34"/>
    <p:sldId id="477" r:id="rId35"/>
    <p:sldId id="501" r:id="rId36"/>
    <p:sldId id="498" r:id="rId37"/>
    <p:sldId id="493" r:id="rId38"/>
    <p:sldId id="475" r:id="rId39"/>
    <p:sldId id="482" r:id="rId40"/>
    <p:sldId id="466" r:id="rId41"/>
    <p:sldId id="489" r:id="rId42"/>
    <p:sldId id="500" r:id="rId43"/>
    <p:sldId id="471" r:id="rId44"/>
    <p:sldId id="476" r:id="rId45"/>
    <p:sldId id="472" r:id="rId46"/>
    <p:sldId id="483" r:id="rId47"/>
    <p:sldId id="463" r:id="rId48"/>
    <p:sldId id="480" r:id="rId49"/>
    <p:sldId id="467" r:id="rId50"/>
    <p:sldId id="485" r:id="rId51"/>
    <p:sldId id="486" r:id="rId52"/>
    <p:sldId id="460" r:id="rId53"/>
    <p:sldId id="494" r:id="rId54"/>
    <p:sldId id="478" r:id="rId55"/>
    <p:sldId id="469" r:id="rId5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ak"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A52AB"/>
    <a:srgbClr val="A95351"/>
    <a:srgbClr val="5D2E2D"/>
    <a:srgbClr val="00589A"/>
    <a:srgbClr val="6B2B62"/>
    <a:srgbClr val="7C3E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63" autoAdjust="0"/>
    <p:restoredTop sz="96041" autoAdjust="0"/>
  </p:normalViewPr>
  <p:slideViewPr>
    <p:cSldViewPr>
      <p:cViewPr varScale="1">
        <p:scale>
          <a:sx n="113" d="100"/>
          <a:sy n="113" d="100"/>
        </p:scale>
        <p:origin x="1840" y="184"/>
      </p:cViewPr>
      <p:guideLst>
        <p:guide orient="horz" pos="2160"/>
        <p:guide pos="2880"/>
      </p:guideLst>
    </p:cSldViewPr>
  </p:slideViewPr>
  <p:notesTextViewPr>
    <p:cViewPr>
      <p:scale>
        <a:sx n="100" d="100"/>
        <a:sy n="100" d="100"/>
      </p:scale>
      <p:origin x="0" y="0"/>
    </p:cViewPr>
  </p:notesTextViewPr>
  <p:sorterViewPr>
    <p:cViewPr>
      <p:scale>
        <a:sx n="42" d="100"/>
        <a:sy n="42" d="100"/>
      </p:scale>
      <p:origin x="0" y="0"/>
    </p:cViewPr>
  </p:sorterViewPr>
  <p:notesViewPr>
    <p:cSldViewPr>
      <p:cViewPr varScale="1">
        <p:scale>
          <a:sx n="78" d="100"/>
          <a:sy n="78" d="100"/>
        </p:scale>
        <p:origin x="-1986"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17EAD9D1-4FB8-41D4-A3A9-B2148DFF0436}" type="datetimeFigureOut">
              <a:rPr lang="en-US"/>
              <a:pPr>
                <a:defRPr/>
              </a:pPr>
              <a:t>7/31/20</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B4E5C313-DADB-433D-A23C-995F06E434E9}" type="slidenum">
              <a:rPr lang="en-US"/>
              <a:pPr>
                <a:defRPr/>
              </a:pPr>
              <a:t>‹#›</a:t>
            </a:fld>
            <a:endParaRPr lang="en-US"/>
          </a:p>
        </p:txBody>
      </p:sp>
    </p:spTree>
    <p:extLst>
      <p:ext uri="{BB962C8B-B14F-4D97-AF65-F5344CB8AC3E}">
        <p14:creationId xmlns:p14="http://schemas.microsoft.com/office/powerpoint/2010/main" val="22421551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5917FDF3-1C3C-431E-9896-CE79F6FDEFF0}" type="datetimeFigureOut">
              <a:rPr lang="en-US"/>
              <a:pPr>
                <a:defRPr/>
              </a:pPr>
              <a:t>7/31/20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dirty="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8A5CD272-1E90-49EA-9C4C-1788DE7B4D8A}" type="slidenum">
              <a:rPr lang="en-US"/>
              <a:pPr>
                <a:defRPr/>
              </a:pPr>
              <a:t>‹#›</a:t>
            </a:fld>
            <a:endParaRPr lang="en-US" dirty="0"/>
          </a:p>
        </p:txBody>
      </p:sp>
    </p:spTree>
    <p:extLst>
      <p:ext uri="{BB962C8B-B14F-4D97-AF65-F5344CB8AC3E}">
        <p14:creationId xmlns:p14="http://schemas.microsoft.com/office/powerpoint/2010/main" val="397620536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bwMode="auto">
          <a:noFill/>
          <a:ln>
            <a:solidFill>
              <a:srgbClr val="000000"/>
            </a:solidFill>
            <a:miter lim="800000"/>
            <a:headEnd/>
            <a:tailEnd/>
          </a:ln>
        </p:spPr>
      </p:sp>
      <p:sp>
        <p:nvSpPr>
          <p:cNvPr id="109571"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11</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12</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14</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17</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18</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19</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20</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21</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22</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23</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24</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25</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26</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27</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28</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29</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3</a:t>
            </a:fld>
            <a:endParaRPr lang="en-US" dirty="0"/>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30</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31</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32</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33</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34</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35</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36</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37</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38</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39</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4</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40</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41</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42</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43</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44</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45</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46</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47</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48</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49</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5</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50</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51</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52</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53</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54</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55</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6</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7</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9</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BBCC953-B18E-487F-B8E5-F99FC9BB272C}" type="datetimeFigureOut">
              <a:rPr lang="en-US"/>
              <a:pPr>
                <a:defRPr/>
              </a:pPr>
              <a:t>7/31/20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48821E-D9D4-411B-9C71-EC570628408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BD12162-BED4-419F-8736-A179AA9BF9D3}" type="datetimeFigureOut">
              <a:rPr lang="en-US"/>
              <a:pPr>
                <a:defRPr/>
              </a:pPr>
              <a:t>7/31/20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2E9E56-A4AD-4B48-9EB3-0D6FB0BE649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E92194-513E-429F-85AB-AB4A88A015A5}" type="datetimeFigureOut">
              <a:rPr lang="en-US"/>
              <a:pPr>
                <a:defRPr/>
              </a:pPr>
              <a:t>7/31/20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B1C63A-66C9-4F80-91A7-AF414B0C765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E44D69F-B2DE-4D0C-9987-DD51A3DC6294}" type="datetimeFigureOut">
              <a:rPr lang="en-US"/>
              <a:pPr>
                <a:defRPr/>
              </a:pPr>
              <a:t>7/31/20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22B0A0-6A73-48CF-BBDC-12985FFE3C5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871FB7F-7B40-475B-A494-D788614262B7}" type="datetimeFigureOut">
              <a:rPr lang="en-US"/>
              <a:pPr>
                <a:defRPr/>
              </a:pPr>
              <a:t>7/31/20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93BA3B-32D2-4E59-9E77-E1777A0E8A3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52B4447-A77F-4BF2-AB36-50FDC742192B}" type="datetimeFigureOut">
              <a:rPr lang="en-US"/>
              <a:pPr>
                <a:defRPr/>
              </a:pPr>
              <a:t>7/31/20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5DA9153-F8D3-4772-B947-F8933B31748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DE8953B-FA54-413F-895C-BA5BAE469B7F}" type="datetimeFigureOut">
              <a:rPr lang="en-US"/>
              <a:pPr>
                <a:defRPr/>
              </a:pPr>
              <a:t>7/31/20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E410873-5E3A-4A41-BEA1-3B8B6995477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C0A741C-9C32-40EB-9736-502530EE8BCA}" type="datetimeFigureOut">
              <a:rPr lang="en-US"/>
              <a:pPr>
                <a:defRPr/>
              </a:pPr>
              <a:t>7/31/20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0B4D3A9-B08A-441A-A667-AB44C7449DA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9F8D98A-4848-45EA-B15B-D228D8844EA0}" type="datetimeFigureOut">
              <a:rPr lang="en-US"/>
              <a:pPr>
                <a:defRPr/>
              </a:pPr>
              <a:t>7/31/20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5EAE663-191C-46BB-A9EE-EACF656CF00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81F8FE4-74A1-41B5-85DF-CB58BB787B0D}" type="datetimeFigureOut">
              <a:rPr lang="en-US"/>
              <a:pPr>
                <a:defRPr/>
              </a:pPr>
              <a:t>7/31/20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B5FEF7E-9B18-498C-96F6-41E8EC4BA32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343D7C3-6180-45E5-A503-918204DD92D4}" type="datetimeFigureOut">
              <a:rPr lang="en-US"/>
              <a:pPr>
                <a:defRPr/>
              </a:pPr>
              <a:t>7/31/20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1FD454-F596-4790-BDD2-F816C3595ED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6202D1B-5426-444E-8207-E3A071FA0CB8}" type="datetimeFigureOut">
              <a:rPr lang="en-US"/>
              <a:pPr>
                <a:defRPr/>
              </a:pPr>
              <a:t>7/31/20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4613888-89A0-4720-9940-988109F0B20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ravelblog.org/Photos/964948"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hyperlink" Target="http://med2.uc.edu/labmanuals/ma/virtuallabs/HematopoiesisRBCs/polyorthoSL177_xvid.mp4.mp4"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webslideserver.uc.edu:82/@57/view.apml?u=guest&amp;p=guest" TargetMode="External"/><Relationship Id="rId5" Type="http://schemas.openxmlformats.org/officeDocument/2006/relationships/hyperlink" Target="http://10.97.106.250/activex/slide88.html" TargetMode="External"/><Relationship Id="rId4" Type="http://schemas.openxmlformats.org/officeDocument/2006/relationships/hyperlink" Target="http://webslideserver.uc.edu:82/@58/view.apml?u=guest&amp;p=gues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hyperlink" Target="http://med2.uc.edu/labmanuals/ma/virtuallabs/HematopoiesisRBCs/reticulocyteSL21_xvid.mp4.mp4"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webslideserver.uc.edu:82/@59/view.apml?u=guest&amp;p=gues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hyperlink" Target="http://med2.uc.edu/labmanuals/ma/virtuallabs/HematopoiesisRBCs/reticulocyteSL22_xvid.mp4.mp4"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hyperlink" Target="http://10.97.106.250/activex/slide88.html" TargetMode="External"/><Relationship Id="rId4" Type="http://schemas.openxmlformats.org/officeDocument/2006/relationships/hyperlink" Target="http://webslideserver.uc.edu:82/@76/view.apml?u=guest&amp;p=guest"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hyperlink" Target="http://med2.uc.edu/labmanuals/ma/virtuallabs/HematopoiesisRBCs/proerythroblastbasophilicSL68_xvid.mp4.mp4"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webslideserver.uc.edu:82/@57/view.apml?u=guest&amp;p=guest" TargetMode="External"/><Relationship Id="rId5" Type="http://schemas.openxmlformats.org/officeDocument/2006/relationships/hyperlink" Target="http://10.97.106.250/activex/slide88.html" TargetMode="External"/><Relationship Id="rId4" Type="http://schemas.openxmlformats.org/officeDocument/2006/relationships/hyperlink" Target="http://webslideserver.uc.edu:82/@58/view.apml?u=guest&amp;p=gues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8200" y="914400"/>
            <a:ext cx="7696200" cy="1323439"/>
          </a:xfrm>
          <a:prstGeom prst="rect">
            <a:avLst/>
          </a:prstGeom>
          <a:noFill/>
        </p:spPr>
        <p:txBody>
          <a:bodyPr wrap="square">
            <a:spAutoFit/>
          </a:bodyPr>
          <a:lstStyle/>
          <a:p>
            <a:pPr algn="ctr" fontAlgn="auto">
              <a:spcBef>
                <a:spcPts val="0"/>
              </a:spcBef>
              <a:spcAft>
                <a:spcPts val="0"/>
              </a:spcAft>
              <a:defRPr/>
            </a:pPr>
            <a:r>
              <a:rPr lang="en-US" sz="4000" dirty="0">
                <a:solidFill>
                  <a:srgbClr val="C00000"/>
                </a:solidFill>
                <a:latin typeface="+mn-lt"/>
              </a:rPr>
              <a:t>Hematopoiesis: Red Blood Cells </a:t>
            </a:r>
            <a:r>
              <a:rPr lang="en-US" sz="4000" dirty="0">
                <a:solidFill>
                  <a:srgbClr val="C00000"/>
                </a:solidFill>
                <a:latin typeface="Chiller" pitchFamily="82" charset="0"/>
              </a:rPr>
              <a:t>Digital Laboratory</a:t>
            </a:r>
          </a:p>
        </p:txBody>
      </p:sp>
      <p:sp>
        <p:nvSpPr>
          <p:cNvPr id="15362" name="TextBox 2"/>
          <p:cNvSpPr txBox="1">
            <a:spLocks noChangeArrowheads="1"/>
          </p:cNvSpPr>
          <p:nvPr/>
        </p:nvSpPr>
        <p:spPr bwMode="auto">
          <a:xfrm>
            <a:off x="152400" y="3119437"/>
            <a:ext cx="8839200" cy="461963"/>
          </a:xfrm>
          <a:prstGeom prst="rect">
            <a:avLst/>
          </a:prstGeom>
          <a:noFill/>
          <a:ln w="9525">
            <a:noFill/>
            <a:miter lim="800000"/>
            <a:headEnd/>
            <a:tailEnd/>
          </a:ln>
        </p:spPr>
        <p:txBody>
          <a:bodyPr>
            <a:spAutoFit/>
          </a:bodyPr>
          <a:lstStyle/>
          <a:p>
            <a:r>
              <a:rPr lang="en-US" sz="2400" b="1" dirty="0">
                <a:solidFill>
                  <a:srgbClr val="7030A0"/>
                </a:solidFill>
                <a:latin typeface="Bradley Hand ITC" pitchFamily="66" charset="0"/>
              </a:rPr>
              <a:t>It’s best to view this in </a:t>
            </a:r>
            <a:r>
              <a:rPr lang="en-US" sz="2400" b="1" i="1" dirty="0">
                <a:solidFill>
                  <a:srgbClr val="7030A0"/>
                </a:solidFill>
                <a:latin typeface="Bradley Hand ITC" pitchFamily="66" charset="0"/>
              </a:rPr>
              <a:t>Slide Show </a:t>
            </a:r>
            <a:r>
              <a:rPr lang="en-US" sz="2400" b="1" dirty="0">
                <a:solidFill>
                  <a:srgbClr val="7030A0"/>
                </a:solidFill>
                <a:latin typeface="Bradley Hand ITC" pitchFamily="66" charset="0"/>
              </a:rPr>
              <a:t>mode, especially for the quizzes.</a:t>
            </a:r>
          </a:p>
        </p:txBody>
      </p:sp>
      <p:sp>
        <p:nvSpPr>
          <p:cNvPr id="2" name="TextBox 1"/>
          <p:cNvSpPr txBox="1"/>
          <p:nvPr/>
        </p:nvSpPr>
        <p:spPr>
          <a:xfrm>
            <a:off x="136097" y="4191000"/>
            <a:ext cx="5638800" cy="954107"/>
          </a:xfrm>
          <a:prstGeom prst="rect">
            <a:avLst/>
          </a:prstGeom>
          <a:noFill/>
        </p:spPr>
        <p:txBody>
          <a:bodyPr wrap="square" rtlCol="0">
            <a:spAutoFit/>
          </a:bodyPr>
          <a:lstStyle/>
          <a:p>
            <a:r>
              <a:rPr lang="en-US" sz="2800" b="1" dirty="0">
                <a:solidFill>
                  <a:schemeClr val="accent3">
                    <a:lumMod val="50000"/>
                  </a:schemeClr>
                </a:solidFill>
                <a:latin typeface="Bradley Hand ITC" pitchFamily="66" charset="0"/>
              </a:rPr>
              <a:t>This module will take approximately 75 minutes to complete.</a:t>
            </a:r>
          </a:p>
        </p:txBody>
      </p:sp>
      <p:pic>
        <p:nvPicPr>
          <p:cNvPr id="1026" name="Picture 2" descr="Preparing Sheep Testicle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 y="-15240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P:\My Documents\Histology course director\digital labs\RheumOncHem\HematopoiesisRBCs\quiz review images\14 without arrow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19486" y="4343400"/>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13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1600200" y="1923327"/>
            <a:ext cx="6019800" cy="646331"/>
          </a:xfrm>
          <a:prstGeom prst="rect">
            <a:avLst/>
          </a:prstGeom>
          <a:noFill/>
          <a:ln w="9525">
            <a:noFill/>
            <a:miter lim="800000"/>
            <a:headEnd/>
            <a:tailEnd/>
          </a:ln>
        </p:spPr>
        <p:txBody>
          <a:bodyPr wrap="square">
            <a:spAutoFit/>
          </a:bodyPr>
          <a:lstStyle/>
          <a:p>
            <a:r>
              <a:rPr lang="en-US" dirty="0">
                <a:latin typeface="Calibri" pitchFamily="34" charset="0"/>
                <a:hlinkClick r:id="rId3"/>
              </a:rPr>
              <a:t>Video of basophilic erythroblast </a:t>
            </a:r>
            <a:r>
              <a:rPr lang="en-US" dirty="0">
                <a:latin typeface="Calibri" pitchFamily="34" charset="0"/>
                <a:sym typeface="Wingdings" pitchFamily="2" charset="2"/>
                <a:hlinkClick r:id="rId3"/>
              </a:rPr>
              <a:t> </a:t>
            </a:r>
            <a:r>
              <a:rPr lang="en-US" dirty="0" err="1">
                <a:latin typeface="Calibri" pitchFamily="34" charset="0"/>
                <a:sym typeface="Wingdings" pitchFamily="2" charset="2"/>
                <a:hlinkClick r:id="rId3"/>
              </a:rPr>
              <a:t>polychromatophilic</a:t>
            </a:r>
            <a:r>
              <a:rPr lang="en-US" dirty="0">
                <a:latin typeface="Calibri" pitchFamily="34" charset="0"/>
                <a:sym typeface="Wingdings" pitchFamily="2" charset="2"/>
                <a:hlinkClick r:id="rId3"/>
              </a:rPr>
              <a:t> erythroblast  </a:t>
            </a:r>
            <a:r>
              <a:rPr lang="en-US" dirty="0" err="1">
                <a:latin typeface="Calibri" pitchFamily="34" charset="0"/>
                <a:sym typeface="Wingdings" pitchFamily="2" charset="2"/>
                <a:hlinkClick r:id="rId3"/>
              </a:rPr>
              <a:t>orthochromatophilic</a:t>
            </a:r>
            <a:r>
              <a:rPr lang="en-US" dirty="0">
                <a:latin typeface="Calibri" pitchFamily="34" charset="0"/>
                <a:sym typeface="Wingdings" pitchFamily="2" charset="2"/>
                <a:hlinkClick r:id="rId3"/>
              </a:rPr>
              <a:t> erythroblast </a:t>
            </a:r>
            <a:r>
              <a:rPr lang="en-US" dirty="0">
                <a:latin typeface="Calibri" pitchFamily="34" charset="0"/>
                <a:hlinkClick r:id="rId3"/>
              </a:rPr>
              <a:t>– SL177</a:t>
            </a:r>
            <a:endParaRPr lang="en-US" dirty="0">
              <a:latin typeface="Calibri" pitchFamily="34" charset="0"/>
            </a:endParaRPr>
          </a:p>
        </p:txBody>
      </p:sp>
      <p:sp>
        <p:nvSpPr>
          <p:cNvPr id="37891" name="TextBox 4"/>
          <p:cNvSpPr txBox="1">
            <a:spLocks noChangeArrowheads="1"/>
          </p:cNvSpPr>
          <p:nvPr/>
        </p:nvSpPr>
        <p:spPr bwMode="auto">
          <a:xfrm>
            <a:off x="762000" y="5562600"/>
            <a:ext cx="8131703" cy="1200329"/>
          </a:xfrm>
          <a:prstGeom prst="rect">
            <a:avLst/>
          </a:prstGeom>
          <a:noFill/>
          <a:ln w="9525">
            <a:noFill/>
            <a:miter lim="800000"/>
            <a:headEnd/>
            <a:tailEnd/>
          </a:ln>
        </p:spPr>
        <p:txBody>
          <a:bodyPr wrap="square">
            <a:spAutoFit/>
          </a:bodyPr>
          <a:lstStyle/>
          <a:p>
            <a:r>
              <a:rPr lang="en-US" dirty="0">
                <a:latin typeface="Calibri" pitchFamily="34" charset="0"/>
              </a:rPr>
              <a:t>Link to </a:t>
            </a:r>
            <a:r>
              <a:rPr lang="en-US" u="sng" dirty="0">
                <a:hlinkClick r:id="rId4"/>
              </a:rPr>
              <a:t>SL 068</a:t>
            </a:r>
            <a:r>
              <a:rPr lang="en-US" dirty="0">
                <a:latin typeface="Calibri" pitchFamily="34" charset="0"/>
                <a:hlinkClick r:id="rId5"/>
              </a:rPr>
              <a:t> </a:t>
            </a:r>
            <a:r>
              <a:rPr lang="en-US" dirty="0">
                <a:latin typeface="Calibri" pitchFamily="34" charset="0"/>
              </a:rPr>
              <a:t>and </a:t>
            </a:r>
            <a:r>
              <a:rPr lang="en-US" u="sng" dirty="0">
                <a:hlinkClick r:id="rId6"/>
              </a:rPr>
              <a:t>SL 177</a:t>
            </a:r>
            <a:r>
              <a:rPr lang="en-US" dirty="0">
                <a:latin typeface="Calibri" pitchFamily="34" charset="0"/>
                <a:hlinkClick r:id="rId5"/>
              </a:rPr>
              <a:t> </a:t>
            </a:r>
            <a:endParaRPr lang="en-US" dirty="0">
              <a:latin typeface="Calibri" pitchFamily="34" charset="0"/>
            </a:endParaRPr>
          </a:p>
          <a:p>
            <a:r>
              <a:rPr lang="en-US" b="1" dirty="0">
                <a:latin typeface="Calibri" pitchFamily="34" charset="0"/>
              </a:rPr>
              <a:t>Be able to identify:</a:t>
            </a:r>
          </a:p>
          <a:p>
            <a:pPr lvl="1" eaLnBrk="0" hangingPunct="0">
              <a:buFontTx/>
              <a:buChar char="•"/>
            </a:pPr>
            <a:r>
              <a:rPr lang="en-US" sz="1200" b="1" dirty="0">
                <a:solidFill>
                  <a:srgbClr val="002060"/>
                </a:solidFill>
                <a:latin typeface="Georgia" pitchFamily="18" charset="0"/>
                <a:cs typeface="Arial" charset="0"/>
              </a:rPr>
              <a:t>Basophilic erythroblast</a:t>
            </a:r>
          </a:p>
          <a:p>
            <a:pPr lvl="1" eaLnBrk="0" hangingPunct="0">
              <a:buFontTx/>
              <a:buChar char="•"/>
            </a:pPr>
            <a:r>
              <a:rPr lang="en-US" sz="1200" b="1" dirty="0" err="1">
                <a:solidFill>
                  <a:srgbClr val="002060"/>
                </a:solidFill>
                <a:latin typeface="Georgia" pitchFamily="18" charset="0"/>
                <a:cs typeface="Arial" charset="0"/>
              </a:rPr>
              <a:t>Orthochromatophilic</a:t>
            </a:r>
            <a:r>
              <a:rPr lang="en-US" sz="1200" b="1" dirty="0">
                <a:solidFill>
                  <a:srgbClr val="002060"/>
                </a:solidFill>
                <a:latin typeface="Georgia" pitchFamily="18" charset="0"/>
                <a:cs typeface="Arial" charset="0"/>
              </a:rPr>
              <a:t> erythroblast</a:t>
            </a:r>
          </a:p>
          <a:p>
            <a:pPr lvl="1" eaLnBrk="0" hangingPunct="0">
              <a:buFontTx/>
              <a:buChar char="•"/>
            </a:pPr>
            <a:r>
              <a:rPr lang="en-US" sz="1200" b="1" dirty="0" err="1">
                <a:solidFill>
                  <a:srgbClr val="002060"/>
                </a:solidFill>
                <a:latin typeface="Georgia" pitchFamily="18" charset="0"/>
                <a:cs typeface="Arial" charset="0"/>
              </a:rPr>
              <a:t>Polychromatophilic</a:t>
            </a:r>
            <a:r>
              <a:rPr lang="en-US" sz="1200" b="1" dirty="0">
                <a:solidFill>
                  <a:srgbClr val="002060"/>
                </a:solidFill>
                <a:latin typeface="Georgia" pitchFamily="18" charset="0"/>
                <a:cs typeface="Arial" charset="0"/>
              </a:rPr>
              <a:t> erythroblast</a:t>
            </a:r>
          </a:p>
        </p:txBody>
      </p:sp>
      <p:sp>
        <p:nvSpPr>
          <p:cNvPr id="6" name="Rectangle 5"/>
          <p:cNvSpPr/>
          <p:nvPr/>
        </p:nvSpPr>
        <p:spPr>
          <a:xfrm>
            <a:off x="1752600" y="26501"/>
            <a:ext cx="6422079"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C00000"/>
                </a:solidFill>
                <a:effectLst>
                  <a:reflection blurRad="12700" stA="50000" endPos="50000" dist="5000" dir="5400000" sy="-100000" rotWithShape="0"/>
                </a:effectLst>
                <a:latin typeface="+mn-lt"/>
              </a:rPr>
              <a:t>HEMATOPOIESIS – RED BLOOD CELLS</a:t>
            </a:r>
          </a:p>
        </p:txBody>
      </p:sp>
    </p:spTree>
    <p:extLst>
      <p:ext uri="{BB962C8B-B14F-4D97-AF65-F5344CB8AC3E}">
        <p14:creationId xmlns:p14="http://schemas.microsoft.com/office/powerpoint/2010/main" val="131895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110566" y="24825"/>
            <a:ext cx="6422079"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C00000"/>
                </a:solidFill>
                <a:effectLst>
                  <a:reflection blurRad="12700" stA="50000" endPos="50000" dist="5000" dir="5400000" sy="-100000" rotWithShape="0"/>
                </a:effectLst>
                <a:latin typeface="+mn-lt"/>
              </a:rPr>
              <a:t>HEMATOPOIESIS – RED BLOOD CELLS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0"/>
            <a:ext cx="1151129" cy="6858000"/>
          </a:xfrm>
          <a:prstGeom prst="rect">
            <a:avLst/>
          </a:prstGeom>
        </p:spPr>
      </p:pic>
      <p:sp>
        <p:nvSpPr>
          <p:cNvPr id="9" name="Rectangle 8"/>
          <p:cNvSpPr/>
          <p:nvPr/>
        </p:nvSpPr>
        <p:spPr>
          <a:xfrm>
            <a:off x="381000" y="1524000"/>
            <a:ext cx="1524000" cy="3581400"/>
          </a:xfrm>
          <a:prstGeom prst="rect">
            <a:avLst/>
          </a:prstGeom>
          <a:noFill/>
          <a:ln w="57150">
            <a:solidFill>
              <a:srgbClr val="5D2E2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7400" y="678225"/>
            <a:ext cx="2209800" cy="2094705"/>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flipV="1">
            <a:off x="2147701" y="2791490"/>
            <a:ext cx="1967099" cy="2542510"/>
          </a:xfrm>
          <a:prstGeom prst="rect">
            <a:avLst/>
          </a:prstGeom>
        </p:spPr>
      </p:pic>
      <p:sp>
        <p:nvSpPr>
          <p:cNvPr id="10" name="TextBox 2"/>
          <p:cNvSpPr txBox="1">
            <a:spLocks noChangeArrowheads="1"/>
          </p:cNvSpPr>
          <p:nvPr/>
        </p:nvSpPr>
        <p:spPr bwMode="auto">
          <a:xfrm>
            <a:off x="4114800" y="2826127"/>
            <a:ext cx="5105400" cy="4031873"/>
          </a:xfrm>
          <a:prstGeom prst="rect">
            <a:avLst/>
          </a:prstGeom>
          <a:noFill/>
          <a:ln w="9525">
            <a:noFill/>
            <a:miter lim="800000"/>
            <a:headEnd/>
            <a:tailEnd/>
          </a:ln>
        </p:spPr>
        <p:txBody>
          <a:bodyPr wrap="square">
            <a:spAutoFit/>
          </a:bodyPr>
          <a:lstStyle/>
          <a:p>
            <a:r>
              <a:rPr lang="en-US" sz="1600" b="1" dirty="0">
                <a:solidFill>
                  <a:srgbClr val="6B2B62"/>
                </a:solidFill>
                <a:latin typeface="Tempus Sans ITC" pitchFamily="82" charset="0"/>
                <a:cs typeface="Times New Roman" pitchFamily="18" charset="0"/>
              </a:rPr>
              <a:t>Many students get confused between maturing red blood cells and a lymphocyte (above).   Recall that the lymphocyte has a small condensed nucleus, with a thin rim of blue cytoplasm.  The cell in the RBC series that has a blue cytoplasm similar to the lymphocyte is the basophilic erythroblast.  These two cells can be distinguished because the basophilic erythroblast is larger, with a larger nucleus, and a chromatin pattern that is clumpy but has a good number of clear areas within the nucleus.  By the time the nucleus of the RBC condenses enough to look like the nucleus of the lymphocyte, the cell has already begun to synthesize hemoglobin, so it’s cytoplasm has enough eosinophilia to distinguish it from the basophilic cytoplasm of the lymphocyte.</a:t>
            </a: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9800" y="685800"/>
            <a:ext cx="2590800" cy="2046067"/>
          </a:xfrm>
          <a:prstGeom prst="rect">
            <a:avLst/>
          </a:prstGeom>
        </p:spPr>
      </p:pic>
    </p:spTree>
    <p:extLst>
      <p:ext uri="{BB962C8B-B14F-4D97-AF65-F5344CB8AC3E}">
        <p14:creationId xmlns:p14="http://schemas.microsoft.com/office/powerpoint/2010/main" val="3478946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110566" y="24825"/>
            <a:ext cx="6422079"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C00000"/>
                </a:solidFill>
                <a:effectLst>
                  <a:reflection blurRad="12700" stA="50000" endPos="50000" dist="5000" dir="5400000" sy="-100000" rotWithShape="0"/>
                </a:effectLst>
                <a:latin typeface="+mn-lt"/>
              </a:rPr>
              <a:t>HEMATOPOIESIS – RED BLOOD CELLS</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40169"/>
          <a:stretch/>
        </p:blipFill>
        <p:spPr>
          <a:xfrm>
            <a:off x="90944" y="87775"/>
            <a:ext cx="1151129" cy="4103225"/>
          </a:xfrm>
          <a:prstGeom prst="rect">
            <a:avLst/>
          </a:prstGeom>
        </p:spPr>
      </p:pic>
      <p:sp>
        <p:nvSpPr>
          <p:cNvPr id="9" name="Rectangle 8"/>
          <p:cNvSpPr/>
          <p:nvPr/>
        </p:nvSpPr>
        <p:spPr>
          <a:xfrm>
            <a:off x="56909" y="1218547"/>
            <a:ext cx="1295400" cy="2972453"/>
          </a:xfrm>
          <a:prstGeom prst="rect">
            <a:avLst/>
          </a:prstGeom>
          <a:noFill/>
          <a:ln w="57150">
            <a:solidFill>
              <a:srgbClr val="5D2E2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2"/>
          <p:cNvSpPr txBox="1">
            <a:spLocks noChangeArrowheads="1"/>
          </p:cNvSpPr>
          <p:nvPr/>
        </p:nvSpPr>
        <p:spPr bwMode="auto">
          <a:xfrm>
            <a:off x="3377626" y="762000"/>
            <a:ext cx="3887955" cy="1815882"/>
          </a:xfrm>
          <a:prstGeom prst="rect">
            <a:avLst/>
          </a:prstGeom>
          <a:noFill/>
          <a:ln w="9525">
            <a:noFill/>
            <a:miter lim="800000"/>
            <a:headEnd/>
            <a:tailEnd/>
          </a:ln>
        </p:spPr>
        <p:txBody>
          <a:bodyPr wrap="square">
            <a:spAutoFit/>
          </a:bodyPr>
          <a:lstStyle/>
          <a:p>
            <a:pPr>
              <a:tabLst>
                <a:tab pos="231775" algn="l"/>
              </a:tabLst>
            </a:pPr>
            <a:r>
              <a:rPr lang="en-US" sz="1600" b="1" dirty="0" err="1">
                <a:solidFill>
                  <a:srgbClr val="00589A"/>
                </a:solidFill>
                <a:latin typeface="Times New Roman" pitchFamily="18" charset="0"/>
                <a:cs typeface="Times New Roman" pitchFamily="18" charset="0"/>
              </a:rPr>
              <a:t>orthochromatophilic</a:t>
            </a:r>
            <a:r>
              <a:rPr lang="en-US" sz="1600" b="1" dirty="0">
                <a:solidFill>
                  <a:srgbClr val="00589A"/>
                </a:solidFill>
                <a:latin typeface="Times New Roman" pitchFamily="18" charset="0"/>
                <a:cs typeface="Times New Roman" pitchFamily="18" charset="0"/>
              </a:rPr>
              <a:t> erythroblast</a:t>
            </a:r>
          </a:p>
          <a:p>
            <a:pPr>
              <a:tabLst>
                <a:tab pos="231775" algn="l"/>
              </a:tabLst>
            </a:pPr>
            <a:r>
              <a:rPr lang="en-US" sz="1600" b="1" dirty="0">
                <a:solidFill>
                  <a:srgbClr val="A95351"/>
                </a:solidFill>
                <a:latin typeface="Times New Roman" pitchFamily="18" charset="0"/>
                <a:cs typeface="Times New Roman" pitchFamily="18" charset="0"/>
              </a:rPr>
              <a:t>	--small cell</a:t>
            </a:r>
          </a:p>
          <a:p>
            <a:pPr>
              <a:tabLst>
                <a:tab pos="231775" algn="l"/>
              </a:tabLst>
            </a:pPr>
            <a:r>
              <a:rPr lang="en-US" sz="1600" b="1" dirty="0">
                <a:solidFill>
                  <a:srgbClr val="A95351"/>
                </a:solidFill>
                <a:latin typeface="Times New Roman" pitchFamily="18" charset="0"/>
                <a:cs typeface="Times New Roman" pitchFamily="18" charset="0"/>
              </a:rPr>
              <a:t>	--small nucleus</a:t>
            </a:r>
          </a:p>
          <a:p>
            <a:pPr>
              <a:tabLst>
                <a:tab pos="231775" algn="l"/>
              </a:tabLst>
            </a:pPr>
            <a:r>
              <a:rPr lang="en-US" sz="1600" b="1" dirty="0">
                <a:solidFill>
                  <a:srgbClr val="5D2E2D"/>
                </a:solidFill>
                <a:latin typeface="Times New Roman" pitchFamily="18" charset="0"/>
                <a:cs typeface="Times New Roman" pitchFamily="18" charset="0"/>
              </a:rPr>
              <a:t>	--absence of nucleoli</a:t>
            </a:r>
          </a:p>
          <a:p>
            <a:pPr>
              <a:tabLst>
                <a:tab pos="231775" algn="l"/>
              </a:tabLst>
            </a:pPr>
            <a:r>
              <a:rPr lang="en-US" sz="1600" b="1" dirty="0">
                <a:solidFill>
                  <a:srgbClr val="5D2E2D"/>
                </a:solidFill>
                <a:latin typeface="Times New Roman" pitchFamily="18" charset="0"/>
                <a:cs typeface="Times New Roman" pitchFamily="18" charset="0"/>
              </a:rPr>
              <a:t>	--</a:t>
            </a:r>
            <a:r>
              <a:rPr lang="en-US" sz="1600" b="1" dirty="0">
                <a:solidFill>
                  <a:srgbClr val="A95351"/>
                </a:solidFill>
                <a:latin typeface="Times New Roman" pitchFamily="18" charset="0"/>
                <a:cs typeface="Times New Roman" pitchFamily="18" charset="0"/>
              </a:rPr>
              <a:t>mostly</a:t>
            </a:r>
            <a:r>
              <a:rPr lang="en-US" sz="1600" b="1" dirty="0">
                <a:solidFill>
                  <a:srgbClr val="5D2E2D"/>
                </a:solidFill>
                <a:latin typeface="Times New Roman" pitchFamily="18" charset="0"/>
                <a:cs typeface="Times New Roman" pitchFamily="18" charset="0"/>
              </a:rPr>
              <a:t> clumpy chromatin pattern</a:t>
            </a:r>
          </a:p>
          <a:p>
            <a:pPr>
              <a:tabLst>
                <a:tab pos="231775" algn="l"/>
              </a:tabLst>
            </a:pPr>
            <a:r>
              <a:rPr lang="en-US" sz="1600" b="1" dirty="0">
                <a:solidFill>
                  <a:srgbClr val="5D2E2D"/>
                </a:solidFill>
                <a:latin typeface="Times New Roman" pitchFamily="18" charset="0"/>
                <a:cs typeface="Times New Roman" pitchFamily="18" charset="0"/>
              </a:rPr>
              <a:t>	--</a:t>
            </a:r>
            <a:r>
              <a:rPr lang="en-US" sz="1600" b="1" dirty="0">
                <a:solidFill>
                  <a:srgbClr val="A95351"/>
                </a:solidFill>
                <a:latin typeface="Times New Roman" pitchFamily="18" charset="0"/>
                <a:cs typeface="Times New Roman" pitchFamily="18" charset="0"/>
              </a:rPr>
              <a:t>mostly eosinophilic </a:t>
            </a:r>
            <a:r>
              <a:rPr lang="en-US" sz="1600" b="1" dirty="0">
                <a:solidFill>
                  <a:srgbClr val="5D2E2D"/>
                </a:solidFill>
                <a:latin typeface="Times New Roman" pitchFamily="18" charset="0"/>
                <a:cs typeface="Times New Roman" pitchFamily="18" charset="0"/>
              </a:rPr>
              <a:t>cytoplasm</a:t>
            </a:r>
          </a:p>
          <a:p>
            <a:pPr>
              <a:tabLst>
                <a:tab pos="231775" algn="l"/>
              </a:tabLst>
            </a:pPr>
            <a:r>
              <a:rPr lang="en-US" sz="1600" b="1" dirty="0">
                <a:solidFill>
                  <a:srgbClr val="5D2E2D"/>
                </a:solidFill>
                <a:latin typeface="Times New Roman" pitchFamily="18" charset="0"/>
                <a:cs typeface="Times New Roman" pitchFamily="18" charset="0"/>
              </a:rPr>
              <a:t>	--absence of granules</a:t>
            </a:r>
          </a:p>
        </p:txBody>
      </p:sp>
      <p:sp>
        <p:nvSpPr>
          <p:cNvPr id="5" name="TextBox 4"/>
          <p:cNvSpPr txBox="1"/>
          <p:nvPr/>
        </p:nvSpPr>
        <p:spPr>
          <a:xfrm>
            <a:off x="3194844" y="2679918"/>
            <a:ext cx="5872956" cy="2062103"/>
          </a:xfrm>
          <a:prstGeom prst="rect">
            <a:avLst/>
          </a:prstGeom>
          <a:noFill/>
        </p:spPr>
        <p:txBody>
          <a:bodyPr wrap="square" rtlCol="0">
            <a:spAutoFit/>
          </a:bodyPr>
          <a:lstStyle/>
          <a:p>
            <a:r>
              <a:rPr lang="en-US" sz="1600" b="1" dirty="0">
                <a:solidFill>
                  <a:srgbClr val="5D2E2D"/>
                </a:solidFill>
                <a:latin typeface="Times New Roman" pitchFamily="18" charset="0"/>
                <a:cs typeface="Times New Roman" pitchFamily="18" charset="0"/>
              </a:rPr>
              <a:t>After the maturing RBC loses its nucleus, it is called a </a:t>
            </a:r>
            <a:r>
              <a:rPr lang="en-US" sz="1600" b="1" dirty="0" err="1">
                <a:solidFill>
                  <a:srgbClr val="A95351"/>
                </a:solidFill>
                <a:latin typeface="Times New Roman" pitchFamily="18" charset="0"/>
                <a:cs typeface="Times New Roman" pitchFamily="18" charset="0"/>
              </a:rPr>
              <a:t>polychromatophilic</a:t>
            </a:r>
            <a:r>
              <a:rPr lang="en-US" sz="1600" b="1" dirty="0">
                <a:solidFill>
                  <a:srgbClr val="A95351"/>
                </a:solidFill>
                <a:latin typeface="Times New Roman" pitchFamily="18" charset="0"/>
                <a:cs typeface="Times New Roman" pitchFamily="18" charset="0"/>
              </a:rPr>
              <a:t> erythrocyte</a:t>
            </a:r>
            <a:r>
              <a:rPr lang="en-US" sz="1600" b="1" dirty="0">
                <a:solidFill>
                  <a:srgbClr val="5D2E2D"/>
                </a:solidFill>
                <a:latin typeface="Times New Roman" pitchFamily="18" charset="0"/>
                <a:cs typeface="Times New Roman" pitchFamily="18" charset="0"/>
              </a:rPr>
              <a:t>, or </a:t>
            </a:r>
            <a:r>
              <a:rPr lang="en-US" sz="1600" b="1" dirty="0">
                <a:solidFill>
                  <a:srgbClr val="A95351"/>
                </a:solidFill>
                <a:latin typeface="Times New Roman" pitchFamily="18" charset="0"/>
                <a:cs typeface="Times New Roman" pitchFamily="18" charset="0"/>
              </a:rPr>
              <a:t>reticulocyte</a:t>
            </a:r>
            <a:r>
              <a:rPr lang="en-US" sz="1600" b="1" dirty="0">
                <a:solidFill>
                  <a:srgbClr val="5D2E2D"/>
                </a:solidFill>
                <a:latin typeface="Times New Roman" pitchFamily="18" charset="0"/>
                <a:cs typeface="Times New Roman" pitchFamily="18" charset="0"/>
              </a:rPr>
              <a:t>, which is released into the circulation.  The reticulocyte still has a small number of ribosomes, so although it is fairly eosinophilic, it is tinged with a little basophilia (the cell indicated by the arrow is probably a reticulocyte).   Although this is a bone marrow smear, reticulocytes </a:t>
            </a:r>
            <a:r>
              <a:rPr lang="en-US" sz="1600" b="1" i="1" dirty="0">
                <a:solidFill>
                  <a:srgbClr val="5D2E2D"/>
                </a:solidFill>
                <a:latin typeface="Times New Roman" pitchFamily="18" charset="0"/>
                <a:cs typeface="Times New Roman" pitchFamily="18" charset="0"/>
              </a:rPr>
              <a:t>can</a:t>
            </a:r>
            <a:r>
              <a:rPr lang="en-US" sz="1600" b="1" dirty="0">
                <a:solidFill>
                  <a:srgbClr val="5D2E2D"/>
                </a:solidFill>
                <a:latin typeface="Times New Roman" pitchFamily="18" charset="0"/>
                <a:cs typeface="Times New Roman" pitchFamily="18" charset="0"/>
              </a:rPr>
              <a:t> be identified this way in peripheral blood (or at least we can guess which are reticulocytes).</a:t>
            </a:r>
            <a:endParaRPr lang="en-US"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04895" y="1588193"/>
            <a:ext cx="3556653" cy="1670845"/>
          </a:xfrm>
          <a:prstGeom prst="rect">
            <a:avLst/>
          </a:prstGeom>
        </p:spPr>
      </p:pic>
      <p:cxnSp>
        <p:nvCxnSpPr>
          <p:cNvPr id="6" name="Straight Arrow Connector 5"/>
          <p:cNvCxnSpPr/>
          <p:nvPr/>
        </p:nvCxnSpPr>
        <p:spPr>
          <a:xfrm>
            <a:off x="1746813" y="2817725"/>
            <a:ext cx="462987" cy="52086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8897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3124200" y="2270381"/>
            <a:ext cx="3009900" cy="369332"/>
          </a:xfrm>
          <a:prstGeom prst="rect">
            <a:avLst/>
          </a:prstGeom>
          <a:noFill/>
          <a:ln w="9525">
            <a:noFill/>
            <a:miter lim="800000"/>
            <a:headEnd/>
            <a:tailEnd/>
          </a:ln>
        </p:spPr>
        <p:txBody>
          <a:bodyPr wrap="square">
            <a:spAutoFit/>
          </a:bodyPr>
          <a:lstStyle/>
          <a:p>
            <a:r>
              <a:rPr lang="en-US" dirty="0">
                <a:latin typeface="Calibri" pitchFamily="34" charset="0"/>
                <a:hlinkClick r:id="rId3"/>
              </a:rPr>
              <a:t>Video of reticulocyte – SL21</a:t>
            </a:r>
            <a:endParaRPr lang="en-US" dirty="0">
              <a:latin typeface="Calibri" pitchFamily="34" charset="0"/>
            </a:endParaRPr>
          </a:p>
        </p:txBody>
      </p:sp>
      <p:sp>
        <p:nvSpPr>
          <p:cNvPr id="37891" name="TextBox 4"/>
          <p:cNvSpPr txBox="1">
            <a:spLocks noChangeArrowheads="1"/>
          </p:cNvSpPr>
          <p:nvPr/>
        </p:nvSpPr>
        <p:spPr bwMode="auto">
          <a:xfrm>
            <a:off x="766823" y="5961701"/>
            <a:ext cx="8131703" cy="830997"/>
          </a:xfrm>
          <a:prstGeom prst="rect">
            <a:avLst/>
          </a:prstGeom>
          <a:noFill/>
          <a:ln w="9525">
            <a:noFill/>
            <a:miter lim="800000"/>
            <a:headEnd/>
            <a:tailEnd/>
          </a:ln>
        </p:spPr>
        <p:txBody>
          <a:bodyPr wrap="square">
            <a:spAutoFit/>
          </a:bodyPr>
          <a:lstStyle/>
          <a:p>
            <a:r>
              <a:rPr lang="en-US" dirty="0">
                <a:latin typeface="Calibri" pitchFamily="34" charset="0"/>
              </a:rPr>
              <a:t>Link to </a:t>
            </a:r>
            <a:r>
              <a:rPr lang="en-US" u="sng" dirty="0">
                <a:hlinkClick r:id="rId4"/>
              </a:rPr>
              <a:t>SL 021</a:t>
            </a:r>
            <a:endParaRPr lang="en-US" u="sng" dirty="0"/>
          </a:p>
          <a:p>
            <a:r>
              <a:rPr lang="en-US" b="1" dirty="0">
                <a:latin typeface="Calibri" pitchFamily="34" charset="0"/>
              </a:rPr>
              <a:t>Be able to identify:</a:t>
            </a:r>
          </a:p>
          <a:p>
            <a:pPr lvl="1" eaLnBrk="0" hangingPunct="0">
              <a:buFontTx/>
              <a:buChar char="•"/>
            </a:pPr>
            <a:r>
              <a:rPr lang="en-US" sz="1200" b="1" dirty="0">
                <a:solidFill>
                  <a:srgbClr val="002060"/>
                </a:solidFill>
                <a:latin typeface="Georgia" pitchFamily="18" charset="0"/>
                <a:cs typeface="Arial" charset="0"/>
              </a:rPr>
              <a:t>Reticulocyte (actually, we never ask this on an exam, seriously)</a:t>
            </a:r>
          </a:p>
        </p:txBody>
      </p:sp>
      <p:sp>
        <p:nvSpPr>
          <p:cNvPr id="6" name="Rectangle 5"/>
          <p:cNvSpPr/>
          <p:nvPr/>
        </p:nvSpPr>
        <p:spPr>
          <a:xfrm>
            <a:off x="1752600" y="26501"/>
            <a:ext cx="6422079"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C00000"/>
                </a:solidFill>
                <a:effectLst>
                  <a:reflection blurRad="12700" stA="50000" endPos="50000" dist="5000" dir="5400000" sy="-100000" rotWithShape="0"/>
                </a:effectLst>
                <a:latin typeface="+mn-lt"/>
              </a:rPr>
              <a:t>HEMATOPOIESIS – RED BLOOD CELLS</a:t>
            </a:r>
          </a:p>
        </p:txBody>
      </p:sp>
    </p:spTree>
    <p:extLst>
      <p:ext uri="{BB962C8B-B14F-4D97-AF65-F5344CB8AC3E}">
        <p14:creationId xmlns:p14="http://schemas.microsoft.com/office/powerpoint/2010/main" val="1344682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r="54925"/>
          <a:stretch/>
        </p:blipFill>
        <p:spPr>
          <a:xfrm>
            <a:off x="7768850" y="5580648"/>
            <a:ext cx="1375150" cy="1277351"/>
          </a:xfrm>
          <a:prstGeom prst="rect">
            <a:avLst/>
          </a:prstGeom>
        </p:spPr>
      </p:pic>
      <p:sp>
        <p:nvSpPr>
          <p:cNvPr id="11" name="Rectangle 10"/>
          <p:cNvSpPr/>
          <p:nvPr/>
        </p:nvSpPr>
        <p:spPr>
          <a:xfrm>
            <a:off x="2110566" y="24825"/>
            <a:ext cx="6422079"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C00000"/>
                </a:solidFill>
                <a:effectLst>
                  <a:reflection blurRad="12700" stA="50000" endPos="50000" dist="5000" dir="5400000" sy="-100000" rotWithShape="0"/>
                </a:effectLst>
                <a:latin typeface="+mn-lt"/>
              </a:rPr>
              <a:t>HEMATOPOIESIS – RED BLOOD CELLS</a:t>
            </a: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40169"/>
          <a:stretch/>
        </p:blipFill>
        <p:spPr>
          <a:xfrm>
            <a:off x="90944" y="87775"/>
            <a:ext cx="1151129" cy="4103225"/>
          </a:xfrm>
          <a:prstGeom prst="rect">
            <a:avLst/>
          </a:prstGeom>
        </p:spPr>
      </p:pic>
      <p:sp>
        <p:nvSpPr>
          <p:cNvPr id="9" name="Rectangle 8"/>
          <p:cNvSpPr/>
          <p:nvPr/>
        </p:nvSpPr>
        <p:spPr>
          <a:xfrm>
            <a:off x="56909" y="2362200"/>
            <a:ext cx="1295400" cy="1905000"/>
          </a:xfrm>
          <a:prstGeom prst="rect">
            <a:avLst/>
          </a:prstGeom>
          <a:noFill/>
          <a:ln w="57150">
            <a:solidFill>
              <a:srgbClr val="5D2E2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4724400"/>
            <a:ext cx="8519656" cy="584775"/>
          </a:xfrm>
          <a:prstGeom prst="rect">
            <a:avLst/>
          </a:prstGeom>
          <a:noFill/>
        </p:spPr>
        <p:txBody>
          <a:bodyPr wrap="square" rtlCol="0">
            <a:spAutoFit/>
          </a:bodyPr>
          <a:lstStyle/>
          <a:p>
            <a:r>
              <a:rPr lang="en-US" sz="1600" b="1" dirty="0">
                <a:solidFill>
                  <a:srgbClr val="5D2E2D"/>
                </a:solidFill>
                <a:latin typeface="Times New Roman" pitchFamily="18" charset="0"/>
                <a:cs typeface="Times New Roman" pitchFamily="18" charset="0"/>
              </a:rPr>
              <a:t>Reticulocytes actually got this name because when </a:t>
            </a:r>
            <a:r>
              <a:rPr lang="en-US" sz="1600" b="1" dirty="0" err="1">
                <a:solidFill>
                  <a:srgbClr val="5D2E2D"/>
                </a:solidFill>
                <a:latin typeface="Times New Roman" pitchFamily="18" charset="0"/>
                <a:cs typeface="Times New Roman" pitchFamily="18" charset="0"/>
              </a:rPr>
              <a:t>supravital</a:t>
            </a:r>
            <a:r>
              <a:rPr lang="en-US" sz="1600" b="1" dirty="0">
                <a:solidFill>
                  <a:srgbClr val="5D2E2D"/>
                </a:solidFill>
                <a:latin typeface="Times New Roman" pitchFamily="18" charset="0"/>
                <a:cs typeface="Times New Roman" pitchFamily="18" charset="0"/>
              </a:rPr>
              <a:t> dyes stain the remaining ribosomes, it appears as a reticulum, as </a:t>
            </a:r>
            <a:r>
              <a:rPr lang="en-US" sz="1600" b="1">
                <a:solidFill>
                  <a:srgbClr val="5D2E2D"/>
                </a:solidFill>
                <a:latin typeface="Times New Roman" pitchFamily="18" charset="0"/>
                <a:cs typeface="Times New Roman" pitchFamily="18" charset="0"/>
              </a:rPr>
              <a:t>seen above.</a:t>
            </a:r>
            <a:endParaRPr lang="en-US" dirty="0"/>
          </a:p>
        </p:txBody>
      </p:sp>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9837" t="3620" r="20603" b="47613"/>
          <a:stretch/>
        </p:blipFill>
        <p:spPr>
          <a:xfrm>
            <a:off x="1879100" y="685800"/>
            <a:ext cx="6502900" cy="3993390"/>
          </a:xfrm>
          <a:prstGeom prst="rect">
            <a:avLst/>
          </a:prstGeom>
        </p:spPr>
      </p:pic>
      <p:cxnSp>
        <p:nvCxnSpPr>
          <p:cNvPr id="10" name="Straight Arrow Connector 9"/>
          <p:cNvCxnSpPr/>
          <p:nvPr/>
        </p:nvCxnSpPr>
        <p:spPr>
          <a:xfrm>
            <a:off x="3932499" y="2145175"/>
            <a:ext cx="381000" cy="54889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5496046" y="3089538"/>
            <a:ext cx="418617" cy="46196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5090932" y="3274734"/>
            <a:ext cx="106101" cy="60085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2"/>
          <p:cNvSpPr txBox="1">
            <a:spLocks noChangeArrowheads="1"/>
          </p:cNvSpPr>
          <p:nvPr/>
        </p:nvSpPr>
        <p:spPr bwMode="auto">
          <a:xfrm>
            <a:off x="30866" y="5355474"/>
            <a:ext cx="8327020" cy="1323439"/>
          </a:xfrm>
          <a:prstGeom prst="rect">
            <a:avLst/>
          </a:prstGeom>
          <a:noFill/>
          <a:ln w="9525">
            <a:noFill/>
            <a:miter lim="800000"/>
            <a:headEnd/>
            <a:tailEnd/>
          </a:ln>
        </p:spPr>
        <p:txBody>
          <a:bodyPr wrap="square">
            <a:spAutoFit/>
          </a:bodyPr>
          <a:lstStyle/>
          <a:p>
            <a:r>
              <a:rPr lang="en-US" sz="1600" b="1" dirty="0">
                <a:solidFill>
                  <a:schemeClr val="accent3">
                    <a:lumMod val="50000"/>
                  </a:schemeClr>
                </a:solidFill>
                <a:latin typeface="Tempus Sans ITC" pitchFamily="82" charset="0"/>
                <a:cs typeface="Times New Roman" pitchFamily="18" charset="0"/>
              </a:rPr>
              <a:t>Be VERY careful here.  The </a:t>
            </a:r>
            <a:r>
              <a:rPr lang="en-US" sz="1600" b="1" dirty="0" err="1">
                <a:solidFill>
                  <a:srgbClr val="BA52AB"/>
                </a:solidFill>
                <a:latin typeface="Tempus Sans ITC" pitchFamily="82" charset="0"/>
                <a:cs typeface="Times New Roman" pitchFamily="18" charset="0"/>
              </a:rPr>
              <a:t>polychromatophilic</a:t>
            </a:r>
            <a:r>
              <a:rPr lang="en-US" sz="1600" b="1" dirty="0">
                <a:solidFill>
                  <a:srgbClr val="BA52AB"/>
                </a:solidFill>
                <a:latin typeface="Tempus Sans ITC" pitchFamily="82" charset="0"/>
                <a:cs typeface="Times New Roman" pitchFamily="18" charset="0"/>
              </a:rPr>
              <a:t> </a:t>
            </a:r>
            <a:r>
              <a:rPr lang="en-US" sz="1600" b="1" dirty="0" err="1">
                <a:solidFill>
                  <a:srgbClr val="BA52AB"/>
                </a:solidFill>
                <a:latin typeface="Tempus Sans ITC" pitchFamily="82" charset="0"/>
                <a:cs typeface="Times New Roman" pitchFamily="18" charset="0"/>
              </a:rPr>
              <a:t>erythroCYTE</a:t>
            </a:r>
            <a:r>
              <a:rPr lang="en-US" sz="1600" b="1" dirty="0">
                <a:solidFill>
                  <a:srgbClr val="BA52AB"/>
                </a:solidFill>
                <a:latin typeface="Tempus Sans ITC" pitchFamily="82" charset="0"/>
                <a:cs typeface="Times New Roman" pitchFamily="18" charset="0"/>
              </a:rPr>
              <a:t> (aka reticulocyte) </a:t>
            </a:r>
            <a:r>
              <a:rPr lang="en-US" sz="1600" b="1" dirty="0">
                <a:solidFill>
                  <a:schemeClr val="accent3">
                    <a:lumMod val="50000"/>
                  </a:schemeClr>
                </a:solidFill>
                <a:latin typeface="Tempus Sans ITC" pitchFamily="82" charset="0"/>
                <a:cs typeface="Times New Roman" pitchFamily="18" charset="0"/>
              </a:rPr>
              <a:t>is a different cell from the </a:t>
            </a:r>
            <a:r>
              <a:rPr lang="en-US" sz="1600" b="1" dirty="0" err="1">
                <a:solidFill>
                  <a:srgbClr val="7030A0"/>
                </a:solidFill>
                <a:latin typeface="Tempus Sans ITC" pitchFamily="82" charset="0"/>
                <a:cs typeface="Times New Roman" pitchFamily="18" charset="0"/>
              </a:rPr>
              <a:t>polychromatophilic</a:t>
            </a:r>
            <a:r>
              <a:rPr lang="en-US" sz="1600" b="1" dirty="0">
                <a:solidFill>
                  <a:srgbClr val="7030A0"/>
                </a:solidFill>
                <a:latin typeface="Tempus Sans ITC" pitchFamily="82" charset="0"/>
                <a:cs typeface="Times New Roman" pitchFamily="18" charset="0"/>
              </a:rPr>
              <a:t> </a:t>
            </a:r>
            <a:r>
              <a:rPr lang="en-US" sz="1600" b="1" dirty="0" err="1">
                <a:solidFill>
                  <a:srgbClr val="7030A0"/>
                </a:solidFill>
                <a:latin typeface="Tempus Sans ITC" pitchFamily="82" charset="0"/>
                <a:cs typeface="Times New Roman" pitchFamily="18" charset="0"/>
              </a:rPr>
              <a:t>erythroBLAST</a:t>
            </a:r>
            <a:r>
              <a:rPr lang="en-US" sz="1600" b="1" dirty="0">
                <a:solidFill>
                  <a:schemeClr val="accent3">
                    <a:lumMod val="50000"/>
                  </a:schemeClr>
                </a:solidFill>
                <a:latin typeface="Tempus Sans ITC" pitchFamily="82" charset="0"/>
                <a:cs typeface="Times New Roman" pitchFamily="18" charset="0"/>
              </a:rPr>
              <a:t>.  Even if you try to avoid this by calling the </a:t>
            </a:r>
            <a:r>
              <a:rPr lang="en-US" sz="1600" b="1" dirty="0" err="1">
                <a:solidFill>
                  <a:srgbClr val="BA52AB"/>
                </a:solidFill>
                <a:latin typeface="Tempus Sans ITC" pitchFamily="82" charset="0"/>
                <a:cs typeface="Times New Roman" pitchFamily="18" charset="0"/>
              </a:rPr>
              <a:t>polychromatophilic</a:t>
            </a:r>
            <a:r>
              <a:rPr lang="en-US" sz="1600" b="1" dirty="0">
                <a:solidFill>
                  <a:srgbClr val="BA52AB"/>
                </a:solidFill>
                <a:latin typeface="Tempus Sans ITC" pitchFamily="82" charset="0"/>
                <a:cs typeface="Times New Roman" pitchFamily="18" charset="0"/>
              </a:rPr>
              <a:t> erythrocyte </a:t>
            </a:r>
            <a:r>
              <a:rPr lang="en-US" sz="1600" b="1" dirty="0">
                <a:solidFill>
                  <a:schemeClr val="accent3">
                    <a:lumMod val="50000"/>
                  </a:schemeClr>
                </a:solidFill>
                <a:latin typeface="Tempus Sans ITC" pitchFamily="82" charset="0"/>
                <a:cs typeface="Times New Roman" pitchFamily="18" charset="0"/>
              </a:rPr>
              <a:t>a </a:t>
            </a:r>
            <a:r>
              <a:rPr lang="en-US" sz="1600" b="1" dirty="0">
                <a:solidFill>
                  <a:srgbClr val="BA52AB"/>
                </a:solidFill>
                <a:latin typeface="Tempus Sans ITC" pitchFamily="82" charset="0"/>
                <a:cs typeface="Times New Roman" pitchFamily="18" charset="0"/>
              </a:rPr>
              <a:t>reticulocyte</a:t>
            </a:r>
            <a:r>
              <a:rPr lang="en-US" sz="1600" b="1" dirty="0">
                <a:solidFill>
                  <a:schemeClr val="accent3">
                    <a:lumMod val="50000"/>
                  </a:schemeClr>
                </a:solidFill>
                <a:latin typeface="Tempus Sans ITC" pitchFamily="82" charset="0"/>
                <a:cs typeface="Times New Roman" pitchFamily="18" charset="0"/>
              </a:rPr>
              <a:t>, make sure you don’t get tripped up by calling the </a:t>
            </a:r>
            <a:r>
              <a:rPr lang="en-US" sz="1600" b="1" dirty="0" err="1">
                <a:solidFill>
                  <a:srgbClr val="7030A0"/>
                </a:solidFill>
                <a:latin typeface="Tempus Sans ITC" pitchFamily="82" charset="0"/>
                <a:cs typeface="Times New Roman" pitchFamily="18" charset="0"/>
              </a:rPr>
              <a:t>polychromatophilic</a:t>
            </a:r>
            <a:r>
              <a:rPr lang="en-US" sz="1600" b="1" dirty="0">
                <a:solidFill>
                  <a:srgbClr val="7030A0"/>
                </a:solidFill>
                <a:latin typeface="Tempus Sans ITC" pitchFamily="82" charset="0"/>
                <a:cs typeface="Times New Roman" pitchFamily="18" charset="0"/>
              </a:rPr>
              <a:t> erythroblast </a:t>
            </a:r>
            <a:r>
              <a:rPr lang="en-US" sz="1600" b="1" dirty="0">
                <a:solidFill>
                  <a:schemeClr val="accent3">
                    <a:lumMod val="50000"/>
                  </a:schemeClr>
                </a:solidFill>
                <a:latin typeface="Tempus Sans ITC" pitchFamily="82" charset="0"/>
                <a:cs typeface="Times New Roman" pitchFamily="18" charset="0"/>
              </a:rPr>
              <a:t>a </a:t>
            </a:r>
            <a:r>
              <a:rPr lang="en-US" sz="1600" b="1" dirty="0" err="1">
                <a:solidFill>
                  <a:srgbClr val="BA52AB"/>
                </a:solidFill>
                <a:latin typeface="Tempus Sans ITC" pitchFamily="82" charset="0"/>
                <a:cs typeface="Times New Roman" pitchFamily="18" charset="0"/>
              </a:rPr>
              <a:t>polychromatophilic</a:t>
            </a:r>
            <a:r>
              <a:rPr lang="en-US" sz="1600" b="1" dirty="0">
                <a:solidFill>
                  <a:srgbClr val="BA52AB"/>
                </a:solidFill>
                <a:latin typeface="Tempus Sans ITC" pitchFamily="82" charset="0"/>
                <a:cs typeface="Times New Roman" pitchFamily="18" charset="0"/>
              </a:rPr>
              <a:t> erythrocyte</a:t>
            </a:r>
            <a:r>
              <a:rPr lang="en-US" sz="1600" b="1" dirty="0">
                <a:solidFill>
                  <a:schemeClr val="accent3">
                    <a:lumMod val="50000"/>
                  </a:schemeClr>
                </a:solidFill>
                <a:latin typeface="Tempus Sans ITC" pitchFamily="82" charset="0"/>
                <a:cs typeface="Times New Roman" pitchFamily="18" charset="0"/>
              </a:rPr>
              <a:t>.  OUCH!!!</a:t>
            </a:r>
          </a:p>
        </p:txBody>
      </p:sp>
      <p:cxnSp>
        <p:nvCxnSpPr>
          <p:cNvPr id="21" name="Straight Arrow Connector 20"/>
          <p:cNvCxnSpPr/>
          <p:nvPr/>
        </p:nvCxnSpPr>
        <p:spPr>
          <a:xfrm flipH="1" flipV="1">
            <a:off x="6248400" y="2682495"/>
            <a:ext cx="418617" cy="46196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914400" y="2145175"/>
            <a:ext cx="1066800" cy="445625"/>
          </a:xfrm>
          <a:prstGeom prst="straightConnector1">
            <a:avLst/>
          </a:prstGeom>
          <a:ln w="76200">
            <a:solidFill>
              <a:srgbClr val="BA52AB"/>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1043766" y="488390"/>
            <a:ext cx="1066800" cy="197410"/>
          </a:xfrm>
          <a:prstGeom prst="straightConnector1">
            <a:avLst/>
          </a:prstGeom>
          <a:ln w="7620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1800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2133600" y="2259864"/>
            <a:ext cx="5181600" cy="369332"/>
          </a:xfrm>
          <a:prstGeom prst="rect">
            <a:avLst/>
          </a:prstGeom>
          <a:noFill/>
          <a:ln w="9525">
            <a:noFill/>
            <a:miter lim="800000"/>
            <a:headEnd/>
            <a:tailEnd/>
          </a:ln>
        </p:spPr>
        <p:txBody>
          <a:bodyPr wrap="square">
            <a:spAutoFit/>
          </a:bodyPr>
          <a:lstStyle/>
          <a:p>
            <a:r>
              <a:rPr lang="en-US" dirty="0">
                <a:latin typeface="Calibri" pitchFamily="34" charset="0"/>
                <a:hlinkClick r:id="rId3"/>
              </a:rPr>
              <a:t>Video of reticulocyte with </a:t>
            </a:r>
            <a:r>
              <a:rPr lang="en-US" dirty="0" err="1">
                <a:latin typeface="Calibri" pitchFamily="34" charset="0"/>
                <a:hlinkClick r:id="rId3"/>
              </a:rPr>
              <a:t>supravital</a:t>
            </a:r>
            <a:r>
              <a:rPr lang="en-US" dirty="0">
                <a:latin typeface="Calibri" pitchFamily="34" charset="0"/>
                <a:hlinkClick r:id="rId3"/>
              </a:rPr>
              <a:t> staining – SL22</a:t>
            </a:r>
            <a:endParaRPr lang="en-US" dirty="0">
              <a:latin typeface="Calibri" pitchFamily="34" charset="0"/>
            </a:endParaRPr>
          </a:p>
        </p:txBody>
      </p:sp>
      <p:sp>
        <p:nvSpPr>
          <p:cNvPr id="6" name="Rectangle 5"/>
          <p:cNvSpPr/>
          <p:nvPr/>
        </p:nvSpPr>
        <p:spPr>
          <a:xfrm>
            <a:off x="1752600" y="26501"/>
            <a:ext cx="6422079"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C00000"/>
                </a:solidFill>
                <a:effectLst>
                  <a:reflection blurRad="12700" stA="50000" endPos="50000" dist="5000" dir="5400000" sy="-100000" rotWithShape="0"/>
                </a:effectLst>
                <a:latin typeface="+mn-lt"/>
              </a:rPr>
              <a:t>HEMATOPOIESIS – RED BLOOD CELLS</a:t>
            </a:r>
          </a:p>
        </p:txBody>
      </p:sp>
      <p:sp>
        <p:nvSpPr>
          <p:cNvPr id="5" name="TextBox 4"/>
          <p:cNvSpPr txBox="1">
            <a:spLocks noChangeArrowheads="1"/>
          </p:cNvSpPr>
          <p:nvPr/>
        </p:nvSpPr>
        <p:spPr bwMode="auto">
          <a:xfrm>
            <a:off x="897787" y="5841357"/>
            <a:ext cx="8131703" cy="830997"/>
          </a:xfrm>
          <a:prstGeom prst="rect">
            <a:avLst/>
          </a:prstGeom>
          <a:noFill/>
          <a:ln w="9525">
            <a:noFill/>
            <a:miter lim="800000"/>
            <a:headEnd/>
            <a:tailEnd/>
          </a:ln>
        </p:spPr>
        <p:txBody>
          <a:bodyPr wrap="square">
            <a:spAutoFit/>
          </a:bodyPr>
          <a:lstStyle/>
          <a:p>
            <a:r>
              <a:rPr lang="en-US" dirty="0">
                <a:latin typeface="Calibri" pitchFamily="34" charset="0"/>
              </a:rPr>
              <a:t>Link to </a:t>
            </a:r>
            <a:r>
              <a:rPr lang="en-US" u="sng" dirty="0">
                <a:hlinkClick r:id="rId4"/>
              </a:rPr>
              <a:t>SL 022</a:t>
            </a:r>
            <a:r>
              <a:rPr lang="en-US" dirty="0">
                <a:latin typeface="Calibri" pitchFamily="34" charset="0"/>
                <a:hlinkClick r:id="rId5"/>
              </a:rPr>
              <a:t> </a:t>
            </a:r>
            <a:endParaRPr lang="en-US" dirty="0">
              <a:latin typeface="Calibri" pitchFamily="34" charset="0"/>
            </a:endParaRPr>
          </a:p>
          <a:p>
            <a:r>
              <a:rPr lang="en-US" b="1" dirty="0">
                <a:latin typeface="Calibri" pitchFamily="34" charset="0"/>
              </a:rPr>
              <a:t>Be able to identify:</a:t>
            </a:r>
          </a:p>
          <a:p>
            <a:pPr lvl="1" eaLnBrk="0" hangingPunct="0">
              <a:buFontTx/>
              <a:buChar char="•"/>
            </a:pPr>
            <a:r>
              <a:rPr lang="en-US" sz="1200" b="1" dirty="0">
                <a:solidFill>
                  <a:srgbClr val="002060"/>
                </a:solidFill>
                <a:latin typeface="Georgia" pitchFamily="18" charset="0"/>
                <a:cs typeface="Arial" charset="0"/>
              </a:rPr>
              <a:t>Reticulocyte (we have used this slide on exams)</a:t>
            </a:r>
          </a:p>
        </p:txBody>
      </p:sp>
    </p:spTree>
    <p:extLst>
      <p:ext uri="{BB962C8B-B14F-4D97-AF65-F5344CB8AC3E}">
        <p14:creationId xmlns:p14="http://schemas.microsoft.com/office/powerpoint/2010/main" val="1244422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228600" y="304800"/>
            <a:ext cx="8610600" cy="2862322"/>
          </a:xfrm>
          <a:prstGeom prst="rect">
            <a:avLst/>
          </a:prstGeom>
          <a:noFill/>
          <a:ln w="9525">
            <a:noFill/>
            <a:miter lim="800000"/>
            <a:headEnd/>
            <a:tailEnd/>
          </a:ln>
        </p:spPr>
        <p:txBody>
          <a:bodyPr>
            <a:spAutoFit/>
          </a:bodyPr>
          <a:lstStyle/>
          <a:p>
            <a:pPr>
              <a:tabLst>
                <a:tab pos="457200" algn="l"/>
              </a:tabLst>
            </a:pPr>
            <a:r>
              <a:rPr lang="en-US" b="1" dirty="0">
                <a:solidFill>
                  <a:srgbClr val="002060"/>
                </a:solidFill>
                <a:latin typeface="Helvetica" pitchFamily="34" charset="0"/>
                <a:cs typeface="Times New Roman" pitchFamily="18" charset="0"/>
              </a:rPr>
              <a:t>The next set of slides is a quiz for this module.  You should review the structures covered in this module, and try to visualize each of these in light and electron micrographs.</a:t>
            </a:r>
            <a:endParaRPr lang="en-US" sz="900" b="1" dirty="0">
              <a:solidFill>
                <a:srgbClr val="002060"/>
              </a:solidFill>
            </a:endParaRPr>
          </a:p>
          <a:p>
            <a:pPr>
              <a:tabLst>
                <a:tab pos="457200" algn="l"/>
              </a:tabLst>
            </a:pPr>
            <a:r>
              <a:rPr lang="en-US" sz="1200" dirty="0">
                <a:solidFill>
                  <a:srgbClr val="002060"/>
                </a:solidFill>
                <a:latin typeface="Georgia" pitchFamily="18" charset="0"/>
              </a:rPr>
              <a:t> </a:t>
            </a:r>
          </a:p>
          <a:p>
            <a:pPr marL="171450" lvl="0" indent="-171450">
              <a:buFont typeface="Arial" pitchFamily="34" charset="0"/>
              <a:buChar char="•"/>
            </a:pPr>
            <a:r>
              <a:rPr lang="en-US" sz="1200" b="1" dirty="0">
                <a:solidFill>
                  <a:srgbClr val="002060"/>
                </a:solidFill>
                <a:latin typeface="Georgia" pitchFamily="18" charset="0"/>
              </a:rPr>
              <a:t>Distinguish, at the light microscope level, each of the following::</a:t>
            </a:r>
          </a:p>
          <a:p>
            <a:r>
              <a:rPr lang="en-US" dirty="0"/>
              <a:t>	</a:t>
            </a:r>
            <a:r>
              <a:rPr lang="en-US" sz="1200" dirty="0">
                <a:solidFill>
                  <a:srgbClr val="002060"/>
                </a:solidFill>
                <a:latin typeface="Georgia" pitchFamily="18" charset="0"/>
              </a:rPr>
              <a:t>Stages in </a:t>
            </a:r>
            <a:r>
              <a:rPr lang="en-US" sz="1200" dirty="0" err="1">
                <a:solidFill>
                  <a:srgbClr val="002060"/>
                </a:solidFill>
                <a:latin typeface="Georgia" pitchFamily="18" charset="0"/>
              </a:rPr>
              <a:t>erythroid</a:t>
            </a:r>
            <a:r>
              <a:rPr lang="en-US" sz="1200" dirty="0">
                <a:solidFill>
                  <a:srgbClr val="002060"/>
                </a:solidFill>
                <a:latin typeface="Georgia" pitchFamily="18" charset="0"/>
              </a:rPr>
              <a:t> development</a:t>
            </a:r>
          </a:p>
          <a:p>
            <a:r>
              <a:rPr lang="en-US" sz="1200" dirty="0">
                <a:solidFill>
                  <a:srgbClr val="002060"/>
                </a:solidFill>
                <a:latin typeface="Georgia" pitchFamily="18" charset="0"/>
              </a:rPr>
              <a:t>		</a:t>
            </a:r>
            <a:r>
              <a:rPr lang="en-US" sz="1200" dirty="0" err="1">
                <a:solidFill>
                  <a:srgbClr val="002060"/>
                </a:solidFill>
                <a:latin typeface="Georgia" pitchFamily="18" charset="0"/>
              </a:rPr>
              <a:t>Proerythroblast</a:t>
            </a:r>
            <a:endParaRPr lang="en-US" sz="1200" dirty="0">
              <a:solidFill>
                <a:srgbClr val="002060"/>
              </a:solidFill>
              <a:latin typeface="Georgia" pitchFamily="18" charset="0"/>
            </a:endParaRPr>
          </a:p>
          <a:p>
            <a:r>
              <a:rPr lang="en-US" sz="1200" dirty="0">
                <a:solidFill>
                  <a:srgbClr val="002060"/>
                </a:solidFill>
                <a:latin typeface="Georgia" pitchFamily="18" charset="0"/>
              </a:rPr>
              <a:t>		Basophilic erythroblast</a:t>
            </a:r>
          </a:p>
          <a:p>
            <a:r>
              <a:rPr lang="en-US" sz="1200" dirty="0">
                <a:solidFill>
                  <a:srgbClr val="002060"/>
                </a:solidFill>
                <a:latin typeface="Georgia" pitchFamily="18" charset="0"/>
              </a:rPr>
              <a:t>		</a:t>
            </a:r>
            <a:r>
              <a:rPr lang="en-US" sz="1200" dirty="0" err="1">
                <a:solidFill>
                  <a:srgbClr val="002060"/>
                </a:solidFill>
                <a:latin typeface="Georgia" pitchFamily="18" charset="0"/>
              </a:rPr>
              <a:t>Polychromatophilic</a:t>
            </a:r>
            <a:r>
              <a:rPr lang="en-US" sz="1200" dirty="0">
                <a:solidFill>
                  <a:srgbClr val="002060"/>
                </a:solidFill>
                <a:latin typeface="Georgia" pitchFamily="18" charset="0"/>
              </a:rPr>
              <a:t> erythroblast</a:t>
            </a:r>
          </a:p>
          <a:p>
            <a:r>
              <a:rPr lang="en-US" sz="1200" dirty="0">
                <a:solidFill>
                  <a:srgbClr val="002060"/>
                </a:solidFill>
                <a:latin typeface="Georgia" pitchFamily="18" charset="0"/>
              </a:rPr>
              <a:t>		</a:t>
            </a:r>
            <a:r>
              <a:rPr lang="en-US" sz="1200" dirty="0" err="1">
                <a:solidFill>
                  <a:srgbClr val="002060"/>
                </a:solidFill>
                <a:latin typeface="Georgia" pitchFamily="18" charset="0"/>
              </a:rPr>
              <a:t>Orthochromatophilic</a:t>
            </a:r>
            <a:r>
              <a:rPr lang="en-US" sz="1200" dirty="0">
                <a:solidFill>
                  <a:srgbClr val="002060"/>
                </a:solidFill>
                <a:latin typeface="Georgia" pitchFamily="18" charset="0"/>
              </a:rPr>
              <a:t> erythroblast</a:t>
            </a:r>
          </a:p>
          <a:p>
            <a:r>
              <a:rPr lang="en-US" sz="1200" dirty="0">
                <a:solidFill>
                  <a:srgbClr val="002060"/>
                </a:solidFill>
                <a:latin typeface="Georgia" pitchFamily="18" charset="0"/>
              </a:rPr>
              <a:t>		Reticulocyte</a:t>
            </a:r>
          </a:p>
          <a:p>
            <a:r>
              <a:rPr lang="en-US" sz="1200" dirty="0">
                <a:solidFill>
                  <a:srgbClr val="002060"/>
                </a:solidFill>
                <a:latin typeface="Georgia" pitchFamily="18" charset="0"/>
              </a:rPr>
              <a:t>		Mature red blood cell</a:t>
            </a:r>
          </a:p>
          <a:p>
            <a:pPr lvl="1">
              <a:buFont typeface="Arial" charset="0"/>
              <a:buChar char="•"/>
              <a:tabLst>
                <a:tab pos="457200" algn="l"/>
              </a:tabLst>
            </a:pPr>
            <a:endParaRPr lang="en-US" sz="1200" dirty="0">
              <a:solidFill>
                <a:srgbClr val="002060"/>
              </a:solidFill>
              <a:latin typeface="Georgia" pitchFamily="18" charset="0"/>
            </a:endParaRPr>
          </a:p>
        </p:txBody>
      </p:sp>
    </p:spTree>
    <p:extLst>
      <p:ext uri="{BB962C8B-B14F-4D97-AF65-F5344CB8AC3E}">
        <p14:creationId xmlns:p14="http://schemas.microsoft.com/office/powerpoint/2010/main" val="3826388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1445852"/>
            <a:ext cx="6400800" cy="4800600"/>
          </a:xfrm>
          <a:prstGeom prst="rect">
            <a:avLst/>
          </a:prstGeom>
        </p:spPr>
      </p:pic>
      <p:sp>
        <p:nvSpPr>
          <p:cNvPr id="3077" name="Line 5"/>
          <p:cNvSpPr>
            <a:spLocks noChangeShapeType="1"/>
          </p:cNvSpPr>
          <p:nvPr/>
        </p:nvSpPr>
        <p:spPr bwMode="auto">
          <a:xfrm flipH="1">
            <a:off x="4306612" y="3888828"/>
            <a:ext cx="1106215" cy="273918"/>
          </a:xfrm>
          <a:prstGeom prst="line">
            <a:avLst/>
          </a:prstGeom>
          <a:noFill/>
          <a:ln w="63500">
            <a:solidFill>
              <a:schemeClr val="tx1"/>
            </a:solidFill>
            <a:round/>
            <a:headEnd/>
            <a:tailEnd type="triangle" w="med" len="med"/>
          </a:ln>
          <a:effectLst/>
        </p:spPr>
        <p:txBody>
          <a:bodyPr/>
          <a:lstStyle/>
          <a:p>
            <a:endParaRPr lang="en-US"/>
          </a:p>
        </p:txBody>
      </p:sp>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 indicated by the arrow. (advance slide for answer)</a:t>
            </a:r>
          </a:p>
        </p:txBody>
      </p:sp>
      <p:sp>
        <p:nvSpPr>
          <p:cNvPr id="10" name="Rectangle 9"/>
          <p:cNvSpPr/>
          <p:nvPr/>
        </p:nvSpPr>
        <p:spPr>
          <a:xfrm>
            <a:off x="391742" y="1717012"/>
            <a:ext cx="3799258" cy="1077218"/>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err="1">
                <a:ln w="11430"/>
                <a:effectLst>
                  <a:outerShdw blurRad="50800" dist="39000" dir="5460000" algn="tl">
                    <a:srgbClr val="000000">
                      <a:alpha val="38000"/>
                    </a:srgbClr>
                  </a:outerShdw>
                </a:effectLst>
                <a:latin typeface="+mn-lt"/>
              </a:rPr>
              <a:t>Neutrophilic</a:t>
            </a:r>
            <a:r>
              <a:rPr lang="en-US" sz="3200" b="1" dirty="0">
                <a:ln w="11430"/>
                <a:effectLst>
                  <a:outerShdw blurRad="50800" dist="39000" dir="5460000" algn="tl">
                    <a:srgbClr val="000000">
                      <a:alpha val="38000"/>
                    </a:srgbClr>
                  </a:outerShdw>
                </a:effectLst>
                <a:latin typeface="+mn-lt"/>
              </a:rPr>
              <a:t> </a:t>
            </a:r>
            <a:r>
              <a:rPr lang="en-US" sz="3200" b="1" dirty="0" err="1">
                <a:ln w="11430"/>
                <a:effectLst>
                  <a:outerShdw blurRad="50800" dist="39000" dir="5460000" algn="tl">
                    <a:srgbClr val="000000">
                      <a:alpha val="38000"/>
                    </a:srgbClr>
                  </a:outerShdw>
                </a:effectLst>
                <a:latin typeface="+mn-lt"/>
              </a:rPr>
              <a:t>myelocyte</a:t>
            </a:r>
            <a:r>
              <a:rPr lang="en-US" sz="3200" b="1" dirty="0">
                <a:ln w="11430"/>
                <a:effectLst>
                  <a:outerShdw blurRad="50800" dist="39000" dir="5460000" algn="tl">
                    <a:srgbClr val="000000">
                      <a:alpha val="38000"/>
                    </a:srgbClr>
                  </a:outerShdw>
                </a:effectLst>
                <a:latin typeface="+mn-lt"/>
              </a:rPr>
              <a:t> </a:t>
            </a:r>
          </a:p>
        </p:txBody>
      </p:sp>
    </p:spTree>
    <p:extLst>
      <p:ext uri="{BB962C8B-B14F-4D97-AF65-F5344CB8AC3E}">
        <p14:creationId xmlns:p14="http://schemas.microsoft.com/office/powerpoint/2010/main" val="399188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456" y="2508502"/>
            <a:ext cx="4073812" cy="3325267"/>
          </a:xfrm>
          <a:prstGeom prst="rect">
            <a:avLst/>
          </a:prstGeom>
        </p:spPr>
      </p:pic>
      <p:sp>
        <p:nvSpPr>
          <p:cNvPr id="3077" name="Line 5"/>
          <p:cNvSpPr>
            <a:spLocks noChangeShapeType="1"/>
          </p:cNvSpPr>
          <p:nvPr/>
        </p:nvSpPr>
        <p:spPr bwMode="auto">
          <a:xfrm flipV="1">
            <a:off x="2323016" y="3581400"/>
            <a:ext cx="1100957" cy="30881"/>
          </a:xfrm>
          <a:prstGeom prst="line">
            <a:avLst/>
          </a:prstGeom>
          <a:noFill/>
          <a:ln w="63500">
            <a:solidFill>
              <a:schemeClr val="tx1"/>
            </a:solidFill>
            <a:round/>
            <a:headEnd/>
            <a:tailEnd type="triangle" w="med" len="med"/>
          </a:ln>
          <a:effectLst/>
        </p:spPr>
        <p:txBody>
          <a:bodyPr/>
          <a:lstStyle/>
          <a:p>
            <a:endParaRPr lang="en-US"/>
          </a:p>
        </p:txBody>
      </p:sp>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 indicated by the arrow. (advance slide for answer)</a:t>
            </a:r>
          </a:p>
        </p:txBody>
      </p:sp>
      <p:sp>
        <p:nvSpPr>
          <p:cNvPr id="10" name="Rectangle 9"/>
          <p:cNvSpPr/>
          <p:nvPr/>
        </p:nvSpPr>
        <p:spPr>
          <a:xfrm>
            <a:off x="228600" y="1465443"/>
            <a:ext cx="3799258" cy="1077218"/>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err="1">
                <a:ln w="11430"/>
                <a:effectLst>
                  <a:outerShdw blurRad="50800" dist="39000" dir="5460000" algn="tl">
                    <a:srgbClr val="000000">
                      <a:alpha val="38000"/>
                    </a:srgbClr>
                  </a:outerShdw>
                </a:effectLst>
                <a:latin typeface="+mn-lt"/>
              </a:rPr>
              <a:t>Orthochromatophilic</a:t>
            </a:r>
            <a:r>
              <a:rPr lang="en-US" sz="3200" b="1" dirty="0">
                <a:ln w="11430"/>
                <a:effectLst>
                  <a:outerShdw blurRad="50800" dist="39000" dir="5460000" algn="tl">
                    <a:srgbClr val="000000">
                      <a:alpha val="38000"/>
                    </a:srgbClr>
                  </a:outerShdw>
                </a:effectLst>
                <a:latin typeface="+mn-lt"/>
              </a:rPr>
              <a:t> erythroblast</a:t>
            </a:r>
          </a:p>
        </p:txBody>
      </p:sp>
    </p:spTree>
    <p:extLst>
      <p:ext uri="{BB962C8B-B14F-4D97-AF65-F5344CB8AC3E}">
        <p14:creationId xmlns:p14="http://schemas.microsoft.com/office/powerpoint/2010/main" val="2285862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1803975"/>
            <a:ext cx="4724400" cy="3736814"/>
          </a:xfrm>
          <a:prstGeom prst="rect">
            <a:avLst/>
          </a:prstGeom>
        </p:spPr>
      </p:pic>
      <p:sp>
        <p:nvSpPr>
          <p:cNvPr id="3077" name="Line 5"/>
          <p:cNvSpPr>
            <a:spLocks noChangeShapeType="1"/>
          </p:cNvSpPr>
          <p:nvPr/>
        </p:nvSpPr>
        <p:spPr bwMode="auto">
          <a:xfrm flipV="1">
            <a:off x="4191000" y="4953000"/>
            <a:ext cx="0" cy="1032913"/>
          </a:xfrm>
          <a:prstGeom prst="line">
            <a:avLst/>
          </a:prstGeom>
          <a:noFill/>
          <a:ln w="63500">
            <a:solidFill>
              <a:schemeClr val="tx1"/>
            </a:solidFill>
            <a:round/>
            <a:headEnd/>
            <a:tailEnd type="triangle" w="med" len="med"/>
          </a:ln>
          <a:effectLst/>
        </p:spPr>
        <p:txBody>
          <a:bodyPr/>
          <a:lstStyle/>
          <a:p>
            <a:endParaRPr lang="en-US"/>
          </a:p>
        </p:txBody>
      </p:sp>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 indicated by the arrow. (advance slide for answer)</a:t>
            </a:r>
          </a:p>
        </p:txBody>
      </p:sp>
      <p:sp>
        <p:nvSpPr>
          <p:cNvPr id="10" name="Rectangle 9"/>
          <p:cNvSpPr/>
          <p:nvPr/>
        </p:nvSpPr>
        <p:spPr>
          <a:xfrm>
            <a:off x="2410810" y="1219200"/>
            <a:ext cx="4038600" cy="58477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a:ln w="11430"/>
                <a:effectLst>
                  <a:outerShdw blurRad="50800" dist="39000" dir="5460000" algn="tl">
                    <a:srgbClr val="000000">
                      <a:alpha val="38000"/>
                    </a:srgbClr>
                  </a:outerShdw>
                </a:effectLst>
                <a:latin typeface="+mn-lt"/>
              </a:rPr>
              <a:t>monocyte</a:t>
            </a:r>
          </a:p>
        </p:txBody>
      </p:sp>
    </p:spTree>
    <p:extLst>
      <p:ext uri="{BB962C8B-B14F-4D97-AF65-F5344CB8AC3E}">
        <p14:creationId xmlns:p14="http://schemas.microsoft.com/office/powerpoint/2010/main" val="267547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228600" y="304800"/>
            <a:ext cx="8610600" cy="2123658"/>
          </a:xfrm>
          <a:prstGeom prst="rect">
            <a:avLst/>
          </a:prstGeom>
          <a:noFill/>
          <a:ln w="9525">
            <a:noFill/>
            <a:miter lim="800000"/>
            <a:headEnd/>
            <a:tailEnd/>
          </a:ln>
        </p:spPr>
        <p:txBody>
          <a:bodyPr>
            <a:spAutoFit/>
          </a:bodyPr>
          <a:lstStyle/>
          <a:p>
            <a:pPr>
              <a:tabLst>
                <a:tab pos="457200" algn="l"/>
              </a:tabLst>
            </a:pPr>
            <a:r>
              <a:rPr lang="en-US" b="1" dirty="0">
                <a:solidFill>
                  <a:srgbClr val="002060"/>
                </a:solidFill>
                <a:latin typeface="Helvetica" pitchFamily="34" charset="0"/>
                <a:cs typeface="Times New Roman" pitchFamily="18" charset="0"/>
              </a:rPr>
              <a:t>After completing this exercise, you should be able to:</a:t>
            </a:r>
          </a:p>
          <a:p>
            <a:pPr>
              <a:tabLst>
                <a:tab pos="457200" algn="l"/>
              </a:tabLst>
            </a:pPr>
            <a:r>
              <a:rPr lang="en-US" sz="1200" dirty="0">
                <a:solidFill>
                  <a:srgbClr val="002060"/>
                </a:solidFill>
                <a:latin typeface="Georgia" pitchFamily="18" charset="0"/>
              </a:rPr>
              <a:t> </a:t>
            </a:r>
          </a:p>
          <a:p>
            <a:pPr marL="171450" lvl="0" indent="-171450">
              <a:buFont typeface="Arial" pitchFamily="34" charset="0"/>
              <a:buChar char="•"/>
            </a:pPr>
            <a:r>
              <a:rPr lang="en-US" sz="1200" b="1" dirty="0">
                <a:solidFill>
                  <a:srgbClr val="002060"/>
                </a:solidFill>
                <a:latin typeface="Georgia" pitchFamily="18" charset="0"/>
              </a:rPr>
              <a:t>Distinguish, at the light microscope level, each of the following::</a:t>
            </a:r>
          </a:p>
          <a:p>
            <a:r>
              <a:rPr lang="en-US" dirty="0"/>
              <a:t>	</a:t>
            </a:r>
            <a:r>
              <a:rPr lang="en-US" sz="1200" dirty="0">
                <a:solidFill>
                  <a:srgbClr val="002060"/>
                </a:solidFill>
                <a:latin typeface="Georgia" pitchFamily="18" charset="0"/>
              </a:rPr>
              <a:t>Stages in </a:t>
            </a:r>
            <a:r>
              <a:rPr lang="en-US" sz="1200" dirty="0" err="1">
                <a:solidFill>
                  <a:srgbClr val="002060"/>
                </a:solidFill>
                <a:latin typeface="Georgia" pitchFamily="18" charset="0"/>
              </a:rPr>
              <a:t>erythroid</a:t>
            </a:r>
            <a:r>
              <a:rPr lang="en-US" sz="1200" dirty="0">
                <a:solidFill>
                  <a:srgbClr val="002060"/>
                </a:solidFill>
                <a:latin typeface="Georgia" pitchFamily="18" charset="0"/>
              </a:rPr>
              <a:t> development</a:t>
            </a:r>
          </a:p>
          <a:p>
            <a:r>
              <a:rPr lang="en-US" sz="1200" dirty="0">
                <a:solidFill>
                  <a:srgbClr val="002060"/>
                </a:solidFill>
                <a:latin typeface="Georgia" pitchFamily="18" charset="0"/>
              </a:rPr>
              <a:t>		</a:t>
            </a:r>
            <a:r>
              <a:rPr lang="en-US" sz="1200" dirty="0" err="1">
                <a:solidFill>
                  <a:srgbClr val="002060"/>
                </a:solidFill>
                <a:latin typeface="Georgia" pitchFamily="18" charset="0"/>
              </a:rPr>
              <a:t>Proerythroblast</a:t>
            </a:r>
            <a:endParaRPr lang="en-US" sz="1200" dirty="0">
              <a:solidFill>
                <a:srgbClr val="002060"/>
              </a:solidFill>
              <a:latin typeface="Georgia" pitchFamily="18" charset="0"/>
            </a:endParaRPr>
          </a:p>
          <a:p>
            <a:r>
              <a:rPr lang="en-US" sz="1200" dirty="0">
                <a:solidFill>
                  <a:srgbClr val="002060"/>
                </a:solidFill>
                <a:latin typeface="Georgia" pitchFamily="18" charset="0"/>
              </a:rPr>
              <a:t>		Basophilic erythroblast</a:t>
            </a:r>
          </a:p>
          <a:p>
            <a:r>
              <a:rPr lang="en-US" sz="1200" dirty="0">
                <a:solidFill>
                  <a:srgbClr val="002060"/>
                </a:solidFill>
                <a:latin typeface="Georgia" pitchFamily="18" charset="0"/>
              </a:rPr>
              <a:t>		</a:t>
            </a:r>
            <a:r>
              <a:rPr lang="en-US" sz="1200" dirty="0" err="1">
                <a:solidFill>
                  <a:srgbClr val="002060"/>
                </a:solidFill>
                <a:latin typeface="Georgia" pitchFamily="18" charset="0"/>
              </a:rPr>
              <a:t>Polychromatophilic</a:t>
            </a:r>
            <a:r>
              <a:rPr lang="en-US" sz="1200" dirty="0">
                <a:solidFill>
                  <a:srgbClr val="002060"/>
                </a:solidFill>
                <a:latin typeface="Georgia" pitchFamily="18" charset="0"/>
              </a:rPr>
              <a:t> erythroblast</a:t>
            </a:r>
          </a:p>
          <a:p>
            <a:r>
              <a:rPr lang="en-US" sz="1200" dirty="0">
                <a:solidFill>
                  <a:srgbClr val="002060"/>
                </a:solidFill>
                <a:latin typeface="Georgia" pitchFamily="18" charset="0"/>
              </a:rPr>
              <a:t>		</a:t>
            </a:r>
            <a:r>
              <a:rPr lang="en-US" sz="1200" dirty="0" err="1">
                <a:solidFill>
                  <a:srgbClr val="002060"/>
                </a:solidFill>
                <a:latin typeface="Georgia" pitchFamily="18" charset="0"/>
              </a:rPr>
              <a:t>Orthochromatophilic</a:t>
            </a:r>
            <a:r>
              <a:rPr lang="en-US" sz="1200" dirty="0">
                <a:solidFill>
                  <a:srgbClr val="002060"/>
                </a:solidFill>
                <a:latin typeface="Georgia" pitchFamily="18" charset="0"/>
              </a:rPr>
              <a:t> erythroblast</a:t>
            </a:r>
          </a:p>
          <a:p>
            <a:r>
              <a:rPr lang="en-US" sz="1200" dirty="0">
                <a:solidFill>
                  <a:srgbClr val="002060"/>
                </a:solidFill>
                <a:latin typeface="Georgia" pitchFamily="18" charset="0"/>
              </a:rPr>
              <a:t>		Reticulocyte</a:t>
            </a:r>
          </a:p>
          <a:p>
            <a:r>
              <a:rPr lang="en-US" sz="1200" dirty="0">
                <a:solidFill>
                  <a:srgbClr val="002060"/>
                </a:solidFill>
                <a:latin typeface="Georgia" pitchFamily="18" charset="0"/>
              </a:rPr>
              <a:t>		Mature red blood cell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1981200"/>
            <a:ext cx="5384422" cy="3352800"/>
          </a:xfrm>
          <a:prstGeom prst="rect">
            <a:avLst/>
          </a:prstGeom>
        </p:spPr>
      </p:pic>
      <p:sp>
        <p:nvSpPr>
          <p:cNvPr id="3077" name="Line 5"/>
          <p:cNvSpPr>
            <a:spLocks noChangeShapeType="1"/>
          </p:cNvSpPr>
          <p:nvPr/>
        </p:nvSpPr>
        <p:spPr bwMode="auto">
          <a:xfrm flipH="1">
            <a:off x="4091151" y="3139966"/>
            <a:ext cx="809297" cy="55179"/>
          </a:xfrm>
          <a:prstGeom prst="line">
            <a:avLst/>
          </a:prstGeom>
          <a:noFill/>
          <a:ln w="63500">
            <a:solidFill>
              <a:schemeClr val="tx1"/>
            </a:solidFill>
            <a:round/>
            <a:headEnd/>
            <a:tailEnd type="triangle" w="med" len="med"/>
          </a:ln>
          <a:effectLst/>
        </p:spPr>
        <p:txBody>
          <a:bodyPr/>
          <a:lstStyle/>
          <a:p>
            <a:endParaRPr lang="en-US"/>
          </a:p>
        </p:txBody>
      </p:sp>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 indicated by the arrow. (advance slide for answer)</a:t>
            </a:r>
          </a:p>
        </p:txBody>
      </p:sp>
      <p:sp>
        <p:nvSpPr>
          <p:cNvPr id="10" name="Rectangle 9"/>
          <p:cNvSpPr/>
          <p:nvPr/>
        </p:nvSpPr>
        <p:spPr>
          <a:xfrm>
            <a:off x="2410810" y="1219200"/>
            <a:ext cx="4038600" cy="58477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a:ln w="11430"/>
                <a:effectLst>
                  <a:outerShdw blurRad="50800" dist="39000" dir="5460000" algn="tl">
                    <a:srgbClr val="000000">
                      <a:alpha val="38000"/>
                    </a:srgbClr>
                  </a:outerShdw>
                </a:effectLst>
                <a:latin typeface="+mn-lt"/>
              </a:rPr>
              <a:t>reticulocyte</a:t>
            </a:r>
          </a:p>
        </p:txBody>
      </p:sp>
    </p:spTree>
    <p:extLst>
      <p:ext uri="{BB962C8B-B14F-4D97-AF65-F5344CB8AC3E}">
        <p14:creationId xmlns:p14="http://schemas.microsoft.com/office/powerpoint/2010/main" val="367295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1437969"/>
            <a:ext cx="6858000" cy="5143500"/>
          </a:xfrm>
          <a:prstGeom prst="rect">
            <a:avLst/>
          </a:prstGeom>
        </p:spPr>
      </p:pic>
      <p:sp>
        <p:nvSpPr>
          <p:cNvPr id="3077" name="Line 5"/>
          <p:cNvSpPr>
            <a:spLocks noChangeShapeType="1"/>
          </p:cNvSpPr>
          <p:nvPr/>
        </p:nvSpPr>
        <p:spPr bwMode="auto">
          <a:xfrm flipV="1">
            <a:off x="2430517" y="2078421"/>
            <a:ext cx="0" cy="1032913"/>
          </a:xfrm>
          <a:prstGeom prst="line">
            <a:avLst/>
          </a:prstGeom>
          <a:noFill/>
          <a:ln w="63500">
            <a:solidFill>
              <a:schemeClr val="tx1"/>
            </a:solidFill>
            <a:round/>
            <a:headEnd/>
            <a:tailEnd type="triangle" w="med" len="med"/>
          </a:ln>
          <a:effectLst/>
        </p:spPr>
        <p:txBody>
          <a:bodyPr/>
          <a:lstStyle/>
          <a:p>
            <a:endParaRPr lang="en-US"/>
          </a:p>
        </p:txBody>
      </p:sp>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 indicated by the arrow. (advance slide for answer)</a:t>
            </a:r>
          </a:p>
        </p:txBody>
      </p:sp>
      <p:sp>
        <p:nvSpPr>
          <p:cNvPr id="10" name="Rectangle 9"/>
          <p:cNvSpPr/>
          <p:nvPr/>
        </p:nvSpPr>
        <p:spPr>
          <a:xfrm>
            <a:off x="3810000" y="1440597"/>
            <a:ext cx="4038600" cy="156966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a:ln w="11430"/>
                <a:effectLst>
                  <a:outerShdw blurRad="50800" dist="39000" dir="5460000" algn="tl">
                    <a:srgbClr val="000000">
                      <a:alpha val="38000"/>
                    </a:srgbClr>
                  </a:outerShdw>
                </a:effectLst>
                <a:latin typeface="+mn-lt"/>
              </a:rPr>
              <a:t>basophilic erythroblast</a:t>
            </a:r>
          </a:p>
          <a:p>
            <a:pPr algn="ctr" fontAlgn="auto">
              <a:spcBef>
                <a:spcPts val="0"/>
              </a:spcBef>
              <a:spcAft>
                <a:spcPts val="0"/>
              </a:spcAft>
              <a:defRPr/>
            </a:pPr>
            <a:r>
              <a:rPr lang="en-US" sz="3200" b="1" dirty="0">
                <a:ln w="11430"/>
                <a:effectLst>
                  <a:outerShdw blurRad="50800" dist="39000" dir="5460000" algn="tl">
                    <a:srgbClr val="000000">
                      <a:alpha val="38000"/>
                    </a:srgbClr>
                  </a:outerShdw>
                </a:effectLst>
                <a:latin typeface="+mn-lt"/>
              </a:rPr>
              <a:t>(a small one)</a:t>
            </a:r>
          </a:p>
        </p:txBody>
      </p:sp>
    </p:spTree>
    <p:extLst>
      <p:ext uri="{BB962C8B-B14F-4D97-AF65-F5344CB8AC3E}">
        <p14:creationId xmlns:p14="http://schemas.microsoft.com/office/powerpoint/2010/main" val="2629614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1454" y="1828800"/>
            <a:ext cx="3844545" cy="3613542"/>
          </a:xfrm>
          <a:prstGeom prst="rect">
            <a:avLst/>
          </a:prstGeom>
        </p:spPr>
      </p:pic>
      <p:sp>
        <p:nvSpPr>
          <p:cNvPr id="3077" name="Line 5"/>
          <p:cNvSpPr>
            <a:spLocks noChangeShapeType="1"/>
          </p:cNvSpPr>
          <p:nvPr/>
        </p:nvSpPr>
        <p:spPr bwMode="auto">
          <a:xfrm flipV="1">
            <a:off x="4038600" y="3352800"/>
            <a:ext cx="0" cy="1032913"/>
          </a:xfrm>
          <a:prstGeom prst="line">
            <a:avLst/>
          </a:prstGeom>
          <a:noFill/>
          <a:ln w="63500">
            <a:solidFill>
              <a:schemeClr val="tx1"/>
            </a:solidFill>
            <a:round/>
            <a:headEnd/>
            <a:tailEnd type="triangle" w="med" len="med"/>
          </a:ln>
          <a:effectLst/>
        </p:spPr>
        <p:txBody>
          <a:bodyPr/>
          <a:lstStyle/>
          <a:p>
            <a:endParaRPr lang="en-US"/>
          </a:p>
        </p:txBody>
      </p:sp>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 indicated by the arrow. (advance slide for answer)</a:t>
            </a:r>
          </a:p>
        </p:txBody>
      </p:sp>
      <p:sp>
        <p:nvSpPr>
          <p:cNvPr id="10" name="Rectangle 9"/>
          <p:cNvSpPr/>
          <p:nvPr/>
        </p:nvSpPr>
        <p:spPr>
          <a:xfrm>
            <a:off x="4648200" y="1219200"/>
            <a:ext cx="4038600" cy="1077218"/>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a:ln w="11430"/>
                <a:effectLst>
                  <a:outerShdw blurRad="50800" dist="39000" dir="5460000" algn="tl">
                    <a:srgbClr val="000000">
                      <a:alpha val="38000"/>
                    </a:srgbClr>
                  </a:outerShdw>
                </a:effectLst>
                <a:latin typeface="+mn-lt"/>
              </a:rPr>
              <a:t>(almost) mature neutrophil</a:t>
            </a:r>
          </a:p>
        </p:txBody>
      </p:sp>
    </p:spTree>
    <p:extLst>
      <p:ext uri="{BB962C8B-B14F-4D97-AF65-F5344CB8AC3E}">
        <p14:creationId xmlns:p14="http://schemas.microsoft.com/office/powerpoint/2010/main" val="21644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2057399"/>
            <a:ext cx="3352800" cy="3240625"/>
          </a:xfrm>
          <a:prstGeom prst="rect">
            <a:avLst/>
          </a:prstGeom>
        </p:spPr>
      </p:pic>
      <p:sp>
        <p:nvSpPr>
          <p:cNvPr id="3077" name="Line 5"/>
          <p:cNvSpPr>
            <a:spLocks noChangeShapeType="1"/>
          </p:cNvSpPr>
          <p:nvPr/>
        </p:nvSpPr>
        <p:spPr bwMode="auto">
          <a:xfrm flipV="1">
            <a:off x="4191000" y="4953000"/>
            <a:ext cx="0" cy="1032913"/>
          </a:xfrm>
          <a:prstGeom prst="line">
            <a:avLst/>
          </a:prstGeom>
          <a:noFill/>
          <a:ln w="63500">
            <a:solidFill>
              <a:schemeClr val="tx1"/>
            </a:solidFill>
            <a:round/>
            <a:headEnd/>
            <a:tailEnd type="triangle" w="med" len="med"/>
          </a:ln>
          <a:effectLst/>
        </p:spPr>
        <p:txBody>
          <a:bodyPr/>
          <a:lstStyle/>
          <a:p>
            <a:endParaRPr lang="en-US"/>
          </a:p>
        </p:txBody>
      </p:sp>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 indicated by the arrow. (advance slide for answer)</a:t>
            </a:r>
          </a:p>
        </p:txBody>
      </p:sp>
      <p:sp>
        <p:nvSpPr>
          <p:cNvPr id="10" name="Rectangle 9"/>
          <p:cNvSpPr/>
          <p:nvPr/>
        </p:nvSpPr>
        <p:spPr>
          <a:xfrm>
            <a:off x="2410810" y="1219200"/>
            <a:ext cx="4038600" cy="1077218"/>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err="1">
                <a:ln w="11430"/>
                <a:effectLst>
                  <a:outerShdw blurRad="50800" dist="39000" dir="5460000" algn="tl">
                    <a:srgbClr val="000000">
                      <a:alpha val="38000"/>
                    </a:srgbClr>
                  </a:outerShdw>
                </a:effectLst>
                <a:latin typeface="+mn-lt"/>
              </a:rPr>
              <a:t>Myeloblast</a:t>
            </a:r>
            <a:r>
              <a:rPr lang="en-US" sz="3200" b="1" dirty="0">
                <a:ln w="11430"/>
                <a:effectLst>
                  <a:outerShdw blurRad="50800" dist="39000" dir="5460000" algn="tl">
                    <a:srgbClr val="000000">
                      <a:alpha val="38000"/>
                    </a:srgbClr>
                  </a:outerShdw>
                </a:effectLst>
                <a:latin typeface="+mn-lt"/>
              </a:rPr>
              <a:t> (or </a:t>
            </a:r>
            <a:r>
              <a:rPr lang="en-US" sz="3200" b="1" dirty="0" err="1">
                <a:ln w="11430"/>
                <a:effectLst>
                  <a:outerShdw blurRad="50800" dist="39000" dir="5460000" algn="tl">
                    <a:srgbClr val="000000">
                      <a:alpha val="38000"/>
                    </a:srgbClr>
                  </a:outerShdw>
                </a:effectLst>
                <a:latin typeface="+mn-lt"/>
              </a:rPr>
              <a:t>proerythroblast</a:t>
            </a:r>
            <a:r>
              <a:rPr lang="en-US" sz="3200" b="1" dirty="0">
                <a:ln w="11430"/>
                <a:effectLst>
                  <a:outerShdw blurRad="50800" dist="39000" dir="5460000" algn="tl">
                    <a:srgbClr val="000000">
                      <a:alpha val="38000"/>
                    </a:srgbClr>
                  </a:outerShdw>
                </a:effectLst>
                <a:latin typeface="+mn-lt"/>
              </a:rPr>
              <a:t>)</a:t>
            </a:r>
          </a:p>
        </p:txBody>
      </p:sp>
    </p:spTree>
    <p:extLst>
      <p:ext uri="{BB962C8B-B14F-4D97-AF65-F5344CB8AC3E}">
        <p14:creationId xmlns:p14="http://schemas.microsoft.com/office/powerpoint/2010/main" val="374373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7846" y="2520443"/>
            <a:ext cx="3135908" cy="2828272"/>
          </a:xfrm>
          <a:prstGeom prst="rect">
            <a:avLst/>
          </a:prstGeom>
        </p:spPr>
      </p:pic>
      <p:sp>
        <p:nvSpPr>
          <p:cNvPr id="3077" name="Line 5"/>
          <p:cNvSpPr>
            <a:spLocks noChangeShapeType="1"/>
          </p:cNvSpPr>
          <p:nvPr/>
        </p:nvSpPr>
        <p:spPr bwMode="auto">
          <a:xfrm flipV="1">
            <a:off x="4648200" y="4419600"/>
            <a:ext cx="0" cy="1032913"/>
          </a:xfrm>
          <a:prstGeom prst="line">
            <a:avLst/>
          </a:prstGeom>
          <a:noFill/>
          <a:ln w="63500">
            <a:solidFill>
              <a:schemeClr val="tx1"/>
            </a:solidFill>
            <a:round/>
            <a:headEnd/>
            <a:tailEnd type="triangle" w="med" len="med"/>
          </a:ln>
          <a:effectLst/>
        </p:spPr>
        <p:txBody>
          <a:bodyPr/>
          <a:lstStyle/>
          <a:p>
            <a:endParaRPr lang="en-US"/>
          </a:p>
        </p:txBody>
      </p:sp>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 indicated by the arrow. (advance slide for answer)</a:t>
            </a:r>
          </a:p>
        </p:txBody>
      </p:sp>
      <p:sp>
        <p:nvSpPr>
          <p:cNvPr id="10" name="Rectangle 9"/>
          <p:cNvSpPr/>
          <p:nvPr/>
        </p:nvSpPr>
        <p:spPr>
          <a:xfrm>
            <a:off x="3657600" y="1295400"/>
            <a:ext cx="4038600" cy="1077218"/>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a:ln w="11430"/>
                <a:effectLst>
                  <a:outerShdw blurRad="50800" dist="39000" dir="5460000" algn="tl">
                    <a:srgbClr val="000000">
                      <a:alpha val="38000"/>
                    </a:srgbClr>
                  </a:outerShdw>
                </a:effectLst>
                <a:latin typeface="+mn-lt"/>
              </a:rPr>
              <a:t>Basophilic </a:t>
            </a:r>
            <a:r>
              <a:rPr lang="en-US" sz="3200" b="1" dirty="0" err="1">
                <a:ln w="11430"/>
                <a:effectLst>
                  <a:outerShdw blurRad="50800" dist="39000" dir="5460000" algn="tl">
                    <a:srgbClr val="000000">
                      <a:alpha val="38000"/>
                    </a:srgbClr>
                  </a:outerShdw>
                </a:effectLst>
                <a:latin typeface="+mn-lt"/>
              </a:rPr>
              <a:t>somethingocyte</a:t>
            </a:r>
            <a:endParaRPr lang="en-US" sz="3200" b="1" dirty="0">
              <a:ln w="11430"/>
              <a:effectLst>
                <a:outerShdw blurRad="50800" dist="39000" dir="5460000" algn="tl">
                  <a:srgbClr val="000000">
                    <a:alpha val="38000"/>
                  </a:srgbClr>
                </a:outerShdw>
              </a:effectLst>
              <a:latin typeface="+mn-lt"/>
            </a:endParaRPr>
          </a:p>
        </p:txBody>
      </p:sp>
    </p:spTree>
    <p:extLst>
      <p:ext uri="{BB962C8B-B14F-4D97-AF65-F5344CB8AC3E}">
        <p14:creationId xmlns:p14="http://schemas.microsoft.com/office/powerpoint/2010/main" val="401987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100" y="1371599"/>
            <a:ext cx="7200900" cy="5400675"/>
          </a:xfrm>
          <a:prstGeom prst="rect">
            <a:avLst/>
          </a:prstGeom>
        </p:spPr>
      </p:pic>
      <p:sp>
        <p:nvSpPr>
          <p:cNvPr id="3077" name="Line 5"/>
          <p:cNvSpPr>
            <a:spLocks noChangeShapeType="1"/>
          </p:cNvSpPr>
          <p:nvPr/>
        </p:nvSpPr>
        <p:spPr bwMode="auto">
          <a:xfrm flipH="1">
            <a:off x="5257800" y="1985319"/>
            <a:ext cx="838200" cy="0"/>
          </a:xfrm>
          <a:prstGeom prst="line">
            <a:avLst/>
          </a:prstGeom>
          <a:noFill/>
          <a:ln w="63500">
            <a:solidFill>
              <a:schemeClr val="tx1"/>
            </a:solidFill>
            <a:round/>
            <a:headEnd/>
            <a:tailEnd type="triangle" w="med" len="med"/>
          </a:ln>
          <a:effectLst/>
        </p:spPr>
        <p:txBody>
          <a:bodyPr/>
          <a:lstStyle/>
          <a:p>
            <a:endParaRPr lang="en-US"/>
          </a:p>
        </p:txBody>
      </p:sp>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 indicated by the arrow. (advance slide for answer)</a:t>
            </a:r>
          </a:p>
        </p:txBody>
      </p:sp>
      <p:sp>
        <p:nvSpPr>
          <p:cNvPr id="10" name="Rectangle 9"/>
          <p:cNvSpPr/>
          <p:nvPr/>
        </p:nvSpPr>
        <p:spPr>
          <a:xfrm>
            <a:off x="391742" y="1717012"/>
            <a:ext cx="2884857" cy="1077218"/>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err="1">
                <a:ln w="11430"/>
                <a:effectLst>
                  <a:outerShdw blurRad="50800" dist="39000" dir="5460000" algn="tl">
                    <a:srgbClr val="000000">
                      <a:alpha val="38000"/>
                    </a:srgbClr>
                  </a:outerShdw>
                </a:effectLst>
                <a:latin typeface="+mn-lt"/>
              </a:rPr>
              <a:t>Neutrophilic</a:t>
            </a:r>
            <a:r>
              <a:rPr lang="en-US" sz="3200" b="1" dirty="0">
                <a:ln w="11430"/>
                <a:effectLst>
                  <a:outerShdw blurRad="50800" dist="39000" dir="5460000" algn="tl">
                    <a:srgbClr val="000000">
                      <a:alpha val="38000"/>
                    </a:srgbClr>
                  </a:outerShdw>
                </a:effectLst>
                <a:latin typeface="+mn-lt"/>
              </a:rPr>
              <a:t> band cell</a:t>
            </a:r>
          </a:p>
        </p:txBody>
      </p:sp>
    </p:spTree>
    <p:extLst>
      <p:ext uri="{BB962C8B-B14F-4D97-AF65-F5344CB8AC3E}">
        <p14:creationId xmlns:p14="http://schemas.microsoft.com/office/powerpoint/2010/main" val="48729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456" y="2508502"/>
            <a:ext cx="4073812" cy="3325267"/>
          </a:xfrm>
          <a:prstGeom prst="rect">
            <a:avLst/>
          </a:prstGeom>
        </p:spPr>
      </p:pic>
      <p:sp>
        <p:nvSpPr>
          <p:cNvPr id="3077" name="Line 5"/>
          <p:cNvSpPr>
            <a:spLocks noChangeShapeType="1"/>
          </p:cNvSpPr>
          <p:nvPr/>
        </p:nvSpPr>
        <p:spPr bwMode="auto">
          <a:xfrm flipH="1" flipV="1">
            <a:off x="5943600" y="4648200"/>
            <a:ext cx="440122" cy="838200"/>
          </a:xfrm>
          <a:prstGeom prst="line">
            <a:avLst/>
          </a:prstGeom>
          <a:noFill/>
          <a:ln w="63500">
            <a:solidFill>
              <a:schemeClr val="tx1"/>
            </a:solidFill>
            <a:round/>
            <a:headEnd/>
            <a:tailEnd type="triangle" w="med" len="med"/>
          </a:ln>
          <a:effectLst/>
        </p:spPr>
        <p:txBody>
          <a:bodyPr/>
          <a:lstStyle/>
          <a:p>
            <a:endParaRPr lang="en-US"/>
          </a:p>
        </p:txBody>
      </p:sp>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 indicated by the arrow. (advance slide for answer)</a:t>
            </a:r>
          </a:p>
        </p:txBody>
      </p:sp>
      <p:sp>
        <p:nvSpPr>
          <p:cNvPr id="10" name="Rectangle 9"/>
          <p:cNvSpPr/>
          <p:nvPr/>
        </p:nvSpPr>
        <p:spPr>
          <a:xfrm>
            <a:off x="228600" y="1465443"/>
            <a:ext cx="3799258" cy="1077218"/>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err="1">
                <a:ln w="11430"/>
                <a:effectLst>
                  <a:outerShdw blurRad="50800" dist="39000" dir="5460000" algn="tl">
                    <a:srgbClr val="000000">
                      <a:alpha val="38000"/>
                    </a:srgbClr>
                  </a:outerShdw>
                </a:effectLst>
                <a:latin typeface="+mn-lt"/>
              </a:rPr>
              <a:t>Neutrophilic</a:t>
            </a:r>
            <a:r>
              <a:rPr lang="en-US" sz="3200" b="1" dirty="0">
                <a:ln w="11430"/>
                <a:effectLst>
                  <a:outerShdw blurRad="50800" dist="39000" dir="5460000" algn="tl">
                    <a:srgbClr val="000000">
                      <a:alpha val="38000"/>
                    </a:srgbClr>
                  </a:outerShdw>
                </a:effectLst>
                <a:latin typeface="+mn-lt"/>
              </a:rPr>
              <a:t> </a:t>
            </a:r>
            <a:r>
              <a:rPr lang="en-US" sz="3200" b="1" dirty="0" err="1">
                <a:ln w="11430"/>
                <a:effectLst>
                  <a:outerShdw blurRad="50800" dist="39000" dir="5460000" algn="tl">
                    <a:srgbClr val="000000">
                      <a:alpha val="38000"/>
                    </a:srgbClr>
                  </a:outerShdw>
                </a:effectLst>
                <a:latin typeface="+mn-lt"/>
              </a:rPr>
              <a:t>myelocyte</a:t>
            </a:r>
            <a:endParaRPr lang="en-US" sz="3200" b="1" dirty="0">
              <a:ln w="11430"/>
              <a:effectLst>
                <a:outerShdw blurRad="50800" dist="39000" dir="5460000" algn="tl">
                  <a:srgbClr val="000000">
                    <a:alpha val="38000"/>
                  </a:srgbClr>
                </a:outerShdw>
              </a:effectLst>
              <a:latin typeface="+mn-lt"/>
            </a:endParaRPr>
          </a:p>
        </p:txBody>
      </p:sp>
    </p:spTree>
    <p:extLst>
      <p:ext uri="{BB962C8B-B14F-4D97-AF65-F5344CB8AC3E}">
        <p14:creationId xmlns:p14="http://schemas.microsoft.com/office/powerpoint/2010/main" val="128449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100" y="1371599"/>
            <a:ext cx="7200900" cy="5400675"/>
          </a:xfrm>
          <a:prstGeom prst="rect">
            <a:avLst/>
          </a:prstGeom>
        </p:spPr>
      </p:pic>
      <p:sp>
        <p:nvSpPr>
          <p:cNvPr id="3077" name="Line 5"/>
          <p:cNvSpPr>
            <a:spLocks noChangeShapeType="1"/>
          </p:cNvSpPr>
          <p:nvPr/>
        </p:nvSpPr>
        <p:spPr bwMode="auto">
          <a:xfrm flipV="1">
            <a:off x="5625296" y="1859666"/>
            <a:ext cx="1120814" cy="3858"/>
          </a:xfrm>
          <a:prstGeom prst="line">
            <a:avLst/>
          </a:prstGeom>
          <a:noFill/>
          <a:ln w="63500">
            <a:solidFill>
              <a:schemeClr val="tx1"/>
            </a:solidFill>
            <a:round/>
            <a:headEnd/>
            <a:tailEnd type="triangle" w="med" len="med"/>
          </a:ln>
          <a:effectLst/>
        </p:spPr>
        <p:txBody>
          <a:bodyPr/>
          <a:lstStyle/>
          <a:p>
            <a:endParaRPr lang="en-US"/>
          </a:p>
        </p:txBody>
      </p:sp>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 indicated by the arrow. (advance slide for answer)</a:t>
            </a:r>
          </a:p>
        </p:txBody>
      </p:sp>
      <p:sp>
        <p:nvSpPr>
          <p:cNvPr id="10" name="Rectangle 9"/>
          <p:cNvSpPr/>
          <p:nvPr/>
        </p:nvSpPr>
        <p:spPr>
          <a:xfrm>
            <a:off x="391742" y="1717012"/>
            <a:ext cx="3799258" cy="1077218"/>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err="1">
                <a:ln w="11430"/>
                <a:effectLst>
                  <a:outerShdw blurRad="50800" dist="39000" dir="5460000" algn="tl">
                    <a:srgbClr val="000000">
                      <a:alpha val="38000"/>
                    </a:srgbClr>
                  </a:outerShdw>
                </a:effectLst>
                <a:latin typeface="+mn-lt"/>
              </a:rPr>
              <a:t>orthochromatophilic</a:t>
            </a:r>
            <a:r>
              <a:rPr lang="en-US" sz="3200" b="1" dirty="0">
                <a:ln w="11430"/>
                <a:effectLst>
                  <a:outerShdw blurRad="50800" dist="39000" dir="5460000" algn="tl">
                    <a:srgbClr val="000000">
                      <a:alpha val="38000"/>
                    </a:srgbClr>
                  </a:outerShdw>
                </a:effectLst>
                <a:latin typeface="+mn-lt"/>
              </a:rPr>
              <a:t> erythroblast</a:t>
            </a:r>
          </a:p>
        </p:txBody>
      </p:sp>
    </p:spTree>
    <p:extLst>
      <p:ext uri="{BB962C8B-B14F-4D97-AF65-F5344CB8AC3E}">
        <p14:creationId xmlns:p14="http://schemas.microsoft.com/office/powerpoint/2010/main" val="367999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2231135"/>
            <a:ext cx="4191000" cy="3438545"/>
          </a:xfrm>
          <a:prstGeom prst="rect">
            <a:avLst/>
          </a:prstGeom>
        </p:spPr>
      </p:pic>
      <p:sp>
        <p:nvSpPr>
          <p:cNvPr id="3077" name="Line 5"/>
          <p:cNvSpPr>
            <a:spLocks noChangeShapeType="1"/>
          </p:cNvSpPr>
          <p:nvPr/>
        </p:nvSpPr>
        <p:spPr bwMode="auto">
          <a:xfrm flipV="1">
            <a:off x="4191000" y="3750743"/>
            <a:ext cx="0" cy="1032913"/>
          </a:xfrm>
          <a:prstGeom prst="line">
            <a:avLst/>
          </a:prstGeom>
          <a:noFill/>
          <a:ln w="63500">
            <a:solidFill>
              <a:schemeClr val="tx1"/>
            </a:solidFill>
            <a:round/>
            <a:headEnd/>
            <a:tailEnd type="triangle" w="med" len="med"/>
          </a:ln>
          <a:effectLst/>
        </p:spPr>
        <p:txBody>
          <a:bodyPr/>
          <a:lstStyle/>
          <a:p>
            <a:endParaRPr lang="en-US"/>
          </a:p>
        </p:txBody>
      </p:sp>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 indicated by the arrow. (advance slide for answer)</a:t>
            </a:r>
          </a:p>
        </p:txBody>
      </p:sp>
      <p:sp>
        <p:nvSpPr>
          <p:cNvPr id="10" name="Rectangle 9"/>
          <p:cNvSpPr/>
          <p:nvPr/>
        </p:nvSpPr>
        <p:spPr>
          <a:xfrm>
            <a:off x="2476500" y="1472625"/>
            <a:ext cx="4038600" cy="58477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a:ln w="11430"/>
                <a:effectLst>
                  <a:outerShdw blurRad="50800" dist="39000" dir="5460000" algn="tl">
                    <a:srgbClr val="000000">
                      <a:alpha val="38000"/>
                    </a:srgbClr>
                  </a:outerShdw>
                </a:effectLst>
                <a:latin typeface="+mn-lt"/>
              </a:rPr>
              <a:t>lymphocyte</a:t>
            </a:r>
          </a:p>
        </p:txBody>
      </p:sp>
    </p:spTree>
    <p:extLst>
      <p:ext uri="{BB962C8B-B14F-4D97-AF65-F5344CB8AC3E}">
        <p14:creationId xmlns:p14="http://schemas.microsoft.com/office/powerpoint/2010/main" val="169191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1275" y="1841445"/>
            <a:ext cx="3590925" cy="3701415"/>
          </a:xfrm>
          <a:prstGeom prst="rect">
            <a:avLst/>
          </a:prstGeom>
        </p:spPr>
      </p:pic>
      <p:sp>
        <p:nvSpPr>
          <p:cNvPr id="3077" name="Line 5"/>
          <p:cNvSpPr>
            <a:spLocks noChangeShapeType="1"/>
          </p:cNvSpPr>
          <p:nvPr/>
        </p:nvSpPr>
        <p:spPr bwMode="auto">
          <a:xfrm flipV="1">
            <a:off x="4114800" y="4114800"/>
            <a:ext cx="0" cy="1032913"/>
          </a:xfrm>
          <a:prstGeom prst="line">
            <a:avLst/>
          </a:prstGeom>
          <a:noFill/>
          <a:ln w="63500">
            <a:solidFill>
              <a:schemeClr val="tx1"/>
            </a:solidFill>
            <a:round/>
            <a:headEnd/>
            <a:tailEnd type="triangle" w="med" len="med"/>
          </a:ln>
          <a:effectLst/>
        </p:spPr>
        <p:txBody>
          <a:bodyPr/>
          <a:lstStyle/>
          <a:p>
            <a:endParaRPr lang="en-US"/>
          </a:p>
        </p:txBody>
      </p:sp>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 indicated by the arrow. (advance slide for answer)</a:t>
            </a:r>
          </a:p>
        </p:txBody>
      </p:sp>
      <p:sp>
        <p:nvSpPr>
          <p:cNvPr id="10" name="Rectangle 9"/>
          <p:cNvSpPr/>
          <p:nvPr/>
        </p:nvSpPr>
        <p:spPr>
          <a:xfrm>
            <a:off x="3657600" y="1648894"/>
            <a:ext cx="4038600" cy="58477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err="1">
                <a:ln w="11430"/>
                <a:effectLst>
                  <a:outerShdw blurRad="50800" dist="39000" dir="5460000" algn="tl">
                    <a:srgbClr val="000000">
                      <a:alpha val="38000"/>
                    </a:srgbClr>
                  </a:outerShdw>
                </a:effectLst>
                <a:latin typeface="+mn-lt"/>
              </a:rPr>
              <a:t>promyelocyte</a:t>
            </a:r>
            <a:endParaRPr lang="en-US" sz="3200" b="1" dirty="0">
              <a:ln w="11430"/>
              <a:effectLst>
                <a:outerShdw blurRad="50800" dist="39000" dir="5460000" algn="tl">
                  <a:srgbClr val="000000">
                    <a:alpha val="38000"/>
                  </a:srgbClr>
                </a:outerShdw>
              </a:effectLst>
              <a:latin typeface="+mn-lt"/>
            </a:endParaRPr>
          </a:p>
        </p:txBody>
      </p:sp>
    </p:spTree>
    <p:extLst>
      <p:ext uri="{BB962C8B-B14F-4D97-AF65-F5344CB8AC3E}">
        <p14:creationId xmlns:p14="http://schemas.microsoft.com/office/powerpoint/2010/main" val="422078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6" y="39469"/>
            <a:ext cx="3959941" cy="6818531"/>
          </a:xfrm>
          <a:prstGeom prst="rect">
            <a:avLst/>
          </a:prstGeom>
        </p:spPr>
      </p:pic>
      <p:sp>
        <p:nvSpPr>
          <p:cNvPr id="27654" name="TextBox 2"/>
          <p:cNvSpPr txBox="1">
            <a:spLocks noChangeArrowheads="1"/>
          </p:cNvSpPr>
          <p:nvPr/>
        </p:nvSpPr>
        <p:spPr bwMode="auto">
          <a:xfrm>
            <a:off x="4114799" y="685800"/>
            <a:ext cx="5029201" cy="5909311"/>
          </a:xfrm>
          <a:prstGeom prst="rect">
            <a:avLst/>
          </a:prstGeom>
          <a:noFill/>
          <a:ln w="9525">
            <a:noFill/>
            <a:miter lim="800000"/>
            <a:headEnd/>
            <a:tailEnd/>
          </a:ln>
        </p:spPr>
        <p:txBody>
          <a:bodyPr wrap="square">
            <a:spAutoFit/>
          </a:bodyPr>
          <a:lstStyle/>
          <a:p>
            <a:r>
              <a:rPr lang="en-US" sz="1600" b="1" dirty="0">
                <a:solidFill>
                  <a:srgbClr val="5D2E2D"/>
                </a:solidFill>
                <a:latin typeface="Times New Roman" pitchFamily="18" charset="0"/>
                <a:cs typeface="Times New Roman" pitchFamily="18" charset="0"/>
              </a:rPr>
              <a:t>The image to the left shows the major stages of blood cell development that we will identify in these modules:</a:t>
            </a:r>
          </a:p>
          <a:p>
            <a:endParaRPr lang="en-US" sz="1000" b="1" dirty="0">
              <a:solidFill>
                <a:srgbClr val="5D2E2D"/>
              </a:solidFill>
              <a:latin typeface="Times New Roman" pitchFamily="18" charset="0"/>
              <a:cs typeface="Times New Roman" pitchFamily="18" charset="0"/>
            </a:endParaRPr>
          </a:p>
          <a:p>
            <a:r>
              <a:rPr lang="en-US" sz="1600" b="1" dirty="0">
                <a:solidFill>
                  <a:srgbClr val="A95351"/>
                </a:solidFill>
                <a:latin typeface="Times New Roman" pitchFamily="18" charset="0"/>
                <a:cs typeface="Times New Roman" pitchFamily="18" charset="0"/>
              </a:rPr>
              <a:t>This module will focus on the development of red blood cells (RBCs) (left column).</a:t>
            </a:r>
          </a:p>
          <a:p>
            <a:endParaRPr lang="en-US" sz="1600" b="1" dirty="0">
              <a:solidFill>
                <a:srgbClr val="A95351"/>
              </a:solidFill>
              <a:latin typeface="Times New Roman" pitchFamily="18" charset="0"/>
              <a:cs typeface="Times New Roman" pitchFamily="18" charset="0"/>
            </a:endParaRPr>
          </a:p>
          <a:p>
            <a:r>
              <a:rPr lang="en-US" sz="1600" b="1" dirty="0">
                <a:solidFill>
                  <a:srgbClr val="A95351"/>
                </a:solidFill>
                <a:latin typeface="Times New Roman" pitchFamily="18" charset="0"/>
                <a:cs typeface="Times New Roman" pitchFamily="18" charset="0"/>
              </a:rPr>
              <a:t>A key difference between development of RBCs and granulocytes is that RBCs lack cytoplasmic granules.</a:t>
            </a:r>
          </a:p>
          <a:p>
            <a:endParaRPr lang="en-US" sz="800" b="1" dirty="0">
              <a:solidFill>
                <a:srgbClr val="A95351"/>
              </a:solidFill>
              <a:latin typeface="Times New Roman" pitchFamily="18" charset="0"/>
              <a:cs typeface="Times New Roman" pitchFamily="18" charset="0"/>
            </a:endParaRPr>
          </a:p>
          <a:p>
            <a:r>
              <a:rPr lang="en-US" sz="1600" b="1" dirty="0">
                <a:solidFill>
                  <a:srgbClr val="A95351"/>
                </a:solidFill>
                <a:latin typeface="Times New Roman" pitchFamily="18" charset="0"/>
                <a:cs typeface="Times New Roman" pitchFamily="18" charset="0"/>
              </a:rPr>
              <a:t>Another thing to keep in mind when studying RBC precursors is that the final cell, the erythrocyte, is essentially a bag of hemoglobin, a soluble cytosolic protein.  Therefore, early RBC precursor cells will contain numerous free ribosomes necessary for hemoglobin synthesis, and, therefore, will have intense cytoplasmic basophilia.  As the cells mature, they produce hemoglobin, with a concomitant reduction in the number of ribosomes; therefore, you expect maturing red blood cells to gradually become less basophilic and more eosinophilic.</a:t>
            </a:r>
          </a:p>
          <a:p>
            <a:endParaRPr lang="en-US" sz="800" b="1" dirty="0">
              <a:solidFill>
                <a:srgbClr val="A95351"/>
              </a:solidFill>
              <a:latin typeface="Times New Roman" pitchFamily="18" charset="0"/>
              <a:cs typeface="Times New Roman" pitchFamily="18" charset="0"/>
            </a:endParaRPr>
          </a:p>
          <a:p>
            <a:r>
              <a:rPr lang="en-US" sz="1600" b="1" dirty="0">
                <a:solidFill>
                  <a:srgbClr val="A95351"/>
                </a:solidFill>
                <a:latin typeface="Times New Roman" pitchFamily="18" charset="0"/>
                <a:cs typeface="Times New Roman" pitchFamily="18" charset="0"/>
              </a:rPr>
              <a:t>Finally, mature RBCs lack a nucleus.  During RBC development, the nucleus gradually condenses until it is  fully compact.  This chromatin form is removed from the cell when nearly mature.</a:t>
            </a:r>
            <a:endParaRPr lang="en-US" sz="1600" b="1" dirty="0">
              <a:solidFill>
                <a:srgbClr val="5D2E2D"/>
              </a:solidFill>
              <a:latin typeface="Times New Roman" pitchFamily="18" charset="0"/>
              <a:cs typeface="Times New Roman" pitchFamily="18" charset="0"/>
            </a:endParaRPr>
          </a:p>
        </p:txBody>
      </p:sp>
      <p:sp>
        <p:nvSpPr>
          <p:cNvPr id="9" name="Rectangle 8"/>
          <p:cNvSpPr/>
          <p:nvPr/>
        </p:nvSpPr>
        <p:spPr>
          <a:xfrm>
            <a:off x="3276600" y="39469"/>
            <a:ext cx="2987677"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C00000"/>
                </a:solidFill>
                <a:effectLst>
                  <a:reflection blurRad="12700" stA="50000" endPos="50000" dist="5000" dir="5400000" sy="-100000" rotWithShape="0"/>
                </a:effectLst>
                <a:latin typeface="+mn-lt"/>
              </a:rPr>
              <a:t>HEMATOPOIESIS</a:t>
            </a:r>
          </a:p>
        </p:txBody>
      </p:sp>
    </p:spTree>
    <p:extLst>
      <p:ext uri="{BB962C8B-B14F-4D97-AF65-F5344CB8AC3E}">
        <p14:creationId xmlns:p14="http://schemas.microsoft.com/office/powerpoint/2010/main" val="34583955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1803975"/>
            <a:ext cx="4572000" cy="3791896"/>
          </a:xfrm>
          <a:prstGeom prst="rect">
            <a:avLst/>
          </a:prstGeom>
        </p:spPr>
      </p:pic>
      <p:sp>
        <p:nvSpPr>
          <p:cNvPr id="3077" name="Line 5"/>
          <p:cNvSpPr>
            <a:spLocks noChangeShapeType="1"/>
          </p:cNvSpPr>
          <p:nvPr/>
        </p:nvSpPr>
        <p:spPr bwMode="auto">
          <a:xfrm flipV="1">
            <a:off x="4572000" y="4038600"/>
            <a:ext cx="0" cy="1032913"/>
          </a:xfrm>
          <a:prstGeom prst="line">
            <a:avLst/>
          </a:prstGeom>
          <a:noFill/>
          <a:ln w="63500">
            <a:solidFill>
              <a:schemeClr val="tx1"/>
            </a:solidFill>
            <a:round/>
            <a:headEnd/>
            <a:tailEnd type="triangle" w="med" len="med"/>
          </a:ln>
          <a:effectLst/>
        </p:spPr>
        <p:txBody>
          <a:bodyPr/>
          <a:lstStyle/>
          <a:p>
            <a:endParaRPr lang="en-US"/>
          </a:p>
        </p:txBody>
      </p:sp>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 indicated by the arrow. (advance slide for answer)</a:t>
            </a:r>
          </a:p>
        </p:txBody>
      </p:sp>
      <p:sp>
        <p:nvSpPr>
          <p:cNvPr id="10" name="Rectangle 9"/>
          <p:cNvSpPr/>
          <p:nvPr/>
        </p:nvSpPr>
        <p:spPr>
          <a:xfrm>
            <a:off x="2410810" y="1219200"/>
            <a:ext cx="4038600" cy="58477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a:ln w="11430"/>
                <a:effectLst>
                  <a:outerShdw blurRad="50800" dist="39000" dir="5460000" algn="tl">
                    <a:srgbClr val="000000">
                      <a:alpha val="38000"/>
                    </a:srgbClr>
                  </a:outerShdw>
                </a:effectLst>
                <a:latin typeface="+mn-lt"/>
              </a:rPr>
              <a:t>neutrophil</a:t>
            </a:r>
          </a:p>
        </p:txBody>
      </p:sp>
    </p:spTree>
    <p:extLst>
      <p:ext uri="{BB962C8B-B14F-4D97-AF65-F5344CB8AC3E}">
        <p14:creationId xmlns:p14="http://schemas.microsoft.com/office/powerpoint/2010/main" val="218585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1437969"/>
            <a:ext cx="6858000" cy="5143500"/>
          </a:xfrm>
          <a:prstGeom prst="rect">
            <a:avLst/>
          </a:prstGeom>
        </p:spPr>
      </p:pic>
      <p:sp>
        <p:nvSpPr>
          <p:cNvPr id="3077" name="Line 5"/>
          <p:cNvSpPr>
            <a:spLocks noChangeShapeType="1"/>
          </p:cNvSpPr>
          <p:nvPr/>
        </p:nvSpPr>
        <p:spPr bwMode="auto">
          <a:xfrm flipV="1">
            <a:off x="4876800" y="4495800"/>
            <a:ext cx="228600" cy="1066800"/>
          </a:xfrm>
          <a:prstGeom prst="line">
            <a:avLst/>
          </a:prstGeom>
          <a:noFill/>
          <a:ln w="63500">
            <a:solidFill>
              <a:schemeClr val="tx1"/>
            </a:solidFill>
            <a:round/>
            <a:headEnd/>
            <a:tailEnd type="triangle" w="med" len="med"/>
          </a:ln>
          <a:effectLst/>
        </p:spPr>
        <p:txBody>
          <a:bodyPr/>
          <a:lstStyle/>
          <a:p>
            <a:endParaRPr lang="en-US"/>
          </a:p>
        </p:txBody>
      </p:sp>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 indicated by the arrow. (advance slide for answer)</a:t>
            </a:r>
          </a:p>
        </p:txBody>
      </p:sp>
      <p:sp>
        <p:nvSpPr>
          <p:cNvPr id="10" name="Rectangle 9"/>
          <p:cNvSpPr/>
          <p:nvPr/>
        </p:nvSpPr>
        <p:spPr>
          <a:xfrm>
            <a:off x="-76200" y="4724400"/>
            <a:ext cx="3799258" cy="1077218"/>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err="1">
                <a:ln w="11430"/>
                <a:effectLst>
                  <a:outerShdw blurRad="50800" dist="39000" dir="5460000" algn="tl">
                    <a:srgbClr val="000000">
                      <a:alpha val="38000"/>
                    </a:srgbClr>
                  </a:outerShdw>
                </a:effectLst>
                <a:latin typeface="+mn-lt"/>
              </a:rPr>
              <a:t>Neutrophilic</a:t>
            </a:r>
            <a:r>
              <a:rPr lang="en-US" sz="3200" b="1" dirty="0">
                <a:ln w="11430"/>
                <a:effectLst>
                  <a:outerShdw blurRad="50800" dist="39000" dir="5460000" algn="tl">
                    <a:srgbClr val="000000">
                      <a:alpha val="38000"/>
                    </a:srgbClr>
                  </a:outerShdw>
                </a:effectLst>
                <a:latin typeface="+mn-lt"/>
              </a:rPr>
              <a:t> </a:t>
            </a:r>
            <a:r>
              <a:rPr lang="en-US" sz="3200" b="1" dirty="0" err="1">
                <a:ln w="11430"/>
                <a:effectLst>
                  <a:outerShdw blurRad="50800" dist="39000" dir="5460000" algn="tl">
                    <a:srgbClr val="000000">
                      <a:alpha val="38000"/>
                    </a:srgbClr>
                  </a:outerShdw>
                </a:effectLst>
                <a:latin typeface="+mn-lt"/>
              </a:rPr>
              <a:t>metamyelocyte</a:t>
            </a:r>
            <a:endParaRPr lang="en-US" sz="3200" b="1" dirty="0">
              <a:ln w="11430"/>
              <a:effectLst>
                <a:outerShdw blurRad="50800" dist="39000" dir="5460000" algn="tl">
                  <a:srgbClr val="000000">
                    <a:alpha val="38000"/>
                  </a:srgbClr>
                </a:outerShdw>
              </a:effectLst>
              <a:latin typeface="+mn-lt"/>
            </a:endParaRPr>
          </a:p>
        </p:txBody>
      </p:sp>
    </p:spTree>
    <p:extLst>
      <p:ext uri="{BB962C8B-B14F-4D97-AF65-F5344CB8AC3E}">
        <p14:creationId xmlns:p14="http://schemas.microsoft.com/office/powerpoint/2010/main" val="2321142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0696" y="2057400"/>
            <a:ext cx="3956304" cy="4104798"/>
          </a:xfrm>
          <a:prstGeom prst="rect">
            <a:avLst/>
          </a:prstGeom>
        </p:spPr>
      </p:pic>
      <p:sp>
        <p:nvSpPr>
          <p:cNvPr id="3077" name="Line 5"/>
          <p:cNvSpPr>
            <a:spLocks noChangeShapeType="1"/>
          </p:cNvSpPr>
          <p:nvPr/>
        </p:nvSpPr>
        <p:spPr bwMode="auto">
          <a:xfrm flipV="1">
            <a:off x="4762500" y="4038600"/>
            <a:ext cx="0" cy="1032913"/>
          </a:xfrm>
          <a:prstGeom prst="line">
            <a:avLst/>
          </a:prstGeom>
          <a:noFill/>
          <a:ln w="63500">
            <a:solidFill>
              <a:schemeClr val="tx1"/>
            </a:solidFill>
            <a:round/>
            <a:headEnd/>
            <a:tailEnd type="triangle" w="med" len="med"/>
          </a:ln>
          <a:effectLst/>
        </p:spPr>
        <p:txBody>
          <a:bodyPr/>
          <a:lstStyle/>
          <a:p>
            <a:endParaRPr lang="en-US"/>
          </a:p>
        </p:txBody>
      </p:sp>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 indicated by the arrow. (advance slide for answer)</a:t>
            </a:r>
          </a:p>
        </p:txBody>
      </p:sp>
      <p:sp>
        <p:nvSpPr>
          <p:cNvPr id="10" name="Rectangle 9"/>
          <p:cNvSpPr/>
          <p:nvPr/>
        </p:nvSpPr>
        <p:spPr>
          <a:xfrm>
            <a:off x="2476500" y="1472625"/>
            <a:ext cx="4038600" cy="58477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a:ln w="11430"/>
                <a:effectLst>
                  <a:outerShdw blurRad="50800" dist="39000" dir="5460000" algn="tl">
                    <a:srgbClr val="000000">
                      <a:alpha val="38000"/>
                    </a:srgbClr>
                  </a:outerShdw>
                </a:effectLst>
                <a:latin typeface="+mn-lt"/>
              </a:rPr>
              <a:t>eosinophil</a:t>
            </a:r>
          </a:p>
        </p:txBody>
      </p:sp>
    </p:spTree>
    <p:extLst>
      <p:ext uri="{BB962C8B-B14F-4D97-AF65-F5344CB8AC3E}">
        <p14:creationId xmlns:p14="http://schemas.microsoft.com/office/powerpoint/2010/main" val="313904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100" y="1371599"/>
            <a:ext cx="7200900" cy="5400675"/>
          </a:xfrm>
          <a:prstGeom prst="rect">
            <a:avLst/>
          </a:prstGeom>
        </p:spPr>
      </p:pic>
      <p:sp>
        <p:nvSpPr>
          <p:cNvPr id="3077" name="Line 5"/>
          <p:cNvSpPr>
            <a:spLocks noChangeShapeType="1"/>
          </p:cNvSpPr>
          <p:nvPr/>
        </p:nvSpPr>
        <p:spPr bwMode="auto">
          <a:xfrm flipH="1">
            <a:off x="2949614" y="5181600"/>
            <a:ext cx="838200" cy="0"/>
          </a:xfrm>
          <a:prstGeom prst="line">
            <a:avLst/>
          </a:prstGeom>
          <a:noFill/>
          <a:ln w="63500">
            <a:solidFill>
              <a:schemeClr val="tx1"/>
            </a:solidFill>
            <a:round/>
            <a:headEnd/>
            <a:tailEnd type="triangle" w="med" len="med"/>
          </a:ln>
          <a:effectLst/>
        </p:spPr>
        <p:txBody>
          <a:bodyPr/>
          <a:lstStyle/>
          <a:p>
            <a:endParaRPr lang="en-US"/>
          </a:p>
        </p:txBody>
      </p:sp>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 indicated by the arrow. (advance slide for answer)</a:t>
            </a:r>
          </a:p>
        </p:txBody>
      </p:sp>
      <p:sp>
        <p:nvSpPr>
          <p:cNvPr id="10" name="Rectangle 9"/>
          <p:cNvSpPr/>
          <p:nvPr/>
        </p:nvSpPr>
        <p:spPr>
          <a:xfrm>
            <a:off x="391742" y="1717012"/>
            <a:ext cx="3799258" cy="1077218"/>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err="1">
                <a:ln w="11430"/>
                <a:effectLst>
                  <a:outerShdw blurRad="50800" dist="39000" dir="5460000" algn="tl">
                    <a:srgbClr val="000000">
                      <a:alpha val="38000"/>
                    </a:srgbClr>
                  </a:outerShdw>
                </a:effectLst>
                <a:latin typeface="+mn-lt"/>
              </a:rPr>
              <a:t>orthochromatophilic</a:t>
            </a:r>
            <a:r>
              <a:rPr lang="en-US" sz="3200" b="1" dirty="0">
                <a:ln w="11430"/>
                <a:effectLst>
                  <a:outerShdw blurRad="50800" dist="39000" dir="5460000" algn="tl">
                    <a:srgbClr val="000000">
                      <a:alpha val="38000"/>
                    </a:srgbClr>
                  </a:outerShdw>
                </a:effectLst>
                <a:latin typeface="+mn-lt"/>
              </a:rPr>
              <a:t> erythroblast</a:t>
            </a:r>
          </a:p>
        </p:txBody>
      </p:sp>
    </p:spTree>
    <p:extLst>
      <p:ext uri="{BB962C8B-B14F-4D97-AF65-F5344CB8AC3E}">
        <p14:creationId xmlns:p14="http://schemas.microsoft.com/office/powerpoint/2010/main" val="343061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1437969"/>
            <a:ext cx="6858000" cy="5143500"/>
          </a:xfrm>
          <a:prstGeom prst="rect">
            <a:avLst/>
          </a:prstGeom>
        </p:spPr>
      </p:pic>
      <p:sp>
        <p:nvSpPr>
          <p:cNvPr id="3077" name="Line 5"/>
          <p:cNvSpPr>
            <a:spLocks noChangeShapeType="1"/>
          </p:cNvSpPr>
          <p:nvPr/>
        </p:nvSpPr>
        <p:spPr bwMode="auto">
          <a:xfrm>
            <a:off x="1295400" y="3363582"/>
            <a:ext cx="914400" cy="0"/>
          </a:xfrm>
          <a:prstGeom prst="line">
            <a:avLst/>
          </a:prstGeom>
          <a:noFill/>
          <a:ln w="63500">
            <a:solidFill>
              <a:schemeClr val="tx1"/>
            </a:solidFill>
            <a:round/>
            <a:headEnd/>
            <a:tailEnd type="triangle" w="med" len="med"/>
          </a:ln>
          <a:effectLst/>
        </p:spPr>
        <p:txBody>
          <a:bodyPr/>
          <a:lstStyle/>
          <a:p>
            <a:endParaRPr lang="en-US"/>
          </a:p>
        </p:txBody>
      </p:sp>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 indicated by the arrow. (advance slide for answer)</a:t>
            </a:r>
          </a:p>
        </p:txBody>
      </p:sp>
      <p:sp>
        <p:nvSpPr>
          <p:cNvPr id="10" name="Rectangle 9"/>
          <p:cNvSpPr/>
          <p:nvPr/>
        </p:nvSpPr>
        <p:spPr>
          <a:xfrm>
            <a:off x="3810000" y="1440597"/>
            <a:ext cx="3570890" cy="1077218"/>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err="1">
                <a:ln w="11430"/>
                <a:effectLst>
                  <a:outerShdw blurRad="50800" dist="39000" dir="5460000" algn="tl">
                    <a:srgbClr val="000000">
                      <a:alpha val="38000"/>
                    </a:srgbClr>
                  </a:outerShdw>
                </a:effectLst>
                <a:latin typeface="+mn-lt"/>
              </a:rPr>
              <a:t>Polychromatophilic</a:t>
            </a:r>
            <a:r>
              <a:rPr lang="en-US" sz="3200" b="1" dirty="0">
                <a:ln w="11430"/>
                <a:effectLst>
                  <a:outerShdw blurRad="50800" dist="39000" dir="5460000" algn="tl">
                    <a:srgbClr val="000000">
                      <a:alpha val="38000"/>
                    </a:srgbClr>
                  </a:outerShdw>
                </a:effectLst>
                <a:latin typeface="+mn-lt"/>
              </a:rPr>
              <a:t> erythroblast</a:t>
            </a:r>
          </a:p>
        </p:txBody>
      </p:sp>
    </p:spTree>
    <p:extLst>
      <p:ext uri="{BB962C8B-B14F-4D97-AF65-F5344CB8AC3E}">
        <p14:creationId xmlns:p14="http://schemas.microsoft.com/office/powerpoint/2010/main" val="356347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7748" y="1803974"/>
            <a:ext cx="4205452" cy="3730943"/>
          </a:xfrm>
          <a:prstGeom prst="rect">
            <a:avLst/>
          </a:prstGeom>
        </p:spPr>
      </p:pic>
      <p:sp>
        <p:nvSpPr>
          <p:cNvPr id="3077" name="Line 5"/>
          <p:cNvSpPr>
            <a:spLocks noChangeShapeType="1"/>
          </p:cNvSpPr>
          <p:nvPr/>
        </p:nvSpPr>
        <p:spPr bwMode="auto">
          <a:xfrm flipH="1">
            <a:off x="4876800" y="3614266"/>
            <a:ext cx="809297" cy="55179"/>
          </a:xfrm>
          <a:prstGeom prst="line">
            <a:avLst/>
          </a:prstGeom>
          <a:noFill/>
          <a:ln w="63500">
            <a:solidFill>
              <a:schemeClr val="tx1"/>
            </a:solidFill>
            <a:round/>
            <a:headEnd/>
            <a:tailEnd type="triangle" w="med" len="med"/>
          </a:ln>
          <a:effectLst/>
        </p:spPr>
        <p:txBody>
          <a:bodyPr/>
          <a:lstStyle/>
          <a:p>
            <a:endParaRPr lang="en-US"/>
          </a:p>
        </p:txBody>
      </p:sp>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 indicated by the arrow. (advance slide for answer)</a:t>
            </a:r>
          </a:p>
        </p:txBody>
      </p:sp>
      <p:sp>
        <p:nvSpPr>
          <p:cNvPr id="10" name="Rectangle 9"/>
          <p:cNvSpPr/>
          <p:nvPr/>
        </p:nvSpPr>
        <p:spPr>
          <a:xfrm>
            <a:off x="2410810" y="1219200"/>
            <a:ext cx="4038600" cy="58477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a:ln w="11430"/>
                <a:effectLst>
                  <a:outerShdw blurRad="50800" dist="39000" dir="5460000" algn="tl">
                    <a:srgbClr val="000000">
                      <a:alpha val="38000"/>
                    </a:srgbClr>
                  </a:outerShdw>
                </a:effectLst>
                <a:latin typeface="+mn-lt"/>
              </a:rPr>
              <a:t>basophil</a:t>
            </a:r>
          </a:p>
        </p:txBody>
      </p:sp>
    </p:spTree>
    <p:extLst>
      <p:ext uri="{BB962C8B-B14F-4D97-AF65-F5344CB8AC3E}">
        <p14:creationId xmlns:p14="http://schemas.microsoft.com/office/powerpoint/2010/main" val="319692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1803974"/>
            <a:ext cx="4114800" cy="3644865"/>
          </a:xfrm>
          <a:prstGeom prst="rect">
            <a:avLst/>
          </a:prstGeom>
        </p:spPr>
      </p:pic>
      <p:sp>
        <p:nvSpPr>
          <p:cNvPr id="3077" name="Line 5"/>
          <p:cNvSpPr>
            <a:spLocks noChangeShapeType="1"/>
          </p:cNvSpPr>
          <p:nvPr/>
        </p:nvSpPr>
        <p:spPr bwMode="auto">
          <a:xfrm flipV="1">
            <a:off x="4191000" y="4038600"/>
            <a:ext cx="0" cy="1032913"/>
          </a:xfrm>
          <a:prstGeom prst="line">
            <a:avLst/>
          </a:prstGeom>
          <a:noFill/>
          <a:ln w="63500">
            <a:solidFill>
              <a:schemeClr val="tx1"/>
            </a:solidFill>
            <a:round/>
            <a:headEnd/>
            <a:tailEnd type="triangle" w="med" len="med"/>
          </a:ln>
          <a:effectLst/>
        </p:spPr>
        <p:txBody>
          <a:bodyPr/>
          <a:lstStyle/>
          <a:p>
            <a:endParaRPr lang="en-US"/>
          </a:p>
        </p:txBody>
      </p:sp>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 indicated by the arrow. (advance slide for answer)</a:t>
            </a:r>
          </a:p>
        </p:txBody>
      </p:sp>
      <p:sp>
        <p:nvSpPr>
          <p:cNvPr id="10" name="Rectangle 9"/>
          <p:cNvSpPr/>
          <p:nvPr/>
        </p:nvSpPr>
        <p:spPr>
          <a:xfrm>
            <a:off x="2410810" y="1219200"/>
            <a:ext cx="4038600" cy="58477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a:ln w="11430"/>
                <a:effectLst>
                  <a:outerShdw blurRad="50800" dist="39000" dir="5460000" algn="tl">
                    <a:srgbClr val="000000">
                      <a:alpha val="38000"/>
                    </a:srgbClr>
                  </a:outerShdw>
                </a:effectLst>
                <a:latin typeface="+mn-lt"/>
              </a:rPr>
              <a:t>lymphocyte</a:t>
            </a:r>
          </a:p>
        </p:txBody>
      </p:sp>
    </p:spTree>
    <p:extLst>
      <p:ext uri="{BB962C8B-B14F-4D97-AF65-F5344CB8AC3E}">
        <p14:creationId xmlns:p14="http://schemas.microsoft.com/office/powerpoint/2010/main" val="66556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2089403"/>
            <a:ext cx="3657600" cy="2545551"/>
          </a:xfrm>
          <a:prstGeom prst="rect">
            <a:avLst/>
          </a:prstGeom>
        </p:spPr>
      </p:pic>
      <p:sp>
        <p:nvSpPr>
          <p:cNvPr id="3077" name="Line 5"/>
          <p:cNvSpPr>
            <a:spLocks noChangeShapeType="1"/>
          </p:cNvSpPr>
          <p:nvPr/>
        </p:nvSpPr>
        <p:spPr bwMode="auto">
          <a:xfrm flipV="1">
            <a:off x="4876800" y="3631324"/>
            <a:ext cx="0" cy="1032913"/>
          </a:xfrm>
          <a:prstGeom prst="line">
            <a:avLst/>
          </a:prstGeom>
          <a:noFill/>
          <a:ln w="63500">
            <a:solidFill>
              <a:schemeClr val="tx1"/>
            </a:solidFill>
            <a:round/>
            <a:headEnd/>
            <a:tailEnd type="triangle" w="med" len="med"/>
          </a:ln>
          <a:effectLst/>
        </p:spPr>
        <p:txBody>
          <a:bodyPr/>
          <a:lstStyle/>
          <a:p>
            <a:endParaRPr lang="en-US"/>
          </a:p>
        </p:txBody>
      </p:sp>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 indicated by the arrow. (advance slide for answer)</a:t>
            </a:r>
          </a:p>
        </p:txBody>
      </p:sp>
      <p:sp>
        <p:nvSpPr>
          <p:cNvPr id="10" name="Rectangle 9"/>
          <p:cNvSpPr/>
          <p:nvPr/>
        </p:nvSpPr>
        <p:spPr>
          <a:xfrm>
            <a:off x="2476500" y="1472625"/>
            <a:ext cx="4038600" cy="58477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a:ln w="11430"/>
                <a:effectLst>
                  <a:outerShdw blurRad="50800" dist="39000" dir="5460000" algn="tl">
                    <a:srgbClr val="000000">
                      <a:alpha val="38000"/>
                    </a:srgbClr>
                  </a:outerShdw>
                </a:effectLst>
                <a:latin typeface="+mn-lt"/>
              </a:rPr>
              <a:t>Eosinophilic </a:t>
            </a:r>
            <a:r>
              <a:rPr lang="en-US" sz="3200" b="1" dirty="0" err="1">
                <a:ln w="11430"/>
                <a:effectLst>
                  <a:outerShdw blurRad="50800" dist="39000" dir="5460000" algn="tl">
                    <a:srgbClr val="000000">
                      <a:alpha val="38000"/>
                    </a:srgbClr>
                  </a:outerShdw>
                </a:effectLst>
                <a:latin typeface="+mn-lt"/>
              </a:rPr>
              <a:t>myelocyte</a:t>
            </a:r>
            <a:endParaRPr lang="en-US" sz="3200" b="1" dirty="0">
              <a:ln w="11430"/>
              <a:effectLst>
                <a:outerShdw blurRad="50800" dist="39000" dir="5460000" algn="tl">
                  <a:srgbClr val="000000">
                    <a:alpha val="38000"/>
                  </a:srgbClr>
                </a:outerShdw>
              </a:effectLst>
              <a:latin typeface="+mn-lt"/>
            </a:endParaRPr>
          </a:p>
        </p:txBody>
      </p:sp>
    </p:spTree>
    <p:extLst>
      <p:ext uri="{BB962C8B-B14F-4D97-AF65-F5344CB8AC3E}">
        <p14:creationId xmlns:p14="http://schemas.microsoft.com/office/powerpoint/2010/main" val="39067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1437969"/>
            <a:ext cx="6858000" cy="5143500"/>
          </a:xfrm>
          <a:prstGeom prst="rect">
            <a:avLst/>
          </a:prstGeom>
        </p:spPr>
      </p:pic>
      <p:sp>
        <p:nvSpPr>
          <p:cNvPr id="3077" name="Line 5"/>
          <p:cNvSpPr>
            <a:spLocks noChangeShapeType="1"/>
          </p:cNvSpPr>
          <p:nvPr/>
        </p:nvSpPr>
        <p:spPr bwMode="auto">
          <a:xfrm flipH="1">
            <a:off x="6858000" y="2438400"/>
            <a:ext cx="457200" cy="838200"/>
          </a:xfrm>
          <a:prstGeom prst="line">
            <a:avLst/>
          </a:prstGeom>
          <a:noFill/>
          <a:ln w="63500">
            <a:solidFill>
              <a:schemeClr val="tx1"/>
            </a:solidFill>
            <a:round/>
            <a:headEnd/>
            <a:tailEnd type="triangle" w="med" len="med"/>
          </a:ln>
          <a:effectLst/>
        </p:spPr>
        <p:txBody>
          <a:bodyPr/>
          <a:lstStyle/>
          <a:p>
            <a:endParaRPr lang="en-US"/>
          </a:p>
        </p:txBody>
      </p:sp>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 indicated by the arrow. (advance slide for answer)</a:t>
            </a:r>
          </a:p>
        </p:txBody>
      </p:sp>
      <p:sp>
        <p:nvSpPr>
          <p:cNvPr id="10" name="Rectangle 9"/>
          <p:cNvSpPr/>
          <p:nvPr/>
        </p:nvSpPr>
        <p:spPr>
          <a:xfrm>
            <a:off x="86710" y="2146012"/>
            <a:ext cx="3799258" cy="58477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a:ln w="11430"/>
                <a:effectLst>
                  <a:outerShdw blurRad="50800" dist="39000" dir="5460000" algn="tl">
                    <a:srgbClr val="000000">
                      <a:alpha val="38000"/>
                    </a:srgbClr>
                  </a:outerShdw>
                </a:effectLst>
                <a:latin typeface="+mn-lt"/>
              </a:rPr>
              <a:t>lymphocyte</a:t>
            </a:r>
          </a:p>
        </p:txBody>
      </p:sp>
    </p:spTree>
    <p:extLst>
      <p:ext uri="{BB962C8B-B14F-4D97-AF65-F5344CB8AC3E}">
        <p14:creationId xmlns:p14="http://schemas.microsoft.com/office/powerpoint/2010/main" val="248667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2372618"/>
            <a:ext cx="2895600" cy="2452396"/>
          </a:xfrm>
          <a:prstGeom prst="rect">
            <a:avLst/>
          </a:prstGeom>
        </p:spPr>
      </p:pic>
      <p:sp>
        <p:nvSpPr>
          <p:cNvPr id="3077" name="Line 5"/>
          <p:cNvSpPr>
            <a:spLocks noChangeShapeType="1"/>
          </p:cNvSpPr>
          <p:nvPr/>
        </p:nvSpPr>
        <p:spPr bwMode="auto">
          <a:xfrm flipV="1">
            <a:off x="4648200" y="4419600"/>
            <a:ext cx="0" cy="1032913"/>
          </a:xfrm>
          <a:prstGeom prst="line">
            <a:avLst/>
          </a:prstGeom>
          <a:noFill/>
          <a:ln w="63500">
            <a:solidFill>
              <a:schemeClr val="tx1"/>
            </a:solidFill>
            <a:round/>
            <a:headEnd/>
            <a:tailEnd type="triangle" w="med" len="med"/>
          </a:ln>
          <a:effectLst/>
        </p:spPr>
        <p:txBody>
          <a:bodyPr/>
          <a:lstStyle/>
          <a:p>
            <a:endParaRPr lang="en-US"/>
          </a:p>
        </p:txBody>
      </p:sp>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 indicated by the arrow. (advance slide for answer)</a:t>
            </a:r>
          </a:p>
        </p:txBody>
      </p:sp>
      <p:sp>
        <p:nvSpPr>
          <p:cNvPr id="10" name="Rectangle 9"/>
          <p:cNvSpPr/>
          <p:nvPr/>
        </p:nvSpPr>
        <p:spPr>
          <a:xfrm>
            <a:off x="3657600" y="1295400"/>
            <a:ext cx="4038600" cy="1077218"/>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a:ln w="11430"/>
                <a:effectLst>
                  <a:outerShdw blurRad="50800" dist="39000" dir="5460000" algn="tl">
                    <a:srgbClr val="000000">
                      <a:alpha val="38000"/>
                    </a:srgbClr>
                  </a:outerShdw>
                </a:effectLst>
                <a:latin typeface="+mn-lt"/>
              </a:rPr>
              <a:t>eosinophilic </a:t>
            </a:r>
            <a:r>
              <a:rPr lang="en-US" sz="3200" b="1" dirty="0" err="1">
                <a:ln w="11430"/>
                <a:effectLst>
                  <a:outerShdw blurRad="50800" dist="39000" dir="5460000" algn="tl">
                    <a:srgbClr val="000000">
                      <a:alpha val="38000"/>
                    </a:srgbClr>
                  </a:outerShdw>
                </a:effectLst>
                <a:latin typeface="+mn-lt"/>
              </a:rPr>
              <a:t>metamyelocyte</a:t>
            </a:r>
            <a:endParaRPr lang="en-US" sz="3200" b="1" dirty="0">
              <a:ln w="11430"/>
              <a:effectLst>
                <a:outerShdw blurRad="50800" dist="39000" dir="5460000" algn="tl">
                  <a:srgbClr val="000000">
                    <a:alpha val="38000"/>
                  </a:srgbClr>
                </a:outerShdw>
              </a:effectLst>
              <a:latin typeface="+mn-lt"/>
            </a:endParaRPr>
          </a:p>
        </p:txBody>
      </p:sp>
    </p:spTree>
    <p:extLst>
      <p:ext uri="{BB962C8B-B14F-4D97-AF65-F5344CB8AC3E}">
        <p14:creationId xmlns:p14="http://schemas.microsoft.com/office/powerpoint/2010/main" val="3774644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TextBox 2"/>
          <p:cNvSpPr txBox="1">
            <a:spLocks noChangeArrowheads="1"/>
          </p:cNvSpPr>
          <p:nvPr/>
        </p:nvSpPr>
        <p:spPr bwMode="auto">
          <a:xfrm>
            <a:off x="3556612" y="4210159"/>
            <a:ext cx="3529988" cy="1815882"/>
          </a:xfrm>
          <a:prstGeom prst="rect">
            <a:avLst/>
          </a:prstGeom>
          <a:noFill/>
          <a:ln w="9525">
            <a:noFill/>
            <a:miter lim="800000"/>
            <a:headEnd/>
            <a:tailEnd/>
          </a:ln>
        </p:spPr>
        <p:txBody>
          <a:bodyPr wrap="square">
            <a:spAutoFit/>
          </a:bodyPr>
          <a:lstStyle/>
          <a:p>
            <a:pPr>
              <a:tabLst>
                <a:tab pos="231775" algn="l"/>
              </a:tabLst>
            </a:pPr>
            <a:r>
              <a:rPr lang="en-US" sz="1600" b="1" dirty="0" err="1">
                <a:solidFill>
                  <a:srgbClr val="00589A"/>
                </a:solidFill>
                <a:latin typeface="Times New Roman" pitchFamily="18" charset="0"/>
                <a:cs typeface="Times New Roman" pitchFamily="18" charset="0"/>
              </a:rPr>
              <a:t>Proerythroblast</a:t>
            </a:r>
            <a:endParaRPr lang="en-US" sz="1600" b="1" dirty="0">
              <a:solidFill>
                <a:srgbClr val="00589A"/>
              </a:solidFill>
              <a:latin typeface="Times New Roman" pitchFamily="18" charset="0"/>
              <a:cs typeface="Times New Roman" pitchFamily="18" charset="0"/>
            </a:endParaRPr>
          </a:p>
          <a:p>
            <a:pPr>
              <a:tabLst>
                <a:tab pos="231775" algn="l"/>
              </a:tabLst>
            </a:pPr>
            <a:r>
              <a:rPr lang="en-US" sz="1600" b="1" dirty="0">
                <a:solidFill>
                  <a:srgbClr val="5D2E2D"/>
                </a:solidFill>
                <a:latin typeface="Times New Roman" pitchFamily="18" charset="0"/>
                <a:cs typeface="Times New Roman" pitchFamily="18" charset="0"/>
              </a:rPr>
              <a:t>	--large cell</a:t>
            </a:r>
          </a:p>
          <a:p>
            <a:pPr>
              <a:tabLst>
                <a:tab pos="231775" algn="l"/>
              </a:tabLst>
            </a:pPr>
            <a:r>
              <a:rPr lang="en-US" sz="1600" b="1" dirty="0">
                <a:solidFill>
                  <a:srgbClr val="5D2E2D"/>
                </a:solidFill>
                <a:latin typeface="Times New Roman" pitchFamily="18" charset="0"/>
                <a:cs typeface="Times New Roman" pitchFamily="18" charset="0"/>
              </a:rPr>
              <a:t>	--large round nucleus</a:t>
            </a:r>
          </a:p>
          <a:p>
            <a:pPr>
              <a:tabLst>
                <a:tab pos="231775" algn="l"/>
              </a:tabLst>
            </a:pPr>
            <a:r>
              <a:rPr lang="en-US" sz="1600" b="1" dirty="0">
                <a:solidFill>
                  <a:srgbClr val="5D2E2D"/>
                </a:solidFill>
                <a:latin typeface="Times New Roman" pitchFamily="18" charset="0"/>
                <a:cs typeface="Times New Roman" pitchFamily="18" charset="0"/>
              </a:rPr>
              <a:t>	--nucleoli (at least one)</a:t>
            </a:r>
          </a:p>
          <a:p>
            <a:pPr>
              <a:tabLst>
                <a:tab pos="231775" algn="l"/>
              </a:tabLst>
            </a:pPr>
            <a:r>
              <a:rPr lang="en-US" sz="1600" b="1" dirty="0">
                <a:solidFill>
                  <a:srgbClr val="5D2E2D"/>
                </a:solidFill>
                <a:latin typeface="Times New Roman" pitchFamily="18" charset="0"/>
                <a:cs typeface="Times New Roman" pitchFamily="18" charset="0"/>
              </a:rPr>
              <a:t>	--fine chromatin pattern</a:t>
            </a:r>
          </a:p>
          <a:p>
            <a:pPr>
              <a:tabLst>
                <a:tab pos="231775" algn="l"/>
              </a:tabLst>
            </a:pPr>
            <a:r>
              <a:rPr lang="en-US" sz="1600" b="1" dirty="0">
                <a:solidFill>
                  <a:srgbClr val="5D2E2D"/>
                </a:solidFill>
                <a:latin typeface="Times New Roman" pitchFamily="18" charset="0"/>
                <a:cs typeface="Times New Roman" pitchFamily="18" charset="0"/>
              </a:rPr>
              <a:t>	--basophilic cytoplasm</a:t>
            </a:r>
          </a:p>
          <a:p>
            <a:pPr>
              <a:tabLst>
                <a:tab pos="231775" algn="l"/>
              </a:tabLst>
            </a:pPr>
            <a:r>
              <a:rPr lang="en-US" sz="1600" b="1" dirty="0">
                <a:solidFill>
                  <a:srgbClr val="5D2E2D"/>
                </a:solidFill>
                <a:latin typeface="Times New Roman" pitchFamily="18" charset="0"/>
                <a:cs typeface="Times New Roman" pitchFamily="18" charset="0"/>
              </a:rPr>
              <a:t>	--absence of granules</a:t>
            </a:r>
          </a:p>
        </p:txBody>
      </p:sp>
      <p:sp>
        <p:nvSpPr>
          <p:cNvPr id="11" name="Rectangle 10"/>
          <p:cNvSpPr/>
          <p:nvPr/>
        </p:nvSpPr>
        <p:spPr>
          <a:xfrm>
            <a:off x="2110566" y="24825"/>
            <a:ext cx="6422079"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C00000"/>
                </a:solidFill>
                <a:effectLst>
                  <a:reflection blurRad="12700" stA="50000" endPos="50000" dist="5000" dir="5400000" sy="-100000" rotWithShape="0"/>
                </a:effectLst>
                <a:latin typeface="+mn-lt"/>
              </a:rPr>
              <a:t>HEMATOPOIESIS – RED BLOOD CELLS</a:t>
            </a:r>
          </a:p>
        </p:txBody>
      </p:sp>
      <p:sp>
        <p:nvSpPr>
          <p:cNvPr id="12" name="TextBox 2"/>
          <p:cNvSpPr txBox="1">
            <a:spLocks noChangeArrowheads="1"/>
          </p:cNvSpPr>
          <p:nvPr/>
        </p:nvSpPr>
        <p:spPr bwMode="auto">
          <a:xfrm>
            <a:off x="2286000" y="6141618"/>
            <a:ext cx="5416731" cy="584775"/>
          </a:xfrm>
          <a:prstGeom prst="rect">
            <a:avLst/>
          </a:prstGeom>
          <a:noFill/>
          <a:ln w="9525">
            <a:noFill/>
            <a:miter lim="800000"/>
            <a:headEnd/>
            <a:tailEnd/>
          </a:ln>
        </p:spPr>
        <p:txBody>
          <a:bodyPr wrap="square">
            <a:spAutoFit/>
          </a:bodyPr>
          <a:lstStyle/>
          <a:p>
            <a:r>
              <a:rPr lang="en-US" sz="1600" b="1" dirty="0">
                <a:solidFill>
                  <a:srgbClr val="6B2B62"/>
                </a:solidFill>
                <a:latin typeface="Tempus Sans ITC" pitchFamily="82" charset="0"/>
                <a:cs typeface="Times New Roman" pitchFamily="18" charset="0"/>
              </a:rPr>
              <a:t>If you don’t readily recognize these features in this cell, you should return to the </a:t>
            </a:r>
            <a:r>
              <a:rPr lang="en-US" sz="1600" b="1" dirty="0">
                <a:solidFill>
                  <a:srgbClr val="00589A"/>
                </a:solidFill>
                <a:latin typeface="Tempus Sans ITC" pitchFamily="82" charset="0"/>
                <a:cs typeface="Times New Roman" pitchFamily="18" charset="0"/>
              </a:rPr>
              <a:t>Hematopoiesis: Overview </a:t>
            </a:r>
            <a:r>
              <a:rPr lang="en-US" sz="1600" b="1" dirty="0">
                <a:solidFill>
                  <a:srgbClr val="6B2B62"/>
                </a:solidFill>
                <a:latin typeface="Tempus Sans ITC" pitchFamily="82" charset="0"/>
                <a:cs typeface="Times New Roman" pitchFamily="18" charset="0"/>
              </a:rPr>
              <a:t>module.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0"/>
            <a:ext cx="1151129" cy="6858000"/>
          </a:xfrm>
          <a:prstGeom prst="rect">
            <a:avLst/>
          </a:prstGeom>
        </p:spPr>
      </p:pic>
      <p:sp>
        <p:nvSpPr>
          <p:cNvPr id="9" name="Rectangle 8"/>
          <p:cNvSpPr/>
          <p:nvPr/>
        </p:nvSpPr>
        <p:spPr>
          <a:xfrm>
            <a:off x="564677" y="110438"/>
            <a:ext cx="1240973" cy="1027612"/>
          </a:xfrm>
          <a:prstGeom prst="rect">
            <a:avLst/>
          </a:prstGeom>
          <a:noFill/>
          <a:ln w="57150">
            <a:solidFill>
              <a:srgbClr val="5D2E2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4" descr="proerythro myelo"/>
          <p:cNvPicPr>
            <a:picLocks noChangeAspect="1" noChangeArrowheads="1"/>
          </p:cNvPicPr>
          <p:nvPr/>
        </p:nvPicPr>
        <p:blipFill>
          <a:blip r:embed="rId4">
            <a:extLst>
              <a:ext uri="{28A0092B-C50C-407E-A947-70E740481C1C}">
                <a14:useLocalDpi xmlns:a14="http://schemas.microsoft.com/office/drawing/2010/main" val="0"/>
              </a:ext>
            </a:extLst>
          </a:blip>
          <a:srcRect l="25835" t="46249" r="56667" b="31528"/>
          <a:stretch>
            <a:fillRect/>
          </a:stretch>
        </p:blipFill>
        <p:spPr bwMode="auto">
          <a:xfrm>
            <a:off x="2699964" y="685800"/>
            <a:ext cx="3700835" cy="3524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22214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1371600"/>
            <a:ext cx="6400800" cy="4800600"/>
          </a:xfrm>
          <a:prstGeom prst="rect">
            <a:avLst/>
          </a:prstGeom>
        </p:spPr>
      </p:pic>
      <p:sp>
        <p:nvSpPr>
          <p:cNvPr id="3077" name="Line 5"/>
          <p:cNvSpPr>
            <a:spLocks noChangeShapeType="1"/>
          </p:cNvSpPr>
          <p:nvPr/>
        </p:nvSpPr>
        <p:spPr bwMode="auto">
          <a:xfrm>
            <a:off x="7315200" y="3002017"/>
            <a:ext cx="0" cy="1021466"/>
          </a:xfrm>
          <a:prstGeom prst="line">
            <a:avLst/>
          </a:prstGeom>
          <a:noFill/>
          <a:ln w="63500">
            <a:solidFill>
              <a:schemeClr val="tx1"/>
            </a:solidFill>
            <a:round/>
            <a:headEnd/>
            <a:tailEnd type="triangle" w="med" len="med"/>
          </a:ln>
          <a:effectLst/>
        </p:spPr>
        <p:txBody>
          <a:bodyPr/>
          <a:lstStyle/>
          <a:p>
            <a:endParaRPr lang="en-US"/>
          </a:p>
        </p:txBody>
      </p:sp>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 indicated by the arrow. (advance slide for answer)</a:t>
            </a:r>
          </a:p>
        </p:txBody>
      </p:sp>
      <p:sp>
        <p:nvSpPr>
          <p:cNvPr id="10" name="Rectangle 9"/>
          <p:cNvSpPr/>
          <p:nvPr/>
        </p:nvSpPr>
        <p:spPr>
          <a:xfrm>
            <a:off x="391742" y="1717012"/>
            <a:ext cx="3799258" cy="1077218"/>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err="1">
                <a:ln w="11430"/>
                <a:effectLst>
                  <a:outerShdw blurRad="50800" dist="39000" dir="5460000" algn="tl">
                    <a:srgbClr val="000000">
                      <a:alpha val="38000"/>
                    </a:srgbClr>
                  </a:outerShdw>
                </a:effectLst>
                <a:latin typeface="+mn-lt"/>
              </a:rPr>
              <a:t>orthochromatophilic</a:t>
            </a:r>
            <a:r>
              <a:rPr lang="en-US" sz="3200" b="1" dirty="0">
                <a:ln w="11430"/>
                <a:effectLst>
                  <a:outerShdw blurRad="50800" dist="39000" dir="5460000" algn="tl">
                    <a:srgbClr val="000000">
                      <a:alpha val="38000"/>
                    </a:srgbClr>
                  </a:outerShdw>
                </a:effectLst>
                <a:latin typeface="+mn-lt"/>
              </a:rPr>
              <a:t> erythroblast</a:t>
            </a:r>
          </a:p>
        </p:txBody>
      </p:sp>
    </p:spTree>
    <p:extLst>
      <p:ext uri="{BB962C8B-B14F-4D97-AF65-F5344CB8AC3E}">
        <p14:creationId xmlns:p14="http://schemas.microsoft.com/office/powerpoint/2010/main" val="270633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0672" y="2362199"/>
            <a:ext cx="2297420" cy="2269057"/>
          </a:xfrm>
          <a:prstGeom prst="rect">
            <a:avLst/>
          </a:prstGeom>
        </p:spPr>
      </p:pic>
      <p:sp>
        <p:nvSpPr>
          <p:cNvPr id="3077" name="Line 5"/>
          <p:cNvSpPr>
            <a:spLocks noChangeShapeType="1"/>
          </p:cNvSpPr>
          <p:nvPr/>
        </p:nvSpPr>
        <p:spPr bwMode="auto">
          <a:xfrm flipV="1">
            <a:off x="4239382" y="4267200"/>
            <a:ext cx="0" cy="1032913"/>
          </a:xfrm>
          <a:prstGeom prst="line">
            <a:avLst/>
          </a:prstGeom>
          <a:noFill/>
          <a:ln w="63500">
            <a:solidFill>
              <a:schemeClr val="tx1"/>
            </a:solidFill>
            <a:round/>
            <a:headEnd/>
            <a:tailEnd type="triangle" w="med" len="med"/>
          </a:ln>
          <a:effectLst/>
        </p:spPr>
        <p:txBody>
          <a:bodyPr/>
          <a:lstStyle/>
          <a:p>
            <a:endParaRPr lang="en-US"/>
          </a:p>
        </p:txBody>
      </p:sp>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 indicated by the arrow. (advance slide for answer)</a:t>
            </a:r>
          </a:p>
        </p:txBody>
      </p:sp>
      <p:sp>
        <p:nvSpPr>
          <p:cNvPr id="10" name="Rectangle 9"/>
          <p:cNvSpPr/>
          <p:nvPr/>
        </p:nvSpPr>
        <p:spPr>
          <a:xfrm>
            <a:off x="3657600" y="1648894"/>
            <a:ext cx="4038600" cy="58477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err="1">
                <a:ln w="11430"/>
                <a:effectLst>
                  <a:outerShdw blurRad="50800" dist="39000" dir="5460000" algn="tl">
                    <a:srgbClr val="000000">
                      <a:alpha val="38000"/>
                    </a:srgbClr>
                  </a:outerShdw>
                </a:effectLst>
                <a:latin typeface="+mn-lt"/>
              </a:rPr>
              <a:t>promyelocyte</a:t>
            </a:r>
            <a:endParaRPr lang="en-US" sz="3200" b="1" dirty="0">
              <a:ln w="11430"/>
              <a:effectLst>
                <a:outerShdw blurRad="50800" dist="39000" dir="5460000" algn="tl">
                  <a:srgbClr val="000000">
                    <a:alpha val="38000"/>
                  </a:srgbClr>
                </a:outerShdw>
              </a:effectLst>
              <a:latin typeface="+mn-lt"/>
            </a:endParaRPr>
          </a:p>
        </p:txBody>
      </p:sp>
    </p:spTree>
    <p:extLst>
      <p:ext uri="{BB962C8B-B14F-4D97-AF65-F5344CB8AC3E}">
        <p14:creationId xmlns:p14="http://schemas.microsoft.com/office/powerpoint/2010/main" val="182676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1803975"/>
            <a:ext cx="4572000" cy="3791896"/>
          </a:xfrm>
          <a:prstGeom prst="rect">
            <a:avLst/>
          </a:prstGeom>
        </p:spPr>
      </p:pic>
      <p:sp>
        <p:nvSpPr>
          <p:cNvPr id="3077" name="Line 5"/>
          <p:cNvSpPr>
            <a:spLocks noChangeShapeType="1"/>
          </p:cNvSpPr>
          <p:nvPr/>
        </p:nvSpPr>
        <p:spPr bwMode="auto">
          <a:xfrm flipH="1">
            <a:off x="4393323" y="1891861"/>
            <a:ext cx="809297" cy="55179"/>
          </a:xfrm>
          <a:prstGeom prst="line">
            <a:avLst/>
          </a:prstGeom>
          <a:noFill/>
          <a:ln w="63500">
            <a:solidFill>
              <a:schemeClr val="tx1"/>
            </a:solidFill>
            <a:round/>
            <a:headEnd/>
            <a:tailEnd type="triangle" w="med" len="med"/>
          </a:ln>
          <a:effectLst/>
        </p:spPr>
        <p:txBody>
          <a:bodyPr/>
          <a:lstStyle/>
          <a:p>
            <a:endParaRPr lang="en-US"/>
          </a:p>
        </p:txBody>
      </p:sp>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 indicated by the arrow. (advance slide for answer)</a:t>
            </a:r>
          </a:p>
        </p:txBody>
      </p:sp>
      <p:sp>
        <p:nvSpPr>
          <p:cNvPr id="10" name="Rectangle 9"/>
          <p:cNvSpPr/>
          <p:nvPr/>
        </p:nvSpPr>
        <p:spPr>
          <a:xfrm>
            <a:off x="2410810" y="1219200"/>
            <a:ext cx="4038600" cy="58477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a:ln w="11430"/>
                <a:effectLst>
                  <a:outerShdw blurRad="50800" dist="39000" dir="5460000" algn="tl">
                    <a:srgbClr val="000000">
                      <a:alpha val="38000"/>
                    </a:srgbClr>
                  </a:outerShdw>
                </a:effectLst>
                <a:latin typeface="+mn-lt"/>
              </a:rPr>
              <a:t>platelet</a:t>
            </a:r>
          </a:p>
        </p:txBody>
      </p:sp>
    </p:spTree>
    <p:extLst>
      <p:ext uri="{BB962C8B-B14F-4D97-AF65-F5344CB8AC3E}">
        <p14:creationId xmlns:p14="http://schemas.microsoft.com/office/powerpoint/2010/main" val="84843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456" y="2508502"/>
            <a:ext cx="4073812" cy="3325267"/>
          </a:xfrm>
          <a:prstGeom prst="rect">
            <a:avLst/>
          </a:prstGeom>
        </p:spPr>
      </p:pic>
      <p:sp>
        <p:nvSpPr>
          <p:cNvPr id="3077" name="Line 5"/>
          <p:cNvSpPr>
            <a:spLocks noChangeShapeType="1"/>
          </p:cNvSpPr>
          <p:nvPr/>
        </p:nvSpPr>
        <p:spPr bwMode="auto">
          <a:xfrm flipV="1">
            <a:off x="3581400" y="5029200"/>
            <a:ext cx="1100957" cy="30881"/>
          </a:xfrm>
          <a:prstGeom prst="line">
            <a:avLst/>
          </a:prstGeom>
          <a:noFill/>
          <a:ln w="63500">
            <a:solidFill>
              <a:schemeClr val="tx1"/>
            </a:solidFill>
            <a:round/>
            <a:headEnd/>
            <a:tailEnd type="triangle" w="med" len="med"/>
          </a:ln>
          <a:effectLst/>
        </p:spPr>
        <p:txBody>
          <a:bodyPr/>
          <a:lstStyle/>
          <a:p>
            <a:endParaRPr lang="en-US"/>
          </a:p>
        </p:txBody>
      </p:sp>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 indicated by the arrow. (advance slide for answer)</a:t>
            </a:r>
          </a:p>
        </p:txBody>
      </p:sp>
      <p:sp>
        <p:nvSpPr>
          <p:cNvPr id="10" name="Rectangle 9"/>
          <p:cNvSpPr/>
          <p:nvPr/>
        </p:nvSpPr>
        <p:spPr>
          <a:xfrm>
            <a:off x="228600" y="1465443"/>
            <a:ext cx="3799258" cy="1077218"/>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err="1">
                <a:ln w="11430"/>
                <a:effectLst>
                  <a:outerShdw blurRad="50800" dist="39000" dir="5460000" algn="tl">
                    <a:srgbClr val="000000">
                      <a:alpha val="38000"/>
                    </a:srgbClr>
                  </a:outerShdw>
                </a:effectLst>
                <a:latin typeface="+mn-lt"/>
              </a:rPr>
              <a:t>polychromatophilic</a:t>
            </a:r>
            <a:r>
              <a:rPr lang="en-US" sz="3200" b="1" dirty="0">
                <a:ln w="11430"/>
                <a:effectLst>
                  <a:outerShdw blurRad="50800" dist="39000" dir="5460000" algn="tl">
                    <a:srgbClr val="000000">
                      <a:alpha val="38000"/>
                    </a:srgbClr>
                  </a:outerShdw>
                </a:effectLst>
                <a:latin typeface="+mn-lt"/>
              </a:rPr>
              <a:t> erythroblast</a:t>
            </a:r>
          </a:p>
        </p:txBody>
      </p:sp>
    </p:spTree>
    <p:extLst>
      <p:ext uri="{BB962C8B-B14F-4D97-AF65-F5344CB8AC3E}">
        <p14:creationId xmlns:p14="http://schemas.microsoft.com/office/powerpoint/2010/main" val="111016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1437969"/>
            <a:ext cx="6858000" cy="5143500"/>
          </a:xfrm>
          <a:prstGeom prst="rect">
            <a:avLst/>
          </a:prstGeom>
        </p:spPr>
      </p:pic>
      <p:sp>
        <p:nvSpPr>
          <p:cNvPr id="3077" name="Line 5"/>
          <p:cNvSpPr>
            <a:spLocks noChangeShapeType="1"/>
          </p:cNvSpPr>
          <p:nvPr/>
        </p:nvSpPr>
        <p:spPr bwMode="auto">
          <a:xfrm flipH="1">
            <a:off x="3124200" y="1981199"/>
            <a:ext cx="609600" cy="705643"/>
          </a:xfrm>
          <a:prstGeom prst="line">
            <a:avLst/>
          </a:prstGeom>
          <a:noFill/>
          <a:ln w="63500">
            <a:solidFill>
              <a:schemeClr val="tx1"/>
            </a:solidFill>
            <a:round/>
            <a:headEnd/>
            <a:tailEnd type="triangle" w="med" len="med"/>
          </a:ln>
          <a:effectLst/>
        </p:spPr>
        <p:txBody>
          <a:bodyPr/>
          <a:lstStyle/>
          <a:p>
            <a:endParaRPr lang="en-US"/>
          </a:p>
        </p:txBody>
      </p:sp>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 indicated by the arrow. (advance slide for answer)</a:t>
            </a:r>
          </a:p>
        </p:txBody>
      </p:sp>
      <p:sp>
        <p:nvSpPr>
          <p:cNvPr id="10" name="Rectangle 9"/>
          <p:cNvSpPr/>
          <p:nvPr/>
        </p:nvSpPr>
        <p:spPr>
          <a:xfrm>
            <a:off x="86710" y="2146012"/>
            <a:ext cx="3189890" cy="58477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a:ln w="11430"/>
                <a:effectLst>
                  <a:outerShdw blurRad="50800" dist="39000" dir="5460000" algn="tl">
                    <a:srgbClr val="000000">
                      <a:alpha val="38000"/>
                    </a:srgbClr>
                  </a:outerShdw>
                </a:effectLst>
                <a:latin typeface="+mn-lt"/>
              </a:rPr>
              <a:t>eosinophil</a:t>
            </a:r>
          </a:p>
        </p:txBody>
      </p:sp>
    </p:spTree>
    <p:extLst>
      <p:ext uri="{BB962C8B-B14F-4D97-AF65-F5344CB8AC3E}">
        <p14:creationId xmlns:p14="http://schemas.microsoft.com/office/powerpoint/2010/main" val="247112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456" y="2508502"/>
            <a:ext cx="4073812" cy="3325267"/>
          </a:xfrm>
          <a:prstGeom prst="rect">
            <a:avLst/>
          </a:prstGeom>
        </p:spPr>
      </p:pic>
      <p:sp>
        <p:nvSpPr>
          <p:cNvPr id="3077" name="Line 5"/>
          <p:cNvSpPr>
            <a:spLocks noChangeShapeType="1"/>
          </p:cNvSpPr>
          <p:nvPr/>
        </p:nvSpPr>
        <p:spPr bwMode="auto">
          <a:xfrm flipH="1" flipV="1">
            <a:off x="5046278" y="3276599"/>
            <a:ext cx="440122" cy="838200"/>
          </a:xfrm>
          <a:prstGeom prst="line">
            <a:avLst/>
          </a:prstGeom>
          <a:noFill/>
          <a:ln w="63500">
            <a:solidFill>
              <a:schemeClr val="tx1"/>
            </a:solidFill>
            <a:round/>
            <a:headEnd/>
            <a:tailEnd type="triangle" w="med" len="med"/>
          </a:ln>
          <a:effectLst/>
        </p:spPr>
        <p:txBody>
          <a:bodyPr/>
          <a:lstStyle/>
          <a:p>
            <a:endParaRPr lang="en-US"/>
          </a:p>
        </p:txBody>
      </p:sp>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 indicated by the arrow. (advance slide for answer)</a:t>
            </a:r>
          </a:p>
        </p:txBody>
      </p:sp>
      <p:sp>
        <p:nvSpPr>
          <p:cNvPr id="10" name="Rectangle 9"/>
          <p:cNvSpPr/>
          <p:nvPr/>
        </p:nvSpPr>
        <p:spPr>
          <a:xfrm>
            <a:off x="228600" y="1465443"/>
            <a:ext cx="3799258" cy="1077218"/>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a:ln w="11430"/>
                <a:effectLst>
                  <a:outerShdw blurRad="50800" dist="39000" dir="5460000" algn="tl">
                    <a:srgbClr val="000000">
                      <a:alpha val="38000"/>
                    </a:srgbClr>
                  </a:outerShdw>
                </a:effectLst>
                <a:latin typeface="+mn-lt"/>
              </a:rPr>
              <a:t>basophilic erythroblast</a:t>
            </a:r>
          </a:p>
        </p:txBody>
      </p:sp>
    </p:spTree>
    <p:extLst>
      <p:ext uri="{BB962C8B-B14F-4D97-AF65-F5344CB8AC3E}">
        <p14:creationId xmlns:p14="http://schemas.microsoft.com/office/powerpoint/2010/main" val="305010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2438400"/>
            <a:ext cx="3568532" cy="2764356"/>
          </a:xfrm>
          <a:prstGeom prst="rect">
            <a:avLst/>
          </a:prstGeom>
        </p:spPr>
      </p:pic>
      <p:sp>
        <p:nvSpPr>
          <p:cNvPr id="3077" name="Line 5"/>
          <p:cNvSpPr>
            <a:spLocks noChangeShapeType="1"/>
          </p:cNvSpPr>
          <p:nvPr/>
        </p:nvSpPr>
        <p:spPr bwMode="auto">
          <a:xfrm flipV="1">
            <a:off x="4682359" y="4267200"/>
            <a:ext cx="0" cy="1032913"/>
          </a:xfrm>
          <a:prstGeom prst="line">
            <a:avLst/>
          </a:prstGeom>
          <a:noFill/>
          <a:ln w="63500">
            <a:solidFill>
              <a:schemeClr val="tx1"/>
            </a:solidFill>
            <a:round/>
            <a:headEnd/>
            <a:tailEnd type="triangle" w="med" len="med"/>
          </a:ln>
          <a:effectLst/>
        </p:spPr>
        <p:txBody>
          <a:bodyPr/>
          <a:lstStyle/>
          <a:p>
            <a:endParaRPr lang="en-US"/>
          </a:p>
        </p:txBody>
      </p:sp>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 indicated by the arrow. (advance slide for answer)</a:t>
            </a:r>
          </a:p>
        </p:txBody>
      </p:sp>
      <p:sp>
        <p:nvSpPr>
          <p:cNvPr id="10" name="Rectangle 9"/>
          <p:cNvSpPr/>
          <p:nvPr/>
        </p:nvSpPr>
        <p:spPr>
          <a:xfrm>
            <a:off x="3657600" y="1295400"/>
            <a:ext cx="4038600" cy="1077218"/>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a:ln w="11430"/>
                <a:effectLst>
                  <a:outerShdw blurRad="50800" dist="39000" dir="5460000" algn="tl">
                    <a:srgbClr val="000000">
                      <a:alpha val="38000"/>
                    </a:srgbClr>
                  </a:outerShdw>
                </a:effectLst>
                <a:latin typeface="+mn-lt"/>
              </a:rPr>
              <a:t>eosinophilic </a:t>
            </a:r>
            <a:r>
              <a:rPr lang="en-US" sz="3200" b="1" dirty="0" err="1">
                <a:ln w="11430"/>
                <a:effectLst>
                  <a:outerShdw blurRad="50800" dist="39000" dir="5460000" algn="tl">
                    <a:srgbClr val="000000">
                      <a:alpha val="38000"/>
                    </a:srgbClr>
                  </a:outerShdw>
                </a:effectLst>
                <a:latin typeface="+mn-lt"/>
              </a:rPr>
              <a:t>myelocyte</a:t>
            </a:r>
            <a:endParaRPr lang="en-US" sz="3200" b="1" dirty="0">
              <a:ln w="11430"/>
              <a:effectLst>
                <a:outerShdw blurRad="50800" dist="39000" dir="5460000" algn="tl">
                  <a:srgbClr val="000000">
                    <a:alpha val="38000"/>
                  </a:srgbClr>
                </a:outerShdw>
              </a:effectLst>
              <a:latin typeface="+mn-lt"/>
            </a:endParaRPr>
          </a:p>
        </p:txBody>
      </p:sp>
    </p:spTree>
    <p:extLst>
      <p:ext uri="{BB962C8B-B14F-4D97-AF65-F5344CB8AC3E}">
        <p14:creationId xmlns:p14="http://schemas.microsoft.com/office/powerpoint/2010/main" val="160109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100" y="1371599"/>
            <a:ext cx="7200900" cy="5400675"/>
          </a:xfrm>
          <a:prstGeom prst="rect">
            <a:avLst/>
          </a:prstGeom>
        </p:spPr>
      </p:pic>
      <p:sp>
        <p:nvSpPr>
          <p:cNvPr id="3077" name="Line 5"/>
          <p:cNvSpPr>
            <a:spLocks noChangeShapeType="1"/>
          </p:cNvSpPr>
          <p:nvPr/>
        </p:nvSpPr>
        <p:spPr bwMode="auto">
          <a:xfrm flipH="1">
            <a:off x="2971800" y="6400800"/>
            <a:ext cx="838200" cy="0"/>
          </a:xfrm>
          <a:prstGeom prst="line">
            <a:avLst/>
          </a:prstGeom>
          <a:noFill/>
          <a:ln w="63500">
            <a:solidFill>
              <a:schemeClr val="tx1"/>
            </a:solidFill>
            <a:round/>
            <a:headEnd/>
            <a:tailEnd type="triangle" w="med" len="med"/>
          </a:ln>
          <a:effectLst/>
        </p:spPr>
        <p:txBody>
          <a:bodyPr/>
          <a:lstStyle/>
          <a:p>
            <a:endParaRPr lang="en-US"/>
          </a:p>
        </p:txBody>
      </p:sp>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 indicated by the arrow. (advance slide for answer)</a:t>
            </a:r>
          </a:p>
        </p:txBody>
      </p:sp>
      <p:sp>
        <p:nvSpPr>
          <p:cNvPr id="10" name="Rectangle 9"/>
          <p:cNvSpPr/>
          <p:nvPr/>
        </p:nvSpPr>
        <p:spPr>
          <a:xfrm>
            <a:off x="391742" y="1717012"/>
            <a:ext cx="4180258" cy="1077218"/>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err="1">
                <a:ln w="11430"/>
                <a:effectLst>
                  <a:outerShdw blurRad="50800" dist="39000" dir="5460000" algn="tl">
                    <a:srgbClr val="000000">
                      <a:alpha val="38000"/>
                    </a:srgbClr>
                  </a:outerShdw>
                </a:effectLst>
                <a:latin typeface="+mn-lt"/>
              </a:rPr>
              <a:t>Polychromatophilic</a:t>
            </a:r>
            <a:r>
              <a:rPr lang="en-US" sz="3200" b="1" dirty="0">
                <a:ln w="11430"/>
                <a:effectLst>
                  <a:outerShdw blurRad="50800" dist="39000" dir="5460000" algn="tl">
                    <a:srgbClr val="000000">
                      <a:alpha val="38000"/>
                    </a:srgbClr>
                  </a:outerShdw>
                </a:effectLst>
                <a:latin typeface="+mn-lt"/>
              </a:rPr>
              <a:t> erythroblast</a:t>
            </a:r>
          </a:p>
        </p:txBody>
      </p:sp>
    </p:spTree>
    <p:extLst>
      <p:ext uri="{BB962C8B-B14F-4D97-AF65-F5344CB8AC3E}">
        <p14:creationId xmlns:p14="http://schemas.microsoft.com/office/powerpoint/2010/main" val="236320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1437969"/>
            <a:ext cx="6858000" cy="5143500"/>
          </a:xfrm>
          <a:prstGeom prst="rect">
            <a:avLst/>
          </a:prstGeom>
        </p:spPr>
      </p:pic>
      <p:sp>
        <p:nvSpPr>
          <p:cNvPr id="3077" name="Line 5"/>
          <p:cNvSpPr>
            <a:spLocks noChangeShapeType="1"/>
          </p:cNvSpPr>
          <p:nvPr/>
        </p:nvSpPr>
        <p:spPr bwMode="auto">
          <a:xfrm flipV="1">
            <a:off x="6172200" y="4191000"/>
            <a:ext cx="0" cy="1032913"/>
          </a:xfrm>
          <a:prstGeom prst="line">
            <a:avLst/>
          </a:prstGeom>
          <a:noFill/>
          <a:ln w="63500">
            <a:solidFill>
              <a:schemeClr val="tx1"/>
            </a:solidFill>
            <a:round/>
            <a:headEnd/>
            <a:tailEnd type="triangle" w="med" len="med"/>
          </a:ln>
          <a:effectLst/>
        </p:spPr>
        <p:txBody>
          <a:bodyPr/>
          <a:lstStyle/>
          <a:p>
            <a:endParaRPr lang="en-US"/>
          </a:p>
        </p:txBody>
      </p:sp>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 indicated by the arrow. (advance slide for answer)</a:t>
            </a:r>
          </a:p>
        </p:txBody>
      </p:sp>
      <p:sp>
        <p:nvSpPr>
          <p:cNvPr id="10" name="Rectangle 9"/>
          <p:cNvSpPr/>
          <p:nvPr/>
        </p:nvSpPr>
        <p:spPr>
          <a:xfrm>
            <a:off x="3810000" y="1440597"/>
            <a:ext cx="4038600" cy="1077218"/>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err="1">
                <a:ln w="11430"/>
                <a:effectLst>
                  <a:outerShdw blurRad="50800" dist="39000" dir="5460000" algn="tl">
                    <a:srgbClr val="000000">
                      <a:alpha val="38000"/>
                    </a:srgbClr>
                  </a:outerShdw>
                </a:effectLst>
                <a:latin typeface="+mn-lt"/>
              </a:rPr>
              <a:t>Neutrophilic</a:t>
            </a:r>
            <a:r>
              <a:rPr lang="en-US" sz="3200" b="1" dirty="0">
                <a:ln w="11430"/>
                <a:effectLst>
                  <a:outerShdw blurRad="50800" dist="39000" dir="5460000" algn="tl">
                    <a:srgbClr val="000000">
                      <a:alpha val="38000"/>
                    </a:srgbClr>
                  </a:outerShdw>
                </a:effectLst>
                <a:latin typeface="+mn-lt"/>
              </a:rPr>
              <a:t> </a:t>
            </a:r>
            <a:r>
              <a:rPr lang="en-US" sz="3200" b="1" dirty="0" err="1">
                <a:ln w="11430"/>
                <a:effectLst>
                  <a:outerShdw blurRad="50800" dist="39000" dir="5460000" algn="tl">
                    <a:srgbClr val="000000">
                      <a:alpha val="38000"/>
                    </a:srgbClr>
                  </a:outerShdw>
                </a:effectLst>
                <a:latin typeface="+mn-lt"/>
              </a:rPr>
              <a:t>myelocyte</a:t>
            </a:r>
            <a:endParaRPr lang="en-US" sz="3200" b="1" dirty="0">
              <a:ln w="11430"/>
              <a:effectLst>
                <a:outerShdw blurRad="50800" dist="39000" dir="5460000" algn="tl">
                  <a:srgbClr val="000000">
                    <a:alpha val="38000"/>
                  </a:srgbClr>
                </a:outerShdw>
              </a:effectLst>
              <a:latin typeface="+mn-lt"/>
            </a:endParaRPr>
          </a:p>
        </p:txBody>
      </p:sp>
    </p:spTree>
    <p:extLst>
      <p:ext uri="{BB962C8B-B14F-4D97-AF65-F5344CB8AC3E}">
        <p14:creationId xmlns:p14="http://schemas.microsoft.com/office/powerpoint/2010/main" val="153944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1371600"/>
            <a:ext cx="6400800" cy="4800600"/>
          </a:xfrm>
          <a:prstGeom prst="rect">
            <a:avLst/>
          </a:prstGeom>
        </p:spPr>
      </p:pic>
      <p:sp>
        <p:nvSpPr>
          <p:cNvPr id="3077" name="Line 5"/>
          <p:cNvSpPr>
            <a:spLocks noChangeShapeType="1"/>
          </p:cNvSpPr>
          <p:nvPr/>
        </p:nvSpPr>
        <p:spPr bwMode="auto">
          <a:xfrm>
            <a:off x="6324600" y="3771900"/>
            <a:ext cx="0" cy="1021466"/>
          </a:xfrm>
          <a:prstGeom prst="line">
            <a:avLst/>
          </a:prstGeom>
          <a:noFill/>
          <a:ln w="63500">
            <a:solidFill>
              <a:schemeClr val="tx1"/>
            </a:solidFill>
            <a:round/>
            <a:headEnd/>
            <a:tailEnd type="triangle" w="med" len="med"/>
          </a:ln>
          <a:effectLst/>
        </p:spPr>
        <p:txBody>
          <a:bodyPr/>
          <a:lstStyle/>
          <a:p>
            <a:endParaRPr lang="en-US"/>
          </a:p>
        </p:txBody>
      </p:sp>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 indicated by the arrow. (advance slide for answer)</a:t>
            </a:r>
          </a:p>
        </p:txBody>
      </p:sp>
      <p:sp>
        <p:nvSpPr>
          <p:cNvPr id="10" name="Rectangle 9"/>
          <p:cNvSpPr/>
          <p:nvPr/>
        </p:nvSpPr>
        <p:spPr>
          <a:xfrm>
            <a:off x="391742" y="1717012"/>
            <a:ext cx="3799258" cy="1077218"/>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err="1">
                <a:ln w="11430"/>
                <a:effectLst>
                  <a:outerShdw blurRad="50800" dist="39000" dir="5460000" algn="tl">
                    <a:srgbClr val="000000">
                      <a:alpha val="38000"/>
                    </a:srgbClr>
                  </a:outerShdw>
                </a:effectLst>
                <a:latin typeface="+mn-lt"/>
              </a:rPr>
              <a:t>polychromatophilic</a:t>
            </a:r>
            <a:r>
              <a:rPr lang="en-US" sz="3200" b="1" dirty="0">
                <a:ln w="11430"/>
                <a:effectLst>
                  <a:outerShdw blurRad="50800" dist="39000" dir="5460000" algn="tl">
                    <a:srgbClr val="000000">
                      <a:alpha val="38000"/>
                    </a:srgbClr>
                  </a:outerShdw>
                </a:effectLst>
                <a:latin typeface="+mn-lt"/>
              </a:rPr>
              <a:t> erythroblast</a:t>
            </a:r>
          </a:p>
        </p:txBody>
      </p:sp>
    </p:spTree>
    <p:extLst>
      <p:ext uri="{BB962C8B-B14F-4D97-AF65-F5344CB8AC3E}">
        <p14:creationId xmlns:p14="http://schemas.microsoft.com/office/powerpoint/2010/main" val="355589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b="50000"/>
          <a:stretch/>
        </p:blipFill>
        <p:spPr>
          <a:xfrm>
            <a:off x="8749" y="-1"/>
            <a:ext cx="3344051" cy="2879021"/>
          </a:xfrm>
          <a:prstGeom prst="rect">
            <a:avLst/>
          </a:prstGeom>
        </p:spPr>
      </p:pic>
      <p:sp>
        <p:nvSpPr>
          <p:cNvPr id="27654" name="TextBox 2"/>
          <p:cNvSpPr txBox="1">
            <a:spLocks noChangeArrowheads="1"/>
          </p:cNvSpPr>
          <p:nvPr/>
        </p:nvSpPr>
        <p:spPr bwMode="auto">
          <a:xfrm>
            <a:off x="6299812" y="2438400"/>
            <a:ext cx="2767988" cy="1815882"/>
          </a:xfrm>
          <a:prstGeom prst="rect">
            <a:avLst/>
          </a:prstGeom>
          <a:noFill/>
          <a:ln w="9525">
            <a:noFill/>
            <a:miter lim="800000"/>
            <a:headEnd/>
            <a:tailEnd/>
          </a:ln>
        </p:spPr>
        <p:txBody>
          <a:bodyPr wrap="square">
            <a:spAutoFit/>
          </a:bodyPr>
          <a:lstStyle/>
          <a:p>
            <a:pPr>
              <a:tabLst>
                <a:tab pos="231775" algn="l"/>
              </a:tabLst>
            </a:pPr>
            <a:r>
              <a:rPr lang="en-US" sz="1600" b="1" dirty="0" err="1">
                <a:solidFill>
                  <a:srgbClr val="00589A"/>
                </a:solidFill>
                <a:latin typeface="Times New Roman" pitchFamily="18" charset="0"/>
                <a:cs typeface="Times New Roman" pitchFamily="18" charset="0"/>
              </a:rPr>
              <a:t>Myeloblast</a:t>
            </a:r>
            <a:endParaRPr lang="en-US" sz="1600" b="1" dirty="0">
              <a:solidFill>
                <a:srgbClr val="00589A"/>
              </a:solidFill>
              <a:latin typeface="Times New Roman" pitchFamily="18" charset="0"/>
              <a:cs typeface="Times New Roman" pitchFamily="18" charset="0"/>
            </a:endParaRPr>
          </a:p>
          <a:p>
            <a:pPr>
              <a:tabLst>
                <a:tab pos="231775" algn="l"/>
              </a:tabLst>
            </a:pPr>
            <a:r>
              <a:rPr lang="en-US" sz="1600" b="1" dirty="0">
                <a:solidFill>
                  <a:srgbClr val="5D2E2D"/>
                </a:solidFill>
                <a:latin typeface="Times New Roman" pitchFamily="18" charset="0"/>
                <a:cs typeface="Times New Roman" pitchFamily="18" charset="0"/>
              </a:rPr>
              <a:t>	--large cell</a:t>
            </a:r>
          </a:p>
          <a:p>
            <a:pPr>
              <a:tabLst>
                <a:tab pos="231775" algn="l"/>
              </a:tabLst>
            </a:pPr>
            <a:r>
              <a:rPr lang="en-US" sz="1600" b="1" dirty="0">
                <a:solidFill>
                  <a:srgbClr val="5D2E2D"/>
                </a:solidFill>
                <a:latin typeface="Times New Roman" pitchFamily="18" charset="0"/>
                <a:cs typeface="Times New Roman" pitchFamily="18" charset="0"/>
              </a:rPr>
              <a:t>	--large round nucleus</a:t>
            </a:r>
          </a:p>
          <a:p>
            <a:pPr>
              <a:tabLst>
                <a:tab pos="231775" algn="l"/>
              </a:tabLst>
            </a:pPr>
            <a:r>
              <a:rPr lang="en-US" sz="1600" b="1" dirty="0">
                <a:solidFill>
                  <a:srgbClr val="5D2E2D"/>
                </a:solidFill>
                <a:latin typeface="Times New Roman" pitchFamily="18" charset="0"/>
                <a:cs typeface="Times New Roman" pitchFamily="18" charset="0"/>
              </a:rPr>
              <a:t>	--nucleoli (at least one)</a:t>
            </a:r>
          </a:p>
          <a:p>
            <a:pPr>
              <a:tabLst>
                <a:tab pos="231775" algn="l"/>
              </a:tabLst>
            </a:pPr>
            <a:r>
              <a:rPr lang="en-US" sz="1600" b="1" dirty="0">
                <a:solidFill>
                  <a:srgbClr val="5D2E2D"/>
                </a:solidFill>
                <a:latin typeface="Times New Roman" pitchFamily="18" charset="0"/>
                <a:cs typeface="Times New Roman" pitchFamily="18" charset="0"/>
              </a:rPr>
              <a:t>	--fine chromatin pattern</a:t>
            </a:r>
          </a:p>
          <a:p>
            <a:pPr>
              <a:tabLst>
                <a:tab pos="231775" algn="l"/>
              </a:tabLst>
            </a:pPr>
            <a:r>
              <a:rPr lang="en-US" sz="1600" b="1" dirty="0">
                <a:solidFill>
                  <a:srgbClr val="5D2E2D"/>
                </a:solidFill>
                <a:latin typeface="Times New Roman" pitchFamily="18" charset="0"/>
                <a:cs typeface="Times New Roman" pitchFamily="18" charset="0"/>
              </a:rPr>
              <a:t>	--basophilic cytoplasm</a:t>
            </a:r>
          </a:p>
          <a:p>
            <a:pPr>
              <a:tabLst>
                <a:tab pos="231775" algn="l"/>
              </a:tabLst>
            </a:pPr>
            <a:r>
              <a:rPr lang="en-US" sz="1600" b="1" dirty="0">
                <a:solidFill>
                  <a:srgbClr val="5D2E2D"/>
                </a:solidFill>
                <a:latin typeface="Times New Roman" pitchFamily="18" charset="0"/>
                <a:cs typeface="Times New Roman" pitchFamily="18" charset="0"/>
              </a:rPr>
              <a:t>	--absence of granules</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2961" y="700990"/>
            <a:ext cx="2171903" cy="1745279"/>
          </a:xfrm>
          <a:prstGeom prst="rect">
            <a:avLst/>
          </a:prstGeom>
        </p:spPr>
      </p:pic>
      <p:sp>
        <p:nvSpPr>
          <p:cNvPr id="8" name="Rectangle 7"/>
          <p:cNvSpPr/>
          <p:nvPr/>
        </p:nvSpPr>
        <p:spPr>
          <a:xfrm>
            <a:off x="2438400" y="0"/>
            <a:ext cx="6422079"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C00000"/>
                </a:solidFill>
                <a:effectLst>
                  <a:reflection blurRad="12700" stA="50000" endPos="50000" dist="5000" dir="5400000" sy="-100000" rotWithShape="0"/>
                </a:effectLst>
                <a:latin typeface="+mn-lt"/>
              </a:rPr>
              <a:t>HEMATOPOIESIS – RED BLOOD CELLS</a:t>
            </a:r>
          </a:p>
        </p:txBody>
      </p:sp>
      <p:cxnSp>
        <p:nvCxnSpPr>
          <p:cNvPr id="6" name="Straight Arrow Connector 5"/>
          <p:cNvCxnSpPr/>
          <p:nvPr/>
        </p:nvCxnSpPr>
        <p:spPr>
          <a:xfrm flipV="1">
            <a:off x="685800" y="533400"/>
            <a:ext cx="1066800" cy="565232"/>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13" name="TextBox 2"/>
          <p:cNvSpPr txBox="1">
            <a:spLocks noChangeArrowheads="1"/>
          </p:cNvSpPr>
          <p:nvPr/>
        </p:nvSpPr>
        <p:spPr bwMode="auto">
          <a:xfrm>
            <a:off x="3748559" y="2463634"/>
            <a:ext cx="2667000" cy="1815882"/>
          </a:xfrm>
          <a:prstGeom prst="rect">
            <a:avLst/>
          </a:prstGeom>
          <a:noFill/>
          <a:ln w="9525">
            <a:noFill/>
            <a:miter lim="800000"/>
            <a:headEnd/>
            <a:tailEnd/>
          </a:ln>
        </p:spPr>
        <p:txBody>
          <a:bodyPr wrap="square">
            <a:spAutoFit/>
          </a:bodyPr>
          <a:lstStyle/>
          <a:p>
            <a:pPr>
              <a:tabLst>
                <a:tab pos="231775" algn="l"/>
              </a:tabLst>
            </a:pPr>
            <a:r>
              <a:rPr lang="en-US" sz="1600" b="1" dirty="0" err="1">
                <a:solidFill>
                  <a:srgbClr val="00589A"/>
                </a:solidFill>
                <a:latin typeface="Times New Roman" pitchFamily="18" charset="0"/>
                <a:cs typeface="Times New Roman" pitchFamily="18" charset="0"/>
              </a:rPr>
              <a:t>Proerythroblast</a:t>
            </a:r>
            <a:endParaRPr lang="en-US" sz="1600" b="1" dirty="0">
              <a:solidFill>
                <a:srgbClr val="00589A"/>
              </a:solidFill>
              <a:latin typeface="Times New Roman" pitchFamily="18" charset="0"/>
              <a:cs typeface="Times New Roman" pitchFamily="18" charset="0"/>
            </a:endParaRPr>
          </a:p>
          <a:p>
            <a:pPr>
              <a:tabLst>
                <a:tab pos="231775" algn="l"/>
              </a:tabLst>
            </a:pPr>
            <a:r>
              <a:rPr lang="en-US" sz="1600" b="1" dirty="0">
                <a:solidFill>
                  <a:srgbClr val="5D2E2D"/>
                </a:solidFill>
                <a:latin typeface="Times New Roman" pitchFamily="18" charset="0"/>
                <a:cs typeface="Times New Roman" pitchFamily="18" charset="0"/>
              </a:rPr>
              <a:t>	--large cell</a:t>
            </a:r>
          </a:p>
          <a:p>
            <a:pPr>
              <a:tabLst>
                <a:tab pos="231775" algn="l"/>
              </a:tabLst>
            </a:pPr>
            <a:r>
              <a:rPr lang="en-US" sz="1600" b="1" dirty="0">
                <a:solidFill>
                  <a:srgbClr val="5D2E2D"/>
                </a:solidFill>
                <a:latin typeface="Times New Roman" pitchFamily="18" charset="0"/>
                <a:cs typeface="Times New Roman" pitchFamily="18" charset="0"/>
              </a:rPr>
              <a:t>	--large round nucleus</a:t>
            </a:r>
          </a:p>
          <a:p>
            <a:pPr>
              <a:tabLst>
                <a:tab pos="231775" algn="l"/>
              </a:tabLst>
            </a:pPr>
            <a:r>
              <a:rPr lang="en-US" sz="1600" b="1" dirty="0">
                <a:solidFill>
                  <a:srgbClr val="5D2E2D"/>
                </a:solidFill>
                <a:latin typeface="Times New Roman" pitchFamily="18" charset="0"/>
                <a:cs typeface="Times New Roman" pitchFamily="18" charset="0"/>
              </a:rPr>
              <a:t>	--nucleoli (at least one)</a:t>
            </a:r>
          </a:p>
          <a:p>
            <a:pPr>
              <a:tabLst>
                <a:tab pos="231775" algn="l"/>
              </a:tabLst>
            </a:pPr>
            <a:r>
              <a:rPr lang="en-US" sz="1600" b="1" dirty="0">
                <a:solidFill>
                  <a:srgbClr val="5D2E2D"/>
                </a:solidFill>
                <a:latin typeface="Times New Roman" pitchFamily="18" charset="0"/>
                <a:cs typeface="Times New Roman" pitchFamily="18" charset="0"/>
              </a:rPr>
              <a:t>	--fine chromatin pattern</a:t>
            </a:r>
          </a:p>
          <a:p>
            <a:pPr>
              <a:tabLst>
                <a:tab pos="231775" algn="l"/>
              </a:tabLst>
            </a:pPr>
            <a:r>
              <a:rPr lang="en-US" sz="1600" b="1" dirty="0">
                <a:solidFill>
                  <a:srgbClr val="5D2E2D"/>
                </a:solidFill>
                <a:latin typeface="Times New Roman" pitchFamily="18" charset="0"/>
                <a:cs typeface="Times New Roman" pitchFamily="18" charset="0"/>
              </a:rPr>
              <a:t>	--basophilic cytoplasm</a:t>
            </a:r>
          </a:p>
          <a:p>
            <a:pPr>
              <a:tabLst>
                <a:tab pos="231775" algn="l"/>
              </a:tabLst>
            </a:pPr>
            <a:r>
              <a:rPr lang="en-US" sz="1600" b="1" dirty="0">
                <a:solidFill>
                  <a:srgbClr val="5D2E2D"/>
                </a:solidFill>
                <a:latin typeface="Times New Roman" pitchFamily="18" charset="0"/>
                <a:cs typeface="Times New Roman" pitchFamily="18" charset="0"/>
              </a:rPr>
              <a:t>	--absence of granules</a:t>
            </a:r>
          </a:p>
        </p:txBody>
      </p:sp>
      <p:pic>
        <p:nvPicPr>
          <p:cNvPr id="15" name="Picture 4" descr="proerythro myelo"/>
          <p:cNvPicPr>
            <a:picLocks noChangeAspect="1" noChangeArrowheads="1"/>
          </p:cNvPicPr>
          <p:nvPr/>
        </p:nvPicPr>
        <p:blipFill>
          <a:blip r:embed="rId5">
            <a:extLst>
              <a:ext uri="{28A0092B-C50C-407E-A947-70E740481C1C}">
                <a14:useLocalDpi xmlns:a14="http://schemas.microsoft.com/office/drawing/2010/main" val="0"/>
              </a:ext>
            </a:extLst>
          </a:blip>
          <a:srcRect l="25835" t="46249" r="56667" b="31528"/>
          <a:stretch>
            <a:fillRect/>
          </a:stretch>
        </p:blipFill>
        <p:spPr bwMode="auto">
          <a:xfrm>
            <a:off x="3869242" y="685800"/>
            <a:ext cx="1850418" cy="1762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2"/>
          <p:cNvSpPr txBox="1">
            <a:spLocks noChangeArrowheads="1"/>
          </p:cNvSpPr>
          <p:nvPr/>
        </p:nvSpPr>
        <p:spPr bwMode="auto">
          <a:xfrm>
            <a:off x="121534" y="4307488"/>
            <a:ext cx="8915400" cy="2554545"/>
          </a:xfrm>
          <a:prstGeom prst="rect">
            <a:avLst/>
          </a:prstGeom>
          <a:noFill/>
          <a:ln w="9525">
            <a:noFill/>
            <a:miter lim="800000"/>
            <a:headEnd/>
            <a:tailEnd/>
          </a:ln>
        </p:spPr>
        <p:txBody>
          <a:bodyPr wrap="square">
            <a:spAutoFit/>
          </a:bodyPr>
          <a:lstStyle/>
          <a:p>
            <a:r>
              <a:rPr lang="en-US" sz="1600" b="1" dirty="0">
                <a:solidFill>
                  <a:schemeClr val="accent3">
                    <a:lumMod val="50000"/>
                  </a:schemeClr>
                </a:solidFill>
                <a:latin typeface="Times New Roman" pitchFamily="18" charset="0"/>
                <a:cs typeface="Times New Roman" pitchFamily="18" charset="0"/>
              </a:rPr>
              <a:t>Those of you that are astute scholars are probably screaming “Hey Lowrie, these cells have the same features.  How do I tell them apart.”  If you weren’t an astute scholar screaming this, you can scream it now, I won’t know the difference.</a:t>
            </a:r>
          </a:p>
          <a:p>
            <a:endParaRPr lang="en-US" sz="800" b="1" dirty="0">
              <a:solidFill>
                <a:schemeClr val="accent3">
                  <a:lumMod val="50000"/>
                </a:schemeClr>
              </a:solidFill>
              <a:latin typeface="Times New Roman" pitchFamily="18" charset="0"/>
              <a:cs typeface="Times New Roman" pitchFamily="18" charset="0"/>
            </a:endParaRPr>
          </a:p>
          <a:p>
            <a:r>
              <a:rPr lang="en-US" sz="1600" b="1" dirty="0">
                <a:solidFill>
                  <a:schemeClr val="accent3">
                    <a:lumMod val="50000"/>
                  </a:schemeClr>
                </a:solidFill>
                <a:latin typeface="Times New Roman" pitchFamily="18" charset="0"/>
                <a:cs typeface="Times New Roman" pitchFamily="18" charset="0"/>
              </a:rPr>
              <a:t>Turns out, to create the list for the </a:t>
            </a:r>
            <a:r>
              <a:rPr lang="en-US" sz="1600" b="1" dirty="0" err="1">
                <a:solidFill>
                  <a:schemeClr val="accent3">
                    <a:lumMod val="50000"/>
                  </a:schemeClr>
                </a:solidFill>
                <a:latin typeface="Times New Roman" pitchFamily="18" charset="0"/>
                <a:cs typeface="Times New Roman" pitchFamily="18" charset="0"/>
              </a:rPr>
              <a:t>proerythroblast</a:t>
            </a:r>
            <a:r>
              <a:rPr lang="en-US" sz="1600" b="1" dirty="0">
                <a:solidFill>
                  <a:schemeClr val="accent3">
                    <a:lumMod val="50000"/>
                  </a:schemeClr>
                </a:solidFill>
                <a:latin typeface="Times New Roman" pitchFamily="18" charset="0"/>
                <a:cs typeface="Times New Roman" pitchFamily="18" charset="0"/>
              </a:rPr>
              <a:t>, I cut and pasted the list for the </a:t>
            </a:r>
            <a:r>
              <a:rPr lang="en-US" sz="1600" b="1" dirty="0" err="1">
                <a:solidFill>
                  <a:schemeClr val="accent3">
                    <a:lumMod val="50000"/>
                  </a:schemeClr>
                </a:solidFill>
                <a:latin typeface="Times New Roman" pitchFamily="18" charset="0"/>
                <a:cs typeface="Times New Roman" pitchFamily="18" charset="0"/>
              </a:rPr>
              <a:t>myeloblast</a:t>
            </a:r>
            <a:r>
              <a:rPr lang="en-US" sz="1600" b="1" dirty="0">
                <a:solidFill>
                  <a:schemeClr val="accent3">
                    <a:lumMod val="50000"/>
                  </a:schemeClr>
                </a:solidFill>
                <a:latin typeface="Times New Roman" pitchFamily="18" charset="0"/>
                <a:cs typeface="Times New Roman" pitchFamily="18" charset="0"/>
              </a:rPr>
              <a:t> from the previous module.  There is indeed at least one way to differentiate these cells (see next slide), but, for our course, we don’t ask you to do so.</a:t>
            </a:r>
          </a:p>
          <a:p>
            <a:endParaRPr lang="en-US" sz="800" b="1" dirty="0">
              <a:solidFill>
                <a:schemeClr val="accent3">
                  <a:lumMod val="50000"/>
                </a:schemeClr>
              </a:solidFill>
              <a:latin typeface="Times New Roman" pitchFamily="18" charset="0"/>
              <a:cs typeface="Times New Roman" pitchFamily="18" charset="0"/>
            </a:endParaRPr>
          </a:p>
          <a:p>
            <a:r>
              <a:rPr lang="en-US" sz="1600" b="1" dirty="0">
                <a:solidFill>
                  <a:schemeClr val="accent3">
                    <a:lumMod val="50000"/>
                  </a:schemeClr>
                </a:solidFill>
                <a:latin typeface="Times New Roman" pitchFamily="18" charset="0"/>
                <a:cs typeface="Times New Roman" pitchFamily="18" charset="0"/>
              </a:rPr>
              <a:t>However, since we like to get ONE answer to grade on our practical exams, we ask you to know what “blasts” look like.  In exams, we would ask “This cells is in the erythrocyte series.  Identify this cell.”  or something like that.  In this case, </a:t>
            </a:r>
            <a:r>
              <a:rPr lang="en-US" sz="1600" b="1" dirty="0" err="1">
                <a:solidFill>
                  <a:schemeClr val="accent3">
                    <a:lumMod val="50000"/>
                  </a:schemeClr>
                </a:solidFill>
                <a:latin typeface="Times New Roman" pitchFamily="18" charset="0"/>
                <a:cs typeface="Times New Roman" pitchFamily="18" charset="0"/>
              </a:rPr>
              <a:t>myeloblast</a:t>
            </a:r>
            <a:r>
              <a:rPr lang="en-US" sz="1600" b="1" dirty="0">
                <a:solidFill>
                  <a:schemeClr val="accent3">
                    <a:lumMod val="50000"/>
                  </a:schemeClr>
                </a:solidFill>
                <a:latin typeface="Times New Roman" pitchFamily="18" charset="0"/>
                <a:cs typeface="Times New Roman" pitchFamily="18" charset="0"/>
              </a:rPr>
              <a:t> would not be correct. </a:t>
            </a:r>
          </a:p>
        </p:txBody>
      </p:sp>
    </p:spTree>
    <p:extLst>
      <p:ext uri="{BB962C8B-B14F-4D97-AF65-F5344CB8AC3E}">
        <p14:creationId xmlns:p14="http://schemas.microsoft.com/office/powerpoint/2010/main" val="40060337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2800" y="2137844"/>
            <a:ext cx="4826000" cy="3289300"/>
          </a:xfrm>
          <a:prstGeom prst="rect">
            <a:avLst/>
          </a:prstGeom>
        </p:spPr>
      </p:pic>
      <p:sp>
        <p:nvSpPr>
          <p:cNvPr id="3077" name="Line 5"/>
          <p:cNvSpPr>
            <a:spLocks noChangeShapeType="1"/>
          </p:cNvSpPr>
          <p:nvPr/>
        </p:nvSpPr>
        <p:spPr bwMode="auto">
          <a:xfrm flipV="1">
            <a:off x="3276600" y="4910687"/>
            <a:ext cx="0" cy="1032913"/>
          </a:xfrm>
          <a:prstGeom prst="line">
            <a:avLst/>
          </a:prstGeom>
          <a:noFill/>
          <a:ln w="63500">
            <a:solidFill>
              <a:schemeClr val="tx1"/>
            </a:solidFill>
            <a:round/>
            <a:headEnd/>
            <a:tailEnd type="triangle" w="med" len="med"/>
          </a:ln>
          <a:effectLst/>
        </p:spPr>
        <p:txBody>
          <a:bodyPr/>
          <a:lstStyle/>
          <a:p>
            <a:endParaRPr lang="en-US"/>
          </a:p>
        </p:txBody>
      </p:sp>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This cell will eventually produce </a:t>
            </a:r>
            <a:r>
              <a:rPr lang="en-US" sz="2400" b="1" dirty="0" err="1">
                <a:solidFill>
                  <a:schemeClr val="accent3">
                    <a:lumMod val="50000"/>
                  </a:schemeClr>
                </a:solidFill>
                <a:latin typeface="Script MT Bold" pitchFamily="66" charset="0"/>
              </a:rPr>
              <a:t>azurophilic</a:t>
            </a:r>
            <a:r>
              <a:rPr lang="en-US" sz="2400" b="1" dirty="0">
                <a:solidFill>
                  <a:schemeClr val="accent3">
                    <a:lumMod val="50000"/>
                  </a:schemeClr>
                </a:solidFill>
                <a:latin typeface="Script MT Bold" pitchFamily="66" charset="0"/>
              </a:rPr>
              <a:t> granules.  Identify the cell indicated by the arrow. (advance slide for answer)</a:t>
            </a:r>
          </a:p>
        </p:txBody>
      </p:sp>
      <p:sp>
        <p:nvSpPr>
          <p:cNvPr id="10" name="Rectangle 9"/>
          <p:cNvSpPr/>
          <p:nvPr/>
        </p:nvSpPr>
        <p:spPr>
          <a:xfrm>
            <a:off x="3657600" y="1648894"/>
            <a:ext cx="4038600" cy="58477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err="1">
                <a:ln w="11430"/>
                <a:effectLst>
                  <a:outerShdw blurRad="50800" dist="39000" dir="5460000" algn="tl">
                    <a:srgbClr val="000000">
                      <a:alpha val="38000"/>
                    </a:srgbClr>
                  </a:outerShdw>
                </a:effectLst>
                <a:latin typeface="+mn-lt"/>
              </a:rPr>
              <a:t>myeloblast</a:t>
            </a:r>
            <a:endParaRPr lang="en-US" sz="3200" b="1" dirty="0">
              <a:ln w="11430"/>
              <a:effectLst>
                <a:outerShdw blurRad="50800" dist="39000" dir="5460000" algn="tl">
                  <a:srgbClr val="000000">
                    <a:alpha val="38000"/>
                  </a:srgbClr>
                </a:outerShdw>
              </a:effectLst>
              <a:latin typeface="+mn-lt"/>
            </a:endParaRPr>
          </a:p>
        </p:txBody>
      </p:sp>
    </p:spTree>
    <p:extLst>
      <p:ext uri="{BB962C8B-B14F-4D97-AF65-F5344CB8AC3E}">
        <p14:creationId xmlns:p14="http://schemas.microsoft.com/office/powerpoint/2010/main" val="311902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704073"/>
            <a:ext cx="4257675" cy="3924300"/>
          </a:xfrm>
          <a:prstGeom prst="rect">
            <a:avLst/>
          </a:prstGeom>
        </p:spPr>
      </p:pic>
      <p:sp>
        <p:nvSpPr>
          <p:cNvPr id="3077" name="Line 5"/>
          <p:cNvSpPr>
            <a:spLocks noChangeShapeType="1"/>
          </p:cNvSpPr>
          <p:nvPr/>
        </p:nvSpPr>
        <p:spPr bwMode="auto">
          <a:xfrm flipV="1">
            <a:off x="4343400" y="4191000"/>
            <a:ext cx="0" cy="1032913"/>
          </a:xfrm>
          <a:prstGeom prst="line">
            <a:avLst/>
          </a:prstGeom>
          <a:noFill/>
          <a:ln w="63500">
            <a:solidFill>
              <a:schemeClr val="tx1"/>
            </a:solidFill>
            <a:round/>
            <a:headEnd/>
            <a:tailEnd type="triangle" w="med" len="med"/>
          </a:ln>
          <a:effectLst/>
        </p:spPr>
        <p:txBody>
          <a:bodyPr/>
          <a:lstStyle/>
          <a:p>
            <a:endParaRPr lang="en-US"/>
          </a:p>
        </p:txBody>
      </p:sp>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 indicated by the arrow. (advance slide for answer)</a:t>
            </a:r>
          </a:p>
        </p:txBody>
      </p:sp>
      <p:sp>
        <p:nvSpPr>
          <p:cNvPr id="10" name="Rectangle 9"/>
          <p:cNvSpPr/>
          <p:nvPr/>
        </p:nvSpPr>
        <p:spPr>
          <a:xfrm>
            <a:off x="3657600" y="1648894"/>
            <a:ext cx="4038600" cy="58477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a:ln w="11430"/>
                <a:effectLst>
                  <a:outerShdw blurRad="50800" dist="39000" dir="5460000" algn="tl">
                    <a:srgbClr val="000000">
                      <a:alpha val="38000"/>
                    </a:srgbClr>
                  </a:outerShdw>
                </a:effectLst>
                <a:latin typeface="+mn-lt"/>
              </a:rPr>
              <a:t>Plasma cell</a:t>
            </a:r>
          </a:p>
        </p:txBody>
      </p:sp>
    </p:spTree>
    <p:extLst>
      <p:ext uri="{BB962C8B-B14F-4D97-AF65-F5344CB8AC3E}">
        <p14:creationId xmlns:p14="http://schemas.microsoft.com/office/powerpoint/2010/main" val="65712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100" y="1371599"/>
            <a:ext cx="7200900" cy="5400675"/>
          </a:xfrm>
          <a:prstGeom prst="rect">
            <a:avLst/>
          </a:prstGeom>
        </p:spPr>
      </p:pic>
      <p:sp>
        <p:nvSpPr>
          <p:cNvPr id="3077" name="Line 5"/>
          <p:cNvSpPr>
            <a:spLocks noChangeShapeType="1"/>
          </p:cNvSpPr>
          <p:nvPr/>
        </p:nvSpPr>
        <p:spPr bwMode="auto">
          <a:xfrm>
            <a:off x="4191000" y="1236901"/>
            <a:ext cx="0" cy="960221"/>
          </a:xfrm>
          <a:prstGeom prst="line">
            <a:avLst/>
          </a:prstGeom>
          <a:noFill/>
          <a:ln w="63500">
            <a:solidFill>
              <a:schemeClr val="tx1"/>
            </a:solidFill>
            <a:round/>
            <a:headEnd/>
            <a:tailEnd type="triangle" w="med" len="med"/>
          </a:ln>
          <a:effectLst/>
        </p:spPr>
        <p:txBody>
          <a:bodyPr/>
          <a:lstStyle/>
          <a:p>
            <a:endParaRPr lang="en-US"/>
          </a:p>
        </p:txBody>
      </p:sp>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 indicated by the arrow. (advance slide for answer)</a:t>
            </a:r>
          </a:p>
        </p:txBody>
      </p:sp>
      <p:sp>
        <p:nvSpPr>
          <p:cNvPr id="10" name="Rectangle 9"/>
          <p:cNvSpPr/>
          <p:nvPr/>
        </p:nvSpPr>
        <p:spPr>
          <a:xfrm>
            <a:off x="391742" y="1717012"/>
            <a:ext cx="2884857" cy="1077218"/>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a:ln w="11430"/>
                <a:effectLst>
                  <a:outerShdw blurRad="50800" dist="39000" dir="5460000" algn="tl">
                    <a:srgbClr val="000000">
                      <a:alpha val="38000"/>
                    </a:srgbClr>
                  </a:outerShdw>
                </a:effectLst>
                <a:latin typeface="+mn-lt"/>
              </a:rPr>
              <a:t>Eosinophilic </a:t>
            </a:r>
            <a:r>
              <a:rPr lang="en-US" sz="3200" b="1" dirty="0" err="1">
                <a:ln w="11430"/>
                <a:effectLst>
                  <a:outerShdw blurRad="50800" dist="39000" dir="5460000" algn="tl">
                    <a:srgbClr val="000000">
                      <a:alpha val="38000"/>
                    </a:srgbClr>
                  </a:outerShdw>
                </a:effectLst>
                <a:latin typeface="+mn-lt"/>
              </a:rPr>
              <a:t>metamyelocyte</a:t>
            </a:r>
            <a:endParaRPr lang="en-US" sz="3200" b="1" dirty="0">
              <a:ln w="11430"/>
              <a:effectLst>
                <a:outerShdw blurRad="50800" dist="39000" dir="5460000" algn="tl">
                  <a:srgbClr val="000000">
                    <a:alpha val="38000"/>
                  </a:srgbClr>
                </a:outerShdw>
              </a:effectLst>
              <a:latin typeface="+mn-lt"/>
            </a:endParaRPr>
          </a:p>
        </p:txBody>
      </p:sp>
    </p:spTree>
    <p:extLst>
      <p:ext uri="{BB962C8B-B14F-4D97-AF65-F5344CB8AC3E}">
        <p14:creationId xmlns:p14="http://schemas.microsoft.com/office/powerpoint/2010/main" val="124832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2145791"/>
            <a:ext cx="3962400" cy="3626457"/>
          </a:xfrm>
          <a:prstGeom prst="rect">
            <a:avLst/>
          </a:prstGeom>
        </p:spPr>
      </p:pic>
      <p:sp>
        <p:nvSpPr>
          <p:cNvPr id="3077" name="Line 5"/>
          <p:cNvSpPr>
            <a:spLocks noChangeShapeType="1"/>
          </p:cNvSpPr>
          <p:nvPr/>
        </p:nvSpPr>
        <p:spPr bwMode="auto">
          <a:xfrm flipV="1">
            <a:off x="4627179" y="4267200"/>
            <a:ext cx="0" cy="1032913"/>
          </a:xfrm>
          <a:prstGeom prst="line">
            <a:avLst/>
          </a:prstGeom>
          <a:noFill/>
          <a:ln w="63500">
            <a:solidFill>
              <a:schemeClr val="tx1"/>
            </a:solidFill>
            <a:round/>
            <a:headEnd/>
            <a:tailEnd type="triangle" w="med" len="med"/>
          </a:ln>
          <a:effectLst/>
        </p:spPr>
        <p:txBody>
          <a:bodyPr/>
          <a:lstStyle/>
          <a:p>
            <a:endParaRPr lang="en-US"/>
          </a:p>
        </p:txBody>
      </p:sp>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 indicated by the arrow. (advance slide for answer)</a:t>
            </a:r>
          </a:p>
        </p:txBody>
      </p:sp>
      <p:sp>
        <p:nvSpPr>
          <p:cNvPr id="10" name="Rectangle 9"/>
          <p:cNvSpPr/>
          <p:nvPr/>
        </p:nvSpPr>
        <p:spPr>
          <a:xfrm>
            <a:off x="2476500" y="1472625"/>
            <a:ext cx="4038600" cy="1077218"/>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a:ln w="11430"/>
                <a:effectLst>
                  <a:outerShdw blurRad="50800" dist="39000" dir="5460000" algn="tl">
                    <a:srgbClr val="000000">
                      <a:alpha val="38000"/>
                    </a:srgbClr>
                  </a:outerShdw>
                </a:effectLst>
                <a:latin typeface="+mn-lt"/>
              </a:rPr>
              <a:t>Eosinophilic </a:t>
            </a:r>
            <a:r>
              <a:rPr lang="en-US" sz="3200" b="1" dirty="0" err="1">
                <a:ln w="11430"/>
                <a:effectLst>
                  <a:outerShdw blurRad="50800" dist="39000" dir="5460000" algn="tl">
                    <a:srgbClr val="000000">
                      <a:alpha val="38000"/>
                    </a:srgbClr>
                  </a:outerShdw>
                </a:effectLst>
                <a:latin typeface="+mn-lt"/>
              </a:rPr>
              <a:t>metamyelocyte</a:t>
            </a:r>
            <a:endParaRPr lang="en-US" sz="3200" b="1" dirty="0">
              <a:ln w="11430"/>
              <a:effectLst>
                <a:outerShdw blurRad="50800" dist="39000" dir="5460000" algn="tl">
                  <a:srgbClr val="000000">
                    <a:alpha val="38000"/>
                  </a:srgbClr>
                </a:outerShdw>
              </a:effectLst>
              <a:latin typeface="+mn-lt"/>
            </a:endParaRPr>
          </a:p>
        </p:txBody>
      </p:sp>
    </p:spTree>
    <p:extLst>
      <p:ext uri="{BB962C8B-B14F-4D97-AF65-F5344CB8AC3E}">
        <p14:creationId xmlns:p14="http://schemas.microsoft.com/office/powerpoint/2010/main" val="25171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1437969"/>
            <a:ext cx="6858000" cy="5143500"/>
          </a:xfrm>
          <a:prstGeom prst="rect">
            <a:avLst/>
          </a:prstGeom>
        </p:spPr>
      </p:pic>
      <p:sp>
        <p:nvSpPr>
          <p:cNvPr id="3077" name="Line 5"/>
          <p:cNvSpPr>
            <a:spLocks noChangeShapeType="1"/>
          </p:cNvSpPr>
          <p:nvPr/>
        </p:nvSpPr>
        <p:spPr bwMode="auto">
          <a:xfrm>
            <a:off x="4837386" y="4614313"/>
            <a:ext cx="914400" cy="0"/>
          </a:xfrm>
          <a:prstGeom prst="line">
            <a:avLst/>
          </a:prstGeom>
          <a:noFill/>
          <a:ln w="63500">
            <a:solidFill>
              <a:schemeClr val="tx1"/>
            </a:solidFill>
            <a:round/>
            <a:headEnd/>
            <a:tailEnd type="triangle" w="med" len="med"/>
          </a:ln>
          <a:effectLst/>
        </p:spPr>
        <p:txBody>
          <a:bodyPr/>
          <a:lstStyle/>
          <a:p>
            <a:endParaRPr lang="en-US"/>
          </a:p>
        </p:txBody>
      </p:sp>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 indicated by the arrow. (advance slide for answer)</a:t>
            </a:r>
          </a:p>
        </p:txBody>
      </p:sp>
      <p:sp>
        <p:nvSpPr>
          <p:cNvPr id="10" name="Rectangle 9"/>
          <p:cNvSpPr/>
          <p:nvPr/>
        </p:nvSpPr>
        <p:spPr>
          <a:xfrm>
            <a:off x="3810000" y="1440597"/>
            <a:ext cx="4038600" cy="1077218"/>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err="1">
                <a:ln w="11430"/>
                <a:effectLst>
                  <a:outerShdw blurRad="50800" dist="39000" dir="5460000" algn="tl">
                    <a:srgbClr val="000000">
                      <a:alpha val="38000"/>
                    </a:srgbClr>
                  </a:outerShdw>
                </a:effectLst>
                <a:latin typeface="+mn-lt"/>
              </a:rPr>
              <a:t>orthochromatophilic</a:t>
            </a:r>
            <a:r>
              <a:rPr lang="en-US" sz="3200" b="1" dirty="0">
                <a:ln w="11430"/>
                <a:effectLst>
                  <a:outerShdw blurRad="50800" dist="39000" dir="5460000" algn="tl">
                    <a:srgbClr val="000000">
                      <a:alpha val="38000"/>
                    </a:srgbClr>
                  </a:outerShdw>
                </a:effectLst>
                <a:latin typeface="+mn-lt"/>
              </a:rPr>
              <a:t> erythroblast</a:t>
            </a:r>
          </a:p>
        </p:txBody>
      </p:sp>
    </p:spTree>
    <p:extLst>
      <p:ext uri="{BB962C8B-B14F-4D97-AF65-F5344CB8AC3E}">
        <p14:creationId xmlns:p14="http://schemas.microsoft.com/office/powerpoint/2010/main" val="122814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1445852"/>
            <a:ext cx="6400800" cy="4800600"/>
          </a:xfrm>
          <a:prstGeom prst="rect">
            <a:avLst/>
          </a:prstGeom>
        </p:spPr>
      </p:pic>
      <p:sp>
        <p:nvSpPr>
          <p:cNvPr id="3077" name="Line 5"/>
          <p:cNvSpPr>
            <a:spLocks noChangeShapeType="1"/>
          </p:cNvSpPr>
          <p:nvPr/>
        </p:nvSpPr>
        <p:spPr bwMode="auto">
          <a:xfrm flipV="1">
            <a:off x="1740892" y="4343400"/>
            <a:ext cx="1100957" cy="30881"/>
          </a:xfrm>
          <a:prstGeom prst="line">
            <a:avLst/>
          </a:prstGeom>
          <a:noFill/>
          <a:ln w="63500">
            <a:solidFill>
              <a:schemeClr val="tx1"/>
            </a:solidFill>
            <a:round/>
            <a:headEnd/>
            <a:tailEnd type="triangle" w="med" len="med"/>
          </a:ln>
          <a:effectLst/>
        </p:spPr>
        <p:txBody>
          <a:bodyPr/>
          <a:lstStyle/>
          <a:p>
            <a:endParaRPr lang="en-US"/>
          </a:p>
        </p:txBody>
      </p:sp>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 indicated by the arrow. (advance slide for answer)</a:t>
            </a:r>
          </a:p>
        </p:txBody>
      </p:sp>
      <p:sp>
        <p:nvSpPr>
          <p:cNvPr id="10" name="Rectangle 9"/>
          <p:cNvSpPr/>
          <p:nvPr/>
        </p:nvSpPr>
        <p:spPr>
          <a:xfrm>
            <a:off x="391742" y="1717012"/>
            <a:ext cx="3799258" cy="1077218"/>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err="1">
                <a:ln w="11430"/>
                <a:effectLst>
                  <a:outerShdw blurRad="50800" dist="39000" dir="5460000" algn="tl">
                    <a:srgbClr val="000000">
                      <a:alpha val="38000"/>
                    </a:srgbClr>
                  </a:outerShdw>
                </a:effectLst>
                <a:latin typeface="+mn-lt"/>
              </a:rPr>
              <a:t>Orthochromatophilic</a:t>
            </a:r>
            <a:r>
              <a:rPr lang="en-US" sz="3200" b="1" dirty="0">
                <a:ln w="11430"/>
                <a:effectLst>
                  <a:outerShdw blurRad="50800" dist="39000" dir="5460000" algn="tl">
                    <a:srgbClr val="000000">
                      <a:alpha val="38000"/>
                    </a:srgbClr>
                  </a:outerShdw>
                </a:effectLst>
                <a:latin typeface="+mn-lt"/>
              </a:rPr>
              <a:t> erythroblast</a:t>
            </a:r>
          </a:p>
        </p:txBody>
      </p:sp>
    </p:spTree>
    <p:extLst>
      <p:ext uri="{BB962C8B-B14F-4D97-AF65-F5344CB8AC3E}">
        <p14:creationId xmlns:p14="http://schemas.microsoft.com/office/powerpoint/2010/main" val="154434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b="50000"/>
          <a:stretch/>
        </p:blipFill>
        <p:spPr>
          <a:xfrm>
            <a:off x="8749" y="-1"/>
            <a:ext cx="3344051" cy="2879021"/>
          </a:xfrm>
          <a:prstGeom prst="rect">
            <a:avLst/>
          </a:prstGeom>
        </p:spPr>
      </p:pic>
      <p:sp>
        <p:nvSpPr>
          <p:cNvPr id="27654" name="TextBox 2"/>
          <p:cNvSpPr txBox="1">
            <a:spLocks noChangeArrowheads="1"/>
          </p:cNvSpPr>
          <p:nvPr/>
        </p:nvSpPr>
        <p:spPr bwMode="auto">
          <a:xfrm>
            <a:off x="6299812" y="2438400"/>
            <a:ext cx="2767988" cy="1815882"/>
          </a:xfrm>
          <a:prstGeom prst="rect">
            <a:avLst/>
          </a:prstGeom>
          <a:noFill/>
          <a:ln w="9525">
            <a:noFill/>
            <a:miter lim="800000"/>
            <a:headEnd/>
            <a:tailEnd/>
          </a:ln>
        </p:spPr>
        <p:txBody>
          <a:bodyPr wrap="square">
            <a:spAutoFit/>
          </a:bodyPr>
          <a:lstStyle/>
          <a:p>
            <a:pPr>
              <a:tabLst>
                <a:tab pos="231775" algn="l"/>
              </a:tabLst>
            </a:pPr>
            <a:r>
              <a:rPr lang="en-US" sz="1600" b="1" dirty="0" err="1">
                <a:solidFill>
                  <a:srgbClr val="00589A"/>
                </a:solidFill>
                <a:latin typeface="Times New Roman" pitchFamily="18" charset="0"/>
                <a:cs typeface="Times New Roman" pitchFamily="18" charset="0"/>
              </a:rPr>
              <a:t>Myeloblast</a:t>
            </a:r>
            <a:endParaRPr lang="en-US" sz="1600" b="1" dirty="0">
              <a:solidFill>
                <a:srgbClr val="00589A"/>
              </a:solidFill>
              <a:latin typeface="Times New Roman" pitchFamily="18" charset="0"/>
              <a:cs typeface="Times New Roman" pitchFamily="18" charset="0"/>
            </a:endParaRPr>
          </a:p>
          <a:p>
            <a:pPr>
              <a:tabLst>
                <a:tab pos="231775" algn="l"/>
              </a:tabLst>
            </a:pPr>
            <a:r>
              <a:rPr lang="en-US" sz="1600" b="1" dirty="0">
                <a:solidFill>
                  <a:srgbClr val="5D2E2D"/>
                </a:solidFill>
                <a:latin typeface="Times New Roman" pitchFamily="18" charset="0"/>
                <a:cs typeface="Times New Roman" pitchFamily="18" charset="0"/>
              </a:rPr>
              <a:t>	--large cell</a:t>
            </a:r>
          </a:p>
          <a:p>
            <a:pPr>
              <a:tabLst>
                <a:tab pos="231775" algn="l"/>
              </a:tabLst>
            </a:pPr>
            <a:r>
              <a:rPr lang="en-US" sz="1600" b="1" dirty="0">
                <a:solidFill>
                  <a:srgbClr val="5D2E2D"/>
                </a:solidFill>
                <a:latin typeface="Times New Roman" pitchFamily="18" charset="0"/>
                <a:cs typeface="Times New Roman" pitchFamily="18" charset="0"/>
              </a:rPr>
              <a:t>	--large round nucleus</a:t>
            </a:r>
          </a:p>
          <a:p>
            <a:pPr>
              <a:tabLst>
                <a:tab pos="231775" algn="l"/>
              </a:tabLst>
            </a:pPr>
            <a:r>
              <a:rPr lang="en-US" sz="1600" b="1" dirty="0">
                <a:solidFill>
                  <a:srgbClr val="5D2E2D"/>
                </a:solidFill>
                <a:latin typeface="Times New Roman" pitchFamily="18" charset="0"/>
                <a:cs typeface="Times New Roman" pitchFamily="18" charset="0"/>
              </a:rPr>
              <a:t>	--nucleoli (at least one)</a:t>
            </a:r>
          </a:p>
          <a:p>
            <a:pPr>
              <a:tabLst>
                <a:tab pos="231775" algn="l"/>
              </a:tabLst>
            </a:pPr>
            <a:r>
              <a:rPr lang="en-US" sz="1600" b="1" dirty="0">
                <a:solidFill>
                  <a:srgbClr val="5D2E2D"/>
                </a:solidFill>
                <a:latin typeface="Times New Roman" pitchFamily="18" charset="0"/>
                <a:cs typeface="Times New Roman" pitchFamily="18" charset="0"/>
              </a:rPr>
              <a:t>	--fine chromatin pattern</a:t>
            </a:r>
          </a:p>
          <a:p>
            <a:pPr>
              <a:tabLst>
                <a:tab pos="231775" algn="l"/>
              </a:tabLst>
            </a:pPr>
            <a:r>
              <a:rPr lang="en-US" sz="1600" b="1" dirty="0">
                <a:solidFill>
                  <a:srgbClr val="5D2E2D"/>
                </a:solidFill>
                <a:latin typeface="Times New Roman" pitchFamily="18" charset="0"/>
                <a:cs typeface="Times New Roman" pitchFamily="18" charset="0"/>
              </a:rPr>
              <a:t>	--basophilic cytoplasm</a:t>
            </a:r>
          </a:p>
          <a:p>
            <a:pPr>
              <a:tabLst>
                <a:tab pos="231775" algn="l"/>
              </a:tabLst>
            </a:pPr>
            <a:r>
              <a:rPr lang="en-US" sz="1600" b="1" dirty="0">
                <a:solidFill>
                  <a:srgbClr val="5D2E2D"/>
                </a:solidFill>
                <a:latin typeface="Times New Roman" pitchFamily="18" charset="0"/>
                <a:cs typeface="Times New Roman" pitchFamily="18" charset="0"/>
              </a:rPr>
              <a:t>	--absence of granules</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2961" y="700990"/>
            <a:ext cx="2171903" cy="1745279"/>
          </a:xfrm>
          <a:prstGeom prst="rect">
            <a:avLst/>
          </a:prstGeom>
        </p:spPr>
      </p:pic>
      <p:sp>
        <p:nvSpPr>
          <p:cNvPr id="8" name="Rectangle 7"/>
          <p:cNvSpPr/>
          <p:nvPr/>
        </p:nvSpPr>
        <p:spPr>
          <a:xfrm>
            <a:off x="2438400" y="0"/>
            <a:ext cx="6422079"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C00000"/>
                </a:solidFill>
                <a:effectLst>
                  <a:reflection blurRad="12700" stA="50000" endPos="50000" dist="5000" dir="5400000" sy="-100000" rotWithShape="0"/>
                </a:effectLst>
                <a:latin typeface="+mn-lt"/>
              </a:rPr>
              <a:t>HEMATOPOIESIS – RED BLOOD CELLS</a:t>
            </a:r>
          </a:p>
        </p:txBody>
      </p:sp>
      <p:cxnSp>
        <p:nvCxnSpPr>
          <p:cNvPr id="6" name="Straight Arrow Connector 5"/>
          <p:cNvCxnSpPr/>
          <p:nvPr/>
        </p:nvCxnSpPr>
        <p:spPr>
          <a:xfrm flipV="1">
            <a:off x="685800" y="533400"/>
            <a:ext cx="1066800" cy="565232"/>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13" name="TextBox 2"/>
          <p:cNvSpPr txBox="1">
            <a:spLocks noChangeArrowheads="1"/>
          </p:cNvSpPr>
          <p:nvPr/>
        </p:nvSpPr>
        <p:spPr bwMode="auto">
          <a:xfrm>
            <a:off x="3748559" y="2463634"/>
            <a:ext cx="2667000" cy="1815882"/>
          </a:xfrm>
          <a:prstGeom prst="rect">
            <a:avLst/>
          </a:prstGeom>
          <a:noFill/>
          <a:ln w="9525">
            <a:noFill/>
            <a:miter lim="800000"/>
            <a:headEnd/>
            <a:tailEnd/>
          </a:ln>
        </p:spPr>
        <p:txBody>
          <a:bodyPr wrap="square">
            <a:spAutoFit/>
          </a:bodyPr>
          <a:lstStyle/>
          <a:p>
            <a:pPr>
              <a:tabLst>
                <a:tab pos="231775" algn="l"/>
              </a:tabLst>
            </a:pPr>
            <a:r>
              <a:rPr lang="en-US" sz="1600" b="1" dirty="0" err="1">
                <a:solidFill>
                  <a:srgbClr val="00589A"/>
                </a:solidFill>
                <a:latin typeface="Times New Roman" pitchFamily="18" charset="0"/>
                <a:cs typeface="Times New Roman" pitchFamily="18" charset="0"/>
              </a:rPr>
              <a:t>Proerythroblast</a:t>
            </a:r>
            <a:endParaRPr lang="en-US" sz="1600" b="1" dirty="0">
              <a:solidFill>
                <a:srgbClr val="00589A"/>
              </a:solidFill>
              <a:latin typeface="Times New Roman" pitchFamily="18" charset="0"/>
              <a:cs typeface="Times New Roman" pitchFamily="18" charset="0"/>
            </a:endParaRPr>
          </a:p>
          <a:p>
            <a:pPr>
              <a:tabLst>
                <a:tab pos="231775" algn="l"/>
              </a:tabLst>
            </a:pPr>
            <a:r>
              <a:rPr lang="en-US" sz="1600" b="1" dirty="0">
                <a:solidFill>
                  <a:srgbClr val="5D2E2D"/>
                </a:solidFill>
                <a:latin typeface="Times New Roman" pitchFamily="18" charset="0"/>
                <a:cs typeface="Times New Roman" pitchFamily="18" charset="0"/>
              </a:rPr>
              <a:t>	--large cell</a:t>
            </a:r>
          </a:p>
          <a:p>
            <a:pPr>
              <a:tabLst>
                <a:tab pos="231775" algn="l"/>
              </a:tabLst>
            </a:pPr>
            <a:r>
              <a:rPr lang="en-US" sz="1600" b="1" dirty="0">
                <a:solidFill>
                  <a:srgbClr val="5D2E2D"/>
                </a:solidFill>
                <a:latin typeface="Times New Roman" pitchFamily="18" charset="0"/>
                <a:cs typeface="Times New Roman" pitchFamily="18" charset="0"/>
              </a:rPr>
              <a:t>	--large round nucleus</a:t>
            </a:r>
          </a:p>
          <a:p>
            <a:pPr>
              <a:tabLst>
                <a:tab pos="231775" algn="l"/>
              </a:tabLst>
            </a:pPr>
            <a:r>
              <a:rPr lang="en-US" sz="1600" b="1" dirty="0">
                <a:solidFill>
                  <a:srgbClr val="5D2E2D"/>
                </a:solidFill>
                <a:latin typeface="Times New Roman" pitchFamily="18" charset="0"/>
                <a:cs typeface="Times New Roman" pitchFamily="18" charset="0"/>
              </a:rPr>
              <a:t>	--nucleoli (at least one)</a:t>
            </a:r>
          </a:p>
          <a:p>
            <a:pPr>
              <a:tabLst>
                <a:tab pos="231775" algn="l"/>
              </a:tabLst>
            </a:pPr>
            <a:r>
              <a:rPr lang="en-US" sz="1600" b="1" dirty="0">
                <a:solidFill>
                  <a:srgbClr val="5D2E2D"/>
                </a:solidFill>
                <a:latin typeface="Times New Roman" pitchFamily="18" charset="0"/>
                <a:cs typeface="Times New Roman" pitchFamily="18" charset="0"/>
              </a:rPr>
              <a:t>	--fine chromatin pattern</a:t>
            </a:r>
          </a:p>
          <a:p>
            <a:pPr>
              <a:tabLst>
                <a:tab pos="231775" algn="l"/>
              </a:tabLst>
            </a:pPr>
            <a:r>
              <a:rPr lang="en-US" sz="1600" b="1" dirty="0">
                <a:solidFill>
                  <a:srgbClr val="5D2E2D"/>
                </a:solidFill>
                <a:latin typeface="Times New Roman" pitchFamily="18" charset="0"/>
                <a:cs typeface="Times New Roman" pitchFamily="18" charset="0"/>
              </a:rPr>
              <a:t>	--basophilic cytoplasm</a:t>
            </a:r>
          </a:p>
          <a:p>
            <a:pPr>
              <a:tabLst>
                <a:tab pos="231775" algn="l"/>
              </a:tabLst>
            </a:pPr>
            <a:r>
              <a:rPr lang="en-US" sz="1600" b="1" dirty="0">
                <a:solidFill>
                  <a:srgbClr val="5D2E2D"/>
                </a:solidFill>
                <a:latin typeface="Times New Roman" pitchFamily="18" charset="0"/>
                <a:cs typeface="Times New Roman" pitchFamily="18" charset="0"/>
              </a:rPr>
              <a:t>	--absence of granules</a:t>
            </a:r>
          </a:p>
        </p:txBody>
      </p:sp>
      <p:pic>
        <p:nvPicPr>
          <p:cNvPr id="15" name="Picture 4" descr="proerythro myelo"/>
          <p:cNvPicPr>
            <a:picLocks noChangeAspect="1" noChangeArrowheads="1"/>
          </p:cNvPicPr>
          <p:nvPr/>
        </p:nvPicPr>
        <p:blipFill>
          <a:blip r:embed="rId5">
            <a:extLst>
              <a:ext uri="{28A0092B-C50C-407E-A947-70E740481C1C}">
                <a14:useLocalDpi xmlns:a14="http://schemas.microsoft.com/office/drawing/2010/main" val="0"/>
              </a:ext>
            </a:extLst>
          </a:blip>
          <a:srcRect l="25835" t="46249" r="56667" b="31528"/>
          <a:stretch>
            <a:fillRect/>
          </a:stretch>
        </p:blipFill>
        <p:spPr bwMode="auto">
          <a:xfrm>
            <a:off x="3869242" y="685800"/>
            <a:ext cx="1850418" cy="1762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2"/>
          <p:cNvSpPr txBox="1">
            <a:spLocks noChangeArrowheads="1"/>
          </p:cNvSpPr>
          <p:nvPr/>
        </p:nvSpPr>
        <p:spPr bwMode="auto">
          <a:xfrm>
            <a:off x="121534" y="4307488"/>
            <a:ext cx="8915400" cy="830997"/>
          </a:xfrm>
          <a:prstGeom prst="rect">
            <a:avLst/>
          </a:prstGeom>
          <a:noFill/>
          <a:ln w="9525">
            <a:noFill/>
            <a:miter lim="800000"/>
            <a:headEnd/>
            <a:tailEnd/>
          </a:ln>
        </p:spPr>
        <p:txBody>
          <a:bodyPr wrap="square">
            <a:spAutoFit/>
          </a:bodyPr>
          <a:lstStyle/>
          <a:p>
            <a:r>
              <a:rPr lang="en-US" sz="1600" b="1" dirty="0">
                <a:solidFill>
                  <a:schemeClr val="accent3">
                    <a:lumMod val="50000"/>
                  </a:schemeClr>
                </a:solidFill>
                <a:latin typeface="Times New Roman" pitchFamily="18" charset="0"/>
                <a:cs typeface="Times New Roman" pitchFamily="18" charset="0"/>
              </a:rPr>
              <a:t>For the curious, many of you might have noticed that this </a:t>
            </a:r>
            <a:r>
              <a:rPr lang="en-US" sz="1600" b="1" dirty="0" err="1">
                <a:solidFill>
                  <a:schemeClr val="accent3">
                    <a:lumMod val="50000"/>
                  </a:schemeClr>
                </a:solidFill>
                <a:latin typeface="Times New Roman" pitchFamily="18" charset="0"/>
                <a:cs typeface="Times New Roman" pitchFamily="18" charset="0"/>
              </a:rPr>
              <a:t>proerythroblast</a:t>
            </a:r>
            <a:r>
              <a:rPr lang="en-US" sz="1600" b="1" dirty="0">
                <a:solidFill>
                  <a:schemeClr val="accent3">
                    <a:lumMod val="50000"/>
                  </a:schemeClr>
                </a:solidFill>
                <a:latin typeface="Times New Roman" pitchFamily="18" charset="0"/>
                <a:cs typeface="Times New Roman" pitchFamily="18" charset="0"/>
              </a:rPr>
              <a:t> has more intense cytoplasmic basophilia than the </a:t>
            </a:r>
            <a:r>
              <a:rPr lang="en-US" sz="1600" b="1" dirty="0" err="1">
                <a:solidFill>
                  <a:schemeClr val="accent3">
                    <a:lumMod val="50000"/>
                  </a:schemeClr>
                </a:solidFill>
                <a:latin typeface="Times New Roman" pitchFamily="18" charset="0"/>
                <a:cs typeface="Times New Roman" pitchFamily="18" charset="0"/>
              </a:rPr>
              <a:t>myeloblast</a:t>
            </a:r>
            <a:r>
              <a:rPr lang="en-US" sz="1600" b="1" dirty="0">
                <a:solidFill>
                  <a:schemeClr val="accent3">
                    <a:lumMod val="50000"/>
                  </a:schemeClr>
                </a:solidFill>
                <a:latin typeface="Times New Roman" pitchFamily="18" charset="0"/>
                <a:cs typeface="Times New Roman" pitchFamily="18" charset="0"/>
              </a:rPr>
              <a:t>.  That’s because </a:t>
            </a:r>
            <a:r>
              <a:rPr lang="en-US" sz="1600" b="1" dirty="0" err="1">
                <a:solidFill>
                  <a:schemeClr val="accent3">
                    <a:lumMod val="50000"/>
                  </a:schemeClr>
                </a:solidFill>
                <a:latin typeface="Times New Roman" pitchFamily="18" charset="0"/>
                <a:cs typeface="Times New Roman" pitchFamily="18" charset="0"/>
              </a:rPr>
              <a:t>proerythroblasts</a:t>
            </a:r>
            <a:r>
              <a:rPr lang="en-US" sz="1600" b="1" dirty="0">
                <a:solidFill>
                  <a:schemeClr val="accent3">
                    <a:lumMod val="50000"/>
                  </a:schemeClr>
                </a:solidFill>
                <a:latin typeface="Times New Roman" pitchFamily="18" charset="0"/>
                <a:cs typeface="Times New Roman" pitchFamily="18" charset="0"/>
              </a:rPr>
              <a:t> have more intense cytoplasmic basophilia than </a:t>
            </a:r>
            <a:r>
              <a:rPr lang="en-US" sz="1600" b="1" dirty="0" err="1">
                <a:solidFill>
                  <a:schemeClr val="accent3">
                    <a:lumMod val="50000"/>
                  </a:schemeClr>
                </a:solidFill>
                <a:latin typeface="Times New Roman" pitchFamily="18" charset="0"/>
                <a:cs typeface="Times New Roman" pitchFamily="18" charset="0"/>
              </a:rPr>
              <a:t>myeloblasts</a:t>
            </a:r>
            <a:r>
              <a:rPr lang="en-US" sz="1600" b="1" dirty="0">
                <a:solidFill>
                  <a:schemeClr val="accent3">
                    <a:lumMod val="50000"/>
                  </a:schemeClr>
                </a:solidFill>
                <a:latin typeface="Times New Roman" pitchFamily="18" charset="0"/>
                <a:cs typeface="Times New Roman" pitchFamily="18" charset="0"/>
              </a:rPr>
              <a:t> – due to more ribosomes. </a:t>
            </a:r>
          </a:p>
        </p:txBody>
      </p:sp>
      <p:sp>
        <p:nvSpPr>
          <p:cNvPr id="10" name="TextBox 2"/>
          <p:cNvSpPr txBox="1">
            <a:spLocks noChangeArrowheads="1"/>
          </p:cNvSpPr>
          <p:nvPr/>
        </p:nvSpPr>
        <p:spPr bwMode="auto">
          <a:xfrm>
            <a:off x="121534" y="5332071"/>
            <a:ext cx="8915400" cy="1200329"/>
          </a:xfrm>
          <a:prstGeom prst="rect">
            <a:avLst/>
          </a:prstGeom>
          <a:noFill/>
          <a:ln w="9525">
            <a:noFill/>
            <a:miter lim="800000"/>
            <a:headEnd/>
            <a:tailEnd/>
          </a:ln>
        </p:spPr>
        <p:txBody>
          <a:bodyPr wrap="square">
            <a:spAutoFit/>
          </a:bodyPr>
          <a:lstStyle/>
          <a:p>
            <a:r>
              <a:rPr lang="en-US" sz="1600" b="1" dirty="0">
                <a:solidFill>
                  <a:srgbClr val="6B2B62"/>
                </a:solidFill>
                <a:latin typeface="Tempus Sans ITC" pitchFamily="82" charset="0"/>
                <a:cs typeface="Times New Roman" pitchFamily="18" charset="0"/>
              </a:rPr>
              <a:t>Personally, though I hate picking colors for paint or weddings, I think the </a:t>
            </a:r>
            <a:r>
              <a:rPr lang="en-US" sz="1600" b="1" dirty="0" err="1">
                <a:solidFill>
                  <a:srgbClr val="6B2B62"/>
                </a:solidFill>
                <a:latin typeface="Tempus Sans ITC" pitchFamily="82" charset="0"/>
                <a:cs typeface="Times New Roman" pitchFamily="18" charset="0"/>
              </a:rPr>
              <a:t>proerythroblast</a:t>
            </a:r>
            <a:r>
              <a:rPr lang="en-US" sz="1600" b="1" dirty="0">
                <a:solidFill>
                  <a:srgbClr val="6B2B62"/>
                </a:solidFill>
                <a:latin typeface="Tempus Sans ITC" pitchFamily="82" charset="0"/>
                <a:cs typeface="Times New Roman" pitchFamily="18" charset="0"/>
              </a:rPr>
              <a:t>  outshines the </a:t>
            </a:r>
            <a:r>
              <a:rPr lang="en-US" sz="1600" b="1" dirty="0" err="1">
                <a:solidFill>
                  <a:srgbClr val="6B2B62"/>
                </a:solidFill>
                <a:latin typeface="Tempus Sans ITC" pitchFamily="82" charset="0"/>
                <a:cs typeface="Times New Roman" pitchFamily="18" charset="0"/>
              </a:rPr>
              <a:t>myeloblast</a:t>
            </a:r>
            <a:r>
              <a:rPr lang="en-US" sz="1600" b="1" dirty="0">
                <a:solidFill>
                  <a:srgbClr val="6B2B62"/>
                </a:solidFill>
                <a:latin typeface="Tempus Sans ITC" pitchFamily="82" charset="0"/>
                <a:cs typeface="Times New Roman" pitchFamily="18" charset="0"/>
              </a:rPr>
              <a:t>.  Its cytoplasm is such an awesome blue to look at, which makes for a much cooler cell.  The </a:t>
            </a:r>
            <a:r>
              <a:rPr lang="en-US" sz="1600" b="1" dirty="0" err="1">
                <a:solidFill>
                  <a:srgbClr val="6B2B62"/>
                </a:solidFill>
                <a:latin typeface="Tempus Sans ITC" pitchFamily="82" charset="0"/>
                <a:cs typeface="Times New Roman" pitchFamily="18" charset="0"/>
              </a:rPr>
              <a:t>myeloblast</a:t>
            </a:r>
            <a:r>
              <a:rPr lang="en-US" sz="1600" b="1" dirty="0">
                <a:solidFill>
                  <a:srgbClr val="6B2B62"/>
                </a:solidFill>
                <a:latin typeface="Tempus Sans ITC" pitchFamily="82" charset="0"/>
                <a:cs typeface="Times New Roman" pitchFamily="18" charset="0"/>
              </a:rPr>
              <a:t> must be jealous. </a:t>
            </a:r>
          </a:p>
          <a:p>
            <a:endParaRPr lang="en-US" sz="800" b="1" dirty="0">
              <a:solidFill>
                <a:srgbClr val="6B2B62"/>
              </a:solidFill>
              <a:latin typeface="Tempus Sans ITC" pitchFamily="82" charset="0"/>
              <a:cs typeface="Times New Roman" pitchFamily="18" charset="0"/>
            </a:endParaRPr>
          </a:p>
          <a:p>
            <a:r>
              <a:rPr lang="en-US" sz="1600" b="1" dirty="0">
                <a:solidFill>
                  <a:srgbClr val="6B2B62"/>
                </a:solidFill>
                <a:latin typeface="Tempus Sans ITC" pitchFamily="82" charset="0"/>
                <a:cs typeface="Times New Roman" pitchFamily="18" charset="0"/>
              </a:rPr>
              <a:t>This is like the efferent ductules being the ugly cousin of the epididymis.  Just my quirk.</a:t>
            </a:r>
          </a:p>
        </p:txBody>
      </p:sp>
    </p:spTree>
    <p:extLst>
      <p:ext uri="{BB962C8B-B14F-4D97-AF65-F5344CB8AC3E}">
        <p14:creationId xmlns:p14="http://schemas.microsoft.com/office/powerpoint/2010/main" val="784927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TextBox 2"/>
          <p:cNvSpPr txBox="1">
            <a:spLocks noChangeArrowheads="1"/>
          </p:cNvSpPr>
          <p:nvPr/>
        </p:nvSpPr>
        <p:spPr bwMode="auto">
          <a:xfrm>
            <a:off x="3352800" y="3886200"/>
            <a:ext cx="3529988" cy="1815882"/>
          </a:xfrm>
          <a:prstGeom prst="rect">
            <a:avLst/>
          </a:prstGeom>
          <a:noFill/>
          <a:ln w="9525">
            <a:noFill/>
            <a:miter lim="800000"/>
            <a:headEnd/>
            <a:tailEnd/>
          </a:ln>
        </p:spPr>
        <p:txBody>
          <a:bodyPr wrap="square">
            <a:spAutoFit/>
          </a:bodyPr>
          <a:lstStyle/>
          <a:p>
            <a:pPr>
              <a:tabLst>
                <a:tab pos="231775" algn="l"/>
              </a:tabLst>
            </a:pPr>
            <a:r>
              <a:rPr lang="en-US" sz="1600" b="1" dirty="0">
                <a:solidFill>
                  <a:srgbClr val="00589A"/>
                </a:solidFill>
                <a:latin typeface="Times New Roman" pitchFamily="18" charset="0"/>
                <a:cs typeface="Times New Roman" pitchFamily="18" charset="0"/>
              </a:rPr>
              <a:t>Basophilic erythroblast</a:t>
            </a:r>
          </a:p>
          <a:p>
            <a:pPr>
              <a:tabLst>
                <a:tab pos="231775" algn="l"/>
              </a:tabLst>
            </a:pPr>
            <a:r>
              <a:rPr lang="en-US" sz="1600" b="1" dirty="0">
                <a:solidFill>
                  <a:srgbClr val="5D2E2D"/>
                </a:solidFill>
                <a:latin typeface="Times New Roman" pitchFamily="18" charset="0"/>
                <a:cs typeface="Times New Roman" pitchFamily="18" charset="0"/>
              </a:rPr>
              <a:t>	--large cell</a:t>
            </a:r>
          </a:p>
          <a:p>
            <a:pPr>
              <a:tabLst>
                <a:tab pos="231775" algn="l"/>
              </a:tabLst>
            </a:pPr>
            <a:r>
              <a:rPr lang="en-US" sz="1600" b="1" dirty="0">
                <a:solidFill>
                  <a:srgbClr val="5D2E2D"/>
                </a:solidFill>
                <a:latin typeface="Times New Roman" pitchFamily="18" charset="0"/>
                <a:cs typeface="Times New Roman" pitchFamily="18" charset="0"/>
              </a:rPr>
              <a:t>	--large round nucleus</a:t>
            </a:r>
          </a:p>
          <a:p>
            <a:pPr>
              <a:tabLst>
                <a:tab pos="231775" algn="l"/>
              </a:tabLst>
            </a:pPr>
            <a:r>
              <a:rPr lang="en-US" sz="1600" b="1" dirty="0">
                <a:solidFill>
                  <a:srgbClr val="A95351"/>
                </a:solidFill>
                <a:latin typeface="Times New Roman" pitchFamily="18" charset="0"/>
                <a:cs typeface="Times New Roman" pitchFamily="18" charset="0"/>
              </a:rPr>
              <a:t>	--absence of nucleoli</a:t>
            </a:r>
          </a:p>
          <a:p>
            <a:pPr>
              <a:tabLst>
                <a:tab pos="231775" algn="l"/>
              </a:tabLst>
            </a:pPr>
            <a:r>
              <a:rPr lang="en-US" sz="1600" b="1" dirty="0">
                <a:solidFill>
                  <a:srgbClr val="A95351"/>
                </a:solidFill>
                <a:latin typeface="Times New Roman" pitchFamily="18" charset="0"/>
                <a:cs typeface="Times New Roman" pitchFamily="18" charset="0"/>
              </a:rPr>
              <a:t>	--clumpy chromatin pattern</a:t>
            </a:r>
          </a:p>
          <a:p>
            <a:pPr>
              <a:tabLst>
                <a:tab pos="231775" algn="l"/>
              </a:tabLst>
            </a:pPr>
            <a:r>
              <a:rPr lang="en-US" sz="1600" b="1" dirty="0">
                <a:solidFill>
                  <a:srgbClr val="5D2E2D"/>
                </a:solidFill>
                <a:latin typeface="Times New Roman" pitchFamily="18" charset="0"/>
                <a:cs typeface="Times New Roman" pitchFamily="18" charset="0"/>
              </a:rPr>
              <a:t>	--basophilic cytoplasm</a:t>
            </a:r>
          </a:p>
          <a:p>
            <a:pPr>
              <a:tabLst>
                <a:tab pos="231775" algn="l"/>
              </a:tabLst>
            </a:pPr>
            <a:r>
              <a:rPr lang="en-US" sz="1600" b="1" dirty="0">
                <a:solidFill>
                  <a:srgbClr val="5D2E2D"/>
                </a:solidFill>
                <a:latin typeface="Times New Roman" pitchFamily="18" charset="0"/>
                <a:cs typeface="Times New Roman" pitchFamily="18" charset="0"/>
              </a:rPr>
              <a:t>	--absence of granules</a:t>
            </a:r>
          </a:p>
        </p:txBody>
      </p:sp>
      <p:sp>
        <p:nvSpPr>
          <p:cNvPr id="11" name="Rectangle 10"/>
          <p:cNvSpPr/>
          <p:nvPr/>
        </p:nvSpPr>
        <p:spPr>
          <a:xfrm>
            <a:off x="2110566" y="24825"/>
            <a:ext cx="6422079"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C00000"/>
                </a:solidFill>
                <a:effectLst>
                  <a:reflection blurRad="12700" stA="50000" endPos="50000" dist="5000" dir="5400000" sy="-100000" rotWithShape="0"/>
                </a:effectLst>
                <a:latin typeface="+mn-lt"/>
              </a:rPr>
              <a:t>HEMATOPOIESIS – RED BLOOD CELLS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0"/>
            <a:ext cx="1151129" cy="6858000"/>
          </a:xfrm>
          <a:prstGeom prst="rect">
            <a:avLst/>
          </a:prstGeom>
        </p:spPr>
      </p:pic>
      <p:sp>
        <p:nvSpPr>
          <p:cNvPr id="9" name="Rectangle 8"/>
          <p:cNvSpPr/>
          <p:nvPr/>
        </p:nvSpPr>
        <p:spPr>
          <a:xfrm>
            <a:off x="381000" y="1524000"/>
            <a:ext cx="1240973" cy="1027612"/>
          </a:xfrm>
          <a:prstGeom prst="rect">
            <a:avLst/>
          </a:prstGeom>
          <a:noFill/>
          <a:ln w="57150">
            <a:solidFill>
              <a:srgbClr val="5D2E2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2800" y="1083070"/>
            <a:ext cx="2657988" cy="2519551"/>
          </a:xfrm>
          <a:prstGeom prst="rect">
            <a:avLst/>
          </a:prstGeom>
        </p:spPr>
      </p:pic>
    </p:spTree>
    <p:extLst>
      <p:ext uri="{BB962C8B-B14F-4D97-AF65-F5344CB8AC3E}">
        <p14:creationId xmlns:p14="http://schemas.microsoft.com/office/powerpoint/2010/main" val="1990244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1447800" y="1923327"/>
            <a:ext cx="6019800" cy="369332"/>
          </a:xfrm>
          <a:prstGeom prst="rect">
            <a:avLst/>
          </a:prstGeom>
          <a:noFill/>
          <a:ln w="9525">
            <a:noFill/>
            <a:miter lim="800000"/>
            <a:headEnd/>
            <a:tailEnd/>
          </a:ln>
        </p:spPr>
        <p:txBody>
          <a:bodyPr wrap="square">
            <a:spAutoFit/>
          </a:bodyPr>
          <a:lstStyle/>
          <a:p>
            <a:r>
              <a:rPr lang="en-US" dirty="0">
                <a:latin typeface="Calibri" pitchFamily="34" charset="0"/>
                <a:hlinkClick r:id="rId3"/>
              </a:rPr>
              <a:t>Video of proerythroblasts and basophilic erythroblasts  – SL68</a:t>
            </a:r>
            <a:endParaRPr lang="en-US" dirty="0">
              <a:latin typeface="Calibri" pitchFamily="34" charset="0"/>
            </a:endParaRPr>
          </a:p>
        </p:txBody>
      </p:sp>
      <p:sp>
        <p:nvSpPr>
          <p:cNvPr id="37891" name="TextBox 4"/>
          <p:cNvSpPr txBox="1">
            <a:spLocks noChangeArrowheads="1"/>
          </p:cNvSpPr>
          <p:nvPr/>
        </p:nvSpPr>
        <p:spPr bwMode="auto">
          <a:xfrm>
            <a:off x="762000" y="5689937"/>
            <a:ext cx="8131703" cy="1015663"/>
          </a:xfrm>
          <a:prstGeom prst="rect">
            <a:avLst/>
          </a:prstGeom>
          <a:noFill/>
          <a:ln w="9525">
            <a:noFill/>
            <a:miter lim="800000"/>
            <a:headEnd/>
            <a:tailEnd/>
          </a:ln>
        </p:spPr>
        <p:txBody>
          <a:bodyPr wrap="square">
            <a:spAutoFit/>
          </a:bodyPr>
          <a:lstStyle/>
          <a:p>
            <a:r>
              <a:rPr lang="en-US" dirty="0">
                <a:latin typeface="Calibri" pitchFamily="34" charset="0"/>
              </a:rPr>
              <a:t>Link to </a:t>
            </a:r>
            <a:r>
              <a:rPr lang="en-US" u="sng" dirty="0">
                <a:hlinkClick r:id="rId4"/>
              </a:rPr>
              <a:t>SL 068</a:t>
            </a:r>
            <a:r>
              <a:rPr lang="en-US" dirty="0">
                <a:latin typeface="Calibri" pitchFamily="34" charset="0"/>
                <a:hlinkClick r:id="rId5"/>
              </a:rPr>
              <a:t> </a:t>
            </a:r>
            <a:r>
              <a:rPr lang="en-US" dirty="0">
                <a:latin typeface="Calibri" pitchFamily="34" charset="0"/>
              </a:rPr>
              <a:t>and </a:t>
            </a:r>
            <a:r>
              <a:rPr lang="en-US" u="sng" dirty="0">
                <a:hlinkClick r:id="rId6"/>
              </a:rPr>
              <a:t>SL 177</a:t>
            </a:r>
            <a:r>
              <a:rPr lang="en-US" dirty="0">
                <a:latin typeface="Calibri" pitchFamily="34" charset="0"/>
                <a:hlinkClick r:id="rId5"/>
              </a:rPr>
              <a:t> </a:t>
            </a:r>
            <a:endParaRPr lang="en-US" dirty="0">
              <a:latin typeface="Calibri" pitchFamily="34" charset="0"/>
            </a:endParaRPr>
          </a:p>
          <a:p>
            <a:r>
              <a:rPr lang="en-US" b="1" dirty="0">
                <a:latin typeface="Calibri" pitchFamily="34" charset="0"/>
              </a:rPr>
              <a:t>Be able to identify:</a:t>
            </a:r>
          </a:p>
          <a:p>
            <a:pPr lvl="1" eaLnBrk="0" hangingPunct="0">
              <a:buFontTx/>
              <a:buChar char="•"/>
            </a:pPr>
            <a:r>
              <a:rPr lang="en-US" sz="1200" b="1" dirty="0" err="1">
                <a:solidFill>
                  <a:srgbClr val="002060"/>
                </a:solidFill>
                <a:latin typeface="Georgia" pitchFamily="18" charset="0"/>
                <a:ea typeface="Times" pitchFamily="18" charset="0"/>
                <a:cs typeface="Arial" charset="0"/>
              </a:rPr>
              <a:t>Proerythroblast</a:t>
            </a:r>
            <a:r>
              <a:rPr lang="en-US" sz="1200" b="1" dirty="0">
                <a:solidFill>
                  <a:srgbClr val="002060"/>
                </a:solidFill>
                <a:latin typeface="Georgia" pitchFamily="18" charset="0"/>
                <a:ea typeface="Times" pitchFamily="18" charset="0"/>
                <a:cs typeface="Arial" charset="0"/>
              </a:rPr>
              <a:t> </a:t>
            </a:r>
          </a:p>
          <a:p>
            <a:pPr lvl="1" eaLnBrk="0" hangingPunct="0">
              <a:buFontTx/>
              <a:buChar char="•"/>
            </a:pPr>
            <a:r>
              <a:rPr lang="en-US" sz="1200" b="1" dirty="0">
                <a:solidFill>
                  <a:srgbClr val="002060"/>
                </a:solidFill>
                <a:latin typeface="Georgia" pitchFamily="18" charset="0"/>
                <a:cs typeface="Arial" charset="0"/>
              </a:rPr>
              <a:t>Basophilic erythroblast</a:t>
            </a:r>
          </a:p>
        </p:txBody>
      </p:sp>
      <p:sp>
        <p:nvSpPr>
          <p:cNvPr id="6" name="Rectangle 5"/>
          <p:cNvSpPr/>
          <p:nvPr/>
        </p:nvSpPr>
        <p:spPr>
          <a:xfrm>
            <a:off x="1752600" y="26501"/>
            <a:ext cx="6422079"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C00000"/>
                </a:solidFill>
                <a:effectLst>
                  <a:reflection blurRad="12700" stA="50000" endPos="50000" dist="5000" dir="5400000" sy="-100000" rotWithShape="0"/>
                </a:effectLst>
                <a:latin typeface="+mn-lt"/>
              </a:rPr>
              <a:t>HEMATOPOIESIS – RED BLOOD CELLS</a:t>
            </a:r>
          </a:p>
        </p:txBody>
      </p:sp>
    </p:spTree>
    <p:extLst>
      <p:ext uri="{BB962C8B-B14F-4D97-AF65-F5344CB8AC3E}">
        <p14:creationId xmlns:p14="http://schemas.microsoft.com/office/powerpoint/2010/main" val="3513604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TextBox 2"/>
          <p:cNvSpPr txBox="1">
            <a:spLocks noChangeArrowheads="1"/>
          </p:cNvSpPr>
          <p:nvPr/>
        </p:nvSpPr>
        <p:spPr bwMode="auto">
          <a:xfrm>
            <a:off x="3962400" y="887788"/>
            <a:ext cx="3529988" cy="1815882"/>
          </a:xfrm>
          <a:prstGeom prst="rect">
            <a:avLst/>
          </a:prstGeom>
          <a:noFill/>
          <a:ln w="9525">
            <a:noFill/>
            <a:miter lim="800000"/>
            <a:headEnd/>
            <a:tailEnd/>
          </a:ln>
        </p:spPr>
        <p:txBody>
          <a:bodyPr wrap="square">
            <a:spAutoFit/>
          </a:bodyPr>
          <a:lstStyle/>
          <a:p>
            <a:pPr>
              <a:tabLst>
                <a:tab pos="231775" algn="l"/>
              </a:tabLst>
            </a:pPr>
            <a:r>
              <a:rPr lang="en-US" sz="1600" b="1" dirty="0">
                <a:solidFill>
                  <a:srgbClr val="00589A"/>
                </a:solidFill>
                <a:latin typeface="Times New Roman" pitchFamily="18" charset="0"/>
                <a:cs typeface="Times New Roman" pitchFamily="18" charset="0"/>
              </a:rPr>
              <a:t>Basophilic erythroblast</a:t>
            </a:r>
          </a:p>
          <a:p>
            <a:pPr>
              <a:tabLst>
                <a:tab pos="231775" algn="l"/>
              </a:tabLst>
            </a:pPr>
            <a:r>
              <a:rPr lang="en-US" sz="1600" b="1" dirty="0">
                <a:solidFill>
                  <a:srgbClr val="5D2E2D"/>
                </a:solidFill>
                <a:latin typeface="Times New Roman" pitchFamily="18" charset="0"/>
                <a:cs typeface="Times New Roman" pitchFamily="18" charset="0"/>
              </a:rPr>
              <a:t>	--large cell</a:t>
            </a:r>
          </a:p>
          <a:p>
            <a:pPr>
              <a:tabLst>
                <a:tab pos="231775" algn="l"/>
              </a:tabLst>
            </a:pPr>
            <a:r>
              <a:rPr lang="en-US" sz="1600" b="1" dirty="0">
                <a:solidFill>
                  <a:srgbClr val="5D2E2D"/>
                </a:solidFill>
                <a:latin typeface="Times New Roman" pitchFamily="18" charset="0"/>
                <a:cs typeface="Times New Roman" pitchFamily="18" charset="0"/>
              </a:rPr>
              <a:t>	--large round nucleus</a:t>
            </a:r>
          </a:p>
          <a:p>
            <a:pPr>
              <a:tabLst>
                <a:tab pos="231775" algn="l"/>
              </a:tabLst>
            </a:pPr>
            <a:r>
              <a:rPr lang="en-US" sz="1600" b="1" dirty="0">
                <a:solidFill>
                  <a:srgbClr val="A95351"/>
                </a:solidFill>
                <a:latin typeface="Times New Roman" pitchFamily="18" charset="0"/>
                <a:cs typeface="Times New Roman" pitchFamily="18" charset="0"/>
              </a:rPr>
              <a:t>	</a:t>
            </a:r>
            <a:r>
              <a:rPr lang="en-US" sz="1600" b="1" dirty="0">
                <a:solidFill>
                  <a:srgbClr val="5D2E2D"/>
                </a:solidFill>
                <a:latin typeface="Times New Roman" pitchFamily="18" charset="0"/>
                <a:cs typeface="Times New Roman" pitchFamily="18" charset="0"/>
              </a:rPr>
              <a:t>--absence of nucleoli</a:t>
            </a:r>
          </a:p>
          <a:p>
            <a:pPr>
              <a:tabLst>
                <a:tab pos="231775" algn="l"/>
              </a:tabLst>
            </a:pPr>
            <a:r>
              <a:rPr lang="en-US" sz="1600" b="1" dirty="0">
                <a:solidFill>
                  <a:srgbClr val="5D2E2D"/>
                </a:solidFill>
                <a:latin typeface="Times New Roman" pitchFamily="18" charset="0"/>
                <a:cs typeface="Times New Roman" pitchFamily="18" charset="0"/>
              </a:rPr>
              <a:t>	--clumpy chromatin pattern</a:t>
            </a:r>
          </a:p>
          <a:p>
            <a:pPr>
              <a:tabLst>
                <a:tab pos="231775" algn="l"/>
              </a:tabLst>
            </a:pPr>
            <a:r>
              <a:rPr lang="en-US" sz="1600" b="1" dirty="0">
                <a:solidFill>
                  <a:srgbClr val="5D2E2D"/>
                </a:solidFill>
                <a:latin typeface="Times New Roman" pitchFamily="18" charset="0"/>
                <a:cs typeface="Times New Roman" pitchFamily="18" charset="0"/>
              </a:rPr>
              <a:t>	--basophilic cytoplasm</a:t>
            </a:r>
          </a:p>
          <a:p>
            <a:pPr>
              <a:tabLst>
                <a:tab pos="231775" algn="l"/>
              </a:tabLst>
            </a:pPr>
            <a:r>
              <a:rPr lang="en-US" sz="1600" b="1" dirty="0">
                <a:solidFill>
                  <a:srgbClr val="5D2E2D"/>
                </a:solidFill>
                <a:latin typeface="Times New Roman" pitchFamily="18" charset="0"/>
                <a:cs typeface="Times New Roman" pitchFamily="18" charset="0"/>
              </a:rPr>
              <a:t>	--absence of granules</a:t>
            </a:r>
          </a:p>
        </p:txBody>
      </p:sp>
      <p:sp>
        <p:nvSpPr>
          <p:cNvPr id="11" name="Rectangle 10"/>
          <p:cNvSpPr/>
          <p:nvPr/>
        </p:nvSpPr>
        <p:spPr>
          <a:xfrm>
            <a:off x="2110566" y="24825"/>
            <a:ext cx="6422079"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C00000"/>
                </a:solidFill>
                <a:effectLst>
                  <a:reflection blurRad="12700" stA="50000" endPos="50000" dist="5000" dir="5400000" sy="-100000" rotWithShape="0"/>
                </a:effectLst>
                <a:latin typeface="+mn-lt"/>
              </a:rPr>
              <a:t>HEMATOPOIESIS – RED BLOOD CELLS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0"/>
            <a:ext cx="1151129" cy="6858000"/>
          </a:xfrm>
          <a:prstGeom prst="rect">
            <a:avLst/>
          </a:prstGeom>
        </p:spPr>
      </p:pic>
      <p:sp>
        <p:nvSpPr>
          <p:cNvPr id="9" name="Rectangle 8"/>
          <p:cNvSpPr/>
          <p:nvPr/>
        </p:nvSpPr>
        <p:spPr>
          <a:xfrm>
            <a:off x="381000" y="1524000"/>
            <a:ext cx="1524000" cy="3581400"/>
          </a:xfrm>
          <a:prstGeom prst="rect">
            <a:avLst/>
          </a:prstGeom>
          <a:noFill/>
          <a:ln w="57150">
            <a:solidFill>
              <a:srgbClr val="5D2E2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9800" y="1035223"/>
            <a:ext cx="1604586" cy="1521013"/>
          </a:xfrm>
          <a:prstGeom prst="rect">
            <a:avLst/>
          </a:prstGeom>
        </p:spPr>
      </p:pic>
      <p:sp>
        <p:nvSpPr>
          <p:cNvPr id="7" name="TextBox 2"/>
          <p:cNvSpPr txBox="1">
            <a:spLocks noChangeArrowheads="1"/>
          </p:cNvSpPr>
          <p:nvPr/>
        </p:nvSpPr>
        <p:spPr bwMode="auto">
          <a:xfrm>
            <a:off x="4394696" y="2730711"/>
            <a:ext cx="4114800" cy="1815882"/>
          </a:xfrm>
          <a:prstGeom prst="rect">
            <a:avLst/>
          </a:prstGeom>
          <a:noFill/>
          <a:ln w="9525">
            <a:noFill/>
            <a:miter lim="800000"/>
            <a:headEnd/>
            <a:tailEnd/>
          </a:ln>
        </p:spPr>
        <p:txBody>
          <a:bodyPr wrap="square">
            <a:spAutoFit/>
          </a:bodyPr>
          <a:lstStyle/>
          <a:p>
            <a:pPr>
              <a:tabLst>
                <a:tab pos="231775" algn="l"/>
              </a:tabLst>
            </a:pPr>
            <a:r>
              <a:rPr lang="en-US" sz="1600" b="1" dirty="0" err="1">
                <a:solidFill>
                  <a:srgbClr val="00589A"/>
                </a:solidFill>
                <a:latin typeface="Times New Roman" pitchFamily="18" charset="0"/>
                <a:cs typeface="Times New Roman" pitchFamily="18" charset="0"/>
              </a:rPr>
              <a:t>polychromatophilic</a:t>
            </a:r>
            <a:r>
              <a:rPr lang="en-US" sz="1600" b="1" dirty="0">
                <a:solidFill>
                  <a:srgbClr val="00589A"/>
                </a:solidFill>
                <a:latin typeface="Times New Roman" pitchFamily="18" charset="0"/>
                <a:cs typeface="Times New Roman" pitchFamily="18" charset="0"/>
              </a:rPr>
              <a:t> erythroblast</a:t>
            </a:r>
          </a:p>
          <a:p>
            <a:pPr>
              <a:tabLst>
                <a:tab pos="231775" algn="l"/>
              </a:tabLst>
            </a:pPr>
            <a:r>
              <a:rPr lang="en-US" sz="1600" b="1" dirty="0">
                <a:solidFill>
                  <a:srgbClr val="A95351"/>
                </a:solidFill>
                <a:latin typeface="Times New Roman" pitchFamily="18" charset="0"/>
                <a:cs typeface="Times New Roman" pitchFamily="18" charset="0"/>
              </a:rPr>
              <a:t>	--smaller cell</a:t>
            </a:r>
          </a:p>
          <a:p>
            <a:pPr>
              <a:tabLst>
                <a:tab pos="231775" algn="l"/>
              </a:tabLst>
            </a:pPr>
            <a:r>
              <a:rPr lang="en-US" sz="1600" b="1" dirty="0">
                <a:solidFill>
                  <a:srgbClr val="A95351"/>
                </a:solidFill>
                <a:latin typeface="Times New Roman" pitchFamily="18" charset="0"/>
                <a:cs typeface="Times New Roman" pitchFamily="18" charset="0"/>
              </a:rPr>
              <a:t>	--smaller nucleus</a:t>
            </a:r>
          </a:p>
          <a:p>
            <a:pPr>
              <a:tabLst>
                <a:tab pos="231775" algn="l"/>
              </a:tabLst>
            </a:pPr>
            <a:r>
              <a:rPr lang="en-US" sz="1600" b="1" dirty="0">
                <a:solidFill>
                  <a:srgbClr val="5D2E2D"/>
                </a:solidFill>
                <a:latin typeface="Times New Roman" pitchFamily="18" charset="0"/>
                <a:cs typeface="Times New Roman" pitchFamily="18" charset="0"/>
              </a:rPr>
              <a:t>	--absence of nucleoli</a:t>
            </a:r>
          </a:p>
          <a:p>
            <a:pPr>
              <a:tabLst>
                <a:tab pos="231775" algn="l"/>
              </a:tabLst>
            </a:pPr>
            <a:r>
              <a:rPr lang="en-US" sz="1600" b="1" dirty="0">
                <a:solidFill>
                  <a:srgbClr val="5D2E2D"/>
                </a:solidFill>
                <a:latin typeface="Times New Roman" pitchFamily="18" charset="0"/>
                <a:cs typeface="Times New Roman" pitchFamily="18" charset="0"/>
              </a:rPr>
              <a:t>	--</a:t>
            </a:r>
            <a:r>
              <a:rPr lang="en-US" sz="1600" b="1" dirty="0">
                <a:solidFill>
                  <a:srgbClr val="A95351"/>
                </a:solidFill>
                <a:latin typeface="Times New Roman" pitchFamily="18" charset="0"/>
                <a:cs typeface="Times New Roman" pitchFamily="18" charset="0"/>
              </a:rPr>
              <a:t>more</a:t>
            </a:r>
            <a:r>
              <a:rPr lang="en-US" sz="1600" b="1" dirty="0">
                <a:solidFill>
                  <a:srgbClr val="5D2E2D"/>
                </a:solidFill>
                <a:latin typeface="Times New Roman" pitchFamily="18" charset="0"/>
                <a:cs typeface="Times New Roman" pitchFamily="18" charset="0"/>
              </a:rPr>
              <a:t> clumpy chromatin pattern</a:t>
            </a:r>
          </a:p>
          <a:p>
            <a:pPr>
              <a:tabLst>
                <a:tab pos="231775" algn="l"/>
              </a:tabLst>
            </a:pPr>
            <a:r>
              <a:rPr lang="en-US" sz="1600" b="1" dirty="0">
                <a:solidFill>
                  <a:srgbClr val="5D2E2D"/>
                </a:solidFill>
                <a:latin typeface="Times New Roman" pitchFamily="18" charset="0"/>
                <a:cs typeface="Times New Roman" pitchFamily="18" charset="0"/>
              </a:rPr>
              <a:t>	--basophilic </a:t>
            </a:r>
            <a:r>
              <a:rPr lang="en-US" sz="1600" b="1" dirty="0">
                <a:solidFill>
                  <a:srgbClr val="A95351"/>
                </a:solidFill>
                <a:latin typeface="Times New Roman" pitchFamily="18" charset="0"/>
                <a:cs typeface="Times New Roman" pitchFamily="18" charset="0"/>
              </a:rPr>
              <a:t>+ eosinophilic </a:t>
            </a:r>
            <a:r>
              <a:rPr lang="en-US" sz="1600" b="1" dirty="0">
                <a:solidFill>
                  <a:srgbClr val="5D2E2D"/>
                </a:solidFill>
                <a:latin typeface="Times New Roman" pitchFamily="18" charset="0"/>
                <a:cs typeface="Times New Roman" pitchFamily="18" charset="0"/>
              </a:rPr>
              <a:t>cytoplasm</a:t>
            </a:r>
          </a:p>
          <a:p>
            <a:pPr>
              <a:tabLst>
                <a:tab pos="231775" algn="l"/>
              </a:tabLst>
            </a:pPr>
            <a:r>
              <a:rPr lang="en-US" sz="1600" b="1" dirty="0">
                <a:solidFill>
                  <a:srgbClr val="5D2E2D"/>
                </a:solidFill>
                <a:latin typeface="Times New Roman" pitchFamily="18" charset="0"/>
                <a:cs typeface="Times New Roman" pitchFamily="18" charset="0"/>
              </a:rPr>
              <a:t>	--absence of granules</a:t>
            </a:r>
          </a:p>
        </p:txBody>
      </p:sp>
      <p:sp>
        <p:nvSpPr>
          <p:cNvPr id="8" name="TextBox 2"/>
          <p:cNvSpPr txBox="1">
            <a:spLocks noChangeArrowheads="1"/>
          </p:cNvSpPr>
          <p:nvPr/>
        </p:nvSpPr>
        <p:spPr bwMode="auto">
          <a:xfrm>
            <a:off x="4661396" y="4683889"/>
            <a:ext cx="3581400" cy="1815882"/>
          </a:xfrm>
          <a:prstGeom prst="rect">
            <a:avLst/>
          </a:prstGeom>
          <a:noFill/>
          <a:ln w="9525">
            <a:noFill/>
            <a:miter lim="800000"/>
            <a:headEnd/>
            <a:tailEnd/>
          </a:ln>
        </p:spPr>
        <p:txBody>
          <a:bodyPr wrap="square">
            <a:spAutoFit/>
          </a:bodyPr>
          <a:lstStyle/>
          <a:p>
            <a:pPr>
              <a:tabLst>
                <a:tab pos="231775" algn="l"/>
              </a:tabLst>
            </a:pPr>
            <a:r>
              <a:rPr lang="en-US" sz="1600" b="1" dirty="0" err="1">
                <a:solidFill>
                  <a:srgbClr val="00589A"/>
                </a:solidFill>
                <a:latin typeface="Times New Roman" pitchFamily="18" charset="0"/>
                <a:cs typeface="Times New Roman" pitchFamily="18" charset="0"/>
              </a:rPr>
              <a:t>orthochromatophilic</a:t>
            </a:r>
            <a:r>
              <a:rPr lang="en-US" sz="1600" b="1" dirty="0">
                <a:solidFill>
                  <a:srgbClr val="00589A"/>
                </a:solidFill>
                <a:latin typeface="Times New Roman" pitchFamily="18" charset="0"/>
                <a:cs typeface="Times New Roman" pitchFamily="18" charset="0"/>
              </a:rPr>
              <a:t> erythroblast</a:t>
            </a:r>
          </a:p>
          <a:p>
            <a:pPr>
              <a:tabLst>
                <a:tab pos="231775" algn="l"/>
              </a:tabLst>
            </a:pPr>
            <a:r>
              <a:rPr lang="en-US" sz="1600" b="1" dirty="0">
                <a:solidFill>
                  <a:srgbClr val="A95351"/>
                </a:solidFill>
                <a:latin typeface="Times New Roman" pitchFamily="18" charset="0"/>
                <a:cs typeface="Times New Roman" pitchFamily="18" charset="0"/>
              </a:rPr>
              <a:t>	--small cell</a:t>
            </a:r>
          </a:p>
          <a:p>
            <a:pPr>
              <a:tabLst>
                <a:tab pos="231775" algn="l"/>
              </a:tabLst>
            </a:pPr>
            <a:r>
              <a:rPr lang="en-US" sz="1600" b="1" dirty="0">
                <a:solidFill>
                  <a:srgbClr val="A95351"/>
                </a:solidFill>
                <a:latin typeface="Times New Roman" pitchFamily="18" charset="0"/>
                <a:cs typeface="Times New Roman" pitchFamily="18" charset="0"/>
              </a:rPr>
              <a:t>	--small nucleus</a:t>
            </a:r>
          </a:p>
          <a:p>
            <a:pPr>
              <a:tabLst>
                <a:tab pos="231775" algn="l"/>
              </a:tabLst>
            </a:pPr>
            <a:r>
              <a:rPr lang="en-US" sz="1600" b="1" dirty="0">
                <a:solidFill>
                  <a:srgbClr val="5D2E2D"/>
                </a:solidFill>
                <a:latin typeface="Times New Roman" pitchFamily="18" charset="0"/>
                <a:cs typeface="Times New Roman" pitchFamily="18" charset="0"/>
              </a:rPr>
              <a:t>	--absence of nucleoli</a:t>
            </a:r>
          </a:p>
          <a:p>
            <a:pPr>
              <a:tabLst>
                <a:tab pos="231775" algn="l"/>
              </a:tabLst>
            </a:pPr>
            <a:r>
              <a:rPr lang="en-US" sz="1600" b="1" dirty="0">
                <a:solidFill>
                  <a:srgbClr val="5D2E2D"/>
                </a:solidFill>
                <a:latin typeface="Times New Roman" pitchFamily="18" charset="0"/>
                <a:cs typeface="Times New Roman" pitchFamily="18" charset="0"/>
              </a:rPr>
              <a:t>	--</a:t>
            </a:r>
            <a:r>
              <a:rPr lang="en-US" sz="1600" b="1" dirty="0">
                <a:solidFill>
                  <a:srgbClr val="A95351"/>
                </a:solidFill>
                <a:latin typeface="Times New Roman" pitchFamily="18" charset="0"/>
                <a:cs typeface="Times New Roman" pitchFamily="18" charset="0"/>
              </a:rPr>
              <a:t>mostly</a:t>
            </a:r>
            <a:r>
              <a:rPr lang="en-US" sz="1600" b="1" dirty="0">
                <a:solidFill>
                  <a:srgbClr val="5D2E2D"/>
                </a:solidFill>
                <a:latin typeface="Times New Roman" pitchFamily="18" charset="0"/>
                <a:cs typeface="Times New Roman" pitchFamily="18" charset="0"/>
              </a:rPr>
              <a:t> clumpy chromatin pattern</a:t>
            </a:r>
          </a:p>
          <a:p>
            <a:pPr>
              <a:tabLst>
                <a:tab pos="231775" algn="l"/>
              </a:tabLst>
            </a:pPr>
            <a:r>
              <a:rPr lang="en-US" sz="1600" b="1" dirty="0">
                <a:solidFill>
                  <a:srgbClr val="5D2E2D"/>
                </a:solidFill>
                <a:latin typeface="Times New Roman" pitchFamily="18" charset="0"/>
                <a:cs typeface="Times New Roman" pitchFamily="18" charset="0"/>
              </a:rPr>
              <a:t>	--</a:t>
            </a:r>
            <a:r>
              <a:rPr lang="en-US" sz="1600" b="1" dirty="0">
                <a:solidFill>
                  <a:srgbClr val="A95351"/>
                </a:solidFill>
                <a:latin typeface="Times New Roman" pitchFamily="18" charset="0"/>
                <a:cs typeface="Times New Roman" pitchFamily="18" charset="0"/>
              </a:rPr>
              <a:t>mostly eosinophilic </a:t>
            </a:r>
            <a:r>
              <a:rPr lang="en-US" sz="1600" b="1" dirty="0">
                <a:solidFill>
                  <a:srgbClr val="5D2E2D"/>
                </a:solidFill>
                <a:latin typeface="Times New Roman" pitchFamily="18" charset="0"/>
                <a:cs typeface="Times New Roman" pitchFamily="18" charset="0"/>
              </a:rPr>
              <a:t>cytoplasm</a:t>
            </a:r>
          </a:p>
          <a:p>
            <a:pPr>
              <a:tabLst>
                <a:tab pos="231775" algn="l"/>
              </a:tabLst>
            </a:pPr>
            <a:r>
              <a:rPr lang="en-US" sz="1600" b="1" dirty="0">
                <a:solidFill>
                  <a:srgbClr val="5D2E2D"/>
                </a:solidFill>
                <a:latin typeface="Times New Roman" pitchFamily="18" charset="0"/>
                <a:cs typeface="Times New Roman" pitchFamily="18" charset="0"/>
              </a:rPr>
              <a:t>	--absence of granules</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flipV="1">
            <a:off x="2209800" y="2703669"/>
            <a:ext cx="1828800" cy="2363756"/>
          </a:xfrm>
          <a:prstGeom prst="rect">
            <a:avLst/>
          </a:prstGeom>
        </p:spPr>
      </p:pic>
      <p:sp>
        <p:nvSpPr>
          <p:cNvPr id="10" name="TextBox 2"/>
          <p:cNvSpPr txBox="1">
            <a:spLocks noChangeArrowheads="1"/>
          </p:cNvSpPr>
          <p:nvPr/>
        </p:nvSpPr>
        <p:spPr bwMode="auto">
          <a:xfrm>
            <a:off x="1855018" y="5113117"/>
            <a:ext cx="2971800" cy="1569660"/>
          </a:xfrm>
          <a:prstGeom prst="rect">
            <a:avLst/>
          </a:prstGeom>
          <a:noFill/>
          <a:ln w="9525">
            <a:noFill/>
            <a:miter lim="800000"/>
            <a:headEnd/>
            <a:tailEnd/>
          </a:ln>
        </p:spPr>
        <p:txBody>
          <a:bodyPr wrap="square">
            <a:spAutoFit/>
          </a:bodyPr>
          <a:lstStyle/>
          <a:p>
            <a:r>
              <a:rPr lang="en-US" sz="1600" b="1" dirty="0">
                <a:solidFill>
                  <a:srgbClr val="6B2B62"/>
                </a:solidFill>
                <a:latin typeface="Tempus Sans ITC" pitchFamily="82" charset="0"/>
                <a:cs typeface="Times New Roman" pitchFamily="18" charset="0"/>
              </a:rPr>
              <a:t>Again, note the general trends here:  cell gets smaller, nucleus gets smaller, chromatin condenses, so more clumps and less spaces, cytoplasm turns from blue to pink</a:t>
            </a:r>
          </a:p>
        </p:txBody>
      </p:sp>
    </p:spTree>
    <p:extLst>
      <p:ext uri="{BB962C8B-B14F-4D97-AF65-F5344CB8AC3E}">
        <p14:creationId xmlns:p14="http://schemas.microsoft.com/office/powerpoint/2010/main" val="30984388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6147</TotalTime>
  <Words>2286</Words>
  <Application>Microsoft Macintosh PowerPoint</Application>
  <PresentationFormat>On-screen Show (4:3)</PresentationFormat>
  <Paragraphs>315</Paragraphs>
  <Slides>55</Slides>
  <Notes>55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Arial</vt:lpstr>
      <vt:lpstr>Bradley Hand ITC</vt:lpstr>
      <vt:lpstr>Calibri</vt:lpstr>
      <vt:lpstr>Chiller</vt:lpstr>
      <vt:lpstr>Georgia</vt:lpstr>
      <vt:lpstr>Helvetica</vt:lpstr>
      <vt:lpstr>Script MT Bold</vt:lpstr>
      <vt:lpstr>Tempus Sans ITC</vt:lpstr>
      <vt:lpstr>Times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Cincinnati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Dept. of Cell Biology</dc:creator>
  <cp:lastModifiedBy>Freiermuth, Jacquelyn (freierjp)</cp:lastModifiedBy>
  <cp:revision>288</cp:revision>
  <cp:lastPrinted>2011-08-22T14:11:49Z</cp:lastPrinted>
  <dcterms:created xsi:type="dcterms:W3CDTF">2009-07-20T18:28:08Z</dcterms:created>
  <dcterms:modified xsi:type="dcterms:W3CDTF">2020-07-31T20:53:21Z</dcterms:modified>
</cp:coreProperties>
</file>